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slides/slide36.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tableStyles.xml" ContentType="application/vnd.openxmlformats-officedocument.presentationml.tableStyles+xml"/>
  <Override PartName="/ppt/diagrams/layout17.xml" ContentType="application/vnd.openxmlformats-officedocument.drawingml.diagramLayout+xml"/>
  <Override PartName="/ppt/diagrams/layout28.xml" ContentType="application/vnd.openxmlformats-officedocument.drawingml.diagramLayout+xml"/>
  <Override PartName="/ppt/diagrams/quickStyle31.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quickStyle20.xml" ContentType="application/vnd.openxmlformats-officedocument.drawingml.diagramStyle+xml"/>
  <Override PartName="/ppt/diagrams/colors27.xml" ContentType="application/vnd.openxmlformats-officedocument.drawingml.diagramColors+xml"/>
  <Override PartName="/ppt/diagrams/data29.xml" ContentType="application/vnd.openxmlformats-officedocument.drawingml.diagramData+xml"/>
  <Override PartName="/ppt/diagrams/drawing21.xml" ContentType="application/vnd.ms-office.drawingml.diagramDrawing+xml"/>
  <Override PartName="/ppt/diagrams/colors4.xml" ContentType="application/vnd.openxmlformats-officedocument.drawingml.diagramColors+xml"/>
  <Override PartName="/ppt/diagrams/colors16.xml" ContentType="application/vnd.openxmlformats-officedocument.drawingml.diagramColors+xml"/>
  <Override PartName="/ppt/diagrams/data18.xml" ContentType="application/vnd.openxmlformats-officedocument.drawingml.diagramData+xml"/>
  <Override PartName="/ppt/diagrams/layout31.xml" ContentType="application/vnd.openxmlformats-officedocument.drawingml.diagramLayout+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layout20.xml" ContentType="application/vnd.openxmlformats-officedocument.drawingml.diagramLayout+xml"/>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diagrams/data32.xml" ContentType="application/vnd.openxmlformats-officedocument.drawingml.diagramData+xml"/>
  <Override PartName="/ppt/slides/slide33.xml" ContentType="application/vnd.openxmlformats-officedocument.presentationml.slide+xml"/>
  <Override PartName="/ppt/slides/slide44.xml" ContentType="application/vnd.openxmlformats-officedocument.presentationml.slide+xml"/>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36.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quickStyle25.xml" ContentType="application/vnd.openxmlformats-officedocument.drawingml.diagramStyle+xml"/>
  <Override PartName="/ppt/diagrams/layout36.xml" ContentType="application/vnd.openxmlformats-officedocument.drawingml.diagramLayout+xml"/>
  <Override PartName="/ppt/diagrams/drawing15.xml" ContentType="application/vnd.ms-office.drawingml.diagramDrawing+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drawing8.xml" ContentType="application/vnd.ms-office.drawingml.diagramDrawing+xml"/>
  <Override PartName="/ppt/diagrams/quickStyle8.xml" ContentType="application/vnd.openxmlformats-officedocument.drawingml.diagramStyle+xml"/>
  <Override PartName="/ppt/diagrams/layout14.xml" ContentType="application/vnd.openxmlformats-officedocument.drawingml.diagramLayout+xml"/>
  <Override PartName="/ppt/diagrams/colors35.xml" ContentType="application/vnd.openxmlformats-officedocument.drawingml.diagramColors+xml"/>
  <Override PartName="/ppt/diagrams/drawing40.xml" ContentType="application/vnd.ms-office.drawingml.diagramDrawing+xml"/>
  <Override PartName="/ppt/slides/slide49.xml" ContentType="application/vnd.openxmlformats-officedocument.presentationml.slide+xml"/>
  <Override PartName="/ppt/diagrams/data19.xml" ContentType="application/vnd.openxmlformats-officedocument.drawingml.diagramData+xml"/>
  <Override PartName="/ppt/notesSlides/notesSlide4.xml" ContentType="application/vnd.openxmlformats-officedocument.presentationml.notesSlide+xml"/>
  <Override PartName="/ppt/diagrams/layout21.xml" ContentType="application/vnd.openxmlformats-officedocument.drawingml.diagramLayout+xml"/>
  <Override PartName="/ppt/diagrams/colors24.xml" ContentType="application/vnd.openxmlformats-officedocument.drawingml.diagramColors+xml"/>
  <Override PartName="/ppt/diagrams/data37.xml" ContentType="application/vnd.openxmlformats-officedocument.drawingml.diagramData+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diagrams/data26.xml" ContentType="application/vnd.openxmlformats-officedocument.drawingml.diagramData+xml"/>
  <Override PartName="/ppt/diagrams/colors3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colors20.xml" ContentType="application/vnd.openxmlformats-officedocument.drawingml.diagramColors+xml"/>
  <Override PartName="/ppt/diagrams/data33.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diagrams/data11.xml" ContentType="application/vnd.openxmlformats-officedocument.drawingml.diagramData+xml"/>
  <Override PartName="/ppt/diagrams/quickStyle19.xml" ContentType="application/vnd.openxmlformats-officedocument.drawingml.diagramStyle+xml"/>
  <Override PartName="/ppt/diagrams/data22.xml" ContentType="application/vnd.openxmlformats-officedocument.drawingml.diagramData+xml"/>
  <Override PartName="/ppt/diagrams/quickStyle37.xml" ContentType="application/vnd.openxmlformats-officedocument.drawingml.diagram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19.xml" ContentType="application/vnd.openxmlformats-officedocument.drawingml.diagramLayout+xml"/>
  <Override PartName="/ppt/diagrams/quickStyle33.xml" ContentType="application/vnd.openxmlformats-officedocument.drawingml.diagramStyle+xml"/>
  <Override PartName="/ppt/diagrams/layout37.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quickStyle22.xml" ContentType="application/vnd.openxmlformats-officedocument.drawingml.diagramStyle+xml"/>
  <Override PartName="/ppt/diagrams/layout26.xml" ContentType="application/vnd.openxmlformats-officedocument.drawingml.diagramLayout+xml"/>
  <Override PartName="/ppt/diagrams/colors29.xml" ContentType="application/vnd.openxmlformats-officedocument.drawingml.diagramColors+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diagrams/layout33.xml" ContentType="application/vnd.openxmlformats-officedocument.drawingml.diagramLayout+xml"/>
  <Override PartName="/ppt/diagrams/colors36.xml" ContentType="application/vnd.openxmlformats-officedocument.drawingml.diagramColors+xml"/>
  <Override PartName="/ppt/diagrams/drawing12.xml" ContentType="application/vnd.ms-office.drawingml.diagramDrawing+xml"/>
  <Override PartName="/ppt/diagrams/drawing30.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14.xml" ContentType="application/vnd.openxmlformats-officedocument.drawingml.diagramColors+xml"/>
  <Override PartName="/ppt/notesSlides/notesSlide5.xml" ContentType="application/vnd.openxmlformats-officedocument.presentationml.notesSlide+xml"/>
  <Override PartName="/ppt/diagrams/layout22.xml" ContentType="application/vnd.openxmlformats-officedocument.drawingml.diagramLayout+xml"/>
  <Override PartName="/ppt/charts/chart1.xml" ContentType="application/vnd.openxmlformats-officedocument.drawingml.chart+xml"/>
  <Override PartName="/ppt/diagrams/colors25.xml" ContentType="application/vnd.openxmlformats-officedocument.drawingml.diagramColors+xml"/>
  <Override PartName="/ppt/diagrams/data27.xml" ContentType="application/vnd.openxmlformats-officedocument.drawingml.diagramData+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diagrams/data16.xml" ContentType="application/vnd.openxmlformats-officedocument.drawingml.diagramData+xml"/>
  <Override PartName="/ppt/diagrams/colors32.xml" ContentType="application/vnd.openxmlformats-officedocument.drawingml.diagramColors+xml"/>
  <Override PartName="/ppt/diagrams/data34.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diagrams/data30.xml" ContentType="application/vnd.openxmlformats-officedocument.drawingml.diagramData+xml"/>
  <Override PartName="/ppt/diagrams/drawing39.xml" ContentType="application/vnd.ms-office.drawingml.diagramDrawing+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quickStyle27.xml" ContentType="application/vnd.openxmlformats-officedocument.drawingml.diagramStyle+xml"/>
  <Override PartName="/ppt/slides/slide20.xml" ContentType="application/vnd.openxmlformats-officedocument.presentationml.slide+xml"/>
  <Override PartName="/ppt/diagrams/layout4.xml" ContentType="application/vnd.openxmlformats-officedocument.drawingml.diagramLayout+xml"/>
  <Override PartName="/ppt/diagrams/layout27.xml" ContentType="application/vnd.openxmlformats-officedocument.drawingml.diagramLayout+xml"/>
  <Override PartName="/ppt/diagrams/quickStyle34.xml" ContentType="application/vnd.openxmlformats-officedocument.drawingml.diagramStyle+xml"/>
  <Override PartName="/ppt/diagrams/drawing35.xml" ContentType="application/vnd.ms-office.drawingml.diagramDrawing+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diagrams/layout34.xml" ContentType="application/vnd.openxmlformats-officedocument.drawingml.diagramLayout+xml"/>
  <Override PartName="/ppt/diagrams/colors37.xml" ContentType="application/vnd.openxmlformats-officedocument.drawingml.diagramColors+xml"/>
  <Override PartName="/ppt/diagrams/drawing13.xml" ContentType="application/vnd.ms-office.drawingml.diagramDrawing+xml"/>
  <Override PartName="/ppt/diagrams/layout23.xml" ContentType="application/vnd.openxmlformats-officedocument.drawingml.diagramLayout+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20.xml" ContentType="application/vnd.ms-office.drawingml.diagramDrawing+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charts/chart2.xml" ContentType="application/vnd.openxmlformats-officedocument.drawingml.chart+xml"/>
  <Override PartName="/ppt/diagrams/data28.xml" ContentType="application/vnd.openxmlformats-officedocument.drawingml.diagramData+xml"/>
  <Override PartName="/ppt/diagrams/layout30.xml" ContentType="application/vnd.openxmlformats-officedocument.drawingml.diagramLayout+xml"/>
  <Override PartName="/ppt/diagrams/colors33.xml" ContentType="application/vnd.openxmlformats-officedocument.drawingml.diagramColors+xml"/>
  <Override PartName="/ppt/slides/slide29.xml" ContentType="application/vnd.openxmlformats-officedocument.presentationml.slide+xml"/>
  <Override PartName="/ppt/diagrams/data17.xml" ContentType="application/vnd.openxmlformats-officedocument.drawingml.diagramData+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slides/slide32.xml" ContentType="application/vnd.openxmlformats-officedocument.presentationml.slide+xml"/>
  <Override PartName="/ppt/diagrams/data20.xml" ContentType="application/vnd.openxmlformats-officedocument.drawingml.diagramData+xml"/>
  <Override PartName="/ppt/diagrams/quickStyle35.xml" ContentType="application/vnd.openxmlformats-officedocument.drawingml.diagramStyle+xml"/>
  <Override PartName="/ppt/diagrams/drawing36.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drawing25.xml" ContentType="application/vnd.ms-office.drawingml.diagramDrawing+xml"/>
  <Override PartName="/ppt/diagrams/colors8.xml" ContentType="application/vnd.openxmlformats-officedocument.drawingml.diagramColors+xml"/>
  <Override PartName="/ppt/diagrams/quickStyle13.xml" ContentType="application/vnd.openxmlformats-officedocument.drawingml.diagramStyle+xml"/>
  <Override PartName="/ppt/diagrams/layout35.xml" ContentType="application/vnd.openxmlformats-officedocument.drawingml.diagramLayout+xml"/>
  <Override PartName="/ppt/diagrams/drawing14.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slides/slide48.xml" ContentType="application/vnd.openxmlformats-officedocument.presentationml.slide+xml"/>
  <Override PartName="/ppt/diagrams/colors12.xml" ContentType="application/vnd.openxmlformats-officedocument.drawingml.diagramColors+xml"/>
  <Override PartName="/ppt/notesSlides/notesSlide3.xml" ContentType="application/vnd.openxmlformats-officedocument.presentationml.notesSlide+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diagrams/quickStyle29.xml" ContentType="application/vnd.openxmlformats-officedocument.drawingml.diagramStyle+xml"/>
  <Override PartName="/ppt/diagrams/drawing19.xml" ContentType="application/vnd.ms-office.drawingml.diagramDrawing+xml"/>
  <Override PartName="/ppt/slides/slide51.xml" ContentType="application/vnd.openxmlformats-officedocument.presentationml.slide+xml"/>
  <Override PartName="/ppt/diagrams/quickStyle18.xml" ContentType="application/vnd.openxmlformats-officedocument.drawingml.diagramStyle+xml"/>
  <Override PartName="/ppt/diagrams/layout29.xml" ContentType="application/vnd.openxmlformats-officedocument.drawingml.diagramLayout+xml"/>
  <Override PartName="/ppt/slides/slide40.xml" ContentType="application/vnd.openxmlformats-officedocument.presentationml.slide+xml"/>
  <Override PartName="/ppt/diagrams/layout18.xml" ContentType="application/vnd.openxmlformats-officedocument.drawingml.diagramLayout+xml"/>
  <Override PartName="/ppt/diagrams/layout2.xml" ContentType="application/vnd.openxmlformats-officedocument.drawingml.diagramLayout+xml"/>
  <Default Extension="gif" ContentType="image/gif"/>
  <Override PartName="/ppt/diagrams/colors28.xml" ContentType="application/vnd.openxmlformats-officedocument.drawingml.diagramColors+xml"/>
  <Override PartName="/ppt/diagrams/quickStyle32.xml" ContentType="application/vnd.openxmlformats-officedocument.drawingml.diagramStyl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colors17.xml" ContentType="application/vnd.openxmlformats-officedocument.drawingml.diagramColors+xml"/>
  <Override PartName="/ppt/diagrams/quickStyle21.xml" ContentType="application/vnd.openxmlformats-officedocument.drawingml.diagramStyle+xml"/>
  <Override PartName="/ppt/diagrams/layout32.xml" ContentType="application/vnd.openxmlformats-officedocument.drawingml.diagramLayout+xml"/>
  <Override PartName="/ppt/diagrams/drawing11.xml" ContentType="application/vnd.ms-office.drawingml.diagramDrawing+xml"/>
  <Override PartName="/ppt/diagrams/drawing22.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351" r:id="rId11"/>
    <p:sldId id="266" r:id="rId12"/>
    <p:sldId id="267" r:id="rId13"/>
    <p:sldId id="268" r:id="rId14"/>
    <p:sldId id="269" r:id="rId15"/>
    <p:sldId id="271" r:id="rId16"/>
    <p:sldId id="272" r:id="rId17"/>
    <p:sldId id="352" r:id="rId18"/>
    <p:sldId id="273" r:id="rId19"/>
    <p:sldId id="274" r:id="rId20"/>
    <p:sldId id="275" r:id="rId21"/>
    <p:sldId id="276" r:id="rId22"/>
    <p:sldId id="375" r:id="rId23"/>
    <p:sldId id="376" r:id="rId24"/>
    <p:sldId id="377" r:id="rId25"/>
    <p:sldId id="378" r:id="rId26"/>
    <p:sldId id="277" r:id="rId27"/>
    <p:sldId id="278" r:id="rId28"/>
    <p:sldId id="279" r:id="rId29"/>
    <p:sldId id="280" r:id="rId30"/>
    <p:sldId id="353" r:id="rId31"/>
    <p:sldId id="281" r:id="rId32"/>
    <p:sldId id="283" r:id="rId33"/>
    <p:sldId id="354" r:id="rId34"/>
    <p:sldId id="355" r:id="rId35"/>
    <p:sldId id="356" r:id="rId36"/>
    <p:sldId id="358" r:id="rId37"/>
    <p:sldId id="359" r:id="rId38"/>
    <p:sldId id="360" r:id="rId39"/>
    <p:sldId id="361" r:id="rId40"/>
    <p:sldId id="362" r:id="rId41"/>
    <p:sldId id="363" r:id="rId42"/>
    <p:sldId id="364" r:id="rId43"/>
    <p:sldId id="365" r:id="rId44"/>
    <p:sldId id="366" r:id="rId45"/>
    <p:sldId id="367" r:id="rId46"/>
    <p:sldId id="368" r:id="rId47"/>
    <p:sldId id="369" r:id="rId48"/>
    <p:sldId id="370" r:id="rId49"/>
    <p:sldId id="448" r:id="rId50"/>
    <p:sldId id="449" r:id="rId51"/>
    <p:sldId id="385" r:id="rId52"/>
    <p:sldId id="387" r:id="rId53"/>
    <p:sldId id="388" r:id="rId54"/>
    <p:sldId id="389" r:id="rId55"/>
    <p:sldId id="451" r:id="rId56"/>
    <p:sldId id="452" r:id="rId57"/>
    <p:sldId id="453" r:id="rId58"/>
    <p:sldId id="454" r:id="rId59"/>
    <p:sldId id="455" r:id="rId60"/>
    <p:sldId id="456" r:id="rId61"/>
    <p:sldId id="457" r:id="rId62"/>
    <p:sldId id="458" r:id="rId63"/>
    <p:sldId id="393" r:id="rId64"/>
    <p:sldId id="401" r:id="rId65"/>
    <p:sldId id="402" r:id="rId66"/>
    <p:sldId id="403" r:id="rId67"/>
    <p:sldId id="404" r:id="rId68"/>
    <p:sldId id="450" r:id="rId69"/>
    <p:sldId id="405" r:id="rId70"/>
    <p:sldId id="406" r:id="rId71"/>
    <p:sldId id="407" r:id="rId72"/>
    <p:sldId id="408" r:id="rId73"/>
    <p:sldId id="372" r:id="rId74"/>
    <p:sldId id="373" r:id="rId75"/>
    <p:sldId id="374" r:id="rId7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9290" autoAdjust="0"/>
  </p:normalViewPr>
  <p:slideViewPr>
    <p:cSldViewPr>
      <p:cViewPr varScale="1">
        <p:scale>
          <a:sx n="86" d="100"/>
          <a:sy n="86" d="100"/>
        </p:scale>
        <p:origin x="-360" y="-7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chart>
    <c:title>
      <c:layout/>
    </c:title>
    <c:plotArea>
      <c:layout/>
      <c:barChart>
        <c:barDir val="col"/>
        <c:grouping val="clustered"/>
        <c:ser>
          <c:idx val="0"/>
          <c:order val="0"/>
          <c:tx>
            <c:strRef>
              <c:f>Hoja1!$A$6</c:f>
              <c:strCache>
                <c:ptCount val="1"/>
                <c:pt idx="0">
                  <c:v>Razón circulante   </c:v>
                </c:pt>
              </c:strCache>
            </c:strRef>
          </c:tx>
          <c:dLbls>
            <c:spPr>
              <a:noFill/>
              <a:ln>
                <a:noFill/>
              </a:ln>
              <a:effectLst/>
            </c:spPr>
            <c:showVal val="1"/>
            <c:extLst>
              <c:ext xmlns:c15="http://schemas.microsoft.com/office/drawing/2012/chart" uri="{CE6537A1-D6FC-4f65-9D91-7224C49458BB}">
                <c15:showLeaderLines val="0"/>
              </c:ext>
            </c:extLst>
          </c:dLbls>
          <c:val>
            <c:numRef>
              <c:f>Hoja1!$B$6:$C$6</c:f>
              <c:numCache>
                <c:formatCode>General</c:formatCode>
                <c:ptCount val="2"/>
                <c:pt idx="0">
                  <c:v>1.1900000000000028</c:v>
                </c:pt>
                <c:pt idx="1">
                  <c:v>0.72000000000000064</c:v>
                </c:pt>
              </c:numCache>
            </c:numRef>
          </c:val>
        </c:ser>
        <c:axId val="66959232"/>
        <c:axId val="66960768"/>
      </c:barChart>
      <c:catAx>
        <c:axId val="66959232"/>
        <c:scaling>
          <c:orientation val="minMax"/>
        </c:scaling>
        <c:axPos val="b"/>
        <c:tickLblPos val="nextTo"/>
        <c:crossAx val="66960768"/>
        <c:crosses val="autoZero"/>
        <c:auto val="1"/>
        <c:lblAlgn val="ctr"/>
        <c:lblOffset val="100"/>
      </c:catAx>
      <c:valAx>
        <c:axId val="66960768"/>
        <c:scaling>
          <c:orientation val="minMax"/>
        </c:scaling>
        <c:axPos val="l"/>
        <c:majorGridlines/>
        <c:numFmt formatCode="General" sourceLinked="1"/>
        <c:tickLblPos val="nextTo"/>
        <c:crossAx val="66959232"/>
        <c:crosses val="autoZero"/>
        <c:crossBetween val="between"/>
      </c:valAx>
    </c:plotArea>
    <c:legend>
      <c:legendPos val="r"/>
      <c:layout/>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S"/>
  <c:chart>
    <c:title>
      <c:layout/>
    </c:title>
    <c:plotArea>
      <c:layout/>
      <c:barChart>
        <c:barDir val="col"/>
        <c:grouping val="clustered"/>
        <c:ser>
          <c:idx val="0"/>
          <c:order val="0"/>
          <c:tx>
            <c:strRef>
              <c:f>Hoja1!$A$30</c:f>
              <c:strCache>
                <c:ptCount val="1"/>
                <c:pt idx="0">
                  <c:v>Prueba acida    </c:v>
                </c:pt>
              </c:strCache>
            </c:strRef>
          </c:tx>
          <c:dLbls>
            <c:spPr>
              <a:noFill/>
              <a:ln>
                <a:noFill/>
              </a:ln>
              <a:effectLst/>
            </c:spPr>
            <c:showVal val="1"/>
            <c:extLst>
              <c:ext xmlns:c15="http://schemas.microsoft.com/office/drawing/2012/chart" uri="{CE6537A1-D6FC-4f65-9D91-7224C49458BB}">
                <c15:showLeaderLines val="0"/>
              </c:ext>
            </c:extLst>
          </c:dLbls>
          <c:val>
            <c:numRef>
              <c:f>Hoja1!$B$30:$C$30</c:f>
              <c:numCache>
                <c:formatCode>General</c:formatCode>
                <c:ptCount val="2"/>
                <c:pt idx="0">
                  <c:v>0.56999999999999995</c:v>
                </c:pt>
                <c:pt idx="1">
                  <c:v>0.72000000000000064</c:v>
                </c:pt>
              </c:numCache>
            </c:numRef>
          </c:val>
        </c:ser>
        <c:axId val="75940224"/>
        <c:axId val="75941760"/>
      </c:barChart>
      <c:catAx>
        <c:axId val="75940224"/>
        <c:scaling>
          <c:orientation val="minMax"/>
        </c:scaling>
        <c:axPos val="b"/>
        <c:tickLblPos val="nextTo"/>
        <c:crossAx val="75941760"/>
        <c:crosses val="autoZero"/>
        <c:auto val="1"/>
        <c:lblAlgn val="ctr"/>
        <c:lblOffset val="100"/>
      </c:catAx>
      <c:valAx>
        <c:axId val="75941760"/>
        <c:scaling>
          <c:orientation val="minMax"/>
        </c:scaling>
        <c:axPos val="l"/>
        <c:majorGridlines/>
        <c:numFmt formatCode="General" sourceLinked="1"/>
        <c:tickLblPos val="nextTo"/>
        <c:crossAx val="75940224"/>
        <c:crosses val="autoZero"/>
        <c:crossBetween val="between"/>
      </c:valAx>
    </c:plotArea>
    <c:legend>
      <c:legendPos val="r"/>
      <c:layout/>
    </c:legend>
    <c:plotVisOnly val="1"/>
    <c:dispBlanksAs val="gap"/>
  </c:chart>
  <c:externalData r:id="rId1"/>
</c:chartSpace>
</file>

<file path=ppt/diagrams/_rels/data12.xml.rels><?xml version="1.0" encoding="UTF-8" standalone="yes"?>
<Relationships xmlns="http://schemas.openxmlformats.org/package/2006/relationships"><Relationship Id="rId1" Type="http://schemas.openxmlformats.org/officeDocument/2006/relationships/image" Target="../media/image62.png"/></Relationships>
</file>

<file path=ppt/diagrams/_rels/data14.xml.rels><?xml version="1.0" encoding="UTF-8" standalone="yes"?>
<Relationships xmlns="http://schemas.openxmlformats.org/package/2006/relationships"><Relationship Id="rId1" Type="http://schemas.openxmlformats.org/officeDocument/2006/relationships/image" Target="../media/image62.png"/></Relationships>
</file>

<file path=ppt/diagrams/_rels/data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diagrams/_rels/data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671.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671.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871.png"/><Relationship Id="rId2" Type="http://schemas.openxmlformats.org/officeDocument/2006/relationships/image" Target="../media/image861.png"/><Relationship Id="rId1" Type="http://schemas.openxmlformats.org/officeDocument/2006/relationships/image" Target="../media/image85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11.png"/><Relationship Id="rId1" Type="http://schemas.openxmlformats.org/officeDocument/2006/relationships/image" Target="../media/image1411.png"/><Relationship Id="rId4" Type="http://schemas.openxmlformats.org/officeDocument/2006/relationships/image" Target="../media/image171.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871.png"/><Relationship Id="rId2" Type="http://schemas.openxmlformats.org/officeDocument/2006/relationships/image" Target="../media/image861.png"/><Relationship Id="rId1" Type="http://schemas.openxmlformats.org/officeDocument/2006/relationships/image" Target="../media/image851.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8BB59B-3323-4632-A6F6-3C903C1FC13A}" type="doc">
      <dgm:prSet loTypeId="urn:microsoft.com/office/officeart/2005/8/layout/hProcess9" loCatId="process" qsTypeId="urn:microsoft.com/office/officeart/2005/8/quickstyle/simple1" qsCatId="simple" csTypeId="urn:microsoft.com/office/officeart/2005/8/colors/accent1_1" csCatId="accent1" phldr="1"/>
      <dgm:spPr/>
    </dgm:pt>
    <dgm:pt modelId="{86F357A4-DF8F-4BCF-91A5-D24A9C3EB6F1}">
      <dgm:prSet phldrT="[Texto]" custT="1"/>
      <dgm:spPr/>
      <dgm:t>
        <a:bodyPr/>
        <a:lstStyle/>
        <a:p>
          <a:pPr algn="just"/>
          <a:r>
            <a:rPr lang="es-EC" sz="1400" b="1" smtClean="0">
              <a:latin typeface="Times New Roman" pitchFamily="18" charset="0"/>
              <a:cs typeface="Times New Roman" pitchFamily="18" charset="0"/>
            </a:rPr>
            <a:t>MALEPRODU CIA LTDA. durante los últimos años</a:t>
          </a:r>
          <a:endParaRPr lang="es-ES" sz="1400" b="1" dirty="0">
            <a:latin typeface="Times New Roman" pitchFamily="18" charset="0"/>
            <a:cs typeface="Times New Roman" pitchFamily="18" charset="0"/>
          </a:endParaRPr>
        </a:p>
      </dgm:t>
    </dgm:pt>
    <dgm:pt modelId="{663B6F0A-5044-496F-AAA9-3E50B98E6BFF}" type="parTrans" cxnId="{7CD5E719-D002-47D2-AA0B-40461A69F910}">
      <dgm:prSet/>
      <dgm:spPr/>
      <dgm:t>
        <a:bodyPr/>
        <a:lstStyle/>
        <a:p>
          <a:endParaRPr lang="es-ES"/>
        </a:p>
      </dgm:t>
    </dgm:pt>
    <dgm:pt modelId="{1A82D906-1975-4897-B39A-47C5FB1F68A7}" type="sibTrans" cxnId="{7CD5E719-D002-47D2-AA0B-40461A69F910}">
      <dgm:prSet/>
      <dgm:spPr/>
      <dgm:t>
        <a:bodyPr/>
        <a:lstStyle/>
        <a:p>
          <a:endParaRPr lang="es-ES"/>
        </a:p>
      </dgm:t>
    </dgm:pt>
    <dgm:pt modelId="{D7B39B5A-E854-41E8-8A06-49E3D6600A6D}">
      <dgm:prSet phldrT="[Texto]" custT="1"/>
      <dgm:spPr/>
      <dgm:t>
        <a:bodyPr/>
        <a:lstStyle/>
        <a:p>
          <a:pPr algn="just"/>
          <a:r>
            <a:rPr lang="es-EC" sz="1600" b="1" smtClean="0">
              <a:latin typeface="Times New Roman" pitchFamily="18" charset="0"/>
              <a:cs typeface="Times New Roman" pitchFamily="18" charset="0"/>
            </a:rPr>
            <a:t>ha presentado ciertos problemas relacionados con la administración financiera</a:t>
          </a:r>
          <a:endParaRPr lang="es-ES" sz="1600" b="1" dirty="0">
            <a:latin typeface="Times New Roman" pitchFamily="18" charset="0"/>
            <a:cs typeface="Times New Roman" pitchFamily="18" charset="0"/>
          </a:endParaRPr>
        </a:p>
      </dgm:t>
    </dgm:pt>
    <dgm:pt modelId="{FD01B8E2-4CF1-4400-A8EC-F5FAA908F97D}" type="parTrans" cxnId="{963BADA4-B288-4C80-B2A9-D9226A9E3F25}">
      <dgm:prSet/>
      <dgm:spPr/>
      <dgm:t>
        <a:bodyPr/>
        <a:lstStyle/>
        <a:p>
          <a:endParaRPr lang="es-ES"/>
        </a:p>
      </dgm:t>
    </dgm:pt>
    <dgm:pt modelId="{8AD469AD-FF5B-4E15-9BA6-88587027CB78}" type="sibTrans" cxnId="{963BADA4-B288-4C80-B2A9-D9226A9E3F25}">
      <dgm:prSet/>
      <dgm:spPr/>
      <dgm:t>
        <a:bodyPr/>
        <a:lstStyle/>
        <a:p>
          <a:endParaRPr lang="es-ES"/>
        </a:p>
      </dgm:t>
    </dgm:pt>
    <dgm:pt modelId="{5FA85550-477B-4483-9389-2EE94D1A5E75}">
      <dgm:prSet phldrT="[Texto]" custT="1"/>
      <dgm:spPr/>
      <dgm:t>
        <a:bodyPr/>
        <a:lstStyle/>
        <a:p>
          <a:pPr algn="ctr"/>
          <a:r>
            <a:rPr lang="es-EC" sz="1600" b="1" smtClean="0">
              <a:latin typeface="Times New Roman" pitchFamily="18" charset="0"/>
              <a:cs typeface="Times New Roman" pitchFamily="18" charset="0"/>
            </a:rPr>
            <a:t>puesto que no existen políticas y técnicas adecuadas para el manejo de los mismos</a:t>
          </a:r>
          <a:r>
            <a:rPr lang="es-EC" sz="2000" b="1" smtClean="0"/>
            <a:t>.</a:t>
          </a:r>
          <a:endParaRPr lang="es-ES" sz="2000" b="1" dirty="0"/>
        </a:p>
      </dgm:t>
    </dgm:pt>
    <dgm:pt modelId="{EFCA4EAA-9066-470B-9E11-86624086E072}" type="parTrans" cxnId="{4CE52785-6756-4260-ACB2-FB30140E1F8B}">
      <dgm:prSet/>
      <dgm:spPr/>
      <dgm:t>
        <a:bodyPr/>
        <a:lstStyle/>
        <a:p>
          <a:endParaRPr lang="es-ES"/>
        </a:p>
      </dgm:t>
    </dgm:pt>
    <dgm:pt modelId="{5AC0BF12-4FE7-4E09-AB12-BA09B5BC1DF3}" type="sibTrans" cxnId="{4CE52785-6756-4260-ACB2-FB30140E1F8B}">
      <dgm:prSet/>
      <dgm:spPr/>
      <dgm:t>
        <a:bodyPr/>
        <a:lstStyle/>
        <a:p>
          <a:endParaRPr lang="es-ES"/>
        </a:p>
      </dgm:t>
    </dgm:pt>
    <dgm:pt modelId="{9BD456C8-47D7-4D07-A2DC-A585233C5BD4}" type="pres">
      <dgm:prSet presAssocID="{148BB59B-3323-4632-A6F6-3C903C1FC13A}" presName="CompostProcess" presStyleCnt="0">
        <dgm:presLayoutVars>
          <dgm:dir/>
          <dgm:resizeHandles val="exact"/>
        </dgm:presLayoutVars>
      </dgm:prSet>
      <dgm:spPr/>
    </dgm:pt>
    <dgm:pt modelId="{9A550CA0-B3F8-492F-BE8C-C4F0A752C85D}" type="pres">
      <dgm:prSet presAssocID="{148BB59B-3323-4632-A6F6-3C903C1FC13A}" presName="arrow" presStyleLbl="bgShp" presStyleIdx="0" presStyleCnt="1"/>
      <dgm:spPr/>
    </dgm:pt>
    <dgm:pt modelId="{B7001A86-AB6C-493F-85EF-139E6106BBC0}" type="pres">
      <dgm:prSet presAssocID="{148BB59B-3323-4632-A6F6-3C903C1FC13A}" presName="linearProcess" presStyleCnt="0"/>
      <dgm:spPr/>
    </dgm:pt>
    <dgm:pt modelId="{153BD5FD-8050-4536-9A00-CCF5606697BB}" type="pres">
      <dgm:prSet presAssocID="{86F357A4-DF8F-4BCF-91A5-D24A9C3EB6F1}" presName="textNode" presStyleLbl="node1" presStyleIdx="0" presStyleCnt="3">
        <dgm:presLayoutVars>
          <dgm:bulletEnabled val="1"/>
        </dgm:presLayoutVars>
      </dgm:prSet>
      <dgm:spPr/>
      <dgm:t>
        <a:bodyPr/>
        <a:lstStyle/>
        <a:p>
          <a:endParaRPr lang="es-ES"/>
        </a:p>
      </dgm:t>
    </dgm:pt>
    <dgm:pt modelId="{7CCFFC3C-438B-4C77-863B-136AC7CB7C98}" type="pres">
      <dgm:prSet presAssocID="{1A82D906-1975-4897-B39A-47C5FB1F68A7}" presName="sibTrans" presStyleCnt="0"/>
      <dgm:spPr/>
    </dgm:pt>
    <dgm:pt modelId="{085AD94A-3008-4318-BD4A-B1D8084A6EFC}" type="pres">
      <dgm:prSet presAssocID="{D7B39B5A-E854-41E8-8A06-49E3D6600A6D}" presName="textNode" presStyleLbl="node1" presStyleIdx="1" presStyleCnt="3">
        <dgm:presLayoutVars>
          <dgm:bulletEnabled val="1"/>
        </dgm:presLayoutVars>
      </dgm:prSet>
      <dgm:spPr/>
      <dgm:t>
        <a:bodyPr/>
        <a:lstStyle/>
        <a:p>
          <a:endParaRPr lang="es-ES"/>
        </a:p>
      </dgm:t>
    </dgm:pt>
    <dgm:pt modelId="{DBA0F035-A48A-4903-8C16-FBC48CE0711E}" type="pres">
      <dgm:prSet presAssocID="{8AD469AD-FF5B-4E15-9BA6-88587027CB78}" presName="sibTrans" presStyleCnt="0"/>
      <dgm:spPr/>
    </dgm:pt>
    <dgm:pt modelId="{7AB34ACD-4555-4879-8B47-E6E2C6FD024D}" type="pres">
      <dgm:prSet presAssocID="{5FA85550-477B-4483-9389-2EE94D1A5E75}" presName="textNode" presStyleLbl="node1" presStyleIdx="2" presStyleCnt="3">
        <dgm:presLayoutVars>
          <dgm:bulletEnabled val="1"/>
        </dgm:presLayoutVars>
      </dgm:prSet>
      <dgm:spPr/>
      <dgm:t>
        <a:bodyPr/>
        <a:lstStyle/>
        <a:p>
          <a:endParaRPr lang="es-ES"/>
        </a:p>
      </dgm:t>
    </dgm:pt>
  </dgm:ptLst>
  <dgm:cxnLst>
    <dgm:cxn modelId="{4952F09F-7959-4583-A1D7-53AB83067737}" type="presOf" srcId="{D7B39B5A-E854-41E8-8A06-49E3D6600A6D}" destId="{085AD94A-3008-4318-BD4A-B1D8084A6EFC}" srcOrd="0" destOrd="0" presId="urn:microsoft.com/office/officeart/2005/8/layout/hProcess9"/>
    <dgm:cxn modelId="{7CD5E719-D002-47D2-AA0B-40461A69F910}" srcId="{148BB59B-3323-4632-A6F6-3C903C1FC13A}" destId="{86F357A4-DF8F-4BCF-91A5-D24A9C3EB6F1}" srcOrd="0" destOrd="0" parTransId="{663B6F0A-5044-496F-AAA9-3E50B98E6BFF}" sibTransId="{1A82D906-1975-4897-B39A-47C5FB1F68A7}"/>
    <dgm:cxn modelId="{9751022F-5582-4830-8259-5AD99644B2E6}" type="presOf" srcId="{5FA85550-477B-4483-9389-2EE94D1A5E75}" destId="{7AB34ACD-4555-4879-8B47-E6E2C6FD024D}" srcOrd="0" destOrd="0" presId="urn:microsoft.com/office/officeart/2005/8/layout/hProcess9"/>
    <dgm:cxn modelId="{2D2E5A58-A393-419E-B64F-E4D29B0985B6}" type="presOf" srcId="{86F357A4-DF8F-4BCF-91A5-D24A9C3EB6F1}" destId="{153BD5FD-8050-4536-9A00-CCF5606697BB}" srcOrd="0" destOrd="0" presId="urn:microsoft.com/office/officeart/2005/8/layout/hProcess9"/>
    <dgm:cxn modelId="{4CE52785-6756-4260-ACB2-FB30140E1F8B}" srcId="{148BB59B-3323-4632-A6F6-3C903C1FC13A}" destId="{5FA85550-477B-4483-9389-2EE94D1A5E75}" srcOrd="2" destOrd="0" parTransId="{EFCA4EAA-9066-470B-9E11-86624086E072}" sibTransId="{5AC0BF12-4FE7-4E09-AB12-BA09B5BC1DF3}"/>
    <dgm:cxn modelId="{E1DD98D8-C4F3-44DA-AA16-182F98C57FE1}" type="presOf" srcId="{148BB59B-3323-4632-A6F6-3C903C1FC13A}" destId="{9BD456C8-47D7-4D07-A2DC-A585233C5BD4}" srcOrd="0" destOrd="0" presId="urn:microsoft.com/office/officeart/2005/8/layout/hProcess9"/>
    <dgm:cxn modelId="{963BADA4-B288-4C80-B2A9-D9226A9E3F25}" srcId="{148BB59B-3323-4632-A6F6-3C903C1FC13A}" destId="{D7B39B5A-E854-41E8-8A06-49E3D6600A6D}" srcOrd="1" destOrd="0" parTransId="{FD01B8E2-4CF1-4400-A8EC-F5FAA908F97D}" sibTransId="{8AD469AD-FF5B-4E15-9BA6-88587027CB78}"/>
    <dgm:cxn modelId="{91DD8D46-30C5-414F-9D69-AC12F544996C}" type="presParOf" srcId="{9BD456C8-47D7-4D07-A2DC-A585233C5BD4}" destId="{9A550CA0-B3F8-492F-BE8C-C4F0A752C85D}" srcOrd="0" destOrd="0" presId="urn:microsoft.com/office/officeart/2005/8/layout/hProcess9"/>
    <dgm:cxn modelId="{09E74244-B93F-495A-9312-FD7366FE046E}" type="presParOf" srcId="{9BD456C8-47D7-4D07-A2DC-A585233C5BD4}" destId="{B7001A86-AB6C-493F-85EF-139E6106BBC0}" srcOrd="1" destOrd="0" presId="urn:microsoft.com/office/officeart/2005/8/layout/hProcess9"/>
    <dgm:cxn modelId="{A7B75DAE-3AA4-4D8D-A90A-30891ED3E139}" type="presParOf" srcId="{B7001A86-AB6C-493F-85EF-139E6106BBC0}" destId="{153BD5FD-8050-4536-9A00-CCF5606697BB}" srcOrd="0" destOrd="0" presId="urn:microsoft.com/office/officeart/2005/8/layout/hProcess9"/>
    <dgm:cxn modelId="{E5D4F062-3473-4330-B03B-0126BFA81E01}" type="presParOf" srcId="{B7001A86-AB6C-493F-85EF-139E6106BBC0}" destId="{7CCFFC3C-438B-4C77-863B-136AC7CB7C98}" srcOrd="1" destOrd="0" presId="urn:microsoft.com/office/officeart/2005/8/layout/hProcess9"/>
    <dgm:cxn modelId="{F569C63F-6595-4C36-934E-1F9ADD323D03}" type="presParOf" srcId="{B7001A86-AB6C-493F-85EF-139E6106BBC0}" destId="{085AD94A-3008-4318-BD4A-B1D8084A6EFC}" srcOrd="2" destOrd="0" presId="urn:microsoft.com/office/officeart/2005/8/layout/hProcess9"/>
    <dgm:cxn modelId="{14CB17C4-733E-4937-927E-00FCF7B515BB}" type="presParOf" srcId="{B7001A86-AB6C-493F-85EF-139E6106BBC0}" destId="{DBA0F035-A48A-4903-8C16-FBC48CE0711E}" srcOrd="3" destOrd="0" presId="urn:microsoft.com/office/officeart/2005/8/layout/hProcess9"/>
    <dgm:cxn modelId="{481A2A9C-BA01-4714-9BD8-34BC8CC0FF36}" type="presParOf" srcId="{B7001A86-AB6C-493F-85EF-139E6106BBC0}" destId="{7AB34ACD-4555-4879-8B47-E6E2C6FD024D}" srcOrd="4"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880645-A573-4694-A2BB-FF196DCC5A73}" type="doc">
      <dgm:prSet loTypeId="urn:microsoft.com/office/officeart/2005/8/layout/process2" loCatId="process" qsTypeId="urn:microsoft.com/office/officeart/2005/8/quickstyle/simple1" qsCatId="simple" csTypeId="urn:microsoft.com/office/officeart/2005/8/colors/accent3_1" csCatId="accent3" phldr="1"/>
      <dgm:spPr/>
    </dgm:pt>
    <dgm:pt modelId="{98C233F8-EDB3-4A8C-ADAC-DDFA4E072B7C}">
      <dgm:prSet phldrT="[Texto]" custT="1"/>
      <dgm:spPr/>
      <dgm:t>
        <a:bodyPr/>
        <a:lstStyle/>
        <a:p>
          <a:pPr algn="just"/>
          <a:r>
            <a:rPr lang="es-EC" sz="1400" dirty="0" smtClean="0"/>
            <a:t>Este índice afecta para el desarrollo de la empresa porque  la  tendencia  de  la  inflación,  como  se  puede  observar  ha  sido variable</a:t>
          </a:r>
          <a:endParaRPr lang="es-ES" sz="1400" dirty="0"/>
        </a:p>
      </dgm:t>
    </dgm:pt>
    <dgm:pt modelId="{D60F99DD-1BF6-4838-B6AD-94F7D83145C5}" type="parTrans" cxnId="{4EAB7310-9C57-42AC-9363-48148A69DD6B}">
      <dgm:prSet/>
      <dgm:spPr/>
      <dgm:t>
        <a:bodyPr/>
        <a:lstStyle/>
        <a:p>
          <a:endParaRPr lang="es-ES"/>
        </a:p>
      </dgm:t>
    </dgm:pt>
    <dgm:pt modelId="{8D88079F-96FB-45A4-845A-F735BA5951C4}" type="sibTrans" cxnId="{4EAB7310-9C57-42AC-9363-48148A69DD6B}">
      <dgm:prSet/>
      <dgm:spPr/>
      <dgm:t>
        <a:bodyPr/>
        <a:lstStyle/>
        <a:p>
          <a:endParaRPr lang="es-ES"/>
        </a:p>
      </dgm:t>
    </dgm:pt>
    <dgm:pt modelId="{15C98ADB-96BD-41EB-BD96-A4AB104857DD}">
      <dgm:prSet phldrT="[Texto]" custT="1"/>
      <dgm:spPr/>
      <dgm:t>
        <a:bodyPr/>
        <a:lstStyle/>
        <a:p>
          <a:pPr algn="just"/>
          <a:r>
            <a:rPr lang="es-EC" sz="1400" smtClean="0"/>
            <a:t>esto se debe principalmente a las políticas que ha implementado el actual gobierno para controlar el mercado</a:t>
          </a:r>
          <a:endParaRPr lang="es-ES" sz="1400" dirty="0"/>
        </a:p>
      </dgm:t>
    </dgm:pt>
    <dgm:pt modelId="{D670C6D6-4214-4093-A32D-2F5A06A430E6}" type="parTrans" cxnId="{47BE1267-BA95-4ECD-BB7E-1980CEB0C540}">
      <dgm:prSet/>
      <dgm:spPr/>
      <dgm:t>
        <a:bodyPr/>
        <a:lstStyle/>
        <a:p>
          <a:endParaRPr lang="es-ES"/>
        </a:p>
      </dgm:t>
    </dgm:pt>
    <dgm:pt modelId="{900F1CF7-0D2A-481E-A1F1-57C858D71174}" type="sibTrans" cxnId="{47BE1267-BA95-4ECD-BB7E-1980CEB0C540}">
      <dgm:prSet/>
      <dgm:spPr/>
      <dgm:t>
        <a:bodyPr/>
        <a:lstStyle/>
        <a:p>
          <a:endParaRPr lang="es-ES"/>
        </a:p>
      </dgm:t>
    </dgm:pt>
    <dgm:pt modelId="{6F94408D-4260-4619-9EED-85A3C58CBA5D}">
      <dgm:prSet phldrT="[Texto]" custT="1"/>
      <dgm:spPr/>
      <dgm:t>
        <a:bodyPr/>
        <a:lstStyle/>
        <a:p>
          <a:pPr algn="just"/>
          <a:r>
            <a:rPr lang="es-EC" sz="1400" smtClean="0"/>
            <a:t>La inflación con la que se espera cerrar el año 2012 es de 1,35 % que, según el presidente Rafael Correa, son índices de inflación totalmente manejables.</a:t>
          </a:r>
          <a:endParaRPr lang="es-ES" sz="1400" dirty="0"/>
        </a:p>
      </dgm:t>
    </dgm:pt>
    <dgm:pt modelId="{C091E82E-C73A-458A-B05E-32C9A81CAB51}" type="parTrans" cxnId="{94067ED0-9C39-4D82-B89E-22500369242F}">
      <dgm:prSet/>
      <dgm:spPr/>
      <dgm:t>
        <a:bodyPr/>
        <a:lstStyle/>
        <a:p>
          <a:endParaRPr lang="es-ES"/>
        </a:p>
      </dgm:t>
    </dgm:pt>
    <dgm:pt modelId="{4471ED22-0173-4C41-BC12-621D52DC3559}" type="sibTrans" cxnId="{94067ED0-9C39-4D82-B89E-22500369242F}">
      <dgm:prSet/>
      <dgm:spPr/>
      <dgm:t>
        <a:bodyPr/>
        <a:lstStyle/>
        <a:p>
          <a:endParaRPr lang="es-ES"/>
        </a:p>
      </dgm:t>
    </dgm:pt>
    <dgm:pt modelId="{8E9D5BC9-84DF-4FA2-8455-14C9AA7C3C6E}" type="pres">
      <dgm:prSet presAssocID="{05880645-A573-4694-A2BB-FF196DCC5A73}" presName="linearFlow" presStyleCnt="0">
        <dgm:presLayoutVars>
          <dgm:resizeHandles val="exact"/>
        </dgm:presLayoutVars>
      </dgm:prSet>
      <dgm:spPr/>
    </dgm:pt>
    <dgm:pt modelId="{32D8AFAF-DA72-4F3A-A360-E16DA45404D6}" type="pres">
      <dgm:prSet presAssocID="{98C233F8-EDB3-4A8C-ADAC-DDFA4E072B7C}" presName="node" presStyleLbl="node1" presStyleIdx="0" presStyleCnt="3">
        <dgm:presLayoutVars>
          <dgm:bulletEnabled val="1"/>
        </dgm:presLayoutVars>
      </dgm:prSet>
      <dgm:spPr/>
      <dgm:t>
        <a:bodyPr/>
        <a:lstStyle/>
        <a:p>
          <a:endParaRPr lang="es-ES"/>
        </a:p>
      </dgm:t>
    </dgm:pt>
    <dgm:pt modelId="{49F6FFC0-56DB-47F1-BE03-27BADA02CD3C}" type="pres">
      <dgm:prSet presAssocID="{8D88079F-96FB-45A4-845A-F735BA5951C4}" presName="sibTrans" presStyleLbl="sibTrans2D1" presStyleIdx="0" presStyleCnt="2"/>
      <dgm:spPr/>
      <dgm:t>
        <a:bodyPr/>
        <a:lstStyle/>
        <a:p>
          <a:endParaRPr lang="es-ES"/>
        </a:p>
      </dgm:t>
    </dgm:pt>
    <dgm:pt modelId="{8519BE18-3B63-4B02-BE09-BB1C1DB73B70}" type="pres">
      <dgm:prSet presAssocID="{8D88079F-96FB-45A4-845A-F735BA5951C4}" presName="connectorText" presStyleLbl="sibTrans2D1" presStyleIdx="0" presStyleCnt="2"/>
      <dgm:spPr/>
      <dgm:t>
        <a:bodyPr/>
        <a:lstStyle/>
        <a:p>
          <a:endParaRPr lang="es-ES"/>
        </a:p>
      </dgm:t>
    </dgm:pt>
    <dgm:pt modelId="{8A2E52BD-F4DC-4D25-BEEA-76314BE1EBB8}" type="pres">
      <dgm:prSet presAssocID="{15C98ADB-96BD-41EB-BD96-A4AB104857DD}" presName="node" presStyleLbl="node1" presStyleIdx="1" presStyleCnt="3">
        <dgm:presLayoutVars>
          <dgm:bulletEnabled val="1"/>
        </dgm:presLayoutVars>
      </dgm:prSet>
      <dgm:spPr/>
      <dgm:t>
        <a:bodyPr/>
        <a:lstStyle/>
        <a:p>
          <a:endParaRPr lang="es-ES"/>
        </a:p>
      </dgm:t>
    </dgm:pt>
    <dgm:pt modelId="{7BB97D0E-7956-4F9E-BB20-03A995A2B6EC}" type="pres">
      <dgm:prSet presAssocID="{900F1CF7-0D2A-481E-A1F1-57C858D71174}" presName="sibTrans" presStyleLbl="sibTrans2D1" presStyleIdx="1" presStyleCnt="2"/>
      <dgm:spPr/>
      <dgm:t>
        <a:bodyPr/>
        <a:lstStyle/>
        <a:p>
          <a:endParaRPr lang="es-ES"/>
        </a:p>
      </dgm:t>
    </dgm:pt>
    <dgm:pt modelId="{E0E09FEB-C4B1-4FAB-8F99-DB3E5CFB702B}" type="pres">
      <dgm:prSet presAssocID="{900F1CF7-0D2A-481E-A1F1-57C858D71174}" presName="connectorText" presStyleLbl="sibTrans2D1" presStyleIdx="1" presStyleCnt="2"/>
      <dgm:spPr/>
      <dgm:t>
        <a:bodyPr/>
        <a:lstStyle/>
        <a:p>
          <a:endParaRPr lang="es-ES"/>
        </a:p>
      </dgm:t>
    </dgm:pt>
    <dgm:pt modelId="{0B86E7CB-D4FE-4703-A520-AC184F9BEC0E}" type="pres">
      <dgm:prSet presAssocID="{6F94408D-4260-4619-9EED-85A3C58CBA5D}" presName="node" presStyleLbl="node1" presStyleIdx="2" presStyleCnt="3">
        <dgm:presLayoutVars>
          <dgm:bulletEnabled val="1"/>
        </dgm:presLayoutVars>
      </dgm:prSet>
      <dgm:spPr/>
      <dgm:t>
        <a:bodyPr/>
        <a:lstStyle/>
        <a:p>
          <a:endParaRPr lang="es-ES"/>
        </a:p>
      </dgm:t>
    </dgm:pt>
  </dgm:ptLst>
  <dgm:cxnLst>
    <dgm:cxn modelId="{9B0D1D61-F5EA-4671-859F-AA9113D46635}" type="presOf" srcId="{900F1CF7-0D2A-481E-A1F1-57C858D71174}" destId="{7BB97D0E-7956-4F9E-BB20-03A995A2B6EC}" srcOrd="0" destOrd="0" presId="urn:microsoft.com/office/officeart/2005/8/layout/process2"/>
    <dgm:cxn modelId="{B497D331-8CDB-4FE9-A383-F32CEEEF2EA4}" type="presOf" srcId="{05880645-A573-4694-A2BB-FF196DCC5A73}" destId="{8E9D5BC9-84DF-4FA2-8455-14C9AA7C3C6E}" srcOrd="0" destOrd="0" presId="urn:microsoft.com/office/officeart/2005/8/layout/process2"/>
    <dgm:cxn modelId="{4EAB7310-9C57-42AC-9363-48148A69DD6B}" srcId="{05880645-A573-4694-A2BB-FF196DCC5A73}" destId="{98C233F8-EDB3-4A8C-ADAC-DDFA4E072B7C}" srcOrd="0" destOrd="0" parTransId="{D60F99DD-1BF6-4838-B6AD-94F7D83145C5}" sibTransId="{8D88079F-96FB-45A4-845A-F735BA5951C4}"/>
    <dgm:cxn modelId="{6D21A1EF-B216-4D06-89DE-302746E552EC}" type="presOf" srcId="{6F94408D-4260-4619-9EED-85A3C58CBA5D}" destId="{0B86E7CB-D4FE-4703-A520-AC184F9BEC0E}" srcOrd="0" destOrd="0" presId="urn:microsoft.com/office/officeart/2005/8/layout/process2"/>
    <dgm:cxn modelId="{28703EF0-CA69-410B-BDE3-9A6175EF180E}" type="presOf" srcId="{15C98ADB-96BD-41EB-BD96-A4AB104857DD}" destId="{8A2E52BD-F4DC-4D25-BEEA-76314BE1EBB8}" srcOrd="0" destOrd="0" presId="urn:microsoft.com/office/officeart/2005/8/layout/process2"/>
    <dgm:cxn modelId="{0A45BA94-8E68-4717-A932-EFA8E8634641}" type="presOf" srcId="{900F1CF7-0D2A-481E-A1F1-57C858D71174}" destId="{E0E09FEB-C4B1-4FAB-8F99-DB3E5CFB702B}" srcOrd="1" destOrd="0" presId="urn:microsoft.com/office/officeart/2005/8/layout/process2"/>
    <dgm:cxn modelId="{47BE1267-BA95-4ECD-BB7E-1980CEB0C540}" srcId="{05880645-A573-4694-A2BB-FF196DCC5A73}" destId="{15C98ADB-96BD-41EB-BD96-A4AB104857DD}" srcOrd="1" destOrd="0" parTransId="{D670C6D6-4214-4093-A32D-2F5A06A430E6}" sibTransId="{900F1CF7-0D2A-481E-A1F1-57C858D71174}"/>
    <dgm:cxn modelId="{94067ED0-9C39-4D82-B89E-22500369242F}" srcId="{05880645-A573-4694-A2BB-FF196DCC5A73}" destId="{6F94408D-4260-4619-9EED-85A3C58CBA5D}" srcOrd="2" destOrd="0" parTransId="{C091E82E-C73A-458A-B05E-32C9A81CAB51}" sibTransId="{4471ED22-0173-4C41-BC12-621D52DC3559}"/>
    <dgm:cxn modelId="{846FEEEB-C786-4286-B650-E10462FDF6B6}" type="presOf" srcId="{98C233F8-EDB3-4A8C-ADAC-DDFA4E072B7C}" destId="{32D8AFAF-DA72-4F3A-A360-E16DA45404D6}" srcOrd="0" destOrd="0" presId="urn:microsoft.com/office/officeart/2005/8/layout/process2"/>
    <dgm:cxn modelId="{137BC5F3-12E3-464A-81E0-A8249AE4E01B}" type="presOf" srcId="{8D88079F-96FB-45A4-845A-F735BA5951C4}" destId="{49F6FFC0-56DB-47F1-BE03-27BADA02CD3C}" srcOrd="0" destOrd="0" presId="urn:microsoft.com/office/officeart/2005/8/layout/process2"/>
    <dgm:cxn modelId="{51006118-6AE9-4CF4-860F-40627B41C875}" type="presOf" srcId="{8D88079F-96FB-45A4-845A-F735BA5951C4}" destId="{8519BE18-3B63-4B02-BE09-BB1C1DB73B70}" srcOrd="1" destOrd="0" presId="urn:microsoft.com/office/officeart/2005/8/layout/process2"/>
    <dgm:cxn modelId="{01606521-3828-4325-9C55-E6B0AF4EB44F}" type="presParOf" srcId="{8E9D5BC9-84DF-4FA2-8455-14C9AA7C3C6E}" destId="{32D8AFAF-DA72-4F3A-A360-E16DA45404D6}" srcOrd="0" destOrd="0" presId="urn:microsoft.com/office/officeart/2005/8/layout/process2"/>
    <dgm:cxn modelId="{70773F12-4DBB-4B06-8A97-903224546259}" type="presParOf" srcId="{8E9D5BC9-84DF-4FA2-8455-14C9AA7C3C6E}" destId="{49F6FFC0-56DB-47F1-BE03-27BADA02CD3C}" srcOrd="1" destOrd="0" presId="urn:microsoft.com/office/officeart/2005/8/layout/process2"/>
    <dgm:cxn modelId="{2F74ACDE-EA13-413B-B279-F7BA25AC7374}" type="presParOf" srcId="{49F6FFC0-56DB-47F1-BE03-27BADA02CD3C}" destId="{8519BE18-3B63-4B02-BE09-BB1C1DB73B70}" srcOrd="0" destOrd="0" presId="urn:microsoft.com/office/officeart/2005/8/layout/process2"/>
    <dgm:cxn modelId="{12718404-361D-4BF8-9444-8D4F96619451}" type="presParOf" srcId="{8E9D5BC9-84DF-4FA2-8455-14C9AA7C3C6E}" destId="{8A2E52BD-F4DC-4D25-BEEA-76314BE1EBB8}" srcOrd="2" destOrd="0" presId="urn:microsoft.com/office/officeart/2005/8/layout/process2"/>
    <dgm:cxn modelId="{7CC48E50-B9BB-48B6-B5A8-B6E492E33D29}" type="presParOf" srcId="{8E9D5BC9-84DF-4FA2-8455-14C9AA7C3C6E}" destId="{7BB97D0E-7956-4F9E-BB20-03A995A2B6EC}" srcOrd="3" destOrd="0" presId="urn:microsoft.com/office/officeart/2005/8/layout/process2"/>
    <dgm:cxn modelId="{33089524-E99C-43AD-B8B1-932B0D1557AF}" type="presParOf" srcId="{7BB97D0E-7956-4F9E-BB20-03A995A2B6EC}" destId="{E0E09FEB-C4B1-4FAB-8F99-DB3E5CFB702B}" srcOrd="0" destOrd="0" presId="urn:microsoft.com/office/officeart/2005/8/layout/process2"/>
    <dgm:cxn modelId="{4CA2658C-3854-431E-8118-E9310D61E060}" type="presParOf" srcId="{8E9D5BC9-84DF-4FA2-8455-14C9AA7C3C6E}" destId="{0B86E7CB-D4FE-4703-A520-AC184F9BEC0E}" srcOrd="4" destOrd="0" presId="urn:microsoft.com/office/officeart/2005/8/layout/process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E80A9A-B830-4EBA-AFA6-C12C03711D32}" type="doc">
      <dgm:prSet loTypeId="urn:microsoft.com/office/officeart/2008/layout/AlternatingHexagons" loCatId="list" qsTypeId="urn:microsoft.com/office/officeart/2005/8/quickstyle/simple1" qsCatId="simple" csTypeId="urn:microsoft.com/office/officeart/2005/8/colors/accent1_1" csCatId="accent1" phldr="1"/>
      <dgm:spPr/>
      <dgm:t>
        <a:bodyPr/>
        <a:lstStyle/>
        <a:p>
          <a:endParaRPr lang="es-ES"/>
        </a:p>
      </dgm:t>
    </dgm:pt>
    <dgm:pt modelId="{2BD16057-166E-4AA8-BB10-872B0D8F74B8}">
      <dgm:prSet phldrT="[Texto]"/>
      <dgm:spPr/>
      <dgm:t>
        <a:bodyPr/>
        <a:lstStyle/>
        <a:p>
          <a:pPr algn="just"/>
          <a:r>
            <a:rPr lang="es-EC" smtClean="0"/>
            <a:t>La empresa MALEPRODU CIA. LTDA. se desenvuelve en un mercado integrado por la competencia.</a:t>
          </a:r>
          <a:endParaRPr lang="es-ES" dirty="0"/>
        </a:p>
      </dgm:t>
    </dgm:pt>
    <dgm:pt modelId="{9C0482B9-EC5B-406F-983C-725007D62483}" type="parTrans" cxnId="{87FA3075-62D0-4BD2-8EA1-B90E3D0E8C1C}">
      <dgm:prSet/>
      <dgm:spPr/>
      <dgm:t>
        <a:bodyPr/>
        <a:lstStyle/>
        <a:p>
          <a:endParaRPr lang="es-ES"/>
        </a:p>
      </dgm:t>
    </dgm:pt>
    <dgm:pt modelId="{A0DAC66D-5613-4D60-8E11-29C01F0D00F0}" type="sibTrans" cxnId="{87FA3075-62D0-4BD2-8EA1-B90E3D0E8C1C}">
      <dgm:prSet/>
      <dgm:spPr/>
      <dgm:t>
        <a:bodyPr/>
        <a:lstStyle/>
        <a:p>
          <a:endParaRPr lang="es-ES"/>
        </a:p>
      </dgm:t>
    </dgm:pt>
    <dgm:pt modelId="{4A7D3D6F-32FC-4E81-9020-0D55D693E1CB}">
      <dgm:prSet phldrT="[Texto]"/>
      <dgm:spPr/>
      <dgm:t>
        <a:bodyPr/>
        <a:lstStyle/>
        <a:p>
          <a:pPr algn="just"/>
          <a:r>
            <a:rPr lang="es-EC" smtClean="0"/>
            <a:t>Ante un mercado tan competitivo, es necesario apostar por la calidad del servicio que se ofrece, </a:t>
          </a:r>
          <a:endParaRPr lang="es-ES" dirty="0"/>
        </a:p>
      </dgm:t>
    </dgm:pt>
    <dgm:pt modelId="{A450B1FC-DF51-4741-B0F7-CA822DFA6341}" type="parTrans" cxnId="{F0CE1502-52CE-44B1-BD40-A5E3181B726C}">
      <dgm:prSet/>
      <dgm:spPr/>
      <dgm:t>
        <a:bodyPr/>
        <a:lstStyle/>
        <a:p>
          <a:endParaRPr lang="es-ES"/>
        </a:p>
      </dgm:t>
    </dgm:pt>
    <dgm:pt modelId="{0ED2562F-506A-406F-8DD0-67535EBD99B2}" type="sibTrans" cxnId="{F0CE1502-52CE-44B1-BD40-A5E3181B726C}">
      <dgm:prSet/>
      <dgm:spPr/>
      <dgm:t>
        <a:bodyPr/>
        <a:lstStyle/>
        <a:p>
          <a:endParaRPr lang="es-ES"/>
        </a:p>
      </dgm:t>
    </dgm:pt>
    <dgm:pt modelId="{0D7A71AD-1720-4FC7-8622-7F1ACC2AF75E}">
      <dgm:prSet phldrT="[Texto]"/>
      <dgm:spPr/>
      <dgm:t>
        <a:bodyPr/>
        <a:lstStyle/>
        <a:p>
          <a:pPr algn="just"/>
          <a:r>
            <a:rPr lang="es-EC" smtClean="0"/>
            <a:t>por el cumplimiento de los horarios y fechas establecidas y, sin duda alguna, por el precio que se maneje. </a:t>
          </a:r>
          <a:endParaRPr lang="es-ES" dirty="0"/>
        </a:p>
      </dgm:t>
    </dgm:pt>
    <dgm:pt modelId="{956268FF-9837-4987-8876-4D234B28E0B3}" type="parTrans" cxnId="{7C419F53-761E-4212-88D5-B4C1349FBF65}">
      <dgm:prSet/>
      <dgm:spPr/>
      <dgm:t>
        <a:bodyPr/>
        <a:lstStyle/>
        <a:p>
          <a:endParaRPr lang="es-ES"/>
        </a:p>
      </dgm:t>
    </dgm:pt>
    <dgm:pt modelId="{6D3F6D3E-E093-46BB-93FF-6FAAA3CE7925}" type="sibTrans" cxnId="{7C419F53-761E-4212-88D5-B4C1349FBF65}">
      <dgm:prSet/>
      <dgm:spPr/>
      <dgm:t>
        <a:bodyPr/>
        <a:lstStyle/>
        <a:p>
          <a:endParaRPr lang="es-ES"/>
        </a:p>
      </dgm:t>
    </dgm:pt>
    <dgm:pt modelId="{A442ED41-E6BA-49D8-B360-404C7AA47498}">
      <dgm:prSet phldrT="[Texto]"/>
      <dgm:spPr/>
      <dgm:t>
        <a:bodyPr/>
        <a:lstStyle/>
        <a:p>
          <a:pPr algn="just"/>
          <a:r>
            <a:rPr lang="en-US" b="0" smtClean="0"/>
            <a:t>MALETEC S.A</a:t>
          </a:r>
          <a:endParaRPr lang="es-ES" b="0" dirty="0"/>
        </a:p>
      </dgm:t>
    </dgm:pt>
    <dgm:pt modelId="{4B2FB4D5-E6AA-4C74-9307-86D56411FD4C}" type="parTrans" cxnId="{4D4C4FDA-976D-4E8C-A863-E25AEF18F564}">
      <dgm:prSet/>
      <dgm:spPr/>
      <dgm:t>
        <a:bodyPr/>
        <a:lstStyle/>
        <a:p>
          <a:endParaRPr lang="es-ES"/>
        </a:p>
      </dgm:t>
    </dgm:pt>
    <dgm:pt modelId="{7B366B29-005D-4415-A395-45BE98C6EB38}" type="sibTrans" cxnId="{4D4C4FDA-976D-4E8C-A863-E25AEF18F564}">
      <dgm:prSet/>
      <dgm:spPr/>
      <dgm:t>
        <a:bodyPr/>
        <a:lstStyle/>
        <a:p>
          <a:endParaRPr lang="es-ES"/>
        </a:p>
      </dgm:t>
    </dgm:pt>
    <dgm:pt modelId="{9F9CBE35-1F69-4740-85BC-57EC5CFC964E}">
      <dgm:prSet/>
      <dgm:spPr/>
      <dgm:t>
        <a:bodyPr/>
        <a:lstStyle/>
        <a:p>
          <a:pPr algn="just"/>
          <a:r>
            <a:rPr lang="en-US" b="0" smtClean="0"/>
            <a:t>TOTTO S.A</a:t>
          </a:r>
          <a:endParaRPr lang="es-ES" b="0" dirty="0"/>
        </a:p>
      </dgm:t>
    </dgm:pt>
    <dgm:pt modelId="{A2DA251C-FA78-49D3-BDE9-906030EDE37D}" type="parTrans" cxnId="{8EF3C1FB-56CF-4D36-BD7E-0870239C1152}">
      <dgm:prSet/>
      <dgm:spPr/>
      <dgm:t>
        <a:bodyPr/>
        <a:lstStyle/>
        <a:p>
          <a:endParaRPr lang="es-ES"/>
        </a:p>
      </dgm:t>
    </dgm:pt>
    <dgm:pt modelId="{2FE2CA18-347F-4F3B-B0D2-ED9E79BF87F0}" type="sibTrans" cxnId="{8EF3C1FB-56CF-4D36-BD7E-0870239C1152}">
      <dgm:prSet/>
      <dgm:spPr/>
      <dgm:t>
        <a:bodyPr/>
        <a:lstStyle/>
        <a:p>
          <a:endParaRPr lang="es-ES"/>
        </a:p>
      </dgm:t>
    </dgm:pt>
    <dgm:pt modelId="{DB42AE14-CFEE-4102-B33D-84B1884F1994}">
      <dgm:prSet/>
      <dgm:spPr/>
      <dgm:t>
        <a:bodyPr/>
        <a:lstStyle/>
        <a:p>
          <a:pPr algn="just"/>
          <a:r>
            <a:rPr lang="en-US" b="0" smtClean="0"/>
            <a:t>FUNKY FISH</a:t>
          </a:r>
          <a:endParaRPr lang="es-ES" b="0" dirty="0"/>
        </a:p>
      </dgm:t>
    </dgm:pt>
    <dgm:pt modelId="{64AA3063-32EA-4D51-A613-FA325DA53971}" type="parTrans" cxnId="{7FFACE60-3964-491A-9867-D61B7BA4F670}">
      <dgm:prSet/>
      <dgm:spPr/>
      <dgm:t>
        <a:bodyPr/>
        <a:lstStyle/>
        <a:p>
          <a:endParaRPr lang="es-ES"/>
        </a:p>
      </dgm:t>
    </dgm:pt>
    <dgm:pt modelId="{4CEDB1DB-94CC-40B5-9583-AE902592AD9F}" type="sibTrans" cxnId="{7FFACE60-3964-491A-9867-D61B7BA4F670}">
      <dgm:prSet/>
      <dgm:spPr/>
      <dgm:t>
        <a:bodyPr/>
        <a:lstStyle/>
        <a:p>
          <a:endParaRPr lang="es-ES"/>
        </a:p>
      </dgm:t>
    </dgm:pt>
    <dgm:pt modelId="{FCCB5936-66C8-4AFE-AC33-1B0F15E4D388}">
      <dgm:prSet/>
      <dgm:spPr/>
      <dgm:t>
        <a:bodyPr/>
        <a:lstStyle/>
        <a:p>
          <a:pPr algn="just"/>
          <a:r>
            <a:rPr lang="en-US" b="0" smtClean="0"/>
            <a:t>Cartimex SA</a:t>
          </a:r>
          <a:endParaRPr lang="es-ES" b="0" dirty="0"/>
        </a:p>
      </dgm:t>
    </dgm:pt>
    <dgm:pt modelId="{4803D89A-15C1-416F-818F-C2D7D6556CA8}" type="parTrans" cxnId="{7F4B8D9E-39E3-493B-AD57-245CA7D8177E}">
      <dgm:prSet/>
      <dgm:spPr/>
      <dgm:t>
        <a:bodyPr/>
        <a:lstStyle/>
        <a:p>
          <a:endParaRPr lang="es-ES"/>
        </a:p>
      </dgm:t>
    </dgm:pt>
    <dgm:pt modelId="{9AF4F3B9-B4B6-4B17-8DAA-F1FC28CAAF5E}" type="sibTrans" cxnId="{7F4B8D9E-39E3-493B-AD57-245CA7D8177E}">
      <dgm:prSet/>
      <dgm:spPr/>
      <dgm:t>
        <a:bodyPr/>
        <a:lstStyle/>
        <a:p>
          <a:endParaRPr lang="es-ES"/>
        </a:p>
      </dgm:t>
    </dgm:pt>
    <dgm:pt modelId="{91011CCB-3872-42D3-A9D1-18EDE232A559}" type="pres">
      <dgm:prSet presAssocID="{12E80A9A-B830-4EBA-AFA6-C12C03711D32}" presName="Name0" presStyleCnt="0">
        <dgm:presLayoutVars>
          <dgm:chMax/>
          <dgm:chPref/>
          <dgm:dir/>
          <dgm:animLvl val="lvl"/>
        </dgm:presLayoutVars>
      </dgm:prSet>
      <dgm:spPr/>
      <dgm:t>
        <a:bodyPr/>
        <a:lstStyle/>
        <a:p>
          <a:endParaRPr lang="es-ES"/>
        </a:p>
      </dgm:t>
    </dgm:pt>
    <dgm:pt modelId="{036F7C07-DC61-4A96-9470-BD758136081F}" type="pres">
      <dgm:prSet presAssocID="{2BD16057-166E-4AA8-BB10-872B0D8F74B8}" presName="composite" presStyleCnt="0"/>
      <dgm:spPr/>
      <dgm:t>
        <a:bodyPr/>
        <a:lstStyle/>
        <a:p>
          <a:endParaRPr lang="es-ES"/>
        </a:p>
      </dgm:t>
    </dgm:pt>
    <dgm:pt modelId="{A15E06A7-C4B1-491F-A1C2-6579F84FA20B}" type="pres">
      <dgm:prSet presAssocID="{2BD16057-166E-4AA8-BB10-872B0D8F74B8}" presName="Parent1" presStyleLbl="node1" presStyleIdx="0" presStyleCnt="6">
        <dgm:presLayoutVars>
          <dgm:chMax val="1"/>
          <dgm:chPref val="1"/>
          <dgm:bulletEnabled val="1"/>
        </dgm:presLayoutVars>
      </dgm:prSet>
      <dgm:spPr/>
      <dgm:t>
        <a:bodyPr/>
        <a:lstStyle/>
        <a:p>
          <a:endParaRPr lang="es-ES"/>
        </a:p>
      </dgm:t>
    </dgm:pt>
    <dgm:pt modelId="{6D4363BD-412A-40BF-9F0C-917D44DB603F}" type="pres">
      <dgm:prSet presAssocID="{2BD16057-166E-4AA8-BB10-872B0D8F74B8}" presName="Childtext1" presStyleLbl="revTx" presStyleIdx="0" presStyleCnt="3">
        <dgm:presLayoutVars>
          <dgm:chMax val="0"/>
          <dgm:chPref val="0"/>
          <dgm:bulletEnabled val="1"/>
        </dgm:presLayoutVars>
      </dgm:prSet>
      <dgm:spPr/>
      <dgm:t>
        <a:bodyPr/>
        <a:lstStyle/>
        <a:p>
          <a:endParaRPr lang="es-ES"/>
        </a:p>
      </dgm:t>
    </dgm:pt>
    <dgm:pt modelId="{B3F073F2-AF37-4740-AC7B-E8A70BC8516E}" type="pres">
      <dgm:prSet presAssocID="{2BD16057-166E-4AA8-BB10-872B0D8F74B8}" presName="BalanceSpacing" presStyleCnt="0"/>
      <dgm:spPr/>
      <dgm:t>
        <a:bodyPr/>
        <a:lstStyle/>
        <a:p>
          <a:endParaRPr lang="es-ES"/>
        </a:p>
      </dgm:t>
    </dgm:pt>
    <dgm:pt modelId="{A0C0966B-95AD-4394-A260-3B9B8271D506}" type="pres">
      <dgm:prSet presAssocID="{2BD16057-166E-4AA8-BB10-872B0D8F74B8}" presName="BalanceSpacing1" presStyleCnt="0"/>
      <dgm:spPr/>
      <dgm:t>
        <a:bodyPr/>
        <a:lstStyle/>
        <a:p>
          <a:endParaRPr lang="es-ES"/>
        </a:p>
      </dgm:t>
    </dgm:pt>
    <dgm:pt modelId="{0EA1F175-D595-40AD-A366-4DC7A1181B9D}" type="pres">
      <dgm:prSet presAssocID="{A0DAC66D-5613-4D60-8E11-29C01F0D00F0}" presName="Accent1Text" presStyleLbl="node1" presStyleIdx="1" presStyleCnt="6"/>
      <dgm:spPr/>
      <dgm:t>
        <a:bodyPr/>
        <a:lstStyle/>
        <a:p>
          <a:endParaRPr lang="es-ES"/>
        </a:p>
      </dgm:t>
    </dgm:pt>
    <dgm:pt modelId="{532B2D08-2F38-4A0B-B7D5-D81B41DF65D5}" type="pres">
      <dgm:prSet presAssocID="{A0DAC66D-5613-4D60-8E11-29C01F0D00F0}" presName="spaceBetweenRectangles" presStyleCnt="0"/>
      <dgm:spPr/>
      <dgm:t>
        <a:bodyPr/>
        <a:lstStyle/>
        <a:p>
          <a:endParaRPr lang="es-ES"/>
        </a:p>
      </dgm:t>
    </dgm:pt>
    <dgm:pt modelId="{8C7DACAC-7E1F-444D-9EDD-B01F6684D379}" type="pres">
      <dgm:prSet presAssocID="{4A7D3D6F-32FC-4E81-9020-0D55D693E1CB}" presName="composite" presStyleCnt="0"/>
      <dgm:spPr/>
      <dgm:t>
        <a:bodyPr/>
        <a:lstStyle/>
        <a:p>
          <a:endParaRPr lang="es-ES"/>
        </a:p>
      </dgm:t>
    </dgm:pt>
    <dgm:pt modelId="{C3084393-9597-4DA6-9F02-1F409A75D927}" type="pres">
      <dgm:prSet presAssocID="{4A7D3D6F-32FC-4E81-9020-0D55D693E1CB}" presName="Parent1" presStyleLbl="node1" presStyleIdx="2" presStyleCnt="6">
        <dgm:presLayoutVars>
          <dgm:chMax val="1"/>
          <dgm:chPref val="1"/>
          <dgm:bulletEnabled val="1"/>
        </dgm:presLayoutVars>
      </dgm:prSet>
      <dgm:spPr/>
      <dgm:t>
        <a:bodyPr/>
        <a:lstStyle/>
        <a:p>
          <a:endParaRPr lang="es-ES"/>
        </a:p>
      </dgm:t>
    </dgm:pt>
    <dgm:pt modelId="{7D048703-24D0-4E4C-B9E0-3976DAF0635F}" type="pres">
      <dgm:prSet presAssocID="{4A7D3D6F-32FC-4E81-9020-0D55D693E1CB}" presName="Childtext1" presStyleLbl="revTx" presStyleIdx="1" presStyleCnt="3">
        <dgm:presLayoutVars>
          <dgm:chMax val="0"/>
          <dgm:chPref val="0"/>
          <dgm:bulletEnabled val="1"/>
        </dgm:presLayoutVars>
      </dgm:prSet>
      <dgm:spPr/>
      <dgm:t>
        <a:bodyPr/>
        <a:lstStyle/>
        <a:p>
          <a:endParaRPr lang="es-ES"/>
        </a:p>
      </dgm:t>
    </dgm:pt>
    <dgm:pt modelId="{358DA0D8-06F5-4163-BED0-45D4FD21FC30}" type="pres">
      <dgm:prSet presAssocID="{4A7D3D6F-32FC-4E81-9020-0D55D693E1CB}" presName="BalanceSpacing" presStyleCnt="0"/>
      <dgm:spPr/>
      <dgm:t>
        <a:bodyPr/>
        <a:lstStyle/>
        <a:p>
          <a:endParaRPr lang="es-ES"/>
        </a:p>
      </dgm:t>
    </dgm:pt>
    <dgm:pt modelId="{E04E0C9A-E74E-4A09-AD18-4B553D6A362B}" type="pres">
      <dgm:prSet presAssocID="{4A7D3D6F-32FC-4E81-9020-0D55D693E1CB}" presName="BalanceSpacing1" presStyleCnt="0"/>
      <dgm:spPr/>
      <dgm:t>
        <a:bodyPr/>
        <a:lstStyle/>
        <a:p>
          <a:endParaRPr lang="es-ES"/>
        </a:p>
      </dgm:t>
    </dgm:pt>
    <dgm:pt modelId="{1A19558F-AC61-42A7-84D9-8BFA4334A5EC}" type="pres">
      <dgm:prSet presAssocID="{0ED2562F-506A-406F-8DD0-67535EBD99B2}" presName="Accent1Text" presStyleLbl="node1" presStyleIdx="3" presStyleCnt="6"/>
      <dgm:spPr/>
      <dgm:t>
        <a:bodyPr/>
        <a:lstStyle/>
        <a:p>
          <a:endParaRPr lang="es-ES"/>
        </a:p>
      </dgm:t>
    </dgm:pt>
    <dgm:pt modelId="{0B21D6E2-3FC8-4F2D-8CB5-675389D26DF9}" type="pres">
      <dgm:prSet presAssocID="{0ED2562F-506A-406F-8DD0-67535EBD99B2}" presName="spaceBetweenRectangles" presStyleCnt="0"/>
      <dgm:spPr/>
      <dgm:t>
        <a:bodyPr/>
        <a:lstStyle/>
        <a:p>
          <a:endParaRPr lang="es-ES"/>
        </a:p>
      </dgm:t>
    </dgm:pt>
    <dgm:pt modelId="{0BB85FB1-A25A-4A07-A9C3-3380AAF678C7}" type="pres">
      <dgm:prSet presAssocID="{0D7A71AD-1720-4FC7-8622-7F1ACC2AF75E}" presName="composite" presStyleCnt="0"/>
      <dgm:spPr/>
      <dgm:t>
        <a:bodyPr/>
        <a:lstStyle/>
        <a:p>
          <a:endParaRPr lang="es-ES"/>
        </a:p>
      </dgm:t>
    </dgm:pt>
    <dgm:pt modelId="{63644FD5-32C8-4FB4-BEF8-B621D77D314D}" type="pres">
      <dgm:prSet presAssocID="{0D7A71AD-1720-4FC7-8622-7F1ACC2AF75E}" presName="Parent1" presStyleLbl="node1" presStyleIdx="4" presStyleCnt="6">
        <dgm:presLayoutVars>
          <dgm:chMax val="1"/>
          <dgm:chPref val="1"/>
          <dgm:bulletEnabled val="1"/>
        </dgm:presLayoutVars>
      </dgm:prSet>
      <dgm:spPr/>
      <dgm:t>
        <a:bodyPr/>
        <a:lstStyle/>
        <a:p>
          <a:endParaRPr lang="es-ES"/>
        </a:p>
      </dgm:t>
    </dgm:pt>
    <dgm:pt modelId="{2C1EE774-0480-43D6-87AA-23F8C61B5D23}" type="pres">
      <dgm:prSet presAssocID="{0D7A71AD-1720-4FC7-8622-7F1ACC2AF75E}" presName="Childtext1" presStyleLbl="revTx" presStyleIdx="2" presStyleCnt="3">
        <dgm:presLayoutVars>
          <dgm:chMax val="0"/>
          <dgm:chPref val="0"/>
          <dgm:bulletEnabled val="1"/>
        </dgm:presLayoutVars>
      </dgm:prSet>
      <dgm:spPr/>
      <dgm:t>
        <a:bodyPr/>
        <a:lstStyle/>
        <a:p>
          <a:endParaRPr lang="es-ES"/>
        </a:p>
      </dgm:t>
    </dgm:pt>
    <dgm:pt modelId="{DCC2A548-1165-41FB-A637-E8C1CDCE02CD}" type="pres">
      <dgm:prSet presAssocID="{0D7A71AD-1720-4FC7-8622-7F1ACC2AF75E}" presName="BalanceSpacing" presStyleCnt="0"/>
      <dgm:spPr/>
      <dgm:t>
        <a:bodyPr/>
        <a:lstStyle/>
        <a:p>
          <a:endParaRPr lang="es-ES"/>
        </a:p>
      </dgm:t>
    </dgm:pt>
    <dgm:pt modelId="{6993C86A-324E-4795-B16F-4EB55965F1E8}" type="pres">
      <dgm:prSet presAssocID="{0D7A71AD-1720-4FC7-8622-7F1ACC2AF75E}" presName="BalanceSpacing1" presStyleCnt="0"/>
      <dgm:spPr/>
      <dgm:t>
        <a:bodyPr/>
        <a:lstStyle/>
        <a:p>
          <a:endParaRPr lang="es-ES"/>
        </a:p>
      </dgm:t>
    </dgm:pt>
    <dgm:pt modelId="{C5B05A28-1036-4D46-8132-38B0943FD38E}" type="pres">
      <dgm:prSet presAssocID="{6D3F6D3E-E093-46BB-93FF-6FAAA3CE7925}" presName="Accent1Text" presStyleLbl="node1" presStyleIdx="5" presStyleCnt="6"/>
      <dgm:spPr/>
      <dgm:t>
        <a:bodyPr/>
        <a:lstStyle/>
        <a:p>
          <a:endParaRPr lang="es-ES"/>
        </a:p>
      </dgm:t>
    </dgm:pt>
  </dgm:ptLst>
  <dgm:cxnLst>
    <dgm:cxn modelId="{87FA3075-62D0-4BD2-8EA1-B90E3D0E8C1C}" srcId="{12E80A9A-B830-4EBA-AFA6-C12C03711D32}" destId="{2BD16057-166E-4AA8-BB10-872B0D8F74B8}" srcOrd="0" destOrd="0" parTransId="{9C0482B9-EC5B-406F-983C-725007D62483}" sibTransId="{A0DAC66D-5613-4D60-8E11-29C01F0D00F0}"/>
    <dgm:cxn modelId="{4D4C4FDA-976D-4E8C-A863-E25AEF18F564}" srcId="{0D7A71AD-1720-4FC7-8622-7F1ACC2AF75E}" destId="{A442ED41-E6BA-49D8-B360-404C7AA47498}" srcOrd="0" destOrd="0" parTransId="{4B2FB4D5-E6AA-4C74-9307-86D56411FD4C}" sibTransId="{7B366B29-005D-4415-A395-45BE98C6EB38}"/>
    <dgm:cxn modelId="{F5871D80-5CB4-40FF-8A1A-FF6889D2FF7C}" type="presOf" srcId="{FCCB5936-66C8-4AFE-AC33-1B0F15E4D388}" destId="{2C1EE774-0480-43D6-87AA-23F8C61B5D23}" srcOrd="0" destOrd="3" presId="urn:microsoft.com/office/officeart/2008/layout/AlternatingHexagons"/>
    <dgm:cxn modelId="{49A4D8F7-6C7C-4D55-A327-2316494A5A7A}" type="presOf" srcId="{2BD16057-166E-4AA8-BB10-872B0D8F74B8}" destId="{A15E06A7-C4B1-491F-A1C2-6579F84FA20B}" srcOrd="0" destOrd="0" presId="urn:microsoft.com/office/officeart/2008/layout/AlternatingHexagons"/>
    <dgm:cxn modelId="{F0CE1502-52CE-44B1-BD40-A5E3181B726C}" srcId="{12E80A9A-B830-4EBA-AFA6-C12C03711D32}" destId="{4A7D3D6F-32FC-4E81-9020-0D55D693E1CB}" srcOrd="1" destOrd="0" parTransId="{A450B1FC-DF51-4741-B0F7-CA822DFA6341}" sibTransId="{0ED2562F-506A-406F-8DD0-67535EBD99B2}"/>
    <dgm:cxn modelId="{2AFD35F1-C191-4CCB-822D-C383D52AC908}" type="presOf" srcId="{6D3F6D3E-E093-46BB-93FF-6FAAA3CE7925}" destId="{C5B05A28-1036-4D46-8132-38B0943FD38E}" srcOrd="0" destOrd="0" presId="urn:microsoft.com/office/officeart/2008/layout/AlternatingHexagons"/>
    <dgm:cxn modelId="{8EF3C1FB-56CF-4D36-BD7E-0870239C1152}" srcId="{0D7A71AD-1720-4FC7-8622-7F1ACC2AF75E}" destId="{9F9CBE35-1F69-4740-85BC-57EC5CFC964E}" srcOrd="1" destOrd="0" parTransId="{A2DA251C-FA78-49D3-BDE9-906030EDE37D}" sibTransId="{2FE2CA18-347F-4F3B-B0D2-ED9E79BF87F0}"/>
    <dgm:cxn modelId="{80332F19-3454-4BEB-BC8C-BBEBC504C898}" type="presOf" srcId="{A442ED41-E6BA-49D8-B360-404C7AA47498}" destId="{2C1EE774-0480-43D6-87AA-23F8C61B5D23}" srcOrd="0" destOrd="0" presId="urn:microsoft.com/office/officeart/2008/layout/AlternatingHexagons"/>
    <dgm:cxn modelId="{73916467-B7DA-4E79-B5B1-1CB4EC42B18A}" type="presOf" srcId="{0D7A71AD-1720-4FC7-8622-7F1ACC2AF75E}" destId="{63644FD5-32C8-4FB4-BEF8-B621D77D314D}" srcOrd="0" destOrd="0" presId="urn:microsoft.com/office/officeart/2008/layout/AlternatingHexagons"/>
    <dgm:cxn modelId="{350B26EC-A332-4B69-A146-718F8C496E47}" type="presOf" srcId="{DB42AE14-CFEE-4102-B33D-84B1884F1994}" destId="{2C1EE774-0480-43D6-87AA-23F8C61B5D23}" srcOrd="0" destOrd="2" presId="urn:microsoft.com/office/officeart/2008/layout/AlternatingHexagons"/>
    <dgm:cxn modelId="{78442F8D-5DE8-4A20-B79E-B044A7F946F4}" type="presOf" srcId="{12E80A9A-B830-4EBA-AFA6-C12C03711D32}" destId="{91011CCB-3872-42D3-A9D1-18EDE232A559}" srcOrd="0" destOrd="0" presId="urn:microsoft.com/office/officeart/2008/layout/AlternatingHexagons"/>
    <dgm:cxn modelId="{111B0B12-0C3C-4A81-B00A-D68BD26F4F0D}" type="presOf" srcId="{A0DAC66D-5613-4D60-8E11-29C01F0D00F0}" destId="{0EA1F175-D595-40AD-A366-4DC7A1181B9D}" srcOrd="0" destOrd="0" presId="urn:microsoft.com/office/officeart/2008/layout/AlternatingHexagons"/>
    <dgm:cxn modelId="{7C419F53-761E-4212-88D5-B4C1349FBF65}" srcId="{12E80A9A-B830-4EBA-AFA6-C12C03711D32}" destId="{0D7A71AD-1720-4FC7-8622-7F1ACC2AF75E}" srcOrd="2" destOrd="0" parTransId="{956268FF-9837-4987-8876-4D234B28E0B3}" sibTransId="{6D3F6D3E-E093-46BB-93FF-6FAAA3CE7925}"/>
    <dgm:cxn modelId="{7F4B8D9E-39E3-493B-AD57-245CA7D8177E}" srcId="{0D7A71AD-1720-4FC7-8622-7F1ACC2AF75E}" destId="{FCCB5936-66C8-4AFE-AC33-1B0F15E4D388}" srcOrd="3" destOrd="0" parTransId="{4803D89A-15C1-416F-818F-C2D7D6556CA8}" sibTransId="{9AF4F3B9-B4B6-4B17-8DAA-F1FC28CAAF5E}"/>
    <dgm:cxn modelId="{4E143879-4554-456F-81E8-0A192ED8F7FA}" type="presOf" srcId="{4A7D3D6F-32FC-4E81-9020-0D55D693E1CB}" destId="{C3084393-9597-4DA6-9F02-1F409A75D927}" srcOrd="0" destOrd="0" presId="urn:microsoft.com/office/officeart/2008/layout/AlternatingHexagons"/>
    <dgm:cxn modelId="{DFF20F78-2C17-426A-AE1A-2A8057E6D3F2}" type="presOf" srcId="{0ED2562F-506A-406F-8DD0-67535EBD99B2}" destId="{1A19558F-AC61-42A7-84D9-8BFA4334A5EC}" srcOrd="0" destOrd="0" presId="urn:microsoft.com/office/officeart/2008/layout/AlternatingHexagons"/>
    <dgm:cxn modelId="{28DCC610-B589-4E49-9467-DDBCA80D873F}" type="presOf" srcId="{9F9CBE35-1F69-4740-85BC-57EC5CFC964E}" destId="{2C1EE774-0480-43D6-87AA-23F8C61B5D23}" srcOrd="0" destOrd="1" presId="urn:microsoft.com/office/officeart/2008/layout/AlternatingHexagons"/>
    <dgm:cxn modelId="{7FFACE60-3964-491A-9867-D61B7BA4F670}" srcId="{0D7A71AD-1720-4FC7-8622-7F1ACC2AF75E}" destId="{DB42AE14-CFEE-4102-B33D-84B1884F1994}" srcOrd="2" destOrd="0" parTransId="{64AA3063-32EA-4D51-A613-FA325DA53971}" sibTransId="{4CEDB1DB-94CC-40B5-9583-AE902592AD9F}"/>
    <dgm:cxn modelId="{FAD0BBAB-C32B-48FD-9B0C-A4BAAB534050}" type="presParOf" srcId="{91011CCB-3872-42D3-A9D1-18EDE232A559}" destId="{036F7C07-DC61-4A96-9470-BD758136081F}" srcOrd="0" destOrd="0" presId="urn:microsoft.com/office/officeart/2008/layout/AlternatingHexagons"/>
    <dgm:cxn modelId="{07B61E6F-E58A-4C24-84DB-A0C05BD4D98C}" type="presParOf" srcId="{036F7C07-DC61-4A96-9470-BD758136081F}" destId="{A15E06A7-C4B1-491F-A1C2-6579F84FA20B}" srcOrd="0" destOrd="0" presId="urn:microsoft.com/office/officeart/2008/layout/AlternatingHexagons"/>
    <dgm:cxn modelId="{2CBBD09D-4727-4265-9099-A97A3900BFD0}" type="presParOf" srcId="{036F7C07-DC61-4A96-9470-BD758136081F}" destId="{6D4363BD-412A-40BF-9F0C-917D44DB603F}" srcOrd="1" destOrd="0" presId="urn:microsoft.com/office/officeart/2008/layout/AlternatingHexagons"/>
    <dgm:cxn modelId="{02774B58-54F0-40A8-9E00-3E2EF2CA3CE6}" type="presParOf" srcId="{036F7C07-DC61-4A96-9470-BD758136081F}" destId="{B3F073F2-AF37-4740-AC7B-E8A70BC8516E}" srcOrd="2" destOrd="0" presId="urn:microsoft.com/office/officeart/2008/layout/AlternatingHexagons"/>
    <dgm:cxn modelId="{41B02777-9813-43B9-8672-80EC7EE13317}" type="presParOf" srcId="{036F7C07-DC61-4A96-9470-BD758136081F}" destId="{A0C0966B-95AD-4394-A260-3B9B8271D506}" srcOrd="3" destOrd="0" presId="urn:microsoft.com/office/officeart/2008/layout/AlternatingHexagons"/>
    <dgm:cxn modelId="{70271A8B-E14A-4A86-B3CB-CB04ADCB740D}" type="presParOf" srcId="{036F7C07-DC61-4A96-9470-BD758136081F}" destId="{0EA1F175-D595-40AD-A366-4DC7A1181B9D}" srcOrd="4" destOrd="0" presId="urn:microsoft.com/office/officeart/2008/layout/AlternatingHexagons"/>
    <dgm:cxn modelId="{E42F0C5A-C87C-4B13-B616-BBDD7B598D05}" type="presParOf" srcId="{91011CCB-3872-42D3-A9D1-18EDE232A559}" destId="{532B2D08-2F38-4A0B-B7D5-D81B41DF65D5}" srcOrd="1" destOrd="0" presId="urn:microsoft.com/office/officeart/2008/layout/AlternatingHexagons"/>
    <dgm:cxn modelId="{F13879EA-C9C7-47EE-B0D6-2D9FB1276036}" type="presParOf" srcId="{91011CCB-3872-42D3-A9D1-18EDE232A559}" destId="{8C7DACAC-7E1F-444D-9EDD-B01F6684D379}" srcOrd="2" destOrd="0" presId="urn:microsoft.com/office/officeart/2008/layout/AlternatingHexagons"/>
    <dgm:cxn modelId="{D4FB284A-0DE7-44ED-84B3-6E13483D3A9A}" type="presParOf" srcId="{8C7DACAC-7E1F-444D-9EDD-B01F6684D379}" destId="{C3084393-9597-4DA6-9F02-1F409A75D927}" srcOrd="0" destOrd="0" presId="urn:microsoft.com/office/officeart/2008/layout/AlternatingHexagons"/>
    <dgm:cxn modelId="{F4975BAC-5941-4CB7-BEB8-EEB3498624A6}" type="presParOf" srcId="{8C7DACAC-7E1F-444D-9EDD-B01F6684D379}" destId="{7D048703-24D0-4E4C-B9E0-3976DAF0635F}" srcOrd="1" destOrd="0" presId="urn:microsoft.com/office/officeart/2008/layout/AlternatingHexagons"/>
    <dgm:cxn modelId="{CE54508E-D1C0-4E1F-96E1-41C64E6D4D2D}" type="presParOf" srcId="{8C7DACAC-7E1F-444D-9EDD-B01F6684D379}" destId="{358DA0D8-06F5-4163-BED0-45D4FD21FC30}" srcOrd="2" destOrd="0" presId="urn:microsoft.com/office/officeart/2008/layout/AlternatingHexagons"/>
    <dgm:cxn modelId="{E32E258B-37EC-47B3-A3E9-C214A72468A8}" type="presParOf" srcId="{8C7DACAC-7E1F-444D-9EDD-B01F6684D379}" destId="{E04E0C9A-E74E-4A09-AD18-4B553D6A362B}" srcOrd="3" destOrd="0" presId="urn:microsoft.com/office/officeart/2008/layout/AlternatingHexagons"/>
    <dgm:cxn modelId="{35C529D3-7CA0-4DA0-931A-3259EB80F422}" type="presParOf" srcId="{8C7DACAC-7E1F-444D-9EDD-B01F6684D379}" destId="{1A19558F-AC61-42A7-84D9-8BFA4334A5EC}" srcOrd="4" destOrd="0" presId="urn:microsoft.com/office/officeart/2008/layout/AlternatingHexagons"/>
    <dgm:cxn modelId="{5D7F3ED2-EE70-4D6B-BC88-B8AEA478BDA3}" type="presParOf" srcId="{91011CCB-3872-42D3-A9D1-18EDE232A559}" destId="{0B21D6E2-3FC8-4F2D-8CB5-675389D26DF9}" srcOrd="3" destOrd="0" presId="urn:microsoft.com/office/officeart/2008/layout/AlternatingHexagons"/>
    <dgm:cxn modelId="{01E17642-F0E3-45DC-B65E-141F7507EDE5}" type="presParOf" srcId="{91011CCB-3872-42D3-A9D1-18EDE232A559}" destId="{0BB85FB1-A25A-4A07-A9C3-3380AAF678C7}" srcOrd="4" destOrd="0" presId="urn:microsoft.com/office/officeart/2008/layout/AlternatingHexagons"/>
    <dgm:cxn modelId="{73791E55-67A0-4AB0-ABD0-4154DAEA7DC1}" type="presParOf" srcId="{0BB85FB1-A25A-4A07-A9C3-3380AAF678C7}" destId="{63644FD5-32C8-4FB4-BEF8-B621D77D314D}" srcOrd="0" destOrd="0" presId="urn:microsoft.com/office/officeart/2008/layout/AlternatingHexagons"/>
    <dgm:cxn modelId="{D288B43E-DB41-4982-B46E-C77E7F366B75}" type="presParOf" srcId="{0BB85FB1-A25A-4A07-A9C3-3380AAF678C7}" destId="{2C1EE774-0480-43D6-87AA-23F8C61B5D23}" srcOrd="1" destOrd="0" presId="urn:microsoft.com/office/officeart/2008/layout/AlternatingHexagons"/>
    <dgm:cxn modelId="{6C727F6F-C131-4AE7-BAAA-873C57F2018F}" type="presParOf" srcId="{0BB85FB1-A25A-4A07-A9C3-3380AAF678C7}" destId="{DCC2A548-1165-41FB-A637-E8C1CDCE02CD}" srcOrd="2" destOrd="0" presId="urn:microsoft.com/office/officeart/2008/layout/AlternatingHexagons"/>
    <dgm:cxn modelId="{DD7E00E7-991F-4408-9EC4-8ACA38B4EB49}" type="presParOf" srcId="{0BB85FB1-A25A-4A07-A9C3-3380AAF678C7}" destId="{6993C86A-324E-4795-B16F-4EB55965F1E8}" srcOrd="3" destOrd="0" presId="urn:microsoft.com/office/officeart/2008/layout/AlternatingHexagons"/>
    <dgm:cxn modelId="{03E11211-65BE-4571-A7D3-11EB2F30F517}" type="presParOf" srcId="{0BB85FB1-A25A-4A07-A9C3-3380AAF678C7}" destId="{C5B05A28-1036-4D46-8132-38B0943FD38E}" srcOrd="4" destOrd="0" presId="urn:microsoft.com/office/officeart/2008/layout/AlternatingHexagon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E8E309B-3F5E-45A7-AED5-A0059060DF18}" type="doc">
      <dgm:prSet loTypeId="urn:microsoft.com/office/officeart/2005/8/layout/vList4#1" loCatId="list" qsTypeId="urn:microsoft.com/office/officeart/2005/8/quickstyle/simple1" qsCatId="simple" csTypeId="urn:microsoft.com/office/officeart/2005/8/colors/accent1_1" csCatId="accent1" phldr="1"/>
      <dgm:spPr/>
      <dgm:t>
        <a:bodyPr/>
        <a:lstStyle/>
        <a:p>
          <a:endParaRPr lang="es-ES"/>
        </a:p>
      </dgm:t>
    </dgm:pt>
    <dgm:pt modelId="{00FA8953-C6BB-4CF0-A2D0-1394C4662802}">
      <dgm:prSet phldrT="[Texto]"/>
      <dgm:spPr/>
      <dgm:t>
        <a:bodyPr/>
        <a:lstStyle/>
        <a:p>
          <a:pPr algn="l"/>
          <a:endParaRPr lang="es-ES" dirty="0" smtClean="0"/>
        </a:p>
        <a:p>
          <a:pPr algn="ctr"/>
          <a:r>
            <a:rPr lang="es-EC" b="1" dirty="0" smtClean="0"/>
            <a:t>Experiencia  en  el  Manejo  del  Negocio</a:t>
          </a:r>
          <a:endParaRPr lang="es-ES" dirty="0"/>
        </a:p>
      </dgm:t>
    </dgm:pt>
    <dgm:pt modelId="{35778B7C-2448-40EA-B2D8-B8FB6FC13BF6}" type="parTrans" cxnId="{CDE7D8BC-F5E4-48C5-A70E-D52807B817E2}">
      <dgm:prSet/>
      <dgm:spPr/>
      <dgm:t>
        <a:bodyPr/>
        <a:lstStyle/>
        <a:p>
          <a:endParaRPr lang="es-ES"/>
        </a:p>
      </dgm:t>
    </dgm:pt>
    <dgm:pt modelId="{E0F143D1-3BB7-448D-9F64-4E4ED79A9A0A}" type="sibTrans" cxnId="{CDE7D8BC-F5E4-48C5-A70E-D52807B817E2}">
      <dgm:prSet/>
      <dgm:spPr/>
      <dgm:t>
        <a:bodyPr/>
        <a:lstStyle/>
        <a:p>
          <a:endParaRPr lang="es-ES"/>
        </a:p>
      </dgm:t>
    </dgm:pt>
    <dgm:pt modelId="{E5CBF506-6C3F-4BAE-A439-AF1345406A60}">
      <dgm:prSet phldrT="[Texto]"/>
      <dgm:spPr/>
      <dgm:t>
        <a:bodyPr/>
        <a:lstStyle/>
        <a:p>
          <a:pPr algn="just"/>
          <a:r>
            <a:rPr lang="es-ES" smtClean="0"/>
            <a:t>está  dada  por  una  larga trayectoria y experiencia en el mercado.</a:t>
          </a:r>
          <a:endParaRPr lang="es-ES" dirty="0"/>
        </a:p>
      </dgm:t>
    </dgm:pt>
    <dgm:pt modelId="{EE2A7617-9BC4-47BB-93D5-898492B6D919}" type="parTrans" cxnId="{70698E9C-8576-4D83-AF36-6775271E1EBE}">
      <dgm:prSet/>
      <dgm:spPr/>
      <dgm:t>
        <a:bodyPr/>
        <a:lstStyle/>
        <a:p>
          <a:endParaRPr lang="es-ES"/>
        </a:p>
      </dgm:t>
    </dgm:pt>
    <dgm:pt modelId="{45D58581-8A63-43D7-B4DA-B0463FE2026A}" type="sibTrans" cxnId="{70698E9C-8576-4D83-AF36-6775271E1EBE}">
      <dgm:prSet/>
      <dgm:spPr/>
      <dgm:t>
        <a:bodyPr/>
        <a:lstStyle/>
        <a:p>
          <a:endParaRPr lang="es-ES"/>
        </a:p>
      </dgm:t>
    </dgm:pt>
    <dgm:pt modelId="{6B43C3BC-B613-404F-82AA-7CEB887C771D}">
      <dgm:prSet phldrT="[Texto]"/>
      <dgm:spPr/>
      <dgm:t>
        <a:bodyPr/>
        <a:lstStyle/>
        <a:p>
          <a:pPr algn="ctr"/>
          <a:r>
            <a:rPr lang="es-EC" b="1" smtClean="0"/>
            <a:t>Proveedores</a:t>
          </a:r>
          <a:endParaRPr lang="es-ES" dirty="0"/>
        </a:p>
      </dgm:t>
    </dgm:pt>
    <dgm:pt modelId="{D0D8B5CA-0267-4BCA-8150-4D8386187261}" type="parTrans" cxnId="{6901FE96-717B-4255-A863-91C2EFC496EF}">
      <dgm:prSet/>
      <dgm:spPr/>
      <dgm:t>
        <a:bodyPr/>
        <a:lstStyle/>
        <a:p>
          <a:endParaRPr lang="es-ES"/>
        </a:p>
      </dgm:t>
    </dgm:pt>
    <dgm:pt modelId="{2D93B3B0-A44F-4919-9EB5-D93348048143}" type="sibTrans" cxnId="{6901FE96-717B-4255-A863-91C2EFC496EF}">
      <dgm:prSet/>
      <dgm:spPr/>
      <dgm:t>
        <a:bodyPr/>
        <a:lstStyle/>
        <a:p>
          <a:endParaRPr lang="es-ES"/>
        </a:p>
      </dgm:t>
    </dgm:pt>
    <dgm:pt modelId="{ABE38332-2678-4EF6-9F67-A3F1B7743CC2}">
      <dgm:prSet phldrT="[Texto]"/>
      <dgm:spPr/>
      <dgm:t>
        <a:bodyPr/>
        <a:lstStyle/>
        <a:p>
          <a:pPr algn="ctr"/>
          <a:r>
            <a:rPr lang="es-EC" b="1" smtClean="0"/>
            <a:t>Diseños Exclusivos</a:t>
          </a:r>
          <a:endParaRPr lang="es-ES" dirty="0"/>
        </a:p>
      </dgm:t>
    </dgm:pt>
    <dgm:pt modelId="{ADA76C55-9A59-4E32-B94B-C0B84BA8F9A9}" type="parTrans" cxnId="{9A9339E2-2EF4-419D-A85F-478B4876B5CF}">
      <dgm:prSet/>
      <dgm:spPr/>
      <dgm:t>
        <a:bodyPr/>
        <a:lstStyle/>
        <a:p>
          <a:endParaRPr lang="es-ES"/>
        </a:p>
      </dgm:t>
    </dgm:pt>
    <dgm:pt modelId="{BB0879EF-63A8-4850-938B-F21947B0DC8E}" type="sibTrans" cxnId="{9A9339E2-2EF4-419D-A85F-478B4876B5CF}">
      <dgm:prSet/>
      <dgm:spPr/>
      <dgm:t>
        <a:bodyPr/>
        <a:lstStyle/>
        <a:p>
          <a:endParaRPr lang="es-ES"/>
        </a:p>
      </dgm:t>
    </dgm:pt>
    <dgm:pt modelId="{E6E8ECC0-3511-4A49-B620-79B64DA06A97}">
      <dgm:prSet phldrT="[Texto]"/>
      <dgm:spPr/>
      <dgm:t>
        <a:bodyPr/>
        <a:lstStyle/>
        <a:p>
          <a:pPr algn="just"/>
          <a:r>
            <a:rPr lang="es-EC" smtClean="0"/>
            <a:t>Este es uno de los factores clave del negocio, el cual le permite poseer una ventaja competitiva y así diferenciarse en el mercado</a:t>
          </a:r>
          <a:endParaRPr lang="es-ES" dirty="0"/>
        </a:p>
      </dgm:t>
    </dgm:pt>
    <dgm:pt modelId="{33779D55-57E0-466A-8C5B-9EAB11C40F31}" type="parTrans" cxnId="{D0BD8D7E-A3BE-4A28-9806-D08228122AF3}">
      <dgm:prSet/>
      <dgm:spPr/>
      <dgm:t>
        <a:bodyPr/>
        <a:lstStyle/>
        <a:p>
          <a:endParaRPr lang="es-ES"/>
        </a:p>
      </dgm:t>
    </dgm:pt>
    <dgm:pt modelId="{FD983F7C-7D23-4755-8E99-4E7C3761EA82}" type="sibTrans" cxnId="{D0BD8D7E-A3BE-4A28-9806-D08228122AF3}">
      <dgm:prSet/>
      <dgm:spPr/>
      <dgm:t>
        <a:bodyPr/>
        <a:lstStyle/>
        <a:p>
          <a:endParaRPr lang="es-ES"/>
        </a:p>
      </dgm:t>
    </dgm:pt>
    <dgm:pt modelId="{CEE4CA02-9BBF-445F-9C22-8BA52ABAA18F}">
      <dgm:prSet phldrT="[Texto]"/>
      <dgm:spPr/>
      <dgm:t>
        <a:bodyPr/>
        <a:lstStyle/>
        <a:p>
          <a:pPr algn="l"/>
          <a:r>
            <a:rPr lang="es-EC" smtClean="0"/>
            <a:t>Poseen un alto poder de negociación con los mismos</a:t>
          </a:r>
          <a:endParaRPr lang="es-ES" dirty="0"/>
        </a:p>
      </dgm:t>
    </dgm:pt>
    <dgm:pt modelId="{3CB6BB09-75B9-4579-BF76-5464464AF3F7}" type="sibTrans" cxnId="{23484BF7-7E77-4CD9-AE4C-BB95D39D5B56}">
      <dgm:prSet/>
      <dgm:spPr/>
      <dgm:t>
        <a:bodyPr/>
        <a:lstStyle/>
        <a:p>
          <a:endParaRPr lang="es-ES"/>
        </a:p>
      </dgm:t>
    </dgm:pt>
    <dgm:pt modelId="{90CE4B2B-653B-4D05-ADEE-3A8ADBD6208A}" type="parTrans" cxnId="{23484BF7-7E77-4CD9-AE4C-BB95D39D5B56}">
      <dgm:prSet/>
      <dgm:spPr/>
      <dgm:t>
        <a:bodyPr/>
        <a:lstStyle/>
        <a:p>
          <a:endParaRPr lang="es-ES"/>
        </a:p>
      </dgm:t>
    </dgm:pt>
    <dgm:pt modelId="{AB98990B-3AF2-408C-A2FE-9B42CC6CE515}" type="pres">
      <dgm:prSet presAssocID="{6E8E309B-3F5E-45A7-AED5-A0059060DF18}" presName="linear" presStyleCnt="0">
        <dgm:presLayoutVars>
          <dgm:dir/>
          <dgm:resizeHandles val="exact"/>
        </dgm:presLayoutVars>
      </dgm:prSet>
      <dgm:spPr/>
      <dgm:t>
        <a:bodyPr/>
        <a:lstStyle/>
        <a:p>
          <a:endParaRPr lang="es-ES"/>
        </a:p>
      </dgm:t>
    </dgm:pt>
    <dgm:pt modelId="{DAD47446-FE6D-44ED-B9D0-C1CA2A9670D4}" type="pres">
      <dgm:prSet presAssocID="{00FA8953-C6BB-4CF0-A2D0-1394C4662802}" presName="comp" presStyleCnt="0"/>
      <dgm:spPr/>
      <dgm:t>
        <a:bodyPr/>
        <a:lstStyle/>
        <a:p>
          <a:endParaRPr lang="es-ES"/>
        </a:p>
      </dgm:t>
    </dgm:pt>
    <dgm:pt modelId="{057B6F40-766E-4F51-850E-FFD481834597}" type="pres">
      <dgm:prSet presAssocID="{00FA8953-C6BB-4CF0-A2D0-1394C4662802}" presName="box" presStyleLbl="node1" presStyleIdx="0" presStyleCnt="3"/>
      <dgm:spPr/>
      <dgm:t>
        <a:bodyPr/>
        <a:lstStyle/>
        <a:p>
          <a:endParaRPr lang="es-ES"/>
        </a:p>
      </dgm:t>
    </dgm:pt>
    <dgm:pt modelId="{344F9D24-F2C2-4DFF-8FAA-A4245DDFF2E0}" type="pres">
      <dgm:prSet presAssocID="{00FA8953-C6BB-4CF0-A2D0-1394C4662802}" presName="img"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47D51795-BF43-4BD4-B13F-3A42981827C0}" type="pres">
      <dgm:prSet presAssocID="{00FA8953-C6BB-4CF0-A2D0-1394C4662802}" presName="text" presStyleLbl="node1" presStyleIdx="0" presStyleCnt="3">
        <dgm:presLayoutVars>
          <dgm:bulletEnabled val="1"/>
        </dgm:presLayoutVars>
      </dgm:prSet>
      <dgm:spPr/>
      <dgm:t>
        <a:bodyPr/>
        <a:lstStyle/>
        <a:p>
          <a:endParaRPr lang="es-ES"/>
        </a:p>
      </dgm:t>
    </dgm:pt>
    <dgm:pt modelId="{DEFF0EE1-2969-45E7-B784-37EEF2EBDC7B}" type="pres">
      <dgm:prSet presAssocID="{E0F143D1-3BB7-448D-9F64-4E4ED79A9A0A}" presName="spacer" presStyleCnt="0"/>
      <dgm:spPr/>
      <dgm:t>
        <a:bodyPr/>
        <a:lstStyle/>
        <a:p>
          <a:endParaRPr lang="es-ES"/>
        </a:p>
      </dgm:t>
    </dgm:pt>
    <dgm:pt modelId="{9A581A83-3C59-403F-B0EE-9ED93BBDBDFA}" type="pres">
      <dgm:prSet presAssocID="{6B43C3BC-B613-404F-82AA-7CEB887C771D}" presName="comp" presStyleCnt="0"/>
      <dgm:spPr/>
      <dgm:t>
        <a:bodyPr/>
        <a:lstStyle/>
        <a:p>
          <a:endParaRPr lang="es-ES"/>
        </a:p>
      </dgm:t>
    </dgm:pt>
    <dgm:pt modelId="{7C4808D0-5026-469F-9FD9-AE65D0381562}" type="pres">
      <dgm:prSet presAssocID="{6B43C3BC-B613-404F-82AA-7CEB887C771D}" presName="box" presStyleLbl="node1" presStyleIdx="1" presStyleCnt="3"/>
      <dgm:spPr/>
      <dgm:t>
        <a:bodyPr/>
        <a:lstStyle/>
        <a:p>
          <a:endParaRPr lang="es-ES"/>
        </a:p>
      </dgm:t>
    </dgm:pt>
    <dgm:pt modelId="{9AADE05D-2DF3-48F4-BC42-B991227A94AA}" type="pres">
      <dgm:prSet presAssocID="{6B43C3BC-B613-404F-82AA-7CEB887C771D}" presName="img" presStyleLbl="fgImgPlace1" presStyleIdx="1" presStyleCnt="3"/>
      <dgm:spPr>
        <a:blipFill rotWithShape="1">
          <a:blip xmlns:r="http://schemas.openxmlformats.org/officeDocument/2006/relationships" r:embed="rId1"/>
          <a:stretch>
            <a:fillRect/>
          </a:stretch>
        </a:blipFill>
      </dgm:spPr>
      <dgm:t>
        <a:bodyPr/>
        <a:lstStyle/>
        <a:p>
          <a:endParaRPr lang="es-ES"/>
        </a:p>
      </dgm:t>
    </dgm:pt>
    <dgm:pt modelId="{E48D2BAF-41BE-485D-B35D-92A4F5682AA4}" type="pres">
      <dgm:prSet presAssocID="{6B43C3BC-B613-404F-82AA-7CEB887C771D}" presName="text" presStyleLbl="node1" presStyleIdx="1" presStyleCnt="3">
        <dgm:presLayoutVars>
          <dgm:bulletEnabled val="1"/>
        </dgm:presLayoutVars>
      </dgm:prSet>
      <dgm:spPr/>
      <dgm:t>
        <a:bodyPr/>
        <a:lstStyle/>
        <a:p>
          <a:endParaRPr lang="es-ES"/>
        </a:p>
      </dgm:t>
    </dgm:pt>
    <dgm:pt modelId="{5079CDD9-904E-422E-90CC-7CDE265522F0}" type="pres">
      <dgm:prSet presAssocID="{2D93B3B0-A44F-4919-9EB5-D93348048143}" presName="spacer" presStyleCnt="0"/>
      <dgm:spPr/>
      <dgm:t>
        <a:bodyPr/>
        <a:lstStyle/>
        <a:p>
          <a:endParaRPr lang="es-ES"/>
        </a:p>
      </dgm:t>
    </dgm:pt>
    <dgm:pt modelId="{783034E9-9F9B-4A04-A0E8-7B652C0D6221}" type="pres">
      <dgm:prSet presAssocID="{ABE38332-2678-4EF6-9F67-A3F1B7743CC2}" presName="comp" presStyleCnt="0"/>
      <dgm:spPr/>
      <dgm:t>
        <a:bodyPr/>
        <a:lstStyle/>
        <a:p>
          <a:endParaRPr lang="es-ES"/>
        </a:p>
      </dgm:t>
    </dgm:pt>
    <dgm:pt modelId="{15F5C696-E135-4E03-A006-BDA4F06298DE}" type="pres">
      <dgm:prSet presAssocID="{ABE38332-2678-4EF6-9F67-A3F1B7743CC2}" presName="box" presStyleLbl="node1" presStyleIdx="2" presStyleCnt="3" custLinFactNeighborY="-3301"/>
      <dgm:spPr/>
      <dgm:t>
        <a:bodyPr/>
        <a:lstStyle/>
        <a:p>
          <a:endParaRPr lang="es-ES"/>
        </a:p>
      </dgm:t>
    </dgm:pt>
    <dgm:pt modelId="{DBC3FB35-EE2F-4CCB-8DE2-CD597FB6BB72}" type="pres">
      <dgm:prSet presAssocID="{ABE38332-2678-4EF6-9F67-A3F1B7743CC2}" presName="img" presStyleLbl="fgImgPlace1" presStyleIdx="2" presStyleCnt="3"/>
      <dgm:spPr>
        <a:blipFill rotWithShape="1">
          <a:blip xmlns:r="http://schemas.openxmlformats.org/officeDocument/2006/relationships" r:embed="rId1"/>
          <a:stretch>
            <a:fillRect/>
          </a:stretch>
        </a:blipFill>
      </dgm:spPr>
      <dgm:t>
        <a:bodyPr/>
        <a:lstStyle/>
        <a:p>
          <a:endParaRPr lang="es-ES"/>
        </a:p>
      </dgm:t>
    </dgm:pt>
    <dgm:pt modelId="{A7612622-9FE0-40CC-8C1D-ED31B345C92B}" type="pres">
      <dgm:prSet presAssocID="{ABE38332-2678-4EF6-9F67-A3F1B7743CC2}" presName="text" presStyleLbl="node1" presStyleIdx="2" presStyleCnt="3">
        <dgm:presLayoutVars>
          <dgm:bulletEnabled val="1"/>
        </dgm:presLayoutVars>
      </dgm:prSet>
      <dgm:spPr/>
      <dgm:t>
        <a:bodyPr/>
        <a:lstStyle/>
        <a:p>
          <a:endParaRPr lang="es-ES"/>
        </a:p>
      </dgm:t>
    </dgm:pt>
  </dgm:ptLst>
  <dgm:cxnLst>
    <dgm:cxn modelId="{9022135C-24D3-4E03-BBB6-6B7142D14CFD}" type="presOf" srcId="{6B43C3BC-B613-404F-82AA-7CEB887C771D}" destId="{7C4808D0-5026-469F-9FD9-AE65D0381562}" srcOrd="0" destOrd="0" presId="urn:microsoft.com/office/officeart/2005/8/layout/vList4#1"/>
    <dgm:cxn modelId="{6901FE96-717B-4255-A863-91C2EFC496EF}" srcId="{6E8E309B-3F5E-45A7-AED5-A0059060DF18}" destId="{6B43C3BC-B613-404F-82AA-7CEB887C771D}" srcOrd="1" destOrd="0" parTransId="{D0D8B5CA-0267-4BCA-8150-4D8386187261}" sibTransId="{2D93B3B0-A44F-4919-9EB5-D93348048143}"/>
    <dgm:cxn modelId="{9A9339E2-2EF4-419D-A85F-478B4876B5CF}" srcId="{6E8E309B-3F5E-45A7-AED5-A0059060DF18}" destId="{ABE38332-2678-4EF6-9F67-A3F1B7743CC2}" srcOrd="2" destOrd="0" parTransId="{ADA76C55-9A59-4E32-B94B-C0B84BA8F9A9}" sibTransId="{BB0879EF-63A8-4850-938B-F21947B0DC8E}"/>
    <dgm:cxn modelId="{34D36B55-684C-40E8-8C7D-83CCD02F8AED}" type="presOf" srcId="{E6E8ECC0-3511-4A49-B620-79B64DA06A97}" destId="{15F5C696-E135-4E03-A006-BDA4F06298DE}" srcOrd="0" destOrd="1" presId="urn:microsoft.com/office/officeart/2005/8/layout/vList4#1"/>
    <dgm:cxn modelId="{60DCE132-6EAC-4520-AE4A-BD31348DB23D}" type="presOf" srcId="{00FA8953-C6BB-4CF0-A2D0-1394C4662802}" destId="{057B6F40-766E-4F51-850E-FFD481834597}" srcOrd="0" destOrd="0" presId="urn:microsoft.com/office/officeart/2005/8/layout/vList4#1"/>
    <dgm:cxn modelId="{3B749A1C-1727-405D-BED9-40ECB090D24A}" type="presOf" srcId="{E5CBF506-6C3F-4BAE-A439-AF1345406A60}" destId="{057B6F40-766E-4F51-850E-FFD481834597}" srcOrd="0" destOrd="1" presId="urn:microsoft.com/office/officeart/2005/8/layout/vList4#1"/>
    <dgm:cxn modelId="{70698E9C-8576-4D83-AF36-6775271E1EBE}" srcId="{00FA8953-C6BB-4CF0-A2D0-1394C4662802}" destId="{E5CBF506-6C3F-4BAE-A439-AF1345406A60}" srcOrd="0" destOrd="0" parTransId="{EE2A7617-9BC4-47BB-93D5-898492B6D919}" sibTransId="{45D58581-8A63-43D7-B4DA-B0463FE2026A}"/>
    <dgm:cxn modelId="{8F13310C-C0C1-481E-A567-5370A83DA776}" type="presOf" srcId="{E6E8ECC0-3511-4A49-B620-79B64DA06A97}" destId="{A7612622-9FE0-40CC-8C1D-ED31B345C92B}" srcOrd="1" destOrd="1" presId="urn:microsoft.com/office/officeart/2005/8/layout/vList4#1"/>
    <dgm:cxn modelId="{D17017AA-1F04-4249-BD01-24CFBF7B1B05}" type="presOf" srcId="{00FA8953-C6BB-4CF0-A2D0-1394C4662802}" destId="{47D51795-BF43-4BD4-B13F-3A42981827C0}" srcOrd="1" destOrd="0" presId="urn:microsoft.com/office/officeart/2005/8/layout/vList4#1"/>
    <dgm:cxn modelId="{FD7F2A9A-9DB2-4FBB-AE85-6DBA0CC24CD1}" type="presOf" srcId="{6B43C3BC-B613-404F-82AA-7CEB887C771D}" destId="{E48D2BAF-41BE-485D-B35D-92A4F5682AA4}" srcOrd="1" destOrd="0" presId="urn:microsoft.com/office/officeart/2005/8/layout/vList4#1"/>
    <dgm:cxn modelId="{D48CE9B9-4885-42CB-A23F-73A8411D83E9}" type="presOf" srcId="{CEE4CA02-9BBF-445F-9C22-8BA52ABAA18F}" destId="{E48D2BAF-41BE-485D-B35D-92A4F5682AA4}" srcOrd="1" destOrd="1" presId="urn:microsoft.com/office/officeart/2005/8/layout/vList4#1"/>
    <dgm:cxn modelId="{5ECE496B-6B99-496D-B8E4-7DEF452285C0}" type="presOf" srcId="{CEE4CA02-9BBF-445F-9C22-8BA52ABAA18F}" destId="{7C4808D0-5026-469F-9FD9-AE65D0381562}" srcOrd="0" destOrd="1" presId="urn:microsoft.com/office/officeart/2005/8/layout/vList4#1"/>
    <dgm:cxn modelId="{90BD5782-A61D-4BFA-AD50-8712D866E7B2}" type="presOf" srcId="{E5CBF506-6C3F-4BAE-A439-AF1345406A60}" destId="{47D51795-BF43-4BD4-B13F-3A42981827C0}" srcOrd="1" destOrd="1" presId="urn:microsoft.com/office/officeart/2005/8/layout/vList4#1"/>
    <dgm:cxn modelId="{23484BF7-7E77-4CD9-AE4C-BB95D39D5B56}" srcId="{6B43C3BC-B613-404F-82AA-7CEB887C771D}" destId="{CEE4CA02-9BBF-445F-9C22-8BA52ABAA18F}" srcOrd="0" destOrd="0" parTransId="{90CE4B2B-653B-4D05-ADEE-3A8ADBD6208A}" sibTransId="{3CB6BB09-75B9-4579-BF76-5464464AF3F7}"/>
    <dgm:cxn modelId="{D0BD8D7E-A3BE-4A28-9806-D08228122AF3}" srcId="{ABE38332-2678-4EF6-9F67-A3F1B7743CC2}" destId="{E6E8ECC0-3511-4A49-B620-79B64DA06A97}" srcOrd="0" destOrd="0" parTransId="{33779D55-57E0-466A-8C5B-9EAB11C40F31}" sibTransId="{FD983F7C-7D23-4755-8E99-4E7C3761EA82}"/>
    <dgm:cxn modelId="{9280BC41-82C7-43AE-9580-5F680B358C59}" type="presOf" srcId="{ABE38332-2678-4EF6-9F67-A3F1B7743CC2}" destId="{15F5C696-E135-4E03-A006-BDA4F06298DE}" srcOrd="0" destOrd="0" presId="urn:microsoft.com/office/officeart/2005/8/layout/vList4#1"/>
    <dgm:cxn modelId="{FEF313FF-B574-442B-B24C-1BAE1F639EFD}" type="presOf" srcId="{6E8E309B-3F5E-45A7-AED5-A0059060DF18}" destId="{AB98990B-3AF2-408C-A2FE-9B42CC6CE515}" srcOrd="0" destOrd="0" presId="urn:microsoft.com/office/officeart/2005/8/layout/vList4#1"/>
    <dgm:cxn modelId="{CDE7D8BC-F5E4-48C5-A70E-D52807B817E2}" srcId="{6E8E309B-3F5E-45A7-AED5-A0059060DF18}" destId="{00FA8953-C6BB-4CF0-A2D0-1394C4662802}" srcOrd="0" destOrd="0" parTransId="{35778B7C-2448-40EA-B2D8-B8FB6FC13BF6}" sibTransId="{E0F143D1-3BB7-448D-9F64-4E4ED79A9A0A}"/>
    <dgm:cxn modelId="{CF425FCB-291F-4FDA-80D7-39AD143BBA12}" type="presOf" srcId="{ABE38332-2678-4EF6-9F67-A3F1B7743CC2}" destId="{A7612622-9FE0-40CC-8C1D-ED31B345C92B}" srcOrd="1" destOrd="0" presId="urn:microsoft.com/office/officeart/2005/8/layout/vList4#1"/>
    <dgm:cxn modelId="{150FD08E-41F8-48C9-BBA3-EBDEE85BE59E}" type="presParOf" srcId="{AB98990B-3AF2-408C-A2FE-9B42CC6CE515}" destId="{DAD47446-FE6D-44ED-B9D0-C1CA2A9670D4}" srcOrd="0" destOrd="0" presId="urn:microsoft.com/office/officeart/2005/8/layout/vList4#1"/>
    <dgm:cxn modelId="{CBA6166C-4251-4029-AB5A-52B0D9205B3B}" type="presParOf" srcId="{DAD47446-FE6D-44ED-B9D0-C1CA2A9670D4}" destId="{057B6F40-766E-4F51-850E-FFD481834597}" srcOrd="0" destOrd="0" presId="urn:microsoft.com/office/officeart/2005/8/layout/vList4#1"/>
    <dgm:cxn modelId="{B113E1B9-B78A-4CB5-80B2-77A712EF5E84}" type="presParOf" srcId="{DAD47446-FE6D-44ED-B9D0-C1CA2A9670D4}" destId="{344F9D24-F2C2-4DFF-8FAA-A4245DDFF2E0}" srcOrd="1" destOrd="0" presId="urn:microsoft.com/office/officeart/2005/8/layout/vList4#1"/>
    <dgm:cxn modelId="{0F880260-43AE-4C41-9202-14F9EEB821D6}" type="presParOf" srcId="{DAD47446-FE6D-44ED-B9D0-C1CA2A9670D4}" destId="{47D51795-BF43-4BD4-B13F-3A42981827C0}" srcOrd="2" destOrd="0" presId="urn:microsoft.com/office/officeart/2005/8/layout/vList4#1"/>
    <dgm:cxn modelId="{BA837DD5-9CBA-4AFC-AB8B-273AA95F51FE}" type="presParOf" srcId="{AB98990B-3AF2-408C-A2FE-9B42CC6CE515}" destId="{DEFF0EE1-2969-45E7-B784-37EEF2EBDC7B}" srcOrd="1" destOrd="0" presId="urn:microsoft.com/office/officeart/2005/8/layout/vList4#1"/>
    <dgm:cxn modelId="{16AEB114-FC2E-43AF-89ED-D1E34FEBE9DC}" type="presParOf" srcId="{AB98990B-3AF2-408C-A2FE-9B42CC6CE515}" destId="{9A581A83-3C59-403F-B0EE-9ED93BBDBDFA}" srcOrd="2" destOrd="0" presId="urn:microsoft.com/office/officeart/2005/8/layout/vList4#1"/>
    <dgm:cxn modelId="{FA927F11-FB34-4895-A573-70C0A4B47893}" type="presParOf" srcId="{9A581A83-3C59-403F-B0EE-9ED93BBDBDFA}" destId="{7C4808D0-5026-469F-9FD9-AE65D0381562}" srcOrd="0" destOrd="0" presId="urn:microsoft.com/office/officeart/2005/8/layout/vList4#1"/>
    <dgm:cxn modelId="{F2DCFA4B-22EA-4098-9086-51A5225E210A}" type="presParOf" srcId="{9A581A83-3C59-403F-B0EE-9ED93BBDBDFA}" destId="{9AADE05D-2DF3-48F4-BC42-B991227A94AA}" srcOrd="1" destOrd="0" presId="urn:microsoft.com/office/officeart/2005/8/layout/vList4#1"/>
    <dgm:cxn modelId="{2B713018-B91D-4337-BEF3-48BDB0108BB1}" type="presParOf" srcId="{9A581A83-3C59-403F-B0EE-9ED93BBDBDFA}" destId="{E48D2BAF-41BE-485D-B35D-92A4F5682AA4}" srcOrd="2" destOrd="0" presId="urn:microsoft.com/office/officeart/2005/8/layout/vList4#1"/>
    <dgm:cxn modelId="{D3CD1FF8-FE9D-43E2-A55F-629857208E36}" type="presParOf" srcId="{AB98990B-3AF2-408C-A2FE-9B42CC6CE515}" destId="{5079CDD9-904E-422E-90CC-7CDE265522F0}" srcOrd="3" destOrd="0" presId="urn:microsoft.com/office/officeart/2005/8/layout/vList4#1"/>
    <dgm:cxn modelId="{11CED647-2372-4587-8827-24AB8955770F}" type="presParOf" srcId="{AB98990B-3AF2-408C-A2FE-9B42CC6CE515}" destId="{783034E9-9F9B-4A04-A0E8-7B652C0D6221}" srcOrd="4" destOrd="0" presId="urn:microsoft.com/office/officeart/2005/8/layout/vList4#1"/>
    <dgm:cxn modelId="{5D6D9B91-6460-4FDE-A06C-D0F9B6EF9D1C}" type="presParOf" srcId="{783034E9-9F9B-4A04-A0E8-7B652C0D6221}" destId="{15F5C696-E135-4E03-A006-BDA4F06298DE}" srcOrd="0" destOrd="0" presId="urn:microsoft.com/office/officeart/2005/8/layout/vList4#1"/>
    <dgm:cxn modelId="{C9F42399-F566-4696-9C12-FA4FAAC3A535}" type="presParOf" srcId="{783034E9-9F9B-4A04-A0E8-7B652C0D6221}" destId="{DBC3FB35-EE2F-4CCB-8DE2-CD597FB6BB72}" srcOrd="1" destOrd="0" presId="urn:microsoft.com/office/officeart/2005/8/layout/vList4#1"/>
    <dgm:cxn modelId="{69EBF0FE-73FC-45BA-AA48-86CB71A0E0D8}" type="presParOf" srcId="{783034E9-9F9B-4A04-A0E8-7B652C0D6221}" destId="{A7612622-9FE0-40CC-8C1D-ED31B345C92B}" srcOrd="2" destOrd="0" presId="urn:microsoft.com/office/officeart/2005/8/layout/vList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7D337D1-6EE2-43AA-B43A-7236AD3A3C37}"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s-ES"/>
        </a:p>
      </dgm:t>
    </dgm:pt>
    <dgm:pt modelId="{A0388A84-4F99-4094-BAB8-4DC7870005FD}">
      <dgm:prSet phldrT="[Texto]"/>
      <dgm:spPr/>
      <dgm:t>
        <a:bodyPr/>
        <a:lstStyle/>
        <a:p>
          <a:pPr algn="just"/>
          <a:r>
            <a:rPr lang="es-EC" smtClean="0"/>
            <a:t>Depuración del Mercado: posibilidad de incrementar la participación del mercado por la salida de competidores</a:t>
          </a:r>
          <a:endParaRPr lang="es-ES" dirty="0"/>
        </a:p>
      </dgm:t>
    </dgm:pt>
    <dgm:pt modelId="{A30E8CC8-C537-4438-B06A-64CD509B1611}" type="parTrans" cxnId="{649503F5-85E5-4F97-A953-798CDBD37317}">
      <dgm:prSet/>
      <dgm:spPr/>
      <dgm:t>
        <a:bodyPr/>
        <a:lstStyle/>
        <a:p>
          <a:endParaRPr lang="es-ES"/>
        </a:p>
      </dgm:t>
    </dgm:pt>
    <dgm:pt modelId="{07622064-FC7A-4289-A27D-9306966BF497}" type="sibTrans" cxnId="{649503F5-85E5-4F97-A953-798CDBD37317}">
      <dgm:prSet/>
      <dgm:spPr/>
      <dgm:t>
        <a:bodyPr/>
        <a:lstStyle/>
        <a:p>
          <a:endParaRPr lang="es-ES"/>
        </a:p>
      </dgm:t>
    </dgm:pt>
    <dgm:pt modelId="{549554D8-8270-4A8A-AB5B-F046A1D5E343}">
      <dgm:prSet phldrT="[Texto]"/>
      <dgm:spPr/>
      <dgm:t>
        <a:bodyPr/>
        <a:lstStyle/>
        <a:p>
          <a:pPr algn="just"/>
          <a:r>
            <a:rPr lang="es-ES" smtClean="0"/>
            <a:t>La empresa MALEPRODU CIA.LTDA. , se mantendrá y buscara más alternativas para liderar en el mercado competitivo.</a:t>
          </a:r>
          <a:endParaRPr lang="es-ES" dirty="0"/>
        </a:p>
      </dgm:t>
    </dgm:pt>
    <dgm:pt modelId="{150C635D-2FF0-4478-9C8C-2475D1BE3E0D}" type="parTrans" cxnId="{4119081B-952A-44A5-B95B-9FA975C9339E}">
      <dgm:prSet/>
      <dgm:spPr/>
      <dgm:t>
        <a:bodyPr/>
        <a:lstStyle/>
        <a:p>
          <a:endParaRPr lang="es-ES"/>
        </a:p>
      </dgm:t>
    </dgm:pt>
    <dgm:pt modelId="{1363BDA1-80E9-41D0-A79A-6CA5E07CD8AB}" type="sibTrans" cxnId="{4119081B-952A-44A5-B95B-9FA975C9339E}">
      <dgm:prSet/>
      <dgm:spPr/>
      <dgm:t>
        <a:bodyPr/>
        <a:lstStyle/>
        <a:p>
          <a:endParaRPr lang="es-ES"/>
        </a:p>
      </dgm:t>
    </dgm:pt>
    <dgm:pt modelId="{0AEAACA2-D51C-4F4B-BB5E-A2DC65E89AF8}">
      <dgm:prSet phldrT="[Texto]"/>
      <dgm:spPr/>
      <dgm:t>
        <a:bodyPr/>
        <a:lstStyle/>
        <a:p>
          <a:pPr algn="just"/>
          <a:r>
            <a:rPr lang="es-EC" smtClean="0"/>
            <a:t>Promocionar ofertas y descuentos que sean al alcance del bolsillo del consumidor.</a:t>
          </a:r>
          <a:endParaRPr lang="es-ES" dirty="0"/>
        </a:p>
      </dgm:t>
    </dgm:pt>
    <dgm:pt modelId="{9B4AF7DA-1ED4-412E-91CC-00110C36247A}" type="parTrans" cxnId="{4DDBBE59-80A8-4399-ACC7-5F9420C6BA9C}">
      <dgm:prSet/>
      <dgm:spPr/>
      <dgm:t>
        <a:bodyPr/>
        <a:lstStyle/>
        <a:p>
          <a:endParaRPr lang="es-ES"/>
        </a:p>
      </dgm:t>
    </dgm:pt>
    <dgm:pt modelId="{15AFBC52-0855-4DEE-A155-DD2D1A152BED}" type="sibTrans" cxnId="{4DDBBE59-80A8-4399-ACC7-5F9420C6BA9C}">
      <dgm:prSet/>
      <dgm:spPr/>
      <dgm:t>
        <a:bodyPr/>
        <a:lstStyle/>
        <a:p>
          <a:endParaRPr lang="es-ES"/>
        </a:p>
      </dgm:t>
    </dgm:pt>
    <dgm:pt modelId="{290C0011-A713-4425-BDE0-C1C9C12184AA}" type="pres">
      <dgm:prSet presAssocID="{47D337D1-6EE2-43AA-B43A-7236AD3A3C37}" presName="Name0" presStyleCnt="0">
        <dgm:presLayoutVars>
          <dgm:chMax val="7"/>
          <dgm:chPref val="7"/>
          <dgm:dir/>
        </dgm:presLayoutVars>
      </dgm:prSet>
      <dgm:spPr/>
      <dgm:t>
        <a:bodyPr/>
        <a:lstStyle/>
        <a:p>
          <a:endParaRPr lang="es-ES"/>
        </a:p>
      </dgm:t>
    </dgm:pt>
    <dgm:pt modelId="{6DFDE252-AB9E-4126-8883-3B326CECC0C2}" type="pres">
      <dgm:prSet presAssocID="{47D337D1-6EE2-43AA-B43A-7236AD3A3C37}" presName="Name1" presStyleCnt="0"/>
      <dgm:spPr/>
      <dgm:t>
        <a:bodyPr/>
        <a:lstStyle/>
        <a:p>
          <a:endParaRPr lang="es-ES"/>
        </a:p>
      </dgm:t>
    </dgm:pt>
    <dgm:pt modelId="{4E1606EA-73BC-49DE-A028-CAC731B67355}" type="pres">
      <dgm:prSet presAssocID="{47D337D1-6EE2-43AA-B43A-7236AD3A3C37}" presName="cycle" presStyleCnt="0"/>
      <dgm:spPr/>
      <dgm:t>
        <a:bodyPr/>
        <a:lstStyle/>
        <a:p>
          <a:endParaRPr lang="es-ES"/>
        </a:p>
      </dgm:t>
    </dgm:pt>
    <dgm:pt modelId="{6F8DFF16-725F-47E5-8DA5-B7E281BAF1F1}" type="pres">
      <dgm:prSet presAssocID="{47D337D1-6EE2-43AA-B43A-7236AD3A3C37}" presName="srcNode" presStyleLbl="node1" presStyleIdx="0" presStyleCnt="3"/>
      <dgm:spPr/>
      <dgm:t>
        <a:bodyPr/>
        <a:lstStyle/>
        <a:p>
          <a:endParaRPr lang="es-ES"/>
        </a:p>
      </dgm:t>
    </dgm:pt>
    <dgm:pt modelId="{F6707069-2585-4F58-9CD7-BFA65EE5C722}" type="pres">
      <dgm:prSet presAssocID="{47D337D1-6EE2-43AA-B43A-7236AD3A3C37}" presName="conn" presStyleLbl="parChTrans1D2" presStyleIdx="0" presStyleCnt="1"/>
      <dgm:spPr/>
      <dgm:t>
        <a:bodyPr/>
        <a:lstStyle/>
        <a:p>
          <a:endParaRPr lang="es-ES"/>
        </a:p>
      </dgm:t>
    </dgm:pt>
    <dgm:pt modelId="{381B75E0-6654-485B-942E-6D6CA04C7EB4}" type="pres">
      <dgm:prSet presAssocID="{47D337D1-6EE2-43AA-B43A-7236AD3A3C37}" presName="extraNode" presStyleLbl="node1" presStyleIdx="0" presStyleCnt="3"/>
      <dgm:spPr/>
      <dgm:t>
        <a:bodyPr/>
        <a:lstStyle/>
        <a:p>
          <a:endParaRPr lang="es-ES"/>
        </a:p>
      </dgm:t>
    </dgm:pt>
    <dgm:pt modelId="{C9D9E4A4-7E82-4E97-9A52-7652B4E9D4AF}" type="pres">
      <dgm:prSet presAssocID="{47D337D1-6EE2-43AA-B43A-7236AD3A3C37}" presName="dstNode" presStyleLbl="node1" presStyleIdx="0" presStyleCnt="3"/>
      <dgm:spPr/>
      <dgm:t>
        <a:bodyPr/>
        <a:lstStyle/>
        <a:p>
          <a:endParaRPr lang="es-ES"/>
        </a:p>
      </dgm:t>
    </dgm:pt>
    <dgm:pt modelId="{0FCCC183-0EF8-4FC0-8C95-B578BDB95A9B}" type="pres">
      <dgm:prSet presAssocID="{A0388A84-4F99-4094-BAB8-4DC7870005FD}" presName="text_1" presStyleLbl="node1" presStyleIdx="0" presStyleCnt="3">
        <dgm:presLayoutVars>
          <dgm:bulletEnabled val="1"/>
        </dgm:presLayoutVars>
      </dgm:prSet>
      <dgm:spPr/>
      <dgm:t>
        <a:bodyPr/>
        <a:lstStyle/>
        <a:p>
          <a:endParaRPr lang="es-ES"/>
        </a:p>
      </dgm:t>
    </dgm:pt>
    <dgm:pt modelId="{010E2D1A-C4C8-4EFD-8C20-BDDF9E0A8C73}" type="pres">
      <dgm:prSet presAssocID="{A0388A84-4F99-4094-BAB8-4DC7870005FD}" presName="accent_1" presStyleCnt="0"/>
      <dgm:spPr/>
      <dgm:t>
        <a:bodyPr/>
        <a:lstStyle/>
        <a:p>
          <a:endParaRPr lang="es-ES"/>
        </a:p>
      </dgm:t>
    </dgm:pt>
    <dgm:pt modelId="{38BF7F82-5B14-4F8F-B38F-D965AD127CE4}" type="pres">
      <dgm:prSet presAssocID="{A0388A84-4F99-4094-BAB8-4DC7870005FD}" presName="accentRepeatNode" presStyleLbl="solidFgAcc1" presStyleIdx="0" presStyleCnt="3"/>
      <dgm:spPr/>
      <dgm:t>
        <a:bodyPr/>
        <a:lstStyle/>
        <a:p>
          <a:endParaRPr lang="es-ES"/>
        </a:p>
      </dgm:t>
    </dgm:pt>
    <dgm:pt modelId="{C80850DD-3108-44EA-9CF2-48FECAB0D55E}" type="pres">
      <dgm:prSet presAssocID="{549554D8-8270-4A8A-AB5B-F046A1D5E343}" presName="text_2" presStyleLbl="node1" presStyleIdx="1" presStyleCnt="3">
        <dgm:presLayoutVars>
          <dgm:bulletEnabled val="1"/>
        </dgm:presLayoutVars>
      </dgm:prSet>
      <dgm:spPr/>
      <dgm:t>
        <a:bodyPr/>
        <a:lstStyle/>
        <a:p>
          <a:endParaRPr lang="es-ES"/>
        </a:p>
      </dgm:t>
    </dgm:pt>
    <dgm:pt modelId="{832E6CE2-178A-4A1E-B8EF-E99AFB49E0EC}" type="pres">
      <dgm:prSet presAssocID="{549554D8-8270-4A8A-AB5B-F046A1D5E343}" presName="accent_2" presStyleCnt="0"/>
      <dgm:spPr/>
      <dgm:t>
        <a:bodyPr/>
        <a:lstStyle/>
        <a:p>
          <a:endParaRPr lang="es-ES"/>
        </a:p>
      </dgm:t>
    </dgm:pt>
    <dgm:pt modelId="{C8882CD7-8700-46C5-8C80-D8365E4569B3}" type="pres">
      <dgm:prSet presAssocID="{549554D8-8270-4A8A-AB5B-F046A1D5E343}" presName="accentRepeatNode" presStyleLbl="solidFgAcc1" presStyleIdx="1" presStyleCnt="3"/>
      <dgm:spPr/>
      <dgm:t>
        <a:bodyPr/>
        <a:lstStyle/>
        <a:p>
          <a:endParaRPr lang="es-ES"/>
        </a:p>
      </dgm:t>
    </dgm:pt>
    <dgm:pt modelId="{87DBE12B-BB54-41EB-944D-DC32781F7257}" type="pres">
      <dgm:prSet presAssocID="{0AEAACA2-D51C-4F4B-BB5E-A2DC65E89AF8}" presName="text_3" presStyleLbl="node1" presStyleIdx="2" presStyleCnt="3">
        <dgm:presLayoutVars>
          <dgm:bulletEnabled val="1"/>
        </dgm:presLayoutVars>
      </dgm:prSet>
      <dgm:spPr/>
      <dgm:t>
        <a:bodyPr/>
        <a:lstStyle/>
        <a:p>
          <a:endParaRPr lang="es-ES"/>
        </a:p>
      </dgm:t>
    </dgm:pt>
    <dgm:pt modelId="{B6C8492B-FAAC-4C47-8E3F-B663D3969FAD}" type="pres">
      <dgm:prSet presAssocID="{0AEAACA2-D51C-4F4B-BB5E-A2DC65E89AF8}" presName="accent_3" presStyleCnt="0"/>
      <dgm:spPr/>
      <dgm:t>
        <a:bodyPr/>
        <a:lstStyle/>
        <a:p>
          <a:endParaRPr lang="es-ES"/>
        </a:p>
      </dgm:t>
    </dgm:pt>
    <dgm:pt modelId="{663CC576-793D-456D-9BBF-D46A20E033E7}" type="pres">
      <dgm:prSet presAssocID="{0AEAACA2-D51C-4F4B-BB5E-A2DC65E89AF8}" presName="accentRepeatNode" presStyleLbl="solidFgAcc1" presStyleIdx="2" presStyleCnt="3"/>
      <dgm:spPr/>
      <dgm:t>
        <a:bodyPr/>
        <a:lstStyle/>
        <a:p>
          <a:endParaRPr lang="es-ES"/>
        </a:p>
      </dgm:t>
    </dgm:pt>
  </dgm:ptLst>
  <dgm:cxnLst>
    <dgm:cxn modelId="{6A79EF48-41A4-468D-AE27-8DAFC2E8A420}" type="presOf" srcId="{0AEAACA2-D51C-4F4B-BB5E-A2DC65E89AF8}" destId="{87DBE12B-BB54-41EB-944D-DC32781F7257}" srcOrd="0" destOrd="0" presId="urn:microsoft.com/office/officeart/2008/layout/VerticalCurvedList"/>
    <dgm:cxn modelId="{6BD68F4B-8FCF-4129-9A9B-FE9BBC838E43}" type="presOf" srcId="{A0388A84-4F99-4094-BAB8-4DC7870005FD}" destId="{0FCCC183-0EF8-4FC0-8C95-B578BDB95A9B}" srcOrd="0" destOrd="0" presId="urn:microsoft.com/office/officeart/2008/layout/VerticalCurvedList"/>
    <dgm:cxn modelId="{4119081B-952A-44A5-B95B-9FA975C9339E}" srcId="{47D337D1-6EE2-43AA-B43A-7236AD3A3C37}" destId="{549554D8-8270-4A8A-AB5B-F046A1D5E343}" srcOrd="1" destOrd="0" parTransId="{150C635D-2FF0-4478-9C8C-2475D1BE3E0D}" sibTransId="{1363BDA1-80E9-41D0-A79A-6CA5E07CD8AB}"/>
    <dgm:cxn modelId="{3893E816-DC2F-4266-BB9F-F03C6029369D}" type="presOf" srcId="{07622064-FC7A-4289-A27D-9306966BF497}" destId="{F6707069-2585-4F58-9CD7-BFA65EE5C722}" srcOrd="0" destOrd="0" presId="urn:microsoft.com/office/officeart/2008/layout/VerticalCurvedList"/>
    <dgm:cxn modelId="{D4BBBFC6-6C86-4ACC-8A30-B5B68A87FD02}" type="presOf" srcId="{47D337D1-6EE2-43AA-B43A-7236AD3A3C37}" destId="{290C0011-A713-4425-BDE0-C1C9C12184AA}" srcOrd="0" destOrd="0" presId="urn:microsoft.com/office/officeart/2008/layout/VerticalCurvedList"/>
    <dgm:cxn modelId="{649503F5-85E5-4F97-A953-798CDBD37317}" srcId="{47D337D1-6EE2-43AA-B43A-7236AD3A3C37}" destId="{A0388A84-4F99-4094-BAB8-4DC7870005FD}" srcOrd="0" destOrd="0" parTransId="{A30E8CC8-C537-4438-B06A-64CD509B1611}" sibTransId="{07622064-FC7A-4289-A27D-9306966BF497}"/>
    <dgm:cxn modelId="{4DDBBE59-80A8-4399-ACC7-5F9420C6BA9C}" srcId="{47D337D1-6EE2-43AA-B43A-7236AD3A3C37}" destId="{0AEAACA2-D51C-4F4B-BB5E-A2DC65E89AF8}" srcOrd="2" destOrd="0" parTransId="{9B4AF7DA-1ED4-412E-91CC-00110C36247A}" sibTransId="{15AFBC52-0855-4DEE-A155-DD2D1A152BED}"/>
    <dgm:cxn modelId="{349CCA23-D0C2-4D2A-B5EA-80541694CE26}" type="presOf" srcId="{549554D8-8270-4A8A-AB5B-F046A1D5E343}" destId="{C80850DD-3108-44EA-9CF2-48FECAB0D55E}" srcOrd="0" destOrd="0" presId="urn:microsoft.com/office/officeart/2008/layout/VerticalCurvedList"/>
    <dgm:cxn modelId="{548C20A3-D177-43DD-8F82-C9361791C02F}" type="presParOf" srcId="{290C0011-A713-4425-BDE0-C1C9C12184AA}" destId="{6DFDE252-AB9E-4126-8883-3B326CECC0C2}" srcOrd="0" destOrd="0" presId="urn:microsoft.com/office/officeart/2008/layout/VerticalCurvedList"/>
    <dgm:cxn modelId="{05CBC8F3-D2A2-4740-AD03-5FD7FEFD67C8}" type="presParOf" srcId="{6DFDE252-AB9E-4126-8883-3B326CECC0C2}" destId="{4E1606EA-73BC-49DE-A028-CAC731B67355}" srcOrd="0" destOrd="0" presId="urn:microsoft.com/office/officeart/2008/layout/VerticalCurvedList"/>
    <dgm:cxn modelId="{5443EAA6-56DE-4437-9E48-BE1963667E52}" type="presParOf" srcId="{4E1606EA-73BC-49DE-A028-CAC731B67355}" destId="{6F8DFF16-725F-47E5-8DA5-B7E281BAF1F1}" srcOrd="0" destOrd="0" presId="urn:microsoft.com/office/officeart/2008/layout/VerticalCurvedList"/>
    <dgm:cxn modelId="{7370126C-07AF-4BE4-85A7-2E8BB24CFB44}" type="presParOf" srcId="{4E1606EA-73BC-49DE-A028-CAC731B67355}" destId="{F6707069-2585-4F58-9CD7-BFA65EE5C722}" srcOrd="1" destOrd="0" presId="urn:microsoft.com/office/officeart/2008/layout/VerticalCurvedList"/>
    <dgm:cxn modelId="{DE48C765-BD9E-4018-8751-98F252620FA2}" type="presParOf" srcId="{4E1606EA-73BC-49DE-A028-CAC731B67355}" destId="{381B75E0-6654-485B-942E-6D6CA04C7EB4}" srcOrd="2" destOrd="0" presId="urn:microsoft.com/office/officeart/2008/layout/VerticalCurvedList"/>
    <dgm:cxn modelId="{FD11BB42-7797-4AA1-BE8E-E1B8A1626288}" type="presParOf" srcId="{4E1606EA-73BC-49DE-A028-CAC731B67355}" destId="{C9D9E4A4-7E82-4E97-9A52-7652B4E9D4AF}" srcOrd="3" destOrd="0" presId="urn:microsoft.com/office/officeart/2008/layout/VerticalCurvedList"/>
    <dgm:cxn modelId="{FE06255F-CF8B-4DCD-A27D-2B29B0465E45}" type="presParOf" srcId="{6DFDE252-AB9E-4126-8883-3B326CECC0C2}" destId="{0FCCC183-0EF8-4FC0-8C95-B578BDB95A9B}" srcOrd="1" destOrd="0" presId="urn:microsoft.com/office/officeart/2008/layout/VerticalCurvedList"/>
    <dgm:cxn modelId="{FD5B0304-DC14-4653-9AF7-6185F497FD02}" type="presParOf" srcId="{6DFDE252-AB9E-4126-8883-3B326CECC0C2}" destId="{010E2D1A-C4C8-4EFD-8C20-BDDF9E0A8C73}" srcOrd="2" destOrd="0" presId="urn:microsoft.com/office/officeart/2008/layout/VerticalCurvedList"/>
    <dgm:cxn modelId="{639CE066-8F14-42B4-95A1-52DA5CB7D19A}" type="presParOf" srcId="{010E2D1A-C4C8-4EFD-8C20-BDDF9E0A8C73}" destId="{38BF7F82-5B14-4F8F-B38F-D965AD127CE4}" srcOrd="0" destOrd="0" presId="urn:microsoft.com/office/officeart/2008/layout/VerticalCurvedList"/>
    <dgm:cxn modelId="{A4968F89-B643-4C59-8094-BEB58A9B193F}" type="presParOf" srcId="{6DFDE252-AB9E-4126-8883-3B326CECC0C2}" destId="{C80850DD-3108-44EA-9CF2-48FECAB0D55E}" srcOrd="3" destOrd="0" presId="urn:microsoft.com/office/officeart/2008/layout/VerticalCurvedList"/>
    <dgm:cxn modelId="{BAFFB6A3-FFEF-442B-9E14-2FED10C10E9E}" type="presParOf" srcId="{6DFDE252-AB9E-4126-8883-3B326CECC0C2}" destId="{832E6CE2-178A-4A1E-B8EF-E99AFB49E0EC}" srcOrd="4" destOrd="0" presId="urn:microsoft.com/office/officeart/2008/layout/VerticalCurvedList"/>
    <dgm:cxn modelId="{2F8233BC-95A9-4A65-9E76-C7756D06D858}" type="presParOf" srcId="{832E6CE2-178A-4A1E-B8EF-E99AFB49E0EC}" destId="{C8882CD7-8700-46C5-8C80-D8365E4569B3}" srcOrd="0" destOrd="0" presId="urn:microsoft.com/office/officeart/2008/layout/VerticalCurvedList"/>
    <dgm:cxn modelId="{03D4AAB9-BF50-48CA-9DB2-AFDD859BBE4E}" type="presParOf" srcId="{6DFDE252-AB9E-4126-8883-3B326CECC0C2}" destId="{87DBE12B-BB54-41EB-944D-DC32781F7257}" srcOrd="5" destOrd="0" presId="urn:microsoft.com/office/officeart/2008/layout/VerticalCurvedList"/>
    <dgm:cxn modelId="{3F2A950E-98FF-487E-AF20-82C40C867611}" type="presParOf" srcId="{6DFDE252-AB9E-4126-8883-3B326CECC0C2}" destId="{B6C8492B-FAAC-4C47-8E3F-B663D3969FAD}" srcOrd="6" destOrd="0" presId="urn:microsoft.com/office/officeart/2008/layout/VerticalCurvedList"/>
    <dgm:cxn modelId="{F6734C04-3637-4FEF-8AE8-0CAB3E8E6FF8}" type="presParOf" srcId="{B6C8492B-FAAC-4C47-8E3F-B663D3969FAD}" destId="{663CC576-793D-456D-9BBF-D46A20E033E7}" srcOrd="0" destOrd="0" presId="urn:microsoft.com/office/officeart/2008/layout/VerticalCurvedList"/>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E8E309B-3F5E-45A7-AED5-A0059060DF18}" type="doc">
      <dgm:prSet loTypeId="urn:microsoft.com/office/officeart/2005/8/layout/vList4#2" loCatId="list" qsTypeId="urn:microsoft.com/office/officeart/2005/8/quickstyle/simple1" qsCatId="simple" csTypeId="urn:microsoft.com/office/officeart/2005/8/colors/accent2_1" csCatId="accent2" phldr="1"/>
      <dgm:spPr/>
      <dgm:t>
        <a:bodyPr/>
        <a:lstStyle/>
        <a:p>
          <a:endParaRPr lang="es-ES"/>
        </a:p>
      </dgm:t>
    </dgm:pt>
    <dgm:pt modelId="{00FA8953-C6BB-4CF0-A2D0-1394C4662802}">
      <dgm:prSet phldrT="[Texto]"/>
      <dgm:spPr/>
      <dgm:t>
        <a:bodyPr/>
        <a:lstStyle/>
        <a:p>
          <a:pPr algn="ctr"/>
          <a:r>
            <a:rPr lang="es-EC" b="1" smtClean="0"/>
            <a:t>Volumen</a:t>
          </a:r>
          <a:endParaRPr lang="es-ES" dirty="0"/>
        </a:p>
      </dgm:t>
    </dgm:pt>
    <dgm:pt modelId="{35778B7C-2448-40EA-B2D8-B8FB6FC13BF6}" type="parTrans" cxnId="{CDE7D8BC-F5E4-48C5-A70E-D52807B817E2}">
      <dgm:prSet/>
      <dgm:spPr/>
      <dgm:t>
        <a:bodyPr/>
        <a:lstStyle/>
        <a:p>
          <a:endParaRPr lang="es-ES"/>
        </a:p>
      </dgm:t>
    </dgm:pt>
    <dgm:pt modelId="{E0F143D1-3BB7-448D-9F64-4E4ED79A9A0A}" type="sibTrans" cxnId="{CDE7D8BC-F5E4-48C5-A70E-D52807B817E2}">
      <dgm:prSet/>
      <dgm:spPr/>
      <dgm:t>
        <a:bodyPr/>
        <a:lstStyle/>
        <a:p>
          <a:endParaRPr lang="es-ES"/>
        </a:p>
      </dgm:t>
    </dgm:pt>
    <dgm:pt modelId="{E5CBF506-6C3F-4BAE-A439-AF1345406A60}">
      <dgm:prSet phldrT="[Texto]"/>
      <dgm:spPr/>
      <dgm:t>
        <a:bodyPr/>
        <a:lstStyle/>
        <a:p>
          <a:pPr algn="just"/>
          <a:r>
            <a:rPr lang="es-EC" dirty="0" smtClean="0"/>
            <a:t>debido al volumen medio - bajo con que trabajan no pueden incorporar tecnología avanzada, ya que esta requiere de importantes erogaciones de capital y economías de escala.</a:t>
          </a:r>
          <a:endParaRPr lang="es-ES" dirty="0"/>
        </a:p>
      </dgm:t>
    </dgm:pt>
    <dgm:pt modelId="{EE2A7617-9BC4-47BB-93D5-898492B6D919}" type="parTrans" cxnId="{70698E9C-8576-4D83-AF36-6775271E1EBE}">
      <dgm:prSet/>
      <dgm:spPr/>
      <dgm:t>
        <a:bodyPr/>
        <a:lstStyle/>
        <a:p>
          <a:endParaRPr lang="es-ES"/>
        </a:p>
      </dgm:t>
    </dgm:pt>
    <dgm:pt modelId="{45D58581-8A63-43D7-B4DA-B0463FE2026A}" type="sibTrans" cxnId="{70698E9C-8576-4D83-AF36-6775271E1EBE}">
      <dgm:prSet/>
      <dgm:spPr/>
      <dgm:t>
        <a:bodyPr/>
        <a:lstStyle/>
        <a:p>
          <a:endParaRPr lang="es-ES"/>
        </a:p>
      </dgm:t>
    </dgm:pt>
    <dgm:pt modelId="{6B43C3BC-B613-404F-82AA-7CEB887C771D}">
      <dgm:prSet phldrT="[Texto]"/>
      <dgm:spPr/>
      <dgm:t>
        <a:bodyPr/>
        <a:lstStyle/>
        <a:p>
          <a:pPr algn="ctr"/>
          <a:r>
            <a:rPr lang="es-EC" b="1" smtClean="0"/>
            <a:t>Ciclo Comercial</a:t>
          </a:r>
          <a:endParaRPr lang="es-ES" dirty="0"/>
        </a:p>
      </dgm:t>
    </dgm:pt>
    <dgm:pt modelId="{D0D8B5CA-0267-4BCA-8150-4D8386187261}" type="parTrans" cxnId="{6901FE96-717B-4255-A863-91C2EFC496EF}">
      <dgm:prSet/>
      <dgm:spPr/>
      <dgm:t>
        <a:bodyPr/>
        <a:lstStyle/>
        <a:p>
          <a:endParaRPr lang="es-ES"/>
        </a:p>
      </dgm:t>
    </dgm:pt>
    <dgm:pt modelId="{2D93B3B0-A44F-4919-9EB5-D93348048143}" type="sibTrans" cxnId="{6901FE96-717B-4255-A863-91C2EFC496EF}">
      <dgm:prSet/>
      <dgm:spPr/>
      <dgm:t>
        <a:bodyPr/>
        <a:lstStyle/>
        <a:p>
          <a:endParaRPr lang="es-ES"/>
        </a:p>
      </dgm:t>
    </dgm:pt>
    <dgm:pt modelId="{ABE38332-2678-4EF6-9F67-A3F1B7743CC2}">
      <dgm:prSet phldrT="[Texto]"/>
      <dgm:spPr/>
      <dgm:t>
        <a:bodyPr/>
        <a:lstStyle/>
        <a:p>
          <a:pPr algn="ctr"/>
          <a:r>
            <a:rPr lang="es-EC" b="1" smtClean="0"/>
            <a:t>Desarrollo Organizacional</a:t>
          </a:r>
          <a:endParaRPr lang="es-ES" dirty="0"/>
        </a:p>
      </dgm:t>
    </dgm:pt>
    <dgm:pt modelId="{ADA76C55-9A59-4E32-B94B-C0B84BA8F9A9}" type="parTrans" cxnId="{9A9339E2-2EF4-419D-A85F-478B4876B5CF}">
      <dgm:prSet/>
      <dgm:spPr/>
      <dgm:t>
        <a:bodyPr/>
        <a:lstStyle/>
        <a:p>
          <a:endParaRPr lang="es-ES"/>
        </a:p>
      </dgm:t>
    </dgm:pt>
    <dgm:pt modelId="{BB0879EF-63A8-4850-938B-F21947B0DC8E}" type="sibTrans" cxnId="{9A9339E2-2EF4-419D-A85F-478B4876B5CF}">
      <dgm:prSet/>
      <dgm:spPr/>
      <dgm:t>
        <a:bodyPr/>
        <a:lstStyle/>
        <a:p>
          <a:endParaRPr lang="es-ES"/>
        </a:p>
      </dgm:t>
    </dgm:pt>
    <dgm:pt modelId="{E6E8ECC0-3511-4A49-B620-79B64DA06A97}">
      <dgm:prSet phldrT="[Texto]"/>
      <dgm:spPr/>
      <dgm:t>
        <a:bodyPr/>
        <a:lstStyle/>
        <a:p>
          <a:pPr algn="just"/>
          <a:r>
            <a:rPr lang="es-EC" smtClean="0"/>
            <a:t>alta dependencia gerencial con tendencia a la descentralización de los distintos departamentos. Potenciales problemas de sucesión.</a:t>
          </a:r>
          <a:endParaRPr lang="es-ES" dirty="0"/>
        </a:p>
      </dgm:t>
    </dgm:pt>
    <dgm:pt modelId="{33779D55-57E0-466A-8C5B-9EAB11C40F31}" type="parTrans" cxnId="{D0BD8D7E-A3BE-4A28-9806-D08228122AF3}">
      <dgm:prSet/>
      <dgm:spPr/>
      <dgm:t>
        <a:bodyPr/>
        <a:lstStyle/>
        <a:p>
          <a:endParaRPr lang="es-ES"/>
        </a:p>
      </dgm:t>
    </dgm:pt>
    <dgm:pt modelId="{FD983F7C-7D23-4755-8E99-4E7C3761EA82}" type="sibTrans" cxnId="{D0BD8D7E-A3BE-4A28-9806-D08228122AF3}">
      <dgm:prSet/>
      <dgm:spPr/>
      <dgm:t>
        <a:bodyPr/>
        <a:lstStyle/>
        <a:p>
          <a:endParaRPr lang="es-ES"/>
        </a:p>
      </dgm:t>
    </dgm:pt>
    <dgm:pt modelId="{CEE4CA02-9BBF-445F-9C22-8BA52ABAA18F}">
      <dgm:prSet phldrT="[Texto]"/>
      <dgm:spPr/>
      <dgm:t>
        <a:bodyPr/>
        <a:lstStyle/>
        <a:p>
          <a:pPr algn="l"/>
          <a:r>
            <a:rPr lang="es-EC" smtClean="0"/>
            <a:t>el descalce financiero, producto de los plazos de cobros y pagos sumada a la acumulación de stock</a:t>
          </a:r>
          <a:endParaRPr lang="es-ES" dirty="0"/>
        </a:p>
      </dgm:t>
    </dgm:pt>
    <dgm:pt modelId="{3CB6BB09-75B9-4579-BF76-5464464AF3F7}" type="sibTrans" cxnId="{23484BF7-7E77-4CD9-AE4C-BB95D39D5B56}">
      <dgm:prSet/>
      <dgm:spPr/>
      <dgm:t>
        <a:bodyPr/>
        <a:lstStyle/>
        <a:p>
          <a:endParaRPr lang="es-ES"/>
        </a:p>
      </dgm:t>
    </dgm:pt>
    <dgm:pt modelId="{90CE4B2B-653B-4D05-ADEE-3A8ADBD6208A}" type="parTrans" cxnId="{23484BF7-7E77-4CD9-AE4C-BB95D39D5B56}">
      <dgm:prSet/>
      <dgm:spPr/>
      <dgm:t>
        <a:bodyPr/>
        <a:lstStyle/>
        <a:p>
          <a:endParaRPr lang="es-ES"/>
        </a:p>
      </dgm:t>
    </dgm:pt>
    <dgm:pt modelId="{AB98990B-3AF2-408C-A2FE-9B42CC6CE515}" type="pres">
      <dgm:prSet presAssocID="{6E8E309B-3F5E-45A7-AED5-A0059060DF18}" presName="linear" presStyleCnt="0">
        <dgm:presLayoutVars>
          <dgm:dir/>
          <dgm:resizeHandles val="exact"/>
        </dgm:presLayoutVars>
      </dgm:prSet>
      <dgm:spPr/>
      <dgm:t>
        <a:bodyPr/>
        <a:lstStyle/>
        <a:p>
          <a:endParaRPr lang="es-ES"/>
        </a:p>
      </dgm:t>
    </dgm:pt>
    <dgm:pt modelId="{DAD47446-FE6D-44ED-B9D0-C1CA2A9670D4}" type="pres">
      <dgm:prSet presAssocID="{00FA8953-C6BB-4CF0-A2D0-1394C4662802}" presName="comp" presStyleCnt="0"/>
      <dgm:spPr/>
      <dgm:t>
        <a:bodyPr/>
        <a:lstStyle/>
        <a:p>
          <a:endParaRPr lang="es-ES"/>
        </a:p>
      </dgm:t>
    </dgm:pt>
    <dgm:pt modelId="{057B6F40-766E-4F51-850E-FFD481834597}" type="pres">
      <dgm:prSet presAssocID="{00FA8953-C6BB-4CF0-A2D0-1394C4662802}" presName="box" presStyleLbl="node1" presStyleIdx="0" presStyleCnt="3"/>
      <dgm:spPr/>
      <dgm:t>
        <a:bodyPr/>
        <a:lstStyle/>
        <a:p>
          <a:endParaRPr lang="es-ES"/>
        </a:p>
      </dgm:t>
    </dgm:pt>
    <dgm:pt modelId="{344F9D24-F2C2-4DFF-8FAA-A4245DDFF2E0}" type="pres">
      <dgm:prSet presAssocID="{00FA8953-C6BB-4CF0-A2D0-1394C4662802}" presName="img"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47D51795-BF43-4BD4-B13F-3A42981827C0}" type="pres">
      <dgm:prSet presAssocID="{00FA8953-C6BB-4CF0-A2D0-1394C4662802}" presName="text" presStyleLbl="node1" presStyleIdx="0" presStyleCnt="3">
        <dgm:presLayoutVars>
          <dgm:bulletEnabled val="1"/>
        </dgm:presLayoutVars>
      </dgm:prSet>
      <dgm:spPr/>
      <dgm:t>
        <a:bodyPr/>
        <a:lstStyle/>
        <a:p>
          <a:endParaRPr lang="es-ES"/>
        </a:p>
      </dgm:t>
    </dgm:pt>
    <dgm:pt modelId="{DEFF0EE1-2969-45E7-B784-37EEF2EBDC7B}" type="pres">
      <dgm:prSet presAssocID="{E0F143D1-3BB7-448D-9F64-4E4ED79A9A0A}" presName="spacer" presStyleCnt="0"/>
      <dgm:spPr/>
      <dgm:t>
        <a:bodyPr/>
        <a:lstStyle/>
        <a:p>
          <a:endParaRPr lang="es-ES"/>
        </a:p>
      </dgm:t>
    </dgm:pt>
    <dgm:pt modelId="{9A581A83-3C59-403F-B0EE-9ED93BBDBDFA}" type="pres">
      <dgm:prSet presAssocID="{6B43C3BC-B613-404F-82AA-7CEB887C771D}" presName="comp" presStyleCnt="0"/>
      <dgm:spPr/>
      <dgm:t>
        <a:bodyPr/>
        <a:lstStyle/>
        <a:p>
          <a:endParaRPr lang="es-ES"/>
        </a:p>
      </dgm:t>
    </dgm:pt>
    <dgm:pt modelId="{7C4808D0-5026-469F-9FD9-AE65D0381562}" type="pres">
      <dgm:prSet presAssocID="{6B43C3BC-B613-404F-82AA-7CEB887C771D}" presName="box" presStyleLbl="node1" presStyleIdx="1" presStyleCnt="3"/>
      <dgm:spPr/>
      <dgm:t>
        <a:bodyPr/>
        <a:lstStyle/>
        <a:p>
          <a:endParaRPr lang="es-ES"/>
        </a:p>
      </dgm:t>
    </dgm:pt>
    <dgm:pt modelId="{9AADE05D-2DF3-48F4-BC42-B991227A94AA}" type="pres">
      <dgm:prSet presAssocID="{6B43C3BC-B613-404F-82AA-7CEB887C771D}" presName="img" presStyleLbl="fgImgPlace1" presStyleIdx="1" presStyleCnt="3"/>
      <dgm:spPr>
        <a:blipFill rotWithShape="1">
          <a:blip xmlns:r="http://schemas.openxmlformats.org/officeDocument/2006/relationships" r:embed="rId1"/>
          <a:stretch>
            <a:fillRect/>
          </a:stretch>
        </a:blipFill>
      </dgm:spPr>
      <dgm:t>
        <a:bodyPr/>
        <a:lstStyle/>
        <a:p>
          <a:endParaRPr lang="es-ES"/>
        </a:p>
      </dgm:t>
    </dgm:pt>
    <dgm:pt modelId="{E48D2BAF-41BE-485D-B35D-92A4F5682AA4}" type="pres">
      <dgm:prSet presAssocID="{6B43C3BC-B613-404F-82AA-7CEB887C771D}" presName="text" presStyleLbl="node1" presStyleIdx="1" presStyleCnt="3">
        <dgm:presLayoutVars>
          <dgm:bulletEnabled val="1"/>
        </dgm:presLayoutVars>
      </dgm:prSet>
      <dgm:spPr/>
      <dgm:t>
        <a:bodyPr/>
        <a:lstStyle/>
        <a:p>
          <a:endParaRPr lang="es-ES"/>
        </a:p>
      </dgm:t>
    </dgm:pt>
    <dgm:pt modelId="{5079CDD9-904E-422E-90CC-7CDE265522F0}" type="pres">
      <dgm:prSet presAssocID="{2D93B3B0-A44F-4919-9EB5-D93348048143}" presName="spacer" presStyleCnt="0"/>
      <dgm:spPr/>
      <dgm:t>
        <a:bodyPr/>
        <a:lstStyle/>
        <a:p>
          <a:endParaRPr lang="es-ES"/>
        </a:p>
      </dgm:t>
    </dgm:pt>
    <dgm:pt modelId="{783034E9-9F9B-4A04-A0E8-7B652C0D6221}" type="pres">
      <dgm:prSet presAssocID="{ABE38332-2678-4EF6-9F67-A3F1B7743CC2}" presName="comp" presStyleCnt="0"/>
      <dgm:spPr/>
      <dgm:t>
        <a:bodyPr/>
        <a:lstStyle/>
        <a:p>
          <a:endParaRPr lang="es-ES"/>
        </a:p>
      </dgm:t>
    </dgm:pt>
    <dgm:pt modelId="{15F5C696-E135-4E03-A006-BDA4F06298DE}" type="pres">
      <dgm:prSet presAssocID="{ABE38332-2678-4EF6-9F67-A3F1B7743CC2}" presName="box" presStyleLbl="node1" presStyleIdx="2" presStyleCnt="3" custLinFactNeighborY="-3301"/>
      <dgm:spPr/>
      <dgm:t>
        <a:bodyPr/>
        <a:lstStyle/>
        <a:p>
          <a:endParaRPr lang="es-ES"/>
        </a:p>
      </dgm:t>
    </dgm:pt>
    <dgm:pt modelId="{DBC3FB35-EE2F-4CCB-8DE2-CD597FB6BB72}" type="pres">
      <dgm:prSet presAssocID="{ABE38332-2678-4EF6-9F67-A3F1B7743CC2}" presName="img" presStyleLbl="fgImgPlace1" presStyleIdx="2" presStyleCnt="3"/>
      <dgm:spPr>
        <a:blipFill rotWithShape="1">
          <a:blip xmlns:r="http://schemas.openxmlformats.org/officeDocument/2006/relationships" r:embed="rId1"/>
          <a:stretch>
            <a:fillRect/>
          </a:stretch>
        </a:blipFill>
      </dgm:spPr>
      <dgm:t>
        <a:bodyPr/>
        <a:lstStyle/>
        <a:p>
          <a:endParaRPr lang="es-ES"/>
        </a:p>
      </dgm:t>
    </dgm:pt>
    <dgm:pt modelId="{A7612622-9FE0-40CC-8C1D-ED31B345C92B}" type="pres">
      <dgm:prSet presAssocID="{ABE38332-2678-4EF6-9F67-A3F1B7743CC2}" presName="text" presStyleLbl="node1" presStyleIdx="2" presStyleCnt="3">
        <dgm:presLayoutVars>
          <dgm:bulletEnabled val="1"/>
        </dgm:presLayoutVars>
      </dgm:prSet>
      <dgm:spPr/>
      <dgm:t>
        <a:bodyPr/>
        <a:lstStyle/>
        <a:p>
          <a:endParaRPr lang="es-ES"/>
        </a:p>
      </dgm:t>
    </dgm:pt>
  </dgm:ptLst>
  <dgm:cxnLst>
    <dgm:cxn modelId="{6901FE96-717B-4255-A863-91C2EFC496EF}" srcId="{6E8E309B-3F5E-45A7-AED5-A0059060DF18}" destId="{6B43C3BC-B613-404F-82AA-7CEB887C771D}" srcOrd="1" destOrd="0" parTransId="{D0D8B5CA-0267-4BCA-8150-4D8386187261}" sibTransId="{2D93B3B0-A44F-4919-9EB5-D93348048143}"/>
    <dgm:cxn modelId="{F65F386E-1148-4BCD-B644-C2D5D46A77DE}" type="presOf" srcId="{00FA8953-C6BB-4CF0-A2D0-1394C4662802}" destId="{47D51795-BF43-4BD4-B13F-3A42981827C0}" srcOrd="1" destOrd="0" presId="urn:microsoft.com/office/officeart/2005/8/layout/vList4#2"/>
    <dgm:cxn modelId="{9A9339E2-2EF4-419D-A85F-478B4876B5CF}" srcId="{6E8E309B-3F5E-45A7-AED5-A0059060DF18}" destId="{ABE38332-2678-4EF6-9F67-A3F1B7743CC2}" srcOrd="2" destOrd="0" parTransId="{ADA76C55-9A59-4E32-B94B-C0B84BA8F9A9}" sibTransId="{BB0879EF-63A8-4850-938B-F21947B0DC8E}"/>
    <dgm:cxn modelId="{15DAA9CC-D549-43EE-B698-928C5E2197CC}" type="presOf" srcId="{E6E8ECC0-3511-4A49-B620-79B64DA06A97}" destId="{15F5C696-E135-4E03-A006-BDA4F06298DE}" srcOrd="0" destOrd="1" presId="urn:microsoft.com/office/officeart/2005/8/layout/vList4#2"/>
    <dgm:cxn modelId="{70698E9C-8576-4D83-AF36-6775271E1EBE}" srcId="{00FA8953-C6BB-4CF0-A2D0-1394C4662802}" destId="{E5CBF506-6C3F-4BAE-A439-AF1345406A60}" srcOrd="0" destOrd="0" parTransId="{EE2A7617-9BC4-47BB-93D5-898492B6D919}" sibTransId="{45D58581-8A63-43D7-B4DA-B0463FE2026A}"/>
    <dgm:cxn modelId="{F04468DD-A153-4F07-86C1-616AF53666CC}" type="presOf" srcId="{CEE4CA02-9BBF-445F-9C22-8BA52ABAA18F}" destId="{7C4808D0-5026-469F-9FD9-AE65D0381562}" srcOrd="0" destOrd="1" presId="urn:microsoft.com/office/officeart/2005/8/layout/vList4#2"/>
    <dgm:cxn modelId="{0CFC1882-E5DB-4B5C-B8D2-D644C468F64A}" type="presOf" srcId="{E6E8ECC0-3511-4A49-B620-79B64DA06A97}" destId="{A7612622-9FE0-40CC-8C1D-ED31B345C92B}" srcOrd="1" destOrd="1" presId="urn:microsoft.com/office/officeart/2005/8/layout/vList4#2"/>
    <dgm:cxn modelId="{626EB359-76D3-41BE-89CC-8AD3BE0AD3E0}" type="presOf" srcId="{CEE4CA02-9BBF-445F-9C22-8BA52ABAA18F}" destId="{E48D2BAF-41BE-485D-B35D-92A4F5682AA4}" srcOrd="1" destOrd="1" presId="urn:microsoft.com/office/officeart/2005/8/layout/vList4#2"/>
    <dgm:cxn modelId="{5BBB6721-7F33-46B3-B699-4FD1A909C09B}" type="presOf" srcId="{E5CBF506-6C3F-4BAE-A439-AF1345406A60}" destId="{057B6F40-766E-4F51-850E-FFD481834597}" srcOrd="0" destOrd="1" presId="urn:microsoft.com/office/officeart/2005/8/layout/vList4#2"/>
    <dgm:cxn modelId="{23484BF7-7E77-4CD9-AE4C-BB95D39D5B56}" srcId="{6B43C3BC-B613-404F-82AA-7CEB887C771D}" destId="{CEE4CA02-9BBF-445F-9C22-8BA52ABAA18F}" srcOrd="0" destOrd="0" parTransId="{90CE4B2B-653B-4D05-ADEE-3A8ADBD6208A}" sibTransId="{3CB6BB09-75B9-4579-BF76-5464464AF3F7}"/>
    <dgm:cxn modelId="{681CAAAE-5409-470B-A78D-24BEBBD9D5C4}" type="presOf" srcId="{6B43C3BC-B613-404F-82AA-7CEB887C771D}" destId="{E48D2BAF-41BE-485D-B35D-92A4F5682AA4}" srcOrd="1" destOrd="0" presId="urn:microsoft.com/office/officeart/2005/8/layout/vList4#2"/>
    <dgm:cxn modelId="{D0BD8D7E-A3BE-4A28-9806-D08228122AF3}" srcId="{ABE38332-2678-4EF6-9F67-A3F1B7743CC2}" destId="{E6E8ECC0-3511-4A49-B620-79B64DA06A97}" srcOrd="0" destOrd="0" parTransId="{33779D55-57E0-466A-8C5B-9EAB11C40F31}" sibTransId="{FD983F7C-7D23-4755-8E99-4E7C3761EA82}"/>
    <dgm:cxn modelId="{846380B5-466F-4C02-8D9D-037800E9A7D0}" type="presOf" srcId="{6B43C3BC-B613-404F-82AA-7CEB887C771D}" destId="{7C4808D0-5026-469F-9FD9-AE65D0381562}" srcOrd="0" destOrd="0" presId="urn:microsoft.com/office/officeart/2005/8/layout/vList4#2"/>
    <dgm:cxn modelId="{CBA9AF40-50CF-44FF-B841-94109F2464B7}" type="presOf" srcId="{E5CBF506-6C3F-4BAE-A439-AF1345406A60}" destId="{47D51795-BF43-4BD4-B13F-3A42981827C0}" srcOrd="1" destOrd="1" presId="urn:microsoft.com/office/officeart/2005/8/layout/vList4#2"/>
    <dgm:cxn modelId="{CDE7D8BC-F5E4-48C5-A70E-D52807B817E2}" srcId="{6E8E309B-3F5E-45A7-AED5-A0059060DF18}" destId="{00FA8953-C6BB-4CF0-A2D0-1394C4662802}" srcOrd="0" destOrd="0" parTransId="{35778B7C-2448-40EA-B2D8-B8FB6FC13BF6}" sibTransId="{E0F143D1-3BB7-448D-9F64-4E4ED79A9A0A}"/>
    <dgm:cxn modelId="{80C002F6-3B27-4419-ACDF-6A2EBA0D4EF4}" type="presOf" srcId="{ABE38332-2678-4EF6-9F67-A3F1B7743CC2}" destId="{15F5C696-E135-4E03-A006-BDA4F06298DE}" srcOrd="0" destOrd="0" presId="urn:microsoft.com/office/officeart/2005/8/layout/vList4#2"/>
    <dgm:cxn modelId="{F5665850-17D1-44AC-8E17-9A1EC6EA8125}" type="presOf" srcId="{6E8E309B-3F5E-45A7-AED5-A0059060DF18}" destId="{AB98990B-3AF2-408C-A2FE-9B42CC6CE515}" srcOrd="0" destOrd="0" presId="urn:microsoft.com/office/officeart/2005/8/layout/vList4#2"/>
    <dgm:cxn modelId="{33A89805-6BA4-49A1-ABAA-E9F9D9339B4F}" type="presOf" srcId="{ABE38332-2678-4EF6-9F67-A3F1B7743CC2}" destId="{A7612622-9FE0-40CC-8C1D-ED31B345C92B}" srcOrd="1" destOrd="0" presId="urn:microsoft.com/office/officeart/2005/8/layout/vList4#2"/>
    <dgm:cxn modelId="{814CE776-63D7-4142-9DE2-D07EA4FA1559}" type="presOf" srcId="{00FA8953-C6BB-4CF0-A2D0-1394C4662802}" destId="{057B6F40-766E-4F51-850E-FFD481834597}" srcOrd="0" destOrd="0" presId="urn:microsoft.com/office/officeart/2005/8/layout/vList4#2"/>
    <dgm:cxn modelId="{ABEC4D6D-3360-4580-A7AA-878C0B54EE05}" type="presParOf" srcId="{AB98990B-3AF2-408C-A2FE-9B42CC6CE515}" destId="{DAD47446-FE6D-44ED-B9D0-C1CA2A9670D4}" srcOrd="0" destOrd="0" presId="urn:microsoft.com/office/officeart/2005/8/layout/vList4#2"/>
    <dgm:cxn modelId="{8383AF88-C0AA-485B-B5F8-E71AC1580513}" type="presParOf" srcId="{DAD47446-FE6D-44ED-B9D0-C1CA2A9670D4}" destId="{057B6F40-766E-4F51-850E-FFD481834597}" srcOrd="0" destOrd="0" presId="urn:microsoft.com/office/officeart/2005/8/layout/vList4#2"/>
    <dgm:cxn modelId="{7602715A-5241-46B6-8F57-FFE5634588F5}" type="presParOf" srcId="{DAD47446-FE6D-44ED-B9D0-C1CA2A9670D4}" destId="{344F9D24-F2C2-4DFF-8FAA-A4245DDFF2E0}" srcOrd="1" destOrd="0" presId="urn:microsoft.com/office/officeart/2005/8/layout/vList4#2"/>
    <dgm:cxn modelId="{E7763752-FFF3-4C4F-9CF3-C2081ADEC135}" type="presParOf" srcId="{DAD47446-FE6D-44ED-B9D0-C1CA2A9670D4}" destId="{47D51795-BF43-4BD4-B13F-3A42981827C0}" srcOrd="2" destOrd="0" presId="urn:microsoft.com/office/officeart/2005/8/layout/vList4#2"/>
    <dgm:cxn modelId="{E3241E92-B16F-450B-AD3E-6830E9BAEC25}" type="presParOf" srcId="{AB98990B-3AF2-408C-A2FE-9B42CC6CE515}" destId="{DEFF0EE1-2969-45E7-B784-37EEF2EBDC7B}" srcOrd="1" destOrd="0" presId="urn:microsoft.com/office/officeart/2005/8/layout/vList4#2"/>
    <dgm:cxn modelId="{E5F91673-A750-400B-B7DA-4E2F29610DA5}" type="presParOf" srcId="{AB98990B-3AF2-408C-A2FE-9B42CC6CE515}" destId="{9A581A83-3C59-403F-B0EE-9ED93BBDBDFA}" srcOrd="2" destOrd="0" presId="urn:microsoft.com/office/officeart/2005/8/layout/vList4#2"/>
    <dgm:cxn modelId="{E8AFB983-918E-4837-B193-DA3C849D1E24}" type="presParOf" srcId="{9A581A83-3C59-403F-B0EE-9ED93BBDBDFA}" destId="{7C4808D0-5026-469F-9FD9-AE65D0381562}" srcOrd="0" destOrd="0" presId="urn:microsoft.com/office/officeart/2005/8/layout/vList4#2"/>
    <dgm:cxn modelId="{74B4617E-205B-4ABA-AB7E-98139CBABCD4}" type="presParOf" srcId="{9A581A83-3C59-403F-B0EE-9ED93BBDBDFA}" destId="{9AADE05D-2DF3-48F4-BC42-B991227A94AA}" srcOrd="1" destOrd="0" presId="urn:microsoft.com/office/officeart/2005/8/layout/vList4#2"/>
    <dgm:cxn modelId="{9365AF9E-6E3E-40FC-A425-E2E268C428B3}" type="presParOf" srcId="{9A581A83-3C59-403F-B0EE-9ED93BBDBDFA}" destId="{E48D2BAF-41BE-485D-B35D-92A4F5682AA4}" srcOrd="2" destOrd="0" presId="urn:microsoft.com/office/officeart/2005/8/layout/vList4#2"/>
    <dgm:cxn modelId="{8B7461D7-C35D-4B47-A5DE-34FD2E425F68}" type="presParOf" srcId="{AB98990B-3AF2-408C-A2FE-9B42CC6CE515}" destId="{5079CDD9-904E-422E-90CC-7CDE265522F0}" srcOrd="3" destOrd="0" presId="urn:microsoft.com/office/officeart/2005/8/layout/vList4#2"/>
    <dgm:cxn modelId="{A6197749-5C2F-4E78-BB6B-31BC064542E2}" type="presParOf" srcId="{AB98990B-3AF2-408C-A2FE-9B42CC6CE515}" destId="{783034E9-9F9B-4A04-A0E8-7B652C0D6221}" srcOrd="4" destOrd="0" presId="urn:microsoft.com/office/officeart/2005/8/layout/vList4#2"/>
    <dgm:cxn modelId="{4ED2B9A1-C196-4C17-96CC-B31505EEB6E3}" type="presParOf" srcId="{783034E9-9F9B-4A04-A0E8-7B652C0D6221}" destId="{15F5C696-E135-4E03-A006-BDA4F06298DE}" srcOrd="0" destOrd="0" presId="urn:microsoft.com/office/officeart/2005/8/layout/vList4#2"/>
    <dgm:cxn modelId="{F0254D22-DD4E-4698-B515-7F386FBDE5AC}" type="presParOf" srcId="{783034E9-9F9B-4A04-A0E8-7B652C0D6221}" destId="{DBC3FB35-EE2F-4CCB-8DE2-CD597FB6BB72}" srcOrd="1" destOrd="0" presId="urn:microsoft.com/office/officeart/2005/8/layout/vList4#2"/>
    <dgm:cxn modelId="{DCF27C04-29B1-4E65-B722-F7C6615F7779}" type="presParOf" srcId="{783034E9-9F9B-4A04-A0E8-7B652C0D6221}" destId="{A7612622-9FE0-40CC-8C1D-ED31B345C92B}" srcOrd="2" destOrd="0" presId="urn:microsoft.com/office/officeart/2005/8/layout/vList4#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D69BE69-EB20-4B23-9B08-F247BCF200EB}" type="doc">
      <dgm:prSet loTypeId="urn:microsoft.com/office/officeart/2009/3/layout/StepUpProcess" loCatId="process" qsTypeId="urn:microsoft.com/office/officeart/2005/8/quickstyle/simple1" qsCatId="simple" csTypeId="urn:microsoft.com/office/officeart/2005/8/colors/colorful1#5" csCatId="colorful" phldr="1"/>
      <dgm:spPr/>
      <dgm:t>
        <a:bodyPr/>
        <a:lstStyle/>
        <a:p>
          <a:endParaRPr lang="es-ES"/>
        </a:p>
      </dgm:t>
    </dgm:pt>
    <dgm:pt modelId="{C1115E67-951D-4AD2-BBFB-37698B4E8674}">
      <dgm:prSet phldrT="[Texto]"/>
      <dgm:spPr/>
      <dgm:t>
        <a:bodyPr/>
        <a:lstStyle/>
        <a:p>
          <a:pPr algn="just"/>
          <a:endParaRPr lang="es-ES" dirty="0" smtClean="0"/>
        </a:p>
        <a:p>
          <a:pPr algn="just"/>
          <a:r>
            <a:rPr lang="es-EC" dirty="0" smtClean="0"/>
            <a:t>Los  cambios de la moda pueden hacer peligrar la producción de todo un año</a:t>
          </a:r>
          <a:endParaRPr lang="es-ES" dirty="0"/>
        </a:p>
      </dgm:t>
    </dgm:pt>
    <dgm:pt modelId="{BD4C5F0E-49D8-456F-A49F-5ECD5E823DE5}" type="parTrans" cxnId="{B4E9510F-3920-48F2-828F-67D5B38A5FEE}">
      <dgm:prSet/>
      <dgm:spPr/>
      <dgm:t>
        <a:bodyPr/>
        <a:lstStyle/>
        <a:p>
          <a:endParaRPr lang="es-ES"/>
        </a:p>
      </dgm:t>
    </dgm:pt>
    <dgm:pt modelId="{52B69F50-6C5F-4F51-B273-864FA4491C91}" type="sibTrans" cxnId="{B4E9510F-3920-48F2-828F-67D5B38A5FEE}">
      <dgm:prSet/>
      <dgm:spPr/>
      <dgm:t>
        <a:bodyPr/>
        <a:lstStyle/>
        <a:p>
          <a:endParaRPr lang="es-ES"/>
        </a:p>
      </dgm:t>
    </dgm:pt>
    <dgm:pt modelId="{BDD8FDD9-5FED-4796-BE6E-EBD96302B106}">
      <dgm:prSet phldrT="[Texto]"/>
      <dgm:spPr/>
      <dgm:t>
        <a:bodyPr/>
        <a:lstStyle/>
        <a:p>
          <a:pPr algn="just"/>
          <a:r>
            <a:rPr lang="es-EC" dirty="0" smtClean="0"/>
            <a:t>El problema básicamente es la competencia, quienes inciden en el mercado captado por MALEPRODU		</a:t>
          </a:r>
          <a:endParaRPr lang="es-ES" dirty="0"/>
        </a:p>
      </dgm:t>
    </dgm:pt>
    <dgm:pt modelId="{2311AA68-CB2A-482A-AE50-D8F6F9E361BC}" type="parTrans" cxnId="{9D10272C-344D-493A-99CD-C06A2907887B}">
      <dgm:prSet/>
      <dgm:spPr/>
      <dgm:t>
        <a:bodyPr/>
        <a:lstStyle/>
        <a:p>
          <a:endParaRPr lang="es-ES"/>
        </a:p>
      </dgm:t>
    </dgm:pt>
    <dgm:pt modelId="{62A2DA46-9F36-4C9E-94E7-50F98C9C8342}" type="sibTrans" cxnId="{9D10272C-344D-493A-99CD-C06A2907887B}">
      <dgm:prSet/>
      <dgm:spPr/>
      <dgm:t>
        <a:bodyPr/>
        <a:lstStyle/>
        <a:p>
          <a:endParaRPr lang="es-ES"/>
        </a:p>
      </dgm:t>
    </dgm:pt>
    <dgm:pt modelId="{E4563680-8C63-46E5-A0B7-627D3B732EB1}" type="pres">
      <dgm:prSet presAssocID="{5D69BE69-EB20-4B23-9B08-F247BCF200EB}" presName="rootnode" presStyleCnt="0">
        <dgm:presLayoutVars>
          <dgm:chMax/>
          <dgm:chPref/>
          <dgm:dir/>
          <dgm:animLvl val="lvl"/>
        </dgm:presLayoutVars>
      </dgm:prSet>
      <dgm:spPr/>
      <dgm:t>
        <a:bodyPr/>
        <a:lstStyle/>
        <a:p>
          <a:endParaRPr lang="es-ES"/>
        </a:p>
      </dgm:t>
    </dgm:pt>
    <dgm:pt modelId="{F84A3793-3FF7-429C-AAB4-6F7CEEB74645}" type="pres">
      <dgm:prSet presAssocID="{C1115E67-951D-4AD2-BBFB-37698B4E8674}" presName="composite" presStyleCnt="0"/>
      <dgm:spPr/>
    </dgm:pt>
    <dgm:pt modelId="{D5CD661B-1F40-48D9-81E1-29472F633AFB}" type="pres">
      <dgm:prSet presAssocID="{C1115E67-951D-4AD2-BBFB-37698B4E8674}" presName="LShape" presStyleLbl="alignNode1" presStyleIdx="0" presStyleCnt="3"/>
      <dgm:spPr/>
    </dgm:pt>
    <dgm:pt modelId="{B3E31590-84AE-4952-B67C-7E96A34654ED}" type="pres">
      <dgm:prSet presAssocID="{C1115E67-951D-4AD2-BBFB-37698B4E8674}" presName="ParentText" presStyleLbl="revTx" presStyleIdx="0" presStyleCnt="2" custLinFactNeighborY="-17927">
        <dgm:presLayoutVars>
          <dgm:chMax val="0"/>
          <dgm:chPref val="0"/>
          <dgm:bulletEnabled val="1"/>
        </dgm:presLayoutVars>
      </dgm:prSet>
      <dgm:spPr/>
      <dgm:t>
        <a:bodyPr/>
        <a:lstStyle/>
        <a:p>
          <a:endParaRPr lang="es-ES"/>
        </a:p>
      </dgm:t>
    </dgm:pt>
    <dgm:pt modelId="{A62260DE-720C-484B-B28A-A716ADC03C70}" type="pres">
      <dgm:prSet presAssocID="{C1115E67-951D-4AD2-BBFB-37698B4E8674}" presName="Triangle" presStyleLbl="alignNode1" presStyleIdx="1" presStyleCnt="3"/>
      <dgm:spPr/>
    </dgm:pt>
    <dgm:pt modelId="{1B823D94-F35A-4ED2-A48B-5EA3ED16D6A0}" type="pres">
      <dgm:prSet presAssocID="{52B69F50-6C5F-4F51-B273-864FA4491C91}" presName="sibTrans" presStyleCnt="0"/>
      <dgm:spPr/>
    </dgm:pt>
    <dgm:pt modelId="{C0125844-4359-44C0-B738-43B3EBAF5475}" type="pres">
      <dgm:prSet presAssocID="{52B69F50-6C5F-4F51-B273-864FA4491C91}" presName="space" presStyleCnt="0"/>
      <dgm:spPr/>
    </dgm:pt>
    <dgm:pt modelId="{764AE2F2-2A91-408A-A863-DF34441C93B5}" type="pres">
      <dgm:prSet presAssocID="{BDD8FDD9-5FED-4796-BE6E-EBD96302B106}" presName="composite" presStyleCnt="0"/>
      <dgm:spPr/>
    </dgm:pt>
    <dgm:pt modelId="{96D4CEB3-8CFF-4A22-92ED-BC9CB494ED57}" type="pres">
      <dgm:prSet presAssocID="{BDD8FDD9-5FED-4796-BE6E-EBD96302B106}" presName="LShape" presStyleLbl="alignNode1" presStyleIdx="2" presStyleCnt="3"/>
      <dgm:spPr/>
    </dgm:pt>
    <dgm:pt modelId="{172B7788-E0CC-4A13-8159-59FC4AC79247}" type="pres">
      <dgm:prSet presAssocID="{BDD8FDD9-5FED-4796-BE6E-EBD96302B106}" presName="ParentText" presStyleLbl="revTx" presStyleIdx="1" presStyleCnt="2">
        <dgm:presLayoutVars>
          <dgm:chMax val="0"/>
          <dgm:chPref val="0"/>
          <dgm:bulletEnabled val="1"/>
        </dgm:presLayoutVars>
      </dgm:prSet>
      <dgm:spPr/>
      <dgm:t>
        <a:bodyPr/>
        <a:lstStyle/>
        <a:p>
          <a:endParaRPr lang="es-ES"/>
        </a:p>
      </dgm:t>
    </dgm:pt>
  </dgm:ptLst>
  <dgm:cxnLst>
    <dgm:cxn modelId="{B55853D5-FA7D-46E6-868D-384C0CB18B70}" type="presOf" srcId="{BDD8FDD9-5FED-4796-BE6E-EBD96302B106}" destId="{172B7788-E0CC-4A13-8159-59FC4AC79247}" srcOrd="0" destOrd="0" presId="urn:microsoft.com/office/officeart/2009/3/layout/StepUpProcess"/>
    <dgm:cxn modelId="{130949B8-0EF1-4BD1-9093-B64FE936C2E0}" type="presOf" srcId="{C1115E67-951D-4AD2-BBFB-37698B4E8674}" destId="{B3E31590-84AE-4952-B67C-7E96A34654ED}" srcOrd="0" destOrd="0" presId="urn:microsoft.com/office/officeart/2009/3/layout/StepUpProcess"/>
    <dgm:cxn modelId="{FAA726DE-6B99-4BB2-85C4-D6E667F93968}" type="presOf" srcId="{5D69BE69-EB20-4B23-9B08-F247BCF200EB}" destId="{E4563680-8C63-46E5-A0B7-627D3B732EB1}" srcOrd="0" destOrd="0" presId="urn:microsoft.com/office/officeart/2009/3/layout/StepUpProcess"/>
    <dgm:cxn modelId="{9D10272C-344D-493A-99CD-C06A2907887B}" srcId="{5D69BE69-EB20-4B23-9B08-F247BCF200EB}" destId="{BDD8FDD9-5FED-4796-BE6E-EBD96302B106}" srcOrd="1" destOrd="0" parTransId="{2311AA68-CB2A-482A-AE50-D8F6F9E361BC}" sibTransId="{62A2DA46-9F36-4C9E-94E7-50F98C9C8342}"/>
    <dgm:cxn modelId="{B4E9510F-3920-48F2-828F-67D5B38A5FEE}" srcId="{5D69BE69-EB20-4B23-9B08-F247BCF200EB}" destId="{C1115E67-951D-4AD2-BBFB-37698B4E8674}" srcOrd="0" destOrd="0" parTransId="{BD4C5F0E-49D8-456F-A49F-5ECD5E823DE5}" sibTransId="{52B69F50-6C5F-4F51-B273-864FA4491C91}"/>
    <dgm:cxn modelId="{B684788B-B04D-4141-AC84-BD4F313F3F28}" type="presParOf" srcId="{E4563680-8C63-46E5-A0B7-627D3B732EB1}" destId="{F84A3793-3FF7-429C-AAB4-6F7CEEB74645}" srcOrd="0" destOrd="0" presId="urn:microsoft.com/office/officeart/2009/3/layout/StepUpProcess"/>
    <dgm:cxn modelId="{DA1E214F-64DB-40F1-A05F-F94531D08939}" type="presParOf" srcId="{F84A3793-3FF7-429C-AAB4-6F7CEEB74645}" destId="{D5CD661B-1F40-48D9-81E1-29472F633AFB}" srcOrd="0" destOrd="0" presId="urn:microsoft.com/office/officeart/2009/3/layout/StepUpProcess"/>
    <dgm:cxn modelId="{7C582EA6-C346-42A3-B1DD-142CD0453611}" type="presParOf" srcId="{F84A3793-3FF7-429C-AAB4-6F7CEEB74645}" destId="{B3E31590-84AE-4952-B67C-7E96A34654ED}" srcOrd="1" destOrd="0" presId="urn:microsoft.com/office/officeart/2009/3/layout/StepUpProcess"/>
    <dgm:cxn modelId="{EA7E0840-ABFF-4B02-9AEA-296E0CCE40EF}" type="presParOf" srcId="{F84A3793-3FF7-429C-AAB4-6F7CEEB74645}" destId="{A62260DE-720C-484B-B28A-A716ADC03C70}" srcOrd="2" destOrd="0" presId="urn:microsoft.com/office/officeart/2009/3/layout/StepUpProcess"/>
    <dgm:cxn modelId="{1445E503-D155-4D98-BFF0-7B187DFA7B81}" type="presParOf" srcId="{E4563680-8C63-46E5-A0B7-627D3B732EB1}" destId="{1B823D94-F35A-4ED2-A48B-5EA3ED16D6A0}" srcOrd="1" destOrd="0" presId="urn:microsoft.com/office/officeart/2009/3/layout/StepUpProcess"/>
    <dgm:cxn modelId="{B0CACE33-7454-42C5-B15F-D097AC816F08}" type="presParOf" srcId="{1B823D94-F35A-4ED2-A48B-5EA3ED16D6A0}" destId="{C0125844-4359-44C0-B738-43B3EBAF5475}" srcOrd="0" destOrd="0" presId="urn:microsoft.com/office/officeart/2009/3/layout/StepUpProcess"/>
    <dgm:cxn modelId="{A48A57A7-A7F3-4468-BB58-11A5C4D16BB4}" type="presParOf" srcId="{E4563680-8C63-46E5-A0B7-627D3B732EB1}" destId="{764AE2F2-2A91-408A-A863-DF34441C93B5}" srcOrd="2" destOrd="0" presId="urn:microsoft.com/office/officeart/2009/3/layout/StepUpProcess"/>
    <dgm:cxn modelId="{0F1DE005-B443-4895-8D36-F62B9662333A}" type="presParOf" srcId="{764AE2F2-2A91-408A-A863-DF34441C93B5}" destId="{96D4CEB3-8CFF-4A22-92ED-BC9CB494ED57}" srcOrd="0" destOrd="0" presId="urn:microsoft.com/office/officeart/2009/3/layout/StepUpProcess"/>
    <dgm:cxn modelId="{B9B84132-2D01-416F-92D0-5CB188B897F8}" type="presParOf" srcId="{764AE2F2-2A91-408A-A863-DF34441C93B5}" destId="{172B7788-E0CC-4A13-8159-59FC4AC79247}" srcOrd="1" destOrd="0" presId="urn:microsoft.com/office/officeart/2009/3/layout/StepUpProcess"/>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962751-3FD7-43AF-872F-EAEC38257985}" type="doc">
      <dgm:prSet loTypeId="urn:microsoft.com/office/officeart/2005/8/layout/hProcess10#1" loCatId="process" qsTypeId="urn:microsoft.com/office/officeart/2005/8/quickstyle/simple1" qsCatId="simple" csTypeId="urn:microsoft.com/office/officeart/2005/8/colors/accent2_1" csCatId="accent2" phldr="1"/>
      <dgm:spPr/>
      <dgm:t>
        <a:bodyPr/>
        <a:lstStyle/>
        <a:p>
          <a:endParaRPr lang="es-ES"/>
        </a:p>
      </dgm:t>
    </dgm:pt>
    <dgm:pt modelId="{9B96FEB6-8874-4564-9F48-E4C849357260}">
      <dgm:prSet phldrT="[Texto]"/>
      <dgm:spPr/>
      <dgm:t>
        <a:bodyPr/>
        <a:lstStyle/>
        <a:p>
          <a:pPr algn="just"/>
          <a:r>
            <a:rPr lang="es-ES" b="1" dirty="0" smtClean="0"/>
            <a:t>Rotación de Cuentas por Cobrar:</a:t>
          </a:r>
          <a:r>
            <a:rPr lang="es-ES" dirty="0" smtClean="0"/>
            <a:t> En MALEPRODU CIA.LTDA.se han convertido en efectivo las </a:t>
          </a:r>
          <a:r>
            <a:rPr lang="es-ES" dirty="0" err="1" smtClean="0"/>
            <a:t>ctas</a:t>
          </a:r>
          <a:r>
            <a:rPr lang="es-ES" dirty="0" smtClean="0"/>
            <a:t> por cobrar 12 veces a lo largo de los  años 2011 y 2012 aproximadamente</a:t>
          </a:r>
          <a:endParaRPr lang="es-ES" dirty="0"/>
        </a:p>
      </dgm:t>
    </dgm:pt>
    <dgm:pt modelId="{919CB407-CB55-45F5-A441-366C1CD560FE}" type="parTrans" cxnId="{2FA32F8F-96DA-419F-897D-2C72E813C53C}">
      <dgm:prSet/>
      <dgm:spPr/>
      <dgm:t>
        <a:bodyPr/>
        <a:lstStyle/>
        <a:p>
          <a:endParaRPr lang="es-ES"/>
        </a:p>
      </dgm:t>
    </dgm:pt>
    <dgm:pt modelId="{A45D1F4A-78B8-4FBF-9C05-64E2F8DE861F}" type="sibTrans" cxnId="{2FA32F8F-96DA-419F-897D-2C72E813C53C}">
      <dgm:prSet/>
      <dgm:spPr/>
      <dgm:t>
        <a:bodyPr/>
        <a:lstStyle/>
        <a:p>
          <a:endParaRPr lang="es-ES"/>
        </a:p>
      </dgm:t>
    </dgm:pt>
    <dgm:pt modelId="{9F9DBAAC-58B0-4FD6-9C67-900E57266AAB}">
      <dgm:prSet phldrT="[Texto]"/>
      <dgm:spPr/>
      <dgm:t>
        <a:bodyPr/>
        <a:lstStyle/>
        <a:p>
          <a:pPr algn="just"/>
          <a:r>
            <a:rPr lang="es-ES" b="1" smtClean="0"/>
            <a:t>Plazo Promedio de Cobro: </a:t>
          </a:r>
          <a:r>
            <a:rPr lang="es-ES" smtClean="0"/>
            <a:t>El número de días promedio en que las cuentas permanecen  pendientes antes de cobrarse es de 30 días. La situación  es favorable ya que la empresa está cobrando en 30 días</a:t>
          </a:r>
          <a:endParaRPr lang="es-ES" dirty="0"/>
        </a:p>
      </dgm:t>
    </dgm:pt>
    <dgm:pt modelId="{EA7A090D-E0CF-4ECF-A94A-26A5D617338A}" type="parTrans" cxnId="{EAAFB9D9-6D4E-4970-AA1F-01A9EA70FAF5}">
      <dgm:prSet/>
      <dgm:spPr/>
      <dgm:t>
        <a:bodyPr/>
        <a:lstStyle/>
        <a:p>
          <a:endParaRPr lang="es-ES"/>
        </a:p>
      </dgm:t>
    </dgm:pt>
    <dgm:pt modelId="{B00624FF-2ADA-474C-A2D2-ABCDBFF8EBC1}" type="sibTrans" cxnId="{EAAFB9D9-6D4E-4970-AA1F-01A9EA70FAF5}">
      <dgm:prSet/>
      <dgm:spPr/>
      <dgm:t>
        <a:bodyPr/>
        <a:lstStyle/>
        <a:p>
          <a:endParaRPr lang="es-ES"/>
        </a:p>
      </dgm:t>
    </dgm:pt>
    <dgm:pt modelId="{BC07367F-747F-4E09-85FF-160390D58A07}">
      <dgm:prSet phldrT="[Texto]"/>
      <dgm:spPr/>
      <dgm:t>
        <a:bodyPr/>
        <a:lstStyle/>
        <a:p>
          <a:pPr algn="just"/>
          <a:r>
            <a:rPr lang="es-ES" b="1" smtClean="0"/>
            <a:t>Rotación de Cuentas por Pagar:</a:t>
          </a:r>
          <a:r>
            <a:rPr lang="es-ES" smtClean="0"/>
            <a:t> Las cuentas por pagar quitaran beneficios económicos en una rotación de 3 veces al año aproximadamente para el 2011 y 5 veces al año para el 2012</a:t>
          </a:r>
          <a:endParaRPr lang="es-ES" dirty="0"/>
        </a:p>
      </dgm:t>
    </dgm:pt>
    <dgm:pt modelId="{EDF80516-18ED-4BC5-B92E-CADD1DA8C8C4}" type="sibTrans" cxnId="{4708CD26-3FD5-4504-A8BC-662F425AFF10}">
      <dgm:prSet/>
      <dgm:spPr/>
      <dgm:t>
        <a:bodyPr/>
        <a:lstStyle/>
        <a:p>
          <a:endParaRPr lang="es-ES"/>
        </a:p>
      </dgm:t>
    </dgm:pt>
    <dgm:pt modelId="{5F61981E-F5FD-416A-A3B6-7F158F095EE3}" type="parTrans" cxnId="{4708CD26-3FD5-4504-A8BC-662F425AFF10}">
      <dgm:prSet/>
      <dgm:spPr/>
      <dgm:t>
        <a:bodyPr/>
        <a:lstStyle/>
        <a:p>
          <a:endParaRPr lang="es-ES"/>
        </a:p>
      </dgm:t>
    </dgm:pt>
    <dgm:pt modelId="{A66159F6-06D2-4598-BF5C-631BFBB60E10}" type="pres">
      <dgm:prSet presAssocID="{01962751-3FD7-43AF-872F-EAEC38257985}" presName="Name0" presStyleCnt="0">
        <dgm:presLayoutVars>
          <dgm:dir/>
          <dgm:resizeHandles val="exact"/>
        </dgm:presLayoutVars>
      </dgm:prSet>
      <dgm:spPr/>
      <dgm:t>
        <a:bodyPr/>
        <a:lstStyle/>
        <a:p>
          <a:endParaRPr lang="es-ES"/>
        </a:p>
      </dgm:t>
    </dgm:pt>
    <dgm:pt modelId="{56B68239-8667-4675-AB79-CA6DAC034CBE}" type="pres">
      <dgm:prSet presAssocID="{9B96FEB6-8874-4564-9F48-E4C849357260}" presName="composite" presStyleCnt="0"/>
      <dgm:spPr/>
      <dgm:t>
        <a:bodyPr/>
        <a:lstStyle/>
        <a:p>
          <a:endParaRPr lang="es-ES"/>
        </a:p>
      </dgm:t>
    </dgm:pt>
    <dgm:pt modelId="{10369823-93B6-40C3-97F0-737BEC17F041}" type="pres">
      <dgm:prSet presAssocID="{9B96FEB6-8874-4564-9F48-E4C849357260}" presName="imagSh" presStyleLbl="bgImgPlace1" presStyleIdx="0" presStyleCnt="3"/>
      <dgm:spPr>
        <a:blipFill rotWithShape="0">
          <a:blip xmlns:r="http://schemas.openxmlformats.org/officeDocument/2006/relationships" r:embed="rId1"/>
          <a:stretch>
            <a:fillRect/>
          </a:stretch>
        </a:blipFill>
      </dgm:spPr>
      <dgm:t>
        <a:bodyPr/>
        <a:lstStyle/>
        <a:p>
          <a:endParaRPr lang="es-ES"/>
        </a:p>
      </dgm:t>
    </dgm:pt>
    <dgm:pt modelId="{DF2FC3F6-2918-4147-A86B-7420C9416961}" type="pres">
      <dgm:prSet presAssocID="{9B96FEB6-8874-4564-9F48-E4C849357260}" presName="txNode" presStyleLbl="node1" presStyleIdx="0" presStyleCnt="3">
        <dgm:presLayoutVars>
          <dgm:bulletEnabled val="1"/>
        </dgm:presLayoutVars>
      </dgm:prSet>
      <dgm:spPr/>
      <dgm:t>
        <a:bodyPr/>
        <a:lstStyle/>
        <a:p>
          <a:endParaRPr lang="es-ES"/>
        </a:p>
      </dgm:t>
    </dgm:pt>
    <dgm:pt modelId="{4700FFD7-4748-4634-B2F8-477279E97D9F}" type="pres">
      <dgm:prSet presAssocID="{A45D1F4A-78B8-4FBF-9C05-64E2F8DE861F}" presName="sibTrans" presStyleLbl="sibTrans2D1" presStyleIdx="0" presStyleCnt="2"/>
      <dgm:spPr/>
      <dgm:t>
        <a:bodyPr/>
        <a:lstStyle/>
        <a:p>
          <a:endParaRPr lang="es-ES"/>
        </a:p>
      </dgm:t>
    </dgm:pt>
    <dgm:pt modelId="{8DE09917-E75C-464E-B37F-D222D709E457}" type="pres">
      <dgm:prSet presAssocID="{A45D1F4A-78B8-4FBF-9C05-64E2F8DE861F}" presName="connTx" presStyleLbl="sibTrans2D1" presStyleIdx="0" presStyleCnt="2"/>
      <dgm:spPr/>
      <dgm:t>
        <a:bodyPr/>
        <a:lstStyle/>
        <a:p>
          <a:endParaRPr lang="es-ES"/>
        </a:p>
      </dgm:t>
    </dgm:pt>
    <dgm:pt modelId="{9A3DE690-8E65-43A1-9933-280D98B60459}" type="pres">
      <dgm:prSet presAssocID="{9F9DBAAC-58B0-4FD6-9C67-900E57266AAB}" presName="composite" presStyleCnt="0"/>
      <dgm:spPr/>
      <dgm:t>
        <a:bodyPr/>
        <a:lstStyle/>
        <a:p>
          <a:endParaRPr lang="es-ES"/>
        </a:p>
      </dgm:t>
    </dgm:pt>
    <dgm:pt modelId="{DE4F46DC-9A3D-4FDD-ACF1-EE0C81C60588}" type="pres">
      <dgm:prSet presAssocID="{9F9DBAAC-58B0-4FD6-9C67-900E57266AAB}" presName="imagSh" presStyleLbl="bgImgPlace1" presStyleIdx="1" presStyleCnt="3"/>
      <dgm:spPr>
        <a:blipFill rotWithShape="0">
          <a:blip xmlns:r="http://schemas.openxmlformats.org/officeDocument/2006/relationships" r:embed="rId2"/>
          <a:stretch>
            <a:fillRect/>
          </a:stretch>
        </a:blipFill>
      </dgm:spPr>
      <dgm:t>
        <a:bodyPr/>
        <a:lstStyle/>
        <a:p>
          <a:endParaRPr lang="es-ES"/>
        </a:p>
      </dgm:t>
    </dgm:pt>
    <dgm:pt modelId="{F474B649-9434-43E8-82E4-E44B8635503B}" type="pres">
      <dgm:prSet presAssocID="{9F9DBAAC-58B0-4FD6-9C67-900E57266AAB}" presName="txNode" presStyleLbl="node1" presStyleIdx="1" presStyleCnt="3">
        <dgm:presLayoutVars>
          <dgm:bulletEnabled val="1"/>
        </dgm:presLayoutVars>
      </dgm:prSet>
      <dgm:spPr/>
      <dgm:t>
        <a:bodyPr/>
        <a:lstStyle/>
        <a:p>
          <a:endParaRPr lang="es-ES"/>
        </a:p>
      </dgm:t>
    </dgm:pt>
    <dgm:pt modelId="{A1CA5862-F63E-40B9-9AD1-1D131E81B043}" type="pres">
      <dgm:prSet presAssocID="{B00624FF-2ADA-474C-A2D2-ABCDBFF8EBC1}" presName="sibTrans" presStyleLbl="sibTrans2D1" presStyleIdx="1" presStyleCnt="2"/>
      <dgm:spPr/>
      <dgm:t>
        <a:bodyPr/>
        <a:lstStyle/>
        <a:p>
          <a:endParaRPr lang="es-ES"/>
        </a:p>
      </dgm:t>
    </dgm:pt>
    <dgm:pt modelId="{8ADF312D-2E5B-4ECE-82F4-32A01EED2EE8}" type="pres">
      <dgm:prSet presAssocID="{B00624FF-2ADA-474C-A2D2-ABCDBFF8EBC1}" presName="connTx" presStyleLbl="sibTrans2D1" presStyleIdx="1" presStyleCnt="2"/>
      <dgm:spPr/>
      <dgm:t>
        <a:bodyPr/>
        <a:lstStyle/>
        <a:p>
          <a:endParaRPr lang="es-ES"/>
        </a:p>
      </dgm:t>
    </dgm:pt>
    <dgm:pt modelId="{F7FB2C99-375D-413F-BF91-ADACBD8EF3E6}" type="pres">
      <dgm:prSet presAssocID="{BC07367F-747F-4E09-85FF-160390D58A07}" presName="composite" presStyleCnt="0"/>
      <dgm:spPr/>
      <dgm:t>
        <a:bodyPr/>
        <a:lstStyle/>
        <a:p>
          <a:endParaRPr lang="es-ES"/>
        </a:p>
      </dgm:t>
    </dgm:pt>
    <dgm:pt modelId="{B9427848-1E76-423F-9E92-F92F0B67716C}" type="pres">
      <dgm:prSet presAssocID="{BC07367F-747F-4E09-85FF-160390D58A07}" presName="imagSh" presStyleLbl="bgImgPlace1" presStyleIdx="2" presStyleCnt="3"/>
      <dgm:spPr>
        <a:blipFill rotWithShape="0">
          <a:blip xmlns:r="http://schemas.openxmlformats.org/officeDocument/2006/relationships" r:embed="rId3"/>
          <a:stretch>
            <a:fillRect/>
          </a:stretch>
        </a:blipFill>
      </dgm:spPr>
      <dgm:t>
        <a:bodyPr/>
        <a:lstStyle/>
        <a:p>
          <a:endParaRPr lang="es-ES"/>
        </a:p>
      </dgm:t>
    </dgm:pt>
    <dgm:pt modelId="{67AA1323-4B1A-4686-B9CC-829649C71FD8}" type="pres">
      <dgm:prSet presAssocID="{BC07367F-747F-4E09-85FF-160390D58A07}" presName="txNode" presStyleLbl="node1" presStyleIdx="2" presStyleCnt="3" custLinFactNeighborX="632" custLinFactNeighborY="638">
        <dgm:presLayoutVars>
          <dgm:bulletEnabled val="1"/>
        </dgm:presLayoutVars>
      </dgm:prSet>
      <dgm:spPr/>
      <dgm:t>
        <a:bodyPr/>
        <a:lstStyle/>
        <a:p>
          <a:endParaRPr lang="es-ES"/>
        </a:p>
      </dgm:t>
    </dgm:pt>
  </dgm:ptLst>
  <dgm:cxnLst>
    <dgm:cxn modelId="{6ED21D46-BE06-42FE-81D0-71C679DDE0B7}" type="presOf" srcId="{B00624FF-2ADA-474C-A2D2-ABCDBFF8EBC1}" destId="{8ADF312D-2E5B-4ECE-82F4-32A01EED2EE8}" srcOrd="1" destOrd="0" presId="urn:microsoft.com/office/officeart/2005/8/layout/hProcess10#1"/>
    <dgm:cxn modelId="{97730914-CF13-4FCE-BA7E-2D7E96ED1F2E}" type="presOf" srcId="{9B96FEB6-8874-4564-9F48-E4C849357260}" destId="{DF2FC3F6-2918-4147-A86B-7420C9416961}" srcOrd="0" destOrd="0" presId="urn:microsoft.com/office/officeart/2005/8/layout/hProcess10#1"/>
    <dgm:cxn modelId="{2FA32F8F-96DA-419F-897D-2C72E813C53C}" srcId="{01962751-3FD7-43AF-872F-EAEC38257985}" destId="{9B96FEB6-8874-4564-9F48-E4C849357260}" srcOrd="0" destOrd="0" parTransId="{919CB407-CB55-45F5-A441-366C1CD560FE}" sibTransId="{A45D1F4A-78B8-4FBF-9C05-64E2F8DE861F}"/>
    <dgm:cxn modelId="{5C25A941-2B67-45F9-8D73-95483401D131}" type="presOf" srcId="{A45D1F4A-78B8-4FBF-9C05-64E2F8DE861F}" destId="{8DE09917-E75C-464E-B37F-D222D709E457}" srcOrd="1" destOrd="0" presId="urn:microsoft.com/office/officeart/2005/8/layout/hProcess10#1"/>
    <dgm:cxn modelId="{9205EF2E-17B8-4F89-A169-0A98EB325753}" type="presOf" srcId="{01962751-3FD7-43AF-872F-EAEC38257985}" destId="{A66159F6-06D2-4598-BF5C-631BFBB60E10}" srcOrd="0" destOrd="0" presId="urn:microsoft.com/office/officeart/2005/8/layout/hProcess10#1"/>
    <dgm:cxn modelId="{171F06F9-10F1-4B62-BA10-AD52918A867F}" type="presOf" srcId="{BC07367F-747F-4E09-85FF-160390D58A07}" destId="{67AA1323-4B1A-4686-B9CC-829649C71FD8}" srcOrd="0" destOrd="0" presId="urn:microsoft.com/office/officeart/2005/8/layout/hProcess10#1"/>
    <dgm:cxn modelId="{EAAFB9D9-6D4E-4970-AA1F-01A9EA70FAF5}" srcId="{01962751-3FD7-43AF-872F-EAEC38257985}" destId="{9F9DBAAC-58B0-4FD6-9C67-900E57266AAB}" srcOrd="1" destOrd="0" parTransId="{EA7A090D-E0CF-4ECF-A94A-26A5D617338A}" sibTransId="{B00624FF-2ADA-474C-A2D2-ABCDBFF8EBC1}"/>
    <dgm:cxn modelId="{F35FDD98-8AD1-4BF2-96AF-F9954496FD9B}" type="presOf" srcId="{A45D1F4A-78B8-4FBF-9C05-64E2F8DE861F}" destId="{4700FFD7-4748-4634-B2F8-477279E97D9F}" srcOrd="0" destOrd="0" presId="urn:microsoft.com/office/officeart/2005/8/layout/hProcess10#1"/>
    <dgm:cxn modelId="{4708CD26-3FD5-4504-A8BC-662F425AFF10}" srcId="{01962751-3FD7-43AF-872F-EAEC38257985}" destId="{BC07367F-747F-4E09-85FF-160390D58A07}" srcOrd="2" destOrd="0" parTransId="{5F61981E-F5FD-416A-A3B6-7F158F095EE3}" sibTransId="{EDF80516-18ED-4BC5-B92E-CADD1DA8C8C4}"/>
    <dgm:cxn modelId="{F05D8D93-53ED-41CB-90BC-96A29C880291}" type="presOf" srcId="{B00624FF-2ADA-474C-A2D2-ABCDBFF8EBC1}" destId="{A1CA5862-F63E-40B9-9AD1-1D131E81B043}" srcOrd="0" destOrd="0" presId="urn:microsoft.com/office/officeart/2005/8/layout/hProcess10#1"/>
    <dgm:cxn modelId="{FA17B5CC-5AAE-416D-849A-A7357E31C4B7}" type="presOf" srcId="{9F9DBAAC-58B0-4FD6-9C67-900E57266AAB}" destId="{F474B649-9434-43E8-82E4-E44B8635503B}" srcOrd="0" destOrd="0" presId="urn:microsoft.com/office/officeart/2005/8/layout/hProcess10#1"/>
    <dgm:cxn modelId="{36246635-2C99-44CF-8626-A06B9D38F2E6}" type="presParOf" srcId="{A66159F6-06D2-4598-BF5C-631BFBB60E10}" destId="{56B68239-8667-4675-AB79-CA6DAC034CBE}" srcOrd="0" destOrd="0" presId="urn:microsoft.com/office/officeart/2005/8/layout/hProcess10#1"/>
    <dgm:cxn modelId="{1E51D7FD-FB79-44B3-A924-68CC73028A55}" type="presParOf" srcId="{56B68239-8667-4675-AB79-CA6DAC034CBE}" destId="{10369823-93B6-40C3-97F0-737BEC17F041}" srcOrd="0" destOrd="0" presId="urn:microsoft.com/office/officeart/2005/8/layout/hProcess10#1"/>
    <dgm:cxn modelId="{1DDB5F06-BD97-47D5-8E14-EBDB8F215BC5}" type="presParOf" srcId="{56B68239-8667-4675-AB79-CA6DAC034CBE}" destId="{DF2FC3F6-2918-4147-A86B-7420C9416961}" srcOrd="1" destOrd="0" presId="urn:microsoft.com/office/officeart/2005/8/layout/hProcess10#1"/>
    <dgm:cxn modelId="{34EE8154-52D3-4999-9D2E-CDBC3813B37F}" type="presParOf" srcId="{A66159F6-06D2-4598-BF5C-631BFBB60E10}" destId="{4700FFD7-4748-4634-B2F8-477279E97D9F}" srcOrd="1" destOrd="0" presId="urn:microsoft.com/office/officeart/2005/8/layout/hProcess10#1"/>
    <dgm:cxn modelId="{E3F72D1B-9651-400F-95CE-309873E2CA05}" type="presParOf" srcId="{4700FFD7-4748-4634-B2F8-477279E97D9F}" destId="{8DE09917-E75C-464E-B37F-D222D709E457}" srcOrd="0" destOrd="0" presId="urn:microsoft.com/office/officeart/2005/8/layout/hProcess10#1"/>
    <dgm:cxn modelId="{E1B32EF9-D262-408E-8400-C7C6792930ED}" type="presParOf" srcId="{A66159F6-06D2-4598-BF5C-631BFBB60E10}" destId="{9A3DE690-8E65-43A1-9933-280D98B60459}" srcOrd="2" destOrd="0" presId="urn:microsoft.com/office/officeart/2005/8/layout/hProcess10#1"/>
    <dgm:cxn modelId="{D702A2B7-0B8E-4B86-BF02-50BA8DD84133}" type="presParOf" srcId="{9A3DE690-8E65-43A1-9933-280D98B60459}" destId="{DE4F46DC-9A3D-4FDD-ACF1-EE0C81C60588}" srcOrd="0" destOrd="0" presId="urn:microsoft.com/office/officeart/2005/8/layout/hProcess10#1"/>
    <dgm:cxn modelId="{898285BE-8C24-4349-A07D-EE150C1BBC54}" type="presParOf" srcId="{9A3DE690-8E65-43A1-9933-280D98B60459}" destId="{F474B649-9434-43E8-82E4-E44B8635503B}" srcOrd="1" destOrd="0" presId="urn:microsoft.com/office/officeart/2005/8/layout/hProcess10#1"/>
    <dgm:cxn modelId="{76EAE27D-E944-496D-9FA8-C0A471D57887}" type="presParOf" srcId="{A66159F6-06D2-4598-BF5C-631BFBB60E10}" destId="{A1CA5862-F63E-40B9-9AD1-1D131E81B043}" srcOrd="3" destOrd="0" presId="urn:microsoft.com/office/officeart/2005/8/layout/hProcess10#1"/>
    <dgm:cxn modelId="{8A4D5DF7-515C-48AB-8128-13B595391706}" type="presParOf" srcId="{A1CA5862-F63E-40B9-9AD1-1D131E81B043}" destId="{8ADF312D-2E5B-4ECE-82F4-32A01EED2EE8}" srcOrd="0" destOrd="0" presId="urn:microsoft.com/office/officeart/2005/8/layout/hProcess10#1"/>
    <dgm:cxn modelId="{31DAB35B-2175-4524-A42A-F3ABACA447EB}" type="presParOf" srcId="{A66159F6-06D2-4598-BF5C-631BFBB60E10}" destId="{F7FB2C99-375D-413F-BF91-ADACBD8EF3E6}" srcOrd="4" destOrd="0" presId="urn:microsoft.com/office/officeart/2005/8/layout/hProcess10#1"/>
    <dgm:cxn modelId="{866580FD-717D-4AE7-A096-4A9958BCAF37}" type="presParOf" srcId="{F7FB2C99-375D-413F-BF91-ADACBD8EF3E6}" destId="{B9427848-1E76-423F-9E92-F92F0B67716C}" srcOrd="0" destOrd="0" presId="urn:microsoft.com/office/officeart/2005/8/layout/hProcess10#1"/>
    <dgm:cxn modelId="{C090AE4D-4F30-481B-9F56-F11026572779}" type="presParOf" srcId="{F7FB2C99-375D-413F-BF91-ADACBD8EF3E6}" destId="{67AA1323-4B1A-4686-B9CC-829649C71FD8}" srcOrd="1" destOrd="0" presId="urn:microsoft.com/office/officeart/2005/8/layout/hProcess10#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3F3F3E9-F6FC-4F7A-A55F-55F1E33A2AF4}" type="doc">
      <dgm:prSet loTypeId="urn:microsoft.com/office/officeart/2005/8/layout/process2" loCatId="process" qsTypeId="urn:microsoft.com/office/officeart/2005/8/quickstyle/simple1" qsCatId="simple" csTypeId="urn:microsoft.com/office/officeart/2005/8/colors/accent1_1" csCatId="accent1" phldr="1"/>
      <dgm:spPr/>
    </dgm:pt>
    <dgm:pt modelId="{47A7327D-3150-414D-90B0-F10B34CB7E4B}">
      <dgm:prSet phldrT="[Texto]"/>
      <dgm:spPr/>
      <dgm:t>
        <a:bodyPr/>
        <a:lstStyle/>
        <a:p>
          <a:pPr algn="just"/>
          <a:r>
            <a:rPr lang="es-ES" b="1" smtClean="0"/>
            <a:t>Cobertura de intereses: </a:t>
          </a:r>
          <a:r>
            <a:rPr lang="es-ES" smtClean="0"/>
            <a:t>La capacidad que tiene la Empresa para pagar intereses en el año 2011 fue de 6 veces y en el 2012 es de 26 veces lo cual va aumentado , esto es favorable por que la empresa puede cubrir los intereses devengados</a:t>
          </a:r>
          <a:endParaRPr lang="es-ES" dirty="0"/>
        </a:p>
      </dgm:t>
    </dgm:pt>
    <dgm:pt modelId="{1C421E43-62C5-4498-A631-D5BE857D47CB}" type="parTrans" cxnId="{2EA8AD88-039B-4E5E-9B97-627485025C6C}">
      <dgm:prSet/>
      <dgm:spPr/>
      <dgm:t>
        <a:bodyPr/>
        <a:lstStyle/>
        <a:p>
          <a:endParaRPr lang="es-ES"/>
        </a:p>
      </dgm:t>
    </dgm:pt>
    <dgm:pt modelId="{355EBCF1-784D-497C-8E79-93A35696AFD4}" type="sibTrans" cxnId="{2EA8AD88-039B-4E5E-9B97-627485025C6C}">
      <dgm:prSet/>
      <dgm:spPr/>
      <dgm:t>
        <a:bodyPr/>
        <a:lstStyle/>
        <a:p>
          <a:endParaRPr lang="es-ES"/>
        </a:p>
      </dgm:t>
    </dgm:pt>
    <dgm:pt modelId="{9CB487FC-5143-4550-81B2-3B98D4FB886A}">
      <dgm:prSet/>
      <dgm:spPr/>
      <dgm:t>
        <a:bodyPr/>
        <a:lstStyle/>
        <a:p>
          <a:pPr algn="just"/>
          <a:r>
            <a:rPr lang="es-ES" b="1" dirty="0" smtClean="0"/>
            <a:t>Deuda a Activo Total: </a:t>
          </a:r>
          <a:r>
            <a:rPr lang="es-ES" dirty="0" smtClean="0"/>
            <a:t>El grado en que la Empresa utiliza dinero prestado, en el 2011 el 111,58%  y en el 2012 el 96.04%  sobre el total de activos de la empresas; lo cual es un nivel riesgoso, por lo que la empresa depende de terceros</a:t>
          </a:r>
          <a:endParaRPr lang="es-ES" dirty="0"/>
        </a:p>
      </dgm:t>
    </dgm:pt>
    <dgm:pt modelId="{7EEE190B-5A6E-45F2-878F-CEEF0FF960E6}" type="parTrans" cxnId="{1C5E3E17-F2C3-4B67-996F-3FD24091EE56}">
      <dgm:prSet/>
      <dgm:spPr/>
      <dgm:t>
        <a:bodyPr/>
        <a:lstStyle/>
        <a:p>
          <a:endParaRPr lang="es-ES"/>
        </a:p>
      </dgm:t>
    </dgm:pt>
    <dgm:pt modelId="{62B27B30-37E5-4FDA-8E58-92EF33EB5484}" type="sibTrans" cxnId="{1C5E3E17-F2C3-4B67-996F-3FD24091EE56}">
      <dgm:prSet/>
      <dgm:spPr/>
      <dgm:t>
        <a:bodyPr/>
        <a:lstStyle/>
        <a:p>
          <a:endParaRPr lang="es-ES"/>
        </a:p>
      </dgm:t>
    </dgm:pt>
    <dgm:pt modelId="{2B1C32EE-108E-4541-85F0-E8E8452DAD41}">
      <dgm:prSet/>
      <dgm:spPr/>
      <dgm:t>
        <a:bodyPr/>
        <a:lstStyle/>
        <a:p>
          <a:pPr algn="just"/>
          <a:r>
            <a:rPr lang="es-ES" b="1" smtClean="0"/>
            <a:t>Deuda a Activo Corriente: </a:t>
          </a:r>
          <a:r>
            <a:rPr lang="es-ES" smtClean="0"/>
            <a:t>Este indicador mide la estrategia de financiamiento de la empresa a corto plazo en el 2011 es  83,95% y en el 2012 es 138,62% es decir que la empresa utiliza el dinero de terceros en un mayor porcentaje de sus recursos propios</a:t>
          </a:r>
          <a:endParaRPr lang="es-ES" dirty="0"/>
        </a:p>
      </dgm:t>
    </dgm:pt>
    <dgm:pt modelId="{97C87257-F157-43AD-9EE1-E542CEB8C034}" type="parTrans" cxnId="{350F3AE6-2131-4F5A-8311-E3A45802F0B8}">
      <dgm:prSet/>
      <dgm:spPr/>
      <dgm:t>
        <a:bodyPr/>
        <a:lstStyle/>
        <a:p>
          <a:endParaRPr lang="es-ES"/>
        </a:p>
      </dgm:t>
    </dgm:pt>
    <dgm:pt modelId="{D1B3969E-8AF7-4CBD-8091-ECE23DD7E295}" type="sibTrans" cxnId="{350F3AE6-2131-4F5A-8311-E3A45802F0B8}">
      <dgm:prSet/>
      <dgm:spPr/>
      <dgm:t>
        <a:bodyPr/>
        <a:lstStyle/>
        <a:p>
          <a:endParaRPr lang="es-ES"/>
        </a:p>
      </dgm:t>
    </dgm:pt>
    <dgm:pt modelId="{1ACB619D-AAD6-4520-99AB-B61358F3B7D9}">
      <dgm:prSet/>
      <dgm:spPr/>
      <dgm:t>
        <a:bodyPr/>
        <a:lstStyle/>
        <a:p>
          <a:pPr algn="just"/>
          <a:r>
            <a:rPr lang="es-ES" b="1" smtClean="0"/>
            <a:t>Deuda a Capital </a:t>
          </a:r>
          <a:r>
            <a:rPr lang="es-ES" smtClean="0"/>
            <a:t>Por cada 1  unidad monetaria aportada por los propietarios de patrimonio, se obtiene de terceros un  72.85% de financiamiento adicional en el 2011 y un 74.85% en el 2012</a:t>
          </a:r>
          <a:endParaRPr lang="es-ES" dirty="0"/>
        </a:p>
      </dgm:t>
    </dgm:pt>
    <dgm:pt modelId="{BE0EBE1A-8655-4FF3-A930-CE0CBC048862}" type="parTrans" cxnId="{369E4D60-2CC0-4436-B6A2-C7C353150E60}">
      <dgm:prSet/>
      <dgm:spPr/>
      <dgm:t>
        <a:bodyPr/>
        <a:lstStyle/>
        <a:p>
          <a:endParaRPr lang="es-ES"/>
        </a:p>
      </dgm:t>
    </dgm:pt>
    <dgm:pt modelId="{76EBDDBF-F8AD-4598-86B9-60831ED8A740}" type="sibTrans" cxnId="{369E4D60-2CC0-4436-B6A2-C7C353150E60}">
      <dgm:prSet/>
      <dgm:spPr/>
      <dgm:t>
        <a:bodyPr/>
        <a:lstStyle/>
        <a:p>
          <a:endParaRPr lang="es-ES"/>
        </a:p>
      </dgm:t>
    </dgm:pt>
    <dgm:pt modelId="{82FBB4A7-DEB4-4E05-9D7B-AC207D9DCFF1}" type="pres">
      <dgm:prSet presAssocID="{D3F3F3E9-F6FC-4F7A-A55F-55F1E33A2AF4}" presName="linearFlow" presStyleCnt="0">
        <dgm:presLayoutVars>
          <dgm:resizeHandles val="exact"/>
        </dgm:presLayoutVars>
      </dgm:prSet>
      <dgm:spPr/>
    </dgm:pt>
    <dgm:pt modelId="{3DFA23F1-A78F-4689-86C0-ADC9FE93B2B9}" type="pres">
      <dgm:prSet presAssocID="{9CB487FC-5143-4550-81B2-3B98D4FB886A}" presName="node" presStyleLbl="node1" presStyleIdx="0" presStyleCnt="4">
        <dgm:presLayoutVars>
          <dgm:bulletEnabled val="1"/>
        </dgm:presLayoutVars>
      </dgm:prSet>
      <dgm:spPr/>
      <dgm:t>
        <a:bodyPr/>
        <a:lstStyle/>
        <a:p>
          <a:endParaRPr lang="es-ES"/>
        </a:p>
      </dgm:t>
    </dgm:pt>
    <dgm:pt modelId="{524C5BD5-2003-48FB-A3E6-76EBDDEE4A59}" type="pres">
      <dgm:prSet presAssocID="{62B27B30-37E5-4FDA-8E58-92EF33EB5484}" presName="sibTrans" presStyleLbl="sibTrans2D1" presStyleIdx="0" presStyleCnt="3"/>
      <dgm:spPr/>
      <dgm:t>
        <a:bodyPr/>
        <a:lstStyle/>
        <a:p>
          <a:endParaRPr lang="es-ES"/>
        </a:p>
      </dgm:t>
    </dgm:pt>
    <dgm:pt modelId="{7AC650E3-5A65-4CD1-8468-566AEAC531D8}" type="pres">
      <dgm:prSet presAssocID="{62B27B30-37E5-4FDA-8E58-92EF33EB5484}" presName="connectorText" presStyleLbl="sibTrans2D1" presStyleIdx="0" presStyleCnt="3"/>
      <dgm:spPr/>
      <dgm:t>
        <a:bodyPr/>
        <a:lstStyle/>
        <a:p>
          <a:endParaRPr lang="es-ES"/>
        </a:p>
      </dgm:t>
    </dgm:pt>
    <dgm:pt modelId="{A4C62230-C8D1-4FAB-934A-D08BF7D9D281}" type="pres">
      <dgm:prSet presAssocID="{2B1C32EE-108E-4541-85F0-E8E8452DAD41}" presName="node" presStyleLbl="node1" presStyleIdx="1" presStyleCnt="4">
        <dgm:presLayoutVars>
          <dgm:bulletEnabled val="1"/>
        </dgm:presLayoutVars>
      </dgm:prSet>
      <dgm:spPr/>
      <dgm:t>
        <a:bodyPr/>
        <a:lstStyle/>
        <a:p>
          <a:endParaRPr lang="es-ES"/>
        </a:p>
      </dgm:t>
    </dgm:pt>
    <dgm:pt modelId="{F67C4AD6-C852-4408-BD16-AAACECDB5986}" type="pres">
      <dgm:prSet presAssocID="{D1B3969E-8AF7-4CBD-8091-ECE23DD7E295}" presName="sibTrans" presStyleLbl="sibTrans2D1" presStyleIdx="1" presStyleCnt="3"/>
      <dgm:spPr/>
      <dgm:t>
        <a:bodyPr/>
        <a:lstStyle/>
        <a:p>
          <a:endParaRPr lang="es-ES"/>
        </a:p>
      </dgm:t>
    </dgm:pt>
    <dgm:pt modelId="{279E563F-E7BF-4935-AEF2-6AA6A05AA25C}" type="pres">
      <dgm:prSet presAssocID="{D1B3969E-8AF7-4CBD-8091-ECE23DD7E295}" presName="connectorText" presStyleLbl="sibTrans2D1" presStyleIdx="1" presStyleCnt="3"/>
      <dgm:spPr/>
      <dgm:t>
        <a:bodyPr/>
        <a:lstStyle/>
        <a:p>
          <a:endParaRPr lang="es-ES"/>
        </a:p>
      </dgm:t>
    </dgm:pt>
    <dgm:pt modelId="{ECCCF4A7-60F6-4719-B369-75E01EF4EDF6}" type="pres">
      <dgm:prSet presAssocID="{47A7327D-3150-414D-90B0-F10B34CB7E4B}" presName="node" presStyleLbl="node1" presStyleIdx="2" presStyleCnt="4">
        <dgm:presLayoutVars>
          <dgm:bulletEnabled val="1"/>
        </dgm:presLayoutVars>
      </dgm:prSet>
      <dgm:spPr/>
      <dgm:t>
        <a:bodyPr/>
        <a:lstStyle/>
        <a:p>
          <a:endParaRPr lang="es-ES"/>
        </a:p>
      </dgm:t>
    </dgm:pt>
    <dgm:pt modelId="{FF0FE238-00F7-45BF-A3FF-E9D2A8694B50}" type="pres">
      <dgm:prSet presAssocID="{355EBCF1-784D-497C-8E79-93A35696AFD4}" presName="sibTrans" presStyleLbl="sibTrans2D1" presStyleIdx="2" presStyleCnt="3"/>
      <dgm:spPr/>
      <dgm:t>
        <a:bodyPr/>
        <a:lstStyle/>
        <a:p>
          <a:endParaRPr lang="es-ES"/>
        </a:p>
      </dgm:t>
    </dgm:pt>
    <dgm:pt modelId="{81BAEDAB-8139-4FD0-B7B3-311E64A83D59}" type="pres">
      <dgm:prSet presAssocID="{355EBCF1-784D-497C-8E79-93A35696AFD4}" presName="connectorText" presStyleLbl="sibTrans2D1" presStyleIdx="2" presStyleCnt="3"/>
      <dgm:spPr/>
      <dgm:t>
        <a:bodyPr/>
        <a:lstStyle/>
        <a:p>
          <a:endParaRPr lang="es-ES"/>
        </a:p>
      </dgm:t>
    </dgm:pt>
    <dgm:pt modelId="{2E3F5B45-85AE-4765-8D71-F3653251B456}" type="pres">
      <dgm:prSet presAssocID="{1ACB619D-AAD6-4520-99AB-B61358F3B7D9}" presName="node" presStyleLbl="node1" presStyleIdx="3" presStyleCnt="4">
        <dgm:presLayoutVars>
          <dgm:bulletEnabled val="1"/>
        </dgm:presLayoutVars>
      </dgm:prSet>
      <dgm:spPr/>
      <dgm:t>
        <a:bodyPr/>
        <a:lstStyle/>
        <a:p>
          <a:endParaRPr lang="es-ES"/>
        </a:p>
      </dgm:t>
    </dgm:pt>
  </dgm:ptLst>
  <dgm:cxnLst>
    <dgm:cxn modelId="{350F3AE6-2131-4F5A-8311-E3A45802F0B8}" srcId="{D3F3F3E9-F6FC-4F7A-A55F-55F1E33A2AF4}" destId="{2B1C32EE-108E-4541-85F0-E8E8452DAD41}" srcOrd="1" destOrd="0" parTransId="{97C87257-F157-43AD-9EE1-E542CEB8C034}" sibTransId="{D1B3969E-8AF7-4CBD-8091-ECE23DD7E295}"/>
    <dgm:cxn modelId="{2D8999F8-99CB-4A37-A3AC-AF43E3CD6A9B}" type="presOf" srcId="{62B27B30-37E5-4FDA-8E58-92EF33EB5484}" destId="{7AC650E3-5A65-4CD1-8468-566AEAC531D8}" srcOrd="1" destOrd="0" presId="urn:microsoft.com/office/officeart/2005/8/layout/process2"/>
    <dgm:cxn modelId="{FD87C486-09A8-476B-AFEE-07DBE3E66D5A}" type="presOf" srcId="{2B1C32EE-108E-4541-85F0-E8E8452DAD41}" destId="{A4C62230-C8D1-4FAB-934A-D08BF7D9D281}" srcOrd="0" destOrd="0" presId="urn:microsoft.com/office/officeart/2005/8/layout/process2"/>
    <dgm:cxn modelId="{605AF8BF-95C0-4C9D-BC18-F6964BCDA545}" type="presOf" srcId="{47A7327D-3150-414D-90B0-F10B34CB7E4B}" destId="{ECCCF4A7-60F6-4719-B369-75E01EF4EDF6}" srcOrd="0" destOrd="0" presId="urn:microsoft.com/office/officeart/2005/8/layout/process2"/>
    <dgm:cxn modelId="{AC4BC101-A795-4D31-A48B-1DC41A482AC4}" type="presOf" srcId="{355EBCF1-784D-497C-8E79-93A35696AFD4}" destId="{FF0FE238-00F7-45BF-A3FF-E9D2A8694B50}" srcOrd="0" destOrd="0" presId="urn:microsoft.com/office/officeart/2005/8/layout/process2"/>
    <dgm:cxn modelId="{8D9A4213-F9DA-4C96-89B9-0F60FE5DBA4F}" type="presOf" srcId="{9CB487FC-5143-4550-81B2-3B98D4FB886A}" destId="{3DFA23F1-A78F-4689-86C0-ADC9FE93B2B9}" srcOrd="0" destOrd="0" presId="urn:microsoft.com/office/officeart/2005/8/layout/process2"/>
    <dgm:cxn modelId="{85AAB65D-A0FC-4D67-B320-D4BE951A69B7}" type="presOf" srcId="{D1B3969E-8AF7-4CBD-8091-ECE23DD7E295}" destId="{279E563F-E7BF-4935-AEF2-6AA6A05AA25C}" srcOrd="1" destOrd="0" presId="urn:microsoft.com/office/officeart/2005/8/layout/process2"/>
    <dgm:cxn modelId="{2EA8AD88-039B-4E5E-9B97-627485025C6C}" srcId="{D3F3F3E9-F6FC-4F7A-A55F-55F1E33A2AF4}" destId="{47A7327D-3150-414D-90B0-F10B34CB7E4B}" srcOrd="2" destOrd="0" parTransId="{1C421E43-62C5-4498-A631-D5BE857D47CB}" sibTransId="{355EBCF1-784D-497C-8E79-93A35696AFD4}"/>
    <dgm:cxn modelId="{369E4D60-2CC0-4436-B6A2-C7C353150E60}" srcId="{D3F3F3E9-F6FC-4F7A-A55F-55F1E33A2AF4}" destId="{1ACB619D-AAD6-4520-99AB-B61358F3B7D9}" srcOrd="3" destOrd="0" parTransId="{BE0EBE1A-8655-4FF3-A930-CE0CBC048862}" sibTransId="{76EBDDBF-F8AD-4598-86B9-60831ED8A740}"/>
    <dgm:cxn modelId="{E4DE65E6-6725-4C0A-8751-7293EC9B53B0}" type="presOf" srcId="{D3F3F3E9-F6FC-4F7A-A55F-55F1E33A2AF4}" destId="{82FBB4A7-DEB4-4E05-9D7B-AC207D9DCFF1}" srcOrd="0" destOrd="0" presId="urn:microsoft.com/office/officeart/2005/8/layout/process2"/>
    <dgm:cxn modelId="{F1D9C65B-585A-43D8-9A6C-F454DB4A7C76}" type="presOf" srcId="{D1B3969E-8AF7-4CBD-8091-ECE23DD7E295}" destId="{F67C4AD6-C852-4408-BD16-AAACECDB5986}" srcOrd="0" destOrd="0" presId="urn:microsoft.com/office/officeart/2005/8/layout/process2"/>
    <dgm:cxn modelId="{58F17932-1518-46C3-8C59-FAEAC6A62E1B}" type="presOf" srcId="{355EBCF1-784D-497C-8E79-93A35696AFD4}" destId="{81BAEDAB-8139-4FD0-B7B3-311E64A83D59}" srcOrd="1" destOrd="0" presId="urn:microsoft.com/office/officeart/2005/8/layout/process2"/>
    <dgm:cxn modelId="{1C5E3E17-F2C3-4B67-996F-3FD24091EE56}" srcId="{D3F3F3E9-F6FC-4F7A-A55F-55F1E33A2AF4}" destId="{9CB487FC-5143-4550-81B2-3B98D4FB886A}" srcOrd="0" destOrd="0" parTransId="{7EEE190B-5A6E-45F2-878F-CEEF0FF960E6}" sibTransId="{62B27B30-37E5-4FDA-8E58-92EF33EB5484}"/>
    <dgm:cxn modelId="{C190306E-0C6D-4AC3-AAE3-D7E444A7582F}" type="presOf" srcId="{1ACB619D-AAD6-4520-99AB-B61358F3B7D9}" destId="{2E3F5B45-85AE-4765-8D71-F3653251B456}" srcOrd="0" destOrd="0" presId="urn:microsoft.com/office/officeart/2005/8/layout/process2"/>
    <dgm:cxn modelId="{3F86181C-F734-47F7-B8A4-7A975694913D}" type="presOf" srcId="{62B27B30-37E5-4FDA-8E58-92EF33EB5484}" destId="{524C5BD5-2003-48FB-A3E6-76EBDDEE4A59}" srcOrd="0" destOrd="0" presId="urn:microsoft.com/office/officeart/2005/8/layout/process2"/>
    <dgm:cxn modelId="{AF0C401A-2DEE-458F-A0BC-70B55FF72732}" type="presParOf" srcId="{82FBB4A7-DEB4-4E05-9D7B-AC207D9DCFF1}" destId="{3DFA23F1-A78F-4689-86C0-ADC9FE93B2B9}" srcOrd="0" destOrd="0" presId="urn:microsoft.com/office/officeart/2005/8/layout/process2"/>
    <dgm:cxn modelId="{7C654381-4AC1-41BC-939D-5027C5EFC5A1}" type="presParOf" srcId="{82FBB4A7-DEB4-4E05-9D7B-AC207D9DCFF1}" destId="{524C5BD5-2003-48FB-A3E6-76EBDDEE4A59}" srcOrd="1" destOrd="0" presId="urn:microsoft.com/office/officeart/2005/8/layout/process2"/>
    <dgm:cxn modelId="{25C1CC63-A256-4497-A566-D86E14869C44}" type="presParOf" srcId="{524C5BD5-2003-48FB-A3E6-76EBDDEE4A59}" destId="{7AC650E3-5A65-4CD1-8468-566AEAC531D8}" srcOrd="0" destOrd="0" presId="urn:microsoft.com/office/officeart/2005/8/layout/process2"/>
    <dgm:cxn modelId="{6C16A808-81FF-4051-8FE8-7E38DFF26845}" type="presParOf" srcId="{82FBB4A7-DEB4-4E05-9D7B-AC207D9DCFF1}" destId="{A4C62230-C8D1-4FAB-934A-D08BF7D9D281}" srcOrd="2" destOrd="0" presId="urn:microsoft.com/office/officeart/2005/8/layout/process2"/>
    <dgm:cxn modelId="{D06404D5-A859-4AC1-BB3B-0A643735A050}" type="presParOf" srcId="{82FBB4A7-DEB4-4E05-9D7B-AC207D9DCFF1}" destId="{F67C4AD6-C852-4408-BD16-AAACECDB5986}" srcOrd="3" destOrd="0" presId="urn:microsoft.com/office/officeart/2005/8/layout/process2"/>
    <dgm:cxn modelId="{E95F6EB9-C186-436F-A249-5BC884DD5AAC}" type="presParOf" srcId="{F67C4AD6-C852-4408-BD16-AAACECDB5986}" destId="{279E563F-E7BF-4935-AEF2-6AA6A05AA25C}" srcOrd="0" destOrd="0" presId="urn:microsoft.com/office/officeart/2005/8/layout/process2"/>
    <dgm:cxn modelId="{17355922-CB81-48E7-9A88-0557919A9DDD}" type="presParOf" srcId="{82FBB4A7-DEB4-4E05-9D7B-AC207D9DCFF1}" destId="{ECCCF4A7-60F6-4719-B369-75E01EF4EDF6}" srcOrd="4" destOrd="0" presId="urn:microsoft.com/office/officeart/2005/8/layout/process2"/>
    <dgm:cxn modelId="{9F683E3E-1C82-4516-9354-D1159FAA0C3D}" type="presParOf" srcId="{82FBB4A7-DEB4-4E05-9D7B-AC207D9DCFF1}" destId="{FF0FE238-00F7-45BF-A3FF-E9D2A8694B50}" srcOrd="5" destOrd="0" presId="urn:microsoft.com/office/officeart/2005/8/layout/process2"/>
    <dgm:cxn modelId="{9DE0A76D-66B9-47C5-B8CE-A40E13CE4690}" type="presParOf" srcId="{FF0FE238-00F7-45BF-A3FF-E9D2A8694B50}" destId="{81BAEDAB-8139-4FD0-B7B3-311E64A83D59}" srcOrd="0" destOrd="0" presId="urn:microsoft.com/office/officeart/2005/8/layout/process2"/>
    <dgm:cxn modelId="{F5F0E0CB-9D1A-4BF4-B69A-C6C7F2FA16FB}" type="presParOf" srcId="{82FBB4A7-DEB4-4E05-9D7B-AC207D9DCFF1}" destId="{2E3F5B45-85AE-4765-8D71-F3653251B456}" srcOrd="6"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1962751-3FD7-43AF-872F-EAEC38257985}" type="doc">
      <dgm:prSet loTypeId="urn:microsoft.com/office/officeart/2005/8/layout/hProcess10#2" loCatId="process" qsTypeId="urn:microsoft.com/office/officeart/2005/8/quickstyle/simple1" qsCatId="simple" csTypeId="urn:microsoft.com/office/officeart/2005/8/colors/accent2_1" csCatId="accent2" phldr="1"/>
      <dgm:spPr/>
      <dgm:t>
        <a:bodyPr/>
        <a:lstStyle/>
        <a:p>
          <a:endParaRPr lang="es-ES"/>
        </a:p>
      </dgm:t>
    </dgm:pt>
    <dgm:pt modelId="{9B96FEB6-8874-4564-9F48-E4C849357260}">
      <dgm:prSet phldrT="[Texto]"/>
      <dgm:spPr/>
      <dgm:t>
        <a:bodyPr/>
        <a:lstStyle/>
        <a:p>
          <a:pPr algn="just"/>
          <a:r>
            <a:rPr lang="es-ES" b="1" dirty="0" smtClean="0"/>
            <a:t>Rentabilidad o Margen neto: </a:t>
          </a:r>
          <a:r>
            <a:rPr lang="es-ES" dirty="0" smtClean="0"/>
            <a:t>La Empresa MALEPRODU.CIA.LTDA., disminuyo  la utilidad por cada dólar vendido, en el año 2011 fue del 2.40% y en el 2012 fue de 1,32%, esto no es favorable </a:t>
          </a:r>
          <a:endParaRPr lang="es-ES" dirty="0"/>
        </a:p>
      </dgm:t>
    </dgm:pt>
    <dgm:pt modelId="{919CB407-CB55-45F5-A441-366C1CD560FE}" type="parTrans" cxnId="{2FA32F8F-96DA-419F-897D-2C72E813C53C}">
      <dgm:prSet/>
      <dgm:spPr/>
      <dgm:t>
        <a:bodyPr/>
        <a:lstStyle/>
        <a:p>
          <a:endParaRPr lang="es-ES"/>
        </a:p>
      </dgm:t>
    </dgm:pt>
    <dgm:pt modelId="{A45D1F4A-78B8-4FBF-9C05-64E2F8DE861F}" type="sibTrans" cxnId="{2FA32F8F-96DA-419F-897D-2C72E813C53C}">
      <dgm:prSet/>
      <dgm:spPr/>
      <dgm:t>
        <a:bodyPr/>
        <a:lstStyle/>
        <a:p>
          <a:endParaRPr lang="es-ES"/>
        </a:p>
      </dgm:t>
    </dgm:pt>
    <dgm:pt modelId="{9F9DBAAC-58B0-4FD6-9C67-900E57266AAB}">
      <dgm:prSet phldrT="[Texto]"/>
      <dgm:spPr/>
      <dgm:t>
        <a:bodyPr/>
        <a:lstStyle/>
        <a:p>
          <a:pPr algn="just"/>
          <a:r>
            <a:rPr lang="es-ES" b="1" smtClean="0"/>
            <a:t>Rendimiento del Activo: </a:t>
          </a:r>
          <a:r>
            <a:rPr lang="es-ES" smtClean="0"/>
            <a:t>Este índice muestra el poder productivo de lo invertido. En el 2012 los activos generaron el 1,68% y en el 2011 fue de 2.54% de las utilidades, pero este valor es bajo con respecto a los rendimientos de los bancos</a:t>
          </a:r>
          <a:endParaRPr lang="es-ES" dirty="0"/>
        </a:p>
      </dgm:t>
    </dgm:pt>
    <dgm:pt modelId="{EA7A090D-E0CF-4ECF-A94A-26A5D617338A}" type="parTrans" cxnId="{EAAFB9D9-6D4E-4970-AA1F-01A9EA70FAF5}">
      <dgm:prSet/>
      <dgm:spPr/>
      <dgm:t>
        <a:bodyPr/>
        <a:lstStyle/>
        <a:p>
          <a:endParaRPr lang="es-ES"/>
        </a:p>
      </dgm:t>
    </dgm:pt>
    <dgm:pt modelId="{B00624FF-2ADA-474C-A2D2-ABCDBFF8EBC1}" type="sibTrans" cxnId="{EAAFB9D9-6D4E-4970-AA1F-01A9EA70FAF5}">
      <dgm:prSet/>
      <dgm:spPr/>
      <dgm:t>
        <a:bodyPr/>
        <a:lstStyle/>
        <a:p>
          <a:endParaRPr lang="es-ES"/>
        </a:p>
      </dgm:t>
    </dgm:pt>
    <dgm:pt modelId="{BC07367F-747F-4E09-85FF-160390D58A07}">
      <dgm:prSet phldrT="[Texto]"/>
      <dgm:spPr/>
      <dgm:t>
        <a:bodyPr/>
        <a:lstStyle/>
        <a:p>
          <a:pPr algn="just"/>
          <a:r>
            <a:rPr lang="es-ES" b="1" smtClean="0"/>
            <a:t>Rentabilidad sobre Patrimonio:</a:t>
          </a:r>
          <a:r>
            <a:rPr lang="es-ES" smtClean="0"/>
            <a:t> la empresa MALEPRODU.CIA.LTDA., con respecto a la utilidad del patrimonio bruto para el año 2012 fue -53.90% respectivamente; es decir que hubo una disminución en la rentabilidad</a:t>
          </a:r>
          <a:endParaRPr lang="es-ES" dirty="0"/>
        </a:p>
      </dgm:t>
    </dgm:pt>
    <dgm:pt modelId="{EDF80516-18ED-4BC5-B92E-CADD1DA8C8C4}" type="sibTrans" cxnId="{4708CD26-3FD5-4504-A8BC-662F425AFF10}">
      <dgm:prSet/>
      <dgm:spPr/>
      <dgm:t>
        <a:bodyPr/>
        <a:lstStyle/>
        <a:p>
          <a:endParaRPr lang="es-ES"/>
        </a:p>
      </dgm:t>
    </dgm:pt>
    <dgm:pt modelId="{5F61981E-F5FD-416A-A3B6-7F158F095EE3}" type="parTrans" cxnId="{4708CD26-3FD5-4504-A8BC-662F425AFF10}">
      <dgm:prSet/>
      <dgm:spPr/>
      <dgm:t>
        <a:bodyPr/>
        <a:lstStyle/>
        <a:p>
          <a:endParaRPr lang="es-ES"/>
        </a:p>
      </dgm:t>
    </dgm:pt>
    <dgm:pt modelId="{A66159F6-06D2-4598-BF5C-631BFBB60E10}" type="pres">
      <dgm:prSet presAssocID="{01962751-3FD7-43AF-872F-EAEC38257985}" presName="Name0" presStyleCnt="0">
        <dgm:presLayoutVars>
          <dgm:dir/>
          <dgm:resizeHandles val="exact"/>
        </dgm:presLayoutVars>
      </dgm:prSet>
      <dgm:spPr/>
      <dgm:t>
        <a:bodyPr/>
        <a:lstStyle/>
        <a:p>
          <a:endParaRPr lang="es-ES"/>
        </a:p>
      </dgm:t>
    </dgm:pt>
    <dgm:pt modelId="{56B68239-8667-4675-AB79-CA6DAC034CBE}" type="pres">
      <dgm:prSet presAssocID="{9B96FEB6-8874-4564-9F48-E4C849357260}" presName="composite" presStyleCnt="0"/>
      <dgm:spPr/>
      <dgm:t>
        <a:bodyPr/>
        <a:lstStyle/>
        <a:p>
          <a:endParaRPr lang="es-ES"/>
        </a:p>
      </dgm:t>
    </dgm:pt>
    <dgm:pt modelId="{10369823-93B6-40C3-97F0-737BEC17F041}" type="pres">
      <dgm:prSet presAssocID="{9B96FEB6-8874-4564-9F48-E4C849357260}" presName="imagSh" presStyleLbl="bgImgPlace1" presStyleIdx="0" presStyleCnt="3"/>
      <dgm:spPr>
        <a:blipFill rotWithShape="0">
          <a:blip xmlns:r="http://schemas.openxmlformats.org/officeDocument/2006/relationships" r:embed="rId1"/>
          <a:stretch>
            <a:fillRect/>
          </a:stretch>
        </a:blipFill>
      </dgm:spPr>
      <dgm:t>
        <a:bodyPr/>
        <a:lstStyle/>
        <a:p>
          <a:endParaRPr lang="es-ES"/>
        </a:p>
      </dgm:t>
    </dgm:pt>
    <dgm:pt modelId="{DF2FC3F6-2918-4147-A86B-7420C9416961}" type="pres">
      <dgm:prSet presAssocID="{9B96FEB6-8874-4564-9F48-E4C849357260}" presName="txNode" presStyleLbl="node1" presStyleIdx="0" presStyleCnt="3">
        <dgm:presLayoutVars>
          <dgm:bulletEnabled val="1"/>
        </dgm:presLayoutVars>
      </dgm:prSet>
      <dgm:spPr/>
      <dgm:t>
        <a:bodyPr/>
        <a:lstStyle/>
        <a:p>
          <a:endParaRPr lang="es-ES"/>
        </a:p>
      </dgm:t>
    </dgm:pt>
    <dgm:pt modelId="{4700FFD7-4748-4634-B2F8-477279E97D9F}" type="pres">
      <dgm:prSet presAssocID="{A45D1F4A-78B8-4FBF-9C05-64E2F8DE861F}" presName="sibTrans" presStyleLbl="sibTrans2D1" presStyleIdx="0" presStyleCnt="2"/>
      <dgm:spPr/>
      <dgm:t>
        <a:bodyPr/>
        <a:lstStyle/>
        <a:p>
          <a:endParaRPr lang="es-ES"/>
        </a:p>
      </dgm:t>
    </dgm:pt>
    <dgm:pt modelId="{8DE09917-E75C-464E-B37F-D222D709E457}" type="pres">
      <dgm:prSet presAssocID="{A45D1F4A-78B8-4FBF-9C05-64E2F8DE861F}" presName="connTx" presStyleLbl="sibTrans2D1" presStyleIdx="0" presStyleCnt="2"/>
      <dgm:spPr/>
      <dgm:t>
        <a:bodyPr/>
        <a:lstStyle/>
        <a:p>
          <a:endParaRPr lang="es-ES"/>
        </a:p>
      </dgm:t>
    </dgm:pt>
    <dgm:pt modelId="{9A3DE690-8E65-43A1-9933-280D98B60459}" type="pres">
      <dgm:prSet presAssocID="{9F9DBAAC-58B0-4FD6-9C67-900E57266AAB}" presName="composite" presStyleCnt="0"/>
      <dgm:spPr/>
      <dgm:t>
        <a:bodyPr/>
        <a:lstStyle/>
        <a:p>
          <a:endParaRPr lang="es-ES"/>
        </a:p>
      </dgm:t>
    </dgm:pt>
    <dgm:pt modelId="{DE4F46DC-9A3D-4FDD-ACF1-EE0C81C60588}" type="pres">
      <dgm:prSet presAssocID="{9F9DBAAC-58B0-4FD6-9C67-900E57266AAB}" presName="imagSh" presStyleLbl="bgImgPlace1" presStyleIdx="1" presStyleCnt="3"/>
      <dgm:spPr>
        <a:blipFill rotWithShape="0">
          <a:blip xmlns:r="http://schemas.openxmlformats.org/officeDocument/2006/relationships" r:embed="rId2"/>
          <a:stretch>
            <a:fillRect/>
          </a:stretch>
        </a:blipFill>
      </dgm:spPr>
      <dgm:t>
        <a:bodyPr/>
        <a:lstStyle/>
        <a:p>
          <a:endParaRPr lang="es-ES"/>
        </a:p>
      </dgm:t>
    </dgm:pt>
    <dgm:pt modelId="{F474B649-9434-43E8-82E4-E44B8635503B}" type="pres">
      <dgm:prSet presAssocID="{9F9DBAAC-58B0-4FD6-9C67-900E57266AAB}" presName="txNode" presStyleLbl="node1" presStyleIdx="1" presStyleCnt="3">
        <dgm:presLayoutVars>
          <dgm:bulletEnabled val="1"/>
        </dgm:presLayoutVars>
      </dgm:prSet>
      <dgm:spPr/>
      <dgm:t>
        <a:bodyPr/>
        <a:lstStyle/>
        <a:p>
          <a:endParaRPr lang="es-ES"/>
        </a:p>
      </dgm:t>
    </dgm:pt>
    <dgm:pt modelId="{A1CA5862-F63E-40B9-9AD1-1D131E81B043}" type="pres">
      <dgm:prSet presAssocID="{B00624FF-2ADA-474C-A2D2-ABCDBFF8EBC1}" presName="sibTrans" presStyleLbl="sibTrans2D1" presStyleIdx="1" presStyleCnt="2"/>
      <dgm:spPr/>
      <dgm:t>
        <a:bodyPr/>
        <a:lstStyle/>
        <a:p>
          <a:endParaRPr lang="es-ES"/>
        </a:p>
      </dgm:t>
    </dgm:pt>
    <dgm:pt modelId="{8ADF312D-2E5B-4ECE-82F4-32A01EED2EE8}" type="pres">
      <dgm:prSet presAssocID="{B00624FF-2ADA-474C-A2D2-ABCDBFF8EBC1}" presName="connTx" presStyleLbl="sibTrans2D1" presStyleIdx="1" presStyleCnt="2"/>
      <dgm:spPr/>
      <dgm:t>
        <a:bodyPr/>
        <a:lstStyle/>
        <a:p>
          <a:endParaRPr lang="es-ES"/>
        </a:p>
      </dgm:t>
    </dgm:pt>
    <dgm:pt modelId="{F7FB2C99-375D-413F-BF91-ADACBD8EF3E6}" type="pres">
      <dgm:prSet presAssocID="{BC07367F-747F-4E09-85FF-160390D58A07}" presName="composite" presStyleCnt="0"/>
      <dgm:spPr/>
      <dgm:t>
        <a:bodyPr/>
        <a:lstStyle/>
        <a:p>
          <a:endParaRPr lang="es-ES"/>
        </a:p>
      </dgm:t>
    </dgm:pt>
    <dgm:pt modelId="{B9427848-1E76-423F-9E92-F92F0B67716C}" type="pres">
      <dgm:prSet presAssocID="{BC07367F-747F-4E09-85FF-160390D58A07}" presName="imagSh" presStyleLbl="bgImgPlace1" presStyleIdx="2" presStyleCnt="3"/>
      <dgm:spPr>
        <a:blipFill rotWithShape="0">
          <a:blip xmlns:r="http://schemas.openxmlformats.org/officeDocument/2006/relationships" r:embed="rId3"/>
          <a:stretch>
            <a:fillRect/>
          </a:stretch>
        </a:blipFill>
      </dgm:spPr>
      <dgm:t>
        <a:bodyPr/>
        <a:lstStyle/>
        <a:p>
          <a:endParaRPr lang="es-ES"/>
        </a:p>
      </dgm:t>
    </dgm:pt>
    <dgm:pt modelId="{67AA1323-4B1A-4686-B9CC-829649C71FD8}" type="pres">
      <dgm:prSet presAssocID="{BC07367F-747F-4E09-85FF-160390D58A07}" presName="txNode" presStyleLbl="node1" presStyleIdx="2" presStyleCnt="3" custLinFactNeighborX="632" custLinFactNeighborY="638">
        <dgm:presLayoutVars>
          <dgm:bulletEnabled val="1"/>
        </dgm:presLayoutVars>
      </dgm:prSet>
      <dgm:spPr/>
      <dgm:t>
        <a:bodyPr/>
        <a:lstStyle/>
        <a:p>
          <a:endParaRPr lang="es-ES"/>
        </a:p>
      </dgm:t>
    </dgm:pt>
  </dgm:ptLst>
  <dgm:cxnLst>
    <dgm:cxn modelId="{DCBB9986-E957-4E24-BD1F-37B51B9D1E37}" type="presOf" srcId="{01962751-3FD7-43AF-872F-EAEC38257985}" destId="{A66159F6-06D2-4598-BF5C-631BFBB60E10}" srcOrd="0" destOrd="0" presId="urn:microsoft.com/office/officeart/2005/8/layout/hProcess10#2"/>
    <dgm:cxn modelId="{2FA32F8F-96DA-419F-897D-2C72E813C53C}" srcId="{01962751-3FD7-43AF-872F-EAEC38257985}" destId="{9B96FEB6-8874-4564-9F48-E4C849357260}" srcOrd="0" destOrd="0" parTransId="{919CB407-CB55-45F5-A441-366C1CD560FE}" sibTransId="{A45D1F4A-78B8-4FBF-9C05-64E2F8DE861F}"/>
    <dgm:cxn modelId="{C97EBAF9-FE72-425F-A152-9BF377F6B845}" type="presOf" srcId="{9B96FEB6-8874-4564-9F48-E4C849357260}" destId="{DF2FC3F6-2918-4147-A86B-7420C9416961}" srcOrd="0" destOrd="0" presId="urn:microsoft.com/office/officeart/2005/8/layout/hProcess10#2"/>
    <dgm:cxn modelId="{B5BD1675-22FB-4637-B63D-7CD98663BA31}" type="presOf" srcId="{BC07367F-747F-4E09-85FF-160390D58A07}" destId="{67AA1323-4B1A-4686-B9CC-829649C71FD8}" srcOrd="0" destOrd="0" presId="urn:microsoft.com/office/officeart/2005/8/layout/hProcess10#2"/>
    <dgm:cxn modelId="{9A473155-96F9-4CE8-B5E5-658089603A01}" type="presOf" srcId="{9F9DBAAC-58B0-4FD6-9C67-900E57266AAB}" destId="{F474B649-9434-43E8-82E4-E44B8635503B}" srcOrd="0" destOrd="0" presId="urn:microsoft.com/office/officeart/2005/8/layout/hProcess10#2"/>
    <dgm:cxn modelId="{70FF1738-61AE-4F76-9D3C-0B828D2E31D2}" type="presOf" srcId="{A45D1F4A-78B8-4FBF-9C05-64E2F8DE861F}" destId="{4700FFD7-4748-4634-B2F8-477279E97D9F}" srcOrd="0" destOrd="0" presId="urn:microsoft.com/office/officeart/2005/8/layout/hProcess10#2"/>
    <dgm:cxn modelId="{EAAFB9D9-6D4E-4970-AA1F-01A9EA70FAF5}" srcId="{01962751-3FD7-43AF-872F-EAEC38257985}" destId="{9F9DBAAC-58B0-4FD6-9C67-900E57266AAB}" srcOrd="1" destOrd="0" parTransId="{EA7A090D-E0CF-4ECF-A94A-26A5D617338A}" sibTransId="{B00624FF-2ADA-474C-A2D2-ABCDBFF8EBC1}"/>
    <dgm:cxn modelId="{88F9F42B-F613-4444-8CE3-93C05F638DD5}" type="presOf" srcId="{B00624FF-2ADA-474C-A2D2-ABCDBFF8EBC1}" destId="{8ADF312D-2E5B-4ECE-82F4-32A01EED2EE8}" srcOrd="1" destOrd="0" presId="urn:microsoft.com/office/officeart/2005/8/layout/hProcess10#2"/>
    <dgm:cxn modelId="{4C1801A2-6367-4113-A0BA-6352FA994CD7}" type="presOf" srcId="{B00624FF-2ADA-474C-A2D2-ABCDBFF8EBC1}" destId="{A1CA5862-F63E-40B9-9AD1-1D131E81B043}" srcOrd="0" destOrd="0" presId="urn:microsoft.com/office/officeart/2005/8/layout/hProcess10#2"/>
    <dgm:cxn modelId="{D78E19F5-A23B-42A7-8C35-B1FAA966929B}" type="presOf" srcId="{A45D1F4A-78B8-4FBF-9C05-64E2F8DE861F}" destId="{8DE09917-E75C-464E-B37F-D222D709E457}" srcOrd="1" destOrd="0" presId="urn:microsoft.com/office/officeart/2005/8/layout/hProcess10#2"/>
    <dgm:cxn modelId="{4708CD26-3FD5-4504-A8BC-662F425AFF10}" srcId="{01962751-3FD7-43AF-872F-EAEC38257985}" destId="{BC07367F-747F-4E09-85FF-160390D58A07}" srcOrd="2" destOrd="0" parTransId="{5F61981E-F5FD-416A-A3B6-7F158F095EE3}" sibTransId="{EDF80516-18ED-4BC5-B92E-CADD1DA8C8C4}"/>
    <dgm:cxn modelId="{F09481CF-159A-4318-AEE7-0F3E6DDD9874}" type="presParOf" srcId="{A66159F6-06D2-4598-BF5C-631BFBB60E10}" destId="{56B68239-8667-4675-AB79-CA6DAC034CBE}" srcOrd="0" destOrd="0" presId="urn:microsoft.com/office/officeart/2005/8/layout/hProcess10#2"/>
    <dgm:cxn modelId="{DB5E8FF6-9D22-4406-B800-98EB6423CD08}" type="presParOf" srcId="{56B68239-8667-4675-AB79-CA6DAC034CBE}" destId="{10369823-93B6-40C3-97F0-737BEC17F041}" srcOrd="0" destOrd="0" presId="urn:microsoft.com/office/officeart/2005/8/layout/hProcess10#2"/>
    <dgm:cxn modelId="{6820C9EC-18C8-4D00-8A0B-F53EC468598D}" type="presParOf" srcId="{56B68239-8667-4675-AB79-CA6DAC034CBE}" destId="{DF2FC3F6-2918-4147-A86B-7420C9416961}" srcOrd="1" destOrd="0" presId="urn:microsoft.com/office/officeart/2005/8/layout/hProcess10#2"/>
    <dgm:cxn modelId="{0723AEDA-AA60-40A2-9E73-8859E733457F}" type="presParOf" srcId="{A66159F6-06D2-4598-BF5C-631BFBB60E10}" destId="{4700FFD7-4748-4634-B2F8-477279E97D9F}" srcOrd="1" destOrd="0" presId="urn:microsoft.com/office/officeart/2005/8/layout/hProcess10#2"/>
    <dgm:cxn modelId="{DA544D83-ED1A-47AC-910D-3CF84930CC92}" type="presParOf" srcId="{4700FFD7-4748-4634-B2F8-477279E97D9F}" destId="{8DE09917-E75C-464E-B37F-D222D709E457}" srcOrd="0" destOrd="0" presId="urn:microsoft.com/office/officeart/2005/8/layout/hProcess10#2"/>
    <dgm:cxn modelId="{28EE818B-BF16-4D84-A000-34F62DF6D311}" type="presParOf" srcId="{A66159F6-06D2-4598-BF5C-631BFBB60E10}" destId="{9A3DE690-8E65-43A1-9933-280D98B60459}" srcOrd="2" destOrd="0" presId="urn:microsoft.com/office/officeart/2005/8/layout/hProcess10#2"/>
    <dgm:cxn modelId="{D506815D-466C-42FB-A4F0-7685D5F12807}" type="presParOf" srcId="{9A3DE690-8E65-43A1-9933-280D98B60459}" destId="{DE4F46DC-9A3D-4FDD-ACF1-EE0C81C60588}" srcOrd="0" destOrd="0" presId="urn:microsoft.com/office/officeart/2005/8/layout/hProcess10#2"/>
    <dgm:cxn modelId="{461BD2DF-2F22-40A6-A819-0AD860C68EEA}" type="presParOf" srcId="{9A3DE690-8E65-43A1-9933-280D98B60459}" destId="{F474B649-9434-43E8-82E4-E44B8635503B}" srcOrd="1" destOrd="0" presId="urn:microsoft.com/office/officeart/2005/8/layout/hProcess10#2"/>
    <dgm:cxn modelId="{CF733BA2-D282-4D01-BDD2-2FF33547ED79}" type="presParOf" srcId="{A66159F6-06D2-4598-BF5C-631BFBB60E10}" destId="{A1CA5862-F63E-40B9-9AD1-1D131E81B043}" srcOrd="3" destOrd="0" presId="urn:microsoft.com/office/officeart/2005/8/layout/hProcess10#2"/>
    <dgm:cxn modelId="{04007C7E-B076-4CA9-B77D-803885DEF5D9}" type="presParOf" srcId="{A1CA5862-F63E-40B9-9AD1-1D131E81B043}" destId="{8ADF312D-2E5B-4ECE-82F4-32A01EED2EE8}" srcOrd="0" destOrd="0" presId="urn:microsoft.com/office/officeart/2005/8/layout/hProcess10#2"/>
    <dgm:cxn modelId="{148E9333-71EC-4849-94D1-F929BA7E46AF}" type="presParOf" srcId="{A66159F6-06D2-4598-BF5C-631BFBB60E10}" destId="{F7FB2C99-375D-413F-BF91-ADACBD8EF3E6}" srcOrd="4" destOrd="0" presId="urn:microsoft.com/office/officeart/2005/8/layout/hProcess10#2"/>
    <dgm:cxn modelId="{4C800F9E-7B9B-4DC1-9B01-695993758596}" type="presParOf" srcId="{F7FB2C99-375D-413F-BF91-ADACBD8EF3E6}" destId="{B9427848-1E76-423F-9E92-F92F0B67716C}" srcOrd="0" destOrd="0" presId="urn:microsoft.com/office/officeart/2005/8/layout/hProcess10#2"/>
    <dgm:cxn modelId="{A4B76AD2-0D17-406E-B59F-2357534DFCD4}" type="presParOf" srcId="{F7FB2C99-375D-413F-BF91-ADACBD8EF3E6}" destId="{67AA1323-4B1A-4686-B9CC-829649C71FD8}" srcOrd="1" destOrd="0" presId="urn:microsoft.com/office/officeart/2005/8/layout/hProcess10#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33058E9-4299-434D-8A28-627D0CBD63D8}" type="doc">
      <dgm:prSet loTypeId="urn:microsoft.com/office/officeart/2005/8/layout/hProcess9" loCatId="process" qsTypeId="urn:microsoft.com/office/officeart/2005/8/quickstyle/simple1" qsCatId="simple" csTypeId="urn:microsoft.com/office/officeart/2005/8/colors/accent1_1" csCatId="accent1" phldr="1"/>
      <dgm:spPr/>
    </dgm:pt>
    <dgm:pt modelId="{144478D8-A060-46C9-B3CB-CCADE91AD554}">
      <dgm:prSet phldrT="[Texto]" custT="1"/>
      <dgm:spPr/>
      <dgm:t>
        <a:bodyPr/>
        <a:lstStyle/>
        <a:p>
          <a:pPr algn="just"/>
          <a:r>
            <a:rPr lang="es-ES" sz="1100" dirty="0" smtClean="0"/>
            <a:t> Con respecto al Margen EBITDA en el año 2012 se puede determinar que por cada dólar de ingresos se convierte en caja  un  $ 0,09  para atender el pago de impuestos, inversionistas, servicio a la deuda y dividendos</a:t>
          </a:r>
          <a:endParaRPr lang="es-ES" sz="1100" dirty="0"/>
        </a:p>
      </dgm:t>
    </dgm:pt>
    <dgm:pt modelId="{3BFF6D4D-9289-409A-97A1-12D5ED9CDA28}" type="parTrans" cxnId="{C3CC4E5C-A3F6-4657-8A07-DDD9F5015E07}">
      <dgm:prSet/>
      <dgm:spPr/>
      <dgm:t>
        <a:bodyPr/>
        <a:lstStyle/>
        <a:p>
          <a:endParaRPr lang="es-ES"/>
        </a:p>
      </dgm:t>
    </dgm:pt>
    <dgm:pt modelId="{8C39A10F-2D97-493A-B1DE-D36D3EBAAE42}" type="sibTrans" cxnId="{C3CC4E5C-A3F6-4657-8A07-DDD9F5015E07}">
      <dgm:prSet/>
      <dgm:spPr/>
      <dgm:t>
        <a:bodyPr/>
        <a:lstStyle/>
        <a:p>
          <a:endParaRPr lang="es-ES"/>
        </a:p>
      </dgm:t>
    </dgm:pt>
    <dgm:pt modelId="{4569F192-1CC9-4406-89B0-4EFCEA1A1333}" type="pres">
      <dgm:prSet presAssocID="{B33058E9-4299-434D-8A28-627D0CBD63D8}" presName="CompostProcess" presStyleCnt="0">
        <dgm:presLayoutVars>
          <dgm:dir/>
          <dgm:resizeHandles val="exact"/>
        </dgm:presLayoutVars>
      </dgm:prSet>
      <dgm:spPr/>
    </dgm:pt>
    <dgm:pt modelId="{9010AB01-4CC0-4475-80D7-8E288D2581F8}" type="pres">
      <dgm:prSet presAssocID="{B33058E9-4299-434D-8A28-627D0CBD63D8}" presName="arrow" presStyleLbl="bgShp" presStyleIdx="0" presStyleCnt="1" custLinFactNeighborY="-1613"/>
      <dgm:spPr/>
    </dgm:pt>
    <dgm:pt modelId="{1B222002-5547-4A75-A1AE-4F667506EB1F}" type="pres">
      <dgm:prSet presAssocID="{B33058E9-4299-434D-8A28-627D0CBD63D8}" presName="linearProcess" presStyleCnt="0"/>
      <dgm:spPr/>
    </dgm:pt>
    <dgm:pt modelId="{68C0B9C2-3438-4DAD-AB9E-6D7CC2CBB71E}" type="pres">
      <dgm:prSet presAssocID="{144478D8-A060-46C9-B3CB-CCADE91AD554}" presName="textNode" presStyleLbl="node1" presStyleIdx="0" presStyleCnt="1" custScaleX="120430">
        <dgm:presLayoutVars>
          <dgm:bulletEnabled val="1"/>
        </dgm:presLayoutVars>
      </dgm:prSet>
      <dgm:spPr/>
      <dgm:t>
        <a:bodyPr/>
        <a:lstStyle/>
        <a:p>
          <a:endParaRPr lang="es-ES"/>
        </a:p>
      </dgm:t>
    </dgm:pt>
  </dgm:ptLst>
  <dgm:cxnLst>
    <dgm:cxn modelId="{C5CC0B2B-529B-4ABA-BE53-2119E6EAA043}" type="presOf" srcId="{B33058E9-4299-434D-8A28-627D0CBD63D8}" destId="{4569F192-1CC9-4406-89B0-4EFCEA1A1333}" srcOrd="0" destOrd="0" presId="urn:microsoft.com/office/officeart/2005/8/layout/hProcess9"/>
    <dgm:cxn modelId="{D7CA3818-AC75-4194-9689-4ED3F2AE5F1A}" type="presOf" srcId="{144478D8-A060-46C9-B3CB-CCADE91AD554}" destId="{68C0B9C2-3438-4DAD-AB9E-6D7CC2CBB71E}" srcOrd="0" destOrd="0" presId="urn:microsoft.com/office/officeart/2005/8/layout/hProcess9"/>
    <dgm:cxn modelId="{C3CC4E5C-A3F6-4657-8A07-DDD9F5015E07}" srcId="{B33058E9-4299-434D-8A28-627D0CBD63D8}" destId="{144478D8-A060-46C9-B3CB-CCADE91AD554}" srcOrd="0" destOrd="0" parTransId="{3BFF6D4D-9289-409A-97A1-12D5ED9CDA28}" sibTransId="{8C39A10F-2D97-493A-B1DE-D36D3EBAAE42}"/>
    <dgm:cxn modelId="{26C1B9D7-0A22-45E2-8C1B-363B2527FE2B}" type="presParOf" srcId="{4569F192-1CC9-4406-89B0-4EFCEA1A1333}" destId="{9010AB01-4CC0-4475-80D7-8E288D2581F8}" srcOrd="0" destOrd="0" presId="urn:microsoft.com/office/officeart/2005/8/layout/hProcess9"/>
    <dgm:cxn modelId="{A853324B-A297-4B0F-B47E-365A8B14D019}" type="presParOf" srcId="{4569F192-1CC9-4406-89B0-4EFCEA1A1333}" destId="{1B222002-5547-4A75-A1AE-4F667506EB1F}" srcOrd="1" destOrd="0" presId="urn:microsoft.com/office/officeart/2005/8/layout/hProcess9"/>
    <dgm:cxn modelId="{6091A6F0-A6B5-40C3-A24F-01127884D350}" type="presParOf" srcId="{1B222002-5547-4A75-A1AE-4F667506EB1F}" destId="{68C0B9C2-3438-4DAD-AB9E-6D7CC2CBB71E}" srcOrd="0"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D0576-F60B-44C7-8D37-ACCA50C8BBC3}" type="doc">
      <dgm:prSet loTypeId="urn:microsoft.com/office/officeart/2005/8/layout/hList7#1" loCatId="picture" qsTypeId="urn:microsoft.com/office/officeart/2005/8/quickstyle/simple1" qsCatId="simple" csTypeId="urn:microsoft.com/office/officeart/2005/8/colors/accent1_1" csCatId="accent1" phldr="1"/>
      <dgm:spPr/>
    </dgm:pt>
    <dgm:pt modelId="{D07FA949-A943-49CD-9CE4-7E4A8E395956}">
      <dgm:prSet phldrT="[Texto]" custT="1"/>
      <dgm:spPr/>
      <dgm:t>
        <a:bodyPr/>
        <a:lstStyle/>
        <a:p>
          <a:pPr algn="just"/>
          <a:r>
            <a:rPr lang="es-EC" sz="1200" b="0" dirty="0" smtClean="0"/>
            <a:t>Realizar un análisis situacional  de los factores internos y externos de la empresa para identificar los problemas de optimización de los recursos.</a:t>
          </a:r>
          <a:endParaRPr lang="es-ES" sz="1200" b="0" dirty="0"/>
        </a:p>
      </dgm:t>
    </dgm:pt>
    <dgm:pt modelId="{198CE542-361D-4BB2-9D9F-148A6A51135E}" type="parTrans" cxnId="{382343E5-7F3B-41F6-A07C-DA3EB994309A}">
      <dgm:prSet/>
      <dgm:spPr/>
      <dgm:t>
        <a:bodyPr/>
        <a:lstStyle/>
        <a:p>
          <a:endParaRPr lang="es-ES"/>
        </a:p>
      </dgm:t>
    </dgm:pt>
    <dgm:pt modelId="{D660D9F2-D53C-4578-BD0A-BE99F60F055E}" type="sibTrans" cxnId="{382343E5-7F3B-41F6-A07C-DA3EB994309A}">
      <dgm:prSet/>
      <dgm:spPr/>
      <dgm:t>
        <a:bodyPr/>
        <a:lstStyle/>
        <a:p>
          <a:endParaRPr lang="es-ES"/>
        </a:p>
      </dgm:t>
    </dgm:pt>
    <dgm:pt modelId="{B34CA153-F94B-4725-B475-670CF606AD3A}">
      <dgm:prSet phldrT="[Texto]" custT="1"/>
      <dgm:spPr/>
      <dgm:t>
        <a:bodyPr/>
        <a:lstStyle/>
        <a:p>
          <a:pPr algn="just"/>
          <a:r>
            <a:rPr lang="es-EC" sz="1200" smtClean="0"/>
            <a:t>Diseñar la propuesta del Direccionamiento Estratégico dentro de la empresa MALEPRODU (Almacenes Chimborazo Jr.)</a:t>
          </a:r>
          <a:endParaRPr lang="es-ES" sz="1200" dirty="0"/>
        </a:p>
      </dgm:t>
    </dgm:pt>
    <dgm:pt modelId="{9A02725B-63F0-48DA-9DEC-3FE3FF06EA12}" type="parTrans" cxnId="{B156BADA-77AD-4F4F-BA2A-0292F0A955F8}">
      <dgm:prSet/>
      <dgm:spPr/>
      <dgm:t>
        <a:bodyPr/>
        <a:lstStyle/>
        <a:p>
          <a:endParaRPr lang="es-ES"/>
        </a:p>
      </dgm:t>
    </dgm:pt>
    <dgm:pt modelId="{E76B8D33-30D3-4E79-AD26-EAC42AF93D23}" type="sibTrans" cxnId="{B156BADA-77AD-4F4F-BA2A-0292F0A955F8}">
      <dgm:prSet/>
      <dgm:spPr/>
      <dgm:t>
        <a:bodyPr/>
        <a:lstStyle/>
        <a:p>
          <a:endParaRPr lang="es-ES"/>
        </a:p>
      </dgm:t>
    </dgm:pt>
    <dgm:pt modelId="{F189EF29-8347-41D0-8F91-322CB37B46BF}">
      <dgm:prSet phldrT="[Texto]" custT="1"/>
      <dgm:spPr/>
      <dgm:t>
        <a:bodyPr/>
        <a:lstStyle/>
        <a:p>
          <a:pPr algn="just"/>
          <a:endParaRPr lang="es-EC" sz="1200" dirty="0" smtClean="0"/>
        </a:p>
        <a:p>
          <a:pPr algn="just"/>
          <a:r>
            <a:rPr lang="es-EC" sz="1200" dirty="0" smtClean="0"/>
            <a:t>Diseñar el modelo de gestión financiera para lograr la optimización  de los recursos monetarios  de la empresa a través de  indicadores financieros.</a:t>
          </a:r>
          <a:endParaRPr lang="es-ES" sz="1200" dirty="0"/>
        </a:p>
      </dgm:t>
    </dgm:pt>
    <dgm:pt modelId="{64C62D6F-7FB5-4148-8D60-7F182C86CADB}" type="parTrans" cxnId="{813A2A4E-0A61-41A6-B938-859F59DF009C}">
      <dgm:prSet/>
      <dgm:spPr/>
      <dgm:t>
        <a:bodyPr/>
        <a:lstStyle/>
        <a:p>
          <a:endParaRPr lang="es-ES"/>
        </a:p>
      </dgm:t>
    </dgm:pt>
    <dgm:pt modelId="{42E63AB7-C158-49CE-84EB-09EB00A8EB0D}" type="sibTrans" cxnId="{813A2A4E-0A61-41A6-B938-859F59DF009C}">
      <dgm:prSet/>
      <dgm:spPr/>
      <dgm:t>
        <a:bodyPr/>
        <a:lstStyle/>
        <a:p>
          <a:endParaRPr lang="es-ES"/>
        </a:p>
      </dgm:t>
    </dgm:pt>
    <dgm:pt modelId="{1B39A113-319A-406C-BF1A-3864E406FDB1}">
      <dgm:prSet phldrT="[Texto]" custT="1"/>
      <dgm:spPr/>
      <dgm:t>
        <a:bodyPr/>
        <a:lstStyle/>
        <a:p>
          <a:pPr algn="just"/>
          <a:r>
            <a:rPr lang="es-EC" sz="1200" b="0" smtClean="0"/>
            <a:t>Diseñar la propuesta del modelo de Gestión financiero</a:t>
          </a:r>
          <a:r>
            <a:rPr lang="es-EC" sz="1600" b="0" smtClean="0"/>
            <a:t>.</a:t>
          </a:r>
          <a:endParaRPr lang="es-ES" sz="1600" b="0" dirty="0"/>
        </a:p>
      </dgm:t>
    </dgm:pt>
    <dgm:pt modelId="{A7B64119-4B69-4871-9373-FEFD2F89A891}" type="parTrans" cxnId="{52897CD5-BDCD-4EC7-9140-B707FB8EFC3A}">
      <dgm:prSet/>
      <dgm:spPr/>
      <dgm:t>
        <a:bodyPr/>
        <a:lstStyle/>
        <a:p>
          <a:endParaRPr lang="es-ES"/>
        </a:p>
      </dgm:t>
    </dgm:pt>
    <dgm:pt modelId="{6AE3C552-87AF-417B-A691-A27013C09298}" type="sibTrans" cxnId="{52897CD5-BDCD-4EC7-9140-B707FB8EFC3A}">
      <dgm:prSet/>
      <dgm:spPr/>
      <dgm:t>
        <a:bodyPr/>
        <a:lstStyle/>
        <a:p>
          <a:endParaRPr lang="es-ES"/>
        </a:p>
      </dgm:t>
    </dgm:pt>
    <dgm:pt modelId="{DC67D7DD-DDB8-4731-92F7-72895A6C9B76}" type="pres">
      <dgm:prSet presAssocID="{95CD0576-F60B-44C7-8D37-ACCA50C8BBC3}" presName="Name0" presStyleCnt="0">
        <dgm:presLayoutVars>
          <dgm:dir/>
          <dgm:resizeHandles val="exact"/>
        </dgm:presLayoutVars>
      </dgm:prSet>
      <dgm:spPr/>
    </dgm:pt>
    <dgm:pt modelId="{89CD6012-46BF-4599-A0F3-BF40B1B2D77F}" type="pres">
      <dgm:prSet presAssocID="{95CD0576-F60B-44C7-8D37-ACCA50C8BBC3}" presName="fgShape" presStyleLbl="fgShp" presStyleIdx="0" presStyleCnt="1"/>
      <dgm:spPr/>
    </dgm:pt>
    <dgm:pt modelId="{0026E497-92B4-4239-8B78-2604C4E8000E}" type="pres">
      <dgm:prSet presAssocID="{95CD0576-F60B-44C7-8D37-ACCA50C8BBC3}" presName="linComp" presStyleCnt="0"/>
      <dgm:spPr/>
    </dgm:pt>
    <dgm:pt modelId="{CEA40A5C-C07C-4695-A98F-C51EFDF3B72C}" type="pres">
      <dgm:prSet presAssocID="{D07FA949-A943-49CD-9CE4-7E4A8E395956}" presName="compNode" presStyleCnt="0"/>
      <dgm:spPr/>
    </dgm:pt>
    <dgm:pt modelId="{3B9A414F-ED7F-4EFD-9D5E-7DA13C66784A}" type="pres">
      <dgm:prSet presAssocID="{D07FA949-A943-49CD-9CE4-7E4A8E395956}" presName="bkgdShape" presStyleLbl="node1" presStyleIdx="0" presStyleCnt="4"/>
      <dgm:spPr/>
      <dgm:t>
        <a:bodyPr/>
        <a:lstStyle/>
        <a:p>
          <a:endParaRPr lang="es-ES"/>
        </a:p>
      </dgm:t>
    </dgm:pt>
    <dgm:pt modelId="{FC05E0C1-B5A3-4401-BDB0-E95303254A84}" type="pres">
      <dgm:prSet presAssocID="{D07FA949-A943-49CD-9CE4-7E4A8E395956}" presName="nodeTx" presStyleLbl="node1" presStyleIdx="0" presStyleCnt="4">
        <dgm:presLayoutVars>
          <dgm:bulletEnabled val="1"/>
        </dgm:presLayoutVars>
      </dgm:prSet>
      <dgm:spPr/>
      <dgm:t>
        <a:bodyPr/>
        <a:lstStyle/>
        <a:p>
          <a:endParaRPr lang="es-ES"/>
        </a:p>
      </dgm:t>
    </dgm:pt>
    <dgm:pt modelId="{42C903FA-A1BF-454C-BCE6-AC2BBB7B6B7A}" type="pres">
      <dgm:prSet presAssocID="{D07FA949-A943-49CD-9CE4-7E4A8E395956}" presName="invisiNode" presStyleLbl="node1" presStyleIdx="0" presStyleCnt="4"/>
      <dgm:spPr/>
    </dgm:pt>
    <dgm:pt modelId="{94A96F63-64E5-4129-A462-46409FEE7066}" type="pres">
      <dgm:prSet presAssocID="{D07FA949-A943-49CD-9CE4-7E4A8E395956}" presName="imagNode" presStyleLbl="fgImgPlace1" presStyleIdx="0" presStyleCnt="4"/>
      <dgm:spPr>
        <a:blipFill rotWithShape="1">
          <a:blip xmlns:r="http://schemas.openxmlformats.org/officeDocument/2006/relationships" r:embed="rId1"/>
          <a:stretch>
            <a:fillRect/>
          </a:stretch>
        </a:blipFill>
      </dgm:spPr>
    </dgm:pt>
    <dgm:pt modelId="{493FD972-77A8-43C0-96CE-F156C022D73D}" type="pres">
      <dgm:prSet presAssocID="{D660D9F2-D53C-4578-BD0A-BE99F60F055E}" presName="sibTrans" presStyleLbl="sibTrans2D1" presStyleIdx="0" presStyleCnt="0"/>
      <dgm:spPr/>
      <dgm:t>
        <a:bodyPr/>
        <a:lstStyle/>
        <a:p>
          <a:endParaRPr lang="es-ES"/>
        </a:p>
      </dgm:t>
    </dgm:pt>
    <dgm:pt modelId="{0784ED9A-5094-472F-A8B1-7D95F5662C64}" type="pres">
      <dgm:prSet presAssocID="{B34CA153-F94B-4725-B475-670CF606AD3A}" presName="compNode" presStyleCnt="0"/>
      <dgm:spPr/>
    </dgm:pt>
    <dgm:pt modelId="{F0D8DA42-FFD6-45ED-9751-856EC7F0CB77}" type="pres">
      <dgm:prSet presAssocID="{B34CA153-F94B-4725-B475-670CF606AD3A}" presName="bkgdShape" presStyleLbl="node1" presStyleIdx="1" presStyleCnt="4"/>
      <dgm:spPr/>
      <dgm:t>
        <a:bodyPr/>
        <a:lstStyle/>
        <a:p>
          <a:endParaRPr lang="es-ES"/>
        </a:p>
      </dgm:t>
    </dgm:pt>
    <dgm:pt modelId="{B77646F7-B9F9-45D7-A479-A77DEE6B5950}" type="pres">
      <dgm:prSet presAssocID="{B34CA153-F94B-4725-B475-670CF606AD3A}" presName="nodeTx" presStyleLbl="node1" presStyleIdx="1" presStyleCnt="4">
        <dgm:presLayoutVars>
          <dgm:bulletEnabled val="1"/>
        </dgm:presLayoutVars>
      </dgm:prSet>
      <dgm:spPr/>
      <dgm:t>
        <a:bodyPr/>
        <a:lstStyle/>
        <a:p>
          <a:endParaRPr lang="es-ES"/>
        </a:p>
      </dgm:t>
    </dgm:pt>
    <dgm:pt modelId="{FA7A3250-0309-4DD6-A92C-E65B0D8DE160}" type="pres">
      <dgm:prSet presAssocID="{B34CA153-F94B-4725-B475-670CF606AD3A}" presName="invisiNode" presStyleLbl="node1" presStyleIdx="1" presStyleCnt="4"/>
      <dgm:spPr/>
    </dgm:pt>
    <dgm:pt modelId="{C2D713B5-E284-44D8-A15B-4B3A4E5E6274}" type="pres">
      <dgm:prSet presAssocID="{B34CA153-F94B-4725-B475-670CF606AD3A}" presName="imagNode" presStyleLbl="fgImgPlace1" presStyleIdx="1" presStyleCnt="4"/>
      <dgm:spPr>
        <a:blipFill rotWithShape="1">
          <a:blip xmlns:r="http://schemas.openxmlformats.org/officeDocument/2006/relationships" r:embed="rId2"/>
          <a:stretch>
            <a:fillRect/>
          </a:stretch>
        </a:blipFill>
      </dgm:spPr>
    </dgm:pt>
    <dgm:pt modelId="{466BBC70-C009-4EA0-9D65-4AF80CC081F0}" type="pres">
      <dgm:prSet presAssocID="{E76B8D33-30D3-4E79-AD26-EAC42AF93D23}" presName="sibTrans" presStyleLbl="sibTrans2D1" presStyleIdx="0" presStyleCnt="0"/>
      <dgm:spPr/>
      <dgm:t>
        <a:bodyPr/>
        <a:lstStyle/>
        <a:p>
          <a:endParaRPr lang="es-ES"/>
        </a:p>
      </dgm:t>
    </dgm:pt>
    <dgm:pt modelId="{969B24CA-DBED-498C-B712-1BD5F98B1919}" type="pres">
      <dgm:prSet presAssocID="{F189EF29-8347-41D0-8F91-322CB37B46BF}" presName="compNode" presStyleCnt="0"/>
      <dgm:spPr/>
    </dgm:pt>
    <dgm:pt modelId="{D4E402F1-3DFB-4A0F-87B8-908BF5BDE6E8}" type="pres">
      <dgm:prSet presAssocID="{F189EF29-8347-41D0-8F91-322CB37B46BF}" presName="bkgdShape" presStyleLbl="node1" presStyleIdx="2" presStyleCnt="4"/>
      <dgm:spPr/>
      <dgm:t>
        <a:bodyPr/>
        <a:lstStyle/>
        <a:p>
          <a:endParaRPr lang="es-ES"/>
        </a:p>
      </dgm:t>
    </dgm:pt>
    <dgm:pt modelId="{21485DAE-1202-4957-A08C-8C156A35E7F1}" type="pres">
      <dgm:prSet presAssocID="{F189EF29-8347-41D0-8F91-322CB37B46BF}" presName="nodeTx" presStyleLbl="node1" presStyleIdx="2" presStyleCnt="4">
        <dgm:presLayoutVars>
          <dgm:bulletEnabled val="1"/>
        </dgm:presLayoutVars>
      </dgm:prSet>
      <dgm:spPr/>
      <dgm:t>
        <a:bodyPr/>
        <a:lstStyle/>
        <a:p>
          <a:endParaRPr lang="es-ES"/>
        </a:p>
      </dgm:t>
    </dgm:pt>
    <dgm:pt modelId="{D8D6D38C-0B85-430B-A2EE-53DF30CEF54C}" type="pres">
      <dgm:prSet presAssocID="{F189EF29-8347-41D0-8F91-322CB37B46BF}" presName="invisiNode" presStyleLbl="node1" presStyleIdx="2" presStyleCnt="4"/>
      <dgm:spPr/>
    </dgm:pt>
    <dgm:pt modelId="{C398A79B-5E61-443D-87EC-4923AB68E104}" type="pres">
      <dgm:prSet presAssocID="{F189EF29-8347-41D0-8F91-322CB37B46BF}" presName="imagNode" presStyleLbl="fgImgPlace1" presStyleIdx="2" presStyleCnt="4"/>
      <dgm:spPr>
        <a:blipFill rotWithShape="1">
          <a:blip xmlns:r="http://schemas.openxmlformats.org/officeDocument/2006/relationships" r:embed="rId3"/>
          <a:stretch>
            <a:fillRect/>
          </a:stretch>
        </a:blipFill>
      </dgm:spPr>
    </dgm:pt>
    <dgm:pt modelId="{2DF2DDF3-4B7F-424C-A541-4EFAE438FE98}" type="pres">
      <dgm:prSet presAssocID="{42E63AB7-C158-49CE-84EB-09EB00A8EB0D}" presName="sibTrans" presStyleLbl="sibTrans2D1" presStyleIdx="0" presStyleCnt="0"/>
      <dgm:spPr/>
      <dgm:t>
        <a:bodyPr/>
        <a:lstStyle/>
        <a:p>
          <a:endParaRPr lang="es-ES"/>
        </a:p>
      </dgm:t>
    </dgm:pt>
    <dgm:pt modelId="{67035C7C-105D-4230-A5BF-AB1071C5CF33}" type="pres">
      <dgm:prSet presAssocID="{1B39A113-319A-406C-BF1A-3864E406FDB1}" presName="compNode" presStyleCnt="0"/>
      <dgm:spPr/>
    </dgm:pt>
    <dgm:pt modelId="{AD4BD684-E98D-41B8-BA25-5F4A9E694C58}" type="pres">
      <dgm:prSet presAssocID="{1B39A113-319A-406C-BF1A-3864E406FDB1}" presName="bkgdShape" presStyleLbl="node1" presStyleIdx="3" presStyleCnt="4"/>
      <dgm:spPr/>
      <dgm:t>
        <a:bodyPr/>
        <a:lstStyle/>
        <a:p>
          <a:endParaRPr lang="es-ES"/>
        </a:p>
      </dgm:t>
    </dgm:pt>
    <dgm:pt modelId="{E8A7112F-55BD-4507-8F9D-730B8F6789DA}" type="pres">
      <dgm:prSet presAssocID="{1B39A113-319A-406C-BF1A-3864E406FDB1}" presName="nodeTx" presStyleLbl="node1" presStyleIdx="3" presStyleCnt="4">
        <dgm:presLayoutVars>
          <dgm:bulletEnabled val="1"/>
        </dgm:presLayoutVars>
      </dgm:prSet>
      <dgm:spPr/>
      <dgm:t>
        <a:bodyPr/>
        <a:lstStyle/>
        <a:p>
          <a:endParaRPr lang="es-ES"/>
        </a:p>
      </dgm:t>
    </dgm:pt>
    <dgm:pt modelId="{ADD0346F-67DB-46D1-AEA4-93DE214B6314}" type="pres">
      <dgm:prSet presAssocID="{1B39A113-319A-406C-BF1A-3864E406FDB1}" presName="invisiNode" presStyleLbl="node1" presStyleIdx="3" presStyleCnt="4"/>
      <dgm:spPr/>
    </dgm:pt>
    <dgm:pt modelId="{8ECEA1D0-FCEC-4584-872C-94CB761A127F}" type="pres">
      <dgm:prSet presAssocID="{1B39A113-319A-406C-BF1A-3864E406FDB1}" presName="imagNode" presStyleLbl="fgImgPlace1" presStyleIdx="3" presStyleCnt="4"/>
      <dgm:spPr>
        <a:blipFill rotWithShape="1">
          <a:blip xmlns:r="http://schemas.openxmlformats.org/officeDocument/2006/relationships" r:embed="rId4"/>
          <a:stretch>
            <a:fillRect/>
          </a:stretch>
        </a:blipFill>
      </dgm:spPr>
    </dgm:pt>
  </dgm:ptLst>
  <dgm:cxnLst>
    <dgm:cxn modelId="{5248BEA9-F880-4D2F-980A-7AB2FC522DE6}" type="presOf" srcId="{B34CA153-F94B-4725-B475-670CF606AD3A}" destId="{B77646F7-B9F9-45D7-A479-A77DEE6B5950}" srcOrd="1" destOrd="0" presId="urn:microsoft.com/office/officeart/2005/8/layout/hList7#1"/>
    <dgm:cxn modelId="{05943918-2E3B-4430-93CD-656AA4F1FE07}" type="presOf" srcId="{D660D9F2-D53C-4578-BD0A-BE99F60F055E}" destId="{493FD972-77A8-43C0-96CE-F156C022D73D}" srcOrd="0" destOrd="0" presId="urn:microsoft.com/office/officeart/2005/8/layout/hList7#1"/>
    <dgm:cxn modelId="{382343E5-7F3B-41F6-A07C-DA3EB994309A}" srcId="{95CD0576-F60B-44C7-8D37-ACCA50C8BBC3}" destId="{D07FA949-A943-49CD-9CE4-7E4A8E395956}" srcOrd="0" destOrd="0" parTransId="{198CE542-361D-4BB2-9D9F-148A6A51135E}" sibTransId="{D660D9F2-D53C-4578-BD0A-BE99F60F055E}"/>
    <dgm:cxn modelId="{CB2F443A-0D52-43C9-A2E0-F6C788D43888}" type="presOf" srcId="{F189EF29-8347-41D0-8F91-322CB37B46BF}" destId="{21485DAE-1202-4957-A08C-8C156A35E7F1}" srcOrd="1" destOrd="0" presId="urn:microsoft.com/office/officeart/2005/8/layout/hList7#1"/>
    <dgm:cxn modelId="{52897CD5-BDCD-4EC7-9140-B707FB8EFC3A}" srcId="{95CD0576-F60B-44C7-8D37-ACCA50C8BBC3}" destId="{1B39A113-319A-406C-BF1A-3864E406FDB1}" srcOrd="3" destOrd="0" parTransId="{A7B64119-4B69-4871-9373-FEFD2F89A891}" sibTransId="{6AE3C552-87AF-417B-A691-A27013C09298}"/>
    <dgm:cxn modelId="{E4F72E64-33F0-4FC3-8919-12A5FC1A78B0}" type="presOf" srcId="{1B39A113-319A-406C-BF1A-3864E406FDB1}" destId="{AD4BD684-E98D-41B8-BA25-5F4A9E694C58}" srcOrd="0" destOrd="0" presId="urn:microsoft.com/office/officeart/2005/8/layout/hList7#1"/>
    <dgm:cxn modelId="{6AEAF237-E07B-43FD-9D61-13751A49B9B5}" type="presOf" srcId="{D07FA949-A943-49CD-9CE4-7E4A8E395956}" destId="{FC05E0C1-B5A3-4401-BDB0-E95303254A84}" srcOrd="1" destOrd="0" presId="urn:microsoft.com/office/officeart/2005/8/layout/hList7#1"/>
    <dgm:cxn modelId="{813A2A4E-0A61-41A6-B938-859F59DF009C}" srcId="{95CD0576-F60B-44C7-8D37-ACCA50C8BBC3}" destId="{F189EF29-8347-41D0-8F91-322CB37B46BF}" srcOrd="2" destOrd="0" parTransId="{64C62D6F-7FB5-4148-8D60-7F182C86CADB}" sibTransId="{42E63AB7-C158-49CE-84EB-09EB00A8EB0D}"/>
    <dgm:cxn modelId="{EC97CDB7-FCCB-4858-B470-F966313F09A5}" type="presOf" srcId="{95CD0576-F60B-44C7-8D37-ACCA50C8BBC3}" destId="{DC67D7DD-DDB8-4731-92F7-72895A6C9B76}" srcOrd="0" destOrd="0" presId="urn:microsoft.com/office/officeart/2005/8/layout/hList7#1"/>
    <dgm:cxn modelId="{978F7E64-3F96-4B80-BD76-CFE56036CE2F}" type="presOf" srcId="{42E63AB7-C158-49CE-84EB-09EB00A8EB0D}" destId="{2DF2DDF3-4B7F-424C-A541-4EFAE438FE98}" srcOrd="0" destOrd="0" presId="urn:microsoft.com/office/officeart/2005/8/layout/hList7#1"/>
    <dgm:cxn modelId="{212E3FDB-A9D2-4B1B-B518-B5D28185891F}" type="presOf" srcId="{D07FA949-A943-49CD-9CE4-7E4A8E395956}" destId="{3B9A414F-ED7F-4EFD-9D5E-7DA13C66784A}" srcOrd="0" destOrd="0" presId="urn:microsoft.com/office/officeart/2005/8/layout/hList7#1"/>
    <dgm:cxn modelId="{977DB36B-94AB-4659-A182-49B9494F2A79}" type="presOf" srcId="{F189EF29-8347-41D0-8F91-322CB37B46BF}" destId="{D4E402F1-3DFB-4A0F-87B8-908BF5BDE6E8}" srcOrd="0" destOrd="0" presId="urn:microsoft.com/office/officeart/2005/8/layout/hList7#1"/>
    <dgm:cxn modelId="{55E8CFB9-DD73-4ED4-AAA4-8CB2F89AC7F2}" type="presOf" srcId="{E76B8D33-30D3-4E79-AD26-EAC42AF93D23}" destId="{466BBC70-C009-4EA0-9D65-4AF80CC081F0}" srcOrd="0" destOrd="0" presId="urn:microsoft.com/office/officeart/2005/8/layout/hList7#1"/>
    <dgm:cxn modelId="{E5FAE422-2448-4A9E-A5ED-5EC6341A9938}" type="presOf" srcId="{1B39A113-319A-406C-BF1A-3864E406FDB1}" destId="{E8A7112F-55BD-4507-8F9D-730B8F6789DA}" srcOrd="1" destOrd="0" presId="urn:microsoft.com/office/officeart/2005/8/layout/hList7#1"/>
    <dgm:cxn modelId="{35028734-7466-493A-B406-1A9FDA57335E}" type="presOf" srcId="{B34CA153-F94B-4725-B475-670CF606AD3A}" destId="{F0D8DA42-FFD6-45ED-9751-856EC7F0CB77}" srcOrd="0" destOrd="0" presId="urn:microsoft.com/office/officeart/2005/8/layout/hList7#1"/>
    <dgm:cxn modelId="{B156BADA-77AD-4F4F-BA2A-0292F0A955F8}" srcId="{95CD0576-F60B-44C7-8D37-ACCA50C8BBC3}" destId="{B34CA153-F94B-4725-B475-670CF606AD3A}" srcOrd="1" destOrd="0" parTransId="{9A02725B-63F0-48DA-9DEC-3FE3FF06EA12}" sibTransId="{E76B8D33-30D3-4E79-AD26-EAC42AF93D23}"/>
    <dgm:cxn modelId="{07E37CFF-92FA-4E23-9151-E2C5BDE1655B}" type="presParOf" srcId="{DC67D7DD-DDB8-4731-92F7-72895A6C9B76}" destId="{89CD6012-46BF-4599-A0F3-BF40B1B2D77F}" srcOrd="0" destOrd="0" presId="urn:microsoft.com/office/officeart/2005/8/layout/hList7#1"/>
    <dgm:cxn modelId="{12F1D598-B2E5-4DA2-BCC5-9CA146492259}" type="presParOf" srcId="{DC67D7DD-DDB8-4731-92F7-72895A6C9B76}" destId="{0026E497-92B4-4239-8B78-2604C4E8000E}" srcOrd="1" destOrd="0" presId="urn:microsoft.com/office/officeart/2005/8/layout/hList7#1"/>
    <dgm:cxn modelId="{5EE0E8DD-34DB-441E-A628-6521D32429AA}" type="presParOf" srcId="{0026E497-92B4-4239-8B78-2604C4E8000E}" destId="{CEA40A5C-C07C-4695-A98F-C51EFDF3B72C}" srcOrd="0" destOrd="0" presId="urn:microsoft.com/office/officeart/2005/8/layout/hList7#1"/>
    <dgm:cxn modelId="{1BA73414-D999-4F86-B40B-C8B76AA5514F}" type="presParOf" srcId="{CEA40A5C-C07C-4695-A98F-C51EFDF3B72C}" destId="{3B9A414F-ED7F-4EFD-9D5E-7DA13C66784A}" srcOrd="0" destOrd="0" presId="urn:microsoft.com/office/officeart/2005/8/layout/hList7#1"/>
    <dgm:cxn modelId="{E761D579-9EB5-4D14-941B-69E1D89C71B5}" type="presParOf" srcId="{CEA40A5C-C07C-4695-A98F-C51EFDF3B72C}" destId="{FC05E0C1-B5A3-4401-BDB0-E95303254A84}" srcOrd="1" destOrd="0" presId="urn:microsoft.com/office/officeart/2005/8/layout/hList7#1"/>
    <dgm:cxn modelId="{4C88B4D7-9AAB-476C-903E-BBD728255A1C}" type="presParOf" srcId="{CEA40A5C-C07C-4695-A98F-C51EFDF3B72C}" destId="{42C903FA-A1BF-454C-BCE6-AC2BBB7B6B7A}" srcOrd="2" destOrd="0" presId="urn:microsoft.com/office/officeart/2005/8/layout/hList7#1"/>
    <dgm:cxn modelId="{D4944DF3-18C6-4205-A8F2-E390147AC551}" type="presParOf" srcId="{CEA40A5C-C07C-4695-A98F-C51EFDF3B72C}" destId="{94A96F63-64E5-4129-A462-46409FEE7066}" srcOrd="3" destOrd="0" presId="urn:microsoft.com/office/officeart/2005/8/layout/hList7#1"/>
    <dgm:cxn modelId="{EAA77729-501F-48CE-AB00-907284BDB4A7}" type="presParOf" srcId="{0026E497-92B4-4239-8B78-2604C4E8000E}" destId="{493FD972-77A8-43C0-96CE-F156C022D73D}" srcOrd="1" destOrd="0" presId="urn:microsoft.com/office/officeart/2005/8/layout/hList7#1"/>
    <dgm:cxn modelId="{2C1397FD-D825-44B5-9F63-33D0257C5B1B}" type="presParOf" srcId="{0026E497-92B4-4239-8B78-2604C4E8000E}" destId="{0784ED9A-5094-472F-A8B1-7D95F5662C64}" srcOrd="2" destOrd="0" presId="urn:microsoft.com/office/officeart/2005/8/layout/hList7#1"/>
    <dgm:cxn modelId="{5BA2E9EF-B7B2-47D0-88DB-B6C4AFEB8FCA}" type="presParOf" srcId="{0784ED9A-5094-472F-A8B1-7D95F5662C64}" destId="{F0D8DA42-FFD6-45ED-9751-856EC7F0CB77}" srcOrd="0" destOrd="0" presId="urn:microsoft.com/office/officeart/2005/8/layout/hList7#1"/>
    <dgm:cxn modelId="{77359F8F-5E74-46EB-8ECE-7021D24573C8}" type="presParOf" srcId="{0784ED9A-5094-472F-A8B1-7D95F5662C64}" destId="{B77646F7-B9F9-45D7-A479-A77DEE6B5950}" srcOrd="1" destOrd="0" presId="urn:microsoft.com/office/officeart/2005/8/layout/hList7#1"/>
    <dgm:cxn modelId="{20DEA19A-5F3E-4FED-BA73-F8F5CEBE5B3E}" type="presParOf" srcId="{0784ED9A-5094-472F-A8B1-7D95F5662C64}" destId="{FA7A3250-0309-4DD6-A92C-E65B0D8DE160}" srcOrd="2" destOrd="0" presId="urn:microsoft.com/office/officeart/2005/8/layout/hList7#1"/>
    <dgm:cxn modelId="{94DF9020-ADF7-4A2D-B682-8F9009EEF24A}" type="presParOf" srcId="{0784ED9A-5094-472F-A8B1-7D95F5662C64}" destId="{C2D713B5-E284-44D8-A15B-4B3A4E5E6274}" srcOrd="3" destOrd="0" presId="urn:microsoft.com/office/officeart/2005/8/layout/hList7#1"/>
    <dgm:cxn modelId="{32331B66-BA29-45FE-88F2-C0ED982D7F3D}" type="presParOf" srcId="{0026E497-92B4-4239-8B78-2604C4E8000E}" destId="{466BBC70-C009-4EA0-9D65-4AF80CC081F0}" srcOrd="3" destOrd="0" presId="urn:microsoft.com/office/officeart/2005/8/layout/hList7#1"/>
    <dgm:cxn modelId="{B1269D1E-EA50-43D8-B27D-61BF9698CE06}" type="presParOf" srcId="{0026E497-92B4-4239-8B78-2604C4E8000E}" destId="{969B24CA-DBED-498C-B712-1BD5F98B1919}" srcOrd="4" destOrd="0" presId="urn:microsoft.com/office/officeart/2005/8/layout/hList7#1"/>
    <dgm:cxn modelId="{769E7160-41B5-4DEF-8E0B-6B8EDF814F7C}" type="presParOf" srcId="{969B24CA-DBED-498C-B712-1BD5F98B1919}" destId="{D4E402F1-3DFB-4A0F-87B8-908BF5BDE6E8}" srcOrd="0" destOrd="0" presId="urn:microsoft.com/office/officeart/2005/8/layout/hList7#1"/>
    <dgm:cxn modelId="{0A323067-EFB3-4167-ABBA-77F11EB47342}" type="presParOf" srcId="{969B24CA-DBED-498C-B712-1BD5F98B1919}" destId="{21485DAE-1202-4957-A08C-8C156A35E7F1}" srcOrd="1" destOrd="0" presId="urn:microsoft.com/office/officeart/2005/8/layout/hList7#1"/>
    <dgm:cxn modelId="{9AB7DB06-F836-4336-8263-702A4548B27A}" type="presParOf" srcId="{969B24CA-DBED-498C-B712-1BD5F98B1919}" destId="{D8D6D38C-0B85-430B-A2EE-53DF30CEF54C}" srcOrd="2" destOrd="0" presId="urn:microsoft.com/office/officeart/2005/8/layout/hList7#1"/>
    <dgm:cxn modelId="{A60F4045-7BD8-4FBE-8006-B35321F1DD5F}" type="presParOf" srcId="{969B24CA-DBED-498C-B712-1BD5F98B1919}" destId="{C398A79B-5E61-443D-87EC-4923AB68E104}" srcOrd="3" destOrd="0" presId="urn:microsoft.com/office/officeart/2005/8/layout/hList7#1"/>
    <dgm:cxn modelId="{8CEBDE41-97EA-49F9-BAAB-067351272735}" type="presParOf" srcId="{0026E497-92B4-4239-8B78-2604C4E8000E}" destId="{2DF2DDF3-4B7F-424C-A541-4EFAE438FE98}" srcOrd="5" destOrd="0" presId="urn:microsoft.com/office/officeart/2005/8/layout/hList7#1"/>
    <dgm:cxn modelId="{08DDE03E-1C21-4D1E-AAFC-7A4970300BBF}" type="presParOf" srcId="{0026E497-92B4-4239-8B78-2604C4E8000E}" destId="{67035C7C-105D-4230-A5BF-AB1071C5CF33}" srcOrd="6" destOrd="0" presId="urn:microsoft.com/office/officeart/2005/8/layout/hList7#1"/>
    <dgm:cxn modelId="{2FBC299E-8927-4483-8C7C-0C8A7EC02F5C}" type="presParOf" srcId="{67035C7C-105D-4230-A5BF-AB1071C5CF33}" destId="{AD4BD684-E98D-41B8-BA25-5F4A9E694C58}" srcOrd="0" destOrd="0" presId="urn:microsoft.com/office/officeart/2005/8/layout/hList7#1"/>
    <dgm:cxn modelId="{1947A140-1FDD-454E-9201-6CC21BC8520B}" type="presParOf" srcId="{67035C7C-105D-4230-A5BF-AB1071C5CF33}" destId="{E8A7112F-55BD-4507-8F9D-730B8F6789DA}" srcOrd="1" destOrd="0" presId="urn:microsoft.com/office/officeart/2005/8/layout/hList7#1"/>
    <dgm:cxn modelId="{23B2950B-8256-4683-AA52-71A7ABD602CF}" type="presParOf" srcId="{67035C7C-105D-4230-A5BF-AB1071C5CF33}" destId="{ADD0346F-67DB-46D1-AEA4-93DE214B6314}" srcOrd="2" destOrd="0" presId="urn:microsoft.com/office/officeart/2005/8/layout/hList7#1"/>
    <dgm:cxn modelId="{86EBD9C0-A324-4ADA-ADB2-85585E7D4607}" type="presParOf" srcId="{67035C7C-105D-4230-A5BF-AB1071C5CF33}" destId="{8ECEA1D0-FCEC-4584-872C-94CB761A127F}" srcOrd="3" destOrd="0" presId="urn:microsoft.com/office/officeart/2005/8/layout/hList7#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A3529F9-AEFA-45A1-B7B9-74FFD681AB2E}" type="doc">
      <dgm:prSet loTypeId="urn:microsoft.com/office/officeart/2009/3/layout/RandomtoResultProcess" loCatId="process" qsTypeId="urn:microsoft.com/office/officeart/2005/8/quickstyle/simple1" qsCatId="simple" csTypeId="urn:microsoft.com/office/officeart/2005/8/colors/accent1_1" csCatId="accent1" phldr="1"/>
      <dgm:spPr/>
      <dgm:t>
        <a:bodyPr/>
        <a:lstStyle/>
        <a:p>
          <a:endParaRPr lang="es-ES"/>
        </a:p>
      </dgm:t>
    </dgm:pt>
    <dgm:pt modelId="{0B9AE20F-C5D3-4776-BF29-A991238DBF43}">
      <dgm:prSet phldrT="[Texto]"/>
      <dgm:spPr/>
      <dgm:t>
        <a:bodyPr/>
        <a:lstStyle/>
        <a:p>
          <a:r>
            <a:rPr lang="es-EC" dirty="0" smtClean="0"/>
            <a:t>Una  de  las  finalidades  de   proponer  un  modelo  de  gestión  financiera  </a:t>
          </a:r>
          <a:endParaRPr lang="es-ES" dirty="0"/>
        </a:p>
      </dgm:t>
    </dgm:pt>
    <dgm:pt modelId="{C7580072-544F-4F5F-B3A2-65B15000DA08}" type="parTrans" cxnId="{4BA6C96F-54E2-40B0-BB19-0BA1E8E47BA8}">
      <dgm:prSet/>
      <dgm:spPr/>
      <dgm:t>
        <a:bodyPr/>
        <a:lstStyle/>
        <a:p>
          <a:endParaRPr lang="es-ES"/>
        </a:p>
      </dgm:t>
    </dgm:pt>
    <dgm:pt modelId="{6C5EFEFB-7C28-4C76-8B2C-61C43453B474}" type="sibTrans" cxnId="{4BA6C96F-54E2-40B0-BB19-0BA1E8E47BA8}">
      <dgm:prSet/>
      <dgm:spPr/>
      <dgm:t>
        <a:bodyPr/>
        <a:lstStyle/>
        <a:p>
          <a:endParaRPr lang="es-ES"/>
        </a:p>
      </dgm:t>
    </dgm:pt>
    <dgm:pt modelId="{42697509-F6B7-4A8B-B089-FAFEEB06769F}">
      <dgm:prSet phldrT="[Texto]"/>
      <dgm:spPr/>
      <dgm:t>
        <a:bodyPr/>
        <a:lstStyle/>
        <a:p>
          <a:pPr algn="just"/>
          <a:r>
            <a:rPr lang="es-EC" dirty="0" smtClean="0"/>
            <a:t>es  la  de  la creación  de  valor   en  su  oferta  de  bienes  y servicios</a:t>
          </a:r>
          <a:endParaRPr lang="es-ES" dirty="0"/>
        </a:p>
      </dgm:t>
    </dgm:pt>
    <dgm:pt modelId="{ADFD8954-D5B5-416D-8C4C-94897021C37E}" type="parTrans" cxnId="{7A2E43A7-412B-42C0-ABE8-09618B2915C2}">
      <dgm:prSet/>
      <dgm:spPr/>
      <dgm:t>
        <a:bodyPr/>
        <a:lstStyle/>
        <a:p>
          <a:endParaRPr lang="es-ES"/>
        </a:p>
      </dgm:t>
    </dgm:pt>
    <dgm:pt modelId="{1E21A5DF-5B46-4D5B-82ED-7D7B1F12126E}" type="sibTrans" cxnId="{7A2E43A7-412B-42C0-ABE8-09618B2915C2}">
      <dgm:prSet/>
      <dgm:spPr/>
      <dgm:t>
        <a:bodyPr/>
        <a:lstStyle/>
        <a:p>
          <a:endParaRPr lang="es-ES"/>
        </a:p>
      </dgm:t>
    </dgm:pt>
    <dgm:pt modelId="{F6612E38-A97B-4FA4-81A5-EE0722CF762B}" type="pres">
      <dgm:prSet presAssocID="{7A3529F9-AEFA-45A1-B7B9-74FFD681AB2E}" presName="Name0" presStyleCnt="0">
        <dgm:presLayoutVars>
          <dgm:dir/>
          <dgm:animOne val="branch"/>
          <dgm:animLvl val="lvl"/>
        </dgm:presLayoutVars>
      </dgm:prSet>
      <dgm:spPr/>
      <dgm:t>
        <a:bodyPr/>
        <a:lstStyle/>
        <a:p>
          <a:endParaRPr lang="es-ES"/>
        </a:p>
      </dgm:t>
    </dgm:pt>
    <dgm:pt modelId="{FD4A3BE5-CDEB-44B6-A5AE-AB6BDFF4DD49}" type="pres">
      <dgm:prSet presAssocID="{0B9AE20F-C5D3-4776-BF29-A991238DBF43}" presName="chaos" presStyleCnt="0"/>
      <dgm:spPr/>
      <dgm:t>
        <a:bodyPr/>
        <a:lstStyle/>
        <a:p>
          <a:endParaRPr lang="es-ES"/>
        </a:p>
      </dgm:t>
    </dgm:pt>
    <dgm:pt modelId="{B02C3BFC-23E6-48A8-B259-3D7D28888232}" type="pres">
      <dgm:prSet presAssocID="{0B9AE20F-C5D3-4776-BF29-A991238DBF43}" presName="parTx1" presStyleLbl="revTx" presStyleIdx="0" presStyleCnt="1"/>
      <dgm:spPr/>
      <dgm:t>
        <a:bodyPr/>
        <a:lstStyle/>
        <a:p>
          <a:endParaRPr lang="es-ES"/>
        </a:p>
      </dgm:t>
    </dgm:pt>
    <dgm:pt modelId="{B71CE7C6-3013-4831-B970-5AB48F3122EB}" type="pres">
      <dgm:prSet presAssocID="{0B9AE20F-C5D3-4776-BF29-A991238DBF43}" presName="c1" presStyleLbl="node1" presStyleIdx="0" presStyleCnt="19"/>
      <dgm:spPr/>
      <dgm:t>
        <a:bodyPr/>
        <a:lstStyle/>
        <a:p>
          <a:endParaRPr lang="es-ES"/>
        </a:p>
      </dgm:t>
    </dgm:pt>
    <dgm:pt modelId="{08963EA5-C427-4FCB-9756-338F71421ED9}" type="pres">
      <dgm:prSet presAssocID="{0B9AE20F-C5D3-4776-BF29-A991238DBF43}" presName="c2" presStyleLbl="node1" presStyleIdx="1" presStyleCnt="19"/>
      <dgm:spPr/>
      <dgm:t>
        <a:bodyPr/>
        <a:lstStyle/>
        <a:p>
          <a:endParaRPr lang="es-ES"/>
        </a:p>
      </dgm:t>
    </dgm:pt>
    <dgm:pt modelId="{AE846EB3-C7D2-438D-B1ED-34F2C7648514}" type="pres">
      <dgm:prSet presAssocID="{0B9AE20F-C5D3-4776-BF29-A991238DBF43}" presName="c3" presStyleLbl="node1" presStyleIdx="2" presStyleCnt="19"/>
      <dgm:spPr/>
      <dgm:t>
        <a:bodyPr/>
        <a:lstStyle/>
        <a:p>
          <a:endParaRPr lang="es-ES"/>
        </a:p>
      </dgm:t>
    </dgm:pt>
    <dgm:pt modelId="{77D9B20B-9F2A-4D28-BE83-9EA3A85CBA3E}" type="pres">
      <dgm:prSet presAssocID="{0B9AE20F-C5D3-4776-BF29-A991238DBF43}" presName="c4" presStyleLbl="node1" presStyleIdx="3" presStyleCnt="19"/>
      <dgm:spPr/>
      <dgm:t>
        <a:bodyPr/>
        <a:lstStyle/>
        <a:p>
          <a:endParaRPr lang="es-ES"/>
        </a:p>
      </dgm:t>
    </dgm:pt>
    <dgm:pt modelId="{5953E1C7-AEE2-494D-9229-8DD245B82B39}" type="pres">
      <dgm:prSet presAssocID="{0B9AE20F-C5D3-4776-BF29-A991238DBF43}" presName="c5" presStyleLbl="node1" presStyleIdx="4" presStyleCnt="19"/>
      <dgm:spPr/>
      <dgm:t>
        <a:bodyPr/>
        <a:lstStyle/>
        <a:p>
          <a:endParaRPr lang="es-ES"/>
        </a:p>
      </dgm:t>
    </dgm:pt>
    <dgm:pt modelId="{5DC098A4-CAE6-4F4C-AC82-11DAF8B47249}" type="pres">
      <dgm:prSet presAssocID="{0B9AE20F-C5D3-4776-BF29-A991238DBF43}" presName="c6" presStyleLbl="node1" presStyleIdx="5" presStyleCnt="19"/>
      <dgm:spPr/>
      <dgm:t>
        <a:bodyPr/>
        <a:lstStyle/>
        <a:p>
          <a:endParaRPr lang="es-ES"/>
        </a:p>
      </dgm:t>
    </dgm:pt>
    <dgm:pt modelId="{F0A8B38D-26D3-4ED7-92B2-E02B36B20E02}" type="pres">
      <dgm:prSet presAssocID="{0B9AE20F-C5D3-4776-BF29-A991238DBF43}" presName="c7" presStyleLbl="node1" presStyleIdx="6" presStyleCnt="19"/>
      <dgm:spPr/>
      <dgm:t>
        <a:bodyPr/>
        <a:lstStyle/>
        <a:p>
          <a:endParaRPr lang="es-ES"/>
        </a:p>
      </dgm:t>
    </dgm:pt>
    <dgm:pt modelId="{C0919CA9-46A5-48D8-AA68-7756D80EC3AB}" type="pres">
      <dgm:prSet presAssocID="{0B9AE20F-C5D3-4776-BF29-A991238DBF43}" presName="c8" presStyleLbl="node1" presStyleIdx="7" presStyleCnt="19"/>
      <dgm:spPr/>
      <dgm:t>
        <a:bodyPr/>
        <a:lstStyle/>
        <a:p>
          <a:endParaRPr lang="es-ES"/>
        </a:p>
      </dgm:t>
    </dgm:pt>
    <dgm:pt modelId="{3CC4FD33-8B33-4B88-8CBA-21343A2EA41B}" type="pres">
      <dgm:prSet presAssocID="{0B9AE20F-C5D3-4776-BF29-A991238DBF43}" presName="c9" presStyleLbl="node1" presStyleIdx="8" presStyleCnt="19"/>
      <dgm:spPr/>
      <dgm:t>
        <a:bodyPr/>
        <a:lstStyle/>
        <a:p>
          <a:endParaRPr lang="es-ES"/>
        </a:p>
      </dgm:t>
    </dgm:pt>
    <dgm:pt modelId="{31F4E35D-9C9D-45A1-B343-3AAC48D5233B}" type="pres">
      <dgm:prSet presAssocID="{0B9AE20F-C5D3-4776-BF29-A991238DBF43}" presName="c10" presStyleLbl="node1" presStyleIdx="9" presStyleCnt="19"/>
      <dgm:spPr/>
      <dgm:t>
        <a:bodyPr/>
        <a:lstStyle/>
        <a:p>
          <a:endParaRPr lang="es-ES"/>
        </a:p>
      </dgm:t>
    </dgm:pt>
    <dgm:pt modelId="{CAB7B257-0462-4599-9E28-25A4C5A2396A}" type="pres">
      <dgm:prSet presAssocID="{0B9AE20F-C5D3-4776-BF29-A991238DBF43}" presName="c11" presStyleLbl="node1" presStyleIdx="10" presStyleCnt="19"/>
      <dgm:spPr/>
      <dgm:t>
        <a:bodyPr/>
        <a:lstStyle/>
        <a:p>
          <a:endParaRPr lang="es-ES"/>
        </a:p>
      </dgm:t>
    </dgm:pt>
    <dgm:pt modelId="{3B8B1A19-D623-4E7F-9113-BDF909D14DEB}" type="pres">
      <dgm:prSet presAssocID="{0B9AE20F-C5D3-4776-BF29-A991238DBF43}" presName="c12" presStyleLbl="node1" presStyleIdx="11" presStyleCnt="19"/>
      <dgm:spPr/>
      <dgm:t>
        <a:bodyPr/>
        <a:lstStyle/>
        <a:p>
          <a:endParaRPr lang="es-ES"/>
        </a:p>
      </dgm:t>
    </dgm:pt>
    <dgm:pt modelId="{E2167FB1-8123-4EAA-81F8-9CF6932CEB03}" type="pres">
      <dgm:prSet presAssocID="{0B9AE20F-C5D3-4776-BF29-A991238DBF43}" presName="c13" presStyleLbl="node1" presStyleIdx="12" presStyleCnt="19"/>
      <dgm:spPr/>
      <dgm:t>
        <a:bodyPr/>
        <a:lstStyle/>
        <a:p>
          <a:endParaRPr lang="es-ES"/>
        </a:p>
      </dgm:t>
    </dgm:pt>
    <dgm:pt modelId="{23F5283B-B9A8-4E0B-BE18-1FE110271727}" type="pres">
      <dgm:prSet presAssocID="{0B9AE20F-C5D3-4776-BF29-A991238DBF43}" presName="c14" presStyleLbl="node1" presStyleIdx="13" presStyleCnt="19"/>
      <dgm:spPr/>
      <dgm:t>
        <a:bodyPr/>
        <a:lstStyle/>
        <a:p>
          <a:endParaRPr lang="es-ES"/>
        </a:p>
      </dgm:t>
    </dgm:pt>
    <dgm:pt modelId="{A48AAF15-601A-46AF-9EAE-809325D31E8D}" type="pres">
      <dgm:prSet presAssocID="{0B9AE20F-C5D3-4776-BF29-A991238DBF43}" presName="c15" presStyleLbl="node1" presStyleIdx="14" presStyleCnt="19"/>
      <dgm:spPr/>
      <dgm:t>
        <a:bodyPr/>
        <a:lstStyle/>
        <a:p>
          <a:endParaRPr lang="es-ES"/>
        </a:p>
      </dgm:t>
    </dgm:pt>
    <dgm:pt modelId="{4BF0119F-A9CF-4D4F-A651-161F3408AD67}" type="pres">
      <dgm:prSet presAssocID="{0B9AE20F-C5D3-4776-BF29-A991238DBF43}" presName="c16" presStyleLbl="node1" presStyleIdx="15" presStyleCnt="19"/>
      <dgm:spPr/>
      <dgm:t>
        <a:bodyPr/>
        <a:lstStyle/>
        <a:p>
          <a:endParaRPr lang="es-ES"/>
        </a:p>
      </dgm:t>
    </dgm:pt>
    <dgm:pt modelId="{6C21D800-78D8-40BB-A6BA-42500CC07556}" type="pres">
      <dgm:prSet presAssocID="{0B9AE20F-C5D3-4776-BF29-A991238DBF43}" presName="c17" presStyleLbl="node1" presStyleIdx="16" presStyleCnt="19"/>
      <dgm:spPr/>
      <dgm:t>
        <a:bodyPr/>
        <a:lstStyle/>
        <a:p>
          <a:endParaRPr lang="es-ES"/>
        </a:p>
      </dgm:t>
    </dgm:pt>
    <dgm:pt modelId="{E8884F22-71D6-4C02-AF5A-AEA6261DDAD2}" type="pres">
      <dgm:prSet presAssocID="{0B9AE20F-C5D3-4776-BF29-A991238DBF43}" presName="c18" presStyleLbl="node1" presStyleIdx="17" presStyleCnt="19"/>
      <dgm:spPr/>
      <dgm:t>
        <a:bodyPr/>
        <a:lstStyle/>
        <a:p>
          <a:endParaRPr lang="es-ES"/>
        </a:p>
      </dgm:t>
    </dgm:pt>
    <dgm:pt modelId="{B91038B0-7DF8-422F-AD00-57DA97595154}" type="pres">
      <dgm:prSet presAssocID="{6C5EFEFB-7C28-4C76-8B2C-61C43453B474}" presName="chevronComposite1" presStyleCnt="0"/>
      <dgm:spPr/>
      <dgm:t>
        <a:bodyPr/>
        <a:lstStyle/>
        <a:p>
          <a:endParaRPr lang="es-ES"/>
        </a:p>
      </dgm:t>
    </dgm:pt>
    <dgm:pt modelId="{FA035A19-2978-470E-A026-CEB111D6CDC0}" type="pres">
      <dgm:prSet presAssocID="{6C5EFEFB-7C28-4C76-8B2C-61C43453B474}" presName="chevron1" presStyleLbl="sibTrans2D1" presStyleIdx="0" presStyleCnt="2"/>
      <dgm:spPr/>
      <dgm:t>
        <a:bodyPr/>
        <a:lstStyle/>
        <a:p>
          <a:endParaRPr lang="es-ES"/>
        </a:p>
      </dgm:t>
    </dgm:pt>
    <dgm:pt modelId="{BC0F3BCB-2C27-4698-A257-DDDECA4FF918}" type="pres">
      <dgm:prSet presAssocID="{6C5EFEFB-7C28-4C76-8B2C-61C43453B474}" presName="spChevron1" presStyleCnt="0"/>
      <dgm:spPr/>
      <dgm:t>
        <a:bodyPr/>
        <a:lstStyle/>
        <a:p>
          <a:endParaRPr lang="es-ES"/>
        </a:p>
      </dgm:t>
    </dgm:pt>
    <dgm:pt modelId="{91E89F1A-1F64-4F36-AB19-7AC73F3E68AB}" type="pres">
      <dgm:prSet presAssocID="{6C5EFEFB-7C28-4C76-8B2C-61C43453B474}" presName="overlap" presStyleCnt="0"/>
      <dgm:spPr/>
      <dgm:t>
        <a:bodyPr/>
        <a:lstStyle/>
        <a:p>
          <a:endParaRPr lang="es-ES"/>
        </a:p>
      </dgm:t>
    </dgm:pt>
    <dgm:pt modelId="{1EC22E77-0472-484F-B4F0-0593FE98DA3C}" type="pres">
      <dgm:prSet presAssocID="{6C5EFEFB-7C28-4C76-8B2C-61C43453B474}" presName="chevronComposite2" presStyleCnt="0"/>
      <dgm:spPr/>
      <dgm:t>
        <a:bodyPr/>
        <a:lstStyle/>
        <a:p>
          <a:endParaRPr lang="es-ES"/>
        </a:p>
      </dgm:t>
    </dgm:pt>
    <dgm:pt modelId="{ABA98689-A9AE-480D-9739-FE7390123310}" type="pres">
      <dgm:prSet presAssocID="{6C5EFEFB-7C28-4C76-8B2C-61C43453B474}" presName="chevron2" presStyleLbl="sibTrans2D1" presStyleIdx="1" presStyleCnt="2"/>
      <dgm:spPr/>
      <dgm:t>
        <a:bodyPr/>
        <a:lstStyle/>
        <a:p>
          <a:endParaRPr lang="es-ES"/>
        </a:p>
      </dgm:t>
    </dgm:pt>
    <dgm:pt modelId="{B9CDDF5D-1E4F-4DF3-9632-77FB222A21CF}" type="pres">
      <dgm:prSet presAssocID="{6C5EFEFB-7C28-4C76-8B2C-61C43453B474}" presName="spChevron2" presStyleCnt="0"/>
      <dgm:spPr/>
      <dgm:t>
        <a:bodyPr/>
        <a:lstStyle/>
        <a:p>
          <a:endParaRPr lang="es-ES"/>
        </a:p>
      </dgm:t>
    </dgm:pt>
    <dgm:pt modelId="{0CF3C39C-891C-4599-BA5B-9F981816F537}" type="pres">
      <dgm:prSet presAssocID="{42697509-F6B7-4A8B-B089-FAFEEB06769F}" presName="last" presStyleCnt="0"/>
      <dgm:spPr/>
      <dgm:t>
        <a:bodyPr/>
        <a:lstStyle/>
        <a:p>
          <a:endParaRPr lang="es-ES"/>
        </a:p>
      </dgm:t>
    </dgm:pt>
    <dgm:pt modelId="{2792FCF7-5DDB-4F3C-A494-CD7AB770FA40}" type="pres">
      <dgm:prSet presAssocID="{42697509-F6B7-4A8B-B089-FAFEEB06769F}" presName="circleTx" presStyleLbl="node1" presStyleIdx="18" presStyleCnt="19"/>
      <dgm:spPr/>
      <dgm:t>
        <a:bodyPr/>
        <a:lstStyle/>
        <a:p>
          <a:endParaRPr lang="es-ES"/>
        </a:p>
      </dgm:t>
    </dgm:pt>
    <dgm:pt modelId="{B298D4E2-D5B5-46E5-8AE4-7F587E6639A4}" type="pres">
      <dgm:prSet presAssocID="{42697509-F6B7-4A8B-B089-FAFEEB06769F}" presName="spN" presStyleCnt="0"/>
      <dgm:spPr/>
      <dgm:t>
        <a:bodyPr/>
        <a:lstStyle/>
        <a:p>
          <a:endParaRPr lang="es-ES"/>
        </a:p>
      </dgm:t>
    </dgm:pt>
  </dgm:ptLst>
  <dgm:cxnLst>
    <dgm:cxn modelId="{7A2E43A7-412B-42C0-ABE8-09618B2915C2}" srcId="{7A3529F9-AEFA-45A1-B7B9-74FFD681AB2E}" destId="{42697509-F6B7-4A8B-B089-FAFEEB06769F}" srcOrd="1" destOrd="0" parTransId="{ADFD8954-D5B5-416D-8C4C-94897021C37E}" sibTransId="{1E21A5DF-5B46-4D5B-82ED-7D7B1F12126E}"/>
    <dgm:cxn modelId="{15E55311-D3F7-4EB3-874F-F6311888212C}" type="presOf" srcId="{42697509-F6B7-4A8B-B089-FAFEEB06769F}" destId="{2792FCF7-5DDB-4F3C-A494-CD7AB770FA40}" srcOrd="0" destOrd="0" presId="urn:microsoft.com/office/officeart/2009/3/layout/RandomtoResultProcess"/>
    <dgm:cxn modelId="{CFC85F45-6159-4181-8F33-60DB6D773D88}" type="presOf" srcId="{0B9AE20F-C5D3-4776-BF29-A991238DBF43}" destId="{B02C3BFC-23E6-48A8-B259-3D7D28888232}" srcOrd="0" destOrd="0" presId="urn:microsoft.com/office/officeart/2009/3/layout/RandomtoResultProcess"/>
    <dgm:cxn modelId="{197A7EBF-6E06-4B87-BC79-942CE8EE9899}" type="presOf" srcId="{7A3529F9-AEFA-45A1-B7B9-74FFD681AB2E}" destId="{F6612E38-A97B-4FA4-81A5-EE0722CF762B}" srcOrd="0" destOrd="0" presId="urn:microsoft.com/office/officeart/2009/3/layout/RandomtoResultProcess"/>
    <dgm:cxn modelId="{4BA6C96F-54E2-40B0-BB19-0BA1E8E47BA8}" srcId="{7A3529F9-AEFA-45A1-B7B9-74FFD681AB2E}" destId="{0B9AE20F-C5D3-4776-BF29-A991238DBF43}" srcOrd="0" destOrd="0" parTransId="{C7580072-544F-4F5F-B3A2-65B15000DA08}" sibTransId="{6C5EFEFB-7C28-4C76-8B2C-61C43453B474}"/>
    <dgm:cxn modelId="{AC24C50B-7D5F-48A4-84C7-06A998F1C017}" type="presParOf" srcId="{F6612E38-A97B-4FA4-81A5-EE0722CF762B}" destId="{FD4A3BE5-CDEB-44B6-A5AE-AB6BDFF4DD49}" srcOrd="0" destOrd="0" presId="urn:microsoft.com/office/officeart/2009/3/layout/RandomtoResultProcess"/>
    <dgm:cxn modelId="{57B34F1B-B312-447B-B56C-B0AA34F70926}" type="presParOf" srcId="{FD4A3BE5-CDEB-44B6-A5AE-AB6BDFF4DD49}" destId="{B02C3BFC-23E6-48A8-B259-3D7D28888232}" srcOrd="0" destOrd="0" presId="urn:microsoft.com/office/officeart/2009/3/layout/RandomtoResultProcess"/>
    <dgm:cxn modelId="{BA33F036-C402-4B51-9B2F-5E101D253D6E}" type="presParOf" srcId="{FD4A3BE5-CDEB-44B6-A5AE-AB6BDFF4DD49}" destId="{B71CE7C6-3013-4831-B970-5AB48F3122EB}" srcOrd="1" destOrd="0" presId="urn:microsoft.com/office/officeart/2009/3/layout/RandomtoResultProcess"/>
    <dgm:cxn modelId="{C1626B5E-0AAA-407A-8AFD-FC54FDDA0F26}" type="presParOf" srcId="{FD4A3BE5-CDEB-44B6-A5AE-AB6BDFF4DD49}" destId="{08963EA5-C427-4FCB-9756-338F71421ED9}" srcOrd="2" destOrd="0" presId="urn:microsoft.com/office/officeart/2009/3/layout/RandomtoResultProcess"/>
    <dgm:cxn modelId="{7B150730-D2BF-403A-A3BE-2903D036A58F}" type="presParOf" srcId="{FD4A3BE5-CDEB-44B6-A5AE-AB6BDFF4DD49}" destId="{AE846EB3-C7D2-438D-B1ED-34F2C7648514}" srcOrd="3" destOrd="0" presId="urn:microsoft.com/office/officeart/2009/3/layout/RandomtoResultProcess"/>
    <dgm:cxn modelId="{B849FC36-1F95-4D35-BDCB-57798AF5137F}" type="presParOf" srcId="{FD4A3BE5-CDEB-44B6-A5AE-AB6BDFF4DD49}" destId="{77D9B20B-9F2A-4D28-BE83-9EA3A85CBA3E}" srcOrd="4" destOrd="0" presId="urn:microsoft.com/office/officeart/2009/3/layout/RandomtoResultProcess"/>
    <dgm:cxn modelId="{40389FAB-58B6-4768-9568-F0A8CFC3E8D4}" type="presParOf" srcId="{FD4A3BE5-CDEB-44B6-A5AE-AB6BDFF4DD49}" destId="{5953E1C7-AEE2-494D-9229-8DD245B82B39}" srcOrd="5" destOrd="0" presId="urn:microsoft.com/office/officeart/2009/3/layout/RandomtoResultProcess"/>
    <dgm:cxn modelId="{414F5475-B6C2-42AF-8585-FCEEAA06F7FA}" type="presParOf" srcId="{FD4A3BE5-CDEB-44B6-A5AE-AB6BDFF4DD49}" destId="{5DC098A4-CAE6-4F4C-AC82-11DAF8B47249}" srcOrd="6" destOrd="0" presId="urn:microsoft.com/office/officeart/2009/3/layout/RandomtoResultProcess"/>
    <dgm:cxn modelId="{9FCE4397-4D43-4897-9382-AC87093166E8}" type="presParOf" srcId="{FD4A3BE5-CDEB-44B6-A5AE-AB6BDFF4DD49}" destId="{F0A8B38D-26D3-4ED7-92B2-E02B36B20E02}" srcOrd="7" destOrd="0" presId="urn:microsoft.com/office/officeart/2009/3/layout/RandomtoResultProcess"/>
    <dgm:cxn modelId="{5EB50927-C615-4FE2-B8C1-53062248EDBB}" type="presParOf" srcId="{FD4A3BE5-CDEB-44B6-A5AE-AB6BDFF4DD49}" destId="{C0919CA9-46A5-48D8-AA68-7756D80EC3AB}" srcOrd="8" destOrd="0" presId="urn:microsoft.com/office/officeart/2009/3/layout/RandomtoResultProcess"/>
    <dgm:cxn modelId="{3223C89A-0D7F-4330-B944-A9BDCBA87952}" type="presParOf" srcId="{FD4A3BE5-CDEB-44B6-A5AE-AB6BDFF4DD49}" destId="{3CC4FD33-8B33-4B88-8CBA-21343A2EA41B}" srcOrd="9" destOrd="0" presId="urn:microsoft.com/office/officeart/2009/3/layout/RandomtoResultProcess"/>
    <dgm:cxn modelId="{C93E6EEF-34F5-4416-80FC-19E523223325}" type="presParOf" srcId="{FD4A3BE5-CDEB-44B6-A5AE-AB6BDFF4DD49}" destId="{31F4E35D-9C9D-45A1-B343-3AAC48D5233B}" srcOrd="10" destOrd="0" presId="urn:microsoft.com/office/officeart/2009/3/layout/RandomtoResultProcess"/>
    <dgm:cxn modelId="{1BD162AF-8354-4144-B3D8-09EE2F560FB4}" type="presParOf" srcId="{FD4A3BE5-CDEB-44B6-A5AE-AB6BDFF4DD49}" destId="{CAB7B257-0462-4599-9E28-25A4C5A2396A}" srcOrd="11" destOrd="0" presId="urn:microsoft.com/office/officeart/2009/3/layout/RandomtoResultProcess"/>
    <dgm:cxn modelId="{8A1D2694-92F4-4813-B065-C03DC21FDC69}" type="presParOf" srcId="{FD4A3BE5-CDEB-44B6-A5AE-AB6BDFF4DD49}" destId="{3B8B1A19-D623-4E7F-9113-BDF909D14DEB}" srcOrd="12" destOrd="0" presId="urn:microsoft.com/office/officeart/2009/3/layout/RandomtoResultProcess"/>
    <dgm:cxn modelId="{EB1B035E-8E51-4DFD-960D-5FCEB06E28B5}" type="presParOf" srcId="{FD4A3BE5-CDEB-44B6-A5AE-AB6BDFF4DD49}" destId="{E2167FB1-8123-4EAA-81F8-9CF6932CEB03}" srcOrd="13" destOrd="0" presId="urn:microsoft.com/office/officeart/2009/3/layout/RandomtoResultProcess"/>
    <dgm:cxn modelId="{83A2EE7E-E2B4-4C0E-B4AF-C7017B50C258}" type="presParOf" srcId="{FD4A3BE5-CDEB-44B6-A5AE-AB6BDFF4DD49}" destId="{23F5283B-B9A8-4E0B-BE18-1FE110271727}" srcOrd="14" destOrd="0" presId="urn:microsoft.com/office/officeart/2009/3/layout/RandomtoResultProcess"/>
    <dgm:cxn modelId="{FE86EB62-4A86-4C2D-B02D-0B90ED06BFE9}" type="presParOf" srcId="{FD4A3BE5-CDEB-44B6-A5AE-AB6BDFF4DD49}" destId="{A48AAF15-601A-46AF-9EAE-809325D31E8D}" srcOrd="15" destOrd="0" presId="urn:microsoft.com/office/officeart/2009/3/layout/RandomtoResultProcess"/>
    <dgm:cxn modelId="{62B52256-19C8-4E2F-BB00-7134B331E048}" type="presParOf" srcId="{FD4A3BE5-CDEB-44B6-A5AE-AB6BDFF4DD49}" destId="{4BF0119F-A9CF-4D4F-A651-161F3408AD67}" srcOrd="16" destOrd="0" presId="urn:microsoft.com/office/officeart/2009/3/layout/RandomtoResultProcess"/>
    <dgm:cxn modelId="{219EB382-998C-45E6-846A-B117394F4C12}" type="presParOf" srcId="{FD4A3BE5-CDEB-44B6-A5AE-AB6BDFF4DD49}" destId="{6C21D800-78D8-40BB-A6BA-42500CC07556}" srcOrd="17" destOrd="0" presId="urn:microsoft.com/office/officeart/2009/3/layout/RandomtoResultProcess"/>
    <dgm:cxn modelId="{C3977AB0-A6CC-4D53-94B4-6D3947831717}" type="presParOf" srcId="{FD4A3BE5-CDEB-44B6-A5AE-AB6BDFF4DD49}" destId="{E8884F22-71D6-4C02-AF5A-AEA6261DDAD2}" srcOrd="18" destOrd="0" presId="urn:microsoft.com/office/officeart/2009/3/layout/RandomtoResultProcess"/>
    <dgm:cxn modelId="{8C248A17-BA16-4559-A6E3-1A3812580F71}" type="presParOf" srcId="{F6612E38-A97B-4FA4-81A5-EE0722CF762B}" destId="{B91038B0-7DF8-422F-AD00-57DA97595154}" srcOrd="1" destOrd="0" presId="urn:microsoft.com/office/officeart/2009/3/layout/RandomtoResultProcess"/>
    <dgm:cxn modelId="{05EDA842-0293-4E96-BDE9-104EAD90B0FE}" type="presParOf" srcId="{B91038B0-7DF8-422F-AD00-57DA97595154}" destId="{FA035A19-2978-470E-A026-CEB111D6CDC0}" srcOrd="0" destOrd="0" presId="urn:microsoft.com/office/officeart/2009/3/layout/RandomtoResultProcess"/>
    <dgm:cxn modelId="{ABE72CDA-C167-4A25-858C-930F6EA0318F}" type="presParOf" srcId="{B91038B0-7DF8-422F-AD00-57DA97595154}" destId="{BC0F3BCB-2C27-4698-A257-DDDECA4FF918}" srcOrd="1" destOrd="0" presId="urn:microsoft.com/office/officeart/2009/3/layout/RandomtoResultProcess"/>
    <dgm:cxn modelId="{8A00C8A9-FB35-41FE-8B14-B4B745F7F7F2}" type="presParOf" srcId="{F6612E38-A97B-4FA4-81A5-EE0722CF762B}" destId="{91E89F1A-1F64-4F36-AB19-7AC73F3E68AB}" srcOrd="2" destOrd="0" presId="urn:microsoft.com/office/officeart/2009/3/layout/RandomtoResultProcess"/>
    <dgm:cxn modelId="{3FC12545-C6B0-4B18-B502-A70417D1190D}" type="presParOf" srcId="{F6612E38-A97B-4FA4-81A5-EE0722CF762B}" destId="{1EC22E77-0472-484F-B4F0-0593FE98DA3C}" srcOrd="3" destOrd="0" presId="urn:microsoft.com/office/officeart/2009/3/layout/RandomtoResultProcess"/>
    <dgm:cxn modelId="{3378E7A4-D39A-4B85-8600-F00C90FCF544}" type="presParOf" srcId="{1EC22E77-0472-484F-B4F0-0593FE98DA3C}" destId="{ABA98689-A9AE-480D-9739-FE7390123310}" srcOrd="0" destOrd="0" presId="urn:microsoft.com/office/officeart/2009/3/layout/RandomtoResultProcess"/>
    <dgm:cxn modelId="{6DA3FF0A-31AD-4908-9D89-450417B5701B}" type="presParOf" srcId="{1EC22E77-0472-484F-B4F0-0593FE98DA3C}" destId="{B9CDDF5D-1E4F-4DF3-9632-77FB222A21CF}" srcOrd="1" destOrd="0" presId="urn:microsoft.com/office/officeart/2009/3/layout/RandomtoResultProcess"/>
    <dgm:cxn modelId="{7A59AEA6-0B4F-4BBD-9C21-71E2CEA1A963}" type="presParOf" srcId="{F6612E38-A97B-4FA4-81A5-EE0722CF762B}" destId="{0CF3C39C-891C-4599-BA5B-9F981816F537}" srcOrd="4" destOrd="0" presId="urn:microsoft.com/office/officeart/2009/3/layout/RandomtoResultProcess"/>
    <dgm:cxn modelId="{FF94CF27-7012-484D-8DC1-97D000304D6D}" type="presParOf" srcId="{0CF3C39C-891C-4599-BA5B-9F981816F537}" destId="{2792FCF7-5DDB-4F3C-A494-CD7AB770FA40}" srcOrd="0" destOrd="0" presId="urn:microsoft.com/office/officeart/2009/3/layout/RandomtoResultProcess"/>
    <dgm:cxn modelId="{9DAC983E-AE27-4F5B-A80A-356AC24CCB9F}" type="presParOf" srcId="{0CF3C39C-891C-4599-BA5B-9F981816F537}" destId="{B298D4E2-D5B5-46E5-8AE4-7F587E6639A4}" srcOrd="1" destOrd="0" presId="urn:microsoft.com/office/officeart/2009/3/layout/RandomtoResult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04043C0-DC62-4736-B918-72CD9B3E388A}" type="doc">
      <dgm:prSet loTypeId="urn:microsoft.com/office/officeart/2005/8/layout/process2" loCatId="process" qsTypeId="urn:microsoft.com/office/officeart/2005/8/quickstyle/simple1" qsCatId="simple" csTypeId="urn:microsoft.com/office/officeart/2005/8/colors/accent1_1" csCatId="accent1" phldr="1"/>
      <dgm:spPr/>
    </dgm:pt>
    <dgm:pt modelId="{737A387F-BE31-47CD-A9AF-0A7081BD5A4E}">
      <dgm:prSet phldrT="[Texto]"/>
      <dgm:spPr/>
      <dgm:t>
        <a:bodyPr/>
        <a:lstStyle/>
        <a:p>
          <a:pPr algn="just"/>
          <a:r>
            <a:rPr lang="es-EC" dirty="0" smtClean="0"/>
            <a:t>Las   estrategias  que  se plantean  sobre  la  inversión   </a:t>
          </a:r>
          <a:endParaRPr lang="es-ES" dirty="0"/>
        </a:p>
      </dgm:t>
    </dgm:pt>
    <dgm:pt modelId="{860F0F0A-CADC-4C29-B952-58A65144A5D2}" type="parTrans" cxnId="{22E2146C-0C7E-4BEE-B083-4C6A76A37DE6}">
      <dgm:prSet/>
      <dgm:spPr/>
      <dgm:t>
        <a:bodyPr/>
        <a:lstStyle/>
        <a:p>
          <a:endParaRPr lang="es-ES"/>
        </a:p>
      </dgm:t>
    </dgm:pt>
    <dgm:pt modelId="{6825FA93-CC82-4B1B-B867-FB8AEB8C3C38}" type="sibTrans" cxnId="{22E2146C-0C7E-4BEE-B083-4C6A76A37DE6}">
      <dgm:prSet/>
      <dgm:spPr/>
      <dgm:t>
        <a:bodyPr/>
        <a:lstStyle/>
        <a:p>
          <a:endParaRPr lang="es-ES"/>
        </a:p>
      </dgm:t>
    </dgm:pt>
    <dgm:pt modelId="{DED5A162-5B46-496E-83C6-E5796C565DFD}">
      <dgm:prSet phldrT="[Texto]"/>
      <dgm:spPr/>
      <dgm:t>
        <a:bodyPr/>
        <a:lstStyle/>
        <a:p>
          <a:pPr algn="just"/>
          <a:r>
            <a:rPr lang="es-EC" smtClean="0"/>
            <a:t>tienen  como   objetivo  el  crecimiento  de  la  empresa. </a:t>
          </a:r>
          <a:endParaRPr lang="es-ES" dirty="0"/>
        </a:p>
      </dgm:t>
    </dgm:pt>
    <dgm:pt modelId="{C8676517-3F95-4A59-BD0B-4AC0A23413E5}" type="parTrans" cxnId="{3185C842-5714-43B2-80A1-FE8BC8DAAAB4}">
      <dgm:prSet/>
      <dgm:spPr/>
      <dgm:t>
        <a:bodyPr/>
        <a:lstStyle/>
        <a:p>
          <a:endParaRPr lang="es-ES"/>
        </a:p>
      </dgm:t>
    </dgm:pt>
    <dgm:pt modelId="{7303F055-C6F2-49DB-8D60-3C35F2969EF2}" type="sibTrans" cxnId="{3185C842-5714-43B2-80A1-FE8BC8DAAAB4}">
      <dgm:prSet/>
      <dgm:spPr/>
      <dgm:t>
        <a:bodyPr/>
        <a:lstStyle/>
        <a:p>
          <a:endParaRPr lang="es-ES"/>
        </a:p>
      </dgm:t>
    </dgm:pt>
    <dgm:pt modelId="{CFB11150-AB1B-41C2-9574-0212BF992905}">
      <dgm:prSet phldrT="[Texto]"/>
      <dgm:spPr/>
      <dgm:t>
        <a:bodyPr/>
        <a:lstStyle/>
        <a:p>
          <a:pPr algn="just"/>
          <a:r>
            <a:rPr lang="es-EC" smtClean="0"/>
            <a:t>la  aparición  de   nuevos  productos  </a:t>
          </a:r>
          <a:endParaRPr lang="es-ES" dirty="0"/>
        </a:p>
      </dgm:t>
    </dgm:pt>
    <dgm:pt modelId="{A98406F8-FF03-4C2A-B51D-4B24A8C30606}" type="parTrans" cxnId="{042ECE91-3C52-448B-8396-3F999A122848}">
      <dgm:prSet/>
      <dgm:spPr/>
      <dgm:t>
        <a:bodyPr/>
        <a:lstStyle/>
        <a:p>
          <a:endParaRPr lang="es-ES"/>
        </a:p>
      </dgm:t>
    </dgm:pt>
    <dgm:pt modelId="{2610E917-81A3-489F-95F8-9342795756ED}" type="sibTrans" cxnId="{042ECE91-3C52-448B-8396-3F999A122848}">
      <dgm:prSet/>
      <dgm:spPr/>
      <dgm:t>
        <a:bodyPr/>
        <a:lstStyle/>
        <a:p>
          <a:endParaRPr lang="es-ES"/>
        </a:p>
      </dgm:t>
    </dgm:pt>
    <dgm:pt modelId="{325A8998-274C-460A-84A9-F0CAB2913F80}" type="pres">
      <dgm:prSet presAssocID="{F04043C0-DC62-4736-B918-72CD9B3E388A}" presName="linearFlow" presStyleCnt="0">
        <dgm:presLayoutVars>
          <dgm:resizeHandles val="exact"/>
        </dgm:presLayoutVars>
      </dgm:prSet>
      <dgm:spPr/>
    </dgm:pt>
    <dgm:pt modelId="{FD528CE2-ECEA-455E-985B-377A60ED11B6}" type="pres">
      <dgm:prSet presAssocID="{737A387F-BE31-47CD-A9AF-0A7081BD5A4E}" presName="node" presStyleLbl="node1" presStyleIdx="0" presStyleCnt="3">
        <dgm:presLayoutVars>
          <dgm:bulletEnabled val="1"/>
        </dgm:presLayoutVars>
      </dgm:prSet>
      <dgm:spPr/>
      <dgm:t>
        <a:bodyPr/>
        <a:lstStyle/>
        <a:p>
          <a:endParaRPr lang="es-ES"/>
        </a:p>
      </dgm:t>
    </dgm:pt>
    <dgm:pt modelId="{6633B987-CC81-4BC6-87C7-289BCFF889FF}" type="pres">
      <dgm:prSet presAssocID="{6825FA93-CC82-4B1B-B867-FB8AEB8C3C38}" presName="sibTrans" presStyleLbl="sibTrans2D1" presStyleIdx="0" presStyleCnt="2"/>
      <dgm:spPr/>
      <dgm:t>
        <a:bodyPr/>
        <a:lstStyle/>
        <a:p>
          <a:endParaRPr lang="es-ES"/>
        </a:p>
      </dgm:t>
    </dgm:pt>
    <dgm:pt modelId="{2587447C-6B85-4CA4-8557-B4949F83CA11}" type="pres">
      <dgm:prSet presAssocID="{6825FA93-CC82-4B1B-B867-FB8AEB8C3C38}" presName="connectorText" presStyleLbl="sibTrans2D1" presStyleIdx="0" presStyleCnt="2"/>
      <dgm:spPr/>
      <dgm:t>
        <a:bodyPr/>
        <a:lstStyle/>
        <a:p>
          <a:endParaRPr lang="es-ES"/>
        </a:p>
      </dgm:t>
    </dgm:pt>
    <dgm:pt modelId="{B58889BE-E870-409D-BCE7-7BA16399E928}" type="pres">
      <dgm:prSet presAssocID="{DED5A162-5B46-496E-83C6-E5796C565DFD}" presName="node" presStyleLbl="node1" presStyleIdx="1" presStyleCnt="3">
        <dgm:presLayoutVars>
          <dgm:bulletEnabled val="1"/>
        </dgm:presLayoutVars>
      </dgm:prSet>
      <dgm:spPr/>
      <dgm:t>
        <a:bodyPr/>
        <a:lstStyle/>
        <a:p>
          <a:endParaRPr lang="es-ES"/>
        </a:p>
      </dgm:t>
    </dgm:pt>
    <dgm:pt modelId="{3C54093E-00D0-4D56-ADC5-9F950028E699}" type="pres">
      <dgm:prSet presAssocID="{7303F055-C6F2-49DB-8D60-3C35F2969EF2}" presName="sibTrans" presStyleLbl="sibTrans2D1" presStyleIdx="1" presStyleCnt="2"/>
      <dgm:spPr/>
      <dgm:t>
        <a:bodyPr/>
        <a:lstStyle/>
        <a:p>
          <a:endParaRPr lang="es-ES"/>
        </a:p>
      </dgm:t>
    </dgm:pt>
    <dgm:pt modelId="{05D6AE02-C286-4CA1-8515-1A7ABB68A84F}" type="pres">
      <dgm:prSet presAssocID="{7303F055-C6F2-49DB-8D60-3C35F2969EF2}" presName="connectorText" presStyleLbl="sibTrans2D1" presStyleIdx="1" presStyleCnt="2"/>
      <dgm:spPr/>
      <dgm:t>
        <a:bodyPr/>
        <a:lstStyle/>
        <a:p>
          <a:endParaRPr lang="es-ES"/>
        </a:p>
      </dgm:t>
    </dgm:pt>
    <dgm:pt modelId="{5D96BBD6-9501-451D-B908-92A9B6E33084}" type="pres">
      <dgm:prSet presAssocID="{CFB11150-AB1B-41C2-9574-0212BF992905}" presName="node" presStyleLbl="node1" presStyleIdx="2" presStyleCnt="3">
        <dgm:presLayoutVars>
          <dgm:bulletEnabled val="1"/>
        </dgm:presLayoutVars>
      </dgm:prSet>
      <dgm:spPr/>
      <dgm:t>
        <a:bodyPr/>
        <a:lstStyle/>
        <a:p>
          <a:endParaRPr lang="es-ES"/>
        </a:p>
      </dgm:t>
    </dgm:pt>
  </dgm:ptLst>
  <dgm:cxnLst>
    <dgm:cxn modelId="{3E5E00AC-3610-4CBF-B41E-38276DC822CE}" type="presOf" srcId="{7303F055-C6F2-49DB-8D60-3C35F2969EF2}" destId="{05D6AE02-C286-4CA1-8515-1A7ABB68A84F}" srcOrd="1" destOrd="0" presId="urn:microsoft.com/office/officeart/2005/8/layout/process2"/>
    <dgm:cxn modelId="{59F13398-10C2-4611-AF7D-02EA57DCBE0E}" type="presOf" srcId="{7303F055-C6F2-49DB-8D60-3C35F2969EF2}" destId="{3C54093E-00D0-4D56-ADC5-9F950028E699}" srcOrd="0" destOrd="0" presId="urn:microsoft.com/office/officeart/2005/8/layout/process2"/>
    <dgm:cxn modelId="{92781491-B421-4720-9610-90FB4672DF42}" type="presOf" srcId="{6825FA93-CC82-4B1B-B867-FB8AEB8C3C38}" destId="{2587447C-6B85-4CA4-8557-B4949F83CA11}" srcOrd="1" destOrd="0" presId="urn:microsoft.com/office/officeart/2005/8/layout/process2"/>
    <dgm:cxn modelId="{E6E2FBA5-FEDE-40FF-970B-764294F5C719}" type="presOf" srcId="{6825FA93-CC82-4B1B-B867-FB8AEB8C3C38}" destId="{6633B987-CC81-4BC6-87C7-289BCFF889FF}" srcOrd="0" destOrd="0" presId="urn:microsoft.com/office/officeart/2005/8/layout/process2"/>
    <dgm:cxn modelId="{3110B90A-D12C-495B-89A5-8CBD3761D98D}" type="presOf" srcId="{CFB11150-AB1B-41C2-9574-0212BF992905}" destId="{5D96BBD6-9501-451D-B908-92A9B6E33084}" srcOrd="0" destOrd="0" presId="urn:microsoft.com/office/officeart/2005/8/layout/process2"/>
    <dgm:cxn modelId="{3185C842-5714-43B2-80A1-FE8BC8DAAAB4}" srcId="{F04043C0-DC62-4736-B918-72CD9B3E388A}" destId="{DED5A162-5B46-496E-83C6-E5796C565DFD}" srcOrd="1" destOrd="0" parTransId="{C8676517-3F95-4A59-BD0B-4AC0A23413E5}" sibTransId="{7303F055-C6F2-49DB-8D60-3C35F2969EF2}"/>
    <dgm:cxn modelId="{22E2146C-0C7E-4BEE-B083-4C6A76A37DE6}" srcId="{F04043C0-DC62-4736-B918-72CD9B3E388A}" destId="{737A387F-BE31-47CD-A9AF-0A7081BD5A4E}" srcOrd="0" destOrd="0" parTransId="{860F0F0A-CADC-4C29-B952-58A65144A5D2}" sibTransId="{6825FA93-CC82-4B1B-B867-FB8AEB8C3C38}"/>
    <dgm:cxn modelId="{61D206F9-E89E-4C23-938B-8C47F00E83B2}" type="presOf" srcId="{DED5A162-5B46-496E-83C6-E5796C565DFD}" destId="{B58889BE-E870-409D-BCE7-7BA16399E928}" srcOrd="0" destOrd="0" presId="urn:microsoft.com/office/officeart/2005/8/layout/process2"/>
    <dgm:cxn modelId="{1C2161BE-E142-40C0-A3CD-BC3941A1E56F}" type="presOf" srcId="{737A387F-BE31-47CD-A9AF-0A7081BD5A4E}" destId="{FD528CE2-ECEA-455E-985B-377A60ED11B6}" srcOrd="0" destOrd="0" presId="urn:microsoft.com/office/officeart/2005/8/layout/process2"/>
    <dgm:cxn modelId="{80BE3B95-C688-48BA-A336-4ADB29322A4E}" type="presOf" srcId="{F04043C0-DC62-4736-B918-72CD9B3E388A}" destId="{325A8998-274C-460A-84A9-F0CAB2913F80}" srcOrd="0" destOrd="0" presId="urn:microsoft.com/office/officeart/2005/8/layout/process2"/>
    <dgm:cxn modelId="{042ECE91-3C52-448B-8396-3F999A122848}" srcId="{F04043C0-DC62-4736-B918-72CD9B3E388A}" destId="{CFB11150-AB1B-41C2-9574-0212BF992905}" srcOrd="2" destOrd="0" parTransId="{A98406F8-FF03-4C2A-B51D-4B24A8C30606}" sibTransId="{2610E917-81A3-489F-95F8-9342795756ED}"/>
    <dgm:cxn modelId="{26B9B89B-8A53-4CE6-B6E1-32F977C413C6}" type="presParOf" srcId="{325A8998-274C-460A-84A9-F0CAB2913F80}" destId="{FD528CE2-ECEA-455E-985B-377A60ED11B6}" srcOrd="0" destOrd="0" presId="urn:microsoft.com/office/officeart/2005/8/layout/process2"/>
    <dgm:cxn modelId="{7898BA81-6C02-4C3F-B13B-00E8075ACCD3}" type="presParOf" srcId="{325A8998-274C-460A-84A9-F0CAB2913F80}" destId="{6633B987-CC81-4BC6-87C7-289BCFF889FF}" srcOrd="1" destOrd="0" presId="urn:microsoft.com/office/officeart/2005/8/layout/process2"/>
    <dgm:cxn modelId="{DC25D4E4-53CA-4608-BC5E-F5219A65FFD3}" type="presParOf" srcId="{6633B987-CC81-4BC6-87C7-289BCFF889FF}" destId="{2587447C-6B85-4CA4-8557-B4949F83CA11}" srcOrd="0" destOrd="0" presId="urn:microsoft.com/office/officeart/2005/8/layout/process2"/>
    <dgm:cxn modelId="{130F1CB1-34EF-40E0-AA5B-207B806A1532}" type="presParOf" srcId="{325A8998-274C-460A-84A9-F0CAB2913F80}" destId="{B58889BE-E870-409D-BCE7-7BA16399E928}" srcOrd="2" destOrd="0" presId="urn:microsoft.com/office/officeart/2005/8/layout/process2"/>
    <dgm:cxn modelId="{7F11C21C-4461-4C5E-B91C-9986F9F44231}" type="presParOf" srcId="{325A8998-274C-460A-84A9-F0CAB2913F80}" destId="{3C54093E-00D0-4D56-ADC5-9F950028E699}" srcOrd="3" destOrd="0" presId="urn:microsoft.com/office/officeart/2005/8/layout/process2"/>
    <dgm:cxn modelId="{1A3EF4C1-826F-4109-AD08-EA7DDA971664}" type="presParOf" srcId="{3C54093E-00D0-4D56-ADC5-9F950028E699}" destId="{05D6AE02-C286-4CA1-8515-1A7ABB68A84F}" srcOrd="0" destOrd="0" presId="urn:microsoft.com/office/officeart/2005/8/layout/process2"/>
    <dgm:cxn modelId="{87090123-302B-4901-BFC4-D0DFE43DEB11}" type="presParOf" srcId="{325A8998-274C-460A-84A9-F0CAB2913F80}" destId="{5D96BBD6-9501-451D-B908-92A9B6E33084}" srcOrd="4"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A683FB6-A2FC-43CD-83EF-B829A5A7E11A}" type="doc">
      <dgm:prSet loTypeId="urn:microsoft.com/office/officeart/2005/8/layout/radial4" loCatId="relationship" qsTypeId="urn:microsoft.com/office/officeart/2005/8/quickstyle/simple1" qsCatId="simple" csTypeId="urn:microsoft.com/office/officeart/2005/8/colors/accent2_1" csCatId="accent2" phldr="1"/>
      <dgm:spPr/>
      <dgm:t>
        <a:bodyPr/>
        <a:lstStyle/>
        <a:p>
          <a:endParaRPr lang="es-ES"/>
        </a:p>
      </dgm:t>
    </dgm:pt>
    <dgm:pt modelId="{2B4B4AF2-111D-440D-A9BA-663F6B92479B}">
      <dgm:prSet phldrT="[Texto]"/>
      <dgm:spPr/>
      <dgm:t>
        <a:bodyPr/>
        <a:lstStyle/>
        <a:p>
          <a:pPr algn="ctr"/>
          <a:r>
            <a:rPr lang="es-EC" smtClean="0"/>
            <a:t>Las  estrategias  planteadas   </a:t>
          </a:r>
          <a:endParaRPr lang="es-ES" dirty="0"/>
        </a:p>
      </dgm:t>
    </dgm:pt>
    <dgm:pt modelId="{79EEC331-3A70-4F3A-A28A-CE27576F14E1}" type="parTrans" cxnId="{8755B490-8177-44AF-8A71-677735A58F24}">
      <dgm:prSet/>
      <dgm:spPr/>
      <dgm:t>
        <a:bodyPr/>
        <a:lstStyle/>
        <a:p>
          <a:endParaRPr lang="es-ES"/>
        </a:p>
      </dgm:t>
    </dgm:pt>
    <dgm:pt modelId="{9F7C28E8-A9A2-44A6-A65C-5F6A700DD127}" type="sibTrans" cxnId="{8755B490-8177-44AF-8A71-677735A58F24}">
      <dgm:prSet/>
      <dgm:spPr/>
      <dgm:t>
        <a:bodyPr/>
        <a:lstStyle/>
        <a:p>
          <a:endParaRPr lang="es-ES"/>
        </a:p>
      </dgm:t>
    </dgm:pt>
    <dgm:pt modelId="{2475B939-1CE9-4DB5-A30D-A9B23D12EA30}">
      <dgm:prSet phldrT="[Texto]"/>
      <dgm:spPr/>
      <dgm:t>
        <a:bodyPr/>
        <a:lstStyle/>
        <a:p>
          <a:pPr algn="just"/>
          <a:r>
            <a:rPr lang="es-EC" smtClean="0"/>
            <a:t>deben  tener  en  cuenta  sobre  todo  los  percances  e   inconvenientes  </a:t>
          </a:r>
          <a:endParaRPr lang="es-ES" dirty="0"/>
        </a:p>
      </dgm:t>
    </dgm:pt>
    <dgm:pt modelId="{6DB38200-90C5-4614-83D8-655C7625C9F0}" type="parTrans" cxnId="{42AB8AE5-D4E2-4521-8283-0DB4CF9E37FD}">
      <dgm:prSet/>
      <dgm:spPr/>
      <dgm:t>
        <a:bodyPr/>
        <a:lstStyle/>
        <a:p>
          <a:endParaRPr lang="es-ES"/>
        </a:p>
      </dgm:t>
    </dgm:pt>
    <dgm:pt modelId="{699C365B-D88F-45C2-A657-1EB9D18002C8}" type="sibTrans" cxnId="{42AB8AE5-D4E2-4521-8283-0DB4CF9E37FD}">
      <dgm:prSet/>
      <dgm:spPr/>
      <dgm:t>
        <a:bodyPr/>
        <a:lstStyle/>
        <a:p>
          <a:endParaRPr lang="es-ES"/>
        </a:p>
      </dgm:t>
    </dgm:pt>
    <dgm:pt modelId="{B7AA70DC-7D26-4C8A-8EF0-11CA0970E853}">
      <dgm:prSet phldrT="[Texto]"/>
      <dgm:spPr/>
      <dgm:t>
        <a:bodyPr/>
        <a:lstStyle/>
        <a:p>
          <a:pPr algn="just"/>
          <a:r>
            <a:rPr lang="es-EC" smtClean="0"/>
            <a:t>que  se  pueden  presentar  en  los   inventarios, cuentas  por  pagar  y  cobrar, </a:t>
          </a:r>
          <a:endParaRPr lang="es-ES" dirty="0"/>
        </a:p>
      </dgm:t>
    </dgm:pt>
    <dgm:pt modelId="{FDB74D90-599F-434D-977C-B2D9354190A8}" type="parTrans" cxnId="{E4B46CB4-F127-44FB-BE24-9A05591D7A1C}">
      <dgm:prSet/>
      <dgm:spPr/>
      <dgm:t>
        <a:bodyPr/>
        <a:lstStyle/>
        <a:p>
          <a:endParaRPr lang="es-ES"/>
        </a:p>
      </dgm:t>
    </dgm:pt>
    <dgm:pt modelId="{25149F56-E21F-4A2A-8067-AB3307FAEBA4}" type="sibTrans" cxnId="{E4B46CB4-F127-44FB-BE24-9A05591D7A1C}">
      <dgm:prSet/>
      <dgm:spPr/>
      <dgm:t>
        <a:bodyPr/>
        <a:lstStyle/>
        <a:p>
          <a:endParaRPr lang="es-ES"/>
        </a:p>
      </dgm:t>
    </dgm:pt>
    <dgm:pt modelId="{AE1C7AEB-4F30-4796-9E39-6B6D686CD188}">
      <dgm:prSet phldrT="[Texto]"/>
      <dgm:spPr/>
      <dgm:t>
        <a:bodyPr/>
        <a:lstStyle/>
        <a:p>
          <a:pPr algn="just"/>
          <a:r>
            <a:rPr lang="es-EC" smtClean="0"/>
            <a:t>  herramientas  como  parámetros  y  políticas  para  poder  emplearlas   de  la  mejor  manera </a:t>
          </a:r>
          <a:endParaRPr lang="es-ES" dirty="0"/>
        </a:p>
      </dgm:t>
    </dgm:pt>
    <dgm:pt modelId="{F390D5C4-7898-475E-BDEB-44AA9321B29D}" type="parTrans" cxnId="{DC28D052-BEEA-458A-965F-F066F12D150A}">
      <dgm:prSet/>
      <dgm:spPr/>
      <dgm:t>
        <a:bodyPr/>
        <a:lstStyle/>
        <a:p>
          <a:endParaRPr lang="es-ES"/>
        </a:p>
      </dgm:t>
    </dgm:pt>
    <dgm:pt modelId="{8737E234-1F99-4D3A-BF67-1E0C7F0CA642}" type="sibTrans" cxnId="{DC28D052-BEEA-458A-965F-F066F12D150A}">
      <dgm:prSet/>
      <dgm:spPr/>
      <dgm:t>
        <a:bodyPr/>
        <a:lstStyle/>
        <a:p>
          <a:endParaRPr lang="es-ES"/>
        </a:p>
      </dgm:t>
    </dgm:pt>
    <dgm:pt modelId="{5B3522B8-B2CC-40C0-A038-818CE2D78812}" type="pres">
      <dgm:prSet presAssocID="{CA683FB6-A2FC-43CD-83EF-B829A5A7E11A}" presName="cycle" presStyleCnt="0">
        <dgm:presLayoutVars>
          <dgm:chMax val="1"/>
          <dgm:dir/>
          <dgm:animLvl val="ctr"/>
          <dgm:resizeHandles val="exact"/>
        </dgm:presLayoutVars>
      </dgm:prSet>
      <dgm:spPr/>
      <dgm:t>
        <a:bodyPr/>
        <a:lstStyle/>
        <a:p>
          <a:endParaRPr lang="es-ES"/>
        </a:p>
      </dgm:t>
    </dgm:pt>
    <dgm:pt modelId="{D758555A-F962-46F8-B229-E97BB1A54DED}" type="pres">
      <dgm:prSet presAssocID="{2B4B4AF2-111D-440D-A9BA-663F6B92479B}" presName="centerShape" presStyleLbl="node0" presStyleIdx="0" presStyleCnt="1"/>
      <dgm:spPr/>
      <dgm:t>
        <a:bodyPr/>
        <a:lstStyle/>
        <a:p>
          <a:endParaRPr lang="es-ES"/>
        </a:p>
      </dgm:t>
    </dgm:pt>
    <dgm:pt modelId="{8BD7B2D4-9CBC-4D29-B249-53ED98FC3656}" type="pres">
      <dgm:prSet presAssocID="{6DB38200-90C5-4614-83D8-655C7625C9F0}" presName="parTrans" presStyleLbl="bgSibTrans2D1" presStyleIdx="0" presStyleCnt="3"/>
      <dgm:spPr/>
      <dgm:t>
        <a:bodyPr/>
        <a:lstStyle/>
        <a:p>
          <a:endParaRPr lang="es-ES"/>
        </a:p>
      </dgm:t>
    </dgm:pt>
    <dgm:pt modelId="{2EBAA79D-EA34-42BF-B818-70FBA9A8C096}" type="pres">
      <dgm:prSet presAssocID="{2475B939-1CE9-4DB5-A30D-A9B23D12EA30}" presName="node" presStyleLbl="node1" presStyleIdx="0" presStyleCnt="3">
        <dgm:presLayoutVars>
          <dgm:bulletEnabled val="1"/>
        </dgm:presLayoutVars>
      </dgm:prSet>
      <dgm:spPr/>
      <dgm:t>
        <a:bodyPr/>
        <a:lstStyle/>
        <a:p>
          <a:endParaRPr lang="es-ES"/>
        </a:p>
      </dgm:t>
    </dgm:pt>
    <dgm:pt modelId="{D8A4C0B3-2DA6-4898-87F0-277210543C37}" type="pres">
      <dgm:prSet presAssocID="{FDB74D90-599F-434D-977C-B2D9354190A8}" presName="parTrans" presStyleLbl="bgSibTrans2D1" presStyleIdx="1" presStyleCnt="3"/>
      <dgm:spPr/>
      <dgm:t>
        <a:bodyPr/>
        <a:lstStyle/>
        <a:p>
          <a:endParaRPr lang="es-ES"/>
        </a:p>
      </dgm:t>
    </dgm:pt>
    <dgm:pt modelId="{CB25BD72-8B0B-4576-AE60-46837C04977B}" type="pres">
      <dgm:prSet presAssocID="{B7AA70DC-7D26-4C8A-8EF0-11CA0970E853}" presName="node" presStyleLbl="node1" presStyleIdx="1" presStyleCnt="3">
        <dgm:presLayoutVars>
          <dgm:bulletEnabled val="1"/>
        </dgm:presLayoutVars>
      </dgm:prSet>
      <dgm:spPr/>
      <dgm:t>
        <a:bodyPr/>
        <a:lstStyle/>
        <a:p>
          <a:endParaRPr lang="es-ES"/>
        </a:p>
      </dgm:t>
    </dgm:pt>
    <dgm:pt modelId="{BCDC6599-00F1-4CA6-B937-DE333B52A641}" type="pres">
      <dgm:prSet presAssocID="{F390D5C4-7898-475E-BDEB-44AA9321B29D}" presName="parTrans" presStyleLbl="bgSibTrans2D1" presStyleIdx="2" presStyleCnt="3"/>
      <dgm:spPr/>
      <dgm:t>
        <a:bodyPr/>
        <a:lstStyle/>
        <a:p>
          <a:endParaRPr lang="es-ES"/>
        </a:p>
      </dgm:t>
    </dgm:pt>
    <dgm:pt modelId="{B72086FB-5EA4-4898-B345-1A5A9867E4ED}" type="pres">
      <dgm:prSet presAssocID="{AE1C7AEB-4F30-4796-9E39-6B6D686CD188}" presName="node" presStyleLbl="node1" presStyleIdx="2" presStyleCnt="3">
        <dgm:presLayoutVars>
          <dgm:bulletEnabled val="1"/>
        </dgm:presLayoutVars>
      </dgm:prSet>
      <dgm:spPr/>
      <dgm:t>
        <a:bodyPr/>
        <a:lstStyle/>
        <a:p>
          <a:endParaRPr lang="es-ES"/>
        </a:p>
      </dgm:t>
    </dgm:pt>
  </dgm:ptLst>
  <dgm:cxnLst>
    <dgm:cxn modelId="{900962F5-79E1-4E5C-9BBA-89421D0DF009}" type="presOf" srcId="{AE1C7AEB-4F30-4796-9E39-6B6D686CD188}" destId="{B72086FB-5EA4-4898-B345-1A5A9867E4ED}" srcOrd="0" destOrd="0" presId="urn:microsoft.com/office/officeart/2005/8/layout/radial4"/>
    <dgm:cxn modelId="{E4B46CB4-F127-44FB-BE24-9A05591D7A1C}" srcId="{2B4B4AF2-111D-440D-A9BA-663F6B92479B}" destId="{B7AA70DC-7D26-4C8A-8EF0-11CA0970E853}" srcOrd="1" destOrd="0" parTransId="{FDB74D90-599F-434D-977C-B2D9354190A8}" sibTransId="{25149F56-E21F-4A2A-8067-AB3307FAEBA4}"/>
    <dgm:cxn modelId="{5C6AD3BC-C9C1-4BC9-BA4B-7494401EC79E}" type="presOf" srcId="{CA683FB6-A2FC-43CD-83EF-B829A5A7E11A}" destId="{5B3522B8-B2CC-40C0-A038-818CE2D78812}" srcOrd="0" destOrd="0" presId="urn:microsoft.com/office/officeart/2005/8/layout/radial4"/>
    <dgm:cxn modelId="{2FFD205B-1B14-4144-BF1C-55BE58D159DB}" type="presOf" srcId="{2B4B4AF2-111D-440D-A9BA-663F6B92479B}" destId="{D758555A-F962-46F8-B229-E97BB1A54DED}" srcOrd="0" destOrd="0" presId="urn:microsoft.com/office/officeart/2005/8/layout/radial4"/>
    <dgm:cxn modelId="{42AB8AE5-D4E2-4521-8283-0DB4CF9E37FD}" srcId="{2B4B4AF2-111D-440D-A9BA-663F6B92479B}" destId="{2475B939-1CE9-4DB5-A30D-A9B23D12EA30}" srcOrd="0" destOrd="0" parTransId="{6DB38200-90C5-4614-83D8-655C7625C9F0}" sibTransId="{699C365B-D88F-45C2-A657-1EB9D18002C8}"/>
    <dgm:cxn modelId="{A90E4F79-11E3-43B4-81EE-00D4F0F74A43}" type="presOf" srcId="{6DB38200-90C5-4614-83D8-655C7625C9F0}" destId="{8BD7B2D4-9CBC-4D29-B249-53ED98FC3656}" srcOrd="0" destOrd="0" presId="urn:microsoft.com/office/officeart/2005/8/layout/radial4"/>
    <dgm:cxn modelId="{8755B490-8177-44AF-8A71-677735A58F24}" srcId="{CA683FB6-A2FC-43CD-83EF-B829A5A7E11A}" destId="{2B4B4AF2-111D-440D-A9BA-663F6B92479B}" srcOrd="0" destOrd="0" parTransId="{79EEC331-3A70-4F3A-A28A-CE27576F14E1}" sibTransId="{9F7C28E8-A9A2-44A6-A65C-5F6A700DD127}"/>
    <dgm:cxn modelId="{DC28D052-BEEA-458A-965F-F066F12D150A}" srcId="{2B4B4AF2-111D-440D-A9BA-663F6B92479B}" destId="{AE1C7AEB-4F30-4796-9E39-6B6D686CD188}" srcOrd="2" destOrd="0" parTransId="{F390D5C4-7898-475E-BDEB-44AA9321B29D}" sibTransId="{8737E234-1F99-4D3A-BF67-1E0C7F0CA642}"/>
    <dgm:cxn modelId="{788F7F1E-25E6-457C-9B1B-F962CC452BE8}" type="presOf" srcId="{2475B939-1CE9-4DB5-A30D-A9B23D12EA30}" destId="{2EBAA79D-EA34-42BF-B818-70FBA9A8C096}" srcOrd="0" destOrd="0" presId="urn:microsoft.com/office/officeart/2005/8/layout/radial4"/>
    <dgm:cxn modelId="{375254EA-D86A-4181-B53F-24CA5A2EDB31}" type="presOf" srcId="{FDB74D90-599F-434D-977C-B2D9354190A8}" destId="{D8A4C0B3-2DA6-4898-87F0-277210543C37}" srcOrd="0" destOrd="0" presId="urn:microsoft.com/office/officeart/2005/8/layout/radial4"/>
    <dgm:cxn modelId="{A3C5709E-AC6B-405B-ACD9-0F3DBA8FF41F}" type="presOf" srcId="{B7AA70DC-7D26-4C8A-8EF0-11CA0970E853}" destId="{CB25BD72-8B0B-4576-AE60-46837C04977B}" srcOrd="0" destOrd="0" presId="urn:microsoft.com/office/officeart/2005/8/layout/radial4"/>
    <dgm:cxn modelId="{6E3E8394-950D-49C4-BCB5-712944161666}" type="presOf" srcId="{F390D5C4-7898-475E-BDEB-44AA9321B29D}" destId="{BCDC6599-00F1-4CA6-B937-DE333B52A641}" srcOrd="0" destOrd="0" presId="urn:microsoft.com/office/officeart/2005/8/layout/radial4"/>
    <dgm:cxn modelId="{E1920E95-53ED-40A3-A08D-B29C49CE85DA}" type="presParOf" srcId="{5B3522B8-B2CC-40C0-A038-818CE2D78812}" destId="{D758555A-F962-46F8-B229-E97BB1A54DED}" srcOrd="0" destOrd="0" presId="urn:microsoft.com/office/officeart/2005/8/layout/radial4"/>
    <dgm:cxn modelId="{78B91584-1B12-4F30-9FE4-CA722A2486C3}" type="presParOf" srcId="{5B3522B8-B2CC-40C0-A038-818CE2D78812}" destId="{8BD7B2D4-9CBC-4D29-B249-53ED98FC3656}" srcOrd="1" destOrd="0" presId="urn:microsoft.com/office/officeart/2005/8/layout/radial4"/>
    <dgm:cxn modelId="{9A08B2D6-DB72-4EC3-8C8F-DA5BE6119197}" type="presParOf" srcId="{5B3522B8-B2CC-40C0-A038-818CE2D78812}" destId="{2EBAA79D-EA34-42BF-B818-70FBA9A8C096}" srcOrd="2" destOrd="0" presId="urn:microsoft.com/office/officeart/2005/8/layout/radial4"/>
    <dgm:cxn modelId="{E9366687-7D54-47B4-B312-61242B989345}" type="presParOf" srcId="{5B3522B8-B2CC-40C0-A038-818CE2D78812}" destId="{D8A4C0B3-2DA6-4898-87F0-277210543C37}" srcOrd="3" destOrd="0" presId="urn:microsoft.com/office/officeart/2005/8/layout/radial4"/>
    <dgm:cxn modelId="{29150B6B-26A8-4D13-A3AE-6AF156DD819E}" type="presParOf" srcId="{5B3522B8-B2CC-40C0-A038-818CE2D78812}" destId="{CB25BD72-8B0B-4576-AE60-46837C04977B}" srcOrd="4" destOrd="0" presId="urn:microsoft.com/office/officeart/2005/8/layout/radial4"/>
    <dgm:cxn modelId="{8D90B684-D35E-45C7-B559-F8D1E2FC2A2B}" type="presParOf" srcId="{5B3522B8-B2CC-40C0-A038-818CE2D78812}" destId="{BCDC6599-00F1-4CA6-B937-DE333B52A641}" srcOrd="5" destOrd="0" presId="urn:microsoft.com/office/officeart/2005/8/layout/radial4"/>
    <dgm:cxn modelId="{A9596318-3463-4AAB-AE9D-359F8F10DBA4}" type="presParOf" srcId="{5B3522B8-B2CC-40C0-A038-818CE2D78812}" destId="{B72086FB-5EA4-4898-B345-1A5A9867E4ED}" srcOrd="6" destOrd="0" presId="urn:microsoft.com/office/officeart/2005/8/layout/radial4"/>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627882D-844A-4A80-A6BB-F2B051B5EEEF}" type="doc">
      <dgm:prSet loTypeId="urn:microsoft.com/office/officeart/2005/8/layout/venn1" loCatId="relationship" qsTypeId="urn:microsoft.com/office/officeart/2005/8/quickstyle/simple1" qsCatId="simple" csTypeId="urn:microsoft.com/office/officeart/2005/8/colors/accent2_1" csCatId="accent2" phldr="1"/>
      <dgm:spPr/>
      <dgm:t>
        <a:bodyPr/>
        <a:lstStyle/>
        <a:p>
          <a:endParaRPr lang="es-ES"/>
        </a:p>
      </dgm:t>
    </dgm:pt>
    <dgm:pt modelId="{0C254D8A-FF04-4801-A4AC-CBA4057259D5}">
      <dgm:prSet phldrT="[Texto]" custT="1"/>
      <dgm:spPr/>
      <dgm:t>
        <a:bodyPr/>
        <a:lstStyle/>
        <a:p>
          <a:pPr algn="ctr"/>
          <a:r>
            <a:rPr lang="es-MX" sz="1400" dirty="0" smtClean="0"/>
            <a:t>El objetivo</a:t>
          </a:r>
          <a:endParaRPr lang="es-ES" sz="1400" dirty="0"/>
        </a:p>
      </dgm:t>
    </dgm:pt>
    <dgm:pt modelId="{A4B8506E-D356-49C5-BA74-5570B32E3CD5}" type="parTrans" cxnId="{2DC58D43-9752-4A0F-8AE6-1E95DB6343D0}">
      <dgm:prSet/>
      <dgm:spPr/>
      <dgm:t>
        <a:bodyPr/>
        <a:lstStyle/>
        <a:p>
          <a:endParaRPr lang="es-ES"/>
        </a:p>
      </dgm:t>
    </dgm:pt>
    <dgm:pt modelId="{7CDEE1AA-08FB-4A4B-9207-D49B47F4E91E}" type="sibTrans" cxnId="{2DC58D43-9752-4A0F-8AE6-1E95DB6343D0}">
      <dgm:prSet/>
      <dgm:spPr/>
      <dgm:t>
        <a:bodyPr/>
        <a:lstStyle/>
        <a:p>
          <a:endParaRPr lang="es-ES"/>
        </a:p>
      </dgm:t>
    </dgm:pt>
    <dgm:pt modelId="{45C2E32D-E93C-4EF2-B208-C169E9B9F279}">
      <dgm:prSet phldrT="[Texto]" custT="1"/>
      <dgm:spPr/>
      <dgm:t>
        <a:bodyPr/>
        <a:lstStyle/>
        <a:p>
          <a:pPr algn="just"/>
          <a:r>
            <a:rPr lang="es-MX" sz="1400" dirty="0" smtClean="0"/>
            <a:t>es direccionar un adecuada gestión de cobros en la empresa </a:t>
          </a:r>
          <a:endParaRPr lang="es-ES" sz="1400" dirty="0"/>
        </a:p>
      </dgm:t>
    </dgm:pt>
    <dgm:pt modelId="{164DBF08-8CD2-4A46-9130-916008101839}" type="parTrans" cxnId="{B2283B4B-0D1E-4223-8705-3D7E7AA5CD73}">
      <dgm:prSet/>
      <dgm:spPr/>
      <dgm:t>
        <a:bodyPr/>
        <a:lstStyle/>
        <a:p>
          <a:endParaRPr lang="es-ES"/>
        </a:p>
      </dgm:t>
    </dgm:pt>
    <dgm:pt modelId="{A3375D81-0BEA-4FC2-8CEF-117CD02B2659}" type="sibTrans" cxnId="{B2283B4B-0D1E-4223-8705-3D7E7AA5CD73}">
      <dgm:prSet/>
      <dgm:spPr/>
      <dgm:t>
        <a:bodyPr/>
        <a:lstStyle/>
        <a:p>
          <a:endParaRPr lang="es-ES"/>
        </a:p>
      </dgm:t>
    </dgm:pt>
    <dgm:pt modelId="{A84D72B7-5A9B-41FA-A30B-789CA9BDB096}">
      <dgm:prSet phldrT="[Texto]" custT="1"/>
      <dgm:spPr/>
      <dgm:t>
        <a:bodyPr/>
        <a:lstStyle/>
        <a:p>
          <a:pPr algn="just"/>
          <a:r>
            <a:rPr lang="es-MX" sz="1400" dirty="0" smtClean="0"/>
            <a:t>con la finalidad de generar un apronta recaudación de los recursos financieros</a:t>
          </a:r>
          <a:endParaRPr lang="es-ES" sz="1400" dirty="0"/>
        </a:p>
      </dgm:t>
    </dgm:pt>
    <dgm:pt modelId="{8CFE868D-1F13-487E-9705-307606D7574C}" type="parTrans" cxnId="{2850F143-034F-49A8-B4E3-B1493A6EAC17}">
      <dgm:prSet/>
      <dgm:spPr/>
      <dgm:t>
        <a:bodyPr/>
        <a:lstStyle/>
        <a:p>
          <a:endParaRPr lang="es-ES"/>
        </a:p>
      </dgm:t>
    </dgm:pt>
    <dgm:pt modelId="{D8703E61-899D-4717-BEAB-B3D56B35DC90}" type="sibTrans" cxnId="{2850F143-034F-49A8-B4E3-B1493A6EAC17}">
      <dgm:prSet/>
      <dgm:spPr/>
      <dgm:t>
        <a:bodyPr/>
        <a:lstStyle/>
        <a:p>
          <a:endParaRPr lang="es-ES"/>
        </a:p>
      </dgm:t>
    </dgm:pt>
    <dgm:pt modelId="{7361F667-5DB1-452B-86B0-071C7F5F7654}" type="pres">
      <dgm:prSet presAssocID="{6627882D-844A-4A80-A6BB-F2B051B5EEEF}" presName="compositeShape" presStyleCnt="0">
        <dgm:presLayoutVars>
          <dgm:chMax val="7"/>
          <dgm:dir/>
          <dgm:resizeHandles val="exact"/>
        </dgm:presLayoutVars>
      </dgm:prSet>
      <dgm:spPr/>
      <dgm:t>
        <a:bodyPr/>
        <a:lstStyle/>
        <a:p>
          <a:endParaRPr lang="es-ES"/>
        </a:p>
      </dgm:t>
    </dgm:pt>
    <dgm:pt modelId="{194836E2-AE24-4AE7-AE34-EF8838C465DC}" type="pres">
      <dgm:prSet presAssocID="{0C254D8A-FF04-4801-A4AC-CBA4057259D5}" presName="circ1" presStyleLbl="vennNode1" presStyleIdx="0" presStyleCnt="3"/>
      <dgm:spPr/>
      <dgm:t>
        <a:bodyPr/>
        <a:lstStyle/>
        <a:p>
          <a:endParaRPr lang="es-ES"/>
        </a:p>
      </dgm:t>
    </dgm:pt>
    <dgm:pt modelId="{4E7D2E47-4DFB-450D-82D3-4E7BB4CD8B4D}" type="pres">
      <dgm:prSet presAssocID="{0C254D8A-FF04-4801-A4AC-CBA4057259D5}" presName="circ1Tx" presStyleLbl="revTx" presStyleIdx="0" presStyleCnt="0">
        <dgm:presLayoutVars>
          <dgm:chMax val="0"/>
          <dgm:chPref val="0"/>
          <dgm:bulletEnabled val="1"/>
        </dgm:presLayoutVars>
      </dgm:prSet>
      <dgm:spPr/>
      <dgm:t>
        <a:bodyPr/>
        <a:lstStyle/>
        <a:p>
          <a:endParaRPr lang="es-ES"/>
        </a:p>
      </dgm:t>
    </dgm:pt>
    <dgm:pt modelId="{CE54354D-76CD-47DF-B433-3978841A04C6}" type="pres">
      <dgm:prSet presAssocID="{45C2E32D-E93C-4EF2-B208-C169E9B9F279}" presName="circ2" presStyleLbl="vennNode1" presStyleIdx="1" presStyleCnt="3"/>
      <dgm:spPr/>
      <dgm:t>
        <a:bodyPr/>
        <a:lstStyle/>
        <a:p>
          <a:endParaRPr lang="es-ES"/>
        </a:p>
      </dgm:t>
    </dgm:pt>
    <dgm:pt modelId="{9AAAE9EE-71A4-49C5-8731-0104A3EBAE2C}" type="pres">
      <dgm:prSet presAssocID="{45C2E32D-E93C-4EF2-B208-C169E9B9F279}" presName="circ2Tx" presStyleLbl="revTx" presStyleIdx="0" presStyleCnt="0">
        <dgm:presLayoutVars>
          <dgm:chMax val="0"/>
          <dgm:chPref val="0"/>
          <dgm:bulletEnabled val="1"/>
        </dgm:presLayoutVars>
      </dgm:prSet>
      <dgm:spPr/>
      <dgm:t>
        <a:bodyPr/>
        <a:lstStyle/>
        <a:p>
          <a:endParaRPr lang="es-ES"/>
        </a:p>
      </dgm:t>
    </dgm:pt>
    <dgm:pt modelId="{27B4D37F-E656-45D2-BF5B-2623F6107B17}" type="pres">
      <dgm:prSet presAssocID="{A84D72B7-5A9B-41FA-A30B-789CA9BDB096}" presName="circ3" presStyleLbl="vennNode1" presStyleIdx="2" presStyleCnt="3"/>
      <dgm:spPr/>
      <dgm:t>
        <a:bodyPr/>
        <a:lstStyle/>
        <a:p>
          <a:endParaRPr lang="es-ES"/>
        </a:p>
      </dgm:t>
    </dgm:pt>
    <dgm:pt modelId="{B764FB26-FD67-4659-9D92-77ED99BA1150}" type="pres">
      <dgm:prSet presAssocID="{A84D72B7-5A9B-41FA-A30B-789CA9BDB096}" presName="circ3Tx" presStyleLbl="revTx" presStyleIdx="0" presStyleCnt="0">
        <dgm:presLayoutVars>
          <dgm:chMax val="0"/>
          <dgm:chPref val="0"/>
          <dgm:bulletEnabled val="1"/>
        </dgm:presLayoutVars>
      </dgm:prSet>
      <dgm:spPr/>
      <dgm:t>
        <a:bodyPr/>
        <a:lstStyle/>
        <a:p>
          <a:endParaRPr lang="es-ES"/>
        </a:p>
      </dgm:t>
    </dgm:pt>
  </dgm:ptLst>
  <dgm:cxnLst>
    <dgm:cxn modelId="{2DC58D43-9752-4A0F-8AE6-1E95DB6343D0}" srcId="{6627882D-844A-4A80-A6BB-F2B051B5EEEF}" destId="{0C254D8A-FF04-4801-A4AC-CBA4057259D5}" srcOrd="0" destOrd="0" parTransId="{A4B8506E-D356-49C5-BA74-5570B32E3CD5}" sibTransId="{7CDEE1AA-08FB-4A4B-9207-D49B47F4E91E}"/>
    <dgm:cxn modelId="{DB728128-5A00-4640-9BED-09B259DFAFBE}" type="presOf" srcId="{45C2E32D-E93C-4EF2-B208-C169E9B9F279}" destId="{CE54354D-76CD-47DF-B433-3978841A04C6}" srcOrd="0" destOrd="0" presId="urn:microsoft.com/office/officeart/2005/8/layout/venn1"/>
    <dgm:cxn modelId="{567DC04D-8654-4218-BA83-70BE7291400C}" type="presOf" srcId="{45C2E32D-E93C-4EF2-B208-C169E9B9F279}" destId="{9AAAE9EE-71A4-49C5-8731-0104A3EBAE2C}" srcOrd="1" destOrd="0" presId="urn:microsoft.com/office/officeart/2005/8/layout/venn1"/>
    <dgm:cxn modelId="{0864006E-6032-4671-AE89-D1EA58FD458B}" type="presOf" srcId="{0C254D8A-FF04-4801-A4AC-CBA4057259D5}" destId="{194836E2-AE24-4AE7-AE34-EF8838C465DC}" srcOrd="0" destOrd="0" presId="urn:microsoft.com/office/officeart/2005/8/layout/venn1"/>
    <dgm:cxn modelId="{65EE30DB-C9A8-4831-8FD5-5DA7F2B7D011}" type="presOf" srcId="{6627882D-844A-4A80-A6BB-F2B051B5EEEF}" destId="{7361F667-5DB1-452B-86B0-071C7F5F7654}" srcOrd="0" destOrd="0" presId="urn:microsoft.com/office/officeart/2005/8/layout/venn1"/>
    <dgm:cxn modelId="{B2283B4B-0D1E-4223-8705-3D7E7AA5CD73}" srcId="{6627882D-844A-4A80-A6BB-F2B051B5EEEF}" destId="{45C2E32D-E93C-4EF2-B208-C169E9B9F279}" srcOrd="1" destOrd="0" parTransId="{164DBF08-8CD2-4A46-9130-916008101839}" sibTransId="{A3375D81-0BEA-4FC2-8CEF-117CD02B2659}"/>
    <dgm:cxn modelId="{2850F143-034F-49A8-B4E3-B1493A6EAC17}" srcId="{6627882D-844A-4A80-A6BB-F2B051B5EEEF}" destId="{A84D72B7-5A9B-41FA-A30B-789CA9BDB096}" srcOrd="2" destOrd="0" parTransId="{8CFE868D-1F13-487E-9705-307606D7574C}" sibTransId="{D8703E61-899D-4717-BEAB-B3D56B35DC90}"/>
    <dgm:cxn modelId="{67FF480E-B077-4537-A135-5010890EBB76}" type="presOf" srcId="{0C254D8A-FF04-4801-A4AC-CBA4057259D5}" destId="{4E7D2E47-4DFB-450D-82D3-4E7BB4CD8B4D}" srcOrd="1" destOrd="0" presId="urn:microsoft.com/office/officeart/2005/8/layout/venn1"/>
    <dgm:cxn modelId="{973C14A9-9DC0-482E-BB51-8727F81C61AB}" type="presOf" srcId="{A84D72B7-5A9B-41FA-A30B-789CA9BDB096}" destId="{27B4D37F-E656-45D2-BF5B-2623F6107B17}" srcOrd="0" destOrd="0" presId="urn:microsoft.com/office/officeart/2005/8/layout/venn1"/>
    <dgm:cxn modelId="{3D2A3D2C-8CD1-4E97-A988-AAD251698E1C}" type="presOf" srcId="{A84D72B7-5A9B-41FA-A30B-789CA9BDB096}" destId="{B764FB26-FD67-4659-9D92-77ED99BA1150}" srcOrd="1" destOrd="0" presId="urn:microsoft.com/office/officeart/2005/8/layout/venn1"/>
    <dgm:cxn modelId="{7D6C5B1E-A5EF-4A88-9983-1AC3DFDBE7AC}" type="presParOf" srcId="{7361F667-5DB1-452B-86B0-071C7F5F7654}" destId="{194836E2-AE24-4AE7-AE34-EF8838C465DC}" srcOrd="0" destOrd="0" presId="urn:microsoft.com/office/officeart/2005/8/layout/venn1"/>
    <dgm:cxn modelId="{51CE1F17-D7A7-48E6-8554-48E77C506899}" type="presParOf" srcId="{7361F667-5DB1-452B-86B0-071C7F5F7654}" destId="{4E7D2E47-4DFB-450D-82D3-4E7BB4CD8B4D}" srcOrd="1" destOrd="0" presId="urn:microsoft.com/office/officeart/2005/8/layout/venn1"/>
    <dgm:cxn modelId="{2A0F546C-969C-46B2-A562-291D3E87341A}" type="presParOf" srcId="{7361F667-5DB1-452B-86B0-071C7F5F7654}" destId="{CE54354D-76CD-47DF-B433-3978841A04C6}" srcOrd="2" destOrd="0" presId="urn:microsoft.com/office/officeart/2005/8/layout/venn1"/>
    <dgm:cxn modelId="{A7600F77-2477-44E5-8CBA-5DCA22DDE06E}" type="presParOf" srcId="{7361F667-5DB1-452B-86B0-071C7F5F7654}" destId="{9AAAE9EE-71A4-49C5-8731-0104A3EBAE2C}" srcOrd="3" destOrd="0" presId="urn:microsoft.com/office/officeart/2005/8/layout/venn1"/>
    <dgm:cxn modelId="{C419457F-703D-4556-9647-553E2B4300E7}" type="presParOf" srcId="{7361F667-5DB1-452B-86B0-071C7F5F7654}" destId="{27B4D37F-E656-45D2-BF5B-2623F6107B17}" srcOrd="4" destOrd="0" presId="urn:microsoft.com/office/officeart/2005/8/layout/venn1"/>
    <dgm:cxn modelId="{3F9EBC16-B393-4088-A0BA-77442013722A}" type="presParOf" srcId="{7361F667-5DB1-452B-86B0-071C7F5F7654}" destId="{B764FB26-FD67-4659-9D92-77ED99BA1150}" srcOrd="5" destOrd="0" presId="urn:microsoft.com/office/officeart/2005/8/layout/venn1"/>
  </dgm:cxnLst>
  <dgm:bg/>
  <dgm:whole/>
</dgm:dataModel>
</file>

<file path=ppt/diagrams/data24.xml><?xml version="1.0" encoding="utf-8"?>
<dgm:dataModel xmlns:dgm="http://schemas.openxmlformats.org/drawingml/2006/diagram" xmlns:a="http://schemas.openxmlformats.org/drawingml/2006/main">
  <dgm:ptLst>
    <dgm:pt modelId="{0CA009AE-9B0C-4404-91F0-FF38BEA96527}" type="doc">
      <dgm:prSet loTypeId="urn:microsoft.com/office/officeart/2005/8/layout/target3" loCatId="list" qsTypeId="urn:microsoft.com/office/officeart/2005/8/quickstyle/simple1" qsCatId="simple" csTypeId="urn:microsoft.com/office/officeart/2005/8/colors/colorful2" csCatId="colorful" phldr="1"/>
      <dgm:spPr/>
      <dgm:t>
        <a:bodyPr/>
        <a:lstStyle/>
        <a:p>
          <a:endParaRPr lang="es-ES"/>
        </a:p>
      </dgm:t>
    </dgm:pt>
    <dgm:pt modelId="{335E2BC7-C81B-4F94-B7F1-04BA252B5003}">
      <dgm:prSet/>
      <dgm:spPr/>
      <dgm:t>
        <a:bodyPr/>
        <a:lstStyle/>
        <a:p>
          <a:pPr algn="just"/>
          <a:r>
            <a:rPr lang="es-MX" dirty="0" smtClean="0"/>
            <a:t>La gerencia administrativa de la empresa tiene la obligación de coordinar y controlar que las políticas y el pago  por parte de los clientes se cumplan dentro de los plazos ya establecidos</a:t>
          </a:r>
          <a:endParaRPr lang="es-ES" dirty="0"/>
        </a:p>
      </dgm:t>
    </dgm:pt>
    <dgm:pt modelId="{F8655610-75B1-4323-9CE0-CF1FE7171AE5}" type="parTrans" cxnId="{C1901E49-F01A-4603-8C87-94D5712805B0}">
      <dgm:prSet/>
      <dgm:spPr/>
      <dgm:t>
        <a:bodyPr/>
        <a:lstStyle/>
        <a:p>
          <a:endParaRPr lang="es-ES"/>
        </a:p>
      </dgm:t>
    </dgm:pt>
    <dgm:pt modelId="{85796CFE-D288-44C6-B4AA-AA3A52736067}" type="sibTrans" cxnId="{C1901E49-F01A-4603-8C87-94D5712805B0}">
      <dgm:prSet/>
      <dgm:spPr/>
      <dgm:t>
        <a:bodyPr/>
        <a:lstStyle/>
        <a:p>
          <a:endParaRPr lang="es-ES"/>
        </a:p>
      </dgm:t>
    </dgm:pt>
    <dgm:pt modelId="{905593D4-3187-4FF2-83AA-A01BD0C175E8}">
      <dgm:prSet phldrT="[Texto]"/>
      <dgm:spPr/>
      <dgm:t>
        <a:bodyPr/>
        <a:lstStyle/>
        <a:p>
          <a:pPr algn="just"/>
          <a:r>
            <a:rPr lang="es-MX" dirty="0" smtClean="0"/>
            <a:t>Como medida de control para el pago de los clientes la empresa debe implementar horarios establecidos</a:t>
          </a:r>
          <a:endParaRPr lang="es-ES" b="1" dirty="0"/>
        </a:p>
      </dgm:t>
    </dgm:pt>
    <dgm:pt modelId="{951DFB66-F07F-418C-B9CD-FE2FCC887129}" type="parTrans" cxnId="{1E95F0C9-AC48-4EED-BD7F-55F6725A772B}">
      <dgm:prSet/>
      <dgm:spPr/>
      <dgm:t>
        <a:bodyPr/>
        <a:lstStyle/>
        <a:p>
          <a:endParaRPr lang="es-ES"/>
        </a:p>
      </dgm:t>
    </dgm:pt>
    <dgm:pt modelId="{220E9F38-8149-4F9E-8815-5A6102B46174}" type="sibTrans" cxnId="{1E95F0C9-AC48-4EED-BD7F-55F6725A772B}">
      <dgm:prSet/>
      <dgm:spPr/>
      <dgm:t>
        <a:bodyPr/>
        <a:lstStyle/>
        <a:p>
          <a:endParaRPr lang="es-ES"/>
        </a:p>
      </dgm:t>
    </dgm:pt>
    <dgm:pt modelId="{74869D4B-2120-4FD8-B8EE-D59C8C984FB6}" type="pres">
      <dgm:prSet presAssocID="{0CA009AE-9B0C-4404-91F0-FF38BEA96527}" presName="Name0" presStyleCnt="0">
        <dgm:presLayoutVars>
          <dgm:chMax val="7"/>
          <dgm:dir/>
          <dgm:animLvl val="lvl"/>
          <dgm:resizeHandles val="exact"/>
        </dgm:presLayoutVars>
      </dgm:prSet>
      <dgm:spPr/>
      <dgm:t>
        <a:bodyPr/>
        <a:lstStyle/>
        <a:p>
          <a:endParaRPr lang="es-ES"/>
        </a:p>
      </dgm:t>
    </dgm:pt>
    <dgm:pt modelId="{55B3F278-F2DA-4A97-BF31-AF835E990151}" type="pres">
      <dgm:prSet presAssocID="{335E2BC7-C81B-4F94-B7F1-04BA252B5003}" presName="circle1" presStyleLbl="node1" presStyleIdx="0" presStyleCnt="2"/>
      <dgm:spPr/>
    </dgm:pt>
    <dgm:pt modelId="{3213C97C-A08B-49A8-AD4F-870FEE72CEAD}" type="pres">
      <dgm:prSet presAssocID="{335E2BC7-C81B-4F94-B7F1-04BA252B5003}" presName="space" presStyleCnt="0"/>
      <dgm:spPr/>
    </dgm:pt>
    <dgm:pt modelId="{A60291C6-3964-4D56-9116-9466ADC4FE08}" type="pres">
      <dgm:prSet presAssocID="{335E2BC7-C81B-4F94-B7F1-04BA252B5003}" presName="rect1" presStyleLbl="alignAcc1" presStyleIdx="0" presStyleCnt="2"/>
      <dgm:spPr/>
      <dgm:t>
        <a:bodyPr/>
        <a:lstStyle/>
        <a:p>
          <a:endParaRPr lang="es-ES"/>
        </a:p>
      </dgm:t>
    </dgm:pt>
    <dgm:pt modelId="{7303FD77-AED7-480C-922C-806D97DCDAFD}" type="pres">
      <dgm:prSet presAssocID="{905593D4-3187-4FF2-83AA-A01BD0C175E8}" presName="vertSpace2" presStyleLbl="node1" presStyleIdx="0" presStyleCnt="2"/>
      <dgm:spPr/>
    </dgm:pt>
    <dgm:pt modelId="{F33F4E15-6D5D-4BA1-9163-63DF04C6AE72}" type="pres">
      <dgm:prSet presAssocID="{905593D4-3187-4FF2-83AA-A01BD0C175E8}" presName="circle2" presStyleLbl="node1" presStyleIdx="1" presStyleCnt="2"/>
      <dgm:spPr/>
    </dgm:pt>
    <dgm:pt modelId="{EEE048ED-C576-4DB0-8C99-04998027673E}" type="pres">
      <dgm:prSet presAssocID="{905593D4-3187-4FF2-83AA-A01BD0C175E8}" presName="rect2" presStyleLbl="alignAcc1" presStyleIdx="1" presStyleCnt="2"/>
      <dgm:spPr/>
      <dgm:t>
        <a:bodyPr/>
        <a:lstStyle/>
        <a:p>
          <a:endParaRPr lang="es-ES"/>
        </a:p>
      </dgm:t>
    </dgm:pt>
    <dgm:pt modelId="{BA388C47-5A4B-407B-91CB-7C841432E4A4}" type="pres">
      <dgm:prSet presAssocID="{335E2BC7-C81B-4F94-B7F1-04BA252B5003}" presName="rect1ParTxNoCh" presStyleLbl="alignAcc1" presStyleIdx="1" presStyleCnt="2">
        <dgm:presLayoutVars>
          <dgm:chMax val="1"/>
          <dgm:bulletEnabled val="1"/>
        </dgm:presLayoutVars>
      </dgm:prSet>
      <dgm:spPr/>
      <dgm:t>
        <a:bodyPr/>
        <a:lstStyle/>
        <a:p>
          <a:endParaRPr lang="es-ES"/>
        </a:p>
      </dgm:t>
    </dgm:pt>
    <dgm:pt modelId="{5BB57DC4-F3DC-46B1-95B2-89252260CE79}" type="pres">
      <dgm:prSet presAssocID="{905593D4-3187-4FF2-83AA-A01BD0C175E8}" presName="rect2ParTxNoCh" presStyleLbl="alignAcc1" presStyleIdx="1" presStyleCnt="2">
        <dgm:presLayoutVars>
          <dgm:chMax val="1"/>
          <dgm:bulletEnabled val="1"/>
        </dgm:presLayoutVars>
      </dgm:prSet>
      <dgm:spPr/>
      <dgm:t>
        <a:bodyPr/>
        <a:lstStyle/>
        <a:p>
          <a:endParaRPr lang="es-ES"/>
        </a:p>
      </dgm:t>
    </dgm:pt>
  </dgm:ptLst>
  <dgm:cxnLst>
    <dgm:cxn modelId="{C1901E49-F01A-4603-8C87-94D5712805B0}" srcId="{0CA009AE-9B0C-4404-91F0-FF38BEA96527}" destId="{335E2BC7-C81B-4F94-B7F1-04BA252B5003}" srcOrd="0" destOrd="0" parTransId="{F8655610-75B1-4323-9CE0-CF1FE7171AE5}" sibTransId="{85796CFE-D288-44C6-B4AA-AA3A52736067}"/>
    <dgm:cxn modelId="{CC206ECB-5852-4B23-A113-C2640FF326C4}" type="presOf" srcId="{335E2BC7-C81B-4F94-B7F1-04BA252B5003}" destId="{BA388C47-5A4B-407B-91CB-7C841432E4A4}" srcOrd="1" destOrd="0" presId="urn:microsoft.com/office/officeart/2005/8/layout/target3"/>
    <dgm:cxn modelId="{1E95F0C9-AC48-4EED-BD7F-55F6725A772B}" srcId="{0CA009AE-9B0C-4404-91F0-FF38BEA96527}" destId="{905593D4-3187-4FF2-83AA-A01BD0C175E8}" srcOrd="1" destOrd="0" parTransId="{951DFB66-F07F-418C-B9CD-FE2FCC887129}" sibTransId="{220E9F38-8149-4F9E-8815-5A6102B46174}"/>
    <dgm:cxn modelId="{6A24136C-F428-4828-9409-8DD1536F7B4A}" type="presOf" srcId="{0CA009AE-9B0C-4404-91F0-FF38BEA96527}" destId="{74869D4B-2120-4FD8-B8EE-D59C8C984FB6}" srcOrd="0" destOrd="0" presId="urn:microsoft.com/office/officeart/2005/8/layout/target3"/>
    <dgm:cxn modelId="{627429FD-D59C-415C-BFAD-C68B2C0B3489}" type="presOf" srcId="{905593D4-3187-4FF2-83AA-A01BD0C175E8}" destId="{EEE048ED-C576-4DB0-8C99-04998027673E}" srcOrd="0" destOrd="0" presId="urn:microsoft.com/office/officeart/2005/8/layout/target3"/>
    <dgm:cxn modelId="{D7EAEA91-420B-4B06-BC3B-26B4ABFB2FF3}" type="presOf" srcId="{905593D4-3187-4FF2-83AA-A01BD0C175E8}" destId="{5BB57DC4-F3DC-46B1-95B2-89252260CE79}" srcOrd="1" destOrd="0" presId="urn:microsoft.com/office/officeart/2005/8/layout/target3"/>
    <dgm:cxn modelId="{AB803883-5B8A-48E0-8688-57184FA39195}" type="presOf" srcId="{335E2BC7-C81B-4F94-B7F1-04BA252B5003}" destId="{A60291C6-3964-4D56-9116-9466ADC4FE08}" srcOrd="0" destOrd="0" presId="urn:microsoft.com/office/officeart/2005/8/layout/target3"/>
    <dgm:cxn modelId="{0C91424A-F370-4793-B27E-F13DDD9A3484}" type="presParOf" srcId="{74869D4B-2120-4FD8-B8EE-D59C8C984FB6}" destId="{55B3F278-F2DA-4A97-BF31-AF835E990151}" srcOrd="0" destOrd="0" presId="urn:microsoft.com/office/officeart/2005/8/layout/target3"/>
    <dgm:cxn modelId="{8304254C-4C2E-4179-9910-0F713D215E1A}" type="presParOf" srcId="{74869D4B-2120-4FD8-B8EE-D59C8C984FB6}" destId="{3213C97C-A08B-49A8-AD4F-870FEE72CEAD}" srcOrd="1" destOrd="0" presId="urn:microsoft.com/office/officeart/2005/8/layout/target3"/>
    <dgm:cxn modelId="{4A161673-5B9C-4419-A9D4-57BF669F4950}" type="presParOf" srcId="{74869D4B-2120-4FD8-B8EE-D59C8C984FB6}" destId="{A60291C6-3964-4D56-9116-9466ADC4FE08}" srcOrd="2" destOrd="0" presId="urn:microsoft.com/office/officeart/2005/8/layout/target3"/>
    <dgm:cxn modelId="{D37C55AD-3B43-4C22-BB3F-ABCBBDE48738}" type="presParOf" srcId="{74869D4B-2120-4FD8-B8EE-D59C8C984FB6}" destId="{7303FD77-AED7-480C-922C-806D97DCDAFD}" srcOrd="3" destOrd="0" presId="urn:microsoft.com/office/officeart/2005/8/layout/target3"/>
    <dgm:cxn modelId="{15581945-2441-483F-BFF0-12A0254C869F}" type="presParOf" srcId="{74869D4B-2120-4FD8-B8EE-D59C8C984FB6}" destId="{F33F4E15-6D5D-4BA1-9163-63DF04C6AE72}" srcOrd="4" destOrd="0" presId="urn:microsoft.com/office/officeart/2005/8/layout/target3"/>
    <dgm:cxn modelId="{3389FBB5-3E03-48EA-95D6-80FCFE9A1BEB}" type="presParOf" srcId="{74869D4B-2120-4FD8-B8EE-D59C8C984FB6}" destId="{EEE048ED-C576-4DB0-8C99-04998027673E}" srcOrd="5" destOrd="0" presId="urn:microsoft.com/office/officeart/2005/8/layout/target3"/>
    <dgm:cxn modelId="{4EA459E4-FF1D-45B4-8BBF-4F44AFE4FD0E}" type="presParOf" srcId="{74869D4B-2120-4FD8-B8EE-D59C8C984FB6}" destId="{BA388C47-5A4B-407B-91CB-7C841432E4A4}" srcOrd="6" destOrd="0" presId="urn:microsoft.com/office/officeart/2005/8/layout/target3"/>
    <dgm:cxn modelId="{E1FA2C21-5B5B-49EA-BC8C-48D5B98226A5}" type="presParOf" srcId="{74869D4B-2120-4FD8-B8EE-D59C8C984FB6}" destId="{5BB57DC4-F3DC-46B1-95B2-89252260CE79}" srcOrd="7" destOrd="0" presId="urn:microsoft.com/office/officeart/2005/8/layout/target3"/>
  </dgm:cxnLst>
  <dgm:bg/>
  <dgm:whole/>
</dgm:dataModel>
</file>

<file path=ppt/diagrams/data25.xml><?xml version="1.0" encoding="utf-8"?>
<dgm:dataModel xmlns:dgm="http://schemas.openxmlformats.org/drawingml/2006/diagram" xmlns:a="http://schemas.openxmlformats.org/drawingml/2006/main">
  <dgm:ptLst>
    <dgm:pt modelId="{D2D9AFAE-6147-45B3-8B53-78E71FB1FD23}"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s-ES"/>
        </a:p>
      </dgm:t>
    </dgm:pt>
    <dgm:pt modelId="{8CF20CB6-3F75-46D3-85E9-25A4DD6750A9}">
      <dgm:prSet phldrT="[Texto]"/>
      <dgm:spPr/>
      <dgm:t>
        <a:bodyPr/>
        <a:lstStyle/>
        <a:p>
          <a:pPr algn="just"/>
          <a:r>
            <a:rPr lang="es-MX" smtClean="0"/>
            <a:t>Hacer llegar a los clientes los estados de cuenta quincenalmente</a:t>
          </a:r>
          <a:endParaRPr lang="es-ES" dirty="0"/>
        </a:p>
      </dgm:t>
    </dgm:pt>
    <dgm:pt modelId="{CBEACD0B-86E7-4E6E-9689-5605E7735AA3}" type="parTrans" cxnId="{6CBE4A94-A429-41F5-A7E6-DE54E0901987}">
      <dgm:prSet/>
      <dgm:spPr/>
      <dgm:t>
        <a:bodyPr/>
        <a:lstStyle/>
        <a:p>
          <a:endParaRPr lang="es-ES"/>
        </a:p>
      </dgm:t>
    </dgm:pt>
    <dgm:pt modelId="{ECA97D4F-7899-4FCD-95F9-3357F8711080}" type="sibTrans" cxnId="{6CBE4A94-A429-41F5-A7E6-DE54E0901987}">
      <dgm:prSet/>
      <dgm:spPr/>
      <dgm:t>
        <a:bodyPr/>
        <a:lstStyle/>
        <a:p>
          <a:endParaRPr lang="es-ES"/>
        </a:p>
      </dgm:t>
    </dgm:pt>
    <dgm:pt modelId="{0D63A382-16E2-4082-8542-A15E814D227C}">
      <dgm:prSet phldrT="[Texto]"/>
      <dgm:spPr/>
      <dgm:t>
        <a:bodyPr/>
        <a:lstStyle/>
        <a:p>
          <a:pPr algn="just"/>
          <a:r>
            <a:rPr lang="es-MX" smtClean="0"/>
            <a:t>Llevar un control de registro de cobranza</a:t>
          </a:r>
          <a:endParaRPr lang="es-ES" dirty="0"/>
        </a:p>
      </dgm:t>
    </dgm:pt>
    <dgm:pt modelId="{5EC74CE9-7163-4CF7-954C-23D0D7E75F87}" type="parTrans" cxnId="{8D49D14F-99D4-4D72-9E9F-C3BC8956ECFC}">
      <dgm:prSet/>
      <dgm:spPr/>
      <dgm:t>
        <a:bodyPr/>
        <a:lstStyle/>
        <a:p>
          <a:endParaRPr lang="es-ES"/>
        </a:p>
      </dgm:t>
    </dgm:pt>
    <dgm:pt modelId="{FA922B10-BD57-4861-B0C4-B2EEB96A7124}" type="sibTrans" cxnId="{8D49D14F-99D4-4D72-9E9F-C3BC8956ECFC}">
      <dgm:prSet/>
      <dgm:spPr/>
      <dgm:t>
        <a:bodyPr/>
        <a:lstStyle/>
        <a:p>
          <a:endParaRPr lang="es-ES"/>
        </a:p>
      </dgm:t>
    </dgm:pt>
    <dgm:pt modelId="{461DC001-7AB8-4449-8ECD-F5866026B9F0}">
      <dgm:prSet phldrT="[Texto]"/>
      <dgm:spPr/>
      <dgm:t>
        <a:bodyPr/>
        <a:lstStyle/>
        <a:p>
          <a:pPr algn="just"/>
          <a:r>
            <a:rPr lang="es-MX" dirty="0" smtClean="0"/>
            <a:t>Analizar continuamente la antigüedad que tiene los saldos para una toma de decisiones oportunas y adecuadas. </a:t>
          </a:r>
          <a:endParaRPr lang="es-ES" dirty="0"/>
        </a:p>
      </dgm:t>
    </dgm:pt>
    <dgm:pt modelId="{EB136176-ED25-4735-97CD-80A3312BA628}" type="parTrans" cxnId="{DAC3E29D-94DA-44B5-820A-919D61A6DAFE}">
      <dgm:prSet/>
      <dgm:spPr/>
      <dgm:t>
        <a:bodyPr/>
        <a:lstStyle/>
        <a:p>
          <a:endParaRPr lang="es-ES"/>
        </a:p>
      </dgm:t>
    </dgm:pt>
    <dgm:pt modelId="{1F5BDDDF-ED26-4BED-9B7F-F107EE51FF27}" type="sibTrans" cxnId="{DAC3E29D-94DA-44B5-820A-919D61A6DAFE}">
      <dgm:prSet/>
      <dgm:spPr/>
      <dgm:t>
        <a:bodyPr/>
        <a:lstStyle/>
        <a:p>
          <a:endParaRPr lang="es-ES"/>
        </a:p>
      </dgm:t>
    </dgm:pt>
    <dgm:pt modelId="{C7EDBBC2-BD58-4E6D-9177-10175B7D6133}">
      <dgm:prSet/>
      <dgm:spPr/>
      <dgm:t>
        <a:bodyPr/>
        <a:lstStyle/>
        <a:p>
          <a:pPr algn="just"/>
          <a:r>
            <a:rPr lang="es-MX" smtClean="0"/>
            <a:t>Acelerar la recaudación de las cuentas por cobrar sin dejar de lado el bienestar del cliente para no ocasionar perdidas en ventas futuras</a:t>
          </a:r>
          <a:endParaRPr lang="es-ES" dirty="0"/>
        </a:p>
      </dgm:t>
    </dgm:pt>
    <dgm:pt modelId="{08F94B92-AF5D-4A6E-B34A-D73EE18A5BF6}" type="parTrans" cxnId="{6C41DC6D-418C-4281-B3FA-07DEAFCBDDC3}">
      <dgm:prSet/>
      <dgm:spPr/>
      <dgm:t>
        <a:bodyPr/>
        <a:lstStyle/>
        <a:p>
          <a:endParaRPr lang="es-ES"/>
        </a:p>
      </dgm:t>
    </dgm:pt>
    <dgm:pt modelId="{6B077DA8-25EE-49F1-996F-F10D055352E4}" type="sibTrans" cxnId="{6C41DC6D-418C-4281-B3FA-07DEAFCBDDC3}">
      <dgm:prSet/>
      <dgm:spPr/>
      <dgm:t>
        <a:bodyPr/>
        <a:lstStyle/>
        <a:p>
          <a:endParaRPr lang="es-ES"/>
        </a:p>
      </dgm:t>
    </dgm:pt>
    <dgm:pt modelId="{DE5C4997-4712-4B85-8D74-7C4C65CA2911}" type="pres">
      <dgm:prSet presAssocID="{D2D9AFAE-6147-45B3-8B53-78E71FB1FD23}" presName="diagram" presStyleCnt="0">
        <dgm:presLayoutVars>
          <dgm:dir/>
          <dgm:resizeHandles val="exact"/>
        </dgm:presLayoutVars>
      </dgm:prSet>
      <dgm:spPr/>
      <dgm:t>
        <a:bodyPr/>
        <a:lstStyle/>
        <a:p>
          <a:endParaRPr lang="es-ES"/>
        </a:p>
      </dgm:t>
    </dgm:pt>
    <dgm:pt modelId="{0D9183B3-76E7-4747-BCD4-120B51317114}" type="pres">
      <dgm:prSet presAssocID="{8CF20CB6-3F75-46D3-85E9-25A4DD6750A9}" presName="node" presStyleLbl="node1" presStyleIdx="0" presStyleCnt="4">
        <dgm:presLayoutVars>
          <dgm:bulletEnabled val="1"/>
        </dgm:presLayoutVars>
      </dgm:prSet>
      <dgm:spPr/>
      <dgm:t>
        <a:bodyPr/>
        <a:lstStyle/>
        <a:p>
          <a:endParaRPr lang="es-ES"/>
        </a:p>
      </dgm:t>
    </dgm:pt>
    <dgm:pt modelId="{9A493E15-7BBC-430F-91A4-96F36C6D8EA8}" type="pres">
      <dgm:prSet presAssocID="{ECA97D4F-7899-4FCD-95F9-3357F8711080}" presName="sibTrans" presStyleCnt="0"/>
      <dgm:spPr/>
      <dgm:t>
        <a:bodyPr/>
        <a:lstStyle/>
        <a:p>
          <a:endParaRPr lang="es-ES"/>
        </a:p>
      </dgm:t>
    </dgm:pt>
    <dgm:pt modelId="{F7C504DB-1BE2-48D2-9D1D-27DB1F1A9A49}" type="pres">
      <dgm:prSet presAssocID="{0D63A382-16E2-4082-8542-A15E814D227C}" presName="node" presStyleLbl="node1" presStyleIdx="1" presStyleCnt="4">
        <dgm:presLayoutVars>
          <dgm:bulletEnabled val="1"/>
        </dgm:presLayoutVars>
      </dgm:prSet>
      <dgm:spPr/>
      <dgm:t>
        <a:bodyPr/>
        <a:lstStyle/>
        <a:p>
          <a:endParaRPr lang="es-ES"/>
        </a:p>
      </dgm:t>
    </dgm:pt>
    <dgm:pt modelId="{F0F7580C-5378-479E-85B3-01A2044AB586}" type="pres">
      <dgm:prSet presAssocID="{FA922B10-BD57-4861-B0C4-B2EEB96A7124}" presName="sibTrans" presStyleCnt="0"/>
      <dgm:spPr/>
      <dgm:t>
        <a:bodyPr/>
        <a:lstStyle/>
        <a:p>
          <a:endParaRPr lang="es-ES"/>
        </a:p>
      </dgm:t>
    </dgm:pt>
    <dgm:pt modelId="{6CA565CD-259F-44B5-8186-B6CC3A18EBF3}" type="pres">
      <dgm:prSet presAssocID="{461DC001-7AB8-4449-8ECD-F5866026B9F0}" presName="node" presStyleLbl="node1" presStyleIdx="2" presStyleCnt="4">
        <dgm:presLayoutVars>
          <dgm:bulletEnabled val="1"/>
        </dgm:presLayoutVars>
      </dgm:prSet>
      <dgm:spPr/>
      <dgm:t>
        <a:bodyPr/>
        <a:lstStyle/>
        <a:p>
          <a:endParaRPr lang="es-ES"/>
        </a:p>
      </dgm:t>
    </dgm:pt>
    <dgm:pt modelId="{7BE56C9E-914F-4B32-B67C-5C37E4C328E6}" type="pres">
      <dgm:prSet presAssocID="{1F5BDDDF-ED26-4BED-9B7F-F107EE51FF27}" presName="sibTrans" presStyleCnt="0"/>
      <dgm:spPr/>
      <dgm:t>
        <a:bodyPr/>
        <a:lstStyle/>
        <a:p>
          <a:endParaRPr lang="es-ES"/>
        </a:p>
      </dgm:t>
    </dgm:pt>
    <dgm:pt modelId="{A0A8AE81-F23F-48C1-8936-E1EB5ECE5136}" type="pres">
      <dgm:prSet presAssocID="{C7EDBBC2-BD58-4E6D-9177-10175B7D6133}" presName="node" presStyleLbl="node1" presStyleIdx="3" presStyleCnt="4">
        <dgm:presLayoutVars>
          <dgm:bulletEnabled val="1"/>
        </dgm:presLayoutVars>
      </dgm:prSet>
      <dgm:spPr/>
      <dgm:t>
        <a:bodyPr/>
        <a:lstStyle/>
        <a:p>
          <a:endParaRPr lang="es-ES"/>
        </a:p>
      </dgm:t>
    </dgm:pt>
  </dgm:ptLst>
  <dgm:cxnLst>
    <dgm:cxn modelId="{A0894CC9-44BE-444B-97F6-19701A34529A}" type="presOf" srcId="{461DC001-7AB8-4449-8ECD-F5866026B9F0}" destId="{6CA565CD-259F-44B5-8186-B6CC3A18EBF3}" srcOrd="0" destOrd="0" presId="urn:microsoft.com/office/officeart/2005/8/layout/default"/>
    <dgm:cxn modelId="{2D9F5B1B-B263-4F3D-BA54-AE0D769438BE}" type="presOf" srcId="{C7EDBBC2-BD58-4E6D-9177-10175B7D6133}" destId="{A0A8AE81-F23F-48C1-8936-E1EB5ECE5136}" srcOrd="0" destOrd="0" presId="urn:microsoft.com/office/officeart/2005/8/layout/default"/>
    <dgm:cxn modelId="{6CBE4A94-A429-41F5-A7E6-DE54E0901987}" srcId="{D2D9AFAE-6147-45B3-8B53-78E71FB1FD23}" destId="{8CF20CB6-3F75-46D3-85E9-25A4DD6750A9}" srcOrd="0" destOrd="0" parTransId="{CBEACD0B-86E7-4E6E-9689-5605E7735AA3}" sibTransId="{ECA97D4F-7899-4FCD-95F9-3357F8711080}"/>
    <dgm:cxn modelId="{44D5935A-81F4-4921-8988-2A511AB8882D}" type="presOf" srcId="{D2D9AFAE-6147-45B3-8B53-78E71FB1FD23}" destId="{DE5C4997-4712-4B85-8D74-7C4C65CA2911}" srcOrd="0" destOrd="0" presId="urn:microsoft.com/office/officeart/2005/8/layout/default"/>
    <dgm:cxn modelId="{065A66F9-CF15-4254-9F45-A31E079EDDF6}" type="presOf" srcId="{8CF20CB6-3F75-46D3-85E9-25A4DD6750A9}" destId="{0D9183B3-76E7-4747-BCD4-120B51317114}" srcOrd="0" destOrd="0" presId="urn:microsoft.com/office/officeart/2005/8/layout/default"/>
    <dgm:cxn modelId="{DAC3E29D-94DA-44B5-820A-919D61A6DAFE}" srcId="{D2D9AFAE-6147-45B3-8B53-78E71FB1FD23}" destId="{461DC001-7AB8-4449-8ECD-F5866026B9F0}" srcOrd="2" destOrd="0" parTransId="{EB136176-ED25-4735-97CD-80A3312BA628}" sibTransId="{1F5BDDDF-ED26-4BED-9B7F-F107EE51FF27}"/>
    <dgm:cxn modelId="{1D21DF23-0054-4ABD-953B-13D4136DA3B8}" type="presOf" srcId="{0D63A382-16E2-4082-8542-A15E814D227C}" destId="{F7C504DB-1BE2-48D2-9D1D-27DB1F1A9A49}" srcOrd="0" destOrd="0" presId="urn:microsoft.com/office/officeart/2005/8/layout/default"/>
    <dgm:cxn modelId="{6C41DC6D-418C-4281-B3FA-07DEAFCBDDC3}" srcId="{D2D9AFAE-6147-45B3-8B53-78E71FB1FD23}" destId="{C7EDBBC2-BD58-4E6D-9177-10175B7D6133}" srcOrd="3" destOrd="0" parTransId="{08F94B92-AF5D-4A6E-B34A-D73EE18A5BF6}" sibTransId="{6B077DA8-25EE-49F1-996F-F10D055352E4}"/>
    <dgm:cxn modelId="{8D49D14F-99D4-4D72-9E9F-C3BC8956ECFC}" srcId="{D2D9AFAE-6147-45B3-8B53-78E71FB1FD23}" destId="{0D63A382-16E2-4082-8542-A15E814D227C}" srcOrd="1" destOrd="0" parTransId="{5EC74CE9-7163-4CF7-954C-23D0D7E75F87}" sibTransId="{FA922B10-BD57-4861-B0C4-B2EEB96A7124}"/>
    <dgm:cxn modelId="{6AB31BD9-8E84-4B45-AB33-3B2387F9FAC8}" type="presParOf" srcId="{DE5C4997-4712-4B85-8D74-7C4C65CA2911}" destId="{0D9183B3-76E7-4747-BCD4-120B51317114}" srcOrd="0" destOrd="0" presId="urn:microsoft.com/office/officeart/2005/8/layout/default"/>
    <dgm:cxn modelId="{BAF6AE6C-81EC-40BD-8DE6-21CDA32B1368}" type="presParOf" srcId="{DE5C4997-4712-4B85-8D74-7C4C65CA2911}" destId="{9A493E15-7BBC-430F-91A4-96F36C6D8EA8}" srcOrd="1" destOrd="0" presId="urn:microsoft.com/office/officeart/2005/8/layout/default"/>
    <dgm:cxn modelId="{5F13EECA-F04B-43F2-A93E-BB5E30F2548D}" type="presParOf" srcId="{DE5C4997-4712-4B85-8D74-7C4C65CA2911}" destId="{F7C504DB-1BE2-48D2-9D1D-27DB1F1A9A49}" srcOrd="2" destOrd="0" presId="urn:microsoft.com/office/officeart/2005/8/layout/default"/>
    <dgm:cxn modelId="{D27297FB-4B3F-492D-8DA9-2DB9857C472D}" type="presParOf" srcId="{DE5C4997-4712-4B85-8D74-7C4C65CA2911}" destId="{F0F7580C-5378-479E-85B3-01A2044AB586}" srcOrd="3" destOrd="0" presId="urn:microsoft.com/office/officeart/2005/8/layout/default"/>
    <dgm:cxn modelId="{95F00BD5-0E89-4ACC-8ECA-9F4649BA3D71}" type="presParOf" srcId="{DE5C4997-4712-4B85-8D74-7C4C65CA2911}" destId="{6CA565CD-259F-44B5-8186-B6CC3A18EBF3}" srcOrd="4" destOrd="0" presId="urn:microsoft.com/office/officeart/2005/8/layout/default"/>
    <dgm:cxn modelId="{D5577614-F7F1-4E79-9F46-793AA4FB10C6}" type="presParOf" srcId="{DE5C4997-4712-4B85-8D74-7C4C65CA2911}" destId="{7BE56C9E-914F-4B32-B67C-5C37E4C328E6}" srcOrd="5" destOrd="0" presId="urn:microsoft.com/office/officeart/2005/8/layout/default"/>
    <dgm:cxn modelId="{3ACA5854-481C-4780-A411-F836E65E5779}" type="presParOf" srcId="{DE5C4997-4712-4B85-8D74-7C4C65CA2911}" destId="{A0A8AE81-F23F-48C1-8936-E1EB5ECE5136}" srcOrd="6" destOrd="0" presId="urn:microsoft.com/office/officeart/2005/8/layout/default"/>
  </dgm:cxnLst>
  <dgm:bg/>
  <dgm:whole/>
</dgm:dataModel>
</file>

<file path=ppt/diagrams/data26.xml><?xml version="1.0" encoding="utf-8"?>
<dgm:dataModel xmlns:dgm="http://schemas.openxmlformats.org/drawingml/2006/diagram" xmlns:a="http://schemas.openxmlformats.org/drawingml/2006/main">
  <dgm:ptLst>
    <dgm:pt modelId="{9F03F772-C2BC-4403-ADE7-30EEF2D4DFDF}" type="doc">
      <dgm:prSet loTypeId="urn:microsoft.com/office/officeart/2005/8/layout/pyramid2" loCatId="list" qsTypeId="urn:microsoft.com/office/officeart/2005/8/quickstyle/simple1" qsCatId="simple" csTypeId="urn:microsoft.com/office/officeart/2005/8/colors/accent1_3" csCatId="accent1" phldr="1"/>
      <dgm:spPr/>
      <dgm:t>
        <a:bodyPr/>
        <a:lstStyle/>
        <a:p>
          <a:endParaRPr lang="es-ES"/>
        </a:p>
      </dgm:t>
    </dgm:pt>
    <dgm:pt modelId="{64579BFF-7252-47EE-AFF3-425715DB739D}">
      <dgm:prSet phldrT="[Texto]"/>
      <dgm:spPr/>
      <dgm:t>
        <a:bodyPr/>
        <a:lstStyle/>
        <a:p>
          <a:pPr algn="just"/>
          <a:r>
            <a:rPr lang="es-MX" dirty="0" smtClean="0"/>
            <a:t>Para controlar estas cuentas es necesario establecer cantidades máximas las cuales los empleados puedan desembolsar sin perjudicar su desempeño y cumplimiento de las actividades dentro de la empresa.</a:t>
          </a:r>
          <a:endParaRPr lang="es-ES" dirty="0"/>
        </a:p>
      </dgm:t>
    </dgm:pt>
    <dgm:pt modelId="{A93CE776-61F1-4096-B4B2-0B73DEF6D7BD}" type="parTrans" cxnId="{0FC3F46A-CE79-4B02-981B-1BCFAB0D52B0}">
      <dgm:prSet/>
      <dgm:spPr/>
      <dgm:t>
        <a:bodyPr/>
        <a:lstStyle/>
        <a:p>
          <a:endParaRPr lang="es-ES"/>
        </a:p>
      </dgm:t>
    </dgm:pt>
    <dgm:pt modelId="{2BF991CD-70E3-4683-95C9-CE948D637B45}" type="sibTrans" cxnId="{0FC3F46A-CE79-4B02-981B-1BCFAB0D52B0}">
      <dgm:prSet/>
      <dgm:spPr/>
      <dgm:t>
        <a:bodyPr/>
        <a:lstStyle/>
        <a:p>
          <a:endParaRPr lang="es-ES"/>
        </a:p>
      </dgm:t>
    </dgm:pt>
    <dgm:pt modelId="{B7ED9D30-EB1C-4FB7-9EA1-0F9BDB4293D8}">
      <dgm:prSet phldrT="[Texto]"/>
      <dgm:spPr/>
      <dgm:t>
        <a:bodyPr/>
        <a:lstStyle/>
        <a:p>
          <a:pPr algn="just"/>
          <a:r>
            <a:rPr lang="es-MX" dirty="0" smtClean="0"/>
            <a:t>Elaborar un presupuesto máximo por  telefonía celular, anticipos y cargos varios derivados de la actividad de la empresa.</a:t>
          </a:r>
          <a:endParaRPr lang="es-ES" dirty="0"/>
        </a:p>
      </dgm:t>
    </dgm:pt>
    <dgm:pt modelId="{19845043-AF01-4538-BC5D-E9B59B9E5202}" type="parTrans" cxnId="{E0D93BD7-D07D-44FF-BE25-5BF826761EFA}">
      <dgm:prSet/>
      <dgm:spPr/>
      <dgm:t>
        <a:bodyPr/>
        <a:lstStyle/>
        <a:p>
          <a:endParaRPr lang="es-ES"/>
        </a:p>
      </dgm:t>
    </dgm:pt>
    <dgm:pt modelId="{D5EB3B2F-5763-4058-B5A9-5532D6AD9F78}" type="sibTrans" cxnId="{E0D93BD7-D07D-44FF-BE25-5BF826761EFA}">
      <dgm:prSet/>
      <dgm:spPr/>
      <dgm:t>
        <a:bodyPr/>
        <a:lstStyle/>
        <a:p>
          <a:endParaRPr lang="es-ES"/>
        </a:p>
      </dgm:t>
    </dgm:pt>
    <dgm:pt modelId="{3E369F04-A98B-48DC-87F2-4C5647739B11}" type="pres">
      <dgm:prSet presAssocID="{9F03F772-C2BC-4403-ADE7-30EEF2D4DFDF}" presName="compositeShape" presStyleCnt="0">
        <dgm:presLayoutVars>
          <dgm:dir/>
          <dgm:resizeHandles/>
        </dgm:presLayoutVars>
      </dgm:prSet>
      <dgm:spPr/>
      <dgm:t>
        <a:bodyPr/>
        <a:lstStyle/>
        <a:p>
          <a:endParaRPr lang="es-ES"/>
        </a:p>
      </dgm:t>
    </dgm:pt>
    <dgm:pt modelId="{C2902727-64AE-4BFD-9E3A-DB5A593A4B9D}" type="pres">
      <dgm:prSet presAssocID="{9F03F772-C2BC-4403-ADE7-30EEF2D4DFDF}" presName="pyramid" presStyleLbl="node1" presStyleIdx="0" presStyleCnt="1"/>
      <dgm:spPr/>
    </dgm:pt>
    <dgm:pt modelId="{F7C92289-9A72-4DF4-94CB-40E36507F206}" type="pres">
      <dgm:prSet presAssocID="{9F03F772-C2BC-4403-ADE7-30EEF2D4DFDF}" presName="theList" presStyleCnt="0"/>
      <dgm:spPr/>
    </dgm:pt>
    <dgm:pt modelId="{6E571E42-498D-4EEF-814B-8BE16D446544}" type="pres">
      <dgm:prSet presAssocID="{B7ED9D30-EB1C-4FB7-9EA1-0F9BDB4293D8}" presName="aNode" presStyleLbl="fgAcc1" presStyleIdx="0" presStyleCnt="2">
        <dgm:presLayoutVars>
          <dgm:bulletEnabled val="1"/>
        </dgm:presLayoutVars>
      </dgm:prSet>
      <dgm:spPr/>
      <dgm:t>
        <a:bodyPr/>
        <a:lstStyle/>
        <a:p>
          <a:endParaRPr lang="es-ES"/>
        </a:p>
      </dgm:t>
    </dgm:pt>
    <dgm:pt modelId="{6A4018CD-7C15-44A9-999F-DB88E774CA35}" type="pres">
      <dgm:prSet presAssocID="{B7ED9D30-EB1C-4FB7-9EA1-0F9BDB4293D8}" presName="aSpace" presStyleCnt="0"/>
      <dgm:spPr/>
    </dgm:pt>
    <dgm:pt modelId="{F5855EEF-0D77-49B0-970B-BFEEF4F84550}" type="pres">
      <dgm:prSet presAssocID="{64579BFF-7252-47EE-AFF3-425715DB739D}" presName="aNode" presStyleLbl="fgAcc1" presStyleIdx="1" presStyleCnt="2">
        <dgm:presLayoutVars>
          <dgm:bulletEnabled val="1"/>
        </dgm:presLayoutVars>
      </dgm:prSet>
      <dgm:spPr/>
      <dgm:t>
        <a:bodyPr/>
        <a:lstStyle/>
        <a:p>
          <a:endParaRPr lang="es-ES"/>
        </a:p>
      </dgm:t>
    </dgm:pt>
    <dgm:pt modelId="{8EB411CE-8C8B-4684-B034-BF9BAC7E81D5}" type="pres">
      <dgm:prSet presAssocID="{64579BFF-7252-47EE-AFF3-425715DB739D}" presName="aSpace" presStyleCnt="0"/>
      <dgm:spPr/>
    </dgm:pt>
  </dgm:ptLst>
  <dgm:cxnLst>
    <dgm:cxn modelId="{DF6CC74A-0EBB-460A-8232-5EC287163E1F}" type="presOf" srcId="{B7ED9D30-EB1C-4FB7-9EA1-0F9BDB4293D8}" destId="{6E571E42-498D-4EEF-814B-8BE16D446544}" srcOrd="0" destOrd="0" presId="urn:microsoft.com/office/officeart/2005/8/layout/pyramid2"/>
    <dgm:cxn modelId="{0FC3F46A-CE79-4B02-981B-1BCFAB0D52B0}" srcId="{9F03F772-C2BC-4403-ADE7-30EEF2D4DFDF}" destId="{64579BFF-7252-47EE-AFF3-425715DB739D}" srcOrd="1" destOrd="0" parTransId="{A93CE776-61F1-4096-B4B2-0B73DEF6D7BD}" sibTransId="{2BF991CD-70E3-4683-95C9-CE948D637B45}"/>
    <dgm:cxn modelId="{35A150E7-B041-401B-8A8B-CC5BB419F0C5}" type="presOf" srcId="{64579BFF-7252-47EE-AFF3-425715DB739D}" destId="{F5855EEF-0D77-49B0-970B-BFEEF4F84550}" srcOrd="0" destOrd="0" presId="urn:microsoft.com/office/officeart/2005/8/layout/pyramid2"/>
    <dgm:cxn modelId="{64FA3036-5FDA-4D8E-BF83-AC04122B8551}" type="presOf" srcId="{9F03F772-C2BC-4403-ADE7-30EEF2D4DFDF}" destId="{3E369F04-A98B-48DC-87F2-4C5647739B11}" srcOrd="0" destOrd="0" presId="urn:microsoft.com/office/officeart/2005/8/layout/pyramid2"/>
    <dgm:cxn modelId="{E0D93BD7-D07D-44FF-BE25-5BF826761EFA}" srcId="{9F03F772-C2BC-4403-ADE7-30EEF2D4DFDF}" destId="{B7ED9D30-EB1C-4FB7-9EA1-0F9BDB4293D8}" srcOrd="0" destOrd="0" parTransId="{19845043-AF01-4538-BC5D-E9B59B9E5202}" sibTransId="{D5EB3B2F-5763-4058-B5A9-5532D6AD9F78}"/>
    <dgm:cxn modelId="{05DFCFE3-6BAE-4257-9CB4-7F4CB2E94A14}" type="presParOf" srcId="{3E369F04-A98B-48DC-87F2-4C5647739B11}" destId="{C2902727-64AE-4BFD-9E3A-DB5A593A4B9D}" srcOrd="0" destOrd="0" presId="urn:microsoft.com/office/officeart/2005/8/layout/pyramid2"/>
    <dgm:cxn modelId="{0D47B186-D449-4C62-BFA3-1F17FAAE200A}" type="presParOf" srcId="{3E369F04-A98B-48DC-87F2-4C5647739B11}" destId="{F7C92289-9A72-4DF4-94CB-40E36507F206}" srcOrd="1" destOrd="0" presId="urn:microsoft.com/office/officeart/2005/8/layout/pyramid2"/>
    <dgm:cxn modelId="{63784236-3DD2-4BA9-A841-AB26BDA50C87}" type="presParOf" srcId="{F7C92289-9A72-4DF4-94CB-40E36507F206}" destId="{6E571E42-498D-4EEF-814B-8BE16D446544}" srcOrd="0" destOrd="0" presId="urn:microsoft.com/office/officeart/2005/8/layout/pyramid2"/>
    <dgm:cxn modelId="{B671E732-26DE-4ADD-A81C-E0AD1C994D17}" type="presParOf" srcId="{F7C92289-9A72-4DF4-94CB-40E36507F206}" destId="{6A4018CD-7C15-44A9-999F-DB88E774CA35}" srcOrd="1" destOrd="0" presId="urn:microsoft.com/office/officeart/2005/8/layout/pyramid2"/>
    <dgm:cxn modelId="{70726114-1FA6-479B-88BA-8D29E017C1AE}" type="presParOf" srcId="{F7C92289-9A72-4DF4-94CB-40E36507F206}" destId="{F5855EEF-0D77-49B0-970B-BFEEF4F84550}" srcOrd="2" destOrd="0" presId="urn:microsoft.com/office/officeart/2005/8/layout/pyramid2"/>
    <dgm:cxn modelId="{C10DE149-B79B-4A27-B34C-8B495FD80885}" type="presParOf" srcId="{F7C92289-9A72-4DF4-94CB-40E36507F206}" destId="{8EB411CE-8C8B-4684-B034-BF9BAC7E81D5}" srcOrd="3" destOrd="0" presId="urn:microsoft.com/office/officeart/2005/8/layout/pyramid2"/>
  </dgm:cxnLst>
  <dgm:bg/>
  <dgm:whole/>
</dgm:dataModel>
</file>

<file path=ppt/diagrams/data27.xml><?xml version="1.0" encoding="utf-8"?>
<dgm:dataModel xmlns:dgm="http://schemas.openxmlformats.org/drawingml/2006/diagram" xmlns:a="http://schemas.openxmlformats.org/drawingml/2006/main">
  <dgm:ptLst>
    <dgm:pt modelId="{61545F17-A731-4CF0-9741-442D41856B8A}" type="doc">
      <dgm:prSet loTypeId="urn:microsoft.com/office/officeart/2005/8/layout/arrow3" loCatId="relationship" qsTypeId="urn:microsoft.com/office/officeart/2005/8/quickstyle/simple1" qsCatId="simple" csTypeId="urn:microsoft.com/office/officeart/2005/8/colors/colorful4" csCatId="colorful" phldr="1"/>
      <dgm:spPr/>
      <dgm:t>
        <a:bodyPr/>
        <a:lstStyle/>
        <a:p>
          <a:endParaRPr lang="es-ES"/>
        </a:p>
      </dgm:t>
    </dgm:pt>
    <dgm:pt modelId="{659BD851-ADD2-4904-974B-A5AB3AFB32C6}">
      <dgm:prSet phldrT="[Texto]"/>
      <dgm:spPr/>
      <dgm:t>
        <a:bodyPr/>
        <a:lstStyle/>
        <a:p>
          <a:pPr algn="just"/>
          <a:r>
            <a:rPr lang="es-MX" dirty="0" smtClean="0"/>
            <a:t>La empresa MALEPRODU CIA LTDA durante el año 2012 de 15 veces, esto se debe porque la empresa recibe mercadería  de sus proveedores a consignación.</a:t>
          </a:r>
          <a:endParaRPr lang="es-ES" dirty="0"/>
        </a:p>
      </dgm:t>
    </dgm:pt>
    <dgm:pt modelId="{3BC25F90-6F12-467C-953D-0CFF677DEF86}" type="parTrans" cxnId="{5A04444E-2BD0-4082-A99C-19167DCD3F02}">
      <dgm:prSet/>
      <dgm:spPr/>
      <dgm:t>
        <a:bodyPr/>
        <a:lstStyle/>
        <a:p>
          <a:endParaRPr lang="es-ES"/>
        </a:p>
      </dgm:t>
    </dgm:pt>
    <dgm:pt modelId="{B53BBB2D-C57B-4263-839B-A5AF0308DAEB}" type="sibTrans" cxnId="{5A04444E-2BD0-4082-A99C-19167DCD3F02}">
      <dgm:prSet/>
      <dgm:spPr/>
      <dgm:t>
        <a:bodyPr/>
        <a:lstStyle/>
        <a:p>
          <a:endParaRPr lang="es-ES"/>
        </a:p>
      </dgm:t>
    </dgm:pt>
    <dgm:pt modelId="{DB8E3CFA-A800-430E-B0DC-2CC3526C84C6}">
      <dgm:prSet phldrT="[Texto]"/>
      <dgm:spPr/>
      <dgm:t>
        <a:bodyPr/>
        <a:lstStyle/>
        <a:p>
          <a:pPr algn="just"/>
          <a:r>
            <a:rPr lang="es-MX" dirty="0" smtClean="0"/>
            <a:t>Pero uno de los problemas que tiene MALEPRODU CIA.LTDA es la pérdida de mercadería dentro de bodega y las trasferencias de mercadería de local a local.</a:t>
          </a:r>
          <a:endParaRPr lang="es-ES" dirty="0"/>
        </a:p>
      </dgm:t>
    </dgm:pt>
    <dgm:pt modelId="{F8148990-7410-4A47-BB37-0C35CD9D084C}" type="parTrans" cxnId="{94C96DBD-4483-4829-B1D7-B39561DCDF74}">
      <dgm:prSet/>
      <dgm:spPr/>
      <dgm:t>
        <a:bodyPr/>
        <a:lstStyle/>
        <a:p>
          <a:endParaRPr lang="es-ES"/>
        </a:p>
      </dgm:t>
    </dgm:pt>
    <dgm:pt modelId="{865B6A4D-4027-4EA5-AFB7-3B53FEEDA2DD}" type="sibTrans" cxnId="{94C96DBD-4483-4829-B1D7-B39561DCDF74}">
      <dgm:prSet/>
      <dgm:spPr/>
      <dgm:t>
        <a:bodyPr/>
        <a:lstStyle/>
        <a:p>
          <a:endParaRPr lang="es-ES"/>
        </a:p>
      </dgm:t>
    </dgm:pt>
    <dgm:pt modelId="{DB59DB83-78BD-4F8E-88F8-0CE89CF9CD26}" type="pres">
      <dgm:prSet presAssocID="{61545F17-A731-4CF0-9741-442D41856B8A}" presName="compositeShape" presStyleCnt="0">
        <dgm:presLayoutVars>
          <dgm:chMax val="2"/>
          <dgm:dir/>
          <dgm:resizeHandles val="exact"/>
        </dgm:presLayoutVars>
      </dgm:prSet>
      <dgm:spPr/>
      <dgm:t>
        <a:bodyPr/>
        <a:lstStyle/>
        <a:p>
          <a:endParaRPr lang="es-ES"/>
        </a:p>
      </dgm:t>
    </dgm:pt>
    <dgm:pt modelId="{02A0A8F3-B941-4B5A-9F1C-7EF17E64A233}" type="pres">
      <dgm:prSet presAssocID="{61545F17-A731-4CF0-9741-442D41856B8A}" presName="divider" presStyleLbl="fgShp" presStyleIdx="0" presStyleCnt="1"/>
      <dgm:spPr/>
    </dgm:pt>
    <dgm:pt modelId="{164C1B6A-1A66-4636-8A36-4ED8F5C40B36}" type="pres">
      <dgm:prSet presAssocID="{659BD851-ADD2-4904-974B-A5AB3AFB32C6}" presName="downArrow" presStyleLbl="node1" presStyleIdx="0" presStyleCnt="2"/>
      <dgm:spPr/>
    </dgm:pt>
    <dgm:pt modelId="{9D85BF13-8C1C-415B-87EB-3F610DF3441E}" type="pres">
      <dgm:prSet presAssocID="{659BD851-ADD2-4904-974B-A5AB3AFB32C6}" presName="downArrowText" presStyleLbl="revTx" presStyleIdx="0" presStyleCnt="2">
        <dgm:presLayoutVars>
          <dgm:bulletEnabled val="1"/>
        </dgm:presLayoutVars>
      </dgm:prSet>
      <dgm:spPr/>
      <dgm:t>
        <a:bodyPr/>
        <a:lstStyle/>
        <a:p>
          <a:endParaRPr lang="es-ES"/>
        </a:p>
      </dgm:t>
    </dgm:pt>
    <dgm:pt modelId="{5DFDD605-5E80-442C-B407-78AAF1F6E89D}" type="pres">
      <dgm:prSet presAssocID="{DB8E3CFA-A800-430E-B0DC-2CC3526C84C6}" presName="upArrow" presStyleLbl="node1" presStyleIdx="1" presStyleCnt="2"/>
      <dgm:spPr/>
    </dgm:pt>
    <dgm:pt modelId="{BF88C029-AA09-4069-BF41-49D6E06BD1E6}" type="pres">
      <dgm:prSet presAssocID="{DB8E3CFA-A800-430E-B0DC-2CC3526C84C6}" presName="upArrowText" presStyleLbl="revTx" presStyleIdx="1" presStyleCnt="2">
        <dgm:presLayoutVars>
          <dgm:bulletEnabled val="1"/>
        </dgm:presLayoutVars>
      </dgm:prSet>
      <dgm:spPr/>
      <dgm:t>
        <a:bodyPr/>
        <a:lstStyle/>
        <a:p>
          <a:endParaRPr lang="es-ES"/>
        </a:p>
      </dgm:t>
    </dgm:pt>
  </dgm:ptLst>
  <dgm:cxnLst>
    <dgm:cxn modelId="{B9AA6578-4FBF-45E4-8B5C-2FD4ED493380}" type="presOf" srcId="{61545F17-A731-4CF0-9741-442D41856B8A}" destId="{DB59DB83-78BD-4F8E-88F8-0CE89CF9CD26}" srcOrd="0" destOrd="0" presId="urn:microsoft.com/office/officeart/2005/8/layout/arrow3"/>
    <dgm:cxn modelId="{071CDC06-D33F-41B1-8D3C-1027D411FCF5}" type="presOf" srcId="{DB8E3CFA-A800-430E-B0DC-2CC3526C84C6}" destId="{BF88C029-AA09-4069-BF41-49D6E06BD1E6}" srcOrd="0" destOrd="0" presId="urn:microsoft.com/office/officeart/2005/8/layout/arrow3"/>
    <dgm:cxn modelId="{B2E81A76-012F-41DC-A4B7-5974EC474287}" type="presOf" srcId="{659BD851-ADD2-4904-974B-A5AB3AFB32C6}" destId="{9D85BF13-8C1C-415B-87EB-3F610DF3441E}" srcOrd="0" destOrd="0" presId="urn:microsoft.com/office/officeart/2005/8/layout/arrow3"/>
    <dgm:cxn modelId="{5A04444E-2BD0-4082-A99C-19167DCD3F02}" srcId="{61545F17-A731-4CF0-9741-442D41856B8A}" destId="{659BD851-ADD2-4904-974B-A5AB3AFB32C6}" srcOrd="0" destOrd="0" parTransId="{3BC25F90-6F12-467C-953D-0CFF677DEF86}" sibTransId="{B53BBB2D-C57B-4263-839B-A5AF0308DAEB}"/>
    <dgm:cxn modelId="{94C96DBD-4483-4829-B1D7-B39561DCDF74}" srcId="{61545F17-A731-4CF0-9741-442D41856B8A}" destId="{DB8E3CFA-A800-430E-B0DC-2CC3526C84C6}" srcOrd="1" destOrd="0" parTransId="{F8148990-7410-4A47-BB37-0C35CD9D084C}" sibTransId="{865B6A4D-4027-4EA5-AFB7-3B53FEEDA2DD}"/>
    <dgm:cxn modelId="{C078F5FE-F918-4003-AF41-FA670BCA93BB}" type="presParOf" srcId="{DB59DB83-78BD-4F8E-88F8-0CE89CF9CD26}" destId="{02A0A8F3-B941-4B5A-9F1C-7EF17E64A233}" srcOrd="0" destOrd="0" presId="urn:microsoft.com/office/officeart/2005/8/layout/arrow3"/>
    <dgm:cxn modelId="{B4A25849-826C-4B3A-BAF1-2D2EA4B52927}" type="presParOf" srcId="{DB59DB83-78BD-4F8E-88F8-0CE89CF9CD26}" destId="{164C1B6A-1A66-4636-8A36-4ED8F5C40B36}" srcOrd="1" destOrd="0" presId="urn:microsoft.com/office/officeart/2005/8/layout/arrow3"/>
    <dgm:cxn modelId="{8D681DA0-1E61-4C6F-95C9-B2B62FDD7427}" type="presParOf" srcId="{DB59DB83-78BD-4F8E-88F8-0CE89CF9CD26}" destId="{9D85BF13-8C1C-415B-87EB-3F610DF3441E}" srcOrd="2" destOrd="0" presId="urn:microsoft.com/office/officeart/2005/8/layout/arrow3"/>
    <dgm:cxn modelId="{F454974C-9C32-415D-8E4B-B6E71943A3A3}" type="presParOf" srcId="{DB59DB83-78BD-4F8E-88F8-0CE89CF9CD26}" destId="{5DFDD605-5E80-442C-B407-78AAF1F6E89D}" srcOrd="3" destOrd="0" presId="urn:microsoft.com/office/officeart/2005/8/layout/arrow3"/>
    <dgm:cxn modelId="{79E692E8-BD69-4381-BF9E-E917879000E7}" type="presParOf" srcId="{DB59DB83-78BD-4F8E-88F8-0CE89CF9CD26}" destId="{BF88C029-AA09-4069-BF41-49D6E06BD1E6}" srcOrd="4" destOrd="0" presId="urn:microsoft.com/office/officeart/2005/8/layout/arrow3"/>
  </dgm:cxnLst>
  <dgm:bg/>
  <dgm:whole/>
</dgm:dataModel>
</file>

<file path=ppt/diagrams/data28.xml><?xml version="1.0" encoding="utf-8"?>
<dgm:dataModel xmlns:dgm="http://schemas.openxmlformats.org/drawingml/2006/diagram" xmlns:a="http://schemas.openxmlformats.org/drawingml/2006/main">
  <dgm:ptLst>
    <dgm:pt modelId="{2DB9403C-EFBB-4BDB-8646-EDAD5432CED6}" type="doc">
      <dgm:prSet loTypeId="urn:microsoft.com/office/officeart/2008/layout/VerticalCurvedList" loCatId="list" qsTypeId="urn:microsoft.com/office/officeart/2005/8/quickstyle/simple1" qsCatId="simple" csTypeId="urn:microsoft.com/office/officeart/2005/8/colors/accent3_1" csCatId="accent3" phldr="1"/>
      <dgm:spPr/>
      <dgm:t>
        <a:bodyPr/>
        <a:lstStyle/>
        <a:p>
          <a:endParaRPr lang="es-ES"/>
        </a:p>
      </dgm:t>
    </dgm:pt>
    <dgm:pt modelId="{4AAFE53F-90C8-452C-8EC4-F5AA572570C9}">
      <dgm:prSet phldrT="[Texto]"/>
      <dgm:spPr/>
      <dgm:t>
        <a:bodyPr/>
        <a:lstStyle/>
        <a:p>
          <a:pPr algn="just"/>
          <a:r>
            <a:rPr lang="es-ES" dirty="0" smtClean="0"/>
            <a:t>Dar un seguimiento de los inventarios desde el momento de que ingresa a bodega hasta el momento que es distribuida en los locales</a:t>
          </a:r>
          <a:endParaRPr lang="es-ES" dirty="0"/>
        </a:p>
      </dgm:t>
    </dgm:pt>
    <dgm:pt modelId="{5233B2AA-03A6-49F5-B847-F00066B70047}" type="parTrans" cxnId="{2AA34B1C-CFA1-4C80-BB66-A11D80A8B329}">
      <dgm:prSet/>
      <dgm:spPr/>
      <dgm:t>
        <a:bodyPr/>
        <a:lstStyle/>
        <a:p>
          <a:endParaRPr lang="es-ES"/>
        </a:p>
      </dgm:t>
    </dgm:pt>
    <dgm:pt modelId="{3E0B6FF7-F388-48ED-B484-2E356D2DE68A}" type="sibTrans" cxnId="{2AA34B1C-CFA1-4C80-BB66-A11D80A8B329}">
      <dgm:prSet/>
      <dgm:spPr/>
      <dgm:t>
        <a:bodyPr/>
        <a:lstStyle/>
        <a:p>
          <a:endParaRPr lang="es-ES"/>
        </a:p>
      </dgm:t>
    </dgm:pt>
    <dgm:pt modelId="{0A6F05CF-15CD-4A8E-89AF-5C39B9273D5B}">
      <dgm:prSet phldrT="[Texto]"/>
      <dgm:spPr/>
      <dgm:t>
        <a:bodyPr/>
        <a:lstStyle/>
        <a:p>
          <a:pPr algn="just"/>
          <a:r>
            <a:rPr lang="es-ES" dirty="0" smtClean="0"/>
            <a:t>supervisar las cantidades de inventario con el fin de no tener mercadería ociosa dentro de bode y diseñar sistemas y procedimientos para la gestión de inventarios</a:t>
          </a:r>
          <a:endParaRPr lang="es-ES" dirty="0"/>
        </a:p>
      </dgm:t>
    </dgm:pt>
    <dgm:pt modelId="{2525593F-8979-4637-A5A1-6EAEA222A40F}" type="parTrans" cxnId="{DA74AAD5-2664-4D4C-9E98-4639FDC818B5}">
      <dgm:prSet/>
      <dgm:spPr/>
      <dgm:t>
        <a:bodyPr/>
        <a:lstStyle/>
        <a:p>
          <a:endParaRPr lang="es-ES"/>
        </a:p>
      </dgm:t>
    </dgm:pt>
    <dgm:pt modelId="{39D8BD48-11A8-4E4B-8BF9-DF8A83870793}" type="sibTrans" cxnId="{DA74AAD5-2664-4D4C-9E98-4639FDC818B5}">
      <dgm:prSet/>
      <dgm:spPr/>
      <dgm:t>
        <a:bodyPr/>
        <a:lstStyle/>
        <a:p>
          <a:endParaRPr lang="es-ES"/>
        </a:p>
      </dgm:t>
    </dgm:pt>
    <dgm:pt modelId="{A325AC3B-3C3A-4AC6-B26B-6D3106F97BB7}">
      <dgm:prSet phldrT="[Texto]"/>
      <dgm:spPr/>
      <dgm:t>
        <a:bodyPr/>
        <a:lstStyle/>
        <a:p>
          <a:pPr algn="just"/>
          <a:r>
            <a:rPr lang="es-ES" dirty="0" smtClean="0"/>
            <a:t>Registrar adecuadamente los inventarios hasta el pago de proveedores. </a:t>
          </a:r>
        </a:p>
        <a:p>
          <a:pPr algn="just"/>
          <a:endParaRPr lang="es-ES" dirty="0"/>
        </a:p>
      </dgm:t>
    </dgm:pt>
    <dgm:pt modelId="{F9D62D66-C416-41BF-A4DB-902464CCA8D2}" type="parTrans" cxnId="{1FA06365-EFAB-48A4-B1C4-FEE3E20FFFCD}">
      <dgm:prSet/>
      <dgm:spPr/>
      <dgm:t>
        <a:bodyPr/>
        <a:lstStyle/>
        <a:p>
          <a:endParaRPr lang="es-ES"/>
        </a:p>
      </dgm:t>
    </dgm:pt>
    <dgm:pt modelId="{5D46537A-EAEF-4FCA-AC57-8E0C5471EA1F}" type="sibTrans" cxnId="{1FA06365-EFAB-48A4-B1C4-FEE3E20FFFCD}">
      <dgm:prSet/>
      <dgm:spPr/>
      <dgm:t>
        <a:bodyPr/>
        <a:lstStyle/>
        <a:p>
          <a:endParaRPr lang="es-ES"/>
        </a:p>
      </dgm:t>
    </dgm:pt>
    <dgm:pt modelId="{22036E94-0892-4DAD-B3FF-29728B274708}" type="pres">
      <dgm:prSet presAssocID="{2DB9403C-EFBB-4BDB-8646-EDAD5432CED6}" presName="Name0" presStyleCnt="0">
        <dgm:presLayoutVars>
          <dgm:chMax val="7"/>
          <dgm:chPref val="7"/>
          <dgm:dir/>
        </dgm:presLayoutVars>
      </dgm:prSet>
      <dgm:spPr/>
      <dgm:t>
        <a:bodyPr/>
        <a:lstStyle/>
        <a:p>
          <a:endParaRPr lang="es-ES"/>
        </a:p>
      </dgm:t>
    </dgm:pt>
    <dgm:pt modelId="{E18214CB-2235-412A-81AD-C70A746FBD13}" type="pres">
      <dgm:prSet presAssocID="{2DB9403C-EFBB-4BDB-8646-EDAD5432CED6}" presName="Name1" presStyleCnt="0"/>
      <dgm:spPr/>
      <dgm:t>
        <a:bodyPr/>
        <a:lstStyle/>
        <a:p>
          <a:endParaRPr lang="es-ES"/>
        </a:p>
      </dgm:t>
    </dgm:pt>
    <dgm:pt modelId="{0792AF48-2C2D-4853-82EF-8CB1A35E1D80}" type="pres">
      <dgm:prSet presAssocID="{2DB9403C-EFBB-4BDB-8646-EDAD5432CED6}" presName="cycle" presStyleCnt="0"/>
      <dgm:spPr/>
      <dgm:t>
        <a:bodyPr/>
        <a:lstStyle/>
        <a:p>
          <a:endParaRPr lang="es-ES"/>
        </a:p>
      </dgm:t>
    </dgm:pt>
    <dgm:pt modelId="{6B04A9F9-85CD-4A65-95A6-4C10AE043899}" type="pres">
      <dgm:prSet presAssocID="{2DB9403C-EFBB-4BDB-8646-EDAD5432CED6}" presName="srcNode" presStyleLbl="node1" presStyleIdx="0" presStyleCnt="3"/>
      <dgm:spPr/>
      <dgm:t>
        <a:bodyPr/>
        <a:lstStyle/>
        <a:p>
          <a:endParaRPr lang="es-ES"/>
        </a:p>
      </dgm:t>
    </dgm:pt>
    <dgm:pt modelId="{A1B56783-2275-4695-9F9E-8F4B555F1543}" type="pres">
      <dgm:prSet presAssocID="{2DB9403C-EFBB-4BDB-8646-EDAD5432CED6}" presName="conn" presStyleLbl="parChTrans1D2" presStyleIdx="0" presStyleCnt="1"/>
      <dgm:spPr/>
      <dgm:t>
        <a:bodyPr/>
        <a:lstStyle/>
        <a:p>
          <a:endParaRPr lang="es-ES"/>
        </a:p>
      </dgm:t>
    </dgm:pt>
    <dgm:pt modelId="{47C9B916-D987-4A8A-96BF-A04867FFEF19}" type="pres">
      <dgm:prSet presAssocID="{2DB9403C-EFBB-4BDB-8646-EDAD5432CED6}" presName="extraNode" presStyleLbl="node1" presStyleIdx="0" presStyleCnt="3"/>
      <dgm:spPr/>
      <dgm:t>
        <a:bodyPr/>
        <a:lstStyle/>
        <a:p>
          <a:endParaRPr lang="es-ES"/>
        </a:p>
      </dgm:t>
    </dgm:pt>
    <dgm:pt modelId="{6D074476-F4C9-447F-9601-F7E479A90CB4}" type="pres">
      <dgm:prSet presAssocID="{2DB9403C-EFBB-4BDB-8646-EDAD5432CED6}" presName="dstNode" presStyleLbl="node1" presStyleIdx="0" presStyleCnt="3"/>
      <dgm:spPr/>
      <dgm:t>
        <a:bodyPr/>
        <a:lstStyle/>
        <a:p>
          <a:endParaRPr lang="es-ES"/>
        </a:p>
      </dgm:t>
    </dgm:pt>
    <dgm:pt modelId="{5AECE759-0A80-48D9-97AE-DEAF06FEE2E9}" type="pres">
      <dgm:prSet presAssocID="{4AAFE53F-90C8-452C-8EC4-F5AA572570C9}" presName="text_1" presStyleLbl="node1" presStyleIdx="0" presStyleCnt="3">
        <dgm:presLayoutVars>
          <dgm:bulletEnabled val="1"/>
        </dgm:presLayoutVars>
      </dgm:prSet>
      <dgm:spPr/>
      <dgm:t>
        <a:bodyPr/>
        <a:lstStyle/>
        <a:p>
          <a:endParaRPr lang="es-ES"/>
        </a:p>
      </dgm:t>
    </dgm:pt>
    <dgm:pt modelId="{9D71A33E-7AC0-44D7-A0BA-FD7142B30E25}" type="pres">
      <dgm:prSet presAssocID="{4AAFE53F-90C8-452C-8EC4-F5AA572570C9}" presName="accent_1" presStyleCnt="0"/>
      <dgm:spPr/>
      <dgm:t>
        <a:bodyPr/>
        <a:lstStyle/>
        <a:p>
          <a:endParaRPr lang="es-ES"/>
        </a:p>
      </dgm:t>
    </dgm:pt>
    <dgm:pt modelId="{A74D021A-7513-41CD-995D-6E1E358A0069}" type="pres">
      <dgm:prSet presAssocID="{4AAFE53F-90C8-452C-8EC4-F5AA572570C9}" presName="accentRepeatNode" presStyleLbl="solidFgAcc1" presStyleIdx="0" presStyleCnt="3"/>
      <dgm:spPr/>
      <dgm:t>
        <a:bodyPr/>
        <a:lstStyle/>
        <a:p>
          <a:endParaRPr lang="es-ES"/>
        </a:p>
      </dgm:t>
    </dgm:pt>
    <dgm:pt modelId="{182B19D4-70B5-43A4-9148-79CC831AAFF1}" type="pres">
      <dgm:prSet presAssocID="{0A6F05CF-15CD-4A8E-89AF-5C39B9273D5B}" presName="text_2" presStyleLbl="node1" presStyleIdx="1" presStyleCnt="3">
        <dgm:presLayoutVars>
          <dgm:bulletEnabled val="1"/>
        </dgm:presLayoutVars>
      </dgm:prSet>
      <dgm:spPr/>
      <dgm:t>
        <a:bodyPr/>
        <a:lstStyle/>
        <a:p>
          <a:endParaRPr lang="es-ES"/>
        </a:p>
      </dgm:t>
    </dgm:pt>
    <dgm:pt modelId="{3253834A-549B-47F5-A5D7-2AD99136B5CB}" type="pres">
      <dgm:prSet presAssocID="{0A6F05CF-15CD-4A8E-89AF-5C39B9273D5B}" presName="accent_2" presStyleCnt="0"/>
      <dgm:spPr/>
      <dgm:t>
        <a:bodyPr/>
        <a:lstStyle/>
        <a:p>
          <a:endParaRPr lang="es-ES"/>
        </a:p>
      </dgm:t>
    </dgm:pt>
    <dgm:pt modelId="{64EC2F8E-BA86-4573-85D4-557CC5EAF8FC}" type="pres">
      <dgm:prSet presAssocID="{0A6F05CF-15CD-4A8E-89AF-5C39B9273D5B}" presName="accentRepeatNode" presStyleLbl="solidFgAcc1" presStyleIdx="1" presStyleCnt="3"/>
      <dgm:spPr/>
      <dgm:t>
        <a:bodyPr/>
        <a:lstStyle/>
        <a:p>
          <a:endParaRPr lang="es-ES"/>
        </a:p>
      </dgm:t>
    </dgm:pt>
    <dgm:pt modelId="{7CEFFABA-4DAA-4F0E-97F3-95F32154DCAB}" type="pres">
      <dgm:prSet presAssocID="{A325AC3B-3C3A-4AC6-B26B-6D3106F97BB7}" presName="text_3" presStyleLbl="node1" presStyleIdx="2" presStyleCnt="3">
        <dgm:presLayoutVars>
          <dgm:bulletEnabled val="1"/>
        </dgm:presLayoutVars>
      </dgm:prSet>
      <dgm:spPr/>
      <dgm:t>
        <a:bodyPr/>
        <a:lstStyle/>
        <a:p>
          <a:endParaRPr lang="es-ES"/>
        </a:p>
      </dgm:t>
    </dgm:pt>
    <dgm:pt modelId="{76D2CD36-5571-4A7C-86EB-F4BE8CE58BC3}" type="pres">
      <dgm:prSet presAssocID="{A325AC3B-3C3A-4AC6-B26B-6D3106F97BB7}" presName="accent_3" presStyleCnt="0"/>
      <dgm:spPr/>
      <dgm:t>
        <a:bodyPr/>
        <a:lstStyle/>
        <a:p>
          <a:endParaRPr lang="es-ES"/>
        </a:p>
      </dgm:t>
    </dgm:pt>
    <dgm:pt modelId="{87196B0D-21CA-4D5C-A156-E91124B314E9}" type="pres">
      <dgm:prSet presAssocID="{A325AC3B-3C3A-4AC6-B26B-6D3106F97BB7}" presName="accentRepeatNode" presStyleLbl="solidFgAcc1" presStyleIdx="2" presStyleCnt="3"/>
      <dgm:spPr/>
      <dgm:t>
        <a:bodyPr/>
        <a:lstStyle/>
        <a:p>
          <a:endParaRPr lang="es-ES"/>
        </a:p>
      </dgm:t>
    </dgm:pt>
  </dgm:ptLst>
  <dgm:cxnLst>
    <dgm:cxn modelId="{2AA34B1C-CFA1-4C80-BB66-A11D80A8B329}" srcId="{2DB9403C-EFBB-4BDB-8646-EDAD5432CED6}" destId="{4AAFE53F-90C8-452C-8EC4-F5AA572570C9}" srcOrd="0" destOrd="0" parTransId="{5233B2AA-03A6-49F5-B847-F00066B70047}" sibTransId="{3E0B6FF7-F388-48ED-B484-2E356D2DE68A}"/>
    <dgm:cxn modelId="{52D1D99E-D40F-4937-BD78-685FF317A22C}" type="presOf" srcId="{2DB9403C-EFBB-4BDB-8646-EDAD5432CED6}" destId="{22036E94-0892-4DAD-B3FF-29728B274708}" srcOrd="0" destOrd="0" presId="urn:microsoft.com/office/officeart/2008/layout/VerticalCurvedList"/>
    <dgm:cxn modelId="{1FA06365-EFAB-48A4-B1C4-FEE3E20FFFCD}" srcId="{2DB9403C-EFBB-4BDB-8646-EDAD5432CED6}" destId="{A325AC3B-3C3A-4AC6-B26B-6D3106F97BB7}" srcOrd="2" destOrd="0" parTransId="{F9D62D66-C416-41BF-A4DB-902464CCA8D2}" sibTransId="{5D46537A-EAEF-4FCA-AC57-8E0C5471EA1F}"/>
    <dgm:cxn modelId="{CAE317DB-C076-490A-BF5B-A6044DEA572B}" type="presOf" srcId="{4AAFE53F-90C8-452C-8EC4-F5AA572570C9}" destId="{5AECE759-0A80-48D9-97AE-DEAF06FEE2E9}" srcOrd="0" destOrd="0" presId="urn:microsoft.com/office/officeart/2008/layout/VerticalCurvedList"/>
    <dgm:cxn modelId="{DA74AAD5-2664-4D4C-9E98-4639FDC818B5}" srcId="{2DB9403C-EFBB-4BDB-8646-EDAD5432CED6}" destId="{0A6F05CF-15CD-4A8E-89AF-5C39B9273D5B}" srcOrd="1" destOrd="0" parTransId="{2525593F-8979-4637-A5A1-6EAEA222A40F}" sibTransId="{39D8BD48-11A8-4E4B-8BF9-DF8A83870793}"/>
    <dgm:cxn modelId="{4B2049B2-0E64-485A-BE2E-6E905FE124BB}" type="presOf" srcId="{3E0B6FF7-F388-48ED-B484-2E356D2DE68A}" destId="{A1B56783-2275-4695-9F9E-8F4B555F1543}" srcOrd="0" destOrd="0" presId="urn:microsoft.com/office/officeart/2008/layout/VerticalCurvedList"/>
    <dgm:cxn modelId="{BEE42BB7-BC11-4E2F-9E19-F996FCC69842}" type="presOf" srcId="{0A6F05CF-15CD-4A8E-89AF-5C39B9273D5B}" destId="{182B19D4-70B5-43A4-9148-79CC831AAFF1}" srcOrd="0" destOrd="0" presId="urn:microsoft.com/office/officeart/2008/layout/VerticalCurvedList"/>
    <dgm:cxn modelId="{8C5BC30D-6528-4D89-91A2-096DCCBD5C07}" type="presOf" srcId="{A325AC3B-3C3A-4AC6-B26B-6D3106F97BB7}" destId="{7CEFFABA-4DAA-4F0E-97F3-95F32154DCAB}" srcOrd="0" destOrd="0" presId="urn:microsoft.com/office/officeart/2008/layout/VerticalCurvedList"/>
    <dgm:cxn modelId="{484D0C33-5137-4CC9-95DE-E0572DFB2EFF}" type="presParOf" srcId="{22036E94-0892-4DAD-B3FF-29728B274708}" destId="{E18214CB-2235-412A-81AD-C70A746FBD13}" srcOrd="0" destOrd="0" presId="urn:microsoft.com/office/officeart/2008/layout/VerticalCurvedList"/>
    <dgm:cxn modelId="{C0993FD8-B144-4697-B51F-5370098C9ECB}" type="presParOf" srcId="{E18214CB-2235-412A-81AD-C70A746FBD13}" destId="{0792AF48-2C2D-4853-82EF-8CB1A35E1D80}" srcOrd="0" destOrd="0" presId="urn:microsoft.com/office/officeart/2008/layout/VerticalCurvedList"/>
    <dgm:cxn modelId="{5F4070D7-3C7E-4DF8-99FE-38515A362AE5}" type="presParOf" srcId="{0792AF48-2C2D-4853-82EF-8CB1A35E1D80}" destId="{6B04A9F9-85CD-4A65-95A6-4C10AE043899}" srcOrd="0" destOrd="0" presId="urn:microsoft.com/office/officeart/2008/layout/VerticalCurvedList"/>
    <dgm:cxn modelId="{C42FE8D5-8C7E-4F57-ADA6-BA95700395AD}" type="presParOf" srcId="{0792AF48-2C2D-4853-82EF-8CB1A35E1D80}" destId="{A1B56783-2275-4695-9F9E-8F4B555F1543}" srcOrd="1" destOrd="0" presId="urn:microsoft.com/office/officeart/2008/layout/VerticalCurvedList"/>
    <dgm:cxn modelId="{F50B5277-4C58-4CDE-BE0A-08266130C55B}" type="presParOf" srcId="{0792AF48-2C2D-4853-82EF-8CB1A35E1D80}" destId="{47C9B916-D987-4A8A-96BF-A04867FFEF19}" srcOrd="2" destOrd="0" presId="urn:microsoft.com/office/officeart/2008/layout/VerticalCurvedList"/>
    <dgm:cxn modelId="{5CBDAA1B-1A42-410A-8903-C0ED78AA116C}" type="presParOf" srcId="{0792AF48-2C2D-4853-82EF-8CB1A35E1D80}" destId="{6D074476-F4C9-447F-9601-F7E479A90CB4}" srcOrd="3" destOrd="0" presId="urn:microsoft.com/office/officeart/2008/layout/VerticalCurvedList"/>
    <dgm:cxn modelId="{FC9A8A8D-A560-42F2-BA84-BC490EDE1FE5}" type="presParOf" srcId="{E18214CB-2235-412A-81AD-C70A746FBD13}" destId="{5AECE759-0A80-48D9-97AE-DEAF06FEE2E9}" srcOrd="1" destOrd="0" presId="urn:microsoft.com/office/officeart/2008/layout/VerticalCurvedList"/>
    <dgm:cxn modelId="{FA49F5AA-AD52-4715-8BDC-6F86D735BA6C}" type="presParOf" srcId="{E18214CB-2235-412A-81AD-C70A746FBD13}" destId="{9D71A33E-7AC0-44D7-A0BA-FD7142B30E25}" srcOrd="2" destOrd="0" presId="urn:microsoft.com/office/officeart/2008/layout/VerticalCurvedList"/>
    <dgm:cxn modelId="{F067F67A-DD39-4B01-B5E6-C5B8F41E5F20}" type="presParOf" srcId="{9D71A33E-7AC0-44D7-A0BA-FD7142B30E25}" destId="{A74D021A-7513-41CD-995D-6E1E358A0069}" srcOrd="0" destOrd="0" presId="urn:microsoft.com/office/officeart/2008/layout/VerticalCurvedList"/>
    <dgm:cxn modelId="{B4926BE6-70E8-4E70-AB9A-2BB179ECCD04}" type="presParOf" srcId="{E18214CB-2235-412A-81AD-C70A746FBD13}" destId="{182B19D4-70B5-43A4-9148-79CC831AAFF1}" srcOrd="3" destOrd="0" presId="urn:microsoft.com/office/officeart/2008/layout/VerticalCurvedList"/>
    <dgm:cxn modelId="{7F90D631-84B2-406A-9CAC-88C0D694C0EB}" type="presParOf" srcId="{E18214CB-2235-412A-81AD-C70A746FBD13}" destId="{3253834A-549B-47F5-A5D7-2AD99136B5CB}" srcOrd="4" destOrd="0" presId="urn:microsoft.com/office/officeart/2008/layout/VerticalCurvedList"/>
    <dgm:cxn modelId="{750BB291-A331-4978-AFB7-704F33069583}" type="presParOf" srcId="{3253834A-549B-47F5-A5D7-2AD99136B5CB}" destId="{64EC2F8E-BA86-4573-85D4-557CC5EAF8FC}" srcOrd="0" destOrd="0" presId="urn:microsoft.com/office/officeart/2008/layout/VerticalCurvedList"/>
    <dgm:cxn modelId="{5D3B2E5B-1789-4B90-A71A-C702750D37BA}" type="presParOf" srcId="{E18214CB-2235-412A-81AD-C70A746FBD13}" destId="{7CEFFABA-4DAA-4F0E-97F3-95F32154DCAB}" srcOrd="5" destOrd="0" presId="urn:microsoft.com/office/officeart/2008/layout/VerticalCurvedList"/>
    <dgm:cxn modelId="{B1D08A03-B46A-460B-9B3B-ACD9E697860F}" type="presParOf" srcId="{E18214CB-2235-412A-81AD-C70A746FBD13}" destId="{76D2CD36-5571-4A7C-86EB-F4BE8CE58BC3}" srcOrd="6" destOrd="0" presId="urn:microsoft.com/office/officeart/2008/layout/VerticalCurvedList"/>
    <dgm:cxn modelId="{AB9CD449-89D6-44D5-A7FD-17DF5311D37E}" type="presParOf" srcId="{76D2CD36-5571-4A7C-86EB-F4BE8CE58BC3}" destId="{87196B0D-21CA-4D5C-A156-E91124B314E9}" srcOrd="0" destOrd="0" presId="urn:microsoft.com/office/officeart/2008/layout/VerticalCurvedList"/>
  </dgm:cxnLst>
  <dgm:bg/>
  <dgm:whole/>
</dgm:dataModel>
</file>

<file path=ppt/diagrams/data29.xml><?xml version="1.0" encoding="utf-8"?>
<dgm:dataModel xmlns:dgm="http://schemas.openxmlformats.org/drawingml/2006/diagram" xmlns:a="http://schemas.openxmlformats.org/drawingml/2006/main">
  <dgm:ptLst>
    <dgm:pt modelId="{E4F6AA3E-B3ED-48A0-903A-A068C6EBE5BC}" type="doc">
      <dgm:prSet loTypeId="urn:microsoft.com/office/officeart/2005/8/layout/hProcess6" loCatId="process" qsTypeId="urn:microsoft.com/office/officeart/2005/8/quickstyle/simple1" qsCatId="simple" csTypeId="urn:microsoft.com/office/officeart/2005/8/colors/accent0_3" csCatId="mainScheme" phldr="1"/>
      <dgm:spPr/>
      <dgm:t>
        <a:bodyPr/>
        <a:lstStyle/>
        <a:p>
          <a:endParaRPr lang="es-ES"/>
        </a:p>
      </dgm:t>
    </dgm:pt>
    <dgm:pt modelId="{3EC5BD29-4D1A-400E-A860-FF9FA5EABC75}">
      <dgm:prSet phldrT="[Texto]" phldr="1"/>
      <dgm:spPr/>
      <dgm:t>
        <a:bodyPr/>
        <a:lstStyle/>
        <a:p>
          <a:pPr algn="just"/>
          <a:endParaRPr lang="es-ES" dirty="0"/>
        </a:p>
      </dgm:t>
    </dgm:pt>
    <dgm:pt modelId="{360CA0D0-8970-4CA1-B1B8-0CF19D5B549F}" type="parTrans" cxnId="{940A41E0-3B68-4F18-9E39-BA5303565FDC}">
      <dgm:prSet/>
      <dgm:spPr/>
      <dgm:t>
        <a:bodyPr/>
        <a:lstStyle/>
        <a:p>
          <a:endParaRPr lang="es-ES"/>
        </a:p>
      </dgm:t>
    </dgm:pt>
    <dgm:pt modelId="{ECEA4478-A08E-4220-B897-7984E715DBA3}" type="sibTrans" cxnId="{940A41E0-3B68-4F18-9E39-BA5303565FDC}">
      <dgm:prSet/>
      <dgm:spPr/>
      <dgm:t>
        <a:bodyPr/>
        <a:lstStyle/>
        <a:p>
          <a:endParaRPr lang="es-ES"/>
        </a:p>
      </dgm:t>
    </dgm:pt>
    <dgm:pt modelId="{17CA70A5-1A55-413B-872C-5B48CB702E13}">
      <dgm:prSet phldrT="[Texto]"/>
      <dgm:spPr/>
      <dgm:t>
        <a:bodyPr/>
        <a:lstStyle/>
        <a:p>
          <a:pPr algn="just"/>
          <a:r>
            <a:rPr lang="es-MX" dirty="0" smtClean="0"/>
            <a:t>Actualmente se dispone de la composición</a:t>
          </a:r>
          <a:endParaRPr lang="es-ES" dirty="0"/>
        </a:p>
      </dgm:t>
    </dgm:pt>
    <dgm:pt modelId="{2C46E819-F6CF-4043-92F1-70F86DD05F8D}" type="parTrans" cxnId="{2DD1EEFD-E72F-4362-BF7E-EC8C65370E92}">
      <dgm:prSet/>
      <dgm:spPr/>
      <dgm:t>
        <a:bodyPr/>
        <a:lstStyle/>
        <a:p>
          <a:endParaRPr lang="es-ES"/>
        </a:p>
      </dgm:t>
    </dgm:pt>
    <dgm:pt modelId="{3C6B21AA-EBA2-45A2-9758-46E929F1FFBD}" type="sibTrans" cxnId="{2DD1EEFD-E72F-4362-BF7E-EC8C65370E92}">
      <dgm:prSet/>
      <dgm:spPr/>
      <dgm:t>
        <a:bodyPr/>
        <a:lstStyle/>
        <a:p>
          <a:endParaRPr lang="es-ES"/>
        </a:p>
      </dgm:t>
    </dgm:pt>
    <dgm:pt modelId="{1C78D443-43E8-4F9A-B81F-CF5192CDBC3D}">
      <dgm:prSet phldrT="[Texto]" phldr="1"/>
      <dgm:spPr/>
      <dgm:t>
        <a:bodyPr/>
        <a:lstStyle/>
        <a:p>
          <a:pPr algn="just"/>
          <a:endParaRPr lang="es-ES" dirty="0"/>
        </a:p>
      </dgm:t>
    </dgm:pt>
    <dgm:pt modelId="{C67892ED-C74F-4EE4-BB10-C0BBBB834703}" type="parTrans" cxnId="{8111ACE0-08B6-4F38-B9B5-4D41EB5AEBD9}">
      <dgm:prSet/>
      <dgm:spPr/>
      <dgm:t>
        <a:bodyPr/>
        <a:lstStyle/>
        <a:p>
          <a:endParaRPr lang="es-ES"/>
        </a:p>
      </dgm:t>
    </dgm:pt>
    <dgm:pt modelId="{5F609705-3C73-4302-9129-B974FBE9479B}" type="sibTrans" cxnId="{8111ACE0-08B6-4F38-B9B5-4D41EB5AEBD9}">
      <dgm:prSet/>
      <dgm:spPr/>
      <dgm:t>
        <a:bodyPr/>
        <a:lstStyle/>
        <a:p>
          <a:endParaRPr lang="es-ES"/>
        </a:p>
      </dgm:t>
    </dgm:pt>
    <dgm:pt modelId="{6946C387-0A28-4BFA-9F27-B2CFC7862D20}">
      <dgm:prSet phldrT="[Texto]"/>
      <dgm:spPr/>
      <dgm:t>
        <a:bodyPr/>
        <a:lstStyle/>
        <a:p>
          <a:pPr algn="just"/>
          <a:r>
            <a:rPr lang="es-MX" dirty="0" smtClean="0"/>
            <a:t>por línea de inventario y su correspondiente valoración</a:t>
          </a:r>
          <a:endParaRPr lang="es-ES" dirty="0"/>
        </a:p>
      </dgm:t>
    </dgm:pt>
    <dgm:pt modelId="{9081B7CD-1CE4-4D28-9133-72058B925570}" type="parTrans" cxnId="{0E1668F5-159C-4DE4-B6FF-6246E5B63FF2}">
      <dgm:prSet/>
      <dgm:spPr/>
      <dgm:t>
        <a:bodyPr/>
        <a:lstStyle/>
        <a:p>
          <a:endParaRPr lang="es-ES"/>
        </a:p>
      </dgm:t>
    </dgm:pt>
    <dgm:pt modelId="{94D93EF2-8790-4F30-ABB6-1A2A420820FE}" type="sibTrans" cxnId="{0E1668F5-159C-4DE4-B6FF-6246E5B63FF2}">
      <dgm:prSet/>
      <dgm:spPr/>
      <dgm:t>
        <a:bodyPr/>
        <a:lstStyle/>
        <a:p>
          <a:endParaRPr lang="es-ES"/>
        </a:p>
      </dgm:t>
    </dgm:pt>
    <dgm:pt modelId="{C4B0B4D5-48AA-439B-B872-CFE112A92546}">
      <dgm:prSet phldrT="[Texto]"/>
      <dgm:spPr/>
      <dgm:t>
        <a:bodyPr/>
        <a:lstStyle/>
        <a:p>
          <a:pPr algn="just"/>
          <a:r>
            <a:rPr lang="es-MX" dirty="0" smtClean="0"/>
            <a:t>lo que debe permitir a la compañía identificar e incrementar sus niveles de rentabilidad del inventario</a:t>
          </a:r>
          <a:endParaRPr lang="es-ES" dirty="0"/>
        </a:p>
      </dgm:t>
    </dgm:pt>
    <dgm:pt modelId="{CD6B292F-185F-407D-9AB6-144589EDA6BD}" type="parTrans" cxnId="{E13BE76E-E70C-4C16-A57A-F9FE2E346F0B}">
      <dgm:prSet/>
      <dgm:spPr/>
      <dgm:t>
        <a:bodyPr/>
        <a:lstStyle/>
        <a:p>
          <a:endParaRPr lang="es-ES"/>
        </a:p>
      </dgm:t>
    </dgm:pt>
    <dgm:pt modelId="{9063375E-DDF2-4097-9C98-03B115639BC5}" type="sibTrans" cxnId="{E13BE76E-E70C-4C16-A57A-F9FE2E346F0B}">
      <dgm:prSet/>
      <dgm:spPr/>
      <dgm:t>
        <a:bodyPr/>
        <a:lstStyle/>
        <a:p>
          <a:endParaRPr lang="es-ES"/>
        </a:p>
      </dgm:t>
    </dgm:pt>
    <dgm:pt modelId="{363B6428-4AB2-4303-BCAC-6BB7528A03BD}">
      <dgm:prSet phldrT="[Texto]" phldr="1"/>
      <dgm:spPr/>
      <dgm:t>
        <a:bodyPr/>
        <a:lstStyle/>
        <a:p>
          <a:pPr algn="just"/>
          <a:endParaRPr lang="es-ES" dirty="0"/>
        </a:p>
      </dgm:t>
    </dgm:pt>
    <dgm:pt modelId="{BE422FB1-73C7-41EA-B349-286B581EE853}" type="sibTrans" cxnId="{1D7D7305-9D41-427F-BB1F-EFD32F589AAA}">
      <dgm:prSet/>
      <dgm:spPr/>
      <dgm:t>
        <a:bodyPr/>
        <a:lstStyle/>
        <a:p>
          <a:endParaRPr lang="es-ES"/>
        </a:p>
      </dgm:t>
    </dgm:pt>
    <dgm:pt modelId="{BE083639-B4C4-4372-83D5-D9F0928A1155}" type="parTrans" cxnId="{1D7D7305-9D41-427F-BB1F-EFD32F589AAA}">
      <dgm:prSet/>
      <dgm:spPr/>
      <dgm:t>
        <a:bodyPr/>
        <a:lstStyle/>
        <a:p>
          <a:endParaRPr lang="es-ES"/>
        </a:p>
      </dgm:t>
    </dgm:pt>
    <dgm:pt modelId="{46AD1A8D-D6AA-4033-BB7C-AD4CBB8EB610}" type="pres">
      <dgm:prSet presAssocID="{E4F6AA3E-B3ED-48A0-903A-A068C6EBE5BC}" presName="theList" presStyleCnt="0">
        <dgm:presLayoutVars>
          <dgm:dir/>
          <dgm:animLvl val="lvl"/>
          <dgm:resizeHandles val="exact"/>
        </dgm:presLayoutVars>
      </dgm:prSet>
      <dgm:spPr/>
      <dgm:t>
        <a:bodyPr/>
        <a:lstStyle/>
        <a:p>
          <a:endParaRPr lang="es-ES"/>
        </a:p>
      </dgm:t>
    </dgm:pt>
    <dgm:pt modelId="{CF51DF4A-B527-4E31-9460-71C91F75A061}" type="pres">
      <dgm:prSet presAssocID="{3EC5BD29-4D1A-400E-A860-FF9FA5EABC75}" presName="compNode" presStyleCnt="0"/>
      <dgm:spPr/>
    </dgm:pt>
    <dgm:pt modelId="{97813936-311D-4616-9375-36163A3A2B16}" type="pres">
      <dgm:prSet presAssocID="{3EC5BD29-4D1A-400E-A860-FF9FA5EABC75}" presName="noGeometry" presStyleCnt="0"/>
      <dgm:spPr/>
    </dgm:pt>
    <dgm:pt modelId="{5696FC01-7F10-4793-A726-4FD5B5418C62}" type="pres">
      <dgm:prSet presAssocID="{3EC5BD29-4D1A-400E-A860-FF9FA5EABC75}" presName="childTextVisible" presStyleLbl="bgAccFollowNode1" presStyleIdx="0" presStyleCnt="3">
        <dgm:presLayoutVars>
          <dgm:bulletEnabled val="1"/>
        </dgm:presLayoutVars>
      </dgm:prSet>
      <dgm:spPr/>
      <dgm:t>
        <a:bodyPr/>
        <a:lstStyle/>
        <a:p>
          <a:endParaRPr lang="es-ES"/>
        </a:p>
      </dgm:t>
    </dgm:pt>
    <dgm:pt modelId="{45691807-EE37-4368-B3A1-1806BD237E31}" type="pres">
      <dgm:prSet presAssocID="{3EC5BD29-4D1A-400E-A860-FF9FA5EABC75}" presName="childTextHidden" presStyleLbl="bgAccFollowNode1" presStyleIdx="0" presStyleCnt="3"/>
      <dgm:spPr/>
      <dgm:t>
        <a:bodyPr/>
        <a:lstStyle/>
        <a:p>
          <a:endParaRPr lang="es-ES"/>
        </a:p>
      </dgm:t>
    </dgm:pt>
    <dgm:pt modelId="{6CE0F6B9-150E-4301-8883-2607D4C2BB8E}" type="pres">
      <dgm:prSet presAssocID="{3EC5BD29-4D1A-400E-A860-FF9FA5EABC75}" presName="parentText" presStyleLbl="node1" presStyleIdx="0" presStyleCnt="3">
        <dgm:presLayoutVars>
          <dgm:chMax val="1"/>
          <dgm:bulletEnabled val="1"/>
        </dgm:presLayoutVars>
      </dgm:prSet>
      <dgm:spPr/>
      <dgm:t>
        <a:bodyPr/>
        <a:lstStyle/>
        <a:p>
          <a:endParaRPr lang="es-ES"/>
        </a:p>
      </dgm:t>
    </dgm:pt>
    <dgm:pt modelId="{47F80E09-DB32-4FA0-AB09-F651CF3AFB80}" type="pres">
      <dgm:prSet presAssocID="{3EC5BD29-4D1A-400E-A860-FF9FA5EABC75}" presName="aSpace" presStyleCnt="0"/>
      <dgm:spPr/>
    </dgm:pt>
    <dgm:pt modelId="{B9A6C323-C67A-4AD0-8639-42FA32494D6D}" type="pres">
      <dgm:prSet presAssocID="{1C78D443-43E8-4F9A-B81F-CF5192CDBC3D}" presName="compNode" presStyleCnt="0"/>
      <dgm:spPr/>
    </dgm:pt>
    <dgm:pt modelId="{88E79E49-3B33-489E-BD8D-1A5174C033D9}" type="pres">
      <dgm:prSet presAssocID="{1C78D443-43E8-4F9A-B81F-CF5192CDBC3D}" presName="noGeometry" presStyleCnt="0"/>
      <dgm:spPr/>
    </dgm:pt>
    <dgm:pt modelId="{DA810FD6-AAFB-45E3-AA63-F7674791A1AE}" type="pres">
      <dgm:prSet presAssocID="{1C78D443-43E8-4F9A-B81F-CF5192CDBC3D}" presName="childTextVisible" presStyleLbl="bgAccFollowNode1" presStyleIdx="1" presStyleCnt="3">
        <dgm:presLayoutVars>
          <dgm:bulletEnabled val="1"/>
        </dgm:presLayoutVars>
      </dgm:prSet>
      <dgm:spPr/>
      <dgm:t>
        <a:bodyPr/>
        <a:lstStyle/>
        <a:p>
          <a:endParaRPr lang="es-ES"/>
        </a:p>
      </dgm:t>
    </dgm:pt>
    <dgm:pt modelId="{2F05C6A1-D9C9-4E48-8C3C-7ED590940EEB}" type="pres">
      <dgm:prSet presAssocID="{1C78D443-43E8-4F9A-B81F-CF5192CDBC3D}" presName="childTextHidden" presStyleLbl="bgAccFollowNode1" presStyleIdx="1" presStyleCnt="3"/>
      <dgm:spPr/>
      <dgm:t>
        <a:bodyPr/>
        <a:lstStyle/>
        <a:p>
          <a:endParaRPr lang="es-ES"/>
        </a:p>
      </dgm:t>
    </dgm:pt>
    <dgm:pt modelId="{51350C91-69C8-4025-964E-997D1D9E3A5B}" type="pres">
      <dgm:prSet presAssocID="{1C78D443-43E8-4F9A-B81F-CF5192CDBC3D}" presName="parentText" presStyleLbl="node1" presStyleIdx="1" presStyleCnt="3">
        <dgm:presLayoutVars>
          <dgm:chMax val="1"/>
          <dgm:bulletEnabled val="1"/>
        </dgm:presLayoutVars>
      </dgm:prSet>
      <dgm:spPr/>
      <dgm:t>
        <a:bodyPr/>
        <a:lstStyle/>
        <a:p>
          <a:endParaRPr lang="es-ES"/>
        </a:p>
      </dgm:t>
    </dgm:pt>
    <dgm:pt modelId="{F3C3EEB7-6927-4CC2-A992-7D55095563A8}" type="pres">
      <dgm:prSet presAssocID="{1C78D443-43E8-4F9A-B81F-CF5192CDBC3D}" presName="aSpace" presStyleCnt="0"/>
      <dgm:spPr/>
    </dgm:pt>
    <dgm:pt modelId="{FAE2D5A8-1D03-4AF7-AAF2-22A017ED5343}" type="pres">
      <dgm:prSet presAssocID="{363B6428-4AB2-4303-BCAC-6BB7528A03BD}" presName="compNode" presStyleCnt="0"/>
      <dgm:spPr/>
    </dgm:pt>
    <dgm:pt modelId="{4B582A2D-FC42-428A-B223-21AB8AE14C12}" type="pres">
      <dgm:prSet presAssocID="{363B6428-4AB2-4303-BCAC-6BB7528A03BD}" presName="noGeometry" presStyleCnt="0"/>
      <dgm:spPr/>
    </dgm:pt>
    <dgm:pt modelId="{5FFA1F00-3515-4D93-9E53-1545ACB5541E}" type="pres">
      <dgm:prSet presAssocID="{363B6428-4AB2-4303-BCAC-6BB7528A03BD}" presName="childTextVisible" presStyleLbl="bgAccFollowNode1" presStyleIdx="2" presStyleCnt="3">
        <dgm:presLayoutVars>
          <dgm:bulletEnabled val="1"/>
        </dgm:presLayoutVars>
      </dgm:prSet>
      <dgm:spPr/>
      <dgm:t>
        <a:bodyPr/>
        <a:lstStyle/>
        <a:p>
          <a:endParaRPr lang="es-ES"/>
        </a:p>
      </dgm:t>
    </dgm:pt>
    <dgm:pt modelId="{76FFED12-A60B-47D8-A3A2-4C0A62874C8A}" type="pres">
      <dgm:prSet presAssocID="{363B6428-4AB2-4303-BCAC-6BB7528A03BD}" presName="childTextHidden" presStyleLbl="bgAccFollowNode1" presStyleIdx="2" presStyleCnt="3"/>
      <dgm:spPr/>
      <dgm:t>
        <a:bodyPr/>
        <a:lstStyle/>
        <a:p>
          <a:endParaRPr lang="es-ES"/>
        </a:p>
      </dgm:t>
    </dgm:pt>
    <dgm:pt modelId="{C48385E0-044B-4991-AE5C-D3694B3DFAA6}" type="pres">
      <dgm:prSet presAssocID="{363B6428-4AB2-4303-BCAC-6BB7528A03BD}" presName="parentText" presStyleLbl="node1" presStyleIdx="2" presStyleCnt="3">
        <dgm:presLayoutVars>
          <dgm:chMax val="1"/>
          <dgm:bulletEnabled val="1"/>
        </dgm:presLayoutVars>
      </dgm:prSet>
      <dgm:spPr/>
      <dgm:t>
        <a:bodyPr/>
        <a:lstStyle/>
        <a:p>
          <a:endParaRPr lang="es-ES"/>
        </a:p>
      </dgm:t>
    </dgm:pt>
  </dgm:ptLst>
  <dgm:cxnLst>
    <dgm:cxn modelId="{8111ACE0-08B6-4F38-B9B5-4D41EB5AEBD9}" srcId="{E4F6AA3E-B3ED-48A0-903A-A068C6EBE5BC}" destId="{1C78D443-43E8-4F9A-B81F-CF5192CDBC3D}" srcOrd="1" destOrd="0" parTransId="{C67892ED-C74F-4EE4-BB10-C0BBBB834703}" sibTransId="{5F609705-3C73-4302-9129-B974FBE9479B}"/>
    <dgm:cxn modelId="{FC711E7B-F3E6-4517-82CC-381E4DD0AA81}" type="presOf" srcId="{C4B0B4D5-48AA-439B-B872-CFE112A92546}" destId="{5FFA1F00-3515-4D93-9E53-1545ACB5541E}" srcOrd="0" destOrd="0" presId="urn:microsoft.com/office/officeart/2005/8/layout/hProcess6"/>
    <dgm:cxn modelId="{92299086-5606-449E-9DA6-308E769CFC20}" type="presOf" srcId="{6946C387-0A28-4BFA-9F27-B2CFC7862D20}" destId="{2F05C6A1-D9C9-4E48-8C3C-7ED590940EEB}" srcOrd="1" destOrd="0" presId="urn:microsoft.com/office/officeart/2005/8/layout/hProcess6"/>
    <dgm:cxn modelId="{20644395-9DE8-4FC4-ADE0-5EADBA628A36}" type="presOf" srcId="{E4F6AA3E-B3ED-48A0-903A-A068C6EBE5BC}" destId="{46AD1A8D-D6AA-4033-BB7C-AD4CBB8EB610}" srcOrd="0" destOrd="0" presId="urn:microsoft.com/office/officeart/2005/8/layout/hProcess6"/>
    <dgm:cxn modelId="{F63F6035-35B3-4D75-AFE6-E9572D7B97B1}" type="presOf" srcId="{6946C387-0A28-4BFA-9F27-B2CFC7862D20}" destId="{DA810FD6-AAFB-45E3-AA63-F7674791A1AE}" srcOrd="0" destOrd="0" presId="urn:microsoft.com/office/officeart/2005/8/layout/hProcess6"/>
    <dgm:cxn modelId="{1D7D7305-9D41-427F-BB1F-EFD32F589AAA}" srcId="{E4F6AA3E-B3ED-48A0-903A-A068C6EBE5BC}" destId="{363B6428-4AB2-4303-BCAC-6BB7528A03BD}" srcOrd="2" destOrd="0" parTransId="{BE083639-B4C4-4372-83D5-D9F0928A1155}" sibTransId="{BE422FB1-73C7-41EA-B349-286B581EE853}"/>
    <dgm:cxn modelId="{2B2FF95C-5BA0-4A9B-97AF-13D2AF0464B7}" type="presOf" srcId="{17CA70A5-1A55-413B-872C-5B48CB702E13}" destId="{5696FC01-7F10-4793-A726-4FD5B5418C62}" srcOrd="0" destOrd="0" presId="urn:microsoft.com/office/officeart/2005/8/layout/hProcess6"/>
    <dgm:cxn modelId="{0E1668F5-159C-4DE4-B6FF-6246E5B63FF2}" srcId="{1C78D443-43E8-4F9A-B81F-CF5192CDBC3D}" destId="{6946C387-0A28-4BFA-9F27-B2CFC7862D20}" srcOrd="0" destOrd="0" parTransId="{9081B7CD-1CE4-4D28-9133-72058B925570}" sibTransId="{94D93EF2-8790-4F30-ABB6-1A2A420820FE}"/>
    <dgm:cxn modelId="{940A41E0-3B68-4F18-9E39-BA5303565FDC}" srcId="{E4F6AA3E-B3ED-48A0-903A-A068C6EBE5BC}" destId="{3EC5BD29-4D1A-400E-A860-FF9FA5EABC75}" srcOrd="0" destOrd="0" parTransId="{360CA0D0-8970-4CA1-B1B8-0CF19D5B549F}" sibTransId="{ECEA4478-A08E-4220-B897-7984E715DBA3}"/>
    <dgm:cxn modelId="{63FA8382-17B8-484B-84E3-0B69B2A3DCF1}" type="presOf" srcId="{1C78D443-43E8-4F9A-B81F-CF5192CDBC3D}" destId="{51350C91-69C8-4025-964E-997D1D9E3A5B}" srcOrd="0" destOrd="0" presId="urn:microsoft.com/office/officeart/2005/8/layout/hProcess6"/>
    <dgm:cxn modelId="{2DD1EEFD-E72F-4362-BF7E-EC8C65370E92}" srcId="{3EC5BD29-4D1A-400E-A860-FF9FA5EABC75}" destId="{17CA70A5-1A55-413B-872C-5B48CB702E13}" srcOrd="0" destOrd="0" parTransId="{2C46E819-F6CF-4043-92F1-70F86DD05F8D}" sibTransId="{3C6B21AA-EBA2-45A2-9758-46E929F1FFBD}"/>
    <dgm:cxn modelId="{6EFD88E0-4947-4DE1-89C3-7296E651917C}" type="presOf" srcId="{C4B0B4D5-48AA-439B-B872-CFE112A92546}" destId="{76FFED12-A60B-47D8-A3A2-4C0A62874C8A}" srcOrd="1" destOrd="0" presId="urn:microsoft.com/office/officeart/2005/8/layout/hProcess6"/>
    <dgm:cxn modelId="{2EF4DC26-637D-45CC-A7FC-995B0C7AB087}" type="presOf" srcId="{17CA70A5-1A55-413B-872C-5B48CB702E13}" destId="{45691807-EE37-4368-B3A1-1806BD237E31}" srcOrd="1" destOrd="0" presId="urn:microsoft.com/office/officeart/2005/8/layout/hProcess6"/>
    <dgm:cxn modelId="{E13BE76E-E70C-4C16-A57A-F9FE2E346F0B}" srcId="{363B6428-4AB2-4303-BCAC-6BB7528A03BD}" destId="{C4B0B4D5-48AA-439B-B872-CFE112A92546}" srcOrd="0" destOrd="0" parTransId="{CD6B292F-185F-407D-9AB6-144589EDA6BD}" sibTransId="{9063375E-DDF2-4097-9C98-03B115639BC5}"/>
    <dgm:cxn modelId="{FD4135E4-959F-425A-B2B3-A380D23A1562}" type="presOf" srcId="{3EC5BD29-4D1A-400E-A860-FF9FA5EABC75}" destId="{6CE0F6B9-150E-4301-8883-2607D4C2BB8E}" srcOrd="0" destOrd="0" presId="urn:microsoft.com/office/officeart/2005/8/layout/hProcess6"/>
    <dgm:cxn modelId="{0359EE14-C500-4288-8E61-71D7ADFF77B6}" type="presOf" srcId="{363B6428-4AB2-4303-BCAC-6BB7528A03BD}" destId="{C48385E0-044B-4991-AE5C-D3694B3DFAA6}" srcOrd="0" destOrd="0" presId="urn:microsoft.com/office/officeart/2005/8/layout/hProcess6"/>
    <dgm:cxn modelId="{447A744A-A976-4819-911E-D4379CABA117}" type="presParOf" srcId="{46AD1A8D-D6AA-4033-BB7C-AD4CBB8EB610}" destId="{CF51DF4A-B527-4E31-9460-71C91F75A061}" srcOrd="0" destOrd="0" presId="urn:microsoft.com/office/officeart/2005/8/layout/hProcess6"/>
    <dgm:cxn modelId="{B0CA7950-98DE-49C3-A0D5-D5389DAEB369}" type="presParOf" srcId="{CF51DF4A-B527-4E31-9460-71C91F75A061}" destId="{97813936-311D-4616-9375-36163A3A2B16}" srcOrd="0" destOrd="0" presId="urn:microsoft.com/office/officeart/2005/8/layout/hProcess6"/>
    <dgm:cxn modelId="{A6BAF986-366F-41AC-BC06-120C069FF58F}" type="presParOf" srcId="{CF51DF4A-B527-4E31-9460-71C91F75A061}" destId="{5696FC01-7F10-4793-A726-4FD5B5418C62}" srcOrd="1" destOrd="0" presId="urn:microsoft.com/office/officeart/2005/8/layout/hProcess6"/>
    <dgm:cxn modelId="{12EBC466-0440-47BE-934C-7801565D79D0}" type="presParOf" srcId="{CF51DF4A-B527-4E31-9460-71C91F75A061}" destId="{45691807-EE37-4368-B3A1-1806BD237E31}" srcOrd="2" destOrd="0" presId="urn:microsoft.com/office/officeart/2005/8/layout/hProcess6"/>
    <dgm:cxn modelId="{91291D72-4A28-41D7-AA51-9C1F1C3F7DF6}" type="presParOf" srcId="{CF51DF4A-B527-4E31-9460-71C91F75A061}" destId="{6CE0F6B9-150E-4301-8883-2607D4C2BB8E}" srcOrd="3" destOrd="0" presId="urn:microsoft.com/office/officeart/2005/8/layout/hProcess6"/>
    <dgm:cxn modelId="{7B6770DA-359D-4B23-9C65-33B90F88BC63}" type="presParOf" srcId="{46AD1A8D-D6AA-4033-BB7C-AD4CBB8EB610}" destId="{47F80E09-DB32-4FA0-AB09-F651CF3AFB80}" srcOrd="1" destOrd="0" presId="urn:microsoft.com/office/officeart/2005/8/layout/hProcess6"/>
    <dgm:cxn modelId="{8EDEC984-7FFD-4B03-BD9E-FF5130346889}" type="presParOf" srcId="{46AD1A8D-D6AA-4033-BB7C-AD4CBB8EB610}" destId="{B9A6C323-C67A-4AD0-8639-42FA32494D6D}" srcOrd="2" destOrd="0" presId="urn:microsoft.com/office/officeart/2005/8/layout/hProcess6"/>
    <dgm:cxn modelId="{94F677F3-1C10-4F50-9DC5-3C446774C85B}" type="presParOf" srcId="{B9A6C323-C67A-4AD0-8639-42FA32494D6D}" destId="{88E79E49-3B33-489E-BD8D-1A5174C033D9}" srcOrd="0" destOrd="0" presId="urn:microsoft.com/office/officeart/2005/8/layout/hProcess6"/>
    <dgm:cxn modelId="{68D34424-57EA-4AC6-AA08-8FBB292666EE}" type="presParOf" srcId="{B9A6C323-C67A-4AD0-8639-42FA32494D6D}" destId="{DA810FD6-AAFB-45E3-AA63-F7674791A1AE}" srcOrd="1" destOrd="0" presId="urn:microsoft.com/office/officeart/2005/8/layout/hProcess6"/>
    <dgm:cxn modelId="{FA6660FA-B0FA-4E10-ADFE-A65E2D42B414}" type="presParOf" srcId="{B9A6C323-C67A-4AD0-8639-42FA32494D6D}" destId="{2F05C6A1-D9C9-4E48-8C3C-7ED590940EEB}" srcOrd="2" destOrd="0" presId="urn:microsoft.com/office/officeart/2005/8/layout/hProcess6"/>
    <dgm:cxn modelId="{7B8A021C-BD21-4C51-8343-608A9A3AC7C8}" type="presParOf" srcId="{B9A6C323-C67A-4AD0-8639-42FA32494D6D}" destId="{51350C91-69C8-4025-964E-997D1D9E3A5B}" srcOrd="3" destOrd="0" presId="urn:microsoft.com/office/officeart/2005/8/layout/hProcess6"/>
    <dgm:cxn modelId="{D1E7C02D-8DA8-4254-B262-F3EA4AE4044A}" type="presParOf" srcId="{46AD1A8D-D6AA-4033-BB7C-AD4CBB8EB610}" destId="{F3C3EEB7-6927-4CC2-A992-7D55095563A8}" srcOrd="3" destOrd="0" presId="urn:microsoft.com/office/officeart/2005/8/layout/hProcess6"/>
    <dgm:cxn modelId="{B0FBE0DC-F3BD-4499-8147-331991893BE6}" type="presParOf" srcId="{46AD1A8D-D6AA-4033-BB7C-AD4CBB8EB610}" destId="{FAE2D5A8-1D03-4AF7-AAF2-22A017ED5343}" srcOrd="4" destOrd="0" presId="urn:microsoft.com/office/officeart/2005/8/layout/hProcess6"/>
    <dgm:cxn modelId="{7CC08D69-B027-4F06-9DF6-9474A713C79D}" type="presParOf" srcId="{FAE2D5A8-1D03-4AF7-AAF2-22A017ED5343}" destId="{4B582A2D-FC42-428A-B223-21AB8AE14C12}" srcOrd="0" destOrd="0" presId="urn:microsoft.com/office/officeart/2005/8/layout/hProcess6"/>
    <dgm:cxn modelId="{FFF2B49B-673A-4B96-8423-D051884D1307}" type="presParOf" srcId="{FAE2D5A8-1D03-4AF7-AAF2-22A017ED5343}" destId="{5FFA1F00-3515-4D93-9E53-1545ACB5541E}" srcOrd="1" destOrd="0" presId="urn:microsoft.com/office/officeart/2005/8/layout/hProcess6"/>
    <dgm:cxn modelId="{2323EEEE-9070-4D71-86C8-47057A014173}" type="presParOf" srcId="{FAE2D5A8-1D03-4AF7-AAF2-22A017ED5343}" destId="{76FFED12-A60B-47D8-A3A2-4C0A62874C8A}" srcOrd="2" destOrd="0" presId="urn:microsoft.com/office/officeart/2005/8/layout/hProcess6"/>
    <dgm:cxn modelId="{FBE7DB45-3503-4EEC-BCF7-90383EBA3908}" type="presParOf" srcId="{FAE2D5A8-1D03-4AF7-AAF2-22A017ED5343}" destId="{C48385E0-044B-4991-AE5C-D3694B3DFAA6}" srcOrd="3" destOrd="0" presId="urn:microsoft.com/office/officeart/2005/8/layout/hProcess6"/>
  </dgm:cxnLst>
  <dgm:bg/>
  <dgm:whole/>
</dgm:dataModel>
</file>

<file path=ppt/diagrams/data3.xml><?xml version="1.0" encoding="utf-8"?>
<dgm:dataModel xmlns:dgm="http://schemas.openxmlformats.org/drawingml/2006/diagram" xmlns:a="http://schemas.openxmlformats.org/drawingml/2006/main">
  <dgm:ptLst>
    <dgm:pt modelId="{91A6F828-AEEA-4327-A649-CA3CB43F33A8}" type="doc">
      <dgm:prSet loTypeId="urn:microsoft.com/office/officeart/2005/8/layout/process1" loCatId="process" qsTypeId="urn:microsoft.com/office/officeart/2005/8/quickstyle/simple1" qsCatId="simple" csTypeId="urn:microsoft.com/office/officeart/2005/8/colors/accent2_1" csCatId="accent2" phldr="1"/>
      <dgm:spPr/>
    </dgm:pt>
    <dgm:pt modelId="{99BE3A9F-7525-49C4-B1AC-13225C0E1B98}">
      <dgm:prSet phldrT="[Texto]"/>
      <dgm:spPr/>
      <dgm:t>
        <a:bodyPr/>
        <a:lstStyle/>
        <a:p>
          <a:pPr algn="just"/>
          <a:r>
            <a:rPr lang="es-ES" dirty="0" smtClean="0"/>
            <a:t>MALEPRODU.CIA.LTDA. se dedica a la venta al por mayor y menor de todo tipo y clases de maletas</a:t>
          </a:r>
          <a:endParaRPr lang="es-ES" dirty="0"/>
        </a:p>
      </dgm:t>
    </dgm:pt>
    <dgm:pt modelId="{C63FA571-3ACE-45AE-9305-79C7C7D081CA}" type="parTrans" cxnId="{AD192086-901D-4734-8596-3C9872F0B768}">
      <dgm:prSet/>
      <dgm:spPr/>
      <dgm:t>
        <a:bodyPr/>
        <a:lstStyle/>
        <a:p>
          <a:endParaRPr lang="es-ES"/>
        </a:p>
      </dgm:t>
    </dgm:pt>
    <dgm:pt modelId="{CCCA2CFA-45E6-4D7B-8074-56C6BB42A811}" type="sibTrans" cxnId="{AD192086-901D-4734-8596-3C9872F0B768}">
      <dgm:prSet/>
      <dgm:spPr/>
      <dgm:t>
        <a:bodyPr/>
        <a:lstStyle/>
        <a:p>
          <a:endParaRPr lang="es-ES"/>
        </a:p>
      </dgm:t>
    </dgm:pt>
    <dgm:pt modelId="{FA0E07E0-CDF5-47E1-B90C-9A19CEFAC5D0}">
      <dgm:prSet phldrT="[Texto]"/>
      <dgm:spPr/>
      <dgm:t>
        <a:bodyPr/>
        <a:lstStyle/>
        <a:p>
          <a:r>
            <a:rPr lang="es-ES" smtClean="0"/>
            <a:t>esta empresa es de tipo comercial</a:t>
          </a:r>
          <a:endParaRPr lang="es-ES" dirty="0"/>
        </a:p>
      </dgm:t>
    </dgm:pt>
    <dgm:pt modelId="{220B17E1-D8FA-4C30-836F-E43CEEF6F325}" type="parTrans" cxnId="{B14192BC-0FBD-419D-893B-FFD2B563E662}">
      <dgm:prSet/>
      <dgm:spPr/>
      <dgm:t>
        <a:bodyPr/>
        <a:lstStyle/>
        <a:p>
          <a:endParaRPr lang="es-ES"/>
        </a:p>
      </dgm:t>
    </dgm:pt>
    <dgm:pt modelId="{96ABAA07-93F0-49F8-AAC4-FA8FF67DB3F8}" type="sibTrans" cxnId="{B14192BC-0FBD-419D-893B-FFD2B563E662}">
      <dgm:prSet/>
      <dgm:spPr/>
      <dgm:t>
        <a:bodyPr/>
        <a:lstStyle/>
        <a:p>
          <a:endParaRPr lang="es-ES"/>
        </a:p>
      </dgm:t>
    </dgm:pt>
    <dgm:pt modelId="{656AC71B-17D1-4E2B-8C47-F041C4825CE4}">
      <dgm:prSet phldrT="[Texto]"/>
      <dgm:spPr/>
      <dgm:t>
        <a:bodyPr/>
        <a:lstStyle/>
        <a:p>
          <a:pPr algn="just"/>
          <a:r>
            <a:rPr lang="es-ES" smtClean="0"/>
            <a:t>distribuye sus productos en cada una de sus sucursales las cuales se encuentran ubicadas en puntos estratégicos </a:t>
          </a:r>
          <a:endParaRPr lang="es-ES" dirty="0"/>
        </a:p>
      </dgm:t>
    </dgm:pt>
    <dgm:pt modelId="{7889616D-7BE1-4C98-B9CB-C093BF733895}" type="parTrans" cxnId="{20FD3280-1ED2-477E-AB6D-A3F7EBA66982}">
      <dgm:prSet/>
      <dgm:spPr/>
      <dgm:t>
        <a:bodyPr/>
        <a:lstStyle/>
        <a:p>
          <a:endParaRPr lang="es-ES"/>
        </a:p>
      </dgm:t>
    </dgm:pt>
    <dgm:pt modelId="{117C706F-DAE8-416D-980C-F8489C920C73}" type="sibTrans" cxnId="{20FD3280-1ED2-477E-AB6D-A3F7EBA66982}">
      <dgm:prSet/>
      <dgm:spPr/>
      <dgm:t>
        <a:bodyPr/>
        <a:lstStyle/>
        <a:p>
          <a:endParaRPr lang="es-ES"/>
        </a:p>
      </dgm:t>
    </dgm:pt>
    <dgm:pt modelId="{F23086B4-6609-4391-A613-EA6DA1514F85}" type="pres">
      <dgm:prSet presAssocID="{91A6F828-AEEA-4327-A649-CA3CB43F33A8}" presName="Name0" presStyleCnt="0">
        <dgm:presLayoutVars>
          <dgm:dir/>
          <dgm:resizeHandles val="exact"/>
        </dgm:presLayoutVars>
      </dgm:prSet>
      <dgm:spPr/>
    </dgm:pt>
    <dgm:pt modelId="{A5FFD651-18D9-4D15-B7F1-6B96CCDAC703}" type="pres">
      <dgm:prSet presAssocID="{99BE3A9F-7525-49C4-B1AC-13225C0E1B98}" presName="node" presStyleLbl="node1" presStyleIdx="0" presStyleCnt="3">
        <dgm:presLayoutVars>
          <dgm:bulletEnabled val="1"/>
        </dgm:presLayoutVars>
      </dgm:prSet>
      <dgm:spPr/>
      <dgm:t>
        <a:bodyPr/>
        <a:lstStyle/>
        <a:p>
          <a:endParaRPr lang="es-ES"/>
        </a:p>
      </dgm:t>
    </dgm:pt>
    <dgm:pt modelId="{1651C34A-D130-4B39-8A0A-383367A39B3E}" type="pres">
      <dgm:prSet presAssocID="{CCCA2CFA-45E6-4D7B-8074-56C6BB42A811}" presName="sibTrans" presStyleLbl="sibTrans2D1" presStyleIdx="0" presStyleCnt="2"/>
      <dgm:spPr/>
      <dgm:t>
        <a:bodyPr/>
        <a:lstStyle/>
        <a:p>
          <a:endParaRPr lang="es-ES"/>
        </a:p>
      </dgm:t>
    </dgm:pt>
    <dgm:pt modelId="{8814E470-A773-4AE1-9AEC-7E659B7D83C0}" type="pres">
      <dgm:prSet presAssocID="{CCCA2CFA-45E6-4D7B-8074-56C6BB42A811}" presName="connectorText" presStyleLbl="sibTrans2D1" presStyleIdx="0" presStyleCnt="2"/>
      <dgm:spPr/>
      <dgm:t>
        <a:bodyPr/>
        <a:lstStyle/>
        <a:p>
          <a:endParaRPr lang="es-ES"/>
        </a:p>
      </dgm:t>
    </dgm:pt>
    <dgm:pt modelId="{A3149C45-9651-4BEB-BA77-79F3CDCE8016}" type="pres">
      <dgm:prSet presAssocID="{FA0E07E0-CDF5-47E1-B90C-9A19CEFAC5D0}" presName="node" presStyleLbl="node1" presStyleIdx="1" presStyleCnt="3">
        <dgm:presLayoutVars>
          <dgm:bulletEnabled val="1"/>
        </dgm:presLayoutVars>
      </dgm:prSet>
      <dgm:spPr/>
      <dgm:t>
        <a:bodyPr/>
        <a:lstStyle/>
        <a:p>
          <a:endParaRPr lang="es-ES"/>
        </a:p>
      </dgm:t>
    </dgm:pt>
    <dgm:pt modelId="{1FF2C3F7-8776-4128-A14C-462BDE9FAB14}" type="pres">
      <dgm:prSet presAssocID="{96ABAA07-93F0-49F8-AAC4-FA8FF67DB3F8}" presName="sibTrans" presStyleLbl="sibTrans2D1" presStyleIdx="1" presStyleCnt="2"/>
      <dgm:spPr/>
      <dgm:t>
        <a:bodyPr/>
        <a:lstStyle/>
        <a:p>
          <a:endParaRPr lang="es-ES"/>
        </a:p>
      </dgm:t>
    </dgm:pt>
    <dgm:pt modelId="{A0B594D3-4FD2-4CBA-995F-CBACC8D502C1}" type="pres">
      <dgm:prSet presAssocID="{96ABAA07-93F0-49F8-AAC4-FA8FF67DB3F8}" presName="connectorText" presStyleLbl="sibTrans2D1" presStyleIdx="1" presStyleCnt="2"/>
      <dgm:spPr/>
      <dgm:t>
        <a:bodyPr/>
        <a:lstStyle/>
        <a:p>
          <a:endParaRPr lang="es-ES"/>
        </a:p>
      </dgm:t>
    </dgm:pt>
    <dgm:pt modelId="{967AE1CB-1253-41E7-AE48-12CA1F4BC47E}" type="pres">
      <dgm:prSet presAssocID="{656AC71B-17D1-4E2B-8C47-F041C4825CE4}" presName="node" presStyleLbl="node1" presStyleIdx="2" presStyleCnt="3">
        <dgm:presLayoutVars>
          <dgm:bulletEnabled val="1"/>
        </dgm:presLayoutVars>
      </dgm:prSet>
      <dgm:spPr/>
      <dgm:t>
        <a:bodyPr/>
        <a:lstStyle/>
        <a:p>
          <a:endParaRPr lang="es-ES"/>
        </a:p>
      </dgm:t>
    </dgm:pt>
  </dgm:ptLst>
  <dgm:cxnLst>
    <dgm:cxn modelId="{E2C254FA-0D8A-404F-A6FF-416485AF8D5C}" type="presOf" srcId="{656AC71B-17D1-4E2B-8C47-F041C4825CE4}" destId="{967AE1CB-1253-41E7-AE48-12CA1F4BC47E}" srcOrd="0" destOrd="0" presId="urn:microsoft.com/office/officeart/2005/8/layout/process1"/>
    <dgm:cxn modelId="{BAABC1F5-8D4A-41C1-8A7F-AE848DDAB6DC}" type="presOf" srcId="{CCCA2CFA-45E6-4D7B-8074-56C6BB42A811}" destId="{8814E470-A773-4AE1-9AEC-7E659B7D83C0}" srcOrd="1" destOrd="0" presId="urn:microsoft.com/office/officeart/2005/8/layout/process1"/>
    <dgm:cxn modelId="{771CE697-0E45-4D80-9D5D-384ED5F65BEF}" type="presOf" srcId="{96ABAA07-93F0-49F8-AAC4-FA8FF67DB3F8}" destId="{1FF2C3F7-8776-4128-A14C-462BDE9FAB14}" srcOrd="0" destOrd="0" presId="urn:microsoft.com/office/officeart/2005/8/layout/process1"/>
    <dgm:cxn modelId="{C3101FB9-11A7-419B-AF75-97D5284463D1}" type="presOf" srcId="{96ABAA07-93F0-49F8-AAC4-FA8FF67DB3F8}" destId="{A0B594D3-4FD2-4CBA-995F-CBACC8D502C1}" srcOrd="1" destOrd="0" presId="urn:microsoft.com/office/officeart/2005/8/layout/process1"/>
    <dgm:cxn modelId="{31964A39-473A-4D26-A8FF-185AADAEB501}" type="presOf" srcId="{91A6F828-AEEA-4327-A649-CA3CB43F33A8}" destId="{F23086B4-6609-4391-A613-EA6DA1514F85}" srcOrd="0" destOrd="0" presId="urn:microsoft.com/office/officeart/2005/8/layout/process1"/>
    <dgm:cxn modelId="{B14192BC-0FBD-419D-893B-FFD2B563E662}" srcId="{91A6F828-AEEA-4327-A649-CA3CB43F33A8}" destId="{FA0E07E0-CDF5-47E1-B90C-9A19CEFAC5D0}" srcOrd="1" destOrd="0" parTransId="{220B17E1-D8FA-4C30-836F-E43CEEF6F325}" sibTransId="{96ABAA07-93F0-49F8-AAC4-FA8FF67DB3F8}"/>
    <dgm:cxn modelId="{A11E912A-51F8-4811-9FCD-0B9C7389D6FA}" type="presOf" srcId="{CCCA2CFA-45E6-4D7B-8074-56C6BB42A811}" destId="{1651C34A-D130-4B39-8A0A-383367A39B3E}" srcOrd="0" destOrd="0" presId="urn:microsoft.com/office/officeart/2005/8/layout/process1"/>
    <dgm:cxn modelId="{9653B3AF-57A7-4F8A-8B77-698AF6F1DCAD}" type="presOf" srcId="{FA0E07E0-CDF5-47E1-B90C-9A19CEFAC5D0}" destId="{A3149C45-9651-4BEB-BA77-79F3CDCE8016}" srcOrd="0" destOrd="0" presId="urn:microsoft.com/office/officeart/2005/8/layout/process1"/>
    <dgm:cxn modelId="{20FD3280-1ED2-477E-AB6D-A3F7EBA66982}" srcId="{91A6F828-AEEA-4327-A649-CA3CB43F33A8}" destId="{656AC71B-17D1-4E2B-8C47-F041C4825CE4}" srcOrd="2" destOrd="0" parTransId="{7889616D-7BE1-4C98-B9CB-C093BF733895}" sibTransId="{117C706F-DAE8-416D-980C-F8489C920C73}"/>
    <dgm:cxn modelId="{1B18CCA4-C419-4224-87C9-2206F53B91CF}" type="presOf" srcId="{99BE3A9F-7525-49C4-B1AC-13225C0E1B98}" destId="{A5FFD651-18D9-4D15-B7F1-6B96CCDAC703}" srcOrd="0" destOrd="0" presId="urn:microsoft.com/office/officeart/2005/8/layout/process1"/>
    <dgm:cxn modelId="{AD192086-901D-4734-8596-3C9872F0B768}" srcId="{91A6F828-AEEA-4327-A649-CA3CB43F33A8}" destId="{99BE3A9F-7525-49C4-B1AC-13225C0E1B98}" srcOrd="0" destOrd="0" parTransId="{C63FA571-3ACE-45AE-9305-79C7C7D081CA}" sibTransId="{CCCA2CFA-45E6-4D7B-8074-56C6BB42A811}"/>
    <dgm:cxn modelId="{807B2CAF-D678-4908-A2AF-D5CDCBBA10B2}" type="presParOf" srcId="{F23086B4-6609-4391-A613-EA6DA1514F85}" destId="{A5FFD651-18D9-4D15-B7F1-6B96CCDAC703}" srcOrd="0" destOrd="0" presId="urn:microsoft.com/office/officeart/2005/8/layout/process1"/>
    <dgm:cxn modelId="{E3EFFEF8-ECF5-4A27-9D55-D63F85B1CD55}" type="presParOf" srcId="{F23086B4-6609-4391-A613-EA6DA1514F85}" destId="{1651C34A-D130-4B39-8A0A-383367A39B3E}" srcOrd="1" destOrd="0" presId="urn:microsoft.com/office/officeart/2005/8/layout/process1"/>
    <dgm:cxn modelId="{D48B1F3F-67A7-41B2-84C9-298BF4E7A5B6}" type="presParOf" srcId="{1651C34A-D130-4B39-8A0A-383367A39B3E}" destId="{8814E470-A773-4AE1-9AEC-7E659B7D83C0}" srcOrd="0" destOrd="0" presId="urn:microsoft.com/office/officeart/2005/8/layout/process1"/>
    <dgm:cxn modelId="{CD418523-3F0A-47F3-84F2-A9150603669E}" type="presParOf" srcId="{F23086B4-6609-4391-A613-EA6DA1514F85}" destId="{A3149C45-9651-4BEB-BA77-79F3CDCE8016}" srcOrd="2" destOrd="0" presId="urn:microsoft.com/office/officeart/2005/8/layout/process1"/>
    <dgm:cxn modelId="{C7A18DD8-E034-4CB2-88C7-275C4DB3A76A}" type="presParOf" srcId="{F23086B4-6609-4391-A613-EA6DA1514F85}" destId="{1FF2C3F7-8776-4128-A14C-462BDE9FAB14}" srcOrd="3" destOrd="0" presId="urn:microsoft.com/office/officeart/2005/8/layout/process1"/>
    <dgm:cxn modelId="{EBEF40D5-77C4-4331-8EB3-4120DE8AA39E}" type="presParOf" srcId="{1FF2C3F7-8776-4128-A14C-462BDE9FAB14}" destId="{A0B594D3-4FD2-4CBA-995F-CBACC8D502C1}" srcOrd="0" destOrd="0" presId="urn:microsoft.com/office/officeart/2005/8/layout/process1"/>
    <dgm:cxn modelId="{053EFB71-1B1D-4485-A467-49F605A59F9E}" type="presParOf" srcId="{F23086B4-6609-4391-A613-EA6DA1514F85}" destId="{967AE1CB-1253-41E7-AE48-12CA1F4BC47E}" srcOrd="4"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7D97CF9-B686-459A-83A5-ED5DFF4CBC7A}"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s-ES"/>
        </a:p>
      </dgm:t>
    </dgm:pt>
    <dgm:pt modelId="{9BDDF08D-AD84-4022-A394-5EF5540BCCB9}">
      <dgm:prSet phldrT="[Texto]"/>
      <dgm:spPr/>
      <dgm:t>
        <a:bodyPr/>
        <a:lstStyle/>
        <a:p>
          <a:pPr algn="just"/>
          <a:r>
            <a:rPr lang="es-MX" dirty="0" smtClean="0">
              <a:solidFill>
                <a:schemeClr val="tx1"/>
              </a:solidFill>
            </a:rPr>
            <a:t>debido al incremento de compras originada por mayores ventas</a:t>
          </a:r>
          <a:endParaRPr lang="es-ES" dirty="0">
            <a:solidFill>
              <a:schemeClr val="tx1"/>
            </a:solidFill>
          </a:endParaRPr>
        </a:p>
      </dgm:t>
    </dgm:pt>
    <dgm:pt modelId="{0FE09696-8B04-4EFB-B364-318E61CD473C}" type="parTrans" cxnId="{6A899D22-D892-41D2-BD5F-20BBF4AF2ED5}">
      <dgm:prSet/>
      <dgm:spPr/>
      <dgm:t>
        <a:bodyPr/>
        <a:lstStyle/>
        <a:p>
          <a:endParaRPr lang="es-ES"/>
        </a:p>
      </dgm:t>
    </dgm:pt>
    <dgm:pt modelId="{42C4FDD5-B6BA-4FE3-825A-8BE74FE260B1}" type="sibTrans" cxnId="{6A899D22-D892-41D2-BD5F-20BBF4AF2ED5}">
      <dgm:prSet/>
      <dgm:spPr/>
      <dgm:t>
        <a:bodyPr/>
        <a:lstStyle/>
        <a:p>
          <a:endParaRPr lang="es-ES"/>
        </a:p>
      </dgm:t>
    </dgm:pt>
    <dgm:pt modelId="{61B99968-76CE-4606-9D06-980867A48AA1}">
      <dgm:prSet phldrT="[Texto]"/>
      <dgm:spPr/>
      <dgm:t>
        <a:bodyPr/>
        <a:lstStyle/>
        <a:p>
          <a:pPr algn="just"/>
          <a:r>
            <a:rPr lang="es-MX" dirty="0" smtClean="0">
              <a:solidFill>
                <a:schemeClr val="tx1"/>
              </a:solidFill>
            </a:rPr>
            <a:t>en proveedores del exterior se refleja importación que llegó a un destiempo en el mes de diciembre</a:t>
          </a:r>
          <a:endParaRPr lang="es-ES" dirty="0">
            <a:solidFill>
              <a:schemeClr val="tx1"/>
            </a:solidFill>
          </a:endParaRPr>
        </a:p>
      </dgm:t>
    </dgm:pt>
    <dgm:pt modelId="{7B4C74F3-9F98-4978-A3A3-8C18F806D651}" type="parTrans" cxnId="{A72BDEE4-A154-400D-8D2E-AAF25742301C}">
      <dgm:prSet/>
      <dgm:spPr/>
      <dgm:t>
        <a:bodyPr/>
        <a:lstStyle/>
        <a:p>
          <a:endParaRPr lang="es-ES"/>
        </a:p>
      </dgm:t>
    </dgm:pt>
    <dgm:pt modelId="{3A5B3F02-CBE4-4866-82A0-3B3258083B3C}" type="sibTrans" cxnId="{A72BDEE4-A154-400D-8D2E-AAF25742301C}">
      <dgm:prSet/>
      <dgm:spPr/>
      <dgm:t>
        <a:bodyPr/>
        <a:lstStyle/>
        <a:p>
          <a:endParaRPr lang="es-ES"/>
        </a:p>
      </dgm:t>
    </dgm:pt>
    <dgm:pt modelId="{81D1E737-06E0-44EE-A9D5-B9E3C5044276}">
      <dgm:prSet/>
      <dgm:spPr/>
      <dgm:t>
        <a:bodyPr/>
        <a:lstStyle/>
        <a:p>
          <a:pPr algn="just"/>
          <a:r>
            <a:rPr lang="es-MX" dirty="0" smtClean="0">
              <a:solidFill>
                <a:schemeClr val="tx1"/>
              </a:solidFill>
            </a:rPr>
            <a:t>la compra de mercadería. Cuyos saldos se suben al 2012 </a:t>
          </a:r>
          <a:endParaRPr lang="es-ES" dirty="0">
            <a:solidFill>
              <a:schemeClr val="tx1"/>
            </a:solidFill>
          </a:endParaRPr>
        </a:p>
      </dgm:t>
    </dgm:pt>
    <dgm:pt modelId="{5F66BDA0-7329-4C85-AA7C-A93090CDAE8B}" type="parTrans" cxnId="{476D1E5F-4A5B-46C3-B496-564A3132A3AD}">
      <dgm:prSet/>
      <dgm:spPr/>
      <dgm:t>
        <a:bodyPr/>
        <a:lstStyle/>
        <a:p>
          <a:endParaRPr lang="es-ES"/>
        </a:p>
      </dgm:t>
    </dgm:pt>
    <dgm:pt modelId="{FF09834F-E6F1-4527-8191-1EF6EAF7389E}" type="sibTrans" cxnId="{476D1E5F-4A5B-46C3-B496-564A3132A3AD}">
      <dgm:prSet/>
      <dgm:spPr/>
      <dgm:t>
        <a:bodyPr/>
        <a:lstStyle/>
        <a:p>
          <a:endParaRPr lang="es-ES"/>
        </a:p>
      </dgm:t>
    </dgm:pt>
    <dgm:pt modelId="{B7B9E682-3120-41F5-8D1D-61C8EE5F6B9D}" type="pres">
      <dgm:prSet presAssocID="{E7D97CF9-B686-459A-83A5-ED5DFF4CBC7A}" presName="Name0" presStyleCnt="0">
        <dgm:presLayoutVars>
          <dgm:dir/>
          <dgm:animLvl val="lvl"/>
          <dgm:resizeHandles val="exact"/>
        </dgm:presLayoutVars>
      </dgm:prSet>
      <dgm:spPr/>
      <dgm:t>
        <a:bodyPr/>
        <a:lstStyle/>
        <a:p>
          <a:endParaRPr lang="es-ES"/>
        </a:p>
      </dgm:t>
    </dgm:pt>
    <dgm:pt modelId="{2481667B-42DC-4FE9-A6F3-F5926EDE0C46}" type="pres">
      <dgm:prSet presAssocID="{81D1E737-06E0-44EE-A9D5-B9E3C5044276}" presName="parTxOnly" presStyleLbl="node1" presStyleIdx="0" presStyleCnt="3">
        <dgm:presLayoutVars>
          <dgm:chMax val="0"/>
          <dgm:chPref val="0"/>
          <dgm:bulletEnabled val="1"/>
        </dgm:presLayoutVars>
      </dgm:prSet>
      <dgm:spPr/>
      <dgm:t>
        <a:bodyPr/>
        <a:lstStyle/>
        <a:p>
          <a:endParaRPr lang="es-ES"/>
        </a:p>
      </dgm:t>
    </dgm:pt>
    <dgm:pt modelId="{95E80806-DF32-4BB7-800C-4B032CB607D4}" type="pres">
      <dgm:prSet presAssocID="{FF09834F-E6F1-4527-8191-1EF6EAF7389E}" presName="parTxOnlySpace" presStyleCnt="0"/>
      <dgm:spPr/>
    </dgm:pt>
    <dgm:pt modelId="{B2813C53-AC5E-4E99-9FE4-4C810583BC15}" type="pres">
      <dgm:prSet presAssocID="{9BDDF08D-AD84-4022-A394-5EF5540BCCB9}" presName="parTxOnly" presStyleLbl="node1" presStyleIdx="1" presStyleCnt="3">
        <dgm:presLayoutVars>
          <dgm:chMax val="0"/>
          <dgm:chPref val="0"/>
          <dgm:bulletEnabled val="1"/>
        </dgm:presLayoutVars>
      </dgm:prSet>
      <dgm:spPr/>
      <dgm:t>
        <a:bodyPr/>
        <a:lstStyle/>
        <a:p>
          <a:endParaRPr lang="es-ES"/>
        </a:p>
      </dgm:t>
    </dgm:pt>
    <dgm:pt modelId="{F3628508-1BC9-428C-8C5C-BD68E5BB96C2}" type="pres">
      <dgm:prSet presAssocID="{42C4FDD5-B6BA-4FE3-825A-8BE74FE260B1}" presName="parTxOnlySpace" presStyleCnt="0"/>
      <dgm:spPr/>
    </dgm:pt>
    <dgm:pt modelId="{E0DB0E8F-C49D-48A0-B287-D59E65D9B99B}" type="pres">
      <dgm:prSet presAssocID="{61B99968-76CE-4606-9D06-980867A48AA1}" presName="parTxOnly" presStyleLbl="node1" presStyleIdx="2" presStyleCnt="3">
        <dgm:presLayoutVars>
          <dgm:chMax val="0"/>
          <dgm:chPref val="0"/>
          <dgm:bulletEnabled val="1"/>
        </dgm:presLayoutVars>
      </dgm:prSet>
      <dgm:spPr/>
      <dgm:t>
        <a:bodyPr/>
        <a:lstStyle/>
        <a:p>
          <a:endParaRPr lang="es-ES"/>
        </a:p>
      </dgm:t>
    </dgm:pt>
  </dgm:ptLst>
  <dgm:cxnLst>
    <dgm:cxn modelId="{6A899D22-D892-41D2-BD5F-20BBF4AF2ED5}" srcId="{E7D97CF9-B686-459A-83A5-ED5DFF4CBC7A}" destId="{9BDDF08D-AD84-4022-A394-5EF5540BCCB9}" srcOrd="1" destOrd="0" parTransId="{0FE09696-8B04-4EFB-B364-318E61CD473C}" sibTransId="{42C4FDD5-B6BA-4FE3-825A-8BE74FE260B1}"/>
    <dgm:cxn modelId="{387E5628-9909-40D6-B9B3-C4E9F30FF0EC}" type="presOf" srcId="{E7D97CF9-B686-459A-83A5-ED5DFF4CBC7A}" destId="{B7B9E682-3120-41F5-8D1D-61C8EE5F6B9D}" srcOrd="0" destOrd="0" presId="urn:microsoft.com/office/officeart/2005/8/layout/chevron1"/>
    <dgm:cxn modelId="{476D1E5F-4A5B-46C3-B496-564A3132A3AD}" srcId="{E7D97CF9-B686-459A-83A5-ED5DFF4CBC7A}" destId="{81D1E737-06E0-44EE-A9D5-B9E3C5044276}" srcOrd="0" destOrd="0" parTransId="{5F66BDA0-7329-4C85-AA7C-A93090CDAE8B}" sibTransId="{FF09834F-E6F1-4527-8191-1EF6EAF7389E}"/>
    <dgm:cxn modelId="{8C55EC29-5151-4C4C-A958-31AD9385B61E}" type="presOf" srcId="{9BDDF08D-AD84-4022-A394-5EF5540BCCB9}" destId="{B2813C53-AC5E-4E99-9FE4-4C810583BC15}" srcOrd="0" destOrd="0" presId="urn:microsoft.com/office/officeart/2005/8/layout/chevron1"/>
    <dgm:cxn modelId="{69DE5FE7-10F9-49DA-B7DE-5E9D3EA43E08}" type="presOf" srcId="{81D1E737-06E0-44EE-A9D5-B9E3C5044276}" destId="{2481667B-42DC-4FE9-A6F3-F5926EDE0C46}" srcOrd="0" destOrd="0" presId="urn:microsoft.com/office/officeart/2005/8/layout/chevron1"/>
    <dgm:cxn modelId="{A72BDEE4-A154-400D-8D2E-AAF25742301C}" srcId="{E7D97CF9-B686-459A-83A5-ED5DFF4CBC7A}" destId="{61B99968-76CE-4606-9D06-980867A48AA1}" srcOrd="2" destOrd="0" parTransId="{7B4C74F3-9F98-4978-A3A3-8C18F806D651}" sibTransId="{3A5B3F02-CBE4-4866-82A0-3B3258083B3C}"/>
    <dgm:cxn modelId="{802EEEC3-C3C0-4426-9513-D93B782178E4}" type="presOf" srcId="{61B99968-76CE-4606-9D06-980867A48AA1}" destId="{E0DB0E8F-C49D-48A0-B287-D59E65D9B99B}" srcOrd="0" destOrd="0" presId="urn:microsoft.com/office/officeart/2005/8/layout/chevron1"/>
    <dgm:cxn modelId="{5E8AE1E3-A7EE-4B8E-942C-F8E344651F03}" type="presParOf" srcId="{B7B9E682-3120-41F5-8D1D-61C8EE5F6B9D}" destId="{2481667B-42DC-4FE9-A6F3-F5926EDE0C46}" srcOrd="0" destOrd="0" presId="urn:microsoft.com/office/officeart/2005/8/layout/chevron1"/>
    <dgm:cxn modelId="{250484C1-18B4-4D06-A6F2-83E266C229B3}" type="presParOf" srcId="{B7B9E682-3120-41F5-8D1D-61C8EE5F6B9D}" destId="{95E80806-DF32-4BB7-800C-4B032CB607D4}" srcOrd="1" destOrd="0" presId="urn:microsoft.com/office/officeart/2005/8/layout/chevron1"/>
    <dgm:cxn modelId="{D76C17E8-11BC-4BFA-8706-2049E4D5CD6E}" type="presParOf" srcId="{B7B9E682-3120-41F5-8D1D-61C8EE5F6B9D}" destId="{B2813C53-AC5E-4E99-9FE4-4C810583BC15}" srcOrd="2" destOrd="0" presId="urn:microsoft.com/office/officeart/2005/8/layout/chevron1"/>
    <dgm:cxn modelId="{7AC3A268-C2ED-4E39-AA72-7914EF5DE1A9}" type="presParOf" srcId="{B7B9E682-3120-41F5-8D1D-61C8EE5F6B9D}" destId="{F3628508-1BC9-428C-8C5C-BD68E5BB96C2}" srcOrd="3" destOrd="0" presId="urn:microsoft.com/office/officeart/2005/8/layout/chevron1"/>
    <dgm:cxn modelId="{C62DB07E-1E2E-44E8-BFCD-139F4E54EA76}" type="presParOf" srcId="{B7B9E682-3120-41F5-8D1D-61C8EE5F6B9D}" destId="{E0DB0E8F-C49D-48A0-B287-D59E65D9B99B}" srcOrd="4" destOrd="0" presId="urn:microsoft.com/office/officeart/2005/8/layout/chevron1"/>
  </dgm:cxnLst>
  <dgm:bg/>
  <dgm:whole/>
</dgm:dataModel>
</file>

<file path=ppt/diagrams/data31.xml><?xml version="1.0" encoding="utf-8"?>
<dgm:dataModel xmlns:dgm="http://schemas.openxmlformats.org/drawingml/2006/diagram" xmlns:a="http://schemas.openxmlformats.org/drawingml/2006/main">
  <dgm:ptLst>
    <dgm:pt modelId="{DCF3E602-0A6B-485F-AF51-A6C710C5146B}"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es-ES"/>
        </a:p>
      </dgm:t>
    </dgm:pt>
    <dgm:pt modelId="{AA008857-3149-4B36-B4AF-EE4C454E8572}">
      <dgm:prSet phldrT="[Texto]"/>
      <dgm:spPr/>
      <dgm:t>
        <a:bodyPr/>
        <a:lstStyle/>
        <a:p>
          <a:pPr algn="just"/>
          <a:r>
            <a:rPr lang="es-MX" dirty="0" smtClean="0"/>
            <a:t>Los proveedores pagan máximo en 118 días estas políticas</a:t>
          </a:r>
          <a:endParaRPr lang="es-ES" dirty="0"/>
        </a:p>
      </dgm:t>
    </dgm:pt>
    <dgm:pt modelId="{264F85CF-8C02-4E0C-B8B9-9361034167B1}" type="parTrans" cxnId="{2FDD66C7-D686-41C5-AA4A-AD822A19CC50}">
      <dgm:prSet/>
      <dgm:spPr/>
      <dgm:t>
        <a:bodyPr/>
        <a:lstStyle/>
        <a:p>
          <a:endParaRPr lang="es-ES"/>
        </a:p>
      </dgm:t>
    </dgm:pt>
    <dgm:pt modelId="{4851A92E-0E81-4002-AD4B-763041A70968}" type="sibTrans" cxnId="{2FDD66C7-D686-41C5-AA4A-AD822A19CC50}">
      <dgm:prSet/>
      <dgm:spPr/>
      <dgm:t>
        <a:bodyPr/>
        <a:lstStyle/>
        <a:p>
          <a:endParaRPr lang="es-ES"/>
        </a:p>
      </dgm:t>
    </dgm:pt>
    <dgm:pt modelId="{36DE9819-B7A3-40DF-B7BE-5017A5B7E93F}">
      <dgm:prSet phldrT="[Texto]"/>
      <dgm:spPr/>
      <dgm:t>
        <a:bodyPr/>
        <a:lstStyle/>
        <a:p>
          <a:pPr algn="just"/>
          <a:r>
            <a:rPr lang="es-MX" dirty="0" smtClean="0"/>
            <a:t>1) Factura original basada en la orden de compra </a:t>
          </a:r>
          <a:endParaRPr lang="es-ES" dirty="0"/>
        </a:p>
      </dgm:t>
    </dgm:pt>
    <dgm:pt modelId="{62ED0A1B-693A-440D-9029-5C80AB416D3C}" type="parTrans" cxnId="{A975A699-CEFA-4EDD-B195-2F4914ED7BB1}">
      <dgm:prSet/>
      <dgm:spPr/>
      <dgm:t>
        <a:bodyPr/>
        <a:lstStyle/>
        <a:p>
          <a:endParaRPr lang="es-ES"/>
        </a:p>
      </dgm:t>
    </dgm:pt>
    <dgm:pt modelId="{AE2DEC46-1678-45C3-9DB6-08A18831F132}" type="sibTrans" cxnId="{A975A699-CEFA-4EDD-B195-2F4914ED7BB1}">
      <dgm:prSet/>
      <dgm:spPr/>
      <dgm:t>
        <a:bodyPr/>
        <a:lstStyle/>
        <a:p>
          <a:endParaRPr lang="es-ES"/>
        </a:p>
      </dgm:t>
    </dgm:pt>
    <dgm:pt modelId="{EC28CAB4-F599-4179-BF03-096332A92E96}">
      <dgm:prSet phldrT="[Texto]"/>
      <dgm:spPr/>
      <dgm:t>
        <a:bodyPr/>
        <a:lstStyle/>
        <a:p>
          <a:pPr algn="just"/>
          <a:r>
            <a:rPr lang="es-MX" dirty="0" smtClean="0"/>
            <a:t>Orden de compra</a:t>
          </a:r>
          <a:endParaRPr lang="es-ES" dirty="0"/>
        </a:p>
      </dgm:t>
    </dgm:pt>
    <dgm:pt modelId="{33BEB289-A95A-4FCF-9A81-52EF67E297E4}" type="parTrans" cxnId="{59864C06-1F00-4B48-9616-95165745FF07}">
      <dgm:prSet/>
      <dgm:spPr/>
      <dgm:t>
        <a:bodyPr/>
        <a:lstStyle/>
        <a:p>
          <a:endParaRPr lang="es-ES"/>
        </a:p>
      </dgm:t>
    </dgm:pt>
    <dgm:pt modelId="{70F387B4-1CFD-429B-B0E0-D206F94B5844}" type="sibTrans" cxnId="{59864C06-1F00-4B48-9616-95165745FF07}">
      <dgm:prSet/>
      <dgm:spPr/>
      <dgm:t>
        <a:bodyPr/>
        <a:lstStyle/>
        <a:p>
          <a:endParaRPr lang="es-ES"/>
        </a:p>
      </dgm:t>
    </dgm:pt>
    <dgm:pt modelId="{5E265B30-30A1-4015-9128-24EED3233112}">
      <dgm:prSet phldrT="[Texto]"/>
      <dgm:spPr/>
      <dgm:t>
        <a:bodyPr/>
        <a:lstStyle/>
        <a:p>
          <a:pPr algn="just"/>
          <a:r>
            <a:rPr lang="es-MX" dirty="0" smtClean="0"/>
            <a:t>están basadas a políticas de crédito correspondientes</a:t>
          </a:r>
          <a:endParaRPr lang="es-ES" dirty="0"/>
        </a:p>
      </dgm:t>
    </dgm:pt>
    <dgm:pt modelId="{51D64E14-40DA-4586-9F74-FB7441052342}" type="parTrans" cxnId="{880B9F37-276F-42B8-973E-D3C0E1175797}">
      <dgm:prSet/>
      <dgm:spPr/>
      <dgm:t>
        <a:bodyPr/>
        <a:lstStyle/>
        <a:p>
          <a:endParaRPr lang="es-ES"/>
        </a:p>
      </dgm:t>
    </dgm:pt>
    <dgm:pt modelId="{A0238911-2C6E-4906-9FE1-0EA56DF9157C}" type="sibTrans" cxnId="{880B9F37-276F-42B8-973E-D3C0E1175797}">
      <dgm:prSet/>
      <dgm:spPr/>
      <dgm:t>
        <a:bodyPr/>
        <a:lstStyle/>
        <a:p>
          <a:endParaRPr lang="es-ES"/>
        </a:p>
      </dgm:t>
    </dgm:pt>
    <dgm:pt modelId="{4153F848-811B-458E-A6FA-0F25720A3DC0}">
      <dgm:prSet phldrT="[Texto]"/>
      <dgm:spPr/>
      <dgm:t>
        <a:bodyPr/>
        <a:lstStyle/>
        <a:p>
          <a:pPr algn="just"/>
          <a:r>
            <a:rPr lang="es-MX" dirty="0" smtClean="0"/>
            <a:t>Comprobantes de gasto</a:t>
          </a:r>
          <a:endParaRPr lang="es-ES" dirty="0"/>
        </a:p>
      </dgm:t>
    </dgm:pt>
    <dgm:pt modelId="{F5FF34D6-3D0B-475F-A8AD-A454D45C34DA}" type="parTrans" cxnId="{0087A950-4833-4ECE-AB99-E307414B9CB4}">
      <dgm:prSet/>
      <dgm:spPr/>
      <dgm:t>
        <a:bodyPr/>
        <a:lstStyle/>
        <a:p>
          <a:endParaRPr lang="es-ES"/>
        </a:p>
      </dgm:t>
    </dgm:pt>
    <dgm:pt modelId="{5DBBC34D-88D3-4F63-AF97-92F3BBE622C5}" type="sibTrans" cxnId="{0087A950-4833-4ECE-AB99-E307414B9CB4}">
      <dgm:prSet/>
      <dgm:spPr/>
      <dgm:t>
        <a:bodyPr/>
        <a:lstStyle/>
        <a:p>
          <a:endParaRPr lang="es-ES"/>
        </a:p>
      </dgm:t>
    </dgm:pt>
    <dgm:pt modelId="{394854D7-5847-4CE5-98FD-AFF413009B63}">
      <dgm:prSet phldrT="[Texto]"/>
      <dgm:spPr/>
      <dgm:t>
        <a:bodyPr/>
        <a:lstStyle/>
        <a:p>
          <a:pPr algn="just"/>
          <a:r>
            <a:rPr lang="es-MX" dirty="0" smtClean="0"/>
            <a:t>a los montos y la mercadería que es entregada a la empresa</a:t>
          </a:r>
          <a:endParaRPr lang="es-ES" dirty="0"/>
        </a:p>
      </dgm:t>
    </dgm:pt>
    <dgm:pt modelId="{561C5D10-E242-4337-9EBC-704476D82183}" type="parTrans" cxnId="{2E93B1C1-C5B2-40E4-89AD-81D7C293EE56}">
      <dgm:prSet/>
      <dgm:spPr/>
      <dgm:t>
        <a:bodyPr/>
        <a:lstStyle/>
        <a:p>
          <a:endParaRPr lang="es-ES"/>
        </a:p>
      </dgm:t>
    </dgm:pt>
    <dgm:pt modelId="{6C61C20B-8186-4752-A775-088BFF482FBA}" type="sibTrans" cxnId="{2E93B1C1-C5B2-40E4-89AD-81D7C293EE56}">
      <dgm:prSet/>
      <dgm:spPr/>
      <dgm:t>
        <a:bodyPr/>
        <a:lstStyle/>
        <a:p>
          <a:endParaRPr lang="es-ES"/>
        </a:p>
      </dgm:t>
    </dgm:pt>
    <dgm:pt modelId="{53AE9B6E-1C33-464A-B840-1117A53C07B7}">
      <dgm:prSet phldrT="[Texto]"/>
      <dgm:spPr/>
      <dgm:t>
        <a:bodyPr/>
        <a:lstStyle/>
        <a:p>
          <a:pPr algn="just"/>
          <a:r>
            <a:rPr lang="es-MX" dirty="0" smtClean="0"/>
            <a:t>3) Pagos</a:t>
          </a:r>
          <a:endParaRPr lang="es-ES" dirty="0"/>
        </a:p>
      </dgm:t>
    </dgm:pt>
    <dgm:pt modelId="{F0C45C80-7FCF-484F-9229-BD03AB402A44}" type="parTrans" cxnId="{85AEEE21-0076-4DBF-9D7D-703FF529EA3A}">
      <dgm:prSet/>
      <dgm:spPr/>
      <dgm:t>
        <a:bodyPr/>
        <a:lstStyle/>
        <a:p>
          <a:endParaRPr lang="es-ES"/>
        </a:p>
      </dgm:t>
    </dgm:pt>
    <dgm:pt modelId="{F3724DD2-DB33-4C62-ABAE-0855F991952A}" type="sibTrans" cxnId="{85AEEE21-0076-4DBF-9D7D-703FF529EA3A}">
      <dgm:prSet/>
      <dgm:spPr/>
      <dgm:t>
        <a:bodyPr/>
        <a:lstStyle/>
        <a:p>
          <a:endParaRPr lang="es-ES"/>
        </a:p>
      </dgm:t>
    </dgm:pt>
    <dgm:pt modelId="{2CF142C1-4EFE-4131-93FC-8BB33F1B9745}">
      <dgm:prSet phldrT="[Texto]"/>
      <dgm:spPr/>
      <dgm:t>
        <a:bodyPr/>
        <a:lstStyle/>
        <a:p>
          <a:pPr algn="just"/>
          <a:r>
            <a:rPr lang="es-MX" dirty="0" smtClean="0"/>
            <a:t>Autorizado el pago por la administración se procede a la emisión y entrega del cheque o transferencia, con copias del cheque o  transferencia para su posterior archivo</a:t>
          </a:r>
          <a:endParaRPr lang="es-ES" dirty="0"/>
        </a:p>
      </dgm:t>
    </dgm:pt>
    <dgm:pt modelId="{412903EB-CC62-4651-BD4F-4D5444A8327A}" type="parTrans" cxnId="{90BA8A7C-68FF-4A5B-84EB-9E3F71C7FB28}">
      <dgm:prSet/>
      <dgm:spPr/>
      <dgm:t>
        <a:bodyPr/>
        <a:lstStyle/>
        <a:p>
          <a:endParaRPr lang="es-ES"/>
        </a:p>
      </dgm:t>
    </dgm:pt>
    <dgm:pt modelId="{72A9EDA1-F69F-4088-8B9E-3C24E2C7314A}" type="sibTrans" cxnId="{90BA8A7C-68FF-4A5B-84EB-9E3F71C7FB28}">
      <dgm:prSet/>
      <dgm:spPr/>
      <dgm:t>
        <a:bodyPr/>
        <a:lstStyle/>
        <a:p>
          <a:endParaRPr lang="es-ES"/>
        </a:p>
      </dgm:t>
    </dgm:pt>
    <dgm:pt modelId="{CFA40D6D-D863-45B7-85FA-02472FD63584}">
      <dgm:prSet/>
      <dgm:spPr/>
      <dgm:t>
        <a:bodyPr/>
        <a:lstStyle/>
        <a:p>
          <a:pPr algn="just"/>
          <a:r>
            <a:rPr lang="es-MX" dirty="0" smtClean="0"/>
            <a:t>2) Fecha de Recepción documentación</a:t>
          </a:r>
          <a:endParaRPr lang="es-ES" dirty="0"/>
        </a:p>
      </dgm:t>
    </dgm:pt>
    <dgm:pt modelId="{D3B9BD36-05E2-479F-AEE9-6B119CB0A903}" type="parTrans" cxnId="{3A7D8AA3-038B-413E-A24E-1670DB4F2615}">
      <dgm:prSet/>
      <dgm:spPr/>
      <dgm:t>
        <a:bodyPr/>
        <a:lstStyle/>
        <a:p>
          <a:endParaRPr lang="es-ES"/>
        </a:p>
      </dgm:t>
    </dgm:pt>
    <dgm:pt modelId="{C8C5E724-6975-4C25-93E4-0950DC860EB0}" type="sibTrans" cxnId="{3A7D8AA3-038B-413E-A24E-1670DB4F2615}">
      <dgm:prSet/>
      <dgm:spPr/>
      <dgm:t>
        <a:bodyPr/>
        <a:lstStyle/>
        <a:p>
          <a:endParaRPr lang="es-ES"/>
        </a:p>
      </dgm:t>
    </dgm:pt>
    <dgm:pt modelId="{D7462442-0A86-4C02-AD35-1D37DE62EC82}">
      <dgm:prSet phldrT="[Texto]"/>
      <dgm:spPr/>
      <dgm:t>
        <a:bodyPr/>
        <a:lstStyle/>
        <a:p>
          <a:pPr algn="just"/>
          <a:r>
            <a:rPr lang="es-MX" dirty="0" smtClean="0"/>
            <a:t>Autorización de la recepción de los bienes del almacén con firmas y sellos</a:t>
          </a:r>
        </a:p>
        <a:p>
          <a:pPr algn="just"/>
          <a:endParaRPr lang="es-ES" dirty="0"/>
        </a:p>
      </dgm:t>
    </dgm:pt>
    <dgm:pt modelId="{90677E1C-ADED-4D0A-8C7A-AC07F0766566}" type="parTrans" cxnId="{A77E8152-AC0D-4B38-9BDD-EFC86D4E7D78}">
      <dgm:prSet/>
      <dgm:spPr/>
      <dgm:t>
        <a:bodyPr/>
        <a:lstStyle/>
        <a:p>
          <a:endParaRPr lang="es-ES"/>
        </a:p>
      </dgm:t>
    </dgm:pt>
    <dgm:pt modelId="{58E93B54-A240-4771-9E48-6832AF8B9BA3}" type="sibTrans" cxnId="{A77E8152-AC0D-4B38-9BDD-EFC86D4E7D78}">
      <dgm:prSet/>
      <dgm:spPr/>
      <dgm:t>
        <a:bodyPr/>
        <a:lstStyle/>
        <a:p>
          <a:endParaRPr lang="es-ES"/>
        </a:p>
      </dgm:t>
    </dgm:pt>
    <dgm:pt modelId="{F1E9D069-7BAA-4D5D-8E69-AC13EB431259}">
      <dgm:prSet phldrT="[Texto]"/>
      <dgm:spPr/>
      <dgm:t>
        <a:bodyPr/>
        <a:lstStyle/>
        <a:p>
          <a:pPr algn="just"/>
          <a:r>
            <a:rPr lang="es-MX" dirty="0" smtClean="0"/>
            <a:t>Registro de Egreso </a:t>
          </a:r>
          <a:endParaRPr lang="es-ES" dirty="0"/>
        </a:p>
      </dgm:t>
    </dgm:pt>
    <dgm:pt modelId="{4A429802-B284-4A87-9711-6CEB20C3D3E4}" type="parTrans" cxnId="{EAFDB14A-F3D1-4602-9A8A-9FEB5C26F255}">
      <dgm:prSet/>
      <dgm:spPr/>
      <dgm:t>
        <a:bodyPr/>
        <a:lstStyle/>
        <a:p>
          <a:endParaRPr lang="es-ES"/>
        </a:p>
      </dgm:t>
    </dgm:pt>
    <dgm:pt modelId="{4CDF0425-4AD2-4062-9D44-9E822347F61A}" type="sibTrans" cxnId="{EAFDB14A-F3D1-4602-9A8A-9FEB5C26F255}">
      <dgm:prSet/>
      <dgm:spPr/>
      <dgm:t>
        <a:bodyPr/>
        <a:lstStyle/>
        <a:p>
          <a:endParaRPr lang="es-ES"/>
        </a:p>
      </dgm:t>
    </dgm:pt>
    <dgm:pt modelId="{C6E71C5C-F916-4C3D-AF36-756C9080D6D2}" type="pres">
      <dgm:prSet presAssocID="{DCF3E602-0A6B-485F-AF51-A6C710C5146B}" presName="theList" presStyleCnt="0">
        <dgm:presLayoutVars>
          <dgm:dir/>
          <dgm:animLvl val="lvl"/>
          <dgm:resizeHandles val="exact"/>
        </dgm:presLayoutVars>
      </dgm:prSet>
      <dgm:spPr/>
      <dgm:t>
        <a:bodyPr/>
        <a:lstStyle/>
        <a:p>
          <a:endParaRPr lang="es-ES"/>
        </a:p>
      </dgm:t>
    </dgm:pt>
    <dgm:pt modelId="{400080BE-4301-426E-A52F-81C75A94281B}" type="pres">
      <dgm:prSet presAssocID="{AA008857-3149-4B36-B4AF-EE4C454E8572}" presName="compNode" presStyleCnt="0"/>
      <dgm:spPr/>
    </dgm:pt>
    <dgm:pt modelId="{F452D5A0-AF61-4A49-926C-D8BF91FE5404}" type="pres">
      <dgm:prSet presAssocID="{AA008857-3149-4B36-B4AF-EE4C454E8572}" presName="aNode" presStyleLbl="bgShp" presStyleIdx="0" presStyleCnt="3"/>
      <dgm:spPr/>
      <dgm:t>
        <a:bodyPr/>
        <a:lstStyle/>
        <a:p>
          <a:endParaRPr lang="es-ES"/>
        </a:p>
      </dgm:t>
    </dgm:pt>
    <dgm:pt modelId="{60FA96FE-2A34-4305-87A1-C41D226B312F}" type="pres">
      <dgm:prSet presAssocID="{AA008857-3149-4B36-B4AF-EE4C454E8572}" presName="textNode" presStyleLbl="bgShp" presStyleIdx="0" presStyleCnt="3"/>
      <dgm:spPr/>
      <dgm:t>
        <a:bodyPr/>
        <a:lstStyle/>
        <a:p>
          <a:endParaRPr lang="es-ES"/>
        </a:p>
      </dgm:t>
    </dgm:pt>
    <dgm:pt modelId="{F9ADBDCD-16AE-4896-A00D-401FDFE50272}" type="pres">
      <dgm:prSet presAssocID="{AA008857-3149-4B36-B4AF-EE4C454E8572}" presName="compChildNode" presStyleCnt="0"/>
      <dgm:spPr/>
    </dgm:pt>
    <dgm:pt modelId="{E922AE3D-28E7-43A2-A2D7-191281432BB1}" type="pres">
      <dgm:prSet presAssocID="{AA008857-3149-4B36-B4AF-EE4C454E8572}" presName="theInnerList" presStyleCnt="0"/>
      <dgm:spPr/>
    </dgm:pt>
    <dgm:pt modelId="{BB86F011-664B-4CF0-BF8F-AFD41D1A0F71}" type="pres">
      <dgm:prSet presAssocID="{36DE9819-B7A3-40DF-B7BE-5017A5B7E93F}" presName="childNode" presStyleLbl="node1" presStyleIdx="0" presStyleCnt="8">
        <dgm:presLayoutVars>
          <dgm:bulletEnabled val="1"/>
        </dgm:presLayoutVars>
      </dgm:prSet>
      <dgm:spPr/>
      <dgm:t>
        <a:bodyPr/>
        <a:lstStyle/>
        <a:p>
          <a:endParaRPr lang="es-ES"/>
        </a:p>
      </dgm:t>
    </dgm:pt>
    <dgm:pt modelId="{AA9361F9-7550-4054-AE06-24CD33D45D47}" type="pres">
      <dgm:prSet presAssocID="{36DE9819-B7A3-40DF-B7BE-5017A5B7E93F}" presName="aSpace2" presStyleCnt="0"/>
      <dgm:spPr/>
    </dgm:pt>
    <dgm:pt modelId="{1734D7CB-010F-4657-A4D4-FA5E242FB6F5}" type="pres">
      <dgm:prSet presAssocID="{EC28CAB4-F599-4179-BF03-096332A92E96}" presName="childNode" presStyleLbl="node1" presStyleIdx="1" presStyleCnt="8">
        <dgm:presLayoutVars>
          <dgm:bulletEnabled val="1"/>
        </dgm:presLayoutVars>
      </dgm:prSet>
      <dgm:spPr/>
      <dgm:t>
        <a:bodyPr/>
        <a:lstStyle/>
        <a:p>
          <a:endParaRPr lang="es-ES"/>
        </a:p>
      </dgm:t>
    </dgm:pt>
    <dgm:pt modelId="{B1A4ACC4-2371-48C5-B45A-73CD476FCF45}" type="pres">
      <dgm:prSet presAssocID="{EC28CAB4-F599-4179-BF03-096332A92E96}" presName="aSpace2" presStyleCnt="0"/>
      <dgm:spPr/>
    </dgm:pt>
    <dgm:pt modelId="{E81DFA57-100D-40B8-81F7-4D610060282E}" type="pres">
      <dgm:prSet presAssocID="{D7462442-0A86-4C02-AD35-1D37DE62EC82}" presName="childNode" presStyleLbl="node1" presStyleIdx="2" presStyleCnt="8">
        <dgm:presLayoutVars>
          <dgm:bulletEnabled val="1"/>
        </dgm:presLayoutVars>
      </dgm:prSet>
      <dgm:spPr/>
      <dgm:t>
        <a:bodyPr/>
        <a:lstStyle/>
        <a:p>
          <a:endParaRPr lang="es-ES"/>
        </a:p>
      </dgm:t>
    </dgm:pt>
    <dgm:pt modelId="{79E08474-BEB9-4271-B2EE-630CCBD2F79D}" type="pres">
      <dgm:prSet presAssocID="{AA008857-3149-4B36-B4AF-EE4C454E8572}" presName="aSpace" presStyleCnt="0"/>
      <dgm:spPr/>
    </dgm:pt>
    <dgm:pt modelId="{B3113EB3-6A49-43CC-85BF-31A71594DB00}" type="pres">
      <dgm:prSet presAssocID="{5E265B30-30A1-4015-9128-24EED3233112}" presName="compNode" presStyleCnt="0"/>
      <dgm:spPr/>
    </dgm:pt>
    <dgm:pt modelId="{6DF1E2E7-1935-4C32-B68B-333DDBE67F3F}" type="pres">
      <dgm:prSet presAssocID="{5E265B30-30A1-4015-9128-24EED3233112}" presName="aNode" presStyleLbl="bgShp" presStyleIdx="1" presStyleCnt="3"/>
      <dgm:spPr/>
      <dgm:t>
        <a:bodyPr/>
        <a:lstStyle/>
        <a:p>
          <a:endParaRPr lang="es-ES"/>
        </a:p>
      </dgm:t>
    </dgm:pt>
    <dgm:pt modelId="{1D9CC766-A0AD-415C-BA29-E22A875F018C}" type="pres">
      <dgm:prSet presAssocID="{5E265B30-30A1-4015-9128-24EED3233112}" presName="textNode" presStyleLbl="bgShp" presStyleIdx="1" presStyleCnt="3"/>
      <dgm:spPr/>
      <dgm:t>
        <a:bodyPr/>
        <a:lstStyle/>
        <a:p>
          <a:endParaRPr lang="es-ES"/>
        </a:p>
      </dgm:t>
    </dgm:pt>
    <dgm:pt modelId="{DBDF4407-B26E-45A1-8A16-065E3297C2FB}" type="pres">
      <dgm:prSet presAssocID="{5E265B30-30A1-4015-9128-24EED3233112}" presName="compChildNode" presStyleCnt="0"/>
      <dgm:spPr/>
    </dgm:pt>
    <dgm:pt modelId="{2FECBFCA-4B83-4277-8E07-4021315C911A}" type="pres">
      <dgm:prSet presAssocID="{5E265B30-30A1-4015-9128-24EED3233112}" presName="theInnerList" presStyleCnt="0"/>
      <dgm:spPr/>
    </dgm:pt>
    <dgm:pt modelId="{D72988E1-4453-4B2E-BD80-D9E236FC2E3F}" type="pres">
      <dgm:prSet presAssocID="{CFA40D6D-D863-45B7-85FA-02472FD63584}" presName="childNode" presStyleLbl="node1" presStyleIdx="3" presStyleCnt="8">
        <dgm:presLayoutVars>
          <dgm:bulletEnabled val="1"/>
        </dgm:presLayoutVars>
      </dgm:prSet>
      <dgm:spPr/>
      <dgm:t>
        <a:bodyPr/>
        <a:lstStyle/>
        <a:p>
          <a:endParaRPr lang="es-ES"/>
        </a:p>
      </dgm:t>
    </dgm:pt>
    <dgm:pt modelId="{58045301-3F8C-4E11-8467-111559D12C25}" type="pres">
      <dgm:prSet presAssocID="{CFA40D6D-D863-45B7-85FA-02472FD63584}" presName="aSpace2" presStyleCnt="0"/>
      <dgm:spPr/>
    </dgm:pt>
    <dgm:pt modelId="{67557093-38AB-4929-8BC3-C09B281F52B6}" type="pres">
      <dgm:prSet presAssocID="{4153F848-811B-458E-A6FA-0F25720A3DC0}" presName="childNode" presStyleLbl="node1" presStyleIdx="4" presStyleCnt="8">
        <dgm:presLayoutVars>
          <dgm:bulletEnabled val="1"/>
        </dgm:presLayoutVars>
      </dgm:prSet>
      <dgm:spPr/>
      <dgm:t>
        <a:bodyPr/>
        <a:lstStyle/>
        <a:p>
          <a:endParaRPr lang="es-ES"/>
        </a:p>
      </dgm:t>
    </dgm:pt>
    <dgm:pt modelId="{D5D041A4-A7EF-4C0D-AF33-B3BE7FACE630}" type="pres">
      <dgm:prSet presAssocID="{4153F848-811B-458E-A6FA-0F25720A3DC0}" presName="aSpace2" presStyleCnt="0"/>
      <dgm:spPr/>
    </dgm:pt>
    <dgm:pt modelId="{001A409D-13AF-4D36-BB35-4FC32F595A61}" type="pres">
      <dgm:prSet presAssocID="{F1E9D069-7BAA-4D5D-8E69-AC13EB431259}" presName="childNode" presStyleLbl="node1" presStyleIdx="5" presStyleCnt="8">
        <dgm:presLayoutVars>
          <dgm:bulletEnabled val="1"/>
        </dgm:presLayoutVars>
      </dgm:prSet>
      <dgm:spPr/>
      <dgm:t>
        <a:bodyPr/>
        <a:lstStyle/>
        <a:p>
          <a:endParaRPr lang="es-ES"/>
        </a:p>
      </dgm:t>
    </dgm:pt>
    <dgm:pt modelId="{06C6B515-789A-4BBE-906F-4CCDB7E0AB3E}" type="pres">
      <dgm:prSet presAssocID="{5E265B30-30A1-4015-9128-24EED3233112}" presName="aSpace" presStyleCnt="0"/>
      <dgm:spPr/>
    </dgm:pt>
    <dgm:pt modelId="{089AABCC-1ACE-4D6A-AD04-8DE2F8174D54}" type="pres">
      <dgm:prSet presAssocID="{394854D7-5847-4CE5-98FD-AFF413009B63}" presName="compNode" presStyleCnt="0"/>
      <dgm:spPr/>
    </dgm:pt>
    <dgm:pt modelId="{5B790508-B5CF-4208-97E0-030472084E1D}" type="pres">
      <dgm:prSet presAssocID="{394854D7-5847-4CE5-98FD-AFF413009B63}" presName="aNode" presStyleLbl="bgShp" presStyleIdx="2" presStyleCnt="3"/>
      <dgm:spPr/>
      <dgm:t>
        <a:bodyPr/>
        <a:lstStyle/>
        <a:p>
          <a:endParaRPr lang="es-ES"/>
        </a:p>
      </dgm:t>
    </dgm:pt>
    <dgm:pt modelId="{BE0F2C86-12E8-4BF9-ACEF-2D939611CD6A}" type="pres">
      <dgm:prSet presAssocID="{394854D7-5847-4CE5-98FD-AFF413009B63}" presName="textNode" presStyleLbl="bgShp" presStyleIdx="2" presStyleCnt="3"/>
      <dgm:spPr/>
      <dgm:t>
        <a:bodyPr/>
        <a:lstStyle/>
        <a:p>
          <a:endParaRPr lang="es-ES"/>
        </a:p>
      </dgm:t>
    </dgm:pt>
    <dgm:pt modelId="{B6723E06-AD4A-4ADF-8A28-5613FE4037ED}" type="pres">
      <dgm:prSet presAssocID="{394854D7-5847-4CE5-98FD-AFF413009B63}" presName="compChildNode" presStyleCnt="0"/>
      <dgm:spPr/>
    </dgm:pt>
    <dgm:pt modelId="{2262F346-0445-422C-B970-1C6C65C8DD82}" type="pres">
      <dgm:prSet presAssocID="{394854D7-5847-4CE5-98FD-AFF413009B63}" presName="theInnerList" presStyleCnt="0"/>
      <dgm:spPr/>
    </dgm:pt>
    <dgm:pt modelId="{5F3B5623-C972-4867-AA30-3FA56A833370}" type="pres">
      <dgm:prSet presAssocID="{53AE9B6E-1C33-464A-B840-1117A53C07B7}" presName="childNode" presStyleLbl="node1" presStyleIdx="6" presStyleCnt="8">
        <dgm:presLayoutVars>
          <dgm:bulletEnabled val="1"/>
        </dgm:presLayoutVars>
      </dgm:prSet>
      <dgm:spPr/>
      <dgm:t>
        <a:bodyPr/>
        <a:lstStyle/>
        <a:p>
          <a:endParaRPr lang="es-ES"/>
        </a:p>
      </dgm:t>
    </dgm:pt>
    <dgm:pt modelId="{63D496F2-3208-4C5C-A1EE-283D274BB55E}" type="pres">
      <dgm:prSet presAssocID="{53AE9B6E-1C33-464A-B840-1117A53C07B7}" presName="aSpace2" presStyleCnt="0"/>
      <dgm:spPr/>
    </dgm:pt>
    <dgm:pt modelId="{89555AF1-DA5B-4B6A-B85C-E72472055DA2}" type="pres">
      <dgm:prSet presAssocID="{2CF142C1-4EFE-4131-93FC-8BB33F1B9745}" presName="childNode" presStyleLbl="node1" presStyleIdx="7" presStyleCnt="8">
        <dgm:presLayoutVars>
          <dgm:bulletEnabled val="1"/>
        </dgm:presLayoutVars>
      </dgm:prSet>
      <dgm:spPr/>
      <dgm:t>
        <a:bodyPr/>
        <a:lstStyle/>
        <a:p>
          <a:endParaRPr lang="es-ES"/>
        </a:p>
      </dgm:t>
    </dgm:pt>
  </dgm:ptLst>
  <dgm:cxnLst>
    <dgm:cxn modelId="{B66F40E4-57FC-4837-840B-AD6A92C9A33B}" type="presOf" srcId="{394854D7-5847-4CE5-98FD-AFF413009B63}" destId="{BE0F2C86-12E8-4BF9-ACEF-2D939611CD6A}" srcOrd="1" destOrd="0" presId="urn:microsoft.com/office/officeart/2005/8/layout/lProcess2"/>
    <dgm:cxn modelId="{880B9F37-276F-42B8-973E-D3C0E1175797}" srcId="{DCF3E602-0A6B-485F-AF51-A6C710C5146B}" destId="{5E265B30-30A1-4015-9128-24EED3233112}" srcOrd="1" destOrd="0" parTransId="{51D64E14-40DA-4586-9F74-FB7441052342}" sibTransId="{A0238911-2C6E-4906-9FE1-0EA56DF9157C}"/>
    <dgm:cxn modelId="{2FDD66C7-D686-41C5-AA4A-AD822A19CC50}" srcId="{DCF3E602-0A6B-485F-AF51-A6C710C5146B}" destId="{AA008857-3149-4B36-B4AF-EE4C454E8572}" srcOrd="0" destOrd="0" parTransId="{264F85CF-8C02-4E0C-B8B9-9361034167B1}" sibTransId="{4851A92E-0E81-4002-AD4B-763041A70968}"/>
    <dgm:cxn modelId="{59864C06-1F00-4B48-9616-95165745FF07}" srcId="{AA008857-3149-4B36-B4AF-EE4C454E8572}" destId="{EC28CAB4-F599-4179-BF03-096332A92E96}" srcOrd="1" destOrd="0" parTransId="{33BEB289-A95A-4FCF-9A81-52EF67E297E4}" sibTransId="{70F387B4-1CFD-429B-B0E0-D206F94B5844}"/>
    <dgm:cxn modelId="{2E93B1C1-C5B2-40E4-89AD-81D7C293EE56}" srcId="{DCF3E602-0A6B-485F-AF51-A6C710C5146B}" destId="{394854D7-5847-4CE5-98FD-AFF413009B63}" srcOrd="2" destOrd="0" parTransId="{561C5D10-E242-4337-9EBC-704476D82183}" sibTransId="{6C61C20B-8186-4752-A775-088BFF482FBA}"/>
    <dgm:cxn modelId="{270F28A6-C948-4DBB-9F59-B59586BDD684}" type="presOf" srcId="{DCF3E602-0A6B-485F-AF51-A6C710C5146B}" destId="{C6E71C5C-F916-4C3D-AF36-756C9080D6D2}" srcOrd="0" destOrd="0" presId="urn:microsoft.com/office/officeart/2005/8/layout/lProcess2"/>
    <dgm:cxn modelId="{1619C86F-F9BF-4E97-9663-DB0375990E89}" type="presOf" srcId="{EC28CAB4-F599-4179-BF03-096332A92E96}" destId="{1734D7CB-010F-4657-A4D4-FA5E242FB6F5}" srcOrd="0" destOrd="0" presId="urn:microsoft.com/office/officeart/2005/8/layout/lProcess2"/>
    <dgm:cxn modelId="{2701B44E-2CF7-4A9C-974E-DAFB94526A96}" type="presOf" srcId="{CFA40D6D-D863-45B7-85FA-02472FD63584}" destId="{D72988E1-4453-4B2E-BD80-D9E236FC2E3F}" srcOrd="0" destOrd="0" presId="urn:microsoft.com/office/officeart/2005/8/layout/lProcess2"/>
    <dgm:cxn modelId="{E61579CB-39A3-43EB-B2AA-91692EBA4E2F}" type="presOf" srcId="{5E265B30-30A1-4015-9128-24EED3233112}" destId="{1D9CC766-A0AD-415C-BA29-E22A875F018C}" srcOrd="1" destOrd="0" presId="urn:microsoft.com/office/officeart/2005/8/layout/lProcess2"/>
    <dgm:cxn modelId="{EAFDB14A-F3D1-4602-9A8A-9FEB5C26F255}" srcId="{5E265B30-30A1-4015-9128-24EED3233112}" destId="{F1E9D069-7BAA-4D5D-8E69-AC13EB431259}" srcOrd="2" destOrd="0" parTransId="{4A429802-B284-4A87-9711-6CEB20C3D3E4}" sibTransId="{4CDF0425-4AD2-4062-9D44-9E822347F61A}"/>
    <dgm:cxn modelId="{90BA8A7C-68FF-4A5B-84EB-9E3F71C7FB28}" srcId="{394854D7-5847-4CE5-98FD-AFF413009B63}" destId="{2CF142C1-4EFE-4131-93FC-8BB33F1B9745}" srcOrd="1" destOrd="0" parTransId="{412903EB-CC62-4651-BD4F-4D5444A8327A}" sibTransId="{72A9EDA1-F69F-4088-8B9E-3C24E2C7314A}"/>
    <dgm:cxn modelId="{A975A699-CEFA-4EDD-B195-2F4914ED7BB1}" srcId="{AA008857-3149-4B36-B4AF-EE4C454E8572}" destId="{36DE9819-B7A3-40DF-B7BE-5017A5B7E93F}" srcOrd="0" destOrd="0" parTransId="{62ED0A1B-693A-440D-9029-5C80AB416D3C}" sibTransId="{AE2DEC46-1678-45C3-9DB6-08A18831F132}"/>
    <dgm:cxn modelId="{D44932A2-ABB9-4149-BF84-3EA002778920}" type="presOf" srcId="{394854D7-5847-4CE5-98FD-AFF413009B63}" destId="{5B790508-B5CF-4208-97E0-030472084E1D}" srcOrd="0" destOrd="0" presId="urn:microsoft.com/office/officeart/2005/8/layout/lProcess2"/>
    <dgm:cxn modelId="{3A7D8AA3-038B-413E-A24E-1670DB4F2615}" srcId="{5E265B30-30A1-4015-9128-24EED3233112}" destId="{CFA40D6D-D863-45B7-85FA-02472FD63584}" srcOrd="0" destOrd="0" parTransId="{D3B9BD36-05E2-479F-AEE9-6B119CB0A903}" sibTransId="{C8C5E724-6975-4C25-93E4-0950DC860EB0}"/>
    <dgm:cxn modelId="{A77E8152-AC0D-4B38-9BDD-EFC86D4E7D78}" srcId="{AA008857-3149-4B36-B4AF-EE4C454E8572}" destId="{D7462442-0A86-4C02-AD35-1D37DE62EC82}" srcOrd="2" destOrd="0" parTransId="{90677E1C-ADED-4D0A-8C7A-AC07F0766566}" sibTransId="{58E93B54-A240-4771-9E48-6832AF8B9BA3}"/>
    <dgm:cxn modelId="{7D26889D-F10A-4EF5-8DB9-C232D816A0D9}" type="presOf" srcId="{5E265B30-30A1-4015-9128-24EED3233112}" destId="{6DF1E2E7-1935-4C32-B68B-333DDBE67F3F}" srcOrd="0" destOrd="0" presId="urn:microsoft.com/office/officeart/2005/8/layout/lProcess2"/>
    <dgm:cxn modelId="{0E82B30D-BDE3-4950-B832-CCFAC3EA8FDF}" type="presOf" srcId="{4153F848-811B-458E-A6FA-0F25720A3DC0}" destId="{67557093-38AB-4929-8BC3-C09B281F52B6}" srcOrd="0" destOrd="0" presId="urn:microsoft.com/office/officeart/2005/8/layout/lProcess2"/>
    <dgm:cxn modelId="{EFB36276-84A2-4AE2-A721-723C6E65F051}" type="presOf" srcId="{AA008857-3149-4B36-B4AF-EE4C454E8572}" destId="{60FA96FE-2A34-4305-87A1-C41D226B312F}" srcOrd="1" destOrd="0" presId="urn:microsoft.com/office/officeart/2005/8/layout/lProcess2"/>
    <dgm:cxn modelId="{68EC9F3E-7A4A-447D-B1EF-396C247A392F}" type="presOf" srcId="{AA008857-3149-4B36-B4AF-EE4C454E8572}" destId="{F452D5A0-AF61-4A49-926C-D8BF91FE5404}" srcOrd="0" destOrd="0" presId="urn:microsoft.com/office/officeart/2005/8/layout/lProcess2"/>
    <dgm:cxn modelId="{B5FDCBC0-B9F0-47C3-A476-F01583A83EB5}" type="presOf" srcId="{2CF142C1-4EFE-4131-93FC-8BB33F1B9745}" destId="{89555AF1-DA5B-4B6A-B85C-E72472055DA2}" srcOrd="0" destOrd="0" presId="urn:microsoft.com/office/officeart/2005/8/layout/lProcess2"/>
    <dgm:cxn modelId="{DCAEF97F-B25B-4DDB-8C99-786A32875654}" type="presOf" srcId="{53AE9B6E-1C33-464A-B840-1117A53C07B7}" destId="{5F3B5623-C972-4867-AA30-3FA56A833370}" srcOrd="0" destOrd="0" presId="urn:microsoft.com/office/officeart/2005/8/layout/lProcess2"/>
    <dgm:cxn modelId="{8AACD9FA-482F-4617-BB16-2304A7482DDB}" type="presOf" srcId="{36DE9819-B7A3-40DF-B7BE-5017A5B7E93F}" destId="{BB86F011-664B-4CF0-BF8F-AFD41D1A0F71}" srcOrd="0" destOrd="0" presId="urn:microsoft.com/office/officeart/2005/8/layout/lProcess2"/>
    <dgm:cxn modelId="{AF1C6C5A-EA24-4158-887B-62C61427C9AA}" type="presOf" srcId="{F1E9D069-7BAA-4D5D-8E69-AC13EB431259}" destId="{001A409D-13AF-4D36-BB35-4FC32F595A61}" srcOrd="0" destOrd="0" presId="urn:microsoft.com/office/officeart/2005/8/layout/lProcess2"/>
    <dgm:cxn modelId="{85AEEE21-0076-4DBF-9D7D-703FF529EA3A}" srcId="{394854D7-5847-4CE5-98FD-AFF413009B63}" destId="{53AE9B6E-1C33-464A-B840-1117A53C07B7}" srcOrd="0" destOrd="0" parTransId="{F0C45C80-7FCF-484F-9229-BD03AB402A44}" sibTransId="{F3724DD2-DB33-4C62-ABAE-0855F991952A}"/>
    <dgm:cxn modelId="{0087A950-4833-4ECE-AB99-E307414B9CB4}" srcId="{5E265B30-30A1-4015-9128-24EED3233112}" destId="{4153F848-811B-458E-A6FA-0F25720A3DC0}" srcOrd="1" destOrd="0" parTransId="{F5FF34D6-3D0B-475F-A8AD-A454D45C34DA}" sibTransId="{5DBBC34D-88D3-4F63-AF97-92F3BBE622C5}"/>
    <dgm:cxn modelId="{5673EF0F-6337-4E0C-9A90-AFB9C8FFA822}" type="presOf" srcId="{D7462442-0A86-4C02-AD35-1D37DE62EC82}" destId="{E81DFA57-100D-40B8-81F7-4D610060282E}" srcOrd="0" destOrd="0" presId="urn:microsoft.com/office/officeart/2005/8/layout/lProcess2"/>
    <dgm:cxn modelId="{680EE8E7-CB40-4432-A49F-1CC7ED9D7C79}" type="presParOf" srcId="{C6E71C5C-F916-4C3D-AF36-756C9080D6D2}" destId="{400080BE-4301-426E-A52F-81C75A94281B}" srcOrd="0" destOrd="0" presId="urn:microsoft.com/office/officeart/2005/8/layout/lProcess2"/>
    <dgm:cxn modelId="{608ABD12-DD34-47FE-8277-3C600858C4FA}" type="presParOf" srcId="{400080BE-4301-426E-A52F-81C75A94281B}" destId="{F452D5A0-AF61-4A49-926C-D8BF91FE5404}" srcOrd="0" destOrd="0" presId="urn:microsoft.com/office/officeart/2005/8/layout/lProcess2"/>
    <dgm:cxn modelId="{6FC1E0F4-F59F-4C19-8B30-530D02F227EB}" type="presParOf" srcId="{400080BE-4301-426E-A52F-81C75A94281B}" destId="{60FA96FE-2A34-4305-87A1-C41D226B312F}" srcOrd="1" destOrd="0" presId="urn:microsoft.com/office/officeart/2005/8/layout/lProcess2"/>
    <dgm:cxn modelId="{2D776FC1-8501-40B7-9E79-F5D292E4E818}" type="presParOf" srcId="{400080BE-4301-426E-A52F-81C75A94281B}" destId="{F9ADBDCD-16AE-4896-A00D-401FDFE50272}" srcOrd="2" destOrd="0" presId="urn:microsoft.com/office/officeart/2005/8/layout/lProcess2"/>
    <dgm:cxn modelId="{83E2C587-9489-46F1-97CB-04A303F284F4}" type="presParOf" srcId="{F9ADBDCD-16AE-4896-A00D-401FDFE50272}" destId="{E922AE3D-28E7-43A2-A2D7-191281432BB1}" srcOrd="0" destOrd="0" presId="urn:microsoft.com/office/officeart/2005/8/layout/lProcess2"/>
    <dgm:cxn modelId="{26EFB69D-85DA-4853-8816-737F65249A04}" type="presParOf" srcId="{E922AE3D-28E7-43A2-A2D7-191281432BB1}" destId="{BB86F011-664B-4CF0-BF8F-AFD41D1A0F71}" srcOrd="0" destOrd="0" presId="urn:microsoft.com/office/officeart/2005/8/layout/lProcess2"/>
    <dgm:cxn modelId="{FD593F09-4413-4616-9DC0-E282CEFDEBB3}" type="presParOf" srcId="{E922AE3D-28E7-43A2-A2D7-191281432BB1}" destId="{AA9361F9-7550-4054-AE06-24CD33D45D47}" srcOrd="1" destOrd="0" presId="urn:microsoft.com/office/officeart/2005/8/layout/lProcess2"/>
    <dgm:cxn modelId="{11D2A360-54FF-40EF-A3D4-9B356151F106}" type="presParOf" srcId="{E922AE3D-28E7-43A2-A2D7-191281432BB1}" destId="{1734D7CB-010F-4657-A4D4-FA5E242FB6F5}" srcOrd="2" destOrd="0" presId="urn:microsoft.com/office/officeart/2005/8/layout/lProcess2"/>
    <dgm:cxn modelId="{E802F74C-5661-45B0-A988-066C7430A70D}" type="presParOf" srcId="{E922AE3D-28E7-43A2-A2D7-191281432BB1}" destId="{B1A4ACC4-2371-48C5-B45A-73CD476FCF45}" srcOrd="3" destOrd="0" presId="urn:microsoft.com/office/officeart/2005/8/layout/lProcess2"/>
    <dgm:cxn modelId="{4BEEA68F-786D-49DC-A44A-1B18D8904C12}" type="presParOf" srcId="{E922AE3D-28E7-43A2-A2D7-191281432BB1}" destId="{E81DFA57-100D-40B8-81F7-4D610060282E}" srcOrd="4" destOrd="0" presId="urn:microsoft.com/office/officeart/2005/8/layout/lProcess2"/>
    <dgm:cxn modelId="{32D50547-4CE7-4F5B-8ADC-7675C41A1737}" type="presParOf" srcId="{C6E71C5C-F916-4C3D-AF36-756C9080D6D2}" destId="{79E08474-BEB9-4271-B2EE-630CCBD2F79D}" srcOrd="1" destOrd="0" presId="urn:microsoft.com/office/officeart/2005/8/layout/lProcess2"/>
    <dgm:cxn modelId="{5C197E7B-A087-4567-91D9-1A334D3078D0}" type="presParOf" srcId="{C6E71C5C-F916-4C3D-AF36-756C9080D6D2}" destId="{B3113EB3-6A49-43CC-85BF-31A71594DB00}" srcOrd="2" destOrd="0" presId="urn:microsoft.com/office/officeart/2005/8/layout/lProcess2"/>
    <dgm:cxn modelId="{2EE7C6F7-5C78-458E-A876-A5D6A29DF192}" type="presParOf" srcId="{B3113EB3-6A49-43CC-85BF-31A71594DB00}" destId="{6DF1E2E7-1935-4C32-B68B-333DDBE67F3F}" srcOrd="0" destOrd="0" presId="urn:microsoft.com/office/officeart/2005/8/layout/lProcess2"/>
    <dgm:cxn modelId="{A3D934C0-ECD4-4021-BA89-489B4D92469A}" type="presParOf" srcId="{B3113EB3-6A49-43CC-85BF-31A71594DB00}" destId="{1D9CC766-A0AD-415C-BA29-E22A875F018C}" srcOrd="1" destOrd="0" presId="urn:microsoft.com/office/officeart/2005/8/layout/lProcess2"/>
    <dgm:cxn modelId="{46A5D53E-F03C-4208-9A23-F6A60B12CF6E}" type="presParOf" srcId="{B3113EB3-6A49-43CC-85BF-31A71594DB00}" destId="{DBDF4407-B26E-45A1-8A16-065E3297C2FB}" srcOrd="2" destOrd="0" presId="urn:microsoft.com/office/officeart/2005/8/layout/lProcess2"/>
    <dgm:cxn modelId="{758B2EC0-82B1-45D2-A438-E3676CC1853B}" type="presParOf" srcId="{DBDF4407-B26E-45A1-8A16-065E3297C2FB}" destId="{2FECBFCA-4B83-4277-8E07-4021315C911A}" srcOrd="0" destOrd="0" presId="urn:microsoft.com/office/officeart/2005/8/layout/lProcess2"/>
    <dgm:cxn modelId="{61274C98-0FFD-4E30-9944-65B70CBF8AFA}" type="presParOf" srcId="{2FECBFCA-4B83-4277-8E07-4021315C911A}" destId="{D72988E1-4453-4B2E-BD80-D9E236FC2E3F}" srcOrd="0" destOrd="0" presId="urn:microsoft.com/office/officeart/2005/8/layout/lProcess2"/>
    <dgm:cxn modelId="{2E4389AF-23DF-4320-B8EE-1D01BF2BFC54}" type="presParOf" srcId="{2FECBFCA-4B83-4277-8E07-4021315C911A}" destId="{58045301-3F8C-4E11-8467-111559D12C25}" srcOrd="1" destOrd="0" presId="urn:microsoft.com/office/officeart/2005/8/layout/lProcess2"/>
    <dgm:cxn modelId="{63E85E05-4A8A-4BFB-ADA2-8B6E3E9C24C1}" type="presParOf" srcId="{2FECBFCA-4B83-4277-8E07-4021315C911A}" destId="{67557093-38AB-4929-8BC3-C09B281F52B6}" srcOrd="2" destOrd="0" presId="urn:microsoft.com/office/officeart/2005/8/layout/lProcess2"/>
    <dgm:cxn modelId="{DAB035DB-21E9-4BB5-A0D0-973055B5D6C9}" type="presParOf" srcId="{2FECBFCA-4B83-4277-8E07-4021315C911A}" destId="{D5D041A4-A7EF-4C0D-AF33-B3BE7FACE630}" srcOrd="3" destOrd="0" presId="urn:microsoft.com/office/officeart/2005/8/layout/lProcess2"/>
    <dgm:cxn modelId="{CD697CF7-030F-4472-84CA-2BB49826CECD}" type="presParOf" srcId="{2FECBFCA-4B83-4277-8E07-4021315C911A}" destId="{001A409D-13AF-4D36-BB35-4FC32F595A61}" srcOrd="4" destOrd="0" presId="urn:microsoft.com/office/officeart/2005/8/layout/lProcess2"/>
    <dgm:cxn modelId="{2E02A1FB-94AA-4C76-9AC0-9E05050FD907}" type="presParOf" srcId="{C6E71C5C-F916-4C3D-AF36-756C9080D6D2}" destId="{06C6B515-789A-4BBE-906F-4CCDB7E0AB3E}" srcOrd="3" destOrd="0" presId="urn:microsoft.com/office/officeart/2005/8/layout/lProcess2"/>
    <dgm:cxn modelId="{30B10A5B-C4AD-43D8-B0FA-FF1006BA472C}" type="presParOf" srcId="{C6E71C5C-F916-4C3D-AF36-756C9080D6D2}" destId="{089AABCC-1ACE-4D6A-AD04-8DE2F8174D54}" srcOrd="4" destOrd="0" presId="urn:microsoft.com/office/officeart/2005/8/layout/lProcess2"/>
    <dgm:cxn modelId="{01A4B2FD-502F-417D-A704-D71114936A70}" type="presParOf" srcId="{089AABCC-1ACE-4D6A-AD04-8DE2F8174D54}" destId="{5B790508-B5CF-4208-97E0-030472084E1D}" srcOrd="0" destOrd="0" presId="urn:microsoft.com/office/officeart/2005/8/layout/lProcess2"/>
    <dgm:cxn modelId="{0C8246BC-74A6-4C3A-ACCD-0CFB50DE24BC}" type="presParOf" srcId="{089AABCC-1ACE-4D6A-AD04-8DE2F8174D54}" destId="{BE0F2C86-12E8-4BF9-ACEF-2D939611CD6A}" srcOrd="1" destOrd="0" presId="urn:microsoft.com/office/officeart/2005/8/layout/lProcess2"/>
    <dgm:cxn modelId="{CF574D51-E7DE-414C-A6C8-FE00296F94E3}" type="presParOf" srcId="{089AABCC-1ACE-4D6A-AD04-8DE2F8174D54}" destId="{B6723E06-AD4A-4ADF-8A28-5613FE4037ED}" srcOrd="2" destOrd="0" presId="urn:microsoft.com/office/officeart/2005/8/layout/lProcess2"/>
    <dgm:cxn modelId="{C4421BF7-6D56-42DB-B60A-5C6351B2C8AE}" type="presParOf" srcId="{B6723E06-AD4A-4ADF-8A28-5613FE4037ED}" destId="{2262F346-0445-422C-B970-1C6C65C8DD82}" srcOrd="0" destOrd="0" presId="urn:microsoft.com/office/officeart/2005/8/layout/lProcess2"/>
    <dgm:cxn modelId="{0BDE29BC-E016-4534-9A94-1DD25C8A1F1B}" type="presParOf" srcId="{2262F346-0445-422C-B970-1C6C65C8DD82}" destId="{5F3B5623-C972-4867-AA30-3FA56A833370}" srcOrd="0" destOrd="0" presId="urn:microsoft.com/office/officeart/2005/8/layout/lProcess2"/>
    <dgm:cxn modelId="{AA990663-61E7-4E37-80FD-BA7176A96E9B}" type="presParOf" srcId="{2262F346-0445-422C-B970-1C6C65C8DD82}" destId="{63D496F2-3208-4C5C-A1EE-283D274BB55E}" srcOrd="1" destOrd="0" presId="urn:microsoft.com/office/officeart/2005/8/layout/lProcess2"/>
    <dgm:cxn modelId="{90C37285-00F4-4246-99F1-A4A18D8F4463}" type="presParOf" srcId="{2262F346-0445-422C-B970-1C6C65C8DD82}" destId="{89555AF1-DA5B-4B6A-B85C-E72472055DA2}" srcOrd="2" destOrd="0" presId="urn:microsoft.com/office/officeart/2005/8/layout/lProcess2"/>
  </dgm:cxnLst>
  <dgm:bg/>
  <dgm:whole/>
</dgm:dataModel>
</file>

<file path=ppt/diagrams/data32.xml><?xml version="1.0" encoding="utf-8"?>
<dgm:dataModel xmlns:dgm="http://schemas.openxmlformats.org/drawingml/2006/diagram" xmlns:a="http://schemas.openxmlformats.org/drawingml/2006/main">
  <dgm:ptLst>
    <dgm:pt modelId="{92499C29-6D7D-4DC2-8240-57239F3B07CE}" type="doc">
      <dgm:prSet loTypeId="urn:microsoft.com/office/officeart/2009/3/layout/RandomtoResultProcess" loCatId="process" qsTypeId="urn:microsoft.com/office/officeart/2005/8/quickstyle/simple1" qsCatId="simple" csTypeId="urn:microsoft.com/office/officeart/2005/8/colors/colorful3" csCatId="colorful" phldr="1"/>
      <dgm:spPr/>
      <dgm:t>
        <a:bodyPr/>
        <a:lstStyle/>
        <a:p>
          <a:endParaRPr lang="es-ES"/>
        </a:p>
      </dgm:t>
    </dgm:pt>
    <dgm:pt modelId="{2089E6F6-9BEB-4702-BC57-6C5BCC30E7E7}">
      <dgm:prSet phldrT="[Texto]"/>
      <dgm:spPr/>
      <dgm:t>
        <a:bodyPr/>
        <a:lstStyle/>
        <a:p>
          <a:pPr algn="just"/>
          <a:r>
            <a:rPr lang="es-EC" dirty="0" smtClean="0"/>
            <a:t>70% aproximadamente de los activos de la Empresa pertenecen a los acreedores.</a:t>
          </a:r>
          <a:endParaRPr lang="es-ES" dirty="0"/>
        </a:p>
      </dgm:t>
    </dgm:pt>
    <dgm:pt modelId="{BB35993B-27F1-4156-B767-8BF49FC398DC}" type="parTrans" cxnId="{AE7CBFAF-7258-4F2F-A2AC-92B255361BBA}">
      <dgm:prSet/>
      <dgm:spPr/>
      <dgm:t>
        <a:bodyPr/>
        <a:lstStyle/>
        <a:p>
          <a:endParaRPr lang="es-ES"/>
        </a:p>
      </dgm:t>
    </dgm:pt>
    <dgm:pt modelId="{1AB6040C-B5A4-4FE5-9D69-DE78271B41D2}" type="sibTrans" cxnId="{AE7CBFAF-7258-4F2F-A2AC-92B255361BBA}">
      <dgm:prSet/>
      <dgm:spPr/>
      <dgm:t>
        <a:bodyPr/>
        <a:lstStyle/>
        <a:p>
          <a:endParaRPr lang="es-ES"/>
        </a:p>
      </dgm:t>
    </dgm:pt>
    <dgm:pt modelId="{8F225C62-A67F-4DB9-95FC-1A9AB9427EAC}">
      <dgm:prSet phldrT="[Texto]"/>
      <dgm:spPr/>
      <dgm:t>
        <a:bodyPr/>
        <a:lstStyle/>
        <a:p>
          <a:pPr algn="just"/>
          <a:r>
            <a:rPr lang="es-EC" dirty="0" smtClean="0">
              <a:solidFill>
                <a:schemeClr val="tx1"/>
              </a:solidFill>
            </a:rPr>
            <a:t>se puede decir  que la empresa está trabajando con dinero ajeno </a:t>
          </a:r>
          <a:endParaRPr lang="es-ES" dirty="0">
            <a:solidFill>
              <a:schemeClr val="tx1"/>
            </a:solidFill>
          </a:endParaRPr>
        </a:p>
      </dgm:t>
    </dgm:pt>
    <dgm:pt modelId="{808C7B24-0CE1-462A-9C70-FFF861EC63E4}" type="parTrans" cxnId="{591210B7-5A4A-4957-BFF5-22958806E390}">
      <dgm:prSet/>
      <dgm:spPr/>
      <dgm:t>
        <a:bodyPr/>
        <a:lstStyle/>
        <a:p>
          <a:endParaRPr lang="es-ES"/>
        </a:p>
      </dgm:t>
    </dgm:pt>
    <dgm:pt modelId="{CC5030F0-52A6-45EF-8B12-C1C6786444A6}" type="sibTrans" cxnId="{591210B7-5A4A-4957-BFF5-22958806E390}">
      <dgm:prSet/>
      <dgm:spPr/>
      <dgm:t>
        <a:bodyPr/>
        <a:lstStyle/>
        <a:p>
          <a:endParaRPr lang="es-ES"/>
        </a:p>
      </dgm:t>
    </dgm:pt>
    <dgm:pt modelId="{115BEC7A-39B0-4F9C-AB99-ADC6FB34707B}" type="pres">
      <dgm:prSet presAssocID="{92499C29-6D7D-4DC2-8240-57239F3B07CE}" presName="Name0" presStyleCnt="0">
        <dgm:presLayoutVars>
          <dgm:dir/>
          <dgm:animOne val="branch"/>
          <dgm:animLvl val="lvl"/>
        </dgm:presLayoutVars>
      </dgm:prSet>
      <dgm:spPr/>
      <dgm:t>
        <a:bodyPr/>
        <a:lstStyle/>
        <a:p>
          <a:endParaRPr lang="es-ES"/>
        </a:p>
      </dgm:t>
    </dgm:pt>
    <dgm:pt modelId="{788C0284-658C-4591-B76F-1B36D7B0D13F}" type="pres">
      <dgm:prSet presAssocID="{2089E6F6-9BEB-4702-BC57-6C5BCC30E7E7}" presName="chaos" presStyleCnt="0"/>
      <dgm:spPr/>
    </dgm:pt>
    <dgm:pt modelId="{8B1FEF6F-23EE-4B28-A294-16D8BA946E04}" type="pres">
      <dgm:prSet presAssocID="{2089E6F6-9BEB-4702-BC57-6C5BCC30E7E7}" presName="parTx1" presStyleLbl="revTx" presStyleIdx="0" presStyleCnt="1"/>
      <dgm:spPr/>
      <dgm:t>
        <a:bodyPr/>
        <a:lstStyle/>
        <a:p>
          <a:endParaRPr lang="es-ES"/>
        </a:p>
      </dgm:t>
    </dgm:pt>
    <dgm:pt modelId="{33A2585B-BCCB-4BCB-90A1-241F7120EBDA}" type="pres">
      <dgm:prSet presAssocID="{2089E6F6-9BEB-4702-BC57-6C5BCC30E7E7}" presName="c1" presStyleLbl="node1" presStyleIdx="0" presStyleCnt="19"/>
      <dgm:spPr/>
    </dgm:pt>
    <dgm:pt modelId="{4414FB3C-62EB-43E7-94D6-D2FE7BEC4012}" type="pres">
      <dgm:prSet presAssocID="{2089E6F6-9BEB-4702-BC57-6C5BCC30E7E7}" presName="c2" presStyleLbl="node1" presStyleIdx="1" presStyleCnt="19"/>
      <dgm:spPr/>
    </dgm:pt>
    <dgm:pt modelId="{ECFB5BD4-D615-46D8-85CF-3FC0DD47F578}" type="pres">
      <dgm:prSet presAssocID="{2089E6F6-9BEB-4702-BC57-6C5BCC30E7E7}" presName="c3" presStyleLbl="node1" presStyleIdx="2" presStyleCnt="19"/>
      <dgm:spPr/>
    </dgm:pt>
    <dgm:pt modelId="{57C28324-FDD3-4800-A817-D9DB4855A10D}" type="pres">
      <dgm:prSet presAssocID="{2089E6F6-9BEB-4702-BC57-6C5BCC30E7E7}" presName="c4" presStyleLbl="node1" presStyleIdx="3" presStyleCnt="19"/>
      <dgm:spPr/>
    </dgm:pt>
    <dgm:pt modelId="{49B43D66-5679-44C0-864A-742AD90A319B}" type="pres">
      <dgm:prSet presAssocID="{2089E6F6-9BEB-4702-BC57-6C5BCC30E7E7}" presName="c5" presStyleLbl="node1" presStyleIdx="4" presStyleCnt="19"/>
      <dgm:spPr/>
    </dgm:pt>
    <dgm:pt modelId="{D355163D-DEA5-4F28-BAE0-8D9FB18B5689}" type="pres">
      <dgm:prSet presAssocID="{2089E6F6-9BEB-4702-BC57-6C5BCC30E7E7}" presName="c6" presStyleLbl="node1" presStyleIdx="5" presStyleCnt="19"/>
      <dgm:spPr/>
    </dgm:pt>
    <dgm:pt modelId="{7CD65B21-A974-4400-9CD9-9E64A6C88B93}" type="pres">
      <dgm:prSet presAssocID="{2089E6F6-9BEB-4702-BC57-6C5BCC30E7E7}" presName="c7" presStyleLbl="node1" presStyleIdx="6" presStyleCnt="19"/>
      <dgm:spPr/>
    </dgm:pt>
    <dgm:pt modelId="{E6BA515D-B7F0-44B6-A213-B5C677A1BF44}" type="pres">
      <dgm:prSet presAssocID="{2089E6F6-9BEB-4702-BC57-6C5BCC30E7E7}" presName="c8" presStyleLbl="node1" presStyleIdx="7" presStyleCnt="19"/>
      <dgm:spPr/>
    </dgm:pt>
    <dgm:pt modelId="{74DD726B-5FB9-4545-8A48-5D2EADFDEF3D}" type="pres">
      <dgm:prSet presAssocID="{2089E6F6-9BEB-4702-BC57-6C5BCC30E7E7}" presName="c9" presStyleLbl="node1" presStyleIdx="8" presStyleCnt="19"/>
      <dgm:spPr/>
    </dgm:pt>
    <dgm:pt modelId="{FD5B56DC-A9B4-4F93-9285-F6935D5C4A29}" type="pres">
      <dgm:prSet presAssocID="{2089E6F6-9BEB-4702-BC57-6C5BCC30E7E7}" presName="c10" presStyleLbl="node1" presStyleIdx="9" presStyleCnt="19"/>
      <dgm:spPr/>
    </dgm:pt>
    <dgm:pt modelId="{19D42111-FF15-4E2D-B7DE-11E613CBB8A7}" type="pres">
      <dgm:prSet presAssocID="{2089E6F6-9BEB-4702-BC57-6C5BCC30E7E7}" presName="c11" presStyleLbl="node1" presStyleIdx="10" presStyleCnt="19"/>
      <dgm:spPr/>
    </dgm:pt>
    <dgm:pt modelId="{44007DD6-BE13-49E6-8BD3-A23FF2020585}" type="pres">
      <dgm:prSet presAssocID="{2089E6F6-9BEB-4702-BC57-6C5BCC30E7E7}" presName="c12" presStyleLbl="node1" presStyleIdx="11" presStyleCnt="19"/>
      <dgm:spPr/>
    </dgm:pt>
    <dgm:pt modelId="{2C3D8ECB-507C-4B89-9421-E767E5A94B2B}" type="pres">
      <dgm:prSet presAssocID="{2089E6F6-9BEB-4702-BC57-6C5BCC30E7E7}" presName="c13" presStyleLbl="node1" presStyleIdx="12" presStyleCnt="19"/>
      <dgm:spPr/>
    </dgm:pt>
    <dgm:pt modelId="{FD2F718F-3DA7-4E3C-BAF7-B6A73A3927E1}" type="pres">
      <dgm:prSet presAssocID="{2089E6F6-9BEB-4702-BC57-6C5BCC30E7E7}" presName="c14" presStyleLbl="node1" presStyleIdx="13" presStyleCnt="19"/>
      <dgm:spPr/>
    </dgm:pt>
    <dgm:pt modelId="{FD4959AD-4750-4703-96BC-1DB64D7C3542}" type="pres">
      <dgm:prSet presAssocID="{2089E6F6-9BEB-4702-BC57-6C5BCC30E7E7}" presName="c15" presStyleLbl="node1" presStyleIdx="14" presStyleCnt="19"/>
      <dgm:spPr/>
    </dgm:pt>
    <dgm:pt modelId="{DAA05F8F-7ADD-4849-9211-491A853B30DA}" type="pres">
      <dgm:prSet presAssocID="{2089E6F6-9BEB-4702-BC57-6C5BCC30E7E7}" presName="c16" presStyleLbl="node1" presStyleIdx="15" presStyleCnt="19"/>
      <dgm:spPr/>
    </dgm:pt>
    <dgm:pt modelId="{86B3355F-AAB0-43EA-BA7C-7BA00CB9F376}" type="pres">
      <dgm:prSet presAssocID="{2089E6F6-9BEB-4702-BC57-6C5BCC30E7E7}" presName="c17" presStyleLbl="node1" presStyleIdx="16" presStyleCnt="19"/>
      <dgm:spPr/>
    </dgm:pt>
    <dgm:pt modelId="{E237A154-E2A4-4FD5-B520-26DE3E90C9AC}" type="pres">
      <dgm:prSet presAssocID="{2089E6F6-9BEB-4702-BC57-6C5BCC30E7E7}" presName="c18" presStyleLbl="node1" presStyleIdx="17" presStyleCnt="19"/>
      <dgm:spPr/>
    </dgm:pt>
    <dgm:pt modelId="{B3817815-17D6-45BD-8AD9-95E6CBBD33DD}" type="pres">
      <dgm:prSet presAssocID="{1AB6040C-B5A4-4FE5-9D69-DE78271B41D2}" presName="chevronComposite1" presStyleCnt="0"/>
      <dgm:spPr/>
    </dgm:pt>
    <dgm:pt modelId="{E5507DB3-CC0E-4926-BBB7-A4343E708CBD}" type="pres">
      <dgm:prSet presAssocID="{1AB6040C-B5A4-4FE5-9D69-DE78271B41D2}" presName="chevron1" presStyleLbl="sibTrans2D1" presStyleIdx="0" presStyleCnt="2"/>
      <dgm:spPr/>
    </dgm:pt>
    <dgm:pt modelId="{4AA0D368-EE39-42A7-8F4D-CCEF489A53D3}" type="pres">
      <dgm:prSet presAssocID="{1AB6040C-B5A4-4FE5-9D69-DE78271B41D2}" presName="spChevron1" presStyleCnt="0"/>
      <dgm:spPr/>
    </dgm:pt>
    <dgm:pt modelId="{3C2F6D5F-D970-428D-9AB7-A31473865769}" type="pres">
      <dgm:prSet presAssocID="{1AB6040C-B5A4-4FE5-9D69-DE78271B41D2}" presName="overlap" presStyleCnt="0"/>
      <dgm:spPr/>
    </dgm:pt>
    <dgm:pt modelId="{8CDE64A2-5575-428D-B973-9E9312426DE0}" type="pres">
      <dgm:prSet presAssocID="{1AB6040C-B5A4-4FE5-9D69-DE78271B41D2}" presName="chevronComposite2" presStyleCnt="0"/>
      <dgm:spPr/>
    </dgm:pt>
    <dgm:pt modelId="{2EF1A859-1660-4461-B96B-12C1CA71199C}" type="pres">
      <dgm:prSet presAssocID="{1AB6040C-B5A4-4FE5-9D69-DE78271B41D2}" presName="chevron2" presStyleLbl="sibTrans2D1" presStyleIdx="1" presStyleCnt="2"/>
      <dgm:spPr/>
    </dgm:pt>
    <dgm:pt modelId="{7733FAE5-C26C-4542-89D3-E0540CCF2EEE}" type="pres">
      <dgm:prSet presAssocID="{1AB6040C-B5A4-4FE5-9D69-DE78271B41D2}" presName="spChevron2" presStyleCnt="0"/>
      <dgm:spPr/>
    </dgm:pt>
    <dgm:pt modelId="{9CEE3EAA-17B5-417C-969F-6F10488377CE}" type="pres">
      <dgm:prSet presAssocID="{8F225C62-A67F-4DB9-95FC-1A9AB9427EAC}" presName="last" presStyleCnt="0"/>
      <dgm:spPr/>
    </dgm:pt>
    <dgm:pt modelId="{94D44D72-2F24-4DD3-859B-5124D678D4C4}" type="pres">
      <dgm:prSet presAssocID="{8F225C62-A67F-4DB9-95FC-1A9AB9427EAC}" presName="circleTx" presStyleLbl="node1" presStyleIdx="18" presStyleCnt="19"/>
      <dgm:spPr/>
      <dgm:t>
        <a:bodyPr/>
        <a:lstStyle/>
        <a:p>
          <a:endParaRPr lang="es-ES"/>
        </a:p>
      </dgm:t>
    </dgm:pt>
    <dgm:pt modelId="{0E4AEB00-0B03-42C6-B246-37087310C3BB}" type="pres">
      <dgm:prSet presAssocID="{8F225C62-A67F-4DB9-95FC-1A9AB9427EAC}" presName="spN" presStyleCnt="0"/>
      <dgm:spPr/>
    </dgm:pt>
  </dgm:ptLst>
  <dgm:cxnLst>
    <dgm:cxn modelId="{591210B7-5A4A-4957-BFF5-22958806E390}" srcId="{92499C29-6D7D-4DC2-8240-57239F3B07CE}" destId="{8F225C62-A67F-4DB9-95FC-1A9AB9427EAC}" srcOrd="1" destOrd="0" parTransId="{808C7B24-0CE1-462A-9C70-FFF861EC63E4}" sibTransId="{CC5030F0-52A6-45EF-8B12-C1C6786444A6}"/>
    <dgm:cxn modelId="{AE7CBFAF-7258-4F2F-A2AC-92B255361BBA}" srcId="{92499C29-6D7D-4DC2-8240-57239F3B07CE}" destId="{2089E6F6-9BEB-4702-BC57-6C5BCC30E7E7}" srcOrd="0" destOrd="0" parTransId="{BB35993B-27F1-4156-B767-8BF49FC398DC}" sibTransId="{1AB6040C-B5A4-4FE5-9D69-DE78271B41D2}"/>
    <dgm:cxn modelId="{A8D9812C-4468-444E-BD63-51F14C0A060C}" type="presOf" srcId="{92499C29-6D7D-4DC2-8240-57239F3B07CE}" destId="{115BEC7A-39B0-4F9C-AB99-ADC6FB34707B}" srcOrd="0" destOrd="0" presId="urn:microsoft.com/office/officeart/2009/3/layout/RandomtoResultProcess"/>
    <dgm:cxn modelId="{25D3EC70-DA42-4E4B-B699-4A96BFC49576}" type="presOf" srcId="{8F225C62-A67F-4DB9-95FC-1A9AB9427EAC}" destId="{94D44D72-2F24-4DD3-859B-5124D678D4C4}" srcOrd="0" destOrd="0" presId="urn:microsoft.com/office/officeart/2009/3/layout/RandomtoResultProcess"/>
    <dgm:cxn modelId="{9AB83B14-B8AD-4A02-81AA-966EDCEDDB54}" type="presOf" srcId="{2089E6F6-9BEB-4702-BC57-6C5BCC30E7E7}" destId="{8B1FEF6F-23EE-4B28-A294-16D8BA946E04}" srcOrd="0" destOrd="0" presId="urn:microsoft.com/office/officeart/2009/3/layout/RandomtoResultProcess"/>
    <dgm:cxn modelId="{F2833310-F30D-4298-A803-9AD6AF1A54BF}" type="presParOf" srcId="{115BEC7A-39B0-4F9C-AB99-ADC6FB34707B}" destId="{788C0284-658C-4591-B76F-1B36D7B0D13F}" srcOrd="0" destOrd="0" presId="urn:microsoft.com/office/officeart/2009/3/layout/RandomtoResultProcess"/>
    <dgm:cxn modelId="{6197CA39-C2BE-4F90-A615-55C33B7352B9}" type="presParOf" srcId="{788C0284-658C-4591-B76F-1B36D7B0D13F}" destId="{8B1FEF6F-23EE-4B28-A294-16D8BA946E04}" srcOrd="0" destOrd="0" presId="urn:microsoft.com/office/officeart/2009/3/layout/RandomtoResultProcess"/>
    <dgm:cxn modelId="{5A200168-8BE6-4D84-B574-9796BADEEC15}" type="presParOf" srcId="{788C0284-658C-4591-B76F-1B36D7B0D13F}" destId="{33A2585B-BCCB-4BCB-90A1-241F7120EBDA}" srcOrd="1" destOrd="0" presId="urn:microsoft.com/office/officeart/2009/3/layout/RandomtoResultProcess"/>
    <dgm:cxn modelId="{3499F133-0BCE-4612-BB3F-A4FA533077B8}" type="presParOf" srcId="{788C0284-658C-4591-B76F-1B36D7B0D13F}" destId="{4414FB3C-62EB-43E7-94D6-D2FE7BEC4012}" srcOrd="2" destOrd="0" presId="urn:microsoft.com/office/officeart/2009/3/layout/RandomtoResultProcess"/>
    <dgm:cxn modelId="{471280C5-812A-487C-B4AA-E3E8812FB698}" type="presParOf" srcId="{788C0284-658C-4591-B76F-1B36D7B0D13F}" destId="{ECFB5BD4-D615-46D8-85CF-3FC0DD47F578}" srcOrd="3" destOrd="0" presId="urn:microsoft.com/office/officeart/2009/3/layout/RandomtoResultProcess"/>
    <dgm:cxn modelId="{4A9C32B8-DFD1-4E76-B944-709F32330217}" type="presParOf" srcId="{788C0284-658C-4591-B76F-1B36D7B0D13F}" destId="{57C28324-FDD3-4800-A817-D9DB4855A10D}" srcOrd="4" destOrd="0" presId="urn:microsoft.com/office/officeart/2009/3/layout/RandomtoResultProcess"/>
    <dgm:cxn modelId="{D0101D56-F06E-4987-B252-34D5E5293EAA}" type="presParOf" srcId="{788C0284-658C-4591-B76F-1B36D7B0D13F}" destId="{49B43D66-5679-44C0-864A-742AD90A319B}" srcOrd="5" destOrd="0" presId="urn:microsoft.com/office/officeart/2009/3/layout/RandomtoResultProcess"/>
    <dgm:cxn modelId="{28D9751C-18A8-413D-B3EF-4CC1A48A4F5E}" type="presParOf" srcId="{788C0284-658C-4591-B76F-1B36D7B0D13F}" destId="{D355163D-DEA5-4F28-BAE0-8D9FB18B5689}" srcOrd="6" destOrd="0" presId="urn:microsoft.com/office/officeart/2009/3/layout/RandomtoResultProcess"/>
    <dgm:cxn modelId="{A14B6486-E62B-4DB7-8B45-F2C5CE145A52}" type="presParOf" srcId="{788C0284-658C-4591-B76F-1B36D7B0D13F}" destId="{7CD65B21-A974-4400-9CD9-9E64A6C88B93}" srcOrd="7" destOrd="0" presId="urn:microsoft.com/office/officeart/2009/3/layout/RandomtoResultProcess"/>
    <dgm:cxn modelId="{8800E9BB-A0F4-4B38-A9F3-0DB88BA8150B}" type="presParOf" srcId="{788C0284-658C-4591-B76F-1B36D7B0D13F}" destId="{E6BA515D-B7F0-44B6-A213-B5C677A1BF44}" srcOrd="8" destOrd="0" presId="urn:microsoft.com/office/officeart/2009/3/layout/RandomtoResultProcess"/>
    <dgm:cxn modelId="{FB4AB9B8-4F21-446C-8B6E-285955377779}" type="presParOf" srcId="{788C0284-658C-4591-B76F-1B36D7B0D13F}" destId="{74DD726B-5FB9-4545-8A48-5D2EADFDEF3D}" srcOrd="9" destOrd="0" presId="urn:microsoft.com/office/officeart/2009/3/layout/RandomtoResultProcess"/>
    <dgm:cxn modelId="{6BC0AA7A-9D19-4B96-AC9E-5021EBC4B5CD}" type="presParOf" srcId="{788C0284-658C-4591-B76F-1B36D7B0D13F}" destId="{FD5B56DC-A9B4-4F93-9285-F6935D5C4A29}" srcOrd="10" destOrd="0" presId="urn:microsoft.com/office/officeart/2009/3/layout/RandomtoResultProcess"/>
    <dgm:cxn modelId="{A764914D-510B-4300-9CF5-AB778BFC5F79}" type="presParOf" srcId="{788C0284-658C-4591-B76F-1B36D7B0D13F}" destId="{19D42111-FF15-4E2D-B7DE-11E613CBB8A7}" srcOrd="11" destOrd="0" presId="urn:microsoft.com/office/officeart/2009/3/layout/RandomtoResultProcess"/>
    <dgm:cxn modelId="{3956969E-20F5-4E69-8AB6-103653E8D746}" type="presParOf" srcId="{788C0284-658C-4591-B76F-1B36D7B0D13F}" destId="{44007DD6-BE13-49E6-8BD3-A23FF2020585}" srcOrd="12" destOrd="0" presId="urn:microsoft.com/office/officeart/2009/3/layout/RandomtoResultProcess"/>
    <dgm:cxn modelId="{50E2B1BA-9126-4CDE-BF8A-7A3892982858}" type="presParOf" srcId="{788C0284-658C-4591-B76F-1B36D7B0D13F}" destId="{2C3D8ECB-507C-4B89-9421-E767E5A94B2B}" srcOrd="13" destOrd="0" presId="urn:microsoft.com/office/officeart/2009/3/layout/RandomtoResultProcess"/>
    <dgm:cxn modelId="{26134AE1-69AA-46C7-BBE5-3FAA7D737EB4}" type="presParOf" srcId="{788C0284-658C-4591-B76F-1B36D7B0D13F}" destId="{FD2F718F-3DA7-4E3C-BAF7-B6A73A3927E1}" srcOrd="14" destOrd="0" presId="urn:microsoft.com/office/officeart/2009/3/layout/RandomtoResultProcess"/>
    <dgm:cxn modelId="{199C5313-A18F-4BF3-8FFF-B229D1E880D9}" type="presParOf" srcId="{788C0284-658C-4591-B76F-1B36D7B0D13F}" destId="{FD4959AD-4750-4703-96BC-1DB64D7C3542}" srcOrd="15" destOrd="0" presId="urn:microsoft.com/office/officeart/2009/3/layout/RandomtoResultProcess"/>
    <dgm:cxn modelId="{DE599135-18B8-40EA-9CF4-32AAEA054E80}" type="presParOf" srcId="{788C0284-658C-4591-B76F-1B36D7B0D13F}" destId="{DAA05F8F-7ADD-4849-9211-491A853B30DA}" srcOrd="16" destOrd="0" presId="urn:microsoft.com/office/officeart/2009/3/layout/RandomtoResultProcess"/>
    <dgm:cxn modelId="{101EE20B-E80C-41DC-892F-8E5F1464172F}" type="presParOf" srcId="{788C0284-658C-4591-B76F-1B36D7B0D13F}" destId="{86B3355F-AAB0-43EA-BA7C-7BA00CB9F376}" srcOrd="17" destOrd="0" presId="urn:microsoft.com/office/officeart/2009/3/layout/RandomtoResultProcess"/>
    <dgm:cxn modelId="{A9A1F61C-4CDA-4815-A420-148598B4D0F0}" type="presParOf" srcId="{788C0284-658C-4591-B76F-1B36D7B0D13F}" destId="{E237A154-E2A4-4FD5-B520-26DE3E90C9AC}" srcOrd="18" destOrd="0" presId="urn:microsoft.com/office/officeart/2009/3/layout/RandomtoResultProcess"/>
    <dgm:cxn modelId="{83007404-E0C5-4217-93EB-12E3E3101CD9}" type="presParOf" srcId="{115BEC7A-39B0-4F9C-AB99-ADC6FB34707B}" destId="{B3817815-17D6-45BD-8AD9-95E6CBBD33DD}" srcOrd="1" destOrd="0" presId="urn:microsoft.com/office/officeart/2009/3/layout/RandomtoResultProcess"/>
    <dgm:cxn modelId="{E78EE537-2047-4CAA-A307-1493693AC585}" type="presParOf" srcId="{B3817815-17D6-45BD-8AD9-95E6CBBD33DD}" destId="{E5507DB3-CC0E-4926-BBB7-A4343E708CBD}" srcOrd="0" destOrd="0" presId="urn:microsoft.com/office/officeart/2009/3/layout/RandomtoResultProcess"/>
    <dgm:cxn modelId="{43D32622-764B-43AB-85B8-4F353A6C203F}" type="presParOf" srcId="{B3817815-17D6-45BD-8AD9-95E6CBBD33DD}" destId="{4AA0D368-EE39-42A7-8F4D-CCEF489A53D3}" srcOrd="1" destOrd="0" presId="urn:microsoft.com/office/officeart/2009/3/layout/RandomtoResultProcess"/>
    <dgm:cxn modelId="{FC4D0220-96F5-4C68-8D80-FF435A0403DF}" type="presParOf" srcId="{115BEC7A-39B0-4F9C-AB99-ADC6FB34707B}" destId="{3C2F6D5F-D970-428D-9AB7-A31473865769}" srcOrd="2" destOrd="0" presId="urn:microsoft.com/office/officeart/2009/3/layout/RandomtoResultProcess"/>
    <dgm:cxn modelId="{57AD31B5-583B-4873-B4E6-06BF69C879B9}" type="presParOf" srcId="{115BEC7A-39B0-4F9C-AB99-ADC6FB34707B}" destId="{8CDE64A2-5575-428D-B973-9E9312426DE0}" srcOrd="3" destOrd="0" presId="urn:microsoft.com/office/officeart/2009/3/layout/RandomtoResultProcess"/>
    <dgm:cxn modelId="{85400E76-B48E-469D-AE23-E9EFBFF0E14C}" type="presParOf" srcId="{8CDE64A2-5575-428D-B973-9E9312426DE0}" destId="{2EF1A859-1660-4461-B96B-12C1CA71199C}" srcOrd="0" destOrd="0" presId="urn:microsoft.com/office/officeart/2009/3/layout/RandomtoResultProcess"/>
    <dgm:cxn modelId="{2FBE1EFF-B383-4E4E-988D-E7E6C2F552EE}" type="presParOf" srcId="{8CDE64A2-5575-428D-B973-9E9312426DE0}" destId="{7733FAE5-C26C-4542-89D3-E0540CCF2EEE}" srcOrd="1" destOrd="0" presId="urn:microsoft.com/office/officeart/2009/3/layout/RandomtoResultProcess"/>
    <dgm:cxn modelId="{C9544039-A51A-4342-9C4E-6D904DF54EDF}" type="presParOf" srcId="{115BEC7A-39B0-4F9C-AB99-ADC6FB34707B}" destId="{9CEE3EAA-17B5-417C-969F-6F10488377CE}" srcOrd="4" destOrd="0" presId="urn:microsoft.com/office/officeart/2009/3/layout/RandomtoResultProcess"/>
    <dgm:cxn modelId="{68847269-A5FA-4741-8D70-CF7C3A44706F}" type="presParOf" srcId="{9CEE3EAA-17B5-417C-969F-6F10488377CE}" destId="{94D44D72-2F24-4DD3-859B-5124D678D4C4}" srcOrd="0" destOrd="0" presId="urn:microsoft.com/office/officeart/2009/3/layout/RandomtoResultProcess"/>
    <dgm:cxn modelId="{8C50E47E-6B6D-40A9-A69C-445C0CA9B041}" type="presParOf" srcId="{9CEE3EAA-17B5-417C-969F-6F10488377CE}" destId="{0E4AEB00-0B03-42C6-B246-37087310C3BB}" srcOrd="1" destOrd="0" presId="urn:microsoft.com/office/officeart/2009/3/layout/RandomtoResultProcess"/>
  </dgm:cxnLst>
  <dgm:bg/>
  <dgm:whole/>
</dgm:dataModel>
</file>

<file path=ppt/diagrams/data33.xml><?xml version="1.0" encoding="utf-8"?>
<dgm:dataModel xmlns:dgm="http://schemas.openxmlformats.org/drawingml/2006/diagram" xmlns:a="http://schemas.openxmlformats.org/drawingml/2006/main">
  <dgm:ptLst>
    <dgm:pt modelId="{3A4C0269-6DBF-4D21-AE40-93F3CF470A59}" type="doc">
      <dgm:prSet loTypeId="urn:microsoft.com/office/officeart/2005/8/layout/cycle4#1" loCatId="cycle" qsTypeId="urn:microsoft.com/office/officeart/2005/8/quickstyle/simple1" qsCatId="simple" csTypeId="urn:microsoft.com/office/officeart/2005/8/colors/accent2_1" csCatId="accent2" phldr="1"/>
      <dgm:spPr/>
      <dgm:t>
        <a:bodyPr/>
        <a:lstStyle/>
        <a:p>
          <a:endParaRPr lang="es-ES"/>
        </a:p>
      </dgm:t>
    </dgm:pt>
    <dgm:pt modelId="{945C9727-3AD1-4B9F-95E0-161F67237C5E}">
      <dgm:prSet phldrT="[Texto]"/>
      <dgm:spPr/>
      <dgm:t>
        <a:bodyPr/>
        <a:lstStyle/>
        <a:p>
          <a:r>
            <a:rPr lang="es-EC" smtClean="0"/>
            <a:t>Reducir el tiempo total del ciclo</a:t>
          </a:r>
          <a:endParaRPr lang="es-ES" dirty="0"/>
        </a:p>
      </dgm:t>
    </dgm:pt>
    <dgm:pt modelId="{94ED3A8E-BF4E-4F92-A69F-92FCFA105264}" type="parTrans" cxnId="{DF60C04F-2ADE-4A34-985C-8BBCB5CF6070}">
      <dgm:prSet/>
      <dgm:spPr/>
      <dgm:t>
        <a:bodyPr/>
        <a:lstStyle/>
        <a:p>
          <a:endParaRPr lang="es-ES"/>
        </a:p>
      </dgm:t>
    </dgm:pt>
    <dgm:pt modelId="{79FC0C67-48BB-4AF1-AF7C-74A3DEC8A9AB}" type="sibTrans" cxnId="{DF60C04F-2ADE-4A34-985C-8BBCB5CF6070}">
      <dgm:prSet/>
      <dgm:spPr/>
      <dgm:t>
        <a:bodyPr/>
        <a:lstStyle/>
        <a:p>
          <a:endParaRPr lang="es-ES"/>
        </a:p>
      </dgm:t>
    </dgm:pt>
    <dgm:pt modelId="{290A43A9-6937-4F8F-A1EF-AD218319D222}">
      <dgm:prSet phldrT="[Texto]"/>
      <dgm:spPr/>
      <dgm:t>
        <a:bodyPr/>
        <a:lstStyle/>
        <a:p>
          <a:r>
            <a:rPr lang="es-EC" smtClean="0"/>
            <a:t>Reducir el espacio</a:t>
          </a:r>
          <a:endParaRPr lang="es-ES" dirty="0"/>
        </a:p>
      </dgm:t>
    </dgm:pt>
    <dgm:pt modelId="{31125777-2B88-40DE-B705-1E6C48605F2B}" type="parTrans" cxnId="{A4AB02FE-0924-41FC-85AF-589E30D5D5FC}">
      <dgm:prSet/>
      <dgm:spPr/>
      <dgm:t>
        <a:bodyPr/>
        <a:lstStyle/>
        <a:p>
          <a:endParaRPr lang="es-ES"/>
        </a:p>
      </dgm:t>
    </dgm:pt>
    <dgm:pt modelId="{B224C5AC-1D1D-457C-AE4E-DC77B5DE97E9}" type="sibTrans" cxnId="{A4AB02FE-0924-41FC-85AF-589E30D5D5FC}">
      <dgm:prSet/>
      <dgm:spPr/>
      <dgm:t>
        <a:bodyPr/>
        <a:lstStyle/>
        <a:p>
          <a:endParaRPr lang="es-ES"/>
        </a:p>
      </dgm:t>
    </dgm:pt>
    <dgm:pt modelId="{2FB00918-6D53-4B96-ABDB-7087C0D2C893}">
      <dgm:prSet phldrT="[Texto]"/>
      <dgm:spPr/>
      <dgm:t>
        <a:bodyPr/>
        <a:lstStyle/>
        <a:p>
          <a:r>
            <a:rPr lang="es-EC" smtClean="0"/>
            <a:t>Reducir el tiempo ocioso de la maquinaria</a:t>
          </a:r>
          <a:endParaRPr lang="es-ES" dirty="0"/>
        </a:p>
      </dgm:t>
    </dgm:pt>
    <dgm:pt modelId="{A1FD7534-D73A-4507-B5F3-E9AB4F3B196A}" type="parTrans" cxnId="{61124FB2-4D9B-45C1-B087-0601900AEECF}">
      <dgm:prSet/>
      <dgm:spPr/>
      <dgm:t>
        <a:bodyPr/>
        <a:lstStyle/>
        <a:p>
          <a:endParaRPr lang="es-ES"/>
        </a:p>
      </dgm:t>
    </dgm:pt>
    <dgm:pt modelId="{909D78EC-8AE2-48B9-A49E-8E0D9C02AFD8}" type="sibTrans" cxnId="{61124FB2-4D9B-45C1-B087-0601900AEECF}">
      <dgm:prSet/>
      <dgm:spPr/>
      <dgm:t>
        <a:bodyPr/>
        <a:lstStyle/>
        <a:p>
          <a:endParaRPr lang="es-ES"/>
        </a:p>
      </dgm:t>
    </dgm:pt>
    <dgm:pt modelId="{B211FAAD-38E2-4295-A014-EBDB215C1C5F}">
      <dgm:prSet phldrT="[Texto]"/>
      <dgm:spPr/>
      <dgm:t>
        <a:bodyPr/>
        <a:lstStyle/>
        <a:p>
          <a:r>
            <a:rPr lang="es-EC" smtClean="0"/>
            <a:t>Reducir el inventario</a:t>
          </a:r>
          <a:endParaRPr lang="es-ES" dirty="0"/>
        </a:p>
      </dgm:t>
    </dgm:pt>
    <dgm:pt modelId="{233A0029-D702-4B95-9C23-25EC540366D8}" type="parTrans" cxnId="{F1047F86-1E5E-4531-A73A-E9FEEBBECE5B}">
      <dgm:prSet/>
      <dgm:spPr/>
      <dgm:t>
        <a:bodyPr/>
        <a:lstStyle/>
        <a:p>
          <a:endParaRPr lang="es-ES"/>
        </a:p>
      </dgm:t>
    </dgm:pt>
    <dgm:pt modelId="{624CEE0A-45CE-4C80-A2A0-24B4967306C2}" type="sibTrans" cxnId="{F1047F86-1E5E-4531-A73A-E9FEEBBECE5B}">
      <dgm:prSet/>
      <dgm:spPr/>
      <dgm:t>
        <a:bodyPr/>
        <a:lstStyle/>
        <a:p>
          <a:endParaRPr lang="es-ES"/>
        </a:p>
      </dgm:t>
    </dgm:pt>
    <dgm:pt modelId="{058B9383-CCF6-4FD3-8FFD-CE4AFF13B539}">
      <dgm:prSet phldrT="[Texto]"/>
      <dgm:spPr/>
      <dgm:t>
        <a:bodyPr/>
        <a:lstStyle/>
        <a:p>
          <a:endParaRPr lang="es-ES"/>
        </a:p>
      </dgm:t>
    </dgm:pt>
    <dgm:pt modelId="{70F3C1AF-9E76-4BE6-AF4E-D5AFF7E2906C}" type="parTrans" cxnId="{02674330-29FB-4304-A985-B39C980E4017}">
      <dgm:prSet/>
      <dgm:spPr/>
      <dgm:t>
        <a:bodyPr/>
        <a:lstStyle/>
        <a:p>
          <a:endParaRPr lang="es-ES"/>
        </a:p>
      </dgm:t>
    </dgm:pt>
    <dgm:pt modelId="{98A2A307-6954-43BE-BD56-E194EA6FA20B}" type="sibTrans" cxnId="{02674330-29FB-4304-A985-B39C980E4017}">
      <dgm:prSet/>
      <dgm:spPr/>
      <dgm:t>
        <a:bodyPr/>
        <a:lstStyle/>
        <a:p>
          <a:endParaRPr lang="es-ES"/>
        </a:p>
      </dgm:t>
    </dgm:pt>
    <dgm:pt modelId="{BE5F6901-2308-45F6-86FE-C0E4A02D698D}" type="pres">
      <dgm:prSet presAssocID="{3A4C0269-6DBF-4D21-AE40-93F3CF470A59}" presName="cycleMatrixDiagram" presStyleCnt="0">
        <dgm:presLayoutVars>
          <dgm:chMax val="1"/>
          <dgm:dir/>
          <dgm:animLvl val="lvl"/>
          <dgm:resizeHandles val="exact"/>
        </dgm:presLayoutVars>
      </dgm:prSet>
      <dgm:spPr/>
      <dgm:t>
        <a:bodyPr/>
        <a:lstStyle/>
        <a:p>
          <a:endParaRPr lang="es-ES"/>
        </a:p>
      </dgm:t>
    </dgm:pt>
    <dgm:pt modelId="{B1E67588-B034-42D6-89DB-CDB77552A56B}" type="pres">
      <dgm:prSet presAssocID="{3A4C0269-6DBF-4D21-AE40-93F3CF470A59}" presName="children" presStyleCnt="0"/>
      <dgm:spPr/>
      <dgm:t>
        <a:bodyPr/>
        <a:lstStyle/>
        <a:p>
          <a:endParaRPr lang="es-ES"/>
        </a:p>
      </dgm:t>
    </dgm:pt>
    <dgm:pt modelId="{268E5B58-343D-46D6-A208-2AE483580197}" type="pres">
      <dgm:prSet presAssocID="{3A4C0269-6DBF-4D21-AE40-93F3CF470A59}" presName="childPlaceholder" presStyleCnt="0"/>
      <dgm:spPr/>
      <dgm:t>
        <a:bodyPr/>
        <a:lstStyle/>
        <a:p>
          <a:endParaRPr lang="es-ES"/>
        </a:p>
      </dgm:t>
    </dgm:pt>
    <dgm:pt modelId="{313149B3-C449-455D-8207-E308F74C46BC}" type="pres">
      <dgm:prSet presAssocID="{3A4C0269-6DBF-4D21-AE40-93F3CF470A59}" presName="circle" presStyleCnt="0"/>
      <dgm:spPr/>
      <dgm:t>
        <a:bodyPr/>
        <a:lstStyle/>
        <a:p>
          <a:endParaRPr lang="es-ES"/>
        </a:p>
      </dgm:t>
    </dgm:pt>
    <dgm:pt modelId="{7894FE70-34D5-41F8-8A73-F47A471E542C}" type="pres">
      <dgm:prSet presAssocID="{3A4C0269-6DBF-4D21-AE40-93F3CF470A59}" presName="quadrant1" presStyleLbl="node1" presStyleIdx="0" presStyleCnt="4">
        <dgm:presLayoutVars>
          <dgm:chMax val="1"/>
          <dgm:bulletEnabled val="1"/>
        </dgm:presLayoutVars>
      </dgm:prSet>
      <dgm:spPr/>
      <dgm:t>
        <a:bodyPr/>
        <a:lstStyle/>
        <a:p>
          <a:endParaRPr lang="es-ES"/>
        </a:p>
      </dgm:t>
    </dgm:pt>
    <dgm:pt modelId="{E7866E89-BF07-4C4C-BF8F-117CA5F01A11}" type="pres">
      <dgm:prSet presAssocID="{3A4C0269-6DBF-4D21-AE40-93F3CF470A59}" presName="quadrant2" presStyleLbl="node1" presStyleIdx="1" presStyleCnt="4">
        <dgm:presLayoutVars>
          <dgm:chMax val="1"/>
          <dgm:bulletEnabled val="1"/>
        </dgm:presLayoutVars>
      </dgm:prSet>
      <dgm:spPr/>
      <dgm:t>
        <a:bodyPr/>
        <a:lstStyle/>
        <a:p>
          <a:endParaRPr lang="es-ES"/>
        </a:p>
      </dgm:t>
    </dgm:pt>
    <dgm:pt modelId="{052F00BA-D636-49FA-ACE5-11522EFE52C4}" type="pres">
      <dgm:prSet presAssocID="{3A4C0269-6DBF-4D21-AE40-93F3CF470A59}" presName="quadrant3" presStyleLbl="node1" presStyleIdx="2" presStyleCnt="4">
        <dgm:presLayoutVars>
          <dgm:chMax val="1"/>
          <dgm:bulletEnabled val="1"/>
        </dgm:presLayoutVars>
      </dgm:prSet>
      <dgm:spPr/>
      <dgm:t>
        <a:bodyPr/>
        <a:lstStyle/>
        <a:p>
          <a:endParaRPr lang="es-ES"/>
        </a:p>
      </dgm:t>
    </dgm:pt>
    <dgm:pt modelId="{D12CB1CA-13C6-4B5F-92B5-4A46D71E40AE}" type="pres">
      <dgm:prSet presAssocID="{3A4C0269-6DBF-4D21-AE40-93F3CF470A59}" presName="quadrant4" presStyleLbl="node1" presStyleIdx="3" presStyleCnt="4">
        <dgm:presLayoutVars>
          <dgm:chMax val="1"/>
          <dgm:bulletEnabled val="1"/>
        </dgm:presLayoutVars>
      </dgm:prSet>
      <dgm:spPr/>
      <dgm:t>
        <a:bodyPr/>
        <a:lstStyle/>
        <a:p>
          <a:endParaRPr lang="es-ES"/>
        </a:p>
      </dgm:t>
    </dgm:pt>
    <dgm:pt modelId="{84F56F66-0564-4180-A030-147BCBF3D14C}" type="pres">
      <dgm:prSet presAssocID="{3A4C0269-6DBF-4D21-AE40-93F3CF470A59}" presName="quadrantPlaceholder" presStyleCnt="0"/>
      <dgm:spPr/>
      <dgm:t>
        <a:bodyPr/>
        <a:lstStyle/>
        <a:p>
          <a:endParaRPr lang="es-ES"/>
        </a:p>
      </dgm:t>
    </dgm:pt>
    <dgm:pt modelId="{5F3B54FD-407D-4A9D-B447-8A33BF76BD31}" type="pres">
      <dgm:prSet presAssocID="{3A4C0269-6DBF-4D21-AE40-93F3CF470A59}" presName="center1" presStyleLbl="fgShp" presStyleIdx="0" presStyleCnt="2"/>
      <dgm:spPr/>
      <dgm:t>
        <a:bodyPr/>
        <a:lstStyle/>
        <a:p>
          <a:endParaRPr lang="es-ES"/>
        </a:p>
      </dgm:t>
    </dgm:pt>
    <dgm:pt modelId="{8BCF7EE4-CFBD-456F-8381-43A083CD7907}" type="pres">
      <dgm:prSet presAssocID="{3A4C0269-6DBF-4D21-AE40-93F3CF470A59}" presName="center2" presStyleLbl="fgShp" presStyleIdx="1" presStyleCnt="2"/>
      <dgm:spPr/>
      <dgm:t>
        <a:bodyPr/>
        <a:lstStyle/>
        <a:p>
          <a:endParaRPr lang="es-ES"/>
        </a:p>
      </dgm:t>
    </dgm:pt>
  </dgm:ptLst>
  <dgm:cxnLst>
    <dgm:cxn modelId="{A9962EED-72E0-411B-980D-B20CFF70D16A}" type="presOf" srcId="{945C9727-3AD1-4B9F-95E0-161F67237C5E}" destId="{7894FE70-34D5-41F8-8A73-F47A471E542C}" srcOrd="0" destOrd="0" presId="urn:microsoft.com/office/officeart/2005/8/layout/cycle4#1"/>
    <dgm:cxn modelId="{055BD296-81E0-4BCC-B9AC-2071249B33E6}" type="presOf" srcId="{3A4C0269-6DBF-4D21-AE40-93F3CF470A59}" destId="{BE5F6901-2308-45F6-86FE-C0E4A02D698D}" srcOrd="0" destOrd="0" presId="urn:microsoft.com/office/officeart/2005/8/layout/cycle4#1"/>
    <dgm:cxn modelId="{F198603B-2F6B-4DD9-8B40-FEF5C92B3EEA}" type="presOf" srcId="{290A43A9-6937-4F8F-A1EF-AD218319D222}" destId="{E7866E89-BF07-4C4C-BF8F-117CA5F01A11}" srcOrd="0" destOrd="0" presId="urn:microsoft.com/office/officeart/2005/8/layout/cycle4#1"/>
    <dgm:cxn modelId="{02674330-29FB-4304-A985-B39C980E4017}" srcId="{3A4C0269-6DBF-4D21-AE40-93F3CF470A59}" destId="{058B9383-CCF6-4FD3-8FFD-CE4AFF13B539}" srcOrd="4" destOrd="0" parTransId="{70F3C1AF-9E76-4BE6-AF4E-D5AFF7E2906C}" sibTransId="{98A2A307-6954-43BE-BD56-E194EA6FA20B}"/>
    <dgm:cxn modelId="{385E119D-BD24-4BCD-8970-248E040D09A7}" type="presOf" srcId="{B211FAAD-38E2-4295-A014-EBDB215C1C5F}" destId="{D12CB1CA-13C6-4B5F-92B5-4A46D71E40AE}" srcOrd="0" destOrd="0" presId="urn:microsoft.com/office/officeart/2005/8/layout/cycle4#1"/>
    <dgm:cxn modelId="{A4AB02FE-0924-41FC-85AF-589E30D5D5FC}" srcId="{3A4C0269-6DBF-4D21-AE40-93F3CF470A59}" destId="{290A43A9-6937-4F8F-A1EF-AD218319D222}" srcOrd="1" destOrd="0" parTransId="{31125777-2B88-40DE-B705-1E6C48605F2B}" sibTransId="{B224C5AC-1D1D-457C-AE4E-DC77B5DE97E9}"/>
    <dgm:cxn modelId="{DF60C04F-2ADE-4A34-985C-8BBCB5CF6070}" srcId="{3A4C0269-6DBF-4D21-AE40-93F3CF470A59}" destId="{945C9727-3AD1-4B9F-95E0-161F67237C5E}" srcOrd="0" destOrd="0" parTransId="{94ED3A8E-BF4E-4F92-A69F-92FCFA105264}" sibTransId="{79FC0C67-48BB-4AF1-AF7C-74A3DEC8A9AB}"/>
    <dgm:cxn modelId="{5D91A3C7-C51B-427A-AB27-C423CA862F4E}" type="presOf" srcId="{2FB00918-6D53-4B96-ABDB-7087C0D2C893}" destId="{052F00BA-D636-49FA-ACE5-11522EFE52C4}" srcOrd="0" destOrd="0" presId="urn:microsoft.com/office/officeart/2005/8/layout/cycle4#1"/>
    <dgm:cxn modelId="{F1047F86-1E5E-4531-A73A-E9FEEBBECE5B}" srcId="{3A4C0269-6DBF-4D21-AE40-93F3CF470A59}" destId="{B211FAAD-38E2-4295-A014-EBDB215C1C5F}" srcOrd="3" destOrd="0" parTransId="{233A0029-D702-4B95-9C23-25EC540366D8}" sibTransId="{624CEE0A-45CE-4C80-A2A0-24B4967306C2}"/>
    <dgm:cxn modelId="{61124FB2-4D9B-45C1-B087-0601900AEECF}" srcId="{3A4C0269-6DBF-4D21-AE40-93F3CF470A59}" destId="{2FB00918-6D53-4B96-ABDB-7087C0D2C893}" srcOrd="2" destOrd="0" parTransId="{A1FD7534-D73A-4507-B5F3-E9AB4F3B196A}" sibTransId="{909D78EC-8AE2-48B9-A49E-8E0D9C02AFD8}"/>
    <dgm:cxn modelId="{94AACE0F-B04B-4506-9BFF-EF94525E9EFD}" type="presParOf" srcId="{BE5F6901-2308-45F6-86FE-C0E4A02D698D}" destId="{B1E67588-B034-42D6-89DB-CDB77552A56B}" srcOrd="0" destOrd="0" presId="urn:microsoft.com/office/officeart/2005/8/layout/cycle4#1"/>
    <dgm:cxn modelId="{55A9A5F0-3EB1-47FB-95D4-7E7F6A3668F7}" type="presParOf" srcId="{B1E67588-B034-42D6-89DB-CDB77552A56B}" destId="{268E5B58-343D-46D6-A208-2AE483580197}" srcOrd="0" destOrd="0" presId="urn:microsoft.com/office/officeart/2005/8/layout/cycle4#1"/>
    <dgm:cxn modelId="{1510717B-3F05-4DA6-BE8A-11B3B744CFAE}" type="presParOf" srcId="{BE5F6901-2308-45F6-86FE-C0E4A02D698D}" destId="{313149B3-C449-455D-8207-E308F74C46BC}" srcOrd="1" destOrd="0" presId="urn:microsoft.com/office/officeart/2005/8/layout/cycle4#1"/>
    <dgm:cxn modelId="{D847D8D7-34AA-4F6E-84EE-09D0EC10612E}" type="presParOf" srcId="{313149B3-C449-455D-8207-E308F74C46BC}" destId="{7894FE70-34D5-41F8-8A73-F47A471E542C}" srcOrd="0" destOrd="0" presId="urn:microsoft.com/office/officeart/2005/8/layout/cycle4#1"/>
    <dgm:cxn modelId="{CE43204F-36E8-4070-8AD8-3AC017DF01BA}" type="presParOf" srcId="{313149B3-C449-455D-8207-E308F74C46BC}" destId="{E7866E89-BF07-4C4C-BF8F-117CA5F01A11}" srcOrd="1" destOrd="0" presId="urn:microsoft.com/office/officeart/2005/8/layout/cycle4#1"/>
    <dgm:cxn modelId="{62C836E1-D5B6-4F6A-8164-CAE894C484A1}" type="presParOf" srcId="{313149B3-C449-455D-8207-E308F74C46BC}" destId="{052F00BA-D636-49FA-ACE5-11522EFE52C4}" srcOrd="2" destOrd="0" presId="urn:microsoft.com/office/officeart/2005/8/layout/cycle4#1"/>
    <dgm:cxn modelId="{9883B940-EE4E-490E-BC2D-8FF0EE82B453}" type="presParOf" srcId="{313149B3-C449-455D-8207-E308F74C46BC}" destId="{D12CB1CA-13C6-4B5F-92B5-4A46D71E40AE}" srcOrd="3" destOrd="0" presId="urn:microsoft.com/office/officeart/2005/8/layout/cycle4#1"/>
    <dgm:cxn modelId="{A2D5E708-C28B-4CE7-B6C6-5EAA79302114}" type="presParOf" srcId="{313149B3-C449-455D-8207-E308F74C46BC}" destId="{84F56F66-0564-4180-A030-147BCBF3D14C}" srcOrd="4" destOrd="0" presId="urn:microsoft.com/office/officeart/2005/8/layout/cycle4#1"/>
    <dgm:cxn modelId="{77B2DC50-ABD1-4477-A5AA-AF580BE10802}" type="presParOf" srcId="{BE5F6901-2308-45F6-86FE-C0E4A02D698D}" destId="{5F3B54FD-407D-4A9D-B447-8A33BF76BD31}" srcOrd="2" destOrd="0" presId="urn:microsoft.com/office/officeart/2005/8/layout/cycle4#1"/>
    <dgm:cxn modelId="{4DF6E686-7B51-4A1B-A19C-855ADAA16AB8}" type="presParOf" srcId="{BE5F6901-2308-45F6-86FE-C0E4A02D698D}" destId="{8BCF7EE4-CFBD-456F-8381-43A083CD7907}" srcOrd="3" destOrd="0" presId="urn:microsoft.com/office/officeart/2005/8/layout/cycle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BD8715B-F3EA-4492-8C19-023A95FBFCD1}" type="doc">
      <dgm:prSet loTypeId="urn:microsoft.com/office/officeart/2005/8/layout/process2" loCatId="process" qsTypeId="urn:microsoft.com/office/officeart/2005/8/quickstyle/simple1" qsCatId="simple" csTypeId="urn:microsoft.com/office/officeart/2005/8/colors/accent1_1" csCatId="accent1" phldr="1"/>
      <dgm:spPr/>
    </dgm:pt>
    <dgm:pt modelId="{69D15D9F-3856-4492-80D3-3F40F435D632}">
      <dgm:prSet phldrT="[Texto]"/>
      <dgm:spPr/>
      <dgm:t>
        <a:bodyPr/>
        <a:lstStyle/>
        <a:p>
          <a:pPr algn="just"/>
          <a:r>
            <a:rPr lang="es-EC" dirty="0" smtClean="0"/>
            <a:t>La planificación de costos destinados a maximizar el margen entre ingresos y costos.</a:t>
          </a:r>
          <a:endParaRPr lang="es-ES" dirty="0"/>
        </a:p>
      </dgm:t>
    </dgm:pt>
    <dgm:pt modelId="{60FAEF8A-1875-4416-95FF-2E793A287136}" type="parTrans" cxnId="{37A62868-6145-4E28-A978-E78D352F7D49}">
      <dgm:prSet/>
      <dgm:spPr/>
      <dgm:t>
        <a:bodyPr/>
        <a:lstStyle/>
        <a:p>
          <a:endParaRPr lang="es-ES"/>
        </a:p>
      </dgm:t>
    </dgm:pt>
    <dgm:pt modelId="{13C3D39A-5EAE-4420-BE0F-FEBF262365AF}" type="sibTrans" cxnId="{37A62868-6145-4E28-A978-E78D352F7D49}">
      <dgm:prSet/>
      <dgm:spPr/>
      <dgm:t>
        <a:bodyPr/>
        <a:lstStyle/>
        <a:p>
          <a:endParaRPr lang="es-ES"/>
        </a:p>
      </dgm:t>
    </dgm:pt>
    <dgm:pt modelId="{544DBFA6-E5D2-4F9C-A728-8C5FFBF1BA36}">
      <dgm:prSet phldrT="[Texto]"/>
      <dgm:spPr/>
      <dgm:t>
        <a:bodyPr/>
        <a:lstStyle/>
        <a:p>
          <a:pPr algn="just"/>
          <a:r>
            <a:rPr lang="es-EC" smtClean="0"/>
            <a:t>La reducción sistemática de costos.</a:t>
          </a:r>
          <a:endParaRPr lang="es-ES" dirty="0"/>
        </a:p>
      </dgm:t>
    </dgm:pt>
    <dgm:pt modelId="{BCD51365-6CD1-464B-8C86-A839A00C1956}" type="parTrans" cxnId="{3EC3E165-A866-41DF-91AD-6BBA126BC0B5}">
      <dgm:prSet/>
      <dgm:spPr/>
      <dgm:t>
        <a:bodyPr/>
        <a:lstStyle/>
        <a:p>
          <a:endParaRPr lang="es-ES"/>
        </a:p>
      </dgm:t>
    </dgm:pt>
    <dgm:pt modelId="{2F800C44-81A5-4136-9F93-57BA463A54F2}" type="sibTrans" cxnId="{3EC3E165-A866-41DF-91AD-6BBA126BC0B5}">
      <dgm:prSet/>
      <dgm:spPr/>
      <dgm:t>
        <a:bodyPr/>
        <a:lstStyle/>
        <a:p>
          <a:endParaRPr lang="es-ES"/>
        </a:p>
      </dgm:t>
    </dgm:pt>
    <dgm:pt modelId="{722E9C7E-3682-46D5-82BE-538B3A2F1BFB}">
      <dgm:prSet phldrT="[Texto]"/>
      <dgm:spPr/>
      <dgm:t>
        <a:bodyPr/>
        <a:lstStyle/>
        <a:p>
          <a:pPr algn="just"/>
          <a:r>
            <a:rPr lang="es-EC" smtClean="0"/>
            <a:t>La planeación de la inversión por parte de la alta gerencia.</a:t>
          </a:r>
          <a:endParaRPr lang="es-ES" dirty="0"/>
        </a:p>
      </dgm:t>
    </dgm:pt>
    <dgm:pt modelId="{BCDEFF7B-D30F-4EF6-AFDC-E4BC50D6E772}" type="parTrans" cxnId="{7DB10788-BA01-4B7A-8566-34E07D550ECF}">
      <dgm:prSet/>
      <dgm:spPr/>
      <dgm:t>
        <a:bodyPr/>
        <a:lstStyle/>
        <a:p>
          <a:endParaRPr lang="es-ES"/>
        </a:p>
      </dgm:t>
    </dgm:pt>
    <dgm:pt modelId="{DF4A250C-252E-4B9A-A2FE-327C58F99154}" type="sibTrans" cxnId="{7DB10788-BA01-4B7A-8566-34E07D550ECF}">
      <dgm:prSet/>
      <dgm:spPr/>
      <dgm:t>
        <a:bodyPr/>
        <a:lstStyle/>
        <a:p>
          <a:endParaRPr lang="es-ES"/>
        </a:p>
      </dgm:t>
    </dgm:pt>
    <dgm:pt modelId="{D4080B4B-4E68-4E24-AE37-D4C06FB0DDB2}">
      <dgm:prSet phldrT="[Texto]"/>
      <dgm:spPr/>
      <dgm:t>
        <a:bodyPr/>
        <a:lstStyle/>
        <a:p>
          <a:pPr algn="just"/>
          <a:r>
            <a:rPr lang="es-EC" smtClean="0"/>
            <a:t>Las posibilidades de reducir los costos pueden y deben ser expresados en términos de despilfarros y desperdicios.</a:t>
          </a:r>
          <a:endParaRPr lang="es-ES" dirty="0"/>
        </a:p>
      </dgm:t>
    </dgm:pt>
    <dgm:pt modelId="{64CA1E89-A7E6-4C30-B84E-C7FA67769F2A}" type="parTrans" cxnId="{24F97421-B08D-41B2-94F1-7FE37342B7C8}">
      <dgm:prSet/>
      <dgm:spPr/>
      <dgm:t>
        <a:bodyPr/>
        <a:lstStyle/>
        <a:p>
          <a:endParaRPr lang="es-ES"/>
        </a:p>
      </dgm:t>
    </dgm:pt>
    <dgm:pt modelId="{8AF48B09-236A-47DB-8C88-07CE5DE7EF8D}" type="sibTrans" cxnId="{24F97421-B08D-41B2-94F1-7FE37342B7C8}">
      <dgm:prSet/>
      <dgm:spPr/>
      <dgm:t>
        <a:bodyPr/>
        <a:lstStyle/>
        <a:p>
          <a:endParaRPr lang="es-ES"/>
        </a:p>
      </dgm:t>
    </dgm:pt>
    <dgm:pt modelId="{A6E89C23-3097-424B-8FD3-957E744C9001}" type="pres">
      <dgm:prSet presAssocID="{4BD8715B-F3EA-4492-8C19-023A95FBFCD1}" presName="linearFlow" presStyleCnt="0">
        <dgm:presLayoutVars>
          <dgm:resizeHandles val="exact"/>
        </dgm:presLayoutVars>
      </dgm:prSet>
      <dgm:spPr/>
    </dgm:pt>
    <dgm:pt modelId="{302C9D0B-80AB-4DF8-8A57-1A9F76CDD78F}" type="pres">
      <dgm:prSet presAssocID="{69D15D9F-3856-4492-80D3-3F40F435D632}" presName="node" presStyleLbl="node1" presStyleIdx="0" presStyleCnt="4">
        <dgm:presLayoutVars>
          <dgm:bulletEnabled val="1"/>
        </dgm:presLayoutVars>
      </dgm:prSet>
      <dgm:spPr/>
      <dgm:t>
        <a:bodyPr/>
        <a:lstStyle/>
        <a:p>
          <a:endParaRPr lang="es-ES"/>
        </a:p>
      </dgm:t>
    </dgm:pt>
    <dgm:pt modelId="{7B9A41D3-A89A-42E7-AE5B-56E9A963C435}" type="pres">
      <dgm:prSet presAssocID="{13C3D39A-5EAE-4420-BE0F-FEBF262365AF}" presName="sibTrans" presStyleLbl="sibTrans2D1" presStyleIdx="0" presStyleCnt="3"/>
      <dgm:spPr/>
      <dgm:t>
        <a:bodyPr/>
        <a:lstStyle/>
        <a:p>
          <a:endParaRPr lang="es-ES"/>
        </a:p>
      </dgm:t>
    </dgm:pt>
    <dgm:pt modelId="{241D2B6F-7C14-4083-91A9-739366F4597C}" type="pres">
      <dgm:prSet presAssocID="{13C3D39A-5EAE-4420-BE0F-FEBF262365AF}" presName="connectorText" presStyleLbl="sibTrans2D1" presStyleIdx="0" presStyleCnt="3"/>
      <dgm:spPr/>
      <dgm:t>
        <a:bodyPr/>
        <a:lstStyle/>
        <a:p>
          <a:endParaRPr lang="es-ES"/>
        </a:p>
      </dgm:t>
    </dgm:pt>
    <dgm:pt modelId="{44EBC40B-F13E-41DF-835B-EDC6777DC721}" type="pres">
      <dgm:prSet presAssocID="{544DBFA6-E5D2-4F9C-A728-8C5FFBF1BA36}" presName="node" presStyleLbl="node1" presStyleIdx="1" presStyleCnt="4">
        <dgm:presLayoutVars>
          <dgm:bulletEnabled val="1"/>
        </dgm:presLayoutVars>
      </dgm:prSet>
      <dgm:spPr/>
      <dgm:t>
        <a:bodyPr/>
        <a:lstStyle/>
        <a:p>
          <a:endParaRPr lang="es-ES"/>
        </a:p>
      </dgm:t>
    </dgm:pt>
    <dgm:pt modelId="{4911867A-DBFD-48B2-AB38-E232C86D1E13}" type="pres">
      <dgm:prSet presAssocID="{2F800C44-81A5-4136-9F93-57BA463A54F2}" presName="sibTrans" presStyleLbl="sibTrans2D1" presStyleIdx="1" presStyleCnt="3"/>
      <dgm:spPr/>
      <dgm:t>
        <a:bodyPr/>
        <a:lstStyle/>
        <a:p>
          <a:endParaRPr lang="es-ES"/>
        </a:p>
      </dgm:t>
    </dgm:pt>
    <dgm:pt modelId="{C1513B93-187F-4BE3-A4FF-70F6C31E4923}" type="pres">
      <dgm:prSet presAssocID="{2F800C44-81A5-4136-9F93-57BA463A54F2}" presName="connectorText" presStyleLbl="sibTrans2D1" presStyleIdx="1" presStyleCnt="3"/>
      <dgm:spPr/>
      <dgm:t>
        <a:bodyPr/>
        <a:lstStyle/>
        <a:p>
          <a:endParaRPr lang="es-ES"/>
        </a:p>
      </dgm:t>
    </dgm:pt>
    <dgm:pt modelId="{6ACDD5F0-6194-44E9-B313-DAD86223B5B6}" type="pres">
      <dgm:prSet presAssocID="{722E9C7E-3682-46D5-82BE-538B3A2F1BFB}" presName="node" presStyleLbl="node1" presStyleIdx="2" presStyleCnt="4">
        <dgm:presLayoutVars>
          <dgm:bulletEnabled val="1"/>
        </dgm:presLayoutVars>
      </dgm:prSet>
      <dgm:spPr/>
      <dgm:t>
        <a:bodyPr/>
        <a:lstStyle/>
        <a:p>
          <a:endParaRPr lang="es-ES"/>
        </a:p>
      </dgm:t>
    </dgm:pt>
    <dgm:pt modelId="{FF48AFF1-9A9F-423A-A201-DB0B60F61774}" type="pres">
      <dgm:prSet presAssocID="{DF4A250C-252E-4B9A-A2FE-327C58F99154}" presName="sibTrans" presStyleLbl="sibTrans2D1" presStyleIdx="2" presStyleCnt="3"/>
      <dgm:spPr/>
      <dgm:t>
        <a:bodyPr/>
        <a:lstStyle/>
        <a:p>
          <a:endParaRPr lang="es-ES"/>
        </a:p>
      </dgm:t>
    </dgm:pt>
    <dgm:pt modelId="{38748E4F-7304-4421-A12A-754BF49D5EE6}" type="pres">
      <dgm:prSet presAssocID="{DF4A250C-252E-4B9A-A2FE-327C58F99154}" presName="connectorText" presStyleLbl="sibTrans2D1" presStyleIdx="2" presStyleCnt="3"/>
      <dgm:spPr/>
      <dgm:t>
        <a:bodyPr/>
        <a:lstStyle/>
        <a:p>
          <a:endParaRPr lang="es-ES"/>
        </a:p>
      </dgm:t>
    </dgm:pt>
    <dgm:pt modelId="{F4877173-5AB4-40BA-8276-F983C03C4AC7}" type="pres">
      <dgm:prSet presAssocID="{D4080B4B-4E68-4E24-AE37-D4C06FB0DDB2}" presName="node" presStyleLbl="node1" presStyleIdx="3" presStyleCnt="4">
        <dgm:presLayoutVars>
          <dgm:bulletEnabled val="1"/>
        </dgm:presLayoutVars>
      </dgm:prSet>
      <dgm:spPr/>
      <dgm:t>
        <a:bodyPr/>
        <a:lstStyle/>
        <a:p>
          <a:endParaRPr lang="es-ES"/>
        </a:p>
      </dgm:t>
    </dgm:pt>
  </dgm:ptLst>
  <dgm:cxnLst>
    <dgm:cxn modelId="{57E053B8-122B-4FC3-B3B7-B9F7631C55F6}" type="presOf" srcId="{2F800C44-81A5-4136-9F93-57BA463A54F2}" destId="{C1513B93-187F-4BE3-A4FF-70F6C31E4923}" srcOrd="1" destOrd="0" presId="urn:microsoft.com/office/officeart/2005/8/layout/process2"/>
    <dgm:cxn modelId="{3EC3E165-A866-41DF-91AD-6BBA126BC0B5}" srcId="{4BD8715B-F3EA-4492-8C19-023A95FBFCD1}" destId="{544DBFA6-E5D2-4F9C-A728-8C5FFBF1BA36}" srcOrd="1" destOrd="0" parTransId="{BCD51365-6CD1-464B-8C86-A839A00C1956}" sibTransId="{2F800C44-81A5-4136-9F93-57BA463A54F2}"/>
    <dgm:cxn modelId="{D4EC97AC-FB7E-4845-8C41-203E90C64032}" type="presOf" srcId="{DF4A250C-252E-4B9A-A2FE-327C58F99154}" destId="{38748E4F-7304-4421-A12A-754BF49D5EE6}" srcOrd="1" destOrd="0" presId="urn:microsoft.com/office/officeart/2005/8/layout/process2"/>
    <dgm:cxn modelId="{F5ED688B-987A-4716-96BD-D1D6DB333794}" type="presOf" srcId="{13C3D39A-5EAE-4420-BE0F-FEBF262365AF}" destId="{241D2B6F-7C14-4083-91A9-739366F4597C}" srcOrd="1" destOrd="0" presId="urn:microsoft.com/office/officeart/2005/8/layout/process2"/>
    <dgm:cxn modelId="{0C858296-2763-4196-A66B-AE718856ECE6}" type="presOf" srcId="{D4080B4B-4E68-4E24-AE37-D4C06FB0DDB2}" destId="{F4877173-5AB4-40BA-8276-F983C03C4AC7}" srcOrd="0" destOrd="0" presId="urn:microsoft.com/office/officeart/2005/8/layout/process2"/>
    <dgm:cxn modelId="{24F97421-B08D-41B2-94F1-7FE37342B7C8}" srcId="{4BD8715B-F3EA-4492-8C19-023A95FBFCD1}" destId="{D4080B4B-4E68-4E24-AE37-D4C06FB0DDB2}" srcOrd="3" destOrd="0" parTransId="{64CA1E89-A7E6-4C30-B84E-C7FA67769F2A}" sibTransId="{8AF48B09-236A-47DB-8C88-07CE5DE7EF8D}"/>
    <dgm:cxn modelId="{F62C1B19-F16D-4FE8-8CD6-112DF65C8263}" type="presOf" srcId="{544DBFA6-E5D2-4F9C-A728-8C5FFBF1BA36}" destId="{44EBC40B-F13E-41DF-835B-EDC6777DC721}" srcOrd="0" destOrd="0" presId="urn:microsoft.com/office/officeart/2005/8/layout/process2"/>
    <dgm:cxn modelId="{7DB10788-BA01-4B7A-8566-34E07D550ECF}" srcId="{4BD8715B-F3EA-4492-8C19-023A95FBFCD1}" destId="{722E9C7E-3682-46D5-82BE-538B3A2F1BFB}" srcOrd="2" destOrd="0" parTransId="{BCDEFF7B-D30F-4EF6-AFDC-E4BC50D6E772}" sibTransId="{DF4A250C-252E-4B9A-A2FE-327C58F99154}"/>
    <dgm:cxn modelId="{03820C38-3984-44A7-821C-89955A1C2EE2}" type="presOf" srcId="{69D15D9F-3856-4492-80D3-3F40F435D632}" destId="{302C9D0B-80AB-4DF8-8A57-1A9F76CDD78F}" srcOrd="0" destOrd="0" presId="urn:microsoft.com/office/officeart/2005/8/layout/process2"/>
    <dgm:cxn modelId="{17AF6BEA-EBAF-4BD4-9411-FD7BE7A941C4}" type="presOf" srcId="{722E9C7E-3682-46D5-82BE-538B3A2F1BFB}" destId="{6ACDD5F0-6194-44E9-B313-DAD86223B5B6}" srcOrd="0" destOrd="0" presId="urn:microsoft.com/office/officeart/2005/8/layout/process2"/>
    <dgm:cxn modelId="{37A62868-6145-4E28-A978-E78D352F7D49}" srcId="{4BD8715B-F3EA-4492-8C19-023A95FBFCD1}" destId="{69D15D9F-3856-4492-80D3-3F40F435D632}" srcOrd="0" destOrd="0" parTransId="{60FAEF8A-1875-4416-95FF-2E793A287136}" sibTransId="{13C3D39A-5EAE-4420-BE0F-FEBF262365AF}"/>
    <dgm:cxn modelId="{B1DC6C1B-4893-4BED-8E08-24D4296D662A}" type="presOf" srcId="{4BD8715B-F3EA-4492-8C19-023A95FBFCD1}" destId="{A6E89C23-3097-424B-8FD3-957E744C9001}" srcOrd="0" destOrd="0" presId="urn:microsoft.com/office/officeart/2005/8/layout/process2"/>
    <dgm:cxn modelId="{6064C01A-82BF-4D85-B436-6A8C94A96BA7}" type="presOf" srcId="{2F800C44-81A5-4136-9F93-57BA463A54F2}" destId="{4911867A-DBFD-48B2-AB38-E232C86D1E13}" srcOrd="0" destOrd="0" presId="urn:microsoft.com/office/officeart/2005/8/layout/process2"/>
    <dgm:cxn modelId="{93D05BCD-6AC6-4CF9-B0E9-E0FC26C3402A}" type="presOf" srcId="{13C3D39A-5EAE-4420-BE0F-FEBF262365AF}" destId="{7B9A41D3-A89A-42E7-AE5B-56E9A963C435}" srcOrd="0" destOrd="0" presId="urn:microsoft.com/office/officeart/2005/8/layout/process2"/>
    <dgm:cxn modelId="{977E752E-1D6B-455D-A13D-780360519EBA}" type="presOf" srcId="{DF4A250C-252E-4B9A-A2FE-327C58F99154}" destId="{FF48AFF1-9A9F-423A-A201-DB0B60F61774}" srcOrd="0" destOrd="0" presId="urn:microsoft.com/office/officeart/2005/8/layout/process2"/>
    <dgm:cxn modelId="{964E230E-F67F-4545-8334-621171522F30}" type="presParOf" srcId="{A6E89C23-3097-424B-8FD3-957E744C9001}" destId="{302C9D0B-80AB-4DF8-8A57-1A9F76CDD78F}" srcOrd="0" destOrd="0" presId="urn:microsoft.com/office/officeart/2005/8/layout/process2"/>
    <dgm:cxn modelId="{34C13B7B-37A9-4CC8-85D9-4849DE6F4486}" type="presParOf" srcId="{A6E89C23-3097-424B-8FD3-957E744C9001}" destId="{7B9A41D3-A89A-42E7-AE5B-56E9A963C435}" srcOrd="1" destOrd="0" presId="urn:microsoft.com/office/officeart/2005/8/layout/process2"/>
    <dgm:cxn modelId="{F1268F1F-72F8-4855-85C7-3B86BD02C420}" type="presParOf" srcId="{7B9A41D3-A89A-42E7-AE5B-56E9A963C435}" destId="{241D2B6F-7C14-4083-91A9-739366F4597C}" srcOrd="0" destOrd="0" presId="urn:microsoft.com/office/officeart/2005/8/layout/process2"/>
    <dgm:cxn modelId="{F3FCFB2D-5B69-4001-B8C1-F968F6B39022}" type="presParOf" srcId="{A6E89C23-3097-424B-8FD3-957E744C9001}" destId="{44EBC40B-F13E-41DF-835B-EDC6777DC721}" srcOrd="2" destOrd="0" presId="urn:microsoft.com/office/officeart/2005/8/layout/process2"/>
    <dgm:cxn modelId="{892436AC-502B-4496-99E0-3AC25A5BC04E}" type="presParOf" srcId="{A6E89C23-3097-424B-8FD3-957E744C9001}" destId="{4911867A-DBFD-48B2-AB38-E232C86D1E13}" srcOrd="3" destOrd="0" presId="urn:microsoft.com/office/officeart/2005/8/layout/process2"/>
    <dgm:cxn modelId="{5C2F1483-FC51-4134-8953-9C7889FBE390}" type="presParOf" srcId="{4911867A-DBFD-48B2-AB38-E232C86D1E13}" destId="{C1513B93-187F-4BE3-A4FF-70F6C31E4923}" srcOrd="0" destOrd="0" presId="urn:microsoft.com/office/officeart/2005/8/layout/process2"/>
    <dgm:cxn modelId="{69CE5B96-602D-443A-AB7B-F31A3297A1E7}" type="presParOf" srcId="{A6E89C23-3097-424B-8FD3-957E744C9001}" destId="{6ACDD5F0-6194-44E9-B313-DAD86223B5B6}" srcOrd="4" destOrd="0" presId="urn:microsoft.com/office/officeart/2005/8/layout/process2"/>
    <dgm:cxn modelId="{45085FF4-9B9C-409F-B192-09AD6DA101B7}" type="presParOf" srcId="{A6E89C23-3097-424B-8FD3-957E744C9001}" destId="{FF48AFF1-9A9F-423A-A201-DB0B60F61774}" srcOrd="5" destOrd="0" presId="urn:microsoft.com/office/officeart/2005/8/layout/process2"/>
    <dgm:cxn modelId="{14200AD4-56FE-4575-B404-38B5681C356C}" type="presParOf" srcId="{FF48AFF1-9A9F-423A-A201-DB0B60F61774}" destId="{38748E4F-7304-4421-A12A-754BF49D5EE6}" srcOrd="0" destOrd="0" presId="urn:microsoft.com/office/officeart/2005/8/layout/process2"/>
    <dgm:cxn modelId="{02ED391E-E77A-4378-93F1-6D99F8B97A4F}" type="presParOf" srcId="{A6E89C23-3097-424B-8FD3-957E744C9001}" destId="{F4877173-5AB4-40BA-8276-F983C03C4AC7}" srcOrd="6" destOrd="0" presId="urn:microsoft.com/office/officeart/2005/8/layout/process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046C51CA-42B0-493D-9CF3-446F363C48DB}" type="doc">
      <dgm:prSet loTypeId="urn:microsoft.com/office/officeart/2005/8/layout/matrix3" loCatId="matrix" qsTypeId="urn:microsoft.com/office/officeart/2005/8/quickstyle/simple1" qsCatId="simple" csTypeId="urn:microsoft.com/office/officeart/2005/8/colors/accent2_1" csCatId="accent2" phldr="1"/>
      <dgm:spPr/>
      <dgm:t>
        <a:bodyPr/>
        <a:lstStyle/>
        <a:p>
          <a:endParaRPr lang="es-ES"/>
        </a:p>
      </dgm:t>
    </dgm:pt>
    <dgm:pt modelId="{70BA63B7-AA8A-4088-BBDD-DACD25D5672C}">
      <dgm:prSet phldrT="[Texto]"/>
      <dgm:spPr/>
      <dgm:t>
        <a:bodyPr/>
        <a:lstStyle/>
        <a:p>
          <a:pPr algn="just"/>
          <a:r>
            <a:rPr lang="es-EC" dirty="0" smtClean="0"/>
            <a:t>Gran parte de los ingresos de MALEPRODU CIA LTDA son procedentes de la venta de mercadería</a:t>
          </a:r>
          <a:endParaRPr lang="es-ES" dirty="0"/>
        </a:p>
      </dgm:t>
    </dgm:pt>
    <dgm:pt modelId="{91098C5A-D42C-4519-9A3A-50F3FD5F39CD}" type="parTrans" cxnId="{3BAD35EE-2437-4C30-BC0F-C4E3BC5C1AF7}">
      <dgm:prSet/>
      <dgm:spPr/>
      <dgm:t>
        <a:bodyPr/>
        <a:lstStyle/>
        <a:p>
          <a:endParaRPr lang="es-ES"/>
        </a:p>
      </dgm:t>
    </dgm:pt>
    <dgm:pt modelId="{021CFCB1-A141-4510-8398-5BF45DD57AC9}" type="sibTrans" cxnId="{3BAD35EE-2437-4C30-BC0F-C4E3BC5C1AF7}">
      <dgm:prSet/>
      <dgm:spPr/>
      <dgm:t>
        <a:bodyPr/>
        <a:lstStyle/>
        <a:p>
          <a:endParaRPr lang="es-ES"/>
        </a:p>
      </dgm:t>
    </dgm:pt>
    <dgm:pt modelId="{A940682E-684F-49B0-BF93-0CCF25036624}">
      <dgm:prSet phldrT="[Texto]"/>
      <dgm:spPr/>
      <dgm:t>
        <a:bodyPr/>
        <a:lstStyle/>
        <a:p>
          <a:pPr algn="just"/>
          <a:r>
            <a:rPr lang="es-EC" dirty="0" smtClean="0"/>
            <a:t>razón por la cual se estima que el incremento el incremento para los siguientes años es de 41,86% </a:t>
          </a:r>
          <a:endParaRPr lang="es-ES" dirty="0"/>
        </a:p>
      </dgm:t>
    </dgm:pt>
    <dgm:pt modelId="{BD88BA32-311A-4ACD-9627-981D7C78C304}" type="parTrans" cxnId="{798ED266-C064-4876-8CEF-AF77A64CE2D6}">
      <dgm:prSet/>
      <dgm:spPr/>
      <dgm:t>
        <a:bodyPr/>
        <a:lstStyle/>
        <a:p>
          <a:endParaRPr lang="es-ES"/>
        </a:p>
      </dgm:t>
    </dgm:pt>
    <dgm:pt modelId="{E23C8380-8F82-492E-B098-95AE85004D6B}" type="sibTrans" cxnId="{798ED266-C064-4876-8CEF-AF77A64CE2D6}">
      <dgm:prSet/>
      <dgm:spPr/>
      <dgm:t>
        <a:bodyPr/>
        <a:lstStyle/>
        <a:p>
          <a:endParaRPr lang="es-ES"/>
        </a:p>
      </dgm:t>
    </dgm:pt>
    <dgm:pt modelId="{E86829F5-0CBE-449E-8E01-3A9450E85819}">
      <dgm:prSet/>
      <dgm:spPr/>
      <dgm:t>
        <a:bodyPr/>
        <a:lstStyle/>
        <a:p>
          <a:r>
            <a:rPr lang="es-EC" dirty="0" smtClean="0"/>
            <a:t/>
          </a:r>
          <a:br>
            <a:rPr lang="es-EC" dirty="0" smtClean="0"/>
          </a:br>
          <a:endParaRPr lang="es-ES" dirty="0"/>
        </a:p>
      </dgm:t>
    </dgm:pt>
    <dgm:pt modelId="{EB37CA0B-D957-4444-A3C8-E32D23C750D4}" type="parTrans" cxnId="{9B1E5DD0-0022-470F-A64D-443FE0A2D7ED}">
      <dgm:prSet/>
      <dgm:spPr/>
      <dgm:t>
        <a:bodyPr/>
        <a:lstStyle/>
        <a:p>
          <a:endParaRPr lang="es-ES"/>
        </a:p>
      </dgm:t>
    </dgm:pt>
    <dgm:pt modelId="{50F747C8-41E7-4735-9C22-3C0CAF697843}" type="sibTrans" cxnId="{9B1E5DD0-0022-470F-A64D-443FE0A2D7ED}">
      <dgm:prSet/>
      <dgm:spPr/>
      <dgm:t>
        <a:bodyPr/>
        <a:lstStyle/>
        <a:p>
          <a:endParaRPr lang="es-ES"/>
        </a:p>
      </dgm:t>
    </dgm:pt>
    <dgm:pt modelId="{B783C020-4018-4C11-8F0B-604200506A7A}">
      <dgm:prSet/>
      <dgm:spPr/>
      <dgm:t>
        <a:bodyPr/>
        <a:lstStyle/>
        <a:p>
          <a:endParaRPr lang="es-EC"/>
        </a:p>
      </dgm:t>
    </dgm:pt>
    <dgm:pt modelId="{7B398D16-4CA7-4000-874A-2C11D3D46BB5}" type="parTrans" cxnId="{9D07A0CC-BD06-494E-829F-38FD6C73005C}">
      <dgm:prSet/>
      <dgm:spPr/>
      <dgm:t>
        <a:bodyPr/>
        <a:lstStyle/>
        <a:p>
          <a:endParaRPr lang="es-ES"/>
        </a:p>
      </dgm:t>
    </dgm:pt>
    <dgm:pt modelId="{83826F82-24B9-4059-8AB4-0D09C0BE32A3}" type="sibTrans" cxnId="{9D07A0CC-BD06-494E-829F-38FD6C73005C}">
      <dgm:prSet/>
      <dgm:spPr/>
      <dgm:t>
        <a:bodyPr/>
        <a:lstStyle/>
        <a:p>
          <a:endParaRPr lang="es-ES"/>
        </a:p>
      </dgm:t>
    </dgm:pt>
    <dgm:pt modelId="{6B54A6D2-946E-4A2E-9F26-6AF2B57C2E4F}" type="pres">
      <dgm:prSet presAssocID="{046C51CA-42B0-493D-9CF3-446F363C48DB}" presName="matrix" presStyleCnt="0">
        <dgm:presLayoutVars>
          <dgm:chMax val="1"/>
          <dgm:dir/>
          <dgm:resizeHandles val="exact"/>
        </dgm:presLayoutVars>
      </dgm:prSet>
      <dgm:spPr/>
      <dgm:t>
        <a:bodyPr/>
        <a:lstStyle/>
        <a:p>
          <a:endParaRPr lang="es-ES"/>
        </a:p>
      </dgm:t>
    </dgm:pt>
    <dgm:pt modelId="{F17152C5-218D-4E03-A14F-0630AF843A86}" type="pres">
      <dgm:prSet presAssocID="{046C51CA-42B0-493D-9CF3-446F363C48DB}" presName="diamond" presStyleLbl="bgShp" presStyleIdx="0" presStyleCnt="1"/>
      <dgm:spPr/>
    </dgm:pt>
    <dgm:pt modelId="{EB39B5CB-CE08-4E92-AA08-562398A8D7FC}" type="pres">
      <dgm:prSet presAssocID="{046C51CA-42B0-493D-9CF3-446F363C48DB}" presName="quad1" presStyleLbl="node1" presStyleIdx="0" presStyleCnt="4">
        <dgm:presLayoutVars>
          <dgm:chMax val="0"/>
          <dgm:chPref val="0"/>
          <dgm:bulletEnabled val="1"/>
        </dgm:presLayoutVars>
      </dgm:prSet>
      <dgm:spPr/>
      <dgm:t>
        <a:bodyPr/>
        <a:lstStyle/>
        <a:p>
          <a:endParaRPr lang="es-ES"/>
        </a:p>
      </dgm:t>
    </dgm:pt>
    <dgm:pt modelId="{8BDDBB58-4296-4FAF-BC3C-B518BCFDA735}" type="pres">
      <dgm:prSet presAssocID="{046C51CA-42B0-493D-9CF3-446F363C48DB}" presName="quad2" presStyleLbl="node1" presStyleIdx="1" presStyleCnt="4">
        <dgm:presLayoutVars>
          <dgm:chMax val="0"/>
          <dgm:chPref val="0"/>
          <dgm:bulletEnabled val="1"/>
        </dgm:presLayoutVars>
      </dgm:prSet>
      <dgm:spPr/>
      <dgm:t>
        <a:bodyPr/>
        <a:lstStyle/>
        <a:p>
          <a:endParaRPr lang="es-ES"/>
        </a:p>
      </dgm:t>
    </dgm:pt>
    <dgm:pt modelId="{47AE3A05-7FD6-4545-8F35-372ED2A10FDD}" type="pres">
      <dgm:prSet presAssocID="{046C51CA-42B0-493D-9CF3-446F363C48DB}" presName="quad3" presStyleLbl="node1" presStyleIdx="2" presStyleCnt="4">
        <dgm:presLayoutVars>
          <dgm:chMax val="0"/>
          <dgm:chPref val="0"/>
          <dgm:bulletEnabled val="1"/>
        </dgm:presLayoutVars>
      </dgm:prSet>
      <dgm:spPr/>
      <dgm:t>
        <a:bodyPr/>
        <a:lstStyle/>
        <a:p>
          <a:endParaRPr lang="es-ES"/>
        </a:p>
      </dgm:t>
    </dgm:pt>
    <dgm:pt modelId="{9C5A5956-5A33-47E3-AC9D-A54D3D883DBA}" type="pres">
      <dgm:prSet presAssocID="{046C51CA-42B0-493D-9CF3-446F363C48DB}" presName="quad4" presStyleLbl="node1" presStyleIdx="3" presStyleCnt="4">
        <dgm:presLayoutVars>
          <dgm:chMax val="0"/>
          <dgm:chPref val="0"/>
          <dgm:bulletEnabled val="1"/>
        </dgm:presLayoutVars>
      </dgm:prSet>
      <dgm:spPr/>
      <dgm:t>
        <a:bodyPr/>
        <a:lstStyle/>
        <a:p>
          <a:endParaRPr lang="es-ES"/>
        </a:p>
      </dgm:t>
    </dgm:pt>
  </dgm:ptLst>
  <dgm:cxnLst>
    <dgm:cxn modelId="{8749F124-D858-4328-8F14-8AE4675657DC}" type="presOf" srcId="{70BA63B7-AA8A-4088-BBDD-DACD25D5672C}" destId="{EB39B5CB-CE08-4E92-AA08-562398A8D7FC}" srcOrd="0" destOrd="0" presId="urn:microsoft.com/office/officeart/2005/8/layout/matrix3"/>
    <dgm:cxn modelId="{87684E9A-3698-46E0-8600-67281CBFE7A8}" type="presOf" srcId="{E86829F5-0CBE-449E-8E01-3A9450E85819}" destId="{47AE3A05-7FD6-4545-8F35-372ED2A10FDD}" srcOrd="0" destOrd="0" presId="urn:microsoft.com/office/officeart/2005/8/layout/matrix3"/>
    <dgm:cxn modelId="{4D1A7421-9E10-49CD-B7FB-1A33DB4D4944}" type="presOf" srcId="{B783C020-4018-4C11-8F0B-604200506A7A}" destId="{9C5A5956-5A33-47E3-AC9D-A54D3D883DBA}" srcOrd="0" destOrd="0" presId="urn:microsoft.com/office/officeart/2005/8/layout/matrix3"/>
    <dgm:cxn modelId="{3BAD35EE-2437-4C30-BC0F-C4E3BC5C1AF7}" srcId="{046C51CA-42B0-493D-9CF3-446F363C48DB}" destId="{70BA63B7-AA8A-4088-BBDD-DACD25D5672C}" srcOrd="0" destOrd="0" parTransId="{91098C5A-D42C-4519-9A3A-50F3FD5F39CD}" sibTransId="{021CFCB1-A141-4510-8398-5BF45DD57AC9}"/>
    <dgm:cxn modelId="{F48038DA-FD86-4ACC-A923-A0F4CDE3997E}" type="presOf" srcId="{A940682E-684F-49B0-BF93-0CCF25036624}" destId="{8BDDBB58-4296-4FAF-BC3C-B518BCFDA735}" srcOrd="0" destOrd="0" presId="urn:microsoft.com/office/officeart/2005/8/layout/matrix3"/>
    <dgm:cxn modelId="{E896F159-B49B-427F-8E8B-215D4427D0BF}" type="presOf" srcId="{046C51CA-42B0-493D-9CF3-446F363C48DB}" destId="{6B54A6D2-946E-4A2E-9F26-6AF2B57C2E4F}" srcOrd="0" destOrd="0" presId="urn:microsoft.com/office/officeart/2005/8/layout/matrix3"/>
    <dgm:cxn modelId="{798ED266-C064-4876-8CEF-AF77A64CE2D6}" srcId="{046C51CA-42B0-493D-9CF3-446F363C48DB}" destId="{A940682E-684F-49B0-BF93-0CCF25036624}" srcOrd="1" destOrd="0" parTransId="{BD88BA32-311A-4ACD-9627-981D7C78C304}" sibTransId="{E23C8380-8F82-492E-B098-95AE85004D6B}"/>
    <dgm:cxn modelId="{9D07A0CC-BD06-494E-829F-38FD6C73005C}" srcId="{046C51CA-42B0-493D-9CF3-446F363C48DB}" destId="{B783C020-4018-4C11-8F0B-604200506A7A}" srcOrd="3" destOrd="0" parTransId="{7B398D16-4CA7-4000-874A-2C11D3D46BB5}" sibTransId="{83826F82-24B9-4059-8AB4-0D09C0BE32A3}"/>
    <dgm:cxn modelId="{9B1E5DD0-0022-470F-A64D-443FE0A2D7ED}" srcId="{046C51CA-42B0-493D-9CF3-446F363C48DB}" destId="{E86829F5-0CBE-449E-8E01-3A9450E85819}" srcOrd="2" destOrd="0" parTransId="{EB37CA0B-D957-4444-A3C8-E32D23C750D4}" sibTransId="{50F747C8-41E7-4735-9C22-3C0CAF697843}"/>
    <dgm:cxn modelId="{84D4E66B-4FE1-4251-9AE8-4B844EE92709}" type="presParOf" srcId="{6B54A6D2-946E-4A2E-9F26-6AF2B57C2E4F}" destId="{F17152C5-218D-4E03-A14F-0630AF843A86}" srcOrd="0" destOrd="0" presId="urn:microsoft.com/office/officeart/2005/8/layout/matrix3"/>
    <dgm:cxn modelId="{2F8F5E10-DBA9-4E66-B57A-DFA7D78C9915}" type="presParOf" srcId="{6B54A6D2-946E-4A2E-9F26-6AF2B57C2E4F}" destId="{EB39B5CB-CE08-4E92-AA08-562398A8D7FC}" srcOrd="1" destOrd="0" presId="urn:microsoft.com/office/officeart/2005/8/layout/matrix3"/>
    <dgm:cxn modelId="{F7E02617-EA58-42E5-8C2A-6697AA2F094D}" type="presParOf" srcId="{6B54A6D2-946E-4A2E-9F26-6AF2B57C2E4F}" destId="{8BDDBB58-4296-4FAF-BC3C-B518BCFDA735}" srcOrd="2" destOrd="0" presId="urn:microsoft.com/office/officeart/2005/8/layout/matrix3"/>
    <dgm:cxn modelId="{699B02B5-B3A8-428D-9513-7B5504E03589}" type="presParOf" srcId="{6B54A6D2-946E-4A2E-9F26-6AF2B57C2E4F}" destId="{47AE3A05-7FD6-4545-8F35-372ED2A10FDD}" srcOrd="3" destOrd="0" presId="urn:microsoft.com/office/officeart/2005/8/layout/matrix3"/>
    <dgm:cxn modelId="{B9322EE0-7F41-4639-9B0B-206E1E147170}" type="presParOf" srcId="{6B54A6D2-946E-4A2E-9F26-6AF2B57C2E4F}" destId="{9C5A5956-5A33-47E3-AC9D-A54D3D883DBA}" srcOrd="4" destOrd="0" presId="urn:microsoft.com/office/officeart/2005/8/layout/matrix3"/>
  </dgm:cxnLst>
  <dgm:bg/>
  <dgm:whole/>
</dgm:dataModel>
</file>

<file path=ppt/diagrams/data36.xml><?xml version="1.0" encoding="utf-8"?>
<dgm:dataModel xmlns:dgm="http://schemas.openxmlformats.org/drawingml/2006/diagram" xmlns:a="http://schemas.openxmlformats.org/drawingml/2006/main">
  <dgm:ptLst>
    <dgm:pt modelId="{C2AFBC94-879C-49F8-97C4-54B72FE4D040}" type="doc">
      <dgm:prSet loTypeId="urn:microsoft.com/office/officeart/2005/8/layout/process2" loCatId="process" qsTypeId="urn:microsoft.com/office/officeart/2005/8/quickstyle/simple1" qsCatId="simple" csTypeId="urn:microsoft.com/office/officeart/2005/8/colors/colorful2" csCatId="colorful" phldr="1"/>
      <dgm:spPr/>
    </dgm:pt>
    <dgm:pt modelId="{29118F03-44C3-4F38-8005-FEA9A90772A1}">
      <dgm:prSet>
        <dgm:style>
          <a:lnRef idx="2">
            <a:schemeClr val="accent2"/>
          </a:lnRef>
          <a:fillRef idx="1">
            <a:schemeClr val="lt1"/>
          </a:fillRef>
          <a:effectRef idx="0">
            <a:schemeClr val="accent2"/>
          </a:effectRef>
          <a:fontRef idx="minor">
            <a:schemeClr val="dk1"/>
          </a:fontRef>
        </dgm:style>
      </dgm:prSet>
      <dgm:spPr/>
      <dgm:t>
        <a:bodyPr/>
        <a:lstStyle/>
        <a:p>
          <a:pPr algn="just"/>
          <a:r>
            <a:rPr lang="es-ES" dirty="0" smtClean="0"/>
            <a:t>Los recursos financieros la empresa desembolsa dinero para actividades que no son acordes con el negocio generando una falta de control del presupuesto </a:t>
          </a:r>
          <a:r>
            <a:rPr lang="es-EC" dirty="0" smtClean="0"/>
            <a:t>lo cual no se cumple con lo destinado en el presupuesto generando así pagos excesivos de dinero.</a:t>
          </a:r>
          <a:endParaRPr lang="es-ES" dirty="0"/>
        </a:p>
      </dgm:t>
    </dgm:pt>
    <dgm:pt modelId="{39889644-3FDB-4243-80E2-44004CC09D13}" type="parTrans" cxnId="{A5AB9581-137F-4DD8-8E4A-ACA22F37FD4E}">
      <dgm:prSet/>
      <dgm:spPr/>
      <dgm:t>
        <a:bodyPr/>
        <a:lstStyle/>
        <a:p>
          <a:endParaRPr lang="es-ES"/>
        </a:p>
      </dgm:t>
    </dgm:pt>
    <dgm:pt modelId="{9791EBA4-7E10-48D8-8460-87931F00C038}" type="sibTrans" cxnId="{A5AB9581-137F-4DD8-8E4A-ACA22F37FD4E}">
      <dgm:prSet/>
      <dgm:spPr/>
      <dgm:t>
        <a:bodyPr/>
        <a:lstStyle/>
        <a:p>
          <a:endParaRPr lang="es-ES"/>
        </a:p>
      </dgm:t>
    </dgm:pt>
    <dgm:pt modelId="{C4ED2BCB-38D4-46F6-8C82-735F3E2032D4}">
      <dgm:prSet>
        <dgm:style>
          <a:lnRef idx="2">
            <a:schemeClr val="accent2"/>
          </a:lnRef>
          <a:fillRef idx="1">
            <a:schemeClr val="lt1"/>
          </a:fillRef>
          <a:effectRef idx="0">
            <a:schemeClr val="accent2"/>
          </a:effectRef>
          <a:fontRef idx="minor">
            <a:schemeClr val="dk1"/>
          </a:fontRef>
        </dgm:style>
      </dgm:prSet>
      <dgm:spPr/>
      <dgm:t>
        <a:bodyPr/>
        <a:lstStyle/>
        <a:p>
          <a:pPr algn="just"/>
          <a:r>
            <a:rPr lang="es-EC" dirty="0" smtClean="0"/>
            <a:t>Debido al incremento de la competencia la empresa se ve obligada a reducir su  margen de utilidad y colocar precios conforme al mercado, lo que implica un riesgo de liquidez. </a:t>
          </a:r>
          <a:endParaRPr lang="es-ES" dirty="0"/>
        </a:p>
      </dgm:t>
    </dgm:pt>
    <dgm:pt modelId="{8B7DD939-F6FB-418C-B8C1-1AA2A6C94E4D}" type="parTrans" cxnId="{89B64427-AE18-4754-93A6-337BCCEA6234}">
      <dgm:prSet/>
      <dgm:spPr/>
      <dgm:t>
        <a:bodyPr/>
        <a:lstStyle/>
        <a:p>
          <a:endParaRPr lang="es-ES"/>
        </a:p>
      </dgm:t>
    </dgm:pt>
    <dgm:pt modelId="{219680CE-B98D-4528-A61E-9EF2AA0C5580}" type="sibTrans" cxnId="{89B64427-AE18-4754-93A6-337BCCEA6234}">
      <dgm:prSet/>
      <dgm:spPr/>
      <dgm:t>
        <a:bodyPr/>
        <a:lstStyle/>
        <a:p>
          <a:endParaRPr lang="es-ES"/>
        </a:p>
      </dgm:t>
    </dgm:pt>
    <dgm:pt modelId="{7A2CFEC1-6429-410D-89F6-89D8FDA8FEE0}">
      <dgm:prSet>
        <dgm:style>
          <a:lnRef idx="2">
            <a:schemeClr val="accent2"/>
          </a:lnRef>
          <a:fillRef idx="1">
            <a:schemeClr val="lt1"/>
          </a:fillRef>
          <a:effectRef idx="0">
            <a:schemeClr val="accent2"/>
          </a:effectRef>
          <a:fontRef idx="minor">
            <a:schemeClr val="dk1"/>
          </a:fontRef>
        </dgm:style>
      </dgm:prSet>
      <dgm:spPr/>
      <dgm:t>
        <a:bodyPr/>
        <a:lstStyle/>
        <a:p>
          <a:pPr algn="just"/>
          <a:r>
            <a:rPr lang="es-ES" dirty="0" smtClean="0"/>
            <a:t>Al momento de realizar la constatación de los  inventarios, se determina que hay faltantes de algunos productos, siendo este  otro factor que lleva al aumento de costos por falta de control del inventario</a:t>
          </a:r>
          <a:endParaRPr lang="es-ES" dirty="0"/>
        </a:p>
      </dgm:t>
    </dgm:pt>
    <dgm:pt modelId="{F6D2A438-FC5B-455E-8808-2F327366AAEA}" type="parTrans" cxnId="{447DCF5F-55BA-4EE5-A12B-049802F583B0}">
      <dgm:prSet/>
      <dgm:spPr/>
      <dgm:t>
        <a:bodyPr/>
        <a:lstStyle/>
        <a:p>
          <a:endParaRPr lang="es-ES"/>
        </a:p>
      </dgm:t>
    </dgm:pt>
    <dgm:pt modelId="{75134552-2E04-4023-8578-C72BF023A993}" type="sibTrans" cxnId="{447DCF5F-55BA-4EE5-A12B-049802F583B0}">
      <dgm:prSet/>
      <dgm:spPr/>
      <dgm:t>
        <a:bodyPr/>
        <a:lstStyle/>
        <a:p>
          <a:endParaRPr lang="es-ES"/>
        </a:p>
      </dgm:t>
    </dgm:pt>
    <dgm:pt modelId="{4E54E876-1887-4D7C-B292-051EB6683322}" type="pres">
      <dgm:prSet presAssocID="{C2AFBC94-879C-49F8-97C4-54B72FE4D040}" presName="linearFlow" presStyleCnt="0">
        <dgm:presLayoutVars>
          <dgm:resizeHandles val="exact"/>
        </dgm:presLayoutVars>
      </dgm:prSet>
      <dgm:spPr/>
    </dgm:pt>
    <dgm:pt modelId="{18EF41DC-B059-4901-919B-3F974E97D919}" type="pres">
      <dgm:prSet presAssocID="{29118F03-44C3-4F38-8005-FEA9A90772A1}" presName="node" presStyleLbl="node1" presStyleIdx="0" presStyleCnt="3">
        <dgm:presLayoutVars>
          <dgm:bulletEnabled val="1"/>
        </dgm:presLayoutVars>
      </dgm:prSet>
      <dgm:spPr/>
      <dgm:t>
        <a:bodyPr/>
        <a:lstStyle/>
        <a:p>
          <a:endParaRPr lang="es-ES"/>
        </a:p>
      </dgm:t>
    </dgm:pt>
    <dgm:pt modelId="{B1F96FD0-A37A-4ABE-B4D5-132AB3E26971}" type="pres">
      <dgm:prSet presAssocID="{9791EBA4-7E10-48D8-8460-87931F00C038}" presName="sibTrans" presStyleLbl="sibTrans2D1" presStyleIdx="0" presStyleCnt="2"/>
      <dgm:spPr/>
      <dgm:t>
        <a:bodyPr/>
        <a:lstStyle/>
        <a:p>
          <a:endParaRPr lang="es-ES"/>
        </a:p>
      </dgm:t>
    </dgm:pt>
    <dgm:pt modelId="{BF48749B-5EC7-4A95-A0F6-94EF8420E8B8}" type="pres">
      <dgm:prSet presAssocID="{9791EBA4-7E10-48D8-8460-87931F00C038}" presName="connectorText" presStyleLbl="sibTrans2D1" presStyleIdx="0" presStyleCnt="2"/>
      <dgm:spPr/>
      <dgm:t>
        <a:bodyPr/>
        <a:lstStyle/>
        <a:p>
          <a:endParaRPr lang="es-ES"/>
        </a:p>
      </dgm:t>
    </dgm:pt>
    <dgm:pt modelId="{FE9B0B55-7455-4669-B175-EF5626C25B24}" type="pres">
      <dgm:prSet presAssocID="{C4ED2BCB-38D4-46F6-8C82-735F3E2032D4}" presName="node" presStyleLbl="node1" presStyleIdx="1" presStyleCnt="3">
        <dgm:presLayoutVars>
          <dgm:bulletEnabled val="1"/>
        </dgm:presLayoutVars>
      </dgm:prSet>
      <dgm:spPr/>
      <dgm:t>
        <a:bodyPr/>
        <a:lstStyle/>
        <a:p>
          <a:endParaRPr lang="es-ES"/>
        </a:p>
      </dgm:t>
    </dgm:pt>
    <dgm:pt modelId="{062BBBA1-3CF8-4507-BCAA-5A872C14F4D7}" type="pres">
      <dgm:prSet presAssocID="{219680CE-B98D-4528-A61E-9EF2AA0C5580}" presName="sibTrans" presStyleLbl="sibTrans2D1" presStyleIdx="1" presStyleCnt="2"/>
      <dgm:spPr/>
      <dgm:t>
        <a:bodyPr/>
        <a:lstStyle/>
        <a:p>
          <a:endParaRPr lang="es-ES"/>
        </a:p>
      </dgm:t>
    </dgm:pt>
    <dgm:pt modelId="{8D57AAC9-5366-44AF-8B5D-DE35C8D9045F}" type="pres">
      <dgm:prSet presAssocID="{219680CE-B98D-4528-A61E-9EF2AA0C5580}" presName="connectorText" presStyleLbl="sibTrans2D1" presStyleIdx="1" presStyleCnt="2"/>
      <dgm:spPr/>
      <dgm:t>
        <a:bodyPr/>
        <a:lstStyle/>
        <a:p>
          <a:endParaRPr lang="es-ES"/>
        </a:p>
      </dgm:t>
    </dgm:pt>
    <dgm:pt modelId="{384CD544-D681-4082-95CD-EDD7FE2C7F1F}" type="pres">
      <dgm:prSet presAssocID="{7A2CFEC1-6429-410D-89F6-89D8FDA8FEE0}" presName="node" presStyleLbl="node1" presStyleIdx="2" presStyleCnt="3">
        <dgm:presLayoutVars>
          <dgm:bulletEnabled val="1"/>
        </dgm:presLayoutVars>
      </dgm:prSet>
      <dgm:spPr/>
      <dgm:t>
        <a:bodyPr/>
        <a:lstStyle/>
        <a:p>
          <a:endParaRPr lang="es-ES"/>
        </a:p>
      </dgm:t>
    </dgm:pt>
  </dgm:ptLst>
  <dgm:cxnLst>
    <dgm:cxn modelId="{B2781116-6B7B-4E4C-9189-2A49214288D8}" type="presOf" srcId="{C2AFBC94-879C-49F8-97C4-54B72FE4D040}" destId="{4E54E876-1887-4D7C-B292-051EB6683322}" srcOrd="0" destOrd="0" presId="urn:microsoft.com/office/officeart/2005/8/layout/process2"/>
    <dgm:cxn modelId="{34F74A40-9290-44B3-B63F-523AC27C9C55}" type="presOf" srcId="{C4ED2BCB-38D4-46F6-8C82-735F3E2032D4}" destId="{FE9B0B55-7455-4669-B175-EF5626C25B24}" srcOrd="0" destOrd="0" presId="urn:microsoft.com/office/officeart/2005/8/layout/process2"/>
    <dgm:cxn modelId="{27B77A5C-4DB3-4964-A13F-9F8D68572BB7}" type="presOf" srcId="{219680CE-B98D-4528-A61E-9EF2AA0C5580}" destId="{8D57AAC9-5366-44AF-8B5D-DE35C8D9045F}" srcOrd="1" destOrd="0" presId="urn:microsoft.com/office/officeart/2005/8/layout/process2"/>
    <dgm:cxn modelId="{6BAD4B35-D6DE-41F9-A876-93CBA8FFE669}" type="presOf" srcId="{7A2CFEC1-6429-410D-89F6-89D8FDA8FEE0}" destId="{384CD544-D681-4082-95CD-EDD7FE2C7F1F}" srcOrd="0" destOrd="0" presId="urn:microsoft.com/office/officeart/2005/8/layout/process2"/>
    <dgm:cxn modelId="{5C61C205-0370-430F-811E-55C59403C256}" type="presOf" srcId="{9791EBA4-7E10-48D8-8460-87931F00C038}" destId="{B1F96FD0-A37A-4ABE-B4D5-132AB3E26971}" srcOrd="0" destOrd="0" presId="urn:microsoft.com/office/officeart/2005/8/layout/process2"/>
    <dgm:cxn modelId="{89B64427-AE18-4754-93A6-337BCCEA6234}" srcId="{C2AFBC94-879C-49F8-97C4-54B72FE4D040}" destId="{C4ED2BCB-38D4-46F6-8C82-735F3E2032D4}" srcOrd="1" destOrd="0" parTransId="{8B7DD939-F6FB-418C-B8C1-1AA2A6C94E4D}" sibTransId="{219680CE-B98D-4528-A61E-9EF2AA0C5580}"/>
    <dgm:cxn modelId="{AB4705AB-E869-4C7C-8FAD-563CADF3BEF1}" type="presOf" srcId="{29118F03-44C3-4F38-8005-FEA9A90772A1}" destId="{18EF41DC-B059-4901-919B-3F974E97D919}" srcOrd="0" destOrd="0" presId="urn:microsoft.com/office/officeart/2005/8/layout/process2"/>
    <dgm:cxn modelId="{A5AB9581-137F-4DD8-8E4A-ACA22F37FD4E}" srcId="{C2AFBC94-879C-49F8-97C4-54B72FE4D040}" destId="{29118F03-44C3-4F38-8005-FEA9A90772A1}" srcOrd="0" destOrd="0" parTransId="{39889644-3FDB-4243-80E2-44004CC09D13}" sibTransId="{9791EBA4-7E10-48D8-8460-87931F00C038}"/>
    <dgm:cxn modelId="{447DCF5F-55BA-4EE5-A12B-049802F583B0}" srcId="{C2AFBC94-879C-49F8-97C4-54B72FE4D040}" destId="{7A2CFEC1-6429-410D-89F6-89D8FDA8FEE0}" srcOrd="2" destOrd="0" parTransId="{F6D2A438-FC5B-455E-8808-2F327366AAEA}" sibTransId="{75134552-2E04-4023-8578-C72BF023A993}"/>
    <dgm:cxn modelId="{4744FFF6-B53C-4DEA-8A40-44DDB0A392D7}" type="presOf" srcId="{219680CE-B98D-4528-A61E-9EF2AA0C5580}" destId="{062BBBA1-3CF8-4507-BCAA-5A872C14F4D7}" srcOrd="0" destOrd="0" presId="urn:microsoft.com/office/officeart/2005/8/layout/process2"/>
    <dgm:cxn modelId="{C87FCAA4-2E18-4C5E-A3E7-18AA4F9E71C9}" type="presOf" srcId="{9791EBA4-7E10-48D8-8460-87931F00C038}" destId="{BF48749B-5EC7-4A95-A0F6-94EF8420E8B8}" srcOrd="1" destOrd="0" presId="urn:microsoft.com/office/officeart/2005/8/layout/process2"/>
    <dgm:cxn modelId="{1E8C1906-7113-4D96-813A-CC5134A9E58E}" type="presParOf" srcId="{4E54E876-1887-4D7C-B292-051EB6683322}" destId="{18EF41DC-B059-4901-919B-3F974E97D919}" srcOrd="0" destOrd="0" presId="urn:microsoft.com/office/officeart/2005/8/layout/process2"/>
    <dgm:cxn modelId="{B40BB828-DC8C-4860-B047-6C18ABBE52A8}" type="presParOf" srcId="{4E54E876-1887-4D7C-B292-051EB6683322}" destId="{B1F96FD0-A37A-4ABE-B4D5-132AB3E26971}" srcOrd="1" destOrd="0" presId="urn:microsoft.com/office/officeart/2005/8/layout/process2"/>
    <dgm:cxn modelId="{6A9C0887-F5FB-424D-BC3F-5AACA69D98B8}" type="presParOf" srcId="{B1F96FD0-A37A-4ABE-B4D5-132AB3E26971}" destId="{BF48749B-5EC7-4A95-A0F6-94EF8420E8B8}" srcOrd="0" destOrd="0" presId="urn:microsoft.com/office/officeart/2005/8/layout/process2"/>
    <dgm:cxn modelId="{33462452-FB0A-43FB-8820-0DEFA5D20124}" type="presParOf" srcId="{4E54E876-1887-4D7C-B292-051EB6683322}" destId="{FE9B0B55-7455-4669-B175-EF5626C25B24}" srcOrd="2" destOrd="0" presId="urn:microsoft.com/office/officeart/2005/8/layout/process2"/>
    <dgm:cxn modelId="{3847AA2B-1697-4C0F-B30E-EC88EFF65917}" type="presParOf" srcId="{4E54E876-1887-4D7C-B292-051EB6683322}" destId="{062BBBA1-3CF8-4507-BCAA-5A872C14F4D7}" srcOrd="3" destOrd="0" presId="urn:microsoft.com/office/officeart/2005/8/layout/process2"/>
    <dgm:cxn modelId="{A9908A09-6BA2-471B-8A8B-08FCD0C9D0A9}" type="presParOf" srcId="{062BBBA1-3CF8-4507-BCAA-5A872C14F4D7}" destId="{8D57AAC9-5366-44AF-8B5D-DE35C8D9045F}" srcOrd="0" destOrd="0" presId="urn:microsoft.com/office/officeart/2005/8/layout/process2"/>
    <dgm:cxn modelId="{58759B4D-6ED8-4FDD-B879-02B5AFD48490}" type="presParOf" srcId="{4E54E876-1887-4D7C-B292-051EB6683322}" destId="{384CD544-D681-4082-95CD-EDD7FE2C7F1F}" srcOrd="4"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2AFBC94-879C-49F8-97C4-54B72FE4D040}" type="doc">
      <dgm:prSet loTypeId="urn:microsoft.com/office/officeart/2005/8/layout/process2" loCatId="process" qsTypeId="urn:microsoft.com/office/officeart/2005/8/quickstyle/simple1" qsCatId="simple" csTypeId="urn:microsoft.com/office/officeart/2005/8/colors/colorful2" csCatId="colorful" phldr="1"/>
      <dgm:spPr/>
    </dgm:pt>
    <dgm:pt modelId="{29118F03-44C3-4F38-8005-FEA9A90772A1}">
      <dgm:prSet>
        <dgm:style>
          <a:lnRef idx="2">
            <a:schemeClr val="accent2"/>
          </a:lnRef>
          <a:fillRef idx="1">
            <a:schemeClr val="lt1"/>
          </a:fillRef>
          <a:effectRef idx="0">
            <a:schemeClr val="accent2"/>
          </a:effectRef>
          <a:fontRef idx="minor">
            <a:schemeClr val="dk1"/>
          </a:fontRef>
        </dgm:style>
      </dgm:prSet>
      <dgm:spPr/>
      <dgm:t>
        <a:bodyPr/>
        <a:lstStyle/>
        <a:p>
          <a:pPr algn="just"/>
          <a:r>
            <a:rPr lang="es-ES" dirty="0" smtClean="0"/>
            <a:t>Se recomienda que la empresa </a:t>
          </a:r>
          <a:r>
            <a:rPr lang="es-EC" dirty="0" smtClean="0"/>
            <a:t>MALEPRODU CIA LTDA, trabaje con un personal capacitado para mejorar la eficiencia de las actividades con la finalidad de disminuir los costos de producción para poder mejorar la utilidad de la empresa</a:t>
          </a:r>
          <a:endParaRPr lang="es-ES" dirty="0"/>
        </a:p>
      </dgm:t>
    </dgm:pt>
    <dgm:pt modelId="{39889644-3FDB-4243-80E2-44004CC09D13}" type="parTrans" cxnId="{A5AB9581-137F-4DD8-8E4A-ACA22F37FD4E}">
      <dgm:prSet/>
      <dgm:spPr/>
      <dgm:t>
        <a:bodyPr/>
        <a:lstStyle/>
        <a:p>
          <a:endParaRPr lang="es-ES"/>
        </a:p>
      </dgm:t>
    </dgm:pt>
    <dgm:pt modelId="{9791EBA4-7E10-48D8-8460-87931F00C038}" type="sibTrans" cxnId="{A5AB9581-137F-4DD8-8E4A-ACA22F37FD4E}">
      <dgm:prSet/>
      <dgm:spPr/>
      <dgm:t>
        <a:bodyPr/>
        <a:lstStyle/>
        <a:p>
          <a:endParaRPr lang="es-ES"/>
        </a:p>
      </dgm:t>
    </dgm:pt>
    <dgm:pt modelId="{C4ED2BCB-38D4-46F6-8C82-735F3E2032D4}">
      <dgm:prSet custT="1">
        <dgm:style>
          <a:lnRef idx="2">
            <a:schemeClr val="accent2"/>
          </a:lnRef>
          <a:fillRef idx="1">
            <a:schemeClr val="lt1"/>
          </a:fillRef>
          <a:effectRef idx="0">
            <a:schemeClr val="accent2"/>
          </a:effectRef>
          <a:fontRef idx="minor">
            <a:schemeClr val="dk1"/>
          </a:fontRef>
        </dgm:style>
      </dgm:prSet>
      <dgm:spPr/>
      <dgm:t>
        <a:bodyPr/>
        <a:lstStyle/>
        <a:p>
          <a:pPr algn="just"/>
          <a:r>
            <a:rPr lang="es-ES" sz="1000" dirty="0" smtClean="0"/>
            <a:t>Se recomienda implementar un manual de manejo de efectivo propuesto, permitiendo mejorar el manejo de los recursos y no desembolsar el dinero en actividades que no se encuentran acordes al negocio</a:t>
          </a:r>
          <a:r>
            <a:rPr lang="es-EC" sz="1300" dirty="0" smtClean="0"/>
            <a:t>. </a:t>
          </a:r>
          <a:endParaRPr lang="es-ES" sz="1300" dirty="0"/>
        </a:p>
      </dgm:t>
    </dgm:pt>
    <dgm:pt modelId="{8B7DD939-F6FB-418C-B8C1-1AA2A6C94E4D}" type="parTrans" cxnId="{89B64427-AE18-4754-93A6-337BCCEA6234}">
      <dgm:prSet/>
      <dgm:spPr/>
      <dgm:t>
        <a:bodyPr/>
        <a:lstStyle/>
        <a:p>
          <a:endParaRPr lang="es-ES"/>
        </a:p>
      </dgm:t>
    </dgm:pt>
    <dgm:pt modelId="{219680CE-B98D-4528-A61E-9EF2AA0C5580}" type="sibTrans" cxnId="{89B64427-AE18-4754-93A6-337BCCEA6234}">
      <dgm:prSet/>
      <dgm:spPr/>
      <dgm:t>
        <a:bodyPr/>
        <a:lstStyle/>
        <a:p>
          <a:endParaRPr lang="es-ES"/>
        </a:p>
      </dgm:t>
    </dgm:pt>
    <dgm:pt modelId="{F3C365C5-E205-4192-B121-85919E208773}">
      <dgm:prSet custT="1">
        <dgm:style>
          <a:lnRef idx="2">
            <a:schemeClr val="accent2"/>
          </a:lnRef>
          <a:fillRef idx="1">
            <a:schemeClr val="lt1"/>
          </a:fillRef>
          <a:effectRef idx="0">
            <a:schemeClr val="accent2"/>
          </a:effectRef>
          <a:fontRef idx="minor">
            <a:schemeClr val="dk1"/>
          </a:fontRef>
        </dgm:style>
      </dgm:prSet>
      <dgm:spPr/>
      <dgm:t>
        <a:bodyPr/>
        <a:lstStyle/>
        <a:p>
          <a:pPr algn="just"/>
          <a:r>
            <a:rPr lang="es-ES" sz="1000" dirty="0" smtClean="0"/>
            <a:t>El manejo de los pasivos debe ser analizado al momento de realizar una inversión conociendo la forma optima de financiamiento evaluando las ventajas y desventajas que se tiene para adquirir un préstamo y evitar los sobre endeudamientos que actualmente tiene la empresa</a:t>
          </a:r>
          <a:r>
            <a:rPr lang="es-ES" sz="1300" dirty="0" smtClean="0"/>
            <a:t>. </a:t>
          </a:r>
          <a:endParaRPr lang="es-ES" sz="1300" dirty="0"/>
        </a:p>
      </dgm:t>
    </dgm:pt>
    <dgm:pt modelId="{5CB63C0C-16A4-4043-AB33-AB26804165B1}" type="parTrans" cxnId="{5B022B46-6350-4B8E-B10F-C2C918C0BDFD}">
      <dgm:prSet/>
      <dgm:spPr/>
    </dgm:pt>
    <dgm:pt modelId="{40324942-1ED4-4E44-85F7-BCFB32EC3D01}" type="sibTrans" cxnId="{5B022B46-6350-4B8E-B10F-C2C918C0BDFD}">
      <dgm:prSet/>
      <dgm:spPr/>
    </dgm:pt>
    <dgm:pt modelId="{4E54E876-1887-4D7C-B292-051EB6683322}" type="pres">
      <dgm:prSet presAssocID="{C2AFBC94-879C-49F8-97C4-54B72FE4D040}" presName="linearFlow" presStyleCnt="0">
        <dgm:presLayoutVars>
          <dgm:resizeHandles val="exact"/>
        </dgm:presLayoutVars>
      </dgm:prSet>
      <dgm:spPr/>
    </dgm:pt>
    <dgm:pt modelId="{18EF41DC-B059-4901-919B-3F974E97D919}" type="pres">
      <dgm:prSet presAssocID="{29118F03-44C3-4F38-8005-FEA9A90772A1}" presName="node" presStyleLbl="node1" presStyleIdx="0" presStyleCnt="3">
        <dgm:presLayoutVars>
          <dgm:bulletEnabled val="1"/>
        </dgm:presLayoutVars>
      </dgm:prSet>
      <dgm:spPr/>
      <dgm:t>
        <a:bodyPr/>
        <a:lstStyle/>
        <a:p>
          <a:endParaRPr lang="es-ES"/>
        </a:p>
      </dgm:t>
    </dgm:pt>
    <dgm:pt modelId="{B1F96FD0-A37A-4ABE-B4D5-132AB3E26971}" type="pres">
      <dgm:prSet presAssocID="{9791EBA4-7E10-48D8-8460-87931F00C038}" presName="sibTrans" presStyleLbl="sibTrans2D1" presStyleIdx="0" presStyleCnt="2"/>
      <dgm:spPr/>
      <dgm:t>
        <a:bodyPr/>
        <a:lstStyle/>
        <a:p>
          <a:endParaRPr lang="es-ES"/>
        </a:p>
      </dgm:t>
    </dgm:pt>
    <dgm:pt modelId="{BF48749B-5EC7-4A95-A0F6-94EF8420E8B8}" type="pres">
      <dgm:prSet presAssocID="{9791EBA4-7E10-48D8-8460-87931F00C038}" presName="connectorText" presStyleLbl="sibTrans2D1" presStyleIdx="0" presStyleCnt="2"/>
      <dgm:spPr/>
      <dgm:t>
        <a:bodyPr/>
        <a:lstStyle/>
        <a:p>
          <a:endParaRPr lang="es-ES"/>
        </a:p>
      </dgm:t>
    </dgm:pt>
    <dgm:pt modelId="{FE9B0B55-7455-4669-B175-EF5626C25B24}" type="pres">
      <dgm:prSet presAssocID="{C4ED2BCB-38D4-46F6-8C82-735F3E2032D4}" presName="node" presStyleLbl="node1" presStyleIdx="1" presStyleCnt="3">
        <dgm:presLayoutVars>
          <dgm:bulletEnabled val="1"/>
        </dgm:presLayoutVars>
      </dgm:prSet>
      <dgm:spPr/>
      <dgm:t>
        <a:bodyPr/>
        <a:lstStyle/>
        <a:p>
          <a:endParaRPr lang="es-ES"/>
        </a:p>
      </dgm:t>
    </dgm:pt>
    <dgm:pt modelId="{062BBBA1-3CF8-4507-BCAA-5A872C14F4D7}" type="pres">
      <dgm:prSet presAssocID="{219680CE-B98D-4528-A61E-9EF2AA0C5580}" presName="sibTrans" presStyleLbl="sibTrans2D1" presStyleIdx="1" presStyleCnt="2"/>
      <dgm:spPr/>
      <dgm:t>
        <a:bodyPr/>
        <a:lstStyle/>
        <a:p>
          <a:endParaRPr lang="es-ES"/>
        </a:p>
      </dgm:t>
    </dgm:pt>
    <dgm:pt modelId="{8D57AAC9-5366-44AF-8B5D-DE35C8D9045F}" type="pres">
      <dgm:prSet presAssocID="{219680CE-B98D-4528-A61E-9EF2AA0C5580}" presName="connectorText" presStyleLbl="sibTrans2D1" presStyleIdx="1" presStyleCnt="2"/>
      <dgm:spPr/>
      <dgm:t>
        <a:bodyPr/>
        <a:lstStyle/>
        <a:p>
          <a:endParaRPr lang="es-ES"/>
        </a:p>
      </dgm:t>
    </dgm:pt>
    <dgm:pt modelId="{260B02B0-7033-4B4E-A134-556638CBDF17}" type="pres">
      <dgm:prSet presAssocID="{F3C365C5-E205-4192-B121-85919E208773}" presName="node" presStyleLbl="node1" presStyleIdx="2" presStyleCnt="3">
        <dgm:presLayoutVars>
          <dgm:bulletEnabled val="1"/>
        </dgm:presLayoutVars>
      </dgm:prSet>
      <dgm:spPr/>
      <dgm:t>
        <a:bodyPr/>
        <a:lstStyle/>
        <a:p>
          <a:endParaRPr lang="es-ES"/>
        </a:p>
      </dgm:t>
    </dgm:pt>
  </dgm:ptLst>
  <dgm:cxnLst>
    <dgm:cxn modelId="{1EEF72F2-D3AC-4CCA-B5A2-AC0CA32B0DB3}" type="presOf" srcId="{219680CE-B98D-4528-A61E-9EF2AA0C5580}" destId="{8D57AAC9-5366-44AF-8B5D-DE35C8D9045F}" srcOrd="1" destOrd="0" presId="urn:microsoft.com/office/officeart/2005/8/layout/process2"/>
    <dgm:cxn modelId="{5B022B46-6350-4B8E-B10F-C2C918C0BDFD}" srcId="{C2AFBC94-879C-49F8-97C4-54B72FE4D040}" destId="{F3C365C5-E205-4192-B121-85919E208773}" srcOrd="2" destOrd="0" parTransId="{5CB63C0C-16A4-4043-AB33-AB26804165B1}" sibTransId="{40324942-1ED4-4E44-85F7-BCFB32EC3D01}"/>
    <dgm:cxn modelId="{9D3C29A4-7927-49E6-AC03-D6EB6F7FC679}" type="presOf" srcId="{9791EBA4-7E10-48D8-8460-87931F00C038}" destId="{BF48749B-5EC7-4A95-A0F6-94EF8420E8B8}" srcOrd="1" destOrd="0" presId="urn:microsoft.com/office/officeart/2005/8/layout/process2"/>
    <dgm:cxn modelId="{0DD82C74-549E-4DF1-9C51-1207A683F3B0}" type="presOf" srcId="{9791EBA4-7E10-48D8-8460-87931F00C038}" destId="{B1F96FD0-A37A-4ABE-B4D5-132AB3E26971}" srcOrd="0" destOrd="0" presId="urn:microsoft.com/office/officeart/2005/8/layout/process2"/>
    <dgm:cxn modelId="{B2C1991A-A215-4D06-9C5D-A05E6901BF6D}" type="presOf" srcId="{219680CE-B98D-4528-A61E-9EF2AA0C5580}" destId="{062BBBA1-3CF8-4507-BCAA-5A872C14F4D7}" srcOrd="0" destOrd="0" presId="urn:microsoft.com/office/officeart/2005/8/layout/process2"/>
    <dgm:cxn modelId="{89B64427-AE18-4754-93A6-337BCCEA6234}" srcId="{C2AFBC94-879C-49F8-97C4-54B72FE4D040}" destId="{C4ED2BCB-38D4-46F6-8C82-735F3E2032D4}" srcOrd="1" destOrd="0" parTransId="{8B7DD939-F6FB-418C-B8C1-1AA2A6C94E4D}" sibTransId="{219680CE-B98D-4528-A61E-9EF2AA0C5580}"/>
    <dgm:cxn modelId="{17F07CC4-9512-44F4-9CF9-1A873F161FCF}" type="presOf" srcId="{C4ED2BCB-38D4-46F6-8C82-735F3E2032D4}" destId="{FE9B0B55-7455-4669-B175-EF5626C25B24}" srcOrd="0" destOrd="0" presId="urn:microsoft.com/office/officeart/2005/8/layout/process2"/>
    <dgm:cxn modelId="{A5AB9581-137F-4DD8-8E4A-ACA22F37FD4E}" srcId="{C2AFBC94-879C-49F8-97C4-54B72FE4D040}" destId="{29118F03-44C3-4F38-8005-FEA9A90772A1}" srcOrd="0" destOrd="0" parTransId="{39889644-3FDB-4243-80E2-44004CC09D13}" sibTransId="{9791EBA4-7E10-48D8-8460-87931F00C038}"/>
    <dgm:cxn modelId="{E249C30A-3E06-4739-A74B-DA01BBD0EB97}" type="presOf" srcId="{29118F03-44C3-4F38-8005-FEA9A90772A1}" destId="{18EF41DC-B059-4901-919B-3F974E97D919}" srcOrd="0" destOrd="0" presId="urn:microsoft.com/office/officeart/2005/8/layout/process2"/>
    <dgm:cxn modelId="{4482A879-454F-433E-B6D2-92D72301119A}" type="presOf" srcId="{C2AFBC94-879C-49F8-97C4-54B72FE4D040}" destId="{4E54E876-1887-4D7C-B292-051EB6683322}" srcOrd="0" destOrd="0" presId="urn:microsoft.com/office/officeart/2005/8/layout/process2"/>
    <dgm:cxn modelId="{4342FC97-A21B-4146-8F51-07D7DCD35A64}" type="presOf" srcId="{F3C365C5-E205-4192-B121-85919E208773}" destId="{260B02B0-7033-4B4E-A134-556638CBDF17}" srcOrd="0" destOrd="0" presId="urn:microsoft.com/office/officeart/2005/8/layout/process2"/>
    <dgm:cxn modelId="{E7F284F7-DF16-4B9D-9907-40E58A6ADC44}" type="presParOf" srcId="{4E54E876-1887-4D7C-B292-051EB6683322}" destId="{18EF41DC-B059-4901-919B-3F974E97D919}" srcOrd="0" destOrd="0" presId="urn:microsoft.com/office/officeart/2005/8/layout/process2"/>
    <dgm:cxn modelId="{B8D3CBE2-29B5-48AF-82EC-8387DD1E88FA}" type="presParOf" srcId="{4E54E876-1887-4D7C-B292-051EB6683322}" destId="{B1F96FD0-A37A-4ABE-B4D5-132AB3E26971}" srcOrd="1" destOrd="0" presId="urn:microsoft.com/office/officeart/2005/8/layout/process2"/>
    <dgm:cxn modelId="{4BF136E0-ED90-423E-889D-EE9DF0D90FC8}" type="presParOf" srcId="{B1F96FD0-A37A-4ABE-B4D5-132AB3E26971}" destId="{BF48749B-5EC7-4A95-A0F6-94EF8420E8B8}" srcOrd="0" destOrd="0" presId="urn:microsoft.com/office/officeart/2005/8/layout/process2"/>
    <dgm:cxn modelId="{281D3620-64A8-4B1A-B58A-1B2E0AFEDB84}" type="presParOf" srcId="{4E54E876-1887-4D7C-B292-051EB6683322}" destId="{FE9B0B55-7455-4669-B175-EF5626C25B24}" srcOrd="2" destOrd="0" presId="urn:microsoft.com/office/officeart/2005/8/layout/process2"/>
    <dgm:cxn modelId="{496F7C8E-55C1-43F6-B0E1-E5FED3E2FFDC}" type="presParOf" srcId="{4E54E876-1887-4D7C-B292-051EB6683322}" destId="{062BBBA1-3CF8-4507-BCAA-5A872C14F4D7}" srcOrd="3" destOrd="0" presId="urn:microsoft.com/office/officeart/2005/8/layout/process2"/>
    <dgm:cxn modelId="{9EAE7720-DCEB-49A7-973A-3736FF44303A}" type="presParOf" srcId="{062BBBA1-3CF8-4507-BCAA-5A872C14F4D7}" destId="{8D57AAC9-5366-44AF-8B5D-DE35C8D9045F}" srcOrd="0" destOrd="0" presId="urn:microsoft.com/office/officeart/2005/8/layout/process2"/>
    <dgm:cxn modelId="{B4DFA3A8-9D59-4E73-85A7-D244EF4AB86D}" type="presParOf" srcId="{4E54E876-1887-4D7C-B292-051EB6683322}" destId="{260B02B0-7033-4B4E-A134-556638CBDF17}" srcOrd="4" destOrd="0" presId="urn:microsoft.com/office/officeart/2005/8/layout/process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8E65F5-C0FD-4C5F-B7DB-9F8725F21383}" type="doc">
      <dgm:prSet loTypeId="urn:microsoft.com/office/officeart/2005/8/layout/default#1" loCatId="list" qsTypeId="urn:microsoft.com/office/officeart/2005/8/quickstyle/simple1" qsCatId="simple" csTypeId="urn:microsoft.com/office/officeart/2005/8/colors/accent3_1" csCatId="accent3" phldr="1"/>
      <dgm:spPr/>
      <dgm:t>
        <a:bodyPr/>
        <a:lstStyle/>
        <a:p>
          <a:endParaRPr lang="es-ES"/>
        </a:p>
      </dgm:t>
    </dgm:pt>
    <dgm:pt modelId="{3A036220-CCE1-4E64-9C8C-6D999A0B22AE}">
      <dgm:prSet phldrT="[Texto]" custT="1"/>
      <dgm:spPr/>
      <dgm:t>
        <a:bodyPr/>
        <a:lstStyle/>
        <a:p>
          <a:r>
            <a:rPr lang="es-ES" sz="1800" b="0" smtClean="0"/>
            <a:t>TAME</a:t>
          </a:r>
          <a:endParaRPr lang="es-ES" sz="1800" b="0" dirty="0"/>
        </a:p>
      </dgm:t>
    </dgm:pt>
    <dgm:pt modelId="{6F13730B-7BA0-43E1-AB2D-382025CB1F57}" type="parTrans" cxnId="{727B1203-9E82-465D-B4E8-3ED30E47181E}">
      <dgm:prSet/>
      <dgm:spPr/>
      <dgm:t>
        <a:bodyPr/>
        <a:lstStyle/>
        <a:p>
          <a:endParaRPr lang="es-ES"/>
        </a:p>
      </dgm:t>
    </dgm:pt>
    <dgm:pt modelId="{DA38A351-2CAE-4C9C-B113-FA496EC2EF95}" type="sibTrans" cxnId="{727B1203-9E82-465D-B4E8-3ED30E47181E}">
      <dgm:prSet/>
      <dgm:spPr/>
      <dgm:t>
        <a:bodyPr/>
        <a:lstStyle/>
        <a:p>
          <a:endParaRPr lang="es-ES"/>
        </a:p>
      </dgm:t>
    </dgm:pt>
    <dgm:pt modelId="{8324D036-5ABD-444F-9D83-178526E1AC38}">
      <dgm:prSet phldrT="[Texto]" custT="1"/>
      <dgm:spPr/>
      <dgm:t>
        <a:bodyPr/>
        <a:lstStyle/>
        <a:p>
          <a:r>
            <a:rPr lang="es-ES" sz="1800" b="0" smtClean="0"/>
            <a:t>Ecuafarma</a:t>
          </a:r>
          <a:endParaRPr lang="es-ES" sz="1800" b="0" dirty="0"/>
        </a:p>
      </dgm:t>
    </dgm:pt>
    <dgm:pt modelId="{242BB5AC-F365-43E3-9F2D-32976C8CC59F}" type="parTrans" cxnId="{1E6460BC-F8A6-4187-811B-4DC4A15B21CA}">
      <dgm:prSet/>
      <dgm:spPr/>
      <dgm:t>
        <a:bodyPr/>
        <a:lstStyle/>
        <a:p>
          <a:endParaRPr lang="es-ES"/>
        </a:p>
      </dgm:t>
    </dgm:pt>
    <dgm:pt modelId="{8BAB2AFC-3A56-4F4F-B1B6-988D3DEB31A8}" type="sibTrans" cxnId="{1E6460BC-F8A6-4187-811B-4DC4A15B21CA}">
      <dgm:prSet/>
      <dgm:spPr/>
      <dgm:t>
        <a:bodyPr/>
        <a:lstStyle/>
        <a:p>
          <a:endParaRPr lang="es-ES"/>
        </a:p>
      </dgm:t>
    </dgm:pt>
    <dgm:pt modelId="{84EB5A9C-5C88-4A55-8108-80310A43F9C0}">
      <dgm:prSet phldrT="[Texto]" custT="1"/>
      <dgm:spPr/>
      <dgm:t>
        <a:bodyPr/>
        <a:lstStyle/>
        <a:p>
          <a:r>
            <a:rPr lang="es-ES" sz="1800" b="0" smtClean="0"/>
            <a:t>Municipio de Quito</a:t>
          </a:r>
          <a:endParaRPr lang="es-ES" sz="1800" b="0" dirty="0"/>
        </a:p>
      </dgm:t>
    </dgm:pt>
    <dgm:pt modelId="{11D6A49D-C582-4AFF-AEBA-7FC8271969DD}" type="parTrans" cxnId="{9372219E-EE22-4C17-95C3-A155ECD90419}">
      <dgm:prSet/>
      <dgm:spPr/>
      <dgm:t>
        <a:bodyPr/>
        <a:lstStyle/>
        <a:p>
          <a:endParaRPr lang="es-ES"/>
        </a:p>
      </dgm:t>
    </dgm:pt>
    <dgm:pt modelId="{323F15BC-67F5-4920-94FC-27BCBF6C93EA}" type="sibTrans" cxnId="{9372219E-EE22-4C17-95C3-A155ECD90419}">
      <dgm:prSet/>
      <dgm:spPr/>
      <dgm:t>
        <a:bodyPr/>
        <a:lstStyle/>
        <a:p>
          <a:endParaRPr lang="es-ES"/>
        </a:p>
      </dgm:t>
    </dgm:pt>
    <dgm:pt modelId="{7EF8E717-C72A-4DC0-9142-744968F28A75}">
      <dgm:prSet phldrT="[Texto]" custT="1"/>
      <dgm:spPr/>
      <dgm:t>
        <a:bodyPr/>
        <a:lstStyle/>
        <a:p>
          <a:r>
            <a:rPr lang="es-ES" sz="1800" b="0" smtClean="0"/>
            <a:t>Unifarma</a:t>
          </a:r>
          <a:endParaRPr lang="es-ES" sz="1800" b="0" dirty="0"/>
        </a:p>
      </dgm:t>
    </dgm:pt>
    <dgm:pt modelId="{1E9E3278-3A4D-48C7-97D2-E837E6AA80A3}" type="parTrans" cxnId="{5FA344D7-EC3B-4BD9-B46E-3BE71C8CB448}">
      <dgm:prSet/>
      <dgm:spPr/>
      <dgm:t>
        <a:bodyPr/>
        <a:lstStyle/>
        <a:p>
          <a:endParaRPr lang="es-ES"/>
        </a:p>
      </dgm:t>
    </dgm:pt>
    <dgm:pt modelId="{E6968FF0-E63A-4938-B090-DFAE8DE8D32C}" type="sibTrans" cxnId="{5FA344D7-EC3B-4BD9-B46E-3BE71C8CB448}">
      <dgm:prSet/>
      <dgm:spPr/>
      <dgm:t>
        <a:bodyPr/>
        <a:lstStyle/>
        <a:p>
          <a:endParaRPr lang="es-ES"/>
        </a:p>
      </dgm:t>
    </dgm:pt>
    <dgm:pt modelId="{90A6F36E-D300-486A-BD82-B1F15A42CDB2}">
      <dgm:prSet phldrT="[Texto]" custT="1"/>
      <dgm:spPr/>
      <dgm:t>
        <a:bodyPr/>
        <a:lstStyle/>
        <a:p>
          <a:r>
            <a:rPr lang="es-ES" sz="1800" b="0" smtClean="0"/>
            <a:t>Fuerza Aérea Ecuatoriana ,etc.</a:t>
          </a:r>
          <a:endParaRPr lang="es-ES" sz="1800" b="0" dirty="0"/>
        </a:p>
      </dgm:t>
    </dgm:pt>
    <dgm:pt modelId="{AE1C2821-1C53-4036-B7F2-DD89AA7B35CD}" type="parTrans" cxnId="{DD61D5DA-CECE-4076-AE8F-113E153D1FDC}">
      <dgm:prSet/>
      <dgm:spPr/>
      <dgm:t>
        <a:bodyPr/>
        <a:lstStyle/>
        <a:p>
          <a:endParaRPr lang="es-ES"/>
        </a:p>
      </dgm:t>
    </dgm:pt>
    <dgm:pt modelId="{9427790C-7248-4EAA-9D58-8C0EEEB543F5}" type="sibTrans" cxnId="{DD61D5DA-CECE-4076-AE8F-113E153D1FDC}">
      <dgm:prSet/>
      <dgm:spPr/>
      <dgm:t>
        <a:bodyPr/>
        <a:lstStyle/>
        <a:p>
          <a:endParaRPr lang="es-ES"/>
        </a:p>
      </dgm:t>
    </dgm:pt>
    <dgm:pt modelId="{BA8C0BB0-52DB-4672-B04C-A78623CE415D}" type="pres">
      <dgm:prSet presAssocID="{C88E65F5-C0FD-4C5F-B7DB-9F8725F21383}" presName="diagram" presStyleCnt="0">
        <dgm:presLayoutVars>
          <dgm:dir/>
          <dgm:resizeHandles val="exact"/>
        </dgm:presLayoutVars>
      </dgm:prSet>
      <dgm:spPr/>
      <dgm:t>
        <a:bodyPr/>
        <a:lstStyle/>
        <a:p>
          <a:endParaRPr lang="es-ES"/>
        </a:p>
      </dgm:t>
    </dgm:pt>
    <dgm:pt modelId="{8CDD0F02-162B-4A50-BD4B-17D50DB5F655}" type="pres">
      <dgm:prSet presAssocID="{3A036220-CCE1-4E64-9C8C-6D999A0B22AE}" presName="node" presStyleLbl="node1" presStyleIdx="0" presStyleCnt="5">
        <dgm:presLayoutVars>
          <dgm:bulletEnabled val="1"/>
        </dgm:presLayoutVars>
      </dgm:prSet>
      <dgm:spPr/>
      <dgm:t>
        <a:bodyPr/>
        <a:lstStyle/>
        <a:p>
          <a:endParaRPr lang="es-ES"/>
        </a:p>
      </dgm:t>
    </dgm:pt>
    <dgm:pt modelId="{E962CB2A-2BD1-4BAE-AB26-EF5AFCE21B32}" type="pres">
      <dgm:prSet presAssocID="{DA38A351-2CAE-4C9C-B113-FA496EC2EF95}" presName="sibTrans" presStyleCnt="0"/>
      <dgm:spPr/>
      <dgm:t>
        <a:bodyPr/>
        <a:lstStyle/>
        <a:p>
          <a:endParaRPr lang="es-ES"/>
        </a:p>
      </dgm:t>
    </dgm:pt>
    <dgm:pt modelId="{0787EEFB-88B4-449E-A608-859F01611EF2}" type="pres">
      <dgm:prSet presAssocID="{8324D036-5ABD-444F-9D83-178526E1AC38}" presName="node" presStyleLbl="node1" presStyleIdx="1" presStyleCnt="5">
        <dgm:presLayoutVars>
          <dgm:bulletEnabled val="1"/>
        </dgm:presLayoutVars>
      </dgm:prSet>
      <dgm:spPr/>
      <dgm:t>
        <a:bodyPr/>
        <a:lstStyle/>
        <a:p>
          <a:endParaRPr lang="es-ES"/>
        </a:p>
      </dgm:t>
    </dgm:pt>
    <dgm:pt modelId="{37D8E2C5-CD3D-41A8-BDDE-C45F7EC261A7}" type="pres">
      <dgm:prSet presAssocID="{8BAB2AFC-3A56-4F4F-B1B6-988D3DEB31A8}" presName="sibTrans" presStyleCnt="0"/>
      <dgm:spPr/>
      <dgm:t>
        <a:bodyPr/>
        <a:lstStyle/>
        <a:p>
          <a:endParaRPr lang="es-ES"/>
        </a:p>
      </dgm:t>
    </dgm:pt>
    <dgm:pt modelId="{51D191F9-8E24-4B61-9984-596CF2615374}" type="pres">
      <dgm:prSet presAssocID="{84EB5A9C-5C88-4A55-8108-80310A43F9C0}" presName="node" presStyleLbl="node1" presStyleIdx="2" presStyleCnt="5">
        <dgm:presLayoutVars>
          <dgm:bulletEnabled val="1"/>
        </dgm:presLayoutVars>
      </dgm:prSet>
      <dgm:spPr/>
      <dgm:t>
        <a:bodyPr/>
        <a:lstStyle/>
        <a:p>
          <a:endParaRPr lang="es-ES"/>
        </a:p>
      </dgm:t>
    </dgm:pt>
    <dgm:pt modelId="{D05EAF24-4D17-4B60-9463-A1DA1EEAFFE8}" type="pres">
      <dgm:prSet presAssocID="{323F15BC-67F5-4920-94FC-27BCBF6C93EA}" presName="sibTrans" presStyleCnt="0"/>
      <dgm:spPr/>
      <dgm:t>
        <a:bodyPr/>
        <a:lstStyle/>
        <a:p>
          <a:endParaRPr lang="es-ES"/>
        </a:p>
      </dgm:t>
    </dgm:pt>
    <dgm:pt modelId="{AFA93867-CB71-447F-813A-7D78B043761E}" type="pres">
      <dgm:prSet presAssocID="{7EF8E717-C72A-4DC0-9142-744968F28A75}" presName="node" presStyleLbl="node1" presStyleIdx="3" presStyleCnt="5">
        <dgm:presLayoutVars>
          <dgm:bulletEnabled val="1"/>
        </dgm:presLayoutVars>
      </dgm:prSet>
      <dgm:spPr/>
      <dgm:t>
        <a:bodyPr/>
        <a:lstStyle/>
        <a:p>
          <a:endParaRPr lang="es-ES"/>
        </a:p>
      </dgm:t>
    </dgm:pt>
    <dgm:pt modelId="{88DE2182-780D-4C4A-AAF7-93AC96FC8BE4}" type="pres">
      <dgm:prSet presAssocID="{E6968FF0-E63A-4938-B090-DFAE8DE8D32C}" presName="sibTrans" presStyleCnt="0"/>
      <dgm:spPr/>
      <dgm:t>
        <a:bodyPr/>
        <a:lstStyle/>
        <a:p>
          <a:endParaRPr lang="es-ES"/>
        </a:p>
      </dgm:t>
    </dgm:pt>
    <dgm:pt modelId="{3D2D5DD3-4CAB-4148-A511-953EEBFBD413}" type="pres">
      <dgm:prSet presAssocID="{90A6F36E-D300-486A-BD82-B1F15A42CDB2}" presName="node" presStyleLbl="node1" presStyleIdx="4" presStyleCnt="5">
        <dgm:presLayoutVars>
          <dgm:bulletEnabled val="1"/>
        </dgm:presLayoutVars>
      </dgm:prSet>
      <dgm:spPr/>
      <dgm:t>
        <a:bodyPr/>
        <a:lstStyle/>
        <a:p>
          <a:endParaRPr lang="es-ES"/>
        </a:p>
      </dgm:t>
    </dgm:pt>
  </dgm:ptLst>
  <dgm:cxnLst>
    <dgm:cxn modelId="{1E6460BC-F8A6-4187-811B-4DC4A15B21CA}" srcId="{C88E65F5-C0FD-4C5F-B7DB-9F8725F21383}" destId="{8324D036-5ABD-444F-9D83-178526E1AC38}" srcOrd="1" destOrd="0" parTransId="{242BB5AC-F365-43E3-9F2D-32976C8CC59F}" sibTransId="{8BAB2AFC-3A56-4F4F-B1B6-988D3DEB31A8}"/>
    <dgm:cxn modelId="{122A34E2-3F07-441A-A127-9D5EC9346BEB}" type="presOf" srcId="{C88E65F5-C0FD-4C5F-B7DB-9F8725F21383}" destId="{BA8C0BB0-52DB-4672-B04C-A78623CE415D}" srcOrd="0" destOrd="0" presId="urn:microsoft.com/office/officeart/2005/8/layout/default#1"/>
    <dgm:cxn modelId="{9372219E-EE22-4C17-95C3-A155ECD90419}" srcId="{C88E65F5-C0FD-4C5F-B7DB-9F8725F21383}" destId="{84EB5A9C-5C88-4A55-8108-80310A43F9C0}" srcOrd="2" destOrd="0" parTransId="{11D6A49D-C582-4AFF-AEBA-7FC8271969DD}" sibTransId="{323F15BC-67F5-4920-94FC-27BCBF6C93EA}"/>
    <dgm:cxn modelId="{F1E87423-41FF-409E-9CFC-63EE06737BB7}" type="presOf" srcId="{90A6F36E-D300-486A-BD82-B1F15A42CDB2}" destId="{3D2D5DD3-4CAB-4148-A511-953EEBFBD413}" srcOrd="0" destOrd="0" presId="urn:microsoft.com/office/officeart/2005/8/layout/default#1"/>
    <dgm:cxn modelId="{727B1203-9E82-465D-B4E8-3ED30E47181E}" srcId="{C88E65F5-C0FD-4C5F-B7DB-9F8725F21383}" destId="{3A036220-CCE1-4E64-9C8C-6D999A0B22AE}" srcOrd="0" destOrd="0" parTransId="{6F13730B-7BA0-43E1-AB2D-382025CB1F57}" sibTransId="{DA38A351-2CAE-4C9C-B113-FA496EC2EF95}"/>
    <dgm:cxn modelId="{5FA344D7-EC3B-4BD9-B46E-3BE71C8CB448}" srcId="{C88E65F5-C0FD-4C5F-B7DB-9F8725F21383}" destId="{7EF8E717-C72A-4DC0-9142-744968F28A75}" srcOrd="3" destOrd="0" parTransId="{1E9E3278-3A4D-48C7-97D2-E837E6AA80A3}" sibTransId="{E6968FF0-E63A-4938-B090-DFAE8DE8D32C}"/>
    <dgm:cxn modelId="{C465F4BB-1B78-43A6-9B3E-5E60F87F1E2E}" type="presOf" srcId="{84EB5A9C-5C88-4A55-8108-80310A43F9C0}" destId="{51D191F9-8E24-4B61-9984-596CF2615374}" srcOrd="0" destOrd="0" presId="urn:microsoft.com/office/officeart/2005/8/layout/default#1"/>
    <dgm:cxn modelId="{DD61D5DA-CECE-4076-AE8F-113E153D1FDC}" srcId="{C88E65F5-C0FD-4C5F-B7DB-9F8725F21383}" destId="{90A6F36E-D300-486A-BD82-B1F15A42CDB2}" srcOrd="4" destOrd="0" parTransId="{AE1C2821-1C53-4036-B7F2-DD89AA7B35CD}" sibTransId="{9427790C-7248-4EAA-9D58-8C0EEEB543F5}"/>
    <dgm:cxn modelId="{09B6A6ED-64DE-4DD9-92F8-C65985F0559A}" type="presOf" srcId="{7EF8E717-C72A-4DC0-9142-744968F28A75}" destId="{AFA93867-CB71-447F-813A-7D78B043761E}" srcOrd="0" destOrd="0" presId="urn:microsoft.com/office/officeart/2005/8/layout/default#1"/>
    <dgm:cxn modelId="{30D8438D-3B3C-4198-9D01-ED0141AA9C06}" type="presOf" srcId="{8324D036-5ABD-444F-9D83-178526E1AC38}" destId="{0787EEFB-88B4-449E-A608-859F01611EF2}" srcOrd="0" destOrd="0" presId="urn:microsoft.com/office/officeart/2005/8/layout/default#1"/>
    <dgm:cxn modelId="{C345A399-0411-4F56-8767-9521D5D25AFF}" type="presOf" srcId="{3A036220-CCE1-4E64-9C8C-6D999A0B22AE}" destId="{8CDD0F02-162B-4A50-BD4B-17D50DB5F655}" srcOrd="0" destOrd="0" presId="urn:microsoft.com/office/officeart/2005/8/layout/default#1"/>
    <dgm:cxn modelId="{154AE8DF-A068-42B8-AC9C-4F9048CB210E}" type="presParOf" srcId="{BA8C0BB0-52DB-4672-B04C-A78623CE415D}" destId="{8CDD0F02-162B-4A50-BD4B-17D50DB5F655}" srcOrd="0" destOrd="0" presId="urn:microsoft.com/office/officeart/2005/8/layout/default#1"/>
    <dgm:cxn modelId="{BFE65466-7572-4B12-8DA1-25D67674556B}" type="presParOf" srcId="{BA8C0BB0-52DB-4672-B04C-A78623CE415D}" destId="{E962CB2A-2BD1-4BAE-AB26-EF5AFCE21B32}" srcOrd="1" destOrd="0" presId="urn:microsoft.com/office/officeart/2005/8/layout/default#1"/>
    <dgm:cxn modelId="{C35947B5-4010-4BDB-97EE-74E31E3F4D72}" type="presParOf" srcId="{BA8C0BB0-52DB-4672-B04C-A78623CE415D}" destId="{0787EEFB-88B4-449E-A608-859F01611EF2}" srcOrd="2" destOrd="0" presId="urn:microsoft.com/office/officeart/2005/8/layout/default#1"/>
    <dgm:cxn modelId="{329FAAE6-C5E1-4D8C-8DDF-7C645C0B423D}" type="presParOf" srcId="{BA8C0BB0-52DB-4672-B04C-A78623CE415D}" destId="{37D8E2C5-CD3D-41A8-BDDE-C45F7EC261A7}" srcOrd="3" destOrd="0" presId="urn:microsoft.com/office/officeart/2005/8/layout/default#1"/>
    <dgm:cxn modelId="{4478C523-5B3F-4A2D-AF98-E857340268CB}" type="presParOf" srcId="{BA8C0BB0-52DB-4672-B04C-A78623CE415D}" destId="{51D191F9-8E24-4B61-9984-596CF2615374}" srcOrd="4" destOrd="0" presId="urn:microsoft.com/office/officeart/2005/8/layout/default#1"/>
    <dgm:cxn modelId="{B0FBFF4F-8834-44B3-9BDF-B6061C2986EA}" type="presParOf" srcId="{BA8C0BB0-52DB-4672-B04C-A78623CE415D}" destId="{D05EAF24-4D17-4B60-9463-A1DA1EEAFFE8}" srcOrd="5" destOrd="0" presId="urn:microsoft.com/office/officeart/2005/8/layout/default#1"/>
    <dgm:cxn modelId="{7D1088AA-5FBD-4BC7-9D99-5541B0A0D2CB}" type="presParOf" srcId="{BA8C0BB0-52DB-4672-B04C-A78623CE415D}" destId="{AFA93867-CB71-447F-813A-7D78B043761E}" srcOrd="6" destOrd="0" presId="urn:microsoft.com/office/officeart/2005/8/layout/default#1"/>
    <dgm:cxn modelId="{B0E3B5BE-92E5-4094-9821-6BEAD115146C}" type="presParOf" srcId="{BA8C0BB0-52DB-4672-B04C-A78623CE415D}" destId="{88DE2182-780D-4C4A-AAF7-93AC96FC8BE4}" srcOrd="7" destOrd="0" presId="urn:microsoft.com/office/officeart/2005/8/layout/default#1"/>
    <dgm:cxn modelId="{6168AFEF-66B4-41B3-9CA8-57E0FB23B96C}" type="presParOf" srcId="{BA8C0BB0-52DB-4672-B04C-A78623CE415D}" destId="{3D2D5DD3-4CAB-4148-A511-953EEBFBD413}" srcOrd="8"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C59902-64F6-4837-A4A6-D4E7A6A08294}"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es-ES"/>
        </a:p>
      </dgm:t>
    </dgm:pt>
    <dgm:pt modelId="{A09BAEFB-1278-4E61-BC6B-72DE51F0DD80}">
      <dgm:prSet phldrT="[Texto]"/>
      <dgm:spPr/>
      <dgm:t>
        <a:bodyPr/>
        <a:lstStyle/>
        <a:p>
          <a:r>
            <a:rPr lang="es-EC" dirty="0" smtClean="0">
              <a:solidFill>
                <a:schemeClr val="tx1"/>
              </a:solidFill>
            </a:rPr>
            <a:t>inició con un almacén en la Ciudad de Quito y a partir de 1985 empezó abrir sucursales</a:t>
          </a:r>
          <a:endParaRPr lang="es-ES" dirty="0">
            <a:solidFill>
              <a:schemeClr val="tx1"/>
            </a:solidFill>
          </a:endParaRPr>
        </a:p>
      </dgm:t>
    </dgm:pt>
    <dgm:pt modelId="{719C4AD8-4E20-4AD9-9950-2EC002389DBB}" type="parTrans" cxnId="{5048FC13-733F-4167-8982-3226D3B1D473}">
      <dgm:prSet/>
      <dgm:spPr/>
      <dgm:t>
        <a:bodyPr/>
        <a:lstStyle/>
        <a:p>
          <a:endParaRPr lang="es-ES"/>
        </a:p>
      </dgm:t>
    </dgm:pt>
    <dgm:pt modelId="{5FC71103-593D-40F3-B252-6433B62A7BCD}" type="sibTrans" cxnId="{5048FC13-733F-4167-8982-3226D3B1D473}">
      <dgm:prSet/>
      <dgm:spPr/>
      <dgm:t>
        <a:bodyPr/>
        <a:lstStyle/>
        <a:p>
          <a:endParaRPr lang="es-ES"/>
        </a:p>
      </dgm:t>
    </dgm:pt>
    <dgm:pt modelId="{2FC7E899-7863-457B-A6AA-3C57F5D5D6C9}">
      <dgm:prSet phldrT="[Texto]"/>
      <dgm:spPr/>
      <dgm:t>
        <a:bodyPr/>
        <a:lstStyle/>
        <a:p>
          <a:r>
            <a:rPr lang="es-EC" dirty="0" smtClean="0">
              <a:solidFill>
                <a:schemeClr val="tx1"/>
              </a:solidFill>
            </a:rPr>
            <a:t>tiene cobertura en el mercado nacional</a:t>
          </a:r>
          <a:endParaRPr lang="es-ES" dirty="0">
            <a:solidFill>
              <a:schemeClr val="tx1"/>
            </a:solidFill>
          </a:endParaRPr>
        </a:p>
      </dgm:t>
    </dgm:pt>
    <dgm:pt modelId="{5D2C3A58-5FB5-42F9-B8E9-56EB8EA51519}" type="parTrans" cxnId="{CAFE9533-3CF1-4949-A5EF-5F6D8DDE045A}">
      <dgm:prSet/>
      <dgm:spPr/>
      <dgm:t>
        <a:bodyPr/>
        <a:lstStyle/>
        <a:p>
          <a:endParaRPr lang="es-ES"/>
        </a:p>
      </dgm:t>
    </dgm:pt>
    <dgm:pt modelId="{E85FCBF5-61DB-4ACE-A756-B012BD789DBC}" type="sibTrans" cxnId="{CAFE9533-3CF1-4949-A5EF-5F6D8DDE045A}">
      <dgm:prSet/>
      <dgm:spPr/>
      <dgm:t>
        <a:bodyPr/>
        <a:lstStyle/>
        <a:p>
          <a:endParaRPr lang="es-ES"/>
        </a:p>
      </dgm:t>
    </dgm:pt>
    <dgm:pt modelId="{209CE07A-AB92-49BD-86DD-811F18E0F65B}">
      <dgm:prSet phldrT="[Texto]"/>
      <dgm:spPr/>
      <dgm:t>
        <a:bodyPr/>
        <a:lstStyle/>
        <a:p>
          <a:r>
            <a:rPr lang="es-EC" dirty="0" smtClean="0">
              <a:solidFill>
                <a:schemeClr val="tx1"/>
              </a:solidFill>
            </a:rPr>
            <a:t>MALEPRODU CIA LTDA </a:t>
          </a:r>
          <a:endParaRPr lang="es-ES" dirty="0">
            <a:solidFill>
              <a:schemeClr val="tx1"/>
            </a:solidFill>
          </a:endParaRPr>
        </a:p>
      </dgm:t>
    </dgm:pt>
    <dgm:pt modelId="{4B794051-436B-476D-BA17-591790B9CB02}" type="parTrans" cxnId="{39AD232B-D2BC-40EF-B069-5B3A166C8591}">
      <dgm:prSet/>
      <dgm:spPr/>
      <dgm:t>
        <a:bodyPr/>
        <a:lstStyle/>
        <a:p>
          <a:endParaRPr lang="es-ES"/>
        </a:p>
      </dgm:t>
    </dgm:pt>
    <dgm:pt modelId="{5B0A701C-DA77-4AEF-BB22-2A10E69CC12D}" type="sibTrans" cxnId="{39AD232B-D2BC-40EF-B069-5B3A166C8591}">
      <dgm:prSet/>
      <dgm:spPr/>
      <dgm:t>
        <a:bodyPr/>
        <a:lstStyle/>
        <a:p>
          <a:endParaRPr lang="es-ES"/>
        </a:p>
      </dgm:t>
    </dgm:pt>
    <dgm:pt modelId="{BC012C58-DCD8-4E65-81DB-185CE3E32CB2}">
      <dgm:prSet/>
      <dgm:spPr/>
      <dgm:t>
        <a:bodyPr/>
        <a:lstStyle/>
        <a:p>
          <a:endParaRPr lang="es-ES" dirty="0"/>
        </a:p>
      </dgm:t>
    </dgm:pt>
    <dgm:pt modelId="{A6F35BD1-0A27-47E9-81FB-735D995FFCF9}" type="parTrans" cxnId="{BA6F9F4B-AC2E-44AB-9792-104FC7BD102D}">
      <dgm:prSet/>
      <dgm:spPr/>
      <dgm:t>
        <a:bodyPr/>
        <a:lstStyle/>
        <a:p>
          <a:endParaRPr lang="es-ES"/>
        </a:p>
      </dgm:t>
    </dgm:pt>
    <dgm:pt modelId="{D18AE95E-8A48-4924-A643-CB823329B57B}" type="sibTrans" cxnId="{BA6F9F4B-AC2E-44AB-9792-104FC7BD102D}">
      <dgm:prSet/>
      <dgm:spPr/>
      <dgm:t>
        <a:bodyPr/>
        <a:lstStyle/>
        <a:p>
          <a:endParaRPr lang="es-ES"/>
        </a:p>
      </dgm:t>
    </dgm:pt>
    <dgm:pt modelId="{485A1E52-2D8C-4EFF-9033-097984FCFAD8}" type="pres">
      <dgm:prSet presAssocID="{B2C59902-64F6-4837-A4A6-D4E7A6A08294}" presName="composite" presStyleCnt="0">
        <dgm:presLayoutVars>
          <dgm:chMax val="3"/>
          <dgm:animLvl val="lvl"/>
          <dgm:resizeHandles val="exact"/>
        </dgm:presLayoutVars>
      </dgm:prSet>
      <dgm:spPr/>
      <dgm:t>
        <a:bodyPr/>
        <a:lstStyle/>
        <a:p>
          <a:endParaRPr lang="es-ES"/>
        </a:p>
      </dgm:t>
    </dgm:pt>
    <dgm:pt modelId="{188DF08C-CA7D-4F00-8A8E-CE626E4E57E6}" type="pres">
      <dgm:prSet presAssocID="{A09BAEFB-1278-4E61-BC6B-72DE51F0DD80}" presName="gear1" presStyleLbl="node1" presStyleIdx="0" presStyleCnt="3">
        <dgm:presLayoutVars>
          <dgm:chMax val="1"/>
          <dgm:bulletEnabled val="1"/>
        </dgm:presLayoutVars>
      </dgm:prSet>
      <dgm:spPr/>
      <dgm:t>
        <a:bodyPr/>
        <a:lstStyle/>
        <a:p>
          <a:endParaRPr lang="es-ES"/>
        </a:p>
      </dgm:t>
    </dgm:pt>
    <dgm:pt modelId="{81AC4747-C011-4646-9328-1BD1542B8523}" type="pres">
      <dgm:prSet presAssocID="{A09BAEFB-1278-4E61-BC6B-72DE51F0DD80}" presName="gear1srcNode" presStyleLbl="node1" presStyleIdx="0" presStyleCnt="3"/>
      <dgm:spPr/>
      <dgm:t>
        <a:bodyPr/>
        <a:lstStyle/>
        <a:p>
          <a:endParaRPr lang="es-ES"/>
        </a:p>
      </dgm:t>
    </dgm:pt>
    <dgm:pt modelId="{2EE33EB4-FA8A-425F-B3D1-9CBD8B1E79DA}" type="pres">
      <dgm:prSet presAssocID="{A09BAEFB-1278-4E61-BC6B-72DE51F0DD80}" presName="gear1dstNode" presStyleLbl="node1" presStyleIdx="0" presStyleCnt="3"/>
      <dgm:spPr/>
      <dgm:t>
        <a:bodyPr/>
        <a:lstStyle/>
        <a:p>
          <a:endParaRPr lang="es-ES"/>
        </a:p>
      </dgm:t>
    </dgm:pt>
    <dgm:pt modelId="{425FBBFB-47CC-4ECE-92D2-2DF54D0F0655}" type="pres">
      <dgm:prSet presAssocID="{2FC7E899-7863-457B-A6AA-3C57F5D5D6C9}" presName="gear2" presStyleLbl="node1" presStyleIdx="1" presStyleCnt="3">
        <dgm:presLayoutVars>
          <dgm:chMax val="1"/>
          <dgm:bulletEnabled val="1"/>
        </dgm:presLayoutVars>
      </dgm:prSet>
      <dgm:spPr/>
      <dgm:t>
        <a:bodyPr/>
        <a:lstStyle/>
        <a:p>
          <a:endParaRPr lang="es-ES"/>
        </a:p>
      </dgm:t>
    </dgm:pt>
    <dgm:pt modelId="{AB2617F6-F1A3-4F9A-9BC2-5BFC30EF3696}" type="pres">
      <dgm:prSet presAssocID="{2FC7E899-7863-457B-A6AA-3C57F5D5D6C9}" presName="gear2srcNode" presStyleLbl="node1" presStyleIdx="1" presStyleCnt="3"/>
      <dgm:spPr/>
      <dgm:t>
        <a:bodyPr/>
        <a:lstStyle/>
        <a:p>
          <a:endParaRPr lang="es-ES"/>
        </a:p>
      </dgm:t>
    </dgm:pt>
    <dgm:pt modelId="{8421A7A0-4495-4F5A-A0C8-D7486DCA1546}" type="pres">
      <dgm:prSet presAssocID="{2FC7E899-7863-457B-A6AA-3C57F5D5D6C9}" presName="gear2dstNode" presStyleLbl="node1" presStyleIdx="1" presStyleCnt="3"/>
      <dgm:spPr/>
      <dgm:t>
        <a:bodyPr/>
        <a:lstStyle/>
        <a:p>
          <a:endParaRPr lang="es-ES"/>
        </a:p>
      </dgm:t>
    </dgm:pt>
    <dgm:pt modelId="{459A5434-5472-4F87-BB9F-5B906C9323B6}" type="pres">
      <dgm:prSet presAssocID="{209CE07A-AB92-49BD-86DD-811F18E0F65B}" presName="gear3" presStyleLbl="node1" presStyleIdx="2" presStyleCnt="3"/>
      <dgm:spPr/>
      <dgm:t>
        <a:bodyPr/>
        <a:lstStyle/>
        <a:p>
          <a:endParaRPr lang="es-ES"/>
        </a:p>
      </dgm:t>
    </dgm:pt>
    <dgm:pt modelId="{5AF1DE84-CCED-4CF4-87DF-4FBF20D94748}" type="pres">
      <dgm:prSet presAssocID="{209CE07A-AB92-49BD-86DD-811F18E0F65B}" presName="gear3tx" presStyleLbl="node1" presStyleIdx="2" presStyleCnt="3">
        <dgm:presLayoutVars>
          <dgm:chMax val="1"/>
          <dgm:bulletEnabled val="1"/>
        </dgm:presLayoutVars>
      </dgm:prSet>
      <dgm:spPr/>
      <dgm:t>
        <a:bodyPr/>
        <a:lstStyle/>
        <a:p>
          <a:endParaRPr lang="es-ES"/>
        </a:p>
      </dgm:t>
    </dgm:pt>
    <dgm:pt modelId="{8A89EF49-1F1D-4BEA-A0B3-6E8E9EFB9DB5}" type="pres">
      <dgm:prSet presAssocID="{209CE07A-AB92-49BD-86DD-811F18E0F65B}" presName="gear3srcNode" presStyleLbl="node1" presStyleIdx="2" presStyleCnt="3"/>
      <dgm:spPr/>
      <dgm:t>
        <a:bodyPr/>
        <a:lstStyle/>
        <a:p>
          <a:endParaRPr lang="es-ES"/>
        </a:p>
      </dgm:t>
    </dgm:pt>
    <dgm:pt modelId="{47228CFF-4249-4CA6-BC29-B0B123B20392}" type="pres">
      <dgm:prSet presAssocID="{209CE07A-AB92-49BD-86DD-811F18E0F65B}" presName="gear3dstNode" presStyleLbl="node1" presStyleIdx="2" presStyleCnt="3"/>
      <dgm:spPr/>
      <dgm:t>
        <a:bodyPr/>
        <a:lstStyle/>
        <a:p>
          <a:endParaRPr lang="es-ES"/>
        </a:p>
      </dgm:t>
    </dgm:pt>
    <dgm:pt modelId="{A14A9B34-DB67-4DEB-A3CC-884685C354AA}" type="pres">
      <dgm:prSet presAssocID="{5FC71103-593D-40F3-B252-6433B62A7BCD}" presName="connector1" presStyleLbl="sibTrans2D1" presStyleIdx="0" presStyleCnt="3"/>
      <dgm:spPr/>
      <dgm:t>
        <a:bodyPr/>
        <a:lstStyle/>
        <a:p>
          <a:endParaRPr lang="es-ES"/>
        </a:p>
      </dgm:t>
    </dgm:pt>
    <dgm:pt modelId="{13FB2A85-1FFB-4359-B1A4-BE2D085A3379}" type="pres">
      <dgm:prSet presAssocID="{E85FCBF5-61DB-4ACE-A756-B012BD789DBC}" presName="connector2" presStyleLbl="sibTrans2D1" presStyleIdx="1" presStyleCnt="3"/>
      <dgm:spPr/>
      <dgm:t>
        <a:bodyPr/>
        <a:lstStyle/>
        <a:p>
          <a:endParaRPr lang="es-ES"/>
        </a:p>
      </dgm:t>
    </dgm:pt>
    <dgm:pt modelId="{06C4710B-AFD3-4FDC-8848-571D4CDC124C}" type="pres">
      <dgm:prSet presAssocID="{5B0A701C-DA77-4AEF-BB22-2A10E69CC12D}" presName="connector3" presStyleLbl="sibTrans2D1" presStyleIdx="2" presStyleCnt="3"/>
      <dgm:spPr/>
      <dgm:t>
        <a:bodyPr/>
        <a:lstStyle/>
        <a:p>
          <a:endParaRPr lang="es-ES"/>
        </a:p>
      </dgm:t>
    </dgm:pt>
  </dgm:ptLst>
  <dgm:cxnLst>
    <dgm:cxn modelId="{E7731A7C-D4C3-4950-9AE8-9B5CB8186594}" type="presOf" srcId="{209CE07A-AB92-49BD-86DD-811F18E0F65B}" destId="{8A89EF49-1F1D-4BEA-A0B3-6E8E9EFB9DB5}" srcOrd="2" destOrd="0" presId="urn:microsoft.com/office/officeart/2005/8/layout/gear1"/>
    <dgm:cxn modelId="{C5C54F11-291F-4EE9-BA65-75F5390ACA9E}" type="presOf" srcId="{5B0A701C-DA77-4AEF-BB22-2A10E69CC12D}" destId="{06C4710B-AFD3-4FDC-8848-571D4CDC124C}" srcOrd="0" destOrd="0" presId="urn:microsoft.com/office/officeart/2005/8/layout/gear1"/>
    <dgm:cxn modelId="{0223E5FF-84AA-48E6-A5D6-8FEC78BF1EC4}" type="presOf" srcId="{A09BAEFB-1278-4E61-BC6B-72DE51F0DD80}" destId="{188DF08C-CA7D-4F00-8A8E-CE626E4E57E6}" srcOrd="0" destOrd="0" presId="urn:microsoft.com/office/officeart/2005/8/layout/gear1"/>
    <dgm:cxn modelId="{51534A30-95A6-484D-8CEA-4E7F0D339F33}" type="presOf" srcId="{E85FCBF5-61DB-4ACE-A756-B012BD789DBC}" destId="{13FB2A85-1FFB-4359-B1A4-BE2D085A3379}" srcOrd="0" destOrd="0" presId="urn:microsoft.com/office/officeart/2005/8/layout/gear1"/>
    <dgm:cxn modelId="{10431C49-BF44-497C-83A3-AE8A63EB57AA}" type="presOf" srcId="{5FC71103-593D-40F3-B252-6433B62A7BCD}" destId="{A14A9B34-DB67-4DEB-A3CC-884685C354AA}" srcOrd="0" destOrd="0" presId="urn:microsoft.com/office/officeart/2005/8/layout/gear1"/>
    <dgm:cxn modelId="{40584A47-A037-4ABE-8AA7-4A047CE59E3B}" type="presOf" srcId="{B2C59902-64F6-4837-A4A6-D4E7A6A08294}" destId="{485A1E52-2D8C-4EFF-9033-097984FCFAD8}" srcOrd="0" destOrd="0" presId="urn:microsoft.com/office/officeart/2005/8/layout/gear1"/>
    <dgm:cxn modelId="{3EE919CA-B24D-42A7-9D23-90AC839547E5}" type="presOf" srcId="{2FC7E899-7863-457B-A6AA-3C57F5D5D6C9}" destId="{425FBBFB-47CC-4ECE-92D2-2DF54D0F0655}" srcOrd="0" destOrd="0" presId="urn:microsoft.com/office/officeart/2005/8/layout/gear1"/>
    <dgm:cxn modelId="{1F1045BC-A27F-49B6-BC6C-D9B2AD252738}" type="presOf" srcId="{209CE07A-AB92-49BD-86DD-811F18E0F65B}" destId="{5AF1DE84-CCED-4CF4-87DF-4FBF20D94748}" srcOrd="1" destOrd="0" presId="urn:microsoft.com/office/officeart/2005/8/layout/gear1"/>
    <dgm:cxn modelId="{93AA3358-8CB6-4760-B16F-80BD03BB884C}" type="presOf" srcId="{2FC7E899-7863-457B-A6AA-3C57F5D5D6C9}" destId="{8421A7A0-4495-4F5A-A0C8-D7486DCA1546}" srcOrd="2" destOrd="0" presId="urn:microsoft.com/office/officeart/2005/8/layout/gear1"/>
    <dgm:cxn modelId="{39477AB9-07DA-4216-B64B-9ED938186117}" type="presOf" srcId="{209CE07A-AB92-49BD-86DD-811F18E0F65B}" destId="{47228CFF-4249-4CA6-BC29-B0B123B20392}" srcOrd="3" destOrd="0" presId="urn:microsoft.com/office/officeart/2005/8/layout/gear1"/>
    <dgm:cxn modelId="{5048FC13-733F-4167-8982-3226D3B1D473}" srcId="{B2C59902-64F6-4837-A4A6-D4E7A6A08294}" destId="{A09BAEFB-1278-4E61-BC6B-72DE51F0DD80}" srcOrd="0" destOrd="0" parTransId="{719C4AD8-4E20-4AD9-9950-2EC002389DBB}" sibTransId="{5FC71103-593D-40F3-B252-6433B62A7BCD}"/>
    <dgm:cxn modelId="{39AD232B-D2BC-40EF-B069-5B3A166C8591}" srcId="{B2C59902-64F6-4837-A4A6-D4E7A6A08294}" destId="{209CE07A-AB92-49BD-86DD-811F18E0F65B}" srcOrd="2" destOrd="0" parTransId="{4B794051-436B-476D-BA17-591790B9CB02}" sibTransId="{5B0A701C-DA77-4AEF-BB22-2A10E69CC12D}"/>
    <dgm:cxn modelId="{7724D996-260E-42D5-A10E-FD971A66E563}" type="presOf" srcId="{209CE07A-AB92-49BD-86DD-811F18E0F65B}" destId="{459A5434-5472-4F87-BB9F-5B906C9323B6}" srcOrd="0" destOrd="0" presId="urn:microsoft.com/office/officeart/2005/8/layout/gear1"/>
    <dgm:cxn modelId="{0336C0D2-2464-4728-872C-30EA2F34FB61}" type="presOf" srcId="{A09BAEFB-1278-4E61-BC6B-72DE51F0DD80}" destId="{81AC4747-C011-4646-9328-1BD1542B8523}" srcOrd="1" destOrd="0" presId="urn:microsoft.com/office/officeart/2005/8/layout/gear1"/>
    <dgm:cxn modelId="{6A4B0BC8-564B-4842-8DC6-005C7F562C70}" type="presOf" srcId="{2FC7E899-7863-457B-A6AA-3C57F5D5D6C9}" destId="{AB2617F6-F1A3-4F9A-9BC2-5BFC30EF3696}" srcOrd="1" destOrd="0" presId="urn:microsoft.com/office/officeart/2005/8/layout/gear1"/>
    <dgm:cxn modelId="{B601B3EC-B38A-447F-B9F0-C92F1804818A}" type="presOf" srcId="{A09BAEFB-1278-4E61-BC6B-72DE51F0DD80}" destId="{2EE33EB4-FA8A-425F-B3D1-9CBD8B1E79DA}" srcOrd="2" destOrd="0" presId="urn:microsoft.com/office/officeart/2005/8/layout/gear1"/>
    <dgm:cxn modelId="{CAFE9533-3CF1-4949-A5EF-5F6D8DDE045A}" srcId="{B2C59902-64F6-4837-A4A6-D4E7A6A08294}" destId="{2FC7E899-7863-457B-A6AA-3C57F5D5D6C9}" srcOrd="1" destOrd="0" parTransId="{5D2C3A58-5FB5-42F9-B8E9-56EB8EA51519}" sibTransId="{E85FCBF5-61DB-4ACE-A756-B012BD789DBC}"/>
    <dgm:cxn modelId="{BA6F9F4B-AC2E-44AB-9792-104FC7BD102D}" srcId="{B2C59902-64F6-4837-A4A6-D4E7A6A08294}" destId="{BC012C58-DCD8-4E65-81DB-185CE3E32CB2}" srcOrd="3" destOrd="0" parTransId="{A6F35BD1-0A27-47E9-81FB-735D995FFCF9}" sibTransId="{D18AE95E-8A48-4924-A643-CB823329B57B}"/>
    <dgm:cxn modelId="{23A755A4-10AF-4898-8738-5FC17444C697}" type="presParOf" srcId="{485A1E52-2D8C-4EFF-9033-097984FCFAD8}" destId="{188DF08C-CA7D-4F00-8A8E-CE626E4E57E6}" srcOrd="0" destOrd="0" presId="urn:microsoft.com/office/officeart/2005/8/layout/gear1"/>
    <dgm:cxn modelId="{E9C60613-0013-4111-84B4-6E0666DFE0BA}" type="presParOf" srcId="{485A1E52-2D8C-4EFF-9033-097984FCFAD8}" destId="{81AC4747-C011-4646-9328-1BD1542B8523}" srcOrd="1" destOrd="0" presId="urn:microsoft.com/office/officeart/2005/8/layout/gear1"/>
    <dgm:cxn modelId="{5712E9D5-5040-49EA-9C9C-1108426167F7}" type="presParOf" srcId="{485A1E52-2D8C-4EFF-9033-097984FCFAD8}" destId="{2EE33EB4-FA8A-425F-B3D1-9CBD8B1E79DA}" srcOrd="2" destOrd="0" presId="urn:microsoft.com/office/officeart/2005/8/layout/gear1"/>
    <dgm:cxn modelId="{19B6B211-B36D-4532-95CC-9C0B3A8B3460}" type="presParOf" srcId="{485A1E52-2D8C-4EFF-9033-097984FCFAD8}" destId="{425FBBFB-47CC-4ECE-92D2-2DF54D0F0655}" srcOrd="3" destOrd="0" presId="urn:microsoft.com/office/officeart/2005/8/layout/gear1"/>
    <dgm:cxn modelId="{4B8DE505-5026-4F59-A8E1-6F3D6F6039C1}" type="presParOf" srcId="{485A1E52-2D8C-4EFF-9033-097984FCFAD8}" destId="{AB2617F6-F1A3-4F9A-9BC2-5BFC30EF3696}" srcOrd="4" destOrd="0" presId="urn:microsoft.com/office/officeart/2005/8/layout/gear1"/>
    <dgm:cxn modelId="{D28E922D-0EBF-499D-861F-00730C0933AF}" type="presParOf" srcId="{485A1E52-2D8C-4EFF-9033-097984FCFAD8}" destId="{8421A7A0-4495-4F5A-A0C8-D7486DCA1546}" srcOrd="5" destOrd="0" presId="urn:microsoft.com/office/officeart/2005/8/layout/gear1"/>
    <dgm:cxn modelId="{98FCFE0F-DF05-4131-8E8F-488869CCAA24}" type="presParOf" srcId="{485A1E52-2D8C-4EFF-9033-097984FCFAD8}" destId="{459A5434-5472-4F87-BB9F-5B906C9323B6}" srcOrd="6" destOrd="0" presId="urn:microsoft.com/office/officeart/2005/8/layout/gear1"/>
    <dgm:cxn modelId="{872963F2-DB35-4F88-A649-F463DBC07647}" type="presParOf" srcId="{485A1E52-2D8C-4EFF-9033-097984FCFAD8}" destId="{5AF1DE84-CCED-4CF4-87DF-4FBF20D94748}" srcOrd="7" destOrd="0" presId="urn:microsoft.com/office/officeart/2005/8/layout/gear1"/>
    <dgm:cxn modelId="{E78CC075-F875-4305-99BC-9733FF38D70A}" type="presParOf" srcId="{485A1E52-2D8C-4EFF-9033-097984FCFAD8}" destId="{8A89EF49-1F1D-4BEA-A0B3-6E8E9EFB9DB5}" srcOrd="8" destOrd="0" presId="urn:microsoft.com/office/officeart/2005/8/layout/gear1"/>
    <dgm:cxn modelId="{7253903B-48CA-4A78-89CE-835D19BABF6C}" type="presParOf" srcId="{485A1E52-2D8C-4EFF-9033-097984FCFAD8}" destId="{47228CFF-4249-4CA6-BC29-B0B123B20392}" srcOrd="9" destOrd="0" presId="urn:microsoft.com/office/officeart/2005/8/layout/gear1"/>
    <dgm:cxn modelId="{E662EB27-6D4A-4FF9-AD99-1C0EAC535003}" type="presParOf" srcId="{485A1E52-2D8C-4EFF-9033-097984FCFAD8}" destId="{A14A9B34-DB67-4DEB-A3CC-884685C354AA}" srcOrd="10" destOrd="0" presId="urn:microsoft.com/office/officeart/2005/8/layout/gear1"/>
    <dgm:cxn modelId="{5D3FCC91-1E07-42D5-A617-64961E49F54F}" type="presParOf" srcId="{485A1E52-2D8C-4EFF-9033-097984FCFAD8}" destId="{13FB2A85-1FFB-4359-B1A4-BE2D085A3379}" srcOrd="11" destOrd="0" presId="urn:microsoft.com/office/officeart/2005/8/layout/gear1"/>
    <dgm:cxn modelId="{BDAD0202-6215-41B5-9466-FAAD2995319F}" type="presParOf" srcId="{485A1E52-2D8C-4EFF-9033-097984FCFAD8}" destId="{06C4710B-AFD3-4FDC-8848-571D4CDC124C}" srcOrd="12" destOrd="0" presId="urn:microsoft.com/office/officeart/2005/8/layout/gear1"/>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4CD57F-4E2E-47F3-99FF-9354FDB564C0}" type="doc">
      <dgm:prSet loTypeId="urn:microsoft.com/office/officeart/2005/8/layout/default#2" loCatId="list" qsTypeId="urn:microsoft.com/office/officeart/2005/8/quickstyle/simple1" qsCatId="simple" csTypeId="urn:microsoft.com/office/officeart/2005/8/colors/accent1_1" csCatId="accent1" phldr="1"/>
      <dgm:spPr/>
      <dgm:t>
        <a:bodyPr/>
        <a:lstStyle/>
        <a:p>
          <a:endParaRPr lang="es-ES"/>
        </a:p>
      </dgm:t>
    </dgm:pt>
    <dgm:pt modelId="{934EDAF4-559F-43C7-8CAD-0B0CAD8E2AFC}">
      <dgm:prSet phldrT="[Texto]"/>
      <dgm:spPr/>
      <dgm:t>
        <a:bodyPr/>
        <a:lstStyle/>
        <a:p>
          <a:pPr algn="just"/>
          <a:r>
            <a:rPr lang="es-ES" dirty="0" smtClean="0"/>
            <a:t>La gestión financiera es una de las tradicionales áreas funcionales de la gestión</a:t>
          </a:r>
          <a:endParaRPr lang="es-ES" dirty="0"/>
        </a:p>
      </dgm:t>
    </dgm:pt>
    <dgm:pt modelId="{C967356F-C527-4201-BA06-567F8EF7FE45}" type="parTrans" cxnId="{D79171DE-10DC-4997-8818-4578F5B62054}">
      <dgm:prSet/>
      <dgm:spPr/>
      <dgm:t>
        <a:bodyPr/>
        <a:lstStyle/>
        <a:p>
          <a:endParaRPr lang="es-ES"/>
        </a:p>
      </dgm:t>
    </dgm:pt>
    <dgm:pt modelId="{18FA22CF-6A01-44E7-84EC-EFA187AB7E39}" type="sibTrans" cxnId="{D79171DE-10DC-4997-8818-4578F5B62054}">
      <dgm:prSet/>
      <dgm:spPr/>
      <dgm:t>
        <a:bodyPr/>
        <a:lstStyle/>
        <a:p>
          <a:endParaRPr lang="es-ES"/>
        </a:p>
      </dgm:t>
    </dgm:pt>
    <dgm:pt modelId="{54D821E5-44C3-41AB-90E0-37710A0465CB}">
      <dgm:prSet phldrT="[Texto]"/>
      <dgm:spPr/>
      <dgm:t>
        <a:bodyPr/>
        <a:lstStyle/>
        <a:p>
          <a:pPr algn="just"/>
          <a:r>
            <a:rPr lang="es-ES" smtClean="0"/>
            <a:t>hallada en cualquier organización, competiéndole los análisis</a:t>
          </a:r>
          <a:endParaRPr lang="es-ES" dirty="0"/>
        </a:p>
      </dgm:t>
    </dgm:pt>
    <dgm:pt modelId="{12CE7AA2-71CB-4C79-9F17-A83A8A14615B}" type="parTrans" cxnId="{65E03A96-8A3F-4E90-A819-F90E45B77F8E}">
      <dgm:prSet/>
      <dgm:spPr/>
      <dgm:t>
        <a:bodyPr/>
        <a:lstStyle/>
        <a:p>
          <a:endParaRPr lang="es-ES"/>
        </a:p>
      </dgm:t>
    </dgm:pt>
    <dgm:pt modelId="{62DB6DCE-0E69-4313-A964-B843D1279921}" type="sibTrans" cxnId="{65E03A96-8A3F-4E90-A819-F90E45B77F8E}">
      <dgm:prSet/>
      <dgm:spPr/>
      <dgm:t>
        <a:bodyPr/>
        <a:lstStyle/>
        <a:p>
          <a:endParaRPr lang="es-ES"/>
        </a:p>
      </dgm:t>
    </dgm:pt>
    <dgm:pt modelId="{4721284B-E678-4BA5-9883-1A8EDE90B761}">
      <dgm:prSet phldrT="[Texto]"/>
      <dgm:spPr/>
      <dgm:t>
        <a:bodyPr/>
        <a:lstStyle/>
        <a:p>
          <a:pPr algn="just"/>
          <a:r>
            <a:rPr lang="es-ES" dirty="0" smtClean="0"/>
            <a:t>decisiones y acciones relacionadas con los medios financieros necesarios a la actividad de dicha organización</a:t>
          </a:r>
          <a:endParaRPr lang="es-ES" dirty="0"/>
        </a:p>
      </dgm:t>
    </dgm:pt>
    <dgm:pt modelId="{8CA43AAE-093B-435F-8014-5E6356540BEC}" type="parTrans" cxnId="{D8DDEECB-3F2B-42E7-BBF7-559E1A78BC1B}">
      <dgm:prSet/>
      <dgm:spPr/>
      <dgm:t>
        <a:bodyPr/>
        <a:lstStyle/>
        <a:p>
          <a:endParaRPr lang="es-ES"/>
        </a:p>
      </dgm:t>
    </dgm:pt>
    <dgm:pt modelId="{CC567125-4ACB-4A33-8600-E3B16FA16BFB}" type="sibTrans" cxnId="{D8DDEECB-3F2B-42E7-BBF7-559E1A78BC1B}">
      <dgm:prSet/>
      <dgm:spPr/>
      <dgm:t>
        <a:bodyPr/>
        <a:lstStyle/>
        <a:p>
          <a:endParaRPr lang="es-ES"/>
        </a:p>
      </dgm:t>
    </dgm:pt>
    <dgm:pt modelId="{18020F1A-EA42-4ABC-986E-4982EA40EDA0}">
      <dgm:prSet phldrT="[Texto]"/>
      <dgm:spPr/>
      <dgm:t>
        <a:bodyPr/>
        <a:lstStyle/>
        <a:p>
          <a:pPr algn="just"/>
          <a:r>
            <a:rPr lang="es-ES" smtClean="0"/>
            <a:t>Así, la función financiera integra todas las tareas relacionadas con el logro</a:t>
          </a:r>
          <a:endParaRPr lang="es-ES" dirty="0"/>
        </a:p>
      </dgm:t>
    </dgm:pt>
    <dgm:pt modelId="{11021607-AD76-48CD-820F-5120EBEC1257}" type="parTrans" cxnId="{BF94692B-2F72-4E02-BF61-D437BDC6D4CA}">
      <dgm:prSet/>
      <dgm:spPr/>
      <dgm:t>
        <a:bodyPr/>
        <a:lstStyle/>
        <a:p>
          <a:endParaRPr lang="es-ES"/>
        </a:p>
      </dgm:t>
    </dgm:pt>
    <dgm:pt modelId="{88A836EE-1D32-4E4E-9EF8-D2CA23BF37A8}" type="sibTrans" cxnId="{BF94692B-2F72-4E02-BF61-D437BDC6D4CA}">
      <dgm:prSet/>
      <dgm:spPr/>
      <dgm:t>
        <a:bodyPr/>
        <a:lstStyle/>
        <a:p>
          <a:endParaRPr lang="es-ES"/>
        </a:p>
      </dgm:t>
    </dgm:pt>
    <dgm:pt modelId="{10B68116-1606-44F4-B507-5B142163376F}">
      <dgm:prSet phldrT="[Texto]"/>
      <dgm:spPr/>
      <dgm:t>
        <a:bodyPr/>
        <a:lstStyle/>
        <a:p>
          <a:pPr algn="just"/>
          <a:r>
            <a:rPr lang="es-ES" smtClean="0"/>
            <a:t>utilización y control de recursos financieros.(Nunes, 2008)</a:t>
          </a:r>
          <a:r>
            <a:rPr lang="es-EC" smtClean="0"/>
            <a:t>,</a:t>
          </a:r>
          <a:endParaRPr lang="es-ES" dirty="0"/>
        </a:p>
      </dgm:t>
    </dgm:pt>
    <dgm:pt modelId="{04858CAB-0A47-432F-8307-362A80A94422}" type="parTrans" cxnId="{B50C8736-19CA-4FA6-BF3A-2EF55B75468C}">
      <dgm:prSet/>
      <dgm:spPr/>
      <dgm:t>
        <a:bodyPr/>
        <a:lstStyle/>
        <a:p>
          <a:endParaRPr lang="es-ES"/>
        </a:p>
      </dgm:t>
    </dgm:pt>
    <dgm:pt modelId="{0D240E6B-7DD0-4C15-A4E3-8CB0B6220E12}" type="sibTrans" cxnId="{B50C8736-19CA-4FA6-BF3A-2EF55B75468C}">
      <dgm:prSet/>
      <dgm:spPr/>
      <dgm:t>
        <a:bodyPr/>
        <a:lstStyle/>
        <a:p>
          <a:endParaRPr lang="es-ES"/>
        </a:p>
      </dgm:t>
    </dgm:pt>
    <dgm:pt modelId="{279FA3BA-C967-4733-B587-0FFB35A22053}" type="pres">
      <dgm:prSet presAssocID="{AA4CD57F-4E2E-47F3-99FF-9354FDB564C0}" presName="diagram" presStyleCnt="0">
        <dgm:presLayoutVars>
          <dgm:dir/>
          <dgm:resizeHandles val="exact"/>
        </dgm:presLayoutVars>
      </dgm:prSet>
      <dgm:spPr/>
      <dgm:t>
        <a:bodyPr/>
        <a:lstStyle/>
        <a:p>
          <a:endParaRPr lang="es-ES"/>
        </a:p>
      </dgm:t>
    </dgm:pt>
    <dgm:pt modelId="{223D710E-42A6-4A5B-9DFE-50914301DA3C}" type="pres">
      <dgm:prSet presAssocID="{934EDAF4-559F-43C7-8CAD-0B0CAD8E2AFC}" presName="node" presStyleLbl="node1" presStyleIdx="0" presStyleCnt="5">
        <dgm:presLayoutVars>
          <dgm:bulletEnabled val="1"/>
        </dgm:presLayoutVars>
      </dgm:prSet>
      <dgm:spPr/>
      <dgm:t>
        <a:bodyPr/>
        <a:lstStyle/>
        <a:p>
          <a:endParaRPr lang="es-ES"/>
        </a:p>
      </dgm:t>
    </dgm:pt>
    <dgm:pt modelId="{F40FACD7-F978-4F0B-A6E7-F3896BBDF6EE}" type="pres">
      <dgm:prSet presAssocID="{18FA22CF-6A01-44E7-84EC-EFA187AB7E39}" presName="sibTrans" presStyleCnt="0"/>
      <dgm:spPr/>
      <dgm:t>
        <a:bodyPr/>
        <a:lstStyle/>
        <a:p>
          <a:endParaRPr lang="es-ES"/>
        </a:p>
      </dgm:t>
    </dgm:pt>
    <dgm:pt modelId="{ACBAE447-B807-4F6B-8B02-2230A0A9C88E}" type="pres">
      <dgm:prSet presAssocID="{54D821E5-44C3-41AB-90E0-37710A0465CB}" presName="node" presStyleLbl="node1" presStyleIdx="1" presStyleCnt="5">
        <dgm:presLayoutVars>
          <dgm:bulletEnabled val="1"/>
        </dgm:presLayoutVars>
      </dgm:prSet>
      <dgm:spPr/>
      <dgm:t>
        <a:bodyPr/>
        <a:lstStyle/>
        <a:p>
          <a:endParaRPr lang="es-ES"/>
        </a:p>
      </dgm:t>
    </dgm:pt>
    <dgm:pt modelId="{490B2288-88B3-44FC-9670-AE4E92BA3629}" type="pres">
      <dgm:prSet presAssocID="{62DB6DCE-0E69-4313-A964-B843D1279921}" presName="sibTrans" presStyleCnt="0"/>
      <dgm:spPr/>
      <dgm:t>
        <a:bodyPr/>
        <a:lstStyle/>
        <a:p>
          <a:endParaRPr lang="es-ES"/>
        </a:p>
      </dgm:t>
    </dgm:pt>
    <dgm:pt modelId="{5AC355D6-6399-488E-B5D6-5DB08CFB9650}" type="pres">
      <dgm:prSet presAssocID="{4721284B-E678-4BA5-9883-1A8EDE90B761}" presName="node" presStyleLbl="node1" presStyleIdx="2" presStyleCnt="5">
        <dgm:presLayoutVars>
          <dgm:bulletEnabled val="1"/>
        </dgm:presLayoutVars>
      </dgm:prSet>
      <dgm:spPr/>
      <dgm:t>
        <a:bodyPr/>
        <a:lstStyle/>
        <a:p>
          <a:endParaRPr lang="es-ES"/>
        </a:p>
      </dgm:t>
    </dgm:pt>
    <dgm:pt modelId="{590DDFA3-0981-49A4-9D8A-92938B45CD9A}" type="pres">
      <dgm:prSet presAssocID="{CC567125-4ACB-4A33-8600-E3B16FA16BFB}" presName="sibTrans" presStyleCnt="0"/>
      <dgm:spPr/>
      <dgm:t>
        <a:bodyPr/>
        <a:lstStyle/>
        <a:p>
          <a:endParaRPr lang="es-ES"/>
        </a:p>
      </dgm:t>
    </dgm:pt>
    <dgm:pt modelId="{BCE7847A-FB8E-4838-861D-1DA1420FACDA}" type="pres">
      <dgm:prSet presAssocID="{18020F1A-EA42-4ABC-986E-4982EA40EDA0}" presName="node" presStyleLbl="node1" presStyleIdx="3" presStyleCnt="5">
        <dgm:presLayoutVars>
          <dgm:bulletEnabled val="1"/>
        </dgm:presLayoutVars>
      </dgm:prSet>
      <dgm:spPr/>
      <dgm:t>
        <a:bodyPr/>
        <a:lstStyle/>
        <a:p>
          <a:endParaRPr lang="es-ES"/>
        </a:p>
      </dgm:t>
    </dgm:pt>
    <dgm:pt modelId="{E6AC477A-1310-4240-AA94-463187A5DB61}" type="pres">
      <dgm:prSet presAssocID="{88A836EE-1D32-4E4E-9EF8-D2CA23BF37A8}" presName="sibTrans" presStyleCnt="0"/>
      <dgm:spPr/>
      <dgm:t>
        <a:bodyPr/>
        <a:lstStyle/>
        <a:p>
          <a:endParaRPr lang="es-ES"/>
        </a:p>
      </dgm:t>
    </dgm:pt>
    <dgm:pt modelId="{1A805F0B-FBE0-44C3-B331-B63095416974}" type="pres">
      <dgm:prSet presAssocID="{10B68116-1606-44F4-B507-5B142163376F}" presName="node" presStyleLbl="node1" presStyleIdx="4" presStyleCnt="5">
        <dgm:presLayoutVars>
          <dgm:bulletEnabled val="1"/>
        </dgm:presLayoutVars>
      </dgm:prSet>
      <dgm:spPr/>
      <dgm:t>
        <a:bodyPr/>
        <a:lstStyle/>
        <a:p>
          <a:endParaRPr lang="es-ES"/>
        </a:p>
      </dgm:t>
    </dgm:pt>
  </dgm:ptLst>
  <dgm:cxnLst>
    <dgm:cxn modelId="{4437F768-CFDA-48A5-B0AE-45EB020CCA8F}" type="presOf" srcId="{934EDAF4-559F-43C7-8CAD-0B0CAD8E2AFC}" destId="{223D710E-42A6-4A5B-9DFE-50914301DA3C}" srcOrd="0" destOrd="0" presId="urn:microsoft.com/office/officeart/2005/8/layout/default#2"/>
    <dgm:cxn modelId="{B50C8736-19CA-4FA6-BF3A-2EF55B75468C}" srcId="{AA4CD57F-4E2E-47F3-99FF-9354FDB564C0}" destId="{10B68116-1606-44F4-B507-5B142163376F}" srcOrd="4" destOrd="0" parTransId="{04858CAB-0A47-432F-8307-362A80A94422}" sibTransId="{0D240E6B-7DD0-4C15-A4E3-8CB0B6220E12}"/>
    <dgm:cxn modelId="{65E03A96-8A3F-4E90-A819-F90E45B77F8E}" srcId="{AA4CD57F-4E2E-47F3-99FF-9354FDB564C0}" destId="{54D821E5-44C3-41AB-90E0-37710A0465CB}" srcOrd="1" destOrd="0" parTransId="{12CE7AA2-71CB-4C79-9F17-A83A8A14615B}" sibTransId="{62DB6DCE-0E69-4313-A964-B843D1279921}"/>
    <dgm:cxn modelId="{D79171DE-10DC-4997-8818-4578F5B62054}" srcId="{AA4CD57F-4E2E-47F3-99FF-9354FDB564C0}" destId="{934EDAF4-559F-43C7-8CAD-0B0CAD8E2AFC}" srcOrd="0" destOrd="0" parTransId="{C967356F-C527-4201-BA06-567F8EF7FE45}" sibTransId="{18FA22CF-6A01-44E7-84EC-EFA187AB7E39}"/>
    <dgm:cxn modelId="{F862B1BA-C1F5-48B4-8497-444DB0E530A3}" type="presOf" srcId="{4721284B-E678-4BA5-9883-1A8EDE90B761}" destId="{5AC355D6-6399-488E-B5D6-5DB08CFB9650}" srcOrd="0" destOrd="0" presId="urn:microsoft.com/office/officeart/2005/8/layout/default#2"/>
    <dgm:cxn modelId="{A68D8043-66A3-4F87-9251-03B061C36D61}" type="presOf" srcId="{AA4CD57F-4E2E-47F3-99FF-9354FDB564C0}" destId="{279FA3BA-C967-4733-B587-0FFB35A22053}" srcOrd="0" destOrd="0" presId="urn:microsoft.com/office/officeart/2005/8/layout/default#2"/>
    <dgm:cxn modelId="{190665F8-EE5B-4E9D-80AB-40ECE30ED661}" type="presOf" srcId="{54D821E5-44C3-41AB-90E0-37710A0465CB}" destId="{ACBAE447-B807-4F6B-8B02-2230A0A9C88E}" srcOrd="0" destOrd="0" presId="urn:microsoft.com/office/officeart/2005/8/layout/default#2"/>
    <dgm:cxn modelId="{BF94692B-2F72-4E02-BF61-D437BDC6D4CA}" srcId="{AA4CD57F-4E2E-47F3-99FF-9354FDB564C0}" destId="{18020F1A-EA42-4ABC-986E-4982EA40EDA0}" srcOrd="3" destOrd="0" parTransId="{11021607-AD76-48CD-820F-5120EBEC1257}" sibTransId="{88A836EE-1D32-4E4E-9EF8-D2CA23BF37A8}"/>
    <dgm:cxn modelId="{FC9992D0-9363-4974-85AB-0F307C4C5CB6}" type="presOf" srcId="{10B68116-1606-44F4-B507-5B142163376F}" destId="{1A805F0B-FBE0-44C3-B331-B63095416974}" srcOrd="0" destOrd="0" presId="urn:microsoft.com/office/officeart/2005/8/layout/default#2"/>
    <dgm:cxn modelId="{389CDE76-A50D-4762-B7A1-5264AD8F8C6B}" type="presOf" srcId="{18020F1A-EA42-4ABC-986E-4982EA40EDA0}" destId="{BCE7847A-FB8E-4838-861D-1DA1420FACDA}" srcOrd="0" destOrd="0" presId="urn:microsoft.com/office/officeart/2005/8/layout/default#2"/>
    <dgm:cxn modelId="{D8DDEECB-3F2B-42E7-BBF7-559E1A78BC1B}" srcId="{AA4CD57F-4E2E-47F3-99FF-9354FDB564C0}" destId="{4721284B-E678-4BA5-9883-1A8EDE90B761}" srcOrd="2" destOrd="0" parTransId="{8CA43AAE-093B-435F-8014-5E6356540BEC}" sibTransId="{CC567125-4ACB-4A33-8600-E3B16FA16BFB}"/>
    <dgm:cxn modelId="{8638A4B3-6684-43B7-8497-1889D12136AD}" type="presParOf" srcId="{279FA3BA-C967-4733-B587-0FFB35A22053}" destId="{223D710E-42A6-4A5B-9DFE-50914301DA3C}" srcOrd="0" destOrd="0" presId="urn:microsoft.com/office/officeart/2005/8/layout/default#2"/>
    <dgm:cxn modelId="{B0177343-EED7-4EDE-95BA-19319C8E0ACA}" type="presParOf" srcId="{279FA3BA-C967-4733-B587-0FFB35A22053}" destId="{F40FACD7-F978-4F0B-A6E7-F3896BBDF6EE}" srcOrd="1" destOrd="0" presId="urn:microsoft.com/office/officeart/2005/8/layout/default#2"/>
    <dgm:cxn modelId="{6AABEC70-B0B2-4EF6-8247-BD58D0443E45}" type="presParOf" srcId="{279FA3BA-C967-4733-B587-0FFB35A22053}" destId="{ACBAE447-B807-4F6B-8B02-2230A0A9C88E}" srcOrd="2" destOrd="0" presId="urn:microsoft.com/office/officeart/2005/8/layout/default#2"/>
    <dgm:cxn modelId="{3E976FB8-4F72-4D18-8C69-F1D1E77A5EBE}" type="presParOf" srcId="{279FA3BA-C967-4733-B587-0FFB35A22053}" destId="{490B2288-88B3-44FC-9670-AE4E92BA3629}" srcOrd="3" destOrd="0" presId="urn:microsoft.com/office/officeart/2005/8/layout/default#2"/>
    <dgm:cxn modelId="{7AAD4908-05DE-47D8-BA60-2498E56FD2B7}" type="presParOf" srcId="{279FA3BA-C967-4733-B587-0FFB35A22053}" destId="{5AC355D6-6399-488E-B5D6-5DB08CFB9650}" srcOrd="4" destOrd="0" presId="urn:microsoft.com/office/officeart/2005/8/layout/default#2"/>
    <dgm:cxn modelId="{B207C601-3A3D-4647-85E8-1FE64C0A07D0}" type="presParOf" srcId="{279FA3BA-C967-4733-B587-0FFB35A22053}" destId="{590DDFA3-0981-49A4-9D8A-92938B45CD9A}" srcOrd="5" destOrd="0" presId="urn:microsoft.com/office/officeart/2005/8/layout/default#2"/>
    <dgm:cxn modelId="{6D65F072-FA23-4B96-B12C-C5DA972266C5}" type="presParOf" srcId="{279FA3BA-C967-4733-B587-0FFB35A22053}" destId="{BCE7847A-FB8E-4838-861D-1DA1420FACDA}" srcOrd="6" destOrd="0" presId="urn:microsoft.com/office/officeart/2005/8/layout/default#2"/>
    <dgm:cxn modelId="{37C67530-923F-467F-8BC1-11B4C460E659}" type="presParOf" srcId="{279FA3BA-C967-4733-B587-0FFB35A22053}" destId="{E6AC477A-1310-4240-AA94-463187A5DB61}" srcOrd="7" destOrd="0" presId="urn:microsoft.com/office/officeart/2005/8/layout/default#2"/>
    <dgm:cxn modelId="{4D168D40-0385-416D-A20F-9C54E3D45926}" type="presParOf" srcId="{279FA3BA-C967-4733-B587-0FFB35A22053}" destId="{1A805F0B-FBE0-44C3-B331-B63095416974}" srcOrd="8" destOrd="0" presId="urn:microsoft.com/office/officeart/2005/8/layout/defaul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B924D6-4E04-46E5-8738-329ADED5F8E5}" type="doc">
      <dgm:prSet loTypeId="urn:microsoft.com/office/officeart/2005/8/layout/hProcess9" loCatId="process" qsTypeId="urn:microsoft.com/office/officeart/2005/8/quickstyle/simple1" qsCatId="simple" csTypeId="urn:microsoft.com/office/officeart/2005/8/colors/accent3_1" csCatId="accent3" phldr="1"/>
      <dgm:spPr/>
    </dgm:pt>
    <dgm:pt modelId="{380627C4-A8C7-4072-B7A1-11B51A0F1BE7}">
      <dgm:prSet phldrT="[Texto]"/>
      <dgm:spPr/>
      <dgm:t>
        <a:bodyPr/>
        <a:lstStyle/>
        <a:p>
          <a:pPr algn="just"/>
          <a:r>
            <a:rPr lang="es-EC" smtClean="0"/>
            <a:t>la Administración Financiera o conocida también como Gestión Financiera </a:t>
          </a:r>
          <a:endParaRPr lang="es-ES" dirty="0"/>
        </a:p>
      </dgm:t>
    </dgm:pt>
    <dgm:pt modelId="{3E6CFCD4-9C68-4F8A-81A7-954BF32568D3}" type="parTrans" cxnId="{24E00603-E629-402C-912B-20027FAFB363}">
      <dgm:prSet/>
      <dgm:spPr/>
      <dgm:t>
        <a:bodyPr/>
        <a:lstStyle/>
        <a:p>
          <a:endParaRPr lang="es-ES"/>
        </a:p>
      </dgm:t>
    </dgm:pt>
    <dgm:pt modelId="{DD40091B-C48D-4731-B5E9-63FCF25571C1}" type="sibTrans" cxnId="{24E00603-E629-402C-912B-20027FAFB363}">
      <dgm:prSet/>
      <dgm:spPr/>
      <dgm:t>
        <a:bodyPr/>
        <a:lstStyle/>
        <a:p>
          <a:endParaRPr lang="es-ES"/>
        </a:p>
      </dgm:t>
    </dgm:pt>
    <dgm:pt modelId="{8ADC3B6A-87D2-4D31-9F5D-5021E1C57873}">
      <dgm:prSet phldrT="[Texto]"/>
      <dgm:spPr/>
      <dgm:t>
        <a:bodyPr/>
        <a:lstStyle/>
        <a:p>
          <a:pPr algn="just"/>
          <a:r>
            <a:rPr lang="es-EC" dirty="0" smtClean="0"/>
            <a:t>intrínsecamente está presentes en los conceptos de valor</a:t>
          </a:r>
          <a:endParaRPr lang="es-ES" dirty="0"/>
        </a:p>
      </dgm:t>
    </dgm:pt>
    <dgm:pt modelId="{79566A71-7316-4C32-97DA-4E54FE861412}" type="parTrans" cxnId="{DBD0256D-5FFD-44B3-9994-EF86A37C57D3}">
      <dgm:prSet/>
      <dgm:spPr/>
      <dgm:t>
        <a:bodyPr/>
        <a:lstStyle/>
        <a:p>
          <a:endParaRPr lang="es-ES"/>
        </a:p>
      </dgm:t>
    </dgm:pt>
    <dgm:pt modelId="{E1A0A3B8-B983-48C9-82EA-2076FE70B052}" type="sibTrans" cxnId="{DBD0256D-5FFD-44B3-9994-EF86A37C57D3}">
      <dgm:prSet/>
      <dgm:spPr/>
      <dgm:t>
        <a:bodyPr/>
        <a:lstStyle/>
        <a:p>
          <a:endParaRPr lang="es-ES"/>
        </a:p>
      </dgm:t>
    </dgm:pt>
    <dgm:pt modelId="{CB897135-13E6-450B-BF80-0A38385B8344}">
      <dgm:prSet phldrT="[Texto]"/>
      <dgm:spPr/>
      <dgm:t>
        <a:bodyPr/>
        <a:lstStyle/>
        <a:p>
          <a:pPr algn="just"/>
          <a:r>
            <a:rPr lang="es-ES" smtClean="0"/>
            <a:t>tiempo del dinero,  la toma de decisiones o el análisis de la rentabilidad financiera.</a:t>
          </a:r>
          <a:endParaRPr lang="es-ES" dirty="0"/>
        </a:p>
      </dgm:t>
    </dgm:pt>
    <dgm:pt modelId="{7EF80436-02C4-460E-9F87-3B6DA943ADA8}" type="parTrans" cxnId="{9D08D97D-0154-4EC4-AAFA-9DC7D3AF938C}">
      <dgm:prSet/>
      <dgm:spPr/>
      <dgm:t>
        <a:bodyPr/>
        <a:lstStyle/>
        <a:p>
          <a:endParaRPr lang="es-ES"/>
        </a:p>
      </dgm:t>
    </dgm:pt>
    <dgm:pt modelId="{0A378DBB-7633-4E35-9E1E-E5F6DF8C14E6}" type="sibTrans" cxnId="{9D08D97D-0154-4EC4-AAFA-9DC7D3AF938C}">
      <dgm:prSet/>
      <dgm:spPr/>
      <dgm:t>
        <a:bodyPr/>
        <a:lstStyle/>
        <a:p>
          <a:endParaRPr lang="es-ES"/>
        </a:p>
      </dgm:t>
    </dgm:pt>
    <dgm:pt modelId="{1E9C0794-F9DF-4895-9465-8D617AC5A275}" type="pres">
      <dgm:prSet presAssocID="{17B924D6-4E04-46E5-8738-329ADED5F8E5}" presName="CompostProcess" presStyleCnt="0">
        <dgm:presLayoutVars>
          <dgm:dir/>
          <dgm:resizeHandles val="exact"/>
        </dgm:presLayoutVars>
      </dgm:prSet>
      <dgm:spPr/>
    </dgm:pt>
    <dgm:pt modelId="{9DD1ADCA-2A70-467C-9F02-0CE67650927D}" type="pres">
      <dgm:prSet presAssocID="{17B924D6-4E04-46E5-8738-329ADED5F8E5}" presName="arrow" presStyleLbl="bgShp" presStyleIdx="0" presStyleCnt="1" custLinFactNeighborX="-495" custLinFactNeighborY="388"/>
      <dgm:spPr/>
    </dgm:pt>
    <dgm:pt modelId="{F1E5C3E2-43EB-4C6E-8DCF-2DBA7CA52D52}" type="pres">
      <dgm:prSet presAssocID="{17B924D6-4E04-46E5-8738-329ADED5F8E5}" presName="linearProcess" presStyleCnt="0"/>
      <dgm:spPr/>
    </dgm:pt>
    <dgm:pt modelId="{262FF697-DED9-4702-AB47-816C000ACEAB}" type="pres">
      <dgm:prSet presAssocID="{380627C4-A8C7-4072-B7A1-11B51A0F1BE7}" presName="textNode" presStyleLbl="node1" presStyleIdx="0" presStyleCnt="3">
        <dgm:presLayoutVars>
          <dgm:bulletEnabled val="1"/>
        </dgm:presLayoutVars>
      </dgm:prSet>
      <dgm:spPr/>
      <dgm:t>
        <a:bodyPr/>
        <a:lstStyle/>
        <a:p>
          <a:endParaRPr lang="es-ES"/>
        </a:p>
      </dgm:t>
    </dgm:pt>
    <dgm:pt modelId="{E63F8A10-CCB6-4E62-B0A2-29F33A89BF02}" type="pres">
      <dgm:prSet presAssocID="{DD40091B-C48D-4731-B5E9-63FCF25571C1}" presName="sibTrans" presStyleCnt="0"/>
      <dgm:spPr/>
    </dgm:pt>
    <dgm:pt modelId="{1B6BF076-11CC-4F31-AFFD-5AA513481455}" type="pres">
      <dgm:prSet presAssocID="{8ADC3B6A-87D2-4D31-9F5D-5021E1C57873}" presName="textNode" presStyleLbl="node1" presStyleIdx="1" presStyleCnt="3">
        <dgm:presLayoutVars>
          <dgm:bulletEnabled val="1"/>
        </dgm:presLayoutVars>
      </dgm:prSet>
      <dgm:spPr/>
      <dgm:t>
        <a:bodyPr/>
        <a:lstStyle/>
        <a:p>
          <a:endParaRPr lang="es-ES"/>
        </a:p>
      </dgm:t>
    </dgm:pt>
    <dgm:pt modelId="{C74A6FA5-A426-492E-8BFF-1A83368169B5}" type="pres">
      <dgm:prSet presAssocID="{E1A0A3B8-B983-48C9-82EA-2076FE70B052}" presName="sibTrans" presStyleCnt="0"/>
      <dgm:spPr/>
    </dgm:pt>
    <dgm:pt modelId="{10CA0113-1474-4368-A74D-9A4E1BADAEF5}" type="pres">
      <dgm:prSet presAssocID="{CB897135-13E6-450B-BF80-0A38385B8344}" presName="textNode" presStyleLbl="node1" presStyleIdx="2" presStyleCnt="3">
        <dgm:presLayoutVars>
          <dgm:bulletEnabled val="1"/>
        </dgm:presLayoutVars>
      </dgm:prSet>
      <dgm:spPr/>
      <dgm:t>
        <a:bodyPr/>
        <a:lstStyle/>
        <a:p>
          <a:endParaRPr lang="es-ES"/>
        </a:p>
      </dgm:t>
    </dgm:pt>
  </dgm:ptLst>
  <dgm:cxnLst>
    <dgm:cxn modelId="{DBD0256D-5FFD-44B3-9994-EF86A37C57D3}" srcId="{17B924D6-4E04-46E5-8738-329ADED5F8E5}" destId="{8ADC3B6A-87D2-4D31-9F5D-5021E1C57873}" srcOrd="1" destOrd="0" parTransId="{79566A71-7316-4C32-97DA-4E54FE861412}" sibTransId="{E1A0A3B8-B983-48C9-82EA-2076FE70B052}"/>
    <dgm:cxn modelId="{9D08D97D-0154-4EC4-AAFA-9DC7D3AF938C}" srcId="{17B924D6-4E04-46E5-8738-329ADED5F8E5}" destId="{CB897135-13E6-450B-BF80-0A38385B8344}" srcOrd="2" destOrd="0" parTransId="{7EF80436-02C4-460E-9F87-3B6DA943ADA8}" sibTransId="{0A378DBB-7633-4E35-9E1E-E5F6DF8C14E6}"/>
    <dgm:cxn modelId="{526D7BAB-3122-44C6-9D77-39910E493EBF}" type="presOf" srcId="{CB897135-13E6-450B-BF80-0A38385B8344}" destId="{10CA0113-1474-4368-A74D-9A4E1BADAEF5}" srcOrd="0" destOrd="0" presId="urn:microsoft.com/office/officeart/2005/8/layout/hProcess9"/>
    <dgm:cxn modelId="{D8952AE9-8EC0-4A8C-8334-5E5D8FF67F73}" type="presOf" srcId="{8ADC3B6A-87D2-4D31-9F5D-5021E1C57873}" destId="{1B6BF076-11CC-4F31-AFFD-5AA513481455}" srcOrd="0" destOrd="0" presId="urn:microsoft.com/office/officeart/2005/8/layout/hProcess9"/>
    <dgm:cxn modelId="{AD054522-0CBE-4432-9C53-10FC3B6D8A16}" type="presOf" srcId="{380627C4-A8C7-4072-B7A1-11B51A0F1BE7}" destId="{262FF697-DED9-4702-AB47-816C000ACEAB}" srcOrd="0" destOrd="0" presId="urn:microsoft.com/office/officeart/2005/8/layout/hProcess9"/>
    <dgm:cxn modelId="{24E00603-E629-402C-912B-20027FAFB363}" srcId="{17B924D6-4E04-46E5-8738-329ADED5F8E5}" destId="{380627C4-A8C7-4072-B7A1-11B51A0F1BE7}" srcOrd="0" destOrd="0" parTransId="{3E6CFCD4-9C68-4F8A-81A7-954BF32568D3}" sibTransId="{DD40091B-C48D-4731-B5E9-63FCF25571C1}"/>
    <dgm:cxn modelId="{50E6B915-12D0-4342-BD98-0A5D5F88C85F}" type="presOf" srcId="{17B924D6-4E04-46E5-8738-329ADED5F8E5}" destId="{1E9C0794-F9DF-4895-9465-8D617AC5A275}" srcOrd="0" destOrd="0" presId="urn:microsoft.com/office/officeart/2005/8/layout/hProcess9"/>
    <dgm:cxn modelId="{4ADE4302-748C-4610-98DB-167AD271DD1C}" type="presParOf" srcId="{1E9C0794-F9DF-4895-9465-8D617AC5A275}" destId="{9DD1ADCA-2A70-467C-9F02-0CE67650927D}" srcOrd="0" destOrd="0" presId="urn:microsoft.com/office/officeart/2005/8/layout/hProcess9"/>
    <dgm:cxn modelId="{5F226996-9545-4A49-9BCA-B6BC6C0B3791}" type="presParOf" srcId="{1E9C0794-F9DF-4895-9465-8D617AC5A275}" destId="{F1E5C3E2-43EB-4C6E-8DCF-2DBA7CA52D52}" srcOrd="1" destOrd="0" presId="urn:microsoft.com/office/officeart/2005/8/layout/hProcess9"/>
    <dgm:cxn modelId="{80D7BE45-7ED1-4EB5-949D-68B2C71B113B}" type="presParOf" srcId="{F1E5C3E2-43EB-4C6E-8DCF-2DBA7CA52D52}" destId="{262FF697-DED9-4702-AB47-816C000ACEAB}" srcOrd="0" destOrd="0" presId="urn:microsoft.com/office/officeart/2005/8/layout/hProcess9"/>
    <dgm:cxn modelId="{46C2318C-4904-43DC-A609-5AD906858577}" type="presParOf" srcId="{F1E5C3E2-43EB-4C6E-8DCF-2DBA7CA52D52}" destId="{E63F8A10-CCB6-4E62-B0A2-29F33A89BF02}" srcOrd="1" destOrd="0" presId="urn:microsoft.com/office/officeart/2005/8/layout/hProcess9"/>
    <dgm:cxn modelId="{B4A53AD5-70C5-447C-90FF-34CCAEDE1FD8}" type="presParOf" srcId="{F1E5C3E2-43EB-4C6E-8DCF-2DBA7CA52D52}" destId="{1B6BF076-11CC-4F31-AFFD-5AA513481455}" srcOrd="2" destOrd="0" presId="urn:microsoft.com/office/officeart/2005/8/layout/hProcess9"/>
    <dgm:cxn modelId="{8F52A393-AB21-4F54-815C-EDE87B28AAEC}" type="presParOf" srcId="{F1E5C3E2-43EB-4C6E-8DCF-2DBA7CA52D52}" destId="{C74A6FA5-A426-492E-8BFF-1A83368169B5}" srcOrd="3" destOrd="0" presId="urn:microsoft.com/office/officeart/2005/8/layout/hProcess9"/>
    <dgm:cxn modelId="{4C9C7523-5A67-4955-BFD8-489EAE916E57}" type="presParOf" srcId="{F1E5C3E2-43EB-4C6E-8DCF-2DBA7CA52D52}" destId="{10CA0113-1474-4368-A74D-9A4E1BADAEF5}" srcOrd="4"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29101F-3464-4F6E-837E-9FB14DD1F18B}" type="doc">
      <dgm:prSet loTypeId="urn:microsoft.com/office/officeart/2005/8/layout/process1" loCatId="process" qsTypeId="urn:microsoft.com/office/officeart/2005/8/quickstyle/simple1" qsCatId="simple" csTypeId="urn:microsoft.com/office/officeart/2005/8/colors/colorful1#3" csCatId="colorful" phldr="1"/>
      <dgm:spPr/>
    </dgm:pt>
    <dgm:pt modelId="{F8CAF568-7A94-4C4F-8963-B6915E8582A2}">
      <dgm:prSet phldrT="[Texto]">
        <dgm:style>
          <a:lnRef idx="2">
            <a:schemeClr val="accent1"/>
          </a:lnRef>
          <a:fillRef idx="1">
            <a:schemeClr val="lt1"/>
          </a:fillRef>
          <a:effectRef idx="0">
            <a:schemeClr val="accent1"/>
          </a:effectRef>
          <a:fontRef idx="minor">
            <a:schemeClr val="dk1"/>
          </a:fontRef>
        </dgm:style>
      </dgm:prSet>
      <dgm:spPr/>
      <dgm:t>
        <a:bodyPr/>
        <a:lstStyle/>
        <a:p>
          <a:pPr algn="just"/>
          <a:r>
            <a:rPr lang="es-EC" dirty="0" smtClean="0">
              <a:solidFill>
                <a:schemeClr val="tx1"/>
              </a:solidFill>
            </a:rPr>
            <a:t>Este análisis nos permite reunir información sobre el macro ambiente y microambiente que  envuelve a la empresa</a:t>
          </a:r>
          <a:endParaRPr lang="es-ES" dirty="0">
            <a:solidFill>
              <a:schemeClr val="tx1"/>
            </a:solidFill>
          </a:endParaRPr>
        </a:p>
      </dgm:t>
    </dgm:pt>
    <dgm:pt modelId="{C1C3D25B-7C16-415E-A286-7552DE7FD96F}" type="parTrans" cxnId="{5D255A02-3CE4-4C7F-AF0E-219549BD21A1}">
      <dgm:prSet/>
      <dgm:spPr/>
      <dgm:t>
        <a:bodyPr/>
        <a:lstStyle/>
        <a:p>
          <a:endParaRPr lang="es-ES"/>
        </a:p>
      </dgm:t>
    </dgm:pt>
    <dgm:pt modelId="{B650B108-9577-4427-A697-28C28CE249D7}" type="sibTrans" cxnId="{5D255A02-3CE4-4C7F-AF0E-219549BD21A1}">
      <dgm:prSet/>
      <dgm:spPr/>
      <dgm:t>
        <a:bodyPr/>
        <a:lstStyle/>
        <a:p>
          <a:endParaRPr lang="es-ES"/>
        </a:p>
      </dgm:t>
    </dgm:pt>
    <dgm:pt modelId="{08DD1701-E925-4F1E-B9BF-0A3BFFAA3B19}">
      <dgm:prSet phldrT="[Texto]">
        <dgm:style>
          <a:lnRef idx="2">
            <a:schemeClr val="dk1"/>
          </a:lnRef>
          <a:fillRef idx="1">
            <a:schemeClr val="lt1"/>
          </a:fillRef>
          <a:effectRef idx="0">
            <a:schemeClr val="dk1"/>
          </a:effectRef>
          <a:fontRef idx="minor">
            <a:schemeClr val="dk1"/>
          </a:fontRef>
        </dgm:style>
      </dgm:prSet>
      <dgm:spPr/>
      <dgm:t>
        <a:bodyPr/>
        <a:lstStyle/>
        <a:p>
          <a:pPr algn="just"/>
          <a:r>
            <a:rPr lang="es-EC" dirty="0" smtClean="0">
              <a:solidFill>
                <a:schemeClr val="tx1"/>
              </a:solidFill>
            </a:rPr>
            <a:t>analizarla y pronosticar los efectos que esto puede traer y así poder  controlar las debilidades</a:t>
          </a:r>
          <a:endParaRPr lang="es-ES" dirty="0">
            <a:solidFill>
              <a:schemeClr val="tx1"/>
            </a:solidFill>
          </a:endParaRPr>
        </a:p>
      </dgm:t>
    </dgm:pt>
    <dgm:pt modelId="{68EC4373-E328-4CB3-B464-51083389C7B3}" type="parTrans" cxnId="{7BB7DCE7-F3A2-45FC-8C35-6E246216A7B7}">
      <dgm:prSet/>
      <dgm:spPr/>
      <dgm:t>
        <a:bodyPr/>
        <a:lstStyle/>
        <a:p>
          <a:endParaRPr lang="es-ES"/>
        </a:p>
      </dgm:t>
    </dgm:pt>
    <dgm:pt modelId="{1F2BA550-3587-404A-89AB-E78658B6E59D}" type="sibTrans" cxnId="{7BB7DCE7-F3A2-45FC-8C35-6E246216A7B7}">
      <dgm:prSet/>
      <dgm:spPr/>
      <dgm:t>
        <a:bodyPr/>
        <a:lstStyle/>
        <a:p>
          <a:endParaRPr lang="es-ES"/>
        </a:p>
      </dgm:t>
    </dgm:pt>
    <dgm:pt modelId="{F732005B-A815-4B3A-8BE8-284295141C72}">
      <dgm:prSet phldrT="[Texto]">
        <dgm:style>
          <a:lnRef idx="2">
            <a:schemeClr val="dk1"/>
          </a:lnRef>
          <a:fillRef idx="1">
            <a:schemeClr val="lt1"/>
          </a:fillRef>
          <a:effectRef idx="0">
            <a:schemeClr val="dk1"/>
          </a:effectRef>
          <a:fontRef idx="minor">
            <a:schemeClr val="dk1"/>
          </a:fontRef>
        </dgm:style>
      </dgm:prSet>
      <dgm:spPr/>
      <dgm:t>
        <a:bodyPr/>
        <a:lstStyle/>
        <a:p>
          <a:pPr algn="just"/>
          <a:r>
            <a:rPr lang="es-EC" dirty="0" smtClean="0">
              <a:solidFill>
                <a:schemeClr val="tx1"/>
              </a:solidFill>
            </a:rPr>
            <a:t>enfrentar las amenazas y aprovechar las oportunidades utilizando  las fortalezas de la empresa.</a:t>
          </a:r>
          <a:endParaRPr lang="es-ES" dirty="0">
            <a:solidFill>
              <a:schemeClr val="tx1"/>
            </a:solidFill>
          </a:endParaRPr>
        </a:p>
      </dgm:t>
    </dgm:pt>
    <dgm:pt modelId="{C6DA4041-A30C-49E1-A458-EDC3902C117F}" type="parTrans" cxnId="{69C2A17C-2681-48B3-AF2C-24F79A6A8D8C}">
      <dgm:prSet/>
      <dgm:spPr/>
      <dgm:t>
        <a:bodyPr/>
        <a:lstStyle/>
        <a:p>
          <a:endParaRPr lang="es-ES"/>
        </a:p>
      </dgm:t>
    </dgm:pt>
    <dgm:pt modelId="{3662E5D4-B07B-4480-B1F6-DFED4EA7ED45}" type="sibTrans" cxnId="{69C2A17C-2681-48B3-AF2C-24F79A6A8D8C}">
      <dgm:prSet/>
      <dgm:spPr/>
      <dgm:t>
        <a:bodyPr/>
        <a:lstStyle/>
        <a:p>
          <a:endParaRPr lang="es-ES"/>
        </a:p>
      </dgm:t>
    </dgm:pt>
    <dgm:pt modelId="{4FFE2585-072A-4226-B29E-163C7D6F1A05}" type="pres">
      <dgm:prSet presAssocID="{2429101F-3464-4F6E-837E-9FB14DD1F18B}" presName="Name0" presStyleCnt="0">
        <dgm:presLayoutVars>
          <dgm:dir/>
          <dgm:resizeHandles val="exact"/>
        </dgm:presLayoutVars>
      </dgm:prSet>
      <dgm:spPr/>
    </dgm:pt>
    <dgm:pt modelId="{30C0F700-4922-4522-9774-B4872C4268E1}" type="pres">
      <dgm:prSet presAssocID="{F8CAF568-7A94-4C4F-8963-B6915E8582A2}" presName="node" presStyleLbl="node1" presStyleIdx="0" presStyleCnt="3">
        <dgm:presLayoutVars>
          <dgm:bulletEnabled val="1"/>
        </dgm:presLayoutVars>
      </dgm:prSet>
      <dgm:spPr/>
      <dgm:t>
        <a:bodyPr/>
        <a:lstStyle/>
        <a:p>
          <a:endParaRPr lang="es-ES"/>
        </a:p>
      </dgm:t>
    </dgm:pt>
    <dgm:pt modelId="{B27808F6-DB4F-4FB1-959E-582635BCBA97}" type="pres">
      <dgm:prSet presAssocID="{B650B108-9577-4427-A697-28C28CE249D7}" presName="sibTrans" presStyleLbl="sibTrans2D1" presStyleIdx="0" presStyleCnt="2"/>
      <dgm:spPr/>
      <dgm:t>
        <a:bodyPr/>
        <a:lstStyle/>
        <a:p>
          <a:endParaRPr lang="es-ES"/>
        </a:p>
      </dgm:t>
    </dgm:pt>
    <dgm:pt modelId="{0790D4ED-603F-40C0-ADB4-A9DFBA3C46B1}" type="pres">
      <dgm:prSet presAssocID="{B650B108-9577-4427-A697-28C28CE249D7}" presName="connectorText" presStyleLbl="sibTrans2D1" presStyleIdx="0" presStyleCnt="2"/>
      <dgm:spPr/>
      <dgm:t>
        <a:bodyPr/>
        <a:lstStyle/>
        <a:p>
          <a:endParaRPr lang="es-ES"/>
        </a:p>
      </dgm:t>
    </dgm:pt>
    <dgm:pt modelId="{4CAFCB6F-6D04-48F7-902F-8AB236B9D0DF}" type="pres">
      <dgm:prSet presAssocID="{08DD1701-E925-4F1E-B9BF-0A3BFFAA3B19}" presName="node" presStyleLbl="node1" presStyleIdx="1" presStyleCnt="3">
        <dgm:presLayoutVars>
          <dgm:bulletEnabled val="1"/>
        </dgm:presLayoutVars>
      </dgm:prSet>
      <dgm:spPr/>
      <dgm:t>
        <a:bodyPr/>
        <a:lstStyle/>
        <a:p>
          <a:endParaRPr lang="es-ES"/>
        </a:p>
      </dgm:t>
    </dgm:pt>
    <dgm:pt modelId="{72962DA2-75EE-4936-A457-DDE4575663F6}" type="pres">
      <dgm:prSet presAssocID="{1F2BA550-3587-404A-89AB-E78658B6E59D}" presName="sibTrans" presStyleLbl="sibTrans2D1" presStyleIdx="1" presStyleCnt="2"/>
      <dgm:spPr/>
      <dgm:t>
        <a:bodyPr/>
        <a:lstStyle/>
        <a:p>
          <a:endParaRPr lang="es-ES"/>
        </a:p>
      </dgm:t>
    </dgm:pt>
    <dgm:pt modelId="{AF745CCA-54E9-466A-8DF3-B95B493EE46C}" type="pres">
      <dgm:prSet presAssocID="{1F2BA550-3587-404A-89AB-E78658B6E59D}" presName="connectorText" presStyleLbl="sibTrans2D1" presStyleIdx="1" presStyleCnt="2"/>
      <dgm:spPr/>
      <dgm:t>
        <a:bodyPr/>
        <a:lstStyle/>
        <a:p>
          <a:endParaRPr lang="es-ES"/>
        </a:p>
      </dgm:t>
    </dgm:pt>
    <dgm:pt modelId="{AEB3C2FD-BB3D-44AE-BCFC-CC758C86F4EF}" type="pres">
      <dgm:prSet presAssocID="{F732005B-A815-4B3A-8BE8-284295141C72}" presName="node" presStyleLbl="node1" presStyleIdx="2" presStyleCnt="3">
        <dgm:presLayoutVars>
          <dgm:bulletEnabled val="1"/>
        </dgm:presLayoutVars>
      </dgm:prSet>
      <dgm:spPr/>
      <dgm:t>
        <a:bodyPr/>
        <a:lstStyle/>
        <a:p>
          <a:endParaRPr lang="es-ES"/>
        </a:p>
      </dgm:t>
    </dgm:pt>
  </dgm:ptLst>
  <dgm:cxnLst>
    <dgm:cxn modelId="{450E4A9E-5262-4E28-9E69-0B8B7845F120}" type="presOf" srcId="{B650B108-9577-4427-A697-28C28CE249D7}" destId="{0790D4ED-603F-40C0-ADB4-A9DFBA3C46B1}" srcOrd="1" destOrd="0" presId="urn:microsoft.com/office/officeart/2005/8/layout/process1"/>
    <dgm:cxn modelId="{65351939-13DF-4AD2-9521-147B2638D9BC}" type="presOf" srcId="{1F2BA550-3587-404A-89AB-E78658B6E59D}" destId="{AF745CCA-54E9-466A-8DF3-B95B493EE46C}" srcOrd="1" destOrd="0" presId="urn:microsoft.com/office/officeart/2005/8/layout/process1"/>
    <dgm:cxn modelId="{5D255A02-3CE4-4C7F-AF0E-219549BD21A1}" srcId="{2429101F-3464-4F6E-837E-9FB14DD1F18B}" destId="{F8CAF568-7A94-4C4F-8963-B6915E8582A2}" srcOrd="0" destOrd="0" parTransId="{C1C3D25B-7C16-415E-A286-7552DE7FD96F}" sibTransId="{B650B108-9577-4427-A697-28C28CE249D7}"/>
    <dgm:cxn modelId="{56B15578-0D6F-47CA-8B88-3620D2FC0A6C}" type="presOf" srcId="{1F2BA550-3587-404A-89AB-E78658B6E59D}" destId="{72962DA2-75EE-4936-A457-DDE4575663F6}" srcOrd="0" destOrd="0" presId="urn:microsoft.com/office/officeart/2005/8/layout/process1"/>
    <dgm:cxn modelId="{4DB950BF-CFDA-4260-9BB8-800597773082}" type="presOf" srcId="{B650B108-9577-4427-A697-28C28CE249D7}" destId="{B27808F6-DB4F-4FB1-959E-582635BCBA97}" srcOrd="0" destOrd="0" presId="urn:microsoft.com/office/officeart/2005/8/layout/process1"/>
    <dgm:cxn modelId="{69C2A17C-2681-48B3-AF2C-24F79A6A8D8C}" srcId="{2429101F-3464-4F6E-837E-9FB14DD1F18B}" destId="{F732005B-A815-4B3A-8BE8-284295141C72}" srcOrd="2" destOrd="0" parTransId="{C6DA4041-A30C-49E1-A458-EDC3902C117F}" sibTransId="{3662E5D4-B07B-4480-B1F6-DFED4EA7ED45}"/>
    <dgm:cxn modelId="{87EC7C97-451B-4C44-9806-EFFECCF96CB8}" type="presOf" srcId="{2429101F-3464-4F6E-837E-9FB14DD1F18B}" destId="{4FFE2585-072A-4226-B29E-163C7D6F1A05}" srcOrd="0" destOrd="0" presId="urn:microsoft.com/office/officeart/2005/8/layout/process1"/>
    <dgm:cxn modelId="{2CB7D178-ED4E-41E9-AD7A-906A12974CF8}" type="presOf" srcId="{08DD1701-E925-4F1E-B9BF-0A3BFFAA3B19}" destId="{4CAFCB6F-6D04-48F7-902F-8AB236B9D0DF}" srcOrd="0" destOrd="0" presId="urn:microsoft.com/office/officeart/2005/8/layout/process1"/>
    <dgm:cxn modelId="{7BB7DCE7-F3A2-45FC-8C35-6E246216A7B7}" srcId="{2429101F-3464-4F6E-837E-9FB14DD1F18B}" destId="{08DD1701-E925-4F1E-B9BF-0A3BFFAA3B19}" srcOrd="1" destOrd="0" parTransId="{68EC4373-E328-4CB3-B464-51083389C7B3}" sibTransId="{1F2BA550-3587-404A-89AB-E78658B6E59D}"/>
    <dgm:cxn modelId="{6F68A888-AA40-4F9E-B501-A43A25508111}" type="presOf" srcId="{F732005B-A815-4B3A-8BE8-284295141C72}" destId="{AEB3C2FD-BB3D-44AE-BCFC-CC758C86F4EF}" srcOrd="0" destOrd="0" presId="urn:microsoft.com/office/officeart/2005/8/layout/process1"/>
    <dgm:cxn modelId="{D0DEB09E-B8CE-43D0-8783-64498E566720}" type="presOf" srcId="{F8CAF568-7A94-4C4F-8963-B6915E8582A2}" destId="{30C0F700-4922-4522-9774-B4872C4268E1}" srcOrd="0" destOrd="0" presId="urn:microsoft.com/office/officeart/2005/8/layout/process1"/>
    <dgm:cxn modelId="{FFE2C7CF-32B7-450A-9E11-B409B0F87702}" type="presParOf" srcId="{4FFE2585-072A-4226-B29E-163C7D6F1A05}" destId="{30C0F700-4922-4522-9774-B4872C4268E1}" srcOrd="0" destOrd="0" presId="urn:microsoft.com/office/officeart/2005/8/layout/process1"/>
    <dgm:cxn modelId="{6CB3B6AE-6140-4FD8-B242-64F93AD135CE}" type="presParOf" srcId="{4FFE2585-072A-4226-B29E-163C7D6F1A05}" destId="{B27808F6-DB4F-4FB1-959E-582635BCBA97}" srcOrd="1" destOrd="0" presId="urn:microsoft.com/office/officeart/2005/8/layout/process1"/>
    <dgm:cxn modelId="{D7FB66BD-B73E-4C0F-AB57-EC3D37720276}" type="presParOf" srcId="{B27808F6-DB4F-4FB1-959E-582635BCBA97}" destId="{0790D4ED-603F-40C0-ADB4-A9DFBA3C46B1}" srcOrd="0" destOrd="0" presId="urn:microsoft.com/office/officeart/2005/8/layout/process1"/>
    <dgm:cxn modelId="{B2A0D7BB-6EA6-467C-A23A-BC24EFCABF22}" type="presParOf" srcId="{4FFE2585-072A-4226-B29E-163C7D6F1A05}" destId="{4CAFCB6F-6D04-48F7-902F-8AB236B9D0DF}" srcOrd="2" destOrd="0" presId="urn:microsoft.com/office/officeart/2005/8/layout/process1"/>
    <dgm:cxn modelId="{33BB1964-F007-46B2-98FB-027A5E8E20E2}" type="presParOf" srcId="{4FFE2585-072A-4226-B29E-163C7D6F1A05}" destId="{72962DA2-75EE-4936-A457-DDE4575663F6}" srcOrd="3" destOrd="0" presId="urn:microsoft.com/office/officeart/2005/8/layout/process1"/>
    <dgm:cxn modelId="{36BF73F2-738C-40C9-8BC7-47A2B48BBC67}" type="presParOf" srcId="{72962DA2-75EE-4936-A457-DDE4575663F6}" destId="{AF745CCA-54E9-466A-8DF3-B95B493EE46C}" srcOrd="0" destOrd="0" presId="urn:microsoft.com/office/officeart/2005/8/layout/process1"/>
    <dgm:cxn modelId="{308064D5-2470-46A3-944E-A3EE8532B513}" type="presParOf" srcId="{4FFE2585-072A-4226-B29E-163C7D6F1A05}" destId="{AEB3C2FD-BB3D-44AE-BCFC-CC758C86F4EF}" srcOrd="4"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8F7A0EF-D293-4A5D-9AE8-FB61AADE0A04}" type="doc">
      <dgm:prSet loTypeId="urn:microsoft.com/office/officeart/2005/8/layout/hProcess9" loCatId="process" qsTypeId="urn:microsoft.com/office/officeart/2005/8/quickstyle/simple1" qsCatId="simple" csTypeId="urn:microsoft.com/office/officeart/2005/8/colors/accent2_1" csCatId="accent2" phldr="1"/>
      <dgm:spPr/>
    </dgm:pt>
    <dgm:pt modelId="{4CA5FCD6-FCFF-42C8-A2C7-18C3D5B539F4}">
      <dgm:prSet phldrT="[Texto]"/>
      <dgm:spPr/>
      <dgm:t>
        <a:bodyPr/>
        <a:lstStyle/>
        <a:p>
          <a:pPr algn="just"/>
          <a:r>
            <a:rPr lang="es-EC" b="0" dirty="0" smtClean="0"/>
            <a:t>El Ecuador inicia una nueva etapa después de la dolarización que se dio lugar en el gobierno del Dr. Jamil Mahuad</a:t>
          </a:r>
          <a:endParaRPr lang="es-ES" b="0" dirty="0"/>
        </a:p>
      </dgm:t>
    </dgm:pt>
    <dgm:pt modelId="{048B9C38-E6C7-4594-BC16-14ECE89A5343}" type="parTrans" cxnId="{B400190E-C560-4F7E-99A6-C3E5A18D6D21}">
      <dgm:prSet/>
      <dgm:spPr/>
      <dgm:t>
        <a:bodyPr/>
        <a:lstStyle/>
        <a:p>
          <a:endParaRPr lang="es-ES"/>
        </a:p>
      </dgm:t>
    </dgm:pt>
    <dgm:pt modelId="{46983B02-8029-4FD6-A85C-35645D1561DF}" type="sibTrans" cxnId="{B400190E-C560-4F7E-99A6-C3E5A18D6D21}">
      <dgm:prSet/>
      <dgm:spPr/>
      <dgm:t>
        <a:bodyPr/>
        <a:lstStyle/>
        <a:p>
          <a:endParaRPr lang="es-ES"/>
        </a:p>
      </dgm:t>
    </dgm:pt>
    <dgm:pt modelId="{24513CF4-0A0D-4E9E-B493-CADDD1461925}">
      <dgm:prSet phldrT="[Texto]"/>
      <dgm:spPr/>
      <dgm:t>
        <a:bodyPr/>
        <a:lstStyle/>
        <a:p>
          <a:pPr algn="just"/>
          <a:r>
            <a:rPr lang="es-EC" b="0" smtClean="0"/>
            <a:t>quien terminó su gobierno después de anunciar su decisión de dolarizar </a:t>
          </a:r>
          <a:endParaRPr lang="es-ES" b="0" dirty="0"/>
        </a:p>
      </dgm:t>
    </dgm:pt>
    <dgm:pt modelId="{6A52EE45-2A96-49A4-A131-9A325FD6EAC8}" type="parTrans" cxnId="{524D8A0A-85EC-4FAC-B9AA-8B31950EEF19}">
      <dgm:prSet/>
      <dgm:spPr/>
      <dgm:t>
        <a:bodyPr/>
        <a:lstStyle/>
        <a:p>
          <a:endParaRPr lang="es-ES"/>
        </a:p>
      </dgm:t>
    </dgm:pt>
    <dgm:pt modelId="{A1EB794F-3E4E-4934-B699-905631847FD1}" type="sibTrans" cxnId="{524D8A0A-85EC-4FAC-B9AA-8B31950EEF19}">
      <dgm:prSet/>
      <dgm:spPr/>
      <dgm:t>
        <a:bodyPr/>
        <a:lstStyle/>
        <a:p>
          <a:endParaRPr lang="es-ES"/>
        </a:p>
      </dgm:t>
    </dgm:pt>
    <dgm:pt modelId="{B61028AC-49A8-4D2F-87DE-C89244A931BE}">
      <dgm:prSet phldrT="[Texto]"/>
      <dgm:spPr/>
      <dgm:t>
        <a:bodyPr/>
        <a:lstStyle/>
        <a:p>
          <a:pPr algn="just"/>
          <a:r>
            <a:rPr lang="es-EC" b="0" smtClean="0"/>
            <a:t>la economía ecuatoriana en un nivel  de  25.000 sucres  por  dólar</a:t>
          </a:r>
          <a:endParaRPr lang="es-ES" b="0" dirty="0"/>
        </a:p>
      </dgm:t>
    </dgm:pt>
    <dgm:pt modelId="{ACCFFF38-5934-42FC-9CA0-22D256138F2B}" type="parTrans" cxnId="{5685AE99-0531-4A7F-90FA-6749875C8ABF}">
      <dgm:prSet/>
      <dgm:spPr/>
      <dgm:t>
        <a:bodyPr/>
        <a:lstStyle/>
        <a:p>
          <a:endParaRPr lang="es-ES"/>
        </a:p>
      </dgm:t>
    </dgm:pt>
    <dgm:pt modelId="{2DC4A9FD-8A20-46C3-B4AF-37556360802C}" type="sibTrans" cxnId="{5685AE99-0531-4A7F-90FA-6749875C8ABF}">
      <dgm:prSet/>
      <dgm:spPr/>
      <dgm:t>
        <a:bodyPr/>
        <a:lstStyle/>
        <a:p>
          <a:endParaRPr lang="es-ES"/>
        </a:p>
      </dgm:t>
    </dgm:pt>
    <dgm:pt modelId="{F75C0A95-761E-4735-9034-AD226A9841FC}" type="pres">
      <dgm:prSet presAssocID="{A8F7A0EF-D293-4A5D-9AE8-FB61AADE0A04}" presName="CompostProcess" presStyleCnt="0">
        <dgm:presLayoutVars>
          <dgm:dir/>
          <dgm:resizeHandles val="exact"/>
        </dgm:presLayoutVars>
      </dgm:prSet>
      <dgm:spPr/>
    </dgm:pt>
    <dgm:pt modelId="{A7A0EF73-4DD1-4D6E-A68F-179DE6506612}" type="pres">
      <dgm:prSet presAssocID="{A8F7A0EF-D293-4A5D-9AE8-FB61AADE0A04}" presName="arrow" presStyleLbl="bgShp" presStyleIdx="0" presStyleCnt="1" custLinFactNeighborY="995"/>
      <dgm:spPr/>
    </dgm:pt>
    <dgm:pt modelId="{D1A77119-64B1-4889-BF81-5EF9ABAE4F80}" type="pres">
      <dgm:prSet presAssocID="{A8F7A0EF-D293-4A5D-9AE8-FB61AADE0A04}" presName="linearProcess" presStyleCnt="0"/>
      <dgm:spPr/>
    </dgm:pt>
    <dgm:pt modelId="{4500E8D0-7D41-4BAE-94F9-6E98A3BA34EC}" type="pres">
      <dgm:prSet presAssocID="{4CA5FCD6-FCFF-42C8-A2C7-18C3D5B539F4}" presName="textNode" presStyleLbl="node1" presStyleIdx="0" presStyleCnt="3">
        <dgm:presLayoutVars>
          <dgm:bulletEnabled val="1"/>
        </dgm:presLayoutVars>
      </dgm:prSet>
      <dgm:spPr/>
      <dgm:t>
        <a:bodyPr/>
        <a:lstStyle/>
        <a:p>
          <a:endParaRPr lang="es-ES"/>
        </a:p>
      </dgm:t>
    </dgm:pt>
    <dgm:pt modelId="{C6B6AB01-215F-4199-8147-15A51B8972C6}" type="pres">
      <dgm:prSet presAssocID="{46983B02-8029-4FD6-A85C-35645D1561DF}" presName="sibTrans" presStyleCnt="0"/>
      <dgm:spPr/>
    </dgm:pt>
    <dgm:pt modelId="{09A8E78B-A75C-46DE-A2E2-88E3ED84A460}" type="pres">
      <dgm:prSet presAssocID="{24513CF4-0A0D-4E9E-B493-CADDD1461925}" presName="textNode" presStyleLbl="node1" presStyleIdx="1" presStyleCnt="3">
        <dgm:presLayoutVars>
          <dgm:bulletEnabled val="1"/>
        </dgm:presLayoutVars>
      </dgm:prSet>
      <dgm:spPr/>
      <dgm:t>
        <a:bodyPr/>
        <a:lstStyle/>
        <a:p>
          <a:endParaRPr lang="es-ES"/>
        </a:p>
      </dgm:t>
    </dgm:pt>
    <dgm:pt modelId="{8F843DA4-E31A-4951-9587-79E82682761B}" type="pres">
      <dgm:prSet presAssocID="{A1EB794F-3E4E-4934-B699-905631847FD1}" presName="sibTrans" presStyleCnt="0"/>
      <dgm:spPr/>
    </dgm:pt>
    <dgm:pt modelId="{83EB3310-1BC3-40AC-8A84-5CC33A9F7055}" type="pres">
      <dgm:prSet presAssocID="{B61028AC-49A8-4D2F-87DE-C89244A931BE}" presName="textNode" presStyleLbl="node1" presStyleIdx="2" presStyleCnt="3">
        <dgm:presLayoutVars>
          <dgm:bulletEnabled val="1"/>
        </dgm:presLayoutVars>
      </dgm:prSet>
      <dgm:spPr/>
      <dgm:t>
        <a:bodyPr/>
        <a:lstStyle/>
        <a:p>
          <a:endParaRPr lang="es-ES"/>
        </a:p>
      </dgm:t>
    </dgm:pt>
  </dgm:ptLst>
  <dgm:cxnLst>
    <dgm:cxn modelId="{B400190E-C560-4F7E-99A6-C3E5A18D6D21}" srcId="{A8F7A0EF-D293-4A5D-9AE8-FB61AADE0A04}" destId="{4CA5FCD6-FCFF-42C8-A2C7-18C3D5B539F4}" srcOrd="0" destOrd="0" parTransId="{048B9C38-E6C7-4594-BC16-14ECE89A5343}" sibTransId="{46983B02-8029-4FD6-A85C-35645D1561DF}"/>
    <dgm:cxn modelId="{A42355CF-4454-4D5B-A521-730563CE2B18}" type="presOf" srcId="{4CA5FCD6-FCFF-42C8-A2C7-18C3D5B539F4}" destId="{4500E8D0-7D41-4BAE-94F9-6E98A3BA34EC}" srcOrd="0" destOrd="0" presId="urn:microsoft.com/office/officeart/2005/8/layout/hProcess9"/>
    <dgm:cxn modelId="{5685AE99-0531-4A7F-90FA-6749875C8ABF}" srcId="{A8F7A0EF-D293-4A5D-9AE8-FB61AADE0A04}" destId="{B61028AC-49A8-4D2F-87DE-C89244A931BE}" srcOrd="2" destOrd="0" parTransId="{ACCFFF38-5934-42FC-9CA0-22D256138F2B}" sibTransId="{2DC4A9FD-8A20-46C3-B4AF-37556360802C}"/>
    <dgm:cxn modelId="{9DFA80AF-8B3B-47C9-9EBE-550752118625}" type="presOf" srcId="{B61028AC-49A8-4D2F-87DE-C89244A931BE}" destId="{83EB3310-1BC3-40AC-8A84-5CC33A9F7055}" srcOrd="0" destOrd="0" presId="urn:microsoft.com/office/officeart/2005/8/layout/hProcess9"/>
    <dgm:cxn modelId="{00313CAC-A40E-497D-8CE5-A5FB41D11306}" type="presOf" srcId="{24513CF4-0A0D-4E9E-B493-CADDD1461925}" destId="{09A8E78B-A75C-46DE-A2E2-88E3ED84A460}" srcOrd="0" destOrd="0" presId="urn:microsoft.com/office/officeart/2005/8/layout/hProcess9"/>
    <dgm:cxn modelId="{CB17447B-1602-4684-B1D8-69D276DD8BBD}" type="presOf" srcId="{A8F7A0EF-D293-4A5D-9AE8-FB61AADE0A04}" destId="{F75C0A95-761E-4735-9034-AD226A9841FC}" srcOrd="0" destOrd="0" presId="urn:microsoft.com/office/officeart/2005/8/layout/hProcess9"/>
    <dgm:cxn modelId="{524D8A0A-85EC-4FAC-B9AA-8B31950EEF19}" srcId="{A8F7A0EF-D293-4A5D-9AE8-FB61AADE0A04}" destId="{24513CF4-0A0D-4E9E-B493-CADDD1461925}" srcOrd="1" destOrd="0" parTransId="{6A52EE45-2A96-49A4-A131-9A325FD6EAC8}" sibTransId="{A1EB794F-3E4E-4934-B699-905631847FD1}"/>
    <dgm:cxn modelId="{8ACAF089-EBD4-4B09-A8CC-572234277F8F}" type="presParOf" srcId="{F75C0A95-761E-4735-9034-AD226A9841FC}" destId="{A7A0EF73-4DD1-4D6E-A68F-179DE6506612}" srcOrd="0" destOrd="0" presId="urn:microsoft.com/office/officeart/2005/8/layout/hProcess9"/>
    <dgm:cxn modelId="{13188EAF-5960-4BD3-9601-4443B7A16C2C}" type="presParOf" srcId="{F75C0A95-761E-4735-9034-AD226A9841FC}" destId="{D1A77119-64B1-4889-BF81-5EF9ABAE4F80}" srcOrd="1" destOrd="0" presId="urn:microsoft.com/office/officeart/2005/8/layout/hProcess9"/>
    <dgm:cxn modelId="{FCDEF641-1AF3-4758-946E-82D7B93C5163}" type="presParOf" srcId="{D1A77119-64B1-4889-BF81-5EF9ABAE4F80}" destId="{4500E8D0-7D41-4BAE-94F9-6E98A3BA34EC}" srcOrd="0" destOrd="0" presId="urn:microsoft.com/office/officeart/2005/8/layout/hProcess9"/>
    <dgm:cxn modelId="{893E1D63-6EDC-4A1A-94F2-440C96863C9F}" type="presParOf" srcId="{D1A77119-64B1-4889-BF81-5EF9ABAE4F80}" destId="{C6B6AB01-215F-4199-8147-15A51B8972C6}" srcOrd="1" destOrd="0" presId="urn:microsoft.com/office/officeart/2005/8/layout/hProcess9"/>
    <dgm:cxn modelId="{358158AE-62ED-4ABE-A4E3-362235A471BD}" type="presParOf" srcId="{D1A77119-64B1-4889-BF81-5EF9ABAE4F80}" destId="{09A8E78B-A75C-46DE-A2E2-88E3ED84A460}" srcOrd="2" destOrd="0" presId="urn:microsoft.com/office/officeart/2005/8/layout/hProcess9"/>
    <dgm:cxn modelId="{520E5C30-EF4F-4537-BCBA-F72611E3001D}" type="presParOf" srcId="{D1A77119-64B1-4889-BF81-5EF9ABAE4F80}" destId="{8F843DA4-E31A-4951-9587-79E82682761B}" srcOrd="3" destOrd="0" presId="urn:microsoft.com/office/officeart/2005/8/layout/hProcess9"/>
    <dgm:cxn modelId="{C224BF50-7059-4DB3-8A34-0AB513526EB7}" type="presParOf" srcId="{D1A77119-64B1-4889-BF81-5EF9ABAE4F80}" destId="{83EB3310-1BC3-40AC-8A84-5CC33A9F7055}" srcOrd="4"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50CA0-B3F8-492F-BE8C-C4F0A752C85D}">
      <dsp:nvSpPr>
        <dsp:cNvPr id="0" name=""/>
        <dsp:cNvSpPr/>
      </dsp:nvSpPr>
      <dsp:spPr>
        <a:xfrm>
          <a:off x="599466" y="0"/>
          <a:ext cx="6793954" cy="332814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3BD5FD-8050-4536-9A00-CCF5606697BB}">
      <dsp:nvSpPr>
        <dsp:cNvPr id="0" name=""/>
        <dsp:cNvSpPr/>
      </dsp:nvSpPr>
      <dsp:spPr>
        <a:xfrm>
          <a:off x="0" y="998443"/>
          <a:ext cx="2397866" cy="133125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latin typeface="Times New Roman" pitchFamily="18" charset="0"/>
              <a:cs typeface="Times New Roman" pitchFamily="18" charset="0"/>
            </a:rPr>
            <a:t>MALEPRODU CIA LTDA. durante los últimos años</a:t>
          </a:r>
          <a:endParaRPr lang="es-ES" sz="1400" kern="1200" dirty="0">
            <a:solidFill>
              <a:schemeClr val="tx1"/>
            </a:solidFill>
            <a:latin typeface="Times New Roman" pitchFamily="18" charset="0"/>
            <a:cs typeface="Times New Roman" pitchFamily="18" charset="0"/>
          </a:endParaRPr>
        </a:p>
      </dsp:txBody>
      <dsp:txXfrm>
        <a:off x="64987" y="1063430"/>
        <a:ext cx="2267892" cy="1201283"/>
      </dsp:txXfrm>
    </dsp:sp>
    <dsp:sp modelId="{085AD94A-3008-4318-BD4A-B1D8084A6EFC}">
      <dsp:nvSpPr>
        <dsp:cNvPr id="0" name=""/>
        <dsp:cNvSpPr/>
      </dsp:nvSpPr>
      <dsp:spPr>
        <a:xfrm>
          <a:off x="2797510" y="998443"/>
          <a:ext cx="2397866" cy="133125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latin typeface="Times New Roman" pitchFamily="18" charset="0"/>
              <a:cs typeface="Times New Roman" pitchFamily="18" charset="0"/>
            </a:rPr>
            <a:t>ha presentado ciertos problemas relacionados con la administración financiera</a:t>
          </a:r>
          <a:endParaRPr lang="es-ES" sz="1600" kern="1200" dirty="0">
            <a:solidFill>
              <a:schemeClr val="tx1"/>
            </a:solidFill>
            <a:latin typeface="Times New Roman" pitchFamily="18" charset="0"/>
            <a:cs typeface="Times New Roman" pitchFamily="18" charset="0"/>
          </a:endParaRPr>
        </a:p>
      </dsp:txBody>
      <dsp:txXfrm>
        <a:off x="2862497" y="1063430"/>
        <a:ext cx="2267892" cy="1201283"/>
      </dsp:txXfrm>
    </dsp:sp>
    <dsp:sp modelId="{7AB34ACD-4555-4879-8B47-E6E2C6FD024D}">
      <dsp:nvSpPr>
        <dsp:cNvPr id="0" name=""/>
        <dsp:cNvSpPr/>
      </dsp:nvSpPr>
      <dsp:spPr>
        <a:xfrm>
          <a:off x="5595021" y="998443"/>
          <a:ext cx="2397866" cy="133125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latin typeface="Times New Roman" pitchFamily="18" charset="0"/>
              <a:cs typeface="Times New Roman" pitchFamily="18" charset="0"/>
            </a:rPr>
            <a:t>puesto que no existen políticas y técnicas adecuadas para el manejo de los mismos</a:t>
          </a:r>
          <a:r>
            <a:rPr lang="es-EC" sz="2000" kern="1200" dirty="0" smtClean="0">
              <a:solidFill>
                <a:schemeClr val="tx1"/>
              </a:solidFill>
            </a:rPr>
            <a:t>.</a:t>
          </a:r>
          <a:endParaRPr lang="es-ES" sz="2000" kern="1200" dirty="0">
            <a:solidFill>
              <a:schemeClr val="tx1"/>
            </a:solidFill>
          </a:endParaRPr>
        </a:p>
      </dsp:txBody>
      <dsp:txXfrm>
        <a:off x="5660008" y="1063430"/>
        <a:ext cx="2267892" cy="12012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8AFAF-DA72-4F3A-A360-E16DA45404D6}">
      <dsp:nvSpPr>
        <dsp:cNvPr id="0" name=""/>
        <dsp:cNvSpPr/>
      </dsp:nvSpPr>
      <dsp:spPr>
        <a:xfrm>
          <a:off x="1461293" y="0"/>
          <a:ext cx="3173412" cy="101599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rPr>
            <a:t>Este índice afecta para el desarrollo de la empresa porque  la  tendencia  de  la  inflación,  como  se  puede  observar  ha  sido variable</a:t>
          </a:r>
          <a:endParaRPr lang="es-ES" sz="1400" kern="1200" dirty="0">
            <a:solidFill>
              <a:schemeClr val="tx1"/>
            </a:solidFill>
          </a:endParaRPr>
        </a:p>
      </dsp:txBody>
      <dsp:txXfrm>
        <a:off x="1491051" y="29758"/>
        <a:ext cx="3113896" cy="956483"/>
      </dsp:txXfrm>
    </dsp:sp>
    <dsp:sp modelId="{49F6FFC0-56DB-47F1-BE03-27BADA02CD3C}">
      <dsp:nvSpPr>
        <dsp:cNvPr id="0" name=""/>
        <dsp:cNvSpPr/>
      </dsp:nvSpPr>
      <dsp:spPr>
        <a:xfrm rot="5400000">
          <a:off x="2857500" y="1041399"/>
          <a:ext cx="380999" cy="45720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5400000">
        <a:off x="2910840" y="1079499"/>
        <a:ext cx="274320" cy="266699"/>
      </dsp:txXfrm>
    </dsp:sp>
    <dsp:sp modelId="{8A2E52BD-F4DC-4D25-BEEA-76314BE1EBB8}">
      <dsp:nvSpPr>
        <dsp:cNvPr id="0" name=""/>
        <dsp:cNvSpPr/>
      </dsp:nvSpPr>
      <dsp:spPr>
        <a:xfrm>
          <a:off x="1461293" y="1523999"/>
          <a:ext cx="3173412" cy="1015999"/>
        </a:xfrm>
        <a:prstGeom prst="roundRect">
          <a:avLst>
            <a:gd name="adj" fmla="val 10000"/>
          </a:avLst>
        </a:prstGeom>
        <a:solidFill>
          <a:schemeClr val="accent2">
            <a:hueOff val="-81596"/>
            <a:satOff val="-471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rPr>
            <a:t>esto se debe principalmente a las políticas que ha implementado el actual gobierno para controlar el mercado</a:t>
          </a:r>
          <a:endParaRPr lang="es-ES" sz="1400" kern="1200" dirty="0">
            <a:solidFill>
              <a:schemeClr val="tx1"/>
            </a:solidFill>
          </a:endParaRPr>
        </a:p>
      </dsp:txBody>
      <dsp:txXfrm>
        <a:off x="1491051" y="1553757"/>
        <a:ext cx="3113896" cy="956483"/>
      </dsp:txXfrm>
    </dsp:sp>
    <dsp:sp modelId="{7BB97D0E-7956-4F9E-BB20-03A995A2B6EC}">
      <dsp:nvSpPr>
        <dsp:cNvPr id="0" name=""/>
        <dsp:cNvSpPr/>
      </dsp:nvSpPr>
      <dsp:spPr>
        <a:xfrm rot="5400000">
          <a:off x="2857500" y="2565399"/>
          <a:ext cx="381000" cy="457200"/>
        </a:xfrm>
        <a:prstGeom prst="rightArrow">
          <a:avLst>
            <a:gd name="adj1" fmla="val 60000"/>
            <a:gd name="adj2" fmla="val 50000"/>
          </a:avLst>
        </a:prstGeom>
        <a:solidFill>
          <a:schemeClr val="accent2">
            <a:hueOff val="-163191"/>
            <a:satOff val="-9432"/>
            <a:lumOff val="1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5400000">
        <a:off x="2910840" y="2603499"/>
        <a:ext cx="274320" cy="266700"/>
      </dsp:txXfrm>
    </dsp:sp>
    <dsp:sp modelId="{0B86E7CB-D4FE-4703-A520-AC184F9BEC0E}">
      <dsp:nvSpPr>
        <dsp:cNvPr id="0" name=""/>
        <dsp:cNvSpPr/>
      </dsp:nvSpPr>
      <dsp:spPr>
        <a:xfrm>
          <a:off x="1461293" y="3047999"/>
          <a:ext cx="3173412" cy="1015999"/>
        </a:xfrm>
        <a:prstGeom prst="roundRect">
          <a:avLst>
            <a:gd name="adj" fmla="val 10000"/>
          </a:avLst>
        </a:prstGeom>
        <a:solidFill>
          <a:schemeClr val="accent2">
            <a:hueOff val="-163191"/>
            <a:satOff val="-9432"/>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rPr>
            <a:t>La inflación con la que se espera cerrar el año 2012 es de 1,35 % que, según el presidente Rafael Correa, son índices de inflación totalmente manejables.</a:t>
          </a:r>
          <a:endParaRPr lang="es-ES" sz="1400" kern="1200" dirty="0">
            <a:solidFill>
              <a:schemeClr val="tx1"/>
            </a:solidFill>
          </a:endParaRPr>
        </a:p>
      </dsp:txBody>
      <dsp:txXfrm>
        <a:off x="1491051" y="3077757"/>
        <a:ext cx="3113896" cy="9564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E06A7-C4B1-491F-A1C2-6579F84FA20B}">
      <dsp:nvSpPr>
        <dsp:cNvPr id="0" name=""/>
        <dsp:cNvSpPr/>
      </dsp:nvSpPr>
      <dsp:spPr>
        <a:xfrm rot="5400000">
          <a:off x="3426860" y="136288"/>
          <a:ext cx="2053294" cy="1786366"/>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C" sz="1200" kern="1200" dirty="0" smtClean="0">
              <a:solidFill>
                <a:schemeClr val="tx1"/>
              </a:solidFill>
            </a:rPr>
            <a:t>La empresa MALEPRODU CIA. LTDA. se desenvuelve en un mercado integrado por la competencia.</a:t>
          </a:r>
          <a:endParaRPr lang="es-ES" sz="1200" kern="1200" dirty="0">
            <a:solidFill>
              <a:schemeClr val="tx1"/>
            </a:solidFill>
          </a:endParaRPr>
        </a:p>
      </dsp:txBody>
      <dsp:txXfrm rot="-5400000">
        <a:off x="3838699" y="322796"/>
        <a:ext cx="1229616" cy="1413350"/>
      </dsp:txXfrm>
    </dsp:sp>
    <dsp:sp modelId="{6D4363BD-412A-40BF-9F0C-917D44DB603F}">
      <dsp:nvSpPr>
        <dsp:cNvPr id="0" name=""/>
        <dsp:cNvSpPr/>
      </dsp:nvSpPr>
      <dsp:spPr>
        <a:xfrm>
          <a:off x="5400897" y="413483"/>
          <a:ext cx="2291476" cy="1231976"/>
        </a:xfrm>
        <a:prstGeom prst="rect">
          <a:avLst/>
        </a:prstGeom>
        <a:noFill/>
        <a:ln>
          <a:noFill/>
        </a:ln>
        <a:effectLst/>
      </dsp:spPr>
      <dsp:style>
        <a:lnRef idx="0">
          <a:scrgbClr r="0" g="0" b="0"/>
        </a:lnRef>
        <a:fillRef idx="0">
          <a:scrgbClr r="0" g="0" b="0"/>
        </a:fillRef>
        <a:effectRef idx="0">
          <a:scrgbClr r="0" g="0" b="0"/>
        </a:effectRef>
        <a:fontRef idx="minor"/>
      </dsp:style>
    </dsp:sp>
    <dsp:sp modelId="{0EA1F175-D595-40AD-A366-4DC7A1181B9D}">
      <dsp:nvSpPr>
        <dsp:cNvPr id="0" name=""/>
        <dsp:cNvSpPr/>
      </dsp:nvSpPr>
      <dsp:spPr>
        <a:xfrm rot="5400000">
          <a:off x="1497584" y="136288"/>
          <a:ext cx="2053294" cy="1786366"/>
        </a:xfrm>
        <a:prstGeom prst="hexagon">
          <a:avLst>
            <a:gd name="adj" fmla="val 2500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S" sz="3600" kern="1200"/>
        </a:p>
      </dsp:txBody>
      <dsp:txXfrm rot="-5400000">
        <a:off x="1909423" y="322796"/>
        <a:ext cx="1229616" cy="1413350"/>
      </dsp:txXfrm>
    </dsp:sp>
    <dsp:sp modelId="{C3084393-9597-4DA6-9F02-1F409A75D927}">
      <dsp:nvSpPr>
        <dsp:cNvPr id="0" name=""/>
        <dsp:cNvSpPr/>
      </dsp:nvSpPr>
      <dsp:spPr>
        <a:xfrm rot="5400000">
          <a:off x="2458526" y="1879124"/>
          <a:ext cx="2053294" cy="1786366"/>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C" sz="1200" kern="1200" dirty="0" smtClean="0">
              <a:solidFill>
                <a:schemeClr val="tx1"/>
              </a:solidFill>
            </a:rPr>
            <a:t>Ante un mercado tan competitivo, es necesario apostar por la calidad del servicio que se ofrece, </a:t>
          </a:r>
          <a:endParaRPr lang="es-ES" sz="1200" kern="1200" dirty="0">
            <a:solidFill>
              <a:schemeClr val="tx1"/>
            </a:solidFill>
          </a:endParaRPr>
        </a:p>
      </dsp:txBody>
      <dsp:txXfrm rot="-5400000">
        <a:off x="2870365" y="2065632"/>
        <a:ext cx="1229616" cy="1413350"/>
      </dsp:txXfrm>
    </dsp:sp>
    <dsp:sp modelId="{7D048703-24D0-4E4C-B9E0-3976DAF0635F}">
      <dsp:nvSpPr>
        <dsp:cNvPr id="0" name=""/>
        <dsp:cNvSpPr/>
      </dsp:nvSpPr>
      <dsp:spPr>
        <a:xfrm>
          <a:off x="300513" y="2156319"/>
          <a:ext cx="2217558" cy="1231976"/>
        </a:xfrm>
        <a:prstGeom prst="rect">
          <a:avLst/>
        </a:prstGeom>
        <a:noFill/>
        <a:ln>
          <a:noFill/>
        </a:ln>
        <a:effectLst/>
      </dsp:spPr>
      <dsp:style>
        <a:lnRef idx="0">
          <a:scrgbClr r="0" g="0" b="0"/>
        </a:lnRef>
        <a:fillRef idx="0">
          <a:scrgbClr r="0" g="0" b="0"/>
        </a:fillRef>
        <a:effectRef idx="0">
          <a:scrgbClr r="0" g="0" b="0"/>
        </a:effectRef>
        <a:fontRef idx="minor"/>
      </dsp:style>
    </dsp:sp>
    <dsp:sp modelId="{1A19558F-AC61-42A7-84D9-8BFA4334A5EC}">
      <dsp:nvSpPr>
        <dsp:cNvPr id="0" name=""/>
        <dsp:cNvSpPr/>
      </dsp:nvSpPr>
      <dsp:spPr>
        <a:xfrm rot="5400000">
          <a:off x="4387801" y="1879124"/>
          <a:ext cx="2053294" cy="1786366"/>
        </a:xfrm>
        <a:prstGeom prst="hexagon">
          <a:avLst>
            <a:gd name="adj" fmla="val 2500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S" sz="3600" kern="1200"/>
        </a:p>
      </dsp:txBody>
      <dsp:txXfrm rot="-5400000">
        <a:off x="4799640" y="2065632"/>
        <a:ext cx="1229616" cy="1413350"/>
      </dsp:txXfrm>
    </dsp:sp>
    <dsp:sp modelId="{63644FD5-32C8-4FB4-BEF8-B621D77D314D}">
      <dsp:nvSpPr>
        <dsp:cNvPr id="0" name=""/>
        <dsp:cNvSpPr/>
      </dsp:nvSpPr>
      <dsp:spPr>
        <a:xfrm rot="5400000">
          <a:off x="3426860" y="3621961"/>
          <a:ext cx="2053294" cy="1786366"/>
        </a:xfrm>
        <a:prstGeom prst="hexagon">
          <a:avLst>
            <a:gd name="adj" fmla="val 25000"/>
            <a:gd name="vf" fmla="val 1154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C" sz="1200" kern="1200" dirty="0" smtClean="0">
              <a:solidFill>
                <a:schemeClr val="tx1"/>
              </a:solidFill>
            </a:rPr>
            <a:t>por el cumplimiento de los horarios y fechas establecidas y, sin duda alguna, por el precio que se maneje. </a:t>
          </a:r>
          <a:endParaRPr lang="es-ES" sz="1200" kern="1200" dirty="0">
            <a:solidFill>
              <a:schemeClr val="tx1"/>
            </a:solidFill>
          </a:endParaRPr>
        </a:p>
      </dsp:txBody>
      <dsp:txXfrm rot="-5400000">
        <a:off x="3838699" y="3808469"/>
        <a:ext cx="1229616" cy="1413350"/>
      </dsp:txXfrm>
    </dsp:sp>
    <dsp:sp modelId="{2C1EE774-0480-43D6-87AA-23F8C61B5D23}">
      <dsp:nvSpPr>
        <dsp:cNvPr id="0" name=""/>
        <dsp:cNvSpPr/>
      </dsp:nvSpPr>
      <dsp:spPr>
        <a:xfrm>
          <a:off x="5400897" y="3899156"/>
          <a:ext cx="2291476" cy="1231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n-US" sz="1200" b="0" kern="1200" dirty="0" smtClean="0">
              <a:solidFill>
                <a:schemeClr val="tx1"/>
              </a:solidFill>
            </a:rPr>
            <a:t>MALETEC S.A</a:t>
          </a:r>
          <a:endParaRPr lang="es-ES" sz="1200" b="0" kern="1200" dirty="0">
            <a:solidFill>
              <a:schemeClr val="tx1"/>
            </a:solidFill>
          </a:endParaRPr>
        </a:p>
        <a:p>
          <a:pPr lvl="0" algn="just" defTabSz="533400">
            <a:lnSpc>
              <a:spcPct val="90000"/>
            </a:lnSpc>
            <a:spcBef>
              <a:spcPct val="0"/>
            </a:spcBef>
            <a:spcAft>
              <a:spcPct val="35000"/>
            </a:spcAft>
          </a:pPr>
          <a:r>
            <a:rPr lang="en-US" sz="1200" b="0" kern="1200" dirty="0" smtClean="0">
              <a:solidFill>
                <a:schemeClr val="tx1"/>
              </a:solidFill>
            </a:rPr>
            <a:t>TOTTO S.A</a:t>
          </a:r>
          <a:endParaRPr lang="es-ES" sz="1200" b="0" kern="1200" dirty="0">
            <a:solidFill>
              <a:schemeClr val="tx1"/>
            </a:solidFill>
          </a:endParaRPr>
        </a:p>
        <a:p>
          <a:pPr lvl="0" algn="just" defTabSz="533400">
            <a:lnSpc>
              <a:spcPct val="90000"/>
            </a:lnSpc>
            <a:spcBef>
              <a:spcPct val="0"/>
            </a:spcBef>
            <a:spcAft>
              <a:spcPct val="35000"/>
            </a:spcAft>
          </a:pPr>
          <a:r>
            <a:rPr lang="en-US" sz="1200" b="0" kern="1200" dirty="0" smtClean="0">
              <a:solidFill>
                <a:schemeClr val="tx1"/>
              </a:solidFill>
            </a:rPr>
            <a:t>FUNKY FISH</a:t>
          </a:r>
          <a:endParaRPr lang="es-ES" sz="1200" b="0" kern="1200" dirty="0">
            <a:solidFill>
              <a:schemeClr val="tx1"/>
            </a:solidFill>
          </a:endParaRPr>
        </a:p>
        <a:p>
          <a:pPr lvl="0" algn="just" defTabSz="533400">
            <a:lnSpc>
              <a:spcPct val="90000"/>
            </a:lnSpc>
            <a:spcBef>
              <a:spcPct val="0"/>
            </a:spcBef>
            <a:spcAft>
              <a:spcPct val="35000"/>
            </a:spcAft>
          </a:pPr>
          <a:r>
            <a:rPr lang="en-US" sz="1200" b="0" kern="1200" dirty="0" smtClean="0">
              <a:solidFill>
                <a:schemeClr val="tx1"/>
              </a:solidFill>
            </a:rPr>
            <a:t>Cartimex SA</a:t>
          </a:r>
          <a:endParaRPr lang="es-ES" sz="1200" b="0" kern="1200" dirty="0">
            <a:solidFill>
              <a:schemeClr val="tx1"/>
            </a:solidFill>
          </a:endParaRPr>
        </a:p>
      </dsp:txBody>
      <dsp:txXfrm>
        <a:off x="5400897" y="3899156"/>
        <a:ext cx="2291476" cy="1231976"/>
      </dsp:txXfrm>
    </dsp:sp>
    <dsp:sp modelId="{C5B05A28-1036-4D46-8132-38B0943FD38E}">
      <dsp:nvSpPr>
        <dsp:cNvPr id="0" name=""/>
        <dsp:cNvSpPr/>
      </dsp:nvSpPr>
      <dsp:spPr>
        <a:xfrm rot="5400000">
          <a:off x="1497584" y="3621961"/>
          <a:ext cx="2053294" cy="1786366"/>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S" sz="3600" kern="1200"/>
        </a:p>
      </dsp:txBody>
      <dsp:txXfrm rot="-5400000">
        <a:off x="1909423" y="3808469"/>
        <a:ext cx="1229616" cy="14133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B6F40-766E-4F51-850E-FFD481834597}">
      <dsp:nvSpPr>
        <dsp:cNvPr id="0" name=""/>
        <dsp:cNvSpPr/>
      </dsp:nvSpPr>
      <dsp:spPr>
        <a:xfrm>
          <a:off x="0" y="0"/>
          <a:ext cx="4032447" cy="155760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endParaRPr lang="es-ES" sz="1800" kern="1200" dirty="0" smtClean="0">
            <a:solidFill>
              <a:schemeClr val="tx1"/>
            </a:solidFill>
          </a:endParaRPr>
        </a:p>
        <a:p>
          <a:pPr lvl="0" algn="ctr" defTabSz="800100">
            <a:lnSpc>
              <a:spcPct val="90000"/>
            </a:lnSpc>
            <a:spcBef>
              <a:spcPct val="0"/>
            </a:spcBef>
            <a:spcAft>
              <a:spcPct val="35000"/>
            </a:spcAft>
          </a:pPr>
          <a:r>
            <a:rPr lang="es-EC" sz="1800" b="1" kern="1200" dirty="0" smtClean="0">
              <a:solidFill>
                <a:schemeClr val="tx1"/>
              </a:solidFill>
            </a:rPr>
            <a:t>Experiencia  en  el  Manejo  del  Negocio</a:t>
          </a:r>
          <a:endParaRPr lang="es-ES" sz="1800" kern="1200" dirty="0">
            <a:solidFill>
              <a:schemeClr val="tx1"/>
            </a:solidFill>
          </a:endParaRPr>
        </a:p>
        <a:p>
          <a:pPr marL="114300" lvl="1" indent="-114300" algn="just" defTabSz="622300">
            <a:lnSpc>
              <a:spcPct val="90000"/>
            </a:lnSpc>
            <a:spcBef>
              <a:spcPct val="0"/>
            </a:spcBef>
            <a:spcAft>
              <a:spcPct val="15000"/>
            </a:spcAft>
            <a:buChar char="••"/>
          </a:pPr>
          <a:r>
            <a:rPr lang="es-ES" sz="1400" kern="1200" dirty="0" smtClean="0">
              <a:solidFill>
                <a:schemeClr val="tx1"/>
              </a:solidFill>
            </a:rPr>
            <a:t>está  dada  por  una  larga trayectoria y experiencia en el mercado.</a:t>
          </a:r>
          <a:endParaRPr lang="es-ES" sz="1400" kern="1200" dirty="0">
            <a:solidFill>
              <a:schemeClr val="tx1"/>
            </a:solidFill>
          </a:endParaRPr>
        </a:p>
      </dsp:txBody>
      <dsp:txXfrm>
        <a:off x="962249" y="0"/>
        <a:ext cx="3070198" cy="1557602"/>
      </dsp:txXfrm>
    </dsp:sp>
    <dsp:sp modelId="{344F9D24-F2C2-4DFF-8FAA-A4245DDFF2E0}">
      <dsp:nvSpPr>
        <dsp:cNvPr id="0" name=""/>
        <dsp:cNvSpPr/>
      </dsp:nvSpPr>
      <dsp:spPr>
        <a:xfrm>
          <a:off x="155760" y="155760"/>
          <a:ext cx="806489" cy="1246082"/>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4808D0-5026-469F-9FD9-AE65D0381562}">
      <dsp:nvSpPr>
        <dsp:cNvPr id="0" name=""/>
        <dsp:cNvSpPr/>
      </dsp:nvSpPr>
      <dsp:spPr>
        <a:xfrm>
          <a:off x="0" y="1713362"/>
          <a:ext cx="4032447" cy="1557602"/>
        </a:xfrm>
        <a:prstGeom prst="roundRect">
          <a:avLst>
            <a:gd name="adj" fmla="val 10000"/>
          </a:avLst>
        </a:prstGeom>
        <a:solidFill>
          <a:schemeClr val="accent5">
            <a:hueOff val="-419932"/>
            <a:satOff val="22824"/>
            <a:lumOff val="-4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s-EC" sz="1800" b="1" kern="1200" dirty="0" smtClean="0">
              <a:solidFill>
                <a:schemeClr val="tx1"/>
              </a:solidFill>
            </a:rPr>
            <a:t>Proveedores</a:t>
          </a:r>
          <a:endParaRPr lang="es-ES" sz="18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Poseen un alto poder de negociación con los mismos</a:t>
          </a:r>
          <a:endParaRPr lang="es-ES" sz="1400" kern="1200" dirty="0">
            <a:solidFill>
              <a:schemeClr val="tx1"/>
            </a:solidFill>
          </a:endParaRPr>
        </a:p>
      </dsp:txBody>
      <dsp:txXfrm>
        <a:off x="962249" y="1713362"/>
        <a:ext cx="3070198" cy="1557602"/>
      </dsp:txXfrm>
    </dsp:sp>
    <dsp:sp modelId="{9AADE05D-2DF3-48F4-BC42-B991227A94AA}">
      <dsp:nvSpPr>
        <dsp:cNvPr id="0" name=""/>
        <dsp:cNvSpPr/>
      </dsp:nvSpPr>
      <dsp:spPr>
        <a:xfrm>
          <a:off x="155760" y="1869123"/>
          <a:ext cx="806489" cy="1246082"/>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F5C696-E135-4E03-A006-BDA4F06298DE}">
      <dsp:nvSpPr>
        <dsp:cNvPr id="0" name=""/>
        <dsp:cNvSpPr/>
      </dsp:nvSpPr>
      <dsp:spPr>
        <a:xfrm>
          <a:off x="0" y="3375309"/>
          <a:ext cx="4032447" cy="1557602"/>
        </a:xfrm>
        <a:prstGeom prst="roundRect">
          <a:avLst>
            <a:gd name="adj" fmla="val 10000"/>
          </a:avLst>
        </a:prstGeom>
        <a:solidFill>
          <a:schemeClr val="accent5">
            <a:hueOff val="-839864"/>
            <a:satOff val="45647"/>
            <a:lumOff val="-8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s-EC" sz="1800" b="1" kern="1200" dirty="0" smtClean="0">
              <a:solidFill>
                <a:schemeClr val="tx1"/>
              </a:solidFill>
            </a:rPr>
            <a:t>Diseños Exclusivos</a:t>
          </a:r>
          <a:endParaRPr lang="es-ES" sz="1800" kern="1200" dirty="0">
            <a:solidFill>
              <a:schemeClr val="tx1"/>
            </a:solidFill>
          </a:endParaRPr>
        </a:p>
        <a:p>
          <a:pPr marL="114300" lvl="1" indent="-114300" algn="just" defTabSz="622300">
            <a:lnSpc>
              <a:spcPct val="90000"/>
            </a:lnSpc>
            <a:spcBef>
              <a:spcPct val="0"/>
            </a:spcBef>
            <a:spcAft>
              <a:spcPct val="15000"/>
            </a:spcAft>
            <a:buChar char="••"/>
          </a:pPr>
          <a:r>
            <a:rPr lang="es-EC" sz="1400" kern="1200" dirty="0" smtClean="0">
              <a:solidFill>
                <a:schemeClr val="tx1"/>
              </a:solidFill>
            </a:rPr>
            <a:t>Este es uno de los factores clave del negocio, el cual le permite poseer una ventaja competitiva y así diferenciarse en el mercado</a:t>
          </a:r>
          <a:endParaRPr lang="es-ES" sz="1400" kern="1200" dirty="0">
            <a:solidFill>
              <a:schemeClr val="tx1"/>
            </a:solidFill>
          </a:endParaRPr>
        </a:p>
      </dsp:txBody>
      <dsp:txXfrm>
        <a:off x="962249" y="3375309"/>
        <a:ext cx="3070198" cy="1557602"/>
      </dsp:txXfrm>
    </dsp:sp>
    <dsp:sp modelId="{DBC3FB35-EE2F-4CCB-8DE2-CD597FB6BB72}">
      <dsp:nvSpPr>
        <dsp:cNvPr id="0" name=""/>
        <dsp:cNvSpPr/>
      </dsp:nvSpPr>
      <dsp:spPr>
        <a:xfrm>
          <a:off x="155760" y="3582485"/>
          <a:ext cx="806489" cy="1246082"/>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07069-2585-4F58-9CD7-BFA65EE5C722}">
      <dsp:nvSpPr>
        <dsp:cNvPr id="0" name=""/>
        <dsp:cNvSpPr/>
      </dsp:nvSpPr>
      <dsp:spPr>
        <a:xfrm>
          <a:off x="-5344755" y="-818556"/>
          <a:ext cx="6364766" cy="6364766"/>
        </a:xfrm>
        <a:prstGeom prst="blockArc">
          <a:avLst>
            <a:gd name="adj1" fmla="val 18900000"/>
            <a:gd name="adj2" fmla="val 2700000"/>
            <a:gd name="adj3" fmla="val 339"/>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CCC183-0EF8-4FC0-8C95-B578BDB95A9B}">
      <dsp:nvSpPr>
        <dsp:cNvPr id="0" name=""/>
        <dsp:cNvSpPr/>
      </dsp:nvSpPr>
      <dsp:spPr>
        <a:xfrm>
          <a:off x="656198" y="472765"/>
          <a:ext cx="3527031" cy="94553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0515" tIns="33020" rIns="33020" bIns="33020" numCol="1" spcCol="1270" anchor="ctr" anchorCtr="0">
          <a:noAutofit/>
        </a:bodyPr>
        <a:lstStyle/>
        <a:p>
          <a:pPr lvl="0" algn="just" defTabSz="577850">
            <a:lnSpc>
              <a:spcPct val="90000"/>
            </a:lnSpc>
            <a:spcBef>
              <a:spcPct val="0"/>
            </a:spcBef>
            <a:spcAft>
              <a:spcPct val="35000"/>
            </a:spcAft>
          </a:pPr>
          <a:r>
            <a:rPr lang="es-EC" sz="1300" kern="1200" dirty="0" smtClean="0">
              <a:solidFill>
                <a:schemeClr val="tx1"/>
              </a:solidFill>
            </a:rPr>
            <a:t>Depuración del Mercado: posibilidad de incrementar la participación del mercado por la salida de competidores</a:t>
          </a:r>
          <a:endParaRPr lang="es-ES" sz="1300" kern="1200" dirty="0">
            <a:solidFill>
              <a:schemeClr val="tx1"/>
            </a:solidFill>
          </a:endParaRPr>
        </a:p>
      </dsp:txBody>
      <dsp:txXfrm>
        <a:off x="656198" y="472765"/>
        <a:ext cx="3527031" cy="945530"/>
      </dsp:txXfrm>
    </dsp:sp>
    <dsp:sp modelId="{38BF7F82-5B14-4F8F-B38F-D965AD127CE4}">
      <dsp:nvSpPr>
        <dsp:cNvPr id="0" name=""/>
        <dsp:cNvSpPr/>
      </dsp:nvSpPr>
      <dsp:spPr>
        <a:xfrm>
          <a:off x="65241" y="354574"/>
          <a:ext cx="1181913" cy="1181913"/>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0850DD-3108-44EA-9CF2-48FECAB0D55E}">
      <dsp:nvSpPr>
        <dsp:cNvPr id="0" name=""/>
        <dsp:cNvSpPr/>
      </dsp:nvSpPr>
      <dsp:spPr>
        <a:xfrm>
          <a:off x="999898" y="1891061"/>
          <a:ext cx="3183331" cy="945530"/>
        </a:xfrm>
        <a:prstGeom prst="rect">
          <a:avLst/>
        </a:prstGeom>
        <a:solidFill>
          <a:schemeClr val="accent4">
            <a:hueOff val="419958"/>
            <a:satOff val="-11217"/>
            <a:lumOff val="-2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0515" tIns="33020" rIns="33020" bIns="33020" numCol="1" spcCol="1270" anchor="ctr" anchorCtr="0">
          <a:noAutofit/>
        </a:bodyPr>
        <a:lstStyle/>
        <a:p>
          <a:pPr lvl="0" algn="just" defTabSz="577850">
            <a:lnSpc>
              <a:spcPct val="90000"/>
            </a:lnSpc>
            <a:spcBef>
              <a:spcPct val="0"/>
            </a:spcBef>
            <a:spcAft>
              <a:spcPct val="35000"/>
            </a:spcAft>
          </a:pPr>
          <a:r>
            <a:rPr lang="es-ES" sz="1300" kern="1200" dirty="0" smtClean="0">
              <a:solidFill>
                <a:schemeClr val="tx1"/>
              </a:solidFill>
            </a:rPr>
            <a:t>La empresa MALEPRODU CIA.LTDA. , se mantendrá y buscara más alternativas para liderar en el mercado competitivo.</a:t>
          </a:r>
          <a:endParaRPr lang="es-ES" sz="1300" kern="1200" dirty="0">
            <a:solidFill>
              <a:schemeClr val="tx1"/>
            </a:solidFill>
          </a:endParaRPr>
        </a:p>
      </dsp:txBody>
      <dsp:txXfrm>
        <a:off x="999898" y="1891061"/>
        <a:ext cx="3183331" cy="945530"/>
      </dsp:txXfrm>
    </dsp:sp>
    <dsp:sp modelId="{C8882CD7-8700-46C5-8C80-D8365E4569B3}">
      <dsp:nvSpPr>
        <dsp:cNvPr id="0" name=""/>
        <dsp:cNvSpPr/>
      </dsp:nvSpPr>
      <dsp:spPr>
        <a:xfrm>
          <a:off x="408942" y="1772870"/>
          <a:ext cx="1181913" cy="1181913"/>
        </a:xfrm>
        <a:prstGeom prst="ellipse">
          <a:avLst/>
        </a:prstGeom>
        <a:solidFill>
          <a:schemeClr val="lt1">
            <a:hueOff val="0"/>
            <a:satOff val="0"/>
            <a:lumOff val="0"/>
            <a:alphaOff val="0"/>
          </a:schemeClr>
        </a:solidFill>
        <a:ln w="25400" cap="flat" cmpd="sng" algn="ctr">
          <a:solidFill>
            <a:schemeClr val="accent4">
              <a:hueOff val="419958"/>
              <a:satOff val="-11217"/>
              <a:lumOff val="-2647"/>
              <a:alphaOff val="0"/>
            </a:schemeClr>
          </a:solidFill>
          <a:prstDash val="solid"/>
        </a:ln>
        <a:effectLst/>
      </dsp:spPr>
      <dsp:style>
        <a:lnRef idx="2">
          <a:scrgbClr r="0" g="0" b="0"/>
        </a:lnRef>
        <a:fillRef idx="1">
          <a:scrgbClr r="0" g="0" b="0"/>
        </a:fillRef>
        <a:effectRef idx="0">
          <a:scrgbClr r="0" g="0" b="0"/>
        </a:effectRef>
        <a:fontRef idx="minor"/>
      </dsp:style>
    </dsp:sp>
    <dsp:sp modelId="{87DBE12B-BB54-41EB-944D-DC32781F7257}">
      <dsp:nvSpPr>
        <dsp:cNvPr id="0" name=""/>
        <dsp:cNvSpPr/>
      </dsp:nvSpPr>
      <dsp:spPr>
        <a:xfrm>
          <a:off x="656198" y="3309357"/>
          <a:ext cx="3527031" cy="945530"/>
        </a:xfrm>
        <a:prstGeom prst="rect">
          <a:avLst/>
        </a:prstGeom>
        <a:solidFill>
          <a:schemeClr val="accent4">
            <a:hueOff val="839916"/>
            <a:satOff val="-22434"/>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0515" tIns="33020" rIns="33020" bIns="33020" numCol="1" spcCol="1270" anchor="ctr" anchorCtr="0">
          <a:noAutofit/>
        </a:bodyPr>
        <a:lstStyle/>
        <a:p>
          <a:pPr lvl="0" algn="just" defTabSz="577850">
            <a:lnSpc>
              <a:spcPct val="90000"/>
            </a:lnSpc>
            <a:spcBef>
              <a:spcPct val="0"/>
            </a:spcBef>
            <a:spcAft>
              <a:spcPct val="35000"/>
            </a:spcAft>
          </a:pPr>
          <a:r>
            <a:rPr lang="es-EC" sz="1300" kern="1200" dirty="0" smtClean="0">
              <a:solidFill>
                <a:schemeClr val="tx1"/>
              </a:solidFill>
            </a:rPr>
            <a:t>Promocionar ofertas y descuentos que sean al alcance del bolsillo del consumidor.</a:t>
          </a:r>
          <a:endParaRPr lang="es-ES" sz="1300" kern="1200" dirty="0">
            <a:solidFill>
              <a:schemeClr val="tx1"/>
            </a:solidFill>
          </a:endParaRPr>
        </a:p>
      </dsp:txBody>
      <dsp:txXfrm>
        <a:off x="656198" y="3309357"/>
        <a:ext cx="3527031" cy="945530"/>
      </dsp:txXfrm>
    </dsp:sp>
    <dsp:sp modelId="{663CC576-793D-456D-9BBF-D46A20E033E7}">
      <dsp:nvSpPr>
        <dsp:cNvPr id="0" name=""/>
        <dsp:cNvSpPr/>
      </dsp:nvSpPr>
      <dsp:spPr>
        <a:xfrm>
          <a:off x="65241" y="3191166"/>
          <a:ext cx="1181913" cy="1181913"/>
        </a:xfrm>
        <a:prstGeom prst="ellipse">
          <a:avLst/>
        </a:prstGeom>
        <a:solidFill>
          <a:schemeClr val="lt1">
            <a:hueOff val="0"/>
            <a:satOff val="0"/>
            <a:lumOff val="0"/>
            <a:alphaOff val="0"/>
          </a:schemeClr>
        </a:solidFill>
        <a:ln w="25400" cap="flat" cmpd="sng" algn="ctr">
          <a:solidFill>
            <a:schemeClr val="accent4">
              <a:hueOff val="839916"/>
              <a:satOff val="-22434"/>
              <a:lumOff val="-5294"/>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B6F40-766E-4F51-850E-FFD481834597}">
      <dsp:nvSpPr>
        <dsp:cNvPr id="0" name=""/>
        <dsp:cNvSpPr/>
      </dsp:nvSpPr>
      <dsp:spPr>
        <a:xfrm>
          <a:off x="0" y="0"/>
          <a:ext cx="4032447" cy="176012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s-EC" sz="2000" b="1" kern="1200" dirty="0" smtClean="0">
              <a:solidFill>
                <a:schemeClr val="tx1"/>
              </a:solidFill>
            </a:rPr>
            <a:t>Volumen</a:t>
          </a:r>
          <a:endParaRPr lang="es-ES" sz="2000" kern="1200" dirty="0">
            <a:solidFill>
              <a:schemeClr val="tx1"/>
            </a:solidFill>
          </a:endParaRPr>
        </a:p>
        <a:p>
          <a:pPr marL="171450" lvl="1" indent="-171450" algn="just" defTabSz="711200">
            <a:lnSpc>
              <a:spcPct val="90000"/>
            </a:lnSpc>
            <a:spcBef>
              <a:spcPct val="0"/>
            </a:spcBef>
            <a:spcAft>
              <a:spcPct val="15000"/>
            </a:spcAft>
            <a:buChar char="••"/>
          </a:pPr>
          <a:r>
            <a:rPr lang="es-EC" sz="1600" kern="1200" dirty="0" smtClean="0">
              <a:solidFill>
                <a:schemeClr val="tx1"/>
              </a:solidFill>
            </a:rPr>
            <a:t>debido al volumen medio - bajo con que trabajan no pueden incorporar tecnología avanzada, ya que esta requiere de importantes erogaciones de capital y economías de escala.</a:t>
          </a:r>
          <a:endParaRPr lang="es-ES" sz="1600" kern="1200" dirty="0">
            <a:solidFill>
              <a:schemeClr val="tx1"/>
            </a:solidFill>
          </a:endParaRPr>
        </a:p>
      </dsp:txBody>
      <dsp:txXfrm>
        <a:off x="982502" y="0"/>
        <a:ext cx="3049945" cy="1760124"/>
      </dsp:txXfrm>
    </dsp:sp>
    <dsp:sp modelId="{344F9D24-F2C2-4DFF-8FAA-A4245DDFF2E0}">
      <dsp:nvSpPr>
        <dsp:cNvPr id="0" name=""/>
        <dsp:cNvSpPr/>
      </dsp:nvSpPr>
      <dsp:spPr>
        <a:xfrm>
          <a:off x="176012" y="176012"/>
          <a:ext cx="806489" cy="140810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4808D0-5026-469F-9FD9-AE65D0381562}">
      <dsp:nvSpPr>
        <dsp:cNvPr id="0" name=""/>
        <dsp:cNvSpPr/>
      </dsp:nvSpPr>
      <dsp:spPr>
        <a:xfrm>
          <a:off x="0" y="1936137"/>
          <a:ext cx="4032447" cy="1760124"/>
        </a:xfrm>
        <a:prstGeom prst="roundRect">
          <a:avLst>
            <a:gd name="adj" fmla="val 10000"/>
          </a:avLst>
        </a:prstGeom>
        <a:solidFill>
          <a:schemeClr val="accent4">
            <a:hueOff val="419958"/>
            <a:satOff val="-11217"/>
            <a:lumOff val="-2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s-EC" sz="2000" b="1" kern="1200" dirty="0" smtClean="0">
              <a:solidFill>
                <a:schemeClr val="tx1"/>
              </a:solidFill>
            </a:rPr>
            <a:t>Ciclo Comercial</a:t>
          </a:r>
          <a:endParaRPr lang="es-ES" sz="2000" kern="1200" dirty="0">
            <a:solidFill>
              <a:schemeClr val="tx1"/>
            </a:solidFill>
          </a:endParaRPr>
        </a:p>
        <a:p>
          <a:pPr marL="171450" lvl="1" indent="-171450" algn="l" defTabSz="711200">
            <a:lnSpc>
              <a:spcPct val="90000"/>
            </a:lnSpc>
            <a:spcBef>
              <a:spcPct val="0"/>
            </a:spcBef>
            <a:spcAft>
              <a:spcPct val="15000"/>
            </a:spcAft>
            <a:buChar char="••"/>
          </a:pPr>
          <a:r>
            <a:rPr lang="es-EC" sz="1600" kern="1200" dirty="0" smtClean="0">
              <a:solidFill>
                <a:schemeClr val="tx1"/>
              </a:solidFill>
            </a:rPr>
            <a:t>el descalce financiero, producto de los plazos de cobros y pagos sumada a la acumulación de stock</a:t>
          </a:r>
          <a:endParaRPr lang="es-ES" sz="1600" kern="1200" dirty="0">
            <a:solidFill>
              <a:schemeClr val="tx1"/>
            </a:solidFill>
          </a:endParaRPr>
        </a:p>
      </dsp:txBody>
      <dsp:txXfrm>
        <a:off x="982502" y="1936137"/>
        <a:ext cx="3049945" cy="1760124"/>
      </dsp:txXfrm>
    </dsp:sp>
    <dsp:sp modelId="{9AADE05D-2DF3-48F4-BC42-B991227A94AA}">
      <dsp:nvSpPr>
        <dsp:cNvPr id="0" name=""/>
        <dsp:cNvSpPr/>
      </dsp:nvSpPr>
      <dsp:spPr>
        <a:xfrm>
          <a:off x="176012" y="2112149"/>
          <a:ext cx="806489" cy="140810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F5C696-E135-4E03-A006-BDA4F06298DE}">
      <dsp:nvSpPr>
        <dsp:cNvPr id="0" name=""/>
        <dsp:cNvSpPr/>
      </dsp:nvSpPr>
      <dsp:spPr>
        <a:xfrm>
          <a:off x="0" y="3814173"/>
          <a:ext cx="4032447" cy="1760124"/>
        </a:xfrm>
        <a:prstGeom prst="roundRect">
          <a:avLst>
            <a:gd name="adj" fmla="val 10000"/>
          </a:avLst>
        </a:prstGeom>
        <a:solidFill>
          <a:schemeClr val="accent4">
            <a:hueOff val="839916"/>
            <a:satOff val="-22434"/>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s-EC" sz="2000" b="1" kern="1200" dirty="0" smtClean="0">
              <a:solidFill>
                <a:schemeClr val="tx1"/>
              </a:solidFill>
            </a:rPr>
            <a:t>Desarrollo Organizacional</a:t>
          </a:r>
          <a:endParaRPr lang="es-ES" sz="2000" kern="1200" dirty="0">
            <a:solidFill>
              <a:schemeClr val="tx1"/>
            </a:solidFill>
          </a:endParaRPr>
        </a:p>
        <a:p>
          <a:pPr marL="171450" lvl="1" indent="-171450" algn="just" defTabSz="711200">
            <a:lnSpc>
              <a:spcPct val="90000"/>
            </a:lnSpc>
            <a:spcBef>
              <a:spcPct val="0"/>
            </a:spcBef>
            <a:spcAft>
              <a:spcPct val="15000"/>
            </a:spcAft>
            <a:buChar char="••"/>
          </a:pPr>
          <a:r>
            <a:rPr lang="es-EC" sz="1600" kern="1200" dirty="0" smtClean="0">
              <a:solidFill>
                <a:schemeClr val="tx1"/>
              </a:solidFill>
            </a:rPr>
            <a:t>alta dependencia gerencial con tendencia a la descentralización de los distintos departamentos. Potenciales problemas de sucesión.</a:t>
          </a:r>
          <a:endParaRPr lang="es-ES" sz="1600" kern="1200" dirty="0">
            <a:solidFill>
              <a:schemeClr val="tx1"/>
            </a:solidFill>
          </a:endParaRPr>
        </a:p>
      </dsp:txBody>
      <dsp:txXfrm>
        <a:off x="982502" y="3814173"/>
        <a:ext cx="3049945" cy="1760124"/>
      </dsp:txXfrm>
    </dsp:sp>
    <dsp:sp modelId="{DBC3FB35-EE2F-4CCB-8DE2-CD597FB6BB72}">
      <dsp:nvSpPr>
        <dsp:cNvPr id="0" name=""/>
        <dsp:cNvSpPr/>
      </dsp:nvSpPr>
      <dsp:spPr>
        <a:xfrm>
          <a:off x="176012" y="4048287"/>
          <a:ext cx="806489" cy="140810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D661B-1F40-48D9-81E1-29472F633AFB}">
      <dsp:nvSpPr>
        <dsp:cNvPr id="0" name=""/>
        <dsp:cNvSpPr/>
      </dsp:nvSpPr>
      <dsp:spPr>
        <a:xfrm rot="5400000">
          <a:off x="410594" y="1479438"/>
          <a:ext cx="1231113" cy="2048544"/>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E31590-84AE-4952-B67C-7E96A34654ED}">
      <dsp:nvSpPr>
        <dsp:cNvPr id="0" name=""/>
        <dsp:cNvSpPr/>
      </dsp:nvSpPr>
      <dsp:spPr>
        <a:xfrm>
          <a:off x="205090" y="1800890"/>
          <a:ext cx="1849437" cy="162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just" defTabSz="711200">
            <a:lnSpc>
              <a:spcPct val="90000"/>
            </a:lnSpc>
            <a:spcBef>
              <a:spcPct val="0"/>
            </a:spcBef>
            <a:spcAft>
              <a:spcPct val="35000"/>
            </a:spcAft>
          </a:pPr>
          <a:endParaRPr lang="es-ES" sz="1600" kern="1200" dirty="0" smtClean="0"/>
        </a:p>
        <a:p>
          <a:pPr lvl="0" algn="just" defTabSz="711200">
            <a:lnSpc>
              <a:spcPct val="90000"/>
            </a:lnSpc>
            <a:spcBef>
              <a:spcPct val="0"/>
            </a:spcBef>
            <a:spcAft>
              <a:spcPct val="35000"/>
            </a:spcAft>
          </a:pPr>
          <a:r>
            <a:rPr lang="es-EC" sz="1600" kern="1200" dirty="0" smtClean="0"/>
            <a:t>Los  cambios de la moda pueden hacer peligrar la producción de todo un año</a:t>
          </a:r>
          <a:endParaRPr lang="es-ES" sz="1600" kern="1200" dirty="0"/>
        </a:p>
      </dsp:txBody>
      <dsp:txXfrm>
        <a:off x="205090" y="1800890"/>
        <a:ext cx="1849437" cy="1621140"/>
      </dsp:txXfrm>
    </dsp:sp>
    <dsp:sp modelId="{A62260DE-720C-484B-B28A-A716ADC03C70}">
      <dsp:nvSpPr>
        <dsp:cNvPr id="0" name=""/>
        <dsp:cNvSpPr/>
      </dsp:nvSpPr>
      <dsp:spPr>
        <a:xfrm>
          <a:off x="1705578" y="1328622"/>
          <a:ext cx="348950" cy="348950"/>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4CEB3-8CFF-4A22-92ED-BC9CB494ED57}">
      <dsp:nvSpPr>
        <dsp:cNvPr id="0" name=""/>
        <dsp:cNvSpPr/>
      </dsp:nvSpPr>
      <dsp:spPr>
        <a:xfrm rot="5400000">
          <a:off x="2674667" y="919191"/>
          <a:ext cx="1231113" cy="2048544"/>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2B7788-E0CC-4A13-8159-59FC4AC79247}">
      <dsp:nvSpPr>
        <dsp:cNvPr id="0" name=""/>
        <dsp:cNvSpPr/>
      </dsp:nvSpPr>
      <dsp:spPr>
        <a:xfrm>
          <a:off x="2469163" y="1531265"/>
          <a:ext cx="1849437" cy="162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just" defTabSz="711200">
            <a:lnSpc>
              <a:spcPct val="90000"/>
            </a:lnSpc>
            <a:spcBef>
              <a:spcPct val="0"/>
            </a:spcBef>
            <a:spcAft>
              <a:spcPct val="35000"/>
            </a:spcAft>
          </a:pPr>
          <a:r>
            <a:rPr lang="es-EC" sz="1600" kern="1200" dirty="0" smtClean="0"/>
            <a:t>El problema básicamente es la competencia, quienes inciden en el mercado captado por MALEPRODU		</a:t>
          </a:r>
          <a:endParaRPr lang="es-ES" sz="1600" kern="1200" dirty="0"/>
        </a:p>
      </dsp:txBody>
      <dsp:txXfrm>
        <a:off x="2469163" y="1531265"/>
        <a:ext cx="1849437" cy="162114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69823-93B6-40C3-97F0-737BEC17F041}">
      <dsp:nvSpPr>
        <dsp:cNvPr id="0" name=""/>
        <dsp:cNvSpPr/>
      </dsp:nvSpPr>
      <dsp:spPr>
        <a:xfrm>
          <a:off x="4263" y="425046"/>
          <a:ext cx="2008691" cy="200869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2FC3F6-2918-4147-A86B-7420C9416961}">
      <dsp:nvSpPr>
        <dsp:cNvPr id="0" name=""/>
        <dsp:cNvSpPr/>
      </dsp:nvSpPr>
      <dsp:spPr>
        <a:xfrm>
          <a:off x="331259" y="1630261"/>
          <a:ext cx="2008691" cy="200869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just" defTabSz="577850">
            <a:lnSpc>
              <a:spcPct val="90000"/>
            </a:lnSpc>
            <a:spcBef>
              <a:spcPct val="0"/>
            </a:spcBef>
            <a:spcAft>
              <a:spcPct val="35000"/>
            </a:spcAft>
          </a:pPr>
          <a:r>
            <a:rPr lang="es-ES" sz="1300" b="1" kern="1200" dirty="0" smtClean="0">
              <a:solidFill>
                <a:schemeClr val="tx1"/>
              </a:solidFill>
            </a:rPr>
            <a:t>Rotación de Cuentas por Cobrar:</a:t>
          </a:r>
          <a:r>
            <a:rPr lang="es-ES" sz="1300" kern="1200" dirty="0" smtClean="0">
              <a:solidFill>
                <a:schemeClr val="tx1"/>
              </a:solidFill>
            </a:rPr>
            <a:t> En MALEPRODU CIA.LTDA.se han convertido en efectivo las ctas por cobrar 12 veces a lo largo de los  años 2011 y 2012 aproximadamente</a:t>
          </a:r>
          <a:endParaRPr lang="es-ES" sz="1300" kern="1200" dirty="0">
            <a:solidFill>
              <a:schemeClr val="tx1"/>
            </a:solidFill>
          </a:endParaRPr>
        </a:p>
      </dsp:txBody>
      <dsp:txXfrm>
        <a:off x="390092" y="1689094"/>
        <a:ext cx="1891025" cy="1891025"/>
      </dsp:txXfrm>
    </dsp:sp>
    <dsp:sp modelId="{4700FFD7-4748-4634-B2F8-477279E97D9F}">
      <dsp:nvSpPr>
        <dsp:cNvPr id="0" name=""/>
        <dsp:cNvSpPr/>
      </dsp:nvSpPr>
      <dsp:spPr>
        <a:xfrm>
          <a:off x="2399873" y="1188062"/>
          <a:ext cx="386918" cy="48266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2399873" y="1284594"/>
        <a:ext cx="270843" cy="289596"/>
      </dsp:txXfrm>
    </dsp:sp>
    <dsp:sp modelId="{DE4F46DC-9A3D-4FDD-ACF1-EE0C81C60588}">
      <dsp:nvSpPr>
        <dsp:cNvPr id="0" name=""/>
        <dsp:cNvSpPr/>
      </dsp:nvSpPr>
      <dsp:spPr>
        <a:xfrm>
          <a:off x="3118436" y="425046"/>
          <a:ext cx="2008691" cy="2008691"/>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74B649-9434-43E8-82E4-E44B8635503B}">
      <dsp:nvSpPr>
        <dsp:cNvPr id="0" name=""/>
        <dsp:cNvSpPr/>
      </dsp:nvSpPr>
      <dsp:spPr>
        <a:xfrm>
          <a:off x="3445432" y="1630261"/>
          <a:ext cx="2008691" cy="2008691"/>
        </a:xfrm>
        <a:prstGeom prst="roundRect">
          <a:avLst>
            <a:gd name="adj" fmla="val 10000"/>
          </a:avLst>
        </a:prstGeom>
        <a:solidFill>
          <a:schemeClr val="accent4">
            <a:hueOff val="419958"/>
            <a:satOff val="-11217"/>
            <a:lumOff val="-2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just" defTabSz="577850">
            <a:lnSpc>
              <a:spcPct val="90000"/>
            </a:lnSpc>
            <a:spcBef>
              <a:spcPct val="0"/>
            </a:spcBef>
            <a:spcAft>
              <a:spcPct val="35000"/>
            </a:spcAft>
          </a:pPr>
          <a:r>
            <a:rPr lang="es-ES" sz="1300" b="1" kern="1200" dirty="0" smtClean="0">
              <a:solidFill>
                <a:schemeClr val="tx1"/>
              </a:solidFill>
            </a:rPr>
            <a:t>Plazo Promedio de Cobro: </a:t>
          </a:r>
          <a:r>
            <a:rPr lang="es-ES" sz="1300" kern="1200" dirty="0" smtClean="0">
              <a:solidFill>
                <a:schemeClr val="tx1"/>
              </a:solidFill>
            </a:rPr>
            <a:t>El número de días promedio en que las cuentas permanecen  pendientes antes de cobrarse es de 30 días. La situación  es favorable ya que la empresa está cobrando en 30 días</a:t>
          </a:r>
          <a:endParaRPr lang="es-ES" sz="1300" kern="1200" dirty="0">
            <a:solidFill>
              <a:schemeClr val="tx1"/>
            </a:solidFill>
          </a:endParaRPr>
        </a:p>
      </dsp:txBody>
      <dsp:txXfrm>
        <a:off x="3504265" y="1689094"/>
        <a:ext cx="1891025" cy="1891025"/>
      </dsp:txXfrm>
    </dsp:sp>
    <dsp:sp modelId="{A1CA5862-F63E-40B9-9AD1-1D131E81B043}">
      <dsp:nvSpPr>
        <dsp:cNvPr id="0" name=""/>
        <dsp:cNvSpPr/>
      </dsp:nvSpPr>
      <dsp:spPr>
        <a:xfrm>
          <a:off x="5514045" y="1188062"/>
          <a:ext cx="386918" cy="482660"/>
        </a:xfrm>
        <a:prstGeom prst="rightArrow">
          <a:avLst>
            <a:gd name="adj1" fmla="val 60000"/>
            <a:gd name="adj2" fmla="val 50000"/>
          </a:avLst>
        </a:prstGeom>
        <a:solidFill>
          <a:schemeClr val="accent4">
            <a:hueOff val="839916"/>
            <a:satOff val="-22434"/>
            <a:lumOff val="-52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5514045" y="1284594"/>
        <a:ext cx="270843" cy="289596"/>
      </dsp:txXfrm>
    </dsp:sp>
    <dsp:sp modelId="{B9427848-1E76-423F-9E92-F92F0B67716C}">
      <dsp:nvSpPr>
        <dsp:cNvPr id="0" name=""/>
        <dsp:cNvSpPr/>
      </dsp:nvSpPr>
      <dsp:spPr>
        <a:xfrm>
          <a:off x="6232608" y="425046"/>
          <a:ext cx="2008691" cy="2008691"/>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AA1323-4B1A-4686-B9CC-829649C71FD8}">
      <dsp:nvSpPr>
        <dsp:cNvPr id="0" name=""/>
        <dsp:cNvSpPr/>
      </dsp:nvSpPr>
      <dsp:spPr>
        <a:xfrm>
          <a:off x="6563868" y="1643077"/>
          <a:ext cx="2008691" cy="2008691"/>
        </a:xfrm>
        <a:prstGeom prst="roundRect">
          <a:avLst>
            <a:gd name="adj" fmla="val 10000"/>
          </a:avLst>
        </a:prstGeom>
        <a:solidFill>
          <a:schemeClr val="accent4">
            <a:hueOff val="839916"/>
            <a:satOff val="-22434"/>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just" defTabSz="577850">
            <a:lnSpc>
              <a:spcPct val="90000"/>
            </a:lnSpc>
            <a:spcBef>
              <a:spcPct val="0"/>
            </a:spcBef>
            <a:spcAft>
              <a:spcPct val="35000"/>
            </a:spcAft>
          </a:pPr>
          <a:r>
            <a:rPr lang="es-ES" sz="1300" b="1" kern="1200" dirty="0" smtClean="0">
              <a:solidFill>
                <a:schemeClr val="tx1"/>
              </a:solidFill>
            </a:rPr>
            <a:t>Rotación de Cuentas por Pagar:</a:t>
          </a:r>
          <a:r>
            <a:rPr lang="es-ES" sz="1300" kern="1200" dirty="0" smtClean="0">
              <a:solidFill>
                <a:schemeClr val="tx1"/>
              </a:solidFill>
            </a:rPr>
            <a:t> Las cuentas por pagar quitaran beneficios económicos en una rotación de 3 veces al año aproximadamente para el 2011 y 5 veces al año para el 2012</a:t>
          </a:r>
          <a:endParaRPr lang="es-ES" sz="1300" kern="1200" dirty="0">
            <a:solidFill>
              <a:schemeClr val="tx1"/>
            </a:solidFill>
          </a:endParaRPr>
        </a:p>
      </dsp:txBody>
      <dsp:txXfrm>
        <a:off x="6622701" y="1701910"/>
        <a:ext cx="1891025" cy="1891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A414F-ED7F-4EFD-9D5E-7DA13C66784A}">
      <dsp:nvSpPr>
        <dsp:cNvPr id="0" name=""/>
        <dsp:cNvSpPr/>
      </dsp:nvSpPr>
      <dsp:spPr>
        <a:xfrm>
          <a:off x="1829" y="0"/>
          <a:ext cx="1918144" cy="498432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EC" sz="1600" b="0" kern="1200" dirty="0" smtClean="0">
              <a:solidFill>
                <a:schemeClr val="tx1"/>
              </a:solidFill>
            </a:rPr>
            <a:t>Realizar un análisis situacional  de los factores internos y externos de la empresa para identificar los problemas de optimización de los recursos.</a:t>
          </a:r>
          <a:endParaRPr lang="es-ES" sz="1600" b="0" kern="1200" dirty="0">
            <a:solidFill>
              <a:schemeClr val="tx1"/>
            </a:solidFill>
          </a:endParaRPr>
        </a:p>
      </dsp:txBody>
      <dsp:txXfrm>
        <a:off x="1829" y="1993731"/>
        <a:ext cx="1918144" cy="1993731"/>
      </dsp:txXfrm>
    </dsp:sp>
    <dsp:sp modelId="{94A96F63-64E5-4129-A462-46409FEE7066}">
      <dsp:nvSpPr>
        <dsp:cNvPr id="0" name=""/>
        <dsp:cNvSpPr/>
      </dsp:nvSpPr>
      <dsp:spPr>
        <a:xfrm>
          <a:off x="131011" y="299059"/>
          <a:ext cx="1659781" cy="1659781"/>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D8DA42-FFD6-45ED-9751-856EC7F0CB77}">
      <dsp:nvSpPr>
        <dsp:cNvPr id="0" name=""/>
        <dsp:cNvSpPr/>
      </dsp:nvSpPr>
      <dsp:spPr>
        <a:xfrm>
          <a:off x="1977519" y="0"/>
          <a:ext cx="1918144" cy="4984328"/>
        </a:xfrm>
        <a:prstGeom prst="roundRect">
          <a:avLst>
            <a:gd name="adj" fmla="val 10000"/>
          </a:avLst>
        </a:prstGeom>
        <a:solidFill>
          <a:schemeClr val="accent4">
            <a:hueOff val="279972"/>
            <a:satOff val="-7478"/>
            <a:lumOff val="-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rPr>
            <a:t>Diseñar la propuesta del Direccionamiento Estratégico dentro de la empresa MALEPRODU (Almacenes Chimborazo Jr.)</a:t>
          </a:r>
          <a:endParaRPr lang="es-ES" sz="1600" kern="1200" dirty="0">
            <a:solidFill>
              <a:schemeClr val="tx1"/>
            </a:solidFill>
          </a:endParaRPr>
        </a:p>
      </dsp:txBody>
      <dsp:txXfrm>
        <a:off x="1977519" y="1993731"/>
        <a:ext cx="1918144" cy="1993731"/>
      </dsp:txXfrm>
    </dsp:sp>
    <dsp:sp modelId="{C2D713B5-E284-44D8-A15B-4B3A4E5E6274}">
      <dsp:nvSpPr>
        <dsp:cNvPr id="0" name=""/>
        <dsp:cNvSpPr/>
      </dsp:nvSpPr>
      <dsp:spPr>
        <a:xfrm>
          <a:off x="2106700" y="299059"/>
          <a:ext cx="1659781" cy="1659781"/>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E402F1-3DFB-4A0F-87B8-908BF5BDE6E8}">
      <dsp:nvSpPr>
        <dsp:cNvPr id="0" name=""/>
        <dsp:cNvSpPr/>
      </dsp:nvSpPr>
      <dsp:spPr>
        <a:xfrm>
          <a:off x="3953208" y="0"/>
          <a:ext cx="1918144" cy="4984328"/>
        </a:xfrm>
        <a:prstGeom prst="roundRect">
          <a:avLst>
            <a:gd name="adj" fmla="val 10000"/>
          </a:avLst>
        </a:prstGeom>
        <a:solidFill>
          <a:schemeClr val="accent4">
            <a:hueOff val="559944"/>
            <a:satOff val="-14956"/>
            <a:lumOff val="-35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just" defTabSz="622300">
            <a:lnSpc>
              <a:spcPct val="90000"/>
            </a:lnSpc>
            <a:spcBef>
              <a:spcPct val="0"/>
            </a:spcBef>
            <a:spcAft>
              <a:spcPct val="35000"/>
            </a:spcAft>
          </a:pPr>
          <a:endParaRPr lang="es-EC" sz="1400" kern="1200" dirty="0" smtClean="0">
            <a:solidFill>
              <a:schemeClr val="tx1"/>
            </a:solidFill>
          </a:endParaRPr>
        </a:p>
        <a:p>
          <a:pPr lvl="0" algn="just" defTabSz="622300">
            <a:lnSpc>
              <a:spcPct val="90000"/>
            </a:lnSpc>
            <a:spcBef>
              <a:spcPct val="0"/>
            </a:spcBef>
            <a:spcAft>
              <a:spcPct val="35000"/>
            </a:spcAft>
          </a:pPr>
          <a:r>
            <a:rPr lang="es-EC" sz="1400" kern="1200" dirty="0" smtClean="0">
              <a:solidFill>
                <a:schemeClr val="tx1"/>
              </a:solidFill>
            </a:rPr>
            <a:t>Diseñar el modelo de gestión financiera para lograr la optimización  de los recursos monetarios  de la empresa a través de  indicadores financieros, además, elaborar el margen de utilidad operativa (EBITDA),Productividad del capital de trabajo</a:t>
          </a:r>
          <a:endParaRPr lang="es-ES" sz="1400" kern="1200" dirty="0">
            <a:solidFill>
              <a:schemeClr val="tx1"/>
            </a:solidFill>
          </a:endParaRPr>
        </a:p>
      </dsp:txBody>
      <dsp:txXfrm>
        <a:off x="3953208" y="1993731"/>
        <a:ext cx="1918144" cy="1993731"/>
      </dsp:txXfrm>
    </dsp:sp>
    <dsp:sp modelId="{C398A79B-5E61-443D-87EC-4923AB68E104}">
      <dsp:nvSpPr>
        <dsp:cNvPr id="0" name=""/>
        <dsp:cNvSpPr/>
      </dsp:nvSpPr>
      <dsp:spPr>
        <a:xfrm>
          <a:off x="4082389" y="299059"/>
          <a:ext cx="1659781" cy="1659781"/>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4BD684-E98D-41B8-BA25-5F4A9E694C58}">
      <dsp:nvSpPr>
        <dsp:cNvPr id="0" name=""/>
        <dsp:cNvSpPr/>
      </dsp:nvSpPr>
      <dsp:spPr>
        <a:xfrm>
          <a:off x="5928897" y="0"/>
          <a:ext cx="1918144" cy="4984328"/>
        </a:xfrm>
        <a:prstGeom prst="roundRect">
          <a:avLst>
            <a:gd name="adj" fmla="val 10000"/>
          </a:avLst>
        </a:prstGeom>
        <a:solidFill>
          <a:schemeClr val="accent4">
            <a:hueOff val="839916"/>
            <a:satOff val="-22434"/>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EC" sz="1600" b="0" kern="1200" dirty="0" smtClean="0">
              <a:solidFill>
                <a:schemeClr val="tx1"/>
              </a:solidFill>
            </a:rPr>
            <a:t>Diseñar la propuesta del modelo de Gestión financiero.</a:t>
          </a:r>
          <a:endParaRPr lang="es-ES" sz="1600" b="0" kern="1200" dirty="0">
            <a:solidFill>
              <a:schemeClr val="tx1"/>
            </a:solidFill>
          </a:endParaRPr>
        </a:p>
      </dsp:txBody>
      <dsp:txXfrm>
        <a:off x="5928897" y="1993731"/>
        <a:ext cx="1918144" cy="1993731"/>
      </dsp:txXfrm>
    </dsp:sp>
    <dsp:sp modelId="{8ECEA1D0-FCEC-4584-872C-94CB761A127F}">
      <dsp:nvSpPr>
        <dsp:cNvPr id="0" name=""/>
        <dsp:cNvSpPr/>
      </dsp:nvSpPr>
      <dsp:spPr>
        <a:xfrm>
          <a:off x="6058079" y="299059"/>
          <a:ext cx="1659781" cy="1659781"/>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CD6012-46BF-4599-A0F3-BF40B1B2D77F}">
      <dsp:nvSpPr>
        <dsp:cNvPr id="0" name=""/>
        <dsp:cNvSpPr/>
      </dsp:nvSpPr>
      <dsp:spPr>
        <a:xfrm>
          <a:off x="313954" y="3987462"/>
          <a:ext cx="7220962" cy="747649"/>
        </a:xfrm>
        <a:prstGeom prst="leftRight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A23F1-A78F-4689-86C0-ADC9FE93B2B9}">
      <dsp:nvSpPr>
        <dsp:cNvPr id="0" name=""/>
        <dsp:cNvSpPr/>
      </dsp:nvSpPr>
      <dsp:spPr>
        <a:xfrm>
          <a:off x="308886" y="2895"/>
          <a:ext cx="2882688" cy="107701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488950">
            <a:lnSpc>
              <a:spcPct val="90000"/>
            </a:lnSpc>
            <a:spcBef>
              <a:spcPct val="0"/>
            </a:spcBef>
            <a:spcAft>
              <a:spcPct val="35000"/>
            </a:spcAft>
          </a:pPr>
          <a:r>
            <a:rPr lang="es-ES" sz="1100" b="1" kern="1200" dirty="0" smtClean="0">
              <a:solidFill>
                <a:schemeClr val="bg1"/>
              </a:solidFill>
            </a:rPr>
            <a:t>Deuda a Activo Total: </a:t>
          </a:r>
          <a:r>
            <a:rPr lang="es-ES" sz="1100" kern="1200" dirty="0" smtClean="0">
              <a:solidFill>
                <a:schemeClr val="bg1"/>
              </a:solidFill>
            </a:rPr>
            <a:t>El grado en que la Empresa utiliza dinero prestado, en el 2011 el 111,58%  y en el 2012 el 96.04%  sobre el total de activos de la empresas; lo cual es un nivel riesgoso, por lo que la empresa depende de terceros</a:t>
          </a:r>
          <a:endParaRPr lang="es-ES" sz="1100" kern="1200" dirty="0">
            <a:solidFill>
              <a:schemeClr val="bg1"/>
            </a:solidFill>
          </a:endParaRPr>
        </a:p>
      </dsp:txBody>
      <dsp:txXfrm>
        <a:off x="340431" y="34440"/>
        <a:ext cx="2819598" cy="1013921"/>
      </dsp:txXfrm>
    </dsp:sp>
    <dsp:sp modelId="{524C5BD5-2003-48FB-A3E6-76EBDDEE4A59}">
      <dsp:nvSpPr>
        <dsp:cNvPr id="0" name=""/>
        <dsp:cNvSpPr/>
      </dsp:nvSpPr>
      <dsp:spPr>
        <a:xfrm rot="5400000">
          <a:off x="1548291" y="1106832"/>
          <a:ext cx="403879" cy="48465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rot="-5400000">
        <a:off x="1604834" y="1147220"/>
        <a:ext cx="290793" cy="282715"/>
      </dsp:txXfrm>
    </dsp:sp>
    <dsp:sp modelId="{A4C62230-C8D1-4FAB-934A-D08BF7D9D281}">
      <dsp:nvSpPr>
        <dsp:cNvPr id="0" name=""/>
        <dsp:cNvSpPr/>
      </dsp:nvSpPr>
      <dsp:spPr>
        <a:xfrm>
          <a:off x="308886" y="1618412"/>
          <a:ext cx="2882688" cy="107701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488950">
            <a:lnSpc>
              <a:spcPct val="90000"/>
            </a:lnSpc>
            <a:spcBef>
              <a:spcPct val="0"/>
            </a:spcBef>
            <a:spcAft>
              <a:spcPct val="35000"/>
            </a:spcAft>
          </a:pPr>
          <a:r>
            <a:rPr lang="es-ES" sz="1100" b="1" kern="1200" dirty="0" smtClean="0">
              <a:solidFill>
                <a:schemeClr val="bg1"/>
              </a:solidFill>
            </a:rPr>
            <a:t>Deuda a Activo Corriente: </a:t>
          </a:r>
          <a:r>
            <a:rPr lang="es-ES" sz="1100" kern="1200" dirty="0" smtClean="0">
              <a:solidFill>
                <a:schemeClr val="bg1"/>
              </a:solidFill>
            </a:rPr>
            <a:t>Este indicador mide la estrategia de financiamiento de la empresa a corto plazo en el 2011 es  83,95% y en el 2012 es 138,62% es decir que la empresa utiliza el dinero de terceros en un mayor porcentaje de sus recursos propios</a:t>
          </a:r>
          <a:endParaRPr lang="es-ES" sz="1100" kern="1200" dirty="0">
            <a:solidFill>
              <a:schemeClr val="bg1"/>
            </a:solidFill>
          </a:endParaRPr>
        </a:p>
      </dsp:txBody>
      <dsp:txXfrm>
        <a:off x="340431" y="1649957"/>
        <a:ext cx="2819598" cy="1013921"/>
      </dsp:txXfrm>
    </dsp:sp>
    <dsp:sp modelId="{F67C4AD6-C852-4408-BD16-AAACECDB5986}">
      <dsp:nvSpPr>
        <dsp:cNvPr id="0" name=""/>
        <dsp:cNvSpPr/>
      </dsp:nvSpPr>
      <dsp:spPr>
        <a:xfrm rot="5400000">
          <a:off x="1548291" y="2722349"/>
          <a:ext cx="403879" cy="48465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rot="-5400000">
        <a:off x="1604834" y="2762737"/>
        <a:ext cx="290793" cy="282715"/>
      </dsp:txXfrm>
    </dsp:sp>
    <dsp:sp modelId="{ECCCF4A7-60F6-4719-B369-75E01EF4EDF6}">
      <dsp:nvSpPr>
        <dsp:cNvPr id="0" name=""/>
        <dsp:cNvSpPr/>
      </dsp:nvSpPr>
      <dsp:spPr>
        <a:xfrm>
          <a:off x="308886" y="3233929"/>
          <a:ext cx="2882688" cy="107701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488950">
            <a:lnSpc>
              <a:spcPct val="90000"/>
            </a:lnSpc>
            <a:spcBef>
              <a:spcPct val="0"/>
            </a:spcBef>
            <a:spcAft>
              <a:spcPct val="35000"/>
            </a:spcAft>
          </a:pPr>
          <a:r>
            <a:rPr lang="es-ES" sz="1100" b="1" kern="1200" dirty="0" smtClean="0">
              <a:solidFill>
                <a:schemeClr val="bg1"/>
              </a:solidFill>
            </a:rPr>
            <a:t>Cobertura de intereses: </a:t>
          </a:r>
          <a:r>
            <a:rPr lang="es-ES" sz="1100" kern="1200" dirty="0" smtClean="0">
              <a:solidFill>
                <a:schemeClr val="bg1"/>
              </a:solidFill>
            </a:rPr>
            <a:t>La capacidad que tiene la Empresa para pagar intereses en el año 2011 fue de 6 veces y en el 2012 es de 26 veces lo cual va aumentado , esto es favorable por que la empresa puede cubrir los intereses devengados</a:t>
          </a:r>
          <a:endParaRPr lang="es-ES" sz="1100" kern="1200" dirty="0">
            <a:solidFill>
              <a:schemeClr val="bg1"/>
            </a:solidFill>
          </a:endParaRPr>
        </a:p>
      </dsp:txBody>
      <dsp:txXfrm>
        <a:off x="340431" y="3265474"/>
        <a:ext cx="2819598" cy="1013921"/>
      </dsp:txXfrm>
    </dsp:sp>
    <dsp:sp modelId="{FF0FE238-00F7-45BF-A3FF-E9D2A8694B50}">
      <dsp:nvSpPr>
        <dsp:cNvPr id="0" name=""/>
        <dsp:cNvSpPr/>
      </dsp:nvSpPr>
      <dsp:spPr>
        <a:xfrm rot="5400000">
          <a:off x="1548291" y="4337866"/>
          <a:ext cx="403879" cy="48465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S" sz="900" kern="1200"/>
        </a:p>
      </dsp:txBody>
      <dsp:txXfrm rot="-5400000">
        <a:off x="1604834" y="4378254"/>
        <a:ext cx="290793" cy="282715"/>
      </dsp:txXfrm>
    </dsp:sp>
    <dsp:sp modelId="{2E3F5B45-85AE-4765-8D71-F3653251B456}">
      <dsp:nvSpPr>
        <dsp:cNvPr id="0" name=""/>
        <dsp:cNvSpPr/>
      </dsp:nvSpPr>
      <dsp:spPr>
        <a:xfrm>
          <a:off x="308886" y="4849447"/>
          <a:ext cx="2882688" cy="107701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488950">
            <a:lnSpc>
              <a:spcPct val="90000"/>
            </a:lnSpc>
            <a:spcBef>
              <a:spcPct val="0"/>
            </a:spcBef>
            <a:spcAft>
              <a:spcPct val="35000"/>
            </a:spcAft>
          </a:pPr>
          <a:r>
            <a:rPr lang="es-ES" sz="1100" b="1" kern="1200" dirty="0" smtClean="0">
              <a:solidFill>
                <a:schemeClr val="bg1"/>
              </a:solidFill>
            </a:rPr>
            <a:t>Deuda a Capital </a:t>
          </a:r>
          <a:r>
            <a:rPr lang="es-ES" sz="1100" kern="1200" dirty="0" smtClean="0">
              <a:solidFill>
                <a:schemeClr val="bg1"/>
              </a:solidFill>
            </a:rPr>
            <a:t>Por cada 1  unidad monetaria aportada por los propietarios de patrimonio, se obtiene de terceros un  72.85% de financiamiento adicional en el 2011 y un 74.85% en el 2012</a:t>
          </a:r>
          <a:endParaRPr lang="es-ES" sz="1100" kern="1200" dirty="0">
            <a:solidFill>
              <a:schemeClr val="bg1"/>
            </a:solidFill>
          </a:endParaRPr>
        </a:p>
      </dsp:txBody>
      <dsp:txXfrm>
        <a:off x="340431" y="4880992"/>
        <a:ext cx="2819598" cy="101392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69823-93B6-40C3-97F0-737BEC17F041}">
      <dsp:nvSpPr>
        <dsp:cNvPr id="0" name=""/>
        <dsp:cNvSpPr/>
      </dsp:nvSpPr>
      <dsp:spPr>
        <a:xfrm>
          <a:off x="4263" y="425046"/>
          <a:ext cx="2008691" cy="200869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2FC3F6-2918-4147-A86B-7420C9416961}">
      <dsp:nvSpPr>
        <dsp:cNvPr id="0" name=""/>
        <dsp:cNvSpPr/>
      </dsp:nvSpPr>
      <dsp:spPr>
        <a:xfrm>
          <a:off x="331259" y="1630261"/>
          <a:ext cx="2008691" cy="200869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S" sz="1200" b="1" kern="1200" dirty="0" smtClean="0">
              <a:solidFill>
                <a:schemeClr val="bg1"/>
              </a:solidFill>
            </a:rPr>
            <a:t>Rentabilidad o Margen neto: </a:t>
          </a:r>
          <a:r>
            <a:rPr lang="es-ES" sz="1200" kern="1200" dirty="0" smtClean="0">
              <a:solidFill>
                <a:schemeClr val="bg1"/>
              </a:solidFill>
            </a:rPr>
            <a:t>La Empresa MALEPRODU.CIA.LTDA., disminuyo  la utilidad por cada dólar vendido, en el año 2011 fue del 2.40% y en el 2012 fue de 1,32%, esto no es favorable </a:t>
          </a:r>
          <a:endParaRPr lang="es-ES" sz="1200" kern="1200" dirty="0">
            <a:solidFill>
              <a:schemeClr val="bg1"/>
            </a:solidFill>
          </a:endParaRPr>
        </a:p>
      </dsp:txBody>
      <dsp:txXfrm>
        <a:off x="390092" y="1689094"/>
        <a:ext cx="1891025" cy="1891025"/>
      </dsp:txXfrm>
    </dsp:sp>
    <dsp:sp modelId="{4700FFD7-4748-4634-B2F8-477279E97D9F}">
      <dsp:nvSpPr>
        <dsp:cNvPr id="0" name=""/>
        <dsp:cNvSpPr/>
      </dsp:nvSpPr>
      <dsp:spPr>
        <a:xfrm>
          <a:off x="2399873" y="1188062"/>
          <a:ext cx="386918" cy="48266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a:off x="2399873" y="1284594"/>
        <a:ext cx="270843" cy="289596"/>
      </dsp:txXfrm>
    </dsp:sp>
    <dsp:sp modelId="{DE4F46DC-9A3D-4FDD-ACF1-EE0C81C60588}">
      <dsp:nvSpPr>
        <dsp:cNvPr id="0" name=""/>
        <dsp:cNvSpPr/>
      </dsp:nvSpPr>
      <dsp:spPr>
        <a:xfrm>
          <a:off x="3118436" y="425046"/>
          <a:ext cx="2008691" cy="2008691"/>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74B649-9434-43E8-82E4-E44B8635503B}">
      <dsp:nvSpPr>
        <dsp:cNvPr id="0" name=""/>
        <dsp:cNvSpPr/>
      </dsp:nvSpPr>
      <dsp:spPr>
        <a:xfrm>
          <a:off x="3445432" y="1630261"/>
          <a:ext cx="2008691" cy="2008691"/>
        </a:xfrm>
        <a:prstGeom prst="roundRect">
          <a:avLst>
            <a:gd name="adj" fmla="val 10000"/>
          </a:avLst>
        </a:prstGeom>
        <a:solidFill>
          <a:schemeClr val="accent4">
            <a:hueOff val="419958"/>
            <a:satOff val="-11217"/>
            <a:lumOff val="-2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S" sz="1200" b="1" kern="1200" dirty="0" smtClean="0">
              <a:solidFill>
                <a:schemeClr val="bg1"/>
              </a:solidFill>
            </a:rPr>
            <a:t>Rendimiento del Activo: </a:t>
          </a:r>
          <a:r>
            <a:rPr lang="es-ES" sz="1200" kern="1200" dirty="0" smtClean="0">
              <a:solidFill>
                <a:schemeClr val="bg1"/>
              </a:solidFill>
            </a:rPr>
            <a:t>Este índice muestra el poder productivo de lo invertido. En el 2012 los activos generaron el 1,68% y en el 2011 fue de 2.54% de las utilidades, pero este valor es bajo con respecto a los rendimientos de los bancos</a:t>
          </a:r>
          <a:endParaRPr lang="es-ES" sz="1200" kern="1200" dirty="0">
            <a:solidFill>
              <a:schemeClr val="bg1"/>
            </a:solidFill>
          </a:endParaRPr>
        </a:p>
      </dsp:txBody>
      <dsp:txXfrm>
        <a:off x="3504265" y="1689094"/>
        <a:ext cx="1891025" cy="1891025"/>
      </dsp:txXfrm>
    </dsp:sp>
    <dsp:sp modelId="{A1CA5862-F63E-40B9-9AD1-1D131E81B043}">
      <dsp:nvSpPr>
        <dsp:cNvPr id="0" name=""/>
        <dsp:cNvSpPr/>
      </dsp:nvSpPr>
      <dsp:spPr>
        <a:xfrm>
          <a:off x="5514045" y="1188062"/>
          <a:ext cx="386918" cy="482660"/>
        </a:xfrm>
        <a:prstGeom prst="rightArrow">
          <a:avLst>
            <a:gd name="adj1" fmla="val 60000"/>
            <a:gd name="adj2" fmla="val 50000"/>
          </a:avLst>
        </a:prstGeom>
        <a:solidFill>
          <a:schemeClr val="accent4">
            <a:hueOff val="839916"/>
            <a:satOff val="-22434"/>
            <a:lumOff val="-52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a:off x="5514045" y="1284594"/>
        <a:ext cx="270843" cy="289596"/>
      </dsp:txXfrm>
    </dsp:sp>
    <dsp:sp modelId="{B9427848-1E76-423F-9E92-F92F0B67716C}">
      <dsp:nvSpPr>
        <dsp:cNvPr id="0" name=""/>
        <dsp:cNvSpPr/>
      </dsp:nvSpPr>
      <dsp:spPr>
        <a:xfrm>
          <a:off x="6232608" y="425046"/>
          <a:ext cx="2008691" cy="2008691"/>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AA1323-4B1A-4686-B9CC-829649C71FD8}">
      <dsp:nvSpPr>
        <dsp:cNvPr id="0" name=""/>
        <dsp:cNvSpPr/>
      </dsp:nvSpPr>
      <dsp:spPr>
        <a:xfrm>
          <a:off x="6563868" y="1643077"/>
          <a:ext cx="2008691" cy="2008691"/>
        </a:xfrm>
        <a:prstGeom prst="roundRect">
          <a:avLst>
            <a:gd name="adj" fmla="val 10000"/>
          </a:avLst>
        </a:prstGeom>
        <a:solidFill>
          <a:schemeClr val="accent4">
            <a:hueOff val="839916"/>
            <a:satOff val="-22434"/>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S" sz="1200" b="1" kern="1200" dirty="0" smtClean="0">
              <a:solidFill>
                <a:schemeClr val="bg1"/>
              </a:solidFill>
            </a:rPr>
            <a:t>Rentabilidad sobre Patrimonio:</a:t>
          </a:r>
          <a:r>
            <a:rPr lang="es-ES" sz="1200" kern="1200" dirty="0" smtClean="0">
              <a:solidFill>
                <a:schemeClr val="bg1"/>
              </a:solidFill>
            </a:rPr>
            <a:t> la empresa MALEPRODU.CIA.LTDA., con respecto a la utilidad del patrimonio bruto para el año 2012 fue -53.90% respectivamente; es decir que hubo una disminución en la rentabilidad</a:t>
          </a:r>
          <a:endParaRPr lang="es-ES" sz="1200" kern="1200" dirty="0">
            <a:solidFill>
              <a:schemeClr val="bg1"/>
            </a:solidFill>
          </a:endParaRPr>
        </a:p>
      </dsp:txBody>
      <dsp:txXfrm>
        <a:off x="6622701" y="1701910"/>
        <a:ext cx="1891025" cy="189102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0AB01-4CC0-4475-80D7-8E288D2581F8}">
      <dsp:nvSpPr>
        <dsp:cNvPr id="0" name=""/>
        <dsp:cNvSpPr/>
      </dsp:nvSpPr>
      <dsp:spPr>
        <a:xfrm>
          <a:off x="332186" y="0"/>
          <a:ext cx="3764782" cy="3786214"/>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C0B9C2-3438-4DAD-AB9E-6D7CC2CBB71E}">
      <dsp:nvSpPr>
        <dsp:cNvPr id="0" name=""/>
        <dsp:cNvSpPr/>
      </dsp:nvSpPr>
      <dsp:spPr>
        <a:xfrm>
          <a:off x="0" y="1135864"/>
          <a:ext cx="2103849" cy="151448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488950">
            <a:lnSpc>
              <a:spcPct val="90000"/>
            </a:lnSpc>
            <a:spcBef>
              <a:spcPct val="0"/>
            </a:spcBef>
            <a:spcAft>
              <a:spcPct val="35000"/>
            </a:spcAft>
          </a:pPr>
          <a:r>
            <a:rPr lang="es-ES" sz="1100" kern="1200" dirty="0" smtClean="0">
              <a:solidFill>
                <a:schemeClr val="tx1"/>
              </a:solidFill>
            </a:rPr>
            <a:t> Con respecto al Margen EBITDA en el año 2012 se puede determinar que por cada dólar de ingresos se convierte en caja  un  $ 0,09  para atender el pago de impuestos, inversionistas, servicio a la deuda y dividendos</a:t>
          </a:r>
          <a:endParaRPr lang="es-ES" sz="1100" kern="1200" dirty="0">
            <a:solidFill>
              <a:schemeClr val="tx1"/>
            </a:solidFill>
          </a:endParaRPr>
        </a:p>
      </dsp:txBody>
      <dsp:txXfrm>
        <a:off x="73931" y="1209795"/>
        <a:ext cx="1955987" cy="1366623"/>
      </dsp:txXfrm>
    </dsp:sp>
    <dsp:sp modelId="{8DD22FB3-CA12-4879-902B-546A3B9614E8}">
      <dsp:nvSpPr>
        <dsp:cNvPr id="0" name=""/>
        <dsp:cNvSpPr/>
      </dsp:nvSpPr>
      <dsp:spPr>
        <a:xfrm>
          <a:off x="2325306" y="1135864"/>
          <a:ext cx="2103849" cy="1514485"/>
        </a:xfrm>
        <a:prstGeom prst="roundRect">
          <a:avLst/>
        </a:prstGeom>
        <a:solidFill>
          <a:schemeClr val="accent4">
            <a:hueOff val="839916"/>
            <a:satOff val="-22434"/>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S" sz="1200" kern="1200" dirty="0" smtClean="0">
              <a:solidFill>
                <a:schemeClr val="tx1"/>
              </a:solidFill>
            </a:rPr>
            <a:t>pero este no es  favorable ya que en el 2011 la empresa tenía $0,18   para cubrir el pago de sus obligaciones.</a:t>
          </a:r>
          <a:endParaRPr lang="es-ES" sz="1200" kern="1200" dirty="0">
            <a:solidFill>
              <a:schemeClr val="tx1"/>
            </a:solidFill>
          </a:endParaRPr>
        </a:p>
      </dsp:txBody>
      <dsp:txXfrm>
        <a:off x="2399237" y="1209795"/>
        <a:ext cx="1955987" cy="136662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C3BFC-23E6-48A8-B259-3D7D28888232}">
      <dsp:nvSpPr>
        <dsp:cNvPr id="0" name=""/>
        <dsp:cNvSpPr/>
      </dsp:nvSpPr>
      <dsp:spPr>
        <a:xfrm>
          <a:off x="214688" y="1243377"/>
          <a:ext cx="3193532" cy="1052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C" sz="2200" kern="1200" dirty="0" smtClean="0"/>
            <a:t>Una  de  las  finalidades  de   proponer  un  modelo  de  gestión  financiera  </a:t>
          </a:r>
          <a:endParaRPr lang="es-ES" sz="2200" kern="1200" dirty="0"/>
        </a:p>
      </dsp:txBody>
      <dsp:txXfrm>
        <a:off x="214688" y="1243377"/>
        <a:ext cx="3193532" cy="1052414"/>
      </dsp:txXfrm>
    </dsp:sp>
    <dsp:sp modelId="{B71CE7C6-3013-4831-B970-5AB48F3122EB}">
      <dsp:nvSpPr>
        <dsp:cNvPr id="0" name=""/>
        <dsp:cNvSpPr/>
      </dsp:nvSpPr>
      <dsp:spPr>
        <a:xfrm>
          <a:off x="211059" y="923298"/>
          <a:ext cx="254030" cy="25403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963EA5-C427-4FCB-9756-338F71421ED9}">
      <dsp:nvSpPr>
        <dsp:cNvPr id="0" name=""/>
        <dsp:cNvSpPr/>
      </dsp:nvSpPr>
      <dsp:spPr>
        <a:xfrm>
          <a:off x="388880" y="567655"/>
          <a:ext cx="254030" cy="25403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846EB3-C7D2-438D-B1ED-34F2C7648514}">
      <dsp:nvSpPr>
        <dsp:cNvPr id="0" name=""/>
        <dsp:cNvSpPr/>
      </dsp:nvSpPr>
      <dsp:spPr>
        <a:xfrm>
          <a:off x="815652" y="638783"/>
          <a:ext cx="399191" cy="39919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D9B20B-9F2A-4D28-BE83-9EA3A85CBA3E}">
      <dsp:nvSpPr>
        <dsp:cNvPr id="0" name=""/>
        <dsp:cNvSpPr/>
      </dsp:nvSpPr>
      <dsp:spPr>
        <a:xfrm>
          <a:off x="1171296" y="247575"/>
          <a:ext cx="254030" cy="25403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53E1C7-AEE2-494D-9229-8DD245B82B39}">
      <dsp:nvSpPr>
        <dsp:cNvPr id="0" name=""/>
        <dsp:cNvSpPr/>
      </dsp:nvSpPr>
      <dsp:spPr>
        <a:xfrm>
          <a:off x="1633632" y="105318"/>
          <a:ext cx="254030" cy="254030"/>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C098A4-CAE6-4F4C-AC82-11DAF8B47249}">
      <dsp:nvSpPr>
        <dsp:cNvPr id="0" name=""/>
        <dsp:cNvSpPr/>
      </dsp:nvSpPr>
      <dsp:spPr>
        <a:xfrm>
          <a:off x="2202662" y="354268"/>
          <a:ext cx="254030" cy="25403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A8B38D-26D3-4ED7-92B2-E02B36B20E02}">
      <dsp:nvSpPr>
        <dsp:cNvPr id="0" name=""/>
        <dsp:cNvSpPr/>
      </dsp:nvSpPr>
      <dsp:spPr>
        <a:xfrm>
          <a:off x="2558305" y="532090"/>
          <a:ext cx="399191" cy="39919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919CA9-46A5-48D8-AA68-7756D80EC3AB}">
      <dsp:nvSpPr>
        <dsp:cNvPr id="0" name=""/>
        <dsp:cNvSpPr/>
      </dsp:nvSpPr>
      <dsp:spPr>
        <a:xfrm>
          <a:off x="3056206" y="923298"/>
          <a:ext cx="254030" cy="25403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C4FD33-8B33-4B88-8CBA-21343A2EA41B}">
      <dsp:nvSpPr>
        <dsp:cNvPr id="0" name=""/>
        <dsp:cNvSpPr/>
      </dsp:nvSpPr>
      <dsp:spPr>
        <a:xfrm>
          <a:off x="3269592" y="1314506"/>
          <a:ext cx="254030" cy="25403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F4E35D-9C9D-45A1-B343-3AAC48D5233B}">
      <dsp:nvSpPr>
        <dsp:cNvPr id="0" name=""/>
        <dsp:cNvSpPr/>
      </dsp:nvSpPr>
      <dsp:spPr>
        <a:xfrm>
          <a:off x="1420246" y="567655"/>
          <a:ext cx="653222" cy="653222"/>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B7B257-0462-4599-9E28-25A4C5A2396A}">
      <dsp:nvSpPr>
        <dsp:cNvPr id="0" name=""/>
        <dsp:cNvSpPr/>
      </dsp:nvSpPr>
      <dsp:spPr>
        <a:xfrm>
          <a:off x="33237" y="1919099"/>
          <a:ext cx="254030" cy="25403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8B1A19-D623-4E7F-9113-BDF909D14DEB}">
      <dsp:nvSpPr>
        <dsp:cNvPr id="0" name=""/>
        <dsp:cNvSpPr/>
      </dsp:nvSpPr>
      <dsp:spPr>
        <a:xfrm>
          <a:off x="246623" y="2239178"/>
          <a:ext cx="399191" cy="39919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167FB1-8123-4EAA-81F8-9CF6932CEB03}">
      <dsp:nvSpPr>
        <dsp:cNvPr id="0" name=""/>
        <dsp:cNvSpPr/>
      </dsp:nvSpPr>
      <dsp:spPr>
        <a:xfrm>
          <a:off x="780088" y="2523693"/>
          <a:ext cx="580642" cy="58064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F5283B-B9A8-4E0B-BE18-1FE110271727}">
      <dsp:nvSpPr>
        <dsp:cNvPr id="0" name=""/>
        <dsp:cNvSpPr/>
      </dsp:nvSpPr>
      <dsp:spPr>
        <a:xfrm>
          <a:off x="1526939" y="2986030"/>
          <a:ext cx="254030" cy="25403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8AAF15-601A-46AF-9EAE-809325D31E8D}">
      <dsp:nvSpPr>
        <dsp:cNvPr id="0" name=""/>
        <dsp:cNvSpPr/>
      </dsp:nvSpPr>
      <dsp:spPr>
        <a:xfrm>
          <a:off x="1669197" y="2523693"/>
          <a:ext cx="399191" cy="399191"/>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F0119F-A9CF-4D4F-A651-161F3408AD67}">
      <dsp:nvSpPr>
        <dsp:cNvPr id="0" name=""/>
        <dsp:cNvSpPr/>
      </dsp:nvSpPr>
      <dsp:spPr>
        <a:xfrm>
          <a:off x="2024840" y="3021594"/>
          <a:ext cx="254030" cy="25403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21D800-78D8-40BB-A6BA-42500CC07556}">
      <dsp:nvSpPr>
        <dsp:cNvPr id="0" name=""/>
        <dsp:cNvSpPr/>
      </dsp:nvSpPr>
      <dsp:spPr>
        <a:xfrm>
          <a:off x="2344919" y="2452564"/>
          <a:ext cx="580642" cy="58064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884F22-71D6-4C02-AF5A-AEA6261DDAD2}">
      <dsp:nvSpPr>
        <dsp:cNvPr id="0" name=""/>
        <dsp:cNvSpPr/>
      </dsp:nvSpPr>
      <dsp:spPr>
        <a:xfrm>
          <a:off x="3127334" y="2310307"/>
          <a:ext cx="399191" cy="39919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035A19-2978-470E-A026-CEB111D6CDC0}">
      <dsp:nvSpPr>
        <dsp:cNvPr id="0" name=""/>
        <dsp:cNvSpPr/>
      </dsp:nvSpPr>
      <dsp:spPr>
        <a:xfrm>
          <a:off x="3526526" y="638192"/>
          <a:ext cx="1172368" cy="2238179"/>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A98689-A9AE-480D-9739-FE7390123310}">
      <dsp:nvSpPr>
        <dsp:cNvPr id="0" name=""/>
        <dsp:cNvSpPr/>
      </dsp:nvSpPr>
      <dsp:spPr>
        <a:xfrm>
          <a:off x="4485737" y="638192"/>
          <a:ext cx="1172368" cy="2238179"/>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92FCF7-5DDB-4F3C-A494-CD7AB770FA40}">
      <dsp:nvSpPr>
        <dsp:cNvPr id="0" name=""/>
        <dsp:cNvSpPr/>
      </dsp:nvSpPr>
      <dsp:spPr>
        <a:xfrm>
          <a:off x="5786000" y="453224"/>
          <a:ext cx="2717763" cy="2717763"/>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977900">
            <a:lnSpc>
              <a:spcPct val="90000"/>
            </a:lnSpc>
            <a:spcBef>
              <a:spcPct val="0"/>
            </a:spcBef>
            <a:spcAft>
              <a:spcPct val="35000"/>
            </a:spcAft>
          </a:pPr>
          <a:r>
            <a:rPr lang="es-EC" sz="2200" kern="1200" dirty="0" smtClean="0">
              <a:solidFill>
                <a:schemeClr val="bg1"/>
              </a:solidFill>
            </a:rPr>
            <a:t>es  la  de  la creación  de  valor   en  su  oferta  de  bienes  y servicios</a:t>
          </a:r>
          <a:endParaRPr lang="es-ES" sz="2200" kern="1200" dirty="0">
            <a:solidFill>
              <a:schemeClr val="bg1"/>
            </a:solidFill>
          </a:endParaRPr>
        </a:p>
      </dsp:txBody>
      <dsp:txXfrm>
        <a:off x="6184007" y="851231"/>
        <a:ext cx="1921749" cy="192174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28CE2-ECEA-455E-985B-377A60ED11B6}">
      <dsp:nvSpPr>
        <dsp:cNvPr id="0" name=""/>
        <dsp:cNvSpPr/>
      </dsp:nvSpPr>
      <dsp:spPr>
        <a:xfrm>
          <a:off x="1838920" y="0"/>
          <a:ext cx="2418159" cy="101599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solidFill>
            </a:rPr>
            <a:t>Las   estrategias  que  se plantean  sobre  la  inversión   </a:t>
          </a:r>
          <a:endParaRPr lang="es-ES" sz="1800" kern="1200" dirty="0">
            <a:solidFill>
              <a:schemeClr val="tx1"/>
            </a:solidFill>
          </a:endParaRPr>
        </a:p>
      </dsp:txBody>
      <dsp:txXfrm>
        <a:off x="1868678" y="29758"/>
        <a:ext cx="2358643" cy="956483"/>
      </dsp:txXfrm>
    </dsp:sp>
    <dsp:sp modelId="{6633B987-CC81-4BC6-87C7-289BCFF889FF}">
      <dsp:nvSpPr>
        <dsp:cNvPr id="0" name=""/>
        <dsp:cNvSpPr/>
      </dsp:nvSpPr>
      <dsp:spPr>
        <a:xfrm rot="5400000">
          <a:off x="2857500" y="1041399"/>
          <a:ext cx="380999" cy="4571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2910840" y="1079499"/>
        <a:ext cx="274319" cy="266699"/>
      </dsp:txXfrm>
    </dsp:sp>
    <dsp:sp modelId="{B58889BE-E870-409D-BCE7-7BA16399E928}">
      <dsp:nvSpPr>
        <dsp:cNvPr id="0" name=""/>
        <dsp:cNvSpPr/>
      </dsp:nvSpPr>
      <dsp:spPr>
        <a:xfrm>
          <a:off x="1838920" y="1523999"/>
          <a:ext cx="2418159" cy="1015999"/>
        </a:xfrm>
        <a:prstGeom prst="roundRect">
          <a:avLst>
            <a:gd name="adj" fmla="val 10000"/>
          </a:avLst>
        </a:prstGeom>
        <a:solidFill>
          <a:schemeClr val="accent2">
            <a:hueOff val="-81596"/>
            <a:satOff val="-471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solidFill>
            </a:rPr>
            <a:t>tienen  como   objetivo  el  crecimiento  de  la  empresa. </a:t>
          </a:r>
          <a:endParaRPr lang="es-ES" sz="1800" kern="1200" dirty="0">
            <a:solidFill>
              <a:schemeClr val="tx1"/>
            </a:solidFill>
          </a:endParaRPr>
        </a:p>
      </dsp:txBody>
      <dsp:txXfrm>
        <a:off x="1868678" y="1553757"/>
        <a:ext cx="2358643" cy="956483"/>
      </dsp:txXfrm>
    </dsp:sp>
    <dsp:sp modelId="{3C54093E-00D0-4D56-ADC5-9F950028E699}">
      <dsp:nvSpPr>
        <dsp:cNvPr id="0" name=""/>
        <dsp:cNvSpPr/>
      </dsp:nvSpPr>
      <dsp:spPr>
        <a:xfrm rot="5400000">
          <a:off x="2857500" y="2565399"/>
          <a:ext cx="381000" cy="457199"/>
        </a:xfrm>
        <a:prstGeom prst="rightArrow">
          <a:avLst>
            <a:gd name="adj1" fmla="val 60000"/>
            <a:gd name="adj2" fmla="val 50000"/>
          </a:avLst>
        </a:prstGeom>
        <a:solidFill>
          <a:schemeClr val="accent2">
            <a:hueOff val="-163191"/>
            <a:satOff val="-9432"/>
            <a:lumOff val="1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2910841" y="2603498"/>
        <a:ext cx="274319" cy="266700"/>
      </dsp:txXfrm>
    </dsp:sp>
    <dsp:sp modelId="{5D96BBD6-9501-451D-B908-92A9B6E33084}">
      <dsp:nvSpPr>
        <dsp:cNvPr id="0" name=""/>
        <dsp:cNvSpPr/>
      </dsp:nvSpPr>
      <dsp:spPr>
        <a:xfrm>
          <a:off x="1838920" y="3047999"/>
          <a:ext cx="2418159" cy="1015999"/>
        </a:xfrm>
        <a:prstGeom prst="roundRect">
          <a:avLst>
            <a:gd name="adj" fmla="val 10000"/>
          </a:avLst>
        </a:prstGeom>
        <a:solidFill>
          <a:schemeClr val="accent2">
            <a:hueOff val="-163191"/>
            <a:satOff val="-9432"/>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solidFill>
            </a:rPr>
            <a:t>la  aparición  de   nuevos  productos  </a:t>
          </a:r>
          <a:endParaRPr lang="es-ES" sz="1800" kern="1200" dirty="0">
            <a:solidFill>
              <a:schemeClr val="tx1"/>
            </a:solidFill>
          </a:endParaRPr>
        </a:p>
      </dsp:txBody>
      <dsp:txXfrm>
        <a:off x="1868678" y="3077757"/>
        <a:ext cx="2358643" cy="956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FD651-18D9-4D15-B7F1-6B96CCDAC703}">
      <dsp:nvSpPr>
        <dsp:cNvPr id="0" name=""/>
        <dsp:cNvSpPr/>
      </dsp:nvSpPr>
      <dsp:spPr>
        <a:xfrm>
          <a:off x="7341" y="1283075"/>
          <a:ext cx="2194274" cy="149784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solidFill>
                <a:schemeClr val="tx1"/>
              </a:solidFill>
            </a:rPr>
            <a:t>MALEPRODU.CIA.LTDA. se dedica a la venta al por mayor y menor de todo tipo y clases de maletas</a:t>
          </a:r>
          <a:endParaRPr lang="es-ES" sz="1600" kern="1200" dirty="0">
            <a:solidFill>
              <a:schemeClr val="tx1"/>
            </a:solidFill>
          </a:endParaRPr>
        </a:p>
      </dsp:txBody>
      <dsp:txXfrm>
        <a:off x="51211" y="1326945"/>
        <a:ext cx="2106534" cy="1410109"/>
      </dsp:txXfrm>
    </dsp:sp>
    <dsp:sp modelId="{1651C34A-D130-4B39-8A0A-383367A39B3E}">
      <dsp:nvSpPr>
        <dsp:cNvPr id="0" name=""/>
        <dsp:cNvSpPr/>
      </dsp:nvSpPr>
      <dsp:spPr>
        <a:xfrm>
          <a:off x="2421043" y="1759909"/>
          <a:ext cx="465186" cy="54418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a:off x="2421043" y="1868745"/>
        <a:ext cx="325630" cy="326508"/>
      </dsp:txXfrm>
    </dsp:sp>
    <dsp:sp modelId="{A3149C45-9651-4BEB-BA77-79F3CDCE8016}">
      <dsp:nvSpPr>
        <dsp:cNvPr id="0" name=""/>
        <dsp:cNvSpPr/>
      </dsp:nvSpPr>
      <dsp:spPr>
        <a:xfrm>
          <a:off x="3079326" y="1283075"/>
          <a:ext cx="2194274" cy="1497849"/>
        </a:xfrm>
        <a:prstGeom prst="roundRect">
          <a:avLst>
            <a:gd name="adj" fmla="val 10000"/>
          </a:avLst>
        </a:prstGeom>
        <a:solidFill>
          <a:schemeClr val="accent3">
            <a:hueOff val="526439"/>
            <a:satOff val="7689"/>
            <a:lumOff val="-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chemeClr val="tx1"/>
              </a:solidFill>
            </a:rPr>
            <a:t>esta empresa es de tipo comercial</a:t>
          </a:r>
          <a:endParaRPr lang="es-ES" sz="1600" kern="1200" dirty="0">
            <a:solidFill>
              <a:schemeClr val="tx1"/>
            </a:solidFill>
          </a:endParaRPr>
        </a:p>
      </dsp:txBody>
      <dsp:txXfrm>
        <a:off x="3123196" y="1326945"/>
        <a:ext cx="2106534" cy="1410109"/>
      </dsp:txXfrm>
    </dsp:sp>
    <dsp:sp modelId="{1FF2C3F7-8776-4128-A14C-462BDE9FAB14}">
      <dsp:nvSpPr>
        <dsp:cNvPr id="0" name=""/>
        <dsp:cNvSpPr/>
      </dsp:nvSpPr>
      <dsp:spPr>
        <a:xfrm>
          <a:off x="5493028" y="1759909"/>
          <a:ext cx="465186" cy="544180"/>
        </a:xfrm>
        <a:prstGeom prst="rightArrow">
          <a:avLst>
            <a:gd name="adj1" fmla="val 60000"/>
            <a:gd name="adj2" fmla="val 50000"/>
          </a:avLst>
        </a:prstGeom>
        <a:solidFill>
          <a:schemeClr val="accent3">
            <a:hueOff val="1052878"/>
            <a:satOff val="15378"/>
            <a:lumOff val="-98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a:off x="5493028" y="1868745"/>
        <a:ext cx="325630" cy="326508"/>
      </dsp:txXfrm>
    </dsp:sp>
    <dsp:sp modelId="{967AE1CB-1253-41E7-AE48-12CA1F4BC47E}">
      <dsp:nvSpPr>
        <dsp:cNvPr id="0" name=""/>
        <dsp:cNvSpPr/>
      </dsp:nvSpPr>
      <dsp:spPr>
        <a:xfrm>
          <a:off x="6151310" y="1283075"/>
          <a:ext cx="2194274" cy="1497849"/>
        </a:xfrm>
        <a:prstGeom prst="roundRect">
          <a:avLst>
            <a:gd name="adj" fmla="val 10000"/>
          </a:avLst>
        </a:prstGeom>
        <a:solidFill>
          <a:schemeClr val="accent3">
            <a:hueOff val="1052878"/>
            <a:satOff val="15378"/>
            <a:lumOff val="-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solidFill>
                <a:schemeClr val="tx1"/>
              </a:solidFill>
            </a:rPr>
            <a:t>distribuye sus productos en cada una de sus sucursales las cuales se encuentran ubicadas en puntos estratégicos </a:t>
          </a:r>
          <a:endParaRPr lang="es-ES" sz="1600" kern="1200" dirty="0">
            <a:solidFill>
              <a:schemeClr val="tx1"/>
            </a:solidFill>
          </a:endParaRPr>
        </a:p>
      </dsp:txBody>
      <dsp:txXfrm>
        <a:off x="6195180" y="1326945"/>
        <a:ext cx="2106534" cy="141010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8555A-F962-46F8-B229-E97BB1A54DED}">
      <dsp:nvSpPr>
        <dsp:cNvPr id="0" name=""/>
        <dsp:cNvSpPr/>
      </dsp:nvSpPr>
      <dsp:spPr>
        <a:xfrm>
          <a:off x="1404493" y="2458021"/>
          <a:ext cx="1295468" cy="129546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Las  estrategias  planteadas   </a:t>
          </a:r>
          <a:endParaRPr lang="es-ES" sz="1500" kern="1200" dirty="0">
            <a:solidFill>
              <a:schemeClr val="tx1"/>
            </a:solidFill>
          </a:endParaRPr>
        </a:p>
      </dsp:txBody>
      <dsp:txXfrm>
        <a:off x="1594210" y="2647738"/>
        <a:ext cx="916034" cy="916034"/>
      </dsp:txXfrm>
    </dsp:sp>
    <dsp:sp modelId="{8BD7B2D4-9CBC-4D29-B249-53ED98FC3656}">
      <dsp:nvSpPr>
        <dsp:cNvPr id="0" name=""/>
        <dsp:cNvSpPr/>
      </dsp:nvSpPr>
      <dsp:spPr>
        <a:xfrm rot="12900000">
          <a:off x="521129" y="2214988"/>
          <a:ext cx="1045185" cy="369208"/>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BAA79D-EA34-42BF-B818-70FBA9A8C096}">
      <dsp:nvSpPr>
        <dsp:cNvPr id="0" name=""/>
        <dsp:cNvSpPr/>
      </dsp:nvSpPr>
      <dsp:spPr>
        <a:xfrm>
          <a:off x="291" y="1607567"/>
          <a:ext cx="1230695" cy="98455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just" defTabSz="488950">
            <a:lnSpc>
              <a:spcPct val="90000"/>
            </a:lnSpc>
            <a:spcBef>
              <a:spcPct val="0"/>
            </a:spcBef>
            <a:spcAft>
              <a:spcPct val="35000"/>
            </a:spcAft>
          </a:pPr>
          <a:r>
            <a:rPr lang="es-EC" sz="1100" kern="1200" dirty="0" smtClean="0">
              <a:solidFill>
                <a:schemeClr val="tx1"/>
              </a:solidFill>
            </a:rPr>
            <a:t>deben  tener  en  cuenta  sobre  todo  los  percances  e   inconvenientes  </a:t>
          </a:r>
          <a:endParaRPr lang="es-ES" sz="1100" kern="1200" dirty="0">
            <a:solidFill>
              <a:schemeClr val="tx1"/>
            </a:solidFill>
          </a:endParaRPr>
        </a:p>
      </dsp:txBody>
      <dsp:txXfrm>
        <a:off x="29128" y="1636404"/>
        <a:ext cx="1173021" cy="926882"/>
      </dsp:txXfrm>
    </dsp:sp>
    <dsp:sp modelId="{D8A4C0B3-2DA6-4898-87F0-277210543C37}">
      <dsp:nvSpPr>
        <dsp:cNvPr id="0" name=""/>
        <dsp:cNvSpPr/>
      </dsp:nvSpPr>
      <dsp:spPr>
        <a:xfrm rot="16200000">
          <a:off x="1529635" y="1689993"/>
          <a:ext cx="1045185" cy="369208"/>
        </a:xfrm>
        <a:prstGeom prst="leftArrow">
          <a:avLst>
            <a:gd name="adj1" fmla="val 60000"/>
            <a:gd name="adj2" fmla="val 50000"/>
          </a:avLst>
        </a:prstGeom>
        <a:solidFill>
          <a:schemeClr val="accent5">
            <a:hueOff val="-419932"/>
            <a:satOff val="22824"/>
            <a:lumOff val="-421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25BD72-8B0B-4576-AE60-46837C04977B}">
      <dsp:nvSpPr>
        <dsp:cNvPr id="0" name=""/>
        <dsp:cNvSpPr/>
      </dsp:nvSpPr>
      <dsp:spPr>
        <a:xfrm>
          <a:off x="1436880" y="859727"/>
          <a:ext cx="1230695" cy="984556"/>
        </a:xfrm>
        <a:prstGeom prst="roundRect">
          <a:avLst>
            <a:gd name="adj" fmla="val 10000"/>
          </a:avLst>
        </a:prstGeom>
        <a:solidFill>
          <a:schemeClr val="accent5">
            <a:hueOff val="-419932"/>
            <a:satOff val="22824"/>
            <a:lumOff val="-4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just" defTabSz="488950">
            <a:lnSpc>
              <a:spcPct val="90000"/>
            </a:lnSpc>
            <a:spcBef>
              <a:spcPct val="0"/>
            </a:spcBef>
            <a:spcAft>
              <a:spcPct val="35000"/>
            </a:spcAft>
          </a:pPr>
          <a:r>
            <a:rPr lang="es-EC" sz="1100" kern="1200" dirty="0" smtClean="0">
              <a:solidFill>
                <a:schemeClr val="tx1"/>
              </a:solidFill>
            </a:rPr>
            <a:t>que  se  pueden  presentar  en  los   inventarios, cuentas  por  pagar  y  cobrar, </a:t>
          </a:r>
          <a:endParaRPr lang="es-ES" sz="1100" kern="1200" dirty="0">
            <a:solidFill>
              <a:schemeClr val="tx1"/>
            </a:solidFill>
          </a:endParaRPr>
        </a:p>
      </dsp:txBody>
      <dsp:txXfrm>
        <a:off x="1465717" y="888564"/>
        <a:ext cx="1173021" cy="926882"/>
      </dsp:txXfrm>
    </dsp:sp>
    <dsp:sp modelId="{BCDC6599-00F1-4CA6-B937-DE333B52A641}">
      <dsp:nvSpPr>
        <dsp:cNvPr id="0" name=""/>
        <dsp:cNvSpPr/>
      </dsp:nvSpPr>
      <dsp:spPr>
        <a:xfrm rot="19500000">
          <a:off x="2538140" y="2214988"/>
          <a:ext cx="1045185" cy="369208"/>
        </a:xfrm>
        <a:prstGeom prst="leftArrow">
          <a:avLst>
            <a:gd name="adj1" fmla="val 60000"/>
            <a:gd name="adj2" fmla="val 50000"/>
          </a:avLst>
        </a:prstGeom>
        <a:solidFill>
          <a:schemeClr val="accent5">
            <a:hueOff val="-839864"/>
            <a:satOff val="45647"/>
            <a:lumOff val="-843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2086FB-5EA4-4898-B345-1A5A9867E4ED}">
      <dsp:nvSpPr>
        <dsp:cNvPr id="0" name=""/>
        <dsp:cNvSpPr/>
      </dsp:nvSpPr>
      <dsp:spPr>
        <a:xfrm>
          <a:off x="2873468" y="1607567"/>
          <a:ext cx="1230695" cy="984556"/>
        </a:xfrm>
        <a:prstGeom prst="roundRect">
          <a:avLst>
            <a:gd name="adj" fmla="val 10000"/>
          </a:avLst>
        </a:prstGeom>
        <a:solidFill>
          <a:schemeClr val="accent5">
            <a:hueOff val="-839864"/>
            <a:satOff val="45647"/>
            <a:lumOff val="-8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just" defTabSz="488950">
            <a:lnSpc>
              <a:spcPct val="90000"/>
            </a:lnSpc>
            <a:spcBef>
              <a:spcPct val="0"/>
            </a:spcBef>
            <a:spcAft>
              <a:spcPct val="35000"/>
            </a:spcAft>
          </a:pPr>
          <a:r>
            <a:rPr lang="es-EC" sz="1100" kern="1200" dirty="0" smtClean="0">
              <a:solidFill>
                <a:schemeClr val="tx1"/>
              </a:solidFill>
            </a:rPr>
            <a:t>  herramientas  como  parámetros  y  políticas  para  poder  emplearlas   de  la  mejor  manera </a:t>
          </a:r>
          <a:endParaRPr lang="es-ES" sz="1100" kern="1200" dirty="0">
            <a:solidFill>
              <a:schemeClr val="tx1"/>
            </a:solidFill>
          </a:endParaRPr>
        </a:p>
      </dsp:txBody>
      <dsp:txXfrm>
        <a:off x="2902305" y="1636404"/>
        <a:ext cx="1173021" cy="92688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4FE70-34D5-41F8-8A73-F47A471E542C}">
      <dsp:nvSpPr>
        <dsp:cNvPr id="0" name=""/>
        <dsp:cNvSpPr/>
      </dsp:nvSpPr>
      <dsp:spPr>
        <a:xfrm>
          <a:off x="821614" y="1049978"/>
          <a:ext cx="1718642" cy="1718642"/>
        </a:xfrm>
        <a:prstGeom prst="pieWedg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Reducir el tiempo total del ciclo</a:t>
          </a:r>
          <a:endParaRPr lang="es-ES" sz="1500" kern="1200" dirty="0">
            <a:solidFill>
              <a:schemeClr val="tx1"/>
            </a:solidFill>
          </a:endParaRPr>
        </a:p>
      </dsp:txBody>
      <dsp:txXfrm>
        <a:off x="1324993" y="1553357"/>
        <a:ext cx="1215263" cy="1215263"/>
      </dsp:txXfrm>
    </dsp:sp>
    <dsp:sp modelId="{E7866E89-BF07-4C4C-BF8F-117CA5F01A11}">
      <dsp:nvSpPr>
        <dsp:cNvPr id="0" name=""/>
        <dsp:cNvSpPr/>
      </dsp:nvSpPr>
      <dsp:spPr>
        <a:xfrm rot="5400000">
          <a:off x="2619639" y="1049978"/>
          <a:ext cx="1718642" cy="1718642"/>
        </a:xfrm>
        <a:prstGeom prst="pieWedge">
          <a:avLst/>
        </a:prstGeom>
        <a:solidFill>
          <a:schemeClr val="accent2">
            <a:hueOff val="-54397"/>
            <a:satOff val="-3144"/>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Reducir el espacio</a:t>
          </a:r>
          <a:endParaRPr lang="es-ES" sz="1500" kern="1200" dirty="0">
            <a:solidFill>
              <a:schemeClr val="tx1"/>
            </a:solidFill>
          </a:endParaRPr>
        </a:p>
      </dsp:txBody>
      <dsp:txXfrm rot="-5400000">
        <a:off x="2619639" y="1553357"/>
        <a:ext cx="1215263" cy="1215263"/>
      </dsp:txXfrm>
    </dsp:sp>
    <dsp:sp modelId="{052F00BA-D636-49FA-ACE5-11522EFE52C4}">
      <dsp:nvSpPr>
        <dsp:cNvPr id="0" name=""/>
        <dsp:cNvSpPr/>
      </dsp:nvSpPr>
      <dsp:spPr>
        <a:xfrm rot="10800000">
          <a:off x="2619639" y="2848003"/>
          <a:ext cx="1718642" cy="1718642"/>
        </a:xfrm>
        <a:prstGeom prst="pieWedge">
          <a:avLst/>
        </a:prstGeom>
        <a:solidFill>
          <a:schemeClr val="accent2">
            <a:hueOff val="-108794"/>
            <a:satOff val="-6288"/>
            <a:lumOff val="8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Reducir el tiempo ocioso de la maquinaria</a:t>
          </a:r>
          <a:endParaRPr lang="es-ES" sz="1500" kern="1200" dirty="0">
            <a:solidFill>
              <a:schemeClr val="tx1"/>
            </a:solidFill>
          </a:endParaRPr>
        </a:p>
      </dsp:txBody>
      <dsp:txXfrm rot="10800000">
        <a:off x="2619639" y="2848003"/>
        <a:ext cx="1215263" cy="1215263"/>
      </dsp:txXfrm>
    </dsp:sp>
    <dsp:sp modelId="{D12CB1CA-13C6-4B5F-92B5-4A46D71E40AE}">
      <dsp:nvSpPr>
        <dsp:cNvPr id="0" name=""/>
        <dsp:cNvSpPr/>
      </dsp:nvSpPr>
      <dsp:spPr>
        <a:xfrm rot="16200000">
          <a:off x="821614" y="2848003"/>
          <a:ext cx="1718642" cy="1718642"/>
        </a:xfrm>
        <a:prstGeom prst="pieWedge">
          <a:avLst/>
        </a:prstGeom>
        <a:solidFill>
          <a:schemeClr val="accent2">
            <a:hueOff val="-163191"/>
            <a:satOff val="-9432"/>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Reducir el inventario</a:t>
          </a:r>
          <a:endParaRPr lang="es-ES" sz="1500" kern="1200" dirty="0">
            <a:solidFill>
              <a:schemeClr val="tx1"/>
            </a:solidFill>
          </a:endParaRPr>
        </a:p>
      </dsp:txBody>
      <dsp:txXfrm rot="5400000">
        <a:off x="1324993" y="2848003"/>
        <a:ext cx="1215263" cy="1215263"/>
      </dsp:txXfrm>
    </dsp:sp>
    <dsp:sp modelId="{5F3B54FD-407D-4A9D-B447-8A33BF76BD31}">
      <dsp:nvSpPr>
        <dsp:cNvPr id="0" name=""/>
        <dsp:cNvSpPr/>
      </dsp:nvSpPr>
      <dsp:spPr>
        <a:xfrm>
          <a:off x="2283253" y="2451088"/>
          <a:ext cx="593388" cy="515989"/>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CF7EE4-CFBD-456F-8381-43A083CD7907}">
      <dsp:nvSpPr>
        <dsp:cNvPr id="0" name=""/>
        <dsp:cNvSpPr/>
      </dsp:nvSpPr>
      <dsp:spPr>
        <a:xfrm rot="10800000">
          <a:off x="2283253" y="2649545"/>
          <a:ext cx="593388" cy="515989"/>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C9D0B-80AB-4DF8-8A57-1A9F76CDD78F}">
      <dsp:nvSpPr>
        <dsp:cNvPr id="0" name=""/>
        <dsp:cNvSpPr/>
      </dsp:nvSpPr>
      <dsp:spPr>
        <a:xfrm>
          <a:off x="1366007" y="2320"/>
          <a:ext cx="3363985" cy="86325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es-EC" sz="1500" kern="1200" dirty="0" smtClean="0">
              <a:solidFill>
                <a:schemeClr val="tx1"/>
              </a:solidFill>
            </a:rPr>
            <a:t>La planificación de costos destinados a maximizar el margen entre ingresos y costos.</a:t>
          </a:r>
          <a:endParaRPr lang="es-ES" sz="1500" kern="1200" dirty="0">
            <a:solidFill>
              <a:schemeClr val="tx1"/>
            </a:solidFill>
          </a:endParaRPr>
        </a:p>
      </dsp:txBody>
      <dsp:txXfrm>
        <a:off x="1391291" y="27604"/>
        <a:ext cx="3313417" cy="812684"/>
      </dsp:txXfrm>
    </dsp:sp>
    <dsp:sp modelId="{7B9A41D3-A89A-42E7-AE5B-56E9A963C435}">
      <dsp:nvSpPr>
        <dsp:cNvPr id="0" name=""/>
        <dsp:cNvSpPr/>
      </dsp:nvSpPr>
      <dsp:spPr>
        <a:xfrm rot="5400000">
          <a:off x="2886140" y="887154"/>
          <a:ext cx="323719" cy="38846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5400000">
        <a:off x="2931461" y="919526"/>
        <a:ext cx="233077" cy="226603"/>
      </dsp:txXfrm>
    </dsp:sp>
    <dsp:sp modelId="{44EBC40B-F13E-41DF-835B-EDC6777DC721}">
      <dsp:nvSpPr>
        <dsp:cNvPr id="0" name=""/>
        <dsp:cNvSpPr/>
      </dsp:nvSpPr>
      <dsp:spPr>
        <a:xfrm>
          <a:off x="1366007" y="1297198"/>
          <a:ext cx="3363985" cy="863252"/>
        </a:xfrm>
        <a:prstGeom prst="roundRect">
          <a:avLst>
            <a:gd name="adj" fmla="val 10000"/>
          </a:avLst>
        </a:prstGeom>
        <a:solidFill>
          <a:schemeClr val="accent4">
            <a:hueOff val="279972"/>
            <a:satOff val="-7478"/>
            <a:lumOff val="-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es-EC" sz="1500" kern="1200" dirty="0" smtClean="0">
              <a:solidFill>
                <a:schemeClr val="tx1"/>
              </a:solidFill>
            </a:rPr>
            <a:t>La reducción sistemática de costos.</a:t>
          </a:r>
          <a:endParaRPr lang="es-ES" sz="1500" kern="1200" dirty="0">
            <a:solidFill>
              <a:schemeClr val="tx1"/>
            </a:solidFill>
          </a:endParaRPr>
        </a:p>
      </dsp:txBody>
      <dsp:txXfrm>
        <a:off x="1391291" y="1322482"/>
        <a:ext cx="3313417" cy="812684"/>
      </dsp:txXfrm>
    </dsp:sp>
    <dsp:sp modelId="{4911867A-DBFD-48B2-AB38-E232C86D1E13}">
      <dsp:nvSpPr>
        <dsp:cNvPr id="0" name=""/>
        <dsp:cNvSpPr/>
      </dsp:nvSpPr>
      <dsp:spPr>
        <a:xfrm rot="5400000">
          <a:off x="2886140" y="2182032"/>
          <a:ext cx="323719" cy="388463"/>
        </a:xfrm>
        <a:prstGeom prst="rightArrow">
          <a:avLst>
            <a:gd name="adj1" fmla="val 60000"/>
            <a:gd name="adj2" fmla="val 50000"/>
          </a:avLst>
        </a:prstGeom>
        <a:solidFill>
          <a:schemeClr val="accent4">
            <a:hueOff val="419958"/>
            <a:satOff val="-11217"/>
            <a:lumOff val="-2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5400000">
        <a:off x="2931461" y="2214404"/>
        <a:ext cx="233077" cy="226603"/>
      </dsp:txXfrm>
    </dsp:sp>
    <dsp:sp modelId="{6ACDD5F0-6194-44E9-B313-DAD86223B5B6}">
      <dsp:nvSpPr>
        <dsp:cNvPr id="0" name=""/>
        <dsp:cNvSpPr/>
      </dsp:nvSpPr>
      <dsp:spPr>
        <a:xfrm>
          <a:off x="1366007" y="2592077"/>
          <a:ext cx="3363985" cy="863252"/>
        </a:xfrm>
        <a:prstGeom prst="roundRect">
          <a:avLst>
            <a:gd name="adj" fmla="val 10000"/>
          </a:avLst>
        </a:prstGeom>
        <a:solidFill>
          <a:schemeClr val="accent4">
            <a:hueOff val="559944"/>
            <a:satOff val="-14956"/>
            <a:lumOff val="-35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es-EC" sz="1500" kern="1200" dirty="0" smtClean="0">
              <a:solidFill>
                <a:schemeClr val="tx1"/>
              </a:solidFill>
            </a:rPr>
            <a:t>La planeación de la inversión por parte de la alta gerencia.</a:t>
          </a:r>
          <a:endParaRPr lang="es-ES" sz="1500" kern="1200" dirty="0">
            <a:solidFill>
              <a:schemeClr val="tx1"/>
            </a:solidFill>
          </a:endParaRPr>
        </a:p>
      </dsp:txBody>
      <dsp:txXfrm>
        <a:off x="1391291" y="2617361"/>
        <a:ext cx="3313417" cy="812684"/>
      </dsp:txXfrm>
    </dsp:sp>
    <dsp:sp modelId="{FF48AFF1-9A9F-423A-A201-DB0B60F61774}">
      <dsp:nvSpPr>
        <dsp:cNvPr id="0" name=""/>
        <dsp:cNvSpPr/>
      </dsp:nvSpPr>
      <dsp:spPr>
        <a:xfrm rot="5400000">
          <a:off x="2886140" y="3476910"/>
          <a:ext cx="323719" cy="388463"/>
        </a:xfrm>
        <a:prstGeom prst="rightArrow">
          <a:avLst>
            <a:gd name="adj1" fmla="val 60000"/>
            <a:gd name="adj2" fmla="val 50000"/>
          </a:avLst>
        </a:prstGeom>
        <a:solidFill>
          <a:schemeClr val="accent4">
            <a:hueOff val="839916"/>
            <a:satOff val="-22434"/>
            <a:lumOff val="-52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5400000">
        <a:off x="2931461" y="3509282"/>
        <a:ext cx="233077" cy="226603"/>
      </dsp:txXfrm>
    </dsp:sp>
    <dsp:sp modelId="{F4877173-5AB4-40BA-8276-F983C03C4AC7}">
      <dsp:nvSpPr>
        <dsp:cNvPr id="0" name=""/>
        <dsp:cNvSpPr/>
      </dsp:nvSpPr>
      <dsp:spPr>
        <a:xfrm>
          <a:off x="1366007" y="3886955"/>
          <a:ext cx="3363985" cy="863252"/>
        </a:xfrm>
        <a:prstGeom prst="roundRect">
          <a:avLst>
            <a:gd name="adj" fmla="val 10000"/>
          </a:avLst>
        </a:prstGeom>
        <a:solidFill>
          <a:schemeClr val="accent4">
            <a:hueOff val="839916"/>
            <a:satOff val="-22434"/>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es-EC" sz="1500" kern="1200" dirty="0" smtClean="0">
              <a:solidFill>
                <a:schemeClr val="tx1"/>
              </a:solidFill>
            </a:rPr>
            <a:t>Las posibilidades de reducir los costos pueden y deben ser expresados en términos de despilfarros y desperdicios.</a:t>
          </a:r>
          <a:endParaRPr lang="es-ES" sz="1500" kern="1200" dirty="0">
            <a:solidFill>
              <a:schemeClr val="tx1"/>
            </a:solidFill>
          </a:endParaRPr>
        </a:p>
      </dsp:txBody>
      <dsp:txXfrm>
        <a:off x="1391291" y="3912239"/>
        <a:ext cx="3313417" cy="81268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F41DC-B059-4901-919B-3F974E97D919}">
      <dsp:nvSpPr>
        <dsp:cNvPr id="0" name=""/>
        <dsp:cNvSpPr/>
      </dsp:nvSpPr>
      <dsp:spPr>
        <a:xfrm>
          <a:off x="83604" y="0"/>
          <a:ext cx="2833186" cy="1321603"/>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S" sz="1200" kern="1200" dirty="0" smtClean="0"/>
            <a:t>Los recursos financieros la empresa desembolsa dinero para actividades que no son acordes con el negocio generando una falta de control del presupuesto </a:t>
          </a:r>
          <a:r>
            <a:rPr lang="es-EC" sz="1200" kern="1200" dirty="0" smtClean="0"/>
            <a:t>lo cual no se cumple con lo destinado en el presupuesto generando así pagos excesivos de dinero.</a:t>
          </a:r>
          <a:endParaRPr lang="es-ES" sz="1200" kern="1200" dirty="0"/>
        </a:p>
      </dsp:txBody>
      <dsp:txXfrm>
        <a:off x="122312" y="38708"/>
        <a:ext cx="2755770" cy="1244187"/>
      </dsp:txXfrm>
    </dsp:sp>
    <dsp:sp modelId="{B1F96FD0-A37A-4ABE-B4D5-132AB3E26971}">
      <dsp:nvSpPr>
        <dsp:cNvPr id="0" name=""/>
        <dsp:cNvSpPr/>
      </dsp:nvSpPr>
      <dsp:spPr>
        <a:xfrm rot="5400000">
          <a:off x="1252397" y="1354643"/>
          <a:ext cx="495601" cy="59472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5400000">
        <a:off x="1321781" y="1404203"/>
        <a:ext cx="356833" cy="346921"/>
      </dsp:txXfrm>
    </dsp:sp>
    <dsp:sp modelId="{FE9B0B55-7455-4669-B175-EF5626C25B24}">
      <dsp:nvSpPr>
        <dsp:cNvPr id="0" name=""/>
        <dsp:cNvSpPr/>
      </dsp:nvSpPr>
      <dsp:spPr>
        <a:xfrm>
          <a:off x="83604" y="1982404"/>
          <a:ext cx="2833186" cy="1321603"/>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C" sz="1200" kern="1200" dirty="0" smtClean="0"/>
            <a:t>Debido al incremento de la competencia la empresa se ve obligada a reducir su  margen de utilidad y colocar precios conforme al mercado, lo que implica un riesgo de liquidez. </a:t>
          </a:r>
          <a:endParaRPr lang="es-ES" sz="1200" kern="1200" dirty="0"/>
        </a:p>
      </dsp:txBody>
      <dsp:txXfrm>
        <a:off x="122312" y="2021112"/>
        <a:ext cx="2755770" cy="1244187"/>
      </dsp:txXfrm>
    </dsp:sp>
    <dsp:sp modelId="{062BBBA1-3CF8-4507-BCAA-5A872C14F4D7}">
      <dsp:nvSpPr>
        <dsp:cNvPr id="0" name=""/>
        <dsp:cNvSpPr/>
      </dsp:nvSpPr>
      <dsp:spPr>
        <a:xfrm rot="5400000">
          <a:off x="1252397" y="3337047"/>
          <a:ext cx="495601" cy="594721"/>
        </a:xfrm>
        <a:prstGeom prst="rightArrow">
          <a:avLst>
            <a:gd name="adj1" fmla="val 60000"/>
            <a:gd name="adj2" fmla="val 50000"/>
          </a:avLst>
        </a:prstGeom>
        <a:solidFill>
          <a:schemeClr val="accent2">
            <a:hueOff val="-163191"/>
            <a:satOff val="-9432"/>
            <a:lumOff val="1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5400000">
        <a:off x="1321781" y="3386607"/>
        <a:ext cx="356833" cy="346921"/>
      </dsp:txXfrm>
    </dsp:sp>
    <dsp:sp modelId="{384CD544-D681-4082-95CD-EDD7FE2C7F1F}">
      <dsp:nvSpPr>
        <dsp:cNvPr id="0" name=""/>
        <dsp:cNvSpPr/>
      </dsp:nvSpPr>
      <dsp:spPr>
        <a:xfrm>
          <a:off x="83604" y="3964809"/>
          <a:ext cx="2833186" cy="1321603"/>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S" sz="1200" kern="1200" dirty="0" smtClean="0"/>
            <a:t>Al momento de realizar la constatación de los  inventarios, se determina que hay faltantes de algunos productos, siendo este  otro factor que lleva al aumento de costos por falta de control del inventario</a:t>
          </a:r>
          <a:endParaRPr lang="es-ES" sz="1200" kern="1200" dirty="0"/>
        </a:p>
      </dsp:txBody>
      <dsp:txXfrm>
        <a:off x="122312" y="4003517"/>
        <a:ext cx="2755770" cy="12441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D0F02-162B-4A50-BD4B-17D50DB5F655}">
      <dsp:nvSpPr>
        <dsp:cNvPr id="0" name=""/>
        <dsp:cNvSpPr/>
      </dsp:nvSpPr>
      <dsp:spPr>
        <a:xfrm>
          <a:off x="459" y="238114"/>
          <a:ext cx="1793885" cy="107633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kern="1200" dirty="0" smtClean="0">
              <a:solidFill>
                <a:schemeClr val="tx1"/>
              </a:solidFill>
            </a:rPr>
            <a:t>TAME</a:t>
          </a:r>
          <a:endParaRPr lang="es-ES" sz="1800" b="0" kern="1200" dirty="0">
            <a:solidFill>
              <a:schemeClr val="tx1"/>
            </a:solidFill>
          </a:endParaRPr>
        </a:p>
      </dsp:txBody>
      <dsp:txXfrm>
        <a:off x="459" y="238114"/>
        <a:ext cx="1793885" cy="1076331"/>
      </dsp:txXfrm>
    </dsp:sp>
    <dsp:sp modelId="{0787EEFB-88B4-449E-A608-859F01611EF2}">
      <dsp:nvSpPr>
        <dsp:cNvPr id="0" name=""/>
        <dsp:cNvSpPr/>
      </dsp:nvSpPr>
      <dsp:spPr>
        <a:xfrm>
          <a:off x="1973734" y="238114"/>
          <a:ext cx="1793885" cy="107633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kern="1200" dirty="0" smtClean="0">
              <a:solidFill>
                <a:schemeClr val="tx1"/>
              </a:solidFill>
            </a:rPr>
            <a:t>Ecuafarma</a:t>
          </a:r>
          <a:endParaRPr lang="es-ES" sz="1800" b="0" kern="1200" dirty="0">
            <a:solidFill>
              <a:schemeClr val="tx1"/>
            </a:solidFill>
          </a:endParaRPr>
        </a:p>
      </dsp:txBody>
      <dsp:txXfrm>
        <a:off x="1973734" y="238114"/>
        <a:ext cx="1793885" cy="1076331"/>
      </dsp:txXfrm>
    </dsp:sp>
    <dsp:sp modelId="{51D191F9-8E24-4B61-9984-596CF2615374}">
      <dsp:nvSpPr>
        <dsp:cNvPr id="0" name=""/>
        <dsp:cNvSpPr/>
      </dsp:nvSpPr>
      <dsp:spPr>
        <a:xfrm>
          <a:off x="459" y="1493834"/>
          <a:ext cx="1793885" cy="107633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kern="1200" dirty="0" smtClean="0">
              <a:solidFill>
                <a:schemeClr val="tx1"/>
              </a:solidFill>
            </a:rPr>
            <a:t>Municipio de Quito</a:t>
          </a:r>
          <a:endParaRPr lang="es-ES" sz="1800" b="0" kern="1200" dirty="0">
            <a:solidFill>
              <a:schemeClr val="tx1"/>
            </a:solidFill>
          </a:endParaRPr>
        </a:p>
      </dsp:txBody>
      <dsp:txXfrm>
        <a:off x="459" y="1493834"/>
        <a:ext cx="1793885" cy="1076331"/>
      </dsp:txXfrm>
    </dsp:sp>
    <dsp:sp modelId="{AFA93867-CB71-447F-813A-7D78B043761E}">
      <dsp:nvSpPr>
        <dsp:cNvPr id="0" name=""/>
        <dsp:cNvSpPr/>
      </dsp:nvSpPr>
      <dsp:spPr>
        <a:xfrm>
          <a:off x="1973734" y="1493834"/>
          <a:ext cx="1793885" cy="107633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kern="1200" dirty="0" smtClean="0">
              <a:solidFill>
                <a:schemeClr val="tx1"/>
              </a:solidFill>
            </a:rPr>
            <a:t>Unifarma</a:t>
          </a:r>
          <a:endParaRPr lang="es-ES" sz="1800" b="0" kern="1200" dirty="0">
            <a:solidFill>
              <a:schemeClr val="tx1"/>
            </a:solidFill>
          </a:endParaRPr>
        </a:p>
      </dsp:txBody>
      <dsp:txXfrm>
        <a:off x="1973734" y="1493834"/>
        <a:ext cx="1793885" cy="1076331"/>
      </dsp:txXfrm>
    </dsp:sp>
    <dsp:sp modelId="{3D2D5DD3-4CAB-4148-A511-953EEBFBD413}">
      <dsp:nvSpPr>
        <dsp:cNvPr id="0" name=""/>
        <dsp:cNvSpPr/>
      </dsp:nvSpPr>
      <dsp:spPr>
        <a:xfrm>
          <a:off x="987097" y="2749554"/>
          <a:ext cx="1793885" cy="1076331"/>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kern="1200" dirty="0" smtClean="0">
              <a:solidFill>
                <a:schemeClr val="tx1"/>
              </a:solidFill>
            </a:rPr>
            <a:t>Fuerza Aérea Ecuatoriana ,etc.</a:t>
          </a:r>
          <a:endParaRPr lang="es-ES" sz="1800" b="0" kern="1200" dirty="0">
            <a:solidFill>
              <a:schemeClr val="tx1"/>
            </a:solidFill>
          </a:endParaRPr>
        </a:p>
      </dsp:txBody>
      <dsp:txXfrm>
        <a:off x="987097" y="2749554"/>
        <a:ext cx="1793885" cy="107633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F41DC-B059-4901-919B-3F974E97D919}">
      <dsp:nvSpPr>
        <dsp:cNvPr id="0" name=""/>
        <dsp:cNvSpPr/>
      </dsp:nvSpPr>
      <dsp:spPr>
        <a:xfrm>
          <a:off x="0" y="2581"/>
          <a:ext cx="3000396" cy="1320312"/>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S" sz="1200" kern="1200" dirty="0" smtClean="0"/>
            <a:t>Se recomienda que la empresa </a:t>
          </a:r>
          <a:r>
            <a:rPr lang="es-EC" sz="1200" kern="1200" dirty="0" smtClean="0"/>
            <a:t>MALEPRODU CIA LTDA, trabaje con un personal capacitado para mejorar la eficiencia de las actividades con la finalidad de disminuir los costos de producción para poder mejorar la utilidad de la empresa</a:t>
          </a:r>
          <a:endParaRPr lang="es-ES" sz="1200" kern="1200" dirty="0"/>
        </a:p>
      </dsp:txBody>
      <dsp:txXfrm>
        <a:off x="38671" y="41252"/>
        <a:ext cx="2923054" cy="1242970"/>
      </dsp:txXfrm>
    </dsp:sp>
    <dsp:sp modelId="{B1F96FD0-A37A-4ABE-B4D5-132AB3E26971}">
      <dsp:nvSpPr>
        <dsp:cNvPr id="0" name=""/>
        <dsp:cNvSpPr/>
      </dsp:nvSpPr>
      <dsp:spPr>
        <a:xfrm rot="5400000">
          <a:off x="1252639" y="1355901"/>
          <a:ext cx="495117" cy="59414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5400000">
        <a:off x="1321956" y="1405413"/>
        <a:ext cx="356484" cy="346582"/>
      </dsp:txXfrm>
    </dsp:sp>
    <dsp:sp modelId="{FE9B0B55-7455-4669-B175-EF5626C25B24}">
      <dsp:nvSpPr>
        <dsp:cNvPr id="0" name=""/>
        <dsp:cNvSpPr/>
      </dsp:nvSpPr>
      <dsp:spPr>
        <a:xfrm>
          <a:off x="0" y="1983049"/>
          <a:ext cx="3000396" cy="1320312"/>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9530" tIns="49530" rIns="49530" bIns="49530" numCol="1" spcCol="1270" anchor="ctr" anchorCtr="0">
          <a:noAutofit/>
        </a:bodyPr>
        <a:lstStyle/>
        <a:p>
          <a:pPr lvl="0" algn="just" defTabSz="577850">
            <a:lnSpc>
              <a:spcPct val="90000"/>
            </a:lnSpc>
            <a:spcBef>
              <a:spcPct val="0"/>
            </a:spcBef>
            <a:spcAft>
              <a:spcPct val="35000"/>
            </a:spcAft>
          </a:pPr>
          <a:r>
            <a:rPr lang="es-ES" sz="1300" kern="1200" dirty="0" smtClean="0"/>
            <a:t>Se recomienda implementar un manual de manejo de efectivo propuesto, permitiendo mejorar el manejo de los recursos y no desembolsar el dinero en actividades que no se encuentran acordes al negocio</a:t>
          </a:r>
          <a:r>
            <a:rPr lang="es-EC" sz="1300" kern="1200" dirty="0" smtClean="0"/>
            <a:t>. </a:t>
          </a:r>
          <a:endParaRPr lang="es-ES" sz="1300" kern="1200" dirty="0"/>
        </a:p>
      </dsp:txBody>
      <dsp:txXfrm>
        <a:off x="38671" y="2021720"/>
        <a:ext cx="2923054" cy="1242970"/>
      </dsp:txXfrm>
    </dsp:sp>
    <dsp:sp modelId="{062BBBA1-3CF8-4507-BCAA-5A872C14F4D7}">
      <dsp:nvSpPr>
        <dsp:cNvPr id="0" name=""/>
        <dsp:cNvSpPr/>
      </dsp:nvSpPr>
      <dsp:spPr>
        <a:xfrm rot="5400000">
          <a:off x="1252639" y="3336369"/>
          <a:ext cx="495117" cy="594140"/>
        </a:xfrm>
        <a:prstGeom prst="rightArrow">
          <a:avLst>
            <a:gd name="adj1" fmla="val 60000"/>
            <a:gd name="adj2" fmla="val 50000"/>
          </a:avLst>
        </a:prstGeom>
        <a:solidFill>
          <a:schemeClr val="accent2">
            <a:hueOff val="-163191"/>
            <a:satOff val="-9432"/>
            <a:lumOff val="1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5400000">
        <a:off x="1321956" y="3385881"/>
        <a:ext cx="356484" cy="346582"/>
      </dsp:txXfrm>
    </dsp:sp>
    <dsp:sp modelId="{260B02B0-7033-4B4E-A134-556638CBDF17}">
      <dsp:nvSpPr>
        <dsp:cNvPr id="0" name=""/>
        <dsp:cNvSpPr/>
      </dsp:nvSpPr>
      <dsp:spPr>
        <a:xfrm>
          <a:off x="0" y="3963518"/>
          <a:ext cx="3000396" cy="1320312"/>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9530" tIns="49530" rIns="49530" bIns="49530" numCol="1" spcCol="1270" anchor="ctr" anchorCtr="0">
          <a:noAutofit/>
        </a:bodyPr>
        <a:lstStyle/>
        <a:p>
          <a:pPr lvl="0" algn="just" defTabSz="577850">
            <a:lnSpc>
              <a:spcPct val="90000"/>
            </a:lnSpc>
            <a:spcBef>
              <a:spcPct val="0"/>
            </a:spcBef>
            <a:spcAft>
              <a:spcPct val="35000"/>
            </a:spcAft>
          </a:pPr>
          <a:r>
            <a:rPr lang="es-ES" sz="1300" kern="1200" dirty="0" smtClean="0"/>
            <a:t>El manejo de los pasivos debe ser analizado al momento de realizar una inversión conociendo la forma optima de financiamiento evaluando las ventajas y desventajas que se tiene para adquirir un préstamo y evitar los sobre endeudamientos que actualmente tiene la empresa. </a:t>
          </a:r>
          <a:endParaRPr lang="es-ES" sz="1300" kern="1200" dirty="0"/>
        </a:p>
      </dsp:txBody>
      <dsp:txXfrm>
        <a:off x="38671" y="4002189"/>
        <a:ext cx="2923054" cy="12429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DF08C-CA7D-4F00-8A8E-CE626E4E57E6}">
      <dsp:nvSpPr>
        <dsp:cNvPr id="0" name=""/>
        <dsp:cNvSpPr/>
      </dsp:nvSpPr>
      <dsp:spPr>
        <a:xfrm>
          <a:off x="2844800" y="1828800"/>
          <a:ext cx="2235200" cy="2235200"/>
        </a:xfrm>
        <a:prstGeom prst="gear9">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solidFill>
                <a:schemeClr val="tx1"/>
              </a:solidFill>
            </a:rPr>
            <a:t>inició con un almacén en la Ciudad de Quito y a partir de 1985 empezó abrir sucursales</a:t>
          </a:r>
          <a:endParaRPr lang="es-ES" sz="1100" kern="1200" dirty="0">
            <a:solidFill>
              <a:schemeClr val="tx1"/>
            </a:solidFill>
          </a:endParaRPr>
        </a:p>
      </dsp:txBody>
      <dsp:txXfrm>
        <a:off x="3294175" y="2352385"/>
        <a:ext cx="1336450" cy="1148939"/>
      </dsp:txXfrm>
    </dsp:sp>
    <dsp:sp modelId="{425FBBFB-47CC-4ECE-92D2-2DF54D0F0655}">
      <dsp:nvSpPr>
        <dsp:cNvPr id="0" name=""/>
        <dsp:cNvSpPr/>
      </dsp:nvSpPr>
      <dsp:spPr>
        <a:xfrm>
          <a:off x="1544320" y="1300480"/>
          <a:ext cx="1625600" cy="1625600"/>
        </a:xfrm>
        <a:prstGeom prst="gear6">
          <a:avLst/>
        </a:prstGeom>
        <a:solidFill>
          <a:schemeClr val="accent5">
            <a:hueOff val="-419932"/>
            <a:satOff val="22824"/>
            <a:lumOff val="-4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solidFill>
                <a:schemeClr val="tx1"/>
              </a:solidFill>
            </a:rPr>
            <a:t>tiene cobertura en el mercado nacional</a:t>
          </a:r>
          <a:endParaRPr lang="es-ES" sz="1100" kern="1200" dirty="0">
            <a:solidFill>
              <a:schemeClr val="tx1"/>
            </a:solidFill>
          </a:endParaRPr>
        </a:p>
      </dsp:txBody>
      <dsp:txXfrm>
        <a:off x="1953570" y="1712203"/>
        <a:ext cx="807100" cy="802154"/>
      </dsp:txXfrm>
    </dsp:sp>
    <dsp:sp modelId="{459A5434-5472-4F87-BB9F-5B906C9323B6}">
      <dsp:nvSpPr>
        <dsp:cNvPr id="0" name=""/>
        <dsp:cNvSpPr/>
      </dsp:nvSpPr>
      <dsp:spPr>
        <a:xfrm rot="20700000">
          <a:off x="2454821" y="178981"/>
          <a:ext cx="1592756" cy="1592756"/>
        </a:xfrm>
        <a:prstGeom prst="gear6">
          <a:avLst/>
        </a:prstGeom>
        <a:solidFill>
          <a:schemeClr val="accent5">
            <a:hueOff val="-839864"/>
            <a:satOff val="45647"/>
            <a:lumOff val="-8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solidFill>
                <a:schemeClr val="tx1"/>
              </a:solidFill>
            </a:rPr>
            <a:t>MALEPRODU CIA LTDA </a:t>
          </a:r>
          <a:endParaRPr lang="es-ES" sz="1100" kern="1200" dirty="0">
            <a:solidFill>
              <a:schemeClr val="tx1"/>
            </a:solidFill>
          </a:endParaRPr>
        </a:p>
      </dsp:txBody>
      <dsp:txXfrm rot="-20700000">
        <a:off x="2804160" y="528320"/>
        <a:ext cx="894080" cy="894080"/>
      </dsp:txXfrm>
    </dsp:sp>
    <dsp:sp modelId="{A14A9B34-DB67-4DEB-A3CC-884685C354AA}">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FB2A85-1FFB-4359-B1A4-BE2D085A3379}">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accent5">
            <a:hueOff val="-419932"/>
            <a:satOff val="22824"/>
            <a:lumOff val="-421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C4710B-AFD3-4FDC-8848-571D4CDC124C}">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accent5">
            <a:hueOff val="-839864"/>
            <a:satOff val="45647"/>
            <a:lumOff val="-843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D710E-42A6-4A5B-9DFE-50914301DA3C}">
      <dsp:nvSpPr>
        <dsp:cNvPr id="0" name=""/>
        <dsp:cNvSpPr/>
      </dsp:nvSpPr>
      <dsp:spPr>
        <a:xfrm>
          <a:off x="1197864" y="12"/>
          <a:ext cx="2528155" cy="151689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dirty="0" smtClean="0">
              <a:solidFill>
                <a:schemeClr val="tx1"/>
              </a:solidFill>
            </a:rPr>
            <a:t>La gestión financiera es una de las tradicionales áreas funcionales de la gestión</a:t>
          </a:r>
          <a:endParaRPr lang="es-ES" sz="1800" kern="1200" dirty="0">
            <a:solidFill>
              <a:schemeClr val="tx1"/>
            </a:solidFill>
          </a:endParaRPr>
        </a:p>
      </dsp:txBody>
      <dsp:txXfrm>
        <a:off x="1197864" y="12"/>
        <a:ext cx="2528155" cy="1516893"/>
      </dsp:txXfrm>
    </dsp:sp>
    <dsp:sp modelId="{ACBAE447-B807-4F6B-8B02-2230A0A9C88E}">
      <dsp:nvSpPr>
        <dsp:cNvPr id="0" name=""/>
        <dsp:cNvSpPr/>
      </dsp:nvSpPr>
      <dsp:spPr>
        <a:xfrm>
          <a:off x="3978835" y="12"/>
          <a:ext cx="2528155" cy="1516893"/>
        </a:xfrm>
        <a:prstGeom prst="rect">
          <a:avLst/>
        </a:prstGeom>
        <a:solidFill>
          <a:schemeClr val="accent4">
            <a:hueOff val="209979"/>
            <a:satOff val="-5609"/>
            <a:lumOff val="-13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dirty="0" smtClean="0">
              <a:solidFill>
                <a:schemeClr val="tx1"/>
              </a:solidFill>
            </a:rPr>
            <a:t>hallada en cualquier organización, competiéndole los análisis</a:t>
          </a:r>
          <a:endParaRPr lang="es-ES" sz="1800" kern="1200" dirty="0">
            <a:solidFill>
              <a:schemeClr val="tx1"/>
            </a:solidFill>
          </a:endParaRPr>
        </a:p>
      </dsp:txBody>
      <dsp:txXfrm>
        <a:off x="3978835" y="12"/>
        <a:ext cx="2528155" cy="1516893"/>
      </dsp:txXfrm>
    </dsp:sp>
    <dsp:sp modelId="{5AC355D6-6399-488E-B5D6-5DB08CFB9650}">
      <dsp:nvSpPr>
        <dsp:cNvPr id="0" name=""/>
        <dsp:cNvSpPr/>
      </dsp:nvSpPr>
      <dsp:spPr>
        <a:xfrm>
          <a:off x="1197864" y="1769721"/>
          <a:ext cx="2528155" cy="1516893"/>
        </a:xfrm>
        <a:prstGeom prst="rect">
          <a:avLst/>
        </a:prstGeom>
        <a:solidFill>
          <a:schemeClr val="accent4">
            <a:hueOff val="419958"/>
            <a:satOff val="-11217"/>
            <a:lumOff val="-2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dirty="0" smtClean="0">
              <a:solidFill>
                <a:schemeClr val="tx1"/>
              </a:solidFill>
            </a:rPr>
            <a:t>decisiones y acciones relacionadas con los medios financieros necesarios a la actividad de dicha organización</a:t>
          </a:r>
          <a:endParaRPr lang="es-ES" sz="1800" kern="1200" dirty="0">
            <a:solidFill>
              <a:schemeClr val="tx1"/>
            </a:solidFill>
          </a:endParaRPr>
        </a:p>
      </dsp:txBody>
      <dsp:txXfrm>
        <a:off x="1197864" y="1769721"/>
        <a:ext cx="2528155" cy="1516893"/>
      </dsp:txXfrm>
    </dsp:sp>
    <dsp:sp modelId="{BCE7847A-FB8E-4838-861D-1DA1420FACDA}">
      <dsp:nvSpPr>
        <dsp:cNvPr id="0" name=""/>
        <dsp:cNvSpPr/>
      </dsp:nvSpPr>
      <dsp:spPr>
        <a:xfrm>
          <a:off x="3978835" y="1769721"/>
          <a:ext cx="2528155" cy="1516893"/>
        </a:xfrm>
        <a:prstGeom prst="rect">
          <a:avLst/>
        </a:prstGeom>
        <a:solidFill>
          <a:schemeClr val="accent4">
            <a:hueOff val="629937"/>
            <a:satOff val="-16826"/>
            <a:lumOff val="-39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dirty="0" smtClean="0">
              <a:solidFill>
                <a:schemeClr val="tx1"/>
              </a:solidFill>
            </a:rPr>
            <a:t>Así, la función financiera integra todas las tareas relacionadas con el logro</a:t>
          </a:r>
          <a:endParaRPr lang="es-ES" sz="1800" kern="1200" dirty="0">
            <a:solidFill>
              <a:schemeClr val="tx1"/>
            </a:solidFill>
          </a:endParaRPr>
        </a:p>
      </dsp:txBody>
      <dsp:txXfrm>
        <a:off x="3978835" y="1769721"/>
        <a:ext cx="2528155" cy="1516893"/>
      </dsp:txXfrm>
    </dsp:sp>
    <dsp:sp modelId="{1A805F0B-FBE0-44C3-B331-B63095416974}">
      <dsp:nvSpPr>
        <dsp:cNvPr id="0" name=""/>
        <dsp:cNvSpPr/>
      </dsp:nvSpPr>
      <dsp:spPr>
        <a:xfrm>
          <a:off x="2588350" y="3539430"/>
          <a:ext cx="2528155" cy="1516893"/>
        </a:xfrm>
        <a:prstGeom prst="rect">
          <a:avLst/>
        </a:prstGeom>
        <a:solidFill>
          <a:schemeClr val="accent4">
            <a:hueOff val="839916"/>
            <a:satOff val="-22434"/>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dirty="0" smtClean="0">
              <a:solidFill>
                <a:schemeClr val="tx1"/>
              </a:solidFill>
            </a:rPr>
            <a:t>utilización y control de recursos financieros.(</a:t>
          </a:r>
          <a:r>
            <a:rPr lang="es-ES" sz="1800" kern="1200" dirty="0" err="1" smtClean="0">
              <a:solidFill>
                <a:schemeClr val="tx1"/>
              </a:solidFill>
            </a:rPr>
            <a:t>Nunes</a:t>
          </a:r>
          <a:r>
            <a:rPr lang="es-ES" sz="1800" kern="1200" dirty="0" smtClean="0">
              <a:solidFill>
                <a:schemeClr val="tx1"/>
              </a:solidFill>
            </a:rPr>
            <a:t>, 2008)</a:t>
          </a:r>
          <a:r>
            <a:rPr lang="es-EC" sz="1800" kern="1200" dirty="0" smtClean="0">
              <a:solidFill>
                <a:schemeClr val="tx1"/>
              </a:solidFill>
            </a:rPr>
            <a:t>,</a:t>
          </a:r>
          <a:endParaRPr lang="es-ES" sz="1800" kern="1200" dirty="0">
            <a:solidFill>
              <a:schemeClr val="tx1"/>
            </a:solidFill>
          </a:endParaRPr>
        </a:p>
      </dsp:txBody>
      <dsp:txXfrm>
        <a:off x="2588350" y="3539430"/>
        <a:ext cx="2528155" cy="15168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1ADCA-2A70-467C-9F02-0CE67650927D}">
      <dsp:nvSpPr>
        <dsp:cNvPr id="0" name=""/>
        <dsp:cNvSpPr/>
      </dsp:nvSpPr>
      <dsp:spPr>
        <a:xfrm>
          <a:off x="576031" y="0"/>
          <a:ext cx="6916368" cy="268007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FF697-DED9-4702-AB47-816C000ACEAB}">
      <dsp:nvSpPr>
        <dsp:cNvPr id="0" name=""/>
        <dsp:cNvSpPr/>
      </dsp:nvSpPr>
      <dsp:spPr>
        <a:xfrm>
          <a:off x="275732" y="804021"/>
          <a:ext cx="2441071" cy="1072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rPr>
            <a:t>la Administración Financiera o conocida también como Gestión Financiera </a:t>
          </a:r>
          <a:endParaRPr lang="es-ES" sz="1600" kern="1200" dirty="0">
            <a:solidFill>
              <a:schemeClr val="tx1"/>
            </a:solidFill>
          </a:endParaRPr>
        </a:p>
      </dsp:txBody>
      <dsp:txXfrm>
        <a:off x="328064" y="856353"/>
        <a:ext cx="2336407" cy="967364"/>
      </dsp:txXfrm>
    </dsp:sp>
    <dsp:sp modelId="{1B6BF076-11CC-4F31-AFFD-5AA513481455}">
      <dsp:nvSpPr>
        <dsp:cNvPr id="0" name=""/>
        <dsp:cNvSpPr/>
      </dsp:nvSpPr>
      <dsp:spPr>
        <a:xfrm>
          <a:off x="2847916" y="804021"/>
          <a:ext cx="2441071" cy="1072028"/>
        </a:xfrm>
        <a:prstGeom prst="roundRect">
          <a:avLst/>
        </a:prstGeom>
        <a:solidFill>
          <a:schemeClr val="accent2">
            <a:hueOff val="-81596"/>
            <a:satOff val="-4716"/>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rPr>
            <a:t>intrínsecamente está presentes en los conceptos de valor</a:t>
          </a:r>
          <a:endParaRPr lang="es-ES" sz="1600" kern="1200" dirty="0">
            <a:solidFill>
              <a:schemeClr val="tx1"/>
            </a:solidFill>
          </a:endParaRPr>
        </a:p>
      </dsp:txBody>
      <dsp:txXfrm>
        <a:off x="2900248" y="856353"/>
        <a:ext cx="2336407" cy="967364"/>
      </dsp:txXfrm>
    </dsp:sp>
    <dsp:sp modelId="{10CA0113-1474-4368-A74D-9A4E1BADAEF5}">
      <dsp:nvSpPr>
        <dsp:cNvPr id="0" name=""/>
        <dsp:cNvSpPr/>
      </dsp:nvSpPr>
      <dsp:spPr>
        <a:xfrm>
          <a:off x="5420099" y="804021"/>
          <a:ext cx="2441071" cy="1072028"/>
        </a:xfrm>
        <a:prstGeom prst="roundRect">
          <a:avLst/>
        </a:prstGeom>
        <a:solidFill>
          <a:schemeClr val="accent2">
            <a:hueOff val="-163191"/>
            <a:satOff val="-9432"/>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solidFill>
                <a:schemeClr val="tx1"/>
              </a:solidFill>
            </a:rPr>
            <a:t>tiempo del dinero,  la toma de decisiones o el análisis de la rentabilidad financiera.</a:t>
          </a:r>
          <a:endParaRPr lang="es-ES" sz="1600" kern="1200" dirty="0">
            <a:solidFill>
              <a:schemeClr val="tx1"/>
            </a:solidFill>
          </a:endParaRPr>
        </a:p>
      </dsp:txBody>
      <dsp:txXfrm>
        <a:off x="5472431" y="856353"/>
        <a:ext cx="2336407" cy="9673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0F700-4922-4522-9774-B4872C4268E1}">
      <dsp:nvSpPr>
        <dsp:cNvPr id="0" name=""/>
        <dsp:cNvSpPr/>
      </dsp:nvSpPr>
      <dsp:spPr>
        <a:xfrm>
          <a:off x="7214" y="1081817"/>
          <a:ext cx="2156442" cy="19003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solidFill>
            </a:rPr>
            <a:t>Este análisis nos permite reunir información sobre el macro ambiente y microambiente que  envuelve a la empresa</a:t>
          </a:r>
          <a:endParaRPr lang="es-ES" sz="1800" kern="1200" dirty="0">
            <a:solidFill>
              <a:schemeClr val="tx1"/>
            </a:solidFill>
          </a:endParaRPr>
        </a:p>
      </dsp:txBody>
      <dsp:txXfrm>
        <a:off x="62874" y="1137477"/>
        <a:ext cx="2045122" cy="1789045"/>
      </dsp:txXfrm>
    </dsp:sp>
    <dsp:sp modelId="{B27808F6-DB4F-4FB1-959E-582635BCBA97}">
      <dsp:nvSpPr>
        <dsp:cNvPr id="0" name=""/>
        <dsp:cNvSpPr/>
      </dsp:nvSpPr>
      <dsp:spPr>
        <a:xfrm>
          <a:off x="2379301" y="1764601"/>
          <a:ext cx="457165" cy="53479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2379301" y="1871560"/>
        <a:ext cx="320016" cy="320879"/>
      </dsp:txXfrm>
    </dsp:sp>
    <dsp:sp modelId="{4CAFCB6F-6D04-48F7-902F-8AB236B9D0DF}">
      <dsp:nvSpPr>
        <dsp:cNvPr id="0" name=""/>
        <dsp:cNvSpPr/>
      </dsp:nvSpPr>
      <dsp:spPr>
        <a:xfrm>
          <a:off x="3026234" y="1081817"/>
          <a:ext cx="2156442" cy="190036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solidFill>
            </a:rPr>
            <a:t>analizarla y pronosticar los efectos que esto puede traer y así poder  controlar las debilidades</a:t>
          </a:r>
          <a:endParaRPr lang="es-ES" sz="1800" kern="1200" dirty="0">
            <a:solidFill>
              <a:schemeClr val="tx1"/>
            </a:solidFill>
          </a:endParaRPr>
        </a:p>
      </dsp:txBody>
      <dsp:txXfrm>
        <a:off x="3081894" y="1137477"/>
        <a:ext cx="2045122" cy="1789045"/>
      </dsp:txXfrm>
    </dsp:sp>
    <dsp:sp modelId="{72962DA2-75EE-4936-A457-DDE4575663F6}">
      <dsp:nvSpPr>
        <dsp:cNvPr id="0" name=""/>
        <dsp:cNvSpPr/>
      </dsp:nvSpPr>
      <dsp:spPr>
        <a:xfrm>
          <a:off x="5398321" y="1764601"/>
          <a:ext cx="457165" cy="53479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5398321" y="1871560"/>
        <a:ext cx="320016" cy="320879"/>
      </dsp:txXfrm>
    </dsp:sp>
    <dsp:sp modelId="{AEB3C2FD-BB3D-44AE-BCFC-CC758C86F4EF}">
      <dsp:nvSpPr>
        <dsp:cNvPr id="0" name=""/>
        <dsp:cNvSpPr/>
      </dsp:nvSpPr>
      <dsp:spPr>
        <a:xfrm>
          <a:off x="6045254" y="1081817"/>
          <a:ext cx="2156442" cy="190036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solidFill>
            </a:rPr>
            <a:t>enfrentar las amenazas y aprovechar las oportunidades utilizando  las fortalezas de la empresa.</a:t>
          </a:r>
          <a:endParaRPr lang="es-ES" sz="1800" kern="1200" dirty="0">
            <a:solidFill>
              <a:schemeClr val="tx1"/>
            </a:solidFill>
          </a:endParaRPr>
        </a:p>
      </dsp:txBody>
      <dsp:txXfrm>
        <a:off x="6100914" y="1137477"/>
        <a:ext cx="2045122" cy="17890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0EF73-4DD1-4D6E-A68F-179DE6506612}">
      <dsp:nvSpPr>
        <dsp:cNvPr id="0" name=""/>
        <dsp:cNvSpPr/>
      </dsp:nvSpPr>
      <dsp:spPr>
        <a:xfrm>
          <a:off x="648071" y="0"/>
          <a:ext cx="7344816" cy="4063999"/>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00E8D0-7D41-4BAE-94F9-6E98A3BA34EC}">
      <dsp:nvSpPr>
        <dsp:cNvPr id="0" name=""/>
        <dsp:cNvSpPr/>
      </dsp:nvSpPr>
      <dsp:spPr>
        <a:xfrm>
          <a:off x="9282" y="1219199"/>
          <a:ext cx="2781309" cy="16256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b="0" kern="1200" dirty="0" smtClean="0">
              <a:solidFill>
                <a:schemeClr val="tx1"/>
              </a:solidFill>
            </a:rPr>
            <a:t>El Ecuador inicia una nueva etapa después de la dolarización que se dio lugar en el gobierno del Dr. Jamil Mahuad</a:t>
          </a:r>
          <a:endParaRPr lang="es-ES" sz="1800" b="0" kern="1200" dirty="0">
            <a:solidFill>
              <a:schemeClr val="tx1"/>
            </a:solidFill>
          </a:endParaRPr>
        </a:p>
      </dsp:txBody>
      <dsp:txXfrm>
        <a:off x="88637" y="1298554"/>
        <a:ext cx="2622599" cy="1466890"/>
      </dsp:txXfrm>
    </dsp:sp>
    <dsp:sp modelId="{09A8E78B-A75C-46DE-A2E2-88E3ED84A460}">
      <dsp:nvSpPr>
        <dsp:cNvPr id="0" name=""/>
        <dsp:cNvSpPr/>
      </dsp:nvSpPr>
      <dsp:spPr>
        <a:xfrm>
          <a:off x="2929825" y="1219199"/>
          <a:ext cx="2781309" cy="1625600"/>
        </a:xfrm>
        <a:prstGeom prst="roundRect">
          <a:avLst/>
        </a:prstGeom>
        <a:solidFill>
          <a:schemeClr val="accent4">
            <a:hueOff val="419958"/>
            <a:satOff val="-11217"/>
            <a:lumOff val="-2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b="0" kern="1200" dirty="0" smtClean="0">
              <a:solidFill>
                <a:schemeClr val="tx1"/>
              </a:solidFill>
            </a:rPr>
            <a:t>quien terminó su gobierno después de anunciar su decisión de dolarizar </a:t>
          </a:r>
          <a:endParaRPr lang="es-ES" sz="1800" b="0" kern="1200" dirty="0">
            <a:solidFill>
              <a:schemeClr val="tx1"/>
            </a:solidFill>
          </a:endParaRPr>
        </a:p>
      </dsp:txBody>
      <dsp:txXfrm>
        <a:off x="3009180" y="1298554"/>
        <a:ext cx="2622599" cy="1466890"/>
      </dsp:txXfrm>
    </dsp:sp>
    <dsp:sp modelId="{83EB3310-1BC3-40AC-8A84-5CC33A9F7055}">
      <dsp:nvSpPr>
        <dsp:cNvPr id="0" name=""/>
        <dsp:cNvSpPr/>
      </dsp:nvSpPr>
      <dsp:spPr>
        <a:xfrm>
          <a:off x="5850368" y="1219199"/>
          <a:ext cx="2781309" cy="1625600"/>
        </a:xfrm>
        <a:prstGeom prst="roundRect">
          <a:avLst/>
        </a:prstGeom>
        <a:solidFill>
          <a:schemeClr val="accent4">
            <a:hueOff val="839916"/>
            <a:satOff val="-22434"/>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b="0" kern="1200" dirty="0" smtClean="0">
              <a:solidFill>
                <a:schemeClr val="tx1"/>
              </a:solidFill>
            </a:rPr>
            <a:t>la economía ecuatoriana en un nivel  de  25.000 sucres  por  dólar</a:t>
          </a:r>
          <a:endParaRPr lang="es-ES" sz="1800" b="0" kern="1200" dirty="0">
            <a:solidFill>
              <a:schemeClr val="tx1"/>
            </a:solidFill>
          </a:endParaRPr>
        </a:p>
      </dsp:txBody>
      <dsp:txXfrm>
        <a:off x="5929723" y="1298554"/>
        <a:ext cx="2622599" cy="146689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10#2">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A72C66-4412-4F9A-98F6-9F0C8DA83D2D}" type="datetimeFigureOut">
              <a:rPr lang="es-ES" smtClean="0"/>
              <a:pPr/>
              <a:t>09/04/2014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47F894-D2E7-43B5-BCF1-3B58A69C80FE}" type="slidenum">
              <a:rPr lang="es-ES" smtClean="0"/>
              <a:pPr/>
              <a:t>‹Nº›</a:t>
            </a:fld>
            <a:endParaRPr lang="es-ES"/>
          </a:p>
        </p:txBody>
      </p:sp>
    </p:spTree>
    <p:extLst>
      <p:ext uri="{BB962C8B-B14F-4D97-AF65-F5344CB8AC3E}">
        <p14:creationId xmlns:p14="http://schemas.microsoft.com/office/powerpoint/2010/main" xmlns="" val="2183430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447F894-D2E7-43B5-BCF1-3B58A69C80FE}" type="slidenum">
              <a:rPr lang="es-ES" smtClean="0"/>
              <a:pPr/>
              <a:t>20</a:t>
            </a:fld>
            <a:endParaRPr lang="es-ES"/>
          </a:p>
        </p:txBody>
      </p:sp>
    </p:spTree>
    <p:extLst>
      <p:ext uri="{BB962C8B-B14F-4D97-AF65-F5344CB8AC3E}">
        <p14:creationId xmlns:p14="http://schemas.microsoft.com/office/powerpoint/2010/main" xmlns="" val="4256117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62DDB3A-B9EF-4432-93A0-2AC18E30BD5A}" type="slidenum">
              <a:rPr lang="es-ES" smtClean="0"/>
              <a:pPr/>
              <a:t>46</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62DDB3A-B9EF-4432-93A0-2AC18E30BD5A}" type="slidenum">
              <a:rPr lang="es-ES" smtClean="0"/>
              <a:pPr/>
              <a:t>47</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62DDB3A-B9EF-4432-93A0-2AC18E30BD5A}" type="slidenum">
              <a:rPr lang="es-ES" smtClean="0"/>
              <a:pPr/>
              <a:t>48</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62DDB3A-B9EF-4432-93A0-2AC18E30BD5A}" type="slidenum">
              <a:rPr lang="es-ES" smtClean="0"/>
              <a:pPr/>
              <a:t>50</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61F31249-AB68-44E6-963F-D43B13D4C383}" type="datetimeFigureOut">
              <a:rPr lang="es-ES" smtClean="0"/>
              <a:pPr/>
              <a:t>09/04/2014</a:t>
            </a:fld>
            <a:endParaRPr lang="es-ES"/>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s-ES"/>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3A5DD80F-7ED8-4862-B0E1-6A10D8BFAB41}"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61F31249-AB68-44E6-963F-D43B13D4C383}" type="datetimeFigureOut">
              <a:rPr lang="es-ES" smtClean="0"/>
              <a:pPr/>
              <a:t>09/04/2014</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3A5DD80F-7ED8-4862-B0E1-6A10D8BFAB41}"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61F31249-AB68-44E6-963F-D43B13D4C383}" type="datetimeFigureOut">
              <a:rPr lang="es-ES" smtClean="0"/>
              <a:pPr/>
              <a:t>09/04/2014</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3A5DD80F-7ED8-4862-B0E1-6A10D8BFAB41}"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61F31249-AB68-44E6-963F-D43B13D4C383}" type="datetimeFigureOut">
              <a:rPr lang="es-ES" smtClean="0"/>
              <a:pPr/>
              <a:t>09/04/2014</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3A5DD80F-7ED8-4862-B0E1-6A10D8BFAB41}" type="slidenum">
              <a:rPr lang="es-ES" smtClean="0"/>
              <a:pPr/>
              <a:t>‹Nº›</a:t>
            </a:fld>
            <a:endParaRPr lang="es-ES"/>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61F31249-AB68-44E6-963F-D43B13D4C383}" type="datetimeFigureOut">
              <a:rPr lang="es-ES" smtClean="0"/>
              <a:pPr/>
              <a:t>09/04/2014</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3A5DD80F-7ED8-4862-B0E1-6A10D8BFAB41}" type="slidenum">
              <a:rPr lang="es-ES" smtClean="0"/>
              <a:pPr/>
              <a:t>‹Nº›</a:t>
            </a:fld>
            <a:endParaRPr lang="es-ES"/>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61F31249-AB68-44E6-963F-D43B13D4C383}" type="datetimeFigureOut">
              <a:rPr lang="es-ES" smtClean="0"/>
              <a:pPr/>
              <a:t>09/04/2014</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3A5DD80F-7ED8-4862-B0E1-6A10D8BFAB41}" type="slidenum">
              <a:rPr lang="es-ES" smtClean="0"/>
              <a:pPr/>
              <a:t>‹Nº›</a:t>
            </a:fld>
            <a:endParaRPr lang="es-ES"/>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61F31249-AB68-44E6-963F-D43B13D4C383}" type="datetimeFigureOut">
              <a:rPr lang="es-ES" smtClean="0"/>
              <a:pPr/>
              <a:t>09/04/2014</a:t>
            </a:fld>
            <a:endParaRPr lang="es-ES"/>
          </a:p>
        </p:txBody>
      </p:sp>
      <p:sp>
        <p:nvSpPr>
          <p:cNvPr id="8" name="7 Marcador de pie de página"/>
          <p:cNvSpPr>
            <a:spLocks noGrp="1"/>
          </p:cNvSpPr>
          <p:nvPr>
            <p:ph type="ftr" sz="quarter" idx="11"/>
          </p:nvPr>
        </p:nvSpPr>
        <p:spPr/>
        <p:txBody>
          <a:bodyPr/>
          <a:lstStyle>
            <a:extLst/>
          </a:lstStyle>
          <a:p>
            <a:endParaRPr lang="es-ES"/>
          </a:p>
        </p:txBody>
      </p:sp>
      <p:sp>
        <p:nvSpPr>
          <p:cNvPr id="9" name="8 Marcador de número de diapositiva"/>
          <p:cNvSpPr>
            <a:spLocks noGrp="1"/>
          </p:cNvSpPr>
          <p:nvPr>
            <p:ph type="sldNum" sz="quarter" idx="12"/>
          </p:nvPr>
        </p:nvSpPr>
        <p:spPr/>
        <p:txBody>
          <a:bodyPr/>
          <a:lstStyle>
            <a:extLst/>
          </a:lstStyle>
          <a:p>
            <a:fld id="{3A5DD80F-7ED8-4862-B0E1-6A10D8BFAB41}"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fld id="{61F31249-AB68-44E6-963F-D43B13D4C383}" type="datetimeFigureOut">
              <a:rPr lang="es-ES" smtClean="0"/>
              <a:pPr/>
              <a:t>09/04/2014</a:t>
            </a:fld>
            <a:endParaRPr lang="es-ES"/>
          </a:p>
        </p:txBody>
      </p:sp>
      <p:sp>
        <p:nvSpPr>
          <p:cNvPr id="4" name="3 Marcador de pie de página"/>
          <p:cNvSpPr>
            <a:spLocks noGrp="1"/>
          </p:cNvSpPr>
          <p:nvPr>
            <p:ph type="ftr" sz="quarter" idx="11"/>
          </p:nvPr>
        </p:nvSpPr>
        <p:spPr/>
        <p:txBody>
          <a:bodyPr/>
          <a:lstStyle>
            <a:extLst/>
          </a:lstStyle>
          <a:p>
            <a:endParaRPr lang="es-ES"/>
          </a:p>
        </p:txBody>
      </p:sp>
      <p:sp>
        <p:nvSpPr>
          <p:cNvPr id="5" name="4 Marcador de número de diapositiva"/>
          <p:cNvSpPr>
            <a:spLocks noGrp="1"/>
          </p:cNvSpPr>
          <p:nvPr>
            <p:ph type="sldNum" sz="quarter" idx="12"/>
          </p:nvPr>
        </p:nvSpPr>
        <p:spPr/>
        <p:txBody>
          <a:bodyPr/>
          <a:lstStyle>
            <a:extLst/>
          </a:lstStyle>
          <a:p>
            <a:fld id="{3A5DD80F-7ED8-4862-B0E1-6A10D8BFAB41}" type="slidenum">
              <a:rPr lang="es-ES" smtClean="0"/>
              <a:pPr/>
              <a:t>‹Nº›</a:t>
            </a:fld>
            <a:endParaRPr lang="es-ES"/>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61F31249-AB68-44E6-963F-D43B13D4C383}" type="datetimeFigureOut">
              <a:rPr lang="es-ES" smtClean="0"/>
              <a:pPr/>
              <a:t>09/04/2014</a:t>
            </a:fld>
            <a:endParaRPr lang="es-ES"/>
          </a:p>
        </p:txBody>
      </p:sp>
      <p:sp>
        <p:nvSpPr>
          <p:cNvPr id="3" name="2 Marcador de pie de página"/>
          <p:cNvSpPr>
            <a:spLocks noGrp="1"/>
          </p:cNvSpPr>
          <p:nvPr>
            <p:ph type="ftr" sz="quarter" idx="11"/>
          </p:nvPr>
        </p:nvSpPr>
        <p:spPr/>
        <p:txBody>
          <a:bodyPr/>
          <a:lstStyle>
            <a:extLst/>
          </a:lstStyle>
          <a:p>
            <a:endParaRPr lang="es-ES"/>
          </a:p>
        </p:txBody>
      </p:sp>
      <p:sp>
        <p:nvSpPr>
          <p:cNvPr id="4" name="3 Marcador de número de diapositiva"/>
          <p:cNvSpPr>
            <a:spLocks noGrp="1"/>
          </p:cNvSpPr>
          <p:nvPr>
            <p:ph type="sldNum" sz="quarter" idx="12"/>
          </p:nvPr>
        </p:nvSpPr>
        <p:spPr/>
        <p:txBody>
          <a:bodyPr/>
          <a:lstStyle>
            <a:extLst/>
          </a:lstStyle>
          <a:p>
            <a:fld id="{3A5DD80F-7ED8-4862-B0E1-6A10D8BFAB41}"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fld id="{61F31249-AB68-44E6-963F-D43B13D4C383}" type="datetimeFigureOut">
              <a:rPr lang="es-ES" smtClean="0"/>
              <a:pPr/>
              <a:t>09/04/2014</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3A5DD80F-7ED8-4862-B0E1-6A10D8BFAB41}"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61F31249-AB68-44E6-963F-D43B13D4C383}" type="datetimeFigureOut">
              <a:rPr lang="es-ES" smtClean="0"/>
              <a:pPr/>
              <a:t>09/04/2014</a:t>
            </a:fld>
            <a:endParaRPr lang="es-ES"/>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s-ES"/>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3A5DD80F-7ED8-4862-B0E1-6A10D8BFAB41}" type="slidenum">
              <a:rPr lang="es-ES" smtClean="0"/>
              <a:pPr/>
              <a:t>‹Nº›</a:t>
            </a:fld>
            <a:endParaRPr lang="es-ES"/>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1F31249-AB68-44E6-963F-D43B13D4C383}" type="datetimeFigureOut">
              <a:rPr lang="es-ES" smtClean="0"/>
              <a:pPr/>
              <a:t>09/04/2014</a:t>
            </a:fld>
            <a:endParaRPr lang="es-ES"/>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s-ES"/>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A5DD80F-7ED8-4862-B0E1-6A10D8BFAB41}"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6.xml"/><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microsoft.com/office/2007/relationships/diagramDrawing" Target="../diagrams/drawing6.xml"/><Relationship Id="rId4" Type="http://schemas.openxmlformats.org/officeDocument/2006/relationships/diagramLayout" Target="../diagrams/layout6.xml"/><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Layout" Target="../diagrams/layout7.xml"/><Relationship Id="rId7" Type="http://schemas.openxmlformats.org/officeDocument/2006/relationships/image" Target="../media/image28.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microsoft.com/office/2007/relationships/diagramDrawing" Target="../diagrams/drawing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diagramLayout" Target="../diagrams/layout8.xml"/><Relationship Id="rId7" Type="http://schemas.openxmlformats.org/officeDocument/2006/relationships/image" Target="../media/image42.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9.xml"/><Relationship Id="rId7" Type="http://schemas.openxmlformats.org/officeDocument/2006/relationships/image" Target="../media/image47.pn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microsoft.com/office/2007/relationships/diagramDrawing" Target="../diagrams/drawing9.xml"/></Relationships>
</file>

<file path=ppt/slides/_rels/slide2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50.png"/><Relationship Id="rId7" Type="http://schemas.openxmlformats.org/officeDocument/2006/relationships/diagramColors" Target="../diagrams/colors10.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Layout" Target="../diagrams/layout11.xml"/><Relationship Id="rId7" Type="http://schemas.openxmlformats.org/officeDocument/2006/relationships/image" Target="../media/image60.jpe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microsoft.com/office/2007/relationships/diagramDrawing" Target="../diagrams/drawing11.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diagramLayout" Target="../diagrams/layout12.xml"/><Relationship Id="rId7" Type="http://schemas.openxmlformats.org/officeDocument/2006/relationships/diagramLayout" Target="../diagrams/layout13.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openxmlformats.org/officeDocument/2006/relationships/diagramData" Target="../diagrams/data13.xml"/><Relationship Id="rId11" Type="http://schemas.microsoft.com/office/2007/relationships/diagramDrawing" Target="../diagrams/drawing13.xml"/><Relationship Id="rId5" Type="http://schemas.openxmlformats.org/officeDocument/2006/relationships/diagramColors" Target="../diagrams/colors12.xml"/><Relationship Id="rId10" Type="http://schemas.microsoft.com/office/2007/relationships/diagramDrawing" Target="../diagrams/drawing12.xml"/><Relationship Id="rId4" Type="http://schemas.openxmlformats.org/officeDocument/2006/relationships/diagramQuickStyle" Target="../diagrams/quickStyle12.xml"/><Relationship Id="rId9" Type="http://schemas.openxmlformats.org/officeDocument/2006/relationships/diagramColors" Target="../diagrams/colors13.xml"/></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15.xml"/><Relationship Id="rId13" Type="http://schemas.microsoft.com/office/2007/relationships/diagramDrawing" Target="../diagrams/drawing14.xml"/><Relationship Id="rId3" Type="http://schemas.openxmlformats.org/officeDocument/2006/relationships/diagramLayout" Target="../diagrams/layout14.xml"/><Relationship Id="rId7" Type="http://schemas.openxmlformats.org/officeDocument/2006/relationships/diagramLayout" Target="../diagrams/layout15.xml"/><Relationship Id="rId12" Type="http://schemas.openxmlformats.org/officeDocument/2006/relationships/image" Target="../media/image3.png"/><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openxmlformats.org/officeDocument/2006/relationships/diagramData" Target="../diagrams/data15.xml"/><Relationship Id="rId11" Type="http://schemas.openxmlformats.org/officeDocument/2006/relationships/image" Target="../media/image64.jpeg"/><Relationship Id="rId5" Type="http://schemas.openxmlformats.org/officeDocument/2006/relationships/diagramColors" Target="../diagrams/colors14.xml"/><Relationship Id="rId10" Type="http://schemas.openxmlformats.org/officeDocument/2006/relationships/image" Target="../media/image63.jpeg"/><Relationship Id="rId4" Type="http://schemas.openxmlformats.org/officeDocument/2006/relationships/diagramQuickStyle" Target="../diagrams/quickStyle14.xml"/><Relationship Id="rId9" Type="http://schemas.openxmlformats.org/officeDocument/2006/relationships/diagramColors" Target="../diagrams/colors15.xml"/><Relationship Id="rId14" Type="http://schemas.microsoft.com/office/2007/relationships/diagramDrawing" Target="../diagrams/drawing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slide" Target="slide4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6.xml"/><Relationship Id="rId7" Type="http://schemas.microsoft.com/office/2007/relationships/diagramDrawing" Target="../diagrams/drawing19.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openxmlformats.org/officeDocument/2006/relationships/slide" Target="slide41.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20.xml"/><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8.xml"/><Relationship Id="rId7" Type="http://schemas.microsoft.com/office/2007/relationships/diagramDrawing" Target="../diagrams/drawing21.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openxmlformats.org/officeDocument/2006/relationships/slide" Target="slide44.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diagramData" Target="../diagrams/data19.xml"/><Relationship Id="rId7" Type="http://schemas.openxmlformats.org/officeDocument/2006/relationships/image" Target="../media/image8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10" Type="http://schemas.microsoft.com/office/2007/relationships/diagramDrawing" Target="../diagrams/drawing22.xml"/><Relationship Id="rId4" Type="http://schemas.openxmlformats.org/officeDocument/2006/relationships/diagramLayout" Target="../diagrams/layout19.xml"/><Relationship Id="rId9" Type="http://schemas.openxmlformats.org/officeDocument/2006/relationships/image" Target="../media/image85.gif"/></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www.google.com.ec/url?sa=i&amp;rct=j&amp;q=&amp;esrc=s&amp;source=images&amp;cd=&amp;cad=rja&amp;uact=8&amp;docid=XFW4y0zLAyWqcM&amp;tbnid=IrU1hC9OcJRJ6M:&amp;ved=0CAUQjRw&amp;url=http://profesores.usfq.edu.ec/ealba/MFP3/&amp;ei=eBkeU9_ABYbmkAf744DACA&amp;bvm=bv.62578216,d.eW0&amp;psig=AFQjCNGgpPMNBUst7RG-rKIimrkPKZrbuw&amp;ust=1394567753018542" TargetMode="External"/><Relationship Id="rId13" Type="http://schemas.openxmlformats.org/officeDocument/2006/relationships/hyperlink" Target="http://www.google.com.ec/url?sa=i&amp;rct=j&amp;q=&amp;esrc=s&amp;source=images&amp;cd=&amp;cad=rja&amp;uact=8&amp;docid=xgf442xAjI_fKM&amp;tbnid=aVzIUX0GZje7PM:&amp;ved=0CAUQjRw&amp;url=http://neobuxportal.blogspot.com/&amp;ei=aBweU6L_OsuKkAfOj4CYBw&amp;bvm=bv.62578216,d.eW0&amp;psig=AFQjCNGgpPMNBUst7RG-rKIimrkPKZrbuw&amp;ust=1394567753018542" TargetMode="External"/><Relationship Id="rId3" Type="http://schemas.openxmlformats.org/officeDocument/2006/relationships/diagramData" Target="../diagrams/data20.xml"/><Relationship Id="rId7" Type="http://schemas.openxmlformats.org/officeDocument/2006/relationships/hyperlink" Target="http://www.google.com.ec/url?sa=i&amp;rct=j&amp;q=&amp;esrc=s&amp;source=images&amp;cd=&amp;cad=rja&amp;uact=8&amp;docid=iVnS4XLM-HrQDM&amp;tbnid=6gXhuQ5oUi5W-M:&amp;ved=0CAUQjRw&amp;url=http://www.siete.pe/destacados/empresas-financieras-repuntan-38-en-2012/&amp;ei=3RgeU7f2EMbMkQel3oGoAg&amp;bvm=bv.62578216,d.eW0&amp;psig=AFQjCNGgpPMNBUst7RG-rKIimrkPKZrbuw&amp;ust=1394567753018542" TargetMode="External"/><Relationship Id="rId12" Type="http://schemas.openxmlformats.org/officeDocument/2006/relationships/image" Target="../media/image89.jpeg"/><Relationship Id="rId17" Type="http://schemas.microsoft.com/office/2007/relationships/diagramDrawing" Target="../diagrams/drawing25.xml"/><Relationship Id="rId2" Type="http://schemas.openxmlformats.org/officeDocument/2006/relationships/notesSlide" Target="../notesSlides/notesSlide5.xml"/><Relationship Id="rId16"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diagramColors" Target="../diagrams/colors20.xml"/><Relationship Id="rId11" Type="http://schemas.openxmlformats.org/officeDocument/2006/relationships/hyperlink" Target="http://www.google.com.ec/url?sa=i&amp;rct=j&amp;q=&amp;esrc=s&amp;source=images&amp;cd=&amp;cad=rja&amp;uact=8&amp;docid=xpRjx9O4jQP66M&amp;tbnid=qRGPazFhtqOguM:&amp;ved=0CAUQjRw&amp;url=http://e-learningmarketing.blogspot.com/2013/01/planeacion-estrategica.html&amp;ei=KRweU9eHINHekQfEj4GgBw&amp;bvm=bv.62578216,d.eW0&amp;psig=AFQjCNGgpPMNBUst7RG-rKIimrkPKZrbuw&amp;ust=1394567753018542" TargetMode="External"/><Relationship Id="rId5" Type="http://schemas.openxmlformats.org/officeDocument/2006/relationships/diagramQuickStyle" Target="../diagrams/quickStyle20.xml"/><Relationship Id="rId15" Type="http://schemas.openxmlformats.org/officeDocument/2006/relationships/hyperlink" Target="http://www.google.com.ec/url?sa=i&amp;rct=j&amp;q=&amp;esrc=s&amp;source=images&amp;cd=&amp;cad=rja&amp;uact=8&amp;docid=BJ_lY79e1ymIiM&amp;tbnid=j-A1dG09Pl7o9M:&amp;ved=0CAUQjRw&amp;url=http://universidades-iberoamericanas.universia.net/puerto-rico/antes-salir/finanzas.html&amp;ei=fBweU-3jJNG2kAfrs4HQCA&amp;bvm=bv.62578216,d.eW0&amp;psig=AFQjCNGgpPMNBUst7RG-rKIimrkPKZrbuw&amp;ust=1394567753018542" TargetMode="External"/><Relationship Id="rId10" Type="http://schemas.openxmlformats.org/officeDocument/2006/relationships/hyperlink" Target="http://www.google.com.ec/url?sa=i&amp;rct=j&amp;q=&amp;esrc=s&amp;source=images&amp;cd=&amp;cad=rja&amp;uact=8&amp;docid=xpRjx9O4jQP66M&amp;tbnid=qRGPazFhtqOguM:&amp;ved=0CAUQjRw&amp;url=http://financierosudl.blogspot.com/2010/06/metodo-de-reexpresion-financiera.html&amp;ei=YxoeU8D6A8qAkQeW4YG4BQ&amp;bvm=bv.62578216,d.eW0&amp;psig=AFQjCNGgpPMNBUst7RG-rKIimrkPKZrbuw&amp;ust=1394567753018542" TargetMode="External"/><Relationship Id="rId4" Type="http://schemas.openxmlformats.org/officeDocument/2006/relationships/diagramLayout" Target="../diagrams/layout20.xml"/><Relationship Id="rId9" Type="http://schemas.openxmlformats.org/officeDocument/2006/relationships/image" Target="../media/image88.jpeg"/><Relationship Id="rId14" Type="http://schemas.openxmlformats.org/officeDocument/2006/relationships/image" Target="../media/image90.jpeg"/></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diagramQuickStyle" Target="../diagrams/quickStyle22.xml"/><Relationship Id="rId13" Type="http://schemas.openxmlformats.org/officeDocument/2006/relationships/image" Target="../media/image94.jpeg"/><Relationship Id="rId3" Type="http://schemas.openxmlformats.org/officeDocument/2006/relationships/diagramLayout" Target="../diagrams/layout21.xml"/><Relationship Id="rId7" Type="http://schemas.openxmlformats.org/officeDocument/2006/relationships/diagramLayout" Target="../diagrams/layout22.xml"/><Relationship Id="rId12" Type="http://schemas.openxmlformats.org/officeDocument/2006/relationships/hyperlink" Target="http://www.google.com.ec/url?sa=i&amp;rct=j&amp;q=&amp;esrc=s&amp;source=images&amp;cd=&amp;cad=rja&amp;uact=8&amp;docid=pJmXIf1EQ7GMTM&amp;tbnid=CukU1yhWrpaZ_M:&amp;ved=0CAUQjRw&amp;url=http://finanzasplus.net/2012/12/alcance-sus-metas-financieras-2013.html&amp;ei=OSIeU4KJDMWqkAfzhoDYCw&amp;bvm=bv.62578216,d.eW0&amp;psig=AFQjCNGgmig-UL-bnd5yQzo6caZ_rzBhxQ&amp;ust=1394569688198913" TargetMode="External"/><Relationship Id="rId17" Type="http://schemas.microsoft.com/office/2007/relationships/diagramDrawing" Target="../diagrams/drawing29.xml"/><Relationship Id="rId2" Type="http://schemas.openxmlformats.org/officeDocument/2006/relationships/diagramData" Target="../diagrams/data21.xml"/><Relationship Id="rId16" Type="http://schemas.microsoft.com/office/2007/relationships/diagramDrawing" Target="../diagrams/drawing30.xml"/><Relationship Id="rId1" Type="http://schemas.openxmlformats.org/officeDocument/2006/relationships/slideLayout" Target="../slideLayouts/slideLayout7.xml"/><Relationship Id="rId6" Type="http://schemas.openxmlformats.org/officeDocument/2006/relationships/diagramData" Target="../diagrams/data22.xml"/><Relationship Id="rId11" Type="http://schemas.openxmlformats.org/officeDocument/2006/relationships/image" Target="../media/image93.jpeg"/><Relationship Id="rId5" Type="http://schemas.openxmlformats.org/officeDocument/2006/relationships/diagramColors" Target="../diagrams/colors21.xml"/><Relationship Id="rId15" Type="http://schemas.openxmlformats.org/officeDocument/2006/relationships/image" Target="../media/image95.jpeg"/><Relationship Id="rId10" Type="http://schemas.openxmlformats.org/officeDocument/2006/relationships/hyperlink" Target="http://www.google.com.ec/url?sa=i&amp;rct=j&amp;q=&amp;esrc=s&amp;source=images&amp;cd=&amp;cad=rja&amp;uact=8&amp;docid=zTGtzgZXLcxKZM&amp;tbnid=45Yjj1-bE6ONIM:&amp;ved=0CAUQjRw&amp;url=http://www.actiweb.es/zuleidyvivas/pagina2.html&amp;ei=AiIeU7zoM4eekQfqzIF4&amp;bvm=bv.62578216,d.eW0&amp;psig=AFQjCNGgmig-UL-bnd5yQzo6caZ_rzBhxQ&amp;ust=1394569688198913" TargetMode="External"/><Relationship Id="rId4" Type="http://schemas.openxmlformats.org/officeDocument/2006/relationships/diagramQuickStyle" Target="../diagrams/quickStyle21.xml"/><Relationship Id="rId9" Type="http://schemas.openxmlformats.org/officeDocument/2006/relationships/diagramColors" Target="../diagrams/colors22.xml"/><Relationship Id="rId14" Type="http://schemas.openxmlformats.org/officeDocument/2006/relationships/hyperlink" Target="http://www.google.com.ec/url?sa=i&amp;rct=j&amp;q=&amp;esrc=s&amp;source=images&amp;cd=&amp;cad=rja&amp;uact=8&amp;docid=pJmXIf1EQ7GMTM&amp;tbnid=CukU1yhWrpaZ_M:&amp;ved=0CAUQjRw&amp;url=http://impacto.mx/dinero/cDN/registran-sociedades-de-inversi%C3%B3n-buenos-rendimientos-en-julio&amp;ei=WCIeU5j0O8aEkQelsYDAAQ&amp;bvm=bv.62578216,d.eW0&amp;psig=AFQjCNGgmig-UL-bnd5yQzo6caZ_rzBhxQ&amp;ust=1394569688198913"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chart" Target="../charts/chart2.xml"/></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google.com.ec/url?sa=i&amp;rct=j&amp;q=&amp;esrc=s&amp;source=images&amp;cd=&amp;cad=rja&amp;uact=8&amp;docid=3c9uEuAfhq_UbM&amp;tbnid=J89dsNliN3KVbM:&amp;ved=0CAUQjRw&amp;url=http://www.businessinbajio.com/revista/branding-es-innovacion-enacciones-financieras-de-marca/&amp;ei=ECMeU5XoOoPVkQfr5IGIDQ&amp;bvm=bv.62578216,d.eW0&amp;psig=AFQjCNGgmig-UL-bnd5yQzo6caZ_rzBhxQ&amp;ust=1394569688198913"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6.xml.rels><?xml version="1.0" encoding="UTF-8" standalone="yes"?>
<Relationships xmlns="http://schemas.openxmlformats.org/package/2006/relationships"><Relationship Id="rId8" Type="http://schemas.openxmlformats.org/officeDocument/2006/relationships/hyperlink" Target="http://www.google.com.ec/url?sa=i&amp;rct=j&amp;q=&amp;esrc=s&amp;source=images&amp;cd=&amp;cad=rja&amp;uact=8&amp;docid=pbZuQ1_ynygKLM&amp;tbnid=MAebL830Z3QAqM:&amp;ved=0CAUQjRw&amp;url=http://www.gsiempre.com/node/13&amp;ei=MdYdU-C8CoyvkAfzzICIBg&amp;bvm=bv.62578216,d.eW0&amp;psig=AFQjCNGRVsg3vRjiXD9W8nRJ3FhMM5E6RQ&amp;ust=1394550611736107" TargetMode="External"/><Relationship Id="rId13" Type="http://schemas.openxmlformats.org/officeDocument/2006/relationships/diagramLayout" Target="../diagrams/layout25.xml"/><Relationship Id="rId3" Type="http://schemas.openxmlformats.org/officeDocument/2006/relationships/diagramLayout" Target="../diagrams/layout24.xml"/><Relationship Id="rId7" Type="http://schemas.openxmlformats.org/officeDocument/2006/relationships/image" Target="../media/image100.jpeg"/><Relationship Id="rId12" Type="http://schemas.openxmlformats.org/officeDocument/2006/relationships/diagramData" Target="../diagrams/data25.xml"/><Relationship Id="rId17" Type="http://schemas.openxmlformats.org/officeDocument/2006/relationships/slide" Target="slide73.xml"/><Relationship Id="rId2" Type="http://schemas.openxmlformats.org/officeDocument/2006/relationships/diagramData" Target="../diagrams/data24.xml"/><Relationship Id="rId16"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hyperlink" Target="http://www.google.com.ec/url?sa=i&amp;rct=j&amp;q=&amp;esrc=s&amp;source=images&amp;cd=&amp;cad=rja&amp;uact=8&amp;docid=pbZuQ1_ynygKLM&amp;tbnid=MAebL830Z3QAqM:&amp;ved=0CAUQjRw&amp;url=http://financeconpuas.wikispaces.com/*+Rotaci%C3%B3n+de+Inventarios+*&amp;ei=2tUdU5CQHYylkQeV8YCoDg&amp;bvm=bv.62578216,d.eW0&amp;psig=AFQjCNGRVsg3vRjiXD9W8nRJ3FhMM5E6RQ&amp;ust=1394550611736107" TargetMode="External"/><Relationship Id="rId11" Type="http://schemas.openxmlformats.org/officeDocument/2006/relationships/image" Target="../media/image102.jpeg"/><Relationship Id="rId5" Type="http://schemas.openxmlformats.org/officeDocument/2006/relationships/diagramColors" Target="../diagrams/colors24.xml"/><Relationship Id="rId15" Type="http://schemas.openxmlformats.org/officeDocument/2006/relationships/diagramColors" Target="../diagrams/colors25.xml"/><Relationship Id="rId10" Type="http://schemas.openxmlformats.org/officeDocument/2006/relationships/hyperlink" Target="http://www.google.com.ec/url?sa=i&amp;rct=j&amp;q=&amp;esrc=s&amp;source=images&amp;cd=&amp;cad=rja&amp;uact=8&amp;docid=pbZuQ1_ynygKLM&amp;tbnid=MAebL830Z3QAqM:&amp;ved=0CAUQjRw&amp;url=http://www.laprimeraperu.pe/online/tag/rotacion/&amp;ei=rNYdU6HgCMOqkAegzICQCA&amp;bvm=bv.62578216,d.eW0&amp;psig=AFQjCNGRVsg3vRjiXD9W8nRJ3FhMM5E6RQ&amp;ust=1394550611736107" TargetMode="External"/><Relationship Id="rId4" Type="http://schemas.openxmlformats.org/officeDocument/2006/relationships/diagramQuickStyle" Target="../diagrams/quickStyle24.xml"/><Relationship Id="rId9" Type="http://schemas.openxmlformats.org/officeDocument/2006/relationships/image" Target="../media/image101.jpeg"/><Relationship Id="rId14" Type="http://schemas.openxmlformats.org/officeDocument/2006/relationships/diagramQuickStyle" Target="../diagrams/quickStyle25.xml"/></Relationships>
</file>

<file path=ppt/slides/_rels/slide57.xml.rels><?xml version="1.0" encoding="UTF-8" standalone="yes"?>
<Relationships xmlns="http://schemas.openxmlformats.org/package/2006/relationships"><Relationship Id="rId8" Type="http://schemas.openxmlformats.org/officeDocument/2006/relationships/hyperlink" Target="http://www.google.com.ec/url?sa=i&amp;rct=j&amp;q=&amp;esrc=s&amp;source=images&amp;cd=&amp;cad=rja&amp;uact=8&amp;docid=0S91GAFtQqXm_M&amp;tbnid=TL6DLqUsbj8FgM:&amp;ved=0CAUQjRw&amp;url=http://erikaninocontabilidad.blogspot.com/2011_05_01_archive.html&amp;ei=l-UdU63_DcPfkgfY0IH4Cg&amp;bvm=bv.62578216,d.eW0&amp;psig=AFQjCNEW0TtJJTJfrSVuNJbNLSpgN5KeOQ&amp;ust=1394554487695333" TargetMode="External"/><Relationship Id="rId13" Type="http://schemas.openxmlformats.org/officeDocument/2006/relationships/image" Target="../media/image107.jpeg"/><Relationship Id="rId3" Type="http://schemas.openxmlformats.org/officeDocument/2006/relationships/diagramLayout" Target="../diagrams/layout26.xml"/><Relationship Id="rId7" Type="http://schemas.openxmlformats.org/officeDocument/2006/relationships/image" Target="../media/image104.gif"/><Relationship Id="rId12" Type="http://schemas.openxmlformats.org/officeDocument/2006/relationships/slide" Target="slide73.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openxmlformats.org/officeDocument/2006/relationships/hyperlink" Target="http://www.google.com.ec/url?sa=i&amp;rct=j&amp;q=&amp;esrc=s&amp;source=images&amp;cd=&amp;cad=rja&amp;uact=8&amp;docid=0S91GAFtQqXm_M&amp;tbnid=TL6DLqUsbj8FgM:&amp;ved=0CAUQjRw&amp;url=http://amediocaminoradio.blogspot.com/2010/07/para-no-olvidar-cuentas-sueldo.html&amp;ei=KeUdU97SLsGTkQfK9IDAAw&amp;bvm=bv.62578216,d.eW0&amp;psig=AFQjCNEW0TtJJTJfrSVuNJbNLSpgN5KeOQ&amp;ust=1394554487695333" TargetMode="External"/><Relationship Id="rId11" Type="http://schemas.openxmlformats.org/officeDocument/2006/relationships/image" Target="../media/image106.jpeg"/><Relationship Id="rId5" Type="http://schemas.openxmlformats.org/officeDocument/2006/relationships/diagramColors" Target="../diagrams/colors26.xml"/><Relationship Id="rId10" Type="http://schemas.openxmlformats.org/officeDocument/2006/relationships/hyperlink" Target="http://www.google.com.ec/url?sa=i&amp;rct=j&amp;q=&amp;esrc=s&amp;source=images&amp;cd=&amp;cad=rja&amp;uact=8&amp;docid=0S91GAFtQqXm_M&amp;tbnid=TL6DLqUsbj8FgM:&amp;ved=0CAUQjRw&amp;url=http://www.calculadoradesueldos.com/web/index_sueldo_ideal.php&amp;ei=t-UdU8qrPMvwkQeS1YCQCQ&amp;bvm=bv.62578216,d.eW0&amp;psig=AFQjCNEW0TtJJTJfrSVuNJbNLSpgN5KeOQ&amp;ust=1394554487695333" TargetMode="External"/><Relationship Id="rId4" Type="http://schemas.openxmlformats.org/officeDocument/2006/relationships/diagramQuickStyle" Target="../diagrams/quickStyle26.xml"/><Relationship Id="rId9" Type="http://schemas.openxmlformats.org/officeDocument/2006/relationships/image" Target="../media/image105.jpeg"/></Relationships>
</file>

<file path=ppt/slides/_rels/slide58.xml.rels><?xml version="1.0" encoding="UTF-8" standalone="yes"?>
<Relationships xmlns="http://schemas.openxmlformats.org/package/2006/relationships"><Relationship Id="rId8" Type="http://schemas.openxmlformats.org/officeDocument/2006/relationships/diagramQuickStyle" Target="../diagrams/quickStyle28.xml"/><Relationship Id="rId3" Type="http://schemas.openxmlformats.org/officeDocument/2006/relationships/diagramLayout" Target="../diagrams/layout27.xml"/><Relationship Id="rId7" Type="http://schemas.openxmlformats.org/officeDocument/2006/relationships/diagramLayout" Target="../diagrams/layout28.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openxmlformats.org/officeDocument/2006/relationships/diagramData" Target="../diagrams/data28.xml"/><Relationship Id="rId5" Type="http://schemas.openxmlformats.org/officeDocument/2006/relationships/diagramColors" Target="../diagrams/colors27.xml"/><Relationship Id="rId4" Type="http://schemas.openxmlformats.org/officeDocument/2006/relationships/diagramQuickStyle" Target="../diagrams/quickStyle27.xml"/><Relationship Id="rId9" Type="http://schemas.openxmlformats.org/officeDocument/2006/relationships/diagramColors" Target="../diagrams/colors28.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7.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108.jpeg"/><Relationship Id="rId2" Type="http://schemas.openxmlformats.org/officeDocument/2006/relationships/diagramData" Target="../diagrams/data30.xml"/><Relationship Id="rId1" Type="http://schemas.openxmlformats.org/officeDocument/2006/relationships/slideLayout" Target="../slideLayouts/slideLayout7.xml"/><Relationship Id="rId6" Type="http://schemas.openxmlformats.org/officeDocument/2006/relationships/hyperlink" Target="http://www.google.com.ec/url?sa=i&amp;rct=j&amp;q=&amp;esrc=s&amp;source=images&amp;cd=&amp;cad=rja&amp;uact=8&amp;docid=3c9uEuAfhq_UbM&amp;tbnid=J89dsNliN3KVbM:&amp;ved=0CAUQjRw&amp;url=http://eleconomista.com.mx/fondos/2013/10/07/sterbrz-persigue-tendencia-bovespa&amp;ei=LyMeU_OWFIbmkAf744DACA&amp;bvm=bv.62578216,d.eW0&amp;psig=AFQjCNGgmig-UL-bnd5yQzo6caZ_rzBhxQ&amp;ust=1394569688198913" TargetMode="Externa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61.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diagramLayout" Target="../diagrams/layout31.xml"/><Relationship Id="rId7" Type="http://schemas.openxmlformats.org/officeDocument/2006/relationships/hyperlink" Target="http://www.google.com.ec/url?sa=i&amp;rct=j&amp;q=&amp;esrc=s&amp;source=images&amp;cd=&amp;docid=h_TwL9QkmT07wM&amp;tbnid=z_hP_-hCxYeswM:&amp;ved=0CAUQjRw&amp;url=http://mundoadministrativo.net/las-cuentas-por-cobrar/&amp;ei=ZOwdU83wLs2skAe__IHoDg&amp;bvm=bv.62578216,d.eW0&amp;psig=AFQjCNFvX6CJV3dBYTkSyeXoY-cTHGOJKQ&amp;ust=1394556332269320" TargetMode="External"/><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slide" Target="slide73.xml"/><Relationship Id="rId5" Type="http://schemas.openxmlformats.org/officeDocument/2006/relationships/diagramColors" Target="../diagrams/colors31.xml"/><Relationship Id="rId10" Type="http://schemas.openxmlformats.org/officeDocument/2006/relationships/image" Target="../media/image111.jpeg"/><Relationship Id="rId4" Type="http://schemas.openxmlformats.org/officeDocument/2006/relationships/diagramQuickStyle" Target="../diagrams/quickStyle31.xml"/><Relationship Id="rId9" Type="http://schemas.openxmlformats.org/officeDocument/2006/relationships/hyperlink" Target="http://www.google.com.ec/url?sa=i&amp;rct=j&amp;q=&amp;esrc=s&amp;source=images&amp;cd=&amp;cad=rja&amp;uact=8&amp;docid=h_TwL9QkmT07wM&amp;tbnid=z_hP_-hCxYeswM:&amp;ved=0CAUQjRw&amp;url=http://www.solinvisual.com/modulos.php&amp;ei=vOwdU-DMMIe7kQeq-ICAAg&amp;psig=AFQjCNFvX6CJV3dBYTkSyeXoY-cTHGOJKQ&amp;ust=1394556332269320" TargetMode="Externa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7.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63.xml.rels><?xml version="1.0" encoding="UTF-8" standalone="yes"?>
<Relationships xmlns="http://schemas.openxmlformats.org/package/2006/relationships"><Relationship Id="rId8" Type="http://schemas.openxmlformats.org/officeDocument/2006/relationships/diagramQuickStyle" Target="../diagrams/quickStyle34.xml"/><Relationship Id="rId13" Type="http://schemas.microsoft.com/office/2007/relationships/diagramDrawing" Target="../diagrams/drawing35.xml"/><Relationship Id="rId3" Type="http://schemas.openxmlformats.org/officeDocument/2006/relationships/diagramLayout" Target="../diagrams/layout33.xml"/><Relationship Id="rId7" Type="http://schemas.openxmlformats.org/officeDocument/2006/relationships/diagramLayout" Target="../diagrams/layout34.xml"/><Relationship Id="rId12" Type="http://schemas.microsoft.com/office/2007/relationships/diagramDrawing" Target="../diagrams/drawing36.xml"/><Relationship Id="rId2" Type="http://schemas.openxmlformats.org/officeDocument/2006/relationships/diagramData" Target="../diagrams/data33.xml"/><Relationship Id="rId1" Type="http://schemas.openxmlformats.org/officeDocument/2006/relationships/slideLayout" Target="../slideLayouts/slideLayout7.xml"/><Relationship Id="rId6" Type="http://schemas.openxmlformats.org/officeDocument/2006/relationships/diagramData" Target="../diagrams/data34.xml"/><Relationship Id="rId11" Type="http://schemas.openxmlformats.org/officeDocument/2006/relationships/image" Target="../media/image112.jpeg"/><Relationship Id="rId5" Type="http://schemas.openxmlformats.org/officeDocument/2006/relationships/diagramColors" Target="../diagrams/colors33.xml"/><Relationship Id="rId10" Type="http://schemas.openxmlformats.org/officeDocument/2006/relationships/hyperlink" Target="http://www.google.com.ec/url?sa=i&amp;rct=j&amp;q=&amp;esrc=s&amp;source=images&amp;cd=&amp;cad=rja&amp;uact=8&amp;docid=pJmXIf1EQ7GMTM&amp;tbnid=CukU1yhWrpaZ_M:&amp;ved=0CAUQjRw&amp;url=http://impacto.mx/dinero/cDN/registran-sociedades-de-inversi%C3%B3n-buenos-rendimientos-en-julio&amp;ei=WCIeU5j0O8aEkQelsYDAAQ&amp;bvm=bv.62578216,d.eW0&amp;psig=AFQjCNGgmig-UL-bnd5yQzo6caZ_rzBhxQ&amp;ust=1394569688198913" TargetMode="External"/><Relationship Id="rId4" Type="http://schemas.openxmlformats.org/officeDocument/2006/relationships/diagramQuickStyle" Target="../diagrams/quickStyle33.xml"/><Relationship Id="rId9" Type="http://schemas.openxmlformats.org/officeDocument/2006/relationships/diagramColors" Target="../diagrams/colors34.xml"/></Relationships>
</file>

<file path=ppt/slides/_rels/slide64.xml.rels><?xml version="1.0" encoding="UTF-8" standalone="yes"?>
<Relationships xmlns="http://schemas.openxmlformats.org/package/2006/relationships"><Relationship Id="rId8" Type="http://schemas.openxmlformats.org/officeDocument/2006/relationships/hyperlink" Target="http://www.google.com.ec/url?sa=i&amp;rct=j&amp;q=&amp;esrc=s&amp;source=images&amp;cd=&amp;cad=rja&amp;uact=8&amp;docid=oGt6Iw5UrzF6LM&amp;tbnid=muzB-DGAUwc4kM:&amp;ved=0CAUQjRw&amp;url=http://www.ganaconinternet.com/descubre-los-3-pasos-para-mejorar-tus-ventas/&amp;ei=n_IdU7jDEYmkkQe_tIGICQ&amp;psig=AFQjCNGMYdk30Pp60aXOmzVztLMqS64B-A&amp;ust=1394557791085558" TargetMode="External"/><Relationship Id="rId13" Type="http://schemas.openxmlformats.org/officeDocument/2006/relationships/hyperlink" Target="http://www.google.com.ec/url?sa=i&amp;rct=j&amp;q=&amp;esrc=s&amp;source=images&amp;cd=&amp;cad=rja&amp;uact=8&amp;docid=sp4qcUFOpxF_sM&amp;tbnid=CDWhqB4KEsSkUM:&amp;ved=0CAUQjRw&amp;url=http://www.recargacocheselectricos.com/ventas-electricos-mayo-2013/&amp;ei=MPQdU5zXDMvJkAeeuIHYBw&amp;psig=AFQjCNGMYdk30Pp60aXOmzVztLMqS64B-A&amp;ust=1394557791085558" TargetMode="External"/><Relationship Id="rId3" Type="http://schemas.openxmlformats.org/officeDocument/2006/relationships/diagramData" Target="../diagrams/data35.xml"/><Relationship Id="rId7" Type="http://schemas.openxmlformats.org/officeDocument/2006/relationships/hyperlink" Target="http://www.google.com.ec/url?sa=i&amp;rct=j&amp;q=&amp;esrc=s&amp;source=images&amp;cd=&amp;cad=rja&amp;uact=8&amp;docid=oGt6Iw5UrzF6LM&amp;tbnid=muzB-DGAUwc4kM:&amp;ved=0CAUQjRw&amp;url=http://www.ganaconinternet.com/descubre-los-3-pasos-para-mejorar-tus-ventas/&amp;ei=5vEdU8L0F4fmkAfn74GQBQ&amp;psig=AFQjCNGMYdk30Pp60aXOmzVztLMqS64B-A&amp;ust=1394557791085558" TargetMode="External"/><Relationship Id="rId12" Type="http://schemas.openxmlformats.org/officeDocument/2006/relationships/image" Target="../media/image115.jpe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diagramColors" Target="../diagrams/colors35.xml"/><Relationship Id="rId11" Type="http://schemas.openxmlformats.org/officeDocument/2006/relationships/hyperlink" Target="http://www.google.com.ec/url?sa=i&amp;rct=j&amp;q=&amp;esrc=s&amp;source=images&amp;cd=&amp;cad=rja&amp;uact=8&amp;docid=sp4qcUFOpxF_sM&amp;tbnid=CDWhqB4KEsSkUM:&amp;ved=0CAUQjRw&amp;url=http://www.soportenicobuttons.com.ar/2013/11/mega-consejos-para-mejorar-tus-ventas.html&amp;ei=BvQdU9_MDIGrkQe5zICIBA&amp;psig=AFQjCNGMYdk30Pp60aXOmzVztLMqS64B-A&amp;ust=1394557791085558" TargetMode="External"/><Relationship Id="rId5" Type="http://schemas.openxmlformats.org/officeDocument/2006/relationships/diagramQuickStyle" Target="../diagrams/quickStyle35.xml"/><Relationship Id="rId10" Type="http://schemas.openxmlformats.org/officeDocument/2006/relationships/image" Target="../media/image114.png"/><Relationship Id="rId4" Type="http://schemas.openxmlformats.org/officeDocument/2006/relationships/diagramLayout" Target="../diagrams/layout35.xml"/><Relationship Id="rId9" Type="http://schemas.openxmlformats.org/officeDocument/2006/relationships/hyperlink" Target="http://www.google.com.ec/url?sa=i&amp;rct=j&amp;q=&amp;esrc=s&amp;source=images&amp;cd=&amp;cad=rja&amp;uact=8&amp;docid=sp4qcUFOpxF_sM&amp;tbnid=CDWhqB4KEsSkUM:&amp;ved=0CAUQjRw&amp;url=http://www.estrategiaparaventas.com/webinar1&amp;ei=5_MdU5TWNIKnkQfk3oDADQ&amp;psig=AFQjCNGMYdk30Pp60aXOmzVztLMqS64B-A&amp;ust=1394557791085558" TargetMode="External"/><Relationship Id="rId14" Type="http://schemas.openxmlformats.org/officeDocument/2006/relationships/image" Target="../media/image116.jpeg"/></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www.google.com.ec/url?sa=i&amp;rct=j&amp;q=&amp;esrc=s&amp;source=images&amp;cd=&amp;cad=rja&amp;uact=8&amp;docid=6SNF81xSi6l6KM&amp;tbnid=WOAnucXMg0042M:&amp;ved=0CAUQjRw&amp;url=http://www.miscondominios.com/&amp;ei=LfwdU6e3MY-_kQfj34CQDg&amp;psig=AFQjCNHY0yKFLeG8lExlKTzgf4_s0-m5aA&amp;ust=1394560368250512" TargetMode="External"/><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hyperlink" Target="http://www.google.com.ec/url?sa=i&amp;rct=j&amp;q=&amp;esrc=s&amp;source=images&amp;cd=&amp;cad=rja&amp;uact=8&amp;docid=6SNF81xSi6l6KM&amp;tbnid=WOAnucXMg0042M:&amp;ved=0CAUQjRw&amp;url=http://asesores-acf.com/blog/finanzas-personales/1720-fomenta-en-tu-empresa-la-educacion-financiera&amp;ei=h_wdU_rpA4u3kAfG2YCIAQ&amp;psig=AFQjCNHY0yKFLeG8lExlKTzgf4_s0-m5aA&amp;ust=1394560368250512" TargetMode="External"/><Relationship Id="rId4" Type="http://schemas.openxmlformats.org/officeDocument/2006/relationships/image" Target="../media/image120.jpeg"/></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14.png"/><Relationship Id="rId2" Type="http://schemas.openxmlformats.org/officeDocument/2006/relationships/slide" Target="slide69.xml"/><Relationship Id="rId1" Type="http://schemas.openxmlformats.org/officeDocument/2006/relationships/slideLayout" Target="../slideLayouts/slideLayout7.xml"/><Relationship Id="rId6" Type="http://schemas.openxmlformats.org/officeDocument/2006/relationships/hyperlink" Target="http://www.google.com.ec/url?sa=i&amp;rct=j&amp;q=&amp;esrc=s&amp;source=images&amp;cd=&amp;cad=rja&amp;uact=8&amp;docid=sp4qcUFOpxF_sM&amp;tbnid=CDWhqB4KEsSkUM:&amp;ved=0CAUQjRw&amp;url=http://www.estrategiaparaventas.com/webinar1&amp;ei=5_MdU5TWNIKnkQfk3oDADQ&amp;psig=AFQjCNGMYdk30Pp60aXOmzVztLMqS64B-A&amp;ust=1394557791085558" TargetMode="External"/><Relationship Id="rId5" Type="http://schemas.openxmlformats.org/officeDocument/2006/relationships/image" Target="../media/image125.jpeg"/><Relationship Id="rId4" Type="http://schemas.openxmlformats.org/officeDocument/2006/relationships/hyperlink" Target="http://blog.cofike.com/2011/10/17/que-es-control-gestion-direccion-empresas/" TargetMode="External"/></Relationships>
</file>

<file path=ppt/slides/_rels/slide69.xml.rels><?xml version="1.0" encoding="UTF-8" standalone="yes"?>
<Relationships xmlns="http://schemas.openxmlformats.org/package/2006/relationships"><Relationship Id="rId2" Type="http://schemas.openxmlformats.org/officeDocument/2006/relationships/slide" Target="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slide" Target="slide7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slide" Target="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diagramQuickStyle" Target="../diagrams/quickStyle37.xml"/><Relationship Id="rId3" Type="http://schemas.openxmlformats.org/officeDocument/2006/relationships/diagramLayout" Target="../diagrams/layout36.xml"/><Relationship Id="rId7" Type="http://schemas.openxmlformats.org/officeDocument/2006/relationships/diagramLayout" Target="../diagrams/layout37.xml"/><Relationship Id="rId2" Type="http://schemas.openxmlformats.org/officeDocument/2006/relationships/diagramData" Target="../diagrams/data36.xml"/><Relationship Id="rId1" Type="http://schemas.openxmlformats.org/officeDocument/2006/relationships/slideLayout" Target="../slideLayouts/slideLayout7.xml"/><Relationship Id="rId6" Type="http://schemas.openxmlformats.org/officeDocument/2006/relationships/diagramData" Target="../diagrams/data37.xml"/><Relationship Id="rId11" Type="http://schemas.microsoft.com/office/2007/relationships/diagramDrawing" Target="../diagrams/drawing40.xml"/><Relationship Id="rId5" Type="http://schemas.openxmlformats.org/officeDocument/2006/relationships/diagramColors" Target="../diagrams/colors36.xml"/><Relationship Id="rId10" Type="http://schemas.microsoft.com/office/2007/relationships/diagramDrawing" Target="../diagrams/drawing39.xml"/><Relationship Id="rId4" Type="http://schemas.openxmlformats.org/officeDocument/2006/relationships/diagramQuickStyle" Target="../diagrams/quickStyle36.xml"/><Relationship Id="rId9" Type="http://schemas.openxmlformats.org/officeDocument/2006/relationships/diagramColors" Target="../diagrams/colors37.xml"/></Relationships>
</file>

<file path=ppt/slides/_rels/slide7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diagramLayout" Target="../diagrams/layout3.xml"/><Relationship Id="rId7" Type="http://schemas.openxmlformats.org/officeDocument/2006/relationships/image" Target="../media/image20.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5.xml"/><Relationship Id="rId13" Type="http://schemas.microsoft.com/office/2007/relationships/diagramDrawing" Target="../diagrams/drawing5.xml"/><Relationship Id="rId3" Type="http://schemas.openxmlformats.org/officeDocument/2006/relationships/diagramLayout" Target="../diagrams/layout4.xml"/><Relationship Id="rId7" Type="http://schemas.openxmlformats.org/officeDocument/2006/relationships/image" Target="../media/image22.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diagramColors" Target="../diagrams/colors5.xml"/><Relationship Id="rId5" Type="http://schemas.openxmlformats.org/officeDocument/2006/relationships/diagramColors" Target="../diagrams/colors4.xml"/><Relationship Id="rId10" Type="http://schemas.openxmlformats.org/officeDocument/2006/relationships/diagramQuickStyle" Target="../diagrams/quickStyle5.xml"/><Relationship Id="rId4" Type="http://schemas.openxmlformats.org/officeDocument/2006/relationships/diagramQuickStyle" Target="../diagrams/quickStyle4.xml"/><Relationship Id="rId9" Type="http://schemas.openxmlformats.org/officeDocument/2006/relationships/diagramLayout" Target="../diagrams/layout5.xml"/><Relationship Id="rId14"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s://encrypted-tbn2.gstatic.com/images?q=tbn:ANd9GcTbja2rFgxUJn3KQzD6dusnnSPcYpEvYvudSS7bxv9hG1xxuX_b"/>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79912" y="1612006"/>
            <a:ext cx="1728192" cy="160097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3 CuadroTexto"/>
          <p:cNvSpPr txBox="1"/>
          <p:nvPr/>
        </p:nvSpPr>
        <p:spPr>
          <a:xfrm>
            <a:off x="307975" y="188640"/>
            <a:ext cx="8728521" cy="1384995"/>
          </a:xfrm>
          <a:prstGeom prst="rect">
            <a:avLst/>
          </a:prstGeom>
          <a:noFill/>
        </p:spPr>
        <p:txBody>
          <a:bodyPr wrap="square" rtlCol="0">
            <a:spAutoFit/>
          </a:bodyPr>
          <a:lstStyle/>
          <a:p>
            <a:pPr algn="ctr"/>
            <a:endParaRPr lang="es-ES" sz="2800" b="1" dirty="0" smtClean="0">
              <a:effectLst>
                <a:outerShdw blurRad="38100" dist="38100" dir="2700000" algn="tl">
                  <a:srgbClr val="000000">
                    <a:alpha val="43137"/>
                  </a:srgbClr>
                </a:outerShdw>
              </a:effectLst>
              <a:latin typeface="Algerian" pitchFamily="82" charset="0"/>
            </a:endParaRPr>
          </a:p>
          <a:p>
            <a:pPr algn="ctr"/>
            <a:r>
              <a:rPr lang="es-ES" sz="2800" b="1" dirty="0" smtClean="0">
                <a:effectLst>
                  <a:outerShdw blurRad="38100" dist="38100" dir="2700000" algn="tl">
                    <a:srgbClr val="000000">
                      <a:alpha val="43137"/>
                    </a:srgbClr>
                  </a:outerShdw>
                </a:effectLst>
                <a:latin typeface="Algerian" pitchFamily="82" charset="0"/>
              </a:rPr>
              <a:t>UNIVERIDAD DE LAS FUERZAS ARMADAS </a:t>
            </a:r>
          </a:p>
          <a:p>
            <a:pPr algn="ctr"/>
            <a:r>
              <a:rPr lang="es-ES" sz="2800" b="1" dirty="0" smtClean="0">
                <a:effectLst>
                  <a:outerShdw blurRad="38100" dist="38100" dir="2700000" algn="tl">
                    <a:srgbClr val="000000">
                      <a:alpha val="43137"/>
                    </a:srgbClr>
                  </a:outerShdw>
                </a:effectLst>
                <a:latin typeface="Algerian" pitchFamily="82" charset="0"/>
              </a:rPr>
              <a:t>ESPE</a:t>
            </a:r>
            <a:endParaRPr lang="es-ES" sz="2800" b="1" dirty="0">
              <a:effectLst>
                <a:outerShdw blurRad="38100" dist="38100" dir="2700000" algn="tl">
                  <a:srgbClr val="000000">
                    <a:alpha val="43137"/>
                  </a:srgbClr>
                </a:outerShdw>
              </a:effectLst>
              <a:latin typeface="Algerian" pitchFamily="82" charset="0"/>
            </a:endParaRPr>
          </a:p>
        </p:txBody>
      </p:sp>
      <p:sp>
        <p:nvSpPr>
          <p:cNvPr id="5" name="AutoShape 2" descr="data:image/jpeg;base64,/9j/4AAQSkZJRgABAQAAAQABAAD/2wCEAAkGBxQSERQSExMUFhMWGR0aGBgYGSAfHBsgHx0cHR8gICIdHyggGCUlHR8dIjEhJyorLi4uGR8zODMsNygtLywBCgoKDg0OGxAQGzckICQtLCw0LjQsLCwsLDIsLCwsLCwtLTQsLCwsLCwsLCwsLCwsLCwsLCwsLCwtLCwsLCwsLP/AABEIAHQAeAMBEQACEQEDEQH/xAAbAAABBQEBAAAAAAAAAAAAAAAGAAMEBQcCAf/EAEIQAAIABAQCBgcEBwgDAAAAAAECAAMEEQUSITEGQRMiUWFxgRQykaGxwdEHQlJyIzNDYmPh8DSCkqKy0uLxFRZz/8QAGgEAAgMBAQAAAAAAAAAAAAAAAAMBAgQFBv/EADcRAAIBAgQDBgQDCAMAAAAAAAABAgMRBBIhMUFRYQUTIjJxkRSBobFCUvAGFSMzosHR4VNigv/aAAwDAQACEQMRAD8A3GABQAKABQAVmKY/T05tMmDNyQasfIaxSU4x3YAriX2h5biVJAsN5r2J/urc++ESxS4ILMq34zq2++q6AkLK2v25j8oU8TPgTYjJxnUWVvSTY33lrpa1/iIj4moFiwkcb1CgljKZQATnQpoe8GJWKlxQWL6i43Q6TpTy/wB5euvu1Hsh0MVB76EWYSUNdLnLnlOrr2qb+3sjQmnqgJESAoAFAAoAFAAoAGauqSUhmTGCoouSYhu2rAz3H+NXmErKLSpVt7fpGHb/AAx7/CMdTEN6QCwKS6llZGsCHuTa5bvzE6k9/jGV6liXRYDNnqQiMbhlJtrY2KkntHjFoxlLyoC7peBqgjUhbixsQLj3kc+cNWGmyLjkz7OnNusugtox+kW+GnzC5Hr+CajLlJZhbkVPKw5RR0Jx2QXINfIeWqoyup0DmxBAA1tz1MZ3FxeqLEDDsQeW5dMykG2cXDHXYi1mtpoe2LKTg7xZFjQ8C4szES6kBH0CzBoreP4D7o20cSp6PchqwVxqIFAAoAFAAzWVSykaY7BUUXJMQ3bcDLuJcbeeRMdT0St1JZIFh+Ju0/C8c6rWdR2WxKRHpaD0opkRi3YQRcdjd3PWFRjJuyJDnB+D5MvrzFDOdSPu/wDLzjbTwyjrLUi4SIgUWAAA7I0kHMuerEhWUkbgEGJsQpJ7MciCRpKlGNg6kjkCLxNiFJN2ueVNKkwWdQw74rKKkrMkDsc4LF+kkX0N8vh4+t5698Y6uG4w9iUwTxKa2YSlUfvZhp2Wsd9d+yMSVty4WcKcQFCsic11NgjE3yn8LHs7DG7D4i/hkUasG8bSBQAKADOePMZaYzS01lyt7a5n7+5fie6MWIqXeRAgbwmneqYSkuVY9YEbee2u5tcRnUW3ZbljW8IwtKdMq6sfWbmfoO6OjTpqCsio1icyqAPQpKPZmJ/6iJ5/wgZ7xRR4jN/XNOVf4Xq/5dT3A6xmlKstybJgzg0mupJ6vLmPl5lwSLba33HhFqdZ31FTglqlqG/F+NVC0waROtMc2Ckqc4I1y22jVVlljdCablJ2YBUeCVRfM0ycGJv1C19db6fKMDrS4GlU4rgaRgP/AJKWoBVnA5TSL+0WPgYZF1+CLaBpTM5HXCg9gN41RzW8RBQ8WcOLPUzFH6Qa6c7fP4wmvRzeJb/clOxl3RFT1szMTrrYHc77G41HPSOeXNT4Nxnp5ZRmu6AandlOzfI/zjo4ernjZ7oo0EUaCCt4irzIp3dfXtlT8x0H18opUnki2BkMx9TlmHODZB+LXU32Y3vHL33LGmcFYMJEkOR13117Dr5X3jdh6do5nuyGXWJ1qyJTzW9VBcw+TsrkEHCuIJU+U84HqISCbG3t2PfbaFwq3jmZNtSBg3FyTWm9KBLVWshvfMP68tYTTxcZN5tDbjMJGhkyyu2k/csZmNUpBBdSCLbHb2Q3v6XMw2MkqOEpcmplTJFS7hXuoOmQX0A7rfCFVXFK8XcpGV3qa4mN0w/aKD4H6QxV6fMZY8THpZY69TbN3xkfaCWI7q2jV7je6WTNcs1mA6c46N0JO4kDPftAwYAiYAcjG7Ado37ttfIxgxFPLLMuJZMqMAr+hnLMUnKDpe+qm2Ya723hNKbhNMlmsAx1igE/aPXEdHLAuFDOR3+qu3i0ZMU9FEECXDNEs6olorZgNzztqLG23VBNrRmjHNJRLGxqLCw2jplQY45r5ayxJm3yTVa/eFsTrutt4z4ieVW5koewaWq4damTKmRjKUg3tuCc2pJ3vzi+vd6IZQUHUip7XVwODSnYsqgS8qi50GawDN/i+Bjmtxb8PI6ONo1XVVNq8tdOl9PoQZ9ammRVYdpvqfI6RmlXs7RRwe0KlfCVu6lGz6/2G/Tf4cv3/wC6K/ES5L9fMw/vCpyRMop8t7BlUEX0GgI05k6HeG06qlua8PjFU0lowt4XRcpXL1s/Me2KKSVdRt4m1b0/EdS3gvw1G+L8RelnyZn7N2AJ7wdQfFdR+U9sdaveMlJGdBbKmBgGU3B1BjSmmrogh45S9JIdeYFx4jWKVYZ4NAjJpts2Yi+VrXZ+sb6aDa1jtHJGGp8MVJmU0sn1lGU+Km0dajLNBMWwT4pmXrH7lUe4n5xjxb8ZMSRwfJBqL22Un4D5xGEV5ksOY6JUBftCwqVVtLlvMKZDZu9W1IHYdBqe2M1ZxzK5IW08tZlOFW6oyZRYgkC1txcecPWsSYyyyT5GZY3hRpZM2SToNV52BYECOPVpOndM9Ng8WsV2jCouWvrYqpM1FFioVSRrc6X84TKkpK6OX2jB46vKlVavG6T0W3+R0oovd7Zd7jYd/ZFO4djy7wDir3OpThtcgHMa9tovOEYpDa2Hpwp5ktdDQuGafMC2tlmGHU8G6mJVZvSP3OsqmWDiuJL4zp1ejmZlzBLP4ZTe/sjrVVeDEDHAVX0lGjc9R5DQe60Uw78BLCEiHkGYVFKomN1RcEi9tdDHFnpJoYgo4FmHJOQ7K4I81HzEdDBu8LFHuUfEv9rnf3f9MIxX8wlErheqWVMmO5sqymJ8isGGkott8i8KcqklCO70IfB+LTp7z6iZMfIXCqt+qNbmw8wPKOd2pi6lN0YRdm3mfpdWXtc6GIow+InCG0Eo+rS1fuc/adgtTOnyugW4nASmPZrc5uwZb69xjs1oOUkco0KklqstVW2UKALbWAtpGlAAH2jOAZtzpkX4xzMYrzsjr9iyUMUpSdkk/sAL4lTkWMxeX3TFIwklsYcTVVWrKa2bbIciokidNmNPuswEZcp+sXadkrCEW9HikgkKswEtYAWI5iEVacnHYRioOVOyNb4RP6J//oY6OF8r9RzHuLZwSiqGO3RsNe8Wh1TysgoOCSEoXmLdQWOT8twAfE/KOZXnKnhakouzHUo5ppEbCMbmSsUenmzGaXNAKZtlJ2A7NQfdF8BiXVw9Oo3veL9Vt7mpUIzp1IpeKNpf+Xo/Zoh15vNmH99vjCavnZjWwQcCft/zL/pjdg/KykiBxjKy1Qbk6D/KbH4iF4xeJMIkfh8KZ6q4DK4KkHY3/nCsPbPZ8RkZyg80XZoZ43kGkqaRpIKSHJV1QWXMToSB4790T2jhoVISbWuXR8dP9G/CNOk+ald9VLR/UuuKq10kJULmyHKHsfV10IHjoSIvGq61CNSPJHPnDJNxPPswxc1NGSxuyTHU6WAF7qB3ZSI10X4RZE4wlq89lcBkKDMCbad1ucY8Sv4nyH0K86Ms8N/cBsN4dE2q9HuuVdWYD7uh09scjG4h4eDlvyPb1MVRjg1iFBa8LLcs5GHYdUu0inDrN1yuw6rEb7/QQqrDtDDU+9qtNK10nrG+1/0zg0u1ailGVSCyyvbwpJ23sQuHsPVi2ZV6jAC+ljr2eEbqfjd76E/tHhMO5U6kVZu+2ia6mn8H/qW73MdXCeV+p59lN9puLKspKTdp97qN8q8u65sPbFsROysC3Gq9vQsN63rlS1hyO/LfrH+rRz8THMqdB/jav6Lc2YRO7nyX1JXCOFKKKVU1KiZPCF+kcXYDceEdClTpwpvLG0b3tw6FcROUKtovVLK3z5lC1zqdzrHLbu7iAv4JkZZBfm7k+Q6o+EdXCxtTRR7nPG9JmkrNG8o6/lbQ++x8oMTDNC/IhbgfLcqQy7g3HlHNTs7ouWnF9SwamrlLNI9WYlyQt9Cbdv0EacXR+JpOCfmWnSS299jbh7Ok8vmi79XHiutt18wroaeTNp+jyq0phqu4IP13ivZlSFTD5LWa0kuplrylKeZu9+IIV05cPlNLpUZCC8xUZrEtqCGF+uvMXhs6mRpIUkX2G1dPiVL08sKzlbHTrKwHqnssYfKEakW7ahcz561qWrWcBcMLEdo2I8do89jcOq8HF/pns+z4RxvZ/c8Y/pEiXitFIZp1PKmdMQcob1UJ3sL2EZqjx2IgqNaSy6XaWsrbXZlo9gVc6VSXhW2rdr72XC5M4Hos7LmF87F2HcPrrHXw1O8kjN+0FaMqypx2irB1jGJSKCQ0wgKPuou7HsA5x1XlprQ88A/D1DOxGpNVOUADcty10VV5Ac+07xljF1ZXZbYJONquXIlZyM0xRlS/MnYW5xix1OGIxEKC4ayfKP8As14eVRRahx0S5sigTKeglSJrs02YLtmNyo7O7st4xvr1GqfJvhyQuvk7y0NUtL8+b+bKVwbWHrHQeJ2jnqLbshdzR8OpRKlJLH3VA+vvjtxjlSQodqJIdGRhdWBBHcYlq6sBmdXSNJmNKfdTv2jkfMRyatPJKxZMs8FqkZWpp+smbp+U/K/xENoTWsJbMZSqypTVSG6GMGrHw2f6JUfqz+pmciPwns/odkZ8RSq0qvxFLWX4o/nX5l1XE11qcHDvKa8D/ob4PpyfyCPHaGlqx0cywmEXVwOsvn8ocu0MJWy+Lf6dHyMvcVFFytogaw3BVw1Zqo7zF6RH1BUKyjQg7OCDYw+TdNaaiUCpxH0h5lPNss4MWQ8iLmxB8NCIyVI5ldHS7Mx7wlbM/K91+uI+9AriWpYWljraWJ9kKcDqUu3FCVWWV3lqtb+/L5E6j4s6IlZCIGbqiY+wHIIo1PibRppS7tabnnKk3OTlJ6snUPDlRUv09TNUAffc5nt2KB1JY8yYY46Z6jsiqTbsgulYhT01PmRhkF9ToNN7wifaFNRUMP4py2X92OeHlF/xNLA3hUk1k30+pBWmlaylbdj+IjyFoZhMMqMG5O7espc3yXRfU0zfcra0nol+Vdf+z5cF1G8SrzOmGY2l9h2DkITVqOcrmJKxP4VoOlndIR1JXvfl7Br5iH4Sld5mVkw4jpFRQAUPFODdMomIP0qbfvDmD8R/OEV6WdabggGU/Qjs7jHMej1Ll5Jq5VTK9GqxcbJM5r4nl4xqpVlK0Zb8GNo1pUndbPdPZrkxqq4MqxIAlVl3lsTLuNGW2gJ3+I91ol2fRlJ1HBNvfgn16PqjTDEUk3FXUXa3Fxf9166jnD1WZ6dDWGS5W4eXe5BBtHO714OtlqZu64XV17orWjTkrLzdNL/I4mcDUhqA8oupGt79Ve4X1Y920boVsNV0pzXuZHCS3ROfhCW3SqTZTYLZrXHMEjUeIi8adNNtyVuGpGpKwbBqGQpKU6I40JYZmv8AmN7jvis+0MJS3kr+7JVKb4A5ib1tbOFPInygALzGB1TW2gjLhaU8T/ExEW+Sekbc7cToZ6FPyO31fvsixquElDI1XUF6aWoypa2duZa3rbe+N1LCUsPdrS+74vp0XRCnio3zpeLhfVR69X1e3AYxfFTOsqjJKX1UHz5fSEVq2fRaIyNtu73IVNTNNcSk9Y8+wcyYXSpubsgbsaHhtCsiWstNhz5k8ye8x2IRUVZCyVFgFAAoABriTh3pCZskATPvLyf6Hv5xmrUFPVbgB+xKkEMDYg7jxjnuLi7MuWOG43Nk6Kbr+FtvLmIZTrygRYbxKmoaog29GnXBLKL3HO1jp42h8asXs8v2fy2+hq+Kk0o1Uppc1qvR7r3JCYC4/s+J6chMsx9+sKngcLVd3CL+Vvs0WVag15ZL0lf7pnYwOt54hKA/KsL/AHXhf+OPvL/Id7Q5y/p/wRq7h1GQidiLu3ID1fNVOsPhSo0f5eWL6JX93dkSr0uEL+sn9lZEujxCmpQVpJK5rWZzv9fKCWJS1irvmxU606iUXsuC0Xsivq6x5pzOxY+4eA5RlnUlN3kLRzR0rznyShc8zyXvJ+UTTpSqPQhuweYLhCU6WXVj6znc/Qd0dWnSjTVkUuWMMAUACgAUACgArcWwSVUauLOBYOujD6+Bik6cZrUASxDhuoleqOlTtXRvNT8owzwsl5dSbghiFO3SObENYAA2DC3cwuDqdRCbOOjJudtMKFsqzMpU5Qbnrcu23nEWuA16S+bUMFJFjl2sbH23v5QZUB7MDsJl+kI2lnUDne+3tMGwE7BMPmE9QGYbZSEXTQ6G40GnbEqEp7IL2C7DeE3fWe2VfwKbk+LcvAe2NNPCfmIbCyjpElIElqFUch/WvjG2MVFWRA/EgKABQAKABQAKABQAKABmppUmCzorDvAMQ0nuBVT+FKVjfo8v5SR8IW6MHwAZ/wDTqbsmf4zEdxDkBMpeHKZNpSk9rdY++LKlBcALNEAFgAB2CGAdQAKABQAKABQ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data:image/jpeg;base64,/9j/4AAQSkZJRgABAQAAAQABAAD/2wCEAAkGBxQSERQSExMUFhMWGR0aGBgYGSAfHBsgHx0cHR8gICIdHyggGCUlHR8dIjEhJyorLi4uGR8zODMsNygtLywBCgoKDg0OGxAQGzckICQtLCw0LjQsLCwsLDIsLCwsLCwtLTQsLCwsLCwsLCwsLCwsLCwsLCwsLCwtLCwsLCwsLP/AABEIAHQAeAMBEQACEQEDEQH/xAAbAAABBQEBAAAAAAAAAAAAAAAGAAMEBQcCAf/EAEIQAAIABAQCBgcEBwgDAAAAAAECAAMEEQUSITEGQRMiUWFxgRQykaGxwdEHQlJyIzNDYmPh8DSCkqKy0uLxFRZz/8QAGgEAAgMBAQAAAAAAAAAAAAAAAAMBAgQFBv/EADcRAAIBAgQDBgQDCAMAAAAAAAABAgMRBBIhMUFRYQUTIjJxkRSBobFCUvAGFSMzosHR4VNigv/aAAwDAQACEQMRAD8A3GABQAKABQAVmKY/T05tMmDNyQasfIaxSU4x3YAriX2h5biVJAsN5r2J/urc++ESxS4ILMq34zq2++q6AkLK2v25j8oU8TPgTYjJxnUWVvSTY33lrpa1/iIj4moFiwkcb1CgljKZQATnQpoe8GJWKlxQWL6i43Q6TpTy/wB5euvu1Hsh0MVB76EWYSUNdLnLnlOrr2qb+3sjQmnqgJESAoAFAAoAFAAoAGauqSUhmTGCoouSYhu2rAz3H+NXmErKLSpVt7fpGHb/AAx7/CMdTEN6QCwKS6llZGsCHuTa5bvzE6k9/jGV6liXRYDNnqQiMbhlJtrY2KkntHjFoxlLyoC7peBqgjUhbixsQLj3kc+cNWGmyLjkz7OnNusugtox+kW+GnzC5Hr+CajLlJZhbkVPKw5RR0Jx2QXINfIeWqoyup0DmxBAA1tz1MZ3FxeqLEDDsQeW5dMykG2cXDHXYi1mtpoe2LKTg7xZFjQ8C4szES6kBH0CzBoreP4D7o20cSp6PchqwVxqIFAAoAFAAzWVSykaY7BUUXJMQ3bcDLuJcbeeRMdT0St1JZIFh+Ju0/C8c6rWdR2WxKRHpaD0opkRi3YQRcdjd3PWFRjJuyJDnB+D5MvrzFDOdSPu/wDLzjbTwyjrLUi4SIgUWAAA7I0kHMuerEhWUkbgEGJsQpJ7MciCRpKlGNg6kjkCLxNiFJN2ueVNKkwWdQw74rKKkrMkDsc4LF+kkX0N8vh4+t5698Y6uG4w9iUwTxKa2YSlUfvZhp2Wsd9d+yMSVty4WcKcQFCsic11NgjE3yn8LHs7DG7D4i/hkUasG8bSBQAKADOePMZaYzS01lyt7a5n7+5fie6MWIqXeRAgbwmneqYSkuVY9YEbee2u5tcRnUW3ZbljW8IwtKdMq6sfWbmfoO6OjTpqCsio1icyqAPQpKPZmJ/6iJ5/wgZ7xRR4jN/XNOVf4Xq/5dT3A6xmlKstybJgzg0mupJ6vLmPl5lwSLba33HhFqdZ31FTglqlqG/F+NVC0waROtMc2Ckqc4I1y22jVVlljdCablJ2YBUeCVRfM0ycGJv1C19db6fKMDrS4GlU4rgaRgP/AJKWoBVnA5TSL+0WPgYZF1+CLaBpTM5HXCg9gN41RzW8RBQ8WcOLPUzFH6Qa6c7fP4wmvRzeJb/clOxl3RFT1szMTrrYHc77G41HPSOeXNT4Nxnp5ZRmu6AandlOzfI/zjo4ernjZ7oo0EUaCCt4irzIp3dfXtlT8x0H18opUnki2BkMx9TlmHODZB+LXU32Y3vHL33LGmcFYMJEkOR13117Dr5X3jdh6do5nuyGXWJ1qyJTzW9VBcw+TsrkEHCuIJU+U84HqISCbG3t2PfbaFwq3jmZNtSBg3FyTWm9KBLVWshvfMP68tYTTxcZN5tDbjMJGhkyyu2k/csZmNUpBBdSCLbHb2Q3v6XMw2MkqOEpcmplTJFS7hXuoOmQX0A7rfCFVXFK8XcpGV3qa4mN0w/aKD4H6QxV6fMZY8THpZY69TbN3xkfaCWI7q2jV7je6WTNcs1mA6c46N0JO4kDPftAwYAiYAcjG7Ado37ttfIxgxFPLLMuJZMqMAr+hnLMUnKDpe+qm2Ya723hNKbhNMlmsAx1igE/aPXEdHLAuFDOR3+qu3i0ZMU9FEECXDNEs6olorZgNzztqLG23VBNrRmjHNJRLGxqLCw2jplQY45r5ayxJm3yTVa/eFsTrutt4z4ieVW5koewaWq4damTKmRjKUg3tuCc2pJ3vzi+vd6IZQUHUip7XVwODSnYsqgS8qi50GawDN/i+Bjmtxb8PI6ONo1XVVNq8tdOl9PoQZ9ammRVYdpvqfI6RmlXs7RRwe0KlfCVu6lGz6/2G/Tf4cv3/wC6K/ES5L9fMw/vCpyRMop8t7BlUEX0GgI05k6HeG06qlua8PjFU0lowt4XRcpXL1s/Me2KKSVdRt4m1b0/EdS3gvw1G+L8RelnyZn7N2AJ7wdQfFdR+U9sdaveMlJGdBbKmBgGU3B1BjSmmrogh45S9JIdeYFx4jWKVYZ4NAjJpts2Yi+VrXZ+sb6aDa1jtHJGGp8MVJmU0sn1lGU+Km0dajLNBMWwT4pmXrH7lUe4n5xjxb8ZMSRwfJBqL22Un4D5xGEV5ksOY6JUBftCwqVVtLlvMKZDZu9W1IHYdBqe2M1ZxzK5IW08tZlOFW6oyZRYgkC1txcecPWsSYyyyT5GZY3hRpZM2SToNV52BYECOPVpOndM9Ng8WsV2jCouWvrYqpM1FFioVSRrc6X84TKkpK6OX2jB46vKlVavG6T0W3+R0oovd7Zd7jYd/ZFO4djy7wDir3OpThtcgHMa9tovOEYpDa2Hpwp5ktdDQuGafMC2tlmGHU8G6mJVZvSP3OsqmWDiuJL4zp1ejmZlzBLP4ZTe/sjrVVeDEDHAVX0lGjc9R5DQe60Uw78BLCEiHkGYVFKomN1RcEi9tdDHFnpJoYgo4FmHJOQ7K4I81HzEdDBu8LFHuUfEv9rnf3f9MIxX8wlErheqWVMmO5sqymJ8isGGkott8i8KcqklCO70IfB+LTp7z6iZMfIXCqt+qNbmw8wPKOd2pi6lN0YRdm3mfpdWXtc6GIow+InCG0Eo+rS1fuc/adgtTOnyugW4nASmPZrc5uwZb69xjs1oOUkco0KklqstVW2UKALbWAtpGlAAH2jOAZtzpkX4xzMYrzsjr9iyUMUpSdkk/sAL4lTkWMxeX3TFIwklsYcTVVWrKa2bbIciokidNmNPuswEZcp+sXadkrCEW9HikgkKswEtYAWI5iEVacnHYRioOVOyNb4RP6J//oY6OF8r9RzHuLZwSiqGO3RsNe8Wh1TysgoOCSEoXmLdQWOT8twAfE/KOZXnKnhakouzHUo5ppEbCMbmSsUenmzGaXNAKZtlJ2A7NQfdF8BiXVw9Oo3veL9Vt7mpUIzp1IpeKNpf+Xo/Zoh15vNmH99vjCavnZjWwQcCft/zL/pjdg/KykiBxjKy1Qbk6D/KbH4iF4xeJMIkfh8KZ6q4DK4KkHY3/nCsPbPZ8RkZyg80XZoZ43kGkqaRpIKSHJV1QWXMToSB4790T2jhoVISbWuXR8dP9G/CNOk+ald9VLR/UuuKq10kJULmyHKHsfV10IHjoSIvGq61CNSPJHPnDJNxPPswxc1NGSxuyTHU6WAF7qB3ZSI10X4RZE4wlq89lcBkKDMCbad1ucY8Sv4nyH0K86Ms8N/cBsN4dE2q9HuuVdWYD7uh09scjG4h4eDlvyPb1MVRjg1iFBa8LLcs5GHYdUu0inDrN1yuw6rEb7/QQqrDtDDU+9qtNK10nrG+1/0zg0u1ailGVSCyyvbwpJ23sQuHsPVi2ZV6jAC+ljr2eEbqfjd76E/tHhMO5U6kVZu+2ia6mn8H/qW73MdXCeV+p59lN9puLKspKTdp97qN8q8u65sPbFsROysC3Gq9vQsN63rlS1hyO/LfrH+rRz8THMqdB/jav6Lc2YRO7nyX1JXCOFKKKVU1KiZPCF+kcXYDceEdClTpwpvLG0b3tw6FcROUKtovVLK3z5lC1zqdzrHLbu7iAv4JkZZBfm7k+Q6o+EdXCxtTRR7nPG9JmkrNG8o6/lbQ++x8oMTDNC/IhbgfLcqQy7g3HlHNTs7ouWnF9SwamrlLNI9WYlyQt9Cbdv0EacXR+JpOCfmWnSS299jbh7Ok8vmi79XHiutt18wroaeTNp+jyq0phqu4IP13ivZlSFTD5LWa0kuplrylKeZu9+IIV05cPlNLpUZCC8xUZrEtqCGF+uvMXhs6mRpIUkX2G1dPiVL08sKzlbHTrKwHqnssYfKEakW7ahcz561qWrWcBcMLEdo2I8do89jcOq8HF/pns+z4RxvZ/c8Y/pEiXitFIZp1PKmdMQcob1UJ3sL2EZqjx2IgqNaSy6XaWsrbXZlo9gVc6VSXhW2rdr72XC5M4Hos7LmF87F2HcPrrHXw1O8kjN+0FaMqypx2irB1jGJSKCQ0wgKPuou7HsA5x1XlprQ88A/D1DOxGpNVOUADcty10VV5Ac+07xljF1ZXZbYJONquXIlZyM0xRlS/MnYW5xix1OGIxEKC4ayfKP8As14eVRRahx0S5sigTKeglSJrs02YLtmNyo7O7st4xvr1GqfJvhyQuvk7y0NUtL8+b+bKVwbWHrHQeJ2jnqLbshdzR8OpRKlJLH3VA+vvjtxjlSQodqJIdGRhdWBBHcYlq6sBmdXSNJmNKfdTv2jkfMRyatPJKxZMs8FqkZWpp+smbp+U/K/xENoTWsJbMZSqypTVSG6GMGrHw2f6JUfqz+pmciPwns/odkZ8RSq0qvxFLWX4o/nX5l1XE11qcHDvKa8D/ob4PpyfyCPHaGlqx0cywmEXVwOsvn8ocu0MJWy+Lf6dHyMvcVFFytogaw3BVw1Zqo7zF6RH1BUKyjQg7OCDYw+TdNaaiUCpxH0h5lPNss4MWQ8iLmxB8NCIyVI5ldHS7Mx7wlbM/K91+uI+9AriWpYWljraWJ9kKcDqUu3FCVWWV3lqtb+/L5E6j4s6IlZCIGbqiY+wHIIo1PibRppS7tabnnKk3OTlJ6snUPDlRUv09TNUAffc5nt2KB1JY8yYY46Z6jsiqTbsgulYhT01PmRhkF9ToNN7wifaFNRUMP4py2X92OeHlF/xNLA3hUk1k30+pBWmlaylbdj+IjyFoZhMMqMG5O7espc3yXRfU0zfcra0nol+Vdf+z5cF1G8SrzOmGY2l9h2DkITVqOcrmJKxP4VoOlndIR1JXvfl7Br5iH4Sld5mVkw4jpFRQAUPFODdMomIP0qbfvDmD8R/OEV6WdabggGU/Qjs7jHMej1Ll5Jq5VTK9GqxcbJM5r4nl4xqpVlK0Zb8GNo1pUndbPdPZrkxqq4MqxIAlVl3lsTLuNGW2gJ3+I91ol2fRlJ1HBNvfgn16PqjTDEUk3FXUXa3Fxf9166jnD1WZ6dDWGS5W4eXe5BBtHO714OtlqZu64XV17orWjTkrLzdNL/I4mcDUhqA8oupGt79Ve4X1Y920boVsNV0pzXuZHCS3ROfhCW3SqTZTYLZrXHMEjUeIi8adNNtyVuGpGpKwbBqGQpKU6I40JYZmv8AmN7jvis+0MJS3kr+7JVKb4A5ib1tbOFPInygALzGB1TW2gjLhaU8T/ExEW+Sekbc7cToZ6FPyO31fvsixquElDI1XUF6aWoypa2duZa3rbe+N1LCUsPdrS+74vp0XRCnio3zpeLhfVR69X1e3AYxfFTOsqjJKX1UHz5fSEVq2fRaIyNtu73IVNTNNcSk9Y8+wcyYXSpubsgbsaHhtCsiWstNhz5k8ye8x2IRUVZCyVFgFAAoABriTh3pCZskATPvLyf6Hv5xmrUFPVbgB+xKkEMDYg7jxjnuLi7MuWOG43Nk6Kbr+FtvLmIZTrygRYbxKmoaog29GnXBLKL3HO1jp42h8asXs8v2fy2+hq+Kk0o1Uppc1qvR7r3JCYC4/s+J6chMsx9+sKngcLVd3CL+Vvs0WVag15ZL0lf7pnYwOt54hKA/KsL/AHXhf+OPvL/Id7Q5y/p/wRq7h1GQidiLu3ID1fNVOsPhSo0f5eWL6JX93dkSr0uEL+sn9lZEujxCmpQVpJK5rWZzv9fKCWJS1irvmxU606iUXsuC0Xsivq6x5pzOxY+4eA5RlnUlN3kLRzR0rznyShc8zyXvJ+UTTpSqPQhuweYLhCU6WXVj6znc/Qd0dWnSjTVkUuWMMAUACgAUACgArcWwSVUauLOBYOujD6+Bik6cZrUASxDhuoleqOlTtXRvNT8owzwsl5dSbghiFO3SObENYAA2DC3cwuDqdRCbOOjJudtMKFsqzMpU5Qbnrcu23nEWuA16S+bUMFJFjl2sbH23v5QZUB7MDsJl+kI2lnUDne+3tMGwE7BMPmE9QGYbZSEXTQ6G40GnbEqEp7IL2C7DeE3fWe2VfwKbk+LcvAe2NNPCfmIbCyjpElIElqFUch/WvjG2MVFWRA/EgKABQAKABQAKABQAKABmppUmCzorDvAMQ0nuBVT+FKVjfo8v5SR8IW6MHwAZ/wDTqbsmf4zEdxDkBMpeHKZNpSk9rdY++LKlBcALNEAFgAB2CGAdQAKABQAKABQ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6" descr="data:image/jpeg;base64,/9j/4AAQSkZJRgABAQAAAQABAAD/2wCEAAkGBxQSERQSExMUFhMWGR0aGBgYGSAfHBsgHx0cHR8gICIdHyggGCUlHR8dIjEhJyorLi4uGR8zODMsNygtLywBCgoKDg0OGxAQGzckICQtLCw0LjQsLCwsLDIsLCwsLCwtLTQsLCwsLCwsLCwsLCwsLCwsLCwsLCwtLCwsLCwsLP/AABEIAHQAeAMBEQACEQEDEQH/xAAbAAABBQEBAAAAAAAAAAAAAAAGAAMEBQcCAf/EAEIQAAIABAQCBgcEBwgDAAAAAAECAAMEEQUSITEGQRMiUWFxgRQykaGxwdEHQlJyIzNDYmPh8DSCkqKy0uLxFRZz/8QAGgEAAgMBAQAAAAAAAAAAAAAAAAMBAgQFBv/EADcRAAIBAgQDBgQDCAMAAAAAAAABAgMRBBIhMUFRYQUTIjJxkRSBobFCUvAGFSMzosHR4VNigv/aAAwDAQACEQMRAD8A3GABQAKABQAVmKY/T05tMmDNyQasfIaxSU4x3YAriX2h5biVJAsN5r2J/urc++ESxS4ILMq34zq2++q6AkLK2v25j8oU8TPgTYjJxnUWVvSTY33lrpa1/iIj4moFiwkcb1CgljKZQATnQpoe8GJWKlxQWL6i43Q6TpTy/wB5euvu1Hsh0MVB76EWYSUNdLnLnlOrr2qb+3sjQmnqgJESAoAFAAoAFAAoAGauqSUhmTGCoouSYhu2rAz3H+NXmErKLSpVt7fpGHb/AAx7/CMdTEN6QCwKS6llZGsCHuTa5bvzE6k9/jGV6liXRYDNnqQiMbhlJtrY2KkntHjFoxlLyoC7peBqgjUhbixsQLj3kc+cNWGmyLjkz7OnNusugtox+kW+GnzC5Hr+CajLlJZhbkVPKw5RR0Jx2QXINfIeWqoyup0DmxBAA1tz1MZ3FxeqLEDDsQeW5dMykG2cXDHXYi1mtpoe2LKTg7xZFjQ8C4szES6kBH0CzBoreP4D7o20cSp6PchqwVxqIFAAoAFAAzWVSykaY7BUUXJMQ3bcDLuJcbeeRMdT0St1JZIFh+Ju0/C8c6rWdR2WxKRHpaD0opkRi3YQRcdjd3PWFRjJuyJDnB+D5MvrzFDOdSPu/wDLzjbTwyjrLUi4SIgUWAAA7I0kHMuerEhWUkbgEGJsQpJ7MciCRpKlGNg6kjkCLxNiFJN2ueVNKkwWdQw74rKKkrMkDsc4LF+kkX0N8vh4+t5698Y6uG4w9iUwTxKa2YSlUfvZhp2Wsd9d+yMSVty4WcKcQFCsic11NgjE3yn8LHs7DG7D4i/hkUasG8bSBQAKADOePMZaYzS01lyt7a5n7+5fie6MWIqXeRAgbwmneqYSkuVY9YEbee2u5tcRnUW3ZbljW8IwtKdMq6sfWbmfoO6OjTpqCsio1icyqAPQpKPZmJ/6iJ5/wgZ7xRR4jN/XNOVf4Xq/5dT3A6xmlKstybJgzg0mupJ6vLmPl5lwSLba33HhFqdZ31FTglqlqG/F+NVC0waROtMc2Ckqc4I1y22jVVlljdCablJ2YBUeCVRfM0ycGJv1C19db6fKMDrS4GlU4rgaRgP/AJKWoBVnA5TSL+0WPgYZF1+CLaBpTM5HXCg9gN41RzW8RBQ8WcOLPUzFH6Qa6c7fP4wmvRzeJb/clOxl3RFT1szMTrrYHc77G41HPSOeXNT4Nxnp5ZRmu6AandlOzfI/zjo4ernjZ7oo0EUaCCt4irzIp3dfXtlT8x0H18opUnki2BkMx9TlmHODZB+LXU32Y3vHL33LGmcFYMJEkOR13117Dr5X3jdh6do5nuyGXWJ1qyJTzW9VBcw+TsrkEHCuIJU+U84HqISCbG3t2PfbaFwq3jmZNtSBg3FyTWm9KBLVWshvfMP68tYTTxcZN5tDbjMJGhkyyu2k/csZmNUpBBdSCLbHb2Q3v6XMw2MkqOEpcmplTJFS7hXuoOmQX0A7rfCFVXFK8XcpGV3qa4mN0w/aKD4H6QxV6fMZY8THpZY69TbN3xkfaCWI7q2jV7je6WTNcs1mA6c46N0JO4kDPftAwYAiYAcjG7Ado37ttfIxgxFPLLMuJZMqMAr+hnLMUnKDpe+qm2Ya723hNKbhNMlmsAx1igE/aPXEdHLAuFDOR3+qu3i0ZMU9FEECXDNEs6olorZgNzztqLG23VBNrRmjHNJRLGxqLCw2jplQY45r5ayxJm3yTVa/eFsTrutt4z4ieVW5koewaWq4damTKmRjKUg3tuCc2pJ3vzi+vd6IZQUHUip7XVwODSnYsqgS8qi50GawDN/i+Bjmtxb8PI6ONo1XVVNq8tdOl9PoQZ9ammRVYdpvqfI6RmlXs7RRwe0KlfCVu6lGz6/2G/Tf4cv3/wC6K/ES5L9fMw/vCpyRMop8t7BlUEX0GgI05k6HeG06qlua8PjFU0lowt4XRcpXL1s/Me2KKSVdRt4m1b0/EdS3gvw1G+L8RelnyZn7N2AJ7wdQfFdR+U9sdaveMlJGdBbKmBgGU3B1BjSmmrogh45S9JIdeYFx4jWKVYZ4NAjJpts2Yi+VrXZ+sb6aDa1jtHJGGp8MVJmU0sn1lGU+Km0dajLNBMWwT4pmXrH7lUe4n5xjxb8ZMSRwfJBqL22Un4D5xGEV5ksOY6JUBftCwqVVtLlvMKZDZu9W1IHYdBqe2M1ZxzK5IW08tZlOFW6oyZRYgkC1txcecPWsSYyyyT5GZY3hRpZM2SToNV52BYECOPVpOndM9Ng8WsV2jCouWvrYqpM1FFioVSRrc6X84TKkpK6OX2jB46vKlVavG6T0W3+R0oovd7Zd7jYd/ZFO4djy7wDir3OpThtcgHMa9tovOEYpDa2Hpwp5ktdDQuGafMC2tlmGHU8G6mJVZvSP3OsqmWDiuJL4zp1ejmZlzBLP4ZTe/sjrVVeDEDHAVX0lGjc9R5DQe60Uw78BLCEiHkGYVFKomN1RcEi9tdDHFnpJoYgo4FmHJOQ7K4I81HzEdDBu8LFHuUfEv9rnf3f9MIxX8wlErheqWVMmO5sqymJ8isGGkott8i8KcqklCO70IfB+LTp7z6iZMfIXCqt+qNbmw8wPKOd2pi6lN0YRdm3mfpdWXtc6GIow+InCG0Eo+rS1fuc/adgtTOnyugW4nASmPZrc5uwZb69xjs1oOUkco0KklqstVW2UKALbWAtpGlAAH2jOAZtzpkX4xzMYrzsjr9iyUMUpSdkk/sAL4lTkWMxeX3TFIwklsYcTVVWrKa2bbIciokidNmNPuswEZcp+sXadkrCEW9HikgkKswEtYAWI5iEVacnHYRioOVOyNb4RP6J//oY6OF8r9RzHuLZwSiqGO3RsNe8Wh1TysgoOCSEoXmLdQWOT8twAfE/KOZXnKnhakouzHUo5ppEbCMbmSsUenmzGaXNAKZtlJ2A7NQfdF8BiXVw9Oo3veL9Vt7mpUIzp1IpeKNpf+Xo/Zoh15vNmH99vjCavnZjWwQcCft/zL/pjdg/KykiBxjKy1Qbk6D/KbH4iF4xeJMIkfh8KZ6q4DK4KkHY3/nCsPbPZ8RkZyg80XZoZ43kGkqaRpIKSHJV1QWXMToSB4790T2jhoVISbWuXR8dP9G/CNOk+ald9VLR/UuuKq10kJULmyHKHsfV10IHjoSIvGq61CNSPJHPnDJNxPPswxc1NGSxuyTHU6WAF7qB3ZSI10X4RZE4wlq89lcBkKDMCbad1ucY8Sv4nyH0K86Ms8N/cBsN4dE2q9HuuVdWYD7uh09scjG4h4eDlvyPb1MVRjg1iFBa8LLcs5GHYdUu0inDrN1yuw6rEb7/QQqrDtDDU+9qtNK10nrG+1/0zg0u1ailGVSCyyvbwpJ23sQuHsPVi2ZV6jAC+ljr2eEbqfjd76E/tHhMO5U6kVZu+2ia6mn8H/qW73MdXCeV+p59lN9puLKspKTdp97qN8q8u65sPbFsROysC3Gq9vQsN63rlS1hyO/LfrH+rRz8THMqdB/jav6Lc2YRO7nyX1JXCOFKKKVU1KiZPCF+kcXYDceEdClTpwpvLG0b3tw6FcROUKtovVLK3z5lC1zqdzrHLbu7iAv4JkZZBfm7k+Q6o+EdXCxtTRR7nPG9JmkrNG8o6/lbQ++x8oMTDNC/IhbgfLcqQy7g3HlHNTs7ouWnF9SwamrlLNI9WYlyQt9Cbdv0EacXR+JpOCfmWnSS299jbh7Ok8vmi79XHiutt18wroaeTNp+jyq0phqu4IP13ivZlSFTD5LWa0kuplrylKeZu9+IIV05cPlNLpUZCC8xUZrEtqCGF+uvMXhs6mRpIUkX2G1dPiVL08sKzlbHTrKwHqnssYfKEakW7ahcz561qWrWcBcMLEdo2I8do89jcOq8HF/pns+z4RxvZ/c8Y/pEiXitFIZp1PKmdMQcob1UJ3sL2EZqjx2IgqNaSy6XaWsrbXZlo9gVc6VSXhW2rdr72XC5M4Hos7LmF87F2HcPrrHXw1O8kjN+0FaMqypx2irB1jGJSKCQ0wgKPuou7HsA5x1XlprQ88A/D1DOxGpNVOUADcty10VV5Ac+07xljF1ZXZbYJONquXIlZyM0xRlS/MnYW5xix1OGIxEKC4ayfKP8As14eVRRahx0S5sigTKeglSJrs02YLtmNyo7O7st4xvr1GqfJvhyQuvk7y0NUtL8+b+bKVwbWHrHQeJ2jnqLbshdzR8OpRKlJLH3VA+vvjtxjlSQodqJIdGRhdWBBHcYlq6sBmdXSNJmNKfdTv2jkfMRyatPJKxZMs8FqkZWpp+smbp+U/K/xENoTWsJbMZSqypTVSG6GMGrHw2f6JUfqz+pmciPwns/odkZ8RSq0qvxFLWX4o/nX5l1XE11qcHDvKa8D/ob4PpyfyCPHaGlqx0cywmEXVwOsvn8ocu0MJWy+Lf6dHyMvcVFFytogaw3BVw1Zqo7zF6RH1BUKyjQg7OCDYw+TdNaaiUCpxH0h5lPNss4MWQ8iLmxB8NCIyVI5ldHS7Mx7wlbM/K91+uI+9AriWpYWljraWJ9kKcDqUu3FCVWWV3lqtb+/L5E6j4s6IlZCIGbqiY+wHIIo1PibRppS7tabnnKk3OTlJ6snUPDlRUv09TNUAffc5nt2KB1JY8yYY46Z6jsiqTbsgulYhT01PmRhkF9ToNN7wifaFNRUMP4py2X92OeHlF/xNLA3hUk1k30+pBWmlaylbdj+IjyFoZhMMqMG5O7espc3yXRfU0zfcra0nol+Vdf+z5cF1G8SrzOmGY2l9h2DkITVqOcrmJKxP4VoOlndIR1JXvfl7Br5iH4Sld5mVkw4jpFRQAUPFODdMomIP0qbfvDmD8R/OEV6WdabggGU/Qjs7jHMej1Ll5Jq5VTK9GqxcbJM5r4nl4xqpVlK0Zb8GNo1pUndbPdPZrkxqq4MqxIAlVl3lsTLuNGW2gJ3+I91ol2fRlJ1HBNvfgn16PqjTDEUk3FXUXa3Fxf9166jnD1WZ6dDWGS5W4eXe5BBtHO714OtlqZu64XV17orWjTkrLzdNL/I4mcDUhqA8oupGt79Ve4X1Y920boVsNV0pzXuZHCS3ROfhCW3SqTZTYLZrXHMEjUeIi8adNNtyVuGpGpKwbBqGQpKU6I40JYZmv8AmN7jvis+0MJS3kr+7JVKb4A5ib1tbOFPInygALzGB1TW2gjLhaU8T/ExEW+Sekbc7cToZ6FPyO31fvsixquElDI1XUF6aWoypa2duZa3rbe+N1LCUsPdrS+74vp0XRCnio3zpeLhfVR69X1e3AYxfFTOsqjJKX1UHz5fSEVq2fRaIyNtu73IVNTNNcSk9Y8+wcyYXSpubsgbsaHhtCsiWstNhz5k8ye8x2IRUVZCyVFgFAAoABriTh3pCZskATPvLyf6Hv5xmrUFPVbgB+xKkEMDYg7jxjnuLi7MuWOG43Nk6Kbr+FtvLmIZTrygRYbxKmoaog29GnXBLKL3HO1jp42h8asXs8v2fy2+hq+Kk0o1Uppc1qvR7r3JCYC4/s+J6chMsx9+sKngcLVd3CL+Vvs0WVag15ZL0lf7pnYwOt54hKA/KsL/AHXhf+OPvL/Id7Q5y/p/wRq7h1GQidiLu3ID1fNVOsPhSo0f5eWL6JX93dkSr0uEL+sn9lZEujxCmpQVpJK5rWZzv9fKCWJS1irvmxU606iUXsuC0Xsivq6x5pzOxY+4eA5RlnUlN3kLRzR0rznyShc8zyXvJ+UTTpSqPQhuweYLhCU6WXVj6znc/Qd0dWnSjTVkUuWMMAUACgAUACgArcWwSVUauLOBYOujD6+Bik6cZrUASxDhuoleqOlTtXRvNT8owzwsl5dSbghiFO3SObENYAA2DC3cwuDqdRCbOOjJudtMKFsqzMpU5Qbnrcu23nEWuA16S+bUMFJFjl2sbH23v5QZUB7MDsJl+kI2lnUDne+3tMGwE7BMPmE9QGYbZSEXTQ6G40GnbEqEp7IL2C7DeE3fWe2VfwKbk+LcvAe2NNPCfmIbCyjpElIElqFUch/WvjG2MVFWRA/EgKABQAKABQAKABQAKABmppUmCzorDvAMQ0nuBVT+FKVjfo8v5SR8IW6MHwAZ/wDTqbsmf4zEdxDkBMpeHKZNpSk9rdY++LKlBcALNEAFgAB2CGAdQAKABQAKABQA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 name="AutoShape 8" descr="data:image/jpeg;base64,/9j/4AAQSkZJRgABAQAAAQABAAD/2wCEAAkGBxQSERQSExMUFhMWGR0aGBgYGSAfHBsgHx0cHR8gICIdHyggGCUlHR8dIjEhJyorLi4uGR8zODMsNygtLywBCgoKDg0OGxAQGzckICQtLCw0LjQsLCwsLDIsLCwsLCwtLTQsLCwsLCwsLCwsLCwsLCwsLCwsLCwtLCwsLCwsLP/AABEIAHQAeAMBEQACEQEDEQH/xAAbAAABBQEBAAAAAAAAAAAAAAAGAAMEBQcCAf/EAEIQAAIABAQCBgcEBwgDAAAAAAECAAMEEQUSITEGQRMiUWFxgRQykaGxwdEHQlJyIzNDYmPh8DSCkqKy0uLxFRZz/8QAGgEAAgMBAQAAAAAAAAAAAAAAAAMBAgQFBv/EADcRAAIBAgQDBgQDCAMAAAAAAAABAgMRBBIhMUFRYQUTIjJxkRSBobFCUvAGFSMzosHR4VNigv/aAAwDAQACEQMRAD8A3GABQAKABQAVmKY/T05tMmDNyQasfIaxSU4x3YAriX2h5biVJAsN5r2J/urc++ESxS4ILMq34zq2++q6AkLK2v25j8oU8TPgTYjJxnUWVvSTY33lrpa1/iIj4moFiwkcb1CgljKZQATnQpoe8GJWKlxQWL6i43Q6TpTy/wB5euvu1Hsh0MVB76EWYSUNdLnLnlOrr2qb+3sjQmnqgJESAoAFAAoAFAAoAGauqSUhmTGCoouSYhu2rAz3H+NXmErKLSpVt7fpGHb/AAx7/CMdTEN6QCwKS6llZGsCHuTa5bvzE6k9/jGV6liXRYDNnqQiMbhlJtrY2KkntHjFoxlLyoC7peBqgjUhbixsQLj3kc+cNWGmyLjkz7OnNusugtox+kW+GnzC5Hr+CajLlJZhbkVPKw5RR0Jx2QXINfIeWqoyup0DmxBAA1tz1MZ3FxeqLEDDsQeW5dMykG2cXDHXYi1mtpoe2LKTg7xZFjQ8C4szES6kBH0CzBoreP4D7o20cSp6PchqwVxqIFAAoAFAAzWVSykaY7BUUXJMQ3bcDLuJcbeeRMdT0St1JZIFh+Ju0/C8c6rWdR2WxKRHpaD0opkRi3YQRcdjd3PWFRjJuyJDnB+D5MvrzFDOdSPu/wDLzjbTwyjrLUi4SIgUWAAA7I0kHMuerEhWUkbgEGJsQpJ7MciCRpKlGNg6kjkCLxNiFJN2ueVNKkwWdQw74rKKkrMkDsc4LF+kkX0N8vh4+t5698Y6uG4w9iUwTxKa2YSlUfvZhp2Wsd9d+yMSVty4WcKcQFCsic11NgjE3yn8LHs7DG7D4i/hkUasG8bSBQAKADOePMZaYzS01lyt7a5n7+5fie6MWIqXeRAgbwmneqYSkuVY9YEbee2u5tcRnUW3ZbljW8IwtKdMq6sfWbmfoO6OjTpqCsio1icyqAPQpKPZmJ/6iJ5/wgZ7xRR4jN/XNOVf4Xq/5dT3A6xmlKstybJgzg0mupJ6vLmPl5lwSLba33HhFqdZ31FTglqlqG/F+NVC0waROtMc2Ckqc4I1y22jVVlljdCablJ2YBUeCVRfM0ycGJv1C19db6fKMDrS4GlU4rgaRgP/AJKWoBVnA5TSL+0WPgYZF1+CLaBpTM5HXCg9gN41RzW8RBQ8WcOLPUzFH6Qa6c7fP4wmvRzeJb/clOxl3RFT1szMTrrYHc77G41HPSOeXNT4Nxnp5ZRmu6AandlOzfI/zjo4ernjZ7oo0EUaCCt4irzIp3dfXtlT8x0H18opUnki2BkMx9TlmHODZB+LXU32Y3vHL33LGmcFYMJEkOR13117Dr5X3jdh6do5nuyGXWJ1qyJTzW9VBcw+TsrkEHCuIJU+U84HqISCbG3t2PfbaFwq3jmZNtSBg3FyTWm9KBLVWshvfMP68tYTTxcZN5tDbjMJGhkyyu2k/csZmNUpBBdSCLbHb2Q3v6XMw2MkqOEpcmplTJFS7hXuoOmQX0A7rfCFVXFK8XcpGV3qa4mN0w/aKD4H6QxV6fMZY8THpZY69TbN3xkfaCWI7q2jV7je6WTNcs1mA6c46N0JO4kDPftAwYAiYAcjG7Ado37ttfIxgxFPLLMuJZMqMAr+hnLMUnKDpe+qm2Ya723hNKbhNMlmsAx1igE/aPXEdHLAuFDOR3+qu3i0ZMU9FEECXDNEs6olorZgNzztqLG23VBNrRmjHNJRLGxqLCw2jplQY45r5ayxJm3yTVa/eFsTrutt4z4ieVW5koewaWq4damTKmRjKUg3tuCc2pJ3vzi+vd6IZQUHUip7XVwODSnYsqgS8qi50GawDN/i+Bjmtxb8PI6ONo1XVVNq8tdOl9PoQZ9ammRVYdpvqfI6RmlXs7RRwe0KlfCVu6lGz6/2G/Tf4cv3/wC6K/ES5L9fMw/vCpyRMop8t7BlUEX0GgI05k6HeG06qlua8PjFU0lowt4XRcpXL1s/Me2KKSVdRt4m1b0/EdS3gvw1G+L8RelnyZn7N2AJ7wdQfFdR+U9sdaveMlJGdBbKmBgGU3B1BjSmmrogh45S9JIdeYFx4jWKVYZ4NAjJpts2Yi+VrXZ+sb6aDa1jtHJGGp8MVJmU0sn1lGU+Km0dajLNBMWwT4pmXrH7lUe4n5xjxb8ZMSRwfJBqL22Un4D5xGEV5ksOY6JUBftCwqVVtLlvMKZDZu9W1IHYdBqe2M1ZxzK5IW08tZlOFW6oyZRYgkC1txcecPWsSYyyyT5GZY3hRpZM2SToNV52BYECOPVpOndM9Ng8WsV2jCouWvrYqpM1FFioVSRrc6X84TKkpK6OX2jB46vKlVavG6T0W3+R0oovd7Zd7jYd/ZFO4djy7wDir3OpThtcgHMa9tovOEYpDa2Hpwp5ktdDQuGafMC2tlmGHU8G6mJVZvSP3OsqmWDiuJL4zp1ejmZlzBLP4ZTe/sjrVVeDEDHAVX0lGjc9R5DQe60Uw78BLCEiHkGYVFKomN1RcEi9tdDHFnpJoYgo4FmHJOQ7K4I81HzEdDBu8LFHuUfEv9rnf3f9MIxX8wlErheqWVMmO5sqymJ8isGGkott8i8KcqklCO70IfB+LTp7z6iZMfIXCqt+qNbmw8wPKOd2pi6lN0YRdm3mfpdWXtc6GIow+InCG0Eo+rS1fuc/adgtTOnyugW4nASmPZrc5uwZb69xjs1oOUkco0KklqstVW2UKALbWAtpGlAAH2jOAZtzpkX4xzMYrzsjr9iyUMUpSdkk/sAL4lTkWMxeX3TFIwklsYcTVVWrKa2bbIciokidNmNPuswEZcp+sXadkrCEW9HikgkKswEtYAWI5iEVacnHYRioOVOyNb4RP6J//oY6OF8r9RzHuLZwSiqGO3RsNe8Wh1TysgoOCSEoXmLdQWOT8twAfE/KOZXnKnhakouzHUo5ppEbCMbmSsUenmzGaXNAKZtlJ2A7NQfdF8BiXVw9Oo3veL9Vt7mpUIzp1IpeKNpf+Xo/Zoh15vNmH99vjCavnZjWwQcCft/zL/pjdg/KykiBxjKy1Qbk6D/KbH4iF4xeJMIkfh8KZ6q4DK4KkHY3/nCsPbPZ8RkZyg80XZoZ43kGkqaRpIKSHJV1QWXMToSB4790T2jhoVISbWuXR8dP9G/CNOk+ald9VLR/UuuKq10kJULmyHKHsfV10IHjoSIvGq61CNSPJHPnDJNxPPswxc1NGSxuyTHU6WAF7qB3ZSI10X4RZE4wlq89lcBkKDMCbad1ucY8Sv4nyH0K86Ms8N/cBsN4dE2q9HuuVdWYD7uh09scjG4h4eDlvyPb1MVRjg1iFBa8LLcs5GHYdUu0inDrN1yuw6rEb7/QQqrDtDDU+9qtNK10nrG+1/0zg0u1ailGVSCyyvbwpJ23sQuHsPVi2ZV6jAC+ljr2eEbqfjd76E/tHhMO5U6kVZu+2ia6mn8H/qW73MdXCeV+p59lN9puLKspKTdp97qN8q8u65sPbFsROysC3Gq9vQsN63rlS1hyO/LfrH+rRz8THMqdB/jav6Lc2YRO7nyX1JXCOFKKKVU1KiZPCF+kcXYDceEdClTpwpvLG0b3tw6FcROUKtovVLK3z5lC1zqdzrHLbu7iAv4JkZZBfm7k+Q6o+EdXCxtTRR7nPG9JmkrNG8o6/lbQ++x8oMTDNC/IhbgfLcqQy7g3HlHNTs7ouWnF9SwamrlLNI9WYlyQt9Cbdv0EacXR+JpOCfmWnSS299jbh7Ok8vmi79XHiutt18wroaeTNp+jyq0phqu4IP13ivZlSFTD5LWa0kuplrylKeZu9+IIV05cPlNLpUZCC8xUZrEtqCGF+uvMXhs6mRpIUkX2G1dPiVL08sKzlbHTrKwHqnssYfKEakW7ahcz561qWrWcBcMLEdo2I8do89jcOq8HF/pns+z4RxvZ/c8Y/pEiXitFIZp1PKmdMQcob1UJ3sL2EZqjx2IgqNaSy6XaWsrbXZlo9gVc6VSXhW2rdr72XC5M4Hos7LmF87F2HcPrrHXw1O8kjN+0FaMqypx2irB1jGJSKCQ0wgKPuou7HsA5x1XlprQ88A/D1DOxGpNVOUADcty10VV5Ac+07xljF1ZXZbYJONquXIlZyM0xRlS/MnYW5xix1OGIxEKC4ayfKP8As14eVRRahx0S5sigTKeglSJrs02YLtmNyo7O7st4xvr1GqfJvhyQuvk7y0NUtL8+b+bKVwbWHrHQeJ2jnqLbshdzR8OpRKlJLH3VA+vvjtxjlSQodqJIdGRhdWBBHcYlq6sBmdXSNJmNKfdTv2jkfMRyatPJKxZMs8FqkZWpp+smbp+U/K/xENoTWsJbMZSqypTVSG6GMGrHw2f6JUfqz+pmciPwns/odkZ8RSq0qvxFLWX4o/nX5l1XE11qcHDvKa8D/ob4PpyfyCPHaGlqx0cywmEXVwOsvn8ocu0MJWy+Lf6dHyMvcVFFytogaw3BVw1Zqo7zF6RH1BUKyjQg7OCDYw+TdNaaiUCpxH0h5lPNss4MWQ8iLmxB8NCIyVI5ldHS7Mx7wlbM/K91+uI+9AriWpYWljraWJ9kKcDqUu3FCVWWV3lqtb+/L5E6j4s6IlZCIGbqiY+wHIIo1PibRppS7tabnnKk3OTlJ6snUPDlRUv09TNUAffc5nt2KB1JY8yYY46Z6jsiqTbsgulYhT01PmRhkF9ToNN7wifaFNRUMP4py2X92OeHlF/xNLA3hUk1k30+pBWmlaylbdj+IjyFoZhMMqMG5O7espc3yXRfU0zfcra0nol+Vdf+z5cF1G8SrzOmGY2l9h2DkITVqOcrmJKxP4VoOlndIR1JXvfl7Br5iH4Sld5mVkw4jpFRQAUPFODdMomIP0qbfvDmD8R/OEV6WdabggGU/Qjs7jHMej1Ll5Jq5VTK9GqxcbJM5r4nl4xqpVlK0Zb8GNo1pUndbPdPZrkxqq4MqxIAlVl3lsTLuNGW2gJ3+I91ol2fRlJ1HBNvfgn16PqjTDEUk3FXUXa3Fxf9166jnD1WZ6dDWGS5W4eXe5BBtHO714OtlqZu64XV17orWjTkrLzdNL/I4mcDUhqA8oupGt79Ve4X1Y920boVsNV0pzXuZHCS3ROfhCW3SqTZTYLZrXHMEjUeIi8adNNtyVuGpGpKwbBqGQpKU6I40JYZmv8AmN7jvis+0MJS3kr+7JVKb4A5ib1tbOFPInygALzGB1TW2gjLhaU8T/ExEW+Sekbc7cToZ6FPyO31fvsixquElDI1XUF6aWoypa2duZa3rbe+N1LCUsPdrS+74vp0XRCnio3zpeLhfVR69X1e3AYxfFTOsqjJKX1UHz5fSEVq2fRaIyNtu73IVNTNNcSk9Y8+wcyYXSpubsgbsaHhtCsiWstNhz5k8ye8x2IRUVZCyVFgFAAoABriTh3pCZskATPvLyf6Hv5xmrUFPVbgB+xKkEMDYg7jxjnuLi7MuWOG43Nk6Kbr+FtvLmIZTrygRYbxKmoaog29GnXBLKL3HO1jp42h8asXs8v2fy2+hq+Kk0o1Uppc1qvR7r3JCYC4/s+J6chMsx9+sKngcLVd3CL+Vvs0WVag15ZL0lf7pnYwOt54hKA/KsL/AHXhf+OPvL/Id7Q5y/p/wRq7h1GQidiLu3ID1fNVOsPhSo0f5eWL6JX93dkSr0uEL+sn9lZEujxCmpQVpJK5rWZzv9fKCWJS1irvmxU606iUXsuC0Xsivq6x5pzOxY+4eA5RlnUlN3kLRzR0rznyShc8zyXvJ+UTTpSqPQhuweYLhCU6WXVj6znc/Qd0dWnSjTVkUuWMMAUACgAUACgArcWwSVUauLOBYOujD6+Bik6cZrUASxDhuoleqOlTtXRvNT8owzwsl5dSbghiFO3SObENYAA2DC3cwuDqdRCbOOjJudtMKFsqzMpU5Qbnrcu23nEWuA16S+bUMFJFjl2sbH23v5QZUB7MDsJl+kI2lnUDne+3tMGwE7BMPmE9QGYbZSEXTQ6G40GnbEqEp7IL2C7DeE3fWe2VfwKbk+LcvAe2NNPCfmIbCyjpElIElqFUch/WvjG2MVFWRA/EgKABQAKABQAKABQAKABmppUmCzorDvAMQ0nuBVT+FKVjfo8v5SR8IW6MHwAZ/wDTqbsmf4zEdxDkBMpeHKZNpSk9rdY++LKlBcALNEAFgAB2CGAdQAKABQAKABQAf//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917575" y="4089846"/>
            <a:ext cx="7326833" cy="923330"/>
          </a:xfrm>
          <a:prstGeom prst="rect">
            <a:avLst/>
          </a:prstGeom>
          <a:noFill/>
        </p:spPr>
        <p:txBody>
          <a:bodyPr wrap="square" rtlCol="0">
            <a:spAutoFit/>
          </a:bodyPr>
          <a:lstStyle/>
          <a:p>
            <a:pPr algn="ctr"/>
            <a:r>
              <a:rPr lang="es-ES" b="1" dirty="0" smtClean="0">
                <a:latin typeface="Times New Roman" pitchFamily="18" charset="0"/>
                <a:ea typeface="SimHei" pitchFamily="49" charset="-122"/>
                <a:cs typeface="Times New Roman" pitchFamily="18" charset="0"/>
              </a:rPr>
              <a:t>DISEÑO DE UN MODELO  DE GESTIÒN FINANCIERA EN LA EMPRESA MALEPRODU CIA.LTDA., PARA OPTIMIZAR LOS RECURSOS FINANCIEROS </a:t>
            </a:r>
            <a:endParaRPr lang="es-ES" b="1" dirty="0">
              <a:latin typeface="Times New Roman" pitchFamily="18" charset="0"/>
              <a:ea typeface="SimHei" pitchFamily="49" charset="-122"/>
              <a:cs typeface="Times New Roman" pitchFamily="18" charset="0"/>
            </a:endParaRPr>
          </a:p>
        </p:txBody>
      </p:sp>
      <p:sp>
        <p:nvSpPr>
          <p:cNvPr id="10" name="9 CuadroTexto"/>
          <p:cNvSpPr txBox="1"/>
          <p:nvPr/>
        </p:nvSpPr>
        <p:spPr>
          <a:xfrm>
            <a:off x="1619672" y="3419708"/>
            <a:ext cx="6264696" cy="369332"/>
          </a:xfrm>
          <a:prstGeom prst="rect">
            <a:avLst/>
          </a:prstGeom>
          <a:noFill/>
        </p:spPr>
        <p:txBody>
          <a:bodyPr wrap="square" rtlCol="0">
            <a:spAutoFit/>
          </a:bodyPr>
          <a:lstStyle/>
          <a:p>
            <a:pPr algn="ctr"/>
            <a:r>
              <a:rPr lang="es-ES" b="1" dirty="0" smtClean="0">
                <a:latin typeface="Times New Roman" pitchFamily="18" charset="0"/>
                <a:cs typeface="Times New Roman" pitchFamily="18" charset="0"/>
              </a:rPr>
              <a:t>INGENIERIA  EN  FINANZAS , AUDITORÌA  Y  CPA</a:t>
            </a:r>
            <a:endParaRPr lang="es-ES" b="1" dirty="0">
              <a:latin typeface="Times New Roman" pitchFamily="18" charset="0"/>
              <a:cs typeface="Times New Roman" pitchFamily="18" charset="0"/>
            </a:endParaRPr>
          </a:p>
        </p:txBody>
      </p:sp>
      <p:sp>
        <p:nvSpPr>
          <p:cNvPr id="11" name="10 CuadroTexto"/>
          <p:cNvSpPr txBox="1"/>
          <p:nvPr/>
        </p:nvSpPr>
        <p:spPr>
          <a:xfrm>
            <a:off x="2195736" y="5291916"/>
            <a:ext cx="5328592" cy="369332"/>
          </a:xfrm>
          <a:prstGeom prst="rect">
            <a:avLst/>
          </a:prstGeom>
          <a:noFill/>
        </p:spPr>
        <p:txBody>
          <a:bodyPr wrap="square" rtlCol="0">
            <a:spAutoFit/>
          </a:bodyPr>
          <a:lstStyle/>
          <a:p>
            <a:pPr algn="ctr"/>
            <a:r>
              <a:rPr lang="es-ES" b="1" dirty="0" smtClean="0">
                <a:latin typeface="Times New Roman" pitchFamily="18" charset="0"/>
                <a:cs typeface="Times New Roman" pitchFamily="18" charset="0"/>
              </a:rPr>
              <a:t>TATIANA CAMPOVERDE</a:t>
            </a:r>
            <a:endParaRPr lang="es-ES" b="1" dirty="0">
              <a:latin typeface="Times New Roman" pitchFamily="18" charset="0"/>
              <a:cs typeface="Times New Roman" pitchFamily="18" charset="0"/>
            </a:endParaRPr>
          </a:p>
        </p:txBody>
      </p:sp>
    </p:spTree>
    <p:extLst>
      <p:ext uri="{BB962C8B-B14F-4D97-AF65-F5344CB8AC3E}">
        <p14:creationId xmlns:p14="http://schemas.microsoft.com/office/powerpoint/2010/main" xmlns="" val="3100170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620689"/>
            <a:ext cx="2448272" cy="173170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CuadroTexto"/>
          <p:cNvSpPr txBox="1"/>
          <p:nvPr/>
        </p:nvSpPr>
        <p:spPr>
          <a:xfrm rot="20459192">
            <a:off x="775709" y="2376767"/>
            <a:ext cx="7887075" cy="1200329"/>
          </a:xfrm>
          <a:prstGeom prst="rect">
            <a:avLst/>
          </a:prstGeom>
          <a:noFill/>
        </p:spPr>
        <p:txBody>
          <a:bodyPr wrap="square" rtlCol="0">
            <a:spAutoFit/>
          </a:bodyPr>
          <a:lstStyle/>
          <a:p>
            <a:pPr algn="ctr"/>
            <a:r>
              <a:rPr lang="es-ES" sz="7200" u="sng" dirty="0" smtClean="0">
                <a:effectLst>
                  <a:outerShdw blurRad="38100" dist="38100" dir="2700000" algn="tl">
                    <a:srgbClr val="000000">
                      <a:alpha val="43137"/>
                    </a:srgbClr>
                  </a:outerShdw>
                </a:effectLst>
                <a:latin typeface="Times New Roman" pitchFamily="18" charset="0"/>
                <a:cs typeface="Times New Roman" pitchFamily="18" charset="0"/>
              </a:rPr>
              <a:t>CAPITULO II</a:t>
            </a:r>
            <a:endParaRPr lang="es-ES" sz="7200"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97236" y="3836640"/>
            <a:ext cx="2286000" cy="1905000"/>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796869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322408"/>
            <a:ext cx="1808398" cy="17866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 name="1 Diagrama"/>
          <p:cNvGraphicFramePr/>
          <p:nvPr>
            <p:extLst>
              <p:ext uri="{D42A27DB-BD31-4B8C-83A1-F6EECF244321}">
                <p14:modId xmlns:p14="http://schemas.microsoft.com/office/powerpoint/2010/main" xmlns="" val="1191709036"/>
              </p:ext>
            </p:extLst>
          </p:nvPr>
        </p:nvGraphicFramePr>
        <p:xfrm>
          <a:off x="683568" y="1268760"/>
          <a:ext cx="7704856" cy="5056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CuadroTexto"/>
          <p:cNvSpPr txBox="1"/>
          <p:nvPr/>
        </p:nvSpPr>
        <p:spPr>
          <a:xfrm>
            <a:off x="1835696" y="260648"/>
            <a:ext cx="4680520" cy="923330"/>
          </a:xfrm>
          <a:prstGeom prst="rect">
            <a:avLst/>
          </a:prstGeom>
          <a:noFill/>
        </p:spPr>
        <p:txBody>
          <a:bodyPr wrap="square" rtlCol="0">
            <a:spAutoFit/>
          </a:bodyPr>
          <a:lstStyle/>
          <a:p>
            <a:pPr algn="ctr"/>
            <a:r>
              <a:rPr lang="es-ES" b="1" dirty="0"/>
              <a:t>MARCO TEORICO</a:t>
            </a:r>
          </a:p>
          <a:p>
            <a:pPr algn="ctr"/>
            <a:endParaRPr lang="es-EC" b="1" dirty="0" smtClean="0"/>
          </a:p>
          <a:p>
            <a:pPr algn="ctr"/>
            <a:r>
              <a:rPr lang="es-EC" b="1" dirty="0" smtClean="0"/>
              <a:t>Gestión </a:t>
            </a:r>
            <a:r>
              <a:rPr lang="es-EC" b="1" dirty="0"/>
              <a:t>Financiera</a:t>
            </a:r>
            <a:endParaRPr lang="es-ES" b="1" dirty="0"/>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300192" y="4797152"/>
            <a:ext cx="2130498" cy="143938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55576" y="4742121"/>
            <a:ext cx="1788790" cy="178879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7380249" y="322408"/>
            <a:ext cx="1440160" cy="154961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14885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xmlns="" val="1231059833"/>
              </p:ext>
            </p:extLst>
          </p:nvPr>
        </p:nvGraphicFramePr>
        <p:xfrm>
          <a:off x="467544" y="1124744"/>
          <a:ext cx="8136904" cy="2680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539552" y="411931"/>
            <a:ext cx="3168352" cy="369332"/>
          </a:xfrm>
          <a:prstGeom prst="rect">
            <a:avLst/>
          </a:prstGeom>
          <a:noFill/>
        </p:spPr>
        <p:txBody>
          <a:bodyPr wrap="square" rtlCol="0">
            <a:spAutoFit/>
          </a:bodyPr>
          <a:lstStyle/>
          <a:p>
            <a:pPr algn="ctr"/>
            <a:r>
              <a:rPr lang="es-EC" dirty="0"/>
              <a:t>Según Alicia Nardillo</a:t>
            </a:r>
            <a:endParaRPr lang="es-ES" dirty="0"/>
          </a:p>
        </p:txBody>
      </p:sp>
      <p:sp>
        <p:nvSpPr>
          <p:cNvPr id="5" name="4 CuadroTexto"/>
          <p:cNvSpPr txBox="1"/>
          <p:nvPr/>
        </p:nvSpPr>
        <p:spPr>
          <a:xfrm>
            <a:off x="899592" y="5157192"/>
            <a:ext cx="7488832" cy="1200329"/>
          </a:xfrm>
          <a:prstGeom prst="rect">
            <a:avLst/>
          </a:prstGeom>
          <a:noFill/>
        </p:spPr>
        <p:txBody>
          <a:bodyPr wrap="square" rtlCol="0">
            <a:spAutoFit/>
          </a:bodyPr>
          <a:lstStyle/>
          <a:p>
            <a:pPr algn="just"/>
            <a:r>
              <a:rPr lang="es-EC" dirty="0"/>
              <a:t>Una buena Administración Financiera </a:t>
            </a:r>
            <a:r>
              <a:rPr lang="es-EC" dirty="0" smtClean="0"/>
              <a:t>conlleva </a:t>
            </a:r>
            <a:r>
              <a:rPr lang="es-EC" dirty="0"/>
              <a:t>a que la compañía alcance sus metas, y a que compita con mayor éxito en el mercado, de tal forma que supere a posibles competidores.”</a:t>
            </a:r>
            <a:endParaRPr lang="es-ES" dirty="0"/>
          </a:p>
          <a:p>
            <a:endParaRPr lang="es-ES" dirty="0"/>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050518" y="3478510"/>
            <a:ext cx="2741290" cy="167868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644008" y="441810"/>
            <a:ext cx="1584176" cy="121882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4" name="Picture 6" descr="http://www.queestudiarenlauniversidad.com/wp-content/uploads/2012/05/carreras-profesionales-administracion-financiera-2.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001424" y="3645024"/>
            <a:ext cx="1707824" cy="144224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281743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2 Conector recto"/>
          <p:cNvCxnSpPr/>
          <p:nvPr/>
        </p:nvCxnSpPr>
        <p:spPr>
          <a:xfrm>
            <a:off x="4499992" y="260648"/>
            <a:ext cx="36004" cy="6408712"/>
          </a:xfrm>
          <a:prstGeom prst="line">
            <a:avLst/>
          </a:prstGeom>
        </p:spPr>
        <p:style>
          <a:lnRef idx="2">
            <a:schemeClr val="accent2"/>
          </a:lnRef>
          <a:fillRef idx="0">
            <a:schemeClr val="accent2"/>
          </a:fillRef>
          <a:effectRef idx="1">
            <a:schemeClr val="accent2"/>
          </a:effectRef>
          <a:fontRef idx="minor">
            <a:schemeClr val="tx1"/>
          </a:fontRef>
        </p:style>
      </p:cxnSp>
      <p:sp>
        <p:nvSpPr>
          <p:cNvPr id="6" name="5 CuadroTexto"/>
          <p:cNvSpPr txBox="1"/>
          <p:nvPr/>
        </p:nvSpPr>
        <p:spPr>
          <a:xfrm>
            <a:off x="899592" y="620688"/>
            <a:ext cx="230425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b="1" dirty="0"/>
              <a:t>Modelo de gestión financiera</a:t>
            </a:r>
            <a:endParaRPr lang="es-ES" dirty="0"/>
          </a:p>
        </p:txBody>
      </p:sp>
      <p:cxnSp>
        <p:nvCxnSpPr>
          <p:cNvPr id="8" name="7 Conector recto de flecha"/>
          <p:cNvCxnSpPr>
            <a:stCxn id="6" idx="2"/>
          </p:cNvCxnSpPr>
          <p:nvPr/>
        </p:nvCxnSpPr>
        <p:spPr>
          <a:xfrm>
            <a:off x="2051720" y="1267019"/>
            <a:ext cx="0" cy="50579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9" name="8 CuadroTexto"/>
          <p:cNvSpPr txBox="1"/>
          <p:nvPr/>
        </p:nvSpPr>
        <p:spPr>
          <a:xfrm>
            <a:off x="467544" y="1772816"/>
            <a:ext cx="3600400"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C" dirty="0"/>
              <a:t>Un modelo financiero es un sistema que permite predecir el desempeño futuro de una empresa en función a cambios en variables claves de negocio</a:t>
            </a:r>
            <a:endParaRPr lang="es-ES" dirty="0"/>
          </a:p>
        </p:txBody>
      </p:sp>
      <p:cxnSp>
        <p:nvCxnSpPr>
          <p:cNvPr id="10" name="9 Conector recto de flecha"/>
          <p:cNvCxnSpPr/>
          <p:nvPr/>
        </p:nvCxnSpPr>
        <p:spPr>
          <a:xfrm>
            <a:off x="2052967" y="3250144"/>
            <a:ext cx="0" cy="50579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1" name="10 CuadroTexto"/>
          <p:cNvSpPr txBox="1"/>
          <p:nvPr/>
        </p:nvSpPr>
        <p:spPr>
          <a:xfrm>
            <a:off x="395536" y="3789040"/>
            <a:ext cx="3600400" cy="175432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s-EC" dirty="0"/>
              <a:t>Si bien los Estados Financiero muestran acontecimientos pasados mediante un modelo financiero, se pueden proyectar los Estados Financiero futuros</a:t>
            </a:r>
            <a:endParaRPr lang="es-ES" dirty="0"/>
          </a:p>
        </p:txBody>
      </p:sp>
      <p:sp>
        <p:nvSpPr>
          <p:cNvPr id="12" name="AutoShape 2" descr="data:image/jpeg;base64,/9j/4AAQSkZJRgABAQAAAQABAAD/2wCEAAkGBxMTEhUUExQWFhUWGBwaFxgXGSEgGhYaHRsdHhwdHhofHCggGBwlHhwYITEhJSkrLi8uHh8zODMsNygtLisBCgoKDg0OGxAQGzMkICQtLCwsLCwwMCwsLCwsLCwsLCwsLCwtLCwsLCwsLCwsLCwsLCwsLCwsLCwsLCwsLCwsLP/AABEIALIBGwMBEQACEQEDEQH/xAAcAAABBQEBAQAAAAAAAAAAAAAAAgMEBQYBBwj/xABNEAABAgQDBAQICAwFBAMAAAABAhEAAxIhBAUxEyJBUQZhcZEHFDJCUlOB0hUjkpOhsdHhFiQzQ0RicoKywdPwVGNzlKIXJTSzg8Lx/8QAGwEAAgMBAQEAAAAAAAAAAAAAAAECAwQFBgf/xABHEQABAgIGBQkFBgQGAQUAAAABAAIDEQQSITFBUQUTYaHRFCIyUnGBkZLwBlOxweEVI0JiotIkcrLxBxYzNILC4hc1Q0Rz/9oADAMBAAIRAxEAPwD0normM2a+0WVXPIceoR1KdAhw5VBJVtM0dMMxmyUEy1lJ9h+sGDR8CHFdJ4mh1i0skukHqH1RzDepi5LhJogQvH+nfSvHScfPlSZ6ky00UpCUkB5SCblJOpJj1ujdG0ONRWRIg5xnO0jEjNcuk0iKyIWtNnYqD8Ocy/xK/kI9yNv2Po/q/qPFZ+V0jPckq6eZiP0lfyEe5COidHjD9R4pik0g47kxM8IWZf4hfyEe5FbtGaPH4f1HirWxqQcdwUaZ4R804YhfzaPcil2j6APw/qPFWtiRs1HX4Ss24YiZ80j3IpNBoWDd54q4OiYlIHhHzk/pKx/8SPchfZ1FOG88VLWEYp6X4QM444pfzaPci1uiqKcN54qp1IcFb5D00zCZNCcRjly5dKipQly3DJJAA2ZckgBgHLtCj6LgNZOGysZiyZxPbgospJLpEyCuPh3GsT8LJLcKJIJ14VcCL9RFNSnSKRRKPOToB8XcMcN8hamYpweNydn59ik1Nm8tTBTGmVcpCSOPFyLObWBuyECiyE6O7xdt9d+CK0T3g3KOek+Kpmf91SFImTEgtJZaES0qSUo1NaiUghTOlrmIOo9HBH3JkQMXWEkgzOwW3YqYc6XT+C7N6QYoVtnUtklYSKJLqZKikuFlwSEhx6TCKNXBkPuDhi7ZPBWzPX+CfxmaY5KFTE5uDLJaUqiSylJKKt8gJUT8YAl0izlTJVFTWQnODdTbja7bh4W29loUrhOsqbNOk+ZSpVaM2TNVubiZcl96qrR/JYcH3g4TGqBQ4UR9V0Ii+2Z9WqDokhMOVXL6eZuf0pfzaPcjot0TRMt54rK6kvwUlHTnNeOKX8hHuRaND0LEfqPFUmlxcPglHp9mQ/SVn9xHuQzorR4w/UeKQpFIOO5MTPCJmf8AiF/No9yKnaN0ePw/qPFWtix89wUaZ4Sc14YiZ82j3IpdQKCMP1Hirmvi5phXhKzjhiJnzSPcivkFDNzd54qwPdiUpHhCzk/pK/mke5EhoyinDf8AVIxiFKl9O84P6Uv5tHuRe3RNEOG88VS6kvC+gcjnqXh5Kll1KloKjzJSCT3mPJx2BkRzRcCfit7HVhNToqUkQIRAhECEQIRAhECFgcgxpkylzAmulVw5FipncJVo/L2x2dJYdyrYmOk88nxlO8yZlnr0KQSxUojWqyWa1tCVonpIiLR4jpdhpOIk4RajtZlI0LJqSaHUzGogJYF3IjAKM9zTEFwUgRctFGZSRAhZbNJYM+Y4Go4fqJjUzoj1is7+kVG2SfRHdEpqMkbJPojuhzKJKkVnqUkhWFxALOKZJUCL3dNnt5PldVw8a6dVdVnqOGGxBuAfiFDVJNi12Zi2hI5hyuiqrTBzEzEBYllLvurTSoMSLjhpDmUpJ7ZJ9Ed0OZRJSMBKTUrdGieH7UeI9sY0Rhg1XEdK4y6q2URoM7MvmpuxT6I7o8VyqP1z4lbajckzjFJly1roKqElVKEupTB2SOJLMBE4ceO94brCJkCZJlbnsSLW5Kn/AAilMD4vPvwMg27bNqw9rhxGzU0mZ++Hn+qjzcty6npFJoqMmcm4ABkqqLubJZyWDkAONGcEAMKlVqoiz/52eM992N0ijm5blJk5rLUqWnYzBtKmJllgU61HzQeBNjqLXip3KWtcdbdL8WeWe3JOTclabFPojujLyuP1z4lSqNyRsU+iO6DlUfrnxKKjclVGUl1bo8pXD9Yx9e0Y4mhQST+BvwC5MQCue0o2SfRHdG6ahJU8vPJZJGwnAh9ZOrB3fTs5xGsnVSVdIJTsJE83pPxJsS7cHZwz6BwXa8FdFVdweey5ikpEicCojypRAALXJIYM+mtjaxYD0VVc7JPojuiUylJGyT6I7oJlElm80wFU1ZbiP4RFzWzAVLjIr0nJktJljkhP8IjBE6S2Q+ipsVqxECEQIRAhECEQIRAhed5WgnDzQNag1n/OJ/t+GsdnSeHcq2I6UFX4yFEWmbrcElIOj8ybnXqDALRPS70RFpJ/RTDTcRJxakfGy6S7llUpIS6Xp3SagQHcCOfyh7WmGDYVIAXrQRnUkQIWXzRQE6Y5Go/gTGpnRHrFZ39IqNtBzHfE5FRmkTiClQCqSQQCDcEjX2QpFE1Try3EE/8AnrYFwBLQOILdejXfWFVKdYLoy/Ef488XaVL5ki1wGdn7HeCqUTCnZbKWhKhNn7VSlPUQEsGApCQSAAz+0wwCgkKVtk+knvEOqclGYUjATk1K3honiP1o8T7YQIsQwajSelcCeqttEcBO3L5qbt0+knvEeK5HSPdu8DwW2u3NJmTgxZaQWsTcA8LOHhihx52w3eB4JV25qhkZdiUkvmAUkpZlSk1AiWUghQWGNTLNrkFqXjoOYHD/AGrgdk5XzullYMsZqMx1kuXgcSA3wgDrcykHVm1U9t7jx6oiYYJnyV2HW4dnhtRW/MnsFhZ6JtS8YFy3UTL2aQ4LsKqiQxI01buhEhFzKraO4Gy234SxTDhPpK326fST3iMfI6R7t3geClXbmjbp9JPeIOR0j3bvA8EV25qqM5Lq3h5SuI9Ix9d0YxwoUEEfgb8AuTEIrntKNsn0k94jdIqEwqrF4WepboxoQgl6Nmk25BVTjk/1Qqrk5hMjA4pgPhAWCWeSh3B3id+7i3V1wqrkVmqTgZE5Myqbi0zUMQECWlFy1yoLLtcANp7SWGuRMKz2yfSHeIcilMI2yfSHeIJFEwoxlVFRF76jsEaofRCzROkVssuHxaewfUI5kXpFb4XRUmK1YiBCIEIgQiBCIEIgQvPMnlFUpQdLbQFQUopqSlVTApBLuBpHY0ngq2LvSpAHjDEklblwQBuJFiQx04cdWMGiekiItnLzOSFy5JmJ2qk7qHFRZNWmujnsBjlljjN0rFMFZnFeEzBJLArJBIU6VBmPYXMdVugqWROQ8QsrqbCFiuMJ0i2iELSgUrSlQ3jooP6HZ9OjXwPoj2OLXXgy8FIUkHBLXnB4ywdNFnlfzebDv00iIgOQY4yTRzo+p7l9V+HO3Zfqh6l2aWubkkHP2/MK9iieH7PO3Zfqg1Ls0a5uSaV0mA/ML/5cv2Oduy/VBqXZo1zck2vpdLGspQ7SocLeZzt2X6oNS7NPWtyTZ6bSPR5+ceVvN5v98GpdmjWjJUEzPUkkg6kxtD5BZS21J+Gk84ddKoj4aTzgroqI+Gk84K6KiPhpPOCuioj4aTzgroqI+Gk84K6KiPhpPOCuioj4aTzgroqI+G084K6KiPhtPOCuior3D9M5KUpSQ5CQDvHgm9qef0d0Y3QnFxM1pbEAAEk+nphKOksnsKuX7PO3ZfqiOpdmpa1uSdT0nB0kLPyuX7HO3Zfqg1Ls0ta3JODpA+khXtJHC3m8/o7oNS7NGubknPhs+pPHVfdw5v8AfBqXZo1zckv4X/yhx1WfZ5p6/vg1Ls0a5uSscuxFaVGmllMLu4YF9Ov6IpeCDIq+G4ETClxBTRAhECEQIRAhECEQIXmuCllUpkhRO2BAS7kpqUNAbWf2aixHY0neFWy4p3pOT+MglRaZYKfdBSDYkXSdeLORwg0T0u9ERWWI6DpmY+VjtordoUpAtdCAEAEXZw55gEcYxilFsIwpZ70w3FeK438ov9tX1mPokPoDsC87E6R7V69kawnCSCSwEiWSeQCA8eJpn+4ifzO+JXSh9EKUcUogHZTOIbcBbUEuvi567XjHXbO9XVHJPjKvUzO+X/Uh125oqOR4yr1Mzvl/1IK7c0VHI8ZV6mZ3y/6kFduaKjk5hZ4W7OCkspJ1SWe7ONCDaMdJ0hCo7g187ROzvGexXwaJEiibZZJvEY2UkkLmIBSCpQURYAOSX6iIpGl4Jua7w+qsNAiDEeP0SF+LnUyT20wvteB1XeH1RyCLmPH6KMqVgikqIkUpDqO6GFrnquO+H9rQZyqu8PqjkMTMeP0Ticgwyw4loIPEKLH2gxKHpSA81RMHaPqqY9GiwW1iJjZh23Liuh0g+YR2TFfzMZj7QaPBkYlvYVWIcU2hh3cVGndCZZ8krH7/ANqTC/zDo73ieqi9Q7uKjnoJ/mK+UPdhf5h0d71PVReod3FOy+hCR5RWr98e7E2ae0e9waIgmUjDiATLD67CpMvojI9FR7Vq/kRHYElc2ivcA5pBBT6Oi8gfmh7VKP1qh2J8ji7E8nIJI/My/akH64LEcii7E8jKkDSWgdiR9kFiORRdiJiaLUt2ARNrK1xWWOx8EisL8Rck7bqP9+2Jao5qjXbDu4rm26j/AH7YNUc0a7Yd3FG26j/ftg1RzRrth3cV3bDi47YDCKNcMRJLeK1bJXuReQr9rl+qnvjDE6RW2H0QsT0y6XYiViJiJczZS5VIcJSol0pJJqSpg6mtwDnq2QIEMw6zlmixnh9Vqz//AFAxDgeOhzoyJV3/APj6x3jnFmpgeioayMuy+n2JUKhjAQGc0yrVaP8AF2eGIMAifzSMWMElPhCxBBIxujvuS7MWv8XzELU0f0U9ZGXZfhAxCiwxgJelqJT1OzNs7HqgEGAf7oMWME9hOnmKKjTiBMKPKQUIY8WNKAW6wYfJ4LpgJa6K20r1vAYnaS0TAGrSC3JxHLXQWEyTDpXLU6FTKV1BKQkkl6XZYIsFE87R2dJYdyrYu9LJNIxAoCXXUGo3gU+UyQ9y43ruDwaFonpd6Ii3cmYAlAJAKgGHOz252vHJcLSpi5fMGY4j4yZ+2r6zH0lkTmDsC8+6HzivWsDMBy6XcOcIks9/yQjxtLcOUvE7ax+K6LGkNuSukGKQkkKxS5Do8lKXJasuLWJAXf8AV6o5ZWwKomZjLUkEZmtrFggAlySkMUggliG4wd6Fqctwq5aSlc1U0u4UoAEBhawDiz+2JBJS4ElEylDz8T+0j/1Iji6UbWit/l+bl0KGZMPb8gjPMsQUlfiqcQupO6WDuQHchgwv+6Iww2kGU5LQ4jJUycEoKo+CUBhtARMQxUl6GNIAU+jkEO/NramNdQrflTkjL1VBBypCULYTFCZKICSoO41UR5RDNyJMItxr/FMO/KtNhsEmWkIQkJSnRKQwHYOEUFhJmVaHAWBLnSitCkBRTUkpqTqlwzg8xrHO0q2jBgiR+mOjm7Y4Yt2nuncudINiVYN34hgOw4HYO+V6yKsWglf/AHSYBJUkL3E2USdd1ikggadb6GOUIbgB/DjnAytN2y28fRaJ7U4vMJTrfM5gYMoUp3DckvRYsk2PK3F4iDEkP4ceJtwz24ZomM1yXipcxaUJzRdalAoSAASDYBiLpqYgl3Lhyl0wGG9jS40cSF59YyvAuFsgbUTBxWslSylKQVFSgGqLOrrLWj0vszSafEJFX7rCc7Njcx8MDZJZncyJKDa7EYdpyO0WnIqs6QEIaavFKw6bJtdJO8dCDqNTrui4j2TlrdZbNUcvFS01g5rMIQSZgUkbtRUplKpBQL2DhgEAWsYz2qM9qdwmIlTAJCMzmKmTPJsK7O5G7zL8nYNTuwwcJoBwmtXLktLCVqrYAFR1UefbFjSRcploc2q60KFPw7Pe30iNAiTXCjwmNfzDMevHt/ucPImykBLZpNUCQXWHJZBTbd6nPB0qJDuYpDgPxILSfwqTicZJcA5kpJQtjYXUE0lJsxNlGng7sGBhl46yQaeqtXJKVpStJBSoBSSNCCHB7ouD8VUW4LsqWbt5I4nnyHOIxCO/1elBBnZ0fVyaxkrMSD4mqUlDb4X5RVSPJZJ4Nq0cqNWrmS7dFMGp95OexYLOkYiuYJ4QrEblb+STQjUgM7M7Bndo6lFragTv+q5lMMPlDql30VMNuweXIFhYnQmwBtztZ4t5+QVPNzKm4iUQn4tKHceULEewe2JkWWKAOagbDEehh/pt1eTfnw067VyfkFObMypOFlzKhtESgAPNuaraOLC31RNodO0BRJbKwlPBJClbqQmkMRqSXcHssX6+qJC9RNy9u6Pf+NJ/00/VHDN664WKy4jxaa+lSXdIVbaJfdJAPfHY0lh3KtlxS+lLfjICn+MuPQJSC2nF39sLRPS70RE/mnRTEzcxw2KRNaUgyypIJdISk1W8nfegtdlGMzKQxsJzCLTP13XpyuK+fs0xPxsz9tX8Rj1rInMHYFgMPnFepZGhCl4UrpH4hLBcJqo2SnUD5YFzfQMzbwMeOjOJprztK2GyD3/NaZHjdiBLIGlYZbdbEgHshGooisuzZWKCiyZDPZ0lyOBN9WhcxHOQ+N/ye4/bD5iOch8b/k9x+2DmI5ydyXFUGaVkmYpQrDDdIAAGrNSzdTRkpNDEZwcHSslvPFXQaQYYLSJ2qXjcUmYgoJmJBILoNKrEHygX4X5h4zjRsj09wVppk/wqpl5XKDvOxanDMZpIblToe1n05BrDQD1twUeVfl3ruGyqRLCQheISlJBCUzCE2CRpy3QW0cqOqi6NBJvfuCOVDq71e/CY4g933wmaOAvdNVx6S57ao5vxXfhQcj3ffGGJ7NUOK4vfMk3kuKqbGiNFVrpDsCQrHoOqHYuLCx59usRHsvQhcD5inyiL1twSPG5ddezFdNNVIqpd2fVnu0P/ACzQ6tW2V8qxlPNHKIvW3BOfCSfR+j74GezFBa4GrPtJkg0iKbK24JKMzA4H+/bHoWtDGhrRIBXQ6S2G2q1vrbmULzJBZ0uxcOBYsQ4vYsSOwmHbkpctGSSMbLqK6BUQxVSKiHdidSHJLQdyOWjJL+E08voH2wWp8tGSF5mDz7h9sO3JURqQYgkDIJrxsHVSvkj7YsD/AMqx1D1twQZEpQSN0hJBSChLJI0IHmkcIdaeCVU9bcnaRz/4iHWOSKv5twXWHEkjkwD/AHQV3YCSNWDeZhC1P2cByiAElYSrrIvIV+11einl/P6mjFE6RWuH0QsX016HTp0+YtCBMlzaSQ7FJASG7N0EEH6r6oVIYGVHBURILi+s0rOI8Hk4EEYZikuN/Q82qvExHgDAqOpi5qb+CWM9T/yEWcsh7VDkr0fgljPU/wDIQcsh7Uclej8EsZ6n/kIOWQ9qOSvXR0QxhtsmezlQYdcI0xkrJoFFfivU8tw2zlIQb0pA7hHMW9efYUDxWa4B3gwIJvWOSgedwbXN9D2dJXt7lWzFP9J5JSnEHZiWFTCRq67AFR4XL6cG7AtE9JERb/D+SnsH1RyHXlTFy+P8wkvOm/6i/wCIx7aFDNQdgWN75Fer5WtITJS6ATlqDSyalEyVOSTvAMng730a/lIzQ2mvG0q8kmD3/NaHpLiJKFyzMxM2QWJAlgmoA3dkKDX+qKCpBV/j8im+PxXlFJJCrKQaSHEtmZaNdWcedCntRJGUZ1hZBUPG500Ku0xCjT2NLBYknnoeQAJokrfLukGHnqplrKlb1ilQ8ksS5DQTRJScpS8/E/tI/wDWmONpZtZzOz5lbqCZB3b8knEY/EJWU+KKWlyEqQsXbioFqR7THOFHaRetZiHJIVmk9rYKa7A7ykWdQBFlG4BKrOGBYksC+TN6wRrTklfCM/c/E5t1lKt5O6lvKsbh7Nr26hcnbbzkaw5Kfl86YuuuUqXSopDkELAJZQbgQxvzgDDCcHMNqjEayM0siCYUsoPM98dij0psTmuEivKaQ0U+Bz4biW9toVRiMbikrUlOFWtI8lSZiQ99GUQXa/KNsgucIEx0/impuYYyh04NdRDgGaixchix6gbHQ87QSCYgCdr/AIpcvH4orlA4RYSsfGEzEfFGprgK3mAcs+oZ7kEgjUSBNe66+1XqOsRoZGIscu3QNKuAEOP3O48fFQsfjpiFsjDKmpYGpJAua3BBawpTxJJWGFiRcXELulzgVCl5ziCL4Cak72qkMGJpcgk3AToCxUOAJCrlKu5ODNZ+zUrxKZUCGRUh1O51dgQwHJzy3oKxRXcpkmUZyKly9mrgCxLdcWw4rmrPSKLDpA54twPrBQcbLUhJIl1KBAYcioAl20AJUwDlmAeNBiGUwuJEoghuquAVaMfN/wAFN70e97O3qvEda7JR1EPZ4JiRmWIPlYFaS3pJIB3teLWSxD+UHZiyEV+SZgQ9ngp+WTpkx65CpJGjlJfqsdRZ+DuzhiZB5deFEwWjo7lYpWdDr9cQc2VoU2Pmarr/AIp78KMLhAUz5hStW8lIQouKQNUpIFx5xf2NHLjPDXma7FHo8SIybR8FhOk+fmdOXNlLmLlkoCEgkUilL7vAglT9bx0aMGGCHAT/ALrn0pr2RixxlJUfw1McjZ4lwH+v9duEXc3qbgqed1t6ew+ZzFKpaemxNSiQnhZ6tfshgNJlV3KJLgJ1t67jMymIpYTlub0KO72uf7vDcGj8M+5DS4/iT07FrSkmqYpholRc9QvDLGgXbkg5xxTGEzWaq/x0sgOCVEMxsxfXjEWta69su5SJcLnL3HJ55XIlLV5SkAntaOOV01hcum04eaakp3kgFRYB5gGrx2NJ4dyqbcl9KH/GXp/KaJDECkeUaQ6j5V3spPaVonpd6cRSJysx+FZAS/ilNnppp2ado7b710s/FuDxl+51Dp9L62bExOa8wyXBVSszNKCQAXUkFQ3pj0gqDWfectY0ks3po4DYlHBN57Orff4Y5hYWOmHrY5Tkf4vLnCZMKjhEoTLcUB5ISwDcSAbksdGcvwKTBDaXEfP8TvirGxi6HVkrPMsYtSQrDzpALHdmnUsWBuCkuzuOcYS05K8OCj4ZeKpIM/CFTEj9W73ZVwEuPY7wqpTmFaYXEICEhc2WpYSApVSRUprlns5vDqnJKYTvjUn1iPlj7YKpyRMJvIJiTNxC03SpSaSNCyEgkcw4Mc+n0eI9zS1s7Nme0rVRorGggmVvyTma5NtyfxjFSwpwUylpCWKaeKSRzsdSXfSMjYEZv/x/DirzEhn8XrwTIyVv0vGEMxBmJvus/kODxsReDVRvd/DiivD63rwSV5EDLRL8bxgCUlJO0TUsEg7zobR02AsT1MaqNOer+HFKvD63rwVjlmGEpJTtJs0kvVOUCRYBgwFuOnEwuTRXnoS8OKi+kNY2Y5xy/upqJiRrcxvg0cQhYLc1xY7o8czeOwYDfvULMsCicoEzZ6GBDSphQC5BcgamzPyJHExfI5KtsN4/D8FAlZAka4vGEub7Y8amtpark1ha0EjkpVX9T4cVY5VhUyEqTtZ02pVTzl1EWAYGzJs7DiTzgkclB0J7j0fhxUozQde6L2Ma20m1dSiUeDC5ziC7cOzbt8FGzGQJoA2s2Wxd5SgkmxDEsbXftAiZkcVuMWGfxKtVkQKqvG8Zb/MTzc+Y7FhbSwhSGajXh9b14JyTlNKkq8bxZpKXSpaSldLWUCji12Z3MFmaesh9b14K4XM5At1a/XEwQqo1KDRzLT6zVXm+EVPlmW86WPSlqSFd5ft04RZJsul8eC5bokRxmWndxUH4DUwAnYsMCHExLknzja6oJN63rwUazup8OKZPRtTv4xjdPWo5EObX1P8AYDEm9b14Iru6nw4qXhMoWiZXtsQoMRRNWkyw/nMBU44B2hza22tPZ6CRrusDZbT/AHU9QAsl76q4n7BETNxm7wU2gMu7zmpmDybDz0qM6TKmEGkKWhKlJFKbAkOnn9MYYrQXma6EGK9jeaSFgOmfR5aJ0xEqWuXKVTszKSSAkISCzAsXB1vxu8b4ERghBs5LFHa90UvInNUAybEeliPmz7sWaxnXVVR3VSRkeI4qxBLv+TI52anQg/Y1mNYzrp1HdRT0YKaABs5pYamWq/X5MWa+H1lDVPyXfE5vqpnzavsg18PrJal+S4cFNNhKmOdNxX8xAY8PrJ6l+S9lyWUUYeUlQYhABHsjjFdNYPo/MXNTMlSgoMsFaiVI3QolQQpN6wyToxCuNwOrpCJWdKV0lW0J3pQB+MslA+Md06q3RdQ4Kdx2MeMT0T0u9ERegYfyU9g+qOQ68qYuXz7gMTMMrHpS2zQ6lOtQaqsaBJCnYalIdKL3IPuKQ5giQSbzIWAG6RxNndOwnYRy4bXSeO1bvIsSE4KQsuwkS1HsEsGPP0t38Q/+Y/FTY0gKSuQSXMhJPWofZGPWtV2rchOGYv4ug9VQv9ELWNRq3IVhCC2wRb9YfZBrWo1bs1zxX/IT8ofZD1jUatyl5aoKrTTSUFlJ5OAQxGtiI4+k6XGhvaITpAjZmt9Co8N7TXE7VEx/SDCyVlE2ZSoEhi9yAlRCfSYLSbc4wtpVOcJh24cFqNHowMi34pP4QYEsROQayydd8s+7besxtwIPGFymn9Y+A4I1FGy+KQOkWBoMzaJpAcljoeOjM1+y8PlFOnKtuHBGoo0py+KtMvXKmprlgKS7O2sRFPpTHc509lnyCjEoUGIyTbDmFJOGTwSnujrQaXrRYe5eXpkOmUZ0nGYwKqMTneElzFS5i0IWkOQoHTV30YOHPCL67s1nD6WRMJtfSPBBFYWgpZ3SklxfQsxuCO0NBXdmpA0yckqV0gwajKAWgmc2zsd5ywHtYt2GCu7NKtSxM5Xq7RhJfFLRpZFDrMV3KDHo9IFVzZOymbey3deouZT8LIKRNNNQJBLswKE3I03piAOZUImXgLoGjwReN54qul9JMsUWE9DlVKRfeLBqbb3lJFuJaI6wJamBlvPFOyM7wC0qUlY3E1KDFwHA4DWpQS3OHrAjUQMt54qbhtnPlJm4ddUtQsRoeFni2HEbiFnpFBDxWhGWzPxnwUfErCElSlEBOvV9EXmqBOS5JY8GqSZ93BVqekWFOk92cmx4PV5vBi/YeRiFeGnqomZ3cFwdJMIW/GBdQSNbqU7AbtyWNoK8NPVRMzu4J7Lc5kzzTKmVKAqKeq3U2pAgBY6wJFkRts/FWFcVvBbepsdWV1kWLQiWutaRvPdQ0pTw1jBFIrFdCC0lqw3TDpJNOImbOcsSk00bFZAUFISanSRU5Vz0aN9HhM1YcROayx3vEQtuks3+Fq7fjWJvpvzuT/VFkoOW5Vzi570hPTNR/SsTw8+bZw44/U8L7jLcn97nvUub0hnJQFnEzwksx2szjpap+MTMOEBMgeCgHxCZTScN0lmzCycTiCWf8pMFnbiecDWQnXAeCZdEF5TmG6SzwtQRiJ1cvUKWpSeqyiUqHVC1UJ02yRrIjZGa9nyzEmZKlzCGKkgkdojkFdJeU9GkLbGlmdaG1pJ2oB3jKSlW6EgipZHk2ZjvpYNcnaPVwUAr7pYqY2I2jNXuMoHdpDOwcHqN+0Bzp0T0koifm55jhmsnDplE4YgCqhQCgZYUo7QmklKgNA/DjGXVQjALyed9ckwTNeRZRO+KzPyNC1SmLtPugUkqVTULEbpW+6SR3qTE50Hu/wCt9ucu+WMlRDbKst9khqwElIIdWGQPaZQEcGkxPv3H8x+KYZYlZjNTNVUUYtBYA7NSE2BVxC3Z1F+bJ5CMshn8eCtmclDVhEEgk5gaSSHmpLEhnDr9kEhn8eCJnJWGHmplrTMAxSiUUFJUkixAqUkrussN7t4vBIZ/HgiexTfhwepndyP6kEhn8eCXcpfRxVS58wgoC1JYKZ7ISngSOHOOTpJzdY0E4fNbqIDVPb8lbYtLoWJakBZSaCq4Cm3SeYdowB0OdpWoh0rlUrTjgpAC8KpDkLUUqCmuxatnNnZ7vwvE60DPeFGUTJLw4xtQrVg6HFQSF1APdiSxLaWF4CYGB3hH3mSud3g3siLWh5k20pRYohNrPMguoQNSR2R0qPRWsNZ168/S6eY4qCxu89vBQsyRiK07AyAmk1GaFE1WpApItq8bZhYWthYlQkSsfd1YQasyVu7Fi9ZDO3DR9IJhSqwVYZZLnMfGDJJfd2QUA3F6iXL8oJhRc2H+FSiQeoReyCTaV1KJoucnxR2DHvy7L+xR8yTMMsiQpCZlqSu4G8KueqXHaYvIK7Tg43KrmS8xIDTMGNHIQvgbi5Oos/b7Iyeoyeuyk5hW6l4Oh0ukJX5NRqYv5RSQHNnGkEnok9Xa5oHEfyETAKhGjsgibyoU6eg+cntfWL2seLwuJHpbIrpkhUZRijtQqZhClRZAKVFk6KCt7ecNbt1hVYltir1sHrbwkSlY1zUvBs3AL1dWm8SzUhzxe0FWLkjWwetvCssvWugbYylTbvsXp6mCi/fEuc0TfYlXY4yZbsXZ81I1Yq+hP2mMkSkVrBd8Vph0eRrOv3Bdk9FcNjUlc4EqTupIWbClJ0DcS94xxGhxmV0aNSIkJsm5rCdIcvThps2TKVSmWUgKXfVKCSdLkk9V46tFbVgAD1aubS4hiRy53qxUgnTHvPk08WFzfk+rd5I7DbN3WCpk3Irs2YvdInygWZRYX167cPp52CT1ggAZJUxUxSzs50tiN1JDsRqbHn9UM1ibCEhIC0Ja5eIs0yX1uk/b/f0QyH5pTZknZEuaKq1hQuzBiP8A8v8ARyctocLykS3AL3Do9/40n/TT9UcQ3rrBeXZEA2MelIWtDLoUD5QIc7IOxT6SrqJcWEbaUZvJ2hRC0XSKYpHjJSsuZl2sBuiwuXsxJDBybO8aNFsa51oxUXrdyEilJa9OvG7P9Q7o5brypi5fNuVS1IwuZr82YvZjfUHI2hO6hKiWK5R3qU3AKmJSr074YdEgtxlPDZnLI5mywKgOkCVuclnFOBkkapw6D7RLEecpR/int/MRvVzRzJqfjZ8iSQJs5SSzuTY68g3A90U19ilVUdea4QKpOJNTtS5qe9mZ+B7jBW2IqqVleLw89KhKnFTMrW7aBi2hBfsaCtsRVUzxAemv5UFfYiqkZYhRXNSFncUACRchSQq+mjtGOl0zUFsmzmJ37ZK6BA1gNtysfF5nrD3ffGT7VPV3/RX8jGe76o2C/WHu++D7VPV3/RHIxnu+qNgv1n0ffB9qnqb/AKI5GM931XU4dfrD3ffE4ekw50nCW2c1XFoz2NmznHK7iuqw6/WH5P3x0QSRMLgv0qGOquYQe36KBmWYS5FO1nlFTkEotYpHA81JHth2pw9J6zosPio6c9w5JAxYJSCVAJJpALF+V4LVL7Qd7s+KXlebysQpSJWIqUl3FPANfXTeT3iC1D9ImGAXMMu1WqcHMP5z6IubCrCYK6sAQ47K8N0x6vSvEJvrPoiWo2q7k4zR4hN9Z9ELUbUcnGaPEJvrPog1G1HJxmmcRImp89xzi1lFDvxbvqslJ1kEVg2YznKXbYfFMvN9KJ8i/Nu+qx8sd1d/0R8b6ULkX5t31Ryx3V3/AER8b6UPkX5t31Ryx3V3/RJWqY3lP2RF1CIHNMz2S+abaZbzmyHbP5BQ64wFxBkVvABEwtf0WPxR/aHH9RPdFigMe1Zzpb0JmT5y5ksoUmYxUhfAgAWsXG6D1H6NcKkhrKrhNZ4kAudWBks+PBlNd9lIfrL8AGDpsGADCJ8ph9VR1D+sujwaTfVYfhy4aebw4Qcqh9RHJ39ZLk+Dmek1JlyEqIYkFiR2hPZDFLYDMNSNGebC5P8A4C4v/L+UfdiXLW5JckOaB0DxZsTLAOpCnb2NCNNErAgUQ4lek4DDbOWhGtKQO6Oetq856NiZIRPmoQgndSAhNzvkFa2ILsfN437OlTYZZIHYoNKkdJVH8acgtNaw4UJZywcs178uDm7RPS70oinTelOITmknCCS8kgAqAN3lhRU5tukc9H4tGXk7DBMSdv1TBtkvFJy5iVTUJmLShS1VJCiEqctdILG3OPbw6Owta4gTAFslxokdwJAK1eFmTDskpUvZ+KgFNIpKqC29q+lrg20Yv83pcQDSESfvHf1L0UNhNHBHV+S0+NxyyobFeGopJJmEvVwZlac3gqOyKrrNzULb4pvyuBJd+OlTka8mA48Xh1XZFExmFLy3GTxNG1m4QS71GUTUQQRookcefD2QqrsiiYzCtFYyWCxmIcfrD7YVV2RTm3Nd6OKC5uJUkgipDEaFkJBv2gxzqe2b2g4D5laaMZNJ2/IKyzfAy5klSZqCtAZZQASVbNQWAAPKukW46cYxsYWumFe4gi1ZZOCkIBpkZh8WyW32YkIsKmWALuAzOXYkxoquN5CqmNqXl+Fw5npSJOPSuzLWJgTa+8smnhckkqIS7kJhOa6reNyYInitlsozatW1kJlvppHQoUOKLbm+rlwdKvgReaBN2Yw2HP5Z4KkxKpy5w2M7CGTSCQSTMZTsoMWAJCmNwQD2x01yhR2BtoM0xO8bFpUzBzSFCoEEKCVKsLKAJapnZ264ExR4eIKa8axblInZcVhk0usGosm4qcb5sGLuA93gT5NDyK09DdvVE4YdOxX6Po8YRK0IyGJw7Dn2fC9QcfkUqcutZWFMEkoWUuBUwLajfJY2djwjSQCvSloKzs7LcOiaqQJOOUAAKgqYZREwlKmU7GkKKuY1DUgiEsFCQnJTsvyOVPlKSuXiZQrQaVzSC6RUkhlMkOrh6LWZoYE0w0FaDCYVEpFCXpdRuXJKlFR7XJMTAyUrGiar82UiVLXMU9KUkkJDlgOHX1ReIllq4kdsMv8Au7PW7sWHl4DDSwBKw+PCbKtWxYbJIqcnRrjRKQ5YCKhVFwKVpvIVjORJAQNjjiFE2AXu7tO9ezhILnnzLGUxkVGR2KwyJAEyc0qdLBuTNO6rfXdIezmol2JFJ0IMSYbblF90yVJxyEtU9PL9Y9kYafEhGz8Wfy2/JaaDDiTmLGnDPaMvnlilpzPHSpbYXDpmopdSisAoVSLMVDgx4xlrOkJDBdGDDhEmu6VqyGdZ7jKlLnGaiYKapaFqSE7ibhANnG8RqCWjrUZo1Ic5tq5lLkI7msdZ69TVYOkU9gfxxiAfLVxe35Tq+kRdJnU3BZ5u628pUrP8QdfGx2rV7/8Afc4Aw/g3IJd1t6QOkOJqZsVS+u0W/J6atOOundCk2fQ3JzdLp712X0hxBLNjACQHK1WckEnfsBY+3SGAyfQ3BKbuvvU9WYzwHE+d86v3os1TOqPBQ1j8yvZMmnqXIlLUXUpAJPMtHFN66qw2Wh8PMBAIrS9QJDbRPAJUX6wLa8I7Gk8O5VsSulUwk4kFVQCw28TTuDdZt30uPldULRPS70RFvZEsEIUwcJYHiAWf6hHJcbSpi5fLWZYn4yZ+2r6zH0ZkTmDsC4bofOK0+WYkbSUql1DCovunRJOoU6fK0KeXC8fLabN9Niid8R39Usl6qFJsFuxo+C1GPl4ORTtyxV5xJubDQHmRYCJA9UDwCpO0qMcbloCiVpAR5RJXuuzP3jvHOHbkPAJWZ7ynMJNwEyZs03WXADquzvxtYPfmONoRJyHgOCdmZ8SpeMl4PbJlLfazBZyveKQHZQLEgFJ9ofW7mZTkPAJSwnvKkZLOmSlTZctNSUKAcMDcAh/YWjn0rVteCcQtUGbmyyKtvhCf6pXyh9kZ9ZBzPirKjvQR8IT/AFSvlD7INZBzPiio70EfCE/1SvlD7INZBzPiio70F0Y+efzJP7wiyE6GXc209qopLWiGdY6QzH0SvhHEeqPyhG/WRequRU0f7z4qpGVIcK8STUkAJNVxSGDF7Nwg1kXqqf8ABe93lcTlMsEK8Rl1JDJLhwCXIB5Eu/NzzMGsi9VE6F73eU+MIxqGFZVVThV3qQoXGoeXLt+qIeti9VH8Ddrd5U0ZhiPUq7/ui8RaSBIMXYZDDWgNlJd+EcR6lXf90PXUrqKVU5o+EcR6lXf90GupXURVOaPhHEepV3/dBrqV1EVTmm5maTdDKUD26fRFgdTCJiH8FgpL4BdUiPkRhb4pjx6Z6tfyvuietpvu/gseroXvDvR49M9Wv5X3Qa2m+7+CNXQveHejx6Z6tXyvug1tN938Eauhe8O9InZgsC8s+1TjuaKo9IpbWEuZIZj6K2BAob3gNfM4Az+aq5uIKi5LmOQYk12AyS33RE/Ee0fwJ7o6sLoN7AuY/pHtKi57kuAXNrnqQiYoAl5lBU1gWcPYM/VGlkSKBJpMlS5kMmblXfAGVeuR/uB70S1kfao1IWxHwBlXrkf7ge9BrI+1FSFsR8AZV65H+4HvQayPtRUhbEfAGVeuR/uB70Gsj7UVIWxKR0dytRAE1BJsAJ7v1NVeAxY2ZRq4WQWww8kISEpDBIYDqjOrlgslCTImBezpqD7V6GrGrX7Oto7Gk8O5VsR0qlykpnCWADV8Yz/lCkE6gcGLjV4NE9ND1ZSOm8rx9OAoWFMUlZAYroStISxJamtyQLgRjdRXaoxZ+pyUg7BfNmaYj46b/qL/AIjHrGROYOwLGYdq2+CBbDl7eKJFLC+4bu7uHbTj2t83jvnTon/6n+pegq/cj+T5LdZpOmgpEtclLuGmu5PUxvZ4mCFQQVB2uL9bhPYFXF9XVyY24jkWEpt2pSKMLNxawSibhFB7FKVFg5BDhXMEaWbjAS0IAKtUbemW9BIU81nYIpUHS58qrZC/CrqiMxaiRUno4l5uJ/bR/wCtMYaa2s5v8vzKvgmQPb8gnsyw2OqVsFSKS4TtKnTupY2SXNVfFmIjO2HDlzpqTnOwTSfHnDnBah2Mzyb1NzLUt7Yeph7dyK79iblozClSdphDMoFLVuFHiQ3ksFHTUcoeqhTnIpV3q2y2TPCTtygrcNs3pApS+t/KqPYRFboYB5ikHEiTlKMtz1x1KJSHuNRwnt4rzWlNGQGfeMMp4Z9nrgqbGyMaJp2Zw+yLttKnAoQwtxr2hJuKW4x0Vym0eFVtBn6+ijrl5hrXgw3WtiN25fS9XHQ87wJ8mg5FPy8NjlTAa8NsmlvTVU4I2jcL7wDvw0uYEuTwpXGdv0V8kERZDiEWLo6PpcaERCIrDAYjs4fBV+ajFu8hUkJpAO1cFKnLqBAINmYHjryjQZ4L0jp4KBLVmdwV4IlrF1u9IADU6VBROpvZuEeco85PVY8oZC8GZgUHO+RSwd24u5s2o0h85HOVonDFSAJpFYd1J0F+HUzRYx5aqo9GZGbzrxccR6yVJm6EGUtMxK5ktW6oSwTUlr6XYgEFubB3EaHkStXCYDWMjOWOB2j13lZdEyRvK2eYTLqUCUrIK6iKadAx6mBCiWLvTWG1XSOxSZ+CkJWUmXjlFAO8Ky++pJ3uPEi70m26QCWbUrdiewGPQlU1Zw2L+Mua0KUSBdgPNYzDYclHgTEg8CZkUnQ5gCYUnM8uocouBcjlHC0nQ2QhrIZlP8PzGz0Ml19G0x8Q6p9svxfI7ezvGKsMP0uRg5SUGVNmFSAoFABSN0Bi5DXD2iUKJKG3sCvFGMR7jMC03rHZ1mZxM1c9CaTMKDSrgKEA8nFixs4Y9UdyiOnBBHq1cWmQ9XHc0m5VW1xHGWgDnXoOxuzjzva9835LPJma5tcQ4dEtmL7/AB7tIU4mSJMzT0lc4hVSEg+ayrHttbhEgXytCRDcE0J2I9VL4eedGufJvew09nCM4mW9OTM1IUVEkFIpouX87iG5NxiczNRskvb8iWVYeSSXJQlyeNo4ZvXXCw2BWoYeZTqVgcdKxpSCXjsaTvHcq2XFOdJgWxLhX5UsSzKFIakgCwDC93BhaJ6XeiIthhskw+1TiRKQJ1BBWEgKVUEh1FnUQEgAnQEjjHMdFfIsnYpgL5WxuFedM/1F/wARj20GFzB2Bc+JFkSt1l+EQJSFhO/sQlxqRQkX4HyU68hyj5ZS4pGkYjSbBFP9Z+q9XDhh1FDgLSz/AKrT51LrMsjDDEC5BqSKDw11dyHHPkTGlplMEyWIidspqtmYYpcIy5LFV/jEbwSDSRcHVgOTntiVb8yjV/KpWRKUk7uC2KVs6qkhgA9062JI0Hczpx2ptGxaKWq9+zVvpisFTIULJs3RJn4lK+K034OEpBHa4PdGalvqvaD1ce0q2DCL2kjP5K5PSWTzEZ9aMx67lZyd+SpBJyykJ2KGDauSW4knU9Zvc8zFnKj1h67lHkhyUvDYrAS1JWiWlKkBkkPui9h1OSe0vCNIne4eu5MUV2Ssfwlk+k0JsRk+c4S2KEWjxqv3Yt23bkn8K8MnVYHaY6EOmQWiTAuO/RNKc6s8gnt+ir8w6S5bNKDNVLWZZJS6nANrsDc2GsXCmNOCiNFx23EeP0VdLzXJkqJCZbku7Kfhx9g+nnD5UMkfZ9I6w38FZ5f0sy6UkplLQgE1G+pYB79QA9kI0tuSR0XHdeRv4KWjpZhjcTEq7CIsbpGAzNdWjaPEEc204n1cNi5jM9w01Cpa7pUGIdnHaIDpaj7d3FaTRnnBVyxlhIJky7ADS1mbuaF9qUb1Lio8kdkpWDzDBSlVy0BKqaXu9NrX4bqe4QDStGGe7imKK4YJ3E9IJavOTTyvfttp1RczTNFaJ2z7uKwUqg0uMaolVytt7bN3iouMzkKSBLmplmpJJZ3SFCtLFJ1S4fgWMB0zRjcTu4qgaJpOIHieCgzMbMKlEY6kElk7JJoBUSwJS5sQm/ACF9sUbM+A4p/ZVJyHieCizJs86ZjrZXxQFmYswLGw062IJJhfa9H6x3cUxoukYtHieCssLmpQFbTEia7NuBJDC7MLknuhP01Ba01LTt+l6G6IjucA6QGy/fd2qpx2ZGZbRPAfbzjz0elvjOrOK70CiMgtDWheidDgDhgDcEJcdqEx36N/os/lHwXFj2RXdp+KyXTPodOnT5ikS65cykilVJTSlIbUNdLgiOpCpEMQ6jlz4kF5fWas8vweTzrh16EflDof3u2JmPBOajqouxJl+DzEAvsJnG20sHDHzrjtduDQCPBBnagwouxd/wCnc7/Dr+cPva9fbzMGugbUaqLsXUeDyeDV4ut+uYeb+lp1Qa+DOdqNVF2KXJ6G4tKQhMkgAMHU7dpckxMUuGBITUDRnkzK9XyrDmXJloOqUgH2COYt6w2WSQvDzUks6hehS23x5qd48rcCeEdjSeHcq2LnSRJAxLs+0PFR80ekbdQFmg0T0u9ERadPSjDJxMvBlfxyk6MWBpCkhyKS4fQ8G4xzjAeWGJKxSBwWQx3ghklRVLnTHUVE1FIubhml6ax12afitEqg38VkiUMOtBU+R4PKUhNZNIYb2oADfm+2PK0ugQqRGfGM5uJcbpTJnZYuzAp8WHDayQsAAvwEs11XQMpG7PnJHAJmFu4ItFggkCVYntDSfGrNQMYEzqjurD/sok7osU6TsYrsr/nLAhFvb5W/tTD54Dxd+5Qp+RzR5KMxV2KSB9N9OqIGeR8rOCmJZt8XcVEnZRivNkY89s4D6kmIEvwafBn7VMBmLh4u/cos3I8Z5mBmI01U92YnQa6+2MMaiPiOrFpn2jgtcOksY2qHCXZ9VHVkOZf4ZY/d++KRQH9UqzljOsFSTZk8EgqIILEMLEa8IpLWNMiFbWebZphQmnVau8xIFgwCiQ84ppeEUdST2mJCKBcomGSkeIQ9cjVLviEGuRqkeIQa5GqR4hBrkapc8Qg1yNUlJwZGjjshGKDegQyE6lEwaLX8oxEuYcApVXZp1M2cPPPtA+yIkQ8lKb81dYbJswWlK0yFKSoApNNiDodYtFCc4TDSqzSmtMi4KVKyTH+dhJh7LfW8SFAdi0+I4JGmNwcN/FS5WTYjzsFiR+ytJ+tAiwUBuLXeI4Ks0w4Ob4HipUrIlHysLjE+xBH26f3xiwaPhZO3KJpsTNu9TpPRVJ1GIT2oP8pZ4RMaNg/m9dygafF/Lv4qZK6CpVotftLfXLESGioJxO7goHSUUYDfxWsyLLzIl0G7M13sEgchy5R0obAxoaMBJc+I+u4uOJmrGJqCIEIgQiBCIEIgQiBC85y4DxebUWFSXsD+cSwLoUGduHdrHZ0lh3Kti50jJ/GnRR8aWsBUKRvW1fV9WZ72haJ6XeiItL+CeHXipeNKTtUpHEkEhISk0uwpD8NWPCOeaQ8MMPBSAF60UZ1JECF5D0w6W5jJxs+XJmKEtKgEgSkEAUpOpQSbk8Y9bQKBQIlGY6KBWIt5xGJwmuXSI8dsQht3Yqf8OM29cv5lH9ONn2bozIeY/uVHKaT6H0SVdO81H51fzCP6cI6O0WMB5j+5SFIpJ/smJnhAzfhMmfMI/pRUaDozIeY/uVjYtIz3BRpnhEznhNm/7dH9KKnUPRwwHmP7lc2JGxPwUZXhFzzhNm/7aX/Sil1FoGAHmPFWh78Ss/MzHMFKKiJjkkn4kam58yMR0Jot5nVHnd+5bBpGkNEq24cE7LxGO41/ND3Im32f0T1R53fuVbtKUrPcOCsMsGKXNlomKWhClpStWzApSVAKU5SwYObxKJ7P6JbDc5rASASBXdaZXdLFQGlaWXAF24cFoUZPVdGMYGlguUkEArKeNJJAFXkixFVALxm+ydGssfR87nuynmey83GUyJKZ0jSjdE/SOHqxLGSHd/G0XSkkUIcEpWSnywlwUpGrOoXAuUdHaJH/ANb9b9lt89t1yQp1M97+lvBM4fKiVqSrFIAoQQoISBUurVy7IKRUAKt4WTqIRNHaLDQW0fG6u+4S/NjOzCw3qbadSp2xdzeCal5UtQUPG0pKZxRUUIZSKQQtKCXId3JUNGSFktFb9H6MFogYTlWffO6c/Cztkptp1Jxibm8EmdkU5Lvjkhk1ECSgkF2pau6iLgDg9VBYGvkGjTdR/wBbuPrapCn0jF+4cFBz/AYiSlKpOK21S1CkSUVJSNFKpqF/5ji4F9G0Po6K4h8KrLGs6W8pP0jSAJh+4cFVy5uN41/ND3I6DfZ7RHVHnd+5ZXaWpeB3DgpSFYrjV82Pdi4ezmhsWjzu/cqjpem4H9I4K8kdNczlIShM1YQgBKRsUMALAOZbxsbozRbGhoAs/Mf3LKaTSojp4nZ9E3M8I+a8J6vmZf8ATiLqFo0YDzH9ysaaVkfD6KLM8Jeb8J6/mJf9KKXUTRwwHmP7le0UjEHwTCvCZnXCev5iV/Sio0WgG4DzHirQI2I3JSPCNnZ/SFfMSv6UMUChnLzfVRLogwPgpMvp/nR/SVfMSv6UXN0bQdnmPFUuixh+E+C9n6AZxMxOElqnEqmgb6iAKiSbskACwHCPNU1rGUl7GXA9uC2ta7Vtc7FaSMyEQIRAhECEQIRAhECF53lKkJkrUtBWEqdgWuTSCd5Lje0eOxpPBVsS+lhH4w1DhbKpSQXoB3ibKLEXHC1y8GiemiItpIx8qpEmtO0KCoJe7Jpfs8pPfHKcx1rpWTUwpsQTRAhZ/NZ60BakIMxQUN0FiQSATfkHLcWaPnWn2NdpNwcZCQt/4j+y1wTzFTzM6xLJKcFMuLgrS6S7AWJB5kg6Cz2jmiiwLZxh4H12WdslOsck8M1n1Sh4pMCV+Wak/FbxFwDdgHLcwz3IhyeFVcdaJi6w22epdhusm5nJJVnE8B/E5vYFIe6X5tY2P87sxRYRP+qPA5+j6EysclxeczxWTg5u5VopJrpD7odzVoAWL6sGJBRYRl96LZZ2Tz7MfmlWOSt5GntV/EYqpXTH8rP6Qm27x+KgZnMxBpOGMks4WJiiLuB5qS7Cq1rtfWHBEET11bZIcSNlttk0GeCr50/HpVdeCAUoJQCpYexs1N1G5YHh2k6WsoZFgfYLbBxu7vklzlcYTEKdYmFAImEJCTenVL38oi8YojG2Fk7rZ54y2KQKfPlDsP1pibf9u7+ZvwekekO/5Lk+elILqSDbyjxUWS9+KrDmbRS1hOB/tafAJqjWrMQk3wgOgJUu76XoABKrMx9vHcBQq34/Acctvgo85dmLzCggHCbSpNLqWxTcrB3ddGYaE8ngAoda2vKRnYL8MfFHOV5IJpFTVMKqdHa7PdowuAmZXKSJmqe3/wCpi6D0In8v/ZqTrx6wKh5pm6JBTWmYQp7oQVAMQLtfjy0BJYCCBRnRp1SLMzL16kgukoSulUoKKdnPsdRKUQexr8u/lF40fEInWb4hKuE50wP4nN/c/jTFuhx/E/8AF39JV8H/AFG9q802kd+quxNRZuMmBRAlFQ4KChew5l9XHs64tbCYWzLpHsVRiPBkGpuVjpp8qSRY+eNWNteNhwiToUMXO3FRbFiYt3qRhMStSXWigvo4PttwiuIxrTJpmrGPcRzhJPbSIVVOsvUfB0fiVfu/UY9NQf8ASHYFwdIdPxWtjasCIEIgQiBCIEIgQiBC84wCAcPMBC1OoWRqd8dRHXflzaOzpK8dyrbcUvpQT+MuVH4y1WgFILJtpcntJhaJ6XeiIp+G6DgZknH7UsQVFADMrZplpDjVJFZPYBoTGR1K+5MKXqc0w3FbWMSmiBCyGeZzhkqnSZmIEpZcFlMtFSbEHgWIIPZHk9K+z+lKVTeUUejl7ObI4GQAON0xIqxlJhMbVc6RWeXNwRSkHNJ9rvtg6jUFB9xrMRYCyjySRQPZ7TYJIoI8uwjrepdszlUDroEzA0lJzKaoF2eandcuGFDCnQfS8H+X9OTBFCl3X9vOxx3I5VR+uk7XB8c1nkPoZyWZmp/J3Gly5trcuf5f01hQQO7f0vpsuk+VQOuly8dgUhH/AHSaaCC5np32ILK3GILaADUxB3s9pkz/AIK/Zd2c5MUmD11aK6YYJKCRiZCjUWTtUA3V1m1i/ZGSP7M6VMUA0d/RbbVJFjRltsVjY8OV/qayIzjKb/ESQVXV8egGydCQvkyQOzRi286G00L69n5Dn2d5UdZDRiM9ys0Ph5JSACAMRLdBBUWI2nAhNwTcjgAYTNC6YE5Vp/yOtu2dt/xMkayGn8L0jy5E4TJciXtbAKTOlk3Og33Iu5AHNgSwKf7P6YiQ6jg6rlUdw9WYXGthgrWDpVgSoHxvD6H86i2n60YG+zeltS5vJnzrN/CcA7ZtUjGh1hzh6kqHNs5wE6csqky55QlkrE1G+ACaU77u6ikOwJIvy20f2c01Chiqx7Zm6q6zabNk7MBdnA0iCTePFQUY7LyoqVhJYqVUpYnIN6ymomvQu4ItdrG0Xu0BpsNAAfZYBUOU5XePzFqQpEE4jxSDnOWBM1asPLBKwaUzkEzHB3gAvgAEkDsDhnP8v6crNaA+68sNmy7G/wCMjORr4N8x4qXlWe4FC0TESUywHSF7aWUpCtmlResiyZaRY6JLa3zUjQGlnMc14ccZVXTMpkYYknvKmIsOa0k7pVgQUvi8Pq/5VOhSWOvWIwQtA6TDIk6O+0S6J6zeCkYrJi31JRMy6S4dbbHMsLKYKeooW5I3fPDAF3HHmIIGgNICesokR11wI7cD9NqZiswcFC+GQFpJzfC02qSUodQsbHaMlxxY6v1RqGgaY5pAoMSeBt4fMKOtb1gnelvSHCTMJNTLxMlajSwTMSSd9J0B5Rdon2d0rDpIc+jvAk69pxaVNlJhNeCXC/NeZ4gpWx2ikt6K2B0156fXzj0bNC6RbP7gntatbqdRnS+9HcVHVKluTtpg0/OciT/NuyJfZWkQJcnPlUeU0Y2639SHlgg7ZTgEXmc+fP29UROiqfKWoPlUxSaPOes3pqqUNcSv5374Do2m+4/SgRoPvN6ly8zlAAbVJYM5UCT2niYznRNNJ/0neCuFKggSrjxXsvgxmhWGqBBBCbjTQx1KPDdDbUeJESmCubTXBxBG1bKNCxIgQiBCIEIgQiBCIELz3J5C1yVolh1KVzAYBTvfXRvbHZ0nh3Ktia6SSgnxpuM1/KfVAdwwpL8OTHjdaJ6XeiItejpBh0z5eFMxO2UnyHuGSFAHtS5HYY5pgvLS+VimDgriKU0QIXkfTHoZicTjZ86Xs6FqDVKIO6hKTak8UmOnB9tdGaOYKLHLq7b5NmLecLZ5ELBG0fFjPL2ykVS/9OsZzk/LPuxZ/wCo2hc3+X6qr7Jj7EhXg6x3DY/LPuQj/iNobN/l+qkNExcZKPM8GuYHjI+cV7kVn/EPRBxf5fqrBot4TC/BdmJ86R84r3Ipd/iBok4u8v1Vo0e8JhfgmzE+dh/lq9yKj7e6KOLvL9VYKG8YLQ5R0PzORhxh6MHMlhalkTFFQUpQSA4MvgAoWZ6jyEY4vtfoaJErl7wbLm5d6sFHiASkpw6L4ve/E8BdJGo407xeQxWWuWY2YBi432u0OJfexPL/AOVyDAiZBOyejWLTOlzRhcEky1TFAJUdVqChfZu6WZy+qmpe1n+b9CmG5hixLZDo5d+PqaiaPGmCAFyT0YxaV1jDYL8mhFNqd0KFQGz1dQL3O6kOYtPtpoUtq62LeT0c5WdLZvKr5LHnOqLk8nJMckEIw2CTuoS6VkeQqrhKc1MH9utgKX+2Gh39KNENpNrcxLrYKbaLEBnVCamZDjyCBhsCxZnUSEstSrDZMwdgOAd6niJ9sNEznrYnl2S63j8lIUV4wCh4fofjJa56k4bBnbFKgFzCoSlBSlGgbJgkuA3JIgie2mjXta0xX2flvsAttv4oFFcDOSmoyLHBNIwmBArqICyxFa1BLGUQwrVYuA55tGc+1einGZiv8vZt2KeoiZKIOiGMM2RMVhsE0pKgUhRImPKShALy9ElCS5c9bACLR7XaIDHN1j5mVtW62Zx2pGBEnclZZ0UxkpEpKsLgJmzGqrlRYAKJMrUbxDvdXFotf7X6Gc4kRYgnk3d0vUlHk8XIKYejeJFNOGwbJTLS58ohFD/m7VBJSdbUN5N2z2w0PLnRYmNzc5/mwnPtnnZF1Hjm4BUWN8H2NXMWtKcOitalUhZZLklhuaB2EdOF/iFoaGxrKzzIATLbTLG9Y36MjOcTYokzwbZgeMj5xXuQz/iJoc4v8v1Um6LiBR1+C/MTxkfOK9yKXf4g6JOLvL9VYNHPCYX4J8xPnYf5avcio+32iji7y/VWihPGCQPBDj+KpB/fV7kIe3WiMXO8v1UuSxME/K8EuNHGR8s+5FrfbzQoxf5fqq3UOMV6z4NMvVh5CpK2qlsCxccdDGN9LhUuK6kQei6RE7DKS1lpbCYDeJ/FbGBVogQiBCIEIgQiBCIELGdCD5Xafrjs6SwVbE104kJQmYQS6y5ck3ZrPoGGkGiRz0PVirodIXjJWNJUVpAJSTulQQEoLNZrntaMHKXiGYeCkBitPGVSRAhUy9VftK/iMfNPaP8A9yif8f6GrZA6A7/iuRxFam58qpKkuRUCHBYhwzg8DDY6q4OySVEvojKNLzcQyKaEmaSEUuAz6WJD8Rq7CN40lEE5NbbOfNvn64KNQJ4dGkODt8U4L/llX0seabaaXMR5e6RFRvlHqe29FVH4My3JE7Eh3sJygA9VgBoN420sOUHL3ylVb5Rs4IqJ3DZGETKxPxB/VVNKkNxFJt7dRwaIPpZeyqWN7QJHxCdVQMf0bkolHfxVCQNyXOVe1Ng+vHXW+oBGiFTor4lzZnEtHb9Oyy6aRaJKtlYmQlYFWYEkKBUoTGG8oAEtzUsgiwAHCl9LocZzboeGWQ4CfGajZtS5WIkkBAVmDK3go7RwFEWJIqDUnW6Ra1QBi5kUEuIhzFkrMN2PYe4yLNqShOHRtS+P3VMsut1VJpChxUwAHUQPRsyYzqolDtFl1kjOWye/vtLNqViVSJYmSirHrSWC7rU1K0sUqNwxvu6gl3ayYIr6rwIYOFwvBvHG43X2ll1qbUuQd4qzAKSi4dbsUBTOnyiyOBJqLarAVICKLAIcidmcsbr8cLbm2Fm1KTMkolE15id5ALqmKVcrDh3BG8olnslJ0AMIiK6IBKHccgMOAlPMi9FksV3Erkppc5gxKhZSywqpdSXLg0OCRaolxdhgiunLV4YAYTsOyd2MsUWbU/lWElKm0y5mOQQpShWpQQ+6TZQpKXLhJDXMVx4sQQ5vaw2AWATxytntvuTAE8VZHozLYjbYgAmphNLVFVZULWJW6upyzC0ZuXvnOq3K7CUpeFnxtTqJUno6lJqE/Ekt505RHySWMJ1OLhIsb3NHxTqpH4MIpAM/F2AD+MLBOt7HW/0DlD5e6cwxnlCVRCui8sqq22Jqdwduq2tv2bndNtOUMaQfKrUbL+Uep7b0VFMy7KBJIImzlsgp+MmKU7qqcubq4A8rRRGpJiggtAtnYAMJeCYElYxnUkQISejnl4j9sfUY+paG/wBnD/lHwWaP0W9/xV5HUWdECEQIRAhECEQIRAhJoHIQJSCKByECJBKgTRAhECFmMdMImLYkbx4xyaXRYESMXPYCbLSATcEBzhcUxtVcz3xn5DRfdt8o4J13Zo2quZ74OQ0X3bfKOCK7s0bVXM98HIaL7tvlHBFd2aNqrme+DkNF923yjgiu7NG1VzPfByGi+7b5RwRXdmjaq5nvg5DRfdt8o4IruzRtVcz3wchovu2+UcEV3Zo2quZ74OQ0X3bfKOCK7s0bVXM98HIaL7tvlHBFd2aNqrme+DkNF923yjgiu7NG1VzPfByGi+7b5RwRXdmjaq5nvg5DRfdt8o4IruzRtVcz3wchovu2+UcEV3Zo2quZ74OQ0X3bfKOCK7s0bVXM98HIaL7tvlHBFd2aNqrme+DkNF923yjgiu7NG1VzPfByGi+7b5RwRXdmjaq5nvg5DRfdt8o4IruzRtVcz3wchovu2+UcEV3Zo2quZ74OQ0X3bfKOCK7s0bVXM98HIaL7tvlHBFd2aNqrme+DkNF923yjgiu7NW/R0bqzxJueJudecdeAxrGANEhIXKRJLRPb8VbxeoIgQiBCIEIgQiBCIEL/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3" name="AutoShape 4" descr="data:image/jpeg;base64,/9j/4AAQSkZJRgABAQAAAQABAAD/2wCEAAkGBxMTEhUUExQWFhUWGBwaFxgXGSEgGhYaHRsdHhwdHhofHCggGBwlHhwYITEhJSkrLi8uHh8zODMsNygtLisBCgoKDg0OGxAQGzMkICQtLCwsLCwwMCwsLCwsLCwsLCwsLCwtLCwsLCwsLCwsLCwsLCwsLCwsLCwsLCwsLCwsLP/AABEIALIBGwMBEQACEQEDEQH/xAAcAAABBQEBAQAAAAAAAAAAAAAAAgMEBQYBBwj/xABNEAABAgQDBAQICAwFBAMAAAABAhEAAxIhBAUxEyJBUQZhcZEHFDJCUlOB0hUjkpOhsdHhFiQzQ0RicoKywdPwVGNzlKIXJTSzg8Lx/8QAGwEAAgMBAQEAAAAAAAAAAAAAAAECAwQFBgf/xABHEQABAgIGBQkFBgQGAQUAAAABAAIDEQQSITFBUQUTYaHRFCIyUnGBkZLwBlOxweEVI0JiotIkcrLxBxYzNILC4hc1Q0Rz/9oADAMBAAIRAxEAPwD0normM2a+0WVXPIceoR1KdAhw5VBJVtM0dMMxmyUEy1lJ9h+sGDR8CHFdJ4mh1i0skukHqH1RzDepi5LhJogQvH+nfSvHScfPlSZ6ky00UpCUkB5SCblJOpJj1ujdG0ONRWRIg5xnO0jEjNcuk0iKyIWtNnYqD8Ocy/xK/kI9yNv2Po/q/qPFZ+V0jPckq6eZiP0lfyEe5COidHjD9R4pik0g47kxM8IWZf4hfyEe5FbtGaPH4f1HirWxqQcdwUaZ4R804YhfzaPcil2j6APw/qPFWtiRs1HX4Ss24YiZ80j3IpNBoWDd54q4OiYlIHhHzk/pKx/8SPchfZ1FOG88VLWEYp6X4QM444pfzaPci1uiqKcN54qp1IcFb5D00zCZNCcRjly5dKipQly3DJJAA2ZckgBgHLtCj6LgNZOGysZiyZxPbgospJLpEyCuPh3GsT8LJLcKJIJ14VcCL9RFNSnSKRRKPOToB8XcMcN8hamYpweNydn59ik1Nm8tTBTGmVcpCSOPFyLObWBuyECiyE6O7xdt9d+CK0T3g3KOek+Kpmf91SFImTEgtJZaES0qSUo1NaiUghTOlrmIOo9HBH3JkQMXWEkgzOwW3YqYc6XT+C7N6QYoVtnUtklYSKJLqZKikuFlwSEhx6TCKNXBkPuDhi7ZPBWzPX+CfxmaY5KFTE5uDLJaUqiSylJKKt8gJUT8YAl0izlTJVFTWQnODdTbja7bh4W29loUrhOsqbNOk+ZSpVaM2TNVubiZcl96qrR/JYcH3g4TGqBQ4UR9V0Ii+2Z9WqDokhMOVXL6eZuf0pfzaPcjot0TRMt54rK6kvwUlHTnNeOKX8hHuRaND0LEfqPFUmlxcPglHp9mQ/SVn9xHuQzorR4w/UeKQpFIOO5MTPCJmf8AiF/No9yKnaN0ePw/qPFWtix89wUaZ4Sc14YiZ82j3IpdQKCMP1Hirmvi5phXhKzjhiJnzSPcivkFDNzd54qwPdiUpHhCzk/pK/mke5EhoyinDf8AVIxiFKl9O84P6Uv5tHuRe3RNEOG88VS6kvC+gcjnqXh5Kll1KloKjzJSCT3mPJx2BkRzRcCfit7HVhNToqUkQIRAhECEQIRAhECFgcgxpkylzAmulVw5FipncJVo/L2x2dJYdyrYmOk88nxlO8yZlnr0KQSxUojWqyWa1tCVonpIiLR4jpdhpOIk4RajtZlI0LJqSaHUzGogJYF3IjAKM9zTEFwUgRctFGZSRAhZbNJYM+Y4Go4fqJjUzoj1is7+kVG2SfRHdEpqMkbJPojuhzKJKkVnqUkhWFxALOKZJUCL3dNnt5PldVw8a6dVdVnqOGGxBuAfiFDVJNi12Zi2hI5hyuiqrTBzEzEBYllLvurTSoMSLjhpDmUpJ7ZJ9Ed0OZRJSMBKTUrdGieH7UeI9sY0Rhg1XEdK4y6q2URoM7MvmpuxT6I7o8VyqP1z4lbajckzjFJly1roKqElVKEupTB2SOJLMBE4ceO94brCJkCZJlbnsSLW5Kn/AAilMD4vPvwMg27bNqw9rhxGzU0mZ++Hn+qjzcty6npFJoqMmcm4ABkqqLubJZyWDkAONGcEAMKlVqoiz/52eM992N0ijm5blJk5rLUqWnYzBtKmJllgU61HzQeBNjqLXip3KWtcdbdL8WeWe3JOTclabFPojujLyuP1z4lSqNyRsU+iO6DlUfrnxKKjclVGUl1bo8pXD9Yx9e0Y4mhQST+BvwC5MQCue0o2SfRHdG6ahJU8vPJZJGwnAh9ZOrB3fTs5xGsnVSVdIJTsJE83pPxJsS7cHZwz6BwXa8FdFVdweey5ikpEicCojypRAALXJIYM+mtjaxYD0VVc7JPojuiUylJGyT6I7oJlElm80wFU1ZbiP4RFzWzAVLjIr0nJktJljkhP8IjBE6S2Q+ipsVqxECEQIRAhECEQIRAhed5WgnDzQNag1n/OJ/t+GsdnSeHcq2I6UFX4yFEWmbrcElIOj8ybnXqDALRPS70RFpJ/RTDTcRJxakfGy6S7llUpIS6Xp3SagQHcCOfyh7WmGDYVIAXrQRnUkQIWXzRQE6Y5Go/gTGpnRHrFZ39IqNtBzHfE5FRmkTiClQCqSQQCDcEjX2QpFE1Try3EE/8AnrYFwBLQOILdejXfWFVKdYLoy/Ef488XaVL5ki1wGdn7HeCqUTCnZbKWhKhNn7VSlPUQEsGApCQSAAz+0wwCgkKVtk+knvEOqclGYUjATk1K3honiP1o8T7YQIsQwajSelcCeqttEcBO3L5qbt0+knvEeK5HSPdu8DwW2u3NJmTgxZaQWsTcA8LOHhihx52w3eB4JV25qhkZdiUkvmAUkpZlSk1AiWUghQWGNTLNrkFqXjoOYHD/AGrgdk5XzullYMsZqMx1kuXgcSA3wgDrcykHVm1U9t7jx6oiYYJnyV2HW4dnhtRW/MnsFhZ6JtS8YFy3UTL2aQ4LsKqiQxI01buhEhFzKraO4Gy234SxTDhPpK326fST3iMfI6R7t3geClXbmjbp9JPeIOR0j3bvA8EV25qqM5Lq3h5SuI9Ix9d0YxwoUEEfgb8AuTEIrntKNsn0k94jdIqEwqrF4WepboxoQgl6Nmk25BVTjk/1Qqrk5hMjA4pgPhAWCWeSh3B3id+7i3V1wqrkVmqTgZE5Myqbi0zUMQECWlFy1yoLLtcANp7SWGuRMKz2yfSHeIcilMI2yfSHeIJFEwoxlVFRF76jsEaofRCzROkVssuHxaewfUI5kXpFb4XRUmK1YiBCIEIgQiBCIEIgQvPMnlFUpQdLbQFQUopqSlVTApBLuBpHY0ngq2LvSpAHjDEklblwQBuJFiQx04cdWMGiekiItnLzOSFy5JmJ2qk7qHFRZNWmujnsBjlljjN0rFMFZnFeEzBJLArJBIU6VBmPYXMdVugqWROQ8QsrqbCFiuMJ0i2iELSgUrSlQ3jooP6HZ9OjXwPoj2OLXXgy8FIUkHBLXnB4ywdNFnlfzebDv00iIgOQY4yTRzo+p7l9V+HO3Zfqh6l2aWubkkHP2/MK9iieH7PO3Zfqg1Ls0a5uSaV0mA/ML/5cv2Oduy/VBqXZo1zck2vpdLGspQ7SocLeZzt2X6oNS7NPWtyTZ6bSPR5+ceVvN5v98GpdmjWjJUEzPUkkg6kxtD5BZS21J+Gk84ddKoj4aTzgroqI+Gk84K6KiPhpPOCuioj4aTzgroqI+Gk84K6KiPhpPOCuioj4aTzgroqI+G084K6KiPhtPOCuior3D9M5KUpSQ5CQDvHgm9qef0d0Y3QnFxM1pbEAAEk+nphKOksnsKuX7PO3ZfqiOpdmpa1uSdT0nB0kLPyuX7HO3Zfqg1Ls0ta3JODpA+khXtJHC3m8/o7oNS7NGubknPhs+pPHVfdw5v8AfBqXZo1zckv4X/yhx1WfZ5p6/vg1Ls0a5uSscuxFaVGmllMLu4YF9Ov6IpeCDIq+G4ETClxBTRAhECEQIRAhECEQIXmuCllUpkhRO2BAS7kpqUNAbWf2aixHY0neFWy4p3pOT+MglRaZYKfdBSDYkXSdeLORwg0T0u9ERWWI6DpmY+VjtordoUpAtdCAEAEXZw55gEcYxilFsIwpZ70w3FeK438ov9tX1mPokPoDsC87E6R7V69kawnCSCSwEiWSeQCA8eJpn+4ifzO+JXSh9EKUcUogHZTOIbcBbUEuvi567XjHXbO9XVHJPjKvUzO+X/Uh125oqOR4yr1Mzvl/1IK7c0VHI8ZV6mZ3y/6kFduaKjk5hZ4W7OCkspJ1SWe7ONCDaMdJ0hCo7g187ROzvGexXwaJEiibZZJvEY2UkkLmIBSCpQURYAOSX6iIpGl4Jua7w+qsNAiDEeP0SF+LnUyT20wvteB1XeH1RyCLmPH6KMqVgikqIkUpDqO6GFrnquO+H9rQZyqu8PqjkMTMeP0Ticgwyw4loIPEKLH2gxKHpSA81RMHaPqqY9GiwW1iJjZh23Liuh0g+YR2TFfzMZj7QaPBkYlvYVWIcU2hh3cVGndCZZ8krH7/ANqTC/zDo73ieqi9Q7uKjnoJ/mK+UPdhf5h0d71PVReod3FOy+hCR5RWr98e7E2ae0e9waIgmUjDiATLD67CpMvojI9FR7Vq/kRHYElc2ivcA5pBBT6Oi8gfmh7VKP1qh2J8ji7E8nIJI/My/akH64LEcii7E8jKkDSWgdiR9kFiORRdiJiaLUt2ARNrK1xWWOx8EisL8Rck7bqP9+2Jao5qjXbDu4rm26j/AH7YNUc0a7Yd3FG26j/ftg1RzRrth3cV3bDi47YDCKNcMRJLeK1bJXuReQr9rl+qnvjDE6RW2H0QsT0y6XYiViJiJczZS5VIcJSol0pJJqSpg6mtwDnq2QIEMw6zlmixnh9Vqz//AFAxDgeOhzoyJV3/APj6x3jnFmpgeioayMuy+n2JUKhjAQGc0yrVaP8AF2eGIMAifzSMWMElPhCxBBIxujvuS7MWv8XzELU0f0U9ZGXZfhAxCiwxgJelqJT1OzNs7HqgEGAf7oMWME9hOnmKKjTiBMKPKQUIY8WNKAW6wYfJ4LpgJa6K20r1vAYnaS0TAGrSC3JxHLXQWEyTDpXLU6FTKV1BKQkkl6XZYIsFE87R2dJYdyrYu9LJNIxAoCXXUGo3gU+UyQ9y43ruDwaFonpd6Ii3cmYAlAJAKgGHOz252vHJcLSpi5fMGY4j4yZ+2r6zH0lkTmDsC8+6HzivWsDMBy6XcOcIks9/yQjxtLcOUvE7ax+K6LGkNuSukGKQkkKxS5Do8lKXJasuLWJAXf8AV6o5ZWwKomZjLUkEZmtrFggAlySkMUggliG4wd6Fqctwq5aSlc1U0u4UoAEBhawDiz+2JBJS4ElEylDz8T+0j/1Iji6UbWit/l+bl0KGZMPb8gjPMsQUlfiqcQupO6WDuQHchgwv+6Iww2kGU5LQ4jJUycEoKo+CUBhtARMQxUl6GNIAU+jkEO/NramNdQrflTkjL1VBBypCULYTFCZKICSoO41UR5RDNyJMItxr/FMO/KtNhsEmWkIQkJSnRKQwHYOEUFhJmVaHAWBLnSitCkBRTUkpqTqlwzg8xrHO0q2jBgiR+mOjm7Y4Yt2nuncudINiVYN34hgOw4HYO+V6yKsWglf/AHSYBJUkL3E2USdd1ikggadb6GOUIbgB/DjnAytN2y28fRaJ7U4vMJTrfM5gYMoUp3DckvRYsk2PK3F4iDEkP4ceJtwz24ZomM1yXipcxaUJzRdalAoSAASDYBiLpqYgl3Lhyl0wGG9jS40cSF59YyvAuFsgbUTBxWslSylKQVFSgGqLOrrLWj0vszSafEJFX7rCc7Njcx8MDZJZncyJKDa7EYdpyO0WnIqs6QEIaavFKw6bJtdJO8dCDqNTrui4j2TlrdZbNUcvFS01g5rMIQSZgUkbtRUplKpBQL2DhgEAWsYz2qM9qdwmIlTAJCMzmKmTPJsK7O5G7zL8nYNTuwwcJoBwmtXLktLCVqrYAFR1UefbFjSRcploc2q60KFPw7Pe30iNAiTXCjwmNfzDMevHt/ucPImykBLZpNUCQXWHJZBTbd6nPB0qJDuYpDgPxILSfwqTicZJcA5kpJQtjYXUE0lJsxNlGng7sGBhl46yQaeqtXJKVpStJBSoBSSNCCHB7ouD8VUW4LsqWbt5I4nnyHOIxCO/1elBBnZ0fVyaxkrMSD4mqUlDb4X5RVSPJZJ4Nq0cqNWrmS7dFMGp95OexYLOkYiuYJ4QrEblb+STQjUgM7M7Bndo6lFragTv+q5lMMPlDql30VMNuweXIFhYnQmwBtztZ4t5+QVPNzKm4iUQn4tKHceULEewe2JkWWKAOagbDEehh/pt1eTfnw067VyfkFObMypOFlzKhtESgAPNuaraOLC31RNodO0BRJbKwlPBJClbqQmkMRqSXcHssX6+qJC9RNy9u6Pf+NJ/00/VHDN664WKy4jxaa+lSXdIVbaJfdJAPfHY0lh3KtlxS+lLfjICn+MuPQJSC2nF39sLRPS70RE/mnRTEzcxw2KRNaUgyypIJdISk1W8nfegtdlGMzKQxsJzCLTP13XpyuK+fs0xPxsz9tX8Rj1rInMHYFgMPnFepZGhCl4UrpH4hLBcJqo2SnUD5YFzfQMzbwMeOjOJprztK2GyD3/NaZHjdiBLIGlYZbdbEgHshGooisuzZWKCiyZDPZ0lyOBN9WhcxHOQ+N/ye4/bD5iOch8b/k9x+2DmI5ydyXFUGaVkmYpQrDDdIAAGrNSzdTRkpNDEZwcHSslvPFXQaQYYLSJ2qXjcUmYgoJmJBILoNKrEHygX4X5h4zjRsj09wVppk/wqpl5XKDvOxanDMZpIblToe1n05BrDQD1twUeVfl3ruGyqRLCQheISlJBCUzCE2CRpy3QW0cqOqi6NBJvfuCOVDq71e/CY4g933wmaOAvdNVx6S57ao5vxXfhQcj3ffGGJ7NUOK4vfMk3kuKqbGiNFVrpDsCQrHoOqHYuLCx59usRHsvQhcD5inyiL1twSPG5ddezFdNNVIqpd2fVnu0P/ACzQ6tW2V8qxlPNHKIvW3BOfCSfR+j74GezFBa4GrPtJkg0iKbK24JKMzA4H+/bHoWtDGhrRIBXQ6S2G2q1vrbmULzJBZ0uxcOBYsQ4vYsSOwmHbkpctGSSMbLqK6BUQxVSKiHdidSHJLQdyOWjJL+E08voH2wWp8tGSF5mDz7h9sO3JURqQYgkDIJrxsHVSvkj7YsD/AMqx1D1twQZEpQSN0hJBSChLJI0IHmkcIdaeCVU9bcnaRz/4iHWOSKv5twXWHEkjkwD/AHQV3YCSNWDeZhC1P2cByiAElYSrrIvIV+11einl/P6mjFE6RWuH0QsX016HTp0+YtCBMlzaSQ7FJASG7N0EEH6r6oVIYGVHBURILi+s0rOI8Hk4EEYZikuN/Q82qvExHgDAqOpi5qb+CWM9T/yEWcsh7VDkr0fgljPU/wDIQcsh7Uclej8EsZ6n/kIOWQ9qOSvXR0QxhtsmezlQYdcI0xkrJoFFfivU8tw2zlIQb0pA7hHMW9efYUDxWa4B3gwIJvWOSgedwbXN9D2dJXt7lWzFP9J5JSnEHZiWFTCRq67AFR4XL6cG7AtE9JERb/D+SnsH1RyHXlTFy+P8wkvOm/6i/wCIx7aFDNQdgWN75Fer5WtITJS6ATlqDSyalEyVOSTvAMng730a/lIzQ2mvG0q8kmD3/NaHpLiJKFyzMxM2QWJAlgmoA3dkKDX+qKCpBV/j8im+PxXlFJJCrKQaSHEtmZaNdWcedCntRJGUZ1hZBUPG500Ku0xCjT2NLBYknnoeQAJokrfLukGHnqplrKlb1ilQ8ksS5DQTRJScpS8/E/tI/wDWmONpZtZzOz5lbqCZB3b8knEY/EJWU+KKWlyEqQsXbioFqR7THOFHaRetZiHJIVmk9rYKa7A7ykWdQBFlG4BKrOGBYksC+TN6wRrTklfCM/c/E5t1lKt5O6lvKsbh7Nr26hcnbbzkaw5Kfl86YuuuUqXSopDkELAJZQbgQxvzgDDCcHMNqjEayM0siCYUsoPM98dij0psTmuEivKaQ0U+Bz4biW9toVRiMbikrUlOFWtI8lSZiQ99GUQXa/KNsgucIEx0/impuYYyh04NdRDgGaixchix6gbHQ87QSCYgCdr/AIpcvH4orlA4RYSsfGEzEfFGprgK3mAcs+oZ7kEgjUSBNe66+1XqOsRoZGIscu3QNKuAEOP3O48fFQsfjpiFsjDKmpYGpJAua3BBawpTxJJWGFiRcXELulzgVCl5ziCL4Cak72qkMGJpcgk3AToCxUOAJCrlKu5ODNZ+zUrxKZUCGRUh1O51dgQwHJzy3oKxRXcpkmUZyKly9mrgCxLdcWw4rmrPSKLDpA54twPrBQcbLUhJIl1KBAYcioAl20AJUwDlmAeNBiGUwuJEoghuquAVaMfN/wAFN70e97O3qvEda7JR1EPZ4JiRmWIPlYFaS3pJIB3teLWSxD+UHZiyEV+SZgQ9ngp+WTpkx65CpJGjlJfqsdRZ+DuzhiZB5deFEwWjo7lYpWdDr9cQc2VoU2Pmarr/AIp78KMLhAUz5hStW8lIQouKQNUpIFx5xf2NHLjPDXma7FHo8SIybR8FhOk+fmdOXNlLmLlkoCEgkUilL7vAglT9bx0aMGGCHAT/ALrn0pr2RixxlJUfw1McjZ4lwH+v9duEXc3qbgqed1t6ew+ZzFKpaemxNSiQnhZ6tfshgNJlV3KJLgJ1t67jMymIpYTlub0KO72uf7vDcGj8M+5DS4/iT07FrSkmqYpholRc9QvDLGgXbkg5xxTGEzWaq/x0sgOCVEMxsxfXjEWta69su5SJcLnL3HJ55XIlLV5SkAntaOOV01hcum04eaakp3kgFRYB5gGrx2NJ4dyqbcl9KH/GXp/KaJDECkeUaQ6j5V3spPaVonpd6cRSJysx+FZAS/ilNnppp2ado7b710s/FuDxl+51Dp9L62bExOa8wyXBVSszNKCQAXUkFQ3pj0gqDWfectY0ks3po4DYlHBN57Orff4Y5hYWOmHrY5Tkf4vLnCZMKjhEoTLcUB5ISwDcSAbksdGcvwKTBDaXEfP8TvirGxi6HVkrPMsYtSQrDzpALHdmnUsWBuCkuzuOcYS05K8OCj4ZeKpIM/CFTEj9W73ZVwEuPY7wqpTmFaYXEICEhc2WpYSApVSRUprlns5vDqnJKYTvjUn1iPlj7YKpyRMJvIJiTNxC03SpSaSNCyEgkcw4Mc+n0eI9zS1s7Nme0rVRorGggmVvyTma5NtyfxjFSwpwUylpCWKaeKSRzsdSXfSMjYEZv/x/DirzEhn8XrwTIyVv0vGEMxBmJvus/kODxsReDVRvd/DiivD63rwSV5EDLRL8bxgCUlJO0TUsEg7zobR02AsT1MaqNOer+HFKvD63rwVjlmGEpJTtJs0kvVOUCRYBgwFuOnEwuTRXnoS8OKi+kNY2Y5xy/upqJiRrcxvg0cQhYLc1xY7o8czeOwYDfvULMsCicoEzZ6GBDSphQC5BcgamzPyJHExfI5KtsN4/D8FAlZAka4vGEub7Y8amtpark1ha0EjkpVX9T4cVY5VhUyEqTtZ02pVTzl1EWAYGzJs7DiTzgkclB0J7j0fhxUozQde6L2Ma20m1dSiUeDC5ziC7cOzbt8FGzGQJoA2s2Wxd5SgkmxDEsbXftAiZkcVuMWGfxKtVkQKqvG8Zb/MTzc+Y7FhbSwhSGajXh9b14JyTlNKkq8bxZpKXSpaSldLWUCji12Z3MFmaesh9b14K4XM5At1a/XEwQqo1KDRzLT6zVXm+EVPlmW86WPSlqSFd5ft04RZJsul8eC5bokRxmWndxUH4DUwAnYsMCHExLknzja6oJN63rwUazup8OKZPRtTv4xjdPWo5EObX1P8AYDEm9b14Iru6nw4qXhMoWiZXtsQoMRRNWkyw/nMBU44B2hza22tPZ6CRrusDZbT/AHU9QAsl76q4n7BETNxm7wU2gMu7zmpmDybDz0qM6TKmEGkKWhKlJFKbAkOnn9MYYrQXma6EGK9jeaSFgOmfR5aJ0xEqWuXKVTszKSSAkISCzAsXB1vxu8b4ERghBs5LFHa90UvInNUAybEeliPmz7sWaxnXVVR3VSRkeI4qxBLv+TI52anQg/Y1mNYzrp1HdRT0YKaABs5pYamWq/X5MWa+H1lDVPyXfE5vqpnzavsg18PrJal+S4cFNNhKmOdNxX8xAY8PrJ6l+S9lyWUUYeUlQYhABHsjjFdNYPo/MXNTMlSgoMsFaiVI3QolQQpN6wyToxCuNwOrpCJWdKV0lW0J3pQB+MslA+Md06q3RdQ4Kdx2MeMT0T0u9ERegYfyU9g+qOQ68qYuXz7gMTMMrHpS2zQ6lOtQaqsaBJCnYalIdKL3IPuKQ5giQSbzIWAG6RxNndOwnYRy4bXSeO1bvIsSE4KQsuwkS1HsEsGPP0t38Q/+Y/FTY0gKSuQSXMhJPWofZGPWtV2rchOGYv4ug9VQv9ELWNRq3IVhCC2wRb9YfZBrWo1bs1zxX/IT8ofZD1jUatyl5aoKrTTSUFlJ5OAQxGtiI4+k6XGhvaITpAjZmt9Co8N7TXE7VEx/SDCyVlE2ZSoEhi9yAlRCfSYLSbc4wtpVOcJh24cFqNHowMi34pP4QYEsROQayydd8s+7besxtwIPGFymn9Y+A4I1FGy+KQOkWBoMzaJpAcljoeOjM1+y8PlFOnKtuHBGoo0py+KtMvXKmprlgKS7O2sRFPpTHc509lnyCjEoUGIyTbDmFJOGTwSnujrQaXrRYe5eXpkOmUZ0nGYwKqMTneElzFS5i0IWkOQoHTV30YOHPCL67s1nD6WRMJtfSPBBFYWgpZ3SklxfQsxuCO0NBXdmpA0yckqV0gwajKAWgmc2zsd5ywHtYt2GCu7NKtSxM5Xq7RhJfFLRpZFDrMV3KDHo9IFVzZOymbey3deouZT8LIKRNNNQJBLswKE3I03piAOZUImXgLoGjwReN54qul9JMsUWE9DlVKRfeLBqbb3lJFuJaI6wJamBlvPFOyM7wC0qUlY3E1KDFwHA4DWpQS3OHrAjUQMt54qbhtnPlJm4ddUtQsRoeFni2HEbiFnpFBDxWhGWzPxnwUfErCElSlEBOvV9EXmqBOS5JY8GqSZ93BVqekWFOk92cmx4PV5vBi/YeRiFeGnqomZ3cFwdJMIW/GBdQSNbqU7AbtyWNoK8NPVRMzu4J7Lc5kzzTKmVKAqKeq3U2pAgBY6wJFkRts/FWFcVvBbepsdWV1kWLQiWutaRvPdQ0pTw1jBFIrFdCC0lqw3TDpJNOImbOcsSk00bFZAUFISanSRU5Vz0aN9HhM1YcROayx3vEQtuks3+Fq7fjWJvpvzuT/VFkoOW5Vzi570hPTNR/SsTw8+bZw44/U8L7jLcn97nvUub0hnJQFnEzwksx2szjpap+MTMOEBMgeCgHxCZTScN0lmzCycTiCWf8pMFnbiecDWQnXAeCZdEF5TmG6SzwtQRiJ1cvUKWpSeqyiUqHVC1UJ02yRrIjZGa9nyzEmZKlzCGKkgkdojkFdJeU9GkLbGlmdaG1pJ2oB3jKSlW6EgipZHk2ZjvpYNcnaPVwUAr7pYqY2I2jNXuMoHdpDOwcHqN+0Bzp0T0koifm55jhmsnDplE4YgCqhQCgZYUo7QmklKgNA/DjGXVQjALyed9ckwTNeRZRO+KzPyNC1SmLtPugUkqVTULEbpW+6SR3qTE50Hu/wCt9ucu+WMlRDbKst9khqwElIIdWGQPaZQEcGkxPv3H8x+KYZYlZjNTNVUUYtBYA7NSE2BVxC3Z1F+bJ5CMshn8eCtmclDVhEEgk5gaSSHmpLEhnDr9kEhn8eCJnJWGHmplrTMAxSiUUFJUkixAqUkrussN7t4vBIZ/HgiexTfhwepndyP6kEhn8eCXcpfRxVS58wgoC1JYKZ7ISngSOHOOTpJzdY0E4fNbqIDVPb8lbYtLoWJakBZSaCq4Cm3SeYdowB0OdpWoh0rlUrTjgpAC8KpDkLUUqCmuxatnNnZ7vwvE60DPeFGUTJLw4xtQrVg6HFQSF1APdiSxLaWF4CYGB3hH3mSud3g3siLWh5k20pRYohNrPMguoQNSR2R0qPRWsNZ168/S6eY4qCxu89vBQsyRiK07AyAmk1GaFE1WpApItq8bZhYWthYlQkSsfd1YQasyVu7Fi9ZDO3DR9IJhSqwVYZZLnMfGDJJfd2QUA3F6iXL8oJhRc2H+FSiQeoReyCTaV1KJoucnxR2DHvy7L+xR8yTMMsiQpCZlqSu4G8KueqXHaYvIK7Tg43KrmS8xIDTMGNHIQvgbi5Oos/b7Iyeoyeuyk5hW6l4Oh0ukJX5NRqYv5RSQHNnGkEnok9Xa5oHEfyETAKhGjsgibyoU6eg+cntfWL2seLwuJHpbIrpkhUZRijtQqZhClRZAKVFk6KCt7ecNbt1hVYltir1sHrbwkSlY1zUvBs3AL1dWm8SzUhzxe0FWLkjWwetvCssvWugbYylTbvsXp6mCi/fEuc0TfYlXY4yZbsXZ81I1Yq+hP2mMkSkVrBd8Vph0eRrOv3Bdk9FcNjUlc4EqTupIWbClJ0DcS94xxGhxmV0aNSIkJsm5rCdIcvThps2TKVSmWUgKXfVKCSdLkk9V46tFbVgAD1aubS4hiRy53qxUgnTHvPk08WFzfk+rd5I7DbN3WCpk3Irs2YvdInygWZRYX167cPp52CT1ggAZJUxUxSzs50tiN1JDsRqbHn9UM1ibCEhIC0Ja5eIs0yX1uk/b/f0QyH5pTZknZEuaKq1hQuzBiP8A8v8ARyctocLykS3AL3Do9/40n/TT9UcQ3rrBeXZEA2MelIWtDLoUD5QIc7IOxT6SrqJcWEbaUZvJ2hRC0XSKYpHjJSsuZl2sBuiwuXsxJDBybO8aNFsa51oxUXrdyEilJa9OvG7P9Q7o5brypi5fNuVS1IwuZr82YvZjfUHI2hO6hKiWK5R3qU3AKmJSr074YdEgtxlPDZnLI5mywKgOkCVuclnFOBkkapw6D7RLEecpR/int/MRvVzRzJqfjZ8iSQJs5SSzuTY68g3A90U19ilVUdea4QKpOJNTtS5qe9mZ+B7jBW2IqqVleLw89KhKnFTMrW7aBi2hBfsaCtsRVUzxAemv5UFfYiqkZYhRXNSFncUACRchSQq+mjtGOl0zUFsmzmJ37ZK6BA1gNtysfF5nrD3ffGT7VPV3/RX8jGe76o2C/WHu++D7VPV3/RHIxnu+qNgv1n0ffB9qnqb/AKI5GM931XU4dfrD3ffE4ekw50nCW2c1XFoz2NmznHK7iuqw6/WH5P3x0QSRMLgv0qGOquYQe36KBmWYS5FO1nlFTkEotYpHA81JHth2pw9J6zosPio6c9w5JAxYJSCVAJJpALF+V4LVL7Qd7s+KXlebysQpSJWIqUl3FPANfXTeT3iC1D9ImGAXMMu1WqcHMP5z6IubCrCYK6sAQ47K8N0x6vSvEJvrPoiWo2q7k4zR4hN9Z9ELUbUcnGaPEJvrPog1G1HJxmmcRImp89xzi1lFDvxbvqslJ1kEVg2YznKXbYfFMvN9KJ8i/Nu+qx8sd1d/0R8b6ULkX5t31Ryx3V3/AER8b6UPkX5t31Ryx3V3/RJWqY3lP2RF1CIHNMz2S+abaZbzmyHbP5BQ64wFxBkVvABEwtf0WPxR/aHH9RPdFigMe1Zzpb0JmT5y5ksoUmYxUhfAgAWsXG6D1H6NcKkhrKrhNZ4kAudWBks+PBlNd9lIfrL8AGDpsGADCJ8ph9VR1D+sujwaTfVYfhy4aebw4Qcqh9RHJ39ZLk+Dmek1JlyEqIYkFiR2hPZDFLYDMNSNGebC5P8A4C4v/L+UfdiXLW5JckOaB0DxZsTLAOpCnb2NCNNErAgUQ4lek4DDbOWhGtKQO6Oetq856NiZIRPmoQgndSAhNzvkFa2ILsfN437OlTYZZIHYoNKkdJVH8acgtNaw4UJZywcs178uDm7RPS70oinTelOITmknCCS8kgAqAN3lhRU5tukc9H4tGXk7DBMSdv1TBtkvFJy5iVTUJmLShS1VJCiEqctdILG3OPbw6Owta4gTAFslxokdwJAK1eFmTDskpUvZ+KgFNIpKqC29q+lrg20Yv83pcQDSESfvHf1L0UNhNHBHV+S0+NxyyobFeGopJJmEvVwZlac3gqOyKrrNzULb4pvyuBJd+OlTka8mA48Xh1XZFExmFLy3GTxNG1m4QS71GUTUQQRookcefD2QqrsiiYzCtFYyWCxmIcfrD7YVV2RTm3Nd6OKC5uJUkgipDEaFkJBv2gxzqe2b2g4D5laaMZNJ2/IKyzfAy5klSZqCtAZZQASVbNQWAAPKukW46cYxsYWumFe4gi1ZZOCkIBpkZh8WyW32YkIsKmWALuAzOXYkxoquN5CqmNqXl+Fw5npSJOPSuzLWJgTa+8smnhckkqIS7kJhOa6reNyYInitlsozatW1kJlvppHQoUOKLbm+rlwdKvgReaBN2Yw2HP5Z4KkxKpy5w2M7CGTSCQSTMZTsoMWAJCmNwQD2x01yhR2BtoM0xO8bFpUzBzSFCoEEKCVKsLKAJapnZ264ExR4eIKa8axblInZcVhk0usGosm4qcb5sGLuA93gT5NDyK09DdvVE4YdOxX6Po8YRK0IyGJw7Dn2fC9QcfkUqcutZWFMEkoWUuBUwLajfJY2djwjSQCvSloKzs7LcOiaqQJOOUAAKgqYZREwlKmU7GkKKuY1DUgiEsFCQnJTsvyOVPlKSuXiZQrQaVzSC6RUkhlMkOrh6LWZoYE0w0FaDCYVEpFCXpdRuXJKlFR7XJMTAyUrGiar82UiVLXMU9KUkkJDlgOHX1ReIllq4kdsMv8Au7PW7sWHl4DDSwBKw+PCbKtWxYbJIqcnRrjRKQ5YCKhVFwKVpvIVjORJAQNjjiFE2AXu7tO9ezhILnnzLGUxkVGR2KwyJAEyc0qdLBuTNO6rfXdIezmol2JFJ0IMSYbblF90yVJxyEtU9PL9Y9kYafEhGz8Wfy2/JaaDDiTmLGnDPaMvnlilpzPHSpbYXDpmopdSisAoVSLMVDgx4xlrOkJDBdGDDhEmu6VqyGdZ7jKlLnGaiYKapaFqSE7ibhANnG8RqCWjrUZo1Ic5tq5lLkI7msdZ69TVYOkU9gfxxiAfLVxe35Tq+kRdJnU3BZ5u628pUrP8QdfGx2rV7/8Afc4Aw/g3IJd1t6QOkOJqZsVS+u0W/J6atOOundCk2fQ3JzdLp712X0hxBLNjACQHK1WckEnfsBY+3SGAyfQ3BKbuvvU9WYzwHE+d86v3os1TOqPBQ1j8yvZMmnqXIlLUXUpAJPMtHFN66qw2Wh8PMBAIrS9QJDbRPAJUX6wLa8I7Gk8O5VsSulUwk4kFVQCw28TTuDdZt30uPldULRPS70RFvZEsEIUwcJYHiAWf6hHJcbSpi5fLWZYn4yZ+2r6zH0ZkTmDsC4bofOK0+WYkbSUql1DCovunRJOoU6fK0KeXC8fLabN9Niid8R39Usl6qFJsFuxo+C1GPl4ORTtyxV5xJubDQHmRYCJA9UDwCpO0qMcbloCiVpAR5RJXuuzP3jvHOHbkPAJWZ7ynMJNwEyZs03WXADquzvxtYPfmONoRJyHgOCdmZ8SpeMl4PbJlLfazBZyveKQHZQLEgFJ9ofW7mZTkPAJSwnvKkZLOmSlTZctNSUKAcMDcAh/YWjn0rVteCcQtUGbmyyKtvhCf6pXyh9kZ9ZBzPirKjvQR8IT/AFSvlD7INZBzPiio70EfCE/1SvlD7INZBzPiio70F0Y+efzJP7wiyE6GXc209qopLWiGdY6QzH0SvhHEeqPyhG/WRequRU0f7z4qpGVIcK8STUkAJNVxSGDF7Nwg1kXqqf8ABe93lcTlMsEK8Rl1JDJLhwCXIB5Eu/NzzMGsi9VE6F73eU+MIxqGFZVVThV3qQoXGoeXLt+qIeti9VH8Ddrd5U0ZhiPUq7/ui8RaSBIMXYZDDWgNlJd+EcR6lXf90PXUrqKVU5o+EcR6lXf90GupXURVOaPhHEepV3/dBrqV1EVTmm5maTdDKUD26fRFgdTCJiH8FgpL4BdUiPkRhb4pjx6Z6tfyvuietpvu/gseroXvDvR49M9Wv5X3Qa2m+7+CNXQveHejx6Z6tXyvug1tN938Eauhe8O9InZgsC8s+1TjuaKo9IpbWEuZIZj6K2BAob3gNfM4Az+aq5uIKi5LmOQYk12AyS33RE/Ee0fwJ7o6sLoN7AuY/pHtKi57kuAXNrnqQiYoAl5lBU1gWcPYM/VGlkSKBJpMlS5kMmblXfAGVeuR/uB70S1kfao1IWxHwBlXrkf7ge9BrI+1FSFsR8AZV65H+4HvQayPtRUhbEfAGVeuR/uB70Gsj7UVIWxKR0dytRAE1BJsAJ7v1NVeAxY2ZRq4WQWww8kISEpDBIYDqjOrlgslCTImBezpqD7V6GrGrX7Oto7Gk8O5VsR0qlykpnCWADV8Yz/lCkE6gcGLjV4NE9ND1ZSOm8rx9OAoWFMUlZAYroStISxJamtyQLgRjdRXaoxZ+pyUg7BfNmaYj46b/qL/AIjHrGROYOwLGYdq2+CBbDl7eKJFLC+4bu7uHbTj2t83jvnTon/6n+pegq/cj+T5LdZpOmgpEtclLuGmu5PUxvZ4mCFQQVB2uL9bhPYFXF9XVyY24jkWEpt2pSKMLNxawSibhFB7FKVFg5BDhXMEaWbjAS0IAKtUbemW9BIU81nYIpUHS58qrZC/CrqiMxaiRUno4l5uJ/bR/wCtMYaa2s5v8vzKvgmQPb8gnsyw2OqVsFSKS4TtKnTupY2SXNVfFmIjO2HDlzpqTnOwTSfHnDnBah2Mzyb1NzLUt7Yeph7dyK79iblozClSdphDMoFLVuFHiQ3ksFHTUcoeqhTnIpV3q2y2TPCTtygrcNs3pApS+t/KqPYRFboYB5ikHEiTlKMtz1x1KJSHuNRwnt4rzWlNGQGfeMMp4Z9nrgqbGyMaJp2Zw+yLttKnAoQwtxr2hJuKW4x0Vym0eFVtBn6+ijrl5hrXgw3WtiN25fS9XHQ87wJ8mg5FPy8NjlTAa8NsmlvTVU4I2jcL7wDvw0uYEuTwpXGdv0V8kERZDiEWLo6PpcaERCIrDAYjs4fBV+ajFu8hUkJpAO1cFKnLqBAINmYHjryjQZ4L0jp4KBLVmdwV4IlrF1u9IADU6VBROpvZuEeco85PVY8oZC8GZgUHO+RSwd24u5s2o0h85HOVonDFSAJpFYd1J0F+HUzRYx5aqo9GZGbzrxccR6yVJm6EGUtMxK5ktW6oSwTUlr6XYgEFubB3EaHkStXCYDWMjOWOB2j13lZdEyRvK2eYTLqUCUrIK6iKadAx6mBCiWLvTWG1XSOxSZ+CkJWUmXjlFAO8Ky++pJ3uPEi70m26QCWbUrdiewGPQlU1Zw2L+Mua0KUSBdgPNYzDYclHgTEg8CZkUnQ5gCYUnM8uocouBcjlHC0nQ2QhrIZlP8PzGz0Ml19G0x8Q6p9svxfI7ezvGKsMP0uRg5SUGVNmFSAoFABSN0Bi5DXD2iUKJKG3sCvFGMR7jMC03rHZ1mZxM1c9CaTMKDSrgKEA8nFixs4Y9UdyiOnBBHq1cWmQ9XHc0m5VW1xHGWgDnXoOxuzjzva9835LPJma5tcQ4dEtmL7/AB7tIU4mSJMzT0lc4hVSEg+ayrHttbhEgXytCRDcE0J2I9VL4eedGufJvew09nCM4mW9OTM1IUVEkFIpouX87iG5NxiczNRskvb8iWVYeSSXJQlyeNo4ZvXXCw2BWoYeZTqVgcdKxpSCXjsaTvHcq2XFOdJgWxLhX5UsSzKFIakgCwDC93BhaJ6XeiIthhskw+1TiRKQJ1BBWEgKVUEh1FnUQEgAnQEjjHMdFfIsnYpgL5WxuFedM/1F/wARj20GFzB2Bc+JFkSt1l+EQJSFhO/sQlxqRQkX4HyU68hyj5ZS4pGkYjSbBFP9Z+q9XDhh1FDgLSz/AKrT51LrMsjDDEC5BqSKDw11dyHHPkTGlplMEyWIidspqtmYYpcIy5LFV/jEbwSDSRcHVgOTntiVb8yjV/KpWRKUk7uC2KVs6qkhgA9062JI0Hczpx2ptGxaKWq9+zVvpisFTIULJs3RJn4lK+K034OEpBHa4PdGalvqvaD1ce0q2DCL2kjP5K5PSWTzEZ9aMx67lZyd+SpBJyykJ2KGDauSW4knU9Zvc8zFnKj1h67lHkhyUvDYrAS1JWiWlKkBkkPui9h1OSe0vCNIne4eu5MUV2Ssfwlk+k0JsRk+c4S2KEWjxqv3Yt23bkn8K8MnVYHaY6EOmQWiTAuO/RNKc6s8gnt+ir8w6S5bNKDNVLWZZJS6nANrsDc2GsXCmNOCiNFx23EeP0VdLzXJkqJCZbku7Kfhx9g+nnD5UMkfZ9I6w38FZ5f0sy6UkplLQgE1G+pYB79QA9kI0tuSR0XHdeRv4KWjpZhjcTEq7CIsbpGAzNdWjaPEEc204n1cNi5jM9w01Cpa7pUGIdnHaIDpaj7d3FaTRnnBVyxlhIJky7ADS1mbuaF9qUb1Lio8kdkpWDzDBSlVy0BKqaXu9NrX4bqe4QDStGGe7imKK4YJ3E9IJavOTTyvfttp1RczTNFaJ2z7uKwUqg0uMaolVytt7bN3iouMzkKSBLmplmpJJZ3SFCtLFJ1S4fgWMB0zRjcTu4qgaJpOIHieCgzMbMKlEY6kElk7JJoBUSwJS5sQm/ACF9sUbM+A4p/ZVJyHieCizJs86ZjrZXxQFmYswLGw062IJJhfa9H6x3cUxoukYtHieCssLmpQFbTEia7NuBJDC7MLknuhP01Ba01LTt+l6G6IjucA6QGy/fd2qpx2ZGZbRPAfbzjz0elvjOrOK70CiMgtDWheidDgDhgDcEJcdqEx36N/os/lHwXFj2RXdp+KyXTPodOnT5ikS65cykilVJTSlIbUNdLgiOpCpEMQ6jlz4kF5fWas8vweTzrh16EflDof3u2JmPBOajqouxJl+DzEAvsJnG20sHDHzrjtduDQCPBBnagwouxd/wCnc7/Dr+cPva9fbzMGugbUaqLsXUeDyeDV4ut+uYeb+lp1Qa+DOdqNVF2KXJ6G4tKQhMkgAMHU7dpckxMUuGBITUDRnkzK9XyrDmXJloOqUgH2COYt6w2WSQvDzUks6hehS23x5qd48rcCeEdjSeHcq2LnSRJAxLs+0PFR80ekbdQFmg0T0u9ERadPSjDJxMvBlfxyk6MWBpCkhyKS4fQ8G4xzjAeWGJKxSBwWQx3ghklRVLnTHUVE1FIubhml6ax12afitEqg38VkiUMOtBU+R4PKUhNZNIYb2oADfm+2PK0ugQqRGfGM5uJcbpTJnZYuzAp8WHDayQsAAvwEs11XQMpG7PnJHAJmFu4ItFggkCVYntDSfGrNQMYEzqjurD/sok7osU6TsYrsr/nLAhFvb5W/tTD54Dxd+5Qp+RzR5KMxV2KSB9N9OqIGeR8rOCmJZt8XcVEnZRivNkY89s4D6kmIEvwafBn7VMBmLh4u/cos3I8Z5mBmI01U92YnQa6+2MMaiPiOrFpn2jgtcOksY2qHCXZ9VHVkOZf4ZY/d++KRQH9UqzljOsFSTZk8EgqIILEMLEa8IpLWNMiFbWebZphQmnVau8xIFgwCiQ84ppeEUdST2mJCKBcomGSkeIQ9cjVLviEGuRqkeIQa5GqR4hBrkapc8Qg1yNUlJwZGjjshGKDegQyE6lEwaLX8oxEuYcApVXZp1M2cPPPtA+yIkQ8lKb81dYbJswWlK0yFKSoApNNiDodYtFCc4TDSqzSmtMi4KVKyTH+dhJh7LfW8SFAdi0+I4JGmNwcN/FS5WTYjzsFiR+ytJ+tAiwUBuLXeI4Ks0w4Ob4HipUrIlHysLjE+xBH26f3xiwaPhZO3KJpsTNu9TpPRVJ1GIT2oP8pZ4RMaNg/m9dygafF/Lv4qZK6CpVotftLfXLESGioJxO7goHSUUYDfxWsyLLzIl0G7M13sEgchy5R0obAxoaMBJc+I+u4uOJmrGJqCIEIgQiBCIEIgQiBC85y4DxebUWFSXsD+cSwLoUGduHdrHZ0lh3Kti50jJ/GnRR8aWsBUKRvW1fV9WZ72haJ6XeiItL+CeHXipeNKTtUpHEkEhISk0uwpD8NWPCOeaQ8MMPBSAF60UZ1JECF5D0w6W5jJxs+XJmKEtKgEgSkEAUpOpQSbk8Y9bQKBQIlGY6KBWIt5xGJwmuXSI8dsQht3Yqf8OM29cv5lH9ONn2bozIeY/uVHKaT6H0SVdO81H51fzCP6cI6O0WMB5j+5SFIpJ/smJnhAzfhMmfMI/pRUaDozIeY/uVjYtIz3BRpnhEznhNm/7dH9KKnUPRwwHmP7lc2JGxPwUZXhFzzhNm/7aX/Sil1FoGAHmPFWh78Ss/MzHMFKKiJjkkn4kam58yMR0Jot5nVHnd+5bBpGkNEq24cE7LxGO41/ND3Im32f0T1R53fuVbtKUrPcOCsMsGKXNlomKWhClpStWzApSVAKU5SwYObxKJ7P6JbDc5rASASBXdaZXdLFQGlaWXAF24cFoUZPVdGMYGlguUkEArKeNJJAFXkixFVALxm+ydGssfR87nuynmey83GUyJKZ0jSjdE/SOHqxLGSHd/G0XSkkUIcEpWSnywlwUpGrOoXAuUdHaJH/ANb9b9lt89t1yQp1M97+lvBM4fKiVqSrFIAoQQoISBUurVy7IKRUAKt4WTqIRNHaLDQW0fG6u+4S/NjOzCw3qbadSp2xdzeCal5UtQUPG0pKZxRUUIZSKQQtKCXId3JUNGSFktFb9H6MFogYTlWffO6c/Cztkptp1Jxibm8EmdkU5Lvjkhk1ECSgkF2pau6iLgDg9VBYGvkGjTdR/wBbuPrapCn0jF+4cFBz/AYiSlKpOK21S1CkSUVJSNFKpqF/5ji4F9G0Po6K4h8KrLGs6W8pP0jSAJh+4cFVy5uN41/ND3I6DfZ7RHVHnd+5ZXaWpeB3DgpSFYrjV82Pdi4ezmhsWjzu/cqjpem4H9I4K8kdNczlIShM1YQgBKRsUMALAOZbxsbozRbGhoAs/Mf3LKaTSojp4nZ9E3M8I+a8J6vmZf8ATiLqFo0YDzH9ysaaVkfD6KLM8Jeb8J6/mJf9KKXUTRwwHmP7le0UjEHwTCvCZnXCev5iV/Sio0WgG4DzHirQI2I3JSPCNnZ/SFfMSv6UMUChnLzfVRLogwPgpMvp/nR/SVfMSv6UXN0bQdnmPFUuixh+E+C9n6AZxMxOElqnEqmgb6iAKiSbskACwHCPNU1rGUl7GXA9uC2ta7Vtc7FaSMyEQIRAhECEQIRAhECF53lKkJkrUtBWEqdgWuTSCd5Lje0eOxpPBVsS+lhH4w1DhbKpSQXoB3ibKLEXHC1y8GiemiItpIx8qpEmtO0KCoJe7Jpfs8pPfHKcx1rpWTUwpsQTRAhZ/NZ60BakIMxQUN0FiQSATfkHLcWaPnWn2NdpNwcZCQt/4j+y1wTzFTzM6xLJKcFMuLgrS6S7AWJB5kg6Cz2jmiiwLZxh4H12WdslOsck8M1n1Sh4pMCV+Wak/FbxFwDdgHLcwz3IhyeFVcdaJi6w22epdhusm5nJJVnE8B/E5vYFIe6X5tY2P87sxRYRP+qPA5+j6EysclxeczxWTg5u5VopJrpD7odzVoAWL6sGJBRYRl96LZZ2Tz7MfmlWOSt5GntV/EYqpXTH8rP6Qm27x+KgZnMxBpOGMks4WJiiLuB5qS7Cq1rtfWHBEET11bZIcSNlttk0GeCr50/HpVdeCAUoJQCpYexs1N1G5YHh2k6WsoZFgfYLbBxu7vklzlcYTEKdYmFAImEJCTenVL38oi8YojG2Fk7rZ54y2KQKfPlDsP1pibf9u7+ZvwekekO/5Lk+elILqSDbyjxUWS9+KrDmbRS1hOB/tafAJqjWrMQk3wgOgJUu76XoABKrMx9vHcBQq34/Acctvgo85dmLzCggHCbSpNLqWxTcrB3ddGYaE8ngAoda2vKRnYL8MfFHOV5IJpFTVMKqdHa7PdowuAmZXKSJmqe3/wCpi6D0In8v/ZqTrx6wKh5pm6JBTWmYQp7oQVAMQLtfjy0BJYCCBRnRp1SLMzL16kgukoSulUoKKdnPsdRKUQexr8u/lF40fEInWb4hKuE50wP4nN/c/jTFuhx/E/8AF39JV8H/AFG9q802kd+quxNRZuMmBRAlFQ4KChew5l9XHs64tbCYWzLpHsVRiPBkGpuVjpp8qSRY+eNWNteNhwiToUMXO3FRbFiYt3qRhMStSXWigvo4PttwiuIxrTJpmrGPcRzhJPbSIVVOsvUfB0fiVfu/UY9NQf8ASHYFwdIdPxWtjasCIEIgQiBCIEIgQiBC84wCAcPMBC1OoWRqd8dRHXflzaOzpK8dyrbcUvpQT+MuVH4y1WgFILJtpcntJhaJ6XeiIp+G6DgZknH7UsQVFADMrZplpDjVJFZPYBoTGR1K+5MKXqc0w3FbWMSmiBCyGeZzhkqnSZmIEpZcFlMtFSbEHgWIIPZHk9K+z+lKVTeUUejl7ObI4GQAON0xIqxlJhMbVc6RWeXNwRSkHNJ9rvtg6jUFB9xrMRYCyjySRQPZ7TYJIoI8uwjrepdszlUDroEzA0lJzKaoF2eandcuGFDCnQfS8H+X9OTBFCl3X9vOxx3I5VR+uk7XB8c1nkPoZyWZmp/J3Gly5trcuf5f01hQQO7f0vpsuk+VQOuly8dgUhH/AHSaaCC5np32ILK3GILaADUxB3s9pkz/AIK/Zd2c5MUmD11aK6YYJKCRiZCjUWTtUA3V1m1i/ZGSP7M6VMUA0d/RbbVJFjRltsVjY8OV/qayIzjKb/ESQVXV8egGydCQvkyQOzRi286G00L69n5Dn2d5UdZDRiM9ys0Ph5JSACAMRLdBBUWI2nAhNwTcjgAYTNC6YE5Vp/yOtu2dt/xMkayGn8L0jy5E4TJciXtbAKTOlk3Og33Iu5AHNgSwKf7P6YiQ6jg6rlUdw9WYXGthgrWDpVgSoHxvD6H86i2n60YG+zeltS5vJnzrN/CcA7ZtUjGh1hzh6kqHNs5wE6csqky55QlkrE1G+ACaU77u6ikOwJIvy20f2c01Chiqx7Zm6q6zabNk7MBdnA0iCTePFQUY7LyoqVhJYqVUpYnIN6ymomvQu4ItdrG0Xu0BpsNAAfZYBUOU5XePzFqQpEE4jxSDnOWBM1asPLBKwaUzkEzHB3gAvgAEkDsDhnP8v6crNaA+68sNmy7G/wCMjORr4N8x4qXlWe4FC0TESUywHSF7aWUpCtmlResiyZaRY6JLa3zUjQGlnMc14ccZVXTMpkYYknvKmIsOa0k7pVgQUvi8Pq/5VOhSWOvWIwQtA6TDIk6O+0S6J6zeCkYrJi31JRMy6S4dbbHMsLKYKeooW5I3fPDAF3HHmIIGgNICesokR11wI7cD9NqZiswcFC+GQFpJzfC02qSUodQsbHaMlxxY6v1RqGgaY5pAoMSeBt4fMKOtb1gnelvSHCTMJNTLxMlajSwTMSSd9J0B5Rdon2d0rDpIc+jvAk69pxaVNlJhNeCXC/NeZ4gpWx2ikt6K2B0156fXzj0bNC6RbP7gntatbqdRnS+9HcVHVKluTtpg0/OciT/NuyJfZWkQJcnPlUeU0Y2639SHlgg7ZTgEXmc+fP29UROiqfKWoPlUxSaPOes3pqqUNcSv5374Do2m+4/SgRoPvN6ly8zlAAbVJYM5UCT2niYznRNNJ/0neCuFKggSrjxXsvgxmhWGqBBBCbjTQx1KPDdDbUeJESmCubTXBxBG1bKNCxIgQiBCIEIgQiBCIELz3J5C1yVolh1KVzAYBTvfXRvbHZ0nh3Ktia6SSgnxpuM1/KfVAdwwpL8OTHjdaJ6XeiItejpBh0z5eFMxO2UnyHuGSFAHtS5HYY5pgvLS+VimDgriKU0QIXkfTHoZicTjZ86Xs6FqDVKIO6hKTak8UmOnB9tdGaOYKLHLq7b5NmLecLZ5ELBG0fFjPL2ykVS/9OsZzk/LPuxZ/wCo2hc3+X6qr7Jj7EhXg6x3DY/LPuQj/iNobN/l+qkNExcZKPM8GuYHjI+cV7kVn/EPRBxf5fqrBot4TC/BdmJ86R84r3Ipd/iBok4u8v1Vo0e8JhfgmzE+dh/lq9yKj7e6KOLvL9VYKG8YLQ5R0PzORhxh6MHMlhalkTFFQUpQSA4MvgAoWZ6jyEY4vtfoaJErl7wbLm5d6sFHiASkpw6L4ve/E8BdJGo407xeQxWWuWY2YBi432u0OJfexPL/AOVyDAiZBOyejWLTOlzRhcEky1TFAJUdVqChfZu6WZy+qmpe1n+b9CmG5hixLZDo5d+PqaiaPGmCAFyT0YxaV1jDYL8mhFNqd0KFQGz1dQL3O6kOYtPtpoUtq62LeT0c5WdLZvKr5LHnOqLk8nJMckEIw2CTuoS6VkeQqrhKc1MH9utgKX+2Gh39KNENpNrcxLrYKbaLEBnVCamZDjyCBhsCxZnUSEstSrDZMwdgOAd6niJ9sNEznrYnl2S63j8lIUV4wCh4fofjJa56k4bBnbFKgFzCoSlBSlGgbJgkuA3JIgie2mjXta0xX2flvsAttv4oFFcDOSmoyLHBNIwmBArqICyxFa1BLGUQwrVYuA55tGc+1einGZiv8vZt2KeoiZKIOiGMM2RMVhsE0pKgUhRImPKShALy9ElCS5c9bACLR7XaIDHN1j5mVtW62Zx2pGBEnclZZ0UxkpEpKsLgJmzGqrlRYAKJMrUbxDvdXFotf7X6Gc4kRYgnk3d0vUlHk8XIKYejeJFNOGwbJTLS58ohFD/m7VBJSdbUN5N2z2w0PLnRYmNzc5/mwnPtnnZF1Hjm4BUWN8H2NXMWtKcOitalUhZZLklhuaB2EdOF/iFoaGxrKzzIATLbTLG9Y36MjOcTYokzwbZgeMj5xXuQz/iJoc4v8v1Um6LiBR1+C/MTxkfOK9yKXf4g6JOLvL9VYNHPCYX4J8xPnYf5avcio+32iji7y/VWihPGCQPBDj+KpB/fV7kIe3WiMXO8v1UuSxME/K8EuNHGR8s+5FrfbzQoxf5fqq3UOMV6z4NMvVh5CpK2qlsCxccdDGN9LhUuK6kQei6RE7DKS1lpbCYDeJ/FbGBVogQiBCIEIgQiBCIELGdCD5Xafrjs6SwVbE104kJQmYQS6y5ck3ZrPoGGkGiRz0PVirodIXjJWNJUVpAJSTulQQEoLNZrntaMHKXiGYeCkBitPGVSRAhUy9VftK/iMfNPaP8A9yif8f6GrZA6A7/iuRxFam58qpKkuRUCHBYhwzg8DDY6q4OySVEvojKNLzcQyKaEmaSEUuAz6WJD8Rq7CN40lEE5NbbOfNvn64KNQJ4dGkODt8U4L/llX0seabaaXMR5e6RFRvlHqe29FVH4My3JE7Eh3sJygA9VgBoN420sOUHL3ylVb5Rs4IqJ3DZGETKxPxB/VVNKkNxFJt7dRwaIPpZeyqWN7QJHxCdVQMf0bkolHfxVCQNyXOVe1Ng+vHXW+oBGiFTor4lzZnEtHb9Oyy6aRaJKtlYmQlYFWYEkKBUoTGG8oAEtzUsgiwAHCl9LocZzboeGWQ4CfGajZtS5WIkkBAVmDK3go7RwFEWJIqDUnW6Ra1QBi5kUEuIhzFkrMN2PYe4yLNqShOHRtS+P3VMsut1VJpChxUwAHUQPRsyYzqolDtFl1kjOWye/vtLNqViVSJYmSirHrSWC7rU1K0sUqNwxvu6gl3ayYIr6rwIYOFwvBvHG43X2ll1qbUuQd4qzAKSi4dbsUBTOnyiyOBJqLarAVICKLAIcidmcsbr8cLbm2Fm1KTMkolE15id5ALqmKVcrDh3BG8olnslJ0AMIiK6IBKHccgMOAlPMi9FksV3Erkppc5gxKhZSywqpdSXLg0OCRaolxdhgiunLV4YAYTsOyd2MsUWbU/lWElKm0y5mOQQpShWpQQ+6TZQpKXLhJDXMVx4sQQ5vaw2AWATxytntvuTAE8VZHozLYjbYgAmphNLVFVZULWJW6upyzC0ZuXvnOq3K7CUpeFnxtTqJUno6lJqE/Ekt505RHySWMJ1OLhIsb3NHxTqpH4MIpAM/F2AD+MLBOt7HW/0DlD5e6cwxnlCVRCui8sqq22Jqdwduq2tv2bndNtOUMaQfKrUbL+Uep7b0VFMy7KBJIImzlsgp+MmKU7qqcubq4A8rRRGpJiggtAtnYAMJeCYElYxnUkQISejnl4j9sfUY+paG/wBnD/lHwWaP0W9/xV5HUWdECEQIRAhECEQIRAhJoHIQJSCKByECJBKgTRAhECFmMdMImLYkbx4xyaXRYESMXPYCbLSATcEBzhcUxtVcz3xn5DRfdt8o4J13Zo2quZ74OQ0X3bfKOCK7s0bVXM98HIaL7tvlHBFd2aNqrme+DkNF923yjgiu7NG1VzPfByGi+7b5RwRXdmjaq5nvg5DRfdt8o4IruzRtVcz3wchovu2+UcEV3Zo2quZ74OQ0X3bfKOCK7s0bVXM98HIaL7tvlHBFd2aNqrme+DkNF923yjgiu7NG1VzPfByGi+7b5RwRXdmjaq5nvg5DRfdt8o4IruzRtVcz3wchovu2+UcEV3Zo2quZ74OQ0X3bfKOCK7s0bVXM98HIaL7tvlHBFd2aNqrme+DkNF923yjgiu7NG1VzPfByGi+7b5RwRXdmjaq5nvg5DRfdt8o4IruzRtVcz3wchovu2+UcEV3Zo2quZ74OQ0X3bfKOCK7s0bVXM98HIaL7tvlHBFd2aNqrme+DkNF923yjgiu7NW/R0bqzxJueJudecdeAxrGANEhIXKRJLRPb8VbxeoIgQiBCIEIgQiBCIEL/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8198" name="Picture 6" descr="http://www.itson.mx/Universidad/PublishingImages/cadena-de-valor.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63545" y="5594731"/>
            <a:ext cx="2010928" cy="126329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4" name="13 CuadroTexto"/>
          <p:cNvSpPr txBox="1"/>
          <p:nvPr/>
        </p:nvSpPr>
        <p:spPr>
          <a:xfrm>
            <a:off x="4932040" y="694437"/>
            <a:ext cx="3600400" cy="646331"/>
          </a:xfrm>
          <a:prstGeom prst="rect">
            <a:avLst/>
          </a:prstGeom>
          <a:noFill/>
        </p:spPr>
        <p:txBody>
          <a:bodyPr wrap="square" rtlCol="0">
            <a:spAutoFit/>
          </a:bodyPr>
          <a:lstStyle/>
          <a:p>
            <a:pPr algn="ctr"/>
            <a:r>
              <a:rPr lang="es-EC" b="1" dirty="0"/>
              <a:t>Importancia y uso de un modelo de gestión  financiera</a:t>
            </a:r>
            <a:endParaRPr lang="es-ES" dirty="0"/>
          </a:p>
        </p:txBody>
      </p:sp>
      <p:sp>
        <p:nvSpPr>
          <p:cNvPr id="15" name="14 Abrir llave"/>
          <p:cNvSpPr/>
          <p:nvPr/>
        </p:nvSpPr>
        <p:spPr>
          <a:xfrm>
            <a:off x="5724128" y="1772816"/>
            <a:ext cx="720080" cy="21602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7" name="16 Conector recto de flecha"/>
          <p:cNvCxnSpPr/>
          <p:nvPr/>
        </p:nvCxnSpPr>
        <p:spPr>
          <a:xfrm>
            <a:off x="5292080" y="1340768"/>
            <a:ext cx="576064" cy="129614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0" name="19 CuadroTexto"/>
          <p:cNvSpPr txBox="1"/>
          <p:nvPr/>
        </p:nvSpPr>
        <p:spPr>
          <a:xfrm>
            <a:off x="6300192" y="1772816"/>
            <a:ext cx="2088232" cy="2339102"/>
          </a:xfrm>
          <a:prstGeom prst="rect">
            <a:avLst/>
          </a:prstGeom>
          <a:noFill/>
        </p:spPr>
        <p:txBody>
          <a:bodyPr wrap="square" rtlCol="0">
            <a:spAutoFit/>
          </a:bodyPr>
          <a:lstStyle/>
          <a:p>
            <a:pPr marL="285750" lvl="0" indent="-285750" algn="just">
              <a:buFont typeface="Wingdings" pitchFamily="2" charset="2"/>
              <a:buChar char="ü"/>
            </a:pPr>
            <a:r>
              <a:rPr lang="es-EC" sz="1600" dirty="0"/>
              <a:t>Proyectar necesidades financieras de la empresa</a:t>
            </a:r>
            <a:endParaRPr lang="es-ES" sz="1600" dirty="0"/>
          </a:p>
          <a:p>
            <a:pPr marL="285750" lvl="0" indent="-285750" algn="just">
              <a:buFont typeface="Wingdings" pitchFamily="2" charset="2"/>
              <a:buChar char="ü"/>
            </a:pPr>
            <a:r>
              <a:rPr lang="es-EC" sz="1600" dirty="0"/>
              <a:t>Valoración de la empresa</a:t>
            </a:r>
            <a:endParaRPr lang="es-ES" sz="1600" dirty="0"/>
          </a:p>
          <a:p>
            <a:pPr marL="285750" lvl="0" indent="-285750" algn="just">
              <a:buFont typeface="Wingdings" pitchFamily="2" charset="2"/>
              <a:buChar char="ü"/>
            </a:pPr>
            <a:r>
              <a:rPr lang="es-EC" sz="1600" dirty="0"/>
              <a:t>Crear planes de negocio</a:t>
            </a:r>
            <a:endParaRPr lang="es-ES" sz="1600" dirty="0"/>
          </a:p>
          <a:p>
            <a:endParaRPr lang="es-ES" dirty="0"/>
          </a:p>
        </p:txBody>
      </p:sp>
      <p:pic>
        <p:nvPicPr>
          <p:cNvPr id="8200" name="Picture 8" descr="http://www.monografias.com/trabajos94/guia-evaluacion-creditos-pequena-empresa/image001.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25505" y="4109891"/>
            <a:ext cx="1797246" cy="136450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8201" name="Picture 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48264" y="4191915"/>
            <a:ext cx="1848757" cy="118130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84168" y="5476733"/>
            <a:ext cx="1656184" cy="112644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437594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692696"/>
            <a:ext cx="2664296"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C" b="1" dirty="0"/>
              <a:t>Tipos de análisis que se pueden hacer en un modelo financiero</a:t>
            </a:r>
            <a:endParaRPr lang="es-ES" dirty="0"/>
          </a:p>
        </p:txBody>
      </p:sp>
      <p:cxnSp>
        <p:nvCxnSpPr>
          <p:cNvPr id="4" name="3 Conector recto de flecha"/>
          <p:cNvCxnSpPr/>
          <p:nvPr/>
        </p:nvCxnSpPr>
        <p:spPr>
          <a:xfrm flipV="1">
            <a:off x="3707904" y="548680"/>
            <a:ext cx="108012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5 Conector recto de flecha"/>
          <p:cNvCxnSpPr/>
          <p:nvPr/>
        </p:nvCxnSpPr>
        <p:spPr>
          <a:xfrm>
            <a:off x="3707904" y="908720"/>
            <a:ext cx="108012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3707904" y="908720"/>
            <a:ext cx="54006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3707904" y="908720"/>
            <a:ext cx="0" cy="18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a:off x="3707904" y="908720"/>
            <a:ext cx="1080120"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3707904" y="908720"/>
            <a:ext cx="1800200" cy="2520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15 CuadroTexto"/>
          <p:cNvSpPr txBox="1"/>
          <p:nvPr/>
        </p:nvSpPr>
        <p:spPr>
          <a:xfrm>
            <a:off x="4788024" y="332656"/>
            <a:ext cx="2808312" cy="646331"/>
          </a:xfrm>
          <a:prstGeom prst="rect">
            <a:avLst/>
          </a:prstGeom>
          <a:noFill/>
        </p:spPr>
        <p:txBody>
          <a:bodyPr wrap="square" rtlCol="0">
            <a:spAutoFit/>
          </a:bodyPr>
          <a:lstStyle/>
          <a:p>
            <a:pPr lvl="0" algn="just"/>
            <a:r>
              <a:rPr lang="es-EC" dirty="0"/>
              <a:t>Pronostico  de ventas</a:t>
            </a:r>
            <a:endParaRPr lang="es-ES" dirty="0"/>
          </a:p>
          <a:p>
            <a:endParaRPr lang="es-ES" dirty="0"/>
          </a:p>
        </p:txBody>
      </p:sp>
      <p:sp>
        <p:nvSpPr>
          <p:cNvPr id="17" name="16 CuadroTexto"/>
          <p:cNvSpPr txBox="1"/>
          <p:nvPr/>
        </p:nvSpPr>
        <p:spPr>
          <a:xfrm>
            <a:off x="5508104" y="982469"/>
            <a:ext cx="3024336" cy="646331"/>
          </a:xfrm>
          <a:prstGeom prst="rect">
            <a:avLst/>
          </a:prstGeom>
          <a:noFill/>
        </p:spPr>
        <p:txBody>
          <a:bodyPr wrap="square" rtlCol="0">
            <a:spAutoFit/>
          </a:bodyPr>
          <a:lstStyle/>
          <a:p>
            <a:pPr lvl="0"/>
            <a:r>
              <a:rPr lang="es-EC" dirty="0"/>
              <a:t>Estados financieros proforma</a:t>
            </a:r>
            <a:endParaRPr lang="es-ES" dirty="0"/>
          </a:p>
          <a:p>
            <a:endParaRPr lang="es-ES" dirty="0"/>
          </a:p>
        </p:txBody>
      </p:sp>
      <p:sp>
        <p:nvSpPr>
          <p:cNvPr id="19" name="18 CuadroTexto"/>
          <p:cNvSpPr txBox="1"/>
          <p:nvPr/>
        </p:nvSpPr>
        <p:spPr>
          <a:xfrm>
            <a:off x="4788024" y="1846565"/>
            <a:ext cx="2808312" cy="646331"/>
          </a:xfrm>
          <a:prstGeom prst="rect">
            <a:avLst/>
          </a:prstGeom>
          <a:noFill/>
        </p:spPr>
        <p:txBody>
          <a:bodyPr wrap="square" rtlCol="0">
            <a:spAutoFit/>
          </a:bodyPr>
          <a:lstStyle/>
          <a:p>
            <a:pPr lvl="0"/>
            <a:r>
              <a:rPr lang="es-EC" dirty="0"/>
              <a:t>Requerimientos financieros </a:t>
            </a:r>
            <a:endParaRPr lang="es-ES" dirty="0"/>
          </a:p>
          <a:p>
            <a:endParaRPr lang="es-ES" dirty="0"/>
          </a:p>
        </p:txBody>
      </p:sp>
      <p:sp>
        <p:nvSpPr>
          <p:cNvPr id="20" name="19 CuadroTexto"/>
          <p:cNvSpPr txBox="1"/>
          <p:nvPr/>
        </p:nvSpPr>
        <p:spPr>
          <a:xfrm>
            <a:off x="3995936" y="2301979"/>
            <a:ext cx="2898068" cy="646331"/>
          </a:xfrm>
          <a:prstGeom prst="rect">
            <a:avLst/>
          </a:prstGeom>
          <a:noFill/>
        </p:spPr>
        <p:txBody>
          <a:bodyPr wrap="square" rtlCol="0">
            <a:spAutoFit/>
          </a:bodyPr>
          <a:lstStyle/>
          <a:p>
            <a:pPr lvl="0"/>
            <a:r>
              <a:rPr lang="es-EC" dirty="0" smtClean="0"/>
              <a:t>Variable </a:t>
            </a:r>
            <a:r>
              <a:rPr lang="es-EC" dirty="0"/>
              <a:t>de ajuste </a:t>
            </a:r>
            <a:endParaRPr lang="es-ES" dirty="0"/>
          </a:p>
          <a:p>
            <a:endParaRPr lang="es-ES" dirty="0"/>
          </a:p>
        </p:txBody>
      </p:sp>
      <p:sp>
        <p:nvSpPr>
          <p:cNvPr id="21" name="20 CuadroTexto"/>
          <p:cNvSpPr txBox="1"/>
          <p:nvPr/>
        </p:nvSpPr>
        <p:spPr>
          <a:xfrm>
            <a:off x="3563888" y="2636912"/>
            <a:ext cx="2952328" cy="646331"/>
          </a:xfrm>
          <a:prstGeom prst="rect">
            <a:avLst/>
          </a:prstGeom>
          <a:noFill/>
        </p:spPr>
        <p:txBody>
          <a:bodyPr wrap="square" rtlCol="0">
            <a:spAutoFit/>
          </a:bodyPr>
          <a:lstStyle/>
          <a:p>
            <a:pPr lvl="0"/>
            <a:r>
              <a:rPr lang="es-EC" dirty="0"/>
              <a:t>supuestos económicos </a:t>
            </a:r>
            <a:endParaRPr lang="es-ES" dirty="0"/>
          </a:p>
          <a:p>
            <a:endParaRPr lang="es-ES" dirty="0"/>
          </a:p>
        </p:txBody>
      </p:sp>
      <p:sp>
        <p:nvSpPr>
          <p:cNvPr id="22" name="21 CuadroTexto"/>
          <p:cNvSpPr txBox="1"/>
          <p:nvPr/>
        </p:nvSpPr>
        <p:spPr>
          <a:xfrm>
            <a:off x="539552" y="4283804"/>
            <a:ext cx="2592288" cy="64539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dirty="0"/>
              <a:t>Definición de finanzas</a:t>
            </a:r>
            <a:endParaRPr lang="es-ES" dirty="0"/>
          </a:p>
        </p:txBody>
      </p:sp>
      <p:cxnSp>
        <p:nvCxnSpPr>
          <p:cNvPr id="24" name="23 Conector angular"/>
          <p:cNvCxnSpPr/>
          <p:nvPr/>
        </p:nvCxnSpPr>
        <p:spPr>
          <a:xfrm>
            <a:off x="3203848" y="4468470"/>
            <a:ext cx="1836204" cy="976754"/>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5076056" y="4811668"/>
            <a:ext cx="3744416" cy="183204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S" sz="1600" dirty="0"/>
              <a:t>(Lawrence, 2008)</a:t>
            </a:r>
            <a:r>
              <a:rPr lang="es-EC" sz="1600" dirty="0"/>
              <a:t> las finanzas son: “el conjunto de actividades, procesos, técnicas y criterios a ser utilizados con la finalidad de que una unidad económica (personas, empresa o estado) optimice  la obtención de  recursos financieros</a:t>
            </a:r>
            <a:endParaRPr lang="es-ES" sz="16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7555" y="1971905"/>
            <a:ext cx="2476792" cy="210139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28248" y="2492896"/>
            <a:ext cx="2143125" cy="214312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28662" y="5133975"/>
            <a:ext cx="1800225" cy="172402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871631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0" y="836712"/>
            <a:ext cx="2592288"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b="1" dirty="0"/>
              <a:t>La Productividad del Capital de  Trabajo</a:t>
            </a:r>
            <a:endParaRPr lang="es-ES" dirty="0"/>
          </a:p>
        </p:txBody>
      </p:sp>
      <p:sp>
        <p:nvSpPr>
          <p:cNvPr id="3" name="2 Flecha derecha"/>
          <p:cNvSpPr/>
          <p:nvPr/>
        </p:nvSpPr>
        <p:spPr>
          <a:xfrm rot="5400000">
            <a:off x="1979712" y="1700808"/>
            <a:ext cx="432048"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683568" y="2564904"/>
            <a:ext cx="3168352"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EC" dirty="0" smtClean="0"/>
              <a:t>Refleja la eficiencia con la que se aprovechan los recursos corrientes de la empresa </a:t>
            </a:r>
            <a:endParaRPr lang="es-ES" dirty="0"/>
          </a:p>
        </p:txBody>
      </p:sp>
      <p:sp>
        <p:nvSpPr>
          <p:cNvPr id="5" name="4 CuadroTexto"/>
          <p:cNvSpPr txBox="1"/>
          <p:nvPr/>
        </p:nvSpPr>
        <p:spPr>
          <a:xfrm>
            <a:off x="5148064" y="548680"/>
            <a:ext cx="2592288"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endParaRPr lang="es-EC" b="1" dirty="0" smtClean="0"/>
          </a:p>
          <a:p>
            <a:pPr algn="ctr"/>
            <a:r>
              <a:rPr lang="es-EC" b="1" dirty="0" smtClean="0"/>
              <a:t>Palanca </a:t>
            </a:r>
            <a:r>
              <a:rPr lang="es-EC" b="1" dirty="0"/>
              <a:t>de Crecimiento </a:t>
            </a:r>
            <a:endParaRPr lang="es-ES" dirty="0"/>
          </a:p>
          <a:p>
            <a:pPr algn="ctr"/>
            <a:endParaRPr lang="es-ES" dirty="0"/>
          </a:p>
        </p:txBody>
      </p:sp>
      <p:sp>
        <p:nvSpPr>
          <p:cNvPr id="6" name="5 Flecha derecha"/>
          <p:cNvSpPr/>
          <p:nvPr/>
        </p:nvSpPr>
        <p:spPr>
          <a:xfrm rot="5400000">
            <a:off x="6156176" y="1556792"/>
            <a:ext cx="432048"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4860032" y="2348880"/>
            <a:ext cx="3316948"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EC" dirty="0"/>
              <a:t>Permite determinar qué tan atractivo es para una empresa crecer y por lo tanto da una idea con respecto a si el crecimiento agregara o no valor a los propietarios.</a:t>
            </a:r>
            <a:endParaRPr lang="es-ES" dirty="0"/>
          </a:p>
          <a:p>
            <a:pPr algn="just"/>
            <a:endParaRPr lang="es-ES" dirty="0"/>
          </a:p>
        </p:txBody>
      </p:sp>
      <p:cxnSp>
        <p:nvCxnSpPr>
          <p:cNvPr id="9" name="8 Conector recto"/>
          <p:cNvCxnSpPr/>
          <p:nvPr/>
        </p:nvCxnSpPr>
        <p:spPr>
          <a:xfrm>
            <a:off x="4572000" y="260648"/>
            <a:ext cx="0" cy="6408712"/>
          </a:xfrm>
          <a:prstGeom prst="line">
            <a:avLst/>
          </a:prstGeom>
        </p:spPr>
        <p:style>
          <a:lnRef idx="3">
            <a:schemeClr val="accent3"/>
          </a:lnRef>
          <a:fillRef idx="0">
            <a:schemeClr val="accent3"/>
          </a:fillRef>
          <a:effectRef idx="2">
            <a:schemeClr val="accent3"/>
          </a:effectRef>
          <a:fontRef idx="minor">
            <a:schemeClr val="tx1"/>
          </a:fontRef>
        </p:style>
      </p:cxnSp>
      <p:pic>
        <p:nvPicPr>
          <p:cNvPr id="11266" name="Picture 2" descr="http://www.emprendepyme.net/wp-content/uploads/2010/03/2132_notavida_11060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3742159"/>
            <a:ext cx="1938249" cy="148704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1268" name="Picture 4" descr="http://mentat.com.ar/blogmentat/wp-content/uploads/2013/12/productividad.jpe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17625" y="5157192"/>
            <a:ext cx="1887310" cy="141548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1270" name="Picture 6" descr="http://www.ticweb.es/wp-content/uploads/2011/08/palanca-de-crecimiento-negocios.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60032" y="4725144"/>
            <a:ext cx="1721474" cy="167556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1272" name="Picture 8" descr="http://www.lafranquiciaperfecta.com/apps/site/files/financing.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970056" y="4722618"/>
            <a:ext cx="1634392" cy="167809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15563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188640"/>
            <a:ext cx="7848872" cy="646331"/>
          </a:xfrm>
          <a:prstGeom prst="rect">
            <a:avLst/>
          </a:prstGeom>
          <a:noFill/>
        </p:spPr>
        <p:txBody>
          <a:bodyPr wrap="square" rtlCol="0">
            <a:spAutoFit/>
          </a:bodyPr>
          <a:lstStyle/>
          <a:p>
            <a:pPr algn="ctr"/>
            <a:r>
              <a:rPr lang="es-EC" b="1" dirty="0"/>
              <a:t>Revisión de un Modelo de Gestión Financiero y análisis 	comparativo con el modelo propuesto. </a:t>
            </a:r>
            <a:endParaRPr lang="es-ES" dirty="0"/>
          </a:p>
        </p:txBody>
      </p:sp>
      <p:cxnSp>
        <p:nvCxnSpPr>
          <p:cNvPr id="4" name="3 Conector recto de flecha"/>
          <p:cNvCxnSpPr>
            <a:stCxn id="2" idx="2"/>
          </p:cNvCxnSpPr>
          <p:nvPr/>
        </p:nvCxnSpPr>
        <p:spPr>
          <a:xfrm>
            <a:off x="4463988" y="834971"/>
            <a:ext cx="0" cy="5834389"/>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sp>
        <p:nvSpPr>
          <p:cNvPr id="5" name="4 CuadroTexto"/>
          <p:cNvSpPr txBox="1"/>
          <p:nvPr/>
        </p:nvSpPr>
        <p:spPr>
          <a:xfrm>
            <a:off x="755576" y="764704"/>
            <a:ext cx="2808312"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1600" b="1" dirty="0" smtClean="0"/>
              <a:t>Modelo </a:t>
            </a:r>
            <a:r>
              <a:rPr lang="es-EC" sz="1600" b="1" dirty="0"/>
              <a:t>de Gestión Financiero propuesto </a:t>
            </a:r>
            <a:endParaRPr lang="es-EC" sz="1600" b="1" dirty="0" smtClean="0"/>
          </a:p>
          <a:p>
            <a:pPr algn="ctr"/>
            <a:r>
              <a:rPr lang="es-EC" sz="1600" b="1" dirty="0" smtClean="0"/>
              <a:t>CALDERON </a:t>
            </a:r>
            <a:endParaRPr lang="es-ES" sz="1600" dirty="0"/>
          </a:p>
          <a:p>
            <a:pPr algn="ctr"/>
            <a:endParaRPr lang="es-ES" dirty="0"/>
          </a:p>
        </p:txBody>
      </p:sp>
      <p:cxnSp>
        <p:nvCxnSpPr>
          <p:cNvPr id="7" name="6 Conector recto de flecha"/>
          <p:cNvCxnSpPr/>
          <p:nvPr/>
        </p:nvCxnSpPr>
        <p:spPr>
          <a:xfrm>
            <a:off x="2087724" y="1916832"/>
            <a:ext cx="0" cy="504056"/>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8" name="7 Abrir llave"/>
          <p:cNvSpPr/>
          <p:nvPr/>
        </p:nvSpPr>
        <p:spPr>
          <a:xfrm rot="5400000">
            <a:off x="1835695" y="836711"/>
            <a:ext cx="576065" cy="3744416"/>
          </a:xfrm>
          <a:prstGeom prst="lef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s-ES"/>
          </a:p>
        </p:txBody>
      </p:sp>
      <p:sp>
        <p:nvSpPr>
          <p:cNvPr id="9" name="8 CuadroTexto"/>
          <p:cNvSpPr txBox="1"/>
          <p:nvPr/>
        </p:nvSpPr>
        <p:spPr>
          <a:xfrm>
            <a:off x="539552" y="2996952"/>
            <a:ext cx="2952328" cy="923330"/>
          </a:xfrm>
          <a:prstGeom prst="rect">
            <a:avLst/>
          </a:prstGeom>
          <a:noFill/>
        </p:spPr>
        <p:txBody>
          <a:bodyPr wrap="square" rtlCol="0">
            <a:spAutoFit/>
          </a:bodyPr>
          <a:lstStyle/>
          <a:p>
            <a:pPr algn="ctr"/>
            <a:r>
              <a:rPr lang="es-EC" b="1" dirty="0">
                <a:solidFill>
                  <a:schemeClr val="tx2">
                    <a:lumMod val="10000"/>
                  </a:schemeClr>
                </a:solidFill>
              </a:rPr>
              <a:t>Diseño de </a:t>
            </a:r>
            <a:r>
              <a:rPr lang="es-EC" b="1" dirty="0" smtClean="0">
                <a:solidFill>
                  <a:schemeClr val="tx2">
                    <a:lumMod val="10000"/>
                  </a:schemeClr>
                </a:solidFill>
              </a:rPr>
              <a:t>tributario</a:t>
            </a:r>
          </a:p>
          <a:p>
            <a:pPr algn="ctr"/>
            <a:r>
              <a:rPr lang="es-EC" b="1" dirty="0">
                <a:solidFill>
                  <a:schemeClr val="tx2">
                    <a:lumMod val="10000"/>
                  </a:schemeClr>
                </a:solidFill>
              </a:rPr>
              <a:t>Diseño </a:t>
            </a:r>
            <a:r>
              <a:rPr lang="es-EC" b="1" dirty="0" smtClean="0">
                <a:solidFill>
                  <a:schemeClr val="tx2">
                    <a:lumMod val="10000"/>
                  </a:schemeClr>
                </a:solidFill>
              </a:rPr>
              <a:t>contable</a:t>
            </a:r>
          </a:p>
          <a:p>
            <a:pPr algn="ctr"/>
            <a:r>
              <a:rPr lang="es-EC" b="1" dirty="0">
                <a:solidFill>
                  <a:schemeClr val="tx2">
                    <a:lumMod val="10000"/>
                  </a:schemeClr>
                </a:solidFill>
              </a:rPr>
              <a:t>Diseño financiero</a:t>
            </a:r>
            <a:endParaRPr lang="es-ES" dirty="0">
              <a:solidFill>
                <a:schemeClr val="tx2">
                  <a:lumMod val="10000"/>
                </a:schemeClr>
              </a:solidFill>
            </a:endParaRPr>
          </a:p>
        </p:txBody>
      </p:sp>
      <p:sp>
        <p:nvSpPr>
          <p:cNvPr id="11" name="10 Abrir llave"/>
          <p:cNvSpPr/>
          <p:nvPr/>
        </p:nvSpPr>
        <p:spPr>
          <a:xfrm rot="16200000">
            <a:off x="1835695" y="2204865"/>
            <a:ext cx="576065" cy="3744416"/>
          </a:xfrm>
          <a:prstGeom prst="lef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s-ES"/>
          </a:p>
        </p:txBody>
      </p:sp>
      <p:sp>
        <p:nvSpPr>
          <p:cNvPr id="12" name="11 CuadroTexto"/>
          <p:cNvSpPr txBox="1"/>
          <p:nvPr/>
        </p:nvSpPr>
        <p:spPr>
          <a:xfrm>
            <a:off x="323527" y="4523636"/>
            <a:ext cx="4032449" cy="2048636"/>
          </a:xfrm>
          <a:prstGeom prst="rect">
            <a:avLst/>
          </a:prstGeom>
          <a:noFill/>
          <a:ln>
            <a:solidFill>
              <a:srgbClr val="FF0000"/>
            </a:solidFill>
            <a:prstDash val="sysDash"/>
          </a:ln>
        </p:spPr>
        <p:txBody>
          <a:bodyPr wrap="square" rtlCol="0">
            <a:spAutoFit/>
          </a:bodyPr>
          <a:lstStyle/>
          <a:p>
            <a:pPr algn="just"/>
            <a:r>
              <a:rPr lang="es-ES" sz="1600" dirty="0"/>
              <a:t>Dentro  de este modelo se pudo observa que </a:t>
            </a:r>
            <a:r>
              <a:rPr lang="es-EC" sz="1600" dirty="0" smtClean="0"/>
              <a:t>no se necesito </a:t>
            </a:r>
            <a:r>
              <a:rPr lang="es-EC" sz="1600" dirty="0"/>
              <a:t>de un modelo demasiado para la organización, ya que no todos los modelos de gestión financiera son iguales, ya que los modelos deberían se acorde a las necesidades de la empresa</a:t>
            </a:r>
            <a:endParaRPr lang="es-ES" sz="1600" dirty="0"/>
          </a:p>
        </p:txBody>
      </p:sp>
      <p:sp>
        <p:nvSpPr>
          <p:cNvPr id="13" name="12 CuadroTexto"/>
          <p:cNvSpPr txBox="1"/>
          <p:nvPr/>
        </p:nvSpPr>
        <p:spPr>
          <a:xfrm>
            <a:off x="5364088" y="980728"/>
            <a:ext cx="302433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b="1" dirty="0"/>
              <a:t>Modelo de Gestión Financiero propuesto</a:t>
            </a:r>
            <a:endParaRPr lang="es-ES" dirty="0"/>
          </a:p>
        </p:txBody>
      </p:sp>
      <p:sp>
        <p:nvSpPr>
          <p:cNvPr id="17" name="16 Flecha curvada hacia la derecha"/>
          <p:cNvSpPr/>
          <p:nvPr/>
        </p:nvSpPr>
        <p:spPr>
          <a:xfrm>
            <a:off x="4644008" y="1268760"/>
            <a:ext cx="648072" cy="2355106"/>
          </a:xfrm>
          <a:prstGeom prst="curved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S">
              <a:solidFill>
                <a:schemeClr val="tx1"/>
              </a:solidFill>
            </a:endParaRPr>
          </a:p>
        </p:txBody>
      </p:sp>
      <p:sp>
        <p:nvSpPr>
          <p:cNvPr id="18" name="17 CuadroTexto"/>
          <p:cNvSpPr txBox="1"/>
          <p:nvPr/>
        </p:nvSpPr>
        <p:spPr>
          <a:xfrm>
            <a:off x="5364088" y="2194986"/>
            <a:ext cx="3240360" cy="4305848"/>
          </a:xfrm>
          <a:prstGeom prst="rect">
            <a:avLst/>
          </a:prstGeom>
          <a:noFill/>
          <a:ln w="38100">
            <a:solidFill>
              <a:srgbClr val="7030A0"/>
            </a:solidFill>
            <a:prstDash val="sysDash"/>
          </a:ln>
        </p:spPr>
        <p:txBody>
          <a:bodyPr wrap="square" rtlCol="0">
            <a:spAutoFit/>
          </a:bodyPr>
          <a:lstStyle/>
          <a:p>
            <a:pPr marL="285750" lvl="0" indent="-285750">
              <a:buFont typeface="Wingdings" pitchFamily="2" charset="2"/>
              <a:buChar char="ü"/>
            </a:pPr>
            <a:r>
              <a:rPr lang="es-MX" dirty="0"/>
              <a:t>Estrategias </a:t>
            </a:r>
            <a:r>
              <a:rPr lang="es-MX" dirty="0" smtClean="0"/>
              <a:t>Financiera</a:t>
            </a:r>
            <a:r>
              <a:rPr lang="es-MX" dirty="0"/>
              <a:t>	</a:t>
            </a:r>
            <a:endParaRPr lang="es-ES" dirty="0"/>
          </a:p>
          <a:p>
            <a:pPr marL="285750" lvl="0" indent="-285750">
              <a:buFont typeface="Wingdings" pitchFamily="2" charset="2"/>
              <a:buChar char="ü"/>
            </a:pPr>
            <a:r>
              <a:rPr lang="es-MX" dirty="0"/>
              <a:t>Aplicación de las Estrategias de Costos y Gastos	</a:t>
            </a:r>
            <a:endParaRPr lang="es-ES" dirty="0"/>
          </a:p>
          <a:p>
            <a:pPr marL="285750" lvl="0" indent="-285750">
              <a:buFont typeface="Wingdings" pitchFamily="2" charset="2"/>
              <a:buChar char="ü"/>
            </a:pPr>
            <a:r>
              <a:rPr lang="es-MX" dirty="0" smtClean="0"/>
              <a:t>Reducción </a:t>
            </a:r>
            <a:r>
              <a:rPr lang="es-MX" dirty="0"/>
              <a:t>Costo de Materia Prima		</a:t>
            </a:r>
            <a:endParaRPr lang="es-ES" dirty="0"/>
          </a:p>
          <a:p>
            <a:pPr marL="285750" lvl="0" indent="-285750">
              <a:buFont typeface="Wingdings" pitchFamily="2" charset="2"/>
              <a:buChar char="ü"/>
            </a:pPr>
            <a:r>
              <a:rPr lang="es-MX" dirty="0"/>
              <a:t>Reducción de costos de mantenimiento y </a:t>
            </a:r>
            <a:r>
              <a:rPr lang="es-MX" dirty="0" smtClean="0"/>
              <a:t>repuestos</a:t>
            </a:r>
            <a:r>
              <a:rPr lang="es-MX" dirty="0"/>
              <a:t>	</a:t>
            </a:r>
            <a:endParaRPr lang="es-ES" dirty="0"/>
          </a:p>
          <a:p>
            <a:pPr marL="285750" lvl="0" indent="-285750">
              <a:buFont typeface="Wingdings" pitchFamily="2" charset="2"/>
              <a:buChar char="ü"/>
            </a:pPr>
            <a:r>
              <a:rPr lang="es-MX" dirty="0"/>
              <a:t>Reducción de Gastos </a:t>
            </a:r>
            <a:r>
              <a:rPr lang="es-MX" dirty="0" smtClean="0"/>
              <a:t>Financieros</a:t>
            </a:r>
            <a:r>
              <a:rPr lang="es-MX" dirty="0"/>
              <a:t>		</a:t>
            </a:r>
            <a:endParaRPr lang="es-ES" dirty="0"/>
          </a:p>
          <a:p>
            <a:pPr marL="285750" lvl="0" indent="-285750">
              <a:buFont typeface="Wingdings" pitchFamily="2" charset="2"/>
              <a:buChar char="ü"/>
            </a:pPr>
            <a:r>
              <a:rPr lang="es-MX" dirty="0"/>
              <a:t>Análisis de la Estrategia de Venta		</a:t>
            </a:r>
            <a:endParaRPr lang="es-ES" dirty="0"/>
          </a:p>
          <a:p>
            <a:pPr marL="285750" indent="-285750">
              <a:buFont typeface="Wingdings" pitchFamily="2" charset="2"/>
              <a:buChar char="ü"/>
            </a:pPr>
            <a:r>
              <a:rPr lang="es-MX" dirty="0"/>
              <a:t>Estados Financieros Proyectados</a:t>
            </a:r>
            <a:endParaRPr lang="es-ES" dirty="0"/>
          </a:p>
        </p:txBody>
      </p:sp>
    </p:spTree>
    <p:extLst>
      <p:ext uri="{BB962C8B-B14F-4D97-AF65-F5344CB8AC3E}">
        <p14:creationId xmlns:p14="http://schemas.microsoft.com/office/powerpoint/2010/main" xmlns="" val="3990922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620689"/>
            <a:ext cx="2448272" cy="173170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CuadroTexto"/>
          <p:cNvSpPr txBox="1"/>
          <p:nvPr/>
        </p:nvSpPr>
        <p:spPr>
          <a:xfrm rot="20459192">
            <a:off x="775709" y="2376767"/>
            <a:ext cx="7887075" cy="1200329"/>
          </a:xfrm>
          <a:prstGeom prst="rect">
            <a:avLst/>
          </a:prstGeom>
          <a:noFill/>
        </p:spPr>
        <p:txBody>
          <a:bodyPr wrap="square" rtlCol="0">
            <a:spAutoFit/>
          </a:bodyPr>
          <a:lstStyle/>
          <a:p>
            <a:pPr algn="ctr"/>
            <a:r>
              <a:rPr lang="es-ES" sz="7200" u="sng" dirty="0" smtClean="0">
                <a:effectLst>
                  <a:outerShdw blurRad="38100" dist="38100" dir="2700000" algn="tl">
                    <a:srgbClr val="000000">
                      <a:alpha val="43137"/>
                    </a:srgbClr>
                  </a:outerShdw>
                </a:effectLst>
                <a:latin typeface="Times New Roman" pitchFamily="18" charset="0"/>
                <a:cs typeface="Times New Roman" pitchFamily="18" charset="0"/>
              </a:rPr>
              <a:t>CAPITULO III</a:t>
            </a:r>
            <a:endParaRPr lang="es-ES" sz="7200"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97236" y="3836640"/>
            <a:ext cx="2286000" cy="1905000"/>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39212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332656"/>
            <a:ext cx="7344816" cy="369332"/>
          </a:xfrm>
          <a:prstGeom prst="rect">
            <a:avLst/>
          </a:prstGeom>
          <a:noFill/>
        </p:spPr>
        <p:txBody>
          <a:bodyPr wrap="square" rtlCol="0">
            <a:spAutoFit/>
          </a:bodyPr>
          <a:lstStyle/>
          <a:p>
            <a:pPr algn="ctr"/>
            <a:r>
              <a:rPr lang="es-EC" b="1" dirty="0"/>
              <a:t>ANÁLISIS SITUACIONAL DE LA EMPRESA MALEPRODU CIA LTDA</a:t>
            </a:r>
            <a:endParaRPr lang="es-ES" dirty="0"/>
          </a:p>
        </p:txBody>
      </p:sp>
      <p:graphicFrame>
        <p:nvGraphicFramePr>
          <p:cNvPr id="3" name="2 Diagrama"/>
          <p:cNvGraphicFramePr/>
          <p:nvPr>
            <p:extLst>
              <p:ext uri="{D42A27DB-BD31-4B8C-83A1-F6EECF244321}">
                <p14:modId xmlns:p14="http://schemas.microsoft.com/office/powerpoint/2010/main" xmlns="" val="2947435697"/>
              </p:ext>
            </p:extLst>
          </p:nvPr>
        </p:nvGraphicFramePr>
        <p:xfrm>
          <a:off x="539552" y="260648"/>
          <a:ext cx="820891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2051720" y="3702610"/>
            <a:ext cx="5328592" cy="369332"/>
          </a:xfrm>
          <a:prstGeom prst="rect">
            <a:avLst/>
          </a:prstGeom>
          <a:noFill/>
        </p:spPr>
        <p:txBody>
          <a:bodyPr wrap="square" rtlCol="0">
            <a:spAutoFit/>
          </a:bodyPr>
          <a:lstStyle/>
          <a:p>
            <a:pPr algn="ctr"/>
            <a:r>
              <a:rPr lang="es-EC" b="1" dirty="0"/>
              <a:t>Planteamiento del problema</a:t>
            </a:r>
            <a:endParaRPr lang="es-ES" dirty="0"/>
          </a:p>
        </p:txBody>
      </p:sp>
      <p:sp>
        <p:nvSpPr>
          <p:cNvPr id="5" name="4 CuadroTexto"/>
          <p:cNvSpPr txBox="1"/>
          <p:nvPr/>
        </p:nvSpPr>
        <p:spPr>
          <a:xfrm>
            <a:off x="539552" y="4183920"/>
            <a:ext cx="3528392" cy="1477328"/>
          </a:xfrm>
          <a:prstGeom prst="rect">
            <a:avLst/>
          </a:prstGeom>
          <a:noFill/>
        </p:spPr>
        <p:txBody>
          <a:bodyPr wrap="square" rtlCol="0">
            <a:spAutoFit/>
          </a:bodyPr>
          <a:lstStyle/>
          <a:p>
            <a:pPr algn="just"/>
            <a:r>
              <a:rPr lang="es-EC" dirty="0"/>
              <a:t>La Empresa MALEPRODU (Almacenes Chimborazo Jr.), conforme a pasado el tiempo ha logrado posicionarse dentro del mercado</a:t>
            </a:r>
            <a:endParaRPr lang="es-ES" dirty="0"/>
          </a:p>
        </p:txBody>
      </p:sp>
      <p:cxnSp>
        <p:nvCxnSpPr>
          <p:cNvPr id="7" name="6 Conector angular"/>
          <p:cNvCxnSpPr/>
          <p:nvPr/>
        </p:nvCxnSpPr>
        <p:spPr>
          <a:xfrm>
            <a:off x="4283968" y="4509120"/>
            <a:ext cx="1656184" cy="792088"/>
          </a:xfrm>
          <a:prstGeom prst="bentConnector3">
            <a:avLst/>
          </a:prstGeom>
          <a:ln>
            <a:prstDash val="dashDot"/>
            <a:tailEnd type="arrow"/>
          </a:ln>
        </p:spPr>
        <p:style>
          <a:lnRef idx="3">
            <a:schemeClr val="accent5"/>
          </a:lnRef>
          <a:fillRef idx="0">
            <a:schemeClr val="accent5"/>
          </a:fillRef>
          <a:effectRef idx="2">
            <a:schemeClr val="accent5"/>
          </a:effectRef>
          <a:fontRef idx="minor">
            <a:schemeClr val="tx1"/>
          </a:fontRef>
        </p:style>
      </p:cxnSp>
      <p:sp>
        <p:nvSpPr>
          <p:cNvPr id="8" name="7 CuadroTexto"/>
          <p:cNvSpPr txBox="1"/>
          <p:nvPr/>
        </p:nvSpPr>
        <p:spPr>
          <a:xfrm>
            <a:off x="6228184" y="4869160"/>
            <a:ext cx="2520280" cy="1477328"/>
          </a:xfrm>
          <a:prstGeom prst="rect">
            <a:avLst/>
          </a:prstGeom>
          <a:noFill/>
        </p:spPr>
        <p:txBody>
          <a:bodyPr wrap="square" rtlCol="0">
            <a:spAutoFit/>
          </a:bodyPr>
          <a:lstStyle/>
          <a:p>
            <a:pPr algn="just"/>
            <a:r>
              <a:rPr lang="es-EC" dirty="0"/>
              <a:t>sin embargo,  esto no se refleja en las utilidades que percibe año a año la empresa.</a:t>
            </a:r>
            <a:endParaRPr lang="es-ES" dirty="0"/>
          </a:p>
          <a:p>
            <a:endParaRPr lang="es-ES" dirty="0"/>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015545" y="3573016"/>
            <a:ext cx="1143000" cy="11430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907704" y="5544231"/>
            <a:ext cx="1800200" cy="109212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58790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979712" y="476672"/>
            <a:ext cx="4464496" cy="461665"/>
          </a:xfrm>
          <a:prstGeom prst="rect">
            <a:avLst/>
          </a:prstGeom>
          <a:noFill/>
        </p:spPr>
        <p:txBody>
          <a:bodyPr wrap="square" rtlCol="0">
            <a:spAutoFit/>
          </a:bodyPr>
          <a:lstStyle/>
          <a:p>
            <a:pPr algn="ctr"/>
            <a:r>
              <a:rPr lang="es-EC" sz="2400" b="1" dirty="0"/>
              <a:t>Diagrama de Causa - Efecto</a:t>
            </a:r>
            <a:endParaRPr lang="es-ES" sz="2400" dirty="0"/>
          </a:p>
        </p:txBody>
      </p:sp>
      <p:sp>
        <p:nvSpPr>
          <p:cNvPr id="3" name="2 CuadroTexto"/>
          <p:cNvSpPr txBox="1"/>
          <p:nvPr/>
        </p:nvSpPr>
        <p:spPr>
          <a:xfrm>
            <a:off x="683568" y="1052736"/>
            <a:ext cx="7920880" cy="1200329"/>
          </a:xfrm>
          <a:prstGeom prst="rect">
            <a:avLst/>
          </a:prstGeom>
          <a:noFill/>
        </p:spPr>
        <p:txBody>
          <a:bodyPr wrap="square" rtlCol="0">
            <a:spAutoFit/>
          </a:bodyPr>
          <a:lstStyle/>
          <a:p>
            <a:pPr algn="just"/>
            <a:r>
              <a:rPr lang="es-EC" dirty="0"/>
              <a:t>A través de esta herramienta vamos a determinar cuáles son las causas por las cuales la  empresa mantiene una disminución en sus ingresos lo cual afecta las utilidades.</a:t>
            </a:r>
            <a:endParaRPr lang="es-ES" dirty="0"/>
          </a:p>
          <a:p>
            <a:endParaRPr lang="es-ES" dirty="0"/>
          </a:p>
        </p:txBody>
      </p:sp>
      <p:pic>
        <p:nvPicPr>
          <p:cNvPr id="4" name="3 Imagen"/>
          <p:cNvPicPr/>
          <p:nvPr/>
        </p:nvPicPr>
        <p:blipFill>
          <a:blip r:embed="rId2" cstate="print"/>
          <a:srcRect l="21672" t="38806" r="23685" b="15423"/>
          <a:stretch>
            <a:fillRect/>
          </a:stretch>
        </p:blipFill>
        <p:spPr bwMode="auto">
          <a:xfrm>
            <a:off x="467544" y="2204864"/>
            <a:ext cx="8280920" cy="4391025"/>
          </a:xfrm>
          <a:prstGeom prst="rect">
            <a:avLst/>
          </a:prstGeom>
          <a:noFill/>
          <a:ln w="9525">
            <a:noFill/>
            <a:miter lim="800000"/>
            <a:headEnd/>
            <a:tailEnd/>
          </a:ln>
        </p:spPr>
      </p:pic>
    </p:spTree>
    <p:extLst>
      <p:ext uri="{BB962C8B-B14F-4D97-AF65-F5344CB8AC3E}">
        <p14:creationId xmlns:p14="http://schemas.microsoft.com/office/powerpoint/2010/main" xmlns="" val="9251211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620689"/>
            <a:ext cx="2448272" cy="173170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CuadroTexto"/>
          <p:cNvSpPr txBox="1"/>
          <p:nvPr/>
        </p:nvSpPr>
        <p:spPr>
          <a:xfrm rot="20459192">
            <a:off x="775709" y="2376767"/>
            <a:ext cx="7887075" cy="1200329"/>
          </a:xfrm>
          <a:prstGeom prst="rect">
            <a:avLst/>
          </a:prstGeom>
          <a:noFill/>
        </p:spPr>
        <p:txBody>
          <a:bodyPr wrap="square" rtlCol="0">
            <a:spAutoFit/>
          </a:bodyPr>
          <a:lstStyle/>
          <a:p>
            <a:pPr algn="ctr"/>
            <a:r>
              <a:rPr lang="es-ES" sz="7200" u="sng" dirty="0" smtClean="0">
                <a:effectLst>
                  <a:outerShdw blurRad="38100" dist="38100" dir="2700000" algn="tl">
                    <a:srgbClr val="000000">
                      <a:alpha val="43137"/>
                    </a:srgbClr>
                  </a:outerShdw>
                </a:effectLst>
                <a:latin typeface="Times New Roman" pitchFamily="18" charset="0"/>
                <a:cs typeface="Times New Roman" pitchFamily="18" charset="0"/>
              </a:rPr>
              <a:t>CAPITULO I</a:t>
            </a:r>
            <a:endParaRPr lang="es-ES" sz="7200"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97236" y="3836640"/>
            <a:ext cx="2286000" cy="1905000"/>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72612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2008" y="292586"/>
            <a:ext cx="8820472" cy="461665"/>
          </a:xfrm>
          <a:prstGeom prst="rect">
            <a:avLst/>
          </a:prstGeom>
          <a:noFill/>
        </p:spPr>
        <p:txBody>
          <a:bodyPr wrap="square" rtlCol="0">
            <a:spAutoFit/>
          </a:bodyPr>
          <a:lstStyle/>
          <a:p>
            <a:pPr algn="ctr"/>
            <a:r>
              <a:rPr lang="es-EC" sz="2400" b="1" i="1" dirty="0"/>
              <a:t>Análisis Situacional</a:t>
            </a:r>
            <a:endParaRPr lang="es-ES" sz="2400" i="1" dirty="0"/>
          </a:p>
        </p:txBody>
      </p:sp>
      <p:sp>
        <p:nvSpPr>
          <p:cNvPr id="7" name="6 CuadroTexto"/>
          <p:cNvSpPr txBox="1"/>
          <p:nvPr/>
        </p:nvSpPr>
        <p:spPr>
          <a:xfrm>
            <a:off x="2627784" y="836712"/>
            <a:ext cx="3744416" cy="369332"/>
          </a:xfrm>
          <a:prstGeom prst="rect">
            <a:avLst/>
          </a:prstGeom>
          <a:noFill/>
        </p:spPr>
        <p:txBody>
          <a:bodyPr wrap="square" rtlCol="0">
            <a:spAutoFit/>
          </a:bodyPr>
          <a:lstStyle/>
          <a:p>
            <a:pPr algn="ctr"/>
            <a:r>
              <a:rPr lang="es-EC" b="1" dirty="0" smtClean="0"/>
              <a:t> </a:t>
            </a:r>
            <a:r>
              <a:rPr lang="es-EC" b="1" dirty="0"/>
              <a:t>Macro ambiente</a:t>
            </a:r>
            <a:endParaRPr lang="es-ES" dirty="0"/>
          </a:p>
        </p:txBody>
      </p:sp>
      <p:sp>
        <p:nvSpPr>
          <p:cNvPr id="8" name="7 CuadroTexto"/>
          <p:cNvSpPr txBox="1"/>
          <p:nvPr/>
        </p:nvSpPr>
        <p:spPr>
          <a:xfrm>
            <a:off x="467544" y="1484784"/>
            <a:ext cx="8280920"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sz="2000" dirty="0"/>
              <a:t>El análisis de las influencias macroeconómicas implica la vigilancia, evaluación y difusión de información desde los ambientes externos hasta el personal clave de la empresa, para así identificar los factores y su impacto en el futuro de la compañía.</a:t>
            </a:r>
            <a:endParaRPr lang="es-ES" sz="2000" dirty="0"/>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09187" y="3284984"/>
            <a:ext cx="2581275" cy="26289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08104" y="3284984"/>
            <a:ext cx="2443200" cy="259228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589578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051720" y="251356"/>
            <a:ext cx="4680520" cy="461665"/>
          </a:xfrm>
          <a:prstGeom prst="rect">
            <a:avLst/>
          </a:prstGeom>
          <a:noFill/>
        </p:spPr>
        <p:txBody>
          <a:bodyPr wrap="square" rtlCol="0">
            <a:spAutoFit/>
          </a:bodyPr>
          <a:lstStyle/>
          <a:p>
            <a:pPr algn="ctr"/>
            <a:r>
              <a:rPr lang="es-EC" sz="2400" b="1" dirty="0"/>
              <a:t>Factores Políticos</a:t>
            </a:r>
            <a:r>
              <a:rPr lang="es-EC" b="1" dirty="0"/>
              <a:t>	</a:t>
            </a:r>
            <a:endParaRPr lang="es-ES" dirty="0"/>
          </a:p>
        </p:txBody>
      </p:sp>
      <p:graphicFrame>
        <p:nvGraphicFramePr>
          <p:cNvPr id="3" name="2 Diagrama"/>
          <p:cNvGraphicFramePr/>
          <p:nvPr>
            <p:extLst>
              <p:ext uri="{D42A27DB-BD31-4B8C-83A1-F6EECF244321}">
                <p14:modId xmlns:p14="http://schemas.microsoft.com/office/powerpoint/2010/main" xmlns="" val="1230704647"/>
              </p:ext>
            </p:extLst>
          </p:nvPr>
        </p:nvGraphicFramePr>
        <p:xfrm>
          <a:off x="246774" y="260648"/>
          <a:ext cx="864096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Llamada de flecha a la derecha"/>
          <p:cNvSpPr/>
          <p:nvPr/>
        </p:nvSpPr>
        <p:spPr>
          <a:xfrm>
            <a:off x="642910" y="5058394"/>
            <a:ext cx="2736304" cy="1728192"/>
          </a:xfrm>
          <a:prstGeom prst="rightArrowCallou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S" dirty="0"/>
              <a:t>La desaceleración del crecimiento de la economía </a:t>
            </a:r>
          </a:p>
        </p:txBody>
      </p:sp>
      <p:sp>
        <p:nvSpPr>
          <p:cNvPr id="5" name="4 CuadroTexto"/>
          <p:cNvSpPr txBox="1"/>
          <p:nvPr/>
        </p:nvSpPr>
        <p:spPr>
          <a:xfrm>
            <a:off x="3635896" y="4976008"/>
            <a:ext cx="5256584" cy="173914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dirty="0"/>
              <a:t>producida por la crisis de su sistema financiero, el rápido descenso de la tasa de cambio del dólar y el alza del precio del petróleo podría tener una fuerte repercusión en el resto de las economías ya que afectaría el comercio global </a:t>
            </a:r>
          </a:p>
        </p:txBody>
      </p:sp>
      <p:pic>
        <p:nvPicPr>
          <p:cNvPr id="14338"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1560" y="3429000"/>
            <a:ext cx="1583890" cy="118696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987824" y="3501008"/>
            <a:ext cx="1376764" cy="108012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183513" y="3437576"/>
            <a:ext cx="1636959" cy="128756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95463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285984" y="285728"/>
            <a:ext cx="421484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C"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Factores Económicos</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2 CuadroTexto"/>
          <p:cNvSpPr txBox="1"/>
          <p:nvPr/>
        </p:nvSpPr>
        <p:spPr>
          <a:xfrm>
            <a:off x="357158" y="1059404"/>
            <a:ext cx="142876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C"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Inflación</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5" name="4 Conector recto de flecha"/>
          <p:cNvCxnSpPr/>
          <p:nvPr/>
        </p:nvCxnSpPr>
        <p:spPr>
          <a:xfrm>
            <a:off x="1571604" y="1284272"/>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2214546" y="1000108"/>
            <a:ext cx="3357586"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EC" sz="1400" dirty="0" smtClean="0"/>
              <a:t>Es el aumento persistente del nivel general de precios de los bienes y servicios</a:t>
            </a:r>
            <a:endParaRPr lang="es-ES" sz="1400" dirty="0"/>
          </a:p>
        </p:txBody>
      </p:sp>
      <p:cxnSp>
        <p:nvCxnSpPr>
          <p:cNvPr id="8" name="7 Conector recto de flecha"/>
          <p:cNvCxnSpPr/>
          <p:nvPr/>
        </p:nvCxnSpPr>
        <p:spPr>
          <a:xfrm>
            <a:off x="5572132" y="1284272"/>
            <a:ext cx="57150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6286512" y="975824"/>
            <a:ext cx="2571768" cy="95297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EC" sz="1400" dirty="0" smtClean="0"/>
              <a:t>una economía con la consecuente pérdida del valor adquisitivo de la moneda</a:t>
            </a:r>
            <a:endParaRPr lang="es-ES" sz="1400" dirty="0"/>
          </a:p>
        </p:txBody>
      </p:sp>
      <p:pic>
        <p:nvPicPr>
          <p:cNvPr id="17410" name="Picture 2" descr="https://encrypted-tbn2.gstatic.com/images?q=tbn:ANd9GcTfb5hZ1ABRJqmYjSXZiBfXYTQS8FOhhfZw3TdX9sb3GfTXBl02Ww"/>
          <p:cNvPicPr>
            <a:picLocks noChangeAspect="1" noChangeArrowheads="1"/>
          </p:cNvPicPr>
          <p:nvPr/>
        </p:nvPicPr>
        <p:blipFill>
          <a:blip r:embed="rId2"/>
          <a:srcRect/>
          <a:stretch>
            <a:fillRect/>
          </a:stretch>
        </p:blipFill>
        <p:spPr bwMode="auto">
          <a:xfrm>
            <a:off x="642910" y="142852"/>
            <a:ext cx="875492" cy="1066793"/>
          </a:xfrm>
          <a:prstGeom prst="rect">
            <a:avLst/>
          </a:prstGeom>
          <a:ln>
            <a:noFill/>
          </a:ln>
          <a:effectLst>
            <a:softEdge rad="112500"/>
          </a:effectLst>
        </p:spPr>
      </p:pic>
      <p:pic>
        <p:nvPicPr>
          <p:cNvPr id="11" name="10 Imagen"/>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470" y="2500306"/>
            <a:ext cx="4929222" cy="4143404"/>
          </a:xfrm>
          <a:prstGeom prst="rect">
            <a:avLst/>
          </a:prstGeom>
          <a:ln>
            <a:noFill/>
          </a:ln>
          <a:effectLst>
            <a:softEdge rad="112500"/>
          </a:effectLst>
        </p:spPr>
      </p:pic>
      <p:sp>
        <p:nvSpPr>
          <p:cNvPr id="12" name="11 Flecha arriba y abajo"/>
          <p:cNvSpPr/>
          <p:nvPr/>
        </p:nvSpPr>
        <p:spPr>
          <a:xfrm>
            <a:off x="3428992" y="1928802"/>
            <a:ext cx="357190" cy="571504"/>
          </a:xfrm>
          <a:prstGeom prst="upDownArrow">
            <a:avLst>
              <a:gd name="adj1" fmla="val 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14" name="13 Diagrama"/>
          <p:cNvGraphicFramePr/>
          <p:nvPr>
            <p:extLst>
              <p:ext uri="{D42A27DB-BD31-4B8C-83A1-F6EECF244321}">
                <p14:modId xmlns:p14="http://schemas.microsoft.com/office/powerpoint/2010/main" xmlns="" val="645125830"/>
              </p:ext>
            </p:extLst>
          </p:nvPr>
        </p:nvGraphicFramePr>
        <p:xfrm>
          <a:off x="3905288" y="228599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2686667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p:cNvSpPr/>
          <p:nvPr/>
        </p:nvSpPr>
        <p:spPr>
          <a:xfrm>
            <a:off x="357158" y="3500438"/>
            <a:ext cx="3857652"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2928926" y="428604"/>
            <a:ext cx="278608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C"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Tasas de Interés</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4" name="3 Conector recto de flecha"/>
          <p:cNvCxnSpPr/>
          <p:nvPr/>
        </p:nvCxnSpPr>
        <p:spPr>
          <a:xfrm rot="16200000" flipH="1">
            <a:off x="1643836" y="3643314"/>
            <a:ext cx="5785684" cy="70644"/>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pic>
        <p:nvPicPr>
          <p:cNvPr id="13" name="12 Imagen"/>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596" y="1071546"/>
            <a:ext cx="3143272" cy="2343150"/>
          </a:xfrm>
          <a:prstGeom prst="rect">
            <a:avLst/>
          </a:prstGeom>
          <a:ln>
            <a:noFill/>
          </a:ln>
          <a:effectLst>
            <a:softEdge rad="112500"/>
          </a:effectLst>
        </p:spPr>
      </p:pic>
      <p:sp>
        <p:nvSpPr>
          <p:cNvPr id="15" name="14 CuadroTexto"/>
          <p:cNvSpPr txBox="1"/>
          <p:nvPr/>
        </p:nvSpPr>
        <p:spPr>
          <a:xfrm>
            <a:off x="357158" y="3500438"/>
            <a:ext cx="3857652" cy="861774"/>
          </a:xfrm>
          <a:prstGeom prst="rect">
            <a:avLst/>
          </a:prstGeom>
          <a:noFill/>
        </p:spPr>
        <p:txBody>
          <a:bodyPr wrap="square" rtlCol="0">
            <a:spAutoFit/>
          </a:bodyPr>
          <a:lstStyle/>
          <a:p>
            <a:pPr algn="just"/>
            <a:r>
              <a:rPr lang="es-EC" sz="1400" dirty="0" smtClean="0"/>
              <a:t>Lo negativo de las tasas bajas es que tiene tendencias inflacionarias</a:t>
            </a:r>
            <a:r>
              <a:rPr lang="es-EC" dirty="0" smtClean="0"/>
              <a:t>.</a:t>
            </a:r>
            <a:endParaRPr lang="es-ES" dirty="0" smtClean="0"/>
          </a:p>
          <a:p>
            <a:endParaRPr lang="es-ES" dirty="0"/>
          </a:p>
        </p:txBody>
      </p:sp>
      <p:sp>
        <p:nvSpPr>
          <p:cNvPr id="16" name="15 CuadroTexto"/>
          <p:cNvSpPr txBox="1"/>
          <p:nvPr/>
        </p:nvSpPr>
        <p:spPr>
          <a:xfrm>
            <a:off x="357158" y="5402721"/>
            <a:ext cx="3857652"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EC" sz="1400" dirty="0" smtClean="0"/>
              <a:t>Las tasas de interés altas favorecen al ahorro y frenan la inflación ya que el consumo disminuye al incrementarse el costo de las deudas pero al disminuir el consumo tiende a disminuir el crecimiento económico</a:t>
            </a:r>
            <a:endParaRPr lang="es-ES" sz="1400" dirty="0"/>
          </a:p>
        </p:txBody>
      </p:sp>
      <p:sp>
        <p:nvSpPr>
          <p:cNvPr id="18" name="17 CuadroTexto"/>
          <p:cNvSpPr txBox="1"/>
          <p:nvPr/>
        </p:nvSpPr>
        <p:spPr>
          <a:xfrm>
            <a:off x="5143504" y="1000108"/>
            <a:ext cx="2357454" cy="369332"/>
          </a:xfrm>
          <a:prstGeom prst="rect">
            <a:avLst/>
          </a:prstGeom>
          <a:noFill/>
        </p:spPr>
        <p:txBody>
          <a:bodyPr wrap="square" rtlCol="0">
            <a:spAutoFit/>
          </a:bodyPr>
          <a:lstStyle/>
          <a:p>
            <a:pPr algn="ctr"/>
            <a:r>
              <a:rPr lang="es-EC" b="1" dirty="0" smtClean="0"/>
              <a:t>Tasa Pasiva </a:t>
            </a:r>
            <a:endParaRPr lang="es-ES" dirty="0"/>
          </a:p>
        </p:txBody>
      </p:sp>
      <p:pic>
        <p:nvPicPr>
          <p:cNvPr id="22" name="21 Imagen"/>
          <p:cNvPicPr/>
          <p:nvPr/>
        </p:nvPicPr>
        <p:blipFill>
          <a:blip r:embed="rId3" cstate="print"/>
          <a:srcRect l="38538" t="32587" r="36926" b="42715"/>
          <a:stretch>
            <a:fillRect/>
          </a:stretch>
        </p:blipFill>
        <p:spPr bwMode="auto">
          <a:xfrm>
            <a:off x="5143504" y="1428736"/>
            <a:ext cx="2798578" cy="2169042"/>
          </a:xfrm>
          <a:prstGeom prst="rect">
            <a:avLst/>
          </a:prstGeom>
          <a:noFill/>
          <a:ln w="9525">
            <a:noFill/>
            <a:miter lim="800000"/>
            <a:headEnd/>
            <a:tailEnd/>
          </a:ln>
        </p:spPr>
      </p:pic>
      <p:sp>
        <p:nvSpPr>
          <p:cNvPr id="23" name="22 CuadroTexto"/>
          <p:cNvSpPr txBox="1"/>
          <p:nvPr/>
        </p:nvSpPr>
        <p:spPr>
          <a:xfrm>
            <a:off x="4786314" y="4143380"/>
            <a:ext cx="3929090" cy="144655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EC" sz="1400" dirty="0" smtClean="0"/>
              <a:t>Podemos ver que este índice no favorece para el crecimiento de la empresa    ya   que   según   nuestra   datos   estadísticos   tiene   una tendencia a la baja por lo que la empresa recibiría un bajo porcentaje de interés por sus ahorros.</a:t>
            </a:r>
            <a:endParaRPr lang="es-ES" sz="1400" dirty="0" smtClean="0"/>
          </a:p>
          <a:p>
            <a:endParaRPr lang="es-ES" dirty="0"/>
          </a:p>
        </p:txBody>
      </p:sp>
      <p:sp>
        <p:nvSpPr>
          <p:cNvPr id="16386" name="AutoShape 2" descr="data:image/jpeg;base64,/9j/4AAQSkZJRgABAQAAAQABAAD/2wCEAAkGBxQTEhQUEhQWFhUXFhoWFxUXGR4bHRoZGx0XGBgcGyAYHCggHRolGxoXITEhJSkrLi4uGB8zODMuNygtLisBCgoKDg0OGxAQGy8kICQvLDQ0LTQsLCwsLSwsLCwsLDAvLCwsLCwsLCwsLCwsLCwsLCwsLCwsLCwsLCwsLC0sLP/AABEIAO0A1QMBIgACEQEDEQH/xAAcAAACAgMBAQAAAAAAAAAAAAAABgQFAQMHAgj/xABJEAACAQMCBAMDCQQHBgUFAAABAgMABBESIQUTMUEGIlEyYXEHFCMzQlKBkaFDYnKxY4KSorLB0RVTc5Oj0iQ0RFThFpXC1PD/xAAaAQEAAwEBAQAAAAAAAAAAAAAAAgMEAQUG/8QAMREAAgIBAwIEAwcFAQAAAAAAAAECEQMEEiExQQUTIlFhcdEjMoGxwfDxFGKRoeFC/9oADAMBAAIRAxEAPwDuNYNZrxI2P55oCBxzigt4i+nUxIVEBwXc7BR6epPYAntVPwXxIzahMu67sFGHjG+C6ZOpMdJEJB3yFqumvfnMxn/YplYN9iDs8v8AX6L+6M/brzNEsoBDYZD5ZI28yN7j+WVOx7jFePm8VWPNtq4rq/ia4aVyhfcb7DiscpZVPmXfSepXs642ZD2YZHbrtU7NICXHmVJsRSavopl8sbufTqIZidtJyr53DdBewcddGVJV6Eh2wQTsCGC74IGSy56eZdS5I9THlhkjug7RmlFxdMYqK8xvkZGCDuCNwR2NeqsIhRRRQBRRRQBRRRQBRRWq6lKozKpchSQgxliBnAztk9KA20VF4feiVA4BHqp6qe4PvFeOF3plViyaGV2QrnPQnBzjuMH8aAm0UUUAUUUUAUUUUAUUUUAUUUUBg0keL+NGVzaRHyDAuX3OzYCwjHVnLAEZGxx3JW08ScbZW+bW5HPYZZ+ohjO2s/vnfSvcjPQGqKC3SBWHLEkJUcxS2HBRmfmBjjLkuxJJBzgg1h1GsxwmsTfL/wBF2PFJrcZVAo1NHGxGAvMHNOegCoCqKegAXPxNRYlAjnkLMsw3EqkCJpN/oVTOllUAAv7icgAV5tNYk5hVlLBpBFIxcQQKjEFgxI58gwCPsh/hUi0jQKDI6phdCuy5BlUZxpXpFGcEgYXOkeuc0ccoLZOpXfakkWOSfK4r/JvlmjcBJFOJPKEkRgHyCcedRnYE/hXmOflYW4LPb9BMSS8IHQOerxg9H9pD1yMkViksqjHNLPphUvIOYC2OYcuSg2J2wSRnorVYWN2urlaizBpVViPrFicxkg9CwGnV/FWPZk0f2uL7vdfwXXHL6ZdfccOFR6Bp1ZQjUhHQg91xtv1wNt9tjgWVIlleGzPdrXOWQbmDvqj/AKL1Qez1G21PEUoYAqQQQCCOhB3BHur29PqYZ4bofwYsmNwdM90UUVoIBRUe/vEhQySZCjGSATjJAzhQTjJ3PYbnatsUoYAqcg96A91jNVHiHjYtwionMmlJEUedIJUZYux2SNcjLb9QACSBVFFCZA7TXsjPkq6xycqNG06iihMNpA31FtR33HSgHXNaLu4VEZ2zpVSxwCTgb7AbmuZycQWJTy1bUx0DlSyKS/cOHkI9+Tv1PTet3hLx2zO1vI2qQglDLhPPqAETHpqYEkDfdG3IxQDnFKgfnxsDFJhZMdmGyt7j9lgfVT2qUzJbiaaSRUjJ1szHSF8qqSST3xn8a0KyqHmlQw6FJk6aWUA7nGdWAMjOCOneq1bEXBEt0ur7UcLbpGNiMr0aTpljnB2GN8gSrjxnYoI2a6jxIQqEHOot7PQdD6napvCOOQXPMEEiuY20OB1B7dexG4PQ1U8UkKroRNgAT5MqFz0GARt1xg0k8O4uBdsbRE5x2eRFDalOkEuupNR6EZOQVI6MQAOvUUhp4kubWZDevG1rK3LR1icSLISNPN+ygOcdzn3b09rQGaKKKAKKKKAKKKKAV+N+HGMjz2jKkr45kb/VykDALYGpHwANYztjIOKporsMzQzIY5QDqhkwcr0LKR5ZE949dwK6BioHGeDxXKaJlzg5VgcMjdmRhure8V5+r8Px5+ekvf6l+LPKHHVCPfWBCMsOpFZeW6RBA2hjmQrr+1gAYyOg9MUPOGuRGpkWARgNmGRWVc4WKJhnUThy7/vDBO2JV9DNZ/8AmCZYO1yBgp6CdV2H/EXb1A7yQcjY7HoRv1GxHavIlmzaVeVlimjWowyPdF0VwmSLWYldNRCyTPpMpyAFhgVTpQlQAB9lRkjOMxZPo9YPK1qq61cFobZV1aEBByHOfNpOo46MSTXuaCSEawyvojIjZtjEWPmcDGGkYndzjBOcHGK1tAIzJHqR2iJKoG1+Zs4klxuWdsEJ1PlXYZ1epj1McuPcnx37dTLLG4yqiXa3Qh+ilmV2UIdQyGYuobARmLAjUAF3PmA7Gpnga9ZZ3twumFkaaNSQQpDIr6CP2ZL5x2IOCQRULh7SLI/Km6hXLbMDrGfMB5XkLBizdvZXFb7RltZreT7JdoXIH/uGG4A7c0R7DYD4Vng8WDVbYPmT5XZcfUsanPHb7D/WHJwcdcbA+tZFZNe2Yyi/2rOgzPasRjflHWR67bZHwOfdXvhTITqtmUxN7ce4MbY6hSMqTtlSB6/Hdf8AEJUkCRW7SZXVr1BUG5GnJyc7Z6dxRAruwaS3CNkeZZATj3kBSR7t6AQfGNzO/EzHGMsqRJCuQNn1vKxONh5ACfRD3NRbjwvxHmI0YtVbGHkWVypIyAxUxhgw1ORpJyTv7t3iTiy2/HQzksotldtI1FEVZVOQoySWZcY66qZ+F+KLW5laKCUO6rrYAHA3wRkj2h3XqKqyTknwWwjF9RW4J4Kuo5PM9tFGu/0au/MfGkuVfSF297Hrg96g8E4bELxhLgyPI0My4wjBRpGSWxlxjCEE77ZAJpm4l48t4ZnheO4LI2kFImdXIGo6Cuxx0PvBpf4+F5v+0IpUe3kMbk5AMbCLAbJB2KrjIwQ23TohKV8icY1wXdnfvKg4cNT6JXSaUnOi2jk+jDE7l3UBBnqA5PTe74lesFfDqmDuVOpgBk+ywG/Tpnr+NK8Vs7cPa8TKTtLIJ4zlVdGncASd1KK4cMDkY9DilrhfPvHeKK6WFlZ1PMRvq4joLQsraZWUgZ2GnUMVY2kVU2OPEuPq8UkgbCRw8xg2zfAlSVUnBHUEavgDU2fEFwWZRE2/13XH2ckMfMNsAkgeXfqa9cR4akG183zyabyRWkKkawo0qMMSdI6lzjzHJJwuKPhnEAHXLStnyRpMoGll2ZS4AXnI6smdtgD9rNcUk+h1xaHKydpxLDO2EZCuhtWsbeUrlzoOwI3JBXrTf4Uu2msrWWQ5eSCN2I2yzKpJHuJ3/GuY3/E9LD6RYnIbCuyliTkdB5mQFuoLYBNdM8IzK9jasi6VMEeF9AEUY29KkcLeiiigCsMKzRQBRRRQBRRRQHllBBz3pP4lwB7cmS0UtF1a1GPL6tBnp/w9ge2D1cqxiqs2GGWO2atEoTcXaEOK6SSPWnnUg7AZJxsVwejZGMHBBqus7UGLSsKEZYiRsxSIWwWVWVA7dwWOnPQZAyWXj/h99ZnswnMYjmwuSqS/vZAOiUfexhhsexEH5vdL7dqxx3jkjb8gzKT+VeE9JqNK5eSrT7/8NvmY8qW90KHG+HzxeaBNTDQFcHCIi4yMZ2wBgFicbtuWNNngd1vj87ONEbtHFHkNiQAB5CR1OCQvoCT9rb1Z8Ne7YpJHJHAp+kDgo0rdQg76O7N32A71C4RwhuHPNNbxusPOZZod9JjPmSaPJ3Zc6Se6gfdr0dJinNRyZ4+pdPf8TPlklcYPg6IBWapeIcdCSWyRoZOc3UEDSh+1v19ceit6V7ufEdtGzI08fMX2oww1A4yBj1xivRKC1IqBM07SMqhEQAYkbzlj3woIxg7ZJNaeHcejnbTGGz1+zt8cMa1eIeIMoWGE6ZZAfNseXGManwdickAD1Ydga5JqKtnYpt0hY4tZgcaTmgYkt3KP0OsiJCnTGcRl1751beWonAvDyxcSYpKXWGLOkoilTLhEUlFBchY2OTnGTvljUefgKfO7KbnXMivKVZZpnkU/RyvG2H6HWBjGBvtV/wAYtoBIzcu4DsNLy2+QWyMaW0tljjcbbZyMVm81TVxL9m3qV8fg4C4kcSl1Mol0sRlG1iTAOjWntHo2CMAjck1XjDhdvqWF1aO35yu6ICBIFSaV8HoRqc59/UjIps4HBAjsIoJIHYZKuD5lXABBBZcDpjORk7b0ufKJaMkizB1+ljayRHBYfSJKzBFyBrcqg1HOMUUueRXHBYx8M+bRxm7l1Qvr12uQU1OcRAnq406YyN1JwffVP4ijguJYILGNIp1YPHJGdBVNMnzhWCrpXKhUBywOselR4uEiBYxGnPmtHjmuJ2yeWqEOYYs5PsZ0xr0ABO5ALLxldF1DdxumkxGL6RtMWGOVOsKSrHIIzswGOuKmsykuCvy+TRwWG35ifPgHv2Do8hONCp0CkEaYypBDAblj32rV4osimLe2UuZ5ElBJB5Uish1OW9pGRWOM6sI2CcjGqa1h5xklns5pdP1YCLzcnUQ2pm8w6IwIx0PWrySeIC2aJQsWt5GYLhUVI5A2rHstk43+6a7v4qjqhzdisfDKRPPJO7aUKnmgGNpJS2ViAORJFpIUKNsuep6dN4JaGG3giOMxxIhwMDKqFOB2G1cx4bw244kyXMkhht1cy2xVfpd2dgw5gKLsUGrSSQgxgblg4rFPCo03cxikdYm1kF4nchYZI2VQcc0xhkbUCrHoNjyOVJ03yRkvYe6zVL4XeQpIZNWDKzJqYkgN5iu+4VWJA92B2q6q8gFFFFAFFFFAFFFFAFFFFAFYxWaicU4jHbxNLM6pGoyWY7f/ACT2HegPV5dpEheRgqjGWPv2A95J7VV//UsTBtEcrqoJc6QukDc6hKykDHupV4hdT35DhBbwjIj5utndT9oxBhGpO2OYHI9BVV4k4Py7G4LTzvpiYhVcRLnGPYgVFx7jtVMs8FKrFFFZ60kM8s00EeGdFWTAjhfLBcgbYzvjuzb4FbIuO2bg6Xmm36vI5z8DPIAaubO1ge4ma45Z5PKSPmEAL5NZOGOMksOufZFWj8fsYtjc2yn0V0z+SnNTyavy5uEY2VqG9W2KbSwywmW0LRskqo+kspB1KHGVPXS2QynB94qbwbxFB82E5u1N46BpGkOS5XJVGAGFXGQAuMFiepOYl+7Oqop0y3kjS77FVbZc5+5EAfjH76f7VVVFWP2FAVcb7AYH6VDXzW2Ka57k9O3GxYtOP2c9nEk06xvy0Y5OHjkXBVhke0rDI7eu1a/D/jS2WeUX88DSrp5VwqDQ0YUb61G0hbVkHGBjGd6cN/fWGX1H6Vgx5FC+DTLK3TKDiniOwDrNbyxSTFtZUTFEKoCGkkA8uVUYBKljsB2xXWPFZ7t0ldYjOzPHbRKeZHboNpbiT7xDDRq27KMZJph4hLEgAaNXZtkjVVLOe+Aew7scAdzVQvhctJzuZ82l6gWoVMY6a2K5lx+8Avu2ybPNjJU+CO92XM5W3WK0iLKTpdpO+nWGmYk/bYCQk1D4XxwQh4XTIMfPgjwdonLssDE5+kCKzBfQFR7NVvE713uLW2nA50jPCZFXCywMpZnX7rBVdWXsXBGxpg4ikPMvBOpdWgtdKKcOXDziPlkYKvr04YdDv2qzHG3T7nN3clmytRG8pKGFvPny6RnoyFRqGc9iaSpY/nfM4dYCRLeObNw7fbYuHlVifZTGQEA1MeulQSZdkZA7RpHHNfBiqTKn0EAKBubKVXS04bK74JwCAoY5deFcOjt4liiGFXPXcsTuzMTuWY7knqa7OSgq6s794kqoAAAwAMAegHQD3VVeKo5GtXEKB5A0bqrHAOiSOQ5PwU/pUjjPF4bWPmztpXUFGAWJLHACqMkn4Vi14gTEZnRo0wXVWGH0AZyw6qzddPUbZ3yKzxtOyQwcPulljjlT2ZEDj4MAR/OpNU3hLSLG1wcryIznt7Iq0hnVs6TnScH+f8q9Qzm2iiigCiiigCiiigCiisMaA03l2kSNJKwRFBZmY4AA6kk1ydfEMfEZxcSa2gjY/NbZI3kyRtzpQikaj9lT0HvqT8o/iAFmkLMbe1KYiWMMZJ3eSMMwlwoWNo2AJB8xBx7JqBwie4vIhIZZFGplKSyyZBB3DR2/Jj6Y2IbY1CdbeXQGKTisgyfm0ygAnVKUhH/UcNk/wmkHivH2uLeJhciQu6tJbRnYIckRsI1aQjIVWJz1zjFNKeGkyGLLqHdYYf5yI7f3qOFWWsOsks7PG7RsBPIoI9pDpRlXdCh2GM59Kph5ULaVh2xTs45JZ5LmS0YyMVADW8kihF5bKEyo3bSysSPtHFZ45ZXcixiO1by7D6MR6dSJGz+YA50q2ADsZCd6ev8AYsJ9qIN/GWf/ABE15/2Jbf8At4P+Un/bVjzW7CVITWtppVmaeyPNkYKoaS3ISEBBoUvICM/SHIHUipPBbWOES8y3nUNKXSKG9gjREwoAwt0PNkEn403Jw2EdIYh8I1H+VbRap2RP7I/0pPUblyjigl0F5Xtj/wCmuf8A7lF/+3Uu3htifqL1Ns6o70SsMdwkVwzn8FPwq1NpH/u0/sr/AKVon4TCw+rRT1DooV1PZkZQGVh6g1DzI9KOnmOH5s3PaX5xBLgfOmxri6BEfSADFnPmAUhj5geovKW7LickLtHMOaShaaMLkXEI2adFAwZ1H1kYHnABAzip1owgaOMPzLaUD5rNq1dRqELHv5d0buBg7rvTqMKa3xOpknilgJlADFJFOuKVfajcbBlz8cEdwSDS3Dwya+uIlnkdWtkxdEDlln164OUUI8pAkOvchXI9onDjVfxGB1ZbiEZljGNA2EsZ9qNvf9pSejD0JznxZNvBMYLa2SNQkahVXYKBgVtqCeLxcgXAJaIrrBUEtjvsN8juO2KgXF1czh/mpiji3VZ31Mx07MVQADBIIVie2cHIrtNk0yJFZyzap5AJXimmiSI40PAG0kAHy8w6Q2s91xsDTFZSKUUxgqoGAunSVx2wehFRfDtzzLW3k0aNcSPoBzp1KG6nc9ep61hr12uVjjwY0Dc4+jEDQo947gfeHpUm2zpWWnAp1h5ZnYhZZGSMMVCqXkMYR0AI8jAFXDr7qs/Cd2EZrZvIyjUIioU47lQPLp3+xlc9l9mrGqjxPEORzcfSQsssTd1ZWXYH0YZUjuGINW488rpkHBVY4Cs0UVuKgooooAooooArTdQK6MjjKsCpHqCMH9K3UUByXinDSpkjkPUFJG9M8uNpMDph1tLj4PL6VJtY1iaF0UqlypjkUnOi6i1agT1JYa1z/RL6068f4MsgLgamA3Q9HADKyn+KN3T8R6Cue3kjIJbPDNJNpMTHbSyBWiujn7OgIH/pISD7eTDI47W5HUm3SLa74gFYRopklIyIxtgZxqc9ET3nc42BqOnAC7tJPK+p1UGOFjGmF1adwdbMAxGrUM46VP4dYpArb5JOuSRsZdsbu3YDHboAMDFU3HfEU0a6re3EgGMtIxXIPdQBnHvOPhjBPzWTWZc09uHhe/Q3wwQhG58smv4Xtj0R0b76SOr/AB1Bs5+NRo7t7aZILiTmJLtBMwAbUNzHLjALY3VgN9wd+tlwHiPzi3hn06OYgbT1x1H4jbrVP4+ePlW4lAKm5j2JxsAxc57YUE5+FR0mpyxzbJtvrffoTy4oShuRfSyBVLOQqqMsx2AA6k1Aj4jIwBS0mwdwWMabfAyEj4EA1H4NZySqrXDao0J5IIwZAD9HLKD9rGCF6Z82MkAMBq/U+I7JbcaTKcWltXIqvnNx/wC1/wCslY+dz97Rvwlj/wA2FW1QLy8YtyYMGTGWcjKxKehb1Y/ZXv1OBVEPEs0nVItemgik4rxNG8ksVxC8eJRMNB5BzpWQsjtpHrkYK5ztmpVjeKBJb3SqImIE6JsIZHPkuIt/LBI2+f2cnu6W9pYpGhUDOokuW3LsfaLHuT/LbpS3c2DRusK41qrG1Z/Zkj/a2kvXK6dt8nTpbqma9LQ+IRyycH/JmzadwW5DHZSOjtbznMqDUsnTnR5wHGPtDYMB336EVYUucKmE8SQamSRCzWckm7xsm0ltLv5mUbHfLxkNuRmrnht5zUyVKOrFJIz1SRdmU+o7g9wQehq3U4dr3LoyhMUfGnDHXHLVWSR2ZFIHkuGBDHU3so6hmCjrIF+9mmzwvOosMJskQlRRnOEXUY8578opW2+tVljaN86WGMjqD1BHoQQCD6gUl+FuJOjX9hL9cLdyMDGt1RlBHbzRcvA9ENdjLdCvYlF0x3KzKkMEKaQIlBmJGFAAHlHXV16+vftY2NmsSBE6dSe5J6k+8mtsDAqpHQqCD8QK91W2WhVZxb6SS3txuZJRI49IoSJGJ9xYIn9epHFOJR28bSSnCjbA3LMdlVR1ZydgBvS94X483NklnhPOkcxldQJiRSwjiHbctCSc7m5HYbXYIbpWQm6R0aio9hdrLGkiZ0uoYZGDg+o7H3VIr0CkKKKKAKKKKAKKKKAruO8TW3hklbHlRyqk41sqs4Ue8hTSZZztPPPcPjIIt0AzhVj+sxn70uv8FWrz5QrZnthpGSrk497RyIo/F2UZ7Zpd8PTKVkUHJWaR/ikrtNG3wKuN/wB0jqDXl+LyktP6fdX8jTpUnk5PPiK4C8kSbQtL9K2CQAFZkDY6KZAoP5d603knzvCQ6ggPnnYELjbKoGA1sfX2R7+lX1eJplVSzsFUDJYnAA95NfORy0kkuV++h6Li27sxbwqiBEACqAFHYAAY/SloWIv7hJ33trfIgU9JpD7UhHdBgBc9cE9OuluJtxGYwQBltVwZ5twZAekaZ3AbG566d+4ptjjCgKoCqAAABgADoAPSpu8HL++/9J/qyC9fyPVYoqJxG9MYUINUrnTGnqepLEdEUbk/AdSAc0YuTpFraXJ4v7ttXKhwZWGSxGREvTW3Yn7q/aI9Aa32Vqsa6Vz1yzH2mY9WY9yf/jtXnh9mI1O+p2Op5D1dumT6ADAA7AAV6v76OGNpZWCxoMsx9Pd6nOwqyTv0Q/lkf7meeJ8Rjt4mlmcIi9W9/YAdya4f4n8cXF1Ojx5ijicNEnXDDYM+OpIyPTBIrx4t8TScQmzusK7RpvgdfM3qSPy6VVQWIwPabJ9MbY39+em1fSeH+HrClOauX5HnZ8+/0x6HWLW/WeFb2PKB9PzkLuYZY9kuF9WjOxH24yQegFMst2cfPMAMmIr6NdxjbROmOqgEOD3jff2a5x4E4jyH0k6omAVh2wcbgdM5J69qdeHyfM59B80WltIxnXa586b9Wty2sZ6xM4AOK9Cr9DM6GsGlbxXbmORJ4o9TuyRahjKSLkwP5sBl3kiZMjUJcZ6VccNTku9qTlVAkgbrqgY+UZ7lGyn8PLJ61u4vZ86GSMHBZTpP3XG6MPeGCn8K86njnRIpPCXjiIpypgYih0AMDsFLKRkqAVXGAc5wRkZBJv5/E6EEW8bzt2wDGn9aSRQMfwhj7jS1bXajlTsv0U+k5xvDO2ARtuFZtj6MP3jTCaTkk+hpjC+5BS0d5BNcsJJFzy1UERxA9QgO5b1c7nJwANq83Cqkqu31chWOTsFb2Y2JzspBMZPbVGfsbT68TRK6srgMrAqynoQdiKjDK4zUicoJxod7I+RenTfG2/fbsc9qkUpeFOLFWFpOfOPqJD+2QdiT+1QbH7ww3rhszXrRkpK0YWmnTM0UUVI4FFFFAFFFFAeXQHr09KSfG/A0jh58DNDKH8rr7PnOWVlIIMbNuR2JJAzsXitVxCrqVZQykYIPQiuSipKn0Op10Oa8NluJUyJohg6WBgOtWxkg/S6ScYIIGCCCMgiq3xBYkFQxed2YCMSEYLnIACKAoAwSTjIAO9Ol94R0tzLWTlyEnKuNUbKTnQQCGAUltJB8urG4wKX+FK8sjTTCP6MtDHy2LKcHEkgLKpOSNA26Kce1v85qtNLTSc1W3t0T+R6GLIsi29yXwXhi28Sxrudyzd2c7sT8ew7AAVNorNeLKTk22a0klwarmdY0Z3IVVBYk9gNzUPhkDEmeUESOMBT+zjzlU/izgsfX4CtUw58+jrFCQz+jTbMi/BNnI+8U9KtjVz9Ea7v8vYj1Zgmue+IbqO+DF5xHBGfolYECQgbyvt7Odk92T3GGbj0hmdbRCQHXXcEHBWHpp23DSHK/AMap/lAu9FusCq2lzp8oIAVR7O34DFev4Zpq+1l1fT6mPU5f/CEW3itQdPPhHowZenoT8fUVLW8tQBmeM+/J6jodh0OCPxpdm4QzNnBxjYgYxnuR1B/0rP8AsCQEgIG9dvd2xv8AH/8AjX0H4mEZ14tZRnKyx9dsKTtsDvgevvpqXi63dsHtlkeSJ9UUixnSJE6A68eUjKN+6xrn3AfC7zSKoAO/m3OBvgsPcNxg9cV2axtFijSOMAKgwABiqZtL5gr7W65tsrxKddr9NEvc25yk0Bx9qMh0x6xxE9aYI5lZQ6kFSNQYdCDvn8qWuabW71j2HzOPiAFuU3+9GElAH2oT61umj5YlsEPmaVYYMEfUXGW1Lj7Mac0fCIVVnx70pIknRq8PwLLYqMnTKJH9663dx17jIP5Vui4yqAJdMsUg2JbZH6+dCdiDjOnqOh9T7vOFS2V1FGup7ZwUjJ3K4UtpckksUCeU7EhsE5AzJ4nYLMmhvXIOM4O46HYggkEHqCRWXLHbLbI1wlujaJNFL9hNJzeTzHV4yoaNgGVoiCdSMQHbfSupjkEYOepYapktpYnZou7VZF0uNsggg4ZSOjKRurA9CKi8O8eSW8kkM4a5iidIzOi/SBmHssi/WMMpkoB7XTaoviDjBQiCDDXEgyO4iTvI/wD+I7n4Gq/wy8UYMoy6W7YijBzJcXD58wHck6se8s2wUVs0u5OinM00db4XxGO4iSaFg8bjKsPyOx3BBBBB6EVio3hbhZtrWOJiC41PIR0MkjNJIR7tbNiivQMha0UUUAUUVigM1g15llCgsxAA3JJwB8SaVeKeOoUAEIMpb2W3VGPXyHSXl2/3SPQFX4q8Szm5a2tmVRtHnGW1sGyQT2VSz7f7hhtnaRbQLGiogwqqFUegAwKVvCTST3FxcSDSNRKLjG8nm1bnUMx6DhsEc19gDTdXzHjGffl8tdI/melpIVC/cxUXid3yomcDJGyr952IVF/FiBUqqy7Ou5jT7EK89/421JEP0kb4qteXijcrfRcmmTpEnhlpyo1QnU27O33nYku34tmt80yorMxwqgsxPYDcmtcl2BseuSPdsM5z8N/zqm4kxvNdqoKx4AuJB9kbERqc4LsMHP2V69RU4xeSW6XTu/gRbUVSKbw1x0yGRkgklnmYu+koERR5Ykdi30elAMqRnJY4q5n4ZdSkMz20R7ry3l/AtrTP4Crmxs44UEcShEHQD9SfU+871Irdl8TndYlSX4/8KY6WPWfLFC74PLGCTAk43JMB0SfgkpIb4a/z6VWvyVCYw7SHCgTRhgBnUXVnBXGMHOMHbc4roNJviq0a1mW8t0JaXEEyI7R5LfVyeQ+Zg2FxvqyK16HxF5J7MvfuU59MordEseHyaI1aOIENpA+lQt5sAAjcjc756b0WXH+ZqxGMK7JnnwYJU6SRmQEjO2cVWcUuBcxheZb8tsAlrt3GzrlikyKpwqv5fvYydq3jg1r0j4qh2wNUz59Ps3OP0r2vLiYir8X+L0iVcwtzEmRkxJEwyD5h5HYkMhdTt0Y01+CUE13EwXDWcc9u+rOVRnU2oz3flZz6eb1qmveFNBG0i3Rn076UunBx3IG52/iqz8MeIv8AwN41vGElW2F2HfOpjKJQDKXdizjlZBLYKsnTNTjFJcAu/H3GkXlxxjm3CSK/KU9EIZWLt0QaWONXXG1LT8dmI8lrhu3MlUD+4GP8qqLTiMKR6g0rZ87SMj6nYjdmZlALH4+g6Vixe5vVZrbTDbIGMl2+4ULktoxszdfZyPeDtWPJGWWX3TVFxhHqeIeMNFeGS8kGGjZMIpKxgFHj2GTk/SZJ61a8S4/M4xaRNlh9dKNKjPdUbzMfiAPjVHwHgMYPPfU5PmiEm5RT0YjpzWG5PbOM9zeXNwqDLnGc7dSfXA6mqZ7dypXROKe3nghcEtzFEzTfWFmeWRiCWwTgsRsRj8ht8WT5IuBoI5Znhj1ieUQyYy6xthymT0IZmU47gjtUTgfApb0qzBo4BhtR79xp+83Tf2VznLn2em2VqkSKkahVUYAHYf6+/vWzBjcbb6soyzTpLsbgKzRRWgpCiiigMZpZ494wjh1JDiWRTobchEcjZXYAkudvo0DOc9O9LnjnxJK73EEAYiHCtDGSstwzKrNoZfMIkVlLcvLnP2RuV/wws8qZQrAilkEiKBIFB3jhXGmCPsSRrOM9d642krYLDil08kii8kdpfaW2jQGQehERLRW6/vzF236r0OJrSYRyFWFtqXH0J1zNnYc24kyxxkbKBjfc1b8PsI4V0xKFBOT3LH1YnJZveSTWrjk/Ltp3G5WJyB7wpI/XFZ3lb6HUjR4Ms1jtU0jZ2aQbk+VmOjc77JpHwAq7rRYQCOKOMdERUHwVQB/Kt9fHZ578kpe7Z7MFUUjIFLfDrkF55cka5WXP7sf0aDB6g6XPxemGV9Ks3oCfyGaWuBylbaEad2jQk57lQzbHfdj2+NWYl6JP5fX6HJdUHHLlgAkR1PI4SIHoZMe0cdAuCx74B+AveGWKwRrGuTjcserMd2Y+8nJqo4ZFrvHc9IowB/HKW1H46FH4OaYjXc8tsVBfN/ocgr5IHGOJiBAcFnY6Y4wcFmxnGT0UdSew/Ckm/wDE3EofpXEDKD5olU+z1wHJzqx6028NTmXM8zb6D83i74VQGlPxZzj4IKrvGNmrKsSEie4PLQbYC/tXIx7Krk59cetX4PLhNY3FNvrf74pEMm5rcmMlrOHRHXo6hx8GAI/nVZ4uH/g7g90TmA+hQhx+oq0hiCqqjoqhR8AABVL43nC2cq95NMQ+LsF/QZPwBrLh5zRr3/Usn9x2aYrvlOJAMQTuA65+qlfZWHokjZUjs2D3Jq3upURWaQqqKCWZsAAd8k0pcVvla3MJDM0isqRpuxbYg49x31HAAGcipVlaSTKlxeyrHDHp8wJ0B/ZHJBH00rN0kYFRkaAx8w+k0KnOFS7d/gebqIpStG17FbtjmKOOJAHYyRqNK4yHmJ6DGCIchjsX0jY8y+U3jCPctFbiRIlRFctkNMd3DuNs+35QRsMYAGBXZbax5gXXHyrdTqitjuWbOrm3BOS0hbfSScHzMS3ThfymShuJ3RH3wPyRR/lW7Hki5bY9img8D3NiJ9XEzM0SDUkaDUrsOz7509Nh177dWDx58qkt2nza0U21rgLpXAdgOxKnCp+6v4k1zgV0HwR8mU10oubnVDagFs4xJIOv0YbbH7x/DNXHDHhji99dMsFqjEqFGWkARQcKNbFdQGe2rPpXZfC3guCF9Ny4ubrTzGBBKKMgLhWznfprJOxxipnBuFJbK8cKRQW0R8rnfBAw8hJPmc5xlvZwevSpnA+Dxxya4SxByXkJwJDjHRcK2+WL464ANRUUuiOuTfUZAKzQKKkcCiiigMVmiigEPxBAyXkiLHFLFNGtw0Uu2qRSImKPg6SEWLqDuBuKrjaRO40SNDLsBFckq56nEc6nU49xMoHpTH4vj03FnL6tLAT6cxdYz8WhUf1qjTQq6lXVWU9VYAj8iMVky5nCdNWjqRTzC5h+sQkbbsuR/wAyBW2/ijSoHGb/AJlrMFR2ypXMeJV6gHeEtp7+0Fq9SxeP/wAvNJF+4TzI/wCzJnSPcpWtdyGY5ntIZyBtLCeXJ78ByCPwkosmKfwO8m62u45Pq3V+3lYHGO21bqpbmCzc+aZ4WAwFvI9WCfSSUaj/AFZa3rwK4AzBKJFz1jnYDHuWdZl/JhXkZPBW+cc0zbDWLuiRxgH5vPjryZMfHQ2KWuEXivBGSuoaFxg4OMYyf06elWsq3qhg8b6cFTqhV8g7He2nY/3PwpP4XbT2yCMyQsijAMvOgP8A1oQv96uY/DM0YNNc2JamDlYz+DZMtd7g/SodvTlqB+oamSue8AvZIrkuqo8Ui6XVLm2bBB1IV+lDEZLDB3ww9MFvHGf6GX8OUf5S1m1WhzvJcYtql9C3Hnht5ZHMF1DJJyEililcyYdzGY2IGobI2pSd+x3NSeGcMZXaaZhJOw05AIVE6iOMHfHck7sfwA1ycdA/Yyfi0K/4pRUWPxOrMVUIrDsZkkP/AC7UySE+4AfEU/pdVNVsq+r6WPMxrmy+kkCqWYhVAyWJwAB6k7CkXxHO99LAtscQqSyyFCxkkPlBhj2MgVSfOcINW7VdPwWSYGW8YRwpvzLnSqKOuqO3LFQfR52YjHsVNtZSdQsVaNXHnvpwWkcf0aONRHXBbCDbCkV6Wk8Njp/tMrt/v/Jmzalz9MehXWfA4bXHPBlnkGRaqweSXHRp3GAIx90aYxk+2cVeQ2byOs1yVaRd441+rhzthM+0+NjIdzvgKNq28P4ckOdOSzHLyOSzufV2O7e7sO2Kl1oy53JbY8IzJGCwG52A3PwHWvlnjF7zriWU/tJGf8CSR+mK738pvHha2MgB+kmHKjHfzDzN8AufxIr5+tLZpHVIwWd2Cqo6licAfnV+khScjkmdv+SH5NbZoYr+crcMw1RxAeRCCQdQPtuCOh2GO/Wn1uGyXBjDcxU1GUlwRg6VjaJRsVQozjO3XbPWrLwPwH5lYwW2csiec+rsSz/hqJH4Ve6a1nDxHEFAUABQMAdselbMUUUAUUUUAUUUUAUUVigKfxbw9prWRU+sXEsf/EjIdR8CV0n3E1R2dyssaSJ7LqHHwYA1H+Uj5SYeGqY0xLdEeWMdEz9qQ9h6DqfhvSJ8k/jHn8y3nIEpd5Y+wIclmVR7mJIHocdqyarHujuXY6jpNYrNFecTA1XycEgJLCIIx+3HmNv7UZBqworqbXQ4QBYyqRy7u4UD7LFZR+PNQv8A3q9m4vwfLNbOP6SBwT+KTAf3amUVctRkXcUV095dnZrWylHfMjr+jQsP1rSwJ9rhdqT7miP+KIVb0VP+rmcoq4WK+zwy2X+tEP5R16vOMXkaMUt7VAMAEyu27MFGVSJQevTUOlWVQOMbrGv35oh+AYOf0Q0Wqm+BtMHhYdxLcOZ5Buuv2E/4cY8qn945b31YUUVnlNy5kdoKqfE3iCGyhMsx9yIPadvRf8z2qB4x8Yw2CeY65iPJEp39xb7q+/qe1cF8QccmvJTLO2WOwA9lV7Ko7Cr8Gnc+X0DZ78S8flvZmmmO52VB0Reyj/XvXbPkW+To24F7dJiZh9DGfsKftkffPb0BqB8j/wAlunRe3yebZoYG7dw8gPf0U9Oprtwr0kklSIBiiiiugKKKKAKKKKAKKKKAKwazRQHyR8pPBrm3v7g3KseZK7pIc6XVmJUg9OmNu2MUrRSlSGUkMDkEHBB9QR3r7V4jw6KdDHPGkiHqrgMP1rlXir5DIJMvYyGBv92/mQ9eh9pf1FAc/wDDfyrXMICXKi4QbavZkA+IGG/H866VwPx5ZXOAswjc/s5fIc+mT5T+BrjHiTwHf2RJnt30D9onnTHrleg+OKWhVE9NCXwO2fWQ91Zr5i4V4lu7f6i4lQfd1Er/AGTkfpTfw35XrtNpo4pR8Ch/Ndv0rLLSSXQ7Z26iubWPywWzY5sMsZ740uP8j+lXdt8pPDX/APUaT6PG4/UKRVLw5F2O2N1FU9t4qsn9i7gPu1gH8jg1Oj4jC3syxn4Ov+tRcWuqBKqtuzquYF+4skx923KXPx1v/ZqVPfxIpZpY1UDJJYYH60iTfKNZw86fUZZJCFjiTOREmQmpjsuol3I6+YbbVKEJPogdBdwASxAAGSScAD1JPauZeNPlSVA0Vhh36Gfqq/wA+0fedvjSF4q8a3N8cO2iLtCmy/1u7H41WeHPD9xezCG2jLuevYKM9WJ2UVsxaVLmRGyJLLJNIWbVJI7dd2ZmOw95Nd1+Sv5JhDour9cy7NHAeiehf1f3dB8aZPk5+TGDhwEsmJrk9ZCNk90YPT+LqfdXQK1nDAFZoooAooooAooooAooooAooooAooooAooooDBFKvH/AJOuHXeTLbIrnrJH9G2fUldifiDTXRQHD+NfIENzaXR9yzLn+8gH+GkXi/yTcUgyfm/NUfahYN+mzfpX1VRQHxHc2rxtpkRkYdVcFSPwIzWnNfbd3ZxyjTKiOPR1DD9aWOJfJpwub27OMH1jLR/4CKA+S80Zr6ZuPkS4W3RZk/hl/wC4Gob/ACEcP7S3I/rJ/wBlAfOQNbYYWdlVFLMTgKoJJPoANya+kLT5D+Gpu3Pk9zSAD+4oP606eH/DFpZqBbQJHtjUBlj8WPmP4mgOHeC/kVuJysl8TbxddAwZW/mE/HJ91d28P+H7eyiEVtGsaDrjqx9WJ3Y+81aUUAUUUUAUUUUAUUUUAUUUUAUUUUAUUUU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6388" name="Picture 4" descr="http://navedeletrascancun.files.wordpress.com/2013/02/5-tasas-activa-y-pasiva.jpg"/>
          <p:cNvPicPr>
            <a:picLocks noChangeAspect="1" noChangeArrowheads="1"/>
          </p:cNvPicPr>
          <p:nvPr/>
        </p:nvPicPr>
        <p:blipFill>
          <a:blip r:embed="rId4"/>
          <a:srcRect/>
          <a:stretch>
            <a:fillRect/>
          </a:stretch>
        </p:blipFill>
        <p:spPr bwMode="auto">
          <a:xfrm>
            <a:off x="1571604" y="4286256"/>
            <a:ext cx="1143008" cy="1028686"/>
          </a:xfrm>
          <a:prstGeom prst="ellipse">
            <a:avLst/>
          </a:prstGeom>
          <a:ln>
            <a:noFill/>
          </a:ln>
          <a:effectLst>
            <a:softEdge rad="112500"/>
          </a:effectLst>
        </p:spPr>
      </p:pic>
      <p:sp>
        <p:nvSpPr>
          <p:cNvPr id="16390" name="AutoShape 6" descr="data:image/jpeg;base64,/9j/4AAQSkZJRgABAQAAAQABAAD/2wCEAAkGBxQQERQUEhQUFhUXFBcXFhgXFxgVFBQVFhQWGBcUFBUYHCggGBwlHBcUITEhJSkrLi4uFx8zODMsNygtLisBCgoKDg0OGxAQGy0kHyQtLCwsLCwsLCwsLCwsLCwsLCwsLCwsLCwsLCwsLCwsLCwsLCwsLCwsLCwsLCwsLDcsN//AABEIAJIA8AMBIgACEQEDEQH/xAAcAAACAgMBAQAAAAAAAAAAAAAGBwAFAgMEAQj/xABEEAACAQMBBQUFBgQCCAcAAAABAgMABBEhBQYSMUETIlFhcQcygaGxFCNCUpHBYnLR8DPhFSRTY4KSorIWFzRDc4PC/8QAGQEAAwEBAQAAAAAAAAAAAAAAAQIDAAQF/8QAJBEAAgIDAQACAgIDAAAAAAAAAAECEQMSITEyQRMiM1EEQmH/2gAMAwEAAhEDEQA/AHVWqedYxliAPOtlLr2rbTaFoAORDn4jFRyScY2hG6Qdx7Ribk4qjffSITmEK5IbhyMYpUb97SkS0sZI2I+8JbBxkjHPx60V7NtRJtEYGhiV/i2n9a5nmm0ie7GjE/EAfEVlUUYqV2IqSpUqUTEqVKpN9L829lNIuhC4B8MnGaDdKzFot5GTgOpPhmt+aU90jrseWWJ2SQR9pxDnnPLNbrbe6RNjrKxJd0CA+DHTNQjmdWxFMYNjtyGdmWN+IqcH1qxoN9neyTFCHbmwyfU/0FGVUxyclbGi210hOlIO6hYrJdkntRMdc+DcqflL/evctBHM/wBoaKHJkZAoPe56E+JpM0HJcBNWDe8u8T3Yjt4ycZDPjq3IL+tNDdrZYtbdI+uMsfFjzpFbrbT+zTCXsjKF19PBjT32HtUXMSyDGGGRipYGlLokKssqlSpXYWJUqVKxiVKD99N/otmukZRpHYZIBwFHTPrVpsXbxu4lljUcLeeo8RU3kinQrkkXlaNoXIiieQ8kUt+gzVTc732kbMjzKGXRhzIPhW1bqLaNtKsTZVlZOLGNSPnR2T4jWn4Ls7Wubi2uboSshjjLqBy56CrXY+/LJs/tJiDKQojHVmYftVPdbCu7ewmtnQDiADyDVezXmR8KF9nXkTzRO4YwoeCJQO9IfxMAemgrkTcSXUNP2f2ExDTzO54vdUk415nFGdUuw94ra4+7iYBl04DzHlV1XTjSS4UiuEoL9qG7Ml9bqYMGWNiVB04gRquf0o0zXnFTumqGEPcbLf7EsG0Ua24JMo7DKsOoBHWiHYO2x2gmhGjsI0LDnFCmWfHqa6vaxKJpIoeYVSx9Wxj6UMC4WDaFpaggBbZwf55MH9q4Zx/ao/RBrvBn7l74R7SVigxhiPXBonpA7l38uy7a4fh73blU4gccjk460Wbm78TXknY3BKs3uEd3J8CKtHNX/R96GlUqku7r7JG00jHgUZbrn0qkl9pEGMojNn4VRZo13gd19htVZvLsv7Xayw5wXUgHwPStG6+3DexNJ2fAA3CNc8WBqaueKqJqSHVMU62d0dmvaPHwTcPZni0Vlz7yNyNUyiMpb2PGGWDM1yw1VQvJM+JP0psb27VFraySacWCE/mOgpIbWtzZ2KAg8d5Mokf+AHOCfOuaUKeqJNfSG1u9vfE0cfGvYh/8MMw4n8wv6UWJKCMjlSS9qUSq+zimjK7Yxz4QY8U3diHMWvjT45PiGi2WBkpbe1nbLsqWsQY8XekIBxjTC5pkFK5biyVuYBqk02qGdiXs7eOzM6Suusasp8cg5A9DRD7M9uKsSqT3UDZPMZJ0FHVzsCCX/EjRseIBpSXl+qyyCJQq8ZCqugwDiuTJBw6iMlXRz2u1o5PdPyrg3q3jFnGpUBmY4Az0HM0rvaVtybZ9rbRW7FHkyzsPewAP3Pyrq3juzLs+0uHPfIAJ8eJdfmKo8s9Lf2NtKuhzu7ve105XssYxkg6a8hyosoL9nezeCEOw1bvH48h+lGlVwuTjbHg3XRObetvtG1bviGeBUA8tK1bn70/Y7CbHMSNwDzI0oo3r2FdR3EtxaRiTtowjqTgqy8mGefP5Unbq0lt3MMw4WVtVyDj1x1rnlFptiNOyy2dbPO4A70krfNjX0BsWwW1hSJeSjHqeppZ+y6xRWaechSNIwdCSebU0uDiGQdPEVTDXoYgV7RNsGUiyhOr/AOIR4dE+NBOztmdltdoZMYiWMKOQCtqx+VMKPcxVnaVZH4iSdcHX1rl2puUbiYSmVg6jHEAMkeB01rOMnbZmmwQ3YbttsXEkfutcAAjkQowT8qdXFQhu7uotoxZW1PkB9KKFBFPjTV2NFGTE1pk4uldXDU4KpQRd7X3YnmuTIeEqWGmdeEdKrtqezr7VcdvIxR8jBQ4Ixy1ppvHWrgqaxJOxVGmK32gbGMFoh4mbhlGSfMHXSqbbcf2c286aFXB+h/amnvhsg3dpLGoyxXKebLqBSu3i2rFLYwpykUjjB0KlRg58KhkhqxJKi/8AaVvAZLdIlP8AiMCfQDP1IoNVcAAdBiuK5vjOyMeQGnoKv9y7P7TdRodQG4m9F1P7VJ3JpAY3N3LH7PbRR9QoJ9TqfrXezGt2K8K16CVKiwBb72c9zNCvATCpySNdeuR6VybzbJa8tOwaAgA8SHOGVhoCKYzR1pmUAZOABzzyHrU9KewuvbFrFu7NcCFrqJWkiGFYOQrctWXHkKYGzFdUAbHwrlfbcROEDNjqNB8Ca77W+VuhHrSRlBP0VSjZ1qa8LVsFYcNdBQxxmvm6afguHVtCspB+D619EXt8kJAbmQSAOeB1oF3h9nNvtOV54ZZIJCe9gBkZvzFTrn0NRnUnrfRHTdAV7akLPbY5dm3/AHLV5tCw7W32bafmw7+SIozn4kCte9G14bQpDexfaZYFGGj0U5HUE6chkVw2e05poXunwk10y21qg5Rpk5I8dNSfKotOqE7Q5tjvH2Y7NlYfwkHHlpXfmkpJvQbHaMFhAq9n3VkY++zN1z/fOm3a3RKAnnV8c+JMpGX0ebxbWW0t5Jm/Cunm3QV84wB7uZmJPHIxJPh1ple1c3Nz2cUUZMQyzEdW8/T96DN2bP7PdR/aO4p4tTyzikySs0nYY+y9+GeW1lPEAiupOpB6j5imlFwqMLypH7L2xHFf3EqsOHh4VPj/AHimLujtb7QryfhJwvgccyKTHKpVQseMLGOeVYgVqEutbkauq7KWexpWfDUBr3NEJ7UrypmmMa3avBUbnXg50hjatUG2d1LKUtNNCpIBZjqAcDPeA51eDShv2i7T7CwlwcF+4P8Ai5/LNCVVbAxHTTKZHKjhTJIA5KuSQBRt7PER2Y28jrJw6g4zwnqulBGz1DOoPVhn4miiBvsF7byLoC3C3mpIB+RrhfWRY3dlxypo7Fh58x8atK5JdoKOorZBPxKD41142ly7KR/o2F/Cl/7Rd6DGfs8WM4zIfov70eo1IXeCcyXUzHrK/wAmIH0pP8iVRoE3wv8AdvY15fB3SbgCEDvEjiJGdOHlXTZ7wT2UxiuRxBThgfeH8St1GKLdwlCpMo6SD/t/yoV9p8AF2rD8UKk+oZh/SoaL8akhNVrYfbH2gHYqCCCoZD4r/ZFWVxOsaszHCqCST0Apfez64LNGPyrIvw0I+tee0fb2WFrGeXemI6flT9z8KtiyVjtjQdRKDam35ri5Z4yRxEKijXu57oplbPH2K14pW4mVSznzxyH0oO9n+xeJjcONF0j826t8K6/aLfOsSxKGwxJYgHGFxpmlgqTm/TJfYurqFry4JbVpH+p/au6e9RttWlrHjs7VSoH+8K94+ugqx3RhAZ5m5RjC+bHw/vrQ2d17gXv2q2Ug9oXw5yCScnJ565rY/wBrs0ens9uZN4eR0lB+AUU+bGL7sZ9aU11vHDFK0qW69udHfiyBjopHP1rusd+1lIWbiUcsqcqPUCgsldoF0Ma6s1bwqn2jurDcDhdcj5j0Nb7G1VlDIQVOoIOh+NXFupHOmhk2fUaMrAD/AMqbbiyDJ6FiRRrs3ZIiRUHIDAxpirONa2KKuolaNEdvitvBWXGM4yM+GRn9KzxTKjHgr2pivaagnmaxzXtY0DELVgWrVeXSRLxOwUefXyA61TSbxKT3FJ8ycfKpzyxh6xXJL0unlpce1VZ5+xSJGZBxFiPzHA+mf1otj2mW5gfOpOokHgelS/LGfLE3TEl/o+WHEjqQFIJ+Bol3/miK25iYMcljjoCFxRre7GEilWGQedCF97OHY/dzMo8CM4HgDSPH3hnE7rveUaKCMnA50Y7L2jwQoGyW4dcajPrSuud2VspBxOZJCuST+EGiHdjaDFuzbJQDIPMr5elSt43wn8fBkwTBxkHINI/em2MV3Op/2jMPRjxD602dhsGchOLAGWzjGvIAePP9KrN/N0Gu8SwY7VRgqdBIo5YPRhVneSFlPlE17qbTWGSQSEKsgVgx5ZxnU/Gh/wBom1Yp7pOxkVwkXCxU5AbiJxkdcfWq2a4kSHsbiGVHUcIbhIJA5Ag88eIqv2Bu1PO3DDE/DnV2BCjPVmIx8BUk5a6UKrqgn3X2itjZzXTjJBKRL/tJGxhR+g+dUOw9nS3c4UktJI3FK/r7zengPStW3LhXlWKM5gteJEPSSY6Sy+eo4R8a6LjeGTZnDBaoGu5VDSMRxdhGfdUD8x5nPLSqKPkf69DX0Oa0s1iRUQYVRgfCsbi1VhggGlbsnbVxoZrrveBcD5Cj3Ze1G4QWPGvjz+Yp1njdUH8i8N0exohnEaj0GNaq95FFvazSKMFUOPU6D60TnnpQx7SVxYS48U/7hVGlQwnrCy7Zwh5YJPoKsrjYaJE5UYKjOngOYrHdUfesfBR8zRNewYhlP+7b6VxNu6JN9M/ZVtsh2tnPdI4kz0I5gev7Uy5LkCkHu1cmO7gYfm+opkTbZ4iRnWmeTXgXKg3N0iRGR2CoASSeQApcSe05ZC2VdEyQvDqSOmeuapt+t6zLGlrE3cGspH4m6L6ChjZVtkcbcvwj/wDVPPJsqDKXA4l3jeZ1jtoyzscAtzyfIfvTM2LYtBEqu5d+bMerHnw+Aoe3B3a+zp28o+9cd0H8C/1NGFXwYtVbHhGukqVKldA5jWMjhQSdABknwA51nVLvlMY7G4Yc+zI/UgfvSN0gAFtPbTXcpY+7nCDwX+pqwtVCjLn4Dn/lQ9u5HxZY8hy9aJLC07eRUyRxHUjmANTivJdykcr6zb/peNNOFf8AifX9BXXHtZToyYHipz8jRRFsuFV4BGnDyI4QcjzJ50k9xb5w89rISTDIyoTqeFWK4P6CuieFwjdjyhqrG/ZOJFyCG8/H1HQ1uvJFijZ30VVJPoKFtk3hikHgeYrg9q+8HZxpbIdX7z+SD3R8Tn9KpiybRHhK0CN9tEzyvI3NjnHgOgon2JbdlFxHm2p9OlCW7dqZpAD7o1amXsW17WUad1O8fD+Ef34VBraVE2rdBDsWz7KIZHebvN6np8Biu/NYk1iWr0IqlSOhcRmaFfaHt421v2cZxLLlV8VX8T/PA86Iri5WNSzHCqCSfACkttnaD390WAJLHhjXwXOg/ep5Z6rnospFj7PtgCeUFh9zFgnwJ6L8smqG5l7a4mlHvTSFs+ROFHoBimxBZCzsJI05iJyx8X4Tk0ptmjMiD+9BUJrWNCPiGXaez61MAD8ZkZQS4YjBI6Lyx60B2N/JYTspOVVysi9GAOMgdD1FN+yuQ0SEfkH0pNb0Sq93cFTkdoRkeIAB+YNNlS1VBklQ5tlSh4lOcjp6dK0bz2BuLSeIasUPD5sNR9Kr9zJc2cH8tEPHrVYfEZeCR3EjDzOh0JTT4HWizei4jhtJVyC7LwgeZNZb2blSrMbqw97JLR5AOepT18KX+1e3d8SxSq35SrZz5DFc8sbT8JuPTl2W2J0PRcn9K7rzbRyxU68v863Q7pzrC9xP/q8IGhcfevnkEj5jPnihlcsQAPT+ppZQ70zXTrs7btW190asfHypn7gbt9s4nlX7tD3B0dh1x4DSh7c3dw3LiMZCDvSN4A/uadNvEkahEACqMADoKphx7O34NFX1m6pUzUrtRUlSpUomPDVPvhAZLG5UczExHw1/arivGUEEHkdD6GlfUYT27J/1ZT4kmizdX/1A9D9KG7Cy+zGWA/8AtSuo/kJyh/5SKutiXKxSh2OFHM9APGvKj+uTv9nL5IP6+e9myBdt3QHJppR/1GnHt7fC2tYmftFdsd1VPEWPTOOQpDbrStJtAOxyzMzN6nJP1rvzNOLLz8GkDSo3r2o019NxnLByg8lU4A/SmvmlHuxafbtoSyc07RnPoWJFcmDyUiOPxsY26lj2MALe8wyfTwpkbEtOyiGfebvN+w+Apc7w7YFqiYxxse6OeAOZx+leWG8ssurSMfj/AErY5a/u0aLro1GatTyULbK2w40Ylh4HXTyNEYcMMjUGunHmU/CsZqQDe0fbpCrAh97vP6dB9aoNy544naR9WGi+WeZ9aKN4Nz455jKWky2MgEY06AYrmg3ZiiOgPxNLr+1s1dssm29GwIJ0IwfQ86Wdo4gmUMchHAJ8VzjPxFMdthp4UO7U3UWRyVZlI00x8886bJHZGas0by7YubaLhgcgEaFdQQeRU0K2ULBFTmx59SWJ1+dFP/hObhwJjw+BU4+uK69k7pGNwzOSR5YFSUHVC6uqDfYUSxxRoD7qgfHGtXavVPZ2YUc6sYxiuiPEUR1K1Zl8anp8q5w1AntJ3n7Nfs0R7zD7wj8K/l9TTSlSs10C/tD3n+2y8KH7iPPD/Gernx8qGLU8OoHePMnkorTjiIx6DzNZDQYrkk76ybC+33ilSIW9pLHAp1eTnPI3U8R0UeQBPnVhsvYzjDdo7E68XGST8c0G22x3fBZiAeQAHLzzVlsja02zpuF8smmVPIqfxL4Ukm5cTFdvxjY2LPMmAxLL4NqfgaJUbIrh2aySRrIhyrAEHyNdfGM4rpw7RXWPC16bc1M1jmvc10FSVM15mvM1jATvlZmK4WYDuSgI5/LIvuE/zAkeqiqqPHJuRBB9CMGmJeWySoySKGVhgg9aErrdWVD904degc8LjyLAYb5VxZ8DctokZw7aF9t3YUq5UqxH4WAJDDoQaw3Q3deGQyyqVwMKDodeZxTDg2XeAYACj/5Bj5UPb8SSWUajtB2r55DPCo5kk+Z+tT1nrVC/tVFHv9vELeExIczSAgAc1U82Ph5Vs9n+xvs1sGYYd+8c9B0FCWwtkm7ugXy2DlidfnRbv9tkWloVQ4eTuIOoGO8fgD86LXFjj9+ma/1QI31zJtTaBEOqJ3VP4QoOrH1NMnY+yI4ABwmWTzBxn+FBz+ND3s42WILUOR35NSfLoKZW7EIw0h554R5Ac/r8qMv3novEZ9dIG7feuM3D24KpKhwUMarr1A01oh2ZtUcXC4Az1Ggz5jpSS35kMW2ZpFOCJgf+laaKvxKD4gH9RQyr8Uk4sElq+BtJGCK4Xg6VvsroNGhPPFZO4NdXqstdmiFOlc4t67StehKJjEQeVc/ZYNdglxWvFZmZsjXSsiayA0rB9KISm3n3hWzhL6Fzoi+LePoKSd3ctK7MxJZiSx660xt+N3JLmQSI/JcBW90eOMcqGI91JI/ewfTlUpJyYr9LXcLYYPFcyAYQHsh4sAe9jwFBcXeKjxI+dH2xJWhBQ8vD60DQRcFwqHpIB/1Us40gNBp2WoA8Krd/Ywslv49gM/8AO1GNhszGS+gHjQTv7eLJdYQ5VI1X6k/WoY0TiGnsw2uTaPGx/wAN9P5WGfrmie2veKZR6/SlnuBNwJOehK/IGjXdd+0lZ+iDGf4m6foKyk3kUTW9qDINXua0K1Z5r0bOg2E1C1eViTWNZ6TWJNYlqwZqAD2SQAZOgHM+VI/e/aZu53k/DyQeCjl/X40xt+9rdlB2anvSZHoo94/QUtbG07WUL05n0rmzT7QkpF1uvYCGLiI7z6/DpVB7XtjMsVpcYOCXV/4eLhMenTIDfKju1hDuq/hGp/lHT41Ybw2aXlvJBJjhdcZ/KejD0NJ/jL9t2Lj92KDYoxbxAfkH0on2bfJDAWkYKoJJJoR3d4hbqj+/HlH8mXT+hrm3styyoRnh1U+APMfI/KowlpkEi6kLreK7NxdySn8chb4Z0H6YpuWJ+5j/AJF+lKpNlPJMqAEkn5Z5019FUDwAA/Snzu6SGydoKdlL90vpXXw1X7Mm0UeWKtHHKuqCqJReHor0Cso0zXoFOMamhrYsPjW+M5rIijRjSVrUy11EVrZa1GK27hyKq5IKImjqukg1pGgMoZLQE6igvfDYDo3axjPiBz05NimXJb1yyWOaVrgBeXu+DzQhc8LgYPPBI66UMvISSScnqaZm1t0YptSmG/MvdPxxz+NUh3AIOQ5YeBwPpzqax0DU17oQdonZhwmTxMeuvIAeOKaGybRIUCRjAHxJPUk9TQbszd9oiCByozslKiqQhFPgUkiyU1srXGa24qqGNhrA1KlMYwNa5KlSgYWe/wCf9a/+tf3qv3Z95/QfvUqV5+X5MlMKdmfj9V/etG0mOuprypV8HwGh8Sk2AfvLj+ZD8eE0R2cYZZQwBHBnBGRnPPBqVK5sn8jIv5HLZ26LDlVUHPMAA/rXBMfv1HTh/evalaH8iGXyDDZ40FW8nIVKld6LGUFZNzqVKITKPnW015UpkYhrE17UrGNcvKuI1KlIwGL1rHOpUpQM8YVgoqVKAUdKDSulRpXtSmRjalbKlSnQT//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6392" name="AutoShape 8" descr="data:image/jpeg;base64,/9j/4AAQSkZJRgABAQAAAQABAAD/2wCEAAkGBxQQERQUEhQUFhUXFBcXFhgXFxgVFBQVFhQWGBcUFBUYHCggGBwlHBcUITEhJSkrLi4uFx8zODMsNygtLisBCgoKDg0OGxAQGy0kHyQtLCwsLCwsLCwsLCwsLCwsLCwsLCwsLCwsLCwsLCwsLCwsLCwsLCwsLCwsLCwsLDcsN//AABEIAJIA8AMBIgACEQEDEQH/xAAcAAACAgMBAQAAAAAAAAAAAAAGBwAFAgMEAQj/xABEEAACAQMBBQUFBgQCCAcAAAABAgMABBEhBQYSMUETIlFhcQcygaGxFCNCUpHBYnLR8DPhFSRTY4KSorIWFzRDc4PC/8QAGQEAAwEBAQAAAAAAAAAAAAAAAQIDAAQF/8QAJBEAAgIDAQACAgIDAAAAAAAAAAECEQMSITEyQRMiM1EEQmH/2gAMAwEAAhEDEQA/AHVWqedYxliAPOtlLr2rbTaFoAORDn4jFRyScY2hG6Qdx7Ribk4qjffSITmEK5IbhyMYpUb97SkS0sZI2I+8JbBxkjHPx60V7NtRJtEYGhiV/i2n9a5nmm0ie7GjE/EAfEVlUUYqV2IqSpUqUTEqVKpN9L829lNIuhC4B8MnGaDdKzFot5GTgOpPhmt+aU90jrseWWJ2SQR9pxDnnPLNbrbe6RNjrKxJd0CA+DHTNQjmdWxFMYNjtyGdmWN+IqcH1qxoN9neyTFCHbmwyfU/0FGVUxyclbGi210hOlIO6hYrJdkntRMdc+DcqflL/evctBHM/wBoaKHJkZAoPe56E+JpM0HJcBNWDe8u8T3Yjt4ycZDPjq3IL+tNDdrZYtbdI+uMsfFjzpFbrbT+zTCXsjKF19PBjT32HtUXMSyDGGGRipYGlLokKssqlSpXYWJUqVKxiVKD99N/otmukZRpHYZIBwFHTPrVpsXbxu4lljUcLeeo8RU3kinQrkkXlaNoXIiieQ8kUt+gzVTc732kbMjzKGXRhzIPhW1bqLaNtKsTZVlZOLGNSPnR2T4jWn4Ls7Wubi2uboSshjjLqBy56CrXY+/LJs/tJiDKQojHVmYftVPdbCu7ewmtnQDiADyDVezXmR8KF9nXkTzRO4YwoeCJQO9IfxMAemgrkTcSXUNP2f2ExDTzO54vdUk415nFGdUuw94ra4+7iYBl04DzHlV1XTjSS4UiuEoL9qG7Ml9bqYMGWNiVB04gRquf0o0zXnFTumqGEPcbLf7EsG0Ua24JMo7DKsOoBHWiHYO2x2gmhGjsI0LDnFCmWfHqa6vaxKJpIoeYVSx9Wxj6UMC4WDaFpaggBbZwf55MH9q4Zx/ao/RBrvBn7l74R7SVigxhiPXBonpA7l38uy7a4fh73blU4gccjk460Wbm78TXknY3BKs3uEd3J8CKtHNX/R96GlUqku7r7JG00jHgUZbrn0qkl9pEGMojNn4VRZo13gd19htVZvLsv7Xayw5wXUgHwPStG6+3DexNJ2fAA3CNc8WBqaueKqJqSHVMU62d0dmvaPHwTcPZni0Vlz7yNyNUyiMpb2PGGWDM1yw1VQvJM+JP0psb27VFraySacWCE/mOgpIbWtzZ2KAg8d5Mokf+AHOCfOuaUKeqJNfSG1u9vfE0cfGvYh/8MMw4n8wv6UWJKCMjlSS9qUSq+zimjK7Yxz4QY8U3diHMWvjT45PiGi2WBkpbe1nbLsqWsQY8XekIBxjTC5pkFK5biyVuYBqk02qGdiXs7eOzM6Suusasp8cg5A9DRD7M9uKsSqT3UDZPMZJ0FHVzsCCX/EjRseIBpSXl+qyyCJQq8ZCqugwDiuTJBw6iMlXRz2u1o5PdPyrg3q3jFnGpUBmY4Az0HM0rvaVtybZ9rbRW7FHkyzsPewAP3Pyrq3juzLs+0uHPfIAJ8eJdfmKo8s9Lf2NtKuhzu7ve105XssYxkg6a8hyosoL9nezeCEOw1bvH48h+lGlVwuTjbHg3XRObetvtG1bviGeBUA8tK1bn70/Y7CbHMSNwDzI0oo3r2FdR3EtxaRiTtowjqTgqy8mGefP5Unbq0lt3MMw4WVtVyDj1x1rnlFptiNOyy2dbPO4A70krfNjX0BsWwW1hSJeSjHqeppZ+y6xRWaechSNIwdCSebU0uDiGQdPEVTDXoYgV7RNsGUiyhOr/AOIR4dE+NBOztmdltdoZMYiWMKOQCtqx+VMKPcxVnaVZH4iSdcHX1rl2puUbiYSmVg6jHEAMkeB01rOMnbZmmwQ3YbttsXEkfutcAAjkQowT8qdXFQhu7uotoxZW1PkB9KKFBFPjTV2NFGTE1pk4uldXDU4KpQRd7X3YnmuTIeEqWGmdeEdKrtqezr7VcdvIxR8jBQ4Ixy1ppvHWrgqaxJOxVGmK32gbGMFoh4mbhlGSfMHXSqbbcf2c286aFXB+h/amnvhsg3dpLGoyxXKebLqBSu3i2rFLYwpykUjjB0KlRg58KhkhqxJKi/8AaVvAZLdIlP8AiMCfQDP1IoNVcAAdBiuK5vjOyMeQGnoKv9y7P7TdRodQG4m9F1P7VJ3JpAY3N3LH7PbRR9QoJ9TqfrXezGt2K8K16CVKiwBb72c9zNCvATCpySNdeuR6VybzbJa8tOwaAgA8SHOGVhoCKYzR1pmUAZOABzzyHrU9KewuvbFrFu7NcCFrqJWkiGFYOQrctWXHkKYGzFdUAbHwrlfbcROEDNjqNB8Ca77W+VuhHrSRlBP0VSjZ1qa8LVsFYcNdBQxxmvm6afguHVtCspB+D619EXt8kJAbmQSAOeB1oF3h9nNvtOV54ZZIJCe9gBkZvzFTrn0NRnUnrfRHTdAV7akLPbY5dm3/AHLV5tCw7W32bafmw7+SIozn4kCte9G14bQpDexfaZYFGGj0U5HUE6chkVw2e05poXunwk10y21qg5Rpk5I8dNSfKotOqE7Q5tjvH2Y7NlYfwkHHlpXfmkpJvQbHaMFhAq9n3VkY++zN1z/fOm3a3RKAnnV8c+JMpGX0ebxbWW0t5Jm/Cunm3QV84wB7uZmJPHIxJPh1ple1c3Nz2cUUZMQyzEdW8/T96DN2bP7PdR/aO4p4tTyzikySs0nYY+y9+GeW1lPEAiupOpB6j5imlFwqMLypH7L2xHFf3EqsOHh4VPj/AHimLujtb7QryfhJwvgccyKTHKpVQseMLGOeVYgVqEutbkauq7KWexpWfDUBr3NEJ7UrypmmMa3avBUbnXg50hjatUG2d1LKUtNNCpIBZjqAcDPeA51eDShv2i7T7CwlwcF+4P8Ai5/LNCVVbAxHTTKZHKjhTJIA5KuSQBRt7PER2Y28jrJw6g4zwnqulBGz1DOoPVhn4miiBvsF7byLoC3C3mpIB+RrhfWRY3dlxypo7Fh58x8atK5JdoKOorZBPxKD41142ly7KR/o2F/Cl/7Rd6DGfs8WM4zIfov70eo1IXeCcyXUzHrK/wAmIH0pP8iVRoE3wv8AdvY15fB3SbgCEDvEjiJGdOHlXTZ7wT2UxiuRxBThgfeH8St1GKLdwlCpMo6SD/t/yoV9p8AF2rD8UKk+oZh/SoaL8akhNVrYfbH2gHYqCCCoZD4r/ZFWVxOsaszHCqCST0Apfez64LNGPyrIvw0I+tee0fb2WFrGeXemI6flT9z8KtiyVjtjQdRKDam35ri5Z4yRxEKijXu57oplbPH2K14pW4mVSznzxyH0oO9n+xeJjcONF0j826t8K6/aLfOsSxKGwxJYgHGFxpmlgqTm/TJfYurqFry4JbVpH+p/au6e9RttWlrHjs7VSoH+8K94+ugqx3RhAZ5m5RjC+bHw/vrQ2d17gXv2q2Ug9oXw5yCScnJ565rY/wBrs0ens9uZN4eR0lB+AUU+bGL7sZ9aU11vHDFK0qW69udHfiyBjopHP1rusd+1lIWbiUcsqcqPUCgsldoF0Ma6s1bwqn2jurDcDhdcj5j0Nb7G1VlDIQVOoIOh+NXFupHOmhk2fUaMrAD/AMqbbiyDJ6FiRRrs3ZIiRUHIDAxpirONa2KKuolaNEdvitvBWXGM4yM+GRn9KzxTKjHgr2pivaagnmaxzXtY0DELVgWrVeXSRLxOwUefXyA61TSbxKT3FJ8ycfKpzyxh6xXJL0unlpce1VZ5+xSJGZBxFiPzHA+mf1otj2mW5gfOpOokHgelS/LGfLE3TEl/o+WHEjqQFIJ+Bol3/miK25iYMcljjoCFxRre7GEilWGQedCF97OHY/dzMo8CM4HgDSPH3hnE7rveUaKCMnA50Y7L2jwQoGyW4dcajPrSuud2VspBxOZJCuST+EGiHdjaDFuzbJQDIPMr5elSt43wn8fBkwTBxkHINI/em2MV3Op/2jMPRjxD602dhsGchOLAGWzjGvIAePP9KrN/N0Gu8SwY7VRgqdBIo5YPRhVneSFlPlE17qbTWGSQSEKsgVgx5ZxnU/Gh/wBom1Yp7pOxkVwkXCxU5AbiJxkdcfWq2a4kSHsbiGVHUcIbhIJA5Ag88eIqv2Bu1PO3DDE/DnV2BCjPVmIx8BUk5a6UKrqgn3X2itjZzXTjJBKRL/tJGxhR+g+dUOw9nS3c4UktJI3FK/r7zengPStW3LhXlWKM5gteJEPSSY6Sy+eo4R8a6LjeGTZnDBaoGu5VDSMRxdhGfdUD8x5nPLSqKPkf69DX0Oa0s1iRUQYVRgfCsbi1VhggGlbsnbVxoZrrveBcD5Cj3Ze1G4QWPGvjz+Yp1njdUH8i8N0exohnEaj0GNaq95FFvazSKMFUOPU6D60TnnpQx7SVxYS48U/7hVGlQwnrCy7Zwh5YJPoKsrjYaJE5UYKjOngOYrHdUfesfBR8zRNewYhlP+7b6VxNu6JN9M/ZVtsh2tnPdI4kz0I5gev7Uy5LkCkHu1cmO7gYfm+opkTbZ4iRnWmeTXgXKg3N0iRGR2CoASSeQApcSe05ZC2VdEyQvDqSOmeuapt+t6zLGlrE3cGspH4m6L6ChjZVtkcbcvwj/wDVPPJsqDKXA4l3jeZ1jtoyzscAtzyfIfvTM2LYtBEqu5d+bMerHnw+Aoe3B3a+zp28o+9cd0H8C/1NGFXwYtVbHhGukqVKldA5jWMjhQSdABknwA51nVLvlMY7G4Yc+zI/UgfvSN0gAFtPbTXcpY+7nCDwX+pqwtVCjLn4Dn/lQ9u5HxZY8hy9aJLC07eRUyRxHUjmANTivJdykcr6zb/peNNOFf8AifX9BXXHtZToyYHipz8jRRFsuFV4BGnDyI4QcjzJ50k9xb5w89rISTDIyoTqeFWK4P6CuieFwjdjyhqrG/ZOJFyCG8/H1HQ1uvJFijZ30VVJPoKFtk3hikHgeYrg9q+8HZxpbIdX7z+SD3R8Tn9KpiybRHhK0CN9tEzyvI3NjnHgOgon2JbdlFxHm2p9OlCW7dqZpAD7o1amXsW17WUad1O8fD+Ef34VBraVE2rdBDsWz7KIZHebvN6np8Biu/NYk1iWr0IqlSOhcRmaFfaHt421v2cZxLLlV8VX8T/PA86Iri5WNSzHCqCSfACkttnaD390WAJLHhjXwXOg/ep5Z6rnospFj7PtgCeUFh9zFgnwJ6L8smqG5l7a4mlHvTSFs+ROFHoBimxBZCzsJI05iJyx8X4Tk0ptmjMiD+9BUJrWNCPiGXaez61MAD8ZkZQS4YjBI6Lyx60B2N/JYTspOVVysi9GAOMgdD1FN+yuQ0SEfkH0pNb0Sq93cFTkdoRkeIAB+YNNlS1VBklQ5tlSh4lOcjp6dK0bz2BuLSeIasUPD5sNR9Kr9zJc2cH8tEPHrVYfEZeCR3EjDzOh0JTT4HWizei4jhtJVyC7LwgeZNZb2blSrMbqw97JLR5AOepT18KX+1e3d8SxSq35SrZz5DFc8sbT8JuPTl2W2J0PRcn9K7rzbRyxU68v863Q7pzrC9xP/q8IGhcfevnkEj5jPnihlcsQAPT+ppZQ70zXTrs7btW190asfHypn7gbt9s4nlX7tD3B0dh1x4DSh7c3dw3LiMZCDvSN4A/uadNvEkahEACqMADoKphx7O34NFX1m6pUzUrtRUlSpUomPDVPvhAZLG5UczExHw1/arivGUEEHkdD6GlfUYT27J/1ZT4kmizdX/1A9D9KG7Cy+zGWA/8AtSuo/kJyh/5SKutiXKxSh2OFHM9APGvKj+uTv9nL5IP6+e9myBdt3QHJppR/1GnHt7fC2tYmftFdsd1VPEWPTOOQpDbrStJtAOxyzMzN6nJP1rvzNOLLz8GkDSo3r2o019NxnLByg8lU4A/SmvmlHuxafbtoSyc07RnPoWJFcmDyUiOPxsY26lj2MALe8wyfTwpkbEtOyiGfebvN+w+Apc7w7YFqiYxxse6OeAOZx+leWG8ssurSMfj/AErY5a/u0aLro1GatTyULbK2w40Ylh4HXTyNEYcMMjUGunHmU/CsZqQDe0fbpCrAh97vP6dB9aoNy544naR9WGi+WeZ9aKN4Nz455jKWky2MgEY06AYrmg3ZiiOgPxNLr+1s1dssm29GwIJ0IwfQ86Wdo4gmUMchHAJ8VzjPxFMdthp4UO7U3UWRyVZlI00x8886bJHZGas0by7YubaLhgcgEaFdQQeRU0K2ULBFTmx59SWJ1+dFP/hObhwJjw+BU4+uK69k7pGNwzOSR5YFSUHVC6uqDfYUSxxRoD7qgfHGtXavVPZ2YUc6sYxiuiPEUR1K1Zl8anp8q5w1AntJ3n7Nfs0R7zD7wj8K/l9TTSlSs10C/tD3n+2y8KH7iPPD/Gernx8qGLU8OoHePMnkorTjiIx6DzNZDQYrkk76ybC+33ilSIW9pLHAp1eTnPI3U8R0UeQBPnVhsvYzjDdo7E68XGST8c0G22x3fBZiAeQAHLzzVlsja02zpuF8smmVPIqfxL4Ukm5cTFdvxjY2LPMmAxLL4NqfgaJUbIrh2aySRrIhyrAEHyNdfGM4rpw7RXWPC16bc1M1jmvc10FSVM15mvM1jATvlZmK4WYDuSgI5/LIvuE/zAkeqiqqPHJuRBB9CMGmJeWySoySKGVhgg9aErrdWVD904degc8LjyLAYb5VxZ8DctokZw7aF9t3YUq5UqxH4WAJDDoQaw3Q3deGQyyqVwMKDodeZxTDg2XeAYACj/5Bj5UPb8SSWUajtB2r55DPCo5kk+Z+tT1nrVC/tVFHv9vELeExIczSAgAc1U82Ph5Vs9n+xvs1sGYYd+8c9B0FCWwtkm7ugXy2DlidfnRbv9tkWloVQ4eTuIOoGO8fgD86LXFjj9+ma/1QI31zJtTaBEOqJ3VP4QoOrH1NMnY+yI4ABwmWTzBxn+FBz+ND3s42WILUOR35NSfLoKZW7EIw0h554R5Ac/r8qMv3novEZ9dIG7feuM3D24KpKhwUMarr1A01oh2ZtUcXC4Az1Ggz5jpSS35kMW2ZpFOCJgf+laaKvxKD4gH9RQyr8Uk4sElq+BtJGCK4Xg6VvsroNGhPPFZO4NdXqstdmiFOlc4t67StehKJjEQeVc/ZYNdglxWvFZmZsjXSsiayA0rB9KISm3n3hWzhL6Fzoi+LePoKSd3ctK7MxJZiSx660xt+N3JLmQSI/JcBW90eOMcqGI91JI/ewfTlUpJyYr9LXcLYYPFcyAYQHsh4sAe9jwFBcXeKjxI+dH2xJWhBQ8vD60DQRcFwqHpIB/1Us40gNBp2WoA8Krd/Ywslv49gM/8AO1GNhszGS+gHjQTv7eLJdYQ5VI1X6k/WoY0TiGnsw2uTaPGx/wAN9P5WGfrmie2veKZR6/SlnuBNwJOehK/IGjXdd+0lZ+iDGf4m6foKyk3kUTW9qDINXua0K1Z5r0bOg2E1C1eViTWNZ6TWJNYlqwZqAD2SQAZOgHM+VI/e/aZu53k/DyQeCjl/X40xt+9rdlB2anvSZHoo94/QUtbG07WUL05n0rmzT7QkpF1uvYCGLiI7z6/DpVB7XtjMsVpcYOCXV/4eLhMenTIDfKju1hDuq/hGp/lHT41Ybw2aXlvJBJjhdcZ/KejD0NJ/jL9t2Lj92KDYoxbxAfkH0on2bfJDAWkYKoJJJoR3d4hbqj+/HlH8mXT+hrm3styyoRnh1U+APMfI/KowlpkEi6kLreK7NxdySn8chb4Z0H6YpuWJ+5j/AJF+lKpNlPJMqAEkn5Z5019FUDwAA/Snzu6SGydoKdlL90vpXXw1X7Mm0UeWKtHHKuqCqJReHor0Cso0zXoFOMamhrYsPjW+M5rIijRjSVrUy11EVrZa1GK27hyKq5IKImjqukg1pGgMoZLQE6igvfDYDo3axjPiBz05NimXJb1yyWOaVrgBeXu+DzQhc8LgYPPBI66UMvISSScnqaZm1t0YptSmG/MvdPxxz+NUh3AIOQ5YeBwPpzqax0DU17oQdonZhwmTxMeuvIAeOKaGybRIUCRjAHxJPUk9TQbszd9oiCByozslKiqQhFPgUkiyU1srXGa24qqGNhrA1KlMYwNa5KlSgYWe/wCf9a/+tf3qv3Z95/QfvUqV5+X5MlMKdmfj9V/etG0mOuprypV8HwGh8Sk2AfvLj+ZD8eE0R2cYZZQwBHBnBGRnPPBqVK5sn8jIv5HLZ26LDlVUHPMAA/rXBMfv1HTh/evalaH8iGXyDDZ40FW8nIVKld6LGUFZNzqVKITKPnW015UpkYhrE17UrGNcvKuI1KlIwGL1rHOpUpQM8YVgoqVKAUdKDSulRpXtSmRjalbKlSnQT//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6394" name="Picture 10" descr="http://s3-eu-west-1.amazonaws.com/rankia/images/valoraciones/0009/7481/tasa-activa-y-tasa-pasiva.jpg?1359462099"/>
          <p:cNvPicPr>
            <a:picLocks noChangeAspect="1" noChangeArrowheads="1"/>
          </p:cNvPicPr>
          <p:nvPr/>
        </p:nvPicPr>
        <p:blipFill>
          <a:blip r:embed="rId5"/>
          <a:srcRect/>
          <a:stretch>
            <a:fillRect/>
          </a:stretch>
        </p:blipFill>
        <p:spPr bwMode="auto">
          <a:xfrm>
            <a:off x="7429520" y="214290"/>
            <a:ext cx="1500210" cy="1171572"/>
          </a:xfrm>
          <a:prstGeom prst="rect">
            <a:avLst/>
          </a:prstGeom>
          <a:ln>
            <a:noFill/>
          </a:ln>
          <a:effectLst>
            <a:softEdge rad="112500"/>
          </a:effectLst>
        </p:spPr>
      </p:pic>
    </p:spTree>
    <p:extLst>
      <p:ext uri="{BB962C8B-B14F-4D97-AF65-F5344CB8AC3E}">
        <p14:creationId xmlns:p14="http://schemas.microsoft.com/office/powerpoint/2010/main" xmlns="" val="18247188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Llamada rectangular redondeada"/>
          <p:cNvSpPr/>
          <p:nvPr/>
        </p:nvSpPr>
        <p:spPr>
          <a:xfrm>
            <a:off x="4786314" y="4071942"/>
            <a:ext cx="4143404" cy="1928826"/>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dirty="0">
              <a:solidFill>
                <a:schemeClr val="bg1"/>
              </a:solidFill>
            </a:endParaRPr>
          </a:p>
        </p:txBody>
      </p:sp>
      <p:cxnSp>
        <p:nvCxnSpPr>
          <p:cNvPr id="4" name="3 Conector recto de flecha"/>
          <p:cNvCxnSpPr/>
          <p:nvPr/>
        </p:nvCxnSpPr>
        <p:spPr>
          <a:xfrm rot="16200000" flipH="1">
            <a:off x="1285852" y="3357562"/>
            <a:ext cx="6500858" cy="71438"/>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sp>
        <p:nvSpPr>
          <p:cNvPr id="12" name="11 CuadroTexto"/>
          <p:cNvSpPr txBox="1"/>
          <p:nvPr/>
        </p:nvSpPr>
        <p:spPr>
          <a:xfrm>
            <a:off x="1285852" y="571480"/>
            <a:ext cx="2143140"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C" b="1" dirty="0" smtClean="0"/>
              <a:t>Importaciones</a:t>
            </a:r>
            <a:endParaRPr lang="es-ES" dirty="0" smtClean="0"/>
          </a:p>
          <a:p>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17 CuadroTexto"/>
          <p:cNvSpPr txBox="1"/>
          <p:nvPr/>
        </p:nvSpPr>
        <p:spPr>
          <a:xfrm>
            <a:off x="5500694" y="357166"/>
            <a:ext cx="2357454" cy="369332"/>
          </a:xfrm>
          <a:prstGeom prst="rect">
            <a:avLst/>
          </a:prstGeom>
          <a:noFill/>
        </p:spPr>
        <p:txBody>
          <a:bodyPr wrap="square" rtlCol="0">
            <a:spAutoFit/>
          </a:bodyPr>
          <a:lstStyle/>
          <a:p>
            <a:pPr algn="ctr"/>
            <a:r>
              <a:rPr lang="es-EC" b="1" dirty="0" smtClean="0">
                <a:ln w="17780" cmpd="sng">
                  <a:solidFill>
                    <a:schemeClr val="accent1">
                      <a:tint val="3000"/>
                    </a:schemeClr>
                  </a:solidFill>
                  <a:prstDash val="solid"/>
                  <a:miter lim="800000"/>
                </a:ln>
                <a:effectLst>
                  <a:outerShdw blurRad="55000" dist="50800" dir="5400000" algn="tl">
                    <a:srgbClr val="000000">
                      <a:alpha val="33000"/>
                    </a:srgbClr>
                  </a:outerShdw>
                </a:effectLst>
              </a:rPr>
              <a:t>Factor Social</a:t>
            </a:r>
            <a:endParaRPr lang="es-ES" b="1" dirty="0">
              <a:ln w="17780" cmpd="sng">
                <a:solidFill>
                  <a:schemeClr val="accent1">
                    <a:tint val="3000"/>
                  </a:schemeClr>
                </a:solidFill>
                <a:prstDash val="solid"/>
                <a:miter lim="800000"/>
              </a:ln>
              <a:effectLst>
                <a:outerShdw blurRad="55000" dist="50800" dir="5400000" algn="tl">
                  <a:srgbClr val="000000">
                    <a:alpha val="33000"/>
                  </a:srgbClr>
                </a:outerShdw>
              </a:effectLst>
            </a:endParaRPr>
          </a:p>
        </p:txBody>
      </p:sp>
      <p:sp>
        <p:nvSpPr>
          <p:cNvPr id="16386" name="AutoShape 2" descr="data:image/jpeg;base64,/9j/4AAQSkZJRgABAQAAAQABAAD/2wCEAAkGBxQTEhQUEhQWFhUXFhoWFxUXGR4bHRoZGx0XGBgcGyAYHCggHRolGxoXITEhJSkrLi4uGB8zODMuNygtLisBCgoKDg0OGxAQGy8kICQvLDQ0LTQsLCwsLSwsLCwsLDAvLCwsLCwsLCwsLCwsLCwsLCwsLCwsLCwsLCwsLC0sLP/AABEIAO0A1QMBIgACEQEDEQH/xAAcAAACAgMBAQAAAAAAAAAAAAAABgQFAQMHAgj/xABJEAACAQMCBAMDCQQHBgUFAAABAgMABBESIQUTMUEGIlEyYXEHFCMzQlKBkaFDYnKxY4KSorLB0RVTc5Oj0iQ0RFThFpXC1PD/xAAaAQEAAwEBAQAAAAAAAAAAAAAAAgMEAQUG/8QAMREAAgIBAwIEAwcFAQAAAAAAAAECEQMEEiExQQUTIlFhcdEjMoGxwfDxFGKRoeFC/9oADAMBAAIRAxEAPwDuNYNZrxI2P55oCBxzigt4i+nUxIVEBwXc7BR6epPYAntVPwXxIzahMu67sFGHjG+C6ZOpMdJEJB3yFqumvfnMxn/YplYN9iDs8v8AX6L+6M/brzNEsoBDYZD5ZI28yN7j+WVOx7jFePm8VWPNtq4rq/ia4aVyhfcb7DiscpZVPmXfSepXs642ZD2YZHbrtU7NICXHmVJsRSavopl8sbufTqIZidtJyr53DdBewcddGVJV6Eh2wQTsCGC74IGSy56eZdS5I9THlhkjug7RmlFxdMYqK8xvkZGCDuCNwR2NeqsIhRRRQBRRRQBRRRQBRRWq6lKozKpchSQgxliBnAztk9KA20VF4feiVA4BHqp6qe4PvFeOF3plViyaGV2QrnPQnBzjuMH8aAm0UUUAUUUUAUUUUAUUUUAUUUUBg0keL+NGVzaRHyDAuX3OzYCwjHVnLAEZGxx3JW08ScbZW+bW5HPYZZ+ohjO2s/vnfSvcjPQGqKC3SBWHLEkJUcxS2HBRmfmBjjLkuxJJBzgg1h1GsxwmsTfL/wBF2PFJrcZVAo1NHGxGAvMHNOegCoCqKegAXPxNRYlAjnkLMsw3EqkCJpN/oVTOllUAAv7icgAV5tNYk5hVlLBpBFIxcQQKjEFgxI58gwCPsh/hUi0jQKDI6phdCuy5BlUZxpXpFGcEgYXOkeuc0ccoLZOpXfakkWOSfK4r/JvlmjcBJFOJPKEkRgHyCcedRnYE/hXmOflYW4LPb9BMSS8IHQOerxg9H9pD1yMkViksqjHNLPphUvIOYC2OYcuSg2J2wSRnorVYWN2urlaizBpVViPrFicxkg9CwGnV/FWPZk0f2uL7vdfwXXHL6ZdfccOFR6Bp1ZQjUhHQg91xtv1wNt9tjgWVIlleGzPdrXOWQbmDvqj/AKL1Qez1G21PEUoYAqQQQCCOhB3BHur29PqYZ4bofwYsmNwdM90UUVoIBRUe/vEhQySZCjGSATjJAzhQTjJ3PYbnatsUoYAqcg96A91jNVHiHjYtwionMmlJEUedIJUZYux2SNcjLb9QACSBVFFCZA7TXsjPkq6xycqNG06iihMNpA31FtR33HSgHXNaLu4VEZ2zpVSxwCTgb7AbmuZycQWJTy1bUx0DlSyKS/cOHkI9+Tv1PTet3hLx2zO1vI2qQglDLhPPqAETHpqYEkDfdG3IxQDnFKgfnxsDFJhZMdmGyt7j9lgfVT2qUzJbiaaSRUjJ1szHSF8qqSST3xn8a0KyqHmlQw6FJk6aWUA7nGdWAMjOCOneq1bEXBEt0ur7UcLbpGNiMr0aTpljnB2GN8gSrjxnYoI2a6jxIQqEHOot7PQdD6napvCOOQXPMEEiuY20OB1B7dexG4PQ1U8UkKroRNgAT5MqFz0GARt1xg0k8O4uBdsbRE5x2eRFDalOkEuupNR6EZOQVI6MQAOvUUhp4kubWZDevG1rK3LR1icSLISNPN+ygOcdzn3b09rQGaKKKAKKKKAKKKKAV+N+HGMjz2jKkr45kb/VykDALYGpHwANYztjIOKporsMzQzIY5QDqhkwcr0LKR5ZE949dwK6BioHGeDxXKaJlzg5VgcMjdmRhure8V5+r8Px5+ekvf6l+LPKHHVCPfWBCMsOpFZeW6RBA2hjmQrr+1gAYyOg9MUPOGuRGpkWARgNmGRWVc4WKJhnUThy7/vDBO2JV9DNZ/8AmCZYO1yBgp6CdV2H/EXb1A7yQcjY7HoRv1GxHavIlmzaVeVlimjWowyPdF0VwmSLWYldNRCyTPpMpyAFhgVTpQlQAB9lRkjOMxZPo9YPK1qq61cFobZV1aEBByHOfNpOo46MSTXuaCSEawyvojIjZtjEWPmcDGGkYndzjBOcHGK1tAIzJHqR2iJKoG1+Zs4klxuWdsEJ1PlXYZ1epj1McuPcnx37dTLLG4yqiXa3Qh+ilmV2UIdQyGYuobARmLAjUAF3PmA7Gpnga9ZZ3twumFkaaNSQQpDIr6CP2ZL5x2IOCQRULh7SLI/Km6hXLbMDrGfMB5XkLBizdvZXFb7RltZreT7JdoXIH/uGG4A7c0R7DYD4Vng8WDVbYPmT5XZcfUsanPHb7D/WHJwcdcbA+tZFZNe2Yyi/2rOgzPasRjflHWR67bZHwOfdXvhTITqtmUxN7ce4MbY6hSMqTtlSB6/Hdf8AEJUkCRW7SZXVr1BUG5GnJyc7Z6dxRAruwaS3CNkeZZATj3kBSR7t6AQfGNzO/EzHGMsqRJCuQNn1vKxONh5ACfRD3NRbjwvxHmI0YtVbGHkWVypIyAxUxhgw1ORpJyTv7t3iTiy2/HQzksotldtI1FEVZVOQoySWZcY66qZ+F+KLW5laKCUO6rrYAHA3wRkj2h3XqKqyTknwWwjF9RW4J4Kuo5PM9tFGu/0au/MfGkuVfSF297Hrg96g8E4bELxhLgyPI0My4wjBRpGSWxlxjCEE77ZAJpm4l48t4ZnheO4LI2kFImdXIGo6Cuxx0PvBpf4+F5v+0IpUe3kMbk5AMbCLAbJB2KrjIwQ23TohKV8icY1wXdnfvKg4cNT6JXSaUnOi2jk+jDE7l3UBBnqA5PTe74lesFfDqmDuVOpgBk+ywG/Tpnr+NK8Vs7cPa8TKTtLIJ4zlVdGncASd1KK4cMDkY9DilrhfPvHeKK6WFlZ1PMRvq4joLQsraZWUgZ2GnUMVY2kVU2OPEuPq8UkgbCRw8xg2zfAlSVUnBHUEavgDU2fEFwWZRE2/13XH2ckMfMNsAkgeXfqa9cR4akG183zyabyRWkKkawo0qMMSdI6lzjzHJJwuKPhnEAHXLStnyRpMoGll2ZS4AXnI6smdtgD9rNcUk+h1xaHKydpxLDO2EZCuhtWsbeUrlzoOwI3JBXrTf4Uu2msrWWQ5eSCN2I2yzKpJHuJ3/GuY3/E9LD6RYnIbCuyliTkdB5mQFuoLYBNdM8IzK9jasi6VMEeF9AEUY29KkcLeiiigCsMKzRQBRRRQBRRRQHllBBz3pP4lwB7cmS0UtF1a1GPL6tBnp/w9ge2D1cqxiqs2GGWO2atEoTcXaEOK6SSPWnnUg7AZJxsVwejZGMHBBqus7UGLSsKEZYiRsxSIWwWVWVA7dwWOnPQZAyWXj/h99ZnswnMYjmwuSqS/vZAOiUfexhhsexEH5vdL7dqxx3jkjb8gzKT+VeE9JqNK5eSrT7/8NvmY8qW90KHG+HzxeaBNTDQFcHCIi4yMZ2wBgFicbtuWNNngd1vj87ONEbtHFHkNiQAB5CR1OCQvoCT9rb1Z8Ne7YpJHJHAp+kDgo0rdQg76O7N32A71C4RwhuHPNNbxusPOZZod9JjPmSaPJ3Zc6Se6gfdr0dJinNRyZ4+pdPf8TPlklcYPg6IBWapeIcdCSWyRoZOc3UEDSh+1v19ceit6V7ufEdtGzI08fMX2oww1A4yBj1xivRKC1IqBM07SMqhEQAYkbzlj3woIxg7ZJNaeHcejnbTGGz1+zt8cMa1eIeIMoWGE6ZZAfNseXGManwdickAD1Ydga5JqKtnYpt0hY4tZgcaTmgYkt3KP0OsiJCnTGcRl1751beWonAvDyxcSYpKXWGLOkoilTLhEUlFBchY2OTnGTvljUefgKfO7KbnXMivKVZZpnkU/RyvG2H6HWBjGBvtV/wAYtoBIzcu4DsNLy2+QWyMaW0tljjcbbZyMVm81TVxL9m3qV8fg4C4kcSl1Mol0sRlG1iTAOjWntHo2CMAjck1XjDhdvqWF1aO35yu6ICBIFSaV8HoRqc59/UjIps4HBAjsIoJIHYZKuD5lXABBBZcDpjORk7b0ufKJaMkizB1+ljayRHBYfSJKzBFyBrcqg1HOMUUueRXHBYx8M+bRxm7l1Qvr12uQU1OcRAnq406YyN1JwffVP4ijguJYILGNIp1YPHJGdBVNMnzhWCrpXKhUBywOselR4uEiBYxGnPmtHjmuJ2yeWqEOYYs5PsZ0xr0ABO5ALLxldF1DdxumkxGL6RtMWGOVOsKSrHIIzswGOuKmsykuCvy+TRwWG35ifPgHv2Do8hONCp0CkEaYypBDAblj32rV4osimLe2UuZ5ElBJB5Uish1OW9pGRWOM6sI2CcjGqa1h5xklns5pdP1YCLzcnUQ2pm8w6IwIx0PWrySeIC2aJQsWt5GYLhUVI5A2rHstk43+6a7v4qjqhzdisfDKRPPJO7aUKnmgGNpJS2ViAORJFpIUKNsuep6dN4JaGG3giOMxxIhwMDKqFOB2G1cx4bw244kyXMkhht1cy2xVfpd2dgw5gKLsUGrSSQgxgblg4rFPCo03cxikdYm1kF4nchYZI2VQcc0xhkbUCrHoNjyOVJ03yRkvYe6zVL4XeQpIZNWDKzJqYkgN5iu+4VWJA92B2q6q8gFFFFAFFFFAFFFFAFFFFAFYxWaicU4jHbxNLM6pGoyWY7f/ACT2HegPV5dpEheRgqjGWPv2A95J7VV//UsTBtEcrqoJc6QukDc6hKykDHupV4hdT35DhBbwjIj5utndT9oxBhGpO2OYHI9BVV4k4Py7G4LTzvpiYhVcRLnGPYgVFx7jtVMs8FKrFFFZ60kM8s00EeGdFWTAjhfLBcgbYzvjuzb4FbIuO2bg6Xmm36vI5z8DPIAaubO1ge4ma45Z5PKSPmEAL5NZOGOMksOufZFWj8fsYtjc2yn0V0z+SnNTyavy5uEY2VqG9W2KbSwywmW0LRskqo+kspB1KHGVPXS2QynB94qbwbxFB82E5u1N46BpGkOS5XJVGAGFXGQAuMFiepOYl+7Oqop0y3kjS77FVbZc5+5EAfjH76f7VVVFWP2FAVcb7AYH6VDXzW2Ka57k9O3GxYtOP2c9nEk06xvy0Y5OHjkXBVhke0rDI7eu1a/D/jS2WeUX88DSrp5VwqDQ0YUb61G0hbVkHGBjGd6cN/fWGX1H6Vgx5FC+DTLK3TKDiniOwDrNbyxSTFtZUTFEKoCGkkA8uVUYBKljsB2xXWPFZ7t0ldYjOzPHbRKeZHboNpbiT7xDDRq27KMZJph4hLEgAaNXZtkjVVLOe+Aew7scAdzVQvhctJzuZ82l6gWoVMY6a2K5lx+8Avu2ybPNjJU+CO92XM5W3WK0iLKTpdpO+nWGmYk/bYCQk1D4XxwQh4XTIMfPgjwdonLssDE5+kCKzBfQFR7NVvE713uLW2nA50jPCZFXCywMpZnX7rBVdWXsXBGxpg4ikPMvBOpdWgtdKKcOXDziPlkYKvr04YdDv2qzHG3T7nN3clmytRG8pKGFvPny6RnoyFRqGc9iaSpY/nfM4dYCRLeObNw7fbYuHlVifZTGQEA1MeulQSZdkZA7RpHHNfBiqTKn0EAKBubKVXS04bK74JwCAoY5deFcOjt4liiGFXPXcsTuzMTuWY7knqa7OSgq6s794kqoAAAwAMAegHQD3VVeKo5GtXEKB5A0bqrHAOiSOQ5PwU/pUjjPF4bWPmztpXUFGAWJLHACqMkn4Vi14gTEZnRo0wXVWGH0AZyw6qzddPUbZ3yKzxtOyQwcPulljjlT2ZEDj4MAR/OpNU3hLSLG1wcryIznt7Iq0hnVs6TnScH+f8q9Qzm2iiigCiiigCiiigCiisMaA03l2kSNJKwRFBZmY4AA6kk1ydfEMfEZxcSa2gjY/NbZI3kyRtzpQikaj9lT0HvqT8o/iAFmkLMbe1KYiWMMZJ3eSMMwlwoWNo2AJB8xBx7JqBwie4vIhIZZFGplKSyyZBB3DR2/Jj6Y2IbY1CdbeXQGKTisgyfm0ygAnVKUhH/UcNk/wmkHivH2uLeJhciQu6tJbRnYIckRsI1aQjIVWJz1zjFNKeGkyGLLqHdYYf5yI7f3qOFWWsOsks7PG7RsBPIoI9pDpRlXdCh2GM59Kph5ULaVh2xTs45JZ5LmS0YyMVADW8kihF5bKEyo3bSysSPtHFZ45ZXcixiO1by7D6MR6dSJGz+YA50q2ADsZCd6ev8AYsJ9qIN/GWf/ABE15/2Jbf8At4P+Un/bVjzW7CVITWtppVmaeyPNkYKoaS3ISEBBoUvICM/SHIHUipPBbWOES8y3nUNKXSKG9gjREwoAwt0PNkEn403Jw2EdIYh8I1H+VbRap2RP7I/0pPUblyjigl0F5Xtj/wCmuf8A7lF/+3Uu3htifqL1Ns6o70SsMdwkVwzn8FPwq1NpH/u0/sr/AKVon4TCw+rRT1DooV1PZkZQGVh6g1DzI9KOnmOH5s3PaX5xBLgfOmxri6BEfSADFnPmAUhj5geovKW7LickLtHMOaShaaMLkXEI2adFAwZ1H1kYHnABAzip1owgaOMPzLaUD5rNq1dRqELHv5d0buBg7rvTqMKa3xOpknilgJlADFJFOuKVfajcbBlz8cEdwSDS3Dwya+uIlnkdWtkxdEDlln164OUUI8pAkOvchXI9onDjVfxGB1ZbiEZljGNA2EsZ9qNvf9pSejD0JznxZNvBMYLa2SNQkahVXYKBgVtqCeLxcgXAJaIrrBUEtjvsN8juO2KgXF1czh/mpiji3VZ31Mx07MVQADBIIVie2cHIrtNk0yJFZyzap5AJXimmiSI40PAG0kAHy8w6Q2s91xsDTFZSKUUxgqoGAunSVx2wehFRfDtzzLW3k0aNcSPoBzp1KG6nc9ep61hr12uVjjwY0Dc4+jEDQo947gfeHpUm2zpWWnAp1h5ZnYhZZGSMMVCqXkMYR0AI8jAFXDr7qs/Cd2EZrZvIyjUIioU47lQPLp3+xlc9l9mrGqjxPEORzcfSQsssTd1ZWXYH0YZUjuGINW488rpkHBVY4Cs0UVuKgooooAooooArTdQK6MjjKsCpHqCMH9K3UUByXinDSpkjkPUFJG9M8uNpMDph1tLj4PL6VJtY1iaF0UqlypjkUnOi6i1agT1JYa1z/RL6068f4MsgLgamA3Q9HADKyn+KN3T8R6Cue3kjIJbPDNJNpMTHbSyBWiujn7OgIH/pISD7eTDI47W5HUm3SLa74gFYRopklIyIxtgZxqc9ET3nc42BqOnAC7tJPK+p1UGOFjGmF1adwdbMAxGrUM46VP4dYpArb5JOuSRsZdsbu3YDHboAMDFU3HfEU0a6re3EgGMtIxXIPdQBnHvOPhjBPzWTWZc09uHhe/Q3wwQhG58smv4Xtj0R0b76SOr/AB1Bs5+NRo7t7aZILiTmJLtBMwAbUNzHLjALY3VgN9wd+tlwHiPzi3hn06OYgbT1x1H4jbrVP4+ePlW4lAKm5j2JxsAxc57YUE5+FR0mpyxzbJtvrffoTy4oShuRfSyBVLOQqqMsx2AA6k1Aj4jIwBS0mwdwWMabfAyEj4EA1H4NZySqrXDao0J5IIwZAD9HLKD9rGCF6Z82MkAMBq/U+I7JbcaTKcWltXIqvnNx/wC1/wCslY+dz97Rvwlj/wA2FW1QLy8YtyYMGTGWcjKxKehb1Y/ZXv1OBVEPEs0nVItemgik4rxNG8ksVxC8eJRMNB5BzpWQsjtpHrkYK5ztmpVjeKBJb3SqImIE6JsIZHPkuIt/LBI2+f2cnu6W9pYpGhUDOokuW3LsfaLHuT/LbpS3c2DRusK41qrG1Z/Zkj/a2kvXK6dt8nTpbqma9LQ+IRyycH/JmzadwW5DHZSOjtbznMqDUsnTnR5wHGPtDYMB336EVYUucKmE8SQamSRCzWckm7xsm0ltLv5mUbHfLxkNuRmrnht5zUyVKOrFJIz1SRdmU+o7g9wQehq3U4dr3LoyhMUfGnDHXHLVWSR2ZFIHkuGBDHU3so6hmCjrIF+9mmzwvOosMJskQlRRnOEXUY8578opW2+tVljaN86WGMjqD1BHoQQCD6gUl+FuJOjX9hL9cLdyMDGt1RlBHbzRcvA9ENdjLdCvYlF0x3KzKkMEKaQIlBmJGFAAHlHXV16+vftY2NmsSBE6dSe5J6k+8mtsDAqpHQqCD8QK91W2WhVZxb6SS3txuZJRI49IoSJGJ9xYIn9epHFOJR28bSSnCjbA3LMdlVR1ZydgBvS94X483NklnhPOkcxldQJiRSwjiHbctCSc7m5HYbXYIbpWQm6R0aio9hdrLGkiZ0uoYZGDg+o7H3VIr0CkKKKKAKKKKAKKKKAruO8TW3hklbHlRyqk41sqs4Ue8hTSZZztPPPcPjIIt0AzhVj+sxn70uv8FWrz5QrZnthpGSrk497RyIo/F2UZ7Zpd8PTKVkUHJWaR/ikrtNG3wKuN/wB0jqDXl+LyktP6fdX8jTpUnk5PPiK4C8kSbQtL9K2CQAFZkDY6KZAoP5d603knzvCQ6ggPnnYELjbKoGA1sfX2R7+lX1eJplVSzsFUDJYnAA95NfORy0kkuV++h6Li27sxbwqiBEACqAFHYAAY/SloWIv7hJ33trfIgU9JpD7UhHdBgBc9cE9OuluJtxGYwQBltVwZ5twZAekaZ3AbG566d+4ptjjCgKoCqAAABgADoAPSpu8HL++/9J/qyC9fyPVYoqJxG9MYUINUrnTGnqepLEdEUbk/AdSAc0YuTpFraXJ4v7ttXKhwZWGSxGREvTW3Yn7q/aI9Aa32Vqsa6Vz1yzH2mY9WY9yf/jtXnh9mI1O+p2Op5D1dumT6ADAA7AAV6v76OGNpZWCxoMsx9Pd6nOwqyTv0Q/lkf7meeJ8Rjt4mlmcIi9W9/YAdya4f4n8cXF1Ojx5ijicNEnXDDYM+OpIyPTBIrx4t8TScQmzusK7RpvgdfM3qSPy6VVQWIwPabJ9MbY39+em1fSeH+HrClOauX5HnZ8+/0x6HWLW/WeFb2PKB9PzkLuYZY9kuF9WjOxH24yQegFMst2cfPMAMmIr6NdxjbROmOqgEOD3jff2a5x4E4jyH0k6omAVh2wcbgdM5J69qdeHyfM59B80WltIxnXa586b9Wty2sZ6xM4AOK9Cr9DM6GsGlbxXbmORJ4o9TuyRahjKSLkwP5sBl3kiZMjUJcZ6VccNTku9qTlVAkgbrqgY+UZ7lGyn8PLJ61u4vZ86GSMHBZTpP3XG6MPeGCn8K86njnRIpPCXjiIpypgYih0AMDsFLKRkqAVXGAc5wRkZBJv5/E6EEW8bzt2wDGn9aSRQMfwhj7jS1bXajlTsv0U+k5xvDO2ARtuFZtj6MP3jTCaTkk+hpjC+5BS0d5BNcsJJFzy1UERxA9QgO5b1c7nJwANq83Cqkqu31chWOTsFb2Y2JzspBMZPbVGfsbT68TRK6srgMrAqynoQdiKjDK4zUicoJxod7I+RenTfG2/fbsc9qkUpeFOLFWFpOfOPqJD+2QdiT+1QbH7ww3rhszXrRkpK0YWmnTM0UUVI4FFFFAFFFFAeXQHr09KSfG/A0jh58DNDKH8rr7PnOWVlIIMbNuR2JJAzsXitVxCrqVZQykYIPQiuSipKn0Op10Oa8NluJUyJohg6WBgOtWxkg/S6ScYIIGCCCMgiq3xBYkFQxed2YCMSEYLnIACKAoAwSTjIAO9Ol94R0tzLWTlyEnKuNUbKTnQQCGAUltJB8urG4wKX+FK8sjTTCP6MtDHy2LKcHEkgLKpOSNA26Kce1v85qtNLTSc1W3t0T+R6GLIsi29yXwXhi28Sxrudyzd2c7sT8ew7AAVNorNeLKTk22a0klwarmdY0Z3IVVBYk9gNzUPhkDEmeUESOMBT+zjzlU/izgsfX4CtUw58+jrFCQz+jTbMi/BNnI+8U9KtjVz9Ea7v8vYj1Zgmue+IbqO+DF5xHBGfolYECQgbyvt7Odk92T3GGbj0hmdbRCQHXXcEHBWHpp23DSHK/AMap/lAu9FusCq2lzp8oIAVR7O34DFev4Zpq+1l1fT6mPU5f/CEW3itQdPPhHowZenoT8fUVLW8tQBmeM+/J6jodh0OCPxpdm4QzNnBxjYgYxnuR1B/0rP8AsCQEgIG9dvd2xv8AH/8AjX0H4mEZ14tZRnKyx9dsKTtsDvgevvpqXi63dsHtlkeSJ9UUixnSJE6A68eUjKN+6xrn3AfC7zSKoAO/m3OBvgsPcNxg9cV2axtFijSOMAKgwABiqZtL5gr7W65tsrxKddr9NEvc25yk0Bx9qMh0x6xxE9aYI5lZQ6kFSNQYdCDvn8qWuabW71j2HzOPiAFuU3+9GElAH2oT61umj5YlsEPmaVYYMEfUXGW1Lj7Mac0fCIVVnx70pIknRq8PwLLYqMnTKJH9663dx17jIP5Vui4yqAJdMsUg2JbZH6+dCdiDjOnqOh9T7vOFS2V1FGup7ZwUjJ3K4UtpckksUCeU7EhsE5AzJ4nYLMmhvXIOM4O46HYggkEHqCRWXLHbLbI1wlujaJNFL9hNJzeTzHV4yoaNgGVoiCdSMQHbfSupjkEYOepYapktpYnZou7VZF0uNsggg4ZSOjKRurA9CKi8O8eSW8kkM4a5iidIzOi/SBmHssi/WMMpkoB7XTaoviDjBQiCDDXEgyO4iTvI/wD+I7n4Gq/wy8UYMoy6W7YijBzJcXD58wHck6se8s2wUVs0u5OinM00db4XxGO4iSaFg8bjKsPyOx3BBBBB6EVio3hbhZtrWOJiC41PIR0MkjNJIR7tbNiivQMha0UUUAUUVigM1g15llCgsxAA3JJwB8SaVeKeOoUAEIMpb2W3VGPXyHSXl2/3SPQFX4q8Szm5a2tmVRtHnGW1sGyQT2VSz7f7hhtnaRbQLGiogwqqFUegAwKVvCTST3FxcSDSNRKLjG8nm1bnUMx6DhsEc19gDTdXzHjGffl8tdI/melpIVC/cxUXid3yomcDJGyr952IVF/FiBUqqy7Ou5jT7EK89/421JEP0kb4qteXijcrfRcmmTpEnhlpyo1QnU27O33nYku34tmt80yorMxwqgsxPYDcmtcl2BseuSPdsM5z8N/zqm4kxvNdqoKx4AuJB9kbERqc4LsMHP2V69RU4xeSW6XTu/gRbUVSKbw1x0yGRkgklnmYu+koERR5Ykdi30elAMqRnJY4q5n4ZdSkMz20R7ry3l/AtrTP4Crmxs44UEcShEHQD9SfU+871Irdl8TndYlSX4/8KY6WPWfLFC74PLGCTAk43JMB0SfgkpIb4a/z6VWvyVCYw7SHCgTRhgBnUXVnBXGMHOMHbc4roNJviq0a1mW8t0JaXEEyI7R5LfVyeQ+Zg2FxvqyK16HxF5J7MvfuU59MordEseHyaI1aOIENpA+lQt5sAAjcjc756b0WXH+ZqxGMK7JnnwYJU6SRmQEjO2cVWcUuBcxheZb8tsAlrt3GzrlikyKpwqv5fvYydq3jg1r0j4qh2wNUz59Ps3OP0r2vLiYir8X+L0iVcwtzEmRkxJEwyD5h5HYkMhdTt0Y01+CUE13EwXDWcc9u+rOVRnU2oz3flZz6eb1qmveFNBG0i3Rn076UunBx3IG52/iqz8MeIv8AwN41vGElW2F2HfOpjKJQDKXdizjlZBLYKsnTNTjFJcAu/H3GkXlxxjm3CSK/KU9EIZWLt0QaWONXXG1LT8dmI8lrhu3MlUD+4GP8qqLTiMKR6g0rZ87SMj6nYjdmZlALH4+g6Vixe5vVZrbTDbIGMl2+4ULktoxszdfZyPeDtWPJGWWX3TVFxhHqeIeMNFeGS8kGGjZMIpKxgFHj2GTk/SZJ61a8S4/M4xaRNlh9dKNKjPdUbzMfiAPjVHwHgMYPPfU5PmiEm5RT0YjpzWG5PbOM9zeXNwqDLnGc7dSfXA6mqZ7dypXROKe3nghcEtzFEzTfWFmeWRiCWwTgsRsRj8ht8WT5IuBoI5Znhj1ieUQyYy6xthymT0IZmU47gjtUTgfApb0qzBo4BhtR79xp+83Tf2VznLn2em2VqkSKkahVUYAHYf6+/vWzBjcbb6soyzTpLsbgKzRRWgpCiiigMZpZ494wjh1JDiWRTobchEcjZXYAkudvo0DOc9O9LnjnxJK73EEAYiHCtDGSstwzKrNoZfMIkVlLcvLnP2RuV/wws8qZQrAilkEiKBIFB3jhXGmCPsSRrOM9d642krYLDil08kii8kdpfaW2jQGQehERLRW6/vzF236r0OJrSYRyFWFtqXH0J1zNnYc24kyxxkbKBjfc1b8PsI4V0xKFBOT3LH1YnJZveSTWrjk/Ltp3G5WJyB7wpI/XFZ3lb6HUjR4Ms1jtU0jZ2aQbk+VmOjc77JpHwAq7rRYQCOKOMdERUHwVQB/Kt9fHZ578kpe7Z7MFUUjIFLfDrkF55cka5WXP7sf0aDB6g6XPxemGV9Ks3oCfyGaWuBylbaEad2jQk57lQzbHfdj2+NWYl6JP5fX6HJdUHHLlgAkR1PI4SIHoZMe0cdAuCx74B+AveGWKwRrGuTjcserMd2Y+8nJqo4ZFrvHc9IowB/HKW1H46FH4OaYjXc8tsVBfN/ocgr5IHGOJiBAcFnY6Y4wcFmxnGT0UdSew/Ckm/wDE3EofpXEDKD5olU+z1wHJzqx6028NTmXM8zb6D83i74VQGlPxZzj4IKrvGNmrKsSEie4PLQbYC/tXIx7Krk59cetX4PLhNY3FNvrf74pEMm5rcmMlrOHRHXo6hx8GAI/nVZ4uH/g7g90TmA+hQhx+oq0hiCqqjoqhR8AABVL43nC2cq95NMQ+LsF/QZPwBrLh5zRr3/Usn9x2aYrvlOJAMQTuA65+qlfZWHokjZUjs2D3Jq3upURWaQqqKCWZsAAd8k0pcVvla3MJDM0isqRpuxbYg49x31HAAGcipVlaSTKlxeyrHDHp8wJ0B/ZHJBH00rN0kYFRkaAx8w+k0KnOFS7d/gebqIpStG17FbtjmKOOJAHYyRqNK4yHmJ6DGCIchjsX0jY8y+U3jCPctFbiRIlRFctkNMd3DuNs+35QRsMYAGBXZbax5gXXHyrdTqitjuWbOrm3BOS0hbfSScHzMS3ThfymShuJ3RH3wPyRR/lW7Hki5bY9img8D3NiJ9XEzM0SDUkaDUrsOz7509Nh177dWDx58qkt2nza0U21rgLpXAdgOxKnCp+6v4k1zgV0HwR8mU10oubnVDagFs4xJIOv0YbbH7x/DNXHDHhji99dMsFqjEqFGWkARQcKNbFdQGe2rPpXZfC3guCF9Ny4ubrTzGBBKKMgLhWznfprJOxxipnBuFJbK8cKRQW0R8rnfBAw8hJPmc5xlvZwevSpnA+Dxxya4SxByXkJwJDjHRcK2+WL464ANRUUuiOuTfUZAKzQKKkcCiiigMVmiigEPxBAyXkiLHFLFNGtw0Uu2qRSImKPg6SEWLqDuBuKrjaRO40SNDLsBFckq56nEc6nU49xMoHpTH4vj03FnL6tLAT6cxdYz8WhUf1qjTQq6lXVWU9VYAj8iMVky5nCdNWjqRTzC5h+sQkbbsuR/wAyBW2/ijSoHGb/AJlrMFR2ypXMeJV6gHeEtp7+0Fq9SxeP/wAvNJF+4TzI/wCzJnSPcpWtdyGY5ntIZyBtLCeXJ78ByCPwkosmKfwO8m62u45Pq3V+3lYHGO21bqpbmCzc+aZ4WAwFvI9WCfSSUaj/AFZa3rwK4AzBKJFz1jnYDHuWdZl/JhXkZPBW+cc0zbDWLuiRxgH5vPjryZMfHQ2KWuEXivBGSuoaFxg4OMYyf06elWsq3qhg8b6cFTqhV8g7He2nY/3PwpP4XbT2yCMyQsijAMvOgP8A1oQv96uY/DM0YNNc2JamDlYz+DZMtd7g/SodvTlqB+oamSue8AvZIrkuqo8Ui6XVLm2bBB1IV+lDEZLDB3ww9MFvHGf6GX8OUf5S1m1WhzvJcYtql9C3Hnht5ZHMF1DJJyEililcyYdzGY2IGobI2pSd+x3NSeGcMZXaaZhJOw05AIVE6iOMHfHck7sfwA1ycdA/Yyfi0K/4pRUWPxOrMVUIrDsZkkP/AC7UySE+4AfEU/pdVNVsq+r6WPMxrmy+kkCqWYhVAyWJwAB6k7CkXxHO99LAtscQqSyyFCxkkPlBhj2MgVSfOcINW7VdPwWSYGW8YRwpvzLnSqKOuqO3LFQfR52YjHsVNtZSdQsVaNXHnvpwWkcf0aONRHXBbCDbCkV6Wk8Njp/tMrt/v/Jmzalz9MehXWfA4bXHPBlnkGRaqweSXHRp3GAIx90aYxk+2cVeQ2byOs1yVaRd441+rhzthM+0+NjIdzvgKNq28P4ckOdOSzHLyOSzufV2O7e7sO2Kl1oy53JbY8IzJGCwG52A3PwHWvlnjF7zriWU/tJGf8CSR+mK738pvHha2MgB+kmHKjHfzDzN8AufxIr5+tLZpHVIwWd2Cqo6licAfnV+khScjkmdv+SH5NbZoYr+crcMw1RxAeRCCQdQPtuCOh2GO/Wn1uGyXBjDcxU1GUlwRg6VjaJRsVQozjO3XbPWrLwPwH5lYwW2csiec+rsSz/hqJH4Ve6a1nDxHEFAUABQMAdselbMUUUAUUUUAUUUUAUUVigKfxbw9prWRU+sXEsf/EjIdR8CV0n3E1R2dyssaSJ7LqHHwYA1H+Uj5SYeGqY0xLdEeWMdEz9qQ9h6DqfhvSJ8k/jHn8y3nIEpd5Y+wIclmVR7mJIHocdqyarHujuXY6jpNYrNFecTA1XycEgJLCIIx+3HmNv7UZBqworqbXQ4QBYyqRy7u4UD7LFZR+PNQv8A3q9m4vwfLNbOP6SBwT+KTAf3amUVctRkXcUV095dnZrWylHfMjr+jQsP1rSwJ9rhdqT7miP+KIVb0VP+rmcoq4WK+zwy2X+tEP5R16vOMXkaMUt7VAMAEyu27MFGVSJQevTUOlWVQOMbrGv35oh+AYOf0Q0Wqm+BtMHhYdxLcOZ5Buuv2E/4cY8qn945b31YUUVnlNy5kdoKqfE3iCGyhMsx9yIPadvRf8z2qB4x8Yw2CeY65iPJEp39xb7q+/qe1cF8QccmvJTLO2WOwA9lV7Ko7Cr8Gnc+X0DZ78S8flvZmmmO52VB0Reyj/XvXbPkW+To24F7dJiZh9DGfsKftkffPb0BqB8j/wAlunRe3yebZoYG7dw8gPf0U9Oprtwr0kklSIBiiiiugKKKKAKKKKAKKKKAKwazRQHyR8pPBrm3v7g3KseZK7pIc6XVmJUg9OmNu2MUrRSlSGUkMDkEHBB9QR3r7V4jw6KdDHPGkiHqrgMP1rlXir5DIJMvYyGBv92/mQ9eh9pf1FAc/wDDfyrXMICXKi4QbavZkA+IGG/H866VwPx5ZXOAswjc/s5fIc+mT5T+BrjHiTwHf2RJnt30D9onnTHrleg+OKWhVE9NCXwO2fWQ91Zr5i4V4lu7f6i4lQfd1Er/AGTkfpTfw35XrtNpo4pR8Ch/Ndv0rLLSSXQ7Z26iubWPywWzY5sMsZ740uP8j+lXdt8pPDX/APUaT6PG4/UKRVLw5F2O2N1FU9t4qsn9i7gPu1gH8jg1Oj4jC3syxn4Ov+tRcWuqBKqtuzquYF+4skx923KXPx1v/ZqVPfxIpZpY1UDJJYYH60iTfKNZw86fUZZJCFjiTOREmQmpjsuol3I6+YbbVKEJPogdBdwASxAAGSScAD1JPauZeNPlSVA0Vhh36Gfqq/wA+0fedvjSF4q8a3N8cO2iLtCmy/1u7H41WeHPD9xezCG2jLuevYKM9WJ2UVsxaVLmRGyJLLJNIWbVJI7dd2ZmOw95Nd1+Sv5JhDour9cy7NHAeiehf1f3dB8aZPk5+TGDhwEsmJrk9ZCNk90YPT+LqfdXQK1nDAFZoooAooooAooooAooooAooooAooooAooooDBFKvH/AJOuHXeTLbIrnrJH9G2fUldifiDTXRQHD+NfIENzaXR9yzLn+8gH+GkXi/yTcUgyfm/NUfahYN+mzfpX1VRQHxHc2rxtpkRkYdVcFSPwIzWnNfbd3ZxyjTKiOPR1DD9aWOJfJpwub27OMH1jLR/4CKA+S80Zr6ZuPkS4W3RZk/hl/wC4Gob/ACEcP7S3I/rJ/wBlAfOQNbYYWdlVFLMTgKoJJPoANya+kLT5D+Gpu3Pk9zSAD+4oP606eH/DFpZqBbQJHtjUBlj8WPmP4mgOHeC/kVuJysl8TbxddAwZW/mE/HJ91d28P+H7eyiEVtGsaDrjqx9WJ3Y+81aUUAUUUUAUUUUAUUUUAUUUUAUUUUAUUUU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6390" name="AutoShape 6" descr="data:image/jpeg;base64,/9j/4AAQSkZJRgABAQAAAQABAAD/2wCEAAkGBxQQERQUEhQUFhUXFBcXFhgXFxgVFBQVFhQWGBcUFBUYHCggGBwlHBcUITEhJSkrLi4uFx8zODMsNygtLisBCgoKDg0OGxAQGy0kHyQtLCwsLCwsLCwsLCwsLCwsLCwsLCwsLCwsLCwsLCwsLCwsLCwsLCwsLCwsLCwsLDcsN//AABEIAJIA8AMBIgACEQEDEQH/xAAcAAACAgMBAQAAAAAAAAAAAAAGBwAFAgMEAQj/xABEEAACAQMBBQUFBgQCCAcAAAABAgMABBEhBQYSMUETIlFhcQcygaGxFCNCUpHBYnLR8DPhFSRTY4KSorIWFzRDc4PC/8QAGQEAAwEBAQAAAAAAAAAAAAAAAQIDAAQF/8QAJBEAAgIDAQACAgIDAAAAAAAAAAECEQMSITEyQRMiM1EEQmH/2gAMAwEAAhEDEQA/AHVWqedYxliAPOtlLr2rbTaFoAORDn4jFRyScY2hG6Qdx7Ribk4qjffSITmEK5IbhyMYpUb97SkS0sZI2I+8JbBxkjHPx60V7NtRJtEYGhiV/i2n9a5nmm0ie7GjE/EAfEVlUUYqV2IqSpUqUTEqVKpN9L829lNIuhC4B8MnGaDdKzFot5GTgOpPhmt+aU90jrseWWJ2SQR9pxDnnPLNbrbe6RNjrKxJd0CA+DHTNQjmdWxFMYNjtyGdmWN+IqcH1qxoN9neyTFCHbmwyfU/0FGVUxyclbGi210hOlIO6hYrJdkntRMdc+DcqflL/evctBHM/wBoaKHJkZAoPe56E+JpM0HJcBNWDe8u8T3Yjt4ycZDPjq3IL+tNDdrZYtbdI+uMsfFjzpFbrbT+zTCXsjKF19PBjT32HtUXMSyDGGGRipYGlLokKssqlSpXYWJUqVKxiVKD99N/otmukZRpHYZIBwFHTPrVpsXbxu4lljUcLeeo8RU3kinQrkkXlaNoXIiieQ8kUt+gzVTc732kbMjzKGXRhzIPhW1bqLaNtKsTZVlZOLGNSPnR2T4jWn4Ls7Wubi2uboSshjjLqBy56CrXY+/LJs/tJiDKQojHVmYftVPdbCu7ewmtnQDiADyDVezXmR8KF9nXkTzRO4YwoeCJQO9IfxMAemgrkTcSXUNP2f2ExDTzO54vdUk415nFGdUuw94ra4+7iYBl04DzHlV1XTjSS4UiuEoL9qG7Ml9bqYMGWNiVB04gRquf0o0zXnFTumqGEPcbLf7EsG0Ua24JMo7DKsOoBHWiHYO2x2gmhGjsI0LDnFCmWfHqa6vaxKJpIoeYVSx9Wxj6UMC4WDaFpaggBbZwf55MH9q4Zx/ao/RBrvBn7l74R7SVigxhiPXBonpA7l38uy7a4fh73blU4gccjk460Wbm78TXknY3BKs3uEd3J8CKtHNX/R96GlUqku7r7JG00jHgUZbrn0qkl9pEGMojNn4VRZo13gd19htVZvLsv7Xayw5wXUgHwPStG6+3DexNJ2fAA3CNc8WBqaueKqJqSHVMU62d0dmvaPHwTcPZni0Vlz7yNyNUyiMpb2PGGWDM1yw1VQvJM+JP0psb27VFraySacWCE/mOgpIbWtzZ2KAg8d5Mokf+AHOCfOuaUKeqJNfSG1u9vfE0cfGvYh/8MMw4n8wv6UWJKCMjlSS9qUSq+zimjK7Yxz4QY8U3diHMWvjT45PiGi2WBkpbe1nbLsqWsQY8XekIBxjTC5pkFK5biyVuYBqk02qGdiXs7eOzM6Suusasp8cg5A9DRD7M9uKsSqT3UDZPMZJ0FHVzsCCX/EjRseIBpSXl+qyyCJQq8ZCqugwDiuTJBw6iMlXRz2u1o5PdPyrg3q3jFnGpUBmY4Az0HM0rvaVtybZ9rbRW7FHkyzsPewAP3Pyrq3juzLs+0uHPfIAJ8eJdfmKo8s9Lf2NtKuhzu7ve105XssYxkg6a8hyosoL9nezeCEOw1bvH48h+lGlVwuTjbHg3XRObetvtG1bviGeBUA8tK1bn70/Y7CbHMSNwDzI0oo3r2FdR3EtxaRiTtowjqTgqy8mGefP5Unbq0lt3MMw4WVtVyDj1x1rnlFptiNOyy2dbPO4A70krfNjX0BsWwW1hSJeSjHqeppZ+y6xRWaechSNIwdCSebU0uDiGQdPEVTDXoYgV7RNsGUiyhOr/AOIR4dE+NBOztmdltdoZMYiWMKOQCtqx+VMKPcxVnaVZH4iSdcHX1rl2puUbiYSmVg6jHEAMkeB01rOMnbZmmwQ3YbttsXEkfutcAAjkQowT8qdXFQhu7uotoxZW1PkB9KKFBFPjTV2NFGTE1pk4uldXDU4KpQRd7X3YnmuTIeEqWGmdeEdKrtqezr7VcdvIxR8jBQ4Ixy1ppvHWrgqaxJOxVGmK32gbGMFoh4mbhlGSfMHXSqbbcf2c286aFXB+h/amnvhsg3dpLGoyxXKebLqBSu3i2rFLYwpykUjjB0KlRg58KhkhqxJKi/8AaVvAZLdIlP8AiMCfQDP1IoNVcAAdBiuK5vjOyMeQGnoKv9y7P7TdRodQG4m9F1P7VJ3JpAY3N3LH7PbRR9QoJ9TqfrXezGt2K8K16CVKiwBb72c9zNCvATCpySNdeuR6VybzbJa8tOwaAgA8SHOGVhoCKYzR1pmUAZOABzzyHrU9KewuvbFrFu7NcCFrqJWkiGFYOQrctWXHkKYGzFdUAbHwrlfbcROEDNjqNB8Ca77W+VuhHrSRlBP0VSjZ1qa8LVsFYcNdBQxxmvm6afguHVtCspB+D619EXt8kJAbmQSAOeB1oF3h9nNvtOV54ZZIJCe9gBkZvzFTrn0NRnUnrfRHTdAV7akLPbY5dm3/AHLV5tCw7W32bafmw7+SIozn4kCte9G14bQpDexfaZYFGGj0U5HUE6chkVw2e05poXunwk10y21qg5Rpk5I8dNSfKotOqE7Q5tjvH2Y7NlYfwkHHlpXfmkpJvQbHaMFhAq9n3VkY++zN1z/fOm3a3RKAnnV8c+JMpGX0ebxbWW0t5Jm/Cunm3QV84wB7uZmJPHIxJPh1ple1c3Nz2cUUZMQyzEdW8/T96DN2bP7PdR/aO4p4tTyzikySs0nYY+y9+GeW1lPEAiupOpB6j5imlFwqMLypH7L2xHFf3EqsOHh4VPj/AHimLujtb7QryfhJwvgccyKTHKpVQseMLGOeVYgVqEutbkauq7KWexpWfDUBr3NEJ7UrypmmMa3avBUbnXg50hjatUG2d1LKUtNNCpIBZjqAcDPeA51eDShv2i7T7CwlwcF+4P8Ai5/LNCVVbAxHTTKZHKjhTJIA5KuSQBRt7PER2Y28jrJw6g4zwnqulBGz1DOoPVhn4miiBvsF7byLoC3C3mpIB+RrhfWRY3dlxypo7Fh58x8atK5JdoKOorZBPxKD41142ly7KR/o2F/Cl/7Rd6DGfs8WM4zIfov70eo1IXeCcyXUzHrK/wAmIH0pP8iVRoE3wv8AdvY15fB3SbgCEDvEjiJGdOHlXTZ7wT2UxiuRxBThgfeH8St1GKLdwlCpMo6SD/t/yoV9p8AF2rD8UKk+oZh/SoaL8akhNVrYfbH2gHYqCCCoZD4r/ZFWVxOsaszHCqCST0Apfez64LNGPyrIvw0I+tee0fb2WFrGeXemI6flT9z8KtiyVjtjQdRKDam35ri5Z4yRxEKijXu57oplbPH2K14pW4mVSznzxyH0oO9n+xeJjcONF0j826t8K6/aLfOsSxKGwxJYgHGFxpmlgqTm/TJfYurqFry4JbVpH+p/au6e9RttWlrHjs7VSoH+8K94+ugqx3RhAZ5m5RjC+bHw/vrQ2d17gXv2q2Ug9oXw5yCScnJ565rY/wBrs0ens9uZN4eR0lB+AUU+bGL7sZ9aU11vHDFK0qW69udHfiyBjopHP1rusd+1lIWbiUcsqcqPUCgsldoF0Ma6s1bwqn2jurDcDhdcj5j0Nb7G1VlDIQVOoIOh+NXFupHOmhk2fUaMrAD/AMqbbiyDJ6FiRRrs3ZIiRUHIDAxpirONa2KKuolaNEdvitvBWXGM4yM+GRn9KzxTKjHgr2pivaagnmaxzXtY0DELVgWrVeXSRLxOwUefXyA61TSbxKT3FJ8ycfKpzyxh6xXJL0unlpce1VZ5+xSJGZBxFiPzHA+mf1otj2mW5gfOpOokHgelS/LGfLE3TEl/o+WHEjqQFIJ+Bol3/miK25iYMcljjoCFxRre7GEilWGQedCF97OHY/dzMo8CM4HgDSPH3hnE7rveUaKCMnA50Y7L2jwQoGyW4dcajPrSuud2VspBxOZJCuST+EGiHdjaDFuzbJQDIPMr5elSt43wn8fBkwTBxkHINI/em2MV3Op/2jMPRjxD602dhsGchOLAGWzjGvIAePP9KrN/N0Gu8SwY7VRgqdBIo5YPRhVneSFlPlE17qbTWGSQSEKsgVgx5ZxnU/Gh/wBom1Yp7pOxkVwkXCxU5AbiJxkdcfWq2a4kSHsbiGVHUcIbhIJA5Ag88eIqv2Bu1PO3DDE/DnV2BCjPVmIx8BUk5a6UKrqgn3X2itjZzXTjJBKRL/tJGxhR+g+dUOw9nS3c4UktJI3FK/r7zengPStW3LhXlWKM5gteJEPSSY6Sy+eo4R8a6LjeGTZnDBaoGu5VDSMRxdhGfdUD8x5nPLSqKPkf69DX0Oa0s1iRUQYVRgfCsbi1VhggGlbsnbVxoZrrveBcD5Cj3Ze1G4QWPGvjz+Yp1njdUH8i8N0exohnEaj0GNaq95FFvazSKMFUOPU6D60TnnpQx7SVxYS48U/7hVGlQwnrCy7Zwh5YJPoKsrjYaJE5UYKjOngOYrHdUfesfBR8zRNewYhlP+7b6VxNu6JN9M/ZVtsh2tnPdI4kz0I5gev7Uy5LkCkHu1cmO7gYfm+opkTbZ4iRnWmeTXgXKg3N0iRGR2CoASSeQApcSe05ZC2VdEyQvDqSOmeuapt+t6zLGlrE3cGspH4m6L6ChjZVtkcbcvwj/wDVPPJsqDKXA4l3jeZ1jtoyzscAtzyfIfvTM2LYtBEqu5d+bMerHnw+Aoe3B3a+zp28o+9cd0H8C/1NGFXwYtVbHhGukqVKldA5jWMjhQSdABknwA51nVLvlMY7G4Yc+zI/UgfvSN0gAFtPbTXcpY+7nCDwX+pqwtVCjLn4Dn/lQ9u5HxZY8hy9aJLC07eRUyRxHUjmANTivJdykcr6zb/peNNOFf8AifX9BXXHtZToyYHipz8jRRFsuFV4BGnDyI4QcjzJ50k9xb5w89rISTDIyoTqeFWK4P6CuieFwjdjyhqrG/ZOJFyCG8/H1HQ1uvJFijZ30VVJPoKFtk3hikHgeYrg9q+8HZxpbIdX7z+SD3R8Tn9KpiybRHhK0CN9tEzyvI3NjnHgOgon2JbdlFxHm2p9OlCW7dqZpAD7o1amXsW17WUad1O8fD+Ef34VBraVE2rdBDsWz7KIZHebvN6np8Biu/NYk1iWr0IqlSOhcRmaFfaHt421v2cZxLLlV8VX8T/PA86Iri5WNSzHCqCSfACkttnaD390WAJLHhjXwXOg/ep5Z6rnospFj7PtgCeUFh9zFgnwJ6L8smqG5l7a4mlHvTSFs+ROFHoBimxBZCzsJI05iJyx8X4Tk0ptmjMiD+9BUJrWNCPiGXaez61MAD8ZkZQS4YjBI6Lyx60B2N/JYTspOVVysi9GAOMgdD1FN+yuQ0SEfkH0pNb0Sq93cFTkdoRkeIAB+YNNlS1VBklQ5tlSh4lOcjp6dK0bz2BuLSeIasUPD5sNR9Kr9zJc2cH8tEPHrVYfEZeCR3EjDzOh0JTT4HWizei4jhtJVyC7LwgeZNZb2blSrMbqw97JLR5AOepT18KX+1e3d8SxSq35SrZz5DFc8sbT8JuPTl2W2J0PRcn9K7rzbRyxU68v863Q7pzrC9xP/q8IGhcfevnkEj5jPnihlcsQAPT+ppZQ70zXTrs7btW190asfHypn7gbt9s4nlX7tD3B0dh1x4DSh7c3dw3LiMZCDvSN4A/uadNvEkahEACqMADoKphx7O34NFX1m6pUzUrtRUlSpUomPDVPvhAZLG5UczExHw1/arivGUEEHkdD6GlfUYT27J/1ZT4kmizdX/1A9D9KG7Cy+zGWA/8AtSuo/kJyh/5SKutiXKxSh2OFHM9APGvKj+uTv9nL5IP6+e9myBdt3QHJppR/1GnHt7fC2tYmftFdsd1VPEWPTOOQpDbrStJtAOxyzMzN6nJP1rvzNOLLz8GkDSo3r2o019NxnLByg8lU4A/SmvmlHuxafbtoSyc07RnPoWJFcmDyUiOPxsY26lj2MALe8wyfTwpkbEtOyiGfebvN+w+Apc7w7YFqiYxxse6OeAOZx+leWG8ssurSMfj/AErY5a/u0aLro1GatTyULbK2w40Ylh4HXTyNEYcMMjUGunHmU/CsZqQDe0fbpCrAh97vP6dB9aoNy544naR9WGi+WeZ9aKN4Nz455jKWky2MgEY06AYrmg3ZiiOgPxNLr+1s1dssm29GwIJ0IwfQ86Wdo4gmUMchHAJ8VzjPxFMdthp4UO7U3UWRyVZlI00x8886bJHZGas0by7YubaLhgcgEaFdQQeRU0K2ULBFTmx59SWJ1+dFP/hObhwJjw+BU4+uK69k7pGNwzOSR5YFSUHVC6uqDfYUSxxRoD7qgfHGtXavVPZ2YUc6sYxiuiPEUR1K1Zl8anp8q5w1AntJ3n7Nfs0R7zD7wj8K/l9TTSlSs10C/tD3n+2y8KH7iPPD/Gernx8qGLU8OoHePMnkorTjiIx6DzNZDQYrkk76ybC+33ilSIW9pLHAp1eTnPI3U8R0UeQBPnVhsvYzjDdo7E68XGST8c0G22x3fBZiAeQAHLzzVlsja02zpuF8smmVPIqfxL4Ukm5cTFdvxjY2LPMmAxLL4NqfgaJUbIrh2aySRrIhyrAEHyNdfGM4rpw7RXWPC16bc1M1jmvc10FSVM15mvM1jATvlZmK4WYDuSgI5/LIvuE/zAkeqiqqPHJuRBB9CMGmJeWySoySKGVhgg9aErrdWVD904degc8LjyLAYb5VxZ8DctokZw7aF9t3YUq5UqxH4WAJDDoQaw3Q3deGQyyqVwMKDodeZxTDg2XeAYACj/5Bj5UPb8SSWUajtB2r55DPCo5kk+Z+tT1nrVC/tVFHv9vELeExIczSAgAc1U82Ph5Vs9n+xvs1sGYYd+8c9B0FCWwtkm7ugXy2DlidfnRbv9tkWloVQ4eTuIOoGO8fgD86LXFjj9+ma/1QI31zJtTaBEOqJ3VP4QoOrH1NMnY+yI4ABwmWTzBxn+FBz+ND3s42WILUOR35NSfLoKZW7EIw0h554R5Ac/r8qMv3novEZ9dIG7feuM3D24KpKhwUMarr1A01oh2ZtUcXC4Az1Ggz5jpSS35kMW2ZpFOCJgf+laaKvxKD4gH9RQyr8Uk4sElq+BtJGCK4Xg6VvsroNGhPPFZO4NdXqstdmiFOlc4t67StehKJjEQeVc/ZYNdglxWvFZmZsjXSsiayA0rB9KISm3n3hWzhL6Fzoi+LePoKSd3ctK7MxJZiSx660xt+N3JLmQSI/JcBW90eOMcqGI91JI/ewfTlUpJyYr9LXcLYYPFcyAYQHsh4sAe9jwFBcXeKjxI+dH2xJWhBQ8vD60DQRcFwqHpIB/1Us40gNBp2WoA8Krd/Ywslv49gM/8AO1GNhszGS+gHjQTv7eLJdYQ5VI1X6k/WoY0TiGnsw2uTaPGx/wAN9P5WGfrmie2veKZR6/SlnuBNwJOehK/IGjXdd+0lZ+iDGf4m6foKyk3kUTW9qDINXua0K1Z5r0bOg2E1C1eViTWNZ6TWJNYlqwZqAD2SQAZOgHM+VI/e/aZu53k/DyQeCjl/X40xt+9rdlB2anvSZHoo94/QUtbG07WUL05n0rmzT7QkpF1uvYCGLiI7z6/DpVB7XtjMsVpcYOCXV/4eLhMenTIDfKju1hDuq/hGp/lHT41Ybw2aXlvJBJjhdcZ/KejD0NJ/jL9t2Lj92KDYoxbxAfkH0on2bfJDAWkYKoJJJoR3d4hbqj+/HlH8mXT+hrm3styyoRnh1U+APMfI/KowlpkEi6kLreK7NxdySn8chb4Z0H6YpuWJ+5j/AJF+lKpNlPJMqAEkn5Z5019FUDwAA/Snzu6SGydoKdlL90vpXXw1X7Mm0UeWKtHHKuqCqJReHor0Cso0zXoFOMamhrYsPjW+M5rIijRjSVrUy11EVrZa1GK27hyKq5IKImjqukg1pGgMoZLQE6igvfDYDo3axjPiBz05NimXJb1yyWOaVrgBeXu+DzQhc8LgYPPBI66UMvISSScnqaZm1t0YptSmG/MvdPxxz+NUh3AIOQ5YeBwPpzqax0DU17oQdonZhwmTxMeuvIAeOKaGybRIUCRjAHxJPUk9TQbszd9oiCByozslKiqQhFPgUkiyU1srXGa24qqGNhrA1KlMYwNa5KlSgYWe/wCf9a/+tf3qv3Z95/QfvUqV5+X5MlMKdmfj9V/etG0mOuprypV8HwGh8Sk2AfvLj+ZD8eE0R2cYZZQwBHBnBGRnPPBqVK5sn8jIv5HLZ26LDlVUHPMAA/rXBMfv1HTh/evalaH8iGXyDDZ40FW8nIVKld6LGUFZNzqVKITKPnW015UpkYhrE17UrGNcvKuI1KlIwGL1rHOpUpQM8YVgoqVKAUdKDSulRpXtSmRjalbKlSnQT//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6392" name="AutoShape 8" descr="data:image/jpeg;base64,/9j/4AAQSkZJRgABAQAAAQABAAD/2wCEAAkGBxQQERQUEhQUFhUXFBcXFhgXFxgVFBQVFhQWGBcUFBUYHCggGBwlHBcUITEhJSkrLi4uFx8zODMsNygtLisBCgoKDg0OGxAQGy0kHyQtLCwsLCwsLCwsLCwsLCwsLCwsLCwsLCwsLCwsLCwsLCwsLCwsLCwsLCwsLCwsLDcsN//AABEIAJIA8AMBIgACEQEDEQH/xAAcAAACAgMBAQAAAAAAAAAAAAAGBwAFAgMEAQj/xABEEAACAQMBBQUFBgQCCAcAAAABAgMABBEhBQYSMUETIlFhcQcygaGxFCNCUpHBYnLR8DPhFSRTY4KSorIWFzRDc4PC/8QAGQEAAwEBAQAAAAAAAAAAAAAAAQIDAAQF/8QAJBEAAgIDAQACAgIDAAAAAAAAAAECEQMSITEyQRMiM1EEQmH/2gAMAwEAAhEDEQA/AHVWqedYxliAPOtlLr2rbTaFoAORDn4jFRyScY2hG6Qdx7Ribk4qjffSITmEK5IbhyMYpUb97SkS0sZI2I+8JbBxkjHPx60V7NtRJtEYGhiV/i2n9a5nmm0ie7GjE/EAfEVlUUYqV2IqSpUqUTEqVKpN9L829lNIuhC4B8MnGaDdKzFot5GTgOpPhmt+aU90jrseWWJ2SQR9pxDnnPLNbrbe6RNjrKxJd0CA+DHTNQjmdWxFMYNjtyGdmWN+IqcH1qxoN9neyTFCHbmwyfU/0FGVUxyclbGi210hOlIO6hYrJdkntRMdc+DcqflL/evctBHM/wBoaKHJkZAoPe56E+JpM0HJcBNWDe8u8T3Yjt4ycZDPjq3IL+tNDdrZYtbdI+uMsfFjzpFbrbT+zTCXsjKF19PBjT32HtUXMSyDGGGRipYGlLokKssqlSpXYWJUqVKxiVKD99N/otmukZRpHYZIBwFHTPrVpsXbxu4lljUcLeeo8RU3kinQrkkXlaNoXIiieQ8kUt+gzVTc732kbMjzKGXRhzIPhW1bqLaNtKsTZVlZOLGNSPnR2T4jWn4Ls7Wubi2uboSshjjLqBy56CrXY+/LJs/tJiDKQojHVmYftVPdbCu7ewmtnQDiADyDVezXmR8KF9nXkTzRO4YwoeCJQO9IfxMAemgrkTcSXUNP2f2ExDTzO54vdUk415nFGdUuw94ra4+7iYBl04DzHlV1XTjSS4UiuEoL9qG7Ml9bqYMGWNiVB04gRquf0o0zXnFTumqGEPcbLf7EsG0Ua24JMo7DKsOoBHWiHYO2x2gmhGjsI0LDnFCmWfHqa6vaxKJpIoeYVSx9Wxj6UMC4WDaFpaggBbZwf55MH9q4Zx/ao/RBrvBn7l74R7SVigxhiPXBonpA7l38uy7a4fh73blU4gccjk460Wbm78TXknY3BKs3uEd3J8CKtHNX/R96GlUqku7r7JG00jHgUZbrn0qkl9pEGMojNn4VRZo13gd19htVZvLsv7Xayw5wXUgHwPStG6+3DexNJ2fAA3CNc8WBqaueKqJqSHVMU62d0dmvaPHwTcPZni0Vlz7yNyNUyiMpb2PGGWDM1yw1VQvJM+JP0psb27VFraySacWCE/mOgpIbWtzZ2KAg8d5Mokf+AHOCfOuaUKeqJNfSG1u9vfE0cfGvYh/8MMw4n8wv6UWJKCMjlSS9qUSq+zimjK7Yxz4QY8U3diHMWvjT45PiGi2WBkpbe1nbLsqWsQY8XekIBxjTC5pkFK5biyVuYBqk02qGdiXs7eOzM6Suusasp8cg5A9DRD7M9uKsSqT3UDZPMZJ0FHVzsCCX/EjRseIBpSXl+qyyCJQq8ZCqugwDiuTJBw6iMlXRz2u1o5PdPyrg3q3jFnGpUBmY4Az0HM0rvaVtybZ9rbRW7FHkyzsPewAP3Pyrq3juzLs+0uHPfIAJ8eJdfmKo8s9Lf2NtKuhzu7ve105XssYxkg6a8hyosoL9nezeCEOw1bvH48h+lGlVwuTjbHg3XRObetvtG1bviGeBUA8tK1bn70/Y7CbHMSNwDzI0oo3r2FdR3EtxaRiTtowjqTgqy8mGefP5Unbq0lt3MMw4WVtVyDj1x1rnlFptiNOyy2dbPO4A70krfNjX0BsWwW1hSJeSjHqeppZ+y6xRWaechSNIwdCSebU0uDiGQdPEVTDXoYgV7RNsGUiyhOr/AOIR4dE+NBOztmdltdoZMYiWMKOQCtqx+VMKPcxVnaVZH4iSdcHX1rl2puUbiYSmVg6jHEAMkeB01rOMnbZmmwQ3YbttsXEkfutcAAjkQowT8qdXFQhu7uotoxZW1PkB9KKFBFPjTV2NFGTE1pk4uldXDU4KpQRd7X3YnmuTIeEqWGmdeEdKrtqezr7VcdvIxR8jBQ4Ixy1ppvHWrgqaxJOxVGmK32gbGMFoh4mbhlGSfMHXSqbbcf2c286aFXB+h/amnvhsg3dpLGoyxXKebLqBSu3i2rFLYwpykUjjB0KlRg58KhkhqxJKi/8AaVvAZLdIlP8AiMCfQDP1IoNVcAAdBiuK5vjOyMeQGnoKv9y7P7TdRodQG4m9F1P7VJ3JpAY3N3LH7PbRR9QoJ9TqfrXezGt2K8K16CVKiwBb72c9zNCvATCpySNdeuR6VybzbJa8tOwaAgA8SHOGVhoCKYzR1pmUAZOABzzyHrU9KewuvbFrFu7NcCFrqJWkiGFYOQrctWXHkKYGzFdUAbHwrlfbcROEDNjqNB8Ca77W+VuhHrSRlBP0VSjZ1qa8LVsFYcNdBQxxmvm6afguHVtCspB+D619EXt8kJAbmQSAOeB1oF3h9nNvtOV54ZZIJCe9gBkZvzFTrn0NRnUnrfRHTdAV7akLPbY5dm3/AHLV5tCw7W32bafmw7+SIozn4kCte9G14bQpDexfaZYFGGj0U5HUE6chkVw2e05poXunwk10y21qg5Rpk5I8dNSfKotOqE7Q5tjvH2Y7NlYfwkHHlpXfmkpJvQbHaMFhAq9n3VkY++zN1z/fOm3a3RKAnnV8c+JMpGX0ebxbWW0t5Jm/Cunm3QV84wB7uZmJPHIxJPh1ple1c3Nz2cUUZMQyzEdW8/T96DN2bP7PdR/aO4p4tTyzikySs0nYY+y9+GeW1lPEAiupOpB6j5imlFwqMLypH7L2xHFf3EqsOHh4VPj/AHimLujtb7QryfhJwvgccyKTHKpVQseMLGOeVYgVqEutbkauq7KWexpWfDUBr3NEJ7UrypmmMa3avBUbnXg50hjatUG2d1LKUtNNCpIBZjqAcDPeA51eDShv2i7T7CwlwcF+4P8Ai5/LNCVVbAxHTTKZHKjhTJIA5KuSQBRt7PER2Y28jrJw6g4zwnqulBGz1DOoPVhn4miiBvsF7byLoC3C3mpIB+RrhfWRY3dlxypo7Fh58x8atK5JdoKOorZBPxKD41142ly7KR/o2F/Cl/7Rd6DGfs8WM4zIfov70eo1IXeCcyXUzHrK/wAmIH0pP8iVRoE3wv8AdvY15fB3SbgCEDvEjiJGdOHlXTZ7wT2UxiuRxBThgfeH8St1GKLdwlCpMo6SD/t/yoV9p8AF2rD8UKk+oZh/SoaL8akhNVrYfbH2gHYqCCCoZD4r/ZFWVxOsaszHCqCST0Apfez64LNGPyrIvw0I+tee0fb2WFrGeXemI6flT9z8KtiyVjtjQdRKDam35ri5Z4yRxEKijXu57oplbPH2K14pW4mVSznzxyH0oO9n+xeJjcONF0j826t8K6/aLfOsSxKGwxJYgHGFxpmlgqTm/TJfYurqFry4JbVpH+p/au6e9RttWlrHjs7VSoH+8K94+ugqx3RhAZ5m5RjC+bHw/vrQ2d17gXv2q2Ug9oXw5yCScnJ565rY/wBrs0ens9uZN4eR0lB+AUU+bGL7sZ9aU11vHDFK0qW69udHfiyBjopHP1rusd+1lIWbiUcsqcqPUCgsldoF0Ma6s1bwqn2jurDcDhdcj5j0Nb7G1VlDIQVOoIOh+NXFupHOmhk2fUaMrAD/AMqbbiyDJ6FiRRrs3ZIiRUHIDAxpirONa2KKuolaNEdvitvBWXGM4yM+GRn9KzxTKjHgr2pivaagnmaxzXtY0DELVgWrVeXSRLxOwUefXyA61TSbxKT3FJ8ycfKpzyxh6xXJL0unlpce1VZ5+xSJGZBxFiPzHA+mf1otj2mW5gfOpOokHgelS/LGfLE3TEl/o+WHEjqQFIJ+Bol3/miK25iYMcljjoCFxRre7GEilWGQedCF97OHY/dzMo8CM4HgDSPH3hnE7rveUaKCMnA50Y7L2jwQoGyW4dcajPrSuud2VspBxOZJCuST+EGiHdjaDFuzbJQDIPMr5elSt43wn8fBkwTBxkHINI/em2MV3Op/2jMPRjxD602dhsGchOLAGWzjGvIAePP9KrN/N0Gu8SwY7VRgqdBIo5YPRhVneSFlPlE17qbTWGSQSEKsgVgx5ZxnU/Gh/wBom1Yp7pOxkVwkXCxU5AbiJxkdcfWq2a4kSHsbiGVHUcIbhIJA5Ag88eIqv2Bu1PO3DDE/DnV2BCjPVmIx8BUk5a6UKrqgn3X2itjZzXTjJBKRL/tJGxhR+g+dUOw9nS3c4UktJI3FK/r7zengPStW3LhXlWKM5gteJEPSSY6Sy+eo4R8a6LjeGTZnDBaoGu5VDSMRxdhGfdUD8x5nPLSqKPkf69DX0Oa0s1iRUQYVRgfCsbi1VhggGlbsnbVxoZrrveBcD5Cj3Ze1G4QWPGvjz+Yp1njdUH8i8N0exohnEaj0GNaq95FFvazSKMFUOPU6D60TnnpQx7SVxYS48U/7hVGlQwnrCy7Zwh5YJPoKsrjYaJE5UYKjOngOYrHdUfesfBR8zRNewYhlP+7b6VxNu6JN9M/ZVtsh2tnPdI4kz0I5gev7Uy5LkCkHu1cmO7gYfm+opkTbZ4iRnWmeTXgXKg3N0iRGR2CoASSeQApcSe05ZC2VdEyQvDqSOmeuapt+t6zLGlrE3cGspH4m6L6ChjZVtkcbcvwj/wDVPPJsqDKXA4l3jeZ1jtoyzscAtzyfIfvTM2LYtBEqu5d+bMerHnw+Aoe3B3a+zp28o+9cd0H8C/1NGFXwYtVbHhGukqVKldA5jWMjhQSdABknwA51nVLvlMY7G4Yc+zI/UgfvSN0gAFtPbTXcpY+7nCDwX+pqwtVCjLn4Dn/lQ9u5HxZY8hy9aJLC07eRUyRxHUjmANTivJdykcr6zb/peNNOFf8AifX9BXXHtZToyYHipz8jRRFsuFV4BGnDyI4QcjzJ50k9xb5w89rISTDIyoTqeFWK4P6CuieFwjdjyhqrG/ZOJFyCG8/H1HQ1uvJFijZ30VVJPoKFtk3hikHgeYrg9q+8HZxpbIdX7z+SD3R8Tn9KpiybRHhK0CN9tEzyvI3NjnHgOgon2JbdlFxHm2p9OlCW7dqZpAD7o1amXsW17WUad1O8fD+Ef34VBraVE2rdBDsWz7KIZHebvN6np8Biu/NYk1iWr0IqlSOhcRmaFfaHt421v2cZxLLlV8VX8T/PA86Iri5WNSzHCqCSfACkttnaD390WAJLHhjXwXOg/ep5Z6rnospFj7PtgCeUFh9zFgnwJ6L8smqG5l7a4mlHvTSFs+ROFHoBimxBZCzsJI05iJyx8X4Tk0ptmjMiD+9BUJrWNCPiGXaez61MAD8ZkZQS4YjBI6Lyx60B2N/JYTspOVVysi9GAOMgdD1FN+yuQ0SEfkH0pNb0Sq93cFTkdoRkeIAB+YNNlS1VBklQ5tlSh4lOcjp6dK0bz2BuLSeIasUPD5sNR9Kr9zJc2cH8tEPHrVYfEZeCR3EjDzOh0JTT4HWizei4jhtJVyC7LwgeZNZb2blSrMbqw97JLR5AOepT18KX+1e3d8SxSq35SrZz5DFc8sbT8JuPTl2W2J0PRcn9K7rzbRyxU68v863Q7pzrC9xP/q8IGhcfevnkEj5jPnihlcsQAPT+ppZQ70zXTrs7btW190asfHypn7gbt9s4nlX7tD3B0dh1x4DSh7c3dw3LiMZCDvSN4A/uadNvEkahEACqMADoKphx7O34NFX1m6pUzUrtRUlSpUomPDVPvhAZLG5UczExHw1/arivGUEEHkdD6GlfUYT27J/1ZT4kmizdX/1A9D9KG7Cy+zGWA/8AtSuo/kJyh/5SKutiXKxSh2OFHM9APGvKj+uTv9nL5IP6+e9myBdt3QHJppR/1GnHt7fC2tYmftFdsd1VPEWPTOOQpDbrStJtAOxyzMzN6nJP1rvzNOLLz8GkDSo3r2o019NxnLByg8lU4A/SmvmlHuxafbtoSyc07RnPoWJFcmDyUiOPxsY26lj2MALe8wyfTwpkbEtOyiGfebvN+w+Apc7w7YFqiYxxse6OeAOZx+leWG8ssurSMfj/AErY5a/u0aLro1GatTyULbK2w40Ylh4HXTyNEYcMMjUGunHmU/CsZqQDe0fbpCrAh97vP6dB9aoNy544naR9WGi+WeZ9aKN4Nz455jKWky2MgEY06AYrmg3ZiiOgPxNLr+1s1dssm29GwIJ0IwfQ86Wdo4gmUMchHAJ8VzjPxFMdthp4UO7U3UWRyVZlI00x8886bJHZGas0by7YubaLhgcgEaFdQQeRU0K2ULBFTmx59SWJ1+dFP/hObhwJjw+BU4+uK69k7pGNwzOSR5YFSUHVC6uqDfYUSxxRoD7qgfHGtXavVPZ2YUc6sYxiuiPEUR1K1Zl8anp8q5w1AntJ3n7Nfs0R7zD7wj8K/l9TTSlSs10C/tD3n+2y8KH7iPPD/Gernx8qGLU8OoHePMnkorTjiIx6DzNZDQYrkk76ybC+33ilSIW9pLHAp1eTnPI3U8R0UeQBPnVhsvYzjDdo7E68XGST8c0G22x3fBZiAeQAHLzzVlsja02zpuF8smmVPIqfxL4Ukm5cTFdvxjY2LPMmAxLL4NqfgaJUbIrh2aySRrIhyrAEHyNdfGM4rpw7RXWPC16bc1M1jmvc10FSVM15mvM1jATvlZmK4WYDuSgI5/LIvuE/zAkeqiqqPHJuRBB9CMGmJeWySoySKGVhgg9aErrdWVD904degc8LjyLAYb5VxZ8DctokZw7aF9t3YUq5UqxH4WAJDDoQaw3Q3deGQyyqVwMKDodeZxTDg2XeAYACj/5Bj5UPb8SSWUajtB2r55DPCo5kk+Z+tT1nrVC/tVFHv9vELeExIczSAgAc1U82Ph5Vs9n+xvs1sGYYd+8c9B0FCWwtkm7ugXy2DlidfnRbv9tkWloVQ4eTuIOoGO8fgD86LXFjj9+ma/1QI31zJtTaBEOqJ3VP4QoOrH1NMnY+yI4ABwmWTzBxn+FBz+ND3s42WILUOR35NSfLoKZW7EIw0h554R5Ac/r8qMv3novEZ9dIG7feuM3D24KpKhwUMarr1A01oh2ZtUcXC4Az1Ggz5jpSS35kMW2ZpFOCJgf+laaKvxKD4gH9RQyr8Uk4sElq+BtJGCK4Xg6VvsroNGhPPFZO4NdXqstdmiFOlc4t67StehKJjEQeVc/ZYNdglxWvFZmZsjXSsiayA0rB9KISm3n3hWzhL6Fzoi+LePoKSd3ctK7MxJZiSx660xt+N3JLmQSI/JcBW90eOMcqGI91JI/ewfTlUpJyYr9LXcLYYPFcyAYQHsh4sAe9jwFBcXeKjxI+dH2xJWhBQ8vD60DQRcFwqHpIB/1Us40gNBp2WoA8Krd/Ywslv49gM/8AO1GNhszGS+gHjQTv7eLJdYQ5VI1X6k/WoY0TiGnsw2uTaPGx/wAN9P5WGfrmie2veKZR6/SlnuBNwJOehK/IGjXdd+0lZ+iDGf4m6foKyk3kUTW9qDINXua0K1Z5r0bOg2E1C1eViTWNZ6TWJNYlqwZqAD2SQAZOgHM+VI/e/aZu53k/DyQeCjl/X40xt+9rdlB2anvSZHoo94/QUtbG07WUL05n0rmzT7QkpF1uvYCGLiI7z6/DpVB7XtjMsVpcYOCXV/4eLhMenTIDfKju1hDuq/hGp/lHT41Ybw2aXlvJBJjhdcZ/KejD0NJ/jL9t2Lj92KDYoxbxAfkH0on2bfJDAWkYKoJJJoR3d4hbqj+/HlH8mXT+hrm3styyoRnh1U+APMfI/KowlpkEi6kLreK7NxdySn8chb4Z0H6YpuWJ+5j/AJF+lKpNlPJMqAEkn5Z5019FUDwAA/Snzu6SGydoKdlL90vpXXw1X7Mm0UeWKtHHKuqCqJReHor0Cso0zXoFOMamhrYsPjW+M5rIijRjSVrUy11EVrZa1GK27hyKq5IKImjqukg1pGgMoZLQE6igvfDYDo3axjPiBz05NimXJb1yyWOaVrgBeXu+DzQhc8LgYPPBI66UMvISSScnqaZm1t0YptSmG/MvdPxxz+NUh3AIOQ5YeBwPpzqax0DU17oQdonZhwmTxMeuvIAeOKaGybRIUCRjAHxJPUk9TQbszd9oiCByozslKiqQhFPgUkiyU1srXGa24qqGNhrA1KlMYwNa5KlSgYWe/wCf9a/+tf3qv3Z95/QfvUqV5+X5MlMKdmfj9V/etG0mOuprypV8HwGh8Sk2AfvLj+ZD8eE0R2cYZZQwBHBnBGRnPPBqVK5sn8jIv5HLZ26LDlVUHPMAA/rXBMfv1HTh/evalaH8iGXyDDZ40FW8nIVKld6LGUFZNzqVKITKPnW015UpkYhrE17UrGNcvKuI1KlIwGL1rHOpUpQM8YVgoqVKAUdKDSulRpXtSmRjalbKlSnQT//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4" name="23 Llamada de flecha hacia abajo"/>
          <p:cNvSpPr/>
          <p:nvPr/>
        </p:nvSpPr>
        <p:spPr>
          <a:xfrm>
            <a:off x="1142976" y="1142984"/>
            <a:ext cx="2500330" cy="1714512"/>
          </a:xfrm>
          <a:prstGeom prst="down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1400" dirty="0" smtClean="0">
                <a:solidFill>
                  <a:schemeClr val="tx1"/>
                </a:solidFill>
              </a:rPr>
              <a:t>En este caso podemos  ver  que  la  empresa importa materia prima para mejorar la calidad de sus productos </a:t>
            </a:r>
            <a:endParaRPr lang="es-ES" sz="1400" dirty="0">
              <a:solidFill>
                <a:schemeClr val="tx1"/>
              </a:solidFill>
            </a:endParaRPr>
          </a:p>
        </p:txBody>
      </p:sp>
      <p:sp>
        <p:nvSpPr>
          <p:cNvPr id="25" name="24 Llamada de flecha hacia arriba"/>
          <p:cNvSpPr/>
          <p:nvPr/>
        </p:nvSpPr>
        <p:spPr>
          <a:xfrm>
            <a:off x="1142976" y="2928934"/>
            <a:ext cx="2571768" cy="2143140"/>
          </a:xfrm>
          <a:prstGeom prst="up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endParaRPr lang="es-EC" sz="1400" dirty="0" smtClean="0">
              <a:solidFill>
                <a:schemeClr val="tx1"/>
              </a:solidFill>
            </a:endParaRPr>
          </a:p>
          <a:p>
            <a:pPr algn="just"/>
            <a:r>
              <a:rPr lang="es-EC" sz="1400" dirty="0" smtClean="0">
                <a:solidFill>
                  <a:schemeClr val="tx1"/>
                </a:solidFill>
              </a:rPr>
              <a:t>por lo que el implemento de impuestos a realizar importaciones en el país afecta para poder reducir los precios de venta al público.</a:t>
            </a:r>
            <a:endParaRPr lang="es-ES" sz="1400" dirty="0" smtClean="0">
              <a:solidFill>
                <a:schemeClr val="tx1"/>
              </a:solidFill>
            </a:endParaRPr>
          </a:p>
          <a:p>
            <a:pPr algn="ctr"/>
            <a:endParaRPr lang="es-ES" dirty="0"/>
          </a:p>
        </p:txBody>
      </p:sp>
      <p:sp>
        <p:nvSpPr>
          <p:cNvPr id="137218" name="AutoShape 2" descr="data:image/jpeg;base64,/9j/4AAQSkZJRgABAQAAAQABAAD/2wCEAAkGBxQSEhUUExMUFBUWFBUUGBgWGBgVFxgWGBcXFhQVFxYYHCggGBolHBYUITEhJSkrLi4uFx8zODMsNygtLisBCgoKDg0OGxAQGywkICYsLCw0LCw3LCwvLCwsNDQsLCwsLCwsLCwsLCwsLCwsLCwsLCwsLCwsLCwsLCwsLCwsLP/AABEIAOgA0AMBIgACEQEDEQH/xAAcAAEAAgMBAQEAAAAAAAAAAAAABQYDBAcCAQj/xABDEAABAwIEAwQHBQYFAwUAAAABAAIDBBEFEiExBkFRYXGBkQcTIjKhscEUQlJi0SNjcoKS4RYkM0NTsvDxFVRzwuL/xAAZAQEAAwEBAAAAAAAAAAAAAAAAAgMEAQX/xAAnEQACAgEDBAICAwEAAAAAAAAAAQIRAxIhMQQTQVEiMhRhI1Khgf/aAAwDAQACEQMRAD8A7iiIgCIiAIiIAiIgCIiAIiIAiIgCIiAIiIAiIgCIiAIiIAiIgCIiAIiIAiIgCIiAIiIAi16uujiF5JGMH5iB5X3UTLxdTC9nl9vwj5X3XLSOWTyKHoeJ6WX3Z4webXODXDvBUnDUseLtc1w7CCpU0E0+DKi+XS64dPqIiAIiIAiIgCIiAIiIAiIgCIiAIiIAiKhcf+kBtJeGnLX1HM7ti/i6u7PNSjFydIjKSirZZOIuJ6aibeeQBxvlYNXut0b9VyzGvShVTEtga2BnL70hHadh4KkVVRJNIZJXmR7t3ONyf0HYpLAoWGS8l8o/v8NvNaVjjCOqRinmlN6Y7E/hE0ronmS0kkhu0uNy0C+Z3j2rGWOc3Ynmedu5SeGHM0OytzE2tyy9o6LeflYLC2vQWFui8rLluV0aY/FJFfgpC4WLM1iLaXIKumC4qYv9ciPT3ANx911z0UPRMsS8EC3Lt7QoTiTGXskDWNa0Zb5j7RN/hopYnOctKJucYLUy+VONH1Qkzg+1lcNRYbtJsbjrcBRsPGUwcftNO58Btkkp8zi0D8Vtbqj0nEMrSC0gSX0fbe9rXG3/AJU7QY3JHILhsMo1u53syi/tG40v4adFr0yg9ytZI5Pq6OkQ1shjbNTPbVxHW1wH2/K/YnsdbvW5hGNRVOYMdZ7DZ8bhlkYejmHULlmG8RxUmIH1Ev8AlpCHPbrkDz72W+1jrdWP0oUzIo2V0LzFUNLWsewgesa77rvxDmpOG9BZNm/R0FFTOBeOG1gEcwEc9u5kgG5jJ59W8lc1XKLi6ZbGSkrQREXCQREQBERAEREAREQBEUZxHjDKOnknf90aD8Tjo1o7yupXscbpWyr+kzjT7Gz1MJH2iQb7+rZ+I/mPJcOza3JJJNyTqSTuSeZWziVc+eV8srsz3uu4/QdAFqhb4QUFR5uTI5uzfoaYyGw/77FcKLDjGLCMOLvZFzcC41t2r5wvhdmNcWi4bn1ubudt32HJW2lg9lrzfLc+scTYDawHQ7rzOpzOba8GzDhUY2+SGpYhC0N09rmD03F1tOZmZoDot6tp2SaMuGtHsntJF/gvElIQ3I3W/wAAsTkkW1SK7FCWvddxINj3AXWzVwtmjLX6jqNx0seRX3EqOWNtwWtJ1NwTpy0uorDatwzBxa4X0LSPK3VSjbuafBTqp0yFo6E+uytcPYIN3dL9OateJ4cydmW5BzXuLG3etmigiaHSnR1rbDXpe46rw+ojEWeQWcCB7Oma+1h1Vs+olOSa8HccIxi14ZS+K8I+zyDLcseMzSd+0HtWSTix8tH9jnGYMs6KT77SNmu6t3F1ZJcUppY8slhGL3ze8P4c2x7lQcTpgx7mtuQ089DblcdVv6fK8iqS3RRkSi248MRV0jQA17m5Xh7bH3XD7wPIru3o84wFdFlkIE8YGYDTOOUjR8+i/PrXKV4bxh1LURytNi0+BB3B7Cr8kVJEcU3B/o/TqLUwrEGVETJozdr2hw/RbaxHoBERAEREAREQBERAFxf0zY76yoZTNPsQjM8DnI7a/c3/AKl2SeUMa5x0DQXHuAuV+XMSrTPLJM46yPc/wJ0HlZX4I27M3UyqNezDdfWLyFkitcXva4vbe3MhazEdOwQH7GGtkaXNF7X1aTrkPRTM9aZoGjLbIW6HQusLPBtvqqZDVWLWM/5jck76AA+StbJ76ZTcDN9S3u2XiZlTZ6sd40S2GFpaBlsSdt1graoCQ2sLaDv5+KxR11mvIIHb0PQKtsqDmdmcTbXTb47LC7kynJN7JErj8zpnZGfhtmA0B1UZU4Q0BgdHK9rbXMdrG3XoSskddZpOtu3e+61/t7nm19FPHklBbFepeeTapJjYtyAtsMutz0ANxuonFa+ON/Q7WGrj+i08WxsxjKz2XA77nvVbqa9zzmeczupt9Fs6fo5ZPlLZFcslKjfrSxrw6+c5g4sd8iR1WTiDFo6nK4QiKQXz5dQ+/MnqFX3PcvDXkG69SOPTV8or1c/s+ztA2Oq8tFwvjjzXqPdWA6x6EeIHH1lG86Aeti87SN/6T5rra/MnB+KmlroZb2GcNd/C7Qr9NArHlVSNuCVxPqIirLgiIgCIiAIoGbi2maSHPAIJB7wbFYHccUg/3Aqu9D2T7cvR99ItWYsOqXDQmPKP5jl+q/OoC636SuLqeoonRRPu5z2adQDcrk2Vb+malC0YOqTU6YAXttxqNwbjvGoQBZGrTRksnKOozyNO15A7Wwtcai/S6tpAL239k8hre9vaueY2t3qmYTI29nHoeuymseqnGzhcNsS22x2B8f1Xk9TG8rivNG7DP+K2YMSxtzjka0MDSRufaG2o6qOkrCSL6aWNjp3qOLiTzXstNtQt34OGqow96V2WWGqY6IkOAPMc9t7KLdibhowAdp/Ra9E9u7uhF/lda9SbArPDocccrT3VWWPI3G0a1ZUFxu43PVapcjyvAK30kqRA+uKxFenlYyVxnUfbLJHpqsbQvbnWXDp4qHX77FfqTh6pMtLBId3RMJ78ouvy04/JdmwH0iU1JBFTyNkL442tcQNNr6LN1DSSs19Km2zqCKps4/pSAfa112Xr/H1J1ef5Ssfeh7Nval6LUi1MLr2zxtkZfK69rix0NtltqxO9ysIiLoOKcUxZaucfvCfPVQjyrJx621bLpvlPwVZlK8+S+TNi4RFYt7viFHMepLEm3YdtlCRvXqdFL4Nfs8vrY/NM32r3ZarZFlY9b0zA0zYa4ggg2I1CsEFeJo8h0de5A31B1A+duxVrOvJd5jYqnNhWSnw/ZLHNxteGWOmwn2hcjKeYPLu3utbGTCx1og7tub+RWXDsTEgyuOV4Fr9e3tWtiGHZfbD819dBb4FZcebJ3ayuq8eyTxpR+Jhjmhd7J9ZHfmfabftsNAvNXHbQi2mnO45ELUIP4j5BZ/txLBGXtcwHTM2xb3O5fJa3al7I0qI+QWOqx5lLVNCHNvHIyTS+XQOH0I0UTJG5u7XDvCkpqXBLS1yeSV8XxEFGRqxPKyDZYiuA+xtzEDmSB5myluIH/wCamA5ODfJoC0KAftGE7B7Se4HMfgFryVZkke8nV73O8ysfVeEbek8s6vwFh0clPnkYHm9he+gAU3j1HFHTvLY2NOgBA11KqOAYxLDC1jMoG9yLm5HatirxSaVuV7y4dNAL8tgsHcgo1W5t0ScrvY6xwrFlpIB+7B89fqpVYKGLLGxvRjR5ALOtcVSopfIRFr1tayIXebDuJ+SNpK2Er4OXelGO1WD+KJvwJCpZudGgk9iv/HzRVyROhOjWOa7MC3cgi3xVSfg00YL2PBcAdBuetrrBOcdTpmuMXpVkJPSSn/bcqzKwscWuFiDt8lfnQFw1nefIKr8VYdkDZGlzrGzr66cj/wB9Vs6bVB7mPqNM1sRjXrMx60o3rKHr0FI89xNzOvudagkXoSKWojoNi6kp61zoxZ2a1gbaEdhUJ61eoqstNx5ciOhVWWKnT9EopozPluvDASbAEnopHDXCbOXt90BwLbCw5grdppDl3Fr6AtId3i3ioZOpUNq3JRxNlekbbcLPDMeZJG2pv81MS0rXm18umgaNO43XmrwURszXBtuB17P1SPUwkHikiCmbYnvK8NKyPJKwErRZCjK46LEXL56xFyztHySXK0676DvKUlNfaRnjcfNaFTNmeANhfzUvQSMygOt4rFmeqRtwrTEt+HG4DR7RsBpqpinpHZ2BwsMzbm4sBcbqqYbC1pJbcG1hYnqFZaWLM9rdy5zR5kBefkg4yo3QlqVndAvq+AL6vQMgVY9IDyynbIPuStPeDdpHxVnXOeNuI3P9bTZMrQcpOhJIsQexVZpJQp+SzEm5bEJ/iJzQbRRd7hmPxNlqTcSVB2kDR+VjG/IKElrWi+uo5WWLA3fbMxYS1rTYkgk9dGj5rCk0jU2iMxTEntlcM5Gx0tzWN+H1M0ZIimew6XDXEK70XDsDXl/sukNhd5F9NrA7LYxGvZS+9IQdw1jiT5Aqaz+EQeLyccdTyxHK+ORvexw+YX0Sq34/xPNOMocWt5XOZ3nyVDc4tcQeq34srlyYcuFLdEgJFuYVRyzvyQgF1tiQ0W8VEtkVs9G9M2aqLHEi8TiCNwQRYq2c3pdclUIJyVmxHwFVu94xM/mLvkFtR+juS2s7b9A028TdXmOd8LvV1H8sg2cO3tXt+Kwj7xPcCvMl1edOj0Y9Lho5tV07qR3q8r47/eJ97ucOSCtvpl12NyfgVeq/E4ZGljojI08nWt+oK53i8TIpiGXDbXAJuRft5rscjn9uSrJi0fXgyOcb6DSxHO3meakIatwaDmsc3PYg9QoZkwPM9m69SPB532Uik22U8Ti4m7dCbA37yAfkq7XyZSbdbKRmn7VFzMa46X81pxZmuWV9tPgtmF8IsmjbJ6yXUahrLgHmL2W3UcEsDTaaRptYFzPZvyvopHBMYlhhaxjgBa9rA6ndbdVjcsrcr3AtuDoANRsszzz/ALP/AA3LBH+qONugMcrmO95pLTbUXB5FbsZUtU4O18j36guc479SskWEECwN+8K7UnyV6WuD5gTv2re9dG4YZmqoR+8afLX6Kq8M8GVcshdHGHBmp1DbXvb3t+avvC2FS01XE6pYYmjNYu2LrWABHeqJK5J+C2O0WjqqIi2mYLk/HEWWrl7crvMLrC51xbSNqKkuZI2waGu5nMCbi3ks3UtKO5dg+xziriGbvWr6OcSfTvnLB94e8DYg3Bt/SF0nDuD/AFlnBma33nmwHXRSFfwRoLNY8Dk32SO4LPGUtNpMuaje7IGXijOxzXwtNwRccr89VQMaP7Q9w+SvlRw+1pt+0YehP6qPk4Yjc/M8l/ZsPEDdQWW38ifbSWxRabDpJj7Is3m47eHVTEXDceXK5uftdv4dFcW0LQNAo7EsShh951z+Fup/QLvdb4I6EuSoVXBjD7jnN7NwsnCtE+hqg/Ox5yEZeZFxe45LzifEMj9Gfs29nvHxWjgLv2/e0/RXqWTTuyrRDVsjqmPVrJoI3s/HYg7tNtiq+QsURWYjt8lTKWp2WxjpVHgqm8UPPr9AT7DfqrfK8DksOHvE03qmgB49slwDmlo3HxCRdbnJx1Kihtkd+Er7aQ7NXZmYbHzjj/pC9f8Ap8f/ABN8AE/IXoh+N+zj1JhU0psAbcyATZZ5+HpY7OOawI3aRfsXaKUmNuVlmjewAVP9J+ISMiYbk5szQeTTuT32VseojLZLc48Djv4NThKdji6ORrTzaXAct23PgrR9gh/BH8Fzjhl2Zzb9NV2KPC6I8o/6/wC6g8LlJ0yfdUVuiDGFQ/8AFGsjcMib7rGtPUBTzcEozyb4PP6qC4mo4oXxiIWu0k+0Xcxbn3qM8E4q7OxzRk6osnCuIQ07HCQlr3OuTYkWGg1HivXEtayWSDI4Pa0lxtte4sCucS1Tmv0cRoOalMGrZHysY5wsTqTyFidwpRlKSUPGxxxSbmdPhxlp3aR3ardhrGO2OqicPw+LnIHnoDYfqpqKJrdAAF6Loxqz2uScStMdXNlJb7d9NNwCutrl3HsZbVuNrhzGHTfa30WbqV8S/A/ka+GcQyROFy63PKbHxGxV1wviqOQam57NHeLf0XMGSA7f3HgvQHNYoylH6ujS4xlyjsNRUQSNu/I4dCNf1CoHEWL0kZIizE9Abjz5KtYjiEpAYZHFtuvzO5UPLspyk8n2r/hGMVDg2MVxuV9wDkb0bz7yqzUuW7WS2Ch5prm3NWQiRkzy8rZwU2mHcV7psHmfqI3W6n2fmmHU7w8uyOys0cbWAJ0A71N7ppEVs0W2ArO5alK64W09Zi40at9gozhmZ325+V1iY2i/eQFvV2yjOFz/AJ2U8xG0jvurEviyD5R188My/wDuvNi+f4dqOVQ3xYowcS1Fr52+LQjeKqj8n9Kl/A/BCs3s2cRw6ohjMjpY3AW0DddTZUbjyrMlI4OsbPaRpqDfkrViGPyzRmN2WxtewsdPFUnjl1qa3WRg+ZUKhrWglctL1EXwlq7+X6q2Naqlwb97+EfMq2tKZfsdhwZGhewvDF7CrJkRPUj1pbzvb+ym+HW3mHYCfoqXNNeR5/OfmrpwW7O5zujQD4n+y0Y4/NFM5fFl1pW6jvCu6ptKwki2uoVyC3syRC596RmWmjP4oyP6T/8ApdBWvXUUczSyRgc3t5doPIqnJDXGi2EtLs4rJGD39RofNG3G5v8ANXDHeCXsu6nOdu+Q+8O4/eVScwgkEEEHUHQg9oWCcJR2ZrjJS4NHEN29xUZOVK4l93x+iiKgrsQzVw9kck4ZKCWkdbWPK/YrrS4RHH7kbG9wF/NUqiw+Qn1wYfVDTMdASdrdVf8ABaj1jLH3mjzHIrma0MdM8+oUfj8DzTyNYLnRwHPQgnx0V1o8IjcwSSzNY3pz8b7LDUYvQwf6cZmd1dt8f0XIRkvldHZNPajl+C1QeFLyqIrnsbWAsbkEgLi0bXv/AHUy8LsvZxEXXbKO4Wb/AJuY/u2/MqSrlo8Kn/MTdjGfMqxfVkXyi1Ii+KgsPqr3Gzbws/8Akv5BWIqPxal9Y1oPUn4KzD90V5Pqyq8HusD4D4lW2MqNhwRzT+zDQLDS5GovrseqtuF8JVMsbXtEZB/ObgjcG7VdkxSu0iEMka3ItoXsKcPBtYP9tp/nakfCdXmF4ue+Zv6qntT9Fncj7IIYBG/dg7xofgrRwZhENO512lzXkXub2tse5TdFwm777mt7BqVN0uCRsHN3f/ZenSMO5vxRNaPZAA7Asi8saALDQBelw6EREAUVjOAQ1I9ttncnt0cPHn4qVRcaT2Z1OjlOO8FVLS1sbRMC7Qiwtp94HZSOCejVrSH1ThIeUY9wd5+98l0VFCOKMXsSeSTK/XYGx0ZYWjKRlsBYAdgXMXwSUspYdHNNr9Qdj4rtpCpnpAwTMwTsGrPeHVnXwUM+PVElinToos87ne84la7lvUOGzT/6MT39tsrP6nfS6s+G+j17taiYN/JEPm930CzQwyfgvlkijkuLNP2uE8srgfMKyyLq8PB9Ixpa2JtnCxJ1cf5jqsNBwRSx6uaZT+8OYf07K6WButypZUrOQPp3SG0bXSH8oJ+ITCeH5qaWSSUBvrGtaBe5GW5N/Nd7ZRMaMrWho6NAA8gofGeFWVFvbcwgnYA3vbe/cpPDUWkc7tyVnMl8AV3d6PulQfGMH/7LC70fScqhp74yPk5Z/wAeZb3olPQMuQrW7gGflLEe8OCz4fwPKD+0kYP4QT87KzDilGabRHJki40iv00CufBk9s0Z5+035O+i3KXheJu5c74D4KVp6KOP3GNHbbXzW0ymwiIuHQiIgCIiAIiIAiIgCIiAL4QvqID4BZfURAEREAREQBERAEREAREQBERAEREAREQBERAEREAREQBERAEREAREQBERAEREAREQBERAEREAREQBERA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7220" name="AutoShape 4" descr="data:image/jpeg;base64,/9j/4AAQSkZJRgABAQAAAQABAAD/2wCEAAkGBxQSEhUUExMUFBUWFBUUGBgWGBgVFxgWGBcXFhQVFxYYHCggGBolHBYUITEhJSkrLi4uFx8zODMsNygtLisBCgoKDg0OGxAQGywkICYsLCw0LCw3LCwvLCwsNDQsLCwsLCwsLCwsLCwsLCwsLCwsLCwsLCwsLCwsLCwsLCwsLP/AABEIAOgA0AMBIgACEQEDEQH/xAAcAAEAAgMBAQEAAAAAAAAAAAAABQYDBAcCAQj/xABDEAABAwIEAwQHBQYFAwUAAAABAAIDBBEFEiExBkFRYXGBkQcTIjKhscEUQlJi0SNjcoKS4RYkM0NTsvDxFVRzwuL/xAAZAQEAAwEBAAAAAAAAAAAAAAAAAgMEAQX/xAAnEQACAgEDBAICAwEAAAAAAAAAAQIRAxIhMQQTQVEiMhRhI1Khgf/aAAwDAQACEQMRAD8A7iiIgCIiAIiIAiIgCIiAIiIAiIgCIiAIiIAiIgCIiAIiIAiIgCIiAIiIAiIgCIiAIiIAi16uujiF5JGMH5iB5X3UTLxdTC9nl9vwj5X3XLSOWTyKHoeJ6WX3Z4webXODXDvBUnDUseLtc1w7CCpU0E0+DKi+XS64dPqIiAIiIAiIgCIiAIiIAiIgCIiAIiIAiKhcf+kBtJeGnLX1HM7ti/i6u7PNSjFydIjKSirZZOIuJ6aibeeQBxvlYNXut0b9VyzGvShVTEtga2BnL70hHadh4KkVVRJNIZJXmR7t3ONyf0HYpLAoWGS8l8o/v8NvNaVjjCOqRinmlN6Y7E/hE0ronmS0kkhu0uNy0C+Z3j2rGWOc3Ynmedu5SeGHM0OytzE2tyy9o6LeflYLC2vQWFui8rLluV0aY/FJFfgpC4WLM1iLaXIKumC4qYv9ciPT3ANx911z0UPRMsS8EC3Lt7QoTiTGXskDWNa0Zb5j7RN/hopYnOctKJucYLUy+VONH1Qkzg+1lcNRYbtJsbjrcBRsPGUwcftNO58Btkkp8zi0D8Vtbqj0nEMrSC0gSX0fbe9rXG3/AJU7QY3JHILhsMo1u53syi/tG40v4adFr0yg9ytZI5Pq6OkQ1shjbNTPbVxHW1wH2/K/YnsdbvW5hGNRVOYMdZ7DZ8bhlkYejmHULlmG8RxUmIH1Ev8AlpCHPbrkDz72W+1jrdWP0oUzIo2V0LzFUNLWsewgesa77rvxDmpOG9BZNm/R0FFTOBeOG1gEcwEc9u5kgG5jJ59W8lc1XKLi6ZbGSkrQREXCQREQBERAEREAREQBEUZxHjDKOnknf90aD8Tjo1o7yupXscbpWyr+kzjT7Gz1MJH2iQb7+rZ+I/mPJcOza3JJJNyTqSTuSeZWziVc+eV8srsz3uu4/QdAFqhb4QUFR5uTI5uzfoaYyGw/77FcKLDjGLCMOLvZFzcC41t2r5wvhdmNcWi4bn1ubudt32HJW2lg9lrzfLc+scTYDawHQ7rzOpzOba8GzDhUY2+SGpYhC0N09rmD03F1tOZmZoDot6tp2SaMuGtHsntJF/gvElIQ3I3W/wAAsTkkW1SK7FCWvddxINj3AXWzVwtmjLX6jqNx0seRX3EqOWNtwWtJ1NwTpy0uorDatwzBxa4X0LSPK3VSjbuafBTqp0yFo6E+uytcPYIN3dL9OateJ4cydmW5BzXuLG3etmigiaHSnR1rbDXpe46rw+ojEWeQWcCB7Oma+1h1Vs+olOSa8HccIxi14ZS+K8I+zyDLcseMzSd+0HtWSTix8tH9jnGYMs6KT77SNmu6t3F1ZJcUppY8slhGL3ze8P4c2x7lQcTpgx7mtuQ089DblcdVv6fK8iqS3RRkSi248MRV0jQA17m5Xh7bH3XD7wPIru3o84wFdFlkIE8YGYDTOOUjR8+i/PrXKV4bxh1LURytNi0+BB3B7Cr8kVJEcU3B/o/TqLUwrEGVETJozdr2hw/RbaxHoBERAEREAREQBERAFxf0zY76yoZTNPsQjM8DnI7a/c3/AKl2SeUMa5x0DQXHuAuV+XMSrTPLJM46yPc/wJ0HlZX4I27M3UyqNezDdfWLyFkitcXva4vbe3MhazEdOwQH7GGtkaXNF7X1aTrkPRTM9aZoGjLbIW6HQusLPBtvqqZDVWLWM/5jck76AA+StbJ76ZTcDN9S3u2XiZlTZ6sd40S2GFpaBlsSdt1graoCQ2sLaDv5+KxR11mvIIHb0PQKtsqDmdmcTbXTb47LC7kynJN7JErj8zpnZGfhtmA0B1UZU4Q0BgdHK9rbXMdrG3XoSskddZpOtu3e+61/t7nm19FPHklBbFepeeTapJjYtyAtsMutz0ANxuonFa+ON/Q7WGrj+i08WxsxjKz2XA77nvVbqa9zzmeczupt9Fs6fo5ZPlLZFcslKjfrSxrw6+c5g4sd8iR1WTiDFo6nK4QiKQXz5dQ+/MnqFX3PcvDXkG69SOPTV8or1c/s+ztA2Oq8tFwvjjzXqPdWA6x6EeIHH1lG86Aeti87SN/6T5rra/MnB+KmlroZb2GcNd/C7Qr9NArHlVSNuCVxPqIirLgiIgCIiAIoGbi2maSHPAIJB7wbFYHccUg/3Aqu9D2T7cvR99ItWYsOqXDQmPKP5jl+q/OoC636SuLqeoonRRPu5z2adQDcrk2Vb+malC0YOqTU6YAXttxqNwbjvGoQBZGrTRksnKOozyNO15A7Wwtcai/S6tpAL239k8hre9vaueY2t3qmYTI29nHoeuymseqnGzhcNsS22x2B8f1Xk9TG8rivNG7DP+K2YMSxtzjka0MDSRufaG2o6qOkrCSL6aWNjp3qOLiTzXstNtQt34OGqow96V2WWGqY6IkOAPMc9t7KLdibhowAdp/Ra9E9u7uhF/lda9SbArPDocccrT3VWWPI3G0a1ZUFxu43PVapcjyvAK30kqRA+uKxFenlYyVxnUfbLJHpqsbQvbnWXDp4qHX77FfqTh6pMtLBId3RMJ78ouvy04/JdmwH0iU1JBFTyNkL442tcQNNr6LN1DSSs19Km2zqCKps4/pSAfa112Xr/H1J1ef5Ssfeh7Nval6LUi1MLr2zxtkZfK69rix0NtltqxO9ysIiLoOKcUxZaucfvCfPVQjyrJx621bLpvlPwVZlK8+S+TNi4RFYt7viFHMepLEm3YdtlCRvXqdFL4Nfs8vrY/NM32r3ZarZFlY9b0zA0zYa4ggg2I1CsEFeJo8h0de5A31B1A+duxVrOvJd5jYqnNhWSnw/ZLHNxteGWOmwn2hcjKeYPLu3utbGTCx1og7tub+RWXDsTEgyuOV4Fr9e3tWtiGHZfbD819dBb4FZcebJ3ayuq8eyTxpR+Jhjmhd7J9ZHfmfabftsNAvNXHbQi2mnO45ELUIP4j5BZ/txLBGXtcwHTM2xb3O5fJa3al7I0qI+QWOqx5lLVNCHNvHIyTS+XQOH0I0UTJG5u7XDvCkpqXBLS1yeSV8XxEFGRqxPKyDZYiuA+xtzEDmSB5myluIH/wCamA5ODfJoC0KAftGE7B7Se4HMfgFryVZkke8nV73O8ysfVeEbek8s6vwFh0clPnkYHm9he+gAU3j1HFHTvLY2NOgBA11KqOAYxLDC1jMoG9yLm5HatirxSaVuV7y4dNAL8tgsHcgo1W5t0ScrvY6xwrFlpIB+7B89fqpVYKGLLGxvRjR5ALOtcVSopfIRFr1tayIXebDuJ+SNpK2Er4OXelGO1WD+KJvwJCpZudGgk9iv/HzRVyROhOjWOa7MC3cgi3xVSfg00YL2PBcAdBuetrrBOcdTpmuMXpVkJPSSn/bcqzKwscWuFiDt8lfnQFw1nefIKr8VYdkDZGlzrGzr66cj/wB9Vs6bVB7mPqNM1sRjXrMx60o3rKHr0FI89xNzOvudagkXoSKWojoNi6kp61zoxZ2a1gbaEdhUJ61eoqstNx5ciOhVWWKnT9EopozPluvDASbAEnopHDXCbOXt90BwLbCw5grdppDl3Fr6AtId3i3ioZOpUNq3JRxNlekbbcLPDMeZJG2pv81MS0rXm18umgaNO43XmrwURszXBtuB17P1SPUwkHikiCmbYnvK8NKyPJKwErRZCjK46LEXL56xFyztHySXK0676DvKUlNfaRnjcfNaFTNmeANhfzUvQSMygOt4rFmeqRtwrTEt+HG4DR7RsBpqpinpHZ2BwsMzbm4sBcbqqYbC1pJbcG1hYnqFZaWLM9rdy5zR5kBefkg4yo3QlqVndAvq+AL6vQMgVY9IDyynbIPuStPeDdpHxVnXOeNuI3P9bTZMrQcpOhJIsQexVZpJQp+SzEm5bEJ/iJzQbRRd7hmPxNlqTcSVB2kDR+VjG/IKElrWi+uo5WWLA3fbMxYS1rTYkgk9dGj5rCk0jU2iMxTEntlcM5Gx0tzWN+H1M0ZIimew6XDXEK70XDsDXl/sukNhd5F9NrA7LYxGvZS+9IQdw1jiT5Aqaz+EQeLyccdTyxHK+ORvexw+YX0Sq34/xPNOMocWt5XOZ3nyVDc4tcQeq34srlyYcuFLdEgJFuYVRyzvyQgF1tiQ0W8VEtkVs9G9M2aqLHEi8TiCNwQRYq2c3pdclUIJyVmxHwFVu94xM/mLvkFtR+juS2s7b9A028TdXmOd8LvV1H8sg2cO3tXt+Kwj7xPcCvMl1edOj0Y9Lho5tV07qR3q8r47/eJ97ucOSCtvpl12NyfgVeq/E4ZGljojI08nWt+oK53i8TIpiGXDbXAJuRft5rscjn9uSrJi0fXgyOcb6DSxHO3meakIatwaDmsc3PYg9QoZkwPM9m69SPB532Uik22U8Ti4m7dCbA37yAfkq7XyZSbdbKRmn7VFzMa46X81pxZmuWV9tPgtmF8IsmjbJ6yXUahrLgHmL2W3UcEsDTaaRptYFzPZvyvopHBMYlhhaxjgBa9rA6ndbdVjcsrcr3AtuDoANRsszzz/ALP/AA3LBH+qONugMcrmO95pLTbUXB5FbsZUtU4O18j36guc479SskWEECwN+8K7UnyV6WuD5gTv2re9dG4YZmqoR+8afLX6Kq8M8GVcshdHGHBmp1DbXvb3t+avvC2FS01XE6pYYmjNYu2LrWABHeqJK5J+C2O0WjqqIi2mYLk/HEWWrl7crvMLrC51xbSNqKkuZI2waGu5nMCbi3ks3UtKO5dg+xziriGbvWr6OcSfTvnLB94e8DYg3Bt/SF0nDuD/AFlnBma33nmwHXRSFfwRoLNY8Dk32SO4LPGUtNpMuaje7IGXijOxzXwtNwRccr89VQMaP7Q9w+SvlRw+1pt+0YehP6qPk4Yjc/M8l/ZsPEDdQWW38ifbSWxRabDpJj7Is3m47eHVTEXDceXK5uftdv4dFcW0LQNAo7EsShh951z+Fup/QLvdb4I6EuSoVXBjD7jnN7NwsnCtE+hqg/Ox5yEZeZFxe45LzifEMj9Gfs29nvHxWjgLv2/e0/RXqWTTuyrRDVsjqmPVrJoI3s/HYg7tNtiq+QsURWYjt8lTKWp2WxjpVHgqm8UPPr9AT7DfqrfK8DksOHvE03qmgB49slwDmlo3HxCRdbnJx1Kihtkd+Er7aQ7NXZmYbHzjj/pC9f8Ap8f/ABN8AE/IXoh+N+zj1JhU0psAbcyATZZ5+HpY7OOawI3aRfsXaKUmNuVlmjewAVP9J+ISMiYbk5szQeTTuT32VseojLZLc48Djv4NThKdji6ORrTzaXAct23PgrR9gh/BH8Fzjhl2Zzb9NV2KPC6I8o/6/wC6g8LlJ0yfdUVuiDGFQ/8AFGsjcMib7rGtPUBTzcEozyb4PP6qC4mo4oXxiIWu0k+0Xcxbn3qM8E4q7OxzRk6osnCuIQ07HCQlr3OuTYkWGg1HivXEtayWSDI4Pa0lxtte4sCucS1Tmv0cRoOalMGrZHysY5wsTqTyFidwpRlKSUPGxxxSbmdPhxlp3aR3ardhrGO2OqicPw+LnIHnoDYfqpqKJrdAAF6Loxqz2uScStMdXNlJb7d9NNwCutrl3HsZbVuNrhzGHTfa30WbqV8S/A/ka+GcQyROFy63PKbHxGxV1wviqOQam57NHeLf0XMGSA7f3HgvQHNYoylH6ujS4xlyjsNRUQSNu/I4dCNf1CoHEWL0kZIizE9Abjz5KtYjiEpAYZHFtuvzO5UPLspyk8n2r/hGMVDg2MVxuV9wDkb0bz7yqzUuW7WS2Ch5prm3NWQiRkzy8rZwU2mHcV7psHmfqI3W6n2fmmHU7w8uyOys0cbWAJ0A71N7ppEVs0W2ArO5alK64W09Zi40at9gozhmZ325+V1iY2i/eQFvV2yjOFz/AJ2U8xG0jvurEviyD5R188My/wDuvNi+f4dqOVQ3xYowcS1Fr52+LQjeKqj8n9Kl/A/BCs3s2cRw6ohjMjpY3AW0DddTZUbjyrMlI4OsbPaRpqDfkrViGPyzRmN2WxtewsdPFUnjl1qa3WRg+ZUKhrWglctL1EXwlq7+X6q2Naqlwb97+EfMq2tKZfsdhwZGhewvDF7CrJkRPUj1pbzvb+ym+HW3mHYCfoqXNNeR5/OfmrpwW7O5zujQD4n+y0Y4/NFM5fFl1pW6jvCu6ptKwki2uoVyC3syRC596RmWmjP4oyP6T/8ApdBWvXUUczSyRgc3t5doPIqnJDXGi2EtLs4rJGD39RofNG3G5v8ANXDHeCXsu6nOdu+Q+8O4/eVScwgkEEEHUHQg9oWCcJR2ZrjJS4NHEN29xUZOVK4l93x+iiKgrsQzVw9kck4ZKCWkdbWPK/YrrS4RHH7kbG9wF/NUqiw+Qn1wYfVDTMdASdrdVf8ABaj1jLH3mjzHIrma0MdM8+oUfj8DzTyNYLnRwHPQgnx0V1o8IjcwSSzNY3pz8b7LDUYvQwf6cZmd1dt8f0XIRkvldHZNPajl+C1QeFLyqIrnsbWAsbkEgLi0bXv/AHUy8LsvZxEXXbKO4Wb/AJuY/u2/MqSrlo8Kn/MTdjGfMqxfVkXyi1Ii+KgsPqr3Gzbws/8Akv5BWIqPxal9Y1oPUn4KzD90V5Pqyq8HusD4D4lW2MqNhwRzT+zDQLDS5GovrseqtuF8JVMsbXtEZB/ObgjcG7VdkxSu0iEMka3ItoXsKcPBtYP9tp/nakfCdXmF4ue+Zv6qntT9Fncj7IIYBG/dg7xofgrRwZhENO512lzXkXub2tse5TdFwm777mt7BqVN0uCRsHN3f/ZenSMO5vxRNaPZAA7Asi8saALDQBelw6EREAUVjOAQ1I9ttncnt0cPHn4qVRcaT2Z1OjlOO8FVLS1sbRMC7Qiwtp94HZSOCejVrSH1ThIeUY9wd5+98l0VFCOKMXsSeSTK/XYGx0ZYWjKRlsBYAdgXMXwSUspYdHNNr9Qdj4rtpCpnpAwTMwTsGrPeHVnXwUM+PVElinToos87ne84la7lvUOGzT/6MT39tsrP6nfS6s+G+j17taiYN/JEPm930CzQwyfgvlkijkuLNP2uE8srgfMKyyLq8PB9Ixpa2JtnCxJ1cf5jqsNBwRSx6uaZT+8OYf07K6WButypZUrOQPp3SG0bXSH8oJ+ITCeH5qaWSSUBvrGtaBe5GW5N/Nd7ZRMaMrWho6NAA8gofGeFWVFvbcwgnYA3vbe/cpPDUWkc7tyVnMl8AV3d6PulQfGMH/7LC70fScqhp74yPk5Z/wAeZb3olPQMuQrW7gGflLEe8OCz4fwPKD+0kYP4QT87KzDilGabRHJki40iv00CufBk9s0Z5+035O+i3KXheJu5c74D4KVp6KOP3GNHbbXzW0ymwiIuHQiIgCIiAIiIAiIgCIiAL4QvqID4BZfURAEREAREQBERAEREAREQBERAEREAREQBERAEREAREQBERAEREAREQBERAEREAREQBERAEREAREQBERA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7222" name="Picture 6" descr="http://losimpuestos.com.mx/wp-content/uploads/importacion-virtual.jpg"/>
          <p:cNvPicPr>
            <a:picLocks noChangeAspect="1" noChangeArrowheads="1"/>
          </p:cNvPicPr>
          <p:nvPr/>
        </p:nvPicPr>
        <p:blipFill>
          <a:blip r:embed="rId2"/>
          <a:srcRect/>
          <a:stretch>
            <a:fillRect/>
          </a:stretch>
        </p:blipFill>
        <p:spPr bwMode="auto">
          <a:xfrm>
            <a:off x="1643042" y="4929198"/>
            <a:ext cx="1500198" cy="1679068"/>
          </a:xfrm>
          <a:prstGeom prst="rect">
            <a:avLst/>
          </a:prstGeom>
          <a:ln>
            <a:noFill/>
          </a:ln>
          <a:effectLst>
            <a:softEdge rad="112500"/>
          </a:effectLst>
        </p:spPr>
      </p:pic>
      <p:sp>
        <p:nvSpPr>
          <p:cNvPr id="137224" name="AutoShape 8" descr="data:image/jpeg;base64,/9j/4AAQSkZJRgABAQAAAQABAAD/2wCEAAkGBxITEhUUEhQWFRUVGBoXGBYYGBgWGhYXGBgXGBUaFBcYHCggGRwlHBgXITEhJSorLi4uGB8zODMtNygtLisBCgoKDg0OGhAQGywkHyQsLCwsLCwsLCwsLCwsLCwsLCwsLCwsLCwsLCwsLCwsLCwsLCwsLCwsLCwsLCwsLDcsLP/AABEIAMYA/gMBIgACEQEDEQH/xAAcAAACAgMBAQAAAAAAAAAAAAAABQQGAgMHAQj/xABBEAABAwIEAwYDBgIJBAMAAAABAAIRAyEEBRIxQVFhBhMicYGRMqGxB0JSwdHwI3IUM1NigqKy4fEVRGPCJHOS/8QAGgEAAgMBAQAAAAAAAAAAAAAAAAMBAgQFBv/EACkRAAICAgMAAgIBAwUAAAAAAAABAhEDIQQSMRNBBVFxFCKxIzIzgZH/2gAMAwEAAhEDEQA/AO4IQhAAhCEACEIQAIQhAAhCEACEIQAIXkr1AAhCEACEIQAIQhAAhCEACEIQAIQhAAhCEACEIQAIQhAAvJXqr/bMgYdzi4tLSIjV4jfw+HmhEN0h/KAVzHKc6aCPFVoO5ajUYf5mOv6DZXzK80FQAEtngWmWu/lPPobq0o14Uhkv0ZoQgqowEKFjc2oUS1tWqymXmGhzg0uPQFTNSAPUJbmeeUKH9Y8A/hF3H/CFUM17dPdIotFMfidDnEdG7D1lSo2Vcki843HU6TdVR7WjmTHtzVTzTtwPhw7NR/E6QP8AC3c+qo9bHPquBLnVH83EmP0HktjcXSpXJDn8YufITsrdUiney05ZUrPqNrV6jyW3DWmPQgWA6K74XEahMQuNO7YPb8DGjq4l3ySjMu2uPLtLMRY7BngjoS2IKrNpIh5Op9ByvV8ysz7FPcGVcVUDCbu1F8TIkQSrdgn0zDqWJc7STJ734iRHiFkQXfwj5l+jtZK9lcEzLOcZhaktrVe7P/kJ6xpdsfJOcD9o1QaQa7HT/aM+ToiPdWWNttfYfPH7OxIVKwPb+npZ31NwcbE0/Gwcjzj0KtOAzOlWE0nteOhuPMbj1RLHKPqGqcX4yYhCFQseOdAnkqdje2Z7zTTbDWmDrBBd6fdVyKrnbOjQ7kvq6Q4fAYGou/CJ3nkrRq9hRnhO0ragAbDXEx4ja+2k8fKyfBy5rk2V1X+MNaJILZ2BEnwbT12n0W6hmGMwkAgvpxycRHVu7PSyH1baRfpo6MChVvIe0GHc0N1BhJm/wy4kkB3nO6sbTKhqirVHqEIUEAhCEACiZngxVpOYbahvyO4PoVLQgGca7TUKjHEVWEvG7uDhtq8/JR8rzipSdaAJGoHYjjqLTvyeLg8117Nsqp126ajZjY8R/suW9pOzr8O+wOnhy8k2MkZ5Qa8Og5J2gZUADnA/3uIPAO/UJ3WrtaCXOAA4kgD5rh2GrubtsOB4eSnVc0quBl7nAxIJnbayOieyVNrTJPa/K6OMxpqtxDdGlvhh0kM3bTcYB2UrHZ9XLNDKj2QTIBHiHIOiQqziKpchmIJEO91OkRdhVxRk733nc+q8YyTeQpLKQkSPFzTOhlxN+KvGLZUg06JIgCByH7ul9ajBNptPurJi6ehhH3oneIuAD7kBIHvAd4jvxuCCLEkDfyhZs2RduqNGKDYmxDbkSLbE8Z/fySyvRIINvqrDi8OCybHgOpMcIEbSo/8ARN7e35LPklotmx6F+JquqgamtlvhDgCIG8HeW3JHKSNoUjDZCyoDpry5o1Gabg2NvicRx6KX/QoH7vCl5eS1rtIA1tLCCOZ4dURdO2c/7EmZ0MT3bO9AIb8D7GQRtrG42slVPDSdw0cTwA4m2/l1VtxDiKVxOmdLpMtBAs0AwLAcFFbldSt97wvBlxibERtfh9U/A/knojJEi5PSknuq5AH3XAXETYTYSm+Fx7muDmF9KoADIlp9DsQpZy2kAGhgAFwBYT15+q8q07WhdzFjpUynVrwteQ/aEQQzFi39q0f62j6hdDw2JZUaHMcHNcJDgQQR0K4DiGJj2Qz3E4asG0vHTcfFSO1+Lfwu+vFI5PDj17wdDMXJl2UHs7Dnmc08MzU+S42YwRqeeQnbqTYKq4bA1MTUFfFX2DKX3Q0ujjcA8ZueMbKThcue+oa+J8VQ/Cz7tMQYAtzA953TVzr+o+byuRKVI6nUkYQCRbbVHuVlQaHNY0gGWcehH6rVg33Hr/qKywdUeCbeE39WqkXbChNj+zFOqCaYDHv47yTzgfrulLauPwO4LqY5+JnoR8PyVyw1SzOhE+5CZloO4T4zaWyjEPZrtKzFagGOY5okzdpvFnfkbp+qd2ewjKWNrtaI8RgCwAd4oj291cVMlRAIXkr1VAEIXjtkAepXnWMpsDRU0kOmQYNo5H0VNy3txinYypTq0Wtot1DZzXNIMMGo2dN1XM3zerVrPfUMOmNIMhoE6QOkfVSkUlKhj2lwdAHXR43hsx89lXS48N1KpZgdjcHghuFLwXMa4gG8CfomLQlkbRqNjBKf4ns41lJpY7XUIl8bN5Afvqq/UYW7i3Ap/kWcGzXy4CwO5H8p+8P7vsrxpvZBDw2EMwQrNldKBBU9mBpvh0biQRxHAhbatXD0BLiB03PtumtpeE0LM+y1xbUcAzS6kWuJ3aR4muFrxB+Sqz8JINw0kcbcAb9Te/UKw5j2wmWUWDlqdf5JJFR7BPiDIEQPC0RERwhczNg/1HNM14cyWhaWEnQRaQOHG+4Fwt7MHA8XHeOHJe0qWkkRIOw6A/8ACdYSk2ppaCJtfbj03Wd+pDuR/wAdogMwciI6/sxK9pYCJsrszKqbREajzP5LCpTAsBAXThiUls43wTu7KNXyvWYAjkOUblSaGAFNpEzN/Ly9k8xlMCHAcYtyPNQcTC04MUYeEqLt2K6jVEqqbWF1EeukmSyEKJe4NaJLjAHMroXZrs6zDDU6HVCCSeDbGA3r1VQyGnOKpdCT7NK6DjMcymC6o4NbHH8lzfyWRqSimaOHBbZKc6/sPoPzS7H5lTpjU90fC6OManGbm3qqtnHbSSRQB/mP+H8xwVQxWKqVDLnE8eg9Nlyts6Cj+y41e3Ja9vds1tBNriZv8X+wUkduKZ0h1BwZpII1AmSRsYuLDkq7lXZjGVo00i1v4nDQPnc+gVxyz7OmCHV6hcfwsED/APRv9FZRYNwRPybP6Fb4X6XarteWtdvqsNRkXO3JWwKm5zjsLlgHd4canAkOsOUhzzLhuPdV/Ne1WJe/SKgYwxekIsYk6nXtI5K3aiFhlPa0ixVand5oeT2tPrpaP/Uq4Ljf9IxLqof3rnvZsXNDrC0SInc+hXYMM8OY0gyCJnzTZNutC8mPp92acOwB9TmdJ/yx6bKWood/FItdrT83BSlSxYLxy9STtXnQw1Ekf1jvCwdeZ6AX9lJD8K92nr0q1Z9FrpqME7wC7i0dQPqqRj6JcdocLf8AKHOM6nSTMkzck3nzU+i4vP8AE+PYO5jhq6pqQi7FmDww1t17TcTv68l1Ps/hmaGhoAAG3DZUyhlskfsj/ZWRtd1Ci48SNLfM2+kn0R1bdItH9sXZ7hKVao/QA2LA8DG5Pmqli8I+i+XN24/m3keqteGOy05/iw1vdANLt3SA4N8p4p+TGooWKcLnDtLg2o4arz14yOHmN0sqd450Hfj/AM8VLpZfrvThp5cD6Jtk9Ea2sqjSeDjt5eSUkyaMMmyMugmVcss7Phpn7rhDgRMxtHL5qbgMG1sWTNr1SaHRVFGzvKWsraWbkEzuRI28rfRKMI00nte4ENAlxABnS4X3tsfQ9Ffs1yunWIcZa9uzgb+qQVcoewxp1sEX1bmbOIN5EDmufPHNO6NkZRnHqx1UIIkbG6g1YmJUfJqdWm00y3wMJDCZLnXJMAmdPAeaj4bMBVggb/EOLTcQfUEei3R5NVaowzjJPR7XCWYqkN7eEbm0TEj98lPdWDpibb253S/ELo46e0xMhbXaB+nmodRTnVSDaPUT9UuqN3ubzxmJ5LWrFOzHDYw0n62xIBA9Ql+Y5lUqEmo4uO/T2W6uUsxSJ8THllclsp/Uzw/7WaauYAbNk9YSnGYx7tzHGBYA+i3VlrZl1ao3VTpPc3bUGkj32S5cfDiWkL/qc+Z7f/h3X7MO0/8ATcL4yO+okMqdbeB/q2PUFXJcA+zLEV8FjQ6pTcyjVaWVC6BBuaZDdz4rWH3l1bF9usKwOI1v07ww25aidvVcfL1jKkdXEpSitGjttimUq2FqPALR3syAR8LdNuN491ztuYaXh/hMtIIIlp1Rw5b8eCadqe1tPHNaGU3M7p0klwNnWiB1HFV/EAd0wzxcOvBw/wBXyKVJuMZSOjxoJuMJfei05Pjm15tGg2AmGgkuGkcrkegVw7NZmHCpTdqDW3a4ggFv3gCeR+RXHsMTNgdhJ5mSJFtoje6ZYTG1WeJjnNIkTEyORB8gs0OX200b+T+JSi5xl/0dKynM6prhr2xPhE/hEzHUOt7q2LkfZ/PaxxFHvZOktEkR8TvEZG/BdcBWqLs42WDg6ZrxFcMaXOMNaCSTwA3K5DnuaOxWINQg6B4WMn7s9OJ39VZu3OaPqOGFogmSNZ2k7hs8uJ9EsoYFtFsH4zu78gnRVbMk5XoVUqAYSY34G8Dl5qXSwWzm3afcHqsm0iXQQnuVYSFLZCRvymlsCPI/qo/aqrDqdMci8+ZsPoVYsLgwBYeipXaSvOKqcm6Wj0aPzJTuKryBPUTMYju269zswc3foNykFRrnuiZvJPMpmfEOo2WWX4ZaJ4nKVsWmTMnwEQrEcMxw8QuOPFQcKYFtv3xUynVSpoYhjRdAAmVvFZL21Vs71LaGWTDVUeo9a+9WmpVQokNntR6X1KbOLQRNwLEzY3H7ut1WoodWqrvFGWmiO1eGrFUWNJc3Z20mzRMEATAm3M2KV4h26l4ipNuH181ExFRs7iCBMggtPGL+qnFB4NJWvSkqkL6osXGzRu7gJ29eihPcIFxeePLdOagDRVbcRSLpNjADSSeUnQ2/NVXMsW2o7U1uhsBrW8dIES88XGLqi/IPtpaKTxOKtmddQcPUYXAuvfb0MStmIqaYF5Ey2dpAJv8AuFCGGbOoTvtwV5ct5moxdC8PRNuav9DOnjaLT/VUj0c1pG33eqV4zPyxxa1lNrP7rACAYJPn6LXjKMXDB80lxBkmfWPylWhxnFPu7GZuUtdFTLRiqdepVLmvpgMf4CQSWgXAGm7TO54T0VrpZnhW06lPuap1OLtXeeKbfESTq9ZVUwNdlSmKjQW6XOlriJgz5LflFE16pa2vTogCS6rU0NOwjqbzHRYHV+HTiqim3ZnicQyTALZ3gCbXtwlRH4ofdDjyJAHONkyznIKlItLK1LEtJiaT2ktA4uE2mUuBHDYe0DgfRV6q9jFkvwhsxdS4c6/VOGSRIEgAE+GeQmY5/VRjg2Pd46raIH3nBxm4EANBM3+Sj4jGFrntZUBAOmQRBbw1aSeQMKVGP0i3zT8cmTzUeXHS0AC8yNuYsu5ZHXL6FJx3cxpM7zAmVyH7PcC7E13sM6NPjJGrwgiA3UIaSeO67W1sI0vDNllbEmd4RoPeho1adJdF45EqqYphcZXQ8RSD2lp2Kqgy8teQVZMzSj+iFl2Enf05hWPBYOIXuEwUXhMqdOFDZKR6GWXKc3fOIrH/AMj/APUV1l2y47mbor1v/tqf6ytnCVzYvNpI30Ktwp9Kr0npMfNKKL7jhfdMW0nh2mLzA94mOS3SrxiUzHNM3xFHDurd0waagBa5wOlpaRLYAkyAI5u8gp2X5nWfollINLQ4vFRzt/wgCDN+K24TBUH62VGj4ohzj4/C4OBk+KznW29gtuJymjRe3uaTR4ANTRJPQnyAWBp9qGppoYNqrPvksbXWXfprgFjA1lrqVVCNda31lKgwbJNWqodaqsKlVQ6tVNjEq2Feqo9CgajoG25PADe/otVaqtrqmjC13wQRTLWk7F9RxZIHEgQB/MqcnI8eO16WwwU5Uxb2izNryadOSAAxx3mC1zpP3vhptjm13NJsTVi0rRhG24jykfReYho5fvquKnsbytR0YYmtGmNyJMzOozJ9VlhzYk+yiPMn5ei3UyfJM6P0wQdsaYZzXHS7jx+iTdoctdSPeN4fF06pxk9Fr6rWvnTfax24K+f9Fwdandz50w4byPbdaMWTqqNSxdkcCxuZviSZ4Wlv0K6J9lPZCjmGFqVXQ17KxbfxAjRTcCSb/e+ScVPsxyh39ZiKzDy1D3Et2Vu7DZfgMspPpUcQ57Xv7wmpBIOlrYGloEeEJcmm7Q6CaVMWYr7P36SG06ZtAiB9VW6/YvF07ChUeB+GPaxXXBn+G/tme6yOdYeJFVpA5XVS6k0cQxnYDHYzSw0jTaHaiXWueQ9VYci+xdtMzUru6hn0K6vhMUyoCWODosenupCAk7dsUdnuz9HBsLKQPiMuJuSeElN0IQQC0V8OCZ4rehAGFNkLNCEAeFci7QUWtx9ZjnaQXzMT8QDh9V1ipWAXLftJdTZiW1C8N10xN7y0kbeWlauJNQm78aE5k2tEvK6dLSdLmnQbudTE3tEvB6C0brVl+dd7iH0W1HAsEl2lnjggWiYkOB6Qq5TzlwAdRDiDJeWyRIAguDmxxOx4pflebkYrvjfVMkfekGfndTmzruqY3j8ZyjJy/Wv5LnluZuquq/xagFF2gkCmZN2kgNZI4O8ym2HJa4TWqEnaQBPhjdjBB479FROzubNpNrB50mo4HXaxl28n9wnJ7RU7S9xHQB0iSLxHT9Ak4s/ZOy3I4yg1WlRaMU57mNcS4sJAJlrdIidT9ZFoI63SqtVbPhJtYk8TxULs1mwxLnUphhqMJJnVcmBqna14+a2Zw3RWeBtYi82LQRdaONPtJoRlx9Embe/6rF2IS41FiXrf1RnslVMQo9SotJesHvV1Ehsyc5ZOrtdTLXk+Etc0AWcWmSHcrSolSqozsRBB5GbiduYO6Xn4/wAsKLQz/HJMXsqxIPAnoNz+/VYVnCb+1lurUS5x07G87C+8+p+ahPB48b+a87lg156dSSWRX9GLqV5UhlNZYcTZTGNTIScomH4lGRnlTSKgPQ/RW7JMSRUABAnmY24Ku5c3xjlBU2rZ0fvZNimkNTRGz57u/qat9R+RiygCo1Te0VTWRVHEDV0dxn6+qRComtJeFE2/Rj3jf2U97GycVTi9yD/KRDh629lVW1NldOwg01A47uIYAeJO8eQkqkvC8bTLt2Y+Kr/hPvqP5x6J+kHZf79osz/2H5J+lJ2XaoEIQpIBCEIAEIXjjCAFOf6hSqGnGsMdpmI1QdO/VfP/APQi97md291QuPhkkuJD5iTaCZI6Lo/2u4qoHUBTc67XEtDyxtnC5jiZhUrAUXNqioRLgQ4CZIm8uJO0E79OYS8k6pGnBi7W6NOW4P8AjVKRYWVKjAAHCCXeBzWxwtNrLDFdnqlIUwwvLiTqFtDG3N43JtYbJm59M4nWXFz3PabAQ3YEuOxAuL7dVjWyZ27K7SZsxzyCJOxdxd6XS1J23FWapwhFRTdUQH5aAf4jiOIuYKfZV2abUcTU1ECxu8S78O/v6JDjqDsNpdUNJ0usG1C93MmNGwjeU1wFWucTTqS/u31GuElwEPOx+6DxIlNx2vfDLlknahV/4HmDyqlQqnuwaYLDEuLpqNnTuT+IefmtGd44ms6REQAOQDQBst+ZYY1XtqC9NtVkb3EwXG0xa3MX4hV/PXxiKsEkat45gGNuEx6LV+Mkp5pWZ+fH4sMW97JTsR+7ha++/f8Awlgr2tPpY+y9Nfjv8nBd3ojjvMMe/WDq6WOxFp3HzC0uxJ3BkKVBFXmGL6yiVq6huxXGVHqYiVdIRPI2SKmL4bj5jnB4LNrySDJ0k2m/nw3Sx1RNnCKLG8WjU4yNze3WfzXJ/IwxqpL1nU/G5Zu4vxG3SAARPWVKbUm/Heef+68ykteCOO0HiP0XlSmaboPwnboVyof2+G3JUibgKp1j1+ik4vEwdpJgDeOuyj5Y8GoGHczHspuZYcRBHM9YjgtMZKhCRHGGL6es1KQLi5pp+FnwxpPjcAQZ4BYNyeeLGjo+k6TN96ogQevw9VCLNwR95wvwADYXj8MHE6A07cAmxhFx9FvJKMmNP+hERB1WvekIJ3iKxmPmrBldEUdVZpbNAFzWGIIngW1SZM7mVScPTabkNtHAKeKekPdAEN4CJMtjaLQeCTmxx66Y7HNt20dV7IYltRjniATu0bN8TzE+u3RWFc1yl5LacOPifTtN7Bu8bkc44rpIWeDtDpLZ6hCFcqCELVisQ2mxz3kBrRJJ5IAMViGU2l73BrWiS42AXOO0P2j0nOazDu8EjVUIe2+r4GiCTYbgeyn/AGp5xROXVGsqsc92gta1wc4jW2TA4ATdchyynQawuqlznkgtABIAHO1yfYQi62FXosPbDHd480yCC0nU4kXc0w4scZIp7RPU9Uur47SwMqUwS9gaNmmxIBMCXCw8JMeyYZ/iw3Euc9rTMaSOENDi6J+LxzO3FQGY2g52uo2QBMkNJB2FiPMD0sd1lyNuV1o6eNxjj6/YhxGPbSrMcRqAAcGzDdQcbkQZ5weITH/r7ny86ZcdRvvfiRH0WGKwheB3QBDJ8AYdQ1Olwkjh+alZXlby5/eU3AEENGmwcbCTEwPRNjNQgZ8mOWXL/INaMWTrfo7seEADxanCR4jwV6oYejUo4fCsdLW6alRxI8b9JhgA3tDjG0DmYrlPIniGRpY+NT7bAzpaCPGSQCOFpVoweDdQqNcAO6FOBtIcDx6kE+55pOXkOSUaNEOCsUnJsa46oKVMMbAJ48hxJ8gqniMPrJPD8v1TfEVp8Tvid93kOE3MBR6fimxjnIIla+IvjdmHlTWTX0VfEYWHSNgk7sR/EMXVj7QOhtzCpT69zp9yvQYctrZws8Or0SziIfbY7rS6tD7GyhitHmsO9i5VnloT0ZIdUgrA1FEdVuvO8Snm2XWMm0RqcBMTvvtx2TPFvBOlvDjz5wluVzJfMACB1J5LfUd+/muPzc6lL+Dq8XH8eO39mVDFmm4OHr1Cfvx7KjJ5/IqlZjiywAiN9jx6jySvB5q9tSXGWusR06Dgs0Fqyytuzo2WB3eNPG4nrH6XVqfVFVkGz2/Mxb3VGyPHjUJNo3G8bg+Y+kq0se6ZgS2dUcRYEt/JPjGyZOgo4KnWqGk4lriXFj4kNdDRpePwm9xcFbafZE8cTSHST+XkpmXOa+s14MOEauskAEKFjvjqdXn6uVlcfUVpSM8P2RmD/SGDofCbefBTcxyahh6EyXPcQHODvhpyNUXgE3jyS0bm3D9E4zXDt/oDHFwBdDdN5OkTaAdtR4fe8knK7WhuNbLP2Mw9N7SdAOgtLCfERDQGkE9I9lbWhVfsE3+CTIvFryIaAZBAIvtI2VpQlRL9BCEKSAUTM8AyvSfSqAlrxBgwediLgqWhAHCO1OAdgappvYRTc4ltaSe8bpgaoIGoW8MESJhVVj2SCAZ5EDfmLr6VzXK6OIpmnWYHsPA8+BB3B6hcS7bdhamBPe0yamHnf71Odg8cRyd7qrQxZK1QjxTnVCXOfJeB6eHTBncaRBHVeUKTWjSGtIO8ybcQBtEnZetaSLBR8JUlzgGlosSSCL2kSfJYcmR26fh3MGCFR7L0YN8Ox0yQTFpgzdbKONDPhE/viVop0w4wLn1PlsEwwmXv1N1t0ibyRPoNQ+qSoTyfs1vLiwq9DLB4506neI9dgN4A4D6pgca4+OobD4WnY9Tyb12W3BdlsRUE02kCbOdAsd9Ic0AW4gFTs97HYmnQ14VtOvWB1FtVxJIj7kQ1x6OnzC2YeN13I43M5qmqihLUZUqBzg47El5FtvuwLnkEVK3dsDfhgbuIaSTcugmZKo2Ydr8a15p1XGm5tjT092WxwI390sq5yXXO66cMdHFnm34P86zEOnTLupsOkTuqpVq3uV5iMWTxUMu8kx5euhPxubskHEDgsDUUWpXaOK1Oxo5FUeZl1gJhqFYPrwN/36Je/EuKYdnqIfUOoEgDp+Y+l0meZ0xkcCvZYaVKGtb0+t0lzXMoljDcG7hO43A4f8Lbn2YPks0lurdxESLTpB4JBVaNUNMjnGn5SsuODf8AdI1SrxA95NyZUnKssq4iq2lRY6pUeYa1u5P0A6mwVh7G/Z/jcwcO6Zpoz4qz/gHPTxeeg9YX0Z2L7DYXLqemiNVRw8dZ13v6f3W/3QnFCjYb7Ohl+V1alR2vECmS8/dY2QSyn05nj5WVdy3G/wAObktEQDEjVt7iy7/WpBzS1wBDhBBEgg7gg8Fx/wC0TKDhX1HUaIZh3Cm4FohrXy4PFtpOmxsgihVhc4ph7CQ4Q5p1XPh1AuDvRMHuo1HPLattU/1VV28n7rTzi8JHl3ZzH16Yq0cPrY+YcHsEwSDALhxCbYDsxnFOQzDgB2+p9I7bbuKtObaIUUiQ+nTbc1wBtelWby3liyfnGGBax5fVa1jQDTsA4OOskOi5DWey21OzWc1KZY5jNJ51Kc2Mi46gJJnHZTHYZuurR1Mvqcx2sNj8UCQOqhSaBxs6T9n+ObV70sDo8AOotJLo3ABkCAPZXJc4+x0lzK7otLBPUBxI9iPddHVU72XaoEIQpIBCEIAEn7WZea+Eq0RYvbG02kTZOEIA5XQ+zysQNNQNJEOlp9bzdSaP2XE3qV5PINt9V0qF7CSsEE7o1vm52q7FPwP2e4VnxGo/pq0D1awAFWHBZPh6V6dJgP4ol3q43+anoTUkvDNKTk7bMSgLIryFJUSdpuyeExzdOJotcQIFQeGo3+R4uPLZch7S/YfiGS7BVxVb/Z1ToeOgcPC710rvSEAfHOedm8fhT/8AJoVaY/EWnSfJw8PzSWCV9vOYDvx3SfH9ksBWM1cJQeeZptn3AlAHxwvQF9W1/ssyh3/aNH8rnt+jlg37KMoH/bf53/qgD5Xp0i74QSeQEn5KfhstqSBcOPwsZ4qhPIMbdfVOG7AZYzbCsMfi1OHs4kJ3gcto0RFGkymOTGhg/wAoUEbPmjI/stzPFkHuTRYd34h2k+YZ8R9l1Psp9i+Cw8PxP/yqg4OGmmP8E+L/ABH04Lp2leqSTXSpNaAGgNAEAAAAAcABsOiyBWRC8hAHqW9ocmp4ug6hULgx8SWkAy0yInqEyQgCDk2WMw1GnQpzoptDWzcx1PqpyEIAFoxuFbVpvpvEte0tPCzhBgrehACjsz2epYKmadHUQ5xcS4yZgDfyATdCEACEIQAIQhAAhCEACEIQAIQhAAhCEACEIQAIQhAAhCEACEIQAIQhAAhCEACEIQAIQhAAhCEACEIQAIQh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7226" name="Picture 10" descr="http://1.bp.blogspot.com/-PRZNkje_ls4/T6x6jkCN61I/AAAAAAAAABc/k4ae6goyt_E/s1600/1.jpg"/>
          <p:cNvPicPr>
            <a:picLocks noChangeAspect="1" noChangeArrowheads="1"/>
          </p:cNvPicPr>
          <p:nvPr/>
        </p:nvPicPr>
        <p:blipFill>
          <a:blip r:embed="rId3"/>
          <a:srcRect/>
          <a:stretch>
            <a:fillRect/>
          </a:stretch>
        </p:blipFill>
        <p:spPr bwMode="auto">
          <a:xfrm>
            <a:off x="214282" y="2285992"/>
            <a:ext cx="1584214" cy="1238237"/>
          </a:xfrm>
          <a:prstGeom prst="ellipse">
            <a:avLst/>
          </a:prstGeom>
          <a:ln>
            <a:noFill/>
          </a:ln>
          <a:effectLst>
            <a:softEdge rad="112500"/>
          </a:effectLst>
        </p:spPr>
      </p:pic>
      <p:pic>
        <p:nvPicPr>
          <p:cNvPr id="137228" name="Picture 12" descr="https://encrypted-tbn0.gstatic.com/images?q=tbn:ANd9GcQmUR6zoL99vjrLOM4OsADN0wqNEHbqGAM_RZhlCaV59jREUPlS"/>
          <p:cNvPicPr>
            <a:picLocks noChangeAspect="1" noChangeArrowheads="1"/>
          </p:cNvPicPr>
          <p:nvPr/>
        </p:nvPicPr>
        <p:blipFill>
          <a:blip r:embed="rId4"/>
          <a:srcRect/>
          <a:stretch>
            <a:fillRect/>
          </a:stretch>
        </p:blipFill>
        <p:spPr bwMode="auto">
          <a:xfrm>
            <a:off x="3286131" y="2357430"/>
            <a:ext cx="1142993" cy="1142993"/>
          </a:xfrm>
          <a:prstGeom prst="ellipse">
            <a:avLst/>
          </a:prstGeom>
          <a:ln>
            <a:noFill/>
          </a:ln>
          <a:effectLst>
            <a:softEdge rad="112500"/>
          </a:effectLst>
        </p:spPr>
      </p:pic>
      <p:sp>
        <p:nvSpPr>
          <p:cNvPr id="28" name="27 CuadroTexto"/>
          <p:cNvSpPr txBox="1"/>
          <p:nvPr/>
        </p:nvSpPr>
        <p:spPr>
          <a:xfrm>
            <a:off x="4643438" y="714356"/>
            <a:ext cx="1857388" cy="369332"/>
          </a:xfrm>
          <a:prstGeom prst="rect">
            <a:avLst/>
          </a:prstGeom>
          <a:noFill/>
        </p:spPr>
        <p:txBody>
          <a:bodyPr wrap="square" rtlCol="0">
            <a:spAutoFit/>
          </a:bodyPr>
          <a:lstStyle/>
          <a:p>
            <a:r>
              <a:rPr lang="es-EC"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Desempleo</a:t>
            </a:r>
            <a:endParaRPr lang="es-E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aphicFrame>
        <p:nvGraphicFramePr>
          <p:cNvPr id="29" name="28 Tabla"/>
          <p:cNvGraphicFramePr>
            <a:graphicFrameLocks noGrp="1"/>
          </p:cNvGraphicFramePr>
          <p:nvPr/>
        </p:nvGraphicFramePr>
        <p:xfrm>
          <a:off x="4929190" y="1214422"/>
          <a:ext cx="3420110" cy="2560320"/>
        </p:xfrm>
        <a:graphic>
          <a:graphicData uri="http://schemas.openxmlformats.org/drawingml/2006/table">
            <a:tbl>
              <a:tblPr/>
              <a:tblGrid>
                <a:gridCol w="1176655"/>
                <a:gridCol w="883285"/>
                <a:gridCol w="1360170"/>
              </a:tblGrid>
              <a:tr h="313690">
                <a:tc gridSpan="3">
                  <a:txBody>
                    <a:bodyPr/>
                    <a:lstStyle/>
                    <a:p>
                      <a:pPr marR="1197610" algn="ctr">
                        <a:lnSpc>
                          <a:spcPct val="200000"/>
                        </a:lnSpc>
                        <a:spcAft>
                          <a:spcPts val="0"/>
                        </a:spcAft>
                      </a:pPr>
                      <a:r>
                        <a:rPr lang="es-EC" sz="1200" b="1">
                          <a:latin typeface="Times New Roman"/>
                          <a:ea typeface="Calibri"/>
                          <a:cs typeface="Times New Roman"/>
                        </a:rPr>
                        <a:t>                        Desempleo</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295910">
                <a:tc>
                  <a:txBody>
                    <a:bodyPr/>
                    <a:lstStyle/>
                    <a:p>
                      <a:pPr marL="61595" algn="just">
                        <a:lnSpc>
                          <a:spcPct val="200000"/>
                        </a:lnSpc>
                        <a:spcAft>
                          <a:spcPts val="0"/>
                        </a:spcAft>
                      </a:pPr>
                      <a:r>
                        <a:rPr lang="es-EC" sz="1200" b="1">
                          <a:latin typeface="Times New Roman"/>
                          <a:ea typeface="Calibri"/>
                          <a:cs typeface="Times New Roman"/>
                        </a:rPr>
                        <a:t>PROV</a:t>
                      </a:r>
                      <a:r>
                        <a:rPr lang="es-EC" sz="1200" b="1" spc="-5">
                          <a:latin typeface="Times New Roman"/>
                          <a:ea typeface="Calibri"/>
                          <a:cs typeface="Times New Roman"/>
                        </a:rPr>
                        <a:t>IN</a:t>
                      </a:r>
                      <a:r>
                        <a:rPr lang="es-EC" sz="1200" b="1">
                          <a:latin typeface="Times New Roman"/>
                          <a:ea typeface="Calibri"/>
                          <a:cs typeface="Times New Roman"/>
                        </a:rPr>
                        <a:t>CI</a:t>
                      </a:r>
                      <a:r>
                        <a:rPr lang="es-EC" sz="1200" b="1" spc="-5">
                          <a:latin typeface="Times New Roman"/>
                          <a:ea typeface="Calibri"/>
                          <a:cs typeface="Times New Roman"/>
                        </a:rPr>
                        <a:t>A</a:t>
                      </a:r>
                      <a:r>
                        <a:rPr lang="es-EC" sz="1200" b="1">
                          <a:latin typeface="Times New Roman"/>
                          <a:ea typeface="Calibri"/>
                          <a:cs typeface="Times New Roman"/>
                        </a:rPr>
                        <a:t>S</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ED2D2"/>
                    </a:solidFill>
                  </a:tcPr>
                </a:tc>
                <a:tc>
                  <a:txBody>
                    <a:bodyPr/>
                    <a:lstStyle/>
                    <a:p>
                      <a:pPr marL="250825" algn="just">
                        <a:lnSpc>
                          <a:spcPct val="200000"/>
                        </a:lnSpc>
                        <a:spcAft>
                          <a:spcPts val="0"/>
                        </a:spcAft>
                      </a:pPr>
                      <a:r>
                        <a:rPr lang="es-EC" sz="1200" b="1">
                          <a:latin typeface="Times New Roman"/>
                          <a:ea typeface="Calibri"/>
                          <a:cs typeface="Times New Roman"/>
                        </a:rPr>
                        <a:t>AÑOS</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ED2D2"/>
                    </a:solidFill>
                  </a:tcPr>
                </a:tc>
                <a:tc>
                  <a:txBody>
                    <a:bodyPr/>
                    <a:lstStyle/>
                    <a:p>
                      <a:pPr marL="154940" algn="just">
                        <a:lnSpc>
                          <a:spcPct val="200000"/>
                        </a:lnSpc>
                        <a:spcAft>
                          <a:spcPts val="0"/>
                        </a:spcAft>
                      </a:pPr>
                      <a:r>
                        <a:rPr lang="es-EC" sz="1200" b="1">
                          <a:latin typeface="Times New Roman"/>
                          <a:ea typeface="Calibri"/>
                          <a:cs typeface="Times New Roman"/>
                        </a:rPr>
                        <a:t>PORC</a:t>
                      </a:r>
                      <a:r>
                        <a:rPr lang="es-EC" sz="1200" b="1" spc="-10">
                          <a:latin typeface="Times New Roman"/>
                          <a:ea typeface="Calibri"/>
                          <a:cs typeface="Times New Roman"/>
                        </a:rPr>
                        <a:t>E</a:t>
                      </a:r>
                      <a:r>
                        <a:rPr lang="es-EC" sz="1200" b="1">
                          <a:latin typeface="Times New Roman"/>
                          <a:ea typeface="Calibri"/>
                          <a:cs typeface="Times New Roman"/>
                        </a:rPr>
                        <a:t>N</a:t>
                      </a:r>
                      <a:r>
                        <a:rPr lang="es-EC" sz="1200" b="1" spc="-5">
                          <a:latin typeface="Times New Roman"/>
                          <a:ea typeface="Calibri"/>
                          <a:cs typeface="Times New Roman"/>
                        </a:rPr>
                        <a:t>TA</a:t>
                      </a:r>
                      <a:r>
                        <a:rPr lang="es-EC" sz="1200" b="1">
                          <a:latin typeface="Times New Roman"/>
                          <a:ea typeface="Calibri"/>
                          <a:cs typeface="Times New Roman"/>
                        </a:rPr>
                        <a:t>JE</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ED2D2"/>
                    </a:solidFill>
                  </a:tcPr>
                </a:tc>
              </a:tr>
              <a:tr h="320040">
                <a:tc>
                  <a:txBody>
                    <a:bodyPr/>
                    <a:lstStyle/>
                    <a:p>
                      <a:pPr marL="407670" marR="407035" algn="just">
                        <a:lnSpc>
                          <a:spcPct val="200000"/>
                        </a:lnSpc>
                        <a:spcBef>
                          <a:spcPts val="30"/>
                        </a:spcBef>
                        <a:spcAft>
                          <a:spcPts val="0"/>
                        </a:spcAft>
                      </a:pPr>
                      <a:r>
                        <a:rPr lang="es-EC" sz="1200">
                          <a:latin typeface="Times New Roman"/>
                          <a:ea typeface="Calibri"/>
                          <a:cs typeface="Times New Roman"/>
                        </a:rPr>
                        <a:t>Quito</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233045" algn="just">
                        <a:lnSpc>
                          <a:spcPct val="200000"/>
                        </a:lnSpc>
                        <a:spcBef>
                          <a:spcPts val="30"/>
                        </a:spcBef>
                        <a:spcAft>
                          <a:spcPts val="0"/>
                        </a:spcAft>
                      </a:pPr>
                      <a:r>
                        <a:rPr lang="es-EC" sz="1200">
                          <a:latin typeface="Times New Roman"/>
                          <a:ea typeface="Calibri"/>
                          <a:cs typeface="Times New Roman"/>
                        </a:rPr>
                        <a:t>Feb</a:t>
                      </a:r>
                      <a:r>
                        <a:rPr lang="es-EC" sz="1200" spc="-5">
                          <a:latin typeface="Times New Roman"/>
                          <a:ea typeface="Calibri"/>
                          <a:cs typeface="Times New Roman"/>
                        </a:rPr>
                        <a:t>-</a:t>
                      </a:r>
                      <a:r>
                        <a:rPr lang="es-EC" sz="1200">
                          <a:latin typeface="Times New Roman"/>
                          <a:ea typeface="Calibri"/>
                          <a:cs typeface="Times New Roman"/>
                        </a:rPr>
                        <a:t>12</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386080" marR="386715" algn="just">
                        <a:lnSpc>
                          <a:spcPct val="200000"/>
                        </a:lnSpc>
                        <a:spcBef>
                          <a:spcPts val="30"/>
                        </a:spcBef>
                        <a:spcAft>
                          <a:spcPts val="0"/>
                        </a:spcAft>
                      </a:pPr>
                      <a:r>
                        <a:rPr lang="es-EC" sz="1200">
                          <a:latin typeface="Times New Roman"/>
                          <a:ea typeface="Calibri"/>
                          <a:cs typeface="Times New Roman"/>
                        </a:rPr>
                        <a:t>4,31%</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r>
              <a:tr h="294640">
                <a:tc>
                  <a:txBody>
                    <a:bodyPr/>
                    <a:lstStyle/>
                    <a:p>
                      <a:pPr marL="295910" algn="just">
                        <a:lnSpc>
                          <a:spcPct val="200000"/>
                        </a:lnSpc>
                        <a:spcAft>
                          <a:spcPts val="0"/>
                        </a:spcAft>
                      </a:pPr>
                      <a:r>
                        <a:rPr lang="es-EC" sz="1200">
                          <a:latin typeface="Times New Roman"/>
                          <a:ea typeface="Calibri"/>
                          <a:cs typeface="Times New Roman"/>
                        </a:rPr>
                        <a:t>Guaya</a:t>
                      </a:r>
                      <a:r>
                        <a:rPr lang="es-EC" sz="1200" spc="-5">
                          <a:latin typeface="Times New Roman"/>
                          <a:ea typeface="Calibri"/>
                          <a:cs typeface="Times New Roman"/>
                        </a:rPr>
                        <a:t>q</a:t>
                      </a:r>
                      <a:r>
                        <a:rPr lang="es-EC" sz="1200">
                          <a:latin typeface="Times New Roman"/>
                          <a:ea typeface="Calibri"/>
                          <a:cs typeface="Times New Roman"/>
                        </a:rPr>
                        <a:t>uil</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ED2D2"/>
                    </a:solidFill>
                  </a:tcPr>
                </a:tc>
                <a:tc>
                  <a:txBody>
                    <a:bodyPr/>
                    <a:lstStyle/>
                    <a:p>
                      <a:pPr marL="233045" algn="just">
                        <a:lnSpc>
                          <a:spcPct val="200000"/>
                        </a:lnSpc>
                        <a:spcAft>
                          <a:spcPts val="0"/>
                        </a:spcAft>
                      </a:pPr>
                      <a:r>
                        <a:rPr lang="es-EC" sz="1200">
                          <a:latin typeface="Times New Roman"/>
                          <a:ea typeface="Calibri"/>
                          <a:cs typeface="Times New Roman"/>
                        </a:rPr>
                        <a:t>Feb</a:t>
                      </a:r>
                      <a:r>
                        <a:rPr lang="es-EC" sz="1200" spc="-5">
                          <a:latin typeface="Times New Roman"/>
                          <a:ea typeface="Calibri"/>
                          <a:cs typeface="Times New Roman"/>
                        </a:rPr>
                        <a:t>-</a:t>
                      </a:r>
                      <a:r>
                        <a:rPr lang="es-EC" sz="1200">
                          <a:latin typeface="Times New Roman"/>
                          <a:ea typeface="Calibri"/>
                          <a:cs typeface="Times New Roman"/>
                        </a:rPr>
                        <a:t>12</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ED2D2"/>
                    </a:solidFill>
                  </a:tcPr>
                </a:tc>
                <a:tc>
                  <a:txBody>
                    <a:bodyPr/>
                    <a:lstStyle/>
                    <a:p>
                      <a:pPr marL="391160" algn="just">
                        <a:lnSpc>
                          <a:spcPct val="200000"/>
                        </a:lnSpc>
                        <a:spcAft>
                          <a:spcPts val="0"/>
                        </a:spcAft>
                      </a:pPr>
                      <a:r>
                        <a:rPr lang="es-EC" sz="1200">
                          <a:latin typeface="Times New Roman"/>
                          <a:ea typeface="Calibri"/>
                          <a:cs typeface="Times New Roman"/>
                        </a:rPr>
                        <a:t>5,92 %</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ED2D2"/>
                    </a:solidFill>
                  </a:tcPr>
                </a:tc>
              </a:tr>
              <a:tr h="320040">
                <a:tc>
                  <a:txBody>
                    <a:bodyPr/>
                    <a:lstStyle/>
                    <a:p>
                      <a:pPr marL="362585" algn="just">
                        <a:lnSpc>
                          <a:spcPct val="200000"/>
                        </a:lnSpc>
                        <a:spcBef>
                          <a:spcPts val="35"/>
                        </a:spcBef>
                        <a:spcAft>
                          <a:spcPts val="0"/>
                        </a:spcAft>
                      </a:pPr>
                      <a:r>
                        <a:rPr lang="es-EC" sz="1200">
                          <a:latin typeface="Times New Roman"/>
                          <a:ea typeface="Calibri"/>
                          <a:cs typeface="Times New Roman"/>
                        </a:rPr>
                        <a:t>Cu</a:t>
                      </a:r>
                      <a:r>
                        <a:rPr lang="es-EC" sz="1200" spc="-5">
                          <a:latin typeface="Times New Roman"/>
                          <a:ea typeface="Calibri"/>
                          <a:cs typeface="Times New Roman"/>
                        </a:rPr>
                        <a:t>e</a:t>
                      </a:r>
                      <a:r>
                        <a:rPr lang="es-EC" sz="1200">
                          <a:latin typeface="Times New Roman"/>
                          <a:ea typeface="Calibri"/>
                          <a:cs typeface="Times New Roman"/>
                        </a:rPr>
                        <a:t>nca</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233045" algn="just">
                        <a:lnSpc>
                          <a:spcPct val="200000"/>
                        </a:lnSpc>
                        <a:spcBef>
                          <a:spcPts val="35"/>
                        </a:spcBef>
                        <a:spcAft>
                          <a:spcPts val="0"/>
                        </a:spcAft>
                      </a:pPr>
                      <a:r>
                        <a:rPr lang="es-EC" sz="1200">
                          <a:latin typeface="Times New Roman"/>
                          <a:ea typeface="Calibri"/>
                          <a:cs typeface="Times New Roman"/>
                        </a:rPr>
                        <a:t>Feb</a:t>
                      </a:r>
                      <a:r>
                        <a:rPr lang="es-EC" sz="1200" spc="-5">
                          <a:latin typeface="Times New Roman"/>
                          <a:ea typeface="Calibri"/>
                          <a:cs typeface="Times New Roman"/>
                        </a:rPr>
                        <a:t>-</a:t>
                      </a:r>
                      <a:r>
                        <a:rPr lang="es-EC" sz="1200">
                          <a:latin typeface="Times New Roman"/>
                          <a:ea typeface="Calibri"/>
                          <a:cs typeface="Times New Roman"/>
                        </a:rPr>
                        <a:t>12</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391160" algn="just">
                        <a:lnSpc>
                          <a:spcPct val="200000"/>
                        </a:lnSpc>
                        <a:spcBef>
                          <a:spcPts val="35"/>
                        </a:spcBef>
                        <a:spcAft>
                          <a:spcPts val="0"/>
                        </a:spcAft>
                      </a:pPr>
                      <a:r>
                        <a:rPr lang="es-EC" sz="1200">
                          <a:latin typeface="Times New Roman"/>
                          <a:ea typeface="Calibri"/>
                          <a:cs typeface="Times New Roman"/>
                        </a:rPr>
                        <a:t>3,88 %</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r>
              <a:tr h="294640">
                <a:tc>
                  <a:txBody>
                    <a:bodyPr/>
                    <a:lstStyle/>
                    <a:p>
                      <a:pPr marL="362585" algn="just">
                        <a:lnSpc>
                          <a:spcPct val="200000"/>
                        </a:lnSpc>
                        <a:spcAft>
                          <a:spcPts val="0"/>
                        </a:spcAft>
                      </a:pPr>
                      <a:r>
                        <a:rPr lang="es-EC" sz="1200">
                          <a:latin typeface="Times New Roman"/>
                          <a:ea typeface="Calibri"/>
                          <a:cs typeface="Times New Roman"/>
                        </a:rPr>
                        <a:t>Amba</a:t>
                      </a:r>
                      <a:r>
                        <a:rPr lang="es-EC" sz="1200" spc="-5">
                          <a:latin typeface="Times New Roman"/>
                          <a:ea typeface="Calibri"/>
                          <a:cs typeface="Times New Roman"/>
                        </a:rPr>
                        <a:t>t</a:t>
                      </a:r>
                      <a:r>
                        <a:rPr lang="es-EC" sz="1200">
                          <a:latin typeface="Times New Roman"/>
                          <a:ea typeface="Calibri"/>
                          <a:cs typeface="Times New Roman"/>
                        </a:rPr>
                        <a:t>o</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ED2D2"/>
                    </a:solidFill>
                  </a:tcPr>
                </a:tc>
                <a:tc>
                  <a:txBody>
                    <a:bodyPr/>
                    <a:lstStyle/>
                    <a:p>
                      <a:pPr marL="233045" algn="just">
                        <a:lnSpc>
                          <a:spcPct val="200000"/>
                        </a:lnSpc>
                        <a:spcAft>
                          <a:spcPts val="0"/>
                        </a:spcAft>
                      </a:pPr>
                      <a:r>
                        <a:rPr lang="es-EC" sz="1200">
                          <a:latin typeface="Times New Roman"/>
                          <a:ea typeface="Calibri"/>
                          <a:cs typeface="Times New Roman"/>
                        </a:rPr>
                        <a:t>Feb</a:t>
                      </a:r>
                      <a:r>
                        <a:rPr lang="es-EC" sz="1200" spc="-5">
                          <a:latin typeface="Times New Roman"/>
                          <a:ea typeface="Calibri"/>
                          <a:cs typeface="Times New Roman"/>
                        </a:rPr>
                        <a:t>-</a:t>
                      </a:r>
                      <a:r>
                        <a:rPr lang="es-EC" sz="1200">
                          <a:latin typeface="Times New Roman"/>
                          <a:ea typeface="Calibri"/>
                          <a:cs typeface="Times New Roman"/>
                        </a:rPr>
                        <a:t>12</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ED2D2"/>
                    </a:solidFill>
                  </a:tcPr>
                </a:tc>
                <a:tc>
                  <a:txBody>
                    <a:bodyPr/>
                    <a:lstStyle/>
                    <a:p>
                      <a:pPr marL="391160" algn="just">
                        <a:lnSpc>
                          <a:spcPct val="200000"/>
                        </a:lnSpc>
                        <a:spcAft>
                          <a:spcPts val="0"/>
                        </a:spcAft>
                      </a:pPr>
                      <a:r>
                        <a:rPr lang="es-EC" sz="1200">
                          <a:latin typeface="Times New Roman"/>
                          <a:ea typeface="Calibri"/>
                          <a:cs typeface="Times New Roman"/>
                        </a:rPr>
                        <a:t>2,31 %</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ED2D2"/>
                    </a:solidFill>
                  </a:tcPr>
                </a:tc>
              </a:tr>
              <a:tr h="314960">
                <a:tc>
                  <a:txBody>
                    <a:bodyPr/>
                    <a:lstStyle/>
                    <a:p>
                      <a:pPr marL="341630" algn="just">
                        <a:lnSpc>
                          <a:spcPct val="200000"/>
                        </a:lnSpc>
                        <a:spcBef>
                          <a:spcPts val="35"/>
                        </a:spcBef>
                        <a:spcAft>
                          <a:spcPts val="0"/>
                        </a:spcAft>
                      </a:pPr>
                      <a:r>
                        <a:rPr lang="es-EC" sz="1200">
                          <a:latin typeface="Times New Roman"/>
                          <a:ea typeface="Calibri"/>
                          <a:cs typeface="Times New Roman"/>
                        </a:rPr>
                        <a:t>Mac</a:t>
                      </a:r>
                      <a:r>
                        <a:rPr lang="es-EC" sz="1200" spc="-5">
                          <a:latin typeface="Times New Roman"/>
                          <a:ea typeface="Calibri"/>
                          <a:cs typeface="Times New Roman"/>
                        </a:rPr>
                        <a:t>h</a:t>
                      </a:r>
                      <a:r>
                        <a:rPr lang="es-EC" sz="1200">
                          <a:latin typeface="Times New Roman"/>
                          <a:ea typeface="Calibri"/>
                          <a:cs typeface="Times New Roman"/>
                        </a:rPr>
                        <a:t>ala</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233045" algn="just">
                        <a:lnSpc>
                          <a:spcPct val="200000"/>
                        </a:lnSpc>
                        <a:spcBef>
                          <a:spcPts val="35"/>
                        </a:spcBef>
                        <a:spcAft>
                          <a:spcPts val="0"/>
                        </a:spcAft>
                      </a:pPr>
                      <a:r>
                        <a:rPr lang="es-EC" sz="1200">
                          <a:latin typeface="Times New Roman"/>
                          <a:ea typeface="Calibri"/>
                          <a:cs typeface="Times New Roman"/>
                        </a:rPr>
                        <a:t>Feb</a:t>
                      </a:r>
                      <a:r>
                        <a:rPr lang="es-EC" sz="1200" spc="-5">
                          <a:latin typeface="Times New Roman"/>
                          <a:ea typeface="Calibri"/>
                          <a:cs typeface="Times New Roman"/>
                        </a:rPr>
                        <a:t>-</a:t>
                      </a:r>
                      <a:r>
                        <a:rPr lang="es-EC" sz="1200">
                          <a:latin typeface="Times New Roman"/>
                          <a:ea typeface="Calibri"/>
                          <a:cs typeface="Times New Roman"/>
                        </a:rPr>
                        <a:t>12</a:t>
                      </a:r>
                      <a:endParaRPr lang="es-ES" sz="110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391160" algn="just">
                        <a:lnSpc>
                          <a:spcPct val="200000"/>
                        </a:lnSpc>
                        <a:spcBef>
                          <a:spcPts val="35"/>
                        </a:spcBef>
                        <a:spcAft>
                          <a:spcPts val="0"/>
                        </a:spcAft>
                      </a:pPr>
                      <a:r>
                        <a:rPr lang="es-EC" sz="1200" dirty="0">
                          <a:latin typeface="Times New Roman"/>
                          <a:ea typeface="Calibri"/>
                          <a:cs typeface="Times New Roman"/>
                        </a:rPr>
                        <a:t>4,55 %</a:t>
                      </a:r>
                      <a:endParaRPr lang="es-ES" sz="1100" dirty="0">
                        <a:latin typeface="Calibri"/>
                        <a:ea typeface="Calibri"/>
                        <a:cs typeface="Times New Roman"/>
                      </a:endParaRPr>
                    </a:p>
                  </a:txBody>
                  <a:tcPr marL="0" marR="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r>
            </a:tbl>
          </a:graphicData>
        </a:graphic>
      </p:graphicFrame>
      <p:sp>
        <p:nvSpPr>
          <p:cNvPr id="30" name="29 CuadroTexto"/>
          <p:cNvSpPr txBox="1"/>
          <p:nvPr/>
        </p:nvSpPr>
        <p:spPr>
          <a:xfrm>
            <a:off x="4857752" y="4330021"/>
            <a:ext cx="4000528" cy="138499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C" sz="1400" dirty="0" smtClean="0"/>
              <a:t>La empresa MALEPRODU CIA LTDA. presenta una rotación del personal nula debido a que los puestos de trabajo se van complementado con la experiencia, de esta manera no constituye un factor que incremente el desempleo  en  el  Ecuador</a:t>
            </a:r>
            <a:endParaRPr lang="es-ES" sz="1400" dirty="0"/>
          </a:p>
        </p:txBody>
      </p:sp>
    </p:spTree>
    <p:extLst>
      <p:ext uri="{BB962C8B-B14F-4D97-AF65-F5344CB8AC3E}">
        <p14:creationId xmlns:p14="http://schemas.microsoft.com/office/powerpoint/2010/main" xmlns="" val="23584360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643174" y="500042"/>
            <a:ext cx="3500462" cy="369332"/>
          </a:xfrm>
          <a:prstGeom prst="rect">
            <a:avLst/>
          </a:prstGeom>
          <a:noFill/>
        </p:spPr>
        <p:txBody>
          <a:bodyPr wrap="square" rtlCol="0">
            <a:spAutoFit/>
          </a:bodyPr>
          <a:lstStyle/>
          <a:p>
            <a:pPr algn="ctr"/>
            <a:r>
              <a:rPr lang="es-EC" b="1" dirty="0" smtClean="0">
                <a:ln w="17780" cmpd="sng">
                  <a:solidFill>
                    <a:schemeClr val="accent1">
                      <a:tint val="3000"/>
                    </a:schemeClr>
                  </a:solidFill>
                  <a:prstDash val="solid"/>
                  <a:miter lim="800000"/>
                </a:ln>
                <a:effectLst>
                  <a:outerShdw blurRad="55000" dist="50800" dir="5400000" algn="tl">
                    <a:srgbClr val="000000">
                      <a:alpha val="33000"/>
                    </a:srgbClr>
                  </a:outerShdw>
                </a:effectLst>
              </a:rPr>
              <a:t>MICROAMBIENTE</a:t>
            </a:r>
            <a:endParaRPr lang="es-ES" b="1" dirty="0">
              <a:ln w="17780" cmpd="sng">
                <a:solidFill>
                  <a:schemeClr val="accent1">
                    <a:tint val="3000"/>
                  </a:schemeClr>
                </a:solidFill>
                <a:prstDash val="solid"/>
                <a:miter lim="800000"/>
              </a:ln>
              <a:effectLst>
                <a:outerShdw blurRad="55000" dist="50800" dir="5400000" algn="tl">
                  <a:srgbClr val="000000">
                    <a:alpha val="33000"/>
                  </a:srgbClr>
                </a:outerShdw>
              </a:effectLst>
            </a:endParaRPr>
          </a:p>
        </p:txBody>
      </p:sp>
      <p:sp>
        <p:nvSpPr>
          <p:cNvPr id="3" name="2 CuadroTexto"/>
          <p:cNvSpPr txBox="1"/>
          <p:nvPr/>
        </p:nvSpPr>
        <p:spPr>
          <a:xfrm>
            <a:off x="642910" y="785794"/>
            <a:ext cx="2714644" cy="646331"/>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EC"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Análisis  del Mercado</a:t>
            </a:r>
            <a:endParaRPr lang="es-ES"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4 CuadroTexto"/>
          <p:cNvSpPr txBox="1"/>
          <p:nvPr/>
        </p:nvSpPr>
        <p:spPr>
          <a:xfrm>
            <a:off x="2714612" y="1785926"/>
            <a:ext cx="1214446" cy="369332"/>
          </a:xfrm>
          <a:prstGeom prst="rect">
            <a:avLst/>
          </a:prstGeom>
          <a:noFill/>
        </p:spPr>
        <p:txBody>
          <a:bodyPr wrap="square" rtlCol="0">
            <a:spAutoFit/>
          </a:bodyPr>
          <a:lstStyle/>
          <a:p>
            <a:endParaRPr lang="es-ES"/>
          </a:p>
        </p:txBody>
      </p:sp>
      <p:sp>
        <p:nvSpPr>
          <p:cNvPr id="7" name="6 CuadroTexto"/>
          <p:cNvSpPr txBox="1"/>
          <p:nvPr/>
        </p:nvSpPr>
        <p:spPr>
          <a:xfrm>
            <a:off x="2643174" y="1857364"/>
            <a:ext cx="3657018" cy="369332"/>
          </a:xfrm>
          <a:prstGeom prst="rect">
            <a:avLst/>
          </a:prstGeom>
          <a:noFill/>
        </p:spPr>
        <p:txBody>
          <a:bodyPr wrap="square" rtlCol="0">
            <a:spAutoFit/>
          </a:bodyPr>
          <a:lstStyle/>
          <a:p>
            <a:endParaRPr lang="es-ES" dirty="0"/>
          </a:p>
        </p:txBody>
      </p:sp>
      <p:sp>
        <p:nvSpPr>
          <p:cNvPr id="8" name="7 Flecha abajo"/>
          <p:cNvSpPr/>
          <p:nvPr/>
        </p:nvSpPr>
        <p:spPr>
          <a:xfrm>
            <a:off x="1835696" y="1519562"/>
            <a:ext cx="432048" cy="613294"/>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9" name="8 CuadroTexto"/>
          <p:cNvSpPr txBox="1"/>
          <p:nvPr/>
        </p:nvSpPr>
        <p:spPr>
          <a:xfrm>
            <a:off x="467544" y="2165955"/>
            <a:ext cx="4577162"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sz="1600" dirty="0"/>
              <a:t>La etapa que vive actualmente el mercado de la producción y comercialización de mochilas la cual se caracteriza por la saturación del mercado</a:t>
            </a:r>
            <a:endParaRPr lang="es-ES" sz="1600" dirty="0"/>
          </a:p>
        </p:txBody>
      </p:sp>
      <p:sp>
        <p:nvSpPr>
          <p:cNvPr id="10" name="9 Flecha izquierda y arriba"/>
          <p:cNvSpPr/>
          <p:nvPr/>
        </p:nvSpPr>
        <p:spPr>
          <a:xfrm rot="16200000">
            <a:off x="4887762" y="2897214"/>
            <a:ext cx="1080120" cy="415499"/>
          </a:xfrm>
          <a:prstGeom prst="lef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11" name="10 CuadroTexto"/>
          <p:cNvSpPr txBox="1"/>
          <p:nvPr/>
        </p:nvSpPr>
        <p:spPr>
          <a:xfrm>
            <a:off x="4860032" y="3717032"/>
            <a:ext cx="396044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EC" dirty="0"/>
              <a:t>la reducción de las utilidades y la lucha por el mercado se hace intenso</a:t>
            </a:r>
            <a:endParaRPr lang="es-ES" dirty="0"/>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15074" y="857232"/>
            <a:ext cx="2592288" cy="263163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14942" y="4825203"/>
            <a:ext cx="2669426" cy="203279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93301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2 Conector recto de flecha"/>
          <p:cNvCxnSpPr/>
          <p:nvPr/>
        </p:nvCxnSpPr>
        <p:spPr>
          <a:xfrm>
            <a:off x="4644008" y="260648"/>
            <a:ext cx="0" cy="6336704"/>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6" name="5 CuadroTexto"/>
          <p:cNvSpPr txBox="1"/>
          <p:nvPr/>
        </p:nvSpPr>
        <p:spPr>
          <a:xfrm>
            <a:off x="1187624" y="548680"/>
            <a:ext cx="2016224" cy="369332"/>
          </a:xfrm>
          <a:prstGeom prst="rect">
            <a:avLst/>
          </a:prstGeom>
          <a:noFill/>
        </p:spPr>
        <p:txBody>
          <a:bodyPr wrap="square" rtlCol="0">
            <a:spAutoFit/>
          </a:bodyPr>
          <a:lstStyle/>
          <a:p>
            <a:pPr algn="ctr"/>
            <a:r>
              <a:rPr lang="es-EC" b="1" dirty="0"/>
              <a:t>Clientes</a:t>
            </a:r>
            <a:endParaRPr lang="es-ES" dirty="0"/>
          </a:p>
        </p:txBody>
      </p:sp>
      <p:sp>
        <p:nvSpPr>
          <p:cNvPr id="7" name="6 CuadroTexto"/>
          <p:cNvSpPr txBox="1"/>
          <p:nvPr/>
        </p:nvSpPr>
        <p:spPr>
          <a:xfrm>
            <a:off x="683568" y="1412776"/>
            <a:ext cx="3168352" cy="2308324"/>
          </a:xfrm>
          <a:prstGeom prst="rect">
            <a:avLst/>
          </a:prstGeom>
          <a:noFill/>
        </p:spPr>
        <p:txBody>
          <a:bodyPr wrap="square" rtlCol="0">
            <a:spAutoFit/>
          </a:bodyPr>
          <a:lstStyle/>
          <a:p>
            <a:pPr marL="285750" lvl="0" indent="-285750" algn="ctr">
              <a:buFont typeface="Wingdings" pitchFamily="2" charset="2"/>
              <a:buChar char="v"/>
            </a:pPr>
            <a:r>
              <a:rPr lang="es-ES" dirty="0"/>
              <a:t>Ecopacific</a:t>
            </a:r>
          </a:p>
          <a:p>
            <a:pPr marL="285750" lvl="0" indent="-285750" algn="ctr">
              <a:buFont typeface="Wingdings" pitchFamily="2" charset="2"/>
              <a:buChar char="v"/>
            </a:pPr>
            <a:r>
              <a:rPr lang="es-ES" dirty="0"/>
              <a:t>Sedal</a:t>
            </a:r>
          </a:p>
          <a:p>
            <a:pPr marL="285750" lvl="0" indent="-285750" algn="ctr">
              <a:buFont typeface="Wingdings" pitchFamily="2" charset="2"/>
              <a:buChar char="v"/>
            </a:pPr>
            <a:r>
              <a:rPr lang="es-ES" dirty="0"/>
              <a:t>Mabel</a:t>
            </a:r>
          </a:p>
          <a:p>
            <a:pPr marL="285750" lvl="0" indent="-285750" algn="ctr">
              <a:buFont typeface="Wingdings" pitchFamily="2" charset="2"/>
              <a:buChar char="v"/>
            </a:pPr>
            <a:r>
              <a:rPr lang="es-ES" dirty="0"/>
              <a:t>Promedico</a:t>
            </a:r>
          </a:p>
          <a:p>
            <a:pPr marL="285750" lvl="0" indent="-285750" algn="ctr">
              <a:buFont typeface="Wingdings" pitchFamily="2" charset="2"/>
              <a:buChar char="v"/>
            </a:pPr>
            <a:r>
              <a:rPr lang="es-ES" dirty="0"/>
              <a:t>Equipoin.Cia.Ltda</a:t>
            </a:r>
          </a:p>
          <a:p>
            <a:pPr marL="285750" lvl="0" indent="-285750" algn="ctr">
              <a:buFont typeface="Wingdings" pitchFamily="2" charset="2"/>
              <a:buChar char="v"/>
            </a:pPr>
            <a:r>
              <a:rPr lang="es-ES" dirty="0"/>
              <a:t>Sonda ecuador </a:t>
            </a:r>
          </a:p>
          <a:p>
            <a:pPr marL="285750" lvl="0" indent="-285750" algn="ctr">
              <a:buFont typeface="Wingdings" pitchFamily="2" charset="2"/>
              <a:buChar char="v"/>
            </a:pPr>
            <a:r>
              <a:rPr lang="es-ES" dirty="0"/>
              <a:t>Tecnova</a:t>
            </a:r>
          </a:p>
          <a:p>
            <a:pPr algn="ctr"/>
            <a:endParaRPr lang="es-ES" dirty="0"/>
          </a:p>
        </p:txBody>
      </p:sp>
      <p:sp>
        <p:nvSpPr>
          <p:cNvPr id="8" name="7 CuadroTexto"/>
          <p:cNvSpPr txBox="1"/>
          <p:nvPr/>
        </p:nvSpPr>
        <p:spPr>
          <a:xfrm>
            <a:off x="467544" y="4318645"/>
            <a:ext cx="3888432" cy="184665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endParaRPr lang="es-EC" sz="1600" dirty="0" smtClean="0"/>
          </a:p>
          <a:p>
            <a:pPr algn="just"/>
            <a:r>
              <a:rPr lang="es-EC" sz="1600" dirty="0" smtClean="0"/>
              <a:t>Con </a:t>
            </a:r>
            <a:r>
              <a:rPr lang="es-EC" sz="1600" dirty="0"/>
              <a:t>respeto a sus clientes  MALEPRODU CIA LTDA  realiza ventas al contado y a crédito concediendo a sus clientes crédito un plazo a 30 y 90 días según la persona encargada de crédito.</a:t>
            </a:r>
            <a:endParaRPr lang="es-ES" sz="1600" dirty="0"/>
          </a:p>
          <a:p>
            <a:endParaRPr lang="es-ES" dirty="0"/>
          </a:p>
        </p:txBody>
      </p:sp>
      <p:sp>
        <p:nvSpPr>
          <p:cNvPr id="9" name="8 CuadroTexto"/>
          <p:cNvSpPr txBox="1"/>
          <p:nvPr/>
        </p:nvSpPr>
        <p:spPr>
          <a:xfrm>
            <a:off x="5292080" y="467380"/>
            <a:ext cx="3024336" cy="369332"/>
          </a:xfrm>
          <a:prstGeom prst="rect">
            <a:avLst/>
          </a:prstGeom>
          <a:noFill/>
        </p:spPr>
        <p:txBody>
          <a:bodyPr wrap="square" rtlCol="0">
            <a:spAutoFit/>
          </a:bodyPr>
          <a:lstStyle/>
          <a:p>
            <a:pPr algn="ctr"/>
            <a:r>
              <a:rPr lang="es-EC" b="1" dirty="0"/>
              <a:t>Proveedores	</a:t>
            </a:r>
            <a:endParaRPr lang="es-ES" dirty="0"/>
          </a:p>
        </p:txBody>
      </p:sp>
      <p:sp>
        <p:nvSpPr>
          <p:cNvPr id="10" name="9 CuadroTexto"/>
          <p:cNvSpPr txBox="1"/>
          <p:nvPr/>
        </p:nvSpPr>
        <p:spPr>
          <a:xfrm>
            <a:off x="5508104" y="1412776"/>
            <a:ext cx="2304256" cy="1754326"/>
          </a:xfrm>
          <a:prstGeom prst="rect">
            <a:avLst/>
          </a:prstGeom>
          <a:noFill/>
        </p:spPr>
        <p:txBody>
          <a:bodyPr wrap="square" rtlCol="0">
            <a:spAutoFit/>
          </a:bodyPr>
          <a:lstStyle/>
          <a:p>
            <a:pPr marL="285750" lvl="0" indent="-285750">
              <a:buFont typeface="Arial" pitchFamily="34" charset="0"/>
              <a:buChar char="•"/>
            </a:pPr>
            <a:r>
              <a:rPr lang="es-EC" dirty="0"/>
              <a:t>MABEL</a:t>
            </a:r>
            <a:endParaRPr lang="es-ES" dirty="0"/>
          </a:p>
          <a:p>
            <a:pPr marL="285750" lvl="0" indent="-285750">
              <a:buFont typeface="Arial" pitchFamily="34" charset="0"/>
              <a:buChar char="•"/>
            </a:pPr>
            <a:r>
              <a:rPr lang="es-EC" dirty="0"/>
              <a:t>DISVASARI</a:t>
            </a:r>
            <a:endParaRPr lang="es-ES" dirty="0"/>
          </a:p>
          <a:p>
            <a:pPr marL="285750" lvl="0" indent="-285750">
              <a:buFont typeface="Arial" pitchFamily="34" charset="0"/>
              <a:buChar char="•"/>
            </a:pPr>
            <a:r>
              <a:rPr lang="es-EC" dirty="0"/>
              <a:t>Hernán Urbano</a:t>
            </a:r>
            <a:endParaRPr lang="es-ES" dirty="0"/>
          </a:p>
          <a:p>
            <a:pPr marL="285750" lvl="0" indent="-285750">
              <a:buFont typeface="Arial" pitchFamily="34" charset="0"/>
              <a:buChar char="•"/>
            </a:pPr>
            <a:r>
              <a:rPr lang="es-EC" dirty="0"/>
              <a:t>BRUNANCI CIALTDA </a:t>
            </a:r>
            <a:endParaRPr lang="es-ES" dirty="0"/>
          </a:p>
          <a:p>
            <a:endParaRPr lang="es-ES" dirty="0"/>
          </a:p>
        </p:txBody>
      </p:sp>
      <p:sp>
        <p:nvSpPr>
          <p:cNvPr id="11" name="10 CuadroTexto"/>
          <p:cNvSpPr txBox="1"/>
          <p:nvPr/>
        </p:nvSpPr>
        <p:spPr>
          <a:xfrm>
            <a:off x="4932040" y="3501008"/>
            <a:ext cx="3528392" cy="830997"/>
          </a:xfrm>
          <a:prstGeom prst="rect">
            <a:avLst/>
          </a:prstGeom>
          <a:noFill/>
          <a:ln>
            <a:solidFill>
              <a:srgbClr val="00B0F0"/>
            </a:solidFill>
            <a:prstDash val="lgDash"/>
          </a:ln>
        </p:spPr>
        <p:txBody>
          <a:bodyPr wrap="square" rtlCol="0">
            <a:spAutoFit/>
          </a:bodyPr>
          <a:lstStyle/>
          <a:p>
            <a:pPr algn="just"/>
            <a:r>
              <a:rPr lang="es-EC" sz="1600" dirty="0"/>
              <a:t>Los proveedores de MALEPRODU CIA LTDA le conceden créditos entre 60 a 90 </a:t>
            </a:r>
            <a:r>
              <a:rPr lang="es-EC" sz="1600" dirty="0" smtClean="0"/>
              <a:t>días</a:t>
            </a:r>
            <a:endParaRPr lang="es-ES" sz="1600"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832140" y="4720380"/>
            <a:ext cx="1656184" cy="1539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xmlns="" val="25922439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051720" y="159023"/>
            <a:ext cx="54006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C"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Competencia</a:t>
            </a:r>
            <a:endParaRPr lang="es-E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4" name="3 Diagrama"/>
          <p:cNvGraphicFramePr/>
          <p:nvPr>
            <p:extLst>
              <p:ext uri="{D42A27DB-BD31-4B8C-83A1-F6EECF244321}">
                <p14:modId xmlns:p14="http://schemas.microsoft.com/office/powerpoint/2010/main" xmlns="" val="3403911363"/>
              </p:ext>
            </p:extLst>
          </p:nvPr>
        </p:nvGraphicFramePr>
        <p:xfrm>
          <a:off x="755576" y="836712"/>
          <a:ext cx="7992888"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http://www.directivoglobal.com/imgcursos/245_2.gif"/>
          <p:cNvPicPr>
            <a:picLocks noChangeAspect="1" noChangeArrowheads="1"/>
          </p:cNvPicPr>
          <p:nvPr/>
        </p:nvPicPr>
        <p:blipFill>
          <a:blip r:embed="rId6"/>
          <a:srcRect/>
          <a:stretch>
            <a:fillRect/>
          </a:stretch>
        </p:blipFill>
        <p:spPr bwMode="auto">
          <a:xfrm>
            <a:off x="467544" y="2708920"/>
            <a:ext cx="2529572" cy="1872208"/>
          </a:xfrm>
          <a:prstGeom prst="rect">
            <a:avLst/>
          </a:prstGeom>
          <a:ln>
            <a:noFill/>
          </a:ln>
          <a:effectLst>
            <a:softEdge rad="112500"/>
          </a:effectLst>
        </p:spPr>
      </p:pic>
      <p:pic>
        <p:nvPicPr>
          <p:cNvPr id="6" name="Picture 12" descr="http://images01.olx.com.ar/ui/4/21/53/68301853_2-Socio-Empresario-Alta-Gracia.jpg"/>
          <p:cNvPicPr>
            <a:picLocks noChangeAspect="1" noChangeArrowheads="1"/>
          </p:cNvPicPr>
          <p:nvPr/>
        </p:nvPicPr>
        <p:blipFill>
          <a:blip r:embed="rId7"/>
          <a:srcRect/>
          <a:stretch>
            <a:fillRect/>
          </a:stretch>
        </p:blipFill>
        <p:spPr bwMode="auto">
          <a:xfrm>
            <a:off x="6737940" y="389855"/>
            <a:ext cx="1866508" cy="2091641"/>
          </a:xfrm>
          <a:prstGeom prst="rect">
            <a:avLst/>
          </a:prstGeom>
          <a:ln>
            <a:noFill/>
          </a:ln>
          <a:effectLst>
            <a:softEdge rad="112500"/>
          </a:effectLst>
        </p:spPr>
      </p:pic>
      <p:pic>
        <p:nvPicPr>
          <p:cNvPr id="7" name="Picture 6" descr="http://2.bp.blogspot.com/_lrgryWePXrk/TAUipnS4x0I/AAAAAAAADGo/NEKGyqID3Nc/s1600/imagen-areas-de-estudio-analisis-financiero"/>
          <p:cNvPicPr>
            <a:picLocks noChangeAspect="1" noChangeArrowheads="1"/>
          </p:cNvPicPr>
          <p:nvPr/>
        </p:nvPicPr>
        <p:blipFill>
          <a:blip r:embed="rId8"/>
          <a:srcRect/>
          <a:stretch>
            <a:fillRect/>
          </a:stretch>
        </p:blipFill>
        <p:spPr bwMode="auto">
          <a:xfrm>
            <a:off x="7308304" y="5013176"/>
            <a:ext cx="1440160" cy="1452559"/>
          </a:xfrm>
          <a:prstGeom prst="rect">
            <a:avLst/>
          </a:prstGeom>
          <a:ln>
            <a:noFill/>
          </a:ln>
          <a:effectLst>
            <a:softEdge rad="112500"/>
          </a:effectLst>
        </p:spPr>
      </p:pic>
    </p:spTree>
    <p:extLst>
      <p:ext uri="{BB962C8B-B14F-4D97-AF65-F5344CB8AC3E}">
        <p14:creationId xmlns:p14="http://schemas.microsoft.com/office/powerpoint/2010/main" xmlns="" val="16461548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915816" y="260648"/>
            <a:ext cx="352839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C"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FODA de la Empresa</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4" name="3 Conector recto de flecha"/>
          <p:cNvCxnSpPr/>
          <p:nvPr/>
        </p:nvCxnSpPr>
        <p:spPr>
          <a:xfrm>
            <a:off x="4572000" y="629980"/>
            <a:ext cx="0" cy="5967372"/>
          </a:xfrm>
          <a:prstGeom prst="straightConnector1">
            <a:avLst/>
          </a:prstGeom>
          <a:ln>
            <a:headEnd type="arrow"/>
            <a:tailEnd type="arrow"/>
          </a:ln>
        </p:spPr>
        <p:style>
          <a:lnRef idx="2">
            <a:schemeClr val="accent5"/>
          </a:lnRef>
          <a:fillRef idx="0">
            <a:schemeClr val="accent5"/>
          </a:fillRef>
          <a:effectRef idx="1">
            <a:schemeClr val="accent5"/>
          </a:effectRef>
          <a:fontRef idx="minor">
            <a:schemeClr val="tx1"/>
          </a:fontRef>
        </p:style>
      </p:cxnSp>
      <p:sp>
        <p:nvSpPr>
          <p:cNvPr id="7" name="6 CuadroTexto"/>
          <p:cNvSpPr txBox="1"/>
          <p:nvPr/>
        </p:nvSpPr>
        <p:spPr>
          <a:xfrm>
            <a:off x="971600" y="764704"/>
            <a:ext cx="273630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C"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Fortalezas</a:t>
            </a:r>
            <a:r>
              <a:rPr lang="es-EC"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8" name="7 Diagrama"/>
          <p:cNvGraphicFramePr/>
          <p:nvPr>
            <p:extLst>
              <p:ext uri="{D42A27DB-BD31-4B8C-83A1-F6EECF244321}">
                <p14:modId xmlns:p14="http://schemas.microsoft.com/office/powerpoint/2010/main" xmlns="" val="590587888"/>
              </p:ext>
            </p:extLst>
          </p:nvPr>
        </p:nvGraphicFramePr>
        <p:xfrm>
          <a:off x="323528" y="1397000"/>
          <a:ext cx="4032448"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11 CuadroTexto"/>
          <p:cNvSpPr txBox="1"/>
          <p:nvPr/>
        </p:nvSpPr>
        <p:spPr>
          <a:xfrm>
            <a:off x="5148064" y="971436"/>
            <a:ext cx="2592288"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s-EC"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Oportunidades	</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13" name="12 Diagrama"/>
          <p:cNvGraphicFramePr/>
          <p:nvPr>
            <p:extLst>
              <p:ext uri="{D42A27DB-BD31-4B8C-83A1-F6EECF244321}">
                <p14:modId xmlns:p14="http://schemas.microsoft.com/office/powerpoint/2010/main" xmlns="" val="3241733274"/>
              </p:ext>
            </p:extLst>
          </p:nvPr>
        </p:nvGraphicFramePr>
        <p:xfrm>
          <a:off x="4499992" y="1581666"/>
          <a:ext cx="4248472" cy="47276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1744036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2 Conector recto de flecha"/>
          <p:cNvCxnSpPr/>
          <p:nvPr/>
        </p:nvCxnSpPr>
        <p:spPr>
          <a:xfrm>
            <a:off x="4427984" y="332656"/>
            <a:ext cx="0" cy="6264696"/>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4" name="3 CuadroTexto"/>
          <p:cNvSpPr txBox="1"/>
          <p:nvPr/>
        </p:nvSpPr>
        <p:spPr>
          <a:xfrm>
            <a:off x="755576" y="404664"/>
            <a:ext cx="280831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r>
              <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s-EC"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Debilidades</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6" name="5 Diagrama"/>
          <p:cNvGraphicFramePr/>
          <p:nvPr>
            <p:extLst>
              <p:ext uri="{D42A27DB-BD31-4B8C-83A1-F6EECF244321}">
                <p14:modId xmlns:p14="http://schemas.microsoft.com/office/powerpoint/2010/main" xmlns="" val="4261709686"/>
              </p:ext>
            </p:extLst>
          </p:nvPr>
        </p:nvGraphicFramePr>
        <p:xfrm>
          <a:off x="323528" y="820936"/>
          <a:ext cx="4032448" cy="563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5076056" y="404664"/>
            <a:ext cx="3240360" cy="369332"/>
          </a:xfrm>
          <a:prstGeom prst="rect">
            <a:avLst/>
          </a:prstGeom>
          <a:noFill/>
        </p:spPr>
        <p:txBody>
          <a:bodyPr wrap="square" rtlCol="0">
            <a:spAutoFit/>
          </a:bodyPr>
          <a:lstStyle/>
          <a:p>
            <a:pPr algn="ctr"/>
            <a:r>
              <a:rPr lang="es-EC" b="1" dirty="0" smtClean="0"/>
              <a:t>     Amenazas</a:t>
            </a:r>
            <a:r>
              <a:rPr lang="es-EC" b="1" dirty="0"/>
              <a:t>	</a:t>
            </a:r>
            <a:endParaRPr lang="es-ES" dirty="0"/>
          </a:p>
        </p:txBody>
      </p:sp>
      <p:graphicFrame>
        <p:nvGraphicFramePr>
          <p:cNvPr id="9" name="8 Diagrama"/>
          <p:cNvGraphicFramePr/>
          <p:nvPr>
            <p:extLst>
              <p:ext uri="{D42A27DB-BD31-4B8C-83A1-F6EECF244321}">
                <p14:modId xmlns:p14="http://schemas.microsoft.com/office/powerpoint/2010/main" xmlns="" val="1762353862"/>
              </p:ext>
            </p:extLst>
          </p:nvPr>
        </p:nvGraphicFramePr>
        <p:xfrm>
          <a:off x="4644008" y="-243408"/>
          <a:ext cx="4320480" cy="50405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Picture 4" descr="http://blogs.creamoselfuturo.com/industria-y-servicios/wp-content/uploads/2009/07/tecnologiacom.jpg"/>
          <p:cNvPicPr>
            <a:picLocks noChangeAspect="1" noChangeArrowheads="1"/>
          </p:cNvPicPr>
          <p:nvPr/>
        </p:nvPicPr>
        <p:blipFill>
          <a:blip r:embed="rId10"/>
          <a:srcRect/>
          <a:stretch>
            <a:fillRect/>
          </a:stretch>
        </p:blipFill>
        <p:spPr bwMode="auto">
          <a:xfrm>
            <a:off x="4788024" y="3212976"/>
            <a:ext cx="1500198" cy="1581141"/>
          </a:xfrm>
          <a:prstGeom prst="rect">
            <a:avLst/>
          </a:prstGeom>
          <a:ln>
            <a:noFill/>
          </a:ln>
          <a:effectLst>
            <a:softEdge rad="112500"/>
          </a:effectLst>
        </p:spPr>
      </p:pic>
      <p:pic>
        <p:nvPicPr>
          <p:cNvPr id="12" name="Picture 8" descr="https://encrypted-tbn0.gstatic.com/images?q=tbn:ANd9GcSoMSRxsCHYni3yvL78UJPR-nGqDOwLyJQfWIuDPJ9EyxOOKWAIrQ"/>
          <p:cNvPicPr>
            <a:picLocks noChangeAspect="1" noChangeArrowheads="1"/>
          </p:cNvPicPr>
          <p:nvPr/>
        </p:nvPicPr>
        <p:blipFill>
          <a:blip r:embed="rId11"/>
          <a:srcRect/>
          <a:stretch>
            <a:fillRect/>
          </a:stretch>
        </p:blipFill>
        <p:spPr bwMode="auto">
          <a:xfrm>
            <a:off x="6948264" y="3181131"/>
            <a:ext cx="1593434" cy="1612986"/>
          </a:xfrm>
          <a:prstGeom prst="rect">
            <a:avLst/>
          </a:prstGeom>
          <a:ln>
            <a:noFill/>
          </a:ln>
          <a:effectLst>
            <a:softEdge rad="112500"/>
          </a:effectLst>
        </p:spPr>
      </p:pic>
      <p:pic>
        <p:nvPicPr>
          <p:cNvPr id="13" name="Picture 2"/>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5472100" y="4865648"/>
            <a:ext cx="2448272" cy="173170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58328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49930" y="175666"/>
            <a:ext cx="1821013" cy="9340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CuadroTexto"/>
          <p:cNvSpPr txBox="1"/>
          <p:nvPr/>
        </p:nvSpPr>
        <p:spPr>
          <a:xfrm>
            <a:off x="1475656" y="548680"/>
            <a:ext cx="6192688" cy="369332"/>
          </a:xfrm>
          <a:prstGeom prst="rect">
            <a:avLst/>
          </a:prstGeom>
          <a:noFill/>
        </p:spPr>
        <p:txBody>
          <a:bodyPr wrap="square" rtlCol="0">
            <a:spAutoFit/>
          </a:bodyPr>
          <a:lstStyle/>
          <a:p>
            <a:pPr algn="ctr"/>
            <a:r>
              <a:rPr lang="es-ES" b="1" u="sng" dirty="0" smtClean="0">
                <a:latin typeface="Times New Roman" pitchFamily="18" charset="0"/>
                <a:cs typeface="Times New Roman" pitchFamily="18" charset="0"/>
              </a:rPr>
              <a:t>RESEÑA  HISTORICA </a:t>
            </a:r>
            <a:endParaRPr lang="es-ES" b="1" u="sng" dirty="0">
              <a:latin typeface="Times New Roman" pitchFamily="18" charset="0"/>
              <a:cs typeface="Times New Roman" pitchFamily="18" charset="0"/>
            </a:endParaRPr>
          </a:p>
        </p:txBody>
      </p:sp>
      <p:sp>
        <p:nvSpPr>
          <p:cNvPr id="3" name="2 CuadroTexto"/>
          <p:cNvSpPr txBox="1"/>
          <p:nvPr/>
        </p:nvSpPr>
        <p:spPr>
          <a:xfrm>
            <a:off x="467544" y="1558533"/>
            <a:ext cx="2160240" cy="646331"/>
          </a:xfrm>
          <a:prstGeom prst="rect">
            <a:avLst/>
          </a:prstGeom>
          <a:noFill/>
        </p:spPr>
        <p:txBody>
          <a:bodyPr wrap="square" rtlCol="0">
            <a:spAutoFit/>
          </a:bodyPr>
          <a:lstStyle/>
          <a:p>
            <a:pPr algn="ctr"/>
            <a:r>
              <a:rPr lang="es-ES" dirty="0" smtClean="0">
                <a:latin typeface="Times New Roman" pitchFamily="18" charset="0"/>
                <a:cs typeface="Times New Roman" pitchFamily="18" charset="0"/>
              </a:rPr>
              <a:t>Almacenes Chimborazo </a:t>
            </a:r>
            <a:endParaRPr lang="es-ES" dirty="0">
              <a:latin typeface="Times New Roman" pitchFamily="18" charset="0"/>
              <a:cs typeface="Times New Roman" pitchFamily="18" charset="0"/>
            </a:endParaRPr>
          </a:p>
        </p:txBody>
      </p:sp>
      <p:sp>
        <p:nvSpPr>
          <p:cNvPr id="4" name="3 Flecha derecha"/>
          <p:cNvSpPr/>
          <p:nvPr/>
        </p:nvSpPr>
        <p:spPr>
          <a:xfrm>
            <a:off x="2339752" y="1700808"/>
            <a:ext cx="648072" cy="369332"/>
          </a:xfrm>
          <a:prstGeom prst="rightArrow">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5" name="4 CuadroTexto"/>
          <p:cNvSpPr txBox="1"/>
          <p:nvPr/>
        </p:nvSpPr>
        <p:spPr>
          <a:xfrm>
            <a:off x="2699792" y="1556792"/>
            <a:ext cx="2016224" cy="646331"/>
          </a:xfrm>
          <a:prstGeom prst="rect">
            <a:avLst/>
          </a:prstGeom>
          <a:noFill/>
        </p:spPr>
        <p:txBody>
          <a:bodyPr wrap="square" rtlCol="0">
            <a:spAutoFit/>
          </a:bodyPr>
          <a:lstStyle/>
          <a:p>
            <a:pPr algn="ctr"/>
            <a:r>
              <a:rPr lang="es-ES" dirty="0" smtClean="0">
                <a:latin typeface="Times New Roman" pitchFamily="18" charset="0"/>
                <a:cs typeface="Times New Roman" pitchFamily="18" charset="0"/>
              </a:rPr>
              <a:t>Inicio sus operaciones </a:t>
            </a:r>
            <a:endParaRPr lang="es-ES" dirty="0">
              <a:latin typeface="Times New Roman" pitchFamily="18" charset="0"/>
              <a:cs typeface="Times New Roman" pitchFamily="18" charset="0"/>
            </a:endParaRPr>
          </a:p>
        </p:txBody>
      </p:sp>
      <p:sp>
        <p:nvSpPr>
          <p:cNvPr id="7" name="6 CuadroTexto"/>
          <p:cNvSpPr txBox="1"/>
          <p:nvPr/>
        </p:nvSpPr>
        <p:spPr>
          <a:xfrm>
            <a:off x="5148064" y="1572994"/>
            <a:ext cx="1152128" cy="646331"/>
          </a:xfrm>
          <a:prstGeom prst="rect">
            <a:avLst/>
          </a:prstGeom>
          <a:noFill/>
        </p:spPr>
        <p:txBody>
          <a:bodyPr wrap="square" rtlCol="0">
            <a:spAutoFit/>
          </a:bodyPr>
          <a:lstStyle/>
          <a:p>
            <a:r>
              <a:rPr lang="es-ES" dirty="0" smtClean="0">
                <a:latin typeface="Times New Roman" pitchFamily="18" charset="0"/>
                <a:cs typeface="Times New Roman" pitchFamily="18" charset="0"/>
              </a:rPr>
              <a:t>En el año de 1967</a:t>
            </a:r>
            <a:endParaRPr lang="es-ES" dirty="0">
              <a:latin typeface="Times New Roman" pitchFamily="18" charset="0"/>
              <a:cs typeface="Times New Roman" pitchFamily="18" charset="0"/>
            </a:endParaRPr>
          </a:p>
        </p:txBody>
      </p:sp>
      <p:sp>
        <p:nvSpPr>
          <p:cNvPr id="9" name="8 Flecha derecha"/>
          <p:cNvSpPr/>
          <p:nvPr/>
        </p:nvSpPr>
        <p:spPr>
          <a:xfrm>
            <a:off x="4391980" y="1700808"/>
            <a:ext cx="648072" cy="369332"/>
          </a:xfrm>
          <a:prstGeom prst="rightArrow">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10" name="9 Flecha derecha"/>
          <p:cNvSpPr/>
          <p:nvPr/>
        </p:nvSpPr>
        <p:spPr>
          <a:xfrm>
            <a:off x="6228184" y="1716168"/>
            <a:ext cx="648072" cy="369332"/>
          </a:xfrm>
          <a:prstGeom prst="rightArrow">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16" name="15 CuadroTexto"/>
          <p:cNvSpPr txBox="1"/>
          <p:nvPr/>
        </p:nvSpPr>
        <p:spPr>
          <a:xfrm>
            <a:off x="6949930" y="1124744"/>
            <a:ext cx="1980220" cy="1477328"/>
          </a:xfrm>
          <a:prstGeom prst="rect">
            <a:avLst/>
          </a:prstGeom>
          <a:noFill/>
        </p:spPr>
        <p:txBody>
          <a:bodyPr wrap="square" rtlCol="0">
            <a:spAutoFit/>
          </a:bodyPr>
          <a:lstStyle/>
          <a:p>
            <a:pPr algn="just"/>
            <a:r>
              <a:rPr lang="es-EC" dirty="0">
                <a:latin typeface="Times New Roman" pitchFamily="18" charset="0"/>
                <a:cs typeface="Times New Roman" pitchFamily="18" charset="0"/>
              </a:rPr>
              <a:t>surgió con un pequeño local donde su giro de negocio era la venta de alfombras.</a:t>
            </a:r>
            <a:endParaRPr lang="es-ES" dirty="0">
              <a:latin typeface="Times New Roman" pitchFamily="18" charset="0"/>
              <a:cs typeface="Times New Roman" pitchFamily="18" charset="0"/>
            </a:endParaRPr>
          </a:p>
        </p:txBody>
      </p:sp>
      <p:sp>
        <p:nvSpPr>
          <p:cNvPr id="18" name="17 CuadroTexto"/>
          <p:cNvSpPr txBox="1"/>
          <p:nvPr/>
        </p:nvSpPr>
        <p:spPr>
          <a:xfrm>
            <a:off x="323528" y="2996952"/>
            <a:ext cx="3024336"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C" sz="1600" dirty="0">
                <a:latin typeface="Times New Roman" pitchFamily="18" charset="0"/>
                <a:cs typeface="Times New Roman" pitchFamily="18" charset="0"/>
              </a:rPr>
              <a:t>En 1975 Almacenes Chimborazo </a:t>
            </a:r>
            <a:endParaRPr lang="es-ES" sz="1600" dirty="0">
              <a:latin typeface="Times New Roman" pitchFamily="18" charset="0"/>
              <a:cs typeface="Times New Roman" pitchFamily="18" charset="0"/>
            </a:endParaRPr>
          </a:p>
        </p:txBody>
      </p:sp>
      <p:sp>
        <p:nvSpPr>
          <p:cNvPr id="20" name="19 Flecha derecha"/>
          <p:cNvSpPr/>
          <p:nvPr/>
        </p:nvSpPr>
        <p:spPr>
          <a:xfrm rot="5400000">
            <a:off x="1457252" y="3447405"/>
            <a:ext cx="545511" cy="508702"/>
          </a:xfrm>
          <a:prstGeom prst="rightArrow">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dirty="0"/>
          </a:p>
        </p:txBody>
      </p:sp>
      <p:sp>
        <p:nvSpPr>
          <p:cNvPr id="19" name="18 CuadroTexto"/>
          <p:cNvSpPr txBox="1"/>
          <p:nvPr/>
        </p:nvSpPr>
        <p:spPr>
          <a:xfrm>
            <a:off x="323528" y="4060229"/>
            <a:ext cx="2952328"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EC" sz="1600" dirty="0">
                <a:latin typeface="Times New Roman" pitchFamily="18" charset="0"/>
                <a:cs typeface="Times New Roman" pitchFamily="18" charset="0"/>
              </a:rPr>
              <a:t>F</a:t>
            </a:r>
            <a:r>
              <a:rPr lang="es-EC" sz="1600" dirty="0" smtClean="0">
                <a:latin typeface="Times New Roman" pitchFamily="18" charset="0"/>
                <a:cs typeface="Times New Roman" pitchFamily="18" charset="0"/>
              </a:rPr>
              <a:t>ue </a:t>
            </a:r>
            <a:r>
              <a:rPr lang="es-EC" sz="1600" dirty="0">
                <a:latin typeface="Times New Roman" pitchFamily="18" charset="0"/>
                <a:cs typeface="Times New Roman" pitchFamily="18" charset="0"/>
              </a:rPr>
              <a:t>conocido por la variedad de productos de cuero y mochilas, dejando atrás la venta de alfombras</a:t>
            </a:r>
            <a:r>
              <a:rPr lang="es-EC" dirty="0">
                <a:latin typeface="Times New Roman" pitchFamily="18" charset="0"/>
                <a:cs typeface="Times New Roman" pitchFamily="18" charset="0"/>
              </a:rPr>
              <a:t>.</a:t>
            </a:r>
            <a:endParaRPr lang="es-ES" dirty="0">
              <a:latin typeface="Times New Roman" pitchFamily="18" charset="0"/>
              <a:cs typeface="Times New Roman" pitchFamily="18" charset="0"/>
            </a:endParaRPr>
          </a:p>
          <a:p>
            <a:endParaRPr lang="es-ES" dirty="0"/>
          </a:p>
        </p:txBody>
      </p:sp>
      <p:sp>
        <p:nvSpPr>
          <p:cNvPr id="21" name="20 CuadroTexto"/>
          <p:cNvSpPr txBox="1"/>
          <p:nvPr/>
        </p:nvSpPr>
        <p:spPr>
          <a:xfrm>
            <a:off x="5890365" y="2873841"/>
            <a:ext cx="2354043"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C" sz="1600" dirty="0" smtClean="0">
                <a:latin typeface="Times New Roman" pitchFamily="18" charset="0"/>
                <a:cs typeface="Times New Roman" pitchFamily="18" charset="0"/>
              </a:rPr>
              <a:t>En </a:t>
            </a:r>
            <a:r>
              <a:rPr lang="es-EC" sz="1600" dirty="0">
                <a:latin typeface="Times New Roman" pitchFamily="18" charset="0"/>
                <a:cs typeface="Times New Roman" pitchFamily="18" charset="0"/>
              </a:rPr>
              <a:t>1985  empezó   abrir   sucursales</a:t>
            </a:r>
            <a:endParaRPr lang="es-ES" sz="1600" dirty="0">
              <a:latin typeface="Times New Roman" pitchFamily="18" charset="0"/>
              <a:cs typeface="Times New Roman" pitchFamily="18" charset="0"/>
            </a:endParaRPr>
          </a:p>
        </p:txBody>
      </p:sp>
      <p:sp>
        <p:nvSpPr>
          <p:cNvPr id="22" name="21 CuadroTexto"/>
          <p:cNvSpPr txBox="1"/>
          <p:nvPr/>
        </p:nvSpPr>
        <p:spPr>
          <a:xfrm>
            <a:off x="5519214" y="4244895"/>
            <a:ext cx="3096344" cy="110799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EC" sz="1600" dirty="0" smtClean="0">
                <a:latin typeface="Times New Roman" pitchFamily="18" charset="0"/>
                <a:cs typeface="Times New Roman" pitchFamily="18" charset="0"/>
              </a:rPr>
              <a:t>Al </a:t>
            </a:r>
            <a:r>
              <a:rPr lang="es-EC" sz="1600" dirty="0">
                <a:latin typeface="Times New Roman" pitchFamily="18" charset="0"/>
                <a:cs typeface="Times New Roman" pitchFamily="18" charset="0"/>
              </a:rPr>
              <a:t>momento  cuenta con 10 locales en la ciudad  de Quito y  1 en la ciudad  de  Guayaquil.</a:t>
            </a:r>
            <a:endParaRPr lang="es-ES" sz="1600" dirty="0">
              <a:latin typeface="Times New Roman" pitchFamily="18" charset="0"/>
              <a:cs typeface="Times New Roman" pitchFamily="18" charset="0"/>
            </a:endParaRPr>
          </a:p>
          <a:p>
            <a:endParaRPr lang="es-ES" dirty="0"/>
          </a:p>
        </p:txBody>
      </p:sp>
      <p:cxnSp>
        <p:nvCxnSpPr>
          <p:cNvPr id="25" name="24 Conector recto"/>
          <p:cNvCxnSpPr/>
          <p:nvPr/>
        </p:nvCxnSpPr>
        <p:spPr>
          <a:xfrm>
            <a:off x="179512" y="2780928"/>
            <a:ext cx="8750638" cy="0"/>
          </a:xfrm>
          <a:prstGeom prst="line">
            <a:avLst/>
          </a:prstGeom>
          <a:ln>
            <a:solidFill>
              <a:srgbClr val="0070C0"/>
            </a:solidFill>
            <a:prstDash val="dash"/>
          </a:ln>
        </p:spPr>
        <p:style>
          <a:lnRef idx="2">
            <a:schemeClr val="accent1"/>
          </a:lnRef>
          <a:fillRef idx="0">
            <a:schemeClr val="accent1"/>
          </a:fillRef>
          <a:effectRef idx="1">
            <a:schemeClr val="accent1"/>
          </a:effectRef>
          <a:fontRef idx="minor">
            <a:schemeClr val="tx1"/>
          </a:fontRef>
        </p:style>
      </p:cxnSp>
      <p:sp>
        <p:nvSpPr>
          <p:cNvPr id="27" name="26 Flecha derecha"/>
          <p:cNvSpPr/>
          <p:nvPr/>
        </p:nvSpPr>
        <p:spPr>
          <a:xfrm rot="5400000">
            <a:off x="6677175" y="3599805"/>
            <a:ext cx="545511" cy="508702"/>
          </a:xfrm>
          <a:prstGeom prst="rightArrow">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dirty="0"/>
          </a:p>
        </p:txBody>
      </p:sp>
      <p:sp>
        <p:nvSpPr>
          <p:cNvPr id="26" name="25 CuadroTexto"/>
          <p:cNvSpPr txBox="1"/>
          <p:nvPr/>
        </p:nvSpPr>
        <p:spPr>
          <a:xfrm>
            <a:off x="179512" y="5805264"/>
            <a:ext cx="8750638" cy="83099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C" sz="1600" dirty="0">
                <a:solidFill>
                  <a:schemeClr val="tx1"/>
                </a:solidFill>
                <a:latin typeface="Times New Roman" pitchFamily="18" charset="0"/>
                <a:cs typeface="Times New Roman" pitchFamily="18" charset="0"/>
              </a:rPr>
              <a:t>MALEPRODU.CIA LTDA. (Almacenes Chimborazo Jr.), hoy en día se ha visto en la necesidad de manejar un control adecuado de sus gastos para optimizar sus recursos financieros  lo cual esto permitiera un adecuado manejo de la organización</a:t>
            </a:r>
            <a:endParaRPr lang="es-ES" sz="1600" dirty="0">
              <a:solidFill>
                <a:schemeClr val="tx1"/>
              </a:solidFill>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3568" y="733346"/>
            <a:ext cx="2088231" cy="70485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30 Imagen" descr="http://www.elcondadoshopping.com/web/images/fotos-locales/chimborazo%20jr.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47864" y="3335505"/>
            <a:ext cx="1944216" cy="2017385"/>
          </a:xfrm>
          <a:prstGeom prst="ellipse">
            <a:avLst/>
          </a:prstGeom>
          <a:ln>
            <a:noFill/>
          </a:ln>
          <a:effectLst>
            <a:softEdge rad="112500"/>
          </a:effectLst>
        </p:spPr>
      </p:pic>
    </p:spTree>
    <p:extLst>
      <p:ext uri="{BB962C8B-B14F-4D97-AF65-F5344CB8AC3E}">
        <p14:creationId xmlns:p14="http://schemas.microsoft.com/office/powerpoint/2010/main" xmlns="" val="42748232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620689"/>
            <a:ext cx="2448272" cy="173170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CuadroTexto"/>
          <p:cNvSpPr txBox="1"/>
          <p:nvPr/>
        </p:nvSpPr>
        <p:spPr>
          <a:xfrm rot="20459192">
            <a:off x="775709" y="2376767"/>
            <a:ext cx="7887075" cy="1200329"/>
          </a:xfrm>
          <a:prstGeom prst="rect">
            <a:avLst/>
          </a:prstGeom>
          <a:noFill/>
        </p:spPr>
        <p:txBody>
          <a:bodyPr wrap="square" rtlCol="0">
            <a:spAutoFit/>
          </a:bodyPr>
          <a:lstStyle/>
          <a:p>
            <a:pPr algn="ctr"/>
            <a:r>
              <a:rPr lang="es-ES" sz="7200" u="sng" dirty="0" smtClean="0">
                <a:effectLst>
                  <a:outerShdw blurRad="38100" dist="38100" dir="2700000" algn="tl">
                    <a:srgbClr val="000000">
                      <a:alpha val="43137"/>
                    </a:srgbClr>
                  </a:outerShdw>
                </a:effectLst>
                <a:latin typeface="Times New Roman" pitchFamily="18" charset="0"/>
                <a:cs typeface="Times New Roman" pitchFamily="18" charset="0"/>
              </a:rPr>
              <a:t>CAPITULO VI</a:t>
            </a:r>
            <a:endParaRPr lang="es-ES" sz="7200"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97236" y="3836640"/>
            <a:ext cx="2286000" cy="1905000"/>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802866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95736" y="548680"/>
            <a:ext cx="5040560" cy="369332"/>
          </a:xfrm>
          <a:prstGeom prst="rect">
            <a:avLst/>
          </a:prstGeom>
          <a:noFill/>
        </p:spPr>
        <p:txBody>
          <a:bodyPr wrap="square" rtlCol="0">
            <a:spAutoFit/>
          </a:bodyPr>
          <a:lstStyle/>
          <a:p>
            <a:pPr algn="ctr"/>
            <a:r>
              <a:rPr lang="es-MX" b="1" dirty="0"/>
              <a:t>DIRECCIONAMIENTO ESTRATÉGICO</a:t>
            </a:r>
            <a:endParaRPr lang="es-ES" dirty="0"/>
          </a:p>
        </p:txBody>
      </p:sp>
      <p:cxnSp>
        <p:nvCxnSpPr>
          <p:cNvPr id="5" name="4 Conector recto de flecha"/>
          <p:cNvCxnSpPr/>
          <p:nvPr/>
        </p:nvCxnSpPr>
        <p:spPr>
          <a:xfrm>
            <a:off x="4499992" y="2060848"/>
            <a:ext cx="0" cy="4464496"/>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sp>
        <p:nvSpPr>
          <p:cNvPr id="7" name="6 CuadroTexto"/>
          <p:cNvSpPr txBox="1"/>
          <p:nvPr/>
        </p:nvSpPr>
        <p:spPr>
          <a:xfrm>
            <a:off x="1142976" y="1214422"/>
            <a:ext cx="2376264" cy="646331"/>
          </a:xfrm>
          <a:prstGeom prst="rect">
            <a:avLst/>
          </a:prstGeom>
          <a:noFill/>
        </p:spPr>
        <p:txBody>
          <a:bodyPr wrap="square" rtlCol="0">
            <a:spAutoFit/>
          </a:bodyPr>
          <a:lstStyle/>
          <a:p>
            <a:pPr algn="ctr"/>
            <a:r>
              <a:rPr lang="es-MX" b="1" dirty="0"/>
              <a:t>Misión</a:t>
            </a:r>
            <a:endParaRPr lang="es-ES" dirty="0"/>
          </a:p>
          <a:p>
            <a:pPr algn="ctr"/>
            <a:endParaRPr lang="es-ES" dirty="0"/>
          </a:p>
        </p:txBody>
      </p:sp>
      <p:sp>
        <p:nvSpPr>
          <p:cNvPr id="8" name="7 CuadroTexto"/>
          <p:cNvSpPr txBox="1"/>
          <p:nvPr/>
        </p:nvSpPr>
        <p:spPr>
          <a:xfrm>
            <a:off x="428596" y="1928802"/>
            <a:ext cx="3714776"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sz="1600" dirty="0"/>
              <a:t>Ser una de las mejores empresas de comercialización de  productos de alta calidad, con la finalidad de satisfacer las necesidades de sus clientes  a través de la mejora continua que permita a crecimiento de la organización dentro del mercado competitivo.</a:t>
            </a:r>
            <a:endParaRPr lang="es-ES" sz="1600" dirty="0"/>
          </a:p>
        </p:txBody>
      </p:sp>
      <p:sp>
        <p:nvSpPr>
          <p:cNvPr id="9" name="8 CuadroTexto"/>
          <p:cNvSpPr txBox="1"/>
          <p:nvPr/>
        </p:nvSpPr>
        <p:spPr>
          <a:xfrm>
            <a:off x="4786314" y="2071678"/>
            <a:ext cx="4000528" cy="233910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MX" sz="1600" dirty="0"/>
              <a:t>MALEPRODU CIA LTDA</a:t>
            </a:r>
            <a:r>
              <a:rPr lang="es-EC" sz="1600" dirty="0"/>
              <a:t>, busca  consolidándose como organización líder en el mercado y en continuo crecimiento, buscando estar siempre por encima de las expectativas de sus  clientes a través de precios y descuentos accesibles logrando así estar por encima de la competencia.</a:t>
            </a:r>
            <a:endParaRPr lang="es-ES" sz="1600" dirty="0"/>
          </a:p>
          <a:p>
            <a:endParaRPr lang="es-ES" dirty="0"/>
          </a:p>
        </p:txBody>
      </p:sp>
      <p:sp>
        <p:nvSpPr>
          <p:cNvPr id="10" name="9 CuadroTexto"/>
          <p:cNvSpPr txBox="1"/>
          <p:nvPr/>
        </p:nvSpPr>
        <p:spPr>
          <a:xfrm>
            <a:off x="5857884" y="1214422"/>
            <a:ext cx="1728192" cy="369332"/>
          </a:xfrm>
          <a:prstGeom prst="rect">
            <a:avLst/>
          </a:prstGeom>
          <a:noFill/>
        </p:spPr>
        <p:txBody>
          <a:bodyPr wrap="square" rtlCol="0">
            <a:spAutoFit/>
          </a:bodyPr>
          <a:lstStyle/>
          <a:p>
            <a:pPr algn="ctr"/>
            <a:r>
              <a:rPr lang="es-MX" b="1" dirty="0"/>
              <a:t>Visión</a:t>
            </a:r>
            <a:endParaRPr lang="es-E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55676" y="5157192"/>
            <a:ext cx="1368152" cy="136815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29322" y="4857760"/>
            <a:ext cx="1531493" cy="153149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8033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971600" y="1547500"/>
            <a:ext cx="295232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MX" b="1" dirty="0"/>
              <a:t>Valores</a:t>
            </a:r>
            <a:endParaRPr lang="es-ES" dirty="0"/>
          </a:p>
        </p:txBody>
      </p:sp>
      <p:cxnSp>
        <p:nvCxnSpPr>
          <p:cNvPr id="5" name="4 Conector recto de flecha"/>
          <p:cNvCxnSpPr/>
          <p:nvPr/>
        </p:nvCxnSpPr>
        <p:spPr>
          <a:xfrm>
            <a:off x="4139952" y="1700808"/>
            <a:ext cx="7920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5076056" y="571480"/>
            <a:ext cx="3567910"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MX" dirty="0"/>
              <a:t>MALEPRODU.CIA.LTDA., es</a:t>
            </a:r>
            <a:r>
              <a:rPr lang="es-EC" dirty="0"/>
              <a:t> una empresa que trabaja permanentemente para formar una organización altamente productiva y plenamente humana, a través de los siguientes valores</a:t>
            </a:r>
            <a:endParaRPr lang="es-ES" dirty="0"/>
          </a:p>
        </p:txBody>
      </p:sp>
      <p:cxnSp>
        <p:nvCxnSpPr>
          <p:cNvPr id="16" name="15 Conector recto de flecha"/>
          <p:cNvCxnSpPr/>
          <p:nvPr/>
        </p:nvCxnSpPr>
        <p:spPr>
          <a:xfrm flipH="1">
            <a:off x="4572000" y="3012053"/>
            <a:ext cx="1368152" cy="993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a:off x="5940152" y="3012053"/>
            <a:ext cx="576064" cy="11370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a:off x="5940152" y="3012053"/>
            <a:ext cx="1728192" cy="8489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flipH="1">
            <a:off x="5652120" y="3012053"/>
            <a:ext cx="288032" cy="21451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a:off x="6012160" y="3068960"/>
            <a:ext cx="1584176" cy="15841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26 CuadroTexto"/>
          <p:cNvSpPr txBox="1"/>
          <p:nvPr/>
        </p:nvSpPr>
        <p:spPr>
          <a:xfrm>
            <a:off x="3143240" y="4080068"/>
            <a:ext cx="1451355" cy="369332"/>
          </a:xfrm>
          <a:prstGeom prst="rect">
            <a:avLst/>
          </a:prstGeom>
          <a:noFill/>
        </p:spPr>
        <p:txBody>
          <a:bodyPr wrap="square" rtlCol="0">
            <a:spAutoFit/>
          </a:bodyPr>
          <a:lstStyle/>
          <a:p>
            <a:r>
              <a:rPr lang="es-EC" b="1" dirty="0"/>
              <a:t>Excelencia</a:t>
            </a:r>
            <a:endParaRPr lang="es-ES" dirty="0"/>
          </a:p>
        </p:txBody>
      </p:sp>
      <p:sp>
        <p:nvSpPr>
          <p:cNvPr id="28" name="27 CuadroTexto"/>
          <p:cNvSpPr txBox="1"/>
          <p:nvPr/>
        </p:nvSpPr>
        <p:spPr>
          <a:xfrm>
            <a:off x="5004048" y="5229200"/>
            <a:ext cx="1296144" cy="369332"/>
          </a:xfrm>
          <a:prstGeom prst="rect">
            <a:avLst/>
          </a:prstGeom>
          <a:noFill/>
        </p:spPr>
        <p:txBody>
          <a:bodyPr wrap="square" rtlCol="0">
            <a:spAutoFit/>
          </a:bodyPr>
          <a:lstStyle/>
          <a:p>
            <a:r>
              <a:rPr lang="es-EC" b="1" dirty="0"/>
              <a:t>Respecto</a:t>
            </a:r>
            <a:endParaRPr lang="es-ES" dirty="0"/>
          </a:p>
        </p:txBody>
      </p:sp>
      <p:sp>
        <p:nvSpPr>
          <p:cNvPr id="29" name="28 CuadroTexto"/>
          <p:cNvSpPr txBox="1"/>
          <p:nvPr/>
        </p:nvSpPr>
        <p:spPr>
          <a:xfrm>
            <a:off x="5868144" y="4269288"/>
            <a:ext cx="1561376" cy="369332"/>
          </a:xfrm>
          <a:prstGeom prst="rect">
            <a:avLst/>
          </a:prstGeom>
          <a:noFill/>
        </p:spPr>
        <p:txBody>
          <a:bodyPr wrap="square" rtlCol="0">
            <a:spAutoFit/>
          </a:bodyPr>
          <a:lstStyle/>
          <a:p>
            <a:r>
              <a:rPr lang="es-EC" b="1" dirty="0"/>
              <a:t>Honestidad</a:t>
            </a:r>
            <a:endParaRPr lang="es-ES" dirty="0"/>
          </a:p>
        </p:txBody>
      </p:sp>
      <p:sp>
        <p:nvSpPr>
          <p:cNvPr id="30" name="29 CuadroTexto"/>
          <p:cNvSpPr txBox="1"/>
          <p:nvPr/>
        </p:nvSpPr>
        <p:spPr>
          <a:xfrm>
            <a:off x="6516216" y="4725144"/>
            <a:ext cx="2270626" cy="369332"/>
          </a:xfrm>
          <a:prstGeom prst="rect">
            <a:avLst/>
          </a:prstGeom>
          <a:noFill/>
        </p:spPr>
        <p:txBody>
          <a:bodyPr wrap="square" rtlCol="0">
            <a:spAutoFit/>
          </a:bodyPr>
          <a:lstStyle/>
          <a:p>
            <a:r>
              <a:rPr lang="es-EC" b="1" dirty="0"/>
              <a:t>Responsabilidad</a:t>
            </a:r>
            <a:endParaRPr lang="es-ES" dirty="0"/>
          </a:p>
        </p:txBody>
      </p:sp>
      <p:sp>
        <p:nvSpPr>
          <p:cNvPr id="31" name="30 CuadroTexto"/>
          <p:cNvSpPr txBox="1"/>
          <p:nvPr/>
        </p:nvSpPr>
        <p:spPr>
          <a:xfrm>
            <a:off x="7596336" y="3861048"/>
            <a:ext cx="1547664" cy="369332"/>
          </a:xfrm>
          <a:prstGeom prst="rect">
            <a:avLst/>
          </a:prstGeom>
          <a:noFill/>
        </p:spPr>
        <p:txBody>
          <a:bodyPr wrap="square" rtlCol="0">
            <a:spAutoFit/>
          </a:bodyPr>
          <a:lstStyle/>
          <a:p>
            <a:r>
              <a:rPr lang="es-EC" b="1" dirty="0"/>
              <a:t>Amabilidad</a:t>
            </a:r>
            <a:endParaRPr lang="es-ES" dirty="0"/>
          </a:p>
        </p:txBody>
      </p:sp>
      <p:cxnSp>
        <p:nvCxnSpPr>
          <p:cNvPr id="33" name="32 Conector recto de flecha"/>
          <p:cNvCxnSpPr/>
          <p:nvPr/>
        </p:nvCxnSpPr>
        <p:spPr>
          <a:xfrm flipH="1">
            <a:off x="4211960" y="3012053"/>
            <a:ext cx="1728192" cy="2401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2915816" y="5413866"/>
            <a:ext cx="1620180" cy="646331"/>
          </a:xfrm>
          <a:prstGeom prst="rect">
            <a:avLst/>
          </a:prstGeom>
          <a:noFill/>
        </p:spPr>
        <p:txBody>
          <a:bodyPr wrap="square" rtlCol="0">
            <a:spAutoFit/>
          </a:bodyPr>
          <a:lstStyle/>
          <a:p>
            <a:pPr algn="ctr"/>
            <a:r>
              <a:rPr lang="es-EC" b="1" dirty="0"/>
              <a:t>Mejora Continua</a:t>
            </a:r>
            <a:endParaRPr lang="es-E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28014" y="2242939"/>
            <a:ext cx="2590800" cy="176212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3590" y="4273302"/>
            <a:ext cx="2428250" cy="19812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1560" y="289128"/>
            <a:ext cx="3622995" cy="97963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460403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86116" y="428604"/>
            <a:ext cx="2428892" cy="369332"/>
          </a:xfrm>
          <a:prstGeom prst="rect">
            <a:avLst/>
          </a:prstGeom>
          <a:noFill/>
        </p:spPr>
        <p:txBody>
          <a:bodyPr wrap="square" rtlCol="0">
            <a:spAutoFit/>
          </a:bodyPr>
          <a:lstStyle/>
          <a:p>
            <a:pPr algn="ctr"/>
            <a:r>
              <a:rPr lang="es-MX" b="1" dirty="0" smtClean="0"/>
              <a:t>Base Legal</a:t>
            </a:r>
            <a:endParaRPr lang="es-ES" dirty="0"/>
          </a:p>
        </p:txBody>
      </p:sp>
      <p:cxnSp>
        <p:nvCxnSpPr>
          <p:cNvPr id="4" name="3 Conector recto de flecha"/>
          <p:cNvCxnSpPr/>
          <p:nvPr/>
        </p:nvCxnSpPr>
        <p:spPr>
          <a:xfrm rot="5400000">
            <a:off x="1750199" y="3750471"/>
            <a:ext cx="5786478" cy="1588"/>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sp>
        <p:nvSpPr>
          <p:cNvPr id="6" name="5 CuadroTexto"/>
          <p:cNvSpPr txBox="1"/>
          <p:nvPr/>
        </p:nvSpPr>
        <p:spPr>
          <a:xfrm>
            <a:off x="1000100" y="1214422"/>
            <a:ext cx="2500330" cy="369332"/>
          </a:xfrm>
          <a:prstGeom prst="rect">
            <a:avLst/>
          </a:prstGeom>
          <a:noFill/>
        </p:spPr>
        <p:txBody>
          <a:bodyPr wrap="square" rtlCol="0">
            <a:spAutoFit/>
          </a:bodyPr>
          <a:lstStyle/>
          <a:p>
            <a:pPr algn="ctr"/>
            <a:r>
              <a:rPr lang="es-MX" b="1" dirty="0" smtClean="0"/>
              <a:t>Base Legal Externa</a:t>
            </a:r>
            <a:endParaRPr lang="es-ES" dirty="0"/>
          </a:p>
        </p:txBody>
      </p:sp>
      <p:sp>
        <p:nvSpPr>
          <p:cNvPr id="7" name="6 CuadroTexto"/>
          <p:cNvSpPr txBox="1"/>
          <p:nvPr/>
        </p:nvSpPr>
        <p:spPr>
          <a:xfrm>
            <a:off x="571472" y="1643050"/>
            <a:ext cx="3286148" cy="135421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600" dirty="0" smtClean="0"/>
              <a:t>MALEPRODU.CIA.LTDA. tiene que regirse a las siguientes leyes y reglamentos para el funcionamiento adecuado de la organización:</a:t>
            </a:r>
            <a:endParaRPr lang="es-ES" sz="1600" dirty="0" smtClean="0"/>
          </a:p>
          <a:p>
            <a:endParaRPr lang="es-ES" dirty="0"/>
          </a:p>
        </p:txBody>
      </p:sp>
      <p:sp>
        <p:nvSpPr>
          <p:cNvPr id="8" name="7 Abrir llave"/>
          <p:cNvSpPr/>
          <p:nvPr/>
        </p:nvSpPr>
        <p:spPr>
          <a:xfrm>
            <a:off x="500034" y="3214686"/>
            <a:ext cx="571504" cy="2214578"/>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9" name="8 CuadroTexto"/>
          <p:cNvSpPr txBox="1"/>
          <p:nvPr/>
        </p:nvSpPr>
        <p:spPr>
          <a:xfrm>
            <a:off x="857224" y="3456105"/>
            <a:ext cx="3500462" cy="2092881"/>
          </a:xfrm>
          <a:prstGeom prst="rect">
            <a:avLst/>
          </a:prstGeom>
          <a:noFill/>
        </p:spPr>
        <p:txBody>
          <a:bodyPr wrap="square" rtlCol="0">
            <a:spAutoFit/>
          </a:bodyPr>
          <a:lstStyle/>
          <a:p>
            <a:pPr lvl="0" algn="just">
              <a:buFont typeface="Wingdings" pitchFamily="2" charset="2"/>
              <a:buChar char="ü"/>
            </a:pPr>
            <a:r>
              <a:rPr lang="es-EC" sz="1600" dirty="0" smtClean="0"/>
              <a:t>Reglamento Interno de trabajo </a:t>
            </a:r>
            <a:endParaRPr lang="es-ES" sz="1600" dirty="0" smtClean="0"/>
          </a:p>
          <a:p>
            <a:pPr lvl="0" algn="just">
              <a:buFont typeface="Wingdings" pitchFamily="2" charset="2"/>
              <a:buChar char="ü"/>
            </a:pPr>
            <a:r>
              <a:rPr lang="es-EC" sz="1600" dirty="0" smtClean="0"/>
              <a:t>Reglamento de la Ley de Régimen Tributario Interno</a:t>
            </a:r>
            <a:endParaRPr lang="es-ES" sz="1600" dirty="0" smtClean="0"/>
          </a:p>
          <a:p>
            <a:pPr lvl="0" algn="just">
              <a:buFont typeface="Wingdings" pitchFamily="2" charset="2"/>
              <a:buChar char="ü"/>
            </a:pPr>
            <a:r>
              <a:rPr lang="es-EC" sz="1600" dirty="0" smtClean="0"/>
              <a:t>Ley Orgánica de Régimen Tributario Interno y su Reglamento </a:t>
            </a:r>
            <a:endParaRPr lang="es-ES" sz="1600" dirty="0" smtClean="0"/>
          </a:p>
          <a:p>
            <a:pPr lvl="0" algn="just">
              <a:buFont typeface="Wingdings" pitchFamily="2" charset="2"/>
              <a:buChar char="ü"/>
            </a:pPr>
            <a:r>
              <a:rPr lang="es-EC" sz="1600" dirty="0" smtClean="0"/>
              <a:t>Ley de seguridad social  </a:t>
            </a:r>
            <a:endParaRPr lang="es-ES" sz="1600" dirty="0" smtClean="0"/>
          </a:p>
          <a:p>
            <a:pPr lvl="0" algn="just">
              <a:buFont typeface="Wingdings" pitchFamily="2" charset="2"/>
              <a:buChar char="ü"/>
            </a:pPr>
            <a:r>
              <a:rPr lang="es-EC" sz="1600" dirty="0" smtClean="0"/>
              <a:t>ley de compañías </a:t>
            </a:r>
            <a:endParaRPr lang="es-ES" sz="1600" dirty="0" smtClean="0"/>
          </a:p>
          <a:p>
            <a:endParaRPr lang="es-ES" dirty="0"/>
          </a:p>
        </p:txBody>
      </p:sp>
      <p:sp>
        <p:nvSpPr>
          <p:cNvPr id="10" name="9 CuadroTexto"/>
          <p:cNvSpPr txBox="1"/>
          <p:nvPr/>
        </p:nvSpPr>
        <p:spPr>
          <a:xfrm>
            <a:off x="5429256" y="908720"/>
            <a:ext cx="2743144" cy="369332"/>
          </a:xfrm>
          <a:prstGeom prst="rect">
            <a:avLst/>
          </a:prstGeom>
          <a:noFill/>
        </p:spPr>
        <p:txBody>
          <a:bodyPr wrap="square" rtlCol="0">
            <a:spAutoFit/>
          </a:bodyPr>
          <a:lstStyle/>
          <a:p>
            <a:r>
              <a:rPr lang="es-MX" b="1" dirty="0" smtClean="0"/>
              <a:t>Base Legal Interna</a:t>
            </a:r>
            <a:endParaRPr lang="es-ES" dirty="0"/>
          </a:p>
        </p:txBody>
      </p:sp>
      <p:sp>
        <p:nvSpPr>
          <p:cNvPr id="11" name="10 CuadroTexto"/>
          <p:cNvSpPr txBox="1"/>
          <p:nvPr/>
        </p:nvSpPr>
        <p:spPr>
          <a:xfrm>
            <a:off x="4857752" y="1643050"/>
            <a:ext cx="3500462" cy="135421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600" dirty="0" smtClean="0"/>
              <a:t>MALEPRODU.CIA.LTDA.,  con una base legal interna definida, pero la organización se rige del reglamento interno de trabajo:</a:t>
            </a:r>
            <a:endParaRPr lang="es-ES" sz="1600" dirty="0" smtClean="0"/>
          </a:p>
          <a:p>
            <a:endParaRPr lang="es-ES" dirty="0"/>
          </a:p>
        </p:txBody>
      </p:sp>
      <p:sp>
        <p:nvSpPr>
          <p:cNvPr id="12" name="11 Abrir llave"/>
          <p:cNvSpPr/>
          <p:nvPr/>
        </p:nvSpPr>
        <p:spPr>
          <a:xfrm>
            <a:off x="5072066" y="3214686"/>
            <a:ext cx="642942" cy="17859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 name="12 CuadroTexto"/>
          <p:cNvSpPr txBox="1"/>
          <p:nvPr/>
        </p:nvSpPr>
        <p:spPr>
          <a:xfrm>
            <a:off x="5572132" y="3378173"/>
            <a:ext cx="3071834" cy="1908215"/>
          </a:xfrm>
          <a:prstGeom prst="rect">
            <a:avLst/>
          </a:prstGeom>
          <a:noFill/>
        </p:spPr>
        <p:txBody>
          <a:bodyPr wrap="square" rtlCol="0">
            <a:spAutoFit/>
          </a:bodyPr>
          <a:lstStyle/>
          <a:p>
            <a:pPr algn="just"/>
            <a:r>
              <a:rPr lang="es-EC" sz="1600" dirty="0" smtClean="0"/>
              <a:t>1. Reclutamiento de Persona</a:t>
            </a:r>
            <a:endParaRPr lang="es-ES" sz="1600" dirty="0" smtClean="0"/>
          </a:p>
          <a:p>
            <a:pPr algn="just"/>
            <a:r>
              <a:rPr lang="es-EC" sz="1600" dirty="0" smtClean="0"/>
              <a:t>2. Evaluación</a:t>
            </a:r>
            <a:endParaRPr lang="es-ES" sz="1600" dirty="0" smtClean="0"/>
          </a:p>
          <a:p>
            <a:pPr algn="just"/>
            <a:r>
              <a:rPr lang="es-EC" sz="1600" dirty="0" smtClean="0"/>
              <a:t>3. Selección</a:t>
            </a:r>
            <a:endParaRPr lang="es-ES" sz="1600" dirty="0" smtClean="0"/>
          </a:p>
          <a:p>
            <a:pPr algn="just"/>
            <a:r>
              <a:rPr lang="es-EC" sz="1600" dirty="0" smtClean="0"/>
              <a:t>4. Contratación</a:t>
            </a:r>
            <a:endParaRPr lang="es-ES" sz="1600" dirty="0" smtClean="0"/>
          </a:p>
          <a:p>
            <a:pPr algn="just"/>
            <a:r>
              <a:rPr lang="es-EC" sz="1600" dirty="0" smtClean="0"/>
              <a:t>5. Inducción</a:t>
            </a:r>
            <a:endParaRPr lang="es-ES" sz="1600" dirty="0" smtClean="0"/>
          </a:p>
          <a:p>
            <a:pPr algn="just"/>
            <a:r>
              <a:rPr lang="es-EC" sz="1600" dirty="0" smtClean="0"/>
              <a:t>6. Retroalimentación  </a:t>
            </a:r>
            <a:endParaRPr lang="es-ES" sz="1600" dirty="0" smtClean="0"/>
          </a:p>
          <a:p>
            <a:endParaRPr lang="es-ES" dirty="0"/>
          </a:p>
        </p:txBody>
      </p:sp>
      <p:pic>
        <p:nvPicPr>
          <p:cNvPr id="92162" name="Picture 2" descr="https://encrypted-tbn1.gstatic.com/images?q=tbn:ANd9GcSKB8_qQLqiFwLit53DoVcsF_Xbjh5QB9N6xpQ_Dv__0APbcKXo"/>
          <p:cNvPicPr>
            <a:picLocks noChangeAspect="1" noChangeArrowheads="1"/>
          </p:cNvPicPr>
          <p:nvPr/>
        </p:nvPicPr>
        <p:blipFill>
          <a:blip r:embed="rId2"/>
          <a:srcRect/>
          <a:stretch>
            <a:fillRect/>
          </a:stretch>
        </p:blipFill>
        <p:spPr bwMode="auto">
          <a:xfrm>
            <a:off x="2786050" y="5286388"/>
            <a:ext cx="1428760" cy="1336383"/>
          </a:xfrm>
          <a:prstGeom prst="rect">
            <a:avLst/>
          </a:prstGeom>
          <a:ln>
            <a:noFill/>
          </a:ln>
          <a:effectLst>
            <a:softEdge rad="112500"/>
          </a:effectLst>
        </p:spPr>
      </p:pic>
      <p:sp>
        <p:nvSpPr>
          <p:cNvPr id="92164" name="AutoShape 4" descr="data:image/jpeg;base64,/9j/4AAQSkZJRgABAQAAAQABAAD/2wCEAAkGBxMTEhUUExQWFhUXFRcYGRgYGR4YGBgcFxgXFhcUGBgaHCghGB0mHRQVITEhJSkrLi4uFx8zODMsNygtLisBCgoKDg0OGBAQGi8kHCQsLCwsLCwsLCwsLCwsLC0sLCwsLCwsLCwsLCwsLCwsLCwsLCwsLDQsLCwsLCwsLCwsLP/AABEIAJMBVwMBIgACEQEDEQH/xAAcAAABBAMBAAAAAAAAAAAAAAAGAwQFBwABAgj/xABTEAACAAQDAwcGCQgHBwQDAQABAgADBBEFEiEGMUEHEyJRYXGBMpGhscHRFEJDUmJygpLSFSNTg5OissIXM0RUw+HwFiRjhKPT4jQ1c7Nl4/Il/8QAGQEAAgMBAAAAAAAAAAAAAAAAAAECAwUE/8QAMREAAgIABAMGBgICAwAAAAAAAAECEQMSIVEEEzEFQWFxkcEiIzIzgaFC8IKxUtHh/9oADAMBAAIRAxEAPwCTo5fRW8xh0RuIHDtYw+lp/wAQ+LH2Q0op8sovRHkj5VuoQ9RJZ4f9RvfGMzdQqsy2979xaNGvtwJ+1HQpUPA/fb3x0KNeBcfbf3wgEGxgD4rnuPvMJ/l/qkzj3ZfxQ+NMeDzPOTGhJfi7+c+6ABaZtcZSKDS1LdFTcKpGoBt5fC9oTk7aZ9Eo6sm3zZVvEmoFomZMolFu72yj4xHthrV4dSuLTrOOp3JH3S9vRGvhp5V5GNiVmfmyHG0FTOP5qTUEg2IVZDC/ay1ZyDzxP0cyuyDPJGa2uWcLesx1IwuilqGWRToODdBPM0dYjPdFBV1AOikvoewWU38In0Ig1jm1pkzGlNKrMy2BMtSy3IvYMGse+IleVoSm5tl1BsRNIVx15rE62hes5TpEp+bmTZTEDpMjTCL8R0UteKL2lxE1FVPnEg85NdgRutfo79dwG+ENtLuL9xLlKluJJp0RizuhYtmy2RGNsuhJz213WiN2ixMzhKLtMRVa6zZb2aW1wcroSBNlm27fobRUOB1fNpKJNgJ0z+CVFo4biFLOTm5zLlYDeRbrBHURviSBUyysEmc/JVhPE85RnKFQoa3SspuVF+B3RuqwBXGuZW7MvuipanD59A/PU8yaU385IUMCOp1B9YtBXg+2jMzc/PWeuUEBMssqfpEWuNd3XDDLsbxPAKsG0mVPcdbT1lDwAF4aStlsQbUyyvfWt7IMxXzGUczKB0u1ybr1bx6YCtpuUX4LdFZXm9SdJU+s2bL4awWGo+p9ka6zX5pbqAM1VOf4ynWyi2gMdpsVX/3ilXwnv650V/UcqNdMSbYqhVFIICX/AKyWvzBwY8Yhjyh4nparmC3UR6iLeiFmEXDL2JrONbLH1ZDH+KYYdS9i6njXnwkL7TFNyuU3Fl/tbHvWWf5I3M5TcWb+1kfVSWP5IMwUy6l2Mn8cQn/ZlSh/KYUGxLHyq6sPcyL/AApFDzducUbfWzvAgeoCEG2oxA76uf8AtSPbBmCj0TI2RUHWpq275tvUBHS7HSeMyqbvqZvsaPPeGY9XGauaqnka6Ga5+Ke2I84pVt5VVOP61/xQZgo9NpsrTjhNPfPmn+eOxszTfMb9rM/HHlqZUzD5U9z3zGPthLMP0p+80GYKPVybPU43SvOzn1tHTYJIPyY8Cw9Rjy1TYhOTyKqcn1ZsxfUYl5G01fawxCdb/wCQ+swWFF+iko0m5BMyzB8Tnjfuys2sDaynSazidMIIIyFt2t9IrBqyfMBWa4m5hrmKMzd5Jud0GkrEJiA9AsAd19bX4H2RndoSdR/PsaXZ8fq/HuE/OOV8txft19MR0+VU2ISaLG+hv6xaBjFccuytJLKw7+7KVJKk9sLYZj00zLT5hCEbwo0PgN0ZmZ7mjlWwhPmVAJGdzbqd/fCJnVHXN++8Gcivltqpv16EeyFDUr1+uDM9wpbANz1T/wAX77xBbQvXGYuRakjmxqrzAL5n6uO6LV+FL1+v3QTYViUsSUBa2h6/nN2R3cA28R3t7o4e0Elhrz9mecP/APQ+bWffm++N5cR+ZXffm++PSpxiVxcen8MJ/lun4zF/14Rr0jIs83cziXBa/wD6x9RjoUeKHhX/AHaiPRxxeR+kW3fb2QjNx6kXyp6D7QgpAefUwjFTuNaO9akeyMi+n2joeNUg+0fdG4KQALSvLyrenrvJGoJI3cLPDtamSN8mtHhMPqaGlJjFLlW9XNByjQl9NN2+HkvGqQf2xvEvGIzbQm2I043y64eE0fzQmMVo79L4YveZvsMPl2hpR/a/X7oUXaWl/vQ83/jCGMxX0B+UnnsvPv5oyVV4e2mecPrGePWYe/7UUn95HmP4YUl7RUzbqpB36esQAc1M3CwBmkT58zIuiSaibcZRl18jdbj3wPVVVNJ/3DA5o6mmy0lHsNgub9+LIoKkFBlqZZ6IOrBrab7KQBfffthriNVM/vlGo63cj0BhaNnD+heRjYn1vzZWmIDaZpQJlc2kvpBVCM69oLF3vqdb3ivqjEa+qdpc2pnOBcvnmsZahfKJ1tpF11M6VNVpczEqEK2/m2JbzmZY7zpAg+zdNUVL0FErBFBYziwbncgBsoB0TMbDS2t4b0IPQqWda9l3D09phO0W7VcjNX+bCmWxa5c5rLLtaykkXbfwHCJj+hFLycs/NYfnidATcEBANQLXEA6KuwvAJ1VIXmkOVZkwsxNlUBJd2LHcuh9W+DrAOTelnSZSGsRahpZmvKIsyi+8g6qALb7GDKowUDm6SmYLJlTg1QwHltLytLp0HzQbFu0a3JMI4jsBSz5kyY6vnmG7MHKnqy6aWtaK3iU6Lo4WltgLPwKlpntKxhQwNrSprHXqsoIhCowj4Q2X4Tz511aUR53Mtb374KcU5I5Di8qYwPU+o+8BcemOcN2dq6FCiyhNS9757N46WO7siakmNRrqRdVh1dNlLImVLvKUABCxtYCwB/ODMOxrxF/7BTeCJ90e2ZB1IxFyenQzCesZHiapa17aUk8fZQfzRYkiL07itqPk/nZZgLIt0A8gH5RG4A/Njg8m879Ip7lA9axbCVs2zf7rO3ccvWO3/Vo4+EzjupJn7ogyohZV8rk5b4z/AMPsAh1L5PE4teLDefVcKSZ94QhMeuO6jPi8OkFgQOT2V832fyxxM5P04SpZ73t/LBjMl4lwo1+/Dd6fFeFJL+9DpBYMUWxBSYCJKcd0wdR7IjqjY9+NKG75yn1mDaRS4pmGamlgd56oQ+A4p/d5Y88FILACbs243UAP6xYavgNRwoJY73QxZP5OxPjJl+Yxv8l4j+iTzGFlQWVsuBVvCnlL3PLiVwfZqtZhnlC19wmZR51EHEvCsQ+aB4GJXD8MrAekB5j7oMqCyYqMOWeiiso5JULlDMyvlBsNCRccPNANiuAoxJBAsTu9oEGuG4hmmtKMqfdGsWyHm2tvIYbx2xGTZIJOnExl9pfx/PsaHZ3WX49yvaukCLoy9FgSp0Y33HtGhGnXBdTPSzugmUkAHQajxiC2poJlhNcLpZOjuA1IvA/TVDS2DISGG4iMs1CyfgoUWRR4wk0ub1D0e+BgY/UOvRbW2osL9401jhcWnE251w3V0VHptBYUFPNTev1e+J2ho6ky0KzABY7wvzmivlxKoHyh8Wl++JSm2oUBUfFVpmC6y3k5h5TdIOrWN/ZHf2f9x+Xujg7Q+2vP2YZHD6zhNXx/yjiZh9cR/WSj4+8EQB1XKJLlmwxMTLfNpXt581oTHKqg/tQPfJcewxsaGOGk/B61hYiQRbjzev8A0oiJ2wJc3enpSesEA/uoIgH5XFHyoPcjj1rCEzlbHCY3gPesFIAnbYC/yFN5z7o3AkeVJjunkd6r+GMhZIks0tyGXCwQLTU3cQfdGmwu3yiHz+6H4alyizMTYaWaOEWU3WPP74w31NtLQjWpLfGH+vGE+aHzvR/nEycPln5S32T74azqOWN0y/2T74iOhjza/P8AR/nHSy04v+7f2x00pPnfuxwVXrPmgAYbS0sgzxmn5TzMjQyi3ySWNwYaSsOpuFZL8ZMweyO9qAOfGvyMj/6kiOSSDx9Ua8fpRkS+p+YQ0NLJBH++UxHaJg/kiztjq6il2vVyL/QB/DFMyqTXePOvvg22MFPTTpU6qmhJeewbIWIaxI3Bhw38LxJVYdxbtdtbQyEZ5jzGUC5bIxHqAgWrdv2xDJT0CzZKtrNnsuVkUHyE4Zm6+AMPca2xww2Q1kycHGZVkos0Jaw1ATom+vS7Y42eqXmSEMwnyiEzBQ4UG13yADOSCTbQXt2kxJUtAw4pvoTuHUgSUqLuW+p8Lkk7yTck8SYkZKRFir6KdRc+gC0TMqbFUGiyafUzm4SzC9uuHT7rxCVNTZ7A65h6YlJ0RhHMS9PZPiKR3C/nh0jl/J07tIZ080MoPn7CNCPOIwkqcy6H/W/siyMiEoklKln40dssRlPU1GXpywzdamwOulhrwjTYhNG+Q3gb/wAsWFVD+5jDMPXEVNxaZwpn8/8A4wwn4lVHyZFu8n3CAKCXnvpL46RsTvpLAPU1Ncfiyl7wT62iDr8Uqk8qpVPqygfUjQh5S1hO7R6Y2JnYfMYpKTjk9pgBrKo7/JlzAu48QgiKeZNffUVjd6TfdCseQ9Amd1+71wm9Yg3so72Ue2PPbYbMPx5rfWU39LCExgc8nSSW7wB/MYMwZC+6jaKlTyqiQvfNUe2Imr5QMPTfUyz9TM5/dWKrptjqpv7OfEgDz2iSkcndS29ZafWmD2CC2GVbhb/SpQ5gqmaR84SiAO/Mb+iIXEMeNzzYvrvPfwEcyOS2+kydLt1DO8O5WCSlJuLm51tb1xm9oXUfz7Gl2dVy/HuJ0tVz6NLmqBmFtOPuMDVds60oXM2V3FrGC34FLQg3IIOlyBEHX4TTuSROvMcmwuDdjwPV6IzDSBeSSDcQYYK8iZKIcL0Tc5rX8TxtDGg2cmXu2UW4E+UOwi9of/kZAT0jLPAGzDsNyLGADHn0u5ZKMOvKPRAbtds3z09ZkoJlMsdAnLl6T3twtFh0sgIDebn8wt90CJaj2epqoK5VmZRlbLMZAOkxGgMaHZ9cx3t7o4O0Ptrz9mUcuxrHeZa/avGNsZ/xE8P/AOovPEBhtHpOmBW+aHeY/wB1bmGsravDviLPbukzj/LGxUTH1KSbZFRvfzAH/Ejltl5Y+UP3Af8AFi+E2ipj5MmrPdInfhhYYnKO6RW/sZo9YgpAUGmy9N8apZf1N/VOjIv01K/3eq8ZX4hGQUgKJp8Vbcco7qdD6eMS1NWyzvm2/wCVT3Qf7N7L4bOW8pC5ULntOJsSL6hZmm4wWSdnadLWkADtufTfWOTI33fr/wAL+ZXe/UqeRMkn+0C/V8HkgedhEtIw8EXVJk36sqlI9UWJNpKNNXWSO/8AzMakzcP4GnHioiLwX4eg+b5+pXr0s4HSgdh9KXTr6kMNp71C7sJkkfTC/wAirFp/CaY+RUhfqzF9RvCizF4Vd/GWfZD5L8PQOc/H1ZT+KVHTUvgtM55uVcksCOgvR37hu8IYV9fS5Cv5JlSJjDotnzgdbZDL19UX1zi8ZqHQb8sNZuF0jtneXJd92Y5b2G4RYoz3/vqQzR2PPUulJ4SB30q+uwggmfB8stWp5E1lFhLYJJlAnypgADMWNhfUcOqLTrWkSnZFkyLW326xAptJNoaaQ9RMo5TkFRZOizFj1kHtOvVE8rHa2Kpx/EpkmpeSlPTShdQVSUCBmANrtcnRuvjFu7OTc0mWLL5K2soHotpA/Kk4Nicq1O4kVQ8lJpyzCRqFuTlmbuBiQWpNNzV/JzZGPVuHrMU4tqi/ASd0F9VTNzJyBSwBIFhqbCO8BxETpSuLajq48YksOYMoI/1oIDcDncxU1dK2glzOcTtlzTnW3cSR9mI1VMa+JOPeHStpwgLx6paTWLouSYuhyi4YXDXPiD4wVyn7RrugT5RcInTJSzZJ6UolilvKFrGx6+NuMPEVx0DAajPXoPsE2gV502VoGXKSLDeRqfGwPjBLnuOEedKjG5gfnxMVHCZTr5YG4dd9TFw7IbRpPkqQwJsL9cRhJrRk8bDT1iEGIVjy5TZTZhlsftAEW8Ygjjs8fHA8F90P8cYGQ/2e7y1gDl1U5i45qXLCC5dg7KekqgLkUlicw0A4HqiGNOWak+4WFhxy213hS2PTeM1fMvujQx2b89PuKf5YjpGazA5S0tnWZzau4QpluBZLv5a+SDx6jCM6eQXW7ApMKMbqFGUFmY3F7ABe3pKLEm0QvE3ZZWFsvQmfy7O+f5kHujg4vNO/Xvlp7REDMkzXy5JjkPbm7NbnPKLZQJdxlynMWtbTfeG02gngEkzMuVSCzTRfNnAUrzWZDeWwuwA3a6wXibv1CsLZegSGumfNX7kv8McfC2HxZY+xL/DApIw+Y65nllL3C55rXcjgAqm3AXNhc99lRgLWvzUnon85mnOea6JIDWXpElSvQza2ELNiPvY3HDXcvQJziDDeZY8FHsjk49l3zZI+5AwuzLNMHOiSi+VYO5ZkUZmZAUNuiGtntqOyNS9l3D5StOrXACs7knUKSCEAAJuRe2nXvJeJu/UVYWy9AmO1Sj5eT4BPdGHbFR8ungq/hiJl4ASSAKcW1ZTnJRbE3Y2ANgNbajqEdfkCcRmAkFcpIbJMIay5zw6OnzrQ7xd2FYWy9B/M26UfLE90v/xh7iO3WGSiRzLO19cqDfx4xAzcGK6MJOa2oCPp1anQjtFxErXbGVTMxQUYUkkDLMBN9bE2Nj2xdgXJtS189SnGqNOOnloRWIcpdGt2SgVmtpnKju4HSALajbZ5zB5MiRJ6PTRU5y9iTzmYoLaWFh1RZjbN80FWctOpYE9FyTp1KyAONeyITDdnGlTB8FWnlzrTbTbsQ3FEMoTBkuNLi47IvyQvp+jnc5Val+wN2P27nS56c6JRllrWyKND5Q7L9fXaLjnbXYeB0pY8VQe2KPxjE51XMKz5UtJ0tijAKVLcCCwNrgjj174c4RTmSCVVgdxR1zAHsMPJDZCU57v1LafbjDyCsqUxP0Jakj7xsYSpcenTBeVMqVl5DukU6/GboZjfXwtABLrpm/myD9GVMP8ACImqraB+blqKebnyeWomprncXyCYo4RKMEtUhSk31Y/O2iSSVaRWg316NLLPf0EF++8Kf0mU4301cf1y/wAriBebi9YfiTjbrlqf43JjlcVrxuWf9yVE6I6BHN5TqTjQ1LfWm3/xIZzeU+lG7DGP1nH+cRf5Zr+IqPuy/YY5bEas71qP2d/UYKCkP/6VJI3YWn3h+GMiMaqnj5Oae+QT64yFqFA9h+KzZJbmpsyXm0bIxW9twNjDwYrOY9KZMb6zk+sxNVWyU1EVlnU8zMB0RoRpfXNaMpcDquEqSfun+aFlZJMjpVceJt9oe+N/7QyVNmdvC34oKqLZ2t/u8g/ZX8UFuE7LTLAzRTL2LL1894Mo8xXNHjtMbdJ/R+KJNMQUt+bBK8CzID5s8WrTYLKX5n3be2HQw+V1+Y2h0LOVhU17ArZT5Evdk+YP+JGpdfMJsEf7qf8Aci2pckLop0tx1hXX6MAs4NYTgqNLlu46e9gbAb92l/XDvaDA5NVJ5uYqhVOYWPEA6kAC/dE2GP0bRsEcLHzQEbZ5Jx7AylZMlor5BMGXOuVrGxFxwNtbdsXP8EWpppsu1mF1HeBofPE9tzT18wL8CKSgLlzkV5rsbZRLupAsM1yfZAZs3WtLxKbIdiSWO/jYkExz4y6HVw76h1slVZ6aU3EqCe+wuIHOVK9K8nEEW+W8icOtH1QnuYEfah1slV2DyjoUqJyW7FYW/dZT4wV4hQS6iS8maoeW62YHiD6j2xGOsaJSbhPMgC2X2pScfKBubgfN7NeEHtNODCPP22OzFThM1ZiXeQSQswcNdEf5rW47jBdsht4GADGzdRiOsPIteXG6aP8AvQhuVzYdJDGskLaWzfnUG5GO6YOpSd44G3XAPgeJTZUxRIcqxIAF7Ak7gb6R6alTFnoQwBVhYg2IIO8HrEUvtrsctBULPlZuZZwVC682w6WU/R008YttNalCUoytdScosSxLI6T5EwDKOkRpfOml90S+GyiE/OhcxZWsdbZL5QfEk27oJKDaiVX0LvLzAoyK4YWsbqbjsiLMceNFRmmtjrw8Rzg1Jd41CoFZSstlZizKRoWJBzmxBv0R4RynMIAqqmWzZgwFmL5S1wDoPzaW1+Lfsh0T3+iNy2AZcwOXML6DdfXTjEFJ9AcUJLUDRhzeVLqBYBQJilSlgdxVSNOrr1jFqFXNbm1zAi43gEAFRdt2nG+8w8l1nRytMzOLsG6YVcxUFVyqGUgLcWFukwvDeXUKWmmYpAcE2Ucc6uFHVfKRfheLH5kF5CDYigUDNL0JytcZl1DEDXrN9RxMLVFRfOhyLm1ZRpc3DXOp6h3dmsKrWA5Dn5tgRnIVgSpOYohUEi1yttAQq62EJVVUrqFQlmmTQ25tCwN75gFBLOR0b6KLkwVp1C9eh0a/XMebLC/StqAWLFd9rakbtxtCfwoWBumYLbP8YjKVGt7XAO8dQhSoxCXdlMwsoIMuyuETICFBIXMCdL5R8Xfrcam4vLZ7B2VBdr2cBnzhQzFQXPQUN38Rcwf5C/xE2xANmsUGcHMVB6ROhYnr1O7TpHSNTawMoDZTYAA2NwAAMo1sR0RvB3mEp2Iozu12AZmI6I3E6b44NSv6Uj7I/DFbm9y1QVdBd65TbgFFgArWAuTpe53k8YPlxiTuub7vIf8ADFaTqtQP69vBVP8ALElW8oEuUzKiVc9gSLCXLAuNLDJLJIjp4V6y/By8VHSNeIcLi9MwJLpYby4K2+8BFZ8pGJVExiKOtCAdGXKp1LvNYgdEuinIb8SQIlqfazEKhlU4aVkTCqtzma+QmzEgqBuvpE7USKacBJlhZZRwQ0tQGlsp09VrGOtnJRS1WOZp561spkr1aWecc5mmiZfUtezWC+FjD7ZzlSnSJayXkS5iABecHQmBeGYgHPYdl9IkuWaY9VWSKGTKcvLGdmy2D84BlKn5os2p0uTAZU7KVUsEGmnZhobKSp7QQNYhTi+pK7QTVnKLdgZc15VtdEJB78wMOJvKdOUSzzytmTMc0ga9Nxrp9GK2n4fOW/OSWl2/SBl8xI1jutlDJJvv5rhr8pNhO92NeRaOH8oBmWL1OHprqJlPNDjxC5fTE4m29MN9dQ+ElvYDFBG3b5ozKp+MPMYnnaFlL+PKLTDdW0vhKmf9uEX5R5XDEKUd9NOb0i0UXKombybN2A6+aHH5EqOEl/ut7og8ZLq0PlvYuT+kcE/+40w/5Kd+OMimJmEVC75Tj7Le6Nwc5P8AkgyPZnpKo2e56nQDmVbKpzBSOA3iN4Vsaqf1jKx+itoEaDaWqVVDVtMAFGhaXcdnmiWp9rSPLr6bw17tyxdnIUw9psPloLACHIkL1QEptrJ41Qb6stz6ljptuJA+PNbulkfxEQs6DKw15heqNGQsAU3lBkD4s09/Nj1zIZVHKjKUaSGP6xPUt4WdbhkZZLSkjXNJ1xWc/lBqXKino3fMiNe0wjpIGt0ZYF9euOpNdjk3USJUleuZlW33nJ9EGcMpY7CXxMNajEKeVqznwDH1CIjDMRWUpSprKaZOYgBecRbfRFhc99oY7Y1GJy+bNDIkTMxswN2t3ksgA7YLYUJY/wAplJJBEsTGex1Mt/Rp7YqClx2Y85KyafziT+mbBbpM03DTS480WpQ4zWED4dSUUsfGzVGVu8SwrmK32zxilmzaiTJQre6qQtlYrZtOPDiIrnqXYbSCHE9okpqhmvYT35wNwDc3LRh45RB1srtCs4eUCf8AWkeeq+oadSysxuyTHXwyy7euFdm9pJlM4ObTt9R98VctrVdS7mxl8L6dzPUWI0MufKaXMUPLdbMp3EH/AFvii9reT2bRzM8p2aTe6m13XqRrbz1HjFh7K7cSpygMbN1H/WsE9RJl1CMjAMjCxHXDzqXTqRyOD16FJ4BtfPklZcwMrEgKG0B4Xi1SrvJzFlJIvpoVPZ1xXW3+xM2mUzJWebTg5iu95X0usjtGo49cDNDt9NlyjLz300PHxiHLa6Iu50ZL4nT33LJp8YkmXNAnIzAC4B1FnUG9obDE0/SL54A9ktpJic+st7B1DsLDVhMTpajtPniaO0Ew72U/YX3Rz40cskvAswJKUW/ELVrUFO01n6POBdLXNhooJ0AJffr5G4x3PqZaiZ08xQi4uoaXfLbOu89JipI3EdsCUvHpo8h8uluiAuhNyNBuvr3whMxNmQS2a6A3CHyQSSbhd17knxPXEcyoeR31DWXOlkqmbpuocEWKqCMwJG9ujrpbq1jqnmy3yFWPTzBULKGmEFQMrHQZszWGussi5gKTFGAVRMbKhBVQzAKQbgqAdCCSdOuFRirXYmZMu4AY526QF7A66gXPnMCnHYHCW4ZyWR+ZUfGILEsq/wBaWEpBobsQmYDXQmMyyvJzOWvKXTKAWmgso1BIAUXPbp2wJUddlPQd1uApyswuFFlU2OoA0A4DSNJVa3zPfNmvdr5rWzX67cYfMjXQOXLcLfzZmGWGINs2bohFXLzmo33yC9779N2sdFZVlIa+cPbKVYJzalnLNbpC2U2FtCerUVGIOMgEyZ0PIsW6Olhl6tNNOEcTMQYm5eYTqLksTY7xc9cHMjsHLluFoly8ue4yADpFlActoFFx0CCHuGudB1wjO5kKSrBwHK5hlAGrZQy7+kq5gw04cIGTjM7MWE2bmIsWzNcjfa9919YbTcSmEBS7lV8kEkgdwO6E5xrRAoSvVhSZkr6Pog0mbQSE0E2WCOGZVimnrj/oQMYztHOFVNW65RNYWyKeNuqOjhW/ioo4tL4bL8xLaS4XmKqmU65s8xT3EGxhvhyUUqa01q1HZwcwabdbtqSBewjz7OxBmN877+FgPNC9POZtTNI13aD0R1W+846XcX9itdLVHekny2mMALsQ5yi/RQnQam9jpqYqnHNpa0pzLVZKKdRfI57GZCCfHtgy2TpJb0azefpzvBE20sgroRfj32gWxnHKN3ZJ0hGKm2dDe9uplvceMSthSB3BdpJlLMzZUnJe5R3ext1G9x6R2QTY/wApwdJPN0SS2yh7iZcWzOpl2yag5Yia18FmhQFqaZhvZF51G+yz5l8IYY7QYeJcsyqqa7CWAFaQUBXnJlze+hvfzRGcFKLjLVMSbT0CTF9scPAVlkic7KCQEUBbi+VnYakdgMD07bWWfJoJNu0g+pYG2kyvnN5oTMmX84+aODD7NwILo35t+1FrxZ7hMNuRu+BU9u4e6EDts/xaaSvdceoiB0y5fzj5ozm5fWxi5cFw/wDx/wB/9i5uJuE8rlBnjfKlnxb3xuBYS0+l6PfGRF8Bwz/h/sfOxNy5KbY+Wygippx0QTfmyRpx6AhWVsvIvYV9PfqVZZ9UVKuMzVJCuq2J3S0v58sOV2mrMuX4TMC9QbL6RrHaVFvSNlpA318s/YX1CJCRsxTjfUK/6tvYYpSXtJWjdVTh+sJ9d4xcQqXOtRNPaZxHtELQZf1LszTjWyN3ym9rRKSKKXK1VJSnrEsA+ox55DTBvqnH/Mt7DpCkqq/47nvqpnqAgtBlZ6RM5jxB0HEjh9WG9TThxYpJb692HjoLx5/xyobMh55h+Zk/KzT8muu8eeOMK2tMjyXZ/wBZOt/ERBmDIXZMw7ERcU70ElfoyTf2j0RF0eAYjNnAV0xZ0kG5KlFQjsQJe/faBKg5W5iAD4MCOwMSfPaJWZypzRm/MANbMAyliotexGdRfxMFoEn3FjSMDp5Q6EkbuoeY6RQXKey09QVkpJys2cMERiL/ABCbaEEHwtDrHuWKqqJZRJYlC2rIxVj46kDsBiuJ9VMe2di1t1/TBWorpBbhzh5AfJKP5xt0teicku43f6FoWAlnypMrvEtfSLQ12cnfmNNPzrfwS9/XEg6qfo+r/KM3GnJTaTNTAhB4adI3TkLYokrTqRR7NIKcM2ynJxH3RfzWgRanYa+mMWYw3698UOUn3nTFRjpl/Rb+HY7MmpcuuvDKD54rzavBJYnZpUmUQ2rAS1IDcbacffDeixAqLgkd0dzcUPab7+EJYmKn1fqSlhYLT0XoQtTTzJcqa0uSitlXUSlv/WJfhEC2J1Q3qv7JfdBo+NNLlzGVb2C6XPGYghCXtZPbdJXxBb1xqcOs0LeplY8VGdR0BH8rVPUn7NfdHQxKq6l/Zr7oMVrat91Kh/U/5COmGI/Fppadolop87Exdy1sin8sE5U+tbcgPdKX8MSNPhuJv5Mm/wCpUeyJ6np8XY3UE/bW3mBtEpJpscOiy5F+3IT64fLW36FfiyDw3ZrFOcUvKULrfoJ1HqEM5mCYgvlBfCST6pcGlHR46HXOJKrrewTqP0TxhnOoscHSzU5PZlH8Sw+XEWZ7/sEPg1cPiTPCmb8EJP8ADh8nM8ZIHsgxFZjC+WtH3vMRfPZ4jsSxusIs0/D5Z+hPW/mBJhcuP9Q873B1jXWuQFHW6qB6RCT1tSoJabJFuAyewRvEcSnkWarktY36DMxB3XBIgcnksCQSR1nQnttCyLYTmyQmbSzuBXxRfdCmI17fCJt5cojnH+SQnyjv0iIoZGdsvEg27+qJ7GqNufmKL3MxrBRcnU9W+HSXREbcurEfhR+ZJH6lPwx0ta43LK/ZJ+GGMynYHpZgfpKQfTC0qjY8T5oKANtl9jqmtlc9LWjy5ivSVFYEb7jmzEnVcmeIDyEom7sntQRMck0n8y6l56WbciXQ346DfFhCSP0s/wDZt+CJqOgmzzriuH1NO5SdIRGH/AQg9oIWxhvXznCyrpK/quMlf0kzQdGPR8ynltveef1TfggR5SsDSZRsUeoLIMwUy2KmxN79DQ74TiFlHtVn5sn9in4Y4NYfmyf2KfhheVs7UTPIlTT9hvYIeJsLWn5KYO9Jn4IjqMivhh+ZJ/Yp+GNfDW+ZJ/ZJ+GJtOT6sPC3eswf4cOByb1X6WQPrOy+tRBTEDnw0/Mkfsk/DGROzOT6pHytN+3UeuMh0wJVNlp4F/gVJMG/SoAJv1/nRrDhMJcb8FlH6s64PmmGLNocYkZE/3Y3Cr8ieofRh4mMSOMgD9UfYsOgsqwYb/wDgtTutMmW8cph/Su0kWfAJR6jlLnxJzRZsvFqf9Gv7M/ghymM04+YO9SPWsKvEdlapjM4eRgUofqj+EQp+W8QPkYRLH6n/ADix22jpV3zpK97AR1K2jpG3T5B/WLBXiF+BXdXPxZivN4dL1lyyTzMsWJRcy3c8DceEYuH46+nNrLHfKT+ARaK4hKO55Z0HxxxGkLqwO4A9xBgy+IZvAp2o2BxSb/WTZY/WH2AGJzAeSmVLJeomCa5RlACkKpYEZrlySRfQxZDI3BYbBKniZKjuZj5zaBQQnNs897X7I0tDIfJWpOnAovNhLG5azbmNrBWv4dYgUn4ZZEcBgri4JGngePfHoPaLYmmnTlnvLVze8xblEmMRo2gOgC6gbyYq7FMVD4g1HzUtZSfmlANxLygnoXA4kCxhNUSVMiMERRI/WN58kuHqsvVC9PSBEIzSzaa2gIPxU0OXcYVR5Y3j7re8Rk47+YzXwF8tHeGsmYXU24gcfTBW+ASJy6SJiHrBX1EwN0VWiMGB3cCB6xBrhu00hiq5spOmugv3mKk0y12ho2By5Uuy0zORxJUk+yBesmMrEcwF+sViw5uMSB5U6UO9x74gMSqqMsWFQl+xr+qJkUxzsNQJOzZ5SHo/OHzl4Wg3GzVPb+qT/XdALs/tXS05dnnDIF1Op3soiablQozpKWbNP0coHpa8afCv5ZmcXfMCX/Z+Sd6KfOR5r2jtMEkjciDuVYgsO2om1BOWnWUvzpzlvMqjWJlJsoDUgnjlQj1LHScrsXbCUPE27NPVDebgUk7y9vrMPbDGrMnX85PX6mb/ALcDuIU1Kx6U+u8J0xPUog1BBTL2YpL3CgnvufXDCfyd4dMN2khrdpt67QFphUhZgKPWaX8qfNbgeoQ6pNoOZFl+GWG7NMnP6xaFqSp7hMeTTDv0C+Ye6Ojyc4fa3NW7rD1CBmbt7MA0Wf4g+20RL8p08bjNPfKEAU9wtxPk0w/m2OR7hTazEm/AgWNz4RTW1mznwNwnNzWBW6Fgqll3XCgG3dBlhnKdMeoDTaghFUlZIWWqzHAOVWmEXUG++/CJPanlKRqZptP8G51RbJOdZj6kAmUqE3t2kbuMGjFqilJFE8yYBJltm6t+vm08Ys/Dh8EqHm1dOWmZi0jpc2trkMTfymtbde141yR7b0skVC1NpUyY5m5goCsTlHNoFGh36bvPBxT7bNUvMaXTDmJMxpbTJgViGFtcpdQoI10JO6DQSIOfygSnFmoUcHgxL/yRFjFKJjf8kSb9iuPQEtBk226KOiskj5w5lB5jVXhu/KKo3z5K/cP8M1odgReG7TLJ/qcPRPq5x/hxKy9tZ5/sfpb8EITOUsfFn09+ts/8sswieUqZwn0PiZw/wYMyHRI/7ZT+NH+834I7qdoal1UCklkMuoYv85hbROweeIv+kub+loW+3OH+DDiZykzAF/8AS9Jb/wBc4HlMul5HZ64MyFQrJxapXyaSSv2pg/khx+Xqwb6eV4TH/BEceUuYN60x7p7E+bmY4/pUNv6tQeBLsV79JdyIMyCiZTHaz9BJ/bkH95YUXH6r9DKHfUL+CB1OVdhoyyT3GavrlkQvK5V5ZPSSWo62mgesQZkFE/8Alqr/AEVP41A/BGojpfKFKbcJTDsnST65gjIMyA8+Oxuemd5juXNYaiYfT74s2j2FqGAIlnUA+VbfrxESUrk8qDvAHfMHsWIUSKrlVzj5Tz5rfxRISsfmjQvLI6m523iOctFnSuTOb+kUfav/ACw5lcmDcai31UU+tYKC0VW2Ks3Ck/YknzsSY5eazf3f7Mgj1Rc1Pyeld1ZNHdLle1YlKfZEL5U+Y/eiD+G0GULRR+JU5DIc8sfmZO+W36JO0QtQVAGhmL9gTF/mMX2cCX5/ADpIG3C3Ewi+AtwaSfrSR7IMiGplRSatgNJ7L1fnXA9Jge2gx2oXWXOcpoLEkm+pPxovc7Ok6PJo3H1XQ+i8J1GwVFNsZ0iXodFUvkF+zMLnttCyIHMoLBttMSp8zyppsq9K6BlUEi28aXNhA7WVcydNabMYtMdrsx0JJ4k8IvTbPAKWTK5oUxaWSSkqmQoZswaLzj3JCLfxO4RT+0Oz1RThJk+XzQmE5U4qB13147zqYlVEHqTez9XMlyMpSX0ZjLYqDeypvI3nthabNBN8lvqk28Ab2iJwIHmNL251v4JcPlVu2MjH+4zXwH8tDyU8ob0c/a90STVtNkA+DG/X19l7xFh2vcL6ILMJxdZqGTPTQjfYWB4btbxSXEAMSpxupx46+uFPyzI/uy/u+6COl2Zpjq7M3cCPZDz/AGbogPIPiWh0KwNqMep1lzGNEjgKvRLWv+cQbwsd4XtrLQZpeGyx3VKg+YreDPDMBpM7XVStgbNqNHUjQmDCQ1Gq2y048EEafCxfL0Mzi5fMKtHK1NXT8n/9f/8AXCT8sMz+4gfrx/24tSZPoDvFN4hIZVIww75dIfsp7o6sszlzRKxPLC/Gk/6qf9qOpXLCt+lRnvE1L+mTBbXPg676WkbuI9iwM4hi2Dg2GFK/ajBR6bRLJPYjnjuK0XK4syYqcxOAN/lU6ibW5rsiOr+Vxd0mmfvmOv8ACsv2wmmJYc8xRLwoyzrZhOy20PAA3iGw+tpZY/8AbBMPXNqHbu0VAIMkgzx3OajlKq2uAsoA8Cua3dujqh2+bdPoaSoXjmRlY/aB9kPH2jWxCYZSqD9KafUwgYxUNMbMsqXJ+ime37zGDJIOZHcP6bFMMqqeok02HtJq50kqiCzqTcMcjnyDYE3IEDdHsFPDDnZMtE456qWGA4kANe46rQMSKaYGv0eO/UeYxqqV5TI11ve4IUKQQR1CIuMkrGpJugvwzkxxZGSYkpEbNbpshyCxPOOvSAHnNzE3tPS/nSamtapZWYLLkyVmKnSPRZmAQkdxI1gVoMSrKhkWpqZy00xuk5diihb+UwubC+48SIv3ZzCqGYGeQ3OlXKs4GWzDeo0ERevQmtAJ2EwuVU5wUVZiWOWbTywSp3MCq+Fu6DQbOSxp/uwPUZaX8xECfKjSPTzpc2VOmSxMQoSGs2h8nNe9iLadkAcukmPqJjHt1PqvC1RKrLofZxBqTSjvky/asMauXTS/KqqJe+XJ90VjJ2cqZnkux7yw9Yh7J5O69txAHWXPsEGuwqW4ZHF6Ybqyi/YJ7AI5qNpJKBf96pNV/upN+kwuMp0GnogelcltX8aqRfB29giTHJqbIHrfJS2kpjfpMb6n6Xog+IPhFn21lLunUjd1M4/nhkeU6UDZkQ9opzb/AO6JCVyc048usmnulAesGFX5PMPP9pcfWCfhEP4g+Ejl5TqQ70TvMhh6nJhWXt5QPvFIP/kWYnp5to3N5MKU+RWJ4qp9TiGk7knb5Oqp271I9TmF8QtBycdw+YdZeGNffeosfM0oRkRM3klq+DUreLj2GMh3IehbVA35qX9Rf4RC4cxuMiZAUUx2BGRkAHWURvII1GQAbZRCbCMjIAEyY5ZzG4yADcjd4xTfLe5ZTm1yGXl7MxObz2EZGQdwAdsx/wCmH/yN/BLiUMZGRicR9xm1w/2onJh/hMsFhcA98bjIqLw7o6ZMo6C/dHuhwaCUfk0+6PdGRkWlQ9wrC5DMwMqWRl3ZR85eyH/5Apf0Ev7ojIyNPhW+WZfFpcww4FTfoU80JNs9SnfJTzRkZHTme5zZVscNszSfoE9PvhJ9l6T9CvnPvjIyHmluDjHYQGy9JcHmRf6zfiiOnbIUY3SbdzuOP1oyMhqT3IuK2Gc7ZKk/RH9pM/HEDiWzFKt7Sz99z62jcZElJ7icVsCVfQy0JyrbxPtME2wNBKmU9WZktH1lp0lDWVr5gL7r2G7qjIyJT+khD6w0FKkuUFlqEUC2VdBYcCNx8YlNl6tzzyk6LOIAsBYEX4DrMZGRznSTs3pAZgDbrAPrhGomlVNtPARuMgEwGxDamrVyFm2F/mJ7Vh1SbR1Lb5n7qfhjIyI2BJScanne/wC6vuiQTEZpA6XDqHWeyMjIYDqnq3O9vVDpXJ3xkZEhGzKU71U94EJth0k75Us/YX3RkZAAkcCpjvkS/uiNxkZA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2166" name="AutoShape 6" descr="data:image/jpeg;base64,/9j/4AAQSkZJRgABAQAAAQABAAD/2wCEAAkGBxMTEhUUExQWFhUXFRcYGRgYGR4YGBgcFxgXFhcUGBgaHCghGB0mHRQVITEhJSkrLi4uFx8zODMsNygtLisBCgoKDg0OGBAQGi8kHCQsLCwsLCwsLCwsLCwsLC0sLCwsLCwsLCwsLCwsLCwsLCwsLCwsLDQsLCwsLCwsLCwsLP/AABEIAJMBVwMBIgACEQEDEQH/xAAcAAABBAMBAAAAAAAAAAAAAAAGAwQFBwABAgj/xABTEAACAAQDAwcGCQgHBwQDAQABAgADBBEFEiEGMUEHEyJRYXGBMpGhscHRFEJDUmJygpLSFSNTg5OissIXM0RUw+HwFiRjhKPT4jQ1c7Nl4/Il/8QAGQEAAgMBAAAAAAAAAAAAAAAAAAECAwUE/8QAMREAAgIABAMGBgICAwAAAAAAAAECEQMSIVEEEzEFQWFxkcEiIzIzgaFC8IKxUtHh/9oADAMBAAIRAxEAPwCTo5fRW8xh0RuIHDtYw+lp/wAQ+LH2Q0op8sovRHkj5VuoQ9RJZ4f9RvfGMzdQqsy2979xaNGvtwJ+1HQpUPA/fb3x0KNeBcfbf3wgEGxgD4rnuPvMJ/l/qkzj3ZfxQ+NMeDzPOTGhJfi7+c+6ABaZtcZSKDS1LdFTcKpGoBt5fC9oTk7aZ9Eo6sm3zZVvEmoFomZMolFu72yj4xHthrV4dSuLTrOOp3JH3S9vRGvhp5V5GNiVmfmyHG0FTOP5qTUEg2IVZDC/ay1ZyDzxP0cyuyDPJGa2uWcLesx1IwuilqGWRToODdBPM0dYjPdFBV1AOikvoewWU38In0Ig1jm1pkzGlNKrMy2BMtSy3IvYMGse+IleVoSm5tl1BsRNIVx15rE62hes5TpEp+bmTZTEDpMjTCL8R0UteKL2lxE1FVPnEg85NdgRutfo79dwG+ENtLuL9xLlKluJJp0RizuhYtmy2RGNsuhJz213WiN2ixMzhKLtMRVa6zZb2aW1wcroSBNlm27fobRUOB1fNpKJNgJ0z+CVFo4biFLOTm5zLlYDeRbrBHURviSBUyysEmc/JVhPE85RnKFQoa3SspuVF+B3RuqwBXGuZW7MvuipanD59A/PU8yaU385IUMCOp1B9YtBXg+2jMzc/PWeuUEBMssqfpEWuNd3XDDLsbxPAKsG0mVPcdbT1lDwAF4aStlsQbUyyvfWt7IMxXzGUczKB0u1ybr1bx6YCtpuUX4LdFZXm9SdJU+s2bL4awWGo+p9ka6zX5pbqAM1VOf4ynWyi2gMdpsVX/3ilXwnv650V/UcqNdMSbYqhVFIICX/AKyWvzBwY8Yhjyh4nparmC3UR6iLeiFmEXDL2JrONbLH1ZDH+KYYdS9i6njXnwkL7TFNyuU3Fl/tbHvWWf5I3M5TcWb+1kfVSWP5IMwUy6l2Mn8cQn/ZlSh/KYUGxLHyq6sPcyL/AApFDzducUbfWzvAgeoCEG2oxA76uf8AtSPbBmCj0TI2RUHWpq275tvUBHS7HSeMyqbvqZvsaPPeGY9XGauaqnka6Ga5+Ke2I84pVt5VVOP61/xQZgo9NpsrTjhNPfPmn+eOxszTfMb9rM/HHlqZUzD5U9z3zGPthLMP0p+80GYKPVybPU43SvOzn1tHTYJIPyY8Cw9Rjy1TYhOTyKqcn1ZsxfUYl5G01fawxCdb/wCQ+swWFF+iko0m5BMyzB8Tnjfuys2sDaynSazidMIIIyFt2t9IrBqyfMBWa4m5hrmKMzd5Jud0GkrEJiA9AsAd19bX4H2RndoSdR/PsaXZ8fq/HuE/OOV8txft19MR0+VU2ISaLG+hv6xaBjFccuytJLKw7+7KVJKk9sLYZj00zLT5hCEbwo0PgN0ZmZ7mjlWwhPmVAJGdzbqd/fCJnVHXN++8Gcivltqpv16EeyFDUr1+uDM9wpbANz1T/wAX77xBbQvXGYuRakjmxqrzAL5n6uO6LV+FL1+v3QTYViUsSUBa2h6/nN2R3cA28R3t7o4e0Elhrz9mecP/APQ+bWffm++N5cR+ZXffm++PSpxiVxcen8MJ/lun4zF/14Rr0jIs83cziXBa/wD6x9RjoUeKHhX/AHaiPRxxeR+kW3fb2QjNx6kXyp6D7QgpAefUwjFTuNaO9akeyMi+n2joeNUg+0fdG4KQALSvLyrenrvJGoJI3cLPDtamSN8mtHhMPqaGlJjFLlW9XNByjQl9NN2+HkvGqQf2xvEvGIzbQm2I043y64eE0fzQmMVo79L4YveZvsMPl2hpR/a/X7oUXaWl/vQ83/jCGMxX0B+UnnsvPv5oyVV4e2mecPrGePWYe/7UUn95HmP4YUl7RUzbqpB36esQAc1M3CwBmkT58zIuiSaibcZRl18jdbj3wPVVVNJ/3DA5o6mmy0lHsNgub9+LIoKkFBlqZZ6IOrBrab7KQBfffthriNVM/vlGo63cj0BhaNnD+heRjYn1vzZWmIDaZpQJlc2kvpBVCM69oLF3vqdb3ivqjEa+qdpc2pnOBcvnmsZahfKJ1tpF11M6VNVpczEqEK2/m2JbzmZY7zpAg+zdNUVL0FErBFBYziwbncgBsoB0TMbDS2t4b0IPQqWda9l3D09phO0W7VcjNX+bCmWxa5c5rLLtaykkXbfwHCJj+hFLycs/NYfnidATcEBANQLXEA6KuwvAJ1VIXmkOVZkwsxNlUBJd2LHcuh9W+DrAOTelnSZSGsRahpZmvKIsyi+8g6qALb7GDKowUDm6SmYLJlTg1QwHltLytLp0HzQbFu0a3JMI4jsBSz5kyY6vnmG7MHKnqy6aWtaK3iU6Lo4WltgLPwKlpntKxhQwNrSprHXqsoIhCowj4Q2X4Tz511aUR53Mtb374KcU5I5Di8qYwPU+o+8BcemOcN2dq6FCiyhNS9757N46WO7siakmNRrqRdVh1dNlLImVLvKUABCxtYCwB/ODMOxrxF/7BTeCJ90e2ZB1IxFyenQzCesZHiapa17aUk8fZQfzRYkiL07itqPk/nZZgLIt0A8gH5RG4A/Njg8m879Ip7lA9axbCVs2zf7rO3ccvWO3/Vo4+EzjupJn7ogyohZV8rk5b4z/AMPsAh1L5PE4teLDefVcKSZ94QhMeuO6jPi8OkFgQOT2V832fyxxM5P04SpZ73t/LBjMl4lwo1+/Dd6fFeFJL+9DpBYMUWxBSYCJKcd0wdR7IjqjY9+NKG75yn1mDaRS4pmGamlgd56oQ+A4p/d5Y88FILACbs243UAP6xYavgNRwoJY73QxZP5OxPjJl+Yxv8l4j+iTzGFlQWVsuBVvCnlL3PLiVwfZqtZhnlC19wmZR51EHEvCsQ+aB4GJXD8MrAekB5j7oMqCyYqMOWeiiso5JULlDMyvlBsNCRccPNANiuAoxJBAsTu9oEGuG4hmmtKMqfdGsWyHm2tvIYbx2xGTZIJOnExl9pfx/PsaHZ3WX49yvaukCLoy9FgSp0Y33HtGhGnXBdTPSzugmUkAHQajxiC2poJlhNcLpZOjuA1IvA/TVDS2DISGG4iMs1CyfgoUWRR4wk0ub1D0e+BgY/UOvRbW2osL9401jhcWnE251w3V0VHptBYUFPNTev1e+J2ho6ky0KzABY7wvzmivlxKoHyh8Wl++JSm2oUBUfFVpmC6y3k5h5TdIOrWN/ZHf2f9x+Xujg7Q+2vP2YZHD6zhNXx/yjiZh9cR/WSj4+8EQB1XKJLlmwxMTLfNpXt581oTHKqg/tQPfJcewxsaGOGk/B61hYiQRbjzev8A0oiJ2wJc3enpSesEA/uoIgH5XFHyoPcjj1rCEzlbHCY3gPesFIAnbYC/yFN5z7o3AkeVJjunkd6r+GMhZIks0tyGXCwQLTU3cQfdGmwu3yiHz+6H4alyizMTYaWaOEWU3WPP74w31NtLQjWpLfGH+vGE+aHzvR/nEycPln5S32T74azqOWN0y/2T74iOhjza/P8AR/nHSy04v+7f2x00pPnfuxwVXrPmgAYbS0sgzxmn5TzMjQyi3ySWNwYaSsOpuFZL8ZMweyO9qAOfGvyMj/6kiOSSDx9Ua8fpRkS+p+YQ0NLJBH++UxHaJg/kiztjq6il2vVyL/QB/DFMyqTXePOvvg22MFPTTpU6qmhJeewbIWIaxI3Bhw38LxJVYdxbtdtbQyEZ5jzGUC5bIxHqAgWrdv2xDJT0CzZKtrNnsuVkUHyE4Zm6+AMPca2xww2Q1kycHGZVkos0Jaw1ATom+vS7Y42eqXmSEMwnyiEzBQ4UG13yADOSCTbQXt2kxJUtAw4pvoTuHUgSUqLuW+p8Lkk7yTck8SYkZKRFir6KdRc+gC0TMqbFUGiyafUzm4SzC9uuHT7rxCVNTZ7A65h6YlJ0RhHMS9PZPiKR3C/nh0jl/J07tIZ080MoPn7CNCPOIwkqcy6H/W/siyMiEoklKln40dssRlPU1GXpywzdamwOulhrwjTYhNG+Q3gb/wAsWFVD+5jDMPXEVNxaZwpn8/8A4wwn4lVHyZFu8n3CAKCXnvpL46RsTvpLAPU1Ncfiyl7wT62iDr8Uqk8qpVPqygfUjQh5S1hO7R6Y2JnYfMYpKTjk9pgBrKo7/JlzAu48QgiKeZNffUVjd6TfdCseQ9Amd1+71wm9Yg3so72Ue2PPbYbMPx5rfWU39LCExgc8nSSW7wB/MYMwZC+6jaKlTyqiQvfNUe2Imr5QMPTfUyz9TM5/dWKrptjqpv7OfEgDz2iSkcndS29ZafWmD2CC2GVbhb/SpQ5gqmaR84SiAO/Mb+iIXEMeNzzYvrvPfwEcyOS2+kydLt1DO8O5WCSlJuLm51tb1xm9oXUfz7Gl2dVy/HuJ0tVz6NLmqBmFtOPuMDVds60oXM2V3FrGC34FLQg3IIOlyBEHX4TTuSROvMcmwuDdjwPV6IzDSBeSSDcQYYK8iZKIcL0Tc5rX8TxtDGg2cmXu2UW4E+UOwi9of/kZAT0jLPAGzDsNyLGADHn0u5ZKMOvKPRAbtds3z09ZkoJlMsdAnLl6T3twtFh0sgIDebn8wt90CJaj2epqoK5VmZRlbLMZAOkxGgMaHZ9cx3t7o4O0Ptrz9mUcuxrHeZa/avGNsZ/xE8P/AOovPEBhtHpOmBW+aHeY/wB1bmGsravDviLPbukzj/LGxUTH1KSbZFRvfzAH/Ejltl5Y+UP3Af8AFi+E2ipj5MmrPdInfhhYYnKO6RW/sZo9YgpAUGmy9N8apZf1N/VOjIv01K/3eq8ZX4hGQUgKJp8Vbcco7qdD6eMS1NWyzvm2/wCVT3Qf7N7L4bOW8pC5ULntOJsSL6hZmm4wWSdnadLWkADtufTfWOTI33fr/wAL+ZXe/UqeRMkn+0C/V8HkgedhEtIw8EXVJk36sqlI9UWJNpKNNXWSO/8AzMakzcP4GnHioiLwX4eg+b5+pXr0s4HSgdh9KXTr6kMNp71C7sJkkfTC/wAirFp/CaY+RUhfqzF9RvCizF4Vd/GWfZD5L8PQOc/H1ZT+KVHTUvgtM55uVcksCOgvR37hu8IYV9fS5Cv5JlSJjDotnzgdbZDL19UX1zi8ZqHQb8sNZuF0jtneXJd92Y5b2G4RYoz3/vqQzR2PPUulJ4SB30q+uwggmfB8stWp5E1lFhLYJJlAnypgADMWNhfUcOqLTrWkSnZFkyLW326xAptJNoaaQ9RMo5TkFRZOizFj1kHtOvVE8rHa2Kpx/EpkmpeSlPTShdQVSUCBmANrtcnRuvjFu7OTc0mWLL5K2soHotpA/Kk4Nicq1O4kVQ8lJpyzCRqFuTlmbuBiQWpNNzV/JzZGPVuHrMU4tqi/ASd0F9VTNzJyBSwBIFhqbCO8BxETpSuLajq48YksOYMoI/1oIDcDncxU1dK2glzOcTtlzTnW3cSR9mI1VMa+JOPeHStpwgLx6paTWLouSYuhyi4YXDXPiD4wVyn7RrugT5RcInTJSzZJ6UolilvKFrGx6+NuMPEVx0DAajPXoPsE2gV502VoGXKSLDeRqfGwPjBLnuOEedKjG5gfnxMVHCZTr5YG4dd9TFw7IbRpPkqQwJsL9cRhJrRk8bDT1iEGIVjy5TZTZhlsftAEW8Ygjjs8fHA8F90P8cYGQ/2e7y1gDl1U5i45qXLCC5dg7KekqgLkUlicw0A4HqiGNOWak+4WFhxy213hS2PTeM1fMvujQx2b89PuKf5YjpGazA5S0tnWZzau4QpluBZLv5a+SDx6jCM6eQXW7ApMKMbqFGUFmY3F7ABe3pKLEm0QvE3ZZWFsvQmfy7O+f5kHujg4vNO/Xvlp7REDMkzXy5JjkPbm7NbnPKLZQJdxlynMWtbTfeG02gngEkzMuVSCzTRfNnAUrzWZDeWwuwA3a6wXibv1CsLZegSGumfNX7kv8McfC2HxZY+xL/DApIw+Y65nllL3C55rXcjgAqm3AXNhc99lRgLWvzUnon85mnOea6JIDWXpElSvQza2ELNiPvY3HDXcvQJziDDeZY8FHsjk49l3zZI+5AwuzLNMHOiSi+VYO5ZkUZmZAUNuiGtntqOyNS9l3D5StOrXACs7knUKSCEAAJuRe2nXvJeJu/UVYWy9AmO1Sj5eT4BPdGHbFR8ungq/hiJl4ASSAKcW1ZTnJRbE3Y2ANgNbajqEdfkCcRmAkFcpIbJMIay5zw6OnzrQ7xd2FYWy9B/M26UfLE90v/xh7iO3WGSiRzLO19cqDfx4xAzcGK6MJOa2oCPp1anQjtFxErXbGVTMxQUYUkkDLMBN9bE2Nj2xdgXJtS189SnGqNOOnloRWIcpdGt2SgVmtpnKju4HSALajbZ5zB5MiRJ6PTRU5y9iTzmYoLaWFh1RZjbN80FWctOpYE9FyTp1KyAONeyITDdnGlTB8FWnlzrTbTbsQ3FEMoTBkuNLi47IvyQvp+jnc5Val+wN2P27nS56c6JRllrWyKND5Q7L9fXaLjnbXYeB0pY8VQe2KPxjE51XMKz5UtJ0tijAKVLcCCwNrgjj174c4RTmSCVVgdxR1zAHsMPJDZCU57v1LafbjDyCsqUxP0Jakj7xsYSpcenTBeVMqVl5DukU6/GboZjfXwtABLrpm/myD9GVMP8ACImqraB+blqKebnyeWomprncXyCYo4RKMEtUhSk31Y/O2iSSVaRWg316NLLPf0EF++8Kf0mU4301cf1y/wAriBebi9YfiTjbrlqf43JjlcVrxuWf9yVE6I6BHN5TqTjQ1LfWm3/xIZzeU+lG7DGP1nH+cRf5Zr+IqPuy/YY5bEas71qP2d/UYKCkP/6VJI3YWn3h+GMiMaqnj5Oae+QT64yFqFA9h+KzZJbmpsyXm0bIxW9twNjDwYrOY9KZMb6zk+sxNVWyU1EVlnU8zMB0RoRpfXNaMpcDquEqSfun+aFlZJMjpVceJt9oe+N/7QyVNmdvC34oKqLZ2t/u8g/ZX8UFuE7LTLAzRTL2LL1894Mo8xXNHjtMbdJ/R+KJNMQUt+bBK8CzID5s8WrTYLKX5n3be2HQw+V1+Y2h0LOVhU17ArZT5Evdk+YP+JGpdfMJsEf7qf8Aci2pckLop0tx1hXX6MAs4NYTgqNLlu46e9gbAb92l/XDvaDA5NVJ5uYqhVOYWPEA6kAC/dE2GP0bRsEcLHzQEbZ5Jx7AylZMlor5BMGXOuVrGxFxwNtbdsXP8EWpppsu1mF1HeBofPE9tzT18wL8CKSgLlzkV5rsbZRLupAsM1yfZAZs3WtLxKbIdiSWO/jYkExz4y6HVw76h1slVZ6aU3EqCe+wuIHOVK9K8nEEW+W8icOtH1QnuYEfah1slV2DyjoUqJyW7FYW/dZT4wV4hQS6iS8maoeW62YHiD6j2xGOsaJSbhPMgC2X2pScfKBubgfN7NeEHtNODCPP22OzFThM1ZiXeQSQswcNdEf5rW47jBdsht4GADGzdRiOsPIteXG6aP8AvQhuVzYdJDGskLaWzfnUG5GO6YOpSd44G3XAPgeJTZUxRIcqxIAF7Ak7gb6R6alTFnoQwBVhYg2IIO8HrEUvtrsctBULPlZuZZwVC682w6WU/R008YttNalCUoytdScosSxLI6T5EwDKOkRpfOml90S+GyiE/OhcxZWsdbZL5QfEk27oJKDaiVX0LvLzAoyK4YWsbqbjsiLMceNFRmmtjrw8Rzg1Jd41CoFZSstlZizKRoWJBzmxBv0R4RynMIAqqmWzZgwFmL5S1wDoPzaW1+Lfsh0T3+iNy2AZcwOXML6DdfXTjEFJ9AcUJLUDRhzeVLqBYBQJilSlgdxVSNOrr1jFqFXNbm1zAi43gEAFRdt2nG+8w8l1nRytMzOLsG6YVcxUFVyqGUgLcWFukwvDeXUKWmmYpAcE2Ucc6uFHVfKRfheLH5kF5CDYigUDNL0JytcZl1DEDXrN9RxMLVFRfOhyLm1ZRpc3DXOp6h3dmsKrWA5Dn5tgRnIVgSpOYohUEi1yttAQq62EJVVUrqFQlmmTQ25tCwN75gFBLOR0b6KLkwVp1C9eh0a/XMebLC/StqAWLFd9rakbtxtCfwoWBumYLbP8YjKVGt7XAO8dQhSoxCXdlMwsoIMuyuETICFBIXMCdL5R8Xfrcam4vLZ7B2VBdr2cBnzhQzFQXPQUN38Rcwf5C/xE2xANmsUGcHMVB6ROhYnr1O7TpHSNTawMoDZTYAA2NwAAMo1sR0RvB3mEp2Iozu12AZmI6I3E6b44NSv6Uj7I/DFbm9y1QVdBd65TbgFFgArWAuTpe53k8YPlxiTuub7vIf8ADFaTqtQP69vBVP8ALElW8oEuUzKiVc9gSLCXLAuNLDJLJIjp4V6y/By8VHSNeIcLi9MwJLpYby4K2+8BFZ8pGJVExiKOtCAdGXKp1LvNYgdEuinIb8SQIlqfazEKhlU4aVkTCqtzma+QmzEgqBuvpE7USKacBJlhZZRwQ0tQGlsp09VrGOtnJRS1WOZp561spkr1aWecc5mmiZfUtezWC+FjD7ZzlSnSJayXkS5iABecHQmBeGYgHPYdl9IkuWaY9VWSKGTKcvLGdmy2D84BlKn5os2p0uTAZU7KVUsEGmnZhobKSp7QQNYhTi+pK7QTVnKLdgZc15VtdEJB78wMOJvKdOUSzzytmTMc0ga9Nxrp9GK2n4fOW/OSWl2/SBl8xI1jutlDJJvv5rhr8pNhO92NeRaOH8oBmWL1OHprqJlPNDjxC5fTE4m29MN9dQ+ElvYDFBG3b5ozKp+MPMYnnaFlL+PKLTDdW0vhKmf9uEX5R5XDEKUd9NOb0i0UXKombybN2A6+aHH5EqOEl/ut7og8ZLq0PlvYuT+kcE/+40w/5Kd+OMimJmEVC75Tj7Le6Nwc5P8AkgyPZnpKo2e56nQDmVbKpzBSOA3iN4Vsaqf1jKx+itoEaDaWqVVDVtMAFGhaXcdnmiWp9rSPLr6bw17tyxdnIUw9psPloLACHIkL1QEptrJ41Qb6stz6ljptuJA+PNbulkfxEQs6DKw15heqNGQsAU3lBkD4s09/Nj1zIZVHKjKUaSGP6xPUt4WdbhkZZLSkjXNJ1xWc/lBqXKino3fMiNe0wjpIGt0ZYF9euOpNdjk3USJUleuZlW33nJ9EGcMpY7CXxMNajEKeVqznwDH1CIjDMRWUpSprKaZOYgBecRbfRFhc99oY7Y1GJy+bNDIkTMxswN2t3ksgA7YLYUJY/wAplJJBEsTGex1Mt/Rp7YqClx2Y85KyafziT+mbBbpM03DTS480WpQ4zWED4dSUUsfGzVGVu8SwrmK32zxilmzaiTJQre6qQtlYrZtOPDiIrnqXYbSCHE9okpqhmvYT35wNwDc3LRh45RB1srtCs4eUCf8AWkeeq+oadSysxuyTHXwyy7euFdm9pJlM4ObTt9R98VctrVdS7mxl8L6dzPUWI0MufKaXMUPLdbMp3EH/AFvii9reT2bRzM8p2aTe6m13XqRrbz1HjFh7K7cSpygMbN1H/WsE9RJl1CMjAMjCxHXDzqXTqRyOD16FJ4BtfPklZcwMrEgKG0B4Xi1SrvJzFlJIvpoVPZ1xXW3+xM2mUzJWebTg5iu95X0usjtGo49cDNDt9NlyjLz300PHxiHLa6Iu50ZL4nT33LJp8YkmXNAnIzAC4B1FnUG9obDE0/SL54A9ktpJic+st7B1DsLDVhMTpajtPniaO0Ew72U/YX3Rz40cskvAswJKUW/ELVrUFO01n6POBdLXNhooJ0AJffr5G4x3PqZaiZ08xQi4uoaXfLbOu89JipI3EdsCUvHpo8h8uluiAuhNyNBuvr3whMxNmQS2a6A3CHyQSSbhd17knxPXEcyoeR31DWXOlkqmbpuocEWKqCMwJG9ujrpbq1jqnmy3yFWPTzBULKGmEFQMrHQZszWGussi5gKTFGAVRMbKhBVQzAKQbgqAdCCSdOuFRirXYmZMu4AY526QF7A66gXPnMCnHYHCW4ZyWR+ZUfGILEsq/wBaWEpBobsQmYDXQmMyyvJzOWvKXTKAWmgso1BIAUXPbp2wJUddlPQd1uApyswuFFlU2OoA0A4DSNJVa3zPfNmvdr5rWzX67cYfMjXQOXLcLfzZmGWGINs2bohFXLzmo33yC9779N2sdFZVlIa+cPbKVYJzalnLNbpC2U2FtCerUVGIOMgEyZ0PIsW6Olhl6tNNOEcTMQYm5eYTqLksTY7xc9cHMjsHLluFoly8ue4yADpFlActoFFx0CCHuGudB1wjO5kKSrBwHK5hlAGrZQy7+kq5gw04cIGTjM7MWE2bmIsWzNcjfa9919YbTcSmEBS7lV8kEkgdwO6E5xrRAoSvVhSZkr6Pog0mbQSE0E2WCOGZVimnrj/oQMYztHOFVNW65RNYWyKeNuqOjhW/ioo4tL4bL8xLaS4XmKqmU65s8xT3EGxhvhyUUqa01q1HZwcwabdbtqSBewjz7OxBmN877+FgPNC9POZtTNI13aD0R1W+846XcX9itdLVHekny2mMALsQ5yi/RQnQam9jpqYqnHNpa0pzLVZKKdRfI57GZCCfHtgy2TpJb0azefpzvBE20sgroRfj32gWxnHKN3ZJ0hGKm2dDe9uplvceMSthSB3BdpJlLMzZUnJe5R3ext1G9x6R2QTY/wApwdJPN0SS2yh7iZcWzOpl2yag5Yia18FmhQFqaZhvZF51G+yz5l8IYY7QYeJcsyqqa7CWAFaQUBXnJlze+hvfzRGcFKLjLVMSbT0CTF9scPAVlkic7KCQEUBbi+VnYakdgMD07bWWfJoJNu0g+pYG2kyvnN5oTMmX84+aODD7NwILo35t+1FrxZ7hMNuRu+BU9u4e6EDts/xaaSvdceoiB0y5fzj5ozm5fWxi5cFw/wDx/wB/9i5uJuE8rlBnjfKlnxb3xuBYS0+l6PfGRF8Bwz/h/sfOxNy5KbY+Wygippx0QTfmyRpx6AhWVsvIvYV9PfqVZZ9UVKuMzVJCuq2J3S0v58sOV2mrMuX4TMC9QbL6RrHaVFvSNlpA318s/YX1CJCRsxTjfUK/6tvYYpSXtJWjdVTh+sJ9d4xcQqXOtRNPaZxHtELQZf1LszTjWyN3ym9rRKSKKXK1VJSnrEsA+ox55DTBvqnH/Mt7DpCkqq/47nvqpnqAgtBlZ6RM5jxB0HEjh9WG9TThxYpJb692HjoLx5/xyobMh55h+Zk/KzT8muu8eeOMK2tMjyXZ/wBZOt/ERBmDIXZMw7ERcU70ElfoyTf2j0RF0eAYjNnAV0xZ0kG5KlFQjsQJe/faBKg5W5iAD4MCOwMSfPaJWZypzRm/MANbMAyliotexGdRfxMFoEn3FjSMDp5Q6EkbuoeY6RQXKey09QVkpJys2cMERiL/ABCbaEEHwtDrHuWKqqJZRJYlC2rIxVj46kDsBiuJ9VMe2di1t1/TBWorpBbhzh5AfJKP5xt0teicku43f6FoWAlnypMrvEtfSLQ12cnfmNNPzrfwS9/XEg6qfo+r/KM3GnJTaTNTAhB4adI3TkLYokrTqRR7NIKcM2ynJxH3RfzWgRanYa+mMWYw3698UOUn3nTFRjpl/Rb+HY7MmpcuuvDKD54rzavBJYnZpUmUQ2rAS1IDcbacffDeixAqLgkd0dzcUPab7+EJYmKn1fqSlhYLT0XoQtTTzJcqa0uSitlXUSlv/WJfhEC2J1Q3qv7JfdBo+NNLlzGVb2C6XPGYghCXtZPbdJXxBb1xqcOs0LeplY8VGdR0BH8rVPUn7NfdHQxKq6l/Zr7oMVrat91Kh/U/5COmGI/Fppadolop87Exdy1sin8sE5U+tbcgPdKX8MSNPhuJv5Mm/wCpUeyJ6np8XY3UE/bW3mBtEpJpscOiy5F+3IT64fLW36FfiyDw3ZrFOcUvKULrfoJ1HqEM5mCYgvlBfCST6pcGlHR46HXOJKrrewTqP0TxhnOoscHSzU5PZlH8Sw+XEWZ7/sEPg1cPiTPCmb8EJP8ADh8nM8ZIHsgxFZjC+WtH3vMRfPZ4jsSxusIs0/D5Z+hPW/mBJhcuP9Q873B1jXWuQFHW6qB6RCT1tSoJabJFuAyewRvEcSnkWarktY36DMxB3XBIgcnksCQSR1nQnttCyLYTmyQmbSzuBXxRfdCmI17fCJt5cojnH+SQnyjv0iIoZGdsvEg27+qJ7GqNufmKL3MxrBRcnU9W+HSXREbcurEfhR+ZJH6lPwx0ta43LK/ZJ+GGMynYHpZgfpKQfTC0qjY8T5oKANtl9jqmtlc9LWjy5ivSVFYEb7jmzEnVcmeIDyEom7sntQRMck0n8y6l56WbciXQ346DfFhCSP0s/wDZt+CJqOgmzzriuH1NO5SdIRGH/AQg9oIWxhvXznCyrpK/quMlf0kzQdGPR8ynltveef1TfggR5SsDSZRsUeoLIMwUy2KmxN79DQ74TiFlHtVn5sn9in4Y4NYfmyf2KfhheVs7UTPIlTT9hvYIeJsLWn5KYO9Jn4IjqMivhh+ZJ/Yp+GNfDW+ZJ/ZJ+GJtOT6sPC3eswf4cOByb1X6WQPrOy+tRBTEDnw0/Mkfsk/DGROzOT6pHytN+3UeuMh0wJVNlp4F/gVJMG/SoAJv1/nRrDhMJcb8FlH6s64PmmGLNocYkZE/3Y3Cr8ieofRh4mMSOMgD9UfYsOgsqwYb/wDgtTutMmW8cph/Su0kWfAJR6jlLnxJzRZsvFqf9Gv7M/ghymM04+YO9SPWsKvEdlapjM4eRgUofqj+EQp+W8QPkYRLH6n/ADix22jpV3zpK97AR1K2jpG3T5B/WLBXiF+BXdXPxZivN4dL1lyyTzMsWJRcy3c8DceEYuH46+nNrLHfKT+ARaK4hKO55Z0HxxxGkLqwO4A9xBgy+IZvAp2o2BxSb/WTZY/WH2AGJzAeSmVLJeomCa5RlACkKpYEZrlySRfQxZDI3BYbBKniZKjuZj5zaBQQnNs897X7I0tDIfJWpOnAovNhLG5azbmNrBWv4dYgUn4ZZEcBgri4JGngePfHoPaLYmmnTlnvLVze8xblEmMRo2gOgC6gbyYq7FMVD4g1HzUtZSfmlANxLygnoXA4kCxhNUSVMiMERRI/WN58kuHqsvVC9PSBEIzSzaa2gIPxU0OXcYVR5Y3j7re8Rk47+YzXwF8tHeGsmYXU24gcfTBW+ASJy6SJiHrBX1EwN0VWiMGB3cCB6xBrhu00hiq5spOmugv3mKk0y12ho2By5Uuy0zORxJUk+yBesmMrEcwF+sViw5uMSB5U6UO9x74gMSqqMsWFQl+xr+qJkUxzsNQJOzZ5SHo/OHzl4Wg3GzVPb+qT/XdALs/tXS05dnnDIF1Op3soiablQozpKWbNP0coHpa8afCv5ZmcXfMCX/Z+Sd6KfOR5r2jtMEkjciDuVYgsO2om1BOWnWUvzpzlvMqjWJlJsoDUgnjlQj1LHScrsXbCUPE27NPVDebgUk7y9vrMPbDGrMnX85PX6mb/ALcDuIU1Kx6U+u8J0xPUog1BBTL2YpL3CgnvufXDCfyd4dMN2khrdpt67QFphUhZgKPWaX8qfNbgeoQ6pNoOZFl+GWG7NMnP6xaFqSp7hMeTTDv0C+Ye6Ojyc4fa3NW7rD1CBmbt7MA0Wf4g+20RL8p08bjNPfKEAU9wtxPk0w/m2OR7hTazEm/AgWNz4RTW1mznwNwnNzWBW6Fgqll3XCgG3dBlhnKdMeoDTaghFUlZIWWqzHAOVWmEXUG++/CJPanlKRqZptP8G51RbJOdZj6kAmUqE3t2kbuMGjFqilJFE8yYBJltm6t+vm08Ys/Dh8EqHm1dOWmZi0jpc2trkMTfymtbde141yR7b0skVC1NpUyY5m5goCsTlHNoFGh36bvPBxT7bNUvMaXTDmJMxpbTJgViGFtcpdQoI10JO6DQSIOfygSnFmoUcHgxL/yRFjFKJjf8kSb9iuPQEtBk226KOiskj5w5lB5jVXhu/KKo3z5K/cP8M1odgReG7TLJ/qcPRPq5x/hxKy9tZ5/sfpb8EITOUsfFn09+ts/8sswieUqZwn0PiZw/wYMyHRI/7ZT+NH+834I7qdoal1UCklkMuoYv85hbROweeIv+kub+loW+3OH+DDiZykzAF/8AS9Jb/wBc4HlMul5HZ64MyFQrJxapXyaSSv2pg/khx+Xqwb6eV4TH/BEceUuYN60x7p7E+bmY4/pUNv6tQeBLsV79JdyIMyCiZTHaz9BJ/bkH95YUXH6r9DKHfUL+CB1OVdhoyyT3GavrlkQvK5V5ZPSSWo62mgesQZkFE/8Alqr/AEVP41A/BGojpfKFKbcJTDsnST65gjIMyA8+Oxuemd5juXNYaiYfT74s2j2FqGAIlnUA+VbfrxESUrk8qDvAHfMHsWIUSKrlVzj5Tz5rfxRISsfmjQvLI6m523iOctFnSuTOb+kUfav/ACw5lcmDcai31UU+tYKC0VW2Ks3Ck/YknzsSY5eazf3f7Mgj1Rc1Pyeld1ZNHdLle1YlKfZEL5U+Y/eiD+G0GULRR+JU5DIc8sfmZO+W36JO0QtQVAGhmL9gTF/mMX2cCX5/ADpIG3C3Ewi+AtwaSfrSR7IMiGplRSatgNJ7L1fnXA9Jge2gx2oXWXOcpoLEkm+pPxovc7Ok6PJo3H1XQ+i8J1GwVFNsZ0iXodFUvkF+zMLnttCyIHMoLBttMSp8zyppsq9K6BlUEi28aXNhA7WVcydNabMYtMdrsx0JJ4k8IvTbPAKWTK5oUxaWSSkqmQoZswaLzj3JCLfxO4RT+0Oz1RThJk+XzQmE5U4qB13147zqYlVEHqTez9XMlyMpSX0ZjLYqDeypvI3nthabNBN8lvqk28Ab2iJwIHmNL251v4JcPlVu2MjH+4zXwH8tDyU8ob0c/a90STVtNkA+DG/X19l7xFh2vcL6ILMJxdZqGTPTQjfYWB4btbxSXEAMSpxupx46+uFPyzI/uy/u+6COl2Zpjq7M3cCPZDz/AGbogPIPiWh0KwNqMep1lzGNEjgKvRLWv+cQbwsd4XtrLQZpeGyx3VKg+YreDPDMBpM7XVStgbNqNHUjQmDCQ1Gq2y048EEafCxfL0Mzi5fMKtHK1NXT8n/9f/8AXCT8sMz+4gfrx/24tSZPoDvFN4hIZVIww75dIfsp7o6sszlzRKxPLC/Gk/6qf9qOpXLCt+lRnvE1L+mTBbXPg676WkbuI9iwM4hi2Dg2GFK/ajBR6bRLJPYjnjuK0XK4syYqcxOAN/lU6ibW5rsiOr+Vxd0mmfvmOv8ACsv2wmmJYc8xRLwoyzrZhOy20PAA3iGw+tpZY/8AbBMPXNqHbu0VAIMkgzx3OajlKq2uAsoA8Cua3dujqh2+bdPoaSoXjmRlY/aB9kPH2jWxCYZSqD9KafUwgYxUNMbMsqXJ+ime37zGDJIOZHcP6bFMMqqeok02HtJq50kqiCzqTcMcjnyDYE3IEDdHsFPDDnZMtE456qWGA4kANe46rQMSKaYGv0eO/UeYxqqV5TI11ve4IUKQQR1CIuMkrGpJugvwzkxxZGSYkpEbNbpshyCxPOOvSAHnNzE3tPS/nSamtapZWYLLkyVmKnSPRZmAQkdxI1gVoMSrKhkWpqZy00xuk5diihb+UwubC+48SIv3ZzCqGYGeQ3OlXKs4GWzDeo0ERevQmtAJ2EwuVU5wUVZiWOWbTywSp3MCq+Fu6DQbOSxp/uwPUZaX8xECfKjSPTzpc2VOmSxMQoSGs2h8nNe9iLadkAcukmPqJjHt1PqvC1RKrLofZxBqTSjvky/asMauXTS/KqqJe+XJ90VjJ2cqZnkux7yw9Yh7J5O69txAHWXPsEGuwqW4ZHF6Ybqyi/YJ7AI5qNpJKBf96pNV/upN+kwuMp0GnogelcltX8aqRfB29giTHJqbIHrfJS2kpjfpMb6n6Xog+IPhFn21lLunUjd1M4/nhkeU6UDZkQ9opzb/AO6JCVyc048usmnulAesGFX5PMPP9pcfWCfhEP4g+Ejl5TqQ70TvMhh6nJhWXt5QPvFIP/kWYnp5to3N5MKU+RWJ4qp9TiGk7knb5Oqp271I9TmF8QtBycdw+YdZeGNffeosfM0oRkRM3klq+DUreLj2GMh3IehbVA35qX9Rf4RC4cxuMiZAUUx2BGRkAHWURvII1GQAbZRCbCMjIAEyY5ZzG4yADcjd4xTfLe5ZTm1yGXl7MxObz2EZGQdwAdsx/wCmH/yN/BLiUMZGRicR9xm1w/2onJh/hMsFhcA98bjIqLw7o6ZMo6C/dHuhwaCUfk0+6PdGRkWlQ9wrC5DMwMqWRl3ZR85eyH/5Apf0Ev7ojIyNPhW+WZfFpcww4FTfoU80JNs9SnfJTzRkZHTme5zZVscNszSfoE9PvhJ9l6T9CvnPvjIyHmluDjHYQGy9JcHmRf6zfiiOnbIUY3SbdzuOP1oyMhqT3IuK2Gc7ZKk/RH9pM/HEDiWzFKt7Sz99z62jcZElJ7icVsCVfQy0JyrbxPtME2wNBKmU9WZktH1lp0lDWVr5gL7r2G7qjIyJT+khD6w0FKkuUFlqEUC2VdBYcCNx8YlNl6tzzyk6LOIAsBYEX4DrMZGRznSTs3pAZgDbrAPrhGomlVNtPARuMgEwGxDamrVyFm2F/mJ7Vh1SbR1Lb5n7qfhjIyI2BJScanne/wC6vuiQTEZpA6XDqHWeyMjIYDqnq3O9vVDpXJ3xkZEhGzKU71U94EJth0k75Us/YX3RkZAAkcCpjvkS/uiNxkZA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2168" name="AutoShape 8" descr="data:image/jpeg;base64,/9j/4AAQSkZJRgABAQAAAQABAAD/2wCEAAkGBxMSEhUSExQTFRUWFBQVFRYUFRUUFRIUFBQWFhQUFRQYHCggGBolHBQUITEhJSkrLi4uFx8zODMsNygtLisBCgoKDg0OGhAQGi0kHxwsLCwsLCwuLC0sLCwsLCwsLCwsLCwsLCwsLCwsLCwsLCwsLCwsLCwsLCwsLDcsLCwsLP/AABEIAJABAAMBIgACEQEDEQH/xAAcAAAABwEBAAAAAAAAAAAAAAABAgMEBQYHAAj/xAA/EAACAQIDBQYDBgQEBwEAAAABAgADEQQhMQUSQVFhBhMycYGRIkKhUmKCscHRBxQj8DNykuEWNENzg5PxFf/EABgBAAMBAQAAAAAAAAAAAAAAAAABAgME/8QAJREAAgIBBAICAgMAAAAAAAAAAAECEQMEITFBElETYXGRFCKh/9oADAMBAAIRAxEAPwDXRpDiBaH4SSjjAJgA+k4/3aIYbfsIUVgYnUb25xvUb/7FYC1Y3kfjcSKYuxCjmchCbV2qlBC7+QHFjwAmfbRx1TENvVDpoo8KeX7yJSSNseNyJzaPa1BlSUv95vhX0GpkRW7TYhtGVeir+pjD+WvFaeG6TPybOhQgglXa+IbxVHimF7RYqn4XNuTKDFkwnSC+EMdyD+r2JzZf8QSCFr0gfvU7gj8J1l2wGPpV036TBl6ag8mHAzKjhbcIvszaFTDVO8TyZT4XHJv3jWR9mcsUWtjWVMMGkXsbbFPFU95MiMnQ6qf1HWO9wzZM5mq5HV5142DmH72Ahe86JCpBJjAORANMcoS55wd4xUAR8Kh4CN6myqR+UR3vwQ8Xih+TIit2bot8okfW7GUToLSz7wggyXji+i1lmuGUmt2HHysYxrdi6g0b6TRZ0h4Iei1qZrsyyt2XrrwBjOpsWsuqH0mvWhWpA8BIemRa1cuzG2wtQaq3tEjNkfBIdVEbVdjUm1Ue0h6b7NFrPaHCnr7wetsuk4EEc/OAq+n5TtOACx4Z+cK78vacz8D7iI1TbJvQxWM5zx9xG1RgBnkv5Qax568JXe2WNKYZyMi5CHpva/QSWyoq3RW9tbU/mKm8PAt1Ty4n1jeil/KRuDqZ2Pp6aiWLBUhMkrdnXJqKpC+Ewd5Ipgl5TqAtHIblN4xOWUmxJsOOUSahHRgFJXiifJkdVoyOr0ZN1pAbYx60lz8R0EicVRcG7oR2LtM4esKg0Bs4+0nETXVYEAg5EAg8wcxMMwh+Aufmz9OE2HswxbCUCde6WZ43vRpmWyZJXg5TrTrTU5zltD5RIGcYAKd2JxTkYQdYAaMA+6ec7OFDGGNWAHN5TshO72G3gYCO34IaFsDOFMQAPedeEKdYXdbnABW868SG9OZjyiAI7cxfqIAbLW45cYW/AZGJOCfukexgM5ju5qMjwjeo4tfW/wBJzEnPRvoREGbiB5iTYwHNuN+Uq/blC2FZx8jKx9Mv1lhZfl9RC4nDK9NkbRlIPrIZpHZ2YwlexBHPhwPAye2btu3j9DwMhNp4FsNUYHNLmxEQSzKSDr/eklulsdCVl8o7YU8RHibWXnMvYMoyJ9Db6GJHGVBxf6GXHIzKWJGqnbSjjCt2iormzCZQcWx1aofYQ6knPdA6sd6EpNocYRiy4ba7aDSkv4jKzRd6z95UJtfj837CNCVvdjc/3wiq1WOmQ5zNuluapK9ibWoazrSXic+QHObtgcMEpoinJUUD2mJbHwwpUiw8TixPJePvNV7EYs1MIlzcqWT0U5fSXj53Mc2626LBmJytAOUNfjNTnAv0nAiAHGlp1xpADjbnBK8oVV6wwBgAG6ZzCcLiCbiABLwwN4JB5CAPKMR1oW0OtrQ2UACBobfg92IHdQAL3pgirOakZy04gCVLcYzr1ODaHjDVK9msdOBidYgiIob1CbW5aGN+842z0MGtpa+fCBTXjztIZSQamloxx2JuRTXU6xbH4rcFhqdITZWCN946yH6NEuzL8VWIqVFbMF2y9dZG1cAGF6TC/EXz9pO9v9nHD4tj8lSzg8idRKjjkIO8uvKPwTLU2g1ZKqmzKYzrVmv4T7Q42065Em/Js/rrBO3idVX0MSTRVpiSmoeH0h0w9RtcvPKcdvDl9RG9bbd+EdMLRJrhFX4nYWhUxqk5D4eHNzz8pAVMS1Q55yS2ZS3fiYxqCFKTrYulKtu07sc7egmp/wAOsPu4FCdXZ39CcphDYs1mCjwggW+0dAomw7K7VKlJKNOm1RkWzHeCrca2sNL3ieRKW5DxScdi9tThRS6yA2Z2qpOD3n9Ij7RuD5Hn0jzD9o8O53RUAbk4KX8iZoskX2ZPHNdEk1PpOC9IcPlecKolGYkTOBEW3x0nbo6RgIkEQ1zzh2pAwBT6xAF708LQ3eZXtCCl5QN08oAKBwZ1liemcBiOFoAKFAeMHuzziQH93hjlxMYB9084Zb8YmKnC+cVEAIQjUHMcI3FU3IPp5Qhext8raG+nSJIt8jf4T7zJmqQqygkdIGIrhFJMMzAZmRSk1nv8o0ktlJCmBoGo2+3p0llwtC0RwWGsJJ00lQiTORTf4h7LFVUyF91gL6GxGV/WZDVwTozAAtu6qfGnmOI66TeO1dItR3gM0YEeWhlCrbPp1/GDceFlJV18mGc58s3Cdezpwx8ofgy6uEfoc8jI+pgBwM0TafZOqL7jU6w5VV3H/wDYuR9hIGt2dqrrhX/8dRWH1tLjlj7G8bKi2EtyilPCDWWKn2bqE/8ALVvUpb85LYPsjVP/AE0Tq77x/wBKiU80V2JY2VCjTGiKSfeTeF2WSLsN5gLlRovLe4CXLBdlkQXdyx5KNxf1Jkn/AC6hCigKtjkBac89ReyNY4q3ZmLNustsrfFyzGS/UywbF2oaSk31G6JAY1Pj82HsovFTV+G39+0UbaTKezaLZs7aoNRC2gux6k/7ASbq7RoVOQme4WtuA8zlOOLMq3xQqT3NR2Zjq1H/AAat1+w2a+Vr5ekseD7VrpWpsh+0vxKf1ExWhtZlORPvJvA9rGGufRo1kcSJYoy5NowuLo1c0dG8jn7GOWpTIaPaCi/ipi/NTaS2E26o8GIqp0J3h7GbLPZhLTemaMEIOsRrYxKZAd0XozAH2lNxPautSTe7ym/AApY353BkRhK9N71ax3nbMk/lG8vSJjp3y/8ADTqeJDLvKQwv8pB/KCK46zLOzW3jTxLd2CyEHeQHUDiOo/WXv/iejfNKo/Bf8jKjlTW5M8Ek6W5N74nFR0kMnaPCnV93/MrD9I6p7Vw75CtT/wBQH5y1OL7M3CS5THvdDlO7rqYSlY+FwfJgYcI46xknbmd4pAEGAFTc3O7wsCIqIlSSwtGm0cVb4F8R+gmLdG6QTGVjUbcXQannJjZuDsI02TgbCWChTtCKvcJSrZCtJIqVvAJtCEjTetNjEb7WH9M30Nlt56Slmhuky5bXwr1aFRFI3it0P3lzX6iUvBY8V0DjJtHXijjxKR5zm1CumdOmfKBqCN3Ed1RlGrThZ2icUSJmGRpNjDtE0EOTEwc4WMpWL2DVasERblSSeHwNo0ROzX3+7KEPysfccxLb2k2/TwqCwD4hhakg1z+ZuS/nJHsRtap/MoKti9VLPYWCkD4VUcOM6sMHS9HPlnVszvF7Mem5p1UZHGe62V1OhHSINhATp7T0TjMPSq/4tNWtpvKCQOh4QlHZmGXw0qQ/CJ0/E/ZzrUKuDz0Nnk6b3oIb/wDLf73sZ6PSig0VR5AQ+6OQ9ofD9h/I+jzU2Edf9wYCGoJ6Tegh1RT5qDGWI2DhX8VCmfwgflJeAa1P0YDTxLWIaHfajbv+81LtZ2FotRZsMhWoue6DcMOIA5zKsTs82K2IOlusxnj8XR0Qy+StHbD2k1KoXBztb3MtNLtW/Gx85EbM7FYl6XeLTZh08uA4xpjNjVaWTK6/5gRBqS4BOMudy2J2nB1pqYqu2sO3ipW8rGUE0HGkA16g4e0PKY6iaGuIwh5r5XEfUaqDwV3H42/eZcu0G6x2m1mhbXSDxT7NTpY2uPDiW9bN+cdJtbFD56b+a/sZldPbLx7Q7QuOcfyJe/2S8X4/RomNxQprfUnQRHZWDJO82ZOZjbC0mrPvtpwHIS0YPD2E2S8mc7fihfC0bCPRlC01gtne4yH1M2SMGzs8+fDyhVuTZlHnCFlJzuDFlyEYg9wLecxHaOOdcVWqUiFfvGDKfBVAOQPIzZatYjhccJinb3CGlinNjuud4eusiatGmJ0yZwXaijUG7U/ovxV9L/db95JE3FxY9RnMxqYlrbpsw4Bv34RpTxK09DVon7pJX0t+05Jae+DsjkNUYTlmYnbb2yxb+t7xpW2gD48RUbpdre0z/jS9l/IjT8btWjSHx1EXpe59hK1je1rOSuGQ/wDcf9F/eU84+kB/TRmbrlOfEOw+NtxfsJkT5maR06XJLyMmsDYVGct3lZjmxzCnz4mW7sg5bG0rcDczPcNiwug6ACad/DPZ7Amu1r8AevCdH0c8uGzUzvcwZxJ4qPSN0rtxW/kbxwlbmCMpscoQleTCLJUBGuUKMQvOHsNMowDXHSDExSAN7QppcQSDABaNMRs2i53npox5lc4sFb7QPmJ283IHyMQB1UAAAAAaAaCBUQMLMAw+8L/nAapYXIP52nd6OOXnGBF4zsxhKvioqOq/CfpIPGfw5w7eB3TzswlxVwdDDWkOEX0WsklwzLcb/DOsP8N6b9CN385A47sXiafioMeq5j6TcZ15DwxNFnkjzpX2cy5EMvQgiNDTYaGekq1BHFnVW8wDIPaXZHBVAS1ILle6fDM3hNVqF2jtn4WwEl6SROhTjibpUc0nYDkH4b2NoU3y3W0+s5mIAuLnjbhCBFPS0okUUm3xWv0iVasNCbXijtGZqMB8S38oCAcEeFrjrKh2xwHfpZx8Q8JEs1Vk6j3Ei9pUiV+E3888uUUuCo7MxnG4RqZ3WBI+sYVW4BvQiXnbWGe5uoyv68haVLFIl/iUr5/vMLOrlERVXmimI5D5Fkk+HQ/N9Yl/KrxNx5iXaCmM0ZtLgeVosmHJyA9Y6Tul5fnFcPV3jZcupiv0FJD/AGBsoFwTNW2JRUAADTlKZsDBW69ZedmrYQjuyMjLBRGQsxFvW/nHSFs8weXCR9GrHaVZqc4uHbioPlCkpxUj++cFakUV4wCKq52Yi2scq19DeJa8oXul5W8jABxOhN6DvRiDQCIF4N4AFaip4CEFC2jN7xWDEAFMEDM3PtDQLzoDBkZt+vu07cWNvTjJO8rO3a+9V3eCi3qdZE3sVFblgUQve5XIOthzPWC6k2sbZ5/tCM7X0ylkhlqA6GDC0xxtY2hKpvkDYjX9oAExFtSSLcusamqeDg9DlF2ZxwDeWUbVKq/MpHp+sACVGJyZb9eEj8QiG6jK+tuke939lz5ZG0b1Fex8LfQxDRX8bgt5TusG5X0HtKxjtltndAR0Mu2JoC28VZf8ueQ4mMGpWIu/4Xtex0zmMom0ZGd4nY630I9LRFOz4N7G/rpL/WoNfJAw6HONTh0zDIVuc8sjy0kbo0tFUw3Z0Xk7gdjKOAkjRwaG26+6BwHG/E31j6jhHGjKR1GcVsYnhNnIPlt5ZSWoULaMw+sb0w41QHyP6RwmJA8SsvmP1lpmbQ+olx8wI43GccpWa+gtnne5PLKM6dZbX3ha9r8Lx2k0szcRVccOIYeYjinjFOjD3iCQTTB1AMdioerVhxVjQCGvHZNDsVYYVIz3oO9HYqHgqQwqRkKkHvYWA9Dw4aMRVhhVhYDzenb0airB72AC9WqFUseAv7SnoxYknUm/vJfb2LsgQasfoJE0BMpPc1it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92170" name="Picture 10" descr="http://galapagospark.org/imagenes/turismo_cabecera_leyes_normativas.jpg"/>
          <p:cNvPicPr>
            <a:picLocks noChangeAspect="1" noChangeArrowheads="1"/>
          </p:cNvPicPr>
          <p:nvPr/>
        </p:nvPicPr>
        <p:blipFill>
          <a:blip r:embed="rId3"/>
          <a:srcRect/>
          <a:stretch>
            <a:fillRect/>
          </a:stretch>
        </p:blipFill>
        <p:spPr bwMode="auto">
          <a:xfrm>
            <a:off x="714348" y="5572140"/>
            <a:ext cx="1650990" cy="928682"/>
          </a:xfrm>
          <a:prstGeom prst="rect">
            <a:avLst/>
          </a:prstGeom>
          <a:ln>
            <a:noFill/>
          </a:ln>
          <a:effectLst>
            <a:softEdge rad="112500"/>
          </a:effectLst>
        </p:spPr>
      </p:pic>
      <p:pic>
        <p:nvPicPr>
          <p:cNvPr id="92172" name="Picture 12" descr="http://images01.olx.com.ar/ui/4/21/53/68301853_2-Socio-Empresario-Alta-Gracia.jpg"/>
          <p:cNvPicPr>
            <a:picLocks noChangeAspect="1" noChangeArrowheads="1"/>
          </p:cNvPicPr>
          <p:nvPr/>
        </p:nvPicPr>
        <p:blipFill>
          <a:blip r:embed="rId4"/>
          <a:srcRect/>
          <a:stretch>
            <a:fillRect/>
          </a:stretch>
        </p:blipFill>
        <p:spPr bwMode="auto">
          <a:xfrm>
            <a:off x="5929322" y="5214950"/>
            <a:ext cx="1428760" cy="1428760"/>
          </a:xfrm>
          <a:prstGeom prst="rect">
            <a:avLst/>
          </a:prstGeom>
          <a:ln>
            <a:noFill/>
          </a:ln>
          <a:effectLst>
            <a:softEdge rad="112500"/>
          </a:effectLst>
        </p:spPr>
      </p:pic>
    </p:spTree>
    <p:extLst>
      <p:ext uri="{BB962C8B-B14F-4D97-AF65-F5344CB8AC3E}">
        <p14:creationId xmlns:p14="http://schemas.microsoft.com/office/powerpoint/2010/main" xmlns="" val="10062936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71802" y="214290"/>
            <a:ext cx="3000396" cy="369332"/>
          </a:xfrm>
          <a:prstGeom prst="rect">
            <a:avLst/>
          </a:prstGeom>
          <a:noFill/>
        </p:spPr>
        <p:txBody>
          <a:bodyPr wrap="square" rtlCol="0">
            <a:spAutoFit/>
          </a:bodyPr>
          <a:lstStyle/>
          <a:p>
            <a:pPr algn="ctr"/>
            <a:r>
              <a:rPr lang="es-MX" b="1" dirty="0" smtClean="0"/>
              <a:t>Organigrama Estructural</a:t>
            </a:r>
            <a:endParaRPr lang="es-ES" dirty="0"/>
          </a:p>
        </p:txBody>
      </p:sp>
      <p:sp>
        <p:nvSpPr>
          <p:cNvPr id="3" name="2 CuadroTexto"/>
          <p:cNvSpPr txBox="1"/>
          <p:nvPr/>
        </p:nvSpPr>
        <p:spPr>
          <a:xfrm>
            <a:off x="500034" y="714356"/>
            <a:ext cx="7929618" cy="861774"/>
          </a:xfrm>
          <a:prstGeom prst="rect">
            <a:avLst/>
          </a:prstGeom>
          <a:noFill/>
        </p:spPr>
        <p:txBody>
          <a:bodyPr wrap="square" rtlCol="0">
            <a:spAutoFit/>
          </a:bodyPr>
          <a:lstStyle/>
          <a:p>
            <a:pPr algn="just"/>
            <a:r>
              <a:rPr lang="es-EC" sz="1600" dirty="0" smtClean="0"/>
              <a:t>MALEPRODU .CIA.LTDA está conformada por cuatro aéreas fundamentales dentro de la organización, las cuales se detallan a continuación:</a:t>
            </a:r>
            <a:endParaRPr lang="es-ES" sz="1600" dirty="0" smtClean="0"/>
          </a:p>
          <a:p>
            <a:pPr algn="ctr"/>
            <a:endParaRPr lang="es-ES" dirty="0"/>
          </a:p>
        </p:txBody>
      </p:sp>
      <p:pic>
        <p:nvPicPr>
          <p:cNvPr id="4" name="3 Imagen"/>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7158" y="1357298"/>
            <a:ext cx="8358246" cy="5019675"/>
          </a:xfrm>
          <a:prstGeom prst="rect">
            <a:avLst/>
          </a:prstGeom>
          <a:noFill/>
          <a:ln>
            <a:noFill/>
          </a:ln>
        </p:spPr>
      </p:pic>
    </p:spTree>
    <p:extLst>
      <p:ext uri="{BB962C8B-B14F-4D97-AF65-F5344CB8AC3E}">
        <p14:creationId xmlns:p14="http://schemas.microsoft.com/office/powerpoint/2010/main" xmlns="" val="4156378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620689"/>
            <a:ext cx="2448272" cy="173170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CuadroTexto"/>
          <p:cNvSpPr txBox="1"/>
          <p:nvPr/>
        </p:nvSpPr>
        <p:spPr>
          <a:xfrm rot="20459192">
            <a:off x="775709" y="2376767"/>
            <a:ext cx="7887075" cy="1200329"/>
          </a:xfrm>
          <a:prstGeom prst="rect">
            <a:avLst/>
          </a:prstGeom>
          <a:noFill/>
        </p:spPr>
        <p:txBody>
          <a:bodyPr wrap="square" rtlCol="0">
            <a:spAutoFit/>
          </a:bodyPr>
          <a:lstStyle/>
          <a:p>
            <a:pPr algn="ctr"/>
            <a:r>
              <a:rPr lang="es-ES" sz="7200" u="sng" dirty="0" smtClean="0">
                <a:effectLst>
                  <a:outerShdw blurRad="38100" dist="38100" dir="2700000" algn="tl">
                    <a:srgbClr val="000000">
                      <a:alpha val="43137"/>
                    </a:srgbClr>
                  </a:outerShdw>
                </a:effectLst>
                <a:latin typeface="Times New Roman" pitchFamily="18" charset="0"/>
                <a:cs typeface="Times New Roman" pitchFamily="18" charset="0"/>
              </a:rPr>
              <a:t>CAPITULO V</a:t>
            </a:r>
            <a:endParaRPr lang="es-ES" sz="7200"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97236" y="3836640"/>
            <a:ext cx="2286000" cy="1905000"/>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264573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00298" y="142852"/>
            <a:ext cx="4071966" cy="369332"/>
          </a:xfrm>
          <a:prstGeom prst="rect">
            <a:avLst/>
          </a:prstGeom>
          <a:noFill/>
        </p:spPr>
        <p:txBody>
          <a:bodyPr wrap="square" rtlCol="0">
            <a:spAutoFit/>
          </a:bodyPr>
          <a:lstStyle/>
          <a:p>
            <a:r>
              <a:rPr lang="es-MX" b="1" dirty="0" smtClean="0"/>
              <a:t>Análisis Horizontal del Balance General</a:t>
            </a:r>
            <a:endParaRPr lang="es-ES" b="1" dirty="0"/>
          </a:p>
        </p:txBody>
      </p:sp>
      <p:graphicFrame>
        <p:nvGraphicFramePr>
          <p:cNvPr id="3" name="2 Tabla"/>
          <p:cNvGraphicFramePr>
            <a:graphicFrameLocks noGrp="1"/>
          </p:cNvGraphicFramePr>
          <p:nvPr/>
        </p:nvGraphicFramePr>
        <p:xfrm>
          <a:off x="285721" y="714365"/>
          <a:ext cx="4643469" cy="5857907"/>
        </p:xfrm>
        <a:graphic>
          <a:graphicData uri="http://schemas.openxmlformats.org/drawingml/2006/table">
            <a:tbl>
              <a:tblPr/>
              <a:tblGrid>
                <a:gridCol w="1144447"/>
                <a:gridCol w="377132"/>
                <a:gridCol w="377132"/>
                <a:gridCol w="637254"/>
                <a:gridCol w="737300"/>
                <a:gridCol w="737300"/>
                <a:gridCol w="632904"/>
              </a:tblGrid>
              <a:tr h="161373">
                <a:tc gridSpan="7">
                  <a:txBody>
                    <a:bodyPr/>
                    <a:lstStyle/>
                    <a:p>
                      <a:pPr algn="ctr">
                        <a:lnSpc>
                          <a:spcPct val="115000"/>
                        </a:lnSpc>
                        <a:spcAft>
                          <a:spcPts val="0"/>
                        </a:spcAft>
                      </a:pPr>
                      <a:r>
                        <a:rPr lang="es-ES" sz="600" b="1" dirty="0">
                          <a:solidFill>
                            <a:srgbClr val="000000"/>
                          </a:solidFill>
                          <a:latin typeface="Calibri"/>
                          <a:ea typeface="Times New Roman"/>
                          <a:cs typeface="Calibri"/>
                        </a:rPr>
                        <a:t>MALEPRODU .CIA.LTDA </a:t>
                      </a:r>
                      <a:endParaRPr lang="es-ES" sz="600" dirty="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38DD5"/>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67433">
                <a:tc gridSpan="7">
                  <a:txBody>
                    <a:bodyPr/>
                    <a:lstStyle/>
                    <a:p>
                      <a:pPr algn="ctr">
                        <a:lnSpc>
                          <a:spcPct val="115000"/>
                        </a:lnSpc>
                        <a:spcAft>
                          <a:spcPts val="0"/>
                        </a:spcAft>
                      </a:pPr>
                      <a:r>
                        <a:rPr lang="es-ES" sz="600" b="1">
                          <a:solidFill>
                            <a:srgbClr val="000000"/>
                          </a:solidFill>
                          <a:latin typeface="Calibri"/>
                          <a:ea typeface="Times New Roman"/>
                          <a:cs typeface="Calibri"/>
                        </a:rPr>
                        <a:t>BALANCE GENERAL AL 31 DE DICIEMBRE DEL 2012</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38DD5"/>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22745">
                <a:tc gridSpan="3">
                  <a:txBody>
                    <a:bodyPr/>
                    <a:lstStyle/>
                    <a:p>
                      <a:pPr>
                        <a:lnSpc>
                          <a:spcPct val="115000"/>
                        </a:lnSpc>
                        <a:spcAft>
                          <a:spcPts val="0"/>
                        </a:spcAft>
                      </a:pPr>
                      <a:r>
                        <a:rPr lang="es-ES" sz="600" b="1">
                          <a:solidFill>
                            <a:srgbClr val="000000"/>
                          </a:solidFill>
                          <a:latin typeface="Calibri"/>
                          <a:ea typeface="Times New Roman"/>
                          <a:cs typeface="Calibri"/>
                        </a:rPr>
                        <a:t>ACTIVOS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b="1" dirty="0">
                          <a:solidFill>
                            <a:schemeClr val="tx1"/>
                          </a:solidFill>
                          <a:latin typeface="Calibri"/>
                          <a:ea typeface="Times New Roman"/>
                          <a:cs typeface="Calibri"/>
                        </a:rPr>
                        <a:t>2012</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Calibri"/>
                        </a:rPr>
                        <a:t>2011</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Calibri"/>
                        </a:rPr>
                        <a:t>Variación en $</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Calibri"/>
                        </a:rPr>
                        <a:t>Variación en %</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373">
                <a:tc gridSpan="3">
                  <a:txBody>
                    <a:bodyPr/>
                    <a:lstStyle/>
                    <a:p>
                      <a:pPr>
                        <a:lnSpc>
                          <a:spcPct val="115000"/>
                        </a:lnSpc>
                        <a:spcAft>
                          <a:spcPts val="0"/>
                        </a:spcAft>
                      </a:pPr>
                      <a:r>
                        <a:rPr lang="es-ES" sz="600" b="1">
                          <a:solidFill>
                            <a:srgbClr val="000000"/>
                          </a:solidFill>
                          <a:latin typeface="Calibri"/>
                          <a:ea typeface="Times New Roman"/>
                          <a:cs typeface="Calibri"/>
                        </a:rPr>
                        <a:t>ACTIVOS CORRIENTES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dirty="0">
                          <a:solidFill>
                            <a:schemeClr val="tx1"/>
                          </a:solidFill>
                          <a:latin typeface="Calibri"/>
                          <a:ea typeface="Times New Roman"/>
                          <a:cs typeface="Calibri"/>
                        </a:rPr>
                        <a:t> </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800">
                          <a:solidFill>
                            <a:schemeClr val="tx1"/>
                          </a:solidFill>
                          <a:latin typeface="Calibri"/>
                          <a:ea typeface="Times New Roman"/>
                          <a:cs typeface="Calibri"/>
                        </a:rPr>
                        <a:t> </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800">
                          <a:solidFill>
                            <a:schemeClr val="tx1"/>
                          </a:solidFill>
                          <a:latin typeface="Calibri"/>
                          <a:ea typeface="Times New Roman"/>
                          <a:cs typeface="Calibri"/>
                        </a:rPr>
                        <a:t> </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800">
                          <a:solidFill>
                            <a:schemeClr val="tx1"/>
                          </a:solidFill>
                          <a:latin typeface="Calibri"/>
                          <a:ea typeface="Times New Roman"/>
                          <a:cs typeface="Calibri"/>
                        </a:rPr>
                        <a:t> </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1373">
                <a:tc gridSpan="3">
                  <a:txBody>
                    <a:bodyPr/>
                    <a:lstStyle/>
                    <a:p>
                      <a:pPr>
                        <a:lnSpc>
                          <a:spcPct val="115000"/>
                        </a:lnSpc>
                        <a:spcAft>
                          <a:spcPts val="0"/>
                        </a:spcAft>
                      </a:pPr>
                      <a:r>
                        <a:rPr lang="es-ES" sz="600">
                          <a:solidFill>
                            <a:srgbClr val="000000"/>
                          </a:solidFill>
                          <a:latin typeface="Calibri"/>
                          <a:ea typeface="Times New Roman"/>
                          <a:cs typeface="Calibri"/>
                        </a:rPr>
                        <a:t>Caja y Bancos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dirty="0">
                          <a:solidFill>
                            <a:srgbClr val="FF0000"/>
                          </a:solidFill>
                          <a:latin typeface="Calibri"/>
                          <a:ea typeface="Times New Roman"/>
                          <a:cs typeface="Calibri"/>
                        </a:rPr>
                        <a:t>210.603,75</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141.891,79</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68.711,96</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48,43%</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gridSpan="3">
                  <a:txBody>
                    <a:bodyPr/>
                    <a:lstStyle/>
                    <a:p>
                      <a:pPr>
                        <a:lnSpc>
                          <a:spcPct val="115000"/>
                        </a:lnSpc>
                        <a:spcAft>
                          <a:spcPts val="0"/>
                        </a:spcAft>
                      </a:pPr>
                      <a:r>
                        <a:rPr lang="es-ES" sz="600">
                          <a:solidFill>
                            <a:srgbClr val="000000"/>
                          </a:solidFill>
                          <a:latin typeface="Calibri"/>
                          <a:ea typeface="Times New Roman"/>
                          <a:cs typeface="Calibri"/>
                        </a:rPr>
                        <a:t>Cuentas por cobrar comerciales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dirty="0">
                          <a:solidFill>
                            <a:schemeClr val="tx1"/>
                          </a:solidFill>
                          <a:latin typeface="Calibri"/>
                          <a:ea typeface="Times New Roman"/>
                          <a:cs typeface="Calibri"/>
                        </a:rPr>
                        <a:t>12.148,91</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39.839,83</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Calibri"/>
                        </a:rPr>
                        <a:t>-27.690,92</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Calibri"/>
                        </a:rPr>
                        <a:t>0,00%</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gridSpan="3">
                  <a:txBody>
                    <a:bodyPr/>
                    <a:lstStyle/>
                    <a:p>
                      <a:pPr>
                        <a:lnSpc>
                          <a:spcPct val="115000"/>
                        </a:lnSpc>
                        <a:spcAft>
                          <a:spcPts val="0"/>
                        </a:spcAft>
                      </a:pPr>
                      <a:r>
                        <a:rPr lang="es-ES" sz="600">
                          <a:solidFill>
                            <a:srgbClr val="000000"/>
                          </a:solidFill>
                          <a:latin typeface="Calibri"/>
                          <a:ea typeface="Times New Roman"/>
                          <a:cs typeface="Calibri"/>
                        </a:rPr>
                        <a:t>Anticipos entregados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dirty="0">
                          <a:solidFill>
                            <a:schemeClr val="tx1"/>
                          </a:solidFill>
                          <a:latin typeface="Calibri"/>
                          <a:ea typeface="Times New Roman"/>
                          <a:cs typeface="Calibri"/>
                        </a:rPr>
                        <a:t>1.183,73</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0,00</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Calibri"/>
                        </a:rPr>
                        <a:t>1.183,73</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Calibri"/>
                        </a:rPr>
                        <a:t>0,00%</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gridSpan="2">
                  <a:txBody>
                    <a:bodyPr/>
                    <a:lstStyle/>
                    <a:p>
                      <a:pPr>
                        <a:lnSpc>
                          <a:spcPct val="115000"/>
                        </a:lnSpc>
                        <a:spcAft>
                          <a:spcPts val="0"/>
                        </a:spcAft>
                      </a:pPr>
                      <a:r>
                        <a:rPr lang="es-ES" sz="600">
                          <a:solidFill>
                            <a:srgbClr val="000000"/>
                          </a:solidFill>
                          <a:latin typeface="Calibri"/>
                          <a:ea typeface="Times New Roman"/>
                          <a:cs typeface="Calibri"/>
                        </a:rPr>
                        <a:t>Impuestos anticipados </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nSpc>
                          <a:spcPct val="115000"/>
                        </a:lnSpc>
                        <a:spcAft>
                          <a:spcPts val="0"/>
                        </a:spcAft>
                      </a:pPr>
                      <a:r>
                        <a:rPr lang="es-ES" sz="600">
                          <a:solidFill>
                            <a:srgbClr val="000000"/>
                          </a:solidFill>
                          <a:latin typeface="Calibri"/>
                          <a:ea typeface="Times New Roman"/>
                          <a:cs typeface="Calibri"/>
                        </a:rPr>
                        <a:t> </a:t>
                      </a:r>
                      <a:endParaRPr lang="es-ES" sz="600">
                        <a:latin typeface="Calibri"/>
                        <a:ea typeface="Calibri"/>
                        <a:cs typeface="Times New Roman"/>
                      </a:endParaRPr>
                    </a:p>
                  </a:txBody>
                  <a:tcPr marL="25813" marR="25813"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dirty="0">
                          <a:solidFill>
                            <a:srgbClr val="FF0000"/>
                          </a:solidFill>
                          <a:latin typeface="Calibri"/>
                          <a:ea typeface="Times New Roman"/>
                          <a:cs typeface="Calibri"/>
                        </a:rPr>
                        <a:t>34.754,92</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25.208,93</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9.545,99</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37,87%</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gridSpan="2">
                  <a:txBody>
                    <a:bodyPr/>
                    <a:lstStyle/>
                    <a:p>
                      <a:pPr>
                        <a:lnSpc>
                          <a:spcPct val="115000"/>
                        </a:lnSpc>
                        <a:spcAft>
                          <a:spcPts val="0"/>
                        </a:spcAft>
                      </a:pPr>
                      <a:r>
                        <a:rPr lang="es-ES" sz="600">
                          <a:solidFill>
                            <a:srgbClr val="000000"/>
                          </a:solidFill>
                          <a:latin typeface="Calibri"/>
                          <a:ea typeface="Times New Roman"/>
                          <a:cs typeface="Calibri"/>
                        </a:rPr>
                        <a:t>Otras cuentas por cobrar</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nSpc>
                          <a:spcPct val="115000"/>
                        </a:lnSpc>
                        <a:spcAft>
                          <a:spcPts val="0"/>
                        </a:spcAft>
                      </a:pPr>
                      <a:r>
                        <a:rPr lang="es-ES" sz="600">
                          <a:solidFill>
                            <a:srgbClr val="000000"/>
                          </a:solidFill>
                          <a:latin typeface="Calibri"/>
                          <a:ea typeface="Times New Roman"/>
                          <a:cs typeface="Calibri"/>
                        </a:rPr>
                        <a:t> </a:t>
                      </a:r>
                      <a:endParaRPr lang="es-ES" sz="600">
                        <a:latin typeface="Calibri"/>
                        <a:ea typeface="Calibri"/>
                        <a:cs typeface="Times New Roman"/>
                      </a:endParaRPr>
                    </a:p>
                  </a:txBody>
                  <a:tcPr marL="25813" marR="25813"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dirty="0">
                          <a:solidFill>
                            <a:srgbClr val="FF0000"/>
                          </a:solidFill>
                          <a:latin typeface="Calibri"/>
                          <a:ea typeface="Times New Roman"/>
                          <a:cs typeface="Calibri"/>
                        </a:rPr>
                        <a:t>0,00</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232.005,96</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-232.005,96</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-100,00%</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gridSpan="3">
                  <a:txBody>
                    <a:bodyPr/>
                    <a:lstStyle/>
                    <a:p>
                      <a:pPr>
                        <a:lnSpc>
                          <a:spcPct val="115000"/>
                        </a:lnSpc>
                        <a:spcAft>
                          <a:spcPts val="0"/>
                        </a:spcAft>
                      </a:pPr>
                      <a:r>
                        <a:rPr lang="es-ES" sz="600">
                          <a:solidFill>
                            <a:srgbClr val="000000"/>
                          </a:solidFill>
                          <a:latin typeface="Calibri"/>
                          <a:ea typeface="Times New Roman"/>
                          <a:cs typeface="Calibri"/>
                        </a:rPr>
                        <a:t>Inventarios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dirty="0">
                          <a:solidFill>
                            <a:srgbClr val="FF0000"/>
                          </a:solidFill>
                          <a:latin typeface="Calibri"/>
                          <a:ea typeface="Times New Roman"/>
                          <a:cs typeface="Calibri"/>
                        </a:rPr>
                        <a:t>578.582,14</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481.260,42</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97.321,72</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20,22%</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7433">
                <a:tc gridSpan="3">
                  <a:txBody>
                    <a:bodyPr/>
                    <a:lstStyle/>
                    <a:p>
                      <a:pPr>
                        <a:lnSpc>
                          <a:spcPct val="115000"/>
                        </a:lnSpc>
                        <a:spcAft>
                          <a:spcPts val="0"/>
                        </a:spcAft>
                      </a:pPr>
                      <a:r>
                        <a:rPr lang="es-ES" sz="600">
                          <a:solidFill>
                            <a:srgbClr val="000000"/>
                          </a:solidFill>
                          <a:latin typeface="Calibri"/>
                          <a:ea typeface="Times New Roman"/>
                          <a:cs typeface="Calibri"/>
                        </a:rPr>
                        <a:t>Importaciones en transito</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a:solidFill>
                            <a:schemeClr val="tx1"/>
                          </a:solidFill>
                          <a:latin typeface="Calibri"/>
                          <a:ea typeface="Times New Roman"/>
                          <a:cs typeface="Calibri"/>
                        </a:rPr>
                        <a:t>0,00</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Calibri"/>
                        </a:rPr>
                        <a:t>0,00</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Calibri"/>
                        </a:rPr>
                        <a:t>0,00</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Calibri"/>
                        </a:rPr>
                        <a:t>0,00%</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67433">
                <a:tc gridSpan="3">
                  <a:txBody>
                    <a:bodyPr/>
                    <a:lstStyle/>
                    <a:p>
                      <a:pPr>
                        <a:lnSpc>
                          <a:spcPct val="115000"/>
                        </a:lnSpc>
                        <a:spcAft>
                          <a:spcPts val="0"/>
                        </a:spcAft>
                      </a:pPr>
                      <a:r>
                        <a:rPr lang="es-ES" sz="600" i="1">
                          <a:solidFill>
                            <a:srgbClr val="000000"/>
                          </a:solidFill>
                          <a:latin typeface="Calibri"/>
                          <a:ea typeface="Times New Roman"/>
                          <a:cs typeface="Calibri"/>
                        </a:rPr>
                        <a:t>Total Activos Corrientes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b="1" dirty="0">
                          <a:solidFill>
                            <a:schemeClr val="tx1"/>
                          </a:solidFill>
                          <a:latin typeface="Calibri"/>
                          <a:ea typeface="Times New Roman"/>
                          <a:cs typeface="Calibri"/>
                        </a:rPr>
                        <a:t>837.273,45</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Calibri"/>
                        </a:rPr>
                        <a:t>920.206,93</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Calibri"/>
                        </a:rPr>
                        <a:t>-82.933,48</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Calibri"/>
                        </a:rPr>
                        <a:t>-9,01%</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373">
                <a:tc gridSpan="3">
                  <a:txBody>
                    <a:bodyPr/>
                    <a:lstStyle/>
                    <a:p>
                      <a:pPr>
                        <a:lnSpc>
                          <a:spcPct val="115000"/>
                        </a:lnSpc>
                        <a:spcAft>
                          <a:spcPts val="0"/>
                        </a:spcAft>
                      </a:pPr>
                      <a:r>
                        <a:rPr lang="es-ES" sz="600" b="1">
                          <a:solidFill>
                            <a:srgbClr val="000000"/>
                          </a:solidFill>
                          <a:latin typeface="Calibri"/>
                          <a:ea typeface="Times New Roman"/>
                          <a:cs typeface="Calibri"/>
                        </a:rPr>
                        <a:t>ACTIVOS NO CORRIENTES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endParaRPr lang="es-ES" sz="800" dirty="0">
                        <a:solidFill>
                          <a:schemeClr val="tx1"/>
                        </a:solidFill>
                        <a:latin typeface="Calibri"/>
                        <a:ea typeface="Times New Roman"/>
                        <a:cs typeface="Calibri"/>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endParaRPr lang="es-ES" sz="800" dirty="0">
                        <a:solidFill>
                          <a:schemeClr val="tx1"/>
                        </a:solidFill>
                        <a:latin typeface="Calibri"/>
                        <a:ea typeface="Times New Roman"/>
                        <a:cs typeface="Calibri"/>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endParaRPr lang="es-ES" sz="800">
                        <a:solidFill>
                          <a:schemeClr val="tx1"/>
                        </a:solidFill>
                        <a:latin typeface="Calibri"/>
                        <a:ea typeface="Times New Roman"/>
                        <a:cs typeface="Calibri"/>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endParaRPr lang="es-ES" sz="800" dirty="0">
                        <a:solidFill>
                          <a:schemeClr val="tx1"/>
                        </a:solidFill>
                        <a:latin typeface="Calibri"/>
                        <a:ea typeface="Times New Roman"/>
                        <a:cs typeface="Calibri"/>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1373">
                <a:tc gridSpan="3">
                  <a:txBody>
                    <a:bodyPr/>
                    <a:lstStyle/>
                    <a:p>
                      <a:pPr>
                        <a:lnSpc>
                          <a:spcPct val="115000"/>
                        </a:lnSpc>
                        <a:spcAft>
                          <a:spcPts val="0"/>
                        </a:spcAft>
                      </a:pPr>
                      <a:r>
                        <a:rPr lang="es-ES" sz="600" dirty="0">
                          <a:solidFill>
                            <a:srgbClr val="000000"/>
                          </a:solidFill>
                          <a:latin typeface="Calibri"/>
                          <a:ea typeface="Times New Roman"/>
                          <a:cs typeface="Calibri"/>
                        </a:rPr>
                        <a:t>Propiedades, maquinarias y equipo, neto</a:t>
                      </a:r>
                      <a:endParaRPr lang="es-ES" sz="600" dirty="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dirty="0">
                          <a:solidFill>
                            <a:schemeClr val="tx1"/>
                          </a:solidFill>
                          <a:latin typeface="Calibri"/>
                          <a:ea typeface="Times New Roman"/>
                          <a:cs typeface="Calibri"/>
                        </a:rPr>
                        <a:t>76.716,66</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75.987,92</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Calibri"/>
                        </a:rPr>
                        <a:t>728,74</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0,96%</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gridSpan="3">
                  <a:txBody>
                    <a:bodyPr/>
                    <a:lstStyle/>
                    <a:p>
                      <a:pPr>
                        <a:lnSpc>
                          <a:spcPct val="115000"/>
                        </a:lnSpc>
                        <a:spcAft>
                          <a:spcPts val="0"/>
                        </a:spcAft>
                      </a:pPr>
                      <a:r>
                        <a:rPr lang="es-ES" sz="600">
                          <a:solidFill>
                            <a:srgbClr val="000000"/>
                          </a:solidFill>
                          <a:latin typeface="Calibri"/>
                          <a:ea typeface="Times New Roman"/>
                          <a:cs typeface="Calibri"/>
                        </a:rPr>
                        <a:t>Otros cuentas largo plazo</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dirty="0">
                          <a:solidFill>
                            <a:schemeClr val="tx1"/>
                          </a:solidFill>
                          <a:latin typeface="Calibri"/>
                          <a:ea typeface="Times New Roman"/>
                          <a:cs typeface="Calibri"/>
                        </a:rPr>
                        <a:t>835.350,60</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Calibri"/>
                        </a:rPr>
                        <a:t>469.234,95</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Calibri"/>
                        </a:rPr>
                        <a:t>366.115,65</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Calibri"/>
                        </a:rPr>
                        <a:t>78,02%</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67433">
                <a:tc gridSpan="2">
                  <a:txBody>
                    <a:bodyPr/>
                    <a:lstStyle/>
                    <a:p>
                      <a:pPr>
                        <a:lnSpc>
                          <a:spcPct val="115000"/>
                        </a:lnSpc>
                        <a:spcAft>
                          <a:spcPts val="0"/>
                        </a:spcAft>
                      </a:pPr>
                      <a:r>
                        <a:rPr lang="es-ES" sz="600" b="1">
                          <a:solidFill>
                            <a:srgbClr val="000000"/>
                          </a:solidFill>
                          <a:latin typeface="Calibri"/>
                          <a:ea typeface="Times New Roman"/>
                          <a:cs typeface="Calibri"/>
                        </a:rPr>
                        <a:t>TOTAL ACTIVOS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a:lnSpc>
                          <a:spcPct val="115000"/>
                        </a:lnSpc>
                        <a:spcAft>
                          <a:spcPts val="0"/>
                        </a:spcAft>
                      </a:pPr>
                      <a:r>
                        <a:rPr lang="es-ES" sz="600">
                          <a:solidFill>
                            <a:srgbClr val="000000"/>
                          </a:solidFill>
                          <a:latin typeface="Calibri"/>
                          <a:ea typeface="Times New Roman"/>
                          <a:cs typeface="Calibri"/>
                        </a:rPr>
                        <a:t> </a:t>
                      </a:r>
                      <a:endParaRPr lang="es-ES" sz="600">
                        <a:latin typeface="Calibri"/>
                        <a:ea typeface="Calibri"/>
                        <a:cs typeface="Times New Roman"/>
                      </a:endParaRPr>
                    </a:p>
                  </a:txBody>
                  <a:tcPr marL="25813" marR="2581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b="1" dirty="0">
                          <a:solidFill>
                            <a:schemeClr val="tx1"/>
                          </a:solidFill>
                          <a:latin typeface="Calibri"/>
                          <a:ea typeface="Times New Roman"/>
                          <a:cs typeface="Calibri"/>
                        </a:rPr>
                        <a:t>1.749.340,71</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tx1"/>
                          </a:solidFill>
                          <a:latin typeface="Calibri"/>
                          <a:ea typeface="Times New Roman"/>
                          <a:cs typeface="Calibri"/>
                        </a:rPr>
                        <a:t>1.465.429,80</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Calibri"/>
                        </a:rPr>
                        <a:t>283.910,91</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tx1"/>
                          </a:solidFill>
                          <a:latin typeface="Calibri"/>
                          <a:ea typeface="Times New Roman"/>
                          <a:cs typeface="Calibri"/>
                        </a:rPr>
                        <a:t>19,37%</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373">
                <a:tc gridSpan="3">
                  <a:txBody>
                    <a:bodyPr/>
                    <a:lstStyle/>
                    <a:p>
                      <a:pPr>
                        <a:lnSpc>
                          <a:spcPct val="115000"/>
                        </a:lnSpc>
                        <a:spcAft>
                          <a:spcPts val="0"/>
                        </a:spcAft>
                      </a:pPr>
                      <a:r>
                        <a:rPr lang="es-ES" sz="600" b="1">
                          <a:solidFill>
                            <a:srgbClr val="000000"/>
                          </a:solidFill>
                          <a:latin typeface="Calibri"/>
                          <a:ea typeface="Times New Roman"/>
                          <a:cs typeface="Calibri"/>
                        </a:rPr>
                        <a:t>PASIVOS Y PATRIMONIO DE LOS ACCIONISTAS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dirty="0">
                          <a:solidFill>
                            <a:schemeClr val="tx1"/>
                          </a:solidFill>
                          <a:latin typeface="Calibri"/>
                          <a:ea typeface="Times New Roman"/>
                          <a:cs typeface="Calibri"/>
                        </a:rPr>
                        <a:t> </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 </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solidFill>
                            <a:schemeClr val="tx1"/>
                          </a:solidFill>
                          <a:latin typeface="Calibri"/>
                          <a:ea typeface="Times New Roman"/>
                          <a:cs typeface="Calibri"/>
                        </a:rPr>
                        <a:t> </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 </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1373">
                <a:tc gridSpan="2">
                  <a:txBody>
                    <a:bodyPr/>
                    <a:lstStyle/>
                    <a:p>
                      <a:pPr>
                        <a:lnSpc>
                          <a:spcPct val="115000"/>
                        </a:lnSpc>
                        <a:spcAft>
                          <a:spcPts val="0"/>
                        </a:spcAft>
                      </a:pPr>
                      <a:r>
                        <a:rPr lang="es-ES" sz="600" b="1">
                          <a:solidFill>
                            <a:srgbClr val="000000"/>
                          </a:solidFill>
                          <a:latin typeface="Calibri"/>
                          <a:ea typeface="Times New Roman"/>
                          <a:cs typeface="Calibri"/>
                        </a:rPr>
                        <a:t>PASIVOS CORRIENTES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nSpc>
                          <a:spcPct val="115000"/>
                        </a:lnSpc>
                        <a:spcAft>
                          <a:spcPts val="0"/>
                        </a:spcAft>
                      </a:pPr>
                      <a:r>
                        <a:rPr lang="es-ES" sz="600">
                          <a:solidFill>
                            <a:srgbClr val="000000"/>
                          </a:solidFill>
                          <a:latin typeface="Calibri"/>
                          <a:ea typeface="Times New Roman"/>
                          <a:cs typeface="Calibri"/>
                        </a:rPr>
                        <a:t> </a:t>
                      </a:r>
                      <a:endParaRPr lang="es-ES" sz="600">
                        <a:latin typeface="Calibri"/>
                        <a:ea typeface="Calibri"/>
                        <a:cs typeface="Times New Roman"/>
                      </a:endParaRPr>
                    </a:p>
                  </a:txBody>
                  <a:tcPr marL="25813" marR="25813"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dirty="0">
                          <a:solidFill>
                            <a:schemeClr val="tx1"/>
                          </a:solidFill>
                          <a:latin typeface="Calibri"/>
                          <a:ea typeface="Times New Roman"/>
                          <a:cs typeface="Calibri"/>
                        </a:rPr>
                        <a:t> </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 </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Calibri"/>
                        </a:rPr>
                        <a:t> </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 </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gridSpan="3">
                  <a:txBody>
                    <a:bodyPr/>
                    <a:lstStyle/>
                    <a:p>
                      <a:pPr indent="254000">
                        <a:lnSpc>
                          <a:spcPct val="115000"/>
                        </a:lnSpc>
                        <a:spcAft>
                          <a:spcPts val="0"/>
                        </a:spcAft>
                      </a:pPr>
                      <a:r>
                        <a:rPr lang="es-ES" sz="600">
                          <a:solidFill>
                            <a:srgbClr val="000000"/>
                          </a:solidFill>
                          <a:latin typeface="Calibri"/>
                          <a:ea typeface="Times New Roman"/>
                          <a:cs typeface="Calibri"/>
                        </a:rPr>
                        <a:t>Pasivos financieros a corto plazo</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dirty="0">
                          <a:solidFill>
                            <a:schemeClr val="tx1"/>
                          </a:solidFill>
                          <a:latin typeface="Calibri"/>
                          <a:ea typeface="Times New Roman"/>
                          <a:cs typeface="Calibri"/>
                        </a:rPr>
                        <a:t>463.953,20</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550.091,68</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Calibri"/>
                        </a:rPr>
                        <a:t>-86.138,48</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-15,66%</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gridSpan="2">
                  <a:txBody>
                    <a:bodyPr/>
                    <a:lstStyle/>
                    <a:p>
                      <a:pPr indent="254000">
                        <a:lnSpc>
                          <a:spcPct val="115000"/>
                        </a:lnSpc>
                        <a:spcAft>
                          <a:spcPts val="0"/>
                        </a:spcAft>
                      </a:pPr>
                      <a:r>
                        <a:rPr lang="es-ES" sz="600">
                          <a:solidFill>
                            <a:srgbClr val="000000"/>
                          </a:solidFill>
                          <a:latin typeface="Calibri"/>
                          <a:ea typeface="Times New Roman"/>
                          <a:cs typeface="Calibri"/>
                        </a:rPr>
                        <a:t>Acreedores comerciales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indent="254000">
                        <a:lnSpc>
                          <a:spcPct val="115000"/>
                        </a:lnSpc>
                        <a:spcAft>
                          <a:spcPts val="0"/>
                        </a:spcAft>
                      </a:pPr>
                      <a:r>
                        <a:rPr lang="es-ES" sz="600">
                          <a:solidFill>
                            <a:srgbClr val="000000"/>
                          </a:solidFill>
                          <a:latin typeface="Calibri"/>
                          <a:ea typeface="Times New Roman"/>
                          <a:cs typeface="Calibri"/>
                        </a:rPr>
                        <a:t> </a:t>
                      </a:r>
                      <a:endParaRPr lang="es-ES" sz="600">
                        <a:latin typeface="Calibri"/>
                        <a:ea typeface="Calibri"/>
                        <a:cs typeface="Times New Roman"/>
                      </a:endParaRPr>
                    </a:p>
                  </a:txBody>
                  <a:tcPr marL="25813" marR="25813"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dirty="0">
                          <a:solidFill>
                            <a:srgbClr val="FF0000"/>
                          </a:solidFill>
                          <a:latin typeface="Calibri"/>
                          <a:ea typeface="Times New Roman"/>
                          <a:cs typeface="Calibri"/>
                        </a:rPr>
                        <a:t>580.494,01</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181.705,39</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398.788,62</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Calibri"/>
                        </a:rPr>
                        <a:t>219,47%</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gridSpan="2">
                  <a:txBody>
                    <a:bodyPr/>
                    <a:lstStyle/>
                    <a:p>
                      <a:pPr indent="254000">
                        <a:lnSpc>
                          <a:spcPct val="115000"/>
                        </a:lnSpc>
                        <a:spcAft>
                          <a:spcPts val="0"/>
                        </a:spcAft>
                      </a:pPr>
                      <a:r>
                        <a:rPr lang="es-ES" sz="600">
                          <a:solidFill>
                            <a:srgbClr val="000000"/>
                          </a:solidFill>
                          <a:latin typeface="Calibri"/>
                          <a:ea typeface="Times New Roman"/>
                          <a:cs typeface="Calibri"/>
                        </a:rPr>
                        <a:t>Beneficios sociales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indent="254000">
                        <a:lnSpc>
                          <a:spcPct val="115000"/>
                        </a:lnSpc>
                        <a:spcAft>
                          <a:spcPts val="0"/>
                        </a:spcAft>
                      </a:pPr>
                      <a:r>
                        <a:rPr lang="es-ES" sz="600">
                          <a:solidFill>
                            <a:srgbClr val="000000"/>
                          </a:solidFill>
                          <a:latin typeface="Calibri"/>
                          <a:ea typeface="Times New Roman"/>
                          <a:cs typeface="Calibri"/>
                        </a:rPr>
                        <a:t> </a:t>
                      </a:r>
                      <a:endParaRPr lang="es-ES" sz="600">
                        <a:latin typeface="Calibri"/>
                        <a:ea typeface="Calibri"/>
                        <a:cs typeface="Times New Roman"/>
                      </a:endParaRPr>
                    </a:p>
                  </a:txBody>
                  <a:tcPr marL="25813" marR="25813"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Calibri"/>
                        </a:rPr>
                        <a:t>4.440,95</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3.926,78</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Calibri"/>
                        </a:rPr>
                        <a:t>514,17</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0,00%</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gridSpan="3">
                  <a:txBody>
                    <a:bodyPr/>
                    <a:lstStyle/>
                    <a:p>
                      <a:pPr indent="254000">
                        <a:lnSpc>
                          <a:spcPct val="115000"/>
                        </a:lnSpc>
                        <a:spcAft>
                          <a:spcPts val="0"/>
                        </a:spcAft>
                      </a:pPr>
                      <a:r>
                        <a:rPr lang="es-ES" sz="600">
                          <a:solidFill>
                            <a:srgbClr val="000000"/>
                          </a:solidFill>
                          <a:latin typeface="Calibri"/>
                          <a:ea typeface="Times New Roman"/>
                          <a:cs typeface="Calibri"/>
                        </a:rPr>
                        <a:t>Pasivos por impuesto corrientes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a:solidFill>
                            <a:schemeClr val="tx1"/>
                          </a:solidFill>
                          <a:latin typeface="Calibri"/>
                          <a:ea typeface="Times New Roman"/>
                          <a:cs typeface="Calibri"/>
                        </a:rPr>
                        <a:t>8.508,14</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15.478,02</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Calibri"/>
                        </a:rPr>
                        <a:t>-6.969,88</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-45,03%</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gridSpan="2">
                  <a:txBody>
                    <a:bodyPr/>
                    <a:lstStyle/>
                    <a:p>
                      <a:pPr indent="254000">
                        <a:lnSpc>
                          <a:spcPct val="115000"/>
                        </a:lnSpc>
                        <a:spcAft>
                          <a:spcPts val="0"/>
                        </a:spcAft>
                      </a:pPr>
                      <a:r>
                        <a:rPr lang="es-ES" sz="600">
                          <a:solidFill>
                            <a:srgbClr val="000000"/>
                          </a:solidFill>
                          <a:latin typeface="Calibri"/>
                          <a:ea typeface="Times New Roman"/>
                          <a:cs typeface="Calibri"/>
                        </a:rPr>
                        <a:t>Otros pasivos corrientes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indent="254000">
                        <a:lnSpc>
                          <a:spcPct val="115000"/>
                        </a:lnSpc>
                        <a:spcAft>
                          <a:spcPts val="0"/>
                        </a:spcAft>
                      </a:pPr>
                      <a:r>
                        <a:rPr lang="es-ES" sz="600">
                          <a:solidFill>
                            <a:srgbClr val="000000"/>
                          </a:solidFill>
                          <a:latin typeface="Calibri"/>
                          <a:ea typeface="Times New Roman"/>
                          <a:cs typeface="Calibri"/>
                        </a:rPr>
                        <a:t> </a:t>
                      </a:r>
                      <a:endParaRPr lang="es-ES" sz="600">
                        <a:latin typeface="Calibri"/>
                        <a:ea typeface="Calibri"/>
                        <a:cs typeface="Times New Roman"/>
                      </a:endParaRPr>
                    </a:p>
                  </a:txBody>
                  <a:tcPr marL="25813" marR="25813"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dirty="0">
                          <a:solidFill>
                            <a:srgbClr val="FF0000"/>
                          </a:solidFill>
                          <a:latin typeface="Calibri"/>
                          <a:ea typeface="Times New Roman"/>
                          <a:cs typeface="Calibri"/>
                        </a:rPr>
                        <a:t>103.232,47</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rgbClr val="FF0000"/>
                          </a:solidFill>
                          <a:latin typeface="Calibri"/>
                          <a:ea typeface="Times New Roman"/>
                          <a:cs typeface="Calibri"/>
                        </a:rPr>
                        <a:t>21.275,75</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rgbClr val="FF0000"/>
                          </a:solidFill>
                          <a:latin typeface="Calibri"/>
                          <a:ea typeface="Times New Roman"/>
                          <a:cs typeface="Calibri"/>
                        </a:rPr>
                        <a:t>81.956,72</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rgbClr val="FF0000"/>
                          </a:solidFill>
                          <a:latin typeface="Calibri"/>
                          <a:ea typeface="Times New Roman"/>
                          <a:cs typeface="Calibri"/>
                        </a:rPr>
                        <a:t>385,21%</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67433">
                <a:tc gridSpan="2">
                  <a:txBody>
                    <a:bodyPr/>
                    <a:lstStyle/>
                    <a:p>
                      <a:pPr>
                        <a:lnSpc>
                          <a:spcPct val="115000"/>
                        </a:lnSpc>
                        <a:spcAft>
                          <a:spcPts val="0"/>
                        </a:spcAft>
                      </a:pPr>
                      <a:r>
                        <a:rPr lang="es-ES" sz="600" b="1" i="1">
                          <a:solidFill>
                            <a:srgbClr val="000000"/>
                          </a:solidFill>
                          <a:latin typeface="Calibri"/>
                          <a:ea typeface="Times New Roman"/>
                          <a:cs typeface="Calibri"/>
                        </a:rPr>
                        <a:t>Total pasivos corrientes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nSpc>
                          <a:spcPct val="115000"/>
                        </a:lnSpc>
                        <a:spcAft>
                          <a:spcPts val="0"/>
                        </a:spcAft>
                      </a:pPr>
                      <a:r>
                        <a:rPr lang="es-ES" sz="600">
                          <a:solidFill>
                            <a:srgbClr val="000000"/>
                          </a:solidFill>
                          <a:latin typeface="Calibri"/>
                          <a:ea typeface="Times New Roman"/>
                          <a:cs typeface="Calibri"/>
                        </a:rPr>
                        <a:t> </a:t>
                      </a:r>
                      <a:endParaRPr lang="es-ES" sz="600">
                        <a:latin typeface="Calibri"/>
                        <a:ea typeface="Calibri"/>
                        <a:cs typeface="Times New Roman"/>
                      </a:endParaRPr>
                    </a:p>
                  </a:txBody>
                  <a:tcPr marL="25813" marR="25813"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b="1">
                          <a:solidFill>
                            <a:schemeClr val="tx1"/>
                          </a:solidFill>
                          <a:latin typeface="Calibri"/>
                          <a:ea typeface="Times New Roman"/>
                          <a:cs typeface="Calibri"/>
                        </a:rPr>
                        <a:t>1.160.628,77</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tx1"/>
                          </a:solidFill>
                          <a:latin typeface="Calibri"/>
                          <a:ea typeface="Times New Roman"/>
                          <a:cs typeface="Calibri"/>
                        </a:rPr>
                        <a:t>772.477,62</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tx1"/>
                          </a:solidFill>
                          <a:latin typeface="Calibri"/>
                          <a:ea typeface="Times New Roman"/>
                          <a:cs typeface="Calibri"/>
                        </a:rPr>
                        <a:t>388.151,15</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tx1"/>
                          </a:solidFill>
                          <a:latin typeface="Calibri"/>
                          <a:ea typeface="Times New Roman"/>
                          <a:cs typeface="Calibri"/>
                        </a:rPr>
                        <a:t>50,25%</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373">
                <a:tc gridSpan="3">
                  <a:txBody>
                    <a:bodyPr/>
                    <a:lstStyle/>
                    <a:p>
                      <a:pPr>
                        <a:lnSpc>
                          <a:spcPct val="115000"/>
                        </a:lnSpc>
                        <a:spcAft>
                          <a:spcPts val="0"/>
                        </a:spcAft>
                      </a:pPr>
                      <a:r>
                        <a:rPr lang="es-ES" sz="600" b="1">
                          <a:solidFill>
                            <a:srgbClr val="000000"/>
                          </a:solidFill>
                          <a:latin typeface="Calibri"/>
                          <a:ea typeface="Times New Roman"/>
                          <a:cs typeface="Calibri"/>
                        </a:rPr>
                        <a:t>PASIVOS NO CORRIENTES </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endParaRPr lang="es-ES" sz="800">
                        <a:solidFill>
                          <a:schemeClr val="tx1"/>
                        </a:solidFill>
                        <a:latin typeface="Calibri"/>
                        <a:ea typeface="Times New Roman"/>
                        <a:cs typeface="Calibri"/>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endParaRPr lang="es-ES" sz="800" dirty="0">
                        <a:solidFill>
                          <a:schemeClr val="tx1"/>
                        </a:solidFill>
                        <a:latin typeface="Calibri"/>
                        <a:ea typeface="Times New Roman"/>
                        <a:cs typeface="Calibri"/>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endParaRPr lang="es-ES" sz="800" dirty="0">
                        <a:solidFill>
                          <a:schemeClr val="tx1"/>
                        </a:solidFill>
                        <a:latin typeface="Calibri"/>
                        <a:ea typeface="Times New Roman"/>
                        <a:cs typeface="Calibri"/>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endParaRPr lang="es-ES" sz="800" dirty="0">
                        <a:solidFill>
                          <a:schemeClr val="tx1"/>
                        </a:solidFill>
                        <a:latin typeface="Calibri"/>
                        <a:ea typeface="Times New Roman"/>
                        <a:cs typeface="Calibri"/>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1373">
                <a:tc gridSpan="3">
                  <a:txBody>
                    <a:bodyPr/>
                    <a:lstStyle/>
                    <a:p>
                      <a:pPr>
                        <a:lnSpc>
                          <a:spcPct val="115000"/>
                        </a:lnSpc>
                        <a:spcAft>
                          <a:spcPts val="0"/>
                        </a:spcAft>
                      </a:pPr>
                      <a:r>
                        <a:rPr lang="es-ES" sz="600">
                          <a:solidFill>
                            <a:srgbClr val="000000"/>
                          </a:solidFill>
                          <a:latin typeface="Calibri"/>
                          <a:ea typeface="Times New Roman"/>
                          <a:cs typeface="Calibri"/>
                        </a:rPr>
                        <a:t>Pasivos financieros a largo plazo</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a:solidFill>
                            <a:schemeClr val="tx1"/>
                          </a:solidFill>
                          <a:latin typeface="Calibri"/>
                          <a:ea typeface="Times New Roman"/>
                          <a:cs typeface="Calibri"/>
                        </a:rPr>
                        <a:t>369.163,59</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490.491,88</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-121.328,29</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-24,74%</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gridSpan="2">
                  <a:txBody>
                    <a:bodyPr/>
                    <a:lstStyle/>
                    <a:p>
                      <a:pPr>
                        <a:lnSpc>
                          <a:spcPct val="115000"/>
                        </a:lnSpc>
                        <a:spcAft>
                          <a:spcPts val="0"/>
                        </a:spcAft>
                      </a:pPr>
                      <a:r>
                        <a:rPr lang="es-ES" sz="600">
                          <a:solidFill>
                            <a:srgbClr val="000000"/>
                          </a:solidFill>
                          <a:latin typeface="Calibri"/>
                          <a:ea typeface="Times New Roman"/>
                          <a:cs typeface="Calibri"/>
                        </a:rPr>
                        <a:t>Otros pasivos no corrientes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nSpc>
                          <a:spcPct val="115000"/>
                        </a:lnSpc>
                        <a:spcAft>
                          <a:spcPts val="0"/>
                        </a:spcAft>
                      </a:pPr>
                      <a:r>
                        <a:rPr lang="es-ES" sz="600">
                          <a:solidFill>
                            <a:srgbClr val="000000"/>
                          </a:solidFill>
                          <a:latin typeface="Calibri"/>
                          <a:ea typeface="Times New Roman"/>
                          <a:cs typeface="Calibri"/>
                        </a:rPr>
                        <a:t> </a:t>
                      </a:r>
                      <a:endParaRPr lang="es-ES" sz="600">
                        <a:latin typeface="Calibri"/>
                        <a:ea typeface="Calibri"/>
                        <a:cs typeface="Times New Roman"/>
                      </a:endParaRPr>
                    </a:p>
                  </a:txBody>
                  <a:tcPr marL="25813" marR="25813"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Calibri"/>
                        </a:rPr>
                        <a:t>150.246,89</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Calibri"/>
                        </a:rPr>
                        <a:t>372.167,72</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Calibri"/>
                        </a:rPr>
                        <a:t>-221.920,83</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Calibri"/>
                        </a:rPr>
                        <a:t>-59,63%</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67433">
                <a:tc gridSpan="2">
                  <a:txBody>
                    <a:bodyPr/>
                    <a:lstStyle/>
                    <a:p>
                      <a:pPr>
                        <a:lnSpc>
                          <a:spcPct val="115000"/>
                        </a:lnSpc>
                        <a:spcAft>
                          <a:spcPts val="0"/>
                        </a:spcAft>
                      </a:pPr>
                      <a:r>
                        <a:rPr lang="es-ES" sz="600" b="1">
                          <a:solidFill>
                            <a:srgbClr val="000000"/>
                          </a:solidFill>
                          <a:latin typeface="Calibri"/>
                          <a:ea typeface="Times New Roman"/>
                          <a:cs typeface="Calibri"/>
                        </a:rPr>
                        <a:t>TOTAL PASIVOS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nSpc>
                          <a:spcPct val="115000"/>
                        </a:lnSpc>
                        <a:spcAft>
                          <a:spcPts val="0"/>
                        </a:spcAft>
                      </a:pPr>
                      <a:r>
                        <a:rPr lang="es-ES" sz="600">
                          <a:solidFill>
                            <a:srgbClr val="000000"/>
                          </a:solidFill>
                          <a:latin typeface="Calibri"/>
                          <a:ea typeface="Times New Roman"/>
                          <a:cs typeface="Calibri"/>
                        </a:rPr>
                        <a:t> </a:t>
                      </a:r>
                      <a:endParaRPr lang="es-ES" sz="600">
                        <a:latin typeface="Calibri"/>
                        <a:ea typeface="Calibri"/>
                        <a:cs typeface="Times New Roman"/>
                      </a:endParaRPr>
                    </a:p>
                  </a:txBody>
                  <a:tcPr marL="25813" marR="25813"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b="1">
                          <a:solidFill>
                            <a:schemeClr val="tx1"/>
                          </a:solidFill>
                          <a:latin typeface="Calibri"/>
                          <a:ea typeface="Times New Roman"/>
                          <a:cs typeface="Calibri"/>
                        </a:rPr>
                        <a:t>1.680.039,25</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tx1"/>
                          </a:solidFill>
                          <a:latin typeface="Calibri"/>
                          <a:ea typeface="Times New Roman"/>
                          <a:cs typeface="Calibri"/>
                        </a:rPr>
                        <a:t>1.635.137,22</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tx1"/>
                          </a:solidFill>
                          <a:latin typeface="Calibri"/>
                          <a:ea typeface="Times New Roman"/>
                          <a:cs typeface="Calibri"/>
                        </a:rPr>
                        <a:t>44.902,03</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tx1"/>
                          </a:solidFill>
                          <a:latin typeface="Calibri"/>
                          <a:ea typeface="Times New Roman"/>
                          <a:cs typeface="Calibri"/>
                        </a:rPr>
                        <a:t>2,75%</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373">
                <a:tc gridSpan="3">
                  <a:txBody>
                    <a:bodyPr/>
                    <a:lstStyle/>
                    <a:p>
                      <a:pPr>
                        <a:lnSpc>
                          <a:spcPct val="115000"/>
                        </a:lnSpc>
                        <a:spcAft>
                          <a:spcPts val="0"/>
                        </a:spcAft>
                      </a:pPr>
                      <a:r>
                        <a:rPr lang="es-ES" sz="600" b="1">
                          <a:solidFill>
                            <a:srgbClr val="000000"/>
                          </a:solidFill>
                          <a:latin typeface="Calibri"/>
                          <a:ea typeface="Times New Roman"/>
                          <a:cs typeface="Calibri"/>
                        </a:rPr>
                        <a:t>PATRIMONIO </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a:solidFill>
                            <a:schemeClr val="tx1"/>
                          </a:solidFill>
                          <a:latin typeface="Calibri"/>
                          <a:ea typeface="Times New Roman"/>
                          <a:cs typeface="Calibri"/>
                        </a:rPr>
                        <a:t> </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 </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 </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 </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1373">
                <a:tc gridSpan="2">
                  <a:txBody>
                    <a:bodyPr/>
                    <a:lstStyle/>
                    <a:p>
                      <a:pPr indent="254000">
                        <a:lnSpc>
                          <a:spcPct val="115000"/>
                        </a:lnSpc>
                        <a:spcAft>
                          <a:spcPts val="0"/>
                        </a:spcAft>
                      </a:pPr>
                      <a:r>
                        <a:rPr lang="es-ES" sz="600">
                          <a:solidFill>
                            <a:srgbClr val="000000"/>
                          </a:solidFill>
                          <a:latin typeface="Calibri"/>
                          <a:ea typeface="Times New Roman"/>
                          <a:cs typeface="Calibri"/>
                        </a:rPr>
                        <a:t>Capital social</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indent="254000">
                        <a:lnSpc>
                          <a:spcPct val="115000"/>
                        </a:lnSpc>
                        <a:spcAft>
                          <a:spcPts val="0"/>
                        </a:spcAft>
                      </a:pPr>
                      <a:r>
                        <a:rPr lang="es-ES" sz="600">
                          <a:solidFill>
                            <a:srgbClr val="000000"/>
                          </a:solidFill>
                          <a:latin typeface="Calibri"/>
                          <a:ea typeface="Times New Roman"/>
                          <a:cs typeface="Calibri"/>
                        </a:rPr>
                        <a:t> </a:t>
                      </a:r>
                      <a:endParaRPr lang="es-ES" sz="600">
                        <a:latin typeface="Calibri"/>
                        <a:ea typeface="Calibri"/>
                        <a:cs typeface="Times New Roman"/>
                      </a:endParaRPr>
                    </a:p>
                  </a:txBody>
                  <a:tcPr marL="25813" marR="25813"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Calibri"/>
                        </a:rPr>
                        <a:t>44.600,00</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44.600,00</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0,00</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0,00%</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gridSpan="3">
                  <a:txBody>
                    <a:bodyPr/>
                    <a:lstStyle/>
                    <a:p>
                      <a:pPr indent="254000">
                        <a:lnSpc>
                          <a:spcPct val="115000"/>
                        </a:lnSpc>
                        <a:spcAft>
                          <a:spcPts val="0"/>
                        </a:spcAft>
                      </a:pPr>
                      <a:r>
                        <a:rPr lang="es-ES" sz="600">
                          <a:solidFill>
                            <a:srgbClr val="000000"/>
                          </a:solidFill>
                          <a:latin typeface="Calibri"/>
                          <a:ea typeface="Times New Roman"/>
                          <a:cs typeface="Calibri"/>
                        </a:rPr>
                        <a:t>Aporte a futuras capitalizaciones </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a:solidFill>
                            <a:schemeClr val="tx1"/>
                          </a:solidFill>
                          <a:latin typeface="Calibri"/>
                          <a:ea typeface="Times New Roman"/>
                          <a:cs typeface="Calibri"/>
                        </a:rPr>
                        <a:t>220.000,00</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0,00</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220.000,00</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0,00%</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a:txBody>
                    <a:bodyPr/>
                    <a:lstStyle/>
                    <a:p>
                      <a:pPr indent="254000">
                        <a:lnSpc>
                          <a:spcPct val="115000"/>
                        </a:lnSpc>
                        <a:spcAft>
                          <a:spcPts val="0"/>
                        </a:spcAft>
                      </a:pPr>
                      <a:r>
                        <a:rPr lang="es-ES" sz="600">
                          <a:solidFill>
                            <a:srgbClr val="000000"/>
                          </a:solidFill>
                          <a:latin typeface="Calibri"/>
                          <a:ea typeface="Times New Roman"/>
                          <a:cs typeface="Calibri"/>
                        </a:rPr>
                        <a:t>Reservas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indent="254000">
                        <a:lnSpc>
                          <a:spcPct val="115000"/>
                        </a:lnSpc>
                        <a:spcAft>
                          <a:spcPts val="0"/>
                        </a:spcAft>
                      </a:pPr>
                      <a:r>
                        <a:rPr lang="es-ES" sz="600">
                          <a:solidFill>
                            <a:srgbClr val="000000"/>
                          </a:solidFill>
                          <a:latin typeface="Calibri"/>
                          <a:ea typeface="Times New Roman"/>
                          <a:cs typeface="Calibri"/>
                        </a:rPr>
                        <a:t> </a:t>
                      </a:r>
                      <a:endParaRPr lang="es-ES" sz="600">
                        <a:latin typeface="Calibri"/>
                        <a:ea typeface="Calibri"/>
                        <a:cs typeface="Times New Roman"/>
                      </a:endParaRPr>
                    </a:p>
                  </a:txBody>
                  <a:tcPr marL="25813" marR="25813" marT="0" marB="0" anchor="b">
                    <a:lnL>
                      <a:noFill/>
                    </a:lnL>
                    <a:lnR>
                      <a:noFill/>
                    </a:lnR>
                    <a:lnT>
                      <a:noFill/>
                    </a:lnT>
                    <a:lnB>
                      <a:noFill/>
                    </a:lnB>
                    <a:solidFill>
                      <a:srgbClr val="FFFFFF"/>
                    </a:solidFill>
                  </a:tcPr>
                </a:tc>
                <a:tc>
                  <a:txBody>
                    <a:bodyPr/>
                    <a:lstStyle/>
                    <a:p>
                      <a:pPr indent="254000">
                        <a:lnSpc>
                          <a:spcPct val="115000"/>
                        </a:lnSpc>
                        <a:spcAft>
                          <a:spcPts val="0"/>
                        </a:spcAft>
                      </a:pPr>
                      <a:r>
                        <a:rPr lang="es-ES" sz="600">
                          <a:solidFill>
                            <a:srgbClr val="000000"/>
                          </a:solidFill>
                          <a:latin typeface="Calibri"/>
                          <a:ea typeface="Times New Roman"/>
                          <a:cs typeface="Calibri"/>
                        </a:rPr>
                        <a:t> </a:t>
                      </a:r>
                      <a:endParaRPr lang="es-ES" sz="600">
                        <a:latin typeface="Calibri"/>
                        <a:ea typeface="Calibri"/>
                        <a:cs typeface="Times New Roman"/>
                      </a:endParaRPr>
                    </a:p>
                  </a:txBody>
                  <a:tcPr marL="25813" marR="25813"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dirty="0">
                          <a:solidFill>
                            <a:schemeClr val="tx1"/>
                          </a:solidFill>
                          <a:latin typeface="Calibri"/>
                          <a:ea typeface="Times New Roman"/>
                          <a:cs typeface="Calibri"/>
                        </a:rPr>
                        <a:t>2.569,35</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1.145,16</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1.424,19</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Calibri"/>
                        </a:rPr>
                        <a:t>124,37%</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1373">
                <a:tc gridSpan="3">
                  <a:txBody>
                    <a:bodyPr/>
                    <a:lstStyle/>
                    <a:p>
                      <a:pPr indent="254000">
                        <a:lnSpc>
                          <a:spcPct val="115000"/>
                        </a:lnSpc>
                        <a:spcAft>
                          <a:spcPts val="0"/>
                        </a:spcAft>
                      </a:pPr>
                      <a:r>
                        <a:rPr lang="es-ES" sz="600">
                          <a:solidFill>
                            <a:srgbClr val="000000"/>
                          </a:solidFill>
                          <a:latin typeface="Calibri"/>
                          <a:ea typeface="Times New Roman"/>
                          <a:cs typeface="Calibri"/>
                        </a:rPr>
                        <a:t>Utilidad/pérdidas acumuladas</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a:solidFill>
                            <a:schemeClr val="tx1"/>
                          </a:solidFill>
                          <a:latin typeface="Calibri"/>
                          <a:ea typeface="Times New Roman"/>
                          <a:cs typeface="Calibri"/>
                        </a:rPr>
                        <a:t>-197.867,89</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Calibri"/>
                        </a:rPr>
                        <a:t>-215.452,58</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Calibri"/>
                        </a:rPr>
                        <a:t>17.584,69</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Calibri"/>
                        </a:rPr>
                        <a:t>-8,16%</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67433">
                <a:tc gridSpan="3">
                  <a:txBody>
                    <a:bodyPr/>
                    <a:lstStyle/>
                    <a:p>
                      <a:pPr>
                        <a:lnSpc>
                          <a:spcPct val="115000"/>
                        </a:lnSpc>
                        <a:spcAft>
                          <a:spcPts val="0"/>
                        </a:spcAft>
                      </a:pPr>
                      <a:r>
                        <a:rPr lang="es-ES" sz="600" b="1">
                          <a:solidFill>
                            <a:srgbClr val="000000"/>
                          </a:solidFill>
                          <a:latin typeface="Calibri"/>
                          <a:ea typeface="Times New Roman"/>
                          <a:cs typeface="Calibri"/>
                        </a:rPr>
                        <a:t>TOTAL  PATRIMONIO</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b="1" dirty="0">
                          <a:solidFill>
                            <a:srgbClr val="FF0000"/>
                          </a:solidFill>
                          <a:latin typeface="Calibri"/>
                          <a:ea typeface="Times New Roman"/>
                          <a:cs typeface="Calibri"/>
                        </a:rPr>
                        <a:t>69.301,46</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rgbClr val="FF0000"/>
                          </a:solidFill>
                          <a:latin typeface="Calibri"/>
                          <a:ea typeface="Times New Roman"/>
                          <a:cs typeface="Calibri"/>
                        </a:rPr>
                        <a:t>-169.707,42</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rgbClr val="FF0000"/>
                          </a:solidFill>
                          <a:latin typeface="Calibri"/>
                          <a:ea typeface="Times New Roman"/>
                          <a:cs typeface="Calibri"/>
                        </a:rPr>
                        <a:t>239.008,88</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rgbClr val="FF0000"/>
                          </a:solidFill>
                          <a:latin typeface="Calibri"/>
                          <a:ea typeface="Times New Roman"/>
                          <a:cs typeface="Calibri"/>
                        </a:rPr>
                        <a:t>-140,84%</a:t>
                      </a:r>
                      <a:endParaRPr lang="es-ES" sz="800" dirty="0">
                        <a:solidFill>
                          <a:srgbClr val="FF0000"/>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433">
                <a:tc gridSpan="3">
                  <a:txBody>
                    <a:bodyPr/>
                    <a:lstStyle/>
                    <a:p>
                      <a:pPr>
                        <a:lnSpc>
                          <a:spcPct val="115000"/>
                        </a:lnSpc>
                        <a:spcAft>
                          <a:spcPts val="0"/>
                        </a:spcAft>
                      </a:pPr>
                      <a:r>
                        <a:rPr lang="es-ES" sz="600" b="1">
                          <a:solidFill>
                            <a:srgbClr val="000000"/>
                          </a:solidFill>
                          <a:latin typeface="Calibri"/>
                          <a:ea typeface="Times New Roman"/>
                          <a:cs typeface="Calibri"/>
                        </a:rPr>
                        <a:t>TOTAL PASIVO + PATRIMONIO</a:t>
                      </a:r>
                      <a:endParaRPr lang="es-ES" sz="600">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b="1">
                          <a:solidFill>
                            <a:schemeClr val="tx1"/>
                          </a:solidFill>
                          <a:latin typeface="Calibri"/>
                          <a:ea typeface="Times New Roman"/>
                          <a:cs typeface="Calibri"/>
                        </a:rPr>
                        <a:t>1.749.340,71</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Calibri"/>
                        </a:rPr>
                        <a:t>1.465.429,80</a:t>
                      </a:r>
                      <a:endParaRPr lang="es-ES" sz="80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tx1"/>
                          </a:solidFill>
                          <a:latin typeface="Calibri"/>
                          <a:ea typeface="Times New Roman"/>
                          <a:cs typeface="Calibri"/>
                        </a:rPr>
                        <a:t>283.910,91</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tx1"/>
                          </a:solidFill>
                          <a:latin typeface="Calibri"/>
                          <a:ea typeface="Times New Roman"/>
                          <a:cs typeface="Calibri"/>
                        </a:rPr>
                        <a:t>19,37%</a:t>
                      </a:r>
                      <a:endParaRPr lang="es-ES" sz="800" dirty="0">
                        <a:solidFill>
                          <a:schemeClr val="tx1"/>
                        </a:solidFill>
                        <a:latin typeface="Calibri"/>
                        <a:ea typeface="Calibri"/>
                        <a:cs typeface="Times New Roman"/>
                      </a:endParaRPr>
                    </a:p>
                  </a:txBody>
                  <a:tcPr marL="25813" marR="258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5" name="4 Conector recto de flecha"/>
          <p:cNvCxnSpPr/>
          <p:nvPr/>
        </p:nvCxnSpPr>
        <p:spPr>
          <a:xfrm rot="5400000">
            <a:off x="2035157" y="3536157"/>
            <a:ext cx="6073024" cy="794"/>
          </a:xfrm>
          <a:prstGeom prst="straightConnector1">
            <a:avLst/>
          </a:prstGeom>
          <a:ln>
            <a:headEnd type="arrow"/>
            <a:tailEnd type="arrow"/>
          </a:ln>
        </p:spPr>
        <p:style>
          <a:lnRef idx="2">
            <a:schemeClr val="accent5"/>
          </a:lnRef>
          <a:fillRef idx="0">
            <a:schemeClr val="accent5"/>
          </a:fillRef>
          <a:effectRef idx="1">
            <a:schemeClr val="accent5"/>
          </a:effectRef>
          <a:fontRef idx="minor">
            <a:schemeClr val="tx1"/>
          </a:fontRef>
        </p:style>
      </p:cxnSp>
      <p:sp>
        <p:nvSpPr>
          <p:cNvPr id="7" name="6 CuadroTexto"/>
          <p:cNvSpPr txBox="1"/>
          <p:nvPr/>
        </p:nvSpPr>
        <p:spPr>
          <a:xfrm>
            <a:off x="5500694" y="500042"/>
            <a:ext cx="2714644" cy="615553"/>
          </a:xfrm>
          <a:prstGeom prst="rect">
            <a:avLst/>
          </a:prstGeom>
          <a:noFill/>
        </p:spPr>
        <p:txBody>
          <a:bodyPr wrap="square" rtlCol="0">
            <a:spAutoFit/>
          </a:bodyPr>
          <a:lstStyle/>
          <a:p>
            <a:pPr algn="ctr"/>
            <a:r>
              <a:rPr lang="es-MX" sz="1600" b="1" dirty="0" smtClean="0"/>
              <a:t>Análisis</a:t>
            </a:r>
            <a:r>
              <a:rPr lang="es-MX" sz="1600" b="1" dirty="0" smtClean="0">
                <a:solidFill>
                  <a:srgbClr val="FFFF00"/>
                </a:solidFill>
              </a:rPr>
              <a:t>:</a:t>
            </a:r>
            <a:endParaRPr lang="es-ES" sz="1600" dirty="0" smtClean="0">
              <a:solidFill>
                <a:srgbClr val="FFFF00"/>
              </a:solidFill>
            </a:endParaRPr>
          </a:p>
          <a:p>
            <a:pPr algn="ctr"/>
            <a:endParaRPr lang="es-ES" dirty="0"/>
          </a:p>
        </p:txBody>
      </p:sp>
      <p:sp>
        <p:nvSpPr>
          <p:cNvPr id="11" name="10 CuadroTexto"/>
          <p:cNvSpPr txBox="1"/>
          <p:nvPr/>
        </p:nvSpPr>
        <p:spPr>
          <a:xfrm>
            <a:off x="5214942" y="928670"/>
            <a:ext cx="3714776" cy="166199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MX" sz="1400" dirty="0" smtClean="0"/>
              <a:t>Los impuestos anticipados se han incrementado en los periodos 2011 al 2012 en un 37,87%,se puede observar en el balance de resultados que  las ventas netas se han incrementado en un  porcentajes similar razón por la cual deben pagar más impuestos</a:t>
            </a:r>
            <a:endParaRPr lang="es-ES" sz="1400" dirty="0" smtClean="0"/>
          </a:p>
          <a:p>
            <a:endParaRPr lang="es-ES" dirty="0"/>
          </a:p>
        </p:txBody>
      </p:sp>
      <p:sp>
        <p:nvSpPr>
          <p:cNvPr id="12" name="11 CuadroTexto"/>
          <p:cNvSpPr txBox="1"/>
          <p:nvPr/>
        </p:nvSpPr>
        <p:spPr>
          <a:xfrm>
            <a:off x="5214942" y="3071810"/>
            <a:ext cx="3714776"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MX" sz="1400" dirty="0" smtClean="0"/>
              <a:t>Los inventarios aumentaron en un 20,22% en el 2012 esto se debió a que los inventarios están rotando varias veces en el año.</a:t>
            </a:r>
            <a:endParaRPr lang="es-ES" sz="1400" dirty="0" smtClean="0"/>
          </a:p>
          <a:p>
            <a:endParaRPr lang="es-ES" dirty="0"/>
          </a:p>
        </p:txBody>
      </p:sp>
      <p:sp>
        <p:nvSpPr>
          <p:cNvPr id="14" name="13 CuadroTexto"/>
          <p:cNvSpPr txBox="1"/>
          <p:nvPr/>
        </p:nvSpPr>
        <p:spPr>
          <a:xfrm>
            <a:off x="5214942" y="4714884"/>
            <a:ext cx="3714776" cy="123110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MX" sz="1400" dirty="0" smtClean="0"/>
              <a:t>Con respecto al  se han incrementado la cuenta acreedores comerciales en un 219,47 en el 2012, esto se dio porque la empresa  se está financiando con dinero de terceros.</a:t>
            </a:r>
            <a:endParaRPr lang="es-ES" sz="1400" dirty="0" smtClean="0"/>
          </a:p>
          <a:p>
            <a:endParaRPr lang="es-ES" dirty="0"/>
          </a:p>
        </p:txBody>
      </p:sp>
    </p:spTree>
    <p:extLst>
      <p:ext uri="{BB962C8B-B14F-4D97-AF65-F5344CB8AC3E}">
        <p14:creationId xmlns:p14="http://schemas.microsoft.com/office/powerpoint/2010/main" xmlns="" val="28520801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500166" y="142852"/>
            <a:ext cx="6072230" cy="369332"/>
          </a:xfrm>
          <a:prstGeom prst="rect">
            <a:avLst/>
          </a:prstGeom>
          <a:noFill/>
        </p:spPr>
        <p:txBody>
          <a:bodyPr wrap="square" rtlCol="0">
            <a:spAutoFit/>
          </a:bodyPr>
          <a:lstStyle/>
          <a:p>
            <a:r>
              <a:rPr lang="es-MX" b="1" dirty="0" smtClean="0"/>
              <a:t>Análisis Horizontal del Estado de Pérdidas y Ganancias</a:t>
            </a:r>
            <a:endParaRPr lang="es-ES" dirty="0"/>
          </a:p>
        </p:txBody>
      </p:sp>
      <p:graphicFrame>
        <p:nvGraphicFramePr>
          <p:cNvPr id="3" name="2 Tabla"/>
          <p:cNvGraphicFramePr>
            <a:graphicFrameLocks noGrp="1"/>
          </p:cNvGraphicFramePr>
          <p:nvPr/>
        </p:nvGraphicFramePr>
        <p:xfrm>
          <a:off x="295944" y="642918"/>
          <a:ext cx="4061742" cy="5929350"/>
        </p:xfrm>
        <a:graphic>
          <a:graphicData uri="http://schemas.openxmlformats.org/drawingml/2006/table">
            <a:tbl>
              <a:tblPr/>
              <a:tblGrid>
                <a:gridCol w="871368"/>
                <a:gridCol w="502872"/>
                <a:gridCol w="408771"/>
                <a:gridCol w="595090"/>
                <a:gridCol w="595090"/>
                <a:gridCol w="650044"/>
                <a:gridCol w="438507"/>
              </a:tblGrid>
              <a:tr h="169410">
                <a:tc gridSpan="7">
                  <a:txBody>
                    <a:bodyPr/>
                    <a:lstStyle/>
                    <a:p>
                      <a:pPr algn="ctr">
                        <a:lnSpc>
                          <a:spcPct val="115000"/>
                        </a:lnSpc>
                        <a:spcAft>
                          <a:spcPts val="0"/>
                        </a:spcAft>
                      </a:pPr>
                      <a:r>
                        <a:rPr lang="es-ES" sz="700" b="1" dirty="0">
                          <a:solidFill>
                            <a:srgbClr val="000000"/>
                          </a:solidFill>
                          <a:latin typeface="Calibri"/>
                          <a:ea typeface="Times New Roman"/>
                          <a:cs typeface="Times New Roman"/>
                        </a:rPr>
                        <a:t>MALEPRODU CIA LTDA </a:t>
                      </a:r>
                      <a:endParaRPr lang="es-ES" sz="700" dirty="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38ED5"/>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69410">
                <a:tc gridSpan="7">
                  <a:txBody>
                    <a:bodyPr/>
                    <a:lstStyle/>
                    <a:p>
                      <a:pPr algn="ctr">
                        <a:lnSpc>
                          <a:spcPct val="115000"/>
                        </a:lnSpc>
                        <a:spcAft>
                          <a:spcPts val="0"/>
                        </a:spcAft>
                      </a:pPr>
                      <a:r>
                        <a:rPr lang="es-ES" sz="700" b="1">
                          <a:solidFill>
                            <a:srgbClr val="000000"/>
                          </a:solidFill>
                          <a:latin typeface="Calibri"/>
                          <a:ea typeface="Times New Roman"/>
                          <a:cs typeface="Times New Roman"/>
                        </a:rPr>
                        <a:t>ESTADO DE RESULTADOS POR EL AÑO TERMINADO EL 31 DE DICIEMBRE DEL 2012</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38ED5"/>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69410">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800" b="1" dirty="0">
                          <a:solidFill>
                            <a:schemeClr val="tx1"/>
                          </a:solidFill>
                          <a:latin typeface="Calibri"/>
                          <a:ea typeface="Times New Roman"/>
                          <a:cs typeface="Times New Roman"/>
                        </a:rPr>
                        <a:t>2012</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Times New Roman"/>
                        </a:rPr>
                        <a:t>2011</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Times New Roman"/>
                        </a:rPr>
                        <a:t>Varia.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Times New Roman"/>
                        </a:rPr>
                        <a:t>Varia.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410">
                <a:tc gridSpan="2">
                  <a:txBody>
                    <a:bodyPr/>
                    <a:lstStyle/>
                    <a:p>
                      <a:pPr>
                        <a:lnSpc>
                          <a:spcPct val="115000"/>
                        </a:lnSpc>
                        <a:spcAft>
                          <a:spcPts val="0"/>
                        </a:spcAft>
                      </a:pPr>
                      <a:r>
                        <a:rPr lang="es-ES" sz="700" b="1">
                          <a:solidFill>
                            <a:srgbClr val="000000"/>
                          </a:solidFill>
                          <a:latin typeface="Calibri"/>
                          <a:ea typeface="Times New Roman"/>
                          <a:cs typeface="Times New Roman"/>
                        </a:rPr>
                        <a:t>INGRESOS DE OPERACION</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dirty="0">
                          <a:solidFill>
                            <a:srgbClr val="00B0F0"/>
                          </a:solidFill>
                          <a:latin typeface="Calibri"/>
                          <a:ea typeface="Times New Roman"/>
                          <a:cs typeface="Times New Roman"/>
                        </a:rPr>
                        <a:t> </a:t>
                      </a:r>
                      <a:endParaRPr lang="es-ES" sz="800" dirty="0">
                        <a:solidFill>
                          <a:srgbClr val="00B0F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800">
                          <a:solidFill>
                            <a:srgbClr val="00B0F0"/>
                          </a:solidFill>
                          <a:latin typeface="Calibri"/>
                          <a:ea typeface="Times New Roman"/>
                          <a:cs typeface="Times New Roman"/>
                        </a:rPr>
                        <a:t> </a:t>
                      </a:r>
                      <a:endParaRPr lang="es-ES" sz="800">
                        <a:solidFill>
                          <a:srgbClr val="00B0F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800">
                          <a:solidFill>
                            <a:srgbClr val="00B0F0"/>
                          </a:solidFill>
                          <a:latin typeface="Calibri"/>
                          <a:ea typeface="Times New Roman"/>
                          <a:cs typeface="Times New Roman"/>
                        </a:rPr>
                        <a:t> </a:t>
                      </a:r>
                      <a:endParaRPr lang="es-ES" sz="800">
                        <a:solidFill>
                          <a:srgbClr val="00B0F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solidFill>
                            <a:srgbClr val="00B0F0"/>
                          </a:solidFill>
                          <a:latin typeface="Calibri"/>
                          <a:ea typeface="Times New Roman"/>
                          <a:cs typeface="Times New Roman"/>
                        </a:rPr>
                        <a:t> </a:t>
                      </a:r>
                      <a:endParaRPr lang="es-ES" sz="800">
                        <a:solidFill>
                          <a:srgbClr val="00B0F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9410">
                <a:tc gridSpan="2">
                  <a:txBody>
                    <a:bodyPr/>
                    <a:lstStyle/>
                    <a:p>
                      <a:pPr indent="254000">
                        <a:lnSpc>
                          <a:spcPct val="115000"/>
                        </a:lnSpc>
                        <a:spcAft>
                          <a:spcPts val="0"/>
                        </a:spcAft>
                      </a:pPr>
                      <a:r>
                        <a:rPr lang="es-ES" sz="600">
                          <a:solidFill>
                            <a:srgbClr val="000000"/>
                          </a:solidFill>
                          <a:latin typeface="Calibri"/>
                          <a:ea typeface="Times New Roman"/>
                          <a:cs typeface="Times New Roman"/>
                        </a:rPr>
                        <a:t>Ventas Netas</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indent="279400">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2.048.952,69</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1.444.373,4</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604579,3</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41,86%</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410">
                <a:tc gridSpan="2">
                  <a:txBody>
                    <a:bodyPr/>
                    <a:lstStyle/>
                    <a:p>
                      <a:pPr indent="254000">
                        <a:lnSpc>
                          <a:spcPct val="115000"/>
                        </a:lnSpc>
                        <a:spcAft>
                          <a:spcPts val="0"/>
                        </a:spcAft>
                      </a:pPr>
                      <a:r>
                        <a:rPr lang="es-ES" sz="600">
                          <a:solidFill>
                            <a:srgbClr val="000000"/>
                          </a:solidFill>
                          <a:latin typeface="Calibri"/>
                          <a:ea typeface="Times New Roman"/>
                          <a:cs typeface="Times New Roman"/>
                        </a:rPr>
                        <a:t>Rendimientos financieros </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indent="279400">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dirty="0">
                          <a:solidFill>
                            <a:schemeClr val="tx1"/>
                          </a:solidFill>
                          <a:latin typeface="Calibri"/>
                          <a:ea typeface="Times New Roman"/>
                          <a:cs typeface="Times New Roman"/>
                        </a:rPr>
                        <a:t>19,79</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11,88</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7,91</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66,58%</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410">
                <a:tc>
                  <a:txBody>
                    <a:bodyPr/>
                    <a:lstStyle/>
                    <a:p>
                      <a:pPr indent="254000">
                        <a:lnSpc>
                          <a:spcPct val="115000"/>
                        </a:lnSpc>
                        <a:spcAft>
                          <a:spcPts val="0"/>
                        </a:spcAft>
                      </a:pPr>
                      <a:r>
                        <a:rPr lang="es-ES" sz="600">
                          <a:solidFill>
                            <a:srgbClr val="000000"/>
                          </a:solidFill>
                          <a:latin typeface="Calibri"/>
                          <a:ea typeface="Times New Roman"/>
                          <a:cs typeface="Times New Roman"/>
                        </a:rPr>
                        <a:t>Otros </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indent="254000">
                        <a:lnSpc>
                          <a:spcPct val="115000"/>
                        </a:lnSpc>
                        <a:spcAft>
                          <a:spcPts val="0"/>
                        </a:spcAft>
                      </a:pPr>
                      <a:r>
                        <a:rPr lang="es-ES" sz="6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a:noFill/>
                    </a:lnR>
                    <a:lnT>
                      <a:noFill/>
                    </a:lnT>
                    <a:lnB>
                      <a:noFill/>
                    </a:lnB>
                    <a:solidFill>
                      <a:srgbClr val="FFFFFF"/>
                    </a:solidFill>
                  </a:tcPr>
                </a:tc>
                <a:tc>
                  <a:txBody>
                    <a:bodyPr/>
                    <a:lstStyle/>
                    <a:p>
                      <a:pPr indent="279400">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Times New Roman"/>
                        </a:rPr>
                        <a:t>13.494,84</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0,00</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13494,84</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410">
                <a:tc gridSpan="3">
                  <a:txBody>
                    <a:bodyPr/>
                    <a:lstStyle/>
                    <a:p>
                      <a:pPr indent="254000">
                        <a:lnSpc>
                          <a:spcPct val="115000"/>
                        </a:lnSpc>
                        <a:spcAft>
                          <a:spcPts val="0"/>
                        </a:spcAft>
                      </a:pPr>
                      <a:r>
                        <a:rPr lang="es-ES" sz="600">
                          <a:solidFill>
                            <a:srgbClr val="000000"/>
                          </a:solidFill>
                          <a:latin typeface="Calibri"/>
                          <a:ea typeface="Times New Roman"/>
                          <a:cs typeface="Times New Roman"/>
                        </a:rPr>
                        <a:t>Utilidad en venta de activos fijos </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dirty="0">
                          <a:solidFill>
                            <a:schemeClr val="tx1"/>
                          </a:solidFill>
                          <a:latin typeface="Calibri"/>
                          <a:ea typeface="Times New Roman"/>
                          <a:cs typeface="Times New Roman"/>
                        </a:rPr>
                        <a:t> </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Times New Roman"/>
                        </a:rPr>
                        <a:t>247,36</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Times New Roman"/>
                        </a:rPr>
                        <a:t>-247,36</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69410">
                <a:tc>
                  <a:txBody>
                    <a:bodyPr/>
                    <a:lstStyle/>
                    <a:p>
                      <a:pPr>
                        <a:lnSpc>
                          <a:spcPct val="115000"/>
                        </a:lnSpc>
                        <a:spcAft>
                          <a:spcPts val="0"/>
                        </a:spcAft>
                      </a:pPr>
                      <a:r>
                        <a:rPr lang="es-ES" sz="700" i="1">
                          <a:solidFill>
                            <a:srgbClr val="000000"/>
                          </a:solidFill>
                          <a:latin typeface="Calibri"/>
                          <a:ea typeface="Times New Roman"/>
                          <a:cs typeface="Times New Roman"/>
                        </a:rPr>
                        <a:t>Total</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indent="279400">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a:noFill/>
                    </a:lnR>
                    <a:lnT>
                      <a:noFill/>
                    </a:lnT>
                    <a:lnB>
                      <a:noFill/>
                    </a:lnB>
                    <a:solidFill>
                      <a:srgbClr val="FFFFFF"/>
                    </a:solidFill>
                  </a:tcPr>
                </a:tc>
                <a:tc>
                  <a:txBody>
                    <a:bodyPr/>
                    <a:lstStyle/>
                    <a:p>
                      <a:pPr indent="279400">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b="1" dirty="0">
                          <a:solidFill>
                            <a:schemeClr val="tx1"/>
                          </a:solidFill>
                          <a:latin typeface="Calibri"/>
                          <a:ea typeface="Times New Roman"/>
                          <a:cs typeface="Times New Roman"/>
                        </a:rPr>
                        <a:t>2.062.467,32</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Times New Roman"/>
                        </a:rPr>
                        <a:t>1.444.632,6</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Times New Roman"/>
                        </a:rPr>
                        <a:t>617834,7</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Times New Roman"/>
                        </a:rPr>
                        <a:t>42,77%</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410">
                <a:tc gridSpan="2">
                  <a:txBody>
                    <a:bodyPr/>
                    <a:lstStyle/>
                    <a:p>
                      <a:pPr>
                        <a:lnSpc>
                          <a:spcPct val="115000"/>
                        </a:lnSpc>
                        <a:spcAft>
                          <a:spcPts val="0"/>
                        </a:spcAft>
                      </a:pPr>
                      <a:r>
                        <a:rPr lang="es-ES" sz="700">
                          <a:solidFill>
                            <a:srgbClr val="000000"/>
                          </a:solidFill>
                          <a:latin typeface="Calibri"/>
                          <a:ea typeface="Times New Roman"/>
                          <a:cs typeface="Times New Roman"/>
                        </a:rPr>
                        <a:t>Costo operación </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nSpc>
                          <a:spcPct val="115000"/>
                        </a:lnSpc>
                        <a:spcAft>
                          <a:spcPts val="0"/>
                        </a:spcAft>
                      </a:pPr>
                      <a:r>
                        <a:rPr lang="es-ES" sz="6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1.438.044,32</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858.988,03</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579056,3</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67,41%</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410">
                <a:tc>
                  <a:txBody>
                    <a:bodyPr/>
                    <a:lstStyle/>
                    <a:p>
                      <a:pPr>
                        <a:lnSpc>
                          <a:spcPct val="115000"/>
                        </a:lnSpc>
                        <a:spcAft>
                          <a:spcPts val="0"/>
                        </a:spcAft>
                      </a:pPr>
                      <a:r>
                        <a:rPr lang="es-ES" sz="700" i="1">
                          <a:solidFill>
                            <a:srgbClr val="000000"/>
                          </a:solidFill>
                          <a:latin typeface="Calibri"/>
                          <a:ea typeface="Times New Roman"/>
                          <a:cs typeface="Times New Roman"/>
                        </a:rPr>
                        <a:t>Total</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a:noFill/>
                    </a:lnR>
                    <a:lnT>
                      <a:noFill/>
                    </a:lnT>
                    <a:lnB>
                      <a:noFill/>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b="1">
                          <a:solidFill>
                            <a:schemeClr val="tx1"/>
                          </a:solidFill>
                          <a:latin typeface="Calibri"/>
                          <a:ea typeface="Times New Roman"/>
                          <a:cs typeface="Times New Roman"/>
                        </a:rPr>
                        <a:t>1.438.044,32</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tx1"/>
                          </a:solidFill>
                          <a:latin typeface="Calibri"/>
                          <a:ea typeface="Times New Roman"/>
                          <a:cs typeface="Times New Roman"/>
                        </a:rPr>
                        <a:t>858.988,03</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Times New Roman"/>
                        </a:rPr>
                        <a:t>579056,3</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Times New Roman"/>
                        </a:rPr>
                        <a:t>67,41%</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410">
                <a:tc gridSpan="3">
                  <a:txBody>
                    <a:bodyPr/>
                    <a:lstStyle/>
                    <a:p>
                      <a:pPr>
                        <a:lnSpc>
                          <a:spcPct val="115000"/>
                        </a:lnSpc>
                        <a:spcAft>
                          <a:spcPts val="0"/>
                        </a:spcAft>
                      </a:pPr>
                      <a:r>
                        <a:rPr lang="es-ES" sz="600">
                          <a:solidFill>
                            <a:srgbClr val="000000"/>
                          </a:solidFill>
                          <a:latin typeface="Calibri"/>
                          <a:ea typeface="Times New Roman"/>
                          <a:cs typeface="Times New Roman"/>
                        </a:rPr>
                        <a:t>Gastos de venta y administración</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388.562,23</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286.978,60</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101583,6</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35,40%</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9410">
                <a:tc gridSpan="2">
                  <a:txBody>
                    <a:bodyPr/>
                    <a:lstStyle/>
                    <a:p>
                      <a:pPr>
                        <a:lnSpc>
                          <a:spcPct val="115000"/>
                        </a:lnSpc>
                        <a:spcAft>
                          <a:spcPts val="0"/>
                        </a:spcAft>
                      </a:pPr>
                      <a:r>
                        <a:rPr lang="es-ES" sz="600" dirty="0">
                          <a:solidFill>
                            <a:srgbClr val="000000"/>
                          </a:solidFill>
                          <a:latin typeface="Calibri"/>
                          <a:ea typeface="Times New Roman"/>
                          <a:cs typeface="Times New Roman"/>
                        </a:rPr>
                        <a:t>Depreciación y amortización</a:t>
                      </a:r>
                      <a:endParaRPr lang="es-ES" sz="700" dirty="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nSpc>
                          <a:spcPct val="115000"/>
                        </a:lnSpc>
                        <a:spcAft>
                          <a:spcPts val="0"/>
                        </a:spcAft>
                      </a:pPr>
                      <a:r>
                        <a:rPr lang="es-ES" sz="6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Times New Roman"/>
                        </a:rPr>
                        <a:t>40.178,62</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36.429,24</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3749,38</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10,29%</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410">
                <a:tc>
                  <a:txBody>
                    <a:bodyPr/>
                    <a:lstStyle/>
                    <a:p>
                      <a:pPr>
                        <a:lnSpc>
                          <a:spcPct val="115000"/>
                        </a:lnSpc>
                        <a:spcAft>
                          <a:spcPts val="0"/>
                        </a:spcAft>
                      </a:pPr>
                      <a:r>
                        <a:rPr lang="es-ES" sz="700" i="1">
                          <a:solidFill>
                            <a:srgbClr val="000000"/>
                          </a:solidFill>
                          <a:latin typeface="Calibri"/>
                          <a:ea typeface="Times New Roman"/>
                          <a:cs typeface="Times New Roman"/>
                        </a:rPr>
                        <a:t>subtotal</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a:noFill/>
                    </a:lnR>
                    <a:lnT>
                      <a:noFill/>
                    </a:lnT>
                    <a:lnB>
                      <a:noFill/>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Times New Roman"/>
                        </a:rPr>
                        <a:t>428.740,85</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323.407,84</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105333</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32,57%</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410">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 </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69410">
                <a:tc gridSpan="2">
                  <a:txBody>
                    <a:bodyPr/>
                    <a:lstStyle/>
                    <a:p>
                      <a:pPr>
                        <a:lnSpc>
                          <a:spcPct val="115000"/>
                        </a:lnSpc>
                        <a:spcAft>
                          <a:spcPts val="0"/>
                        </a:spcAft>
                      </a:pPr>
                      <a:r>
                        <a:rPr lang="es-ES" sz="700" i="1">
                          <a:solidFill>
                            <a:srgbClr val="000000"/>
                          </a:solidFill>
                          <a:latin typeface="Calibri"/>
                          <a:ea typeface="Times New Roman"/>
                          <a:cs typeface="Times New Roman"/>
                        </a:rPr>
                        <a:t>Total costos de operación</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a:lnSpc>
                          <a:spcPct val="115000"/>
                        </a:lnSpc>
                        <a:spcAft>
                          <a:spcPts val="0"/>
                        </a:spcAft>
                      </a:pPr>
                      <a:r>
                        <a:rPr lang="es-ES" sz="700" i="1">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Times New Roman"/>
                        </a:rPr>
                        <a:t>1.866.785,17</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1.182.395,9</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Times New Roman"/>
                        </a:rPr>
                        <a:t>684389,3</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Times New Roman"/>
                        </a:rPr>
                        <a:t>57,88%</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410">
                <a:tc gridSpan="2">
                  <a:txBody>
                    <a:bodyPr/>
                    <a:lstStyle/>
                    <a:p>
                      <a:pPr>
                        <a:lnSpc>
                          <a:spcPct val="115000"/>
                        </a:lnSpc>
                        <a:spcAft>
                          <a:spcPts val="0"/>
                        </a:spcAft>
                      </a:pPr>
                      <a:r>
                        <a:rPr lang="es-ES" sz="700" b="1">
                          <a:solidFill>
                            <a:srgbClr val="000000"/>
                          </a:solidFill>
                          <a:latin typeface="Calibri"/>
                          <a:ea typeface="Times New Roman"/>
                          <a:cs typeface="Times New Roman"/>
                        </a:rPr>
                        <a:t>UTILIDAD OPERACIONAL</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a:lnSpc>
                          <a:spcPct val="115000"/>
                        </a:lnSpc>
                        <a:spcAft>
                          <a:spcPts val="0"/>
                        </a:spcAft>
                      </a:pPr>
                      <a:r>
                        <a:rPr lang="es-ES" sz="700"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b="1" dirty="0">
                          <a:solidFill>
                            <a:srgbClr val="FF0000"/>
                          </a:solidFill>
                          <a:latin typeface="Calibri"/>
                          <a:ea typeface="Times New Roman"/>
                          <a:cs typeface="Times New Roman"/>
                        </a:rPr>
                        <a:t>195.682,15</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rgbClr val="FF0000"/>
                          </a:solidFill>
                          <a:latin typeface="Calibri"/>
                          <a:ea typeface="Times New Roman"/>
                          <a:cs typeface="Times New Roman"/>
                        </a:rPr>
                        <a:t>262.236,74</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rgbClr val="FF0000"/>
                          </a:solidFill>
                          <a:latin typeface="Calibri"/>
                          <a:ea typeface="Times New Roman"/>
                          <a:cs typeface="Times New Roman"/>
                        </a:rPr>
                        <a:t>-66554,6</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rgbClr val="FF0000"/>
                          </a:solidFill>
                          <a:latin typeface="Calibri"/>
                          <a:ea typeface="Times New Roman"/>
                          <a:cs typeface="Times New Roman"/>
                        </a:rPr>
                        <a:t>-25,38%</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410">
                <a:tc gridSpan="3">
                  <a:txBody>
                    <a:bodyPr/>
                    <a:lstStyle/>
                    <a:p>
                      <a:pPr>
                        <a:lnSpc>
                          <a:spcPct val="115000"/>
                        </a:lnSpc>
                        <a:spcAft>
                          <a:spcPts val="0"/>
                        </a:spcAft>
                      </a:pPr>
                      <a:r>
                        <a:rPr lang="es-ES" sz="700" b="1">
                          <a:solidFill>
                            <a:srgbClr val="000000"/>
                          </a:solidFill>
                          <a:latin typeface="Calibri"/>
                          <a:ea typeface="Times New Roman"/>
                          <a:cs typeface="Times New Roman"/>
                        </a:rPr>
                        <a:t>OTROS INGRESOS (GASTOS)</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9410">
                <a:tc gridSpan="2">
                  <a:txBody>
                    <a:bodyPr/>
                    <a:lstStyle/>
                    <a:p>
                      <a:pPr indent="254000">
                        <a:lnSpc>
                          <a:spcPct val="115000"/>
                        </a:lnSpc>
                        <a:spcAft>
                          <a:spcPts val="0"/>
                        </a:spcAft>
                      </a:pPr>
                      <a:r>
                        <a:rPr lang="es-ES" sz="600">
                          <a:solidFill>
                            <a:srgbClr val="000000"/>
                          </a:solidFill>
                          <a:latin typeface="Calibri"/>
                          <a:ea typeface="Times New Roman"/>
                          <a:cs typeface="Times New Roman"/>
                        </a:rPr>
                        <a:t>Comisiones financieras </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Times New Roman"/>
                        </a:rPr>
                        <a:t>128.587,42</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122.769,40</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5818,02</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4,74%</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410">
                <a:tc gridSpan="2">
                  <a:txBody>
                    <a:bodyPr/>
                    <a:lstStyle/>
                    <a:p>
                      <a:pPr indent="254000">
                        <a:lnSpc>
                          <a:spcPct val="115000"/>
                        </a:lnSpc>
                        <a:spcAft>
                          <a:spcPts val="0"/>
                        </a:spcAft>
                      </a:pPr>
                      <a:r>
                        <a:rPr lang="es-ES" sz="600">
                          <a:solidFill>
                            <a:srgbClr val="000000"/>
                          </a:solidFill>
                          <a:latin typeface="Calibri"/>
                          <a:ea typeface="Times New Roman"/>
                          <a:cs typeface="Times New Roman"/>
                        </a:rPr>
                        <a:t>Intereses bancarios </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23.574,82</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97.671,32</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-74096,5</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rgbClr val="FF0000"/>
                          </a:solidFill>
                          <a:latin typeface="Calibri"/>
                          <a:ea typeface="Times New Roman"/>
                          <a:cs typeface="Times New Roman"/>
                        </a:rPr>
                        <a:t>-75,86%</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410">
                <a:tc>
                  <a:txBody>
                    <a:bodyPr/>
                    <a:lstStyle/>
                    <a:p>
                      <a:pPr>
                        <a:lnSpc>
                          <a:spcPct val="115000"/>
                        </a:lnSpc>
                        <a:spcAft>
                          <a:spcPts val="0"/>
                        </a:spcAft>
                      </a:pPr>
                      <a:r>
                        <a:rPr lang="es-ES" sz="700" i="1">
                          <a:solidFill>
                            <a:srgbClr val="000000"/>
                          </a:solidFill>
                          <a:latin typeface="Calibri"/>
                          <a:ea typeface="Times New Roman"/>
                          <a:cs typeface="Times New Roman"/>
                        </a:rPr>
                        <a:t>Total</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indent="279400">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a:noFill/>
                    </a:lnR>
                    <a:lnT>
                      <a:noFill/>
                    </a:lnT>
                    <a:lnB>
                      <a:noFill/>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Times New Roman"/>
                        </a:rPr>
                        <a:t>152.162,24</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220.440,72</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-68278,5</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-30,97%</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410">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a:noFill/>
                    </a:lnR>
                    <a:lnT>
                      <a:noFill/>
                    </a:lnT>
                    <a:lnB>
                      <a:noFill/>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 </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338820">
                <a:tc gridSpan="3">
                  <a:txBody>
                    <a:bodyPr/>
                    <a:lstStyle/>
                    <a:p>
                      <a:pPr>
                        <a:lnSpc>
                          <a:spcPct val="115000"/>
                        </a:lnSpc>
                        <a:spcAft>
                          <a:spcPts val="0"/>
                        </a:spcAft>
                      </a:pPr>
                      <a:r>
                        <a:rPr lang="es-ES" sz="700" b="1">
                          <a:solidFill>
                            <a:srgbClr val="000000"/>
                          </a:solidFill>
                          <a:latin typeface="Calibri"/>
                          <a:ea typeface="Times New Roman"/>
                          <a:cs typeface="Times New Roman"/>
                        </a:rPr>
                        <a:t>UTILIDAD ANTES DE PARTICIPACION A TRABAJADORES</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b="1">
                          <a:solidFill>
                            <a:schemeClr val="tx1"/>
                          </a:solidFill>
                          <a:latin typeface="Calibri"/>
                          <a:ea typeface="Times New Roman"/>
                          <a:cs typeface="Times New Roman"/>
                        </a:rPr>
                        <a:t>43.519,91</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tx1"/>
                          </a:solidFill>
                          <a:latin typeface="Calibri"/>
                          <a:ea typeface="Times New Roman"/>
                          <a:cs typeface="Times New Roman"/>
                        </a:rPr>
                        <a:t>41.796,02</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Times New Roman"/>
                        </a:rPr>
                        <a:t>1723,89</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Times New Roman"/>
                        </a:rPr>
                        <a:t>4,12%</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820">
                <a:tc gridSpan="3">
                  <a:txBody>
                    <a:bodyPr/>
                    <a:lstStyle/>
                    <a:p>
                      <a:pPr>
                        <a:lnSpc>
                          <a:spcPct val="115000"/>
                        </a:lnSpc>
                        <a:spcAft>
                          <a:spcPts val="0"/>
                        </a:spcAft>
                      </a:pPr>
                      <a:r>
                        <a:rPr lang="es-ES" sz="700" b="1">
                          <a:solidFill>
                            <a:srgbClr val="000000"/>
                          </a:solidFill>
                          <a:latin typeface="Calibri"/>
                          <a:ea typeface="Times New Roman"/>
                          <a:cs typeface="Times New Roman"/>
                        </a:rPr>
                        <a:t>BONIFICACION A FUNCIONARIOS E IMPUESTO A LA RENTA</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 </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 </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9410">
                <a:tc>
                  <a:txBody>
                    <a:bodyPr/>
                    <a:lstStyle/>
                    <a:p>
                      <a:pPr>
                        <a:lnSpc>
                          <a:spcPct val="115000"/>
                        </a:lnSpc>
                        <a:spcAft>
                          <a:spcPts val="0"/>
                        </a:spcAft>
                      </a:pPr>
                      <a:r>
                        <a:rPr lang="es-ES" sz="700" b="1">
                          <a:solidFill>
                            <a:srgbClr val="000000"/>
                          </a:solidFill>
                          <a:latin typeface="Calibri"/>
                          <a:ea typeface="Times New Roman"/>
                          <a:cs typeface="Times New Roman"/>
                        </a:rPr>
                        <a:t>MENOS:</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a:noFill/>
                    </a:lnR>
                    <a:lnT>
                      <a:noFill/>
                    </a:lnT>
                    <a:lnB>
                      <a:noFill/>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 </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410">
                <a:tc gridSpan="3">
                  <a:txBody>
                    <a:bodyPr/>
                    <a:lstStyle/>
                    <a:p>
                      <a:pPr indent="254000">
                        <a:lnSpc>
                          <a:spcPct val="115000"/>
                        </a:lnSpc>
                        <a:spcAft>
                          <a:spcPts val="0"/>
                        </a:spcAft>
                      </a:pPr>
                      <a:r>
                        <a:rPr lang="es-ES" sz="600">
                          <a:solidFill>
                            <a:srgbClr val="000000"/>
                          </a:solidFill>
                          <a:latin typeface="Calibri"/>
                          <a:ea typeface="Times New Roman"/>
                          <a:cs typeface="Times New Roman"/>
                        </a:rPr>
                        <a:t>Participación a trabajadores</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a:solidFill>
                            <a:schemeClr val="tx1"/>
                          </a:solidFill>
                          <a:latin typeface="Calibri"/>
                          <a:ea typeface="Times New Roman"/>
                          <a:cs typeface="Times New Roman"/>
                        </a:rPr>
                        <a:t>6.527,99</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Times New Roman"/>
                        </a:rPr>
                        <a:t>2.785,77</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3742,22</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Times New Roman"/>
                        </a:rPr>
                        <a:t>134,33%</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69410">
                <a:tc gridSpan="3">
                  <a:txBody>
                    <a:bodyPr/>
                    <a:lstStyle/>
                    <a:p>
                      <a:pPr>
                        <a:lnSpc>
                          <a:spcPct val="115000"/>
                        </a:lnSpc>
                        <a:spcAft>
                          <a:spcPts val="0"/>
                        </a:spcAft>
                      </a:pPr>
                      <a:r>
                        <a:rPr lang="es-ES" sz="600" b="1">
                          <a:solidFill>
                            <a:srgbClr val="000000"/>
                          </a:solidFill>
                          <a:latin typeface="Calibri"/>
                          <a:ea typeface="Times New Roman"/>
                          <a:cs typeface="Times New Roman"/>
                        </a:rPr>
                        <a:t>UTILIDAD ANTES DE IMPUESTOS </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800" b="1">
                          <a:solidFill>
                            <a:schemeClr val="tx1"/>
                          </a:solidFill>
                          <a:latin typeface="Calibri"/>
                          <a:ea typeface="Times New Roman"/>
                          <a:cs typeface="Times New Roman"/>
                        </a:rPr>
                        <a:t>36.991,92</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Times New Roman"/>
                        </a:rPr>
                        <a:t>39.010,25</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tx1"/>
                          </a:solidFill>
                          <a:latin typeface="Calibri"/>
                          <a:ea typeface="Times New Roman"/>
                          <a:cs typeface="Times New Roman"/>
                        </a:rPr>
                        <a:t>-2018,33</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Calibri"/>
                          <a:ea typeface="Times New Roman"/>
                          <a:cs typeface="Times New Roman"/>
                        </a:rPr>
                        <a:t>-5,17%</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410">
                <a:tc gridSpan="2">
                  <a:txBody>
                    <a:bodyPr/>
                    <a:lstStyle/>
                    <a:p>
                      <a:pPr indent="254000">
                        <a:lnSpc>
                          <a:spcPct val="115000"/>
                        </a:lnSpc>
                        <a:spcAft>
                          <a:spcPts val="0"/>
                        </a:spcAft>
                      </a:pPr>
                      <a:r>
                        <a:rPr lang="es-ES" sz="600">
                          <a:solidFill>
                            <a:srgbClr val="000000"/>
                          </a:solidFill>
                          <a:latin typeface="Calibri"/>
                          <a:ea typeface="Times New Roman"/>
                          <a:cs typeface="Times New Roman"/>
                        </a:rPr>
                        <a:t>Impuesto a la renta</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nSpc>
                          <a:spcPct val="115000"/>
                        </a:lnSpc>
                        <a:spcAft>
                          <a:spcPts val="0"/>
                        </a:spcAft>
                      </a:pPr>
                      <a:r>
                        <a:rPr lang="es-ES" sz="6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Times New Roman"/>
                        </a:rPr>
                        <a:t>8.508,14</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3.787,28</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4720,86</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124,65%</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9410">
                <a:tc gridSpan="2">
                  <a:txBody>
                    <a:bodyPr/>
                    <a:lstStyle/>
                    <a:p>
                      <a:pPr indent="254000">
                        <a:lnSpc>
                          <a:spcPct val="115000"/>
                        </a:lnSpc>
                        <a:spcAft>
                          <a:spcPts val="0"/>
                        </a:spcAft>
                      </a:pPr>
                      <a:r>
                        <a:rPr lang="es-ES" sz="600">
                          <a:solidFill>
                            <a:srgbClr val="000000"/>
                          </a:solidFill>
                          <a:latin typeface="Calibri"/>
                          <a:ea typeface="Times New Roman"/>
                          <a:cs typeface="Times New Roman"/>
                        </a:rPr>
                        <a:t>reserva legal </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nSpc>
                          <a:spcPct val="115000"/>
                        </a:lnSpc>
                        <a:spcAft>
                          <a:spcPts val="0"/>
                        </a:spcAft>
                      </a:pPr>
                      <a:r>
                        <a:rPr lang="es-ES" sz="6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Times New Roman"/>
                        </a:rPr>
                        <a:t>1.424,19</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599,65</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824,54</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137,50%</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410">
                <a:tc>
                  <a:txBody>
                    <a:bodyPr/>
                    <a:lstStyle/>
                    <a:p>
                      <a:pPr>
                        <a:lnSpc>
                          <a:spcPct val="115000"/>
                        </a:lnSpc>
                        <a:spcAft>
                          <a:spcPts val="0"/>
                        </a:spcAft>
                      </a:pPr>
                      <a:r>
                        <a:rPr lang="es-ES" sz="700" i="1">
                          <a:solidFill>
                            <a:srgbClr val="000000"/>
                          </a:solidFill>
                          <a:latin typeface="Calibri"/>
                          <a:ea typeface="Times New Roman"/>
                          <a:cs typeface="Times New Roman"/>
                        </a:rPr>
                        <a:t>Total</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a:noFill/>
                    </a:lnR>
                    <a:lnT>
                      <a:noFill/>
                    </a:lnT>
                    <a:lnB>
                      <a:noFill/>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Times New Roman"/>
                        </a:rPr>
                        <a:t>9.932,33</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4.386,93</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5545,4</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solidFill>
                            <a:schemeClr val="tx1"/>
                          </a:solidFill>
                          <a:latin typeface="Calibri"/>
                          <a:ea typeface="Times New Roman"/>
                          <a:cs typeface="Times New Roman"/>
                        </a:rPr>
                        <a:t>126,41%</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410">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 </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69410">
                <a:tc gridSpan="2">
                  <a:txBody>
                    <a:bodyPr/>
                    <a:lstStyle/>
                    <a:p>
                      <a:pPr>
                        <a:lnSpc>
                          <a:spcPct val="115000"/>
                        </a:lnSpc>
                        <a:spcAft>
                          <a:spcPts val="0"/>
                        </a:spcAft>
                      </a:pPr>
                      <a:r>
                        <a:rPr lang="es-ES" sz="700" b="1">
                          <a:solidFill>
                            <a:srgbClr val="000000"/>
                          </a:solidFill>
                          <a:latin typeface="Calibri"/>
                          <a:ea typeface="Times New Roman"/>
                          <a:cs typeface="Times New Roman"/>
                        </a:rPr>
                        <a:t>UTILIDAD NETA</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b="1" i="1" dirty="0">
                          <a:solidFill>
                            <a:srgbClr val="FF0000"/>
                          </a:solidFill>
                          <a:latin typeface="Calibri"/>
                          <a:ea typeface="Times New Roman"/>
                          <a:cs typeface="Times New Roman"/>
                        </a:rPr>
                        <a:t>27.059,59</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rgbClr val="FF0000"/>
                          </a:solidFill>
                          <a:latin typeface="Calibri"/>
                          <a:ea typeface="Times New Roman"/>
                          <a:cs typeface="Times New Roman"/>
                        </a:rPr>
                        <a:t>34.623,32</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rgbClr val="FF0000"/>
                          </a:solidFill>
                          <a:latin typeface="Calibri"/>
                          <a:ea typeface="Times New Roman"/>
                          <a:cs typeface="Times New Roman"/>
                        </a:rPr>
                        <a:t>-7563,73</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rgbClr val="FF0000"/>
                          </a:solidFill>
                          <a:latin typeface="Calibri"/>
                          <a:ea typeface="Times New Roman"/>
                          <a:cs typeface="Times New Roman"/>
                        </a:rPr>
                        <a:t>-21,85%</a:t>
                      </a:r>
                      <a:endParaRPr lang="es-ES" sz="800" dirty="0">
                        <a:solidFill>
                          <a:srgbClr val="FF0000"/>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410">
                <a:tc>
                  <a:txBody>
                    <a:bodyPr/>
                    <a:lstStyle/>
                    <a:p>
                      <a:pP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6348" marR="26348"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chemeClr val="tx1"/>
                          </a:solidFill>
                          <a:latin typeface="Calibri"/>
                          <a:ea typeface="Times New Roman"/>
                          <a:cs typeface="Times New Roman"/>
                        </a:rPr>
                        <a:t> </a:t>
                      </a:r>
                      <a:endParaRPr lang="es-ES" sz="80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dirty="0">
                          <a:solidFill>
                            <a:schemeClr val="tx1"/>
                          </a:solidFill>
                          <a:latin typeface="Calibri"/>
                          <a:ea typeface="Times New Roman"/>
                          <a:cs typeface="Times New Roman"/>
                        </a:rPr>
                        <a:t> </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chemeClr val="tx1"/>
                          </a:solidFill>
                          <a:latin typeface="Calibri"/>
                          <a:ea typeface="Times New Roman"/>
                          <a:cs typeface="Times New Roman"/>
                        </a:rPr>
                        <a:t> </a:t>
                      </a:r>
                      <a:endParaRPr lang="es-ES" sz="800" dirty="0">
                        <a:solidFill>
                          <a:schemeClr val="tx1"/>
                        </a:solidFill>
                        <a:latin typeface="Calibri"/>
                        <a:ea typeface="Calibri"/>
                        <a:cs typeface="Times New Roman"/>
                      </a:endParaRPr>
                    </a:p>
                  </a:txBody>
                  <a:tcPr marL="26348" marR="263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5" name="4 Conector recto de flecha"/>
          <p:cNvCxnSpPr/>
          <p:nvPr/>
        </p:nvCxnSpPr>
        <p:spPr>
          <a:xfrm rot="5400000">
            <a:off x="1429522" y="3571876"/>
            <a:ext cx="6000792" cy="1588"/>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sp>
        <p:nvSpPr>
          <p:cNvPr id="7" name="6 CuadroTexto"/>
          <p:cNvSpPr txBox="1"/>
          <p:nvPr/>
        </p:nvSpPr>
        <p:spPr>
          <a:xfrm>
            <a:off x="6000760" y="500042"/>
            <a:ext cx="1571636" cy="646331"/>
          </a:xfrm>
          <a:prstGeom prst="rect">
            <a:avLst/>
          </a:prstGeom>
          <a:noFill/>
        </p:spPr>
        <p:txBody>
          <a:bodyPr wrap="square" rtlCol="0">
            <a:spAutoFit/>
          </a:bodyPr>
          <a:lstStyle/>
          <a:p>
            <a:pPr algn="ctr"/>
            <a:r>
              <a:rPr lang="es-MX" b="1" dirty="0" smtClean="0"/>
              <a:t>Análisis</a:t>
            </a:r>
            <a:r>
              <a:rPr lang="es-MX" b="1" dirty="0" smtClean="0">
                <a:solidFill>
                  <a:srgbClr val="FFFF00"/>
                </a:solidFill>
              </a:rPr>
              <a:t>:</a:t>
            </a:r>
            <a:endParaRPr lang="es-ES" dirty="0" smtClean="0">
              <a:solidFill>
                <a:srgbClr val="FFFF00"/>
              </a:solidFill>
            </a:endParaRPr>
          </a:p>
          <a:p>
            <a:endParaRPr lang="es-ES" dirty="0"/>
          </a:p>
        </p:txBody>
      </p:sp>
      <p:sp>
        <p:nvSpPr>
          <p:cNvPr id="8" name="7 CuadroTexto"/>
          <p:cNvSpPr txBox="1"/>
          <p:nvPr/>
        </p:nvSpPr>
        <p:spPr>
          <a:xfrm>
            <a:off x="4572000" y="1000108"/>
            <a:ext cx="428628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sz="1400" dirty="0" smtClean="0"/>
              <a:t>Las ventas netas </a:t>
            </a:r>
            <a:r>
              <a:rPr lang="es-MX" sz="1400" dirty="0" smtClean="0"/>
              <a:t>del periodo 2011 al 2012 se observa un incremento  41.86%, es un valor favorable para la empresa.</a:t>
            </a:r>
            <a:endParaRPr lang="es-ES" sz="1400" dirty="0" smtClean="0"/>
          </a:p>
          <a:p>
            <a:endParaRPr lang="es-ES" dirty="0"/>
          </a:p>
        </p:txBody>
      </p:sp>
      <p:sp>
        <p:nvSpPr>
          <p:cNvPr id="9" name="8 CuadroTexto"/>
          <p:cNvSpPr txBox="1"/>
          <p:nvPr/>
        </p:nvSpPr>
        <p:spPr>
          <a:xfrm>
            <a:off x="4572000" y="2285992"/>
            <a:ext cx="4286280" cy="187743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s-MX" sz="1400" dirty="0" smtClean="0"/>
              <a:t>Los costos de operación ha incrementado en un 67,41% en el 2012, esto debe a que los gastos de venta y administración se incrementan en un 35,40%, es decir que se incrementaron los sueldos y salarios generando así una disminución en la utilidad operacional del 25,38%.</a:t>
            </a:r>
            <a:endParaRPr lang="es-ES" sz="1400" dirty="0" smtClean="0"/>
          </a:p>
          <a:p>
            <a:endParaRPr lang="es-ES" dirty="0"/>
          </a:p>
        </p:txBody>
      </p:sp>
      <p:sp>
        <p:nvSpPr>
          <p:cNvPr id="10" name="9 CuadroTexto"/>
          <p:cNvSpPr txBox="1"/>
          <p:nvPr/>
        </p:nvSpPr>
        <p:spPr>
          <a:xfrm>
            <a:off x="4643438" y="4572008"/>
            <a:ext cx="4286280"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MX" sz="1400" dirty="0" smtClean="0"/>
              <a:t>Los intereses bancarios disminuyeron en un 75,86%, esto significa que la empresa está cancelando las cuentas a largo plazo.</a:t>
            </a:r>
            <a:endParaRPr lang="es-ES" sz="1400" dirty="0" smtClean="0"/>
          </a:p>
          <a:p>
            <a:endParaRPr lang="es-ES" dirty="0"/>
          </a:p>
        </p:txBody>
      </p:sp>
    </p:spTree>
    <p:extLst>
      <p:ext uri="{BB962C8B-B14F-4D97-AF65-F5344CB8AC3E}">
        <p14:creationId xmlns:p14="http://schemas.microsoft.com/office/powerpoint/2010/main" xmlns="" val="9714241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285984" y="214290"/>
            <a:ext cx="5000660" cy="369332"/>
          </a:xfrm>
          <a:prstGeom prst="rect">
            <a:avLst/>
          </a:prstGeom>
          <a:noFill/>
        </p:spPr>
        <p:txBody>
          <a:bodyPr wrap="square" rtlCol="0">
            <a:spAutoFit/>
          </a:bodyPr>
          <a:lstStyle/>
          <a:p>
            <a:pPr algn="ctr"/>
            <a:r>
              <a:rPr lang="es-MX" b="1" dirty="0" smtClean="0"/>
              <a:t>Análisis</a:t>
            </a:r>
            <a:r>
              <a:rPr lang="es-MX" b="1" dirty="0" smtClean="0">
                <a:solidFill>
                  <a:srgbClr val="FFFF00"/>
                </a:solidFill>
              </a:rPr>
              <a:t> </a:t>
            </a:r>
            <a:r>
              <a:rPr lang="es-MX" b="1" dirty="0" smtClean="0"/>
              <a:t>Vertical</a:t>
            </a:r>
            <a:r>
              <a:rPr lang="es-MX" b="1" dirty="0" smtClean="0">
                <a:solidFill>
                  <a:srgbClr val="FFFF00"/>
                </a:solidFill>
              </a:rPr>
              <a:t> </a:t>
            </a:r>
            <a:r>
              <a:rPr lang="es-MX" b="1" dirty="0" smtClean="0"/>
              <a:t>del Balance General</a:t>
            </a:r>
            <a:endParaRPr lang="es-ES" dirty="0"/>
          </a:p>
        </p:txBody>
      </p:sp>
      <p:graphicFrame>
        <p:nvGraphicFramePr>
          <p:cNvPr id="3" name="2 Tabla"/>
          <p:cNvGraphicFramePr>
            <a:graphicFrameLocks noGrp="1"/>
          </p:cNvGraphicFramePr>
          <p:nvPr/>
        </p:nvGraphicFramePr>
        <p:xfrm>
          <a:off x="260410" y="724981"/>
          <a:ext cx="4454466" cy="5918729"/>
        </p:xfrm>
        <a:graphic>
          <a:graphicData uri="http://schemas.openxmlformats.org/drawingml/2006/table">
            <a:tbl>
              <a:tblPr/>
              <a:tblGrid>
                <a:gridCol w="1616275"/>
                <a:gridCol w="87794"/>
                <a:gridCol w="87794"/>
                <a:gridCol w="575236"/>
                <a:gridCol w="353929"/>
                <a:gridCol w="521944"/>
                <a:gridCol w="340097"/>
                <a:gridCol w="423494"/>
                <a:gridCol w="447903"/>
              </a:tblGrid>
              <a:tr h="145566">
                <a:tc gridSpan="9">
                  <a:txBody>
                    <a:bodyPr/>
                    <a:lstStyle/>
                    <a:p>
                      <a:pPr algn="ctr">
                        <a:lnSpc>
                          <a:spcPct val="115000"/>
                        </a:lnSpc>
                        <a:spcAft>
                          <a:spcPts val="0"/>
                        </a:spcAft>
                      </a:pPr>
                      <a:r>
                        <a:rPr lang="es-ES" sz="600" b="1" dirty="0">
                          <a:solidFill>
                            <a:srgbClr val="000000"/>
                          </a:solidFill>
                          <a:latin typeface="Calibri"/>
                          <a:ea typeface="Times New Roman"/>
                          <a:cs typeface="Times New Roman"/>
                        </a:rPr>
                        <a:t>MALEPRODU.CIA.LTDA.</a:t>
                      </a:r>
                      <a:endParaRPr lang="es-ES" sz="6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46098">
                <a:tc gridSpan="9">
                  <a:txBody>
                    <a:bodyPr/>
                    <a:lstStyle/>
                    <a:p>
                      <a:pPr algn="ctr">
                        <a:lnSpc>
                          <a:spcPct val="115000"/>
                        </a:lnSpc>
                        <a:spcAft>
                          <a:spcPts val="0"/>
                        </a:spcAft>
                      </a:pPr>
                      <a:r>
                        <a:rPr lang="es-ES" sz="600" b="1">
                          <a:solidFill>
                            <a:srgbClr val="000000"/>
                          </a:solidFill>
                          <a:latin typeface="Calibri"/>
                          <a:ea typeface="Times New Roman"/>
                          <a:cs typeface="Times New Roman"/>
                        </a:rPr>
                        <a:t>Balances Generales No Consolidados al 31 de Diciembre del 2012y 2012</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46098">
                <a:tc gridSpan="9">
                  <a:txBody>
                    <a:bodyPr/>
                    <a:lstStyle/>
                    <a:p>
                      <a:pPr algn="ctr">
                        <a:lnSpc>
                          <a:spcPct val="115000"/>
                        </a:lnSpc>
                        <a:spcAft>
                          <a:spcPts val="0"/>
                        </a:spcAft>
                      </a:pPr>
                      <a:r>
                        <a:rPr lang="es-ES" sz="600" b="1">
                          <a:solidFill>
                            <a:srgbClr val="000000"/>
                          </a:solidFill>
                          <a:latin typeface="Calibri"/>
                          <a:ea typeface="Times New Roman"/>
                          <a:cs typeface="Times New Roman"/>
                        </a:rPr>
                        <a:t>(Expresados en dólares)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84029">
                <a:tc gridSpan="3">
                  <a:txBody>
                    <a:bodyPr/>
                    <a:lstStyle/>
                    <a:p>
                      <a:pPr algn="ctr">
                        <a:lnSpc>
                          <a:spcPct val="115000"/>
                        </a:lnSpc>
                        <a:spcAft>
                          <a:spcPts val="0"/>
                        </a:spcAft>
                      </a:pPr>
                      <a:r>
                        <a:rPr lang="es-ES" sz="600" b="1">
                          <a:solidFill>
                            <a:srgbClr val="000000"/>
                          </a:solidFill>
                          <a:latin typeface="Calibri"/>
                          <a:ea typeface="Times New Roman"/>
                          <a:cs typeface="Times New Roman"/>
                        </a:rPr>
                        <a:t>Cuenta</a:t>
                      </a:r>
                      <a:endParaRPr lang="es-ES" sz="600">
                        <a:latin typeface="Calibri"/>
                        <a:ea typeface="Calibri"/>
                        <a:cs typeface="Times New Roman"/>
                      </a:endParaRPr>
                    </a:p>
                  </a:txBody>
                  <a:tcPr marL="23453" marR="23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2012</a:t>
                      </a:r>
                      <a:endParaRPr lang="es-ES" sz="700" dirty="0">
                        <a:latin typeface="Calibri"/>
                        <a:ea typeface="Calibri"/>
                        <a:cs typeface="Times New Roman"/>
                      </a:endParaRPr>
                    </a:p>
                  </a:txBody>
                  <a:tcPr marL="23453" marR="23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Análisis Vertical %</a:t>
                      </a:r>
                      <a:endParaRPr lang="es-ES" sz="700" dirty="0">
                        <a:latin typeface="Calibri"/>
                        <a:ea typeface="Calibri"/>
                        <a:cs typeface="Times New Roman"/>
                      </a:endParaRPr>
                    </a:p>
                  </a:txBody>
                  <a:tcPr marL="23453" marR="23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2011</a:t>
                      </a:r>
                      <a:endParaRPr lang="es-ES" sz="700">
                        <a:latin typeface="Calibri"/>
                        <a:ea typeface="Calibri"/>
                        <a:cs typeface="Times New Roman"/>
                      </a:endParaRPr>
                    </a:p>
                  </a:txBody>
                  <a:tcPr marL="23453" marR="23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Análisis Vertical %</a:t>
                      </a:r>
                      <a:endParaRPr lang="es-ES" sz="700">
                        <a:latin typeface="Calibri"/>
                        <a:ea typeface="Calibri"/>
                        <a:cs typeface="Times New Roman"/>
                      </a:endParaRPr>
                    </a:p>
                  </a:txBody>
                  <a:tcPr marL="23453" marR="23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Variación</a:t>
                      </a:r>
                      <a:endParaRPr lang="es-ES" sz="700">
                        <a:latin typeface="Calibri"/>
                        <a:ea typeface="Calibri"/>
                        <a:cs typeface="Times New Roman"/>
                      </a:endParaRPr>
                    </a:p>
                  </a:txBody>
                  <a:tcPr marL="23453" marR="23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Promedio%</a:t>
                      </a:r>
                      <a:endParaRPr lang="es-ES" sz="700">
                        <a:latin typeface="Calibri"/>
                        <a:ea typeface="Calibri"/>
                        <a:cs typeface="Times New Roman"/>
                      </a:endParaRPr>
                    </a:p>
                  </a:txBody>
                  <a:tcPr marL="23453" marR="23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6098">
                <a:tc gridSpan="3">
                  <a:txBody>
                    <a:bodyPr/>
                    <a:lstStyle/>
                    <a:p>
                      <a:pPr algn="ctr">
                        <a:lnSpc>
                          <a:spcPct val="115000"/>
                        </a:lnSpc>
                        <a:spcAft>
                          <a:spcPts val="0"/>
                        </a:spcAft>
                      </a:pPr>
                      <a:r>
                        <a:rPr lang="es-ES" sz="600" b="1">
                          <a:solidFill>
                            <a:srgbClr val="000000"/>
                          </a:solidFill>
                          <a:latin typeface="Calibri"/>
                          <a:ea typeface="Times New Roman"/>
                          <a:cs typeface="Times New Roman"/>
                        </a:rPr>
                        <a:t>ACTIVOS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b="1">
                          <a:solidFill>
                            <a:srgbClr val="000000"/>
                          </a:solidFill>
                          <a:latin typeface="Calibri"/>
                          <a:ea typeface="Times New Roman"/>
                          <a:cs typeface="Times New Roman"/>
                        </a:rPr>
                        <a:t>ACTIVOS CORRIENTES: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Caja y Bancos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210.603,75</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12,04</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141.891,79</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9,68</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68.712,0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20,06</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Cuentas por cobrar comerciales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Calibri"/>
                          <a:ea typeface="Times New Roman"/>
                          <a:cs typeface="Times New Roman"/>
                        </a:rPr>
                        <a:t>12.148,91</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0,69</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39.839,83</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2,72</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-27.690,9</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2,96</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a:txBody>
                    <a:bodyPr/>
                    <a:lstStyle/>
                    <a:p>
                      <a:pPr>
                        <a:lnSpc>
                          <a:spcPct val="115000"/>
                        </a:lnSpc>
                        <a:spcAft>
                          <a:spcPts val="0"/>
                        </a:spcAft>
                      </a:pPr>
                      <a:r>
                        <a:rPr lang="es-ES" sz="600">
                          <a:solidFill>
                            <a:srgbClr val="000000"/>
                          </a:solidFill>
                          <a:latin typeface="Calibri"/>
                          <a:ea typeface="Times New Roman"/>
                          <a:cs typeface="Times New Roman"/>
                        </a:rPr>
                        <a:t>Anticipos entregados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600">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600">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1.183,73</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0,07</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0,00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0,00</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1.183,73</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0,07</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Impuestos Anticipados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34.754,92</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1,99</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25.208,93</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1,72</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9.545,99</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3,41</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Otras cuentas por cobrar </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0,00</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0,00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232.005,96</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15,83</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-232.006</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13,20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Inventarios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578.582,14</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33,07</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481.260,42</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FF0000"/>
                          </a:solidFill>
                          <a:latin typeface="Calibri"/>
                          <a:ea typeface="Times New Roman"/>
                          <a:cs typeface="Times New Roman"/>
                        </a:rPr>
                        <a:t>32,84</a:t>
                      </a:r>
                      <a:endParaRPr lang="es-ES" sz="70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97.321,7</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60,30</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Importaciones en transito</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Calibri"/>
                          <a:ea typeface="Times New Roman"/>
                          <a:cs typeface="Times New Roman"/>
                        </a:rPr>
                        <a:t>0,00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0,00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0,00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0,00</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0,00</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0,00</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b="1">
                          <a:solidFill>
                            <a:srgbClr val="000000"/>
                          </a:solidFill>
                          <a:latin typeface="Calibri"/>
                          <a:ea typeface="Times New Roman"/>
                          <a:cs typeface="Times New Roman"/>
                        </a:rPr>
                        <a:t>Total activos corrientes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solidFill>
                            <a:srgbClr val="000000"/>
                          </a:solidFill>
                          <a:latin typeface="Calibri"/>
                          <a:ea typeface="Times New Roman"/>
                          <a:cs typeface="Times New Roman"/>
                        </a:rPr>
                        <a:t>837.273,45</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47,86</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920.206,93</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62,79</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-82.933,5</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54,67</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r>
              <a:tr h="145566">
                <a:tc>
                  <a:txBody>
                    <a:bodyPr/>
                    <a:lstStyle/>
                    <a:p>
                      <a:pPr>
                        <a:lnSpc>
                          <a:spcPct val="115000"/>
                        </a:lnSpc>
                        <a:spcAft>
                          <a:spcPts val="0"/>
                        </a:spcAft>
                      </a:pPr>
                      <a:r>
                        <a:rPr lang="es-ES" sz="600" b="1">
                          <a:solidFill>
                            <a:srgbClr val="000000"/>
                          </a:solidFill>
                          <a:latin typeface="Calibri"/>
                          <a:ea typeface="Times New Roman"/>
                          <a:cs typeface="Times New Roman"/>
                        </a:rPr>
                        <a:t>ACTIVOS NO CORRIENTES </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600" b="1">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600" b="1">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Propiedades, maquinaria y equipo, neto</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Calibri"/>
                          <a:ea typeface="Times New Roman"/>
                          <a:cs typeface="Times New Roman"/>
                        </a:rPr>
                        <a:t>76.716,66</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4,39</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75.987,92</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5,19</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728,74</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4,75</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Otros activos </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835.350,60</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FF0000"/>
                          </a:solidFill>
                          <a:latin typeface="Calibri"/>
                          <a:ea typeface="Times New Roman"/>
                          <a:cs typeface="Times New Roman"/>
                        </a:rPr>
                        <a:t>47,75</a:t>
                      </a:r>
                      <a:endParaRPr lang="es-ES" sz="70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FF0000"/>
                          </a:solidFill>
                          <a:latin typeface="Calibri"/>
                          <a:ea typeface="Times New Roman"/>
                          <a:cs typeface="Times New Roman"/>
                        </a:rPr>
                        <a:t>469.234,95</a:t>
                      </a:r>
                      <a:endParaRPr lang="es-ES" sz="70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FF0000"/>
                          </a:solidFill>
                          <a:latin typeface="Calibri"/>
                          <a:ea typeface="Times New Roman"/>
                          <a:cs typeface="Times New Roman"/>
                        </a:rPr>
                        <a:t>32,02</a:t>
                      </a:r>
                      <a:endParaRPr lang="es-ES" sz="70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366.116</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40,58</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b="1">
                          <a:solidFill>
                            <a:srgbClr val="000000"/>
                          </a:solidFill>
                          <a:latin typeface="Calibri"/>
                          <a:ea typeface="Times New Roman"/>
                          <a:cs typeface="Times New Roman"/>
                        </a:rPr>
                        <a:t>TOTAL ACTIVOS: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1.749.340,71</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100</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1.465.429,8</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100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283.911</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100,00</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145566">
                <a:tc gridSpan="3">
                  <a:txBody>
                    <a:bodyPr/>
                    <a:lstStyle/>
                    <a:p>
                      <a:pPr algn="ctr">
                        <a:lnSpc>
                          <a:spcPct val="115000"/>
                        </a:lnSpc>
                        <a:spcAft>
                          <a:spcPts val="0"/>
                        </a:spcAft>
                      </a:pPr>
                      <a:r>
                        <a:rPr lang="es-ES" sz="600" b="1">
                          <a:solidFill>
                            <a:srgbClr val="000000"/>
                          </a:solidFill>
                          <a:latin typeface="Calibri"/>
                          <a:ea typeface="Times New Roman"/>
                          <a:cs typeface="Times New Roman"/>
                        </a:rPr>
                        <a:t>PASIVOS </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a:txBody>
                    <a:bodyPr/>
                    <a:lstStyle/>
                    <a:p>
                      <a:pPr>
                        <a:lnSpc>
                          <a:spcPct val="115000"/>
                        </a:lnSpc>
                        <a:spcAft>
                          <a:spcPts val="0"/>
                        </a:spcAft>
                      </a:pPr>
                      <a:r>
                        <a:rPr lang="es-ES" sz="600" b="1">
                          <a:solidFill>
                            <a:srgbClr val="000000"/>
                          </a:solidFill>
                          <a:latin typeface="Calibri"/>
                          <a:ea typeface="Times New Roman"/>
                          <a:cs typeface="Times New Roman"/>
                        </a:rPr>
                        <a:t>PASIVOS CORRIENTES: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600" b="1">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600" b="1">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Pasivos financieros a corto plazo</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Calibri"/>
                          <a:ea typeface="Times New Roman"/>
                          <a:cs typeface="Times New Roman"/>
                        </a:rPr>
                        <a:t>463.953,20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26,52</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550.091,68</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37,54</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-86.138,5</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52,46</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6098">
                <a:tc gridSpan="3">
                  <a:txBody>
                    <a:bodyPr/>
                    <a:lstStyle/>
                    <a:p>
                      <a:pPr>
                        <a:lnSpc>
                          <a:spcPct val="115000"/>
                        </a:lnSpc>
                        <a:spcAft>
                          <a:spcPts val="0"/>
                        </a:spcAft>
                      </a:pPr>
                      <a:r>
                        <a:rPr lang="es-ES" sz="600" dirty="0">
                          <a:solidFill>
                            <a:srgbClr val="000000"/>
                          </a:solidFill>
                          <a:latin typeface="Calibri"/>
                          <a:ea typeface="Times New Roman"/>
                          <a:cs typeface="Times New Roman"/>
                        </a:rPr>
                        <a:t>Acreedores comerciales </a:t>
                      </a:r>
                      <a:endParaRPr lang="es-ES" sz="6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580.494,01</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33,18</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181.705,39</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12,40</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398.789</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39,43</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Beneficios Sociales </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Calibri"/>
                          <a:ea typeface="Times New Roman"/>
                          <a:cs typeface="Times New Roman"/>
                        </a:rPr>
                        <a:t>4.440,95</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0,25</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3.926,78</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0,27</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514,17</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0,43</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Pasivos por impuestos corrientes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Calibri"/>
                          <a:ea typeface="Times New Roman"/>
                          <a:cs typeface="Times New Roman"/>
                        </a:rPr>
                        <a:t>8.508,14</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0,49</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15.478,02</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1,06</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-6.969,88</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1,24</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Otros pasivos corrientes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Calibri"/>
                          <a:ea typeface="Times New Roman"/>
                          <a:cs typeface="Times New Roman"/>
                        </a:rPr>
                        <a:t>103.232,47</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5,90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21.275,75</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1,45</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81.956,7</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6,44</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a:txBody>
                    <a:bodyPr/>
                    <a:lstStyle/>
                    <a:p>
                      <a:pPr>
                        <a:lnSpc>
                          <a:spcPct val="115000"/>
                        </a:lnSpc>
                        <a:spcAft>
                          <a:spcPts val="0"/>
                        </a:spcAft>
                      </a:pPr>
                      <a:r>
                        <a:rPr lang="es-ES" sz="600" b="1">
                          <a:solidFill>
                            <a:srgbClr val="000000"/>
                          </a:solidFill>
                          <a:latin typeface="Calibri"/>
                          <a:ea typeface="Times New Roman"/>
                          <a:cs typeface="Times New Roman"/>
                        </a:rPr>
                        <a:t>Total pasivos corrientes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nSpc>
                          <a:spcPct val="115000"/>
                        </a:lnSpc>
                        <a:spcAft>
                          <a:spcPts val="0"/>
                        </a:spcAft>
                      </a:pPr>
                      <a:r>
                        <a:rPr lang="es-ES" sz="600">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nSpc>
                          <a:spcPct val="115000"/>
                        </a:lnSpc>
                        <a:spcAft>
                          <a:spcPts val="0"/>
                        </a:spcAft>
                      </a:pPr>
                      <a:r>
                        <a:rPr lang="es-ES" sz="600">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1.160.628,77</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66,35</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772.477,62</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52,71</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388.151</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58,31</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r>
              <a:tr h="146098">
                <a:tc>
                  <a:txBody>
                    <a:bodyPr/>
                    <a:lstStyle/>
                    <a:p>
                      <a:pPr>
                        <a:lnSpc>
                          <a:spcPct val="115000"/>
                        </a:lnSpc>
                        <a:spcAft>
                          <a:spcPts val="0"/>
                        </a:spcAft>
                      </a:pPr>
                      <a:r>
                        <a:rPr lang="es-ES" sz="600" b="1">
                          <a:solidFill>
                            <a:srgbClr val="000000"/>
                          </a:solidFill>
                          <a:latin typeface="Calibri"/>
                          <a:ea typeface="Times New Roman"/>
                          <a:cs typeface="Times New Roman"/>
                        </a:rPr>
                        <a:t>PASIVOS NO CORRIENTES </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s-ES" sz="500">
                        <a:latin typeface="Calibri"/>
                      </a:endParaRPr>
                    </a:p>
                  </a:txBody>
                  <a:tcPr marL="23453" marR="2345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s-ES" sz="500">
                        <a:latin typeface="Calibri"/>
                      </a:endParaRPr>
                    </a:p>
                  </a:txBody>
                  <a:tcPr marL="23453" marR="2345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s-ES" sz="700">
                        <a:latin typeface="Calibri"/>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s-ES" sz="700">
                        <a:latin typeface="Calibri"/>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s-ES" sz="700" dirty="0">
                        <a:latin typeface="Calibri"/>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s-ES" sz="700">
                        <a:latin typeface="Calibri"/>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s-ES" sz="700">
                        <a:latin typeface="Calibri"/>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s-ES" sz="700">
                        <a:latin typeface="Calibri"/>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6098">
                <a:tc>
                  <a:txBody>
                    <a:bodyPr/>
                    <a:lstStyle/>
                    <a:p>
                      <a:pPr>
                        <a:lnSpc>
                          <a:spcPct val="115000"/>
                        </a:lnSpc>
                        <a:spcAft>
                          <a:spcPts val="0"/>
                        </a:spcAft>
                      </a:pPr>
                      <a:r>
                        <a:rPr lang="es-ES" sz="600">
                          <a:solidFill>
                            <a:srgbClr val="000000"/>
                          </a:solidFill>
                          <a:latin typeface="Calibri"/>
                          <a:ea typeface="Times New Roman"/>
                          <a:cs typeface="Times New Roman"/>
                        </a:rPr>
                        <a:t>Pasivos financieros a largo plazo</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600">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600">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369.163,59</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21,10</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490.491,9</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33,47</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-121.328</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25,93</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a:txBody>
                    <a:bodyPr/>
                    <a:lstStyle/>
                    <a:p>
                      <a:pPr>
                        <a:lnSpc>
                          <a:spcPct val="115000"/>
                        </a:lnSpc>
                        <a:spcAft>
                          <a:spcPts val="0"/>
                        </a:spcAft>
                      </a:pPr>
                      <a:r>
                        <a:rPr lang="es-ES" sz="600">
                          <a:solidFill>
                            <a:srgbClr val="000000"/>
                          </a:solidFill>
                          <a:latin typeface="Calibri"/>
                          <a:ea typeface="Times New Roman"/>
                          <a:cs typeface="Times New Roman"/>
                        </a:rPr>
                        <a:t>Otros pasivos no corrientes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600">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600">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150.246,89</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8,59</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372.167,7</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25,40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-221.921</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15,76</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gn="ctr">
                        <a:lnSpc>
                          <a:spcPct val="115000"/>
                        </a:lnSpc>
                        <a:spcAft>
                          <a:spcPts val="0"/>
                        </a:spcAft>
                      </a:pPr>
                      <a:r>
                        <a:rPr lang="es-ES" sz="600" b="1">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b="1">
                          <a:solidFill>
                            <a:srgbClr val="000000"/>
                          </a:solidFill>
                          <a:latin typeface="Calibri"/>
                          <a:ea typeface="Times New Roman"/>
                          <a:cs typeface="Times New Roman"/>
                        </a:rPr>
                        <a:t>TOTAL PASIVOS: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solidFill>
                            <a:srgbClr val="000000"/>
                          </a:solidFill>
                          <a:latin typeface="Calibri"/>
                          <a:ea typeface="Times New Roman"/>
                          <a:cs typeface="Times New Roman"/>
                        </a:rPr>
                        <a:t>1.680.039,25</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96,04</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1.635.137,2</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111,58</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44.902,0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103,12</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45566">
                <a:tc gridSpan="3">
                  <a:txBody>
                    <a:bodyPr/>
                    <a:lstStyle/>
                    <a:p>
                      <a:pPr algn="ctr">
                        <a:lnSpc>
                          <a:spcPct val="115000"/>
                        </a:lnSpc>
                        <a:spcAft>
                          <a:spcPts val="0"/>
                        </a:spcAft>
                      </a:pPr>
                      <a:r>
                        <a:rPr lang="es-ES" sz="600" b="1">
                          <a:solidFill>
                            <a:srgbClr val="000000"/>
                          </a:solidFill>
                          <a:latin typeface="Calibri"/>
                          <a:ea typeface="Times New Roman"/>
                          <a:cs typeface="Times New Roman"/>
                        </a:rPr>
                        <a:t>PATRIMONIO DE LOS ACCIONISTAS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Capital social</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Calibri"/>
                          <a:ea typeface="Times New Roman"/>
                          <a:cs typeface="Times New Roman"/>
                        </a:rPr>
                        <a:t>44.600,00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2,55</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44.600,0</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3,04</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0,00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-88,84</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Aporte futura capitalización</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220.000,00</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12,58</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0,0</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0,00</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220.000</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-219,11</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Reservas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FF0000"/>
                          </a:solidFill>
                          <a:latin typeface="Calibri"/>
                          <a:ea typeface="Times New Roman"/>
                          <a:cs typeface="Times New Roman"/>
                        </a:rPr>
                        <a:t>2.569,35</a:t>
                      </a:r>
                      <a:endParaRPr lang="es-ES" sz="70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FF0000"/>
                          </a:solidFill>
                          <a:latin typeface="Calibri"/>
                          <a:ea typeface="Times New Roman"/>
                          <a:cs typeface="Times New Roman"/>
                        </a:rPr>
                        <a:t>0,15</a:t>
                      </a:r>
                      <a:endParaRPr lang="es-ES" sz="70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1.145,2</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FF0000"/>
                          </a:solidFill>
                          <a:latin typeface="Calibri"/>
                          <a:ea typeface="Times New Roman"/>
                          <a:cs typeface="Times New Roman"/>
                        </a:rPr>
                        <a:t>0,08</a:t>
                      </a:r>
                      <a:endParaRPr lang="es-ES" sz="70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1.424,19</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FF0000"/>
                          </a:solidFill>
                          <a:latin typeface="Calibri"/>
                          <a:ea typeface="Times New Roman"/>
                          <a:cs typeface="Times New Roman"/>
                        </a:rPr>
                        <a:t>-3,70</a:t>
                      </a:r>
                      <a:endParaRPr lang="es-ES" sz="700" dirty="0">
                        <a:solidFill>
                          <a:srgbClr val="FF0000"/>
                        </a:solidFill>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5566">
                <a:tc gridSpan="3">
                  <a:txBody>
                    <a:bodyPr/>
                    <a:lstStyle/>
                    <a:p>
                      <a:pPr>
                        <a:lnSpc>
                          <a:spcPct val="115000"/>
                        </a:lnSpc>
                        <a:spcAft>
                          <a:spcPts val="0"/>
                        </a:spcAft>
                      </a:pPr>
                      <a:r>
                        <a:rPr lang="es-ES" sz="600">
                          <a:solidFill>
                            <a:srgbClr val="000000"/>
                          </a:solidFill>
                          <a:latin typeface="Calibri"/>
                          <a:ea typeface="Times New Roman"/>
                          <a:cs typeface="Times New Roman"/>
                        </a:rPr>
                        <a:t>Utilidad/Pérdidas acumuladas</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Calibri"/>
                          <a:ea typeface="Times New Roman"/>
                          <a:cs typeface="Times New Roman"/>
                        </a:rPr>
                        <a:t>-197.867,89</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-11,31</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-215.452,6</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-14,70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17.584,7</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411,65</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1132">
                <a:tc gridSpan="3">
                  <a:txBody>
                    <a:bodyPr/>
                    <a:lstStyle/>
                    <a:p>
                      <a:pPr>
                        <a:lnSpc>
                          <a:spcPct val="115000"/>
                        </a:lnSpc>
                        <a:spcAft>
                          <a:spcPts val="0"/>
                        </a:spcAft>
                      </a:pPr>
                      <a:r>
                        <a:rPr lang="es-ES" sz="600" b="1">
                          <a:solidFill>
                            <a:srgbClr val="000000"/>
                          </a:solidFill>
                          <a:latin typeface="Calibri"/>
                          <a:ea typeface="Times New Roman"/>
                          <a:cs typeface="Times New Roman"/>
                        </a:rPr>
                        <a:t>TOTAL PATRIMONIO:</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solidFill>
                            <a:srgbClr val="000000"/>
                          </a:solidFill>
                          <a:latin typeface="Calibri"/>
                          <a:ea typeface="Times New Roman"/>
                          <a:cs typeface="Times New Roman"/>
                        </a:rPr>
                        <a:t>69.301,46</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3,962</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-169707,42</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-11,581</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239.009</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-3,12</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45566">
                <a:tc>
                  <a:txBody>
                    <a:bodyPr/>
                    <a:lstStyle/>
                    <a:p>
                      <a:pPr>
                        <a:lnSpc>
                          <a:spcPct val="115000"/>
                        </a:lnSpc>
                        <a:spcAft>
                          <a:spcPts val="0"/>
                        </a:spcAft>
                      </a:pPr>
                      <a:r>
                        <a:rPr lang="es-ES" sz="600" b="1">
                          <a:solidFill>
                            <a:srgbClr val="000000"/>
                          </a:solidFill>
                          <a:latin typeface="Calibri"/>
                          <a:ea typeface="Times New Roman"/>
                          <a:cs typeface="Times New Roman"/>
                        </a:rPr>
                        <a:t>TOTAL PASIVO + PATRIMONIO</a:t>
                      </a:r>
                      <a:endParaRPr lang="es-ES" sz="6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nSpc>
                          <a:spcPct val="115000"/>
                        </a:lnSpc>
                        <a:spcAft>
                          <a:spcPts val="0"/>
                        </a:spcAft>
                      </a:pPr>
                      <a:r>
                        <a:rPr lang="es-ES" sz="600">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nSpc>
                          <a:spcPct val="115000"/>
                        </a:lnSpc>
                        <a:spcAft>
                          <a:spcPts val="0"/>
                        </a:spcAft>
                      </a:pPr>
                      <a:r>
                        <a:rPr lang="es-ES" sz="600">
                          <a:solidFill>
                            <a:srgbClr val="000000"/>
                          </a:solidFill>
                          <a:latin typeface="Calibri"/>
                          <a:ea typeface="Times New Roman"/>
                          <a:cs typeface="Times New Roman"/>
                        </a:rPr>
                        <a:t> </a:t>
                      </a:r>
                      <a:endParaRPr lang="es-ES" sz="600">
                        <a:latin typeface="Calibri"/>
                        <a:ea typeface="Calibri"/>
                        <a:cs typeface="Times New Roman"/>
                      </a:endParaRPr>
                    </a:p>
                  </a:txBody>
                  <a:tcPr marL="23453" marR="2345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1.749.340,71</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100</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1.465.429,8</a:t>
                      </a:r>
                      <a:endParaRPr lang="es-ES" sz="70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100</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-283.911</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100,00</a:t>
                      </a:r>
                      <a:endParaRPr lang="es-ES" sz="700" dirty="0">
                        <a:latin typeface="Calibri"/>
                        <a:ea typeface="Calibri"/>
                        <a:cs typeface="Times New Roman"/>
                      </a:endParaRPr>
                    </a:p>
                  </a:txBody>
                  <a:tcPr marL="23453" marR="23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bl>
          </a:graphicData>
        </a:graphic>
      </p:graphicFrame>
      <p:cxnSp>
        <p:nvCxnSpPr>
          <p:cNvPr id="5" name="4 Conector recto de flecha"/>
          <p:cNvCxnSpPr/>
          <p:nvPr/>
        </p:nvCxnSpPr>
        <p:spPr>
          <a:xfrm rot="5400000">
            <a:off x="1821637" y="3679033"/>
            <a:ext cx="607223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6286512" y="425215"/>
            <a:ext cx="1571636" cy="646331"/>
          </a:xfrm>
          <a:prstGeom prst="rect">
            <a:avLst/>
          </a:prstGeom>
          <a:noFill/>
        </p:spPr>
        <p:txBody>
          <a:bodyPr wrap="square" rtlCol="0">
            <a:spAutoFit/>
          </a:bodyPr>
          <a:lstStyle/>
          <a:p>
            <a:pPr algn="ctr"/>
            <a:r>
              <a:rPr lang="es-MX" b="1" dirty="0" smtClean="0"/>
              <a:t>Análisis</a:t>
            </a:r>
            <a:r>
              <a:rPr lang="es-MX" b="1" dirty="0" smtClean="0">
                <a:solidFill>
                  <a:srgbClr val="FFFF00"/>
                </a:solidFill>
              </a:rPr>
              <a:t>:</a:t>
            </a:r>
            <a:endParaRPr lang="es-ES" dirty="0" smtClean="0">
              <a:solidFill>
                <a:srgbClr val="FFFF00"/>
              </a:solidFill>
            </a:endParaRPr>
          </a:p>
          <a:p>
            <a:endParaRPr lang="es-ES" dirty="0"/>
          </a:p>
        </p:txBody>
      </p:sp>
      <p:sp>
        <p:nvSpPr>
          <p:cNvPr id="11" name="10 CuadroTexto"/>
          <p:cNvSpPr txBox="1"/>
          <p:nvPr/>
        </p:nvSpPr>
        <p:spPr>
          <a:xfrm>
            <a:off x="5072066" y="928670"/>
            <a:ext cx="3714776"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S" sz="1200" dirty="0" smtClean="0"/>
              <a:t>Otra cuenta que tiene relevancia en el año 2011 de la estructura vertical es la de inventarios en un  32.84 %.</a:t>
            </a:r>
          </a:p>
          <a:p>
            <a:pPr algn="just"/>
            <a:r>
              <a:rPr lang="es-ES" sz="1200" dirty="0" smtClean="0"/>
              <a:t>En el 2012es una de las cuentas significativas la de inventarios ya que tiene un crecimiento de 33.07%que utiliza parte del capital en la estructura financiera del año anterior</a:t>
            </a:r>
          </a:p>
          <a:p>
            <a:endParaRPr lang="es-ES" dirty="0"/>
          </a:p>
        </p:txBody>
      </p:sp>
      <p:sp>
        <p:nvSpPr>
          <p:cNvPr id="12" name="11 CuadroTexto"/>
          <p:cNvSpPr txBox="1"/>
          <p:nvPr/>
        </p:nvSpPr>
        <p:spPr>
          <a:xfrm>
            <a:off x="5072066" y="2922156"/>
            <a:ext cx="3714776"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sz="1200" dirty="0" smtClean="0"/>
              <a:t>En el 2012 tuvo un  incremento en un 33.18%  lo que refleja es que la empresa tiene un gran nivel de endeudamiento a corto plazo dineros que no tiene costo debido a que los  son los acreedores  proveedores a los que paga intereses.</a:t>
            </a:r>
            <a:endParaRPr lang="es-ES" sz="1200" dirty="0" smtClean="0"/>
          </a:p>
          <a:p>
            <a:endParaRPr lang="es-ES" dirty="0"/>
          </a:p>
        </p:txBody>
      </p:sp>
      <p:sp>
        <p:nvSpPr>
          <p:cNvPr id="13" name="12 CuadroTexto"/>
          <p:cNvSpPr txBox="1"/>
          <p:nvPr/>
        </p:nvSpPr>
        <p:spPr>
          <a:xfrm>
            <a:off x="5072066" y="4594878"/>
            <a:ext cx="3786214" cy="1477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sz="1200" dirty="0" smtClean="0"/>
              <a:t>En el </a:t>
            </a:r>
            <a:r>
              <a:rPr lang="es-MX" sz="1200" dirty="0" smtClean="0"/>
              <a:t> patrimonio de MALEPRODU.CIA.LTDA, tuvo un incremento en la cuenta aporte a futura capitalización en  un 12.58% ,esto se dio a que la empresa tuvo un desfase en el año 2011, debido a que ese año tuvo una perdida, ya que los socios debieron aportar por falta de dinero para las actividades operativas de la empresa.</a:t>
            </a:r>
            <a:endParaRPr lang="es-ES" sz="1200" dirty="0" smtClean="0"/>
          </a:p>
          <a:p>
            <a:endParaRPr lang="es-ES" dirty="0"/>
          </a:p>
        </p:txBody>
      </p:sp>
    </p:spTree>
    <p:extLst>
      <p:ext uri="{BB962C8B-B14F-4D97-AF65-F5344CB8AC3E}">
        <p14:creationId xmlns:p14="http://schemas.microsoft.com/office/powerpoint/2010/main" xmlns="" val="38580888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14480" y="0"/>
            <a:ext cx="5857916" cy="646331"/>
          </a:xfrm>
          <a:prstGeom prst="rect">
            <a:avLst/>
          </a:prstGeom>
          <a:noFill/>
        </p:spPr>
        <p:txBody>
          <a:bodyPr wrap="square" rtlCol="0">
            <a:spAutoFit/>
          </a:bodyPr>
          <a:lstStyle/>
          <a:p>
            <a:pPr algn="ctr"/>
            <a:r>
              <a:rPr lang="es-MX" dirty="0" smtClean="0"/>
              <a:t>Análisis Horizontal  del Estado de Pérdidas </a:t>
            </a:r>
            <a:r>
              <a:rPr lang="es-MX" dirty="0" smtClean="0"/>
              <a:t>y Ganancia</a:t>
            </a:r>
            <a:endParaRPr lang="es-ES" dirty="0">
              <a:solidFill>
                <a:srgbClr val="FFFF00"/>
              </a:solidFill>
            </a:endParaRPr>
          </a:p>
        </p:txBody>
      </p:sp>
      <p:graphicFrame>
        <p:nvGraphicFramePr>
          <p:cNvPr id="4" name="3 Tabla"/>
          <p:cNvGraphicFramePr>
            <a:graphicFrameLocks noGrp="1"/>
          </p:cNvGraphicFramePr>
          <p:nvPr/>
        </p:nvGraphicFramePr>
        <p:xfrm>
          <a:off x="285720" y="642918"/>
          <a:ext cx="4429156" cy="5929362"/>
        </p:xfrm>
        <a:graphic>
          <a:graphicData uri="http://schemas.openxmlformats.org/drawingml/2006/table">
            <a:tbl>
              <a:tblPr/>
              <a:tblGrid>
                <a:gridCol w="1562188"/>
                <a:gridCol w="584932"/>
                <a:gridCol w="408299"/>
                <a:gridCol w="533007"/>
                <a:gridCol w="408299"/>
                <a:gridCol w="444691"/>
                <a:gridCol w="487740"/>
              </a:tblGrid>
              <a:tr h="169286">
                <a:tc gridSpan="7">
                  <a:txBody>
                    <a:bodyPr/>
                    <a:lstStyle/>
                    <a:p>
                      <a:pPr algn="ctr">
                        <a:lnSpc>
                          <a:spcPct val="115000"/>
                        </a:lnSpc>
                        <a:spcAft>
                          <a:spcPts val="0"/>
                        </a:spcAft>
                      </a:pPr>
                      <a:r>
                        <a:rPr lang="es-ES" sz="700" b="1" dirty="0">
                          <a:solidFill>
                            <a:srgbClr val="000000"/>
                          </a:solidFill>
                          <a:latin typeface="Calibri"/>
                          <a:ea typeface="Times New Roman"/>
                          <a:cs typeface="Times New Roman"/>
                        </a:rPr>
                        <a:t>MALEPRODU CIA.LTDA.</a:t>
                      </a:r>
                      <a:endParaRPr lang="es-ES" sz="700" dirty="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B8B7"/>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69286">
                <a:tc gridSpan="7">
                  <a:txBody>
                    <a:bodyPr/>
                    <a:lstStyle/>
                    <a:p>
                      <a:pPr algn="ctr">
                        <a:lnSpc>
                          <a:spcPct val="115000"/>
                        </a:lnSpc>
                        <a:spcAft>
                          <a:spcPts val="0"/>
                        </a:spcAft>
                      </a:pPr>
                      <a:r>
                        <a:rPr lang="es-ES" sz="700" b="1" dirty="0">
                          <a:solidFill>
                            <a:srgbClr val="000000"/>
                          </a:solidFill>
                          <a:latin typeface="Calibri"/>
                          <a:ea typeface="Times New Roman"/>
                          <a:cs typeface="Times New Roman"/>
                        </a:rPr>
                        <a:t>Estados de resultados No consolidados </a:t>
                      </a:r>
                      <a:endParaRPr lang="es-ES" sz="700" dirty="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5B8B7"/>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0376">
                <a:tc gridSpan="7">
                  <a:txBody>
                    <a:bodyPr/>
                    <a:lstStyle/>
                    <a:p>
                      <a:pPr algn="ctr">
                        <a:lnSpc>
                          <a:spcPct val="115000"/>
                        </a:lnSpc>
                        <a:spcAft>
                          <a:spcPts val="0"/>
                        </a:spcAft>
                      </a:pPr>
                      <a:r>
                        <a:rPr lang="es-ES" sz="700" b="1" dirty="0">
                          <a:solidFill>
                            <a:srgbClr val="000000"/>
                          </a:solidFill>
                          <a:latin typeface="Calibri"/>
                          <a:ea typeface="Times New Roman"/>
                          <a:cs typeface="Times New Roman"/>
                        </a:rPr>
                        <a:t>Por los años terminados el 31 de diciembre del 2012 y 2011</a:t>
                      </a:r>
                      <a:endParaRPr lang="es-ES" sz="700" dirty="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5B8B7"/>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0376">
                <a:tc gridSpan="7">
                  <a:txBody>
                    <a:bodyPr/>
                    <a:lstStyle/>
                    <a:p>
                      <a:pPr algn="ctr">
                        <a:lnSpc>
                          <a:spcPct val="115000"/>
                        </a:lnSpc>
                        <a:spcAft>
                          <a:spcPts val="0"/>
                        </a:spcAft>
                      </a:pPr>
                      <a:r>
                        <a:rPr lang="es-ES" sz="700" b="1" dirty="0">
                          <a:solidFill>
                            <a:srgbClr val="000000"/>
                          </a:solidFill>
                          <a:latin typeface="Calibri"/>
                          <a:ea typeface="Times New Roman"/>
                          <a:cs typeface="Times New Roman"/>
                        </a:rPr>
                        <a:t>(Expresados en  dólares)</a:t>
                      </a:r>
                      <a:endParaRPr lang="es-ES" sz="700" dirty="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B8B7"/>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07857">
                <a:tc>
                  <a:txBody>
                    <a:bodyPr/>
                    <a:lstStyle/>
                    <a:p>
                      <a:pPr algn="ctr">
                        <a:lnSpc>
                          <a:spcPct val="115000"/>
                        </a:lnSpc>
                        <a:spcAft>
                          <a:spcPts val="0"/>
                        </a:spcAft>
                      </a:pPr>
                      <a:r>
                        <a:rPr lang="es-ES" sz="700" b="1" dirty="0">
                          <a:solidFill>
                            <a:schemeClr val="tx1"/>
                          </a:solidFill>
                          <a:latin typeface="Calibri"/>
                          <a:ea typeface="Times New Roman"/>
                          <a:cs typeface="Times New Roman"/>
                        </a:rPr>
                        <a:t>CUENTA</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2012</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Análisis Vertical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2011</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b="1">
                          <a:solidFill>
                            <a:srgbClr val="000000"/>
                          </a:solidFill>
                          <a:latin typeface="Calibri"/>
                          <a:ea typeface="Times New Roman"/>
                          <a:cs typeface="Times New Roman"/>
                        </a:rPr>
                        <a:t>Análisis Vertical %</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Variación</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b="1">
                          <a:solidFill>
                            <a:srgbClr val="000000"/>
                          </a:solidFill>
                          <a:latin typeface="Calibri"/>
                          <a:ea typeface="Times New Roman"/>
                          <a:cs typeface="Times New Roman"/>
                        </a:rPr>
                        <a:t>Promedio%</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9286">
                <a:tc>
                  <a:txBody>
                    <a:bodyPr/>
                    <a:lstStyle/>
                    <a:p>
                      <a:pPr>
                        <a:lnSpc>
                          <a:spcPct val="115000"/>
                        </a:lnSpc>
                        <a:spcAft>
                          <a:spcPts val="0"/>
                        </a:spcAft>
                      </a:pPr>
                      <a:r>
                        <a:rPr lang="es-ES" sz="700" b="1" dirty="0">
                          <a:solidFill>
                            <a:schemeClr val="tx1"/>
                          </a:solidFill>
                          <a:latin typeface="Calibri"/>
                          <a:ea typeface="Times New Roman"/>
                          <a:cs typeface="Times New Roman"/>
                        </a:rPr>
                        <a:t>INGRESOS DE OPERACIÓN:</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b="1">
                          <a:solidFill>
                            <a:srgbClr val="000000"/>
                          </a:solidFill>
                          <a:latin typeface="Calibri"/>
                          <a:ea typeface="Times New Roman"/>
                          <a:cs typeface="Times New Roman"/>
                        </a:rPr>
                        <a:t> </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8571">
                <a:tc>
                  <a:txBody>
                    <a:bodyPr/>
                    <a:lstStyle/>
                    <a:p>
                      <a:pPr>
                        <a:lnSpc>
                          <a:spcPct val="115000"/>
                        </a:lnSpc>
                        <a:spcAft>
                          <a:spcPts val="0"/>
                        </a:spcAft>
                      </a:pPr>
                      <a:r>
                        <a:rPr lang="es-ES" sz="700" b="1" dirty="0">
                          <a:solidFill>
                            <a:schemeClr val="tx1"/>
                          </a:solidFill>
                          <a:latin typeface="Calibri"/>
                          <a:ea typeface="Times New Roman"/>
                          <a:cs typeface="Times New Roman"/>
                        </a:rPr>
                        <a:t>Ventas Netas</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2.048.952,69</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100,00</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1444373,37</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100,00</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604579</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100,00</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169286">
                <a:tc>
                  <a:txBody>
                    <a:bodyPr/>
                    <a:lstStyle/>
                    <a:p>
                      <a:pPr>
                        <a:lnSpc>
                          <a:spcPct val="115000"/>
                        </a:lnSpc>
                        <a:spcAft>
                          <a:spcPts val="0"/>
                        </a:spcAft>
                      </a:pPr>
                      <a:r>
                        <a:rPr lang="es-ES" sz="700" dirty="0">
                          <a:solidFill>
                            <a:schemeClr val="tx1"/>
                          </a:solidFill>
                          <a:latin typeface="Calibri"/>
                          <a:ea typeface="Times New Roman"/>
                          <a:cs typeface="Times New Roman"/>
                        </a:rPr>
                        <a:t>Rendimientos financieros </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19,79</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0,00</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11,88</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0,00</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7,91</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0,00</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9286">
                <a:tc>
                  <a:txBody>
                    <a:bodyPr/>
                    <a:lstStyle/>
                    <a:p>
                      <a:pPr>
                        <a:lnSpc>
                          <a:spcPct val="115000"/>
                        </a:lnSpc>
                        <a:spcAft>
                          <a:spcPts val="0"/>
                        </a:spcAft>
                      </a:pPr>
                      <a:r>
                        <a:rPr lang="es-ES" sz="700" dirty="0">
                          <a:solidFill>
                            <a:schemeClr val="tx1"/>
                          </a:solidFill>
                          <a:latin typeface="Calibri"/>
                          <a:ea typeface="Times New Roman"/>
                          <a:cs typeface="Times New Roman"/>
                        </a:rPr>
                        <a:t>Otras rentas gravadas</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13.494,84</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0,66</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247,36</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0,02</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13247,5</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0,39</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8571">
                <a:tc>
                  <a:txBody>
                    <a:bodyPr/>
                    <a:lstStyle/>
                    <a:p>
                      <a:pPr>
                        <a:lnSpc>
                          <a:spcPct val="115000"/>
                        </a:lnSpc>
                        <a:spcAft>
                          <a:spcPts val="0"/>
                        </a:spcAft>
                      </a:pPr>
                      <a:r>
                        <a:rPr lang="es-ES" sz="700" b="1" dirty="0">
                          <a:solidFill>
                            <a:schemeClr val="tx1"/>
                          </a:solidFill>
                          <a:latin typeface="Calibri"/>
                          <a:ea typeface="Times New Roman"/>
                          <a:cs typeface="Times New Roman"/>
                        </a:rPr>
                        <a:t>Total Ingresos</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2.062.467,32</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100,66</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1444632,61</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100,02</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617835</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100,39</a:t>
                      </a:r>
                      <a:endParaRPr lang="es-ES" sz="700" dirty="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69286">
                <a:tc>
                  <a:txBody>
                    <a:bodyPr/>
                    <a:lstStyle/>
                    <a:p>
                      <a:pPr>
                        <a:lnSpc>
                          <a:spcPct val="115000"/>
                        </a:lnSpc>
                        <a:spcAft>
                          <a:spcPts val="0"/>
                        </a:spcAft>
                      </a:pPr>
                      <a:r>
                        <a:rPr lang="es-ES" sz="700" b="1" dirty="0">
                          <a:solidFill>
                            <a:schemeClr val="tx1"/>
                          </a:solidFill>
                          <a:latin typeface="Calibri"/>
                          <a:ea typeface="Times New Roman"/>
                          <a:cs typeface="Times New Roman"/>
                        </a:rPr>
                        <a:t>COSTOS DE OPERACIÓN</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chemeClr val="tx1"/>
                          </a:solidFill>
                          <a:latin typeface="Calibri"/>
                          <a:ea typeface="Times New Roman"/>
                          <a:cs typeface="Times New Roman"/>
                        </a:rPr>
                        <a:t> </a:t>
                      </a:r>
                      <a:endParaRPr lang="es-ES" sz="70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38571">
                <a:tc>
                  <a:txBody>
                    <a:bodyPr/>
                    <a:lstStyle/>
                    <a:p>
                      <a:pPr>
                        <a:lnSpc>
                          <a:spcPct val="115000"/>
                        </a:lnSpc>
                        <a:spcAft>
                          <a:spcPts val="0"/>
                        </a:spcAft>
                      </a:pPr>
                      <a:r>
                        <a:rPr lang="es-ES" sz="700" dirty="0">
                          <a:solidFill>
                            <a:schemeClr val="tx1"/>
                          </a:solidFill>
                          <a:latin typeface="Calibri"/>
                          <a:ea typeface="Times New Roman"/>
                          <a:cs typeface="Times New Roman"/>
                        </a:rPr>
                        <a:t>Costo de Ventas</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1.438.044,32</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70,18</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858988,03</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59,471</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579056</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65,75</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0376">
                <a:tc>
                  <a:txBody>
                    <a:bodyPr/>
                    <a:lstStyle/>
                    <a:p>
                      <a:pPr>
                        <a:lnSpc>
                          <a:spcPct val="115000"/>
                        </a:lnSpc>
                        <a:spcAft>
                          <a:spcPts val="0"/>
                        </a:spcAft>
                      </a:pPr>
                      <a:r>
                        <a:rPr lang="es-ES" sz="700" dirty="0">
                          <a:solidFill>
                            <a:schemeClr val="tx1"/>
                          </a:solidFill>
                          <a:latin typeface="Calibri"/>
                          <a:ea typeface="Times New Roman"/>
                          <a:cs typeface="Times New Roman"/>
                        </a:rPr>
                        <a:t>Gastos de venta y administración</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388.562,23</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18,96</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286978,6</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19,869</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101584</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19,34</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9286">
                <a:tc>
                  <a:txBody>
                    <a:bodyPr/>
                    <a:lstStyle/>
                    <a:p>
                      <a:pPr>
                        <a:lnSpc>
                          <a:spcPct val="115000"/>
                        </a:lnSpc>
                        <a:spcAft>
                          <a:spcPts val="0"/>
                        </a:spcAft>
                      </a:pPr>
                      <a:r>
                        <a:rPr lang="es-ES" sz="700" dirty="0">
                          <a:solidFill>
                            <a:schemeClr val="tx1"/>
                          </a:solidFill>
                          <a:latin typeface="Calibri"/>
                          <a:ea typeface="Times New Roman"/>
                          <a:cs typeface="Times New Roman"/>
                        </a:rPr>
                        <a:t>Depreciación y amortización</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40.178,62</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1,96</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36429,24</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2,522</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3749,38</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2,19</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8571">
                <a:tc>
                  <a:txBody>
                    <a:bodyPr/>
                    <a:lstStyle/>
                    <a:p>
                      <a:pPr>
                        <a:lnSpc>
                          <a:spcPct val="115000"/>
                        </a:lnSpc>
                        <a:spcAft>
                          <a:spcPts val="0"/>
                        </a:spcAft>
                      </a:pPr>
                      <a:r>
                        <a:rPr lang="es-ES" sz="700" b="1" dirty="0">
                          <a:solidFill>
                            <a:schemeClr val="tx1"/>
                          </a:solidFill>
                          <a:latin typeface="Calibri"/>
                          <a:ea typeface="Times New Roman"/>
                          <a:cs typeface="Times New Roman"/>
                        </a:rPr>
                        <a:t>Total costos de operación</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1.866.785,17</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91,11</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1182395,87</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81,862</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684389</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87,29</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70376">
                <a:tc>
                  <a:txBody>
                    <a:bodyPr/>
                    <a:lstStyle/>
                    <a:p>
                      <a:pPr algn="ctr">
                        <a:lnSpc>
                          <a:spcPct val="115000"/>
                        </a:lnSpc>
                        <a:spcAft>
                          <a:spcPts val="0"/>
                        </a:spcAft>
                      </a:pPr>
                      <a:r>
                        <a:rPr lang="es-ES" sz="700"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9286">
                <a:tc>
                  <a:txBody>
                    <a:bodyPr/>
                    <a:lstStyle/>
                    <a:p>
                      <a:pPr>
                        <a:lnSpc>
                          <a:spcPct val="115000"/>
                        </a:lnSpc>
                        <a:spcAft>
                          <a:spcPts val="0"/>
                        </a:spcAft>
                      </a:pPr>
                      <a:r>
                        <a:rPr lang="es-ES" sz="700" b="1" dirty="0">
                          <a:solidFill>
                            <a:schemeClr val="tx1"/>
                          </a:solidFill>
                          <a:latin typeface="Calibri"/>
                          <a:ea typeface="Times New Roman"/>
                          <a:cs typeface="Times New Roman"/>
                        </a:rPr>
                        <a:t>UTILIDAD OPERACIONAL</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195.682,15</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9,55</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262236,74</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18,156</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-66555</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13,11</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169286">
                <a:tc>
                  <a:txBody>
                    <a:bodyPr/>
                    <a:lstStyle/>
                    <a:p>
                      <a:pPr>
                        <a:lnSpc>
                          <a:spcPct val="115000"/>
                        </a:lnSpc>
                        <a:spcAft>
                          <a:spcPts val="0"/>
                        </a:spcAft>
                      </a:pPr>
                      <a:r>
                        <a:rPr lang="es-ES" sz="700" b="1" dirty="0">
                          <a:solidFill>
                            <a:schemeClr val="tx1"/>
                          </a:solidFill>
                          <a:latin typeface="Calibri"/>
                          <a:ea typeface="Times New Roman"/>
                          <a:cs typeface="Times New Roman"/>
                        </a:rPr>
                        <a:t>-Gastos Financieros</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128.587,42</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latin typeface="Calibri"/>
                          <a:ea typeface="Times New Roman"/>
                          <a:cs typeface="Times New Roman"/>
                        </a:rPr>
                        <a:t>6,28</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122769,4</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latin typeface="Calibri"/>
                          <a:ea typeface="Times New Roman"/>
                          <a:cs typeface="Times New Roman"/>
                        </a:rPr>
                        <a:t>8,500</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5818,02</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7,20</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9286">
                <a:tc>
                  <a:txBody>
                    <a:bodyPr/>
                    <a:lstStyle/>
                    <a:p>
                      <a:pPr>
                        <a:lnSpc>
                          <a:spcPct val="115000"/>
                        </a:lnSpc>
                        <a:spcAft>
                          <a:spcPts val="0"/>
                        </a:spcAft>
                      </a:pPr>
                      <a:r>
                        <a:rPr lang="es-ES" sz="700" b="1" dirty="0">
                          <a:solidFill>
                            <a:schemeClr val="tx1"/>
                          </a:solidFill>
                          <a:latin typeface="Calibri"/>
                          <a:ea typeface="Times New Roman"/>
                          <a:cs typeface="Times New Roman"/>
                        </a:rPr>
                        <a:t> -Otros Gastos</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23.574,82</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1,15</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97671,32</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6,762</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-74097</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3,47</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77142">
                <a:tc>
                  <a:txBody>
                    <a:bodyPr/>
                    <a:lstStyle/>
                    <a:p>
                      <a:pPr>
                        <a:lnSpc>
                          <a:spcPct val="115000"/>
                        </a:lnSpc>
                        <a:spcAft>
                          <a:spcPts val="0"/>
                        </a:spcAft>
                      </a:pPr>
                      <a:r>
                        <a:rPr lang="es-ES" sz="700" b="1" dirty="0">
                          <a:solidFill>
                            <a:schemeClr val="tx1"/>
                          </a:solidFill>
                          <a:latin typeface="Calibri"/>
                          <a:ea typeface="Times New Roman"/>
                          <a:cs typeface="Times New Roman"/>
                        </a:rPr>
                        <a:t>=UTILIDAD ANTES DE PARTICIPACIÓN A TRABAJADORES, BONIFICACIÓN A FUNCIONARIOS E IMPUESTO A LA RENTA</a:t>
                      </a:r>
                      <a:endParaRPr lang="es-ES" sz="700" dirty="0">
                        <a:solidFill>
                          <a:schemeClr val="tx1"/>
                        </a:solidFill>
                        <a:latin typeface="Calibri"/>
                        <a:ea typeface="Calibri"/>
                        <a:cs typeface="Times New Roman"/>
                      </a:endParaRPr>
                    </a:p>
                  </a:txBody>
                  <a:tcPr marL="27438" marR="27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43.519,91</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2,040</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41796,02</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2,894</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1723,89</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Calibri"/>
                          <a:ea typeface="Times New Roman"/>
                          <a:cs typeface="Times New Roman"/>
                        </a:rPr>
                        <a:t>2,44</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169286">
                <a:tc>
                  <a:txBody>
                    <a:bodyPr/>
                    <a:lstStyle/>
                    <a:p>
                      <a:pPr>
                        <a:lnSpc>
                          <a:spcPct val="115000"/>
                        </a:lnSpc>
                        <a:spcAft>
                          <a:spcPts val="0"/>
                        </a:spcAft>
                      </a:pPr>
                      <a:r>
                        <a:rPr lang="es-ES" sz="700" dirty="0">
                          <a:solidFill>
                            <a:schemeClr val="tx1"/>
                          </a:solidFill>
                          <a:latin typeface="Calibri"/>
                          <a:ea typeface="Times New Roman"/>
                          <a:cs typeface="Times New Roman"/>
                        </a:rPr>
                        <a:t>Participación Trabajadores</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6.527,99</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0,32</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2785,77</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0,193</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-3742,2</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0,27</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9286">
                <a:tc>
                  <a:txBody>
                    <a:bodyPr/>
                    <a:lstStyle/>
                    <a:p>
                      <a:pPr>
                        <a:lnSpc>
                          <a:spcPct val="115000"/>
                        </a:lnSpc>
                        <a:spcAft>
                          <a:spcPts val="0"/>
                        </a:spcAft>
                      </a:pPr>
                      <a:r>
                        <a:rPr lang="es-ES" sz="700" dirty="0">
                          <a:solidFill>
                            <a:schemeClr val="tx1"/>
                          </a:solidFill>
                          <a:latin typeface="Calibri"/>
                          <a:ea typeface="Times New Roman"/>
                          <a:cs typeface="Times New Roman"/>
                        </a:rPr>
                        <a:t>gastos por impuestos </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8.508,14</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0,42</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3787,28</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0,262</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-4720,9</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0,35</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9286">
                <a:tc>
                  <a:txBody>
                    <a:bodyPr/>
                    <a:lstStyle/>
                    <a:p>
                      <a:pPr>
                        <a:lnSpc>
                          <a:spcPct val="115000"/>
                        </a:lnSpc>
                        <a:spcAft>
                          <a:spcPts val="0"/>
                        </a:spcAft>
                      </a:pPr>
                      <a:r>
                        <a:rPr lang="es-ES" sz="700" dirty="0">
                          <a:solidFill>
                            <a:schemeClr val="tx1"/>
                          </a:solidFill>
                          <a:latin typeface="Calibri"/>
                          <a:ea typeface="Times New Roman"/>
                          <a:cs typeface="Times New Roman"/>
                        </a:rPr>
                        <a:t>reserva legal</a:t>
                      </a:r>
                      <a:endParaRPr lang="es-ES" sz="700" dirty="0">
                        <a:solidFill>
                          <a:schemeClr val="tx1"/>
                        </a:solidFill>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1.424,19</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0,07</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599,65</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0,042</a:t>
                      </a:r>
                      <a:endParaRPr lang="es-ES" sz="70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-824,54</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0,06</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9286">
                <a:tc>
                  <a:txBody>
                    <a:bodyPr/>
                    <a:lstStyle/>
                    <a:p>
                      <a:endParaRPr lang="es-ES" sz="700" dirty="0">
                        <a:solidFill>
                          <a:schemeClr val="tx1"/>
                        </a:solidFill>
                        <a:latin typeface="Calibri"/>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dirty="0">
                          <a:solidFill>
                            <a:srgbClr val="000000"/>
                          </a:solidFill>
                          <a:latin typeface="Calibri"/>
                          <a:ea typeface="Times New Roman"/>
                          <a:cs typeface="Times New Roman"/>
                        </a:rPr>
                        <a:t> </a:t>
                      </a:r>
                      <a:endParaRPr lang="es-ES" sz="700" dirty="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dirty="0">
                          <a:solidFill>
                            <a:schemeClr val="tx1"/>
                          </a:solidFill>
                          <a:latin typeface="Calibri"/>
                          <a:ea typeface="Times New Roman"/>
                          <a:cs typeface="Times New Roman"/>
                        </a:rPr>
                        <a:t> </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00">
                          <a:solidFill>
                            <a:srgbClr val="000000"/>
                          </a:solidFill>
                          <a:latin typeface="Calibri"/>
                          <a:ea typeface="Times New Roman"/>
                          <a:cs typeface="Times New Roman"/>
                        </a:rPr>
                        <a:t> </a:t>
                      </a:r>
                      <a:endParaRPr lang="es-ES" sz="700">
                        <a:latin typeface="Calibri"/>
                        <a:ea typeface="Calibri"/>
                        <a:cs typeface="Times New Roman"/>
                      </a:endParaRPr>
                    </a:p>
                  </a:txBody>
                  <a:tcPr marL="27438" marR="274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8571">
                <a:tc>
                  <a:txBody>
                    <a:bodyPr/>
                    <a:lstStyle/>
                    <a:p>
                      <a:pPr>
                        <a:lnSpc>
                          <a:spcPct val="115000"/>
                        </a:lnSpc>
                        <a:spcAft>
                          <a:spcPts val="0"/>
                        </a:spcAft>
                      </a:pPr>
                      <a:endParaRPr lang="es-ES" sz="700" dirty="0">
                        <a:solidFill>
                          <a:schemeClr val="tx1"/>
                        </a:solidFill>
                        <a:latin typeface="Calibri"/>
                        <a:ea typeface="Calibri"/>
                        <a:cs typeface="Times New Roman"/>
                      </a:endParaRPr>
                    </a:p>
                    <a:p>
                      <a:pPr>
                        <a:lnSpc>
                          <a:spcPct val="115000"/>
                        </a:lnSpc>
                        <a:spcAft>
                          <a:spcPts val="0"/>
                        </a:spcAft>
                      </a:pPr>
                      <a:r>
                        <a:rPr lang="es-ES" sz="700" b="1" dirty="0">
                          <a:solidFill>
                            <a:schemeClr val="tx1"/>
                          </a:solidFill>
                          <a:latin typeface="Calibri"/>
                          <a:ea typeface="Times New Roman"/>
                          <a:cs typeface="Times New Roman"/>
                        </a:rPr>
                        <a:t>= UTILIDAD NETA </a:t>
                      </a:r>
                      <a:endParaRPr lang="es-ES" sz="700" dirty="0">
                        <a:solidFill>
                          <a:schemeClr val="tx1"/>
                        </a:solidFill>
                        <a:latin typeface="Calibri"/>
                        <a:ea typeface="Calibri"/>
                        <a:cs typeface="Times New Roman"/>
                      </a:endParaRPr>
                    </a:p>
                  </a:txBody>
                  <a:tcPr marL="27438" marR="27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27.059,59</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1,32</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34623,32</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2,397</a:t>
                      </a:r>
                      <a:endParaRPr lang="es-ES" sz="700" dirty="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chemeClr val="tx1"/>
                          </a:solidFill>
                          <a:latin typeface="Calibri"/>
                          <a:ea typeface="Times New Roman"/>
                          <a:cs typeface="Times New Roman"/>
                        </a:rPr>
                        <a:t>-7563,7</a:t>
                      </a:r>
                      <a:endParaRPr lang="es-ES" sz="700" dirty="0">
                        <a:solidFill>
                          <a:schemeClr val="tx1"/>
                        </a:solidFill>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rgbClr val="000000"/>
                          </a:solidFill>
                          <a:latin typeface="Calibri"/>
                          <a:ea typeface="Times New Roman"/>
                          <a:cs typeface="Times New Roman"/>
                        </a:rPr>
                        <a:t>1,77</a:t>
                      </a:r>
                      <a:endParaRPr lang="es-ES" sz="700" dirty="0">
                        <a:latin typeface="Calibri"/>
                        <a:ea typeface="Calibri"/>
                        <a:cs typeface="Times New Roman"/>
                      </a:endParaRPr>
                    </a:p>
                  </a:txBody>
                  <a:tcPr marL="27438" marR="27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bl>
          </a:graphicData>
        </a:graphic>
      </p:graphicFrame>
      <p:cxnSp>
        <p:nvCxnSpPr>
          <p:cNvPr id="6" name="5 Conector recto de flecha"/>
          <p:cNvCxnSpPr/>
          <p:nvPr/>
        </p:nvCxnSpPr>
        <p:spPr>
          <a:xfrm rot="5400000">
            <a:off x="1822431" y="3606801"/>
            <a:ext cx="5929354" cy="1588"/>
          </a:xfrm>
          <a:prstGeom prst="straightConnector1">
            <a:avLst/>
          </a:prstGeom>
          <a:ln>
            <a:headEnd type="arrow"/>
            <a:tailEnd type="arrow"/>
          </a:ln>
        </p:spPr>
        <p:style>
          <a:lnRef idx="1">
            <a:schemeClr val="accent5"/>
          </a:lnRef>
          <a:fillRef idx="0">
            <a:schemeClr val="accent5"/>
          </a:fillRef>
          <a:effectRef idx="0">
            <a:schemeClr val="accent5"/>
          </a:effectRef>
          <a:fontRef idx="minor">
            <a:schemeClr val="tx1"/>
          </a:fontRef>
        </p:style>
      </p:cxnSp>
      <p:sp>
        <p:nvSpPr>
          <p:cNvPr id="8" name="7 CuadroTexto"/>
          <p:cNvSpPr txBox="1"/>
          <p:nvPr/>
        </p:nvSpPr>
        <p:spPr>
          <a:xfrm>
            <a:off x="4929190" y="639529"/>
            <a:ext cx="3929090" cy="646331"/>
          </a:xfrm>
          <a:prstGeom prst="rect">
            <a:avLst/>
          </a:prstGeom>
          <a:noFill/>
        </p:spPr>
        <p:txBody>
          <a:bodyPr wrap="square" rtlCol="0">
            <a:spAutoFit/>
          </a:bodyPr>
          <a:lstStyle/>
          <a:p>
            <a:pPr algn="ctr"/>
            <a:r>
              <a:rPr lang="es-MX" b="1" dirty="0" smtClean="0"/>
              <a:t>Análisis:</a:t>
            </a:r>
            <a:endParaRPr lang="es-ES" dirty="0" smtClean="0"/>
          </a:p>
          <a:p>
            <a:endParaRPr lang="es-ES" dirty="0"/>
          </a:p>
        </p:txBody>
      </p:sp>
      <p:sp>
        <p:nvSpPr>
          <p:cNvPr id="9" name="8 CuadroTexto"/>
          <p:cNvSpPr txBox="1"/>
          <p:nvPr/>
        </p:nvSpPr>
        <p:spPr>
          <a:xfrm>
            <a:off x="4857752" y="1357298"/>
            <a:ext cx="4000528" cy="187743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MX" sz="1400" dirty="0" smtClean="0"/>
              <a:t>En el año 2011 en la estructura vertical del balance de pérdidas y ganancias 59.47%y en el 2012 de 70.18% esto significa que incrementaron los costos de operación, esto se debe a que también incrementaron los gastos administrativos en un 18.96% en el año 2012 generando así pérdida económica.</a:t>
            </a:r>
            <a:endParaRPr lang="es-ES" sz="1400" dirty="0" smtClean="0"/>
          </a:p>
          <a:p>
            <a:endParaRPr lang="es-ES" dirty="0"/>
          </a:p>
        </p:txBody>
      </p:sp>
      <p:sp>
        <p:nvSpPr>
          <p:cNvPr id="10" name="9 CuadroTexto"/>
          <p:cNvSpPr txBox="1"/>
          <p:nvPr/>
        </p:nvSpPr>
        <p:spPr>
          <a:xfrm>
            <a:off x="4929190" y="3857628"/>
            <a:ext cx="4000528" cy="123110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1400" dirty="0" smtClean="0"/>
              <a:t>Otra cuenta con mayor  relevancia son los gastos financieros ya que hay una disminución con respecto al año 2011 al 2012 del 6.28% , lo que significa que se esta pagando las cuentas a largo plazo. </a:t>
            </a:r>
            <a:endParaRPr lang="es-ES" sz="1400" dirty="0" smtClean="0"/>
          </a:p>
          <a:p>
            <a:endParaRPr lang="es-ES" dirty="0"/>
          </a:p>
        </p:txBody>
      </p:sp>
      <p:sp>
        <p:nvSpPr>
          <p:cNvPr id="86018" name="AutoShape 2" descr="data:image/jpeg;base64,/9j/4AAQSkZJRgABAQAAAQABAAD/2wCEAAkGBxAQEBAQDxAUDw8QEBAPEA8NEA8PDhAQFREWFhUUFBQYHCggGBolHBQUITEhJSkrLi4uFx8zODQsNygtLiwBCgoKDg0OGQ8QGy0lHCUsNy4sNzQsLCs1MC0sNTcsNywvMCwsNys1KywsLCw4LTArKyw3KywrNysrLC03NDQsLP/AABEIAOEA4QMBIgACEQEDEQH/xAAcAAEAAgMBAQEAAAAAAAAAAAAAAQIDBQYEBwj/xABFEAACAQIDBAYHBQQHCQAAAAAAAQIDEQQSIQUxQVEGEyJhcZEjMlKBobHBBxRCYtEzU3LSFRZjgqLC4RckJTRDkrLi8f/EABkBAQADAQEAAAAAAAAAAAAAAAABAwUCBP/EACcRAQACAgECBAcBAAAAAAAAAAABAgMRBCExBRJBUTIzYXGB0eET/9oADAMBAAIRAxEAPwD7iAAAAAAAAAAAAAAFHVX/AMAuDF1y5Exqrw8QMgAAAAAAAAAAAAAAAAAAAAAAAAAAAAAAABDZJ49oVrJR57/ACKuIvot3zKZzyKZPWAerOQ5nldUjrQPbSxDj3rke6Mk1dbmaJ1T27MxF24PxX1A2IAAAAAAAAAAAAAAAAAAAAAAAAAAAxOvG9r8be8ygDSbUqeka5JL6/U3Zz23OzVv7UU/LQDH1hV1TxuqUdYD2usVdY8LrGOWIA2LrGbAV/Sw75W89PqaSWKPVsWpnxFNfmze6Kv8AQDtwAAAAAAAAAAAAAAAAAAAAAAACGSa2vj9+/Lz1A1dTEyvbvXzOmObr4ula9kuN9zN9g8QqlOM1ukrgZjWbfwjnTzRV5Qu0lvceK+vuNmAPnkq5hniDf9Iej8m3Vw6ve7lSW/xh+hxGKxLi3GScZLRxkmmn3oJhsKuMseCvtLvNRisf3ncYTZMKlowoxm1FP1YXtprd+IJjTmFj78Tueg2CeWWImvWWSnfivxS+nmeX+gGtfu0dHbdS3+Z7KeExUbRiqkUlpGNSKSSstO13oIdWDlHQxer9JZb/AEq00v7RZ4fF7vS6/wBqv5gOpByroYvV+k7O/wBKtNL+13k9Ri9F6XXd6VfzAdSDllh8Xr+003+lX8wVHFaP0mu70i10v7QHUg5hYfF6r0mlr+k5/wB4zbCrzdVxlOUlkk2pNvc1+oHQgAAAAAAAAAAAAMddtRlbfldvI0U681rlb8Ff5G7xa7E/4X8jm6tepG7UXJLk1+oGHG7Up2cKlt2sJqz8mdJseV6FJ5cqyKy3acPhY4rGY6NV5Zwu1wnFpp+822A23OFlJ548nvXgwOrKzmkrt2XNuyNVPbUXG8P8XD3HMbY2tO95Sv47l4IDq8VtyhT/ABOb5U1f47jltv7foVVaWAVfgpVpRhJeDim15lKNVTSfM8+MwykmExDhMVtjZ7k390o+C2hiEvmfWejcl1l75V1V1Z98dD8/dKdnxpYuVKLspZW/yuT1/X3n6A6LJ50l+546+ycUtM7erk4a44rNZnq3spRyy7f4nxXtF21nj2/wz4rnEiUZZZar1nwfteJd5s8dV6s+D5x7zt5GKbWSp2/b4rlYtJrNHtcJcV3EyUurnqv+rwfN95eebNHVerL8L5rvAwTayVe37fFezb6GSeXNHt8XxXssialkqar8fB8vEySUs0dVuk9z7u/vA1219pQw1KvWm6kow3qjB1ZvsLglu137lxOE6NfaFUx+0qGHjBUMK41X2mpVZONKTi3LdHwXmev7Xekbw2GlhYSSrYqTUrXThQUI537/AFfMx/Zz0EWHhhcZWUo4tudVRzNKFKVPKqco7m7O743duBTa1pvqv5aGLFipx5yZI6z0r+30FSinPt/hjxXeabo4vSt/2b+Mo/obmTko1nppfi/3aNT0ZXbqPlCK83/oXM90IAAAAAAAAAAAACJK+hpq2xJZnkq5YvhKOZr33N0AOA27s+rRmnN5otaTSsr8nyZ4Y1bH0bGYWFWDhNXi/NPmuTOMx/RuvCT6uPWw4OLSl70wl46OItc1W2cQrM32G6NYqb7SVJe1OSb9yX+hvqHR3D0KVS8esm6c1KpUV36r9Vbo/MG3EbBrt04332NtUloeDZ+Hyqxn2nUyUakuUJP4CU1jcxD4lt/FOtiK9X2qkrP8qdo/BI/Q/RR3lG6zegT4fl5n5xxOJlrZ2S5WZ+ieicItwun+wT0ct/Y5FGH1aniUaikOlcVll2F6z9n2jJKKzx7H4Z8I84mCVGnllo/WfGp7QTjGold5XGVruemqL2SvKKyT7H7zhHmzI4rOux+GXCPOJwPSTFY3GYx4XZld0PuKlWr1ZZnTniKkmqVCa1urNtpprW9tEY632i1MLCcNoYapR2hTpyVOnFZqGKm5RUXTlZ2V7N/roceeHojjWmI11n29Ww6cdNKez8lGnRVfE1JuToq140b6ydrtN2dvBvgbLYPS7A42m61KSj1VOc61OpkjUpJWbclfdo9VoaboN0ZqQ63aOPbntHEtuV4/sIt2yJWspaa23LTnfH0x+zihipSq4OX3XEyjJytGUaFa+9TjFdm/FrfxTI3fut8vH+XM9ff+ezmOjmBltraeI2hVg/ulGWaMHubjG1GnbwWeS5vvPskorNHse1wiajo1sangcFDDU2+ypqUsus6jk80npxfwsjbyfbj2perP8K5x7iaV1H1VcnN/pbp8MdI+zDiElTrPJbSXCOloJfQ8PRha1X3QX/kevHS9DW7T3T4K263I83RdaVX+aK+D/U7edvAAAAAAAAAAAAAAAAAAAPHtedqNTvjl89Pqew1u3peiS5yX1YHLQpGl6Wzy4LES49XNL3qx0eU5H7QK2XA1fzOMfOSRzedVldx6+bLWPq+QRp5nZ7rXZ+gei1XtU9beg492U+AKeV34WaPsWxdsOgqc1HrPRKKV7Jp5Xe/uKcHq0vF4mJq7zGbT6mjOTam82WnTXrVKspWhBa8W9/DV7ka6tsrH026tDGQq15Rc6uGxizYNze9UZRtOkluWrWiur3ZoZdLp3jJ4HO4ScoNz1jJpptdnk2veetfaBVvf7g91v2r5/wAJfMbZVb+Xs3fRXZjw2GcZzjLEVKyq4ma1z1pVFm1vqlay7kbjEYanUnTdRU5un6SDnBSyTTVpRu9GcVDp3USa+4yd559Km7tZreqZP9oE73+4T3W/ad/8I0ibTM7dpm7D7UdZyW7nUa5mXXPvXqvg+a7zhv6/Stb7hU9bN6/581vVLf1/1u8BU3W9dfykuXZ9rLvXrvg/3viXnmzrVaRlwfFrv7mcR/XyNrfcKm+++PtX9kvHp7Byu8FUV0lvjzfd3gdPtSTWGqu63yW58atjF0W/Z1H/AGlvKMTQYnpLTrUXTVF03KSleVtO3mtuN/0S/YSfOrNrwsl9AN2AAAAAAAAAAAAAAAAAABqdvPSC72/l+ptjT7desF3S+aA1EjgPtHqf7qo8XVirLuu/od/M+b/afVTpUraPrrO/dCRXk+GXq4Xz6/dw+y8CqtSMZbvWa/Kufy959J2lOUcLN0oylPqssFTi3PM0oppLlv8Accv0Lw+HlTqzrYinRqKcUo1HGLlDKneN2uLfkd7s3GYO6isRSk9y9LT18pHOGIiHp8Sva99ez5tTobQSpK+JTbeST615bytapdbtL9yMH/E4pyX3rLTkl6tZyvJvWKa7a03PdpzufXXiaD4q3PNG3zLvqm0o9ttXSg8z+ZczHyGrU2lDq7fenZKd4wrzi7pes0n2tNzur92/FHHbSio/812ZZ1mpV229HlnddqOiW9cdNT7ZShKK9WUVe2sWi2ZPVTj5oJfEP6Q2ktM2J0ebWnV38k3HVX/C1w36ky2ltJJSz11GUpWbhLerb1a8d97ao+4wmmtJRfg0xmXBrzQQ+Hy2rtJOcXOsnGTlPsaq0raaarXhb4ES25tFRu6lVKpJNNQjdNN3UdNN608D7mpd/wAS+veB8R2Z0qxlOs5V89akrKrTdNRcFdK60Vmnpbcz7Z0U2pF0YzpSz05dq3c3w5MrXg5K3zMuHeVWYHVUaqkk4u6Zc5zD47q3dPTiuDOhpyuk+aT8wLAAAAAAAAAAAAAAAAGl2560P4X8zdGm26u1B9z+aA1MzhumuyXiaTyevCrKUU3o9NUzt5s8tWlF74rffct5Fo3GnePJOO0WjvD4DUTTs1Zp2abirW4NcDoOiWyHKca0lZXailbX82nA6/bvQylXrwrRfVq/pYRWlRLd4Pn3G4oYKFNJRikkraK2hTTFqdy0+TzovjitO892phReRtbrtNW1Ntsem/vFFQeXWnZ2vpmRfqVa1tOR7dkUl11Ky16yHlmReyXe0ackrSlnd99rGrr9GcLNyeRxzXuoScVrvsuBuQBzUOhtCKcYTnCNrJLLp8C+D6IYenvcprgtI/LedEAPHhdl0KWtOlGL9q15eb1PXYkARlXIZVyJAEZVyXkSAAAAAAAAAAAAAAAAQAJNRt9aU33yXwX6G2Ndt1eiT5SXxugOeqHkxFXKemrI0u1ajtZb3ovEDoNk7IeIpKq55FJyyLLmuk7XevNM1Mo2lOEtJQk4SXemd3gKCpUqdNfghGPkrHIdJaXV4xyW6rTjP+8uy/go+YHhcT37EhevS/iv5Jv6HlZsuj0L14v2VJ/4WvqB14uVuLgWuLlbi4FhcrcXAtckqLgWBAAkAAAAAAIAkgEXAkEEXAkXK3IuBa55NrK9Gfck/Jo9Nzz43WnNfll8gOTrs1+Go9ZiaMODqRb8E7v5GxrRMfR6nfGRfsQnL4W/zAdtc5vpnRvGjU4xnKD8JK/+T4nQZjV9JYZsNP8AK4S8pL9QObjuNx0aXpJPlB/GSNRTWiNz0dWtR90V8QOhzC5izE5gMlybmLMTcDJcm5juTcDJcXKXJTAuSUuTcC1ySiZKYFgRcASQCGBJBFyLgSRchsi4E3IbKtlXICzkY6zvGS5xa+AcjHKQHMVzJ0Yj6arLlBL/ALpf+pirs9HRx266XOUY+Sv9QOicjy7SWajVjzhLzsT1pWU7q3PQDl6Hqo3ewfxv+H6mjo6K3J28jcbHlZT8V8gNznJUjzKZdSAzqRKZhUiyYGa5KZiTLJgZUyUzGmTcDJcsmY0yUwMlyblESgLXBUkCxBBDYElWwVbAm5VsNlWwDZVshspKQCTPPXq2Td7CpM8c5JtqXADUV5R9pfErszFKDnHnJS+FvoZ8bSjrY1OBpNylLm7LwQHQLFkSxyR41TZir0nZgYKc1a7e9t895sdnV0rq+/mrGt2bBXcZcHpfkbXspcANlCZlizW4SrfduPdBgehMsmYkyyYGVMsmY0yyYGRMsmY0yyYGRMsmY0yyYF0y1zGWQFiStwBYhkshgVZDJKsCGVZZlWBRlJGRlGgMM4mvxmBcneMnGXNcfE2bRRoDQS2VOWk6ja5JWueqjgVFWSNm4lHEDydSVdA9mUjKBq62zYy11T5rRlI7J17U5SXJvQ2+UlIDDRoKKskZkiUiQJSLIqiyAsiyKlkBZFkyiLIC6LIoiyAuiyKIsgLAi5AGQMACpDIAFWQwAKsqwAKMqwAKsqwAIIAAglAACSABZEoACxKJAFkSgAJLEgCyJIAFwA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86020" name="Picture 4" descr="http://us.123rf.com/400wm/400/400/amasterpics123/amasterpics1231202/amasterpics123120200176/12432568-hombre-de-negocios-de-pie-y-mostrando-el-progreso-del-crecimiento-carta-grafica-de-la-computadora-po.jpg"/>
          <p:cNvPicPr>
            <a:picLocks noChangeAspect="1" noChangeArrowheads="1"/>
          </p:cNvPicPr>
          <p:nvPr/>
        </p:nvPicPr>
        <p:blipFill>
          <a:blip cstate="print"/>
          <a:srcRect/>
          <a:stretch>
            <a:fillRect/>
          </a:stretch>
        </p:blipFill>
        <p:spPr bwMode="auto">
          <a:xfrm>
            <a:off x="6000760" y="3286124"/>
            <a:ext cx="1428760" cy="1428760"/>
          </a:xfrm>
          <a:prstGeom prst="ellipse">
            <a:avLst/>
          </a:prstGeom>
          <a:ln>
            <a:noFill/>
          </a:ln>
          <a:effectLst>
            <a:softEdge rad="112500"/>
          </a:effectLst>
        </p:spPr>
      </p:pic>
    </p:spTree>
    <p:extLst>
      <p:ext uri="{BB962C8B-B14F-4D97-AF65-F5344CB8AC3E}">
        <p14:creationId xmlns:p14="http://schemas.microsoft.com/office/powerpoint/2010/main" xmlns="" val="2345603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475656" y="548680"/>
            <a:ext cx="6192688" cy="369332"/>
          </a:xfrm>
          <a:prstGeom prst="rect">
            <a:avLst/>
          </a:prstGeom>
          <a:noFill/>
        </p:spPr>
        <p:txBody>
          <a:bodyPr wrap="square" rtlCol="0">
            <a:spAutoFit/>
          </a:bodyPr>
          <a:lstStyle/>
          <a:p>
            <a:pPr algn="ctr"/>
            <a:r>
              <a:rPr lang="es-ES" b="1" u="sng" dirty="0" smtClean="0">
                <a:latin typeface="Times New Roman" pitchFamily="18" charset="0"/>
                <a:cs typeface="Times New Roman" pitchFamily="18" charset="0"/>
              </a:rPr>
              <a:t>PLANTEAMIENTO DEL PROBLEMA </a:t>
            </a:r>
            <a:endParaRPr lang="es-ES" b="1" u="sng" dirty="0">
              <a:latin typeface="Times New Roman" pitchFamily="18" charset="0"/>
              <a:cs typeface="Times New Roman" pitchFamily="18" charset="0"/>
            </a:endParaRPr>
          </a:p>
        </p:txBody>
      </p:sp>
      <p:graphicFrame>
        <p:nvGraphicFramePr>
          <p:cNvPr id="4" name="3 Diagrama"/>
          <p:cNvGraphicFramePr/>
          <p:nvPr>
            <p:extLst>
              <p:ext uri="{D42A27DB-BD31-4B8C-83A1-F6EECF244321}">
                <p14:modId xmlns:p14="http://schemas.microsoft.com/office/powerpoint/2010/main" xmlns="" val="2874022745"/>
              </p:ext>
            </p:extLst>
          </p:nvPr>
        </p:nvGraphicFramePr>
        <p:xfrm>
          <a:off x="467544" y="980728"/>
          <a:ext cx="7992888" cy="3328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909045" y="4481825"/>
            <a:ext cx="3230907"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sz="1600" dirty="0">
                <a:latin typeface="Times New Roman" pitchFamily="18" charset="0"/>
                <a:cs typeface="Times New Roman" pitchFamily="18" charset="0"/>
              </a:rPr>
              <a:t>MALEPRODU  CIA LTDA. (Almacenes Chimborazo)  por no contar con un sistema de gestión financiera pierde la oportunidad de optimizar los costos y gastos </a:t>
            </a:r>
            <a:endParaRPr lang="es-ES" sz="1600" dirty="0">
              <a:latin typeface="Times New Roman" pitchFamily="18" charset="0"/>
              <a:cs typeface="Times New Roman" pitchFamily="18" charset="0"/>
            </a:endParaRPr>
          </a:p>
        </p:txBody>
      </p:sp>
      <p:cxnSp>
        <p:nvCxnSpPr>
          <p:cNvPr id="7" name="6 Conector angular"/>
          <p:cNvCxnSpPr/>
          <p:nvPr/>
        </p:nvCxnSpPr>
        <p:spPr>
          <a:xfrm>
            <a:off x="4355976" y="5013176"/>
            <a:ext cx="1512168" cy="792088"/>
          </a:xfrm>
          <a:prstGeom prst="bentConnector3">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51520" y="234886"/>
            <a:ext cx="2143125" cy="142962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7 CuadroTexto"/>
          <p:cNvSpPr txBox="1"/>
          <p:nvPr/>
        </p:nvSpPr>
        <p:spPr>
          <a:xfrm>
            <a:off x="6228184" y="5013176"/>
            <a:ext cx="2376264"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sz="1600" dirty="0">
                <a:latin typeface="Times New Roman" pitchFamily="18" charset="0"/>
                <a:cs typeface="Times New Roman" pitchFamily="18" charset="0"/>
              </a:rPr>
              <a:t>la empresa se ha visto en la necesidad de mejorar la rentabilidad del negocio, mejorando los procesos internos</a:t>
            </a:r>
            <a:endParaRPr lang="es-ES" sz="1600" dirty="0">
              <a:latin typeface="Times New Roman" pitchFamily="18" charset="0"/>
              <a:cs typeface="Times New Roman" pitchFamily="18" charset="0"/>
            </a:endParaRPr>
          </a:p>
        </p:txBody>
      </p:sp>
      <p:pic>
        <p:nvPicPr>
          <p:cNvPr id="4100" name="Picture 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492481" y="5893479"/>
            <a:ext cx="1512168" cy="75655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128284" y="3537012"/>
            <a:ext cx="1332148" cy="1332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940017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000232" y="142852"/>
            <a:ext cx="4572032" cy="369332"/>
          </a:xfrm>
          <a:prstGeom prst="rect">
            <a:avLst/>
          </a:prstGeom>
          <a:noFill/>
        </p:spPr>
        <p:txBody>
          <a:bodyPr wrap="square" rtlCol="0">
            <a:spAutoFit/>
          </a:bodyPr>
          <a:lstStyle/>
          <a:p>
            <a:pPr algn="ctr"/>
            <a:r>
              <a:rPr lang="es-MX" b="1" dirty="0" smtClean="0"/>
              <a:t>Razones Financieras </a:t>
            </a:r>
            <a:endParaRPr lang="es-ES" dirty="0"/>
          </a:p>
        </p:txBody>
      </p:sp>
      <p:sp>
        <p:nvSpPr>
          <p:cNvPr id="3" name="2 CuadroTexto"/>
          <p:cNvSpPr txBox="1"/>
          <p:nvPr/>
        </p:nvSpPr>
        <p:spPr>
          <a:xfrm>
            <a:off x="285720" y="642918"/>
            <a:ext cx="3000396" cy="369332"/>
          </a:xfrm>
          <a:prstGeom prst="rect">
            <a:avLst/>
          </a:prstGeom>
          <a:noFill/>
        </p:spPr>
        <p:txBody>
          <a:bodyPr wrap="square" rtlCol="0">
            <a:spAutoFit/>
          </a:bodyPr>
          <a:lstStyle/>
          <a:p>
            <a:pPr algn="ctr"/>
            <a:r>
              <a:rPr lang="es-ES" b="1" dirty="0" smtClean="0"/>
              <a:t>Razones de Liquidez </a:t>
            </a:r>
            <a:endParaRPr lang="es-ES" dirty="0"/>
          </a:p>
        </p:txBody>
      </p:sp>
      <p:pic>
        <p:nvPicPr>
          <p:cNvPr id="4" name="3 Imagen"/>
          <p:cNvPicPr/>
          <p:nvPr/>
        </p:nvPicPr>
        <p:blipFill>
          <a:blip r:embed="rId2">
            <a:extLst>
              <a:ext uri="{28A0092B-C50C-407E-A947-70E740481C1C}">
                <a14:useLocalDpi xmlns:a14="http://schemas.microsoft.com/office/drawing/2010/main" xmlns="" val="0"/>
              </a:ext>
            </a:extLst>
          </a:blip>
          <a:srcRect/>
          <a:stretch>
            <a:fillRect/>
          </a:stretch>
        </p:blipFill>
        <p:spPr bwMode="auto">
          <a:xfrm>
            <a:off x="285720" y="1071546"/>
            <a:ext cx="4000528" cy="5572164"/>
          </a:xfrm>
          <a:prstGeom prst="rect">
            <a:avLst/>
          </a:prstGeom>
          <a:noFill/>
          <a:ln>
            <a:noFill/>
          </a:ln>
        </p:spPr>
      </p:pic>
      <p:sp>
        <p:nvSpPr>
          <p:cNvPr id="5" name="4 CuadroTexto"/>
          <p:cNvSpPr txBox="1"/>
          <p:nvPr/>
        </p:nvSpPr>
        <p:spPr>
          <a:xfrm>
            <a:off x="4500562" y="1000108"/>
            <a:ext cx="4357718" cy="1169551"/>
          </a:xfrm>
          <a:prstGeom prst="rect">
            <a:avLst/>
          </a:prstGeom>
          <a:noFill/>
        </p:spPr>
        <p:txBody>
          <a:bodyPr wrap="square" rtlCol="0">
            <a:spAutoFit/>
          </a:bodyPr>
          <a:lstStyle/>
          <a:p>
            <a:pPr algn="just"/>
            <a:r>
              <a:rPr lang="es-ES" sz="1400" b="1" dirty="0" smtClean="0"/>
              <a:t>Capital de Trabajo</a:t>
            </a:r>
            <a:r>
              <a:rPr lang="es-ES" sz="1400" dirty="0" smtClean="0"/>
              <a:t>: MALEPRODU CIA.LTDA no  posee efectivo  para poder cancelar las deudas a corto plazo  frente a sus deudas , puesto que  en el año 2012 tuvo un valor  negativo , la situación es </a:t>
            </a:r>
            <a:r>
              <a:rPr lang="es-ES" sz="1400" dirty="0" smtClean="0"/>
              <a:t>desfavorable.</a:t>
            </a:r>
            <a:endParaRPr lang="es-ES" sz="1400" dirty="0"/>
          </a:p>
        </p:txBody>
      </p:sp>
      <p:sp>
        <p:nvSpPr>
          <p:cNvPr id="6" name="5 CuadroTexto"/>
          <p:cNvSpPr txBox="1"/>
          <p:nvPr/>
        </p:nvSpPr>
        <p:spPr>
          <a:xfrm>
            <a:off x="4500562" y="3401327"/>
            <a:ext cx="4429156" cy="1384995"/>
          </a:xfrm>
          <a:prstGeom prst="rect">
            <a:avLst/>
          </a:prstGeom>
          <a:noFill/>
        </p:spPr>
        <p:txBody>
          <a:bodyPr wrap="square" rtlCol="0">
            <a:spAutoFit/>
          </a:bodyPr>
          <a:lstStyle/>
          <a:p>
            <a:pPr algn="just"/>
            <a:r>
              <a:rPr lang="es-ES" sz="1400" b="1" dirty="0" smtClean="0"/>
              <a:t>Razón de liquidez:</a:t>
            </a:r>
            <a:r>
              <a:rPr lang="es-ES" sz="1400" dirty="0" smtClean="0"/>
              <a:t> La Empresa tiene $1,19 en el 2011  y $0,72 en el 2012  son valores que no permitirían cancelar la deuda en caso de cerrar la empresa  para pagar cada dólar que debe. La cantidad de dólares del Activo Corriente no alcanza para cubrir cada dólar del pasivo corriente</a:t>
            </a:r>
            <a:endParaRPr lang="es-ES" sz="1400" dirty="0"/>
          </a:p>
        </p:txBody>
      </p:sp>
      <p:sp>
        <p:nvSpPr>
          <p:cNvPr id="7" name="6 CuadroTexto"/>
          <p:cNvSpPr txBox="1"/>
          <p:nvPr/>
        </p:nvSpPr>
        <p:spPr>
          <a:xfrm>
            <a:off x="4500562" y="5572140"/>
            <a:ext cx="4429156" cy="523220"/>
          </a:xfrm>
          <a:prstGeom prst="rect">
            <a:avLst/>
          </a:prstGeom>
          <a:noFill/>
        </p:spPr>
        <p:txBody>
          <a:bodyPr wrap="square" rtlCol="0">
            <a:spAutoFit/>
          </a:bodyPr>
          <a:lstStyle/>
          <a:p>
            <a:pPr algn="just"/>
            <a:r>
              <a:rPr lang="es-ES" sz="1400" b="1" dirty="0" smtClean="0"/>
              <a:t>Prueba Acida:</a:t>
            </a:r>
            <a:r>
              <a:rPr lang="es-ES" sz="1400" dirty="0" smtClean="0"/>
              <a:t> MALEPRODUCIA.LTDA, posee apenas $0,57ctvs. En Dic. 2011 y $0,22ctvs. </a:t>
            </a:r>
            <a:endParaRPr lang="es-ES" dirty="0"/>
          </a:p>
        </p:txBody>
      </p:sp>
      <p:pic>
        <p:nvPicPr>
          <p:cNvPr id="84994" name="Picture 2" descr="http://globedia.com/imagenes/noticias/2011/6/17/liquidez-endeudamiento-rentabilidad_1_755684.jpg"/>
          <p:cNvPicPr>
            <a:picLocks noChangeAspect="1" noChangeArrowheads="1"/>
          </p:cNvPicPr>
          <p:nvPr/>
        </p:nvPicPr>
        <p:blipFill>
          <a:blip r:embed="rId3"/>
          <a:srcRect/>
          <a:stretch>
            <a:fillRect/>
          </a:stretch>
        </p:blipFill>
        <p:spPr bwMode="auto">
          <a:xfrm>
            <a:off x="6215074" y="2285992"/>
            <a:ext cx="1357322" cy="960202"/>
          </a:xfrm>
          <a:prstGeom prst="ellipse">
            <a:avLst/>
          </a:prstGeom>
          <a:ln>
            <a:noFill/>
          </a:ln>
          <a:effectLst>
            <a:softEdge rad="112500"/>
          </a:effectLst>
        </p:spPr>
      </p:pic>
      <p:pic>
        <p:nvPicPr>
          <p:cNvPr id="84996" name="Picture 4" descr="http://www.elfinancierocr.com/pymes/mejorar-liquidez-ofrecerle-clientes-descuento_ELFIMA20121212_1075_1.jpg"/>
          <p:cNvPicPr>
            <a:picLocks noChangeAspect="1" noChangeArrowheads="1"/>
          </p:cNvPicPr>
          <p:nvPr/>
        </p:nvPicPr>
        <p:blipFill>
          <a:blip r:embed="rId4" cstate="print"/>
          <a:srcRect/>
          <a:stretch>
            <a:fillRect/>
          </a:stretch>
        </p:blipFill>
        <p:spPr bwMode="auto">
          <a:xfrm>
            <a:off x="6215074" y="4572008"/>
            <a:ext cx="1643074" cy="1001445"/>
          </a:xfrm>
          <a:prstGeom prst="ellipse">
            <a:avLst/>
          </a:prstGeom>
          <a:ln>
            <a:noFill/>
          </a:ln>
          <a:effectLst>
            <a:softEdge rad="112500"/>
          </a:effectLst>
        </p:spPr>
      </p:pic>
    </p:spTree>
    <p:extLst>
      <p:ext uri="{BB962C8B-B14F-4D97-AF65-F5344CB8AC3E}">
        <p14:creationId xmlns:p14="http://schemas.microsoft.com/office/powerpoint/2010/main" xmlns="" val="2166973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71736" y="202148"/>
            <a:ext cx="3929090" cy="369332"/>
          </a:xfrm>
          <a:prstGeom prst="rect">
            <a:avLst/>
          </a:prstGeom>
          <a:noFill/>
        </p:spPr>
        <p:txBody>
          <a:bodyPr wrap="square" rtlCol="0">
            <a:spAutoFit/>
          </a:bodyPr>
          <a:lstStyle/>
          <a:p>
            <a:pPr algn="ctr"/>
            <a:r>
              <a:rPr lang="es-ES" b="1" dirty="0" smtClean="0"/>
              <a:t>Razones de Actividad</a:t>
            </a:r>
            <a:endParaRPr lang="es-ES" dirty="0"/>
          </a:p>
        </p:txBody>
      </p:sp>
      <p:pic>
        <p:nvPicPr>
          <p:cNvPr id="3" name="2 Imagen"/>
          <p:cNvPicPr/>
          <p:nvPr/>
        </p:nvPicPr>
        <p:blipFill>
          <a:blip r:embed="rId2"/>
          <a:srcRect/>
          <a:stretch>
            <a:fillRect/>
          </a:stretch>
        </p:blipFill>
        <p:spPr bwMode="auto">
          <a:xfrm>
            <a:off x="285721" y="571480"/>
            <a:ext cx="4214842" cy="6072230"/>
          </a:xfrm>
          <a:prstGeom prst="rect">
            <a:avLst/>
          </a:prstGeom>
          <a:noFill/>
          <a:ln w="9525">
            <a:noFill/>
            <a:miter lim="800000"/>
            <a:headEnd/>
            <a:tailEnd/>
          </a:ln>
        </p:spPr>
      </p:pic>
      <p:pic>
        <p:nvPicPr>
          <p:cNvPr id="4" name="3 Imagen"/>
          <p:cNvPicPr/>
          <p:nvPr/>
        </p:nvPicPr>
        <p:blipFill>
          <a:blip r:embed="rId3"/>
          <a:srcRect/>
          <a:stretch>
            <a:fillRect/>
          </a:stretch>
        </p:blipFill>
        <p:spPr bwMode="auto">
          <a:xfrm>
            <a:off x="4786314" y="714356"/>
            <a:ext cx="3929090" cy="5857916"/>
          </a:xfrm>
          <a:prstGeom prst="rect">
            <a:avLst/>
          </a:prstGeom>
          <a:noFill/>
          <a:ln w="9525">
            <a:noFill/>
            <a:miter lim="800000"/>
            <a:headEnd/>
            <a:tailEnd/>
          </a:ln>
        </p:spPr>
      </p:pic>
      <p:sp>
        <p:nvSpPr>
          <p:cNvPr id="5" name="4 Flecha derecha">
            <a:hlinkClick r:id="rId4" action="ppaction://hlinksldjump"/>
          </p:cNvPr>
          <p:cNvSpPr/>
          <p:nvPr/>
        </p:nvSpPr>
        <p:spPr>
          <a:xfrm>
            <a:off x="7358082" y="214290"/>
            <a:ext cx="785818"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8580661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428992" y="214290"/>
            <a:ext cx="2265877" cy="369332"/>
          </a:xfrm>
          <a:prstGeom prst="rect">
            <a:avLst/>
          </a:prstGeom>
        </p:spPr>
        <p:txBody>
          <a:bodyPr wrap="none">
            <a:spAutoFit/>
          </a:bodyPr>
          <a:lstStyle/>
          <a:p>
            <a:pPr algn="ctr"/>
            <a:r>
              <a:rPr lang="es-ES" b="1" dirty="0" smtClean="0">
                <a:solidFill>
                  <a:schemeClr val="accent2">
                    <a:lumMod val="60000"/>
                    <a:lumOff val="40000"/>
                  </a:schemeClr>
                </a:solidFill>
              </a:rPr>
              <a:t>Razones de Actividad</a:t>
            </a:r>
            <a:endParaRPr lang="es-ES" dirty="0">
              <a:solidFill>
                <a:schemeClr val="accent2">
                  <a:lumMod val="60000"/>
                  <a:lumOff val="40000"/>
                </a:schemeClr>
              </a:solidFill>
            </a:endParaRPr>
          </a:p>
        </p:txBody>
      </p:sp>
      <p:graphicFrame>
        <p:nvGraphicFramePr>
          <p:cNvPr id="4" name="3 Diagrama"/>
          <p:cNvGraphicFramePr/>
          <p:nvPr>
            <p:extLst>
              <p:ext uri="{D42A27DB-BD31-4B8C-83A1-F6EECF244321}">
                <p14:modId xmlns:p14="http://schemas.microsoft.com/office/powerpoint/2010/main" xmlns="" val="775843364"/>
              </p:ext>
            </p:extLst>
          </p:nvPr>
        </p:nvGraphicFramePr>
        <p:xfrm>
          <a:off x="285720" y="571480"/>
          <a:ext cx="857256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285720" y="4543206"/>
            <a:ext cx="2857520" cy="181588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S" sz="1400" b="1" dirty="0" smtClean="0"/>
              <a:t>Plazo Promedio de Pago: </a:t>
            </a:r>
            <a:r>
              <a:rPr lang="es-ES" sz="1400" dirty="0" smtClean="0"/>
              <a:t>El número de días promedio en que las cuentas permanecen  como obligaciones antes de pagarse es de 131 días en el 2011 y 72 días en el 2012. La situación  es  favorable como ya se indicó</a:t>
            </a:r>
            <a:endParaRPr lang="es-ES" sz="1400" dirty="0"/>
          </a:p>
        </p:txBody>
      </p:sp>
      <p:sp>
        <p:nvSpPr>
          <p:cNvPr id="6" name="5 CuadroTexto"/>
          <p:cNvSpPr txBox="1"/>
          <p:nvPr/>
        </p:nvSpPr>
        <p:spPr>
          <a:xfrm>
            <a:off x="3786182" y="5000636"/>
            <a:ext cx="2571768" cy="164305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sz="1400" b="1" dirty="0" smtClean="0"/>
              <a:t>Rotación de Inventario de Mercado:</a:t>
            </a:r>
            <a:r>
              <a:rPr lang="es-ES" sz="1400" dirty="0" smtClean="0"/>
              <a:t> </a:t>
            </a:r>
            <a:r>
              <a:rPr lang="es-ES" sz="1400" dirty="0" smtClean="0"/>
              <a:t>En MALEPRODU </a:t>
            </a:r>
            <a:r>
              <a:rPr lang="es-ES" sz="1400" dirty="0" smtClean="0"/>
              <a:t>CIA.LTDA  la frecuencia con la que se renueva el inventario  es de 6 veces en el 2011 y 15veces en el 2012.</a:t>
            </a:r>
            <a:endParaRPr lang="es-ES" sz="1400" dirty="0"/>
          </a:p>
        </p:txBody>
      </p:sp>
      <p:sp>
        <p:nvSpPr>
          <p:cNvPr id="7" name="6 CuadroTexto"/>
          <p:cNvSpPr txBox="1"/>
          <p:nvPr/>
        </p:nvSpPr>
        <p:spPr>
          <a:xfrm>
            <a:off x="6786578" y="4286256"/>
            <a:ext cx="2071670" cy="24622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1400" b="1" dirty="0" smtClean="0"/>
              <a:t>Plazo Promedio de inventarios: </a:t>
            </a:r>
            <a:r>
              <a:rPr lang="es-ES" sz="1400" dirty="0" smtClean="0"/>
              <a:t>El número de días promedio que los inventarios permanecen en la Empresa antes de convertirse en efectivo es de 60 días en el 2011 y 24 días en el 2012</a:t>
            </a:r>
            <a:endParaRPr lang="es-ES" sz="1400" dirty="0"/>
          </a:p>
        </p:txBody>
      </p:sp>
      <p:sp>
        <p:nvSpPr>
          <p:cNvPr id="8" name="7 Cara sonriente">
            <a:hlinkClick r:id="rId6" action="ppaction://hlinksldjump"/>
          </p:cNvPr>
          <p:cNvSpPr/>
          <p:nvPr/>
        </p:nvSpPr>
        <p:spPr>
          <a:xfrm>
            <a:off x="7429520" y="214290"/>
            <a:ext cx="714380" cy="64294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40461679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714612" y="214290"/>
            <a:ext cx="3766287" cy="369332"/>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Razones de Apalancamiento o deuda</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2 Imagen"/>
          <p:cNvPicPr/>
          <p:nvPr/>
        </p:nvPicPr>
        <p:blipFill>
          <a:blip r:embed="rId2">
            <a:extLst>
              <a:ext uri="{28A0092B-C50C-407E-A947-70E740481C1C}">
                <a14:useLocalDpi xmlns:a14="http://schemas.microsoft.com/office/drawing/2010/main" xmlns="" val="0"/>
              </a:ext>
            </a:extLst>
          </a:blip>
          <a:srcRect/>
          <a:stretch>
            <a:fillRect/>
          </a:stretch>
        </p:blipFill>
        <p:spPr bwMode="auto">
          <a:xfrm>
            <a:off x="214282" y="785794"/>
            <a:ext cx="4857784" cy="5857916"/>
          </a:xfrm>
          <a:prstGeom prst="rect">
            <a:avLst/>
          </a:prstGeom>
          <a:noFill/>
          <a:ln>
            <a:noFill/>
          </a:ln>
        </p:spPr>
      </p:pic>
      <p:graphicFrame>
        <p:nvGraphicFramePr>
          <p:cNvPr id="5" name="4 Diagrama"/>
          <p:cNvGraphicFramePr/>
          <p:nvPr/>
        </p:nvGraphicFramePr>
        <p:xfrm>
          <a:off x="5357818" y="714356"/>
          <a:ext cx="3500462"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9846540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a:srcRect/>
          <a:stretch>
            <a:fillRect/>
          </a:stretch>
        </p:blipFill>
        <p:spPr bwMode="auto">
          <a:xfrm>
            <a:off x="1285852" y="642918"/>
            <a:ext cx="6072230" cy="5000660"/>
          </a:xfrm>
          <a:prstGeom prst="rect">
            <a:avLst/>
          </a:prstGeom>
          <a:noFill/>
          <a:ln w="9525">
            <a:noFill/>
            <a:miter lim="800000"/>
            <a:headEnd/>
            <a:tailEnd/>
          </a:ln>
        </p:spPr>
      </p:pic>
      <p:sp>
        <p:nvSpPr>
          <p:cNvPr id="2" name="1 CuadroTexto"/>
          <p:cNvSpPr txBox="1"/>
          <p:nvPr/>
        </p:nvSpPr>
        <p:spPr>
          <a:xfrm>
            <a:off x="2357422" y="142852"/>
            <a:ext cx="385765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Razones de Rentabilidad</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3 Explosión 2">
            <a:hlinkClick r:id="rId3" action="ppaction://hlinksldjump"/>
          </p:cNvPr>
          <p:cNvSpPr/>
          <p:nvPr/>
        </p:nvSpPr>
        <p:spPr>
          <a:xfrm>
            <a:off x="7643834" y="4929198"/>
            <a:ext cx="1214446" cy="157163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8160504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285720" y="571480"/>
          <a:ext cx="857256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357158" y="4857760"/>
            <a:ext cx="2857520"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S" sz="1400" b="1" dirty="0" smtClean="0"/>
              <a:t>Rentabilidad sobre capital social:</a:t>
            </a:r>
            <a:r>
              <a:rPr lang="es-ES" sz="1400" dirty="0" smtClean="0"/>
              <a:t> El poder productivo del valor en libros de la inversión de los accionistas es del 60.67% y en el 2011 fue de 77.63%</a:t>
            </a:r>
          </a:p>
          <a:p>
            <a:pPr algn="just"/>
            <a:endParaRPr lang="es-ES" sz="1400" dirty="0"/>
          </a:p>
        </p:txBody>
      </p:sp>
      <p:sp>
        <p:nvSpPr>
          <p:cNvPr id="7" name="6 CuadroTexto"/>
          <p:cNvSpPr txBox="1"/>
          <p:nvPr/>
        </p:nvSpPr>
        <p:spPr>
          <a:xfrm>
            <a:off x="6429388" y="4643446"/>
            <a:ext cx="2071670" cy="207170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sz="1400" b="1" dirty="0" smtClean="0"/>
              <a:t>Método DuPont:</a:t>
            </a:r>
            <a:r>
              <a:rPr lang="es-EC" sz="1400" dirty="0" smtClean="0"/>
              <a:t> Es desfavorable pues ha habido un decremento  pasando de 0,05% a 0.03% debido principalmente a la disminución  de Rentabilidad Neta</a:t>
            </a:r>
            <a:endParaRPr lang="es-ES" sz="1400" dirty="0"/>
          </a:p>
        </p:txBody>
      </p:sp>
      <p:sp>
        <p:nvSpPr>
          <p:cNvPr id="8" name="7 CuadroTexto"/>
          <p:cNvSpPr txBox="1"/>
          <p:nvPr/>
        </p:nvSpPr>
        <p:spPr>
          <a:xfrm>
            <a:off x="2357422" y="142852"/>
            <a:ext cx="385765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Razones de Rentabilidad</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8 Explosión 2">
            <a:hlinkClick r:id="rId6" action="ppaction://hlinksldjump"/>
          </p:cNvPr>
          <p:cNvSpPr/>
          <p:nvPr/>
        </p:nvSpPr>
        <p:spPr>
          <a:xfrm>
            <a:off x="4214810" y="5143512"/>
            <a:ext cx="1714512" cy="100013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22178951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43108" y="214290"/>
            <a:ext cx="5143536"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Margen EBITDA</a:t>
            </a:r>
            <a:r>
              <a:rPr lang="es-EC"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2 CuadroTexto"/>
          <p:cNvSpPr txBox="1"/>
          <p:nvPr/>
        </p:nvSpPr>
        <p:spPr>
          <a:xfrm>
            <a:off x="428596" y="1071546"/>
            <a:ext cx="1500198"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sz="1400" dirty="0" smtClean="0"/>
              <a:t>El EBITDA</a:t>
            </a:r>
            <a:endParaRPr lang="es-ES" sz="1400" dirty="0"/>
          </a:p>
        </p:txBody>
      </p:sp>
      <p:cxnSp>
        <p:nvCxnSpPr>
          <p:cNvPr id="5" name="4 Conector recto de flecha"/>
          <p:cNvCxnSpPr/>
          <p:nvPr/>
        </p:nvCxnSpPr>
        <p:spPr>
          <a:xfrm>
            <a:off x="2071670" y="1214422"/>
            <a:ext cx="714380" cy="158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8" name="7 CuadroTexto"/>
          <p:cNvSpPr txBox="1"/>
          <p:nvPr/>
        </p:nvSpPr>
        <p:spPr>
          <a:xfrm>
            <a:off x="2928926" y="642918"/>
            <a:ext cx="2928958" cy="129266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sz="1400" dirty="0" smtClean="0"/>
              <a:t>es la utilidad operativa que se obtiene antes de descontar las depreciaciones y amortizaciones de gastos pagados por anticipado</a:t>
            </a:r>
            <a:r>
              <a:rPr lang="es-ES" dirty="0" smtClean="0"/>
              <a:t>.</a:t>
            </a:r>
          </a:p>
          <a:p>
            <a:endParaRPr lang="es-ES" dirty="0"/>
          </a:p>
        </p:txBody>
      </p:sp>
      <p:cxnSp>
        <p:nvCxnSpPr>
          <p:cNvPr id="9" name="8 Conector recto de flecha"/>
          <p:cNvCxnSpPr/>
          <p:nvPr/>
        </p:nvCxnSpPr>
        <p:spPr>
          <a:xfrm>
            <a:off x="5929322" y="1284272"/>
            <a:ext cx="714380" cy="158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0" name="9 Abrir llave"/>
          <p:cNvSpPr/>
          <p:nvPr/>
        </p:nvSpPr>
        <p:spPr>
          <a:xfrm>
            <a:off x="6715140" y="571480"/>
            <a:ext cx="428628" cy="1428760"/>
          </a:xfrm>
          <a:prstGeom prst="lef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s-ES"/>
          </a:p>
        </p:txBody>
      </p:sp>
      <p:sp>
        <p:nvSpPr>
          <p:cNvPr id="11" name="10 CuadroTexto"/>
          <p:cNvSpPr txBox="1"/>
          <p:nvPr/>
        </p:nvSpPr>
        <p:spPr>
          <a:xfrm>
            <a:off x="6929454" y="842831"/>
            <a:ext cx="2000264" cy="800219"/>
          </a:xfrm>
          <a:prstGeom prst="rect">
            <a:avLst/>
          </a:prstGeom>
          <a:noFill/>
        </p:spPr>
        <p:txBody>
          <a:bodyPr wrap="square" rtlCol="0">
            <a:spAutoFit/>
          </a:bodyPr>
          <a:lstStyle/>
          <a:p>
            <a:pPr algn="ctr"/>
            <a:r>
              <a:rPr lang="es-ES" sz="1400" b="1" dirty="0" smtClean="0"/>
              <a:t>MARGEN EBITDA=</a:t>
            </a:r>
            <a:r>
              <a:rPr lang="es-ES" sz="1400" dirty="0" smtClean="0"/>
              <a:t>EBITDA/Ingresos</a:t>
            </a:r>
          </a:p>
          <a:p>
            <a:endParaRPr lang="es-ES" dirty="0"/>
          </a:p>
        </p:txBody>
      </p:sp>
      <p:cxnSp>
        <p:nvCxnSpPr>
          <p:cNvPr id="14" name="13 Conector recto de flecha"/>
          <p:cNvCxnSpPr/>
          <p:nvPr/>
        </p:nvCxnSpPr>
        <p:spPr>
          <a:xfrm rot="5400000">
            <a:off x="2070876" y="4357694"/>
            <a:ext cx="4572826" cy="794"/>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graphicFrame>
        <p:nvGraphicFramePr>
          <p:cNvPr id="17" name="16 Tabla"/>
          <p:cNvGraphicFramePr>
            <a:graphicFrameLocks noGrp="1"/>
          </p:cNvGraphicFramePr>
          <p:nvPr>
            <p:extLst>
              <p:ext uri="{D42A27DB-BD31-4B8C-83A1-F6EECF244321}">
                <p14:modId xmlns:p14="http://schemas.microsoft.com/office/powerpoint/2010/main" xmlns="" val="1863981278"/>
              </p:ext>
            </p:extLst>
          </p:nvPr>
        </p:nvGraphicFramePr>
        <p:xfrm>
          <a:off x="357158" y="2214554"/>
          <a:ext cx="3820888" cy="4357719"/>
        </p:xfrm>
        <a:graphic>
          <a:graphicData uri="http://schemas.openxmlformats.org/drawingml/2006/table">
            <a:tbl>
              <a:tblPr/>
              <a:tblGrid>
                <a:gridCol w="114300"/>
                <a:gridCol w="1085750"/>
                <a:gridCol w="134447"/>
                <a:gridCol w="134447"/>
                <a:gridCol w="1175972"/>
                <a:gridCol w="1175972"/>
              </a:tblGrid>
              <a:tr h="271720">
                <a:tc gridSpan="6">
                  <a:txBody>
                    <a:bodyPr/>
                    <a:lstStyle/>
                    <a:p>
                      <a:pPr algn="ctr">
                        <a:lnSpc>
                          <a:spcPct val="115000"/>
                        </a:lnSpc>
                        <a:spcAft>
                          <a:spcPts val="0"/>
                        </a:spcAft>
                      </a:pPr>
                      <a:r>
                        <a:rPr lang="es-ES" sz="1100" b="1" dirty="0">
                          <a:solidFill>
                            <a:srgbClr val="000000"/>
                          </a:solidFill>
                          <a:latin typeface="Calibri"/>
                          <a:ea typeface="Times New Roman"/>
                          <a:cs typeface="Calibri"/>
                        </a:rPr>
                        <a:t>EMPRESA MALEPRODU .CIA.LTDA.</a:t>
                      </a:r>
                      <a:endParaRPr lang="es-ES" sz="11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A9694"/>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71720">
                <a:tc gridSpan="6">
                  <a:txBody>
                    <a:bodyPr/>
                    <a:lstStyle/>
                    <a:p>
                      <a:pPr algn="ctr">
                        <a:lnSpc>
                          <a:spcPct val="115000"/>
                        </a:lnSpc>
                        <a:spcAft>
                          <a:spcPts val="0"/>
                        </a:spcAft>
                      </a:pPr>
                      <a:r>
                        <a:rPr lang="es-ES" sz="1100" b="1">
                          <a:solidFill>
                            <a:srgbClr val="000000"/>
                          </a:solidFill>
                          <a:latin typeface="Calibri"/>
                          <a:ea typeface="Times New Roman"/>
                          <a:cs typeface="Calibri"/>
                        </a:rPr>
                        <a:t>ESTADO DE PERDIDAS Y GANANCIAS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DA9694"/>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71720">
                <a:tc>
                  <a:txBody>
                    <a:bodyPr/>
                    <a:lstStyle/>
                    <a:p>
                      <a:pPr algn="ctr">
                        <a:lnSpc>
                          <a:spcPct val="115000"/>
                        </a:lnSpc>
                        <a:spcAft>
                          <a:spcPts val="0"/>
                        </a:spcAft>
                      </a:pPr>
                      <a:r>
                        <a:rPr lang="es-ES" sz="1100" b="1">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s-ES" sz="1100" dirty="0">
                        <a:solidFill>
                          <a:schemeClr val="tx1"/>
                        </a:solidFill>
                        <a:latin typeface="Calibri"/>
                        <a:ea typeface="Times New Roman"/>
                        <a:cs typeface="Times New Roman"/>
                      </a:endParaRPr>
                    </a:p>
                  </a:txBody>
                  <a:tcPr marL="44450" marR="44450" marT="0" marB="0" anchor="b">
                    <a:lnL>
                      <a:noFill/>
                    </a:lnL>
                    <a:lnR>
                      <a:noFill/>
                    </a:lnR>
                    <a:lnT>
                      <a:noFill/>
                    </a:lnT>
                    <a:lnB>
                      <a:noFill/>
                    </a:lnB>
                  </a:tcPr>
                </a:tc>
                <a:tc>
                  <a:txBody>
                    <a:bodyPr/>
                    <a:lstStyle/>
                    <a:p>
                      <a:endParaRPr lang="es-ES" sz="1100">
                        <a:solidFill>
                          <a:schemeClr val="tx1"/>
                        </a:solidFill>
                        <a:latin typeface="Calibri"/>
                        <a:ea typeface="Times New Roman"/>
                        <a:cs typeface="Times New Roman"/>
                      </a:endParaRPr>
                    </a:p>
                  </a:txBody>
                  <a:tcPr marL="44450" marR="44450" marT="0" marB="0" anchor="b">
                    <a:lnL>
                      <a:noFill/>
                    </a:lnL>
                    <a:lnR>
                      <a:noFill/>
                    </a:lnR>
                    <a:lnT>
                      <a:noFill/>
                    </a:lnT>
                    <a:lnB>
                      <a:noFill/>
                    </a:lnB>
                  </a:tcPr>
                </a:tc>
                <a:tc>
                  <a:txBody>
                    <a:bodyPr/>
                    <a:lstStyle/>
                    <a:p>
                      <a:endParaRPr lang="es-ES" sz="1100">
                        <a:solidFill>
                          <a:schemeClr val="tx1"/>
                        </a:solidFill>
                        <a:latin typeface="Calibr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1100" b="1">
                          <a:solidFill>
                            <a:schemeClr val="tx1"/>
                          </a:solidFill>
                          <a:latin typeface="Calibri"/>
                          <a:ea typeface="Times New Roman"/>
                          <a:cs typeface="Calibri"/>
                        </a:rPr>
                        <a:t>2011</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b="1">
                          <a:solidFill>
                            <a:schemeClr val="tx1"/>
                          </a:solidFill>
                          <a:latin typeface="Calibri"/>
                          <a:ea typeface="Times New Roman"/>
                          <a:cs typeface="Calibri"/>
                        </a:rPr>
                        <a:t>2012</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720">
                <a:tc>
                  <a:txBody>
                    <a:bodyPr/>
                    <a:lstStyle/>
                    <a:p>
                      <a:pP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spcAft>
                          <a:spcPts val="0"/>
                        </a:spcAft>
                      </a:pPr>
                      <a:r>
                        <a:rPr lang="es-ES" sz="1100" dirty="0">
                          <a:solidFill>
                            <a:schemeClr val="tx1"/>
                          </a:solidFill>
                          <a:latin typeface="Calibri"/>
                          <a:ea typeface="Times New Roman"/>
                          <a:cs typeface="Calibri"/>
                        </a:rPr>
                        <a:t>Ventas </a:t>
                      </a:r>
                      <a:endParaRPr lang="es-ES" sz="1100" dirty="0">
                        <a:solidFill>
                          <a:schemeClr val="tx1"/>
                        </a:solidFill>
                        <a:latin typeface="Calibri"/>
                        <a:ea typeface="Calibri"/>
                        <a:cs typeface="Times New Roman"/>
                      </a:endParaRPr>
                    </a:p>
                  </a:txBody>
                  <a:tcPr marL="44450" marR="44450" marT="0" marB="0" anchor="b">
                    <a:lnL>
                      <a:noFill/>
                    </a:lnL>
                    <a:lnR>
                      <a:noFill/>
                    </a:lnR>
                    <a:lnT>
                      <a:noFill/>
                    </a:lnT>
                    <a:lnB>
                      <a:noFill/>
                    </a:lnB>
                  </a:tcPr>
                </a:tc>
                <a:tc>
                  <a:txBody>
                    <a:bodyPr/>
                    <a:lstStyle/>
                    <a:p>
                      <a:endParaRPr lang="es-ES" sz="1100">
                        <a:solidFill>
                          <a:schemeClr val="tx1"/>
                        </a:solidFill>
                        <a:latin typeface="Calibri"/>
                        <a:ea typeface="Times New Roman"/>
                        <a:cs typeface="Times New Roman"/>
                      </a:endParaRPr>
                    </a:p>
                  </a:txBody>
                  <a:tcPr marL="44450" marR="44450" marT="0" marB="0" anchor="b">
                    <a:lnL>
                      <a:noFill/>
                    </a:lnL>
                    <a:lnR>
                      <a:noFill/>
                    </a:lnR>
                    <a:lnT>
                      <a:noFill/>
                    </a:lnT>
                    <a:lnB>
                      <a:noFill/>
                    </a:lnB>
                  </a:tcPr>
                </a:tc>
                <a:tc>
                  <a:txBody>
                    <a:bodyPr/>
                    <a:lstStyle/>
                    <a:p>
                      <a:endParaRPr lang="es-ES" sz="1100">
                        <a:solidFill>
                          <a:schemeClr val="tx1"/>
                        </a:solidFill>
                        <a:latin typeface="Calibr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1100">
                          <a:solidFill>
                            <a:schemeClr val="tx1"/>
                          </a:solidFill>
                          <a:latin typeface="Calibri"/>
                          <a:ea typeface="Times New Roman"/>
                          <a:cs typeface="Calibri"/>
                        </a:rPr>
                        <a:t>1.444.632,61</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100">
                          <a:solidFill>
                            <a:schemeClr val="tx1"/>
                          </a:solidFill>
                          <a:latin typeface="Calibri"/>
                          <a:ea typeface="Times New Roman"/>
                          <a:cs typeface="Calibri"/>
                        </a:rPr>
                        <a:t>2.062.467,32</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543439">
                <a:tc>
                  <a:txBody>
                    <a:bodyPr/>
                    <a:lstStyle/>
                    <a:p>
                      <a:pP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a:lnSpc>
                          <a:spcPct val="115000"/>
                        </a:lnSpc>
                        <a:spcAft>
                          <a:spcPts val="0"/>
                        </a:spcAft>
                      </a:pPr>
                      <a:r>
                        <a:rPr lang="es-ES" sz="1100" dirty="0">
                          <a:solidFill>
                            <a:schemeClr val="tx1"/>
                          </a:solidFill>
                          <a:latin typeface="Calibri"/>
                          <a:ea typeface="Times New Roman"/>
                          <a:cs typeface="Calibri"/>
                        </a:rPr>
                        <a:t>(-)Costo de  prestación de servicio </a:t>
                      </a:r>
                      <a:endParaRPr lang="es-ES" sz="1100" dirty="0">
                        <a:solidFill>
                          <a:schemeClr val="tx1"/>
                        </a:solidFill>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1100">
                          <a:solidFill>
                            <a:schemeClr val="tx1"/>
                          </a:solidFill>
                          <a:latin typeface="Calibri"/>
                          <a:ea typeface="Times New Roman"/>
                          <a:cs typeface="Calibri"/>
                        </a:rPr>
                        <a:t>858.988,03</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a:solidFill>
                            <a:schemeClr val="tx1"/>
                          </a:solidFill>
                          <a:latin typeface="Calibri"/>
                          <a:ea typeface="Times New Roman"/>
                          <a:cs typeface="Calibri"/>
                        </a:rPr>
                        <a:t>1.438.044,32</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81923">
                <a:tc>
                  <a:txBody>
                    <a:bodyPr/>
                    <a:lstStyle/>
                    <a:p>
                      <a:pP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15000"/>
                        </a:lnSpc>
                        <a:spcAft>
                          <a:spcPts val="0"/>
                        </a:spcAft>
                      </a:pPr>
                      <a:r>
                        <a:rPr lang="es-ES" sz="1100" dirty="0">
                          <a:solidFill>
                            <a:schemeClr val="tx1"/>
                          </a:solidFill>
                          <a:latin typeface="Calibri"/>
                          <a:ea typeface="Times New Roman"/>
                          <a:cs typeface="Calibri"/>
                        </a:rPr>
                        <a:t>(=)Ganancia Bruta </a:t>
                      </a:r>
                      <a:endParaRPr lang="es-ES" sz="1100" dirty="0">
                        <a:solidFill>
                          <a:schemeClr val="tx1"/>
                        </a:solidFill>
                        <a:latin typeface="Calibri"/>
                        <a:ea typeface="Calibri"/>
                        <a:cs typeface="Times New Roman"/>
                      </a:endParaRPr>
                    </a:p>
                  </a:txBody>
                  <a:tcPr marL="44450" marR="44450" marT="0" marB="0" anchor="b">
                    <a:lnL>
                      <a:noFill/>
                    </a:lnL>
                    <a:lnR>
                      <a:noFill/>
                    </a:lnR>
                    <a:lnT>
                      <a:noFill/>
                    </a:lnT>
                    <a:lnB>
                      <a:noFill/>
                    </a:lnB>
                  </a:tcPr>
                </a:tc>
                <a:tc hMerge="1">
                  <a:txBody>
                    <a:bodyPr/>
                    <a:lstStyle/>
                    <a:p>
                      <a:endParaRPr lang="es-ES"/>
                    </a:p>
                  </a:txBody>
                  <a:tcPr/>
                </a:tc>
                <a:tc>
                  <a:txBody>
                    <a:bodyPr/>
                    <a:lstStyle/>
                    <a:p>
                      <a:endParaRPr lang="es-ES" sz="1100">
                        <a:solidFill>
                          <a:schemeClr val="tx1"/>
                        </a:solidFill>
                        <a:latin typeface="Calibr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1100">
                          <a:solidFill>
                            <a:schemeClr val="tx1"/>
                          </a:solidFill>
                          <a:latin typeface="Calibri"/>
                          <a:ea typeface="Times New Roman"/>
                          <a:cs typeface="Calibri"/>
                        </a:rPr>
                        <a:t>585.644,58</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a:solidFill>
                            <a:schemeClr val="tx1"/>
                          </a:solidFill>
                          <a:latin typeface="Calibri"/>
                          <a:ea typeface="Times New Roman"/>
                          <a:cs typeface="Calibri"/>
                        </a:rPr>
                        <a:t>624.423,00</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r>
              <a:tr h="815159">
                <a:tc>
                  <a:txBody>
                    <a:bodyPr/>
                    <a:lstStyle/>
                    <a:p>
                      <a:pP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a:lnSpc>
                          <a:spcPct val="115000"/>
                        </a:lnSpc>
                        <a:spcAft>
                          <a:spcPts val="0"/>
                        </a:spcAft>
                      </a:pPr>
                      <a:r>
                        <a:rPr lang="es-ES" sz="1100" dirty="0">
                          <a:solidFill>
                            <a:schemeClr val="tx1"/>
                          </a:solidFill>
                          <a:latin typeface="Calibri"/>
                          <a:ea typeface="Times New Roman"/>
                          <a:cs typeface="Calibri"/>
                        </a:rPr>
                        <a:t>Gastos administrativos y ventas </a:t>
                      </a:r>
                      <a:endParaRPr lang="es-ES" sz="1100" dirty="0">
                        <a:solidFill>
                          <a:schemeClr val="tx1"/>
                        </a:solidFill>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1100">
                          <a:solidFill>
                            <a:schemeClr val="tx1"/>
                          </a:solidFill>
                          <a:latin typeface="Calibri"/>
                          <a:ea typeface="Times New Roman"/>
                          <a:cs typeface="Calibri"/>
                        </a:rPr>
                        <a:t>286.978,60</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1100">
                          <a:solidFill>
                            <a:schemeClr val="tx1"/>
                          </a:solidFill>
                          <a:latin typeface="Calibri"/>
                          <a:ea typeface="Times New Roman"/>
                          <a:cs typeface="Calibri"/>
                        </a:rPr>
                        <a:t>388.562,23</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tcPr>
                </a:tc>
              </a:tr>
              <a:tr h="543439">
                <a:tc>
                  <a:txBody>
                    <a:bodyPr/>
                    <a:lstStyle/>
                    <a:p>
                      <a:pP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3">
                  <a:txBody>
                    <a:bodyPr/>
                    <a:lstStyle/>
                    <a:p>
                      <a:pPr>
                        <a:lnSpc>
                          <a:spcPct val="115000"/>
                        </a:lnSpc>
                        <a:spcAft>
                          <a:spcPts val="0"/>
                        </a:spcAft>
                      </a:pPr>
                      <a:r>
                        <a:rPr lang="es-ES" sz="1100" dirty="0">
                          <a:solidFill>
                            <a:schemeClr val="tx1"/>
                          </a:solidFill>
                          <a:latin typeface="Calibri"/>
                          <a:ea typeface="Times New Roman"/>
                          <a:cs typeface="Calibri"/>
                        </a:rPr>
                        <a:t>Depreciaciones y Amortización </a:t>
                      </a:r>
                      <a:endParaRPr lang="es-ES" sz="1100" dirty="0">
                        <a:solidFill>
                          <a:schemeClr val="tx1"/>
                        </a:solidFill>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1100" dirty="0">
                          <a:solidFill>
                            <a:schemeClr val="tx1"/>
                          </a:solidFill>
                          <a:latin typeface="Calibri"/>
                          <a:ea typeface="Times New Roman"/>
                          <a:cs typeface="Calibri"/>
                        </a:rPr>
                        <a:t>36.429,24</a:t>
                      </a:r>
                      <a:endParaRPr lang="es-ES" sz="1100" dirty="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a:solidFill>
                            <a:schemeClr val="tx1"/>
                          </a:solidFill>
                          <a:latin typeface="Calibri"/>
                          <a:ea typeface="Times New Roman"/>
                          <a:cs typeface="Calibri"/>
                        </a:rPr>
                        <a:t>40.178,62</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543439">
                <a:tc>
                  <a:txBody>
                    <a:bodyPr/>
                    <a:lstStyle/>
                    <a:p>
                      <a:pP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gridSpan="3">
                  <a:txBody>
                    <a:bodyPr/>
                    <a:lstStyle/>
                    <a:p>
                      <a:pPr>
                        <a:lnSpc>
                          <a:spcPct val="115000"/>
                        </a:lnSpc>
                        <a:spcAft>
                          <a:spcPts val="0"/>
                        </a:spcAft>
                      </a:pPr>
                      <a:r>
                        <a:rPr lang="es-ES" sz="1100">
                          <a:solidFill>
                            <a:schemeClr val="tx1"/>
                          </a:solidFill>
                          <a:latin typeface="Calibri"/>
                          <a:ea typeface="Times New Roman"/>
                          <a:cs typeface="Calibri"/>
                        </a:rPr>
                        <a:t>(=)Resultado Operativo EBITDA </a:t>
                      </a:r>
                      <a:endParaRPr lang="es-ES" sz="1100">
                        <a:solidFill>
                          <a:schemeClr val="tx1"/>
                        </a:solidFill>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1100" dirty="0">
                          <a:solidFill>
                            <a:schemeClr val="tx1"/>
                          </a:solidFill>
                          <a:latin typeface="Calibri"/>
                          <a:ea typeface="Times New Roman"/>
                          <a:cs typeface="Calibri"/>
                        </a:rPr>
                        <a:t>262.236,74</a:t>
                      </a:r>
                      <a:endParaRPr lang="es-ES" sz="1100" dirty="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s-ES" sz="1100">
                          <a:solidFill>
                            <a:schemeClr val="tx1"/>
                          </a:solidFill>
                          <a:latin typeface="Calibri"/>
                          <a:ea typeface="Times New Roman"/>
                          <a:cs typeface="Calibri"/>
                        </a:rPr>
                        <a:t>195.682,15</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271720">
                <a:tc>
                  <a:txBody>
                    <a:bodyPr/>
                    <a:lstStyle/>
                    <a:p>
                      <a:pPr>
                        <a:lnSpc>
                          <a:spcPct val="115000"/>
                        </a:lnSpc>
                        <a:spcAft>
                          <a:spcPts val="0"/>
                        </a:spcAft>
                      </a:pPr>
                      <a:r>
                        <a:rPr lang="es-ES" sz="1100">
                          <a:solidFill>
                            <a:schemeClr val="tx1"/>
                          </a:solidFill>
                          <a:latin typeface="Calibri"/>
                          <a:ea typeface="Times New Roman"/>
                          <a:cs typeface="Calibri"/>
                        </a:rPr>
                        <a:t> </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100">
                          <a:solidFill>
                            <a:schemeClr val="tx1"/>
                          </a:solidFill>
                          <a:latin typeface="Calibri"/>
                          <a:ea typeface="Times New Roman"/>
                          <a:cs typeface="Calibri"/>
                        </a:rPr>
                        <a:t> </a:t>
                      </a:r>
                      <a:endParaRPr lang="es-ES" sz="110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100">
                          <a:solidFill>
                            <a:schemeClr val="tx1"/>
                          </a:solidFill>
                          <a:latin typeface="Calibri"/>
                          <a:ea typeface="Times New Roman"/>
                          <a:cs typeface="Calibri"/>
                        </a:rPr>
                        <a:t> </a:t>
                      </a:r>
                      <a:endParaRPr lang="es-ES" sz="110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100">
                          <a:solidFill>
                            <a:schemeClr val="tx1"/>
                          </a:solidFill>
                          <a:latin typeface="Calibri"/>
                          <a:ea typeface="Times New Roman"/>
                          <a:cs typeface="Calibri"/>
                        </a:rPr>
                        <a:t> </a:t>
                      </a:r>
                      <a:endParaRPr lang="es-ES" sz="1100">
                        <a:solidFill>
                          <a:schemeClr val="tx1"/>
                        </a:solidFill>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a:solidFill>
                            <a:schemeClr val="tx1"/>
                          </a:solidFill>
                          <a:latin typeface="Calibri"/>
                          <a:ea typeface="Times New Roman"/>
                          <a:cs typeface="Calibri"/>
                        </a:rPr>
                        <a:t> </a:t>
                      </a:r>
                      <a:endParaRPr lang="es-ES" sz="1100" dirty="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100">
                          <a:solidFill>
                            <a:schemeClr val="tx1"/>
                          </a:solidFill>
                          <a:latin typeface="Calibri"/>
                          <a:ea typeface="Times New Roman"/>
                          <a:cs typeface="Calibri"/>
                        </a:rPr>
                        <a:t> </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720">
                <a:tc>
                  <a:txBody>
                    <a:bodyPr/>
                    <a:lstStyle/>
                    <a:p>
                      <a:pPr>
                        <a:lnSpc>
                          <a:spcPct val="115000"/>
                        </a:lnSpc>
                        <a:spcAft>
                          <a:spcPts val="0"/>
                        </a:spcAft>
                      </a:pPr>
                      <a:r>
                        <a:rPr lang="es-ES" sz="1100">
                          <a:solidFill>
                            <a:schemeClr val="tx1"/>
                          </a:solidFill>
                          <a:latin typeface="Calibri"/>
                          <a:ea typeface="Times New Roman"/>
                          <a:cs typeface="Calibri"/>
                        </a:rPr>
                        <a:t> </a:t>
                      </a:r>
                      <a:endParaRPr lang="es-ES" sz="110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nSpc>
                          <a:spcPct val="115000"/>
                        </a:lnSpc>
                        <a:spcAft>
                          <a:spcPts val="0"/>
                        </a:spcAft>
                      </a:pPr>
                      <a:r>
                        <a:rPr lang="es-ES" sz="1100" dirty="0">
                          <a:solidFill>
                            <a:schemeClr val="tx1"/>
                          </a:solidFill>
                          <a:latin typeface="Calibri"/>
                          <a:ea typeface="Times New Roman"/>
                          <a:cs typeface="Calibri"/>
                        </a:rPr>
                        <a:t>Margen EBITDA</a:t>
                      </a:r>
                      <a:endParaRPr lang="es-ES" sz="1100" dirty="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s-ES"/>
                    </a:p>
                  </a:txBody>
                  <a:tcPr/>
                </a:tc>
                <a:tc>
                  <a:txBody>
                    <a:bodyPr/>
                    <a:lstStyle/>
                    <a:p>
                      <a:pPr>
                        <a:lnSpc>
                          <a:spcPct val="115000"/>
                        </a:lnSpc>
                        <a:spcAft>
                          <a:spcPts val="0"/>
                        </a:spcAft>
                      </a:pPr>
                      <a:r>
                        <a:rPr lang="es-ES" sz="1100" dirty="0">
                          <a:solidFill>
                            <a:schemeClr val="tx1"/>
                          </a:solidFill>
                          <a:latin typeface="Calibri"/>
                          <a:ea typeface="Times New Roman"/>
                          <a:cs typeface="Calibri"/>
                        </a:rPr>
                        <a:t> </a:t>
                      </a:r>
                      <a:endParaRPr lang="es-ES" sz="1100" dirty="0">
                        <a:solidFill>
                          <a:schemeClr val="tx1"/>
                        </a:solidFill>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S" sz="1100" dirty="0">
                          <a:solidFill>
                            <a:schemeClr val="tx1"/>
                          </a:solidFill>
                          <a:latin typeface="Calibri"/>
                          <a:ea typeface="Times New Roman"/>
                          <a:cs typeface="Calibri"/>
                        </a:rPr>
                        <a:t>0,18</a:t>
                      </a:r>
                      <a:endParaRPr lang="es-ES" sz="1100" dirty="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S" sz="1100" dirty="0">
                          <a:solidFill>
                            <a:schemeClr val="tx1"/>
                          </a:solidFill>
                          <a:latin typeface="Calibri"/>
                          <a:ea typeface="Times New Roman"/>
                          <a:cs typeface="Calibri"/>
                        </a:rPr>
                        <a:t>0,09</a:t>
                      </a:r>
                      <a:endParaRPr lang="es-ES" sz="1100" dirty="0">
                        <a:solidFill>
                          <a:schemeClr val="tx1"/>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22" name="21 Diagrama"/>
          <p:cNvGraphicFramePr/>
          <p:nvPr>
            <p:extLst>
              <p:ext uri="{D42A27DB-BD31-4B8C-83A1-F6EECF244321}">
                <p14:modId xmlns:p14="http://schemas.microsoft.com/office/powerpoint/2010/main" xmlns="" val="3960737050"/>
              </p:ext>
            </p:extLst>
          </p:nvPr>
        </p:nvGraphicFramePr>
        <p:xfrm>
          <a:off x="4500562" y="2285992"/>
          <a:ext cx="4429156" cy="4429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9877" name="AutoShape 5" descr="data:image/jpeg;base64,/9j/4AAQSkZJRgABAQAAAQABAAD/2wBDAAkGBwgHBgkIBwgKCgkLDRYPDQwMDRsUFRAWIB0iIiAdHx8kKDQsJCYxJx8fLT0tMTU3Ojo6Iys/RD84QzQ5Ojf/2wBDAQoKCg0MDRoPDxo3JR8lNzc3Nzc3Nzc3Nzc3Nzc3Nzc3Nzc3Nzc3Nzc3Nzc3Nzc3Nzc3Nzc3Nzc3Nzc3Nzc3Nzf/wAARCAC7AQ0DASIAAhEBAxEB/8QAHAAAAQUBAQEAAAAAAAAAAAAAAAEDBAUGBwII/8QASBAAAQMDAAQICwYEBQMFAAAAAQIDBAAFEQYSITETFBVBUVST0QciNTZTYXFzkpSzMlV0gZGyIzShsUJSYrTBFnKDJDND4fD/xAAbAQEAAQUBAAAAAAAAAAAAAAAAAQIDBAUGB//EADkRAAIBAgIGBQsEAwEBAAAAAAABAgMRBBIFITFRUpETFEFxwQYVFjNTYYGh0eHwJDI0sSNC8XIi/9oADAMBAAIRAxEAPwDj9FFaK02xKbJKuhMbhGm+EHD4OzW1AEpOwqJzv3AV2M5Zbe8xzO5HSKTI6RVly1J9HH7BHdSctSPRx+wR3VVlq7lz+w1FdkdIpcjpFWHLUj0cfsEd1Ly1I9HH7BHdTLV3Ln9gVuR0ijI6RVly1I9HH7BHdSctSPRx+wR3Uy1dy5/YFdkdIoyOkVY8tSPRx+wR3UctSPRx+wR3Uy1dy5/YFdkdI/WlyOkfrVhy1I9HH7BHdRy1I9HH7BHdU5am5c/sCv8AzH60eyrHlqR6OP2CO6vbN1kPuoa4vGdK1BIQY6PGJ5t1MtXcuf2Goq8UVYXiKiLJTwbZaS6jX4M7eDOSCn9QagVMWpK5AmKMUtFVWAbKKKvdDbOi9XcMPBJbSASlRwFEkAAnoycn2eurOIrRoUnUlsRVCLnJRXaUR2UmRXQZim4ct6K1HgqQysoBRGRg4PN4tM8bHVYfyzfdXOPymhf1fzNotEzf+yMJkUZFbvjY6rD+Wb7qONjqsP5ZvuqPSeHs/mPNM+JGEyKMit3xsdVh/LN91HGx1WH8s33VPpPD2fzHmmfEjCZFGRW742Oqw/lm+6jjY6rD+Wb7qek8PZ/MeaZ8SMJkUZFbvjY6rD+Wb7qONjqsP5Zvup6Tw9n8x5pnxIwmRRkdNbvjY6rD+Wb7qONjqsP5Zvup6Tw9n8x5pnxIwtFazSO1tG1ouSIqYzgKc8GkJQ6gkgHA2ZB5xvzWUrf4HGQxlLpIK3Ya+vRlRnkkJvFaljzOkfhx/uFVkULxsNa5jzNkfhx/uFVcclKUS0ZM0UGkrMIFFLirzQyDGuF3dZmNB1tMKS4EkkYUllSknZ0EA0ujEKNNi31cpkOKjWxb7JJI1FhaADs9Sjv6aszrRi2n2W+ZNihorfXPRaCxJiN2t2FJK7EqY8l4P7wgqLid20/4RuGNopi8aPstw3XbfFjJS1ZIUl3XLhXruFIKkYONYk7c7MbgDVlYym7atoysxFBrdW3Q+PFF7buUyBJmQrY865DbU5rxnQAUnOAlRBOCATg76qoGiJuIQ1FvNtcuK45kJgoUtStUJ1sFYSUBWBuKtm47aqWLpa9YyszQorZaKaItSrlYlXWbCaTcHkLbgvKcDj7OvgnKU4TkBWMqBONlZa5tIZuMtptOqhD60pHQAogCrkK8JzcI9hFtVyNU2yeWYP4hv9wqDU6yeWYP4hv9wq69gLLS3+eb9i/qKqjq90t/n2/Yv6iqoyQN5A9prHo/s173/ZLEwaMVJtkdE25RIinNQPvoaKhgkaygM4/OpF+s8uxXN2BOThaDlKwPFcTzKT6j/TaN4qpVIZ8l9ZBXYrZeDHyw7/4vqCsdWw8GXll32NfUFYGmV+hqfnaZGE9dEkXHyhK98v8Acaj1IuPlCV75f7jUevNmdagooooAorVaOWiDcdGbgp1jWuCni3Fd1jsUlouauM4OdUj868WK0w3dGbpOmNa8gsOKiZJGoGwnWVs37VpH5Gryot8rlh14q/udjMUVorfZWZMJ6MzJgPXRxsPoaDi1FttIKinITqa5HSrZjG+oiLEeKR3n7hDjuyWS+ww8pSS4gZ/xY1QTg4BP96pdKSJVeBUUUUVbLwUUUUBa6V+ZcX3KPq1zqui6V+ZcX3KPq1zrFd75NfxX3+BzOkvX/Aj1r43mW/8Ahh/uFVka10bzMf8Aw4/3Cq2mW1SJg9hlDRQauNFrSzdZz3HHHG4MSOuVKU0AV8Ggbk52axJAGd2c1mTmoRzMgTRS6s2a9NypTS3Yym3GXktkBeo4goUU52ZAVkZ6Ks0S7JY7bc2rZPkXGTcI/FklUXgUso10qUTlRJUdUAAbN+3dTtrZseks4WeJaVW2W8FCG+iWt3WcAJSl0K2EKxjWTq4J3EbBGh6GTZUK3yTNtrHKKTxNp+QUreUFFOoBq4ByN5IG0bc7Kw5zpuV53i9Wrf2+/wB/iSk+wtkaSWjMWUX3g6NH3La4zwB8VwNlKSFZ2gk/lSSdKrcYMpDC3C8uzQYreW9nCsrQpWfV4p289UUTReU6xw0yVCtqFPKYb4+6Wy44nYpIABOwkAqOEgnGada0PnCNNkTpEO3twpXFXuNuqBDuMgDVSrOeYj27ttW3Tw19cvy5OsvXL7o2qZf7wiXNEy7wpCERDHGqw64BkFet4wznGBuO3FWdr0zs0WVDeTdbhFt6YoZ5JjxAltpfBlKlKUFDXGsSrdkkjO6sczojKeYPBTraqaI5k8QEgl/UCdY/4dXW1fG1dbOObOyrdnRKMpvRlUN2FMk3Jh1x2O6+6kKI19uQkEBITjfnWHONtW6kMNazk3/zu9235kpyPVovtgemaOXO7SpceTZ0tMrYaj66XktrJQoK1hq7D4wI5tm+sbcXkSLhKeazqOPLWnPQVEirNrRic9dLdAbUwV3COmQy7rngw2QSSo4yNXVVnZs1TT9t0Qk3ER22bhbES5SCuNDckEOvDbjGElKScbAopPq2ismDo0nmzfl/+lOvYZyptk8swfxDf7hURQ1VEEYI31MsflmD+Ib/AHCsx7CCy0t/n2/Yv6iq3fgRjNyYt1QtKc8M3hRSDjxVdNYTS3+fb9jn1FVvvAc5wMS7L1SrDzewf9iq1eKX6b4/Ut1/2M2YUEnKW2wRzhAFVOlFhj6T2/iz5DUlvKo7+PsK5welJwM/rVyY7p/+NX6VD0k0ih6K2IvuhK5bwIbaztcV0epI2En8t5rDbStlWs1VLpXUVtpwOfCk2+Y9EmNKafZVqrQeY/8AI5wecVqPBl5Ze9jX1BWaulwlXSc9Nmul195WVK3D1ADmAGwCtN4MvLLvsa+oKytLZvN0822yOhwfr4j9x8oSvfL/AHGo9aG2xoj06+PzYwkpisOPIbLikAqDiRtKSDuUabSxAu1unOw4XEpUJsPlCHlOIdb1gFfaJIUNYHfgjm56876O6vc6h1UnaxRUVcK0dlpbUOGiGUlrhlQg7/GCMa2dXGM426udbHNXtnRiY81EUmRCDkxoORWFPEOOg52AYwDsxtIBO4mnRS3Dpqe89Wq9It1nQ20VccaubctAx4pSlBB2+s7MVOmXy2cYuLMDhUQTbXI0QKRt11rCySObaTt9Qqp5Cki3MTVvR0CRrBhlSlcK6pKtUpCQnfnG84276JdhkxmZDgkQ31RccZaYe11s7ceMMAHB2HVJwd+KuXqJbC040XK9zTQ9JrYzJacTPmMQ+L8ELczGAQ2rgykqUoHxxkk9JJGd1QLNfIMSBGakTJKozaCJFsejh9t45JyhRPiZ2dGCCdtVMzR6ZEivOuOR1Ox0JckRkOEuspVjBUMY5xnBOMjOKdmWJxE2Qh1yDBaYbaUtTj6ijK0ggDIKiTvIA2bebFVZ6l9hR0dG238/GUqiCokDAJ2DopKt1aOzEzFR1ORQ2mOJKpXC/wAENHcvWxnBOzGM55q9psclhctC248hKIJlNupdVqqRkALRjGTnZgjpzVjo5bjI6aCW0paK0EqwLjWt5vVjruccl6S0mQS4y1gbNTGCRvVtJGzZvrxL0WmxOMoXIhLkR2eHcjtvEuBvAJVjAG45xnPPipdKS7Aq8H2kfSvzLi+5R9Wud10XSvzKi+5R9WudYru/JlfpJd/gjntJ+v8AgMYrWx/Mx/8ADj/cKrJ1rI/ma/8Ahh/uFVtpK04mCZQ1c6K3Vi1zZAmocXBmRlxZQaxrhC/8Sc7MggHB34xVMaSsicFOLiyDYWhdk0ani8MXhNyksayoUdqK43/EIISp0rAAAyDhJVkjGcbatHWrSLNodNud1XFMeOtxbIYWtTyBIcOEEbArII8bA2g55q54DTrsl55tpt15xaGUlLSVLJCATkgDmGSTs6axZ4VyaeZ336tz+pNzoh0xYu8JCTcotnkNzJDqxJtqZSHG3XC54p1FEKSSRg4B2HNU1+v8a52C4MKmvSJb13RISp5kIUtpLJQFEJGqDuGAax1LSOCpwd4+H/RmZ1WBpLYocpSo12bh2t2Cphu3sW4hxtamik8M4E5WNYk5ClZJBwMZFVYr7aY50TlSZwaXbGZEeSyWXCoa/ClKwQkgjxkjfnPNjbXP6Kp6jBX1vX3bmvEZmbK26Rw2NC3Y7ylcsR23okLxCRwD5SXDncCnDgHvKv8ARnSWx2uRZJDV1bgQ2GW0y4bVuzIce3LUp0J2oJ2nCs4Grq1y6iqp4KnNNXesZmOydUyHdVWsnWJBxjIzvqTY/LMH8Q3+4VBqbZPLMH8Q3+4VlWsrEFnpb/PN+xf1FVSVeaWfz7fsX9RVUlU0IqVPX7/7D2ki1yUwrlElqQVJYfQ4UpxkhKgcD9KlaRXyXpBdHJ0wgFXittp+y0jmSO/nO2q2iqlQgp9JbWQJWw8GXlh32NfUFZCtf4M/LDvsa+oKwNNr9BU+H9mRg/XxL+2yIrU6+sS5SYwlMOMocWhagFFxJ26oJ3A81eEPwrRb5zcScmbLmtBjWbaWltpvWClZKwCVHVAxjGOeqq4+UJXvl/uNR681VS3YdS6Slrv8Dbz9JGpMl24x7umNwreeKJt6C8lwpwUhwowU5z42tnB3V4dNuiK0ZuMyaptUWAy4Y6WVKU5qqUUhJGwZIwckY37axde3HXHQgOuLWG0hCApROqkcw6B6qr6d7bFrqyWpPUaF++sgWGU2At+E+6+80AQAS9rgA425HRUm63ptTM5ca9JdRJBDcZu3IbWUqOSlxeoNg/0lWTjdWSoqnppIqeHhdfnvNFfJFnnP3G6CQ44/MTrNRAhSVMuHGsVKxqlIwcYJzkZxirJ+8WuRMnvR5UePKcRGDMuRDLqQhLYStABSrVOsBt1duN9Yuip6ZrsJeHTVm3+W+htLnfLbcHnmFT3VNS7aywuW6yrWQ62vWypIycHn1c4yOioEGdarW5LREdU5m2lrhlIUA+9rpVsBGUpwMbcbsnGazVFOnle5Cw0Ust3Y1cm42tFxud5YmKddmsvJbhllQU2t0EK1lfZwMncSTs3USLzAXpLdpiXiY8iA4y2vUV4yy0EgYxkbRvrKUVDrO1rErDx3+4ttK/MqJ7hH1q53XRNKvMuJ7lH1a53XeeS6/SS7/BGg0n68Yq/huvzbLxKGoFxIKHWdmstGuVgjp2kjZ/zVDRW5qU27OO1GBcseQ7n1J/sz3Uch3PqT3ZnuquoqP83uGoseQ7n1J7sz3Uch3PqT/Zmq6jFR/m9w1FjyHc+pPdme6jkO59Te7M1XJODg05gVVFVpLVYaibyHc+pvdmaOQ7n1N7szUPVFGqKnJX9w1EzkO59Te7M0ch3Lqb3ZmoeqKNX1UyV/cNRM5DuXU3uzNTLNbJsK6RZUm3uuNMupcUhWUBWDnBPNVPq+qjVHOKOnWatq+Yui10imtTbiVM6uqgEEoOU6xUVHB5wM4zz4zVXRRir9Kn0cVEhu4UlLRVywEq90PuSLdcl67qWeGQEodVuSsEKTn1HBH5iqOisbF4WOJoSoy2MrpzdOamuw3rtunOurcUwtRWoqKkp2HPsrzyVO6s78BrB6o6KNUdFcm/JKftPkbZaYfCbzkqd1Z34DRyVO6s78BrB6o6KNUdFR6JT9ouQ88PhN5yVO6s78Bo5Km9Wd+A1g9UdFHi9I/WnonL2q5Dzw+E3nJU3qzvwGjkqb1Z34DWC8T/Mn9RS4FF5JyeyquX3J88PhN5yVN6s78Bo5Km9Wd+A1g9UUaoqfRKftFyI88PhN5yVN6s78Bo5LndWc+A1g9UUaop6JT9ouQ88PhN1pndY4scS1JbSiS2hCFpC9YgA6xUroJOMD21h6QbN1FdPozR6wNDok7va2auvXdabkxrFGKWiszKWhMUYpaKZQJiiloplAmKVKsbDRSYzVLi1rQHRjmoptKiDg05VyLzIgKKWiqrEXEopaKmwuJS0YoxSwuFJS4opYXEopaKmwuJRS0UsLhRiiilgA313rQsRG9FrRxiKhYVDQchKc59eyuKWWPb5c9DFznLhMr2B8NBaUn/VtGB6+b2V3e3WtVvs8OIyovtRmEo4UAeMBz4BNaTSkoSnGm+wxsVJxh/8AO0mum3qQUsw0hZ3FSU4H9K4FpclKdKbwlIAAmvAADYPHNd0QMqFcn8I1ot1uusp9FzW9PlPqeVFSyMMpUSfGVrbN+wYyd+wb7OAcKNfZtXii3g6jk3dmNxRS0ldFYzQooopYBRRRU2A3RRRVGUm4UUYopZC4UUYoxSwuFFGKKWFxCM0qFYODRigjIqlx7UBzeKKbSSDg06NtVxakiBKKXBowaq1ASilxRilgJRS4oxU2AlFLiilgJRS0U1ASilooA21tNBNPJWjq0RJpW/bs7ANqmP8At6U9Kf0xz4vBpcVYxGHp14ZZohpNWZ1TTHwgRo2uxo4629Id8ZUlIyhkHb4ud6v6D1ndyxxa3FqccWpa1kqUpRyVE7yTzmvO2lxVGGwkMOtWt7ymEIwVooSilxRissrEooxRQgKKKKmwGq3+hGjMaRZX7zLaZeKMlCHtqUpBKfs7lEkHfsGKwNda0N8wFe7P111oPKGrOlhkou134GLjakqdFuJE4vA+6rf8q33UcXgfdVv+Vb7qWiuG6WpxM53rNbifMTi8D7qt/wAq33UcXgfdVv8AlW+6lop0tTiY6zW4nzE4vA+6rf8AKt91HF4H3Vb/AJVvupaKdLU4mOs1uJ8xOLwPuq3/ACrfdRxeB91W/wCVb7qWinS1OJjrNbifMTi8D7qt3yrfdRxeB91W/wCVb7qWinS1OJjrNbifMTgIH3Vb/lW+6lTDgPKDRtEFeudXVTGSCc9BABH5UVKtPlOJ75H9xUqrUv8AuZKxNa/7nzMFpXakWi6llkKSy4gONpWcqRkkFJ6cEH8sVTVsfCj5wt+5P1F1jq9H0VUlVwcJzd3Y6ejJypxb3BRRijBrY2LgVd6JWhN6uyY6xltIBUnW1dYkgAZ5hk7T0A1S4rXeDXyy7/4vqCtXpmrOjgak4OzsZGFgp1oxZJmNRYct6KmBblBlZb1kx0KBxs3kZPtpjhI33dA+Vb7q93HyhK98v+5qPXlTxNa/7nzOrVClb9q5DvCRvu6B8q33UcJG+7oHyrfdTVFR1irxPmT0FLhXIe4SN93QPlW+6jhI33dA+Vb7qZop1irxPmOgpcK5D3CRvu6B8q33UcJG+7oHyrfdTNFOsVeJ8x0FLhXIe4SN93QPlW+6jhI33dA+Vb7qZop1irxPmOgpcK5D3CRvu6B8q33UcJG57dA+Vb7qZop1irxPmOgpcK5DN/tbPJqbizFEZQUAtKE6qHEnYFAbhgjGzprNV0HSnzNi+5R9WufV6R5L16lbBPpHezt8kczpGEYV7RVhuus6HeYCvdn6665PXWdDvMBXuz9ddPKf+NDv8GaPSHqGRKKKK4Q5oMUVc26NGFmdmvQlSnEyUtBIcUnCSknPi+sf1r3bWIc+8R467cqO0UrUpHCrJXhJI2naNo5qqysyI4dtRd9vf3bijxS4q5XGiybXLkpgOQVxwgpJcUpLhUcFPjc+NuzoNeZrUK3yGErh8YS7FZcwp5ScKUnJOymVkvDuOttW+JT7KK0kyJbv+o27U1B1ECShtTnDrJUk4zv3b6jxkW2fOTbxCMVbjhbbeQ+peFZwnIO8E76ZWS8K07Zltt27eRSYpKu7Fboryn3LoFoYQ4iONVWP4ilYz7AASaqZUdyLJdjvDDjSyhQ9YOKizsmW5UZRgpMaqVafKcT3yP7iotSrT5Tie+R/cUW0tLaZvwo+cLXuT9RdY6tf4Ujq6RNe5P1F1l4UR+fLZixGy6+8oIQhO8n/APc/NXo+hpxjo+Db2X/s63D+qj3Emw2eXfbm1Agpy4vapZ+y2nnUfUP/AKqHKbEeS8zr63BuKRk7M4JH/Fd40W0aj6LWPBKFzn8F13H2z0D/AEjm/M08IcNxwZgQipStpMZByT+VY/nWTqylFXjsXZ8djLcsVCMrWPn0EHca13g18su+xr6gq38MkKPBn21qMyy0ODdCuDaSjWwU78Cqjwa7Lw77GvqCqdK4jrGiJ1bWv9TY4F3rQY7cfKEr3y/3Go9SLj5Qle+X+41Hry47BbAooooSajR+ywrjozcHnG1G4B4oirCyBlLZcKcZwchKhtrxYrPDkaN3WfMSpTyWVmIAogJ4MDWVs37VpG310xaLy3bbO2ltR421dG5SUYOFISgg7d3PjHrqfMvFrQ9cYtvdWIAtjseJrIUCpxaws5GNm04yf8orLWSyb3GFLpczSva5Ch2JLsF1lLsJ26OIDzTHGFa6GwCo7ANUrIwcFWwDdmorVhfcjMuqlQ2nZDReYjuulLjiBnaNmqM6pwCoE4rTW+/WmLJaWzcRGgGMWuItQiFJWWyCXFgeMNbbsJycbBioNou1vat8NmdOD0JpBEi3SonDKJySeBWE4SDs3qGD00cKb7fz8/4UqpWV9Xyf5+bTI0UqsFRIGBnYOikrEM8KKKKAttKfMyJ7lH1a5/XQNKfMyJ7lH1a5/ivSvJFfopf+vBHL6U9f8Buus6H+YCvdn6665PXWND/MFXuz9ddXPKf+NDv8GaDSHqGRKKKK4Q5ovLXLQiyPRUXPiMhUpLgVlwZSEEHagHnI/SnLdLRFvcaTMvCZSQlxJdy8ot5QQPtJzvPNms/RVeYyY4mSUVbZ3/UvzMbZts1qXduUlPNhDTWXVBC8g6+XAMYAO7fmoN6ksyX4qmF6wREZbVsIwpKcEbarqKOTZE8RKay2L1+fFXpgJ6Xf/SiUlzhNU/ZGMnGM81JE4hAuIuC7gzI4Jwutsstuay1ZykEqSABuyao6KjMSsS7ttLbft2l47d2mLdFisNRZKlFUiQp5kqAdUdwzjcBjPrpi/wAxi4vMzm1JD7zQ4y2lJGq4NmfYQAaqqKOTZE8TOcXF7NXy/PmFS7T5Tie+R/cVEqXafKcT3yP7ioW0sLaZjwpjOkLefQq+ouszZrpKs1wZmwnNR5o5GRkKB2EEc4IyDWn8KXnC37lX1F1jSMivRdE01PR8E/f8dZ1lB/4o9x32x3ePpDbkToSjt8VxpSsqaXzpP/B5xVkhh5K0q4FZwQfsmuE6J6RSdG7siU1lbCiA+znAdRn+43g/8E1Elznn5T7yH3wlx1SkguHOCSRz+usdaOqyqOEdm9/13lmWDi5OSZ0Dw2q4S42xeqoBTbpAUMHeiqLwbeWHfY19QVlFuLcILji1kbtZROP1rV+Dfyw77GvqCmlMM8NoadNu9vqjaYFWrQRZRLebppNxLW1UOyVcIv8AyoBJUfySCa93q1sNz4ZtQUYdwbQuNwiskEnVKSfUoH+lSoE+NanL1KUll6Y4pUdlh1JKSlajwijjGzVGN/PTzF4hTrdFRKbiwnrfOaeYSyhYSttShwg2lW0YCq83jGDST2nTylNTulq2fnyITuilyZDynFwgmOvUknjaMRztxr9AONn5bM0ydHrgmW/HWGGxHbS44+t5IaShQylWvuIOdmNpqdKuMRyLpOlL4K5kxtyPsOXEhxZJGzoIO2pk65W64RXbfx1tkuRIRQ+tKtQONIIUhWASN+/B2ioyU2vz3kdJVW3+u76lMjRu4rmORgI4U2xxnhS+ng1NZA1wvcRt/oejFTho2lMC3PokxZL8icY5abljVWMpACSBv8Y5O3AwakcqW9mI7BblhwMWdyMl7VUA86p0LITkZxvAJxnFM2adDRAswelttLg3XhnULCsltRb8YYBBxqnO39aqjGne35t+hTKdVq/h7iDE0ekT5SmI0iAh4urQmO5KHCDVJ2Yxk7t/ONtNxLBLlIbWl+E0HXC2zw8lKOGIODqdIzszuq5zATCmLhXiCzMnvOB5b3CgtslRwhOqg/a3k9GB016tMq2QGICmJ1vjuMOq464qIXX3SF7C0pSDgFOwfZI25pGnB2uJVaiTt/RRxbBPkKdCgzHDT3FyZLyWwXf8gJ3qpRZ5fE1DiSuMCcIn/ueNwmr9jUx/XNXFzlWy8cZjG5MxQ3c35KHXELKHWnMbU4STrDG4gZ6a92292y3IStlx5Tbd5D6W3DrOlngyjWJxjO3d0/rUKEN5V0tS17a9xV3OxLiwo62EtOrQvgpbjUlLgQ6o+KkhJ8UY2Z5zndXifo1cIDctTxiqVEI4w21IStbYJwFFO/B2fqKltOW+0wJzTVyamrmrZSjgkLAQhDgWVL1gMHZjAzvO2nJNzhLuulTwfSW5rTgjqwf4hLqVDm2bAd9HGFhGdRPVs7u77ldpR5mxPco+rXP66BpR5mxPco+rWAr0PyP/AIUv/XgjQ6U9f8BvFdX0P8wVe7P111ymuhaG3IyNHjbI6kcM2VJcaP2lIKysKHTtUR+VXPKaEnhYtLY/A0OOi5UHYk0VJ4jK9A58JpOIyvQOfCa4M53JLcR6KkcRlegc+E0vEZXoHPhNBkluI1FSeIyvQOfCaTiMr0DnwmgyS3EeipHEZXoHPhNHEZXoHPhNBkluI9FSeIyvQOfCaOIyvQOfCaDJLcRql2nynE98j+4rxxGV6Bz4TUq2x3Y05h9+O4WmlhahjG7181FtJjTldajJeFLzhb9yr6i6x1aTT26R7rpAtyIUqaaRqayTkFWspRwecDOM8+KzlemaHhKGBpqW7xOppJxpxT3HkjIoSSk4O6vVIRkYrYtO91tLiZ72Gtb4N/LDvsa+oKx6SUnBrQaHzxBuS/4iG1OoAbWv7IWFBQB9uCP0rV6cUqujaqitdtnc0ZWEajXi3vLS4+UJXvl/uNR6mvwZzjzjio7hUtRUSEHBJ2145NmdXc+A15I4s69SVtpFoqVydM6u58Bo5OmdXc+A1GVk5lvItFSuTpnV3PgNHJ0zq7nwGmVjMt5FoqVydM6u58Bo5OmdXc+A0ysZlvItFSuTZnV3PgNHJ0zq7nwGmVjMt5FoqVydM6u58Bo5OmdWc+E0ysZlvJulHmbD90j61YGttpjcY4sUK2ob4OQhCErQVZVgEqKiP8O3AA9tYrFem+SVOUMC3JbX4I5XSc1KvqGqXbkEHBG4jmooro5JNWZrhzjEjrL/AGqu+jjEnrL/AGqu+m6Ks9VocC5Im7HOMSesv9qrvo4xJ6y/2qu+m6KdVocC5IXY5xiT1l/tVd9HGJPWX+1V303RTqtDgXJC7HOMSesv9qrvo4xJ6y/2qu+m6KdVocC5IXY5xiT1l/tVd9HGJPWX+1V303RTqtDgXJC7HOMSesv9qrvpFvPLSUrfdUk7wpwkH8q8UVPVqC/0XJC7ExRS0VeIEopaKkCEZGDSJOr4qtoNeqFjZVuStrRNx1DjiEgIddSkbglZAFLwz/WHu0V3000civdRHD0JK+RckTmlvPfDP+ne7VXfRwr/AKd7tVd9eKKnquH4FyQzS3nvhXusPdorvo4V7rD/AGiu+vFFOq4fgXJDPLee+Fe6w/2iu+jhXusP9orvrxRUdVw/AuSIzy3nvhXusP8AaK76OFe6w/2iu+vFFT1WhwLkhnlvPfCvdYf7RXfRwz3WHu0V314padVocC5InNLeJjaTvJOSTzmlpQKKvJKKsil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79879" name="Picture 7" descr="http://blog.pucp.edu.pe/media/2597/20090621-EBITDA.jpg"/>
          <p:cNvPicPr>
            <a:picLocks noChangeAspect="1" noChangeArrowheads="1"/>
          </p:cNvPicPr>
          <p:nvPr/>
        </p:nvPicPr>
        <p:blipFill>
          <a:blip r:embed="rId7"/>
          <a:srcRect/>
          <a:stretch>
            <a:fillRect/>
          </a:stretch>
        </p:blipFill>
        <p:spPr bwMode="auto">
          <a:xfrm>
            <a:off x="4572000" y="2357430"/>
            <a:ext cx="1369063" cy="955648"/>
          </a:xfrm>
          <a:prstGeom prst="rect">
            <a:avLst/>
          </a:prstGeom>
          <a:ln>
            <a:noFill/>
          </a:ln>
          <a:effectLst>
            <a:softEdge rad="112500"/>
          </a:effectLst>
        </p:spPr>
      </p:pic>
      <p:pic>
        <p:nvPicPr>
          <p:cNvPr id="79881" name="Picture 9" descr="https://encrypted-tbn3.gstatic.com/images?q=tbn:ANd9GcSQcCllWU7EOWZ91BZBHQBmRjfYMFiufn_QfwwhCyj8Cn-DmZHG"/>
          <p:cNvPicPr>
            <a:picLocks noChangeAspect="1" noChangeArrowheads="1"/>
          </p:cNvPicPr>
          <p:nvPr/>
        </p:nvPicPr>
        <p:blipFill>
          <a:blip r:embed="rId8"/>
          <a:srcRect/>
          <a:stretch>
            <a:fillRect/>
          </a:stretch>
        </p:blipFill>
        <p:spPr bwMode="auto">
          <a:xfrm>
            <a:off x="7643834" y="1428736"/>
            <a:ext cx="1143000" cy="2057401"/>
          </a:xfrm>
          <a:prstGeom prst="rect">
            <a:avLst/>
          </a:prstGeom>
          <a:ln>
            <a:noFill/>
          </a:ln>
          <a:effectLst>
            <a:softEdge rad="112500"/>
          </a:effectLst>
        </p:spPr>
      </p:pic>
      <p:pic>
        <p:nvPicPr>
          <p:cNvPr id="79883" name="Picture 11" descr="http://www.teleco.com.br/imagens/comentarios/figura_comentario474f.gif"/>
          <p:cNvPicPr>
            <a:picLocks noChangeAspect="1" noChangeArrowheads="1"/>
          </p:cNvPicPr>
          <p:nvPr/>
        </p:nvPicPr>
        <p:blipFill>
          <a:blip r:embed="rId9"/>
          <a:srcRect/>
          <a:stretch>
            <a:fillRect/>
          </a:stretch>
        </p:blipFill>
        <p:spPr bwMode="auto">
          <a:xfrm>
            <a:off x="500034" y="181932"/>
            <a:ext cx="1357322" cy="822943"/>
          </a:xfrm>
          <a:prstGeom prst="rect">
            <a:avLst/>
          </a:prstGeom>
          <a:ln>
            <a:noFill/>
          </a:ln>
          <a:effectLst>
            <a:softEdge rad="112500"/>
          </a:effectLst>
        </p:spPr>
      </p:pic>
    </p:spTree>
    <p:extLst>
      <p:ext uri="{BB962C8B-B14F-4D97-AF65-F5344CB8AC3E}">
        <p14:creationId xmlns:p14="http://schemas.microsoft.com/office/powerpoint/2010/main" xmlns="" val="41166513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071670" y="214290"/>
            <a:ext cx="5143536"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Productividad del Capital de Trabajo</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2 CuadroTexto"/>
          <p:cNvSpPr txBox="1"/>
          <p:nvPr/>
        </p:nvSpPr>
        <p:spPr>
          <a:xfrm>
            <a:off x="1928794" y="857232"/>
            <a:ext cx="1500198"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 sz="1400" b="1" dirty="0" smtClean="0"/>
              <a:t>Productividad del Capital de Trabajo</a:t>
            </a:r>
            <a:endParaRPr lang="es-ES" sz="1400" dirty="0"/>
          </a:p>
        </p:txBody>
      </p:sp>
      <p:cxnSp>
        <p:nvCxnSpPr>
          <p:cNvPr id="5" name="4 Conector recto de flecha"/>
          <p:cNvCxnSpPr/>
          <p:nvPr/>
        </p:nvCxnSpPr>
        <p:spPr>
          <a:xfrm>
            <a:off x="3786182" y="1214422"/>
            <a:ext cx="71438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9 Abrir llave"/>
          <p:cNvSpPr/>
          <p:nvPr/>
        </p:nvSpPr>
        <p:spPr>
          <a:xfrm>
            <a:off x="4786314" y="571480"/>
            <a:ext cx="428628" cy="142876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1" name="10 CuadroTexto"/>
          <p:cNvSpPr txBox="1"/>
          <p:nvPr/>
        </p:nvSpPr>
        <p:spPr>
          <a:xfrm>
            <a:off x="5214942" y="956059"/>
            <a:ext cx="2500330" cy="615553"/>
          </a:xfrm>
          <a:prstGeom prst="rect">
            <a:avLst/>
          </a:prstGeom>
          <a:noFill/>
        </p:spPr>
        <p:txBody>
          <a:bodyPr wrap="square" rtlCol="0">
            <a:spAutoFit/>
          </a:bodyPr>
          <a:lstStyle/>
          <a:p>
            <a:r>
              <a:rPr lang="es-ES" sz="1600" b="1" dirty="0" smtClean="0"/>
              <a:t>PKT=</a:t>
            </a:r>
            <a:r>
              <a:rPr lang="es-ES" sz="1600" dirty="0" smtClean="0"/>
              <a:t>KTNO/ Ingresos</a:t>
            </a:r>
          </a:p>
          <a:p>
            <a:endParaRPr lang="es-ES" dirty="0"/>
          </a:p>
        </p:txBody>
      </p:sp>
      <p:sp>
        <p:nvSpPr>
          <p:cNvPr id="79877" name="AutoShape 5" descr="data:image/jpeg;base64,/9j/4AAQSkZJRgABAQAAAQABAAD/2wBDAAkGBwgHBgkIBwgKCgkLDRYPDQwMDRsUFRAWIB0iIiAdHx8kKDQsJCYxJx8fLT0tMTU3Ojo6Iys/RD84QzQ5Ojf/2wBDAQoKCg0MDRoPDxo3JR8lNzc3Nzc3Nzc3Nzc3Nzc3Nzc3Nzc3Nzc3Nzc3Nzc3Nzc3Nzc3Nzc3Nzc3Nzc3Nzc3Nzf/wAARCAC7AQ0DASIAAhEBAxEB/8QAHAAAAQUBAQEAAAAAAAAAAAAAAAEDBAUGBwII/8QASBAAAQMDAAQICwYEBQMFAAAAAQIDBAAFEQYSITETFBVBUVST0QciNTZTYXFzkpSzMlV0gZGyIzShsUJSYrTBFnKDJDND4fD/xAAbAQEAAQUBAAAAAAAAAAAAAAAAAQIDBAUGB//EADkRAAIBAgIGBQsEAwEBAAAAAAABAgMRBBIFITFRUpETFEFxwQYVFjNTYYGh0eHwJDI0sSNC8XIi/9oADAMBAAIRAxEAPwDj9FFaK02xKbJKuhMbhGm+EHD4OzW1AEpOwqJzv3AV2M5Zbe8xzO5HSKTI6RVly1J9HH7BHdSctSPRx+wR3VVlq7lz+w1FdkdIpcjpFWHLUj0cfsEd1Ly1I9HH7BHdTLV3Ln9gVuR0ijI6RVly1I9HH7BHdSctSPRx+wR3Uy1dy5/YFdkdIoyOkVY8tSPRx+wR3UctSPRx+wR3Uy1dy5/YFdkdI/WlyOkfrVhy1I9HH7BHdRy1I9HH7BHdU5am5c/sCv8AzH60eyrHlqR6OP2CO6vbN1kPuoa4vGdK1BIQY6PGJ5t1MtXcuf2Goq8UVYXiKiLJTwbZaS6jX4M7eDOSCn9QagVMWpK5AmKMUtFVWAbKKKvdDbOi9XcMPBJbSASlRwFEkAAnoycn2eurOIrRoUnUlsRVCLnJRXaUR2UmRXQZim4ct6K1HgqQysoBRGRg4PN4tM8bHVYfyzfdXOPymhf1fzNotEzf+yMJkUZFbvjY6rD+Wb7qONjqsP5ZvuqPSeHs/mPNM+JGEyKMit3xsdVh/LN91HGx1WH8s33VPpPD2fzHmmfEjCZFGRW742Oqw/lm+6jjY6rD+Wb7qek8PZ/MeaZ8SMJkUZFbvjY6rD+Wb7qONjqsP5Zvup6Tw9n8x5pnxIwmRRkdNbvjY6rD+Wb7qONjqsP5Zvup6Tw9n8x5pnxIwtFazSO1tG1ouSIqYzgKc8GkJQ6gkgHA2ZB5xvzWUrf4HGQxlLpIK3Ya+vRlRnkkJvFaljzOkfhx/uFVkULxsNa5jzNkfhx/uFVcclKUS0ZM0UGkrMIFFLirzQyDGuF3dZmNB1tMKS4EkkYUllSknZ0EA0ujEKNNi31cpkOKjWxb7JJI1FhaADs9Sjv6aszrRi2n2W+ZNihorfXPRaCxJiN2t2FJK7EqY8l4P7wgqLid20/4RuGNopi8aPstw3XbfFjJS1ZIUl3XLhXruFIKkYONYk7c7MbgDVlYym7atoysxFBrdW3Q+PFF7buUyBJmQrY865DbU5rxnQAUnOAlRBOCATg76qoGiJuIQ1FvNtcuK45kJgoUtStUJ1sFYSUBWBuKtm47aqWLpa9YyszQorZaKaItSrlYlXWbCaTcHkLbgvKcDj7OvgnKU4TkBWMqBONlZa5tIZuMtptOqhD60pHQAogCrkK8JzcI9hFtVyNU2yeWYP4hv9wqDU6yeWYP4hv9wq69gLLS3+eb9i/qKqjq90t/n2/Yv6iqoyQN5A9prHo/s173/ZLEwaMVJtkdE25RIinNQPvoaKhgkaygM4/OpF+s8uxXN2BOThaDlKwPFcTzKT6j/TaN4qpVIZ8l9ZBXYrZeDHyw7/4vqCsdWw8GXll32NfUFYGmV+hqfnaZGE9dEkXHyhK98v8Acaj1IuPlCV75f7jUevNmdagooooAorVaOWiDcdGbgp1jWuCni3Fd1jsUlouauM4OdUj868WK0w3dGbpOmNa8gsOKiZJGoGwnWVs37VpH5Gryot8rlh14q/udjMUVorfZWZMJ6MzJgPXRxsPoaDi1FttIKinITqa5HSrZjG+oiLEeKR3n7hDjuyWS+ww8pSS4gZ/xY1QTg4BP96pdKSJVeBUUUUVbLwUUUUBa6V+ZcX3KPq1zqui6V+ZcX3KPq1zrFd75NfxX3+BzOkvX/Aj1r43mW/8Ahh/uFVka10bzMf8Aw4/3Cq2mW1SJg9hlDRQauNFrSzdZz3HHHG4MSOuVKU0AV8Ggbk52axJAGd2c1mTmoRzMgTRS6s2a9NypTS3Yym3GXktkBeo4goUU52ZAVkZ6Ks0S7JY7bc2rZPkXGTcI/FklUXgUso10qUTlRJUdUAAbN+3dTtrZseks4WeJaVW2W8FCG+iWt3WcAJSl0K2EKxjWTq4J3EbBGh6GTZUK3yTNtrHKKTxNp+QUreUFFOoBq4ByN5IG0bc7Kw5zpuV53i9Wrf2+/wB/iSk+wtkaSWjMWUX3g6NH3La4zwB8VwNlKSFZ2gk/lSSdKrcYMpDC3C8uzQYreW9nCsrQpWfV4p289UUTReU6xw0yVCtqFPKYb4+6Wy44nYpIABOwkAqOEgnGada0PnCNNkTpEO3twpXFXuNuqBDuMgDVSrOeYj27ttW3Tw19cvy5OsvXL7o2qZf7wiXNEy7wpCERDHGqw64BkFet4wznGBuO3FWdr0zs0WVDeTdbhFt6YoZ5JjxAltpfBlKlKUFDXGsSrdkkjO6sczojKeYPBTraqaI5k8QEgl/UCdY/4dXW1fG1dbOObOyrdnRKMpvRlUN2FMk3Jh1x2O6+6kKI19uQkEBITjfnWHONtW6kMNazk3/zu9235kpyPVovtgemaOXO7SpceTZ0tMrYaj66XktrJQoK1hq7D4wI5tm+sbcXkSLhKeazqOPLWnPQVEirNrRic9dLdAbUwV3COmQy7rngw2QSSo4yNXVVnZs1TT9t0Qk3ER22bhbES5SCuNDckEOvDbjGElKScbAopPq2ismDo0nmzfl/+lOvYZyptk8swfxDf7hURQ1VEEYI31MsflmD+Ib/AHCsx7CCy0t/n2/Yv6iq3fgRjNyYt1QtKc8M3hRSDjxVdNYTS3+fb9jn1FVvvAc5wMS7L1SrDzewf9iq1eKX6b4/Ut1/2M2YUEnKW2wRzhAFVOlFhj6T2/iz5DUlvKo7+PsK5welJwM/rVyY7p/+NX6VD0k0ih6K2IvuhK5bwIbaztcV0epI2En8t5rDbStlWs1VLpXUVtpwOfCk2+Y9EmNKafZVqrQeY/8AI5wecVqPBl5Ze9jX1BWaulwlXSc9Nmul195WVK3D1ADmAGwCtN4MvLLvsa+oKytLZvN0822yOhwfr4j9x8oSvfL/AHGo9aG2xoj06+PzYwkpisOPIbLikAqDiRtKSDuUabSxAu1unOw4XEpUJsPlCHlOIdb1gFfaJIUNYHfgjm56876O6vc6h1UnaxRUVcK0dlpbUOGiGUlrhlQg7/GCMa2dXGM426udbHNXtnRiY81EUmRCDkxoORWFPEOOg52AYwDsxtIBO4mnRS3Dpqe89Wq9It1nQ20VccaubctAx4pSlBB2+s7MVOmXy2cYuLMDhUQTbXI0QKRt11rCySObaTt9Qqp5Cki3MTVvR0CRrBhlSlcK6pKtUpCQnfnG84276JdhkxmZDgkQ31RccZaYe11s7ceMMAHB2HVJwd+KuXqJbC040XK9zTQ9JrYzJacTPmMQ+L8ELczGAQ2rgykqUoHxxkk9JJGd1QLNfIMSBGakTJKozaCJFsejh9t45JyhRPiZ2dGCCdtVMzR6ZEivOuOR1Ox0JckRkOEuspVjBUMY5xnBOMjOKdmWJxE2Qh1yDBaYbaUtTj6ijK0ggDIKiTvIA2bebFVZ6l9hR0dG238/GUqiCokDAJ2DopKt1aOzEzFR1ORQ2mOJKpXC/wAENHcvWxnBOzGM55q9psclhctC248hKIJlNupdVqqRkALRjGTnZgjpzVjo5bjI6aCW0paK0EqwLjWt5vVjruccl6S0mQS4y1gbNTGCRvVtJGzZvrxL0WmxOMoXIhLkR2eHcjtvEuBvAJVjAG45xnPPipdKS7Aq8H2kfSvzLi+5R9Wud10XSvzKi+5R9WudYru/JlfpJd/gjntJ+v8AgMYrWx/Mx/8ADj/cKrJ1rI/ma/8Ahh/uFVtpK04mCZQ1c6K3Vi1zZAmocXBmRlxZQaxrhC/8Sc7MggHB34xVMaSsicFOLiyDYWhdk0ani8MXhNyksayoUdqK43/EIISp0rAAAyDhJVkjGcbatHWrSLNodNud1XFMeOtxbIYWtTyBIcOEEbArII8bA2g55q54DTrsl55tpt15xaGUlLSVLJCATkgDmGSTs6axZ4VyaeZ336tz+pNzoh0xYu8JCTcotnkNzJDqxJtqZSHG3XC54p1FEKSSRg4B2HNU1+v8a52C4MKmvSJb13RISp5kIUtpLJQFEJGqDuGAax1LSOCpwd4+H/RmZ1WBpLYocpSo12bh2t2Cphu3sW4hxtamik8M4E5WNYk5ClZJBwMZFVYr7aY50TlSZwaXbGZEeSyWXCoa/ClKwQkgjxkjfnPNjbXP6Kp6jBX1vX3bmvEZmbK26Rw2NC3Y7ylcsR23okLxCRwD5SXDncCnDgHvKv8ARnSWx2uRZJDV1bgQ2GW0y4bVuzIce3LUp0J2oJ2nCs4Grq1y6iqp4KnNNXesZmOydUyHdVWsnWJBxjIzvqTY/LMH8Q3+4VBqbZPLMH8Q3+4VlWsrEFnpb/PN+xf1FVSVeaWfz7fsX9RVUlU0IqVPX7/7D2ki1yUwrlElqQVJYfQ4UpxkhKgcD9KlaRXyXpBdHJ0wgFXittp+y0jmSO/nO2q2iqlQgp9JbWQJWw8GXlh32NfUFZCtf4M/LDvsa+oKwNNr9BU+H9mRg/XxL+2yIrU6+sS5SYwlMOMocWhagFFxJ26oJ3A81eEPwrRb5zcScmbLmtBjWbaWltpvWClZKwCVHVAxjGOeqq4+UJXvl/uNR681VS3YdS6Slrv8Dbz9JGpMl24x7umNwreeKJt6C8lwpwUhwowU5z42tnB3V4dNuiK0ZuMyaptUWAy4Y6WVKU5qqUUhJGwZIwckY37axde3HXHQgOuLWG0hCApROqkcw6B6qr6d7bFrqyWpPUaF++sgWGU2At+E+6+80AQAS9rgA425HRUm63ptTM5ca9JdRJBDcZu3IbWUqOSlxeoNg/0lWTjdWSoqnppIqeHhdfnvNFfJFnnP3G6CQ44/MTrNRAhSVMuHGsVKxqlIwcYJzkZxirJ+8WuRMnvR5UePKcRGDMuRDLqQhLYStABSrVOsBt1duN9Yuip6ZrsJeHTVm3+W+htLnfLbcHnmFT3VNS7aywuW6yrWQ62vWypIycHn1c4yOioEGdarW5LREdU5m2lrhlIUA+9rpVsBGUpwMbcbsnGazVFOnle5Cw0Ust3Y1cm42tFxud5YmKddmsvJbhllQU2t0EK1lfZwMncSTs3USLzAXpLdpiXiY8iA4y2vUV4yy0EgYxkbRvrKUVDrO1rErDx3+4ttK/MqJ7hH1q53XRNKvMuJ7lH1a53XeeS6/SS7/BGg0n68Yq/huvzbLxKGoFxIKHWdmstGuVgjp2kjZ/zVDRW5qU27OO1GBcseQ7n1J/sz3Uch3PqT3ZnuquoqP83uGoseQ7n1J7sz3Uch3PqT/Zmq6jFR/m9w1FjyHc+pPdme6jkO59Te7M1XJODg05gVVFVpLVYaibyHc+pvdmaOQ7n1N7szUPVFGqKnJX9w1EzkO59Te7M0ch3Lqb3ZmoeqKNX1UyV/cNRM5DuXU3uzNTLNbJsK6RZUm3uuNMupcUhWUBWDnBPNVPq+qjVHOKOnWatq+Yui10imtTbiVM6uqgEEoOU6xUVHB5wM4zz4zVXRRir9Kn0cVEhu4UlLRVywEq90PuSLdcl67qWeGQEodVuSsEKTn1HBH5iqOisbF4WOJoSoy2MrpzdOamuw3rtunOurcUwtRWoqKkp2HPsrzyVO6s78BrB6o6KNUdFcm/JKftPkbZaYfCbzkqd1Z34DRyVO6s78BrB6o6KNUdFR6JT9ouQ88PhN5yVO6s78Bo5Km9Wd+A1g9UdFHi9I/WnonL2q5Dzw+E3nJU3qzvwGjkqb1Z34DWC8T/Mn9RS4FF5JyeyquX3J88PhN5yVN6s78Bo5Km9Wd+A1g9UUaoqfRKftFyI88PhN5yVN6s78Bo5LndWc+A1g9UUaop6JT9ouQ88PhN1pndY4scS1JbSiS2hCFpC9YgA6xUroJOMD21h6QbN1FdPozR6wNDok7va2auvXdabkxrFGKWiszKWhMUYpaKZQJiiloplAmKVKsbDRSYzVLi1rQHRjmoptKiDg05VyLzIgKKWiqrEXEopaKmwuJS0YoxSwuFJS4opYXEopaKmwuJRS0UsLhRiiilgA313rQsRG9FrRxiKhYVDQchKc59eyuKWWPb5c9DFznLhMr2B8NBaUn/VtGB6+b2V3e3WtVvs8OIyovtRmEo4UAeMBz4BNaTSkoSnGm+wxsVJxh/8AO0mum3qQUsw0hZ3FSU4H9K4FpclKdKbwlIAAmvAADYPHNd0QMqFcn8I1ot1uusp9FzW9PlPqeVFSyMMpUSfGVrbN+wYyd+wb7OAcKNfZtXii3g6jk3dmNxRS0ldFYzQooopYBRRRU2A3RRRVGUm4UUYopZC4UUYoxSwuFFGKKWFxCM0qFYODRigjIqlx7UBzeKKbSSDg06NtVxakiBKKXBowaq1ASilxRilgJRS4oxU2AlFLiilgJRS0U1ASilooA21tNBNPJWjq0RJpW/bs7ANqmP8At6U9Kf0xz4vBpcVYxGHp14ZZohpNWZ1TTHwgRo2uxo4629Id8ZUlIyhkHb4ud6v6D1ndyxxa3FqccWpa1kqUpRyVE7yTzmvO2lxVGGwkMOtWt7ymEIwVooSilxRissrEooxRQgKKKKmwGq3+hGjMaRZX7zLaZeKMlCHtqUpBKfs7lEkHfsGKwNda0N8wFe7P111oPKGrOlhkou134GLjakqdFuJE4vA+6rf8q33UcXgfdVv+Vb7qWiuG6WpxM53rNbifMTi8D7qt/wAq33UcXgfdVv8AlW+6lop0tTiY6zW4nzE4vA+6rf8AKt91HF4H3Vb/AJVvupaKdLU4mOs1uJ8xOLwPuq3/ACrfdRxeB91W/wCVb7qWinS1OJjrNbifMTi8D7qt3yrfdRxeB91W/wCVb7qWinS1OJjrNbifMTgIH3Vb/lW+6lTDgPKDRtEFeudXVTGSCc9BABH5UVKtPlOJ75H9xUqrUv8AuZKxNa/7nzMFpXakWi6llkKSy4gONpWcqRkkFJ6cEH8sVTVsfCj5wt+5P1F1jq9H0VUlVwcJzd3Y6ejJypxb3BRRijBrY2LgVd6JWhN6uyY6xltIBUnW1dYkgAZ5hk7T0A1S4rXeDXyy7/4vqCtXpmrOjgak4OzsZGFgp1oxZJmNRYct6KmBblBlZb1kx0KBxs3kZPtpjhI33dA+Vb7q93HyhK98v+5qPXlTxNa/7nzOrVClb9q5DvCRvu6B8q33UcJG+7oHyrfdTVFR1irxPmT0FLhXIe4SN93QPlW+6jhI33dA+Vb7qZop1irxPmOgpcK5D3CRvu6B8q33UcJG+7oHyrfdTNFOsVeJ8x0FLhXIe4SN93QPlW+6jhI33dA+Vb7qZop1irxPmOgpcK5D3CRvu6B8q33UcJG57dA+Vb7qZop1irxPmOgpcK5DN/tbPJqbizFEZQUAtKE6qHEnYFAbhgjGzprNV0HSnzNi+5R9WufV6R5L16lbBPpHezt8kczpGEYV7RVhuus6HeYCvdn6665PXWdDvMBXuz9ddPKf+NDv8GaPSHqGRKKKK4Q5oMUVc26NGFmdmvQlSnEyUtBIcUnCSknPi+sf1r3bWIc+8R467cqO0UrUpHCrJXhJI2naNo5qqysyI4dtRd9vf3bijxS4q5XGiybXLkpgOQVxwgpJcUpLhUcFPjc+NuzoNeZrUK3yGErh8YS7FZcwp5ScKUnJOymVkvDuOttW+JT7KK0kyJbv+o27U1B1ECShtTnDrJUk4zv3b6jxkW2fOTbxCMVbjhbbeQ+peFZwnIO8E76ZWS8K07Zltt27eRSYpKu7Fboryn3LoFoYQ4iONVWP4ilYz7AASaqZUdyLJdjvDDjSyhQ9YOKizsmW5UZRgpMaqVafKcT3yP7iotSrT5Tie+R/cUW0tLaZvwo+cLXuT9RdY6tf4Ujq6RNe5P1F1l4UR+fLZixGy6+8oIQhO8n/APc/NXo+hpxjo+Db2X/s63D+qj3Emw2eXfbm1Agpy4vapZ+y2nnUfUP/AKqHKbEeS8zr63BuKRk7M4JH/Fd40W0aj6LWPBKFzn8F13H2z0D/AEjm/M08IcNxwZgQipStpMZByT+VY/nWTqylFXjsXZ8djLcsVCMrWPn0EHca13g18su+xr6gq38MkKPBn21qMyy0ODdCuDaSjWwU78Cqjwa7Lw77GvqCqdK4jrGiJ1bWv9TY4F3rQY7cfKEr3y/3Go9SLj5Qle+X+41Hry47BbAooooSajR+ywrjozcHnG1G4B4oirCyBlLZcKcZwchKhtrxYrPDkaN3WfMSpTyWVmIAogJ4MDWVs37VpG310xaLy3bbO2ltR421dG5SUYOFISgg7d3PjHrqfMvFrQ9cYtvdWIAtjseJrIUCpxaws5GNm04yf8orLWSyb3GFLpczSva5Ch2JLsF1lLsJ26OIDzTHGFa6GwCo7ANUrIwcFWwDdmorVhfcjMuqlQ2nZDReYjuulLjiBnaNmqM6pwCoE4rTW+/WmLJaWzcRGgGMWuItQiFJWWyCXFgeMNbbsJycbBioNou1vat8NmdOD0JpBEi3SonDKJySeBWE4SDs3qGD00cKb7fz8/4UqpWV9Xyf5+bTI0UqsFRIGBnYOikrEM8KKKKAttKfMyJ7lH1a5/XQNKfMyJ7lH1a5/ivSvJFfopf+vBHL6U9f8Buus6H+YCvdn6665PXWND/MFXuz9ddXPKf+NDv8GaDSHqGRKKKK4Q5ovLXLQiyPRUXPiMhUpLgVlwZSEEHagHnI/SnLdLRFvcaTMvCZSQlxJdy8ot5QQPtJzvPNms/RVeYyY4mSUVbZ3/UvzMbZts1qXduUlPNhDTWXVBC8g6+XAMYAO7fmoN6ksyX4qmF6wREZbVsIwpKcEbarqKOTZE8RKay2L1+fFXpgJ6Xf/SiUlzhNU/ZGMnGM81JE4hAuIuC7gzI4Jwutsstuay1ZykEqSABuyao6KjMSsS7ttLbft2l47d2mLdFisNRZKlFUiQp5kqAdUdwzjcBjPrpi/wAxi4vMzm1JD7zQ4y2lJGq4NmfYQAaqqKOTZE8TOcXF7NXy/PmFS7T5Tie+R/cVEqXafKcT3yP7ioW0sLaZjwpjOkLefQq+ouszZrpKs1wZmwnNR5o5GRkKB2EEc4IyDWn8KXnC37lX1F1jSMivRdE01PR8E/f8dZ1lB/4o9x32x3ePpDbkToSjt8VxpSsqaXzpP/B5xVkhh5K0q4FZwQfsmuE6J6RSdG7siU1lbCiA+znAdRn+43g/8E1Elznn5T7yH3wlx1SkguHOCSRz+usdaOqyqOEdm9/13lmWDi5OSZ0Dw2q4S42xeqoBTbpAUMHeiqLwbeWHfY19QVlFuLcILji1kbtZROP1rV+Dfyw77GvqCmlMM8NoadNu9vqjaYFWrQRZRLebppNxLW1UOyVcIv8AyoBJUfySCa93q1sNz4ZtQUYdwbQuNwiskEnVKSfUoH+lSoE+NanL1KUll6Y4pUdlh1JKSlajwijjGzVGN/PTzF4hTrdFRKbiwnrfOaeYSyhYSttShwg2lW0YCq83jGDST2nTylNTulq2fnyITuilyZDynFwgmOvUknjaMRztxr9AONn5bM0ydHrgmW/HWGGxHbS44+t5IaShQylWvuIOdmNpqdKuMRyLpOlL4K5kxtyPsOXEhxZJGzoIO2pk65W64RXbfx1tkuRIRQ+tKtQONIIUhWASN+/B2ioyU2vz3kdJVW3+u76lMjRu4rmORgI4U2xxnhS+ng1NZA1wvcRt/oejFTho2lMC3PokxZL8icY5abljVWMpACSBv8Y5O3AwakcqW9mI7BblhwMWdyMl7VUA86p0LITkZxvAJxnFM2adDRAswelttLg3XhnULCsltRb8YYBBxqnO39aqjGne35t+hTKdVq/h7iDE0ekT5SmI0iAh4urQmO5KHCDVJ2Yxk7t/ONtNxLBLlIbWl+E0HXC2zw8lKOGIODqdIzszuq5zATCmLhXiCzMnvOB5b3CgtslRwhOqg/a3k9GB016tMq2QGICmJ1vjuMOq464qIXX3SF7C0pSDgFOwfZI25pGnB2uJVaiTt/RRxbBPkKdCgzHDT3FyZLyWwXf8gJ3qpRZ5fE1DiSuMCcIn/ueNwmr9jUx/XNXFzlWy8cZjG5MxQ3c35KHXELKHWnMbU4STrDG4gZ6a92292y3IStlx5Tbd5D6W3DrOlngyjWJxjO3d0/rUKEN5V0tS17a9xV3OxLiwo62EtOrQvgpbjUlLgQ6o+KkhJ8UY2Z5zndXifo1cIDctTxiqVEI4w21IStbYJwFFO/B2fqKltOW+0wJzTVyamrmrZSjgkLAQhDgWVL1gMHZjAzvO2nJNzhLuulTwfSW5rTgjqwf4hLqVDm2bAd9HGFhGdRPVs7u77ldpR5mxPco+rXP66BpR5mxPco+rWAr0PyP/AIUv/XgjQ6U9f8BvFdX0P8wVe7P111ymuhaG3IyNHjbI6kcM2VJcaP2lIKysKHTtUR+VXPKaEnhYtLY/A0OOi5UHYk0VJ4jK9A58JpOIyvQOfCa4M53JLcR6KkcRlegc+E0vEZXoHPhNBkluI1FSeIyvQOfCaTiMr0DnwmgyS3EeipHEZXoHPhNHEZXoHPhNBkluI9FSeIyvQOfCaOIyvQOfCaDJLcRql2nynE98j+4rxxGV6Bz4TUq2x3Y05h9+O4WmlhahjG7181FtJjTldajJeFLzhb9yr6i6x1aTT26R7rpAtyIUqaaRqayTkFWspRwecDOM8+KzlemaHhKGBpqW7xOppJxpxT3HkjIoSSk4O6vVIRkYrYtO91tLiZ72Gtb4N/LDvsa+oKx6SUnBrQaHzxBuS/4iG1OoAbWv7IWFBQB9uCP0rV6cUqujaqitdtnc0ZWEajXi3vLS4+UJXvl/uNR6mvwZzjzjio7hUtRUSEHBJ2145NmdXc+A15I4s69SVtpFoqVydM6u58Bo5OmdXc+A1GVk5lvItFSuTpnV3PgNHJ0zq7nwGmVjMt5FoqVydM6u58Bo5OmdXc+A0ysZlvItFSuTZnV3PgNHJ0zq7nwGmVjMt5FoqVydM6u58Bo5OmdWc+E0ysZlvJulHmbD90j61YGttpjcY4sUK2ob4OQhCErQVZVgEqKiP8O3AA9tYrFem+SVOUMC3JbX4I5XSc1KvqGqXbkEHBG4jmooro5JNWZrhzjEjrL/AGqu+jjEnrL/AGqu+m6Ks9VocC5Im7HOMSesv9qrvo4xJ6y/2qu+m6KdVocC5IXY5xiT1l/tVd9HGJPWX+1V303RTqtDgXJC7HOMSesv9qrvo4xJ6y/2qu+m6KdVocC5IXY5xiT1l/tVd9HGJPWX+1V303RTqtDgXJC7HOMSesv9qrvpFvPLSUrfdUk7wpwkH8q8UVPVqC/0XJC7ExRS0VeIEopaKkCEZGDSJOr4qtoNeqFjZVuStrRNx1DjiEgIddSkbglZAFLwz/WHu0V3000civdRHD0JK+RckTmlvPfDP+ne7VXfRwr/AKd7tVd9eKKnquH4FyQzS3nvhXusPdorvo4V7rD/AGiu+vFFOq4fgXJDPLee+Fe6w/2iu+jhXusP9orvrxRUdVw/AuSIzy3nvhXusP8AaK76OFe6w/2iu+vFFT1WhwLkhnlvPfCvdYf7RXfRwz3WHu0V314padVocC5InNLeJjaTvJOSTzmlpQKKvJKKsil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graphicFrame>
        <p:nvGraphicFramePr>
          <p:cNvPr id="18" name="17 Tabla"/>
          <p:cNvGraphicFramePr>
            <a:graphicFrameLocks noGrp="1"/>
          </p:cNvGraphicFramePr>
          <p:nvPr/>
        </p:nvGraphicFramePr>
        <p:xfrm>
          <a:off x="2000232" y="2714620"/>
          <a:ext cx="5572161" cy="1807092"/>
        </p:xfrm>
        <a:graphic>
          <a:graphicData uri="http://schemas.openxmlformats.org/drawingml/2006/table">
            <a:tbl>
              <a:tblPr/>
              <a:tblGrid>
                <a:gridCol w="796023"/>
                <a:gridCol w="796023"/>
                <a:gridCol w="796023"/>
                <a:gridCol w="796023"/>
                <a:gridCol w="796023"/>
                <a:gridCol w="796023"/>
                <a:gridCol w="796023"/>
              </a:tblGrid>
              <a:tr h="198306">
                <a:tc gridSpan="6">
                  <a:txBody>
                    <a:bodyPr/>
                    <a:lstStyle/>
                    <a:p>
                      <a:pPr algn="ctr">
                        <a:lnSpc>
                          <a:spcPct val="115000"/>
                        </a:lnSpc>
                        <a:spcAft>
                          <a:spcPts val="0"/>
                        </a:spcAft>
                      </a:pPr>
                      <a:r>
                        <a:rPr lang="es-ES" sz="1100" b="1" dirty="0">
                          <a:solidFill>
                            <a:srgbClr val="000000"/>
                          </a:solidFill>
                          <a:latin typeface="Calibri"/>
                          <a:ea typeface="Times New Roman"/>
                          <a:cs typeface="Calibri"/>
                        </a:rPr>
                        <a:t>EMPRESA MALEPRODU .CIA.LTDA.</a:t>
                      </a:r>
                      <a:endParaRPr lang="es-ES" sz="11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8DB4E2"/>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r>
              <a:tr h="205752">
                <a:tc gridSpan="6">
                  <a:txBody>
                    <a:bodyPr/>
                    <a:lstStyle/>
                    <a:p>
                      <a:pPr algn="ctr">
                        <a:lnSpc>
                          <a:spcPct val="115000"/>
                        </a:lnSpc>
                        <a:spcAft>
                          <a:spcPts val="0"/>
                        </a:spcAft>
                      </a:pPr>
                      <a:r>
                        <a:rPr lang="es-ES" sz="1100" b="1">
                          <a:solidFill>
                            <a:srgbClr val="000000"/>
                          </a:solidFill>
                          <a:latin typeface="Calibri"/>
                          <a:ea typeface="Times New Roman"/>
                          <a:cs typeface="Calibri"/>
                        </a:rPr>
                        <a:t>Calculo del KTNO</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8DB4E2"/>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r>
              <a:tr h="198306">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b="1">
                          <a:solidFill>
                            <a:srgbClr val="000000"/>
                          </a:solidFill>
                          <a:latin typeface="Calibri"/>
                          <a:ea typeface="Times New Roman"/>
                          <a:cs typeface="Calibri"/>
                        </a:rPr>
                        <a:t>2011</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b="1">
                          <a:solidFill>
                            <a:srgbClr val="000000"/>
                          </a:solidFill>
                          <a:latin typeface="Calibri"/>
                          <a:ea typeface="Times New Roman"/>
                          <a:cs typeface="Calibri"/>
                        </a:rPr>
                        <a:t>2012</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r>
              <a:tr h="198306">
                <a:tc gridSpan="2">
                  <a:txBody>
                    <a:bodyPr/>
                    <a:lstStyle/>
                    <a:p>
                      <a:pPr algn="ctr">
                        <a:lnSpc>
                          <a:spcPct val="115000"/>
                        </a:lnSpc>
                        <a:spcAft>
                          <a:spcPts val="0"/>
                        </a:spcAft>
                      </a:pPr>
                      <a:r>
                        <a:rPr lang="es-ES" sz="1100">
                          <a:solidFill>
                            <a:srgbClr val="000000"/>
                          </a:solidFill>
                          <a:latin typeface="Calibri"/>
                          <a:ea typeface="Times New Roman"/>
                          <a:cs typeface="Calibri"/>
                        </a:rPr>
                        <a:t>Cuentas por Cobrar</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a:noFill/>
                    </a:lnR>
                    <a:lnT>
                      <a:noFill/>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39.839,83</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12.148,91</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r>
              <a:tr h="198306">
                <a:tc gridSpan="2">
                  <a:txBody>
                    <a:bodyPr/>
                    <a:lstStyle/>
                    <a:p>
                      <a:pPr algn="ctr">
                        <a:lnSpc>
                          <a:spcPct val="115000"/>
                        </a:lnSpc>
                        <a:spcAft>
                          <a:spcPts val="0"/>
                        </a:spcAft>
                      </a:pPr>
                      <a:r>
                        <a:rPr lang="es-ES" sz="1100">
                          <a:solidFill>
                            <a:srgbClr val="000000"/>
                          </a:solidFill>
                          <a:latin typeface="Calibri"/>
                          <a:ea typeface="Times New Roman"/>
                          <a:cs typeface="Calibri"/>
                        </a:rPr>
                        <a:t>(+)Inventarios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a:noFill/>
                    </a:lnR>
                    <a:lnT>
                      <a:noFill/>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481.260,42</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578.582,14</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1100" dirty="0">
                          <a:solidFill>
                            <a:srgbClr val="000000"/>
                          </a:solidFill>
                          <a:latin typeface="Calibri"/>
                          <a:ea typeface="Times New Roman"/>
                          <a:cs typeface="Calibri"/>
                        </a:rPr>
                        <a:t> </a:t>
                      </a:r>
                      <a:endParaRPr lang="es-ES" sz="11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r>
              <a:tr h="198306">
                <a:tc gridSpan="2">
                  <a:txBody>
                    <a:bodyPr/>
                    <a:lstStyle/>
                    <a:p>
                      <a:pPr algn="ctr">
                        <a:lnSpc>
                          <a:spcPct val="115000"/>
                        </a:lnSpc>
                        <a:spcAft>
                          <a:spcPts val="0"/>
                        </a:spcAft>
                      </a:pPr>
                      <a:r>
                        <a:rPr lang="es-ES" sz="1100">
                          <a:solidFill>
                            <a:srgbClr val="000000"/>
                          </a:solidFill>
                          <a:latin typeface="Calibri"/>
                          <a:ea typeface="Times New Roman"/>
                          <a:cs typeface="Calibri"/>
                        </a:rPr>
                        <a:t>(-)Cuentas por pagar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550.091,68</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dirty="0">
                          <a:solidFill>
                            <a:srgbClr val="000000"/>
                          </a:solidFill>
                          <a:latin typeface="Calibri"/>
                          <a:ea typeface="Times New Roman"/>
                          <a:cs typeface="Calibri"/>
                        </a:rPr>
                        <a:t>463.953,20</a:t>
                      </a:r>
                      <a:endParaRPr lang="es-ES" sz="11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r>
              <a:tr h="205752">
                <a:tc gridSpan="4">
                  <a:txBody>
                    <a:bodyPr/>
                    <a:lstStyle/>
                    <a:p>
                      <a:pPr algn="ctr">
                        <a:lnSpc>
                          <a:spcPct val="115000"/>
                        </a:lnSpc>
                        <a:spcAft>
                          <a:spcPts val="0"/>
                        </a:spcAft>
                      </a:pPr>
                      <a:r>
                        <a:rPr lang="es-ES" sz="1100">
                          <a:solidFill>
                            <a:srgbClr val="000000"/>
                          </a:solidFill>
                          <a:latin typeface="Calibri"/>
                          <a:ea typeface="Times New Roman"/>
                          <a:cs typeface="Calibri"/>
                        </a:rPr>
                        <a:t>(=) Dividendo el Capital de trabajo Neto Operativo</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1100">
                          <a:solidFill>
                            <a:srgbClr val="000000"/>
                          </a:solidFill>
                          <a:latin typeface="Calibri"/>
                          <a:ea typeface="Times New Roman"/>
                          <a:cs typeface="Calibri"/>
                        </a:rPr>
                        <a:t>-28.991,43</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126.777,85</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r>
              <a:tr h="205752">
                <a:tc gridSpan="3">
                  <a:txBody>
                    <a:bodyPr/>
                    <a:lstStyle/>
                    <a:p>
                      <a:pPr algn="ctr">
                        <a:lnSpc>
                          <a:spcPct val="115000"/>
                        </a:lnSpc>
                        <a:spcAft>
                          <a:spcPts val="0"/>
                        </a:spcAft>
                      </a:pPr>
                      <a:r>
                        <a:rPr lang="es-ES" sz="1100" b="1">
                          <a:solidFill>
                            <a:srgbClr val="000000"/>
                          </a:solidFill>
                          <a:latin typeface="Calibri"/>
                          <a:ea typeface="Times New Roman"/>
                          <a:cs typeface="Calibri"/>
                        </a:rPr>
                        <a:t>Productividad del Capital de Trabajo</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1100" b="1">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a:lnSpc>
                          <a:spcPct val="115000"/>
                        </a:lnSpc>
                        <a:spcAft>
                          <a:spcPts val="0"/>
                        </a:spcAft>
                      </a:pPr>
                      <a:r>
                        <a:rPr lang="es-ES" sz="1100">
                          <a:solidFill>
                            <a:srgbClr val="000000"/>
                          </a:solidFill>
                          <a:latin typeface="Calibri"/>
                          <a:ea typeface="Times New Roman"/>
                          <a:cs typeface="Calibri"/>
                        </a:rPr>
                        <a:t>-0,02</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a:lnSpc>
                          <a:spcPct val="115000"/>
                        </a:lnSpc>
                        <a:spcAft>
                          <a:spcPts val="0"/>
                        </a:spcAft>
                      </a:pPr>
                      <a:r>
                        <a:rPr lang="es-ES" sz="1100">
                          <a:solidFill>
                            <a:srgbClr val="000000"/>
                          </a:solidFill>
                          <a:latin typeface="Calibri"/>
                          <a:ea typeface="Times New Roman"/>
                          <a:cs typeface="Calibri"/>
                        </a:rPr>
                        <a:t>0,06</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r>
              <a:tr h="198306">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dirty="0">
                          <a:solidFill>
                            <a:srgbClr val="000000"/>
                          </a:solidFill>
                          <a:latin typeface="Calibri"/>
                          <a:ea typeface="Times New Roman"/>
                          <a:cs typeface="Calibri"/>
                        </a:rPr>
                        <a:t> </a:t>
                      </a:r>
                      <a:endParaRPr lang="es-ES" sz="1100" dirty="0">
                        <a:latin typeface="Calibri"/>
                        <a:ea typeface="Calibri"/>
                        <a:cs typeface="Times New Roman"/>
                      </a:endParaRPr>
                    </a:p>
                  </a:txBody>
                  <a:tcPr marL="44450" marR="44450" marT="0" marB="0" anchor="b">
                    <a:lnL>
                      <a:noFill/>
                    </a:lnL>
                    <a:lnR>
                      <a:noFill/>
                    </a:lnR>
                    <a:lnT>
                      <a:noFill/>
                    </a:lnT>
                    <a:lnB>
                      <a:noFill/>
                    </a:lnB>
                    <a:solidFill>
                      <a:srgbClr val="FFFFFF"/>
                    </a:solidFill>
                  </a:tcPr>
                </a:tc>
              </a:tr>
            </a:tbl>
          </a:graphicData>
        </a:graphic>
      </p:graphicFrame>
      <p:sp>
        <p:nvSpPr>
          <p:cNvPr id="19" name="18 CuadroTexto"/>
          <p:cNvSpPr txBox="1"/>
          <p:nvPr/>
        </p:nvSpPr>
        <p:spPr>
          <a:xfrm>
            <a:off x="500034" y="5342295"/>
            <a:ext cx="8358246"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ES" sz="1400" dirty="0" smtClean="0"/>
              <a:t>La empresa MALEPRODU.CIA.LTDA., con respecto al Capital de Trabajo refleja que la empresa mantiene  invertido en el capital de trabajo 0,06 ctvs. Por cada dólar invertido   en el año 2012, este valor  ha incrementado con respecto al año 2011, pero aun así no ayuda a la mantener a  la empresa</a:t>
            </a:r>
          </a:p>
          <a:p>
            <a:endParaRPr lang="es-ES" dirty="0"/>
          </a:p>
        </p:txBody>
      </p:sp>
      <p:pic>
        <p:nvPicPr>
          <p:cNvPr id="113667" name="Picture 3" descr="http://www.emprendepyme.net/wp-content/uploads/2010/03/2132_notavida_110609.jpg"/>
          <p:cNvPicPr>
            <a:picLocks noChangeAspect="1" noChangeArrowheads="1"/>
          </p:cNvPicPr>
          <p:nvPr/>
        </p:nvPicPr>
        <p:blipFill>
          <a:blip r:embed="rId3"/>
          <a:srcRect/>
          <a:stretch>
            <a:fillRect/>
          </a:stretch>
        </p:blipFill>
        <p:spPr bwMode="auto">
          <a:xfrm>
            <a:off x="7072330" y="1214422"/>
            <a:ext cx="1357322" cy="1275883"/>
          </a:xfrm>
          <a:prstGeom prst="rect">
            <a:avLst/>
          </a:prstGeom>
          <a:ln>
            <a:noFill/>
          </a:ln>
          <a:effectLst>
            <a:softEdge rad="112500"/>
          </a:effectLst>
        </p:spPr>
      </p:pic>
      <p:pic>
        <p:nvPicPr>
          <p:cNvPr id="113669" name="Picture 5" descr="http://mentat.com.ar/blogmentat/wp-content/uploads/2013/12/productividad.jpeg"/>
          <p:cNvPicPr>
            <a:picLocks noChangeAspect="1" noChangeArrowheads="1"/>
          </p:cNvPicPr>
          <p:nvPr/>
        </p:nvPicPr>
        <p:blipFill>
          <a:blip r:embed="rId4" cstate="print"/>
          <a:srcRect/>
          <a:stretch>
            <a:fillRect/>
          </a:stretch>
        </p:blipFill>
        <p:spPr bwMode="auto">
          <a:xfrm>
            <a:off x="214282" y="285728"/>
            <a:ext cx="1643041" cy="1500173"/>
          </a:xfrm>
          <a:prstGeom prst="ellipse">
            <a:avLst/>
          </a:prstGeom>
          <a:ln>
            <a:noFill/>
          </a:ln>
          <a:effectLst>
            <a:softEdge rad="112500"/>
          </a:effectLst>
        </p:spPr>
      </p:pic>
      <p:pic>
        <p:nvPicPr>
          <p:cNvPr id="113671" name="Picture 7" descr="http://blogs.monografias.com/solo-informatica/files/2010/12/una4.jpg"/>
          <p:cNvPicPr>
            <a:picLocks noChangeAspect="1" noChangeArrowheads="1"/>
          </p:cNvPicPr>
          <p:nvPr/>
        </p:nvPicPr>
        <p:blipFill>
          <a:blip r:embed="rId5"/>
          <a:srcRect/>
          <a:stretch>
            <a:fillRect/>
          </a:stretch>
        </p:blipFill>
        <p:spPr bwMode="auto">
          <a:xfrm>
            <a:off x="285720" y="2714620"/>
            <a:ext cx="1500197" cy="1866896"/>
          </a:xfrm>
          <a:prstGeom prst="rect">
            <a:avLst/>
          </a:prstGeom>
          <a:ln>
            <a:noFill/>
          </a:ln>
          <a:effectLst>
            <a:softEdge rad="112500"/>
          </a:effectLst>
        </p:spPr>
      </p:pic>
    </p:spTree>
    <p:extLst>
      <p:ext uri="{BB962C8B-B14F-4D97-AF65-F5344CB8AC3E}">
        <p14:creationId xmlns:p14="http://schemas.microsoft.com/office/powerpoint/2010/main" xmlns="" val="13458387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071670" y="214290"/>
            <a:ext cx="5143536"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Palanca de Crecimiento.</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2 CuadroTexto"/>
          <p:cNvSpPr txBox="1"/>
          <p:nvPr/>
        </p:nvSpPr>
        <p:spPr>
          <a:xfrm>
            <a:off x="1928794" y="857232"/>
            <a:ext cx="1500198"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 sz="1400" b="1" dirty="0" smtClean="0"/>
              <a:t>Palanca de Crecimiento.</a:t>
            </a:r>
            <a:endParaRPr lang="es-ES" sz="1400" dirty="0"/>
          </a:p>
        </p:txBody>
      </p:sp>
      <p:cxnSp>
        <p:nvCxnSpPr>
          <p:cNvPr id="5" name="4 Conector recto de flecha"/>
          <p:cNvCxnSpPr/>
          <p:nvPr/>
        </p:nvCxnSpPr>
        <p:spPr>
          <a:xfrm>
            <a:off x="3786182" y="1214422"/>
            <a:ext cx="71438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9 Abrir llave"/>
          <p:cNvSpPr/>
          <p:nvPr/>
        </p:nvSpPr>
        <p:spPr>
          <a:xfrm>
            <a:off x="4786314" y="571480"/>
            <a:ext cx="428628" cy="1428760"/>
          </a:xfrm>
          <a:prstGeom prst="lef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sp>
        <p:nvSpPr>
          <p:cNvPr id="11" name="10 CuadroTexto"/>
          <p:cNvSpPr txBox="1"/>
          <p:nvPr/>
        </p:nvSpPr>
        <p:spPr>
          <a:xfrm>
            <a:off x="5214942" y="928670"/>
            <a:ext cx="2500330" cy="369332"/>
          </a:xfrm>
          <a:prstGeom prst="rect">
            <a:avLst/>
          </a:prstGeom>
          <a:noFill/>
        </p:spPr>
        <p:txBody>
          <a:bodyPr wrap="square" rtlCol="0">
            <a:spAutoFit/>
          </a:bodyPr>
          <a:lstStyle/>
          <a:p>
            <a:r>
              <a:rPr lang="es-ES" dirty="0" smtClean="0">
                <a:solidFill>
                  <a:srgbClr val="FF0000"/>
                </a:solidFill>
              </a:rPr>
              <a:t>Margen EBITDA/PKT</a:t>
            </a:r>
            <a:endParaRPr lang="es-ES" dirty="0">
              <a:solidFill>
                <a:srgbClr val="FF0000"/>
              </a:solidFill>
            </a:endParaRPr>
          </a:p>
        </p:txBody>
      </p:sp>
      <p:sp>
        <p:nvSpPr>
          <p:cNvPr id="79877" name="AutoShape 5" descr="data:image/jpeg;base64,/9j/4AAQSkZJRgABAQAAAQABAAD/2wBDAAkGBwgHBgkIBwgKCgkLDRYPDQwMDRsUFRAWIB0iIiAdHx8kKDQsJCYxJx8fLT0tMTU3Ojo6Iys/RD84QzQ5Ojf/2wBDAQoKCg0MDRoPDxo3JR8lNzc3Nzc3Nzc3Nzc3Nzc3Nzc3Nzc3Nzc3Nzc3Nzc3Nzc3Nzc3Nzc3Nzc3Nzc3Nzc3Nzf/wAARCAC7AQ0DASIAAhEBAxEB/8QAHAAAAQUBAQEAAAAAAAAAAAAAAAEDBAUGBwII/8QASBAAAQMDAAQICwYEBQMFAAAAAQIDBAAFEQYSITETFBVBUVST0QciNTZTYXFzkpSzMlV0gZGyIzShsUJSYrTBFnKDJDND4fD/xAAbAQEAAQUBAAAAAAAAAAAAAAAAAQIDBAUGB//EADkRAAIBAgIGBQsEAwEBAAAAAAABAgMRBBIFITFRUpETFEFxwQYVFjNTYYGh0eHwJDI0sSNC8XIi/9oADAMBAAIRAxEAPwDj9FFaK02xKbJKuhMbhGm+EHD4OzW1AEpOwqJzv3AV2M5Zbe8xzO5HSKTI6RVly1J9HH7BHdSctSPRx+wR3VVlq7lz+w1FdkdIpcjpFWHLUj0cfsEd1Ly1I9HH7BHdTLV3Ln9gVuR0ijI6RVly1I9HH7BHdSctSPRx+wR3Uy1dy5/YFdkdIoyOkVY8tSPRx+wR3UctSPRx+wR3Uy1dy5/YFdkdI/WlyOkfrVhy1I9HH7BHdRy1I9HH7BHdU5am5c/sCv8AzH60eyrHlqR6OP2CO6vbN1kPuoa4vGdK1BIQY6PGJ5t1MtXcuf2Goq8UVYXiKiLJTwbZaS6jX4M7eDOSCn9QagVMWpK5AmKMUtFVWAbKKKvdDbOi9XcMPBJbSASlRwFEkAAnoycn2eurOIrRoUnUlsRVCLnJRXaUR2UmRXQZim4ct6K1HgqQysoBRGRg4PN4tM8bHVYfyzfdXOPymhf1fzNotEzf+yMJkUZFbvjY6rD+Wb7qONjqsP5ZvuqPSeHs/mPNM+JGEyKMit3xsdVh/LN91HGx1WH8s33VPpPD2fzHmmfEjCZFGRW742Oqw/lm+6jjY6rD+Wb7qek8PZ/MeaZ8SMJkUZFbvjY6rD+Wb7qONjqsP5Zvup6Tw9n8x5pnxIwmRRkdNbvjY6rD+Wb7qONjqsP5Zvup6Tw9n8x5pnxIwtFazSO1tG1ouSIqYzgKc8GkJQ6gkgHA2ZB5xvzWUrf4HGQxlLpIK3Ya+vRlRnkkJvFaljzOkfhx/uFVkULxsNa5jzNkfhx/uFVcclKUS0ZM0UGkrMIFFLirzQyDGuF3dZmNB1tMKS4EkkYUllSknZ0EA0ujEKNNi31cpkOKjWxb7JJI1FhaADs9Sjv6aszrRi2n2W+ZNihorfXPRaCxJiN2t2FJK7EqY8l4P7wgqLid20/4RuGNopi8aPstw3XbfFjJS1ZIUl3XLhXruFIKkYONYk7c7MbgDVlYym7atoysxFBrdW3Q+PFF7buUyBJmQrY865DbU5rxnQAUnOAlRBOCATg76qoGiJuIQ1FvNtcuK45kJgoUtStUJ1sFYSUBWBuKtm47aqWLpa9YyszQorZaKaItSrlYlXWbCaTcHkLbgvKcDj7OvgnKU4TkBWMqBONlZa5tIZuMtptOqhD60pHQAogCrkK8JzcI9hFtVyNU2yeWYP4hv9wqDU6yeWYP4hv9wq69gLLS3+eb9i/qKqjq90t/n2/Yv6iqoyQN5A9prHo/s173/ZLEwaMVJtkdE25RIinNQPvoaKhgkaygM4/OpF+s8uxXN2BOThaDlKwPFcTzKT6j/TaN4qpVIZ8l9ZBXYrZeDHyw7/4vqCsdWw8GXll32NfUFYGmV+hqfnaZGE9dEkXHyhK98v8Acaj1IuPlCV75f7jUevNmdagooooAorVaOWiDcdGbgp1jWuCni3Fd1jsUlouauM4OdUj868WK0w3dGbpOmNa8gsOKiZJGoGwnWVs37VpH5Gryot8rlh14q/udjMUVorfZWZMJ6MzJgPXRxsPoaDi1FttIKinITqa5HSrZjG+oiLEeKR3n7hDjuyWS+ww8pSS4gZ/xY1QTg4BP96pdKSJVeBUUUUVbLwUUUUBa6V+ZcX3KPq1zqui6V+ZcX3KPq1zrFd75NfxX3+BzOkvX/Aj1r43mW/8Ahh/uFVka10bzMf8Aw4/3Cq2mW1SJg9hlDRQauNFrSzdZz3HHHG4MSOuVKU0AV8Ggbk52axJAGd2c1mTmoRzMgTRS6s2a9NypTS3Yym3GXktkBeo4goUU52ZAVkZ6Ks0S7JY7bc2rZPkXGTcI/FklUXgUso10qUTlRJUdUAAbN+3dTtrZseks4WeJaVW2W8FCG+iWt3WcAJSl0K2EKxjWTq4J3EbBGh6GTZUK3yTNtrHKKTxNp+QUreUFFOoBq4ByN5IG0bc7Kw5zpuV53i9Wrf2+/wB/iSk+wtkaSWjMWUX3g6NH3La4zwB8VwNlKSFZ2gk/lSSdKrcYMpDC3C8uzQYreW9nCsrQpWfV4p289UUTReU6xw0yVCtqFPKYb4+6Wy44nYpIABOwkAqOEgnGada0PnCNNkTpEO3twpXFXuNuqBDuMgDVSrOeYj27ttW3Tw19cvy5OsvXL7o2qZf7wiXNEy7wpCERDHGqw64BkFet4wznGBuO3FWdr0zs0WVDeTdbhFt6YoZ5JjxAltpfBlKlKUFDXGsSrdkkjO6sczojKeYPBTraqaI5k8QEgl/UCdY/4dXW1fG1dbOObOyrdnRKMpvRlUN2FMk3Jh1x2O6+6kKI19uQkEBITjfnWHONtW6kMNazk3/zu9235kpyPVovtgemaOXO7SpceTZ0tMrYaj66XktrJQoK1hq7D4wI5tm+sbcXkSLhKeazqOPLWnPQVEirNrRic9dLdAbUwV3COmQy7rngw2QSSo4yNXVVnZs1TT9t0Qk3ER22bhbES5SCuNDckEOvDbjGElKScbAopPq2ismDo0nmzfl/+lOvYZyptk8swfxDf7hURQ1VEEYI31MsflmD+Ib/AHCsx7CCy0t/n2/Yv6iq3fgRjNyYt1QtKc8M3hRSDjxVdNYTS3+fb9jn1FVvvAc5wMS7L1SrDzewf9iq1eKX6b4/Ut1/2M2YUEnKW2wRzhAFVOlFhj6T2/iz5DUlvKo7+PsK5welJwM/rVyY7p/+NX6VD0k0ih6K2IvuhK5bwIbaztcV0epI2En8t5rDbStlWs1VLpXUVtpwOfCk2+Y9EmNKafZVqrQeY/8AI5wecVqPBl5Ze9jX1BWaulwlXSc9Nmul195WVK3D1ADmAGwCtN4MvLLvsa+oKytLZvN0822yOhwfr4j9x8oSvfL/AHGo9aG2xoj06+PzYwkpisOPIbLikAqDiRtKSDuUabSxAu1unOw4XEpUJsPlCHlOIdb1gFfaJIUNYHfgjm56876O6vc6h1UnaxRUVcK0dlpbUOGiGUlrhlQg7/GCMa2dXGM426udbHNXtnRiY81EUmRCDkxoORWFPEOOg52AYwDsxtIBO4mnRS3Dpqe89Wq9It1nQ20VccaubctAx4pSlBB2+s7MVOmXy2cYuLMDhUQTbXI0QKRt11rCySObaTt9Qqp5Cki3MTVvR0CRrBhlSlcK6pKtUpCQnfnG84276JdhkxmZDgkQ31RccZaYe11s7ceMMAHB2HVJwd+KuXqJbC040XK9zTQ9JrYzJacTPmMQ+L8ELczGAQ2rgykqUoHxxkk9JJGd1QLNfIMSBGakTJKozaCJFsejh9t45JyhRPiZ2dGCCdtVMzR6ZEivOuOR1Ox0JckRkOEuspVjBUMY5xnBOMjOKdmWJxE2Qh1yDBaYbaUtTj6ijK0ggDIKiTvIA2bebFVZ6l9hR0dG238/GUqiCokDAJ2DopKt1aOzEzFR1ORQ2mOJKpXC/wAENHcvWxnBOzGM55q9psclhctC248hKIJlNupdVqqRkALRjGTnZgjpzVjo5bjI6aCW0paK0EqwLjWt5vVjruccl6S0mQS4y1gbNTGCRvVtJGzZvrxL0WmxOMoXIhLkR2eHcjtvEuBvAJVjAG45xnPPipdKS7Aq8H2kfSvzLi+5R9Wud10XSvzKi+5R9WudYru/JlfpJd/gjntJ+v8AgMYrWx/Mx/8ADj/cKrJ1rI/ma/8Ahh/uFVtpK04mCZQ1c6K3Vi1zZAmocXBmRlxZQaxrhC/8Sc7MggHB34xVMaSsicFOLiyDYWhdk0ani8MXhNyksayoUdqK43/EIISp0rAAAyDhJVkjGcbatHWrSLNodNud1XFMeOtxbIYWtTyBIcOEEbArII8bA2g55q54DTrsl55tpt15xaGUlLSVLJCATkgDmGSTs6axZ4VyaeZ336tz+pNzoh0xYu8JCTcotnkNzJDqxJtqZSHG3XC54p1FEKSSRg4B2HNU1+v8a52C4MKmvSJb13RISp5kIUtpLJQFEJGqDuGAax1LSOCpwd4+H/RmZ1WBpLYocpSo12bh2t2Cphu3sW4hxtamik8M4E5WNYk5ClZJBwMZFVYr7aY50TlSZwaXbGZEeSyWXCoa/ClKwQkgjxkjfnPNjbXP6Kp6jBX1vX3bmvEZmbK26Rw2NC3Y7ylcsR23okLxCRwD5SXDncCnDgHvKv8ARnSWx2uRZJDV1bgQ2GW0y4bVuzIce3LUp0J2oJ2nCs4Grq1y6iqp4KnNNXesZmOydUyHdVWsnWJBxjIzvqTY/LMH8Q3+4VBqbZPLMH8Q3+4VlWsrEFnpb/PN+xf1FVSVeaWfz7fsX9RVUlU0IqVPX7/7D2ki1yUwrlElqQVJYfQ4UpxkhKgcD9KlaRXyXpBdHJ0wgFXittp+y0jmSO/nO2q2iqlQgp9JbWQJWw8GXlh32NfUFZCtf4M/LDvsa+oKwNNr9BU+H9mRg/XxL+2yIrU6+sS5SYwlMOMocWhagFFxJ26oJ3A81eEPwrRb5zcScmbLmtBjWbaWltpvWClZKwCVHVAxjGOeqq4+UJXvl/uNR681VS3YdS6Slrv8Dbz9JGpMl24x7umNwreeKJt6C8lwpwUhwowU5z42tnB3V4dNuiK0ZuMyaptUWAy4Y6WVKU5qqUUhJGwZIwckY37axde3HXHQgOuLWG0hCApROqkcw6B6qr6d7bFrqyWpPUaF++sgWGU2At+E+6+80AQAS9rgA425HRUm63ptTM5ca9JdRJBDcZu3IbWUqOSlxeoNg/0lWTjdWSoqnppIqeHhdfnvNFfJFnnP3G6CQ44/MTrNRAhSVMuHGsVKxqlIwcYJzkZxirJ+8WuRMnvR5UePKcRGDMuRDLqQhLYStABSrVOsBt1duN9Yuip6ZrsJeHTVm3+W+htLnfLbcHnmFT3VNS7aywuW6yrWQ62vWypIycHn1c4yOioEGdarW5LREdU5m2lrhlIUA+9rpVsBGUpwMbcbsnGazVFOnle5Cw0Ust3Y1cm42tFxud5YmKddmsvJbhllQU2t0EK1lfZwMncSTs3USLzAXpLdpiXiY8iA4y2vUV4yy0EgYxkbRvrKUVDrO1rErDx3+4ttK/MqJ7hH1q53XRNKvMuJ7lH1a53XeeS6/SS7/BGg0n68Yq/huvzbLxKGoFxIKHWdmstGuVgjp2kjZ/zVDRW5qU27OO1GBcseQ7n1J/sz3Uch3PqT3ZnuquoqP83uGoseQ7n1J7sz3Uch3PqT/Zmq6jFR/m9w1FjyHc+pPdme6jkO59Te7M1XJODg05gVVFVpLVYaibyHc+pvdmaOQ7n1N7szUPVFGqKnJX9w1EzkO59Te7M0ch3Lqb3ZmoeqKNX1UyV/cNRM5DuXU3uzNTLNbJsK6RZUm3uuNMupcUhWUBWDnBPNVPq+qjVHOKOnWatq+Yui10imtTbiVM6uqgEEoOU6xUVHB5wM4zz4zVXRRir9Kn0cVEhu4UlLRVywEq90PuSLdcl67qWeGQEodVuSsEKTn1HBH5iqOisbF4WOJoSoy2MrpzdOamuw3rtunOurcUwtRWoqKkp2HPsrzyVO6s78BrB6o6KNUdFcm/JKftPkbZaYfCbzkqd1Z34DRyVO6s78BrB6o6KNUdFR6JT9ouQ88PhN5yVO6s78Bo5Km9Wd+A1g9UdFHi9I/WnonL2q5Dzw+E3nJU3qzvwGjkqb1Z34DWC8T/Mn9RS4FF5JyeyquX3J88PhN5yVN6s78Bo5Km9Wd+A1g9UUaoqfRKftFyI88PhN5yVN6s78Bo5LndWc+A1g9UUaop6JT9ouQ88PhN1pndY4scS1JbSiS2hCFpC9YgA6xUroJOMD21h6QbN1FdPozR6wNDok7va2auvXdabkxrFGKWiszKWhMUYpaKZQJiiloplAmKVKsbDRSYzVLi1rQHRjmoptKiDg05VyLzIgKKWiqrEXEopaKmwuJS0YoxSwuFJS4opYXEopaKmwuJRS0UsLhRiiilgA313rQsRG9FrRxiKhYVDQchKc59eyuKWWPb5c9DFznLhMr2B8NBaUn/VtGB6+b2V3e3WtVvs8OIyovtRmEo4UAeMBz4BNaTSkoSnGm+wxsVJxh/8AO0mum3qQUsw0hZ3FSU4H9K4FpclKdKbwlIAAmvAADYPHNd0QMqFcn8I1ot1uusp9FzW9PlPqeVFSyMMpUSfGVrbN+wYyd+wb7OAcKNfZtXii3g6jk3dmNxRS0ldFYzQooopYBRRRU2A3RRRVGUm4UUYopZC4UUYoxSwuFFGKKWFxCM0qFYODRigjIqlx7UBzeKKbSSDg06NtVxakiBKKXBowaq1ASilxRilgJRS4oxU2AlFLiilgJRS0U1ASilooA21tNBNPJWjq0RJpW/bs7ANqmP8At6U9Kf0xz4vBpcVYxGHp14ZZohpNWZ1TTHwgRo2uxo4629Id8ZUlIyhkHb4ud6v6D1ndyxxa3FqccWpa1kqUpRyVE7yTzmvO2lxVGGwkMOtWt7ymEIwVooSilxRissrEooxRQgKKKKmwGq3+hGjMaRZX7zLaZeKMlCHtqUpBKfs7lEkHfsGKwNda0N8wFe7P111oPKGrOlhkou134GLjakqdFuJE4vA+6rf8q33UcXgfdVv+Vb7qWiuG6WpxM53rNbifMTi8D7qt/wAq33UcXgfdVv8AlW+6lop0tTiY6zW4nzE4vA+6rf8AKt91HF4H3Vb/AJVvupaKdLU4mOs1uJ8xOLwPuq3/ACrfdRxeB91W/wCVb7qWinS1OJjrNbifMTi8D7qt3yrfdRxeB91W/wCVb7qWinS1OJjrNbifMTgIH3Vb/lW+6lTDgPKDRtEFeudXVTGSCc9BABH5UVKtPlOJ75H9xUqrUv8AuZKxNa/7nzMFpXakWi6llkKSy4gONpWcqRkkFJ6cEH8sVTVsfCj5wt+5P1F1jq9H0VUlVwcJzd3Y6ejJypxb3BRRijBrY2LgVd6JWhN6uyY6xltIBUnW1dYkgAZ5hk7T0A1S4rXeDXyy7/4vqCtXpmrOjgak4OzsZGFgp1oxZJmNRYct6KmBblBlZb1kx0KBxs3kZPtpjhI33dA+Vb7q93HyhK98v+5qPXlTxNa/7nzOrVClb9q5DvCRvu6B8q33UcJG+7oHyrfdTVFR1irxPmT0FLhXIe4SN93QPlW+6jhI33dA+Vb7qZop1irxPmOgpcK5D3CRvu6B8q33UcJG+7oHyrfdTNFOsVeJ8x0FLhXIe4SN93QPlW+6jhI33dA+Vb7qZop1irxPmOgpcK5D3CRvu6B8q33UcJG57dA+Vb7qZop1irxPmOgpcK5DN/tbPJqbizFEZQUAtKE6qHEnYFAbhgjGzprNV0HSnzNi+5R9WufV6R5L16lbBPpHezt8kczpGEYV7RVhuus6HeYCvdn6665PXWdDvMBXuz9ddPKf+NDv8GaPSHqGRKKKK4Q5oMUVc26NGFmdmvQlSnEyUtBIcUnCSknPi+sf1r3bWIc+8R467cqO0UrUpHCrJXhJI2naNo5qqysyI4dtRd9vf3bijxS4q5XGiybXLkpgOQVxwgpJcUpLhUcFPjc+NuzoNeZrUK3yGErh8YS7FZcwp5ScKUnJOymVkvDuOttW+JT7KK0kyJbv+o27U1B1ECShtTnDrJUk4zv3b6jxkW2fOTbxCMVbjhbbeQ+peFZwnIO8E76ZWS8K07Zltt27eRSYpKu7Fboryn3LoFoYQ4iONVWP4ilYz7AASaqZUdyLJdjvDDjSyhQ9YOKizsmW5UZRgpMaqVafKcT3yP7iotSrT5Tie+R/cUW0tLaZvwo+cLXuT9RdY6tf4Ujq6RNe5P1F1l4UR+fLZixGy6+8oIQhO8n/APc/NXo+hpxjo+Db2X/s63D+qj3Emw2eXfbm1Agpy4vapZ+y2nnUfUP/AKqHKbEeS8zr63BuKRk7M4JH/Fd40W0aj6LWPBKFzn8F13H2z0D/AEjm/M08IcNxwZgQipStpMZByT+VY/nWTqylFXjsXZ8djLcsVCMrWPn0EHca13g18su+xr6gq38MkKPBn21qMyy0ODdCuDaSjWwU78Cqjwa7Lw77GvqCqdK4jrGiJ1bWv9TY4F3rQY7cfKEr3y/3Go9SLj5Qle+X+41Hry47BbAooooSajR+ywrjozcHnG1G4B4oirCyBlLZcKcZwchKhtrxYrPDkaN3WfMSpTyWVmIAogJ4MDWVs37VpG310xaLy3bbO2ltR421dG5SUYOFISgg7d3PjHrqfMvFrQ9cYtvdWIAtjseJrIUCpxaws5GNm04yf8orLWSyb3GFLpczSva5Ch2JLsF1lLsJ26OIDzTHGFa6GwCo7ANUrIwcFWwDdmorVhfcjMuqlQ2nZDReYjuulLjiBnaNmqM6pwCoE4rTW+/WmLJaWzcRGgGMWuItQiFJWWyCXFgeMNbbsJycbBioNou1vat8NmdOD0JpBEi3SonDKJySeBWE4SDs3qGD00cKb7fz8/4UqpWV9Xyf5+bTI0UqsFRIGBnYOikrEM8KKKKAttKfMyJ7lH1a5/XQNKfMyJ7lH1a5/ivSvJFfopf+vBHL6U9f8Buus6H+YCvdn6665PXWND/MFXuz9ddXPKf+NDv8GaDSHqGRKKKK4Q5ovLXLQiyPRUXPiMhUpLgVlwZSEEHagHnI/SnLdLRFvcaTMvCZSQlxJdy8ot5QQPtJzvPNms/RVeYyY4mSUVbZ3/UvzMbZts1qXduUlPNhDTWXVBC8g6+XAMYAO7fmoN6ksyX4qmF6wREZbVsIwpKcEbarqKOTZE8RKay2L1+fFXpgJ6Xf/SiUlzhNU/ZGMnGM81JE4hAuIuC7gzI4Jwutsstuay1ZykEqSABuyao6KjMSsS7ttLbft2l47d2mLdFisNRZKlFUiQp5kqAdUdwzjcBjPrpi/wAxi4vMzm1JD7zQ4y2lJGq4NmfYQAaqqKOTZE8TOcXF7NXy/PmFS7T5Tie+R/cVEqXafKcT3yP7ioW0sLaZjwpjOkLefQq+ouszZrpKs1wZmwnNR5o5GRkKB2EEc4IyDWn8KXnC37lX1F1jSMivRdE01PR8E/f8dZ1lB/4o9x32x3ePpDbkToSjt8VxpSsqaXzpP/B5xVkhh5K0q4FZwQfsmuE6J6RSdG7siU1lbCiA+znAdRn+43g/8E1Elznn5T7yH3wlx1SkguHOCSRz+usdaOqyqOEdm9/13lmWDi5OSZ0Dw2q4S42xeqoBTbpAUMHeiqLwbeWHfY19QVlFuLcILji1kbtZROP1rV+Dfyw77GvqCmlMM8NoadNu9vqjaYFWrQRZRLebppNxLW1UOyVcIv8AyoBJUfySCa93q1sNz4ZtQUYdwbQuNwiskEnVKSfUoH+lSoE+NanL1KUll6Y4pUdlh1JKSlajwijjGzVGN/PTzF4hTrdFRKbiwnrfOaeYSyhYSttShwg2lW0YCq83jGDST2nTylNTulq2fnyITuilyZDynFwgmOvUknjaMRztxr9AONn5bM0ydHrgmW/HWGGxHbS44+t5IaShQylWvuIOdmNpqdKuMRyLpOlL4K5kxtyPsOXEhxZJGzoIO2pk65W64RXbfx1tkuRIRQ+tKtQONIIUhWASN+/B2ioyU2vz3kdJVW3+u76lMjRu4rmORgI4U2xxnhS+ng1NZA1wvcRt/oejFTho2lMC3PokxZL8icY5abljVWMpACSBv8Y5O3AwakcqW9mI7BblhwMWdyMl7VUA86p0LITkZxvAJxnFM2adDRAswelttLg3XhnULCsltRb8YYBBxqnO39aqjGne35t+hTKdVq/h7iDE0ekT5SmI0iAh4urQmO5KHCDVJ2Yxk7t/ONtNxLBLlIbWl+E0HXC2zw8lKOGIODqdIzszuq5zATCmLhXiCzMnvOB5b3CgtslRwhOqg/a3k9GB016tMq2QGICmJ1vjuMOq464qIXX3SF7C0pSDgFOwfZI25pGnB2uJVaiTt/RRxbBPkKdCgzHDT3FyZLyWwXf8gJ3qpRZ5fE1DiSuMCcIn/ueNwmr9jUx/XNXFzlWy8cZjG5MxQ3c35KHXELKHWnMbU4STrDG4gZ6a92292y3IStlx5Tbd5D6W3DrOlngyjWJxjO3d0/rUKEN5V0tS17a9xV3OxLiwo62EtOrQvgpbjUlLgQ6o+KkhJ8UY2Z5zndXifo1cIDctTxiqVEI4w21IStbYJwFFO/B2fqKltOW+0wJzTVyamrmrZSjgkLAQhDgWVL1gMHZjAzvO2nJNzhLuulTwfSW5rTgjqwf4hLqVDm2bAd9HGFhGdRPVs7u77ldpR5mxPco+rXP66BpR5mxPco+rWAr0PyP/AIUv/XgjQ6U9f8BvFdX0P8wVe7P111ymuhaG3IyNHjbI6kcM2VJcaP2lIKysKHTtUR+VXPKaEnhYtLY/A0OOi5UHYk0VJ4jK9A58JpOIyvQOfCa4M53JLcR6KkcRlegc+E0vEZXoHPhNBkluI1FSeIyvQOfCaTiMr0DnwmgyS3EeipHEZXoHPhNHEZXoHPhNBkluI9FSeIyvQOfCaOIyvQOfCaDJLcRql2nynE98j+4rxxGV6Bz4TUq2x3Y05h9+O4WmlhahjG7181FtJjTldajJeFLzhb9yr6i6x1aTT26R7rpAtyIUqaaRqayTkFWspRwecDOM8+KzlemaHhKGBpqW7xOppJxpxT3HkjIoSSk4O6vVIRkYrYtO91tLiZ72Gtb4N/LDvsa+oKx6SUnBrQaHzxBuS/4iG1OoAbWv7IWFBQB9uCP0rV6cUqujaqitdtnc0ZWEajXi3vLS4+UJXvl/uNR6mvwZzjzjio7hUtRUSEHBJ2145NmdXc+A15I4s69SVtpFoqVydM6u58Bo5OmdXc+A1GVk5lvItFSuTpnV3PgNHJ0zq7nwGmVjMt5FoqVydM6u58Bo5OmdXc+A0ysZlvItFSuTZnV3PgNHJ0zq7nwGmVjMt5FoqVydM6u58Bo5OmdWc+E0ysZlvJulHmbD90j61YGttpjcY4sUK2ob4OQhCErQVZVgEqKiP8O3AA9tYrFem+SVOUMC3JbX4I5XSc1KvqGqXbkEHBG4jmooro5JNWZrhzjEjrL/AGqu+jjEnrL/AGqu+m6Ks9VocC5Im7HOMSesv9qrvo4xJ6y/2qu+m6KdVocC5IXY5xiT1l/tVd9HGJPWX+1V303RTqtDgXJC7HOMSesv9qrvo4xJ6y/2qu+m6KdVocC5IXY5xiT1l/tVd9HGJPWX+1V303RTqtDgXJC7HOMSesv9qrvpFvPLSUrfdUk7wpwkH8q8UVPVqC/0XJC7ExRS0VeIEopaKkCEZGDSJOr4qtoNeqFjZVuStrRNx1DjiEgIddSkbglZAFLwz/WHu0V3000civdRHD0JK+RckTmlvPfDP+ne7VXfRwr/AKd7tVd9eKKnquH4FyQzS3nvhXusPdorvo4V7rD/AGiu+vFFOq4fgXJDPLee+Fe6w/2iu+jhXusP9orvrxRUdVw/AuSIzy3nvhXusP8AaK76OFe6w/2iu+vFFT1WhwLkhnlvPfCvdYf7RXfRwz3WHu0V314padVocC5InNLeJjaTvJOSTzmlpQKKvJKKsil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9" name="18 CuadroTexto"/>
          <p:cNvSpPr txBox="1"/>
          <p:nvPr/>
        </p:nvSpPr>
        <p:spPr>
          <a:xfrm>
            <a:off x="428596" y="4929198"/>
            <a:ext cx="8429684" cy="14465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endParaRPr lang="es-ES" sz="1400" dirty="0" smtClean="0"/>
          </a:p>
          <a:p>
            <a:pPr algn="just"/>
            <a:r>
              <a:rPr lang="es-ES" sz="1400" dirty="0" smtClean="0"/>
              <a:t>Con respecto a la Palanca de Crecimiento la empresa MALEPRODU.CIA.LTDA.,  esto significa que en el año 2012, si decide crecer cada dólar adicional de ventas los 9 ctvs. negativos de caja bruta, pero igualmente ese dólar adicional demandara una inversión en KTNO de 0,06 ctvs. , Se puede decir que este indicador  expresa que  la empresa  está  perdiendo ya que es mayor a 1.no es representativo</a:t>
            </a:r>
          </a:p>
          <a:p>
            <a:endParaRPr lang="es-ES" dirty="0"/>
          </a:p>
        </p:txBody>
      </p:sp>
      <p:graphicFrame>
        <p:nvGraphicFramePr>
          <p:cNvPr id="13" name="12 Tabla"/>
          <p:cNvGraphicFramePr>
            <a:graphicFrameLocks noGrp="1"/>
          </p:cNvGraphicFramePr>
          <p:nvPr/>
        </p:nvGraphicFramePr>
        <p:xfrm>
          <a:off x="1571604" y="2428868"/>
          <a:ext cx="6453190" cy="1714512"/>
        </p:xfrm>
        <a:graphic>
          <a:graphicData uri="http://schemas.openxmlformats.org/drawingml/2006/table">
            <a:tbl>
              <a:tblPr/>
              <a:tblGrid>
                <a:gridCol w="917851"/>
                <a:gridCol w="916538"/>
                <a:gridCol w="575791"/>
                <a:gridCol w="310546"/>
                <a:gridCol w="1885600"/>
                <a:gridCol w="1846864"/>
              </a:tblGrid>
              <a:tr h="281776">
                <a:tc gridSpan="6">
                  <a:txBody>
                    <a:bodyPr/>
                    <a:lstStyle/>
                    <a:p>
                      <a:pPr algn="ctr">
                        <a:lnSpc>
                          <a:spcPct val="115000"/>
                        </a:lnSpc>
                        <a:spcAft>
                          <a:spcPts val="0"/>
                        </a:spcAft>
                      </a:pPr>
                      <a:r>
                        <a:rPr lang="es-ES" sz="1100" b="1" dirty="0">
                          <a:solidFill>
                            <a:srgbClr val="000000"/>
                          </a:solidFill>
                          <a:latin typeface="Calibri"/>
                          <a:ea typeface="Times New Roman"/>
                          <a:cs typeface="Calibri"/>
                        </a:rPr>
                        <a:t>EMPRESA MALEPRODU .CIA.LTDA.</a:t>
                      </a:r>
                      <a:endParaRPr lang="es-ES" sz="1100" dirty="0">
                        <a:latin typeface="Calibri"/>
                        <a:ea typeface="Calibri"/>
                        <a:cs typeface="Times New Roman"/>
                      </a:endParaRPr>
                    </a:p>
                  </a:txBody>
                  <a:tcPr marL="43414" marR="434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8DB4E2"/>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93704">
                <a:tc gridSpan="6">
                  <a:txBody>
                    <a:bodyPr/>
                    <a:lstStyle/>
                    <a:p>
                      <a:pPr algn="ctr">
                        <a:lnSpc>
                          <a:spcPct val="115000"/>
                        </a:lnSpc>
                        <a:spcAft>
                          <a:spcPts val="0"/>
                        </a:spcAft>
                      </a:pPr>
                      <a:r>
                        <a:rPr lang="es-ES" sz="1100" b="1">
                          <a:solidFill>
                            <a:srgbClr val="000000"/>
                          </a:solidFill>
                          <a:latin typeface="Calibri"/>
                          <a:ea typeface="Times New Roman"/>
                          <a:cs typeface="Calibri"/>
                        </a:rPr>
                        <a:t>PALANCA DE CRECIMIENTO </a:t>
                      </a:r>
                      <a:endParaRPr lang="es-ES" sz="1100">
                        <a:latin typeface="Calibri"/>
                        <a:ea typeface="Calibri"/>
                        <a:cs typeface="Times New Roman"/>
                      </a:endParaRPr>
                    </a:p>
                  </a:txBody>
                  <a:tcPr marL="43414" marR="434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8DB4E2"/>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81776">
                <a:tc>
                  <a:txBody>
                    <a:bodyPr/>
                    <a:lstStyle/>
                    <a:p>
                      <a:pP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3414" marR="43414"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3414" marR="43414"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3414" marR="43414"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3414" marR="43414"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b="1">
                          <a:solidFill>
                            <a:srgbClr val="000000"/>
                          </a:solidFill>
                          <a:latin typeface="Calibri"/>
                          <a:ea typeface="Times New Roman"/>
                          <a:cs typeface="Calibri"/>
                        </a:rPr>
                        <a:t>2011</a:t>
                      </a:r>
                      <a:endParaRPr lang="es-ES" sz="1100">
                        <a:latin typeface="Calibri"/>
                        <a:ea typeface="Calibri"/>
                        <a:cs typeface="Times New Roman"/>
                      </a:endParaRPr>
                    </a:p>
                  </a:txBody>
                  <a:tcPr marL="43414" marR="434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b="1">
                          <a:solidFill>
                            <a:srgbClr val="000000"/>
                          </a:solidFill>
                          <a:latin typeface="Calibri"/>
                          <a:ea typeface="Times New Roman"/>
                          <a:cs typeface="Calibri"/>
                        </a:rPr>
                        <a:t>2012</a:t>
                      </a:r>
                      <a:endParaRPr lang="es-ES" sz="1100">
                        <a:latin typeface="Calibri"/>
                        <a:ea typeface="Calibri"/>
                        <a:cs typeface="Times New Roman"/>
                      </a:endParaRPr>
                    </a:p>
                  </a:txBody>
                  <a:tcPr marL="43414" marR="434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1776">
                <a:tc gridSpan="2">
                  <a:txBody>
                    <a:bodyPr/>
                    <a:lstStyle/>
                    <a:p>
                      <a:pPr>
                        <a:lnSpc>
                          <a:spcPct val="115000"/>
                        </a:lnSpc>
                        <a:spcAft>
                          <a:spcPts val="0"/>
                        </a:spcAft>
                      </a:pPr>
                      <a:r>
                        <a:rPr lang="es-ES" sz="1100">
                          <a:solidFill>
                            <a:srgbClr val="000000"/>
                          </a:solidFill>
                          <a:latin typeface="Calibri"/>
                          <a:ea typeface="Times New Roman"/>
                          <a:cs typeface="Calibri"/>
                        </a:rPr>
                        <a:t>Margen EBITDA </a:t>
                      </a:r>
                      <a:endParaRPr lang="es-ES" sz="1100">
                        <a:latin typeface="Calibri"/>
                        <a:ea typeface="Calibri"/>
                        <a:cs typeface="Times New Roman"/>
                      </a:endParaRPr>
                    </a:p>
                  </a:txBody>
                  <a:tcPr marL="43414" marR="43414" marT="0"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s-ES"/>
                    </a:p>
                  </a:txBody>
                  <a:tcPr/>
                </a:tc>
                <a:tc>
                  <a:txBody>
                    <a:bodyPr/>
                    <a:lstStyle/>
                    <a:p>
                      <a:pP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3414" marR="43414" marT="0" marB="0" anchor="b">
                    <a:lnL>
                      <a:noFill/>
                    </a:lnL>
                    <a:lnR>
                      <a:noFill/>
                    </a:lnR>
                    <a:lnT>
                      <a:noFill/>
                    </a:lnT>
                    <a:lnB>
                      <a:noFill/>
                    </a:lnB>
                    <a:solidFill>
                      <a:srgbClr val="FFFFFF"/>
                    </a:solidFill>
                  </a:tcPr>
                </a:tc>
                <a:tc>
                  <a:txBody>
                    <a:bodyPr/>
                    <a:lstStyle/>
                    <a:p>
                      <a:pP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3414" marR="43414" marT="0"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0,18</a:t>
                      </a:r>
                      <a:endParaRPr lang="es-ES" sz="1100">
                        <a:latin typeface="Calibri"/>
                        <a:ea typeface="Calibri"/>
                        <a:cs typeface="Times New Roman"/>
                      </a:endParaRPr>
                    </a:p>
                  </a:txBody>
                  <a:tcPr marL="43414" marR="434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0,09</a:t>
                      </a:r>
                      <a:endParaRPr lang="es-ES" sz="1100">
                        <a:latin typeface="Calibri"/>
                        <a:ea typeface="Calibri"/>
                        <a:cs typeface="Times New Roman"/>
                      </a:endParaRPr>
                    </a:p>
                  </a:txBody>
                  <a:tcPr marL="43414" marR="434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281776">
                <a:tc gridSpan="3">
                  <a:txBody>
                    <a:bodyPr/>
                    <a:lstStyle/>
                    <a:p>
                      <a:pPr>
                        <a:lnSpc>
                          <a:spcPct val="115000"/>
                        </a:lnSpc>
                        <a:spcAft>
                          <a:spcPts val="0"/>
                        </a:spcAft>
                      </a:pPr>
                      <a:r>
                        <a:rPr lang="es-ES" sz="1100">
                          <a:solidFill>
                            <a:srgbClr val="000000"/>
                          </a:solidFill>
                          <a:latin typeface="Calibri"/>
                          <a:ea typeface="Times New Roman"/>
                          <a:cs typeface="Calibri"/>
                        </a:rPr>
                        <a:t>(/)Productividad del Capital de Trabajo</a:t>
                      </a:r>
                      <a:endParaRPr lang="es-ES" sz="1100">
                        <a:latin typeface="Calibri"/>
                        <a:ea typeface="Calibri"/>
                        <a:cs typeface="Times New Roman"/>
                      </a:endParaRPr>
                    </a:p>
                  </a:txBody>
                  <a:tcPr marL="43414" marR="43414"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3414" marR="43414"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-0,02</a:t>
                      </a:r>
                      <a:endParaRPr lang="es-ES" sz="1100">
                        <a:latin typeface="Calibri"/>
                        <a:ea typeface="Calibri"/>
                        <a:cs typeface="Times New Roman"/>
                      </a:endParaRPr>
                    </a:p>
                  </a:txBody>
                  <a:tcPr marL="43414" marR="434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latin typeface="Calibri"/>
                          <a:ea typeface="Times New Roman"/>
                          <a:cs typeface="Calibri"/>
                        </a:rPr>
                        <a:t>0,06</a:t>
                      </a:r>
                      <a:endParaRPr lang="es-ES" sz="1100">
                        <a:latin typeface="Calibri"/>
                        <a:ea typeface="Calibri"/>
                        <a:cs typeface="Times New Roman"/>
                      </a:endParaRPr>
                    </a:p>
                  </a:txBody>
                  <a:tcPr marL="43414" marR="434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r h="293704">
                <a:tc gridSpan="2">
                  <a:txBody>
                    <a:bodyPr/>
                    <a:lstStyle/>
                    <a:p>
                      <a:pPr>
                        <a:lnSpc>
                          <a:spcPct val="115000"/>
                        </a:lnSpc>
                        <a:spcAft>
                          <a:spcPts val="0"/>
                        </a:spcAft>
                      </a:pPr>
                      <a:r>
                        <a:rPr lang="es-ES" sz="1100" b="1" dirty="0">
                          <a:solidFill>
                            <a:srgbClr val="000000"/>
                          </a:solidFill>
                          <a:latin typeface="Calibri"/>
                          <a:ea typeface="Times New Roman"/>
                          <a:cs typeface="Calibri"/>
                        </a:rPr>
                        <a:t>(=) Palanca de Crecimiento</a:t>
                      </a:r>
                      <a:endParaRPr lang="es-ES" sz="1100" dirty="0">
                        <a:latin typeface="Calibri"/>
                        <a:ea typeface="Calibri"/>
                        <a:cs typeface="Times New Roman"/>
                      </a:endParaRPr>
                    </a:p>
                  </a:txBody>
                  <a:tcPr marL="43414" marR="43414"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hMerge="1">
                  <a:txBody>
                    <a:bodyPr/>
                    <a:lstStyle/>
                    <a:p>
                      <a:endParaRPr lang="es-ES"/>
                    </a:p>
                  </a:txBody>
                  <a:tcPr/>
                </a:tc>
                <a:tc>
                  <a:txBody>
                    <a:bodyPr/>
                    <a:lstStyle/>
                    <a:p>
                      <a:pPr>
                        <a:lnSpc>
                          <a:spcPct val="115000"/>
                        </a:lnSpc>
                        <a:spcAft>
                          <a:spcPts val="0"/>
                        </a:spcAft>
                      </a:pPr>
                      <a:r>
                        <a:rPr lang="es-ES" sz="1100" dirty="0">
                          <a:solidFill>
                            <a:srgbClr val="000000"/>
                          </a:solidFill>
                          <a:latin typeface="Calibri"/>
                          <a:ea typeface="Times New Roman"/>
                          <a:cs typeface="Calibri"/>
                        </a:rPr>
                        <a:t> </a:t>
                      </a:r>
                      <a:endParaRPr lang="es-ES" sz="1100" dirty="0">
                        <a:latin typeface="Calibri"/>
                        <a:ea typeface="Calibri"/>
                        <a:cs typeface="Times New Roman"/>
                      </a:endParaRPr>
                    </a:p>
                  </a:txBody>
                  <a:tcPr marL="43414" marR="4341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nSpc>
                          <a:spcPct val="115000"/>
                        </a:lnSpc>
                        <a:spcAft>
                          <a:spcPts val="0"/>
                        </a:spcAft>
                      </a:pPr>
                      <a:r>
                        <a:rPr lang="es-ES" sz="1100">
                          <a:solidFill>
                            <a:srgbClr val="000000"/>
                          </a:solidFill>
                          <a:latin typeface="Calibri"/>
                          <a:ea typeface="Times New Roman"/>
                          <a:cs typeface="Calibri"/>
                        </a:rPr>
                        <a:t> </a:t>
                      </a:r>
                      <a:endParaRPr lang="es-ES" sz="1100">
                        <a:latin typeface="Calibri"/>
                        <a:ea typeface="Calibri"/>
                        <a:cs typeface="Times New Roman"/>
                      </a:endParaRPr>
                    </a:p>
                  </a:txBody>
                  <a:tcPr marL="43414" marR="43414"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a:lnSpc>
                          <a:spcPct val="115000"/>
                        </a:lnSpc>
                        <a:spcAft>
                          <a:spcPts val="0"/>
                        </a:spcAft>
                      </a:pPr>
                      <a:r>
                        <a:rPr lang="es-ES" sz="1100">
                          <a:solidFill>
                            <a:srgbClr val="000000"/>
                          </a:solidFill>
                          <a:latin typeface="Calibri"/>
                          <a:ea typeface="Times New Roman"/>
                          <a:cs typeface="Calibri"/>
                        </a:rPr>
                        <a:t>-9,00</a:t>
                      </a:r>
                      <a:endParaRPr lang="es-ES" sz="1100">
                        <a:latin typeface="Calibri"/>
                        <a:ea typeface="Calibri"/>
                        <a:cs typeface="Times New Roman"/>
                      </a:endParaRPr>
                    </a:p>
                  </a:txBody>
                  <a:tcPr marL="43414" marR="434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a:lnSpc>
                          <a:spcPct val="115000"/>
                        </a:lnSpc>
                        <a:spcAft>
                          <a:spcPts val="0"/>
                        </a:spcAft>
                      </a:pPr>
                      <a:r>
                        <a:rPr lang="es-ES" sz="1100" dirty="0">
                          <a:solidFill>
                            <a:srgbClr val="000000"/>
                          </a:solidFill>
                          <a:latin typeface="Calibri"/>
                          <a:ea typeface="Times New Roman"/>
                          <a:cs typeface="Calibri"/>
                        </a:rPr>
                        <a:t>1,50</a:t>
                      </a:r>
                      <a:endParaRPr lang="es-ES" sz="1100" dirty="0">
                        <a:latin typeface="Calibri"/>
                        <a:ea typeface="Calibri"/>
                        <a:cs typeface="Times New Roman"/>
                      </a:endParaRPr>
                    </a:p>
                  </a:txBody>
                  <a:tcPr marL="43414" marR="434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r>
            </a:tbl>
          </a:graphicData>
        </a:graphic>
      </p:graphicFrame>
      <p:pic>
        <p:nvPicPr>
          <p:cNvPr id="117762" name="Picture 2" descr="http://www.ticweb.es/wp-content/uploads/2011/08/palanca-de-crecimiento-negocios.png"/>
          <p:cNvPicPr>
            <a:picLocks noChangeAspect="1" noChangeArrowheads="1"/>
          </p:cNvPicPr>
          <p:nvPr/>
        </p:nvPicPr>
        <p:blipFill>
          <a:blip r:embed="rId3"/>
          <a:srcRect/>
          <a:stretch>
            <a:fillRect/>
          </a:stretch>
        </p:blipFill>
        <p:spPr bwMode="auto">
          <a:xfrm>
            <a:off x="357158" y="428604"/>
            <a:ext cx="1462991" cy="1423978"/>
          </a:xfrm>
          <a:prstGeom prst="ellipse">
            <a:avLst/>
          </a:prstGeom>
          <a:ln>
            <a:noFill/>
          </a:ln>
          <a:effectLst>
            <a:softEdge rad="112500"/>
          </a:effectLst>
        </p:spPr>
      </p:pic>
      <p:pic>
        <p:nvPicPr>
          <p:cNvPr id="117764" name="Picture 4" descr="http://blogs.creamoselfuturo.com/industria-y-servicios/wp-content/uploads/2009/07/tecnologiacom.jpg"/>
          <p:cNvPicPr>
            <a:picLocks noChangeAspect="1" noChangeArrowheads="1"/>
          </p:cNvPicPr>
          <p:nvPr/>
        </p:nvPicPr>
        <p:blipFill>
          <a:blip r:embed="rId4"/>
          <a:srcRect/>
          <a:stretch>
            <a:fillRect/>
          </a:stretch>
        </p:blipFill>
        <p:spPr bwMode="auto">
          <a:xfrm>
            <a:off x="7358082" y="428604"/>
            <a:ext cx="1500198" cy="1581141"/>
          </a:xfrm>
          <a:prstGeom prst="rect">
            <a:avLst/>
          </a:prstGeom>
          <a:ln>
            <a:noFill/>
          </a:ln>
          <a:effectLst>
            <a:softEdge rad="112500"/>
          </a:effectLst>
        </p:spPr>
      </p:pic>
    </p:spTree>
    <p:extLst>
      <p:ext uri="{BB962C8B-B14F-4D97-AF65-F5344CB8AC3E}">
        <p14:creationId xmlns:p14="http://schemas.microsoft.com/office/powerpoint/2010/main" xmlns="" val="24131021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620689"/>
            <a:ext cx="2448272" cy="173170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CuadroTexto"/>
          <p:cNvSpPr txBox="1"/>
          <p:nvPr/>
        </p:nvSpPr>
        <p:spPr>
          <a:xfrm rot="20459192">
            <a:off x="775709" y="2376767"/>
            <a:ext cx="7887075" cy="1200329"/>
          </a:xfrm>
          <a:prstGeom prst="rect">
            <a:avLst/>
          </a:prstGeom>
          <a:noFill/>
        </p:spPr>
        <p:txBody>
          <a:bodyPr wrap="square" rtlCol="0">
            <a:spAutoFit/>
          </a:bodyPr>
          <a:lstStyle/>
          <a:p>
            <a:pPr algn="ctr"/>
            <a:r>
              <a:rPr lang="es-ES" sz="7200" u="sng" dirty="0" smtClean="0">
                <a:effectLst>
                  <a:outerShdw blurRad="38100" dist="38100" dir="2700000" algn="tl">
                    <a:srgbClr val="000000">
                      <a:alpha val="43137"/>
                    </a:srgbClr>
                  </a:outerShdw>
                </a:effectLst>
                <a:latin typeface="Times New Roman" pitchFamily="18" charset="0"/>
                <a:cs typeface="Times New Roman" pitchFamily="18" charset="0"/>
              </a:rPr>
              <a:t>CAPITULO VI</a:t>
            </a:r>
            <a:endParaRPr lang="es-ES" sz="7200"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97236" y="3836640"/>
            <a:ext cx="2286000" cy="1905000"/>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770744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75656" y="548680"/>
            <a:ext cx="6192688" cy="369332"/>
          </a:xfrm>
          <a:prstGeom prst="rect">
            <a:avLst/>
          </a:prstGeom>
          <a:noFill/>
        </p:spPr>
        <p:txBody>
          <a:bodyPr wrap="square" rtlCol="0">
            <a:spAutoFit/>
          </a:bodyPr>
          <a:lstStyle/>
          <a:p>
            <a:pPr algn="ctr"/>
            <a:r>
              <a:rPr lang="es-ES" b="1" u="sng" dirty="0" smtClean="0">
                <a:latin typeface="Times New Roman" pitchFamily="18" charset="0"/>
                <a:cs typeface="Times New Roman" pitchFamily="18" charset="0"/>
              </a:rPr>
              <a:t>1.3.OBJETIVOS </a:t>
            </a:r>
            <a:r>
              <a:rPr lang="es-ES" b="1" u="sng" dirty="0" smtClean="0">
                <a:solidFill>
                  <a:srgbClr val="FFFF00"/>
                </a:solidFill>
                <a:latin typeface="Times New Roman" pitchFamily="18" charset="0"/>
                <a:cs typeface="Times New Roman" pitchFamily="18" charset="0"/>
              </a:rPr>
              <a:t> </a:t>
            </a:r>
            <a:endParaRPr lang="es-ES" b="1" u="sng" dirty="0">
              <a:solidFill>
                <a:srgbClr val="FFFF00"/>
              </a:solidFill>
              <a:latin typeface="Times New Roman" pitchFamily="18" charset="0"/>
              <a:cs typeface="Times New Roman" pitchFamily="18" charset="0"/>
            </a:endParaRPr>
          </a:p>
        </p:txBody>
      </p:sp>
      <p:sp>
        <p:nvSpPr>
          <p:cNvPr id="3" name="2 CuadroTexto"/>
          <p:cNvSpPr txBox="1"/>
          <p:nvPr/>
        </p:nvSpPr>
        <p:spPr>
          <a:xfrm>
            <a:off x="395536" y="1844824"/>
            <a:ext cx="8352928" cy="153888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endParaRPr lang="es-ES" sz="1600" dirty="0">
              <a:latin typeface="Times New Roman" pitchFamily="18" charset="0"/>
              <a:cs typeface="Times New Roman" pitchFamily="18" charset="0"/>
            </a:endParaRPr>
          </a:p>
          <a:p>
            <a:pPr algn="just"/>
            <a:r>
              <a:rPr lang="es-EC" sz="2000" dirty="0">
                <a:latin typeface="Times New Roman" pitchFamily="18" charset="0"/>
                <a:cs typeface="Times New Roman" pitchFamily="18" charset="0"/>
              </a:rPr>
              <a:t>Diseñar un modelo de gestión financiera para la empresa MALEPRODU CIA LTDA. (Almacenes </a:t>
            </a:r>
            <a:r>
              <a:rPr lang="es-EC" sz="2000" dirty="0" smtClean="0">
                <a:latin typeface="Times New Roman" pitchFamily="18" charset="0"/>
                <a:cs typeface="Times New Roman" pitchFamily="18" charset="0"/>
              </a:rPr>
              <a:t>Chimborazo) </a:t>
            </a:r>
            <a:r>
              <a:rPr lang="es-EC" sz="2000" dirty="0">
                <a:latin typeface="Times New Roman" pitchFamily="18" charset="0"/>
                <a:cs typeface="Times New Roman" pitchFamily="18" charset="0"/>
              </a:rPr>
              <a:t>que permita optimizar los recursos financieros  y maximizar las utilidades de la empresa.</a:t>
            </a:r>
            <a:endParaRPr lang="es-ES" sz="2000" dirty="0">
              <a:latin typeface="Times New Roman" pitchFamily="18" charset="0"/>
              <a:cs typeface="Times New Roman" pitchFamily="18" charset="0"/>
            </a:endParaRPr>
          </a:p>
          <a:p>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3717032"/>
            <a:ext cx="3096344" cy="2065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08104" y="3825812"/>
            <a:ext cx="2466975" cy="19566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3 CuadroTexto"/>
          <p:cNvSpPr txBox="1"/>
          <p:nvPr/>
        </p:nvSpPr>
        <p:spPr>
          <a:xfrm>
            <a:off x="395536" y="1052736"/>
            <a:ext cx="3024336" cy="800219"/>
          </a:xfrm>
          <a:prstGeom prst="rect">
            <a:avLst/>
          </a:prstGeom>
          <a:noFill/>
        </p:spPr>
        <p:txBody>
          <a:bodyPr wrap="square" rtlCol="0">
            <a:spAutoFit/>
          </a:bodyPr>
          <a:lstStyle/>
          <a:p>
            <a:r>
              <a:rPr lang="es-EC" b="1" dirty="0">
                <a:latin typeface="Times New Roman" pitchFamily="18" charset="0"/>
                <a:cs typeface="Times New Roman" pitchFamily="18" charset="0"/>
              </a:rPr>
              <a:t> </a:t>
            </a:r>
            <a:r>
              <a:rPr lang="es-EC" sz="2800" b="1" i="1" dirty="0" smtClean="0">
                <a:effectLst>
                  <a:outerShdw blurRad="38100" dist="38100" dir="2700000" algn="tl">
                    <a:srgbClr val="000000">
                      <a:alpha val="43137"/>
                    </a:srgbClr>
                  </a:outerShdw>
                </a:effectLst>
                <a:latin typeface="Times New Roman" pitchFamily="18" charset="0"/>
                <a:cs typeface="Times New Roman" pitchFamily="18" charset="0"/>
              </a:rPr>
              <a:t>Objetivo General</a:t>
            </a:r>
            <a:endParaRPr lang="es-EC" b="1" i="1" dirty="0" smtClean="0">
              <a:effectLst>
                <a:outerShdw blurRad="38100" dist="38100" dir="2700000" algn="tl">
                  <a:srgbClr val="000000">
                    <a:alpha val="43137"/>
                  </a:srgbClr>
                </a:outerShdw>
              </a:effectLst>
              <a:latin typeface="Times New Roman" pitchFamily="18" charset="0"/>
              <a:cs typeface="Times New Roman" pitchFamily="18" charset="0"/>
            </a:endParaRPr>
          </a:p>
          <a:p>
            <a:endParaRPr lang="es-ES" dirty="0"/>
          </a:p>
        </p:txBody>
      </p:sp>
    </p:spTree>
    <p:extLst>
      <p:ext uri="{BB962C8B-B14F-4D97-AF65-F5344CB8AC3E}">
        <p14:creationId xmlns:p14="http://schemas.microsoft.com/office/powerpoint/2010/main" xmlns="" val="24240289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43108" y="214290"/>
            <a:ext cx="5143536" cy="64633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MX" b="1" dirty="0"/>
              <a:t>PROPUESTA DEL MODELO DE GESTIÓN FINANCIERA</a:t>
            </a:r>
            <a:endParaRPr lang="es-ES" b="1" spc="50" dirty="0">
              <a:ln w="11430"/>
              <a:effectLst>
                <a:outerShdw blurRad="76200" dist="50800" dir="5400000" algn="tl" rotWithShape="0">
                  <a:srgbClr val="000000">
                    <a:alpha val="65000"/>
                  </a:srgbClr>
                </a:outerShdw>
              </a:effectLst>
            </a:endParaRPr>
          </a:p>
        </p:txBody>
      </p:sp>
      <p:sp>
        <p:nvSpPr>
          <p:cNvPr id="3" name="2 CuadroTexto"/>
          <p:cNvSpPr txBox="1"/>
          <p:nvPr/>
        </p:nvSpPr>
        <p:spPr>
          <a:xfrm>
            <a:off x="479514" y="1196752"/>
            <a:ext cx="1500198"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400" b="1" dirty="0"/>
              <a:t>MODELO  DE  GESTION</a:t>
            </a:r>
            <a:endParaRPr lang="es-ES" sz="1400" dirty="0"/>
          </a:p>
        </p:txBody>
      </p:sp>
      <p:cxnSp>
        <p:nvCxnSpPr>
          <p:cNvPr id="5" name="4 Conector recto de flecha"/>
          <p:cNvCxnSpPr/>
          <p:nvPr/>
        </p:nvCxnSpPr>
        <p:spPr>
          <a:xfrm>
            <a:off x="2057420" y="1483196"/>
            <a:ext cx="714380" cy="158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8" name="7 CuadroTexto"/>
          <p:cNvSpPr txBox="1"/>
          <p:nvPr/>
        </p:nvSpPr>
        <p:spPr>
          <a:xfrm>
            <a:off x="2939186" y="1107900"/>
            <a:ext cx="5737270" cy="963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C" sz="1400" dirty="0"/>
              <a:t>Es  un  modelo    el  cual  se  basa  en  decisiones  tomadas  por  una  organización , de  manera  sistemática, racional  y concreta, esto permite  la  toma  de  decisiones  de  una  organización</a:t>
            </a:r>
            <a:endParaRPr lang="es-ES" sz="1400" dirty="0"/>
          </a:p>
        </p:txBody>
      </p:sp>
      <p:sp>
        <p:nvSpPr>
          <p:cNvPr id="11" name="10 CuadroTexto"/>
          <p:cNvSpPr txBox="1"/>
          <p:nvPr/>
        </p:nvSpPr>
        <p:spPr>
          <a:xfrm>
            <a:off x="6929454" y="842831"/>
            <a:ext cx="2000264" cy="369332"/>
          </a:xfrm>
          <a:prstGeom prst="rect">
            <a:avLst/>
          </a:prstGeom>
          <a:noFill/>
        </p:spPr>
        <p:txBody>
          <a:bodyPr wrap="square" rtlCol="0">
            <a:spAutoFit/>
          </a:bodyPr>
          <a:lstStyle/>
          <a:p>
            <a:endParaRPr lang="es-ES" dirty="0"/>
          </a:p>
        </p:txBody>
      </p:sp>
      <p:sp>
        <p:nvSpPr>
          <p:cNvPr id="79877" name="AutoShape 5" descr="data:image/jpeg;base64,/9j/4AAQSkZJRgABAQAAAQABAAD/2wBDAAkGBwgHBgkIBwgKCgkLDRYPDQwMDRsUFRAWIB0iIiAdHx8kKDQsJCYxJx8fLT0tMTU3Ojo6Iys/RD84QzQ5Ojf/2wBDAQoKCg0MDRoPDxo3JR8lNzc3Nzc3Nzc3Nzc3Nzc3Nzc3Nzc3Nzc3Nzc3Nzc3Nzc3Nzc3Nzc3Nzc3Nzc3Nzc3Nzf/wAARCAC7AQ0DASIAAhEBAxEB/8QAHAAAAQUBAQEAAAAAAAAAAAAAAAEDBAUGBwII/8QASBAAAQMDAAQICwYEBQMFAAAAAQIDBAAFEQYSITETFBVBUVST0QciNTZTYXFzkpSzMlV0gZGyIzShsUJSYrTBFnKDJDND4fD/xAAbAQEAAQUBAAAAAAAAAAAAAAAAAQIDBAUGB//EADkRAAIBAgIGBQsEAwEBAAAAAAABAgMRBBIFITFRUpETFEFxwQYVFjNTYYGh0eHwJDI0sSNC8XIi/9oADAMBAAIRAxEAPwDj9FFaK02xKbJKuhMbhGm+EHD4OzW1AEpOwqJzv3AV2M5Zbe8xzO5HSKTI6RVly1J9HH7BHdSctSPRx+wR3VVlq7lz+w1FdkdIpcjpFWHLUj0cfsEd1Ly1I9HH7BHdTLV3Ln9gVuR0ijI6RVly1I9HH7BHdSctSPRx+wR3Uy1dy5/YFdkdIoyOkVY8tSPRx+wR3UctSPRx+wR3Uy1dy5/YFdkdI/WlyOkfrVhy1I9HH7BHdRy1I9HH7BHdU5am5c/sCv8AzH60eyrHlqR6OP2CO6vbN1kPuoa4vGdK1BIQY6PGJ5t1MtXcuf2Goq8UVYXiKiLJTwbZaS6jX4M7eDOSCn9QagVMWpK5AmKMUtFVWAbKKKvdDbOi9XcMPBJbSASlRwFEkAAnoycn2eurOIrRoUnUlsRVCLnJRXaUR2UmRXQZim4ct6K1HgqQysoBRGRg4PN4tM8bHVYfyzfdXOPymhf1fzNotEzf+yMJkUZFbvjY6rD+Wb7qONjqsP5ZvuqPSeHs/mPNM+JGEyKMit3xsdVh/LN91HGx1WH8s33VPpPD2fzHmmfEjCZFGRW742Oqw/lm+6jjY6rD+Wb7qek8PZ/MeaZ8SMJkUZFbvjY6rD+Wb7qONjqsP5Zvup6Tw9n8x5pnxIwmRRkdNbvjY6rD+Wb7qONjqsP5Zvup6Tw9n8x5pnxIwtFazSO1tG1ouSIqYzgKc8GkJQ6gkgHA2ZB5xvzWUrf4HGQxlLpIK3Ya+vRlRnkkJvFaljzOkfhx/uFVkULxsNa5jzNkfhx/uFVcclKUS0ZM0UGkrMIFFLirzQyDGuF3dZmNB1tMKS4EkkYUllSknZ0EA0ujEKNNi31cpkOKjWxb7JJI1FhaADs9Sjv6aszrRi2n2W+ZNihorfXPRaCxJiN2t2FJK7EqY8l4P7wgqLid20/4RuGNopi8aPstw3XbfFjJS1ZIUl3XLhXruFIKkYONYk7c7MbgDVlYym7atoysxFBrdW3Q+PFF7buUyBJmQrY865DbU5rxnQAUnOAlRBOCATg76qoGiJuIQ1FvNtcuK45kJgoUtStUJ1sFYSUBWBuKtm47aqWLpa9YyszQorZaKaItSrlYlXWbCaTcHkLbgvKcDj7OvgnKU4TkBWMqBONlZa5tIZuMtptOqhD60pHQAogCrkK8JzcI9hFtVyNU2yeWYP4hv9wqDU6yeWYP4hv9wq69gLLS3+eb9i/qKqjq90t/n2/Yv6iqoyQN5A9prHo/s173/ZLEwaMVJtkdE25RIinNQPvoaKhgkaygM4/OpF+s8uxXN2BOThaDlKwPFcTzKT6j/TaN4qpVIZ8l9ZBXYrZeDHyw7/4vqCsdWw8GXll32NfUFYGmV+hqfnaZGE9dEkXHyhK98v8Acaj1IuPlCV75f7jUevNmdagooooAorVaOWiDcdGbgp1jWuCni3Fd1jsUlouauM4OdUj868WK0w3dGbpOmNa8gsOKiZJGoGwnWVs37VpH5Gryot8rlh14q/udjMUVorfZWZMJ6MzJgPXRxsPoaDi1FttIKinITqa5HSrZjG+oiLEeKR3n7hDjuyWS+ww8pSS4gZ/xY1QTg4BP96pdKSJVeBUUUUVbLwUUUUBa6V+ZcX3KPq1zqui6V+ZcX3KPq1zrFd75NfxX3+BzOkvX/Aj1r43mW/8Ahh/uFVka10bzMf8Aw4/3Cq2mW1SJg9hlDRQauNFrSzdZz3HHHG4MSOuVKU0AV8Ggbk52axJAGd2c1mTmoRzMgTRS6s2a9NypTS3Yym3GXktkBeo4goUU52ZAVkZ6Ks0S7JY7bc2rZPkXGTcI/FklUXgUso10qUTlRJUdUAAbN+3dTtrZseks4WeJaVW2W8FCG+iWt3WcAJSl0K2EKxjWTq4J3EbBGh6GTZUK3yTNtrHKKTxNp+QUreUFFOoBq4ByN5IG0bc7Kw5zpuV53i9Wrf2+/wB/iSk+wtkaSWjMWUX3g6NH3La4zwB8VwNlKSFZ2gk/lSSdKrcYMpDC3C8uzQYreW9nCsrQpWfV4p289UUTReU6xw0yVCtqFPKYb4+6Wy44nYpIABOwkAqOEgnGada0PnCNNkTpEO3twpXFXuNuqBDuMgDVSrOeYj27ttW3Tw19cvy5OsvXL7o2qZf7wiXNEy7wpCERDHGqw64BkFet4wznGBuO3FWdr0zs0WVDeTdbhFt6YoZ5JjxAltpfBlKlKUFDXGsSrdkkjO6sczojKeYPBTraqaI5k8QEgl/UCdY/4dXW1fG1dbOObOyrdnRKMpvRlUN2FMk3Jh1x2O6+6kKI19uQkEBITjfnWHONtW6kMNazk3/zu9235kpyPVovtgemaOXO7SpceTZ0tMrYaj66XktrJQoK1hq7D4wI5tm+sbcXkSLhKeazqOPLWnPQVEirNrRic9dLdAbUwV3COmQy7rngw2QSSo4yNXVVnZs1TT9t0Qk3ER22bhbES5SCuNDckEOvDbjGElKScbAopPq2ismDo0nmzfl/+lOvYZyptk8swfxDf7hURQ1VEEYI31MsflmD+Ib/AHCsx7CCy0t/n2/Yv6iq3fgRjNyYt1QtKc8M3hRSDjxVdNYTS3+fb9jn1FVvvAc5wMS7L1SrDzewf9iq1eKX6b4/Ut1/2M2YUEnKW2wRzhAFVOlFhj6T2/iz5DUlvKo7+PsK5welJwM/rVyY7p/+NX6VD0k0ih6K2IvuhK5bwIbaztcV0epI2En8t5rDbStlWs1VLpXUVtpwOfCk2+Y9EmNKafZVqrQeY/8AI5wecVqPBl5Ze9jX1BWaulwlXSc9Nmul195WVK3D1ADmAGwCtN4MvLLvsa+oKytLZvN0822yOhwfr4j9x8oSvfL/AHGo9aG2xoj06+PzYwkpisOPIbLikAqDiRtKSDuUabSxAu1unOw4XEpUJsPlCHlOIdb1gFfaJIUNYHfgjm56876O6vc6h1UnaxRUVcK0dlpbUOGiGUlrhlQg7/GCMa2dXGM426udbHNXtnRiY81EUmRCDkxoORWFPEOOg52AYwDsxtIBO4mnRS3Dpqe89Wq9It1nQ20VccaubctAx4pSlBB2+s7MVOmXy2cYuLMDhUQTbXI0QKRt11rCySObaTt9Qqp5Cki3MTVvR0CRrBhlSlcK6pKtUpCQnfnG84276JdhkxmZDgkQ31RccZaYe11s7ceMMAHB2HVJwd+KuXqJbC040XK9zTQ9JrYzJacTPmMQ+L8ELczGAQ2rgykqUoHxxkk9JJGd1QLNfIMSBGakTJKozaCJFsejh9t45JyhRPiZ2dGCCdtVMzR6ZEivOuOR1Ox0JckRkOEuspVjBUMY5xnBOMjOKdmWJxE2Qh1yDBaYbaUtTj6ijK0ggDIKiTvIA2bebFVZ6l9hR0dG238/GUqiCokDAJ2DopKt1aOzEzFR1ORQ2mOJKpXC/wAENHcvWxnBOzGM55q9psclhctC248hKIJlNupdVqqRkALRjGTnZgjpzVjo5bjI6aCW0paK0EqwLjWt5vVjruccl6S0mQS4y1gbNTGCRvVtJGzZvrxL0WmxOMoXIhLkR2eHcjtvEuBvAJVjAG45xnPPipdKS7Aq8H2kfSvzLi+5R9Wud10XSvzKi+5R9WudYru/JlfpJd/gjntJ+v8AgMYrWx/Mx/8ADj/cKrJ1rI/ma/8Ahh/uFVtpK04mCZQ1c6K3Vi1zZAmocXBmRlxZQaxrhC/8Sc7MggHB34xVMaSsicFOLiyDYWhdk0ani8MXhNyksayoUdqK43/EIISp0rAAAyDhJVkjGcbatHWrSLNodNud1XFMeOtxbIYWtTyBIcOEEbArII8bA2g55q54DTrsl55tpt15xaGUlLSVLJCATkgDmGSTs6axZ4VyaeZ336tz+pNzoh0xYu8JCTcotnkNzJDqxJtqZSHG3XC54p1FEKSSRg4B2HNU1+v8a52C4MKmvSJb13RISp5kIUtpLJQFEJGqDuGAax1LSOCpwd4+H/RmZ1WBpLYocpSo12bh2t2Cphu3sW4hxtamik8M4E5WNYk5ClZJBwMZFVYr7aY50TlSZwaXbGZEeSyWXCoa/ClKwQkgjxkjfnPNjbXP6Kp6jBX1vX3bmvEZmbK26Rw2NC3Y7ylcsR23okLxCRwD5SXDncCnDgHvKv8ARnSWx2uRZJDV1bgQ2GW0y4bVuzIce3LUp0J2oJ2nCs4Grq1y6iqp4KnNNXesZmOydUyHdVWsnWJBxjIzvqTY/LMH8Q3+4VBqbZPLMH8Q3+4VlWsrEFnpb/PN+xf1FVSVeaWfz7fsX9RVUlU0IqVPX7/7D2ki1yUwrlElqQVJYfQ4UpxkhKgcD9KlaRXyXpBdHJ0wgFXittp+y0jmSO/nO2q2iqlQgp9JbWQJWw8GXlh32NfUFZCtf4M/LDvsa+oKwNNr9BU+H9mRg/XxL+2yIrU6+sS5SYwlMOMocWhagFFxJ26oJ3A81eEPwrRb5zcScmbLmtBjWbaWltpvWClZKwCVHVAxjGOeqq4+UJXvl/uNR681VS3YdS6Slrv8Dbz9JGpMl24x7umNwreeKJt6C8lwpwUhwowU5z42tnB3V4dNuiK0ZuMyaptUWAy4Y6WVKU5qqUUhJGwZIwckY37axde3HXHQgOuLWG0hCApROqkcw6B6qr6d7bFrqyWpPUaF++sgWGU2At+E+6+80AQAS9rgA425HRUm63ptTM5ca9JdRJBDcZu3IbWUqOSlxeoNg/0lWTjdWSoqnppIqeHhdfnvNFfJFnnP3G6CQ44/MTrNRAhSVMuHGsVKxqlIwcYJzkZxirJ+8WuRMnvR5UePKcRGDMuRDLqQhLYStABSrVOsBt1duN9Yuip6ZrsJeHTVm3+W+htLnfLbcHnmFT3VNS7aywuW6yrWQ62vWypIycHn1c4yOioEGdarW5LREdU5m2lrhlIUA+9rpVsBGUpwMbcbsnGazVFOnle5Cw0Ust3Y1cm42tFxud5YmKddmsvJbhllQU2t0EK1lfZwMncSTs3USLzAXpLdpiXiY8iA4y2vUV4yy0EgYxkbRvrKUVDrO1rErDx3+4ttK/MqJ7hH1q53XRNKvMuJ7lH1a53XeeS6/SS7/BGg0n68Yq/huvzbLxKGoFxIKHWdmstGuVgjp2kjZ/zVDRW5qU27OO1GBcseQ7n1J/sz3Uch3PqT3ZnuquoqP83uGoseQ7n1J7sz3Uch3PqT/Zmq6jFR/m9w1FjyHc+pPdme6jkO59Te7M1XJODg05gVVFVpLVYaibyHc+pvdmaOQ7n1N7szUPVFGqKnJX9w1EzkO59Te7M0ch3Lqb3ZmoeqKNX1UyV/cNRM5DuXU3uzNTLNbJsK6RZUm3uuNMupcUhWUBWDnBPNVPq+qjVHOKOnWatq+Yui10imtTbiVM6uqgEEoOU6xUVHB5wM4zz4zVXRRir9Kn0cVEhu4UlLRVywEq90PuSLdcl67qWeGQEodVuSsEKTn1HBH5iqOisbF4WOJoSoy2MrpzdOamuw3rtunOurcUwtRWoqKkp2HPsrzyVO6s78BrB6o6KNUdFcm/JKftPkbZaYfCbzkqd1Z34DRyVO6s78BrB6o6KNUdFR6JT9ouQ88PhN5yVO6s78Bo5Km9Wd+A1g9UdFHi9I/WnonL2q5Dzw+E3nJU3qzvwGjkqb1Z34DWC8T/Mn9RS4FF5JyeyquX3J88PhN5yVN6s78Bo5Km9Wd+A1g9UUaoqfRKftFyI88PhN5yVN6s78Bo5LndWc+A1g9UUaop6JT9ouQ88PhN1pndY4scS1JbSiS2hCFpC9YgA6xUroJOMD21h6QbN1FdPozR6wNDok7va2auvXdabkxrFGKWiszKWhMUYpaKZQJiiloplAmKVKsbDRSYzVLi1rQHRjmoptKiDg05VyLzIgKKWiqrEXEopaKmwuJS0YoxSwuFJS4opYXEopaKmwuJRS0UsLhRiiilgA313rQsRG9FrRxiKhYVDQchKc59eyuKWWPb5c9DFznLhMr2B8NBaUn/VtGB6+b2V3e3WtVvs8OIyovtRmEo4UAeMBz4BNaTSkoSnGm+wxsVJxh/8AO0mum3qQUsw0hZ3FSU4H9K4FpclKdKbwlIAAmvAADYPHNd0QMqFcn8I1ot1uusp9FzW9PlPqeVFSyMMpUSfGVrbN+wYyd+wb7OAcKNfZtXii3g6jk3dmNxRS0ldFYzQooopYBRRRU2A3RRRVGUm4UUYopZC4UUYoxSwuFFGKKWFxCM0qFYODRigjIqlx7UBzeKKbSSDg06NtVxakiBKKXBowaq1ASilxRilgJRS4oxU2AlFLiilgJRS0U1ASilooA21tNBNPJWjq0RJpW/bs7ANqmP8At6U9Kf0xz4vBpcVYxGHp14ZZohpNWZ1TTHwgRo2uxo4629Id8ZUlIyhkHb4ud6v6D1ndyxxa3FqccWpa1kqUpRyVE7yTzmvO2lxVGGwkMOtWt7ymEIwVooSilxRissrEooxRQgKKKKmwGq3+hGjMaRZX7zLaZeKMlCHtqUpBKfs7lEkHfsGKwNda0N8wFe7P111oPKGrOlhkou134GLjakqdFuJE4vA+6rf8q33UcXgfdVv+Vb7qWiuG6WpxM53rNbifMTi8D7qt/wAq33UcXgfdVv8AlW+6lop0tTiY6zW4nzE4vA+6rf8AKt91HF4H3Vb/AJVvupaKdLU4mOs1uJ8xOLwPuq3/ACrfdRxeB91W/wCVb7qWinS1OJjrNbifMTi8D7qt3yrfdRxeB91W/wCVb7qWinS1OJjrNbifMTgIH3Vb/lW+6lTDgPKDRtEFeudXVTGSCc9BABH5UVKtPlOJ75H9xUqrUv8AuZKxNa/7nzMFpXakWi6llkKSy4gONpWcqRkkFJ6cEH8sVTVsfCj5wt+5P1F1jq9H0VUlVwcJzd3Y6ejJypxb3BRRijBrY2LgVd6JWhN6uyY6xltIBUnW1dYkgAZ5hk7T0A1S4rXeDXyy7/4vqCtXpmrOjgak4OzsZGFgp1oxZJmNRYct6KmBblBlZb1kx0KBxs3kZPtpjhI33dA+Vb7q93HyhK98v+5qPXlTxNa/7nzOrVClb9q5DvCRvu6B8q33UcJG+7oHyrfdTVFR1irxPmT0FLhXIe4SN93QPlW+6jhI33dA+Vb7qZop1irxPmOgpcK5D3CRvu6B8q33UcJG+7oHyrfdTNFOsVeJ8x0FLhXIe4SN93QPlW+6jhI33dA+Vb7qZop1irxPmOgpcK5D3CRvu6B8q33UcJG57dA+Vb7qZop1irxPmOgpcK5DN/tbPJqbizFEZQUAtKE6qHEnYFAbhgjGzprNV0HSnzNi+5R9WufV6R5L16lbBPpHezt8kczpGEYV7RVhuus6HeYCvdn6665PXWdDvMBXuz9ddPKf+NDv8GaPSHqGRKKKK4Q5oMUVc26NGFmdmvQlSnEyUtBIcUnCSknPi+sf1r3bWIc+8R467cqO0UrUpHCrJXhJI2naNo5qqysyI4dtRd9vf3bijxS4q5XGiybXLkpgOQVxwgpJcUpLhUcFPjc+NuzoNeZrUK3yGErh8YS7FZcwp5ScKUnJOymVkvDuOttW+JT7KK0kyJbv+o27U1B1ECShtTnDrJUk4zv3b6jxkW2fOTbxCMVbjhbbeQ+peFZwnIO8E76ZWS8K07Zltt27eRSYpKu7Fboryn3LoFoYQ4iONVWP4ilYz7AASaqZUdyLJdjvDDjSyhQ9YOKizsmW5UZRgpMaqVafKcT3yP7iotSrT5Tie+R/cUW0tLaZvwo+cLXuT9RdY6tf4Ujq6RNe5P1F1l4UR+fLZixGy6+8oIQhO8n/APc/NXo+hpxjo+Db2X/s63D+qj3Emw2eXfbm1Agpy4vapZ+y2nnUfUP/AKqHKbEeS8zr63BuKRk7M4JH/Fd40W0aj6LWPBKFzn8F13H2z0D/AEjm/M08IcNxwZgQipStpMZByT+VY/nWTqylFXjsXZ8djLcsVCMrWPn0EHca13g18su+xr6gq38MkKPBn21qMyy0ODdCuDaSjWwU78Cqjwa7Lw77GvqCqdK4jrGiJ1bWv9TY4F3rQY7cfKEr3y/3Go9SLj5Qle+X+41Hry47BbAooooSajR+ywrjozcHnG1G4B4oirCyBlLZcKcZwchKhtrxYrPDkaN3WfMSpTyWVmIAogJ4MDWVs37VpG310xaLy3bbO2ltR421dG5SUYOFISgg7d3PjHrqfMvFrQ9cYtvdWIAtjseJrIUCpxaws5GNm04yf8orLWSyb3GFLpczSva5Ch2JLsF1lLsJ26OIDzTHGFa6GwCo7ANUrIwcFWwDdmorVhfcjMuqlQ2nZDReYjuulLjiBnaNmqM6pwCoE4rTW+/WmLJaWzcRGgGMWuItQiFJWWyCXFgeMNbbsJycbBioNou1vat8NmdOD0JpBEi3SonDKJySeBWE4SDs3qGD00cKb7fz8/4UqpWV9Xyf5+bTI0UqsFRIGBnYOikrEM8KKKKAttKfMyJ7lH1a5/XQNKfMyJ7lH1a5/ivSvJFfopf+vBHL6U9f8Buus6H+YCvdn6665PXWND/MFXuz9ddXPKf+NDv8GaDSHqGRKKKK4Q5ovLXLQiyPRUXPiMhUpLgVlwZSEEHagHnI/SnLdLRFvcaTMvCZSQlxJdy8ot5QQPtJzvPNms/RVeYyY4mSUVbZ3/UvzMbZts1qXduUlPNhDTWXVBC8g6+XAMYAO7fmoN6ksyX4qmF6wREZbVsIwpKcEbarqKOTZE8RKay2L1+fFXpgJ6Xf/SiUlzhNU/ZGMnGM81JE4hAuIuC7gzI4Jwutsstuay1ZykEqSABuyao6KjMSsS7ttLbft2l47d2mLdFisNRZKlFUiQp5kqAdUdwzjcBjPrpi/wAxi4vMzm1JD7zQ4y2lJGq4NmfYQAaqqKOTZE8TOcXF7NXy/PmFS7T5Tie+R/cVEqXafKcT3yP7ioW0sLaZjwpjOkLefQq+ouszZrpKs1wZmwnNR5o5GRkKB2EEc4IyDWn8KXnC37lX1F1jSMivRdE01PR8E/f8dZ1lB/4o9x32x3ePpDbkToSjt8VxpSsqaXzpP/B5xVkhh5K0q4FZwQfsmuE6J6RSdG7siU1lbCiA+znAdRn+43g/8E1Elznn5T7yH3wlx1SkguHOCSRz+usdaOqyqOEdm9/13lmWDi5OSZ0Dw2q4S42xeqoBTbpAUMHeiqLwbeWHfY19QVlFuLcILji1kbtZROP1rV+Dfyw77GvqCmlMM8NoadNu9vqjaYFWrQRZRLebppNxLW1UOyVcIv8AyoBJUfySCa93q1sNz4ZtQUYdwbQuNwiskEnVKSfUoH+lSoE+NanL1KUll6Y4pUdlh1JKSlajwijjGzVGN/PTzF4hTrdFRKbiwnrfOaeYSyhYSttShwg2lW0YCq83jGDST2nTylNTulq2fnyITuilyZDynFwgmOvUknjaMRztxr9AONn5bM0ydHrgmW/HWGGxHbS44+t5IaShQylWvuIOdmNpqdKuMRyLpOlL4K5kxtyPsOXEhxZJGzoIO2pk65W64RXbfx1tkuRIRQ+tKtQONIIUhWASN+/B2ioyU2vz3kdJVW3+u76lMjRu4rmORgI4U2xxnhS+ng1NZA1wvcRt/oejFTho2lMC3PokxZL8icY5abljVWMpACSBv8Y5O3AwakcqW9mI7BblhwMWdyMl7VUA86p0LITkZxvAJxnFM2adDRAswelttLg3XhnULCsltRb8YYBBxqnO39aqjGne35t+hTKdVq/h7iDE0ekT5SmI0iAh4urQmO5KHCDVJ2Yxk7t/ONtNxLBLlIbWl+E0HXC2zw8lKOGIODqdIzszuq5zATCmLhXiCzMnvOB5b3CgtslRwhOqg/a3k9GB016tMq2QGICmJ1vjuMOq464qIXX3SF7C0pSDgFOwfZI25pGnB2uJVaiTt/RRxbBPkKdCgzHDT3FyZLyWwXf8gJ3qpRZ5fE1DiSuMCcIn/ueNwmr9jUx/XNXFzlWy8cZjG5MxQ3c35KHXELKHWnMbU4STrDG4gZ6a92292y3IStlx5Tbd5D6W3DrOlngyjWJxjO3d0/rUKEN5V0tS17a9xV3OxLiwo62EtOrQvgpbjUlLgQ6o+KkhJ8UY2Z5zndXifo1cIDctTxiqVEI4w21IStbYJwFFO/B2fqKltOW+0wJzTVyamrmrZSjgkLAQhDgWVL1gMHZjAzvO2nJNzhLuulTwfSW5rTgjqwf4hLqVDm2bAd9HGFhGdRPVs7u77ldpR5mxPco+rXP66BpR5mxPco+rWAr0PyP/AIUv/XgjQ6U9f8BvFdX0P8wVe7P111ymuhaG3IyNHjbI6kcM2VJcaP2lIKysKHTtUR+VXPKaEnhYtLY/A0OOi5UHYk0VJ4jK9A58JpOIyvQOfCa4M53JLcR6KkcRlegc+E0vEZXoHPhNBkluI1FSeIyvQOfCaTiMr0DnwmgyS3EeipHEZXoHPhNHEZXoHPhNBkluI9FSeIyvQOfCaOIyvQOfCaDJLcRql2nynE98j+4rxxGV6Bz4TUq2x3Y05h9+O4WmlhahjG7181FtJjTldajJeFLzhb9yr6i6x1aTT26R7rpAtyIUqaaRqayTkFWspRwecDOM8+KzlemaHhKGBpqW7xOppJxpxT3HkjIoSSk4O6vVIRkYrYtO91tLiZ72Gtb4N/LDvsa+oKx6SUnBrQaHzxBuS/4iG1OoAbWv7IWFBQB9uCP0rV6cUqujaqitdtnc0ZWEajXi3vLS4+UJXvl/uNR6mvwZzjzjio7hUtRUSEHBJ2145NmdXc+A15I4s69SVtpFoqVydM6u58Bo5OmdXc+A1GVk5lvItFSuTpnV3PgNHJ0zq7nwGmVjMt5FoqVydM6u58Bo5OmdXc+A0ysZlvItFSuTZnV3PgNHJ0zq7nwGmVjMt5FoqVydM6u58Bo5OmdWc+E0ysZlvJulHmbD90j61YGttpjcY4sUK2ob4OQhCErQVZVgEqKiP8O3AA9tYrFem+SVOUMC3JbX4I5XSc1KvqGqXbkEHBG4jmooro5JNWZrhzjEjrL/AGqu+jjEnrL/AGqu+m6Ks9VocC5Im7HOMSesv9qrvo4xJ6y/2qu+m6KdVocC5IXY5xiT1l/tVd9HGJPWX+1V303RTqtDgXJC7HOMSesv9qrvo4xJ6y/2qu+m6KdVocC5IXY5xiT1l/tVd9HGJPWX+1V303RTqtDgXJC7HOMSesv9qrvpFvPLSUrfdUk7wpwkH8q8UVPVqC/0XJC7ExRS0VeIEopaKkCEZGDSJOr4qtoNeqFjZVuStrRNx1DjiEgIddSkbglZAFLwz/WHu0V3000civdRHD0JK+RckTmlvPfDP+ne7VXfRwr/AKd7tVd9eKKnquH4FyQzS3nvhXusPdorvo4V7rD/AGiu+vFFOq4fgXJDPLee+Fe6w/2iu+jhXusP9orvrxRUdVw/AuSIzy3nvhXusP8AaK76OFe6w/2iu+vFFT1WhwLkhnlvPfCvdYf7RXfRwz3WHu0V314padVocC5InNLeJjaTvJOSTzmlpQKKvJKKsil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graphicFrame>
        <p:nvGraphicFramePr>
          <p:cNvPr id="4" name="3 Diagrama"/>
          <p:cNvGraphicFramePr/>
          <p:nvPr>
            <p:extLst>
              <p:ext uri="{D42A27DB-BD31-4B8C-83A1-F6EECF244321}">
                <p14:modId xmlns:p14="http://schemas.microsoft.com/office/powerpoint/2010/main" xmlns="" val="3820324219"/>
              </p:ext>
            </p:extLst>
          </p:nvPr>
        </p:nvGraphicFramePr>
        <p:xfrm>
          <a:off x="155575" y="1920264"/>
          <a:ext cx="8664897" cy="3380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CuadroTexto"/>
          <p:cNvSpPr txBox="1"/>
          <p:nvPr/>
        </p:nvSpPr>
        <p:spPr>
          <a:xfrm>
            <a:off x="2699792" y="5385990"/>
            <a:ext cx="4320480" cy="923330"/>
          </a:xfrm>
          <a:prstGeom prst="rect">
            <a:avLst/>
          </a:prstGeom>
          <a:noFill/>
          <a:ln>
            <a:solidFill>
              <a:srgbClr val="00B0F0"/>
            </a:solidFill>
            <a:prstDash val="lgDash"/>
          </a:ln>
        </p:spPr>
        <p:txBody>
          <a:bodyPr wrap="square" rtlCol="0">
            <a:spAutoFit/>
          </a:bodyPr>
          <a:lstStyle/>
          <a:p>
            <a:pPr lvl="0" algn="ctr"/>
            <a:r>
              <a:rPr lang="es-EC" dirty="0"/>
              <a:t>es  por  eso  que  las  decisiones   que  se toman  en  los  modelos  es  primordial</a:t>
            </a:r>
            <a:endParaRPr lang="es-ES" dirty="0"/>
          </a:p>
          <a:p>
            <a:pPr algn="ctr"/>
            <a:endParaRPr lang="es-ES" dirty="0"/>
          </a:p>
        </p:txBody>
      </p:sp>
      <p:sp>
        <p:nvSpPr>
          <p:cNvPr id="7" name="6 Flecha derecha"/>
          <p:cNvSpPr/>
          <p:nvPr/>
        </p:nvSpPr>
        <p:spPr>
          <a:xfrm>
            <a:off x="1757988" y="5589240"/>
            <a:ext cx="581764" cy="43204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Flecha izquierda"/>
          <p:cNvSpPr/>
          <p:nvPr/>
        </p:nvSpPr>
        <p:spPr>
          <a:xfrm>
            <a:off x="7236296" y="5589240"/>
            <a:ext cx="525716" cy="432048"/>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736" name="AutoShape 8" descr="data:image/jpeg;base64,/9j/4AAQSkZJRgABAQAAAQABAAD/2wCEAAkGBxQTEhUUExQVFRUWFBUUFxUVFRUYGBUWFBQXFxQXGBUYHCggGBwlHBUUITEhJSkrLi4uFx8zODMtNygtLisBCgoKDg0OGhAQGiwkHyQsLCwsLCwsLCwsLCwsLCwsLCwsLCwsLCwsLCwsLCwsLCwsLCwsLCwsLCwsLCwsLCwsLP/AABEIALcBEwMBIgACEQEDEQH/xAAbAAACAwEBAQAAAAAAAAAAAAAEBQIDBgABB//EAD8QAAEDAgQDBQcDAgQFBQAAAAEAAhEDIQQSMUEFUWETInGBoQYyQpGxwfBS0eEUYiOSovEVcoKD0gcWM0NT/8QAGQEAAwEBAQAAAAAAAAAAAAAAAQIDAAQF/8QAJxEAAgIDAQABAwQDAQAAAAAAAAECEQMSITFREyJBcYGh4TJCYQT/2gAMAwEAAhEDEQA/AMjhK06q9tch0RZLWZ0TSc9eS0eypDGt3gqKdIblW07hU1qIBkmEi+B2GU2N5o6hg2u0KUYbLOpum2ErsG6nO/wFMIawMO6MNdrhBXgex4XVKTRtO6kFlzaLWiQJmAvA9mhBXMxjY73u8zYeqoPE6INr+AK3QDrDVxlkXEKVHFt5JSzjtIWuP+l32CMwWPY8wwtPnvyhBpiNDmhiBs1MmPgAxqlmGc7Zu6PLnNBJAgCZQuhWHByS/wBS6pULr5WnujpIEqXCuLitWDALSRPMlpVfDq4ZUDXW95pPVxgfIqWSTdGUashx97aT3PNu8HT0dH7pV7T415pCrTILmAMqj+w2a8c4V/tLig8Gk4f4jcwgauaDceI2WIr8aNOAQRLTAvD6ZJaW31jQ+CfFjcm2kOv8U2V1ccCJmQLTN45fP6jmq+1aRLSLwLz9eaRY1hZL6Z7sSWcjv4i68wOKzHumDEua7Q9CPzdeh9HloRZO0acUA2oczydQTf025KvOAZA31GhQTMWHESezcIEOnKY5OCuquLjIaQRpax9fBS1a9K38BJxWaAB7otbQEz9064Fj+zewiQZ8kmwgcMp2JykHUzqEfh6c1IF8ri0m0ANNypZEqoZdPtGAxAewO5hTqLP8HxL20m21kjwJkJvRrZlRZdopM8yePVsqxLUHJTCoEBWpKE0Wxvh2ULwgDRC4nGMpNLnGwSCv7cUgYDXFIotlaZp2gleupjdZjC+2VJxuS3xCf4bHU3iQ4HwKDi16F2j2p0QlbDE6pk48lS+lOqWhlIW5WrkZ2LV6sNsfIa+Fd8Ki3BPKb1HAarm1hzC7N2NqgDDYRwN/ki6mDzCEW2q3mERSIKVzYaQhZhGA+B+iMp0W+95eaKxVBupC6nUaBEeXVHaxaoIwtdjY7vTT85JqMjiBl8D9UHRptiQNlPh2JzVmN094HzEBSkjGc4tic9Qx7rbNaPzVUsMRMzyba/3K59OKpB/V9CqwSDr91dLlGC2C0gRH93jzHj6qhwvMX2M3nnIuiKVImCYJccozX11PQC90dRLXmRJMEhzwGMF9tzdLdBJcL9qK1IwT2jeTvfHg79/mtLjeOsrYVxY68tDmmzm5jeRy66LB4kCbHNAu7meY6aKpkzMkEaEWWlBSQmvTY+zdfLU8rHkUbxbHNFUVbZQ7vj9Lnb/OCkfs9iAXhroDjpezvDkeh/2hxJhpOJu6nUJmd5uR5bfLw5HG56spz0I9p6oe4VmmHgAOI+ID3XfKfwlYjjPfkj58uZHKZ9UZi8cWOAmWCcp5dD5ek80vrGTI036ePMa+vMLvwwcUTlT4KTiS0w758/z9+apxFD4mGN5H3/Nk34jw2QC2HAi459WlJO/RdIuP0nULtg0/PTkyRceS8L6PGXtBbUYHDqisDxYDRzgOU/Y2VTMRh6g73dd4a/YryngKRN3Fo55c33Waj+VQYuf4aZpcDxVjiO87N/cAQOsyIC1PAuxNanTa7tCXCWtADBuSeawvDfZ6nUeGsqZidIpu+i+w+xPskzCjORLzuRBA8NlwZowbqLZ0vI4x+411OkANFLKulRdUC3Dz+shWdAWV4p7WYdjsslzpiGifVXe2/EHMw7sp1IbPjr+dV894FgDVqgdZJ9VJtNNnXhx8tjz25xhNNkWDi70gfcrFRAtznxX0H2v4Qf6IOmXU35j0a+B6ENWCysdfNk0gEOMTrdoO87KmH/CysWippRmBxz6bpa4g+nyQnYNzQ1zXH+0wPUBeluoMZh1n1VGkxkfQuDe1YfDKkNdz2K1DBImV8XY8grWez3tG5pDKh7ugPJQnjrqFcfg32Rq5UsqMIBkXXKQls+W4kAtgn+EGKI56dUyfhmTqUNWwzdpV4yR0NFTKTReZH4EVQxDW8/P88F1LChoM3CqAbyJ33/N0fRRtRcHDmCqn1Q112+mv59l2AqiwiP41TCpRtIiUnhmUDEmLC3L/AGQL8ZDyRY6/JMmGpAhuvQ/I2SLEUznk7E5hyH5KySYEzzGODnl43N/HdVlslAVXmm4wbH1RODxIqbw4aj82VdWkZSV0wo4wNDQRYNe2R/dJB/1ELx3EGuewke6GgNn3g0Ad087eSprsDgQUu/onScsuABcWxJAGro6c1oxizNtDR9Z9V7iGiAwvIzTIbGaDAIN5+yuGBJLgDIDA8dQ6MvzlTwYz0IY5g2c52XOR+kd3M7wVzCYLszADTYxoL2zlpiA51+70St/BkLqTp3NjM37ukOHIzCctxwqU+zqa8+ux6a+qQipD5iW5r9Rv1uN0RUd3jItJHycSL+k9VpwUgpgdfDy8tMRoZ9bfmvQJVjcO6i45Zcwbxdv7jT5DwT7iNQVQC33ha3SwH0QorODHZRmcJBY7XxHPwVYSaM4piug12XNTIgn3dQf/ABUK9d3/ANtI7XAlvkVV/XsBOrHbza/XYrq/EM0DN5fn5dXUXfhByVelT20J9z1IR+Aw2GcRDHt/7pPyAEoGni3bO+iZ8Oxb2d6ZO3T5LT2r+ww1vz+D6n7B8Pyg1G0wxo7rWkd+8d5xNx4LZku8Fif/AEydUNOo55MOeCSdzF/str2calcCVCZXcj0DmVxAUe6o1K4ai2if6GY4/wD49PEUo7zBnbzOX3reBWS4XVNKrSi2dr2zGhsbeQKYYv2iLsQ6sxsNacvRzRIE+I+u+hjjqtMMzMgAnMwujuk6tnmCB425pHxUdcOcY69o+LCnRYA3M2o3KZu2AAKgPWPrOgJXz3FYZrXwDLHXa7oefIg2KfYfiPbMNE6O7zSfge3nOg2Pl0nMYjEwS11gCZt7p0Nvtv4klVxQq0hfCWJBkBxLnNOrjoLw3W3h0U2gEdeYXmGxknMCZ0OUwYsNRvbVVObcuZOWfiObzmB9FWhky9zbDcc5XgdH2XU3rqgugMG0+LVWiGuMDS69QApH8BXJdYmo07qbdct9FDKzTKmLMQw7hWB7Oi5LZVivswALQEM9jQT3fz8laAFkRZVua3onUhGJqboIhvh9Nk3wLsw0heEtCsp4hoRbsRhVKm7OBALbk87Xj0WE4hjC5zn83OB8tlrcXxcMdTINg8T4cliOM1A2s+nsXEjlJ0+YT4o2weIBx1cQI/Oc+iHaSYLTB9Qvao/OaqBOrbEenj0/ZdiXCT96OKHEAe7U7rtnfCfPZFZSDI20I1SajiGmzxH0/hMKDctmuMcjceA5KUo0Vi7D3YwmMzGmARmAIMn4nQe8fFCOcDr71pJ1NrQNtPVHUWudqBPTf8+yNbwXEO9xj9ORP0BUtkmNQmYJgkZWjc6u6D+FYwF1S3O+9xqfn9U5p+zGJNzSdpc5X+d3AD1TDA8KFMXgnoZv1Ok9BpzKWWRRAqPnGLxOWo4NduQeRg+inRxWbe40O/8AK0PtB7Lh0upiDy5rD4vCPpm8ghdmPSaOeWSUWMcYA/32+en01/OiXPwLNnW66r2ljnaOErqlQHRqslKPBHKMuk6WHg+82PFPuEYZtR4bJd0aJjxOgWdoYdzjZvzK1fCA9ojMBvlbYefNSzvnpTE/+H0DgdU0wGyGtHwrT4bGMPxSvnHD8Q1t3vm0FaHh+PZ8Im4vtdeb2LKSjZrq+Ka0ExYCfJIa2Ic+oQbE0KhaORdTcQPHT5JLxj2nLqnYgZWtexj3dTcieUQtThTTPZV2QYYaZnmyzrdQhK7t+ITXVfqZD2TwAq1DSiWmmQ7+3O05SOswfJKuJ0jSaaGzST1zfqHXbyjRP2VmYPGRMMqNytdyc0ks+YJ+SVe1GJZVPatMh5Ink4RN/wBJFwni7Zb2VmPwnFOxeWkd0m53EkmT8yquNuk9o3z/ALhsfHaeqC4hSdmMx5cp+tx5kBBio5sAyWjTp/H01Xoxxq9kc8pvxhlCvYFhgg3/AGI5JphsZmgEQdxy5kc0gdTvmb6cv2/jco7DYvY2tfkTO8+WvnpB04WaEh02kMubc6C948N+qkzzH5opcPa0/EWnnEjzm40POP8ANDJvBMQbsAqcshDjv8PvbHbZczdOmdCaFuVcmX/BcV/+VX/LU/Zcl2QdkeserqdUqtlEq5mHKi6KlzKivY5V08MUVTwhSisgWSqX04TBmEKt/o5RTEZluLDMwjfUeIWY4ke1p5/iYIcOnwnyX0XGcGkWKx/EeHdi/TuuN10YpJEpKzN4HEz3T731CJrMkToRuNUJxjh5aZbpq0jY8lVhsedH2Itm2P7Ls1tbRJKVfbINwxhwLxI5tH1C0fD6LHaR5FIqNWDcSOmvyTLBOaTNp53H5/Chk6dGPhpsNgaM5e0yu3kWB5SPJavgvCspDv6hkDYOIWP4aGSS7Pf9JBj5+J/CtZgKOHe2RUqgC3uNuei83JdlJ+f1Yy4iZaS/EAtFjlJPjfRZ7huMbUrupAQ1rM0biTAnqRfzCC9oOMU6Iy0c1R4s3NeHE2hotPzXeyXD30gaj3f4lQ5nyJkbDpqjCP8AtL9hGqjRoqmCbySriPAqVQXaPktACCqqjFVMgfKeOezBpElolqRjCRsvsXESwNOeIgm8aNEnVYvE8OZVb2tHQ7bjoRsV0wyuug1Rm8PRymdkxbTm8woOolpghToui34UW7HXAikacakpvhcfToxMXkx0Akn0WcxuJaxhyjvRbolTDUr1C1skxAA37m3kl+lv1+B3SNr7NU/6qniXkd/tG1wOh7pHq1OMLj3UCaJIGYAg6hrotP0P5FfscWUcM0ge8CyqNyQDb/KR5hyWcdri7Se80wDrIOh/flBmy5n92Rr8DpWug+PfnaWPu9rs4mLuBkh0+FttdolNR4p7zHWmzhyIJh3iP31kAXYmtYA6j4uvntpfpNyknEGEnM2zhr1/b+eYK7MUF4xJtoJrjNbcAx1HPqdo/dAsrAOh1j6H9v4AsJUKFTOORGl7g7eX8Dmo1KubuvEO2O38H0XQo1wk5Wabg/AhXGZsNE21IPUchP7xpFrvZSq14DxDY98XnkB16HlvcpNwiq+mYDnNB1LYkb3YbHbrcLSYviJcBmqyGiwLDub6HUc1yZHkjLj4dEIxkgnB+x9Sf8N4B5OkeunJazgPDa+HaXCnTqOPxNMwLWEHS34AFiP/AHM9jSxj802IcLX2G/qrqHtXXIgBg8AfuVBwyyX3Dyj8UbWrxDGSYox0Jb/5LkiwdHFPYHFzpN9G8/BernpIFL4Rn28SdGiIwmLeZn8CmyiOSJpNHJdDa/CKUwzD1ZCMpuQDKgCLpuU2BhjSrWuSvF44U4LtCYJ5InDYtrrAglFImxgHILiPD2VWkOGqJaphFMRnyj2lwFTDuAd3qd8p+odyOgnlKSPwoddt7zB/PD5r7RjsAyq3K8SPzRZTinssz4Rl5Fv7bLrh/wChJdJ6WzBU6jmTPk3byTfDcSbaYEbxKPp8EqhwBAcwaj7Rt/CZ0fZei/UOb4X9Cjkz4/yVhCVcJ8Jx1I2gHnldB+RstLROEe3K91ZjdZ7RobHKDbX6pFh/Y7Ak3rV7WMNbeORnRMMN7J4BjgWUalYj4q7oYOuUa+C5J/TvZMdyb5QdhaGFHew7Ji3avOYj/lMR8ldG6liXiAAA0CwDRAHgFXTcudO3ZmuBeHrRqhfaCq9pw9Sk6HdsKZaZyvFUWafNrRO0r0jokAwz3Ypze1Ia2ph8SGG7SGmHZf0mW/6lfGSkh1xdlPFUXQO/SOd1OYe0iczDykZhOhkFUt4NmpU3MqGQ0ZXiwe0DuCo34oBHronGJwLahNRhDK0QKgAvazXfqb0U+FcONGk2m52ctm8RYmYjkJPlCfbghjMbgs4Nsr2mHN5HbxB2KzuLpFtj5L6TxbhpPfZAePk4btd067LNYvBtqgwIcDDmnVp5H9908JhMBVD3y6Dlzhp6GDH3Wi4dhf6bEUazD3ajGvbO1Rkh7PSfAplwfhrQ2vh327VoyOPw1GHMw+hHmh8Ow1MO5p7rmulnNlRnvA9DBH5ek8t8XgYw+Ri6u2m+oxpilVAc0/pm7bDkZb4emeruIGWdCb9fiB/Ou4CL7btKQPxAmW7tPxN+/wAkqxtRw7wva4nUbDoRz2S449Ky8JduHCOVureh/f8AdUNdBIIgc/zbU9PNDtd2hDqZ72hGnk4bfyI3KKwck5XCD+k282O/NvFXaomnZVV4V8bDlIvO0b+Su/pJb3mSRbQwbxrt4HlumlLBuAtJbqRyjfpHPb5lPOE8KqQCzuk6Nda2m4gefTlBlPPqusbRGY4dh4cBIHR2g10I038L8pWv4bwh7iA5gNObkgEeAy6H+egDOhw8OcGVqDQTftAchAtfMDB2geHKQwocHZRc11KrUyz7uYCY6jbpHouXLl28Zk9Qep7E4FwzFlRh17ht5CEXwv2Rw7DLWPMb1CPoAnb8Q51p+VvVFUHWWjtJU3wi5yINoNAiNFyIlcq6olsfI2FWtKGBUBjG5ss3U6s9OzzizjlkGCLhFcE4kKjdb7hZ72jxOg57qjgeam7MLjXxCt9O4WRcvuo2+NoB7C07hZvDYao2o0tcRByneOXktHQxAc2QUFwwEVqgcdYIU4tpMzQ0w+NI7tSztjoHdQgqHFOzrFjjLHGWumcvMFNatBrhBEpbhOAsa4kybyJ5HUHmgmhWO6OIa7Qg+BUcYwlvd1+qGdgw29MBrhy0PQojCYnNYiCNR+bIAE1bB1JkSLjcaR/PojsNUcAJid0zfESUqxeJY3f5dEklY8ZBQrxpA8gqq2IJ1JVLHgiQvHBJohtj3tVTxTGPpUjUY0OIc2Q4wA0uAcZ8F6B4pX7R41zGNptzZqhgQMwIBGdrhuMpPyTwhckLJ8DcLx2a7mPEMhpk2NInulr+YkWdp3hzRfFKOQtrtBJpgh4G9JxGa3NpAcPAjde8KwGVje0yue1hpZ495mwM62DbFUYztqMMYztqbnBrcziMgOrXG8jkdt9FTm3Cfa6O8LiYi4gxB8dCm1KsCsf7N1s1Msgh1J5pw4Q4Nklk/wDSQPJaHD1UrVOgNWMXNlLMXwwF2cAZoieY1g80xZUUytYvhiOL4NwGZo7zbiNx+X8kg4niuyeKwu14HbNHwuHxj0lfS8VhmvHIrC+0HCzRJzD/AA36nZpP0CeDV9KRdmZxGIyvNSkczTGYDQ9WnmJH08JEh4zMIIOvj4bJZWoPoklnepk6cvDl4dVbhYJzUnQfiadD4jb86T2aKrQFJ3RB+Gc12amYdy2PSNx0TXA8TpuEV2QRvEgnofh81KkA6zhld6E9DujaHDyRmyZuXP8APzwnOaa+4pGFeDHhtRjxrA1GU5h0E6+u3y1/CcGBGWuzkA6QfCIWU4Rwmm50ub2fUTOu4EQtSzAYenBGIeTHugVDH+pcGRxb4PLi9/gZcQxraPvCi95gNDW5iTzJOig+sCQ4mTGmw8EuFJkktBn9b9SOg2UxUaN5Qi7IuKXg0ZiidAiKTXHUoDC17IwYkDdUTJtB4cuS/wDr281yfYXU+Z1NFmK4qGrI1H0WlrPgFZmpxGasx0KthT6dWWgjF1g7Lm1FiE94ThgG2uNkrxHDBUhwsmnCabmtyu2Wm1rw0U7Kca6pScMl2k6KVCpVztcW77cimvZg6hE0mBS34ZxDqL7IhrkHTKIaUgGi4OVOJw895tnDQ/Y9FNpVjXLCFWExGYQbEWI5Lw8MYdQd9+YhQxdAzmZ7w/1DkVfgsUHiRqLEbg9VjAzsG1tgI39FBqnjqtQGAAdNAdPyyGwr3/G0ze8RugFEOIlwY5zRLg0kDmQLJX7P8PBayu9xqVC2xcSQ0OvDQdNY8k+KS4XEtpYl2HkgPHaMtYOMlzQeRuR5p4t00gP0fUnolr0A3VE03KYSzKA4mLmJMXIGknzKsBOy8N15KxgmlWOh9EXTf+FKs0K2nWRFaGihXote0tcA4EQQVTSqyr2ysIYfjPso5hJo96n+g6t6DmFlavB2zLSabxb/AHG/50X2TKlvEODMcc4aCdxz8ORVFmkiiafGZTgdCs0Br6GcADvU4MeLCtRhqckAYUkDUlr2knyXlHDZbtkcr/dE0sdVHvVXAcs35suST2k2ysna4RxeFESafZRzcST0DSNUFUqR7rddzqr6lVsy4lxub7yh62I2aEqQFdFQYdyvQ9oHNVODib6Kvug84VUGhi3EE6K1jeZSo4k/CraT7y5yYRoaZxyK5BCsxeIg1Mg/S6SmkwVNoKa4i7SkNLDOcbG4K68a4ymT8GnwrQAimuCCw4gBXhQfpQLZUV7HoKmVcHIAoNY9XMegWVFcKqAjQeFJrkGysrA9YRoMDku4gx7JqUvei7dnD90S1ysasAr4JxQV6YeLHRw5OGoRddqR1MKaFbtaY7j7VGjns4JricPnggweaMq/ACl5E2ifFLeKtyOZWHwd13/I4iT5G/zRtLhZac2bloOSH45gTUouaOhjnlMx56LR9CFkzB81Yx6F4dUa6m0tECAAOUWhEQlZi+m9TIlUNKtD1jHkKYMKD3BeByxgylURdKolTKiJpPWFoYh6taUtZWExN+QufkLoulVJPukDmYHpr9FgUSqsA8N+nVAYrBXzDwNrEdUyJVTTFjodOnRI0MmJntYy076cuarfidgEyxOBaCXX+3yS2tVgwAhRRMoNNzrk+CqcGtHMqbg9xjbqpOwgi90RgQ4gzAEKdNhPvf7qbwAqu3A8UTUFtAXITtTyXqJqMtSxYchQ/JU6FeUaIC8x2k8l20rEt0OWVLKXaJdgK8tRgcouNMqnaL2vVrXoUOU2vStGDGuVzXoJr1a1yWjBrXq5tRBMKsa9YWg4PVjXoNtRWNqoMVoOBVrHIFtVWsqoCtBVWuAJKX1eIsm0kTEovNNiqm4Gn+kLGoA4bhizOSQQ+oXiNACjQVa6mALWhDVKw2k+ARbsKLQSvUP2jtgB4n7BelhcLuPgLfygYJc4DUgBV/1A2Bd4C3zNlXSpgaC/W5+ZVmZY1EgXHk31P2+6mymPil3ibfIWQvalrpc5oZFhEHxJn7Kl/FWfAHPPJoP10WBQ+pvIbDIBi3KfJAnHVnENylsOuQOWl9I5+HWwuFr13H4aY69537I1vDwf/ke9/QmB8gtdegoswvEQxuWo8OdsGy50bAxMnqmDKmZswQCNCIKGo0mss1oHgFa+qEGzUEsNoN1VUwzeSFGL/SCfQfNWtLnamPD9ykYyQDiRlQb8TOg+ybVsKPE8yleLZluFkx0CVGE6nyCo00XUMcHtJggixBQRxzToekKiTG4HdouSU8WG0rk305G2Rne1cVZTa4i6ta9oXOxYC7Dn/c8wL8pylNGlJM8ukJvSdZLNDwYQ0qwOQ2detcpUUsLDlY2ohA5TDktBsLbVVoqILtQvRWQowwY5XMclrHlXs8UGgUMO1C4V0OwBe1jAtqlBQYysUSyuFlHY99wpUq5BBLoTaCmtzIbFyB3Y/hL28VkQAXHove2rO0Ab1N0tGoGqYqo8wBAB1G6Iw+NDGw8j5yVE8NJu95PQWHoraWBY3Ro8dUbRqIf8SJ9xjnddB6ryKztSGA7C5+ZRchRdVAQsNFNPhrfil5/uM+iNY0CwAA6IUYmdAT6LjnOpjw/dYNBRrhu6KpYzMO6CfT6pWykBfU8zdFUKkFKzUGy87x4XPzP7KTaY3uet0t4lxPsgDlJE3jYc0RQxrXtBBsboU6s1B+ZA0+NNFXszIOxNgfBLeI8aFJ7Z910+UbqHEKAr0w5vdcLtOhBRUfkxp3YkRqluKxbSCR3o5XWSw+Iq1C4F5a9tsuxtrHVQw1Z7XEsEOHv09j1am+j/ANMmNuKtcG5qYB3PULL1BlPaNu0+8DqFq+FY1tQFvLY7dPJK+LYA03ZgJa73h47wnxyp6sMo31Cc4Jju8HGDfVcrTwQm7XEDYRouV918k9X8Ciq1SpYeVy5VZFLoXQowjGFcuU2ViSzqJrLlyAxwqFWtBXLkGFFrAr2rxcpsdHOqEFXtqL1cgzFVTiACgOIl1gFy5OoqhG3Z4cO51yY8FfSwYGt/FcuU9mGg/DgDZFB69XJGMzn4gBUmvOgXi5ABXlcdTHgpspgbfNcuRZicqQevVyASJcuNSLrlyxhJivaBpOQNJk5b2HIoKs51JwYHEMeREG7b3C5curVIldntUkO7OoczXDuk6hH8ExxY/sXXj3TzC5ckauPfgKfS/jeFj/FZZzbnqORS/DY5tSpTc2xJyuHRcuS4+wtjvkhviMO1jxUbY7jmEzeA4XXLlzSdpMqgctC9XLkBj//Z">
            <a:hlinkClick r:id="rId7"/>
          </p:cNvPr>
          <p:cNvSpPr>
            <a:spLocks noChangeAspect="1" noChangeArrowheads="1"/>
          </p:cNvSpPr>
          <p:nvPr/>
        </p:nvSpPr>
        <p:spPr bwMode="auto">
          <a:xfrm>
            <a:off x="63500" y="-1371600"/>
            <a:ext cx="4286250" cy="28575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73738" name="Picture 10" descr="http://profesores.usfq.edu.ec/ealba/MFP3/imagenes/matematicas-financieras1.jpg">
            <a:hlinkClick r:id="rId8"/>
          </p:cNvPr>
          <p:cNvPicPr>
            <a:picLocks noChangeAspect="1" noChangeArrowheads="1"/>
          </p:cNvPicPr>
          <p:nvPr/>
        </p:nvPicPr>
        <p:blipFill>
          <a:blip r:embed="rId9" cstate="print"/>
          <a:srcRect/>
          <a:stretch>
            <a:fillRect/>
          </a:stretch>
        </p:blipFill>
        <p:spPr bwMode="auto">
          <a:xfrm>
            <a:off x="714348" y="142852"/>
            <a:ext cx="1170809" cy="936648"/>
          </a:xfrm>
          <a:prstGeom prst="rect">
            <a:avLst/>
          </a:prstGeom>
          <a:ln>
            <a:noFill/>
          </a:ln>
          <a:effectLst>
            <a:softEdge rad="112500"/>
          </a:effectLst>
        </p:spPr>
      </p:pic>
      <p:sp>
        <p:nvSpPr>
          <p:cNvPr id="73740" name="AutoShape 12" descr="data:image/jpeg;base64,/9j/4AAQSkZJRgABAQAAAQABAAD/2wCEAAkGBxQREhIUExQVFRUWFRUVFxcVFRQZFxcVFxUXGBgUGBQYHCggGBolHhQVIT0iJSkuLi4uGB8zODMsNygtLisBCgoKDg0OGxAQGywmHyYtNC00NCwsLC8sMiwsNCw0NCwsNCwsLCwvLiwsLC8sLCwsLCwsLCw0LCwsLCwsLCw0LP/AABEIAOEA4QMBIgACEQEDEQH/xAAbAAEAAgMBAQAAAAAAAAAAAAAABAYBBQcDAv/EAEIQAAIBAgMFBQUFBgUDBQAAAAECAAMRBCExBQYSQVETImFxkTJSgaGxQmKCwdEHFFNykuEzssLw8RUj0hY0Q3Oi/8QAGQEBAAMBAQAAAAAAAAAAAAAAAAMEBQEC/8QAKxEAAgIBBAEDBAEFAQAAAAAAAAECAxEEEiExQRNx8CJRYYFCMpGxwdEj/9oADAMBAAIRAxEAPwDuMREAREQBERAEREARMRAMxEQBERAE869ZUBZiFUak6Cekqf7QsXw0Up/xGz8lz+tpHbPZByPUI7pJG5pbwYdm4RVW/jcX8idZsVYHScYWoR4jocx85sMBtepS9h3TwB4l/pMpQ1z/AJItS0v2Z1mJS8Bvk3/yIHHvUzn8UP5Sw4DbtCtktQcXut3W9DLcL659MryqlHtGziYvMyYjEREAREQBERAEREAREQBERAEREAwzW1lQ2nvSzsUw1rDI1D/pX8zM7+7WKKtBTnUzYjkgOnx/KarZeHHdHKZ+q1Li9sS1TUmt0j1TB1qubVHYn7x+gno+zsRR7yVHFs7cR+hylswWHCqMpIekCJThVbNb0z07op4xwVnZe9DKQmJFrmwqAWF+jDl5y2KZTt4dngA9DPfcbapdWoObtTAKk80JI+Ry9Jb0mpcnsmeLqljfEtcRE0SsYM5vvzi+PEsNRSpkW+8Re3qVE6NWcKpY6AEnyAvOO4/EdozudatUn8K976lJR108RUfuWtLH6myElCwADEfMH4GfYqMNRfxXP5az6n1MzJdM06gOh9NR+kkCsTrZh4/rrIr0w2o+PP11mArDQ38G/wDIfmIBvsBturStwVGA91++vrqJYsFvf/Gpn+ameIfFdRKD+9Ae0CvifZ/qGXrJFN+YPxB/STQvsh0yKVMZeDq2B2rRrD/t1FbwvY+hzky85XgmVmLVBdUVmJU8LZDIBh1Npc9y8S9SiWe9r2W5LHLU3PmB8Jeo1TsltaKttOxZTLFERLpXEREAREQBERAEREATBmYgHLN8a98fUvooRfhw3/1SZsnEi9rzw/aFgymKFS2VVBn95ciPS00+FLA5ZGYWoX/pJP7mpVjYjq2ArgqM5LLzm+G2rUTnJlTeR55r1FkI7UiKWmy8pmy3mxYHOVndPEldpUwNGV0P9Jb6gSNjcW1Qkk3k7cjZ5OPD3uKdNmPQFgFHx19J3T59SP3ySzilW/Y6eJmIm8ZZo98cX2WFqdX7g/Fr8gZzTE07CmQQRwcvssWJYHxyWW3fvE9oy0honeb+Y8vgPrKlwFdP9+fWY+rnus9jQ08cQPET6E+iAdRY9Rp/T+k+ShGfLqMx+o+MrE5kTIM+VM+oB9Tz7AAgrkb8jYHzGhn2Jlcz5fUwCY+VG3Oq/D+FMz6kj0nTdjYPsaNNOii/mcz8zKJsjB9rjKVPVaIF/Md5v/1lOkCaGghw5lPUy6iZiImiVBERAEREAREQBERAEREA1W8Wx1xVIocmHeRvdYfkdJzbE0HpsadReFx8/EHmJ16QtpbMp4heGqgYehHiGGYlXUaZWcrsnqucOH0cmdyupyHP+88f36nqWFjpNvvTumMGA1Crxl2yp1wXt4g38tQZrt3tw62MRarVezS7AXF2PeNytrCxN85n+hLds8l31Y7d3ggV9ocTinR77ta3De5Y/ZA/PSdU3M2EcJRs+dVzxVCOvJB4D9ZndvdLD4IXprxVLWNR82Pl7o8pv5f0+mVb3PsqXX71tXRma7bW0BQplvtHJR4/2k56gAJJsALnynP9t7U7aoWOSjJb6W6nxM9am7048dsjqr3P8EN2LEk5k5kz4aiDPuZExzQIVTDSO1Ag3E29p5VQAbHLIG5GWfK/WDuTUsOo+IyPxGhmOA8s/LX+nX0vNlUw8jVMNB0igyVsywbiOi3qHyXQevDPGql9fXn6jX4z1takQNXYIP5RZm+ZX0nGC3/s9wh4atZtXawPzP1HpLjIOxMH2NCmnRRfzOZ+Zk6btENkEjLsluk2IiJKeBERAEREAREQBERAEREA+XawJOgzlVXfZHZlp0nbkrGwBPU8wJut4sUKWGrOeSEfFu6PmZRN1kC8HnKOrvlW0olimtSTbNxtPDNWenSJJq1e8zcqdMZnhHylww2HWmqogsqgKB0AlV3lxj0KtHEUzcAFWXkQfHlJH/qwP/hUajeYt6209ZFprq4KTk+cnqyE5pYXBYq9dUF2IA6n6TX4zHta69xALtVcWAH3QdTNHjtuJRXtq44qufZ01IIHoTbqSZSdpb2tjnVGYUwGBUXJQkEZsNWsAdcjcT1Zq9ye07Xp23z89jb7b3pBrCh3qakcRqVG7zg+yuWSKb3z6QaoQA6kmyjq1tT90DP0HOaWhspu1NVya3HdmuLtc5kgDIrlpyEl08CFs9I8u6jMeCxzIW+aX/2JSnLdyWlFR4J60jomWenIknl0mQ2djkb21BB8VPMSF/1K5FMBkqtlZhYqtu8wOjX0FupMnrSuAtgeWenx8J4O44yelIi4vp9fCfLG97z5sB7BJXkD4asCcwD0PSYSoCbaHocj/ecXPJx5RjsbeybeGq+nL4T5ZwPaHD46r68vjPaCwnQeBw97AC5OQHUyRsfAirjKdMZpR9o8iVN2P9RtBfsKfELB3uKY90fbqeQ0HjLRubsnsaXGws9Sxz1C8gfE6/GT6erfYiK2e2LLFERNozxERAEREAREQBERAEREAREQCvb+KTgqtuRpk+XaLOeYDGmnbpOs7VwgrUqlM/bUr8eXztOT0KYAzGYyN+oyP0mXro/Wn+C7pX9LRcNhY5K//bcBgRaxn3szdugXrUn424Guql24eBxcEKDbXiEqO7+LIxiaBDkOtwcz850dMsYfGjn8GFvqZDpox3LK8/5T/wCHq1tZw/BzXbm6+KwzsaSF6WoYEk5G97/YylY2UF7Q1HsWY3JUZjxUc7C2Ws6/vhtOy9gurDv+C+78ZRMbsym3ebui1shnxaiw0sACT4Dxnb1CEnGJJTOUktxKp4tXslJgRYFyvIfZp/Qn4CSGpDNiStsywz+BByYkkCQqeJFSnSNwtQgqKwAKVgDkW0u3Ig2PO8+u1dnVaihFXO4a61HOQz5WGgPUyse/ckOw4bVAM8r58OfifZMjvQrL3VYOhyJckVFXmAwyYHTPO02HEFBLaDK3vE6L8foDPJFsO6AOdrm1+YX3R4aeU7nwOVyMLVVgeE3INmHNSORGonoagYlbAhTn/OOh+79byJWw6VTfvU6oGTKeFwBzB0db+YnwKn7sAGDMlv8AEAvw/wA6jl4iGvCCflmwSm97L3r8sg3rofjPvDqrd5rhQOJiRYhR4Hnyt1M8aWLUgBCG4hmVN7JyW45t9LT1xKNUdcOmbFhx9DUH2f5UHzhZbwcawiZu/gTi65quLU0t3eVh7FMeWpl9AkXZmCWhTVF0Gp6k6kyXNrT1enHHkzrZ73+BERJyMREQBERAEREAREQBERAEREAGcw3qwvZYmsBo9qg/Fk3zBnT5TP2hYb/AqeLUz5MLj5rKusjmvP2J9PLEym7Pp8Nai3R/kROh7UxwoV+0P8AhR1biFhOeFrAHoQfQiXTeDCPiKeGq0l47Ag2texGufjMyuTjlr3+f3LdiTaz0VTaOKLOWclWY3FTVbn7DdB5/Azx4GdyK1lBHAgBuDcd43P2j08BNhiMNXUACk4ubOeG9k90Dnfn4C3ORa9CpoKbuhyKFCCPFT+R+Bkecki4XBE2MHorUoMFYVKoCKwBF8g1TPIA3A879JPemSezChx7LK18iORJvxeWvjNfitgVqnsCsTdbFx7PDoL6kS+7s7BNFeOv36rEnibO1yTkORzh95R5nNRWSt4XdnEMyni7i3sjEmxNsw1r6DneT6WzAOMVq6UihAZbcjmrAnUEeHIy8otpV9+93kxFE1AAKlMXGfDxKMyhI8pL6UsbmQK/c8PgrGKxdNWa2Ip1E0Ud4VBysoA7xv0sTPWmWtxDvpcDo4vysfa69QOUr+0UBpAMihWNM06wUBRe1u092wJudMpucBi1qVFpBmKU6V+PWyLYdq3i2YA8hImmui1gkU0SgGdEVWYnhsALvzqG3JfqfCWrc7ZHZp2rjvuMr6hDnfzOvpNJsHA/vdbjZbUktZegHs07876n+86Aomho6c/W/0U754+lGYiJolQREQBERAEREAREQBERAEREAREQBNBvtQ4sJUPuFXH4W/S8381u8YH7riL/wan+UyO1Zg1+D1B4kjl5GXrMjEVFA4KnCOAMAzFQW4uHhVhlfIn6zFHNQZmnRB7In7IcD+oG/zmA+0a6SwyVT2niBfhqEldQHub9LERht4sU7MqPfhsCSbZkXt7N7/pPLFU17rXK1D3UK2vYa8QPtIOnjkRMPVBfhvwVPs3GTgf5h4aid2xPGPwTH2xi1BY1FsPvnMnQDuame1Pe6ohQVrc7HOzeTAWJ8NZocfjCCO1Uoi6AENxsdWFjpbLO1s+sjDaLYhuzCqlMd5iw4uFFzLE8vhzItOqGfYbVjou2I/aFTUABCWOl7yr7e31q4hGCqFUak3NjlbK9tbSFjVYqeB3NMd6zjiYDkhqDMjnbXPnNdh6NNSHq0+JTmOEghs8gQOR69J7ypLl5OKpR5wT8MlZKFNhUVXcWFJ/ZKsbJmb2dib8Jyt0m22ZsxqSrhls1WowasRoX1FK/upz8byLgQXb95qZhWPYgj263Orb3UGnjbpL7uZsjgXtn9t/ZvyU5lvM/SSVQdktp4tmoLPzJvtlbPWhTVF5Zk9WOpMmRE2YpJYRnN5eWIiJ04IiIAiIgCIiAIiIAiIgCIiAIiIAkfH4YVadSmdHRl9QRJEwZxrKwDkWCoFj2aglrlfiCQcvhPSrhHpvwPlwqCtjexYnivyt3Vy85L2inYY5rZd8sPJjf85v8AYtCli1xCMGuCoZjkyv3iCh6AFfCYUanK3YjUlZthu8FGqYrsWepXPe9lAoJHCNApPPUkeM+Vx/HT46irwvmim5IQGxqk6hiRwrb7x6T63y2PicLxdo5qUSbKSi8JB5MBmrD/AIkXYeLQnta5DkWAphcuLhsoI0sAMuXxiyLguVye4Ylz4Pn9wrYt78LBALDUALrm51PjNlicItIdkg7q2asVHiOFb9Bqb87dJ71dpVQONgEBNqVPmW95h7qixt1sJ4NhXVAVLFtWse8ficidcjrIsyfZJmK6JP8A1h3tSoU+Eezfh08WY6dSZBxGz6dZxSpd3nUq8uBc3rMulzoLeGuUkUwzoRQcBG7rBhmo+0qjVD4Wt5TYVqNuHDUxd24ePz1Wnfw1Pj5TsY4fBHKfz/ZK2Bs4Yqstl4aFIABeijRb+8dT8Z0VVtIOxtnLh6SoNdWPVjqZPm1p6fTjz2Zts9z46EREsEQiIgCIiAIiIAiIgCIiAIiIAiIgCIiAIiIBQ9+sLw4ijUH2lIPmv9pO3DbPEeafQz038Xu0D98/5TNTuPi+HEunJ0+am/0JmY8R1XzyXOXQXvE4daisjqGVhYgi4IlH2psH9zpstBAKLm7uBxOByRuIEcHj69ZfBMMsu3URtWGV67HB8HIjhLOKhZnAFgvuC9+7zIubycayqpqNmotl7zH2VHn9AZZNubu8N3oDLU0xy8U/T0lWGz1qupJIC3Yi/cFtXZeotMe2qVbxIvwsjNZPfD12VDXqWLse5kM2tl5qo/ISx7l7I4Qa73LN7N9bHV/M/SabZOD/AHyuMiKNPQfdB0/mY6/8ToaKAABkBLeipy97INRZ/FH1ERNMpiIiAIiIAiIgCIiAIiIAiIgCIiAIiIAiIgCIiAVjfz/Cpf8A2f6TNDuWt8WPBG/ITbb/ANb/ANunVmb4Bf7zX7iLfEOelM/NhMyznVL9FyPFBfhMwImmUxNLtjd5K4fhJps3tFdGt7y85uonmcIzWJI7GTi8ogbF2YuGphFz5sep6yfETsYqKwg228sRETpwREQBERAEREAREQBERAEREAREQBERAEREATBmZ8u1gSeUA57vjiePFEcqVML+Jsz+Um/s9Tv1m+6o9Sf0lYx2K42q1T9t3f8ADfL5Ta7vbdXCCoOBnZuGwFrZX1PLXpMeuxO/fLrJoTg1VtR0mJU8LvfcjtKXCp+0pvbzBtLUpvNSu2Fn9LKUoSj2fUREkPAiIgCIiAIiIAiIgCIiAIiIAiIgCIiAIiIAiIgCIiAJq95cV2WGrNz4Co82yH1m0lL/AGhY3KlRHM8beQyUet/SQ3z2VtklUd00im4tO4F0vwrfzIuYwmJHaCooJQM62+4T+U9NrYB3QKlyWGVufMj0BnpsOjh8lq1eBVyK8D8Z68rC/WYsFu6NOTwuTbbJ2e2NqWA4aKnvHr90eJnRlWwAHLKaXAbawiqqJURRyBuvzI1m6VgcxmJr6auMI8PLM66bk+UfUREskIiIgCIiAIiIAiIgCIiAIiIAiIgCIiAIiIAiIgCIiADOZ73EtjXvyVQPLhv+ZnTJrNrbEp4ixYWYaMNR4eIlfU1SshiJLTNQllld3Zpl0PBw8aggcXQ85tKW7NILY95jmW6t1tykWhu1XotejWX8Sn+8mjD47+LRH4SZnVaZxTU4P5+yxZZueYyIeL2PQpUnZ9FBPx5SZubTqLh17S4uzFAdQh0H1nvR2Ldg9dzWYZgEAID1CDU+c2wEt6XTOt7n89yGy3csdmYiJeIBERAEREAREQBERAEREAREQBERAEREAREQBERAEREAREQDBmIicB9REToEREAREQBERAEREAREQBERAEREAREQBERAP//Z">
            <a:hlinkClick r:id="rId10"/>
          </p:cNvPr>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3742" name="AutoShape 14" descr="data:image/jpeg;base64,/9j/4AAQSkZJRgABAQAAAQABAAD/2wCEAAkGBxQREhIUExQVFRUWFRUVFxcVFRQZFxcVFxUXGBgUGBQYHCggGBolHhQVIT0iJSkuLi4uGB8zODMsNygtLisBCgoKDg0OGxAQGywmHyYtNC00NCwsLC8sMiwsNCw0NCwsNCwsLCwvLiwsLC8sLCwsLCwsLCw0LCwsLCwsLCw0LP/AABEIAOEA4QMBIgACEQEDEQH/xAAbAAEAAgMBAQAAAAAAAAAAAAAABAYBBQcDAv/EAEIQAAIBAgMFBQUFBgUDBQAAAAECAAMRBCExBQYSQVETImFxkTJSgaGxQmKCwdEHFFNykuEzssLw8RUj0hY0Q3Oi/8QAGQEBAAMBAQAAAAAAAAAAAAAAAAMEBQEC/8QAKxEAAgIBBAEDBAEFAQAAAAAAAAECAxEEEiExQRNx8CJRYYFCMpGxwdEj/9oADAMBAAIRAxEAPwDuMREAREQBERAEREARMRAMxEQBERAE869ZUBZiFUak6Cekqf7QsXw0Up/xGz8lz+tpHbPZByPUI7pJG5pbwYdm4RVW/jcX8idZsVYHScYWoR4jocx85sMBtepS9h3TwB4l/pMpQ1z/AJItS0v2Z1mJS8Bvk3/yIHHvUzn8UP5Sw4DbtCtktQcXut3W9DLcL659MryqlHtGziYvMyYjEREAREQBERAEREAREQBERAEREAwzW1lQ2nvSzsUw1rDI1D/pX8zM7+7WKKtBTnUzYjkgOnx/KarZeHHdHKZ+q1Li9sS1TUmt0j1TB1qubVHYn7x+gno+zsRR7yVHFs7cR+hylswWHCqMpIekCJThVbNb0z07op4xwVnZe9DKQmJFrmwqAWF+jDl5y2KZTt4dngA9DPfcbapdWoObtTAKk80JI+Ry9Jb0mpcnsmeLqljfEtcRE0SsYM5vvzi+PEsNRSpkW+8Re3qVE6NWcKpY6AEnyAvOO4/EdozudatUn8K976lJR108RUfuWtLH6myElCwADEfMH4GfYqMNRfxXP5az6n1MzJdM06gOh9NR+kkCsTrZh4/rrIr0w2o+PP11mArDQ38G/wDIfmIBvsBturStwVGA91++vrqJYsFvf/Gpn+ameIfFdRKD+9Ae0CvifZ/qGXrJFN+YPxB/STQvsh0yKVMZeDq2B2rRrD/t1FbwvY+hzky85XgmVmLVBdUVmJU8LZDIBh1Npc9y8S9SiWe9r2W5LHLU3PmB8Jeo1TsltaKttOxZTLFERLpXEREAREQBERAEREATBmYgHLN8a98fUvooRfhw3/1SZsnEi9rzw/aFgymKFS2VVBn95ciPS00+FLA5ZGYWoX/pJP7mpVjYjq2ArgqM5LLzm+G2rUTnJlTeR55r1FkI7UiKWmy8pmy3mxYHOVndPEldpUwNGV0P9Jb6gSNjcW1Qkk3k7cjZ5OPD3uKdNmPQFgFHx19J3T59SP3ySzilW/Y6eJmIm8ZZo98cX2WFqdX7g/Fr8gZzTE07CmQQRwcvssWJYHxyWW3fvE9oy0honeb+Y8vgPrKlwFdP9+fWY+rnus9jQ08cQPET6E+iAdRY9Rp/T+k+ShGfLqMx+o+MrE5kTIM+VM+oB9Tz7AAgrkb8jYHzGhn2Jlcz5fUwCY+VG3Oq/D+FMz6kj0nTdjYPsaNNOii/mcz8zKJsjB9rjKVPVaIF/Md5v/1lOkCaGghw5lPUy6iZiImiVBERAEREAREQBERAEREA1W8Wx1xVIocmHeRvdYfkdJzbE0HpsadReFx8/EHmJ16QtpbMp4heGqgYehHiGGYlXUaZWcrsnqucOH0cmdyupyHP+88f36nqWFjpNvvTumMGA1Crxl2yp1wXt4g38tQZrt3tw62MRarVezS7AXF2PeNytrCxN85n+hLds8l31Y7d3ggV9ocTinR77ta3De5Y/ZA/PSdU3M2EcJRs+dVzxVCOvJB4D9ZndvdLD4IXprxVLWNR82Pl7o8pv5f0+mVb3PsqXX71tXRma7bW0BQplvtHJR4/2k56gAJJsALnynP9t7U7aoWOSjJb6W6nxM9am7048dsjqr3P8EN2LEk5k5kz4aiDPuZExzQIVTDSO1Ag3E29p5VQAbHLIG5GWfK/WDuTUsOo+IyPxGhmOA8s/LX+nX0vNlUw8jVMNB0igyVsywbiOi3qHyXQevDPGql9fXn6jX4z1takQNXYIP5RZm+ZX0nGC3/s9wh4atZtXawPzP1HpLjIOxMH2NCmnRRfzOZ+Zk6btENkEjLsluk2IiJKeBERAEREAREQBERAEREA+XawJOgzlVXfZHZlp0nbkrGwBPU8wJut4sUKWGrOeSEfFu6PmZRN1kC8HnKOrvlW0olimtSTbNxtPDNWenSJJq1e8zcqdMZnhHylww2HWmqogsqgKB0AlV3lxj0KtHEUzcAFWXkQfHlJH/qwP/hUajeYt6209ZFprq4KTk+cnqyE5pYXBYq9dUF2IA6n6TX4zHta69xALtVcWAH3QdTNHjtuJRXtq44qufZ01IIHoTbqSZSdpb2tjnVGYUwGBUXJQkEZsNWsAdcjcT1Zq9ye07Xp23z89jb7b3pBrCh3qakcRqVG7zg+yuWSKb3z6QaoQA6kmyjq1tT90DP0HOaWhspu1NVya3HdmuLtc5kgDIrlpyEl08CFs9I8u6jMeCxzIW+aX/2JSnLdyWlFR4J60jomWenIknl0mQ2djkb21BB8VPMSF/1K5FMBkqtlZhYqtu8wOjX0FupMnrSuAtgeWenx8J4O44yelIi4vp9fCfLG97z5sB7BJXkD4asCcwD0PSYSoCbaHocj/ecXPJx5RjsbeybeGq+nL4T5ZwPaHD46r68vjPaCwnQeBw97AC5OQHUyRsfAirjKdMZpR9o8iVN2P9RtBfsKfELB3uKY90fbqeQ0HjLRubsnsaXGws9Sxz1C8gfE6/GT6erfYiK2e2LLFERNozxERAEREAREQBERAEREAREQCvb+KTgqtuRpk+XaLOeYDGmnbpOs7VwgrUqlM/bUr8eXztOT0KYAzGYyN+oyP0mXro/Wn+C7pX9LRcNhY5K//bcBgRaxn3szdugXrUn424Guql24eBxcEKDbXiEqO7+LIxiaBDkOtwcz850dMsYfGjn8GFvqZDpox3LK8/5T/wCHq1tZw/BzXbm6+KwzsaSF6WoYEk5G97/YylY2UF7Q1HsWY3JUZjxUc7C2Ws6/vhtOy9gurDv+C+78ZRMbsym3ebui1shnxaiw0sACT4Dxnb1CEnGJJTOUktxKp4tXslJgRYFyvIfZp/Qn4CSGpDNiStsywz+BByYkkCQqeJFSnSNwtQgqKwAKVgDkW0u3Ig2PO8+u1dnVaihFXO4a61HOQz5WGgPUyse/ckOw4bVAM8r58OfifZMjvQrL3VYOhyJckVFXmAwyYHTPO02HEFBLaDK3vE6L8foDPJFsO6AOdrm1+YX3R4aeU7nwOVyMLVVgeE3INmHNSORGonoagYlbAhTn/OOh+79byJWw6VTfvU6oGTKeFwBzB0db+YnwKn7sAGDMlv8AEAvw/wA6jl4iGvCCflmwSm97L3r8sg3rofjPvDqrd5rhQOJiRYhR4Hnyt1M8aWLUgBCG4hmVN7JyW45t9LT1xKNUdcOmbFhx9DUH2f5UHzhZbwcawiZu/gTi65quLU0t3eVh7FMeWpl9AkXZmCWhTVF0Gp6k6kyXNrT1enHHkzrZ73+BERJyMREQBERAEREAREQBERAEREAGcw3qwvZYmsBo9qg/Fk3zBnT5TP2hYb/AqeLUz5MLj5rKusjmvP2J9PLEym7Pp8Nai3R/kROh7UxwoV+0P8AhR1biFhOeFrAHoQfQiXTeDCPiKeGq0l47Ag2texGufjMyuTjlr3+f3LdiTaz0VTaOKLOWclWY3FTVbn7DdB5/Azx4GdyK1lBHAgBuDcd43P2j08BNhiMNXUACk4ubOeG9k90Dnfn4C3ORa9CpoKbuhyKFCCPFT+R+Bkecki4XBE2MHorUoMFYVKoCKwBF8g1TPIA3A879JPemSezChx7LK18iORJvxeWvjNfitgVqnsCsTdbFx7PDoL6kS+7s7BNFeOv36rEnibO1yTkORzh95R5nNRWSt4XdnEMyni7i3sjEmxNsw1r6DneT6WzAOMVq6UihAZbcjmrAnUEeHIy8otpV9+93kxFE1AAKlMXGfDxKMyhI8pL6UsbmQK/c8PgrGKxdNWa2Ip1E0Ud4VBysoA7xv0sTPWmWtxDvpcDo4vysfa69QOUr+0UBpAMihWNM06wUBRe1u092wJudMpucBi1qVFpBmKU6V+PWyLYdq3i2YA8hImmui1gkU0SgGdEVWYnhsALvzqG3JfqfCWrc7ZHZp2rjvuMr6hDnfzOvpNJsHA/vdbjZbUktZegHs07876n+86Aomho6c/W/0U754+lGYiJolQREQBERAEREAREQBERAEREAREQBNBvtQ4sJUPuFXH4W/S8381u8YH7riL/wan+UyO1Zg1+D1B4kjl5GXrMjEVFA4KnCOAMAzFQW4uHhVhlfIn6zFHNQZmnRB7In7IcD+oG/zmA+0a6SwyVT2niBfhqEldQHub9LERht4sU7MqPfhsCSbZkXt7N7/pPLFU17rXK1D3UK2vYa8QPtIOnjkRMPVBfhvwVPs3GTgf5h4aid2xPGPwTH2xi1BY1FsPvnMnQDuame1Pe6ohQVrc7HOzeTAWJ8NZocfjCCO1Uoi6AENxsdWFjpbLO1s+sjDaLYhuzCqlMd5iw4uFFzLE8vhzItOqGfYbVjou2I/aFTUABCWOl7yr7e31q4hGCqFUak3NjlbK9tbSFjVYqeB3NMd6zjiYDkhqDMjnbXPnNdh6NNSHq0+JTmOEghs8gQOR69J7ypLl5OKpR5wT8MlZKFNhUVXcWFJ/ZKsbJmb2dib8Jyt0m22ZsxqSrhls1WowasRoX1FK/upz8byLgQXb95qZhWPYgj263Orb3UGnjbpL7uZsjgXtn9t/ZvyU5lvM/SSVQdktp4tmoLPzJvtlbPWhTVF5Zk9WOpMmRE2YpJYRnN5eWIiJ04IiIAiIgCIiAIiIAiIgCIiAIiIAkfH4YVadSmdHRl9QRJEwZxrKwDkWCoFj2aglrlfiCQcvhPSrhHpvwPlwqCtjexYnivyt3Vy85L2inYY5rZd8sPJjf85v8AYtCli1xCMGuCoZjkyv3iCh6AFfCYUanK3YjUlZthu8FGqYrsWepXPe9lAoJHCNApPPUkeM+Vx/HT46irwvmim5IQGxqk6hiRwrb7x6T63y2PicLxdo5qUSbKSi8JB5MBmrD/AIkXYeLQnta5DkWAphcuLhsoI0sAMuXxiyLguVye4Ylz4Pn9wrYt78LBALDUALrm51PjNlicItIdkg7q2asVHiOFb9Bqb87dJ71dpVQONgEBNqVPmW95h7qixt1sJ4NhXVAVLFtWse8ficidcjrIsyfZJmK6JP8A1h3tSoU+Eezfh08WY6dSZBxGz6dZxSpd3nUq8uBc3rMulzoLeGuUkUwzoRQcBG7rBhmo+0qjVD4Wt5TYVqNuHDUxd24ePz1Wnfw1Pj5TsY4fBHKfz/ZK2Bs4Yqstl4aFIABeijRb+8dT8Z0VVtIOxtnLh6SoNdWPVjqZPm1p6fTjz2Zts9z46EREsEQiIgCIiAIiIAiIgCIiAIiIAiIgCIiAIiIBQ9+sLw4ijUH2lIPmv9pO3DbPEeafQz038Xu0D98/5TNTuPi+HEunJ0+am/0JmY8R1XzyXOXQXvE4daisjqGVhYgi4IlH2psH9zpstBAKLm7uBxOByRuIEcHj69ZfBMMsu3URtWGV67HB8HIjhLOKhZnAFgvuC9+7zIubycayqpqNmotl7zH2VHn9AZZNubu8N3oDLU0xy8U/T0lWGz1qupJIC3Yi/cFtXZeotMe2qVbxIvwsjNZPfD12VDXqWLse5kM2tl5qo/ISx7l7I4Qa73LN7N9bHV/M/SabZOD/AHyuMiKNPQfdB0/mY6/8ToaKAABkBLeipy97INRZ/FH1ERNMpiIiAIiIAiIgCIiAIiIAiIgCIiAIiIAiIgCIiAVjfz/Cpf8A2f6TNDuWt8WPBG/ITbb/ANb/ANunVmb4Bf7zX7iLfEOelM/NhMyznVL9FyPFBfhMwImmUxNLtjd5K4fhJps3tFdGt7y85uonmcIzWJI7GTi8ogbF2YuGphFz5sep6yfETsYqKwg228sRETpwREQBERAEREAREQBERAEREAREQBERAEREATBmZ8u1gSeUA57vjiePFEcqVML+Jsz+Um/s9Tv1m+6o9Sf0lYx2K42q1T9t3f8ADfL5Ta7vbdXCCoOBnZuGwFrZX1PLXpMeuxO/fLrJoTg1VtR0mJU8LvfcjtKXCp+0pvbzBtLUpvNSu2Fn9LKUoSj2fUREkPAiIgCIiAIiIAiIgCIiAIiIAiIgCIiAIiIAiIgCIiAJq95cV2WGrNz4Co82yH1m0lL/AGhY3KlRHM8beQyUet/SQ3z2VtklUd00im4tO4F0vwrfzIuYwmJHaCooJQM62+4T+U9NrYB3QKlyWGVufMj0BnpsOjh8lq1eBVyK8D8Z68rC/WYsFu6NOTwuTbbJ2e2NqWA4aKnvHr90eJnRlWwAHLKaXAbawiqqJURRyBuvzI1m6VgcxmJr6auMI8PLM66bk+UfUREskIiIgCIiAIiIAiIgCIiAIiIAiIgCIiAIiIAiIgCIiADOZ73EtjXvyVQPLhv+ZnTJrNrbEp4ixYWYaMNR4eIlfU1SshiJLTNQllld3Zpl0PBw8aggcXQ85tKW7NILY95jmW6t1tykWhu1XotejWX8Sn+8mjD47+LRH4SZnVaZxTU4P5+yxZZueYyIeL2PQpUnZ9FBPx5SZubTqLh17S4uzFAdQh0H1nvR2Ldg9dzWYZgEAID1CDU+c2wEt6XTOt7n89yGy3csdmYiJeIBERAEREAREQBERAEREAREQBERAEREAREQBERAEREAREQDBmIicB9REToEREAREQBERAEREAREQBERAEREAREQBERAP//Z">
            <a:hlinkClick r:id="rId10"/>
          </p:cNvPr>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3744" name="AutoShape 16" descr="data:image/jpeg;base64,/9j/4AAQSkZJRgABAQAAAQABAAD/2wCEAAkGBxQREhIUExQVFRUWFRUVFxcVFRQZFxcVFxUXGBgUGBQYHCggGBolHhQVIT0iJSkuLi4uGB8zODMsNygtLisBCgoKDg0OGxAQGywmHyYtNC00NCwsLC8sMiwsNCw0NCwsNCwsLCwvLiwsLC8sLCwsLCwsLCw0LCwsLCwsLCw0LP/AABEIAOEA4QMBIgACEQEDEQH/xAAbAAEAAgMBAQAAAAAAAAAAAAAABAYBBQcDAv/EAEIQAAIBAgMFBQUFBgUDBQAAAAECAAMRBCExBQYSQVETImFxkTJSgaGxQmKCwdEHFFNykuEzssLw8RUj0hY0Q3Oi/8QAGQEBAAMBAQAAAAAAAAAAAAAAAAMEBQEC/8QAKxEAAgIBBAEDBAEFAQAAAAAAAAECAxEEEiExQRNx8CJRYYFCMpGxwdEj/9oADAMBAAIRAxEAPwDuMREAREQBERAEREARMRAMxEQBERAE869ZUBZiFUak6Cekqf7QsXw0Up/xGz8lz+tpHbPZByPUI7pJG5pbwYdm4RVW/jcX8idZsVYHScYWoR4jocx85sMBtepS9h3TwB4l/pMpQ1z/AJItS0v2Z1mJS8Bvk3/yIHHvUzn8UP5Sw4DbtCtktQcXut3W9DLcL659MryqlHtGziYvMyYjEREAREQBERAEREAREQBERAEREAwzW1lQ2nvSzsUw1rDI1D/pX8zM7+7WKKtBTnUzYjkgOnx/KarZeHHdHKZ+q1Li9sS1TUmt0j1TB1qubVHYn7x+gno+zsRR7yVHFs7cR+hylswWHCqMpIekCJThVbNb0z07op4xwVnZe9DKQmJFrmwqAWF+jDl5y2KZTt4dngA9DPfcbapdWoObtTAKk80JI+Ry9Jb0mpcnsmeLqljfEtcRE0SsYM5vvzi+PEsNRSpkW+8Re3qVE6NWcKpY6AEnyAvOO4/EdozudatUn8K976lJR108RUfuWtLH6myElCwADEfMH4GfYqMNRfxXP5az6n1MzJdM06gOh9NR+kkCsTrZh4/rrIr0w2o+PP11mArDQ38G/wDIfmIBvsBturStwVGA91++vrqJYsFvf/Gpn+ameIfFdRKD+9Ae0CvifZ/qGXrJFN+YPxB/STQvsh0yKVMZeDq2B2rRrD/t1FbwvY+hzky85XgmVmLVBdUVmJU8LZDIBh1Npc9y8S9SiWe9r2W5LHLU3PmB8Jeo1TsltaKttOxZTLFERLpXEREAREQBERAEREATBmYgHLN8a98fUvooRfhw3/1SZsnEi9rzw/aFgymKFS2VVBn95ciPS00+FLA5ZGYWoX/pJP7mpVjYjq2ArgqM5LLzm+G2rUTnJlTeR55r1FkI7UiKWmy8pmy3mxYHOVndPEldpUwNGV0P9Jb6gSNjcW1Qkk3k7cjZ5OPD3uKdNmPQFgFHx19J3T59SP3ySzilW/Y6eJmIm8ZZo98cX2WFqdX7g/Fr8gZzTE07CmQQRwcvssWJYHxyWW3fvE9oy0honeb+Y8vgPrKlwFdP9+fWY+rnus9jQ08cQPET6E+iAdRY9Rp/T+k+ShGfLqMx+o+MrE5kTIM+VM+oB9Tz7AAgrkb8jYHzGhn2Jlcz5fUwCY+VG3Oq/D+FMz6kj0nTdjYPsaNNOii/mcz8zKJsjB9rjKVPVaIF/Md5v/1lOkCaGghw5lPUy6iZiImiVBERAEREAREQBERAEREA1W8Wx1xVIocmHeRvdYfkdJzbE0HpsadReFx8/EHmJ16QtpbMp4heGqgYehHiGGYlXUaZWcrsnqucOH0cmdyupyHP+88f36nqWFjpNvvTumMGA1Crxl2yp1wXt4g38tQZrt3tw62MRarVezS7AXF2PeNytrCxN85n+hLds8l31Y7d3ggV9ocTinR77ta3De5Y/ZA/PSdU3M2EcJRs+dVzxVCOvJB4D9ZndvdLD4IXprxVLWNR82Pl7o8pv5f0+mVb3PsqXX71tXRma7bW0BQplvtHJR4/2k56gAJJsALnynP9t7U7aoWOSjJb6W6nxM9am7048dsjqr3P8EN2LEk5k5kz4aiDPuZExzQIVTDSO1Ag3E29p5VQAbHLIG5GWfK/WDuTUsOo+IyPxGhmOA8s/LX+nX0vNlUw8jVMNB0igyVsywbiOi3qHyXQevDPGql9fXn6jX4z1takQNXYIP5RZm+ZX0nGC3/s9wh4atZtXawPzP1HpLjIOxMH2NCmnRRfzOZ+Zk6btENkEjLsluk2IiJKeBERAEREAREQBERAEREA+XawJOgzlVXfZHZlp0nbkrGwBPU8wJut4sUKWGrOeSEfFu6PmZRN1kC8HnKOrvlW0olimtSTbNxtPDNWenSJJq1e8zcqdMZnhHylww2HWmqogsqgKB0AlV3lxj0KtHEUzcAFWXkQfHlJH/qwP/hUajeYt6209ZFprq4KTk+cnqyE5pYXBYq9dUF2IA6n6TX4zHta69xALtVcWAH3QdTNHjtuJRXtq44qufZ01IIHoTbqSZSdpb2tjnVGYUwGBUXJQkEZsNWsAdcjcT1Zq9ye07Xp23z89jb7b3pBrCh3qakcRqVG7zg+yuWSKb3z6QaoQA6kmyjq1tT90DP0HOaWhspu1NVya3HdmuLtc5kgDIrlpyEl08CFs9I8u6jMeCxzIW+aX/2JSnLdyWlFR4J60jomWenIknl0mQ2djkb21BB8VPMSF/1K5FMBkqtlZhYqtu8wOjX0FupMnrSuAtgeWenx8J4O44yelIi4vp9fCfLG97z5sB7BJXkD4asCcwD0PSYSoCbaHocj/ecXPJx5RjsbeybeGq+nL4T5ZwPaHD46r68vjPaCwnQeBw97AC5OQHUyRsfAirjKdMZpR9o8iVN2P9RtBfsKfELB3uKY90fbqeQ0HjLRubsnsaXGws9Sxz1C8gfE6/GT6erfYiK2e2LLFERNozxERAEREAREQBERAEREAREQCvb+KTgqtuRpk+XaLOeYDGmnbpOs7VwgrUqlM/bUr8eXztOT0KYAzGYyN+oyP0mXro/Wn+C7pX9LRcNhY5K//bcBgRaxn3szdugXrUn424Guql24eBxcEKDbXiEqO7+LIxiaBDkOtwcz850dMsYfGjn8GFvqZDpox3LK8/5T/wCHq1tZw/BzXbm6+KwzsaSF6WoYEk5G97/YylY2UF7Q1HsWY3JUZjxUc7C2Ws6/vhtOy9gurDv+C+78ZRMbsym3ebui1shnxaiw0sACT4Dxnb1CEnGJJTOUktxKp4tXslJgRYFyvIfZp/Qn4CSGpDNiStsywz+BByYkkCQqeJFSnSNwtQgqKwAKVgDkW0u3Ig2PO8+u1dnVaihFXO4a61HOQz5WGgPUyse/ckOw4bVAM8r58OfifZMjvQrL3VYOhyJckVFXmAwyYHTPO02HEFBLaDK3vE6L8foDPJFsO6AOdrm1+YX3R4aeU7nwOVyMLVVgeE3INmHNSORGonoagYlbAhTn/OOh+79byJWw6VTfvU6oGTKeFwBzB0db+YnwKn7sAGDMlv8AEAvw/wA6jl4iGvCCflmwSm97L3r8sg3rofjPvDqrd5rhQOJiRYhR4Hnyt1M8aWLUgBCG4hmVN7JyW45t9LT1xKNUdcOmbFhx9DUH2f5UHzhZbwcawiZu/gTi65quLU0t3eVh7FMeWpl9AkXZmCWhTVF0Gp6k6kyXNrT1enHHkzrZ73+BERJyMREQBERAEREAREQBERAEREAGcw3qwvZYmsBo9qg/Fk3zBnT5TP2hYb/AqeLUz5MLj5rKusjmvP2J9PLEym7Pp8Nai3R/kROh7UxwoV+0P8AhR1biFhOeFrAHoQfQiXTeDCPiKeGq0l47Ag2texGufjMyuTjlr3+f3LdiTaz0VTaOKLOWclWY3FTVbn7DdB5/Azx4GdyK1lBHAgBuDcd43P2j08BNhiMNXUACk4ubOeG9k90Dnfn4C3ORa9CpoKbuhyKFCCPFT+R+Bkecki4XBE2MHorUoMFYVKoCKwBF8g1TPIA3A879JPemSezChx7LK18iORJvxeWvjNfitgVqnsCsTdbFx7PDoL6kS+7s7BNFeOv36rEnibO1yTkORzh95R5nNRWSt4XdnEMyni7i3sjEmxNsw1r6DneT6WzAOMVq6UihAZbcjmrAnUEeHIy8otpV9+93kxFE1AAKlMXGfDxKMyhI8pL6UsbmQK/c8PgrGKxdNWa2Ip1E0Ud4VBysoA7xv0sTPWmWtxDvpcDo4vysfa69QOUr+0UBpAMihWNM06wUBRe1u092wJudMpucBi1qVFpBmKU6V+PWyLYdq3i2YA8hImmui1gkU0SgGdEVWYnhsALvzqG3JfqfCWrc7ZHZp2rjvuMr6hDnfzOvpNJsHA/vdbjZbUktZegHs07876n+86Aomho6c/W/0U754+lGYiJolQREQBERAEREAREQBERAEREAREQBNBvtQ4sJUPuFXH4W/S8381u8YH7riL/wan+UyO1Zg1+D1B4kjl5GXrMjEVFA4KnCOAMAzFQW4uHhVhlfIn6zFHNQZmnRB7In7IcD+oG/zmA+0a6SwyVT2niBfhqEldQHub9LERht4sU7MqPfhsCSbZkXt7N7/pPLFU17rXK1D3UK2vYa8QPtIOnjkRMPVBfhvwVPs3GTgf5h4aid2xPGPwTH2xi1BY1FsPvnMnQDuame1Pe6ohQVrc7HOzeTAWJ8NZocfjCCO1Uoi6AENxsdWFjpbLO1s+sjDaLYhuzCqlMd5iw4uFFzLE8vhzItOqGfYbVjou2I/aFTUABCWOl7yr7e31q4hGCqFUak3NjlbK9tbSFjVYqeB3NMd6zjiYDkhqDMjnbXPnNdh6NNSHq0+JTmOEghs8gQOR69J7ypLl5OKpR5wT8MlZKFNhUVXcWFJ/ZKsbJmb2dib8Jyt0m22ZsxqSrhls1WowasRoX1FK/upz8byLgQXb95qZhWPYgj263Orb3UGnjbpL7uZsjgXtn9t/ZvyU5lvM/SSVQdktp4tmoLPzJvtlbPWhTVF5Zk9WOpMmRE2YpJYRnN5eWIiJ04IiIAiIgCIiAIiIAiIgCIiAIiIAkfH4YVadSmdHRl9QRJEwZxrKwDkWCoFj2aglrlfiCQcvhPSrhHpvwPlwqCtjexYnivyt3Vy85L2inYY5rZd8sPJjf85v8AYtCli1xCMGuCoZjkyv3iCh6AFfCYUanK3YjUlZthu8FGqYrsWepXPe9lAoJHCNApPPUkeM+Vx/HT46irwvmim5IQGxqk6hiRwrb7x6T63y2PicLxdo5qUSbKSi8JB5MBmrD/AIkXYeLQnta5DkWAphcuLhsoI0sAMuXxiyLguVye4Ylz4Pn9wrYt78LBALDUALrm51PjNlicItIdkg7q2asVHiOFb9Bqb87dJ71dpVQONgEBNqVPmW95h7qixt1sJ4NhXVAVLFtWse8ficidcjrIsyfZJmK6JP8A1h3tSoU+Eezfh08WY6dSZBxGz6dZxSpd3nUq8uBc3rMulzoLeGuUkUwzoRQcBG7rBhmo+0qjVD4Wt5TYVqNuHDUxd24ePz1Wnfw1Pj5TsY4fBHKfz/ZK2Bs4Yqstl4aFIABeijRb+8dT8Z0VVtIOxtnLh6SoNdWPVjqZPm1p6fTjz2Zts9z46EREsEQiIgCIiAIiIAiIgCIiAIiIAiIgCIiAIiIBQ9+sLw4ijUH2lIPmv9pO3DbPEeafQz038Xu0D98/5TNTuPi+HEunJ0+am/0JmY8R1XzyXOXQXvE4daisjqGVhYgi4IlH2psH9zpstBAKLm7uBxOByRuIEcHj69ZfBMMsu3URtWGV67HB8HIjhLOKhZnAFgvuC9+7zIubycayqpqNmotl7zH2VHn9AZZNubu8N3oDLU0xy8U/T0lWGz1qupJIC3Yi/cFtXZeotMe2qVbxIvwsjNZPfD12VDXqWLse5kM2tl5qo/ISx7l7I4Qa73LN7N9bHV/M/SabZOD/AHyuMiKNPQfdB0/mY6/8ToaKAABkBLeipy97INRZ/FH1ERNMpiIiAIiIAiIgCIiAIiIAiIgCIiAIiIAiIgCIiAVjfz/Cpf8A2f6TNDuWt8WPBG/ITbb/ANb/ANunVmb4Bf7zX7iLfEOelM/NhMyznVL9FyPFBfhMwImmUxNLtjd5K4fhJps3tFdGt7y85uonmcIzWJI7GTi8ogbF2YuGphFz5sep6yfETsYqKwg228sRETpwREQBERAEREAREQBERAEREAREQBERAEREATBmZ8u1gSeUA57vjiePFEcqVML+Jsz+Um/s9Tv1m+6o9Sf0lYx2K42q1T9t3f8ADfL5Ta7vbdXCCoOBnZuGwFrZX1PLXpMeuxO/fLrJoTg1VtR0mJU8LvfcjtKXCp+0pvbzBtLUpvNSu2Fn9LKUoSj2fUREkPAiIgCIiAIiIAiIgCIiAIiIAiIgCIiAIiIAiIgCIiAJq95cV2WGrNz4Co82yH1m0lL/AGhY3KlRHM8beQyUet/SQ3z2VtklUd00im4tO4F0vwrfzIuYwmJHaCooJQM62+4T+U9NrYB3QKlyWGVufMj0BnpsOjh8lq1eBVyK8D8Z68rC/WYsFu6NOTwuTbbJ2e2NqWA4aKnvHr90eJnRlWwAHLKaXAbawiqqJURRyBuvzI1m6VgcxmJr6auMI8PLM66bk+UfUREskIiIgCIiAIiIAiIgCIiAIiIAiIgCIiAIiIAiIgCIiADOZ73EtjXvyVQPLhv+ZnTJrNrbEp4ixYWYaMNR4eIlfU1SshiJLTNQllld3Zpl0PBw8aggcXQ85tKW7NILY95jmW6t1tykWhu1XotejWX8Sn+8mjD47+LRH4SZnVaZxTU4P5+yxZZueYyIeL2PQpUnZ9FBPx5SZubTqLh17S4uzFAdQh0H1nvR2Ldg9dzWYZgEAID1CDU+c2wEt6XTOt7n89yGy3csdmYiJeIBERAEREAREQBERAEREAREQBERAEREAREQBERAEREAREQDBmIicB9REToEREAREQBERAEREAREQBERAEREAREQBERAP//Z">
            <a:hlinkClick r:id="rId10"/>
          </p:cNvPr>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3746" name="AutoShape 18" descr="data:image/jpeg;base64,/9j/4AAQSkZJRgABAQAAAQABAAD/2wCEAAkGBxQREhIUExQVFRUWFRUVFxcVFRQZFxcVFxUXGBgUGBQYHCggGBolHhQVIT0iJSkuLi4uGB8zODMsNygtLisBCgoKDg0OGxAQGywmHyYtNC00NCwsLC8sMiwsNCw0NCwsNCwsLCwvLiwsLC8sLCwsLCwsLCw0LCwsLCwsLCw0LP/AABEIAOEA4QMBIgACEQEDEQH/xAAbAAEAAgMBAQAAAAAAAAAAAAAABAYBBQcDAv/EAEIQAAIBAgMFBQUFBgUDBQAAAAECAAMRBCExBQYSQVETImFxkTJSgaGxQmKCwdEHFFNykuEzssLw8RUj0hY0Q3Oi/8QAGQEBAAMBAQAAAAAAAAAAAAAAAAMEBQEC/8QAKxEAAgIBBAEDBAEFAQAAAAAAAAECAxEEEiExQRNx8CJRYYFCMpGxwdEj/9oADAMBAAIRAxEAPwDuMREAREQBERAEREARMRAMxEQBERAE869ZUBZiFUak6Cekqf7QsXw0Up/xGz8lz+tpHbPZByPUI7pJG5pbwYdm4RVW/jcX8idZsVYHScYWoR4jocx85sMBtepS9h3TwB4l/pMpQ1z/AJItS0v2Z1mJS8Bvk3/yIHHvUzn8UP5Sw4DbtCtktQcXut3W9DLcL659MryqlHtGziYvMyYjEREAREQBERAEREAREQBERAEREAwzW1lQ2nvSzsUw1rDI1D/pX8zM7+7WKKtBTnUzYjkgOnx/KarZeHHdHKZ+q1Li9sS1TUmt0j1TB1qubVHYn7x+gno+zsRR7yVHFs7cR+hylswWHCqMpIekCJThVbNb0z07op4xwVnZe9DKQmJFrmwqAWF+jDl5y2KZTt4dngA9DPfcbapdWoObtTAKk80JI+Ry9Jb0mpcnsmeLqljfEtcRE0SsYM5vvzi+PEsNRSpkW+8Re3qVE6NWcKpY6AEnyAvOO4/EdozudatUn8K976lJR108RUfuWtLH6myElCwADEfMH4GfYqMNRfxXP5az6n1MzJdM06gOh9NR+kkCsTrZh4/rrIr0w2o+PP11mArDQ38G/wDIfmIBvsBturStwVGA91++vrqJYsFvf/Gpn+ameIfFdRKD+9Ae0CvifZ/qGXrJFN+YPxB/STQvsh0yKVMZeDq2B2rRrD/t1FbwvY+hzky85XgmVmLVBdUVmJU8LZDIBh1Npc9y8S9SiWe9r2W5LHLU3PmB8Jeo1TsltaKttOxZTLFERLpXEREAREQBERAEREATBmYgHLN8a98fUvooRfhw3/1SZsnEi9rzw/aFgymKFS2VVBn95ciPS00+FLA5ZGYWoX/pJP7mpVjYjq2ArgqM5LLzm+G2rUTnJlTeR55r1FkI7UiKWmy8pmy3mxYHOVndPEldpUwNGV0P9Jb6gSNjcW1Qkk3k7cjZ5OPD3uKdNmPQFgFHx19J3T59SP3ySzilW/Y6eJmIm8ZZo98cX2WFqdX7g/Fr8gZzTE07CmQQRwcvssWJYHxyWW3fvE9oy0honeb+Y8vgPrKlwFdP9+fWY+rnus9jQ08cQPET6E+iAdRY9Rp/T+k+ShGfLqMx+o+MrE5kTIM+VM+oB9Tz7AAgrkb8jYHzGhn2Jlcz5fUwCY+VG3Oq/D+FMz6kj0nTdjYPsaNNOii/mcz8zKJsjB9rjKVPVaIF/Md5v/1lOkCaGghw5lPUy6iZiImiVBERAEREAREQBERAEREA1W8Wx1xVIocmHeRvdYfkdJzbE0HpsadReFx8/EHmJ16QtpbMp4heGqgYehHiGGYlXUaZWcrsnqucOH0cmdyupyHP+88f36nqWFjpNvvTumMGA1Crxl2yp1wXt4g38tQZrt3tw62MRarVezS7AXF2PeNytrCxN85n+hLds8l31Y7d3ggV9ocTinR77ta3De5Y/ZA/PSdU3M2EcJRs+dVzxVCOvJB4D9ZndvdLD4IXprxVLWNR82Pl7o8pv5f0+mVb3PsqXX71tXRma7bW0BQplvtHJR4/2k56gAJJsALnynP9t7U7aoWOSjJb6W6nxM9am7048dsjqr3P8EN2LEk5k5kz4aiDPuZExzQIVTDSO1Ag3E29p5VQAbHLIG5GWfK/WDuTUsOo+IyPxGhmOA8s/LX+nX0vNlUw8jVMNB0igyVsywbiOi3qHyXQevDPGql9fXn6jX4z1takQNXYIP5RZm+ZX0nGC3/s9wh4atZtXawPzP1HpLjIOxMH2NCmnRRfzOZ+Zk6btENkEjLsluk2IiJKeBERAEREAREQBERAEREA+XawJOgzlVXfZHZlp0nbkrGwBPU8wJut4sUKWGrOeSEfFu6PmZRN1kC8HnKOrvlW0olimtSTbNxtPDNWenSJJq1e8zcqdMZnhHylww2HWmqogsqgKB0AlV3lxj0KtHEUzcAFWXkQfHlJH/qwP/hUajeYt6209ZFprq4KTk+cnqyE5pYXBYq9dUF2IA6n6TX4zHta69xALtVcWAH3QdTNHjtuJRXtq44qufZ01IIHoTbqSZSdpb2tjnVGYUwGBUXJQkEZsNWsAdcjcT1Zq9ye07Xp23z89jb7b3pBrCh3qakcRqVG7zg+yuWSKb3z6QaoQA6kmyjq1tT90DP0HOaWhspu1NVya3HdmuLtc5kgDIrlpyEl08CFs9I8u6jMeCxzIW+aX/2JSnLdyWlFR4J60jomWenIknl0mQ2djkb21BB8VPMSF/1K5FMBkqtlZhYqtu8wOjX0FupMnrSuAtgeWenx8J4O44yelIi4vp9fCfLG97z5sB7BJXkD4asCcwD0PSYSoCbaHocj/ecXPJx5RjsbeybeGq+nL4T5ZwPaHD46r68vjPaCwnQeBw97AC5OQHUyRsfAirjKdMZpR9o8iVN2P9RtBfsKfELB3uKY90fbqeQ0HjLRubsnsaXGws9Sxz1C8gfE6/GT6erfYiK2e2LLFERNozxERAEREAREQBERAEREAREQCvb+KTgqtuRpk+XaLOeYDGmnbpOs7VwgrUqlM/bUr8eXztOT0KYAzGYyN+oyP0mXro/Wn+C7pX9LRcNhY5K//bcBgRaxn3szdugXrUn424Guql24eBxcEKDbXiEqO7+LIxiaBDkOtwcz850dMsYfGjn8GFvqZDpox3LK8/5T/wCHq1tZw/BzXbm6+KwzsaSF6WoYEk5G97/YylY2UF7Q1HsWY3JUZjxUc7C2Ws6/vhtOy9gurDv+C+78ZRMbsym3ebui1shnxaiw0sACT4Dxnb1CEnGJJTOUktxKp4tXslJgRYFyvIfZp/Qn4CSGpDNiStsywz+BByYkkCQqeJFSnSNwtQgqKwAKVgDkW0u3Ig2PO8+u1dnVaihFXO4a61HOQz5WGgPUyse/ckOw4bVAM8r58OfifZMjvQrL3VYOhyJckVFXmAwyYHTPO02HEFBLaDK3vE6L8foDPJFsO6AOdrm1+YX3R4aeU7nwOVyMLVVgeE3INmHNSORGonoagYlbAhTn/OOh+79byJWw6VTfvU6oGTKeFwBzB0db+YnwKn7sAGDMlv8AEAvw/wA6jl4iGvCCflmwSm97L3r8sg3rofjPvDqrd5rhQOJiRYhR4Hnyt1M8aWLUgBCG4hmVN7JyW45t9LT1xKNUdcOmbFhx9DUH2f5UHzhZbwcawiZu/gTi65quLU0t3eVh7FMeWpl9AkXZmCWhTVF0Gp6k6kyXNrT1enHHkzrZ73+BERJyMREQBERAEREAREQBERAEREAGcw3qwvZYmsBo9qg/Fk3zBnT5TP2hYb/AqeLUz5MLj5rKusjmvP2J9PLEym7Pp8Nai3R/kROh7UxwoV+0P8AhR1biFhOeFrAHoQfQiXTeDCPiKeGq0l47Ag2texGufjMyuTjlr3+f3LdiTaz0VTaOKLOWclWY3FTVbn7DdB5/Azx4GdyK1lBHAgBuDcd43P2j08BNhiMNXUACk4ubOeG9k90Dnfn4C3ORa9CpoKbuhyKFCCPFT+R+Bkecki4XBE2MHorUoMFYVKoCKwBF8g1TPIA3A879JPemSezChx7LK18iORJvxeWvjNfitgVqnsCsTdbFx7PDoL6kS+7s7BNFeOv36rEnibO1yTkORzh95R5nNRWSt4XdnEMyni7i3sjEmxNsw1r6DneT6WzAOMVq6UihAZbcjmrAnUEeHIy8otpV9+93kxFE1AAKlMXGfDxKMyhI8pL6UsbmQK/c8PgrGKxdNWa2Ip1E0Ud4VBysoA7xv0sTPWmWtxDvpcDo4vysfa69QOUr+0UBpAMihWNM06wUBRe1u092wJudMpucBi1qVFpBmKU6V+PWyLYdq3i2YA8hImmui1gkU0SgGdEVWYnhsALvzqG3JfqfCWrc7ZHZp2rjvuMr6hDnfzOvpNJsHA/vdbjZbUktZegHs07876n+86Aomho6c/W/0U754+lGYiJolQREQBERAEREAREQBERAEREAREQBNBvtQ4sJUPuFXH4W/S8381u8YH7riL/wan+UyO1Zg1+D1B4kjl5GXrMjEVFA4KnCOAMAzFQW4uHhVhlfIn6zFHNQZmnRB7In7IcD+oG/zmA+0a6SwyVT2niBfhqEldQHub9LERht4sU7MqPfhsCSbZkXt7N7/pPLFU17rXK1D3UK2vYa8QPtIOnjkRMPVBfhvwVPs3GTgf5h4aid2xPGPwTH2xi1BY1FsPvnMnQDuame1Pe6ohQVrc7HOzeTAWJ8NZocfjCCO1Uoi6AENxsdWFjpbLO1s+sjDaLYhuzCqlMd5iw4uFFzLE8vhzItOqGfYbVjou2I/aFTUABCWOl7yr7e31q4hGCqFUak3NjlbK9tbSFjVYqeB3NMd6zjiYDkhqDMjnbXPnNdh6NNSHq0+JTmOEghs8gQOR69J7ypLl5OKpR5wT8MlZKFNhUVXcWFJ/ZKsbJmb2dib8Jyt0m22ZsxqSrhls1WowasRoX1FK/upz8byLgQXb95qZhWPYgj263Orb3UGnjbpL7uZsjgXtn9t/ZvyU5lvM/SSVQdktp4tmoLPzJvtlbPWhTVF5Zk9WOpMmRE2YpJYRnN5eWIiJ04IiIAiIgCIiAIiIAiIgCIiAIiIAkfH4YVadSmdHRl9QRJEwZxrKwDkWCoFj2aglrlfiCQcvhPSrhHpvwPlwqCtjexYnivyt3Vy85L2inYY5rZd8sPJjf85v8AYtCli1xCMGuCoZjkyv3iCh6AFfCYUanK3YjUlZthu8FGqYrsWepXPe9lAoJHCNApPPUkeM+Vx/HT46irwvmim5IQGxqk6hiRwrb7x6T63y2PicLxdo5qUSbKSi8JB5MBmrD/AIkXYeLQnta5DkWAphcuLhsoI0sAMuXxiyLguVye4Ylz4Pn9wrYt78LBALDUALrm51PjNlicItIdkg7q2asVHiOFb9Bqb87dJ71dpVQONgEBNqVPmW95h7qixt1sJ4NhXVAVLFtWse8ficidcjrIsyfZJmK6JP8A1h3tSoU+Eezfh08WY6dSZBxGz6dZxSpd3nUq8uBc3rMulzoLeGuUkUwzoRQcBG7rBhmo+0qjVD4Wt5TYVqNuHDUxd24ePz1Wnfw1Pj5TsY4fBHKfz/ZK2Bs4Yqstl4aFIABeijRb+8dT8Z0VVtIOxtnLh6SoNdWPVjqZPm1p6fTjz2Zts9z46EREsEQiIgCIiAIiIAiIgCIiAIiIAiIgCIiAIiIBQ9+sLw4ijUH2lIPmv9pO3DbPEeafQz038Xu0D98/5TNTuPi+HEunJ0+am/0JmY8R1XzyXOXQXvE4daisjqGVhYgi4IlH2psH9zpstBAKLm7uBxOByRuIEcHj69ZfBMMsu3URtWGV67HB8HIjhLOKhZnAFgvuC9+7zIubycayqpqNmotl7zH2VHn9AZZNubu8N3oDLU0xy8U/T0lWGz1qupJIC3Yi/cFtXZeotMe2qVbxIvwsjNZPfD12VDXqWLse5kM2tl5qo/ISx7l7I4Qa73LN7N9bHV/M/SabZOD/AHyuMiKNPQfdB0/mY6/8ToaKAABkBLeipy97INRZ/FH1ERNMpiIiAIiIAiIgCIiAIiIAiIgCIiAIiIAiIgCIiAVjfz/Cpf8A2f6TNDuWt8WPBG/ITbb/ANb/ANunVmb4Bf7zX7iLfEOelM/NhMyznVL9FyPFBfhMwImmUxNLtjd5K4fhJps3tFdGt7y85uonmcIzWJI7GTi8ogbF2YuGphFz5sep6yfETsYqKwg228sRETpwREQBERAEREAREQBERAEREAREQBERAEREATBmZ8u1gSeUA57vjiePFEcqVML+Jsz+Um/s9Tv1m+6o9Sf0lYx2K42q1T9t3f8ADfL5Ta7vbdXCCoOBnZuGwFrZX1PLXpMeuxO/fLrJoTg1VtR0mJU8LvfcjtKXCp+0pvbzBtLUpvNSu2Fn9LKUoSj2fUREkPAiIgCIiAIiIAiIgCIiAIiIAiIgCIiAIiIAiIgCIiAJq95cV2WGrNz4Co82yH1m0lL/AGhY3KlRHM8beQyUet/SQ3z2VtklUd00im4tO4F0vwrfzIuYwmJHaCooJQM62+4T+U9NrYB3QKlyWGVufMj0BnpsOjh8lq1eBVyK8D8Z68rC/WYsFu6NOTwuTbbJ2e2NqWA4aKnvHr90eJnRlWwAHLKaXAbawiqqJURRyBuvzI1m6VgcxmJr6auMI8PLM66bk+UfUREskIiIgCIiAIiIAiIgCIiAIiIAiIgCIiAIiIAiIgCIiADOZ73EtjXvyVQPLhv+ZnTJrNrbEp4ixYWYaMNR4eIlfU1SshiJLTNQllld3Zpl0PBw8aggcXQ85tKW7NILY95jmW6t1tykWhu1XotejWX8Sn+8mjD47+LRH4SZnVaZxTU4P5+yxZZueYyIeL2PQpUnZ9FBPx5SZubTqLh17S4uzFAdQh0H1nvR2Ldg9dzWYZgEAID1CDU+c2wEt6XTOt7n89yGy3csdmYiJeIBERAEREAREQBERAEREAREQBERAEREAREQBERAEREAREQDBmIicB9REToEREAREQBERAEREAREQBERAEREAREQBERAP//Z">
            <a:hlinkClick r:id="rId10"/>
          </p:cNvPr>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3748" name="AutoShape 20" descr="data:image/jpeg;base64,/9j/4AAQSkZJRgABAQAAAQABAAD/2wCEAAkGBxQREhIUExQVFRUWFRUVFxcVFRQZFxcVFxUXGBgUGBQYHCggGBolHhQVIT0iJSkuLi4uGB8zODMsNygtLisBCgoKDg0OGxAQGywmHyYtNC00NCwsLC8sMiwsNCw0NCwsNCwsLCwvLiwsLC8sLCwsLCwsLCw0LCwsLCwsLCw0LP/AABEIAOEA4QMBIgACEQEDEQH/xAAbAAEAAgMBAQAAAAAAAAAAAAAABAYBBQcDAv/EAEIQAAIBAgMFBQUFBgUDBQAAAAECAAMRBCExBQYSQVETImFxkTJSgaGxQmKCwdEHFFNykuEzssLw8RUj0hY0Q3Oi/8QAGQEBAAMBAQAAAAAAAAAAAAAAAAMEBQEC/8QAKxEAAgIBBAEDBAEFAQAAAAAAAAECAxEEEiExQRNx8CJRYYFCMpGxwdEj/9oADAMBAAIRAxEAPwDuMREAREQBERAEREARMRAMxEQBERAE869ZUBZiFUak6Cekqf7QsXw0Up/xGz8lz+tpHbPZByPUI7pJG5pbwYdm4RVW/jcX8idZsVYHScYWoR4jocx85sMBtepS9h3TwB4l/pMpQ1z/AJItS0v2Z1mJS8Bvk3/yIHHvUzn8UP5Sw4DbtCtktQcXut3W9DLcL659MryqlHtGziYvMyYjEREAREQBERAEREAREQBERAEREAwzW1lQ2nvSzsUw1rDI1D/pX8zM7+7WKKtBTnUzYjkgOnx/KarZeHHdHKZ+q1Li9sS1TUmt0j1TB1qubVHYn7x+gno+zsRR7yVHFs7cR+hylswWHCqMpIekCJThVbNb0z07op4xwVnZe9DKQmJFrmwqAWF+jDl5y2KZTt4dngA9DPfcbapdWoObtTAKk80JI+Ry9Jb0mpcnsmeLqljfEtcRE0SsYM5vvzi+PEsNRSpkW+8Re3qVE6NWcKpY6AEnyAvOO4/EdozudatUn8K976lJR108RUfuWtLH6myElCwADEfMH4GfYqMNRfxXP5az6n1MzJdM06gOh9NR+kkCsTrZh4/rrIr0w2o+PP11mArDQ38G/wDIfmIBvsBturStwVGA91++vrqJYsFvf/Gpn+ameIfFdRKD+9Ae0CvifZ/qGXrJFN+YPxB/STQvsh0yKVMZeDq2B2rRrD/t1FbwvY+hzky85XgmVmLVBdUVmJU8LZDIBh1Npc9y8S9SiWe9r2W5LHLU3PmB8Jeo1TsltaKttOxZTLFERLpXEREAREQBERAEREATBmYgHLN8a98fUvooRfhw3/1SZsnEi9rzw/aFgymKFS2VVBn95ciPS00+FLA5ZGYWoX/pJP7mpVjYjq2ArgqM5LLzm+G2rUTnJlTeR55r1FkI7UiKWmy8pmy3mxYHOVndPEldpUwNGV0P9Jb6gSNjcW1Qkk3k7cjZ5OPD3uKdNmPQFgFHx19J3T59SP3ySzilW/Y6eJmIm8ZZo98cX2WFqdX7g/Fr8gZzTE07CmQQRwcvssWJYHxyWW3fvE9oy0honeb+Y8vgPrKlwFdP9+fWY+rnus9jQ08cQPET6E+iAdRY9Rp/T+k+ShGfLqMx+o+MrE5kTIM+VM+oB9Tz7AAgrkb8jYHzGhn2Jlcz5fUwCY+VG3Oq/D+FMz6kj0nTdjYPsaNNOii/mcz8zKJsjB9rjKVPVaIF/Md5v/1lOkCaGghw5lPUy6iZiImiVBERAEREAREQBERAEREA1W8Wx1xVIocmHeRvdYfkdJzbE0HpsadReFx8/EHmJ16QtpbMp4heGqgYehHiGGYlXUaZWcrsnqucOH0cmdyupyHP+88f36nqWFjpNvvTumMGA1Crxl2yp1wXt4g38tQZrt3tw62MRarVezS7AXF2PeNytrCxN85n+hLds8l31Y7d3ggV9ocTinR77ta3De5Y/ZA/PSdU3M2EcJRs+dVzxVCOvJB4D9ZndvdLD4IXprxVLWNR82Pl7o8pv5f0+mVb3PsqXX71tXRma7bW0BQplvtHJR4/2k56gAJJsALnynP9t7U7aoWOSjJb6W6nxM9am7048dsjqr3P8EN2LEk5k5kz4aiDPuZExzQIVTDSO1Ag3E29p5VQAbHLIG5GWfK/WDuTUsOo+IyPxGhmOA8s/LX+nX0vNlUw8jVMNB0igyVsywbiOi3qHyXQevDPGql9fXn6jX4z1takQNXYIP5RZm+ZX0nGC3/s9wh4atZtXawPzP1HpLjIOxMH2NCmnRRfzOZ+Zk6btENkEjLsluk2IiJKeBERAEREAREQBERAEREA+XawJOgzlVXfZHZlp0nbkrGwBPU8wJut4sUKWGrOeSEfFu6PmZRN1kC8HnKOrvlW0olimtSTbNxtPDNWenSJJq1e8zcqdMZnhHylww2HWmqogsqgKB0AlV3lxj0KtHEUzcAFWXkQfHlJH/qwP/hUajeYt6209ZFprq4KTk+cnqyE5pYXBYq9dUF2IA6n6TX4zHta69xALtVcWAH3QdTNHjtuJRXtq44qufZ01IIHoTbqSZSdpb2tjnVGYUwGBUXJQkEZsNWsAdcjcT1Zq9ye07Xp23z89jb7b3pBrCh3qakcRqVG7zg+yuWSKb3z6QaoQA6kmyjq1tT90DP0HOaWhspu1NVya3HdmuLtc5kgDIrlpyEl08CFs9I8u6jMeCxzIW+aX/2JSnLdyWlFR4J60jomWenIknl0mQ2djkb21BB8VPMSF/1K5FMBkqtlZhYqtu8wOjX0FupMnrSuAtgeWenx8J4O44yelIi4vp9fCfLG97z5sB7BJXkD4asCcwD0PSYSoCbaHocj/ecXPJx5RjsbeybeGq+nL4T5ZwPaHD46r68vjPaCwnQeBw97AC5OQHUyRsfAirjKdMZpR9o8iVN2P9RtBfsKfELB3uKY90fbqeQ0HjLRubsnsaXGws9Sxz1C8gfE6/GT6erfYiK2e2LLFERNozxERAEREAREQBERAEREAREQCvb+KTgqtuRpk+XaLOeYDGmnbpOs7VwgrUqlM/bUr8eXztOT0KYAzGYyN+oyP0mXro/Wn+C7pX9LRcNhY5K//bcBgRaxn3szdugXrUn424Guql24eBxcEKDbXiEqO7+LIxiaBDkOtwcz850dMsYfGjn8GFvqZDpox3LK8/5T/wCHq1tZw/BzXbm6+KwzsaSF6WoYEk5G97/YylY2UF7Q1HsWY3JUZjxUc7C2Ws6/vhtOy9gurDv+C+78ZRMbsym3ebui1shnxaiw0sACT4Dxnb1CEnGJJTOUktxKp4tXslJgRYFyvIfZp/Qn4CSGpDNiStsywz+BByYkkCQqeJFSnSNwtQgqKwAKVgDkW0u3Ig2PO8+u1dnVaihFXO4a61HOQz5WGgPUyse/ckOw4bVAM8r58OfifZMjvQrL3VYOhyJckVFXmAwyYHTPO02HEFBLaDK3vE6L8foDPJFsO6AOdrm1+YX3R4aeU7nwOVyMLVVgeE3INmHNSORGonoagYlbAhTn/OOh+79byJWw6VTfvU6oGTKeFwBzB0db+YnwKn7sAGDMlv8AEAvw/wA6jl4iGvCCflmwSm97L3r8sg3rofjPvDqrd5rhQOJiRYhR4Hnyt1M8aWLUgBCG4hmVN7JyW45t9LT1xKNUdcOmbFhx9DUH2f5UHzhZbwcawiZu/gTi65quLU0t3eVh7FMeWpl9AkXZmCWhTVF0Gp6k6kyXNrT1enHHkzrZ73+BERJyMREQBERAEREAREQBERAEREAGcw3qwvZYmsBo9qg/Fk3zBnT5TP2hYb/AqeLUz5MLj5rKusjmvP2J9PLEym7Pp8Nai3R/kROh7UxwoV+0P8AhR1biFhOeFrAHoQfQiXTeDCPiKeGq0l47Ag2texGufjMyuTjlr3+f3LdiTaz0VTaOKLOWclWY3FTVbn7DdB5/Azx4GdyK1lBHAgBuDcd43P2j08BNhiMNXUACk4ubOeG9k90Dnfn4C3ORa9CpoKbuhyKFCCPFT+R+Bkecki4XBE2MHorUoMFYVKoCKwBF8g1TPIA3A879JPemSezChx7LK18iORJvxeWvjNfitgVqnsCsTdbFx7PDoL6kS+7s7BNFeOv36rEnibO1yTkORzh95R5nNRWSt4XdnEMyni7i3sjEmxNsw1r6DneT6WzAOMVq6UihAZbcjmrAnUEeHIy8otpV9+93kxFE1AAKlMXGfDxKMyhI8pL6UsbmQK/c8PgrGKxdNWa2Ip1E0Ud4VBysoA7xv0sTPWmWtxDvpcDo4vysfa69QOUr+0UBpAMihWNM06wUBRe1u092wJudMpucBi1qVFpBmKU6V+PWyLYdq3i2YA8hImmui1gkU0SgGdEVWYnhsALvzqG3JfqfCWrc7ZHZp2rjvuMr6hDnfzOvpNJsHA/vdbjZbUktZegHs07876n+86Aomho6c/W/0U754+lGYiJolQREQBERAEREAREQBERAEREAREQBNBvtQ4sJUPuFXH4W/S8381u8YH7riL/wan+UyO1Zg1+D1B4kjl5GXrMjEVFA4KnCOAMAzFQW4uHhVhlfIn6zFHNQZmnRB7In7IcD+oG/zmA+0a6SwyVT2niBfhqEldQHub9LERht4sU7MqPfhsCSbZkXt7N7/pPLFU17rXK1D3UK2vYa8QPtIOnjkRMPVBfhvwVPs3GTgf5h4aid2xPGPwTH2xi1BY1FsPvnMnQDuame1Pe6ohQVrc7HOzeTAWJ8NZocfjCCO1Uoi6AENxsdWFjpbLO1s+sjDaLYhuzCqlMd5iw4uFFzLE8vhzItOqGfYbVjou2I/aFTUABCWOl7yr7e31q4hGCqFUak3NjlbK9tbSFjVYqeB3NMd6zjiYDkhqDMjnbXPnNdh6NNSHq0+JTmOEghs8gQOR69J7ypLl5OKpR5wT8MlZKFNhUVXcWFJ/ZKsbJmb2dib8Jyt0m22ZsxqSrhls1WowasRoX1FK/upz8byLgQXb95qZhWPYgj263Orb3UGnjbpL7uZsjgXtn9t/ZvyU5lvM/SSVQdktp4tmoLPzJvtlbPWhTVF5Zk9WOpMmRE2YpJYRnN5eWIiJ04IiIAiIgCIiAIiIAiIgCIiAIiIAkfH4YVadSmdHRl9QRJEwZxrKwDkWCoFj2aglrlfiCQcvhPSrhHpvwPlwqCtjexYnivyt3Vy85L2inYY5rZd8sPJjf85v8AYtCli1xCMGuCoZjkyv3iCh6AFfCYUanK3YjUlZthu8FGqYrsWepXPe9lAoJHCNApPPUkeM+Vx/HT46irwvmim5IQGxqk6hiRwrb7x6T63y2PicLxdo5qUSbKSi8JB5MBmrD/AIkXYeLQnta5DkWAphcuLhsoI0sAMuXxiyLguVye4Ylz4Pn9wrYt78LBALDUALrm51PjNlicItIdkg7q2asVHiOFb9Bqb87dJ71dpVQONgEBNqVPmW95h7qixt1sJ4NhXVAVLFtWse8ficidcjrIsyfZJmK6JP8A1h3tSoU+Eezfh08WY6dSZBxGz6dZxSpd3nUq8uBc3rMulzoLeGuUkUwzoRQcBG7rBhmo+0qjVD4Wt5TYVqNuHDUxd24ePz1Wnfw1Pj5TsY4fBHKfz/ZK2Bs4Yqstl4aFIABeijRb+8dT8Z0VVtIOxtnLh6SoNdWPVjqZPm1p6fTjz2Zts9z46EREsEQiIgCIiAIiIAiIgCIiAIiIAiIgCIiAIiIBQ9+sLw4ijUH2lIPmv9pO3DbPEeafQz038Xu0D98/5TNTuPi+HEunJ0+am/0JmY8R1XzyXOXQXvE4daisjqGVhYgi4IlH2psH9zpstBAKLm7uBxOByRuIEcHj69ZfBMMsu3URtWGV67HB8HIjhLOKhZnAFgvuC9+7zIubycayqpqNmotl7zH2VHn9AZZNubu8N3oDLU0xy8U/T0lWGz1qupJIC3Yi/cFtXZeotMe2qVbxIvwsjNZPfD12VDXqWLse5kM2tl5qo/ISx7l7I4Qa73LN7N9bHV/M/SabZOD/AHyuMiKNPQfdB0/mY6/8ToaKAABkBLeipy97INRZ/FH1ERNMpiIiAIiIAiIgCIiAIiIAiIgCIiAIiIAiIgCIiAVjfz/Cpf8A2f6TNDuWt8WPBG/ITbb/ANb/ANunVmb4Bf7zX7iLfEOelM/NhMyznVL9FyPFBfhMwImmUxNLtjd5K4fhJps3tFdGt7y85uonmcIzWJI7GTi8ogbF2YuGphFz5sep6yfETsYqKwg228sRETpwREQBERAEREAREQBERAEREAREQBERAEREATBmZ8u1gSeUA57vjiePFEcqVML+Jsz+Um/s9Tv1m+6o9Sf0lYx2K42q1T9t3f8ADfL5Ta7vbdXCCoOBnZuGwFrZX1PLXpMeuxO/fLrJoTg1VtR0mJU8LvfcjtKXCp+0pvbzBtLUpvNSu2Fn9LKUoSj2fUREkPAiIgCIiAIiIAiIgCIiAIiIAiIgCIiAIiIAiIgCIiAJq95cV2WGrNz4Co82yH1m0lL/AGhY3KlRHM8beQyUet/SQ3z2VtklUd00im4tO4F0vwrfzIuYwmJHaCooJQM62+4T+U9NrYB3QKlyWGVufMj0BnpsOjh8lq1eBVyK8D8Z68rC/WYsFu6NOTwuTbbJ2e2NqWA4aKnvHr90eJnRlWwAHLKaXAbawiqqJURRyBuvzI1m6VgcxmJr6auMI8PLM66bk+UfUREskIiIgCIiAIiIAiIgCIiAIiIAiIgCIiAIiIAiIgCIiADOZ73EtjXvyVQPLhv+ZnTJrNrbEp4ixYWYaMNR4eIlfU1SshiJLTNQllld3Zpl0PBw8aggcXQ85tKW7NILY95jmW6t1tykWhu1XotejWX8Sn+8mjD47+LRH4SZnVaZxTU4P5+yxZZueYyIeL2PQpUnZ9FBPx5SZubTqLh17S4uzFAdQh0H1nvR2Ldg9dzWYZgEAID1CDU+c2wEt6XTOt7n89yGy3csdmYiJeIBERAEREAREQBERAEREAREQBERAEREAREQBERAEREAREQDBmIicB9REToEREAREQBERAEREAREQBERAEREAREQBERAP//Z">
            <a:hlinkClick r:id="rId10"/>
          </p:cNvPr>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73750" name="Picture 22" descr="http://3.bp.blogspot.com/-Fp_a4yr_gwI/UP1K_ZIU7NI/AAAAAAAABno/vB2yN8JvU1E/s1600/Tema+1.3..jpg">
            <a:hlinkClick r:id="rId11"/>
          </p:cNvPr>
          <p:cNvPicPr>
            <a:picLocks noChangeAspect="1" noChangeArrowheads="1"/>
          </p:cNvPicPr>
          <p:nvPr/>
        </p:nvPicPr>
        <p:blipFill>
          <a:blip r:embed="rId12" cstate="print"/>
          <a:srcRect/>
          <a:stretch>
            <a:fillRect/>
          </a:stretch>
        </p:blipFill>
        <p:spPr bwMode="auto">
          <a:xfrm>
            <a:off x="7500958" y="95231"/>
            <a:ext cx="1019850" cy="904877"/>
          </a:xfrm>
          <a:prstGeom prst="rect">
            <a:avLst/>
          </a:prstGeom>
          <a:ln>
            <a:noFill/>
          </a:ln>
          <a:effectLst>
            <a:softEdge rad="112500"/>
          </a:effectLst>
        </p:spPr>
      </p:pic>
      <p:pic>
        <p:nvPicPr>
          <p:cNvPr id="73752" name="Picture 24" descr="http://2.bp.blogspot.com/-MG_TrZ1FMkw/UJb5JbZkoUI/AAAAAAAAADk/RWCz2U-9lw8/s1600/bolsa+de+dinero.jpg">
            <a:hlinkClick r:id="rId13"/>
          </p:cNvPr>
          <p:cNvPicPr>
            <a:picLocks noChangeAspect="1" noChangeArrowheads="1"/>
          </p:cNvPicPr>
          <p:nvPr/>
        </p:nvPicPr>
        <p:blipFill>
          <a:blip r:embed="rId14"/>
          <a:srcRect/>
          <a:stretch>
            <a:fillRect/>
          </a:stretch>
        </p:blipFill>
        <p:spPr bwMode="auto">
          <a:xfrm>
            <a:off x="214283" y="5225342"/>
            <a:ext cx="1285884" cy="1323097"/>
          </a:xfrm>
          <a:prstGeom prst="rect">
            <a:avLst/>
          </a:prstGeom>
          <a:ln>
            <a:noFill/>
          </a:ln>
          <a:effectLst>
            <a:softEdge rad="112500"/>
          </a:effectLst>
        </p:spPr>
      </p:pic>
      <p:pic>
        <p:nvPicPr>
          <p:cNvPr id="73756" name="Picture 28" descr="http://universidades-iberoamericanas.universia.net/puerto-rico/antes-salir/images/cuestiones-financieras.jpg">
            <a:hlinkClick r:id="rId15"/>
          </p:cNvPr>
          <p:cNvPicPr>
            <a:picLocks noChangeAspect="1" noChangeArrowheads="1"/>
          </p:cNvPicPr>
          <p:nvPr/>
        </p:nvPicPr>
        <p:blipFill>
          <a:blip r:embed="rId16"/>
          <a:srcRect/>
          <a:stretch>
            <a:fillRect/>
          </a:stretch>
        </p:blipFill>
        <p:spPr bwMode="auto">
          <a:xfrm>
            <a:off x="7786710" y="5143512"/>
            <a:ext cx="1245564" cy="1214446"/>
          </a:xfrm>
          <a:prstGeom prst="rect">
            <a:avLst/>
          </a:prstGeom>
          <a:ln>
            <a:noFill/>
          </a:ln>
          <a:effectLst>
            <a:softEdge rad="112500"/>
          </a:effectLst>
        </p:spPr>
      </p:pic>
    </p:spTree>
    <p:extLst>
      <p:ext uri="{BB962C8B-B14F-4D97-AF65-F5344CB8AC3E}">
        <p14:creationId xmlns:p14="http://schemas.microsoft.com/office/powerpoint/2010/main" xmlns="" val="38265654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539388"/>
            <a:ext cx="3600400" cy="369332"/>
          </a:xfrm>
          <a:prstGeom prst="rect">
            <a:avLst/>
          </a:prstGeom>
          <a:noFill/>
        </p:spPr>
        <p:txBody>
          <a:bodyPr wrap="square" rtlCol="0">
            <a:spAutoFit/>
          </a:bodyPr>
          <a:lstStyle/>
          <a:p>
            <a:r>
              <a:rPr lang="es-EC" b="1" dirty="0">
                <a:effectLst>
                  <a:outerShdw blurRad="38100" dist="38100" dir="2700000" algn="tl">
                    <a:srgbClr val="000000">
                      <a:alpha val="43137"/>
                    </a:srgbClr>
                  </a:outerShdw>
                </a:effectLst>
              </a:rPr>
              <a:t>Formulación del modelo de gestión</a:t>
            </a:r>
            <a:endParaRPr lang="es-ES" b="1" dirty="0">
              <a:effectLst>
                <a:outerShdw blurRad="38100" dist="38100" dir="2700000" algn="tl">
                  <a:srgbClr val="000000">
                    <a:alpha val="43137"/>
                  </a:srgbClr>
                </a:outerShdw>
              </a:effectLst>
            </a:endParaRPr>
          </a:p>
        </p:txBody>
      </p:sp>
      <p:sp>
        <p:nvSpPr>
          <p:cNvPr id="3" name="2 Flecha abajo"/>
          <p:cNvSpPr/>
          <p:nvPr/>
        </p:nvSpPr>
        <p:spPr>
          <a:xfrm rot="16367728">
            <a:off x="4208120" y="469467"/>
            <a:ext cx="360040" cy="49476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4" name="3 CuadroTexto"/>
          <p:cNvSpPr txBox="1"/>
          <p:nvPr/>
        </p:nvSpPr>
        <p:spPr>
          <a:xfrm>
            <a:off x="4860032" y="260648"/>
            <a:ext cx="3816424"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s-EC" sz="1600" dirty="0"/>
              <a:t>Este modelo permite proyectar las bases de las actividades financieras con el objetivo de reducir los riesgos y aprovechar las oportunidades y los recursos</a:t>
            </a:r>
            <a:endParaRPr lang="es-ES" sz="1600" dirty="0"/>
          </a:p>
        </p:txBody>
      </p:sp>
      <p:pic>
        <p:nvPicPr>
          <p:cNvPr id="2059" name="Picture 11"/>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9223" t="25183" r="58040" b="8640"/>
          <a:stretch/>
        </p:blipFill>
        <p:spPr bwMode="auto">
          <a:xfrm>
            <a:off x="251521" y="1124744"/>
            <a:ext cx="4136620" cy="5544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3" name="12 Conector recto de flecha"/>
          <p:cNvCxnSpPr/>
          <p:nvPr/>
        </p:nvCxnSpPr>
        <p:spPr>
          <a:xfrm>
            <a:off x="6768244" y="1844824"/>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14 Abrir llave"/>
          <p:cNvSpPr/>
          <p:nvPr/>
        </p:nvSpPr>
        <p:spPr>
          <a:xfrm rot="5400000">
            <a:off x="6552220" y="701231"/>
            <a:ext cx="432048" cy="38164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15 CuadroTexto"/>
          <p:cNvSpPr txBox="1"/>
          <p:nvPr/>
        </p:nvSpPr>
        <p:spPr>
          <a:xfrm>
            <a:off x="5508104" y="2665946"/>
            <a:ext cx="3744416" cy="1231106"/>
          </a:xfrm>
          <a:prstGeom prst="rect">
            <a:avLst/>
          </a:prstGeom>
          <a:noFill/>
        </p:spPr>
        <p:txBody>
          <a:bodyPr wrap="square" rtlCol="0">
            <a:spAutoFit/>
          </a:bodyPr>
          <a:lstStyle/>
          <a:p>
            <a:pPr marL="285750" lvl="0" indent="-285750" algn="just">
              <a:buFont typeface="Arial" pitchFamily="34" charset="0"/>
              <a:buChar char="•"/>
            </a:pPr>
            <a:r>
              <a:rPr lang="es-EC" sz="1400" dirty="0"/>
              <a:t>Procesos administrativos</a:t>
            </a:r>
            <a:endParaRPr lang="es-ES" sz="1400" dirty="0"/>
          </a:p>
          <a:p>
            <a:pPr marL="285750" lvl="0" indent="-285750" algn="just">
              <a:buFont typeface="Arial" pitchFamily="34" charset="0"/>
              <a:buChar char="•"/>
            </a:pPr>
            <a:r>
              <a:rPr lang="es-EC" sz="1400" dirty="0"/>
              <a:t>Procesos financieros</a:t>
            </a:r>
            <a:endParaRPr lang="es-ES" sz="1400" dirty="0"/>
          </a:p>
          <a:p>
            <a:pPr marL="285750" lvl="0" indent="-285750" algn="just">
              <a:buFont typeface="Arial" pitchFamily="34" charset="0"/>
              <a:buChar char="•"/>
            </a:pPr>
            <a:r>
              <a:rPr lang="es-EC" sz="1400" dirty="0"/>
              <a:t>Procesos de producción</a:t>
            </a:r>
            <a:endParaRPr lang="es-ES" sz="1400" dirty="0"/>
          </a:p>
          <a:p>
            <a:pPr marL="285750" lvl="0" indent="-285750" algn="just">
              <a:buFont typeface="Arial" pitchFamily="34" charset="0"/>
              <a:buChar char="•"/>
            </a:pPr>
            <a:r>
              <a:rPr lang="es-EC" sz="1400" dirty="0"/>
              <a:t>Procesos de mercadeo</a:t>
            </a:r>
            <a:endParaRPr lang="es-ES" sz="1400" dirty="0"/>
          </a:p>
          <a:p>
            <a:endParaRPr lang="es-ES" dirty="0"/>
          </a:p>
        </p:txBody>
      </p:sp>
      <p:sp>
        <p:nvSpPr>
          <p:cNvPr id="19" name="18 Abrir llave"/>
          <p:cNvSpPr/>
          <p:nvPr/>
        </p:nvSpPr>
        <p:spPr>
          <a:xfrm rot="16200000">
            <a:off x="6552220" y="1664805"/>
            <a:ext cx="432048" cy="38164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17 CuadroTexto"/>
          <p:cNvSpPr txBox="1"/>
          <p:nvPr/>
        </p:nvSpPr>
        <p:spPr>
          <a:xfrm>
            <a:off x="5076056" y="4005064"/>
            <a:ext cx="3312368" cy="2308324"/>
          </a:xfrm>
          <a:prstGeom prst="rect">
            <a:avLst/>
          </a:prstGeom>
          <a:noFill/>
        </p:spPr>
        <p:txBody>
          <a:bodyPr wrap="square" rtlCol="0">
            <a:spAutoFit/>
          </a:bodyPr>
          <a:lstStyle/>
          <a:p>
            <a:pPr marL="285750" lvl="0" indent="-285750" algn="just">
              <a:buFont typeface="Arial" pitchFamily="34" charset="0"/>
              <a:buChar char="•"/>
            </a:pPr>
            <a:r>
              <a:rPr lang="es-MX" sz="1400" dirty="0"/>
              <a:t>Reducción Costo de Materia Prima		</a:t>
            </a:r>
            <a:endParaRPr lang="es-ES" sz="1400" dirty="0"/>
          </a:p>
          <a:p>
            <a:pPr marL="285750" lvl="0" indent="-285750" algn="just">
              <a:buFont typeface="Arial" pitchFamily="34" charset="0"/>
              <a:buChar char="•"/>
            </a:pPr>
            <a:r>
              <a:rPr lang="es-MX" sz="1400" dirty="0"/>
              <a:t>Reducción de costos de mantenimiento y repuestos			</a:t>
            </a:r>
            <a:endParaRPr lang="es-ES" sz="1400" dirty="0"/>
          </a:p>
          <a:p>
            <a:pPr marL="285750" lvl="0" indent="-285750" algn="just">
              <a:buFont typeface="Arial" pitchFamily="34" charset="0"/>
              <a:buChar char="•"/>
            </a:pPr>
            <a:r>
              <a:rPr lang="es-MX" sz="1400" dirty="0"/>
              <a:t>Reducción de Gastos Financieros	</a:t>
            </a:r>
            <a:endParaRPr lang="es-ES" sz="1400" dirty="0"/>
          </a:p>
          <a:p>
            <a:pPr marL="285750" lvl="0" indent="-285750" algn="just">
              <a:buFont typeface="Arial" pitchFamily="34" charset="0"/>
              <a:buChar char="•"/>
            </a:pPr>
            <a:r>
              <a:rPr lang="es-MX" sz="1400" dirty="0"/>
              <a:t>Análisis de la Estrategia de Venta	</a:t>
            </a:r>
            <a:endParaRPr lang="es-ES" sz="1400" dirty="0"/>
          </a:p>
          <a:p>
            <a:endParaRPr lang="es-ES" dirty="0"/>
          </a:p>
        </p:txBody>
      </p:sp>
    </p:spTree>
    <p:extLst>
      <p:ext uri="{BB962C8B-B14F-4D97-AF65-F5344CB8AC3E}">
        <p14:creationId xmlns:p14="http://schemas.microsoft.com/office/powerpoint/2010/main" xmlns="" val="20906227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131840" y="190381"/>
            <a:ext cx="3312368" cy="677108"/>
          </a:xfrm>
          <a:prstGeom prst="rect">
            <a:avLst/>
          </a:prstGeom>
          <a:noFill/>
        </p:spPr>
        <p:txBody>
          <a:bodyPr wrap="square" rtlCol="0">
            <a:spAutoFit/>
          </a:bodyPr>
          <a:lstStyle/>
          <a:p>
            <a:pPr algn="ctr"/>
            <a:r>
              <a:rPr lang="es-EC" sz="2000" b="1" dirty="0"/>
              <a:t>Estrategia Financiera</a:t>
            </a:r>
            <a:r>
              <a:rPr lang="es-EC" b="1" dirty="0"/>
              <a:t>	</a:t>
            </a:r>
            <a:endParaRPr lang="es-ES" dirty="0"/>
          </a:p>
          <a:p>
            <a:pPr algn="ctr"/>
            <a:endParaRPr lang="es-ES" dirty="0"/>
          </a:p>
        </p:txBody>
      </p:sp>
      <p:cxnSp>
        <p:nvCxnSpPr>
          <p:cNvPr id="4" name="3 Conector recto de flecha"/>
          <p:cNvCxnSpPr/>
          <p:nvPr/>
        </p:nvCxnSpPr>
        <p:spPr>
          <a:xfrm>
            <a:off x="4499992" y="620688"/>
            <a:ext cx="0" cy="6120680"/>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755576" y="867489"/>
            <a:ext cx="3024336" cy="646331"/>
          </a:xfrm>
          <a:prstGeom prst="rect">
            <a:avLst/>
          </a:prstGeom>
          <a:noFill/>
        </p:spPr>
        <p:txBody>
          <a:bodyPr wrap="square" rtlCol="0">
            <a:spAutoFit/>
          </a:bodyPr>
          <a:lstStyle/>
          <a:p>
            <a:pPr algn="ctr"/>
            <a:r>
              <a:rPr lang="es-EC" b="1" dirty="0"/>
              <a:t>SOBRE  LA   INVERSION </a:t>
            </a:r>
            <a:endParaRPr lang="es-ES" dirty="0"/>
          </a:p>
          <a:p>
            <a:endParaRPr lang="es-ES" dirty="0"/>
          </a:p>
        </p:txBody>
      </p:sp>
      <p:sp>
        <p:nvSpPr>
          <p:cNvPr id="6" name="5 CuadroTexto"/>
          <p:cNvSpPr txBox="1"/>
          <p:nvPr/>
        </p:nvSpPr>
        <p:spPr>
          <a:xfrm>
            <a:off x="5004048" y="705470"/>
            <a:ext cx="3672408" cy="923330"/>
          </a:xfrm>
          <a:prstGeom prst="rect">
            <a:avLst/>
          </a:prstGeom>
          <a:noFill/>
        </p:spPr>
        <p:txBody>
          <a:bodyPr wrap="square" rtlCol="0">
            <a:spAutoFit/>
          </a:bodyPr>
          <a:lstStyle/>
          <a:p>
            <a:pPr algn="ctr"/>
            <a:r>
              <a:rPr lang="es-EC" b="1" dirty="0"/>
              <a:t>SOBRE  LA  </a:t>
            </a:r>
            <a:r>
              <a:rPr lang="es-EC" b="1" dirty="0" smtClean="0"/>
              <a:t>ESTRUCTURA FINANCIERA </a:t>
            </a:r>
            <a:endParaRPr lang="es-ES" dirty="0"/>
          </a:p>
          <a:p>
            <a:endParaRPr lang="es-ES" dirty="0"/>
          </a:p>
        </p:txBody>
      </p:sp>
      <p:graphicFrame>
        <p:nvGraphicFramePr>
          <p:cNvPr id="7" name="6 Diagrama"/>
          <p:cNvGraphicFramePr/>
          <p:nvPr>
            <p:extLst>
              <p:ext uri="{D42A27DB-BD31-4B8C-83A1-F6EECF244321}">
                <p14:modId xmlns:p14="http://schemas.microsoft.com/office/powerpoint/2010/main" xmlns="" val="3996479745"/>
              </p:ext>
            </p:extLst>
          </p:nvPr>
        </p:nvGraphicFramePr>
        <p:xfrm>
          <a:off x="-684584" y="17412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7 Diagrama"/>
          <p:cNvGraphicFramePr/>
          <p:nvPr>
            <p:extLst>
              <p:ext uri="{D42A27DB-BD31-4B8C-83A1-F6EECF244321}">
                <p14:modId xmlns:p14="http://schemas.microsoft.com/office/powerpoint/2010/main" xmlns="" val="1476790934"/>
              </p:ext>
            </p:extLst>
          </p:nvPr>
        </p:nvGraphicFramePr>
        <p:xfrm>
          <a:off x="4788024" y="908720"/>
          <a:ext cx="4104456" cy="461321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5538" name="Picture 2" descr="http://www.actiweb.es/zuleidyvivas/imagen8.jpg?0000000000">
            <a:hlinkClick r:id="rId10"/>
          </p:cNvPr>
          <p:cNvPicPr>
            <a:picLocks noChangeAspect="1" noChangeArrowheads="1"/>
          </p:cNvPicPr>
          <p:nvPr/>
        </p:nvPicPr>
        <p:blipFill>
          <a:blip r:embed="rId11"/>
          <a:srcRect/>
          <a:stretch>
            <a:fillRect/>
          </a:stretch>
        </p:blipFill>
        <p:spPr bwMode="auto">
          <a:xfrm>
            <a:off x="7143768" y="4714884"/>
            <a:ext cx="1818402" cy="2000242"/>
          </a:xfrm>
          <a:prstGeom prst="rect">
            <a:avLst/>
          </a:prstGeom>
          <a:ln>
            <a:noFill/>
          </a:ln>
          <a:effectLst>
            <a:softEdge rad="112500"/>
          </a:effectLst>
        </p:spPr>
      </p:pic>
      <p:pic>
        <p:nvPicPr>
          <p:cNvPr id="65540" name="Picture 4" descr="http://finanzasplus.net/wp-content/uploads/2012/12/metas-financieras-2013.jpg">
            <a:hlinkClick r:id="rId12"/>
          </p:cNvPr>
          <p:cNvPicPr>
            <a:picLocks noChangeAspect="1" noChangeArrowheads="1"/>
          </p:cNvPicPr>
          <p:nvPr/>
        </p:nvPicPr>
        <p:blipFill>
          <a:blip r:embed="rId13"/>
          <a:srcRect/>
          <a:stretch>
            <a:fillRect/>
          </a:stretch>
        </p:blipFill>
        <p:spPr bwMode="auto">
          <a:xfrm>
            <a:off x="4786314" y="4888105"/>
            <a:ext cx="2214578" cy="1755605"/>
          </a:xfrm>
          <a:prstGeom prst="rect">
            <a:avLst/>
          </a:prstGeom>
          <a:ln>
            <a:noFill/>
          </a:ln>
          <a:effectLst>
            <a:softEdge rad="112500"/>
          </a:effectLst>
        </p:spPr>
      </p:pic>
      <p:pic>
        <p:nvPicPr>
          <p:cNvPr id="65542" name="Picture 6" descr="http://media.impacto.mx/imagenes/large/4ff735b640385bc96e00010a.jpg">
            <a:hlinkClick r:id="rId14"/>
          </p:cNvPr>
          <p:cNvPicPr>
            <a:picLocks noChangeAspect="1" noChangeArrowheads="1"/>
          </p:cNvPicPr>
          <p:nvPr/>
        </p:nvPicPr>
        <p:blipFill>
          <a:blip r:embed="rId15" cstate="print"/>
          <a:srcRect/>
          <a:stretch>
            <a:fillRect/>
          </a:stretch>
        </p:blipFill>
        <p:spPr bwMode="auto">
          <a:xfrm>
            <a:off x="714348" y="142852"/>
            <a:ext cx="1543647" cy="742769"/>
          </a:xfrm>
          <a:prstGeom prst="rect">
            <a:avLst/>
          </a:prstGeom>
          <a:ln>
            <a:noFill/>
          </a:ln>
          <a:effectLst>
            <a:softEdge rad="112500"/>
          </a:effectLst>
        </p:spPr>
      </p:pic>
    </p:spTree>
    <p:extLst>
      <p:ext uri="{BB962C8B-B14F-4D97-AF65-F5344CB8AC3E}">
        <p14:creationId xmlns:p14="http://schemas.microsoft.com/office/powerpoint/2010/main" xmlns="" val="36293194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de flecha"/>
          <p:cNvCxnSpPr/>
          <p:nvPr/>
        </p:nvCxnSpPr>
        <p:spPr>
          <a:xfrm rot="16200000" flipH="1">
            <a:off x="1607335" y="3893335"/>
            <a:ext cx="5857892" cy="71438"/>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sp>
        <p:nvSpPr>
          <p:cNvPr id="5" name="4 CuadroTexto"/>
          <p:cNvSpPr txBox="1"/>
          <p:nvPr/>
        </p:nvSpPr>
        <p:spPr>
          <a:xfrm>
            <a:off x="357158" y="1270329"/>
            <a:ext cx="3672408" cy="1015663"/>
          </a:xfrm>
          <a:prstGeom prst="rect">
            <a:avLst/>
          </a:prstGeom>
          <a:noFill/>
        </p:spPr>
        <p:txBody>
          <a:bodyPr wrap="square" rtlCol="0">
            <a:spAutoFit/>
          </a:bodyPr>
          <a:lstStyle/>
          <a:p>
            <a:pPr lvl="0" algn="just"/>
            <a:r>
              <a:rPr lang="es-EC" sz="1400" dirty="0"/>
              <a:t>Mejorar  la razón circulante que se encuentra en un  diagnostico desfavorable &lt; 1,5 pero favorable porque posee más de 1. </a:t>
            </a:r>
            <a:endParaRPr lang="es-ES" sz="1400" dirty="0"/>
          </a:p>
          <a:p>
            <a:endParaRPr lang="es-ES" dirty="0"/>
          </a:p>
        </p:txBody>
      </p:sp>
      <p:graphicFrame>
        <p:nvGraphicFramePr>
          <p:cNvPr id="7" name="6 Gráfico"/>
          <p:cNvGraphicFramePr/>
          <p:nvPr>
            <p:extLst>
              <p:ext uri="{D42A27DB-BD31-4B8C-83A1-F6EECF244321}">
                <p14:modId xmlns:p14="http://schemas.microsoft.com/office/powerpoint/2010/main" xmlns="" val="3315877725"/>
              </p:ext>
            </p:extLst>
          </p:nvPr>
        </p:nvGraphicFramePr>
        <p:xfrm>
          <a:off x="214282" y="2214554"/>
          <a:ext cx="4071934"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3073" name="Picture 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1187" t="37857" r="54526" b="53125"/>
          <a:stretch/>
        </p:blipFill>
        <p:spPr bwMode="auto">
          <a:xfrm>
            <a:off x="323528" y="5028761"/>
            <a:ext cx="3888432" cy="1686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7 CuadroTexto"/>
          <p:cNvSpPr txBox="1"/>
          <p:nvPr/>
        </p:nvSpPr>
        <p:spPr>
          <a:xfrm>
            <a:off x="4643438" y="984577"/>
            <a:ext cx="4320480" cy="1015663"/>
          </a:xfrm>
          <a:prstGeom prst="rect">
            <a:avLst/>
          </a:prstGeom>
          <a:noFill/>
        </p:spPr>
        <p:txBody>
          <a:bodyPr wrap="square" rtlCol="0">
            <a:spAutoFit/>
          </a:bodyPr>
          <a:lstStyle/>
          <a:p>
            <a:pPr lvl="0" algn="just"/>
            <a:r>
              <a:rPr lang="es-EC" sz="1400" dirty="0"/>
              <a:t>Mejorar  la razón de liquides de la prueba acida por encontrarse en desfavorable &lt; 1 lo que significa que se tendrá dificultad para pagar la deuda a corto plazo. </a:t>
            </a:r>
            <a:endParaRPr lang="es-ES" sz="1400" dirty="0"/>
          </a:p>
          <a:p>
            <a:endParaRPr lang="es-ES" dirty="0"/>
          </a:p>
        </p:txBody>
      </p:sp>
      <p:graphicFrame>
        <p:nvGraphicFramePr>
          <p:cNvPr id="10" name="9 Gráfico"/>
          <p:cNvGraphicFramePr/>
          <p:nvPr>
            <p:extLst>
              <p:ext uri="{D42A27DB-BD31-4B8C-83A1-F6EECF244321}">
                <p14:modId xmlns:p14="http://schemas.microsoft.com/office/powerpoint/2010/main" xmlns="" val="2066380113"/>
              </p:ext>
            </p:extLst>
          </p:nvPr>
        </p:nvGraphicFramePr>
        <p:xfrm>
          <a:off x="4572000" y="1785926"/>
          <a:ext cx="4572000" cy="2894767"/>
        </p:xfrm>
        <a:graphic>
          <a:graphicData uri="http://schemas.openxmlformats.org/drawingml/2006/chart">
            <c:chart xmlns:c="http://schemas.openxmlformats.org/drawingml/2006/chart" xmlns:r="http://schemas.openxmlformats.org/officeDocument/2006/relationships" r:id="rId4"/>
          </a:graphicData>
        </a:graphic>
      </p:graphicFrame>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21107" t="49209" r="54195" b="40606"/>
          <a:stretch/>
        </p:blipFill>
        <p:spPr bwMode="auto">
          <a:xfrm>
            <a:off x="4932040" y="4737222"/>
            <a:ext cx="3600400" cy="1906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11 CuadroTexto"/>
          <p:cNvSpPr txBox="1"/>
          <p:nvPr/>
        </p:nvSpPr>
        <p:spPr>
          <a:xfrm>
            <a:off x="2000232" y="142852"/>
            <a:ext cx="4500594" cy="369332"/>
          </a:xfrm>
          <a:prstGeom prst="rect">
            <a:avLst/>
          </a:prstGeom>
          <a:noFill/>
        </p:spPr>
        <p:txBody>
          <a:bodyPr wrap="square" rtlCol="0">
            <a:spAutoFit/>
          </a:bodyPr>
          <a:lstStyle/>
          <a:p>
            <a:pPr algn="ctr"/>
            <a:r>
              <a:rPr lang="es-ES" b="1" dirty="0" smtClean="0"/>
              <a:t>Gestión Financiera de Liquidez</a:t>
            </a:r>
            <a:endParaRPr lang="es-ES" b="1" dirty="0"/>
          </a:p>
        </p:txBody>
      </p:sp>
      <p:sp>
        <p:nvSpPr>
          <p:cNvPr id="13" name="12 CuadroTexto"/>
          <p:cNvSpPr txBox="1"/>
          <p:nvPr/>
        </p:nvSpPr>
        <p:spPr>
          <a:xfrm>
            <a:off x="428596" y="571480"/>
            <a:ext cx="3643338" cy="523220"/>
          </a:xfrm>
          <a:prstGeom prst="rect">
            <a:avLst/>
          </a:prstGeom>
          <a:noFill/>
        </p:spPr>
        <p:txBody>
          <a:bodyPr wrap="square" rtlCol="0">
            <a:spAutoFit/>
          </a:bodyPr>
          <a:lstStyle/>
          <a:p>
            <a:pPr algn="ctr"/>
            <a:r>
              <a:rPr lang="es-EC" sz="1400" b="1" u="sng" dirty="0" smtClean="0"/>
              <a:t>Situación actual de las Cuentas de liquidez</a:t>
            </a:r>
            <a:endParaRPr lang="es-ES" sz="1400" b="1" u="sng" dirty="0"/>
          </a:p>
        </p:txBody>
      </p:sp>
    </p:spTree>
    <p:extLst>
      <p:ext uri="{BB962C8B-B14F-4D97-AF65-F5344CB8AC3E}">
        <p14:creationId xmlns:p14="http://schemas.microsoft.com/office/powerpoint/2010/main" xmlns="" val="6232438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85852" y="142852"/>
            <a:ext cx="6429420" cy="369332"/>
          </a:xfrm>
          <a:prstGeom prst="rect">
            <a:avLst/>
          </a:prstGeom>
          <a:noFill/>
        </p:spPr>
        <p:txBody>
          <a:bodyPr wrap="square" rtlCol="0">
            <a:spAutoFit/>
          </a:bodyPr>
          <a:lstStyle/>
          <a:p>
            <a:r>
              <a:rPr lang="es-EC" b="1" i="1" dirty="0" smtClean="0"/>
              <a:t>Modelo propuesto para gestión de liquidez</a:t>
            </a:r>
            <a:endParaRPr lang="es-ES" b="1" i="1" dirty="0"/>
          </a:p>
        </p:txBody>
      </p:sp>
      <p:cxnSp>
        <p:nvCxnSpPr>
          <p:cNvPr id="4" name="3 Conector recto"/>
          <p:cNvCxnSpPr/>
          <p:nvPr/>
        </p:nvCxnSpPr>
        <p:spPr>
          <a:xfrm>
            <a:off x="1928794" y="642918"/>
            <a:ext cx="4032448" cy="0"/>
          </a:xfrm>
          <a:prstGeom prst="line">
            <a:avLst/>
          </a:prstGeom>
          <a:ln>
            <a:prstDash val="dashDot"/>
          </a:ln>
        </p:spPr>
        <p:style>
          <a:lnRef idx="3">
            <a:schemeClr val="accent2"/>
          </a:lnRef>
          <a:fillRef idx="0">
            <a:schemeClr val="accent2"/>
          </a:fillRef>
          <a:effectRef idx="2">
            <a:schemeClr val="accent2"/>
          </a:effectRef>
          <a:fontRef idx="minor">
            <a:schemeClr val="tx1"/>
          </a:fontRef>
        </p:style>
      </p:cxnSp>
      <p:sp>
        <p:nvSpPr>
          <p:cNvPr id="5" name="4 CuadroTexto"/>
          <p:cNvSpPr txBox="1"/>
          <p:nvPr/>
        </p:nvSpPr>
        <p:spPr>
          <a:xfrm>
            <a:off x="395536" y="1124744"/>
            <a:ext cx="3240360" cy="80021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sz="1400" dirty="0"/>
              <a:t>Al determinar las falencias que tiene la situación de liquidez de la </a:t>
            </a:r>
            <a:r>
              <a:rPr lang="es-EC" sz="1400" dirty="0" smtClean="0"/>
              <a:t>empresa.</a:t>
            </a:r>
            <a:endParaRPr lang="es-ES" sz="1400" dirty="0"/>
          </a:p>
          <a:p>
            <a:endParaRPr lang="es-ES" dirty="0"/>
          </a:p>
        </p:txBody>
      </p:sp>
      <p:sp>
        <p:nvSpPr>
          <p:cNvPr id="7" name="6 CuadroTexto"/>
          <p:cNvSpPr txBox="1"/>
          <p:nvPr/>
        </p:nvSpPr>
        <p:spPr>
          <a:xfrm>
            <a:off x="295069" y="2825800"/>
            <a:ext cx="3456384" cy="73866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sz="1400" dirty="0"/>
              <a:t>que no cuenta con la suficiente liquidez para cubrir deudas a corto y mediano plazo,</a:t>
            </a:r>
            <a:endParaRPr lang="es-ES" sz="1400" dirty="0"/>
          </a:p>
        </p:txBody>
      </p:sp>
      <p:sp>
        <p:nvSpPr>
          <p:cNvPr id="9" name="8 CuadroTexto"/>
          <p:cNvSpPr txBox="1"/>
          <p:nvPr/>
        </p:nvSpPr>
        <p:spPr>
          <a:xfrm>
            <a:off x="287524" y="4671138"/>
            <a:ext cx="3672408"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sz="1400" dirty="0"/>
              <a:t>sin embargo, pareciera no tener disponibilidad inmediata, ya que la mayoría de sus recursos se destina al pago de préstamos bancarios</a:t>
            </a:r>
            <a:endParaRPr lang="es-ES" sz="1400" dirty="0"/>
          </a:p>
        </p:txBody>
      </p:sp>
      <p:sp>
        <p:nvSpPr>
          <p:cNvPr id="12" name="11 Abrir llave"/>
          <p:cNvSpPr/>
          <p:nvPr/>
        </p:nvSpPr>
        <p:spPr>
          <a:xfrm>
            <a:off x="4788024" y="980728"/>
            <a:ext cx="576064" cy="41764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 name="12 CuadroTexto"/>
          <p:cNvSpPr txBox="1"/>
          <p:nvPr/>
        </p:nvSpPr>
        <p:spPr>
          <a:xfrm>
            <a:off x="5220072" y="1133029"/>
            <a:ext cx="3096344" cy="4247317"/>
          </a:xfrm>
          <a:prstGeom prst="rect">
            <a:avLst/>
          </a:prstGeom>
          <a:noFill/>
        </p:spPr>
        <p:txBody>
          <a:bodyPr wrap="square" rtlCol="0">
            <a:spAutoFit/>
          </a:bodyPr>
          <a:lstStyle/>
          <a:p>
            <a:pPr marL="285750" lvl="0" indent="-285750" algn="just">
              <a:buFont typeface="Arial" pitchFamily="34" charset="0"/>
              <a:buChar char="•"/>
            </a:pPr>
            <a:r>
              <a:rPr lang="es-EC" sz="1400" dirty="0"/>
              <a:t>Mejorar la administración de los recursos financieros de la empresa MALEPRODU CIA.LTDA</a:t>
            </a:r>
            <a:r>
              <a:rPr lang="es-EC" sz="1400" dirty="0" smtClean="0"/>
              <a:t>.</a:t>
            </a:r>
          </a:p>
          <a:p>
            <a:pPr lvl="0" algn="just"/>
            <a:endParaRPr lang="es-ES" sz="1400" dirty="0"/>
          </a:p>
          <a:p>
            <a:pPr marL="285750" lvl="0" indent="-285750" algn="just">
              <a:buFont typeface="Arial" pitchFamily="34" charset="0"/>
              <a:buChar char="•"/>
            </a:pPr>
            <a:r>
              <a:rPr lang="es-EC" sz="1400" dirty="0"/>
              <a:t>Diseñar un plan de control de operaciones financieras </a:t>
            </a:r>
            <a:endParaRPr lang="es-EC" sz="1400" dirty="0" smtClean="0"/>
          </a:p>
          <a:p>
            <a:pPr lvl="0" algn="just"/>
            <a:endParaRPr lang="es-ES" sz="1400" dirty="0"/>
          </a:p>
          <a:p>
            <a:pPr marL="285750" lvl="0" indent="-285750" algn="just">
              <a:buFont typeface="Arial" pitchFamily="34" charset="0"/>
              <a:buChar char="•"/>
            </a:pPr>
            <a:r>
              <a:rPr lang="es-EC" sz="1400" dirty="0"/>
              <a:t>Establecer una adecuada estructura de financiamiento</a:t>
            </a:r>
            <a:r>
              <a:rPr lang="es-EC" sz="1400" dirty="0" smtClean="0"/>
              <a:t>.</a:t>
            </a:r>
          </a:p>
          <a:p>
            <a:pPr lvl="0" algn="just"/>
            <a:endParaRPr lang="es-ES" sz="1400" dirty="0"/>
          </a:p>
          <a:p>
            <a:pPr marL="285750" lvl="0" indent="-285750" algn="just">
              <a:buFont typeface="Arial" pitchFamily="34" charset="0"/>
              <a:buChar char="•"/>
            </a:pPr>
            <a:r>
              <a:rPr lang="es-EC" sz="1400" dirty="0" smtClean="0"/>
              <a:t>Desarrollar  </a:t>
            </a:r>
            <a:r>
              <a:rPr lang="es-EC" sz="1400" dirty="0"/>
              <a:t>de  manera  eficiente  y  responsable el presupuesto y los gastos  de la compañía</a:t>
            </a:r>
            <a:r>
              <a:rPr lang="es-EC" sz="1400" dirty="0" smtClean="0"/>
              <a:t>.</a:t>
            </a:r>
          </a:p>
          <a:p>
            <a:pPr lvl="0" algn="just"/>
            <a:endParaRPr lang="es-EC" sz="1400" dirty="0" smtClean="0"/>
          </a:p>
          <a:p>
            <a:pPr marL="285750" indent="-285750" algn="just">
              <a:buFont typeface="Arial" pitchFamily="34" charset="0"/>
              <a:buChar char="•"/>
            </a:pPr>
            <a:r>
              <a:rPr lang="es-EC" sz="1400" dirty="0"/>
              <a:t>Determinar un mecanismo  para  el  control  y  manejo de  inventarios  y proveedores.</a:t>
            </a:r>
            <a:endParaRPr lang="es-ES" sz="1400" dirty="0"/>
          </a:p>
          <a:p>
            <a:pPr marL="285750" lvl="0" indent="-285750" algn="just">
              <a:buFont typeface="Arial" pitchFamily="34" charset="0"/>
              <a:buChar char="•"/>
            </a:pPr>
            <a:endParaRPr lang="es-ES" sz="1400" dirty="0"/>
          </a:p>
          <a:p>
            <a:endParaRPr lang="es-ES" dirty="0"/>
          </a:p>
        </p:txBody>
      </p:sp>
      <p:sp>
        <p:nvSpPr>
          <p:cNvPr id="14" name="13 Flecha abajo"/>
          <p:cNvSpPr/>
          <p:nvPr/>
        </p:nvSpPr>
        <p:spPr>
          <a:xfrm>
            <a:off x="1763688" y="2132856"/>
            <a:ext cx="252028"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Flecha abajo"/>
          <p:cNvSpPr/>
          <p:nvPr/>
        </p:nvSpPr>
        <p:spPr>
          <a:xfrm>
            <a:off x="1763688" y="3861048"/>
            <a:ext cx="252028"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Picture 2" descr="http://www.businessinbajio.com/revista/wp-content/uploads/2013/05/signomoneda.jpg">
            <a:hlinkClick r:id="rId2"/>
          </p:cNvPr>
          <p:cNvPicPr>
            <a:picLocks noChangeAspect="1" noChangeArrowheads="1"/>
          </p:cNvPicPr>
          <p:nvPr/>
        </p:nvPicPr>
        <p:blipFill>
          <a:blip r:embed="rId3"/>
          <a:srcRect/>
          <a:stretch>
            <a:fillRect/>
          </a:stretch>
        </p:blipFill>
        <p:spPr bwMode="auto">
          <a:xfrm>
            <a:off x="5929322" y="5257359"/>
            <a:ext cx="2214578" cy="1600641"/>
          </a:xfrm>
          <a:prstGeom prst="rect">
            <a:avLst/>
          </a:prstGeom>
          <a:ln>
            <a:noFill/>
          </a:ln>
          <a:effectLst>
            <a:softEdge rad="112500"/>
          </a:effectLst>
        </p:spPr>
      </p:pic>
    </p:spTree>
    <p:extLst>
      <p:ext uri="{BB962C8B-B14F-4D97-AF65-F5344CB8AC3E}">
        <p14:creationId xmlns:p14="http://schemas.microsoft.com/office/powerpoint/2010/main" xmlns="" val="16149748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4282" y="139463"/>
            <a:ext cx="3929090" cy="369332"/>
          </a:xfrm>
          <a:prstGeom prst="rect">
            <a:avLst/>
          </a:prstGeom>
          <a:noFill/>
        </p:spPr>
        <p:txBody>
          <a:bodyPr wrap="square" rtlCol="0">
            <a:spAutoFit/>
          </a:bodyPr>
          <a:lstStyle/>
          <a:p>
            <a:r>
              <a:rPr lang="es-MX" b="1" dirty="0" smtClean="0"/>
              <a:t>Gestión de Cuentas </a:t>
            </a:r>
            <a:r>
              <a:rPr lang="es-MX" b="1" dirty="0" smtClean="0"/>
              <a:t>por cobrar </a:t>
            </a:r>
            <a:endParaRPr lang="es-ES" dirty="0"/>
          </a:p>
        </p:txBody>
      </p:sp>
      <p:cxnSp>
        <p:nvCxnSpPr>
          <p:cNvPr id="11" name="10 Conector recto de flecha"/>
          <p:cNvCxnSpPr/>
          <p:nvPr/>
        </p:nvCxnSpPr>
        <p:spPr>
          <a:xfrm>
            <a:off x="142844" y="571480"/>
            <a:ext cx="3214710" cy="1588"/>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graphicFrame>
        <p:nvGraphicFramePr>
          <p:cNvPr id="13" name="12 Diagrama"/>
          <p:cNvGraphicFramePr/>
          <p:nvPr/>
        </p:nvGraphicFramePr>
        <p:xfrm>
          <a:off x="-881058" y="64291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13 Imagen"/>
          <p:cNvPicPr/>
          <p:nvPr/>
        </p:nvPicPr>
        <p:blipFill>
          <a:blip r:embed="rId6" cstate="print"/>
          <a:srcRect/>
          <a:stretch>
            <a:fillRect/>
          </a:stretch>
        </p:blipFill>
        <p:spPr bwMode="auto">
          <a:xfrm>
            <a:off x="142844" y="4714884"/>
            <a:ext cx="3914775" cy="1962150"/>
          </a:xfrm>
          <a:prstGeom prst="rect">
            <a:avLst/>
          </a:prstGeom>
          <a:noFill/>
          <a:ln w="9525">
            <a:noFill/>
            <a:miter lim="800000"/>
            <a:headEnd/>
            <a:tailEnd/>
          </a:ln>
        </p:spPr>
      </p:pic>
      <p:graphicFrame>
        <p:nvGraphicFramePr>
          <p:cNvPr id="15" name="14 Tabla"/>
          <p:cNvGraphicFramePr>
            <a:graphicFrameLocks noGrp="1"/>
          </p:cNvGraphicFramePr>
          <p:nvPr/>
        </p:nvGraphicFramePr>
        <p:xfrm>
          <a:off x="4572000" y="71414"/>
          <a:ext cx="4205605" cy="3657600"/>
        </p:xfrm>
        <a:graphic>
          <a:graphicData uri="http://schemas.openxmlformats.org/drawingml/2006/table">
            <a:tbl>
              <a:tblPr>
                <a:tableStyleId>{69C7853C-536D-4A76-A0AE-DD22124D55A5}</a:tableStyleId>
              </a:tblPr>
              <a:tblGrid>
                <a:gridCol w="1916430"/>
                <a:gridCol w="1212850"/>
                <a:gridCol w="1076325"/>
              </a:tblGrid>
              <a:tr h="0">
                <a:tc>
                  <a:txBody>
                    <a:bodyPr/>
                    <a:lstStyle/>
                    <a:p>
                      <a:pPr algn="ctr">
                        <a:lnSpc>
                          <a:spcPct val="200000"/>
                        </a:lnSpc>
                        <a:spcAft>
                          <a:spcPts val="0"/>
                        </a:spcAft>
                      </a:pPr>
                      <a:r>
                        <a:rPr lang="es-MX" sz="1200" dirty="0"/>
                        <a:t>Tarjetas de crédito</a:t>
                      </a:r>
                      <a:endParaRPr lang="es-ES" sz="1100" dirty="0">
                        <a:latin typeface="Calibri"/>
                        <a:ea typeface="Calibri"/>
                        <a:cs typeface="Times New Roman"/>
                      </a:endParaRPr>
                    </a:p>
                  </a:txBody>
                  <a:tcPr marL="68580" marR="68580" marT="0" marB="0"/>
                </a:tc>
                <a:tc>
                  <a:txBody>
                    <a:bodyPr/>
                    <a:lstStyle/>
                    <a:p>
                      <a:pPr algn="ctr">
                        <a:lnSpc>
                          <a:spcPct val="200000"/>
                        </a:lnSpc>
                        <a:spcAft>
                          <a:spcPts val="0"/>
                        </a:spcAft>
                      </a:pPr>
                      <a:r>
                        <a:rPr lang="es-MX" sz="1200"/>
                        <a:t>2012</a:t>
                      </a:r>
                      <a:endParaRPr lang="es-ES" sz="1100">
                        <a:latin typeface="Calibri"/>
                        <a:ea typeface="Calibri"/>
                        <a:cs typeface="Times New Roman"/>
                      </a:endParaRPr>
                    </a:p>
                  </a:txBody>
                  <a:tcPr marL="68580" marR="68580" marT="0" marB="0"/>
                </a:tc>
                <a:tc>
                  <a:txBody>
                    <a:bodyPr/>
                    <a:lstStyle/>
                    <a:p>
                      <a:pPr algn="ctr">
                        <a:lnSpc>
                          <a:spcPct val="200000"/>
                        </a:lnSpc>
                        <a:spcAft>
                          <a:spcPts val="0"/>
                        </a:spcAft>
                      </a:pPr>
                      <a:r>
                        <a:rPr lang="es-MX" sz="1200"/>
                        <a:t>2011</a:t>
                      </a:r>
                      <a:endParaRPr lang="es-ES" sz="1100">
                        <a:latin typeface="Calibri"/>
                        <a:ea typeface="Calibri"/>
                        <a:cs typeface="Times New Roman"/>
                      </a:endParaRPr>
                    </a:p>
                  </a:txBody>
                  <a:tcPr marL="68580" marR="68580" marT="0" marB="0"/>
                </a:tc>
              </a:tr>
              <a:tr h="0">
                <a:tc>
                  <a:txBody>
                    <a:bodyPr/>
                    <a:lstStyle/>
                    <a:p>
                      <a:pPr>
                        <a:lnSpc>
                          <a:spcPct val="200000"/>
                        </a:lnSpc>
                        <a:spcAft>
                          <a:spcPts val="0"/>
                        </a:spcAft>
                      </a:pPr>
                      <a:r>
                        <a:rPr lang="es-MX" sz="1200"/>
                        <a:t>Diners </a:t>
                      </a:r>
                      <a:endParaRPr lang="es-ES" sz="1100">
                        <a:latin typeface="Calibri"/>
                        <a:ea typeface="Calibri"/>
                        <a:cs typeface="Times New Roman"/>
                      </a:endParaRPr>
                    </a:p>
                  </a:txBody>
                  <a:tcPr marL="68580" marR="68580" marT="0" marB="0"/>
                </a:tc>
                <a:tc>
                  <a:txBody>
                    <a:bodyPr/>
                    <a:lstStyle/>
                    <a:p>
                      <a:pPr>
                        <a:lnSpc>
                          <a:spcPct val="200000"/>
                        </a:lnSpc>
                        <a:spcAft>
                          <a:spcPts val="0"/>
                        </a:spcAft>
                      </a:pPr>
                      <a:r>
                        <a:rPr lang="es-MX" sz="1200"/>
                        <a:t>818.83</a:t>
                      </a:r>
                      <a:endParaRPr lang="es-ES" sz="1100">
                        <a:latin typeface="Calibri"/>
                        <a:ea typeface="Calibri"/>
                        <a:cs typeface="Times New Roman"/>
                      </a:endParaRPr>
                    </a:p>
                  </a:txBody>
                  <a:tcPr marL="68580" marR="68580" marT="0" marB="0"/>
                </a:tc>
                <a:tc>
                  <a:txBody>
                    <a:bodyPr/>
                    <a:lstStyle/>
                    <a:p>
                      <a:pPr>
                        <a:lnSpc>
                          <a:spcPct val="200000"/>
                        </a:lnSpc>
                        <a:spcAft>
                          <a:spcPts val="0"/>
                        </a:spcAft>
                      </a:pPr>
                      <a:r>
                        <a:rPr lang="es-MX" sz="1200"/>
                        <a:t>1.541,82</a:t>
                      </a:r>
                      <a:endParaRPr lang="es-ES" sz="1100">
                        <a:latin typeface="Calibri"/>
                        <a:ea typeface="Calibri"/>
                        <a:cs typeface="Times New Roman"/>
                      </a:endParaRPr>
                    </a:p>
                  </a:txBody>
                  <a:tcPr marL="68580" marR="68580" marT="0" marB="0"/>
                </a:tc>
              </a:tr>
              <a:tr h="0">
                <a:tc>
                  <a:txBody>
                    <a:bodyPr/>
                    <a:lstStyle/>
                    <a:p>
                      <a:pPr>
                        <a:lnSpc>
                          <a:spcPct val="200000"/>
                        </a:lnSpc>
                        <a:spcAft>
                          <a:spcPts val="0"/>
                        </a:spcAft>
                      </a:pPr>
                      <a:r>
                        <a:rPr lang="es-MX" sz="1200"/>
                        <a:t>Visa Pichincha</a:t>
                      </a:r>
                      <a:endParaRPr lang="es-ES" sz="1100">
                        <a:latin typeface="Calibri"/>
                        <a:ea typeface="Calibri"/>
                        <a:cs typeface="Times New Roman"/>
                      </a:endParaRPr>
                    </a:p>
                  </a:txBody>
                  <a:tcPr marL="68580" marR="68580" marT="0" marB="0"/>
                </a:tc>
                <a:tc>
                  <a:txBody>
                    <a:bodyPr/>
                    <a:lstStyle/>
                    <a:p>
                      <a:pPr>
                        <a:lnSpc>
                          <a:spcPct val="200000"/>
                        </a:lnSpc>
                        <a:spcAft>
                          <a:spcPts val="0"/>
                        </a:spcAft>
                      </a:pPr>
                      <a:r>
                        <a:rPr lang="es-MX" sz="1200"/>
                        <a:t>234.64</a:t>
                      </a:r>
                      <a:endParaRPr lang="es-ES" sz="1100">
                        <a:latin typeface="Calibri"/>
                        <a:ea typeface="Calibri"/>
                        <a:cs typeface="Times New Roman"/>
                      </a:endParaRPr>
                    </a:p>
                  </a:txBody>
                  <a:tcPr marL="68580" marR="68580" marT="0" marB="0"/>
                </a:tc>
                <a:tc>
                  <a:txBody>
                    <a:bodyPr/>
                    <a:lstStyle/>
                    <a:p>
                      <a:pPr>
                        <a:lnSpc>
                          <a:spcPct val="200000"/>
                        </a:lnSpc>
                        <a:spcAft>
                          <a:spcPts val="0"/>
                        </a:spcAft>
                      </a:pPr>
                      <a:r>
                        <a:rPr lang="es-MX" sz="1200"/>
                        <a:t>423,97</a:t>
                      </a:r>
                      <a:endParaRPr lang="es-ES" sz="1100">
                        <a:latin typeface="Calibri"/>
                        <a:ea typeface="Calibri"/>
                        <a:cs typeface="Times New Roman"/>
                      </a:endParaRPr>
                    </a:p>
                  </a:txBody>
                  <a:tcPr marL="68580" marR="68580" marT="0" marB="0"/>
                </a:tc>
              </a:tr>
              <a:tr h="0">
                <a:tc>
                  <a:txBody>
                    <a:bodyPr/>
                    <a:lstStyle/>
                    <a:p>
                      <a:pPr>
                        <a:lnSpc>
                          <a:spcPct val="200000"/>
                        </a:lnSpc>
                        <a:spcAft>
                          <a:spcPts val="0"/>
                        </a:spcAft>
                      </a:pPr>
                      <a:r>
                        <a:rPr lang="es-MX" sz="1200" dirty="0"/>
                        <a:t>Banco del Austro</a:t>
                      </a:r>
                      <a:endParaRPr lang="es-ES" sz="1100" dirty="0">
                        <a:latin typeface="Calibri"/>
                        <a:ea typeface="Calibri"/>
                        <a:cs typeface="Times New Roman"/>
                      </a:endParaRPr>
                    </a:p>
                  </a:txBody>
                  <a:tcPr marL="68580" marR="68580" marT="0" marB="0"/>
                </a:tc>
                <a:tc>
                  <a:txBody>
                    <a:bodyPr/>
                    <a:lstStyle/>
                    <a:p>
                      <a:pPr>
                        <a:lnSpc>
                          <a:spcPct val="200000"/>
                        </a:lnSpc>
                        <a:spcAft>
                          <a:spcPts val="0"/>
                        </a:spcAft>
                      </a:pPr>
                      <a:r>
                        <a:rPr lang="es-MX" sz="1200"/>
                        <a:t>0</a:t>
                      </a:r>
                      <a:endParaRPr lang="es-ES" sz="1100">
                        <a:latin typeface="Calibri"/>
                        <a:ea typeface="Calibri"/>
                        <a:cs typeface="Times New Roman"/>
                      </a:endParaRPr>
                    </a:p>
                  </a:txBody>
                  <a:tcPr marL="68580" marR="68580" marT="0" marB="0"/>
                </a:tc>
                <a:tc>
                  <a:txBody>
                    <a:bodyPr/>
                    <a:lstStyle/>
                    <a:p>
                      <a:pPr>
                        <a:lnSpc>
                          <a:spcPct val="200000"/>
                        </a:lnSpc>
                        <a:spcAft>
                          <a:spcPts val="0"/>
                        </a:spcAft>
                      </a:pPr>
                      <a:r>
                        <a:rPr lang="es-MX" sz="1200"/>
                        <a:t>40,8</a:t>
                      </a:r>
                      <a:endParaRPr lang="es-ES" sz="1100">
                        <a:latin typeface="Calibri"/>
                        <a:ea typeface="Calibri"/>
                        <a:cs typeface="Times New Roman"/>
                      </a:endParaRPr>
                    </a:p>
                  </a:txBody>
                  <a:tcPr marL="68580" marR="68580" marT="0" marB="0"/>
                </a:tc>
              </a:tr>
              <a:tr h="0">
                <a:tc>
                  <a:txBody>
                    <a:bodyPr/>
                    <a:lstStyle/>
                    <a:p>
                      <a:pPr>
                        <a:lnSpc>
                          <a:spcPct val="200000"/>
                        </a:lnSpc>
                        <a:spcAft>
                          <a:spcPts val="0"/>
                        </a:spcAft>
                      </a:pPr>
                      <a:r>
                        <a:rPr lang="es-MX" sz="1200" dirty="0"/>
                        <a:t>Pacificar</a:t>
                      </a:r>
                      <a:endParaRPr lang="es-ES" sz="1100" dirty="0">
                        <a:latin typeface="Calibri"/>
                        <a:ea typeface="Calibri"/>
                        <a:cs typeface="Times New Roman"/>
                      </a:endParaRPr>
                    </a:p>
                  </a:txBody>
                  <a:tcPr marL="68580" marR="68580" marT="0" marB="0"/>
                </a:tc>
                <a:tc>
                  <a:txBody>
                    <a:bodyPr/>
                    <a:lstStyle/>
                    <a:p>
                      <a:pPr>
                        <a:lnSpc>
                          <a:spcPct val="200000"/>
                        </a:lnSpc>
                        <a:spcAft>
                          <a:spcPts val="0"/>
                        </a:spcAft>
                      </a:pPr>
                      <a:r>
                        <a:rPr lang="es-MX" sz="1200"/>
                        <a:t>1322,98</a:t>
                      </a:r>
                      <a:endParaRPr lang="es-ES" sz="1100">
                        <a:latin typeface="Calibri"/>
                        <a:ea typeface="Calibri"/>
                        <a:cs typeface="Times New Roman"/>
                      </a:endParaRPr>
                    </a:p>
                  </a:txBody>
                  <a:tcPr marL="68580" marR="68580" marT="0" marB="0"/>
                </a:tc>
                <a:tc>
                  <a:txBody>
                    <a:bodyPr/>
                    <a:lstStyle/>
                    <a:p>
                      <a:pPr>
                        <a:lnSpc>
                          <a:spcPct val="200000"/>
                        </a:lnSpc>
                        <a:spcAft>
                          <a:spcPts val="0"/>
                        </a:spcAft>
                      </a:pPr>
                      <a:r>
                        <a:rPr lang="es-MX" sz="1200"/>
                        <a:t>2168,24</a:t>
                      </a:r>
                      <a:endParaRPr lang="es-ES" sz="1100">
                        <a:latin typeface="Calibri"/>
                        <a:ea typeface="Calibri"/>
                        <a:cs typeface="Times New Roman"/>
                      </a:endParaRPr>
                    </a:p>
                  </a:txBody>
                  <a:tcPr marL="68580" marR="68580" marT="0" marB="0"/>
                </a:tc>
              </a:tr>
              <a:tr h="0">
                <a:tc>
                  <a:txBody>
                    <a:bodyPr/>
                    <a:lstStyle/>
                    <a:p>
                      <a:pPr>
                        <a:lnSpc>
                          <a:spcPct val="200000"/>
                        </a:lnSpc>
                        <a:spcAft>
                          <a:spcPts val="0"/>
                        </a:spcAft>
                      </a:pPr>
                      <a:r>
                        <a:rPr lang="es-MX" sz="1200" dirty="0" err="1"/>
                        <a:t>Medianet</a:t>
                      </a:r>
                      <a:endParaRPr lang="es-ES" sz="1100" dirty="0">
                        <a:latin typeface="Calibri"/>
                        <a:ea typeface="Calibri"/>
                        <a:cs typeface="Times New Roman"/>
                      </a:endParaRPr>
                    </a:p>
                  </a:txBody>
                  <a:tcPr marL="68580" marR="68580" marT="0" marB="0"/>
                </a:tc>
                <a:tc>
                  <a:txBody>
                    <a:bodyPr/>
                    <a:lstStyle/>
                    <a:p>
                      <a:pPr>
                        <a:lnSpc>
                          <a:spcPct val="200000"/>
                        </a:lnSpc>
                        <a:spcAft>
                          <a:spcPts val="0"/>
                        </a:spcAft>
                      </a:pPr>
                      <a:r>
                        <a:rPr lang="es-MX" sz="1200"/>
                        <a:t>225,9</a:t>
                      </a:r>
                      <a:endParaRPr lang="es-ES" sz="1100">
                        <a:latin typeface="Calibri"/>
                        <a:ea typeface="Calibri"/>
                        <a:cs typeface="Times New Roman"/>
                      </a:endParaRPr>
                    </a:p>
                  </a:txBody>
                  <a:tcPr marL="68580" marR="68580" marT="0" marB="0"/>
                </a:tc>
                <a:tc>
                  <a:txBody>
                    <a:bodyPr/>
                    <a:lstStyle/>
                    <a:p>
                      <a:pPr>
                        <a:lnSpc>
                          <a:spcPct val="200000"/>
                        </a:lnSpc>
                        <a:spcAft>
                          <a:spcPts val="0"/>
                        </a:spcAft>
                      </a:pPr>
                      <a:r>
                        <a:rPr lang="es-MX" sz="1200"/>
                        <a:t>675,01</a:t>
                      </a:r>
                      <a:endParaRPr lang="es-ES" sz="1100">
                        <a:latin typeface="Calibri"/>
                        <a:ea typeface="Calibri"/>
                        <a:cs typeface="Times New Roman"/>
                      </a:endParaRPr>
                    </a:p>
                  </a:txBody>
                  <a:tcPr marL="68580" marR="68580" marT="0" marB="0"/>
                </a:tc>
              </a:tr>
              <a:tr h="0">
                <a:tc>
                  <a:txBody>
                    <a:bodyPr/>
                    <a:lstStyle/>
                    <a:p>
                      <a:pPr>
                        <a:lnSpc>
                          <a:spcPct val="200000"/>
                        </a:lnSpc>
                        <a:spcAft>
                          <a:spcPts val="0"/>
                        </a:spcAft>
                      </a:pPr>
                      <a:r>
                        <a:rPr lang="es-MX" sz="1200" dirty="0"/>
                        <a:t>Cuota Fácil </a:t>
                      </a:r>
                      <a:endParaRPr lang="es-ES" sz="1100" dirty="0">
                        <a:latin typeface="Calibri"/>
                        <a:ea typeface="Calibri"/>
                        <a:cs typeface="Times New Roman"/>
                      </a:endParaRPr>
                    </a:p>
                  </a:txBody>
                  <a:tcPr marL="68580" marR="68580" marT="0" marB="0"/>
                </a:tc>
                <a:tc>
                  <a:txBody>
                    <a:bodyPr/>
                    <a:lstStyle/>
                    <a:p>
                      <a:pPr>
                        <a:lnSpc>
                          <a:spcPct val="200000"/>
                        </a:lnSpc>
                        <a:spcAft>
                          <a:spcPts val="0"/>
                        </a:spcAft>
                      </a:pPr>
                      <a:r>
                        <a:rPr lang="es-MX" sz="1200"/>
                        <a:t>247,86</a:t>
                      </a:r>
                      <a:endParaRPr lang="es-ES" sz="1100">
                        <a:latin typeface="Calibri"/>
                        <a:ea typeface="Calibri"/>
                        <a:cs typeface="Times New Roman"/>
                      </a:endParaRPr>
                    </a:p>
                  </a:txBody>
                  <a:tcPr marL="68580" marR="68580" marT="0" marB="0"/>
                </a:tc>
                <a:tc>
                  <a:txBody>
                    <a:bodyPr/>
                    <a:lstStyle/>
                    <a:p>
                      <a:pPr>
                        <a:lnSpc>
                          <a:spcPct val="200000"/>
                        </a:lnSpc>
                        <a:spcAft>
                          <a:spcPts val="0"/>
                        </a:spcAft>
                      </a:pPr>
                      <a:r>
                        <a:rPr lang="es-MX" sz="1200"/>
                        <a:t>124,13</a:t>
                      </a:r>
                      <a:endParaRPr lang="es-ES" sz="1100">
                        <a:latin typeface="Calibri"/>
                        <a:ea typeface="Calibri"/>
                        <a:cs typeface="Times New Roman"/>
                      </a:endParaRPr>
                    </a:p>
                  </a:txBody>
                  <a:tcPr marL="68580" marR="68580" marT="0" marB="0"/>
                </a:tc>
              </a:tr>
              <a:tr h="0">
                <a:tc>
                  <a:txBody>
                    <a:bodyPr/>
                    <a:lstStyle/>
                    <a:p>
                      <a:pPr>
                        <a:lnSpc>
                          <a:spcPct val="200000"/>
                        </a:lnSpc>
                        <a:spcAft>
                          <a:spcPts val="0"/>
                        </a:spcAft>
                      </a:pPr>
                      <a:r>
                        <a:rPr lang="es-MX" sz="1200"/>
                        <a:t>Territorial </a:t>
                      </a:r>
                      <a:endParaRPr lang="es-ES" sz="1100">
                        <a:latin typeface="Calibri"/>
                        <a:ea typeface="Calibri"/>
                        <a:cs typeface="Times New Roman"/>
                      </a:endParaRPr>
                    </a:p>
                  </a:txBody>
                  <a:tcPr marL="68580" marR="68580" marT="0" marB="0"/>
                </a:tc>
                <a:tc>
                  <a:txBody>
                    <a:bodyPr/>
                    <a:lstStyle/>
                    <a:p>
                      <a:pPr>
                        <a:lnSpc>
                          <a:spcPct val="200000"/>
                        </a:lnSpc>
                        <a:spcAft>
                          <a:spcPts val="0"/>
                        </a:spcAft>
                      </a:pPr>
                      <a:r>
                        <a:rPr lang="es-MX" sz="1200"/>
                        <a:t>35,9</a:t>
                      </a:r>
                      <a:endParaRPr lang="es-ES" sz="1100">
                        <a:latin typeface="Calibri"/>
                        <a:ea typeface="Calibri"/>
                        <a:cs typeface="Times New Roman"/>
                      </a:endParaRPr>
                    </a:p>
                  </a:txBody>
                  <a:tcPr marL="68580" marR="68580" marT="0" marB="0"/>
                </a:tc>
                <a:tc>
                  <a:txBody>
                    <a:bodyPr/>
                    <a:lstStyle/>
                    <a:p>
                      <a:pPr>
                        <a:lnSpc>
                          <a:spcPct val="200000"/>
                        </a:lnSpc>
                        <a:spcAft>
                          <a:spcPts val="0"/>
                        </a:spcAft>
                      </a:pPr>
                      <a:r>
                        <a:rPr lang="es-MX" sz="1200"/>
                        <a:t>106,01</a:t>
                      </a:r>
                      <a:endParaRPr lang="es-ES" sz="1100">
                        <a:latin typeface="Calibri"/>
                        <a:ea typeface="Calibri"/>
                        <a:cs typeface="Times New Roman"/>
                      </a:endParaRPr>
                    </a:p>
                  </a:txBody>
                  <a:tcPr marL="68580" marR="68580" marT="0" marB="0"/>
                </a:tc>
              </a:tr>
              <a:tr h="0">
                <a:tc>
                  <a:txBody>
                    <a:bodyPr/>
                    <a:lstStyle/>
                    <a:p>
                      <a:pPr>
                        <a:lnSpc>
                          <a:spcPct val="200000"/>
                        </a:lnSpc>
                        <a:spcAft>
                          <a:spcPts val="0"/>
                        </a:spcAft>
                      </a:pPr>
                      <a:r>
                        <a:rPr lang="es-MX" sz="1200"/>
                        <a:t>Banco de Guayaquil </a:t>
                      </a:r>
                      <a:endParaRPr lang="es-ES" sz="1100">
                        <a:latin typeface="Calibri"/>
                        <a:ea typeface="Calibri"/>
                        <a:cs typeface="Times New Roman"/>
                      </a:endParaRPr>
                    </a:p>
                  </a:txBody>
                  <a:tcPr marL="68580" marR="68580" marT="0" marB="0"/>
                </a:tc>
                <a:tc>
                  <a:txBody>
                    <a:bodyPr/>
                    <a:lstStyle/>
                    <a:p>
                      <a:pPr>
                        <a:lnSpc>
                          <a:spcPct val="200000"/>
                        </a:lnSpc>
                        <a:spcAft>
                          <a:spcPts val="0"/>
                        </a:spcAft>
                      </a:pPr>
                      <a:r>
                        <a:rPr lang="es-MX" sz="1200"/>
                        <a:t>162,5</a:t>
                      </a:r>
                      <a:endParaRPr lang="es-ES" sz="1100">
                        <a:latin typeface="Calibri"/>
                        <a:ea typeface="Calibri"/>
                        <a:cs typeface="Times New Roman"/>
                      </a:endParaRPr>
                    </a:p>
                  </a:txBody>
                  <a:tcPr marL="68580" marR="68580" marT="0" marB="0"/>
                </a:tc>
                <a:tc>
                  <a:txBody>
                    <a:bodyPr/>
                    <a:lstStyle/>
                    <a:p>
                      <a:pPr>
                        <a:lnSpc>
                          <a:spcPct val="200000"/>
                        </a:lnSpc>
                        <a:spcAft>
                          <a:spcPts val="0"/>
                        </a:spcAft>
                      </a:pPr>
                      <a:r>
                        <a:rPr lang="es-MX" sz="1200"/>
                        <a:t>45,14</a:t>
                      </a:r>
                      <a:endParaRPr lang="es-ES" sz="1100">
                        <a:latin typeface="Calibri"/>
                        <a:ea typeface="Calibri"/>
                        <a:cs typeface="Times New Roman"/>
                      </a:endParaRPr>
                    </a:p>
                  </a:txBody>
                  <a:tcPr marL="68580" marR="68580" marT="0" marB="0"/>
                </a:tc>
              </a:tr>
              <a:tr h="0">
                <a:tc>
                  <a:txBody>
                    <a:bodyPr/>
                    <a:lstStyle/>
                    <a:p>
                      <a:pPr>
                        <a:lnSpc>
                          <a:spcPct val="200000"/>
                        </a:lnSpc>
                        <a:spcAft>
                          <a:spcPts val="0"/>
                        </a:spcAft>
                      </a:pPr>
                      <a:r>
                        <a:rPr lang="es-MX" sz="1200"/>
                        <a:t>Total USD</a:t>
                      </a:r>
                      <a:endParaRPr lang="es-ES" sz="1100">
                        <a:latin typeface="Calibri"/>
                        <a:ea typeface="Calibri"/>
                        <a:cs typeface="Times New Roman"/>
                      </a:endParaRPr>
                    </a:p>
                  </a:txBody>
                  <a:tcPr marL="68580" marR="68580" marT="0" marB="0"/>
                </a:tc>
                <a:tc>
                  <a:txBody>
                    <a:bodyPr/>
                    <a:lstStyle/>
                    <a:p>
                      <a:pPr>
                        <a:lnSpc>
                          <a:spcPct val="200000"/>
                        </a:lnSpc>
                        <a:spcAft>
                          <a:spcPts val="0"/>
                        </a:spcAft>
                      </a:pPr>
                      <a:r>
                        <a:rPr lang="es-MX" sz="1200"/>
                        <a:t>3048,61</a:t>
                      </a:r>
                      <a:endParaRPr lang="es-ES" sz="1100">
                        <a:latin typeface="Calibri"/>
                        <a:ea typeface="Calibri"/>
                        <a:cs typeface="Times New Roman"/>
                      </a:endParaRPr>
                    </a:p>
                  </a:txBody>
                  <a:tcPr marL="68580" marR="68580" marT="0" marB="0"/>
                </a:tc>
                <a:tc>
                  <a:txBody>
                    <a:bodyPr/>
                    <a:lstStyle/>
                    <a:p>
                      <a:pPr>
                        <a:lnSpc>
                          <a:spcPct val="200000"/>
                        </a:lnSpc>
                        <a:spcAft>
                          <a:spcPts val="0"/>
                        </a:spcAft>
                      </a:pPr>
                      <a:r>
                        <a:rPr lang="es-MX" sz="1200" dirty="0"/>
                        <a:t>5125,12</a:t>
                      </a:r>
                      <a:endParaRPr lang="es-ES" sz="1100" dirty="0">
                        <a:latin typeface="Calibri"/>
                        <a:ea typeface="Calibri"/>
                        <a:cs typeface="Times New Roman"/>
                      </a:endParaRPr>
                    </a:p>
                  </a:txBody>
                  <a:tcPr marL="68580" marR="68580" marT="0" marB="0"/>
                </a:tc>
              </a:tr>
            </a:tbl>
          </a:graphicData>
        </a:graphic>
      </p:graphicFrame>
      <p:sp>
        <p:nvSpPr>
          <p:cNvPr id="16" name="15 CuadroTexto"/>
          <p:cNvSpPr txBox="1"/>
          <p:nvPr/>
        </p:nvSpPr>
        <p:spPr>
          <a:xfrm>
            <a:off x="4857752" y="3526697"/>
            <a:ext cx="3857652" cy="1015663"/>
          </a:xfrm>
          <a:prstGeom prst="rect">
            <a:avLst/>
          </a:prstGeom>
          <a:noFill/>
        </p:spPr>
        <p:txBody>
          <a:bodyPr wrap="square" rtlCol="0">
            <a:spAutoFit/>
          </a:bodyPr>
          <a:lstStyle/>
          <a:p>
            <a:r>
              <a:rPr lang="es-MX" dirty="0" smtClean="0"/>
              <a:t> </a:t>
            </a:r>
            <a:endParaRPr lang="es-ES" dirty="0" smtClean="0"/>
          </a:p>
          <a:p>
            <a:pPr algn="ctr"/>
            <a:r>
              <a:rPr lang="es-MX" sz="1200" b="1" dirty="0" smtClean="0"/>
              <a:t>Políticas de financiamiento para las cuentas por cobrar</a:t>
            </a:r>
            <a:endParaRPr lang="es-ES" sz="1200" dirty="0" smtClean="0"/>
          </a:p>
          <a:p>
            <a:endParaRPr lang="es-ES" dirty="0"/>
          </a:p>
        </p:txBody>
      </p:sp>
      <p:graphicFrame>
        <p:nvGraphicFramePr>
          <p:cNvPr id="18" name="17 Tabla"/>
          <p:cNvGraphicFramePr>
            <a:graphicFrameLocks noGrp="1"/>
          </p:cNvGraphicFramePr>
          <p:nvPr/>
        </p:nvGraphicFramePr>
        <p:xfrm>
          <a:off x="5429256" y="4243406"/>
          <a:ext cx="2880360" cy="1828800"/>
        </p:xfrm>
        <a:graphic>
          <a:graphicData uri="http://schemas.openxmlformats.org/drawingml/2006/table">
            <a:tbl>
              <a:tblPr/>
              <a:tblGrid>
                <a:gridCol w="1881505"/>
                <a:gridCol w="998855"/>
              </a:tblGrid>
              <a:tr h="0">
                <a:tc>
                  <a:txBody>
                    <a:bodyPr/>
                    <a:lstStyle/>
                    <a:p>
                      <a:pPr algn="ctr">
                        <a:lnSpc>
                          <a:spcPct val="200000"/>
                        </a:lnSpc>
                        <a:spcAft>
                          <a:spcPts val="0"/>
                        </a:spcAft>
                      </a:pPr>
                      <a:r>
                        <a:rPr lang="es-MX" sz="1200" b="1" dirty="0">
                          <a:latin typeface="Times New Roman"/>
                          <a:ea typeface="Calibri"/>
                          <a:cs typeface="Times New Roman"/>
                        </a:rPr>
                        <a:t>Monto</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MX" sz="1200" b="1">
                          <a:latin typeface="Times New Roman"/>
                          <a:ea typeface="Calibri"/>
                          <a:cs typeface="Times New Roman"/>
                        </a:rPr>
                        <a:t>Plazo</a:t>
                      </a:r>
                      <a:endParaRPr lang="es-E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200000"/>
                        </a:lnSpc>
                        <a:spcAft>
                          <a:spcPts val="0"/>
                        </a:spcAft>
                      </a:pPr>
                      <a:r>
                        <a:rPr lang="es-MX" sz="1200">
                          <a:latin typeface="Times New Roman"/>
                          <a:ea typeface="Calibri"/>
                          <a:cs typeface="Times New Roman"/>
                        </a:rPr>
                        <a:t>0 a 599 dólares </a:t>
                      </a:r>
                      <a:endParaRPr lang="es-E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s-MX" sz="1200">
                          <a:latin typeface="Times New Roman"/>
                          <a:ea typeface="Calibri"/>
                          <a:cs typeface="Times New Roman"/>
                        </a:rPr>
                        <a:t> 15 días </a:t>
                      </a:r>
                      <a:endParaRPr lang="es-E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200000"/>
                        </a:lnSpc>
                        <a:spcAft>
                          <a:spcPts val="0"/>
                        </a:spcAft>
                      </a:pPr>
                      <a:r>
                        <a:rPr lang="es-MX" sz="1200">
                          <a:latin typeface="Times New Roman"/>
                          <a:ea typeface="Calibri"/>
                          <a:cs typeface="Times New Roman"/>
                        </a:rPr>
                        <a:t>600 a 800 dólares </a:t>
                      </a:r>
                      <a:endParaRPr lang="es-E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s-MX" sz="1200" dirty="0">
                          <a:latin typeface="Times New Roman"/>
                          <a:ea typeface="Calibri"/>
                          <a:cs typeface="Times New Roman"/>
                        </a:rPr>
                        <a:t>30 días </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200000"/>
                        </a:lnSpc>
                        <a:spcAft>
                          <a:spcPts val="0"/>
                        </a:spcAft>
                      </a:pPr>
                      <a:r>
                        <a:rPr lang="es-MX" sz="1200">
                          <a:latin typeface="Times New Roman"/>
                          <a:ea typeface="Calibri"/>
                          <a:cs typeface="Times New Roman"/>
                        </a:rPr>
                        <a:t>801 a 1000 dólares </a:t>
                      </a:r>
                      <a:endParaRPr lang="es-E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s-MX" sz="1200">
                          <a:latin typeface="Times New Roman"/>
                          <a:ea typeface="Calibri"/>
                          <a:cs typeface="Times New Roman"/>
                        </a:rPr>
                        <a:t>45 días </a:t>
                      </a:r>
                      <a:endParaRPr lang="es-E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200000"/>
                        </a:lnSpc>
                        <a:spcAft>
                          <a:spcPts val="0"/>
                        </a:spcAft>
                      </a:pPr>
                      <a:r>
                        <a:rPr lang="es-MX" sz="1200" dirty="0">
                          <a:latin typeface="Times New Roman"/>
                          <a:ea typeface="Calibri"/>
                          <a:cs typeface="Times New Roman"/>
                        </a:rPr>
                        <a:t>1001 a 5000 dólares </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200000"/>
                        </a:lnSpc>
                        <a:spcAft>
                          <a:spcPts val="0"/>
                        </a:spcAft>
                      </a:pPr>
                      <a:r>
                        <a:rPr lang="es-MX" sz="1200" dirty="0">
                          <a:latin typeface="Times New Roman"/>
                          <a:ea typeface="Calibri"/>
                          <a:cs typeface="Times New Roman"/>
                        </a:rPr>
                        <a:t>60 días </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9" name="18 CuadroTexto"/>
          <p:cNvSpPr txBox="1"/>
          <p:nvPr/>
        </p:nvSpPr>
        <p:spPr>
          <a:xfrm>
            <a:off x="4714876" y="6072206"/>
            <a:ext cx="4143404" cy="646331"/>
          </a:xfrm>
          <a:prstGeom prst="rect">
            <a:avLst/>
          </a:prstGeom>
          <a:noFill/>
        </p:spPr>
        <p:txBody>
          <a:bodyPr wrap="square" rtlCol="0">
            <a:spAutoFit/>
          </a:bodyPr>
          <a:lstStyle/>
          <a:p>
            <a:pPr algn="just"/>
            <a:r>
              <a:rPr lang="es-MX" sz="1200" dirty="0" smtClean="0"/>
              <a:t>El financiamiento es otorgado por la empresa dependiendo del monto de compra que tiene los clientes, consumo y frecuencia según el monto </a:t>
            </a:r>
            <a:endParaRPr lang="es-ES" sz="1200" dirty="0"/>
          </a:p>
        </p:txBody>
      </p:sp>
    </p:spTree>
    <p:extLst>
      <p:ext uri="{BB962C8B-B14F-4D97-AF65-F5344CB8AC3E}">
        <p14:creationId xmlns:p14="http://schemas.microsoft.com/office/powerpoint/2010/main" xmlns="" val="25795388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de flecha"/>
          <p:cNvCxnSpPr/>
          <p:nvPr/>
        </p:nvCxnSpPr>
        <p:spPr>
          <a:xfrm rot="5400000">
            <a:off x="1143000" y="3429000"/>
            <a:ext cx="6858000" cy="1588"/>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9" name="8 CuadroTexto"/>
          <p:cNvSpPr txBox="1"/>
          <p:nvPr/>
        </p:nvSpPr>
        <p:spPr>
          <a:xfrm>
            <a:off x="714348" y="214290"/>
            <a:ext cx="3214710" cy="461665"/>
          </a:xfrm>
          <a:prstGeom prst="rect">
            <a:avLst/>
          </a:prstGeom>
          <a:noFill/>
        </p:spPr>
        <p:txBody>
          <a:bodyPr wrap="square" rtlCol="0">
            <a:spAutoFit/>
          </a:bodyPr>
          <a:lstStyle/>
          <a:p>
            <a:pPr algn="ctr"/>
            <a:r>
              <a:rPr lang="es-EC" sz="1200" b="1" dirty="0" smtClean="0"/>
              <a:t>Modelo propuesto para gestión  de </a:t>
            </a:r>
            <a:r>
              <a:rPr lang="es-MX" sz="1200" b="1" dirty="0" smtClean="0"/>
              <a:t>cuentas por cobrar</a:t>
            </a:r>
            <a:endParaRPr lang="es-ES" sz="1200" b="1" dirty="0"/>
          </a:p>
        </p:txBody>
      </p:sp>
      <p:graphicFrame>
        <p:nvGraphicFramePr>
          <p:cNvPr id="10" name="9 Diagrama"/>
          <p:cNvGraphicFramePr/>
          <p:nvPr/>
        </p:nvGraphicFramePr>
        <p:xfrm>
          <a:off x="142844" y="-500090"/>
          <a:ext cx="4071966" cy="535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4274" name="Picture 2" descr="http://financeconpuas.wikispaces.com/file/view/cxc,,,,,,.jpg/219319940/500x490/cxc,,,,,,.jpg">
            <a:hlinkClick r:id="rId6"/>
          </p:cNvPr>
          <p:cNvPicPr>
            <a:picLocks noChangeAspect="1" noChangeArrowheads="1"/>
          </p:cNvPicPr>
          <p:nvPr/>
        </p:nvPicPr>
        <p:blipFill>
          <a:blip r:embed="rId7"/>
          <a:srcRect/>
          <a:stretch>
            <a:fillRect/>
          </a:stretch>
        </p:blipFill>
        <p:spPr bwMode="auto">
          <a:xfrm>
            <a:off x="428596" y="3500438"/>
            <a:ext cx="1428760" cy="1928826"/>
          </a:xfrm>
          <a:prstGeom prst="rect">
            <a:avLst/>
          </a:prstGeom>
          <a:ln>
            <a:noFill/>
          </a:ln>
          <a:effectLst>
            <a:softEdge rad="112500"/>
          </a:effectLst>
        </p:spPr>
      </p:pic>
      <p:pic>
        <p:nvPicPr>
          <p:cNvPr id="54276" name="Picture 4" descr="http://www.gsiempre.com/sites/default/files/modulos/clip_image005.jpg">
            <a:hlinkClick r:id="rId8"/>
          </p:cNvPr>
          <p:cNvPicPr>
            <a:picLocks noChangeAspect="1" noChangeArrowheads="1"/>
          </p:cNvPicPr>
          <p:nvPr/>
        </p:nvPicPr>
        <p:blipFill>
          <a:blip r:embed="rId9"/>
          <a:srcRect/>
          <a:stretch>
            <a:fillRect/>
          </a:stretch>
        </p:blipFill>
        <p:spPr bwMode="auto">
          <a:xfrm>
            <a:off x="2571736" y="3571876"/>
            <a:ext cx="1428750" cy="1643064"/>
          </a:xfrm>
          <a:prstGeom prst="rect">
            <a:avLst/>
          </a:prstGeom>
          <a:noFill/>
        </p:spPr>
      </p:pic>
      <p:pic>
        <p:nvPicPr>
          <p:cNvPr id="54278" name="Picture 6" descr="http://www.laprimeraperu.pe/online/images/2012/setiembre/05/mj4.jpg">
            <a:hlinkClick r:id="rId10"/>
          </p:cNvPr>
          <p:cNvPicPr>
            <a:picLocks noChangeAspect="1" noChangeArrowheads="1"/>
          </p:cNvPicPr>
          <p:nvPr/>
        </p:nvPicPr>
        <p:blipFill>
          <a:blip r:embed="rId11"/>
          <a:srcRect/>
          <a:stretch>
            <a:fillRect/>
          </a:stretch>
        </p:blipFill>
        <p:spPr bwMode="auto">
          <a:xfrm>
            <a:off x="1000100" y="5500702"/>
            <a:ext cx="2323854" cy="1157280"/>
          </a:xfrm>
          <a:prstGeom prst="rect">
            <a:avLst/>
          </a:prstGeom>
          <a:noFill/>
        </p:spPr>
      </p:pic>
      <p:sp>
        <p:nvSpPr>
          <p:cNvPr id="14" name="13 CuadroTexto"/>
          <p:cNvSpPr txBox="1"/>
          <p:nvPr/>
        </p:nvSpPr>
        <p:spPr>
          <a:xfrm>
            <a:off x="5072066" y="428604"/>
            <a:ext cx="3643338" cy="369332"/>
          </a:xfrm>
          <a:prstGeom prst="rect">
            <a:avLst/>
          </a:prstGeom>
          <a:noFill/>
        </p:spPr>
        <p:txBody>
          <a:bodyPr wrap="square" rtlCol="0">
            <a:spAutoFit/>
          </a:bodyPr>
          <a:lstStyle/>
          <a:p>
            <a:r>
              <a:rPr lang="es-MX" b="1" dirty="0" smtClean="0"/>
              <a:t>Estrategias </a:t>
            </a:r>
            <a:r>
              <a:rPr lang="es-ES" b="1" dirty="0" smtClean="0"/>
              <a:t> de cuentas por  cobrar </a:t>
            </a:r>
            <a:endParaRPr lang="es-ES" dirty="0" smtClean="0"/>
          </a:p>
        </p:txBody>
      </p:sp>
      <p:graphicFrame>
        <p:nvGraphicFramePr>
          <p:cNvPr id="15" name="14 Diagrama"/>
          <p:cNvGraphicFramePr/>
          <p:nvPr/>
        </p:nvGraphicFramePr>
        <p:xfrm>
          <a:off x="4714876" y="285728"/>
          <a:ext cx="4357718" cy="413543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9" name="18 Imagen"/>
          <p:cNvPicPr/>
          <p:nvPr/>
        </p:nvPicPr>
        <p:blipFill>
          <a:blip r:embed="rId16"/>
          <a:srcRect l="27714" t="49647" r="26212" b="24190"/>
          <a:stretch>
            <a:fillRect/>
          </a:stretch>
        </p:blipFill>
        <p:spPr bwMode="auto">
          <a:xfrm>
            <a:off x="4857752" y="3857628"/>
            <a:ext cx="4000528" cy="2571768"/>
          </a:xfrm>
          <a:prstGeom prst="rect">
            <a:avLst/>
          </a:prstGeom>
          <a:noFill/>
          <a:ln w="9525">
            <a:noFill/>
            <a:miter lim="800000"/>
            <a:headEnd/>
            <a:tailEnd/>
          </a:ln>
          <a:effectLst/>
        </p:spPr>
      </p:pic>
      <p:sp>
        <p:nvSpPr>
          <p:cNvPr id="20" name="19 Flecha izquierda">
            <a:hlinkClick r:id="rId17" action="ppaction://hlinksldjump"/>
          </p:cNvPr>
          <p:cNvSpPr/>
          <p:nvPr/>
        </p:nvSpPr>
        <p:spPr>
          <a:xfrm>
            <a:off x="3643306" y="5786454"/>
            <a:ext cx="571504" cy="571504"/>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xmlns="" val="31489638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57224" y="214290"/>
            <a:ext cx="7072362" cy="369332"/>
          </a:xfrm>
          <a:prstGeom prst="rect">
            <a:avLst/>
          </a:prstGeom>
          <a:noFill/>
        </p:spPr>
        <p:txBody>
          <a:bodyPr wrap="square" rtlCol="0">
            <a:spAutoFit/>
          </a:bodyPr>
          <a:lstStyle/>
          <a:p>
            <a:pPr algn="ctr"/>
            <a:r>
              <a:rPr lang="es-MX" b="1" i="1" dirty="0" smtClean="0"/>
              <a:t>Modelo de cuentas gestión Cuentas por cobrar empleados</a:t>
            </a:r>
            <a:endParaRPr lang="es-ES" b="1" i="1" dirty="0"/>
          </a:p>
        </p:txBody>
      </p:sp>
      <p:cxnSp>
        <p:nvCxnSpPr>
          <p:cNvPr id="4" name="3 Conector recto de flecha"/>
          <p:cNvCxnSpPr/>
          <p:nvPr/>
        </p:nvCxnSpPr>
        <p:spPr>
          <a:xfrm>
            <a:off x="357158" y="642918"/>
            <a:ext cx="7786742" cy="1588"/>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graphicFrame>
        <p:nvGraphicFramePr>
          <p:cNvPr id="8" name="7 Diagrama"/>
          <p:cNvGraphicFramePr/>
          <p:nvPr/>
        </p:nvGraphicFramePr>
        <p:xfrm>
          <a:off x="357158" y="2000240"/>
          <a:ext cx="8501122" cy="3857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CuadroTexto"/>
          <p:cNvSpPr txBox="1"/>
          <p:nvPr/>
        </p:nvSpPr>
        <p:spPr>
          <a:xfrm>
            <a:off x="214282" y="1071546"/>
            <a:ext cx="8643966" cy="646331"/>
          </a:xfrm>
          <a:prstGeom prst="rect">
            <a:avLst/>
          </a:prstGeom>
          <a:noFill/>
        </p:spPr>
        <p:txBody>
          <a:bodyPr wrap="square" rtlCol="0">
            <a:spAutoFit/>
          </a:bodyPr>
          <a:lstStyle/>
          <a:p>
            <a:r>
              <a:rPr lang="es-MX" dirty="0" smtClean="0"/>
              <a:t>El saldo corresponde a valores a cargo del personal por telefonía celular, anticipos y cargos varios derivados de la actividad de la empresa</a:t>
            </a:r>
            <a:endParaRPr lang="es-ES" dirty="0"/>
          </a:p>
        </p:txBody>
      </p:sp>
      <p:pic>
        <p:nvPicPr>
          <p:cNvPr id="53250" name="Picture 2" descr="http://www.comoahorrar.es/wp-content/uploads/2009/09/sueldo.gif">
            <a:hlinkClick r:id="rId6"/>
          </p:cNvPr>
          <p:cNvPicPr>
            <a:picLocks noChangeAspect="1" noChangeArrowheads="1"/>
          </p:cNvPicPr>
          <p:nvPr/>
        </p:nvPicPr>
        <p:blipFill>
          <a:blip r:embed="rId7"/>
          <a:srcRect/>
          <a:stretch>
            <a:fillRect/>
          </a:stretch>
        </p:blipFill>
        <p:spPr bwMode="auto">
          <a:xfrm>
            <a:off x="571472" y="2143116"/>
            <a:ext cx="2428892" cy="1754200"/>
          </a:xfrm>
          <a:prstGeom prst="rect">
            <a:avLst/>
          </a:prstGeom>
          <a:noFill/>
        </p:spPr>
      </p:pic>
      <p:pic>
        <p:nvPicPr>
          <p:cNvPr id="53252" name="Picture 4" descr="https://encrypted-tbn2.gstatic.com/images?q=tbn:ANd9GcQ362tQ9jOdouF_3CSx4KcZLJ5b4AVVEIeaQzhAl2h2MNK8mFi0">
            <a:hlinkClick r:id="rId8"/>
          </p:cNvPr>
          <p:cNvPicPr>
            <a:picLocks noChangeAspect="1" noChangeArrowheads="1"/>
          </p:cNvPicPr>
          <p:nvPr/>
        </p:nvPicPr>
        <p:blipFill>
          <a:blip r:embed="rId9"/>
          <a:srcRect/>
          <a:stretch>
            <a:fillRect/>
          </a:stretch>
        </p:blipFill>
        <p:spPr bwMode="auto">
          <a:xfrm>
            <a:off x="7072330" y="2071678"/>
            <a:ext cx="1643074" cy="1548020"/>
          </a:xfrm>
          <a:prstGeom prst="rect">
            <a:avLst/>
          </a:prstGeom>
          <a:noFill/>
        </p:spPr>
      </p:pic>
      <p:pic>
        <p:nvPicPr>
          <p:cNvPr id="53254" name="Picture 6" descr="https://encrypted-tbn1.gstatic.com/images?q=tbn:ANd9GcTbmkW80GEPHuef9FP6Ac0A0qqkjWGu35S4aztsofcqzwwoPtjh">
            <a:hlinkClick r:id="rId10"/>
          </p:cNvPr>
          <p:cNvPicPr>
            <a:picLocks noChangeAspect="1" noChangeArrowheads="1"/>
          </p:cNvPicPr>
          <p:nvPr/>
        </p:nvPicPr>
        <p:blipFill>
          <a:blip r:embed="rId11"/>
          <a:srcRect/>
          <a:stretch>
            <a:fillRect/>
          </a:stretch>
        </p:blipFill>
        <p:spPr bwMode="auto">
          <a:xfrm>
            <a:off x="785786" y="4857760"/>
            <a:ext cx="1219200" cy="1209676"/>
          </a:xfrm>
          <a:prstGeom prst="rect">
            <a:avLst/>
          </a:prstGeom>
          <a:ln>
            <a:noFill/>
          </a:ln>
          <a:effectLst>
            <a:softEdge rad="112500"/>
          </a:effectLst>
        </p:spPr>
      </p:pic>
      <p:pic>
        <p:nvPicPr>
          <p:cNvPr id="53256" name="Picture 8" descr="https://encrypted-tbn3.gstatic.com/images?q=tbn:ANd9GcTBeGW6TTxm9r7HYSz2G-0TgoXY-PNL9Wvlszf9x2TBEhU7Hp28">
            <a:hlinkClick r:id="rId12" action="ppaction://hlinksldjump"/>
          </p:cNvPr>
          <p:cNvPicPr>
            <a:picLocks noChangeAspect="1" noChangeArrowheads="1"/>
          </p:cNvPicPr>
          <p:nvPr/>
        </p:nvPicPr>
        <p:blipFill>
          <a:blip r:embed="rId13"/>
          <a:srcRect/>
          <a:stretch>
            <a:fillRect/>
          </a:stretch>
        </p:blipFill>
        <p:spPr bwMode="auto">
          <a:xfrm>
            <a:off x="7072330" y="4429132"/>
            <a:ext cx="1571636" cy="1785950"/>
          </a:xfrm>
          <a:prstGeom prst="rect">
            <a:avLst/>
          </a:prstGeom>
          <a:ln>
            <a:noFill/>
          </a:ln>
          <a:effectLst>
            <a:softEdge rad="112500"/>
          </a:effectLst>
        </p:spPr>
      </p:pic>
    </p:spTree>
    <p:extLst>
      <p:ext uri="{BB962C8B-B14F-4D97-AF65-F5344CB8AC3E}">
        <p14:creationId xmlns:p14="http://schemas.microsoft.com/office/powerpoint/2010/main" xmlns="" val="18003199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214290"/>
            <a:ext cx="4533084" cy="615553"/>
          </a:xfrm>
          <a:prstGeom prst="rect">
            <a:avLst/>
          </a:prstGeom>
          <a:noFill/>
        </p:spPr>
        <p:txBody>
          <a:bodyPr wrap="square" rtlCol="0">
            <a:spAutoFit/>
          </a:bodyPr>
          <a:lstStyle/>
          <a:p>
            <a:pPr lvl="0"/>
            <a:endParaRPr lang="es-ES" sz="1600" dirty="0"/>
          </a:p>
          <a:p>
            <a:endParaRPr lang="es-ES" dirty="0"/>
          </a:p>
        </p:txBody>
      </p:sp>
      <p:cxnSp>
        <p:nvCxnSpPr>
          <p:cNvPr id="4" name="3 Conector recto de flecha"/>
          <p:cNvCxnSpPr/>
          <p:nvPr/>
        </p:nvCxnSpPr>
        <p:spPr>
          <a:xfrm>
            <a:off x="477234" y="764704"/>
            <a:ext cx="28803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6" name="5 Conector recto de flecha"/>
          <p:cNvCxnSpPr/>
          <p:nvPr/>
        </p:nvCxnSpPr>
        <p:spPr>
          <a:xfrm>
            <a:off x="4608004" y="188640"/>
            <a:ext cx="108012" cy="655272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14" name="13 Diagrama"/>
          <p:cNvGraphicFramePr/>
          <p:nvPr>
            <p:extLst>
              <p:ext uri="{D42A27DB-BD31-4B8C-83A1-F6EECF244321}">
                <p14:modId xmlns:p14="http://schemas.microsoft.com/office/powerpoint/2010/main" xmlns="" val="3102981964"/>
              </p:ext>
            </p:extLst>
          </p:nvPr>
        </p:nvGraphicFramePr>
        <p:xfrm>
          <a:off x="-731912" y="152524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14 Diagrama"/>
          <p:cNvGraphicFramePr/>
          <p:nvPr>
            <p:extLst>
              <p:ext uri="{D42A27DB-BD31-4B8C-83A1-F6EECF244321}">
                <p14:modId xmlns:p14="http://schemas.microsoft.com/office/powerpoint/2010/main" xmlns="" val="2179098465"/>
              </p:ext>
            </p:extLst>
          </p:nvPr>
        </p:nvGraphicFramePr>
        <p:xfrm>
          <a:off x="4608004" y="620688"/>
          <a:ext cx="4535996" cy="55446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6 Rectángulo"/>
          <p:cNvSpPr/>
          <p:nvPr/>
        </p:nvSpPr>
        <p:spPr>
          <a:xfrm>
            <a:off x="357158" y="214290"/>
            <a:ext cx="3679212" cy="369332"/>
          </a:xfrm>
          <a:prstGeom prst="rect">
            <a:avLst/>
          </a:prstGeom>
        </p:spPr>
        <p:txBody>
          <a:bodyPr wrap="none">
            <a:spAutoFit/>
          </a:bodyPr>
          <a:lstStyle/>
          <a:p>
            <a:r>
              <a:rPr lang="es-EC" b="1" dirty="0" smtClean="0"/>
              <a:t>Situación actual de Inventarios </a:t>
            </a:r>
            <a:endParaRPr lang="es-ES" b="1" dirty="0"/>
          </a:p>
        </p:txBody>
      </p:sp>
      <p:sp>
        <p:nvSpPr>
          <p:cNvPr id="8" name="7 CuadroTexto"/>
          <p:cNvSpPr txBox="1"/>
          <p:nvPr/>
        </p:nvSpPr>
        <p:spPr>
          <a:xfrm>
            <a:off x="5357818" y="142852"/>
            <a:ext cx="3286148" cy="923330"/>
          </a:xfrm>
          <a:prstGeom prst="rect">
            <a:avLst/>
          </a:prstGeom>
          <a:noFill/>
        </p:spPr>
        <p:txBody>
          <a:bodyPr wrap="square" rtlCol="0">
            <a:spAutoFit/>
          </a:bodyPr>
          <a:lstStyle/>
          <a:p>
            <a:pPr algn="ctr"/>
            <a:r>
              <a:rPr lang="es-EC" b="1" dirty="0" smtClean="0"/>
              <a:t>Modelo propuesto para Inventarios </a:t>
            </a:r>
            <a:endParaRPr lang="es-ES" b="1" dirty="0" smtClean="0"/>
          </a:p>
          <a:p>
            <a:endParaRPr lang="es-ES" dirty="0"/>
          </a:p>
        </p:txBody>
      </p:sp>
      <p:sp>
        <p:nvSpPr>
          <p:cNvPr id="9" name="8 CuadroTexto"/>
          <p:cNvSpPr txBox="1"/>
          <p:nvPr/>
        </p:nvSpPr>
        <p:spPr>
          <a:xfrm>
            <a:off x="5786446" y="785794"/>
            <a:ext cx="2786082" cy="276999"/>
          </a:xfrm>
          <a:prstGeom prst="rect">
            <a:avLst/>
          </a:prstGeom>
          <a:noFill/>
        </p:spPr>
        <p:txBody>
          <a:bodyPr wrap="square" rtlCol="0">
            <a:spAutoFit/>
          </a:bodyPr>
          <a:lstStyle/>
          <a:p>
            <a:pPr algn="ctr"/>
            <a:r>
              <a:rPr lang="es-ES" sz="1200" b="1" dirty="0" smtClean="0"/>
              <a:t>Sistemas de Control de Inventarios </a:t>
            </a:r>
            <a:endParaRPr lang="es-ES" sz="1200" dirty="0"/>
          </a:p>
        </p:txBody>
      </p:sp>
    </p:spTree>
    <p:extLst>
      <p:ext uri="{BB962C8B-B14F-4D97-AF65-F5344CB8AC3E}">
        <p14:creationId xmlns:p14="http://schemas.microsoft.com/office/powerpoint/2010/main" xmlns="" val="31415304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404664"/>
            <a:ext cx="453650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Diseño de reducción </a:t>
            </a:r>
            <a:r>
              <a:rPr lang="es-MX"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Costo de Materia Prima</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4" name="3 Diagrama"/>
          <p:cNvGraphicFramePr/>
          <p:nvPr>
            <p:extLst>
              <p:ext uri="{D42A27DB-BD31-4B8C-83A1-F6EECF244321}">
                <p14:modId xmlns:p14="http://schemas.microsoft.com/office/powerpoint/2010/main" xmlns="" val="1589496254"/>
              </p:ext>
            </p:extLst>
          </p:nvPr>
        </p:nvGraphicFramePr>
        <p:xfrm>
          <a:off x="323528" y="-202952"/>
          <a:ext cx="864096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CuadroTexto"/>
          <p:cNvSpPr txBox="1"/>
          <p:nvPr/>
        </p:nvSpPr>
        <p:spPr>
          <a:xfrm>
            <a:off x="4860032" y="3257689"/>
            <a:ext cx="4211960"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lvl="0" algn="just"/>
            <a:endParaRPr lang="es-MX" sz="1400" dirty="0" smtClean="0"/>
          </a:p>
          <a:p>
            <a:pPr lvl="0" algn="just"/>
            <a:r>
              <a:rPr lang="es-MX" sz="1600" dirty="0" smtClean="0"/>
              <a:t>Controlar </a:t>
            </a:r>
            <a:r>
              <a:rPr lang="es-MX" sz="1600" dirty="0"/>
              <a:t>diariamente el nivel y los movimientos de las existencias informando al jefe de almacenamiento. </a:t>
            </a:r>
            <a:endParaRPr lang="es-ES" sz="1600" dirty="0"/>
          </a:p>
          <a:p>
            <a:endParaRPr lang="es-ES" dirty="0"/>
          </a:p>
        </p:txBody>
      </p:sp>
      <p:sp>
        <p:nvSpPr>
          <p:cNvPr id="10" name="9 CuadroTexto"/>
          <p:cNvSpPr txBox="1"/>
          <p:nvPr/>
        </p:nvSpPr>
        <p:spPr>
          <a:xfrm>
            <a:off x="1763688" y="5085184"/>
            <a:ext cx="5400600" cy="110799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just"/>
            <a:r>
              <a:rPr lang="es-MX" sz="1600" dirty="0"/>
              <a:t>Coordinar adecuadamente el almacenamiento de la mercadería, movilización, ingresos y egresos de la materia prima con una reducción en los costos.</a:t>
            </a:r>
            <a:endParaRPr lang="es-ES" sz="1600" dirty="0"/>
          </a:p>
          <a:p>
            <a:endParaRPr lang="es-ES" dirty="0"/>
          </a:p>
        </p:txBody>
      </p:sp>
      <p:sp>
        <p:nvSpPr>
          <p:cNvPr id="12" name="11 CuadroTexto"/>
          <p:cNvSpPr txBox="1"/>
          <p:nvPr/>
        </p:nvSpPr>
        <p:spPr>
          <a:xfrm>
            <a:off x="323528" y="3401124"/>
            <a:ext cx="4140460" cy="110799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just"/>
            <a:r>
              <a:rPr lang="es-MX" sz="1600" dirty="0"/>
              <a:t>Minimizar los costos de compra tomando en cuenta las condiciones de consistencia sin afectar el rendimiento actual.</a:t>
            </a:r>
          </a:p>
          <a:p>
            <a:endParaRPr lang="es-ES" dirty="0"/>
          </a:p>
        </p:txBody>
      </p:sp>
    </p:spTree>
    <p:extLst>
      <p:ext uri="{BB962C8B-B14F-4D97-AF65-F5344CB8AC3E}">
        <p14:creationId xmlns:p14="http://schemas.microsoft.com/office/powerpoint/2010/main" xmlns="" val="36885615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2" y="548680"/>
            <a:ext cx="3744416" cy="738664"/>
          </a:xfrm>
          <a:prstGeom prst="rect">
            <a:avLst/>
          </a:prstGeom>
          <a:noFill/>
        </p:spPr>
        <p:txBody>
          <a:bodyPr wrap="square" rtlCol="0">
            <a:spAutoFit/>
          </a:bodyPr>
          <a:lstStyle/>
          <a:p>
            <a:r>
              <a:rPr lang="es-EC" b="1" dirty="0">
                <a:latin typeface="Times New Roman" pitchFamily="18" charset="0"/>
                <a:cs typeface="Times New Roman" pitchFamily="18" charset="0"/>
              </a:rPr>
              <a:t> </a:t>
            </a:r>
            <a:r>
              <a:rPr lang="es-EC" sz="2400" b="1" i="1" dirty="0">
                <a:effectLst>
                  <a:outerShdw blurRad="38100" dist="38100" dir="2700000" algn="tl">
                    <a:srgbClr val="000000">
                      <a:alpha val="43137"/>
                    </a:srgbClr>
                  </a:outerShdw>
                </a:effectLst>
                <a:latin typeface="Times New Roman" pitchFamily="18" charset="0"/>
                <a:cs typeface="Times New Roman" pitchFamily="18" charset="0"/>
              </a:rPr>
              <a:t>Objetivo </a:t>
            </a:r>
            <a:r>
              <a:rPr lang="es-EC" sz="2400" b="1" i="1" dirty="0" smtClean="0">
                <a:effectLst>
                  <a:outerShdw blurRad="38100" dist="38100" dir="2700000" algn="tl">
                    <a:srgbClr val="000000">
                      <a:alpha val="43137"/>
                    </a:srgbClr>
                  </a:outerShdw>
                </a:effectLst>
                <a:latin typeface="Times New Roman" pitchFamily="18" charset="0"/>
                <a:cs typeface="Times New Roman" pitchFamily="18" charset="0"/>
              </a:rPr>
              <a:t>Específicos </a:t>
            </a:r>
            <a:endParaRPr lang="es-ES" i="1" dirty="0">
              <a:effectLst>
                <a:outerShdw blurRad="38100" dist="38100" dir="2700000" algn="tl">
                  <a:srgbClr val="000000">
                    <a:alpha val="43137"/>
                  </a:srgbClr>
                </a:outerShdw>
              </a:effectLst>
              <a:latin typeface="Times New Roman" pitchFamily="18" charset="0"/>
              <a:cs typeface="Times New Roman" pitchFamily="18" charset="0"/>
            </a:endParaRPr>
          </a:p>
          <a:p>
            <a:endParaRPr lang="es-ES" dirty="0"/>
          </a:p>
        </p:txBody>
      </p:sp>
      <p:graphicFrame>
        <p:nvGraphicFramePr>
          <p:cNvPr id="3" name="2 Diagrama"/>
          <p:cNvGraphicFramePr/>
          <p:nvPr>
            <p:extLst>
              <p:ext uri="{D42A27DB-BD31-4B8C-83A1-F6EECF244321}">
                <p14:modId xmlns:p14="http://schemas.microsoft.com/office/powerpoint/2010/main" xmlns="" val="2687727707"/>
              </p:ext>
            </p:extLst>
          </p:nvPr>
        </p:nvGraphicFramePr>
        <p:xfrm>
          <a:off x="857224" y="1397000"/>
          <a:ext cx="7848872"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3709554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496" y="44624"/>
            <a:ext cx="5036570" cy="369332"/>
          </a:xfrm>
          <a:prstGeom prst="rect">
            <a:avLst/>
          </a:prstGeom>
          <a:noFill/>
        </p:spPr>
        <p:txBody>
          <a:bodyPr wrap="square" rtlCol="0">
            <a:spAutoFit/>
          </a:bodyPr>
          <a:lstStyle/>
          <a:p>
            <a:pPr algn="ctr"/>
            <a:r>
              <a:rPr lang="es-MX" b="1" dirty="0" smtClean="0"/>
              <a:t>Gestión financiera de Cuentas por Pagar</a:t>
            </a:r>
            <a:endParaRPr lang="es-ES" b="1" dirty="0"/>
          </a:p>
        </p:txBody>
      </p:sp>
      <p:cxnSp>
        <p:nvCxnSpPr>
          <p:cNvPr id="4" name="3 Conector recto de flecha"/>
          <p:cNvCxnSpPr/>
          <p:nvPr/>
        </p:nvCxnSpPr>
        <p:spPr>
          <a:xfrm>
            <a:off x="357158" y="428604"/>
            <a:ext cx="4500594"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8" name="7 Diagrama"/>
          <p:cNvGraphicFramePr/>
          <p:nvPr>
            <p:extLst>
              <p:ext uri="{D42A27DB-BD31-4B8C-83A1-F6EECF244321}">
                <p14:modId xmlns:p14="http://schemas.microsoft.com/office/powerpoint/2010/main" xmlns="" val="2217806105"/>
              </p:ext>
            </p:extLst>
          </p:nvPr>
        </p:nvGraphicFramePr>
        <p:xfrm>
          <a:off x="357158" y="-928718"/>
          <a:ext cx="8352928" cy="4424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9 Tabla"/>
          <p:cNvGraphicFramePr>
            <a:graphicFrameLocks noGrp="1"/>
          </p:cNvGraphicFramePr>
          <p:nvPr>
            <p:extLst>
              <p:ext uri="{D42A27DB-BD31-4B8C-83A1-F6EECF244321}">
                <p14:modId xmlns:p14="http://schemas.microsoft.com/office/powerpoint/2010/main" xmlns="" val="1837991213"/>
              </p:ext>
            </p:extLst>
          </p:nvPr>
        </p:nvGraphicFramePr>
        <p:xfrm>
          <a:off x="323528" y="2204864"/>
          <a:ext cx="4104456" cy="4176463"/>
        </p:xfrm>
        <a:graphic>
          <a:graphicData uri="http://schemas.openxmlformats.org/drawingml/2006/table">
            <a:tbl>
              <a:tblPr firstRow="1" firstCol="1" bandRow="1">
                <a:tableStyleId>{073A0DAA-6AF3-43AB-8588-CEC1D06C72B9}</a:tableStyleId>
              </a:tblPr>
              <a:tblGrid>
                <a:gridCol w="1499821"/>
                <a:gridCol w="1500322"/>
                <a:gridCol w="1104313"/>
              </a:tblGrid>
              <a:tr h="596638">
                <a:tc>
                  <a:txBody>
                    <a:bodyPr/>
                    <a:lstStyle/>
                    <a:p>
                      <a:pPr algn="ctr">
                        <a:lnSpc>
                          <a:spcPct val="200000"/>
                        </a:lnSpc>
                        <a:spcAft>
                          <a:spcPts val="0"/>
                        </a:spcAft>
                      </a:pPr>
                      <a:r>
                        <a:rPr lang="es-MX" sz="1200">
                          <a:effectLst/>
                        </a:rPr>
                        <a:t>Proveedores</a:t>
                      </a:r>
                      <a:endParaRPr lang="es-ES" sz="1100">
                        <a:effectLst/>
                        <a:latin typeface="Calibri"/>
                        <a:ea typeface="Calibri"/>
                        <a:cs typeface="Times New Roman"/>
                      </a:endParaRPr>
                    </a:p>
                  </a:txBody>
                  <a:tcPr marL="68580" marR="68580" marT="0" marB="0"/>
                </a:tc>
                <a:tc>
                  <a:txBody>
                    <a:bodyPr/>
                    <a:lstStyle/>
                    <a:p>
                      <a:pPr algn="ctr">
                        <a:lnSpc>
                          <a:spcPct val="200000"/>
                        </a:lnSpc>
                        <a:spcAft>
                          <a:spcPts val="0"/>
                        </a:spcAft>
                      </a:pPr>
                      <a:r>
                        <a:rPr lang="es-MX" sz="1200">
                          <a:effectLst/>
                        </a:rPr>
                        <a:t>Dic. 2011</a:t>
                      </a:r>
                      <a:endParaRPr lang="es-ES" sz="1100">
                        <a:effectLst/>
                        <a:latin typeface="Calibri"/>
                        <a:ea typeface="Calibri"/>
                        <a:cs typeface="Times New Roman"/>
                      </a:endParaRPr>
                    </a:p>
                  </a:txBody>
                  <a:tcPr marL="68580" marR="68580" marT="0" marB="0"/>
                </a:tc>
                <a:tc>
                  <a:txBody>
                    <a:bodyPr/>
                    <a:lstStyle/>
                    <a:p>
                      <a:pPr algn="ctr">
                        <a:lnSpc>
                          <a:spcPct val="200000"/>
                        </a:lnSpc>
                        <a:spcAft>
                          <a:spcPts val="0"/>
                        </a:spcAft>
                      </a:pPr>
                      <a:r>
                        <a:rPr lang="es-MX" sz="1200">
                          <a:effectLst/>
                        </a:rPr>
                        <a:t>Dic. 2012</a:t>
                      </a:r>
                      <a:endParaRPr lang="es-ES" sz="1100">
                        <a:effectLst/>
                        <a:latin typeface="Calibri"/>
                        <a:ea typeface="Calibri"/>
                        <a:cs typeface="Times New Roman"/>
                      </a:endParaRPr>
                    </a:p>
                  </a:txBody>
                  <a:tcPr marL="68580" marR="68580" marT="0" marB="0"/>
                </a:tc>
              </a:tr>
              <a:tr h="1193275">
                <a:tc>
                  <a:txBody>
                    <a:bodyPr/>
                    <a:lstStyle/>
                    <a:p>
                      <a:pPr>
                        <a:lnSpc>
                          <a:spcPct val="200000"/>
                        </a:lnSpc>
                        <a:spcAft>
                          <a:spcPts val="0"/>
                        </a:spcAft>
                      </a:pPr>
                      <a:r>
                        <a:rPr lang="es-MX" sz="1200">
                          <a:effectLst/>
                        </a:rPr>
                        <a:t>Proveedores Nacionales </a:t>
                      </a:r>
                      <a:endParaRPr lang="es-ES" sz="1100">
                        <a:effectLst/>
                        <a:latin typeface="Calibri"/>
                        <a:ea typeface="Calibri"/>
                        <a:cs typeface="Times New Roman"/>
                      </a:endParaRPr>
                    </a:p>
                  </a:txBody>
                  <a:tcPr marL="68580" marR="68580" marT="0" marB="0"/>
                </a:tc>
                <a:tc>
                  <a:txBody>
                    <a:bodyPr/>
                    <a:lstStyle/>
                    <a:p>
                      <a:pPr>
                        <a:lnSpc>
                          <a:spcPct val="200000"/>
                        </a:lnSpc>
                        <a:spcAft>
                          <a:spcPts val="0"/>
                        </a:spcAft>
                      </a:pPr>
                      <a:r>
                        <a:rPr lang="es-MX" sz="1200">
                          <a:effectLst/>
                        </a:rPr>
                        <a:t>8.791,01</a:t>
                      </a:r>
                      <a:endParaRPr lang="es-ES" sz="1100">
                        <a:effectLst/>
                        <a:latin typeface="Calibri"/>
                        <a:ea typeface="Calibri"/>
                        <a:cs typeface="Times New Roman"/>
                      </a:endParaRPr>
                    </a:p>
                  </a:txBody>
                  <a:tcPr marL="68580" marR="68580" marT="0" marB="0"/>
                </a:tc>
                <a:tc>
                  <a:txBody>
                    <a:bodyPr/>
                    <a:lstStyle/>
                    <a:p>
                      <a:pPr>
                        <a:lnSpc>
                          <a:spcPct val="200000"/>
                        </a:lnSpc>
                        <a:spcAft>
                          <a:spcPts val="0"/>
                        </a:spcAft>
                      </a:pPr>
                      <a:r>
                        <a:rPr lang="es-MX" sz="1200">
                          <a:effectLst/>
                        </a:rPr>
                        <a:t>47.170,18</a:t>
                      </a:r>
                      <a:endParaRPr lang="es-ES" sz="1100">
                        <a:effectLst/>
                        <a:latin typeface="Calibri"/>
                        <a:ea typeface="Calibri"/>
                        <a:cs typeface="Times New Roman"/>
                      </a:endParaRPr>
                    </a:p>
                  </a:txBody>
                  <a:tcPr marL="68580" marR="68580" marT="0" marB="0"/>
                </a:tc>
              </a:tr>
              <a:tr h="1193275">
                <a:tc>
                  <a:txBody>
                    <a:bodyPr/>
                    <a:lstStyle/>
                    <a:p>
                      <a:pPr>
                        <a:lnSpc>
                          <a:spcPct val="200000"/>
                        </a:lnSpc>
                        <a:spcAft>
                          <a:spcPts val="0"/>
                        </a:spcAft>
                      </a:pPr>
                      <a:r>
                        <a:rPr lang="es-MX" sz="1200">
                          <a:effectLst/>
                        </a:rPr>
                        <a:t>Proveedores del Exterior</a:t>
                      </a:r>
                      <a:endParaRPr lang="es-ES" sz="1100">
                        <a:effectLst/>
                        <a:latin typeface="Calibri"/>
                        <a:ea typeface="Calibri"/>
                        <a:cs typeface="Times New Roman"/>
                      </a:endParaRPr>
                    </a:p>
                  </a:txBody>
                  <a:tcPr marL="68580" marR="68580" marT="0" marB="0"/>
                </a:tc>
                <a:tc>
                  <a:txBody>
                    <a:bodyPr/>
                    <a:lstStyle/>
                    <a:p>
                      <a:pPr>
                        <a:lnSpc>
                          <a:spcPct val="200000"/>
                        </a:lnSpc>
                        <a:spcAft>
                          <a:spcPts val="0"/>
                        </a:spcAft>
                      </a:pPr>
                      <a:r>
                        <a:rPr lang="es-MX" sz="1200">
                          <a:effectLst/>
                        </a:rPr>
                        <a:t>150.983,78</a:t>
                      </a:r>
                      <a:endParaRPr lang="es-ES" sz="1100">
                        <a:effectLst/>
                        <a:latin typeface="Calibri"/>
                        <a:ea typeface="Calibri"/>
                        <a:cs typeface="Times New Roman"/>
                      </a:endParaRPr>
                    </a:p>
                  </a:txBody>
                  <a:tcPr marL="68580" marR="68580" marT="0" marB="0"/>
                </a:tc>
                <a:tc>
                  <a:txBody>
                    <a:bodyPr/>
                    <a:lstStyle/>
                    <a:p>
                      <a:pPr>
                        <a:lnSpc>
                          <a:spcPct val="200000"/>
                        </a:lnSpc>
                        <a:spcAft>
                          <a:spcPts val="0"/>
                        </a:spcAft>
                      </a:pPr>
                      <a:r>
                        <a:rPr lang="es-MX" sz="1200">
                          <a:effectLst/>
                        </a:rPr>
                        <a:t>272.727,87</a:t>
                      </a:r>
                      <a:endParaRPr lang="es-ES" sz="1100">
                        <a:effectLst/>
                        <a:latin typeface="Calibri"/>
                        <a:ea typeface="Calibri"/>
                        <a:cs typeface="Times New Roman"/>
                      </a:endParaRPr>
                    </a:p>
                  </a:txBody>
                  <a:tcPr marL="68580" marR="68580" marT="0" marB="0"/>
                </a:tc>
              </a:tr>
              <a:tr h="1193275">
                <a:tc>
                  <a:txBody>
                    <a:bodyPr/>
                    <a:lstStyle/>
                    <a:p>
                      <a:pPr>
                        <a:lnSpc>
                          <a:spcPct val="200000"/>
                        </a:lnSpc>
                        <a:spcAft>
                          <a:spcPts val="0"/>
                        </a:spcAft>
                      </a:pPr>
                      <a:r>
                        <a:rPr lang="es-MX" sz="1200">
                          <a:effectLst/>
                        </a:rPr>
                        <a:t>Proveedores Locales </a:t>
                      </a:r>
                      <a:endParaRPr lang="es-ES" sz="1100">
                        <a:effectLst/>
                        <a:latin typeface="Calibri"/>
                        <a:ea typeface="Calibri"/>
                        <a:cs typeface="Times New Roman"/>
                      </a:endParaRPr>
                    </a:p>
                  </a:txBody>
                  <a:tcPr marL="68580" marR="68580" marT="0" marB="0"/>
                </a:tc>
                <a:tc>
                  <a:txBody>
                    <a:bodyPr/>
                    <a:lstStyle/>
                    <a:p>
                      <a:pPr>
                        <a:lnSpc>
                          <a:spcPct val="200000"/>
                        </a:lnSpc>
                        <a:spcAft>
                          <a:spcPts val="0"/>
                        </a:spcAft>
                      </a:pPr>
                      <a:r>
                        <a:rPr lang="es-MX" sz="1200">
                          <a:effectLst/>
                        </a:rPr>
                        <a:t>21930,60</a:t>
                      </a:r>
                      <a:endParaRPr lang="es-ES" sz="1100">
                        <a:effectLst/>
                        <a:latin typeface="Calibri"/>
                        <a:ea typeface="Calibri"/>
                        <a:cs typeface="Times New Roman"/>
                      </a:endParaRPr>
                    </a:p>
                  </a:txBody>
                  <a:tcPr marL="68580" marR="68580" marT="0" marB="0"/>
                </a:tc>
                <a:tc>
                  <a:txBody>
                    <a:bodyPr/>
                    <a:lstStyle/>
                    <a:p>
                      <a:pPr>
                        <a:lnSpc>
                          <a:spcPct val="200000"/>
                        </a:lnSpc>
                        <a:spcAft>
                          <a:spcPts val="0"/>
                        </a:spcAft>
                      </a:pPr>
                      <a:r>
                        <a:rPr lang="es-MX" sz="1200" dirty="0">
                          <a:effectLst/>
                        </a:rPr>
                        <a:t>260.595,96</a:t>
                      </a:r>
                      <a:endParaRPr lang="es-ES" sz="1100" dirty="0">
                        <a:effectLst/>
                        <a:latin typeface="Calibri"/>
                        <a:ea typeface="Calibri"/>
                        <a:cs typeface="Times New Roman"/>
                      </a:endParaRPr>
                    </a:p>
                  </a:txBody>
                  <a:tcPr marL="68580" marR="68580" marT="0" marB="0"/>
                </a:tc>
              </a:tr>
            </a:tbl>
          </a:graphicData>
        </a:graphic>
      </p:graphicFrame>
      <p:sp>
        <p:nvSpPr>
          <p:cNvPr id="12" name="11 Abrir llave"/>
          <p:cNvSpPr/>
          <p:nvPr/>
        </p:nvSpPr>
        <p:spPr>
          <a:xfrm>
            <a:off x="4788024" y="2132856"/>
            <a:ext cx="576064" cy="2448272"/>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s-ES"/>
          </a:p>
        </p:txBody>
      </p:sp>
      <p:sp>
        <p:nvSpPr>
          <p:cNvPr id="13" name="12 CuadroTexto"/>
          <p:cNvSpPr txBox="1"/>
          <p:nvPr/>
        </p:nvSpPr>
        <p:spPr>
          <a:xfrm>
            <a:off x="5148064" y="2488247"/>
            <a:ext cx="3528392" cy="2092881"/>
          </a:xfrm>
          <a:prstGeom prst="rect">
            <a:avLst/>
          </a:prstGeom>
          <a:noFill/>
        </p:spPr>
        <p:txBody>
          <a:bodyPr wrap="square" rtlCol="0">
            <a:spAutoFit/>
          </a:bodyPr>
          <a:lstStyle/>
          <a:p>
            <a:pPr marL="285750" indent="-285750" algn="just">
              <a:buFont typeface="Arial" pitchFamily="34" charset="0"/>
              <a:buChar char="•"/>
            </a:pPr>
            <a:r>
              <a:rPr lang="es-MX" sz="1400" dirty="0"/>
              <a:t>Mejora el mecanismo de comunicación con los </a:t>
            </a:r>
            <a:r>
              <a:rPr lang="es-MX" sz="1400" dirty="0" smtClean="0"/>
              <a:t>proveedores.</a:t>
            </a:r>
          </a:p>
          <a:p>
            <a:pPr marL="285750" indent="-285750" algn="just">
              <a:buFont typeface="Arial" pitchFamily="34" charset="0"/>
              <a:buChar char="•"/>
            </a:pPr>
            <a:endParaRPr lang="es-MX" sz="1400" dirty="0" smtClean="0"/>
          </a:p>
          <a:p>
            <a:pPr marL="285750" lvl="0" indent="-285750" algn="just">
              <a:buFont typeface="Arial" pitchFamily="34" charset="0"/>
              <a:buChar char="•"/>
            </a:pPr>
            <a:r>
              <a:rPr lang="es-MX" sz="1400" dirty="0"/>
              <a:t>Implementar el diseño de un modelo de control de los requerimientos de la materia prima que permita mantener un adecuado seguimiento de la importación de la mercadería.</a:t>
            </a:r>
            <a:endParaRPr lang="es-ES" sz="1400" dirty="0"/>
          </a:p>
          <a:p>
            <a:pPr marL="285750" indent="-285750">
              <a:buFont typeface="Arial" pitchFamily="34" charset="0"/>
              <a:buChar char="•"/>
            </a:pPr>
            <a:endParaRPr lang="es-ES" dirty="0"/>
          </a:p>
        </p:txBody>
      </p:sp>
      <p:pic>
        <p:nvPicPr>
          <p:cNvPr id="58370" name="Picture 2" descr="http://eleconomista.com.mx/files/imagecache/nota_completa/ahorro-acciones_8.jpg">
            <a:hlinkClick r:id="rId6"/>
          </p:cNvPr>
          <p:cNvPicPr>
            <a:picLocks noChangeAspect="1" noChangeArrowheads="1"/>
          </p:cNvPicPr>
          <p:nvPr/>
        </p:nvPicPr>
        <p:blipFill>
          <a:blip r:embed="rId7"/>
          <a:srcRect/>
          <a:stretch>
            <a:fillRect/>
          </a:stretch>
        </p:blipFill>
        <p:spPr bwMode="auto">
          <a:xfrm>
            <a:off x="5572132" y="4786322"/>
            <a:ext cx="2857520" cy="1896584"/>
          </a:xfrm>
          <a:prstGeom prst="rect">
            <a:avLst/>
          </a:prstGeom>
          <a:ln>
            <a:noFill/>
          </a:ln>
          <a:effectLst>
            <a:softEdge rad="112500"/>
          </a:effectLst>
        </p:spPr>
      </p:pic>
    </p:spTree>
    <p:extLst>
      <p:ext uri="{BB962C8B-B14F-4D97-AF65-F5344CB8AC3E}">
        <p14:creationId xmlns:p14="http://schemas.microsoft.com/office/powerpoint/2010/main" xmlns="" val="42279868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0034" y="357166"/>
            <a:ext cx="4429156" cy="615553"/>
          </a:xfrm>
          <a:prstGeom prst="rect">
            <a:avLst/>
          </a:prstGeom>
          <a:noFill/>
        </p:spPr>
        <p:txBody>
          <a:bodyPr wrap="square" rtlCol="0">
            <a:spAutoFit/>
          </a:bodyPr>
          <a:lstStyle/>
          <a:p>
            <a:pPr algn="ctr"/>
            <a:r>
              <a:rPr lang="es-MX" sz="1600" b="1" dirty="0" smtClean="0"/>
              <a:t>Modelo de Gestión para Cuenta por Pagar</a:t>
            </a:r>
            <a:endParaRPr lang="es-ES" sz="1600" b="1" dirty="0" smtClean="0"/>
          </a:p>
          <a:p>
            <a:endParaRPr lang="es-ES" dirty="0"/>
          </a:p>
        </p:txBody>
      </p:sp>
      <p:cxnSp>
        <p:nvCxnSpPr>
          <p:cNvPr id="4" name="3 Conector recto de flecha"/>
          <p:cNvCxnSpPr/>
          <p:nvPr/>
        </p:nvCxnSpPr>
        <p:spPr>
          <a:xfrm>
            <a:off x="428596" y="714356"/>
            <a:ext cx="4357718" cy="1588"/>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graphicFrame>
        <p:nvGraphicFramePr>
          <p:cNvPr id="5" name="4 Diagrama"/>
          <p:cNvGraphicFramePr/>
          <p:nvPr/>
        </p:nvGraphicFramePr>
        <p:xfrm>
          <a:off x="285720" y="1214422"/>
          <a:ext cx="4286280" cy="5072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5 Imagen"/>
          <p:cNvPicPr/>
          <p:nvPr/>
        </p:nvPicPr>
        <p:blipFill>
          <a:blip r:embed="rId6"/>
          <a:srcRect l="32099" t="38824" r="31570" b="36235"/>
          <a:stretch>
            <a:fillRect/>
          </a:stretch>
        </p:blipFill>
        <p:spPr bwMode="auto">
          <a:xfrm>
            <a:off x="4857752" y="214290"/>
            <a:ext cx="4143404" cy="2214578"/>
          </a:xfrm>
          <a:prstGeom prst="rect">
            <a:avLst/>
          </a:prstGeom>
          <a:ln>
            <a:noFill/>
          </a:ln>
          <a:effectLst>
            <a:softEdge rad="112500"/>
          </a:effectLst>
        </p:spPr>
      </p:pic>
      <p:sp>
        <p:nvSpPr>
          <p:cNvPr id="7" name="6 CuadroTexto"/>
          <p:cNvSpPr txBox="1"/>
          <p:nvPr/>
        </p:nvSpPr>
        <p:spPr>
          <a:xfrm>
            <a:off x="5143504" y="2500306"/>
            <a:ext cx="3500462" cy="646331"/>
          </a:xfrm>
          <a:prstGeom prst="rect">
            <a:avLst/>
          </a:prstGeom>
          <a:noFill/>
        </p:spPr>
        <p:txBody>
          <a:bodyPr wrap="square" rtlCol="0">
            <a:spAutoFit/>
          </a:bodyPr>
          <a:lstStyle/>
          <a:p>
            <a:pPr algn="ctr"/>
            <a:r>
              <a:rPr lang="es-MX" b="1" dirty="0" smtClean="0"/>
              <a:t>Estrategias </a:t>
            </a:r>
            <a:endParaRPr lang="es-ES" dirty="0" smtClean="0"/>
          </a:p>
          <a:p>
            <a:endParaRPr lang="es-ES" dirty="0"/>
          </a:p>
        </p:txBody>
      </p:sp>
      <p:sp>
        <p:nvSpPr>
          <p:cNvPr id="8" name="7 Rectángulo"/>
          <p:cNvSpPr/>
          <p:nvPr/>
        </p:nvSpPr>
        <p:spPr>
          <a:xfrm>
            <a:off x="4857752" y="3000372"/>
            <a:ext cx="2786082" cy="100013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MX" sz="1200" dirty="0" smtClean="0"/>
              <a:t>Los pagos de la empresa deben ser retardados en el menor tiempo  posible, pero manteniendo la reputación crediticia de la MALEPRODU Cía. Ltda</a:t>
            </a:r>
            <a:endParaRPr lang="es-ES" sz="1200" dirty="0"/>
          </a:p>
        </p:txBody>
      </p:sp>
      <p:sp>
        <p:nvSpPr>
          <p:cNvPr id="9" name="8 Rectángulo"/>
          <p:cNvSpPr/>
          <p:nvPr/>
        </p:nvSpPr>
        <p:spPr>
          <a:xfrm>
            <a:off x="6000760" y="4786322"/>
            <a:ext cx="2643206" cy="100013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r>
              <a:rPr lang="es-MX" sz="1200" dirty="0" smtClean="0"/>
              <a:t>Determinar proveedores que permitan reducir los castos sin disminuir la calidad de la mercadería. </a:t>
            </a:r>
            <a:endParaRPr lang="es-ES" sz="1200" dirty="0" smtClean="0"/>
          </a:p>
          <a:p>
            <a:pPr algn="ctr"/>
            <a:endParaRPr lang="es-ES" dirty="0"/>
          </a:p>
        </p:txBody>
      </p:sp>
      <p:cxnSp>
        <p:nvCxnSpPr>
          <p:cNvPr id="12" name="11 Conector recto de flecha"/>
          <p:cNvCxnSpPr/>
          <p:nvPr/>
        </p:nvCxnSpPr>
        <p:spPr>
          <a:xfrm>
            <a:off x="6357950" y="4143380"/>
            <a:ext cx="571504" cy="5000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52227" name="Picture 3" descr="https://encrypted-tbn3.gstatic.com/images?q=tbn:ANd9GcTZaPKr0JSBwFmN8I-ZjYH3-Ipt2UIhC6iDv3bNFQBpMbor4oQvtQ">
            <a:hlinkClick r:id="rId7"/>
          </p:cNvPr>
          <p:cNvPicPr>
            <a:picLocks noChangeAspect="1" noChangeArrowheads="1"/>
          </p:cNvPicPr>
          <p:nvPr/>
        </p:nvPicPr>
        <p:blipFill>
          <a:blip r:embed="rId8"/>
          <a:srcRect/>
          <a:stretch>
            <a:fillRect/>
          </a:stretch>
        </p:blipFill>
        <p:spPr bwMode="auto">
          <a:xfrm>
            <a:off x="4643438" y="4429132"/>
            <a:ext cx="1274596" cy="1714512"/>
          </a:xfrm>
          <a:prstGeom prst="rect">
            <a:avLst/>
          </a:prstGeom>
          <a:ln>
            <a:noFill/>
          </a:ln>
          <a:effectLst>
            <a:softEdge rad="112500"/>
          </a:effectLst>
        </p:spPr>
      </p:pic>
      <p:pic>
        <p:nvPicPr>
          <p:cNvPr id="52229" name="Picture 5" descr="https://encrypted-tbn0.gstatic.com/images?q=tbn:ANd9GcSTQLDPYPV-bFp5ZxuMQYWzTazzNHeCoU7ySfGZjF8yAUYyGMXc">
            <a:hlinkClick r:id="rId9"/>
          </p:cNvPr>
          <p:cNvPicPr>
            <a:picLocks noChangeAspect="1" noChangeArrowheads="1"/>
          </p:cNvPicPr>
          <p:nvPr/>
        </p:nvPicPr>
        <p:blipFill>
          <a:blip r:embed="rId10"/>
          <a:srcRect/>
          <a:stretch>
            <a:fillRect/>
          </a:stretch>
        </p:blipFill>
        <p:spPr bwMode="auto">
          <a:xfrm>
            <a:off x="7715272" y="3071810"/>
            <a:ext cx="1143040" cy="1666860"/>
          </a:xfrm>
          <a:prstGeom prst="rect">
            <a:avLst/>
          </a:prstGeom>
          <a:ln>
            <a:noFill/>
          </a:ln>
          <a:effectLst>
            <a:softEdge rad="112500"/>
          </a:effectLst>
        </p:spPr>
      </p:pic>
      <p:sp>
        <p:nvSpPr>
          <p:cNvPr id="17" name="16 CuadroTexto"/>
          <p:cNvSpPr txBox="1"/>
          <p:nvPr/>
        </p:nvSpPr>
        <p:spPr>
          <a:xfrm>
            <a:off x="7643834" y="2714620"/>
            <a:ext cx="1500166" cy="369332"/>
          </a:xfrm>
          <a:prstGeom prst="rect">
            <a:avLst/>
          </a:prstGeom>
          <a:noFill/>
        </p:spPr>
        <p:txBody>
          <a:bodyPr wrap="square" rtlCol="0">
            <a:spAutoFit/>
          </a:bodyPr>
          <a:lstStyle/>
          <a:p>
            <a:pPr algn="just"/>
            <a:r>
              <a:rPr lang="es-ES" sz="900" dirty="0" smtClean="0"/>
              <a:t>Fuentes externas e internas </a:t>
            </a:r>
            <a:endParaRPr lang="es-ES" sz="900" dirty="0"/>
          </a:p>
        </p:txBody>
      </p:sp>
      <p:sp>
        <p:nvSpPr>
          <p:cNvPr id="18" name="17 Nube">
            <a:hlinkClick r:id="rId11" action="ppaction://hlinksldjump"/>
          </p:cNvPr>
          <p:cNvSpPr/>
          <p:nvPr/>
        </p:nvSpPr>
        <p:spPr>
          <a:xfrm>
            <a:off x="7572396" y="6072206"/>
            <a:ext cx="1071570" cy="57150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16970425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260648"/>
            <a:ext cx="6392182" cy="646331"/>
          </a:xfrm>
          <a:prstGeom prst="rect">
            <a:avLst/>
          </a:prstGeom>
          <a:noFill/>
        </p:spPr>
        <p:txBody>
          <a:bodyPr wrap="square" rtlCol="0">
            <a:spAutoFit/>
          </a:bodyPr>
          <a:lstStyle/>
          <a:p>
            <a:pPr algn="ctr"/>
            <a:r>
              <a:rPr lang="es-EC" b="1" dirty="0" smtClean="0"/>
              <a:t>Gestión Financiera de Obligaciones Financieras</a:t>
            </a:r>
            <a:endParaRPr lang="es-ES" b="1" dirty="0" smtClean="0"/>
          </a:p>
          <a:p>
            <a:pPr algn="ctr"/>
            <a:endParaRPr lang="es-ES" dirty="0"/>
          </a:p>
        </p:txBody>
      </p:sp>
      <p:sp>
        <p:nvSpPr>
          <p:cNvPr id="5" name="4 Abrir llave"/>
          <p:cNvSpPr/>
          <p:nvPr/>
        </p:nvSpPr>
        <p:spPr>
          <a:xfrm rot="16200000">
            <a:off x="3320409" y="-2180308"/>
            <a:ext cx="288603" cy="564360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aphicFrame>
        <p:nvGraphicFramePr>
          <p:cNvPr id="6" name="5 Diagrama"/>
          <p:cNvGraphicFramePr/>
          <p:nvPr>
            <p:extLst>
              <p:ext uri="{D42A27DB-BD31-4B8C-83A1-F6EECF244321}">
                <p14:modId xmlns:p14="http://schemas.microsoft.com/office/powerpoint/2010/main" xmlns="" val="1044253644"/>
              </p:ext>
            </p:extLst>
          </p:nvPr>
        </p:nvGraphicFramePr>
        <p:xfrm>
          <a:off x="755576" y="906979"/>
          <a:ext cx="8064896" cy="3242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CuadroTexto"/>
          <p:cNvSpPr txBox="1"/>
          <p:nvPr/>
        </p:nvSpPr>
        <p:spPr>
          <a:xfrm>
            <a:off x="179512" y="4430142"/>
            <a:ext cx="4608512" cy="123110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es-EC" sz="1400" dirty="0"/>
              <a:t>La  disposición de  activos  permite  tener  una  mejor  producción  porque  se  la  produce  con  confianza  ya que  los activos  son propios y no se corre  el  riesgo de  ser  devueltos .</a:t>
            </a:r>
            <a:endParaRPr lang="es-ES" sz="1400" dirty="0"/>
          </a:p>
          <a:p>
            <a:endParaRPr lang="es-ES" dirty="0"/>
          </a:p>
        </p:txBody>
      </p:sp>
      <p:sp>
        <p:nvSpPr>
          <p:cNvPr id="9" name="8 CuadroTexto"/>
          <p:cNvSpPr txBox="1"/>
          <p:nvPr/>
        </p:nvSpPr>
        <p:spPr>
          <a:xfrm>
            <a:off x="5004048" y="4512022"/>
            <a:ext cx="3816424"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s-EC" sz="1400" dirty="0"/>
              <a:t>La  capacidad  de  poseer  activos  tiene  que  ser  analítica  y metódica  para  no  incurrir  en  inversiones  altas  o  innecesarias </a:t>
            </a:r>
            <a:r>
              <a:rPr lang="es-EC" dirty="0"/>
              <a:t>.</a:t>
            </a:r>
            <a:endParaRPr lang="es-ES" dirty="0"/>
          </a:p>
          <a:p>
            <a:endParaRPr lang="es-ES" dirty="0"/>
          </a:p>
        </p:txBody>
      </p:sp>
    </p:spTree>
    <p:extLst>
      <p:ext uri="{BB962C8B-B14F-4D97-AF65-F5344CB8AC3E}">
        <p14:creationId xmlns:p14="http://schemas.microsoft.com/office/powerpoint/2010/main" xmlns="" val="25954908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xmlns="" val="503725651"/>
              </p:ext>
            </p:extLst>
          </p:nvPr>
        </p:nvGraphicFramePr>
        <p:xfrm>
          <a:off x="-468560" y="-99392"/>
          <a:ext cx="5159896"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1428728" y="357166"/>
            <a:ext cx="5760640" cy="369332"/>
          </a:xfrm>
          <a:prstGeom prst="rect">
            <a:avLst/>
          </a:prstGeom>
          <a:noFill/>
        </p:spPr>
        <p:txBody>
          <a:bodyPr wrap="square" rtlCol="0">
            <a:spAutoFit/>
          </a:bodyPr>
          <a:lstStyle/>
          <a:p>
            <a:pPr algn="ctr"/>
            <a:r>
              <a:rPr lang="es-EC" b="1" i="1" dirty="0" smtClean="0"/>
              <a:t>Gestión Financiera de Control de Costos y Gastos </a:t>
            </a:r>
            <a:endParaRPr lang="es-ES" b="1" i="1" dirty="0"/>
          </a:p>
        </p:txBody>
      </p:sp>
      <p:sp>
        <p:nvSpPr>
          <p:cNvPr id="5" name="4 CuadroTexto"/>
          <p:cNvSpPr txBox="1"/>
          <p:nvPr/>
        </p:nvSpPr>
        <p:spPr>
          <a:xfrm>
            <a:off x="4644008" y="980728"/>
            <a:ext cx="396044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dirty="0"/>
              <a:t>La   gestión  de los  costos  por parte  de la  empresa  deben  de  ser </a:t>
            </a:r>
            <a:r>
              <a:rPr lang="es-EC" dirty="0" smtClean="0"/>
              <a:t>:</a:t>
            </a:r>
            <a:endParaRPr lang="es-ES" dirty="0"/>
          </a:p>
        </p:txBody>
      </p:sp>
      <p:graphicFrame>
        <p:nvGraphicFramePr>
          <p:cNvPr id="6" name="5 Diagrama"/>
          <p:cNvGraphicFramePr/>
          <p:nvPr>
            <p:extLst>
              <p:ext uri="{D42A27DB-BD31-4B8C-83A1-F6EECF244321}">
                <p14:modId xmlns:p14="http://schemas.microsoft.com/office/powerpoint/2010/main" xmlns="" val="3405719564"/>
              </p:ext>
            </p:extLst>
          </p:nvPr>
        </p:nvGraphicFramePr>
        <p:xfrm>
          <a:off x="3491880" y="1916832"/>
          <a:ext cx="6096000" cy="47525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0418" name="Picture 2" descr="http://media.impacto.mx/imagenes/large/4ff735b640385bc96e00010a.jpg">
            <a:hlinkClick r:id="rId10"/>
          </p:cNvPr>
          <p:cNvPicPr>
            <a:picLocks noChangeAspect="1" noChangeArrowheads="1"/>
          </p:cNvPicPr>
          <p:nvPr/>
        </p:nvPicPr>
        <p:blipFill>
          <a:blip r:embed="rId11"/>
          <a:srcRect/>
          <a:stretch>
            <a:fillRect/>
          </a:stretch>
        </p:blipFill>
        <p:spPr bwMode="auto">
          <a:xfrm>
            <a:off x="1071538" y="4643446"/>
            <a:ext cx="2468647" cy="2000241"/>
          </a:xfrm>
          <a:prstGeom prst="rect">
            <a:avLst/>
          </a:prstGeom>
          <a:ln>
            <a:noFill/>
          </a:ln>
          <a:effectLst>
            <a:softEdge rad="112500"/>
          </a:effectLst>
        </p:spPr>
      </p:pic>
    </p:spTree>
    <p:extLst>
      <p:ext uri="{BB962C8B-B14F-4D97-AF65-F5344CB8AC3E}">
        <p14:creationId xmlns:p14="http://schemas.microsoft.com/office/powerpoint/2010/main" xmlns="" val="281084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571604" y="71414"/>
            <a:ext cx="6715172"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MX"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Estrategia Financiera para Ventas	</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2 CuadroTexto"/>
          <p:cNvSpPr txBox="1"/>
          <p:nvPr/>
        </p:nvSpPr>
        <p:spPr>
          <a:xfrm>
            <a:off x="285720" y="500042"/>
            <a:ext cx="3714776" cy="615553"/>
          </a:xfrm>
          <a:prstGeom prst="rect">
            <a:avLst/>
          </a:prstGeom>
          <a:noFill/>
        </p:spPr>
        <p:txBody>
          <a:bodyPr wrap="square" rtlCol="0">
            <a:spAutoFit/>
          </a:bodyPr>
          <a:lstStyle/>
          <a:p>
            <a:r>
              <a:rPr lang="es-MX" sz="1600" b="1" dirty="0" smtClean="0"/>
              <a:t>Análisis de la Estrategia de Venta</a:t>
            </a:r>
            <a:r>
              <a:rPr lang="es-MX" b="1" dirty="0" smtClean="0"/>
              <a:t>	</a:t>
            </a:r>
            <a:endParaRPr lang="es-ES" dirty="0"/>
          </a:p>
        </p:txBody>
      </p:sp>
      <p:cxnSp>
        <p:nvCxnSpPr>
          <p:cNvPr id="9" name="8 Conector recto de flecha"/>
          <p:cNvCxnSpPr/>
          <p:nvPr/>
        </p:nvCxnSpPr>
        <p:spPr>
          <a:xfrm rot="10800000" flipH="1">
            <a:off x="214283" y="857233"/>
            <a:ext cx="3214710" cy="22021"/>
          </a:xfrm>
          <a:prstGeom prst="straightConnector1">
            <a:avLst/>
          </a:prstGeom>
          <a:ln>
            <a:prstDash val="dashDot"/>
            <a:headEnd type="arrow"/>
            <a:tailEnd type="arrow"/>
          </a:ln>
        </p:spPr>
        <p:style>
          <a:lnRef idx="3">
            <a:schemeClr val="accent2"/>
          </a:lnRef>
          <a:fillRef idx="0">
            <a:schemeClr val="accent2"/>
          </a:fillRef>
          <a:effectRef idx="2">
            <a:schemeClr val="accent2"/>
          </a:effectRef>
          <a:fontRef idx="minor">
            <a:schemeClr val="tx1"/>
          </a:fontRef>
        </p:style>
      </p:cxnSp>
      <p:graphicFrame>
        <p:nvGraphicFramePr>
          <p:cNvPr id="12" name="11 Tabla"/>
          <p:cNvGraphicFramePr>
            <a:graphicFrameLocks noGrp="1"/>
          </p:cNvGraphicFramePr>
          <p:nvPr/>
        </p:nvGraphicFramePr>
        <p:xfrm>
          <a:off x="357158" y="1285860"/>
          <a:ext cx="4396740" cy="500066"/>
        </p:xfrm>
        <a:graphic>
          <a:graphicData uri="http://schemas.openxmlformats.org/drawingml/2006/table">
            <a:tbl>
              <a:tblPr>
                <a:tableStyleId>{775DCB02-9BB8-47FD-8907-85C794F793BA}</a:tableStyleId>
              </a:tblPr>
              <a:tblGrid>
                <a:gridCol w="772160"/>
                <a:gridCol w="1292860"/>
                <a:gridCol w="1178560"/>
                <a:gridCol w="1153160"/>
              </a:tblGrid>
              <a:tr h="248033">
                <a:tc>
                  <a:txBody>
                    <a:bodyPr/>
                    <a:lstStyle/>
                    <a:p>
                      <a:pPr>
                        <a:lnSpc>
                          <a:spcPct val="115000"/>
                        </a:lnSpc>
                        <a:spcAft>
                          <a:spcPts val="0"/>
                        </a:spcAft>
                      </a:pPr>
                      <a:r>
                        <a:rPr lang="es-ES" sz="1200"/>
                        <a:t>Año </a:t>
                      </a:r>
                      <a:endParaRPr lang="es-ES" sz="1100">
                        <a:latin typeface="Calibri"/>
                        <a:ea typeface="Calibri"/>
                        <a:cs typeface="Times New Roman"/>
                      </a:endParaRPr>
                    </a:p>
                  </a:txBody>
                  <a:tcPr marL="44450" marR="44450" marT="0" marB="0" anchor="b"/>
                </a:tc>
                <a:tc>
                  <a:txBody>
                    <a:bodyPr/>
                    <a:lstStyle/>
                    <a:p>
                      <a:pPr algn="r">
                        <a:lnSpc>
                          <a:spcPct val="115000"/>
                        </a:lnSpc>
                        <a:spcAft>
                          <a:spcPts val="0"/>
                        </a:spcAft>
                      </a:pPr>
                      <a:r>
                        <a:rPr lang="es-ES" sz="1200"/>
                        <a:t>2010</a:t>
                      </a:r>
                      <a:endParaRPr lang="es-ES" sz="1100">
                        <a:latin typeface="Calibri"/>
                        <a:ea typeface="Calibri"/>
                        <a:cs typeface="Times New Roman"/>
                      </a:endParaRPr>
                    </a:p>
                  </a:txBody>
                  <a:tcPr marL="44450" marR="44450" marT="0" marB="0" anchor="b"/>
                </a:tc>
                <a:tc>
                  <a:txBody>
                    <a:bodyPr/>
                    <a:lstStyle/>
                    <a:p>
                      <a:pPr algn="r">
                        <a:lnSpc>
                          <a:spcPct val="115000"/>
                        </a:lnSpc>
                        <a:spcAft>
                          <a:spcPts val="0"/>
                        </a:spcAft>
                      </a:pPr>
                      <a:r>
                        <a:rPr lang="es-ES" sz="1200"/>
                        <a:t>2011</a:t>
                      </a:r>
                      <a:endParaRPr lang="es-ES" sz="1100">
                        <a:latin typeface="Calibri"/>
                        <a:ea typeface="Calibri"/>
                        <a:cs typeface="Times New Roman"/>
                      </a:endParaRPr>
                    </a:p>
                  </a:txBody>
                  <a:tcPr marL="44450" marR="44450" marT="0" marB="0" anchor="b"/>
                </a:tc>
                <a:tc>
                  <a:txBody>
                    <a:bodyPr/>
                    <a:lstStyle/>
                    <a:p>
                      <a:pPr algn="r">
                        <a:lnSpc>
                          <a:spcPct val="115000"/>
                        </a:lnSpc>
                        <a:spcAft>
                          <a:spcPts val="0"/>
                        </a:spcAft>
                      </a:pPr>
                      <a:r>
                        <a:rPr lang="es-ES" sz="1200"/>
                        <a:t>2012</a:t>
                      </a:r>
                      <a:endParaRPr lang="es-ES" sz="1100">
                        <a:latin typeface="Calibri"/>
                        <a:ea typeface="Calibri"/>
                        <a:cs typeface="Times New Roman"/>
                      </a:endParaRPr>
                    </a:p>
                  </a:txBody>
                  <a:tcPr marL="44450" marR="44450" marT="0" marB="0" anchor="b"/>
                </a:tc>
              </a:tr>
              <a:tr h="252033">
                <a:tc>
                  <a:txBody>
                    <a:bodyPr/>
                    <a:lstStyle/>
                    <a:p>
                      <a:pPr>
                        <a:lnSpc>
                          <a:spcPct val="115000"/>
                        </a:lnSpc>
                        <a:spcAft>
                          <a:spcPts val="0"/>
                        </a:spcAft>
                      </a:pPr>
                      <a:r>
                        <a:rPr lang="es-ES" sz="1200"/>
                        <a:t>Ventas </a:t>
                      </a:r>
                      <a:endParaRPr lang="es-ES" sz="1100">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t>1.171.182,68</a:t>
                      </a:r>
                      <a:endParaRPr lang="es-ES" sz="1100">
                        <a:latin typeface="Calibri"/>
                        <a:ea typeface="Calibri"/>
                        <a:cs typeface="Times New Roman"/>
                      </a:endParaRPr>
                    </a:p>
                  </a:txBody>
                  <a:tcPr marL="44450" marR="44450" marT="0" marB="0" anchor="b"/>
                </a:tc>
                <a:tc>
                  <a:txBody>
                    <a:bodyPr/>
                    <a:lstStyle/>
                    <a:p>
                      <a:pPr algn="r">
                        <a:lnSpc>
                          <a:spcPct val="115000"/>
                        </a:lnSpc>
                        <a:spcAft>
                          <a:spcPts val="0"/>
                        </a:spcAft>
                      </a:pPr>
                      <a:r>
                        <a:rPr lang="es-EC" sz="1200"/>
                        <a:t>1.444.632,61</a:t>
                      </a:r>
                      <a:endParaRPr lang="es-ES" sz="1100">
                        <a:latin typeface="Calibri"/>
                        <a:ea typeface="Calibri"/>
                        <a:cs typeface="Times New Roman"/>
                      </a:endParaRPr>
                    </a:p>
                  </a:txBody>
                  <a:tcPr marL="44450" marR="44450" marT="0" marB="0" anchor="b"/>
                </a:tc>
                <a:tc>
                  <a:txBody>
                    <a:bodyPr/>
                    <a:lstStyle/>
                    <a:p>
                      <a:pPr algn="r">
                        <a:lnSpc>
                          <a:spcPct val="115000"/>
                        </a:lnSpc>
                        <a:spcAft>
                          <a:spcPts val="0"/>
                        </a:spcAft>
                      </a:pPr>
                      <a:r>
                        <a:rPr lang="es-ES" sz="1200" dirty="0"/>
                        <a:t>2.062.467,32</a:t>
                      </a:r>
                      <a:endParaRPr lang="es-ES" sz="1100" dirty="0">
                        <a:latin typeface="Calibri"/>
                        <a:ea typeface="Calibri"/>
                        <a:cs typeface="Times New Roman"/>
                      </a:endParaRPr>
                    </a:p>
                  </a:txBody>
                  <a:tcPr marL="44450" marR="44450" marT="0" marB="0" anchor="b"/>
                </a:tc>
              </a:tr>
            </a:tbl>
          </a:graphicData>
        </a:graphic>
      </p:graphicFrame>
      <p:sp>
        <p:nvSpPr>
          <p:cNvPr id="13" name="12 Flecha abajo"/>
          <p:cNvSpPr/>
          <p:nvPr/>
        </p:nvSpPr>
        <p:spPr>
          <a:xfrm>
            <a:off x="2357422" y="1928802"/>
            <a:ext cx="28575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CuadroTexto"/>
          <p:cNvSpPr txBox="1"/>
          <p:nvPr/>
        </p:nvSpPr>
        <p:spPr>
          <a:xfrm>
            <a:off x="428596" y="2500306"/>
            <a:ext cx="4143404" cy="1107996"/>
          </a:xfrm>
          <a:prstGeom prst="rect">
            <a:avLst/>
          </a:prstGeom>
          <a:noFill/>
        </p:spPr>
        <p:txBody>
          <a:bodyPr wrap="square" rtlCol="0">
            <a:spAutoFit/>
          </a:bodyPr>
          <a:lstStyle/>
          <a:p>
            <a:pPr algn="just"/>
            <a:r>
              <a:rPr lang="es-EC" sz="1200" dirty="0" smtClean="0"/>
              <a:t>Las ventas reflejan en el 2010 un total de ingresos de 1.171.182,68 dólares; en el 2011 1.444.632,61 y en el 2012 de 2.062.467,32 mostrando un crecimiento promedio de 1,33%. </a:t>
            </a:r>
            <a:endParaRPr lang="es-ES" sz="1200" dirty="0" smtClean="0"/>
          </a:p>
          <a:p>
            <a:endParaRPr lang="es-ES" dirty="0"/>
          </a:p>
        </p:txBody>
      </p:sp>
      <p:pic>
        <p:nvPicPr>
          <p:cNvPr id="15" name="14 Imagen"/>
          <p:cNvPicPr/>
          <p:nvPr/>
        </p:nvPicPr>
        <p:blipFill>
          <a:blip r:embed="rId2"/>
          <a:srcRect l="31393" t="42588" r="36332" b="23765"/>
          <a:stretch>
            <a:fillRect/>
          </a:stretch>
        </p:blipFill>
        <p:spPr bwMode="auto">
          <a:xfrm>
            <a:off x="714348" y="3286124"/>
            <a:ext cx="3429024" cy="3429000"/>
          </a:xfrm>
          <a:prstGeom prst="rect">
            <a:avLst/>
          </a:prstGeom>
          <a:noFill/>
          <a:ln w="9525">
            <a:noFill/>
            <a:miter lim="800000"/>
            <a:headEnd/>
            <a:tailEnd/>
          </a:ln>
        </p:spPr>
      </p:pic>
      <p:graphicFrame>
        <p:nvGraphicFramePr>
          <p:cNvPr id="16" name="15 Diagrama"/>
          <p:cNvGraphicFramePr/>
          <p:nvPr/>
        </p:nvGraphicFramePr>
        <p:xfrm>
          <a:off x="3857620" y="85723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202" name="AutoShape 2" descr="data:image/jpeg;base64,/9j/4AAQSkZJRgABAQAAAQABAAD/2wCEAAkGBxQTEhQUExQVFhUXFxgaFxcVGBcZGhkXHRYYFxocGRcYHCsgGBolHxcYITEhJSkrLi4uFx8zODMsNygtLisBCgoKDg0OGxAQGywkICYsLCwsMCwvLCw0LCwsLCwsLCwsLCwsLCwsLDQsLCwsLCwsLCwsLCwsLCwsLCwsLCwsLP/AABEIAMABBgMBIgACEQEDEQH/xAAcAAABBAMBAAAAAAAAAAAAAAAABAUGBwECAwj/xABDEAACAQIDBQUEBwYFBAMBAAABAgMAEQQSIQUGMUFREyJhcYEHMpGhI0JScrHB8BQzYpKi0UOCssLhJFNj0jSD4hX/xAAaAQEAAwEBAQAAAAAAAAAAAAAAAgMEAQUG/8QALREAAgIBBAECBQMFAQAAAAAAAAECAxEEEiExE0FRBSJhcYEUMsEjkbHR4UL/2gAMAwEAAhEDEQA/ALxooooAooooAooooAooooAooooAooooAoorF6AzRXDFz5EZrXsCbU0bH24ZpMhQL3Sbgk8x4eNZ7NVVXZGuT5fRZGqUouS6Q/UVrmratBWFFFFAFFFFAFFFFAFFFFAFFFFAFFFFAFFFFAFFFFAFFFFAFFFFAFFFFAFFFFAFFYvWaAKKKKAwab9r7SEKXIuToo6n+1OBqLb4A5o+lm/EVi+IXypolOPZfpq1Zaovoa8XteV73ewPIaCkcMzIbqxU9RTjsBoxJ9Jbhpm4XvUtWGNhoqEeABr53TaOzVryuz5j1LtRCh7FDgaN2MfJIzh2uABa/nUjpLBg0QlkUKTxsLUqr6XSUzqqUJvL9zybpxnNyisIKKKK1FQUUUUAUUUUAUUUUAUUUUAUUUUAUUUUAUUUUAUVi9YdwASSABxJ0A9aA2oqNbU37wMFw06uw+rEDIf6dB6kVC9re2VRcYeC5+1K3+xL38swoC2aSY/acMIzTSxxjq7Kv4mqAxvtD2hizkjkcX+rh1K/1Ldh/NSXDboY7ENmkIS/FpXLP8Bcn1IoC29q+1PAxXyM8xH/AG1sP5nsD6XqE7V9tM7XEEMcfIFiZGPpZQD4a03Yfc/Axa4nESSkcVUZVP8AKCx/mqQ7K2ps+D/48ADfa7NQT5u3eqLnFElCT9Bv3S342imKifG9ocNM/Z3kQIqs3ulLKLa29L1dwqpNv4oYuLs5VQR5g1tS1xwObl6U77K3sniX6X6deRuA49eDD4VV54ZwWfp54yWLRUQw/tBwxNpFkj8SuYfFST8qkWC2pDN+6kR/ukE28uIq1ST6K3FrsW037X2eJky3sRqD4/2pcGpLicdGhAdgCeF6rvjCUGrOmdrclJOPZDcVseZL3QkdV1pJFMyHullPgSKsBcUhGjKfUUw70yRlVAKl78rcOd6+b1fw2umDtqs69M/yerRrZWSUJxydd3tsFz2cmrcQevW9SKoHu+P+ojt1P4Gp5Xq/CNRO6j53lp4MeuqjXZ8vqFFFFeqYwooooAooooAooooAooooAooooAooooAooooCjdue1jFElYwsQ/gUM2vDvvccOi1EcZtLF4w3ftJPGQkgeIz90f5RWd7sAcNjJo/+3Icv3Sc6fI0/4N8yqw4EAj1owMmG3Ykf97IAOi3Y/PQfCpBs3dbDpqUznrIcw/l935UtgWnPCRE8Ki36sCjBxBQFUADoBYfAV1e790e7zPXy8Ky+gyr6nr/YV2QALWWy7PCNVdWOWN0mzYPrmk0+xMMRcGuW2GyqzqbkaFTyvzqPYLHykkFiQeRAIHkCNKzo2KJIZtlBGRQBZjYXJC66anlXXd7ZZkxeJwUj9nPEiSJYDI6HQ21uQLqL+NKMPmeECQaMDkbrbQ2pLj8eYcRszaR5ucJiCOasSFYnoLE+lqvpjGTxIovnKKzEzvFstoSElXgbhl0DDnYngfCpZujsXDxquJjkdxYhQwAyk6MNOfLpUsnw6OMsiqw6MAR86je/OPXB4B+zUISVRAmgUsePDoCfSrHX402jNbqG4fUkuGmDXtTNvLs+SQqUF7A3FxflSTcra3bQROTqRlf7w0/59alYqlwjq6XCX5KdNe4NTXaK5xGEdPfQi/UV0wuz5JPcQkdeXxqV7f2Y0wXKQMpN7/8AFKdiYIxR5GsTcnTxrxYfBn+o2vO33PYfxD+llY3ewj2Fsfsu+2rnTTkKfKKK+joohRBQh0eVZZKyW6QUUUVcQCiiigCiiigCiiigCiiigCiiigCiiigCiiigKY9uuyMskOJA/eKYm+8oLp65c3wqK7o4jNGVPFD8jcj86uz2ibH/AGrAToBd1XtE++neAHnqPWqD3InVcYit7snd6a2zLf1FvWuS6OpZLH2TswuMzaL8z5f3p2cADKosK6STWHQCkUmNXlf4V59lzkbK6sGHTWuqC/OucMuf3e94Ai/wrmcHOxsFy/eNqgot9Ityl2c8Zg4X94eo0/Cmh9nYZb2ZgePGnPbU0GCRHxAkkzkiyEaWt1IuNetIo9pbNmyvaRI+DZswzG9gp1NhpcnnoKn42Thl/tTYkfeYs0cTWMahgr5ctrC1jbQjxtxqT4rYYxGyZIF1LK7If/IrF1t6i3qaQ4l9nySqqyIAoCm5yjV0Y5ieICoef1h1qY4GZO0KxshVxnXIQQCLBrWPA3U/GtFaw8so1HMcJNCPcfbhxez8PL9fIEk4j6RCUPO492/qKrL2k7bM2J7MG6Rd063u/wBYnxHDwsame5kP7PtHaGBJKpIVxOH8m/eAeRsPQ0x7+7k4XCYRsRHJMzl0ylirI+eS51UckDG/PTrXfE/LufXoedt5N/ZjtPvNET7wzD7y2v6kWPpVv4WXMoNebN2domKVWHIhh6cR6ir1w20QVDK4CsARqOetef5f090ljhlSeybRJKKjMm2ox72IjHnIo/E1yj3hgZgi4mJmJsFEikk+FjWla6L/APLJ+VexK71mm/CYy+jeh/vS8GtddsbFmJYmnyjNFFBqw6YvWM1J8bjEjXM7WHzPkKi2P20WmVkZggy3HC9iSdKxarXVafG588cF9Onnb+0mQNZpv2ZtNJr5L6cbi1OFaq7I2RUovKKpRcXhrAUUUVMiFFFFAFFFFAFFFFAFFFFAYavMO+uzTg9oTIoy5JA8Z/ha0iW8Abj0Nen6p329bI1w+KUad6KT/XGf9Y9RQDhhcYssKSjg6q3xF7ehuPSmXa20rd0G1M+5G0S2GaInWJtPuNqP6swp52Ts7tZO0Yd1Tpfmf7CvN8fz7T0VNKG4et38MwQM+hPAdB4+Jp/iFJoRSyMVvjFRWDBKTk8lae1zEXkjj+zHf1ZufTRfnTHs5AuGjLC6niPEsSD8KUe0XEB8XN/DlX+Ua+FEOiBT0W3oBwt+tax2yyfS6OpRivsc0gCp3veJJt01pnwk7Z2YXBIABBy8+AI8Ab+VOzOf1p+jXGVO6Ao0zDh+uvOoJmqcM4JNA8kAwO0izHssQ0MpJJ+gcBdSeQN/UjpVi757AkxOCmggyszsrBpDY3/aVm0b7IVnA9BTLsnYoxOxjAeMqSEHo+dip9CBTZgt/J4tkRSxiMzQGOCQz5shI7RWLFbEOOzU8fra8RW+H7UfK6l/1pY9yDJuhjCkskcedYpHjk7MgkMoBPdNiRqOF6js0jcG/X66VOt1faXLhhPeCGXtZ3lJSaxBcLooINxoLa077Uw0G0lE/wCyyYSe4bMShWS321U6/e0PnWfUWQpW6TX5K4Vzm/lWSqzesxvbhoatLefYrYmJUQqpVr94eBHKq32vs18PJ2cls1ge6SRY3t+FZdHratRHHT9i/UaR1d9Fgbl+0G2WHFm44LNzHg/UfxfGrawWN0FzdSAQwN9OXmK8shv1epluXvu+FIjku8B5X1TxX/1+FWTqlW91f9jA4uHKPQ6msmmDY22EkRXjYPG3Aj9aHwp9RwRcG9aqrlYuOycZKREd7Se1UcsunxN677KwGGdBc3e2t2sb+VPW09mJMLNcEcCOI/4qOY3d10UsrBgNehsK8PVaayu+V2xTi/f0PVpuhOpV7trJHs3ZiQlil+8BxN+FOFRPdXHtnMZJIIuL8v8AipVevW0F1dtKlWsL2MeprnXY1N5ZtRRRW0oCiiigCiiigCiiigCiiigCo9v9sf8Aa8BiIR72TMn3076/MW9akNYNAeWN1Z7YlFJyrJ3D66j5i1XDhIgAABYCqn3+2QcJtDERroM/axHornOtvutcf5atTYmME0Mco+uoPkeY+NRws5O7njA6RClaEAXPAanyGtcIhRtGYJDIzEABTx046fnR8IlXHdJIpTaZ7aZ245348tTf460qOIDXIIOp9KWOyxYU5ypkZiyDiTYaNbkL6+tRaKQpqp1/XWsCWT6tzUOB+A51xLa28f8Ab+GvyFcMFiw2h0b5HxHQ0qjiubg+Fcxhlm7Kyi8N2YsuEw46RJ+F/wA6ju6jDB7ZxeF4R4tRiYhyz69oB/UfJaQ7b9puGwyCPDj9okVQtwSsakADV7Xa3RfjVctvpiZcdh8XKQzQv3VUBQqE99V8xfiTXopYR8hY8zb+paglw0UuLw3YBndu2zkK4BkZl1Dd5GGTVTfiCNDprE6A3kJCDViBc28qItmSYjH4mVbBWjjVMxALBWdi2UKLL3uJudRqQRbquEJNrrx4k2Atfn6V4XxfT2znGcY7kvT8m/Q2wjCUW8Z9Tng54MRjoosO+aExuZNe8JBqvHUC1+VRv2objzhxiIQZIwoDZQSyAXNyo95dTqOFSfsjC6urJnsbMhDW5G/nepdsLaXbKcwsy8bc+hrujt08rdihsmQ1NduzO7dE8uFiND+vKjNVzb5bjx4rHNHFliYwdrovdZw+XvAcLjmPgaqrbuwJ8JIY5o2U8ibEMOqngw+fUCvXeV2YN3oxVuxvNLg5M0ZuptnQ+6w8eh8eXjV27rb0RYlM8R1+vGbZl8xzHQ152DUs2btKSCRZImKuvAj8D1HhwrPZRzujwyEoY5ieidsYqfOGhzZco4C+uvEU2SbTnkulyb8QF18eV6b9yd+UxNka0c40y37smnFdP6al2zMAglaUMcxv3TbS5B/KvLtoutswptZfKz/jk36fV1qOJRWV19RPu1sp0btHFjawHPxJ6VIgKFrava02mjp61CJnttdst0gooorQVhRRRQBRWL1q0gHEgedAb0VpFKGF1II8Det6AKKKKAL1io8IdoNxeBPLMx/0Cun/APKxTe9iwPuR2/1OR8qAgHt62P3cPi1Hukwv91u8hPkwI/z01+yvHZoZISdY2zL91v8A9A/GrG3k3VOIwc8LSvIzocmbLo695bAD7QU9dOlwaN9n+0+yxkRbuiT6Nr6WzEWv5MFoC7YhSTeLZbYmAxIwQkgkkXBAN7fG1L4xXSWZY1LOyoo4sxAAHiTpUWsrBKMnF5RVmI9m2NLFs8T+bnvDpYqPhoPGkGL3CxKC7IQoFy11KjzIbhUs3g9qEEV0wymZ/tnuxj83/Dxqs9v7yYjFn6eQsL3CDuovkg09Tc1Dwo1x11i7SZq2z/syRt5MPwNCLJGwD5gDby+I0pqFyQACSeAUEk+QGpqS7C3YmdtS4POOIgt/9jnuRDzu3hXPD7Fn6/jrH2ZG4Y2dlRFZnY2VQCST4AfoU+4LdSYuocLqPdVxdTewzsAQBxvYm3UVPsDu7HBHa6IPrhL2t0eZzdz4cOgFKYksO4Aq82YEA+OU6t5tbyNaVE81sVbC3kOHkSKcx5QoUCNSAFGndNy8ji5Otz3ja16kseKwDG4nUFiO6WCk+jgHlw86g82NVT9GplkNlLAFyOYBygkDwAAptnzElpXZmtYxwksRf7VgrRi3HifCjicyWTtfCwvkaLh3luvuk3sBcnU3BsBxvWdhZ0aQxxM40HvItrdbnU+VVgsLCzfugL5VTMJSPBZY87+ZNqUptjGqLwzGNF1LTtKpPgcy9nfwUH1rz38PTvV2ef8AhpWpar8foTja+1zBjWmeFsy4R2KZkPcVwS2YH0tx1p4w5h2jAwmhUrcDKddbA3BsCDrxHSq4fezG5geyGIOUq0jRIVy8wGjtlXU+8adsN7TFiXK0S9prcQ+6DyBOt/S9bXHJnI9vt7L5YA02FvLELkr9dRx4fXHiNfA1W+brp+vnV9y+0WIJ9IGjdvd1jFhfTNm7yjjrl9KRzy7MlKy4hwmcFTIF7NXW5JR2AysT9pbNpxFV+NroIpSOQggg2PEEGx9LVaO5HtDvlhxbWPBJvkA//t8etQjbOxZWnxDwKJojNKyGBkkJQynKQiMXNwV5E8SdASEsO7+JZc0cEsilst4lMmtgxvkvYWI1Ol7jiCKpsqU19RKCkei43VUJMsg0PeLsR4Wvfwrom8UAUZpLmwvYMdefAVVW5e1cbhgkc0TSYZgCrBo2yKWChgwa3Zkm63IBFyptepljtilrPBls2upsLHUEHofClVrT22fh/wCyKb6Y+y72QjgHPoB+JpLJviOUZ9Wt+Aptg3SxB95408rsaWx7l/anP+VQPzrXlEzjLvdKeCIPiaRT7zTn/EC+QA/GnuLc6Ae80jf5gPwFOOF3fwye7Evm3e/1U3IEGk21K2naufAMfwFZjws8nCKVvEqR82qyIsOq+6qjyAH4V1tTLA07r4R4oAsi5WzMbXB0PDUU70CiuAKKKKAKxUUXaN/8SRvu5v8AaBSOYMxYZJD0ztw+JoCYy4pF951HmRXmz2g7OGG2jMI7ZHImiK8LObm3k4f4VaEmEN+AHxNRj2qbI/6XDYhALocslvsubBvLMEH+cdb0BjHe1ALEghizSlBnZ9FVrC9lGra35gVAdtbenxTXnlZ+i8FHko0FIcREVYKdWIuANbi19LcdPwp72JunNPIEbuMRcJp2pFr+4SAmn2yPI10DCNSABcngBqSfAczTzs/dqSRgHup49mgDSkceHCPzb+Wp1szc/scquOyZwcgU55nI1KvJYZAbWIWwpzSREGWJco7rZUOquCc2ebUMD0W/pUlE5kbt393IYyFc5boW7OMm7AHXtZiBa3DLoPCns41QuSFVCDQZRljHw70npYeNNmJxSIt3Kqgbh7sYYm/u8287nXSm6XaTyAlCEjHGZypW3MWzAk+GvkKlgiOWN2giEF3DP9UMQB5KOA9NetIcTJJILyExoRotj2jeKBCb+fDUa0hw04zWw4MrNr2jNc36rDI5C+Z18q6GFASZCs0w4oSq2+9IG1twst66dOkBL3EShVt3nYlJBw4zGLhr7o+dYATNljUSSX96aMA+cdov6m6cK6YiIlQ2IfJF9SN19O4qvccD3j8a2WRmRljHZRLqzLIrgjl2hduH8I08KA0OHAsXBnY8sqTIv3pAuY8u6vxrZ4zoZSdBpHDnDW8IWQqi+NawSILCBVkc6GRVRWDdEjJ08z6WrWfJEfpAJpvsFQLH/wAkiNqdOA18aAyLsCe5DEDqwvET968Vpm8K2hgzG0MfDjMUiLWtrcoy5Bx1AJ8a7YXZMk7B5ybfVQaWH8K8EXx5+NSBMFGFyFVI+zbT56k+JrjeDhDMbtOODuxntZAdTdjGvXuOTmN/So1OpkbM5LN48h0HQeFWXNu1hW/wgv3CV/OkE25cXFZHX71iPjpUcnUQA4EdKV4fEzoR2c0qkG4yu2h8BfjqfjSvFxKshjRu1txK6DTiSW4WqY7s7CREWSVGDsbIGsSx5ZF4+pphHeRBupLjkkBaRBnucsiRZm0sTmy5hppe/DSn3eHeI4OLtI37QGUWViuRg6K7ZGDFrXzEaDi+UBQBTzszcuNppMXJZpWRkijuSkQAynXm5IuSNL8OtVftjYu2CGjnjnlXNckBXUsCdVK6gXbgLC2UWsoAosxJY9xj0Zce629EWKjDRtcfWU+8h6EdPGn3GYsRoX4gC+nP9Xrzds/CY/CTAxwYhZALkCKRgVvzCggrVv7s7xHFRmGeKWGXLdkdHXS9s8eYcL2rJKVlUWu/b6fc5H5ZYl0LBi8RK6yohst7AHT111qT4KRmRS4ysRqOlRl8NPh0zJICg/XA1INj4wyxK5FjwPmKyfDptTcZt7ms4eMfdG/UpOKlHG3rgXis0UV7RiCiiigCiiigK6k3qA91W9RYfOm3E7zk37yj1/IV2g9nU5ILGMebM35U8YX2ege/L6Kg/En8qAiZ22x53+6DTvDiY8ZC2EdJO9HJmJCBRZCQVu189+Z09487CVYbcvDLxDN5tb5LanXB7IhiN441U9Rx+JoCtsP7PoYVXs5po0kIWRgVLORcDvWGQE6WFgdLitsPtdMJO2Ghw4yqDnZWW5Y6hmdjrfmONP8AvRtFMMzJISIwnaqNDfv2IXnozLz+uOlRTEbS2dMM0ioOrslwNeckdwPMmpLBxijae0nluZGsvEqDZbcy7HVh97TwFNJxZc5YVL6fvFCtEv3iHBsNeg86dm3YiIOVZVB45JSQbcLq5IpBtDdxuzCLIxQG4R4lAv1vFkufE3qWTgynHxI92kWWa1rjtVgGvDKpObnooCnxrtLhWNpcU7IVACiNmz2twERW0anqbeRrbCbLkhv2USB9fpc3fUfwhwVU+PHxFJ8BhCjM7jESN0Xgx6u8bsxHha56iunBbCzSh1jyLCdCwfKfDtJGUFr6aDToDW7TqhyRgvLeweaMkHl9GoW582HpSORZZj9LMsUa3NjdQtz9WM94tc8/jSiDFPpFhVk+/cl2HDS2ka2PAeprp07taJi8xbOx1RJGNzr+8JHd5aanXlWqu8oVpCsUak5WVsi35hUIu7a8fiRWmGjSG/fEsv2A9o1595rgSHwFh4mtTHNI2VvpCRZRlVwLchbgBbkbUOZFilm7kCOtx3nZUYsOZdxYKvHQaedIcXtOLDjLEsck3N1UhEPgCdT6Vx2xi8sYgR1uD3xEtl00N3vd28tLUyJFXMnUOeH3kxK/4mbW/eVT+V6cYN7pPrxo33SV/vUfCVtwv0rgJfDvVGfejcHwykfiKacVjMRjnyRhkivwt3n9Of4Cs7vbDeYds5EOGXUyyAd8DjkU8B/GdB41PMNhZcUn/SAQxsLCdl7xXqi6G3n8ufMpDAx7H2GmHIRUE0/HINVQjW7ke8w/VqmmyNlhHV5GEkrC+f6qjMBkVeV7n4HSnPY2x48PHkQXNu8595j1J/IaV0wOEZL5mDXNx3bfn5fCqLJSykuixJCTau0Hgwks2UFo1dgHbKD3ja55C1vwqCRbybTlYNFJHka2nY3tfqy3DfEVN99o82DlUi4bKLeGdfjUL2dgFVwBGLXGpBqEsrCRKKTJpsaXEMCmJMZJU96LMvQag8OPEdKhe3+1jbaGIErlMJ2UMURVLNE0eHlI7TLmJDsbG9+7qTrU82PAFL2tbQCwH9r0zb57nfteHMcRSMjMVVlBQOXzl1H1JCSw7Qa2dhY3qTjmGGRbw+CH7F3ohnVBJMIs5tkZwbHlfXQG3HhqKtHZcaKgVOA68b+NeYdt7GmwkpixCFG5X91h1U8CKl+43tDfDFYpyXi4B+LIP9y+HHpXn06WOnk5x5/hE7tROz7F+LWaQ7M2ikyK6MGBFwQbgjqDS0GvTjJSWUVZyZoooqQCiiigCiiigCsUWooCOb57oQ7RjVJS6MhJSRLZhe2YEEWZTlFweg6VV22fY9LEGaGWOSwNg6up58bFh8Bar0rVj1oDzOuy9pPMSFlLmw7rsOGgt3uHCrQ3M3axygHGTm3/AGgQ7D78h0HkL1K8bvDAknZ5h2p4Dz6twA+ddY8ayrZlRV5MrZhfwW1zUfIs4yc4GferctMYgTtpIh0j4E/xcz60xYP2UCDvQbQxcb+ORl/kIp8xm9Dq2RVFwe9mGU252Uk289eelO2E29G/G6How/OpeTjBDKyROfdjaa6DE4TED7M8JBPmVNqaZth4pb9rsmJtNWwc4Un/ACm341aEeKQ8GHxruCOtN5IpabBQJ+8i2hhr6HPD2qepUNpSQzQsvZQY3D2J1FuyduNgxOthrpwq6MdiFysxkyogu7X7thxuefkKp3ez2hhi0eFw6IuoE0salz4ojCyetz4CpbmMDVjcF2JAd49fsuCK5x2PAg+RBqFjZ4Ys2Y3NyzXsOpJIp3hwE2AkhmnQ9m4LJGzASOtvey8VHS/Gm47gk+B2VLOcsK5j5gfM8KkeC3ahgZGxnflJIiwykMGOpBkX6zWGovlHMmjdnfJsU6x4PCuHPvOxGVF5linHyNqnu7u6iQv28rGbEHMO0a4yKxByot7KNANONqNjBxwW7rTkPjACARlgGqC1iM3JiLeXQVJ2dUW5IVQOJsAB+ArliMbHHbPIidMzKPheolvhtAYhUhj76Fru0RWTQagFAeBN7+VVuSRJIf5d6MIpscREPNtPjXQYqRxmhaN15FSD+dV3g92oTJ3ocwPG6yKPharD2Hs5IQyxxrGpIICi19Lfo0UshrAwb2xY6WIRxx/XQsVK3sDc2BOtNmCwmKEq3hl46udNPIGrGotXJQ3HVLAg2XE4DdoBcte4J1FuYPCl9ItoY9YQCwJve1h069KZMNvkrOUGHm4+9YEH4Gubox4GG+R323sODFRmOeMOp68QeqtxU+VVcfZgqCYAM6se6xyFkHWwPG3y5VbuHmDqGAIBF7EWI8xTTtTGx5uzAJc6HJ3T3gV1YDSwN/CwqjVbdqblj7epOrtpLJWW6OxdrYKQ9nDnh0JRpI1OUk2ZQW7jaHT41a+y9o9oLMCrgKWQ2zLcAjMBwOvypkg3EwobP9Ne99ZHvfzBzfOmTePdHHnaBxWCkijUpGpDswLldDnAU5r6ak30qzx7eYlLXOUWPWaZTjZIYFaZV7S4BCNdbn+IgaelKtlzSMv0gAPIgg3+HCivjv2Y5J7Ht3McKKwKKvImaKKKAKxWa0c2oDJqObwbX7jrE8Ykt3e0YAE+ROopyxuK0syuR4C9MEGysOGYxy5C7FmWRVN2PH94M3pewquzL6Iyz6CGJVlX6SScG2ueON1/pQrbyNcJsTHBcW107MqWjDHoyE2CjmeFPx2BwIcIeOaJMt/OzEEelJZ904rmR5pQbHM7sDfzuPh0qpV5K8SI1hIe2c5m53Y2BLNfW32fK5FqfMOrE5IzxPAnjbrflWi4OAX7PExtY5e+twD0Jt8ya6DYsgF7K68QUNx8Nb1JwkkcwK2wLrctGV5kgXHxja/9NbYaBne2YoABroVt6gG9NcONkZuzQMNRq2crpxuuewHoK12nvxFhnKdm8pXQm4Vc3MajX0Fq48ZJR54RBPahvRPPKIMMXjw8R0IuDK/Njpqo5DzPSmLYLY+YlQ6MoGplRT8MoBPqauHYe9EOObsxhGBINmZAyadW5U37b2BNnJTDhVt/hADUX+yb8+VTlJ7cwL1HnkiWzdlxpIjYsIVRw9okAuRyZWNivhU2wW52zcezYkiWVibMZGYWsLgW0AUA6AaUyYDZM3aAthJD1LBbD1verG3fwjRhswygkEC9+WvlVdUrG8SJzUccCnZeyYcOgSGNUUclFvj1pY1c8TNlF8pPlTJjtvlVa0TXsbc9eVaSoh234x+0Svm7xcjNYEqALWHhoKUbB2QkhzuxIzACxyksWv8AVN/TwqJszf4isJCSWZA8dyePce4Bv9k1Md08IzIQBJ3iBnN7r1OoA8edYPFJzyaNywTrHY1IY2klbKiC7Mbmw9NTUaHtJwF7do48eze34VK2iBXKwDAixDAG/mDTdFu3hFbOuHhDdQi3/CtjT9ChYHHDTq6q6G6sAQRzB4GjEThBcm1bqLcKyyg8amcIRvpvJEoiVXsSxv5ZdLki3GkO72OYvfgLdLX8jep5Js6JuMUZ81U/iKzDgo092NF+6oH4Cs86m5ZTLIzSWDpCO6PIcfKtDhVL57d4C1/Cu4FZq7an2Qy10YtQazWDUjgh2upMZsgfqp6f3pJu/hGQMxGUNYql/dFPFYArPKhO1WN9E1Y1DabLRQKK0Igf/9k=">
            <a:hlinkClick r:id="rId7"/>
          </p:cNvPr>
          <p:cNvSpPr>
            <a:spLocks noChangeAspect="1" noChangeArrowheads="1"/>
          </p:cNvSpPr>
          <p:nvPr/>
        </p:nvSpPr>
        <p:spPr bwMode="auto">
          <a:xfrm>
            <a:off x="63500" y="-1241425"/>
            <a:ext cx="3533775" cy="2590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1204" name="AutoShape 4" descr="data:image/jpeg;base64,/9j/4AAQSkZJRgABAQAAAQABAAD/2wCEAAkGBxQTEhQUExQVFhUXFxgaFxcVGBcZGhkXHRYYFxocGRcYHCsgGBolHxcYITEhJSkrLi4uFx8zODMsNygtLisBCgoKDg0OGxAQGywkICYsLCwsMCwvLCw0LCwsLCwsLCwsLCwsLCwsLDQsLCwsLCwsLCwsLCwsLCwsLCwsLCwsLP/AABEIAMABBgMBIgACEQEDEQH/xAAcAAABBAMBAAAAAAAAAAAAAAAABAUGBwECAwj/xABDEAACAQIDBQUEBwYFBAMBAAABAgMAEQQSIQUGMUFREyJhcYEHMpGhI0JScrHB8BQzYpKi0UOCssLhJFNj0jSD4hX/xAAaAQEAAwEBAQAAAAAAAAAAAAAAAgMEAQUG/8QALREAAgIBBAECBQMFAQAAAAAAAAECAxEEEiExE0FRBSJhcYEUMsEjkbHR4UL/2gAMAwEAAhEDEQA/ALxooooAooooAooooAooooAooooAooooAoorF6AzRXDFz5EZrXsCbU0bH24ZpMhQL3Sbgk8x4eNZ7NVVXZGuT5fRZGqUouS6Q/UVrmratBWFFFFAFFFFAFFFFAFFFFAFFFFAFFFFAFFFFAFFFFAFFFFAFFFFAFFFFAFFFFAFFYvWaAKKKKAwab9r7SEKXIuToo6n+1OBqLb4A5o+lm/EVi+IXypolOPZfpq1Zaovoa8XteV73ewPIaCkcMzIbqxU9RTjsBoxJ9Jbhpm4XvUtWGNhoqEeABr53TaOzVryuz5j1LtRCh7FDgaN2MfJIzh2uABa/nUjpLBg0QlkUKTxsLUqr6XSUzqqUJvL9zybpxnNyisIKKKK1FQUUUUAUUUUAUUUUAUUUUAUUUUAUUUUAUUUUAUVi9YdwASSABxJ0A9aA2oqNbU37wMFw06uw+rEDIf6dB6kVC9re2VRcYeC5+1K3+xL38swoC2aSY/acMIzTSxxjq7Kv4mqAxvtD2hizkjkcX+rh1K/1Ldh/NSXDboY7ENmkIS/FpXLP8Bcn1IoC29q+1PAxXyM8xH/AG1sP5nsD6XqE7V9tM7XEEMcfIFiZGPpZQD4a03Yfc/Axa4nESSkcVUZVP8AKCx/mqQ7K2ps+D/48ADfa7NQT5u3eqLnFElCT9Bv3S342imKifG9ocNM/Z3kQIqs3ulLKLa29L1dwqpNv4oYuLs5VQR5g1tS1xwObl6U77K3sniX6X6deRuA49eDD4VV54ZwWfp54yWLRUQw/tBwxNpFkj8SuYfFST8qkWC2pDN+6kR/ukE28uIq1ST6K3FrsW037X2eJky3sRqD4/2pcGpLicdGhAdgCeF6rvjCUGrOmdrclJOPZDcVseZL3QkdV1pJFMyHullPgSKsBcUhGjKfUUw70yRlVAKl78rcOd6+b1fw2umDtqs69M/yerRrZWSUJxydd3tsFz2cmrcQevW9SKoHu+P+ojt1P4Gp5Xq/CNRO6j53lp4MeuqjXZ8vqFFFFeqYwooooAooooAooooAooooAooooAooooAooooCjdue1jFElYwsQ/gUM2vDvvccOi1EcZtLF4w3ftJPGQkgeIz90f5RWd7sAcNjJo/+3Icv3Sc6fI0/4N8yqw4EAj1owMmG3Ykf97IAOi3Y/PQfCpBs3dbDpqUznrIcw/l935UtgWnPCRE8Ki36sCjBxBQFUADoBYfAV1e790e7zPXy8Ky+gyr6nr/YV2QALWWy7PCNVdWOWN0mzYPrmk0+xMMRcGuW2GyqzqbkaFTyvzqPYLHykkFiQeRAIHkCNKzo2KJIZtlBGRQBZjYXJC66anlXXd7ZZkxeJwUj9nPEiSJYDI6HQ21uQLqL+NKMPmeECQaMDkbrbQ2pLj8eYcRszaR5ucJiCOasSFYnoLE+lqvpjGTxIovnKKzEzvFstoSElXgbhl0DDnYngfCpZujsXDxquJjkdxYhQwAyk6MNOfLpUsnw6OMsiqw6MAR86je/OPXB4B+zUISVRAmgUsePDoCfSrHX402jNbqG4fUkuGmDXtTNvLs+SQqUF7A3FxflSTcra3bQROTqRlf7w0/59alYqlwjq6XCX5KdNe4NTXaK5xGEdPfQi/UV0wuz5JPcQkdeXxqV7f2Y0wXKQMpN7/8AFKdiYIxR5GsTcnTxrxYfBn+o2vO33PYfxD+llY3ewj2Fsfsu+2rnTTkKfKKK+joohRBQh0eVZZKyW6QUUUVcQCiiigCiiigCiiigCiiigCiiigCiiigCiiigKY9uuyMskOJA/eKYm+8oLp65c3wqK7o4jNGVPFD8jcj86uz2ibH/AGrAToBd1XtE++neAHnqPWqD3InVcYit7snd6a2zLf1FvWuS6OpZLH2TswuMzaL8z5f3p2cADKosK6STWHQCkUmNXlf4V59lzkbK6sGHTWuqC/OucMuf3e94Ai/wrmcHOxsFy/eNqgot9Ityl2c8Zg4X94eo0/Cmh9nYZb2ZgePGnPbU0GCRHxAkkzkiyEaWt1IuNetIo9pbNmyvaRI+DZswzG9gp1NhpcnnoKn42Thl/tTYkfeYs0cTWMahgr5ctrC1jbQjxtxqT4rYYxGyZIF1LK7If/IrF1t6i3qaQ4l9nySqqyIAoCm5yjV0Y5ieICoef1h1qY4GZO0KxshVxnXIQQCLBrWPA3U/GtFaw8so1HMcJNCPcfbhxez8PL9fIEk4j6RCUPO492/qKrL2k7bM2J7MG6Rd063u/wBYnxHDwsame5kP7PtHaGBJKpIVxOH8m/eAeRsPQ0x7+7k4XCYRsRHJMzl0ylirI+eS51UckDG/PTrXfE/LufXoedt5N/ZjtPvNET7wzD7y2v6kWPpVv4WXMoNebN2domKVWHIhh6cR6ir1w20QVDK4CsARqOetef5f090ljhlSeybRJKKjMm2ox72IjHnIo/E1yj3hgZgi4mJmJsFEikk+FjWla6L/APLJ+VexK71mm/CYy+jeh/vS8GtddsbFmJYmnyjNFFBqw6YvWM1J8bjEjXM7WHzPkKi2P20WmVkZggy3HC9iSdKxarXVafG588cF9Onnb+0mQNZpv2ZtNJr5L6cbi1OFaq7I2RUovKKpRcXhrAUUUVMiFFFFAFFFFAFFFFAFFFFAYavMO+uzTg9oTIoy5JA8Z/ha0iW8Abj0Nen6p329bI1w+KUad6KT/XGf9Y9RQDhhcYssKSjg6q3xF7ehuPSmXa20rd0G1M+5G0S2GaInWJtPuNqP6swp52Ts7tZO0Yd1Tpfmf7CvN8fz7T0VNKG4et38MwQM+hPAdB4+Jp/iFJoRSyMVvjFRWDBKTk8lae1zEXkjj+zHf1ZufTRfnTHs5AuGjLC6niPEsSD8KUe0XEB8XN/DlX+Ua+FEOiBT0W3oBwt+tax2yyfS6OpRivsc0gCp3veJJt01pnwk7Z2YXBIABBy8+AI8Ab+VOzOf1p+jXGVO6Ao0zDh+uvOoJmqcM4JNA8kAwO0izHssQ0MpJJ+gcBdSeQN/UjpVi757AkxOCmggyszsrBpDY3/aVm0b7IVnA9BTLsnYoxOxjAeMqSEHo+dip9CBTZgt/J4tkRSxiMzQGOCQz5shI7RWLFbEOOzU8fra8RW+H7UfK6l/1pY9yDJuhjCkskcedYpHjk7MgkMoBPdNiRqOF6js0jcG/X66VOt1faXLhhPeCGXtZ3lJSaxBcLooINxoLa077Uw0G0lE/wCyyYSe4bMShWS321U6/e0PnWfUWQpW6TX5K4Vzm/lWSqzesxvbhoatLefYrYmJUQqpVr94eBHKq32vs18PJ2cls1ge6SRY3t+FZdHratRHHT9i/UaR1d9Fgbl+0G2WHFm44LNzHg/UfxfGrawWN0FzdSAQwN9OXmK8shv1epluXvu+FIjku8B5X1TxX/1+FWTqlW91f9jA4uHKPQ6msmmDY22EkRXjYPG3Aj9aHwp9RwRcG9aqrlYuOycZKREd7Se1UcsunxN677KwGGdBc3e2t2sb+VPW09mJMLNcEcCOI/4qOY3d10UsrBgNehsK8PVaayu+V2xTi/f0PVpuhOpV7trJHs3ZiQlil+8BxN+FOFRPdXHtnMZJIIuL8v8AipVevW0F1dtKlWsL2MeprnXY1N5ZtRRRW0oCiiigCiiigCiiigCiiigCo9v9sf8Aa8BiIR72TMn3076/MW9akNYNAeWN1Z7YlFJyrJ3D66j5i1XDhIgAABYCqn3+2QcJtDERroM/axHornOtvutcf5atTYmME0Mco+uoPkeY+NRws5O7njA6RClaEAXPAanyGtcIhRtGYJDIzEABTx046fnR8IlXHdJIpTaZ7aZ245348tTf460qOIDXIIOp9KWOyxYU5ypkZiyDiTYaNbkL6+tRaKQpqp1/XWsCWT6tzUOB+A51xLa28f8Ab+GvyFcMFiw2h0b5HxHQ0qjiubg+Fcxhlm7Kyi8N2YsuEw46RJ+F/wA6ju6jDB7ZxeF4R4tRiYhyz69oB/UfJaQ7b9puGwyCPDj9okVQtwSsakADV7Xa3RfjVctvpiZcdh8XKQzQv3VUBQqE99V8xfiTXopYR8hY8zb+paglw0UuLw3YBndu2zkK4BkZl1Dd5GGTVTfiCNDprE6A3kJCDViBc28qItmSYjH4mVbBWjjVMxALBWdi2UKLL3uJudRqQRbquEJNrrx4k2Atfn6V4XxfT2znGcY7kvT8m/Q2wjCUW8Z9Tng54MRjoosO+aExuZNe8JBqvHUC1+VRv2objzhxiIQZIwoDZQSyAXNyo95dTqOFSfsjC6urJnsbMhDW5G/nepdsLaXbKcwsy8bc+hrujt08rdihsmQ1NduzO7dE8uFiND+vKjNVzb5bjx4rHNHFliYwdrovdZw+XvAcLjmPgaqrbuwJ8JIY5o2U8ibEMOqngw+fUCvXeV2YN3oxVuxvNLg5M0ZuptnQ+6w8eh8eXjV27rb0RYlM8R1+vGbZl8xzHQ152DUs2btKSCRZImKuvAj8D1HhwrPZRzujwyEoY5ieidsYqfOGhzZco4C+uvEU2SbTnkulyb8QF18eV6b9yd+UxNka0c40y37smnFdP6al2zMAglaUMcxv3TbS5B/KvLtoutswptZfKz/jk36fV1qOJRWV19RPu1sp0btHFjawHPxJ6VIgKFrava02mjp61CJnttdst0gooorQVhRRRQBRWL1q0gHEgedAb0VpFKGF1II8Det6AKKKKAL1io8IdoNxeBPLMx/0Cun/APKxTe9iwPuR2/1OR8qAgHt62P3cPi1Hukwv91u8hPkwI/z01+yvHZoZISdY2zL91v8A9A/GrG3k3VOIwc8LSvIzocmbLo695bAD7QU9dOlwaN9n+0+yxkRbuiT6Nr6WzEWv5MFoC7YhSTeLZbYmAxIwQkgkkXBAN7fG1L4xXSWZY1LOyoo4sxAAHiTpUWsrBKMnF5RVmI9m2NLFs8T+bnvDpYqPhoPGkGL3CxKC7IQoFy11KjzIbhUs3g9qEEV0wymZ/tnuxj83/Dxqs9v7yYjFn6eQsL3CDuovkg09Tc1Dwo1x11i7SZq2z/syRt5MPwNCLJGwD5gDby+I0pqFyQACSeAUEk+QGpqS7C3YmdtS4POOIgt/9jnuRDzu3hXPD7Fn6/jrH2ZG4Y2dlRFZnY2VQCST4AfoU+4LdSYuocLqPdVxdTewzsAQBxvYm3UVPsDu7HBHa6IPrhL2t0eZzdz4cOgFKYksO4Aq82YEA+OU6t5tbyNaVE81sVbC3kOHkSKcx5QoUCNSAFGndNy8ji5Otz3ja16kseKwDG4nUFiO6WCk+jgHlw86g82NVT9GplkNlLAFyOYBygkDwAAptnzElpXZmtYxwksRf7VgrRi3HifCjicyWTtfCwvkaLh3luvuk3sBcnU3BsBxvWdhZ0aQxxM40HvItrdbnU+VVgsLCzfugL5VTMJSPBZY87+ZNqUptjGqLwzGNF1LTtKpPgcy9nfwUH1rz38PTvV2ef8AhpWpar8foTja+1zBjWmeFsy4R2KZkPcVwS2YH0tx1p4w5h2jAwmhUrcDKddbA3BsCDrxHSq4fezG5geyGIOUq0jRIVy8wGjtlXU+8adsN7TFiXK0S9prcQ+6DyBOt/S9bXHJnI9vt7L5YA02FvLELkr9dRx4fXHiNfA1W+brp+vnV9y+0WIJ9IGjdvd1jFhfTNm7yjjrl9KRzy7MlKy4hwmcFTIF7NXW5JR2AysT9pbNpxFV+NroIpSOQggg2PEEGx9LVaO5HtDvlhxbWPBJvkA//t8etQjbOxZWnxDwKJojNKyGBkkJQynKQiMXNwV5E8SdASEsO7+JZc0cEsilst4lMmtgxvkvYWI1Ol7jiCKpsqU19RKCkei43VUJMsg0PeLsR4Wvfwrom8UAUZpLmwvYMdefAVVW5e1cbhgkc0TSYZgCrBo2yKWChgwa3Zkm63IBFyptepljtilrPBls2upsLHUEHofClVrT22fh/wCyKb6Y+y72QjgHPoB+JpLJviOUZ9Wt+Aptg3SxB95408rsaWx7l/anP+VQPzrXlEzjLvdKeCIPiaRT7zTn/EC+QA/GnuLc6Ae80jf5gPwFOOF3fwye7Evm3e/1U3IEGk21K2naufAMfwFZjws8nCKVvEqR82qyIsOq+6qjyAH4V1tTLA07r4R4oAsi5WzMbXB0PDUU70CiuAKKKKAKxUUXaN/8SRvu5v8AaBSOYMxYZJD0ztw+JoCYy4pF951HmRXmz2g7OGG2jMI7ZHImiK8LObm3k4f4VaEmEN+AHxNRj2qbI/6XDYhALocslvsubBvLMEH+cdb0BjHe1ALEghizSlBnZ9FVrC9lGra35gVAdtbenxTXnlZ+i8FHko0FIcREVYKdWIuANbi19LcdPwp72JunNPIEbuMRcJp2pFr+4SAmn2yPI10DCNSABcngBqSfAczTzs/dqSRgHup49mgDSkceHCPzb+Wp1szc/scquOyZwcgU55nI1KvJYZAbWIWwpzSREGWJco7rZUOquCc2ebUMD0W/pUlE5kbt393IYyFc5boW7OMm7AHXtZiBa3DLoPCns41QuSFVCDQZRljHw70npYeNNmJxSIt3Kqgbh7sYYm/u8287nXSm6XaTyAlCEjHGZypW3MWzAk+GvkKlgiOWN2giEF3DP9UMQB5KOA9NetIcTJJILyExoRotj2jeKBCb+fDUa0hw04zWw4MrNr2jNc36rDI5C+Z18q6GFASZCs0w4oSq2+9IG1twst66dOkBL3EShVt3nYlJBw4zGLhr7o+dYATNljUSSX96aMA+cdov6m6cK6YiIlQ2IfJF9SN19O4qvccD3j8a2WRmRljHZRLqzLIrgjl2hduH8I08KA0OHAsXBnY8sqTIv3pAuY8u6vxrZ4zoZSdBpHDnDW8IWQqi+NawSILCBVkc6GRVRWDdEjJ08z6WrWfJEfpAJpvsFQLH/wAkiNqdOA18aAyLsCe5DEDqwvET968Vpm8K2hgzG0MfDjMUiLWtrcoy5Bx1AJ8a7YXZMk7B5ybfVQaWH8K8EXx5+NSBMFGFyFVI+zbT56k+JrjeDhDMbtOODuxntZAdTdjGvXuOTmN/So1OpkbM5LN48h0HQeFWXNu1hW/wgv3CV/OkE25cXFZHX71iPjpUcnUQA4EdKV4fEzoR2c0qkG4yu2h8BfjqfjSvFxKshjRu1txK6DTiSW4WqY7s7CREWSVGDsbIGsSx5ZF4+pphHeRBupLjkkBaRBnucsiRZm0sTmy5hppe/DSn3eHeI4OLtI37QGUWViuRg6K7ZGDFrXzEaDi+UBQBTzszcuNppMXJZpWRkijuSkQAynXm5IuSNL8OtVftjYu2CGjnjnlXNckBXUsCdVK6gXbgLC2UWsoAosxJY9xj0Zce629EWKjDRtcfWU+8h6EdPGn3GYsRoX4gC+nP9Xrzds/CY/CTAxwYhZALkCKRgVvzCggrVv7s7xHFRmGeKWGXLdkdHXS9s8eYcL2rJKVlUWu/b6fc5H5ZYl0LBi8RK6yohst7AHT111qT4KRmRS4ysRqOlRl8NPh0zJICg/XA1INj4wyxK5FjwPmKyfDptTcZt7ms4eMfdG/UpOKlHG3rgXis0UV7RiCiiigCiiigK6k3qA91W9RYfOm3E7zk37yj1/IV2g9nU5ILGMebM35U8YX2ege/L6Kg/En8qAiZ22x53+6DTvDiY8ZC2EdJO9HJmJCBRZCQVu189+Z09487CVYbcvDLxDN5tb5LanXB7IhiN441U9Rx+JoCtsP7PoYVXs5po0kIWRgVLORcDvWGQE6WFgdLitsPtdMJO2Ghw4yqDnZWW5Y6hmdjrfmONP8AvRtFMMzJISIwnaqNDfv2IXnozLz+uOlRTEbS2dMM0ioOrslwNeckdwPMmpLBxijae0nluZGsvEqDZbcy7HVh97TwFNJxZc5YVL6fvFCtEv3iHBsNeg86dm3YiIOVZVB45JSQbcLq5IpBtDdxuzCLIxQG4R4lAv1vFkufE3qWTgynHxI92kWWa1rjtVgGvDKpObnooCnxrtLhWNpcU7IVACiNmz2twERW0anqbeRrbCbLkhv2USB9fpc3fUfwhwVU+PHxFJ8BhCjM7jESN0Xgx6u8bsxHha56iunBbCzSh1jyLCdCwfKfDtJGUFr6aDToDW7TqhyRgvLeweaMkHl9GoW582HpSORZZj9LMsUa3NjdQtz9WM94tc8/jSiDFPpFhVk+/cl2HDS2ka2PAeprp07taJi8xbOx1RJGNzr+8JHd5aanXlWqu8oVpCsUak5WVsi35hUIu7a8fiRWmGjSG/fEsv2A9o1595rgSHwFh4mtTHNI2VvpCRZRlVwLchbgBbkbUOZFilm7kCOtx3nZUYsOZdxYKvHQaedIcXtOLDjLEsck3N1UhEPgCdT6Vx2xi8sYgR1uD3xEtl00N3vd28tLUyJFXMnUOeH3kxK/4mbW/eVT+V6cYN7pPrxo33SV/vUfCVtwv0rgJfDvVGfejcHwykfiKacVjMRjnyRhkivwt3n9Of4Cs7vbDeYds5EOGXUyyAd8DjkU8B/GdB41PMNhZcUn/SAQxsLCdl7xXqi6G3n8ufMpDAx7H2GmHIRUE0/HINVQjW7ke8w/VqmmyNlhHV5GEkrC+f6qjMBkVeV7n4HSnPY2x48PHkQXNu8595j1J/IaV0wOEZL5mDXNx3bfn5fCqLJSykuixJCTau0Hgwks2UFo1dgHbKD3ja55C1vwqCRbybTlYNFJHka2nY3tfqy3DfEVN99o82DlUi4bKLeGdfjUL2dgFVwBGLXGpBqEsrCRKKTJpsaXEMCmJMZJU96LMvQag8OPEdKhe3+1jbaGIErlMJ2UMURVLNE0eHlI7TLmJDsbG9+7qTrU82PAFL2tbQCwH9r0zb57nfteHMcRSMjMVVlBQOXzl1H1JCSw7Qa2dhY3qTjmGGRbw+CH7F3ohnVBJMIs5tkZwbHlfXQG3HhqKtHZcaKgVOA68b+NeYdt7GmwkpixCFG5X91h1U8CKl+43tDfDFYpyXi4B+LIP9y+HHpXn06WOnk5x5/hE7tROz7F+LWaQ7M2ikyK6MGBFwQbgjqDS0GvTjJSWUVZyZoooqQCiiigCiiigCsUWooCOb57oQ7RjVJS6MhJSRLZhe2YEEWZTlFweg6VV22fY9LEGaGWOSwNg6up58bFh8Bar0rVj1oDzOuy9pPMSFlLmw7rsOGgt3uHCrQ3M3axygHGTm3/AGgQ7D78h0HkL1K8bvDAknZ5h2p4Dz6twA+ddY8ayrZlRV5MrZhfwW1zUfIs4yc4GferctMYgTtpIh0j4E/xcz60xYP2UCDvQbQxcb+ORl/kIp8xm9Dq2RVFwe9mGU252Uk289eelO2E29G/G6How/OpeTjBDKyROfdjaa6DE4TED7M8JBPmVNqaZth4pb9rsmJtNWwc4Un/ACm341aEeKQ8GHxruCOtN5IpabBQJ+8i2hhr6HPD2qepUNpSQzQsvZQY3D2J1FuyduNgxOthrpwq6MdiFysxkyogu7X7thxuefkKp3ez2hhi0eFw6IuoE0salz4ojCyetz4CpbmMDVjcF2JAd49fsuCK5x2PAg+RBqFjZ4Ys2Y3NyzXsOpJIp3hwE2AkhmnQ9m4LJGzASOtvey8VHS/Gm47gk+B2VLOcsK5j5gfM8KkeC3ahgZGxnflJIiwykMGOpBkX6zWGovlHMmjdnfJsU6x4PCuHPvOxGVF5linHyNqnu7u6iQv28rGbEHMO0a4yKxByot7KNANONqNjBxwW7rTkPjACARlgGqC1iM3JiLeXQVJ2dUW5IVQOJsAB+ArliMbHHbPIidMzKPheolvhtAYhUhj76Fru0RWTQagFAeBN7+VVuSRJIf5d6MIpscREPNtPjXQYqRxmhaN15FSD+dV3g92oTJ3ocwPG6yKPharD2Hs5IQyxxrGpIICi19Lfo0UshrAwb2xY6WIRxx/XQsVK3sDc2BOtNmCwmKEq3hl46udNPIGrGotXJQ3HVLAg2XE4DdoBcte4J1FuYPCl9ItoY9YQCwJve1h069KZMNvkrOUGHm4+9YEH4Gubox4GG+R323sODFRmOeMOp68QeqtxU+VVcfZgqCYAM6se6xyFkHWwPG3y5VbuHmDqGAIBF7EWI8xTTtTGx5uzAJc6HJ3T3gV1YDSwN/CwqjVbdqblj7epOrtpLJWW6OxdrYKQ9nDnh0JRpI1OUk2ZQW7jaHT41a+y9o9oLMCrgKWQ2zLcAjMBwOvypkg3EwobP9Ne99ZHvfzBzfOmTePdHHnaBxWCkijUpGpDswLldDnAU5r6ak30qzx7eYlLXOUWPWaZTjZIYFaZV7S4BCNdbn+IgaelKtlzSMv0gAPIgg3+HCivjv2Y5J7Ht3McKKwKKvImaKKKAKxWa0c2oDJqObwbX7jrE8Ykt3e0YAE+ROopyxuK0syuR4C9MEGysOGYxy5C7FmWRVN2PH94M3pewquzL6Iyz6CGJVlX6SScG2ueON1/pQrbyNcJsTHBcW107MqWjDHoyE2CjmeFPx2BwIcIeOaJMt/OzEEelJZ904rmR5pQbHM7sDfzuPh0qpV5K8SI1hIe2c5m53Y2BLNfW32fK5FqfMOrE5IzxPAnjbrflWi4OAX7PExtY5e+twD0Jt8ya6DYsgF7K68QUNx8Nb1JwkkcwK2wLrctGV5kgXHxja/9NbYaBne2YoABroVt6gG9NcONkZuzQMNRq2crpxuuewHoK12nvxFhnKdm8pXQm4Vc3MajX0Fq48ZJR54RBPahvRPPKIMMXjw8R0IuDK/Njpqo5DzPSmLYLY+YlQ6MoGplRT8MoBPqauHYe9EOObsxhGBINmZAyadW5U37b2BNnJTDhVt/hADUX+yb8+VTlJ7cwL1HnkiWzdlxpIjYsIVRw9okAuRyZWNivhU2wW52zcezYkiWVibMZGYWsLgW0AUA6AaUyYDZM3aAthJD1LBbD1verG3fwjRhswygkEC9+WvlVdUrG8SJzUccCnZeyYcOgSGNUUclFvj1pY1c8TNlF8pPlTJjtvlVa0TXsbc9eVaSoh234x+0Svm7xcjNYEqALWHhoKUbB2QkhzuxIzACxyksWv8AVN/TwqJszf4isJCSWZA8dyePce4Bv9k1Md08IzIQBJ3iBnN7r1OoA8edYPFJzyaNywTrHY1IY2klbKiC7Mbmw9NTUaHtJwF7do48eze34VK2iBXKwDAixDAG/mDTdFu3hFbOuHhDdQi3/CtjT9ChYHHDTq6q6G6sAQRzB4GjEThBcm1bqLcKyyg8amcIRvpvJEoiVXsSxv5ZdLki3GkO72OYvfgLdLX8jep5Js6JuMUZ81U/iKzDgo092NF+6oH4Cs86m5ZTLIzSWDpCO6PIcfKtDhVL57d4C1/Cu4FZq7an2Qy10YtQazWDUjgh2upMZsgfqp6f3pJu/hGQMxGUNYql/dFPFYArPKhO1WN9E1Y1DabLRQKK0Igf/9k=">
            <a:hlinkClick r:id="rId7"/>
          </p:cNvPr>
          <p:cNvSpPr>
            <a:spLocks noChangeAspect="1" noChangeArrowheads="1"/>
          </p:cNvSpPr>
          <p:nvPr/>
        </p:nvSpPr>
        <p:spPr bwMode="auto">
          <a:xfrm>
            <a:off x="63500" y="-1241425"/>
            <a:ext cx="3533775" cy="2590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1206" name="AutoShape 6" descr="data:image/jpeg;base64,/9j/4AAQSkZJRgABAQAAAQABAAD/2wCEAAkGBxQTEhQUExQVFhUXFxgaFxcVGBcZGhkXHRYYFxocGRcYHCsgGBolHxcYITEhJSkrLi4uFx8zODMsNygtLisBCgoKDg0OGxAQGywkICYsLCwsMCwvLCw0LCwsLCwsLCwsLCwsLCwsLDQsLCwsLCwsLCwsLCwsLCwsLCwsLCwsLP/AABEIAMABBgMBIgACEQEDEQH/xAAcAAABBAMBAAAAAAAAAAAAAAAABAUGBwECAwj/xABDEAACAQIDBQUEBwYFBAMBAAABAgMAEQQSIQUGMUFREyJhcYEHMpGhI0JScrHB8BQzYpKi0UOCssLhJFNj0jSD4hX/xAAaAQEAAwEBAQAAAAAAAAAAAAAAAgMEAQUG/8QALREAAgIBBAECBQMFAQAAAAAAAAECAxEEEiExE0FRBSJhcYEUMsEjkbHR4UL/2gAMAwEAAhEDEQA/ALxooooAooooAooooAooooAooooAooooAoorF6AzRXDFz5EZrXsCbU0bH24ZpMhQL3Sbgk8x4eNZ7NVVXZGuT5fRZGqUouS6Q/UVrmratBWFFFFAFFFFAFFFFAFFFFAFFFFAFFFFAFFFFAFFFFAFFFFAFFFFAFFFFAFFFFAFFYvWaAKKKKAwab9r7SEKXIuToo6n+1OBqLb4A5o+lm/EVi+IXypolOPZfpq1Zaovoa8XteV73ewPIaCkcMzIbqxU9RTjsBoxJ9Jbhpm4XvUtWGNhoqEeABr53TaOzVryuz5j1LtRCh7FDgaN2MfJIzh2uABa/nUjpLBg0QlkUKTxsLUqr6XSUzqqUJvL9zybpxnNyisIKKKK1FQUUUUAUUUUAUUUUAUUUUAUUUUAUUUUAUUUUAUVi9YdwASSABxJ0A9aA2oqNbU37wMFw06uw+rEDIf6dB6kVC9re2VRcYeC5+1K3+xL38swoC2aSY/acMIzTSxxjq7Kv4mqAxvtD2hizkjkcX+rh1K/1Ldh/NSXDboY7ENmkIS/FpXLP8Bcn1IoC29q+1PAxXyM8xH/AG1sP5nsD6XqE7V9tM7XEEMcfIFiZGPpZQD4a03Yfc/Axa4nESSkcVUZVP8AKCx/mqQ7K2ps+D/48ADfa7NQT5u3eqLnFElCT9Bv3S342imKifG9ocNM/Z3kQIqs3ulLKLa29L1dwqpNv4oYuLs5VQR5g1tS1xwObl6U77K3sniX6X6deRuA49eDD4VV54ZwWfp54yWLRUQw/tBwxNpFkj8SuYfFST8qkWC2pDN+6kR/ukE28uIq1ST6K3FrsW037X2eJky3sRqD4/2pcGpLicdGhAdgCeF6rvjCUGrOmdrclJOPZDcVseZL3QkdV1pJFMyHullPgSKsBcUhGjKfUUw70yRlVAKl78rcOd6+b1fw2umDtqs69M/yerRrZWSUJxydd3tsFz2cmrcQevW9SKoHu+P+ojt1P4Gp5Xq/CNRO6j53lp4MeuqjXZ8vqFFFFeqYwooooAooooAooooAooooAooooAooooAooooCjdue1jFElYwsQ/gUM2vDvvccOi1EcZtLF4w3ftJPGQkgeIz90f5RWd7sAcNjJo/+3Icv3Sc6fI0/4N8yqw4EAj1owMmG3Ykf97IAOi3Y/PQfCpBs3dbDpqUznrIcw/l935UtgWnPCRE8Ki36sCjBxBQFUADoBYfAV1e790e7zPXy8Ky+gyr6nr/YV2QALWWy7PCNVdWOWN0mzYPrmk0+xMMRcGuW2GyqzqbkaFTyvzqPYLHykkFiQeRAIHkCNKzo2KJIZtlBGRQBZjYXJC66anlXXd7ZZkxeJwUj9nPEiSJYDI6HQ21uQLqL+NKMPmeECQaMDkbrbQ2pLj8eYcRszaR5ucJiCOasSFYnoLE+lqvpjGTxIovnKKzEzvFstoSElXgbhl0DDnYngfCpZujsXDxquJjkdxYhQwAyk6MNOfLpUsnw6OMsiqw6MAR86je/OPXB4B+zUISVRAmgUsePDoCfSrHX402jNbqG4fUkuGmDXtTNvLs+SQqUF7A3FxflSTcra3bQROTqRlf7w0/59alYqlwjq6XCX5KdNe4NTXaK5xGEdPfQi/UV0wuz5JPcQkdeXxqV7f2Y0wXKQMpN7/8AFKdiYIxR5GsTcnTxrxYfBn+o2vO33PYfxD+llY3ewj2Fsfsu+2rnTTkKfKKK+joohRBQh0eVZZKyW6QUUUVcQCiiigCiiigCiiigCiiigCiiigCiiigCiiigKY9uuyMskOJA/eKYm+8oLp65c3wqK7o4jNGVPFD8jcj86uz2ibH/AGrAToBd1XtE++neAHnqPWqD3InVcYit7snd6a2zLf1FvWuS6OpZLH2TswuMzaL8z5f3p2cADKosK6STWHQCkUmNXlf4V59lzkbK6sGHTWuqC/OucMuf3e94Ai/wrmcHOxsFy/eNqgot9Ityl2c8Zg4X94eo0/Cmh9nYZb2ZgePGnPbU0GCRHxAkkzkiyEaWt1IuNetIo9pbNmyvaRI+DZswzG9gp1NhpcnnoKn42Thl/tTYkfeYs0cTWMahgr5ctrC1jbQjxtxqT4rYYxGyZIF1LK7If/IrF1t6i3qaQ4l9nySqqyIAoCm5yjV0Y5ieICoef1h1qY4GZO0KxshVxnXIQQCLBrWPA3U/GtFaw8so1HMcJNCPcfbhxez8PL9fIEk4j6RCUPO492/qKrL2k7bM2J7MG6Rd063u/wBYnxHDwsame5kP7PtHaGBJKpIVxOH8m/eAeRsPQ0x7+7k4XCYRsRHJMzl0ylirI+eS51UckDG/PTrXfE/LufXoedt5N/ZjtPvNET7wzD7y2v6kWPpVv4WXMoNebN2domKVWHIhh6cR6ir1w20QVDK4CsARqOetef5f090ljhlSeybRJKKjMm2ox72IjHnIo/E1yj3hgZgi4mJmJsFEikk+FjWla6L/APLJ+VexK71mm/CYy+jeh/vS8GtddsbFmJYmnyjNFFBqw6YvWM1J8bjEjXM7WHzPkKi2P20WmVkZggy3HC9iSdKxarXVafG588cF9Onnb+0mQNZpv2ZtNJr5L6cbi1OFaq7I2RUovKKpRcXhrAUUUVMiFFFFAFFFFAFFFFAFFFFAYavMO+uzTg9oTIoy5JA8Z/ha0iW8Abj0Nen6p329bI1w+KUad6KT/XGf9Y9RQDhhcYssKSjg6q3xF7ehuPSmXa20rd0G1M+5G0S2GaInWJtPuNqP6swp52Ts7tZO0Yd1Tpfmf7CvN8fz7T0VNKG4et38MwQM+hPAdB4+Jp/iFJoRSyMVvjFRWDBKTk8lae1zEXkjj+zHf1ZufTRfnTHs5AuGjLC6niPEsSD8KUe0XEB8XN/DlX+Ua+FEOiBT0W3oBwt+tax2yyfS6OpRivsc0gCp3veJJt01pnwk7Z2YXBIABBy8+AI8Ab+VOzOf1p+jXGVO6Ao0zDh+uvOoJmqcM4JNA8kAwO0izHssQ0MpJJ+gcBdSeQN/UjpVi757AkxOCmggyszsrBpDY3/aVm0b7IVnA9BTLsnYoxOxjAeMqSEHo+dip9CBTZgt/J4tkRSxiMzQGOCQz5shI7RWLFbEOOzU8fra8RW+H7UfK6l/1pY9yDJuhjCkskcedYpHjk7MgkMoBPdNiRqOF6js0jcG/X66VOt1faXLhhPeCGXtZ3lJSaxBcLooINxoLa077Uw0G0lE/wCyyYSe4bMShWS321U6/e0PnWfUWQpW6TX5K4Vzm/lWSqzesxvbhoatLefYrYmJUQqpVr94eBHKq32vs18PJ2cls1ge6SRY3t+FZdHratRHHT9i/UaR1d9Fgbl+0G2WHFm44LNzHg/UfxfGrawWN0FzdSAQwN9OXmK8shv1epluXvu+FIjku8B5X1TxX/1+FWTqlW91f9jA4uHKPQ6msmmDY22EkRXjYPG3Aj9aHwp9RwRcG9aqrlYuOycZKREd7Se1UcsunxN677KwGGdBc3e2t2sb+VPW09mJMLNcEcCOI/4qOY3d10UsrBgNehsK8PVaayu+V2xTi/f0PVpuhOpV7trJHs3ZiQlil+8BxN+FOFRPdXHtnMZJIIuL8v8AipVevW0F1dtKlWsL2MeprnXY1N5ZtRRRW0oCiiigCiiigCiiigCiiigCo9v9sf8Aa8BiIR72TMn3076/MW9akNYNAeWN1Z7YlFJyrJ3D66j5i1XDhIgAABYCqn3+2QcJtDERroM/axHornOtvutcf5atTYmME0Mco+uoPkeY+NRws5O7njA6RClaEAXPAanyGtcIhRtGYJDIzEABTx046fnR8IlXHdJIpTaZ7aZ245348tTf460qOIDXIIOp9KWOyxYU5ypkZiyDiTYaNbkL6+tRaKQpqp1/XWsCWT6tzUOB+A51xLa28f8Ab+GvyFcMFiw2h0b5HxHQ0qjiubg+Fcxhlm7Kyi8N2YsuEw46RJ+F/wA6ju6jDB7ZxeF4R4tRiYhyz69oB/UfJaQ7b9puGwyCPDj9okVQtwSsakADV7Xa3RfjVctvpiZcdh8XKQzQv3VUBQqE99V8xfiTXopYR8hY8zb+paglw0UuLw3YBndu2zkK4BkZl1Dd5GGTVTfiCNDprE6A3kJCDViBc28qItmSYjH4mVbBWjjVMxALBWdi2UKLL3uJudRqQRbquEJNrrx4k2Atfn6V4XxfT2znGcY7kvT8m/Q2wjCUW8Z9Tng54MRjoosO+aExuZNe8JBqvHUC1+VRv2objzhxiIQZIwoDZQSyAXNyo95dTqOFSfsjC6urJnsbMhDW5G/nepdsLaXbKcwsy8bc+hrujt08rdihsmQ1NduzO7dE8uFiND+vKjNVzb5bjx4rHNHFliYwdrovdZw+XvAcLjmPgaqrbuwJ8JIY5o2U8ibEMOqngw+fUCvXeV2YN3oxVuxvNLg5M0ZuptnQ+6w8eh8eXjV27rb0RYlM8R1+vGbZl8xzHQ152DUs2btKSCRZImKuvAj8D1HhwrPZRzujwyEoY5ieidsYqfOGhzZco4C+uvEU2SbTnkulyb8QF18eV6b9yd+UxNka0c40y37smnFdP6al2zMAglaUMcxv3TbS5B/KvLtoutswptZfKz/jk36fV1qOJRWV19RPu1sp0btHFjawHPxJ6VIgKFrava02mjp61CJnttdst0gooorQVhRRRQBRWL1q0gHEgedAb0VpFKGF1II8Det6AKKKKAL1io8IdoNxeBPLMx/0Cun/APKxTe9iwPuR2/1OR8qAgHt62P3cPi1Hukwv91u8hPkwI/z01+yvHZoZISdY2zL91v8A9A/GrG3k3VOIwc8LSvIzocmbLo695bAD7QU9dOlwaN9n+0+yxkRbuiT6Nr6WzEWv5MFoC7YhSTeLZbYmAxIwQkgkkXBAN7fG1L4xXSWZY1LOyoo4sxAAHiTpUWsrBKMnF5RVmI9m2NLFs8T+bnvDpYqPhoPGkGL3CxKC7IQoFy11KjzIbhUs3g9qEEV0wymZ/tnuxj83/Dxqs9v7yYjFn6eQsL3CDuovkg09Tc1Dwo1x11i7SZq2z/syRt5MPwNCLJGwD5gDby+I0pqFyQACSeAUEk+QGpqS7C3YmdtS4POOIgt/9jnuRDzu3hXPD7Fn6/jrH2ZG4Y2dlRFZnY2VQCST4AfoU+4LdSYuocLqPdVxdTewzsAQBxvYm3UVPsDu7HBHa6IPrhL2t0eZzdz4cOgFKYksO4Aq82YEA+OU6t5tbyNaVE81sVbC3kOHkSKcx5QoUCNSAFGndNy8ji5Otz3ja16kseKwDG4nUFiO6WCk+jgHlw86g82NVT9GplkNlLAFyOYBygkDwAAptnzElpXZmtYxwksRf7VgrRi3HifCjicyWTtfCwvkaLh3luvuk3sBcnU3BsBxvWdhZ0aQxxM40HvItrdbnU+VVgsLCzfugL5VTMJSPBZY87+ZNqUptjGqLwzGNF1LTtKpPgcy9nfwUH1rz38PTvV2ef8AhpWpar8foTja+1zBjWmeFsy4R2KZkPcVwS2YH0tx1p4w5h2jAwmhUrcDKddbA3BsCDrxHSq4fezG5geyGIOUq0jRIVy8wGjtlXU+8adsN7TFiXK0S9prcQ+6DyBOt/S9bXHJnI9vt7L5YA02FvLELkr9dRx4fXHiNfA1W+brp+vnV9y+0WIJ9IGjdvd1jFhfTNm7yjjrl9KRzy7MlKy4hwmcFTIF7NXW5JR2AysT9pbNpxFV+NroIpSOQggg2PEEGx9LVaO5HtDvlhxbWPBJvkA//t8etQjbOxZWnxDwKJojNKyGBkkJQynKQiMXNwV5E8SdASEsO7+JZc0cEsilst4lMmtgxvkvYWI1Ol7jiCKpsqU19RKCkei43VUJMsg0PeLsR4Wvfwrom8UAUZpLmwvYMdefAVVW5e1cbhgkc0TSYZgCrBo2yKWChgwa3Zkm63IBFyptepljtilrPBls2upsLHUEHofClVrT22fh/wCyKb6Y+y72QjgHPoB+JpLJviOUZ9Wt+Aptg3SxB95408rsaWx7l/anP+VQPzrXlEzjLvdKeCIPiaRT7zTn/EC+QA/GnuLc6Ae80jf5gPwFOOF3fwye7Evm3e/1U3IEGk21K2naufAMfwFZjws8nCKVvEqR82qyIsOq+6qjyAH4V1tTLA07r4R4oAsi5WzMbXB0PDUU70CiuAKKKKAKxUUXaN/8SRvu5v8AaBSOYMxYZJD0ztw+JoCYy4pF951HmRXmz2g7OGG2jMI7ZHImiK8LObm3k4f4VaEmEN+AHxNRj2qbI/6XDYhALocslvsubBvLMEH+cdb0BjHe1ALEghizSlBnZ9FVrC9lGra35gVAdtbenxTXnlZ+i8FHko0FIcREVYKdWIuANbi19LcdPwp72JunNPIEbuMRcJp2pFr+4SAmn2yPI10DCNSABcngBqSfAczTzs/dqSRgHup49mgDSkceHCPzb+Wp1szc/scquOyZwcgU55nI1KvJYZAbWIWwpzSREGWJco7rZUOquCc2ebUMD0W/pUlE5kbt393IYyFc5boW7OMm7AHXtZiBa3DLoPCns41QuSFVCDQZRljHw70npYeNNmJxSIt3Kqgbh7sYYm/u8287nXSm6XaTyAlCEjHGZypW3MWzAk+GvkKlgiOWN2giEF3DP9UMQB5KOA9NetIcTJJILyExoRotj2jeKBCb+fDUa0hw04zWw4MrNr2jNc36rDI5C+Z18q6GFASZCs0w4oSq2+9IG1twst66dOkBL3EShVt3nYlJBw4zGLhr7o+dYATNljUSSX96aMA+cdov6m6cK6YiIlQ2IfJF9SN19O4qvccD3j8a2WRmRljHZRLqzLIrgjl2hduH8I08KA0OHAsXBnY8sqTIv3pAuY8u6vxrZ4zoZSdBpHDnDW8IWQqi+NawSILCBVkc6GRVRWDdEjJ08z6WrWfJEfpAJpvsFQLH/wAkiNqdOA18aAyLsCe5DEDqwvET968Vpm8K2hgzG0MfDjMUiLWtrcoy5Bx1AJ8a7YXZMk7B5ybfVQaWH8K8EXx5+NSBMFGFyFVI+zbT56k+JrjeDhDMbtOODuxntZAdTdjGvXuOTmN/So1OpkbM5LN48h0HQeFWXNu1hW/wgv3CV/OkE25cXFZHX71iPjpUcnUQA4EdKV4fEzoR2c0qkG4yu2h8BfjqfjSvFxKshjRu1txK6DTiSW4WqY7s7CREWSVGDsbIGsSx5ZF4+pphHeRBupLjkkBaRBnucsiRZm0sTmy5hppe/DSn3eHeI4OLtI37QGUWViuRg6K7ZGDFrXzEaDi+UBQBTzszcuNppMXJZpWRkijuSkQAynXm5IuSNL8OtVftjYu2CGjnjnlXNckBXUsCdVK6gXbgLC2UWsoAosxJY9xj0Zce629EWKjDRtcfWU+8h6EdPGn3GYsRoX4gC+nP9Xrzds/CY/CTAxwYhZALkCKRgVvzCggrVv7s7xHFRmGeKWGXLdkdHXS9s8eYcL2rJKVlUWu/b6fc5H5ZYl0LBi8RK6yohst7AHT111qT4KRmRS4ysRqOlRl8NPh0zJICg/XA1INj4wyxK5FjwPmKyfDptTcZt7ms4eMfdG/UpOKlHG3rgXis0UV7RiCiiigCiiigK6k3qA91W9RYfOm3E7zk37yj1/IV2g9nU5ILGMebM35U8YX2ege/L6Kg/En8qAiZ22x53+6DTvDiY8ZC2EdJO9HJmJCBRZCQVu189+Z09487CVYbcvDLxDN5tb5LanXB7IhiN441U9Rx+JoCtsP7PoYVXs5po0kIWRgVLORcDvWGQE6WFgdLitsPtdMJO2Ghw4yqDnZWW5Y6hmdjrfmONP8AvRtFMMzJISIwnaqNDfv2IXnozLz+uOlRTEbS2dMM0ioOrslwNeckdwPMmpLBxijae0nluZGsvEqDZbcy7HVh97TwFNJxZc5YVL6fvFCtEv3iHBsNeg86dm3YiIOVZVB45JSQbcLq5IpBtDdxuzCLIxQG4R4lAv1vFkufE3qWTgynHxI92kWWa1rjtVgGvDKpObnooCnxrtLhWNpcU7IVACiNmz2twERW0anqbeRrbCbLkhv2USB9fpc3fUfwhwVU+PHxFJ8BhCjM7jESN0Xgx6u8bsxHha56iunBbCzSh1jyLCdCwfKfDtJGUFr6aDToDW7TqhyRgvLeweaMkHl9GoW582HpSORZZj9LMsUa3NjdQtz9WM94tc8/jSiDFPpFhVk+/cl2HDS2ka2PAeprp07taJi8xbOx1RJGNzr+8JHd5aanXlWqu8oVpCsUak5WVsi35hUIu7a8fiRWmGjSG/fEsv2A9o1595rgSHwFh4mtTHNI2VvpCRZRlVwLchbgBbkbUOZFilm7kCOtx3nZUYsOZdxYKvHQaedIcXtOLDjLEsck3N1UhEPgCdT6Vx2xi8sYgR1uD3xEtl00N3vd28tLUyJFXMnUOeH3kxK/4mbW/eVT+V6cYN7pPrxo33SV/vUfCVtwv0rgJfDvVGfejcHwykfiKacVjMRjnyRhkivwt3n9Of4Cs7vbDeYds5EOGXUyyAd8DjkU8B/GdB41PMNhZcUn/SAQxsLCdl7xXqi6G3n8ufMpDAx7H2GmHIRUE0/HINVQjW7ke8w/VqmmyNlhHV5GEkrC+f6qjMBkVeV7n4HSnPY2x48PHkQXNu8595j1J/IaV0wOEZL5mDXNx3bfn5fCqLJSykuixJCTau0Hgwks2UFo1dgHbKD3ja55C1vwqCRbybTlYNFJHka2nY3tfqy3DfEVN99o82DlUi4bKLeGdfjUL2dgFVwBGLXGpBqEsrCRKKTJpsaXEMCmJMZJU96LMvQag8OPEdKhe3+1jbaGIErlMJ2UMURVLNE0eHlI7TLmJDsbG9+7qTrU82PAFL2tbQCwH9r0zb57nfteHMcRSMjMVVlBQOXzl1H1JCSw7Qa2dhY3qTjmGGRbw+CH7F3ohnVBJMIs5tkZwbHlfXQG3HhqKtHZcaKgVOA68b+NeYdt7GmwkpixCFG5X91h1U8CKl+43tDfDFYpyXi4B+LIP9y+HHpXn06WOnk5x5/hE7tROz7F+LWaQ7M2ikyK6MGBFwQbgjqDS0GvTjJSWUVZyZoooqQCiiigCiiigCsUWooCOb57oQ7RjVJS6MhJSRLZhe2YEEWZTlFweg6VV22fY9LEGaGWOSwNg6up58bFh8Bar0rVj1oDzOuy9pPMSFlLmw7rsOGgt3uHCrQ3M3axygHGTm3/AGgQ7D78h0HkL1K8bvDAknZ5h2p4Dz6twA+ddY8ayrZlRV5MrZhfwW1zUfIs4yc4GferctMYgTtpIh0j4E/xcz60xYP2UCDvQbQxcb+ORl/kIp8xm9Dq2RVFwe9mGU252Uk289eelO2E29G/G6How/OpeTjBDKyROfdjaa6DE4TED7M8JBPmVNqaZth4pb9rsmJtNWwc4Un/ACm341aEeKQ8GHxruCOtN5IpabBQJ+8i2hhr6HPD2qepUNpSQzQsvZQY3D2J1FuyduNgxOthrpwq6MdiFysxkyogu7X7thxuefkKp3ez2hhi0eFw6IuoE0salz4ojCyetz4CpbmMDVjcF2JAd49fsuCK5x2PAg+RBqFjZ4Ys2Y3NyzXsOpJIp3hwE2AkhmnQ9m4LJGzASOtvey8VHS/Gm47gk+B2VLOcsK5j5gfM8KkeC3ahgZGxnflJIiwykMGOpBkX6zWGovlHMmjdnfJsU6x4PCuHPvOxGVF5linHyNqnu7u6iQv28rGbEHMO0a4yKxByot7KNANONqNjBxwW7rTkPjACARlgGqC1iM3JiLeXQVJ2dUW5IVQOJsAB+ArliMbHHbPIidMzKPheolvhtAYhUhj76Fru0RWTQagFAeBN7+VVuSRJIf5d6MIpscREPNtPjXQYqRxmhaN15FSD+dV3g92oTJ3ocwPG6yKPharD2Hs5IQyxxrGpIICi19Lfo0UshrAwb2xY6WIRxx/XQsVK3sDc2BOtNmCwmKEq3hl46udNPIGrGotXJQ3HVLAg2XE4DdoBcte4J1FuYPCl9ItoY9YQCwJve1h069KZMNvkrOUGHm4+9YEH4Gubox4GG+R323sODFRmOeMOp68QeqtxU+VVcfZgqCYAM6se6xyFkHWwPG3y5VbuHmDqGAIBF7EWI8xTTtTGx5uzAJc6HJ3T3gV1YDSwN/CwqjVbdqblj7epOrtpLJWW6OxdrYKQ9nDnh0JRpI1OUk2ZQW7jaHT41a+y9o9oLMCrgKWQ2zLcAjMBwOvypkg3EwobP9Ne99ZHvfzBzfOmTePdHHnaBxWCkijUpGpDswLldDnAU5r6ak30qzx7eYlLXOUWPWaZTjZIYFaZV7S4BCNdbn+IgaelKtlzSMv0gAPIgg3+HCivjv2Y5J7Ht3McKKwKKvImaKKKAKxWa0c2oDJqObwbX7jrE8Ykt3e0YAE+ROopyxuK0syuR4C9MEGysOGYxy5C7FmWRVN2PH94M3pewquzL6Iyz6CGJVlX6SScG2ueON1/pQrbyNcJsTHBcW107MqWjDHoyE2CjmeFPx2BwIcIeOaJMt/OzEEelJZ904rmR5pQbHM7sDfzuPh0qpV5K8SI1hIe2c5m53Y2BLNfW32fK5FqfMOrE5IzxPAnjbrflWi4OAX7PExtY5e+twD0Jt8ya6DYsgF7K68QUNx8Nb1JwkkcwK2wLrctGV5kgXHxja/9NbYaBne2YoABroVt6gG9NcONkZuzQMNRq2crpxuuewHoK12nvxFhnKdm8pXQm4Vc3MajX0Fq48ZJR54RBPahvRPPKIMMXjw8R0IuDK/Njpqo5DzPSmLYLY+YlQ6MoGplRT8MoBPqauHYe9EOObsxhGBINmZAyadW5U37b2BNnJTDhVt/hADUX+yb8+VTlJ7cwL1HnkiWzdlxpIjYsIVRw9okAuRyZWNivhU2wW52zcezYkiWVibMZGYWsLgW0AUA6AaUyYDZM3aAthJD1LBbD1verG3fwjRhswygkEC9+WvlVdUrG8SJzUccCnZeyYcOgSGNUUclFvj1pY1c8TNlF8pPlTJjtvlVa0TXsbc9eVaSoh234x+0Svm7xcjNYEqALWHhoKUbB2QkhzuxIzACxyksWv8AVN/TwqJszf4isJCSWZA8dyePce4Bv9k1Md08IzIQBJ3iBnN7r1OoA8edYPFJzyaNywTrHY1IY2klbKiC7Mbmw9NTUaHtJwF7do48eze34VK2iBXKwDAixDAG/mDTdFu3hFbOuHhDdQi3/CtjT9ChYHHDTq6q6G6sAQRzB4GjEThBcm1bqLcKyyg8amcIRvpvJEoiVXsSxv5ZdLki3GkO72OYvfgLdLX8jep5Js6JuMUZ81U/iKzDgo092NF+6oH4Cs86m5ZTLIzSWDpCO6PIcfKtDhVL57d4C1/Cu4FZq7an2Qy10YtQazWDUjgh2upMZsgfqp6f3pJu/hGQMxGUNYql/dFPFYArPKhO1WN9E1Y1DabLRQKK0Igf/9k=">
            <a:hlinkClick r:id="rId7"/>
          </p:cNvPr>
          <p:cNvSpPr>
            <a:spLocks noChangeAspect="1" noChangeArrowheads="1"/>
          </p:cNvSpPr>
          <p:nvPr/>
        </p:nvSpPr>
        <p:spPr bwMode="auto">
          <a:xfrm>
            <a:off x="63500" y="-1241425"/>
            <a:ext cx="3533775" cy="2590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1208" name="AutoShape 8" descr="data:image/jpeg;base64,/9j/4AAQSkZJRgABAQAAAQABAAD/2wCEAAkGBxQTEhQUExQVFhUXFxgaFxcVGBcZGhkXHRYYFxocGRcYHCsgGBolHxcYITEhJSkrLi4uFx8zODMsNygtLisBCgoKDg0OGxAQGywkICYsLCwsMCwvLCw0LCwsLCwsLCwsLCwsLCwsLDQsLCwsLCwsLCwsLCwsLCwsLCwsLCwsLP/AABEIAMABBgMBIgACEQEDEQH/xAAcAAABBAMBAAAAAAAAAAAAAAAABAUGBwECAwj/xABDEAACAQIDBQUEBwYFBAMBAAABAgMAEQQSIQUGMUFREyJhcYEHMpGhI0JScrHB8BQzYpKi0UOCssLhJFNj0jSD4hX/xAAaAQEAAwEBAQAAAAAAAAAAAAAAAgMEAQUG/8QALREAAgIBBAECBQMFAQAAAAAAAAECAxEEEiExE0FRBSJhcYEUMsEjkbHR4UL/2gAMAwEAAhEDEQA/ALxooooAooooAooooAooooAooooAooooAoorF6AzRXDFz5EZrXsCbU0bH24ZpMhQL3Sbgk8x4eNZ7NVVXZGuT5fRZGqUouS6Q/UVrmratBWFFFFAFFFFAFFFFAFFFFAFFFFAFFFFAFFFFAFFFFAFFFFAFFFFAFFFFAFFFFAFFYvWaAKKKKAwab9r7SEKXIuToo6n+1OBqLb4A5o+lm/EVi+IXypolOPZfpq1Zaovoa8XteV73ewPIaCkcMzIbqxU9RTjsBoxJ9Jbhpm4XvUtWGNhoqEeABr53TaOzVryuz5j1LtRCh7FDgaN2MfJIzh2uABa/nUjpLBg0QlkUKTxsLUqr6XSUzqqUJvL9zybpxnNyisIKKKK1FQUUUUAUUUUAUUUUAUUUUAUUUUAUUUUAUUUUAUVi9YdwASSABxJ0A9aA2oqNbU37wMFw06uw+rEDIf6dB6kVC9re2VRcYeC5+1K3+xL38swoC2aSY/acMIzTSxxjq7Kv4mqAxvtD2hizkjkcX+rh1K/1Ldh/NSXDboY7ENmkIS/FpXLP8Bcn1IoC29q+1PAxXyM8xH/AG1sP5nsD6XqE7V9tM7XEEMcfIFiZGPpZQD4a03Yfc/Axa4nESSkcVUZVP8AKCx/mqQ7K2ps+D/48ADfa7NQT5u3eqLnFElCT9Bv3S342imKifG9ocNM/Z3kQIqs3ulLKLa29L1dwqpNv4oYuLs5VQR5g1tS1xwObl6U77K3sniX6X6deRuA49eDD4VV54ZwWfp54yWLRUQw/tBwxNpFkj8SuYfFST8qkWC2pDN+6kR/ukE28uIq1ST6K3FrsW037X2eJky3sRqD4/2pcGpLicdGhAdgCeF6rvjCUGrOmdrclJOPZDcVseZL3QkdV1pJFMyHullPgSKsBcUhGjKfUUw70yRlVAKl78rcOd6+b1fw2umDtqs69M/yerRrZWSUJxydd3tsFz2cmrcQevW9SKoHu+P+ojt1P4Gp5Xq/CNRO6j53lp4MeuqjXZ8vqFFFFeqYwooooAooooAooooAooooAooooAooooAooooCjdue1jFElYwsQ/gUM2vDvvccOi1EcZtLF4w3ftJPGQkgeIz90f5RWd7sAcNjJo/+3Icv3Sc6fI0/4N8yqw4EAj1owMmG3Ykf97IAOi3Y/PQfCpBs3dbDpqUznrIcw/l935UtgWnPCRE8Ki36sCjBxBQFUADoBYfAV1e790e7zPXy8Ky+gyr6nr/YV2QALWWy7PCNVdWOWN0mzYPrmk0+xMMRcGuW2GyqzqbkaFTyvzqPYLHykkFiQeRAIHkCNKzo2KJIZtlBGRQBZjYXJC66anlXXd7ZZkxeJwUj9nPEiSJYDI6HQ21uQLqL+NKMPmeECQaMDkbrbQ2pLj8eYcRszaR5ucJiCOasSFYnoLE+lqvpjGTxIovnKKzEzvFstoSElXgbhl0DDnYngfCpZujsXDxquJjkdxYhQwAyk6MNOfLpUsnw6OMsiqw6MAR86je/OPXB4B+zUISVRAmgUsePDoCfSrHX402jNbqG4fUkuGmDXtTNvLs+SQqUF7A3FxflSTcra3bQROTqRlf7w0/59alYqlwjq6XCX5KdNe4NTXaK5xGEdPfQi/UV0wuz5JPcQkdeXxqV7f2Y0wXKQMpN7/8AFKdiYIxR5GsTcnTxrxYfBn+o2vO33PYfxD+llY3ewj2Fsfsu+2rnTTkKfKKK+joohRBQh0eVZZKyW6QUUUVcQCiiigCiiigCiiigCiiigCiiigCiiigCiiigKY9uuyMskOJA/eKYm+8oLp65c3wqK7o4jNGVPFD8jcj86uz2ibH/AGrAToBd1XtE++neAHnqPWqD3InVcYit7snd6a2zLf1FvWuS6OpZLH2TswuMzaL8z5f3p2cADKosK6STWHQCkUmNXlf4V59lzkbK6sGHTWuqC/OucMuf3e94Ai/wrmcHOxsFy/eNqgot9Ityl2c8Zg4X94eo0/Cmh9nYZb2ZgePGnPbU0GCRHxAkkzkiyEaWt1IuNetIo9pbNmyvaRI+DZswzG9gp1NhpcnnoKn42Thl/tTYkfeYs0cTWMahgr5ctrC1jbQjxtxqT4rYYxGyZIF1LK7If/IrF1t6i3qaQ4l9nySqqyIAoCm5yjV0Y5ieICoef1h1qY4GZO0KxshVxnXIQQCLBrWPA3U/GtFaw8so1HMcJNCPcfbhxez8PL9fIEk4j6RCUPO492/qKrL2k7bM2J7MG6Rd063u/wBYnxHDwsame5kP7PtHaGBJKpIVxOH8m/eAeRsPQ0x7+7k4XCYRsRHJMzl0ylirI+eS51UckDG/PTrXfE/LufXoedt5N/ZjtPvNET7wzD7y2v6kWPpVv4WXMoNebN2domKVWHIhh6cR6ir1w20QVDK4CsARqOetef5f090ljhlSeybRJKKjMm2ox72IjHnIo/E1yj3hgZgi4mJmJsFEikk+FjWla6L/APLJ+VexK71mm/CYy+jeh/vS8GtddsbFmJYmnyjNFFBqw6YvWM1J8bjEjXM7WHzPkKi2P20WmVkZggy3HC9iSdKxarXVafG588cF9Onnb+0mQNZpv2ZtNJr5L6cbi1OFaq7I2RUovKKpRcXhrAUUUVMiFFFFAFFFFAFFFFAFFFFAYavMO+uzTg9oTIoy5JA8Z/ha0iW8Abj0Nen6p329bI1w+KUad6KT/XGf9Y9RQDhhcYssKSjg6q3xF7ehuPSmXa20rd0G1M+5G0S2GaInWJtPuNqP6swp52Ts7tZO0Yd1Tpfmf7CvN8fz7T0VNKG4et38MwQM+hPAdB4+Jp/iFJoRSyMVvjFRWDBKTk8lae1zEXkjj+zHf1ZufTRfnTHs5AuGjLC6niPEsSD8KUe0XEB8XN/DlX+Ua+FEOiBT0W3oBwt+tax2yyfS6OpRivsc0gCp3veJJt01pnwk7Z2YXBIABBy8+AI8Ab+VOzOf1p+jXGVO6Ao0zDh+uvOoJmqcM4JNA8kAwO0izHssQ0MpJJ+gcBdSeQN/UjpVi757AkxOCmggyszsrBpDY3/aVm0b7IVnA9BTLsnYoxOxjAeMqSEHo+dip9CBTZgt/J4tkRSxiMzQGOCQz5shI7RWLFbEOOzU8fra8RW+H7UfK6l/1pY9yDJuhjCkskcedYpHjk7MgkMoBPdNiRqOF6js0jcG/X66VOt1faXLhhPeCGXtZ3lJSaxBcLooINxoLa077Uw0G0lE/wCyyYSe4bMShWS321U6/e0PnWfUWQpW6TX5K4Vzm/lWSqzesxvbhoatLefYrYmJUQqpVr94eBHKq32vs18PJ2cls1ge6SRY3t+FZdHratRHHT9i/UaR1d9Fgbl+0G2WHFm44LNzHg/UfxfGrawWN0FzdSAQwN9OXmK8shv1epluXvu+FIjku8B5X1TxX/1+FWTqlW91f9jA4uHKPQ6msmmDY22EkRXjYPG3Aj9aHwp9RwRcG9aqrlYuOycZKREd7Se1UcsunxN677KwGGdBc3e2t2sb+VPW09mJMLNcEcCOI/4qOY3d10UsrBgNehsK8PVaayu+V2xTi/f0PVpuhOpV7trJHs3ZiQlil+8BxN+FOFRPdXHtnMZJIIuL8v8AipVevW0F1dtKlWsL2MeprnXY1N5ZtRRRW0oCiiigCiiigCiiigCiiigCo9v9sf8Aa8BiIR72TMn3076/MW9akNYNAeWN1Z7YlFJyrJ3D66j5i1XDhIgAABYCqn3+2QcJtDERroM/axHornOtvutcf5atTYmME0Mco+uoPkeY+NRws5O7njA6RClaEAXPAanyGtcIhRtGYJDIzEABTx046fnR8IlXHdJIpTaZ7aZ245348tTf460qOIDXIIOp9KWOyxYU5ypkZiyDiTYaNbkL6+tRaKQpqp1/XWsCWT6tzUOB+A51xLa28f8Ab+GvyFcMFiw2h0b5HxHQ0qjiubg+Fcxhlm7Kyi8N2YsuEw46RJ+F/wA6ju6jDB7ZxeF4R4tRiYhyz69oB/UfJaQ7b9puGwyCPDj9okVQtwSsakADV7Xa3RfjVctvpiZcdh8XKQzQv3VUBQqE99V8xfiTXopYR8hY8zb+paglw0UuLw3YBndu2zkK4BkZl1Dd5GGTVTfiCNDprE6A3kJCDViBc28qItmSYjH4mVbBWjjVMxALBWdi2UKLL3uJudRqQRbquEJNrrx4k2Atfn6V4XxfT2znGcY7kvT8m/Q2wjCUW8Z9Tng54MRjoosO+aExuZNe8JBqvHUC1+VRv2objzhxiIQZIwoDZQSyAXNyo95dTqOFSfsjC6urJnsbMhDW5G/nepdsLaXbKcwsy8bc+hrujt08rdihsmQ1NduzO7dE8uFiND+vKjNVzb5bjx4rHNHFliYwdrovdZw+XvAcLjmPgaqrbuwJ8JIY5o2U8ibEMOqngw+fUCvXeV2YN3oxVuxvNLg5M0ZuptnQ+6w8eh8eXjV27rb0RYlM8R1+vGbZl8xzHQ152DUs2btKSCRZImKuvAj8D1HhwrPZRzujwyEoY5ieidsYqfOGhzZco4C+uvEU2SbTnkulyb8QF18eV6b9yd+UxNka0c40y37smnFdP6al2zMAglaUMcxv3TbS5B/KvLtoutswptZfKz/jk36fV1qOJRWV19RPu1sp0btHFjawHPxJ6VIgKFrava02mjp61CJnttdst0gooorQVhRRRQBRWL1q0gHEgedAb0VpFKGF1II8Det6AKKKKAL1io8IdoNxeBPLMx/0Cun/APKxTe9iwPuR2/1OR8qAgHt62P3cPi1Hukwv91u8hPkwI/z01+yvHZoZISdY2zL91v8A9A/GrG3k3VOIwc8LSvIzocmbLo695bAD7QU9dOlwaN9n+0+yxkRbuiT6Nr6WzEWv5MFoC7YhSTeLZbYmAxIwQkgkkXBAN7fG1L4xXSWZY1LOyoo4sxAAHiTpUWsrBKMnF5RVmI9m2NLFs8T+bnvDpYqPhoPGkGL3CxKC7IQoFy11KjzIbhUs3g9qEEV0wymZ/tnuxj83/Dxqs9v7yYjFn6eQsL3CDuovkg09Tc1Dwo1x11i7SZq2z/syRt5MPwNCLJGwD5gDby+I0pqFyQACSeAUEk+QGpqS7C3YmdtS4POOIgt/9jnuRDzu3hXPD7Fn6/jrH2ZG4Y2dlRFZnY2VQCST4AfoU+4LdSYuocLqPdVxdTewzsAQBxvYm3UVPsDu7HBHa6IPrhL2t0eZzdz4cOgFKYksO4Aq82YEA+OU6t5tbyNaVE81sVbC3kOHkSKcx5QoUCNSAFGndNy8ji5Otz3ja16kseKwDG4nUFiO6WCk+jgHlw86g82NVT9GplkNlLAFyOYBygkDwAAptnzElpXZmtYxwksRf7VgrRi3HifCjicyWTtfCwvkaLh3luvuk3sBcnU3BsBxvWdhZ0aQxxM40HvItrdbnU+VVgsLCzfugL5VTMJSPBZY87+ZNqUptjGqLwzGNF1LTtKpPgcy9nfwUH1rz38PTvV2ef8AhpWpar8foTja+1zBjWmeFsy4R2KZkPcVwS2YH0tx1p4w5h2jAwmhUrcDKddbA3BsCDrxHSq4fezG5geyGIOUq0jRIVy8wGjtlXU+8adsN7TFiXK0S9prcQ+6DyBOt/S9bXHJnI9vt7L5YA02FvLELkr9dRx4fXHiNfA1W+brp+vnV9y+0WIJ9IGjdvd1jFhfTNm7yjjrl9KRzy7MlKy4hwmcFTIF7NXW5JR2AysT9pbNpxFV+NroIpSOQggg2PEEGx9LVaO5HtDvlhxbWPBJvkA//t8etQjbOxZWnxDwKJojNKyGBkkJQynKQiMXNwV5E8SdASEsO7+JZc0cEsilst4lMmtgxvkvYWI1Ol7jiCKpsqU19RKCkei43VUJMsg0PeLsR4Wvfwrom8UAUZpLmwvYMdefAVVW5e1cbhgkc0TSYZgCrBo2yKWChgwa3Zkm63IBFyptepljtilrPBls2upsLHUEHofClVrT22fh/wCyKb6Y+y72QjgHPoB+JpLJviOUZ9Wt+Aptg3SxB95408rsaWx7l/anP+VQPzrXlEzjLvdKeCIPiaRT7zTn/EC+QA/GnuLc6Ae80jf5gPwFOOF3fwye7Evm3e/1U3IEGk21K2naufAMfwFZjws8nCKVvEqR82qyIsOq+6qjyAH4V1tTLA07r4R4oAsi5WzMbXB0PDUU70CiuAKKKKAKxUUXaN/8SRvu5v8AaBSOYMxYZJD0ztw+JoCYy4pF951HmRXmz2g7OGG2jMI7ZHImiK8LObm3k4f4VaEmEN+AHxNRj2qbI/6XDYhALocslvsubBvLMEH+cdb0BjHe1ALEghizSlBnZ9FVrC9lGra35gVAdtbenxTXnlZ+i8FHko0FIcREVYKdWIuANbi19LcdPwp72JunNPIEbuMRcJp2pFr+4SAmn2yPI10DCNSABcngBqSfAczTzs/dqSRgHup49mgDSkceHCPzb+Wp1szc/scquOyZwcgU55nI1KvJYZAbWIWwpzSREGWJco7rZUOquCc2ebUMD0W/pUlE5kbt393IYyFc5boW7OMm7AHXtZiBa3DLoPCns41QuSFVCDQZRljHw70npYeNNmJxSIt3Kqgbh7sYYm/u8287nXSm6XaTyAlCEjHGZypW3MWzAk+GvkKlgiOWN2giEF3DP9UMQB5KOA9NetIcTJJILyExoRotj2jeKBCb+fDUa0hw04zWw4MrNr2jNc36rDI5C+Z18q6GFASZCs0w4oSq2+9IG1twst66dOkBL3EShVt3nYlJBw4zGLhr7o+dYATNljUSSX96aMA+cdov6m6cK6YiIlQ2IfJF9SN19O4qvccD3j8a2WRmRljHZRLqzLIrgjl2hduH8I08KA0OHAsXBnY8sqTIv3pAuY8u6vxrZ4zoZSdBpHDnDW8IWQqi+NawSILCBVkc6GRVRWDdEjJ08z6WrWfJEfpAJpvsFQLH/wAkiNqdOA18aAyLsCe5DEDqwvET968Vpm8K2hgzG0MfDjMUiLWtrcoy5Bx1AJ8a7YXZMk7B5ybfVQaWH8K8EXx5+NSBMFGFyFVI+zbT56k+JrjeDhDMbtOODuxntZAdTdjGvXuOTmN/So1OpkbM5LN48h0HQeFWXNu1hW/wgv3CV/OkE25cXFZHX71iPjpUcnUQA4EdKV4fEzoR2c0qkG4yu2h8BfjqfjSvFxKshjRu1txK6DTiSW4WqY7s7CREWSVGDsbIGsSx5ZF4+pphHeRBupLjkkBaRBnucsiRZm0sTmy5hppe/DSn3eHeI4OLtI37QGUWViuRg6K7ZGDFrXzEaDi+UBQBTzszcuNppMXJZpWRkijuSkQAynXm5IuSNL8OtVftjYu2CGjnjnlXNckBXUsCdVK6gXbgLC2UWsoAosxJY9xj0Zce629EWKjDRtcfWU+8h6EdPGn3GYsRoX4gC+nP9Xrzds/CY/CTAxwYhZALkCKRgVvzCggrVv7s7xHFRmGeKWGXLdkdHXS9s8eYcL2rJKVlUWu/b6fc5H5ZYl0LBi8RK6yohst7AHT111qT4KRmRS4ysRqOlRl8NPh0zJICg/XA1INj4wyxK5FjwPmKyfDptTcZt7ms4eMfdG/UpOKlHG3rgXis0UV7RiCiiigCiiigK6k3qA91W9RYfOm3E7zk37yj1/IV2g9nU5ILGMebM35U8YX2ege/L6Kg/En8qAiZ22x53+6DTvDiY8ZC2EdJO9HJmJCBRZCQVu189+Z09487CVYbcvDLxDN5tb5LanXB7IhiN441U9Rx+JoCtsP7PoYVXs5po0kIWRgVLORcDvWGQE6WFgdLitsPtdMJO2Ghw4yqDnZWW5Y6hmdjrfmONP8AvRtFMMzJISIwnaqNDfv2IXnozLz+uOlRTEbS2dMM0ioOrslwNeckdwPMmpLBxijae0nluZGsvEqDZbcy7HVh97TwFNJxZc5YVL6fvFCtEv3iHBsNeg86dm3YiIOVZVB45JSQbcLq5IpBtDdxuzCLIxQG4R4lAv1vFkufE3qWTgynHxI92kWWa1rjtVgGvDKpObnooCnxrtLhWNpcU7IVACiNmz2twERW0anqbeRrbCbLkhv2USB9fpc3fUfwhwVU+PHxFJ8BhCjM7jESN0Xgx6u8bsxHha56iunBbCzSh1jyLCdCwfKfDtJGUFr6aDToDW7TqhyRgvLeweaMkHl9GoW582HpSORZZj9LMsUa3NjdQtz9WM94tc8/jSiDFPpFhVk+/cl2HDS2ka2PAeprp07taJi8xbOx1RJGNzr+8JHd5aanXlWqu8oVpCsUak5WVsi35hUIu7a8fiRWmGjSG/fEsv2A9o1595rgSHwFh4mtTHNI2VvpCRZRlVwLchbgBbkbUOZFilm7kCOtx3nZUYsOZdxYKvHQaedIcXtOLDjLEsck3N1UhEPgCdT6Vx2xi8sYgR1uD3xEtl00N3vd28tLUyJFXMnUOeH3kxK/4mbW/eVT+V6cYN7pPrxo33SV/vUfCVtwv0rgJfDvVGfejcHwykfiKacVjMRjnyRhkivwt3n9Of4Cs7vbDeYds5EOGXUyyAd8DjkU8B/GdB41PMNhZcUn/SAQxsLCdl7xXqi6G3n8ufMpDAx7H2GmHIRUE0/HINVQjW7ke8w/VqmmyNlhHV5GEkrC+f6qjMBkVeV7n4HSnPY2x48PHkQXNu8595j1J/IaV0wOEZL5mDXNx3bfn5fCqLJSykuixJCTau0Hgwks2UFo1dgHbKD3ja55C1vwqCRbybTlYNFJHka2nY3tfqy3DfEVN99o82DlUi4bKLeGdfjUL2dgFVwBGLXGpBqEsrCRKKTJpsaXEMCmJMZJU96LMvQag8OPEdKhe3+1jbaGIErlMJ2UMURVLNE0eHlI7TLmJDsbG9+7qTrU82PAFL2tbQCwH9r0zb57nfteHMcRSMjMVVlBQOXzl1H1JCSw7Qa2dhY3qTjmGGRbw+CH7F3ohnVBJMIs5tkZwbHlfXQG3HhqKtHZcaKgVOA68b+NeYdt7GmwkpixCFG5X91h1U8CKl+43tDfDFYpyXi4B+LIP9y+HHpXn06WOnk5x5/hE7tROz7F+LWaQ7M2ikyK6MGBFwQbgjqDS0GvTjJSWUVZyZoooqQCiiigCiiigCsUWooCOb57oQ7RjVJS6MhJSRLZhe2YEEWZTlFweg6VV22fY9LEGaGWOSwNg6up58bFh8Bar0rVj1oDzOuy9pPMSFlLmw7rsOGgt3uHCrQ3M3axygHGTm3/AGgQ7D78h0HkL1K8bvDAknZ5h2p4Dz6twA+ddY8ayrZlRV5MrZhfwW1zUfIs4yc4GferctMYgTtpIh0j4E/xcz60xYP2UCDvQbQxcb+ORl/kIp8xm9Dq2RVFwe9mGU252Uk289eelO2E29G/G6How/OpeTjBDKyROfdjaa6DE4TED7M8JBPmVNqaZth4pb9rsmJtNWwc4Un/ACm341aEeKQ8GHxruCOtN5IpabBQJ+8i2hhr6HPD2qepUNpSQzQsvZQY3D2J1FuyduNgxOthrpwq6MdiFysxkyogu7X7thxuefkKp3ez2hhi0eFw6IuoE0salz4ojCyetz4CpbmMDVjcF2JAd49fsuCK5x2PAg+RBqFjZ4Ys2Y3NyzXsOpJIp3hwE2AkhmnQ9m4LJGzASOtvey8VHS/Gm47gk+B2VLOcsK5j5gfM8KkeC3ahgZGxnflJIiwykMGOpBkX6zWGovlHMmjdnfJsU6x4PCuHPvOxGVF5linHyNqnu7u6iQv28rGbEHMO0a4yKxByot7KNANONqNjBxwW7rTkPjACARlgGqC1iM3JiLeXQVJ2dUW5IVQOJsAB+ArliMbHHbPIidMzKPheolvhtAYhUhj76Fru0RWTQagFAeBN7+VVuSRJIf5d6MIpscREPNtPjXQYqRxmhaN15FSD+dV3g92oTJ3ocwPG6yKPharD2Hs5IQyxxrGpIICi19Lfo0UshrAwb2xY6WIRxx/XQsVK3sDc2BOtNmCwmKEq3hl46udNPIGrGotXJQ3HVLAg2XE4DdoBcte4J1FuYPCl9ItoY9YQCwJve1h069KZMNvkrOUGHm4+9YEH4Gubox4GG+R323sODFRmOeMOp68QeqtxU+VVcfZgqCYAM6se6xyFkHWwPG3y5VbuHmDqGAIBF7EWI8xTTtTGx5uzAJc6HJ3T3gV1YDSwN/CwqjVbdqblj7epOrtpLJWW6OxdrYKQ9nDnh0JRpI1OUk2ZQW7jaHT41a+y9o9oLMCrgKWQ2zLcAjMBwOvypkg3EwobP9Ne99ZHvfzBzfOmTePdHHnaBxWCkijUpGpDswLldDnAU5r6ak30qzx7eYlLXOUWPWaZTjZIYFaZV7S4BCNdbn+IgaelKtlzSMv0gAPIgg3+HCivjv2Y5J7Ht3McKKwKKvImaKKKAKxWa0c2oDJqObwbX7jrE8Ykt3e0YAE+ROopyxuK0syuR4C9MEGysOGYxy5C7FmWRVN2PH94M3pewquzL6Iyz6CGJVlX6SScG2ueON1/pQrbyNcJsTHBcW107MqWjDHoyE2CjmeFPx2BwIcIeOaJMt/OzEEelJZ904rmR5pQbHM7sDfzuPh0qpV5K8SI1hIe2c5m53Y2BLNfW32fK5FqfMOrE5IzxPAnjbrflWi4OAX7PExtY5e+twD0Jt8ya6DYsgF7K68QUNx8Nb1JwkkcwK2wLrctGV5kgXHxja/9NbYaBne2YoABroVt6gG9NcONkZuzQMNRq2crpxuuewHoK12nvxFhnKdm8pXQm4Vc3MajX0Fq48ZJR54RBPahvRPPKIMMXjw8R0IuDK/Njpqo5DzPSmLYLY+YlQ6MoGplRT8MoBPqauHYe9EOObsxhGBINmZAyadW5U37b2BNnJTDhVt/hADUX+yb8+VTlJ7cwL1HnkiWzdlxpIjYsIVRw9okAuRyZWNivhU2wW52zcezYkiWVibMZGYWsLgW0AUA6AaUyYDZM3aAthJD1LBbD1verG3fwjRhswygkEC9+WvlVdUrG8SJzUccCnZeyYcOgSGNUUclFvj1pY1c8TNlF8pPlTJjtvlVa0TXsbc9eVaSoh234x+0Svm7xcjNYEqALWHhoKUbB2QkhzuxIzACxyksWv8AVN/TwqJszf4isJCSWZA8dyePce4Bv9k1Md08IzIQBJ3iBnN7r1OoA8edYPFJzyaNywTrHY1IY2klbKiC7Mbmw9NTUaHtJwF7do48eze34VK2iBXKwDAixDAG/mDTdFu3hFbOuHhDdQi3/CtjT9ChYHHDTq6q6G6sAQRzB4GjEThBcm1bqLcKyyg8amcIRvpvJEoiVXsSxv5ZdLki3GkO72OYvfgLdLX8jep5Js6JuMUZ81U/iKzDgo092NF+6oH4Cs86m5ZTLIzSWDpCO6PIcfKtDhVL57d4C1/Cu4FZq7an2Qy10YtQazWDUjgh2upMZsgfqp6f3pJu/hGQMxGUNYql/dFPFYArPKhO1WN9E1Y1DabLRQKK0Igf/9k=">
            <a:hlinkClick r:id="rId8"/>
          </p:cNvPr>
          <p:cNvSpPr>
            <a:spLocks noChangeAspect="1" noChangeArrowheads="1"/>
          </p:cNvSpPr>
          <p:nvPr/>
        </p:nvSpPr>
        <p:spPr bwMode="auto">
          <a:xfrm>
            <a:off x="63500" y="-1241425"/>
            <a:ext cx="3533775" cy="2590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1210" name="Picture 10" descr="http://estrategiaparaventas.com/wp-content/uploads/2012/04/PPP_PRD_471_3D_People_-_Raining_Money_-_Dollar_-_BLUE.png">
            <a:hlinkClick r:id="rId9"/>
          </p:cNvPr>
          <p:cNvPicPr>
            <a:picLocks noChangeAspect="1" noChangeArrowheads="1"/>
          </p:cNvPicPr>
          <p:nvPr/>
        </p:nvPicPr>
        <p:blipFill>
          <a:blip r:embed="rId10" cstate="print"/>
          <a:srcRect/>
          <a:stretch>
            <a:fillRect/>
          </a:stretch>
        </p:blipFill>
        <p:spPr bwMode="auto">
          <a:xfrm>
            <a:off x="5786446" y="4714884"/>
            <a:ext cx="2000264" cy="2000264"/>
          </a:xfrm>
          <a:prstGeom prst="rect">
            <a:avLst/>
          </a:prstGeom>
          <a:noFill/>
        </p:spPr>
      </p:pic>
      <p:pic>
        <p:nvPicPr>
          <p:cNvPr id="51212" name="Picture 12" descr="https://encrypted-tbn2.gstatic.com/images?q=tbn:ANd9GcSzkErLRG7Lnjc7j9a9B9ASsL8MPwBNf4rKgA1yAx7m7-0XsXBk">
            <a:hlinkClick r:id="rId11"/>
          </p:cNvPr>
          <p:cNvPicPr>
            <a:picLocks noChangeAspect="1" noChangeArrowheads="1"/>
          </p:cNvPicPr>
          <p:nvPr/>
        </p:nvPicPr>
        <p:blipFill>
          <a:blip r:embed="rId12"/>
          <a:srcRect/>
          <a:stretch>
            <a:fillRect/>
          </a:stretch>
        </p:blipFill>
        <p:spPr bwMode="auto">
          <a:xfrm>
            <a:off x="5357818" y="3143248"/>
            <a:ext cx="1428760" cy="1071570"/>
          </a:xfrm>
          <a:prstGeom prst="rect">
            <a:avLst/>
          </a:prstGeom>
          <a:noFill/>
        </p:spPr>
      </p:pic>
      <p:pic>
        <p:nvPicPr>
          <p:cNvPr id="51214" name="Picture 14" descr="https://encrypted-tbn2.gstatic.com/images?q=tbn:ANd9GcSqdrHNGnqGbarhhkfyjbYFbfX07XkGwl15y63uZSyrRduaNVxz">
            <a:hlinkClick r:id="rId13"/>
          </p:cNvPr>
          <p:cNvPicPr>
            <a:picLocks noChangeAspect="1" noChangeArrowheads="1"/>
          </p:cNvPicPr>
          <p:nvPr/>
        </p:nvPicPr>
        <p:blipFill>
          <a:blip r:embed="rId14"/>
          <a:srcRect/>
          <a:stretch>
            <a:fillRect/>
          </a:stretch>
        </p:blipFill>
        <p:spPr bwMode="auto">
          <a:xfrm>
            <a:off x="7000892" y="3143248"/>
            <a:ext cx="1467299" cy="1192671"/>
          </a:xfrm>
          <a:prstGeom prst="rect">
            <a:avLst/>
          </a:prstGeom>
          <a:noFill/>
        </p:spPr>
      </p:pic>
    </p:spTree>
    <p:extLst>
      <p:ext uri="{BB962C8B-B14F-4D97-AF65-F5344CB8AC3E}">
        <p14:creationId xmlns:p14="http://schemas.microsoft.com/office/powerpoint/2010/main" xmlns="" val="5043601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14348" y="285728"/>
            <a:ext cx="2143140" cy="646331"/>
          </a:xfrm>
          <a:prstGeom prst="rect">
            <a:avLst/>
          </a:prstGeom>
          <a:noFill/>
        </p:spPr>
        <p:txBody>
          <a:bodyPr wrap="square" rtlCol="0">
            <a:spAutoFit/>
          </a:bodyPr>
          <a:lstStyle/>
          <a:p>
            <a:r>
              <a:rPr lang="es-EC" b="1" dirty="0" smtClean="0"/>
              <a:t>Costo de ventas</a:t>
            </a:r>
            <a:endParaRPr lang="es-ES" dirty="0" smtClean="0"/>
          </a:p>
          <a:p>
            <a:endParaRPr lang="es-ES" dirty="0"/>
          </a:p>
        </p:txBody>
      </p:sp>
      <p:sp>
        <p:nvSpPr>
          <p:cNvPr id="3" name="2 CuadroTexto"/>
          <p:cNvSpPr txBox="1"/>
          <p:nvPr/>
        </p:nvSpPr>
        <p:spPr>
          <a:xfrm>
            <a:off x="142876" y="3526697"/>
            <a:ext cx="4643438" cy="830997"/>
          </a:xfrm>
          <a:prstGeom prst="rect">
            <a:avLst/>
          </a:prstGeom>
          <a:noFill/>
        </p:spPr>
        <p:txBody>
          <a:bodyPr wrap="square" rtlCol="0">
            <a:spAutoFit/>
          </a:bodyPr>
          <a:lstStyle/>
          <a:p>
            <a:pPr algn="ctr"/>
            <a:r>
              <a:rPr lang="es-EC" sz="1200" dirty="0" smtClean="0"/>
              <a:t>considerando que el valor de los últimos años del costo es de 59% a 70%.</a:t>
            </a:r>
            <a:r>
              <a:rPr lang="es-EC" dirty="0" smtClean="0"/>
              <a:t> </a:t>
            </a:r>
            <a:endParaRPr lang="es-ES" dirty="0" smtClean="0"/>
          </a:p>
          <a:p>
            <a:endParaRPr lang="es-ES" dirty="0"/>
          </a:p>
        </p:txBody>
      </p:sp>
      <p:graphicFrame>
        <p:nvGraphicFramePr>
          <p:cNvPr id="4" name="3 Tabla"/>
          <p:cNvGraphicFramePr>
            <a:graphicFrameLocks noGrp="1"/>
          </p:cNvGraphicFramePr>
          <p:nvPr/>
        </p:nvGraphicFramePr>
        <p:xfrm>
          <a:off x="285720" y="714356"/>
          <a:ext cx="4214842" cy="2615184"/>
        </p:xfrm>
        <a:graphic>
          <a:graphicData uri="http://schemas.openxmlformats.org/drawingml/2006/table">
            <a:tbl>
              <a:tblPr>
                <a:tableStyleId>{69C7853C-536D-4A76-A0AE-DD22124D55A5}</a:tableStyleId>
              </a:tblPr>
              <a:tblGrid>
                <a:gridCol w="1280887"/>
                <a:gridCol w="1092862"/>
                <a:gridCol w="1841093"/>
              </a:tblGrid>
              <a:tr h="0">
                <a:tc>
                  <a:txBody>
                    <a:bodyPr/>
                    <a:lstStyle/>
                    <a:p>
                      <a:pPr>
                        <a:lnSpc>
                          <a:spcPct val="200000"/>
                        </a:lnSpc>
                        <a:spcAft>
                          <a:spcPts val="0"/>
                        </a:spcAft>
                      </a:pPr>
                      <a:r>
                        <a:rPr lang="es-EC" sz="1200" dirty="0"/>
                        <a:t>Descripción </a:t>
                      </a:r>
                      <a:endParaRPr lang="es-ES" sz="1100" dirty="0">
                        <a:latin typeface="Calibri"/>
                        <a:ea typeface="Calibri"/>
                        <a:cs typeface="Times New Roman"/>
                      </a:endParaRPr>
                    </a:p>
                  </a:txBody>
                  <a:tcPr marL="68580" marR="68580" marT="0" marB="0"/>
                </a:tc>
                <a:tc>
                  <a:txBody>
                    <a:bodyPr/>
                    <a:lstStyle/>
                    <a:p>
                      <a:pPr algn="ctr">
                        <a:lnSpc>
                          <a:spcPct val="115000"/>
                        </a:lnSpc>
                        <a:spcAft>
                          <a:spcPts val="1000"/>
                        </a:spcAft>
                      </a:pPr>
                      <a:r>
                        <a:rPr lang="es-EC" sz="1200"/>
                        <a:t>2011</a:t>
                      </a:r>
                      <a:endParaRPr lang="es-ES" sz="1100">
                        <a:latin typeface="Calibri"/>
                        <a:ea typeface="Calibri"/>
                        <a:cs typeface="Times New Roman"/>
                      </a:endParaRPr>
                    </a:p>
                  </a:txBody>
                  <a:tcPr marL="68580" marR="68580" marT="0" marB="0" anchor="b"/>
                </a:tc>
                <a:tc>
                  <a:txBody>
                    <a:bodyPr/>
                    <a:lstStyle/>
                    <a:p>
                      <a:pPr algn="ctr">
                        <a:lnSpc>
                          <a:spcPct val="115000"/>
                        </a:lnSpc>
                        <a:spcAft>
                          <a:spcPts val="1000"/>
                        </a:spcAft>
                      </a:pPr>
                      <a:r>
                        <a:rPr lang="es-EC" sz="1200"/>
                        <a:t>2012</a:t>
                      </a:r>
                      <a:endParaRPr lang="es-ES" sz="1100">
                        <a:latin typeface="Calibri"/>
                        <a:ea typeface="Calibri"/>
                        <a:cs typeface="Times New Roman"/>
                      </a:endParaRPr>
                    </a:p>
                  </a:txBody>
                  <a:tcPr marL="68580" marR="68580" marT="0" marB="0" anchor="b"/>
                </a:tc>
              </a:tr>
              <a:tr h="0">
                <a:tc>
                  <a:txBody>
                    <a:bodyPr/>
                    <a:lstStyle/>
                    <a:p>
                      <a:pPr>
                        <a:lnSpc>
                          <a:spcPct val="200000"/>
                        </a:lnSpc>
                        <a:spcAft>
                          <a:spcPts val="0"/>
                        </a:spcAft>
                      </a:pPr>
                      <a:r>
                        <a:rPr lang="es-EC" sz="1200"/>
                        <a:t>Ventas </a:t>
                      </a:r>
                      <a:endParaRPr lang="es-ES" sz="1100">
                        <a:latin typeface="Calibri"/>
                        <a:ea typeface="Calibri"/>
                        <a:cs typeface="Times New Roman"/>
                      </a:endParaRPr>
                    </a:p>
                  </a:txBody>
                  <a:tcPr marL="68580" marR="68580" marT="0" marB="0"/>
                </a:tc>
                <a:tc>
                  <a:txBody>
                    <a:bodyPr/>
                    <a:lstStyle/>
                    <a:p>
                      <a:pPr algn="r">
                        <a:lnSpc>
                          <a:spcPct val="115000"/>
                        </a:lnSpc>
                        <a:spcAft>
                          <a:spcPts val="1000"/>
                        </a:spcAft>
                      </a:pPr>
                      <a:r>
                        <a:rPr lang="es-EC" sz="1200"/>
                        <a:t>1.444.632,61</a:t>
                      </a:r>
                      <a:endParaRPr lang="es-ES" sz="1100">
                        <a:latin typeface="Calibri"/>
                        <a:ea typeface="Calibri"/>
                        <a:cs typeface="Times New Roman"/>
                      </a:endParaRPr>
                    </a:p>
                  </a:txBody>
                  <a:tcPr marL="68580" marR="68580" marT="0" marB="0" anchor="b"/>
                </a:tc>
                <a:tc>
                  <a:txBody>
                    <a:bodyPr/>
                    <a:lstStyle/>
                    <a:p>
                      <a:pPr algn="r">
                        <a:lnSpc>
                          <a:spcPct val="115000"/>
                        </a:lnSpc>
                        <a:spcAft>
                          <a:spcPts val="1000"/>
                        </a:spcAft>
                      </a:pPr>
                      <a:r>
                        <a:rPr lang="es-EC" sz="1200"/>
                        <a:t>2.062.467,32</a:t>
                      </a:r>
                      <a:endParaRPr lang="es-ES" sz="1100">
                        <a:latin typeface="Calibri"/>
                        <a:ea typeface="Calibri"/>
                        <a:cs typeface="Times New Roman"/>
                      </a:endParaRPr>
                    </a:p>
                  </a:txBody>
                  <a:tcPr marL="68580" marR="68580" marT="0" marB="0" anchor="b"/>
                </a:tc>
              </a:tr>
              <a:tr h="0">
                <a:tc>
                  <a:txBody>
                    <a:bodyPr/>
                    <a:lstStyle/>
                    <a:p>
                      <a:pPr>
                        <a:lnSpc>
                          <a:spcPct val="200000"/>
                        </a:lnSpc>
                        <a:spcAft>
                          <a:spcPts val="0"/>
                        </a:spcAft>
                      </a:pPr>
                      <a:r>
                        <a:rPr lang="es-EC" sz="1200"/>
                        <a:t>Costo de ventas </a:t>
                      </a:r>
                      <a:endParaRPr lang="es-ES" sz="1100">
                        <a:latin typeface="Calibri"/>
                        <a:ea typeface="Calibri"/>
                        <a:cs typeface="Times New Roman"/>
                      </a:endParaRPr>
                    </a:p>
                  </a:txBody>
                  <a:tcPr marL="68580" marR="68580" marT="0" marB="0"/>
                </a:tc>
                <a:tc>
                  <a:txBody>
                    <a:bodyPr/>
                    <a:lstStyle/>
                    <a:p>
                      <a:pPr algn="r">
                        <a:lnSpc>
                          <a:spcPct val="115000"/>
                        </a:lnSpc>
                        <a:spcAft>
                          <a:spcPts val="1000"/>
                        </a:spcAft>
                      </a:pPr>
                      <a:r>
                        <a:rPr lang="es-EC" sz="1200"/>
                        <a:t>858.988,03</a:t>
                      </a:r>
                      <a:endParaRPr lang="es-ES" sz="1100">
                        <a:latin typeface="Calibri"/>
                        <a:ea typeface="Calibri"/>
                        <a:cs typeface="Times New Roman"/>
                      </a:endParaRPr>
                    </a:p>
                  </a:txBody>
                  <a:tcPr marL="68580" marR="68580" marT="0" marB="0" anchor="b"/>
                </a:tc>
                <a:tc>
                  <a:txBody>
                    <a:bodyPr/>
                    <a:lstStyle/>
                    <a:p>
                      <a:pPr algn="r">
                        <a:lnSpc>
                          <a:spcPct val="115000"/>
                        </a:lnSpc>
                        <a:spcAft>
                          <a:spcPts val="1000"/>
                        </a:spcAft>
                      </a:pPr>
                      <a:r>
                        <a:rPr lang="es-EC" sz="1200"/>
                        <a:t>1.438.044,32</a:t>
                      </a:r>
                      <a:endParaRPr lang="es-ES" sz="1100">
                        <a:latin typeface="Calibri"/>
                        <a:ea typeface="Calibri"/>
                        <a:cs typeface="Times New Roman"/>
                      </a:endParaRPr>
                    </a:p>
                  </a:txBody>
                  <a:tcPr marL="68580" marR="68580" marT="0" marB="0" anchor="b"/>
                </a:tc>
              </a:tr>
              <a:tr h="0">
                <a:tc>
                  <a:txBody>
                    <a:bodyPr/>
                    <a:lstStyle/>
                    <a:p>
                      <a:pPr>
                        <a:lnSpc>
                          <a:spcPct val="200000"/>
                        </a:lnSpc>
                        <a:spcAft>
                          <a:spcPts val="0"/>
                        </a:spcAft>
                      </a:pPr>
                      <a:r>
                        <a:rPr lang="es-EC" sz="1200"/>
                        <a:t>% costo de ventas </a:t>
                      </a:r>
                      <a:endParaRPr lang="es-ES" sz="1100">
                        <a:latin typeface="Calibri"/>
                        <a:ea typeface="Calibri"/>
                        <a:cs typeface="Times New Roman"/>
                      </a:endParaRPr>
                    </a:p>
                  </a:txBody>
                  <a:tcPr marL="68580" marR="68580" marT="0" marB="0"/>
                </a:tc>
                <a:tc>
                  <a:txBody>
                    <a:bodyPr/>
                    <a:lstStyle/>
                    <a:p>
                      <a:pPr algn="r">
                        <a:lnSpc>
                          <a:spcPct val="115000"/>
                        </a:lnSpc>
                        <a:spcAft>
                          <a:spcPts val="1000"/>
                        </a:spcAft>
                      </a:pPr>
                      <a:r>
                        <a:rPr lang="es-EC" sz="1200"/>
                        <a:t>59%</a:t>
                      </a:r>
                      <a:endParaRPr lang="es-ES" sz="1100">
                        <a:latin typeface="Calibri"/>
                        <a:ea typeface="Calibri"/>
                        <a:cs typeface="Times New Roman"/>
                      </a:endParaRPr>
                    </a:p>
                  </a:txBody>
                  <a:tcPr marL="68580" marR="68580" marT="0" marB="0" anchor="b"/>
                </a:tc>
                <a:tc>
                  <a:txBody>
                    <a:bodyPr/>
                    <a:lstStyle/>
                    <a:p>
                      <a:pPr algn="r">
                        <a:lnSpc>
                          <a:spcPct val="115000"/>
                        </a:lnSpc>
                        <a:spcAft>
                          <a:spcPts val="1000"/>
                        </a:spcAft>
                      </a:pPr>
                      <a:r>
                        <a:rPr lang="es-EC" sz="1200"/>
                        <a:t>70%</a:t>
                      </a:r>
                      <a:endParaRPr lang="es-ES" sz="1100">
                        <a:latin typeface="Calibri"/>
                        <a:ea typeface="Calibri"/>
                        <a:cs typeface="Times New Roman"/>
                      </a:endParaRPr>
                    </a:p>
                  </a:txBody>
                  <a:tcPr marL="68580" marR="68580" marT="0" marB="0" anchor="b"/>
                </a:tc>
              </a:tr>
              <a:tr h="0">
                <a:tc gridSpan="2">
                  <a:txBody>
                    <a:bodyPr/>
                    <a:lstStyle/>
                    <a:p>
                      <a:pPr algn="r">
                        <a:lnSpc>
                          <a:spcPct val="200000"/>
                        </a:lnSpc>
                        <a:spcAft>
                          <a:spcPts val="0"/>
                        </a:spcAft>
                      </a:pPr>
                      <a:r>
                        <a:rPr lang="es-EC" sz="1200"/>
                        <a:t>Promedio de costo de ventas </a:t>
                      </a:r>
                      <a:endParaRPr lang="es-ES" sz="1100">
                        <a:latin typeface="Calibri"/>
                        <a:ea typeface="Calibri"/>
                        <a:cs typeface="Times New Roman"/>
                      </a:endParaRPr>
                    </a:p>
                  </a:txBody>
                  <a:tcPr marL="68580" marR="68580" marT="0" marB="0"/>
                </a:tc>
                <a:tc hMerge="1">
                  <a:txBody>
                    <a:bodyPr/>
                    <a:lstStyle/>
                    <a:p>
                      <a:endParaRPr lang="es-ES"/>
                    </a:p>
                  </a:txBody>
                  <a:tcPr/>
                </a:tc>
                <a:tc>
                  <a:txBody>
                    <a:bodyPr/>
                    <a:lstStyle/>
                    <a:p>
                      <a:pPr algn="r">
                        <a:lnSpc>
                          <a:spcPct val="200000"/>
                        </a:lnSpc>
                        <a:spcAft>
                          <a:spcPts val="0"/>
                        </a:spcAft>
                      </a:pPr>
                      <a:r>
                        <a:rPr lang="es-EC" sz="1200" dirty="0"/>
                        <a:t>65%</a:t>
                      </a:r>
                      <a:endParaRPr lang="es-ES" sz="1100" dirty="0">
                        <a:latin typeface="Calibri"/>
                        <a:ea typeface="Calibri"/>
                        <a:cs typeface="Times New Roman"/>
                      </a:endParaRPr>
                    </a:p>
                  </a:txBody>
                  <a:tcPr marL="68580" marR="68580" marT="0" marB="0"/>
                </a:tc>
              </a:tr>
            </a:tbl>
          </a:graphicData>
        </a:graphic>
      </p:graphicFrame>
      <p:pic>
        <p:nvPicPr>
          <p:cNvPr id="10" name="9 Imagen"/>
          <p:cNvPicPr/>
          <p:nvPr/>
        </p:nvPicPr>
        <p:blipFill>
          <a:blip r:embed="rId2"/>
          <a:srcRect l="4820" t="33714" r="4175" b="55143"/>
          <a:stretch>
            <a:fillRect/>
          </a:stretch>
        </p:blipFill>
        <p:spPr bwMode="auto">
          <a:xfrm>
            <a:off x="214282" y="4543438"/>
            <a:ext cx="8096250" cy="742950"/>
          </a:xfrm>
          <a:prstGeom prst="rect">
            <a:avLst/>
          </a:prstGeom>
          <a:noFill/>
          <a:ln w="9525">
            <a:noFill/>
            <a:miter lim="800000"/>
            <a:headEnd/>
            <a:tailEnd/>
          </a:ln>
        </p:spPr>
      </p:pic>
      <p:pic>
        <p:nvPicPr>
          <p:cNvPr id="12" name="11 Imagen"/>
          <p:cNvPicPr/>
          <p:nvPr/>
        </p:nvPicPr>
        <p:blipFill>
          <a:blip r:embed="rId3"/>
          <a:srcRect l="35347" t="51143" r="34954" b="28286"/>
          <a:stretch>
            <a:fillRect/>
          </a:stretch>
        </p:blipFill>
        <p:spPr bwMode="auto">
          <a:xfrm>
            <a:off x="5072066" y="642918"/>
            <a:ext cx="3571900" cy="3357586"/>
          </a:xfrm>
          <a:prstGeom prst="rect">
            <a:avLst/>
          </a:prstGeom>
          <a:noFill/>
          <a:ln w="9525">
            <a:noFill/>
            <a:miter lim="800000"/>
            <a:headEnd/>
            <a:tailEnd/>
          </a:ln>
        </p:spPr>
      </p:pic>
    </p:spTree>
    <p:extLst>
      <p:ext uri="{BB962C8B-B14F-4D97-AF65-F5344CB8AC3E}">
        <p14:creationId xmlns:p14="http://schemas.microsoft.com/office/powerpoint/2010/main" xmlns="" val="28211673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71406" y="5429264"/>
            <a:ext cx="4572000" cy="10715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2" name="1 CuadroTexto"/>
          <p:cNvSpPr txBox="1"/>
          <p:nvPr/>
        </p:nvSpPr>
        <p:spPr>
          <a:xfrm>
            <a:off x="428596" y="357166"/>
            <a:ext cx="3643338" cy="615553"/>
          </a:xfrm>
          <a:prstGeom prst="rect">
            <a:avLst/>
          </a:prstGeom>
          <a:noFill/>
        </p:spPr>
        <p:txBody>
          <a:bodyPr wrap="square" rtlCol="0">
            <a:spAutoFit/>
          </a:bodyPr>
          <a:lstStyle/>
          <a:p>
            <a:r>
              <a:rPr lang="es-EC" sz="1600" b="1" dirty="0" smtClean="0"/>
              <a:t>Presupuesto de gastos operacionales </a:t>
            </a:r>
            <a:endParaRPr lang="es-ES" sz="1600" dirty="0" smtClean="0"/>
          </a:p>
          <a:p>
            <a:endParaRPr lang="es-ES" dirty="0"/>
          </a:p>
        </p:txBody>
      </p:sp>
      <p:graphicFrame>
        <p:nvGraphicFramePr>
          <p:cNvPr id="3" name="2 Tabla"/>
          <p:cNvGraphicFramePr>
            <a:graphicFrameLocks noGrp="1"/>
          </p:cNvGraphicFramePr>
          <p:nvPr/>
        </p:nvGraphicFramePr>
        <p:xfrm>
          <a:off x="642910" y="1071546"/>
          <a:ext cx="7358116" cy="721571"/>
        </p:xfrm>
        <a:graphic>
          <a:graphicData uri="http://schemas.openxmlformats.org/drawingml/2006/table">
            <a:tbl>
              <a:tblPr>
                <a:tableStyleId>{69C7853C-536D-4A76-A0AE-DD22124D55A5}</a:tableStyleId>
              </a:tblPr>
              <a:tblGrid>
                <a:gridCol w="971478"/>
                <a:gridCol w="811581"/>
                <a:gridCol w="811581"/>
                <a:gridCol w="971478"/>
                <a:gridCol w="971478"/>
                <a:gridCol w="971478"/>
                <a:gridCol w="971478"/>
                <a:gridCol w="877564"/>
              </a:tblGrid>
              <a:tr h="217291">
                <a:tc>
                  <a:txBody>
                    <a:bodyPr/>
                    <a:lstStyle/>
                    <a:p>
                      <a:pPr algn="ctr">
                        <a:lnSpc>
                          <a:spcPct val="115000"/>
                        </a:lnSpc>
                        <a:spcAft>
                          <a:spcPts val="1000"/>
                        </a:spcAft>
                      </a:pPr>
                      <a:r>
                        <a:rPr lang="es-EC" sz="900"/>
                        <a:t>CUENTA</a:t>
                      </a:r>
                      <a:endParaRPr lang="es-ES" sz="800">
                        <a:latin typeface="Calibri"/>
                        <a:ea typeface="Calibri"/>
                        <a:cs typeface="Times New Roman"/>
                      </a:endParaRPr>
                    </a:p>
                  </a:txBody>
                  <a:tcPr marL="49198" marR="49198" marT="0" marB="0"/>
                </a:tc>
                <a:tc>
                  <a:txBody>
                    <a:bodyPr/>
                    <a:lstStyle/>
                    <a:p>
                      <a:pPr algn="ctr">
                        <a:lnSpc>
                          <a:spcPct val="115000"/>
                        </a:lnSpc>
                        <a:spcAft>
                          <a:spcPts val="1000"/>
                        </a:spcAft>
                      </a:pPr>
                      <a:r>
                        <a:rPr lang="es-EC" sz="900"/>
                        <a:t>2011</a:t>
                      </a:r>
                      <a:endParaRPr lang="es-ES" sz="800">
                        <a:latin typeface="Calibri"/>
                        <a:ea typeface="Calibri"/>
                        <a:cs typeface="Times New Roman"/>
                      </a:endParaRPr>
                    </a:p>
                  </a:txBody>
                  <a:tcPr marL="49198" marR="49198" marT="0" marB="0"/>
                </a:tc>
                <a:tc>
                  <a:txBody>
                    <a:bodyPr/>
                    <a:lstStyle/>
                    <a:p>
                      <a:pPr algn="ctr">
                        <a:lnSpc>
                          <a:spcPct val="115000"/>
                        </a:lnSpc>
                        <a:spcAft>
                          <a:spcPts val="1000"/>
                        </a:spcAft>
                      </a:pPr>
                      <a:r>
                        <a:rPr lang="es-EC" sz="900"/>
                        <a:t>2012</a:t>
                      </a:r>
                      <a:endParaRPr lang="es-ES" sz="800">
                        <a:latin typeface="Calibri"/>
                        <a:ea typeface="Calibri"/>
                        <a:cs typeface="Times New Roman"/>
                      </a:endParaRPr>
                    </a:p>
                  </a:txBody>
                  <a:tcPr marL="49198" marR="49198" marT="0" marB="0"/>
                </a:tc>
                <a:tc>
                  <a:txBody>
                    <a:bodyPr/>
                    <a:lstStyle/>
                    <a:p>
                      <a:pPr algn="ctr">
                        <a:lnSpc>
                          <a:spcPct val="115000"/>
                        </a:lnSpc>
                        <a:spcAft>
                          <a:spcPts val="1000"/>
                        </a:spcAft>
                      </a:pPr>
                      <a:r>
                        <a:rPr lang="es-EC" sz="900"/>
                        <a:t>2013</a:t>
                      </a:r>
                      <a:endParaRPr lang="es-ES" sz="800">
                        <a:latin typeface="Calibri"/>
                        <a:ea typeface="Calibri"/>
                        <a:cs typeface="Times New Roman"/>
                      </a:endParaRPr>
                    </a:p>
                  </a:txBody>
                  <a:tcPr marL="49198" marR="49198" marT="0" marB="0"/>
                </a:tc>
                <a:tc>
                  <a:txBody>
                    <a:bodyPr/>
                    <a:lstStyle/>
                    <a:p>
                      <a:pPr algn="ctr">
                        <a:lnSpc>
                          <a:spcPct val="115000"/>
                        </a:lnSpc>
                        <a:spcAft>
                          <a:spcPts val="1000"/>
                        </a:spcAft>
                      </a:pPr>
                      <a:r>
                        <a:rPr lang="es-EC" sz="900"/>
                        <a:t>2014</a:t>
                      </a:r>
                      <a:endParaRPr lang="es-ES" sz="800">
                        <a:latin typeface="Calibri"/>
                        <a:ea typeface="Calibri"/>
                        <a:cs typeface="Times New Roman"/>
                      </a:endParaRPr>
                    </a:p>
                  </a:txBody>
                  <a:tcPr marL="49198" marR="49198" marT="0" marB="0"/>
                </a:tc>
                <a:tc>
                  <a:txBody>
                    <a:bodyPr/>
                    <a:lstStyle/>
                    <a:p>
                      <a:pPr algn="ctr">
                        <a:lnSpc>
                          <a:spcPct val="115000"/>
                        </a:lnSpc>
                        <a:spcAft>
                          <a:spcPts val="1000"/>
                        </a:spcAft>
                      </a:pPr>
                      <a:r>
                        <a:rPr lang="es-EC" sz="900"/>
                        <a:t>2015</a:t>
                      </a:r>
                      <a:endParaRPr lang="es-ES" sz="800">
                        <a:latin typeface="Calibri"/>
                        <a:ea typeface="Calibri"/>
                        <a:cs typeface="Times New Roman"/>
                      </a:endParaRPr>
                    </a:p>
                  </a:txBody>
                  <a:tcPr marL="49198" marR="49198" marT="0" marB="0"/>
                </a:tc>
                <a:tc>
                  <a:txBody>
                    <a:bodyPr/>
                    <a:lstStyle/>
                    <a:p>
                      <a:pPr algn="ctr">
                        <a:lnSpc>
                          <a:spcPct val="115000"/>
                        </a:lnSpc>
                        <a:spcAft>
                          <a:spcPts val="1000"/>
                        </a:spcAft>
                      </a:pPr>
                      <a:r>
                        <a:rPr lang="es-EC" sz="900"/>
                        <a:t>2016</a:t>
                      </a:r>
                      <a:endParaRPr lang="es-ES" sz="800">
                        <a:latin typeface="Calibri"/>
                        <a:ea typeface="Calibri"/>
                        <a:cs typeface="Times New Roman"/>
                      </a:endParaRPr>
                    </a:p>
                  </a:txBody>
                  <a:tcPr marL="49198" marR="49198" marT="0" marB="0"/>
                </a:tc>
                <a:tc>
                  <a:txBody>
                    <a:bodyPr/>
                    <a:lstStyle/>
                    <a:p>
                      <a:pPr algn="ctr">
                        <a:lnSpc>
                          <a:spcPct val="115000"/>
                        </a:lnSpc>
                        <a:spcAft>
                          <a:spcPts val="1000"/>
                        </a:spcAft>
                      </a:pPr>
                      <a:r>
                        <a:rPr lang="es-EC" sz="900"/>
                        <a:t>2017</a:t>
                      </a:r>
                      <a:endParaRPr lang="es-ES" sz="800">
                        <a:latin typeface="Calibri"/>
                        <a:ea typeface="Calibri"/>
                        <a:cs typeface="Times New Roman"/>
                      </a:endParaRPr>
                    </a:p>
                  </a:txBody>
                  <a:tcPr marL="49198" marR="49198" marT="0" marB="0"/>
                </a:tc>
              </a:tr>
              <a:tr h="504280">
                <a:tc>
                  <a:txBody>
                    <a:bodyPr/>
                    <a:lstStyle/>
                    <a:p>
                      <a:pPr>
                        <a:lnSpc>
                          <a:spcPct val="115000"/>
                        </a:lnSpc>
                        <a:spcAft>
                          <a:spcPts val="0"/>
                        </a:spcAft>
                      </a:pPr>
                      <a:r>
                        <a:rPr lang="es-ES" sz="900"/>
                        <a:t>Total costos de operación</a:t>
                      </a:r>
                      <a:endParaRPr lang="es-ES" sz="800">
                        <a:latin typeface="Calibri"/>
                        <a:ea typeface="Calibri"/>
                        <a:cs typeface="Times New Roman"/>
                      </a:endParaRPr>
                    </a:p>
                  </a:txBody>
                  <a:tcPr marL="49198" marR="49198" marT="0" marB="0"/>
                </a:tc>
                <a:tc>
                  <a:txBody>
                    <a:bodyPr/>
                    <a:lstStyle/>
                    <a:p>
                      <a:pPr algn="ctr">
                        <a:lnSpc>
                          <a:spcPct val="115000"/>
                        </a:lnSpc>
                        <a:spcAft>
                          <a:spcPts val="0"/>
                        </a:spcAft>
                      </a:pPr>
                      <a:r>
                        <a:rPr lang="es-ES" sz="900"/>
                        <a:t>1.182.395,87</a:t>
                      </a:r>
                      <a:endParaRPr lang="es-ES" sz="800">
                        <a:latin typeface="Calibri"/>
                        <a:ea typeface="Calibri"/>
                        <a:cs typeface="Times New Roman"/>
                      </a:endParaRPr>
                    </a:p>
                  </a:txBody>
                  <a:tcPr marL="49198" marR="49198" marT="0" marB="0"/>
                </a:tc>
                <a:tc>
                  <a:txBody>
                    <a:bodyPr/>
                    <a:lstStyle/>
                    <a:p>
                      <a:pPr algn="ctr">
                        <a:lnSpc>
                          <a:spcPct val="115000"/>
                        </a:lnSpc>
                        <a:spcAft>
                          <a:spcPts val="0"/>
                        </a:spcAft>
                      </a:pPr>
                      <a:r>
                        <a:rPr lang="es-ES" sz="900"/>
                        <a:t>1.866.785,17</a:t>
                      </a:r>
                      <a:endParaRPr lang="es-ES" sz="800">
                        <a:latin typeface="Calibri"/>
                        <a:ea typeface="Calibri"/>
                        <a:cs typeface="Times New Roman"/>
                      </a:endParaRPr>
                    </a:p>
                  </a:txBody>
                  <a:tcPr marL="49198" marR="49198" marT="0" marB="0"/>
                </a:tc>
                <a:tc>
                  <a:txBody>
                    <a:bodyPr/>
                    <a:lstStyle/>
                    <a:p>
                      <a:pPr algn="ctr">
                        <a:lnSpc>
                          <a:spcPct val="115000"/>
                        </a:lnSpc>
                        <a:spcAft>
                          <a:spcPts val="0"/>
                        </a:spcAft>
                      </a:pPr>
                      <a:r>
                        <a:rPr lang="es-ES" sz="900"/>
                        <a:t>2.977.856,26</a:t>
                      </a:r>
                      <a:endParaRPr lang="es-ES" sz="800">
                        <a:latin typeface="Calibri"/>
                        <a:ea typeface="Calibri"/>
                        <a:cs typeface="Times New Roman"/>
                      </a:endParaRPr>
                    </a:p>
                  </a:txBody>
                  <a:tcPr marL="49198" marR="49198" marT="0" marB="0"/>
                </a:tc>
                <a:tc>
                  <a:txBody>
                    <a:bodyPr/>
                    <a:lstStyle/>
                    <a:p>
                      <a:pPr algn="ctr">
                        <a:lnSpc>
                          <a:spcPct val="115000"/>
                        </a:lnSpc>
                        <a:spcAft>
                          <a:spcPts val="0"/>
                        </a:spcAft>
                      </a:pPr>
                      <a:r>
                        <a:rPr lang="es-ES" sz="900"/>
                        <a:t>4.791.508,72</a:t>
                      </a:r>
                      <a:endParaRPr lang="es-ES" sz="800">
                        <a:latin typeface="Calibri"/>
                        <a:ea typeface="Calibri"/>
                        <a:cs typeface="Times New Roman"/>
                      </a:endParaRPr>
                    </a:p>
                  </a:txBody>
                  <a:tcPr marL="49198" marR="49198" marT="0" marB="0"/>
                </a:tc>
                <a:tc>
                  <a:txBody>
                    <a:bodyPr/>
                    <a:lstStyle/>
                    <a:p>
                      <a:pPr algn="ctr">
                        <a:lnSpc>
                          <a:spcPct val="115000"/>
                        </a:lnSpc>
                        <a:spcAft>
                          <a:spcPts val="0"/>
                        </a:spcAft>
                      </a:pPr>
                      <a:r>
                        <a:rPr lang="es-ES" sz="900"/>
                        <a:t>7.765.523,01</a:t>
                      </a:r>
                      <a:endParaRPr lang="es-ES" sz="800">
                        <a:latin typeface="Calibri"/>
                        <a:ea typeface="Calibri"/>
                        <a:cs typeface="Times New Roman"/>
                      </a:endParaRPr>
                    </a:p>
                  </a:txBody>
                  <a:tcPr marL="49198" marR="49198" marT="0" marB="0"/>
                </a:tc>
                <a:tc>
                  <a:txBody>
                    <a:bodyPr/>
                    <a:lstStyle/>
                    <a:p>
                      <a:pPr algn="ctr">
                        <a:lnSpc>
                          <a:spcPct val="115000"/>
                        </a:lnSpc>
                        <a:spcAft>
                          <a:spcPts val="0"/>
                        </a:spcAft>
                      </a:pPr>
                      <a:r>
                        <a:rPr lang="es-ES" sz="900"/>
                        <a:t>12.660.726,70</a:t>
                      </a:r>
                      <a:endParaRPr lang="es-ES" sz="800">
                        <a:latin typeface="Calibri"/>
                        <a:ea typeface="Calibri"/>
                        <a:cs typeface="Times New Roman"/>
                      </a:endParaRPr>
                    </a:p>
                  </a:txBody>
                  <a:tcPr marL="49198" marR="49198" marT="0" marB="0"/>
                </a:tc>
                <a:tc>
                  <a:txBody>
                    <a:bodyPr/>
                    <a:lstStyle/>
                    <a:p>
                      <a:pPr algn="ctr">
                        <a:lnSpc>
                          <a:spcPct val="115000"/>
                        </a:lnSpc>
                        <a:spcAft>
                          <a:spcPts val="0"/>
                        </a:spcAft>
                      </a:pPr>
                      <a:r>
                        <a:rPr lang="es-ES" sz="900" dirty="0"/>
                        <a:t>20.743.322,73</a:t>
                      </a:r>
                      <a:endParaRPr lang="es-ES" sz="800" dirty="0">
                        <a:latin typeface="Calibri"/>
                        <a:ea typeface="Calibri"/>
                        <a:cs typeface="Times New Roman"/>
                      </a:endParaRPr>
                    </a:p>
                  </a:txBody>
                  <a:tcPr marL="49198" marR="49198" marT="0" marB="0"/>
                </a:tc>
              </a:tr>
            </a:tbl>
          </a:graphicData>
        </a:graphic>
      </p:graphicFrame>
      <p:pic>
        <p:nvPicPr>
          <p:cNvPr id="5" name="4 Imagen"/>
          <p:cNvPicPr/>
          <p:nvPr/>
        </p:nvPicPr>
        <p:blipFill>
          <a:blip r:embed="rId2"/>
          <a:srcRect l="32719" t="57683" r="32533" b="17471"/>
          <a:stretch>
            <a:fillRect/>
          </a:stretch>
        </p:blipFill>
        <p:spPr bwMode="auto">
          <a:xfrm>
            <a:off x="571472" y="2000240"/>
            <a:ext cx="3286147" cy="3263462"/>
          </a:xfrm>
          <a:prstGeom prst="rect">
            <a:avLst/>
          </a:prstGeom>
          <a:ln>
            <a:noFill/>
          </a:ln>
          <a:effectLst>
            <a:softEdge rad="112500"/>
          </a:effectLst>
        </p:spPr>
      </p:pic>
      <p:sp>
        <p:nvSpPr>
          <p:cNvPr id="6" name="5 Llaves"/>
          <p:cNvSpPr/>
          <p:nvPr/>
        </p:nvSpPr>
        <p:spPr>
          <a:xfrm>
            <a:off x="5214942" y="2214554"/>
            <a:ext cx="2857520" cy="1500198"/>
          </a:xfrm>
          <a:prstGeom prst="bracePair">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ES"/>
          </a:p>
        </p:txBody>
      </p:sp>
      <p:sp>
        <p:nvSpPr>
          <p:cNvPr id="7" name="6 CuadroTexto"/>
          <p:cNvSpPr txBox="1"/>
          <p:nvPr/>
        </p:nvSpPr>
        <p:spPr>
          <a:xfrm>
            <a:off x="5572132" y="2428868"/>
            <a:ext cx="2357454" cy="954107"/>
          </a:xfrm>
          <a:prstGeom prst="rect">
            <a:avLst/>
          </a:prstGeom>
          <a:noFill/>
        </p:spPr>
        <p:txBody>
          <a:bodyPr wrap="square" rtlCol="0">
            <a:spAutoFit/>
          </a:bodyPr>
          <a:lstStyle/>
          <a:p>
            <a:pPr lvl="0">
              <a:buFont typeface="Arial" pitchFamily="34" charset="0"/>
              <a:buChar char="•"/>
            </a:pPr>
            <a:r>
              <a:rPr lang="es-EC" sz="1400" dirty="0" smtClean="0"/>
              <a:t>Para el manejo de los costos de debe mantener un control exacto de la mercadería</a:t>
            </a:r>
            <a:endParaRPr lang="es-ES" sz="1400" dirty="0" smtClean="0"/>
          </a:p>
        </p:txBody>
      </p:sp>
      <p:sp>
        <p:nvSpPr>
          <p:cNvPr id="8" name="7 CuadroTexto"/>
          <p:cNvSpPr txBox="1"/>
          <p:nvPr/>
        </p:nvSpPr>
        <p:spPr>
          <a:xfrm>
            <a:off x="71406" y="5492795"/>
            <a:ext cx="4357718" cy="1508105"/>
          </a:xfrm>
          <a:prstGeom prst="rect">
            <a:avLst/>
          </a:prstGeom>
          <a:noFill/>
        </p:spPr>
        <p:txBody>
          <a:bodyPr wrap="square" rtlCol="0">
            <a:spAutoFit/>
          </a:bodyPr>
          <a:lstStyle/>
          <a:p>
            <a:pPr lvl="0" algn="just"/>
            <a:r>
              <a:rPr lang="es-EC" sz="1400" dirty="0" smtClean="0"/>
              <a:t>Para poder reducir los costos con relación a las ventas la empresa debe contar por lo menos con tres cotizaciones de proveedores antes de realizar la compra de la mercadería.</a:t>
            </a:r>
            <a:endParaRPr lang="es-ES" sz="1400" dirty="0" smtClean="0"/>
          </a:p>
          <a:p>
            <a:endParaRPr lang="es-ES" dirty="0" smtClean="0"/>
          </a:p>
          <a:p>
            <a:endParaRPr lang="es-ES" dirty="0"/>
          </a:p>
        </p:txBody>
      </p:sp>
      <p:sp>
        <p:nvSpPr>
          <p:cNvPr id="10" name="9 Flecha derecha"/>
          <p:cNvSpPr/>
          <p:nvPr/>
        </p:nvSpPr>
        <p:spPr>
          <a:xfrm>
            <a:off x="4857752" y="5715016"/>
            <a:ext cx="500066"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5572132" y="5286388"/>
            <a:ext cx="3429024" cy="12858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C" sz="1400" dirty="0" smtClean="0">
                <a:solidFill>
                  <a:schemeClr val="tx1"/>
                </a:solidFill>
              </a:rPr>
              <a:t>con la finalidad de analizar los costos, el modo de financiamiento, los descuentos que permitirán minimizar los costos actuales</a:t>
            </a:r>
            <a:endParaRPr lang="es-ES" sz="1400" dirty="0">
              <a:solidFill>
                <a:schemeClr val="tx1"/>
              </a:solidFill>
            </a:endParaRPr>
          </a:p>
        </p:txBody>
      </p:sp>
      <p:pic>
        <p:nvPicPr>
          <p:cNvPr id="49154" name="Picture 2" descr="https://encrypted-tbn3.gstatic.com/images?q=tbn:ANd9GcQr3ElcoxCWxyhR9RV9khfh5uAnBa8Gi4UfiWRARhCR77M6p-YV">
            <a:hlinkClick r:id="rId3"/>
          </p:cNvPr>
          <p:cNvPicPr>
            <a:picLocks noChangeAspect="1" noChangeArrowheads="1"/>
          </p:cNvPicPr>
          <p:nvPr/>
        </p:nvPicPr>
        <p:blipFill>
          <a:blip r:embed="rId4"/>
          <a:srcRect/>
          <a:stretch>
            <a:fillRect/>
          </a:stretch>
        </p:blipFill>
        <p:spPr bwMode="auto">
          <a:xfrm>
            <a:off x="4000496" y="3786190"/>
            <a:ext cx="2031406" cy="1319200"/>
          </a:xfrm>
          <a:prstGeom prst="rect">
            <a:avLst/>
          </a:prstGeom>
          <a:ln>
            <a:noFill/>
          </a:ln>
          <a:effectLst>
            <a:softEdge rad="112500"/>
          </a:effectLst>
        </p:spPr>
      </p:pic>
      <p:pic>
        <p:nvPicPr>
          <p:cNvPr id="49156" name="Picture 4" descr="https://encrypted-tbn3.gstatic.com/images?q=tbn:ANd9GcRwzvTq0PqK_InjGCEnPQoLQUIu79ntRwhjEUL7t9Qcm2zIzOVU">
            <a:hlinkClick r:id="rId5"/>
          </p:cNvPr>
          <p:cNvPicPr>
            <a:picLocks noChangeAspect="1" noChangeArrowheads="1"/>
          </p:cNvPicPr>
          <p:nvPr/>
        </p:nvPicPr>
        <p:blipFill>
          <a:blip r:embed="rId6"/>
          <a:srcRect/>
          <a:stretch>
            <a:fillRect/>
          </a:stretch>
        </p:blipFill>
        <p:spPr bwMode="auto">
          <a:xfrm>
            <a:off x="6643702" y="3786190"/>
            <a:ext cx="2008903" cy="1381121"/>
          </a:xfrm>
          <a:prstGeom prst="rect">
            <a:avLst/>
          </a:prstGeom>
          <a:ln>
            <a:noFill/>
          </a:ln>
          <a:effectLst>
            <a:softEdge rad="112500"/>
          </a:effectLst>
        </p:spPr>
      </p:pic>
    </p:spTree>
    <p:extLst>
      <p:ext uri="{BB962C8B-B14F-4D97-AF65-F5344CB8AC3E}">
        <p14:creationId xmlns:p14="http://schemas.microsoft.com/office/powerpoint/2010/main" xmlns="" val="37381840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7158" y="285728"/>
            <a:ext cx="3000396" cy="338554"/>
          </a:xfrm>
          <a:prstGeom prst="rect">
            <a:avLst/>
          </a:prstGeom>
          <a:noFill/>
        </p:spPr>
        <p:txBody>
          <a:bodyPr wrap="square" rtlCol="0">
            <a:spAutoFit/>
          </a:bodyPr>
          <a:lstStyle/>
          <a:p>
            <a:r>
              <a:rPr lang="es-EC" sz="1600" b="1" dirty="0" smtClean="0"/>
              <a:t>Gastos Administrativos</a:t>
            </a:r>
            <a:endParaRPr lang="es-ES" sz="1600" dirty="0"/>
          </a:p>
        </p:txBody>
      </p:sp>
      <p:graphicFrame>
        <p:nvGraphicFramePr>
          <p:cNvPr id="3" name="2 Tabla"/>
          <p:cNvGraphicFramePr>
            <a:graphicFrameLocks noGrp="1"/>
          </p:cNvGraphicFramePr>
          <p:nvPr/>
        </p:nvGraphicFramePr>
        <p:xfrm>
          <a:off x="285720" y="714356"/>
          <a:ext cx="8429688" cy="841248"/>
        </p:xfrm>
        <a:graphic>
          <a:graphicData uri="http://schemas.openxmlformats.org/drawingml/2006/table">
            <a:tbl>
              <a:tblPr/>
              <a:tblGrid>
                <a:gridCol w="1053711"/>
                <a:gridCol w="1053711"/>
                <a:gridCol w="1053711"/>
                <a:gridCol w="1053711"/>
                <a:gridCol w="1053711"/>
                <a:gridCol w="1053711"/>
                <a:gridCol w="1053711"/>
                <a:gridCol w="1053711"/>
              </a:tblGrid>
              <a:tr h="200025">
                <a:tc>
                  <a:txBody>
                    <a:bodyPr/>
                    <a:lstStyle/>
                    <a:p>
                      <a:pPr algn="ctr">
                        <a:lnSpc>
                          <a:spcPct val="115000"/>
                        </a:lnSpc>
                        <a:spcAft>
                          <a:spcPts val="1000"/>
                        </a:spcAft>
                      </a:pPr>
                      <a:r>
                        <a:rPr lang="es-EC" sz="1200" b="1" dirty="0">
                          <a:solidFill>
                            <a:srgbClr val="000000"/>
                          </a:solidFill>
                          <a:latin typeface="Times New Roman"/>
                          <a:ea typeface="Calibri"/>
                          <a:cs typeface="Times New Roman"/>
                        </a:rPr>
                        <a:t>CUENTA</a:t>
                      </a:r>
                      <a:endParaRPr lang="es-ES"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200" b="1">
                          <a:solidFill>
                            <a:srgbClr val="000000"/>
                          </a:solidFill>
                          <a:latin typeface="Times New Roman"/>
                          <a:ea typeface="Calibri"/>
                          <a:cs typeface="Times New Roman"/>
                        </a:rPr>
                        <a:t>2011</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C" sz="1200" b="1">
                          <a:solidFill>
                            <a:srgbClr val="000000"/>
                          </a:solidFill>
                          <a:latin typeface="Times New Roman"/>
                          <a:ea typeface="Calibri"/>
                          <a:cs typeface="Times New Roman"/>
                        </a:rPr>
                        <a:t>2012</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C" sz="1200" b="1">
                          <a:solidFill>
                            <a:srgbClr val="000000"/>
                          </a:solidFill>
                          <a:latin typeface="Times New Roman"/>
                          <a:ea typeface="Calibri"/>
                          <a:cs typeface="Times New Roman"/>
                        </a:rPr>
                        <a:t>2013</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C" sz="1200" b="1">
                          <a:solidFill>
                            <a:srgbClr val="000000"/>
                          </a:solidFill>
                          <a:latin typeface="Times New Roman"/>
                          <a:ea typeface="Calibri"/>
                          <a:cs typeface="Times New Roman"/>
                        </a:rPr>
                        <a:t>2014</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C" sz="1200" b="1">
                          <a:solidFill>
                            <a:srgbClr val="000000"/>
                          </a:solidFill>
                          <a:latin typeface="Times New Roman"/>
                          <a:ea typeface="Calibri"/>
                          <a:cs typeface="Times New Roman"/>
                        </a:rPr>
                        <a:t>2015</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C" sz="1200" b="1">
                          <a:solidFill>
                            <a:srgbClr val="000000"/>
                          </a:solidFill>
                          <a:latin typeface="Times New Roman"/>
                          <a:ea typeface="Calibri"/>
                          <a:cs typeface="Times New Roman"/>
                        </a:rPr>
                        <a:t>2016</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C" sz="1200" b="1">
                          <a:solidFill>
                            <a:srgbClr val="000000"/>
                          </a:solidFill>
                          <a:latin typeface="Times New Roman"/>
                          <a:ea typeface="Calibri"/>
                          <a:cs typeface="Times New Roman"/>
                        </a:rPr>
                        <a:t>2017</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025">
                <a:tc>
                  <a:txBody>
                    <a:bodyPr/>
                    <a:lstStyle/>
                    <a:p>
                      <a:pPr algn="ctr">
                        <a:lnSpc>
                          <a:spcPct val="115000"/>
                        </a:lnSpc>
                        <a:spcAft>
                          <a:spcPts val="0"/>
                        </a:spcAft>
                      </a:pPr>
                      <a:r>
                        <a:rPr lang="es-ES" sz="1200">
                          <a:solidFill>
                            <a:srgbClr val="000000"/>
                          </a:solidFill>
                          <a:latin typeface="Times New Roman"/>
                          <a:ea typeface="Times New Roman"/>
                          <a:cs typeface="Times New Roman"/>
                        </a:rPr>
                        <a:t>Gastos administrativos y ventas </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Times New Roman"/>
                          <a:ea typeface="Times New Roman"/>
                          <a:cs typeface="Times New Roman"/>
                        </a:rPr>
                        <a:t>286.978,60</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200">
                          <a:solidFill>
                            <a:srgbClr val="000000"/>
                          </a:solidFill>
                          <a:latin typeface="Times New Roman"/>
                          <a:ea typeface="Times New Roman"/>
                          <a:cs typeface="Times New Roman"/>
                        </a:rPr>
                        <a:t>388.562,23</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200">
                          <a:solidFill>
                            <a:srgbClr val="000000"/>
                          </a:solidFill>
                          <a:latin typeface="Times New Roman"/>
                          <a:ea typeface="Times New Roman"/>
                          <a:cs typeface="Times New Roman"/>
                        </a:rPr>
                        <a:t>526.113,26</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200">
                          <a:solidFill>
                            <a:srgbClr val="000000"/>
                          </a:solidFill>
                          <a:latin typeface="Times New Roman"/>
                          <a:ea typeface="Times New Roman"/>
                          <a:cs typeface="Times New Roman"/>
                        </a:rPr>
                        <a:t>712.357,35</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200">
                          <a:solidFill>
                            <a:srgbClr val="000000"/>
                          </a:solidFill>
                          <a:latin typeface="Times New Roman"/>
                          <a:ea typeface="Times New Roman"/>
                          <a:cs typeface="Times New Roman"/>
                        </a:rPr>
                        <a:t>964531,8563</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200">
                          <a:solidFill>
                            <a:srgbClr val="000000"/>
                          </a:solidFill>
                          <a:latin typeface="Times New Roman"/>
                          <a:ea typeface="Times New Roman"/>
                          <a:cs typeface="Times New Roman"/>
                        </a:rPr>
                        <a:t>1.305.976,13</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200" dirty="0">
                          <a:solidFill>
                            <a:srgbClr val="000000"/>
                          </a:solidFill>
                          <a:latin typeface="Times New Roman"/>
                          <a:ea typeface="Times New Roman"/>
                          <a:cs typeface="Times New Roman"/>
                        </a:rPr>
                        <a:t>1.768.291,68</a:t>
                      </a:r>
                      <a:endParaRPr lang="es-ES"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4 CuadroTexto"/>
          <p:cNvSpPr txBox="1"/>
          <p:nvPr/>
        </p:nvSpPr>
        <p:spPr>
          <a:xfrm>
            <a:off x="285720" y="2000240"/>
            <a:ext cx="3929090" cy="338554"/>
          </a:xfrm>
          <a:prstGeom prst="rect">
            <a:avLst/>
          </a:prstGeom>
          <a:noFill/>
        </p:spPr>
        <p:txBody>
          <a:bodyPr wrap="square" rtlCol="0">
            <a:spAutoFit/>
          </a:bodyPr>
          <a:lstStyle/>
          <a:p>
            <a:pPr algn="just"/>
            <a:r>
              <a:rPr lang="es-EC" sz="1600" b="1" dirty="0" smtClean="0"/>
              <a:t>Gastos Depreciación y Amortización</a:t>
            </a:r>
            <a:endParaRPr lang="es-ES" sz="1600" dirty="0"/>
          </a:p>
        </p:txBody>
      </p:sp>
      <p:graphicFrame>
        <p:nvGraphicFramePr>
          <p:cNvPr id="6" name="5 Tabla"/>
          <p:cNvGraphicFramePr>
            <a:graphicFrameLocks noGrp="1"/>
          </p:cNvGraphicFramePr>
          <p:nvPr/>
        </p:nvGraphicFramePr>
        <p:xfrm>
          <a:off x="357158" y="2571744"/>
          <a:ext cx="8358248" cy="630936"/>
        </p:xfrm>
        <a:graphic>
          <a:graphicData uri="http://schemas.openxmlformats.org/drawingml/2006/table">
            <a:tbl>
              <a:tblPr/>
              <a:tblGrid>
                <a:gridCol w="1044781"/>
                <a:gridCol w="1044781"/>
                <a:gridCol w="1044781"/>
                <a:gridCol w="1044781"/>
                <a:gridCol w="1044781"/>
                <a:gridCol w="1044781"/>
                <a:gridCol w="1044781"/>
                <a:gridCol w="1044781"/>
              </a:tblGrid>
              <a:tr h="200025">
                <a:tc>
                  <a:txBody>
                    <a:bodyPr/>
                    <a:lstStyle/>
                    <a:p>
                      <a:pPr algn="ctr">
                        <a:lnSpc>
                          <a:spcPct val="115000"/>
                        </a:lnSpc>
                        <a:spcAft>
                          <a:spcPts val="1000"/>
                        </a:spcAft>
                      </a:pPr>
                      <a:r>
                        <a:rPr lang="es-EC" sz="1200" b="1">
                          <a:solidFill>
                            <a:srgbClr val="000000"/>
                          </a:solidFill>
                          <a:latin typeface="Times New Roman"/>
                          <a:ea typeface="Calibri"/>
                          <a:cs typeface="Times New Roman"/>
                        </a:rPr>
                        <a:t>CUENTA</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200" b="1">
                          <a:solidFill>
                            <a:srgbClr val="000000"/>
                          </a:solidFill>
                          <a:latin typeface="Times New Roman"/>
                          <a:ea typeface="Calibri"/>
                          <a:cs typeface="Times New Roman"/>
                        </a:rPr>
                        <a:t>2011</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C" sz="1200" b="1">
                          <a:solidFill>
                            <a:srgbClr val="000000"/>
                          </a:solidFill>
                          <a:latin typeface="Times New Roman"/>
                          <a:ea typeface="Calibri"/>
                          <a:cs typeface="Times New Roman"/>
                        </a:rPr>
                        <a:t>2012</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C" sz="1200" b="1">
                          <a:solidFill>
                            <a:srgbClr val="000000"/>
                          </a:solidFill>
                          <a:latin typeface="Times New Roman"/>
                          <a:ea typeface="Calibri"/>
                          <a:cs typeface="Times New Roman"/>
                        </a:rPr>
                        <a:t>2013</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C" sz="1200" b="1">
                          <a:solidFill>
                            <a:srgbClr val="000000"/>
                          </a:solidFill>
                          <a:latin typeface="Times New Roman"/>
                          <a:ea typeface="Calibri"/>
                          <a:cs typeface="Times New Roman"/>
                        </a:rPr>
                        <a:t>2014</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C" sz="1200" b="1">
                          <a:solidFill>
                            <a:srgbClr val="000000"/>
                          </a:solidFill>
                          <a:latin typeface="Times New Roman"/>
                          <a:ea typeface="Calibri"/>
                          <a:cs typeface="Times New Roman"/>
                        </a:rPr>
                        <a:t>2015</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C" sz="1200" b="1">
                          <a:solidFill>
                            <a:srgbClr val="000000"/>
                          </a:solidFill>
                          <a:latin typeface="Times New Roman"/>
                          <a:ea typeface="Calibri"/>
                          <a:cs typeface="Times New Roman"/>
                        </a:rPr>
                        <a:t>2016</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s-EC" sz="1200" b="1">
                          <a:solidFill>
                            <a:srgbClr val="000000"/>
                          </a:solidFill>
                          <a:latin typeface="Times New Roman"/>
                          <a:ea typeface="Calibri"/>
                          <a:cs typeface="Times New Roman"/>
                        </a:rPr>
                        <a:t>2017</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0025">
                <a:tc>
                  <a:txBody>
                    <a:bodyPr/>
                    <a:lstStyle/>
                    <a:p>
                      <a:pPr algn="ctr">
                        <a:lnSpc>
                          <a:spcPct val="115000"/>
                        </a:lnSpc>
                        <a:spcAft>
                          <a:spcPts val="0"/>
                        </a:spcAft>
                      </a:pPr>
                      <a:r>
                        <a:rPr lang="es-ES" sz="1200">
                          <a:solidFill>
                            <a:srgbClr val="000000"/>
                          </a:solidFill>
                          <a:latin typeface="Times New Roman"/>
                          <a:ea typeface="Times New Roman"/>
                          <a:cs typeface="Times New Roman"/>
                        </a:rPr>
                        <a:t>Depreciaciones y Amortización </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solidFill>
                            <a:srgbClr val="000000"/>
                          </a:solidFill>
                          <a:latin typeface="Times New Roman"/>
                          <a:ea typeface="Times New Roman"/>
                          <a:cs typeface="Times New Roman"/>
                        </a:rPr>
                        <a:t>36.429,24</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200">
                          <a:solidFill>
                            <a:srgbClr val="000000"/>
                          </a:solidFill>
                          <a:latin typeface="Times New Roman"/>
                          <a:ea typeface="Times New Roman"/>
                          <a:cs typeface="Times New Roman"/>
                        </a:rPr>
                        <a:t>40.178,62</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200">
                          <a:solidFill>
                            <a:srgbClr val="000000"/>
                          </a:solidFill>
                          <a:latin typeface="Times New Roman"/>
                          <a:ea typeface="Times New Roman"/>
                          <a:cs typeface="Times New Roman"/>
                        </a:rPr>
                        <a:t>44.313,00</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200">
                          <a:solidFill>
                            <a:srgbClr val="000000"/>
                          </a:solidFill>
                          <a:latin typeface="Times New Roman"/>
                          <a:ea typeface="Times New Roman"/>
                          <a:cs typeface="Times New Roman"/>
                        </a:rPr>
                        <a:t>48.872,81</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200">
                          <a:solidFill>
                            <a:srgbClr val="000000"/>
                          </a:solidFill>
                          <a:latin typeface="Times New Roman"/>
                          <a:ea typeface="Times New Roman"/>
                          <a:cs typeface="Times New Roman"/>
                        </a:rPr>
                        <a:t>53901,81961</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200">
                          <a:solidFill>
                            <a:srgbClr val="000000"/>
                          </a:solidFill>
                          <a:latin typeface="Times New Roman"/>
                          <a:ea typeface="Times New Roman"/>
                          <a:cs typeface="Times New Roman"/>
                        </a:rPr>
                        <a:t>59.448,32</a:t>
                      </a:r>
                      <a:endParaRPr lang="es-ES"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200" dirty="0">
                          <a:solidFill>
                            <a:srgbClr val="000000"/>
                          </a:solidFill>
                          <a:latin typeface="Times New Roman"/>
                          <a:ea typeface="Times New Roman"/>
                          <a:cs typeface="Times New Roman"/>
                        </a:rPr>
                        <a:t>65.565,55</a:t>
                      </a:r>
                      <a:endParaRPr lang="es-ES"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8" name="7 Imagen"/>
          <p:cNvPicPr/>
          <p:nvPr/>
        </p:nvPicPr>
        <p:blipFill>
          <a:blip r:embed="rId2"/>
          <a:srcRect l="33118" t="37352" r="37316" b="39201"/>
          <a:stretch>
            <a:fillRect/>
          </a:stretch>
        </p:blipFill>
        <p:spPr bwMode="auto">
          <a:xfrm>
            <a:off x="928662" y="3714752"/>
            <a:ext cx="3129097" cy="2500330"/>
          </a:xfrm>
          <a:prstGeom prst="rect">
            <a:avLst/>
          </a:prstGeom>
          <a:ln>
            <a:noFill/>
          </a:ln>
          <a:effectLst>
            <a:softEdge rad="112500"/>
          </a:effectLst>
        </p:spPr>
      </p:pic>
      <p:pic>
        <p:nvPicPr>
          <p:cNvPr id="9" name="8 Imagen"/>
          <p:cNvPicPr/>
          <p:nvPr/>
        </p:nvPicPr>
        <p:blipFill>
          <a:blip r:embed="rId3"/>
          <a:srcRect l="32541" t="21749" r="32596" b="53901"/>
          <a:stretch>
            <a:fillRect/>
          </a:stretch>
        </p:blipFill>
        <p:spPr bwMode="auto">
          <a:xfrm>
            <a:off x="5000628" y="3786190"/>
            <a:ext cx="3102523" cy="2286016"/>
          </a:xfrm>
          <a:prstGeom prst="rect">
            <a:avLst/>
          </a:prstGeom>
          <a:ln>
            <a:noFill/>
          </a:ln>
          <a:effectLst>
            <a:softEdge rad="112500"/>
          </a:effectLst>
        </p:spPr>
      </p:pic>
    </p:spTree>
    <p:extLst>
      <p:ext uri="{BB962C8B-B14F-4D97-AF65-F5344CB8AC3E}">
        <p14:creationId xmlns:p14="http://schemas.microsoft.com/office/powerpoint/2010/main" xmlns="" val="1260152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571736" y="142852"/>
            <a:ext cx="4071966" cy="369332"/>
          </a:xfrm>
          <a:prstGeom prst="rect">
            <a:avLst/>
          </a:prstGeom>
          <a:noFill/>
        </p:spPr>
        <p:txBody>
          <a:bodyPr wrap="square" rtlCol="0">
            <a:spAutoFit/>
          </a:bodyPr>
          <a:lstStyle/>
          <a:p>
            <a:r>
              <a:rPr lang="es-MX" b="1" dirty="0" smtClean="0"/>
              <a:t>Estados Financieros Proyectados</a:t>
            </a:r>
            <a:endParaRPr lang="es-ES" dirty="0"/>
          </a:p>
        </p:txBody>
      </p:sp>
      <p:cxnSp>
        <p:nvCxnSpPr>
          <p:cNvPr id="5" name="4 Conector recto de flecha"/>
          <p:cNvCxnSpPr/>
          <p:nvPr/>
        </p:nvCxnSpPr>
        <p:spPr>
          <a:xfrm>
            <a:off x="2500298" y="571480"/>
            <a:ext cx="3500462"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 name="7 CuadroTexto"/>
          <p:cNvSpPr txBox="1"/>
          <p:nvPr/>
        </p:nvSpPr>
        <p:spPr>
          <a:xfrm>
            <a:off x="285720" y="857232"/>
            <a:ext cx="3429024" cy="338554"/>
          </a:xfrm>
          <a:prstGeom prst="rect">
            <a:avLst/>
          </a:prstGeom>
          <a:noFill/>
        </p:spPr>
        <p:txBody>
          <a:bodyPr wrap="square" rtlCol="0">
            <a:spAutoFit/>
          </a:bodyPr>
          <a:lstStyle/>
          <a:p>
            <a:pPr algn="just"/>
            <a:r>
              <a:rPr lang="es-MX" sz="1600" b="1" dirty="0" smtClean="0"/>
              <a:t>ESTADO DE   PÉRDIDAS Y GANANCIAS </a:t>
            </a:r>
            <a:endParaRPr lang="es-ES" sz="1600" dirty="0"/>
          </a:p>
        </p:txBody>
      </p:sp>
      <p:sp>
        <p:nvSpPr>
          <p:cNvPr id="10" name="9 CuadroTexto"/>
          <p:cNvSpPr txBox="1"/>
          <p:nvPr/>
        </p:nvSpPr>
        <p:spPr>
          <a:xfrm>
            <a:off x="571472" y="1428736"/>
            <a:ext cx="3000396" cy="1846659"/>
          </a:xfrm>
          <a:prstGeom prst="rect">
            <a:avLst/>
          </a:prstGeom>
          <a:noFill/>
        </p:spPr>
        <p:txBody>
          <a:bodyPr wrap="square" rtlCol="0">
            <a:spAutoFit/>
          </a:bodyPr>
          <a:lstStyle/>
          <a:p>
            <a:pPr lvl="0" algn="just">
              <a:buFont typeface="Arial" pitchFamily="34" charset="0"/>
              <a:buChar char="•"/>
            </a:pPr>
            <a:r>
              <a:rPr lang="es-EC" sz="1200" dirty="0" smtClean="0"/>
              <a:t>Las   ventas  netas   presentaran   un  aumento  del 41.86 %</a:t>
            </a:r>
          </a:p>
          <a:p>
            <a:pPr lvl="0" algn="just">
              <a:buFont typeface="Arial" pitchFamily="34" charset="0"/>
              <a:buChar char="•"/>
            </a:pPr>
            <a:endParaRPr lang="es-ES" sz="1200" dirty="0" smtClean="0"/>
          </a:p>
          <a:p>
            <a:pPr lvl="0" algn="just">
              <a:buFont typeface="Arial" pitchFamily="34" charset="0"/>
              <a:buChar char="•"/>
            </a:pPr>
            <a:r>
              <a:rPr lang="es-EC" sz="1200" dirty="0" smtClean="0"/>
              <a:t>Los  costos  de  venta  y operación  tendrán  un  aumento  del 67.41%</a:t>
            </a:r>
          </a:p>
          <a:p>
            <a:pPr lvl="0" algn="just">
              <a:buFont typeface="Arial" pitchFamily="34" charset="0"/>
              <a:buChar char="•"/>
            </a:pPr>
            <a:endParaRPr lang="es-ES" sz="1200" dirty="0" smtClean="0"/>
          </a:p>
          <a:p>
            <a:pPr lvl="0" algn="just">
              <a:buFont typeface="Arial" pitchFamily="34" charset="0"/>
              <a:buChar char="•"/>
            </a:pPr>
            <a:r>
              <a:rPr lang="es-EC" sz="1200" dirty="0" smtClean="0"/>
              <a:t>Los   gastos  de   venta  y  administración  tendrán  un  incremento  de 35.40%</a:t>
            </a:r>
            <a:endParaRPr lang="es-ES" sz="1200" dirty="0" smtClean="0"/>
          </a:p>
          <a:p>
            <a:endParaRPr lang="es-ES" dirty="0"/>
          </a:p>
        </p:txBody>
      </p:sp>
      <p:sp>
        <p:nvSpPr>
          <p:cNvPr id="11" name="10 Abrir llave"/>
          <p:cNvSpPr/>
          <p:nvPr/>
        </p:nvSpPr>
        <p:spPr>
          <a:xfrm>
            <a:off x="285720" y="1214422"/>
            <a:ext cx="357190" cy="2143140"/>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ES"/>
          </a:p>
        </p:txBody>
      </p:sp>
      <p:pic>
        <p:nvPicPr>
          <p:cNvPr id="149506" name="Picture 2" descr="http://images04.olx-st.com/ui/19/07/50/1358947586_475690750_1-Fotos-de--Sistema-Gestion-de-Turnos-Consultorios-Medicos-Centros-de-Estetica-Salud-etc.jpg">
            <a:hlinkClick r:id="rId2" action="ppaction://hlinksldjump"/>
          </p:cNvPr>
          <p:cNvPicPr>
            <a:picLocks noChangeAspect="1" noChangeArrowheads="1"/>
          </p:cNvPicPr>
          <p:nvPr/>
        </p:nvPicPr>
        <p:blipFill>
          <a:blip r:embed="rId3" cstate="print"/>
          <a:srcRect/>
          <a:stretch>
            <a:fillRect/>
          </a:stretch>
        </p:blipFill>
        <p:spPr bwMode="auto">
          <a:xfrm>
            <a:off x="857224" y="3214686"/>
            <a:ext cx="1433744" cy="14858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49508" name="Picture 4" descr="http://blog.cofike.com/wp-content/uploads/2011/10/que-es-control-gestion.jpg">
            <a:hlinkClick r:id="rId4"/>
          </p:cNvPr>
          <p:cNvPicPr>
            <a:picLocks noChangeAspect="1" noChangeArrowheads="1"/>
          </p:cNvPicPr>
          <p:nvPr/>
        </p:nvPicPr>
        <p:blipFill>
          <a:blip r:embed="rId5"/>
          <a:srcRect/>
          <a:stretch>
            <a:fillRect/>
          </a:stretch>
        </p:blipFill>
        <p:spPr bwMode="auto">
          <a:xfrm>
            <a:off x="1643042" y="4929198"/>
            <a:ext cx="2159734" cy="1547810"/>
          </a:xfrm>
          <a:prstGeom prst="rect">
            <a:avLst/>
          </a:prstGeom>
          <a:ln>
            <a:noFill/>
          </a:ln>
          <a:effectLst>
            <a:outerShdw blurRad="292100" dist="139700" dir="2700000" algn="tl" rotWithShape="0">
              <a:srgbClr val="333333">
                <a:alpha val="65000"/>
              </a:srgbClr>
            </a:outerShdw>
          </a:effectLst>
        </p:spPr>
      </p:pic>
      <p:pic>
        <p:nvPicPr>
          <p:cNvPr id="15" name="Picture 10" descr="http://estrategiaparaventas.com/wp-content/uploads/2012/04/PPP_PRD_471_3D_People_-_Raining_Money_-_Dollar_-_BLUE.png">
            <a:hlinkClick r:id="rId6"/>
          </p:cNvPr>
          <p:cNvPicPr>
            <a:picLocks noChangeAspect="1" noChangeArrowheads="1"/>
          </p:cNvPicPr>
          <p:nvPr/>
        </p:nvPicPr>
        <p:blipFill>
          <a:blip r:embed="rId7" cstate="print"/>
          <a:srcRect/>
          <a:stretch>
            <a:fillRect/>
          </a:stretch>
        </p:blipFill>
        <p:spPr bwMode="auto">
          <a:xfrm>
            <a:off x="4429124" y="1214422"/>
            <a:ext cx="3857652" cy="4714908"/>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nvGraphicFramePr>
        <p:xfrm>
          <a:off x="1071538" y="394517"/>
          <a:ext cx="6858052" cy="5677689"/>
        </p:xfrm>
        <a:graphic>
          <a:graphicData uri="http://schemas.openxmlformats.org/drawingml/2006/table">
            <a:tbl>
              <a:tblPr/>
              <a:tblGrid>
                <a:gridCol w="882688"/>
                <a:gridCol w="551798"/>
                <a:gridCol w="551798"/>
                <a:gridCol w="367235"/>
                <a:gridCol w="552269"/>
                <a:gridCol w="367235"/>
                <a:gridCol w="552269"/>
                <a:gridCol w="367235"/>
                <a:gridCol w="552269"/>
                <a:gridCol w="367235"/>
                <a:gridCol w="598528"/>
                <a:gridCol w="367235"/>
                <a:gridCol w="780258"/>
              </a:tblGrid>
              <a:tr h="70069">
                <a:tc gridSpan="13">
                  <a:txBody>
                    <a:bodyPr/>
                    <a:lstStyle/>
                    <a:p>
                      <a:pPr algn="ctr">
                        <a:lnSpc>
                          <a:spcPct val="115000"/>
                        </a:lnSpc>
                        <a:spcAft>
                          <a:spcPts val="0"/>
                        </a:spcAft>
                      </a:pPr>
                      <a:r>
                        <a:rPr lang="es-ES" sz="750" b="1" dirty="0">
                          <a:solidFill>
                            <a:srgbClr val="000000"/>
                          </a:solidFill>
                          <a:latin typeface="Times New Roman"/>
                          <a:ea typeface="Times New Roman"/>
                          <a:cs typeface="Times New Roman"/>
                        </a:rPr>
                        <a:t>MALEPRODU CIA.LTDA.</a:t>
                      </a:r>
                      <a:endParaRPr lang="es-ES" sz="750" dirty="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B8B7"/>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70069">
                <a:tc gridSpan="13">
                  <a:txBody>
                    <a:bodyPr/>
                    <a:lstStyle/>
                    <a:p>
                      <a:pPr algn="ctr">
                        <a:lnSpc>
                          <a:spcPct val="115000"/>
                        </a:lnSpc>
                        <a:spcAft>
                          <a:spcPts val="0"/>
                        </a:spcAft>
                      </a:pPr>
                      <a:r>
                        <a:rPr lang="es-ES" sz="750" b="1">
                          <a:solidFill>
                            <a:srgbClr val="000000"/>
                          </a:solidFill>
                          <a:latin typeface="Times New Roman"/>
                          <a:ea typeface="Times New Roman"/>
                          <a:cs typeface="Times New Roman"/>
                        </a:rPr>
                        <a:t>Estados de resultados No consolidados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5B8B7"/>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70069">
                <a:tc gridSpan="13">
                  <a:txBody>
                    <a:bodyPr/>
                    <a:lstStyle/>
                    <a:p>
                      <a:pPr algn="ctr">
                        <a:lnSpc>
                          <a:spcPct val="115000"/>
                        </a:lnSpc>
                        <a:spcAft>
                          <a:spcPts val="0"/>
                        </a:spcAft>
                      </a:pPr>
                      <a:r>
                        <a:rPr lang="es-ES" sz="750" b="1">
                          <a:solidFill>
                            <a:srgbClr val="000000"/>
                          </a:solidFill>
                          <a:latin typeface="Times New Roman"/>
                          <a:ea typeface="Times New Roman"/>
                          <a:cs typeface="Times New Roman"/>
                        </a:rPr>
                        <a:t>Por los años terminados el 31 de diciembre del 2012 y 2011</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5B8B7"/>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70069">
                <a:tc gridSpan="13">
                  <a:txBody>
                    <a:bodyPr/>
                    <a:lstStyle/>
                    <a:p>
                      <a:pPr algn="ctr">
                        <a:lnSpc>
                          <a:spcPct val="115000"/>
                        </a:lnSpc>
                        <a:spcAft>
                          <a:spcPts val="0"/>
                        </a:spcAft>
                      </a:pPr>
                      <a:r>
                        <a:rPr lang="es-ES" sz="750" b="1">
                          <a:solidFill>
                            <a:srgbClr val="000000"/>
                          </a:solidFill>
                          <a:latin typeface="Times New Roman"/>
                          <a:ea typeface="Times New Roman"/>
                          <a:cs typeface="Times New Roman"/>
                        </a:rPr>
                        <a:t>(Expresados en  dólares)</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B8B7"/>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70069">
                <a:tc>
                  <a:txBody>
                    <a:bodyPr/>
                    <a:lstStyle/>
                    <a:p>
                      <a:pPr algn="ctr">
                        <a:lnSpc>
                          <a:spcPct val="115000"/>
                        </a:lnSpc>
                        <a:spcAft>
                          <a:spcPts val="0"/>
                        </a:spcAft>
                      </a:pPr>
                      <a:r>
                        <a:rPr lang="es-ES" sz="750" b="1">
                          <a:solidFill>
                            <a:srgbClr val="000000"/>
                          </a:solidFill>
                          <a:latin typeface="Times New Roman"/>
                          <a:ea typeface="Times New Roman"/>
                          <a:cs typeface="Times New Roman"/>
                        </a:rPr>
                        <a:t>CUENTA</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2011</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2012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2013</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2014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2015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2016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2017</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140138">
                <a:tc>
                  <a:txBody>
                    <a:bodyPr/>
                    <a:lstStyle/>
                    <a:p>
                      <a:pPr>
                        <a:lnSpc>
                          <a:spcPct val="115000"/>
                        </a:lnSpc>
                        <a:spcAft>
                          <a:spcPts val="0"/>
                        </a:spcAft>
                      </a:pPr>
                      <a:r>
                        <a:rPr lang="es-ES" sz="750" b="1">
                          <a:solidFill>
                            <a:srgbClr val="000000"/>
                          </a:solidFill>
                          <a:latin typeface="Times New Roman"/>
                          <a:ea typeface="Times New Roman"/>
                          <a:cs typeface="Times New Roman"/>
                        </a:rPr>
                        <a:t>INGRESOS DE OPERACIÓN:</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069">
                <a:tc>
                  <a:txBody>
                    <a:bodyPr/>
                    <a:lstStyle/>
                    <a:p>
                      <a:pPr>
                        <a:lnSpc>
                          <a:spcPct val="115000"/>
                        </a:lnSpc>
                        <a:spcAft>
                          <a:spcPts val="0"/>
                        </a:spcAft>
                      </a:pPr>
                      <a:r>
                        <a:rPr lang="es-ES" sz="750" b="1">
                          <a:solidFill>
                            <a:srgbClr val="000000"/>
                          </a:solidFill>
                          <a:latin typeface="Times New Roman"/>
                          <a:ea typeface="Times New Roman"/>
                          <a:cs typeface="Times New Roman"/>
                        </a:rPr>
                        <a:t>CUENTA</a:t>
                      </a:r>
                      <a:endParaRPr lang="es-ES" sz="750">
                        <a:latin typeface="Calibri"/>
                        <a:ea typeface="Calibri"/>
                        <a:cs typeface="Times New Roman"/>
                      </a:endParaRPr>
                    </a:p>
                  </a:txBody>
                  <a:tcPr marL="14809" marR="1480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138">
                <a:tc>
                  <a:txBody>
                    <a:bodyPr/>
                    <a:lstStyle/>
                    <a:p>
                      <a:pPr>
                        <a:lnSpc>
                          <a:spcPct val="115000"/>
                        </a:lnSpc>
                        <a:spcAft>
                          <a:spcPts val="0"/>
                        </a:spcAft>
                      </a:pPr>
                      <a:r>
                        <a:rPr lang="es-ES" sz="750" b="1">
                          <a:solidFill>
                            <a:srgbClr val="000000"/>
                          </a:solidFill>
                          <a:latin typeface="Times New Roman"/>
                          <a:ea typeface="Times New Roman"/>
                          <a:cs typeface="Times New Roman"/>
                        </a:rPr>
                        <a:t>Ventas Netas</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1.444.373,37</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2.048.952,69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2.906.644,29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4.123.365,58</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5.849.406,42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8.297.967,94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11.771.497,33</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140138">
                <a:tc>
                  <a:txBody>
                    <a:bodyPr/>
                    <a:lstStyle/>
                    <a:p>
                      <a:pPr>
                        <a:lnSpc>
                          <a:spcPct val="115000"/>
                        </a:lnSpc>
                        <a:spcAft>
                          <a:spcPts val="0"/>
                        </a:spcAft>
                      </a:pPr>
                      <a:r>
                        <a:rPr lang="es-ES" sz="750">
                          <a:solidFill>
                            <a:srgbClr val="000000"/>
                          </a:solidFill>
                          <a:latin typeface="Times New Roman"/>
                          <a:ea typeface="Times New Roman"/>
                          <a:cs typeface="Times New Roman"/>
                        </a:rPr>
                        <a:t>Rendimientos financieros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11,88</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19,79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28,07</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39,83</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56,50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80,15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113,70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140138">
                <a:tc>
                  <a:txBody>
                    <a:bodyPr/>
                    <a:lstStyle/>
                    <a:p>
                      <a:pPr>
                        <a:lnSpc>
                          <a:spcPct val="115000"/>
                        </a:lnSpc>
                        <a:spcAft>
                          <a:spcPts val="0"/>
                        </a:spcAft>
                      </a:pPr>
                      <a:r>
                        <a:rPr lang="es-ES" sz="750">
                          <a:solidFill>
                            <a:srgbClr val="000000"/>
                          </a:solidFill>
                          <a:latin typeface="Times New Roman"/>
                          <a:ea typeface="Times New Roman"/>
                          <a:cs typeface="Times New Roman"/>
                        </a:rPr>
                        <a:t>Otras rentas gravadas</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247,36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13.494,84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19.143,78</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27.157,37</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38.525,44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54.652,19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41,86%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77.529,60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140138">
                <a:tc>
                  <a:txBody>
                    <a:bodyPr/>
                    <a:lstStyle/>
                    <a:p>
                      <a:pPr>
                        <a:lnSpc>
                          <a:spcPct val="115000"/>
                        </a:lnSpc>
                        <a:spcAft>
                          <a:spcPts val="0"/>
                        </a:spcAft>
                      </a:pPr>
                      <a:r>
                        <a:rPr lang="es-ES" sz="750" b="1">
                          <a:solidFill>
                            <a:srgbClr val="000000"/>
                          </a:solidFill>
                          <a:latin typeface="Times New Roman"/>
                          <a:ea typeface="Times New Roman"/>
                          <a:cs typeface="Times New Roman"/>
                        </a:rPr>
                        <a:t>Total Ingresos</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1.444.632,61</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2.062.467,32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2.925.816,14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4.150.562,78</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5.887.988,35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8.352.700,28</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11.849.140,62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40138">
                <a:tc>
                  <a:txBody>
                    <a:bodyPr/>
                    <a:lstStyle/>
                    <a:p>
                      <a:pPr>
                        <a:lnSpc>
                          <a:spcPct val="115000"/>
                        </a:lnSpc>
                        <a:spcAft>
                          <a:spcPts val="0"/>
                        </a:spcAft>
                      </a:pPr>
                      <a:r>
                        <a:rPr lang="es-ES" sz="750" b="1">
                          <a:solidFill>
                            <a:srgbClr val="000000"/>
                          </a:solidFill>
                          <a:latin typeface="Times New Roman"/>
                          <a:ea typeface="Times New Roman"/>
                          <a:cs typeface="Times New Roman"/>
                        </a:rPr>
                        <a:t>COSTOS DE OPERACIÓN</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40138">
                <a:tc>
                  <a:txBody>
                    <a:bodyPr/>
                    <a:lstStyle/>
                    <a:p>
                      <a:pPr>
                        <a:lnSpc>
                          <a:spcPct val="115000"/>
                        </a:lnSpc>
                        <a:spcAft>
                          <a:spcPts val="0"/>
                        </a:spcAft>
                      </a:pPr>
                      <a:r>
                        <a:rPr lang="es-ES" sz="750">
                          <a:solidFill>
                            <a:srgbClr val="000000"/>
                          </a:solidFill>
                          <a:latin typeface="Times New Roman"/>
                          <a:ea typeface="Times New Roman"/>
                          <a:cs typeface="Times New Roman"/>
                        </a:rPr>
                        <a:t>Costo de Ventas</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858.988,03</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1.438.044,32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67,41%</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2.407.430,00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67,41%</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4.030.278,56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67,41%</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6.747.089,33</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67,41%</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11.295.302,25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67,41%</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18.909.465,50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140138">
                <a:tc>
                  <a:txBody>
                    <a:bodyPr/>
                    <a:lstStyle/>
                    <a:p>
                      <a:pPr>
                        <a:lnSpc>
                          <a:spcPct val="115000"/>
                        </a:lnSpc>
                        <a:spcAft>
                          <a:spcPts val="0"/>
                        </a:spcAft>
                      </a:pPr>
                      <a:r>
                        <a:rPr lang="es-ES" sz="750">
                          <a:solidFill>
                            <a:srgbClr val="000000"/>
                          </a:solidFill>
                          <a:latin typeface="Times New Roman"/>
                          <a:ea typeface="Times New Roman"/>
                          <a:cs typeface="Times New Roman"/>
                        </a:rPr>
                        <a:t>Gastos de venta y administración</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286.978,60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388.562,23</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35,40%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526.113,26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35,40%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712.357,35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35,40%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964531,8563</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35,40%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dirty="0">
                          <a:solidFill>
                            <a:srgbClr val="000000"/>
                          </a:solidFill>
                          <a:latin typeface="Times New Roman"/>
                          <a:ea typeface="Times New Roman"/>
                          <a:cs typeface="Times New Roman"/>
                        </a:rPr>
                        <a:t>1.305.976,13</a:t>
                      </a:r>
                      <a:endParaRPr lang="es-ES" sz="750" dirty="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35,40%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1.768.291,68</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140138">
                <a:tc>
                  <a:txBody>
                    <a:bodyPr/>
                    <a:lstStyle/>
                    <a:p>
                      <a:pPr>
                        <a:lnSpc>
                          <a:spcPct val="115000"/>
                        </a:lnSpc>
                        <a:spcAft>
                          <a:spcPts val="0"/>
                        </a:spcAft>
                      </a:pPr>
                      <a:r>
                        <a:rPr lang="es-ES" sz="750">
                          <a:solidFill>
                            <a:srgbClr val="000000"/>
                          </a:solidFill>
                          <a:latin typeface="Times New Roman"/>
                          <a:ea typeface="Times New Roman"/>
                          <a:cs typeface="Times New Roman"/>
                        </a:rPr>
                        <a:t>Depreciación y amortización</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36.429,24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40.178,62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10,29%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44.313,00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10,29%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48.872,81</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10,29%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53901,81961</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10,29%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59.448,32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10,29%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65.565,55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r>
              <a:tr h="140138">
                <a:tc>
                  <a:txBody>
                    <a:bodyPr/>
                    <a:lstStyle/>
                    <a:p>
                      <a:pPr>
                        <a:lnSpc>
                          <a:spcPct val="115000"/>
                        </a:lnSpc>
                        <a:spcAft>
                          <a:spcPts val="0"/>
                        </a:spcAft>
                      </a:pPr>
                      <a:r>
                        <a:rPr lang="es-ES" sz="750" b="1">
                          <a:solidFill>
                            <a:srgbClr val="000000"/>
                          </a:solidFill>
                          <a:latin typeface="Times New Roman"/>
                          <a:ea typeface="Times New Roman"/>
                          <a:cs typeface="Times New Roman"/>
                        </a:rPr>
                        <a:t>Total costos de operación</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1.182.395,87</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1.866.785,17</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2.977.856,26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4.791.508,72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7.765.523,01</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12.660.726,70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20.743.322,73</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10207">
                <a:tc>
                  <a:txBody>
                    <a:bodyPr/>
                    <a:lstStyle/>
                    <a:p>
                      <a:pPr>
                        <a:lnSpc>
                          <a:spcPct val="115000"/>
                        </a:lnSpc>
                        <a:spcAft>
                          <a:spcPts val="0"/>
                        </a:spcAft>
                      </a:pPr>
                      <a:r>
                        <a:rPr lang="es-ES" sz="750" b="1">
                          <a:solidFill>
                            <a:srgbClr val="000000"/>
                          </a:solidFill>
                          <a:latin typeface="Times New Roman"/>
                          <a:ea typeface="Times New Roman"/>
                          <a:cs typeface="Times New Roman"/>
                        </a:rPr>
                        <a:t>UTILIDAD OPERACIONAL</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262.236,74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195.682,15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-52.040,12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-640.945,94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-1.877.534,65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-4.308.026,42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-8.894.182,11</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140138">
                <a:tc>
                  <a:txBody>
                    <a:bodyPr/>
                    <a:lstStyle/>
                    <a:p>
                      <a:pPr>
                        <a:lnSpc>
                          <a:spcPct val="115000"/>
                        </a:lnSpc>
                        <a:spcAft>
                          <a:spcPts val="0"/>
                        </a:spcAft>
                      </a:pPr>
                      <a:r>
                        <a:rPr lang="es-ES" sz="750" b="1">
                          <a:solidFill>
                            <a:srgbClr val="000000"/>
                          </a:solidFill>
                          <a:latin typeface="Times New Roman"/>
                          <a:ea typeface="Times New Roman"/>
                          <a:cs typeface="Times New Roman"/>
                        </a:rPr>
                        <a:t>-Gastos Financieros</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122.769,40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128.587,42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133.730,92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139.080,15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144.643,36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150.429,09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156.446,26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210207">
                <a:tc>
                  <a:txBody>
                    <a:bodyPr/>
                    <a:lstStyle/>
                    <a:p>
                      <a:pPr>
                        <a:lnSpc>
                          <a:spcPct val="115000"/>
                        </a:lnSpc>
                        <a:spcAft>
                          <a:spcPts val="0"/>
                        </a:spcAft>
                      </a:pPr>
                      <a:r>
                        <a:rPr lang="es-ES" sz="750" b="1">
                          <a:solidFill>
                            <a:srgbClr val="000000"/>
                          </a:solidFill>
                          <a:latin typeface="Times New Roman"/>
                          <a:ea typeface="Times New Roman"/>
                          <a:cs typeface="Times New Roman"/>
                        </a:rPr>
                        <a:t> -Otros Gastos</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97.671,32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23.574,82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-30,97%</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16.273,70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-30,97%</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11.233,73</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-30,97%</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7.754,65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-30,97%</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5.353,03</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-30,97%</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3.695,20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123763">
                <a:tc rowSpan="2">
                  <a:txBody>
                    <a:bodyPr/>
                    <a:lstStyle/>
                    <a:p>
                      <a:pPr>
                        <a:lnSpc>
                          <a:spcPct val="115000"/>
                        </a:lnSpc>
                        <a:spcAft>
                          <a:spcPts val="0"/>
                        </a:spcAft>
                      </a:pPr>
                      <a:r>
                        <a:rPr lang="es-ES" sz="750" b="1">
                          <a:solidFill>
                            <a:srgbClr val="000000"/>
                          </a:solidFill>
                          <a:latin typeface="Times New Roman"/>
                          <a:ea typeface="Times New Roman"/>
                          <a:cs typeface="Times New Roman"/>
                        </a:rPr>
                        <a:t>=UTILIDAD ANTES DE PARTICIPACIÓN A TRABAJADORES, BONIFICACIÓN A FUNCIONARIOS E IMPUESTO A LA RENTA</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41.796,02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43.519,91</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-202.044,73</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-791.259,83</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-2.029.932,66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-4.463.808,55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-9.054.323,57</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717064">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38ED5"/>
                    </a:solidFill>
                  </a:tcPr>
                </a:tc>
                <a:tc vMerge="1">
                  <a:txBody>
                    <a:bodyPr/>
                    <a:lstStyle/>
                    <a:p>
                      <a:endParaRPr lang="es-ES"/>
                    </a:p>
                  </a:txBody>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38ED5"/>
                    </a:solidFill>
                  </a:tcPr>
                </a:tc>
                <a:tc vMerge="1">
                  <a:txBody>
                    <a:bodyPr/>
                    <a:lstStyle/>
                    <a:p>
                      <a:endParaRPr lang="es-ES"/>
                    </a:p>
                  </a:txBody>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38ED5"/>
                    </a:solidFill>
                  </a:tcPr>
                </a:tc>
                <a:tc vMerge="1">
                  <a:txBody>
                    <a:bodyPr/>
                    <a:lstStyle/>
                    <a:p>
                      <a:endParaRPr lang="es-ES"/>
                    </a:p>
                  </a:txBody>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38ED5"/>
                    </a:solidFill>
                  </a:tcPr>
                </a:tc>
                <a:tc vMerge="1">
                  <a:txBody>
                    <a:bodyPr/>
                    <a:lstStyle/>
                    <a:p>
                      <a:endParaRPr lang="es-ES"/>
                    </a:p>
                  </a:txBody>
                  <a:tcPr/>
                </a:tc>
              </a:tr>
              <a:tr h="210207">
                <a:tc>
                  <a:txBody>
                    <a:bodyPr/>
                    <a:lstStyle/>
                    <a:p>
                      <a:pPr>
                        <a:lnSpc>
                          <a:spcPct val="115000"/>
                        </a:lnSpc>
                        <a:spcAft>
                          <a:spcPts val="0"/>
                        </a:spcAft>
                      </a:pPr>
                      <a:r>
                        <a:rPr lang="es-ES" sz="750">
                          <a:solidFill>
                            <a:srgbClr val="000000"/>
                          </a:solidFill>
                          <a:latin typeface="Times New Roman"/>
                          <a:ea typeface="Times New Roman"/>
                          <a:cs typeface="Times New Roman"/>
                        </a:rPr>
                        <a:t>Participación Trabajadores</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2.785,77</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6.527,99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-30.306,71</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-118.688,97</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-304.489,90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-669.571,28</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-1.358.148,54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210207">
                <a:tc>
                  <a:txBody>
                    <a:bodyPr/>
                    <a:lstStyle/>
                    <a:p>
                      <a:pPr>
                        <a:lnSpc>
                          <a:spcPct val="115000"/>
                        </a:lnSpc>
                        <a:spcAft>
                          <a:spcPts val="0"/>
                        </a:spcAft>
                      </a:pPr>
                      <a:r>
                        <a:rPr lang="es-ES" sz="750">
                          <a:solidFill>
                            <a:srgbClr val="000000"/>
                          </a:solidFill>
                          <a:latin typeface="Times New Roman"/>
                          <a:ea typeface="Times New Roman"/>
                          <a:cs typeface="Times New Roman"/>
                        </a:rPr>
                        <a:t>gastos por impuestos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3.787,28</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8.508,14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22%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-44.449,84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22%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-174.077,16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22%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-446.585,18</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22%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-982.037,88</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22%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-1.991.951,19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210207">
                <a:tc>
                  <a:txBody>
                    <a:bodyPr/>
                    <a:lstStyle/>
                    <a:p>
                      <a:pPr>
                        <a:lnSpc>
                          <a:spcPct val="115000"/>
                        </a:lnSpc>
                        <a:spcAft>
                          <a:spcPts val="0"/>
                        </a:spcAft>
                      </a:pPr>
                      <a:r>
                        <a:rPr lang="es-ES" sz="750">
                          <a:solidFill>
                            <a:srgbClr val="000000"/>
                          </a:solidFill>
                          <a:latin typeface="Times New Roman"/>
                          <a:ea typeface="Times New Roman"/>
                          <a:cs typeface="Times New Roman"/>
                        </a:rPr>
                        <a:t>reserva legal</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599,65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1.424,19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-10.102,24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-39.562,99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-101.496,63</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-223.190,43</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50">
                          <a:solidFill>
                            <a:srgbClr val="000000"/>
                          </a:solidFill>
                          <a:latin typeface="Times New Roman"/>
                          <a:ea typeface="Times New Roman"/>
                          <a:cs typeface="Times New Roman"/>
                        </a:rPr>
                        <a:t>5%</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50" b="1">
                          <a:solidFill>
                            <a:srgbClr val="000000"/>
                          </a:solidFill>
                          <a:latin typeface="Times New Roman"/>
                          <a:ea typeface="Times New Roman"/>
                          <a:cs typeface="Times New Roman"/>
                        </a:rPr>
                        <a:t>-452.716,18</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70069">
                <a:tc>
                  <a:txBody>
                    <a:bodyPr/>
                    <a:lstStyle/>
                    <a:p>
                      <a:pP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34.623,32</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27.059,59</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-117.185,94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-458.930,70</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-1.177.360,94</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-2.589.008,96</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a:solidFill>
                            <a:srgbClr val="000000"/>
                          </a:solidFill>
                          <a:latin typeface="Times New Roman"/>
                          <a:ea typeface="Times New Roman"/>
                          <a:cs typeface="Times New Roman"/>
                        </a:rPr>
                        <a:t> </a:t>
                      </a:r>
                      <a:endParaRPr lang="es-ES" sz="75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rowSpan="2">
                  <a:txBody>
                    <a:bodyPr/>
                    <a:lstStyle/>
                    <a:p>
                      <a:pPr algn="ctr">
                        <a:lnSpc>
                          <a:spcPct val="115000"/>
                        </a:lnSpc>
                        <a:spcAft>
                          <a:spcPts val="0"/>
                        </a:spcAft>
                      </a:pPr>
                      <a:r>
                        <a:rPr lang="es-ES" sz="750" b="1" dirty="0">
                          <a:solidFill>
                            <a:srgbClr val="000000"/>
                          </a:solidFill>
                          <a:latin typeface="Times New Roman"/>
                          <a:ea typeface="Times New Roman"/>
                          <a:cs typeface="Times New Roman"/>
                        </a:rPr>
                        <a:t>-5.251.507,67</a:t>
                      </a:r>
                      <a:endParaRPr lang="es-ES" sz="750" dirty="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140138">
                <a:tc>
                  <a:txBody>
                    <a:bodyPr/>
                    <a:lstStyle/>
                    <a:p>
                      <a:pPr>
                        <a:lnSpc>
                          <a:spcPct val="115000"/>
                        </a:lnSpc>
                        <a:spcAft>
                          <a:spcPts val="0"/>
                        </a:spcAft>
                      </a:pPr>
                      <a:r>
                        <a:rPr lang="es-ES" sz="750" b="1" dirty="0">
                          <a:solidFill>
                            <a:srgbClr val="000000"/>
                          </a:solidFill>
                          <a:latin typeface="Times New Roman"/>
                          <a:ea typeface="Times New Roman"/>
                          <a:cs typeface="Times New Roman"/>
                        </a:rPr>
                        <a:t>Utilidad Neta </a:t>
                      </a:r>
                      <a:endParaRPr lang="es-ES" sz="750" dirty="0">
                        <a:latin typeface="Calibri"/>
                        <a:ea typeface="Calibri"/>
                        <a:cs typeface="Times New Roman"/>
                      </a:endParaRPr>
                    </a:p>
                  </a:txBody>
                  <a:tcPr marL="14809" marR="148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38ED5"/>
                    </a:solidFill>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r>
            </a:tbl>
          </a:graphicData>
        </a:graphic>
      </p:graphicFrame>
      <p:sp>
        <p:nvSpPr>
          <p:cNvPr id="4" name="3 Flecha izquierda">
            <a:hlinkClick r:id="rId2" action="ppaction://hlinksldjump"/>
          </p:cNvPr>
          <p:cNvSpPr/>
          <p:nvPr/>
        </p:nvSpPr>
        <p:spPr>
          <a:xfrm>
            <a:off x="8286776" y="6143644"/>
            <a:ext cx="642942" cy="5000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3157523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691680" y="188640"/>
            <a:ext cx="5400600" cy="400110"/>
          </a:xfrm>
          <a:prstGeom prst="rect">
            <a:avLst/>
          </a:prstGeom>
          <a:noFill/>
        </p:spPr>
        <p:txBody>
          <a:bodyPr wrap="square" rtlCol="0">
            <a:spAutoFit/>
          </a:bodyPr>
          <a:lstStyle/>
          <a:p>
            <a:pPr algn="ctr"/>
            <a:r>
              <a:rPr lang="es-ES" sz="2000" dirty="0" smtClean="0"/>
              <a:t>Identificación </a:t>
            </a:r>
            <a:r>
              <a:rPr lang="es-ES" sz="2000" dirty="0"/>
              <a:t>de la organización</a:t>
            </a:r>
          </a:p>
        </p:txBody>
      </p:sp>
      <p:sp>
        <p:nvSpPr>
          <p:cNvPr id="4" name="3 Rectángulo"/>
          <p:cNvSpPr/>
          <p:nvPr/>
        </p:nvSpPr>
        <p:spPr>
          <a:xfrm>
            <a:off x="467544" y="1196752"/>
            <a:ext cx="2448272" cy="100811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ES" sz="1600" dirty="0"/>
              <a:t>La razón social de la empresa es  MALETAS Y PRODUCTOS  MALEPRODU CIA LTDA</a:t>
            </a:r>
          </a:p>
        </p:txBody>
      </p:sp>
      <p:sp>
        <p:nvSpPr>
          <p:cNvPr id="5" name="4 Rectángulo"/>
          <p:cNvSpPr/>
          <p:nvPr/>
        </p:nvSpPr>
        <p:spPr>
          <a:xfrm>
            <a:off x="3059832" y="2000240"/>
            <a:ext cx="2628292" cy="12858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S" sz="1600" dirty="0"/>
              <a:t>pero esta organización es más conocida por su nombre  comercial Almacenes Chimborazo Jr.</a:t>
            </a:r>
          </a:p>
        </p:txBody>
      </p:sp>
      <p:sp>
        <p:nvSpPr>
          <p:cNvPr id="6" name="5 Rectángulo"/>
          <p:cNvSpPr/>
          <p:nvPr/>
        </p:nvSpPr>
        <p:spPr>
          <a:xfrm>
            <a:off x="5868144" y="3140968"/>
            <a:ext cx="2808312" cy="11521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ES" sz="1600" dirty="0"/>
              <a:t>esta empresa es representada por el Sr. Eric Paul Brito Muñoz quien es el gerente general.</a:t>
            </a:r>
          </a:p>
        </p:txBody>
      </p:sp>
      <p:sp>
        <p:nvSpPr>
          <p:cNvPr id="7" name="6 CuadroTexto"/>
          <p:cNvSpPr txBox="1"/>
          <p:nvPr/>
        </p:nvSpPr>
        <p:spPr>
          <a:xfrm>
            <a:off x="1673678" y="4077072"/>
            <a:ext cx="5400600" cy="707886"/>
          </a:xfrm>
          <a:prstGeom prst="rect">
            <a:avLst/>
          </a:prstGeom>
          <a:noFill/>
        </p:spPr>
        <p:txBody>
          <a:bodyPr wrap="square" rtlCol="0">
            <a:spAutoFit/>
          </a:bodyPr>
          <a:lstStyle/>
          <a:p>
            <a:pPr algn="ctr"/>
            <a:r>
              <a:rPr lang="es-ES" sz="2000" b="1" dirty="0" smtClean="0"/>
              <a:t>Tipo </a:t>
            </a:r>
            <a:r>
              <a:rPr lang="es-ES" sz="2000" b="1" dirty="0"/>
              <a:t>de organización</a:t>
            </a:r>
          </a:p>
          <a:p>
            <a:pPr algn="ctr"/>
            <a:endParaRPr lang="es-ES" sz="2000" dirty="0">
              <a:solidFill>
                <a:schemeClr val="accent2">
                  <a:lumMod val="60000"/>
                  <a:lumOff val="40000"/>
                </a:schemeClr>
              </a:solidFill>
            </a:endParaRPr>
          </a:p>
        </p:txBody>
      </p:sp>
      <p:sp>
        <p:nvSpPr>
          <p:cNvPr id="8" name="7 Rectángulo"/>
          <p:cNvSpPr/>
          <p:nvPr/>
        </p:nvSpPr>
        <p:spPr>
          <a:xfrm>
            <a:off x="467544" y="4797152"/>
            <a:ext cx="3675828" cy="191799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ES" sz="1600" dirty="0" smtClean="0"/>
              <a:t>La empresa MALEPRODU.CIA.LTDA </a:t>
            </a:r>
            <a:r>
              <a:rPr lang="es-ES" sz="1600" dirty="0"/>
              <a:t>está constituida como una compañía limitada conformada por cuatro socios, la  cual es administrada por la Sra. Aida Muñoz Zapater  y sus hijos:</a:t>
            </a:r>
          </a:p>
        </p:txBody>
      </p:sp>
      <p:sp>
        <p:nvSpPr>
          <p:cNvPr id="9" name="8 Flecha derecha"/>
          <p:cNvSpPr/>
          <p:nvPr/>
        </p:nvSpPr>
        <p:spPr>
          <a:xfrm>
            <a:off x="4373978" y="5229200"/>
            <a:ext cx="774086" cy="3960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10" name="9 Abrir llave"/>
          <p:cNvSpPr/>
          <p:nvPr/>
        </p:nvSpPr>
        <p:spPr>
          <a:xfrm>
            <a:off x="5508104" y="4647039"/>
            <a:ext cx="360040" cy="19503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10 CuadroTexto"/>
          <p:cNvSpPr txBox="1"/>
          <p:nvPr/>
        </p:nvSpPr>
        <p:spPr>
          <a:xfrm>
            <a:off x="5885687" y="4862770"/>
            <a:ext cx="3006793" cy="1446550"/>
          </a:xfrm>
          <a:prstGeom prst="rect">
            <a:avLst/>
          </a:prstGeom>
          <a:noFill/>
        </p:spPr>
        <p:txBody>
          <a:bodyPr wrap="square" rtlCol="0">
            <a:spAutoFit/>
          </a:bodyPr>
          <a:lstStyle/>
          <a:p>
            <a:pPr lvl="0"/>
            <a:r>
              <a:rPr lang="es-ES" sz="1400" dirty="0"/>
              <a:t>Aida Piedad Muñoz Zapater  </a:t>
            </a:r>
            <a:r>
              <a:rPr lang="es-ES" sz="1400" dirty="0" smtClean="0"/>
              <a:t>60%</a:t>
            </a:r>
          </a:p>
          <a:p>
            <a:pPr lvl="0"/>
            <a:endParaRPr lang="es-ES" sz="1400" dirty="0"/>
          </a:p>
          <a:p>
            <a:pPr lvl="0"/>
            <a:r>
              <a:rPr lang="es-ES" sz="1400" dirty="0"/>
              <a:t>Alex Alfredo  Brito Muñoz </a:t>
            </a:r>
            <a:r>
              <a:rPr lang="es-ES" sz="1400" dirty="0" smtClean="0"/>
              <a:t>    20%</a:t>
            </a:r>
          </a:p>
          <a:p>
            <a:pPr lvl="0"/>
            <a:endParaRPr lang="es-ES" sz="1400" dirty="0"/>
          </a:p>
          <a:p>
            <a:pPr lvl="0"/>
            <a:r>
              <a:rPr lang="es-ES" sz="1400" dirty="0"/>
              <a:t>Myriam Alexandra Brito </a:t>
            </a:r>
            <a:r>
              <a:rPr lang="es-ES" sz="1400" dirty="0" smtClean="0"/>
              <a:t>Muñoz  20</a:t>
            </a:r>
            <a:r>
              <a:rPr lang="es-ES" sz="1400" dirty="0"/>
              <a:t>%</a:t>
            </a:r>
          </a:p>
          <a:p>
            <a:endParaRPr lang="es-ES" dirty="0"/>
          </a:p>
        </p:txBody>
      </p:sp>
      <p:sp>
        <p:nvSpPr>
          <p:cNvPr id="12" name="11 CuadroTexto"/>
          <p:cNvSpPr txBox="1"/>
          <p:nvPr/>
        </p:nvSpPr>
        <p:spPr>
          <a:xfrm>
            <a:off x="467544" y="692696"/>
            <a:ext cx="2294625" cy="646331"/>
          </a:xfrm>
          <a:prstGeom prst="rect">
            <a:avLst/>
          </a:prstGeom>
          <a:noFill/>
        </p:spPr>
        <p:txBody>
          <a:bodyPr wrap="square" rtlCol="0">
            <a:spAutoFit/>
          </a:bodyPr>
          <a:lstStyle/>
          <a:p>
            <a:pPr algn="ctr"/>
            <a:r>
              <a:rPr lang="es-ES" b="1" dirty="0" smtClean="0"/>
              <a:t>Razón </a:t>
            </a:r>
            <a:r>
              <a:rPr lang="es-ES" b="1" dirty="0"/>
              <a:t>social</a:t>
            </a:r>
            <a:endParaRPr lang="es-ES" dirty="0"/>
          </a:p>
          <a:p>
            <a:endParaRPr lang="es-E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36511" y="692696"/>
            <a:ext cx="2741077" cy="207508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descr="http://clande-products.s3.amazonaws.com/163503-chi_22_04_alcantar-y-asociados-compania-limitada_cs-thumb.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7544" y="2420888"/>
            <a:ext cx="2358075" cy="220810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335983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857223" y="1142984"/>
          <a:ext cx="7358114" cy="2643206"/>
        </p:xfrm>
        <a:graphic>
          <a:graphicData uri="http://schemas.openxmlformats.org/drawingml/2006/table">
            <a:tbl>
              <a:tblPr/>
              <a:tblGrid>
                <a:gridCol w="1913153"/>
                <a:gridCol w="690771"/>
                <a:gridCol w="690771"/>
                <a:gridCol w="767101"/>
                <a:gridCol w="690771"/>
                <a:gridCol w="917599"/>
                <a:gridCol w="843974"/>
                <a:gridCol w="843974"/>
              </a:tblGrid>
              <a:tr h="188800">
                <a:tc gridSpan="8">
                  <a:txBody>
                    <a:bodyPr/>
                    <a:lstStyle/>
                    <a:p>
                      <a:pPr algn="ctr">
                        <a:lnSpc>
                          <a:spcPct val="115000"/>
                        </a:lnSpc>
                        <a:spcAft>
                          <a:spcPts val="0"/>
                        </a:spcAft>
                      </a:pPr>
                      <a:r>
                        <a:rPr lang="es-ES" sz="800" b="1">
                          <a:solidFill>
                            <a:srgbClr val="000000"/>
                          </a:solidFill>
                          <a:latin typeface="Times New Roman"/>
                          <a:ea typeface="Times New Roman"/>
                          <a:cs typeface="Times New Roman"/>
                        </a:rPr>
                        <a:t>EMPRESA MALEPRODU .CIA.LTDA.</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88800">
                <a:tc gridSpan="8">
                  <a:txBody>
                    <a:bodyPr/>
                    <a:lstStyle/>
                    <a:p>
                      <a:pPr algn="ctr">
                        <a:lnSpc>
                          <a:spcPct val="115000"/>
                        </a:lnSpc>
                        <a:spcAft>
                          <a:spcPts val="0"/>
                        </a:spcAft>
                      </a:pPr>
                      <a:r>
                        <a:rPr lang="es-ES" sz="800" b="1">
                          <a:solidFill>
                            <a:srgbClr val="000000"/>
                          </a:solidFill>
                          <a:latin typeface="Times New Roman"/>
                          <a:ea typeface="Times New Roman"/>
                          <a:cs typeface="Times New Roman"/>
                        </a:rPr>
                        <a:t>ESTADO DE PERDIDAS Y GANANCIAS </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88800">
                <a:tc>
                  <a:txBody>
                    <a:bodyPr/>
                    <a:lstStyle/>
                    <a:p>
                      <a:pPr algn="ctr">
                        <a:lnSpc>
                          <a:spcPct val="115000"/>
                        </a:lnSpc>
                        <a:spcAft>
                          <a:spcPts val="0"/>
                        </a:spcAft>
                      </a:pPr>
                      <a:r>
                        <a:rPr lang="es-ES" sz="800" b="1">
                          <a:solidFill>
                            <a:srgbClr val="000000"/>
                          </a:solidFill>
                          <a:latin typeface="Times New Roman"/>
                          <a:ea typeface="Times New Roman"/>
                          <a:cs typeface="Times New Roman"/>
                        </a:rPr>
                        <a:t>CUENTA </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15000"/>
                        </a:lnSpc>
                        <a:spcAft>
                          <a:spcPts val="0"/>
                        </a:spcAft>
                      </a:pPr>
                      <a:r>
                        <a:rPr lang="es-ES" sz="800" b="1">
                          <a:solidFill>
                            <a:srgbClr val="000000"/>
                          </a:solidFill>
                          <a:latin typeface="Times New Roman"/>
                          <a:ea typeface="Times New Roman"/>
                          <a:cs typeface="Times New Roman"/>
                        </a:rPr>
                        <a:t>2011</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15000"/>
                        </a:lnSpc>
                        <a:spcAft>
                          <a:spcPts val="0"/>
                        </a:spcAft>
                      </a:pPr>
                      <a:r>
                        <a:rPr lang="es-ES" sz="800" b="1">
                          <a:solidFill>
                            <a:srgbClr val="000000"/>
                          </a:solidFill>
                          <a:latin typeface="Times New Roman"/>
                          <a:ea typeface="Times New Roman"/>
                          <a:cs typeface="Times New Roman"/>
                        </a:rPr>
                        <a:t>2012</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15000"/>
                        </a:lnSpc>
                        <a:spcAft>
                          <a:spcPts val="0"/>
                        </a:spcAft>
                      </a:pPr>
                      <a:r>
                        <a:rPr lang="es-ES" sz="800" b="1">
                          <a:solidFill>
                            <a:srgbClr val="000000"/>
                          </a:solidFill>
                          <a:latin typeface="Times New Roman"/>
                          <a:ea typeface="Times New Roman"/>
                          <a:cs typeface="Times New Roman"/>
                        </a:rPr>
                        <a:t>2013</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15000"/>
                        </a:lnSpc>
                        <a:spcAft>
                          <a:spcPts val="0"/>
                        </a:spcAft>
                      </a:pPr>
                      <a:r>
                        <a:rPr lang="es-ES" sz="800" b="1">
                          <a:solidFill>
                            <a:srgbClr val="000000"/>
                          </a:solidFill>
                          <a:latin typeface="Times New Roman"/>
                          <a:ea typeface="Times New Roman"/>
                          <a:cs typeface="Times New Roman"/>
                        </a:rPr>
                        <a:t>2014</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15000"/>
                        </a:lnSpc>
                        <a:spcAft>
                          <a:spcPts val="0"/>
                        </a:spcAft>
                      </a:pPr>
                      <a:r>
                        <a:rPr lang="es-ES" sz="800" b="1">
                          <a:solidFill>
                            <a:srgbClr val="000000"/>
                          </a:solidFill>
                          <a:latin typeface="Times New Roman"/>
                          <a:ea typeface="Times New Roman"/>
                          <a:cs typeface="Times New Roman"/>
                        </a:rPr>
                        <a:t>2015</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15000"/>
                        </a:lnSpc>
                        <a:spcAft>
                          <a:spcPts val="0"/>
                        </a:spcAft>
                      </a:pPr>
                      <a:r>
                        <a:rPr lang="es-ES" sz="800" b="1">
                          <a:solidFill>
                            <a:srgbClr val="000000"/>
                          </a:solidFill>
                          <a:latin typeface="Times New Roman"/>
                          <a:ea typeface="Times New Roman"/>
                          <a:cs typeface="Times New Roman"/>
                        </a:rPr>
                        <a:t>2016</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15000"/>
                        </a:lnSpc>
                        <a:spcAft>
                          <a:spcPts val="0"/>
                        </a:spcAft>
                      </a:pPr>
                      <a:r>
                        <a:rPr lang="es-ES" sz="800" b="1">
                          <a:solidFill>
                            <a:srgbClr val="000000"/>
                          </a:solidFill>
                          <a:latin typeface="Times New Roman"/>
                          <a:ea typeface="Times New Roman"/>
                          <a:cs typeface="Times New Roman"/>
                        </a:rPr>
                        <a:t>2017</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r>
              <a:tr h="377602">
                <a:tc>
                  <a:txBody>
                    <a:bodyPr/>
                    <a:lstStyle/>
                    <a:p>
                      <a:pPr algn="ctr">
                        <a:lnSpc>
                          <a:spcPct val="115000"/>
                        </a:lnSpc>
                        <a:spcAft>
                          <a:spcPts val="0"/>
                        </a:spcAft>
                      </a:pPr>
                      <a:r>
                        <a:rPr lang="es-ES" sz="800">
                          <a:solidFill>
                            <a:srgbClr val="000000"/>
                          </a:solidFill>
                          <a:latin typeface="Times New Roman"/>
                          <a:ea typeface="Times New Roman"/>
                          <a:cs typeface="Times New Roman"/>
                        </a:rPr>
                        <a:t>Ventas </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1.444.632,61</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2.062.467,32</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2.921.510,38</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4.139.718,29</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5.867.394,39</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8.317.754,71</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11.793.262,77</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7602">
                <a:tc>
                  <a:txBody>
                    <a:bodyPr/>
                    <a:lstStyle/>
                    <a:p>
                      <a:pPr algn="ctr">
                        <a:lnSpc>
                          <a:spcPct val="115000"/>
                        </a:lnSpc>
                        <a:spcAft>
                          <a:spcPts val="0"/>
                        </a:spcAft>
                      </a:pPr>
                      <a:r>
                        <a:rPr lang="es-ES" sz="800">
                          <a:solidFill>
                            <a:srgbClr val="000000"/>
                          </a:solidFill>
                          <a:latin typeface="Times New Roman"/>
                          <a:ea typeface="Times New Roman"/>
                          <a:cs typeface="Times New Roman"/>
                        </a:rPr>
                        <a:t>(-)Costo de  prestación de servicio </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858.988,03</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1.438.044,32</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2.407.430,00</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4.030.278,56</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6.747.089,33</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11.295.302,25</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18.909.465,50</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8800">
                <a:tc>
                  <a:txBody>
                    <a:bodyPr/>
                    <a:lstStyle/>
                    <a:p>
                      <a:pPr algn="ctr">
                        <a:lnSpc>
                          <a:spcPct val="115000"/>
                        </a:lnSpc>
                        <a:spcAft>
                          <a:spcPts val="0"/>
                        </a:spcAft>
                      </a:pPr>
                      <a:r>
                        <a:rPr lang="es-ES" sz="800">
                          <a:solidFill>
                            <a:srgbClr val="000000"/>
                          </a:solidFill>
                          <a:latin typeface="Times New Roman"/>
                          <a:ea typeface="Times New Roman"/>
                          <a:cs typeface="Times New Roman"/>
                        </a:rPr>
                        <a:t>(=)Ganancia Bruta </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585.644,58</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624.423,00</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514.080,38</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109.439,73</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-879.694,94</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-2.977.547,54</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-7.116.202,72</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0">
                <a:tc>
                  <a:txBody>
                    <a:bodyPr/>
                    <a:lstStyle/>
                    <a:p>
                      <a:pPr algn="ctr">
                        <a:lnSpc>
                          <a:spcPct val="115000"/>
                        </a:lnSpc>
                        <a:spcAft>
                          <a:spcPts val="0"/>
                        </a:spcAft>
                      </a:pPr>
                      <a:r>
                        <a:rPr lang="es-ES" sz="800">
                          <a:solidFill>
                            <a:srgbClr val="000000"/>
                          </a:solidFill>
                          <a:latin typeface="Times New Roman"/>
                          <a:ea typeface="Times New Roman"/>
                          <a:cs typeface="Times New Roman"/>
                        </a:rPr>
                        <a:t>Gastos administrativos y ventas </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286.978,60</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388.562,23</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526.113,26</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712.357,35</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964531,8563</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1.305.976,13</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1.768.291,68</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8800">
                <a:tc>
                  <a:txBody>
                    <a:bodyPr/>
                    <a:lstStyle/>
                    <a:p>
                      <a:pPr algn="ctr">
                        <a:lnSpc>
                          <a:spcPct val="115000"/>
                        </a:lnSpc>
                        <a:spcAft>
                          <a:spcPts val="0"/>
                        </a:spcAft>
                      </a:pPr>
                      <a:r>
                        <a:rPr lang="es-ES" sz="800">
                          <a:solidFill>
                            <a:srgbClr val="000000"/>
                          </a:solidFill>
                          <a:latin typeface="Times New Roman"/>
                          <a:ea typeface="Times New Roman"/>
                          <a:cs typeface="Times New Roman"/>
                        </a:rPr>
                        <a:t>Depreciaciones y Amortización </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36.429,24</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40.178,62</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44.313,00</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48.872,81</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53901,81961</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59.448,32</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65.565,55</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7602">
                <a:tc>
                  <a:txBody>
                    <a:bodyPr/>
                    <a:lstStyle/>
                    <a:p>
                      <a:pPr algn="ctr">
                        <a:lnSpc>
                          <a:spcPct val="115000"/>
                        </a:lnSpc>
                        <a:spcAft>
                          <a:spcPts val="0"/>
                        </a:spcAft>
                      </a:pPr>
                      <a:r>
                        <a:rPr lang="es-ES" sz="800">
                          <a:solidFill>
                            <a:srgbClr val="000000"/>
                          </a:solidFill>
                          <a:latin typeface="Times New Roman"/>
                          <a:ea typeface="Times New Roman"/>
                          <a:cs typeface="Times New Roman"/>
                        </a:rPr>
                        <a:t>(=)Resultado Operativo EBITDA </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262.236,74</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195.682,15</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-56.345,88</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-651.790,43</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-1.898.128,62</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-4.342.971,99</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-8.950.059,96</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r>
              <a:tr h="188800">
                <a:tc>
                  <a:txBody>
                    <a:bodyPr/>
                    <a:lstStyle/>
                    <a:p>
                      <a:pPr algn="ctr">
                        <a:lnSpc>
                          <a:spcPct val="115000"/>
                        </a:lnSpc>
                        <a:spcAft>
                          <a:spcPts val="0"/>
                        </a:spcAft>
                      </a:pPr>
                      <a:r>
                        <a:rPr lang="es-ES" sz="800">
                          <a:solidFill>
                            <a:srgbClr val="000000"/>
                          </a:solidFill>
                          <a:latin typeface="Times New Roman"/>
                          <a:ea typeface="Times New Roman"/>
                          <a:cs typeface="Times New Roman"/>
                        </a:rPr>
                        <a:t> </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 </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solidFill>
                            <a:srgbClr val="000000"/>
                          </a:solidFill>
                          <a:latin typeface="Times New Roman"/>
                          <a:ea typeface="Times New Roman"/>
                          <a:cs typeface="Times New Roman"/>
                        </a:rPr>
                        <a:t> </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solidFill>
                            <a:srgbClr val="000000"/>
                          </a:solidFill>
                          <a:latin typeface="Times New Roman"/>
                          <a:ea typeface="Times New Roman"/>
                          <a:cs typeface="Times New Roman"/>
                        </a:rPr>
                        <a:t> </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solidFill>
                            <a:srgbClr val="000000"/>
                          </a:solidFill>
                          <a:latin typeface="Times New Roman"/>
                          <a:ea typeface="Times New Roman"/>
                          <a:cs typeface="Times New Roman"/>
                        </a:rPr>
                        <a:t> </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solidFill>
                            <a:srgbClr val="000000"/>
                          </a:solidFill>
                          <a:latin typeface="Times New Roman"/>
                          <a:ea typeface="Times New Roman"/>
                          <a:cs typeface="Times New Roman"/>
                        </a:rPr>
                        <a:t> </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solidFill>
                            <a:srgbClr val="000000"/>
                          </a:solidFill>
                          <a:latin typeface="Times New Roman"/>
                          <a:ea typeface="Times New Roman"/>
                          <a:cs typeface="Times New Roman"/>
                        </a:rPr>
                        <a:t> </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solidFill>
                            <a:srgbClr val="000000"/>
                          </a:solidFill>
                          <a:latin typeface="Times New Roman"/>
                          <a:ea typeface="Times New Roman"/>
                          <a:cs typeface="Times New Roman"/>
                        </a:rPr>
                        <a:t> </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0">
                <a:tc>
                  <a:txBody>
                    <a:bodyPr/>
                    <a:lstStyle/>
                    <a:p>
                      <a:pPr algn="ctr">
                        <a:lnSpc>
                          <a:spcPct val="115000"/>
                        </a:lnSpc>
                        <a:spcAft>
                          <a:spcPts val="0"/>
                        </a:spcAft>
                      </a:pPr>
                      <a:r>
                        <a:rPr lang="es-ES" sz="800">
                          <a:solidFill>
                            <a:srgbClr val="000000"/>
                          </a:solidFill>
                          <a:latin typeface="Times New Roman"/>
                          <a:ea typeface="Times New Roman"/>
                          <a:cs typeface="Times New Roman"/>
                        </a:rPr>
                        <a:t>Margen EBITDA</a:t>
                      </a:r>
                      <a:endParaRPr lang="es-ES" sz="800">
                        <a:latin typeface="Calibri"/>
                        <a:ea typeface="Calibri"/>
                        <a:cs typeface="Times New Roman"/>
                      </a:endParaRPr>
                    </a:p>
                  </a:txBody>
                  <a:tcPr marL="31381" marR="3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0,18</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0,09</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-0,02</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-0,16</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-0,32</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S" sz="800">
                          <a:solidFill>
                            <a:srgbClr val="000000"/>
                          </a:solidFill>
                          <a:latin typeface="Times New Roman"/>
                          <a:ea typeface="Times New Roman"/>
                          <a:cs typeface="Times New Roman"/>
                        </a:rPr>
                        <a:t>-0,52</a:t>
                      </a:r>
                      <a:endParaRPr lang="es-ES" sz="80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s-ES" sz="800" dirty="0">
                          <a:solidFill>
                            <a:srgbClr val="000000"/>
                          </a:solidFill>
                          <a:latin typeface="Times New Roman"/>
                          <a:ea typeface="Times New Roman"/>
                          <a:cs typeface="Times New Roman"/>
                        </a:rPr>
                        <a:t>-0,76</a:t>
                      </a:r>
                      <a:endParaRPr lang="es-ES" sz="800" dirty="0">
                        <a:latin typeface="Calibri"/>
                        <a:ea typeface="Calibri"/>
                        <a:cs typeface="Times New Roman"/>
                      </a:endParaRPr>
                    </a:p>
                  </a:txBody>
                  <a:tcPr marL="31381" marR="3138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3" name="2 CuadroTexto"/>
          <p:cNvSpPr txBox="1"/>
          <p:nvPr/>
        </p:nvSpPr>
        <p:spPr>
          <a:xfrm>
            <a:off x="857224" y="357166"/>
            <a:ext cx="428628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 respecto al Margen EBITDA</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3 CuadroTexto"/>
          <p:cNvSpPr txBox="1"/>
          <p:nvPr/>
        </p:nvSpPr>
        <p:spPr>
          <a:xfrm>
            <a:off x="1500166" y="4000504"/>
            <a:ext cx="6429420" cy="646331"/>
          </a:xfrm>
          <a:prstGeom prst="rect">
            <a:avLst/>
          </a:prstGeom>
          <a:noFill/>
        </p:spPr>
        <p:txBody>
          <a:bodyPr wrap="square" rtlCol="0">
            <a:spAutoFit/>
          </a:bodyPr>
          <a:lstStyle/>
          <a:p>
            <a:pPr algn="just"/>
            <a:r>
              <a:rPr lang="es-ES" sz="1200" dirty="0" smtClean="0"/>
              <a:t>se puede determinar que por cada dólar de ingresos se convierte en caja   para atender el pago de impuestos, inversionistas, servicio a la deuda y dividendos, la empresa no podría cumplir con sus obligaciones por  que es  desfavorable para los siguientes años </a:t>
            </a:r>
            <a:endParaRPr lang="es-ES" sz="1200" dirty="0"/>
          </a:p>
        </p:txBody>
      </p:sp>
      <p:sp>
        <p:nvSpPr>
          <p:cNvPr id="5" name="4 Flecha izquierda"/>
          <p:cNvSpPr/>
          <p:nvPr/>
        </p:nvSpPr>
        <p:spPr>
          <a:xfrm>
            <a:off x="7715272" y="5643578"/>
            <a:ext cx="714380" cy="500066"/>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xmlns="" val="30893105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071802" y="214290"/>
            <a:ext cx="3429024" cy="338554"/>
          </a:xfrm>
          <a:prstGeom prst="rect">
            <a:avLst/>
          </a:prstGeom>
          <a:noFill/>
        </p:spPr>
        <p:txBody>
          <a:bodyPr wrap="square" rtlCol="0">
            <a:spAutoFit/>
          </a:bodyPr>
          <a:lstStyle/>
          <a:p>
            <a:pPr algn="ctr"/>
            <a:r>
              <a:rPr lang="es-MX" sz="1600" b="1" dirty="0" smtClean="0"/>
              <a:t>BALANCE GENERAL  </a:t>
            </a:r>
            <a:endParaRPr lang="es-ES" sz="1600" dirty="0"/>
          </a:p>
        </p:txBody>
      </p:sp>
      <p:cxnSp>
        <p:nvCxnSpPr>
          <p:cNvPr id="5" name="4 Conector recto de flecha"/>
          <p:cNvCxnSpPr/>
          <p:nvPr/>
        </p:nvCxnSpPr>
        <p:spPr>
          <a:xfrm rot="5400000">
            <a:off x="1357290" y="3643314"/>
            <a:ext cx="6001586" cy="794"/>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8" name="7 Abrir llave"/>
          <p:cNvSpPr/>
          <p:nvPr/>
        </p:nvSpPr>
        <p:spPr>
          <a:xfrm>
            <a:off x="714348" y="1142984"/>
            <a:ext cx="571504" cy="4929222"/>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ES"/>
          </a:p>
        </p:txBody>
      </p:sp>
      <p:sp>
        <p:nvSpPr>
          <p:cNvPr id="10" name="9 CuadroTexto"/>
          <p:cNvSpPr txBox="1"/>
          <p:nvPr/>
        </p:nvSpPr>
        <p:spPr>
          <a:xfrm>
            <a:off x="1285852" y="1285860"/>
            <a:ext cx="2714644" cy="4247317"/>
          </a:xfrm>
          <a:prstGeom prst="rect">
            <a:avLst/>
          </a:prstGeom>
          <a:noFill/>
        </p:spPr>
        <p:txBody>
          <a:bodyPr wrap="square" rtlCol="0">
            <a:spAutoFit/>
          </a:bodyPr>
          <a:lstStyle/>
          <a:p>
            <a:pPr algn="just"/>
            <a:r>
              <a:rPr lang="es-EC" sz="1200" dirty="0" smtClean="0"/>
              <a:t>ACTIVOS </a:t>
            </a:r>
            <a:endParaRPr lang="es-ES" sz="1200" dirty="0" smtClean="0"/>
          </a:p>
          <a:p>
            <a:pPr algn="just"/>
            <a:r>
              <a:rPr lang="es-EC" sz="1200" dirty="0" smtClean="0"/>
              <a:t>ACTIVOS  CORRIENTES </a:t>
            </a:r>
            <a:endParaRPr lang="es-ES" sz="1200" dirty="0" smtClean="0"/>
          </a:p>
          <a:p>
            <a:pPr lvl="0" algn="just"/>
            <a:r>
              <a:rPr lang="es-EC" sz="1200" dirty="0" smtClean="0"/>
              <a:t>La  cuenta  de  caja  y  bancos  tendrá  un  incremento  del 20.06%</a:t>
            </a:r>
            <a:endParaRPr lang="es-ES" sz="1200" dirty="0" smtClean="0"/>
          </a:p>
          <a:p>
            <a:pPr lvl="0" algn="just"/>
            <a:r>
              <a:rPr lang="es-EC" sz="1200" dirty="0" smtClean="0"/>
              <a:t>Las  cuentas  por  cobrar  comerciales  tendrán  un aumento  del 2.96%</a:t>
            </a:r>
            <a:endParaRPr lang="es-ES" sz="1200" dirty="0" smtClean="0"/>
          </a:p>
          <a:p>
            <a:pPr lvl="0" algn="just"/>
            <a:r>
              <a:rPr lang="es-EC" sz="1200" dirty="0" smtClean="0"/>
              <a:t>Los  anticipos  entregados  tendrán  un  aumento  del 0.07%</a:t>
            </a:r>
            <a:endParaRPr lang="es-ES" sz="1200" dirty="0" smtClean="0"/>
          </a:p>
          <a:p>
            <a:pPr lvl="0" algn="just"/>
            <a:r>
              <a:rPr lang="es-EC" sz="1200" dirty="0" smtClean="0"/>
              <a:t>Los   impuestos   anticipados  tendrán  un  incremento  del 3.41%</a:t>
            </a:r>
            <a:endParaRPr lang="es-ES" sz="1200" dirty="0" smtClean="0"/>
          </a:p>
          <a:p>
            <a:pPr lvl="0" algn="just"/>
            <a:r>
              <a:rPr lang="es-EC" sz="1200" dirty="0" smtClean="0"/>
              <a:t>Las  otras  cuentas  por  cobrar  tendrán  un  incremento  del 13.20%</a:t>
            </a:r>
            <a:endParaRPr lang="es-ES" sz="1200" dirty="0" smtClean="0"/>
          </a:p>
          <a:p>
            <a:pPr lvl="0" algn="just"/>
            <a:r>
              <a:rPr lang="es-EC" sz="1200" dirty="0" smtClean="0"/>
              <a:t>La   cuenta  de   inventarios   tendrá  un  aumento  del 60.30%</a:t>
            </a:r>
            <a:endParaRPr lang="es-ES" sz="1200" dirty="0" smtClean="0"/>
          </a:p>
          <a:p>
            <a:pPr algn="just"/>
            <a:r>
              <a:rPr lang="es-EC" sz="1200" dirty="0" smtClean="0"/>
              <a:t> </a:t>
            </a:r>
            <a:endParaRPr lang="es-ES" sz="1200" dirty="0" smtClean="0"/>
          </a:p>
          <a:p>
            <a:pPr algn="just"/>
            <a:r>
              <a:rPr lang="es-EC" sz="1200" dirty="0" smtClean="0"/>
              <a:t>ACTIVOS   NO CORRIENTES </a:t>
            </a:r>
            <a:endParaRPr lang="es-ES" sz="1200" dirty="0" smtClean="0"/>
          </a:p>
          <a:p>
            <a:pPr lvl="0" algn="just"/>
            <a:r>
              <a:rPr lang="es-EC" sz="1200" dirty="0" smtClean="0"/>
              <a:t>La  cuenta  de  propiedades, maquinaria   y   equipos  neto  aumentará  en  un 4.75%</a:t>
            </a:r>
            <a:endParaRPr lang="es-ES" sz="1200" dirty="0" smtClean="0"/>
          </a:p>
          <a:p>
            <a:pPr lvl="0" algn="just"/>
            <a:r>
              <a:rPr lang="es-EC" sz="1200" dirty="0" smtClean="0"/>
              <a:t>Los  otros  activos  aumentaran  en  un  40.58%</a:t>
            </a:r>
            <a:endParaRPr lang="es-ES" sz="1200" dirty="0" smtClean="0"/>
          </a:p>
          <a:p>
            <a:endParaRPr lang="es-ES" dirty="0"/>
          </a:p>
        </p:txBody>
      </p:sp>
      <p:sp>
        <p:nvSpPr>
          <p:cNvPr id="11" name="10 Abrir llave"/>
          <p:cNvSpPr/>
          <p:nvPr/>
        </p:nvSpPr>
        <p:spPr>
          <a:xfrm>
            <a:off x="4786314" y="1000108"/>
            <a:ext cx="571504" cy="5286412"/>
          </a:xfrm>
          <a:prstGeom prst="lef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s-ES"/>
          </a:p>
        </p:txBody>
      </p:sp>
      <p:sp>
        <p:nvSpPr>
          <p:cNvPr id="13" name="12 CuadroTexto"/>
          <p:cNvSpPr txBox="1"/>
          <p:nvPr/>
        </p:nvSpPr>
        <p:spPr>
          <a:xfrm>
            <a:off x="5286380" y="1214422"/>
            <a:ext cx="3429024" cy="4893647"/>
          </a:xfrm>
          <a:prstGeom prst="rect">
            <a:avLst/>
          </a:prstGeom>
          <a:noFill/>
        </p:spPr>
        <p:txBody>
          <a:bodyPr wrap="square" rtlCol="0">
            <a:spAutoFit/>
          </a:bodyPr>
          <a:lstStyle/>
          <a:p>
            <a:pPr algn="just"/>
            <a:r>
              <a:rPr lang="es-EC" sz="1200" dirty="0" smtClean="0"/>
              <a:t>PASIVOS</a:t>
            </a:r>
            <a:endParaRPr lang="es-ES" sz="1200" dirty="0" smtClean="0"/>
          </a:p>
          <a:p>
            <a:pPr algn="just"/>
            <a:r>
              <a:rPr lang="es-EC" sz="1200" dirty="0" smtClean="0"/>
              <a:t>PASIVOS  CORRIENTES </a:t>
            </a:r>
            <a:endParaRPr lang="es-ES" sz="1200" dirty="0" smtClean="0"/>
          </a:p>
          <a:p>
            <a:pPr lvl="0" algn="just"/>
            <a:r>
              <a:rPr lang="es-EC" sz="1200" dirty="0" smtClean="0"/>
              <a:t>Los  pasivos   financieros  a   corto plazo  aumentaran  en  un 52.46%</a:t>
            </a:r>
            <a:endParaRPr lang="es-ES" sz="1200" dirty="0" smtClean="0"/>
          </a:p>
          <a:p>
            <a:pPr lvl="0" algn="just"/>
            <a:r>
              <a:rPr lang="es-EC" sz="1200" dirty="0" smtClean="0"/>
              <a:t>La  cuenta  de acreedores  comerciales  incrementara  en  un 39.43% </a:t>
            </a:r>
            <a:endParaRPr lang="es-ES" sz="1200" dirty="0" smtClean="0"/>
          </a:p>
          <a:p>
            <a:pPr lvl="0" algn="just"/>
            <a:r>
              <a:rPr lang="es-EC" sz="1200" dirty="0" smtClean="0"/>
              <a:t>La  cuenta  de  beneficios  sociales  incrementara  en  un 0.43%</a:t>
            </a:r>
            <a:endParaRPr lang="es-ES" sz="1200" dirty="0" smtClean="0"/>
          </a:p>
          <a:p>
            <a:pPr lvl="0" algn="just"/>
            <a:r>
              <a:rPr lang="es-EC" sz="1200" dirty="0" smtClean="0"/>
              <a:t>Los  pasivos  por  impuestos  corrientes  aumentaran  en  un 1.24%</a:t>
            </a:r>
            <a:endParaRPr lang="es-ES" sz="1200" dirty="0" smtClean="0"/>
          </a:p>
          <a:p>
            <a:pPr lvl="0" algn="just"/>
            <a:r>
              <a:rPr lang="es-EC" sz="1200" dirty="0" smtClean="0"/>
              <a:t>Los  otros  pasivos  corrientes  incrementaran  en  un 6.44%</a:t>
            </a:r>
            <a:endParaRPr lang="es-ES" sz="1200" dirty="0" smtClean="0"/>
          </a:p>
          <a:p>
            <a:pPr algn="just"/>
            <a:r>
              <a:rPr lang="es-EC" sz="1200" dirty="0" smtClean="0"/>
              <a:t> </a:t>
            </a:r>
            <a:endParaRPr lang="es-ES" sz="1200" dirty="0" smtClean="0"/>
          </a:p>
          <a:p>
            <a:pPr algn="just"/>
            <a:r>
              <a:rPr lang="es-EC" sz="1200" dirty="0" smtClean="0"/>
              <a:t>PASIVOS  NO  CORRIENTES </a:t>
            </a:r>
            <a:endParaRPr lang="es-ES" sz="1200" dirty="0" smtClean="0"/>
          </a:p>
          <a:p>
            <a:pPr lvl="0" algn="just"/>
            <a:r>
              <a:rPr lang="es-EC" sz="1200" dirty="0" smtClean="0"/>
              <a:t>Los pasivos  de  financiamiento  a largo plazo  incrementarán  un 25.93%</a:t>
            </a:r>
            <a:endParaRPr lang="es-ES" sz="1200" dirty="0" smtClean="0"/>
          </a:p>
          <a:p>
            <a:pPr lvl="0" algn="just"/>
            <a:r>
              <a:rPr lang="es-EC" sz="1200" dirty="0" smtClean="0"/>
              <a:t>Los otros  pasivos  no  corrientes  aumentarán  en  un  15.76%</a:t>
            </a:r>
          </a:p>
          <a:p>
            <a:pPr lvl="0" algn="just"/>
            <a:endParaRPr lang="es-ES" sz="1200" dirty="0" smtClean="0"/>
          </a:p>
          <a:p>
            <a:pPr algn="just"/>
            <a:r>
              <a:rPr lang="es-EC" sz="1200" dirty="0" smtClean="0"/>
              <a:t>PATRIMONIO</a:t>
            </a:r>
            <a:endParaRPr lang="es-ES" sz="1200" dirty="0" smtClean="0"/>
          </a:p>
          <a:p>
            <a:pPr lvl="0" algn="just"/>
            <a:r>
              <a:rPr lang="es-EC" sz="1200" dirty="0" smtClean="0"/>
              <a:t>Las  reservas   disminuirán  en  un 3.70% </a:t>
            </a:r>
            <a:endParaRPr lang="es-ES" sz="1200" dirty="0" smtClean="0"/>
          </a:p>
          <a:p>
            <a:pPr lvl="0" algn="just"/>
            <a:r>
              <a:rPr lang="es-EC" sz="1200" dirty="0" smtClean="0"/>
              <a:t>La  cuenta  de  utilidad / ganancias acumuladas  disminuirá  en más  del 400%</a:t>
            </a:r>
            <a:endParaRPr lang="es-ES" sz="1200" dirty="0" smtClean="0"/>
          </a:p>
          <a:p>
            <a:r>
              <a:rPr lang="es-EC" dirty="0" smtClean="0"/>
              <a:t> </a:t>
            </a:r>
            <a:endParaRPr lang="es-ES" dirty="0" smtClean="0"/>
          </a:p>
          <a:p>
            <a:r>
              <a:rPr lang="es-EC" dirty="0" smtClean="0"/>
              <a:t> </a:t>
            </a:r>
            <a:endParaRPr lang="es-ES" dirty="0"/>
          </a:p>
        </p:txBody>
      </p:sp>
      <p:sp>
        <p:nvSpPr>
          <p:cNvPr id="14" name="13 Flecha a la derecha con muesca">
            <a:hlinkClick r:id="rId2" action="ppaction://hlinksldjump"/>
          </p:cNvPr>
          <p:cNvSpPr/>
          <p:nvPr/>
        </p:nvSpPr>
        <p:spPr>
          <a:xfrm>
            <a:off x="7929586" y="6000768"/>
            <a:ext cx="785818" cy="571504"/>
          </a:xfrm>
          <a:prstGeom prst="notch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xmlns="" val="8205309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785787" y="90319"/>
          <a:ext cx="7572426" cy="6553391"/>
        </p:xfrm>
        <a:graphic>
          <a:graphicData uri="http://schemas.openxmlformats.org/drawingml/2006/table">
            <a:tbl>
              <a:tblPr/>
              <a:tblGrid>
                <a:gridCol w="1466066"/>
                <a:gridCol w="131779"/>
                <a:gridCol w="131779"/>
                <a:gridCol w="762011"/>
                <a:gridCol w="762011"/>
                <a:gridCol w="830163"/>
                <a:gridCol w="857532"/>
                <a:gridCol w="816747"/>
                <a:gridCol w="884899"/>
                <a:gridCol w="929439"/>
              </a:tblGrid>
              <a:tr h="142176">
                <a:tc gridSpan="10">
                  <a:txBody>
                    <a:bodyPr/>
                    <a:lstStyle/>
                    <a:p>
                      <a:pPr algn="ctr">
                        <a:lnSpc>
                          <a:spcPct val="115000"/>
                        </a:lnSpc>
                        <a:spcAft>
                          <a:spcPts val="0"/>
                        </a:spcAft>
                      </a:pPr>
                      <a:r>
                        <a:rPr lang="es-ES" sz="700" b="1">
                          <a:solidFill>
                            <a:srgbClr val="000000"/>
                          </a:solidFill>
                          <a:latin typeface="Times New Roman"/>
                          <a:ea typeface="Times New Roman"/>
                          <a:cs typeface="Times New Roman"/>
                        </a:rPr>
                        <a:t>MALEPRODU.CIA.LTDA.</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A"/>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42176">
                <a:tc gridSpan="10">
                  <a:txBody>
                    <a:bodyPr/>
                    <a:lstStyle/>
                    <a:p>
                      <a:pPr algn="ctr">
                        <a:lnSpc>
                          <a:spcPct val="115000"/>
                        </a:lnSpc>
                        <a:spcAft>
                          <a:spcPts val="0"/>
                        </a:spcAft>
                      </a:pPr>
                      <a:r>
                        <a:rPr lang="es-ES" sz="700" b="1">
                          <a:solidFill>
                            <a:srgbClr val="000000"/>
                          </a:solidFill>
                          <a:latin typeface="Times New Roman"/>
                          <a:ea typeface="Times New Roman"/>
                          <a:cs typeface="Times New Roman"/>
                        </a:rPr>
                        <a:t>Balances Generales No Consolidados al 31 de Diciembre del 2012y 2012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42176">
                <a:tc gridSpan="10">
                  <a:txBody>
                    <a:bodyPr/>
                    <a:lstStyle/>
                    <a:p>
                      <a:pPr algn="ctr">
                        <a:lnSpc>
                          <a:spcPct val="115000"/>
                        </a:lnSpc>
                        <a:spcAft>
                          <a:spcPts val="0"/>
                        </a:spcAft>
                      </a:pPr>
                      <a:r>
                        <a:rPr lang="es-ES" sz="700" b="1">
                          <a:solidFill>
                            <a:srgbClr val="000000"/>
                          </a:solidFill>
                          <a:latin typeface="Times New Roman"/>
                          <a:ea typeface="Times New Roman"/>
                          <a:cs typeface="Times New Roman"/>
                        </a:rPr>
                        <a:t>(Expresados en dólares)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EFDA"/>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42176">
                <a:tc gridSpan="3">
                  <a:txBody>
                    <a:bodyPr/>
                    <a:lstStyle/>
                    <a:p>
                      <a:pPr algn="ctr">
                        <a:lnSpc>
                          <a:spcPct val="115000"/>
                        </a:lnSpc>
                        <a:spcAft>
                          <a:spcPts val="0"/>
                        </a:spcAft>
                      </a:pPr>
                      <a:r>
                        <a:rPr lang="es-ES" sz="700" b="1">
                          <a:solidFill>
                            <a:srgbClr val="000000"/>
                          </a:solidFill>
                          <a:latin typeface="Times New Roman"/>
                          <a:ea typeface="Times New Roman"/>
                          <a:cs typeface="Times New Roman"/>
                        </a:rPr>
                        <a:t>Cuenta</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latin typeface="Times New Roman"/>
                          <a:ea typeface="Times New Roman"/>
                          <a:cs typeface="Times New Roman"/>
                        </a:rPr>
                        <a:t>2011</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a:lnSpc>
                          <a:spcPct val="115000"/>
                        </a:lnSpc>
                        <a:spcAft>
                          <a:spcPts val="0"/>
                        </a:spcAft>
                      </a:pPr>
                      <a:r>
                        <a:rPr lang="es-ES" sz="700" b="1">
                          <a:latin typeface="Times New Roman"/>
                          <a:ea typeface="Times New Roman"/>
                          <a:cs typeface="Times New Roman"/>
                        </a:rPr>
                        <a:t>2012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a:lnSpc>
                          <a:spcPct val="115000"/>
                        </a:lnSpc>
                        <a:spcAft>
                          <a:spcPts val="0"/>
                        </a:spcAft>
                      </a:pPr>
                      <a:r>
                        <a:rPr lang="es-ES" sz="700" b="1">
                          <a:latin typeface="Times New Roman"/>
                          <a:ea typeface="Times New Roman"/>
                          <a:cs typeface="Times New Roman"/>
                        </a:rPr>
                        <a:t>2013</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a:lnSpc>
                          <a:spcPct val="115000"/>
                        </a:lnSpc>
                        <a:spcAft>
                          <a:spcPts val="0"/>
                        </a:spcAft>
                      </a:pPr>
                      <a:r>
                        <a:rPr lang="es-ES" sz="700" b="1">
                          <a:latin typeface="Times New Roman"/>
                          <a:ea typeface="Times New Roman"/>
                          <a:cs typeface="Times New Roman"/>
                        </a:rPr>
                        <a:t>2014</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a:lnSpc>
                          <a:spcPct val="115000"/>
                        </a:lnSpc>
                        <a:spcAft>
                          <a:spcPts val="0"/>
                        </a:spcAft>
                      </a:pPr>
                      <a:r>
                        <a:rPr lang="es-ES" sz="700" b="1">
                          <a:latin typeface="Times New Roman"/>
                          <a:ea typeface="Times New Roman"/>
                          <a:cs typeface="Times New Roman"/>
                        </a:rPr>
                        <a:t>2015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a:lnSpc>
                          <a:spcPct val="115000"/>
                        </a:lnSpc>
                        <a:spcAft>
                          <a:spcPts val="0"/>
                        </a:spcAft>
                      </a:pPr>
                      <a:r>
                        <a:rPr lang="es-ES" sz="700" b="1">
                          <a:latin typeface="Times New Roman"/>
                          <a:ea typeface="Times New Roman"/>
                          <a:cs typeface="Times New Roman"/>
                        </a:rPr>
                        <a:t>2016</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a:lnSpc>
                          <a:spcPct val="115000"/>
                        </a:lnSpc>
                        <a:spcAft>
                          <a:spcPts val="0"/>
                        </a:spcAft>
                      </a:pPr>
                      <a:r>
                        <a:rPr lang="es-ES" sz="700" b="1">
                          <a:latin typeface="Times New Roman"/>
                          <a:ea typeface="Times New Roman"/>
                          <a:cs typeface="Times New Roman"/>
                        </a:rPr>
                        <a:t>2017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r>
              <a:tr h="142176">
                <a:tc gridSpan="3">
                  <a:txBody>
                    <a:bodyPr/>
                    <a:lstStyle/>
                    <a:p>
                      <a:pPr algn="ctr">
                        <a:lnSpc>
                          <a:spcPct val="115000"/>
                        </a:lnSpc>
                        <a:spcAft>
                          <a:spcPts val="0"/>
                        </a:spcAft>
                      </a:pPr>
                      <a:r>
                        <a:rPr lang="es-ES" sz="700" b="1">
                          <a:solidFill>
                            <a:srgbClr val="000000"/>
                          </a:solidFill>
                          <a:latin typeface="Times New Roman"/>
                          <a:ea typeface="Times New Roman"/>
                          <a:cs typeface="Times New Roman"/>
                        </a:rPr>
                        <a:t>ACTIVOS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b="1">
                          <a:solidFill>
                            <a:srgbClr val="000000"/>
                          </a:solidFill>
                          <a:latin typeface="Times New Roman"/>
                          <a:ea typeface="Times New Roman"/>
                          <a:cs typeface="Times New Roman"/>
                        </a:rPr>
                        <a:t>ACTIVOS CORRIENTES: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Caja y Bancos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141.891,79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210.603,75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252.850,86</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303.572,75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364.469,44</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437.582,01</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525.360,96</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4697">
                <a:tc gridSpan="3">
                  <a:txBody>
                    <a:bodyPr/>
                    <a:lstStyle/>
                    <a:p>
                      <a:pPr>
                        <a:lnSpc>
                          <a:spcPct val="115000"/>
                        </a:lnSpc>
                        <a:spcAft>
                          <a:spcPts val="0"/>
                        </a:spcAft>
                      </a:pPr>
                      <a:r>
                        <a:rPr lang="es-ES" sz="700">
                          <a:solidFill>
                            <a:srgbClr val="000000"/>
                          </a:solidFill>
                          <a:latin typeface="Times New Roman"/>
                          <a:ea typeface="Times New Roman"/>
                          <a:cs typeface="Times New Roman"/>
                        </a:rPr>
                        <a:t>Cuentas por cobrar comerciales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39.839,83</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12.148,91</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12.508,52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12.878,77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13.259,98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13.652,48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14.056,59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Anticipos entregados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1.183,73</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1.184,56</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1.185,39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1.186,22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1.187,05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1.187,88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Impuestos Anticipados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25.208,93</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34.754,92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35.940,06</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37.165,62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38.432,97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39.743,53</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41.098,79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Otras cuentas por cobrar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232.005,96</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Inventarios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481.260,42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578.582,14</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927.467,17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1.486.729,87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2.383.227,99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3.820.314,47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6.123.964,09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Importaciones en transito</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b="1">
                          <a:solidFill>
                            <a:srgbClr val="000000"/>
                          </a:solidFill>
                          <a:latin typeface="Times New Roman"/>
                          <a:ea typeface="Times New Roman"/>
                          <a:cs typeface="Times New Roman"/>
                        </a:rPr>
                        <a:t>Total activos corrientes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920.206,93</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837.273,45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1.229.951,17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1.841.532,40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2.800.576,59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4.312.479,53</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6.705.668,30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r>
              <a:tr h="184697">
                <a:tc>
                  <a:txBody>
                    <a:bodyPr/>
                    <a:lstStyle/>
                    <a:p>
                      <a:pPr>
                        <a:lnSpc>
                          <a:spcPct val="115000"/>
                        </a:lnSpc>
                        <a:spcAft>
                          <a:spcPts val="0"/>
                        </a:spcAft>
                      </a:pPr>
                      <a:r>
                        <a:rPr lang="es-ES" sz="700" b="1">
                          <a:solidFill>
                            <a:srgbClr val="000000"/>
                          </a:solidFill>
                          <a:latin typeface="Times New Roman"/>
                          <a:ea typeface="Times New Roman"/>
                          <a:cs typeface="Times New Roman"/>
                        </a:rPr>
                        <a:t>ACTIVOS NO CORRIENTES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r>
              <a:tr h="184697">
                <a:tc gridSpan="3">
                  <a:txBody>
                    <a:bodyPr/>
                    <a:lstStyle/>
                    <a:p>
                      <a:pPr>
                        <a:lnSpc>
                          <a:spcPct val="115000"/>
                        </a:lnSpc>
                        <a:spcAft>
                          <a:spcPts val="0"/>
                        </a:spcAft>
                      </a:pPr>
                      <a:r>
                        <a:rPr lang="es-ES" sz="700">
                          <a:solidFill>
                            <a:srgbClr val="000000"/>
                          </a:solidFill>
                          <a:latin typeface="Times New Roman"/>
                          <a:ea typeface="Times New Roman"/>
                          <a:cs typeface="Times New Roman"/>
                        </a:rPr>
                        <a:t>Propiedades, maquinaria y equipo neto</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75.987,92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76.716,66</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80.360,70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84.177,83</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88.176,28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92.364,66</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96.751,98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Otros activos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469.234,95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835.350,60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1.174.335,87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1.650.881,37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2.320.809,03</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3.262.593,34</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4.586.553,71</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b="1">
                          <a:solidFill>
                            <a:srgbClr val="000000"/>
                          </a:solidFill>
                          <a:latin typeface="Times New Roman"/>
                          <a:ea typeface="Times New Roman"/>
                          <a:cs typeface="Times New Roman"/>
                        </a:rPr>
                        <a:t>TOTAL ACTIVOS: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1.465.429,80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1.749.340,71</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2.484.647,75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3.576.591,60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5.209.561,90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7.667.437,52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11.388.973,99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142176">
                <a:tc gridSpan="3">
                  <a:txBody>
                    <a:bodyPr/>
                    <a:lstStyle/>
                    <a:p>
                      <a:pP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10">
                  <a:txBody>
                    <a:bodyPr/>
                    <a:lstStyle/>
                    <a:p>
                      <a:pPr>
                        <a:lnSpc>
                          <a:spcPct val="115000"/>
                        </a:lnSpc>
                        <a:spcAft>
                          <a:spcPts val="0"/>
                        </a:spcAft>
                      </a:pPr>
                      <a:r>
                        <a:rPr lang="es-ES" sz="700" b="1">
                          <a:solidFill>
                            <a:srgbClr val="000000"/>
                          </a:solidFill>
                          <a:latin typeface="Times New Roman"/>
                          <a:ea typeface="Times New Roman"/>
                          <a:cs typeface="Times New Roman"/>
                        </a:rPr>
                        <a:t>PASIVOS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42176">
                <a:tc gridSpan="10">
                  <a:txBody>
                    <a:bodyPr/>
                    <a:lstStyle/>
                    <a:p>
                      <a:pPr>
                        <a:lnSpc>
                          <a:spcPct val="115000"/>
                        </a:lnSpc>
                        <a:spcAft>
                          <a:spcPts val="0"/>
                        </a:spcAft>
                      </a:pPr>
                      <a:r>
                        <a:rPr lang="es-ES" sz="700" b="1">
                          <a:solidFill>
                            <a:srgbClr val="000000"/>
                          </a:solidFill>
                          <a:latin typeface="Times New Roman"/>
                          <a:ea typeface="Times New Roman"/>
                          <a:cs typeface="Times New Roman"/>
                        </a:rPr>
                        <a:t>PASIVOS CORRIENTES: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84697">
                <a:tc gridSpan="3">
                  <a:txBody>
                    <a:bodyPr/>
                    <a:lstStyle/>
                    <a:p>
                      <a:pPr>
                        <a:lnSpc>
                          <a:spcPct val="115000"/>
                        </a:lnSpc>
                        <a:spcAft>
                          <a:spcPts val="0"/>
                        </a:spcAft>
                      </a:pPr>
                      <a:r>
                        <a:rPr lang="es-ES" sz="700">
                          <a:solidFill>
                            <a:srgbClr val="000000"/>
                          </a:solidFill>
                          <a:latin typeface="Times New Roman"/>
                          <a:ea typeface="Times New Roman"/>
                          <a:cs typeface="Times New Roman"/>
                        </a:rPr>
                        <a:t>Pasivos financieros a corto plazo</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550.091,68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463.953,20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707.343,05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1.078.415,21</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1.644.151,83</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2.506.673,88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3.821.675,00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Acreedores comerciales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181.705,39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580.494,01</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809.382,80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1.128.522,44</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1.573.498,83</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2.193.929,42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3.058.995,79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Beneficios Sociales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3.926,78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4.440,95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4.460,05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4.479,22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4.498,48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4.517,83</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4.537,26</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4697">
                <a:tc gridSpan="3">
                  <a:txBody>
                    <a:bodyPr/>
                    <a:lstStyle/>
                    <a:p>
                      <a:pPr>
                        <a:lnSpc>
                          <a:spcPct val="115000"/>
                        </a:lnSpc>
                        <a:spcAft>
                          <a:spcPts val="0"/>
                        </a:spcAft>
                      </a:pPr>
                      <a:r>
                        <a:rPr lang="es-ES" sz="700">
                          <a:solidFill>
                            <a:srgbClr val="000000"/>
                          </a:solidFill>
                          <a:latin typeface="Times New Roman"/>
                          <a:ea typeface="Times New Roman"/>
                          <a:cs typeface="Times New Roman"/>
                        </a:rPr>
                        <a:t>Pasivos por impuestos corrientes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15.478,02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8.508,14</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8.613,64</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8.720,45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8.828,58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8.938,06</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9.048,89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Otros pasivos corrientes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21.275,75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103.232,47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109.880,64</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116.956,95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124.488,98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132.506,07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141.039,46</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b="1">
                          <a:solidFill>
                            <a:srgbClr val="000000"/>
                          </a:solidFill>
                          <a:latin typeface="Times New Roman"/>
                          <a:ea typeface="Times New Roman"/>
                          <a:cs typeface="Times New Roman"/>
                        </a:rPr>
                        <a:t>Total pasivos corrientes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772.477,62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1.160.628,77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1.639.680,17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2.337.094,28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3.355.466,71</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4.846.565,26</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7.035.296,40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r>
              <a:tr h="142176">
                <a:tc gridSpan="10">
                  <a:txBody>
                    <a:bodyPr/>
                    <a:lstStyle/>
                    <a:p>
                      <a:pPr>
                        <a:lnSpc>
                          <a:spcPct val="115000"/>
                        </a:lnSpc>
                        <a:spcAft>
                          <a:spcPts val="0"/>
                        </a:spcAft>
                      </a:pPr>
                      <a:r>
                        <a:rPr lang="es-ES" sz="700" b="1">
                          <a:solidFill>
                            <a:srgbClr val="000000"/>
                          </a:solidFill>
                          <a:latin typeface="Times New Roman"/>
                          <a:ea typeface="Times New Roman"/>
                          <a:cs typeface="Times New Roman"/>
                        </a:rPr>
                        <a:t>PASIVOS NO CORRIENTES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84697">
                <a:tc gridSpan="3">
                  <a:txBody>
                    <a:bodyPr/>
                    <a:lstStyle/>
                    <a:p>
                      <a:pPr>
                        <a:lnSpc>
                          <a:spcPct val="115000"/>
                        </a:lnSpc>
                        <a:spcAft>
                          <a:spcPts val="0"/>
                        </a:spcAft>
                      </a:pPr>
                      <a:r>
                        <a:rPr lang="es-ES" sz="700">
                          <a:solidFill>
                            <a:srgbClr val="000000"/>
                          </a:solidFill>
                          <a:latin typeface="Times New Roman"/>
                          <a:ea typeface="Times New Roman"/>
                          <a:cs typeface="Times New Roman"/>
                        </a:rPr>
                        <a:t>Pasivos financieros a largo plazo</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490.491,90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369.163,59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464.887,71</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585.433,09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737.235,89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928.401,16</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1.169.135,58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Otros pasivos no corrientes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372.167,70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150.246,89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173.925,80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201.336,51</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233.067,14</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269.798,52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312.318,77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b="1">
                          <a:solidFill>
                            <a:srgbClr val="000000"/>
                          </a:solidFill>
                          <a:latin typeface="Times New Roman"/>
                          <a:ea typeface="Times New Roman"/>
                          <a:cs typeface="Times New Roman"/>
                        </a:rPr>
                        <a:t>TOTAL PASIVOS: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1.635.137,20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1.680.039,25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2.278.493,68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3.123.863,87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rgbClr val="000000"/>
                          </a:solidFill>
                          <a:latin typeface="Times New Roman"/>
                          <a:ea typeface="Times New Roman"/>
                          <a:cs typeface="Times New Roman"/>
                        </a:rPr>
                        <a:t>4.325.769,75</a:t>
                      </a:r>
                      <a:endParaRPr lang="es-ES" sz="600" dirty="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6.044.764,94</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8.516.750,75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42176">
                <a:tc gridSpan="3">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10">
                  <a:txBody>
                    <a:bodyPr/>
                    <a:lstStyle/>
                    <a:p>
                      <a:pPr>
                        <a:lnSpc>
                          <a:spcPct val="115000"/>
                        </a:lnSpc>
                        <a:spcAft>
                          <a:spcPts val="0"/>
                        </a:spcAft>
                      </a:pPr>
                      <a:r>
                        <a:rPr lang="es-ES" sz="700" b="1">
                          <a:solidFill>
                            <a:srgbClr val="000000"/>
                          </a:solidFill>
                          <a:latin typeface="Times New Roman"/>
                          <a:ea typeface="Times New Roman"/>
                          <a:cs typeface="Times New Roman"/>
                        </a:rPr>
                        <a:t>PATRIMONIO DE LOS ACCIONISTAS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Capital social</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44.600,00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44.600,00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44.600,00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44.600,00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44.600,00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44.600,00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44.600,00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Aporte futura capitalización</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220.000,00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220.000,00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220.000,00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220.000,00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220.000,00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220.000,00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Reservas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1.145,20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2.569,35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2.474,28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2.382,74</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2.294,57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2.209,68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2.127,92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Utilidad/Pérdidas acumuladas</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-215.452,60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-197.867,89</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-181.721,87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-166.893,37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-153.274,87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-140.767,64</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-129.281,00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2176">
                <a:tc gridSpan="3">
                  <a:txBody>
                    <a:bodyPr/>
                    <a:lstStyle/>
                    <a:p>
                      <a:pPr>
                        <a:lnSpc>
                          <a:spcPct val="115000"/>
                        </a:lnSpc>
                        <a:spcAft>
                          <a:spcPts val="0"/>
                        </a:spcAft>
                      </a:pPr>
                      <a:r>
                        <a:rPr lang="es-ES" sz="700" b="1">
                          <a:solidFill>
                            <a:srgbClr val="000000"/>
                          </a:solidFill>
                          <a:latin typeface="Times New Roman"/>
                          <a:ea typeface="Times New Roman"/>
                          <a:cs typeface="Times New Roman"/>
                        </a:rPr>
                        <a:t>TOTAL PATRIMONIO:</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-169.707,42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69.301,46</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dirty="0">
                          <a:solidFill>
                            <a:srgbClr val="000000"/>
                          </a:solidFill>
                          <a:latin typeface="Times New Roman"/>
                          <a:ea typeface="Times New Roman"/>
                          <a:cs typeface="Times New Roman"/>
                        </a:rPr>
                        <a:t>85.352,41</a:t>
                      </a:r>
                      <a:endParaRPr lang="es-ES" sz="600" dirty="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100.089,37</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113.619,71</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126.042,04</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137.446,92</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42176">
                <a:tc gridSpan="3">
                  <a:txBody>
                    <a:bodyPr/>
                    <a:lstStyle/>
                    <a:p>
                      <a:pPr algn="ct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700">
                          <a:solidFill>
                            <a:srgbClr val="000000"/>
                          </a:solidFill>
                          <a:latin typeface="Times New Roman"/>
                          <a:ea typeface="Times New Roman"/>
                          <a:cs typeface="Times New Roman"/>
                        </a:rPr>
                        <a:t> </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4697">
                <a:tc gridSpan="3">
                  <a:txBody>
                    <a:bodyPr/>
                    <a:lstStyle/>
                    <a:p>
                      <a:pPr>
                        <a:lnSpc>
                          <a:spcPct val="115000"/>
                        </a:lnSpc>
                        <a:spcAft>
                          <a:spcPts val="0"/>
                        </a:spcAft>
                      </a:pPr>
                      <a:r>
                        <a:rPr lang="es-ES" sz="700" b="1">
                          <a:solidFill>
                            <a:srgbClr val="000000"/>
                          </a:solidFill>
                          <a:latin typeface="Times New Roman"/>
                          <a:ea typeface="Times New Roman"/>
                          <a:cs typeface="Times New Roman"/>
                        </a:rPr>
                        <a:t>TOTAL PASIVO + PATRIMONIO</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1.465.429,80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1.749.340,71</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2.363.846,10</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3.223.953,24</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4.439.389,45</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a:solidFill>
                            <a:srgbClr val="000000"/>
                          </a:solidFill>
                          <a:latin typeface="Times New Roman"/>
                          <a:ea typeface="Times New Roman"/>
                          <a:cs typeface="Times New Roman"/>
                        </a:rPr>
                        <a:t>6.170.806,98</a:t>
                      </a:r>
                      <a:endParaRPr lang="es-ES" sz="60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a:lnSpc>
                          <a:spcPct val="115000"/>
                        </a:lnSpc>
                        <a:spcAft>
                          <a:spcPts val="0"/>
                        </a:spcAft>
                      </a:pPr>
                      <a:r>
                        <a:rPr lang="es-ES" sz="700" b="1" dirty="0">
                          <a:solidFill>
                            <a:srgbClr val="000000"/>
                          </a:solidFill>
                          <a:latin typeface="Times New Roman"/>
                          <a:ea typeface="Times New Roman"/>
                          <a:cs typeface="Times New Roman"/>
                        </a:rPr>
                        <a:t>8.654.197,67</a:t>
                      </a:r>
                      <a:endParaRPr lang="es-ES" sz="600" dirty="0">
                        <a:latin typeface="Calibri"/>
                        <a:ea typeface="Calibri"/>
                        <a:cs typeface="Times New Roman"/>
                      </a:endParaRPr>
                    </a:p>
                  </a:txBody>
                  <a:tcPr marL="16842" marR="168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bl>
          </a:graphicData>
        </a:graphic>
      </p:graphicFrame>
      <p:sp>
        <p:nvSpPr>
          <p:cNvPr id="3" name="2 Flecha abajo">
            <a:hlinkClick r:id="rId2" action="ppaction://hlinksldjump"/>
          </p:cNvPr>
          <p:cNvSpPr/>
          <p:nvPr/>
        </p:nvSpPr>
        <p:spPr>
          <a:xfrm>
            <a:off x="8572528" y="5857892"/>
            <a:ext cx="357190"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12262313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620689"/>
            <a:ext cx="2448272" cy="173170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CuadroTexto"/>
          <p:cNvSpPr txBox="1"/>
          <p:nvPr/>
        </p:nvSpPr>
        <p:spPr>
          <a:xfrm rot="20459192">
            <a:off x="775709" y="2376767"/>
            <a:ext cx="7887075" cy="1200329"/>
          </a:xfrm>
          <a:prstGeom prst="rect">
            <a:avLst/>
          </a:prstGeom>
          <a:noFill/>
        </p:spPr>
        <p:txBody>
          <a:bodyPr wrap="square" rtlCol="0">
            <a:spAutoFit/>
          </a:bodyPr>
          <a:lstStyle/>
          <a:p>
            <a:pPr algn="ctr"/>
            <a:r>
              <a:rPr lang="es-ES" sz="7200" u="sng" dirty="0" smtClean="0">
                <a:effectLst>
                  <a:outerShdw blurRad="38100" dist="38100" dir="2700000" algn="tl">
                    <a:srgbClr val="000000">
                      <a:alpha val="43137"/>
                    </a:srgbClr>
                  </a:outerShdw>
                </a:effectLst>
                <a:latin typeface="Times New Roman" pitchFamily="18" charset="0"/>
                <a:cs typeface="Times New Roman" pitchFamily="18" charset="0"/>
              </a:rPr>
              <a:t>CAPITULO VII</a:t>
            </a:r>
            <a:endParaRPr lang="es-ES" sz="7200"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97236" y="3836640"/>
            <a:ext cx="2286000" cy="1905000"/>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938100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357422" y="428604"/>
            <a:ext cx="4786346"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Conclusiones y Recomendaciones </a:t>
            </a:r>
            <a:endParaRPr lang="es-E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5" name="4 Conector recto de flecha"/>
          <p:cNvCxnSpPr/>
          <p:nvPr/>
        </p:nvCxnSpPr>
        <p:spPr>
          <a:xfrm rot="5400000">
            <a:off x="1677967" y="3821909"/>
            <a:ext cx="5644396" cy="794"/>
          </a:xfrm>
          <a:prstGeom prst="straightConnector1">
            <a:avLst/>
          </a:prstGeom>
          <a:ln>
            <a:headEnd type="arrow"/>
            <a:tailEnd type="arrow"/>
          </a:ln>
        </p:spPr>
        <p:style>
          <a:lnRef idx="2">
            <a:schemeClr val="accent5"/>
          </a:lnRef>
          <a:fillRef idx="0">
            <a:schemeClr val="accent5"/>
          </a:fillRef>
          <a:effectRef idx="1">
            <a:schemeClr val="accent5"/>
          </a:effectRef>
          <a:fontRef idx="minor">
            <a:schemeClr val="tx1"/>
          </a:fontRef>
        </p:style>
      </p:cxnSp>
      <p:sp>
        <p:nvSpPr>
          <p:cNvPr id="8" name="7 CuadroTexto"/>
          <p:cNvSpPr txBox="1"/>
          <p:nvPr/>
        </p:nvSpPr>
        <p:spPr>
          <a:xfrm>
            <a:off x="928662" y="1000108"/>
            <a:ext cx="2643206" cy="369332"/>
          </a:xfrm>
          <a:prstGeom prst="rect">
            <a:avLst/>
          </a:prstGeom>
          <a:noFill/>
        </p:spPr>
        <p:txBody>
          <a:bodyPr wrap="square" rtlCol="0">
            <a:spAutoFit/>
          </a:bodyPr>
          <a:lstStyle/>
          <a:p>
            <a:pPr algn="ctr"/>
            <a:r>
              <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Conclusiones</a:t>
            </a:r>
            <a:endParaRPr lang="es-ES" dirty="0"/>
          </a:p>
        </p:txBody>
      </p:sp>
      <p:sp>
        <p:nvSpPr>
          <p:cNvPr id="10" name="9 CuadroTexto"/>
          <p:cNvSpPr txBox="1"/>
          <p:nvPr/>
        </p:nvSpPr>
        <p:spPr>
          <a:xfrm>
            <a:off x="5357818" y="1000108"/>
            <a:ext cx="2143140" cy="369332"/>
          </a:xfrm>
          <a:prstGeom prst="rect">
            <a:avLst/>
          </a:prstGeom>
          <a:noFill/>
        </p:spPr>
        <p:txBody>
          <a:bodyPr wrap="square" rtlCol="0">
            <a:spAutoFit/>
          </a:bodyPr>
          <a:lstStyle/>
          <a:p>
            <a:r>
              <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Recomendaciones</a:t>
            </a:r>
            <a:endParaRPr lang="es-ES" dirty="0"/>
          </a:p>
        </p:txBody>
      </p:sp>
      <p:graphicFrame>
        <p:nvGraphicFramePr>
          <p:cNvPr id="11" name="10 Diagrama"/>
          <p:cNvGraphicFramePr/>
          <p:nvPr/>
        </p:nvGraphicFramePr>
        <p:xfrm>
          <a:off x="857224" y="1357298"/>
          <a:ext cx="3000396" cy="528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14 Diagrama"/>
          <p:cNvGraphicFramePr/>
          <p:nvPr/>
        </p:nvGraphicFramePr>
        <p:xfrm>
          <a:off x="5143504" y="1357298"/>
          <a:ext cx="3000396" cy="52864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25710468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pinxecards.com/wp-content/uploads/2011/12/MuchasGracias-1024x1024.jpg"/>
          <p:cNvPicPr>
            <a:picLocks noChangeAspect="1" noChangeArrowheads="1"/>
          </p:cNvPicPr>
          <p:nvPr/>
        </p:nvPicPr>
        <p:blipFill>
          <a:blip r:embed="rId2"/>
          <a:srcRect l="3125" t="3044" r="3125" b="2571"/>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xmlns="" val="2500792096"/>
      </p:ext>
    </p:extLst>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xmlns="" val="2451658455"/>
              </p:ext>
            </p:extLst>
          </p:nvPr>
        </p:nvGraphicFramePr>
        <p:xfrm>
          <a:off x="395536" y="188640"/>
          <a:ext cx="835292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799697" y="441538"/>
            <a:ext cx="6984776" cy="646331"/>
          </a:xfrm>
          <a:prstGeom prst="rect">
            <a:avLst/>
          </a:prstGeom>
          <a:noFill/>
        </p:spPr>
        <p:txBody>
          <a:bodyPr wrap="square" rtlCol="0">
            <a:spAutoFit/>
          </a:bodyPr>
          <a:lstStyle/>
          <a:p>
            <a:pPr algn="ctr"/>
            <a:r>
              <a:rPr lang="es-ES" b="1" dirty="0" smtClean="0">
                <a:solidFill>
                  <a:schemeClr val="accent2">
                    <a:lumMod val="60000"/>
                    <a:lumOff val="40000"/>
                  </a:schemeClr>
                </a:solidFill>
              </a:rPr>
              <a:t> </a:t>
            </a:r>
            <a:r>
              <a:rPr lang="es-ES" b="1" dirty="0"/>
              <a:t>ACTIVIDAD DE LA EMPRESA.</a:t>
            </a:r>
            <a:endParaRPr lang="es-ES" dirty="0"/>
          </a:p>
          <a:p>
            <a:endParaRPr lang="es-ES" dirty="0"/>
          </a:p>
        </p:txBody>
      </p:sp>
      <p:sp>
        <p:nvSpPr>
          <p:cNvPr id="4" name="3 CuadroTexto"/>
          <p:cNvSpPr txBox="1"/>
          <p:nvPr/>
        </p:nvSpPr>
        <p:spPr>
          <a:xfrm>
            <a:off x="285720" y="3573016"/>
            <a:ext cx="3988327" cy="369332"/>
          </a:xfrm>
          <a:prstGeom prst="rect">
            <a:avLst/>
          </a:prstGeom>
          <a:noFill/>
        </p:spPr>
        <p:txBody>
          <a:bodyPr wrap="square" rtlCol="0">
            <a:spAutoFit/>
          </a:bodyPr>
          <a:lstStyle/>
          <a:p>
            <a:r>
              <a:rPr lang="es-ES" b="1" dirty="0"/>
              <a:t>Portafolio de producto o servicio</a:t>
            </a:r>
            <a:endParaRPr lang="es-ES" dirty="0"/>
          </a:p>
        </p:txBody>
      </p:sp>
      <p:sp>
        <p:nvSpPr>
          <p:cNvPr id="5" name="4 CuadroTexto"/>
          <p:cNvSpPr txBox="1"/>
          <p:nvPr/>
        </p:nvSpPr>
        <p:spPr>
          <a:xfrm>
            <a:off x="395536" y="4149080"/>
            <a:ext cx="3546826" cy="2031325"/>
          </a:xfrm>
          <a:prstGeom prst="rect">
            <a:avLst/>
          </a:prstGeom>
          <a:noFill/>
        </p:spPr>
        <p:txBody>
          <a:bodyPr wrap="square" rtlCol="0">
            <a:spAutoFit/>
          </a:bodyPr>
          <a:lstStyle/>
          <a:p>
            <a:pPr algn="just"/>
            <a:r>
              <a:rPr lang="es-EC" dirty="0"/>
              <a:t>La empresa MALEPRODU CIA LTDA (Almacenes Chimborazo Jr.) es importador de productos provenientes de China, diseñadores de sus propios productos, cuida cada uno de los detalles y la calidad.</a:t>
            </a:r>
            <a:endParaRPr lang="es-ES" dirty="0"/>
          </a:p>
          <a:p>
            <a:endParaRPr lang="es-ES" dirty="0"/>
          </a:p>
        </p:txBody>
      </p:sp>
      <p:sp>
        <p:nvSpPr>
          <p:cNvPr id="6" name="5 Abrir llave"/>
          <p:cNvSpPr/>
          <p:nvPr/>
        </p:nvSpPr>
        <p:spPr>
          <a:xfrm>
            <a:off x="4423424" y="3573016"/>
            <a:ext cx="720080" cy="3024336"/>
          </a:xfrm>
          <a:prstGeom prst="lef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s-ES">
              <a:solidFill>
                <a:srgbClr val="FF0000"/>
              </a:solidFill>
            </a:endParaRPr>
          </a:p>
        </p:txBody>
      </p:sp>
      <p:sp>
        <p:nvSpPr>
          <p:cNvPr id="7" name="6 CuadroTexto"/>
          <p:cNvSpPr txBox="1"/>
          <p:nvPr/>
        </p:nvSpPr>
        <p:spPr>
          <a:xfrm>
            <a:off x="4879643" y="3872081"/>
            <a:ext cx="2764191" cy="2308324"/>
          </a:xfrm>
          <a:prstGeom prst="rect">
            <a:avLst/>
          </a:prstGeom>
          <a:noFill/>
        </p:spPr>
        <p:txBody>
          <a:bodyPr wrap="square" rtlCol="0">
            <a:spAutoFit/>
          </a:bodyPr>
          <a:lstStyle/>
          <a:p>
            <a:pPr lvl="0"/>
            <a:r>
              <a:rPr lang="es-EC" dirty="0"/>
              <a:t>Carteras		</a:t>
            </a:r>
          </a:p>
          <a:p>
            <a:pPr lvl="0"/>
            <a:r>
              <a:rPr lang="es-ES" dirty="0" smtClean="0"/>
              <a:t>Bolsos</a:t>
            </a:r>
            <a:endParaRPr lang="es-ES" dirty="0"/>
          </a:p>
          <a:p>
            <a:pPr lvl="0"/>
            <a:r>
              <a:rPr lang="es-ES" dirty="0"/>
              <a:t>Correas</a:t>
            </a:r>
          </a:p>
          <a:p>
            <a:pPr lvl="0"/>
            <a:r>
              <a:rPr lang="es-EC" dirty="0"/>
              <a:t>Cinturones</a:t>
            </a:r>
            <a:endParaRPr lang="es-ES" dirty="0"/>
          </a:p>
          <a:p>
            <a:pPr lvl="0"/>
            <a:r>
              <a:rPr lang="es-EC" dirty="0"/>
              <a:t>Guantes </a:t>
            </a:r>
            <a:endParaRPr lang="es-ES" dirty="0"/>
          </a:p>
          <a:p>
            <a:pPr lvl="0"/>
            <a:r>
              <a:rPr lang="es-EC" dirty="0"/>
              <a:t>Billeteras</a:t>
            </a:r>
            <a:endParaRPr lang="es-ES" dirty="0"/>
          </a:p>
          <a:p>
            <a:pPr lvl="0"/>
            <a:r>
              <a:rPr lang="es-ES" dirty="0"/>
              <a:t>Chaucheras</a:t>
            </a:r>
          </a:p>
          <a:p>
            <a:endParaRPr lang="es-ES" dirty="0"/>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27681" y="3219481"/>
            <a:ext cx="1942356" cy="14457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descr="http://estilochileno.com/wp-content/uploads/2013/07/Mochilas-Escolares-JanSport-Temporada-2012.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579085" y="4880658"/>
            <a:ext cx="2373675" cy="16809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16844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2 Conector recto"/>
          <p:cNvCxnSpPr/>
          <p:nvPr/>
        </p:nvCxnSpPr>
        <p:spPr>
          <a:xfrm>
            <a:off x="4499992" y="116632"/>
            <a:ext cx="0" cy="6552728"/>
          </a:xfrm>
          <a:prstGeom prst="line">
            <a:avLst/>
          </a:prstGeom>
        </p:spPr>
        <p:style>
          <a:lnRef idx="2">
            <a:schemeClr val="accent6"/>
          </a:lnRef>
          <a:fillRef idx="0">
            <a:schemeClr val="accent6"/>
          </a:fillRef>
          <a:effectRef idx="1">
            <a:schemeClr val="accent6"/>
          </a:effectRef>
          <a:fontRef idx="minor">
            <a:schemeClr val="tx1"/>
          </a:fontRef>
        </p:style>
      </p:cxnSp>
      <p:sp>
        <p:nvSpPr>
          <p:cNvPr id="7" name="6 CuadroTexto"/>
          <p:cNvSpPr txBox="1"/>
          <p:nvPr/>
        </p:nvSpPr>
        <p:spPr>
          <a:xfrm>
            <a:off x="1043608" y="476672"/>
            <a:ext cx="2376264" cy="400110"/>
          </a:xfrm>
          <a:prstGeom prst="rect">
            <a:avLst/>
          </a:prstGeom>
          <a:noFill/>
        </p:spPr>
        <p:txBody>
          <a:bodyPr wrap="square" rtlCol="0">
            <a:spAutoFit/>
          </a:bodyPr>
          <a:lstStyle/>
          <a:p>
            <a:pPr algn="ctr"/>
            <a:r>
              <a:rPr lang="es-ES" sz="2000" b="1" dirty="0"/>
              <a:t> Clientes </a:t>
            </a:r>
            <a:endParaRPr lang="es-ES" sz="2000" dirty="0"/>
          </a:p>
        </p:txBody>
      </p:sp>
      <p:graphicFrame>
        <p:nvGraphicFramePr>
          <p:cNvPr id="8" name="7 Diagrama"/>
          <p:cNvGraphicFramePr/>
          <p:nvPr>
            <p:extLst>
              <p:ext uri="{D42A27DB-BD31-4B8C-83A1-F6EECF244321}">
                <p14:modId xmlns:p14="http://schemas.microsoft.com/office/powerpoint/2010/main" xmlns="" val="338056925"/>
              </p:ext>
            </p:extLst>
          </p:nvPr>
        </p:nvGraphicFramePr>
        <p:xfrm>
          <a:off x="395536" y="1052736"/>
          <a:ext cx="376808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133128" y="4941168"/>
            <a:ext cx="2197224" cy="172819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9 CuadroTexto"/>
          <p:cNvSpPr txBox="1"/>
          <p:nvPr/>
        </p:nvSpPr>
        <p:spPr>
          <a:xfrm>
            <a:off x="4932040" y="476672"/>
            <a:ext cx="3816424" cy="523220"/>
          </a:xfrm>
          <a:prstGeom prst="rect">
            <a:avLst/>
          </a:prstGeom>
          <a:noFill/>
        </p:spPr>
        <p:txBody>
          <a:bodyPr wrap="square" rtlCol="0">
            <a:spAutoFit/>
          </a:bodyPr>
          <a:lstStyle/>
          <a:p>
            <a:pPr algn="ctr"/>
            <a:r>
              <a:rPr lang="es-ES" sz="2800" b="1" dirty="0"/>
              <a:t> </a:t>
            </a:r>
            <a:r>
              <a:rPr lang="es-ES" sz="2000" b="1" dirty="0"/>
              <a:t>Cobertura de mercado</a:t>
            </a:r>
            <a:r>
              <a:rPr lang="es-ES" sz="2000" b="1" dirty="0" smtClean="0"/>
              <a:t> </a:t>
            </a:r>
            <a:endParaRPr lang="es-ES" sz="2000" dirty="0"/>
          </a:p>
        </p:txBody>
      </p:sp>
      <p:pic>
        <p:nvPicPr>
          <p:cNvPr id="4099" name="Picture 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056940" y="857232"/>
            <a:ext cx="1944216" cy="1666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11" name="10 Diagrama"/>
          <p:cNvGraphicFramePr/>
          <p:nvPr>
            <p:extLst>
              <p:ext uri="{D42A27DB-BD31-4B8C-83A1-F6EECF244321}">
                <p14:modId xmlns:p14="http://schemas.microsoft.com/office/powerpoint/2010/main" xmlns="" val="1216274727"/>
              </p:ext>
            </p:extLst>
          </p:nvPr>
        </p:nvGraphicFramePr>
        <p:xfrm>
          <a:off x="3419872" y="1214422"/>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11 CuadroTexto"/>
          <p:cNvSpPr txBox="1"/>
          <p:nvPr/>
        </p:nvSpPr>
        <p:spPr>
          <a:xfrm>
            <a:off x="4716016" y="5589240"/>
            <a:ext cx="4211960" cy="1600438"/>
          </a:xfrm>
          <a:prstGeom prst="rect">
            <a:avLst/>
          </a:prstGeom>
          <a:noFill/>
        </p:spPr>
        <p:txBody>
          <a:bodyPr wrap="square" rtlCol="0">
            <a:spAutoFit/>
          </a:bodyPr>
          <a:lstStyle/>
          <a:p>
            <a:pPr algn="just"/>
            <a:r>
              <a:rPr lang="es-EC" sz="1600" dirty="0"/>
              <a:t>Actualmente MALEPRODU. CIA. LTDA., cuenta con 10 sucursales en la ciudad de Quito y 1 en la ciudad de Guayaquil, los cuales  se encuentran en puntos estratégicos.</a:t>
            </a:r>
            <a:endParaRPr lang="es-ES" sz="1600" dirty="0"/>
          </a:p>
          <a:p>
            <a:pPr algn="just"/>
            <a:r>
              <a:rPr lang="es-EC" sz="1600" dirty="0"/>
              <a:t> </a:t>
            </a:r>
            <a:endParaRPr lang="es-ES" sz="1600" dirty="0"/>
          </a:p>
          <a:p>
            <a:endParaRPr lang="es-ES" dirty="0"/>
          </a:p>
        </p:txBody>
      </p:sp>
    </p:spTree>
    <p:extLst>
      <p:ext uri="{BB962C8B-B14F-4D97-AF65-F5344CB8AC3E}">
        <p14:creationId xmlns:p14="http://schemas.microsoft.com/office/powerpoint/2010/main" xmlns="" val="8737767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1483</TotalTime>
  <Words>7512</Words>
  <Application>Microsoft Office PowerPoint</Application>
  <PresentationFormat>Presentación en pantalla (4:3)</PresentationFormat>
  <Paragraphs>2156</Paragraphs>
  <Slides>75</Slides>
  <Notes>5</Notes>
  <HiddenSlides>0</HiddenSlides>
  <MMClips>0</MMClips>
  <ScaleCrop>false</ScaleCrop>
  <HeadingPairs>
    <vt:vector size="4" baseType="variant">
      <vt:variant>
        <vt:lpstr>Tema</vt:lpstr>
      </vt:variant>
      <vt:variant>
        <vt:i4>1</vt:i4>
      </vt:variant>
      <vt:variant>
        <vt:lpstr>Títulos de diapositiva</vt:lpstr>
      </vt:variant>
      <vt:variant>
        <vt:i4>75</vt:i4>
      </vt:variant>
    </vt:vector>
  </HeadingPairs>
  <TitlesOfParts>
    <vt:vector size="76" baseType="lpstr">
      <vt:lpstr>Concurrencia</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personal</dc:creator>
  <cp:lastModifiedBy>TATIANA</cp:lastModifiedBy>
  <cp:revision>127</cp:revision>
  <dcterms:created xsi:type="dcterms:W3CDTF">2014-02-16T22:05:18Z</dcterms:created>
  <dcterms:modified xsi:type="dcterms:W3CDTF">2014-04-09T15:51:31Z</dcterms:modified>
</cp:coreProperties>
</file>