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1" r:id="rId2"/>
    <p:sldId id="259" r:id="rId3"/>
    <p:sldId id="262" r:id="rId4"/>
    <p:sldId id="260" r:id="rId5"/>
    <p:sldId id="266" r:id="rId6"/>
    <p:sldId id="263" r:id="rId7"/>
    <p:sldId id="264" r:id="rId8"/>
    <p:sldId id="265" r:id="rId9"/>
    <p:sldId id="270" r:id="rId10"/>
    <p:sldId id="271" r:id="rId11"/>
    <p:sldId id="267" r:id="rId12"/>
    <p:sldId id="273" r:id="rId13"/>
    <p:sldId id="274" r:id="rId14"/>
    <p:sldId id="275" r:id="rId15"/>
    <p:sldId id="278" r:id="rId16"/>
    <p:sldId id="279" r:id="rId17"/>
    <p:sldId id="280" r:id="rId18"/>
    <p:sldId id="281" r:id="rId19"/>
    <p:sldId id="283" r:id="rId20"/>
    <p:sldId id="284" r:id="rId21"/>
    <p:sldId id="286" r:id="rId22"/>
    <p:sldId id="312" r:id="rId23"/>
    <p:sldId id="289" r:id="rId24"/>
    <p:sldId id="293" r:id="rId25"/>
    <p:sldId id="294" r:id="rId26"/>
    <p:sldId id="295" r:id="rId27"/>
    <p:sldId id="296" r:id="rId28"/>
    <p:sldId id="297" r:id="rId29"/>
    <p:sldId id="298" r:id="rId30"/>
    <p:sldId id="299" r:id="rId31"/>
    <p:sldId id="301" r:id="rId32"/>
    <p:sldId id="302" r:id="rId33"/>
    <p:sldId id="303" r:id="rId34"/>
    <p:sldId id="304" r:id="rId35"/>
    <p:sldId id="305" r:id="rId36"/>
    <p:sldId id="306" r:id="rId37"/>
    <p:sldId id="307" r:id="rId38"/>
    <p:sldId id="277" r:id="rId39"/>
    <p:sldId id="309" r:id="rId40"/>
    <p:sldId id="310" r:id="rId41"/>
    <p:sldId id="311" r:id="rId42"/>
    <p:sldId id="313" r:id="rId43"/>
    <p:sldId id="314" r:id="rId44"/>
    <p:sldId id="316" r:id="rId4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FEDCA0"/>
    <a:srgbClr val="AAC6B5"/>
    <a:srgbClr val="9EB78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4040" autoAdjust="0"/>
  </p:normalViewPr>
  <p:slideViewPr>
    <p:cSldViewPr showGuides="1">
      <p:cViewPr>
        <p:scale>
          <a:sx n="75" d="100"/>
          <a:sy n="75" d="100"/>
        </p:scale>
        <p:origin x="-1176" y="-84"/>
      </p:cViewPr>
      <p:guideLst>
        <p:guide orient="horz" pos="2160"/>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B173A-4957-406E-9317-2A6128D3A5D8}" type="datetimeFigureOut">
              <a:rPr lang="es-ES" smtClean="0"/>
              <a:t>08/07/2013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33ABF-BB14-418E-87D6-314DA45D7A23}" type="slidenum">
              <a:rPr lang="es-ES" smtClean="0"/>
              <a:t>‹Nº›</a:t>
            </a:fld>
            <a:endParaRPr lang="es-ES"/>
          </a:p>
        </p:txBody>
      </p:sp>
    </p:spTree>
    <p:extLst>
      <p:ext uri="{BB962C8B-B14F-4D97-AF65-F5344CB8AC3E}">
        <p14:creationId xmlns:p14="http://schemas.microsoft.com/office/powerpoint/2010/main" val="7255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0F33ABF-BB14-418E-87D6-314DA45D7A23}" type="slidenum">
              <a:rPr lang="es-ES" smtClean="0"/>
              <a:t>29</a:t>
            </a:fld>
            <a:endParaRPr lang="es-ES"/>
          </a:p>
        </p:txBody>
      </p:sp>
    </p:spTree>
    <p:extLst>
      <p:ext uri="{BB962C8B-B14F-4D97-AF65-F5344CB8AC3E}">
        <p14:creationId xmlns:p14="http://schemas.microsoft.com/office/powerpoint/2010/main" val="310468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0F33ABF-BB14-418E-87D6-314DA45D7A23}" type="slidenum">
              <a:rPr lang="es-ES" smtClean="0"/>
              <a:t>30</a:t>
            </a:fld>
            <a:endParaRPr lang="es-ES"/>
          </a:p>
        </p:txBody>
      </p:sp>
    </p:spTree>
    <p:extLst>
      <p:ext uri="{BB962C8B-B14F-4D97-AF65-F5344CB8AC3E}">
        <p14:creationId xmlns:p14="http://schemas.microsoft.com/office/powerpoint/2010/main" val="3104687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7367"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0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1763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4806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0325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19291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5463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192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52958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0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4248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3576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emf"/><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2780928"/>
            <a:ext cx="7272808" cy="923330"/>
          </a:xfrm>
          <a:prstGeom prst="rect">
            <a:avLst/>
          </a:prstGeom>
          <a:ln/>
        </p:spPr>
        <p:style>
          <a:lnRef idx="2">
            <a:schemeClr val="dk1"/>
          </a:lnRef>
          <a:fillRef idx="1">
            <a:schemeClr val="lt1"/>
          </a:fillRef>
          <a:effectRef idx="0">
            <a:schemeClr val="dk1"/>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s-ES" b="1" dirty="0"/>
              <a:t>TEMA: </a:t>
            </a:r>
            <a:r>
              <a:rPr lang="es-ES" b="1" dirty="0" smtClean="0"/>
              <a:t>PROPUESTA DE EMISION DE OBLIGACIONES PARA LA AMPLIACION DEL SERVICIO DE HOSPEDAJE DE LA HOSTERIA EL TORIL</a:t>
            </a:r>
            <a:endParaRPr lang="es-ES" b="1" dirty="0">
              <a:ln>
                <a:prstDash val="solid"/>
              </a:ln>
              <a:solidFill>
                <a:schemeClr val="tx1">
                  <a:lumMod val="85000"/>
                  <a:lumOff val="15000"/>
                </a:schemeClr>
              </a:solidFill>
              <a:effectLst>
                <a:outerShdw blurRad="88000" dist="50800" dir="5040000" algn="tl">
                  <a:schemeClr val="accent4">
                    <a:tint val="80000"/>
                    <a:satMod val="250000"/>
                    <a:alpha val="45000"/>
                  </a:schemeClr>
                </a:outerShdw>
              </a:effectLst>
              <a:latin typeface="+mj-lt"/>
            </a:endParaRPr>
          </a:p>
        </p:txBody>
      </p:sp>
      <p:sp>
        <p:nvSpPr>
          <p:cNvPr id="3" name="4 Rectángulo"/>
          <p:cNvSpPr>
            <a:spLocks noChangeArrowheads="1"/>
          </p:cNvSpPr>
          <p:nvPr/>
        </p:nvSpPr>
        <p:spPr bwMode="auto">
          <a:xfrm>
            <a:off x="1268413" y="1003300"/>
            <a:ext cx="7272337" cy="769938"/>
          </a:xfrm>
          <a:prstGeom prst="rect">
            <a:avLst/>
          </a:prstGeom>
          <a:noFill/>
          <a:ln>
            <a:noFill/>
          </a:ln>
          <a:extLst/>
        </p:spPr>
        <p:txBody>
          <a:bodyPr>
            <a:spAutoFit/>
          </a:bodyPr>
          <a:lstStyle/>
          <a:p>
            <a:pPr algn="ctr">
              <a:defRPr/>
            </a:pPr>
            <a:r>
              <a:rPr lang="es-ES" sz="2200" b="1" dirty="0">
                <a:effectLst>
                  <a:outerShdw blurRad="50800" dist="38100" algn="l" rotWithShape="0">
                    <a:prstClr val="black">
                      <a:alpha val="40000"/>
                    </a:prstClr>
                  </a:outerShdw>
                </a:effectLst>
                <a:latin typeface="+mj-lt"/>
                <a:ea typeface="Calibri" pitchFamily="34" charset="0"/>
                <a:cs typeface="Times New Roman" pitchFamily="18" charset="0"/>
              </a:rPr>
              <a:t>DEPARTAMENTO DE CIENCIAS ECONÓMICAS, ADMINISTRATIVAS Y DE COMERCIO</a:t>
            </a:r>
            <a:endParaRPr lang="es-EC" sz="2200" b="1" dirty="0">
              <a:effectLst>
                <a:outerShdw blurRad="50800" dist="38100" algn="l" rotWithShape="0">
                  <a:prstClr val="black">
                    <a:alpha val="40000"/>
                  </a:prstClr>
                </a:outerShdw>
              </a:effectLst>
              <a:latin typeface="+mj-lt"/>
              <a:ea typeface="Calibri" pitchFamily="34" charset="0"/>
              <a:cs typeface="Arial" charset="0"/>
            </a:endParaRPr>
          </a:p>
        </p:txBody>
      </p:sp>
      <p:sp>
        <p:nvSpPr>
          <p:cNvPr id="4" name="5 Rectángulo"/>
          <p:cNvSpPr>
            <a:spLocks noChangeArrowheads="1"/>
          </p:cNvSpPr>
          <p:nvPr/>
        </p:nvSpPr>
        <p:spPr bwMode="auto">
          <a:xfrm>
            <a:off x="1331913" y="2092325"/>
            <a:ext cx="7056437" cy="400050"/>
          </a:xfrm>
          <a:prstGeom prst="rect">
            <a:avLst/>
          </a:prstGeom>
          <a:noFill/>
          <a:ln>
            <a:noFill/>
          </a:ln>
          <a:extLst/>
        </p:spPr>
        <p:txBody>
          <a:bodyPr>
            <a:spAutoFit/>
          </a:bodyPr>
          <a:lstStyle/>
          <a:p>
            <a:pPr algn="ctr">
              <a:defRPr/>
            </a:pPr>
            <a:r>
              <a:rPr lang="es-ES" sz="2000" b="1" dirty="0">
                <a:effectLst>
                  <a:outerShdw blurRad="50800" dist="38100" dir="2700000" algn="tl" rotWithShape="0">
                    <a:prstClr val="black">
                      <a:alpha val="40000"/>
                    </a:prstClr>
                  </a:outerShdw>
                </a:effectLst>
                <a:latin typeface="+mj-lt"/>
                <a:ea typeface="Calibri" pitchFamily="34" charset="0"/>
                <a:cs typeface="Times New Roman" pitchFamily="18" charset="0"/>
              </a:rPr>
              <a:t>CARRERA: INGENIERÍA EN FINANZAS Y AUDITORÍA</a:t>
            </a:r>
            <a:endParaRPr lang="es-EC" sz="2000" b="1" dirty="0">
              <a:effectLst>
                <a:outerShdw blurRad="50800" dist="38100" dir="2700000" algn="tl" rotWithShape="0">
                  <a:prstClr val="black">
                    <a:alpha val="40000"/>
                  </a:prstClr>
                </a:outerShdw>
              </a:effectLst>
              <a:latin typeface="+mj-lt"/>
              <a:ea typeface="Calibri" pitchFamily="34" charset="0"/>
              <a:cs typeface="Arial" charset="0"/>
            </a:endParaRPr>
          </a:p>
        </p:txBody>
      </p:sp>
      <p:sp>
        <p:nvSpPr>
          <p:cNvPr id="5" name="6 Rectángulo"/>
          <p:cNvSpPr>
            <a:spLocks noChangeArrowheads="1"/>
          </p:cNvSpPr>
          <p:nvPr/>
        </p:nvSpPr>
        <p:spPr bwMode="auto">
          <a:xfrm>
            <a:off x="1763713" y="3860452"/>
            <a:ext cx="6264275" cy="400050"/>
          </a:xfrm>
          <a:prstGeom prst="rect">
            <a:avLst/>
          </a:prstGeom>
          <a:noFill/>
          <a:ln>
            <a:noFill/>
          </a:ln>
          <a:extLst/>
        </p:spPr>
        <p:txBody>
          <a:bodyPr>
            <a:spAutoFit/>
          </a:bodyPr>
          <a:lstStyle/>
          <a:p>
            <a:pPr algn="ctr" eaLnBrk="0" hangingPunct="0">
              <a:tabLst>
                <a:tab pos="-457200" algn="l"/>
              </a:tabLst>
              <a:defRPr/>
            </a:pPr>
            <a:r>
              <a:rPr lang="es-ES" sz="2000" b="1" dirty="0">
                <a:latin typeface="+mj-lt"/>
                <a:ea typeface="Calibri" pitchFamily="34" charset="0"/>
                <a:cs typeface="Arial" charset="0"/>
              </a:rPr>
              <a:t>Autor: </a:t>
            </a:r>
            <a:r>
              <a:rPr lang="es-ES" sz="2000" dirty="0" smtClean="0">
                <a:latin typeface="+mj-lt"/>
                <a:ea typeface="Calibri" pitchFamily="34" charset="0"/>
                <a:cs typeface="Arial" charset="0"/>
              </a:rPr>
              <a:t>Maldonado Guevara Raúl Germán</a:t>
            </a:r>
            <a:endParaRPr lang="es-ES" sz="2000" dirty="0">
              <a:latin typeface="+mj-lt"/>
              <a:ea typeface="Calibri" pitchFamily="34" charset="0"/>
              <a:cs typeface="Arial" charset="0"/>
            </a:endParaRPr>
          </a:p>
        </p:txBody>
      </p:sp>
      <p:sp>
        <p:nvSpPr>
          <p:cNvPr id="6" name="7 Rectángulo"/>
          <p:cNvSpPr>
            <a:spLocks noChangeArrowheads="1"/>
          </p:cNvSpPr>
          <p:nvPr/>
        </p:nvSpPr>
        <p:spPr bwMode="auto">
          <a:xfrm>
            <a:off x="1547813" y="4539902"/>
            <a:ext cx="6696075" cy="585788"/>
          </a:xfrm>
          <a:prstGeom prst="rect">
            <a:avLst/>
          </a:prstGeom>
          <a:noFill/>
          <a:ln>
            <a:noFill/>
          </a:ln>
          <a:extLst/>
        </p:spPr>
        <p:txBody>
          <a:bodyPr>
            <a:spAutoFit/>
          </a:bodyPr>
          <a:lstStyle/>
          <a:p>
            <a:pPr algn="ctr">
              <a:defRPr/>
            </a:pPr>
            <a:r>
              <a:rPr lang="es-EC" sz="1600" b="1" dirty="0"/>
              <a:t>Econ. Oscar </a:t>
            </a:r>
            <a:r>
              <a:rPr lang="es-EC" sz="1600" b="1" dirty="0" err="1"/>
              <a:t>Peñaherrera</a:t>
            </a:r>
            <a:r>
              <a:rPr lang="es-EC" sz="1600" b="1" dirty="0"/>
              <a:t>	  	Econ. Gustavo </a:t>
            </a:r>
            <a:r>
              <a:rPr lang="es-EC" sz="1600" b="1" dirty="0" err="1"/>
              <a:t>Moncayo</a:t>
            </a:r>
            <a:endParaRPr lang="es-EC" sz="1600" b="1" dirty="0"/>
          </a:p>
          <a:p>
            <a:pPr algn="ctr">
              <a:defRPr/>
            </a:pPr>
            <a:r>
              <a:rPr lang="es-EC" sz="1600" b="1" dirty="0"/>
              <a:t>DIRECTOR			</a:t>
            </a:r>
            <a:r>
              <a:rPr lang="es-EC" sz="1600" b="1" dirty="0" smtClean="0"/>
              <a:t>CODIRECTOR</a:t>
            </a:r>
            <a:endParaRPr lang="es-ES" sz="1600" dirty="0">
              <a:latin typeface="+mj-lt"/>
              <a:ea typeface="Calibri" pitchFamily="34" charset="0"/>
              <a:cs typeface="Arial" charset="0"/>
            </a:endParaRPr>
          </a:p>
        </p:txBody>
      </p:sp>
      <p:sp>
        <p:nvSpPr>
          <p:cNvPr id="7" name="8 Rectángulo"/>
          <p:cNvSpPr>
            <a:spLocks noChangeArrowheads="1"/>
          </p:cNvSpPr>
          <p:nvPr/>
        </p:nvSpPr>
        <p:spPr bwMode="auto">
          <a:xfrm>
            <a:off x="4319588" y="5219352"/>
            <a:ext cx="1368425" cy="369888"/>
          </a:xfrm>
          <a:prstGeom prst="rect">
            <a:avLst/>
          </a:prstGeom>
          <a:noFill/>
          <a:ln>
            <a:noFill/>
          </a:ln>
          <a:extLst/>
        </p:spPr>
        <p:txBody>
          <a:bodyPr>
            <a:spAutoFit/>
          </a:bodyPr>
          <a:lstStyle/>
          <a:p>
            <a:pPr algn="ctr" eaLnBrk="0" hangingPunct="0">
              <a:tabLst>
                <a:tab pos="-457200" algn="l"/>
              </a:tabLst>
              <a:defRPr/>
            </a:pPr>
            <a:r>
              <a:rPr lang="es-ES" b="1" dirty="0">
                <a:latin typeface="+mj-lt"/>
                <a:ea typeface="Calibri" pitchFamily="34" charset="0"/>
                <a:cs typeface="Arial" charset="0"/>
              </a:rPr>
              <a:t>AÑO </a:t>
            </a:r>
            <a:r>
              <a:rPr lang="es-ES" b="1" dirty="0" smtClean="0">
                <a:latin typeface="+mj-lt"/>
                <a:ea typeface="Calibri" pitchFamily="34" charset="0"/>
                <a:cs typeface="Arial" charset="0"/>
              </a:rPr>
              <a:t>2013</a:t>
            </a:r>
            <a:endParaRPr lang="es-ES" dirty="0">
              <a:latin typeface="+mj-lt"/>
              <a:ea typeface="Calibri" pitchFamily="34" charset="0"/>
              <a:cs typeface="Arial" charset="0"/>
            </a:endParaRPr>
          </a:p>
        </p:txBody>
      </p:sp>
    </p:spTree>
    <p:extLst>
      <p:ext uri="{BB962C8B-B14F-4D97-AF65-F5344CB8AC3E}">
        <p14:creationId xmlns:p14="http://schemas.microsoft.com/office/powerpoint/2010/main" val="284397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90">
                                          <p:stCondLst>
                                            <p:cond delay="0"/>
                                          </p:stCondLst>
                                        </p:cTn>
                                        <p:tgtEl>
                                          <p:spTgt spid="5"/>
                                        </p:tgtEl>
                                      </p:cBhvr>
                                    </p:animEffect>
                                    <p:anim calcmode="lin" valueType="num">
                                      <p:cBhvr>
                                        <p:cTn id="2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1" dur="13">
                                          <p:stCondLst>
                                            <p:cond delay="325"/>
                                          </p:stCondLst>
                                        </p:cTn>
                                        <p:tgtEl>
                                          <p:spTgt spid="5"/>
                                        </p:tgtEl>
                                      </p:cBhvr>
                                      <p:to x="100000" y="60000"/>
                                    </p:animScale>
                                    <p:animScale>
                                      <p:cBhvr>
                                        <p:cTn id="32" dur="83" decel="50000">
                                          <p:stCondLst>
                                            <p:cond delay="338"/>
                                          </p:stCondLst>
                                        </p:cTn>
                                        <p:tgtEl>
                                          <p:spTgt spid="5"/>
                                        </p:tgtEl>
                                      </p:cBhvr>
                                      <p:to x="100000" y="100000"/>
                                    </p:animScale>
                                    <p:animScale>
                                      <p:cBhvr>
                                        <p:cTn id="33" dur="13">
                                          <p:stCondLst>
                                            <p:cond delay="656"/>
                                          </p:stCondLst>
                                        </p:cTn>
                                        <p:tgtEl>
                                          <p:spTgt spid="5"/>
                                        </p:tgtEl>
                                      </p:cBhvr>
                                      <p:to x="100000" y="80000"/>
                                    </p:animScale>
                                    <p:animScale>
                                      <p:cBhvr>
                                        <p:cTn id="34" dur="83" decel="50000">
                                          <p:stCondLst>
                                            <p:cond delay="669"/>
                                          </p:stCondLst>
                                        </p:cTn>
                                        <p:tgtEl>
                                          <p:spTgt spid="5"/>
                                        </p:tgtEl>
                                      </p:cBhvr>
                                      <p:to x="100000" y="100000"/>
                                    </p:animScale>
                                    <p:animScale>
                                      <p:cBhvr>
                                        <p:cTn id="35" dur="13">
                                          <p:stCondLst>
                                            <p:cond delay="821"/>
                                          </p:stCondLst>
                                        </p:cTn>
                                        <p:tgtEl>
                                          <p:spTgt spid="5"/>
                                        </p:tgtEl>
                                      </p:cBhvr>
                                      <p:to x="100000" y="90000"/>
                                    </p:animScale>
                                    <p:animScale>
                                      <p:cBhvr>
                                        <p:cTn id="36" dur="83" decel="50000">
                                          <p:stCondLst>
                                            <p:cond delay="834"/>
                                          </p:stCondLst>
                                        </p:cTn>
                                        <p:tgtEl>
                                          <p:spTgt spid="5"/>
                                        </p:tgtEl>
                                      </p:cBhvr>
                                      <p:to x="100000" y="100000"/>
                                    </p:animScale>
                                    <p:animScale>
                                      <p:cBhvr>
                                        <p:cTn id="37" dur="13">
                                          <p:stCondLst>
                                            <p:cond delay="904"/>
                                          </p:stCondLst>
                                        </p:cTn>
                                        <p:tgtEl>
                                          <p:spTgt spid="5"/>
                                        </p:tgtEl>
                                      </p:cBhvr>
                                      <p:to x="100000" y="95000"/>
                                    </p:animScale>
                                    <p:animScale>
                                      <p:cBhvr>
                                        <p:cTn id="38" dur="83" decel="50000">
                                          <p:stCondLst>
                                            <p:cond delay="917"/>
                                          </p:stCondLst>
                                        </p:cTn>
                                        <p:tgtEl>
                                          <p:spTgt spid="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heel(1)">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2268" y="755412"/>
            <a:ext cx="1441420" cy="369332"/>
          </a:xfrm>
          <a:prstGeom prst="rect">
            <a:avLst/>
          </a:prstGeom>
          <a:noFill/>
        </p:spPr>
        <p:txBody>
          <a:bodyPr wrap="none" lIns="91440" tIns="45720" rIns="91440" bIns="45720">
            <a:spAutoFit/>
          </a:bodyPr>
          <a:lstStyle>
            <a:defPPr>
              <a:defRPr lang="es-ES"/>
            </a:defPPr>
            <a:lvl1pPr algn="ctr">
              <a:defRPr sz="3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sz="1800" u="sng" dirty="0"/>
              <a:t>INFLACION</a:t>
            </a:r>
          </a:p>
        </p:txBody>
      </p:sp>
      <p:sp>
        <p:nvSpPr>
          <p:cNvPr id="2" name="1 Rectángulo"/>
          <p:cNvSpPr/>
          <p:nvPr/>
        </p:nvSpPr>
        <p:spPr>
          <a:xfrm>
            <a:off x="323528" y="3041665"/>
            <a:ext cx="5328592" cy="1323439"/>
          </a:xfrm>
          <a:prstGeom prst="rect">
            <a:avLst/>
          </a:prstGeom>
        </p:spPr>
        <p:txBody>
          <a:bodyPr wrap="square">
            <a:spAutoFit/>
          </a:bodyPr>
          <a:lstStyle/>
          <a:p>
            <a:pPr algn="just"/>
            <a:r>
              <a:rPr lang="es-ES" sz="1600" dirty="0" smtClean="0"/>
              <a:t>En </a:t>
            </a:r>
            <a:r>
              <a:rPr lang="es-ES" sz="1600" dirty="0"/>
              <a:t>el 2011 se </a:t>
            </a:r>
            <a:r>
              <a:rPr lang="es-ES" sz="1600" dirty="0" smtClean="0"/>
              <a:t>ubicó </a:t>
            </a:r>
            <a:r>
              <a:rPr lang="es-ES" sz="1600" dirty="0"/>
              <a:t>en 5,41%, lo que </a:t>
            </a:r>
            <a:r>
              <a:rPr lang="es-ES" sz="1600" dirty="0" smtClean="0"/>
              <a:t>represento </a:t>
            </a:r>
            <a:r>
              <a:rPr lang="es-ES" sz="1600" dirty="0"/>
              <a:t>un aumento del 2,08% en relación a la inflación del año 2010, la cual fue de 3,33%; mientras que la inflación mensual a diciembre del 2011 cerró en 0,40% porcentaje superior al registrado en los dos meses anteriores</a:t>
            </a:r>
            <a:r>
              <a:rPr lang="es-ES" sz="1600" dirty="0" smtClean="0"/>
              <a:t>.</a:t>
            </a:r>
          </a:p>
        </p:txBody>
      </p:sp>
      <p:sp>
        <p:nvSpPr>
          <p:cNvPr id="3" name="2 CuadroTexto"/>
          <p:cNvSpPr txBox="1"/>
          <p:nvPr/>
        </p:nvSpPr>
        <p:spPr>
          <a:xfrm>
            <a:off x="323528" y="1340768"/>
            <a:ext cx="849694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600" b="1" dirty="0"/>
              <a:t>M</a:t>
            </a:r>
            <a:r>
              <a:rPr lang="es-ES" sz="1600" b="1" dirty="0" smtClean="0"/>
              <a:t>ide </a:t>
            </a:r>
            <a:r>
              <a:rPr lang="es-ES" sz="1600" b="1" dirty="0"/>
              <a:t>el aumento continuo, persistente y generalizado de los precios de los bienes de consumo, de servicios, de propiedades y de otros activos.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16" t="56000" r="16875" b="31833"/>
          <a:stretch/>
        </p:blipFill>
        <p:spPr bwMode="auto">
          <a:xfrm>
            <a:off x="252264" y="1988840"/>
            <a:ext cx="8568208" cy="99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p:cNvCxnSpPr/>
          <p:nvPr/>
        </p:nvCxnSpPr>
        <p:spPr>
          <a:xfrm flipV="1">
            <a:off x="5796136" y="2276872"/>
            <a:ext cx="0" cy="2115527"/>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sp>
        <p:nvSpPr>
          <p:cNvPr id="9" name="8 Rectángulo"/>
          <p:cNvSpPr/>
          <p:nvPr/>
        </p:nvSpPr>
        <p:spPr>
          <a:xfrm>
            <a:off x="5796136" y="2276872"/>
            <a:ext cx="576064" cy="2115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6444208" y="2281312"/>
            <a:ext cx="576064" cy="2115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23528" y="4653136"/>
            <a:ext cx="8496944" cy="1077218"/>
          </a:xfrm>
          <a:prstGeom prst="rect">
            <a:avLst/>
          </a:prstGeom>
        </p:spPr>
        <p:txBody>
          <a:bodyPr wrap="square">
            <a:spAutoFit/>
          </a:bodyPr>
          <a:lstStyle/>
          <a:p>
            <a:pPr algn="just"/>
            <a:r>
              <a:rPr lang="es-ES" sz="1600" dirty="0"/>
              <a:t>El incremento en el año 2011 con respecto al año 2010, se puede explicar por la suficiente liquidez que existe en la economía ecuatoriana, ante esta situación la reacción inmediata es una mayor demanda de bienes y servicios, pero cuando la oferta no puede responder a tiempo ocasiona un incremento en los precios de esos bienes y servicios.</a:t>
            </a:r>
          </a:p>
        </p:txBody>
      </p:sp>
      <p:cxnSp>
        <p:nvCxnSpPr>
          <p:cNvPr id="15" name="14 Conector recto de flecha"/>
          <p:cNvCxnSpPr/>
          <p:nvPr/>
        </p:nvCxnSpPr>
        <p:spPr>
          <a:xfrm>
            <a:off x="6372200" y="2492896"/>
            <a:ext cx="0" cy="1152128"/>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 name="16 Conector recto de flecha"/>
          <p:cNvCxnSpPr/>
          <p:nvPr/>
        </p:nvCxnSpPr>
        <p:spPr>
          <a:xfrm>
            <a:off x="7020272" y="2492896"/>
            <a:ext cx="0" cy="667922"/>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9" name="18 CuadroTexto"/>
          <p:cNvSpPr txBox="1"/>
          <p:nvPr/>
        </p:nvSpPr>
        <p:spPr>
          <a:xfrm>
            <a:off x="6372200" y="3501008"/>
            <a:ext cx="1419254" cy="383347"/>
          </a:xfrm>
          <a:prstGeom prst="rect">
            <a:avLst/>
          </a:prstGeom>
          <a:noFill/>
        </p:spPr>
        <p:txBody>
          <a:bodyPr wrap="square" rtlCol="0">
            <a:spAutoFit/>
          </a:bodyPr>
          <a:lstStyle/>
          <a:p>
            <a:r>
              <a:rPr lang="es-ES" dirty="0" smtClean="0">
                <a:solidFill>
                  <a:srgbClr val="FF0000"/>
                </a:solidFill>
              </a:rPr>
              <a:t>Menor Tasa</a:t>
            </a:r>
          </a:p>
        </p:txBody>
      </p:sp>
      <p:sp>
        <p:nvSpPr>
          <p:cNvPr id="20" name="19 CuadroTexto"/>
          <p:cNvSpPr txBox="1"/>
          <p:nvPr/>
        </p:nvSpPr>
        <p:spPr>
          <a:xfrm>
            <a:off x="6969170" y="3068960"/>
            <a:ext cx="1419254" cy="369332"/>
          </a:xfrm>
          <a:prstGeom prst="rect">
            <a:avLst/>
          </a:prstGeom>
          <a:noFill/>
        </p:spPr>
        <p:txBody>
          <a:bodyPr wrap="square" rtlCol="0">
            <a:spAutoFit/>
          </a:bodyPr>
          <a:lstStyle/>
          <a:p>
            <a:r>
              <a:rPr lang="es-ES" dirty="0" smtClean="0">
                <a:solidFill>
                  <a:srgbClr val="FF0000"/>
                </a:solidFill>
              </a:rPr>
              <a:t>Mayor tasa</a:t>
            </a:r>
          </a:p>
        </p:txBody>
      </p:sp>
      <p:cxnSp>
        <p:nvCxnSpPr>
          <p:cNvPr id="21" name="20 Conector recto"/>
          <p:cNvCxnSpPr/>
          <p:nvPr/>
        </p:nvCxnSpPr>
        <p:spPr>
          <a:xfrm flipV="1">
            <a:off x="8748464" y="2276872"/>
            <a:ext cx="0" cy="2115527"/>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22" name="21 Conector recto"/>
          <p:cNvCxnSpPr/>
          <p:nvPr/>
        </p:nvCxnSpPr>
        <p:spPr>
          <a:xfrm>
            <a:off x="5796136" y="4293096"/>
            <a:ext cx="936104"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24" name="23 Conector recto"/>
          <p:cNvCxnSpPr/>
          <p:nvPr/>
        </p:nvCxnSpPr>
        <p:spPr>
          <a:xfrm>
            <a:off x="7791454" y="4293096"/>
            <a:ext cx="957010" cy="0"/>
          </a:xfrm>
          <a:prstGeom prst="line">
            <a:avLst/>
          </a:prstGeom>
          <a:ln>
            <a:solidFill>
              <a:srgbClr val="FF0000"/>
            </a:solidFill>
            <a:headEnd type="arrow"/>
          </a:ln>
        </p:spPr>
        <p:style>
          <a:lnRef idx="2">
            <a:schemeClr val="accent4"/>
          </a:lnRef>
          <a:fillRef idx="0">
            <a:schemeClr val="accent4"/>
          </a:fillRef>
          <a:effectRef idx="1">
            <a:schemeClr val="accent4"/>
          </a:effectRef>
          <a:fontRef idx="minor">
            <a:schemeClr val="tx1"/>
          </a:fontRef>
        </p:style>
      </p:cxnSp>
      <p:sp>
        <p:nvSpPr>
          <p:cNvPr id="25" name="24 CuadroTexto"/>
          <p:cNvSpPr txBox="1"/>
          <p:nvPr/>
        </p:nvSpPr>
        <p:spPr>
          <a:xfrm>
            <a:off x="6825154" y="4125773"/>
            <a:ext cx="1419254" cy="383347"/>
          </a:xfrm>
          <a:prstGeom prst="rect">
            <a:avLst/>
          </a:prstGeom>
          <a:noFill/>
        </p:spPr>
        <p:txBody>
          <a:bodyPr wrap="square" rtlCol="0">
            <a:spAutoFit/>
          </a:bodyPr>
          <a:lstStyle/>
          <a:p>
            <a:r>
              <a:rPr lang="es-ES" dirty="0" smtClean="0">
                <a:solidFill>
                  <a:srgbClr val="FF0000"/>
                </a:solidFill>
              </a:rPr>
              <a:t>5 Años</a:t>
            </a:r>
          </a:p>
        </p:txBody>
      </p:sp>
      <p:sp>
        <p:nvSpPr>
          <p:cNvPr id="28" name="27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Macro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93737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692696"/>
            <a:ext cx="2882199"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a:t>EMPLEO Y DESEMPLEO</a:t>
            </a: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23528" y="1052736"/>
            <a:ext cx="4824536" cy="2664296"/>
          </a:xfrm>
          <a:prstGeom prst="rect">
            <a:avLst/>
          </a:prstGeom>
        </p:spPr>
      </p:pic>
      <p:sp>
        <p:nvSpPr>
          <p:cNvPr id="6" name="5 Rectángulo"/>
          <p:cNvSpPr/>
          <p:nvPr/>
        </p:nvSpPr>
        <p:spPr>
          <a:xfrm>
            <a:off x="5220072" y="1556792"/>
            <a:ext cx="381642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600" b="1" dirty="0"/>
              <a:t>En los últimos tres años las cifras son alentadoras, ya que el desempleo y subempleo han decrecido; mientras que la ocupación plena se ha incrementado</a:t>
            </a:r>
            <a:r>
              <a:rPr lang="es-ES" sz="1600" b="1" dirty="0" smtClean="0"/>
              <a:t>.</a:t>
            </a:r>
            <a:endParaRPr lang="es-ES" sz="1600" b="1" dirty="0"/>
          </a:p>
        </p:txBody>
      </p:sp>
      <p:sp>
        <p:nvSpPr>
          <p:cNvPr id="8" name="7 Recortar rectángulo de esquina diagonal"/>
          <p:cNvSpPr/>
          <p:nvPr/>
        </p:nvSpPr>
        <p:spPr>
          <a:xfrm>
            <a:off x="323528" y="3789040"/>
            <a:ext cx="4248472" cy="432048"/>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Durante el período 2009 - 2011</a:t>
            </a:r>
            <a:endParaRPr lang="es-ES" dirty="0"/>
          </a:p>
        </p:txBody>
      </p:sp>
      <p:sp>
        <p:nvSpPr>
          <p:cNvPr id="9" name="8 Flecha derecha"/>
          <p:cNvSpPr/>
          <p:nvPr/>
        </p:nvSpPr>
        <p:spPr>
          <a:xfrm>
            <a:off x="527832" y="4293096"/>
            <a:ext cx="2207964" cy="6480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Desempleo</a:t>
            </a:r>
            <a:endParaRPr lang="es-ES" dirty="0"/>
          </a:p>
        </p:txBody>
      </p:sp>
      <p:sp>
        <p:nvSpPr>
          <p:cNvPr id="10" name="9 Flecha derecha"/>
          <p:cNvSpPr/>
          <p:nvPr/>
        </p:nvSpPr>
        <p:spPr>
          <a:xfrm>
            <a:off x="539552" y="4941168"/>
            <a:ext cx="2196244" cy="6480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Subempleo</a:t>
            </a:r>
            <a:endParaRPr lang="es-ES" dirty="0"/>
          </a:p>
        </p:txBody>
      </p:sp>
      <p:sp>
        <p:nvSpPr>
          <p:cNvPr id="11" name="10 Flecha derecha"/>
          <p:cNvSpPr/>
          <p:nvPr/>
        </p:nvSpPr>
        <p:spPr>
          <a:xfrm>
            <a:off x="539552" y="5589240"/>
            <a:ext cx="2196244" cy="6480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err="1" smtClean="0"/>
              <a:t>Ocupacion</a:t>
            </a:r>
            <a:r>
              <a:rPr lang="es-ES" dirty="0" smtClean="0"/>
              <a:t> plena</a:t>
            </a:r>
            <a:endParaRPr lang="es-ES" dirty="0"/>
          </a:p>
        </p:txBody>
      </p:sp>
      <p:sp>
        <p:nvSpPr>
          <p:cNvPr id="12" name="11 CuadroTexto"/>
          <p:cNvSpPr txBox="1"/>
          <p:nvPr/>
        </p:nvSpPr>
        <p:spPr>
          <a:xfrm>
            <a:off x="2987824" y="4427820"/>
            <a:ext cx="3168352" cy="369332"/>
          </a:xfrm>
          <a:prstGeom prst="rect">
            <a:avLst/>
          </a:prstGeom>
          <a:noFill/>
        </p:spPr>
        <p:txBody>
          <a:bodyPr wrap="square" rtlCol="0">
            <a:spAutoFit/>
          </a:bodyPr>
          <a:lstStyle/>
          <a:p>
            <a:r>
              <a:rPr lang="es-ES" dirty="0" smtClean="0"/>
              <a:t>Reducción 2,80%</a:t>
            </a:r>
          </a:p>
        </p:txBody>
      </p:sp>
      <p:sp>
        <p:nvSpPr>
          <p:cNvPr id="13" name="12 CuadroTexto"/>
          <p:cNvSpPr txBox="1"/>
          <p:nvPr/>
        </p:nvSpPr>
        <p:spPr>
          <a:xfrm>
            <a:off x="2987824" y="5075892"/>
            <a:ext cx="3168352" cy="369332"/>
          </a:xfrm>
          <a:prstGeom prst="rect">
            <a:avLst/>
          </a:prstGeom>
          <a:noFill/>
        </p:spPr>
        <p:txBody>
          <a:bodyPr wrap="square" rtlCol="0">
            <a:spAutoFit/>
          </a:bodyPr>
          <a:lstStyle/>
          <a:p>
            <a:r>
              <a:rPr lang="es-ES" dirty="0" smtClean="0"/>
              <a:t>Reducción 6,43%</a:t>
            </a:r>
          </a:p>
        </p:txBody>
      </p:sp>
      <p:sp>
        <p:nvSpPr>
          <p:cNvPr id="14" name="13 CuadroTexto"/>
          <p:cNvSpPr txBox="1"/>
          <p:nvPr/>
        </p:nvSpPr>
        <p:spPr>
          <a:xfrm>
            <a:off x="2987824" y="5723964"/>
            <a:ext cx="3168352" cy="369332"/>
          </a:xfrm>
          <a:prstGeom prst="rect">
            <a:avLst/>
          </a:prstGeom>
          <a:noFill/>
        </p:spPr>
        <p:txBody>
          <a:bodyPr wrap="square" rtlCol="0">
            <a:spAutoFit/>
          </a:bodyPr>
          <a:lstStyle/>
          <a:p>
            <a:r>
              <a:rPr lang="es-ES" dirty="0" smtClean="0"/>
              <a:t>Incremento 11,1%</a:t>
            </a:r>
          </a:p>
        </p:txBody>
      </p:sp>
      <p:grpSp>
        <p:nvGrpSpPr>
          <p:cNvPr id="24" name="23 Grupo"/>
          <p:cNvGrpSpPr/>
          <p:nvPr/>
        </p:nvGrpSpPr>
        <p:grpSpPr>
          <a:xfrm>
            <a:off x="5796136" y="3140968"/>
            <a:ext cx="2448272" cy="2700300"/>
            <a:chOff x="6372200" y="3347700"/>
            <a:chExt cx="2232248" cy="260158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006180"/>
              <a:ext cx="20859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Elipse"/>
            <p:cNvSpPr/>
            <p:nvPr/>
          </p:nvSpPr>
          <p:spPr>
            <a:xfrm>
              <a:off x="6588224" y="4149080"/>
              <a:ext cx="648072" cy="422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7596336" y="3933056"/>
              <a:ext cx="648072" cy="422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20 Conector angular"/>
            <p:cNvCxnSpPr>
              <a:endCxn id="19" idx="0"/>
            </p:cNvCxnSpPr>
            <p:nvPr/>
          </p:nvCxnSpPr>
          <p:spPr>
            <a:xfrm flipV="1">
              <a:off x="6912260" y="3933056"/>
              <a:ext cx="1008112" cy="211378"/>
            </a:xfrm>
            <a:prstGeom prst="bentConnector4">
              <a:avLst>
                <a:gd name="adj1" fmla="val 33929"/>
                <a:gd name="adj2" fmla="val 2081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25 CuadroTexto"/>
            <p:cNvSpPr txBox="1"/>
            <p:nvPr/>
          </p:nvSpPr>
          <p:spPr>
            <a:xfrm>
              <a:off x="6588224" y="3347700"/>
              <a:ext cx="2016224" cy="369332"/>
            </a:xfrm>
            <a:prstGeom prst="rect">
              <a:avLst/>
            </a:prstGeom>
            <a:noFill/>
          </p:spPr>
          <p:txBody>
            <a:bodyPr wrap="square" rtlCol="0">
              <a:spAutoFit/>
            </a:bodyPr>
            <a:lstStyle/>
            <a:p>
              <a:r>
                <a:rPr lang="es-ES" dirty="0" smtClean="0">
                  <a:solidFill>
                    <a:srgbClr val="FF0000"/>
                  </a:solidFill>
                </a:rPr>
                <a:t>Supera con 5,7%</a:t>
              </a:r>
            </a:p>
          </p:txBody>
        </p:sp>
      </p:grpSp>
      <p:cxnSp>
        <p:nvCxnSpPr>
          <p:cNvPr id="27" name="26 Conector recto de flecha"/>
          <p:cNvCxnSpPr/>
          <p:nvPr/>
        </p:nvCxnSpPr>
        <p:spPr>
          <a:xfrm>
            <a:off x="3707904" y="2636912"/>
            <a:ext cx="2088232" cy="1335845"/>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0" name="29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Macro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7548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Macro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CuadroTexto"/>
          <p:cNvSpPr txBox="1"/>
          <p:nvPr/>
        </p:nvSpPr>
        <p:spPr>
          <a:xfrm>
            <a:off x="251520" y="827420"/>
            <a:ext cx="244827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a:t>SECTOR TURISTICO</a:t>
            </a:r>
          </a:p>
        </p:txBody>
      </p:sp>
      <p:pic>
        <p:nvPicPr>
          <p:cNvPr id="13314" name="Picture 2" descr="http://t2.gstatic.com/images?q=tbn:ANd9GcQHKPYpOn3Gd-6DjmVtBK0jNXwtn_4V-Y8J3xf1EhIAA1jjY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3793">
            <a:off x="1418007" y="1499143"/>
            <a:ext cx="1613563" cy="161356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t3.gstatic.com/images?q=tbn:ANd9GcT6Iy5CBr1YqEDfxbeh9eFMGvAmlBHLEDMk42PQz4f8a5w2aC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3299">
            <a:off x="3184571" y="1290321"/>
            <a:ext cx="1813087" cy="143895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hISEBQUEhQVEhUWGBgYGRIYFxsbFxsWFxcVFRgaHBoZGyYiHBskHBgYIS8gIycpLC8sGR4xNTAqNSYrLSoBCQoKDgwOGg8PGjIkHyMvNSw1MDYsLCw0KiwqNSwtLC0yLDU1KiwxNCwsLiwsLDUqLikpKSwsMC8uLSwqLDIsLP/AABEIANkA6QMBIgACEQEDEQH/xAAcAAEAAQUBAQAAAAAAAAAAAAAABwMEBQYIAgH/xABLEAACAQMCAwYDBQQECQ0BAAABAgMABBESIQUxQQYHEyJRYTJxgRQjUpGhQmJy8BUzgrEIQ3N0kqLB0dIXJDQ1RFRjg5Oys8LxFv/EABoBAQADAQEBAAAAAAAAAAAAAAADBAUCAQb/xAAxEQACAQIEAwYGAgMBAAAAAAAAAQIDEQQSITFBUWETcYGhsfAFFCKRwdEy4RVC8dL/2gAMAwEAAhEDEQA/AJxpSlAKUpQClKUApSlAKUpQClKjbvO7cSK/9H2TlZ3Aaadcfcwt6b7SMCMdQCD1BHMpKCcpbIF52w700t5GtrNBdXI+Lf7mL/KMOv7o3+RrQbu/4hcNruL+4U9I7dvAjX2wu7fNt6sQILOHoij6szf3sx/nAq/jfIBIK5AOk8x7HBO4r5/EfEKs9YaR9SFzfA2/uk7RTtLc2dxMZ/BCSRSSNqlMcmdSsTuwU43/AHsegEl1E/dBaar/AIhPp2VYYQ+/PBdwOnRM/T1qWK3KEnKlFy3siVbClKVMeilKUApSlAKUpQClKUApSlAKUpQClKUApSlAKUpQClKUApSlAYvtPx9LK0muZBlYlLaeRY8lUHpliBn3qAuB8QST7TMWZi0zu8jjzkEBxqAAAKglcKMZBxsRUn99s5+wQxDlPdQxkbbqNUnPp8A5VEnEE8GacIM+KqShQCfvAzRgYHPMrRsR1GoVmY950qXF6+Zy1meUq8OtGnuGuJfhjOmKPop/aJ/eB2J/EDg+UVmb27WKNpHOAoJ+foPmaxrSyRBYUXwAoCjxEZp2A5lbdfOM89UuhTnnVXshCbjicUUtlJdNnVm5mVY1iBUNIIUQLqH4cvzxv8QpRwc6s1neVcFxt3HGW7Ja7qOANbcNQyjTNcM1xIOuqU5UHPIhAoI6HNblSlb6VtCUUpSvQKUpQClKUApSlAKUpQClKUApSlAKUpQClKUApSlAKUpQClKUBHXfX/0ex/z6L/45qi7icTm8i0syeVAXU4YEPJKukjdTmL4hyxUr99lpnhgmHO2nhm68g3hnl7Se9RXxNiLmNgRpxG2fUCUxEfLFwDn2rIx11VjJcnbvPF/LwfoZa3tlQYQBQdz6k9STzY+5yayvYIj+nIv81m2/tpWMnnVFLOQqjmx2ArXWuJ3uGlhkktkaLwSVOmV016z7oCce+B74rOwUstXtJ7I4pQlOWh0de8ftoW0y3EMTc9LyIp/JiKq2HFYZwTDLHKBsSjq4B99JOK5pi4JAo/q1Puw1E/Vq+jhSKweLVBIOUkTFGHyK1sLHwvsy98tK250/SoT4J3u31tGY7mH7eQPu5lYRt6Yl2I/tD9eYS97vFmJKxWUa9FYSuw+bK4B+gqz8xStfMQ9lO9rE2UqJuCd9rowXiVuI1P8A2qAs0YP7yHLKPfJ+VStBOrqrowZWAKsDkEEZBBHMEdaljKMleLucNNaM90pSujwUpSgFKUoBSlKAUpSgFKUoBSlKAUpSgFKUoBSlKAseO8JS6tprd/hlRkJ9NQIyPcHf6VzbcxN9nKTArLaM8MwxkqMaNeBz04SQY5+GcetdQVzv3lWS33GrjwQqrEscUk2TvMoyxwD5nUHRjYDRv71MXCLgpSdrcT1Wum3YxUUrz6ZZRp2BWLoCQMufVieWeQx1zV1WHj4hLGp8TTLpZkJHlfKsV2HJicex3q6j4zEfiJj5jDqVwRkEZ5ZBB61jypy4LToa8aLpRirWus3g+JfUrxFOrfCyt8iD/dVTFQ7Hp8pVFbxS+gEk7jODp1Dcrq5agN8c8VVZgOZx869aaPLhlBBBGQdiPato7qu1TWd0tjKxNtPnwNRz4U3Mx5P7L9B+LHqxrT5eJxKcGRc+gOT6chk1YcR4nlQ0Sya0dHjfTpxIrArjVgk522HWreFlOnNcmR1KTqxeVXsdV0rXuwPaZr+wiuJFWORtaui5wHR2Q4zuM4BxvjOMnGa2Gt0yxSlKAUpSgFKUoBSlKAUpSgFKUoBSlKAUpSgFKUoAa5n4hiW/v5o2aLVdzAGMkAhWxkqdm1bk5HMmpQ70+OStNBw+CR4vEVpp5EOlxAp0KgI3Gt8gn93qCRUYca7PQQz2kcSlUmk0OmpmDBWifcMx57jbHxVmYzEwUuw4vXwWv4LVGi5LO1psWdrayRTNKwFwSSQCdBVm5kDBXJ+nXGM1ZcS4qizHSCni4yrAELJsC3kLalIwdt8qdt63tOy1mDkW8X1UH9DtV7bWMcf9XGkf8KhffoKxPn6ad8rfDl+15GnRpVaNRVacsskrc9LW4+RHN/a2iBHV4pCPLJkrqJJzr0nfIY4IA5H92qth2dEsTSRnQScxxhjpKjPxjOxfodsAKa39poZHKExu67lCVZhnrg7iqP8AQFr/AN3g/wDST/hp/kWo2d0/vp5HjpVeyVJSTtK97a91+V9SP4eHrMVgRSu5LqS33QHxHTnAbJwP4s8qqcS4VFat51UxtkoxUFlI3KEnn+6fp895/wD5u01Z+zw5/wAmuPyxj9Kt7rgli58ExwK5GQqhFkHXI04b+fSu18QTlxtx/e5YdSssQq6UVZWtl0f/AF69DVYLS3SEEywxTk6j5l2LYIjZV3KgYHscke9Ph96GlDtHIwT4VVcgyYI1aiQuF5Dfmc9KzE/BZrfOE8ZPxxqBIAPxIPiPumevlFUIbxHJ0sCRzX9ofNTuPqKnVRTTa1vx5frxKkaleNKdCU3lm7tetu/jYkvuKuSbe8T4Qt05CEglQ6I2NjjGR096k2oi7kWxd8QXoVtn984lWpdr6Ck704voZEo5W0KUpUhyKUpQClKUApSlAKUpQClKUArFcQ7V2UEnhTXUEUhx928qK2/LYnrVLtT2utuHxCS4cjUdKRqNUjt6Ko5/PkMjfcVCfCJ4Ly54hJJHrd7l2xMn3ghb+qUhsldIBGBy29qq4rErD087VyWjSdWWU3jinexc+PcC0tEnhgkaMu0ul3eP+s0KAds7D129cVlOKd60K2NtcW8bTy3eRDBnT5k2l1t0VDsT8uhyIx7JwfZri6tOSqwlj5/A4A/TCj55qjwCxdeI3CsSY4dRiXov2kiQ4+gI/wB1Z3+SadS/BJx7nbf7otfKJ5bcXZkvdhu3jXsk0FxCLe4iAbSH1o8TEgOhwDsdiD6j1IG4VEvd/GZONyuB5YLQIx2+OWRXUHf8IJ5ev1lqtPC1JVaMZy3aKtWKhNxXAiHt/CY+Oxu5Oma00Rk8tccpZkH0w39qsNx6HLWrY+G5j39Awdf7ytS92q7J2/EIPCnB2IZJFOJI3HJkbGxqDe3Ftd2FwLaaZZ0AS4jlMWlmEUmplJDAaxp355GOWazMdgZzqqtB9H6FrD4iMYdmzaqo3ofwn8P49DaP49J0/riqqsCMjcHcH26V9r5VOzubG5GXYjg8LOWeSVLyOVdMIUgaQV1lzp5EagckY984qTaYpV7HY35uUZZbWVirhcN8vm+pu7vrw6IseL2jPGDHjxI2EiZ5Flz5T7MpZT/FUc9luFx3Ms7TSTR3IOuLSpIMgLElvLgYbTzK8zvtUl39+sK6myckKqKMszHkqjqef5GrPh1nN4zSvphVxvbqdWW/G7ctfTyDfAyTU+Bxjw0JNxTvtf05/i/eR4vDdvaKk13e7dO4ytad211tdWqRA62DqWHTxCoUk4Ow0Mf7NbjWL4cNdzcSdAUhX/ywXf8A15CP7NUsNPs5Opa9l66fm5aqxzrLz/6fezsrcL4hFKkjPDdSx28ySacjVkROGwMaTkkehPtidKhGOD7TxOwtk3KTLdSddMcGWGfTU3l+o9am6vrPhs5zw6c/aMbFxjGq1EUpStEqilKUApSlAKUpQClKUApSlAR33tcCl+4v4VMhtNfiRcyYHA1smeTrjO3MfLFaRd4dY7y2HiMAMhecsJ+JMZ3YcwOYZcdansioZ7RcDSw4t4cIMdvdRNKsX7AnR/vNAx5RowdIPXoNIGP8Tw2aPbx3iteq5F7CVbPs3s/JlpLwzN1HOpxpR43G+WVsMv5Nn8/arxLdQ5YABmCgt1IXVp/LUfzqpWHiaS5ZiHaKBWKr4Zw8hUlWYvjKpkEALgnBOelfLrNNavRK39e/wa7tHZbnvsL3gR20M5giN5eXNw7lF8iRxLhIvEkYYAwGIHPffHM7t2P7x5prpbS+gSGWRWaKSJi0b6AWdMHdWCjPMg4PLbOixWvgGK0sIlaeYnShJwAMlpZG5lV9znoOWKkrsV3dx2R8eZ/tN4ww07clB5pEvJU59MnPQbV9bg61WtaUVamtFzZi16cKejd5eSNwqPO/KwjbhZkK/exSR+E/4Wd1Rs+qlSQR8vSpDrSu+KzaTg9wVxmPRLg9RHIrEflmtJ7FVEa9kL0mAQyYEsACEeqckceoIGPmOlZ6o4eW4UrcrIkTKCfDPwlGwSrt1zgbcs8t962/gfaiG5AAPhy9YW2cHHTPxD3H5Cvi8XhpJupHVPe3B/o3aNVfwe/qVZrub7WI0MTAxqywMwSWRtbK3hM2EZwNP3ZIJB25Grk34DFXjniYc1e3lBH10EH6Eisb2q7Pi5RCAGeMkqrbBgcBlJ6cgR0yBnYmsPBHxAKEi+2RDfA+0uka5O58suMbk+UH5VNRp4SrSWfSS3s0vUmjSqPM1OK6PN5WTM5HfrPcxeGHIjEodmidArMIwFy6jze3oazFWfCOH+DEELGR92eRiSzyMcuxJ3OT6+gr1xDiUcCapG0g7Ac2Y+iqN2PsKz6uWU8tK7S0XN6sQuo3nueOMcSEELPzbki/ikPwj89z7A1jO7/s3f3yyCC5WK2jJX7Q0SOXmY6nCDbIBYnUTzI59PvZTstLxu7ladzb21uQphXBkbxATjVyUlR5m32OkDcmp34dw6K3iSKFBHGg0qi8gB/PPmTvX0uA+HRhTvVSd9efd76mViMU5S+jSxhOx3YaDh6sVLTTSYMtzJu7n0/dUdFH5mtkpStlK2iKApSlegUpSgFKUoBSlKAUpSgFKUoBWp94/ZN722VoMC5t28WEnG7AeaMk48rjbmBnGdq2yleNJqzPU7aog7hHGFnUjBjlQ6ZYGGHjcbEEHfmDv/t2q5vLyOGNpJGCIvNj7nHTmcnkKzfe1wfwXh4lGv8AV/dXIUbtA5wrn1KNj/SHQVrPHrH7RaSIhBLrlD01DDrg+5A396+OxmCjh68U/wCD8uf2NuhXdSm3/sjau6fgUhkuOITRtH44WOBHGHEC7liOmtsHH7ueRBqSa1/sR2rjv7OOVSPEACzR/tRyjZ1YZyNwSM8xg1HPeL30nU9tw1hsSsl5gEAjGRD0Y8xqx8ujV9dCMacFFbIxZNyk29zf+1veNY8O2nk1S42t4xqlPp5c4UH1YgVEXa/vunu7eaCO1iiikjZG8RmeTBBGRo0hW3BGc7jrUf6CWLOSzMSWZjlmJ3JZjuTmvNyPKR64H5kConWu7I7yaamQgkk8NJWKyafIsR1DzKdIKnfLnB5jbPSqd7Yi4uTrdbRlRT94R5jkjIIIBxt+VeeHIxmVQ+ged12B+8wAdjz8uf1qrxeWWKaN30N5WUFcjPrnOcHcHb0NUtVO0d7O365FmMYzSU3lV1d2vbrbczPZl7prl4VvDJGkYbxAFkXJIAXzZ9TsCOVZrjd3e28SsjQznUQcwsuwV3ySJSP2cchzFY/hv/NJUlklRkmxGxAAUZy0bA5JK51An0bPSs32l4iqxiEMBJcZjUZwQrbO/wBBnHqcCsas81eNopp9Frbe+l+vcWqcqapScZtpcdvK7NPn7W3rBT40AUlQY4Svi+bbAD53z6Zx8qp2ls0rtIZXWcZGCSSud/NrzrB9RhfTFUr8SJdRxKVm0EHlp8xVtickbLvkevKvdy0h8R3cRyQqSqquxBGRlm3ZSRjG2DWmoRSWRJXXvgQycW7xm5Lqrfl7G191HeXb2TzrdoyePIreOvmjUKCihl+IDZvMMncbbZqf7a6SRFeNldGGVdSCpB5EEbEVx3DH5m9goz67En9TW393veHLwuXDapLRz95DnPhk/wCMjz19Ryb54I1YVF/Eoyi9zpqlUrW6SRFkjYOjqGVhuCrAEEH0IINVanIxSlKAUpSgFKUoBSlKAUpSgFKUoBSlKApXNskiMjqHR1KspGQVYYII6gg4qFeNcFl4PJok1y2DH7q4wWMOTtFLgfDvhW//AATfXiWJWUqwDKRgqRkEHmCDzFQYjDwxEMk1/RJTqSpyzRIHn4FBcBpYneMyKVaW3k061PMNpyrA9citP7QdlzZ4ZSXhOAGOMq3o2ANieTfQ9Mzxf90PC5G1rAbdvxQSPF67aVOkc+gqlB3M8KGdcLTMcgvLLIx3wNvMADtzxn3qhRwNalJLtLx5Nf375FipiITV8tmc7VRJ1OB0Xf68h+QP6it37Ud0l9a3QhtY3uoZTiKYD4M/szHkun8RwCPqBqXEOFNa3M9s5DPDIylhyYZ2bGdsg5x0qy6bimyJSTKLg81OGG4PoRyrNaoZYGZnaSZg6JEQoKORuQq8hy+8J5elYesz2et8IzkY8Q5H8IGF/Pc/UVUraRvyO1BzdrmHW7dfK6lwgZREf2C2M49VP9x2qrJKirpVhPrjTzHJ0kDSyNncBSMqu3P61V4y2bhtsYRB8/iOf1x9KsyeWBkkgADmSdgKkVpJP3z9+ZZp4mrRsoPSObgv9tGVeFwM8wCMQVDMzkajlhp682OetVuM24EijW7tpJYsf2dQKjAAAGoE8ulX0HhQ25W4RlkQs6yIxGosQdKsBseQKsMbZ3rCgHLEkksSTk5+Qz1wNq5i3KebgtO/x92KsZaOLR5j+JvmP/aK9OP59qovKFk9iN/bBwD+uKyFnw6SRHn8N2tYWTx5l2AV3VNKnqd98ZwPSp8reqR5dEuf4P3H5HiuLRtTxwENHJ0USFsxk/xAsPm3oKl2od7DabXjESxjTFdwPHoXZfEgAkRsf5MMPz96mKp8NWVakpriR1YOnNxYpSlWCMUpSgFKUoBSlKAUpSgFKUoBSlKAUpSgFKUoC14pxBYIJZn+GJGdvkilj/dXI0l6ZXkllGWldpS6jzK8h1Hb9pdxkc66N75b4xcFusHBcJGN8E65EVh7+XVt6ZrnKMbfz8qr13pYsYebhLMvPj7+64aniRcr5hlfxrkr+Y5fI1k+DcXVdSu+QTlXJyAcAFSenLI6cxVgq4OVJU+qnH59D9a+tIT8SRSe7Lg/mP8AdVScVNWZdgqEnfM4vqrr7rXyfeeriUPNKwIbLYyOWAABuOfKqvDiPHj3AxqJJONirKPzJA/OqCmPP9QB/DIf7sCvLQo7BRCAznSHMhOM9cewyefSlla3Tp+zp4emvqVaL8J/+TbpIwylTyIIPyO1aZFP5AeeAMk7AH3Y7fTn7VsV9xlFUrGwd8YGDkA+rEbbc8c6wCQgY5nAwCd8fL0+lQYeLinmIZyi3qSd3F8Ls7n7dHcIJJnVVKMPKbYkHyjmPvApJ5giMjBqWeL9n4E4XPaxKkMQt5EUY8qgo25yd9/MSTknJJrnXsRx37FxK2nzhNYik6DwpfKSf4SQ30qYe9zirv8AZ+HxsV+06nnK/ELePGVz0DsdP0I64Op2sY03N7L8FJxcp2XE0ThvjPY2k0JxPCI5YyTszRgqVYk8nXIPz9KlPst3m2l3927C1uQcNazMFfV+4TgSD0I39hWlRRBVCqMKoAAHIADAH5VQv+FwzDEsaSDpqG4+R5j6GvmMJ8U7ByTV4t36q5rVsJ2iTT1JrBpUF8J7QScHlUxu81mRmSzZizRoCAZYc9FLDUvv9Vm+1uVkRXQhkdQysORVgCCPYgg19NQrwrwzw2MmpTlTllkVaUpU5GKUpQClKUApSlAKUpQClKUApSlAKUpQEbd/f/VS/wCcQ/8A3qBUOwqe+/RC9jbRZx4t3EhbGSPJK2QPpUD3Fs6SzICHEPMkFSdsnkT6GqldrNl47/gnoRlUlkirv9anylHikVYmZNpslMMDnGCc8sc+tU1lzq8r+T4zpJC8/iIzjlUFuXvgd/65uG1+pUry8YPP+en+2vKTAnAzk7gaWyR7DFfPtSete2Y6FQDFfa8GYZA3ydwNJyR64xyo0h8MSaGKFtIfGF1emTXlmeCdMqR6j9elSJ2f4jNfOL2cDV4EdtH6lYv6xz7tJq2+f10Ph9m0twYSRGQpbONZOMHA3Azg5+lSb3e92LXfD4JPt0qQShjJboihtYkZWVZeaqdO4x6+tcVaU69N0oNK9r9x3GSo1frTvHh1LNOMXLpLcQ2rT2cLFHuEYFsqAzsqHdkXO5HzzV1PxYeAJ4R4ybMdJ38PfUVHVl/CcHYjnUzcJ4TFbQJBCoSONQqqOg+Z3JJ3JPMkmog7R8K/oq/ZT5bO6cvC2MJFOd3iJGyhviXkNsdCap4z4XCFNTpK7W65r3yJ6GLlKWWb38jXOL3ioS0ja0VlnjfOdUErLDPED1GHyB6MvpUs9z0cy8GtlnVlI16QwIbw/EYoSDvjB2/d01HPYnsgOI3pB0tZWUzMGH7bvpk8BSNtCOCT7FR1Bqeq0fh9Ds6d3x9OH7fVlXE1M0rchSlK0CsKUpQClKUApSlAKUpQClKUApSlAKUpQGB7acKsZ7Rv6Q0+BGdZdmK6GwVDBlIIPmwPUnka57m4HYzXk0VhdyNA0SsZJV85csQUGsIxATfOPnmpZ77rlBb2iS5ETXIZ2/Y+7jkKIxxgBmI54+E/SIuz1ikza5QrqqB21AEF5SxZj02Cn8/aqGMq5INLTTe1/exaw94KVW9sq+99Lfa9/txLni/Z+aGCNn8Jktl2YMwY5KDky4B2wBk5Jqhadl+IpDcN9gumF0PIVQkjZz5lG4+IcwKxH9GoViYggFwpAY7q7FVI3+IZVhXRHdLxua64ZGbgl5YnkhZ2OSxjbAJPU4IBJ5kE9a4w1JSi4zd33W435vjr4ljGwnQjGg1aLSnbvXg+luhBvB+GXguYpRY3rCNCrBYHzkggYyBn9OVUbfsLxOWOSJbC5BZy4Lp4agZXq+Bnntmuq6Yq2qEE7+9Lv8kEsZVdSVXjJWfdaxzx/wAmfGJ5Y5TbJCUiCHxJ083M8kyVOTnBq04/3XXtjY6rp4GthKjSLEzGVA5CZUugGxPIZ5n3rpKoH752Mt5P4rZSCOKOKMk6RJPgtJjONWG/JR6VxOFOlDbkv16kPaTcY0t0ndLq7etka9xXgFrbXFvLPLMYi2ifTKFlEbDAdQq50gnLAA5HzqV+xneLwYGKxsnZFyVi1I4RnJ1EB331Esfixkn3GYZsbFFuoMIu/iKRpBziMsD8wV5194+ViufICZH8N0jTJbx1cquAu4JwnLc4PWqeFruGWk/qe9/H8GljsLkxsqNWVna973u7X489u86nq34hw6KeNo5o0ljbmjqGU9RsaqwvlQSCuQDpPMZ3wcHnXutYyC24dwyK3jEUEaRRrnCIoVRk5Ow9Sc1c0pQClKUApSlAKUpQClKUApSlAKUpQClK8vnG3OgNW7Sd5ljZyGF3eacYzbwIZJBk43x5VPLYkHcbbitaue9i8kH/ADbhxTOMPcSqnpzjXzdfXp9Kh3gHbxreSXx08TxJGd5BgS62JLEn9rfocVudn24spAPvgh/C4K/qRj9ayMZisVSlaFPTnq/TYvUKNGa+qWvLYyPaG/4nxCFobmW2iifGY4omY+Vw48ztkEYG4961mXsoY8gw+MCCDLA/hSMp5h4y4U59ic+gzWfk7U2YGTcRfRwT+Qyaxd73jWafCXlPoq4HXq+P0zzrJWIx1aX8W/C3mrepZnh8NazdvEwPEOCS6Nccd6pRg+XaPyhTklVzqcgchn610F3ecMtIbCP7FI8sMmZRJIwZyXPm1YAwQRgjGxBzvmudOKd5k77QqsA/F8T/AJkYH5fWpf8A8He4ZuFSBjkLcyAewMcLn9WJ+tb+Cp1oxfbJL18ShiJRlK6k5Pm9SUaUpV4rioT76uEW8t7EsCySXjhXlUSaY/s6eVdeT5WJxpI9DkbjM2Vyx3jdoLiLjl68chU+IF2xgqiKqgryOAOoqOpGcoNQtfqdRtdZtjIjs8xIzaSMRyMlyukdP2XJ/wBXer617IOskcySrbSxsGRYYlKKw5E6x943PzED5Vg+G96TDAniDfvxnB/0W2/Iis/bd4Vk+MyNGTjZ0br7rkfrXzVWOPpPSP2u/wBmnCOHm80pNvqzZYO1/GohgS2l0P8AxI2jc7Ec4zp9Dy6nlWUt+9+aP/pfDplHWS3dZh89PlIH1rT37a2IGftCn5Byfy01h+Kd5sCAiBWlboWGlP8AiPywPnU2HxfxCTtkv3q3nojypQwyV81vG5P/AGc7T219D4trIJFzg7EMrDmrKdwf5FZWoJ/wf+JTz8QvZG06XiQuAMecPiPAH7vibnf33NTtX0SvbXczHa+gpSlengpSlAKUpQClKUApSlAKUpQClKUBBHeP3GXD3EtzYaZFkYu1uSFdWY5bQT5SucnBIIzgZqJr/s3dwHE1tPFz+ON15czkjce9doV8FdKTQOIFUk4G5PIe9ZKy7MXkxxFbTybgHTE5wTyyQNvrXYacx86ujTMwcscK7luLT4P2fwVP7UrqnrzXJfp+HqKnruw7Etwux8CR1kkaRpHK505IVABkAnyovQb5rbVr7XjbYFKUrwCob7xu4+e8vJbq1miBlKkwuCuCEVSQyg5JK53A3J3qZKUBylxPud4vDnNq0gBxqiZXzuRyU6vfcdawNz2RvowS9pcoF5sYZABvjnpxzrspq+iuszBxbbcAupDpjt53OM4WJ2OPXAFbNwPud4rckYtzAp/xk58MDbPwnzn6Ka6sr4KZmDU+7nu9i4VbsiuZZZCGklxjJUEKqjooycZJOWJ64G20pXI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0" descr="data:image/jpeg;base64,/9j/4AAQSkZJRgABAQAAAQABAAD/2wCEAAkGBhISEBQUEhQVEhUWGBgYGRIYFxsbFxsWFxcVFRgaHBoZGyYiHBskHBgYIS8gIycpLC8sGR4xNTAqNSYrLSoBCQoKDgwOGg8PGjIkHyMvNSw1MDYsLCw0KiwqNSwtLC0yLDU1KiwxNCwsLiwsLDUqLikpKSwsMC8uLSwqLDIsLP/AABEIANkA6QMBIgACEQEDEQH/xAAcAAEAAQUBAQAAAAAAAAAAAAAABwMEBQYIAgH/xABLEAACAQMCAwYDBQQECQ0BAAABAgMABBESIQUxQQYHEyJRYTJxgRQjUpGhQmJy8BUzgrEIQ3N0kqLB0dIXJDQ1RFRjg5Oys8LxFv/EABoBAQADAQEBAAAAAAAAAAAAAAADBAUCAQb/xAAxEQACAQIEAwYGAgMBAAAAAAAAAQIDEQQSITFBUWETcYGhsfAFFCKRwdEy4RVC8dL/2gAMAwEAAhEDEQA/AJxpSlAKUpQClKUApSlAKUpQClKjbvO7cSK/9H2TlZ3Aaadcfcwt6b7SMCMdQCD1BHMpKCcpbIF52w700t5GtrNBdXI+Lf7mL/KMOv7o3+RrQbu/4hcNruL+4U9I7dvAjX2wu7fNt6sQILOHoij6szf3sx/nAq/jfIBIK5AOk8x7HBO4r5/EfEKs9YaR9SFzfA2/uk7RTtLc2dxMZ/BCSRSSNqlMcmdSsTuwU43/AHsegEl1E/dBaar/AIhPp2VYYQ+/PBdwOnRM/T1qWK3KEnKlFy3siVbClKVMeilKUApSlAKUpQClKUApSlAKUpQClKUApSlAKUpQClKUApSlAYvtPx9LK0muZBlYlLaeRY8lUHpliBn3qAuB8QST7TMWZi0zu8jjzkEBxqAAAKglcKMZBxsRUn99s5+wQxDlPdQxkbbqNUnPp8A5VEnEE8GacIM+KqShQCfvAzRgYHPMrRsR1GoVmY950qXF6+Zy1meUq8OtGnuGuJfhjOmKPop/aJ/eB2J/EDg+UVmb27WKNpHOAoJ+foPmaxrSyRBYUXwAoCjxEZp2A5lbdfOM89UuhTnnVXshCbjicUUtlJdNnVm5mVY1iBUNIIUQLqH4cvzxv8QpRwc6s1neVcFxt3HGW7Ja7qOANbcNQyjTNcM1xIOuqU5UHPIhAoI6HNblSlb6VtCUUpSvQKUpQClKUApSlAKUpQClKUApSlAKUpQClKUApSlAKUpQClKUBHXfX/0ex/z6L/45qi7icTm8i0syeVAXU4YEPJKukjdTmL4hyxUr99lpnhgmHO2nhm68g3hnl7Se9RXxNiLmNgRpxG2fUCUxEfLFwDn2rIx11VjJcnbvPF/LwfoZa3tlQYQBQdz6k9STzY+5yayvYIj+nIv81m2/tpWMnnVFLOQqjmx2ArXWuJ3uGlhkktkaLwSVOmV016z7oCce+B74rOwUstXtJ7I4pQlOWh0de8ftoW0y3EMTc9LyIp/JiKq2HFYZwTDLHKBsSjq4B99JOK5pi4JAo/q1Puw1E/Vq+jhSKweLVBIOUkTFGHyK1sLHwvsy98tK250/SoT4J3u31tGY7mH7eQPu5lYRt6Yl2I/tD9eYS97vFmJKxWUa9FYSuw+bK4B+gqz8xStfMQ9lO9rE2UqJuCd9rowXiVuI1P8A2qAs0YP7yHLKPfJ+VStBOrqrowZWAKsDkEEZBBHMEdaljKMleLucNNaM90pSujwUpSgFKUoBSlKAUpSgFKUoBSlKAUpSgFKUoBSlKAseO8JS6tprd/hlRkJ9NQIyPcHf6VzbcxN9nKTArLaM8MwxkqMaNeBz04SQY5+GcetdQVzv3lWS33GrjwQqrEscUk2TvMoyxwD5nUHRjYDRv71MXCLgpSdrcT1Wum3YxUUrz6ZZRp2BWLoCQMufVieWeQx1zV1WHj4hLGp8TTLpZkJHlfKsV2HJicex3q6j4zEfiJj5jDqVwRkEZ5ZBB61jypy4LToa8aLpRirWus3g+JfUrxFOrfCyt8iD/dVTFQ7Hp8pVFbxS+gEk7jODp1Dcrq5agN8c8VVZgOZx869aaPLhlBBBGQdiPato7qu1TWd0tjKxNtPnwNRz4U3Mx5P7L9B+LHqxrT5eJxKcGRc+gOT6chk1YcR4nlQ0Sya0dHjfTpxIrArjVgk522HWreFlOnNcmR1KTqxeVXsdV0rXuwPaZr+wiuJFWORtaui5wHR2Q4zuM4BxvjOMnGa2Gt0yxSlKAUpSgFKUoBSlKAUpSgFKUoBSlKAUpSgFKUoAa5n4hiW/v5o2aLVdzAGMkAhWxkqdm1bk5HMmpQ70+OStNBw+CR4vEVpp5EOlxAp0KgI3Gt8gn93qCRUYca7PQQz2kcSlUmk0OmpmDBWifcMx57jbHxVmYzEwUuw4vXwWv4LVGi5LO1psWdrayRTNKwFwSSQCdBVm5kDBXJ+nXGM1ZcS4qizHSCni4yrAELJsC3kLalIwdt8qdt63tOy1mDkW8X1UH9DtV7bWMcf9XGkf8KhffoKxPn6ad8rfDl+15GnRpVaNRVacsskrc9LW4+RHN/a2iBHV4pCPLJkrqJJzr0nfIY4IA5H92qth2dEsTSRnQScxxhjpKjPxjOxfodsAKa39poZHKExu67lCVZhnrg7iqP8AQFr/AN3g/wDST/hp/kWo2d0/vp5HjpVeyVJSTtK97a91+V9SP4eHrMVgRSu5LqS33QHxHTnAbJwP4s8qqcS4VFat51UxtkoxUFlI3KEnn+6fp895/wD5u01Z+zw5/wAmuPyxj9Kt7rgli58ExwK5GQqhFkHXI04b+fSu18QTlxtx/e5YdSssQq6UVZWtl0f/AF69DVYLS3SEEywxTk6j5l2LYIjZV3KgYHscke9Ph96GlDtHIwT4VVcgyYI1aiQuF5Dfmc9KzE/BZrfOE8ZPxxqBIAPxIPiPumevlFUIbxHJ0sCRzX9ofNTuPqKnVRTTa1vx5frxKkaleNKdCU3lm7tetu/jYkvuKuSbe8T4Qt05CEglQ6I2NjjGR096k2oi7kWxd8QXoVtn984lWpdr6Ck704voZEo5W0KUpUhyKUpQClKUApSlAKUpQClKUArFcQ7V2UEnhTXUEUhx928qK2/LYnrVLtT2utuHxCS4cjUdKRqNUjt6Ko5/PkMjfcVCfCJ4Ly54hJJHrd7l2xMn3ghb+qUhsldIBGBy29qq4rErD087VyWjSdWWU3jinexc+PcC0tEnhgkaMu0ul3eP+s0KAds7D129cVlOKd60K2NtcW8bTy3eRDBnT5k2l1t0VDsT8uhyIx7JwfZri6tOSqwlj5/A4A/TCj55qjwCxdeI3CsSY4dRiXov2kiQ4+gI/wB1Z3+SadS/BJx7nbf7otfKJ5bcXZkvdhu3jXsk0FxCLe4iAbSH1o8TEgOhwDsdiD6j1IG4VEvd/GZONyuB5YLQIx2+OWRXUHf8IJ5ev1lqtPC1JVaMZy3aKtWKhNxXAiHt/CY+Oxu5Oma00Rk8tccpZkH0w39qsNx6HLWrY+G5j39Awdf7ytS92q7J2/EIPCnB2IZJFOJI3HJkbGxqDe3Ftd2FwLaaZZ0AS4jlMWlmEUmplJDAaxp355GOWazMdgZzqqtB9H6FrD4iMYdmzaqo3ofwn8P49DaP49J0/riqqsCMjcHcH26V9r5VOzubG5GXYjg8LOWeSVLyOVdMIUgaQV1lzp5EagckY984qTaYpV7HY35uUZZbWVirhcN8vm+pu7vrw6IseL2jPGDHjxI2EiZ5Flz5T7MpZT/FUc9luFx3Ms7TSTR3IOuLSpIMgLElvLgYbTzK8zvtUl39+sK6myckKqKMszHkqjqef5GrPh1nN4zSvphVxvbqdWW/G7ctfTyDfAyTU+Bxjw0JNxTvtf05/i/eR4vDdvaKk13e7dO4ytad211tdWqRA62DqWHTxCoUk4Ow0Mf7NbjWL4cNdzcSdAUhX/ywXf8A15CP7NUsNPs5Opa9l66fm5aqxzrLz/6fezsrcL4hFKkjPDdSx28ySacjVkROGwMaTkkehPtidKhGOD7TxOwtk3KTLdSddMcGWGfTU3l+o9am6vrPhs5zw6c/aMbFxjGq1EUpStEqilKUApSlAKUpQClKUApSlAR33tcCl+4v4VMhtNfiRcyYHA1smeTrjO3MfLFaRd4dY7y2HiMAMhecsJ+JMZ3YcwOYZcdansioZ7RcDSw4t4cIMdvdRNKsX7AnR/vNAx5RowdIPXoNIGP8Tw2aPbx3iteq5F7CVbPs3s/JlpLwzN1HOpxpR43G+WVsMv5Nn8/arxLdQ5YABmCgt1IXVp/LUfzqpWHiaS5ZiHaKBWKr4Zw8hUlWYvjKpkEALgnBOelfLrNNavRK39e/wa7tHZbnvsL3gR20M5giN5eXNw7lF8iRxLhIvEkYYAwGIHPffHM7t2P7x5prpbS+gSGWRWaKSJi0b6AWdMHdWCjPMg4PLbOixWvgGK0sIlaeYnShJwAMlpZG5lV9znoOWKkrsV3dx2R8eZ/tN4ww07clB5pEvJU59MnPQbV9bg61WtaUVamtFzZi16cKejd5eSNwqPO/KwjbhZkK/exSR+E/4Wd1Rs+qlSQR8vSpDrSu+KzaTg9wVxmPRLg9RHIrEflmtJ7FVEa9kL0mAQyYEsACEeqckceoIGPmOlZ6o4eW4UrcrIkTKCfDPwlGwSrt1zgbcs8t962/gfaiG5AAPhy9YW2cHHTPxD3H5Cvi8XhpJupHVPe3B/o3aNVfwe/qVZrub7WI0MTAxqywMwSWRtbK3hM2EZwNP3ZIJB25Grk34DFXjniYc1e3lBH10EH6Eisb2q7Pi5RCAGeMkqrbBgcBlJ6cgR0yBnYmsPBHxAKEi+2RDfA+0uka5O58suMbk+UH5VNRp4SrSWfSS3s0vUmjSqPM1OK6PN5WTM5HfrPcxeGHIjEodmidArMIwFy6jze3oazFWfCOH+DEELGR92eRiSzyMcuxJ3OT6+gr1xDiUcCapG0g7Ac2Y+iqN2PsKz6uWU8tK7S0XN6sQuo3nueOMcSEELPzbki/ikPwj89z7A1jO7/s3f3yyCC5WK2jJX7Q0SOXmY6nCDbIBYnUTzI59PvZTstLxu7ladzb21uQphXBkbxATjVyUlR5m32OkDcmp34dw6K3iSKFBHGg0qi8gB/PPmTvX0uA+HRhTvVSd9efd76mViMU5S+jSxhOx3YaDh6sVLTTSYMtzJu7n0/dUdFH5mtkpStlK2iKApSlegUpSgFKUoBSlKAUpSgFKUoBWp94/ZN722VoMC5t28WEnG7AeaMk48rjbmBnGdq2yleNJqzPU7aog7hHGFnUjBjlQ6ZYGGHjcbEEHfmDv/t2q5vLyOGNpJGCIvNj7nHTmcnkKzfe1wfwXh4lGv8AV/dXIUbtA5wrn1KNj/SHQVrPHrH7RaSIhBLrlD01DDrg+5A396+OxmCjh68U/wCD8uf2NuhXdSm3/sjau6fgUhkuOITRtH44WOBHGHEC7liOmtsHH7ueRBqSa1/sR2rjv7OOVSPEACzR/tRyjZ1YZyNwSM8xg1HPeL30nU9tw1hsSsl5gEAjGRD0Y8xqx8ujV9dCMacFFbIxZNyk29zf+1veNY8O2nk1S42t4xqlPp5c4UH1YgVEXa/vunu7eaCO1iiikjZG8RmeTBBGRo0hW3BGc7jrUf6CWLOSzMSWZjlmJ3JZjuTmvNyPKR64H5kConWu7I7yaamQgkk8NJWKyafIsR1DzKdIKnfLnB5jbPSqd7Yi4uTrdbRlRT94R5jkjIIIBxt+VeeHIxmVQ+ged12B+8wAdjz8uf1qrxeWWKaN30N5WUFcjPrnOcHcHb0NUtVO0d7O365FmMYzSU3lV1d2vbrbczPZl7prl4VvDJGkYbxAFkXJIAXzZ9TsCOVZrjd3e28SsjQznUQcwsuwV3ySJSP2cchzFY/hv/NJUlklRkmxGxAAUZy0bA5JK51An0bPSs32l4iqxiEMBJcZjUZwQrbO/wBBnHqcCsas81eNopp9Frbe+l+vcWqcqapScZtpcdvK7NPn7W3rBT40AUlQY4Svi+bbAD53z6Zx8qp2ls0rtIZXWcZGCSSud/NrzrB9RhfTFUr8SJdRxKVm0EHlp8xVtickbLvkevKvdy0h8R3cRyQqSqquxBGRlm3ZSRjG2DWmoRSWRJXXvgQycW7xm5Lqrfl7G191HeXb2TzrdoyePIreOvmjUKCihl+IDZvMMncbbZqf7a6SRFeNldGGVdSCpB5EEbEVx3DH5m9goz67En9TW393veHLwuXDapLRz95DnPhk/wCMjz19Ryb54I1YVF/Eoyi9zpqlUrW6SRFkjYOjqGVhuCrAEEH0IINVanIxSlKAUpSgFKUoBSlKAUpSgFKUoBSlKApXNskiMjqHR1KspGQVYYII6gg4qFeNcFl4PJok1y2DH7q4wWMOTtFLgfDvhW//AATfXiWJWUqwDKRgqRkEHmCDzFQYjDwxEMk1/RJTqSpyzRIHn4FBcBpYneMyKVaW3k061PMNpyrA9citP7QdlzZ4ZSXhOAGOMq3o2ANieTfQ9Mzxf90PC5G1rAbdvxQSPF67aVOkc+gqlB3M8KGdcLTMcgvLLIx3wNvMADtzxn3qhRwNalJLtLx5Nf375FipiITV8tmc7VRJ1OB0Xf68h+QP6it37Ud0l9a3QhtY3uoZTiKYD4M/szHkun8RwCPqBqXEOFNa3M9s5DPDIylhyYZ2bGdsg5x0qy6bimyJSTKLg81OGG4PoRyrNaoZYGZnaSZg6JEQoKORuQq8hy+8J5elYesz2et8IzkY8Q5H8IGF/Pc/UVUraRvyO1BzdrmHW7dfK6lwgZREf2C2M49VP9x2qrJKirpVhPrjTzHJ0kDSyNncBSMqu3P61V4y2bhtsYRB8/iOf1x9KsyeWBkkgADmSdgKkVpJP3z9+ZZp4mrRsoPSObgv9tGVeFwM8wCMQVDMzkajlhp682OetVuM24EijW7tpJYsf2dQKjAAAGoE8ulX0HhQ25W4RlkQs6yIxGosQdKsBseQKsMbZ3rCgHLEkksSTk5+Qz1wNq5i3KebgtO/x92KsZaOLR5j+JvmP/aK9OP59qovKFk9iN/bBwD+uKyFnw6SRHn8N2tYWTx5l2AV3VNKnqd98ZwPSp8reqR5dEuf4P3H5HiuLRtTxwENHJ0USFsxk/xAsPm3oKl2od7DabXjESxjTFdwPHoXZfEgAkRsf5MMPz96mKp8NWVakpriR1YOnNxYpSlWCMUpSgFKUoBSlKAUpSgFKUoBSlKAUpSgFKUoC14pxBYIJZn+GJGdvkilj/dXI0l6ZXkllGWldpS6jzK8h1Hb9pdxkc66N75b4xcFusHBcJGN8E65EVh7+XVt6ZrnKMbfz8qr13pYsYebhLMvPj7+64aniRcr5hlfxrkr+Y5fI1k+DcXVdSu+QTlXJyAcAFSenLI6cxVgq4OVJU+qnH59D9a+tIT8SRSe7Lg/mP8AdVScVNWZdgqEnfM4vqrr7rXyfeeriUPNKwIbLYyOWAABuOfKqvDiPHj3AxqJJONirKPzJA/OqCmPP9QB/DIf7sCvLQo7BRCAznSHMhOM9cewyefSlla3Tp+zp4emvqVaL8J/+TbpIwylTyIIPyO1aZFP5AeeAMk7AH3Y7fTn7VsV9xlFUrGwd8YGDkA+rEbbc8c6wCQgY5nAwCd8fL0+lQYeLinmIZyi3qSd3F8Ls7n7dHcIJJnVVKMPKbYkHyjmPvApJ5giMjBqWeL9n4E4XPaxKkMQt5EUY8qgo25yd9/MSTknJJrnXsRx37FxK2nzhNYik6DwpfKSf4SQ30qYe9zirv8AZ+HxsV+06nnK/ELePGVz0DsdP0I64Op2sY03N7L8FJxcp2XE0ThvjPY2k0JxPCI5YyTszRgqVYk8nXIPz9KlPst3m2l3927C1uQcNazMFfV+4TgSD0I39hWlRRBVCqMKoAAHIADAH5VQv+FwzDEsaSDpqG4+R5j6GvmMJ8U7ByTV4t36q5rVsJ2iTT1JrBpUF8J7QScHlUxu81mRmSzZizRoCAZYc9FLDUvv9Vm+1uVkRXQhkdQysORVgCCPYgg19NQrwrwzw2MmpTlTllkVaUpU5GKUpQClKUApSlAKUpQClKUApSlAKUpQEbd/f/VS/wCcQ/8A3qBUOwqe+/RC9jbRZx4t3EhbGSPJK2QPpUD3Fs6SzICHEPMkFSdsnkT6GqldrNl47/gnoRlUlkirv9anylHikVYmZNpslMMDnGCc8sc+tU1lzq8r+T4zpJC8/iIzjlUFuXvgd/65uG1+pUry8YPP+en+2vKTAnAzk7gaWyR7DFfPtSete2Y6FQDFfa8GYZA3ydwNJyR64xyo0h8MSaGKFtIfGF1emTXlmeCdMqR6j9elSJ2f4jNfOL2cDV4EdtH6lYv6xz7tJq2+f10Ph9m0twYSRGQpbONZOMHA3Azg5+lSb3e92LXfD4JPt0qQShjJboihtYkZWVZeaqdO4x6+tcVaU69N0oNK9r9x3GSo1frTvHh1LNOMXLpLcQ2rT2cLFHuEYFsqAzsqHdkXO5HzzV1PxYeAJ4R4ybMdJ38PfUVHVl/CcHYjnUzcJ4TFbQJBCoSONQqqOg+Z3JJ3JPMkmog7R8K/oq/ZT5bO6cvC2MJFOd3iJGyhviXkNsdCap4z4XCFNTpK7W65r3yJ6GLlKWWb38jXOL3ioS0ja0VlnjfOdUErLDPED1GHyB6MvpUs9z0cy8GtlnVlI16QwIbw/EYoSDvjB2/d01HPYnsgOI3pB0tZWUzMGH7bvpk8BSNtCOCT7FR1Bqeq0fh9Ds6d3x9OH7fVlXE1M0rchSlK0CsKUpQClKUApSlAKUpQClKUApSlAKUpQGB7acKsZ7Rv6Q0+BGdZdmK6GwVDBlIIPmwPUnka57m4HYzXk0VhdyNA0SsZJV85csQUGsIxATfOPnmpZ77rlBb2iS5ETXIZ2/Y+7jkKIxxgBmI54+E/SIuz1ikza5QrqqB21AEF5SxZj02Cn8/aqGMq5INLTTe1/exaw94KVW9sq+99Lfa9/txLni/Z+aGCNn8Jktl2YMwY5KDky4B2wBk5Jqhadl+IpDcN9gumF0PIVQkjZz5lG4+IcwKxH9GoViYggFwpAY7q7FVI3+IZVhXRHdLxua64ZGbgl5YnkhZ2OSxjbAJPU4IBJ5kE9a4w1JSi4zd33W435vjr4ljGwnQjGg1aLSnbvXg+luhBvB+GXguYpRY3rCNCrBYHzkggYyBn9OVUbfsLxOWOSJbC5BZy4Lp4agZXq+Bnntmuq6Yq2qEE7+9Lv8kEsZVdSVXjJWfdaxzx/wAmfGJ5Y5TbJCUiCHxJ083M8kyVOTnBq04/3XXtjY6rp4GthKjSLEzGVA5CZUugGxPIZ5n3rpKoH752Mt5P4rZSCOKOKMk6RJPgtJjONWG/JR6VxOFOlDbkv16kPaTcY0t0ndLq7etka9xXgFrbXFvLPLMYi2ifTKFlEbDAdQq50gnLAA5HzqV+xneLwYGKxsnZFyVi1I4RnJ1EB331Esfixkn3GYZsbFFuoMIu/iKRpBziMsD8wV5194+ViufICZH8N0jTJbx1cquAu4JwnLc4PWqeFruGWk/qe9/H8GljsLkxsqNWVna973u7X489u86nq34hw6KeNo5o0ljbmjqGU9RsaqwvlQSCuQDpPMZ3wcHnXutYyC24dwyK3jEUEaRRrnCIoVRk5Ow9Sc1c0pQClKUApSlAKUpQClKUApSlAKUpQClK8vnG3OgNW7Sd5ljZyGF3eacYzbwIZJBk43x5VPLYkHcbbitaue9i8kH/ADbhxTOMPcSqnpzjXzdfXp9Kh3gHbxreSXx08TxJGd5BgS62JLEn9rfocVudn24spAPvgh/C4K/qRj9ayMZisVSlaFPTnq/TYvUKNGa+qWvLYyPaG/4nxCFobmW2iifGY4omY+Vw48ztkEYG4961mXsoY8gw+MCCDLA/hSMp5h4y4U59ic+gzWfk7U2YGTcRfRwT+Qyaxd73jWafCXlPoq4HXq+P0zzrJWIx1aX8W/C3mrepZnh8NazdvEwPEOCS6Nccd6pRg+XaPyhTklVzqcgchn610F3ecMtIbCP7FI8sMmZRJIwZyXPm1YAwQRgjGxBzvmudOKd5k77QqsA/F8T/AJkYH5fWpf8A8He4ZuFSBjkLcyAewMcLn9WJ+tb+Cp1oxfbJL18ShiJRlK6k5Pm9SUaUpV4rioT76uEW8t7EsCySXjhXlUSaY/s6eVdeT5WJxpI9DkbjM2Vyx3jdoLiLjl68chU+IF2xgqiKqgryOAOoqOpGcoNQtfqdRtdZtjIjs8xIzaSMRyMlyukdP2XJ/wBXer617IOskcySrbSxsGRYYlKKw5E6x943PzED5Vg+G96TDAniDfvxnB/0W2/Iis/bd4Vk+MyNGTjZ0br7rkfrXzVWOPpPSP2u/wBmnCOHm80pNvqzZYO1/GohgS2l0P8AxI2jc7Ec4zp9Dy6nlWUt+9+aP/pfDplHWS3dZh89PlIH1rT37a2IGftCn5Byfy01h+Kd5sCAiBWlboWGlP8AiPywPnU2HxfxCTtkv3q3nojypQwyV81vG5P/AGc7T219D4trIJFzg7EMrDmrKdwf5FZWoJ/wf+JTz8QvZG06XiQuAMecPiPAH7vibnf33NTtX0SvbXczHa+gpSlengpSlAKUpQClKUApSlAKUpQClKUBBHeP3GXD3EtzYaZFkYu1uSFdWY5bQT5SucnBIIzgZqJr/s3dwHE1tPFz+ON15czkjce9doV8FdKTQOIFUk4G5PIe9ZKy7MXkxxFbTybgHTE5wTyyQNvrXYacx86ujTMwcscK7luLT4P2fwVP7UrqnrzXJfp+HqKnruw7Etwux8CR1kkaRpHK505IVABkAnyovQb5rbVr7XjbYFKUrwCob7xu4+e8vJbq1miBlKkwuCuCEVSQyg5JK53A3J3qZKUBylxPud4vDnNq0gBxqiZXzuRyU6vfcdawNz2RvowS9pcoF5sYZABvjnpxzrspq+iuszBxbbcAupDpjt53OM4WJ2OPXAFbNwPud4rckYtzAp/xk58MDbPwnzn6Ka6sr4KZmDU+7nu9i4VbsiuZZZCGklxjJUEKqjooycZJOWJ64G20pXI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2" descr="data:image/jpeg;base64,/9j/4AAQSkZJRgABAQAAAQABAAD/2wCEAAkGBhISEBQUEhQVEhUWGBgYGRIYFxsbFxsWFxcVFRgaHBoZGyYiHBskHBgYIS8gIycpLC8sGR4xNTAqNSYrLSoBCQoKDgwOGg8PGjIkHyMvNSw1MDYsLCw0KiwqNSwtLC0yLDU1KiwxNCwsLiwsLDUqLikpKSwsMC8uLSwqLDIsLP/AABEIANkA6QMBIgACEQEDEQH/xAAcAAEAAQUBAQAAAAAAAAAAAAAABwMEBQYIAgH/xABLEAACAQMCAwYDBQQECQ0BAAABAgMABBESIQUxQQYHEyJRYTJxgRQjUpGhQmJy8BUzgrEIQ3N0kqLB0dIXJDQ1RFRjg5Oys8LxFv/EABoBAQADAQEBAAAAAAAAAAAAAAADBAUCAQb/xAAxEQACAQIEAwYGAgMBAAAAAAAAAQIDEQQSITFBUWETcYGhsfAFFCKRwdEy4RVC8dL/2gAMAwEAAhEDEQA/AJxpSlAKUpQClKUApSlAKUpQClKjbvO7cSK/9H2TlZ3Aaadcfcwt6b7SMCMdQCD1BHMpKCcpbIF52w700t5GtrNBdXI+Lf7mL/KMOv7o3+RrQbu/4hcNruL+4U9I7dvAjX2wu7fNt6sQILOHoij6szf3sx/nAq/jfIBIK5AOk8x7HBO4r5/EfEKs9YaR9SFzfA2/uk7RTtLc2dxMZ/BCSRSSNqlMcmdSsTuwU43/AHsegEl1E/dBaar/AIhPp2VYYQ+/PBdwOnRM/T1qWK3KEnKlFy3siVbClKVMeilKUApSlAKUpQClKUApSlAKUpQClKUApSlAKUpQClKUApSlAYvtPx9LK0muZBlYlLaeRY8lUHpliBn3qAuB8QST7TMWZi0zu8jjzkEBxqAAAKglcKMZBxsRUn99s5+wQxDlPdQxkbbqNUnPp8A5VEnEE8GacIM+KqShQCfvAzRgYHPMrRsR1GoVmY950qXF6+Zy1meUq8OtGnuGuJfhjOmKPop/aJ/eB2J/EDg+UVmb27WKNpHOAoJ+foPmaxrSyRBYUXwAoCjxEZp2A5lbdfOM89UuhTnnVXshCbjicUUtlJdNnVm5mVY1iBUNIIUQLqH4cvzxv8QpRwc6s1neVcFxt3HGW7Ja7qOANbcNQyjTNcM1xIOuqU5UHPIhAoI6HNblSlb6VtCUUpSvQKUpQClKUApSlAKUpQClKUApSlAKUpQClKUApSlAKUpQClKUBHXfX/0ex/z6L/45qi7icTm8i0syeVAXU4YEPJKukjdTmL4hyxUr99lpnhgmHO2nhm68g3hnl7Se9RXxNiLmNgRpxG2fUCUxEfLFwDn2rIx11VjJcnbvPF/LwfoZa3tlQYQBQdz6k9STzY+5yayvYIj+nIv81m2/tpWMnnVFLOQqjmx2ArXWuJ3uGlhkktkaLwSVOmV016z7oCce+B74rOwUstXtJ7I4pQlOWh0de8ftoW0y3EMTc9LyIp/JiKq2HFYZwTDLHKBsSjq4B99JOK5pi4JAo/q1Puw1E/Vq+jhSKweLVBIOUkTFGHyK1sLHwvsy98tK250/SoT4J3u31tGY7mH7eQPu5lYRt6Yl2I/tD9eYS97vFmJKxWUa9FYSuw+bK4B+gqz8xStfMQ9lO9rE2UqJuCd9rowXiVuI1P8A2qAs0YP7yHLKPfJ+VStBOrqrowZWAKsDkEEZBBHMEdaljKMleLucNNaM90pSujwUpSgFKUoBSlKAUpSgFKUoBSlKAUpSgFKUoBSlKAseO8JS6tprd/hlRkJ9NQIyPcHf6VzbcxN9nKTArLaM8MwxkqMaNeBz04SQY5+GcetdQVzv3lWS33GrjwQqrEscUk2TvMoyxwD5nUHRjYDRv71MXCLgpSdrcT1Wum3YxUUrz6ZZRp2BWLoCQMufVieWeQx1zV1WHj4hLGp8TTLpZkJHlfKsV2HJicex3q6j4zEfiJj5jDqVwRkEZ5ZBB61jypy4LToa8aLpRirWus3g+JfUrxFOrfCyt8iD/dVTFQ7Hp8pVFbxS+gEk7jODp1Dcrq5agN8c8VVZgOZx869aaPLhlBBBGQdiPato7qu1TWd0tjKxNtPnwNRz4U3Mx5P7L9B+LHqxrT5eJxKcGRc+gOT6chk1YcR4nlQ0Sya0dHjfTpxIrArjVgk522HWreFlOnNcmR1KTqxeVXsdV0rXuwPaZr+wiuJFWORtaui5wHR2Q4zuM4BxvjOMnGa2Gt0yxSlKAUpSgFKUoBSlKAUpSgFKUoBSlKAUpSgFKUoAa5n4hiW/v5o2aLVdzAGMkAhWxkqdm1bk5HMmpQ70+OStNBw+CR4vEVpp5EOlxAp0KgI3Gt8gn93qCRUYca7PQQz2kcSlUmk0OmpmDBWifcMx57jbHxVmYzEwUuw4vXwWv4LVGi5LO1psWdrayRTNKwFwSSQCdBVm5kDBXJ+nXGM1ZcS4qizHSCni4yrAELJsC3kLalIwdt8qdt63tOy1mDkW8X1UH9DtV7bWMcf9XGkf8KhffoKxPn6ad8rfDl+15GnRpVaNRVacsskrc9LW4+RHN/a2iBHV4pCPLJkrqJJzr0nfIY4IA5H92qth2dEsTSRnQScxxhjpKjPxjOxfodsAKa39poZHKExu67lCVZhnrg7iqP8AQFr/AN3g/wDST/hp/kWo2d0/vp5HjpVeyVJSTtK97a91+V9SP4eHrMVgRSu5LqS33QHxHTnAbJwP4s8qqcS4VFat51UxtkoxUFlI3KEnn+6fp895/wD5u01Z+zw5/wAmuPyxj9Kt7rgli58ExwK5GQqhFkHXI04b+fSu18QTlxtx/e5YdSssQq6UVZWtl0f/AF69DVYLS3SEEywxTk6j5l2LYIjZV3KgYHscke9Ph96GlDtHIwT4VVcgyYI1aiQuF5Dfmc9KzE/BZrfOE8ZPxxqBIAPxIPiPumevlFUIbxHJ0sCRzX9ofNTuPqKnVRTTa1vx5frxKkaleNKdCU3lm7tetu/jYkvuKuSbe8T4Qt05CEglQ6I2NjjGR096k2oi7kWxd8QXoVtn984lWpdr6Ck704voZEo5W0KUpUhyKUpQClKUApSlAKUpQClKUArFcQ7V2UEnhTXUEUhx928qK2/LYnrVLtT2utuHxCS4cjUdKRqNUjt6Ko5/PkMjfcVCfCJ4Ly54hJJHrd7l2xMn3ghb+qUhsldIBGBy29qq4rErD087VyWjSdWWU3jinexc+PcC0tEnhgkaMu0ul3eP+s0KAds7D129cVlOKd60K2NtcW8bTy3eRDBnT5k2l1t0VDsT8uhyIx7JwfZri6tOSqwlj5/A4A/TCj55qjwCxdeI3CsSY4dRiXov2kiQ4+gI/wB1Z3+SadS/BJx7nbf7otfKJ5bcXZkvdhu3jXsk0FxCLe4iAbSH1o8TEgOhwDsdiD6j1IG4VEvd/GZONyuB5YLQIx2+OWRXUHf8IJ5ev1lqtPC1JVaMZy3aKtWKhNxXAiHt/CY+Oxu5Oma00Rk8tccpZkH0w39qsNx6HLWrY+G5j39Awdf7ytS92q7J2/EIPCnB2IZJFOJI3HJkbGxqDe3Ftd2FwLaaZZ0AS4jlMWlmEUmplJDAaxp355GOWazMdgZzqqtB9H6FrD4iMYdmzaqo3ofwn8P49DaP49J0/riqqsCMjcHcH26V9r5VOzubG5GXYjg8LOWeSVLyOVdMIUgaQV1lzp5EagckY984qTaYpV7HY35uUZZbWVirhcN8vm+pu7vrw6IseL2jPGDHjxI2EiZ5Flz5T7MpZT/FUc9luFx3Ms7TSTR3IOuLSpIMgLElvLgYbTzK8zvtUl39+sK6myckKqKMszHkqjqef5GrPh1nN4zSvphVxvbqdWW/G7ctfTyDfAyTU+Bxjw0JNxTvtf05/i/eR4vDdvaKk13e7dO4ytad211tdWqRA62DqWHTxCoUk4Ow0Mf7NbjWL4cNdzcSdAUhX/ywXf8A15CP7NUsNPs5Opa9l66fm5aqxzrLz/6fezsrcL4hFKkjPDdSx28ySacjVkROGwMaTkkehPtidKhGOD7TxOwtk3KTLdSddMcGWGfTU3l+o9am6vrPhs5zw6c/aMbFxjGq1EUpStEqilKUApSlAKUpQClKUApSlAR33tcCl+4v4VMhtNfiRcyYHA1smeTrjO3MfLFaRd4dY7y2HiMAMhecsJ+JMZ3YcwOYZcdansioZ7RcDSw4t4cIMdvdRNKsX7AnR/vNAx5RowdIPXoNIGP8Tw2aPbx3iteq5F7CVbPs3s/JlpLwzN1HOpxpR43G+WVsMv5Nn8/arxLdQ5YABmCgt1IXVp/LUfzqpWHiaS5ZiHaKBWKr4Zw8hUlWYvjKpkEALgnBOelfLrNNavRK39e/wa7tHZbnvsL3gR20M5giN5eXNw7lF8iRxLhIvEkYYAwGIHPffHM7t2P7x5prpbS+gSGWRWaKSJi0b6AWdMHdWCjPMg4PLbOixWvgGK0sIlaeYnShJwAMlpZG5lV9znoOWKkrsV3dx2R8eZ/tN4ww07clB5pEvJU59MnPQbV9bg61WtaUVamtFzZi16cKejd5eSNwqPO/KwjbhZkK/exSR+E/4Wd1Rs+qlSQR8vSpDrSu+KzaTg9wVxmPRLg9RHIrEflmtJ7FVEa9kL0mAQyYEsACEeqckceoIGPmOlZ6o4eW4UrcrIkTKCfDPwlGwSrt1zgbcs8t962/gfaiG5AAPhy9YW2cHHTPxD3H5Cvi8XhpJupHVPe3B/o3aNVfwe/qVZrub7WI0MTAxqywMwSWRtbK3hM2EZwNP3ZIJB25Grk34DFXjniYc1e3lBH10EH6Eisb2q7Pi5RCAGeMkqrbBgcBlJ6cgR0yBnYmsPBHxAKEi+2RDfA+0uka5O58suMbk+UH5VNRp4SrSWfSS3s0vUmjSqPM1OK6PN5WTM5HfrPcxeGHIjEodmidArMIwFy6jze3oazFWfCOH+DEELGR92eRiSzyMcuxJ3OT6+gr1xDiUcCapG0g7Ac2Y+iqN2PsKz6uWU8tK7S0XN6sQuo3nueOMcSEELPzbki/ikPwj89z7A1jO7/s3f3yyCC5WK2jJX7Q0SOXmY6nCDbIBYnUTzI59PvZTstLxu7ladzb21uQphXBkbxATjVyUlR5m32OkDcmp34dw6K3iSKFBHGg0qi8gB/PPmTvX0uA+HRhTvVSd9efd76mViMU5S+jSxhOx3YaDh6sVLTTSYMtzJu7n0/dUdFH5mtkpStlK2iKApSlegUpSgFKUoBSlKAUpSgFKUoBWp94/ZN722VoMC5t28WEnG7AeaMk48rjbmBnGdq2yleNJqzPU7aog7hHGFnUjBjlQ6ZYGGHjcbEEHfmDv/t2q5vLyOGNpJGCIvNj7nHTmcnkKzfe1wfwXh4lGv8AV/dXIUbtA5wrn1KNj/SHQVrPHrH7RaSIhBLrlD01DDrg+5A396+OxmCjh68U/wCD8uf2NuhXdSm3/sjau6fgUhkuOITRtH44WOBHGHEC7liOmtsHH7ueRBqSa1/sR2rjv7OOVSPEACzR/tRyjZ1YZyNwSM8xg1HPeL30nU9tw1hsSsl5gEAjGRD0Y8xqx8ujV9dCMacFFbIxZNyk29zf+1veNY8O2nk1S42t4xqlPp5c4UH1YgVEXa/vunu7eaCO1iiikjZG8RmeTBBGRo0hW3BGc7jrUf6CWLOSzMSWZjlmJ3JZjuTmvNyPKR64H5kConWu7I7yaamQgkk8NJWKyafIsR1DzKdIKnfLnB5jbPSqd7Yi4uTrdbRlRT94R5jkjIIIBxt+VeeHIxmVQ+ged12B+8wAdjz8uf1qrxeWWKaN30N5WUFcjPrnOcHcHb0NUtVO0d7O365FmMYzSU3lV1d2vbrbczPZl7prl4VvDJGkYbxAFkXJIAXzZ9TsCOVZrjd3e28SsjQznUQcwsuwV3ySJSP2cchzFY/hv/NJUlklRkmxGxAAUZy0bA5JK51An0bPSs32l4iqxiEMBJcZjUZwQrbO/wBBnHqcCsas81eNopp9Frbe+l+vcWqcqapScZtpcdvK7NPn7W3rBT40AUlQY4Svi+bbAD53z6Zx8qp2ls0rtIZXWcZGCSSud/NrzrB9RhfTFUr8SJdRxKVm0EHlp8xVtickbLvkevKvdy0h8R3cRyQqSqquxBGRlm3ZSRjG2DWmoRSWRJXXvgQycW7xm5Lqrfl7G191HeXb2TzrdoyePIreOvmjUKCihl+IDZvMMncbbZqf7a6SRFeNldGGVdSCpB5EEbEVx3DH5m9goz67En9TW393veHLwuXDapLRz95DnPhk/wCMjz19Ryb54I1YVF/Eoyi9zpqlUrW6SRFkjYOjqGVhuCrAEEH0IINVanIxSlKAUpSgFKUoBSlKAUpSgFKUoBSlKApXNskiMjqHR1KspGQVYYII6gg4qFeNcFl4PJok1y2DH7q4wWMOTtFLgfDvhW//AATfXiWJWUqwDKRgqRkEHmCDzFQYjDwxEMk1/RJTqSpyzRIHn4FBcBpYneMyKVaW3k061PMNpyrA9citP7QdlzZ4ZSXhOAGOMq3o2ANieTfQ9Mzxf90PC5G1rAbdvxQSPF67aVOkc+gqlB3M8KGdcLTMcgvLLIx3wNvMADtzxn3qhRwNalJLtLx5Nf375FipiITV8tmc7VRJ1OB0Xf68h+QP6it37Ud0l9a3QhtY3uoZTiKYD4M/szHkun8RwCPqBqXEOFNa3M9s5DPDIylhyYZ2bGdsg5x0qy6bimyJSTKLg81OGG4PoRyrNaoZYGZnaSZg6JEQoKORuQq8hy+8J5elYesz2et8IzkY8Q5H8IGF/Pc/UVUraRvyO1BzdrmHW7dfK6lwgZREf2C2M49VP9x2qrJKirpVhPrjTzHJ0kDSyNncBSMqu3P61V4y2bhtsYRB8/iOf1x9KsyeWBkkgADmSdgKkVpJP3z9+ZZp4mrRsoPSObgv9tGVeFwM8wCMQVDMzkajlhp682OetVuM24EijW7tpJYsf2dQKjAAAGoE8ulX0HhQ25W4RlkQs6yIxGosQdKsBseQKsMbZ3rCgHLEkksSTk5+Qz1wNq5i3KebgtO/x92KsZaOLR5j+JvmP/aK9OP59qovKFk9iN/bBwD+uKyFnw6SRHn8N2tYWTx5l2AV3VNKnqd98ZwPSp8reqR5dEuf4P3H5HiuLRtTxwENHJ0USFsxk/xAsPm3oKl2od7DabXjESxjTFdwPHoXZfEgAkRsf5MMPz96mKp8NWVakpriR1YOnNxYpSlWCMUpSgFKUoBSlKAUpSgFKUoBSlKAUpSgFKUoC14pxBYIJZn+GJGdvkilj/dXI0l6ZXkllGWldpS6jzK8h1Hb9pdxkc66N75b4xcFusHBcJGN8E65EVh7+XVt6ZrnKMbfz8qr13pYsYebhLMvPj7+64aniRcr5hlfxrkr+Y5fI1k+DcXVdSu+QTlXJyAcAFSenLI6cxVgq4OVJU+qnH59D9a+tIT8SRSe7Lg/mP8AdVScVNWZdgqEnfM4vqrr7rXyfeeriUPNKwIbLYyOWAABuOfKqvDiPHj3AxqJJONirKPzJA/OqCmPP9QB/DIf7sCvLQo7BRCAznSHMhOM9cewyefSlla3Tp+zp4emvqVaL8J/+TbpIwylTyIIPyO1aZFP5AeeAMk7AH3Y7fTn7VsV9xlFUrGwd8YGDkA+rEbbc8c6wCQgY5nAwCd8fL0+lQYeLinmIZyi3qSd3F8Ls7n7dHcIJJnVVKMPKbYkHyjmPvApJ5giMjBqWeL9n4E4XPaxKkMQt5EUY8qgo25yd9/MSTknJJrnXsRx37FxK2nzhNYik6DwpfKSf4SQ30qYe9zirv8AZ+HxsV+06nnK/ELePGVz0DsdP0I64Op2sY03N7L8FJxcp2XE0ThvjPY2k0JxPCI5YyTszRgqVYk8nXIPz9KlPst3m2l3927C1uQcNazMFfV+4TgSD0I39hWlRRBVCqMKoAAHIADAH5VQv+FwzDEsaSDpqG4+R5j6GvmMJ8U7ByTV4t36q5rVsJ2iTT1JrBpUF8J7QScHlUxu81mRmSzZizRoCAZYc9FLDUvv9Vm+1uVkRXQhkdQysORVgCCPYgg19NQrwrwzw2MmpTlTllkVaUpU5GKUpQClKUApSlAKUpQClKUApSlAKUpQEbd/f/VS/wCcQ/8A3qBUOwqe+/RC9jbRZx4t3EhbGSPJK2QPpUD3Fs6SzICHEPMkFSdsnkT6GqldrNl47/gnoRlUlkirv9anylHikVYmZNpslMMDnGCc8sc+tU1lzq8r+T4zpJC8/iIzjlUFuXvgd/65uG1+pUry8YPP+en+2vKTAnAzk7gaWyR7DFfPtSete2Y6FQDFfa8GYZA3ydwNJyR64xyo0h8MSaGKFtIfGF1emTXlmeCdMqR6j9elSJ2f4jNfOL2cDV4EdtH6lYv6xz7tJq2+f10Ph9m0twYSRGQpbONZOMHA3Azg5+lSb3e92LXfD4JPt0qQShjJboihtYkZWVZeaqdO4x6+tcVaU69N0oNK9r9x3GSo1frTvHh1LNOMXLpLcQ2rT2cLFHuEYFsqAzsqHdkXO5HzzV1PxYeAJ4R4ybMdJ38PfUVHVl/CcHYjnUzcJ4TFbQJBCoSONQqqOg+Z3JJ3JPMkmog7R8K/oq/ZT5bO6cvC2MJFOd3iJGyhviXkNsdCap4z4XCFNTpK7W65r3yJ6GLlKWWb38jXOL3ioS0ja0VlnjfOdUErLDPED1GHyB6MvpUs9z0cy8GtlnVlI16QwIbw/EYoSDvjB2/d01HPYnsgOI3pB0tZWUzMGH7bvpk8BSNtCOCT7FR1Bqeq0fh9Ds6d3x9OH7fVlXE1M0rchSlK0CsKUpQClKUApSlAKUpQClKUApSlAKUpQGB7acKsZ7Rv6Q0+BGdZdmK6GwVDBlIIPmwPUnka57m4HYzXk0VhdyNA0SsZJV85csQUGsIxATfOPnmpZ77rlBb2iS5ETXIZ2/Y+7jkKIxxgBmI54+E/SIuz1ikza5QrqqB21AEF5SxZj02Cn8/aqGMq5INLTTe1/exaw94KVW9sq+99Lfa9/txLni/Z+aGCNn8Jktl2YMwY5KDky4B2wBk5Jqhadl+IpDcN9gumF0PIVQkjZz5lG4+IcwKxH9GoViYggFwpAY7q7FVI3+IZVhXRHdLxua64ZGbgl5YnkhZ2OSxjbAJPU4IBJ5kE9a4w1JSi4zd33W435vjr4ljGwnQjGg1aLSnbvXg+luhBvB+GXguYpRY3rCNCrBYHzkggYyBn9OVUbfsLxOWOSJbC5BZy4Lp4agZXq+Bnntmuq6Yq2qEE7+9Lv8kEsZVdSVXjJWfdaxzx/wAmfGJ5Y5TbJCUiCHxJ083M8kyVOTnBq04/3XXtjY6rp4GthKjSLEzGVA5CZUugGxPIZ5n3rpKoH752Mt5P4rZSCOKOKMk6RJPgtJjONWG/JR6VxOFOlDbkv16kPaTcY0t0ndLq7etka9xXgFrbXFvLPLMYi2ifTKFlEbDAdQq50gnLAA5HzqV+xneLwYGKxsnZFyVi1I4RnJ1EB331Esfixkn3GYZsbFFuoMIu/iKRpBziMsD8wV5194+ViufICZH8N0jTJbx1cquAu4JwnLc4PWqeFruGWk/qe9/H8GljsLkxsqNWVna973u7X489u86nq34hw6KeNo5o0ljbmjqGU9RsaqwvlQSCuQDpPMZ3wcHnXutYyC24dwyK3jEUEaRRrnCIoVRk5Ow9Sc1c0pQClKUApSlAKUpQClKUApSlAKUpQClK8vnG3OgNW7Sd5ljZyGF3eacYzbwIZJBk43x5VPLYkHcbbitaue9i8kH/ADbhxTOMPcSqnpzjXzdfXp9Kh3gHbxreSXx08TxJGd5BgS62JLEn9rfocVudn24spAPvgh/C4K/qRj9ayMZisVSlaFPTnq/TYvUKNGa+qWvLYyPaG/4nxCFobmW2iifGY4omY+Vw48ztkEYG4961mXsoY8gw+MCCDLA/hSMp5h4y4U59ic+gzWfk7U2YGTcRfRwT+Qyaxd73jWafCXlPoq4HXq+P0zzrJWIx1aX8W/C3mrepZnh8NazdvEwPEOCS6Nccd6pRg+XaPyhTklVzqcgchn610F3ecMtIbCP7FI8sMmZRJIwZyXPm1YAwQRgjGxBzvmudOKd5k77QqsA/F8T/AJkYH5fWpf8A8He4ZuFSBjkLcyAewMcLn9WJ+tb+Cp1oxfbJL18ShiJRlK6k5Pm9SUaUpV4rioT76uEW8t7EsCySXjhXlUSaY/s6eVdeT5WJxpI9DkbjM2Vyx3jdoLiLjl68chU+IF2xgqiKqgryOAOoqOpGcoNQtfqdRtdZtjIjs8xIzaSMRyMlyukdP2XJ/wBXer617IOskcySrbSxsGRYYlKKw5E6x943PzED5Vg+G96TDAniDfvxnB/0W2/Iis/bd4Vk+MyNGTjZ0br7rkfrXzVWOPpPSP2u/wBmnCOHm80pNvqzZYO1/GohgS2l0P8AxI2jc7Ec4zp9Dy6nlWUt+9+aP/pfDplHWS3dZh89PlIH1rT37a2IGftCn5Byfy01h+Kd5sCAiBWlboWGlP8AiPywPnU2HxfxCTtkv3q3nojypQwyV81vG5P/AGc7T219D4trIJFzg7EMrDmrKdwf5FZWoJ/wf+JTz8QvZG06XiQuAMecPiPAH7vibnf33NTtX0SvbXczHa+gpSlengpSlAKUpQClKUApSlAKUpQClKUBBHeP3GXD3EtzYaZFkYu1uSFdWY5bQT5SucnBIIzgZqJr/s3dwHE1tPFz+ON15czkjce9doV8FdKTQOIFUk4G5PIe9ZKy7MXkxxFbTybgHTE5wTyyQNvrXYacx86ujTMwcscK7luLT4P2fwVP7UrqnrzXJfp+HqKnruw7Etwux8CR1kkaRpHK505IVABkAnyovQb5rbVr7XjbYFKUrwCob7xu4+e8vJbq1miBlKkwuCuCEVSQyg5JK53A3J3qZKUBylxPud4vDnNq0gBxqiZXzuRyU6vfcdawNz2RvowS9pcoF5sYZABvjnpxzrspq+iuszBxbbcAupDpjt53OM4WJ2OPXAFbNwPud4rckYtzAp/xk58MDbPwnzn6Ka6sr4KZmDU+7nu9i4VbsiuZZZCGklxjJUEKqjooycZJOWJ64G20pXI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3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47811">
            <a:off x="5021530" y="1171159"/>
            <a:ext cx="1631755" cy="151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1907704" y="1340768"/>
            <a:ext cx="1152128" cy="369332"/>
          </a:xfrm>
          <a:prstGeom prst="rect">
            <a:avLst/>
          </a:prstGeom>
          <a:solidFill>
            <a:srgbClr val="FEDCA0"/>
          </a:solidFill>
          <a:ln>
            <a:solidFill>
              <a:srgbClr val="FFC000"/>
            </a:solidFill>
          </a:ln>
        </p:spPr>
        <p:txBody>
          <a:bodyPr wrap="square" rtlCol="0">
            <a:spAutoFit/>
          </a:bodyPr>
          <a:lstStyle/>
          <a:p>
            <a:pPr algn="ctr"/>
            <a:r>
              <a:rPr lang="es-ES" dirty="0" smtClean="0"/>
              <a:t>Paisajes</a:t>
            </a:r>
          </a:p>
        </p:txBody>
      </p:sp>
      <p:sp>
        <p:nvSpPr>
          <p:cNvPr id="14" name="13 CuadroTexto"/>
          <p:cNvSpPr txBox="1"/>
          <p:nvPr/>
        </p:nvSpPr>
        <p:spPr>
          <a:xfrm>
            <a:off x="3851920" y="2771636"/>
            <a:ext cx="792088" cy="369332"/>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dirty="0"/>
              <a:t>Flora</a:t>
            </a:r>
          </a:p>
        </p:txBody>
      </p:sp>
      <p:sp>
        <p:nvSpPr>
          <p:cNvPr id="15" name="14 CuadroTexto"/>
          <p:cNvSpPr txBox="1"/>
          <p:nvPr/>
        </p:nvSpPr>
        <p:spPr>
          <a:xfrm>
            <a:off x="5076056" y="2771636"/>
            <a:ext cx="1800200" cy="369332"/>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dirty="0"/>
              <a:t>Grupos étnicos</a:t>
            </a:r>
          </a:p>
        </p:txBody>
      </p:sp>
      <p:pic>
        <p:nvPicPr>
          <p:cNvPr id="1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395" y="3717032"/>
            <a:ext cx="257397" cy="51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9 Flecha curvada hacia la derecha"/>
          <p:cNvSpPr/>
          <p:nvPr/>
        </p:nvSpPr>
        <p:spPr>
          <a:xfrm>
            <a:off x="107504" y="1844824"/>
            <a:ext cx="1009650" cy="1884362"/>
          </a:xfrm>
          <a:prstGeom prst="curvedRightArrow">
            <a:avLst/>
          </a:prstGeom>
          <a:solidFill>
            <a:srgbClr val="E9F88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TURISMO</a:t>
            </a:r>
            <a:endParaRPr lang="es-EC" sz="1400" b="1" dirty="0">
              <a:solidFill>
                <a:schemeClr val="tx1"/>
              </a:solidFill>
            </a:endParaRPr>
          </a:p>
        </p:txBody>
      </p:sp>
      <p:sp>
        <p:nvSpPr>
          <p:cNvPr id="18" name="5 Recortar rectángulo de esquina sencilla"/>
          <p:cNvSpPr/>
          <p:nvPr/>
        </p:nvSpPr>
        <p:spPr>
          <a:xfrm>
            <a:off x="1619672" y="3315553"/>
            <a:ext cx="5003800" cy="401479"/>
          </a:xfrm>
          <a:prstGeom prst="snip1Rect">
            <a:avLst/>
          </a:prstGeom>
          <a:solidFill>
            <a:srgbClr val="D49FE9"/>
          </a:solidFill>
        </p:spPr>
        <p:txBody>
          <a:bodyPr>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b="1" u="sng" dirty="0" smtClean="0"/>
              <a:t>Rural, aventuras, de negocios o cultural</a:t>
            </a:r>
            <a:endParaRPr lang="es-EC" b="1" u="sng" dirty="0"/>
          </a:p>
        </p:txBody>
      </p:sp>
      <p:sp>
        <p:nvSpPr>
          <p:cNvPr id="20" name="2 Recortar rectángulo de esquina sencilla"/>
          <p:cNvSpPr/>
          <p:nvPr/>
        </p:nvSpPr>
        <p:spPr>
          <a:xfrm>
            <a:off x="6588225" y="869489"/>
            <a:ext cx="2448271" cy="903327"/>
          </a:xfrm>
          <a:prstGeom prst="snip1Rect">
            <a:avLst/>
          </a:prstGeom>
          <a:solidFill>
            <a:srgbClr val="DF9485"/>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600" b="1" u="sng" dirty="0" smtClean="0"/>
              <a:t>EJE FUNDAMENTAL REACTIVACION ECONOMICA</a:t>
            </a:r>
            <a:endParaRPr lang="es-EC" sz="1600" b="1" u="sng" dirty="0"/>
          </a:p>
        </p:txBody>
      </p:sp>
      <p:sp>
        <p:nvSpPr>
          <p:cNvPr id="22" name="9 Rectángulo"/>
          <p:cNvSpPr/>
          <p:nvPr/>
        </p:nvSpPr>
        <p:spPr>
          <a:xfrm>
            <a:off x="7308304" y="1772816"/>
            <a:ext cx="1728192" cy="646331"/>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Generación empleo</a:t>
            </a:r>
            <a:endParaRPr lang="es-EC" dirty="0">
              <a:effectLst>
                <a:glow rad="101600">
                  <a:srgbClr val="ECD4F0">
                    <a:alpha val="60000"/>
                  </a:srgbClr>
                </a:glow>
              </a:effectLst>
            </a:endParaRPr>
          </a:p>
        </p:txBody>
      </p:sp>
      <p:sp>
        <p:nvSpPr>
          <p:cNvPr id="23" name="9 Rectángulo"/>
          <p:cNvSpPr/>
          <p:nvPr/>
        </p:nvSpPr>
        <p:spPr>
          <a:xfrm>
            <a:off x="7308304" y="2350621"/>
            <a:ext cx="1728192" cy="646331"/>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Inversión local y extranjera</a:t>
            </a:r>
            <a:endParaRPr lang="es-EC" dirty="0">
              <a:effectLst>
                <a:glow rad="101600">
                  <a:srgbClr val="ECD4F0">
                    <a:alpha val="60000"/>
                  </a:srgbClr>
                </a:glow>
              </a:effectLst>
            </a:endParaRPr>
          </a:p>
        </p:txBody>
      </p:sp>
      <p:sp>
        <p:nvSpPr>
          <p:cNvPr id="24" name="9 Rectángulo"/>
          <p:cNvSpPr/>
          <p:nvPr/>
        </p:nvSpPr>
        <p:spPr>
          <a:xfrm>
            <a:off x="7308304" y="2998693"/>
            <a:ext cx="1728192" cy="646331"/>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Infraestructura hotelera</a:t>
            </a:r>
            <a:endParaRPr lang="es-EC" dirty="0">
              <a:effectLst>
                <a:glow rad="101600">
                  <a:srgbClr val="ECD4F0">
                    <a:alpha val="60000"/>
                  </a:srgbClr>
                </a:glow>
              </a:effectLst>
            </a:endParaRPr>
          </a:p>
        </p:txBody>
      </p:sp>
      <p:sp>
        <p:nvSpPr>
          <p:cNvPr id="25" name="9 Rectángulo"/>
          <p:cNvSpPr/>
          <p:nvPr/>
        </p:nvSpPr>
        <p:spPr>
          <a:xfrm>
            <a:off x="7308304" y="3574757"/>
            <a:ext cx="1728192" cy="646331"/>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Atractivo</a:t>
            </a:r>
          </a:p>
          <a:p>
            <a:pPr>
              <a:defRPr/>
            </a:pPr>
            <a:r>
              <a:rPr lang="es-EC" dirty="0" smtClean="0">
                <a:effectLst>
                  <a:glow rad="101600">
                    <a:srgbClr val="ECD4F0">
                      <a:alpha val="60000"/>
                    </a:srgbClr>
                  </a:glow>
                </a:effectLst>
              </a:rPr>
              <a:t>divisas</a:t>
            </a:r>
            <a:endParaRPr lang="es-EC" dirty="0">
              <a:effectLst>
                <a:glow rad="101600">
                  <a:srgbClr val="ECD4F0">
                    <a:alpha val="60000"/>
                  </a:srgbClr>
                </a:glow>
              </a:effectLst>
            </a:endParaRPr>
          </a:p>
        </p:txBody>
      </p:sp>
      <p:cxnSp>
        <p:nvCxnSpPr>
          <p:cNvPr id="11" name="10 Conector recto"/>
          <p:cNvCxnSpPr/>
          <p:nvPr/>
        </p:nvCxnSpPr>
        <p:spPr>
          <a:xfrm>
            <a:off x="7092280" y="1772816"/>
            <a:ext cx="0" cy="2125106"/>
          </a:xfrm>
          <a:prstGeom prst="line">
            <a:avLst/>
          </a:prstGeom>
          <a:solidFill>
            <a:srgbClr val="DF9485"/>
          </a:solidFill>
          <a:ln w="25400">
            <a:solidFill>
              <a:srgbClr val="7030A0"/>
            </a:solidFill>
          </a:ln>
        </p:spPr>
      </p:cxnSp>
      <p:sp>
        <p:nvSpPr>
          <p:cNvPr id="19" name="18 Estrella de 5 puntas"/>
          <p:cNvSpPr/>
          <p:nvPr/>
        </p:nvSpPr>
        <p:spPr>
          <a:xfrm>
            <a:off x="7164288" y="1875160"/>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strella de 5 puntas"/>
          <p:cNvSpPr/>
          <p:nvPr/>
        </p:nvSpPr>
        <p:spPr>
          <a:xfrm>
            <a:off x="7164288" y="2492896"/>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strella de 5 puntas"/>
          <p:cNvSpPr/>
          <p:nvPr/>
        </p:nvSpPr>
        <p:spPr>
          <a:xfrm>
            <a:off x="7164288" y="3140968"/>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strella de 5 puntas"/>
          <p:cNvSpPr/>
          <p:nvPr/>
        </p:nvSpPr>
        <p:spPr>
          <a:xfrm>
            <a:off x="7164288" y="3717032"/>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077072"/>
            <a:ext cx="1062233" cy="6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14 Recortar rectángulo de esquina diagonal"/>
          <p:cNvSpPr/>
          <p:nvPr/>
        </p:nvSpPr>
        <p:spPr>
          <a:xfrm>
            <a:off x="1259632" y="4221088"/>
            <a:ext cx="2664197" cy="617861"/>
          </a:xfrm>
          <a:prstGeom prst="snip2DiagRect">
            <a:avLst/>
          </a:prstGeom>
          <a:solidFill>
            <a:srgbClr val="FEDCA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a:solidFill>
                  <a:schemeClr val="tx1"/>
                </a:solidFill>
              </a:rPr>
              <a:t>BALANZA PAGOS</a:t>
            </a:r>
            <a:endParaRPr lang="es-EC" sz="1400" b="1" dirty="0" smtClean="0">
              <a:solidFill>
                <a:schemeClr val="tx1"/>
              </a:solidFill>
            </a:endParaRPr>
          </a:p>
          <a:p>
            <a:pPr algn="ctr">
              <a:defRPr/>
            </a:pPr>
            <a:r>
              <a:rPr lang="es-EC" sz="1400" b="1" dirty="0" smtClean="0">
                <a:solidFill>
                  <a:schemeClr val="tx1"/>
                </a:solidFill>
              </a:rPr>
              <a:t>INGRESOS</a:t>
            </a:r>
          </a:p>
          <a:p>
            <a:pPr algn="ctr">
              <a:defRPr/>
            </a:pPr>
            <a:r>
              <a:rPr lang="es-EC" sz="1400" b="1" dirty="0" smtClean="0">
                <a:solidFill>
                  <a:schemeClr val="tx1"/>
                </a:solidFill>
              </a:rPr>
              <a:t>Viajes + Transporte Aéreo</a:t>
            </a:r>
            <a:endParaRPr lang="es-EC" sz="1400" b="1" dirty="0">
              <a:solidFill>
                <a:schemeClr val="tx1"/>
              </a:solidFill>
            </a:endParaRPr>
          </a:p>
        </p:txBody>
      </p:sp>
      <p:sp>
        <p:nvSpPr>
          <p:cNvPr id="35" name="9 Rectángulo"/>
          <p:cNvSpPr/>
          <p:nvPr/>
        </p:nvSpPr>
        <p:spPr>
          <a:xfrm>
            <a:off x="4076688" y="4149080"/>
            <a:ext cx="20074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2011: </a:t>
            </a:r>
            <a:r>
              <a:rPr lang="es-EC" dirty="0" smtClean="0">
                <a:effectLst>
                  <a:glow rad="101600">
                    <a:srgbClr val="ECD4F0">
                      <a:alpha val="60000"/>
                    </a:srgbClr>
                  </a:glow>
                </a:effectLst>
              </a:rPr>
              <a:t>$ </a:t>
            </a:r>
            <a:r>
              <a:rPr lang="es-EC" dirty="0" smtClean="0">
                <a:effectLst>
                  <a:glow rad="101600">
                    <a:srgbClr val="ECD4F0">
                      <a:alpha val="60000"/>
                    </a:srgbClr>
                  </a:glow>
                </a:effectLst>
              </a:rPr>
              <a:t>849,7 mi</a:t>
            </a:r>
            <a:endParaRPr lang="es-EC" dirty="0">
              <a:effectLst>
                <a:glow rad="101600">
                  <a:srgbClr val="ECD4F0">
                    <a:alpha val="60000"/>
                  </a:srgbClr>
                </a:glow>
              </a:effectLst>
            </a:endParaRPr>
          </a:p>
        </p:txBody>
      </p:sp>
      <p:sp>
        <p:nvSpPr>
          <p:cNvPr id="36" name="9 Rectángulo"/>
          <p:cNvSpPr/>
          <p:nvPr/>
        </p:nvSpPr>
        <p:spPr>
          <a:xfrm>
            <a:off x="4076688" y="4509120"/>
            <a:ext cx="20074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2010: </a:t>
            </a:r>
            <a:r>
              <a:rPr lang="es-EC" dirty="0" smtClean="0">
                <a:effectLst>
                  <a:glow rad="101600">
                    <a:srgbClr val="ECD4F0">
                      <a:alpha val="60000"/>
                    </a:srgbClr>
                  </a:glow>
                </a:effectLst>
              </a:rPr>
              <a:t>$ 786,6 mi</a:t>
            </a:r>
            <a:endParaRPr lang="es-EC" dirty="0">
              <a:effectLst>
                <a:glow rad="101600">
                  <a:srgbClr val="ECD4F0">
                    <a:alpha val="60000"/>
                  </a:srgbClr>
                </a:glow>
              </a:effectLst>
            </a:endParaRPr>
          </a:p>
        </p:txBody>
      </p:sp>
      <p:sp>
        <p:nvSpPr>
          <p:cNvPr id="37" name="5 Recortar rectángulo de esquina sencilla"/>
          <p:cNvSpPr/>
          <p:nvPr/>
        </p:nvSpPr>
        <p:spPr>
          <a:xfrm>
            <a:off x="6588225" y="4221088"/>
            <a:ext cx="2448271" cy="702588"/>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b="1" u="sng" dirty="0" smtClean="0"/>
              <a:t>USD 63,1 millones</a:t>
            </a:r>
          </a:p>
          <a:p>
            <a:pPr algn="ctr">
              <a:defRPr/>
            </a:pPr>
            <a:r>
              <a:rPr lang="es-EC" b="1" u="sng" dirty="0" smtClean="0"/>
              <a:t>8,02%</a:t>
            </a:r>
            <a:endParaRPr lang="es-EC" b="1" u="sng" dirty="0"/>
          </a:p>
        </p:txBody>
      </p:sp>
      <p:pic>
        <p:nvPicPr>
          <p:cNvPr id="3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576109"/>
            <a:ext cx="10731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25 Rectángulo"/>
          <p:cNvSpPr/>
          <p:nvPr/>
        </p:nvSpPr>
        <p:spPr>
          <a:xfrm>
            <a:off x="2771800" y="836712"/>
            <a:ext cx="3852401" cy="369332"/>
          </a:xfrm>
          <a:prstGeom prst="rect">
            <a:avLst/>
          </a:prstGeom>
        </p:spPr>
        <p:txBody>
          <a:bodyPr wrap="none">
            <a:spAutoFit/>
          </a:bodyPr>
          <a:lstStyle/>
          <a:p>
            <a:r>
              <a:rPr lang="es-ES" b="1" dirty="0" smtClean="0"/>
              <a:t>Sexta actividad económica (2011)</a:t>
            </a:r>
            <a:endParaRPr lang="es-ES" b="1" dirty="0"/>
          </a:p>
        </p:txBody>
      </p:sp>
      <p:sp>
        <p:nvSpPr>
          <p:cNvPr id="40" name="5 Recortar rectángulo de esquina sencilla"/>
          <p:cNvSpPr/>
          <p:nvPr/>
        </p:nvSpPr>
        <p:spPr>
          <a:xfrm>
            <a:off x="6588224" y="5030668"/>
            <a:ext cx="2448271" cy="702588"/>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b="1" u="sng" dirty="0" smtClean="0"/>
              <a:t>93.880 turistas</a:t>
            </a:r>
          </a:p>
          <a:p>
            <a:pPr algn="ctr">
              <a:defRPr/>
            </a:pPr>
            <a:r>
              <a:rPr lang="es-EC" b="1" u="sng" dirty="0" smtClean="0"/>
              <a:t>8,97%</a:t>
            </a:r>
            <a:endParaRPr lang="es-EC" b="1" u="sng" dirty="0"/>
          </a:p>
        </p:txBody>
      </p:sp>
      <p:sp>
        <p:nvSpPr>
          <p:cNvPr id="41" name="9 Rectángulo"/>
          <p:cNvSpPr/>
          <p:nvPr/>
        </p:nvSpPr>
        <p:spPr>
          <a:xfrm>
            <a:off x="6156176" y="3933056"/>
            <a:ext cx="276243" cy="2246769"/>
          </a:xfrm>
          <a:prstGeom prst="rect">
            <a:avLst/>
          </a:prstGeom>
          <a:solidFill>
            <a:srgbClr val="FEDCA0"/>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400" dirty="0" smtClean="0">
                <a:effectLst>
                  <a:glow rad="101600">
                    <a:srgbClr val="ECD4F0">
                      <a:alpha val="60000"/>
                    </a:srgbClr>
                  </a:glow>
                </a:effectLst>
              </a:rPr>
              <a:t>INCREMENTO</a:t>
            </a:r>
            <a:endParaRPr lang="es-EC" sz="1400" dirty="0">
              <a:effectLst>
                <a:glow rad="101600">
                  <a:srgbClr val="ECD4F0">
                    <a:alpha val="60000"/>
                  </a:srgbClr>
                </a:glow>
              </a:effectLst>
            </a:endParaRPr>
          </a:p>
        </p:txBody>
      </p:sp>
      <p:sp>
        <p:nvSpPr>
          <p:cNvPr id="42" name="14 Recortar rectángulo de esquina diagonal"/>
          <p:cNvSpPr/>
          <p:nvPr/>
        </p:nvSpPr>
        <p:spPr>
          <a:xfrm>
            <a:off x="1259632" y="5085184"/>
            <a:ext cx="2664197" cy="617861"/>
          </a:xfrm>
          <a:prstGeom prst="snip2DiagRect">
            <a:avLst/>
          </a:prstGeom>
          <a:solidFill>
            <a:srgbClr val="FEDCA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ARRIBO DE TURISTAS</a:t>
            </a:r>
          </a:p>
        </p:txBody>
      </p:sp>
      <p:sp>
        <p:nvSpPr>
          <p:cNvPr id="43" name="9 Rectángulo"/>
          <p:cNvSpPr/>
          <p:nvPr/>
        </p:nvSpPr>
        <p:spPr>
          <a:xfrm>
            <a:off x="4076688" y="5013176"/>
            <a:ext cx="20074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2011: </a:t>
            </a:r>
            <a:r>
              <a:rPr lang="es-ES" dirty="0" smtClean="0"/>
              <a:t>1.140.978 t</a:t>
            </a:r>
            <a:endParaRPr lang="es-EC" dirty="0">
              <a:effectLst>
                <a:glow rad="101600">
                  <a:srgbClr val="ECD4F0">
                    <a:alpha val="60000"/>
                  </a:srgbClr>
                </a:glow>
              </a:effectLst>
            </a:endParaRPr>
          </a:p>
        </p:txBody>
      </p:sp>
      <p:sp>
        <p:nvSpPr>
          <p:cNvPr id="44" name="9 Rectángulo"/>
          <p:cNvSpPr/>
          <p:nvPr/>
        </p:nvSpPr>
        <p:spPr>
          <a:xfrm>
            <a:off x="4076688" y="5373216"/>
            <a:ext cx="20074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2010: </a:t>
            </a:r>
            <a:r>
              <a:rPr lang="es-ES" dirty="0" smtClean="0"/>
              <a:t>1.047.098 t</a:t>
            </a:r>
            <a:endParaRPr lang="es-EC" dirty="0">
              <a:effectLst>
                <a:glow rad="101600">
                  <a:srgbClr val="ECD4F0">
                    <a:alpha val="60000"/>
                  </a:srgbClr>
                </a:glow>
              </a:effectLst>
            </a:endParaRPr>
          </a:p>
        </p:txBody>
      </p:sp>
      <p:sp>
        <p:nvSpPr>
          <p:cNvPr id="27" name="AutoShape 15" descr="data:image/jpeg;base64,/9j/4AAQSkZJRgABAQAAAQABAAD/2wCEAAkGBxQTEhQUEhQVFBUVGBcYGBgYFxcUHhkZFxcYHRUWGBoYHCggGBsnHBcXITEhJSkrLi4uFx82ODMsNygtLisBCgoKDg0OGxAQGzQmICQsLCwsLywsLCwvLCwsLCwsLCwsLCwsLCwsLCwsLCwsLCwsLCwsLCwsLCwsLCwsLCwsLP/AABEIAP0AxwMBEQACEQEDEQH/xAAcAAACAgMBAQAAAAAAAAAAAAAABgMFAQIEBwj/xABLEAACAQIDBQUEBQkEBwkAAAABAgMAEQQSIQUGMUFREyJhcYEykaHBByNCUrEUM2JygpLR4fAkorLCQ2ODo7PS8RUlNVNzhJPD4v/EABsBAQACAwEBAAAAAAAAAAAAAAAEBQECAwYH/8QANhEAAgICAQMCBAQFBAEFAAAAAAECAwQRIQUSMUFREyJhcTJCgZEUI6GxwQYz0fAVJDRS4fH/2gAMAwEAAhEDEQA/APcGNqAzQBQBQBQBQBQHDtzHiCCWYi4jRmt1sNB6m1Yb0tnSqDsmoL1Z4DjsfLM5kmdncm97kW8EH2AOVqrZTbk2e7qw6qalWkelfRjvO82bDTsWdFzRseLILBlJ5lSRrxsfAmpdFvctM811fAjTJW1r5X/c9CFSClCgCgCgCgCgCgCgCgCgCgCgME0BmgCgMEUBrGeXT8KA3oAoAoAoAoCi36jLbPxQHHsmPuF/lWln4WScSWr4P6o8Iqs+h9B9Ts2NtM4bEQzjhG6lvFCbSD90t7hXSuXbIgdQo+NjuP7H0JHIGAINwQCD1B4GrL0PCaa4ZuDQwZoZCgCgCgCgCgCgCgCgCgIzqfAfjyoCSgCgCgNJBzHL+jQGwNAZoAoAoArAKnbmK7vZKAzSKwN72VCLFmtx42A5nyJFd1LqEcSv3k/CO1MW5J+x5bvduxHhoYnhDEA5XLG5Nx3WPIagjTrVF0zqM8m2UbP0PT9PzZ2WONj+wouNDVzw2Xb8DKm+uJGGiw8b9n2a2Lj2mW/1YBPsgDQ8zbiKkfHlrRV19Fole5y5T51/cY9yN/Gzrh8Yb3ICTE63PBZPXQN5X611qub4ZWdU6R8Nuyn8Pt7HpoNSTzxmgCgCgCgCgCgCgCgNXa3yoARbCgNqAKAKAKAjXQ25Hh8xQElAFAFAYNYAtY1z28osWZmRUA5gICOPAAlyTy1ryXWMa3JzFVD2JlUlGG2cr4dpDLHNkMfsFFB42BbvHU2uANBqDVTmUxwbYwi9yXO/8Haub4lHg843j3YkwxLKC8XJwNV8H6edXmF1GGTFJ8SX9T0mJ1CF0eyb01/UX1+K/geX9dKtC0g+OPT+pubE9QQfl/Gsb0tnRNOX3Pafo624cThQHN5YT2bnmwtdH9V4+INWFM+6J4LqmJ/DXtLw+UNd667K4KAKAKAKAKAKAKAjXU393zNASUAUAUAUAUBq63FACNcUBtQBQGDWGCux8SRmTEkd5ImHot29+laShFSdnrrQc9QPOIsfipUcmQDM+ZmsFNwoBAsLBSR593xqivxK7rlZNc6I8M2ar0lyYm2hiYTkMgN0D9xUfRgxN7qLaITaudnS6G0+3n6MzLIyO/S9t+CmfZJmZnAVdbHLaME2BJyhLDjUqEfhx0v8knH67m1L8SDD7pyOwVASxJsAy+vECuy3PSJUP9R5rkta39i53HBhaVo3Pad26tazLrYEDh3swzA6X58DCys+zGsUkvl9TZ9Qt6hHdutx9j1HAYoSxq40zDgeIPNT4g3HpV9VYrIKcfDIUl2vk6a6GAoAoAoAoAoDSQ8uv4UBsBQGaAKAKAKAKAKAjOhvyPH5GgJKAKAKArN4plXDyBgT2gMYUaElwQAOnM35AE1pPXazaFfxH2+4v7ubqxGPNL9Y1zqbEX5lVNwoufPqTUeqlNbJEu3H+SCI9sbDiViuUajRlAVgCCDqPC46a1rZFRZLqcbocrkW8PGYZWic6NZkbhmsLEfrWA08D1FRZxKHMxfgz48Ms4sZ2IaXNlZQcotfMx0yDxN6Qfa9kWL7dyXlClBO0ThxoV4E8HC/nBfmL3v041yspV0HGXqdalbTKM9fiPQNi7ceNFzRhYy2Y3bvqsjXzFbWFib2vwv5VKwf5VUan6F5ZjuS7x0qyIJmgCgCgCgMMaA1jHPr/QoDegCgCgCgCgCgCgMMKA1jPI8R/QNAb0AUAsb1S/XYdTwKzN+0vZAfB299R8h8E/BjttnNh8W6Xyta/kfxrhGbj4Jc64WPlEcshY3Y3J51hvb2bRgorSKrbezjMEtYFS1+B0K6ix46hOnCtZLZyyMaF8OyT0VKbGfN3j7gb28GYnKPL31y7eSHT0WtPdk9r2LHGYELGugITUJYd4ixQAnhqo+NZcFtSfoWvwozaSXCK+S8aTO3eZxqeZLAKRc8r8By0rdS1JM63pRqlv0R6rgMUssayIbq4DA+B+dWSe1tHmU1JbR0ismQoAoAoCM6m3TU/IUBJQBQBQBQBQBQBQBQBQGkg59PwoDYGgM0Aub5YQlEmUXMJOa3HI1sx9Cqk+CmuN0HJcEzCtUJ6fqUcOMUjU2P9cKgqRcSqa5RtJilHO/lWXJGsa2yDCYzO7DkND4HTn1rCezacEkS4rGKnEOeHsqWtc2HDx5DXwrpo47fsYmiEkkEZsVeRLgjQqCGYEHkVUi3jSPMkmYsl20yl6lntfcuN0k7NnBsSiZu6HGq8RmtfkTYXqTOlPbRUXZNltLrbOvcXCyx4RUmUowZyFJBIUtcA2JHEn0IrapOMdMiVRcY6YxV1OoUAUBq7WoARbUBtQBQBQBQBQBQBQBQBQBQEaaG3u/hQElAYYUAsY/dJSS0D9nf7BXMg65QCCvle3QCo88dSeyfT1CytafItY/Z0qStEXByhblFKnvC9rsTb3X1qLOvsZaY+T8WO3wdezoVQMqi2UgH1UNp19rj1vTWjEp93AY1+9Glr3dWb9EC5QnzdQB69K30/Jy2k9HVgRfGYcdCx90cn8azSvnNMp6x2O4qcUoAUBmgCgCgIxqb8hw+ZoCSgCgCgCgCgCgCgCgCgCgCgNZF08eVACG4oDagA0AnbQP9oxH66j/dRn51Du8lri/7RQbWx5gliAyn8qlSPW/cJspksPaFsumnDjrWsVtneb7U5DNtvBR4eBFBuzzxXZrXdr3P90HQaCpE4pR0ivosc7ts4dnH+2Qftj/dvXCn/c/QmZf/ALdfcd6mlOZoAoAoDSQ8hxP9XoDZRagM0AUAUAUBBjWIjchgpCsQx4AgGxPgKApN2p5zJIs8yyZRbKMpIsbcViQE8m4jNoAtrUAxUAUAUAUAUAUBGdD4H8aAkoANAJuOH9oxH66/8GKod3ktcX/aR5z9KWIKyYUKbFc7gjkbplPwrmnolaTTTK7dzefF7R2lhxiJM6QCRlUAKAQjLmIHFu9a/jUictwIFMErHo9LR8uKw7H/AMxR+8GQfFxUet6sJt8d47H2rAojNAFAYJoDWMc+v4UBvQBQBQBQBQEGMBKOFAYlWsrcGNjYHwNAUW62FmR37WERi3dN7njewvNJa/EgWANtW40AyUAUAUAUAUAUBhhegNYzyPEf1egN6AUNqi2Jm8ch96W/y1Ev/EWmI91fqeYfSmpM8AA4obfvf9K5bSJsU5cepB9E+x3jnxEki2Koqrz9trn4J8a6SsjNcHCOPOqb7h/2sSoDjihDDzQhl+KiuO9STJCSlBx9z0GGQMoYahgCPIi4qx2tHnWmmSA1kGaAjfU29/yFASUAUAUAUAUAUBBjvzb2Ut3W7oNi2h0B5E8L0BSbsSEu/wDZuwFhraUZtdPziLx4gC5H2rHSgGKgCgCgCgCgCgCgNH01/q1AbUAmbRxiyYqTJcgIiluRZGkDZetrgE9QelcMmDi4t+pOwLYzTivRilvvs4u0EwBPZ51awv7YXKdPFSPUVCs246ReYcoq3cjt2HhWhhS/deaRSb8QoF8p8cqMfAsazXHtjo0ybviWN/oW2OW6+RpNbRzpepFZgjiZQUEsgji7i2YxjS2VF7MAtZStyx8Otpv/AJfDw618aDbftyeQ6nhZluRNUzSXp/kcty2Y4YFnL9+SxLF+6HIAzEkngePK1SbbITfdDwzfFhOFSVj5L1msK0JIRragNqAKAKAKAKAKA5dppeKQEMbo4sup1U+z49KAqt3cbG8kiwsxjXgM6yKLGxtxaO/JSbWFwBQF/QBQBQBQBQBQBQGKA49o4jsoZWH2Edh+ypNZitvRrJ6TYn/kXZdgP9W6k9T9WRc8+De81W25buyJL28ErpVKqq0/Xk2mmylbjRjlv0J9m/mRbzI61lFtx5RFfNL4Rg3/AF25ei/4xQEO0ZiWSFCA8hsCdbDmxHMC/DmSBzrScowXdLwhObhHaW2d0eyZY4TGktwRYaWIuwzuDxzWLHzNUd1ve++S36pf2Idk4SilCOm/U791NpRqgjP1ed3MdxZXUsSmUjS+Wxymx8K9BgXQdca97klz+vJWPjb+oyjU+A/Gp5kkoAoAoAoAoAoAoAoBY3fmYzyATdovfzX7U65r2XO5VSuZVIUAa+FgAz0AUAUAUAUAUBg1hgqNtbfiw9g3ekPCNbE26n7q+J9LnSudlsKluTN6qp2vUEJu2trPiI5A6lhlIyg5US+lyOLnUatp0UVXU9QldkwhBaWyTldN+FjynbLnXCLPamNRhFrZhIDY87gofP21+FdX0++iyVjXykfBza5zUPVow6BgQQCDoQdb0LvyQyukUZNgqryA5k8ABxJJ95reEXKWkaTsjXFyl6EOD2e2aCYi7u/1nPIAe6unIAHXqT4VW9TUoWfDfgjYeXG6qc36+Dq3m2gYwqhiO1KRra17u1iR5Lc/s1ZdIxqbKnOSW0+PuUObdZC1JPj1IdrKrRZI17ugKnhZeAHuHurp0zoTxsv41r35/qRc/OlfjKupae9nRsDbM8QCzI8kQ4NxkT0Osi+9v1uAk5ubg12KCsW36ei/U26dPLnH+ZXx7jlhZ1dQyEMragg3B8jRPfgskyasmQoAoAoAoAoAoCu2fAwd7y9oFuoXLly5iG75uczWK2Itpy1oCxoAoAoAoAoDUmsbHjyLO2NvuzdjhCM5uDIbWW3HJfRm8ToPHhUTLzIUL3fsSKMZ2LvlxBeX/wAFPsjBwOSHzmW5z5ybseZvfX1/CvPW3Stl3TZaWd+PH+Uvl1/3Ys/SPtpVnwmAhsLyxSzZegcGND7i58FWrno2OnL4svHoUudbKVcud8Fhioi69sBdr5l8ECtk97ZWPmOlenyI90JL6FFiWfDvi/Zovw19Rz199ec0e42tbXgq2dp5Qkdu5cqTwuLgyW+1Y3VRzNzwAqZXZTipTs/E/C9ig6hZbkOUK/wLy/f6HbsnFdi7RsWZWGdSTmIIIEnpqp8L106n06WTqdf4kVmHmqhOL8CdtnbX5VtrDwp+bw3aE+LiJiSfIkD310wsf+HhGqT58v7nW+ffXOz31of9nYX7bcOV/wATUHq/UHH+RX59TPT8Pv1bJePBy4/ba3si57c72v5aG9eStpjatM9XVgy7Ny4IZtpSYWbMgurgGSO9gx+8D9l7c+dteo9f/p7HnbhtT8p6X2PIdTzv4TKS/K/I57L2lHPGHjNxwIOhU81YcjUqyEoPtl5J9VsLY90XwzsrU6GaAKAKAKAKAqdk7TSSSVVTKQSWN1OoOTvgG6NZRYHiKAtqAKAKAKAKAod58QVCZiVibMHINiWsCiXHsq2oJGvAaXqNlTshU5Q8m1cPiWRi/Uod3YCzNMwtbuqALAcNAOQAsLV5fe25S9S8zHGuKoh+pFvaqQxSYvNl7IXbW1yLBQP0iSB43rtXROc1Brz/AGOGPmqNbjLlLgRPo72K2PfGYzEMS8maNeuaQfWMOgC2jFuGtX08qGJOFfotfoVF9MrItx8f3+gzz7x4ZHKFzdSVIWORwCNCt0UjTha+lq9ArYyW/Roo44lylvRpszbkEojgEwjJGVme8RyLp3O0AzOwA4Xtck8NaG1OrdiW/Y9PO9ulQjw2ufp7l7spA8shQBURezjA4AcBb0BPrVA75yt+JZ52S76o1Ykaocb8htfBENAsQ77s8eb7oZQS58BkvbmbDnV5jdWnKVlk3pa4Xsygu6eu1RivXl/Q873Tw6ttjGsmixdqg/8AkWMG/PSNvfVjRdNpSfnWzTKgo1qK8bPRN4MWRaFOgvbpyX1414++bla5N8tnpum48VWpy8IxsrZYj+tm0tqF6HkT49BSmiVk1Bf/AIM/qKjHS8GmOtKSW58PDpXvMKMceqMYvweByv8A1EnKa8+CDdrCz/lP1OiqQJWPsFR9gi/eex05rfXTQ9sydbjz5HSqMiub3+E9EFVL8no14NqyZCgCgCgCgKDd1ZBI6uJSFuAZC5t3jp3lCuSADmW4HDzAv6AKAKAxegOVnF2zE6cACRyGpt586AXtuYhJS0FmKC2fv8W4qgIbloxt+j1Nc5y9ESqK9/MyvTa6QII9c1iEUAsWI5gcjrdgdBYnhwro9NjO5S9PU55c7Ib9/QQd7dqR4oJHJiEjgz53VWkkMjD2QXjiaNLXv3S978rA1eSjFyTita8EDHolXvue9m6bwTQYNo8Jkkw4Cr20MglfDrrmDKI0cA6WdgSCWNzpUCzArld3v9SZ3vXaU+yMXAqZXw0crjjmIOUclVWjuotbz41P7ed/scjn2tGkrfVxLCpGqqQQHHssqhQBcEgjnYdTfaKk1p+AlrwW252Lx8SPFh4xJFfMVUsMjHTutk7oI4r/ADvT9Rx6d7lJRZMx7dS3NdyLyHelcJIDjcLKHBW5Dhytzo2Vgtx4gk1Br6WrY91c1I75Ge5LtUdIpfoqu742blIya+LNK7f4lr0+JDj7LR53qM3xEf8ABbQjjaQy3abNe9r3Q+wRyHAqfFTXmOq4ix724+Jf3Lvp1tuZR2L8vDN595hpljvc2APEnoAoJJ8BUClWy+WpN/YsLMCEFu6SRt+WTykxsn5PaxN/bKngVB0UHhfU8u6at6MaVb3OTb+/giOmuz8L+X+r/wCCXZU/5G4HCByMw5Ix4SfJvQ8jeZGcu75mdLseEobgta9B1FSSsM0AUAUAUBzbQdljdlvmCsRYXNwDaw5mgKHc2AL2hKkSEnOewMWa5zBg5iQye1bUXBB48SAz0AUAUBykAqWOpPC/nYCgK/H4jsomYDM32QebE2S/iT7h5GsN6RvBd0tC/JimRbFrk3JJ4EnVjbLbU351Gbfks4VoRd4saWAkCWvYPGfus5WJPBTbOw5llv7NTaIJIgX2OyWl4LDebdzDwYWCeN800mXMRbVSt9APZAOnrUmhty0zmuWLezw/ao0bZJBezcdOasPtKeanQ+6pFkdoy0dO2MNApQxxlVkVmjIPsMrZZoh1VXtpwsw6VD+hya0K0OIldjkBIHAFb6ea21rHcB63L3oXDxNHJE+ZnzWW172AI1tfhcHxqn6l02zJsVkX6aZ3qtUFoqt/NotjLskbKqhUFxc+0CSbfhUnp2E8SqUW9tmlk+7wW30ObP8AqMTnOiyjRef1a2Fzw4V0vzZ46UI+WRrMSF0k5DRt3AqNQCpCmxBvoeRvpodefOumOqup1J2cdrItmVZ02UnV6o5d3D2E8cpzEOeyYkFiA9rPc8AGC8rAE1YWY1UK9UrWvJCxc26y/vvk3v0fge9p4JJVGpDjVHAuVvz/AFTzB0PxFa13I9BXNwfAvsMweOQAOujDkQeDC/FDr8QeFR5R1wWddm+S13Yx57MxSE5ou6Cb95D+ba58LqT1U12re1oh5VaU+5eGWuGFrfqKT8da6EUmSUHh58CPxoCSgCgIpybHKAzW0BOUE8gSAbDxsaApdgYqV5H7V0YEEoqPnygOQwf6te9m0B6La1wSQL+gCgCgORvYHn8zQC/tya8iL9lEzn9ZgVQelnv+sK5Tlol40N8nJsvD9tKXcdyOxsdM0n2Qb/ZUWbzK9LVzqht7JOVd2RUI+vk893kiMZlLXtdRr1jdo2v6ZH8nFWEGVafJfb47LSPB4WSFe6yqHPG7WBBbx9r3V2qm3JpnReRV2T+dX1/CpMzJPtfSLDLzJxUnkrzLk/esT6VCWttnGXLFzBo4GbtOzRmYjib3Zjy8xXNmS9wGoibNnvIRm4XsgB+IraII8Zi37TLm0zqLeGYVu/AGP6NpmE2IVSFUykkW0P1Six9bV57qk2rI/b/JOohH+GnJ+doecTgu0YKQF0OoOh6jLW/T8+NFTS5bfgrMnFd09Px7lJi9mEQ2V2uCwOttBfgQelTKf9Qp3qN0NRb1+5XX9HlGpyqnylv9hr3cxRlw8LE94gh7feQ5Tr0uDUy2t1zcSfjWq6qM16o12rgu07Nl1kRnCk/aAv3GPQ2HqAa4SRLrs7XoqcPibTQyZjklJiccPbNkBHIhwF/aNc4vUidbGLq49BmUCy3v7K3twtyvXcrSaDi1+N9fK2lvD+dAT0AUBi9ALu7U+eWVhIkivdu7rfvGxNo1yaaWJa9r36gMdAFAYNAU+K2ukZMZu5HtBAz2vrZiqkKbG9uNauaR1jVKXKFnHY3SSRwbO5IBBjIChUX2gLXIub9ajzlssKa3GPAzbJwaxxIqEtYXzADvMdWa/DU3qRHhcFba25NsT9/cIhmVStxl7R1Ui6t7KOt9HYqGDKfaAXmK0syoUOKm9bN6sedqbj6Cvi0xDxiCNkljBDZBMI2TpmilysvkR6mptVsXyufqc+Y+UVskUWGObGzRx2sRDHIskr9AbG0anrfrwrrZd6IOWzi2lvUZyXywB2AF2cKqqB3UQEZiBrqQOJNcPsaHBhccoXK7wtrfQg28Bc/KsqK9xtI7Rt6MBBmjAQ3Fm8CLfGttaBx4rayFsykMcwaw4Cxubnlwo2tGdM9E+jFCsM+JksizSdzMNGVVALC9iQWvY87V53qdydq16IlVRlOPakMkm3UBtGlydLqLE+Avr8KrnemuETVgT13SeiTGuVX2QcwFlPENbhcf1xrhV8+Qk/HDbfpr1IGTNVQaX1S+rZJunE0ZeFspDASqLaA3yyAHoPq/3jXp8fqcM6U3Ba7Xr7lfjY0satVyfoX+KdI1zSMEAsB4HkFHFielStokqLfCFPas8bNIsLRs0itIttGEiWv3TqtzlYeOauEmt7LCiL18xdQbbTKO5M11Cn6tl5cw9jz5Ct/iIjvGn/1lhszHLKSVa5AAZSCrDoWVtRz5a1uns4TrlB8lgKyamaAixMWZWUErmUi44i4tceIoCq2Kqdo5GJWaTUShWuAc1lsmduzCgFbcTrck0BdUAUBT7y7xQ4OMPKTdiQiqLl2tew6DqToK0nNR8m9cHN8CxhFMsCZGQpImZmZS+cuO/wB0EcSTc38LaacG9rZapKK0U2094ZMOxikg7ZIwimZWKe0oOoKkBtR9rnyvWkn28G6UvKLfcPbMcs1oTZXDZ4zoVZcpD2GnMgkaHTpW9Mm2R82MHDuXkjxrZ8U0hYgyn6s/dCkpH6HIW/2lVHUrO+7t9F/c7dPWsdy1vnn7GmNMMxEW0MPHLl4MyAlfEcwPFTUOu+db+V6N7MGNke6t/obvuNgMoMWGiHMWzEH4/GrTC6lKM9W8plJl0T7dReminxG7OEDRqMNFq5v3eQRiR78tesUYdnfrgoFfc3ruZcSbs4KBQxwcUjdBEpA+GnnXkc3qk7JdsOEejwMKUmviS/c5VwkZ/N7Pww/9urfEqKr3k3esn+5c/wAHjRXzSMY3YinIWw+GjctZQscasb+Qtp86x8ex/mZvTHGi247aS9fB3bOwKSdyR2zpcZOAAB4Lf5Vyen58mbrp1/NXFdr9S7hwscIuoA8dSffxrpVVK2ahDyyqyMqWu6bKrG44dorNcKLgc7Xtr8D76v8AL6Ja8J1U67213fb2PPf+TgsmM7fw8pffjk6cHi1E0LqwID5G/Vl7o/v9n7qpOk034mU67o67lxv6c7LieRTdBSrlvXsWW9Myr2JZguV2Y3P2RFIGbyFxr416Wx6R1xd929C5u/t9MUZAvGM6EjLmRvZax1XhYg9PGwjxkm9E9otmmAYKTYnh48TYegNbcGdfLs4No7QEDdtzh75A4tFcCVbcxY3A6gViM+1mLKlKAzbP3mwk1hFiIWJtZc6315WOt6kqafhlS4SXoW162NTEkgUEkgAC5J5AcTQFDsCGVJpVcWjILIO0L6M1zYM5I1Yj2QBpboAGCgOLae1YcOuaeVIxyzEC/gBxJ8q1lJLyZjFyekjxn6R9vR4vEgwMWjSJUBKsveZ3zkBgDYgJr4VCyJKT4LHGg4Lk7thbbw0eDUDEGGRFOaMFbswJuyq6m9+Pdtx1omlElJdz5OvFbYwvZRRmaNi+TtDfPqSpkZ+nA8eorLabNo7UWbz7zQRYpWw9pJZEeENGFI7wGTM1xcBwDpcgXrtj829qIWfqGO2/0LXbcAEcLR6KqhPK3s+uhrz2XVOu5xl5/uSejXRth2+6LQxpPHH2g7zLcHgQRa9j58q5xqlOLlFcIjvIeLc4JkmysE0QKlsy3uvK3WuXDM5N6sfdrTFzeTFdni8OAbA3Lft5UB/eNeu6bkt0RjP1bRQZGF3StnD8iT0X8e1PvKb+FR7uhPvcoS0vPJrV1X5fmXP0O6OQkXIyjxPLqaor6o1z7Yy2WtMp2JNryUOzSZ8QZT7KcPD7o+dRi5uUcej4a8s6ttbMLHtI9HHG2l7cCPGsnHEyVFdlnKJdjbR7QFX9tdD4+NvlW0Xp79Tll40YvuX4Ti3jwVkzqNAdR004jwvXruhdSdklVby/Q8b1vBUYfFh43t/QrMVjocPBZpAsjLmUDVi3FDYa2BtqdK85nX5WR1Ny/LCWl9k+f3LrpeHCGIu1ctbf3KDebfCOcTqiOpmaPvuVuEGTMhAJ7t1Ntftm4FW1lqlvRb11uMEn5OL6P8aiYh2klVAYyO9oGLMCBm4CwXn97wrnW0nydvPgbdobwYYTxXlWyFmLC7AdxgFuoOpLfA107ls318mha3n3ojl7RYtQUKBiQoIZlLnrwQAafaPhWkpo22lHQqrktZmB4/a068K47e+Dl8uuUeq7j4jG4aFJMSc+DexXOxaSIHgw0/N21IJuBqOlWNXclyVV8o93A/45k7JzIQI8jZyTYZbHMSfK9djkU+w8XGZbGSd5GTudsipdAe9lyoupIFw3e7vDQ0Bw/SDvZ+RxhI7dvIDlvrkUcZCOZvoBzPka43W9i0dqau9nkuGwWIxkhYCSaQ+0b3PgGY8P1RUNRnY9k6VkKUcm1NntDIY5Y2V1tcCw48NQdedayg4vk3hZCxbSIAxGgUWHj/I1odOPYC36K+//APNNDn6BC2UgqtiOBVtRbhbpXSM5xe4Pk0nCMo9slwNm7+9U1mjkCzD7kllJHUMvEi3MGtM22N6XxFz7rz+pzxemfDbdM9fR/wCC/fedGsGjeIKLAAZwP3denKp3TJ4lNbg5efcq+odMz5S7tePY6495E4GZB4P3T/etUieDg2y8r9GV3fnVLUov9V/9CpvLiu1nLqwawWMMCCO8CbgjTRivuqLmSjTOMK/Ef+T0HR6Z2Y1krVzLgdNhyiQI50zKGsettR6G/uqb1W2f8NuH5v7HmcWlQyHCfo9fsWO08TH2bqZokLC12dVGvHia8eqLNa7Ho9HVdCE034XoVX/bGFhj7OOeNmPEqwfU8T3b1adOwI93dbpL2b5OPUMi+1/y4tv00gh3ugAs5cnqI3194ArOdhUxl30yWn5W/BriV5U46tre/fRDJvfDcssEhJ0zEIlx+8TUBUR/+X9CyWHkTWu3X6lDvFvtI8bRRxhMw7z5s7AHgoGUAMevL1vUqiqNclZGT36HOzC/LbrT8oW9kbDmxLERrfXUkkC55E6s7WqXGErH3aMStqpXZFfbRY7xbpTYOIOxjIJAsNLX58761tOjsWzFeV3vt7RaseZ9BoP4/GuGyWjAiHQfjTbGjcVjY0BpszpPgeth73oYUixDMDGoUEgsrKBYeyDrbQg1OhctLZU240+5uI57obQjxmEliVmyxs0N/ZbIVBjIv0VgLnjkNd4yjLwcpQlH8RPsLddoZUeXENMIUKQpkCBARa5sSWNiRr18rbmDybfLaBnx073uA5RfBYe6B6tdv2jVZe+6TLWiHbWv3Gfd7ebD4XDqFkAbKM6hCWznVuXG548LWqXGcYxK2Vc5TexK2ztFsRM8raFjoONgOA8TzPiTUOyfcyzx6/hw0cVczsFAFAF+fC3pTSfDNoyaaaGbAZiiEvmJVSQQDy6i1vW9QbdRfBbwbkuTpMQ6VxU2vU69qa5OeWAm4ygg/plT/h411jZ9TXsXhGrbMbs45TGpHaNGe8NWCXa+ml+I8qm7t+H3OXBBjCj47rUF3eWzaPD6/m0A/WufcFH41B73r8TJarh6RSJiqjjYev8AGtO6T9TooxRr28Y+0g9RWeyTNu5HPi8QpAyuo9M3u10rpXGXsaTKBm71wSbu2p1va4+QqcuEU1r7ps9D3TxqLhUKsEyFsxvlytckkk9Qbjzqxrku1FDepKbF7fHeMYgiNCWRTcub94i9gL/ZFz5+lcL7d/KiXiUST72LNRSwCgCgCgCgH36HcXlxM0XKSIMPONrfhJ8Kl4rIOZH8x67U0gnzOrliGPFgSfMkE1UTLyHoRji3n8hR+DHqbVgyFAFAFZMEkbZWUnkyk87AEE+tqxLxo6VNKXJfYfERSsFRC7G5A7PjbjyqIqrm/lZaLIr0dQ2eLgfk7XY2AERJJsTYWHQH3Gs/AyN8GZZFSW2zd9mleMMq+cUq/KtXTkL0Zqsmh/mRLDBmw84GYrDLBIVux1kEsbG3h3D6VKgrXjyi1ymtESydccuEk1pp7OdcCp/0JP8Asmb/ACmovwr/AETJrvoX5l+5PHsx/s4eX0gk/wCStv4fIfoavLx15kjVI35RSaEg9xhYg2I16EEVo8a31Rt/EVNbTOiLZGJlW8cEjANYm8Y1HHRnB+Fdq8K7e9cHC7Poi+1sS5Iyr5WFmVnBHQgkEaeNd5LXDK7u7vmRE3t+QH4mtotqOjEopyWzYjmPX+ulYMmtAFYAUAUAUA2/RZ/4gn/py/gtScb8ZEzP9s9tqeVx82YqHs5GT7jOn7rEf5TVTNc6LquW4qRz/ab0PvH8qx6GfUzWDIUAUBvw8/w/nWQaVgDL9Hy/2zyic/FB8660/i0YfgccLjP+8sJH94zMfSJwvz91d6n85pmrVKPQ7VMKcxloDNqwAIrIFXaEGWeVeThZB5sCrgeqA/t1HtRZYtj7fsTbmm35Qv8ArFb96NR/k+NbU+DTPX8xP6Hju8UOTFzr0nl/vMzD8RUG2OpskUvdcSsk9rzH4H+daI6y4kZBrAMkcx6j+uVZBrWAFAFB6BQDl9E0V8eTySGQn1ZAPxNSsZfNsiZjSho9oqcVx4X9IuzjDjpTbuyETJ4ggCQeYbN+8KrsiOpFnizTr0LMw1B66fMfOuCJMvIUAUBvw8/w/nWTBpQzoKwBg3Ely4xB95JF/u5h/hrpU9SMPwNWwo8+2Y+kUBb3hh/9orvSvnOWc/5aR6hU0qQoAoDBoCg3hT62BuolTzvkYf4D765WkvEfLRFugO9iDyzIvuS5/wAYpT4Omf8AjX2PM/pNwnZ4+ZuUgjl/uhG/4ZPrUPJWpG+LLdYrz8VPjb3/APQe+uKJUvJisAyDWQZI5j1Hz8qA1rACgLfdbYv5XOELZEFi7dBfQC/M/I12prUnyRcq5xWkesbmbGhieeSBMqXWJSdS3Z3LPc/pNl/YqfCEY+CtcpS5Y11uCk3o3cixsXZyaMNUccUa3xU8xzrScFJcm8JuD2jyfGbk4iKVI5xlhZgDiEBdFA+03NDoPaFteJqGseWybPLThx5M7Z3OMYL4eVcQgF+6LE/qkEq3wrM8fXg515m3qQtcPP8AD+dRmtE/e0RswGpNqwkbKLfCJ4sKza6Ae/8AD+NaSmkWFHTnJbfBucE3UEc9NR425+V6ypJm9nTNL5Xsbdg7rWMeIixCyZWDABCt7GzqSWuptcaipUILyirnuD7ZIb90oY1xmIYt9a6oqg6dxRc5TzN+I6KKkU62yJnd0tP0HWpBXBQBQGDQC7vLiV7TDpmGcM7Zb65eykF7dLka1ytfBLxIttv/AL5Kvd3bYiVwYpGDyO2ZChuBZAbMwPBBwvWkLElpkrJxZ2S7k/Ar/SftHDYgwSRSK0i54nTUMAwDLmB4WKkftVyyHGS2a41FtW3NcCMELLlGrXsOd2B0sPO3vqJFNskOSjDbLGbd3FImdsPIF62DfBSTXV0S8keOVBlYDXL1JC1JbRkGsmTJHMeo+flQGjMBx0py+EYelyx/+jvd/EN2jFDDHJ2f1jDKxC579mpGp7w7x0HHXhU3Gg0nsrcuUZSWj1bCYdY0VEFlUWA8B+NSiMTUAUBqxAoDgm2NC7Z3iTN1Ayt+8ut6xpAXto7gbNVHleJkVQzsVmnWwUEsbZ7da5uqHk7Qts32o833ZdBK0sYyqzgKhzylFPsaEEu5v3RwJRrg2UCNHS2XVlbqiov2GvE7CjmLKsZidT3pHOViSLgmMCzqfHLztasTrjJCnLsq5jLaE7FIY2ZH0ZTYgajwIPMEWIPjUCVTi9Ho6b4WRUkde7+3OwkYEkI41sCxDL7LADhcXF/LpUiqXauSFmY6talFFxgMVPi8REuGRlWORHZ/u5SL524Lpfu3JN+l67VNymnDx6kDLhVTTJWy5a4SPXBVgeYM0AUBBjmYRuYxdwrZR1axyj32rD3rg2jruW/B5ju1t1DZMR3ZszXd9M7E97MT7D/ZsdNLDpUGNvdLU/J6G7Edce+rmJFvdtgljh4zYD84RxJOvZg8haxNututc77UuESenYim++f6ChJhgRYaDp/DpUVWNcFvZTGceyXgl2Xs7EgrNFC0gRlYMB7VvDieFrqDUquD2meZzKlHcEz0KDeyMQd6QRobi0ilCpHtL3hxGv41P71rRR/BmnpIW9593XldZMNBKzMbOBE6g6aPdgF8DrrcVHtq7vB3xruxuMvBxYT6P8fJ/oVj8ZJFX4JmPwrmsabJTy4IY9m/RS1wZ8Tb9GJNf33/AOWuscVLycZZjfhDdsfdDCYU5o4QW++5MjDxBb2R+rapEa4x8EaVspeWMIrc0M0AUBhjagNVXmfd0oDegObaWEEsUkTezIjIfJ1IPwNYktrRtCTjJSXoeKYrdnF4SQlY25jMsZmRhfiMt2XlobEVXyrsg+FtHqo5OLkx25a99/4Jon2lJewmJNrkQSXNhYDNJesbtl4iY7cGrnvX6HTgtwsbM2aVSpNrtNKCbDh3Yy3uNqyqLZPngxLquJTxXuX9Bs2N9HEMdjO5lP3VHZJ6gHMfVvSu8MWK5ZV39YunxD5V/X9xywmDSJQkSKiLwVQFA9BUlJLwVcpOT2/JPWTUKAKAwaBi1vNudDiruPqpbe2ouG8JF4OPHj41xsojP7k7E6hbj8LlezPMtt7t4jCEmRe599e/GfM8Y/Ww86r7cecfJ6bE6lRauOH7FdhsSiyIZ43aK93y2Nxyv1XqNLgelc6lBPkk5Ttdeq+B9GPw8wR4JVUkhTImjRqATZk4kXAUBgQM17VPTR5ucZx8oW978QF7TP3jKCFOsZKgLldkuchUjmBnzcgoA1lwd8atyabH/wCjTHPLgIu01KFo766qh7hN+eUgelSapbhsq+oVqvIaSGu1dCGZoAoCPhw4fh5UBJQBQBQBQBQBRgxQwFYD4MVkJ74MihnwZoAoAoAoDBoYYUDMEUZnx4Fvae5OEmJOQxMftRHJr1K2Kk+JFcZ0Qn6E7H6nkUvUX+/J5/vfucuGGYuJQOGaMK37wb5ColmP2Lhl1i9T+O9Tgik3V2QmKmEagReNs/wJGtc66+56bJWTkxoh3xgtnuWx9nJh4UhjByqOepJJuWY8ySST51ZxSgtI8jbbK2Tsk+Wd9bHMKAKAKAKAKA//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32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4725144"/>
            <a:ext cx="1036483" cy="131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14 Recortar rectángulo de esquina diagonal"/>
          <p:cNvSpPr/>
          <p:nvPr/>
        </p:nvSpPr>
        <p:spPr>
          <a:xfrm>
            <a:off x="1241745" y="5872643"/>
            <a:ext cx="4842423" cy="307181"/>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Alimentación, alojamiento y transporte a precios bajos</a:t>
            </a:r>
            <a:endParaRPr lang="es-EC" sz="1400" b="1" dirty="0">
              <a:solidFill>
                <a:schemeClr val="tx1"/>
              </a:solidFill>
            </a:endParaRPr>
          </a:p>
        </p:txBody>
      </p:sp>
    </p:spTree>
    <p:extLst>
      <p:ext uri="{BB962C8B-B14F-4D97-AF65-F5344CB8AC3E}">
        <p14:creationId xmlns:p14="http://schemas.microsoft.com/office/powerpoint/2010/main" val="34812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7579" y="827420"/>
            <a:ext cx="5878597"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a:t>SECTOR </a:t>
            </a:r>
            <a:r>
              <a:rPr lang="es-ES" dirty="0" smtClean="0"/>
              <a:t>TURISTICO EN LA CIUDAD DE RIOBAMBA</a:t>
            </a:r>
            <a:endParaRPr lang="es-ES" dirty="0"/>
          </a:p>
        </p:txBody>
      </p:sp>
      <p:cxnSp>
        <p:nvCxnSpPr>
          <p:cNvPr id="5" name="4 Conector recto"/>
          <p:cNvCxnSpPr/>
          <p:nvPr/>
        </p:nvCxnSpPr>
        <p:spPr>
          <a:xfrm>
            <a:off x="611560" y="1268760"/>
            <a:ext cx="0" cy="1440160"/>
          </a:xfrm>
          <a:prstGeom prst="line">
            <a:avLst/>
          </a:prstGeom>
          <a:solidFill>
            <a:srgbClr val="DF9485"/>
          </a:solidFill>
          <a:ln w="25400">
            <a:solidFill>
              <a:srgbClr val="7030A0"/>
            </a:solidFill>
          </a:ln>
        </p:spPr>
      </p:cxnSp>
      <p:sp>
        <p:nvSpPr>
          <p:cNvPr id="6" name="5 Estrella de 5 puntas"/>
          <p:cNvSpPr/>
          <p:nvPr/>
        </p:nvSpPr>
        <p:spPr>
          <a:xfrm>
            <a:off x="683568" y="1371104"/>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strella de 5 puntas"/>
          <p:cNvSpPr/>
          <p:nvPr/>
        </p:nvSpPr>
        <p:spPr>
          <a:xfrm>
            <a:off x="683568" y="2060848"/>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strella de 5 puntas"/>
          <p:cNvSpPr/>
          <p:nvPr/>
        </p:nvSpPr>
        <p:spPr>
          <a:xfrm>
            <a:off x="683568" y="2420888"/>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899592" y="1916832"/>
            <a:ext cx="288032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Patrimonio arquitectónico</a:t>
            </a:r>
            <a:endParaRPr lang="es-EC" dirty="0">
              <a:effectLst>
                <a:glow rad="101600">
                  <a:srgbClr val="ECD4F0">
                    <a:alpha val="60000"/>
                  </a:srgbClr>
                </a:glow>
              </a:effectLst>
            </a:endParaRPr>
          </a:p>
        </p:txBody>
      </p:sp>
      <p:sp>
        <p:nvSpPr>
          <p:cNvPr id="11" name="10 Rectángulo"/>
          <p:cNvSpPr/>
          <p:nvPr/>
        </p:nvSpPr>
        <p:spPr>
          <a:xfrm>
            <a:off x="899592" y="1268760"/>
            <a:ext cx="2520280" cy="646331"/>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Montañas, volcanes y lagunas</a:t>
            </a:r>
            <a:endParaRPr lang="es-EC" dirty="0">
              <a:effectLst>
                <a:glow rad="101600">
                  <a:srgbClr val="ECD4F0">
                    <a:alpha val="60000"/>
                  </a:srgbClr>
                </a:glow>
              </a:effectLst>
            </a:endParaRPr>
          </a:p>
        </p:txBody>
      </p:sp>
      <p:sp>
        <p:nvSpPr>
          <p:cNvPr id="13" name="12 Rectángulo"/>
          <p:cNvSpPr/>
          <p:nvPr/>
        </p:nvSpPr>
        <p:spPr>
          <a:xfrm>
            <a:off x="899592" y="2339588"/>
            <a:ext cx="25202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Riqueza cultural</a:t>
            </a:r>
            <a:endParaRPr lang="es-EC" dirty="0">
              <a:effectLst>
                <a:glow rad="101600">
                  <a:srgbClr val="ECD4F0">
                    <a:alpha val="60000"/>
                  </a:srgbClr>
                </a:glow>
              </a:effectLst>
            </a:endParaRPr>
          </a:p>
        </p:txBody>
      </p:sp>
      <p:sp>
        <p:nvSpPr>
          <p:cNvPr id="15" name="AutoShape 2" descr="data:image/jpeg;base64,/9j/4AAQSkZJRgABAQAAAQABAAD/2wCEAAkGBhQSERUUEhQWFRUWGB4YGBgVFxwYGhgZHBgaHRofHRoXHCYeFxojHBYYHy8kIycpLCwsFx4xNTAqNSYrLCkBCQoKDgwOGg8PGiwiHyQvLywsLSwpLCwsLCwsLCksLCwsLCwsLCwpLCwsLCwsLCwqLCwsLCwsKSwsLCkpLCwsLP/AABEIALUBFwMBIgACEQEDEQH/xAAbAAEAAgMBAQAAAAAAAAAAAAAABQYDBAcBAv/EAEYQAAIBAgQEBAMGAwMLAwUAAAECAwARBBIhMQUGQVETImGBFDJxByNCkaGxUmLBgtHwFSQzQ1NjcpKisuHC0vEWJTQ1k//EABoBAQADAQEBAAAAAAAAAAAAAAACAwQFAQb/xAAsEQADAAICAQMDAwMFAAAAAAAAAQIDERIhMQQTQSJCUTJhgXGR8EOhscHx/9oADAMBAAIRAxEAPwDuNKUoBSlKAUpSgFKUoBSlKAUpSgFKUoBSlKAUpSgFKUoBSlKAUpSgFKUoBSlKAUpSgFKUoBSlKAUpSgFKUoBSlKAUpSgFK8zV8s9q8b0D7rwmsSTAjN0rQxmKzWANge25/uFV1kUolMtkoKE1rRy5V16VDcY4xf7sEAnfXX6VC88ytkpxunpFiDUvXM5udcXKWj4ckPhRHI+KxBYq7j5xEi/MqnTMTYm9R/8AlLiYJb47DFuxgcD6Czbe1T59bCxt+Drl68zVz/l7neUv4WOULOULxtEbwyqpAYrfzKwLC6trbard8eAtx5idrfiPpUHmSeh7bJIuBXgeon4gqQt80janso/oBX0eJqtwDovzN69bVH30PbZKlq+MRiFRWZiAqgsSdgALkn2FRGD4kZDnPy/hH7k+tQX2gcTV8I8GdR4pVG1sWTMDIqgaljGr2r1eolnvtM2cH9oiSI8wjYYcG0btoZvVVOy3uATva+1bfDeaXlRXKZQ2oF7nLfT865lj0xmJAKxRYeIWCCaTKQo2ORAeltyPat3B4jFxgK2OwZtpYxnS2lgRKD+lc3JmzN7VJft/4XTE/g6bg+YFbEeCzKGZM6LfzMBo5t1ANqmK4TzBxnE4efBY2RIcsE2VpIJmbNFJowKMo007mxrssfFA9rddu9u57V0cWb6E6fZTcd9Ehel6jxxEXsCLDcmsmHxYYXBvfaprMn0R4M3b0rGGsLmsRxq2v079/pVrpLyR1s2aViglzC5FqyE16ns8PaUpXoFKUoBSlKAUpSgFKUoBXl69rFMTbSot6QMUuLRDZmANr2J6DrUP/lD4qXImkK6u22b0Hp3rT4xAGfKL5vxv2HYev7VD8T434cZhh0JOpHT0HrXOvO29PwbceDa68kpx/mkZvCg1toW6D0Hc1G8HlkklHmOmpJ6CvjDcMSCLPP8AO48qddutaUeLMamzEA7+21ZbqqrbNcxKnU/3LBxvjnhJa/mPyjr9T6VWJ8A0sMniS+EZBkEjG2Uv5VO41JYADqSKi+H8Wkxk5MKeIgPmmbSIEdFtrIfQWHrTiuKePE4ZpEnmhSXxJwhv8lygEF7WzkNpc2TqaujDd2nXRXVTENT2bmM4tFFEkUaTiOMZbfC4gWy2AveID13qHl5rgB8xkX6wSj/0Ve8T9rvDXQq8k8Z7Nh5bg+yGqbiOauHOSbzSkm+kUp/dRXS1oyTlejBxTmnCv8M0LOzQzBmJikWyMrI5ZmUKFAYHfpVqwXMpjJutzby67VWuJ824ebCzYXC4SUNiECeI4WJVJ2JzNmsN9BWXFcFnXzQyhjbVJh5SbfhdRmXXvmrH6jHy010zTgpPfJbLKnNFo2tcSMdWOuh7WqP5k51wuGiESuHc2BC7LsbMxsoY3vYm/pULwrF55DHOhhdQTlJuHC2uY2GjgXF+ouLipL4AYmQLkUqLgXANgd/zsPyFZF9NcbRocS1uCvYjn2cR5F8VAw0WOLKdb/62ewAPpGaxcLUz2xBijiWJvEbFzSNM1xe4UsFDLY9PLfa9rVu8Q5Swz4wYeISMIxmxDtKzLrqsKgnQnRj2Fh1rz7RMAogjKZrowCICfDNgWsybA2BsbXuAK1coVKJ+THptOmQeA4nhw8rS4VsWS5aOWcgFlP8AErE2N72su1tBW6ObcuicPwq9gWF7e0Va/KuNw9jLNL4aESOzqLyiOMoBHGDcKzliWYC9goHeozEczo2JZIzKcKzBYxIc8ihsoJzMSQ1yWGu2hFXVgVdv/spVktjudviIHgfCQlGBHllZQLdVJitcG21Y+Dc4zJDHk8ZbKBcTLKHIFiSkq+W/ZWFbHEOG5oMB4ahcqyRnt5dCfXMY799aycP5Sw7YeJjnuY1PlkZQSRcmwNr61TvFjnWui6cd2+jd4fz1j2ID4RZvWJ1Rv+TM2vvXQeVedopYGYIyujmN0e11cWJBIuDoQdL1S+G8n4WNS7oTfYPI7X9i36VtGcKoSJQijQKgAA/Ks9Z4XcLsuj09V1Xgt03M92vL8vRR1Pr3qa4dd7SS2H8K9FH/ALq59gcGWYdWO3p9asrYkxgIpzv1Zj5V/wAdqhjy1vddjLhldSWXEcXVWC9TsBqT7dq3IgTqfyqs8OF2zDzHqx2qyQTaXuK34crt7ZiyQp8GwDXteKb17W4oFKUoBSlKAUpSgFKUoBWvipLDTfpWxUViJ7XYnUjQdv7qpy1pEpW2VTj/ABHITGp834j2v0+p/rWjwrCrEvxM5At8oOg+pv8ApWQcNDzsCcyqbse5OtqiueU+JikwydV/6hqo9iBXI812dddTxkzTYtpHaWS/p/QVEcagfERPFGbFhbW4Fr6gkai4ut+l60uW+Awz4WF1adWZRcJPKBnGjaFiBqDUpjuW3hjdoMXiPGVGZVzI6ghbgHNGSdu9/Wrfa1fVEPfXHwIObo8EscGKgkwxtZAoEiEdMpjuT+V+9a/FObCZI82BxQjclVcplkYgE+WM+Zlygn2q1/Zly/hvh4ccFMmImjVnllYyOGtZrM3y+a+wFbv2lWXDwS21TFQm/UZmyH/vrctIxe4zl2L5ow5ZlWNyw6OFjb/lY3/So9uKr1gZu15QB+gq98Q4LDiLCeJJOgzDzDvZhqPY1Fv9m2H+MwcQMywztIJI/FuLRxM2h+YXOUHXrSMqrpntcvJVeFcwytOqYbCJI9xdEDSva/VhYJ9ToKsHFcLxRiQzxRMr2MMR89iqtYyhT/FbQb3rs/BeAYfCR+HhoUiXqEWxJta7Hdj6mqZxKEePKSdC7HTcgnb9BXmWlK2keY6bemc7gZYHDz4fEK1iDKXbEDXVrFTdR/ZG1W3E8eGHgUw2d5QPCH8RYeUnrYA5j6CtXm+UJg5rAKWQqD1Gfy6npvXvK2BEn+dOLi2TDg9IxYF7d3ZdD/Co7msV6a9x/BsmvtNjh2HTA4YySsSx80jkXaSRj0HVmY2A+gqq8180+PD4YjaJreJkkRgweOzrY2s3ynbperDx91kxOFibMbzAtYn5URnNu2oUe5qaweIiM6I5F2uES9r5ReyjroNRUcXlW1tvs8vSTW9IovFuRCYVmwSB1ZAyqpF9VAuCxs6MAt13uLiobgXIM7SAujpbXNKoUIfRQSXYdNh11tarfx0S8MmX4UZcNM1ljke8IdtSqm2bDkm9hqp9KlYOPumuKw7wKN5Lq8Y+pQkqPUi30rTeTLC1Pf8AyZ5mK+pkfzRhxDhYSALQyR6k/KpORyfTKxufevjhGJhhjSKWeLxI1ClPEW5PTQ62tapfiuNhcNGyvOPDzuIkaQLEerFNgwBt1IBI2qjYLC4cYnDJnjxfit4LpIiZkAF0dSdbAW+YksCLX0qrDieTHqtotrMsb2i4TYkyHykH1BuLe1fAIWveJfZ1AAXwg+HmBBDIzBTbWzIDlKnqLVo8MxniF1cZZIjllS/yt6d0O4PWqc3pnjW12jT6f1U5evBPcI4l4YYlbk7G9b2DzTNqQOthso9e5qG8QWrbwfGMqGMLqSfMe3071mT+GXXG+0WXFcRWJAsfmY7f3mpHgfCmtmkJJOtjtf6dqgOX+HmVs3br2H99WWTiRY+HDsNC/QfTua3YGv1V/BzcvX0ySySC9r6isla2CgCiw9ydzWzXUh7RiYpSlTPBSlKAUpSgFKUoBUNi8ExIN99LdhUzWji8UEUuem1UZ0muyyG0+ir8adcIhAN3a5H1PX6D+lVEMVH87/nY/wBTUrj4pJ5yzC46dq0YYSHLNqQbCuJb2+vB2sSUz35IflBTDicVhibZWE0Yvukg81vQN+9XOFt0isSRZ5DsB1A7D161SOY2ME0GNAsiN4Mx/wB1Jpcn+VrH3FWxZ72UfLfYfiPcnrWxvkla/wAZga400PslXw8HLhCTfDYiWO/cZswPuGv71L/aHY8MlcC4iyS6f7qRXP8A21B8AxHgcWnj2XFRJOlvlzp5JAD3tlPtVr47EsmExEJFw8Trp6oR7Vo5LltlHHorca3PlsBvmPQelaw//Y4QgXyQ4h1vtm+6QH/qP515y3OsmEw8ja5okNh1bKL/AK1ns54hHey5cLJYW2DTQj/01T4plvlIuseKfwwW1a2ttr+lUqbMzknckk9hrVpnlyRgbjKST0quMi31Bt0A3/8AFQp76CWisc5YdZfh8PcsJphnO1wgLED08oHvVjhTKtuwt+W30FQ+OnMnEcOuUBY4ZWsBazXjW+u51I96msXMsaFjrof/AJPYVmzttTJoxryUjmLETPiXaA2fDQ3Ubgu7AlTfe8cZH9sbU4g7YnDpJhiRKMs0DDcONba6a6rY+9ZuXZPEjeYkEzSM5I7fKg9PIq6etYMJCcLiTCfKkt5YOlmGsia7a+YehNdhYuEJr4MDzc8jlkzylD/lKOdsRLNLh2UQqkyxg58oMjDJGuUq1lW3UEm9aWE4i8ayYbGSXbCeVz/tYreR9b5riw+v1rTMbQY0mCeSEYkZ0Km6LMP9IrxHyMH+YbHfWt/icDTYjA+OIml8SQF40KZgIy4zAsdit97XANe1jWVJkJyvFWiMwE+LwjFMKSj4u4JlUFZFRbq8ZLWimCOUK5SvlJAsLVI4HkWMYRoSQGchiy3PhlfkyE6+W2/Uk6C9hu824Bnw33dxNCwmj/4l1y/2luPepXh2MWeGOVDdXUMPfcH6G49qy+tu8aXHwX+lc5N78mvypzGZQcNidMVFo1/9amwlX+IHrbY1Hc/8PMLR42MW8PyTDS7xG3TqU3HvWbmjgniBJUcx4iI3idRqD1Dd0IuCPWqlx3iRxSF54kGMwvn8NwWjkjHzZR+Jba6a3A1qzHnWae/5PPYrFfJeCyRyBgGU3DAEEbEEXH71t4LCM7hF+Y/oOpPpWly/g1hw8aRnxCVuGG3m83lH9rTsPzqUwoaJvK4zkWOU3t7965NJTT/B2lTc7+S0YZxH9xFsNZZPXt9f2FbWCLSuEi8qLu1RuCwhkIii+Uau/S/W/c+noKuHD8Ksa5UGg69zWvDDyPfwcvNSn+ptRJYWr7rwV7XXS0jAKUpXoFKUoBSlKAUpSgFQPEIzNIIx8o3P+Py/Op6tRcNlDZd2N71RmjmtE4rRW+ZIiEyRghUtmI/b+pqtNDqFG5/T0q+Y5LgRr9Sf76rWNkjwytInmc6JfUC/X69a5WXH2dDDketfJU+ZMWGz4RYXmOT70IUUKGva7OwsdCdL7VCYPj82Dw6jGJGvhrl1n+9kA+XKgQhjlsLlgO5FSfL9vHxUbkh5WEoN7MyZFUlT3VgdtswNSXFZcNgofElKot92BZ3NtgTdma3XWwqybUNY0ti5323plek56glfBYnw8RCsEhBlaO8bROCsgzIT5swGnerdh+N8Qxyk4DCrDCdBPjSVzi+pSJdSLagnvUdyjC6thBIBeeZppVI2BjdwpB/htGv1FdXgnVr5SDY2NjsR002rWuL+PBjptHFuVsdiMLhY1fDNLHHnQSQMHZSsjKwaJrNdSD8t722qz8LnXEYn4hX+7GH8JswaNw/i5rMjgECw361rYLEETYyIADw8XJb0EgWUn/mdqcaiV4lMq+LAkitiQ+zRbM2pFsmYSeoQ6VXXdaLJelsnBxuDEBoopVkyWzlB4irZlJUsPKCbWsTffTSonjeOaGJ5E8PMGQZmGYKHkVScoIzZc17XB0q+4LhMUMXhQxpHHY2VFCrr6CuecT4WcSjwXNzoCBfKykFW13AIBPeo1Kml+BNciEZMYmLMpihltGVzK7R7vdrZw2vlGm22tfWN4scTh5oRG8c/kTI1jYSnKrgqbMtsx/snSs0PMGVvAxYEOIX51bRH/mjY6Op3029qhOE82wrNisRIWUOFWFcj+ZIw1iCBY5mY7bCqeFU23Pa8GnaSWmYFwnwgd0sow+NESjbMkyJceu+b+yKsPG+GieA5P9NGfEjdtAHXXLvez/L71AcFilxcnxEylIywljjItmk8NUMhH8ICWX8/r0HgrBnyItwBcsdy3Sw6DWu1M08ffk41XKy9FIhYYnDkDys4BUkaxSqbj6FXWxHa9S/D0ilk4dOMyz+O8U6FyRHIuGlzDJfKO4IGoI1rX5qwD4PEmcgeBiGAe20cx0DHsr2sTtf61r46KKKfD4lr5Y2AnUEjylWUSMNjkLm/8pPassPg9fDNlpZFyOjz4RbkkCw1uapXLEiwT4rDAWGbx4R0Ech1Hs6n86s/FbvlSM30udfLYgWN6pPH8OcPLHi0u7w3SVV1zQH5raalT5gPrVmfH7mNoy4MnDIWaSLOddv3/wDFRvF+WlmaNwcjxtcN0KHR1PoRepXDYxZEV0YMrC6sNiKx8Ux4hheRgSFUkAbseijuSdPevnsbuL68nbbVLvwVblbElMKIx80byRF+4R2CgdhlsO9T/B+HFyWJyoN22qK5a4QwQIx1uZJD0DOSzW9zb2qyqc1lHljGw2ue59K0ZGuTZcnxhIsXBJR4ZIXJGvU/i7nvUngcWzEk6L+Fba/Unv6VXYWY/dob/sPpVmwBsAu5A1IrTgrfSObmn5N2EHc/lWWvBXtdRLSMYpSlegUpSgFKUoBSlKAVhme1Zq0cZNl2F/6mq8j0iUrbI/H7ZV+Ztz6VSeYo2z5eiD96vM6ZFJOrHf17AVQca+aRzIwVVJaR20A73J2AGgrkZ1tnS9M9dlb5kihESNIG8S5MTIxR0CreRww2AUfS5XvW9wTlyEwwy4lDNiGRXd52MhDEZrKrGyAX6DW1RPE3GJikm1yYiaPA4UD/AGXiAzPodnykadB6Vfot/KNehbZQP8CtOnEJb7KrrnbZp4SBjxCAMCF+HmcjY3LRIPUbtV84UFVbKAANgNBVM4WM3EJtS2TDRDMe8kspO/8AwCrLFKU2615y4tENbRTZIcnFOIBiSreBLpv5kdTb/wDmB7VJiTP5CMqOCuQC9wwym463B61G8ae3FidvFwg/OKUg/pKPyNbmGJv5Ta+7nf6Cl+difGiwcicSaXAQlyS8eaFydy8LGNj75b+9ROOGWaRb5RmJJA3629d6leC4NcNEUS5BkeXXvIxYj8zWtxezSZwtwFF77XHevclKiMpplG564ckj4F3jzqJTEc4uCro1rjb5gDWtzHOIsJMEsAsTDTYeWwA7AVL8+ljhRI7fLLHIB6K4uR20vVd5kBOHZRrmZF+oaRR/Wqn24NuKfoplmwPCjHDGpIJKqBb6De9WDhkawabse2/0rUEJab/g/f8Ax+1TOCwWXXdv2/OusrbSRwalcno1eN8PWWB45RnEwKlegW3Ttbe+965zwcvBO2Hm8zRC8bHXxYtg2u5A0b1rqT2N+v8AMdvYdqoHPHC2Lw+FIS8k33LMoAgZYnYqpUAur5bHNeqskprRow00zc4LAMPIMOfMkgLQeb5GGpw572BLJ/KGH4dc8kQAJ2YnU/0FQPDsZ8RC6yoVbNllW/njkQ3BUjVSDZlYa7VPcAkMpEc1vES5J/2yX0dR0OwYdCexBMsWTrjXkjnxfdJVOZMFPgMNJPhnESmx8MqWILOFLJc5UBuCRY7VsLwhcyu8k0zrqGlckBrbhBZV300qw/aJwvPgZmLBRlt5zYelvcVW8HzJFceHFPORsI4zlPrmewIrH6lP/T/k3+ja1vJ/BceE4G0BY2BJ819LL61gfFGRvCgF77v6enYVWsVzIcwGJimwyE2zSJ5Bt8zISBv1q78NaCOIWcebUsupYdgR09a57x0v1I2c58p7ZJcMwYgj8vmY7sep/wAbAVPcPgyoMxu7am/f+6ojhU6sSbDyjyINNPT17mpTCLZ7uQZG/Qdh6CtmDS0zn5W2+ySVq+qxR7677+1Za6U+DKKUpUgKUpQClKUApSlAKxug3tWSvl6jS6BD4uUIC77LrXGeG4ReJzTYzEjPG0pEEZJyBE0zZQbMT632PpXQ/tX4g0HDZ5F3I8Nbb5nIUH2zXqD5b4PkiiiXZEUH8tT9Sb1zsrcy2vLN2FKn34IvjeOSPGcPV7JEjSSEhfKoSPKugHlAZxrsKtmFRZLGN1kQi+ZCCD7g1H8QyiQ2Nwotft3F/wB6qcyQtiSD92FjMsjxsYiFBAXM8ZG/mOvaqZvnqe+i6sX3Fw4bxaOLE45pWVFEkUS3IHywqx32AMn71ixf2nYNWKxF58oJYwoSqqLXOY2DWvstzVGwfA45ZGnlV2Dm6JM7SaWADtnJJdgBvsLCoTif/wCXkQ5siEuRoMztewA0UBQB9K0JRVNfgpyTWOOR0TieMjlxuEkjIdWWWMMpurF1RxYjcARtr61O+PFB58TIkUabZyFBN/Xf29K5PwyZ0KCHQo5kBuSqsUZSQNlFmJ9TrrWpNhM7lmYzMN5JCWP5tsPpanFeNlDzL4R0fiH2vYbNlgjmnUbsoCKfoXIJ/Ks2C+0+CSwbDzpnbINEe7EE2sj32B6VyqXFhvLCviEbtsg9+vtW9hsOySYTPfM04NxoLZW2U6+9S4Svg8nJVPRfeauOQYrDSRIsviSKVUvBIgFxp5mWwF/WoriCERYeNheRpsOGtrltIpP/AGmpOSW21ReMAM+EDNlBxCksTYCyORqdNSANax48nK0kv3OtWJTje2XvAyhcwbRi3Xr9KmBJca7fvUdIuZlYEFRe1tde9xpXwZ3zqD8pNgK7c6a6Pm62m9kjGMzdhVT5nxQfG4GII4EeJILFCEYmCQnKx0a3W1W7xMg9TVV5kxK/FYAF1GXEPmuwFr4eS177Xvpfe4qLn8k4rvo0+cOWSJRicGC0oFpkvpLGNRb/AHi62PtWnwbiyyBGVgFJDB7aoRpe3Qi5Ur1uQdKtc/HoEW5nhW/UyL/fXMeYOI4fCSF8LNHKJGAeJXGrkaOCNEN7Br6G996z3HwjXirafIzcx8bafEs+NXLHCQkUS+ZbbmbzfNfe/wCEfSt/jGKaLDMFYxltfEW+ZRuGuPw6a+l6+MBhHMAfEMkjOTmtqtiPlX+ULp63PesvJ+IWXCxxyi9gVQncxgkLf6oBVD77fwafC0vkj+Ec0SLiJvGIkBWNGXYEBSSyqbixZn/L0qRHBFT7/hxVbm7wMSIn72H+qkt1GnpVS4jwVo5GhLENDbw5LbxtfJcdRoVI/kvThXNLxEhrxsujaZkPY36A+v51dUb8FCrT7Oj8A52jMojYGGfbwpdDr/Cb2cabg10XgmGNvEf5279B6dq4h/8AVUGJTLNHDMOxNrfS+q/UVbPs/wCIE4mOHCPKYVRpJ1klMqILZYlTMCysza/NayHTW9VRiUV/miV06R1hVG9fVY4RpWSt0+DKxSlKkBSlKAUpSgFKUoBXle1jllCi5rxg559tmYcPZgMwEkRy7X+9H5X0HvUUvGpJCJYJVSCwUwZPvVlykMrkny2LX2ubL03vvMXBlxcTxSj7p1Knvr1Ha2lcpi4X4sxw+LUHERqAJFuhmiU2V7ixJGgYdD9awZWmmbMK77M/EcaUARBnlf5V/dmP4UGhJ9hqRUFy1w9sQPOcy+IZJGtYSuD5b/7uNQNP4v8Ahq4/5Fjw7ERIASBew1J9TuaYtEw0OUZUsPN0VBvbsB1rFN8Zcwuze1yabZFY3GJGrySHLGguT6dLd2Y6AdzVJwGDaRnkPlaZjIRb5VPyj2W1beN4gcc6xxr/AJujZiTp4rjQf2F/U1YIMAurkb6X7/QbGtET7U6flnP9XnWStLwinycUygp4cyJfUtGfMfqt61o8O0wJHiOm4XKY0t3Zjvp/8VaebnNgigXNluTYKWJUMe4zaViRAVSCM+VAAW72FqvVqVvRiNDl/gs7KSioiE/jZtfQKNVFvWpDmZ7fB+UKwnTNl8yg2IsGIBYX61LwZnAjXyxganqw7egPU1p85JaGI6DJPGfbNb+tRVcqJ439RMRwljYaknStziECrGYbBiw84IBH0samXwseH+XWQi2utvW3rUYcP57XuxOvXWuW+mfQc+X9CrcH5ZV5MT4byQCORFXwpGQXMYY+UHLub7VmE+MiP3eMldkOglhSQfmoDVOcjRq6YiQ6+JiJDp2QiNfYhL+9SuJxCoCbAAdu/wDU1ryeoyY70mcqomu9FWPMPFVBJGHb1aKVf2a1UjmLHTusnxREgSXxAQCQrEZgpzamJgWQX+Urbawq68f5hlMbeEtgCCQBdnQfMPqRtVfxyq1pgPEidMkgXUmPdWA3JU3uBrqe1X4fUXXdeCp45Xg3cLw+IgMscYDC9wg1v9BUuvAx4ZzRxheoZRmI7WtoKhOV8c8ACkrJAW8KKa1spOqZmB1U6pfSzKB1q44+UKuW+ZyNhWHPzx15LZaaOUYbhflZM0iZHZXVWIDWbQkdLgjarRwZmv5TlQCx9ewrR4nEUxbqQB4qK/8AaXyv72tUlg0L2jTyoPmJ0+pPauny5ymRnpnxxGT7+LNqJLxk/W7L+TKAP+I14vAj4kcgYRSk5V8ubMv4gy3+Xt2NY+Pi0edPMI7OpHdGzD9qkkcmTxpPL5br212Ao9pJoaTMPL/LUEnFpoZYVkDxrOqlRpY5Xseguf0rsXLvLsGGB8CJIgTchBYE23PeucK4XiPC8RCwZphNBKBv8uZQQdRYkn2rrWAwuXU6n9B7V6k3SIU1o3Vr2vBXtbEUClKUApSlAKUpQClKUArWkhLOL/KNfqf/ABWzXxK1heo0trs9RrYg9B0GtVDinL64ggvmWQNmjeM2eNtrqbHpoQQQRuDVuVOnU7n1r6iwSqSetY6h09oumuK0c8xHAuJLJY4nDlSPK/gHxFF+wIUudBfbQ6a1QuaeBMmIQYiSWe8cjt4raXDoqkItlHzHS37V3yZAATbU6Vyf7TsHlxKnXy4YEnprN17DSvEmn0Kv6SA4FEuUkkX2sPwitnGcVXMFjuxX5QNveq7HjhYgyxqvYuov9ddqyx8QzaJLGo65WXX3vc1W4ZmMXM07kkuQDIIxlH8k1wP+s1JQjKFVRdmszfToPy/eoPimDfx4hbOhIJcEMLgkkG2x1XerHwjEIruznVRf/H+O1WZP0pAnC2Rdd+399V/mxicJKxPmXKw9Srg/lU7EwZc51vt9KjOPIPhMRcXvE3tYX/pVUfqQRbkkOXxG1ZhcX9da18fN4OHkkO4RmHoAp1+pP7VscAwT4iDDvsGijb63RSbV98zcCPw86u1y0TgW6eU2rGoavv8AJ2ua4mPlXh3h4KFARogzMepIuf1JpxfBiwsbm/y7D6mofhfNszxIcNgZJBkW0krrEh8ovYG5Iv1tWT4rHFTfBxXN9fitR7eHTLhptt6/ujJyXwYpoS3oBuRpVdlwLRSMcMVysblHvlB6lSNR6jY+lSckeKH+kw0hHeJ0kHuLqfyFYfjhGLPHMp9YX/cAivMc5I8dnjaZGcgYfxGxUcq5w+tjqoDF7+gBINbxxsuDJWQl4NvG3dLbCS2pXsw9+9bvJWBNwGFlkwsWYkaFi8zEX+jD9K3+KctRwgGN5VLG3+kZgB9HJX9KvzZJ5tV4PFL0UvjRkAjkFpY0kzLKD5lRtGDfxLl1zDtrW3JJb5Gup1upuGHTbetjF8qBBmhlkjv28uY98q2X9K1hyzl8rvItzmYIwXOT1Yhbj27VbPqMfFd/7EdNGvi+IKFIkcKCCLE2J07Vr8O4nNLBCsUUkmRQt7ZVuP520PtepaHhZwkqTxJDkukOVoyzfeSKCxYsczX69tK6Rw7l+SeTayKbEkWFgdgOtWvMmlwW9k4hPbp60QHJPJ2MeWCaaSKFYpfFVEQyO/kKEF2sFUhiNvXtXWw2vr+1YYsIVFkso79T9K2Y4Ao0q6VT8memt9GYV7Xi17WlFYpSlegUpSgFKUoBSlKAV8SJcV90rxrYPlEtRhX1Smga/wAPVY5l5axDTmfDfDyh4RBLh8UpyPGGZtHW+UktqCpBsNqt9LVFQket7OUcj8rwHCLnhTx4meGUMAQskbFTYdiLEHsRW8/KeFiRgkEZLaXZc1h6Zr2FXh+Exr4jRoqtI2dyB8zZQLn1soHtUa+DLakabVz/AFEWq+k04qnXZzjlTlfCy4vGgxKPClUIyAKVzwqNLaWuCbEEXNaXLPKa4h8Q15VjTFSInnW4CWX8SG5vf09K6ly9yguHnxM5Ys2IdHy9EyJlH1O+tZBy0kEeWBd5Hkb1LsWJ19atqL4Nr9iCqXXZSsTyUz7Y3E3tpmWA/tEKgV5NxcuIxeFjxUbiOFG+/hHmEyuCLx2y2y72O/pXV04G2hzC/WtzA8HSOSWQXzzFSxPQIgVQOyixP1Y0wTf3nmTh9pEctcCfC4SGM/eSRxLGOg8oAv8Ap+1YeYOHyDDuFUPPICAegYjT6AVbcteBKsrAmeLI0ckw3KfE8PFHF4mDASNVHklc6LbfOO29q1uW8TjsTh45suGOYHQF1N1YqwO4BuDXYJsOG3FQPCOVPhVkSNro0ryItrZA5DFb383nLEHTQgdL1Xl9OqTekeq18lSOEx2l4YLHfLO1x7GL+tRHFc73hVGMxjdgq+bQWXe4G7Cum4jAm+o0HaoN+D//AHJci2y4NiwHUvMtr+v3Z/M1mn0/fjWi7nKRQOG4SX4l8MfHw4f72OTyAhY44UIysGFsxPbp3qTl5Vx5YW4jmA2D4aN7/wDLarbJyvK+OilKgRpBKhJOuZpIiBYa7I1TCYFk/Drtf/G1Tub2ml589Hm515ObcR5a4pGym+Emt1s8RH/cL1E4RsfMZf8AMkfwXMTP4wADgAkAldbZhXZZMEyozZc7AEhNLsQLga6C5017188q8B+FwyxsQzktJK1tGlkYtIQOgzE2Ha1WT6aa7coqd68FC4PyJi8UI/iRFh4lkSQqjGWVyj5gL2VYxcDUXNj0rqap2r7tS1a4xqFpIrb2eWr21e0qzREUpSvQKUpQClKUApSlAKUpQClKUApSlAKUpQCvMtKUB7S1KUAtSlKAUpSgFLUpQHhFYRhE8QyZRnKhS3XKCSBftck+9e0rwGW1LUpXoFq9pSgFKUoBSlKAUpSgFKUoBSl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96752"/>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4 Flecha a la derecha con muesca"/>
          <p:cNvSpPr/>
          <p:nvPr/>
        </p:nvSpPr>
        <p:spPr>
          <a:xfrm>
            <a:off x="5940152" y="1817638"/>
            <a:ext cx="1504230" cy="590550"/>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b="1" dirty="0" smtClean="0">
                <a:solidFill>
                  <a:srgbClr val="FF0000"/>
                </a:solidFill>
              </a:rPr>
              <a:t>TURISTA</a:t>
            </a:r>
            <a:endParaRPr lang="es-EC" b="1" dirty="0">
              <a:solidFill>
                <a:srgbClr val="FF0000"/>
              </a:solidFill>
            </a:endParaRPr>
          </a:p>
        </p:txBody>
      </p:sp>
      <p:sp>
        <p:nvSpPr>
          <p:cNvPr id="18" name="17 CuadroTexto"/>
          <p:cNvSpPr txBox="1"/>
          <p:nvPr/>
        </p:nvSpPr>
        <p:spPr>
          <a:xfrm>
            <a:off x="7524328" y="1774557"/>
            <a:ext cx="1583334" cy="646331"/>
          </a:xfrm>
          <a:prstGeom prst="rect">
            <a:avLst/>
          </a:prstGeom>
          <a:noFill/>
        </p:spPr>
        <p:txBody>
          <a:bodyPr wrap="square" rtlCol="0">
            <a:spAutoFit/>
          </a:bodyPr>
          <a:lstStyle/>
          <a:p>
            <a:pPr marL="285750" indent="-285750">
              <a:buFontTx/>
              <a:buChar char="-"/>
            </a:pPr>
            <a:r>
              <a:rPr lang="es-ES" dirty="0" smtClean="0"/>
              <a:t>Nacional</a:t>
            </a:r>
          </a:p>
          <a:p>
            <a:pPr marL="285750" indent="-285750">
              <a:buFontTx/>
              <a:buChar char="-"/>
            </a:pPr>
            <a:r>
              <a:rPr lang="es-ES" dirty="0" smtClean="0"/>
              <a:t>Extranjero</a:t>
            </a:r>
          </a:p>
        </p:txBody>
      </p:sp>
      <p:sp>
        <p:nvSpPr>
          <p:cNvPr id="19" name="14 Recortar rectángulo de esquina diagonal"/>
          <p:cNvSpPr/>
          <p:nvPr/>
        </p:nvSpPr>
        <p:spPr>
          <a:xfrm>
            <a:off x="593673" y="2964120"/>
            <a:ext cx="8226799" cy="464880"/>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600" b="1" dirty="0" smtClean="0">
                <a:solidFill>
                  <a:schemeClr val="tx1"/>
                </a:solidFill>
              </a:rPr>
              <a:t>Es un lugar de paso ya que demográficamente se encuentra situada en el centro del país</a:t>
            </a:r>
            <a:endParaRPr lang="es-EC" sz="1600" b="1" dirty="0">
              <a:solidFill>
                <a:schemeClr val="tx1"/>
              </a:solidFill>
            </a:endParaRPr>
          </a:p>
        </p:txBody>
      </p:sp>
      <p:sp>
        <p:nvSpPr>
          <p:cNvPr id="20" name="2 Recortar rectángulo de esquina sencilla"/>
          <p:cNvSpPr/>
          <p:nvPr/>
        </p:nvSpPr>
        <p:spPr>
          <a:xfrm>
            <a:off x="611560" y="3573016"/>
            <a:ext cx="2448271" cy="903327"/>
          </a:xfrm>
          <a:prstGeom prst="snip1Rect">
            <a:avLst/>
          </a:prstGeom>
          <a:solidFill>
            <a:srgbClr val="DF9485"/>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600" b="1" u="sng" dirty="0" smtClean="0"/>
              <a:t>EJE DINAMIZADOR DE LA ECONOMIA LOCAL</a:t>
            </a:r>
            <a:endParaRPr lang="es-EC" sz="1600" b="1" u="sng" dirty="0"/>
          </a:p>
        </p:txBody>
      </p:sp>
      <p:sp>
        <p:nvSpPr>
          <p:cNvPr id="21" name="6 Flecha a la derecha con muesca"/>
          <p:cNvSpPr/>
          <p:nvPr/>
        </p:nvSpPr>
        <p:spPr>
          <a:xfrm>
            <a:off x="3144868" y="3645024"/>
            <a:ext cx="1859180" cy="859439"/>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600" b="1" dirty="0">
                <a:solidFill>
                  <a:srgbClr val="FF0000"/>
                </a:solidFill>
              </a:rPr>
              <a:t>Crecimiento sostenido</a:t>
            </a:r>
          </a:p>
        </p:txBody>
      </p:sp>
      <p:sp>
        <p:nvSpPr>
          <p:cNvPr id="22" name="21 CuadroTexto"/>
          <p:cNvSpPr txBox="1"/>
          <p:nvPr/>
        </p:nvSpPr>
        <p:spPr>
          <a:xfrm>
            <a:off x="5108932" y="3790781"/>
            <a:ext cx="3783548" cy="646331"/>
          </a:xfrm>
          <a:prstGeom prst="rect">
            <a:avLst/>
          </a:prstGeom>
          <a:noFill/>
        </p:spPr>
        <p:txBody>
          <a:bodyPr wrap="square" rtlCol="0">
            <a:spAutoFit/>
          </a:bodyPr>
          <a:lstStyle/>
          <a:p>
            <a:pPr marL="285750" indent="-285750">
              <a:buFontTx/>
              <a:buChar char="-"/>
            </a:pPr>
            <a:r>
              <a:rPr lang="es-ES" dirty="0" smtClean="0"/>
              <a:t>Iniciativa privada</a:t>
            </a:r>
          </a:p>
          <a:p>
            <a:pPr marL="285750" indent="-285750">
              <a:buFontTx/>
              <a:buChar char="-"/>
            </a:pPr>
            <a:r>
              <a:rPr lang="es-ES" dirty="0" smtClean="0"/>
              <a:t>Promoción e incentivo público</a:t>
            </a:r>
          </a:p>
        </p:txBody>
      </p:sp>
      <p:pic>
        <p:nvPicPr>
          <p:cNvPr id="19461" name="Picture 5" descr="http://t0.gstatic.com/images?q=tbn:ANd9GcQzTfLh6KOUjuetM14BnHdijcwxFLRYgBpsJEMv-bhS5lV5MW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437112"/>
            <a:ext cx="1812914" cy="1804857"/>
          </a:xfrm>
          <a:prstGeom prst="rect">
            <a:avLst/>
          </a:prstGeom>
          <a:noFill/>
          <a:extLst>
            <a:ext uri="{909E8E84-426E-40DD-AFC4-6F175D3DCCD1}">
              <a14:hiddenFill xmlns:a14="http://schemas.microsoft.com/office/drawing/2010/main">
                <a:solidFill>
                  <a:srgbClr val="FFFFFF"/>
                </a:solidFill>
              </a14:hiddenFill>
            </a:ext>
          </a:extLst>
        </p:spPr>
      </p:pic>
      <p:sp>
        <p:nvSpPr>
          <p:cNvPr id="24" name="6 Flecha a la derecha con muesca"/>
          <p:cNvSpPr/>
          <p:nvPr/>
        </p:nvSpPr>
        <p:spPr>
          <a:xfrm>
            <a:off x="3203848" y="5013176"/>
            <a:ext cx="1859180" cy="859439"/>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600" b="1" dirty="0" smtClean="0">
                <a:solidFill>
                  <a:srgbClr val="FF0000"/>
                </a:solidFill>
              </a:rPr>
              <a:t>Necesidad</a:t>
            </a:r>
            <a:endParaRPr lang="es-EC" sz="1600" b="1" dirty="0">
              <a:solidFill>
                <a:srgbClr val="FF0000"/>
              </a:solidFill>
            </a:endParaRPr>
          </a:p>
        </p:txBody>
      </p:sp>
      <p:sp>
        <p:nvSpPr>
          <p:cNvPr id="25" name="24 CuadroTexto"/>
          <p:cNvSpPr txBox="1"/>
          <p:nvPr/>
        </p:nvSpPr>
        <p:spPr>
          <a:xfrm>
            <a:off x="5108932" y="5158933"/>
            <a:ext cx="3783548" cy="646331"/>
          </a:xfrm>
          <a:prstGeom prst="rect">
            <a:avLst/>
          </a:prstGeom>
          <a:noFill/>
        </p:spPr>
        <p:txBody>
          <a:bodyPr wrap="square" rtlCol="0">
            <a:spAutoFit/>
          </a:bodyPr>
          <a:lstStyle/>
          <a:p>
            <a:pPr algn="ctr"/>
            <a:r>
              <a:rPr lang="es-ES" dirty="0" smtClean="0"/>
              <a:t>Mejorar e incrementar oferta turística</a:t>
            </a:r>
          </a:p>
        </p:txBody>
      </p:sp>
      <p:sp>
        <p:nvSpPr>
          <p:cNvPr id="26" name="25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Macro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670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CuadroTexto"/>
          <p:cNvSpPr txBox="1"/>
          <p:nvPr/>
        </p:nvSpPr>
        <p:spPr>
          <a:xfrm>
            <a:off x="314380" y="764704"/>
            <a:ext cx="1377300"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MERCADO</a:t>
            </a:r>
            <a:endParaRPr lang="es-ES" dirty="0"/>
          </a:p>
        </p:txBody>
      </p:sp>
      <p:pic>
        <p:nvPicPr>
          <p:cNvPr id="20482" name="Picture 2" descr="http://t3.gstatic.com/images?q=tbn:ANd9GcRrpv3bYu2HpVznfSo4AOZUxMO3uhfealKQawyCTKuMDofuYn-x"/>
          <p:cNvPicPr>
            <a:picLocks noChangeAspect="1" noChangeArrowheads="1"/>
          </p:cNvPicPr>
          <p:nvPr/>
        </p:nvPicPr>
        <p:blipFill rotWithShape="1">
          <a:blip r:embed="rId2">
            <a:extLst>
              <a:ext uri="{28A0092B-C50C-407E-A947-70E740481C1C}">
                <a14:useLocalDpi xmlns:a14="http://schemas.microsoft.com/office/drawing/2010/main" val="0"/>
              </a:ext>
            </a:extLst>
          </a:blip>
          <a:srcRect l="39039" t="310" r="4770" b="1"/>
          <a:stretch/>
        </p:blipFill>
        <p:spPr bwMode="auto">
          <a:xfrm>
            <a:off x="314380" y="1196752"/>
            <a:ext cx="1498600" cy="1709192"/>
          </a:xfrm>
          <a:prstGeom prst="snip2Diag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51520" y="2996952"/>
            <a:ext cx="2120123" cy="36933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u="sng" dirty="0" smtClean="0"/>
              <a:t>Proveedores</a:t>
            </a:r>
            <a:endParaRPr lang="es-ES" b="1" u="sng" dirty="0"/>
          </a:p>
        </p:txBody>
      </p:sp>
      <p:pic>
        <p:nvPicPr>
          <p:cNvPr id="20484" name="Picture 4" descr="http://t0.gstatic.com/images?q=tbn:ANd9GcTCCuZaIs-YWUZMNZ97Vf9ojzCJQrajKB0kR_K_P18ByHZ6-CfbXw"/>
          <p:cNvPicPr>
            <a:picLocks noChangeAspect="1" noChangeArrowheads="1"/>
          </p:cNvPicPr>
          <p:nvPr/>
        </p:nvPicPr>
        <p:blipFill rotWithShape="1">
          <a:blip r:embed="rId3">
            <a:extLst>
              <a:ext uri="{28A0092B-C50C-407E-A947-70E740481C1C}">
                <a14:useLocalDpi xmlns:a14="http://schemas.microsoft.com/office/drawing/2010/main" val="0"/>
              </a:ext>
            </a:extLst>
          </a:blip>
          <a:srcRect l="31252" r="34374" b="36021"/>
          <a:stretch/>
        </p:blipFill>
        <p:spPr bwMode="auto">
          <a:xfrm>
            <a:off x="251520" y="3356992"/>
            <a:ext cx="1109935" cy="90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ASEg8UExQVEhUVDQ4YGBIUExcUGBAVFhQWGBcRFxYYHSgiGBolGxQWJDMhJSwrLi4uGiAzODMwNygtMCsBCgoKDg0OGhAQGzckICYvLzcrMC0sLy0sNy8sNCwsMC00LCwwLCw0LywsLC0sLCwsLCw0LCwvLCwsLCwsLDQsLP/AABEIAMIBAwMBEQACEQEDEQH/xAAbAAEBAAMBAQEAAAAAAAAAAAAAAgEEBgUDB//EAEcQAAEDAgMFBAQLBQUJAAAAAAEAAgMEEQUSIQYTMUFRMmFxkRQigaEHFSMzQlJic7GywUNygrPwJDR0otE1Y2SDkpOj4fH/xAAbAQEBAAMBAQEAAAAAAAAAAAAAAQMEBQIGB//EADkRAAIBAgMEBwgBBAEFAAAAAAABAgMRBCExBRJBcTJRgZGx0fAGExQiQmGhwTQjM2LhUhVDcrLx/9oADAMBAAIRAxEAPwDRC+NNEyFAUFAUFAZUBQUKUFAUFAUFCmQhSgoCgoClClKAyFAUFAUEKUFAUoAgCAIAgCAIAgCAIAgCAIAgCA58LoGIyFAUFAUFAZUBQUKUFAUFAUFCmQhSgoCgoClClKAyFAUFAUEKUFAUoAgCAIAgCAIAgCAIAgCAIAgCA58LoGIyFAUFAUFAZUBQUKUFAUFAUFCmQhSgoCgoClClKAyFAUFAUEKUFAUoAgCAIAgCAIAgCAIAgCAIAgCA58LoGIyFAUFAUFAZUBQUKUFAUFAUFCmQhSgoCgoClClKAyFAUFAUEKUFAUoAgCAIAgCAIAgCAIAgCAIAgCA58LoGIyFAUFAUFAZUBQUKUFAUFAUFCmQhSgoCgoClClKAyFAUFAUEKUFAUoAgKjjc7RoLu4An8F6jCUsoq4NyLBql3CGT2tLfe6y2YYDEz0g/DxLusxLhpZ87LTw/e1EbfcCVnjsqu+lZc35XNing69ToQb5JmrJU0DO3WxeEUck3vAAWVbKS6dRdib8jcp7Fxs/otzsvE2X08L4RPTzCePeZHeoY3Mda4Ba7X+gsWL2f7mmqkJby45WNTFYOrhZbtRWZprmmqEAQBAEAQBAEBz4XQMRkKAoKAoKAyoCgoUoKAoKAoKFMhClBQFBQFXUB9oYHv7LXO/daXfgvUaU59FNlN6HAqt37F473DJ+ay2I4DEy0g+3LxPShJ6ImTDwz52opoT0fUMv5NuVlWy631NLm/K5tU8BianRg32M131eHM7Va0npFDLJ/msAsq2XFdKp3K/kbkNhY2X025teZrv2kwxvAVcp62ijafMkrIsBhVq2+5G5D2arvpSS7/I1n7a047FCO4y1D3+bWgBZFQwsdKfe2bsPZmC6VTuX+zVft5VfQipYj9ZlOCR7XlyyqUI9GCXYbkPZ/Bx1u+b8kjTqds8SeLGqkA/3eWL+WBZe3iKnWbkNl4SGlNdufjc8qqr5pfnJZJP35HO/ErG5yerNuFGnDoRS5JI1rBeTJcIDtthHf2XER0loT5mUfovGJ/iz5o+U9p1lSfP8AR6C+fPkwgCAIAgCAIAgOfC6BiMhQFBQFBQGVAUFClBQFBQHo0+FOMW+kkigiLiBJM/KHkcQ0AEuOh8ityjgalWO/dJfc2KGGq13anG/I+LqnDW9qsL7coqaR3k51gthbPprpVO5HUhsDGy1jbm15nwftDhjezHVyn7ToogfLMV7WEwy633I3YezFV9Oa7Lv9I+D9soR83Qxg9ZZpJfcMoWRU8PHSn3ts3IezNFdKbfZb9s+D9uqv9mymg746dl/N+ZZFUUejFLkkbtPYODhqm+b8rGlVbXYjJ2qqUdzHbv8AJZV16j4m5T2bhIaU125+Nzyqmqkk1ke+T997nfiVjcm9WbUKcIdFJclY+IC8nsIAgCAIAgCA3aDDJZeyLN5vdo0Dr3+xYateFPXXqOfjdp4fCJ77vL/itf8AXafPEGNDyGdkNaAfrW0ze3ivdNycby1MeyMTPE4f3s+Mpd3V2HV7Bf3bE/Gg/PKmI/i1OzxOV7T9Cl2/o9JfPnyIQBAEAQBAEAQHPhdAxGQoCgoCgoDKgKChSgoCgoDG2ziaXCjyAr2+B3jD7wR5LuU3fDU+3xPsvZhrcqLl+zjl5PqQgCAIAgCAIAgCAIAgCA9vZ+hjcHyyWLWGwB4XABJI58RotLFVZJqnDVnze3to1KO7QpOzau3xt+tHdmxXYi59wPVYBw7hzP8AolLDxp5vNnxC36slGKu3+Wc9I+5J6lbp+oYDDfDYaFHqWfPV/k7LYH+74n+7Qn/yv/1XnEfxanZ4nC9puhT5v9HpL54+QCAIAgCAIAgCA58LoGIyFAUFAUFAZUBQUKUFAUFAXtE3NhrDzjxO3g2SE/qxdjCu+G5S/R9P7MT/AK04/bwaOYwTDXVM8MDSGukfYOdew0JJNu4FZacN+SifW4muqFKVRq6R08mwDRMYBXU2/wBBunBzSSRcDxsQtj4VX3d7M5i2w/d+99zLd6zXwrYKpllq4pHsgNMIy8uu4Oa8OIc0ji2zSb/+15hhZNtPKxkrbXpQpwnFOW9e3ZbzKg2FM7ZDSVdPVOY25jbma4+F/wBbDvVWG3l8srkltZUpJV6coJ8XoeVs9szU1jniMBjWX3kshyMitxBPXu87LHToym8jaxWPo4ZLed29Es2z2qfYNkxLaevpZ5ACd2CRe3GxBNx32WVYZSyjJNmnPa8qedWjKK6/Vjz8D2NqKiqmpXEQSRRFzs4LubQALcQcwN+i8Qw8pScXkZ8TtOlRoRrx+ZN2VjxsWw2WmlfFM3K9h1HIjk5p5tPVYpwcJWZuUK8K8FODumejtJs1JRspHve1/pEJeA0EZLBhLTfj2xr4r3Vo+7Sd9TXweOjiZTjFW3Xbx8jZwfYupqKOaqYQGsz5YyDmmDB65bb2gdSCvUMPKUHMx4jadKjiI0JcdX1X09dR4uF4dLUyMihaXvdwA005uJ5AdVhhBzdkbtetCjBzqOyR1LdghnELq6lbUEgbm5JzHgy+mvdZbPwyvZyVzl/9Xe77xUZbnX+/TPNxCjmohJSzjK8SCS4N2vjIsHNPTM3xWhWw0oVlJ9Rxtrw+M3MRh8960PvvXv4GzPsnUuoPTbgM7W5scxjvbek++3TVbawrUPeGXZVHDYPFe6l81TTe4J9S8L9lkcosB9adnsD8zif3VH/OK84j+LU7PFHzHtN/bp83+j0188fHhAEAQBAEAQBAc+F0DEZCgKCgKCgMqAoKFKCgKCgNqobmw/EW8S00cgH7suVx8nrqbPd6dSPI7ns/PdxsV138GeL8Hv8AtGi+9d/Lct3Df3UfX7V/h1OX7R1+0OHUTMUfUz1sceSenkMAY50l2NYWt065QeHAraqQgqu/KRyMLXxEsEqNKk3dNXvlnc9bZjHGV0+MSi8cfotMwOIucgE93lo56k26WWSnUVRzfD/6amMwksJSoQebu32/LkeRs/SU+GUkmIwPfXZmbsHJuWxAvsXPaSTbOxvfw5G6x04xpQdSOZuYqpVx2IWEqJU7Z63by4Pk36yKrHk7PZ4+MkmaUt0JLqg7y9u+w8El/HujzTSW192XDKPZHL11n5zg00jKindHfOKiLLbiTmAt7b29q0abakrH0WIjGVKanpZ3P3Z7GfGtx2/ih+brbftyH8663/d7P2fDJy+Bs9N9W7nf9HJNdBj1JY5Yq6Fnsd39TG4+1p6/S1/lxEf8kdZqpsjEddKXrvX5X41PhIoJXtwOANtK6B0eU8nkQNIJHIG9z3LziYtqEfXAy7IrQg8RVb+VO/Z8x1kdPLTVOHwwviFNDTOjka6VrXyOf9Ld8zdrTf7buq2EnGUUtEcpzhXo1alRPfk7rLJW+/a12I1NisBZSYhijQABkpnRd0MjpCWjuDmBv8IXmjTUKkvwZto4t4jCUXz3uat+nftPxqq3gkk3l94JX5yeO8DjmPjmuuZJvez1PsIbrgt3o2y5HpYTTT4hVwxvkfI6RzWuke4vc2Nurjd1+DQfb4r3BSqzSZq4h0cLQc1FJRzSStnovE/YomSemyREw+hmibAId60uu0cd3xGjnNt0AXTs9+3C1j5GTh8Mp5+83t69v3+T8W2gwp1LUTwO/ZyEAn6TDqx3taQuXVhuSaPs8LiFiKMaq4+PH8nQ/B/83iX+HpvdMFirfxqnJeKOF7S/2Yc3+j1F86fGhAEAQBAEAQBAc+F0DEZCgKCgKCgMqAoKFKCgKCgPRwtmaOuj+vhtUAOrmgPH5V0dmv8AqSXXFnQ2ZPcxdN/deJxmz2Kei1EE+XPu33yXy5rgi17G3FbtKe5JSP0PF0Pf0ZUr2uXtJi3pdTNPk3e8c05M2bLlY1vGwv2Uqz35ORMJh/h6MaV7249tzf2T2o9CZWN3W938TW3z5chaHi/ZN+33cF7o1vdpq2pr47AfFSpvetuvqv1eReyG1bqISxPjE9PKDniJtqRlLhfTUaEHjYcFaNfcumrpkx+z1iXGcZbs46M3MK20ZSumjhgL6OS96aZ4cQSLOs6x0PDKb8F6jiFB2Sy6jDW2XKuozqTtUX1JW5ZfvIun2owynfvabDyJhfKZZnOZET9Jrbn9PEKqtTi7xjmeZYDF1o+7rVvl42Wb8D47P7cSw1dRVTtM7pYSywcGBnrNLQNDZoy2t7VKeJam5SzMmK2VCph40Kb3Unfr9M5vC8Qlp5I5YnZHsNwR72kcweBCwRm4yujo16MK0HCaumdvVfCQx9RSVDqXM6CCcBu9sN5JkBeDlOga1w6+t3a7TxaclK2hxIbElCjOkqmUmuHBXy1+/wCDhsRq3Tyyyv1dJI957i43sO4cB4LUlJybbO5RpqlTjTjolY/Rtn9qpKgxSZ/7RFFlIy5i5thm9RnrSxPyNJy3fG8XAc0kDep1nKz4+vX2PncVgI0U42+Ru+vdm8k1eyvZSWTakrmxivxbUPdNNSsL7gPfHiEDI3H7XyrHX15sDu5epe7k7tflGOh8XRiqdOo7cE4Sb/8AVr82POqsVioZHzxRxQyuiDWxxss3KAbNYHAOcC6znTFrQ7KGsvcuHiU1Te8vXrr7jYhh54uKpTk3FPNt8fva6WWUYpu17ytofn8VQ9sjZQflBKHh51OcOzZvNaSk73O/KEXBwayta320Pc2z2kbXyRS7ncvbFlcc+fea3b9EWtd3Xj3LLXrKo07WNLZ+CeEhKG9vJu6ytb8s3vg+OmIj/hIj5TNWCp/Hqcv2jme0q/oQ5nrr5w+LCAIAgCAIAgCA58LoGIyFAUFAUFAZUBQUKUFAUFAetssR6VCDwcXsP8bHN/Vbmz3bER9aoy0pbs0z85cwtJaeLSQfEGxW+1Zn6qmmrolQoQBAEAQBAEAQBAZB4HgQdD0PVCHo/H9ba3pM/wD3XX/6r3WT3s+s1/g8Pr7tdyPPkeXElxLiTckm5J6knivDbepsJJKyJUKEB13weccQ/wAB+ErFZ/2KnLyPnfaT+NH/AMv0ewvmz4oIAgCAIAgCAIDnwugYjIUBQUBQUBlQFBQpQUBQUBtYZLkmhd9WeI+TgVloS3asX90elqcvtRT7usrWcLVc9vAvJHuIXZrK02fp+Cnv4anL/FHlrGbQQBAEAQBAEAQBAEAulgb9NgtXJbd08z782xPI87WWRUpvRGCeKoQ6U0u1HqRbDYkdTBux1lkjjt7C6/uXp0JrXLmzTntjBw1n3Jm1HsLIPnKqlYPsvdKfJrf1WNujHpVF338DTn7RYWPRTfd5nv4ZRU1HDMyKR08s2QPlLDG1jGm+RrTrqeJWrisbRVJ06Tu3q9Mj57am1XjbJK0UfFcQ5AQBAEAQBAEAQHPhdAxGQoCgoCgoDKgKChSgoCgoDKFND4Q2/wBumfyljppB/FEy/vBX0FfOW91pH6LsWe/gofa/ic2sJ1QgCADXQanoNUsw8j0abAayS2SmndfmIn287WWRUpvRGtPF0IdKaXaj049hsRNs0TYh9aWaJgHszX9y9OhJdLLm0ak9s4KH135JmzHsM4fOVdKwfYc+Y+TW296xOVGPSqLsz8DTn7R4ZdFN9y/bNqLZGhb26qWXuipwz3yOP4LFLF4WP1N8l5mlU9pn9FPvd/I2osDwtn7Geb72cM90bQsT2lQXRg3zdvA06ntFipdGy7PO5tRMpGfN0VMPvGumPm9yxPasvpglzuzTqbXxk9aj7MvCxtR4xM3SPJEOkUUbLeTbrFLamJejtySNOderPpSb7T5TYlO7tSyHuzut5XWvLF15azfeYrs1StdtsgQBAEAQBAEAQBAEAQHPhdAxGQoCgoCgoDKgKChSgoCgoCgoU9DFKCjrY6d0k5ppooWxEmJ0rZWNvkPq8CL8V2qWJoTpxU5brStpfwO9svbLwcHTlG67vM8+PZnD29upnl+6gbH/ADHFSWJw0eLfJeZu1PaeX0U+938jYjw3C2cKeabvlqC33RtCxyx9FdGDfN+Rp1PaLFy6NlyXnc2Y5qZnzdFSt73xmUj2vcViltOX0wS/Jpz2tjJ61H2ZeFjabjtQ0WY5sQ6RxsZ+DbrFLaWIekrckjTnXqT6Umz4S4jO/tSyO7i9xHlda08TWlrN95juzXWC5CgoUoKApQBAEAQBAEAQBAEAQBAEAQBAEBz4XQMRkKAoKAoKAyoCgoUoKAoKAoKFMhClBQFBQFKFPTwhkLyWvY5xyTOzNky6Mjc/Llyn6vG/NbeFVKb3Zxu83e9tFfq+xVY+hwsvIMeVhdHmZA6Qukc218w9UDWxIBsV6lhHOzhZXV1Fu78BY1KOldITYhoa27nuNmsFwLk+JAsNdVqUqLqN2yS1b0CzPvJhrwCbtc0RZw9pJa5oeGG2l7hzhobLJPCTim7pq17rS17eIsXFQOyF1r3iY5tjqLzbvhbU3B0779yRw0nBytfJNdrsWxcuFvAcQWPLC0PYx2Z0ZJsL6WOumhOqssFNJtNNrVLVevtcWMuwtwLg58bQywc8uOVrzf5K4bq7Q8LjvR4KSbTklbV3yv1aa8hY1qumdG4tdxsDcG4cCLhwPMELXrUZUpbsvX3DVj4rGQIAgCAIAgCAIAgCAIAgOfC6BiMhQFBQFBQGVAUFClBQFBQFBQpkIU+scbjewJs0k2HAaC57tR5qqLley0AaCeGun4c15Sb0BleSm1QVAjfmIv8AJzNsPtxuZf8AzLLQqKnPefU/ymgnY9RuNNMbQ4PBEbWlsZaxs2VuVpkcBnOgAte2nJbix0fdpSTulbLJO2Su9ew9bxpYfLlbKHNc6NwY15boWnNmYQTpe7ToeOq1cPPdjJSV4u17cOK8CI9SSqiZFC3K/I5tVG4Fw3g9eJ2fhYG7Rp0C3Z1aVOlGNnuveT69U7960PWVj4DFWtuGNIDYomsLiCbsmEuZ1upvoO5YPjYxyprRJK/2lvZkufapxdjrENePlGO3eZrY47ODjlawDMdLXd15r3Ux1OVmk9U7ZJLO/C1+0rZFLi4aZrggPmc9rmhhfG4k8MwI1BtcWK80scoud1k3dNWun2i5oVswe8uAdbTtuL3Gw7TnHiT5LSr1FUnvL8u75sjPi1pJAGpJAAHMngFiSbdkQOaQSDoQSCOh6I007MGFAEAQBAEAQBAEAQBAc+F0DEZCgKCgKCgMqAoKFKCgKCgKChTIQp6+z5beozNzj0OX1AbZ7OY61xry1tyBW7grXndX+V5dxY8TapII3xmUM3RMVc0tY9+V+SHMHtu4m2tiLkHzCy06cJw94lu5SyTfBXvrf7PgXK1+Z9qzD4I95GQCRDdrmOe+V5DQ7eOaDkbH3GxtqrVw1GF4tcMrXcr63tolz4FaSyPnPSRXniDADFTNeJczsznAMJuCctjmOgGmi8To0rzpqOcY3vne+XZ+BZaGpRxsbC+VzBIRKxga4uDWXBOd2Ugm9rDUc1rUoRVJ1Gt53StnZffK3JEWlzfrKYMhlLWlof6BJkNzkzCbS51IvwJ6hbNakoUZOKsnuO3VfeK9O42KikiE1nMz73EJY7ue+7GgsFwb6u+Uvd1+C91KNJVbSjfem1m3ksvvrnxuWyv2k09DFKRZmS1TIzK15+UDY3Pa0l5NnEstfQa8F4hhqVV5RtaTVk9Uk3xeuVr5ahK4bRwPdFoL55M+5L3RkNjc8M3j7+v6v0dLE9EWHoTlFW4u+7fdyV7XfHLgMhQNjLN6Imj5KtaYwXlrskbXA6uLgfWPA8uSmHVOUHVUEspprO2ST678esLrIipot5TxbrNvWRkyBz8zTIL3YL2ytvzBvlK8RpUt+FLc6SWed8+rO1l909BZaFUsUcclIzd7wv3TjJmcDcv4MANrNtrcHgeC906cKVWlHcu3Zt59fDhlyCysZmhiEsTd3vd+4uMgc4EZ5HC0djb1bcwblWpTp+9jHd3t9658W9OGX3uMjxp2ZXObe9nuF+tja65VSO7NxXBnkheAEAQBAEAQBAEAQHPhdAxGQoCgoCgoDKgKChSgoCgoCgoUyEKfWCVzHBzSWuBuHA2I8CrGcoPei7MGxLiEzzmc9xORzb3+i4WLQOQNyvc8RVk7uX27GLsr4wm3e73jslrZb6W+r4d3BPiau5ub2RbvQk1LyXHMbublcb9pugynu0HksbrTu3fN5PkCqSqkjJLHFpIsbHiOhHNKdadJ3g7BM+hr5iXEyPJcwtJLiczTf1T1GpVeJqu95PNW7C3YNXISCXOJEheDfg82u7x9UeS8yr1G028737esBtQ/k4j182ht631/HvXn3s+vjft6wfeXEJnFpdI4kB1jfhcWPmF7li60mpOTyLdnzhqXsy5XFuVxcLG1iQASPEABY4Vpwtuu1s0Q+sWIztFmyPAzXsDwN7m3TVZI4utFWUmW7Jjr5mtLWvcGm9wD14+F+akcVWjFxUnYXYhrpWNLWvc1pvoDbjxt0v3JDE1YR3IyaQuzXWAgQBAEAQBAEAQBAEBz4XQMRkKAoKAoKAyoCgoUoKAoKAsNPHl1/rwKNPUoChSgVAUFAUoUyoCgoCgoCghSrW8v6KNNagoDj3ce5SzBi6gCAICi066HTjpw8VXFoE3UBlAEAQBAEAQBAEAQHPhdAxGQoCgoCgoDKgKChSgoCgoDfpcRLGtAa02PE34XebW/5jls08S4JK3rPzZ6TLGI+tG7I31GkW63FvZbiO8lPifmUt3QXPpFinAFgsAbAaWOTKCOmuvtKscXway/0W5n40OvqM7QIsNG2HIdL6+09V5+Lf8AxXr1fvFw3EfXY4sbo2xA5i99OnTw0UWKW+pOPr1+MhczJiF2uaGNALWi9tdOf9dFJ4q8XFRFy4sSILTkboGjyBGnTjfxRYtq3yluZGIaEFjbFrQbdB06X/HVT4rKzjw9eusXIirLMLMrdWkXtrc31/DyCxxr7sHC3r1+gfUYgctsreyAD0swMBHfpfzV+Ke7a3q1i3PqcUN75G8STx5uDvxC9fGu991enf13i5PxidfUbqHjh9Y3vbh49VPjP8Vx/PrMXIircoAytNmka95v/wDeoXmOJ3YpbvD1/vrFzIrjmc7K3Vjm2twBcSPIaeAT4p7zlbhb14cgZZiBBccrTmkLrG+hJaT+X2KxxTTeWrv4eXYLlsxPXVjbXvYDnmzX817WN645f7uLnxqKzOLZQNb3Hjx8ddeunRYquI95G1vXrXrIay1gEAQBAEAQBAEBz4XQMRkKAoKAoKAyoCgoUoKAoKAoKFMhClBQFBQFKFKUBkKAoKAoIUoKApQBAEAQBAEAQBAEAQBAEAQBAEBz4XQMRkKAoKAoKAyoCgoUoKAoKAoKFMhClBQFBQFKFKUBkKAoKAoIUoKApQBAEAQBAEAQBAEAQBAEAQBAEBz4XQMRkKAoKAoKAyoCgoUoKAoKAoKFMhClBQFBQFKFKUBkKAoKAoIUoKApQBAEAQBAEAQBAEAQBAEAQBAEBz4XQMRkKAoKAoKAyoCgoUoKAoKAoKFMhClBQFBQFKFKUBkKAoKAoIUoKApQBAEAQBAEAQBA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0" descr="data:image/jpeg;base64,/9j/4AAQSkZJRgABAQAAAQABAAD/2wCEAAkGBxASEg8UExQVEhUVDQ4YGBIUExcUGBAVFhQWGBcRFxYYHSgiGBolGxQWJDMhJSwrLi4uGiAzODMwNygtMCsBCgoKDg0OGhAQGzckICYvLzcrMC0sLy0sNy8sNCwsMC00LCwwLCw0LywsLC0sLCwsLCw0LCwvLCwsLCwsLDQsLP/AABEIAMIBAwMBEQACEQEDEQH/xAAbAAEBAAMBAQEAAAAAAAAAAAAAAgEEBgUDB//EAEcQAAEDAgMFBAQLBQUJAAAAAAEAAgMEEQUSIQYTMUFRMmFxkRQigaEHFSMzQlJic7GywUNygrPwJDR0otE1Y2SDkpOj4fH/xAAbAQEBAAMBAQEAAAAAAAAAAAAAAQMEBQIGB//EADkRAAIBAgMEBwgBBAEFAAAAAAABAgMRBCExBRJBcTJRgZGx0fAGExQiQmGhwTQjM2LhUhVDcrLx/9oADAMBAAIRAxEAPwDRC+NNEyFAUFAUFAZUBQUKUFAUFAUFCmQhSgoCgoClClKAyFAUFAUEKUFAUoAgCAIAgCAIAgCAIAgCAIAgCA58LoGIyFAUFAUFAZUBQUKUFAUFAUFCmQhSgoCgoClClKAyFAUFAUEKUFAUoAgCAIAgCAIAgCAIAgCAIAgCA58LoGIyFAUFAUFAZUBQUKUFAUFAUFCmQhSgoCgoClClKAyFAUFAUEKUFAUoAgCAIAgCAIAgCAIAgCAIAgCA58LoGIyFAUFAUFAZUBQUKUFAUFAUFCmQhSgoCgoClClKAyFAUFAUEKUFAUoAgCAIAgCAIAgCAIAgCAIAgCA58LoGIyFAUFAUFAZUBQUKUFAUFAUFCmQhSgoCgoClClKAyFAUFAUEKUFAUoAgKjjc7RoLu4An8F6jCUsoq4NyLBql3CGT2tLfe6y2YYDEz0g/DxLusxLhpZ87LTw/e1EbfcCVnjsqu+lZc35XNing69ToQb5JmrJU0DO3WxeEUck3vAAWVbKS6dRdib8jcp7Fxs/otzsvE2X08L4RPTzCePeZHeoY3Mda4Ba7X+gsWL2f7mmqkJby45WNTFYOrhZbtRWZprmmqEAQBAEAQBAEBz4XQMRkKAoKAoKAyoCgoUoKAoKAoKFMhClBQFBQFXUB9oYHv7LXO/daXfgvUaU59FNlN6HAqt37F473DJ+ay2I4DEy0g+3LxPShJ6ImTDwz52opoT0fUMv5NuVlWy631NLm/K5tU8BianRg32M131eHM7Va0npFDLJ/msAsq2XFdKp3K/kbkNhY2X025teZrv2kwxvAVcp62ijafMkrIsBhVq2+5G5D2arvpSS7/I1n7a047FCO4y1D3+bWgBZFQwsdKfe2bsPZmC6VTuX+zVft5VfQipYj9ZlOCR7XlyyqUI9GCXYbkPZ/Bx1u+b8kjTqds8SeLGqkA/3eWL+WBZe3iKnWbkNl4SGlNdufjc8qqr5pfnJZJP35HO/ErG5yerNuFGnDoRS5JI1rBeTJcIDtthHf2XER0loT5mUfovGJ/iz5o+U9p1lSfP8AR6C+fPkwgCAIAgCAIAgOfC6BiMhQFBQFBQGVAUFClBQFBQHo0+FOMW+kkigiLiBJM/KHkcQ0AEuOh8ityjgalWO/dJfc2KGGq13anG/I+LqnDW9qsL7coqaR3k51gthbPprpVO5HUhsDGy1jbm15nwftDhjezHVyn7ToogfLMV7WEwy633I3YezFV9Oa7Lv9I+D9soR83Qxg9ZZpJfcMoWRU8PHSn3ts3IezNFdKbfZb9s+D9uqv9mymg746dl/N+ZZFUUejFLkkbtPYODhqm+b8rGlVbXYjJ2qqUdzHbv8AJZV16j4m5T2bhIaU125+Nzyqmqkk1ke+T997nfiVjcm9WbUKcIdFJclY+IC8nsIAgCAIAgCA3aDDJZeyLN5vdo0Dr3+xYateFPXXqOfjdp4fCJ77vL/itf8AXafPEGNDyGdkNaAfrW0ze3ivdNycby1MeyMTPE4f3s+Mpd3V2HV7Bf3bE/Gg/PKmI/i1OzxOV7T9Cl2/o9JfPnyIQBAEAQBAEAQHPhdAxGQoCgoCgoDKgKChSgoCgoDG2ziaXCjyAr2+B3jD7wR5LuU3fDU+3xPsvZhrcqLl+zjl5PqQgCAIAgCAIAgCAIAgCA9vZ+hjcHyyWLWGwB4XABJI58RotLFVZJqnDVnze3to1KO7QpOzau3xt+tHdmxXYi59wPVYBw7hzP8AolLDxp5vNnxC36slGKu3+Wc9I+5J6lbp+oYDDfDYaFHqWfPV/k7LYH+74n+7Qn/yv/1XnEfxanZ4nC9puhT5v9HpL54+QCAIAgCAIAgCA58LoGIyFAUFAUFAZUBQUKUFAUFAXtE3NhrDzjxO3g2SE/qxdjCu+G5S/R9P7MT/AK04/bwaOYwTDXVM8MDSGukfYOdew0JJNu4FZacN+SifW4muqFKVRq6R08mwDRMYBXU2/wBBunBzSSRcDxsQtj4VX3d7M5i2w/d+99zLd6zXwrYKpllq4pHsgNMIy8uu4Oa8OIc0ji2zSb/+15hhZNtPKxkrbXpQpwnFOW9e3ZbzKg2FM7ZDSVdPVOY25jbma4+F/wBbDvVWG3l8srkltZUpJV6coJ8XoeVs9szU1jniMBjWX3kshyMitxBPXu87LHToym8jaxWPo4ZLed29Es2z2qfYNkxLaevpZ5ACd2CRe3GxBNx32WVYZSyjJNmnPa8qedWjKK6/Vjz8D2NqKiqmpXEQSRRFzs4LubQALcQcwN+i8Qw8pScXkZ8TtOlRoRrx+ZN2VjxsWw2WmlfFM3K9h1HIjk5p5tPVYpwcJWZuUK8K8FODumejtJs1JRspHve1/pEJeA0EZLBhLTfj2xr4r3Vo+7Sd9TXweOjiZTjFW3Xbx8jZwfYupqKOaqYQGsz5YyDmmDB65bb2gdSCvUMPKUHMx4jadKjiI0JcdX1X09dR4uF4dLUyMihaXvdwA005uJ5AdVhhBzdkbtetCjBzqOyR1LdghnELq6lbUEgbm5JzHgy+mvdZbPwyvZyVzl/9Xe77xUZbnX+/TPNxCjmohJSzjK8SCS4N2vjIsHNPTM3xWhWw0oVlJ9Rxtrw+M3MRh8960PvvXv4GzPsnUuoPTbgM7W5scxjvbek++3TVbawrUPeGXZVHDYPFe6l81TTe4J9S8L9lkcosB9adnsD8zif3VH/OK84j+LU7PFHzHtN/bp83+j0188fHhAEAQBAEAQBAc+F0DEZCgKCgKCgMqAoKFKCgKCgNqobmw/EW8S00cgH7suVx8nrqbPd6dSPI7ns/PdxsV138GeL8Hv8AtGi+9d/Lct3Df3UfX7V/h1OX7R1+0OHUTMUfUz1sceSenkMAY50l2NYWt065QeHAraqQgqu/KRyMLXxEsEqNKk3dNXvlnc9bZjHGV0+MSi8cfotMwOIucgE93lo56k26WWSnUVRzfD/6amMwksJSoQebu32/LkeRs/SU+GUkmIwPfXZmbsHJuWxAvsXPaSTbOxvfw5G6x04xpQdSOZuYqpVx2IWEqJU7Z63by4Pk36yKrHk7PZ4+MkmaUt0JLqg7y9u+w8El/HujzTSW192XDKPZHL11n5zg00jKindHfOKiLLbiTmAt7b29q0abakrH0WIjGVKanpZ3P3Z7GfGtx2/ih+brbftyH8663/d7P2fDJy+Bs9N9W7nf9HJNdBj1JY5Yq6Fnsd39TG4+1p6/S1/lxEf8kdZqpsjEddKXrvX5X41PhIoJXtwOANtK6B0eU8nkQNIJHIG9z3LziYtqEfXAy7IrQg8RVb+VO/Z8x1kdPLTVOHwwviFNDTOjka6VrXyOf9Ld8zdrTf7buq2EnGUUtEcpzhXo1alRPfk7rLJW+/a12I1NisBZSYhijQABkpnRd0MjpCWjuDmBv8IXmjTUKkvwZto4t4jCUXz3uat+nftPxqq3gkk3l94JX5yeO8DjmPjmuuZJvez1PsIbrgt3o2y5HpYTTT4hVwxvkfI6RzWuke4vc2Nurjd1+DQfb4r3BSqzSZq4h0cLQc1FJRzSStnovE/YomSemyREw+hmibAId60uu0cd3xGjnNt0AXTs9+3C1j5GTh8Mp5+83t69v3+T8W2gwp1LUTwO/ZyEAn6TDqx3taQuXVhuSaPs8LiFiKMaq4+PH8nQ/B/83iX+HpvdMFirfxqnJeKOF7S/2Yc3+j1F86fGhAEAQBAEAQBAc+F0DEZCgKCgKCgMqAoKFKCgKCgPRwtmaOuj+vhtUAOrmgPH5V0dmv8AqSXXFnQ2ZPcxdN/deJxmz2Kei1EE+XPu33yXy5rgi17G3FbtKe5JSP0PF0Pf0ZUr2uXtJi3pdTNPk3e8c05M2bLlY1vGwv2Uqz35ORMJh/h6MaV7249tzf2T2o9CZWN3W938TW3z5chaHi/ZN+33cF7o1vdpq2pr47AfFSpvetuvqv1eReyG1bqISxPjE9PKDniJtqRlLhfTUaEHjYcFaNfcumrpkx+z1iXGcZbs46M3MK20ZSumjhgL6OS96aZ4cQSLOs6x0PDKb8F6jiFB2Sy6jDW2XKuozqTtUX1JW5ZfvIun2owynfvabDyJhfKZZnOZET9Jrbn9PEKqtTi7xjmeZYDF1o+7rVvl42Wb8D47P7cSw1dRVTtM7pYSywcGBnrNLQNDZoy2t7VKeJam5SzMmK2VCph40Kb3Unfr9M5vC8Qlp5I5YnZHsNwR72kcweBCwRm4yujo16MK0HCaumdvVfCQx9RSVDqXM6CCcBu9sN5JkBeDlOga1w6+t3a7TxaclK2hxIbElCjOkqmUmuHBXy1+/wCDhsRq3Tyyyv1dJI957i43sO4cB4LUlJybbO5RpqlTjTjolY/Rtn9qpKgxSZ/7RFFlIy5i5thm9RnrSxPyNJy3fG8XAc0kDep1nKz4+vX2PncVgI0U42+Ru+vdm8k1eyvZSWTakrmxivxbUPdNNSsL7gPfHiEDI3H7XyrHX15sDu5epe7k7tflGOh8XRiqdOo7cE4Sb/8AVr82POqsVioZHzxRxQyuiDWxxss3KAbNYHAOcC6znTFrQ7KGsvcuHiU1Te8vXrr7jYhh54uKpTk3FPNt8fva6WWUYpu17ytofn8VQ9sjZQflBKHh51OcOzZvNaSk73O/KEXBwayta320Pc2z2kbXyRS7ncvbFlcc+fea3b9EWtd3Xj3LLXrKo07WNLZ+CeEhKG9vJu6ytb8s3vg+OmIj/hIj5TNWCp/Hqcv2jme0q/oQ5nrr5w+LCAIAgCAIAgCA58LoGIyFAUFAUFAZUBQUKUFAUFAetssR6VCDwcXsP8bHN/Vbmz3bER9aoy0pbs0z85cwtJaeLSQfEGxW+1Zn6qmmrolQoQBAEAQBAEAQBAZB4HgQdD0PVCHo/H9ba3pM/wD3XX/6r3WT3s+s1/g8Pr7tdyPPkeXElxLiTckm5J6knivDbepsJJKyJUKEB13weccQ/wAB+ErFZ/2KnLyPnfaT+NH/AMv0ewvmz4oIAgCAIAgCAIDnwugYjIUBQUBQUBlQFBQpQUBQUBtYZLkmhd9WeI+TgVloS3asX90elqcvtRT7usrWcLVc9vAvJHuIXZrK02fp+Cnv4anL/FHlrGbQQBAEAQBAEAQBAEAulgb9NgtXJbd08z782xPI87WWRUpvRGCeKoQ6U0u1HqRbDYkdTBux1lkjjt7C6/uXp0JrXLmzTntjBw1n3Jm1HsLIPnKqlYPsvdKfJrf1WNujHpVF338DTn7RYWPRTfd5nv4ZRU1HDMyKR08s2QPlLDG1jGm+RrTrqeJWrisbRVJ06Tu3q9Mj57am1XjbJK0UfFcQ5AQBAEAQBAEAQHPhdAxGQoCgoCgoDKgKChSgoCgoDKFND4Q2/wBumfyljppB/FEy/vBX0FfOW91pH6LsWe/gofa/ic2sJ1QgCADXQanoNUsw8j0abAayS2SmndfmIn287WWRUpvRGtPF0IdKaXaj049hsRNs0TYh9aWaJgHszX9y9OhJdLLm0ak9s4KH135JmzHsM4fOVdKwfYc+Y+TW296xOVGPSqLsz8DTn7R4ZdFN9y/bNqLZGhb26qWXuipwz3yOP4LFLF4WP1N8l5mlU9pn9FPvd/I2osDwtn7Geb72cM90bQsT2lQXRg3zdvA06ntFipdGy7PO5tRMpGfN0VMPvGumPm9yxPasvpglzuzTqbXxk9aj7MvCxtR4xM3SPJEOkUUbLeTbrFLamJejtySNOderPpSb7T5TYlO7tSyHuzut5XWvLF15azfeYrs1StdtsgQBAEAQBAEAQBAEAQHPhdAxGQoCgoCgoDKgKChSgoCgoCgoU9DFKCjrY6d0k5ppooWxEmJ0rZWNvkPq8CL8V2qWJoTpxU5brStpfwO9svbLwcHTlG67vM8+PZnD29upnl+6gbH/ADHFSWJw0eLfJeZu1PaeX0U+938jYjw3C2cKeabvlqC33RtCxyx9FdGDfN+Rp1PaLFy6NlyXnc2Y5qZnzdFSt73xmUj2vcViltOX0wS/Jpz2tjJ61H2ZeFjabjtQ0WY5sQ6RxsZ+DbrFLaWIekrckjTnXqT6Umz4S4jO/tSyO7i9xHlda08TWlrN95juzXWC5CgoUoKApQBAEAQBAEAQBAEAQBAEAQBAEBz4XQMRkKAoKAoKAyoCgoUoKAoKAoKFMhClBQFBQFKFPTwhkLyWvY5xyTOzNky6Mjc/Llyn6vG/NbeFVKb3Zxu83e9tFfq+xVY+hwsvIMeVhdHmZA6Qukc218w9UDWxIBsV6lhHOzhZXV1Fu78BY1KOldITYhoa27nuNmsFwLk+JAsNdVqUqLqN2yS1b0CzPvJhrwCbtc0RZw9pJa5oeGG2l7hzhobLJPCTim7pq17rS17eIsXFQOyF1r3iY5tjqLzbvhbU3B0779yRw0nBytfJNdrsWxcuFvAcQWPLC0PYx2Z0ZJsL6WOumhOqssFNJtNNrVLVevtcWMuwtwLg58bQywc8uOVrzf5K4bq7Q8LjvR4KSbTklbV3yv1aa8hY1qumdG4tdxsDcG4cCLhwPMELXrUZUpbsvX3DVj4rGQIAgCAIAgCAIAgCAIAgOfC6BiMhQFBQFBQGVAUFClBQFBQFBQpkIU+scbjewJs0k2HAaC57tR5qqLley0AaCeGun4c15Sb0BleSm1QVAjfmIv8AJzNsPtxuZf8AzLLQqKnPefU/ymgnY9RuNNMbQ4PBEbWlsZaxs2VuVpkcBnOgAte2nJbix0fdpSTulbLJO2Su9ew9bxpYfLlbKHNc6NwY15boWnNmYQTpe7ToeOq1cPPdjJSV4u17cOK8CI9SSqiZFC3K/I5tVG4Fw3g9eJ2fhYG7Rp0C3Z1aVOlGNnuveT69U7960PWVj4DFWtuGNIDYomsLiCbsmEuZ1upvoO5YPjYxyprRJK/2lvZkufapxdjrENePlGO3eZrY47ODjlawDMdLXd15r3Ux1OVmk9U7ZJLO/C1+0rZFLi4aZrggPmc9rmhhfG4k8MwI1BtcWK80scoud1k3dNWun2i5oVswe8uAdbTtuL3Gw7TnHiT5LSr1FUnvL8u75sjPi1pJAGpJAAHMngFiSbdkQOaQSDoQSCOh6I007MGFAEAQBAEAQBAEAQBAc+F0DEZCgKCgKCgMqAoKFKCgKCgKChTIQp6+z5beozNzj0OX1AbZ7OY61xry1tyBW7grXndX+V5dxY8TapII3xmUM3RMVc0tY9+V+SHMHtu4m2tiLkHzCy06cJw94lu5SyTfBXvrf7PgXK1+Z9qzD4I95GQCRDdrmOe+V5DQ7eOaDkbH3GxtqrVw1GF4tcMrXcr63tolz4FaSyPnPSRXniDADFTNeJczsznAMJuCctjmOgGmi8To0rzpqOcY3vne+XZ+BZaGpRxsbC+VzBIRKxga4uDWXBOd2Ugm9rDUc1rUoRVJ1Gt53StnZffK3JEWlzfrKYMhlLWlof6BJkNzkzCbS51IvwJ6hbNakoUZOKsnuO3VfeK9O42KikiE1nMz73EJY7ue+7GgsFwb6u+Uvd1+C91KNJVbSjfem1m3ksvvrnxuWyv2k09DFKRZmS1TIzK15+UDY3Pa0l5NnEstfQa8F4hhqVV5RtaTVk9Uk3xeuVr5ahK4bRwPdFoL55M+5L3RkNjc8M3j7+v6v0dLE9EWHoTlFW4u+7fdyV7XfHLgMhQNjLN6Imj5KtaYwXlrskbXA6uLgfWPA8uSmHVOUHVUEspprO2ST678esLrIipot5TxbrNvWRkyBz8zTIL3YL2ytvzBvlK8RpUt+FLc6SWed8+rO1l909BZaFUsUcclIzd7wv3TjJmcDcv4MANrNtrcHgeC906cKVWlHcu3Zt59fDhlyCysZmhiEsTd3vd+4uMgc4EZ5HC0djb1bcwblWpTp+9jHd3t9658W9OGX3uMjxp2ZXObe9nuF+tja65VSO7NxXBnkheAEAQBAEAQBAEAQHPhdAxGQoCgoCgoDKgKChSgoCgoCgoUyEKfWCVzHBzSWuBuHA2I8CrGcoPei7MGxLiEzzmc9xORzb3+i4WLQOQNyvc8RVk7uX27GLsr4wm3e73jslrZb6W+r4d3BPiau5ub2RbvQk1LyXHMbublcb9pugynu0HksbrTu3fN5PkCqSqkjJLHFpIsbHiOhHNKdadJ3g7BM+hr5iXEyPJcwtJLiczTf1T1GpVeJqu95PNW7C3YNXISCXOJEheDfg82u7x9UeS8yr1G028737esBtQ/k4j182ht631/HvXn3s+vjft6wfeXEJnFpdI4kB1jfhcWPmF7li60mpOTyLdnzhqXsy5XFuVxcLG1iQASPEABY4Vpwtuu1s0Q+sWIztFmyPAzXsDwN7m3TVZI4utFWUmW7Jjr5mtLWvcGm9wD14+F+akcVWjFxUnYXYhrpWNLWvc1pvoDbjxt0v3JDE1YR3IyaQuzXWAgQBAEAQBAEAQBAEBz4XQMRkKAoKAoKAyoCgoUoKAoKAsNPHl1/rwKNPUoChSgVAUFAUoUyoCgoCgoCghSrW8v6KNNagoDj3ce5SzBi6gCAICi066HTjpw8VXFoE3UBlAEAQBAEAQBAEAQHPhdAxGQoCgoCgoDKgKChSgoCgoDfpcRLGtAa02PE34XebW/5jls08S4JK3rPzZ6TLGI+tG7I31GkW63FvZbiO8lPifmUt3QXPpFinAFgsAbAaWOTKCOmuvtKscXway/0W5n40OvqM7QIsNG2HIdL6+09V5+Lf8AxXr1fvFw3EfXY4sbo2xA5i99OnTw0UWKW+pOPr1+MhczJiF2uaGNALWi9tdOf9dFJ4q8XFRFy4sSILTkboGjyBGnTjfxRYtq3yluZGIaEFjbFrQbdB06X/HVT4rKzjw9eusXIirLMLMrdWkXtrc31/DyCxxr7sHC3r1+gfUYgctsreyAD0swMBHfpfzV+Ke7a3q1i3PqcUN75G8STx5uDvxC9fGu991enf13i5PxidfUbqHjh9Y3vbh49VPjP8Vx/PrMXIircoAytNmka95v/wDeoXmOJ3YpbvD1/vrFzIrjmc7K3Vjm2twBcSPIaeAT4p7zlbhb14cgZZiBBccrTmkLrG+hJaT+X2KxxTTeWrv4eXYLlsxPXVjbXvYDnmzX817WN645f7uLnxqKzOLZQNb3Hjx8ddeunRYquI95G1vXrXrIay1gEAQBAEAQBAEBz4XQMRkKAoKAoKAyoCgoUoKAoKAoKFMhClBQFBQFKFKUBkKAoKAoIUoKApQBAEAQBAEAQBAEAQBAEAQBAEBz4XQMRkKAoKAoKAyoCgoUoKAoKAoKFMhClBQFBQFKFKUBkKAoKAoIUoKApQBAEAQBAEAQBAEAQBAEAQBAEBz4XQMRkKAoKAoKAyoCgoUoKAoKAoKFMhClBQFBQFKFKUBkKAoKAoIUoKApQBAEAQBAEAQBAEAQBAEAQBAEBz4XQMRkKAoKAoKAyoCgoUoKAoKAoKFMhClBQFBQFKFKUBkKAoKAoIUoKApQBAEAQBAEAQBAEAQBAEAQBAE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491"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24775" t="15636" r="22715" b="36255"/>
          <a:stretch/>
        </p:blipFill>
        <p:spPr bwMode="auto">
          <a:xfrm rot="20518624">
            <a:off x="1980785" y="1395053"/>
            <a:ext cx="895243" cy="614383"/>
          </a:xfrm>
          <a:prstGeom prst="round2Diag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3" descr="data:image/jpeg;base64,/9j/4AAQSkZJRgABAQAAAQABAAD/2wCEAAkGBxQTEhUUEhQVFRQXGBwbGBcYGB0dGBwcGhocGhscHB0gHSggHBwlGxwcITEhJSkrLi4uGh8zODMsNygtLisBCgoKDg0OGxAQGzQkICQ0LywsLCw3MjQsLywsNCwsLCw0LCw0LCwvLCwsLCwsLCwsLCwsLCwsLCwsLCwsLCw0LP/AABEIAJYBUAMBEQACEQEDEQH/xAAbAAABBQEBAAAAAAAAAAAAAAABAgMEBQYAB//EAEkQAAECBAMFBQQHBgQEBgMAAAECEQADBCESMUEFUWFx8AYTIoGRBzKhsSNCUmLB0fEUQ3KCkuEVM1PSF1SDkzRzoqOywhYkRP/EABoBAAIDAQEAAAAAAAAAAAAAAAABAgMEBQb/xAA9EQABAgQDBAkEAgIBAwQDAAABAAIDBBEhEjFBBVFh8BMycYGRobHB0RQi4fFCUhUjYjNDolNykrIGFjT/2gAMAwEAAhEDEQA/APWBn1uis1QEoGFfkJohUK/ITRJ6vDvyE0lXWcFLpJLdXhaISSnq8OqSAgqKIXEQqoXJHD5QEpot1aEhcesoX5TQHWUPVJB97REC34QuXl/fhEqDkISX6eCgSXA9OYVBRCIPV4Zp6oojBXmqdECIC7j5ooufq0MlJd1pCQlP1aCiaIMOiSIPH4xGiaU/TmFaiaBPV4lZIroKpIEdNDqhcORz3dWgqhc34QXSK4Dq0F0IGHQoRHV4VLJpXWcBCER1eFRNCEmuaHVCDdNBVJBumh3RVFumEK/IQmp6ercOuhBhvl5I0TwESIKiEW6fhComu6z/ALQUTXJVx+MBCFyjx+MFLppJPTmFan5SQPn8YfOaEINELj1aBCA6tCQiE9NDTXNESQMyhQavbFPK/wAydKRlYrS/oLxAxWA5+qvhysaJ1GE9xVRP7b0aMphV/Ckn4sOjFZjtyutbNkzTv407Sq6p9pNOPclTlf0p/ExAzJrYc91VobsKMes4DxKr6j2lKP8AlU4/mUSf/SIiY0U5DnyWhuwWjrv8B8qMr2gVZ92QgfyrPDfvhGJG/t6J/wCHlRcxPNqZHa/aKsgkf9P81QnOin+dO9vwpfQbPabnz+AmpnaLaSvrKTySgfN4jif/AH8/hSbLbNGd/H29kgba2kf3q/SW3/x6vEi939vVS6LZo0Hn8+qH+K7Sz75Qv9z/AGwF7t/qlg2d/X1+Uf8AFdpX+mX/AO3/ALbw8b658+CMGzf6jzShtvaQ/eKP9B/DoRHG85OQYOzSMv8A7J1PafaY480JPygxvH8vMKP0mzXWr5lOp7c1yfelpP8A01fgYkIkTQ+iX+MkXZOp3j3T0v2jz0+/IQ3NY+cAixuR+Uf4SA7qxPQqXJ9pifrU6gPurc/EDSJ/UvGY58FS7YLv4v8AJWNP7RaRXvJmo5oB/wDio2iRm/8Aie4j3osrtiTIyIPf8hWsjtdRrynoD6K8J+MWCYYRr4LM/Z003Nh7rq1k1ctfuKSr+Eg/IxNsVjrtIKyOY5vWBHanH/DSJ0vkoIiEhEdZQ0Ip6vEaCidET1eBCV1nAnRces4aS4C36wqoQbpjDQjh6aBNJVBzqko1Tl+nX6wUqf2gKSjrKJFIJQ6uISEDz+MNNJPV4ELn4wd/ohJg7/RC7rWBC4dWMGmaFW7S29TSP82cgH7IurfkHMUGZhiwNey61QpKPFuxh9lmK/2iyUuJMta+K2Sn8TFRmXnIU7b+nyulC2JEJ/2Op2X/AAqWf21rptpaUoH3UXFz9ZR6aK3xHmxPt+fNbW7NkoQq817T7BVk+XVzS82csv8AamEjTQW9IqoKXPv6q0TEpCH+tvgPc3TcvYqARjmM5YNhDnzdzlCxDRJ20Ijq4GepR/Z6dOMFyUDxBzbQ87mJNS6WbcARYHJEVMkBCkSXCywISkF/S/Dl5w6OPPPejoJl7ix8SlBvKmftSnmJEtikeEtZR3fiGfWFTis3QMwtc5+ZuNRzrVMionkSyEAOfGPTR3uHgwcfJWGFKtc4F1QMt3kllM8mZcMbIPny3fGF9op5qussGtzrqkFE7DL8aQQfFkzZ7rhrNbM6QrHNWB8tjcQw0pbnzqEoyphVNaYkBQOAZsTkWa27zgIAoflRD4WBgwGoz7PdN9xNKUNNDgnEXzGg4sAR0YKNU+lgiI49GaaJ3uF45h7wYSCEhx4S1jwbK3CHZVY4fRtbgvqUkyZ4SkCanE9ySHI0Ds5h/Z3K3pJbpCTDNKbk8JU7EsujAQcAtY6aevCI/bXPtVBfLdGLGtb9iamLqQhLBJmOcWWViNc7RINFeCtaJN0Q3Ib35pz9pmY1gy3QASDqTnY5ZvaFhsqxCgdEHY715/aYm1wwBU2TclmwvpncekNoNaN551V7ZWsTBDiaV5oguXTlZQUAEDE4sGAB8rbxpCqaVKAJpsPpA6orTed3N0wqkplJxBakpJIckejHh1rBnp6/lW9NOMdhLanPmi7/AANQP0cxj5g73tAcJz+Uv8lUf7GW53qZT120JI8M1awBkTjHoq8Mfaftd50VZ+gj9ZoB8PSys6X2gVEstPkpUN4BSc+LiJ9NEHHneFU7Y0CIP9T/AH/Kvtn+0ClW2PHKP3kuB5pi1s1/YeF/ysMXY0yzq0d2Z+BWlodpS5geXMSsW91QOcXtisdYFc2JCfDNHgjtUsK6eJqCPWcCFxPV4KIXYurwkIiBC7rKHzmhJUIO9JRp4sM8+EGuaFLT1lEqpJQ6ygQgesoLppKusoKHmiKJBMFOaBCibQ2lKkJxTpiUDiblhoMyeUVvitZ1j3UuroMCJGNIbarG7V9ogfDTSio5BSyQ/JGZ82ij6h5NhT1XYg7FtWM6nAfKztTX1tV/mTFJTu91P9KWJ5HfFD79c1W5ok5bqNqfE+Jsop2bJlgGap7tqA/kH/SEHaJ/WR4zsMJvv6p5E2Wla5cuV40pJHFgCz55EXhAmgvmqXQ4r4YiRH2rTsQVUT1JSQkILlwd29jcDToQwwHVLDLQ3nEaill00B5mOcMKw2F/dyP5+sKlE2PxNaIUO4Oe9RZk6nCUpJWsoLggHUvy3QsVMgtQbNucXgBtUiZtlAKlJleJWZJF+doiSaAJtkIhaGvfYbk2durHupQkaACFc6qf+Nhk1cSU0dszT9dvIflAWq0SEAfxr3lMzNozT+8W2viIhBjQclYJaCP4jwTHeq+0fUnSJK0MA0TajffzhWCldBoE6okQ0qoA3tBmEcSnQr5wtUqI4zvV6mHQJUCdRVrDgTFjcAoxGjTdQMFhzaPAJaNqzh+8V53+YgDRooGUgm+EJ5G3J32geY/IiHRVHZ0vuUiTt77UtJJsSCQSD6wVdoVW7Zrf4uIS/wDEKdQCVyyAC9jqc8j+cPG7n8pfSzLHYmPqcr8/lPSlSCtS0zMKlAhi4Ys1nH5w+ktcc9yoc2ZEMQ3NqK105v4p4U05KEiXMxnEXVwtqSXye2/ziQc0lQMaA6ITFZS1u3uolzKmYFLxS3loDgtc+p1vpCANqFVCDBLAWu+4nJRcdPMQlS04MRIDAu44jMcWgvWhC04JuE8sY7FS/DzQVsUpUTKmMocWIBy8QL5uIX2lMbQqKRWW50NlYUnamspiO9PeI3Lb4KFx5xY2I9mRsq3SMnND/XY8Pha7YvbunmslZMpZayvdfcFAfNovbMNPWC5UzsiPCqW/cOGfgtWicDkfj08aAQbhcsghLCodQii4dZw6pLoKoQIt/aGhRqlNv7f3hX3oBUtKemEM1SCMF+QmgYVOaIUTaNfLkIxzlhCbByczuAFyeUQiPay7vS6tgwXxnYYYqVgts9vlrOCkQUuffVdR5JZk8z8IyOiOfbIefiu/A2MyGMcc14DLx17lnTs9cxWOomnGb3OJZ3Xybl+cV/a3Tn3WozbGNwQG2Hh8pUupQlJNPLKlAtcF20JOZHCHhraqrfDiPcPqH0B5puUgomY8S1BMsoYpJYgkfMExEloCoBghpY1tXVseHPNFWqm08tHdkmaxJFsnYFjZv7Qse7nyW7DNxX4wMHPim523lF8CEp4nxHN4WI0upM2a0ddxPkoM6vmKsVqI5sPhBU1WtkrBZk0JgKhg0VpadErj6Ra54pks7Ib8VCbJC0xUak1WhowhAi0JS4JLQBCVEQLosikNBVBXBMTodM0kQm8IhBNkCg3sW1bTnDwmlaWTqKpIERQirKBMIYbQgbpUqhi3w0IHKBARAhFHFLQXhFCI4w8kygFWh0T1XIWRcODwsYSiQCKFTZG1pqfrOGsFAH8IFmfJQHXw34W58FKTteWpu9lJLFwR+R/OAOcFn+giMqYTyO35/ClSu6UVqlTGmLDeIsQXD2Ie7aQ+kFgcue5Z3iOxrWRG1a3cpSe9SZaCAtJ99R3OW+HygG8FUu+niYn9U6BQzKp5oUU/R4S2KwHCx0MSqa3V4dNQMIP3V0zT9BX1VGR3a8Uv7I8SD5ZjyibXubdpREErN2iCjvA+OvettsDttJn4UL+imHRR8JP3VfgWMamR65+y483sqLAq5v3N8+8fC1UuYD0YvHOS5Sc61guhJVy+ECFGqRYW13QkVUwDhEjzmkEWg51TWc7U9rZdKChLLntZGiX1Vu5ZxliR74WeN6D5PDTVdKS2dEmKONm79/Z85Lzqo72pV31VNZO9SsNjkEA2SPwjNapOvPou8YkOXHRS7anhfxIzTgUxXKkpwLAsskXydzyyMMkmhJtw58Vnc0ua2NGNRXKl+73HmmZ+BBlqnKeYlrJL6umzfHomOlgfNTYYjy4S7aNO8W460UOo20rKUkS0m+Qcm17WdogXE5nzWlmz25xCXHyVdOnKVdRKjxLxFbWMayzRRIwPkPKJhhdkp1ormn7LVBR3i0pky/tTliWCBuBvrui50AtALyB25+AqVidtCDiwNJcdzRVVU+QEqKQpK2+sguk8iReM7m0NAarW1+JuIgjtzSZMokgAEklgALk7gMzE2MLjQZoe4C5NFq5HZaXTyhO2gsy39yQhu9X/ALX+A1EaXthwKB/3O3DLtJ571ynT8SPELJUV3uOQUns9tSXMqpcqnoqdKFEA40lczD9ZRUX04RKXfEe/QDcBp25quclnw4DnxIriRuNBXQUUf2lokJqQmQlKSEfShAAGJ7WFsWHPyimZeHPtp66q7Y/TGBWIa3tXd+8u9ZCMy62S4boWqFb9nNjGpWrxCXLlpxzZhySnVvvFrCNEGECC5/VGfx2rJNzQgtFBUus0bz8BaLY/aulkTcMukSKfIrUMVQr7xJs33eOcXQ5sttSg3DPvOq58xs2PGZV0Sr938ewfKsaeko66cTTUa8ILzJi1mVJz3JxeIi7W4xcyjziwgDj8CyzRIkzKQwIsW+gAxHzpbTXgqTtPtNM+YmjokJTICsICAAJinzJ1SDd+ZjO97ph4Ay0HvTmnatsnLmAwzEwavzNdBu7f0s3tfZkynmqlTQy07rhjcEHUHfGeIwsNCujAjMjMD2ZFRU/pFavAsktBomkqHrASiiA6+UNJEQkkMUCMk5x/CCyYKD9fCDNCAPWkCaUevWCl1EIAQJniu+UCSk01ctHurLDQ3EJUxZaHE6zVZJ2lKmpwTk4bu6cn37/nE8RBqsJk4sF2OC6tsj6blPTjQTMQsKlYGShJJdhYA6HeegUDss1kcYbx0cRtHk3J053KLPpJc5IUPo5in8KszxbccwecSrdXsixZd2HrtGo09ladn+1M2mV3VRiVLsxJJUgbxe6eF/wi+HFLbaKmakIU03pIFA717t69LpKwLSlSSFJUHBBJBB4xrDqioovNPaWOLXChCkKHV4aiotULOw+O/nC5zKApwiSQWa7bdpP2VGBDd8sW+6PtHjujLGi3wNPbw/a6uzZH6h2J3VHmd3yvO6eQlLTqhT4y6QbuTck5v1yOehFgMty7kWK+IehlxlmfZPTpRWlf7ThCQrwEEDfkzuG8/wADEBcX554LMx4hFv0/W1F/PSqgV+2VF0y3SlgHPvEDjp8+UQNwtcCQAdjiXOdNPzzmqk3N/wC+cGS6IAAsuwiClbIqnqSmVMUlCAVKUWA4mLYUMvcAFXEiNhtL3GgC9DqaaRsiSlWFM6smDwlV0pbMi1kg+ZMbIjxAGCHnv58guAx0bacQgnDDG7X8+iwO09ozaheOctS1cTYcAMgOUc5xqa67134MGHBbhhigUcJceeUSa2qlWll6T2b2RK2fTfttUPpCHSk5pxZJA+2dTpHRoJdn/I+u75Xm5uPEno/08Hq6nfTXsG7VZ2o2ZV1sxVRPaTLLfSTjhlpScgkG58s4y9CR90U0rqcz3ei6TZiXlWCDC+4jRtzXedE8rtBIo5Zl7PBXNUGXUrDE/wDlpOQ6vA+Y+3BDs3zPPNFASUWZfjmrAZMHushMmFSipRJUS5JNyTqTGQ2yXXDQBQJAgUjRc+esF6JLTbC2xLl0VXTqJRMmgFCmJxAMClxcHPO140CIOjLFzpiWe+ahRgKhufDiq7Ymyl1M5MqWLqzP2U2dR5CCBCxu4arRMzDZeGXu7uJ0W87a7SRRUyaKmDFSfEoWISbEkjNajrFszFBPRtyGfsPlcTZsB0zFMzFvQ27fgKJ7OdjJQlVbPACEg924yb3lgfAecWwwILOkdavp+VPa0yYjxLQ8zn7D3KxvaTa5qqhc4uAogJSS+FIDAfj5xz3uLjU5rtSkuIEIQxpmd5VYByisrTVEGzxIAk0CZT1TRLQAVpUjGHS4Ykb2N24tDe0sNCFUyKx/VNaKKYVaqyiDQrIRw2hpJXXKAIFkkCEVI7kQLdcoEkpoEJJgCaOA6wUUahcQYO1C7F6wk6KRSVi5ZdCm37jrlDIVMWAyK2jwrmkq5c5QURhnJBYE+Em7M/GJVtRcyLBiy7S1l2HPeN6KlBSQipKe8JOEj6rs1xa5teJ0pYGyi1pa7pJUfaMxvUns9tlVHNMqYfolG97D744bxFjIhbcGyU3LMnYXSQ+sPPh27l6hIqAobx6+nCNwNdfNeWIIzS6gWFtdz6wxXf5pVT9bUplS1zFe6hJUfKFFfgbiUoMMxHhjdbLx6TMM+dMqZ/uu5Jyf6obgGtk7Rzji7162ORAhNgQs8rbtfHxTh8QWuepK5LujJydGa4ta/GCtMvT54rP1MLIQIiaqjrqxU1Tn+VO7h/eKyV1ZeXbBbQZ6lRjAr0GEOyd0SYVUqKRs6tVJmomoYLQQQ4cPlcbmcRYx5Y6oVUaE2MwsdkVr9p9p6KswftcmdLmIDBUpYIY52IydtIvdMB3WZXvpz4rlQZGalaiC4EHQhVKafZv/ADFVy7lMHSwa2YfELVinv6N8VrOw+xKOcrvZcqcoSyGXNUMJXY2QNRY3tGqXAIx4MO69VydpTUzDHRveL6N0HbxUDth23X3ypdPgwoLCYUBSsQsopKrBi4doyRJl5NWmg9VpkNksEMOi1qdK0FNK0WJr9oTZysU6YqYfvl/QZDyEZsrrtQ4UOEKMbQcFFI5xHPJWcECIELieuurwJ0ShAorkxJoJQvVuytCjZ9EqqnP3i0YiNQn6iAN5Pz4R0nHoIXH30C8tORXTsyIMPIHz1csdsaimbRrCZhUcRxzVD6qNwOQ+yIzy8HGanIZ8T+V2ZmMySl/s0sO3m5V17RtuJATRSLS5YAmBOVh4UPwzPGITEXpH8BlxOvhp46LHsiUN5iJmcvnv0XnxvGYrvhECFdFVq+z3aSTSyMP7IiZPBLTFENe4exNmyHrGtky5rA1oA48/K5c1IxJiLXpCGbhzqqadMnVk9zimTppsALngBkAB5NFLIb4rrXWwdFLQaZNbz4pe29gTaQpE/AFKBIQFYlACzlrB9LwRIeA0rU60UZabhzILodaDWiqmc3iq9FqyT9DgExHegmWFArAzKXuPSLYTg1wLgqouMsOA3pbt3rS9ru0FLOlIk0kgIQkvjKQlVh7oGetyTF0xM9LYCwXO2fJR4TzEjPqToskIy0XWK4EeULC45IopVDWGUrEES12ymJCk823xYyI6H1c+d6qiwukbSpHYaK4l9qGDKpKNQ/8AKbRtD00W/VRq9byCyHZ9TaI8d6fl7Y2fMP09CZT/AFpE1Vn1wlh84kJgHrMB8iqjLTkMf642Lg4D1UqX2YpKn/wVWAs5SZ6cKuQNnPrEgyC+zTRVGemJf/8Aoh2/s1UG2dgT6VTT5ZS5soXSo8CLeWfCKoku5l9F0JachTDaw3V4ajuVZh9YopotFbIjfrCzQdyvqOr75JcAz0glKi78+Y/IxNtctO7nwXHmYPQHEOocwE5PkmbKwqUFTZbkgac2sbaj9XUV4KDXiFFxsBDHW7fjvWk7CbWK5XdqJKpbAZvgOWW4v8I2wXGlFz9ry7WRBEbk7sz/ACtiouP7H84vINVxgeaqk9pFRhoykZrWlJtoDiPyjPMHqtPNF1NjMxTFdwPwsMxl0yBgKwu6gONxkM+uWQCpquu6kSaNXYcOR7O3n3j7fWEBEpFkgYiPk+/U55nkYjxVsiC97orrnLnhzwVJCC6nHnuRPygxVQheJJWXaQk+C5+MJCCYSZUzZmz1zpiZUsOpZYcN5PAZmL4MMxHAKiPGZCYXuyC9P7UVqNnUSKeTZawUg6sR45h4k5cTGyad/wBpvI3d/wArzMjCdOzBjRMhfv0asvsjsMpUvvquYKeSEvf323kGybeZiP08OGMUXwHPkF0o+1hj6OA3G7y/Pom6z/Ck+CWiqnKdsaVM/wDCDnnu0ioRGOdRsLzNfC6mz/IEYnOa3gff9rNbRpTLmKQpC0MbJWGUAbpcb2aM0RpBoc104MQPYHA14jJRQIgrFIoqGZNVgloUtRyCQ/J9B5xayC5+Q7a5DvVcSMyG3E80HFJqJBQooUzpLFiDfW4sYr4g/pSa4OaCFpOwOwjU1AUoHupTKVuJfwpfnfkI3SkO+M6Ll7Vm+hhYR1nW7tSrP2k7cM6cKaWXRLV4myVMybO+F25kxCI8xH/b3fKp2RKiDC6V4oTlwb+fRXAbZOz9DUTeP1yPilA+POLozuiYGNzOvqfhYm12jN1PUb6fJUb2fbAkTJJqZqRNWVKsq4ThObfaJveJQA1kPEBfm3N1ZtWcjNi9Aw4QKZa19gsfKppu0Ko92gYll2AZCEcWFgB6mMsOE6K6rj2nnyXZiRIclBo45W4krRbWo6HZzIMv9qqSlz3lpaHyJSN+65aLXRWwzghC+pN+7tXPgPmp378WBnDM9/ureTQ087Zy6iqppNOplYFIThLN4CNbk5axbGcWwf8AZnu4rL0saHNiFBeXC1amvb4Kr9l01Mr9pnTAyEy0vMOSWuU8zuHCKoThDhuecvVadtNMR0OGw1JJoPdT6Snotq1EyZhqUrCUkuwSw8IDh2JABbnuMThYYlSWeazxIk1s+E1lWkXpv38/pYntRQSpFVMlSVFSEMHUXIU3iDtoYyPALvsHBdqTiviwWviChPIWno+zVNTUP7TWpJmLDoQSUsVDwIYEEq1O7yjS9jYDLtq73/Gq5T52PMTXQwD9ozOeWZ7N29Z3sp2dVWzikHAhN1qZ8ILsADmSbRVAl8Zq7ILoz062Vh1zJy/Kv9s7SoqI9xS08qfMTZc2b4gDqAfrHezANE3zIbaGAAsEvLzU0OkjPLQcgLfodtSrGZteRJoJdV3NOKmckhOBADFzc5swziyJMlrAGG53ab+d6ztlosWadBLnYG51POZyVPsPsWqak1NZM7mURjctjUDdy9kg+vCItgMhtxxj3fPHgFsmdqBjuhl24nZcBwG/0TdVXbKQSiTSzZ5cgKK1JfldyH4RUYwcaQ4Y7+T6qTIO0HDFEiBvCg/Soe0OzzJm3kqkBQCky1qxEDnzBzvFMZjmuuAOAW6UjiLDs7FSxIFFVg8cvheKqrVmth2b7ZqQBIq2n06mScd1JBs980jcb7jGmXjlpoTZcic2Y1xMWB9rxe2R+CVH7edmxSzUrlA9xMum74VZlL7muOEExDDDUaqezJ4zDCH9ZufEb/nissIy60XVUqgnlExKhob8jY/AmHbVUxoYfDLTqr+XhRUKCZR8QutyRv5M7OBe8SuWg+y4hDokt9z+r/HX57NLJPZwYKxaRkQuw/qFni6A6hqVZOnpJFrjmKfBXo0ohtNbgHhbONtgb0815i/NFVe06QTSpU3uTEv/ADeH5xVMAmlF1diPpMEbx6XWNmgmRLUmYZeHMu4LWYFOZ3DK+jExlFKmq6dmzRBbirlX88+ShbfTiKJgulSGB5ZcuuAECLU5557dMgcJdDNr1pr2KoJ3dc4hVdLn9Lgn03dCJAaoqiByeGGpINrBhujSi4iHRCLQNF0VXpvZDZsugplVtTZak+FJsQDkkDVSreUdGol4dx9x09vleZnY752OJeFkDnvO/sCquyi1V+0jNn+LCkzAk3AAICEgfZBU/lFct9zy458+i1bQAlJMQ4dqmlfGp76J72rVc0zkSvF3QQFAMWUskjzIAFuMRmGuc/sy91HYjIYhF/8AKtDvA9k12B2GpE+VPntKBKhJSuy5isJcpBuAA9+jZAZ0bvuNCchrxRtWaD4ToUO9KYiMgKqB7Sqcprlk5LShQ9MPzEZI7ML3E76+i17IeHSrQNKj391nKGmVNmIlpupagkcyW9NYjCh43BoW+LEENhe7IX91vu1xGzqaXS03hM5zNmfvFAMDcZOS3ABo0TdCBDHVzPHt91wtngzkZ0eNfDkNB+vMrC7N2dMnzEypScS1ZDQbydwGpiqFCMR1Au3HjsgsL3my9A2ttVGy6cUtOQqoZ1qIskqzUr732RuZ4umIwA6NmQzPOu/cuBLyz5+MZiKKM0G+mg4bzvVL7NtmidVGYvxCUMdw7rJZJPxPMQ5RlPu3W57ls2xGMOCGNtit3DP2HYo/butXUVqpaUlXd/RoQHJOpLcSfgIocHRYhpfTuFlds2G2BKhxNK3J0U//ABNWy6cSZZT+1zDjm5KTLGSUs/vEM/nwiTo4Z/rhmtMzx3D3WYQBPxjFf/0wKN0J3nsqtJ7Pa+XPE6YJMqTOBSJhlggKBcgs5a7xql34m1PkudtWC+C5rC4ubeldNKVWX2/t/uqmbiopAnhRdczFMJ0SoAkBmAMZeliMP2gA9l/FdWWk+lgtHSuwUyFB2i3FRJKa7aiw6ipCb4j4ZKH4Czgcy2sDYTnkvcbak+yuc6V2e2gFzoLk8+C7tNteWmUmipS8iWXmTP8AVmC5P8IPqW3XhEiB7gG9UZceKUnLRMZmY3XdkP6j5Wz2ZQK2fs5SpKVLqFpSoskq8SmCQAL4Ug/ONsRjmw8EMX4ccyuNEjtnJwCIaMFddBxO9UvY7s6nv0TKwkz1gzJcpV1MC5mTQcrkMOhCXhthuw6gdw/K17RnXGEWwOqLEjL/ANrfcp/tzSVFXVJkoSUyZSXMxYKZYJDqWVGxABAtxiESE5zzEfZotXh7klLZsWDLS5iE1c7QXPAU0Wg7K0kmXRqFGoLJxDvGuuYAQ54Plwi8EPhUZbPt7e0rmzkSI6ZBmBTK24c58V4zNlqCilThYLKB959XGbvHOLDioAvZYgRiGXl+lsOxnZTGuXMqvBLJ+jlqsqaoXsk3wMLnXlGyBBDHDH1tBr2lcfaO0MLXMg3OpGQ0z3+ivPar3xlyUISoyiSVYQT4hZILaZwTLHPIpyVj2GYbXPc4iuld2qzvZbs8tE2VUVP0EoLSUldlLU7JSlJvc6nSIQoQhuDn2JyGv6W+enWPhvgwfudS9MgNTXm6ne12Qe+kr0Ugp80qf5K+EKa6yq2E8GE9u4+o/CwCU/KMIBXeJTtPJUpQSkOpRASBqSWA9YshsL3UCg94a0uOQut17R5ol01JSkvMQgKVcFmRhbzL7rCNM4+rsI0XD2O0vixY+hNB4154rAiMQFV3lIoJJXMSneb8hc/DnDbvVMxEEOGXFaSTNK55UmaCgBijFz3hmzuL/OJUAtquIWBkvR0O5yNOSmezxK6takuwC3bNiMIa2ZHLXlF8AGvhrRWzwEOSa13Ddnn4L0Onukb77zoPN+G/jGuu4nxXmedFYba2f38mZLyxhgWyOnxiT24hQqcvHMGI2INF5TsxDKXTTgxc2J1DOAXzyIjnGoNRzzqvUTf3NbMQjl6b04iQVIMqaEy7tKDgOzgEB3O7eb2cmA2NdOefRVF4a4RYJLjm786AKhqaYoVhUGOls+PW+IFlF1oMZsVuJibbpobQrF6JsnsZSilFTNVMngy8eCVbR8IZyVDmI6nRQ2sqxuI+vovPRtpzBmOhZRt6VPrup3LPr2tQAsmgOZfFPU/ItkYxujOB6rR4/hdD6acNKxvBoRpqqjmqwo2fNKt0uesnI8OmiyHjiZQweyv6UXsmIQxOjADi0LQK2Ls6lKJtUZiFZinUoTCN2IIDkCx3RPHChEAirtaXAWD6idmQWQqEf2FvMqL2mKa+Zil18gpD4JS8Utshr7yi4uYpc6G84i4g8RanDm6tk6ybMLoJrqRQ/oKt2bsPaFLME6nlhZAIxS1ImJILOGdz6RKHDcLw3A9h+VojTUnMM6OKacDUFT9pduK9AaZIly1D6ypSrHhiLA/lE3GZGlOwftUwdlybzVryRuBHssrP25PXOTPVNKpqSMJfJtAMgOAjIHFrq6rqtlYTYRhBv2nPnerXtX2kl1iJajJUieixUCMCkm7NmN/rE4sXHS1FlkZJ8sXNDqtOmtVn6SqVLWmYgspCgpPAguOcUseWuqFuiQ2xGFjrgih+FsdpdtKepQkVVGVLTkUTcLPmxZ2O6NJmQ7rNBXJg7LjQHHoYtAd4Vd/+YmUgopJEqmBbEsOqYR/EeMVxJh7hhyG5tvNXjZjXuxR3F50BsPALNzJhUXJJJJdRJJJ3k8xnGbgF0g0CwVt2d7RzaNalSwFBQZSVZFja+YIf4mLmR3sH28+iyzcjDmWgOtTI871P2p26nzMXdy5UhSrKXLT9If5zcQnzEVwoXW3C3581ng7JgspiJdTIHLwWXUu5JvfPU8eMUrqAaKbsjbc6mXjkqwlmNnSeBGoi1kRzTUFZ5iVhTDcMQdnBaGf7QZiwO9pqaYoCylIJ45E729It+rib/JYRsaGw/ZEcBuBVVtTtbUz04FLwS8u7lDAjczDMczFMSK5/WNVrgbOgQTia2p3m5VNit5RCprVbKLTD2gVuASxMQGDBYQMbZZ5PxaLzMxCKVXM/w8pix4TvpWwVZs7tDUSZxnpWTMIIUVurEC1i+eQ9IqhvLOrZaY0lBiw+jcLZgC1OzxTu2e1VVVDDNmeD7CBhRnqNfM7oHPLzVxqee73UJeQl5e7G33m5TOxu0NRSkmSvCD7ySHQbZkHXiLxJkUtyKlMyUGYH+wZa6jhVW1T7QalRcS6cL+2JQKtNSS0TdMxiKYiOyyyM2NAbYl1N1fhUFRtecuYmaqatUxJ8KyounW27yikEtNQt7ZeE1hYGihzG9X//ABErmbHL/i7sP82+EXdPEpTEee5c/wDw0rXI+Kz+0dqzZ6yudMVMV945cAMh5RViOZXRgwGQW4YYoFd7V7WmpphIny8UxBBROSprgN4ksxcWi18cvbQ+KwwNmiXjmJDdY5t+Cq3Yuw59UppCCoDNZLITzUbdCJMlnOGI2G8rTMzkKXH+w3Omp7lopc+l2aCUlNTWiz/uZSt4+0R00Pp4bPtg3/5fA471zzDmJ4/f9kLd/J3PNVka2rXNWqZMUVrUXKidfybSM1V1ocNjGhrBQBNoSSWDknLedYQBKZIAqVfyaTuEEIZU8h/5QQ4SOXVrTF+zuXIix/qHDFUQwc+PHn8mrmCTL90InTHxAF23nM+Qfjzdzb4SYzp4uGtWNpSvPPpc9lNmlEp1JOKYxAv7ofCbcHVfeNRbaxha39eF1z9rTIfFwg2b665+a2EmV4RrncpO4Z3i8jfx3Lj4les/w0hqCwvbvs0Vf/sSR403WEguQLhQZziEZ40Ot6b6rt7K2gIf+mIbHInSunYVl6Saie2P/NQ5AyC2ALnNrhyG+Fhj6thzw+F0IsOJLVdD6rs+HNbfOZnrC0hNWAhZUcBAL57kuALs5zvrcrCAKNuOdeaJMYQ/FKGopetKdl6eWVrqprtmLlG/iS/vDLRn3Q8I0ut8vOsjcDuOiOzNtVFO/cTVy3Lsk+EnfhLp+ENjyMirI0rBjf8AVbX1HfmrNfbOpUPpBImH7S5CSeZsA8WibjA587llGzIDeriHAE0TE7tfVqGETRLTulJSi1rOA7ecVPividZxPCtvAUVrdnS7TXDU8an1VKuYSSSSScybknnrEBY2WvCAKBNknWIklSFNE5JnqQXSVJO9JIOm6HncqLmNcKOFe1XdJ2wrZdk1CyNy2WNftAn0MTbGc3IkLJE2bKxLlg7rKaO2xU/f0tLNfN0YT6jgT6xaJuKBQmvaP0qP8UBeHEc3vrzonUbY2ZMDTaFco75UwkejiJ/VDVgPkomVnmdSLXtH7S002x5nuzqiT/EkkeuE6WiQfAObT4/lRL9psza13Z+1I/8AxCjmf5O0ZeliE/goQqSx/lTniFX/AJGaYP8AZBPn8FKV7NZp9yokzByI04Yol9PDOT+fFIbbYOtDI57lEm+zmrTl3Sv52PxSOMBk9xVo23LuF6+HwoiuwNaP3IPKYjh94RWZN2iuG2JUnreRUNfY6tDn9mmeWE8dDDMpEVo2nKn+Y81HmdnKoZ084fyHlpFZlYmgVjZ+XOTx4qMvZE8ZyZou95auHDlB9HGzDSrRMwT/ADHiEg0Ez/TWD/Ar8oRlYtcin08P+w8Qk/si9UK/pPCI/Sxc8J8FLpWb0nuDuPoYPp4n9T4FPGN6SKc5NC6GJ/VGMaFcZCtx6/OAQn1yRjHPqlikWckK8kk6cuB9If07zoomKwZkJ1OyJxPhlTfKWr8uPxiQloh0UDMwhm4eI50UqT2bq1e7Tzi/3CPm0P6WLW4VT56WGbx4qbJ7D1qv3Ch/EpI/+0WiSed3iqHbWlQOvXsB+FPk+zapI+kVKljeVPv3BtB6w/owB97gOe5Z3bcgV+0EpauytFIvU16Sc8EpLk/EndpvhESrTQkuPDn3S/yE3FtBg97uQmFbV2dI/wDD0ip69FT1HD/T8ctYiZrDXomBvE3Pv6jsUxLTsX/qxcI3N+VWbY7UVFQMK1hEo/u5YwIzfIZxlfEdENXmq1y8hAgGrRV283KpWbrnCLqLZmOeCk0VEuaRhFvtHIfnyEOh1VEaYhwese7VXNNLRJxIlnFPw6i1r4RoLdbnSulrLmxHxI4ER4pDrf0rvSlrTLSJs5P0zMAk55gFnYWsTy/mRJyHPPPCIBiOMCAfs3n0vfs5ovYezVVC+9nB0uGT9o3bS0t9deOuiFCp92/L5ROTTZSH0MHrandvrvPPZvKWkDWFjdvF4rZ+tunOwAVF8qaLzLnGv6Vr3LAZfGJHDqq6lWSYO9IJMyW8K1M/NNYDtV2QcmbTBlu5QCA5zJTexfTUmKYkHESWruSG1cH+uPcb93bw3rNydpJUUioR4kGyiGv95Nm55cBnGMsLbXXRiSrm1dLuzzG/sN+d6d+klJWsEzsamTmoM5e+eoy14iH9ruGaprCjObDIwUzOW7m/cmamikzVYUnBMICikZXDkEMADcW/WEL0xDhpyVZDjR4DSeswGlfjh5blWVWypiGtiG9N/XXzhEblthT0KJrTt9tO5QCIRC2VFUD16xE1KYXPwgqn3oHKHxQEW69YSKruvhAnquhpIAmEUWzCJMFSLoRlTcJsSP4S28ZwV3ocKi6sKftBUo9yomj/AKim+JiWMiyzvk4D+sweAU+R21rU/wD9Cj/EEK+aeHziXTvGR576qh2zJU/wHn8qVK9olaGdUtXOWL5bm6MTE08aqp2xpXcfFTEe0+pGcuQfJQ/+0S+reqf8FAP8j5fClSvapN1kSzyWofnAJt+4Kt2wIejz4BSE+1XfTf8AuH/bzh/Wv3DzUD/+P/8APy/KV/xTTrTH+sflyiX1z9w8Sl/gDo/yR/4oy/8All/1J/KD65+7zPwkdgv/APUHgUv/AIoyv+XXw8Sef4QhOv3DxPwo/wCBif3HgUF+1KXpTLy1Wnluh/WxNw8Sn/gH6vHgU0fanupvWZp5J5xH62Jw80//ANeAzf5KPO9qU76siWnmtR3cujC+sicPD8qxuwIWrye4flQJ/tIrFZCSjiEEn/1EwjNRCbFXt2JLDee/4VZVdtK1edQpPBISnjoOPwEVuivOZPPYtLNlyrMmV8VUVe0Jsz/MmLW+eJRP4xUSCb5rVDgw4fVAHYFEEOquShCCiptJsuYvIMPtKsMuV4lgOqzRpyFDzNeAzU8UMmVh7xRWVMze7uLtxP8AaGMrLH9RMR6iEKUzrmpSxMmBcsjukjIh2Ie488+jEqUNTdZmmFCwxa4ycxzqo8+uQgjABMnAMV5h2Z95LHL11dXJo3Ldzz5K5kvEjVxfaw3pzkpeythLmq7youM8BJxK4WFhbLo6YUEAXVU1tGHAaYcDPfoPk89m4paW4AsBuxcLDdZvTnGoAD9rzj3E3Pt5q7p6dh6b4nXj5qopdQm39oVePmhS0j8N0FUksDphCTTU2SD+g4w6jkJrL9oOzEqfcjCsADEnCDlYKAFx1zg5gcL+n5W2Un4sv1bjca07r2WFrdm1FGXspBzUA6Duf7PMb84xvgkZLvw5iWnBhdY7jn+UJNdJmElQ7tZSxXzDOk6FtW09ai4jMeSUSVjwhRhxN3efeK87nUU02UhCZSgoYiSTk1gG+6M7X+UIlpuN3yqnRoMWI4xm0tYDv89EmomS1rmd5KYI+ucyMs83OYD/AIvIFwoiHDiMhtMN/W0581FVsiWsBUuawVkFX4MNX4cIjUHTkrSJyNDJbEZWmZHNFCn7Gmp+rib7N/hCArQhaIe0IDszTtUGZLI94EE7w2kItIGS2teHdU1SWhJruvnBUJk254ItCJRqgoQZoHPO5JfryECdETmMoVVHRBIDdboLp3rzzdcfxiRQKUSNPL8ISlqgPn+cNI0CJMJCGsCeiIHXlAeCOee1LBv1whJHnzXJO6JBB489iUC278NIjYoSoeRS0vzwSVJhVRVBI9f1hoOSUiWTk5+OkSAJyUXODc7KdI2NNV9Rv4ra7s+EGFZHz8Bv8q9l/wAKZJ2EkEJmL8Sg4Slr77nz9IKtCyv2i9wJhNsNSlypsoIK5ErGUqY4hfxa8Qw+PEvIBwO7n8qDmR3PDY76Bw0NO5TO6mrWSo4ZRQxD3Di/mDrCoBRZ8UCGwgCrwbH38M954KGaiRKQEj6QgunIsWF3sws9vLfCxmtlp6Oajvxn7R4eWfiuQioqjYFMsniEgbzqrT4eVsOXc/PnuTJlZO5NXef4Wj2P2bRLYkY1ghlFJZPi3cxnG2GwNNR7blx5racWMaNOFvA38efVaWkozuOQzxWz4t+sWC1vjeuW5w5puVxIpW0b1+DmJVooFSiLf2hVQo1SLaeghJhSwrp4aiiD08JNHrOBCStL67tYd0FQJ9Pln6nXP1gNaIWX2t2TlTLhGBW9D7jchmLnTPjFb4YcbjzC6MvtONB/lUcefxwWXquzdVILysS05+AEaXdJ9NdIzulzouxD2lLR7RgAePyoh2yQ6J0t94yNt6T18GoLXNdfirf8ex1HwXU3ftO46aYpBBwlHui6RvY6Z/hzKDjW/OihhnIQdatdc/ynDRTUJWUTCpRIwvwN7ksDC+1yqEzBeWteygGaUqZMxSkLQFgjxqtY/WbkGPF7Q6WJrv59kBsAh72Ow0yHPPcoRXTrC1Kl4cJGT3d91g8M4sitIbNQ8Ia+td+nikHZslWEJmEFYdIOZv8ACz829YGmZCl9TMtxYmVokHYKr4FoVdtxy5nrzZfbqpjaTRTE0hR17GnD6js2RH4mHhGhVw2hAP8AKncfBMLoZozQr0y0+cLAclcJmC7JwUdSSDcNzEMw3nQ+ataQRY1qkpy0iDmkZiilrZAnrPdCRRJJLQUumQuVw6yhoCGHf1ugqlXcuEClRciHRKlk53ZOh9OtRDwOOiWMC9U/LopiskKO+3x+MLCVS6PDZm4D2UmVsacW8DZZlOvB4nhIKpdPy7f5eqkp7PzGdSkpG+9srG3HfEaNGqpO1IeTQSeecvw7/g0pJSlc0kq90Bg+jg3s7dO0qDcq/r476ljMs+HPPFSEUyUrKUFZQzgucywa7M+t8vUBNLBQLpt+HE4NB3ae/PhKlz1/R93KAlqSCS1x5uBYAM+YblCI3neqHQYf3iJE+4ZfK40U1SJiZi2xGxAFhqNLEbjDOEUPPNUvqILHMcxtxnWvd3pqaZCChUxeKYhIDgu7OLgfju8oRdaym10zEDgxtGur58fhMTdugf5MttXLXO9h5awAOfkrmbOJoYzvDThUpyTsupqD9IcKfvEDf9UHpxF7ZYnNQdNykqKQxU8PlXuzOzcpABIxqbMlw+dk5ANfU84vbCa3IXtuXMmNqR4hIH2jcPlaKTQcOWe/TXLSLiKm65RfVWkih4fO/wAbRIUrmoYlPlSANOn5wgQknwmCqaCoYKSj1Pu/3EFSnRSQTv69IFEJQJ6/SEmiYL80QkkdXh35ohJa36wXohNTJL6fA8YEKFPoQdBfhwbfaER7KQcQq6u2QhdlISoZ+JPz8XnaAivmrYUZ7DVpI7Cs7W9ipRfCVo3CxGT6qip0FpO7xXTg7Zjt61Hc8FSTey9RLfulJI4KwnTR9/yih0sugNrS8W0Vp8K+aizKmplFloJ5pF89U8HvFJhOB8VYIMnGuw07/Yop22ghpsu33WI9CPxiH3A1CDs5zTWG/ntCX+2U5WlRcKGTgjgLZWgxOpTnkqP0821haDUHPkrhRSihSZcweIgvjfLhYnX0Hm8V7pGYmGva6IzLhvUo0i8csiYcKAAQ7ktnpcm/x4xG2FUiZZheHsu6/YmympShTLClYrPokgvmGGluG6AtYTbm6kHyjnNq2g17fGu+6dEyd3iAUgoKfGeJTc8LtvzhFopmoYZbA8gkGthzn5KOaqZ3a1qlJcKAAZ332vuzBv8AETw/dQFXdDBxta1+l+Hx3oqqfHLSZCXWASWyJe2WnFuepjVwFap9D9r3CL1bDj5/KY/bEFC1mQnwqAa2R1Pht4c2fTSGMdVPoXhzGiLnza/PanMaMctPcDxpd2Djg2rDeR+MGJ1Pz7qOCKQ89L1TzzdNiqRgmKFOAUEBiBqbucOnAawfdlVSMF9WDpet8dt+9PpnjFKT3IAWHJZPhJP8LWIGd8uEK9KqowTR5MXq9t/P0SUVMzDNaUAUnwhs/EdGuwc6Z+USpkgwYIwViZ58+Xcnkz57y/AACPHw38rDQH8IjRpBqoGHLAv+7Lq86+SAFQrvASB/pnQXc6E3G/froFrc68/tKso0MoCd45t4LjRzCZRMz3fe+8X5XcMLj1goxP6mCMYayzsufP4TZ2fLAmFc2y95FruOfy+YMTW8/CmJqM7A1jLt7ew88lK6imRg8WLB7pAJI1D6Z9bzHnbnvUwydeXWpizy558EL24hL93Lv5JB55nUjy9FVxsR6qTdmxHUD327z8c+bZ2lUTLIQz6hLkb7kN8NIsZBiO09lL6SVhXe7xNE8jYFTNvMWE8FKyyewsNN0Wtl71KrO0ZSCaQ217B7lWdH2SlgeMlZItcpAudAHPrF4gtbfNYo22YzuoMPmee5X1DshMsAS0hNtHfLVWFzcux0+NmHQHyXMizMSKavdXndVW0qhL6679/K17xIN15yWaop+lNk0fNvOJZKNebKWmQM+vnBVJOBOcFUJcATXDr1gQguBJRqkls+vSEnmpbdXgUQldawk6okQWTqgoXh2qkkt1aFan5RVA5fpDshJbq0CaQtAPQgTSF079Ddyg1Qo0yiD/33twiNEVUSdQu+5yTc/lCI5opAqvrdhS5nvISbHMF/dGVuAhUur4U1Fh9RxH7VRVdj5JcpSpJ4FTPZswch8YrwNpcLbD2vMDM17afhVtR2KGkxQ3YkksONvl+kOgbotTNuPHWaD2GihnslOT7qxy8Q9bcoi6XYcz5K8bZgu6zfQof4LXJyUfJfPeLefziDpY1/an9fIOzb4j4KaMmuSPEhZGrpSTlpq2u6EJZxNjz3p9Js55sQO8hIXVVYzlL/AO0eG4coDLRRyE+hkTk8f/IIf4hU6yT/ANtecR6GJzRP6WUP/c/8guO1qjWUP6FfnEeieNE/oZX+/mFw2rUf6V92Bf5w+jduR9DK16/mFw2rUf6R/oX+flBgdu9EvopT+/m34RTXVRBIlHT92vlv5Q+icgy0mDQv/wDJq4z60n/KX/21aEj8xDbAeeQl0cgP5jxCUhFcrJKxk3gAy5j574Yl36+vwol2zm5keJSpeyK45lQ/mb4Aab4f0x3pGd2e3IV7vlPI7LT1HxzWyGajnm2T65cPKYlm8fBRO15dnUZ6Dnnvep+xf25h8gBdnzJLNuzifQMGYKqftw5MYO8n2AVjI7JyBmFK5qbR8gLDW8TbBaDZvl+VlibXmXZEDu+VZ02wZSfdlpHFnJYb2fjb9ZtApb0WN85Hf13E/tWaaE8ddTu4BuMMgX/CyYlIRQPv11Vwh0HNEYubKVLoM3u+d1b4ABRKvNlIl0gHx3xPvSqn+4AhpJbCFdNcYV0JJGeUF0I+cCSL9PCTSZnVzDtVJRqgW1+MFuShSx1aHdIJXWkK6aJ6ygTQJ5fCCqEDCqErpB66aHUIRhVCaT1rBZCJ6zgshd1rCoKoQKOrwJpC5PXlBqhMqp+vjvhU4oTcykB0+AgohMmiG7foOrwUKYJTatnjcNXyvzhUQHHmqQugFz5PZ9NWy0hEcEw481SFUP46/JhY6PDDQjEgaA9E3yuQ1zpeFQa+yMXPigugN7q11U/WjQ6HmiMQ5puQ/YDfPXLFa4yvbyg1/I+E8Q5okjZpfX0Nr/xafjAN3PojFbn4Shs08bjj/u84e+6MXPISxs6+Wo0D2Vz84dBz2JYzT97kpGzAGDDIbuOfziVOboLzzXginZ43Dhl58wYRCMR5qnBQjhpu45MLeUIjsSxFOpoRby14a2zhUskSnk0fP1O6JJJ2XT9OYdUJ5MkCFVCIQOv1h1QlNCtRNKhpIEwUQugohJgoUlxEF0InzguhAwISVddPDqhRqvLTrzhWTCmJLwGyQSojVOiU3TwYkkCIMaEGMGNCbUbQ8Yqii4mGCnouaCqEDAhd1lCIQuB68oKBNBWUKgQi8KgQi/XQiNkVXPDrZCLQVRZACFiRZcUDr9YdSiy4yx1+sO6YSVSx1+sOhQh3Q3fCChTold0Nw9IEqIiUN0FQkiJfXQgqEUSu7EOoSSFJhIXFEGeqVQiEw6J1QMOhomuSYKJJaYE10FUIkwqiiS4iCoQuaCoSquaHRCGsOiED16QsJQk4odChc8F0UQUYVaJqPVZdflCLwEUX/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494"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b="8222"/>
          <a:stretch/>
        </p:blipFill>
        <p:spPr bwMode="auto">
          <a:xfrm rot="20416053">
            <a:off x="2973808" y="1235537"/>
            <a:ext cx="1456841"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1763688" y="2140114"/>
            <a:ext cx="2762078" cy="784830"/>
          </a:xfrm>
          <a:prstGeom prst="rect">
            <a:avLst/>
          </a:prstGeom>
          <a:noFill/>
        </p:spPr>
        <p:txBody>
          <a:bodyPr wrap="square" rtlCol="0">
            <a:spAutoFit/>
          </a:bodyPr>
          <a:lstStyle/>
          <a:p>
            <a:pPr algn="just"/>
            <a:r>
              <a:rPr lang="es-ES" sz="1500" dirty="0" smtClean="0"/>
              <a:t>Productos cárnicos y de origen animal: embutidos, pollos, huevos, etc.</a:t>
            </a:r>
          </a:p>
        </p:txBody>
      </p:sp>
      <p:pic>
        <p:nvPicPr>
          <p:cNvPr id="20496" name="Picture 16" descr="http://t2.gstatic.com/images?q=tbn:ANd9GcSEcsdiYBVZgua0wCCbmSM8xpCA2fL22UStjlyPia8vF4PVstXw3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8399">
            <a:off x="5072655" y="995825"/>
            <a:ext cx="1062038" cy="1076325"/>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4644008" y="2132856"/>
            <a:ext cx="2160240" cy="954107"/>
          </a:xfrm>
          <a:prstGeom prst="rect">
            <a:avLst/>
          </a:prstGeom>
          <a:noFill/>
        </p:spPr>
        <p:txBody>
          <a:bodyPr wrap="square" rtlCol="0">
            <a:spAutoFit/>
          </a:bodyPr>
          <a:lstStyle/>
          <a:p>
            <a:pPr algn="just"/>
            <a:r>
              <a:rPr lang="es-ES" sz="1400" b="1" dirty="0" smtClean="0"/>
              <a:t>DICOSAVI: </a:t>
            </a:r>
            <a:r>
              <a:rPr lang="es-ES" sz="1400" dirty="0" smtClean="0"/>
              <a:t>Productos de primera necesidad: alimentos e insumos de cocina</a:t>
            </a:r>
            <a:endParaRPr lang="es-ES" sz="1400" b="1" dirty="0" smtClean="0"/>
          </a:p>
        </p:txBody>
      </p:sp>
      <p:sp>
        <p:nvSpPr>
          <p:cNvPr id="18" name="17 CuadroTexto"/>
          <p:cNvSpPr txBox="1"/>
          <p:nvPr/>
        </p:nvSpPr>
        <p:spPr>
          <a:xfrm>
            <a:off x="6876256" y="2132856"/>
            <a:ext cx="2160240" cy="1169551"/>
          </a:xfrm>
          <a:prstGeom prst="rect">
            <a:avLst/>
          </a:prstGeom>
          <a:noFill/>
        </p:spPr>
        <p:txBody>
          <a:bodyPr wrap="square" rtlCol="0">
            <a:spAutoFit/>
          </a:bodyPr>
          <a:lstStyle/>
          <a:p>
            <a:pPr algn="just"/>
            <a:r>
              <a:rPr lang="es-ES" sz="1400" b="1" dirty="0" smtClean="0"/>
              <a:t>ALFAR: </a:t>
            </a:r>
            <a:r>
              <a:rPr lang="es-ES" sz="1400" dirty="0" smtClean="0"/>
              <a:t>Equipos y productos químicos para mantenimiento de : piscinas, saunas y turcos.</a:t>
            </a:r>
            <a:endParaRPr lang="es-ES" sz="1400" b="1" dirty="0" smtClean="0"/>
          </a:p>
        </p:txBody>
      </p:sp>
      <p:pic>
        <p:nvPicPr>
          <p:cNvPr id="2049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8343" y="1160479"/>
            <a:ext cx="1488113" cy="97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1625347" y="3645024"/>
            <a:ext cx="2946653" cy="292388"/>
          </a:xfrm>
          <a:prstGeom prst="rect">
            <a:avLst/>
          </a:prstGeom>
          <a:noFill/>
        </p:spPr>
        <p:txBody>
          <a:bodyPr wrap="square" rtlCol="0">
            <a:spAutoFit/>
          </a:bodyPr>
          <a:lstStyle/>
          <a:p>
            <a:pPr algn="just"/>
            <a:r>
              <a:rPr lang="es-ES" sz="1300" b="1" dirty="0" smtClean="0"/>
              <a:t>NIVEL ECONOMICO: MEDIO BAJO</a:t>
            </a:r>
          </a:p>
        </p:txBody>
      </p:sp>
      <p:sp>
        <p:nvSpPr>
          <p:cNvPr id="23" name="22 CuadroTexto"/>
          <p:cNvSpPr txBox="1"/>
          <p:nvPr/>
        </p:nvSpPr>
        <p:spPr>
          <a:xfrm>
            <a:off x="262871" y="4139495"/>
            <a:ext cx="4165113" cy="2169825"/>
          </a:xfrm>
          <a:prstGeom prst="rect">
            <a:avLst/>
          </a:prstGeom>
          <a:noFill/>
        </p:spPr>
        <p:txBody>
          <a:bodyPr wrap="square" rtlCol="0">
            <a:spAutoFit/>
          </a:bodyPr>
          <a:lstStyle/>
          <a:p>
            <a:pPr marL="285750" indent="-285750" algn="just">
              <a:buFontTx/>
              <a:buChar char="-"/>
            </a:pPr>
            <a:r>
              <a:rPr lang="es-ES" sz="1500" dirty="0" smtClean="0"/>
              <a:t>Empresas  </a:t>
            </a:r>
            <a:r>
              <a:rPr lang="es-ES" sz="1500" dirty="0"/>
              <a:t>públicas y </a:t>
            </a:r>
            <a:r>
              <a:rPr lang="es-ES" sz="1500" dirty="0" smtClean="0"/>
              <a:t>privadas</a:t>
            </a:r>
          </a:p>
          <a:p>
            <a:pPr marL="285750" indent="-285750" algn="just">
              <a:buFontTx/>
              <a:buChar char="-"/>
            </a:pPr>
            <a:r>
              <a:rPr lang="es-ES" sz="1500" dirty="0" smtClean="0"/>
              <a:t>Instituciones </a:t>
            </a:r>
            <a:r>
              <a:rPr lang="es-ES" sz="1500" dirty="0"/>
              <a:t>públicas (municipios, consejos provinciales, federaciones deportivas, etc.) </a:t>
            </a:r>
            <a:endParaRPr lang="es-ES" sz="1500" dirty="0" smtClean="0"/>
          </a:p>
          <a:p>
            <a:pPr marL="285750" indent="-285750" algn="just">
              <a:buFontTx/>
              <a:buChar char="-"/>
            </a:pPr>
            <a:r>
              <a:rPr lang="es-ES" sz="1500" dirty="0" smtClean="0"/>
              <a:t>Bancos</a:t>
            </a:r>
            <a:endParaRPr lang="es-ES" sz="1500" dirty="0"/>
          </a:p>
          <a:p>
            <a:pPr marL="285750" indent="-285750" algn="just">
              <a:buFontTx/>
              <a:buChar char="-"/>
            </a:pPr>
            <a:r>
              <a:rPr lang="es-ES" sz="1500" dirty="0" err="1" smtClean="0"/>
              <a:t>ONG’s</a:t>
            </a:r>
            <a:endParaRPr lang="es-ES" sz="1500" dirty="0"/>
          </a:p>
          <a:p>
            <a:pPr marL="285750" indent="-285750" algn="just">
              <a:buFontTx/>
              <a:buChar char="-"/>
            </a:pPr>
            <a:r>
              <a:rPr lang="es-ES" sz="1500" dirty="0" smtClean="0"/>
              <a:t>Instituciones </a:t>
            </a:r>
            <a:r>
              <a:rPr lang="es-ES" sz="1500" dirty="0"/>
              <a:t>	educativas de instrucción: primaria, media y </a:t>
            </a:r>
            <a:r>
              <a:rPr lang="es-ES" sz="1500" dirty="0" smtClean="0"/>
              <a:t>superior</a:t>
            </a:r>
          </a:p>
          <a:p>
            <a:pPr marL="285750" indent="-285750" algn="just">
              <a:buFontTx/>
              <a:buChar char="-"/>
            </a:pPr>
            <a:r>
              <a:rPr lang="es-ES" sz="1500" dirty="0" smtClean="0"/>
              <a:t>Grupos </a:t>
            </a:r>
            <a:r>
              <a:rPr lang="es-ES" sz="1500" dirty="0"/>
              <a:t>familiares. </a:t>
            </a:r>
          </a:p>
          <a:p>
            <a:pPr algn="just"/>
            <a:endParaRPr lang="es-ES" sz="1500" b="1" dirty="0" smtClean="0"/>
          </a:p>
        </p:txBody>
      </p:sp>
      <p:sp>
        <p:nvSpPr>
          <p:cNvPr id="24" name="23 CuadroTexto"/>
          <p:cNvSpPr txBox="1"/>
          <p:nvPr/>
        </p:nvSpPr>
        <p:spPr>
          <a:xfrm>
            <a:off x="2555776" y="5805264"/>
            <a:ext cx="1688075" cy="36933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u="sng" dirty="0" smtClean="0"/>
              <a:t>Clientes</a:t>
            </a:r>
            <a:endParaRPr lang="es-ES" b="1" u="sng" dirty="0"/>
          </a:p>
        </p:txBody>
      </p:sp>
      <p:sp>
        <p:nvSpPr>
          <p:cNvPr id="25" name="24 CuadroTexto"/>
          <p:cNvSpPr txBox="1"/>
          <p:nvPr/>
        </p:nvSpPr>
        <p:spPr>
          <a:xfrm>
            <a:off x="4788024" y="5805264"/>
            <a:ext cx="1728192" cy="36933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u="sng" dirty="0" smtClean="0"/>
              <a:t>Competencia</a:t>
            </a:r>
            <a:endParaRPr lang="es-ES" b="1" u="sng" dirty="0"/>
          </a:p>
        </p:txBody>
      </p:sp>
      <p:cxnSp>
        <p:nvCxnSpPr>
          <p:cNvPr id="26" name="25 Conector recto"/>
          <p:cNvCxnSpPr/>
          <p:nvPr/>
        </p:nvCxnSpPr>
        <p:spPr>
          <a:xfrm flipH="1">
            <a:off x="4628815" y="3443111"/>
            <a:ext cx="15194" cy="2731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H="1">
            <a:off x="274439" y="3416956"/>
            <a:ext cx="8762059" cy="1"/>
          </a:xfrm>
          <a:prstGeom prst="line">
            <a:avLst/>
          </a:prstGeom>
        </p:spPr>
        <p:style>
          <a:lnRef idx="1">
            <a:schemeClr val="accent1"/>
          </a:lnRef>
          <a:fillRef idx="0">
            <a:schemeClr val="accent1"/>
          </a:fillRef>
          <a:effectRef idx="0">
            <a:schemeClr val="accent1"/>
          </a:effectRef>
          <a:fontRef idx="minor">
            <a:schemeClr val="tx1"/>
          </a:fontRef>
        </p:style>
      </p:cxnSp>
      <p:sp>
        <p:nvSpPr>
          <p:cNvPr id="14" name="AutoShape 20" descr="data:image/jpeg;base64,/9j/4AAQSkZJRgABAQAAAQABAAD/2wCEAAkGBxMTEhUSEhQVFhUVFxwYFhgVGBcYGBcaGBwYGBodGBkaHCggGholHBcUITEhJSkrLi4uGh8zODMsNygtLisBCgoKDg0OGxAQGzImHyYsLCwsMzIsLCw0NzQsLCwsLDQsLCwsLCwsLCwsLCwsNCwsLCwsLCwsLCwsLCwsLCwsLP/AABEIALoBDgMBIgACEQEDEQH/xAAcAAEAAgMBAQEAAAAAAAAAAAAABgcDBAUCAQj/xABFEAACAQMBBQYDBgQDBQgDAAABAgMABBEhBQYSMUETIlFhcYEHMpEUM0JSYqEjQ3KxgsHRJGODkqIVF1Oys9Ph8TRUc//EABoBAQADAQEBAAAAAAAAAAAAAAADBAUCAQb/xAAuEQACAgEEAAQFAwUBAAAAAAAAAQIDBBESITEFEyJBFDJRgZFCYXEzUmKhsSP/2gAMAwEAAhEDEQA/ALxpSlAKUpQClKUApSlAKUpQClKUApSlAKUpQClKUApWO4nRFLuyqo5sxAA9Saj8e+lvISLVZbojrbxlkz4dq3DH/wBVASSlcA7ausZGz5vRpbYN+0hH71z7nfsQa3dleW6jm5jWWMerQu2B60BL6Vyth7x2l4vFazxy45hT3h6qdR7iurQClKUApSlAKUpQClKUApSlAKUpQClKUApSlAKUpQClKUApSlAKUpQClKUAqG/EDf8Ah2cvAB2twwysYOijXDSHouRy5np1I6u+u8S2FpJcNgsBwxqfxyN8o9Op8gapr4f7P+0TSbVvz2gSQ8Ct/On0bQH8CDGnIaD8OK8lJRWrDaS1ZLdhbrTXoF/tyQlPmitWJSJAdQZE8fBTk+JPISq43thiAS3jyFGBgBEA8h4e1RXae05J24pD6KPlX0H+dadZlubJ8QKNmU38pJH3zn6LGPUMf8xWWDfWT+ZGrD9JI/vmotSoPibfqRefZ9TpbV3Xsb5u2s3NlejVWTuBm594KcHXquvjnlWfdHfa4huBs3a6hJ+UU2gSbXhUZ5FmPJhjJ0IB0PGBrsTQQ7Th+x3ZxINbecaOjgaa88+XX1wau0Ze57Z9lmnI3cSLJpUd3JvZ2gMF3/8Ak2zdlKekgA7kq+KuuDnxDDpUiq8WhSlKAUpSgFKUoBSlKAUpSgFKUoBSlKAUpSgFKUoBSlKAUpXxmxQBjgVj4vE/SvWSen1r52fiaAp741bRWS5tbEAsSA4GMgvKxiT30b/mrbeOGNEt0+SBeBSNOIj5306s2T9K87x28bbwqzYJigEoz/u0kZT7Ng17CIfD61RzZPRRKuTLhI1uumoqP3m3JZZfs1hEZpeRIHEF8cdNPzEgDzrtbatHZBDASJZ3ESeXFzPlhQTmrI3Q3Xh2dAIolBOnaSYHHI3i3l4DkBUWLjqXqkcUUp+qRWVr8Ktpzd+5vFiJ/CrSSY9QpVR7Zr3cfDLatuOK2u0nxzRy659A/Ep+q1dINa97fxxLxSMFHnzPoOZq+4QS5XBbajpyUjs3armQ29zE0FwvNGBAYeKZ5j0z5E111ONRoRyxXV3xvoL3gHYjMTBkkORICPyldQp6gnXwrk1j37FL/wAzNt2KXoJBLvVJwjhVVk4QrSc2IGcY+pOueZqW7u7S7eFWPzDuv6jr76H3qqtoSSLGzRLxuB3V1PEfAAak+XWpd8LNn7QiSZr5UQSFWjXI7RdMEMAMBeRAyTnNXMSdk3q3wWceU5PVvgndKUrQLYpSlAKUpQClKUApSlAKVU3xD+IjmdLDZxDSdqolkzoWDD+Ep8M/Mw5DI8cTT4e7XkubNWnINwjuk6jQo4YnBHTulSPIjGaHuhJaUpQ8FKUoBXiaVUUsxAAGSTyAr3Vfb2baMrmND/DQ4/qYcz6Dp9ahuuVUdSO2xQWpn21va7Hhg7qg/N+JsevIfvUn2BtYXEfFycaOPA/6GqxrZ2fttbSeLjkWPtGCYfIDAnGuAcDPXkKoU5M3ZzzqVarpuWr6LXY4ryq9Tzr6wyK+cHia1S8OPwrz+/8AavvP0/vX3i6AUBX+8myG/wC11uABiTZ08f8AiQ5/tJ+1cFoiOY+lWnfWXaFWOMpxY9GUqR+4PsKrVJ9eFtDyrOzlymU8pdG7ufFxXsZOojjkceTdxB+ztVhXV9HGOJ2AHnzPoOZqt7ad4WMkJAYqV5Z0JBOM9dBWhc3RJMkjnPVmPL1JrivJ8uCilycwv2R2pckq2tvc2SkC8I/M2p9hyHvUWu7onMkj58WY/wCZ5CoxtDe4FxFbKZ5W7q4BwT+kAcT+2nnXZ2P8Mr69Ik2jKYI85ES8LPj0B4E9TxH0rrybbnrN6I98uyx6y4Rq2W8EUtzHbRd8sTluSgKCxx1Y4HprzqSTbLxkoWJJzwkjAH6dKnO7m6tpYrw20SqT8znLO39TtqfTlUZ33MfbqEVQ6J3mUYbU5AyNfP3rq6iuuGpO4U11tSRwirKQSCCOWakm0967hCHiVGBUHs2/ERknD6YJBGM5AxXAi2hIuhw489D9QMH3HvXRivY5I42l7sZHc7XujGowrcunIGvcDap/VM5rhHZJ1S5/cm+ytsxToHRsE80bR1PVWHjXQqtjs2KXJhkVgNCAQ4GemQdPetAWm0LUhrOcqg5wuO1hPoCeKP8Aw4HlWxLH41i9TiGVzpNaFsUqEbJ39YgreWzxOPxRESxt6DR19Cvua7myN7bO5cxRTDtBzjkV4n9QsigsPMZFQOMl2izGcZdM7dVz8S/iA9kY1tQsjcTLLxA8AIXReIfiBIJA5Y1511t6dsSmc2UR7MCNZZZAe+VdnUJGPwE9m2X5gYwMnIrz4m28a2SAcKlJF7NfHRgwHscn0qFzSloTxrbjuLf3Z27Fe20dzEe641B5ow+ZW8wf9a6lfnT4P7wz2932cccksEpAmWNWfgPJZNAcEcj4j0FfoupCIVxd79nXNxavDazCCRtOMqTleqgg5Qn82uP3rtUoD887s7qXFlfoLyFkHCwicd6NnxphxoO7x4BwfKpptG/Nix2ghwEAW4Q8pos6AeEqk5U9dVOhyLNuZlRGdyAqgsxPIADJJ9qru9vo5g2YgFcEGM6gqdMNp1HMdDnU1BZ6ZKRcx65WxcUiw7O5WSNJFzwuoZeIFThgCMqdQcHkday5qrBdTiJYVuJQiDhXUFuHoC+OI4GmSc6VpJYDOSzknmeIjP0o717Isw8Lm16paFp3214IQTJKi46E6/Qamojf/EVQ2IYuJepduEn0ABx71FLtraAZlKJ/UdT6A6muMN7ld+ysreS4fwRSB+wJ+oFc+ZOXyokWJjU/1Zaku2rvBc3ZVeAxxZyQvEeLH5m0yPKtdbOQ/hPvgVx33ivYSqSbOmjaRgoaQsIx5khDpWeRruT7y54B+W3QL9XfiY+oxVW+Kb1sZk57xpSWj4XSR2ra0ZGUtwjwyeZ8vOtTeIwJPYyXEKzKbhYgGzp2vJgB8+CAeE6dcEgVi+He6kc9/NdSBpEtSI07VmkLTEB2YlyflDLgcsnPSrNG7lp2nbfZoe0LcfHwLxcXPizjnnXNWaKFFJo5qcI17Yrs6YFeDr6UJz6Vy9p7wwQg68RH4U1+p5CrEpqK1bOXJLlnVY9BWle7Uii+ZgPIasfaoVfbzTzHhU9mp58PzY82/wBMVxdo36xDLOFHVmP+vM1TnmLqCK0sn+1Er2lvNI2RD3B4nDN9OQ/eolIDk8XM6+tRyTfItIIrSJ53PLCk+WQo7x6c8CpJZWs4Qi50lyTjTuAgYXu6D086rXRslHdMhsjNrdIyJMeEj8QBxnrgVgsfhpdXxWS/kMK8xGuC/wBB3V9Tk1qbZlKwvjRscC/1P3Fx7sKui37qqp5gAeuBVjCjqm2S4q4bZyd3N1raxXhtolXPzMctI39TtqfTlXaVs16rwvM1fLZx94dvpbgqvelI0Xw82/061Xk0pZizHJY5J8Sa7XxKMkU0MzBfs7gRMwB4o5CSVLnOCjfKNBg+orgk41PSsnMc9+j69jPyXLdo+jU2ve9jC8nMgd0eLHRR7kip2+4sdxYWtpcvLwwxxhlRlUM6rqzd0knOeuKgu6Fidp36sBmzs2Ds3SWYaoB4gfN6D9Qq7KuYlThDV9ss49eyPJWN58LY7VTPYXT28qDJaYq0TKOayaDC89dcVk2PtxzGGu4jA2SOLPFC+DjiDc0B5jjxz0zXSm2qL2ZiuDbQNwodCs0q/M/mqHur+riPRTW3WpTFpakOROLemhjkjVx3gGHTOv0rnXu7tvKOGSPiHMAk6HxB5g+YNRnZu0HfaDxQP2cQZwEAyhKAgnh05sCdMVLobthL2MgAJXiRlzwvg4YYPysMqcZOh56Gu4Wqaf4Obsd1Na+61MKbM7NGEOrY0MjMxZgMLxu2WPIDJzoK+bnbuWt3AJrsC6uFYxyiUHghkQ99I49FABx3sZYYOcGupXO3MuMbTvYogWiaOOSYj5UuPl4fNmjCk45cOvOoLKYx9SLFOROfpkTm2t0jUJGqoo5KoAA9hWWlKhJxSlKAiPxHvHjigXH8KSZUlbwyCYwf0tIFBPjgdai9WLvDspbq2lt30EiFQRzVvwsPNWwR6VU9tcSvAwwBcJxQuOizJ3GJ/TnDehFVr49M1/DLUlKHv2e7vaOH7KJe0lAywyFVB0Lt0z0HM1x7+6utFkkWLLLnscMQrED5nHPUnQV29kbNWCPgBLEnid2+Z2PNmNcW/btZlUfikUD0Uhj+ytSmKev0SL9ilt1b+xuR7q2uvGhlZhhmlYux9zy9qmPw/wBrxQMmzmREYqWgdFVBMqfMHAA/iqMEn8Q101FcmuVt/jQR3UQLS2siyqBzZRpIo9ULaeVcV2NS5IczFjKpuK5RYm/seYUb8r/3BH+lQWp/vFMlxYGaJgylFlQg/MBhsDxJGRjxNQCqubHSzU+PylpPUnm41usNnkkDjklkYnT5pGIyf6eEe1fdpb3xJpEO0bxGi/Xr7VBmmYqFLEqOS5OB7cq4u1N47eDIZ+Jh+FME++uF9zXayrJJRgjrz5tbYImE+25Zh3mwPyroPfqfeo5tfbEMX3jhQOQ5sfRRqa4uz4NqbROLSExRH+a+UU/8QjX/AAKamm73wet4yHvJGuZObLqsXuPmf3OPKu44s582M7VEpczZE9m7VubolbKB2yccRGcDxJ+VPc13Nj/COSVu22lcMxY/dxE6DwMhGg8lA9ati3tY4kEcSKiAYVUUKo9ANK9TyBFyxAA1JPLSrkKoVrhFiMIwXBxo9nWuzrdjbwpGFHJR3nPTiY6sfMmoLFcFmYscliW9zqa7W39qmdsDRF+UePmfOoreXSwo0rHAjyfXHT1PKs7Jt8yaS6Kd1m+WiN6zsPtO0LaEfLCftEvhiP7sHz4yp9qtjiB0NQ74X7MZbc3coxLdkSEHmkeO4vloc+4qZkVo1Q2QSLlcdsdDz2Yr0oxXnsxQaHFSHZg2nYRzxPDKoaORSrA9Qf7HzqmZ9xdpTXJsGbhtY8ZuSPvI890fqk4dCvLIJPMZvCtHbO1obWFp7hwka8yep6BRzZj0A1NcuKfaPHFPsxbE2TBY26wxAJFGMkkjX8zO3UnmTUK2tvPJtJntrAlLUZWe76v4pbeJPV+nTpXDuNo3O3HOeO32arfKDwyXGPzHkV8caDzPyzG0tkiRY41CIowqqMACrNdWvLILrtvC7POz7JIY0hiXhRBwqPAD+5862KUq0UdSqtlTfZ9otxnAW4kDHwWQsQT7Opqydp2pkQFMCRDxxk8g4zgH9LAlT5Mag3xF2SUlW6UdyTCS/pcaIx8mHdz4hfGs2w99RFCI5lZmUhUIIAIJAHaMxwoXq3h6VQrmqrJQl0+UbF1TyaYW18tLRokG1d4eG3DxITNK/YwRkd4zHTDDwRuLi/pNS/c3d8WVssWeKViZJ5Oskraux99B5AVzd3d2XM63108byBCsMcWTFEH1LBjrJIeXHgDHSpfXVk9zIKq9iFKUqMlFKUoBVab67Duorw3VrD20Eyj7QisiukiadovEwBynCCP0c6suq9+K22lVUt+IDP8AEkycDhGQoPkSCf8ACKbFLhk2Pu8xbXoRHaG1MjhTIz8xOntXnd+1ye3PLGIvQ829+Q8vWtbdnd+42lIvZAx2isDJM66SAHVIlPzA8i3Ln6GYbeshayrGx7sn3TEYDEc1zy4gNcdRqORxHctkNsOvc2a8muyzRs1KUpVE0TiXLNbMO832V2+XJ4bd2PMDkI2PPwY55HTZgvY3ZkR1Zl+YKQcZ8cV0JIwwKsAQRgg6gg8wai9rsFLcskKkTljJbMWOJ0A79owJwHwCyHrjHTXyVKt59z5rxTw1au2B2rqASIyNnDAg4ODr4HxrtbgbkbMVQxXt5xqftHC3CR1RMcOPA4J864Ozr5JkEiHTkQdGUjmrDoRW0rEHIJBHIjQioKbpUy0aMGux1PQt3ONFH+gr6q4qvNn7fuFX7wnX8QB/fnXy+3iuCMdoQT+XA/ca1e+NhproW/iY6E12ntaKHWRhkclGrH0FQnae25Ll/wAsa8lHU+LeJrjKCx5kk8yda3EUAYFVbMmVnHSK87pT/g+sca1H9i7O/wC1L0Q6/ZLZg87dJHB7sY8QevlxeVa209oy3kwsLHvOxxJIPlReTHPQDOp9hqauDdDduKxtkgiHLV2I1dyBxMfM4GnQADpVjGo/XL7E1NX6mdbQcgR6cq+8Xn+1Za+EirxaMfF5ivSr1zmhYVXW+XxKWEtbWIWafkz84ofU/jbyGnj4V6k29EeSkorVko3v3vttnx8c7ZcjuRLgyOfIdB+o6CqO3k2zdbUkElyezhUkxwrnC56nPNsacR9gM1gMDPIZ7h2mmbVnfX6DoB08OmK2K0aML3n+DHyfEv01fk6lpvLdQhQjIyIAOzdQAVGmAygFT56+lTbYG8cN0MLlJAO9G+Aw8x0ZfMftVa186hgSGU5VgSGU+II1Bq1OhPmJSqy2uJ8lyVz7raqq/ZIrzTf+FCOJx4FznhjXzcgVxd2dsXV3BOkCLJcwcK8TlURu0BKs3pwnIA1IHjpPd0t3lsoBEDxyMS80p+aWRtWZj+wHQAVnW27eF2bFNO9bn0cSPdOa6GL5wkR528BPeHhNMRluhwgUeZqut79z5rFyQGktye5IBnhH5ZcDusPzcj5HSr6r4RnQ1Ssj5nZp49rofp6K6+CW0uO1lticm3lITX+XIA6+wJcegFWNWvBZRoxZI0ViACVUAkDkCQOQyfrWxXq6OJPVtoUpSvTkUpSgFaV7smCVlaWGKRlOVLorEHUZBI05n61u0oD4igAADAGgA5CtDbux4ruB7edeJHHoVI1DKejA4INdClAUhYx3NpcybPvG42UcdvNjHbR9f8S6ZHPn6nfvb9IvmPePJV1Y+3h5nAqwt9XtorWS6uo45BbqzpxgHDEcICk6gsSF08aovYKt2CNISXfvuTzJbUZ9Bge1U8iKh6jc8PyJWLy37e50ry8lm4lY8EbacCfNjXPE/npkL9fHD2I7mB90VaM8yjIcqVznUECslKpuyTNLy4+/J9vy8kpuIOCK5b7xdFhuj4nOkUx8zwseqk4Pq13oj4jFcK1vKpwySA4B9cae+K8EV0LS7gdVhv4RcQDRTqJoB/u3XDFP0Z9Oi1KnC3izv6mHneExfrrN63uAdY2VgfAg/wBqyKhJ/uTWaT4N2U6rNaXUqo4yp7sqkeR0b6mslv8AB8AANdswHhCB+5kNd/A/5GF8J+5zrzbltAvekGnRe8SfauLaNfbXYxWiGG3ziSZuWOuT1P6F18SKsbZvwt2fEweRHuHHLtWyo/4a4U+4NTWCAKAAAANAoGAB5AVYrxoQ57JYURicPc7dKDZ8IjhGWOOORvnkI6nwHgo0FSBmxXwt4fWvKjw+tWCYE+OnlWvf3sUMZllIRF5sx0/+T5CttVxVI7xbXkmmdrhsmOR1RB8qcLFe6viQPmOuvPGlS1VOyWiIMi9Uw3Mzb476XF2TDCGtrY6Eg4mmHmR90vkNT1xyqKwQqgCqAAOQFZ5pSxydAOQrb2BsO5vWxaplM4aZ9Ilxzwech8l9yK1Yxqx46sw5zuy56Lr/AEc6WVVGWIA86lG7G491dESSD7PBzBkGZXH6Y8jgHm2vlU93V3Bt7QiV/wCPcD+bINF//mnJB56nzNS6qdubKXEODQo8NhFa2cs/Ou1rVre5ktZRiRNR4Oh+V18jj2OR0rDVx/ETdAX8AaPC3MOWhfx8UY/lb9jg1S9vKTkMpR0JWRDzRhoQferWLk+Z6ZdlHOw/Ke6HRL/hXtiO2u5YpTj7Z2Yjb8IeMOOBvAsG0PiMcyKuavzVdQB1KNyP1HgR5irS+Fu+xuQbO6b/AGqIaMf56D8Q/UBjPjz8cU8ynZLcumaHh+QrIbH2iw6UpVM0RSlKAUpSgFKUoBSlKAV5kkCgsxAAGSToABzJPhXia4RNXZV/qIH96qT4jb1fbXaytn/2ZDi4kQ/fMP5SMPwD8RHPlXMpKK1Z3XXKySjHs5O+O8Z2pPhcixhb+Guo+0ONO0YfkByFHv1wNOviqAAAMAaADpWC9uxGATkljwoq6s7HQKo6kmsuycrZH0tFMMav/rPF9cspSOJO0mlYJFGObE+PgB1NSbavwz2kkfbQ3UUsigE24i7NW07yrIXOT0Gce1Sf4a7kNb5vbsA3ci4VeYt0P4B4t4n28c2BV6qiMY8rkxcjOnZP0PRex+cbK/42aN1aKaM4kifRlI56dR51uVbm+O5NtfqC4Mc6fdzx6SL4A/mX9J/aqm2ts25sXEV4owxxHOg/hS+AP5H/AEn2qvdjNcxNDE8QU/TZ2dLdzeKWyfijBeNjmSLOOL9SE6LJ+zcj0It/Ze1IrmFZoG4kbkeRBGhDA6hgcgg6giqLrf2Dt6WxlM0YLxt9/EP5gAwGTOglUdfxAYPQj3Hv09MjnOwlJeZX37l3qQKanyFYNlX8VxEk8LBo5FDK3iD/AGPlW3V8wzGBn0/vXosBXzsxXoKKA85J5aVRW+1p2W0rpejskq+kiAH/AK0er4qpfjBa8N3bygaSxOhPnEysv7O30qxiy22oqZ0N1EvyV9tVMwyD9B/tX6M2C4a2gZQADEhAGgGVB0FfnuZcqw8QR+1Xh8Orjj2ZZt17BAfVRwn9xVjxBepMqeFP0SX7kjpSlZ5rCqx+Ku6JOdo2ykuo/wBojX+Yg/GB+dR9QPKrOpXUZOL1RzOCnFxfR+bIpAwDKcgjINat/G6sk8DFZojxIy89PDz8uuo61LviDut9gm7eIf7JO2oHKCQ9PJHPLwOnhUerYhOORXoz52yueJdqvsWPu78XrR0VLzit5sYYlSYyepBGSoPmBj96n2ztpwzrxwSxyqesbBh+xr88OgOhAI8xmtdLBVbjiLxP0aJ2RvqDVSeBJfKy/X4rB/MtD9NUqitl78bSt8fxkuEHNbhe9jykTB9yDVu7o7Za8tIrlo+zMoJChuIYyQCDgaHGeXWqllUq36kX6r4WrWDOxSlKjJhUd3m3tgtRJGZY1uBEXjWTiCMSG4AWAwMspGM5qRVVXxIDRXplXXMCMq6/NG0mmnQ5TT18a6hHc9AcmbfHaMg1ulQH/wAKFF5+BfjNcu5u7mT728u38u2aMf8ALFwit2bZFyYIrvgE4nHE32NXl4GbvFSqgkYJx11BrnmOX/8AVvM+H2W4/wDbrNk79fc3q1hbU+PuaT7JhbV04z4yMzn/AKia2oolUBVAUDkAMAe1bEGzryTSOxuz/XF2Q+spWu1Y7g7SlI4hb269S7NK/siALn1b61x5Vs+yV5WLV8un2RG5ZjxLGiNJK5xHFGMu3njoo5ljoBVl7ibg/Z2F3eFZLojuqNYoBqMRg83IOr+oGBnPc3U3Qt7FSYwXlf7yaTBkfyzjuqOijA/vUgq7VSq/5MjKzJXvTpClKVMUxWptO0jljaKVFdHGGVwCCPMGtuudvDfiC2lnPKJGbHiQNB7nA96ApjaezY4ZpIoC3ZI5VONixGMAji5lQ3EBnOgrm7TJSGRz0Qn35AeucVmDPjDHJ04j4nqfrk1vbD2e11eW8BGVL9tL/RDhtfV+yXHmay4rfZ9z6abdWPz7ItXczZJtLC2tzoY4l4v6m7zf9Rau3r40KmvpBrUPmTzr4018a+4NOE0A18agfxeteK0jmz9zOhyfCTMR/d1qczScClmIVVGSTgAAakknlUE3k3v2fcwzWjyyBXHD2ixlgCCGDL44IB5dK6g2mmczSlFp+5WgiPl/96VavwhkJ2XEudY3lT/llf8AyIqsNvX1tFGwt2llI4T2siBAAGBYBAcnu559aujdDYC2dv2UUjSI7tKGbh/mYY44QBjr71ayro2aaFHBxp067vckCHSvtfFGlfapmgKUpQGvf2Uc0bRTIHjcYZWGQRUNuPhRs46xiaE/7qZ8f8r8Q/ap1SvU2ujxpPsrWf4TgfdXkn/FjR//ACcBrmXHwzvF+R4JB6uh+hVh+9W7Spo5NsemVp4dM+4lJPujeQMHkthJGCe076cAXByzZOSB4YrN8KtoXUt+sQlf7PDAWePPcGe5Eqr+EDUgDTu+lTn4gbDvLpEW1lVVwRIjOyB8lcZKqe6BxZHXwrB8OdzJLDt3mdHkm4Pu84VUB0ywBbUk8hXNtrsesjuiiNK2x6JrSlKiJxUb3p3TW7dJRK0bopQaKyMCQ3eGhzkcww5mpJSvU2nqgRHc3dea0mlZ5FMbqoVU4gC+TxOykYDY4ACCdM5zpiXUpRtt6sClKV4BSlKAUpSgFQL4u7R4YIbYHWeUE+PBD/EPtxCMe/nU9qu9/wDda5uLoXQeEQww8GHZ1K5bjkbRCCSAoxpyrmeu16dktO3zFu61IDVhfCbZWI5L1uc54Is9IoywyP63LNnqAlQiw2NJeXElrb8XChTtJjhAI5PmZATlmADLp1q8rW3WNFjQBURQqgcgAMAD2qtj0uDbkuTQ8Qyo2JQg+Pcy0pSrZlClKUBjuIVdWRxlWBVh4gjBH0qMf93ez8k9i2vTtJMD0HFyqV0oCKXHw72c4wYCBy7skgz696pLZWqxRpEgwiKFUc8BRgfsKzUoBSlKAUpSgFKUoBSlKAUpSgFKUoBSlKAUpSgFKUoBSlKAUpSgFaW2dnC4iaFmZQ2MlcZ0IPXppW7SvU9OQVz/AN3c4OlxER0/hup/9Q1hm2Bte2KNaOjkOMqZDwFScNxI2AdNdDnTTzsylSO6TWjGgpSlRAUpSgFKUoBSlKAUpSgFKUoBSlKAUpSgFKUoBSlK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1"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3496522"/>
            <a:ext cx="1734711" cy="115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3" name="Picture 23" descr="http://t3.gstatic.com/images?q=tbn:ANd9GcTJp3ISYU8eew6akviPM-tmqfnRZ9SfkVBwOtcitB4qhqgez7H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95587">
            <a:off x="4767471" y="4759031"/>
            <a:ext cx="1584176" cy="363472"/>
          </a:xfrm>
          <a:prstGeom prst="rect">
            <a:avLst/>
          </a:prstGeom>
          <a:noFill/>
          <a:extLst>
            <a:ext uri="{909E8E84-426E-40DD-AFC4-6F175D3DCCD1}">
              <a14:hiddenFill xmlns:a14="http://schemas.microsoft.com/office/drawing/2010/main">
                <a:solidFill>
                  <a:srgbClr val="FFFFFF"/>
                </a:solidFill>
              </a14:hiddenFill>
            </a:ext>
          </a:extLst>
        </p:spPr>
      </p:pic>
      <p:pic>
        <p:nvPicPr>
          <p:cNvPr id="20505" name="Picture 25" descr="http://t3.gstatic.com/images?q=tbn:ANd9GcQfiZ-jlUAq-QMKMTEYtYN1XbfRS6Pvf2eTNfL3J2XT6Hpo9Tp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809330">
            <a:off x="6487700" y="4649698"/>
            <a:ext cx="904875" cy="628651"/>
          </a:xfrm>
          <a:prstGeom prst="rect">
            <a:avLst/>
          </a:prstGeom>
          <a:noFill/>
          <a:extLst>
            <a:ext uri="{909E8E84-426E-40DD-AFC4-6F175D3DCCD1}">
              <a14:hiddenFill xmlns:a14="http://schemas.microsoft.com/office/drawing/2010/main">
                <a:solidFill>
                  <a:srgbClr val="FFFFFF"/>
                </a:solidFill>
              </a14:hiddenFill>
            </a:ext>
          </a:extLst>
        </p:spPr>
      </p:pic>
      <p:pic>
        <p:nvPicPr>
          <p:cNvPr id="20506"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153206">
            <a:off x="7565534" y="4593714"/>
            <a:ext cx="13525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167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62075"/>
            <a:ext cx="86487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528" y="755412"/>
            <a:ext cx="5091907"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FODA - MATRIZ DE SINTESIS ESTRATEGICA</a:t>
            </a:r>
            <a:endParaRPr lang="es-ES" dirty="0"/>
          </a:p>
        </p:txBody>
      </p:sp>
    </p:spTree>
    <p:extLst>
      <p:ext uri="{BB962C8B-B14F-4D97-AF65-F5344CB8AC3E}">
        <p14:creationId xmlns:p14="http://schemas.microsoft.com/office/powerpoint/2010/main" val="3359534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073002"/>
            <a:ext cx="867727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528" y="755412"/>
            <a:ext cx="5091907"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FODA - MATRIZ DE SINTESIS ESTRATEGICA</a:t>
            </a:r>
            <a:endParaRPr lang="es-ES" dirty="0"/>
          </a:p>
        </p:txBody>
      </p:sp>
    </p:spTree>
    <p:extLst>
      <p:ext uri="{BB962C8B-B14F-4D97-AF65-F5344CB8AC3E}">
        <p14:creationId xmlns:p14="http://schemas.microsoft.com/office/powerpoint/2010/main" val="88645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755412"/>
            <a:ext cx="2796599"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ASPECTO FINANCIERO</a:t>
            </a:r>
            <a:endParaRPr lang="es-ES" dirty="0"/>
          </a:p>
        </p:txBody>
      </p:sp>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55329"/>
            <a:ext cx="7056784" cy="382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475656" y="5441910"/>
            <a:ext cx="1584176" cy="400110"/>
          </a:xfrm>
          <a:prstGeom prst="rect">
            <a:avLst/>
          </a:prstGeom>
          <a:noFill/>
        </p:spPr>
        <p:txBody>
          <a:bodyPr wrap="square" rtlCol="0">
            <a:spAutoFit/>
          </a:bodyPr>
          <a:lstStyle/>
          <a:p>
            <a:r>
              <a:rPr lang="es-ES" sz="1000" b="1" dirty="0" smtClean="0"/>
              <a:t>Concentración de inversión productiva</a:t>
            </a:r>
          </a:p>
        </p:txBody>
      </p:sp>
      <p:cxnSp>
        <p:nvCxnSpPr>
          <p:cNvPr id="21" name="20 Conector recto"/>
          <p:cNvCxnSpPr/>
          <p:nvPr/>
        </p:nvCxnSpPr>
        <p:spPr>
          <a:xfrm>
            <a:off x="7524328" y="3789040"/>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pic>
        <p:nvPicPr>
          <p:cNvPr id="256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503887"/>
            <a:ext cx="10668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CuadroTexto"/>
          <p:cNvSpPr txBox="1"/>
          <p:nvPr/>
        </p:nvSpPr>
        <p:spPr>
          <a:xfrm>
            <a:off x="7668344" y="2164794"/>
            <a:ext cx="1584176" cy="400110"/>
          </a:xfrm>
          <a:prstGeom prst="rect">
            <a:avLst/>
          </a:prstGeom>
          <a:noFill/>
        </p:spPr>
        <p:txBody>
          <a:bodyPr wrap="square" rtlCol="0">
            <a:spAutoFit/>
          </a:bodyPr>
          <a:lstStyle/>
          <a:p>
            <a:r>
              <a:rPr lang="es-ES" sz="1000" b="1" dirty="0" smtClean="0"/>
              <a:t>Disminución de valor</a:t>
            </a:r>
          </a:p>
          <a:p>
            <a:r>
              <a:rPr lang="es-ES" sz="1000" b="1" dirty="0" smtClean="0"/>
              <a:t>por </a:t>
            </a:r>
            <a:r>
              <a:rPr lang="es-ES" sz="1000" b="1" dirty="0" err="1" smtClean="0"/>
              <a:t>Prop</a:t>
            </a:r>
            <a:r>
              <a:rPr lang="es-ES" sz="1000" b="1" dirty="0" smtClean="0"/>
              <a:t>,, pl. y equipo </a:t>
            </a:r>
          </a:p>
        </p:txBody>
      </p:sp>
      <p:cxnSp>
        <p:nvCxnSpPr>
          <p:cNvPr id="25" name="24 Conector recto"/>
          <p:cNvCxnSpPr/>
          <p:nvPr/>
        </p:nvCxnSpPr>
        <p:spPr>
          <a:xfrm>
            <a:off x="7524328" y="2420888"/>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6" name="25 CuadroTexto"/>
          <p:cNvSpPr txBox="1"/>
          <p:nvPr/>
        </p:nvSpPr>
        <p:spPr>
          <a:xfrm>
            <a:off x="467544" y="5199003"/>
            <a:ext cx="1584176" cy="246221"/>
          </a:xfrm>
          <a:prstGeom prst="rect">
            <a:avLst/>
          </a:prstGeom>
          <a:noFill/>
        </p:spPr>
        <p:txBody>
          <a:bodyPr wrap="square" rtlCol="0">
            <a:spAutoFit/>
          </a:bodyPr>
          <a:lstStyle/>
          <a:p>
            <a:r>
              <a:rPr lang="es-ES" sz="1000" b="1" dirty="0" smtClean="0">
                <a:solidFill>
                  <a:srgbClr val="FF0000"/>
                </a:solidFill>
              </a:rPr>
              <a:t>ACTIVOS FIJOS</a:t>
            </a:r>
          </a:p>
        </p:txBody>
      </p:sp>
      <p:sp>
        <p:nvSpPr>
          <p:cNvPr id="27" name="26 CuadroTexto"/>
          <p:cNvSpPr txBox="1"/>
          <p:nvPr/>
        </p:nvSpPr>
        <p:spPr>
          <a:xfrm>
            <a:off x="7668344" y="3667090"/>
            <a:ext cx="1440160" cy="553998"/>
          </a:xfrm>
          <a:prstGeom prst="rect">
            <a:avLst/>
          </a:prstGeom>
          <a:noFill/>
        </p:spPr>
        <p:txBody>
          <a:bodyPr wrap="square" rtlCol="0">
            <a:spAutoFit/>
          </a:bodyPr>
          <a:lstStyle/>
          <a:p>
            <a:r>
              <a:rPr lang="es-ES" sz="1000" b="1" u="sng" dirty="0" smtClean="0">
                <a:solidFill>
                  <a:srgbClr val="FF0000"/>
                </a:solidFill>
              </a:rPr>
              <a:t>Desinversión 2010:    </a:t>
            </a:r>
            <a:r>
              <a:rPr lang="es-ES" sz="1000" b="1" dirty="0" smtClean="0"/>
              <a:t>Venta de galpón</a:t>
            </a:r>
          </a:p>
          <a:p>
            <a:r>
              <a:rPr lang="es-ES" sz="1000" b="1" u="sng" dirty="0" smtClean="0">
                <a:solidFill>
                  <a:srgbClr val="FF0000"/>
                </a:solidFill>
              </a:rPr>
              <a:t>Depreciación</a:t>
            </a:r>
          </a:p>
        </p:txBody>
      </p:sp>
      <p:sp>
        <p:nvSpPr>
          <p:cNvPr id="28" name="27 Elipse"/>
          <p:cNvSpPr/>
          <p:nvPr/>
        </p:nvSpPr>
        <p:spPr>
          <a:xfrm>
            <a:off x="4788024" y="364502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4211390" y="2332093"/>
            <a:ext cx="576634"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79512" y="3429000"/>
            <a:ext cx="216024" cy="246221"/>
          </a:xfrm>
          <a:prstGeom prst="rect">
            <a:avLst/>
          </a:prstGeom>
          <a:noFill/>
        </p:spPr>
        <p:txBody>
          <a:bodyPr wrap="square" rtlCol="0">
            <a:spAutoFit/>
          </a:bodyPr>
          <a:lstStyle/>
          <a:p>
            <a:r>
              <a:rPr lang="es-ES" sz="1000" b="1" dirty="0" smtClean="0">
                <a:solidFill>
                  <a:srgbClr val="FF0000"/>
                </a:solidFill>
              </a:rPr>
              <a:t>1</a:t>
            </a:r>
          </a:p>
        </p:txBody>
      </p:sp>
      <p:sp>
        <p:nvSpPr>
          <p:cNvPr id="31" name="30 CuadroTexto"/>
          <p:cNvSpPr txBox="1"/>
          <p:nvPr/>
        </p:nvSpPr>
        <p:spPr>
          <a:xfrm>
            <a:off x="179512" y="3068960"/>
            <a:ext cx="216024" cy="246221"/>
          </a:xfrm>
          <a:prstGeom prst="rect">
            <a:avLst/>
          </a:prstGeom>
          <a:noFill/>
        </p:spPr>
        <p:txBody>
          <a:bodyPr wrap="square" rtlCol="0">
            <a:spAutoFit/>
          </a:bodyPr>
          <a:lstStyle/>
          <a:p>
            <a:r>
              <a:rPr lang="es-ES" sz="1000" b="1" dirty="0">
                <a:solidFill>
                  <a:srgbClr val="FF0000"/>
                </a:solidFill>
              </a:rPr>
              <a:t>2</a:t>
            </a:r>
            <a:endParaRPr lang="es-ES" sz="1000" b="1" dirty="0" smtClean="0">
              <a:solidFill>
                <a:srgbClr val="FF0000"/>
              </a:solidFill>
            </a:endParaRPr>
          </a:p>
        </p:txBody>
      </p:sp>
      <p:sp>
        <p:nvSpPr>
          <p:cNvPr id="32" name="31 CuadroTexto"/>
          <p:cNvSpPr txBox="1"/>
          <p:nvPr/>
        </p:nvSpPr>
        <p:spPr>
          <a:xfrm>
            <a:off x="179512" y="2750731"/>
            <a:ext cx="216024" cy="246221"/>
          </a:xfrm>
          <a:prstGeom prst="rect">
            <a:avLst/>
          </a:prstGeom>
          <a:noFill/>
        </p:spPr>
        <p:txBody>
          <a:bodyPr wrap="square" rtlCol="0">
            <a:spAutoFit/>
          </a:bodyPr>
          <a:lstStyle/>
          <a:p>
            <a:r>
              <a:rPr lang="es-ES" sz="1000" b="1" dirty="0" smtClean="0">
                <a:solidFill>
                  <a:srgbClr val="FF0000"/>
                </a:solidFill>
              </a:rPr>
              <a:t>3</a:t>
            </a:r>
          </a:p>
        </p:txBody>
      </p:sp>
      <p:cxnSp>
        <p:nvCxnSpPr>
          <p:cNvPr id="33" name="32 Conector recto"/>
          <p:cNvCxnSpPr/>
          <p:nvPr/>
        </p:nvCxnSpPr>
        <p:spPr>
          <a:xfrm>
            <a:off x="7524328" y="2996952"/>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5" name="34 CuadroTexto"/>
          <p:cNvSpPr txBox="1"/>
          <p:nvPr/>
        </p:nvSpPr>
        <p:spPr>
          <a:xfrm>
            <a:off x="7668344" y="2884874"/>
            <a:ext cx="1584176" cy="400110"/>
          </a:xfrm>
          <a:prstGeom prst="rect">
            <a:avLst/>
          </a:prstGeom>
          <a:noFill/>
        </p:spPr>
        <p:txBody>
          <a:bodyPr wrap="square" rtlCol="0">
            <a:spAutoFit/>
          </a:bodyPr>
          <a:lstStyle/>
          <a:p>
            <a:r>
              <a:rPr lang="es-ES" sz="1000" dirty="0" smtClean="0"/>
              <a:t>Pagos al contado y bajo nivel crediticio</a:t>
            </a:r>
          </a:p>
        </p:txBody>
      </p:sp>
      <p:sp>
        <p:nvSpPr>
          <p:cNvPr id="36" name="35 CuadroTexto"/>
          <p:cNvSpPr txBox="1"/>
          <p:nvPr/>
        </p:nvSpPr>
        <p:spPr>
          <a:xfrm>
            <a:off x="179512" y="3830851"/>
            <a:ext cx="216024" cy="246221"/>
          </a:xfrm>
          <a:prstGeom prst="rect">
            <a:avLst/>
          </a:prstGeom>
          <a:noFill/>
        </p:spPr>
        <p:txBody>
          <a:bodyPr wrap="square" rtlCol="0">
            <a:spAutoFit/>
          </a:bodyPr>
          <a:lstStyle/>
          <a:p>
            <a:r>
              <a:rPr lang="es-ES" sz="1000" b="1" dirty="0" smtClean="0">
                <a:solidFill>
                  <a:srgbClr val="FF0000"/>
                </a:solidFill>
              </a:rPr>
              <a:t>1</a:t>
            </a:r>
          </a:p>
        </p:txBody>
      </p:sp>
      <p:sp>
        <p:nvSpPr>
          <p:cNvPr id="37" name="36 CuadroTexto"/>
          <p:cNvSpPr txBox="1"/>
          <p:nvPr/>
        </p:nvSpPr>
        <p:spPr>
          <a:xfrm>
            <a:off x="179512" y="4838963"/>
            <a:ext cx="216024" cy="246221"/>
          </a:xfrm>
          <a:prstGeom prst="rect">
            <a:avLst/>
          </a:prstGeom>
          <a:noFill/>
        </p:spPr>
        <p:txBody>
          <a:bodyPr wrap="square" rtlCol="0">
            <a:spAutoFit/>
          </a:bodyPr>
          <a:lstStyle/>
          <a:p>
            <a:r>
              <a:rPr lang="es-ES" sz="1000" b="1" dirty="0" smtClean="0">
                <a:solidFill>
                  <a:srgbClr val="FF0000"/>
                </a:solidFill>
              </a:rPr>
              <a:t>2</a:t>
            </a:r>
          </a:p>
        </p:txBody>
      </p:sp>
      <p:sp>
        <p:nvSpPr>
          <p:cNvPr id="38" name="37 CuadroTexto"/>
          <p:cNvSpPr txBox="1"/>
          <p:nvPr/>
        </p:nvSpPr>
        <p:spPr>
          <a:xfrm>
            <a:off x="179512" y="4509120"/>
            <a:ext cx="216024" cy="246221"/>
          </a:xfrm>
          <a:prstGeom prst="rect">
            <a:avLst/>
          </a:prstGeom>
          <a:noFill/>
        </p:spPr>
        <p:txBody>
          <a:bodyPr wrap="square" rtlCol="0">
            <a:spAutoFit/>
          </a:bodyPr>
          <a:lstStyle/>
          <a:p>
            <a:r>
              <a:rPr lang="es-ES" sz="1000" b="1" dirty="0" smtClean="0">
                <a:solidFill>
                  <a:srgbClr val="FF0000"/>
                </a:solidFill>
              </a:rPr>
              <a:t>3</a:t>
            </a:r>
          </a:p>
        </p:txBody>
      </p:sp>
      <p:sp>
        <p:nvSpPr>
          <p:cNvPr id="39" name="38 CuadroTexto"/>
          <p:cNvSpPr txBox="1"/>
          <p:nvPr/>
        </p:nvSpPr>
        <p:spPr>
          <a:xfrm>
            <a:off x="179512" y="4005064"/>
            <a:ext cx="216024" cy="246221"/>
          </a:xfrm>
          <a:prstGeom prst="rect">
            <a:avLst/>
          </a:prstGeom>
          <a:noFill/>
        </p:spPr>
        <p:txBody>
          <a:bodyPr wrap="square" rtlCol="0">
            <a:spAutoFit/>
          </a:bodyPr>
          <a:lstStyle/>
          <a:p>
            <a:r>
              <a:rPr lang="es-ES" sz="1000" b="1" dirty="0" smtClean="0">
                <a:solidFill>
                  <a:srgbClr val="FF0000"/>
                </a:solidFill>
              </a:rPr>
              <a:t>4</a:t>
            </a:r>
          </a:p>
        </p:txBody>
      </p:sp>
      <p:sp>
        <p:nvSpPr>
          <p:cNvPr id="40" name="39 CuadroTexto"/>
          <p:cNvSpPr txBox="1"/>
          <p:nvPr/>
        </p:nvSpPr>
        <p:spPr>
          <a:xfrm>
            <a:off x="179512" y="4190891"/>
            <a:ext cx="216024" cy="246221"/>
          </a:xfrm>
          <a:prstGeom prst="rect">
            <a:avLst/>
          </a:prstGeom>
          <a:noFill/>
        </p:spPr>
        <p:txBody>
          <a:bodyPr wrap="square" rtlCol="0">
            <a:spAutoFit/>
          </a:bodyPr>
          <a:lstStyle/>
          <a:p>
            <a:r>
              <a:rPr lang="es-ES" sz="1000" b="1" dirty="0">
                <a:solidFill>
                  <a:srgbClr val="FF0000"/>
                </a:solidFill>
              </a:rPr>
              <a:t>5</a:t>
            </a:r>
            <a:endParaRPr lang="es-ES" sz="1000" b="1" dirty="0" smtClean="0">
              <a:solidFill>
                <a:srgbClr val="FF0000"/>
              </a:solidFill>
            </a:endParaRPr>
          </a:p>
        </p:txBody>
      </p:sp>
      <p:cxnSp>
        <p:nvCxnSpPr>
          <p:cNvPr id="15" name="14 Conector recto"/>
          <p:cNvCxnSpPr/>
          <p:nvPr/>
        </p:nvCxnSpPr>
        <p:spPr>
          <a:xfrm>
            <a:off x="2123728" y="4045134"/>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44 Conector recto"/>
          <p:cNvCxnSpPr/>
          <p:nvPr/>
        </p:nvCxnSpPr>
        <p:spPr>
          <a:xfrm>
            <a:off x="3268702" y="4041930"/>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45 Conector recto"/>
          <p:cNvCxnSpPr/>
          <p:nvPr/>
        </p:nvCxnSpPr>
        <p:spPr>
          <a:xfrm>
            <a:off x="6444208" y="4041930"/>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46 Conector recto"/>
          <p:cNvCxnSpPr/>
          <p:nvPr/>
        </p:nvCxnSpPr>
        <p:spPr>
          <a:xfrm>
            <a:off x="2123728" y="5085184"/>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47 Conector recto"/>
          <p:cNvCxnSpPr/>
          <p:nvPr/>
        </p:nvCxnSpPr>
        <p:spPr>
          <a:xfrm>
            <a:off x="3268702" y="5081980"/>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48 Conector recto"/>
          <p:cNvCxnSpPr/>
          <p:nvPr/>
        </p:nvCxnSpPr>
        <p:spPr>
          <a:xfrm>
            <a:off x="6444208" y="5081980"/>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49 Conector recto"/>
          <p:cNvCxnSpPr/>
          <p:nvPr/>
        </p:nvCxnSpPr>
        <p:spPr>
          <a:xfrm>
            <a:off x="2123728" y="4728348"/>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50 Conector recto"/>
          <p:cNvCxnSpPr/>
          <p:nvPr/>
        </p:nvCxnSpPr>
        <p:spPr>
          <a:xfrm>
            <a:off x="3268702" y="4725144"/>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51 Conector recto"/>
          <p:cNvCxnSpPr/>
          <p:nvPr/>
        </p:nvCxnSpPr>
        <p:spPr>
          <a:xfrm>
            <a:off x="6444208" y="4725144"/>
            <a:ext cx="1224136" cy="0"/>
          </a:xfrm>
          <a:prstGeom prst="line">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3" name="52 CuadroTexto"/>
          <p:cNvSpPr txBox="1"/>
          <p:nvPr/>
        </p:nvSpPr>
        <p:spPr>
          <a:xfrm>
            <a:off x="7668344" y="2606715"/>
            <a:ext cx="1584176" cy="246221"/>
          </a:xfrm>
          <a:prstGeom prst="rect">
            <a:avLst/>
          </a:prstGeom>
          <a:noFill/>
        </p:spPr>
        <p:txBody>
          <a:bodyPr wrap="square" rtlCol="0">
            <a:spAutoFit/>
          </a:bodyPr>
          <a:lstStyle/>
          <a:p>
            <a:r>
              <a:rPr lang="es-ES" sz="1000" b="1" dirty="0" smtClean="0"/>
              <a:t>Aumento de valor </a:t>
            </a:r>
          </a:p>
        </p:txBody>
      </p:sp>
      <p:cxnSp>
        <p:nvCxnSpPr>
          <p:cNvPr id="54" name="53 Conector recto"/>
          <p:cNvCxnSpPr/>
          <p:nvPr/>
        </p:nvCxnSpPr>
        <p:spPr>
          <a:xfrm>
            <a:off x="7524328" y="2708920"/>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5" name="54 Elipse"/>
          <p:cNvSpPr/>
          <p:nvPr/>
        </p:nvSpPr>
        <p:spPr>
          <a:xfrm>
            <a:off x="4788024" y="256490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Elipse"/>
          <p:cNvSpPr/>
          <p:nvPr/>
        </p:nvSpPr>
        <p:spPr>
          <a:xfrm>
            <a:off x="7092280" y="364502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7092280" y="256490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CuadroTexto"/>
          <p:cNvSpPr txBox="1"/>
          <p:nvPr/>
        </p:nvSpPr>
        <p:spPr>
          <a:xfrm>
            <a:off x="7668344" y="4603194"/>
            <a:ext cx="1440160" cy="400110"/>
          </a:xfrm>
          <a:prstGeom prst="rect">
            <a:avLst/>
          </a:prstGeom>
          <a:noFill/>
        </p:spPr>
        <p:txBody>
          <a:bodyPr wrap="square" rtlCol="0">
            <a:spAutoFit/>
          </a:bodyPr>
          <a:lstStyle/>
          <a:p>
            <a:r>
              <a:rPr lang="es-ES" sz="1000" b="1" u="sng" dirty="0" smtClean="0">
                <a:solidFill>
                  <a:srgbClr val="FF0000"/>
                </a:solidFill>
              </a:rPr>
              <a:t>Compra vehículo 2010</a:t>
            </a:r>
          </a:p>
        </p:txBody>
      </p:sp>
      <p:sp>
        <p:nvSpPr>
          <p:cNvPr id="66" name="65 Elipse"/>
          <p:cNvSpPr/>
          <p:nvPr/>
        </p:nvSpPr>
        <p:spPr>
          <a:xfrm>
            <a:off x="7092280" y="2348880"/>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Elipse"/>
          <p:cNvSpPr/>
          <p:nvPr/>
        </p:nvSpPr>
        <p:spPr>
          <a:xfrm>
            <a:off x="6516216" y="2348880"/>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Elipse"/>
          <p:cNvSpPr/>
          <p:nvPr/>
        </p:nvSpPr>
        <p:spPr>
          <a:xfrm>
            <a:off x="4788024" y="292494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28544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692696"/>
            <a:ext cx="2796599"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ASPECTO FINANCIERO</a:t>
            </a:r>
            <a:endParaRPr lang="es-ES" dirty="0"/>
          </a:p>
        </p:txBody>
      </p:sp>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255329"/>
            <a:ext cx="7056784" cy="314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Elipse"/>
          <p:cNvSpPr/>
          <p:nvPr/>
        </p:nvSpPr>
        <p:spPr>
          <a:xfrm>
            <a:off x="4788024" y="256490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7092280" y="2561529"/>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668344" y="2564904"/>
            <a:ext cx="1584176" cy="246221"/>
          </a:xfrm>
          <a:prstGeom prst="rect">
            <a:avLst/>
          </a:prstGeom>
          <a:noFill/>
        </p:spPr>
        <p:txBody>
          <a:bodyPr wrap="square" rtlCol="0">
            <a:spAutoFit/>
          </a:bodyPr>
          <a:lstStyle/>
          <a:p>
            <a:r>
              <a:rPr lang="es-ES" sz="1000" b="1" dirty="0" smtClean="0"/>
              <a:t>Disminución de valor </a:t>
            </a:r>
          </a:p>
        </p:txBody>
      </p:sp>
      <p:cxnSp>
        <p:nvCxnSpPr>
          <p:cNvPr id="17" name="16 Conector recto"/>
          <p:cNvCxnSpPr/>
          <p:nvPr/>
        </p:nvCxnSpPr>
        <p:spPr>
          <a:xfrm>
            <a:off x="7581144" y="2667109"/>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8" name="17 Elipse"/>
          <p:cNvSpPr/>
          <p:nvPr/>
        </p:nvSpPr>
        <p:spPr>
          <a:xfrm>
            <a:off x="6516216" y="2564904"/>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211960" y="2345505"/>
            <a:ext cx="576634"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632" name="26631 Conector recto"/>
          <p:cNvCxnSpPr/>
          <p:nvPr/>
        </p:nvCxnSpPr>
        <p:spPr>
          <a:xfrm>
            <a:off x="7581144" y="2420888"/>
            <a:ext cx="807280" cy="0"/>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cxnSp>
        <p:nvCxnSpPr>
          <p:cNvPr id="26634" name="26633 Conector recto de flecha"/>
          <p:cNvCxnSpPr/>
          <p:nvPr/>
        </p:nvCxnSpPr>
        <p:spPr>
          <a:xfrm>
            <a:off x="8388424" y="2420888"/>
            <a:ext cx="0" cy="216024"/>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4" name="43 Elipse"/>
          <p:cNvSpPr/>
          <p:nvPr/>
        </p:nvSpPr>
        <p:spPr>
          <a:xfrm>
            <a:off x="6516216" y="2345505"/>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Elipse"/>
          <p:cNvSpPr/>
          <p:nvPr/>
        </p:nvSpPr>
        <p:spPr>
          <a:xfrm>
            <a:off x="7092280" y="2345505"/>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636" name="Picture 5" descr="http://t0.gstatic.com/images?q=tbn:ANd9GcS5GogT7krsbJtSMob3coJxDVSNvxUidMhZVFlGhZxA24V7AsVU"/>
          <p:cNvPicPr>
            <a:picLocks noChangeAspect="1" noChangeArrowheads="1"/>
          </p:cNvPicPr>
          <p:nvPr/>
        </p:nvPicPr>
        <p:blipFill rotWithShape="1">
          <a:blip r:embed="rId3">
            <a:extLst>
              <a:ext uri="{28A0092B-C50C-407E-A947-70E740481C1C}">
                <a14:useLocalDpi xmlns:a14="http://schemas.microsoft.com/office/drawing/2010/main" val="0"/>
              </a:ext>
            </a:extLst>
          </a:blip>
          <a:srcRect t="12853" b="16610"/>
          <a:stretch/>
        </p:blipFill>
        <p:spPr bwMode="auto">
          <a:xfrm>
            <a:off x="440085" y="4947949"/>
            <a:ext cx="1971675" cy="1041401"/>
          </a:xfrm>
          <a:prstGeom prst="rect">
            <a:avLst/>
          </a:prstGeom>
          <a:noFill/>
          <a:extLst>
            <a:ext uri="{909E8E84-426E-40DD-AFC4-6F175D3DCCD1}">
              <a14:hiddenFill xmlns:a14="http://schemas.microsoft.com/office/drawing/2010/main">
                <a:solidFill>
                  <a:srgbClr val="FFFFFF"/>
                </a:solidFill>
              </a14:hiddenFill>
            </a:ext>
          </a:extLst>
        </p:spPr>
      </p:pic>
      <p:sp>
        <p:nvSpPr>
          <p:cNvPr id="47" name="46 CuadroTexto"/>
          <p:cNvSpPr txBox="1"/>
          <p:nvPr/>
        </p:nvSpPr>
        <p:spPr>
          <a:xfrm>
            <a:off x="611560" y="4581128"/>
            <a:ext cx="1728192" cy="400110"/>
          </a:xfrm>
          <a:prstGeom prst="rect">
            <a:avLst/>
          </a:prstGeom>
          <a:noFill/>
        </p:spPr>
        <p:txBody>
          <a:bodyPr wrap="square" rtlCol="0">
            <a:spAutoFit/>
          </a:bodyPr>
          <a:lstStyle/>
          <a:p>
            <a:pPr algn="ctr"/>
            <a:r>
              <a:rPr lang="es-ES" sz="1000" b="1" dirty="0" smtClean="0">
                <a:solidFill>
                  <a:srgbClr val="FF0000"/>
                </a:solidFill>
              </a:rPr>
              <a:t>INEXISTENCIA PASIVOS LARGO PLAZO</a:t>
            </a:r>
          </a:p>
        </p:txBody>
      </p:sp>
      <p:sp>
        <p:nvSpPr>
          <p:cNvPr id="26637" name="AutoShape 7" descr="data:image/jpeg;base64,/9j/4AAQSkZJRgABAQAAAQABAAD/2wCEAAkGBxQTEBUUExIUFRUUFRQUFBYSFRAXFBcUFRQWFhQVFBQYHCggGBolHBQUITEhJSkrLi4uFx8zODMsNygtLisBCgoKDg0OGxAQGywkHyQsLCwsLCwsLCwsLCwsLCwsLCwsLCwsLCwsLCwsLCwsLCwsLCwsLCwsLCwsLCwsLCwsLP/AABEIAKYBMAMBIgACEQEDEQH/xAAcAAACAgMBAQAAAAAAAAAAAAAABgQFAgMHAQj/xABDEAABAwIEBAQDBQMLAwUAAAABAAIRAyEEBRIxBkFRYRMiMnGBkaFCUmKxwQcjghQWM0NyksLR0uHwFaLxJFNzsrP/xAAYAQADAQEAAAAAAAAAAAAAAAAAAgMBBP/EACURAAICAgIBBQEBAQEAAAAAAAABAhEDIRIxEwQiMkFRQiMzFP/aAAwDAQACEQMRAD8A7ihCEACEIQAIQvCUAeoUXFZhTpglzwI7hJXEX7RaVMEUyC7sVjdG0OOYZpToiXuA+K53n37UGtcRSGqOYNlzbiDiatiHEueQOgNlRCt1SuQyiP2L/aXiXAwAPiUv4rjDFvP9KR7Kn8QLHWFlm0i3ZxRihfxnfNXWWftExNONR1D3ISgAvQQss3idz4Z/aLSrkNeYNt084fENeJaQQvlZr9JlpIPUFPXCHHT6GllQkiYknl3TKQrgd0QoOVZkyvTDmkGRyKnJxAQhQcwzSnRjWbnYc1jdGpNukTkKtw+dUnfaj3U+nWa7Yg+xQmn0a4tdozQhC0UELyV6gAQhCABCEIAEIQgAQhCABCEIAEIQgAQhCABC8c6BJsBck7KIc0o/+40+xkfMLG0uzaJZK5/xzxcaMtZ3TviMUzSfMNuZAXIOMcudWedLmdiS6N+oaVOc0vseELEvN+La9WRrMe6Xa2Jcbkq8xfC1VskvoiPxVr+37tVOIyp4MaqZ9nPE+2poSqSY7i0V7sQVj4y2YnBPpu0vEEgOEFpBa7YgixC1twxVLROme+MVtoVVqNFe06JRoKZZ06i3VKdlEwzeqkauSRlEDG2WdIrTWqw1acFWOoe6Ow6Z0jg3MsVSjTdnQm/wXXMjzfxmw4Q5ckyPGkMEFXmDzl7HAgrFNos8EZLR1dKfG+XPcG1WSdNiB06qZknEjasNfAd72KviAR1VdSRze7HI48/HOCk5fnz2OkOITnn/AAnTqgupjS/e0wfguc1cI5ji14LSOqk4UdUcqkjpuS8SNqwH2d15FWeb1XNoPczcC0Lk9CqW7FO3DfEGuKVS82BP5LYz+mTni/qJT4fPHi+oz7pnyfiRlSGvIDvoUs8V5E6iTUYJpkyY+yT+iVfFcDIKEnEpLjkR28FepV4Oz/xWim8+cCx6pqVU7OOUXF0wQhC0UEIQgAQhCABCEIAEIQgAQhCAI+YUC+k9g3c1zRO0kWSGMTVMDQ2AYvUAPln7rDzne/uuhVHQ0noCfkufUZdzfclxDWtEBxmJu74rm9R9F8P2Wxqa6ZmAbbS4i3fSljHAgmDq5nynl/Emzwmhv9GXW+04kfnZK2bEguhhE7err1JlcrRdCzmAmZadvvNH6JPxzRqs1452e256Ron5pyzFxmNMjtMx7pVzCiS61MmOjDf6KkULIyflXjhtQapa0U3B0G7SSCHDceaNraeaw/6KRyTZwzhgMOPJpJJmQRPSx2U2rhR0Wyk0y2OCasSqeRSthyaBsm9uGhaqtCUvNlPGhGq5cZsvcPl5LoTg7ADos8JgADst5sXxIXMTkkNmFRvwuk2XScdRGgpLx9G5TwkyeWKMckzQsdpdsmllbUJBSM+nCsMozItdB2VCcZND1gK5BT1kWfRDahkcj091zvC4gESFPw+LIRtbQ7SlpnXmOBEjZU/EORMrsJiHi4IVLkGeFkBxlp+icmPDhIuCqxkpI5ZweNnF3tLXFp3BgqRhpaQQmHi7K9FbWB5X/mqdoUpI6oO1Z0PLqgxOGAdeRpPuub5nl/hVXMPI29uSceCsTd1P4hQOP8PFVjxzBB+Ce7jZCuM2hWy/EmlVa4cjK67gMSKlNrx9oArjtRq6DwDiy6iWH7Bt7FEXTNyq42NKEIVTmBCEIAEIQgAQhCABCEIAEIQgDwiUhccZZTa6iGO8MHxJaHls+kC0gxvYJ+SLxbUeMZ5Wl006c6SwR5nbyRKnl+I+PsgZVw/TeZIc4e1d497rRn3DNFrZ0OH8Dp+NrK8yzU4eY6bA+Zxn5BpBVfxCNJ3abTYwf/rPzXEzpQgYzLaYkRHTyVPlZqosbhafMj4+IDP91NGOc4uIgiDzMm/w7qgx9IkmJnoALR1k7J4mNIlcKU3eK3wjLRdwD3Buk29B997p3NNKHBmGHjghzvSTDgIM2MEbJ38NEi+BaIjmLEUFNDAhzglouQjQQ2nC3veOq1zKxoyyJj/SUg5tXh5T/i7grnnEFIh6eBLIiK6tKyoBR6ey2U3q5zMaOHXucdIv2TM3DkGCIKXeAnxiWzsSux51kIqUw5gh4Ejv2WpWgU+LpiZQsmnhvOIPhvNj6T+iVz5SQ4QRYgoZUuk2naLNKSpj/wAR4YVMO7qBIXOWuTE/Oaho6Jm0SqBtFbKSYkMbitlnkeJ8Os13KYPsVd8aw6mw9/zVLgABusM3rl0CbBYnWhpQtplTUZZNHAAh1X2b+qWWlNfA8B9QdQP1TR7EyL2scEIUXMsWKVNziYgGPeFc5ErIOPz5lN+gCSN+gUvLMwbWaSNxYhcwfiS5xcTcklNvAJJFU9wFOLbZ05McFDXY3oQhUOUEIQgAQhCABCEIAFR51kviPdV1kEMjTALTp1ET81eKBnr3DD1C2ZgeneCQDHwlLJJrZqbvQiYLFYo2HgR/8dQx83q0flhqAF7iSQZLA0D5GSFBwNSlqnUO81Sb+xd1V9i3E07Nc4RbSHRHv/5XCdYh5rlel32vjAP0Fkv5jggd2f8Ac6dux/RM2aM31MdJ+8Kg325pXxlDVqABB39Rb+ZWJmsr8NjX4d80m055l5qOt38wCb8vzYvoh7g0Ez6ZjsbpCfQIeBB3++34R5rbpwew6B0gRER0sQSOqcphuzDHZ6Wqir8U1JsF7mVt1X4XDGq/S0IRaXVsmszqq7dW+BzcjdVWJyo04utEuabhNKLXZKM4y6G8YsPCoM/wWoErbgCVbVcPqb8EhQ5q6WmEUpLgFY5/g9D5WeSYEucCrctWc/C5UOf7P8smu0nsfqu3tECFybgjDObim9I/VdbVMTtEfUR4yoVuMMoDm+K0eYeqOYSjSprqdekHNLTsRC5vjcOaVRzDyNvZE19jYZWqNUrxpXhK8KQsb2vXrjKjeItocsNsGUhKuslcKTw6ex9lSEr3xiBus2GnofMXndJjJ1SeQCRM7zd9Z1zbkBsFoqVTzUV7bp+TfZNQjDowbRJIA52HuV0/hzLhQoNb9o+Z3uUvcH5PqIrPFh6B36p1VYo58k70CEITEgQhCABCEIAEIQgAXhC9QgDm+Cfr9LXdJJby52vFvqmKnhXeGIO4jYk32uOWyocywDsPXLKJloAd55Jkz92LKZhszxekD9zt92pItz864Wkns6k21oq80plpggG9tx+YkJZxbQZmBubXM+/SwV9m7sQ4z+7MmfKKnPtqS3iW1r+VkX5VOe/2lio1tlDj6Vz5Qf4T/wAKcOGKDXYa3ImZEJXc5xJBa3blr/1Jl4UxDtBplo2LtQmd9iLovdFMS2mV+aZbLitOUYIU3SmYUQXX59LqywuQU37+IRJHlLRt0IlF0Xk0tMT8yp63A9F5TwQfyT7i+F8M0eiqT3qW+gVK/DsYTDdp3LjzTOX0Si4LpFdhMshSqlOAtGKzjSLMHT1EfoqX+c5LoNIR2eZ+ALbrKvofyRXZEz7C6nQBzWGHomlBATMcMHGVmcEHWhYx4U5WXHAT9VUE9F0pI/BGX6XkxYBPC6cPxOL1bXk0CSuN6UVWuHMXTqkbi2rqrxyaE+TonhVyKK6FuhYFROpkd4XrHraVg5q0U2h4XkrQspKw1M3FshRHgg9pH5re2otVW6ZIJSR1LLI8FmnbSFKSjwbms/unH+ym5WTtHFJUwQhC0UEIQgAQhCABCEIAEIQgBH4u8N2JEubIpgWL9w50g6edxutmVUQR5WjY7sm8dXC2615s1zMS8BpcS4u8pbs69w4hSMPinek0KvWf3Wn56778lxT+Ts6o/Er+IKbQIeGg8vLTECTuQP8AJKGLp0/vMvykD9dkxZtiXap8N8fhFOPo5LuKxF5LH+0D9XXSI1shsLdQvTItc6CO8zKnZG4tqvgt0QQdOnT2gjuq2jiWhx8rrg8hz7alrxeNLKI0EyHwQehFiPkl/orD6GWrWIuFrp0mOq3fVEhphtSqG+iTYGOiWMBmFZ9i0x1T9gWv8XUGGJJkFgmeYBd35rZFctF5lGEoBgLi11/6wk2jq7eSfoO6oM/bRl2h9MEmQGPaA221jcTf4lNuEcdBJqPBIeACaXlLnSDZ/LaJSjneBkEadV9yWTaBeXkppdI5UnbFfEA6vKTHQuBHycSFT42nUkENmOlOi7/Ceys8Vl4+5Ec5be1zv8VR4/Cw4Q8C/Iz8DZPGmLKxvyN9R1KarSHaoBLdNtMxEAK9y/CuefK0lVPDlMGgwNc10DzaSDBJPq7x1T/keLpU2AOgHqt4pvZeM5RjaVlpk+C8OmBzO6nqtOd0vvfRaavEVEDcldClFKjklCcnbRZ4muGNLiYAC5zi65qVHO6lTM4zx1cwLN6dfdV8KU529HTixcVs8KxKzLVg5LZRoxC9IQAgFFi0aXBetKyesDZaY0BC8LVmDKwenQsjLA1zTqNcORH5rqmHq6mhw5gFcjcV0vhmrqwzPaE8eznydFqhCE5IEIQgAQhCABCEIAEIQgBJ4gL/AOVP0uIEMsAwiQ0XkiVtwbLEOcTz+yOexhur6KDxxU/9W0B0fuxqDTEnUfVHOI3Vnw66ZESI6yOfM7ctui4pr3nTF+0p82pOFg4x30kDsLT9Et4qk/rY/hb/AJJ04maAXeVo9IEFoM3m8z0+SScXSqH0ao2Fx1I6/wDJU/uh70QxQaXXBBHTTf4RdanYYBvMkuG8REH/AGU3CNeHjUOx1aPjPzPyWqrWhlU20t0x6IDjUA8veJSL/pRWKuJtwjGt5Jnwrnz5X0wOhpvJ5WPnGr5JDOYFO+VPpllNzngVHU6ZcPFqt3aI8ocBN+g91TI9GtNdjRgaDyyS5hPUU3x/+phLec+ICYFOJPqbUB366/1TFgKh0+W/xkfOT0VLnI6kgnqWj3+1+ixvSJLtidi6joMhvwLp7bgpZx1TzQW8+ThFv4U6YtwaN2EjkSCfqdvml3NnS6YZ0sB8TvdPCxZDFwXDaBInzOvMWgf7q5q4lLvDuM/cwWNbB3aCJnre5HXurCpiU9bOiDqCJ5xNlGqPnmvMPhKrx5WEre3IMSfsfn/km4MR5UamkLY1y8dkuIbvTJ9lFc8sMOBb7rONG80ya560l91EdilgMStoLJ7nLyVBOKlZtxCKFskuK11CtZqrB1ZYabGPus6rrWUQ1FgahTJiy2ZOenjgnMfL4Z9wkB9RWXD+Y6KzT3W8tiShaOuIWFKpqaCOYlZq5yAhCEACEIQAIQhAAhCEAc/z3GD+V1Ww46SLgNj0t5lytctkt+0L2AdS3Om3r3uP7yoccwvxVUyAHVHNiHGYOnrawTfleGDGN/DJb5di4EE733XI1cmdF1EU87qG585Em8NPKLEONrb7SErYvFMky2OfoNrEbnl/kmviKq0BrWtI0tA5fKOpgn4JUxIaSZDpdH2hEDVuI/F9UiQzZpwYlztBI0i8eUxy3IUfEYZ1Sh5XTNWYudmkSfn+amZUWN8Sx9DnSIPpgWk9B9FIy17G0gPxESTJtsPhJUo7yMtHpC/TwFQbp0y7DVAWFtN5hjBqa6jypgGAXiYKj1KjdPJWWDruLywaA1pgag4mBzPmCaY8hny6q8MAIcPXHmpG5DQ3+s5XPuVRZ5WJJs83JI8pAEQAPPJvBV7g6g0xrEgxZu8kN8svn1HT7gpcz9wa4gOBiQfLHLVvqM2TO6RzqrYq4+jcy1x5+gkC3+5VBjmM1dOf9FV7fhhMVaqDPlP/AAT17hVppayQADE2Ji4Md52PyW3SMq2WWQsBoNvPmeYgiLNFwR2+ivaGHbYRzCqckYBSHUl0+88ldYJ0O1EEhsWHMouy61EfcmogUxaFYKky3NwWDyRyu6f8KmVsza0EnkJgSTbfl3HzXUska7OKUJX0T1Bx2U0qvrYCqurxdRbMtqWnYN5fFR3cdUALsre2lnc/e7FbzizOMkaMw4HYb03FvaSl7G8JV2bQ4fFMGH/aLhnGPDrDbcU43jk5OMI4pm+SS7ONvyjEN/qnfBaX4LEAT4TgF2ktHQLViaALCIGyzxoZZmcHqY4gwbHutTsf3W7iehGIqD8RS7WMLmk6Z1x2i8bmSz/6gSqSg5TqdQJeY3EnNqk7qThXw4KvZXW6hUus5jcTsHCWZ+JTDSbhMK5LkOZmm8H5rqWBxIqMDhzXZjnaODNDiyQhCFQiCEIQAIQhAAhCEAIOPc1uJqa3aXa3GDULYBMggahYiPmrzAYnyyx7SIn+k1Ha27uxPsqDMsQ5+JqVGsOkuAkloMt8sxPZXOXU4bBeAeYkEkECYuItzvuVxt+46f5KTOqrj6nNm0yWAAx/auAl7EVRH9I2b21UrCYaJ52g/FM+eOdMAl1yZhpAkybauiUcVfkfcNBg8vtdeUpEMzChUf5tLgSRtqBHfY7KdlGF8Wn5rhrjFjz3uVV4Uw6Q8ttAgAHYj71+XyVzwxTJ8R82kCOfKJ3tCMK/2Nm/8yWMsb0W/CZcNZeCDJJ8tQnf8IKlOBg+y8yzFtJ2qCY3puPKOQuq+qVNJITDJtO2XVGu9lOBHxFR3eRtF0vZrqebx7e/Pa26Z8VWcaflkW+48CPiP1ShmFNh9Q7mWkdzFvZSZqKbE4YgekD2H1uodCkQDEDkYZSt0MllufdSsVSZaNPe5H6KM6lDe0z1+ZA91k+jYdjDkuAmi343639R6kqwzDDeHhyRYlzRIiRuZuD0UjBVRobBBGkXG23JR+ITqpNm7QTPTa2rtK65wUcdr8JqbcqNuRPeQJe4/Cj1/sK7zV7RTJdPMTDZvFjA2sPkEuZEQI0ilMWks9V9zyVxnOJq6IhoBFyC2edrHsPmuSLqJWXyQr5jVF9MRf1bxtcj2VFisYRu1hO/2+34lPxfiE+tw32Pa3O4lU2KdWj1O5fdP5p4sWRpy7GDxmAsYQXtFvE1RO0l56r6A1LhnB9Sr/LaQqmW6pdrDI58oC647Fd1149nPIti4dVhXqgNKqv5R3WGIry03VOIpz/iTKjVrOcLSl+twu480+Vhc+60lnZHhg+0Ms010xIbwy7qtn823dU5+EvfDWf+fH+G+fJ+iczhx/VTMPw+7qmqnTVpgMHJFkr9ND8NXqMn6LmA4We7mnnh/LH0Ww50hT8Jhw0bKSsUIx6MlklLsEIQmEBCEIAEIQgAQhCAEt+XEPcNf2ifT1M7ghXOGy+RuCf4hyjaShClLHG+iinKirx+WPk+Znf1JfxmSuP2wIk21DmTvPUlCE0cUPwyWSX6Q/5uuO9QbRse3fsFOyrK3UmENeLmTY8hA5oQmjijF2kL5JNUye3DPJu4fJTqeXPBEaP+/wD3QhZlgn2NCTXRaHBHRENvH2z/AKVR4/LHu5M2G7nH/ChCmscbN5so8Tkz9oZ/ed+WhRxkTyDdntLv9K8Qq+CDE8skXeBwrqdNrbWHInnfos8ZRc6mRbkdz19l6hbJaoZP7NWXVW0hBm33Y/VW2YZox1Mga97yBtsR6kIXLKKj0OpN7Yp44Nc4x9QFUYnCyLRvPTb2CEJoxQspMhUMCRUaJFyBYnrddRL0IXTBUSuzwFFQGEITgV5pXXnhL1CYAbSn/hleeGF6hMhTfRpCyvsCwCD+qEJZGotmbLJCFEYEIQgAQhC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663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7018" r="13158"/>
          <a:stretch/>
        </p:blipFill>
        <p:spPr bwMode="auto">
          <a:xfrm>
            <a:off x="2915816" y="5004533"/>
            <a:ext cx="1591605" cy="108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771800" y="4581128"/>
            <a:ext cx="1728192" cy="400110"/>
          </a:xfrm>
          <a:prstGeom prst="rect">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000" b="1" dirty="0" smtClean="0">
                <a:solidFill>
                  <a:srgbClr val="FF0000"/>
                </a:solidFill>
              </a:rPr>
              <a:t>RELEVANCIA PATRIMONIAL</a:t>
            </a:r>
          </a:p>
        </p:txBody>
      </p:sp>
      <p:sp>
        <p:nvSpPr>
          <p:cNvPr id="53" name="52 Elipse"/>
          <p:cNvSpPr/>
          <p:nvPr/>
        </p:nvSpPr>
        <p:spPr>
          <a:xfrm>
            <a:off x="4788024" y="3501008"/>
            <a:ext cx="432048" cy="2193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Elipse"/>
          <p:cNvSpPr/>
          <p:nvPr/>
        </p:nvSpPr>
        <p:spPr>
          <a:xfrm>
            <a:off x="6516216" y="3497633"/>
            <a:ext cx="432048" cy="2193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CuadroTexto"/>
          <p:cNvSpPr txBox="1"/>
          <p:nvPr/>
        </p:nvSpPr>
        <p:spPr>
          <a:xfrm>
            <a:off x="7740352" y="3758843"/>
            <a:ext cx="1584176" cy="246221"/>
          </a:xfrm>
          <a:prstGeom prst="rect">
            <a:avLst/>
          </a:prstGeom>
          <a:noFill/>
        </p:spPr>
        <p:txBody>
          <a:bodyPr wrap="square" rtlCol="0">
            <a:spAutoFit/>
          </a:bodyPr>
          <a:lstStyle/>
          <a:p>
            <a:r>
              <a:rPr lang="es-ES" sz="1000" b="1" dirty="0" smtClean="0"/>
              <a:t>Disminución de valor </a:t>
            </a:r>
          </a:p>
        </p:txBody>
      </p:sp>
      <p:cxnSp>
        <p:nvCxnSpPr>
          <p:cNvPr id="57" name="56 Conector recto"/>
          <p:cNvCxnSpPr/>
          <p:nvPr/>
        </p:nvCxnSpPr>
        <p:spPr>
          <a:xfrm>
            <a:off x="7596336" y="3614827"/>
            <a:ext cx="807280"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57 Conector recto de flecha"/>
          <p:cNvCxnSpPr/>
          <p:nvPr/>
        </p:nvCxnSpPr>
        <p:spPr>
          <a:xfrm>
            <a:off x="8403616" y="3614827"/>
            <a:ext cx="0" cy="216024"/>
          </a:xfrm>
          <a:prstGeom prst="straightConnector1">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9" name="58 CuadroTexto"/>
          <p:cNvSpPr txBox="1"/>
          <p:nvPr/>
        </p:nvSpPr>
        <p:spPr>
          <a:xfrm>
            <a:off x="4499992" y="4581128"/>
            <a:ext cx="2088232" cy="861774"/>
          </a:xfrm>
          <a:prstGeom prst="rect">
            <a:avLst/>
          </a:prstGeom>
          <a:noFill/>
        </p:spPr>
        <p:txBody>
          <a:bodyPr wrap="square" rtlCol="0">
            <a:spAutoFit/>
          </a:bodyPr>
          <a:lstStyle/>
          <a:p>
            <a:r>
              <a:rPr lang="es-ES" sz="1000" b="1" dirty="0" smtClean="0"/>
              <a:t>Activos mayormente financiados por aporte societario; sin condicionamientos de acreedores externos.</a:t>
            </a:r>
          </a:p>
        </p:txBody>
      </p:sp>
      <p:cxnSp>
        <p:nvCxnSpPr>
          <p:cNvPr id="60" name="59 Conector recto de flecha"/>
          <p:cNvCxnSpPr/>
          <p:nvPr/>
        </p:nvCxnSpPr>
        <p:spPr>
          <a:xfrm>
            <a:off x="5216288" y="3713657"/>
            <a:ext cx="3784" cy="867471"/>
          </a:xfrm>
          <a:prstGeom prst="straightConnector1">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62" name="61 Elipse"/>
          <p:cNvSpPr/>
          <p:nvPr/>
        </p:nvSpPr>
        <p:spPr>
          <a:xfrm>
            <a:off x="7092280" y="4005064"/>
            <a:ext cx="432048" cy="2193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Elipse"/>
          <p:cNvSpPr/>
          <p:nvPr/>
        </p:nvSpPr>
        <p:spPr>
          <a:xfrm>
            <a:off x="6516216" y="4008439"/>
            <a:ext cx="432048" cy="2193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4" name="63 Conector recto"/>
          <p:cNvCxnSpPr/>
          <p:nvPr/>
        </p:nvCxnSpPr>
        <p:spPr>
          <a:xfrm>
            <a:off x="7596336" y="4149080"/>
            <a:ext cx="807280" cy="0"/>
          </a:xfrm>
          <a:prstGeom prst="line">
            <a:avLst/>
          </a:prstGeom>
          <a:noFill/>
          <a:ln>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5" name="64 Conector recto de flecha"/>
          <p:cNvCxnSpPr/>
          <p:nvPr/>
        </p:nvCxnSpPr>
        <p:spPr>
          <a:xfrm flipV="1">
            <a:off x="8388424" y="3933056"/>
            <a:ext cx="0" cy="216024"/>
          </a:xfrm>
          <a:prstGeom prst="straightConnector1">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6642" name="26641 Conector recto"/>
          <p:cNvCxnSpPr/>
          <p:nvPr/>
        </p:nvCxnSpPr>
        <p:spPr>
          <a:xfrm>
            <a:off x="467545" y="4837222"/>
            <a:ext cx="1944215" cy="968042"/>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cxnSp>
        <p:nvCxnSpPr>
          <p:cNvPr id="68" name="67 Conector recto"/>
          <p:cNvCxnSpPr/>
          <p:nvPr/>
        </p:nvCxnSpPr>
        <p:spPr>
          <a:xfrm flipV="1">
            <a:off x="395536" y="4837222"/>
            <a:ext cx="1944215" cy="968042"/>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cxnSp>
        <p:nvCxnSpPr>
          <p:cNvPr id="72" name="71 Conector recto de flecha"/>
          <p:cNvCxnSpPr/>
          <p:nvPr/>
        </p:nvCxnSpPr>
        <p:spPr>
          <a:xfrm>
            <a:off x="5216288" y="5409220"/>
            <a:ext cx="0" cy="108012"/>
          </a:xfrm>
          <a:prstGeom prst="straightConnector1">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5" name="74 CuadroTexto"/>
          <p:cNvSpPr txBox="1"/>
          <p:nvPr/>
        </p:nvSpPr>
        <p:spPr>
          <a:xfrm>
            <a:off x="4499992" y="5529426"/>
            <a:ext cx="2088232" cy="707886"/>
          </a:xfrm>
          <a:prstGeom prst="rect">
            <a:avLst/>
          </a:prstGeom>
          <a:noFill/>
        </p:spPr>
        <p:txBody>
          <a:bodyPr wrap="square" rtlCol="0">
            <a:spAutoFit/>
          </a:bodyPr>
          <a:lstStyle/>
          <a:p>
            <a:r>
              <a:rPr lang="es-ES" sz="1000" b="1" dirty="0" smtClean="0"/>
              <a:t>Gran margen de flexibilidad para adoptar nuevas estrategias de financiamiento para expansión organizacional.</a:t>
            </a:r>
          </a:p>
        </p:txBody>
      </p:sp>
      <p:sp>
        <p:nvSpPr>
          <p:cNvPr id="76" name="75 CuadroTexto"/>
          <p:cNvSpPr txBox="1"/>
          <p:nvPr/>
        </p:nvSpPr>
        <p:spPr>
          <a:xfrm>
            <a:off x="179512" y="3068960"/>
            <a:ext cx="216024" cy="246221"/>
          </a:xfrm>
          <a:prstGeom prst="rect">
            <a:avLst/>
          </a:prstGeom>
          <a:noFill/>
        </p:spPr>
        <p:txBody>
          <a:bodyPr wrap="square" rtlCol="0">
            <a:spAutoFit/>
          </a:bodyPr>
          <a:lstStyle/>
          <a:p>
            <a:r>
              <a:rPr lang="es-ES" sz="1000" b="1" dirty="0" smtClean="0">
                <a:solidFill>
                  <a:srgbClr val="FF0000"/>
                </a:solidFill>
              </a:rPr>
              <a:t>1</a:t>
            </a:r>
          </a:p>
        </p:txBody>
      </p:sp>
      <p:sp>
        <p:nvSpPr>
          <p:cNvPr id="77" name="76 CuadroTexto"/>
          <p:cNvSpPr txBox="1"/>
          <p:nvPr/>
        </p:nvSpPr>
        <p:spPr>
          <a:xfrm>
            <a:off x="179512" y="3254787"/>
            <a:ext cx="216024" cy="246221"/>
          </a:xfrm>
          <a:prstGeom prst="rect">
            <a:avLst/>
          </a:prstGeom>
          <a:noFill/>
        </p:spPr>
        <p:txBody>
          <a:bodyPr wrap="square" rtlCol="0">
            <a:spAutoFit/>
          </a:bodyPr>
          <a:lstStyle/>
          <a:p>
            <a:r>
              <a:rPr lang="es-ES" sz="1000" b="1" dirty="0" smtClean="0">
                <a:solidFill>
                  <a:srgbClr val="FF0000"/>
                </a:solidFill>
              </a:rPr>
              <a:t>2</a:t>
            </a:r>
          </a:p>
        </p:txBody>
      </p:sp>
      <p:sp>
        <p:nvSpPr>
          <p:cNvPr id="78" name="77 CuadroTexto"/>
          <p:cNvSpPr txBox="1"/>
          <p:nvPr/>
        </p:nvSpPr>
        <p:spPr>
          <a:xfrm>
            <a:off x="179512" y="2852936"/>
            <a:ext cx="216024" cy="246221"/>
          </a:xfrm>
          <a:prstGeom prst="rect">
            <a:avLst/>
          </a:prstGeom>
          <a:noFill/>
        </p:spPr>
        <p:txBody>
          <a:bodyPr wrap="square" rtlCol="0">
            <a:spAutoFit/>
          </a:bodyPr>
          <a:lstStyle/>
          <a:p>
            <a:r>
              <a:rPr lang="es-ES" sz="1000" b="1" dirty="0" smtClean="0">
                <a:solidFill>
                  <a:srgbClr val="FF0000"/>
                </a:solidFill>
              </a:rPr>
              <a:t>3</a:t>
            </a:r>
          </a:p>
        </p:txBody>
      </p:sp>
      <p:cxnSp>
        <p:nvCxnSpPr>
          <p:cNvPr id="79" name="78 Conector recto"/>
          <p:cNvCxnSpPr/>
          <p:nvPr/>
        </p:nvCxnSpPr>
        <p:spPr>
          <a:xfrm>
            <a:off x="2123728" y="3103225"/>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79 Conector recto"/>
          <p:cNvCxnSpPr/>
          <p:nvPr/>
        </p:nvCxnSpPr>
        <p:spPr>
          <a:xfrm>
            <a:off x="3268702" y="3100021"/>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80 Conector recto"/>
          <p:cNvCxnSpPr/>
          <p:nvPr/>
        </p:nvCxnSpPr>
        <p:spPr>
          <a:xfrm>
            <a:off x="6372200" y="3100021"/>
            <a:ext cx="1368152" cy="3204"/>
          </a:xfrm>
          <a:prstGeom prst="line">
            <a:avLst/>
          </a:prstGeom>
          <a:noFill/>
          <a:ln>
            <a:solidFill>
              <a:srgbClr val="FF0000"/>
            </a:solidFil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6" name="85 Conector recto"/>
          <p:cNvCxnSpPr/>
          <p:nvPr/>
        </p:nvCxnSpPr>
        <p:spPr>
          <a:xfrm>
            <a:off x="4283968" y="3103225"/>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87" name="86 Elipse"/>
          <p:cNvSpPr/>
          <p:nvPr/>
        </p:nvSpPr>
        <p:spPr>
          <a:xfrm>
            <a:off x="4788024" y="2921569"/>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0" name="89 Conector recto de flecha"/>
          <p:cNvCxnSpPr/>
          <p:nvPr/>
        </p:nvCxnSpPr>
        <p:spPr>
          <a:xfrm flipV="1">
            <a:off x="8388424" y="2811125"/>
            <a:ext cx="0" cy="164921"/>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94" name="93 Conector recto"/>
          <p:cNvCxnSpPr/>
          <p:nvPr/>
        </p:nvCxnSpPr>
        <p:spPr>
          <a:xfrm>
            <a:off x="2135188" y="4221088"/>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95" name="94 Conector recto"/>
          <p:cNvCxnSpPr/>
          <p:nvPr/>
        </p:nvCxnSpPr>
        <p:spPr>
          <a:xfrm>
            <a:off x="3280162" y="4221088"/>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95 Conector recto"/>
          <p:cNvCxnSpPr/>
          <p:nvPr/>
        </p:nvCxnSpPr>
        <p:spPr>
          <a:xfrm>
            <a:off x="4295428" y="4221088"/>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pic>
        <p:nvPicPr>
          <p:cNvPr id="9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27461" y="5242259"/>
            <a:ext cx="257397" cy="51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97 CuadroTexto"/>
          <p:cNvSpPr txBox="1"/>
          <p:nvPr/>
        </p:nvSpPr>
        <p:spPr>
          <a:xfrm>
            <a:off x="6660232" y="4581128"/>
            <a:ext cx="2448272" cy="1015663"/>
          </a:xfrm>
          <a:prstGeom prst="rect">
            <a:avLst/>
          </a:prstGeom>
          <a:noFill/>
        </p:spPr>
        <p:txBody>
          <a:bodyPr wrap="square" rtlCol="0">
            <a:spAutoFit/>
          </a:bodyPr>
          <a:lstStyle/>
          <a:p>
            <a:pPr marL="171450" indent="-171450">
              <a:buFontTx/>
              <a:buChar char="-"/>
            </a:pPr>
            <a:r>
              <a:rPr lang="es-ES" sz="1000" b="1" u="sng" dirty="0" smtClean="0">
                <a:solidFill>
                  <a:srgbClr val="FF0000"/>
                </a:solidFill>
              </a:rPr>
              <a:t>Capitalización de recursos: </a:t>
            </a:r>
          </a:p>
          <a:p>
            <a:r>
              <a:rPr lang="es-ES" sz="1000" b="1" dirty="0" smtClean="0">
                <a:solidFill>
                  <a:srgbClr val="FF0000"/>
                </a:solidFill>
              </a:rPr>
              <a:t>     </a:t>
            </a:r>
            <a:r>
              <a:rPr lang="es-ES" sz="1000" dirty="0" smtClean="0"/>
              <a:t>Incremento capital social</a:t>
            </a:r>
          </a:p>
          <a:p>
            <a:r>
              <a:rPr lang="es-ES" sz="1000" dirty="0">
                <a:solidFill>
                  <a:srgbClr val="FF0000"/>
                </a:solidFill>
              </a:rPr>
              <a:t> </a:t>
            </a:r>
            <a:r>
              <a:rPr lang="es-ES" sz="1000" dirty="0" smtClean="0">
                <a:solidFill>
                  <a:srgbClr val="FF0000"/>
                </a:solidFill>
              </a:rPr>
              <a:t>    </a:t>
            </a:r>
            <a:r>
              <a:rPr lang="es-ES" sz="1000" dirty="0" smtClean="0"/>
              <a:t>Incremento reservas legales</a:t>
            </a:r>
          </a:p>
          <a:p>
            <a:r>
              <a:rPr lang="es-ES" sz="1000" dirty="0" smtClean="0">
                <a:solidFill>
                  <a:srgbClr val="FF0000"/>
                </a:solidFill>
              </a:rPr>
              <a:t>     </a:t>
            </a:r>
            <a:r>
              <a:rPr lang="es-ES" sz="1000" dirty="0" smtClean="0">
                <a:solidFill>
                  <a:srgbClr val="00B050"/>
                </a:solidFill>
              </a:rPr>
              <a:t>Engrandecimiento propiedad</a:t>
            </a:r>
          </a:p>
          <a:p>
            <a:r>
              <a:rPr lang="es-ES" sz="1000" dirty="0" smtClean="0">
                <a:solidFill>
                  <a:srgbClr val="00B050"/>
                </a:solidFill>
              </a:rPr>
              <a:t>     societaria.</a:t>
            </a:r>
          </a:p>
          <a:p>
            <a:pPr marL="171450" indent="-171450">
              <a:buFontTx/>
              <a:buChar char="-"/>
            </a:pPr>
            <a:r>
              <a:rPr lang="es-ES" sz="1000" b="1" u="sng" dirty="0" smtClean="0">
                <a:solidFill>
                  <a:srgbClr val="FF0000"/>
                </a:solidFill>
              </a:rPr>
              <a:t>Pago dividendos a los accionistas</a:t>
            </a:r>
          </a:p>
        </p:txBody>
      </p:sp>
      <p:sp>
        <p:nvSpPr>
          <p:cNvPr id="99" name="98 CuadroTexto"/>
          <p:cNvSpPr txBox="1"/>
          <p:nvPr/>
        </p:nvSpPr>
        <p:spPr>
          <a:xfrm>
            <a:off x="7676728" y="4149080"/>
            <a:ext cx="927720" cy="246221"/>
          </a:xfrm>
          <a:prstGeom prst="rect">
            <a:avLst/>
          </a:prstGeom>
          <a:noFill/>
        </p:spPr>
        <p:txBody>
          <a:bodyPr wrap="square" rtlCol="0">
            <a:spAutoFit/>
          </a:bodyPr>
          <a:lstStyle/>
          <a:p>
            <a:r>
              <a:rPr lang="es-ES" sz="1000" b="1" dirty="0" smtClean="0"/>
              <a:t>Incremento</a:t>
            </a:r>
          </a:p>
        </p:txBody>
      </p:sp>
      <p:sp>
        <p:nvSpPr>
          <p:cNvPr id="103" name="102 CuadroTexto"/>
          <p:cNvSpPr txBox="1"/>
          <p:nvPr/>
        </p:nvSpPr>
        <p:spPr>
          <a:xfrm>
            <a:off x="7740352" y="2875002"/>
            <a:ext cx="1368152" cy="553998"/>
          </a:xfrm>
          <a:prstGeom prst="rect">
            <a:avLst/>
          </a:prstGeom>
          <a:noFill/>
        </p:spPr>
        <p:txBody>
          <a:bodyPr wrap="square" rtlCol="0">
            <a:spAutoFit/>
          </a:bodyPr>
          <a:lstStyle/>
          <a:p>
            <a:r>
              <a:rPr lang="es-ES" sz="1000" b="1" dirty="0" smtClean="0"/>
              <a:t>Pago de cuentas y rebaja en niveles de endeudamiento</a:t>
            </a:r>
          </a:p>
        </p:txBody>
      </p:sp>
      <p:sp>
        <p:nvSpPr>
          <p:cNvPr id="32" name="31 Abrir llave"/>
          <p:cNvSpPr/>
          <p:nvPr/>
        </p:nvSpPr>
        <p:spPr>
          <a:xfrm>
            <a:off x="179512" y="3106652"/>
            <a:ext cx="45719" cy="466364"/>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cxnSp>
        <p:nvCxnSpPr>
          <p:cNvPr id="34" name="33 Conector recto"/>
          <p:cNvCxnSpPr/>
          <p:nvPr/>
        </p:nvCxnSpPr>
        <p:spPr>
          <a:xfrm>
            <a:off x="107504" y="3405092"/>
            <a:ext cx="0" cy="888004"/>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cxnSp>
        <p:nvCxnSpPr>
          <p:cNvPr id="107" name="106 Conector recto"/>
          <p:cNvCxnSpPr/>
          <p:nvPr/>
        </p:nvCxnSpPr>
        <p:spPr>
          <a:xfrm>
            <a:off x="107503" y="4296212"/>
            <a:ext cx="360041"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11" name="110 Elipse"/>
          <p:cNvSpPr/>
          <p:nvPr/>
        </p:nvSpPr>
        <p:spPr>
          <a:xfrm>
            <a:off x="7080820" y="4214338"/>
            <a:ext cx="432048" cy="2193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111 Elipse"/>
          <p:cNvSpPr/>
          <p:nvPr/>
        </p:nvSpPr>
        <p:spPr>
          <a:xfrm>
            <a:off x="6504756" y="4217713"/>
            <a:ext cx="432048" cy="2193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3" name="112 Conector recto"/>
          <p:cNvCxnSpPr/>
          <p:nvPr/>
        </p:nvCxnSpPr>
        <p:spPr>
          <a:xfrm>
            <a:off x="2123728" y="4365104"/>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113 Conector recto"/>
          <p:cNvCxnSpPr/>
          <p:nvPr/>
        </p:nvCxnSpPr>
        <p:spPr>
          <a:xfrm>
            <a:off x="3268702" y="4365104"/>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114 Conector recto"/>
          <p:cNvCxnSpPr/>
          <p:nvPr/>
        </p:nvCxnSpPr>
        <p:spPr>
          <a:xfrm>
            <a:off x="4283968" y="4365104"/>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116 Conector recto"/>
          <p:cNvCxnSpPr/>
          <p:nvPr/>
        </p:nvCxnSpPr>
        <p:spPr>
          <a:xfrm>
            <a:off x="7581144" y="4293096"/>
            <a:ext cx="159208" cy="0"/>
          </a:xfrm>
          <a:prstGeom prst="line">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18" name="117 Conector recto de flecha"/>
          <p:cNvCxnSpPr/>
          <p:nvPr/>
        </p:nvCxnSpPr>
        <p:spPr>
          <a:xfrm flipV="1">
            <a:off x="8964488" y="3933056"/>
            <a:ext cx="0" cy="504056"/>
          </a:xfrm>
          <a:prstGeom prst="straightConnector1">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0" name="119 Conector recto"/>
          <p:cNvCxnSpPr/>
          <p:nvPr/>
        </p:nvCxnSpPr>
        <p:spPr>
          <a:xfrm>
            <a:off x="7740352" y="4433737"/>
            <a:ext cx="1224136" cy="3375"/>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2" name="121 Conector recto de flecha"/>
          <p:cNvCxnSpPr/>
          <p:nvPr/>
        </p:nvCxnSpPr>
        <p:spPr>
          <a:xfrm>
            <a:off x="7740352" y="4437112"/>
            <a:ext cx="0" cy="216024"/>
          </a:xfrm>
          <a:prstGeom prst="straightConnector1">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1403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755412"/>
            <a:ext cx="2796599"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ASPECTO FINANCIERO</a:t>
            </a:r>
            <a:endParaRPr lang="es-ES" dirty="0"/>
          </a:p>
        </p:txBody>
      </p:sp>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55329"/>
            <a:ext cx="7056784" cy="362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45224"/>
            <a:ext cx="7056784" cy="50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10 Conector recto"/>
          <p:cNvCxnSpPr/>
          <p:nvPr/>
        </p:nvCxnSpPr>
        <p:spPr>
          <a:xfrm flipV="1">
            <a:off x="149127" y="3069220"/>
            <a:ext cx="0" cy="252002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2" name="11 Conector recto"/>
          <p:cNvCxnSpPr/>
          <p:nvPr/>
        </p:nvCxnSpPr>
        <p:spPr>
          <a:xfrm>
            <a:off x="149127" y="5589240"/>
            <a:ext cx="318417"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16" name="15 Conector recto"/>
          <p:cNvCxnSpPr/>
          <p:nvPr/>
        </p:nvCxnSpPr>
        <p:spPr>
          <a:xfrm>
            <a:off x="149127" y="3069220"/>
            <a:ext cx="318417" cy="0"/>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19" name="18 Elipse"/>
          <p:cNvSpPr/>
          <p:nvPr/>
        </p:nvSpPr>
        <p:spPr>
          <a:xfrm>
            <a:off x="6516216" y="4649761"/>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7092280" y="4653136"/>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7308304" y="4869160"/>
            <a:ext cx="1872208" cy="553998"/>
          </a:xfrm>
          <a:prstGeom prst="rect">
            <a:avLst/>
          </a:prstGeom>
          <a:noFill/>
        </p:spPr>
        <p:txBody>
          <a:bodyPr wrap="square" rtlCol="0">
            <a:spAutoFit/>
          </a:bodyPr>
          <a:lstStyle/>
          <a:p>
            <a:r>
              <a:rPr lang="es-ES" sz="1000" b="1" u="sng" dirty="0" smtClean="0">
                <a:solidFill>
                  <a:srgbClr val="FF0000"/>
                </a:solidFill>
              </a:rPr>
              <a:t>Adecuado nivel rentabilidad</a:t>
            </a:r>
            <a:endParaRPr lang="es-ES" sz="1000" b="1" u="sng" dirty="0">
              <a:solidFill>
                <a:srgbClr val="FF0000"/>
              </a:solidFill>
            </a:endParaRPr>
          </a:p>
          <a:p>
            <a:pPr marL="171450" indent="-171450">
              <a:buFontTx/>
              <a:buChar char="-"/>
            </a:pPr>
            <a:r>
              <a:rPr lang="es-ES" sz="1000" b="1" dirty="0" smtClean="0"/>
              <a:t>Pago nuevas deudas</a:t>
            </a:r>
          </a:p>
          <a:p>
            <a:pPr marL="171450" indent="-171450">
              <a:buFontTx/>
              <a:buChar char="-"/>
            </a:pPr>
            <a:r>
              <a:rPr lang="es-ES" sz="1000" b="1" dirty="0" smtClean="0"/>
              <a:t>Inversión</a:t>
            </a:r>
          </a:p>
        </p:txBody>
      </p:sp>
      <p:cxnSp>
        <p:nvCxnSpPr>
          <p:cNvPr id="15" name="14 Conector recto"/>
          <p:cNvCxnSpPr/>
          <p:nvPr/>
        </p:nvCxnSpPr>
        <p:spPr>
          <a:xfrm>
            <a:off x="7524328" y="4759460"/>
            <a:ext cx="720080" cy="3375"/>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cxnSp>
        <p:nvCxnSpPr>
          <p:cNvPr id="24" name="23 Conector recto de flecha"/>
          <p:cNvCxnSpPr/>
          <p:nvPr/>
        </p:nvCxnSpPr>
        <p:spPr>
          <a:xfrm>
            <a:off x="8244408" y="4797152"/>
            <a:ext cx="0" cy="108012"/>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6" name="25 Elipse"/>
          <p:cNvSpPr/>
          <p:nvPr/>
        </p:nvSpPr>
        <p:spPr>
          <a:xfrm>
            <a:off x="4860032" y="4653137"/>
            <a:ext cx="432048" cy="198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3923928" y="4649761"/>
            <a:ext cx="360040" cy="201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Elipse"/>
          <p:cNvSpPr/>
          <p:nvPr/>
        </p:nvSpPr>
        <p:spPr>
          <a:xfrm>
            <a:off x="2915816" y="4653136"/>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4860032" y="2496272"/>
            <a:ext cx="432048" cy="198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3923928" y="2492896"/>
            <a:ext cx="360040" cy="201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2915816" y="2496271"/>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6516216" y="2492896"/>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Elipse"/>
          <p:cNvSpPr/>
          <p:nvPr/>
        </p:nvSpPr>
        <p:spPr>
          <a:xfrm>
            <a:off x="7092280" y="2496271"/>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Elipse"/>
          <p:cNvSpPr/>
          <p:nvPr/>
        </p:nvSpPr>
        <p:spPr>
          <a:xfrm>
            <a:off x="6516216" y="2348881"/>
            <a:ext cx="432048" cy="147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Elipse"/>
          <p:cNvSpPr/>
          <p:nvPr/>
        </p:nvSpPr>
        <p:spPr>
          <a:xfrm>
            <a:off x="7092280" y="2352256"/>
            <a:ext cx="432048" cy="144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6" name="35 Conector recto"/>
          <p:cNvCxnSpPr/>
          <p:nvPr/>
        </p:nvCxnSpPr>
        <p:spPr>
          <a:xfrm>
            <a:off x="2915816" y="2852936"/>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36 Conector recto"/>
          <p:cNvCxnSpPr/>
          <p:nvPr/>
        </p:nvCxnSpPr>
        <p:spPr>
          <a:xfrm>
            <a:off x="3923928" y="2852936"/>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37 Conector recto"/>
          <p:cNvCxnSpPr/>
          <p:nvPr/>
        </p:nvCxnSpPr>
        <p:spPr>
          <a:xfrm>
            <a:off x="4860602" y="2852936"/>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38 Conector recto"/>
          <p:cNvCxnSpPr/>
          <p:nvPr/>
        </p:nvCxnSpPr>
        <p:spPr>
          <a:xfrm>
            <a:off x="6372200" y="2852936"/>
            <a:ext cx="115212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43" name="42 CuadroTexto"/>
          <p:cNvSpPr txBox="1"/>
          <p:nvPr/>
        </p:nvSpPr>
        <p:spPr>
          <a:xfrm>
            <a:off x="2915816" y="2894747"/>
            <a:ext cx="2376264" cy="246221"/>
          </a:xfrm>
          <a:prstGeom prst="rect">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s-ES"/>
            </a:defPPr>
            <a:lvl1pPr algn="ctr">
              <a:defRPr sz="1000" b="1">
                <a:solidFill>
                  <a:srgbClr val="FF000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ES" dirty="0"/>
              <a:t>Disminución margen contribución </a:t>
            </a:r>
          </a:p>
        </p:txBody>
      </p:sp>
      <p:sp>
        <p:nvSpPr>
          <p:cNvPr id="44" name="43 CuadroTexto"/>
          <p:cNvSpPr txBox="1"/>
          <p:nvPr/>
        </p:nvSpPr>
        <p:spPr>
          <a:xfrm>
            <a:off x="7740352" y="2678723"/>
            <a:ext cx="792088" cy="246221"/>
          </a:xfrm>
          <a:prstGeom prst="rect">
            <a:avLst/>
          </a:prstGeom>
          <a:noFill/>
        </p:spPr>
        <p:txBody>
          <a:bodyPr wrap="square" rtlCol="0">
            <a:spAutoFit/>
          </a:bodyPr>
          <a:lstStyle/>
          <a:p>
            <a:r>
              <a:rPr lang="es-ES" sz="1000" b="1" dirty="0" smtClean="0"/>
              <a:t>Óptimos</a:t>
            </a:r>
          </a:p>
        </p:txBody>
      </p:sp>
      <p:cxnSp>
        <p:nvCxnSpPr>
          <p:cNvPr id="45" name="44 Conector recto"/>
          <p:cNvCxnSpPr/>
          <p:nvPr/>
        </p:nvCxnSpPr>
        <p:spPr>
          <a:xfrm>
            <a:off x="7581144" y="2780928"/>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6" name="45 Elipse"/>
          <p:cNvSpPr/>
          <p:nvPr/>
        </p:nvSpPr>
        <p:spPr>
          <a:xfrm>
            <a:off x="4860032" y="3209602"/>
            <a:ext cx="432048" cy="198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Elipse"/>
          <p:cNvSpPr/>
          <p:nvPr/>
        </p:nvSpPr>
        <p:spPr>
          <a:xfrm>
            <a:off x="3923928" y="3206226"/>
            <a:ext cx="360040" cy="201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Elipse"/>
          <p:cNvSpPr/>
          <p:nvPr/>
        </p:nvSpPr>
        <p:spPr>
          <a:xfrm>
            <a:off x="2915816" y="3209601"/>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9" name="48 Conector recto"/>
          <p:cNvCxnSpPr/>
          <p:nvPr/>
        </p:nvCxnSpPr>
        <p:spPr>
          <a:xfrm>
            <a:off x="2915816" y="5805264"/>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49 Conector recto"/>
          <p:cNvCxnSpPr/>
          <p:nvPr/>
        </p:nvCxnSpPr>
        <p:spPr>
          <a:xfrm>
            <a:off x="3923928" y="5805264"/>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50 Conector recto"/>
          <p:cNvCxnSpPr/>
          <p:nvPr/>
        </p:nvCxnSpPr>
        <p:spPr>
          <a:xfrm>
            <a:off x="4860032" y="5805264"/>
            <a:ext cx="43204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51 Conector recto"/>
          <p:cNvCxnSpPr/>
          <p:nvPr/>
        </p:nvCxnSpPr>
        <p:spPr>
          <a:xfrm>
            <a:off x="6372200" y="5805264"/>
            <a:ext cx="1152128"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53" name="52 CuadroTexto"/>
          <p:cNvSpPr txBox="1"/>
          <p:nvPr/>
        </p:nvSpPr>
        <p:spPr>
          <a:xfrm>
            <a:off x="7740352" y="5631051"/>
            <a:ext cx="864096" cy="246221"/>
          </a:xfrm>
          <a:prstGeom prst="rect">
            <a:avLst/>
          </a:prstGeom>
          <a:noFill/>
        </p:spPr>
        <p:txBody>
          <a:bodyPr wrap="square" rtlCol="0">
            <a:spAutoFit/>
          </a:bodyPr>
          <a:lstStyle/>
          <a:p>
            <a:r>
              <a:rPr lang="es-ES" sz="1000" b="1" dirty="0" smtClean="0"/>
              <a:t>Reducción</a:t>
            </a:r>
          </a:p>
        </p:txBody>
      </p:sp>
      <p:cxnSp>
        <p:nvCxnSpPr>
          <p:cNvPr id="54" name="53 Conector recto"/>
          <p:cNvCxnSpPr/>
          <p:nvPr/>
        </p:nvCxnSpPr>
        <p:spPr>
          <a:xfrm>
            <a:off x="7581144" y="5733256"/>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5" name="54 Conector recto"/>
          <p:cNvCxnSpPr/>
          <p:nvPr/>
        </p:nvCxnSpPr>
        <p:spPr>
          <a:xfrm>
            <a:off x="4355976" y="4869160"/>
            <a:ext cx="432048" cy="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sp>
        <p:nvSpPr>
          <p:cNvPr id="56" name="55 CuadroTexto"/>
          <p:cNvSpPr txBox="1"/>
          <p:nvPr/>
        </p:nvSpPr>
        <p:spPr>
          <a:xfrm>
            <a:off x="7755544" y="3068960"/>
            <a:ext cx="1352960" cy="707886"/>
          </a:xfrm>
          <a:prstGeom prst="rect">
            <a:avLst/>
          </a:prstGeom>
          <a:noFill/>
        </p:spPr>
        <p:txBody>
          <a:bodyPr wrap="square" rtlCol="0">
            <a:spAutoFit/>
          </a:bodyPr>
          <a:lstStyle/>
          <a:p>
            <a:r>
              <a:rPr lang="es-ES" sz="1000" b="1" dirty="0" smtClean="0"/>
              <a:t>Niveles adecuados para no afectar utilidad operacional</a:t>
            </a:r>
          </a:p>
        </p:txBody>
      </p:sp>
      <p:cxnSp>
        <p:nvCxnSpPr>
          <p:cNvPr id="57" name="56 Conector recto"/>
          <p:cNvCxnSpPr/>
          <p:nvPr/>
        </p:nvCxnSpPr>
        <p:spPr>
          <a:xfrm>
            <a:off x="7596336" y="3315181"/>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3068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980728"/>
            <a:ext cx="6083718"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 GENERAL</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CuadroTexto"/>
          <p:cNvSpPr txBox="1"/>
          <p:nvPr/>
        </p:nvSpPr>
        <p:spPr>
          <a:xfrm>
            <a:off x="300190" y="2334359"/>
            <a:ext cx="8531990" cy="2246769"/>
          </a:xfrm>
          <a:prstGeom prst="rect">
            <a:avLst/>
          </a:prstGeom>
          <a:noFill/>
        </p:spPr>
        <p:txBody>
          <a:bodyPr wrap="square" rtlCol="0">
            <a:spAutoFit/>
          </a:bodyPr>
          <a:lstStyle/>
          <a:p>
            <a:pPr algn="just"/>
            <a:r>
              <a:rPr lang="es-ES" sz="2800" dirty="0"/>
              <a:t>Elaborar una propuesta de emisión de obligaciones para la hostería El Toril de la ciudad de Riobamba, que le permita obtener un apalancamiento financiero positivo, con el fin de expandir el servicio de alojamiento y hospedaje que la hostería brinda</a:t>
            </a:r>
            <a:r>
              <a:rPr lang="es-ES" sz="2800" dirty="0" smtClean="0"/>
              <a:t>.</a:t>
            </a:r>
            <a:endParaRPr lang="es-E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755412"/>
            <a:ext cx="2796599"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ASPECTO FINANCIERO</a:t>
            </a:r>
            <a:endParaRPr lang="es-ES" dirty="0"/>
          </a:p>
        </p:txBody>
      </p:sp>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4" t="4605" r="2988" b="5015"/>
          <a:stretch/>
        </p:blipFill>
        <p:spPr bwMode="auto">
          <a:xfrm>
            <a:off x="160164" y="1484784"/>
            <a:ext cx="2899668" cy="168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41 CuadroTexto"/>
          <p:cNvSpPr txBox="1"/>
          <p:nvPr/>
        </p:nvSpPr>
        <p:spPr>
          <a:xfrm>
            <a:off x="2699792" y="1731283"/>
            <a:ext cx="1224136" cy="400110"/>
          </a:xfrm>
          <a:prstGeom prst="rect">
            <a:avLst/>
          </a:prstGeom>
          <a:noFill/>
        </p:spPr>
        <p:txBody>
          <a:bodyPr wrap="square" rtlCol="0">
            <a:spAutoFit/>
          </a:bodyPr>
          <a:lstStyle/>
          <a:p>
            <a:pPr algn="ctr"/>
            <a:r>
              <a:rPr lang="es-ES" sz="1000" b="1" u="sng" dirty="0" smtClean="0">
                <a:solidFill>
                  <a:srgbClr val="FF0000"/>
                </a:solidFill>
              </a:rPr>
              <a:t>Crecimiento 2009-2011</a:t>
            </a:r>
          </a:p>
        </p:txBody>
      </p:sp>
      <p:sp>
        <p:nvSpPr>
          <p:cNvPr id="56" name="55 CuadroTexto"/>
          <p:cNvSpPr txBox="1"/>
          <p:nvPr/>
        </p:nvSpPr>
        <p:spPr>
          <a:xfrm>
            <a:off x="3563888" y="1733605"/>
            <a:ext cx="1224136" cy="400110"/>
          </a:xfrm>
          <a:prstGeom prst="rect">
            <a:avLst/>
          </a:prstGeom>
          <a:noFill/>
        </p:spPr>
        <p:txBody>
          <a:bodyPr wrap="square" rtlCol="0">
            <a:spAutoFit/>
          </a:bodyPr>
          <a:lstStyle/>
          <a:p>
            <a:pPr algn="ctr"/>
            <a:r>
              <a:rPr lang="es-ES" sz="1000" b="1" u="sng" dirty="0" smtClean="0">
                <a:solidFill>
                  <a:srgbClr val="FF0000"/>
                </a:solidFill>
              </a:rPr>
              <a:t>Participación</a:t>
            </a:r>
          </a:p>
          <a:p>
            <a:pPr algn="ctr"/>
            <a:r>
              <a:rPr lang="es-ES" sz="1000" b="1" u="sng" dirty="0" smtClean="0">
                <a:solidFill>
                  <a:srgbClr val="FF0000"/>
                </a:solidFill>
              </a:rPr>
              <a:t>2011</a:t>
            </a:r>
          </a:p>
        </p:txBody>
      </p:sp>
      <p:sp>
        <p:nvSpPr>
          <p:cNvPr id="57" name="56 CuadroTexto"/>
          <p:cNvSpPr txBox="1"/>
          <p:nvPr/>
        </p:nvSpPr>
        <p:spPr>
          <a:xfrm>
            <a:off x="2987824" y="2093645"/>
            <a:ext cx="720080" cy="861774"/>
          </a:xfrm>
          <a:prstGeom prst="rect">
            <a:avLst/>
          </a:prstGeom>
          <a:noFill/>
        </p:spPr>
        <p:txBody>
          <a:bodyPr wrap="square" rtlCol="0">
            <a:spAutoFit/>
          </a:bodyPr>
          <a:lstStyle/>
          <a:p>
            <a:r>
              <a:rPr lang="es-ES" sz="1000" dirty="0" smtClean="0"/>
              <a:t> 30,82%</a:t>
            </a:r>
          </a:p>
          <a:p>
            <a:r>
              <a:rPr lang="es-ES" sz="1000" dirty="0" smtClean="0"/>
              <a:t> 60,36%</a:t>
            </a:r>
          </a:p>
          <a:p>
            <a:r>
              <a:rPr lang="es-ES" sz="1000" dirty="0" smtClean="0"/>
              <a:t> 39,07%</a:t>
            </a:r>
          </a:p>
          <a:p>
            <a:r>
              <a:rPr lang="es-ES" sz="1000" dirty="0" smtClean="0"/>
              <a:t>  -9,85%</a:t>
            </a:r>
          </a:p>
          <a:p>
            <a:r>
              <a:rPr lang="es-ES" sz="1000" dirty="0" smtClean="0"/>
              <a:t>-33,95%</a:t>
            </a:r>
          </a:p>
        </p:txBody>
      </p:sp>
      <p:sp>
        <p:nvSpPr>
          <p:cNvPr id="58" name="57 CuadroTexto"/>
          <p:cNvSpPr txBox="1"/>
          <p:nvPr/>
        </p:nvSpPr>
        <p:spPr>
          <a:xfrm>
            <a:off x="3923928" y="2093645"/>
            <a:ext cx="720080" cy="861774"/>
          </a:xfrm>
          <a:prstGeom prst="rect">
            <a:avLst/>
          </a:prstGeom>
          <a:noFill/>
        </p:spPr>
        <p:txBody>
          <a:bodyPr wrap="square" rtlCol="0">
            <a:spAutoFit/>
          </a:bodyPr>
          <a:lstStyle/>
          <a:p>
            <a:r>
              <a:rPr lang="es-ES" sz="1000" dirty="0" smtClean="0"/>
              <a:t> 100%</a:t>
            </a:r>
          </a:p>
          <a:p>
            <a:r>
              <a:rPr lang="es-ES" sz="1000" dirty="0" smtClean="0"/>
              <a:t>   54%</a:t>
            </a:r>
          </a:p>
          <a:p>
            <a:r>
              <a:rPr lang="es-ES" sz="1000" dirty="0" smtClean="0"/>
              <a:t>   28%</a:t>
            </a:r>
          </a:p>
          <a:p>
            <a:r>
              <a:rPr lang="es-ES" sz="1000" dirty="0" smtClean="0"/>
              <a:t>   12%</a:t>
            </a:r>
          </a:p>
          <a:p>
            <a:r>
              <a:rPr lang="es-ES" sz="1000" dirty="0" smtClean="0"/>
              <a:t>     6%</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1515259"/>
            <a:ext cx="266429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58 CuadroTexto"/>
          <p:cNvSpPr txBox="1"/>
          <p:nvPr/>
        </p:nvSpPr>
        <p:spPr>
          <a:xfrm>
            <a:off x="7020272" y="1803291"/>
            <a:ext cx="1224136" cy="400110"/>
          </a:xfrm>
          <a:prstGeom prst="rect">
            <a:avLst/>
          </a:prstGeom>
          <a:noFill/>
        </p:spPr>
        <p:txBody>
          <a:bodyPr wrap="square" rtlCol="0">
            <a:spAutoFit/>
          </a:bodyPr>
          <a:lstStyle/>
          <a:p>
            <a:pPr algn="ctr"/>
            <a:r>
              <a:rPr lang="es-ES" sz="1000" b="1" u="sng" dirty="0" smtClean="0">
                <a:solidFill>
                  <a:srgbClr val="FF0000"/>
                </a:solidFill>
              </a:rPr>
              <a:t>Crecimiento 2009-2011</a:t>
            </a:r>
          </a:p>
        </p:txBody>
      </p:sp>
      <p:sp>
        <p:nvSpPr>
          <p:cNvPr id="60" name="59 CuadroTexto"/>
          <p:cNvSpPr txBox="1"/>
          <p:nvPr/>
        </p:nvSpPr>
        <p:spPr>
          <a:xfrm>
            <a:off x="7884368" y="1805613"/>
            <a:ext cx="1224136" cy="400110"/>
          </a:xfrm>
          <a:prstGeom prst="rect">
            <a:avLst/>
          </a:prstGeom>
          <a:noFill/>
        </p:spPr>
        <p:txBody>
          <a:bodyPr wrap="square" rtlCol="0">
            <a:spAutoFit/>
          </a:bodyPr>
          <a:lstStyle/>
          <a:p>
            <a:pPr algn="ctr"/>
            <a:r>
              <a:rPr lang="es-ES" sz="1000" b="1" u="sng" dirty="0" smtClean="0">
                <a:solidFill>
                  <a:srgbClr val="FF0000"/>
                </a:solidFill>
              </a:rPr>
              <a:t>Participación</a:t>
            </a:r>
          </a:p>
          <a:p>
            <a:pPr algn="ctr"/>
            <a:r>
              <a:rPr lang="es-ES" sz="1000" b="1" u="sng" dirty="0" smtClean="0">
                <a:solidFill>
                  <a:srgbClr val="FF0000"/>
                </a:solidFill>
              </a:rPr>
              <a:t>2011</a:t>
            </a:r>
          </a:p>
        </p:txBody>
      </p:sp>
      <p:sp>
        <p:nvSpPr>
          <p:cNvPr id="61" name="60 CuadroTexto"/>
          <p:cNvSpPr txBox="1"/>
          <p:nvPr/>
        </p:nvSpPr>
        <p:spPr>
          <a:xfrm>
            <a:off x="7308304" y="2165653"/>
            <a:ext cx="720080" cy="861774"/>
          </a:xfrm>
          <a:prstGeom prst="rect">
            <a:avLst/>
          </a:prstGeom>
          <a:noFill/>
        </p:spPr>
        <p:txBody>
          <a:bodyPr wrap="square" rtlCol="0">
            <a:spAutoFit/>
          </a:bodyPr>
          <a:lstStyle/>
          <a:p>
            <a:r>
              <a:rPr lang="es-ES" sz="1000" dirty="0" smtClean="0"/>
              <a:t>  83,75%</a:t>
            </a:r>
          </a:p>
          <a:p>
            <a:r>
              <a:rPr lang="es-ES" sz="1000" dirty="0" smtClean="0"/>
              <a:t>  42,48%</a:t>
            </a:r>
          </a:p>
          <a:p>
            <a:r>
              <a:rPr lang="es-ES" sz="1000" dirty="0" smtClean="0"/>
              <a:t>112,02%</a:t>
            </a:r>
          </a:p>
          <a:p>
            <a:r>
              <a:rPr lang="es-ES" sz="1000" dirty="0" smtClean="0"/>
              <a:t>138,15%</a:t>
            </a:r>
          </a:p>
          <a:p>
            <a:r>
              <a:rPr lang="es-ES" sz="1000" dirty="0" smtClean="0"/>
              <a:t> -10,40%</a:t>
            </a:r>
          </a:p>
        </p:txBody>
      </p:sp>
      <p:sp>
        <p:nvSpPr>
          <p:cNvPr id="62" name="61 CuadroTexto"/>
          <p:cNvSpPr txBox="1"/>
          <p:nvPr/>
        </p:nvSpPr>
        <p:spPr>
          <a:xfrm>
            <a:off x="8244408" y="2165653"/>
            <a:ext cx="720080" cy="861774"/>
          </a:xfrm>
          <a:prstGeom prst="rect">
            <a:avLst/>
          </a:prstGeom>
          <a:noFill/>
        </p:spPr>
        <p:txBody>
          <a:bodyPr wrap="square" rtlCol="0">
            <a:spAutoFit/>
          </a:bodyPr>
          <a:lstStyle/>
          <a:p>
            <a:r>
              <a:rPr lang="es-ES" sz="1000" dirty="0" smtClean="0"/>
              <a:t> 100%</a:t>
            </a:r>
          </a:p>
          <a:p>
            <a:r>
              <a:rPr lang="es-ES" sz="1000" dirty="0" smtClean="0"/>
              <a:t>   28%</a:t>
            </a:r>
          </a:p>
          <a:p>
            <a:r>
              <a:rPr lang="es-ES" sz="1000" dirty="0" smtClean="0"/>
              <a:t>   56%</a:t>
            </a:r>
          </a:p>
          <a:p>
            <a:r>
              <a:rPr lang="es-ES" sz="1000" dirty="0" smtClean="0"/>
              <a:t>   14%</a:t>
            </a:r>
          </a:p>
          <a:p>
            <a:r>
              <a:rPr lang="es-ES" sz="1000" dirty="0" smtClean="0"/>
              <a:t>     2%</a:t>
            </a: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717032"/>
            <a:ext cx="2899667"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62 CuadroTexto"/>
          <p:cNvSpPr txBox="1"/>
          <p:nvPr/>
        </p:nvSpPr>
        <p:spPr>
          <a:xfrm>
            <a:off x="5095403" y="4149080"/>
            <a:ext cx="1224136" cy="400110"/>
          </a:xfrm>
          <a:prstGeom prst="rect">
            <a:avLst/>
          </a:prstGeom>
          <a:noFill/>
        </p:spPr>
        <p:txBody>
          <a:bodyPr wrap="square" rtlCol="0">
            <a:spAutoFit/>
          </a:bodyPr>
          <a:lstStyle/>
          <a:p>
            <a:pPr algn="ctr"/>
            <a:r>
              <a:rPr lang="es-ES" sz="1000" b="1" u="sng" dirty="0" smtClean="0">
                <a:solidFill>
                  <a:srgbClr val="FF0000"/>
                </a:solidFill>
              </a:rPr>
              <a:t>Crecimiento 2009-2011</a:t>
            </a:r>
          </a:p>
        </p:txBody>
      </p:sp>
      <p:sp>
        <p:nvSpPr>
          <p:cNvPr id="64" name="63 CuadroTexto"/>
          <p:cNvSpPr txBox="1"/>
          <p:nvPr/>
        </p:nvSpPr>
        <p:spPr>
          <a:xfrm>
            <a:off x="5959499" y="4151402"/>
            <a:ext cx="1224136" cy="400110"/>
          </a:xfrm>
          <a:prstGeom prst="rect">
            <a:avLst/>
          </a:prstGeom>
          <a:noFill/>
        </p:spPr>
        <p:txBody>
          <a:bodyPr wrap="square" rtlCol="0">
            <a:spAutoFit/>
          </a:bodyPr>
          <a:lstStyle/>
          <a:p>
            <a:pPr algn="ctr"/>
            <a:r>
              <a:rPr lang="es-ES" sz="1000" b="1" u="sng" dirty="0" smtClean="0">
                <a:solidFill>
                  <a:srgbClr val="FF0000"/>
                </a:solidFill>
              </a:rPr>
              <a:t>Participación</a:t>
            </a:r>
          </a:p>
          <a:p>
            <a:pPr algn="ctr"/>
            <a:r>
              <a:rPr lang="es-ES" sz="1000" b="1" u="sng" dirty="0" smtClean="0">
                <a:solidFill>
                  <a:srgbClr val="FF0000"/>
                </a:solidFill>
              </a:rPr>
              <a:t>2011</a:t>
            </a:r>
          </a:p>
        </p:txBody>
      </p:sp>
      <p:sp>
        <p:nvSpPr>
          <p:cNvPr id="65" name="64 CuadroTexto"/>
          <p:cNvSpPr txBox="1"/>
          <p:nvPr/>
        </p:nvSpPr>
        <p:spPr>
          <a:xfrm>
            <a:off x="5383435" y="4511442"/>
            <a:ext cx="720080" cy="861774"/>
          </a:xfrm>
          <a:prstGeom prst="rect">
            <a:avLst/>
          </a:prstGeom>
          <a:noFill/>
        </p:spPr>
        <p:txBody>
          <a:bodyPr wrap="square" rtlCol="0">
            <a:spAutoFit/>
          </a:bodyPr>
          <a:lstStyle/>
          <a:p>
            <a:r>
              <a:rPr lang="es-ES" sz="1000" dirty="0" smtClean="0"/>
              <a:t>  15,49%</a:t>
            </a:r>
          </a:p>
          <a:p>
            <a:r>
              <a:rPr lang="es-ES" sz="1000" dirty="0" smtClean="0"/>
              <a:t>        66%</a:t>
            </a:r>
          </a:p>
          <a:p>
            <a:r>
              <a:rPr lang="es-ES" sz="1000" dirty="0" smtClean="0"/>
              <a:t>        15%</a:t>
            </a:r>
          </a:p>
          <a:p>
            <a:r>
              <a:rPr lang="es-ES" sz="1000" dirty="0" smtClean="0"/>
              <a:t>        11%</a:t>
            </a:r>
          </a:p>
          <a:p>
            <a:r>
              <a:rPr lang="es-ES" sz="1000" dirty="0" smtClean="0"/>
              <a:t>          8%</a:t>
            </a:r>
          </a:p>
        </p:txBody>
      </p:sp>
      <p:sp>
        <p:nvSpPr>
          <p:cNvPr id="66" name="65 CuadroTexto"/>
          <p:cNvSpPr txBox="1"/>
          <p:nvPr/>
        </p:nvSpPr>
        <p:spPr>
          <a:xfrm>
            <a:off x="6319539" y="4511442"/>
            <a:ext cx="720080" cy="861774"/>
          </a:xfrm>
          <a:prstGeom prst="rect">
            <a:avLst/>
          </a:prstGeom>
          <a:noFill/>
        </p:spPr>
        <p:txBody>
          <a:bodyPr wrap="square" rtlCol="0">
            <a:spAutoFit/>
          </a:bodyPr>
          <a:lstStyle/>
          <a:p>
            <a:r>
              <a:rPr lang="es-ES" sz="1000" dirty="0" smtClean="0"/>
              <a:t> 100%</a:t>
            </a:r>
          </a:p>
          <a:p>
            <a:r>
              <a:rPr lang="es-ES" sz="1000" dirty="0" smtClean="0"/>
              <a:t>   28%</a:t>
            </a:r>
          </a:p>
          <a:p>
            <a:r>
              <a:rPr lang="es-ES" sz="1000" dirty="0" smtClean="0"/>
              <a:t>   56%</a:t>
            </a:r>
          </a:p>
          <a:p>
            <a:r>
              <a:rPr lang="es-ES" sz="1000" dirty="0" smtClean="0"/>
              <a:t>   14%</a:t>
            </a:r>
          </a:p>
          <a:p>
            <a:r>
              <a:rPr lang="es-ES" sz="1000" dirty="0" smtClean="0"/>
              <a:t>     2%</a:t>
            </a:r>
          </a:p>
        </p:txBody>
      </p:sp>
    </p:spTree>
    <p:extLst>
      <p:ext uri="{BB962C8B-B14F-4D97-AF65-F5344CB8AC3E}">
        <p14:creationId xmlns:p14="http://schemas.microsoft.com/office/powerpoint/2010/main" val="4208402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4268" y="755412"/>
            <a:ext cx="2775119"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INDICES FINANCIEROS</a:t>
            </a:r>
            <a:endParaRPr lang="es-ES" dirty="0"/>
          </a:p>
        </p:txBody>
      </p:sp>
      <p:sp>
        <p:nvSpPr>
          <p:cNvPr id="5" name="4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Micro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48333"/>
            <a:ext cx="48672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59471"/>
            <a:ext cx="48672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40621"/>
            <a:ext cx="48672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912196"/>
            <a:ext cx="48672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5724128" y="2854097"/>
            <a:ext cx="3096344" cy="430887"/>
          </a:xfrm>
          <a:prstGeom prst="rect">
            <a:avLst/>
          </a:prstGeom>
          <a:noFill/>
        </p:spPr>
        <p:txBody>
          <a:bodyPr wrap="square" rtlCol="0">
            <a:spAutoFit/>
          </a:bodyPr>
          <a:lstStyle/>
          <a:p>
            <a:pPr algn="just"/>
            <a:r>
              <a:rPr lang="es-ES" sz="1100" b="1" dirty="0"/>
              <a:t>Miden la eficiencia de la inversión del negocio en las cuentas del activo corriente</a:t>
            </a:r>
            <a:r>
              <a:rPr lang="es-ES" sz="1100" b="1" dirty="0" smtClean="0"/>
              <a:t>.</a:t>
            </a:r>
            <a:endParaRPr lang="es-ES" sz="1100" b="1" dirty="0"/>
          </a:p>
        </p:txBody>
      </p:sp>
      <p:sp>
        <p:nvSpPr>
          <p:cNvPr id="29" name="28 CuadroTexto"/>
          <p:cNvSpPr txBox="1"/>
          <p:nvPr/>
        </p:nvSpPr>
        <p:spPr>
          <a:xfrm>
            <a:off x="5724128" y="1268760"/>
            <a:ext cx="3096344" cy="1107996"/>
          </a:xfrm>
          <a:prstGeom prst="rect">
            <a:avLst/>
          </a:prstGeom>
          <a:noFill/>
        </p:spPr>
        <p:txBody>
          <a:bodyPr wrap="square" rtlCol="0">
            <a:spAutoFit/>
          </a:bodyPr>
          <a:lstStyle/>
          <a:p>
            <a:pPr algn="just"/>
            <a:r>
              <a:rPr lang="es-ES" sz="1100" b="1" dirty="0"/>
              <a:t>Miden la capacidad del negocio para pagar sus obligaciones, en el corto plazo, es decir la capacidad que tiene el activo corriente para solventar requerimientos de sus acreedores.</a:t>
            </a:r>
          </a:p>
          <a:p>
            <a:pPr algn="just"/>
            <a:endParaRPr lang="es-ES" sz="1100" b="1" dirty="0"/>
          </a:p>
        </p:txBody>
      </p:sp>
      <p:sp>
        <p:nvSpPr>
          <p:cNvPr id="30" name="29 CuadroTexto"/>
          <p:cNvSpPr txBox="1"/>
          <p:nvPr/>
        </p:nvSpPr>
        <p:spPr>
          <a:xfrm>
            <a:off x="5724128" y="4077072"/>
            <a:ext cx="3096344" cy="600164"/>
          </a:xfrm>
          <a:prstGeom prst="rect">
            <a:avLst/>
          </a:prstGeom>
          <a:noFill/>
        </p:spPr>
        <p:txBody>
          <a:bodyPr wrap="square" rtlCol="0">
            <a:spAutoFit/>
          </a:bodyPr>
          <a:lstStyle>
            <a:defPPr>
              <a:defRPr lang="es-ES"/>
            </a:defPPr>
            <a:lvl1pPr algn="just">
              <a:defRPr sz="1100" b="1"/>
            </a:lvl1pPr>
          </a:lstStyle>
          <a:p>
            <a:r>
              <a:rPr lang="es-ES" dirty="0"/>
              <a:t>Estas razones miden la capacidad del negocio para contraer deudas a corto plazo o a largo plazo</a:t>
            </a:r>
            <a:r>
              <a:rPr lang="es-ES" dirty="0" smtClean="0"/>
              <a:t>.</a:t>
            </a:r>
            <a:endParaRPr lang="es-ES" dirty="0"/>
          </a:p>
        </p:txBody>
      </p:sp>
      <p:sp>
        <p:nvSpPr>
          <p:cNvPr id="31" name="30 CuadroTexto"/>
          <p:cNvSpPr txBox="1"/>
          <p:nvPr/>
        </p:nvSpPr>
        <p:spPr>
          <a:xfrm>
            <a:off x="5724128" y="5035823"/>
            <a:ext cx="3096344" cy="1107996"/>
          </a:xfrm>
          <a:prstGeom prst="rect">
            <a:avLst/>
          </a:prstGeom>
          <a:noFill/>
        </p:spPr>
        <p:txBody>
          <a:bodyPr wrap="square" rtlCol="0">
            <a:spAutoFit/>
          </a:bodyPr>
          <a:lstStyle>
            <a:defPPr>
              <a:defRPr lang="es-ES"/>
            </a:defPPr>
            <a:lvl1pPr algn="just">
              <a:defRPr sz="1100" b="1"/>
            </a:lvl1pPr>
          </a:lstStyle>
          <a:p>
            <a:r>
              <a:rPr lang="es-ES" dirty="0"/>
              <a:t>Miden la capacidad del negocio para la generación de utilidades, al ser estas resultados de la gestión administrativa, al evaluar las mismas se evalúa en gran medida la efectividad de la administración</a:t>
            </a:r>
            <a:r>
              <a:rPr lang="es-ES" dirty="0" smtClean="0"/>
              <a:t>.</a:t>
            </a:r>
            <a:endParaRPr lang="es-ES" dirty="0"/>
          </a:p>
          <a:p>
            <a:endParaRPr lang="es-ES" dirty="0"/>
          </a:p>
        </p:txBody>
      </p:sp>
    </p:spTree>
    <p:extLst>
      <p:ext uri="{BB962C8B-B14F-4D97-AF65-F5344CB8AC3E}">
        <p14:creationId xmlns:p14="http://schemas.microsoft.com/office/powerpoint/2010/main" val="4038856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5068" y="77143"/>
            <a:ext cx="39389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TEÓRICO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CuadroTexto"/>
          <p:cNvSpPr txBox="1"/>
          <p:nvPr/>
        </p:nvSpPr>
        <p:spPr>
          <a:xfrm>
            <a:off x="323528" y="755412"/>
            <a:ext cx="6113597"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ANALISIS COMO ALTERNATIVA DE FINANCIAMIENTO</a:t>
            </a:r>
            <a:endParaRPr lang="es-ES" dirty="0"/>
          </a:p>
        </p:txBody>
      </p:sp>
      <p:sp>
        <p:nvSpPr>
          <p:cNvPr id="13" name="12 Recortar rectángulo de esquina diagonal"/>
          <p:cNvSpPr/>
          <p:nvPr/>
        </p:nvSpPr>
        <p:spPr>
          <a:xfrm>
            <a:off x="395536" y="2113747"/>
            <a:ext cx="1918982" cy="593824"/>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MERCADO DE VALORES</a:t>
            </a:r>
            <a:endParaRPr lang="es-ES" dirty="0"/>
          </a:p>
        </p:txBody>
      </p:sp>
      <p:sp>
        <p:nvSpPr>
          <p:cNvPr id="14" name="13 Recortar rectángulo de esquina diagonal"/>
          <p:cNvSpPr/>
          <p:nvPr/>
        </p:nvSpPr>
        <p:spPr>
          <a:xfrm>
            <a:off x="2483768" y="1268760"/>
            <a:ext cx="6373278" cy="432048"/>
          </a:xfrm>
          <a:prstGeom prst="snip2DiagRect">
            <a:avLst/>
          </a:prstGeom>
          <a:solidFill>
            <a:srgbClr val="FFC00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Ley de oferta y demanda</a:t>
            </a:r>
            <a:endParaRPr lang="es-ES" dirty="0"/>
          </a:p>
        </p:txBody>
      </p:sp>
      <p:sp>
        <p:nvSpPr>
          <p:cNvPr id="15" name="14 Recortar rectángulo de esquina diagonal"/>
          <p:cNvSpPr/>
          <p:nvPr/>
        </p:nvSpPr>
        <p:spPr>
          <a:xfrm>
            <a:off x="2483768" y="2113747"/>
            <a:ext cx="2304255" cy="617861"/>
          </a:xfrm>
          <a:prstGeom prst="snip2DiagRect">
            <a:avLst/>
          </a:prstGeom>
          <a:solidFill>
            <a:srgbClr val="FEDCA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Instituciones y agentes financieros</a:t>
            </a:r>
          </a:p>
        </p:txBody>
      </p:sp>
      <p:sp>
        <p:nvSpPr>
          <p:cNvPr id="16" name="15 Recortar rectángulo de esquina diagonal"/>
          <p:cNvSpPr/>
          <p:nvPr/>
        </p:nvSpPr>
        <p:spPr>
          <a:xfrm>
            <a:off x="395536" y="1268760"/>
            <a:ext cx="1918982" cy="593824"/>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MERCADO DE CAPITALES</a:t>
            </a:r>
            <a:endParaRPr lang="es-ES" dirty="0"/>
          </a:p>
        </p:txBody>
      </p:sp>
      <p:cxnSp>
        <p:nvCxnSpPr>
          <p:cNvPr id="3" name="2 Conector recto de flecha"/>
          <p:cNvCxnSpPr/>
          <p:nvPr/>
        </p:nvCxnSpPr>
        <p:spPr>
          <a:xfrm>
            <a:off x="1344659" y="1825715"/>
            <a:ext cx="0" cy="288032"/>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9" name="4 Flecha a la derecha con muesca"/>
          <p:cNvSpPr/>
          <p:nvPr/>
        </p:nvSpPr>
        <p:spPr>
          <a:xfrm>
            <a:off x="4887943" y="2133437"/>
            <a:ext cx="1584175" cy="590550"/>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b="1" dirty="0" smtClean="0">
                <a:solidFill>
                  <a:srgbClr val="FF0000"/>
                </a:solidFill>
              </a:rPr>
              <a:t>Negocian</a:t>
            </a:r>
            <a:endParaRPr lang="es-EC" b="1" dirty="0">
              <a:solidFill>
                <a:srgbClr val="FF0000"/>
              </a:solidFill>
            </a:endParaRPr>
          </a:p>
        </p:txBody>
      </p:sp>
      <p:sp>
        <p:nvSpPr>
          <p:cNvPr id="20" name="19 CuadroTexto"/>
          <p:cNvSpPr txBox="1"/>
          <p:nvPr/>
        </p:nvSpPr>
        <p:spPr>
          <a:xfrm>
            <a:off x="6555214" y="2210604"/>
            <a:ext cx="1116123" cy="400110"/>
          </a:xfrm>
          <a:prstGeom prst="rect">
            <a:avLst/>
          </a:pr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000" b="1" dirty="0" smtClean="0">
                <a:solidFill>
                  <a:srgbClr val="FF0000"/>
                </a:solidFill>
              </a:rPr>
              <a:t>ACTIVOS FINANCIEROS</a:t>
            </a:r>
          </a:p>
        </p:txBody>
      </p:sp>
      <p:sp>
        <p:nvSpPr>
          <p:cNvPr id="21" name="9 Flecha curvada hacia la derecha"/>
          <p:cNvSpPr/>
          <p:nvPr/>
        </p:nvSpPr>
        <p:spPr>
          <a:xfrm rot="16200000" flipH="1">
            <a:off x="7874484" y="1416443"/>
            <a:ext cx="302896" cy="1156079"/>
          </a:xfrm>
          <a:prstGeom prst="curvedRightArrow">
            <a:avLst/>
          </a:prstGeom>
          <a:solidFill>
            <a:srgbClr val="E9F88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EC" sz="1400" b="1" dirty="0">
              <a:solidFill>
                <a:schemeClr val="tx1"/>
              </a:solidFill>
            </a:endParaRPr>
          </a:p>
        </p:txBody>
      </p:sp>
      <p:sp>
        <p:nvSpPr>
          <p:cNvPr id="22" name="21 CuadroTexto"/>
          <p:cNvSpPr txBox="1"/>
          <p:nvPr/>
        </p:nvSpPr>
        <p:spPr>
          <a:xfrm>
            <a:off x="7920373" y="2204864"/>
            <a:ext cx="1116123" cy="400110"/>
          </a:xfrm>
          <a:prstGeom prst="rect">
            <a:avLst/>
          </a:prstGeom>
          <a:ln>
            <a:tailEnd type="arrow"/>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000" b="1" dirty="0" smtClean="0">
                <a:solidFill>
                  <a:srgbClr val="FF0000"/>
                </a:solidFill>
              </a:rPr>
              <a:t>TITULOS VALORES</a:t>
            </a:r>
          </a:p>
        </p:txBody>
      </p:sp>
      <p:sp>
        <p:nvSpPr>
          <p:cNvPr id="23" name="2 Recortar rectángulo de esquina sencilla"/>
          <p:cNvSpPr/>
          <p:nvPr/>
        </p:nvSpPr>
        <p:spPr>
          <a:xfrm>
            <a:off x="2483768" y="2852936"/>
            <a:ext cx="2268251" cy="752773"/>
          </a:xfrm>
          <a:prstGeom prst="snip1Rect">
            <a:avLst/>
          </a:prstGeom>
          <a:solidFill>
            <a:srgbClr val="DF9485"/>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300" b="1" u="sng" dirty="0" smtClean="0"/>
              <a:t>OFERTA</a:t>
            </a:r>
          </a:p>
          <a:p>
            <a:pPr algn="ctr">
              <a:defRPr/>
            </a:pPr>
            <a:r>
              <a:rPr lang="es-EC" sz="1300" b="1" u="sng" dirty="0" smtClean="0"/>
              <a:t>Ahorro personal y empresarial</a:t>
            </a:r>
            <a:endParaRPr lang="es-EC" sz="1300" b="1" u="sng" dirty="0"/>
          </a:p>
        </p:txBody>
      </p:sp>
      <p:sp>
        <p:nvSpPr>
          <p:cNvPr id="24" name="2 Recortar rectángulo de esquina sencilla"/>
          <p:cNvSpPr/>
          <p:nvPr/>
        </p:nvSpPr>
        <p:spPr>
          <a:xfrm>
            <a:off x="6588224" y="2851845"/>
            <a:ext cx="2304256" cy="752773"/>
          </a:xfrm>
          <a:prstGeom prst="snip1Rect">
            <a:avLst/>
          </a:prstGeom>
          <a:solidFill>
            <a:srgbClr val="D49FE9"/>
          </a:solidFill>
        </p:spPr>
        <p:txBody>
          <a:bodyPr wrap="square">
            <a:spAutoFit/>
          </a:bodyPr>
          <a:lstStyle/>
          <a:p>
            <a:pPr algn="ctr"/>
            <a:r>
              <a:rPr lang="es-EC" sz="1300" b="1" u="sng" dirty="0" smtClean="0"/>
              <a:t>DEMANDA</a:t>
            </a:r>
          </a:p>
          <a:p>
            <a:pPr algn="ctr"/>
            <a:r>
              <a:rPr lang="es-EC" sz="1300" b="1" u="sng" dirty="0" smtClean="0"/>
              <a:t>Empresas necesidad financiamiento</a:t>
            </a:r>
            <a:endParaRPr lang="es-EC" sz="1300" b="1" u="sng" dirty="0"/>
          </a:p>
        </p:txBody>
      </p:sp>
      <p:sp>
        <p:nvSpPr>
          <p:cNvPr id="25" name="24 Rectángulo"/>
          <p:cNvSpPr/>
          <p:nvPr/>
        </p:nvSpPr>
        <p:spPr>
          <a:xfrm>
            <a:off x="5000865" y="2762706"/>
            <a:ext cx="1515351" cy="692497"/>
          </a:xfrm>
          <a:prstGeom prst="rect">
            <a:avLst/>
          </a:prstGeom>
        </p:spPr>
        <p:txBody>
          <a:bodyPr wrap="none">
            <a:spAutoFit/>
          </a:bodyPr>
          <a:lstStyle/>
          <a:p>
            <a:r>
              <a:rPr lang="es-ES" sz="1300" b="1" dirty="0" smtClean="0"/>
              <a:t>INSTRUMENTOS</a:t>
            </a:r>
          </a:p>
          <a:p>
            <a:r>
              <a:rPr lang="es-ES" sz="1300" b="1" dirty="0" smtClean="0"/>
              <a:t>- </a:t>
            </a:r>
            <a:r>
              <a:rPr lang="es-ES" sz="1300" dirty="0" smtClean="0"/>
              <a:t>Transparencia</a:t>
            </a:r>
          </a:p>
          <a:p>
            <a:r>
              <a:rPr lang="es-ES" sz="1300" b="1" dirty="0" smtClean="0"/>
              <a:t>- </a:t>
            </a:r>
            <a:r>
              <a:rPr lang="es-ES" sz="1300" dirty="0" smtClean="0"/>
              <a:t>Libertad</a:t>
            </a:r>
            <a:endParaRPr lang="es-ES" sz="1300" dirty="0"/>
          </a:p>
        </p:txBody>
      </p:sp>
      <p:cxnSp>
        <p:nvCxnSpPr>
          <p:cNvPr id="7" name="6 Conector recto de flecha"/>
          <p:cNvCxnSpPr/>
          <p:nvPr/>
        </p:nvCxnSpPr>
        <p:spPr>
          <a:xfrm>
            <a:off x="4824028" y="3140968"/>
            <a:ext cx="1768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a:off x="6372200" y="3140968"/>
            <a:ext cx="1768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4841657" y="3472323"/>
            <a:ext cx="1713557"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11" name="10 Conector angular"/>
          <p:cNvCxnSpPr/>
          <p:nvPr/>
        </p:nvCxnSpPr>
        <p:spPr>
          <a:xfrm>
            <a:off x="1355027" y="2851845"/>
            <a:ext cx="959491" cy="377477"/>
          </a:xfrm>
          <a:prstGeom prst="bentConnector3">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5" name="14 Recortar rectángulo de esquina diagonal"/>
          <p:cNvSpPr/>
          <p:nvPr/>
        </p:nvSpPr>
        <p:spPr>
          <a:xfrm>
            <a:off x="395536" y="3756208"/>
            <a:ext cx="1846974" cy="464880"/>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600" b="1" dirty="0" smtClean="0">
                <a:solidFill>
                  <a:schemeClr val="tx1"/>
                </a:solidFill>
              </a:rPr>
              <a:t>MVALORES Vs. M FINANCIERO</a:t>
            </a:r>
            <a:endParaRPr lang="es-EC" sz="1600" b="1" dirty="0">
              <a:solidFill>
                <a:schemeClr val="tx1"/>
              </a:solidFill>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76" y="3739936"/>
            <a:ext cx="4144944" cy="129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033692"/>
            <a:ext cx="4165160" cy="120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323528" y="4337846"/>
            <a:ext cx="2137124" cy="892552"/>
          </a:xfrm>
          <a:prstGeom prst="rect">
            <a:avLst/>
          </a:prstGeom>
        </p:spPr>
        <p:txBody>
          <a:bodyPr wrap="none">
            <a:spAutoFit/>
          </a:bodyPr>
          <a:lstStyle/>
          <a:p>
            <a:r>
              <a:rPr lang="es-ES" sz="1300" b="1" dirty="0" smtClean="0"/>
              <a:t>Tasa de interés</a:t>
            </a:r>
          </a:p>
          <a:p>
            <a:r>
              <a:rPr lang="es-ES" sz="1300" b="1" dirty="0" smtClean="0"/>
              <a:t>Cobran Inst. Financieras</a:t>
            </a:r>
          </a:p>
          <a:p>
            <a:r>
              <a:rPr lang="es-ES" sz="1300" b="1" dirty="0" smtClean="0">
                <a:solidFill>
                  <a:srgbClr val="FF0000"/>
                </a:solidFill>
              </a:rPr>
              <a:t>Financiamiento a menor</a:t>
            </a:r>
          </a:p>
          <a:p>
            <a:r>
              <a:rPr lang="es-ES" sz="1300" b="1" dirty="0" smtClean="0">
                <a:solidFill>
                  <a:srgbClr val="FF0000"/>
                </a:solidFill>
              </a:rPr>
              <a:t>costo</a:t>
            </a:r>
            <a:endParaRPr lang="es-ES" sz="1300" dirty="0">
              <a:solidFill>
                <a:srgbClr val="FF0000"/>
              </a:solidFill>
            </a:endParaRPr>
          </a:p>
        </p:txBody>
      </p:sp>
      <p:sp>
        <p:nvSpPr>
          <p:cNvPr id="39" name="38 Estrella de 5 puntas"/>
          <p:cNvSpPr/>
          <p:nvPr/>
        </p:nvSpPr>
        <p:spPr>
          <a:xfrm>
            <a:off x="179512" y="4437112"/>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Rectángulo"/>
          <p:cNvSpPr/>
          <p:nvPr/>
        </p:nvSpPr>
        <p:spPr>
          <a:xfrm>
            <a:off x="323528" y="5373216"/>
            <a:ext cx="2071401" cy="892552"/>
          </a:xfrm>
          <a:prstGeom prst="rect">
            <a:avLst/>
          </a:prstGeom>
        </p:spPr>
        <p:txBody>
          <a:bodyPr wrap="none">
            <a:spAutoFit/>
          </a:bodyPr>
          <a:lstStyle/>
          <a:p>
            <a:r>
              <a:rPr lang="es-ES" sz="1300" b="1" dirty="0" smtClean="0"/>
              <a:t>Tasa de interés</a:t>
            </a:r>
          </a:p>
          <a:p>
            <a:r>
              <a:rPr lang="es-ES" sz="1300" b="1" dirty="0" smtClean="0"/>
              <a:t>Pagan Inst. Financieras</a:t>
            </a:r>
          </a:p>
          <a:p>
            <a:r>
              <a:rPr lang="es-ES" sz="1300" b="1" dirty="0" smtClean="0">
                <a:solidFill>
                  <a:srgbClr val="FF0000"/>
                </a:solidFill>
              </a:rPr>
              <a:t>Mayor rentabilidad para</a:t>
            </a:r>
          </a:p>
          <a:p>
            <a:r>
              <a:rPr lang="es-ES" sz="1300" b="1" dirty="0" smtClean="0">
                <a:solidFill>
                  <a:srgbClr val="FF0000"/>
                </a:solidFill>
              </a:rPr>
              <a:t>el emisor</a:t>
            </a:r>
            <a:endParaRPr lang="es-ES" sz="1300" dirty="0">
              <a:solidFill>
                <a:srgbClr val="FF0000"/>
              </a:solidFill>
            </a:endParaRPr>
          </a:p>
        </p:txBody>
      </p:sp>
      <p:sp>
        <p:nvSpPr>
          <p:cNvPr id="41" name="40 Estrella de 5 puntas"/>
          <p:cNvSpPr/>
          <p:nvPr/>
        </p:nvSpPr>
        <p:spPr>
          <a:xfrm>
            <a:off x="179512" y="5445224"/>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2519773" y="4460956"/>
            <a:ext cx="972107" cy="246221"/>
          </a:xfrm>
          <a:prstGeom prst="rect">
            <a:avLst/>
          </a:prstGeom>
          <a:noFill/>
          <a:ln>
            <a:noFill/>
            <a:tailEnd type="arrow"/>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000" b="1" dirty="0" smtClean="0">
                <a:solidFill>
                  <a:srgbClr val="FF0000"/>
                </a:solidFill>
              </a:rPr>
              <a:t>HASTA</a:t>
            </a:r>
          </a:p>
        </p:txBody>
      </p:sp>
      <p:sp>
        <p:nvSpPr>
          <p:cNvPr id="43" name="42 CuadroTexto"/>
          <p:cNvSpPr txBox="1"/>
          <p:nvPr/>
        </p:nvSpPr>
        <p:spPr>
          <a:xfrm>
            <a:off x="2519773" y="5703059"/>
            <a:ext cx="972107" cy="246221"/>
          </a:xfrm>
          <a:prstGeom prst="rect">
            <a:avLst/>
          </a:prstGeom>
          <a:noFill/>
          <a:ln>
            <a:noFill/>
            <a:tailEnd type="arrow"/>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000" b="1" dirty="0" smtClean="0">
                <a:solidFill>
                  <a:srgbClr val="FF0000"/>
                </a:solidFill>
              </a:rPr>
              <a:t>HASTA</a:t>
            </a:r>
          </a:p>
        </p:txBody>
      </p:sp>
      <p:sp>
        <p:nvSpPr>
          <p:cNvPr id="44" name="43 Elipse"/>
          <p:cNvSpPr/>
          <p:nvPr/>
        </p:nvSpPr>
        <p:spPr>
          <a:xfrm>
            <a:off x="5000864" y="4808814"/>
            <a:ext cx="579247" cy="224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Elipse"/>
          <p:cNvSpPr/>
          <p:nvPr/>
        </p:nvSpPr>
        <p:spPr>
          <a:xfrm>
            <a:off x="3851920" y="4797152"/>
            <a:ext cx="579247" cy="224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7" name="15 Conector recto de flecha"/>
          <p:cNvCxnSpPr/>
          <p:nvPr/>
        </p:nvCxnSpPr>
        <p:spPr>
          <a:xfrm flipV="1">
            <a:off x="6660232" y="4911798"/>
            <a:ext cx="405156" cy="29370"/>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9 Rectángulo"/>
          <p:cNvSpPr/>
          <p:nvPr/>
        </p:nvSpPr>
        <p:spPr>
          <a:xfrm>
            <a:off x="7236296" y="3989382"/>
            <a:ext cx="1728192" cy="181588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600" b="1" dirty="0" smtClean="0">
                <a:solidFill>
                  <a:srgbClr val="FF0000"/>
                </a:solidFill>
                <a:effectLst>
                  <a:glow rad="101600">
                    <a:srgbClr val="ECD4F0">
                      <a:alpha val="60000"/>
                    </a:srgbClr>
                  </a:glow>
                </a:effectLst>
              </a:rPr>
              <a:t>MEJOR ALTERNATIVA</a:t>
            </a:r>
          </a:p>
          <a:p>
            <a:pPr marL="285750" indent="-285750">
              <a:buFontTx/>
              <a:buChar char="-"/>
              <a:defRPr/>
            </a:pPr>
            <a:r>
              <a:rPr lang="es-EC" sz="1600" dirty="0" smtClean="0">
                <a:effectLst>
                  <a:glow rad="101600">
                    <a:srgbClr val="ECD4F0">
                      <a:alpha val="60000"/>
                    </a:srgbClr>
                  </a:glow>
                </a:effectLst>
              </a:rPr>
              <a:t>Menor costo financiero</a:t>
            </a:r>
          </a:p>
          <a:p>
            <a:pPr marL="285750" indent="-285750">
              <a:buFontTx/>
              <a:buChar char="-"/>
              <a:defRPr/>
            </a:pPr>
            <a:r>
              <a:rPr lang="es-EC" sz="1600" dirty="0" smtClean="0">
                <a:effectLst>
                  <a:glow rad="101600">
                    <a:srgbClr val="ECD4F0">
                      <a:alpha val="60000"/>
                    </a:srgbClr>
                  </a:glow>
                </a:effectLst>
              </a:rPr>
              <a:t>Menores requisitos crediticios</a:t>
            </a:r>
          </a:p>
        </p:txBody>
      </p:sp>
      <p:sp>
        <p:nvSpPr>
          <p:cNvPr id="51" name="50 Elipse"/>
          <p:cNvSpPr/>
          <p:nvPr/>
        </p:nvSpPr>
        <p:spPr>
          <a:xfrm>
            <a:off x="5000865" y="6012434"/>
            <a:ext cx="579247" cy="224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Elipse"/>
          <p:cNvSpPr/>
          <p:nvPr/>
        </p:nvSpPr>
        <p:spPr>
          <a:xfrm>
            <a:off x="3851921" y="6000772"/>
            <a:ext cx="579247" cy="224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09710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3151" y="755412"/>
            <a:ext cx="4074833"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PLANTEAMIENTO DEL PROBLEMA</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CuadroTexto"/>
          <p:cNvSpPr txBox="1"/>
          <p:nvPr/>
        </p:nvSpPr>
        <p:spPr>
          <a:xfrm>
            <a:off x="467544" y="1268760"/>
            <a:ext cx="1152128" cy="646331"/>
          </a:xfrm>
          <a:prstGeom prst="rect">
            <a:avLst/>
          </a:prstGeom>
          <a:solidFill>
            <a:srgbClr val="FEDCA0"/>
          </a:solidFill>
          <a:ln>
            <a:solidFill>
              <a:srgbClr val="FFC000"/>
            </a:solidFill>
          </a:ln>
        </p:spPr>
        <p:txBody>
          <a:bodyPr wrap="square" rtlCol="0">
            <a:spAutoFit/>
          </a:bodyPr>
          <a:lstStyle/>
          <a:p>
            <a:pPr algn="ctr"/>
            <a:r>
              <a:rPr lang="es-ES" dirty="0" smtClean="0"/>
              <a:t>Hostería El Toril</a:t>
            </a:r>
          </a:p>
        </p:txBody>
      </p:sp>
      <p:cxnSp>
        <p:nvCxnSpPr>
          <p:cNvPr id="3" name="2 Conector recto de flecha"/>
          <p:cNvCxnSpPr/>
          <p:nvPr/>
        </p:nvCxnSpPr>
        <p:spPr>
          <a:xfrm>
            <a:off x="1619672" y="1591925"/>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5 Recortar rectángulo de esquina sencilla"/>
          <p:cNvSpPr/>
          <p:nvPr/>
        </p:nvSpPr>
        <p:spPr>
          <a:xfrm>
            <a:off x="2051720" y="1391185"/>
            <a:ext cx="3168352" cy="368022"/>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600" b="1" u="sng" dirty="0" smtClean="0"/>
              <a:t>Prestación servicios hoteleros</a:t>
            </a:r>
            <a:endParaRPr lang="es-EC" sz="1600" b="1" u="sng" dirty="0"/>
          </a:p>
        </p:txBody>
      </p:sp>
      <p:sp>
        <p:nvSpPr>
          <p:cNvPr id="16" name="9 Rectángulo"/>
          <p:cNvSpPr/>
          <p:nvPr/>
        </p:nvSpPr>
        <p:spPr>
          <a:xfrm>
            <a:off x="5724128" y="1330316"/>
            <a:ext cx="1728192" cy="584775"/>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600" dirty="0" smtClean="0">
                <a:effectLst>
                  <a:glow rad="101600">
                    <a:srgbClr val="ECD4F0">
                      <a:alpha val="60000"/>
                    </a:srgbClr>
                  </a:glow>
                </a:effectLst>
              </a:rPr>
              <a:t>Hospedaje</a:t>
            </a:r>
          </a:p>
          <a:p>
            <a:pPr>
              <a:defRPr/>
            </a:pPr>
            <a:r>
              <a:rPr lang="es-EC" sz="1600" dirty="0" smtClean="0">
                <a:effectLst>
                  <a:glow rad="101600">
                    <a:srgbClr val="ECD4F0">
                      <a:alpha val="60000"/>
                    </a:srgbClr>
                  </a:glow>
                </a:effectLst>
              </a:rPr>
              <a:t>Alimentación</a:t>
            </a:r>
          </a:p>
        </p:txBody>
      </p:sp>
      <p:cxnSp>
        <p:nvCxnSpPr>
          <p:cNvPr id="17" name="16 Conector recto de flecha"/>
          <p:cNvCxnSpPr/>
          <p:nvPr/>
        </p:nvCxnSpPr>
        <p:spPr>
          <a:xfrm>
            <a:off x="5292080" y="1627059"/>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9 Rectángulo"/>
          <p:cNvSpPr/>
          <p:nvPr/>
        </p:nvSpPr>
        <p:spPr>
          <a:xfrm>
            <a:off x="7380312" y="1196752"/>
            <a:ext cx="1728192" cy="830997"/>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600" dirty="0" smtClean="0">
                <a:effectLst>
                  <a:glow rad="101600">
                    <a:srgbClr val="ECD4F0">
                      <a:alpha val="60000"/>
                    </a:srgbClr>
                  </a:glow>
                </a:effectLst>
              </a:rPr>
              <a:t>Mayores beneficios económicos</a:t>
            </a:r>
          </a:p>
        </p:txBody>
      </p:sp>
      <p:cxnSp>
        <p:nvCxnSpPr>
          <p:cNvPr id="19" name="18 Conector recto de flecha"/>
          <p:cNvCxnSpPr/>
          <p:nvPr/>
        </p:nvCxnSpPr>
        <p:spPr>
          <a:xfrm>
            <a:off x="7020272" y="1627059"/>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2 Recortar rectángulo de esquina sencilla"/>
          <p:cNvSpPr/>
          <p:nvPr/>
        </p:nvSpPr>
        <p:spPr>
          <a:xfrm>
            <a:off x="467544" y="2203123"/>
            <a:ext cx="2448271" cy="635675"/>
          </a:xfrm>
          <a:prstGeom prst="snip1Rect">
            <a:avLst/>
          </a:prstGeom>
          <a:solidFill>
            <a:srgbClr val="DF9485"/>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600" b="1" u="sng" dirty="0" smtClean="0"/>
              <a:t>ESTRATEGIA DE CRECIMIENTO</a:t>
            </a:r>
            <a:endParaRPr lang="es-EC" sz="1600" b="1" u="sng" dirty="0"/>
          </a:p>
        </p:txBody>
      </p:sp>
      <p:sp>
        <p:nvSpPr>
          <p:cNvPr id="21" name="5 Recortar rectángulo de esquina sencilla"/>
          <p:cNvSpPr/>
          <p:nvPr/>
        </p:nvSpPr>
        <p:spPr>
          <a:xfrm>
            <a:off x="6012160" y="2203123"/>
            <a:ext cx="2952328" cy="635675"/>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600" b="1" u="sng" dirty="0" smtClean="0"/>
              <a:t>Maximizar oferta de su servicio</a:t>
            </a:r>
            <a:endParaRPr lang="es-EC" sz="1600" b="1" u="sng" dirty="0"/>
          </a:p>
        </p:txBody>
      </p:sp>
      <p:sp>
        <p:nvSpPr>
          <p:cNvPr id="22" name="9 Rectángulo"/>
          <p:cNvSpPr/>
          <p:nvPr/>
        </p:nvSpPr>
        <p:spPr>
          <a:xfrm>
            <a:off x="4139952" y="2059107"/>
            <a:ext cx="1728192" cy="830997"/>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600" dirty="0" smtClean="0">
                <a:effectLst>
                  <a:glow rad="101600">
                    <a:srgbClr val="ECD4F0">
                      <a:alpha val="60000"/>
                    </a:srgbClr>
                  </a:glow>
                </a:effectLst>
              </a:rPr>
              <a:t>Expandir capacidad instalada</a:t>
            </a:r>
          </a:p>
        </p:txBody>
      </p:sp>
      <p:sp>
        <p:nvSpPr>
          <p:cNvPr id="23" name="14 Recortar rectángulo de esquina diagonal"/>
          <p:cNvSpPr/>
          <p:nvPr/>
        </p:nvSpPr>
        <p:spPr>
          <a:xfrm>
            <a:off x="467544" y="4446234"/>
            <a:ext cx="2448271" cy="617861"/>
          </a:xfrm>
          <a:prstGeom prst="snip2DiagRect">
            <a:avLst/>
          </a:prstGeom>
          <a:solidFill>
            <a:srgbClr val="FEDCA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EMISION DE OBLIGACIONES</a:t>
            </a:r>
          </a:p>
        </p:txBody>
      </p:sp>
      <p:sp>
        <p:nvSpPr>
          <p:cNvPr id="24" name="14 Recortar rectángulo de esquina diagonal"/>
          <p:cNvSpPr/>
          <p:nvPr/>
        </p:nvSpPr>
        <p:spPr>
          <a:xfrm>
            <a:off x="467544" y="3194819"/>
            <a:ext cx="2448271" cy="464880"/>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600" b="1" dirty="0" smtClean="0">
                <a:solidFill>
                  <a:schemeClr val="tx1"/>
                </a:solidFill>
              </a:rPr>
              <a:t>NECESIDAD</a:t>
            </a:r>
            <a:endParaRPr lang="es-EC" sz="1600" b="1" dirty="0">
              <a:solidFill>
                <a:schemeClr val="tx1"/>
              </a:solidFill>
            </a:endParaRPr>
          </a:p>
        </p:txBody>
      </p:sp>
      <p:sp>
        <p:nvSpPr>
          <p:cNvPr id="25" name="4 Flecha a la derecha con muesca"/>
          <p:cNvSpPr/>
          <p:nvPr/>
        </p:nvSpPr>
        <p:spPr>
          <a:xfrm>
            <a:off x="3419873" y="3124741"/>
            <a:ext cx="2376263" cy="590550"/>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b="1" dirty="0" smtClean="0">
                <a:solidFill>
                  <a:srgbClr val="FF0000"/>
                </a:solidFill>
              </a:rPr>
              <a:t>Propuesta de financiamiento</a:t>
            </a:r>
            <a:endParaRPr lang="es-EC" b="1" dirty="0">
              <a:solidFill>
                <a:srgbClr val="FF0000"/>
              </a:solidFill>
            </a:endParaRPr>
          </a:p>
        </p:txBody>
      </p:sp>
      <p:sp>
        <p:nvSpPr>
          <p:cNvPr id="26" name="5 Recortar rectángulo de esquina sencilla"/>
          <p:cNvSpPr/>
          <p:nvPr/>
        </p:nvSpPr>
        <p:spPr>
          <a:xfrm>
            <a:off x="6012160" y="3192383"/>
            <a:ext cx="2952328" cy="1170980"/>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buFontTx/>
              <a:buChar char="-"/>
              <a:defRPr/>
            </a:pPr>
            <a:r>
              <a:rPr lang="es-EC" sz="1600" b="1" u="sng" dirty="0" smtClean="0"/>
              <a:t>Ampliar infraestructura productiva empresarial</a:t>
            </a:r>
          </a:p>
          <a:p>
            <a:pPr marL="285750" indent="-285750">
              <a:buFontTx/>
              <a:buChar char="-"/>
              <a:defRPr/>
            </a:pPr>
            <a:r>
              <a:rPr lang="es-EC" sz="1600" b="1" u="sng" dirty="0" smtClean="0"/>
              <a:t>Generar capital de trabajo positivo</a:t>
            </a:r>
            <a:endParaRPr lang="es-EC" sz="1600" b="1" u="sng" dirty="0"/>
          </a:p>
        </p:txBody>
      </p:sp>
      <p:pic>
        <p:nvPicPr>
          <p:cNvPr id="2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2870047"/>
            <a:ext cx="169110" cy="34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9 Rectángulo"/>
          <p:cNvSpPr/>
          <p:nvPr/>
        </p:nvSpPr>
        <p:spPr>
          <a:xfrm>
            <a:off x="3779912" y="3852337"/>
            <a:ext cx="1728192" cy="584775"/>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600" dirty="0" smtClean="0">
                <a:effectLst>
                  <a:glow rad="101600">
                    <a:srgbClr val="ECD4F0">
                      <a:alpha val="60000"/>
                    </a:srgbClr>
                  </a:glow>
                </a:effectLst>
              </a:rPr>
              <a:t>Inyección de liquidez</a:t>
            </a:r>
          </a:p>
        </p:txBody>
      </p:sp>
      <p:sp>
        <p:nvSpPr>
          <p:cNvPr id="33" name="4 Flecha a la derecha con muesca"/>
          <p:cNvSpPr/>
          <p:nvPr/>
        </p:nvSpPr>
        <p:spPr>
          <a:xfrm>
            <a:off x="3419873" y="4494634"/>
            <a:ext cx="2376264" cy="590550"/>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b="1" dirty="0" smtClean="0">
                <a:solidFill>
                  <a:srgbClr val="FF0000"/>
                </a:solidFill>
              </a:rPr>
              <a:t>Apalancamiento financiero</a:t>
            </a:r>
            <a:endParaRPr lang="es-EC" b="1" dirty="0">
              <a:solidFill>
                <a:srgbClr val="FF0000"/>
              </a:solidFill>
            </a:endParaRPr>
          </a:p>
        </p:txBody>
      </p:sp>
      <p:sp>
        <p:nvSpPr>
          <p:cNvPr id="34" name="33 CuadroTexto"/>
          <p:cNvSpPr txBox="1"/>
          <p:nvPr/>
        </p:nvSpPr>
        <p:spPr>
          <a:xfrm>
            <a:off x="6084168" y="4509120"/>
            <a:ext cx="2736304" cy="523220"/>
          </a:xfrm>
          <a:prstGeom prst="rect">
            <a:avLst/>
          </a:prstGeom>
          <a:noFill/>
        </p:spPr>
        <p:txBody>
          <a:bodyPr wrap="square" rtlCol="0">
            <a:spAutoFit/>
          </a:bodyPr>
          <a:lstStyle/>
          <a:p>
            <a:pPr algn="ctr"/>
            <a:r>
              <a:rPr lang="es-ES" sz="1400" b="1" dirty="0" smtClean="0"/>
              <a:t>Beneficiará EMPRESA - INVERSIONISTAS</a:t>
            </a:r>
          </a:p>
        </p:txBody>
      </p:sp>
      <p:sp>
        <p:nvSpPr>
          <p:cNvPr id="38" name="5 Recortar rectángulo de esquina sencilla"/>
          <p:cNvSpPr/>
          <p:nvPr/>
        </p:nvSpPr>
        <p:spPr>
          <a:xfrm>
            <a:off x="6300192" y="5013176"/>
            <a:ext cx="2430264" cy="903327"/>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buFontTx/>
              <a:buChar char="-"/>
              <a:defRPr/>
            </a:pPr>
            <a:r>
              <a:rPr lang="es-EC" sz="1600" b="1" u="sng" dirty="0" smtClean="0"/>
              <a:t>Interés fijo</a:t>
            </a:r>
          </a:p>
          <a:p>
            <a:pPr marL="285750" indent="-285750">
              <a:buFontTx/>
              <a:buChar char="-"/>
              <a:defRPr/>
            </a:pPr>
            <a:r>
              <a:rPr lang="es-EC" sz="1600" b="1" u="sng" dirty="0" smtClean="0"/>
              <a:t>Plazo estipulado conveniente</a:t>
            </a:r>
            <a:endParaRPr lang="es-EC" sz="1600" b="1" u="sng" dirty="0"/>
          </a:p>
        </p:txBody>
      </p:sp>
    </p:spTree>
    <p:extLst>
      <p:ext uri="{BB962C8B-B14F-4D97-AF65-F5344CB8AC3E}">
        <p14:creationId xmlns:p14="http://schemas.microsoft.com/office/powerpoint/2010/main" val="1909672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755412"/>
            <a:ext cx="3570208"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ANALISIS BASICO DE RIESGO</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a:off x="3923928" y="816967"/>
            <a:ext cx="4824536" cy="307777"/>
          </a:xfrm>
          <a:prstGeom prst="rect">
            <a:avLst/>
          </a:prstGeom>
        </p:spPr>
        <p:txBody>
          <a:bodyPr wrap="square">
            <a:spAutoFit/>
          </a:bodyPr>
          <a:lstStyle/>
          <a:p>
            <a:r>
              <a:rPr lang="es-ES" sz="1400" dirty="0"/>
              <a:t>LEY DE MERCADO DE VALORES, Título XVII, Art. 161.</a:t>
            </a:r>
          </a:p>
        </p:txBody>
      </p:sp>
      <p:sp>
        <p:nvSpPr>
          <p:cNvPr id="27" name="26 Flecha a la derecha con muesca"/>
          <p:cNvSpPr/>
          <p:nvPr/>
        </p:nvSpPr>
        <p:spPr>
          <a:xfrm>
            <a:off x="417037" y="1268760"/>
            <a:ext cx="1346651" cy="672525"/>
          </a:xfrm>
          <a:prstGeom prst="notchedRightArrow">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sz="1600" dirty="0" smtClean="0">
                <a:solidFill>
                  <a:prstClr val="black"/>
                </a:solidFill>
                <a:latin typeface="+mn-lt"/>
              </a:rPr>
              <a:t>Finalidad</a:t>
            </a:r>
            <a:endParaRPr lang="es-EC" sz="1600" dirty="0">
              <a:latin typeface="+mn-lt"/>
            </a:endParaRPr>
          </a:p>
        </p:txBody>
      </p:sp>
      <p:sp>
        <p:nvSpPr>
          <p:cNvPr id="29" name="28 CuadroTexto"/>
          <p:cNvSpPr txBox="1"/>
          <p:nvPr/>
        </p:nvSpPr>
        <p:spPr>
          <a:xfrm>
            <a:off x="1907704" y="1268760"/>
            <a:ext cx="2638276" cy="553998"/>
          </a:xfrm>
          <a:prstGeom prst="rect">
            <a:avLst/>
          </a:prstGeom>
          <a:noFill/>
        </p:spPr>
        <p:txBody>
          <a:bodyPr wrap="square" rtlCol="0">
            <a:spAutoFit/>
          </a:bodyPr>
          <a:lstStyle/>
          <a:p>
            <a:r>
              <a:rPr lang="es-ES" sz="1500" dirty="0" smtClean="0"/>
              <a:t>Opinión de capacidad y solvencia empresarial</a:t>
            </a:r>
          </a:p>
        </p:txBody>
      </p:sp>
      <p:sp>
        <p:nvSpPr>
          <p:cNvPr id="30" name="29 CuadroTexto"/>
          <p:cNvSpPr txBox="1"/>
          <p:nvPr/>
        </p:nvSpPr>
        <p:spPr>
          <a:xfrm>
            <a:off x="4283968" y="1268760"/>
            <a:ext cx="1842864" cy="553998"/>
          </a:xfrm>
          <a:prstGeom prst="rect">
            <a:avLst/>
          </a:prstGeom>
          <a:noFill/>
        </p:spPr>
        <p:txBody>
          <a:bodyPr wrap="square" rtlCol="0">
            <a:spAutoFit/>
          </a:bodyPr>
          <a:lstStyle/>
          <a:p>
            <a:r>
              <a:rPr lang="es-ES" sz="1500" dirty="0" smtClean="0"/>
              <a:t>Riesgo</a:t>
            </a:r>
          </a:p>
          <a:p>
            <a:r>
              <a:rPr lang="es-ES" sz="1500" dirty="0" smtClean="0"/>
              <a:t>incumplimiento</a:t>
            </a:r>
          </a:p>
        </p:txBody>
      </p:sp>
      <p:cxnSp>
        <p:nvCxnSpPr>
          <p:cNvPr id="31" name="30 Conector recto"/>
          <p:cNvCxnSpPr/>
          <p:nvPr/>
        </p:nvCxnSpPr>
        <p:spPr>
          <a:xfrm>
            <a:off x="4067944" y="1605022"/>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35" name="34 Conector recto"/>
          <p:cNvCxnSpPr/>
          <p:nvPr/>
        </p:nvCxnSpPr>
        <p:spPr>
          <a:xfrm>
            <a:off x="5708936" y="1512481"/>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6" name="35 CuadroTexto"/>
          <p:cNvSpPr txBox="1"/>
          <p:nvPr/>
        </p:nvSpPr>
        <p:spPr>
          <a:xfrm>
            <a:off x="5868144" y="1290826"/>
            <a:ext cx="2520280" cy="553998"/>
          </a:xfrm>
          <a:prstGeom prst="rect">
            <a:avLst/>
          </a:prstGeom>
          <a:noFill/>
        </p:spPr>
        <p:txBody>
          <a:bodyPr wrap="square" rtlCol="0">
            <a:spAutoFit/>
          </a:bodyPr>
          <a:lstStyle/>
          <a:p>
            <a:r>
              <a:rPr lang="es-ES" sz="1500" dirty="0" smtClean="0"/>
              <a:t>Términos y plazos de valores de oferta pública</a:t>
            </a:r>
          </a:p>
        </p:txBody>
      </p:sp>
      <p:cxnSp>
        <p:nvCxnSpPr>
          <p:cNvPr id="37" name="36 Conector recto"/>
          <p:cNvCxnSpPr/>
          <p:nvPr/>
        </p:nvCxnSpPr>
        <p:spPr>
          <a:xfrm>
            <a:off x="8100392" y="1556792"/>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9" name="38 CuadroTexto"/>
          <p:cNvSpPr txBox="1"/>
          <p:nvPr/>
        </p:nvSpPr>
        <p:spPr>
          <a:xfrm>
            <a:off x="8396808" y="1412776"/>
            <a:ext cx="495672" cy="323165"/>
          </a:xfrm>
          <a:prstGeom prst="rect">
            <a:avLst/>
          </a:prstGeom>
          <a:noFill/>
        </p:spPr>
        <p:txBody>
          <a:bodyPr wrap="square" rtlCol="0">
            <a:spAutoFit/>
          </a:bodyPr>
          <a:lstStyle/>
          <a:p>
            <a:r>
              <a:rPr lang="es-ES" sz="1500" dirty="0" smtClean="0"/>
              <a:t>MV</a:t>
            </a:r>
          </a:p>
        </p:txBody>
      </p:sp>
      <p:cxnSp>
        <p:nvCxnSpPr>
          <p:cNvPr id="7" name="6 Conector recto"/>
          <p:cNvCxnSpPr/>
          <p:nvPr/>
        </p:nvCxnSpPr>
        <p:spPr>
          <a:xfrm>
            <a:off x="2123728" y="1797269"/>
            <a:ext cx="0" cy="551611"/>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cxnSp>
        <p:nvCxnSpPr>
          <p:cNvPr id="40" name="39 Conector recto"/>
          <p:cNvCxnSpPr/>
          <p:nvPr/>
        </p:nvCxnSpPr>
        <p:spPr>
          <a:xfrm>
            <a:off x="2123728" y="2348880"/>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1" name="40 CuadroTexto"/>
          <p:cNvSpPr txBox="1"/>
          <p:nvPr/>
        </p:nvSpPr>
        <p:spPr>
          <a:xfrm>
            <a:off x="2437780" y="1981289"/>
            <a:ext cx="4222452" cy="1015663"/>
          </a:xfrm>
          <a:prstGeom prst="rect">
            <a:avLst/>
          </a:prstGeom>
          <a:noFill/>
        </p:spPr>
        <p:txBody>
          <a:bodyPr wrap="square" rtlCol="0">
            <a:spAutoFit/>
          </a:bodyPr>
          <a:lstStyle/>
          <a:p>
            <a:pPr marL="285750" indent="-285750">
              <a:buFontTx/>
              <a:buChar char="-"/>
            </a:pPr>
            <a:r>
              <a:rPr lang="es-ES" sz="1500" dirty="0" smtClean="0"/>
              <a:t>Estados financieros históricos y proyectados</a:t>
            </a:r>
          </a:p>
          <a:p>
            <a:pPr marL="285750" indent="-285750">
              <a:buFontTx/>
              <a:buChar char="-"/>
            </a:pPr>
            <a:r>
              <a:rPr lang="es-ES" sz="1500" dirty="0" smtClean="0"/>
              <a:t>Análisis de gestión y estructura empresarial</a:t>
            </a:r>
          </a:p>
          <a:p>
            <a:pPr marL="285750" indent="-285750">
              <a:buFontTx/>
              <a:buChar char="-"/>
            </a:pPr>
            <a:r>
              <a:rPr lang="es-ES" sz="1500" dirty="0" smtClean="0"/>
              <a:t>Entorno empresarial</a:t>
            </a:r>
          </a:p>
        </p:txBody>
      </p:sp>
      <p:cxnSp>
        <p:nvCxnSpPr>
          <p:cNvPr id="42" name="41 Conector recto"/>
          <p:cNvCxnSpPr/>
          <p:nvPr/>
        </p:nvCxnSpPr>
        <p:spPr>
          <a:xfrm>
            <a:off x="6732240" y="2564904"/>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3" name="42 CuadroTexto"/>
          <p:cNvSpPr txBox="1"/>
          <p:nvPr/>
        </p:nvSpPr>
        <p:spPr>
          <a:xfrm>
            <a:off x="6948264" y="2298938"/>
            <a:ext cx="1872208" cy="553998"/>
          </a:xfrm>
          <a:prstGeom prst="rect">
            <a:avLst/>
          </a:prstGeom>
          <a:noFill/>
        </p:spPr>
        <p:txBody>
          <a:bodyPr wrap="square" rtlCol="0">
            <a:spAutoFit/>
          </a:bodyPr>
          <a:lstStyle/>
          <a:p>
            <a:r>
              <a:rPr lang="es-ES" sz="1500" dirty="0" smtClean="0"/>
              <a:t>Análisis técnicos y evaluativos</a:t>
            </a:r>
          </a:p>
        </p:txBody>
      </p:sp>
      <p:sp>
        <p:nvSpPr>
          <p:cNvPr id="8" name="7 Abrir llave"/>
          <p:cNvSpPr/>
          <p:nvPr/>
        </p:nvSpPr>
        <p:spPr>
          <a:xfrm>
            <a:off x="417037" y="2996952"/>
            <a:ext cx="122515" cy="3024336"/>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49" name="48 Rectángulo"/>
          <p:cNvSpPr/>
          <p:nvPr/>
        </p:nvSpPr>
        <p:spPr>
          <a:xfrm>
            <a:off x="567765" y="3321859"/>
            <a:ext cx="1893467" cy="323165"/>
          </a:xfrm>
          <a:prstGeom prst="rect">
            <a:avLst/>
          </a:prstGeom>
        </p:spPr>
        <p:txBody>
          <a:bodyPr wrap="none">
            <a:spAutoFit/>
          </a:bodyPr>
          <a:lstStyle/>
          <a:p>
            <a:r>
              <a:rPr lang="es-ES" sz="1500" b="1" dirty="0"/>
              <a:t>Riesgo económico</a:t>
            </a:r>
            <a:endParaRPr lang="es-ES" sz="1500" dirty="0"/>
          </a:p>
        </p:txBody>
      </p:sp>
      <p:cxnSp>
        <p:nvCxnSpPr>
          <p:cNvPr id="50" name="49 Conector recto"/>
          <p:cNvCxnSpPr/>
          <p:nvPr/>
        </p:nvCxnSpPr>
        <p:spPr>
          <a:xfrm>
            <a:off x="2483768" y="3501008"/>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1" name="50 CuadroTexto"/>
          <p:cNvSpPr txBox="1"/>
          <p:nvPr/>
        </p:nvSpPr>
        <p:spPr>
          <a:xfrm>
            <a:off x="2771800" y="3128917"/>
            <a:ext cx="3744416" cy="784830"/>
          </a:xfrm>
          <a:prstGeom prst="rect">
            <a:avLst/>
          </a:prstGeom>
          <a:noFill/>
        </p:spPr>
        <p:txBody>
          <a:bodyPr wrap="square" rtlCol="0">
            <a:spAutoFit/>
          </a:bodyPr>
          <a:lstStyle/>
          <a:p>
            <a:r>
              <a:rPr lang="es-ES" sz="1500" dirty="0" smtClean="0"/>
              <a:t>Diversificación producción</a:t>
            </a:r>
          </a:p>
          <a:p>
            <a:r>
              <a:rPr lang="es-ES" sz="1500" dirty="0" smtClean="0"/>
              <a:t>Apalancamiento positivo operatividad</a:t>
            </a:r>
          </a:p>
          <a:p>
            <a:r>
              <a:rPr lang="es-ES" sz="1500" dirty="0" smtClean="0"/>
              <a:t>Generación beneficios económicos</a:t>
            </a:r>
          </a:p>
        </p:txBody>
      </p:sp>
      <p:sp>
        <p:nvSpPr>
          <p:cNvPr id="52" name="51 CuadroTexto"/>
          <p:cNvSpPr txBox="1"/>
          <p:nvPr/>
        </p:nvSpPr>
        <p:spPr>
          <a:xfrm>
            <a:off x="611560" y="3573016"/>
            <a:ext cx="1822475" cy="246221"/>
          </a:xfrm>
          <a:prstGeom prst="rect">
            <a:avLst/>
          </a:prstGeom>
          <a:noFill/>
        </p:spPr>
        <p:txBody>
          <a:bodyPr wrap="square" rtlCol="0">
            <a:spAutoFit/>
          </a:bodyPr>
          <a:lstStyle/>
          <a:p>
            <a:r>
              <a:rPr lang="es-ES" sz="1000" dirty="0" smtClean="0"/>
              <a:t>DECISIONES INVERSION</a:t>
            </a:r>
          </a:p>
        </p:txBody>
      </p:sp>
      <p:cxnSp>
        <p:nvCxnSpPr>
          <p:cNvPr id="53" name="52 Conector recto"/>
          <p:cNvCxnSpPr/>
          <p:nvPr/>
        </p:nvCxnSpPr>
        <p:spPr>
          <a:xfrm>
            <a:off x="6732240" y="3501008"/>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4" name="53 CuadroTexto"/>
          <p:cNvSpPr txBox="1"/>
          <p:nvPr/>
        </p:nvSpPr>
        <p:spPr>
          <a:xfrm>
            <a:off x="7164288" y="3356992"/>
            <a:ext cx="936104" cy="323165"/>
          </a:xfrm>
          <a:prstGeom prst="rect">
            <a:avLst/>
          </a:prstGeom>
          <a:noFill/>
        </p:spPr>
        <p:txBody>
          <a:bodyPr wrap="square" rtlCol="0">
            <a:spAutoFit/>
          </a:bodyPr>
          <a:lstStyle/>
          <a:p>
            <a:r>
              <a:rPr lang="es-ES" sz="1500" b="1" dirty="0" smtClean="0"/>
              <a:t>MINIMO</a:t>
            </a:r>
          </a:p>
        </p:txBody>
      </p:sp>
      <p:sp>
        <p:nvSpPr>
          <p:cNvPr id="55" name="54 Rectángulo"/>
          <p:cNvSpPr/>
          <p:nvPr/>
        </p:nvSpPr>
        <p:spPr>
          <a:xfrm>
            <a:off x="567765" y="4227766"/>
            <a:ext cx="1797287" cy="323165"/>
          </a:xfrm>
          <a:prstGeom prst="rect">
            <a:avLst/>
          </a:prstGeom>
        </p:spPr>
        <p:txBody>
          <a:bodyPr wrap="none">
            <a:spAutoFit/>
          </a:bodyPr>
          <a:lstStyle/>
          <a:p>
            <a:r>
              <a:rPr lang="es-ES" sz="1500" b="1" dirty="0"/>
              <a:t>Riesgo </a:t>
            </a:r>
            <a:r>
              <a:rPr lang="es-ES" sz="1500" b="1" dirty="0" smtClean="0"/>
              <a:t>financiero</a:t>
            </a:r>
            <a:endParaRPr lang="es-ES" sz="1500" dirty="0"/>
          </a:p>
        </p:txBody>
      </p:sp>
      <p:cxnSp>
        <p:nvCxnSpPr>
          <p:cNvPr id="56" name="55 Conector recto"/>
          <p:cNvCxnSpPr/>
          <p:nvPr/>
        </p:nvCxnSpPr>
        <p:spPr>
          <a:xfrm>
            <a:off x="2483768" y="4406915"/>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7" name="56 CuadroTexto"/>
          <p:cNvSpPr txBox="1"/>
          <p:nvPr/>
        </p:nvSpPr>
        <p:spPr>
          <a:xfrm>
            <a:off x="2771800" y="3933056"/>
            <a:ext cx="3960440" cy="1246495"/>
          </a:xfrm>
          <a:prstGeom prst="rect">
            <a:avLst/>
          </a:prstGeom>
          <a:noFill/>
        </p:spPr>
        <p:txBody>
          <a:bodyPr wrap="square" rtlCol="0">
            <a:spAutoFit/>
          </a:bodyPr>
          <a:lstStyle/>
          <a:p>
            <a:r>
              <a:rPr lang="es-ES" sz="1500" b="1" dirty="0" smtClean="0"/>
              <a:t>Cero apalancamiento financiero:</a:t>
            </a:r>
          </a:p>
          <a:p>
            <a:pPr marL="285750" indent="-285750">
              <a:buFontTx/>
              <a:buChar char="-"/>
            </a:pPr>
            <a:r>
              <a:rPr lang="es-ES" sz="1500" dirty="0" smtClean="0"/>
              <a:t>Vía capitalización de utilidades se ha fortalecido la propiedad societaria</a:t>
            </a:r>
          </a:p>
          <a:p>
            <a:r>
              <a:rPr lang="es-ES" sz="1500" b="1" dirty="0" smtClean="0"/>
              <a:t>Emisión obligaciones mejorará niveles de liquidez y capital de trabajo</a:t>
            </a:r>
          </a:p>
        </p:txBody>
      </p:sp>
      <p:sp>
        <p:nvSpPr>
          <p:cNvPr id="58" name="57 CuadroTexto"/>
          <p:cNvSpPr txBox="1"/>
          <p:nvPr/>
        </p:nvSpPr>
        <p:spPr>
          <a:xfrm>
            <a:off x="568080" y="4478923"/>
            <a:ext cx="2131712" cy="246221"/>
          </a:xfrm>
          <a:prstGeom prst="rect">
            <a:avLst/>
          </a:prstGeom>
          <a:noFill/>
        </p:spPr>
        <p:txBody>
          <a:bodyPr wrap="square" rtlCol="0">
            <a:spAutoFit/>
          </a:bodyPr>
          <a:lstStyle/>
          <a:p>
            <a:r>
              <a:rPr lang="es-ES" sz="1000" dirty="0" smtClean="0"/>
              <a:t>DECISIONES FINANCIAMIENTO</a:t>
            </a:r>
          </a:p>
        </p:txBody>
      </p:sp>
      <p:cxnSp>
        <p:nvCxnSpPr>
          <p:cNvPr id="59" name="58 Conector recto"/>
          <p:cNvCxnSpPr/>
          <p:nvPr/>
        </p:nvCxnSpPr>
        <p:spPr>
          <a:xfrm>
            <a:off x="6732240" y="4305147"/>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0" name="59 CuadroTexto"/>
          <p:cNvSpPr txBox="1"/>
          <p:nvPr/>
        </p:nvSpPr>
        <p:spPr>
          <a:xfrm>
            <a:off x="7164288" y="4161131"/>
            <a:ext cx="936104" cy="323165"/>
          </a:xfrm>
          <a:prstGeom prst="rect">
            <a:avLst/>
          </a:prstGeom>
          <a:noFill/>
        </p:spPr>
        <p:txBody>
          <a:bodyPr wrap="square" rtlCol="0">
            <a:spAutoFit/>
          </a:bodyPr>
          <a:lstStyle/>
          <a:p>
            <a:r>
              <a:rPr lang="es-ES" sz="1500" b="1" dirty="0" smtClean="0"/>
              <a:t>MINIMO</a:t>
            </a:r>
          </a:p>
        </p:txBody>
      </p:sp>
      <p:sp>
        <p:nvSpPr>
          <p:cNvPr id="61" name="60 Rectángulo"/>
          <p:cNvSpPr/>
          <p:nvPr/>
        </p:nvSpPr>
        <p:spPr>
          <a:xfrm>
            <a:off x="611560" y="5157192"/>
            <a:ext cx="1744388" cy="323165"/>
          </a:xfrm>
          <a:prstGeom prst="rect">
            <a:avLst/>
          </a:prstGeom>
        </p:spPr>
        <p:txBody>
          <a:bodyPr wrap="none">
            <a:spAutoFit/>
          </a:bodyPr>
          <a:lstStyle/>
          <a:p>
            <a:r>
              <a:rPr lang="es-ES" sz="1500" b="1" dirty="0"/>
              <a:t>Riesgo </a:t>
            </a:r>
            <a:r>
              <a:rPr lang="es-ES" sz="1500" b="1" dirty="0" smtClean="0"/>
              <a:t>operativo</a:t>
            </a:r>
            <a:endParaRPr lang="es-ES" sz="1500" dirty="0"/>
          </a:p>
        </p:txBody>
      </p:sp>
      <p:cxnSp>
        <p:nvCxnSpPr>
          <p:cNvPr id="62" name="61 Conector recto"/>
          <p:cNvCxnSpPr/>
          <p:nvPr/>
        </p:nvCxnSpPr>
        <p:spPr>
          <a:xfrm>
            <a:off x="2483768" y="5373216"/>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3" name="62 CuadroTexto"/>
          <p:cNvSpPr txBox="1"/>
          <p:nvPr/>
        </p:nvSpPr>
        <p:spPr>
          <a:xfrm>
            <a:off x="2771800" y="5194067"/>
            <a:ext cx="3744416" cy="553998"/>
          </a:xfrm>
          <a:prstGeom prst="rect">
            <a:avLst/>
          </a:prstGeom>
          <a:noFill/>
        </p:spPr>
        <p:txBody>
          <a:bodyPr wrap="square" rtlCol="0">
            <a:spAutoFit/>
          </a:bodyPr>
          <a:lstStyle/>
          <a:p>
            <a:r>
              <a:rPr lang="es-ES" sz="1500" dirty="0" smtClean="0"/>
              <a:t>No existe estandarización de algunos procesos</a:t>
            </a:r>
            <a:r>
              <a:rPr lang="es-ES" sz="1500" dirty="0"/>
              <a:t> </a:t>
            </a:r>
            <a:r>
              <a:rPr lang="es-ES" sz="1500" dirty="0" smtClean="0"/>
              <a:t>administrativos y operativos</a:t>
            </a:r>
          </a:p>
        </p:txBody>
      </p:sp>
      <p:cxnSp>
        <p:nvCxnSpPr>
          <p:cNvPr id="64" name="63 Conector recto"/>
          <p:cNvCxnSpPr/>
          <p:nvPr/>
        </p:nvCxnSpPr>
        <p:spPr>
          <a:xfrm>
            <a:off x="6732240" y="5338083"/>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5" name="64 CuadroTexto"/>
          <p:cNvSpPr txBox="1"/>
          <p:nvPr/>
        </p:nvSpPr>
        <p:spPr>
          <a:xfrm>
            <a:off x="7164288" y="5194067"/>
            <a:ext cx="936104" cy="323165"/>
          </a:xfrm>
          <a:prstGeom prst="rect">
            <a:avLst/>
          </a:prstGeom>
          <a:noFill/>
        </p:spPr>
        <p:txBody>
          <a:bodyPr wrap="square" rtlCol="0">
            <a:spAutoFit/>
          </a:bodyPr>
          <a:lstStyle/>
          <a:p>
            <a:r>
              <a:rPr lang="es-ES" sz="1500" b="1" dirty="0" smtClean="0"/>
              <a:t>BAJO</a:t>
            </a:r>
          </a:p>
        </p:txBody>
      </p:sp>
      <p:sp>
        <p:nvSpPr>
          <p:cNvPr id="66" name="65 CuadroTexto"/>
          <p:cNvSpPr txBox="1"/>
          <p:nvPr/>
        </p:nvSpPr>
        <p:spPr>
          <a:xfrm>
            <a:off x="611560" y="5415027"/>
            <a:ext cx="2131712" cy="400110"/>
          </a:xfrm>
          <a:prstGeom prst="rect">
            <a:avLst/>
          </a:prstGeom>
          <a:noFill/>
        </p:spPr>
        <p:txBody>
          <a:bodyPr wrap="square" rtlCol="0">
            <a:spAutoFit/>
          </a:bodyPr>
          <a:lstStyle/>
          <a:p>
            <a:r>
              <a:rPr lang="es-ES" sz="1000" dirty="0" smtClean="0"/>
              <a:t>EFICACIA Y EFICIENCIA PROCESOS</a:t>
            </a:r>
          </a:p>
        </p:txBody>
      </p:sp>
    </p:spTree>
    <p:extLst>
      <p:ext uri="{BB962C8B-B14F-4D97-AF65-F5344CB8AC3E}">
        <p14:creationId xmlns:p14="http://schemas.microsoft.com/office/powerpoint/2010/main" val="1569942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755412"/>
            <a:ext cx="3570208"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ANALISIS BASICO DE RIESGO</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a:off x="3923928" y="816967"/>
            <a:ext cx="4824536" cy="307777"/>
          </a:xfrm>
          <a:prstGeom prst="rect">
            <a:avLst/>
          </a:prstGeom>
        </p:spPr>
        <p:txBody>
          <a:bodyPr wrap="square">
            <a:spAutoFit/>
          </a:bodyPr>
          <a:lstStyle/>
          <a:p>
            <a:r>
              <a:rPr lang="es-ES" sz="1400" dirty="0"/>
              <a:t>LEY DE MERCADO DE VALORES, Título XVII, Art. 161.</a:t>
            </a:r>
          </a:p>
        </p:txBody>
      </p:sp>
      <p:sp>
        <p:nvSpPr>
          <p:cNvPr id="8" name="7 Abrir llave"/>
          <p:cNvSpPr/>
          <p:nvPr/>
        </p:nvSpPr>
        <p:spPr>
          <a:xfrm>
            <a:off x="417037" y="1196752"/>
            <a:ext cx="150728" cy="316835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49" name="48 Rectángulo"/>
          <p:cNvSpPr/>
          <p:nvPr/>
        </p:nvSpPr>
        <p:spPr>
          <a:xfrm>
            <a:off x="567765" y="1377643"/>
            <a:ext cx="1955985" cy="323165"/>
          </a:xfrm>
          <a:prstGeom prst="rect">
            <a:avLst/>
          </a:prstGeom>
        </p:spPr>
        <p:txBody>
          <a:bodyPr wrap="none">
            <a:spAutoFit/>
          </a:bodyPr>
          <a:lstStyle/>
          <a:p>
            <a:r>
              <a:rPr lang="es-ES" sz="1500" b="1" dirty="0"/>
              <a:t>Riesgo </a:t>
            </a:r>
            <a:r>
              <a:rPr lang="es-ES" sz="1500" b="1" dirty="0" smtClean="0"/>
              <a:t>tecnológico</a:t>
            </a:r>
            <a:endParaRPr lang="es-ES" sz="1500" dirty="0"/>
          </a:p>
        </p:txBody>
      </p:sp>
      <p:cxnSp>
        <p:nvCxnSpPr>
          <p:cNvPr id="50" name="49 Conector recto"/>
          <p:cNvCxnSpPr/>
          <p:nvPr/>
        </p:nvCxnSpPr>
        <p:spPr>
          <a:xfrm>
            <a:off x="2483768" y="1556792"/>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1" name="50 CuadroTexto"/>
          <p:cNvSpPr txBox="1"/>
          <p:nvPr/>
        </p:nvSpPr>
        <p:spPr>
          <a:xfrm>
            <a:off x="2843808" y="1184701"/>
            <a:ext cx="3816424" cy="784830"/>
          </a:xfrm>
          <a:prstGeom prst="rect">
            <a:avLst/>
          </a:prstGeom>
          <a:noFill/>
        </p:spPr>
        <p:txBody>
          <a:bodyPr wrap="square" rtlCol="0">
            <a:spAutoFit/>
          </a:bodyPr>
          <a:lstStyle/>
          <a:p>
            <a:r>
              <a:rPr lang="es-ES" sz="1500" dirty="0" smtClean="0"/>
              <a:t>Procesos gerenciales simples que se sustentan en sistemas informáticos confiables y consistentes.</a:t>
            </a:r>
          </a:p>
        </p:txBody>
      </p:sp>
      <p:cxnSp>
        <p:nvCxnSpPr>
          <p:cNvPr id="53" name="52 Conector recto"/>
          <p:cNvCxnSpPr/>
          <p:nvPr/>
        </p:nvCxnSpPr>
        <p:spPr>
          <a:xfrm>
            <a:off x="6732240" y="1556792"/>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4" name="53 CuadroTexto"/>
          <p:cNvSpPr txBox="1"/>
          <p:nvPr/>
        </p:nvSpPr>
        <p:spPr>
          <a:xfrm>
            <a:off x="7164288" y="1412776"/>
            <a:ext cx="936104" cy="323165"/>
          </a:xfrm>
          <a:prstGeom prst="rect">
            <a:avLst/>
          </a:prstGeom>
          <a:noFill/>
        </p:spPr>
        <p:txBody>
          <a:bodyPr wrap="square" rtlCol="0">
            <a:spAutoFit/>
          </a:bodyPr>
          <a:lstStyle/>
          <a:p>
            <a:r>
              <a:rPr lang="es-ES" sz="1500" b="1" dirty="0" smtClean="0"/>
              <a:t>BAJO</a:t>
            </a:r>
          </a:p>
        </p:txBody>
      </p:sp>
      <p:sp>
        <p:nvSpPr>
          <p:cNvPr id="55" name="54 Rectángulo"/>
          <p:cNvSpPr/>
          <p:nvPr/>
        </p:nvSpPr>
        <p:spPr>
          <a:xfrm>
            <a:off x="567765" y="2283550"/>
            <a:ext cx="1625766" cy="323165"/>
          </a:xfrm>
          <a:prstGeom prst="rect">
            <a:avLst/>
          </a:prstGeom>
        </p:spPr>
        <p:txBody>
          <a:bodyPr wrap="none">
            <a:spAutoFit/>
          </a:bodyPr>
          <a:lstStyle/>
          <a:p>
            <a:r>
              <a:rPr lang="es-ES" sz="1500" b="1" dirty="0"/>
              <a:t>Riesgo </a:t>
            </a:r>
            <a:r>
              <a:rPr lang="es-ES" sz="1500" b="1" dirty="0" smtClean="0"/>
              <a:t>humano</a:t>
            </a:r>
            <a:endParaRPr lang="es-ES" sz="1500" dirty="0"/>
          </a:p>
        </p:txBody>
      </p:sp>
      <p:cxnSp>
        <p:nvCxnSpPr>
          <p:cNvPr id="56" name="55 Conector recto"/>
          <p:cNvCxnSpPr/>
          <p:nvPr/>
        </p:nvCxnSpPr>
        <p:spPr>
          <a:xfrm>
            <a:off x="2483768" y="2462699"/>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57" name="56 CuadroTexto"/>
          <p:cNvSpPr txBox="1"/>
          <p:nvPr/>
        </p:nvSpPr>
        <p:spPr>
          <a:xfrm>
            <a:off x="2843808" y="1988840"/>
            <a:ext cx="3960440" cy="1015663"/>
          </a:xfrm>
          <a:prstGeom prst="rect">
            <a:avLst/>
          </a:prstGeom>
          <a:noFill/>
        </p:spPr>
        <p:txBody>
          <a:bodyPr wrap="square" rtlCol="0">
            <a:spAutoFit/>
          </a:bodyPr>
          <a:lstStyle/>
          <a:p>
            <a:r>
              <a:rPr lang="es-ES" sz="1500" dirty="0" smtClean="0"/>
              <a:t>Alta rotación de personal</a:t>
            </a:r>
          </a:p>
          <a:p>
            <a:r>
              <a:rPr lang="es-ES" sz="1500" dirty="0"/>
              <a:t>I</a:t>
            </a:r>
            <a:r>
              <a:rPr lang="es-ES" sz="1500" dirty="0" smtClean="0"/>
              <a:t>nobservancia </a:t>
            </a:r>
            <a:r>
              <a:rPr lang="es-ES" sz="1500" dirty="0"/>
              <a:t>a criterios de selección, inducción y </a:t>
            </a:r>
            <a:r>
              <a:rPr lang="es-ES" sz="1500" dirty="0" smtClean="0"/>
              <a:t>adiestramiento</a:t>
            </a:r>
          </a:p>
          <a:p>
            <a:r>
              <a:rPr lang="es-ES" sz="1500" dirty="0" smtClean="0"/>
              <a:t>Deficiencias en canales de comunicación</a:t>
            </a:r>
          </a:p>
        </p:txBody>
      </p:sp>
      <p:sp>
        <p:nvSpPr>
          <p:cNvPr id="58" name="57 CuadroTexto"/>
          <p:cNvSpPr txBox="1"/>
          <p:nvPr/>
        </p:nvSpPr>
        <p:spPr>
          <a:xfrm>
            <a:off x="611560" y="2534707"/>
            <a:ext cx="2131712" cy="246221"/>
          </a:xfrm>
          <a:prstGeom prst="rect">
            <a:avLst/>
          </a:prstGeom>
          <a:noFill/>
        </p:spPr>
        <p:txBody>
          <a:bodyPr wrap="square" rtlCol="0">
            <a:spAutoFit/>
          </a:bodyPr>
          <a:lstStyle/>
          <a:p>
            <a:r>
              <a:rPr lang="es-ES" sz="1000" dirty="0" smtClean="0"/>
              <a:t>ERRORES HUMANOS</a:t>
            </a:r>
          </a:p>
        </p:txBody>
      </p:sp>
      <p:cxnSp>
        <p:nvCxnSpPr>
          <p:cNvPr id="59" name="58 Conector recto"/>
          <p:cNvCxnSpPr/>
          <p:nvPr/>
        </p:nvCxnSpPr>
        <p:spPr>
          <a:xfrm>
            <a:off x="6732240" y="2360931"/>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0" name="59 CuadroTexto"/>
          <p:cNvSpPr txBox="1"/>
          <p:nvPr/>
        </p:nvSpPr>
        <p:spPr>
          <a:xfrm>
            <a:off x="7164288" y="2216915"/>
            <a:ext cx="936104" cy="323165"/>
          </a:xfrm>
          <a:prstGeom prst="rect">
            <a:avLst/>
          </a:prstGeom>
          <a:noFill/>
        </p:spPr>
        <p:txBody>
          <a:bodyPr wrap="square" rtlCol="0">
            <a:spAutoFit/>
          </a:bodyPr>
          <a:lstStyle/>
          <a:p>
            <a:r>
              <a:rPr lang="es-ES" sz="1500" b="1" dirty="0" smtClean="0"/>
              <a:t>MEDIO</a:t>
            </a:r>
          </a:p>
        </p:txBody>
      </p:sp>
      <p:sp>
        <p:nvSpPr>
          <p:cNvPr id="61" name="60 Rectángulo"/>
          <p:cNvSpPr/>
          <p:nvPr/>
        </p:nvSpPr>
        <p:spPr>
          <a:xfrm>
            <a:off x="611560" y="2996952"/>
            <a:ext cx="1773242" cy="553998"/>
          </a:xfrm>
          <a:prstGeom prst="rect">
            <a:avLst/>
          </a:prstGeom>
        </p:spPr>
        <p:txBody>
          <a:bodyPr wrap="none">
            <a:spAutoFit/>
          </a:bodyPr>
          <a:lstStyle/>
          <a:p>
            <a:r>
              <a:rPr lang="es-ES" sz="1500" b="1" dirty="0"/>
              <a:t>Riesgo </a:t>
            </a:r>
            <a:r>
              <a:rPr lang="es-ES" sz="1500" b="1" dirty="0" smtClean="0"/>
              <a:t>político y </a:t>
            </a:r>
          </a:p>
          <a:p>
            <a:r>
              <a:rPr lang="es-ES" sz="1500" b="1" dirty="0" smtClean="0"/>
              <a:t>jurídico</a:t>
            </a:r>
            <a:endParaRPr lang="es-ES" sz="1500" dirty="0"/>
          </a:p>
        </p:txBody>
      </p:sp>
      <p:cxnSp>
        <p:nvCxnSpPr>
          <p:cNvPr id="62" name="61 Conector recto"/>
          <p:cNvCxnSpPr/>
          <p:nvPr/>
        </p:nvCxnSpPr>
        <p:spPr>
          <a:xfrm>
            <a:off x="2483768" y="3212976"/>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3" name="62 CuadroTexto"/>
          <p:cNvSpPr txBox="1"/>
          <p:nvPr/>
        </p:nvSpPr>
        <p:spPr>
          <a:xfrm>
            <a:off x="2843808" y="3033827"/>
            <a:ext cx="3744416" cy="553998"/>
          </a:xfrm>
          <a:prstGeom prst="rect">
            <a:avLst/>
          </a:prstGeom>
          <a:noFill/>
        </p:spPr>
        <p:txBody>
          <a:bodyPr wrap="square" rtlCol="0">
            <a:spAutoFit/>
          </a:bodyPr>
          <a:lstStyle/>
          <a:p>
            <a:r>
              <a:rPr lang="es-ES" sz="1500" dirty="0" smtClean="0"/>
              <a:t>Se prevé accionar en un marco de certidumbre y confianza</a:t>
            </a:r>
          </a:p>
        </p:txBody>
      </p:sp>
      <p:cxnSp>
        <p:nvCxnSpPr>
          <p:cNvPr id="64" name="63 Conector recto"/>
          <p:cNvCxnSpPr/>
          <p:nvPr/>
        </p:nvCxnSpPr>
        <p:spPr>
          <a:xfrm>
            <a:off x="6732240" y="3177843"/>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5" name="64 CuadroTexto"/>
          <p:cNvSpPr txBox="1"/>
          <p:nvPr/>
        </p:nvSpPr>
        <p:spPr>
          <a:xfrm>
            <a:off x="7164288" y="3033827"/>
            <a:ext cx="936104" cy="323165"/>
          </a:xfrm>
          <a:prstGeom prst="rect">
            <a:avLst/>
          </a:prstGeom>
          <a:noFill/>
        </p:spPr>
        <p:txBody>
          <a:bodyPr wrap="square" rtlCol="0">
            <a:spAutoFit/>
          </a:bodyPr>
          <a:lstStyle/>
          <a:p>
            <a:r>
              <a:rPr lang="es-ES" sz="1500" b="1" dirty="0" smtClean="0"/>
              <a:t>MINIMO</a:t>
            </a:r>
          </a:p>
        </p:txBody>
      </p:sp>
      <p:sp>
        <p:nvSpPr>
          <p:cNvPr id="38" name="37 CuadroTexto"/>
          <p:cNvSpPr txBox="1"/>
          <p:nvPr/>
        </p:nvSpPr>
        <p:spPr>
          <a:xfrm>
            <a:off x="611560" y="1628800"/>
            <a:ext cx="2304256" cy="246221"/>
          </a:xfrm>
          <a:prstGeom prst="rect">
            <a:avLst/>
          </a:prstGeom>
          <a:noFill/>
        </p:spPr>
        <p:txBody>
          <a:bodyPr wrap="square" rtlCol="0">
            <a:spAutoFit/>
          </a:bodyPr>
          <a:lstStyle/>
          <a:p>
            <a:r>
              <a:rPr lang="es-ES" sz="1000" dirty="0" smtClean="0"/>
              <a:t>SI – PLATAFORMA TECNOLOGICA</a:t>
            </a:r>
          </a:p>
        </p:txBody>
      </p:sp>
      <p:sp>
        <p:nvSpPr>
          <p:cNvPr id="44" name="43 Rectángulo"/>
          <p:cNvSpPr/>
          <p:nvPr/>
        </p:nvSpPr>
        <p:spPr>
          <a:xfrm>
            <a:off x="611560" y="3681899"/>
            <a:ext cx="1776448" cy="323165"/>
          </a:xfrm>
          <a:prstGeom prst="rect">
            <a:avLst/>
          </a:prstGeom>
        </p:spPr>
        <p:txBody>
          <a:bodyPr wrap="none">
            <a:spAutoFit/>
          </a:bodyPr>
          <a:lstStyle/>
          <a:p>
            <a:r>
              <a:rPr lang="es-ES" sz="1500" b="1" dirty="0" smtClean="0"/>
              <a:t>Riesgo ambiental</a:t>
            </a:r>
            <a:endParaRPr lang="es-ES" sz="1500" dirty="0"/>
          </a:p>
        </p:txBody>
      </p:sp>
      <p:cxnSp>
        <p:nvCxnSpPr>
          <p:cNvPr id="45" name="44 Conector recto"/>
          <p:cNvCxnSpPr/>
          <p:nvPr/>
        </p:nvCxnSpPr>
        <p:spPr>
          <a:xfrm>
            <a:off x="2483768" y="3846239"/>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47" name="46 Conector recto"/>
          <p:cNvCxnSpPr/>
          <p:nvPr/>
        </p:nvCxnSpPr>
        <p:spPr>
          <a:xfrm>
            <a:off x="6717048" y="3933056"/>
            <a:ext cx="159208" cy="0"/>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8" name="47 CuadroTexto"/>
          <p:cNvSpPr txBox="1"/>
          <p:nvPr/>
        </p:nvSpPr>
        <p:spPr>
          <a:xfrm>
            <a:off x="7164288" y="3753907"/>
            <a:ext cx="936104" cy="323165"/>
          </a:xfrm>
          <a:prstGeom prst="rect">
            <a:avLst/>
          </a:prstGeom>
          <a:noFill/>
        </p:spPr>
        <p:txBody>
          <a:bodyPr wrap="square" rtlCol="0">
            <a:spAutoFit/>
          </a:bodyPr>
          <a:lstStyle/>
          <a:p>
            <a:r>
              <a:rPr lang="es-ES" sz="1500" b="1" dirty="0" smtClean="0"/>
              <a:t>BAJO</a:t>
            </a:r>
          </a:p>
        </p:txBody>
      </p:sp>
      <p:sp>
        <p:nvSpPr>
          <p:cNvPr id="66" name="65 CuadroTexto"/>
          <p:cNvSpPr txBox="1"/>
          <p:nvPr/>
        </p:nvSpPr>
        <p:spPr>
          <a:xfrm>
            <a:off x="2843808" y="3595082"/>
            <a:ext cx="3744416" cy="784830"/>
          </a:xfrm>
          <a:prstGeom prst="rect">
            <a:avLst/>
          </a:prstGeom>
          <a:noFill/>
        </p:spPr>
        <p:txBody>
          <a:bodyPr wrap="square" rtlCol="0">
            <a:spAutoFit/>
          </a:bodyPr>
          <a:lstStyle/>
          <a:p>
            <a:r>
              <a:rPr lang="es-ES" sz="1500" dirty="0" smtClean="0"/>
              <a:t>Baja probabilidad de daños o perturbaciones a la comunidad por amenazas ambientales.</a:t>
            </a:r>
          </a:p>
        </p:txBody>
      </p:sp>
      <p:sp>
        <p:nvSpPr>
          <p:cNvPr id="67" name="2 Recortar rectángulo de esquina sencilla"/>
          <p:cNvSpPr/>
          <p:nvPr/>
        </p:nvSpPr>
        <p:spPr>
          <a:xfrm>
            <a:off x="2051720" y="4387170"/>
            <a:ext cx="913103" cy="553998"/>
          </a:xfrm>
          <a:prstGeom prst="snip1Rect">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600" b="1" dirty="0">
                <a:solidFill>
                  <a:srgbClr val="FF0000"/>
                </a:solidFill>
                <a:latin typeface="+mn-lt"/>
              </a:rPr>
              <a:t>“A”</a:t>
            </a:r>
          </a:p>
        </p:txBody>
      </p:sp>
      <p:sp>
        <p:nvSpPr>
          <p:cNvPr id="68" name="67 CuadroTexto"/>
          <p:cNvSpPr txBox="1"/>
          <p:nvPr/>
        </p:nvSpPr>
        <p:spPr>
          <a:xfrm>
            <a:off x="395536" y="4437112"/>
            <a:ext cx="1664088" cy="553998"/>
          </a:xfrm>
          <a:prstGeom prst="rect">
            <a:avLst/>
          </a:prstGeom>
          <a:noFill/>
        </p:spPr>
        <p:txBody>
          <a:bodyPr wrap="square" rtlCol="0">
            <a:spAutoFit/>
          </a:bodyPr>
          <a:lstStyle/>
          <a:p>
            <a:r>
              <a:rPr lang="es-ES" sz="1500" b="1" dirty="0" smtClean="0"/>
              <a:t>CALIFICACION APROXIMADA</a:t>
            </a:r>
          </a:p>
        </p:txBody>
      </p:sp>
      <p:sp>
        <p:nvSpPr>
          <p:cNvPr id="3" name="2 Rectángulo"/>
          <p:cNvSpPr/>
          <p:nvPr/>
        </p:nvSpPr>
        <p:spPr>
          <a:xfrm>
            <a:off x="395536" y="5005625"/>
            <a:ext cx="8496944" cy="1015663"/>
          </a:xfrm>
          <a:prstGeom prst="rect">
            <a:avLst/>
          </a:prstGeom>
        </p:spPr>
        <p:txBody>
          <a:bodyPr wrap="square">
            <a:spAutoFit/>
          </a:bodyPr>
          <a:lstStyle/>
          <a:p>
            <a:pPr algn="just"/>
            <a:r>
              <a:rPr lang="es-ES" sz="1500" i="1" u="sng" dirty="0"/>
              <a:t>C</a:t>
            </a:r>
            <a:r>
              <a:rPr lang="es-ES" sz="1500" i="1" u="sng" dirty="0" smtClean="0"/>
              <a:t>orresponde </a:t>
            </a:r>
            <a:r>
              <a:rPr lang="es-ES" sz="1500" i="1" u="sng" dirty="0"/>
              <a:t>a los valores cuyos emisores y garantes tienen una buena capacidad de pago del capital e intereses, en los términos y plazos pactados, pero aquella es susceptible de deteriorarse levemente ante posibles cambios en el emisor y su garante, en el sector al que pertenecen y en la economía.</a:t>
            </a:r>
          </a:p>
        </p:txBody>
      </p:sp>
    </p:spTree>
    <p:extLst>
      <p:ext uri="{BB962C8B-B14F-4D97-AF65-F5344CB8AC3E}">
        <p14:creationId xmlns:p14="http://schemas.microsoft.com/office/powerpoint/2010/main" val="280397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755412"/>
            <a:ext cx="3082896"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ANALISIS DE GARANTÍAS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a:off x="3923928" y="816967"/>
            <a:ext cx="4824536" cy="307777"/>
          </a:xfrm>
          <a:prstGeom prst="rect">
            <a:avLst/>
          </a:prstGeom>
        </p:spPr>
        <p:txBody>
          <a:bodyPr wrap="square">
            <a:spAutoFit/>
          </a:bodyPr>
          <a:lstStyle/>
          <a:p>
            <a:r>
              <a:rPr lang="es-ES" sz="1400" dirty="0"/>
              <a:t>LEY DE MERCADO DE VALORES, </a:t>
            </a:r>
            <a:r>
              <a:rPr lang="es-ES" sz="1400" dirty="0" smtClean="0"/>
              <a:t>Art</a:t>
            </a:r>
            <a:r>
              <a:rPr lang="es-ES" sz="1400" dirty="0"/>
              <a:t>. </a:t>
            </a:r>
            <a:r>
              <a:rPr lang="es-ES" sz="1400" dirty="0" smtClean="0"/>
              <a:t>162.</a:t>
            </a:r>
            <a:endParaRPr lang="es-ES" sz="1400" dirty="0"/>
          </a:p>
        </p:txBody>
      </p:sp>
      <p:sp>
        <p:nvSpPr>
          <p:cNvPr id="31" name="30 CuadroTexto"/>
          <p:cNvSpPr txBox="1"/>
          <p:nvPr/>
        </p:nvSpPr>
        <p:spPr>
          <a:xfrm>
            <a:off x="467544" y="1268760"/>
            <a:ext cx="2880320" cy="9233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a:t>80% del total de los activos libres de gravámenes</a:t>
            </a:r>
            <a:endParaRPr lang="es-ES" b="1" u="sng" dirty="0"/>
          </a:p>
        </p:txBody>
      </p:sp>
      <p:sp>
        <p:nvSpPr>
          <p:cNvPr id="32" name="14 Recortar rectángulo de esquina diagonal"/>
          <p:cNvSpPr/>
          <p:nvPr/>
        </p:nvSpPr>
        <p:spPr>
          <a:xfrm>
            <a:off x="3779912" y="1286703"/>
            <a:ext cx="4842423" cy="307181"/>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ACTIVOS TOTALES - 2011</a:t>
            </a:r>
            <a:endParaRPr lang="es-EC" sz="1400" b="1" dirty="0">
              <a:solidFill>
                <a:schemeClr val="tx1"/>
              </a:solidFill>
            </a:endParaRPr>
          </a:p>
        </p:txBody>
      </p:sp>
      <p:sp>
        <p:nvSpPr>
          <p:cNvPr id="34" name="9 Rectángulo"/>
          <p:cNvSpPr/>
          <p:nvPr/>
        </p:nvSpPr>
        <p:spPr>
          <a:xfrm>
            <a:off x="5292080" y="1700808"/>
            <a:ext cx="20074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dirty="0"/>
              <a:t>USD 239.538,24</a:t>
            </a:r>
            <a:endParaRPr lang="es-EC" dirty="0">
              <a:effectLst>
                <a:glow rad="101600">
                  <a:srgbClr val="ECD4F0">
                    <a:alpha val="60000"/>
                  </a:srgbClr>
                </a:glow>
              </a:effectLst>
            </a:endParaRPr>
          </a:p>
        </p:txBody>
      </p:sp>
      <p:cxnSp>
        <p:nvCxnSpPr>
          <p:cNvPr id="35" name="34 Conector recto"/>
          <p:cNvCxnSpPr/>
          <p:nvPr/>
        </p:nvCxnSpPr>
        <p:spPr>
          <a:xfrm>
            <a:off x="6178551" y="2073074"/>
            <a:ext cx="0" cy="275805"/>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7" name="6 CuadroTexto"/>
          <p:cNvSpPr txBox="1"/>
          <p:nvPr/>
        </p:nvSpPr>
        <p:spPr>
          <a:xfrm>
            <a:off x="4211960" y="2276872"/>
            <a:ext cx="4140460" cy="646331"/>
          </a:xfrm>
          <a:prstGeom prst="rect">
            <a:avLst/>
          </a:prstGeom>
          <a:noFill/>
        </p:spPr>
        <p:txBody>
          <a:bodyPr wrap="square" rtlCol="0">
            <a:spAutoFit/>
          </a:bodyPr>
          <a:lstStyle/>
          <a:p>
            <a:r>
              <a:rPr lang="es-ES" dirty="0" smtClean="0"/>
              <a:t>Para facilitar procesos legales al constituir bajo garantía real hipotecaria</a:t>
            </a:r>
            <a:endParaRPr lang="es-ES" dirty="0"/>
          </a:p>
        </p:txBody>
      </p:sp>
      <p:sp>
        <p:nvSpPr>
          <p:cNvPr id="39" name="9 Rectángulo"/>
          <p:cNvSpPr/>
          <p:nvPr/>
        </p:nvSpPr>
        <p:spPr>
          <a:xfrm>
            <a:off x="5292080" y="3501008"/>
            <a:ext cx="200748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dirty="0"/>
              <a:t>USD 220.978,53</a:t>
            </a:r>
            <a:endParaRPr lang="es-EC" dirty="0">
              <a:effectLst>
                <a:glow rad="101600">
                  <a:srgbClr val="ECD4F0">
                    <a:alpha val="60000"/>
                  </a:srgbClr>
                </a:glow>
              </a:effectLst>
            </a:endParaRPr>
          </a:p>
        </p:txBody>
      </p:sp>
      <p:sp>
        <p:nvSpPr>
          <p:cNvPr id="40" name="14 Recortar rectángulo de esquina diagonal"/>
          <p:cNvSpPr/>
          <p:nvPr/>
        </p:nvSpPr>
        <p:spPr>
          <a:xfrm>
            <a:off x="3834033" y="3049811"/>
            <a:ext cx="4842423" cy="307181"/>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PROP. PLANTA Y EQUIPO - 2011</a:t>
            </a:r>
            <a:endParaRPr lang="es-EC" sz="1400" b="1" dirty="0">
              <a:solidFill>
                <a:schemeClr val="tx1"/>
              </a:solidFill>
            </a:endParaRPr>
          </a:p>
        </p:txBody>
      </p:sp>
      <p:sp>
        <p:nvSpPr>
          <p:cNvPr id="41" name="7 Flecha curvada hacia abajo"/>
          <p:cNvSpPr/>
          <p:nvPr/>
        </p:nvSpPr>
        <p:spPr>
          <a:xfrm rot="20457306" flipH="1">
            <a:off x="3834929" y="3481361"/>
            <a:ext cx="1363662" cy="647700"/>
          </a:xfrm>
          <a:prstGeom prst="curvedDownArrow">
            <a:avLst/>
          </a:prstGeom>
          <a:solidFill>
            <a:srgbClr val="E9F88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EC">
              <a:solidFill>
                <a:schemeClr val="tx1"/>
              </a:solidFill>
            </a:endParaRPr>
          </a:p>
        </p:txBody>
      </p:sp>
      <p:sp>
        <p:nvSpPr>
          <p:cNvPr id="42" name="5 Recortar rectángulo de esquina sencilla"/>
          <p:cNvSpPr/>
          <p:nvPr/>
        </p:nvSpPr>
        <p:spPr>
          <a:xfrm>
            <a:off x="1979712" y="4333823"/>
            <a:ext cx="5328592" cy="602218"/>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3000" b="1" u="sng" dirty="0" smtClean="0"/>
              <a:t>MONTO MAXIMO A EMITIR</a:t>
            </a:r>
            <a:endParaRPr lang="es-EC" sz="3000" b="1" u="sng" dirty="0"/>
          </a:p>
        </p:txBody>
      </p:sp>
      <p:sp>
        <p:nvSpPr>
          <p:cNvPr id="43" name="9 Rectángulo"/>
          <p:cNvSpPr/>
          <p:nvPr/>
        </p:nvSpPr>
        <p:spPr>
          <a:xfrm>
            <a:off x="3059832" y="5179258"/>
            <a:ext cx="3196880" cy="553998"/>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3000" b="1" dirty="0">
                <a:solidFill>
                  <a:srgbClr val="FF0000"/>
                </a:solidFill>
                <a:effectLst>
                  <a:outerShdw blurRad="38100" dist="38100" dir="2700000" algn="tl">
                    <a:srgbClr val="000000">
                      <a:alpha val="43137"/>
                    </a:srgbClr>
                  </a:outerShdw>
                </a:effectLst>
              </a:rPr>
              <a:t>USD 176.782,82</a:t>
            </a:r>
            <a:endParaRPr lang="es-EC"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7530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92696"/>
            <a:ext cx="4834012" cy="1015663"/>
          </a:xfrm>
          <a:prstGeom prst="rect">
            <a:avLst/>
          </a:prstGeom>
          <a:noFill/>
        </p:spPr>
        <p:txBody>
          <a:bodyPr wrap="square" rtlCol="0">
            <a:spAutoFit/>
          </a:bodyPr>
          <a:lstStyle/>
          <a:p>
            <a:pPr marL="285750" indent="-285750">
              <a:buFontTx/>
              <a:buChar char="-"/>
            </a:pPr>
            <a:r>
              <a:rPr lang="es-ES" sz="1500" dirty="0" smtClean="0">
                <a:solidFill>
                  <a:srgbClr val="FF0000"/>
                </a:solidFill>
              </a:rPr>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t>Términos establecidos: emisión de obligaciones</a:t>
            </a:r>
          </a:p>
          <a:p>
            <a:pPr marL="285750" indent="-285750">
              <a:buFontTx/>
              <a:buChar char="-"/>
            </a:pPr>
            <a:r>
              <a:rPr lang="es-ES" sz="1500" dirty="0" smtClean="0"/>
              <a:t>Proyecciones EE. financieros y flujos de efectivo</a:t>
            </a:r>
          </a:p>
        </p:txBody>
      </p:sp>
      <p:sp>
        <p:nvSpPr>
          <p:cNvPr id="16" name="15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17" name="16 CuadroTexto"/>
          <p:cNvSpPr txBox="1"/>
          <p:nvPr/>
        </p:nvSpPr>
        <p:spPr>
          <a:xfrm>
            <a:off x="395536" y="1782108"/>
            <a:ext cx="3513440" cy="369332"/>
          </a:xfrm>
          <a:prstGeom prst="rect">
            <a:avLst/>
          </a:prstGeom>
          <a:noFill/>
        </p:spPr>
        <p:txBody>
          <a:bodyPr wrap="square" rtlCol="0">
            <a:spAutoFit/>
          </a:bodyPr>
          <a:lstStyle/>
          <a:p>
            <a:r>
              <a:rPr lang="es-ES" b="1" u="sng" dirty="0" smtClean="0">
                <a:solidFill>
                  <a:srgbClr val="FF0000"/>
                </a:solidFill>
              </a:rPr>
              <a:t>Estimación de la inversión:</a:t>
            </a:r>
            <a:endParaRPr lang="es-ES" b="1" u="sng" dirty="0">
              <a:solidFill>
                <a:srgbClr val="FF0000"/>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285659"/>
            <a:ext cx="6154181" cy="30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5 Recortar rectángulo de esquina sencilla"/>
          <p:cNvSpPr/>
          <p:nvPr/>
        </p:nvSpPr>
        <p:spPr>
          <a:xfrm>
            <a:off x="6660232" y="3898920"/>
            <a:ext cx="2376264" cy="970240"/>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2600" b="1" u="sng" dirty="0" smtClean="0"/>
              <a:t>INVERSION</a:t>
            </a:r>
          </a:p>
          <a:p>
            <a:pPr algn="ctr">
              <a:defRPr/>
            </a:pPr>
            <a:r>
              <a:rPr lang="es-EC" sz="2600" b="1" u="sng" dirty="0" smtClean="0"/>
              <a:t>ESTIMADA</a:t>
            </a:r>
            <a:endParaRPr lang="es-EC" sz="2600" b="1" u="sng" dirty="0"/>
          </a:p>
        </p:txBody>
      </p:sp>
      <p:sp>
        <p:nvSpPr>
          <p:cNvPr id="20" name="9 Rectángulo"/>
          <p:cNvSpPr/>
          <p:nvPr/>
        </p:nvSpPr>
        <p:spPr>
          <a:xfrm>
            <a:off x="6660232" y="4983559"/>
            <a:ext cx="2426532" cy="461665"/>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2400" b="1" dirty="0">
                <a:solidFill>
                  <a:srgbClr val="FF0000"/>
                </a:solidFill>
                <a:effectLst>
                  <a:outerShdw blurRad="38100" dist="38100" dir="2700000" algn="tl">
                    <a:srgbClr val="000000">
                      <a:alpha val="43137"/>
                    </a:srgbClr>
                  </a:outerShdw>
                </a:effectLst>
              </a:rPr>
              <a:t>USD </a:t>
            </a:r>
            <a:r>
              <a:rPr lang="es-ES" sz="2400" b="1" dirty="0" smtClean="0">
                <a:solidFill>
                  <a:srgbClr val="FF0000"/>
                </a:solidFill>
                <a:effectLst>
                  <a:outerShdw blurRad="38100" dist="38100" dir="2700000" algn="tl">
                    <a:srgbClr val="000000">
                      <a:alpha val="43137"/>
                    </a:srgbClr>
                  </a:outerShdw>
                </a:effectLst>
              </a:rPr>
              <a:t>115.090,75</a:t>
            </a:r>
            <a:endParaRPr lang="es-EC" sz="2400" b="1" dirty="0">
              <a:solidFill>
                <a:srgbClr val="FF0000"/>
              </a:solidFill>
              <a:effectLst>
                <a:outerShdw blurRad="38100" dist="38100" dir="2700000" algn="tl">
                  <a:srgbClr val="000000">
                    <a:alpha val="43137"/>
                  </a:srgbClr>
                </a:outerShdw>
              </a:effectLst>
            </a:endParaRPr>
          </a:p>
        </p:txBody>
      </p:sp>
      <p:sp>
        <p:nvSpPr>
          <p:cNvPr id="21" name="20 Elipse"/>
          <p:cNvSpPr/>
          <p:nvPr/>
        </p:nvSpPr>
        <p:spPr>
          <a:xfrm>
            <a:off x="5800664" y="5104691"/>
            <a:ext cx="85956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55421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92696"/>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solidFill>
                  <a:srgbClr val="FF0000"/>
                </a:solidFill>
              </a:rPr>
              <a:t>Análisis de la capacidad productiva adicional</a:t>
            </a:r>
          </a:p>
          <a:p>
            <a:pPr marL="285750" indent="-285750">
              <a:buFontTx/>
              <a:buChar char="-"/>
            </a:pPr>
            <a:r>
              <a:rPr lang="es-ES" sz="1500" dirty="0" smtClean="0"/>
              <a:t>Términos establecidos: emisión de obligaciones</a:t>
            </a:r>
          </a:p>
          <a:p>
            <a:pPr marL="285750" indent="-285750">
              <a:buFontTx/>
              <a:buChar char="-"/>
            </a:pPr>
            <a:r>
              <a:rPr lang="es-ES" sz="1500" dirty="0" smtClean="0"/>
              <a:t>Proyecciones EE. financieros y flujos de efectivo</a:t>
            </a:r>
          </a:p>
        </p:txBody>
      </p:sp>
      <p:sp>
        <p:nvSpPr>
          <p:cNvPr id="17" name="16 CuadroTexto"/>
          <p:cNvSpPr txBox="1"/>
          <p:nvPr/>
        </p:nvSpPr>
        <p:spPr>
          <a:xfrm>
            <a:off x="395536" y="1782108"/>
            <a:ext cx="7128792" cy="369332"/>
          </a:xfrm>
          <a:prstGeom prst="rect">
            <a:avLst/>
          </a:prstGeom>
          <a:noFill/>
        </p:spPr>
        <p:txBody>
          <a:bodyPr wrap="square" rtlCol="0">
            <a:spAutoFit/>
          </a:bodyPr>
          <a:lstStyle/>
          <a:p>
            <a:r>
              <a:rPr lang="es-ES" b="1" u="sng" dirty="0" smtClean="0">
                <a:solidFill>
                  <a:srgbClr val="FF0000"/>
                </a:solidFill>
              </a:rPr>
              <a:t>Análisis de la capacidad productiva de alojamiento esperada:</a:t>
            </a:r>
            <a:endParaRPr lang="es-ES" b="1" u="sng" dirty="0">
              <a:solidFill>
                <a:srgbClr val="FF0000"/>
              </a:solidFill>
            </a:endParaRP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7710"/>
            <a:ext cx="4549053" cy="381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44" y="3573016"/>
            <a:ext cx="4139952" cy="140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Elipse"/>
          <p:cNvSpPr/>
          <p:nvPr/>
        </p:nvSpPr>
        <p:spPr>
          <a:xfrm>
            <a:off x="8604448" y="4793777"/>
            <a:ext cx="432048" cy="219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7884368" y="5085184"/>
            <a:ext cx="1224136" cy="246221"/>
          </a:xfrm>
          <a:prstGeom prst="rect">
            <a:avLst/>
          </a:prstGeom>
          <a:noFill/>
        </p:spPr>
        <p:txBody>
          <a:bodyPr wrap="square" rtlCol="0">
            <a:spAutoFit/>
          </a:bodyPr>
          <a:lstStyle/>
          <a:p>
            <a:r>
              <a:rPr lang="es-ES" sz="1000" b="1" dirty="0" smtClean="0">
                <a:solidFill>
                  <a:srgbClr val="FF0000"/>
                </a:solidFill>
              </a:rPr>
              <a:t>PROYECCIONES</a:t>
            </a:r>
            <a:endParaRPr lang="es-ES" sz="1000" b="1" dirty="0">
              <a:solidFill>
                <a:srgbClr val="FF0000"/>
              </a:solidFill>
            </a:endParaRPr>
          </a:p>
        </p:txBody>
      </p:sp>
    </p:spTree>
    <p:extLst>
      <p:ext uri="{BB962C8B-B14F-4D97-AF65-F5344CB8AC3E}">
        <p14:creationId xmlns:p14="http://schemas.microsoft.com/office/powerpoint/2010/main" val="3351968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92696"/>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solidFill>
                  <a:srgbClr val="FF0000"/>
                </a:solidFill>
              </a:rPr>
              <a:t>Términos establecidos: emisión de obligaciones</a:t>
            </a:r>
          </a:p>
          <a:p>
            <a:pPr marL="285750" indent="-285750">
              <a:buFontTx/>
              <a:buChar char="-"/>
            </a:pPr>
            <a:r>
              <a:rPr lang="es-ES" sz="1500" dirty="0" smtClean="0"/>
              <a:t>Proyecciones EE. financieros y flujos de efectivo</a:t>
            </a:r>
          </a:p>
        </p:txBody>
      </p:sp>
      <p:sp>
        <p:nvSpPr>
          <p:cNvPr id="17" name="16 CuadroTexto"/>
          <p:cNvSpPr txBox="1"/>
          <p:nvPr/>
        </p:nvSpPr>
        <p:spPr>
          <a:xfrm>
            <a:off x="395536" y="1691516"/>
            <a:ext cx="7128792" cy="369332"/>
          </a:xfrm>
          <a:prstGeom prst="rect">
            <a:avLst/>
          </a:prstGeom>
          <a:noFill/>
        </p:spPr>
        <p:txBody>
          <a:bodyPr wrap="square" rtlCol="0">
            <a:spAutoFit/>
          </a:bodyPr>
          <a:lstStyle/>
          <a:p>
            <a:r>
              <a:rPr lang="es-ES" b="1" u="sng" dirty="0" smtClean="0">
                <a:solidFill>
                  <a:srgbClr val="FF0000"/>
                </a:solidFill>
              </a:rPr>
              <a:t>Términos de la emisión:</a:t>
            </a:r>
            <a:endParaRPr lang="es-ES" b="1" u="sng" dirty="0">
              <a:solidFill>
                <a:srgbClr val="FF0000"/>
              </a:solidFill>
            </a:endParaRP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9" name="8 CuadroTexto"/>
          <p:cNvSpPr txBox="1"/>
          <p:nvPr/>
        </p:nvSpPr>
        <p:spPr>
          <a:xfrm>
            <a:off x="723685" y="2132856"/>
            <a:ext cx="3848315" cy="369332"/>
          </a:xfrm>
          <a:prstGeom prst="rect">
            <a:avLst/>
          </a:prstGeom>
          <a:noFill/>
        </p:spPr>
        <p:txBody>
          <a:bodyPr wrap="square" rtlCol="0">
            <a:spAutoFit/>
          </a:bodyPr>
          <a:lstStyle/>
          <a:p>
            <a:r>
              <a:rPr lang="es-ES" b="1" dirty="0" smtClean="0"/>
              <a:t>Determinación del monto y plazo:</a:t>
            </a:r>
            <a:endParaRPr lang="es-ES" b="1" dirty="0"/>
          </a:p>
        </p:txBody>
      </p:sp>
      <p:sp>
        <p:nvSpPr>
          <p:cNvPr id="10" name="9 Rectángulo"/>
          <p:cNvSpPr/>
          <p:nvPr/>
        </p:nvSpPr>
        <p:spPr>
          <a:xfrm>
            <a:off x="539552" y="2679303"/>
            <a:ext cx="2622204" cy="461665"/>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2400" b="1" dirty="0">
                <a:solidFill>
                  <a:srgbClr val="FF0000"/>
                </a:solidFill>
                <a:effectLst>
                  <a:outerShdw blurRad="38100" dist="38100" dir="2700000" algn="tl">
                    <a:srgbClr val="000000">
                      <a:alpha val="43137"/>
                    </a:srgbClr>
                  </a:outerShdw>
                </a:effectLst>
              </a:rPr>
              <a:t>USD </a:t>
            </a:r>
            <a:r>
              <a:rPr lang="es-ES" sz="2400" b="1" dirty="0" smtClean="0">
                <a:solidFill>
                  <a:srgbClr val="FF0000"/>
                </a:solidFill>
                <a:effectLst>
                  <a:outerShdw blurRad="38100" dist="38100" dir="2700000" algn="tl">
                    <a:srgbClr val="000000">
                      <a:alpha val="43137"/>
                    </a:srgbClr>
                  </a:outerShdw>
                </a:effectLst>
              </a:rPr>
              <a:t>120.000,00</a:t>
            </a:r>
            <a:endParaRPr lang="es-EC" sz="2400" b="1" dirty="0">
              <a:solidFill>
                <a:srgbClr val="FF0000"/>
              </a:solidFill>
              <a:effectLst>
                <a:outerShdw blurRad="38100" dist="38100" dir="2700000" algn="tl">
                  <a:srgbClr val="000000">
                    <a:alpha val="43137"/>
                  </a:srgbClr>
                </a:outerShdw>
              </a:effectLst>
            </a:endParaRPr>
          </a:p>
        </p:txBody>
      </p:sp>
      <p:sp>
        <p:nvSpPr>
          <p:cNvPr id="12" name="11 Estrella de 5 puntas"/>
          <p:cNvSpPr/>
          <p:nvPr/>
        </p:nvSpPr>
        <p:spPr>
          <a:xfrm>
            <a:off x="539552" y="2276872"/>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4 Flecha a la derecha con muesca"/>
          <p:cNvSpPr/>
          <p:nvPr/>
        </p:nvSpPr>
        <p:spPr>
          <a:xfrm>
            <a:off x="2915816" y="2495327"/>
            <a:ext cx="1728192" cy="933673"/>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700" b="1" dirty="0" smtClean="0">
                <a:solidFill>
                  <a:srgbClr val="FF0000"/>
                </a:solidFill>
              </a:rPr>
              <a:t>4 años plazo</a:t>
            </a:r>
            <a:endParaRPr lang="es-EC" sz="1700" b="1" dirty="0">
              <a:solidFill>
                <a:srgbClr val="FF0000"/>
              </a:solidFill>
            </a:endParaRPr>
          </a:p>
        </p:txBody>
      </p:sp>
      <p:sp>
        <p:nvSpPr>
          <p:cNvPr id="14" name="13 CuadroTexto"/>
          <p:cNvSpPr txBox="1"/>
          <p:nvPr/>
        </p:nvSpPr>
        <p:spPr>
          <a:xfrm>
            <a:off x="4716016" y="2627620"/>
            <a:ext cx="1944216" cy="584775"/>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sz="1600" b="1" dirty="0" smtClean="0"/>
              <a:t>Base comercial</a:t>
            </a:r>
          </a:p>
          <a:p>
            <a:r>
              <a:rPr lang="es-ES" sz="1600" dirty="0" smtClean="0"/>
              <a:t>360 días = 1 año</a:t>
            </a:r>
            <a:endParaRPr lang="es-ES" sz="1600" dirty="0"/>
          </a:p>
        </p:txBody>
      </p:sp>
      <p:sp>
        <p:nvSpPr>
          <p:cNvPr id="16" name="15 CuadroTexto"/>
          <p:cNvSpPr txBox="1"/>
          <p:nvPr/>
        </p:nvSpPr>
        <p:spPr>
          <a:xfrm>
            <a:off x="6804248" y="2381979"/>
            <a:ext cx="1944216" cy="830997"/>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sz="1600" b="1" dirty="0" smtClean="0"/>
              <a:t>Pagos trimestrales</a:t>
            </a:r>
          </a:p>
          <a:p>
            <a:r>
              <a:rPr lang="es-ES" sz="1600" dirty="0"/>
              <a:t>C</a:t>
            </a:r>
            <a:r>
              <a:rPr lang="es-ES" sz="1600" dirty="0" smtClean="0"/>
              <a:t>apital e intereses</a:t>
            </a:r>
          </a:p>
        </p:txBody>
      </p:sp>
      <p:sp>
        <p:nvSpPr>
          <p:cNvPr id="18" name="17 CuadroTexto"/>
          <p:cNvSpPr txBox="1"/>
          <p:nvPr/>
        </p:nvSpPr>
        <p:spPr>
          <a:xfrm>
            <a:off x="723685" y="3284984"/>
            <a:ext cx="3848315" cy="369332"/>
          </a:xfrm>
          <a:prstGeom prst="rect">
            <a:avLst/>
          </a:prstGeom>
          <a:noFill/>
        </p:spPr>
        <p:txBody>
          <a:bodyPr wrap="square" rtlCol="0">
            <a:spAutoFit/>
          </a:bodyPr>
          <a:lstStyle/>
          <a:p>
            <a:r>
              <a:rPr lang="es-ES" b="1" dirty="0" smtClean="0"/>
              <a:t>Fijación de la tasa de interés:</a:t>
            </a:r>
            <a:endParaRPr lang="es-ES" b="1" dirty="0"/>
          </a:p>
        </p:txBody>
      </p:sp>
      <p:sp>
        <p:nvSpPr>
          <p:cNvPr id="19" name="18 Rectángulo"/>
          <p:cNvSpPr/>
          <p:nvPr/>
        </p:nvSpPr>
        <p:spPr>
          <a:xfrm>
            <a:off x="539552" y="3831431"/>
            <a:ext cx="2622204" cy="461665"/>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2400" b="1" dirty="0" smtClean="0">
                <a:solidFill>
                  <a:srgbClr val="FF0000"/>
                </a:solidFill>
                <a:effectLst>
                  <a:outerShdw blurRad="38100" dist="38100" dir="2700000" algn="tl">
                    <a:srgbClr val="000000">
                      <a:alpha val="43137"/>
                    </a:srgbClr>
                  </a:outerShdw>
                </a:effectLst>
              </a:rPr>
              <a:t>1 CLASE “A”</a:t>
            </a:r>
            <a:endParaRPr lang="es-EC" sz="2400" b="1" dirty="0">
              <a:solidFill>
                <a:srgbClr val="FF0000"/>
              </a:solidFill>
              <a:effectLst>
                <a:outerShdw blurRad="38100" dist="38100" dir="2700000" algn="tl">
                  <a:srgbClr val="000000">
                    <a:alpha val="43137"/>
                  </a:srgbClr>
                </a:outerShdw>
              </a:effectLst>
            </a:endParaRPr>
          </a:p>
        </p:txBody>
      </p:sp>
      <p:sp>
        <p:nvSpPr>
          <p:cNvPr id="20" name="19 Estrella de 5 puntas"/>
          <p:cNvSpPr/>
          <p:nvPr/>
        </p:nvSpPr>
        <p:spPr>
          <a:xfrm>
            <a:off x="539552" y="3429000"/>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4 Flecha a la derecha con muesca"/>
          <p:cNvSpPr/>
          <p:nvPr/>
        </p:nvSpPr>
        <p:spPr>
          <a:xfrm>
            <a:off x="2647842" y="3647455"/>
            <a:ext cx="1996166" cy="933673"/>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700" b="1" dirty="0" smtClean="0">
                <a:solidFill>
                  <a:srgbClr val="FF0000"/>
                </a:solidFill>
              </a:rPr>
              <a:t>Tasa interés Nominal</a:t>
            </a:r>
            <a:endParaRPr lang="es-EC" sz="1700" b="1" dirty="0">
              <a:solidFill>
                <a:srgbClr val="FF0000"/>
              </a:solidFill>
            </a:endParaRPr>
          </a:p>
        </p:txBody>
      </p:sp>
      <p:sp>
        <p:nvSpPr>
          <p:cNvPr id="22" name="21 CuadroTexto"/>
          <p:cNvSpPr txBox="1"/>
          <p:nvPr/>
        </p:nvSpPr>
        <p:spPr>
          <a:xfrm>
            <a:off x="4716016" y="3645024"/>
            <a:ext cx="1944216" cy="830997"/>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sz="1600" b="1" dirty="0" smtClean="0"/>
              <a:t>Referencia1: </a:t>
            </a:r>
            <a:r>
              <a:rPr lang="es-ES" sz="1600" dirty="0" smtClean="0"/>
              <a:t>Valores</a:t>
            </a:r>
          </a:p>
          <a:p>
            <a:r>
              <a:rPr lang="es-ES" sz="1600" dirty="0" smtClean="0"/>
              <a:t>registrados BVQ</a:t>
            </a:r>
            <a:endParaRPr lang="es-ES" sz="1600" dirty="0"/>
          </a:p>
        </p:txBody>
      </p:sp>
      <p:sp>
        <p:nvSpPr>
          <p:cNvPr id="24" name="23 CuadroTexto"/>
          <p:cNvSpPr txBox="1"/>
          <p:nvPr/>
        </p:nvSpPr>
        <p:spPr>
          <a:xfrm>
            <a:off x="6660232" y="3717032"/>
            <a:ext cx="2448272" cy="692497"/>
          </a:xfrm>
          <a:prstGeom prst="rect">
            <a:avLst/>
          </a:prstGeom>
          <a:noFill/>
        </p:spPr>
        <p:txBody>
          <a:bodyPr wrap="square" rtlCol="0">
            <a:spAutoFit/>
          </a:bodyPr>
          <a:lstStyle/>
          <a:p>
            <a:r>
              <a:rPr lang="es-ES" sz="1300" dirty="0" smtClean="0"/>
              <a:t>Calificaciones riesgo “A”</a:t>
            </a:r>
          </a:p>
          <a:p>
            <a:r>
              <a:rPr lang="es-ES" sz="1300" dirty="0" smtClean="0"/>
              <a:t>Obligaciones 4 años (1440d)</a:t>
            </a:r>
          </a:p>
          <a:p>
            <a:r>
              <a:rPr lang="es-ES" sz="1300" dirty="0" smtClean="0"/>
              <a:t>Últimos 3 años</a:t>
            </a:r>
          </a:p>
        </p:txBody>
      </p:sp>
      <p:cxnSp>
        <p:nvCxnSpPr>
          <p:cNvPr id="3" name="2 Conector recto"/>
          <p:cNvCxnSpPr/>
          <p:nvPr/>
        </p:nvCxnSpPr>
        <p:spPr>
          <a:xfrm>
            <a:off x="6732240" y="4437112"/>
            <a:ext cx="2304256" cy="0"/>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6" name="AutoShape 2" descr="data:image/jpeg;base64,/9j/4AAQSkZJRgABAQAAAQABAAD/2wCEAAkGBxISEBQUEBIVFBQVFBQUFBUUFBAUFRUUFBQWGBQUFBQYHCggGBolHRQUITIhJSkrLi4uFx8zODMsNygtLisBCgoKDg0OGxAQGiwkHyQsLCw0MiwsLCwuLCwsLCwsLCwsLCwsLCwsLSwsLCwsLCwsLCwsLCwsLCwsLCwsLCwsLP/AABEIAMMBAwMBEQACEQEDEQH/xAAbAAEAAgMBAQAAAAAAAAAAAAAAAQUEBgcDAv/EAEQQAAEDAgMFBAgEAwYFBQAAAAEAAgMEEQUSIQYxQVFhEyJxgQcUMkJSkaGxI3LB0TOC4RUkYpLC8BYlQ1PiFzREorL/xAAbAQEAAgMBAQAAAAAAAAAAAAAABAUCAwYBB//EADYRAQACAQIEBAQFAgUFAAAAAAABAgMEEQUSITETQVFhMnGB0SKRobHwQsEUMzRS4QYVIyTx/9oADAMBAAIRAxEAPwDuKAgICAgICAgICAgICAgICAgICAgICAgICAgICAgICAghBKAgICAgICAgICAgICAgICAgICAgICAgICAgICAgICAghBKAgICAgICAgIIzIIzIJDkEoCAgIMDEsYgpxeaVrOQJ7x8GjUrC2StPilI0+kzaidsVZn+erX5vSJSA2aJXdQyw+pWidXjWtP8Ap7VzG87R9WTR7cUj95ez87Db5i69rqsctOXgmqp2iJ+Ur+lqmSNzRva9p4tII+ikRMTG8KvJjvjty3iYn3e69YCAgICAgICAgICAghBKAgICAgICAgxZp9bBB5dqgntEEGZB9wVetjx3eKDMQQSg0fazbLI50VM7vN0fJocrvhjG4u5k7lEzajl6VdDwzg/iRGXNHTyj1959nO6urL3EuJJOpuSXH8zjqVXzM2dVSKYq7R/x9IYvbNG9exVjOaZ7MulrmDeLL3ZqtNpXuHPkae1o5S1+8t3td0c06FZ1m1Z3qhZvDyR4eeu8frHyl0DZfaRtU0te3s52fxI/9TObSrDDmjJHu5niHD7aW28TvSe0/wBp91+tyuEBAQEHy6QDeUexEz2SCjxKAgICCEEoCAgICAgIPGrlysJ/3qgpe3QBOgnt0EGdBjTVFkGxUM+eNruY+vFBrPpE2hNLT5IzaWa7WHi1vvP8eA6laNRk5K9O8rXhOjjUZt7fDXr8/SHJIbmwG/7DmquI3dte8Y6vCqc7MIoWl8jjYNaCST0AW6td+kK7JniI5rTtC7ovRniUrcz+yhvrle8l3mGA2+akRp5lV5OMYonaN5eGJ7G4jSDNIwSxD2nRHPlHMs0dbwCxtgtDbg4rivO2+0+7Epal0RbJGdDY6biOi0TGy1/DlrtLc2T9rGysptJ4dSPib7zXdCsomfijvCs5YrM6bN8Fv0n1dHwmvbUQslZ7L238DxB6g3Csq2i0bw5fPhthyTjt3hmLJqEBBrW1+0opWhkdjM8d0HcxvF7v0HErRmy8kbR3WnDOHTqrc1vgjv7+0OZuc+onDi5z3X1c43J8OAHQKttM3tu7KIpp8O0RER6Q3fZjE5qeobS1Di9kgJhc7VzXAXyE8QQCpmnyWieSzmuI6fDmxTqMMbTHf3928hTXPJQEBBCCUBAQEBAQEFdjzrRfzBBrnboHboHrCD5NQgxamp0QbTsy+9Kwnm/5Zig5J6QsS7bEpRfuw2iby0F3H5k/JVuptvd2nBcXh6eJ9erFgb2VM6Y7zo3+i11jo3ajJz5OR0v0ebKtpYRNK0GplGZ7iNWNdqI28rC1+ZVhix8sde7leIauc15rHwx/N24rcr0EIOWekXZxsDhPC3LFK60jRo1kp3OaOAdrccx1UTPj26w6LhOsm0+Heesdvko9ia0xVJid7L+6R4qJSdpWvEMXPi5o7w3/AGCk7OSqpidI5BIzo2QWIHm0nzUzTT3qoeKxz1x5/WNp+cf8NxUpTCCs2gxiOlgdLJw0a3i9x3NCwveKRvKTpNLbU5Yx1/8AkOJVtdJPK6SU3e83dyA4NHIBVN7zad5fQMGGmDHFKR0hebOMAdmO4blljjZW8Qyc0csM+kqzV4tTtZuiJkceTWD9y0ea3445skeyuyxGn0d9/wCro6oFYOZSgICCEEoCAgICAgIMPF4C+F7RvtceI1/RBoZqEEesII9YQQ6oQYc8xcQ1uriQ0DmSbAINg2rnNPTQU7DrYF1uTR+rjfyQlx0vJe4nUlzj9SqnJ1tLv9HHLhrEekfs3d1EHf2fGfZfPFm6gOaSPotlI6xCry3n/wA1vSJ/Z2EKycolAQa/t7AH4bVA+7E546OYMzT8wteX4JS9Baa6mm3rEOKYfUXqI3jm1Vnm7a8b4pj2dP2el/5u63v01z4tcz9ypWD/ADPo5rWR/wCnHtb7t8U1RvOaVrGlziA0Akk6AAbyUe1rNp2ju4pthtC6tqLi4iZcRN583kcz9lV5svPPs7rhehjS4uvxT3+30V1JBc2+a01jdLz5eWNoZmKYgIY8rd5003rara1555pdC9G+zZpoTLMPx59XX3sZ7rPHievgp+HHyxvPdzvEtZ4+Tlr8Nf39W5LcrRAQEEIJQEBAQEBAQEGkbWYOYyZox3Ce8B7pPHwKDVzUII9ZQeb6rgN50Qblsfs65rhPUCzv+mw7xf3ndeQQVO1782IZTuAjb5HU/dBq+3OEwwiOSBuQOcWvZckXIJzC9+RULU4oj8UOm4Prr5JnFfrtHT7LN9R/c6Wob/8AHlje78rXNLvoCtNZ2iJ9G2ab58mKf6onb8nWYJmuALSCCAR4HUKzcrMbTtL0R4INV9JdeIsOmF9ZR2LRzL9D9LrTnttSVhwvFOTU19uv5OOYNDeVg6hVvm7PL+HFLo+xDu0xSd/COBrPN7v/AAKmaeN7TLmeI/h01a+s7/o6KVMUTmPpL2nzONJCe6P47hxPCMdOJ8goWpy/0Q6bgnD9v/Pfv5ff7NGgZ8zuUHu6W9orCzziJlzvW2OirvM5LLn0cbOGqm9cqG3ijd+C0+/ID7ZHwt+p8FKwY955pVfFNZ4dfBp3nv7R6OthTHOJQEBAQQglAQEBAQEBAQVGL1GZpY3UHRx59Ag0zEMH3lrT5IKikw8PlDJJRE3W7nAnyA5+KDomA4LSRAOhyyO/7hLXO8uXkgzq/F4YR33i/wAI1d8gg51U1PbVhkItmdcDoBYfYIMXarD5J2tbG3N3ummmhPRac9JtERCy4ZqMeC9rXnyW+zuF+qw9nI/tSbEiwyA8gDvXmPBFe7zW8QtnvzVjaF02rINwbLermz004e0OHEA6IPDEsUhp2F0zw0dd56NaNSfBY2vFY3ltw4Mma3LSN3G9tsbkrZwSMkTLiJh3gHe9/AE2GnABV2fLN5dlw3QRpqdesz3+yvw4iMGR3AaLXWG/U25vww6Z6LMOcykdPIO/UvMmu8RgWjHnYu/mVhgrtXf1cpxTNF83JHasbfVlbf7TijhyxkdvKCGD4R70h8OHVe5svJX3ecM0M6nJvPwx39/Zx2Jtzcm+pJPEk6knqSquZ3l3FYisLKmZYZnLOsIWfJzTtD0wPCn4jViJtxE2zpnj3WfCP8Ttw8zwW7Hjm87eSDq9TXS4t/OezuNHSsijbHG0NYxoa1o3AAWAVhEbRs5K1ptabW7y9l6xEBAQEEIJQEBAQEBAQYuIVGRnU6BBRGrCD5FUCgw8QwiKcX9l3Bw/UcUFBUYVPDrYuHxMv9RvCCtln5oLLBsHmla6a2SNjS4Od79huaP13ILWGoGWyDzfOgxK3FWxsJcbcPmsb25a7tuDFOXJFIa3US6EwSuZfU5JHtvffexVXM2jtLtccUmIi9I/KFYS4OzOeXO+Jzi53kTuWEzM90uvhxG0Rs8ZJhxP7nxSKl8nTaFpspgj8RnDLEU0ZBmfwPKNp+I/QeSk4sfNPsptdrIwU6fFPb7uyYxicVHTOkfZrGABrRoSdzWNHyCnWtFY3czhw3z5IpXvP83cKxHEJKqd80x7z+HBrR7LG9BdVWS82neXd6TTVwY4pXs9KeO/gFjWGebJtGyKhz5ZGQQDM95ytA5n7Ab7rbETM7QhWtXHWb37Q7Tsjs8yhpmxt1ce9K+2r38T4DcFY46RSNnI6vU21GSbz9PaF4s0YQEBAQEEIJQEBAQEBB5yzBu9Br2Lzlxug1arrS063QeUeJ9UGfTYqOaC2p60HigiopIXm7o2k9QEHjVTNtlubbrXNrcrIKCqmynRB6YdRz1BtCwkcXnRg8+PgEGu7Y4FiETyZIDLCD3XQ5pB4uAGZp8rdVFz1tPyXvDMuDHHf8U+vRqLsRa3TVp5HT6FROWV9XNWYfUFRJKcsTHyHkxrnn5NC9iky8vqKV7zs3PZv0aVVQQ+svTxaHJoZXDlYaM8Tr0UimnnzVGq4vWOmPrP6Ou4bh8NLCI4WtjjYN31LnHieJJUuIisdHP5Ml8tua07zLje3O0prqi0Z/u8RtGPjO4yHx3Dp4qvz5eado7Ou4XoPApvb4p7+3spomcPmo0dVve3LD0q6gRsWyEL4pdJ9GOyhgZ61UN/HlHcB3xxnh+Z1gT5BTsGLljee7muKa3xbeHSfwx+st9UhUpQEBAQEBBCCUBAQEBB4Vc+Rt+O4IKiaoJQVtZJcIKOpagqamEckFtshgrKiR4kBytZfQkHMSLa/NBsU2yGXWGdw5B4Dh8xYoMT+xqy+WzPzZ+79r/RBl0+ybjrNN5Rj/U79kFjDsvSt1Mec/43Od9L2QW8bA0ANAAG4AWA8kE2QeMtFG72o2O8WtP3C82ZRa0eb6iga32Wtb+UAfZevJmZ7vRHjmnpR2p30cDtT/HcODSLiK/M6E9PFRNRl2/DC/4PoOafGvHTy+7ncLLC/wAlAnq6rpWGTmDG3KziES9uaWw+jnZo1k3rMwvBE7uA7pJR92t49bclKwYuaeaeym4nrfCr4VO8/pDq+K4vDTMzzvDBuA3lx5NaNSfBS7Wivdz+HBkzW5aRu0bE/SY7NlpqY/mmNj45G3+6i31X+2F/g/6fmY3y3/L7vGl20r3m+SK3LI/75lq/xV/RItwbR1jrafzW9Ptu9n/uac5eL4tbdS08PNbK6r/dCHfgtb/5OSN/Sfu2rDMUhqGZ4Hh7em8Hk4bwfFS63raN6qXPp8mC3LkjaWasmkQEEIJQEBAQEFPtDJbJ1zfogqw66Dymagq6kIKqpKDfdkMOMNOC4WdIcx6D3R8tfNBeoCAgICAgICDWdutphRU/dsZpAWxNOuvF5HIXC1ZsnJX3T+H6OdTl2n4Y7/b6uJsu5xc8kkkuc47ySbklVdp3l3GOkUrER2ZDOZXsQ15LvfBMJkxCqbBHo0d6V/BkYOp8TuH9Ct2OnPOyu1eqrp8fNPfy+brmO4tBhVGxrGjQdnBEPeIG89OJPXqpt7Rjq5rTafJrM37y5ZU4lJO8yyuzSO3v4NHwRjgFXXyTaers9NpseCnLWNoePrjI9d5671jEPb2m3YZtU5p7tll1R7YKW7rvDtsuEzAW817zeqPk0O/WkriOnF/WsNflkGrme68cWuHFZV3rPNRonLzR4GrjePKfOG77OY2yrhzgZXA5ZGHex43jw5FT8WSLxuoNbpLabJyT27xPrC2WxEEEIJQEBAQEFVtDFeIHk4fW6ClGgQeE0qCqrJrIM7ZfAzO4Syj8MHuj4yOY+H7oN9CAgICAgICAgw8WxGOnhfLK7KxguevIAcSTovLWisby2YcVst4pXvLguN4rJWVDppOOjG8GMHstH68yqrLkm07u70Wlrp8cUr9feWOBw4LCISL22ecpc9zYomlz3kNa0byTuH++S2ViZQsmSKRNrdodv2L2bZQUwZoZHd+Z/wATrbr/AAjcP6qxx05I2cfq9TbUZOby8oci2txo1ta+S/4bCY4hwDGmxd/MRf5KBnyc1nV8M0kYcUb956z/AD2YUsuRl/ktVYTcl952X2y3o9nrQJqh5ghdq0WvI8cwDo0dT8lLx4N+sqPWcVrjnkp1n9G4/wDpNh+W157/ABdqb+NrWW/wKqr/ALpn336fk0/aX0fT0IM0DzNTjV4I/Ejb8TgNHtHEjdyWnJg26ws9HxSLzFb9J/SVfhmJPppGvae6bXA3EHiFGjotsuKuem0925UOJNgq4qhhtFPaOUDcC42a/wAiR5XWzHfkvv5SrMuGc+ntit8VOsfb6ulhWLmEoIQSgICAgIK/Gz+H4uH6oNelKCuqJEFNO/M63JBs2yNf2b+zce6/d0dw+e75IN1QEBAQEBAQQ51kHFvSDtP63N2UR/AiOlt0j+L+oHDzKr9Rl5p2js6/hOg8CnPePxT+kenz9WsAWFuP6KL3XUztD5nlDGrOIRbTvLpfor2UMbfXKhv4kg/Ba4G7Iz75B3Od9vEqfgx7RzS5jimt8S3hU7R395bTtzXGDDql4OvZlrfzPIYP/wBLbknasygaPH4metZ9XBKJm4Kqnu7uJ2ru2nZLBBWYg2N4vFC3tZBwdYgNYfEn/wCpUjDTmsp+I6mcWCZjvPR3BosLKwcmlB8vbcWPHeg4ftfhApqqSFgsz+JEOUb790eDg4eFlX5q8suw4ZnnLiiZ79njhs/aUkkZPs6jotPkk3ryZq2jzdl2arDNSQSHe6JhP5rWd9QVZ47c1Ilx2rx+HnvT0mVms0dCCUBAQEBBU48/Rg6k/p+qDXah6DAZA6aQRx+0b6ncAOJQUr4nxSOZILOBsR+vggtKZ3FB0DB6vtYWuO/cfEIM1AQEBAQEHPPSftT2bfVYHfiPH4rhvYw+74u+yi6jLt+GF7wfQeJbxrx0jt7z/wAOXxtAH2Ve63sF1hcrOIR723bF6PNmDXVHazD+7xO1B3SSDczqBvPkOak4MW87ypOJ63wq8lfin9IdwAU5zDTvSyD/AGY+3/chv4do1ac/wSseFf6mPlP7OQ4dHaYN6qu83YXnbG6T6KogJ6wn2vwh/L31M03m5rjEzNcf1/s6OpajEBByT0tzhtdBbf2Dr+bzl/VQtV3h0vA4nw7T7/2alhElmyeCiwuc8b7Oyejw/wDLae/wut4Z3WVlg+CHIcU/1V/m2RbUBCAgIPh0oG9B5euN6oMeeu62QVNbUAhBR1UyDYtksPyRmVw70m7ozh89/wAkGubWzB9U7T2QG/LX7koK2N9kG+bKMIpmk+8XO8tw+yC4ugXQTdBF0C6Ch2x2jbRU5foZHXbE34nW3n/CN5WrLk5I3TdDo7anLy+Ud3DpJXSPc+Rxc5xLnuO8k7yqu07zvLuceOuOsVrG0Q+Cbr2IeXs98GwqStqWwRcTd7uDGA95x/TmVux0m07K7V6muDHNp/ku/wCEYbHTQshhblYwWA58S48yTcnxVjEREbQ4/LktktN7T1lmXXrWoduqMzYfUMAuQzOPGMh/+lYZI3rKVosnJqK29/3cSMmWVj+Byn91V9nbfFRvezdaKWvY9xtFUsEZPAPBuwk+Nx/MpGG3Lf2lR6zFObTzEfFSd/o6hdT3NpBQfMkgAJJAAFyTuAG8lHsRMztDgG1+K+uVskrfYFmR/kbuPmST5qry5Oa27t+H6WcGGKz37z82CX5IjzKwhIv1s73svRGCip4jvZEwH82UF31JVpSNqxDhtVk8XNa/rMrS6zaAIPnMgXQVeNOc0B7dw0d4cHf75oKd1WRrdBX1OJ8ygrZsW1sNTyGqCzwXBpZ3B0zSyIa2do5/QDeB1QbwDy3IOZ4pJmmkdze77lB4xMLnBo3uIA8zZB0yHLG1rLgZQABcDcEHtnQRnQM6BmQQ+UAEk2ABJPIDeUexEzO0OD7U46a2qfIT+GCWxDgIwdD4u3n+iq82Tntu7nh+kjT4or5+fzVTncAtUQnWttDyeS4hjAXOcQ0NGpJOgAWysbomTJFY3mXbthNmW0FPZ1jPJZ0zuvCMH4W3I66nirHHj5IcdrdVOoyb+Udmy51sQ050EOIIIOoIsfBBw7anBTTzvi4A5ozzjce6R4eyfBV2anLZ2XD9VGXFE+fn/Pfuz9namOoiNNUaH3SeBWFevR5qaXxX8bH9Wy4ftJVUVoqyN08Q0ZMzV+XhnB9rx0W+momvSyuy8Pxan8eCdp9J7fT0Wk/pDo2NuRNfl2Th9Totv+KojRwTVTPl+bUdotrn1rCwXigO9gN5JOjiNzeij5dRz9I6QudDwmmnnnt1t+kfJqToA3fp05BRo6rWbREbQtNisJNZXMBF4oSJZTw7puxnmR8gVIwU5rKniWpjDhnaes9I/u7mHKxcgm6BdB53QQXIPiQAgg6gggjoUGpT0pY90ZO7Vp5tO4/p4hBj0GDQuefWC83PdF8rCOpGt0G0UlHDCPwo2M6gC/8Am3lB7moQV2M4lkj0Orjbw5oNTc1pQesMYaQ4Gzgbg8ig9hNrcuJJ3kkk/NBcYHiBJc0m4ABHTogtvWUAVCB6wgrNqJXOoqgR+0YZALb/AGTe3ldYZN+WdkjSTWM9Jt23j93EX0xbYDUWvoqvZ3dbMaSWy9iGF7OiejPZ3LasqG94j8Bp91pGsluZvYch4qbgx7filzPFNbzz4VO3n9nRfWVJUoKlBPrKB6ygpdqsIbVxCxDZWXMTz13sdzY6wv4A8FryUi8Jek1VtPfeO3n/AD1ckrWGKUteDFK3eDvHIg+808CFX3pNZdbg1FMtN46w2DDNsXsaGztD2896c3q0ZNBW081J2etXjlJJrkF/JeTsyx4s9enMpKzF4x/DaAsdkqsW/qlXUNPNWTCKBpc47zrlYOLnngFspjm07Q06jU0wV5rS7bspgcVFAImd5x70j+L38T0HIcFYUpFI2hyGq1NtRfmt9PaFz2izR31nQTnQeZJQeMkhQYstS4cEFLjE7ngEMdmb7JA+YPRBVNrJiLGJ9+rUFxDVylouCNBv8EH32khQYtZRGUWffyJH2QYf/Dw+J/8AmKD6Gz4+J/8AmKD0bs8ziXn+dyDNo8MbH7Fxz1Jv80Ga1pQfRBQQSUGPNK4cLoOd7RbO1BcTSs7pJOUkAtvwaeLeh3KNfT7zvC70vFuWvLk/NjbP7HyCQPq2XDTcRgggn/GeI6JjwbdbPNVxXnjlxfm6LHO88LfJSVK9g9yD7uUEklB8FzkHk+Z44IKjHKEVLMs0Ge3suvZzTza4ahY2rFu7bhz5MU70nZpFVsbUtJ7Akt5PIv8AMfso9tN6LfDxjb46/kw/+E68/wDTb/nH7LD/AA9kr/vOL3/Jn4fsPMSDUZrcWxkC/i4/stldNHnKJl4zafgr+boWCUzadmSGARt42NyTzc46uPit9axXsqMua+W3Ned5XUU7uIWTWyo3oPdrkHpdB9EIPnIg+TEg+DCOSD5NMOSCPVggg06CPVwgdgEDsEEdigkwoI7FBBhQBEg+TAg+TTBBHqo5II9V5BANKgkUiB6sgerIHqyB6qgeqhB9ClQfQpgg+hToPsQoPsRoPoMQfWVBkFqCC1BGVAyoIyoILUEWQMqBlQMqCMiBlQMiCMiCezQR2aCAxBORAyIHZoGRADEE9mgZEEBiCciBlQMiCQxBORBIYgZUE5UHpZBFkCyBZAsgWQRZAsgWQLIFkEWQTZAyoIsgWQMqCQECyCLIAagWQTZBFkE2QLIACCbIFkCyAAgWQTZB9IIQEE2QQgAIIsgIJsgWQRZAQEEoIsgmyCLIFkCyAgWQLIJsggIJsgWQRZBNkCyBZAQTZBACCUEoIQEBAQLIFkBAQEBAQEBAQEBAQLIICCUBAsgICAgICCSghAQeL3m6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6" name="9 Rectángulo"/>
          <p:cNvSpPr/>
          <p:nvPr/>
        </p:nvSpPr>
        <p:spPr>
          <a:xfrm>
            <a:off x="6372200" y="4509120"/>
            <a:ext cx="2771800" cy="338554"/>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600" dirty="0" smtClean="0">
                <a:effectLst>
                  <a:glow rad="101600">
                    <a:srgbClr val="ECD4F0">
                      <a:alpha val="60000"/>
                    </a:srgbClr>
                  </a:glow>
                </a:effectLst>
              </a:rPr>
              <a:t>Promedio histórico = 8,17%</a:t>
            </a:r>
          </a:p>
        </p:txBody>
      </p:sp>
      <p:sp>
        <p:nvSpPr>
          <p:cNvPr id="27" name="26 CuadroTexto"/>
          <p:cNvSpPr txBox="1"/>
          <p:nvPr/>
        </p:nvSpPr>
        <p:spPr>
          <a:xfrm>
            <a:off x="4716016" y="4902259"/>
            <a:ext cx="1944216" cy="584775"/>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sz="1600" b="1" dirty="0" smtClean="0"/>
              <a:t>Referencia2: </a:t>
            </a:r>
          </a:p>
          <a:p>
            <a:r>
              <a:rPr lang="es-ES" sz="1600" dirty="0" smtClean="0"/>
              <a:t>Prima de riesgo</a:t>
            </a:r>
            <a:endParaRPr lang="es-ES" sz="1600" dirty="0"/>
          </a:p>
        </p:txBody>
      </p:sp>
      <p:sp>
        <p:nvSpPr>
          <p:cNvPr id="28" name="27 CuadroTexto"/>
          <p:cNvSpPr txBox="1"/>
          <p:nvPr/>
        </p:nvSpPr>
        <p:spPr>
          <a:xfrm>
            <a:off x="6660232" y="4824735"/>
            <a:ext cx="2448272" cy="892552"/>
          </a:xfrm>
          <a:prstGeom prst="rect">
            <a:avLst/>
          </a:prstGeom>
          <a:noFill/>
        </p:spPr>
        <p:txBody>
          <a:bodyPr wrap="square" rtlCol="0">
            <a:spAutoFit/>
          </a:bodyPr>
          <a:lstStyle/>
          <a:p>
            <a:r>
              <a:rPr lang="es-ES" sz="1300" b="1" dirty="0" smtClean="0"/>
              <a:t>Tasas interés referenciales (Banco Central Ecuador):</a:t>
            </a:r>
          </a:p>
          <a:p>
            <a:r>
              <a:rPr lang="es-ES" sz="1300" dirty="0" smtClean="0"/>
              <a:t>Activa 8,17% y Pasiva 4,53%</a:t>
            </a:r>
          </a:p>
          <a:p>
            <a:r>
              <a:rPr lang="es-ES" sz="1300" b="1" dirty="0" err="1" smtClean="0"/>
              <a:t>Rnd</a:t>
            </a:r>
            <a:r>
              <a:rPr lang="es-ES" sz="1300" b="1" dirty="0" smtClean="0"/>
              <a:t>. Servicios BVQ 8,36%</a:t>
            </a:r>
          </a:p>
        </p:txBody>
      </p:sp>
      <p:cxnSp>
        <p:nvCxnSpPr>
          <p:cNvPr id="29" name="28 Conector recto"/>
          <p:cNvCxnSpPr/>
          <p:nvPr/>
        </p:nvCxnSpPr>
        <p:spPr>
          <a:xfrm>
            <a:off x="6732240" y="5661248"/>
            <a:ext cx="2304256" cy="0"/>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30" name="9 Rectángulo"/>
          <p:cNvSpPr/>
          <p:nvPr/>
        </p:nvSpPr>
        <p:spPr>
          <a:xfrm>
            <a:off x="6444208" y="5733256"/>
            <a:ext cx="2664296" cy="338554"/>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600" dirty="0" smtClean="0">
                <a:effectLst>
                  <a:glow rad="101600">
                    <a:srgbClr val="ECD4F0">
                      <a:alpha val="60000"/>
                    </a:srgbClr>
                  </a:glow>
                </a:effectLst>
              </a:rPr>
              <a:t>+ Prima de riesgo = 1,08%</a:t>
            </a:r>
          </a:p>
        </p:txBody>
      </p:sp>
      <p:sp>
        <p:nvSpPr>
          <p:cNvPr id="33" name="1 Rectángulo"/>
          <p:cNvSpPr/>
          <p:nvPr/>
        </p:nvSpPr>
        <p:spPr>
          <a:xfrm>
            <a:off x="251520" y="4750405"/>
            <a:ext cx="4272409" cy="910843"/>
          </a:xfrm>
          <a:prstGeom prst="rect">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s-ES" sz="1500" b="1" dirty="0">
                <a:solidFill>
                  <a:schemeClr val="tx1"/>
                </a:solidFill>
              </a:rPr>
              <a:t>TASA DE INTERES = </a:t>
            </a:r>
            <a:r>
              <a:rPr lang="es-ES" sz="1500" dirty="0" smtClean="0">
                <a:solidFill>
                  <a:schemeClr val="tx1"/>
                </a:solidFill>
              </a:rPr>
              <a:t>P. Histórico </a:t>
            </a:r>
            <a:r>
              <a:rPr lang="es-ES" sz="1500" dirty="0">
                <a:solidFill>
                  <a:schemeClr val="tx1"/>
                </a:solidFill>
              </a:rPr>
              <a:t>+ </a:t>
            </a:r>
            <a:r>
              <a:rPr lang="es-ES" sz="1500" dirty="0" smtClean="0">
                <a:solidFill>
                  <a:schemeClr val="tx1"/>
                </a:solidFill>
              </a:rPr>
              <a:t>P. </a:t>
            </a:r>
            <a:r>
              <a:rPr lang="es-ES" sz="1500" dirty="0">
                <a:solidFill>
                  <a:schemeClr val="tx1"/>
                </a:solidFill>
              </a:rPr>
              <a:t>riesgo</a:t>
            </a:r>
          </a:p>
          <a:p>
            <a:r>
              <a:rPr lang="es-ES" sz="1500" b="1" dirty="0">
                <a:solidFill>
                  <a:schemeClr val="tx1"/>
                </a:solidFill>
              </a:rPr>
              <a:t>TASA DE INTERES = </a:t>
            </a:r>
            <a:r>
              <a:rPr lang="es-ES" sz="1500" dirty="0">
                <a:solidFill>
                  <a:schemeClr val="tx1"/>
                </a:solidFill>
              </a:rPr>
              <a:t>8,17% + 1,08%</a:t>
            </a:r>
          </a:p>
          <a:p>
            <a:r>
              <a:rPr lang="es-ES" sz="2500" b="1" dirty="0" smtClean="0">
                <a:solidFill>
                  <a:srgbClr val="FF0000"/>
                </a:solidFill>
              </a:rPr>
              <a:t>TASA DE INTERES = 9,25</a:t>
            </a:r>
            <a:r>
              <a:rPr lang="es-ES" sz="2500" b="1" dirty="0">
                <a:solidFill>
                  <a:srgbClr val="FF0000"/>
                </a:solidFill>
              </a:rPr>
              <a:t>%</a:t>
            </a:r>
          </a:p>
        </p:txBody>
      </p:sp>
      <p:cxnSp>
        <p:nvCxnSpPr>
          <p:cNvPr id="8" name="7 Conector recto"/>
          <p:cNvCxnSpPr/>
          <p:nvPr/>
        </p:nvCxnSpPr>
        <p:spPr>
          <a:xfrm>
            <a:off x="4643438" y="3429000"/>
            <a:ext cx="0" cy="2736304"/>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36" name="5 Recortar rectángulo de esquina sencilla"/>
          <p:cNvSpPr/>
          <p:nvPr/>
        </p:nvSpPr>
        <p:spPr>
          <a:xfrm>
            <a:off x="307975" y="5763825"/>
            <a:ext cx="4215954" cy="401479"/>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b="1" u="sng" dirty="0" smtClean="0"/>
              <a:t>Atractiva para el INVERSIONISTA</a:t>
            </a:r>
            <a:endParaRPr lang="es-EC" b="1" u="sng" dirty="0"/>
          </a:p>
        </p:txBody>
      </p:sp>
      <p:cxnSp>
        <p:nvCxnSpPr>
          <p:cNvPr id="37" name="36 Conector recto"/>
          <p:cNvCxnSpPr/>
          <p:nvPr/>
        </p:nvCxnSpPr>
        <p:spPr>
          <a:xfrm flipV="1">
            <a:off x="4644008" y="3428999"/>
            <a:ext cx="4479924" cy="1"/>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752" y="3284984"/>
            <a:ext cx="659640" cy="4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56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941" y="-99392"/>
            <a:ext cx="7526419"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 ESPECIFICOS</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7" descr="http://t1.gstatic.com/images?q=tbn:ANd9GcT1RrENtWgiUkoIiXlHMV04hlZbJQRzVmFM97jPQSb7o6jUgpUm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2172">
            <a:off x="299439" y="1431825"/>
            <a:ext cx="2104519" cy="126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www.arqhys.com/arquitectura/fotos/arquitectura/Fuente-de-financiamiento.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65"/>
          <a:stretch/>
        </p:blipFill>
        <p:spPr bwMode="auto">
          <a:xfrm>
            <a:off x="797908" y="3933056"/>
            <a:ext cx="1613852" cy="16469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15 Conector recto de flecha"/>
          <p:cNvCxnSpPr/>
          <p:nvPr/>
        </p:nvCxnSpPr>
        <p:spPr>
          <a:xfrm>
            <a:off x="1475656" y="2862957"/>
            <a:ext cx="117475" cy="854075"/>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15 Conector recto de flecha"/>
          <p:cNvCxnSpPr/>
          <p:nvPr/>
        </p:nvCxnSpPr>
        <p:spPr>
          <a:xfrm flipV="1">
            <a:off x="3833126" y="5039715"/>
            <a:ext cx="1458954" cy="117477"/>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196" name="Picture 4" descr="http://www.bdocostarica.cr/financiero.jpg"/>
          <p:cNvPicPr>
            <a:picLocks noChangeAspect="1" noChangeArrowheads="1"/>
          </p:cNvPicPr>
          <p:nvPr/>
        </p:nvPicPr>
        <p:blipFill rotWithShape="1">
          <a:blip r:embed="rId4">
            <a:extLst>
              <a:ext uri="{28A0092B-C50C-407E-A947-70E740481C1C}">
                <a14:useLocalDpi xmlns:a14="http://schemas.microsoft.com/office/drawing/2010/main" val="0"/>
              </a:ext>
            </a:extLst>
          </a:blip>
          <a:srcRect l="16262" r="16956"/>
          <a:stretch/>
        </p:blipFill>
        <p:spPr bwMode="auto">
          <a:xfrm>
            <a:off x="6571829" y="4005064"/>
            <a:ext cx="2176635" cy="14114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hQSEBQUEhQWFRQUFxUUFRQUFBQUFBYVFBQVFBcUFBQXHCYeFxojGRQVIC8gIycpLCwsFx4xNTAqNSYrLCkBCQoKDgwOGg8PGiwkHyQsLCkpLCkvLywsLCwsLCwpLCwsLCwsLCksLCwsLCwsLCwsLCwpLCwsLCkpLCwsLCksLP/AABEIAN8A4gMBIgACEQEDEQH/xAAcAAABBQEBAQAAAAAAAAAAAAAGAAMEBQcBAgj/xABKEAACAAMEBAgKBggGAwEAAAABAgADEQQSITEFBkFRBxMiMmFxgZEkUlNyc6GxssHRFBYjNEKSMzVigqLC4fAVJWOz0vEXg5ND/8QAGwEAAgMBAQEAAAAAAAAAAAAAAwQAAQIFBgf/xAAzEQACAgEDAgQFAgUFAQAAAAAAAQIDEQQhMRJRBRMyQRQicZGxgcE0QlJhoSMzguHwFf/aAAwDAQACEQMRAD8A3GFChRCCiBpbTUmzJfnOFGzaSdwAxMNawawS7JKMyYehUHOdtw+eyMS09p6Za5pmTT5qjmqNgWNxhktGoPwp2MeUPUnzMMNws2XYk0/ur/yjIiY5BfLiXsa6OFqzeTm9y/8AKPacLFk2rNH7oP8ANGT2CymbNSWCoLsFqxCqK7SdgjxaJd1itQaEioNQaHMHaInRHOCso2SVwnWJs3ZfOlt8IsrNrnY5nNtEuu4m6f4qRgtYRMTykXsfR8i1I4qjKw3qQfZDsfN8i1OhqjMp3qxX2QQ6M4RLZJp9pxi+LMF7+LP1xh1P2KNwhRmdm4XWYgGzrlsmH4rEo8Kh8gP/AKH/AIwGT6XhkwzQoUZ43Cm2yQva5+UMtwpTdkqX3sYz1ovpZpMcrGWTuEu1HIS16lJ9piBaddbW+c0jzaL7BFeYi+hmwtMAzIHXhEZ9KyRnNQfvr84xG0aQd+e7Mf2mJhgtGfML6DcxpuR5aX+dfnDqW+W2UxD1Mp+MYNej0JkTzGX0I34MIVYwZLa4ydh1MRFjYtbbTK5s5j0Mbw7mi/MM9BtEdgC0RwnA0FoSn7aYjtU/CDOwaSlzlvSnV13g5dBGY7Y2pJmWsEqFChRooUKFCiEFFfpzTcuyyWmzDgMhtZtijpiVarUstGdyFVQSxOQAjEtbdZ2ts+uIlrhLTo3npMbjHJCBp/T0y1zjMmHoVRzVXYqj+6xWVh4SichXqj0LC5yU9xgvXBe6NpMjxyJg0ZM8Q90d/wAHm+KfV84w761/MvuX5cuxCuwgf6fKJ40LM8X1r846dBzPF9a/OM/EU/1L7k8ufYgRyJx0PN8Unpqvzht9GzBmrdxPsjS1FT4kiuiXuiLSFWPbSSM8OsEe2PBgyknujI/Yxyx2xY3orLJzx2xZUhLUeoJHg7WFHBHJj3QTuhc0djhhj6UfJt/fZC+knxG7omCDphAwybT+w3dHk2n9lu6LwQfMchj6WPFbujn0wbm7omGTJJEdJiKLaNzd0I25enuidLJklRJsOkHkteluUYbQad++K5LYpIGNT0RIAiNYJyaVqxwgCYRLtFAxwEwYKT+0Pw9eUG4MYAI0zg/1macpkTKlpa1Vt6VpQ9IwjcJezByj7oNIUKFBjAI8JzeAHpmSweqpwjJdHzSs1SFvE8kAZlmoBTprGtcJ/wBwPpJftMZPo2ddnym3TJZ7nEEazW/1NIJ9Gav2sJQyHrUnEooFcaYmLBNWLWf/AM5a+dNr6lEH5EeTMApUgVwFTmaVoOwR4uWtsk/ShpSklhMCk1MtJzmSV6ldvlD6aiTPxWn8sofEmCWfpWWubgncDU1pWlBtO6PMrTMpgSrVC0qQrY1N0XcOVjhhXGM+fqMZS2+hXU+5RpqGv4p809QQfCH01IkjOZOP74+CxZSdOSnS8jXubyQKtV8FW7vMKZpyUMA1X8ShvA0J5QpVcoy56pvG5XUV76lSaYPNHTfB9RWIszUQfhtDjrSW3wETpmsRK1lyXYGlMscWGQrTmnPo3wv8QtTjkSgh/aqa4LnWlAb1d/IMbXxC3ckvq0TqAbXfQbWZJYM3jA5aoKKtLtMiOuA6kaFwjh+Ikcbzr0zdlyaVphWm6M/Meq8Mk5adN7vfdfUDN7nuyc8dsWUV1l54/vZFjBdR6i48HBDVrPIP97RD0NWzmH+9sAXJp8BVqdopJ8y7MBIElGFGK41AOUFB1Usl+5yr1K3eNatN9KxRcHv6Y+gT2iCC1qyvNpKZnJLpMXCi8Vdwbxq1FOmseZ1Mpec0mHnNrGBfUmz/AOp/9Gjy+pdnAqTMAGZ4wxDVrQKYTTyGX8YoLz0bGtcLuB5USLYs1rPKUiYSQ4a6DW9UXL4zu0rnC7dqfrB+azszUiz7WmDEDnjM4AZQ0dR5FK8ZMplW+tK1pTLfD0iXOMmcXvF1YOoIbnoS1FJzBotKYRGEmcHCgPQcWaEEreDS2rlTMt3GsWp27/OTzWejqDK8rM/h+UNvwfpTCc/aFMOL9IKEq07BWIvAhi92XeBwrS8ZlPVD+iZk7jkDlytw84MBtoTUY+oxfmXLfrLVrMrt4+1Su6m7JmEPUjzpNftl6299o9x6it5riZn62KDDgwPhb+iPvrAgIMODH70/oj7ywSPJiXBp0KOwoZAgjwnfcD6SX7TGQS3owO5ge4xsHCd9wPpJftjHT/ffBV6GaRt9t0cZk1XDUAUqRU1xIIK9OffDC6uLWrzHY1vXq0N7fXo2DZUxbJkOyOmPA/EWR+VPAxgqJNhswFAQ1CTQsWoxzIFcD8ocmT5Crdui7uCEDA3vbj1w9L0cBWlACSaBQM47J0cBW9R65XkTDuEYdje7bDJVruNWOwymQ3ZZRSRgQVrdyYUOHWIel6JlKSQi1NDiK4jbjt6YlKKRybNVQSxCgZkmgHWTGeubeE2CePYbtEy4pIGWz/qK8aWeoAVak0zMSLZbcbkteMcgGhwlqDkztu6BUmJFnkUUXrpYZlVuivQMad8XjpWZBISilusgXwp/opHnP7FjNiI0rhTH2cjzn9gjNjHsvB/4VfV/kUnye7KOWIs6RXWTniLOkM6j1Fx4PFIatY5B7PbD5EM2teQez2wuuS3wG3B+v2p9AntEGlstYlJeatKqMBU1ZgooOsiA3g/H2p9BL9ogv0lYuNS7eK8pWqAGxRgwwOBFRHlNVh6h9XAef7DT6XAzlze1AvtIho6eXxG7Wkj2vDFqsKSlvTZoA9DJqegC4STFRojTlnmkhnuEklF4qUWKAZtdlkBjjhBY0Vyi5RTeAeS5bWNfEHbOkD+eG21m/ZTttMkewmI9j0jJcE0nKBiKylF5K3b4CpgLwIpnE5J0q/cvzQ1aYh1F7deC0rhFOuqPMSFmJnJqaDAE4ig7fjHmRaVfFGVgDQ3WDUO40gb10DHiVJpKN8sK0DMLt0MeosadEVmpLj6a4l0u8UeMu829fF2uyucDhpVKp2ZD+WvL68r6e4GaXWk9fOf/AHDHSI96ZH26+c/+40ersemq/wBuICfrY2IMODEeFP6I+8sCJWDHgy+8zPRn31g0eTEuDS4UKFDIEH9e9GGdYZgXNaTAN9zEjurGIkR9GstRjGBabsPFWubLGSzCo6r2HqIgsH8rRaNtTKOmEI7HzmXqYyUj6vuxJa0TcScAaUBJw9cT7DalNU5QdKBlfnUyDdIO8RMiNarGHoeay81xzl39YO0HAwRTUtphJ2SmkmSICtdra0+dLsMrnOQ0w7AMwD0AVY9kEto0i0tHLoSyIzi4CVe6Pw7j0H15wL8HqLNmT7S7BpzEi7+JVOJNNxNB2Q5pq/LUrnv08fV8An2DGxWRZUtZac1FCjqApj0xIjkdjnSk28ssBuFL9FJ85/YIzYiNK4Uv0Unzm90RmrGPbeDfwq+r/IGfI9YxyxFmRFVZG5YizJhrUeouHB0iGbZzDDxMeGhdPc01lFvoPWJbO15WQ1lqhDEjKm7qi6/8jH/R73+UBnFruHcI5xa+KO6E56KmcsyQR2PsgwbXlS9+7IL0peJckDcMMI5K17C81bOOq8PYIEuLXxR3R2TZQ7KioCzEBQBiSYy9FQlvnH1K632QXnhEP+j3vC/8itvk97xDs3B1NYcsyk6KFz6qCIGntVBZgCzIwIJ5pXLrJEKRr0M5dEXll9UuyLafr9fW6wkMpzDBiD2GGbNruJdeLWzoDndVhXrpAsZKeKO6PLSF8UQ6tDRjGH9yvMfZHdI2lWmoQwbEk3cqliYdvRHElRkoj3ehtJJJL2Mttttj3HQZcGJ8Imej/mWActBlwWnwqZ6I++sbjyZlwahChQoYAnCYw7XBv8xnnYJvspG4mPn/AE9P4y0T38Z5h/iMEgs5LibiDHYbs55K9Q9kOR86n6mMijlI7CjBZwiM/wBc7CtknS7RZn4ua7GssDBt7Bd2wjbWNAMAeiU+l6UmzJp5NnNJa7KhiF6MCK9cdPw/qUpTXCW67/2MyDWwTHaUjTFCuVBZRiAxGIiRHBCjnzeZNlgVwpL9hK9IfcPyjMisalwmjwaX6T+RozAiPaeC/wAKvqwU+TtlHLEWd2K6zc8dcWZaG9R6kSPAllM5CpzmNB/e6Jc7VOcACCrMTSlcQNhDGJGjrKEkm03mV1mNLAyABlBwaHOpBzzBi0XWBKAshDUxBaWBljQlsRXojl23WJ/6ftyO0wrkvnAWYGRitGBBIJPOFMwRkYkWefew2jsr2Q5puXfmvMLCjthShIwyNBQ9Yiss2DimOMPx+aGfcTnmMsFsYstX5rS5hnK0tQgKM0wEirCtBTI0GdYgyLO8xistbxAqcaADpMHGgtXZC2BpzB1mXGZ3Lm4xC3ubW6y/hoRsMClBWRcTfpw2tjz9Y56KswskxDdqqS2BKtTFMa1xyIiVbZ8m2yGuEFlqbjCjqVOIZTiP+ohy2qoOVQDQbKgGgiDIwdrQSgaUZkpUWt97wABfooax551QfzJYa4x+MHStqUEpR9wWnyirGq0WvJIxFNx3QyTFxPl3lIO0f9RSiO3RZ1rcQth0vY7ChUjoEMAjlIM+C9fCn9GfeWA9Vgz4MV8Kf0R99YuPJUuDTYUKFDIEg6btglWabMP4EY9tDT10j5+Y5xsvCVNK6PmU2sinqLZRjMGrWxpG56Cn37NJbxpUsnruCsTop9T2rYLP6NR3YRcR881CxbJf3f5GEKOGOwM6262mxNKAlhw9SSSRQAgEAbTQxmmqV0+iPJODuseua2WYJXFPMcqGFKUxrTeTluiq1R0BMeRaHmM8p55IyobuNbynMEsfhHjWG0D/ABKwTkNUmBaNvUufg8GEjSSM5lmqzB+B8CR4y+MOqOrJy09MVVHEmt377PGDPLKSz2qdZiEfEZKrsbrehnHEH9h+wxe2TSCzMBgwzRhdcdY2jpFR0w9Pkq6lWAZTgVIqD1iKS1aFdKGX9ogxEtmImJ6Kbn2E9sJdcLvVswiwQOEtfBF6Jg9atGWExpWsTzLTZmlLymVlYq/ImrSuDLtzzEBMvQJElps1hLUFhQgliVwpTZjHpfC7IUUdM3vn9dwcq5N7FdZuevXBBoiTKLFprqoQiiMQLxIrUg5gH2QPyOeOuLFlh7VR6ts4yiVS6d8FrpPTi5LNWarPUoi82iMq4nPBqGu4RcaLsUoS0KKh5I5QAxNMTiK51ih1Z0fKZ5iMLxojKDuFa0HQaQVpLC4AAUyAoKDqjiatqCUI5OppU5NzljcpdYbxluoV2rdIF3kLdxLqw3jZAhYZRvFtmNIP9L2sy5LMoq2Q6yaVPfAaq0FIZ0U24PYW1kEprcfs+kpstSsogXmBrdBNTQUqdmUFq2IUoS1CQWQMwllt5StM4DA9KEZqQwG8g1pBrY7Ys1byYitDgRQ5keuB6zqjhx/UJo3GTal+g/A7puais10DjLyEkK15UHOLk4UpTLfBAs5SSoYXhiVBFc6ZR5tSEowXMqQMiMumOfVLy5LqH7YqyOzBW1WxVBowvfhAxNeyKtVpSOylFMI9R2661WsI4c5ubyxQoUehBDAg0GfBifCX9EffWAyDHgw+9P6I++sajyVLg06FHIUMgQU4TP1e/ny/ejG42ThN/V7+fL96MarB6+DSNn1LPgFn8z2MYu4HtRZldHyOph3THEX1+Pn2sWL5/V/kZS2PcAPClIvfRtlWZK7q3cfXB3fgI4Uf0Mlt0w+ta/CC+HPGoj/72KktgPnWiZKmypE0cqyzSAdys6mg6MKjzo1+36OlzluzFrtByZTvVhiDArrjqi1qeXNkXQ5AD1NBdpVW6SMoMENFFdgFd2AxhrXaiNsYSjtJZyZimio0laCrUDkAU/Gq7Oose6JmiZtUzJx2kn1lRExSDiKGtMRQ1GzHbHoRy5SysDDsTj04B3XmVSyPMXCZLulXGDDlCoBGzogJsrCZLUzGEybaWC7KqgPKNBkaDozEHuun3Gd5o94RkFj0g8ksZZALClaAnPYTkY9D4XU7dO8PdP8AYEp9Etyx0losS5ismIZplFzICMRXpFNseKRydrBelKAlJoK8oZBUyC7RU59ZjzNtF9yQtzjCLq7BWgJHbU06Y6i62sTMy6c5ieJsxQQSaEZEVB7xErQWlJaWhSzEBgyszEmlcRUnpAiFNVQWrlko20FQadNYTWKhAKlTTJlK1O0CucSSTi00SLw00wn07puSJTIGDswNAhvUO8kYCBWy2Vm5RYjd09PVHh8AQAOUaZZAYH1xaTcATuB9UDqrVMMR9+5u62VssyIlnn3h0jA/OPSmjUUtebC6hNW3CgzhnQWj5k+csuXm2ZOSjax6o0rVnVaRJZp4Ja6CqzHxrd58xRsGBA6oHqdTCjnn2QGOWBOirUbPaHExCLoMtgKFg1Q2O/LHrh/TWss0oBKlsiTKhXOb0NDcphtptjzJlC020A820TixA8ViWp+URqE/QspuKqg+xYNLAwAIFKU3fKA662rTSg5xzJrL7I3C2zpcU9jOdGcHk8orM4ls+IQipAArVunoiBpbQ02zOFnAY8xxzW6jsPRGl262Utchehq/vYD2Q/p3RC2mQ0thmOSdqtsIjnQ8TsU1KzhluGEjIbsKkc4tkdpb89DTrAJFY9R3lusowcgx4L/vT+iPvrAfSDHgxHhUz0R99Y1HkqXBpkKFChkCCvCZ+r38+X7wjFyY2jhNH+XP58v3xGLUg9fBfsa/wfY6PldBmf7jwR0gX4OT/l8vzpnvmLrSNuKXUQBpr4IDkBtdtyj14CPBauLlqZpd2NLg7pDS0qRdM1wgZroJyrQmhOzAbYCNf7cbTNlWSzjjG/SG7Q1JU3QDlzantiRwh2AS7EpqWYzQzuc2YowqejYBsEWOpup6WYmcGvmYi3aihUMASP72QzQqaK1qM5e6XbJl5bwEdiQiWgbAhFBHSFAPrh8iOgR0COTKWW2bKyfZuJ5Uo3RWrSyQJZrtFeYeruhuz6ZLOF5FDhg5Y+paeuJ9tklkIGezED1kGK6ToqYGBJGB8pMPyEGjJSXzch61DpfVyN65nwGd5o9ojGWMbNrovgE/zf5hGLmPT+Bf7Mvr+wlbyEOh7JJdAJc1eMOJlzBdN7bcbb6+qO2jQZaY0tiyPdrKqOSzA4i9vpT+kDq5jCuI6No27I1FRgMKYDpphlWD62ctO0085G9LVG7Z7YKfg/0IbTag80cmzglgds0u11SOilYOtfJEo2Gc01A1xSU3iYeSpU76kRl0ycS7TASpY3hdYrTYpwOdKYw/bNYLTNkiTNfjUVg9ThMN0GgLbRXHHdDMLU1vyJyrw9iqlWe6qg5kivUKmnqh61HkN1GPKMS1aYCox53XSPNvPIujNiFHaYE3lrJoJdVrCZVlS7hPtrcWh2pJWt5xuwBPdBTrZPEiwlEwvBZKjcDn/CDDGhbHW2vTmWSVLs6bg7KGc9dLoip4Q7fWbLlA4Ipc+c2XqHrjjVRer1sIf8n+32WCN9MclXqXJvW+V+wJj9y0HtjUozng5k1tc1vElAdrt8lgw1h0sJMsgHltgo3V2xXjrdmtcV7YRKItxQLaZ00q2ozGaihwAcclOynaYObFbEmy1mS2DIwqGGRjHdZG5C+d8II9RNZZciW0qc11eehNaVNLyim84gRi7Q9WnU4coNbLEukY4R9F3JwnKM8T7D8+2B1XqARtg51p0mtolBeLmIamnGJdqpGa9tIzyxtSqn8JpHQ0EpOronyjE1w+5LrBjwYnwp/RH31gMrBlwYDwqZ6I++sPx5By4NOhQoUMgQU4TP1c/nS/fEYtG1cJf6umedL98RixEHr4LRqXB7aLujwSCaTJgooLHMbB1xfrLarTAiy2YAMz4tQZVA2Drij4MD4D/wC2Z7Fi31stnFWKe224VHW/IHtjw2rXVq5QXu8DUZYXBR8IqH/Dhea8RMlm8BQGtcRid8Eeg3rZpJ3ypfuiMlnaZnLYRZ5yky5l2ZJc7FDYgHavRsjV9WGrYrP6JPdg+s07p06jnPzPBlS6nkso7HYUcY0chQobnWhUUs5CqMyxAA6yYtRb2RCo1yxsM/zPiIxQxpGtGuST5MyRZ1aZeF0zebLGONK86M5moQSCKEYER7DwWuVdcoz2becArO5yWMR1iLd9P2mXLCq4uDkqSqlqbq7oqEOIiZa/tHly0Na0GG9sPnHT1EYtrqWUjMJNcMmWYzFkrMmITLOAmrylBH4ZlOaR09xh0EEVBBG8Yxcy9WZtnmeDWm4JlRccVVgBUhhQhhTeIpbXo1pcxxeAe9WssXVxUGl3djCCupt9D3COuyHJ6iJNtKi0Sb2Cq6M3UGFfVWPE3STJg6Cuwg0B7IgTQSpds2OHUAf6QaNfcxKWxs+p3Ks5nEUa0TJk49F9iFH5VWADWG1cZaprbCxA6l5I9kaNoMUsEni8TxCXd1eLHxjKmkzHJRFZphwugVataGo2UNYT8FUFqLbZvGDNr+VILNRSZNmtNoIwZgqdNwFfeMVlotUybMIUGZM24mig7WOwQULohpGi1lHnKoZ6by19u6vqgTlS1aYbzMMVUS5Zo71Fakj8Ix274RU1ffZa+47SsQSRE0loudMKSTL+0Y1Qoao1Byqk4rQY4wV6L4O5SJetTl2AqQCUlrTdTE9cRdI2trO0u0ILwlXlYZ8hxdqOkUERNI68LPShdQu0LWp6xFynqLIqNWy98cmrqlGe/wDk7pa1gk0d3lpUKZhqwXOl7MjdXGBCzG8ztsYmnfEu3WwzeStVTaTm3ZuhtFAFBgIf01TrjvywFklLCXCO0gz4MB4VM9EffWA6kGPBh96meiPvrDceQUuDToUKFDAEFeEv9XTPOl++IxeNp4Sv1dM86X74jFqQevgtGpcFx8Cb0r+xY8cKNrpZUljObMAp0KCfbdjnBW3gkzomt7qxG1u+30rY5GYW67Dra8f4UjyEor/6EpP2y/ssh/5QitOrEqdZEs8wcxFVWHOVlUC8D/dYm6EsJk2eXKYgmWt2oyNK0PdE6K/SenpFnH2sxVOxc3PUoxjl9dtq6Fus5NYSLCsM2y3JKUtMdUUbWIA9cBukNfZj4WaVdHlJ2fWJYx74ENJWhS9+1TTNfcTUDqQYCHKfD5Sfz/Zbv/ovDDHSPCHeJWySy/8AqzKrLHUubeqBnSNpaab9qml9ynkyx5qCKa0aeY4SwEG8592yK53LGpJJ3nGO9p/DenhdP5M9cY8blxP06BhLXtOA7BFRNmlmJOZzjzD1msTueSO3ZHThVVQs/wCWYlOc3gaTMReaIkqLVJYjHjF7zUCvbSPdl0Kq4tyj6okWqXRbygXkIcYbVIb4QhqNXCb6Y/QNCiSWWFNumUtFl6TNHfLiq1j0TMDmbLUzFal9Rz1IFLy7wQBUQ5p62jj7C45rPUHodR84JAscBTlp+iS7Nf5Y80repP8AsZhP0kq4FHruYBfbFVabUXap7BsEaLrvMVbKaqGLEKpI5pONa7MoB/ong4cAZip286kd7R3q2Ck1jfBzrqnGXSnksdHaStNnUCRPZB4hoyV20BrSJ9j1vtcssQJFWNWPFULE7SVpWKxtsNrMBqNoNO8Vjvy0Gnn6orcR8ySLadwl2vFSJO4/Zn4tA9adNTWdXvXSpqLguddKdENW5KN14xHEJ/BU1NqMEg6m2uQ1sOtEtpRJdEapHFlWai0wpSl4nPGKCtSWoKkk4KF27tnVETRlKHfWJREc9VRqk+n3GJWysS6vY9VhAxwCO0jRg6ogz4L/AL1M9GffWA1YM+DD71M9EffWNR5KlwabCjkKGAIL8JX6umedL98RiwjauEn9XTOuX74jFYYq4L9jRuC60KlknF2CqJubEAcwbTEnSGtdjE7jJMrj56ggTEFAMKUM09HXGaWeUQnGGjKrgFDWhrtIi1tGnUQUli8ejBR0dMeev0Klc5rLb/Rfr7jEGsfMwhtuslqnVrMElPFk86nTNOPdSB2dpKTLJu8tzma1P7zmKm0215nPbDxRgIYCw9R4fhfN9kU7celEu06YmPhW4u5c++IQEeqQ5Is7OaKCTHRjCFS22B5cmNQ7Z7Kzmign2dsXNj0ABjMNegZdpi0SWFFFAA6IQv8AEYx2r3YxXp2/UVlj0GBi5vHds/rFmqUFAKDoj3HY49l87HmTHI1xjwR59oCCrdgGJPUIr51sdhQC6D2kjpOzsiwtFkVyCa1G0EjA7MI8jR0vxSetifjGq51xWXyU1JsobVPmKJQLkpLNUU05NKGg20jVpMy8oYZMA3eK/GAK0NJl4ELXcBVosNGa4iXIVGlOzILoIK0IGVa4g0pGdXCV8I9K4M1tQk33CjSKoZT8YAVusWBypSMpkaSKy2l3QVNSK1qK7vVF3pbWGfaQUNJcs5quJPQTA1aJV00rX4Q14fp/KTU3l/gBqZuWGi6D1FRkce+IMmbScw8bDtGI+MO6NYmX1Gg6jj7YiW4lZleo93/UeqnZmuMl3OYlu0SrenJru+MV4i2mAMOgj2xVEbIl63Uu5qD2JehUDOyk5iopvB+R9UW50cd/eIGSxDVBod4j39OmeO35jHFupm55jLAzCcUsNBAdHN0d8ePobj8J9sVdktNoJ5Bc+seuCOxcZc+1pe6N3TCVs51LdpjEIqfs0V5lkbD3QX8F/wB6meiPvrFTSCbUEeEP6M+8IqnU9U0sEspxFsPoUchR1REGeEgf5dN6098Ripj6Jt1hSdLMuYoZGwIMZzp3gqYEtZXBHk3NGHQGyPbBa5JbF5M5p0mhxI2VhUix0hoKfINJsp06Spu9jDAxCSWSaAEndBdluTkbpHqVJLGiip6ItrHoEnGZgNwzi3k2VUFFFP72xzr/ABCENobsZr08pbsp7JoLbMP7o+Ji4lSFUUUADohwrCCxxbb52+pj0K4x4FSOR2OUgJsVYQMcCx7uxCHI8zTyTTOhp17I9lY4BETIwekSCfwvePO5O3bjEqXo5jnRfOz7h84t6RwrDMtQ3wgarxtkrLTZEloWYsabjStcKUGQivKAjG6BndWlO05nrMERl74bayp4q9wjVeowvmyZlXvlA8UTeB1HH1Qz/h5c8m+ekjDvaCgSgMgB1CkeJ00KCTlBVq5LaJiVKlyUVmlMtUYcylDnnjTD+8Yj2yzkGoyPqiVaCWctza7v5t5hhpDn8Z7BHbr10PKUZ8iL00lLK4K+YI7LtLJlTtVT7REv6OADdUucqgEjvj1J0DMbOijp+ULzvg95F+XL23PK6dneMPyr8odTWKaNqn90Q6urLeOO4w4uq+9/4YWdun98fYIq7RkayzNyflPzg14K9LNNtUwMFFJROFfHUbTAtL1V/aJ6lg04N9XzItDvR6GWVqykDnA59kXCdDkulGZRsS+ZmjVhQoUOC52FChRCzyy1iDN0DIatZMupzIQA94iwhRTWdiJ4KGbqZZzkGXqY/GIVo1DX8EwjoYAjvFIK4UBenrfsFV017mY6T1emyOctV8ZcR27orbka8yVwOMUWktUJUzFPs2/ZyPZCNuha3gM16r2mZ8VhUgw+oR8r/D/WOfUM+VH5f6wt8Jd2D/EV9wPCx6uwW/UJvKj8h+cL6ht5UflPzifCXdifEV9wRMcIguOoTeVX8p+cd+obeVX8p+cT4W3sT4ivuB8cMGH1Dbyq/lPzjh1Dfyq/lPzifC2/0k8+vuCFYRgt+oL+VX8p+cI6hP5RO5ov4a3+knnw7giYYtFmvimW0EbDQjI9BMGf1BmeUTuaOfUCZ5RO5otae1bpFO6t+4B/4UfH7kWHU0Wn4qt5xw7soNvqBN8onc0c+oM3yifxfKNuGoZlTp7goBTIUHRhHIKzqDN8dP4vlHU1Am1xdKbaXie6kD+Gt7GvOr7gxKlkmgFScgM4LtA6l5PaB1S/+Xyi/wBEauyrPzRefa7Z9m6LWkO06NR3nuK2ahvaI3KkKoooAA2AACHIUKH0sCooUKFFk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8" descr="data:image/jpeg;base64,/9j/4AAQSkZJRgABAQAAAQABAAD/2wCEAAkGBhQSEBQUEhQWFRQUFxUUFRQUFBQUFBYVFBQVFBcUFBQXHCYeFxojGRQVIC8gIycpLCwsFx4xNTAqNSYrLCkBCQoKDgwOGg8PGiwkHyQsLCkpLCkvLywsLCwsLCwpLCwsLCwsLCksLCwsLCwsLCwsLCwpLCwsLCkpLCwsLCksLP/AABEIAN8A4gMBIgACEQEDEQH/xAAcAAABBQEBAQAAAAAAAAAAAAAGAAMEBQcBAgj/xABKEAACAAMEBAgKBggGAwEAAAABAgADEQQSITEFBkFRBxMiMmFxgZEkUlNyc6GxssHRFBYjNEKSMzVigqLC4fAVJWOz0vEXg5ND/8QAGwEAAgMBAQEAAAAAAAAAAAAAAwQAAQIFBgf/xAAzEQACAgEDAgQFAgUFAQAAAAAAAQIDEQQhMRJRBRMyQRQicZGxgcE0QlJhoSMzguHwFf/aAAwDAQACEQMRAD8A3GFChRCCiBpbTUmzJfnOFGzaSdwAxMNawawS7JKMyYehUHOdtw+eyMS09p6Za5pmTT5qjmqNgWNxhktGoPwp2MeUPUnzMMNws2XYk0/ur/yjIiY5BfLiXsa6OFqzeTm9y/8AKPacLFk2rNH7oP8ANGT2CymbNSWCoLsFqxCqK7SdgjxaJd1itQaEioNQaHMHaInRHOCso2SVwnWJs3ZfOlt8IsrNrnY5nNtEuu4m6f4qRgtYRMTykXsfR8i1I4qjKw3qQfZDsfN8i1OhqjMp3qxX2QQ6M4RLZJp9pxi+LMF7+LP1xh1P2KNwhRmdm4XWYgGzrlsmH4rEo8Kh8gP/AKH/AIwGT6XhkwzQoUZ43Cm2yQva5+UMtwpTdkqX3sYz1ovpZpMcrGWTuEu1HIS16lJ9piBaddbW+c0jzaL7BFeYi+hmwtMAzIHXhEZ9KyRnNQfvr84xG0aQd+e7Mf2mJhgtGfML6DcxpuR5aX+dfnDqW+W2UxD1Mp+MYNej0JkTzGX0I34MIVYwZLa4ydh1MRFjYtbbTK5s5j0Mbw7mi/MM9BtEdgC0RwnA0FoSn7aYjtU/CDOwaSlzlvSnV13g5dBGY7Y2pJmWsEqFChRooUKFCiEFFfpzTcuyyWmzDgMhtZtijpiVarUstGdyFVQSxOQAjEtbdZ2ts+uIlrhLTo3npMbjHJCBp/T0y1zjMmHoVRzVXYqj+6xWVh4SichXqj0LC5yU9xgvXBe6NpMjxyJg0ZM8Q90d/wAHm+KfV84w761/MvuX5cuxCuwgf6fKJ40LM8X1r846dBzPF9a/OM/EU/1L7k8ufYgRyJx0PN8Unpqvzht9GzBmrdxPsjS1FT4kiuiXuiLSFWPbSSM8OsEe2PBgyknujI/Yxyx2xY3orLJzx2xZUhLUeoJHg7WFHBHJj3QTuhc0djhhj6UfJt/fZC+knxG7omCDphAwybT+w3dHk2n9lu6LwQfMchj6WPFbujn0wbm7omGTJJEdJiKLaNzd0I25enuidLJklRJsOkHkteluUYbQad++K5LYpIGNT0RIAiNYJyaVqxwgCYRLtFAxwEwYKT+0Pw9eUG4MYAI0zg/1macpkTKlpa1Vt6VpQ9IwjcJezByj7oNIUKFBjAI8JzeAHpmSweqpwjJdHzSs1SFvE8kAZlmoBTprGtcJ/wBwPpJftMZPo2ddnym3TJZ7nEEazW/1NIJ9Gav2sJQyHrUnEooFcaYmLBNWLWf/AM5a+dNr6lEH5EeTMApUgVwFTmaVoOwR4uWtsk/ShpSklhMCk1MtJzmSV6ldvlD6aiTPxWn8sofEmCWfpWWubgncDU1pWlBtO6PMrTMpgSrVC0qQrY1N0XcOVjhhXGM+fqMZS2+hXU+5RpqGv4p809QQfCH01IkjOZOP74+CxZSdOSnS8jXubyQKtV8FW7vMKZpyUMA1X8ShvA0J5QpVcoy56pvG5XUV76lSaYPNHTfB9RWIszUQfhtDjrSW3wETpmsRK1lyXYGlMscWGQrTmnPo3wv8QtTjkSgh/aqa4LnWlAb1d/IMbXxC3ckvq0TqAbXfQbWZJYM3jA5aoKKtLtMiOuA6kaFwjh+Ikcbzr0zdlyaVphWm6M/Meq8Mk5adN7vfdfUDN7nuyc8dsWUV1l54/vZFjBdR6i48HBDVrPIP97RD0NWzmH+9sAXJp8BVqdopJ8y7MBIElGFGK41AOUFB1Usl+5yr1K3eNatN9KxRcHv6Y+gT2iCC1qyvNpKZnJLpMXCi8Vdwbxq1FOmseZ1Mpec0mHnNrGBfUmz/AOp/9Gjy+pdnAqTMAGZ4wxDVrQKYTTyGX8YoLz0bGtcLuB5USLYs1rPKUiYSQ4a6DW9UXL4zu0rnC7dqfrB+azszUiz7WmDEDnjM4AZQ0dR5FK8ZMplW+tK1pTLfD0iXOMmcXvF1YOoIbnoS1FJzBotKYRGEmcHCgPQcWaEEreDS2rlTMt3GsWp27/OTzWejqDK8rM/h+UNvwfpTCc/aFMOL9IKEq07BWIvAhi92XeBwrS8ZlPVD+iZk7jkDlytw84MBtoTUY+oxfmXLfrLVrMrt4+1Su6m7JmEPUjzpNftl6299o9x6it5riZn62KDDgwPhb+iPvrAgIMODH70/oj7ywSPJiXBp0KOwoZAgjwnfcD6SX7TGQS3owO5ge4xsHCd9wPpJftjHT/ffBV6GaRt9t0cZk1XDUAUqRU1xIIK9OffDC6uLWrzHY1vXq0N7fXo2DZUxbJkOyOmPA/EWR+VPAxgqJNhswFAQ1CTQsWoxzIFcD8ocmT5Crdui7uCEDA3vbj1w9L0cBWlACSaBQM47J0cBW9R65XkTDuEYdje7bDJVruNWOwymQ3ZZRSRgQVrdyYUOHWIel6JlKSQi1NDiK4jbjt6YlKKRybNVQSxCgZkmgHWTGeubeE2CePYbtEy4pIGWz/qK8aWeoAVak0zMSLZbcbkteMcgGhwlqDkztu6BUmJFnkUUXrpYZlVuivQMad8XjpWZBISilusgXwp/opHnP7FjNiI0rhTH2cjzn9gjNjHsvB/4VfV/kUnye7KOWIs6RXWTniLOkM6j1Fx4PFIatY5B7PbD5EM2teQez2wuuS3wG3B+v2p9AntEGlstYlJeatKqMBU1ZgooOsiA3g/H2p9BL9ogv0lYuNS7eK8pWqAGxRgwwOBFRHlNVh6h9XAef7DT6XAzlze1AvtIho6eXxG7Wkj2vDFqsKSlvTZoA9DJqegC4STFRojTlnmkhnuEklF4qUWKAZtdlkBjjhBY0Vyi5RTeAeS5bWNfEHbOkD+eG21m/ZTttMkewmI9j0jJcE0nKBiKylF5K3b4CpgLwIpnE5J0q/cvzQ1aYh1F7deC0rhFOuqPMSFmJnJqaDAE4ig7fjHmRaVfFGVgDQ3WDUO40gb10DHiVJpKN8sK0DMLt0MeosadEVmpLj6a4l0u8UeMu829fF2uyucDhpVKp2ZD+WvL68r6e4GaXWk9fOf/AHDHSI96ZH26+c/+40ersemq/wBuICfrY2IMODEeFP6I+8sCJWDHgy+8zPRn31g0eTEuDS4UKFDIEH9e9GGdYZgXNaTAN9zEjurGIkR9GstRjGBabsPFWubLGSzCo6r2HqIgsH8rRaNtTKOmEI7HzmXqYyUj6vuxJa0TcScAaUBJw9cT7DalNU5QdKBlfnUyDdIO8RMiNarGHoeay81xzl39YO0HAwRTUtphJ2SmkmSICtdra0+dLsMrnOQ0w7AMwD0AVY9kEto0i0tHLoSyIzi4CVe6Pw7j0H15wL8HqLNmT7S7BpzEi7+JVOJNNxNB2Q5pq/LUrnv08fV8An2DGxWRZUtZac1FCjqApj0xIjkdjnSk28ssBuFL9FJ85/YIzYiNK4Uv0Unzm90RmrGPbeDfwq+r/IGfI9YxyxFmRFVZG5YizJhrUeouHB0iGbZzDDxMeGhdPc01lFvoPWJbO15WQ1lqhDEjKm7qi6/8jH/R73+UBnFruHcI5xa+KO6E56KmcsyQR2PsgwbXlS9+7IL0peJckDcMMI5K17C81bOOq8PYIEuLXxR3R2TZQ7KioCzEBQBiSYy9FQlvnH1K632QXnhEP+j3vC/8itvk97xDs3B1NYcsyk6KFz6qCIGntVBZgCzIwIJ5pXLrJEKRr0M5dEXll9UuyLafr9fW6wkMpzDBiD2GGbNruJdeLWzoDndVhXrpAsZKeKO6PLSF8UQ6tDRjGH9yvMfZHdI2lWmoQwbEk3cqliYdvRHElRkoj3ehtJJJL2Mttttj3HQZcGJ8Imej/mWActBlwWnwqZ6I++sbjyZlwahChQoYAnCYw7XBv8xnnYJvspG4mPn/AE9P4y0T38Z5h/iMEgs5LibiDHYbs55K9Q9kOR86n6mMijlI7CjBZwiM/wBc7CtknS7RZn4ua7GssDBt7Bd2wjbWNAMAeiU+l6UmzJp5NnNJa7KhiF6MCK9cdPw/qUpTXCW67/2MyDWwTHaUjTFCuVBZRiAxGIiRHBCjnzeZNlgVwpL9hK9IfcPyjMisalwmjwaX6T+RozAiPaeC/wAKvqwU+TtlHLEWd2K6zc8dcWZaG9R6kSPAllM5CpzmNB/e6Jc7VOcACCrMTSlcQNhDGJGjrKEkm03mV1mNLAyABlBwaHOpBzzBi0XWBKAshDUxBaWBljQlsRXojl23WJ/6ftyO0wrkvnAWYGRitGBBIJPOFMwRkYkWefew2jsr2Q5puXfmvMLCjthShIwyNBQ9Yiss2DimOMPx+aGfcTnmMsFsYstX5rS5hnK0tQgKM0wEirCtBTI0GdYgyLO8xistbxAqcaADpMHGgtXZC2BpzB1mXGZ3Lm4xC3ubW6y/hoRsMClBWRcTfpw2tjz9Y56KswskxDdqqS2BKtTFMa1xyIiVbZ8m2yGuEFlqbjCjqVOIZTiP+ohy2qoOVQDQbKgGgiDIwdrQSgaUZkpUWt97wABfooax551QfzJYa4x+MHStqUEpR9wWnyirGq0WvJIxFNx3QyTFxPl3lIO0f9RSiO3RZ1rcQth0vY7ChUjoEMAjlIM+C9fCn9GfeWA9Vgz4MV8Kf0R99YuPJUuDTYUKFDIEg6btglWabMP4EY9tDT10j5+Y5xsvCVNK6PmU2sinqLZRjMGrWxpG56Cn37NJbxpUsnruCsTop9T2rYLP6NR3YRcR881CxbJf3f5GEKOGOwM6262mxNKAlhw9SSSRQAgEAbTQxmmqV0+iPJODuseua2WYJXFPMcqGFKUxrTeTluiq1R0BMeRaHmM8p55IyobuNbynMEsfhHjWG0D/ABKwTkNUmBaNvUufg8GEjSSM5lmqzB+B8CR4y+MOqOrJy09MVVHEmt377PGDPLKSz2qdZiEfEZKrsbrehnHEH9h+wxe2TSCzMBgwzRhdcdY2jpFR0w9Pkq6lWAZTgVIqD1iKS1aFdKGX9ogxEtmImJ6Kbn2E9sJdcLvVswiwQOEtfBF6Jg9atGWExpWsTzLTZmlLymVlYq/ImrSuDLtzzEBMvQJElps1hLUFhQgliVwpTZjHpfC7IUUdM3vn9dwcq5N7FdZuevXBBoiTKLFprqoQiiMQLxIrUg5gH2QPyOeOuLFlh7VR6ts4yiVS6d8FrpPTi5LNWarPUoi82iMq4nPBqGu4RcaLsUoS0KKh5I5QAxNMTiK51ih1Z0fKZ5iMLxojKDuFa0HQaQVpLC4AAUyAoKDqjiatqCUI5OppU5NzljcpdYbxluoV2rdIF3kLdxLqw3jZAhYZRvFtmNIP9L2sy5LMoq2Q6yaVPfAaq0FIZ0U24PYW1kEprcfs+kpstSsogXmBrdBNTQUqdmUFq2IUoS1CQWQMwllt5StM4DA9KEZqQwG8g1pBrY7Ys1byYitDgRQ5keuB6zqjhx/UJo3GTal+g/A7puais10DjLyEkK15UHOLk4UpTLfBAs5SSoYXhiVBFc6ZR5tSEowXMqQMiMumOfVLy5LqH7YqyOzBW1WxVBowvfhAxNeyKtVpSOylFMI9R2661WsI4c5ubyxQoUehBDAg0GfBifCX9EffWAyDHgw+9P6I++sajyVLg06FHIUMgQU4TP1e/ny/ejG42ThN/V7+fL96MarB6+DSNn1LPgFn8z2MYu4HtRZldHyOph3THEX1+Pn2sWL5/V/kZS2PcAPClIvfRtlWZK7q3cfXB3fgI4Uf0Mlt0w+ta/CC+HPGoj/72KktgPnWiZKmypE0cqyzSAdys6mg6MKjzo1+36OlzluzFrtByZTvVhiDArrjqi1qeXNkXQ5AD1NBdpVW6SMoMENFFdgFd2AxhrXaiNsYSjtJZyZimio0laCrUDkAU/Gq7Oose6JmiZtUzJx2kn1lRExSDiKGtMRQ1GzHbHoRy5SysDDsTj04B3XmVSyPMXCZLulXGDDlCoBGzogJsrCZLUzGEybaWC7KqgPKNBkaDozEHuun3Gd5o94RkFj0g8ksZZALClaAnPYTkY9D4XU7dO8PdP8AYEp9Etyx0losS5ismIZplFzICMRXpFNseKRydrBelKAlJoK8oZBUyC7RU59ZjzNtF9yQtzjCLq7BWgJHbU06Y6i62sTMy6c5ieJsxQQSaEZEVB7xErQWlJaWhSzEBgyszEmlcRUnpAiFNVQWrlko20FQadNYTWKhAKlTTJlK1O0CucSSTi00SLw00wn07puSJTIGDswNAhvUO8kYCBWy2Vm5RYjd09PVHh8AQAOUaZZAYH1xaTcATuB9UDqrVMMR9+5u62VssyIlnn3h0jA/OPSmjUUtebC6hNW3CgzhnQWj5k+csuXm2ZOSjax6o0rVnVaRJZp4Ja6CqzHxrd58xRsGBA6oHqdTCjnn2QGOWBOirUbPaHExCLoMtgKFg1Q2O/LHrh/TWss0oBKlsiTKhXOb0NDcphtptjzJlC020A820TixA8ViWp+URqE/QspuKqg+xYNLAwAIFKU3fKA662rTSg5xzJrL7I3C2zpcU9jOdGcHk8orM4ls+IQipAArVunoiBpbQ02zOFnAY8xxzW6jsPRGl262Utchehq/vYD2Q/p3RC2mQ0thmOSdqtsIjnQ8TsU1KzhluGEjIbsKkc4tkdpb89DTrAJFY9R3lusowcgx4L/vT+iPvrAfSDHgxHhUz0R99Y1HkqXBpkKFChkCCvCZ+r38+X7wjFyY2jhNH+XP58v3xGLUg9fBfsa/wfY6PldBmf7jwR0gX4OT/l8vzpnvmLrSNuKXUQBpr4IDkBtdtyj14CPBauLlqZpd2NLg7pDS0qRdM1wgZroJyrQmhOzAbYCNf7cbTNlWSzjjG/SG7Q1JU3QDlzantiRwh2AS7EpqWYzQzuc2YowqejYBsEWOpup6WYmcGvmYi3aihUMASP72QzQqaK1qM5e6XbJl5bwEdiQiWgbAhFBHSFAPrh8iOgR0COTKWW2bKyfZuJ5Uo3RWrSyQJZrtFeYeruhuz6ZLOF5FDhg5Y+paeuJ9tklkIGezED1kGK6ToqYGBJGB8pMPyEGjJSXzch61DpfVyN65nwGd5o9ojGWMbNrovgE/zf5hGLmPT+Bf7Mvr+wlbyEOh7JJdAJc1eMOJlzBdN7bcbb6+qO2jQZaY0tiyPdrKqOSzA4i9vpT+kDq5jCuI6No27I1FRgMKYDpphlWD62ctO0085G9LVG7Z7YKfg/0IbTag80cmzglgds0u11SOilYOtfJEo2Gc01A1xSU3iYeSpU76kRl0ycS7TASpY3hdYrTYpwOdKYw/bNYLTNkiTNfjUVg9ThMN0GgLbRXHHdDMLU1vyJyrw9iqlWe6qg5kivUKmnqh61HkN1GPKMS1aYCox53XSPNvPIujNiFHaYE3lrJoJdVrCZVlS7hPtrcWh2pJWt5xuwBPdBTrZPEiwlEwvBZKjcDn/CDDGhbHW2vTmWSVLs6bg7KGc9dLoip4Q7fWbLlA4Ipc+c2XqHrjjVRer1sIf8n+32WCN9MclXqXJvW+V+wJj9y0HtjUozng5k1tc1vElAdrt8lgw1h0sJMsgHltgo3V2xXjrdmtcV7YRKItxQLaZ00q2ozGaihwAcclOynaYObFbEmy1mS2DIwqGGRjHdZG5C+d8II9RNZZciW0qc11eehNaVNLyim84gRi7Q9WnU4coNbLEukY4R9F3JwnKM8T7D8+2B1XqARtg51p0mtolBeLmIamnGJdqpGa9tIzyxtSqn8JpHQ0EpOronyjE1w+5LrBjwYnwp/RH31gMrBlwYDwqZ6I++sPx5By4NOhQoUMgQU4TP1c/nS/fEYtG1cJf6umedL98RixEHr4LRqXB7aLujwSCaTJgooLHMbB1xfrLarTAiy2YAMz4tQZVA2Drij4MD4D/wC2Z7Fi31stnFWKe224VHW/IHtjw2rXVq5QXu8DUZYXBR8IqH/Dhea8RMlm8BQGtcRid8Eeg3rZpJ3ypfuiMlnaZnLYRZ5yky5l2ZJc7FDYgHavRsjV9WGrYrP6JPdg+s07p06jnPzPBlS6nkso7HYUcY0chQobnWhUUs5CqMyxAA6yYtRb2RCo1yxsM/zPiIxQxpGtGuST5MyRZ1aZeF0zebLGONK86M5moQSCKEYER7DwWuVdcoz2becArO5yWMR1iLd9P2mXLCq4uDkqSqlqbq7oqEOIiZa/tHly0Na0GG9sPnHT1EYtrqWUjMJNcMmWYzFkrMmITLOAmrylBH4ZlOaR09xh0EEVBBG8Yxcy9WZtnmeDWm4JlRccVVgBUhhQhhTeIpbXo1pcxxeAe9WssXVxUGl3djCCupt9D3COuyHJ6iJNtKi0Sb2Cq6M3UGFfVWPE3STJg6Cuwg0B7IgTQSpds2OHUAf6QaNfcxKWxs+p3Ks5nEUa0TJk49F9iFH5VWADWG1cZaprbCxA6l5I9kaNoMUsEni8TxCXd1eLHxjKmkzHJRFZphwugVataGo2UNYT8FUFqLbZvGDNr+VILNRSZNmtNoIwZgqdNwFfeMVlotUybMIUGZM24mig7WOwQULohpGi1lHnKoZ6by19u6vqgTlS1aYbzMMVUS5Zo71Fakj8Ix274RU1ffZa+47SsQSRE0loudMKSTL+0Y1Qoao1Byqk4rQY4wV6L4O5SJetTl2AqQCUlrTdTE9cRdI2trO0u0ILwlXlYZ8hxdqOkUERNI68LPShdQu0LWp6xFynqLIqNWy98cmrqlGe/wDk7pa1gk0d3lpUKZhqwXOl7MjdXGBCzG8ztsYmnfEu3WwzeStVTaTm3ZuhtFAFBgIf01TrjvywFklLCXCO0gz4MB4VM9EffWA6kGPBh96meiPvrDceQUuDToUKFDAEFeEv9XTPOl++IxeNp4Sv1dM86X74jFqQevgtGpcFx8Cb0r+xY8cKNrpZUljObMAp0KCfbdjnBW3gkzomt7qxG1u+30rY5GYW67Dra8f4UjyEor/6EpP2y/ssh/5QitOrEqdZEs8wcxFVWHOVlUC8D/dYm6EsJk2eXKYgmWt2oyNK0PdE6K/SenpFnH2sxVOxc3PUoxjl9dtq6Fus5NYSLCsM2y3JKUtMdUUbWIA9cBukNfZj4WaVdHlJ2fWJYx74ENJWhS9+1TTNfcTUDqQYCHKfD5Sfz/Zbv/ovDDHSPCHeJWySy/8AqzKrLHUubeqBnSNpaab9qml9ynkyx5qCKa0aeY4SwEG8592yK53LGpJJ3nGO9p/DenhdP5M9cY8blxP06BhLXtOA7BFRNmlmJOZzjzD1msTueSO3ZHThVVQs/wCWYlOc3gaTMReaIkqLVJYjHjF7zUCvbSPdl0Kq4tyj6okWqXRbygXkIcYbVIb4QhqNXCb6Y/QNCiSWWFNumUtFl6TNHfLiq1j0TMDmbLUzFal9Rz1IFLy7wQBUQ5p62jj7C45rPUHodR84JAscBTlp+iS7Nf5Y80repP8AsZhP0kq4FHruYBfbFVabUXap7BsEaLrvMVbKaqGLEKpI5pONa7MoB/ong4cAZip286kd7R3q2Ck1jfBzrqnGXSnksdHaStNnUCRPZB4hoyV20BrSJ9j1vtcssQJFWNWPFULE7SVpWKxtsNrMBqNoNO8Vjvy0Gnn6orcR8ySLadwl2vFSJO4/Zn4tA9adNTWdXvXSpqLguddKdENW5KN14xHEJ/BU1NqMEg6m2uQ1sOtEtpRJdEapHFlWai0wpSl4nPGKCtSWoKkk4KF27tnVETRlKHfWJREc9VRqk+n3GJWysS6vY9VhAxwCO0jRg6ogz4L/AL1M9GffWA1YM+DD71M9EffWNR5KlwabCjkKGAIL8JX6umedL98RiwjauEn9XTOuX74jFYYq4L9jRuC60KlknF2CqJubEAcwbTEnSGtdjE7jJMrj56ggTEFAMKUM09HXGaWeUQnGGjKrgFDWhrtIi1tGnUQUli8ejBR0dMeev0Klc5rLb/Rfr7jEGsfMwhtuslqnVrMElPFk86nTNOPdSB2dpKTLJu8tzma1P7zmKm0215nPbDxRgIYCw9R4fhfN9kU7celEu06YmPhW4u5c++IQEeqQ5Is7OaKCTHRjCFS22B5cmNQ7Z7Kzmign2dsXNj0ABjMNegZdpi0SWFFFAA6IQv8AEYx2r3YxXp2/UVlj0GBi5vHds/rFmqUFAKDoj3HY49l87HmTHI1xjwR59oCCrdgGJPUIr51sdhQC6D2kjpOzsiwtFkVyCa1G0EjA7MI8jR0vxSetifjGq51xWXyU1JsobVPmKJQLkpLNUU05NKGg20jVpMy8oYZMA3eK/GAK0NJl4ELXcBVosNGa4iXIVGlOzILoIK0IGVa4g0pGdXCV8I9K4M1tQk33CjSKoZT8YAVusWBypSMpkaSKy2l3QVNSK1qK7vVF3pbWGfaQUNJcs5quJPQTA1aJV00rX4Q14fp/KTU3l/gBqZuWGi6D1FRkce+IMmbScw8bDtGI+MO6NYmX1Gg6jj7YiW4lZleo93/UeqnZmuMl3OYlu0SrenJru+MV4i2mAMOgj2xVEbIl63Uu5qD2JehUDOyk5iopvB+R9UW50cd/eIGSxDVBod4j39OmeO35jHFupm55jLAzCcUsNBAdHN0d8ePobj8J9sVdktNoJ5Bc+seuCOxcZc+1pe6N3TCVs51LdpjEIqfs0V5lkbD3QX8F/wB6meiPvrFTSCbUEeEP6M+8IqnU9U0sEspxFsPoUchR1REGeEgf5dN6098Ripj6Jt1hSdLMuYoZGwIMZzp3gqYEtZXBHk3NGHQGyPbBa5JbF5M5p0mhxI2VhUix0hoKfINJsp06Spu9jDAxCSWSaAEndBdluTkbpHqVJLGiip6ItrHoEnGZgNwzi3k2VUFFFP72xzr/ABCENobsZr08pbsp7JoLbMP7o+Ji4lSFUUUADohwrCCxxbb52+pj0K4x4FSOR2OUgJsVYQMcCx7uxCHI8zTyTTOhp17I9lY4BETIwekSCfwvePO5O3bjEqXo5jnRfOz7h84t6RwrDMtQ3wgarxtkrLTZEloWYsabjStcKUGQivKAjG6BndWlO05nrMERl74bayp4q9wjVeowvmyZlXvlA8UTeB1HH1Qz/h5c8m+ekjDvaCgSgMgB1CkeJ00KCTlBVq5LaJiVKlyUVmlMtUYcylDnnjTD+8Yj2yzkGoyPqiVaCWctza7v5t5hhpDn8Z7BHbr10PKUZ8iL00lLK4K+YI7LtLJlTtVT7REv6OADdUucqgEjvj1J0DMbOijp+ULzvg95F+XL23PK6dneMPyr8odTWKaNqn90Q6urLeOO4w4uq+9/4YWdun98fYIq7RkayzNyflPzg14K9LNNtUwMFFJROFfHUbTAtL1V/aJ6lg04N9XzItDvR6GWVqykDnA59kXCdDkulGZRsS+ZmjVhQoUOC52FChRCzyy1iDN0DIatZMupzIQA94iwhRTWdiJ4KGbqZZzkGXqY/GIVo1DX8EwjoYAjvFIK4UBenrfsFV017mY6T1emyOctV8ZcR27orbka8yVwOMUWktUJUzFPs2/ZyPZCNuha3gM16r2mZ8VhUgw+oR8r/D/WOfUM+VH5f6wt8Jd2D/EV9wPCx6uwW/UJvKj8h+cL6ht5UflPzifCXdifEV9wRMcIguOoTeVX8p+cd+obeVX8p+cT4W3sT4ivuB8cMGH1Dbyq/lPzjh1Dfyq/lPzifC2/0k8+vuCFYRgt+oL+VX8p+cI6hP5RO5ov4a3+knnw7giYYtFmvimW0EbDQjI9BMGf1BmeUTuaOfUCZ5RO5otae1bpFO6t+4B/4UfH7kWHU0Wn4qt5xw7soNvqBN8onc0c+oM3yifxfKNuGoZlTp7goBTIUHRhHIKzqDN8dP4vlHU1Am1xdKbaXie6kD+Gt7GvOr7gxKlkmgFScgM4LtA6l5PaB1S/+Xyi/wBEauyrPzRefa7Z9m6LWkO06NR3nuK2ahvaI3KkKoooAA2AACHIUKH0sCooUKFFk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data:image/jpeg;base64,/9j/4AAQSkZJRgABAQAAAQABAAD/2wCEAAkGBhQSEBQUEhQWFRQUFxUUFRQUFBQUFBYVFBQVFBcUFBQXHCYeFxojGRQVIC8gIycpLCwsFx4xNTAqNSYrLCkBCQoKDgwOGg8PGiwkHyQsLCkpLCkvLywsLCwsLCwpLCwsLCwsLCksLCwsLCwsLCwsLCwpLCwsLCkpLCwsLCksLP/AABEIAN8A4gMBIgACEQEDEQH/xAAcAAABBQEBAQAAAAAAAAAAAAAGAAMEBQcBAgj/xABKEAACAAMEBAgKBggGAwEAAAABAgADEQQSITEFBkFRBxMiMmFxgZEkUlNyc6GxssHRFBYjNEKSMzVigqLC4fAVJWOz0vEXg5ND/8QAGwEAAgMBAQEAAAAAAAAAAAAAAwQAAQIFBgf/xAAzEQACAgEDAgQFAgUFAQAAAAAAAQIDEQQhMRJRBRMyQRQicZGxgcE0QlJhoSMzguHwFf/aAAwDAQACEQMRAD8A3GFChRCCiBpbTUmzJfnOFGzaSdwAxMNawawS7JKMyYehUHOdtw+eyMS09p6Za5pmTT5qjmqNgWNxhktGoPwp2MeUPUnzMMNws2XYk0/ur/yjIiY5BfLiXsa6OFqzeTm9y/8AKPacLFk2rNH7oP8ANGT2CymbNSWCoLsFqxCqK7SdgjxaJd1itQaEioNQaHMHaInRHOCso2SVwnWJs3ZfOlt8IsrNrnY5nNtEuu4m6f4qRgtYRMTykXsfR8i1I4qjKw3qQfZDsfN8i1OhqjMp3qxX2QQ6M4RLZJp9pxi+LMF7+LP1xh1P2KNwhRmdm4XWYgGzrlsmH4rEo8Kh8gP/AKH/AIwGT6XhkwzQoUZ43Cm2yQva5+UMtwpTdkqX3sYz1ovpZpMcrGWTuEu1HIS16lJ9piBaddbW+c0jzaL7BFeYi+hmwtMAzIHXhEZ9KyRnNQfvr84xG0aQd+e7Mf2mJhgtGfML6DcxpuR5aX+dfnDqW+W2UxD1Mp+MYNej0JkTzGX0I34MIVYwZLa4ydh1MRFjYtbbTK5s5j0Mbw7mi/MM9BtEdgC0RwnA0FoSn7aYjtU/CDOwaSlzlvSnV13g5dBGY7Y2pJmWsEqFChRooUKFCiEFFfpzTcuyyWmzDgMhtZtijpiVarUstGdyFVQSxOQAjEtbdZ2ts+uIlrhLTo3npMbjHJCBp/T0y1zjMmHoVRzVXYqj+6xWVh4SichXqj0LC5yU9xgvXBe6NpMjxyJg0ZM8Q90d/wAHm+KfV84w761/MvuX5cuxCuwgf6fKJ40LM8X1r846dBzPF9a/OM/EU/1L7k8ufYgRyJx0PN8Unpqvzht9GzBmrdxPsjS1FT4kiuiXuiLSFWPbSSM8OsEe2PBgyknujI/Yxyx2xY3orLJzx2xZUhLUeoJHg7WFHBHJj3QTuhc0djhhj6UfJt/fZC+knxG7omCDphAwybT+w3dHk2n9lu6LwQfMchj6WPFbujn0wbm7omGTJJEdJiKLaNzd0I25enuidLJklRJsOkHkteluUYbQad++K5LYpIGNT0RIAiNYJyaVqxwgCYRLtFAxwEwYKT+0Pw9eUG4MYAI0zg/1macpkTKlpa1Vt6VpQ9IwjcJezByj7oNIUKFBjAI8JzeAHpmSweqpwjJdHzSs1SFvE8kAZlmoBTprGtcJ/wBwPpJftMZPo2ddnym3TJZ7nEEazW/1NIJ9Gav2sJQyHrUnEooFcaYmLBNWLWf/AM5a+dNr6lEH5EeTMApUgVwFTmaVoOwR4uWtsk/ShpSklhMCk1MtJzmSV6ldvlD6aiTPxWn8sofEmCWfpWWubgncDU1pWlBtO6PMrTMpgSrVC0qQrY1N0XcOVjhhXGM+fqMZS2+hXU+5RpqGv4p809QQfCH01IkjOZOP74+CxZSdOSnS8jXubyQKtV8FW7vMKZpyUMA1X8ShvA0J5QpVcoy56pvG5XUV76lSaYPNHTfB9RWIszUQfhtDjrSW3wETpmsRK1lyXYGlMscWGQrTmnPo3wv8QtTjkSgh/aqa4LnWlAb1d/IMbXxC3ckvq0TqAbXfQbWZJYM3jA5aoKKtLtMiOuA6kaFwjh+Ikcbzr0zdlyaVphWm6M/Meq8Mk5adN7vfdfUDN7nuyc8dsWUV1l54/vZFjBdR6i48HBDVrPIP97RD0NWzmH+9sAXJp8BVqdopJ8y7MBIElGFGK41AOUFB1Usl+5yr1K3eNatN9KxRcHv6Y+gT2iCC1qyvNpKZnJLpMXCi8Vdwbxq1FOmseZ1Mpec0mHnNrGBfUmz/AOp/9Gjy+pdnAqTMAGZ4wxDVrQKYTTyGX8YoLz0bGtcLuB5USLYs1rPKUiYSQ4a6DW9UXL4zu0rnC7dqfrB+azszUiz7WmDEDnjM4AZQ0dR5FK8ZMplW+tK1pTLfD0iXOMmcXvF1YOoIbnoS1FJzBotKYRGEmcHCgPQcWaEEreDS2rlTMt3GsWp27/OTzWejqDK8rM/h+UNvwfpTCc/aFMOL9IKEq07BWIvAhi92XeBwrS8ZlPVD+iZk7jkDlytw84MBtoTUY+oxfmXLfrLVrMrt4+1Su6m7JmEPUjzpNftl6299o9x6it5riZn62KDDgwPhb+iPvrAgIMODH70/oj7ywSPJiXBp0KOwoZAgjwnfcD6SX7TGQS3owO5ge4xsHCd9wPpJftjHT/ffBV6GaRt9t0cZk1XDUAUqRU1xIIK9OffDC6uLWrzHY1vXq0N7fXo2DZUxbJkOyOmPA/EWR+VPAxgqJNhswFAQ1CTQsWoxzIFcD8ocmT5Crdui7uCEDA3vbj1w9L0cBWlACSaBQM47J0cBW9R65XkTDuEYdje7bDJVruNWOwymQ3ZZRSRgQVrdyYUOHWIel6JlKSQi1NDiK4jbjt6YlKKRybNVQSxCgZkmgHWTGeubeE2CePYbtEy4pIGWz/qK8aWeoAVak0zMSLZbcbkteMcgGhwlqDkztu6BUmJFnkUUXrpYZlVuivQMad8XjpWZBISilusgXwp/opHnP7FjNiI0rhTH2cjzn9gjNjHsvB/4VfV/kUnye7KOWIs6RXWTniLOkM6j1Fx4PFIatY5B7PbD5EM2teQez2wuuS3wG3B+v2p9AntEGlstYlJeatKqMBU1ZgooOsiA3g/H2p9BL9ogv0lYuNS7eK8pWqAGxRgwwOBFRHlNVh6h9XAef7DT6XAzlze1AvtIho6eXxG7Wkj2vDFqsKSlvTZoA9DJqegC4STFRojTlnmkhnuEklF4qUWKAZtdlkBjjhBY0Vyi5RTeAeS5bWNfEHbOkD+eG21m/ZTttMkewmI9j0jJcE0nKBiKylF5K3b4CpgLwIpnE5J0q/cvzQ1aYh1F7deC0rhFOuqPMSFmJnJqaDAE4ig7fjHmRaVfFGVgDQ3WDUO40gb10DHiVJpKN8sK0DMLt0MeosadEVmpLj6a4l0u8UeMu829fF2uyucDhpVKp2ZD+WvL68r6e4GaXWk9fOf/AHDHSI96ZH26+c/+40ersemq/wBuICfrY2IMODEeFP6I+8sCJWDHgy+8zPRn31g0eTEuDS4UKFDIEH9e9GGdYZgXNaTAN9zEjurGIkR9GstRjGBabsPFWubLGSzCo6r2HqIgsH8rRaNtTKOmEI7HzmXqYyUj6vuxJa0TcScAaUBJw9cT7DalNU5QdKBlfnUyDdIO8RMiNarGHoeay81xzl39YO0HAwRTUtphJ2SmkmSICtdra0+dLsMrnOQ0w7AMwD0AVY9kEto0i0tHLoSyIzi4CVe6Pw7j0H15wL8HqLNmT7S7BpzEi7+JVOJNNxNB2Q5pq/LUrnv08fV8An2DGxWRZUtZac1FCjqApj0xIjkdjnSk28ssBuFL9FJ85/YIzYiNK4Uv0Unzm90RmrGPbeDfwq+r/IGfI9YxyxFmRFVZG5YizJhrUeouHB0iGbZzDDxMeGhdPc01lFvoPWJbO15WQ1lqhDEjKm7qi6/8jH/R73+UBnFruHcI5xa+KO6E56KmcsyQR2PsgwbXlS9+7IL0peJckDcMMI5K17C81bOOq8PYIEuLXxR3R2TZQ7KioCzEBQBiSYy9FQlvnH1K632QXnhEP+j3vC/8itvk97xDs3B1NYcsyk6KFz6qCIGntVBZgCzIwIJ5pXLrJEKRr0M5dEXll9UuyLafr9fW6wkMpzDBiD2GGbNruJdeLWzoDndVhXrpAsZKeKO6PLSF8UQ6tDRjGH9yvMfZHdI2lWmoQwbEk3cqliYdvRHElRkoj3ehtJJJL2Mttttj3HQZcGJ8Imej/mWActBlwWnwqZ6I++sbjyZlwahChQoYAnCYw7XBv8xnnYJvspG4mPn/AE9P4y0T38Z5h/iMEgs5LibiDHYbs55K9Q9kOR86n6mMijlI7CjBZwiM/wBc7CtknS7RZn4ua7GssDBt7Bd2wjbWNAMAeiU+l6UmzJp5NnNJa7KhiF6MCK9cdPw/qUpTXCW67/2MyDWwTHaUjTFCuVBZRiAxGIiRHBCjnzeZNlgVwpL9hK9IfcPyjMisalwmjwaX6T+RozAiPaeC/wAKvqwU+TtlHLEWd2K6zc8dcWZaG9R6kSPAllM5CpzmNB/e6Jc7VOcACCrMTSlcQNhDGJGjrKEkm03mV1mNLAyABlBwaHOpBzzBi0XWBKAshDUxBaWBljQlsRXojl23WJ/6ftyO0wrkvnAWYGRitGBBIJPOFMwRkYkWefew2jsr2Q5puXfmvMLCjthShIwyNBQ9Yiss2DimOMPx+aGfcTnmMsFsYstX5rS5hnK0tQgKM0wEirCtBTI0GdYgyLO8xistbxAqcaADpMHGgtXZC2BpzB1mXGZ3Lm4xC3ubW6y/hoRsMClBWRcTfpw2tjz9Y56KswskxDdqqS2BKtTFMa1xyIiVbZ8m2yGuEFlqbjCjqVOIZTiP+ohy2qoOVQDQbKgGgiDIwdrQSgaUZkpUWt97wABfooax551QfzJYa4x+MHStqUEpR9wWnyirGq0WvJIxFNx3QyTFxPl3lIO0f9RSiO3RZ1rcQth0vY7ChUjoEMAjlIM+C9fCn9GfeWA9Vgz4MV8Kf0R99YuPJUuDTYUKFDIEg6btglWabMP4EY9tDT10j5+Y5xsvCVNK6PmU2sinqLZRjMGrWxpG56Cn37NJbxpUsnruCsTop9T2rYLP6NR3YRcR881CxbJf3f5GEKOGOwM6262mxNKAlhw9SSSRQAgEAbTQxmmqV0+iPJODuseua2WYJXFPMcqGFKUxrTeTluiq1R0BMeRaHmM8p55IyobuNbynMEsfhHjWG0D/ABKwTkNUmBaNvUufg8GEjSSM5lmqzB+B8CR4y+MOqOrJy09MVVHEmt377PGDPLKSz2qdZiEfEZKrsbrehnHEH9h+wxe2TSCzMBgwzRhdcdY2jpFR0w9Pkq6lWAZTgVIqD1iKS1aFdKGX9ogxEtmImJ6Kbn2E9sJdcLvVswiwQOEtfBF6Jg9atGWExpWsTzLTZmlLymVlYq/ImrSuDLtzzEBMvQJElps1hLUFhQgliVwpTZjHpfC7IUUdM3vn9dwcq5N7FdZuevXBBoiTKLFprqoQiiMQLxIrUg5gH2QPyOeOuLFlh7VR6ts4yiVS6d8FrpPTi5LNWarPUoi82iMq4nPBqGu4RcaLsUoS0KKh5I5QAxNMTiK51ih1Z0fKZ5iMLxojKDuFa0HQaQVpLC4AAUyAoKDqjiatqCUI5OppU5NzljcpdYbxluoV2rdIF3kLdxLqw3jZAhYZRvFtmNIP9L2sy5LMoq2Q6yaVPfAaq0FIZ0U24PYW1kEprcfs+kpstSsogXmBrdBNTQUqdmUFq2IUoS1CQWQMwllt5StM4DA9KEZqQwG8g1pBrY7Ys1byYitDgRQ5keuB6zqjhx/UJo3GTal+g/A7puais10DjLyEkK15UHOLk4UpTLfBAs5SSoYXhiVBFc6ZR5tSEowXMqQMiMumOfVLy5LqH7YqyOzBW1WxVBowvfhAxNeyKtVpSOylFMI9R2661WsI4c5ubyxQoUehBDAg0GfBifCX9EffWAyDHgw+9P6I++sajyVLg06FHIUMgQU4TP1e/ny/ejG42ThN/V7+fL96MarB6+DSNn1LPgFn8z2MYu4HtRZldHyOph3THEX1+Pn2sWL5/V/kZS2PcAPClIvfRtlWZK7q3cfXB3fgI4Uf0Mlt0w+ta/CC+HPGoj/72KktgPnWiZKmypE0cqyzSAdys6mg6MKjzo1+36OlzluzFrtByZTvVhiDArrjqi1qeXNkXQ5AD1NBdpVW6SMoMENFFdgFd2AxhrXaiNsYSjtJZyZimio0laCrUDkAU/Gq7Oose6JmiZtUzJx2kn1lRExSDiKGtMRQ1GzHbHoRy5SysDDsTj04B3XmVSyPMXCZLulXGDDlCoBGzogJsrCZLUzGEybaWC7KqgPKNBkaDozEHuun3Gd5o94RkFj0g8ksZZALClaAnPYTkY9D4XU7dO8PdP8AYEp9Etyx0losS5ismIZplFzICMRXpFNseKRydrBelKAlJoK8oZBUyC7RU59ZjzNtF9yQtzjCLq7BWgJHbU06Y6i62sTMy6c5ieJsxQQSaEZEVB7xErQWlJaWhSzEBgyszEmlcRUnpAiFNVQWrlko20FQadNYTWKhAKlTTJlK1O0CucSSTi00SLw00wn07puSJTIGDswNAhvUO8kYCBWy2Vm5RYjd09PVHh8AQAOUaZZAYH1xaTcATuB9UDqrVMMR9+5u62VssyIlnn3h0jA/OPSmjUUtebC6hNW3CgzhnQWj5k+csuXm2ZOSjax6o0rVnVaRJZp4Ja6CqzHxrd58xRsGBA6oHqdTCjnn2QGOWBOirUbPaHExCLoMtgKFg1Q2O/LHrh/TWss0oBKlsiTKhXOb0NDcphtptjzJlC020A820TixA8ViWp+URqE/QspuKqg+xYNLAwAIFKU3fKA662rTSg5xzJrL7I3C2zpcU9jOdGcHk8orM4ls+IQipAArVunoiBpbQ02zOFnAY8xxzW6jsPRGl262Utchehq/vYD2Q/p3RC2mQ0thmOSdqtsIjnQ8TsU1KzhluGEjIbsKkc4tkdpb89DTrAJFY9R3lusowcgx4L/vT+iPvrAfSDHgxHhUz0R99Y1HkqXBpkKFChkCCvCZ+r38+X7wjFyY2jhNH+XP58v3xGLUg9fBfsa/wfY6PldBmf7jwR0gX4OT/l8vzpnvmLrSNuKXUQBpr4IDkBtdtyj14CPBauLlqZpd2NLg7pDS0qRdM1wgZroJyrQmhOzAbYCNf7cbTNlWSzjjG/SG7Q1JU3QDlzantiRwh2AS7EpqWYzQzuc2YowqejYBsEWOpup6WYmcGvmYi3aihUMASP72QzQqaK1qM5e6XbJl5bwEdiQiWgbAhFBHSFAPrh8iOgR0COTKWW2bKyfZuJ5Uo3RWrSyQJZrtFeYeruhuz6ZLOF5FDhg5Y+paeuJ9tklkIGezED1kGK6ToqYGBJGB8pMPyEGjJSXzch61DpfVyN65nwGd5o9ojGWMbNrovgE/zf5hGLmPT+Bf7Mvr+wlbyEOh7JJdAJc1eMOJlzBdN7bcbb6+qO2jQZaY0tiyPdrKqOSzA4i9vpT+kDq5jCuI6No27I1FRgMKYDpphlWD62ctO0085G9LVG7Z7YKfg/0IbTag80cmzglgds0u11SOilYOtfJEo2Gc01A1xSU3iYeSpU76kRl0ycS7TASpY3hdYrTYpwOdKYw/bNYLTNkiTNfjUVg9ThMN0GgLbRXHHdDMLU1vyJyrw9iqlWe6qg5kivUKmnqh61HkN1GPKMS1aYCox53XSPNvPIujNiFHaYE3lrJoJdVrCZVlS7hPtrcWh2pJWt5xuwBPdBTrZPEiwlEwvBZKjcDn/CDDGhbHW2vTmWSVLs6bg7KGc9dLoip4Q7fWbLlA4Ipc+c2XqHrjjVRer1sIf8n+32WCN9MclXqXJvW+V+wJj9y0HtjUozng5k1tc1vElAdrt8lgw1h0sJMsgHltgo3V2xXjrdmtcV7YRKItxQLaZ00q2ozGaihwAcclOynaYObFbEmy1mS2DIwqGGRjHdZG5C+d8II9RNZZciW0qc11eehNaVNLyim84gRi7Q9WnU4coNbLEukY4R9F3JwnKM8T7D8+2B1XqARtg51p0mtolBeLmIamnGJdqpGa9tIzyxtSqn8JpHQ0EpOronyjE1w+5LrBjwYnwp/RH31gMrBlwYDwqZ6I++sPx5By4NOhQoUMgQU4TP1c/nS/fEYtG1cJf6umedL98RixEHr4LRqXB7aLujwSCaTJgooLHMbB1xfrLarTAiy2YAMz4tQZVA2Drij4MD4D/wC2Z7Fi31stnFWKe224VHW/IHtjw2rXVq5QXu8DUZYXBR8IqH/Dhea8RMlm8BQGtcRid8Eeg3rZpJ3ypfuiMlnaZnLYRZ5yky5l2ZJc7FDYgHavRsjV9WGrYrP6JPdg+s07p06jnPzPBlS6nkso7HYUcY0chQobnWhUUs5CqMyxAA6yYtRb2RCo1yxsM/zPiIxQxpGtGuST5MyRZ1aZeF0zebLGONK86M5moQSCKEYER7DwWuVdcoz2becArO5yWMR1iLd9P2mXLCq4uDkqSqlqbq7oqEOIiZa/tHly0Na0GG9sPnHT1EYtrqWUjMJNcMmWYzFkrMmITLOAmrylBH4ZlOaR09xh0EEVBBG8Yxcy9WZtnmeDWm4JlRccVVgBUhhQhhTeIpbXo1pcxxeAe9WssXVxUGl3djCCupt9D3COuyHJ6iJNtKi0Sb2Cq6M3UGFfVWPE3STJg6Cuwg0B7IgTQSpds2OHUAf6QaNfcxKWxs+p3Ks5nEUa0TJk49F9iFH5VWADWG1cZaprbCxA6l5I9kaNoMUsEni8TxCXd1eLHxjKmkzHJRFZphwugVataGo2UNYT8FUFqLbZvGDNr+VILNRSZNmtNoIwZgqdNwFfeMVlotUybMIUGZM24mig7WOwQULohpGi1lHnKoZ6by19u6vqgTlS1aYbzMMVUS5Zo71Fakj8Ix274RU1ffZa+47SsQSRE0loudMKSTL+0Y1Qoao1Byqk4rQY4wV6L4O5SJetTl2AqQCUlrTdTE9cRdI2trO0u0ILwlXlYZ8hxdqOkUERNI68LPShdQu0LWp6xFynqLIqNWy98cmrqlGe/wDk7pa1gk0d3lpUKZhqwXOl7MjdXGBCzG8ztsYmnfEu3WwzeStVTaTm3ZuhtFAFBgIf01TrjvywFklLCXCO0gz4MB4VM9EffWA6kGPBh96meiPvrDceQUuDToUKFDAEFeEv9XTPOl++IxeNp4Sv1dM86X74jFqQevgtGpcFx8Cb0r+xY8cKNrpZUljObMAp0KCfbdjnBW3gkzomt7qxG1u+30rY5GYW67Dra8f4UjyEor/6EpP2y/ssh/5QitOrEqdZEs8wcxFVWHOVlUC8D/dYm6EsJk2eXKYgmWt2oyNK0PdE6K/SenpFnH2sxVOxc3PUoxjl9dtq6Fus5NYSLCsM2y3JKUtMdUUbWIA9cBukNfZj4WaVdHlJ2fWJYx74ENJWhS9+1TTNfcTUDqQYCHKfD5Sfz/Zbv/ovDDHSPCHeJWySy/8AqzKrLHUubeqBnSNpaab9qml9ynkyx5qCKa0aeY4SwEG8592yK53LGpJJ3nGO9p/DenhdP5M9cY8blxP06BhLXtOA7BFRNmlmJOZzjzD1msTueSO3ZHThVVQs/wCWYlOc3gaTMReaIkqLVJYjHjF7zUCvbSPdl0Kq4tyj6okWqXRbygXkIcYbVIb4QhqNXCb6Y/QNCiSWWFNumUtFl6TNHfLiq1j0TMDmbLUzFal9Rz1IFLy7wQBUQ5p62jj7C45rPUHodR84JAscBTlp+iS7Nf5Y80repP8AsZhP0kq4FHruYBfbFVabUXap7BsEaLrvMVbKaqGLEKpI5pONa7MoB/ong4cAZip286kd7R3q2Ck1jfBzrqnGXSnksdHaStNnUCRPZB4hoyV20BrSJ9j1vtcssQJFWNWPFULE7SVpWKxtsNrMBqNoNO8Vjvy0Gnn6orcR8ySLadwl2vFSJO4/Zn4tA9adNTWdXvXSpqLguddKdENW5KN14xHEJ/BU1NqMEg6m2uQ1sOtEtpRJdEapHFlWai0wpSl4nPGKCtSWoKkk4KF27tnVETRlKHfWJREc9VRqk+n3GJWysS6vY9VhAxwCO0jRg6ogz4L/AL1M9GffWA1YM+DD71M9EffWNR5KlwabCjkKGAIL8JX6umedL98RiwjauEn9XTOuX74jFYYq4L9jRuC60KlknF2CqJubEAcwbTEnSGtdjE7jJMrj56ggTEFAMKUM09HXGaWeUQnGGjKrgFDWhrtIi1tGnUQUli8ejBR0dMeev0Klc5rLb/Rfr7jEGsfMwhtuslqnVrMElPFk86nTNOPdSB2dpKTLJu8tzma1P7zmKm0215nPbDxRgIYCw9R4fhfN9kU7celEu06YmPhW4u5c++IQEeqQ5Is7OaKCTHRjCFS22B5cmNQ7Z7Kzmign2dsXNj0ABjMNegZdpi0SWFFFAA6IQv8AEYx2r3YxXp2/UVlj0GBi5vHds/rFmqUFAKDoj3HY49l87HmTHI1xjwR59oCCrdgGJPUIr51sdhQC6D2kjpOzsiwtFkVyCa1G0EjA7MI8jR0vxSetifjGq51xWXyU1JsobVPmKJQLkpLNUU05NKGg20jVpMy8oYZMA3eK/GAK0NJl4ELXcBVosNGa4iXIVGlOzILoIK0IGVa4g0pGdXCV8I9K4M1tQk33CjSKoZT8YAVusWBypSMpkaSKy2l3QVNSK1qK7vVF3pbWGfaQUNJcs5quJPQTA1aJV00rX4Q14fp/KTU3l/gBqZuWGi6D1FRkce+IMmbScw8bDtGI+MO6NYmX1Gg6jj7YiW4lZleo93/UeqnZmuMl3OYlu0SrenJru+MV4i2mAMOgj2xVEbIl63Uu5qD2JehUDOyk5iopvB+R9UW50cd/eIGSxDVBod4j39OmeO35jHFupm55jLAzCcUsNBAdHN0d8ePobj8J9sVdktNoJ5Bc+seuCOxcZc+1pe6N3TCVs51LdpjEIqfs0V5lkbD3QX8F/wB6meiPvrFTSCbUEeEP6M+8IqnU9U0sEspxFsPoUchR1REGeEgf5dN6098Ripj6Jt1hSdLMuYoZGwIMZzp3gqYEtZXBHk3NGHQGyPbBa5JbF5M5p0mhxI2VhUix0hoKfINJsp06Spu9jDAxCSWSaAEndBdluTkbpHqVJLGiip6ItrHoEnGZgNwzi3k2VUFFFP72xzr/ABCENobsZr08pbsp7JoLbMP7o+Ji4lSFUUUADohwrCCxxbb52+pj0K4x4FSOR2OUgJsVYQMcCx7uxCHI8zTyTTOhp17I9lY4BETIwekSCfwvePO5O3bjEqXo5jnRfOz7h84t6RwrDMtQ3wgarxtkrLTZEloWYsabjStcKUGQivKAjG6BndWlO05nrMERl74bayp4q9wjVeowvmyZlXvlA8UTeB1HH1Qz/h5c8m+ekjDvaCgSgMgB1CkeJ00KCTlBVq5LaJiVKlyUVmlMtUYcylDnnjTD+8Yj2yzkGoyPqiVaCWctza7v5t5hhpDn8Z7BHbr10PKUZ8iL00lLK4K+YI7LtLJlTtVT7REv6OADdUucqgEjvj1J0DMbOijp+ULzvg95F+XL23PK6dneMPyr8odTWKaNqn90Q6urLeOO4w4uq+9/4YWdun98fYIq7RkayzNyflPzg14K9LNNtUwMFFJROFfHUbTAtL1V/aJ6lg04N9XzItDvR6GWVqykDnA59kXCdDkulGZRsS+ZmjVhQoUOC52FChRCzyy1iDN0DIatZMupzIQA94iwhRTWdiJ4KGbqZZzkGXqY/GIVo1DX8EwjoYAjvFIK4UBenrfsFV017mY6T1emyOctV8ZcR27orbka8yVwOMUWktUJUzFPs2/ZyPZCNuha3gM16r2mZ8VhUgw+oR8r/D/WOfUM+VH5f6wt8Jd2D/EV9wPCx6uwW/UJvKj8h+cL6ht5UflPzifCXdifEV9wRMcIguOoTeVX8p+cd+obeVX8p+cT4W3sT4ivuB8cMGH1Dbyq/lPzjh1Dfyq/lPzifC2/0k8+vuCFYRgt+oL+VX8p+cI6hP5RO5ov4a3+knnw7giYYtFmvimW0EbDQjI9BMGf1BmeUTuaOfUCZ5RO5otae1bpFO6t+4B/4UfH7kWHU0Wn4qt5xw7soNvqBN8onc0c+oM3yifxfKNuGoZlTp7goBTIUHRhHIKzqDN8dP4vlHU1Am1xdKbaXie6kD+Gt7GvOr7gxKlkmgFScgM4LtA6l5PaB1S/+Xyi/wBEauyrPzRefa7Z9m6LWkO06NR3nuK2ahvaI3KkKoooAA2AACHIUKH0sCooUKFFk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12" descr="data:image/jpeg;base64,/9j/4AAQSkZJRgABAQAAAQABAAD/2wCEAAkGBhQSEBQUEhQWFRQUFxUUFRQUFBQUFBYVFBQVFBcUFBQXHCYeFxojGRQVIC8gIycpLCwsFx4xNTAqNSYrLCkBCQoKDgwOGg8PGiwkHyQsLCkpLCkvLywsLCwsLCwpLCwsLCwsLCksLCwsLCwsLCwsLCwpLCwsLCkpLCwsLCksLP/AABEIAN8A4gMBIgACEQEDEQH/xAAcAAABBQEBAQAAAAAAAAAAAAAGAAMEBQcBAgj/xABKEAACAAMEBAgKBggGAwEAAAABAgADEQQSITEFBkFRBxMiMmFxgZEkUlNyc6GxssHRFBYjNEKSMzVigqLC4fAVJWOz0vEXg5ND/8QAGwEAAgMBAQEAAAAAAAAAAAAAAwQAAQIFBgf/xAAzEQACAgEDAgQFAgUFAQAAAAAAAQIDEQQhMRJRBRMyQRQicZGxgcE0QlJhoSMzguHwFf/aAAwDAQACEQMRAD8A3GFChRCCiBpbTUmzJfnOFGzaSdwAxMNawawS7JKMyYehUHOdtw+eyMS09p6Za5pmTT5qjmqNgWNxhktGoPwp2MeUPUnzMMNws2XYk0/ur/yjIiY5BfLiXsa6OFqzeTm9y/8AKPacLFk2rNH7oP8ANGT2CymbNSWCoLsFqxCqK7SdgjxaJd1itQaEioNQaHMHaInRHOCso2SVwnWJs3ZfOlt8IsrNrnY5nNtEuu4m6f4qRgtYRMTykXsfR8i1I4qjKw3qQfZDsfN8i1OhqjMp3qxX2QQ6M4RLZJp9pxi+LMF7+LP1xh1P2KNwhRmdm4XWYgGzrlsmH4rEo8Kh8gP/AKH/AIwGT6XhkwzQoUZ43Cm2yQva5+UMtwpTdkqX3sYz1ovpZpMcrGWTuEu1HIS16lJ9piBaddbW+c0jzaL7BFeYi+hmwtMAzIHXhEZ9KyRnNQfvr84xG0aQd+e7Mf2mJhgtGfML6DcxpuR5aX+dfnDqW+W2UxD1Mp+MYNej0JkTzGX0I34MIVYwZLa4ydh1MRFjYtbbTK5s5j0Mbw7mi/MM9BtEdgC0RwnA0FoSn7aYjtU/CDOwaSlzlvSnV13g5dBGY7Y2pJmWsEqFChRooUKFCiEFFfpzTcuyyWmzDgMhtZtijpiVarUstGdyFVQSxOQAjEtbdZ2ts+uIlrhLTo3npMbjHJCBp/T0y1zjMmHoVRzVXYqj+6xWVh4SichXqj0LC5yU9xgvXBe6NpMjxyJg0ZM8Q90d/wAHm+KfV84w761/MvuX5cuxCuwgf6fKJ40LM8X1r846dBzPF9a/OM/EU/1L7k8ufYgRyJx0PN8Unpqvzht9GzBmrdxPsjS1FT4kiuiXuiLSFWPbSSM8OsEe2PBgyknujI/Yxyx2xY3orLJzx2xZUhLUeoJHg7WFHBHJj3QTuhc0djhhj6UfJt/fZC+knxG7omCDphAwybT+w3dHk2n9lu6LwQfMchj6WPFbujn0wbm7omGTJJEdJiKLaNzd0I25enuidLJklRJsOkHkteluUYbQad++K5LYpIGNT0RIAiNYJyaVqxwgCYRLtFAxwEwYKT+0Pw9eUG4MYAI0zg/1macpkTKlpa1Vt6VpQ9IwjcJezByj7oNIUKFBjAI8JzeAHpmSweqpwjJdHzSs1SFvE8kAZlmoBTprGtcJ/wBwPpJftMZPo2ddnym3TJZ7nEEazW/1NIJ9Gav2sJQyHrUnEooFcaYmLBNWLWf/AM5a+dNr6lEH5EeTMApUgVwFTmaVoOwR4uWtsk/ShpSklhMCk1MtJzmSV6ldvlD6aiTPxWn8sofEmCWfpWWubgncDU1pWlBtO6PMrTMpgSrVC0qQrY1N0XcOVjhhXGM+fqMZS2+hXU+5RpqGv4p809QQfCH01IkjOZOP74+CxZSdOSnS8jXubyQKtV8FW7vMKZpyUMA1X8ShvA0J5QpVcoy56pvG5XUV76lSaYPNHTfB9RWIszUQfhtDjrSW3wETpmsRK1lyXYGlMscWGQrTmnPo3wv8QtTjkSgh/aqa4LnWlAb1d/IMbXxC3ckvq0TqAbXfQbWZJYM3jA5aoKKtLtMiOuA6kaFwjh+Ikcbzr0zdlyaVphWm6M/Meq8Mk5adN7vfdfUDN7nuyc8dsWUV1l54/vZFjBdR6i48HBDVrPIP97RD0NWzmH+9sAXJp8BVqdopJ8y7MBIElGFGK41AOUFB1Usl+5yr1K3eNatN9KxRcHv6Y+gT2iCC1qyvNpKZnJLpMXCi8Vdwbxq1FOmseZ1Mpec0mHnNrGBfUmz/AOp/9Gjy+pdnAqTMAGZ4wxDVrQKYTTyGX8YoLz0bGtcLuB5USLYs1rPKUiYSQ4a6DW9UXL4zu0rnC7dqfrB+azszUiz7WmDEDnjM4AZQ0dR5FK8ZMplW+tK1pTLfD0iXOMmcXvF1YOoIbnoS1FJzBotKYRGEmcHCgPQcWaEEreDS2rlTMt3GsWp27/OTzWejqDK8rM/h+UNvwfpTCc/aFMOL9IKEq07BWIvAhi92XeBwrS8ZlPVD+iZk7jkDlytw84MBtoTUY+oxfmXLfrLVrMrt4+1Su6m7JmEPUjzpNftl6299o9x6it5riZn62KDDgwPhb+iPvrAgIMODH70/oj7ywSPJiXBp0KOwoZAgjwnfcD6SX7TGQS3owO5ge4xsHCd9wPpJftjHT/ffBV6GaRt9t0cZk1XDUAUqRU1xIIK9OffDC6uLWrzHY1vXq0N7fXo2DZUxbJkOyOmPA/EWR+VPAxgqJNhswFAQ1CTQsWoxzIFcD8ocmT5Crdui7uCEDA3vbj1w9L0cBWlACSaBQM47J0cBW9R65XkTDuEYdje7bDJVruNWOwymQ3ZZRSRgQVrdyYUOHWIel6JlKSQi1NDiK4jbjt6YlKKRybNVQSxCgZkmgHWTGeubeE2CePYbtEy4pIGWz/qK8aWeoAVak0zMSLZbcbkteMcgGhwlqDkztu6BUmJFnkUUXrpYZlVuivQMad8XjpWZBISilusgXwp/opHnP7FjNiI0rhTH2cjzn9gjNjHsvB/4VfV/kUnye7KOWIs6RXWTniLOkM6j1Fx4PFIatY5B7PbD5EM2teQez2wuuS3wG3B+v2p9AntEGlstYlJeatKqMBU1ZgooOsiA3g/H2p9BL9ogv0lYuNS7eK8pWqAGxRgwwOBFRHlNVh6h9XAef7DT6XAzlze1AvtIho6eXxG7Wkj2vDFqsKSlvTZoA9DJqegC4STFRojTlnmkhnuEklF4qUWKAZtdlkBjjhBY0Vyi5RTeAeS5bWNfEHbOkD+eG21m/ZTttMkewmI9j0jJcE0nKBiKylF5K3b4CpgLwIpnE5J0q/cvzQ1aYh1F7deC0rhFOuqPMSFmJnJqaDAE4ig7fjHmRaVfFGVgDQ3WDUO40gb10DHiVJpKN8sK0DMLt0MeosadEVmpLj6a4l0u8UeMu829fF2uyucDhpVKp2ZD+WvL68r6e4GaXWk9fOf/AHDHSI96ZH26+c/+40ersemq/wBuICfrY2IMODEeFP6I+8sCJWDHgy+8zPRn31g0eTEuDS4UKFDIEH9e9GGdYZgXNaTAN9zEjurGIkR9GstRjGBabsPFWubLGSzCo6r2HqIgsH8rRaNtTKOmEI7HzmXqYyUj6vuxJa0TcScAaUBJw9cT7DalNU5QdKBlfnUyDdIO8RMiNarGHoeay81xzl39YO0HAwRTUtphJ2SmkmSICtdra0+dLsMrnOQ0w7AMwD0AVY9kEto0i0tHLoSyIzi4CVe6Pw7j0H15wL8HqLNmT7S7BpzEi7+JVOJNNxNB2Q5pq/LUrnv08fV8An2DGxWRZUtZac1FCjqApj0xIjkdjnSk28ssBuFL9FJ85/YIzYiNK4Uv0Unzm90RmrGPbeDfwq+r/IGfI9YxyxFmRFVZG5YizJhrUeouHB0iGbZzDDxMeGhdPc01lFvoPWJbO15WQ1lqhDEjKm7qi6/8jH/R73+UBnFruHcI5xa+KO6E56KmcsyQR2PsgwbXlS9+7IL0peJckDcMMI5K17C81bOOq8PYIEuLXxR3R2TZQ7KioCzEBQBiSYy9FQlvnH1K632QXnhEP+j3vC/8itvk97xDs3B1NYcsyk6KFz6qCIGntVBZgCzIwIJ5pXLrJEKRr0M5dEXll9UuyLafr9fW6wkMpzDBiD2GGbNruJdeLWzoDndVhXrpAsZKeKO6PLSF8UQ6tDRjGH9yvMfZHdI2lWmoQwbEk3cqliYdvRHElRkoj3ehtJJJL2Mttttj3HQZcGJ8Imej/mWActBlwWnwqZ6I++sbjyZlwahChQoYAnCYw7XBv8xnnYJvspG4mPn/AE9P4y0T38Z5h/iMEgs5LibiDHYbs55K9Q9kOR86n6mMijlI7CjBZwiM/wBc7CtknS7RZn4ua7GssDBt7Bd2wjbWNAMAeiU+l6UmzJp5NnNJa7KhiF6MCK9cdPw/qUpTXCW67/2MyDWwTHaUjTFCuVBZRiAxGIiRHBCjnzeZNlgVwpL9hK9IfcPyjMisalwmjwaX6T+RozAiPaeC/wAKvqwU+TtlHLEWd2K6zc8dcWZaG9R6kSPAllM5CpzmNB/e6Jc7VOcACCrMTSlcQNhDGJGjrKEkm03mV1mNLAyABlBwaHOpBzzBi0XWBKAshDUxBaWBljQlsRXojl23WJ/6ftyO0wrkvnAWYGRitGBBIJPOFMwRkYkWefew2jsr2Q5puXfmvMLCjthShIwyNBQ9Yiss2DimOMPx+aGfcTnmMsFsYstX5rS5hnK0tQgKM0wEirCtBTI0GdYgyLO8xistbxAqcaADpMHGgtXZC2BpzB1mXGZ3Lm4xC3ubW6y/hoRsMClBWRcTfpw2tjz9Y56KswskxDdqqS2BKtTFMa1xyIiVbZ8m2yGuEFlqbjCjqVOIZTiP+ohy2qoOVQDQbKgGgiDIwdrQSgaUZkpUWt97wABfooax551QfzJYa4x+MHStqUEpR9wWnyirGq0WvJIxFNx3QyTFxPl3lIO0f9RSiO3RZ1rcQth0vY7ChUjoEMAjlIM+C9fCn9GfeWA9Vgz4MV8Kf0R99YuPJUuDTYUKFDIEg6btglWabMP4EY9tDT10j5+Y5xsvCVNK6PmU2sinqLZRjMGrWxpG56Cn37NJbxpUsnruCsTop9T2rYLP6NR3YRcR881CxbJf3f5GEKOGOwM6262mxNKAlhw9SSSRQAgEAbTQxmmqV0+iPJODuseua2WYJXFPMcqGFKUxrTeTluiq1R0BMeRaHmM8p55IyobuNbynMEsfhHjWG0D/ABKwTkNUmBaNvUufg8GEjSSM5lmqzB+B8CR4y+MOqOrJy09MVVHEmt377PGDPLKSz2qdZiEfEZKrsbrehnHEH9h+wxe2TSCzMBgwzRhdcdY2jpFR0w9Pkq6lWAZTgVIqD1iKS1aFdKGX9ogxEtmImJ6Kbn2E9sJdcLvVswiwQOEtfBF6Jg9atGWExpWsTzLTZmlLymVlYq/ImrSuDLtzzEBMvQJElps1hLUFhQgliVwpTZjHpfC7IUUdM3vn9dwcq5N7FdZuevXBBoiTKLFprqoQiiMQLxIrUg5gH2QPyOeOuLFlh7VR6ts4yiVS6d8FrpPTi5LNWarPUoi82iMq4nPBqGu4RcaLsUoS0KKh5I5QAxNMTiK51ih1Z0fKZ5iMLxojKDuFa0HQaQVpLC4AAUyAoKDqjiatqCUI5OppU5NzljcpdYbxluoV2rdIF3kLdxLqw3jZAhYZRvFtmNIP9L2sy5LMoq2Q6yaVPfAaq0FIZ0U24PYW1kEprcfs+kpstSsogXmBrdBNTQUqdmUFq2IUoS1CQWQMwllt5StM4DA9KEZqQwG8g1pBrY7Ys1byYitDgRQ5keuB6zqjhx/UJo3GTal+g/A7puais10DjLyEkK15UHOLk4UpTLfBAs5SSoYXhiVBFc6ZR5tSEowXMqQMiMumOfVLy5LqH7YqyOzBW1WxVBowvfhAxNeyKtVpSOylFMI9R2661WsI4c5ubyxQoUehBDAg0GfBifCX9EffWAyDHgw+9P6I++sajyVLg06FHIUMgQU4TP1e/ny/ejG42ThN/V7+fL96MarB6+DSNn1LPgFn8z2MYu4HtRZldHyOph3THEX1+Pn2sWL5/V/kZS2PcAPClIvfRtlWZK7q3cfXB3fgI4Uf0Mlt0w+ta/CC+HPGoj/72KktgPnWiZKmypE0cqyzSAdys6mg6MKjzo1+36OlzluzFrtByZTvVhiDArrjqi1qeXNkXQ5AD1NBdpVW6SMoMENFFdgFd2AxhrXaiNsYSjtJZyZimio0laCrUDkAU/Gq7Oose6JmiZtUzJx2kn1lRExSDiKGtMRQ1GzHbHoRy5SysDDsTj04B3XmVSyPMXCZLulXGDDlCoBGzogJsrCZLUzGEybaWC7KqgPKNBkaDozEHuun3Gd5o94RkFj0g8ksZZALClaAnPYTkY9D4XU7dO8PdP8AYEp9Etyx0losS5ismIZplFzICMRXpFNseKRydrBelKAlJoK8oZBUyC7RU59ZjzNtF9yQtzjCLq7BWgJHbU06Y6i62sTMy6c5ieJsxQQSaEZEVB7xErQWlJaWhSzEBgyszEmlcRUnpAiFNVQWrlko20FQadNYTWKhAKlTTJlK1O0CucSSTi00SLw00wn07puSJTIGDswNAhvUO8kYCBWy2Vm5RYjd09PVHh8AQAOUaZZAYH1xaTcATuB9UDqrVMMR9+5u62VssyIlnn3h0jA/OPSmjUUtebC6hNW3CgzhnQWj5k+csuXm2ZOSjax6o0rVnVaRJZp4Ja6CqzHxrd58xRsGBA6oHqdTCjnn2QGOWBOirUbPaHExCLoMtgKFg1Q2O/LHrh/TWss0oBKlsiTKhXOb0NDcphtptjzJlC020A820TixA8ViWp+URqE/QspuKqg+xYNLAwAIFKU3fKA662rTSg5xzJrL7I3C2zpcU9jOdGcHk8orM4ls+IQipAArVunoiBpbQ02zOFnAY8xxzW6jsPRGl262Utchehq/vYD2Q/p3RC2mQ0thmOSdqtsIjnQ8TsU1KzhluGEjIbsKkc4tkdpb89DTrAJFY9R3lusowcgx4L/vT+iPvrAfSDHgxHhUz0R99Y1HkqXBpkKFChkCCvCZ+r38+X7wjFyY2jhNH+XP58v3xGLUg9fBfsa/wfY6PldBmf7jwR0gX4OT/l8vzpnvmLrSNuKXUQBpr4IDkBtdtyj14CPBauLlqZpd2NLg7pDS0qRdM1wgZroJyrQmhOzAbYCNf7cbTNlWSzjjG/SG7Q1JU3QDlzantiRwh2AS7EpqWYzQzuc2YowqejYBsEWOpup6WYmcGvmYi3aihUMASP72QzQqaK1qM5e6XbJl5bwEdiQiWgbAhFBHSFAPrh8iOgR0COTKWW2bKyfZuJ5Uo3RWrSyQJZrtFeYeruhuz6ZLOF5FDhg5Y+paeuJ9tklkIGezED1kGK6ToqYGBJGB8pMPyEGjJSXzch61DpfVyN65nwGd5o9ojGWMbNrovgE/zf5hGLmPT+Bf7Mvr+wlbyEOh7JJdAJc1eMOJlzBdN7bcbb6+qO2jQZaY0tiyPdrKqOSzA4i9vpT+kDq5jCuI6No27I1FRgMKYDpphlWD62ctO0085G9LVG7Z7YKfg/0IbTag80cmzglgds0u11SOilYOtfJEo2Gc01A1xSU3iYeSpU76kRl0ycS7TASpY3hdYrTYpwOdKYw/bNYLTNkiTNfjUVg9ThMN0GgLbRXHHdDMLU1vyJyrw9iqlWe6qg5kivUKmnqh61HkN1GPKMS1aYCox53XSPNvPIujNiFHaYE3lrJoJdVrCZVlS7hPtrcWh2pJWt5xuwBPdBTrZPEiwlEwvBZKjcDn/CDDGhbHW2vTmWSVLs6bg7KGc9dLoip4Q7fWbLlA4Ipc+c2XqHrjjVRer1sIf8n+32WCN9MclXqXJvW+V+wJj9y0HtjUozng5k1tc1vElAdrt8lgw1h0sJMsgHltgo3V2xXjrdmtcV7YRKItxQLaZ00q2ozGaihwAcclOynaYObFbEmy1mS2DIwqGGRjHdZG5C+d8II9RNZZciW0qc11eehNaVNLyim84gRi7Q9WnU4coNbLEukY4R9F3JwnKM8T7D8+2B1XqARtg51p0mtolBeLmIamnGJdqpGa9tIzyxtSqn8JpHQ0EpOronyjE1w+5LrBjwYnwp/RH31gMrBlwYDwqZ6I++sPx5By4NOhQoUMgQU4TP1c/nS/fEYtG1cJf6umedL98RixEHr4LRqXB7aLujwSCaTJgooLHMbB1xfrLarTAiy2YAMz4tQZVA2Drij4MD4D/wC2Z7Fi31stnFWKe224VHW/IHtjw2rXVq5QXu8DUZYXBR8IqH/Dhea8RMlm8BQGtcRid8Eeg3rZpJ3ypfuiMlnaZnLYRZ5yky5l2ZJc7FDYgHavRsjV9WGrYrP6JPdg+s07p06jnPzPBlS6nkso7HYUcY0chQobnWhUUs5CqMyxAA6yYtRb2RCo1yxsM/zPiIxQxpGtGuST5MyRZ1aZeF0zebLGONK86M5moQSCKEYER7DwWuVdcoz2becArO5yWMR1iLd9P2mXLCq4uDkqSqlqbq7oqEOIiZa/tHly0Na0GG9sPnHT1EYtrqWUjMJNcMmWYzFkrMmITLOAmrylBH4ZlOaR09xh0EEVBBG8Yxcy9WZtnmeDWm4JlRccVVgBUhhQhhTeIpbXo1pcxxeAe9WssXVxUGl3djCCupt9D3COuyHJ6iJNtKi0Sb2Cq6M3UGFfVWPE3STJg6Cuwg0B7IgTQSpds2OHUAf6QaNfcxKWxs+p3Ks5nEUa0TJk49F9iFH5VWADWG1cZaprbCxA6l5I9kaNoMUsEni8TxCXd1eLHxjKmkzHJRFZphwugVataGo2UNYT8FUFqLbZvGDNr+VILNRSZNmtNoIwZgqdNwFfeMVlotUybMIUGZM24mig7WOwQULohpGi1lHnKoZ6by19u6vqgTlS1aYbzMMVUS5Zo71Fakj8Ix274RU1ffZa+47SsQSRE0loudMKSTL+0Y1Qoao1Byqk4rQY4wV6L4O5SJetTl2AqQCUlrTdTE9cRdI2trO0u0ILwlXlYZ8hxdqOkUERNI68LPShdQu0LWp6xFynqLIqNWy98cmrqlGe/wDk7pa1gk0d3lpUKZhqwXOl7MjdXGBCzG8ztsYmnfEu3WwzeStVTaTm3ZuhtFAFBgIf01TrjvywFklLCXCO0gz4MB4VM9EffWA6kGPBh96meiPvrDceQUuDToUKFDAEFeEv9XTPOl++IxeNp4Sv1dM86X74jFqQevgtGpcFx8Cb0r+xY8cKNrpZUljObMAp0KCfbdjnBW3gkzomt7qxG1u+30rY5GYW67Dra8f4UjyEor/6EpP2y/ssh/5QitOrEqdZEs8wcxFVWHOVlUC8D/dYm6EsJk2eXKYgmWt2oyNK0PdE6K/SenpFnH2sxVOxc3PUoxjl9dtq6Fus5NYSLCsM2y3JKUtMdUUbWIA9cBukNfZj4WaVdHlJ2fWJYx74ENJWhS9+1TTNfcTUDqQYCHKfD5Sfz/Zbv/ovDDHSPCHeJWySy/8AqzKrLHUubeqBnSNpaab9qml9ynkyx5qCKa0aeY4SwEG8592yK53LGpJJ3nGO9p/DenhdP5M9cY8blxP06BhLXtOA7BFRNmlmJOZzjzD1msTueSO3ZHThVVQs/wCWYlOc3gaTMReaIkqLVJYjHjF7zUCvbSPdl0Kq4tyj6okWqXRbygXkIcYbVIb4QhqNXCb6Y/QNCiSWWFNumUtFl6TNHfLiq1j0TMDmbLUzFal9Rz1IFLy7wQBUQ5p62jj7C45rPUHodR84JAscBTlp+iS7Nf5Y80repP8AsZhP0kq4FHruYBfbFVabUXap7BsEaLrvMVbKaqGLEKpI5pONa7MoB/ong4cAZip286kd7R3q2Ck1jfBzrqnGXSnksdHaStNnUCRPZB4hoyV20BrSJ9j1vtcssQJFWNWPFULE7SVpWKxtsNrMBqNoNO8Vjvy0Gnn6orcR8ySLadwl2vFSJO4/Zn4tA9adNTWdXvXSpqLguddKdENW5KN14xHEJ/BU1NqMEg6m2uQ1sOtEtpRJdEapHFlWai0wpSl4nPGKCtSWoKkk4KF27tnVETRlKHfWJREc9VRqk+n3GJWysS6vY9VhAxwCO0jRg6ogz4L/AL1M9GffWA1YM+DD71M9EffWNR5KlwabCjkKGAIL8JX6umedL98RiwjauEn9XTOuX74jFYYq4L9jRuC60KlknF2CqJubEAcwbTEnSGtdjE7jJMrj56ggTEFAMKUM09HXGaWeUQnGGjKrgFDWhrtIi1tGnUQUli8ejBR0dMeev0Klc5rLb/Rfr7jEGsfMwhtuslqnVrMElPFk86nTNOPdSB2dpKTLJu8tzma1P7zmKm0215nPbDxRgIYCw9R4fhfN9kU7celEu06YmPhW4u5c++IQEeqQ5Is7OaKCTHRjCFS22B5cmNQ7Z7Kzmign2dsXNj0ABjMNegZdpi0SWFFFAA6IQv8AEYx2r3YxXp2/UVlj0GBi5vHds/rFmqUFAKDoj3HY49l87HmTHI1xjwR59oCCrdgGJPUIr51sdhQC6D2kjpOzsiwtFkVyCa1G0EjA7MI8jR0vxSetifjGq51xWXyU1JsobVPmKJQLkpLNUU05NKGg20jVpMy8oYZMA3eK/GAK0NJl4ELXcBVosNGa4iXIVGlOzILoIK0IGVa4g0pGdXCV8I9K4M1tQk33CjSKoZT8YAVusWBypSMpkaSKy2l3QVNSK1qK7vVF3pbWGfaQUNJcs5quJPQTA1aJV00rX4Q14fp/KTU3l/gBqZuWGi6D1FRkce+IMmbScw8bDtGI+MO6NYmX1Gg6jj7YiW4lZleo93/UeqnZmuMl3OYlu0SrenJru+MV4i2mAMOgj2xVEbIl63Uu5qD2JehUDOyk5iopvB+R9UW50cd/eIGSxDVBod4j39OmeO35jHFupm55jLAzCcUsNBAdHN0d8ePobj8J9sVdktNoJ5Bc+seuCOxcZc+1pe6N3TCVs51LdpjEIqfs0V5lkbD3QX8F/wB6meiPvrFTSCbUEeEP6M+8IqnU9U0sEspxFsPoUchR1REGeEgf5dN6098Ripj6Jt1hSdLMuYoZGwIMZzp3gqYEtZXBHk3NGHQGyPbBa5JbF5M5p0mhxI2VhUix0hoKfINJsp06Spu9jDAxCSWSaAEndBdluTkbpHqVJLGiip6ItrHoEnGZgNwzi3k2VUFFFP72xzr/ABCENobsZr08pbsp7JoLbMP7o+Ji4lSFUUUADohwrCCxxbb52+pj0K4x4FSOR2OUgJsVYQMcCx7uxCHI8zTyTTOhp17I9lY4BETIwekSCfwvePO5O3bjEqXo5jnRfOz7h84t6RwrDMtQ3wgarxtkrLTZEloWYsabjStcKUGQivKAjG6BndWlO05nrMERl74bayp4q9wjVeowvmyZlXvlA8UTeB1HH1Qz/h5c8m+ekjDvaCgSgMgB1CkeJ00KCTlBVq5LaJiVKlyUVmlMtUYcylDnnjTD+8Yj2yzkGoyPqiVaCWctza7v5t5hhpDn8Z7BHbr10PKUZ8iL00lLK4K+YI7LtLJlTtVT7REv6OADdUucqgEjvj1J0DMbOijp+ULzvg95F+XL23PK6dneMPyr8odTWKaNqn90Q6urLeOO4w4uq+9/4YWdun98fYIq7RkayzNyflPzg14K9LNNtUwMFFJROFfHUbTAtL1V/aJ6lg04N9XzItDvR6GWVqykDnA59kXCdDkulGZRsS+ZmjVhQoUOC52FChRCzyy1iDN0DIatZMupzIQA94iwhRTWdiJ4KGbqZZzkGXqY/GIVo1DX8EwjoYAjvFIK4UBenrfsFV017mY6T1emyOctV8ZcR27orbka8yVwOMUWktUJUzFPs2/ZyPZCNuha3gM16r2mZ8VhUgw+oR8r/D/WOfUM+VH5f6wt8Jd2D/EV9wPCx6uwW/UJvKj8h+cL6ht5UflPzifCXdifEV9wRMcIguOoTeVX8p+cd+obeVX8p+cT4W3sT4ivuB8cMGH1Dbyq/lPzjh1Dfyq/lPzifC2/0k8+vuCFYRgt+oL+VX8p+cI6hP5RO5ov4a3+knnw7giYYtFmvimW0EbDQjI9BMGf1BmeUTuaOfUCZ5RO5otae1bpFO6t+4B/4UfH7kWHU0Wn4qt5xw7soNvqBN8onc0c+oM3yifxfKNuGoZlTp7goBTIUHRhHIKzqDN8dP4vlHU1Am1xdKbaXie6kD+Gt7GvOr7gxKlkmgFScgM4LtA6l5PaB1S/+Xyi/wBEauyrPzRefa7Z9m6LWkO06NR3nuK2ahvaI3KkKoooAA2AACHIUKH0sCooUKFFk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2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126" y="1196752"/>
            <a:ext cx="1975322" cy="194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15 Conector recto de flecha"/>
          <p:cNvCxnSpPr/>
          <p:nvPr/>
        </p:nvCxnSpPr>
        <p:spPr>
          <a:xfrm flipH="1" flipV="1">
            <a:off x="7683128" y="3212976"/>
            <a:ext cx="129232" cy="594866"/>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23528" y="1124744"/>
            <a:ext cx="2120123" cy="369332"/>
          </a:xfrm>
          <a:prstGeom prst="rect">
            <a:avLst/>
          </a:prstGeom>
          <a:noFill/>
        </p:spPr>
        <p:txBody>
          <a:bodyPr wrap="square" rtlCol="0">
            <a:spAutoFit/>
          </a:bodyPr>
          <a:lstStyle/>
          <a:p>
            <a:r>
              <a:rPr lang="es-ES" b="1" u="sng" dirty="0" smtClean="0"/>
              <a:t>Analizar:</a:t>
            </a:r>
            <a:endParaRPr lang="es-ES" b="1" u="sng" dirty="0"/>
          </a:p>
        </p:txBody>
      </p:sp>
      <p:sp>
        <p:nvSpPr>
          <p:cNvPr id="19" name="18 CuadroTexto"/>
          <p:cNvSpPr txBox="1"/>
          <p:nvPr/>
        </p:nvSpPr>
        <p:spPr>
          <a:xfrm>
            <a:off x="2483768" y="1484784"/>
            <a:ext cx="2120123" cy="1200329"/>
          </a:xfrm>
          <a:prstGeom prst="rect">
            <a:avLst/>
          </a:prstGeom>
          <a:noFill/>
        </p:spPr>
        <p:txBody>
          <a:bodyPr wrap="square" rtlCol="0">
            <a:spAutoFit/>
          </a:bodyPr>
          <a:lstStyle/>
          <a:p>
            <a:r>
              <a:rPr lang="es-ES" dirty="0" smtClean="0"/>
              <a:t>Situación económica y financiera empresarial</a:t>
            </a:r>
            <a:endParaRPr lang="es-ES" dirty="0"/>
          </a:p>
        </p:txBody>
      </p:sp>
      <p:sp>
        <p:nvSpPr>
          <p:cNvPr id="20" name="19 CuadroTexto"/>
          <p:cNvSpPr txBox="1"/>
          <p:nvPr/>
        </p:nvSpPr>
        <p:spPr>
          <a:xfrm>
            <a:off x="2483768" y="4006805"/>
            <a:ext cx="2120123" cy="923330"/>
          </a:xfrm>
          <a:prstGeom prst="rect">
            <a:avLst/>
          </a:prstGeom>
          <a:noFill/>
        </p:spPr>
        <p:txBody>
          <a:bodyPr wrap="square" rtlCol="0">
            <a:spAutoFit/>
          </a:bodyPr>
          <a:lstStyle/>
          <a:p>
            <a:r>
              <a:rPr lang="es-ES" dirty="0" smtClean="0"/>
              <a:t>Obligaciones:</a:t>
            </a:r>
          </a:p>
          <a:p>
            <a:r>
              <a:rPr lang="es-ES" dirty="0" smtClean="0"/>
              <a:t>Mecanismo </a:t>
            </a:r>
            <a:r>
              <a:rPr lang="es-ES" dirty="0" smtClean="0"/>
              <a:t>de financiamiento</a:t>
            </a:r>
            <a:endParaRPr lang="es-ES" dirty="0"/>
          </a:p>
        </p:txBody>
      </p:sp>
      <p:sp>
        <p:nvSpPr>
          <p:cNvPr id="21" name="20 CuadroTexto"/>
          <p:cNvSpPr txBox="1"/>
          <p:nvPr/>
        </p:nvSpPr>
        <p:spPr>
          <a:xfrm>
            <a:off x="4644008" y="3645024"/>
            <a:ext cx="2120123" cy="369332"/>
          </a:xfrm>
          <a:prstGeom prst="rect">
            <a:avLst/>
          </a:prstGeom>
          <a:noFill/>
        </p:spPr>
        <p:txBody>
          <a:bodyPr wrap="square" rtlCol="0">
            <a:spAutoFit/>
          </a:bodyPr>
          <a:lstStyle/>
          <a:p>
            <a:r>
              <a:rPr lang="es-ES" b="1" u="sng" dirty="0" smtClean="0"/>
              <a:t>Estructurar:</a:t>
            </a:r>
            <a:endParaRPr lang="es-ES" b="1" u="sng" dirty="0"/>
          </a:p>
        </p:txBody>
      </p:sp>
      <p:sp>
        <p:nvSpPr>
          <p:cNvPr id="22" name="21 CuadroTexto"/>
          <p:cNvSpPr txBox="1"/>
          <p:nvPr/>
        </p:nvSpPr>
        <p:spPr>
          <a:xfrm>
            <a:off x="4644008" y="4005064"/>
            <a:ext cx="2120123" cy="923330"/>
          </a:xfrm>
          <a:prstGeom prst="rect">
            <a:avLst/>
          </a:prstGeom>
          <a:noFill/>
        </p:spPr>
        <p:txBody>
          <a:bodyPr wrap="square" rtlCol="0">
            <a:spAutoFit/>
          </a:bodyPr>
          <a:lstStyle/>
          <a:p>
            <a:r>
              <a:rPr lang="es-ES" dirty="0" smtClean="0"/>
              <a:t>Modelo de financiamiento e inversión</a:t>
            </a:r>
            <a:endParaRPr lang="es-ES" dirty="0"/>
          </a:p>
        </p:txBody>
      </p:sp>
      <p:sp>
        <p:nvSpPr>
          <p:cNvPr id="23" name="22 CuadroTexto"/>
          <p:cNvSpPr txBox="1"/>
          <p:nvPr/>
        </p:nvSpPr>
        <p:spPr>
          <a:xfrm>
            <a:off x="4684125" y="1196752"/>
            <a:ext cx="2120123" cy="369332"/>
          </a:xfrm>
          <a:prstGeom prst="rect">
            <a:avLst/>
          </a:prstGeom>
          <a:noFill/>
        </p:spPr>
        <p:txBody>
          <a:bodyPr wrap="square" rtlCol="0">
            <a:spAutoFit/>
          </a:bodyPr>
          <a:lstStyle/>
          <a:p>
            <a:r>
              <a:rPr lang="es-ES" b="1" u="sng" dirty="0" smtClean="0"/>
              <a:t>Proponer:</a:t>
            </a:r>
            <a:endParaRPr lang="es-ES" b="1" u="sng" dirty="0"/>
          </a:p>
        </p:txBody>
      </p:sp>
      <p:cxnSp>
        <p:nvCxnSpPr>
          <p:cNvPr id="26" name="25 Conector recto"/>
          <p:cNvCxnSpPr/>
          <p:nvPr/>
        </p:nvCxnSpPr>
        <p:spPr>
          <a:xfrm>
            <a:off x="4603891" y="3429000"/>
            <a:ext cx="4432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644008" y="980728"/>
            <a:ext cx="0" cy="3986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644008" y="5157192"/>
            <a:ext cx="0"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4684125" y="1623283"/>
            <a:ext cx="2120123" cy="923330"/>
          </a:xfrm>
          <a:prstGeom prst="rect">
            <a:avLst/>
          </a:prstGeom>
          <a:noFill/>
        </p:spPr>
        <p:txBody>
          <a:bodyPr wrap="square" rtlCol="0">
            <a:spAutoFit/>
          </a:bodyPr>
          <a:lstStyle/>
          <a:p>
            <a:r>
              <a:rPr lang="es-ES" dirty="0" smtClean="0"/>
              <a:t>Base para la</a:t>
            </a:r>
          </a:p>
          <a:p>
            <a:r>
              <a:rPr lang="es-ES" dirty="0" smtClean="0"/>
              <a:t>Emisión de Obligaciones</a:t>
            </a:r>
            <a:endParaRPr lang="es-ES" dirty="0"/>
          </a:p>
        </p:txBody>
      </p:sp>
    </p:spTree>
    <p:extLst>
      <p:ext uri="{BB962C8B-B14F-4D97-AF65-F5344CB8AC3E}">
        <p14:creationId xmlns:p14="http://schemas.microsoft.com/office/powerpoint/2010/main" val="217226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92696"/>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solidFill>
                  <a:srgbClr val="FF0000"/>
                </a:solidFill>
              </a:rPr>
              <a:t>Términos establecidos: emisión de obligaciones</a:t>
            </a:r>
          </a:p>
          <a:p>
            <a:pPr marL="285750" indent="-285750">
              <a:buFontTx/>
              <a:buChar char="-"/>
            </a:pPr>
            <a:r>
              <a:rPr lang="es-ES" sz="1500" dirty="0" smtClean="0"/>
              <a:t>Proyecciones EE. financieros y flujos de efectivo</a:t>
            </a:r>
          </a:p>
        </p:txBody>
      </p:sp>
      <p:sp>
        <p:nvSpPr>
          <p:cNvPr id="17" name="16 CuadroTexto"/>
          <p:cNvSpPr txBox="1"/>
          <p:nvPr/>
        </p:nvSpPr>
        <p:spPr>
          <a:xfrm>
            <a:off x="395536" y="1691516"/>
            <a:ext cx="7128792" cy="369332"/>
          </a:xfrm>
          <a:prstGeom prst="rect">
            <a:avLst/>
          </a:prstGeom>
          <a:noFill/>
        </p:spPr>
        <p:txBody>
          <a:bodyPr wrap="square" rtlCol="0">
            <a:spAutoFit/>
          </a:bodyPr>
          <a:lstStyle/>
          <a:p>
            <a:r>
              <a:rPr lang="es-ES" b="1" u="sng" dirty="0" smtClean="0">
                <a:solidFill>
                  <a:srgbClr val="FF0000"/>
                </a:solidFill>
              </a:rPr>
              <a:t>Términos de la emisión:</a:t>
            </a:r>
            <a:endParaRPr lang="es-ES" b="1" u="sng" dirty="0">
              <a:solidFill>
                <a:srgbClr val="FF0000"/>
              </a:solidFill>
            </a:endParaRP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9" name="8 CuadroTexto"/>
          <p:cNvSpPr txBox="1"/>
          <p:nvPr/>
        </p:nvSpPr>
        <p:spPr>
          <a:xfrm>
            <a:off x="723685" y="2132856"/>
            <a:ext cx="5792531" cy="369332"/>
          </a:xfrm>
          <a:prstGeom prst="rect">
            <a:avLst/>
          </a:prstGeom>
          <a:noFill/>
        </p:spPr>
        <p:txBody>
          <a:bodyPr wrap="square" rtlCol="0">
            <a:spAutoFit/>
          </a:bodyPr>
          <a:lstStyle/>
          <a:p>
            <a:r>
              <a:rPr lang="es-ES" b="1" dirty="0" smtClean="0"/>
              <a:t>Establecimiento de la tabla de amortización:</a:t>
            </a:r>
            <a:endParaRPr lang="es-ES" b="1" dirty="0"/>
          </a:p>
        </p:txBody>
      </p:sp>
      <p:sp>
        <p:nvSpPr>
          <p:cNvPr id="12" name="11 Estrella de 5 puntas"/>
          <p:cNvSpPr/>
          <p:nvPr/>
        </p:nvSpPr>
        <p:spPr>
          <a:xfrm>
            <a:off x="539552" y="2276872"/>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utoShape 2" descr="data:image/jpeg;base64,/9j/4AAQSkZJRgABAQAAAQABAAD/2wCEAAkGBxISEBQUEBIVFBQVFBQUFBUUFBAUFRUUFBQWGBQUFBQYHCggGBolHRQUITIhJSkrLi4uFx8zODMsNygtLisBCgoKDg0OGxAQGiwkHyQsLCw0MiwsLCwuLCwsLCwsLCwsLCwsLCwsLSwsLCwsLCwsLCwsLCwsLCwsLCwsLCwsLP/AABEIAMMBAwMBEQACEQEDEQH/xAAbAAEAAgMBAQAAAAAAAAAAAAAAAQUEBgcDAv/EAEQQAAEDAgMFBAgEAwYFBQAAAAEAAgMEEQUSIQYxQVFhEyJxgQcUMkJSkaGxI3LB0TOC4RUkYpLC8BYlQ1PiFzREorL/xAAbAQEAAgMBAQAAAAAAAAAAAAAABAUCAwYBB//EADYRAQACAQIEBAQFAgUFAAAAAAABAgMEEQUSITETQVFhMnGB0SKRobHwQsEUMzRS4QYVIyTx/9oADAMBAAIRAxEAPwDuKAgICAgICAgICAgICAgICAgICAgICAgICAgICAgICAghBKAgICAgICAgICAgICAgICAgICAgICAgICAgICAgICAghBKAgICAgICAgIIzIIzIJDkEoCAgIMDEsYgpxeaVrOQJ7x8GjUrC2StPilI0+kzaidsVZn+erX5vSJSA2aJXdQyw+pWidXjWtP8Ap7VzG87R9WTR7cUj95ez87Db5i69rqsctOXgmqp2iJ+Ur+lqmSNzRva9p4tII+ikRMTG8KvJjvjty3iYn3e69YCAgICAgICAgICAghBKAgICAgICAgxZp9bBB5dqgntEEGZB9wVetjx3eKDMQQSg0fazbLI50VM7vN0fJocrvhjG4u5k7lEzajl6VdDwzg/iRGXNHTyj1959nO6urL3EuJJOpuSXH8zjqVXzM2dVSKYq7R/x9IYvbNG9exVjOaZ7MulrmDeLL3ZqtNpXuHPkae1o5S1+8t3td0c06FZ1m1Z3qhZvDyR4eeu8frHyl0DZfaRtU0te3s52fxI/9TObSrDDmjJHu5niHD7aW28TvSe0/wBp91+tyuEBAQEHy6QDeUexEz2SCjxKAgICCEEoCAgICAgIPGrlysJ/3qgpe3QBOgnt0EGdBjTVFkGxUM+eNruY+vFBrPpE2hNLT5IzaWa7WHi1vvP8eA6laNRk5K9O8rXhOjjUZt7fDXr8/SHJIbmwG/7DmquI3dte8Y6vCqc7MIoWl8jjYNaCST0AW6td+kK7JniI5rTtC7ovRniUrcz+yhvrle8l3mGA2+akRp5lV5OMYonaN5eGJ7G4jSDNIwSxD2nRHPlHMs0dbwCxtgtDbg4rivO2+0+7Epal0RbJGdDY6biOi0TGy1/DlrtLc2T9rGysptJ4dSPib7zXdCsomfijvCs5YrM6bN8Fv0n1dHwmvbUQslZ7L238DxB6g3Csq2i0bw5fPhthyTjt3hmLJqEBBrW1+0opWhkdjM8d0HcxvF7v0HErRmy8kbR3WnDOHTqrc1vgjv7+0OZuc+onDi5z3X1c43J8OAHQKttM3tu7KIpp8O0RER6Q3fZjE5qeobS1Di9kgJhc7VzXAXyE8QQCpmnyWieSzmuI6fDmxTqMMbTHf3928hTXPJQEBBCCUBAQEBAQEFdjzrRfzBBrnboHboHrCD5NQgxamp0QbTsy+9Kwnm/5Zig5J6QsS7bEpRfuw2iby0F3H5k/JVuptvd2nBcXh6eJ9erFgb2VM6Y7zo3+i11jo3ajJz5OR0v0ebKtpYRNK0GplGZ7iNWNdqI28rC1+ZVhix8sde7leIauc15rHwx/N24rcr0EIOWekXZxsDhPC3LFK60jRo1kp3OaOAdrccx1UTPj26w6LhOsm0+Heesdvko9ia0xVJid7L+6R4qJSdpWvEMXPi5o7w3/AGCk7OSqpidI5BIzo2QWIHm0nzUzTT3qoeKxz1x5/WNp+cf8NxUpTCCs2gxiOlgdLJw0a3i9x3NCwveKRvKTpNLbU5Yx1/8AkOJVtdJPK6SU3e83dyA4NHIBVN7zad5fQMGGmDHFKR0hebOMAdmO4blljjZW8Qyc0csM+kqzV4tTtZuiJkceTWD9y0ea3445skeyuyxGn0d9/wCro6oFYOZSgICCEEoCAgICAgIMPF4C+F7RvtceI1/RBoZqEEesII9YQQ6oQYc8xcQ1uriQ0DmSbAINg2rnNPTQU7DrYF1uTR+rjfyQlx0vJe4nUlzj9SqnJ1tLv9HHLhrEekfs3d1EHf2fGfZfPFm6gOaSPotlI6xCry3n/wA1vSJ/Z2EKycolAQa/t7AH4bVA+7E546OYMzT8wteX4JS9Baa6mm3rEOKYfUXqI3jm1Vnm7a8b4pj2dP2el/5u63v01z4tcz9ypWD/ADPo5rWR/wCnHtb7t8U1RvOaVrGlziA0Akk6AAbyUe1rNp2ju4pthtC6tqLi4iZcRN583kcz9lV5svPPs7rhehjS4uvxT3+30V1JBc2+a01jdLz5eWNoZmKYgIY8rd5003rara1555pdC9G+zZpoTLMPx59XX3sZ7rPHievgp+HHyxvPdzvEtZ4+Tlr8Nf39W5LcrRAQEEIJQEBAQEBAQEGkbWYOYyZox3Ce8B7pPHwKDVzUII9ZQeb6rgN50Qblsfs65rhPUCzv+mw7xf3ndeQQVO1782IZTuAjb5HU/dBq+3OEwwiOSBuQOcWvZckXIJzC9+RULU4oj8UOm4Prr5JnFfrtHT7LN9R/c6Wob/8AHlje78rXNLvoCtNZ2iJ9G2ab58mKf6onb8nWYJmuALSCCAR4HUKzcrMbTtL0R4INV9JdeIsOmF9ZR2LRzL9D9LrTnttSVhwvFOTU19uv5OOYNDeVg6hVvm7PL+HFLo+xDu0xSd/COBrPN7v/AAKmaeN7TLmeI/h01a+s7/o6KVMUTmPpL2nzONJCe6P47hxPCMdOJ8goWpy/0Q6bgnD9v/Pfv5ff7NGgZ8zuUHu6W9orCzziJlzvW2OirvM5LLn0cbOGqm9cqG3ijd+C0+/ID7ZHwt+p8FKwY955pVfFNZ4dfBp3nv7R6OthTHOJQEBAQQglAQEBAQEBAQVGL1GZpY3UHRx59Ag0zEMH3lrT5IKikw8PlDJJRE3W7nAnyA5+KDomA4LSRAOhyyO/7hLXO8uXkgzq/F4YR33i/wAI1d8gg51U1PbVhkItmdcDoBYfYIMXarD5J2tbG3N3ummmhPRac9JtERCy4ZqMeC9rXnyW+zuF+qw9nI/tSbEiwyA8gDvXmPBFe7zW8QtnvzVjaF02rINwbLermz004e0OHEA6IPDEsUhp2F0zw0dd56NaNSfBY2vFY3ltw4Mma3LSN3G9tsbkrZwSMkTLiJh3gHe9/AE2GnABV2fLN5dlw3QRpqdesz3+yvw4iMGR3AaLXWG/U25vww6Z6LMOcykdPIO/UvMmu8RgWjHnYu/mVhgrtXf1cpxTNF83JHasbfVlbf7TijhyxkdvKCGD4R70h8OHVe5svJX3ecM0M6nJvPwx39/Zx2Jtzcm+pJPEk6knqSquZ3l3FYisLKmZYZnLOsIWfJzTtD0wPCn4jViJtxE2zpnj3WfCP8Ttw8zwW7Hjm87eSDq9TXS4t/OezuNHSsijbHG0NYxoa1o3AAWAVhEbRs5K1ptabW7y9l6xEBAQEEIJQEBAQEBAQYuIVGRnU6BBRGrCD5FUCgw8QwiKcX9l3Bw/UcUFBUYVPDrYuHxMv9RvCCtln5oLLBsHmla6a2SNjS4Od79huaP13ILWGoGWyDzfOgxK3FWxsJcbcPmsb25a7tuDFOXJFIa3US6EwSuZfU5JHtvffexVXM2jtLtccUmIi9I/KFYS4OzOeXO+Jzi53kTuWEzM90uvhxG0Rs8ZJhxP7nxSKl8nTaFpspgj8RnDLEU0ZBmfwPKNp+I/QeSk4sfNPsptdrIwU6fFPb7uyYxicVHTOkfZrGABrRoSdzWNHyCnWtFY3czhw3z5IpXvP83cKxHEJKqd80x7z+HBrR7LG9BdVWS82neXd6TTVwY4pXs9KeO/gFjWGebJtGyKhz5ZGQQDM95ytA5n7Ab7rbETM7QhWtXHWb37Q7Tsjs8yhpmxt1ce9K+2r38T4DcFY46RSNnI6vU21GSbz9PaF4s0YQEBAQEEIJQEBAQEBB5yzBu9Br2Lzlxug1arrS063QeUeJ9UGfTYqOaC2p60HigiopIXm7o2k9QEHjVTNtlubbrXNrcrIKCqmynRB6YdRz1BtCwkcXnRg8+PgEGu7Y4FiETyZIDLCD3XQ5pB4uAGZp8rdVFz1tPyXvDMuDHHf8U+vRqLsRa3TVp5HT6FROWV9XNWYfUFRJKcsTHyHkxrnn5NC9iky8vqKV7zs3PZv0aVVQQ+svTxaHJoZXDlYaM8Tr0UimnnzVGq4vWOmPrP6Ou4bh8NLCI4WtjjYN31LnHieJJUuIisdHP5Ml8tua07zLje3O0prqi0Z/u8RtGPjO4yHx3Dp4qvz5eado7Ou4XoPApvb4p7+3spomcPmo0dVve3LD0q6gRsWyEL4pdJ9GOyhgZ61UN/HlHcB3xxnh+Z1gT5BTsGLljee7muKa3xbeHSfwx+st9UhUpQEBAQEBBCCUBAQEBB4Vc+Rt+O4IKiaoJQVtZJcIKOpagqamEckFtshgrKiR4kBytZfQkHMSLa/NBsU2yGXWGdw5B4Dh8xYoMT+xqy+WzPzZ+79r/RBl0+ybjrNN5Rj/U79kFjDsvSt1Mec/43Od9L2QW8bA0ANAAG4AWA8kE2QeMtFG72o2O8WtP3C82ZRa0eb6iga32Wtb+UAfZevJmZ7vRHjmnpR2p30cDtT/HcODSLiK/M6E9PFRNRl2/DC/4PoOafGvHTy+7ncLLC/wAlAnq6rpWGTmDG3KziES9uaWw+jnZo1k3rMwvBE7uA7pJR92t49bclKwYuaeaeym4nrfCr4VO8/pDq+K4vDTMzzvDBuA3lx5NaNSfBS7Wivdz+HBkzW5aRu0bE/SY7NlpqY/mmNj45G3+6i31X+2F/g/6fmY3y3/L7vGl20r3m+SK3LI/75lq/xV/RItwbR1jrafzW9Ptu9n/uac5eL4tbdS08PNbK6r/dCHfgtb/5OSN/Sfu2rDMUhqGZ4Hh7em8Hk4bwfFS63raN6qXPp8mC3LkjaWasmkQEEIJQEBAQEFPtDJbJ1zfogqw66Dymagq6kIKqpKDfdkMOMNOC4WdIcx6D3R8tfNBeoCAgICAgICDWdutphRU/dsZpAWxNOuvF5HIXC1ZsnJX3T+H6OdTl2n4Y7/b6uJsu5xc8kkkuc47ySbklVdp3l3GOkUrER2ZDOZXsQ15LvfBMJkxCqbBHo0d6V/BkYOp8TuH9Ct2OnPOyu1eqrp8fNPfy+brmO4tBhVGxrGjQdnBEPeIG89OJPXqpt7Rjq5rTafJrM37y5ZU4lJO8yyuzSO3v4NHwRjgFXXyTaers9NpseCnLWNoePrjI9d5671jEPb2m3YZtU5p7tll1R7YKW7rvDtsuEzAW817zeqPk0O/WkriOnF/WsNflkGrme68cWuHFZV3rPNRonLzR4GrjePKfOG77OY2yrhzgZXA5ZGHex43jw5FT8WSLxuoNbpLabJyT27xPrC2WxEEEIJQEBAQEFVtDFeIHk4fW6ClGgQeE0qCqrJrIM7ZfAzO4Syj8MHuj4yOY+H7oN9CAgICAgICAgw8WxGOnhfLK7KxguevIAcSTovLWisby2YcVst4pXvLguN4rJWVDppOOjG8GMHstH68yqrLkm07u70Wlrp8cUr9feWOBw4LCISL22ecpc9zYomlz3kNa0byTuH++S2ViZQsmSKRNrdodv2L2bZQUwZoZHd+Z/wATrbr/AAjcP6qxx05I2cfq9TbUZOby8oci2txo1ta+S/4bCY4hwDGmxd/MRf5KBnyc1nV8M0kYcUb956z/AD2YUsuRl/ktVYTcl952X2y3o9nrQJqh5ghdq0WvI8cwDo0dT8lLx4N+sqPWcVrjnkp1n9G4/wDpNh+W157/ABdqb+NrWW/wKqr/ALpn336fk0/aX0fT0IM0DzNTjV4I/Ejb8TgNHtHEjdyWnJg26ws9HxSLzFb9J/SVfhmJPppGvae6bXA3EHiFGjotsuKuem0925UOJNgq4qhhtFPaOUDcC42a/wAiR5XWzHfkvv5SrMuGc+ntit8VOsfb6ulhWLmEoIQSgICAgIK/Gz+H4uH6oNelKCuqJEFNO/M63JBs2yNf2b+zce6/d0dw+e75IN1QEBAQEBAQQ51kHFvSDtP63N2UR/AiOlt0j+L+oHDzKr9Rl5p2js6/hOg8CnPePxT+kenz9WsAWFuP6KL3XUztD5nlDGrOIRbTvLpfor2UMbfXKhv4kg/Ba4G7Iz75B3Od9vEqfgx7RzS5jimt8S3hU7R395bTtzXGDDql4OvZlrfzPIYP/wBLbknasygaPH4metZ9XBKJm4Kqnu7uJ2ru2nZLBBWYg2N4vFC3tZBwdYgNYfEn/wCpUjDTmsp+I6mcWCZjvPR3BosLKwcmlB8vbcWPHeg4ftfhApqqSFgsz+JEOUb790eDg4eFlX5q8suw4ZnnLiiZ79njhs/aUkkZPs6jotPkk3ryZq2jzdl2arDNSQSHe6JhP5rWd9QVZ47c1Ilx2rx+HnvT0mVms0dCCUBAQEBBU48/Rg6k/p+qDXah6DAZA6aQRx+0b6ncAOJQUr4nxSOZILOBsR+vggtKZ3FB0DB6vtYWuO/cfEIM1AQEBAQEHPPSftT2bfVYHfiPH4rhvYw+74u+yi6jLt+GF7wfQeJbxrx0jt7z/wAOXxtAH2Ve63sF1hcrOIR723bF6PNmDXVHazD+7xO1B3SSDczqBvPkOak4MW87ypOJ63wq8lfin9IdwAU5zDTvSyD/AGY+3/chv4do1ac/wSseFf6mPlP7OQ4dHaYN6qu83YXnbG6T6KogJ6wn2vwh/L31M03m5rjEzNcf1/s6OpajEBByT0tzhtdBbf2Dr+bzl/VQtV3h0vA4nw7T7/2alhElmyeCiwuc8b7Oyejw/wDLae/wut4Z3WVlg+CHIcU/1V/m2RbUBCAgIPh0oG9B5euN6oMeeu62QVNbUAhBR1UyDYtksPyRmVw70m7ozh89/wAkGubWzB9U7T2QG/LX7koK2N9kG+bKMIpmk+8XO8tw+yC4ugXQTdBF0C6Ch2x2jbRU5foZHXbE34nW3n/CN5WrLk5I3TdDo7anLy+Ud3DpJXSPc+Rxc5xLnuO8k7yqu07zvLuceOuOsVrG0Q+Cbr2IeXs98GwqStqWwRcTd7uDGA95x/TmVux0m07K7V6muDHNp/ku/wCEYbHTQshhblYwWA58S48yTcnxVjEREbQ4/LktktN7T1lmXXrWoduqMzYfUMAuQzOPGMh/+lYZI3rKVosnJqK29/3cSMmWVj+Byn91V9nbfFRvezdaKWvY9xtFUsEZPAPBuwk+Nx/MpGG3Lf2lR6zFObTzEfFSd/o6hdT3NpBQfMkgAJJAAFyTuAG8lHsRMztDgG1+K+uVskrfYFmR/kbuPmST5qry5Oa27t+H6WcGGKz37z82CX5IjzKwhIv1s73svRGCip4jvZEwH82UF31JVpSNqxDhtVk8XNa/rMrS6zaAIPnMgXQVeNOc0B7dw0d4cHf75oKd1WRrdBX1OJ8ygrZsW1sNTyGqCzwXBpZ3B0zSyIa2do5/QDeB1QbwDy3IOZ4pJmmkdze77lB4xMLnBo3uIA8zZB0yHLG1rLgZQABcDcEHtnQRnQM6BmQQ+UAEk2ABJPIDeUexEzO0OD7U46a2qfIT+GCWxDgIwdD4u3n+iq82Tntu7nh+kjT4or5+fzVTncAtUQnWttDyeS4hjAXOcQ0NGpJOgAWysbomTJFY3mXbthNmW0FPZ1jPJZ0zuvCMH4W3I66nirHHj5IcdrdVOoyb+Udmy51sQ050EOIIIOoIsfBBw7anBTTzvi4A5ozzjce6R4eyfBV2anLZ2XD9VGXFE+fn/Pfuz9namOoiNNUaH3SeBWFevR5qaXxX8bH9Wy4ftJVUVoqyN08Q0ZMzV+XhnB9rx0W+momvSyuy8Pxan8eCdp9J7fT0Wk/pDo2NuRNfl2Th9Totv+KojRwTVTPl+bUdotrn1rCwXigO9gN5JOjiNzeij5dRz9I6QudDwmmnnnt1t+kfJqToA3fp05BRo6rWbREbQtNisJNZXMBF4oSJZTw7puxnmR8gVIwU5rKniWpjDhnaes9I/u7mHKxcgm6BdB53QQXIPiQAgg6gggjoUGpT0pY90ZO7Vp5tO4/p4hBj0GDQuefWC83PdF8rCOpGt0G0UlHDCPwo2M6gC/8Am3lB7moQV2M4lkj0Orjbw5oNTc1pQesMYaQ4Gzgbg8ig9hNrcuJJ3kkk/NBcYHiBJc0m4ABHTogtvWUAVCB6wgrNqJXOoqgR+0YZALb/AGTe3ldYZN+WdkjSTWM9Jt23j93EX0xbYDUWvoqvZ3dbMaSWy9iGF7OiejPZ3LasqG94j8Bp91pGsluZvYch4qbgx7filzPFNbzz4VO3n9nRfWVJUoKlBPrKB6ygpdqsIbVxCxDZWXMTz13sdzY6wv4A8FryUi8Jek1VtPfeO3n/AD1ckrWGKUteDFK3eDvHIg+808CFX3pNZdbg1FMtN46w2DDNsXsaGztD2896c3q0ZNBW081J2etXjlJJrkF/JeTsyx4s9enMpKzF4x/DaAsdkqsW/qlXUNPNWTCKBpc47zrlYOLnngFspjm07Q06jU0wV5rS7bspgcVFAImd5x70j+L38T0HIcFYUpFI2hyGq1NtRfmt9PaFz2izR31nQTnQeZJQeMkhQYstS4cEFLjE7ngEMdmb7JA+YPRBVNrJiLGJ9+rUFxDVylouCNBv8EH32khQYtZRGUWffyJH2QYf/Dw+J/8AmKD6Gz4+J/8AmKD0bs8ziXn+dyDNo8MbH7Fxz1Jv80Ga1pQfRBQQSUGPNK4cLoOd7RbO1BcTSs7pJOUkAtvwaeLeh3KNfT7zvC70vFuWvLk/NjbP7HyCQPq2XDTcRgggn/GeI6JjwbdbPNVxXnjlxfm6LHO88LfJSVK9g9yD7uUEklB8FzkHk+Z44IKjHKEVLMs0Ge3suvZzTza4ahY2rFu7bhz5MU70nZpFVsbUtJ7Akt5PIv8AMfso9tN6LfDxjb46/kw/+E68/wDTb/nH7LD/AA9kr/vOL3/Jn4fsPMSDUZrcWxkC/i4/stldNHnKJl4zafgr+boWCUzadmSGARt42NyTzc46uPit9axXsqMua+W3Ned5XUU7uIWTWyo3oPdrkHpdB9EIPnIg+TEg+DCOSD5NMOSCPVggg06CPVwgdgEDsEEdigkwoI7FBBhQBEg+TAg+TTBBHqo5II9V5BANKgkUiB6sgerIHqyB6qgeqhB9ClQfQpgg+hToPsQoPsRoPoMQfWVBkFqCC1BGVAyoIyoILUEWQMqBlQMqCMiBlQMiCMiCezQR2aCAxBORAyIHZoGRADEE9mgZEEBiCciBlQMiCQxBORBIYgZUE5UHpZBFkCyBZAsgWQRZAsgWQLIFkEWQTZAyoIsgWQMqCQECyCLIAagWQTZBFkE2QLIACCbIFkCyAAgWQTZB9IIQEE2QQgAIIsgIJsgWQRZAQEEoIsgmyCLIFkCyAgWQLIJsggIJsgWQRZBNkCyBZAQTZBACCUEoIQEBAQLIFkBAQEBAQEBAQEBAQLIICCUBAsgICAgICCSghAQeL3m6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30 Rectángulo"/>
          <p:cNvSpPr/>
          <p:nvPr/>
        </p:nvSpPr>
        <p:spPr>
          <a:xfrm>
            <a:off x="1187624" y="2564324"/>
            <a:ext cx="2430016" cy="954107"/>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es-ES" sz="2800" dirty="0" smtClean="0">
                <a:latin typeface="+mn-lt"/>
              </a:rPr>
              <a:t>Capital e</a:t>
            </a:r>
          </a:p>
          <a:p>
            <a:pPr algn="ctr"/>
            <a:r>
              <a:rPr lang="es-ES" sz="2800" dirty="0" smtClean="0">
                <a:latin typeface="+mn-lt"/>
              </a:rPr>
              <a:t>Intereses</a:t>
            </a:r>
            <a:endParaRPr lang="es-EC" sz="2800" dirty="0">
              <a:latin typeface="+mn-lt"/>
            </a:endParaRPr>
          </a:p>
        </p:txBody>
      </p:sp>
      <p:sp>
        <p:nvSpPr>
          <p:cNvPr id="37" name="36 Recortar rectángulo de esquina diagonal"/>
          <p:cNvSpPr/>
          <p:nvPr/>
        </p:nvSpPr>
        <p:spPr>
          <a:xfrm>
            <a:off x="4464496" y="3789040"/>
            <a:ext cx="4572000" cy="1101923"/>
          </a:xfrm>
          <a:prstGeom prst="snip2Diag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dirty="0" smtClean="0">
                <a:latin typeface="+mn-lt"/>
              </a:rPr>
              <a:t>Los intereses serán cancelados a través de 16 cupones cada noventa días contados desde la fecha de emisión</a:t>
            </a:r>
            <a:endParaRPr lang="es-EC" dirty="0">
              <a:latin typeface="+mn-lt"/>
            </a:endParaRPr>
          </a:p>
        </p:txBody>
      </p:sp>
      <p:sp>
        <p:nvSpPr>
          <p:cNvPr id="38" name="37 Redondear rectángulo de esquina del mismo lado"/>
          <p:cNvSpPr/>
          <p:nvPr/>
        </p:nvSpPr>
        <p:spPr>
          <a:xfrm>
            <a:off x="4536504" y="4941168"/>
            <a:ext cx="4572000" cy="796350"/>
          </a:xfrm>
          <a:prstGeom prst="round2SameRect">
            <a:avLst>
              <a:gd name="adj1" fmla="val 16667"/>
              <a:gd name="adj2" fmla="val 48340"/>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ES" dirty="0" smtClean="0">
                <a:latin typeface="+mn-lt"/>
              </a:rPr>
              <a:t>Para el pago de capital, los títulos contendrán 16 cupones al portador</a:t>
            </a:r>
            <a:endParaRPr lang="es-EC" dirty="0">
              <a:latin typeface="+mn-lt"/>
            </a:endParaRPr>
          </a:p>
        </p:txBody>
      </p:sp>
      <p:sp>
        <p:nvSpPr>
          <p:cNvPr id="39" name="2 Recortar rectángulo de esquina sencilla"/>
          <p:cNvSpPr/>
          <p:nvPr/>
        </p:nvSpPr>
        <p:spPr>
          <a:xfrm>
            <a:off x="1187624" y="4797152"/>
            <a:ext cx="2448271" cy="1070610"/>
          </a:xfrm>
          <a:prstGeom prst="snip1Rect">
            <a:avLst/>
          </a:prstGeom>
          <a:solidFill>
            <a:srgbClr val="DF9485"/>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sz="1400" b="1" u="sng" dirty="0" smtClean="0"/>
              <a:t>Tasa de interés fija anual de 9,25%</a:t>
            </a:r>
          </a:p>
          <a:p>
            <a:pPr algn="ctr">
              <a:defRPr/>
            </a:pPr>
            <a:r>
              <a:rPr lang="es-EC" sz="1400" b="1" i="1" dirty="0" smtClean="0">
                <a:solidFill>
                  <a:srgbClr val="FFFF00"/>
                </a:solidFill>
              </a:rPr>
              <a:t>SOBRE SALDOS DE CAPITAL</a:t>
            </a:r>
            <a:endParaRPr lang="es-EC" sz="1400" b="1" i="1" dirty="0">
              <a:solidFill>
                <a:srgbClr val="FFFF00"/>
              </a:solidFill>
            </a:endParaRPr>
          </a:p>
        </p:txBody>
      </p:sp>
      <p:sp>
        <p:nvSpPr>
          <p:cNvPr id="40" name="39 CuadroTexto"/>
          <p:cNvSpPr txBox="1"/>
          <p:nvPr/>
        </p:nvSpPr>
        <p:spPr>
          <a:xfrm>
            <a:off x="1187624" y="5877272"/>
            <a:ext cx="2448271" cy="307777"/>
          </a:xfrm>
          <a:prstGeom prst="rect">
            <a:avLst/>
          </a:prstGeom>
          <a:solidFill>
            <a:srgbClr val="FEDCA0"/>
          </a:solidFill>
          <a:ln>
            <a:solidFill>
              <a:srgbClr val="FFC000"/>
            </a:solidFill>
          </a:ln>
        </p:spPr>
        <p:txBody>
          <a:bodyPr wrap="square" rtlCol="0">
            <a:spAutoFit/>
          </a:bodyPr>
          <a:lstStyle>
            <a:defPPr>
              <a:defRPr lang="es-ES"/>
            </a:defPPr>
            <a:lvl1pPr algn="ctr"/>
          </a:lstStyle>
          <a:p>
            <a:r>
              <a:rPr lang="es-ES" sz="1400" dirty="0" smtClean="0"/>
              <a:t>360 días = 1 año</a:t>
            </a:r>
            <a:endParaRPr lang="es-ES" sz="1400" dirty="0"/>
          </a:p>
        </p:txBody>
      </p:sp>
      <p:cxnSp>
        <p:nvCxnSpPr>
          <p:cNvPr id="7" name="6 Conector recto de flecha"/>
          <p:cNvCxnSpPr/>
          <p:nvPr/>
        </p:nvCxnSpPr>
        <p:spPr>
          <a:xfrm>
            <a:off x="3851920" y="3037602"/>
            <a:ext cx="1512168" cy="3775"/>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41" name="40 CuadroTexto"/>
          <p:cNvSpPr txBox="1"/>
          <p:nvPr/>
        </p:nvSpPr>
        <p:spPr>
          <a:xfrm>
            <a:off x="4019592" y="2708920"/>
            <a:ext cx="1200480" cy="276999"/>
          </a:xfrm>
          <a:prstGeom prst="rect">
            <a:avLst/>
          </a:prstGeom>
          <a:noFill/>
        </p:spPr>
        <p:txBody>
          <a:bodyPr wrap="square" rtlCol="0">
            <a:spAutoFit/>
          </a:bodyPr>
          <a:lstStyle/>
          <a:p>
            <a:r>
              <a:rPr lang="es-ES" sz="1200" dirty="0" smtClean="0"/>
              <a:t>Amortizados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695" y="2708920"/>
            <a:ext cx="27797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2 Recortar rectángulo de esquina sencilla"/>
          <p:cNvSpPr/>
          <p:nvPr/>
        </p:nvSpPr>
        <p:spPr>
          <a:xfrm>
            <a:off x="1178496" y="3577440"/>
            <a:ext cx="2448271" cy="1271349"/>
          </a:xfrm>
          <a:prstGeom prst="snip1Rect">
            <a:avLst/>
          </a:prstGeom>
          <a:solidFill>
            <a:srgbClr val="E9F88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EC" sz="1400" b="1" dirty="0">
                <a:solidFill>
                  <a:schemeClr val="tx1"/>
                </a:solidFill>
                <a:latin typeface="+mn-lt"/>
              </a:rPr>
              <a:t>Compuesta por 24 títulos cada uno con un valor nominal de USD 5.000 que dan un total </a:t>
            </a:r>
            <a:r>
              <a:rPr lang="es-EC" sz="1400" b="1" dirty="0" smtClean="0">
                <a:solidFill>
                  <a:schemeClr val="tx1"/>
                </a:solidFill>
                <a:latin typeface="+mn-lt"/>
              </a:rPr>
              <a:t>de</a:t>
            </a:r>
          </a:p>
          <a:p>
            <a:pPr algn="just"/>
            <a:r>
              <a:rPr lang="es-EC" sz="1400" b="1" dirty="0" smtClean="0">
                <a:solidFill>
                  <a:schemeClr val="tx1"/>
                </a:solidFill>
                <a:latin typeface="+mn-lt"/>
              </a:rPr>
              <a:t>USD </a:t>
            </a:r>
            <a:r>
              <a:rPr lang="es-EC" sz="1400" b="1" dirty="0">
                <a:solidFill>
                  <a:schemeClr val="tx1"/>
                </a:solidFill>
                <a:latin typeface="+mn-lt"/>
              </a:rPr>
              <a:t>120.000</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284984"/>
            <a:ext cx="2792721" cy="26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Elipse"/>
          <p:cNvSpPr/>
          <p:nvPr/>
        </p:nvSpPr>
        <p:spPr>
          <a:xfrm>
            <a:off x="7341186" y="3326001"/>
            <a:ext cx="1047238" cy="247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154" y="3591868"/>
            <a:ext cx="169110" cy="34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92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92696"/>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t>Términos establecidos: emisión de obligaciones</a:t>
            </a:r>
          </a:p>
          <a:p>
            <a:pPr marL="285750" indent="-285750">
              <a:buFontTx/>
              <a:buChar char="-"/>
            </a:pPr>
            <a:r>
              <a:rPr lang="es-ES" sz="1500" dirty="0" smtClean="0">
                <a:solidFill>
                  <a:srgbClr val="FF0000"/>
                </a:solidFill>
              </a:rPr>
              <a:t>Proyecciones EE. financieros y flujos de efectivo</a:t>
            </a:r>
          </a:p>
        </p:txBody>
      </p:sp>
      <p:sp>
        <p:nvSpPr>
          <p:cNvPr id="17" name="16 CuadroTexto"/>
          <p:cNvSpPr txBox="1"/>
          <p:nvPr/>
        </p:nvSpPr>
        <p:spPr>
          <a:xfrm>
            <a:off x="395536" y="1782108"/>
            <a:ext cx="8424936" cy="369332"/>
          </a:xfrm>
          <a:prstGeom prst="rect">
            <a:avLst/>
          </a:prstGeom>
          <a:noFill/>
        </p:spPr>
        <p:txBody>
          <a:bodyPr wrap="square" rtlCol="0">
            <a:spAutoFit/>
          </a:bodyPr>
          <a:lstStyle/>
          <a:p>
            <a:r>
              <a:rPr lang="es-ES" b="1" u="sng" dirty="0" smtClean="0">
                <a:solidFill>
                  <a:srgbClr val="FF0000"/>
                </a:solidFill>
              </a:rPr>
              <a:t>Proyección Ingresos – servicio de hospedaje y alojamiento</a:t>
            </a:r>
            <a:endParaRPr lang="es-ES" sz="1500" b="1" u="sng" dirty="0">
              <a:solidFill>
                <a:srgbClr val="FF0000"/>
              </a:solidFill>
            </a:endParaRP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9" name="14 Recortar rectángulo de esquina diagonal"/>
          <p:cNvSpPr/>
          <p:nvPr/>
        </p:nvSpPr>
        <p:spPr>
          <a:xfrm>
            <a:off x="5796137" y="2276872"/>
            <a:ext cx="3240360" cy="446568"/>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PROYECCIÓN DEMANDA CLIENTELAR (Alojamiento)</a:t>
            </a:r>
            <a:endParaRPr lang="es-EC" sz="1400" b="1" dirty="0">
              <a:solidFill>
                <a:schemeClr val="tx1"/>
              </a:solidFill>
            </a:endParaRPr>
          </a:p>
        </p:txBody>
      </p:sp>
      <p:sp>
        <p:nvSpPr>
          <p:cNvPr id="10" name="9 CuadroTexto"/>
          <p:cNvSpPr txBox="1"/>
          <p:nvPr/>
        </p:nvSpPr>
        <p:spPr>
          <a:xfrm>
            <a:off x="5796135" y="2780928"/>
            <a:ext cx="3240361" cy="892552"/>
          </a:xfrm>
          <a:prstGeom prst="rect">
            <a:avLst/>
          </a:prstGeom>
          <a:noFill/>
        </p:spPr>
        <p:txBody>
          <a:bodyPr wrap="square" rtlCol="0">
            <a:spAutoFit/>
          </a:bodyPr>
          <a:lstStyle/>
          <a:p>
            <a:r>
              <a:rPr lang="es-ES" sz="1300" dirty="0" smtClean="0"/>
              <a:t>- </a:t>
            </a:r>
            <a:r>
              <a:rPr lang="es-ES" sz="1300" b="1" dirty="0" smtClean="0"/>
              <a:t>Crecimiento medio interanual</a:t>
            </a:r>
          </a:p>
          <a:p>
            <a:r>
              <a:rPr lang="es-ES" sz="1300" dirty="0" smtClean="0"/>
              <a:t>   2009-2010-2011                      </a:t>
            </a:r>
            <a:r>
              <a:rPr lang="es-ES" sz="1300" b="1" dirty="0" smtClean="0">
                <a:solidFill>
                  <a:srgbClr val="FF0000"/>
                </a:solidFill>
              </a:rPr>
              <a:t>(19,32%)</a:t>
            </a:r>
          </a:p>
          <a:p>
            <a:r>
              <a:rPr lang="es-ES" sz="1300" b="1" dirty="0" smtClean="0"/>
              <a:t>- Crecimiento </a:t>
            </a:r>
            <a:r>
              <a:rPr lang="es-ES" sz="1300" b="1" dirty="0"/>
              <a:t>medio </a:t>
            </a:r>
            <a:r>
              <a:rPr lang="es-ES" sz="1300" b="1" dirty="0" smtClean="0"/>
              <a:t>sector turismo</a:t>
            </a:r>
            <a:endParaRPr lang="es-ES" sz="1300" b="1" dirty="0"/>
          </a:p>
          <a:p>
            <a:r>
              <a:rPr lang="es-ES" sz="1300" dirty="0" smtClean="0"/>
              <a:t>   2007-2011                                 </a:t>
            </a:r>
            <a:r>
              <a:rPr lang="es-ES" sz="1300" b="1" dirty="0" smtClean="0">
                <a:solidFill>
                  <a:srgbClr val="FF0000"/>
                </a:solidFill>
              </a:rPr>
              <a:t>(5,16%)</a:t>
            </a:r>
          </a:p>
        </p:txBody>
      </p:sp>
      <p:cxnSp>
        <p:nvCxnSpPr>
          <p:cNvPr id="12" name="11 Conector recto"/>
          <p:cNvCxnSpPr/>
          <p:nvPr/>
        </p:nvCxnSpPr>
        <p:spPr>
          <a:xfrm>
            <a:off x="5796136" y="3645024"/>
            <a:ext cx="3240360" cy="0"/>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8" name="7 Más"/>
          <p:cNvSpPr/>
          <p:nvPr/>
        </p:nvSpPr>
        <p:spPr>
          <a:xfrm>
            <a:off x="5651324" y="2996952"/>
            <a:ext cx="216820" cy="259576"/>
          </a:xfrm>
          <a:prstGeom prst="mathPlus">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18" name="17 CuadroTexto"/>
          <p:cNvSpPr txBox="1"/>
          <p:nvPr/>
        </p:nvSpPr>
        <p:spPr>
          <a:xfrm>
            <a:off x="5796136" y="3673480"/>
            <a:ext cx="3240360" cy="369332"/>
          </a:xfrm>
          <a:prstGeom prst="rect">
            <a:avLst/>
          </a:prstGeom>
          <a:noFill/>
        </p:spPr>
        <p:txBody>
          <a:bodyPr wrap="square" rtlCol="0">
            <a:spAutoFit/>
          </a:bodyPr>
          <a:lstStyle/>
          <a:p>
            <a:r>
              <a:rPr lang="es-ES" b="1" dirty="0" smtClean="0">
                <a:solidFill>
                  <a:srgbClr val="FF0000"/>
                </a:solidFill>
              </a:rPr>
              <a:t>Año 2012/14/15/16 = 24,49%</a:t>
            </a:r>
          </a:p>
        </p:txBody>
      </p:sp>
      <p:sp>
        <p:nvSpPr>
          <p:cNvPr id="19" name="18 CuadroTexto"/>
          <p:cNvSpPr txBox="1"/>
          <p:nvPr/>
        </p:nvSpPr>
        <p:spPr>
          <a:xfrm>
            <a:off x="5796136" y="3933056"/>
            <a:ext cx="3240360" cy="492443"/>
          </a:xfrm>
          <a:prstGeom prst="rect">
            <a:avLst/>
          </a:prstGeom>
          <a:noFill/>
        </p:spPr>
        <p:txBody>
          <a:bodyPr wrap="square" rtlCol="0">
            <a:spAutoFit/>
          </a:bodyPr>
          <a:lstStyle/>
          <a:p>
            <a:r>
              <a:rPr lang="es-ES" sz="1300" b="1" dirty="0" smtClean="0"/>
              <a:t>- Incremento capacidad hotelera</a:t>
            </a:r>
          </a:p>
          <a:p>
            <a:r>
              <a:rPr lang="es-ES" sz="1300" dirty="0" smtClean="0"/>
              <a:t>                                                   </a:t>
            </a:r>
            <a:r>
              <a:rPr lang="es-ES" sz="1300" b="1" dirty="0" smtClean="0">
                <a:solidFill>
                  <a:srgbClr val="FF0000"/>
                </a:solidFill>
              </a:rPr>
              <a:t>(29,41%)</a:t>
            </a:r>
          </a:p>
        </p:txBody>
      </p:sp>
      <p:sp>
        <p:nvSpPr>
          <p:cNvPr id="20" name="9 Flecha curvada hacia la derecha"/>
          <p:cNvSpPr/>
          <p:nvPr/>
        </p:nvSpPr>
        <p:spPr>
          <a:xfrm>
            <a:off x="5329463" y="3295030"/>
            <a:ext cx="504825" cy="894293"/>
          </a:xfrm>
          <a:prstGeom prst="curvedRightArrow">
            <a:avLst/>
          </a:prstGeom>
          <a:solidFill>
            <a:srgbClr val="E9F88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EC" sz="1400" b="1" dirty="0">
              <a:solidFill>
                <a:schemeClr val="tx1"/>
              </a:solidFill>
            </a:endParaRPr>
          </a:p>
        </p:txBody>
      </p:sp>
      <p:cxnSp>
        <p:nvCxnSpPr>
          <p:cNvPr id="21" name="20 Conector recto"/>
          <p:cNvCxnSpPr/>
          <p:nvPr/>
        </p:nvCxnSpPr>
        <p:spPr>
          <a:xfrm>
            <a:off x="5796136" y="4437112"/>
            <a:ext cx="3240360" cy="11613"/>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23" name="22 CuadroTexto"/>
          <p:cNvSpPr txBox="1"/>
          <p:nvPr/>
        </p:nvSpPr>
        <p:spPr>
          <a:xfrm>
            <a:off x="5796136" y="4427820"/>
            <a:ext cx="3240360" cy="369332"/>
          </a:xfrm>
          <a:prstGeom prst="rect">
            <a:avLst/>
          </a:prstGeom>
          <a:noFill/>
        </p:spPr>
        <p:txBody>
          <a:bodyPr wrap="square" rtlCol="0">
            <a:spAutoFit/>
          </a:bodyPr>
          <a:lstStyle/>
          <a:p>
            <a:r>
              <a:rPr lang="es-ES" b="1" dirty="0" smtClean="0">
                <a:solidFill>
                  <a:srgbClr val="FF0000"/>
                </a:solidFill>
              </a:rPr>
              <a:t>Año 2013                = 34,58%</a:t>
            </a:r>
          </a:p>
        </p:txBody>
      </p:sp>
      <p:sp>
        <p:nvSpPr>
          <p:cNvPr id="24" name="14 Recortar rectángulo de esquina diagonal"/>
          <p:cNvSpPr/>
          <p:nvPr/>
        </p:nvSpPr>
        <p:spPr>
          <a:xfrm>
            <a:off x="5796136" y="4854640"/>
            <a:ext cx="3240360" cy="446568"/>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INCREMENTO PRECIOS (Alojamiento)</a:t>
            </a:r>
            <a:endParaRPr lang="es-EC" sz="1400" b="1" dirty="0">
              <a:solidFill>
                <a:schemeClr val="tx1"/>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90975" cy="97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25 CuadroTexto"/>
          <p:cNvSpPr txBox="1"/>
          <p:nvPr/>
        </p:nvSpPr>
        <p:spPr>
          <a:xfrm>
            <a:off x="5796135" y="5312821"/>
            <a:ext cx="3240361" cy="569387"/>
          </a:xfrm>
          <a:prstGeom prst="rect">
            <a:avLst/>
          </a:prstGeom>
          <a:noFill/>
        </p:spPr>
        <p:txBody>
          <a:bodyPr wrap="square" rtlCol="0">
            <a:spAutoFit/>
          </a:bodyPr>
          <a:lstStyle/>
          <a:p>
            <a:r>
              <a:rPr lang="es-ES" sz="1300" dirty="0" smtClean="0"/>
              <a:t>- </a:t>
            </a:r>
            <a:r>
              <a:rPr lang="es-ES" sz="1300" b="1" dirty="0" smtClean="0"/>
              <a:t>Crecimiento medio inflacionario</a:t>
            </a:r>
          </a:p>
          <a:p>
            <a:r>
              <a:rPr lang="es-ES" sz="1300" dirty="0" smtClean="0"/>
              <a:t>   2007-2011                            </a:t>
            </a:r>
            <a:r>
              <a:rPr lang="es-ES" b="1" dirty="0" smtClean="0">
                <a:solidFill>
                  <a:srgbClr val="FF0000"/>
                </a:solidFill>
              </a:rPr>
              <a:t>= 5,00%</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103" y="3284984"/>
            <a:ext cx="3695072" cy="125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80" y="2561746"/>
            <a:ext cx="1139800" cy="291190"/>
          </a:xfrm>
          <a:prstGeom prst="rect">
            <a:avLst/>
          </a:prstGeom>
          <a:ln w="19050">
            <a:solidFill>
              <a:srgbClr val="FF0000"/>
            </a:solidFill>
            <a:tailEnd type="none"/>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4612486"/>
            <a:ext cx="50577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Elipse"/>
          <p:cNvSpPr/>
          <p:nvPr/>
        </p:nvSpPr>
        <p:spPr>
          <a:xfrm>
            <a:off x="1187624" y="5140786"/>
            <a:ext cx="959244" cy="304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redondeado"/>
          <p:cNvSpPr/>
          <p:nvPr/>
        </p:nvSpPr>
        <p:spPr>
          <a:xfrm>
            <a:off x="4309988" y="5445224"/>
            <a:ext cx="838076" cy="786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30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5" y="4042812"/>
            <a:ext cx="1038225" cy="485775"/>
          </a:xfrm>
          <a:prstGeom prst="rect">
            <a:avLst/>
          </a:prstGeom>
          <a:ln w="19050">
            <a:solidFill>
              <a:srgbClr val="FF0000"/>
            </a:solidFill>
            <a:tailEnd type="none"/>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65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92696"/>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t>Términos establecidos: emisión de obligaciones</a:t>
            </a:r>
          </a:p>
          <a:p>
            <a:pPr marL="285750" indent="-285750">
              <a:buFontTx/>
              <a:buChar char="-"/>
            </a:pPr>
            <a:r>
              <a:rPr lang="es-ES" sz="1500" dirty="0" smtClean="0">
                <a:solidFill>
                  <a:srgbClr val="FF0000"/>
                </a:solidFill>
              </a:rPr>
              <a:t>Proyecciones EE. financieros y flujos de efectivo</a:t>
            </a: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27" name="26 Rectángulo"/>
          <p:cNvSpPr/>
          <p:nvPr/>
        </p:nvSpPr>
        <p:spPr>
          <a:xfrm>
            <a:off x="683568" y="2132856"/>
            <a:ext cx="324036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Consumo alimentos bebidas</a:t>
            </a:r>
            <a:endParaRPr lang="es-EC" dirty="0">
              <a:effectLst>
                <a:glow rad="101600">
                  <a:srgbClr val="ECD4F0">
                    <a:alpha val="60000"/>
                  </a:srgbClr>
                </a:glow>
              </a:effectLst>
            </a:endParaRPr>
          </a:p>
        </p:txBody>
      </p:sp>
      <p:sp>
        <p:nvSpPr>
          <p:cNvPr id="28" name="27 Rectángulo"/>
          <p:cNvSpPr/>
          <p:nvPr/>
        </p:nvSpPr>
        <p:spPr>
          <a:xfrm>
            <a:off x="5604644" y="2132856"/>
            <a:ext cx="324036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Cantidad de huéspedes</a:t>
            </a:r>
            <a:endParaRPr lang="es-EC" dirty="0">
              <a:effectLst>
                <a:glow rad="101600">
                  <a:srgbClr val="ECD4F0">
                    <a:alpha val="60000"/>
                  </a:srgbClr>
                </a:glow>
              </a:effectLst>
            </a:endParaRPr>
          </a:p>
        </p:txBody>
      </p:sp>
      <p:cxnSp>
        <p:nvCxnSpPr>
          <p:cNvPr id="29" name="28 Conector recto"/>
          <p:cNvCxnSpPr/>
          <p:nvPr/>
        </p:nvCxnSpPr>
        <p:spPr>
          <a:xfrm>
            <a:off x="4023320" y="2336213"/>
            <a:ext cx="1412776" cy="12667"/>
          </a:xfrm>
          <a:prstGeom prst="line">
            <a:avLst/>
          </a:prstGeom>
          <a:noFill/>
          <a:ln>
            <a:solidFill>
              <a:srgbClr val="92D05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0" name="29 Conector recto"/>
          <p:cNvCxnSpPr/>
          <p:nvPr/>
        </p:nvCxnSpPr>
        <p:spPr>
          <a:xfrm flipV="1">
            <a:off x="4716016" y="2431353"/>
            <a:ext cx="0" cy="349575"/>
          </a:xfrm>
          <a:prstGeom prst="line">
            <a:avLst/>
          </a:prstGeom>
          <a:noFill/>
          <a:ln>
            <a:solidFill>
              <a:srgbClr val="92D05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2" name="31 CuadroTexto"/>
          <p:cNvSpPr txBox="1"/>
          <p:nvPr/>
        </p:nvSpPr>
        <p:spPr>
          <a:xfrm>
            <a:off x="2627784" y="2748721"/>
            <a:ext cx="5056708" cy="323165"/>
          </a:xfrm>
          <a:prstGeom prst="rect">
            <a:avLst/>
          </a:prstGeom>
          <a:noFill/>
        </p:spPr>
        <p:txBody>
          <a:bodyPr wrap="square" rtlCol="0">
            <a:spAutoFit/>
          </a:bodyPr>
          <a:lstStyle/>
          <a:p>
            <a:r>
              <a:rPr lang="es-ES" sz="1500" b="1" dirty="0" smtClean="0"/>
              <a:t>Relación matemática:</a:t>
            </a:r>
            <a:r>
              <a:rPr lang="es-ES" sz="1500" dirty="0" smtClean="0"/>
              <a:t> Alimentación = f (alojamiento)</a:t>
            </a:r>
            <a:endParaRPr lang="es-ES" sz="1500" b="1" u="sng" dirty="0">
              <a:solidFill>
                <a:srgbClr val="FF0000"/>
              </a:solidFill>
            </a:endParaRPr>
          </a:p>
        </p:txBody>
      </p: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18" y="3573016"/>
            <a:ext cx="702826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656" y="3019425"/>
            <a:ext cx="17526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332" y="2811016"/>
            <a:ext cx="11811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42 Rectángulo redondeado"/>
          <p:cNvSpPr/>
          <p:nvPr/>
        </p:nvSpPr>
        <p:spPr>
          <a:xfrm>
            <a:off x="6732240" y="4797152"/>
            <a:ext cx="838076"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CuadroTexto"/>
          <p:cNvSpPr txBox="1"/>
          <p:nvPr/>
        </p:nvSpPr>
        <p:spPr>
          <a:xfrm>
            <a:off x="395536" y="1782108"/>
            <a:ext cx="8424936" cy="369332"/>
          </a:xfrm>
          <a:prstGeom prst="rect">
            <a:avLst/>
          </a:prstGeom>
          <a:noFill/>
        </p:spPr>
        <p:txBody>
          <a:bodyPr wrap="square" rtlCol="0">
            <a:spAutoFit/>
          </a:bodyPr>
          <a:lstStyle/>
          <a:p>
            <a:r>
              <a:rPr lang="es-ES" b="1" u="sng" dirty="0" smtClean="0">
                <a:solidFill>
                  <a:srgbClr val="FF0000"/>
                </a:solidFill>
              </a:rPr>
              <a:t>Proyección Ingresos – servicio de alimentación y bebidas</a:t>
            </a:r>
            <a:endParaRPr lang="es-ES" sz="1500" b="1" u="sng" dirty="0">
              <a:solidFill>
                <a:srgbClr val="FF0000"/>
              </a:solidFill>
            </a:endParaRPr>
          </a:p>
        </p:txBody>
      </p:sp>
      <p:cxnSp>
        <p:nvCxnSpPr>
          <p:cNvPr id="3" name="2 Conector recto de flecha"/>
          <p:cNvCxnSpPr/>
          <p:nvPr/>
        </p:nvCxnSpPr>
        <p:spPr>
          <a:xfrm flipV="1">
            <a:off x="4514251" y="5805264"/>
            <a:ext cx="0" cy="36004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8" name="17 Rectángulo redondeado"/>
          <p:cNvSpPr/>
          <p:nvPr/>
        </p:nvSpPr>
        <p:spPr>
          <a:xfrm>
            <a:off x="3707904" y="4797152"/>
            <a:ext cx="151216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9856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CuadroTexto"/>
          <p:cNvSpPr txBox="1"/>
          <p:nvPr/>
        </p:nvSpPr>
        <p:spPr>
          <a:xfrm>
            <a:off x="4309988" y="685145"/>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t>Términos establecidos: emisión de obligaciones</a:t>
            </a:r>
          </a:p>
          <a:p>
            <a:pPr marL="285750" indent="-285750">
              <a:buFontTx/>
              <a:buChar char="-"/>
            </a:pPr>
            <a:r>
              <a:rPr lang="es-ES" sz="1500" dirty="0">
                <a:solidFill>
                  <a:srgbClr val="FF0000"/>
                </a:solidFill>
              </a:rPr>
              <a:t>Proyecciones EE. financieros y flujos de </a:t>
            </a:r>
            <a:r>
              <a:rPr lang="es-ES" sz="1500" dirty="0" smtClean="0">
                <a:solidFill>
                  <a:srgbClr val="FF0000"/>
                </a:solidFill>
              </a:rPr>
              <a:t>efectivo</a:t>
            </a:r>
            <a:endParaRPr lang="es-ES" sz="1500" dirty="0">
              <a:solidFill>
                <a:srgbClr val="FF0000"/>
              </a:solidFill>
            </a:endParaRP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18" name="17 Rectángulo"/>
          <p:cNvSpPr/>
          <p:nvPr/>
        </p:nvSpPr>
        <p:spPr>
          <a:xfrm>
            <a:off x="5364088" y="2204864"/>
            <a:ext cx="324036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Capacidad instalada</a:t>
            </a:r>
            <a:endParaRPr lang="es-EC" dirty="0">
              <a:effectLst>
                <a:glow rad="101600">
                  <a:srgbClr val="ECD4F0">
                    <a:alpha val="60000"/>
                  </a:srgbClr>
                </a:glow>
              </a:effectLst>
            </a:endParaRPr>
          </a:p>
        </p:txBody>
      </p:sp>
      <p:sp>
        <p:nvSpPr>
          <p:cNvPr id="19" name="18 Rectángulo"/>
          <p:cNvSpPr/>
          <p:nvPr/>
        </p:nvSpPr>
        <p:spPr>
          <a:xfrm>
            <a:off x="5364088" y="2555612"/>
            <a:ext cx="324036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Niveles de ocupación</a:t>
            </a:r>
            <a:endParaRPr lang="es-EC" dirty="0">
              <a:effectLst>
                <a:glow rad="101600">
                  <a:srgbClr val="ECD4F0">
                    <a:alpha val="60000"/>
                  </a:srgbClr>
                </a:glow>
              </a:effectLst>
            </a:endParaRPr>
          </a:p>
        </p:txBody>
      </p:sp>
      <p:cxnSp>
        <p:nvCxnSpPr>
          <p:cNvPr id="20" name="19 Conector recto"/>
          <p:cNvCxnSpPr/>
          <p:nvPr/>
        </p:nvCxnSpPr>
        <p:spPr>
          <a:xfrm>
            <a:off x="4221882" y="2598225"/>
            <a:ext cx="998190" cy="12667"/>
          </a:xfrm>
          <a:prstGeom prst="line">
            <a:avLst/>
          </a:prstGeom>
          <a:noFill/>
          <a:ln>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1" name="20 Conector recto"/>
          <p:cNvCxnSpPr/>
          <p:nvPr/>
        </p:nvCxnSpPr>
        <p:spPr>
          <a:xfrm>
            <a:off x="4499992" y="2492896"/>
            <a:ext cx="368424" cy="207680"/>
          </a:xfrm>
          <a:prstGeom prst="line">
            <a:avLst/>
          </a:prstGeom>
          <a:noFill/>
          <a:ln>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424" y="2997572"/>
            <a:ext cx="6692423" cy="287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Abrir llave"/>
          <p:cNvSpPr/>
          <p:nvPr/>
        </p:nvSpPr>
        <p:spPr>
          <a:xfrm>
            <a:off x="1835696" y="4077072"/>
            <a:ext cx="150728" cy="801380"/>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26" name="25 CuadroTexto"/>
          <p:cNvSpPr txBox="1"/>
          <p:nvPr/>
        </p:nvSpPr>
        <p:spPr>
          <a:xfrm>
            <a:off x="791467" y="4244543"/>
            <a:ext cx="972221" cy="492443"/>
          </a:xfrm>
          <a:prstGeom prst="rect">
            <a:avLst/>
          </a:prstGeom>
          <a:noFill/>
        </p:spPr>
        <p:txBody>
          <a:bodyPr wrap="square" rtlCol="0">
            <a:spAutoFit/>
          </a:bodyPr>
          <a:lstStyle/>
          <a:p>
            <a:r>
              <a:rPr lang="es-ES" sz="1300" b="1" dirty="0" smtClean="0">
                <a:solidFill>
                  <a:srgbClr val="FF0000"/>
                </a:solidFill>
              </a:rPr>
              <a:t>Promedio</a:t>
            </a:r>
          </a:p>
          <a:p>
            <a:r>
              <a:rPr lang="es-ES" sz="1300" b="1" dirty="0" smtClean="0">
                <a:solidFill>
                  <a:srgbClr val="FF0000"/>
                </a:solidFill>
              </a:rPr>
              <a:t>histórico</a:t>
            </a:r>
          </a:p>
        </p:txBody>
      </p:sp>
      <p:cxnSp>
        <p:nvCxnSpPr>
          <p:cNvPr id="31" name="30 Conector recto"/>
          <p:cNvCxnSpPr/>
          <p:nvPr/>
        </p:nvCxnSpPr>
        <p:spPr>
          <a:xfrm flipV="1">
            <a:off x="1271245" y="4731990"/>
            <a:ext cx="12666" cy="713236"/>
          </a:xfrm>
          <a:prstGeom prst="line">
            <a:avLst/>
          </a:prstGeom>
          <a:noFill/>
          <a:ln>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3" name="32 Conector recto"/>
          <p:cNvCxnSpPr/>
          <p:nvPr/>
        </p:nvCxnSpPr>
        <p:spPr>
          <a:xfrm>
            <a:off x="1271243" y="5445224"/>
            <a:ext cx="564453" cy="0"/>
          </a:xfrm>
          <a:prstGeom prst="line">
            <a:avLst/>
          </a:prstGeom>
          <a:no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4" name="33 CuadroTexto"/>
          <p:cNvSpPr txBox="1"/>
          <p:nvPr/>
        </p:nvSpPr>
        <p:spPr>
          <a:xfrm>
            <a:off x="395536" y="1835532"/>
            <a:ext cx="8424936" cy="369332"/>
          </a:xfrm>
          <a:prstGeom prst="rect">
            <a:avLst/>
          </a:prstGeom>
          <a:noFill/>
        </p:spPr>
        <p:txBody>
          <a:bodyPr wrap="square" rtlCol="0">
            <a:spAutoFit/>
          </a:bodyPr>
          <a:lstStyle/>
          <a:p>
            <a:r>
              <a:rPr lang="es-ES" b="1" u="sng" dirty="0" smtClean="0">
                <a:solidFill>
                  <a:srgbClr val="FF0000"/>
                </a:solidFill>
              </a:rPr>
              <a:t>Proyección Ingresos – servicio organización de eventos</a:t>
            </a:r>
            <a:endParaRPr lang="es-ES" sz="1500" b="1" u="sng" dirty="0">
              <a:solidFill>
                <a:srgbClr val="FF0000"/>
              </a:solidFill>
            </a:endParaRPr>
          </a:p>
        </p:txBody>
      </p:sp>
      <p:sp>
        <p:nvSpPr>
          <p:cNvPr id="36" name="35 Rectángulo"/>
          <p:cNvSpPr/>
          <p:nvPr/>
        </p:nvSpPr>
        <p:spPr>
          <a:xfrm>
            <a:off x="1403648" y="2370946"/>
            <a:ext cx="324036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Cantidad de </a:t>
            </a:r>
            <a:r>
              <a:rPr lang="es-EC" dirty="0" err="1" smtClean="0">
                <a:effectLst>
                  <a:glow rad="101600">
                    <a:srgbClr val="ECD4F0">
                      <a:alpha val="60000"/>
                    </a:srgbClr>
                  </a:glow>
                </a:effectLst>
              </a:rPr>
              <a:t>eventados</a:t>
            </a:r>
            <a:endParaRPr lang="es-EC" dirty="0">
              <a:effectLst>
                <a:glow rad="101600">
                  <a:srgbClr val="ECD4F0">
                    <a:alpha val="60000"/>
                  </a:srgbClr>
                </a:glow>
              </a:effectLst>
            </a:endParaRPr>
          </a:p>
        </p:txBody>
      </p:sp>
    </p:spTree>
    <p:extLst>
      <p:ext uri="{BB962C8B-B14F-4D97-AF65-F5344CB8AC3E}">
        <p14:creationId xmlns:p14="http://schemas.microsoft.com/office/powerpoint/2010/main" val="755500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10 Abrir llave"/>
          <p:cNvSpPr/>
          <p:nvPr/>
        </p:nvSpPr>
        <p:spPr>
          <a:xfrm>
            <a:off x="4162616" y="692696"/>
            <a:ext cx="150728" cy="1089412"/>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22" name="21 CuadroTexto"/>
          <p:cNvSpPr txBox="1"/>
          <p:nvPr/>
        </p:nvSpPr>
        <p:spPr>
          <a:xfrm>
            <a:off x="395536" y="1782108"/>
            <a:ext cx="8424936" cy="369332"/>
          </a:xfrm>
          <a:prstGeom prst="rect">
            <a:avLst/>
          </a:prstGeom>
          <a:noFill/>
        </p:spPr>
        <p:txBody>
          <a:bodyPr wrap="square" rtlCol="0">
            <a:spAutoFit/>
          </a:bodyPr>
          <a:lstStyle/>
          <a:p>
            <a:r>
              <a:rPr lang="es-ES" b="1" u="sng" dirty="0" smtClean="0">
                <a:solidFill>
                  <a:srgbClr val="FF0000"/>
                </a:solidFill>
              </a:rPr>
              <a:t>Proyección Ingresos – servicio alquiler de spa</a:t>
            </a:r>
            <a:endParaRPr lang="es-ES" sz="1500" b="1" u="sng" dirty="0">
              <a:solidFill>
                <a:srgbClr val="FF0000"/>
              </a:solidFill>
            </a:endParaRPr>
          </a:p>
        </p:txBody>
      </p:sp>
      <p:sp>
        <p:nvSpPr>
          <p:cNvPr id="23" name="22 CuadroTexto"/>
          <p:cNvSpPr txBox="1"/>
          <p:nvPr/>
        </p:nvSpPr>
        <p:spPr>
          <a:xfrm>
            <a:off x="4309988" y="685145"/>
            <a:ext cx="4834012" cy="1015663"/>
          </a:xfrm>
          <a:prstGeom prst="rect">
            <a:avLst/>
          </a:prstGeom>
          <a:noFill/>
        </p:spPr>
        <p:txBody>
          <a:bodyPr wrap="square" rtlCol="0">
            <a:spAutoFit/>
          </a:bodyPr>
          <a:lstStyle/>
          <a:p>
            <a:pPr marL="285750" indent="-285750">
              <a:buFontTx/>
              <a:buChar char="-"/>
            </a:pPr>
            <a:r>
              <a:rPr lang="es-ES" sz="1500" dirty="0" smtClean="0"/>
              <a:t>Monto estimado de la inversión</a:t>
            </a:r>
          </a:p>
          <a:p>
            <a:pPr marL="285750" indent="-285750">
              <a:buFontTx/>
              <a:buChar char="-"/>
            </a:pPr>
            <a:r>
              <a:rPr lang="es-ES" sz="1500" dirty="0" smtClean="0"/>
              <a:t>Análisis de la capacidad productiva adicional</a:t>
            </a:r>
          </a:p>
          <a:p>
            <a:pPr marL="285750" indent="-285750">
              <a:buFontTx/>
              <a:buChar char="-"/>
            </a:pPr>
            <a:r>
              <a:rPr lang="es-ES" sz="1500" dirty="0" smtClean="0"/>
              <a:t>Términos establecidos: emisión de obligaciones</a:t>
            </a:r>
          </a:p>
          <a:p>
            <a:pPr marL="285750" indent="-285750">
              <a:buFontTx/>
              <a:buChar char="-"/>
            </a:pPr>
            <a:r>
              <a:rPr lang="es-ES" sz="1500" dirty="0">
                <a:solidFill>
                  <a:srgbClr val="FF0000"/>
                </a:solidFill>
              </a:rPr>
              <a:t>Proyecciones EE. financieros y flujos de </a:t>
            </a:r>
            <a:r>
              <a:rPr lang="es-ES" sz="1500" dirty="0" smtClean="0">
                <a:solidFill>
                  <a:srgbClr val="FF0000"/>
                </a:solidFill>
              </a:rPr>
              <a:t>efectivo</a:t>
            </a:r>
            <a:endParaRPr lang="es-ES" sz="1500" dirty="0">
              <a:solidFill>
                <a:srgbClr val="FF0000"/>
              </a:solidFill>
            </a:endParaRPr>
          </a:p>
        </p:txBody>
      </p:sp>
      <p:sp>
        <p:nvSpPr>
          <p:cNvPr id="24" name="23 Rectángulo"/>
          <p:cNvSpPr/>
          <p:nvPr/>
        </p:nvSpPr>
        <p:spPr>
          <a:xfrm>
            <a:off x="2051720" y="2204864"/>
            <a:ext cx="1800200"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Alquiler de spa</a:t>
            </a:r>
            <a:endParaRPr lang="es-EC" dirty="0">
              <a:effectLst>
                <a:glow rad="101600">
                  <a:srgbClr val="ECD4F0">
                    <a:alpha val="60000"/>
                  </a:srgbClr>
                </a:glow>
              </a:effectLst>
            </a:endParaRPr>
          </a:p>
        </p:txBody>
      </p:sp>
      <p:sp>
        <p:nvSpPr>
          <p:cNvPr id="28" name="27 Rectángulo"/>
          <p:cNvSpPr/>
          <p:nvPr/>
        </p:nvSpPr>
        <p:spPr>
          <a:xfrm>
            <a:off x="5364088" y="2204864"/>
            <a:ext cx="2664296"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Cantidad de huéspedes</a:t>
            </a:r>
            <a:endParaRPr lang="es-EC" dirty="0">
              <a:effectLst>
                <a:glow rad="101600">
                  <a:srgbClr val="ECD4F0">
                    <a:alpha val="60000"/>
                  </a:srgbClr>
                </a:glow>
              </a:effectLst>
            </a:endParaRPr>
          </a:p>
        </p:txBody>
      </p:sp>
      <p:cxnSp>
        <p:nvCxnSpPr>
          <p:cNvPr id="29" name="28 Conector recto"/>
          <p:cNvCxnSpPr/>
          <p:nvPr/>
        </p:nvCxnSpPr>
        <p:spPr>
          <a:xfrm>
            <a:off x="4067944" y="2420888"/>
            <a:ext cx="1080120" cy="0"/>
          </a:xfrm>
          <a:prstGeom prst="line">
            <a:avLst/>
          </a:prstGeom>
          <a:ln>
            <a:solidFill>
              <a:srgbClr val="FF0000"/>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30" name="14 Recortar rectángulo de esquina diagonal"/>
          <p:cNvSpPr/>
          <p:nvPr/>
        </p:nvSpPr>
        <p:spPr>
          <a:xfrm>
            <a:off x="467544" y="2636912"/>
            <a:ext cx="3240360" cy="446568"/>
          </a:xfrm>
          <a:prstGeom prst="snip2DiagRect">
            <a:avLst/>
          </a:prstGeom>
          <a:solidFill>
            <a:srgbClr val="C7F74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EC" sz="1400" b="1" dirty="0" smtClean="0">
                <a:solidFill>
                  <a:schemeClr val="tx1"/>
                </a:solidFill>
              </a:rPr>
              <a:t>PROYECCIÓN DEMANDA CLIENTELAR (Alquiler spa)</a:t>
            </a:r>
            <a:endParaRPr lang="es-EC" sz="1400" b="1" dirty="0">
              <a:solidFill>
                <a:schemeClr val="tx1"/>
              </a:solidFill>
            </a:endParaRPr>
          </a:p>
        </p:txBody>
      </p:sp>
      <p:sp>
        <p:nvSpPr>
          <p:cNvPr id="36" name="35 CuadroTexto"/>
          <p:cNvSpPr txBox="1"/>
          <p:nvPr/>
        </p:nvSpPr>
        <p:spPr>
          <a:xfrm>
            <a:off x="3851920" y="2697008"/>
            <a:ext cx="3240360" cy="369332"/>
          </a:xfrm>
          <a:prstGeom prst="rect">
            <a:avLst/>
          </a:prstGeom>
          <a:noFill/>
        </p:spPr>
        <p:txBody>
          <a:bodyPr wrap="square" rtlCol="0">
            <a:spAutoFit/>
          </a:bodyPr>
          <a:lstStyle/>
          <a:p>
            <a:r>
              <a:rPr lang="es-ES" b="1" dirty="0" smtClean="0">
                <a:solidFill>
                  <a:srgbClr val="FF0000"/>
                </a:solidFill>
              </a:rPr>
              <a:t>Año 2012/14/15/16 = 24,49%</a:t>
            </a:r>
          </a:p>
        </p:txBody>
      </p:sp>
      <p:cxnSp>
        <p:nvCxnSpPr>
          <p:cNvPr id="39" name="38 Conector recto"/>
          <p:cNvCxnSpPr/>
          <p:nvPr/>
        </p:nvCxnSpPr>
        <p:spPr>
          <a:xfrm flipV="1">
            <a:off x="7020272" y="2735971"/>
            <a:ext cx="144016" cy="319147"/>
          </a:xfrm>
          <a:prstGeom prst="lin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cxnSp>
      <p:sp>
        <p:nvSpPr>
          <p:cNvPr id="40" name="39 CuadroTexto"/>
          <p:cNvSpPr txBox="1"/>
          <p:nvPr/>
        </p:nvSpPr>
        <p:spPr>
          <a:xfrm>
            <a:off x="7145064" y="2697008"/>
            <a:ext cx="1747416" cy="369332"/>
          </a:xfrm>
          <a:prstGeom prst="rect">
            <a:avLst/>
          </a:prstGeom>
          <a:noFill/>
        </p:spPr>
        <p:txBody>
          <a:bodyPr wrap="square" rtlCol="0">
            <a:spAutoFit/>
          </a:bodyPr>
          <a:lstStyle/>
          <a:p>
            <a:r>
              <a:rPr lang="es-ES" b="1" dirty="0" smtClean="0">
                <a:solidFill>
                  <a:srgbClr val="FF0000"/>
                </a:solidFill>
              </a:rPr>
              <a:t>2013 = 34,58%</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298" y="3222848"/>
            <a:ext cx="6506094" cy="272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40 Abrir llave"/>
          <p:cNvSpPr/>
          <p:nvPr/>
        </p:nvSpPr>
        <p:spPr>
          <a:xfrm>
            <a:off x="1468944" y="4293096"/>
            <a:ext cx="150728" cy="705917"/>
          </a:xfrm>
          <a:prstGeom prst="leftBrace">
            <a:avLst/>
          </a:prstGeom>
          <a:ln>
            <a:solidFill>
              <a:srgbClr val="FF000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42" name="41 CuadroTexto"/>
          <p:cNvSpPr txBox="1"/>
          <p:nvPr/>
        </p:nvSpPr>
        <p:spPr>
          <a:xfrm>
            <a:off x="359419" y="4504764"/>
            <a:ext cx="972221" cy="292388"/>
          </a:xfrm>
          <a:prstGeom prst="rect">
            <a:avLst/>
          </a:prstGeom>
          <a:noFill/>
        </p:spPr>
        <p:txBody>
          <a:bodyPr wrap="square" rtlCol="0">
            <a:spAutoFit/>
          </a:bodyPr>
          <a:lstStyle/>
          <a:p>
            <a:r>
              <a:rPr lang="es-ES" sz="1300" b="1" dirty="0" smtClean="0">
                <a:solidFill>
                  <a:srgbClr val="FF0000"/>
                </a:solidFill>
              </a:rPr>
              <a:t>Histórico</a:t>
            </a:r>
          </a:p>
        </p:txBody>
      </p:sp>
      <p:sp>
        <p:nvSpPr>
          <p:cNvPr id="43" name="42 Abrir llave"/>
          <p:cNvSpPr/>
          <p:nvPr/>
        </p:nvSpPr>
        <p:spPr>
          <a:xfrm>
            <a:off x="1468944" y="5099347"/>
            <a:ext cx="150728" cy="705917"/>
          </a:xfrm>
          <a:prstGeom prst="leftBrace">
            <a:avLst/>
          </a:prstGeom>
          <a:ln>
            <a:solidFill>
              <a:srgbClr val="92D050"/>
            </a:solidFill>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44" name="43 CuadroTexto"/>
          <p:cNvSpPr txBox="1"/>
          <p:nvPr/>
        </p:nvSpPr>
        <p:spPr>
          <a:xfrm>
            <a:off x="325121" y="5296852"/>
            <a:ext cx="1078528" cy="292388"/>
          </a:xfrm>
          <a:prstGeom prst="rect">
            <a:avLst/>
          </a:prstGeom>
          <a:noFill/>
          <a:ln>
            <a:no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300" b="1" dirty="0" smtClean="0">
                <a:solidFill>
                  <a:srgbClr val="92D050"/>
                </a:solidFill>
              </a:rPr>
              <a:t>Proyección</a:t>
            </a:r>
          </a:p>
        </p:txBody>
      </p:sp>
      <p:sp>
        <p:nvSpPr>
          <p:cNvPr id="45" name="44 Elipse"/>
          <p:cNvSpPr/>
          <p:nvPr/>
        </p:nvSpPr>
        <p:spPr>
          <a:xfrm>
            <a:off x="5148064" y="4999012"/>
            <a:ext cx="648072" cy="950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Rectángulo redondeado"/>
          <p:cNvSpPr/>
          <p:nvPr/>
        </p:nvSpPr>
        <p:spPr>
          <a:xfrm>
            <a:off x="6588224" y="5013176"/>
            <a:ext cx="151216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Elipse"/>
          <p:cNvSpPr/>
          <p:nvPr/>
        </p:nvSpPr>
        <p:spPr>
          <a:xfrm>
            <a:off x="2843808" y="5013176"/>
            <a:ext cx="648072" cy="950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56704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509696" y="692696"/>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8507"/>
            <a:ext cx="4999545" cy="510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2 Pentágono"/>
          <p:cNvSpPr>
            <a:spLocks noChangeArrowheads="1"/>
          </p:cNvSpPr>
          <p:nvPr/>
        </p:nvSpPr>
        <p:spPr bwMode="auto">
          <a:xfrm flipH="1">
            <a:off x="6218436" y="3212976"/>
            <a:ext cx="2386012" cy="923330"/>
          </a:xfrm>
          <a:prstGeom prst="homePlate">
            <a:avLst>
              <a:gd name="adj" fmla="val 49964"/>
            </a:avLst>
          </a:prstGeom>
          <a:solidFill>
            <a:srgbClr val="D2EE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b="1" u="sng" dirty="0" smtClean="0"/>
              <a:t>BALANCE GENERAL PROYECTADO</a:t>
            </a:r>
            <a:endParaRPr lang="es-EC" b="1" u="sng" dirty="0"/>
          </a:p>
        </p:txBody>
      </p:sp>
      <p:sp>
        <p:nvSpPr>
          <p:cNvPr id="37" name="36 CuadroTexto"/>
          <p:cNvSpPr txBox="1"/>
          <p:nvPr/>
        </p:nvSpPr>
        <p:spPr>
          <a:xfrm>
            <a:off x="5508104" y="1124744"/>
            <a:ext cx="3600400" cy="323165"/>
          </a:xfrm>
          <a:prstGeom prst="rect">
            <a:avLst/>
          </a:prstGeom>
          <a:noFill/>
        </p:spPr>
        <p:txBody>
          <a:bodyPr wrap="square" rtlCol="0">
            <a:spAutoFit/>
          </a:bodyPr>
          <a:lstStyle/>
          <a:p>
            <a:r>
              <a:rPr lang="es-ES" sz="1500" b="1" u="sng" dirty="0" smtClean="0">
                <a:solidFill>
                  <a:srgbClr val="FF0000"/>
                </a:solidFill>
              </a:rPr>
              <a:t>Proyección – Balance General</a:t>
            </a:r>
            <a:endParaRPr lang="es-ES" sz="1500" b="1" u="sng" dirty="0">
              <a:solidFill>
                <a:srgbClr val="FF0000"/>
              </a:solidFill>
            </a:endParaRPr>
          </a:p>
        </p:txBody>
      </p:sp>
    </p:spTree>
    <p:extLst>
      <p:ext uri="{BB962C8B-B14F-4D97-AF65-F5344CB8AC3E}">
        <p14:creationId xmlns:p14="http://schemas.microsoft.com/office/powerpoint/2010/main" val="2372871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5" name="2 Pentágono"/>
          <p:cNvSpPr>
            <a:spLocks noChangeArrowheads="1"/>
          </p:cNvSpPr>
          <p:nvPr/>
        </p:nvSpPr>
        <p:spPr bwMode="auto">
          <a:xfrm flipH="1">
            <a:off x="6218436" y="3212976"/>
            <a:ext cx="2386012" cy="923330"/>
          </a:xfrm>
          <a:prstGeom prst="homePlate">
            <a:avLst>
              <a:gd name="adj" fmla="val 49964"/>
            </a:avLst>
          </a:prstGeom>
          <a:solidFill>
            <a:srgbClr val="D2EE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b="1" u="sng" dirty="0" smtClean="0"/>
              <a:t>ESTADO DE RESULTADOS PROYECTADO</a:t>
            </a:r>
            <a:endParaRPr lang="es-EC" b="1" u="sng"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500740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508104" y="1124744"/>
            <a:ext cx="3600400" cy="323165"/>
          </a:xfrm>
          <a:prstGeom prst="rect">
            <a:avLst/>
          </a:prstGeom>
          <a:noFill/>
        </p:spPr>
        <p:txBody>
          <a:bodyPr wrap="square" rtlCol="0">
            <a:spAutoFit/>
          </a:bodyPr>
          <a:lstStyle/>
          <a:p>
            <a:r>
              <a:rPr lang="es-ES" sz="1500" b="1" u="sng" dirty="0" smtClean="0">
                <a:solidFill>
                  <a:srgbClr val="FF0000"/>
                </a:solidFill>
              </a:rPr>
              <a:t>Proyección – Estado de Resultados</a:t>
            </a:r>
            <a:endParaRPr lang="es-ES" sz="1500" b="1" u="sng" dirty="0">
              <a:solidFill>
                <a:srgbClr val="FF0000"/>
              </a:solidFill>
            </a:endParaRPr>
          </a:p>
        </p:txBody>
      </p:sp>
      <p:sp>
        <p:nvSpPr>
          <p:cNvPr id="12" name="11 CuadroTexto"/>
          <p:cNvSpPr txBox="1"/>
          <p:nvPr/>
        </p:nvSpPr>
        <p:spPr>
          <a:xfrm>
            <a:off x="5509696" y="692696"/>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Tree>
    <p:extLst>
      <p:ext uri="{BB962C8B-B14F-4D97-AF65-F5344CB8AC3E}">
        <p14:creationId xmlns:p14="http://schemas.microsoft.com/office/powerpoint/2010/main" val="1109903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5" name="2 Pentágono"/>
          <p:cNvSpPr>
            <a:spLocks noChangeArrowheads="1"/>
          </p:cNvSpPr>
          <p:nvPr/>
        </p:nvSpPr>
        <p:spPr bwMode="auto">
          <a:xfrm flipH="1">
            <a:off x="6218436" y="3212976"/>
            <a:ext cx="2386012" cy="923330"/>
          </a:xfrm>
          <a:prstGeom prst="homePlate">
            <a:avLst>
              <a:gd name="adj" fmla="val 49964"/>
            </a:avLst>
          </a:prstGeom>
          <a:solidFill>
            <a:srgbClr val="D2EE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b="1" u="sng" dirty="0" smtClean="0"/>
              <a:t>ESTADO FLUJO DE EFECTIVO PROYECTADO</a:t>
            </a:r>
            <a:endParaRPr lang="es-EC" b="1" u="sng" dirty="0"/>
          </a:p>
        </p:txBody>
      </p:sp>
      <p:sp>
        <p:nvSpPr>
          <p:cNvPr id="11" name="10 CuadroTexto"/>
          <p:cNvSpPr txBox="1"/>
          <p:nvPr/>
        </p:nvSpPr>
        <p:spPr>
          <a:xfrm>
            <a:off x="5508104" y="1124744"/>
            <a:ext cx="3600400" cy="323165"/>
          </a:xfrm>
          <a:prstGeom prst="rect">
            <a:avLst/>
          </a:prstGeom>
          <a:noFill/>
        </p:spPr>
        <p:txBody>
          <a:bodyPr wrap="square" rtlCol="0">
            <a:spAutoFit/>
          </a:bodyPr>
          <a:lstStyle/>
          <a:p>
            <a:r>
              <a:rPr lang="es-ES" sz="1500" b="1" u="sng" dirty="0" smtClean="0">
                <a:solidFill>
                  <a:srgbClr val="FF0000"/>
                </a:solidFill>
              </a:rPr>
              <a:t>Proyección – Estado Flujo Efectivo</a:t>
            </a:r>
            <a:endParaRPr lang="es-ES" sz="1500" b="1" u="sng" dirty="0">
              <a:solidFill>
                <a:srgbClr val="FF0000"/>
              </a:solidFill>
            </a:endParaRPr>
          </a:p>
        </p:txBody>
      </p:sp>
      <p:sp>
        <p:nvSpPr>
          <p:cNvPr id="12" name="11 CuadroTexto"/>
          <p:cNvSpPr txBox="1"/>
          <p:nvPr/>
        </p:nvSpPr>
        <p:spPr>
          <a:xfrm>
            <a:off x="5509696" y="692696"/>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72816"/>
            <a:ext cx="520377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817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7" name="6 CuadroTexto"/>
          <p:cNvSpPr txBox="1"/>
          <p:nvPr/>
        </p:nvSpPr>
        <p:spPr>
          <a:xfrm>
            <a:off x="395536" y="1187460"/>
            <a:ext cx="8424936" cy="369332"/>
          </a:xfrm>
          <a:prstGeom prst="rect">
            <a:avLst/>
          </a:prstGeom>
          <a:noFill/>
        </p:spPr>
        <p:txBody>
          <a:bodyPr wrap="square" rtlCol="0">
            <a:spAutoFit/>
          </a:bodyPr>
          <a:lstStyle/>
          <a:p>
            <a:r>
              <a:rPr lang="es-ES" b="1" u="sng" dirty="0" smtClean="0">
                <a:solidFill>
                  <a:srgbClr val="FF0000"/>
                </a:solidFill>
              </a:rPr>
              <a:t>Análisis de coberturas financieras</a:t>
            </a:r>
            <a:endParaRPr lang="es-ES" sz="1500" b="1" u="sng" dirty="0">
              <a:solidFill>
                <a:srgbClr val="FF0000"/>
              </a:solidFill>
            </a:endParaRPr>
          </a:p>
        </p:txBody>
      </p:sp>
      <p:sp>
        <p:nvSpPr>
          <p:cNvPr id="8" name="7 CuadroTexto"/>
          <p:cNvSpPr txBox="1"/>
          <p:nvPr/>
        </p:nvSpPr>
        <p:spPr>
          <a:xfrm>
            <a:off x="467544" y="1630541"/>
            <a:ext cx="2448272" cy="6463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u="sng" dirty="0" smtClean="0"/>
              <a:t>Grado de seguridad razonable</a:t>
            </a:r>
            <a:endParaRPr lang="es-ES" b="1" u="sng" dirty="0"/>
          </a:p>
        </p:txBody>
      </p:sp>
      <p:sp>
        <p:nvSpPr>
          <p:cNvPr id="9" name="8 CuadroTexto"/>
          <p:cNvSpPr txBox="1"/>
          <p:nvPr/>
        </p:nvSpPr>
        <p:spPr>
          <a:xfrm>
            <a:off x="5436096" y="1628800"/>
            <a:ext cx="2448272" cy="6463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u="sng" dirty="0" smtClean="0"/>
              <a:t>Inversionistas tenedores deuda</a:t>
            </a:r>
            <a:endParaRPr lang="es-ES" b="1" u="sng" dirty="0"/>
          </a:p>
        </p:txBody>
      </p:sp>
      <p:sp>
        <p:nvSpPr>
          <p:cNvPr id="10" name="6 Flecha a la derecha con muesca"/>
          <p:cNvSpPr/>
          <p:nvPr/>
        </p:nvSpPr>
        <p:spPr>
          <a:xfrm>
            <a:off x="3131840" y="1628800"/>
            <a:ext cx="2160240" cy="648072"/>
          </a:xfrm>
          <a:prstGeom prst="notchedRightArrow">
            <a:avLst/>
          </a:prstGeom>
          <a:solidFill>
            <a:srgbClr val="DFF55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600" b="1" dirty="0" smtClean="0">
                <a:solidFill>
                  <a:srgbClr val="FF0000"/>
                </a:solidFill>
              </a:rPr>
              <a:t>Cumplimiento</a:t>
            </a:r>
            <a:endParaRPr lang="es-EC" sz="1600" b="1" dirty="0">
              <a:solidFill>
                <a:srgbClr val="FF0000"/>
              </a:solidFill>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672917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5 Recortar rectángulo de esquina sencilla"/>
          <p:cNvSpPr/>
          <p:nvPr/>
        </p:nvSpPr>
        <p:spPr>
          <a:xfrm>
            <a:off x="467544" y="3963625"/>
            <a:ext cx="4175894" cy="401479"/>
          </a:xfrm>
          <a:prstGeom prst="snip1Rect">
            <a:avLst/>
          </a:prstGeom>
          <a:solidFill>
            <a:srgbClr val="D49FE9"/>
          </a:solidFill>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s-EC" b="1" u="sng" dirty="0" smtClean="0"/>
              <a:t>Proyección estados financieros</a:t>
            </a:r>
            <a:endParaRPr lang="es-EC" b="1" u="sng" dirty="0"/>
          </a:p>
        </p:txBody>
      </p:sp>
      <p:sp>
        <p:nvSpPr>
          <p:cNvPr id="13" name="9 Rectángulo"/>
          <p:cNvSpPr/>
          <p:nvPr/>
        </p:nvSpPr>
        <p:spPr>
          <a:xfrm>
            <a:off x="1691680" y="4417367"/>
            <a:ext cx="2520280" cy="307777"/>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400" dirty="0" smtClean="0">
                <a:effectLst>
                  <a:glow rad="101600">
                    <a:srgbClr val="ECD4F0">
                      <a:alpha val="60000"/>
                    </a:srgbClr>
                  </a:glow>
                </a:effectLst>
              </a:rPr>
              <a:t>Evolución histórica ingresos</a:t>
            </a:r>
          </a:p>
        </p:txBody>
      </p:sp>
      <p:cxnSp>
        <p:nvCxnSpPr>
          <p:cNvPr id="16" name="15 Conector recto"/>
          <p:cNvCxnSpPr/>
          <p:nvPr/>
        </p:nvCxnSpPr>
        <p:spPr>
          <a:xfrm>
            <a:off x="1475656" y="4352528"/>
            <a:ext cx="0" cy="948680"/>
          </a:xfrm>
          <a:prstGeom prst="line">
            <a:avLst/>
          </a:prstGeom>
          <a:solidFill>
            <a:srgbClr val="DF9485"/>
          </a:solidFill>
          <a:ln w="25400">
            <a:solidFill>
              <a:srgbClr val="7030A0"/>
            </a:solidFill>
          </a:ln>
        </p:spPr>
      </p:cxnSp>
      <p:sp>
        <p:nvSpPr>
          <p:cNvPr id="17" name="16 Estrella de 5 puntas"/>
          <p:cNvSpPr/>
          <p:nvPr/>
        </p:nvSpPr>
        <p:spPr>
          <a:xfrm>
            <a:off x="1547664" y="4454872"/>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strella de 5 puntas"/>
          <p:cNvSpPr/>
          <p:nvPr/>
        </p:nvSpPr>
        <p:spPr>
          <a:xfrm>
            <a:off x="1547664" y="4725144"/>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strella de 5 puntas"/>
          <p:cNvSpPr/>
          <p:nvPr/>
        </p:nvSpPr>
        <p:spPr>
          <a:xfrm>
            <a:off x="1547664" y="4941168"/>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9 Rectángulo"/>
          <p:cNvSpPr/>
          <p:nvPr/>
        </p:nvSpPr>
        <p:spPr>
          <a:xfrm>
            <a:off x="1691680" y="4633391"/>
            <a:ext cx="2808312" cy="307777"/>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400" dirty="0" smtClean="0">
                <a:effectLst>
                  <a:glow rad="101600">
                    <a:srgbClr val="ECD4F0">
                      <a:alpha val="60000"/>
                    </a:srgbClr>
                  </a:glow>
                </a:effectLst>
              </a:rPr>
              <a:t>Crecimiento proyectado turismo</a:t>
            </a:r>
          </a:p>
        </p:txBody>
      </p:sp>
      <p:sp>
        <p:nvSpPr>
          <p:cNvPr id="22" name="9 Rectángulo"/>
          <p:cNvSpPr/>
          <p:nvPr/>
        </p:nvSpPr>
        <p:spPr>
          <a:xfrm>
            <a:off x="1691680" y="4849415"/>
            <a:ext cx="2808312" cy="307777"/>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400" dirty="0" smtClean="0">
                <a:effectLst>
                  <a:glow rad="101600">
                    <a:srgbClr val="ECD4F0">
                      <a:alpha val="60000"/>
                    </a:srgbClr>
                  </a:glow>
                </a:effectLst>
              </a:rPr>
              <a:t>Incremento capacidad instalada</a:t>
            </a:r>
          </a:p>
        </p:txBody>
      </p:sp>
      <p:sp>
        <p:nvSpPr>
          <p:cNvPr id="23" name="9 Rectángulo"/>
          <p:cNvSpPr/>
          <p:nvPr/>
        </p:nvSpPr>
        <p:spPr>
          <a:xfrm>
            <a:off x="1691680" y="5085184"/>
            <a:ext cx="2808312" cy="307777"/>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sz="1400" dirty="0" smtClean="0">
                <a:effectLst>
                  <a:glow rad="101600">
                    <a:srgbClr val="ECD4F0">
                      <a:alpha val="60000"/>
                    </a:srgbClr>
                  </a:glow>
                </a:effectLst>
              </a:rPr>
              <a:t>Tasas inflacionarias H &amp; P</a:t>
            </a:r>
          </a:p>
        </p:txBody>
      </p:sp>
      <p:sp>
        <p:nvSpPr>
          <p:cNvPr id="24" name="23 Estrella de 5 puntas"/>
          <p:cNvSpPr/>
          <p:nvPr/>
        </p:nvSpPr>
        <p:spPr>
          <a:xfrm>
            <a:off x="1547664" y="5157192"/>
            <a:ext cx="173068" cy="144016"/>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107504" y="5445224"/>
            <a:ext cx="4464496" cy="553998"/>
          </a:xfrm>
          <a:prstGeom prst="rect">
            <a:avLst/>
          </a:prstGeom>
          <a:noFill/>
        </p:spPr>
        <p:txBody>
          <a:bodyPr wrap="square" rtlCol="0">
            <a:spAutoFit/>
          </a:bodyPr>
          <a:lstStyle/>
          <a:p>
            <a:pPr marL="285750" indent="-285750">
              <a:buFontTx/>
              <a:buChar char="-"/>
            </a:pPr>
            <a:r>
              <a:rPr lang="es-ES" sz="1500" i="1" dirty="0" smtClean="0">
                <a:effectLst>
                  <a:outerShdw blurRad="38100" dist="38100" dir="2700000" algn="tl">
                    <a:srgbClr val="000000">
                      <a:alpha val="43137"/>
                    </a:srgbClr>
                  </a:outerShdw>
                </a:effectLst>
              </a:rPr>
              <a:t>Rentabilidad Histórica activos empresariales</a:t>
            </a:r>
          </a:p>
          <a:p>
            <a:pPr marL="285750" indent="-285750">
              <a:buFontTx/>
              <a:buChar char="-"/>
            </a:pPr>
            <a:r>
              <a:rPr lang="es-ES" sz="1500" i="1" dirty="0" smtClean="0">
                <a:effectLst>
                  <a:outerShdw blurRad="38100" dist="38100" dir="2700000" algn="tl">
                    <a:srgbClr val="000000">
                      <a:alpha val="43137"/>
                    </a:srgbClr>
                  </a:outerShdw>
                </a:effectLst>
              </a:rPr>
              <a:t>Tendencias económicas y de mercado</a:t>
            </a:r>
            <a:endParaRPr lang="es-ES" sz="1500" i="1" dirty="0">
              <a:effectLst>
                <a:outerShdw blurRad="38100" dist="38100" dir="2700000" algn="tl">
                  <a:srgbClr val="000000">
                    <a:alpha val="43137"/>
                  </a:srgbClr>
                </a:outerShdw>
              </a:effectLst>
            </a:endParaRPr>
          </a:p>
        </p:txBody>
      </p:sp>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5632" y="4505994"/>
            <a:ext cx="10731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Elipse"/>
          <p:cNvSpPr/>
          <p:nvPr/>
        </p:nvSpPr>
        <p:spPr>
          <a:xfrm>
            <a:off x="6660232" y="3717032"/>
            <a:ext cx="648072" cy="18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1 CuadroTexto"/>
          <p:cNvSpPr txBox="1">
            <a:spLocks noChangeArrowheads="1"/>
          </p:cNvSpPr>
          <p:nvPr/>
        </p:nvSpPr>
        <p:spPr bwMode="auto">
          <a:xfrm>
            <a:off x="4716908" y="3933056"/>
            <a:ext cx="4319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dirty="0" smtClean="0">
                <a:solidFill>
                  <a:srgbClr val="D571C0"/>
                </a:solidFill>
                <a:latin typeface="Brush Script Std" pitchFamily="66" charset="0"/>
              </a:rPr>
              <a:t>Empresa contará con los recursos necesarios para satisfacer sus obligaciones</a:t>
            </a:r>
            <a:endParaRPr lang="es-ES" b="1" dirty="0">
              <a:solidFill>
                <a:srgbClr val="D571C0"/>
              </a:solidFill>
              <a:latin typeface="Brush Script Std" pitchFamily="66" charset="0"/>
            </a:endParaRPr>
          </a:p>
        </p:txBody>
      </p:sp>
      <p:sp>
        <p:nvSpPr>
          <p:cNvPr id="35" name="34 Elipse"/>
          <p:cNvSpPr/>
          <p:nvPr/>
        </p:nvSpPr>
        <p:spPr>
          <a:xfrm>
            <a:off x="4048155" y="2924944"/>
            <a:ext cx="1027901"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4680012" y="5229200"/>
            <a:ext cx="1224136" cy="369332"/>
          </a:xfrm>
          <a:prstGeom prst="rect">
            <a:avLst/>
          </a:prstGeom>
          <a:noFill/>
        </p:spPr>
        <p:txBody>
          <a:bodyPr wrap="square" rtlCol="0">
            <a:spAutoFit/>
          </a:bodyPr>
          <a:lstStyle/>
          <a:p>
            <a:r>
              <a:rPr lang="es-ES" b="1" dirty="0" smtClean="0">
                <a:solidFill>
                  <a:srgbClr val="FF0000"/>
                </a:solidFill>
              </a:rPr>
              <a:t>USD 4,66</a:t>
            </a:r>
          </a:p>
        </p:txBody>
      </p:sp>
      <p:sp>
        <p:nvSpPr>
          <p:cNvPr id="37" name="36 CuadroTexto"/>
          <p:cNvSpPr txBox="1"/>
          <p:nvPr/>
        </p:nvSpPr>
        <p:spPr>
          <a:xfrm>
            <a:off x="6696236" y="5085184"/>
            <a:ext cx="2340260" cy="738664"/>
          </a:xfrm>
          <a:prstGeom prst="rect">
            <a:avLst/>
          </a:prstGeom>
          <a:noFill/>
        </p:spPr>
        <p:txBody>
          <a:bodyPr wrap="square" rtlCol="0">
            <a:spAutoFit/>
          </a:bodyPr>
          <a:lstStyle/>
          <a:p>
            <a:r>
              <a:rPr lang="es-ES" sz="1400" b="1" dirty="0" smtClean="0">
                <a:solidFill>
                  <a:srgbClr val="FF0000"/>
                </a:solidFill>
              </a:rPr>
              <a:t>USD 1 interés que genere de interés la emisión de obligaciones</a:t>
            </a:r>
          </a:p>
        </p:txBody>
      </p:sp>
      <p:cxnSp>
        <p:nvCxnSpPr>
          <p:cNvPr id="38" name="37 Conector recto"/>
          <p:cNvCxnSpPr/>
          <p:nvPr/>
        </p:nvCxnSpPr>
        <p:spPr>
          <a:xfrm>
            <a:off x="5976156" y="5385883"/>
            <a:ext cx="499095" cy="0"/>
          </a:xfrm>
          <a:prstGeom prst="line">
            <a:avLst/>
          </a:prstGeom>
          <a:noFill/>
          <a:ln>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2" name="41 CuadroTexto"/>
          <p:cNvSpPr txBox="1"/>
          <p:nvPr/>
        </p:nvSpPr>
        <p:spPr>
          <a:xfrm>
            <a:off x="5900427" y="5013176"/>
            <a:ext cx="723801" cy="323165"/>
          </a:xfrm>
          <a:prstGeom prst="rect">
            <a:avLst/>
          </a:prstGeom>
          <a:noFill/>
        </p:spPr>
        <p:txBody>
          <a:bodyPr wrap="square" rtlCol="0">
            <a:spAutoFit/>
          </a:bodyPr>
          <a:lstStyle/>
          <a:p>
            <a:r>
              <a:rPr lang="es-ES" sz="1500" i="1" dirty="0" smtClean="0">
                <a:solidFill>
                  <a:srgbClr val="FF0000"/>
                </a:solidFill>
                <a:effectLst>
                  <a:outerShdw blurRad="38100" dist="38100" dir="2700000" algn="tl">
                    <a:srgbClr val="000000">
                      <a:alpha val="43137"/>
                    </a:srgbClr>
                  </a:outerShdw>
                </a:effectLst>
              </a:rPr>
              <a:t>PARA</a:t>
            </a:r>
            <a:endParaRPr lang="es-ES" sz="1500" i="1" dirty="0">
              <a:solidFill>
                <a:srgbClr val="FF0000"/>
              </a:solidFill>
              <a:effectLst>
                <a:outerShdw blurRad="38100" dist="38100" dir="2700000" algn="tl">
                  <a:srgbClr val="000000">
                    <a:alpha val="43137"/>
                  </a:srgbClr>
                </a:outerShdw>
              </a:effectLst>
            </a:endParaRPr>
          </a:p>
        </p:txBody>
      </p:sp>
      <p:sp>
        <p:nvSpPr>
          <p:cNvPr id="43" name="42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868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5120" y="755412"/>
            <a:ext cx="3454792"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COBERTURAS FINANCIERAS</a:t>
            </a:r>
            <a:endParaRPr lang="es-ES" dirty="0"/>
          </a:p>
        </p:txBody>
      </p:sp>
      <p:sp>
        <p:nvSpPr>
          <p:cNvPr id="7" name="6 CuadroTexto"/>
          <p:cNvSpPr txBox="1"/>
          <p:nvPr/>
        </p:nvSpPr>
        <p:spPr>
          <a:xfrm>
            <a:off x="395536" y="1187460"/>
            <a:ext cx="8424936" cy="369332"/>
          </a:xfrm>
          <a:prstGeom prst="rect">
            <a:avLst/>
          </a:prstGeom>
          <a:noFill/>
        </p:spPr>
        <p:txBody>
          <a:bodyPr wrap="square" rtlCol="0">
            <a:spAutoFit/>
          </a:bodyPr>
          <a:lstStyle/>
          <a:p>
            <a:r>
              <a:rPr lang="es-ES" b="1" u="sng" dirty="0" smtClean="0">
                <a:solidFill>
                  <a:srgbClr val="FF0000"/>
                </a:solidFill>
              </a:rPr>
              <a:t>Evaluación financiera del proyecto</a:t>
            </a:r>
            <a:endParaRPr lang="es-ES" sz="1500" b="1" u="sng" dirty="0">
              <a:solidFill>
                <a:srgbClr val="FF0000"/>
              </a:solidFill>
            </a:endParaRPr>
          </a:p>
        </p:txBody>
      </p:sp>
      <p:sp>
        <p:nvSpPr>
          <p:cNvPr id="28" name="27 Recortar rectángulo de esquina diagonal"/>
          <p:cNvSpPr/>
          <p:nvPr/>
        </p:nvSpPr>
        <p:spPr>
          <a:xfrm>
            <a:off x="539552" y="1683048"/>
            <a:ext cx="1114400" cy="432048"/>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VAN</a:t>
            </a:r>
            <a:endParaRPr lang="es-ES" dirty="0"/>
          </a:p>
        </p:txBody>
      </p:sp>
      <p:cxnSp>
        <p:nvCxnSpPr>
          <p:cNvPr id="3" name="2 Conector recto de flecha"/>
          <p:cNvCxnSpPr/>
          <p:nvPr/>
        </p:nvCxnSpPr>
        <p:spPr>
          <a:xfrm>
            <a:off x="1691680" y="19168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32 Recortar rectángulo de esquina diagonal"/>
          <p:cNvSpPr/>
          <p:nvPr/>
        </p:nvSpPr>
        <p:spPr>
          <a:xfrm>
            <a:off x="2411760" y="1699444"/>
            <a:ext cx="2592288" cy="504056"/>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Valor presente de futuros flujos de caja</a:t>
            </a:r>
            <a:endParaRPr lang="es-ES" dirty="0"/>
          </a:p>
        </p:txBody>
      </p:sp>
      <p:sp>
        <p:nvSpPr>
          <p:cNvPr id="34" name="33 Rectángulo"/>
          <p:cNvSpPr/>
          <p:nvPr/>
        </p:nvSpPr>
        <p:spPr>
          <a:xfrm>
            <a:off x="3059832" y="2276872"/>
            <a:ext cx="1512168" cy="369332"/>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C" dirty="0" smtClean="0">
                <a:effectLst>
                  <a:glow rad="101600">
                    <a:srgbClr val="ECD4F0">
                      <a:alpha val="60000"/>
                    </a:srgbClr>
                  </a:glow>
                </a:effectLst>
              </a:rPr>
              <a:t>Inversión</a:t>
            </a:r>
            <a:endParaRPr lang="es-EC" dirty="0">
              <a:effectLst>
                <a:glow rad="101600">
                  <a:srgbClr val="ECD4F0">
                    <a:alpha val="60000"/>
                  </a:srgbClr>
                </a:glow>
              </a:effectLst>
            </a:endParaRPr>
          </a:p>
        </p:txBody>
      </p:sp>
      <p:cxnSp>
        <p:nvCxnSpPr>
          <p:cNvPr id="39" name="38 Conector recto de flecha"/>
          <p:cNvCxnSpPr/>
          <p:nvPr/>
        </p:nvCxnSpPr>
        <p:spPr>
          <a:xfrm>
            <a:off x="5004048" y="191819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Recortar rectángulo de esquina diagonal"/>
          <p:cNvSpPr/>
          <p:nvPr/>
        </p:nvSpPr>
        <p:spPr>
          <a:xfrm>
            <a:off x="5724128" y="1700808"/>
            <a:ext cx="2592288" cy="504056"/>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Rentabilidad deseada</a:t>
            </a:r>
            <a:endParaRPr lang="es-ES" dirty="0"/>
          </a:p>
        </p:txBody>
      </p:sp>
      <p:cxnSp>
        <p:nvCxnSpPr>
          <p:cNvPr id="11" name="10 Conector angular"/>
          <p:cNvCxnSpPr>
            <a:endCxn id="34" idx="3"/>
          </p:cNvCxnSpPr>
          <p:nvPr/>
        </p:nvCxnSpPr>
        <p:spPr>
          <a:xfrm rot="10800000" flipV="1">
            <a:off x="4572000" y="2276872"/>
            <a:ext cx="2304256" cy="18466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5796136" y="2204864"/>
            <a:ext cx="2736304" cy="369332"/>
          </a:xfrm>
          <a:prstGeom prst="rect">
            <a:avLst/>
          </a:prstGeom>
          <a:noFill/>
        </p:spPr>
        <p:txBody>
          <a:bodyPr wrap="square" rtlCol="0">
            <a:spAutoFit/>
          </a:bodyPr>
          <a:lstStyle/>
          <a:p>
            <a:r>
              <a:rPr lang="es-ES" b="1" dirty="0" smtClean="0">
                <a:solidFill>
                  <a:srgbClr val="FF0000"/>
                </a:solidFill>
              </a:rPr>
              <a:t>Después de recuperar</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7532898" cy="84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14 Conector recto"/>
          <p:cNvCxnSpPr/>
          <p:nvPr/>
        </p:nvCxnSpPr>
        <p:spPr>
          <a:xfrm>
            <a:off x="5796136" y="2924944"/>
            <a:ext cx="0" cy="560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3563888" y="3485689"/>
            <a:ext cx="2232248"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43 Elipse"/>
          <p:cNvSpPr/>
          <p:nvPr/>
        </p:nvSpPr>
        <p:spPr>
          <a:xfrm>
            <a:off x="5400092" y="2636912"/>
            <a:ext cx="1044116" cy="270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Elipse"/>
          <p:cNvSpPr/>
          <p:nvPr/>
        </p:nvSpPr>
        <p:spPr>
          <a:xfrm>
            <a:off x="3288029" y="3205315"/>
            <a:ext cx="491883" cy="280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14" y="2222777"/>
            <a:ext cx="2193846" cy="36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Elipse"/>
          <p:cNvSpPr/>
          <p:nvPr/>
        </p:nvSpPr>
        <p:spPr>
          <a:xfrm>
            <a:off x="217914" y="2191430"/>
            <a:ext cx="2337862" cy="454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ortar rectángulo de esquina diagonal"/>
          <p:cNvSpPr/>
          <p:nvPr/>
        </p:nvSpPr>
        <p:spPr>
          <a:xfrm>
            <a:off x="539552" y="3555256"/>
            <a:ext cx="1114400" cy="432048"/>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TIR</a:t>
            </a:r>
            <a:endParaRPr lang="es-ES" dirty="0"/>
          </a:p>
        </p:txBody>
      </p:sp>
      <p:cxnSp>
        <p:nvCxnSpPr>
          <p:cNvPr id="49" name="48 Conector recto de flecha"/>
          <p:cNvCxnSpPr/>
          <p:nvPr/>
        </p:nvCxnSpPr>
        <p:spPr>
          <a:xfrm>
            <a:off x="1691680" y="378904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49 Recortar rectángulo de esquina diagonal"/>
          <p:cNvSpPr/>
          <p:nvPr/>
        </p:nvSpPr>
        <p:spPr>
          <a:xfrm>
            <a:off x="2411760" y="3571652"/>
            <a:ext cx="2592288" cy="504056"/>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Indicador rentabilidad</a:t>
            </a:r>
            <a:endParaRPr lang="es-ES" dirty="0"/>
          </a:p>
        </p:txBody>
      </p:sp>
      <p:cxnSp>
        <p:nvCxnSpPr>
          <p:cNvPr id="51" name="50 Conector recto de flecha"/>
          <p:cNvCxnSpPr/>
          <p:nvPr/>
        </p:nvCxnSpPr>
        <p:spPr>
          <a:xfrm>
            <a:off x="5004048" y="37904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51 Recortar rectángulo de esquina diagonal"/>
          <p:cNvSpPr/>
          <p:nvPr/>
        </p:nvSpPr>
        <p:spPr>
          <a:xfrm>
            <a:off x="5724128" y="3573016"/>
            <a:ext cx="2592288" cy="504056"/>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Máxima tasa descuento</a:t>
            </a:r>
            <a:endParaRPr lang="es-ES" dirty="0"/>
          </a:p>
        </p:txBody>
      </p:sp>
      <p:sp>
        <p:nvSpPr>
          <p:cNvPr id="53" name="52 Recortar rectángulo de esquina diagonal"/>
          <p:cNvSpPr/>
          <p:nvPr/>
        </p:nvSpPr>
        <p:spPr>
          <a:xfrm>
            <a:off x="6676178" y="3140968"/>
            <a:ext cx="920158" cy="335527"/>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13,5%</a:t>
            </a:r>
            <a:endParaRPr lang="es-ES" dirty="0"/>
          </a:p>
        </p:txBody>
      </p:sp>
      <p:sp>
        <p:nvSpPr>
          <p:cNvPr id="54" name="53 CuadroTexto"/>
          <p:cNvSpPr txBox="1"/>
          <p:nvPr/>
        </p:nvSpPr>
        <p:spPr>
          <a:xfrm>
            <a:off x="5868144" y="4077072"/>
            <a:ext cx="2736304" cy="369332"/>
          </a:xfrm>
          <a:prstGeom prst="rect">
            <a:avLst/>
          </a:prstGeom>
          <a:noFill/>
        </p:spPr>
        <p:txBody>
          <a:bodyPr wrap="square" rtlCol="0">
            <a:spAutoFit/>
          </a:bodyPr>
          <a:lstStyle/>
          <a:p>
            <a:r>
              <a:rPr lang="es-ES" b="1" dirty="0" smtClean="0">
                <a:solidFill>
                  <a:srgbClr val="FF0000"/>
                </a:solidFill>
              </a:rPr>
              <a:t>Proyecto rentable</a:t>
            </a:r>
          </a:p>
        </p:txBody>
      </p:sp>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221088"/>
            <a:ext cx="3559198" cy="35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Elipse"/>
          <p:cNvSpPr/>
          <p:nvPr/>
        </p:nvSpPr>
        <p:spPr>
          <a:xfrm>
            <a:off x="325120" y="4221088"/>
            <a:ext cx="1582584" cy="353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7" name="56 Conector recto"/>
          <p:cNvCxnSpPr/>
          <p:nvPr/>
        </p:nvCxnSpPr>
        <p:spPr>
          <a:xfrm flipH="1">
            <a:off x="3563888" y="4637817"/>
            <a:ext cx="2232248"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57 Recortar rectángulo de esquina diagonal"/>
          <p:cNvSpPr/>
          <p:nvPr/>
        </p:nvSpPr>
        <p:spPr>
          <a:xfrm>
            <a:off x="539552" y="4707384"/>
            <a:ext cx="1114400" cy="432048"/>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PRI</a:t>
            </a:r>
            <a:endParaRPr lang="es-ES" dirty="0"/>
          </a:p>
        </p:txBody>
      </p:sp>
      <p:cxnSp>
        <p:nvCxnSpPr>
          <p:cNvPr id="59" name="58 Conector recto de flecha"/>
          <p:cNvCxnSpPr/>
          <p:nvPr/>
        </p:nvCxnSpPr>
        <p:spPr>
          <a:xfrm>
            <a:off x="1691680" y="494116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59 Recortar rectángulo de esquina diagonal"/>
          <p:cNvSpPr/>
          <p:nvPr/>
        </p:nvSpPr>
        <p:spPr>
          <a:xfrm>
            <a:off x="2411760" y="4723780"/>
            <a:ext cx="2592288" cy="504056"/>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Período recuperación inversión</a:t>
            </a:r>
            <a:endParaRPr lang="es-ES" dirty="0"/>
          </a:p>
        </p:txBody>
      </p:sp>
      <p:cxnSp>
        <p:nvCxnSpPr>
          <p:cNvPr id="61" name="60 Conector recto de flecha"/>
          <p:cNvCxnSpPr/>
          <p:nvPr/>
        </p:nvCxnSpPr>
        <p:spPr>
          <a:xfrm>
            <a:off x="5004048" y="49425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61 Recortar rectángulo de esquina diagonal"/>
          <p:cNvSpPr/>
          <p:nvPr/>
        </p:nvSpPr>
        <p:spPr>
          <a:xfrm>
            <a:off x="5724128" y="4725144"/>
            <a:ext cx="2592288" cy="504056"/>
          </a:xfrm>
          <a:prstGeom prst="snip2Diag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A valor presente (TMAR)</a:t>
            </a:r>
            <a:endParaRPr lang="es-ES" dirty="0"/>
          </a:p>
        </p:txBody>
      </p:sp>
      <p:pic>
        <p:nvPicPr>
          <p:cNvPr id="5120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9963"/>
          <a:stretch/>
        </p:blipFill>
        <p:spPr bwMode="auto">
          <a:xfrm>
            <a:off x="1386845" y="5517232"/>
            <a:ext cx="4973045"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90" y="5355623"/>
            <a:ext cx="6858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64 Elipse"/>
          <p:cNvSpPr/>
          <p:nvPr/>
        </p:nvSpPr>
        <p:spPr>
          <a:xfrm>
            <a:off x="504344" y="5373216"/>
            <a:ext cx="716246" cy="514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p:cNvSpPr/>
          <p:nvPr/>
        </p:nvSpPr>
        <p:spPr>
          <a:xfrm>
            <a:off x="266472" y="77143"/>
            <a:ext cx="4953600"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FINANCIERO</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2412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607123" y="880492"/>
            <a:ext cx="1900981" cy="1411337"/>
          </a:xfrm>
          <a:prstGeom prst="rect">
            <a:avLst/>
          </a:prstGeom>
          <a:ln>
            <a:solidFill>
              <a:schemeClr val="bg1"/>
            </a:solidFill>
          </a:ln>
        </p:spPr>
      </p:pic>
      <p:sp>
        <p:nvSpPr>
          <p:cNvPr id="6" name="5 Rectángulo"/>
          <p:cNvSpPr/>
          <p:nvPr/>
        </p:nvSpPr>
        <p:spPr>
          <a:xfrm>
            <a:off x="170818" y="-99392"/>
            <a:ext cx="5913350"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TORIL CIA. LTDA.</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CuadroTexto"/>
          <p:cNvSpPr txBox="1"/>
          <p:nvPr/>
        </p:nvSpPr>
        <p:spPr>
          <a:xfrm>
            <a:off x="294755" y="2420888"/>
            <a:ext cx="8597725" cy="1446550"/>
          </a:xfrm>
          <a:prstGeom prst="rect">
            <a:avLst/>
          </a:prstGeom>
          <a:noFill/>
        </p:spPr>
        <p:txBody>
          <a:bodyPr wrap="square" rtlCol="0">
            <a:spAutoFit/>
          </a:bodyPr>
          <a:lstStyle/>
          <a:p>
            <a:pPr algn="just"/>
            <a:r>
              <a:rPr lang="es-ES" sz="2200" dirty="0"/>
              <a:t>La compañía tiene como objeto el dedicarse a la industria hotelera y </a:t>
            </a:r>
            <a:r>
              <a:rPr lang="es-ES" sz="2200" dirty="0" smtClean="0"/>
              <a:t>turística, siendo sus actividades principales</a:t>
            </a:r>
            <a:r>
              <a:rPr lang="es-ES" sz="2200" dirty="0"/>
              <a:t> </a:t>
            </a:r>
            <a:r>
              <a:rPr lang="es-ES" sz="2200" dirty="0" smtClean="0"/>
              <a:t>la </a:t>
            </a:r>
            <a:r>
              <a:rPr lang="es-ES" sz="2200" dirty="0"/>
              <a:t>prestación de servicios de hospedaje y recepción de eventos </a:t>
            </a:r>
            <a:r>
              <a:rPr lang="es-ES" sz="2200" dirty="0" smtClean="0"/>
              <a:t>sociales; </a:t>
            </a:r>
            <a:r>
              <a:rPr lang="es-ES" sz="2200" dirty="0"/>
              <a:t>además presta servicios de: alimentación, recreación y entretenimiento</a:t>
            </a:r>
            <a:r>
              <a:rPr lang="es-ES" sz="2200" dirty="0" smtClean="0"/>
              <a:t>.</a:t>
            </a:r>
            <a:endParaRPr lang="es-ES" sz="2200" dirty="0"/>
          </a:p>
        </p:txBody>
      </p:sp>
      <p:sp>
        <p:nvSpPr>
          <p:cNvPr id="7" name="6 CuadroTexto"/>
          <p:cNvSpPr txBox="1"/>
          <p:nvPr/>
        </p:nvSpPr>
        <p:spPr>
          <a:xfrm>
            <a:off x="294755" y="4130496"/>
            <a:ext cx="8453709" cy="369332"/>
          </a:xfrm>
          <a:prstGeom prst="rect">
            <a:avLst/>
          </a:prstGeom>
          <a:noFill/>
        </p:spPr>
        <p:txBody>
          <a:bodyPr wrap="square" rtlCol="0">
            <a:spAutoFit/>
          </a:bodyPr>
          <a:lstStyle/>
          <a:p>
            <a:r>
              <a:rPr lang="es-ES" b="1" u="sng" dirty="0" smtClean="0"/>
              <a:t>Lugar y fecha de constitución:</a:t>
            </a:r>
            <a:r>
              <a:rPr lang="es-ES" dirty="0" smtClean="0"/>
              <a:t>	     Riobamba, 16 de diciembre de 1986.</a:t>
            </a:r>
            <a:endParaRPr lang="es-ES" b="1" u="sng" dirty="0"/>
          </a:p>
        </p:txBody>
      </p:sp>
      <p:sp>
        <p:nvSpPr>
          <p:cNvPr id="8" name="7 CuadroTexto"/>
          <p:cNvSpPr txBox="1"/>
          <p:nvPr/>
        </p:nvSpPr>
        <p:spPr>
          <a:xfrm>
            <a:off x="294755" y="4634552"/>
            <a:ext cx="8597725" cy="369332"/>
          </a:xfrm>
          <a:prstGeom prst="rect">
            <a:avLst/>
          </a:prstGeom>
          <a:noFill/>
        </p:spPr>
        <p:txBody>
          <a:bodyPr wrap="square" rtlCol="0">
            <a:spAutoFit/>
          </a:bodyPr>
          <a:lstStyle/>
          <a:p>
            <a:r>
              <a:rPr lang="es-ES" b="1" u="sng" dirty="0" smtClean="0"/>
              <a:t>Plazo de duración de la compañía:</a:t>
            </a:r>
            <a:r>
              <a:rPr lang="es-ES" dirty="0" smtClean="0"/>
              <a:t>    22 de enero de 2027.</a:t>
            </a:r>
            <a:endParaRPr lang="es-ES" dirty="0"/>
          </a:p>
        </p:txBody>
      </p:sp>
      <p:sp>
        <p:nvSpPr>
          <p:cNvPr id="9" name="8 CuadroTexto"/>
          <p:cNvSpPr txBox="1"/>
          <p:nvPr/>
        </p:nvSpPr>
        <p:spPr>
          <a:xfrm>
            <a:off x="294755" y="5147900"/>
            <a:ext cx="8597725" cy="369332"/>
          </a:xfrm>
          <a:prstGeom prst="rect">
            <a:avLst/>
          </a:prstGeom>
          <a:noFill/>
        </p:spPr>
        <p:txBody>
          <a:bodyPr wrap="square" rtlCol="0">
            <a:spAutoFit/>
          </a:bodyPr>
          <a:lstStyle/>
          <a:p>
            <a:r>
              <a:rPr lang="es-ES" b="1" u="sng" dirty="0" smtClean="0"/>
              <a:t>Capital suscrito y pagado:</a:t>
            </a:r>
            <a:r>
              <a:rPr lang="es-ES" dirty="0" smtClean="0"/>
              <a:t> 	      USD 90.000.</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755412"/>
            <a:ext cx="4608954"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PROCESO EMISION DE OBLIGACIONES</a:t>
            </a:r>
            <a:endParaRPr lang="es-ES" dirty="0"/>
          </a:p>
        </p:txBody>
      </p:sp>
      <p:sp>
        <p:nvSpPr>
          <p:cNvPr id="66" name="65 Rectángulo"/>
          <p:cNvSpPr/>
          <p:nvPr/>
        </p:nvSpPr>
        <p:spPr>
          <a:xfrm>
            <a:off x="229344" y="77143"/>
            <a:ext cx="9023176"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PROPUESTA EMISION DE OBLIGACIONES</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15750"/>
            <a:ext cx="9001000" cy="468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53903" y="2633786"/>
            <a:ext cx="10731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redondeado"/>
          <p:cNvSpPr/>
          <p:nvPr/>
        </p:nvSpPr>
        <p:spPr>
          <a:xfrm>
            <a:off x="323528" y="3717032"/>
            <a:ext cx="4248472"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s-ES" sz="1600" i="1" dirty="0" smtClean="0">
                <a:solidFill>
                  <a:srgbClr val="FF0000"/>
                </a:solidFill>
              </a:rPr>
              <a:t>Escritura de emisión</a:t>
            </a:r>
          </a:p>
          <a:p>
            <a:pPr marL="342900" indent="-342900">
              <a:buAutoNum type="arabicPeriod"/>
            </a:pPr>
            <a:r>
              <a:rPr lang="es-ES" sz="1600" i="1" dirty="0" smtClean="0">
                <a:solidFill>
                  <a:srgbClr val="FF0000"/>
                </a:solidFill>
              </a:rPr>
              <a:t>Convenio de representación</a:t>
            </a:r>
          </a:p>
          <a:p>
            <a:pPr marL="342900" indent="-342900">
              <a:buAutoNum type="arabicPeriod"/>
            </a:pPr>
            <a:r>
              <a:rPr lang="es-ES" sz="1600" i="1" dirty="0" smtClean="0">
                <a:solidFill>
                  <a:srgbClr val="FF0000"/>
                </a:solidFill>
              </a:rPr>
              <a:t>Contrato </a:t>
            </a:r>
            <a:r>
              <a:rPr lang="es-ES" sz="1600" i="1" dirty="0" err="1" smtClean="0">
                <a:solidFill>
                  <a:srgbClr val="FF0000"/>
                </a:solidFill>
              </a:rPr>
              <a:t>underwriting</a:t>
            </a:r>
            <a:r>
              <a:rPr lang="es-ES" sz="1600" i="1" dirty="0" smtClean="0">
                <a:solidFill>
                  <a:srgbClr val="FF0000"/>
                </a:solidFill>
              </a:rPr>
              <a:t> (opcional)</a:t>
            </a:r>
          </a:p>
          <a:p>
            <a:pPr marL="342900" indent="-342900">
              <a:buAutoNum type="arabicPeriod"/>
            </a:pPr>
            <a:r>
              <a:rPr lang="es-ES" sz="1600" i="1" dirty="0" smtClean="0">
                <a:solidFill>
                  <a:srgbClr val="FF0000"/>
                </a:solidFill>
              </a:rPr>
              <a:t>Convenio agente pagador (optativo)</a:t>
            </a:r>
          </a:p>
          <a:p>
            <a:pPr marL="342900" indent="-342900">
              <a:buAutoNum type="arabicPeriod"/>
            </a:pPr>
            <a:r>
              <a:rPr lang="es-ES" sz="1600" i="1" dirty="0" smtClean="0">
                <a:solidFill>
                  <a:srgbClr val="FF0000"/>
                </a:solidFill>
              </a:rPr>
              <a:t>Elaboración prospecto oferta pública </a:t>
            </a:r>
            <a:endParaRPr lang="es-ES" sz="1600" i="1" dirty="0">
              <a:solidFill>
                <a:srgbClr val="FF0000"/>
              </a:solidFill>
            </a:endParaRPr>
          </a:p>
        </p:txBody>
      </p:sp>
      <p:sp>
        <p:nvSpPr>
          <p:cNvPr id="46" name="45 Rectángulo redondeado"/>
          <p:cNvSpPr/>
          <p:nvPr/>
        </p:nvSpPr>
        <p:spPr>
          <a:xfrm>
            <a:off x="2394062" y="1196752"/>
            <a:ext cx="2033922" cy="1224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es-ES" sz="1600" i="1" dirty="0">
              <a:solidFill>
                <a:srgbClr val="FF0000"/>
              </a:solidFill>
            </a:endParaRPr>
          </a:p>
        </p:txBody>
      </p:sp>
    </p:spTree>
    <p:extLst>
      <p:ext uri="{BB962C8B-B14F-4D97-AF65-F5344CB8AC3E}">
        <p14:creationId xmlns:p14="http://schemas.microsoft.com/office/powerpoint/2010/main" val="1733905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36223" y="755412"/>
            <a:ext cx="4091761"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smtClean="0"/>
              <a:t>PROSPECTO DE OFERTA PÚBLICA</a:t>
            </a:r>
            <a:endParaRPr lang="es-ES" dirty="0"/>
          </a:p>
        </p:txBody>
      </p:sp>
      <p:sp>
        <p:nvSpPr>
          <p:cNvPr id="66" name="65 Rectángulo"/>
          <p:cNvSpPr/>
          <p:nvPr/>
        </p:nvSpPr>
        <p:spPr>
          <a:xfrm>
            <a:off x="229344" y="77143"/>
            <a:ext cx="9023176"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PROPUESTA EMISION DE OBLIGACIONES</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196752"/>
            <a:ext cx="18097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10" y="1298029"/>
            <a:ext cx="55816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166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77143"/>
            <a:ext cx="3815468"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Rectángulo"/>
          <p:cNvSpPr/>
          <p:nvPr/>
        </p:nvSpPr>
        <p:spPr>
          <a:xfrm>
            <a:off x="323528" y="719517"/>
            <a:ext cx="8568952"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gn="just">
              <a:buFont typeface="Arial" charset="0"/>
              <a:buChar char="•"/>
            </a:pPr>
            <a:r>
              <a:rPr lang="es-ES" sz="1180" dirty="0"/>
              <a:t>Hostería El Toril Cía. Ltda., es una </a:t>
            </a:r>
            <a:r>
              <a:rPr lang="es-ES" sz="1180" dirty="0" smtClean="0"/>
              <a:t>empresa dedicada a la </a:t>
            </a:r>
            <a:r>
              <a:rPr lang="es-ES" sz="1180" dirty="0"/>
              <a:t>prestación de servicios hoteleros, como: </a:t>
            </a:r>
            <a:r>
              <a:rPr lang="es-ES" sz="1180" dirty="0" smtClean="0"/>
              <a:t>hospedaje y alojamiento, alimentación y bebidas, </a:t>
            </a:r>
            <a:r>
              <a:rPr lang="es-ES" sz="1180" dirty="0"/>
              <a:t>recepción de eventos sociales, recreación y </a:t>
            </a:r>
            <a:r>
              <a:rPr lang="es-ES" sz="1180" dirty="0" smtClean="0"/>
              <a:t>entretenimiento. Siendo la mayor fuente de ingresos las </a:t>
            </a:r>
            <a:r>
              <a:rPr lang="es-ES" sz="1180" dirty="0"/>
              <a:t>líneas de alimentación y </a:t>
            </a:r>
            <a:r>
              <a:rPr lang="es-ES" sz="1180" dirty="0" smtClean="0"/>
              <a:t>hospedaje.</a:t>
            </a:r>
          </a:p>
          <a:p>
            <a:pPr algn="just"/>
            <a:endParaRPr lang="es-ES" sz="1000" dirty="0" smtClean="0"/>
          </a:p>
          <a:p>
            <a:pPr marL="177800" lvl="0" indent="-177800" algn="just">
              <a:buFont typeface="Arial" charset="0"/>
              <a:buChar char="•"/>
            </a:pPr>
            <a:r>
              <a:rPr lang="es-ES" sz="1180" dirty="0" smtClean="0"/>
              <a:t>Como estrategia de crecimiento se ha considerado la necesidad de obtener una inyección de </a:t>
            </a:r>
            <a:r>
              <a:rPr lang="es-ES" sz="1180" dirty="0"/>
              <a:t>liquidez para incrementar su capacidad instalada de hospedaje y </a:t>
            </a:r>
            <a:r>
              <a:rPr lang="es-ES" sz="1180" dirty="0" smtClean="0"/>
              <a:t>alojamiento, por lo que se realizó una propuesta </a:t>
            </a:r>
            <a:r>
              <a:rPr lang="es-ES" sz="1180" dirty="0"/>
              <a:t>de financiamiento a </a:t>
            </a:r>
            <a:r>
              <a:rPr lang="es-ES" sz="1180" dirty="0" smtClean="0"/>
              <a:t>largo plazo a través de la emisión de obligaciones, y así maximizar </a:t>
            </a:r>
            <a:r>
              <a:rPr lang="es-ES" sz="1180" dirty="0"/>
              <a:t>la oferta de su </a:t>
            </a:r>
            <a:r>
              <a:rPr lang="es-ES" sz="1180" dirty="0" smtClean="0"/>
              <a:t>servicio, para incrementar el nivel de ingresos </a:t>
            </a:r>
            <a:r>
              <a:rPr lang="es-ES" sz="1180" dirty="0"/>
              <a:t>y </a:t>
            </a:r>
            <a:r>
              <a:rPr lang="es-ES" sz="1180" dirty="0" smtClean="0"/>
              <a:t>rentabilidad</a:t>
            </a:r>
            <a:r>
              <a:rPr lang="es-ES" sz="1180" dirty="0"/>
              <a:t>.</a:t>
            </a:r>
            <a:endParaRPr lang="es-ES" sz="1180" dirty="0" smtClean="0"/>
          </a:p>
          <a:p>
            <a:pPr lvl="0" algn="just"/>
            <a:endParaRPr lang="es-ES" sz="1000" dirty="0"/>
          </a:p>
          <a:p>
            <a:pPr marL="177800" indent="-177800" algn="just">
              <a:buFont typeface="Arial" charset="0"/>
              <a:buChar char="•"/>
            </a:pPr>
            <a:r>
              <a:rPr lang="es-ES" sz="1180" dirty="0" smtClean="0"/>
              <a:t>La </a:t>
            </a:r>
            <a:r>
              <a:rPr lang="es-ES" sz="1180" dirty="0"/>
              <a:t>demanda turística a nivel nacional y local va incrementándose, trayendo consigo oportunidades para las empresas del sector de ampliar su cuota de </a:t>
            </a:r>
            <a:r>
              <a:rPr lang="es-ES" sz="1180" dirty="0" smtClean="0"/>
              <a:t>mercado.</a:t>
            </a:r>
          </a:p>
          <a:p>
            <a:pPr marL="177800" indent="-177800" algn="just">
              <a:buFont typeface="Arial" charset="0"/>
              <a:buChar char="•"/>
            </a:pPr>
            <a:endParaRPr lang="es-ES" sz="1000" dirty="0"/>
          </a:p>
          <a:p>
            <a:pPr marL="177800" indent="-177800" algn="just">
              <a:buFont typeface="Arial" charset="0"/>
              <a:buChar char="•"/>
            </a:pPr>
            <a:r>
              <a:rPr lang="es-ES" sz="1180" dirty="0" smtClean="0"/>
              <a:t>El </a:t>
            </a:r>
            <a:r>
              <a:rPr lang="es-ES" sz="1180" dirty="0"/>
              <a:t>análisis de los estados e indicadores financieros determinó que </a:t>
            </a:r>
            <a:r>
              <a:rPr lang="es-ES" sz="1180" dirty="0" smtClean="0"/>
              <a:t>la </a:t>
            </a:r>
            <a:r>
              <a:rPr lang="es-ES" sz="1180" dirty="0"/>
              <a:t>mayor parte de inversión productiva </a:t>
            </a:r>
            <a:r>
              <a:rPr lang="es-ES" sz="1180" dirty="0" smtClean="0"/>
              <a:t>se concentra en </a:t>
            </a:r>
            <a:r>
              <a:rPr lang="es-ES" sz="1180" dirty="0"/>
              <a:t>bienes </a:t>
            </a:r>
            <a:r>
              <a:rPr lang="es-ES" sz="1180" dirty="0" smtClean="0"/>
              <a:t>muebles e inmuebles</a:t>
            </a:r>
            <a:r>
              <a:rPr lang="es-ES" sz="1180" dirty="0"/>
              <a:t>; </a:t>
            </a:r>
            <a:r>
              <a:rPr lang="es-ES" sz="1180" dirty="0" smtClean="0"/>
              <a:t>los accionistas financian </a:t>
            </a:r>
            <a:r>
              <a:rPr lang="es-ES" sz="1180" dirty="0"/>
              <a:t>en casi la totalidad de la inversión efectuada, </a:t>
            </a:r>
            <a:r>
              <a:rPr lang="es-ES" sz="1180" dirty="0" smtClean="0"/>
              <a:t>determinando </a:t>
            </a:r>
            <a:r>
              <a:rPr lang="es-ES" sz="1180" dirty="0"/>
              <a:t>un bajo índice de </a:t>
            </a:r>
            <a:r>
              <a:rPr lang="es-ES" sz="1180" dirty="0" smtClean="0"/>
              <a:t>endeudamiento. Se </a:t>
            </a:r>
            <a:r>
              <a:rPr lang="es-ES" sz="1180" dirty="0"/>
              <a:t>evidenció </a:t>
            </a:r>
            <a:r>
              <a:rPr lang="es-ES" sz="1180" dirty="0" smtClean="0"/>
              <a:t>además que </a:t>
            </a:r>
            <a:r>
              <a:rPr lang="es-ES" sz="1180" dirty="0"/>
              <a:t>la empresa posee problemas de iliquidez al no poseer capacidad de pago a corto plazo, pese a ello los niveles de rentabilidad demuestran una capacidad óptima para generar utilidades </a:t>
            </a:r>
            <a:r>
              <a:rPr lang="es-ES" sz="1180" dirty="0" smtClean="0"/>
              <a:t>.</a:t>
            </a:r>
          </a:p>
          <a:p>
            <a:pPr marL="177800" indent="-177800" algn="just">
              <a:buFont typeface="Arial" charset="0"/>
              <a:buChar char="•"/>
            </a:pPr>
            <a:endParaRPr lang="es-ES" sz="1000" dirty="0"/>
          </a:p>
          <a:p>
            <a:pPr marL="177800" indent="-177800" algn="just">
              <a:buFont typeface="Arial" charset="0"/>
              <a:buChar char="•"/>
            </a:pPr>
            <a:r>
              <a:rPr lang="es-ES" sz="1180" dirty="0" smtClean="0"/>
              <a:t>Se </a:t>
            </a:r>
            <a:r>
              <a:rPr lang="es-ES" sz="1180" dirty="0"/>
              <a:t>presenta a la emisión de obligaciones como una alternativa eficiente de </a:t>
            </a:r>
            <a:r>
              <a:rPr lang="es-ES" sz="1180" dirty="0" smtClean="0"/>
              <a:t>financiamiento el cual le </a:t>
            </a:r>
            <a:r>
              <a:rPr lang="es-ES" sz="1180" dirty="0"/>
              <a:t>permita financiar sus actividades productivas a un menor costo, creando una estructura de pago conveniente para la misma sin dejar de ser atractiva para el inversionista u </a:t>
            </a:r>
            <a:r>
              <a:rPr lang="es-ES" sz="1180" dirty="0" smtClean="0"/>
              <a:t>obligacionista.</a:t>
            </a:r>
          </a:p>
          <a:p>
            <a:pPr marL="177800" indent="-177800" algn="just">
              <a:buFont typeface="Arial" charset="0"/>
              <a:buChar char="•"/>
            </a:pPr>
            <a:endParaRPr lang="es-ES" sz="1000" dirty="0"/>
          </a:p>
          <a:p>
            <a:pPr marL="177800" indent="-177800" algn="just">
              <a:buFont typeface="Arial" charset="0"/>
              <a:buChar char="•"/>
            </a:pPr>
            <a:r>
              <a:rPr lang="es-ES" sz="1180" dirty="0" smtClean="0"/>
              <a:t>Al implementar la emisión de obligaciones </a:t>
            </a:r>
            <a:r>
              <a:rPr lang="es-ES" sz="1180" dirty="0"/>
              <a:t>en el mercado </a:t>
            </a:r>
            <a:r>
              <a:rPr lang="es-ES" sz="1180" dirty="0" smtClean="0"/>
              <a:t>bursátil, se emitirán </a:t>
            </a:r>
            <a:r>
              <a:rPr lang="es-ES" sz="1180" dirty="0"/>
              <a:t>por un monto de USD </a:t>
            </a:r>
            <a:r>
              <a:rPr lang="es-ES" sz="1180" dirty="0" smtClean="0"/>
              <a:t>120.000, con un plazo de </a:t>
            </a:r>
            <a:r>
              <a:rPr lang="es-ES" sz="1180" dirty="0"/>
              <a:t>4 años, con pagos trimestrales </a:t>
            </a:r>
            <a:r>
              <a:rPr lang="es-ES" sz="1180" dirty="0" smtClean="0"/>
              <a:t> de </a:t>
            </a:r>
            <a:r>
              <a:rPr lang="es-ES" sz="1180" dirty="0"/>
              <a:t>intereses y </a:t>
            </a:r>
            <a:r>
              <a:rPr lang="es-ES" sz="1180" dirty="0" smtClean="0"/>
              <a:t>capital por un valor de USD 9.058,29, </a:t>
            </a:r>
            <a:r>
              <a:rPr lang="es-ES" sz="1180" dirty="0"/>
              <a:t>con una tasa de interés anual del 9,25%; además de respaldarse con garantía </a:t>
            </a:r>
            <a:r>
              <a:rPr lang="es-ES" sz="1180" dirty="0" smtClean="0"/>
              <a:t>general, la empresa obtuvo una categoría de </a:t>
            </a:r>
            <a:r>
              <a:rPr lang="es-ES" sz="1180" dirty="0"/>
              <a:t>riesgo </a:t>
            </a:r>
            <a:r>
              <a:rPr lang="es-ES" sz="1180" dirty="0" smtClean="0"/>
              <a:t>“</a:t>
            </a:r>
            <a:r>
              <a:rPr lang="es-ES" sz="1180" dirty="0"/>
              <a:t>A</a:t>
            </a:r>
            <a:r>
              <a:rPr lang="es-ES" sz="1180" dirty="0" smtClean="0"/>
              <a:t>”.</a:t>
            </a:r>
          </a:p>
          <a:p>
            <a:pPr marL="177800" indent="-177800" algn="just">
              <a:buFont typeface="Arial" charset="0"/>
              <a:buChar char="•"/>
            </a:pPr>
            <a:endParaRPr lang="es-ES" sz="1000" dirty="0"/>
          </a:p>
          <a:p>
            <a:pPr marL="177800" indent="-177800" algn="just">
              <a:buFont typeface="Arial" charset="0"/>
              <a:buChar char="•"/>
            </a:pPr>
            <a:r>
              <a:rPr lang="es-ES" sz="1180" dirty="0" smtClean="0"/>
              <a:t>El </a:t>
            </a:r>
            <a:r>
              <a:rPr lang="es-ES" sz="1180" dirty="0"/>
              <a:t>monto de financiamiento obtenido servirá para reforzar e incrementar la capacidad productiva </a:t>
            </a:r>
            <a:r>
              <a:rPr lang="es-ES" sz="1180" dirty="0" smtClean="0"/>
              <a:t>la cual se refleja </a:t>
            </a:r>
            <a:r>
              <a:rPr lang="es-ES" sz="1180" dirty="0"/>
              <a:t>en la proyección de los flujos de efectivo </a:t>
            </a:r>
            <a:r>
              <a:rPr lang="es-ES" sz="1180" dirty="0" smtClean="0"/>
              <a:t>y </a:t>
            </a:r>
            <a:r>
              <a:rPr lang="es-ES" sz="1180" dirty="0"/>
              <a:t>en las evaluaciones financieras del proyecto, mismas que al ser positivas garantizan la factibilidad del proyecto y el pago de las obligaciones contraídas para el período de emisión; así como también promovería el cumplimiento de los objetivos estratégicos de crecimiento </a:t>
            </a:r>
            <a:r>
              <a:rPr lang="es-ES" sz="1180" dirty="0" smtClean="0"/>
              <a:t>empresarial.</a:t>
            </a:r>
            <a:endParaRPr lang="es-ES" sz="1180" dirty="0"/>
          </a:p>
        </p:txBody>
      </p:sp>
    </p:spTree>
    <p:extLst>
      <p:ext uri="{BB962C8B-B14F-4D97-AF65-F5344CB8AC3E}">
        <p14:creationId xmlns:p14="http://schemas.microsoft.com/office/powerpoint/2010/main" val="798438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95435"/>
            <a:ext cx="8568952"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itchFamily="34" charset="0"/>
              <a:buChar char="•"/>
            </a:pPr>
            <a:r>
              <a:rPr lang="es-ES" sz="1500" dirty="0"/>
              <a:t>Aprovechar las oportunidades de crecimiento y desarrollo que presenta el sector turístico, ejecutando proyectos de expansión empresarial que impulsen a hostería El Toril a figurar como los predilectos dentro del ámbito turístico local.</a:t>
            </a:r>
          </a:p>
          <a:p>
            <a:pPr marL="285750" lvl="0" indent="-285750" algn="just">
              <a:buFont typeface="Arial" pitchFamily="34" charset="0"/>
              <a:buChar char="•"/>
            </a:pPr>
            <a:endParaRPr lang="es-ES" sz="1000" dirty="0" smtClean="0"/>
          </a:p>
          <a:p>
            <a:pPr marL="285750" indent="-285750" algn="just">
              <a:buFont typeface="Arial" pitchFamily="34" charset="0"/>
              <a:buChar char="•"/>
            </a:pPr>
            <a:r>
              <a:rPr lang="es-ES" sz="1500" dirty="0"/>
              <a:t>Mantener bases de datos y estadísticas actualizadas, que recojan y sinteticen los niveles de afluencia a hostería El Toril, así como también que produzcan indicadores e información sobre las demandas del sector.</a:t>
            </a:r>
          </a:p>
          <a:p>
            <a:pPr marL="285750" lvl="0" indent="-285750" algn="just">
              <a:buFont typeface="Arial" pitchFamily="34" charset="0"/>
              <a:buChar char="•"/>
            </a:pPr>
            <a:endParaRPr lang="es-ES" sz="1000" dirty="0" smtClean="0"/>
          </a:p>
          <a:p>
            <a:pPr marL="285750" indent="-285750" algn="just">
              <a:buFont typeface="Arial" pitchFamily="34" charset="0"/>
              <a:buChar char="•"/>
            </a:pPr>
            <a:r>
              <a:rPr lang="es-ES" sz="1500" dirty="0"/>
              <a:t>Coordinar convenios de apoyo y asesoría en materia turística con instituciones vinculadas al ámbito hotelero, sean estas públicas, privadas y/o comunitarias, tales como: ministerio de turismo, municipio de la ciudad, asociaciones y agencias de turismo; de manera que se oriente y asegure la afluencia de turistas a la ciudad e instalaciones de la hostería.</a:t>
            </a:r>
          </a:p>
          <a:p>
            <a:pPr marL="285750" lvl="0" indent="-285750" algn="just">
              <a:buFont typeface="Arial" pitchFamily="34" charset="0"/>
              <a:buChar char="•"/>
            </a:pPr>
            <a:endParaRPr lang="es-ES" sz="1000" dirty="0" smtClean="0"/>
          </a:p>
          <a:p>
            <a:pPr marL="285750" indent="-285750" algn="just">
              <a:buFont typeface="Arial" pitchFamily="34" charset="0"/>
              <a:buChar char="•"/>
            </a:pPr>
            <a:r>
              <a:rPr lang="es-ES" sz="1500" dirty="0"/>
              <a:t>Efectuar un análisis comparativo de las diversas fuentes de financiamiento para ejecutar proyectos empresariales; </a:t>
            </a:r>
            <a:r>
              <a:rPr lang="es-ES" sz="1500" dirty="0" smtClean="0"/>
              <a:t>es decir, </a:t>
            </a:r>
            <a:r>
              <a:rPr lang="es-ES" sz="1500" dirty="0"/>
              <a:t>conocer los montos máximos y mínimos, tipo de crédito, requisitos, condiciones, plazos y costos que se deberá asumir</a:t>
            </a:r>
            <a:r>
              <a:rPr lang="es-ES" sz="1500" dirty="0" smtClean="0"/>
              <a:t>.</a:t>
            </a:r>
          </a:p>
          <a:p>
            <a:pPr marL="285750" indent="-285750" algn="just">
              <a:buFont typeface="Arial" pitchFamily="34" charset="0"/>
              <a:buChar char="•"/>
            </a:pPr>
            <a:endParaRPr lang="es-ES" sz="1000" dirty="0"/>
          </a:p>
          <a:p>
            <a:pPr marL="285750" lvl="0" indent="-285750" algn="just">
              <a:buFont typeface="Arial" pitchFamily="34" charset="0"/>
              <a:buChar char="•"/>
            </a:pPr>
            <a:r>
              <a:rPr lang="es-ES" sz="1500" dirty="0"/>
              <a:t>Optar por la emisión de obligaciones como mecanismo de financiamiento a largo plazo, puesto que sus costos financieros son menores, se adapta a las necesidades y condiciones del emisor; y mejora la imagen institucional ante los potenciales inversores o prestamistas</a:t>
            </a:r>
            <a:r>
              <a:rPr lang="es-ES" sz="1500" dirty="0" smtClean="0"/>
              <a:t>.</a:t>
            </a:r>
          </a:p>
          <a:p>
            <a:pPr marL="285750" lvl="0" indent="-285750" algn="just">
              <a:buFont typeface="Arial" pitchFamily="34" charset="0"/>
              <a:buChar char="•"/>
            </a:pPr>
            <a:endParaRPr lang="es-ES" sz="1000" dirty="0"/>
          </a:p>
          <a:p>
            <a:pPr marL="285750" indent="-285750" algn="just">
              <a:buFont typeface="Arial" pitchFamily="34" charset="0"/>
              <a:buChar char="•"/>
            </a:pPr>
            <a:r>
              <a:rPr lang="es-ES" sz="1500" dirty="0"/>
              <a:t>Incrementar la capacidad instalada correspondiente a la línea de servicio de hospedaje y alojamiento, ya que aparte al constituir la principal fuente de ingresos, se ha convertido en una necesidad </a:t>
            </a:r>
            <a:r>
              <a:rPr lang="es-ES" sz="1500" dirty="0" smtClean="0"/>
              <a:t>empresarial, </a:t>
            </a:r>
            <a:r>
              <a:rPr lang="es-ES" sz="1500" dirty="0"/>
              <a:t>puesto que la demanda creciente del sector turístico así lo </a:t>
            </a:r>
            <a:r>
              <a:rPr lang="es-ES" sz="1500" dirty="0" smtClean="0"/>
              <a:t>requiere.</a:t>
            </a:r>
            <a:endParaRPr lang="es-ES" sz="1500" dirty="0"/>
          </a:p>
        </p:txBody>
      </p:sp>
      <p:sp>
        <p:nvSpPr>
          <p:cNvPr id="4" name="3 Rectángulo"/>
          <p:cNvSpPr/>
          <p:nvPr/>
        </p:nvSpPr>
        <p:spPr>
          <a:xfrm>
            <a:off x="251520" y="77143"/>
            <a:ext cx="4709944"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149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56" y="1124186"/>
            <a:ext cx="8172400" cy="446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491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555938"/>
            <a:ext cx="4117281"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ACCIONISTAS</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224871" y="2644170"/>
            <a:ext cx="5859297"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ADMINISTRADORES</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42" t="32166" r="18646" b="53712"/>
          <a:stretch/>
        </p:blipFill>
        <p:spPr bwMode="auto">
          <a:xfrm>
            <a:off x="251520" y="1409586"/>
            <a:ext cx="6624736" cy="126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42" t="51621" r="18646" b="22000"/>
          <a:stretch/>
        </p:blipFill>
        <p:spPr bwMode="auto">
          <a:xfrm>
            <a:off x="318243" y="3543299"/>
            <a:ext cx="6558012" cy="23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data:image/jpeg;base64,/9j/4AAQSkZJRgABAQAAAQABAAD/2wCEAAkGBhQSERQUExQVFRUWFhgXGBgYFxcYFhcaFBwaFBwYGBQYGyYeGBolHhwUHy8gIycpLCwsFh4xNTAqNSYrLCkBCQoKDgwOGg8PGiwkHyQuLCwsKi8sLCw0MCwtKi8sMCksLywsLC8sLywsLCwsLCwsLCwsLCwsLCwsLCwsLCwsLP/AABEIAMkAnAMBIgACEQEDEQH/xAAcAAABBQEBAQAAAAAAAAAAAAAFAgMEBgcBAAj/xABCEAACAQIDBAcDCgQFBQEAAAABAgMAEQQSIQUGMUEHEyJRYXGBMpGhFCNCUmJygrHB0TOSsvBDc6Lh8RVTY4PCNP/EABsBAAMBAAMBAAAAAAAAAAAAAAQFBgMAAQcC/8QAMhEAAQMDAgQFAwMEAwAAAAAAAQACAwQRIRIxBRNBUSJhcYGRMrHwodHhFCMzwQZC8f/aAAwDAQACEQMRAD8AvBNdRSeFzXn7K52Dlc6oAi5nZmNgqi48SdeVSvlKTSw4eF5YmGaWWytFIFQZV9teBdl7wcpqIouFyVPjdhvdO56pseBkp2DYsjcdB41Lj3d+s3uoZtVMQ0sWDkyYiKU55WACSCKNluJEvlYMxQXXKbBuzUzaMHyKMyxziONeMUxZ4vAIReRD3AZh9mqCPhFNGMi/qUAaqZ5s3r0CH4qAxuVPEU1en9sbZUtGsyGCU6DMQY37skwGVvI5W8KYqUrqf+nmcwbdE1gk5jATuvXr169XqCW6L7Na8Y8zUoVF2atox4kmpLziMNI3sorOfJAWP5VRUrS9rG97JVKbElNbR2DnjNgA41X9r+NVnZ27cr5jmVQpsQTcqSAbWB0bUaHvozGMXh8IJXmEpEQZ45VAbMRcossdje5yi6tel7J3aBhWSRXw+Je8krRvZs7ksQzL2ZANAMwOgFPzRMWUVfLG0tHVAtpbrSRwh73I1e3L9wO8UBKn9qvWz9qSurlMuLiDFC62jluvHsH5uQeKlb91VrFSRvKwQEMhXMhUqy3GiFG1vYZu6ltXAImh7dk7oq95cY5d/j2shQB01pObxojJFrmymwNvEG/+9R5cPdj778iP7vS4Pum7Jgd1HvXga6y2rpH5V93W1wk3NFtnbvzypnReyToS1r2008KZ2Fsrr5lQ8OLfdHGx7+HvrQMVtnD4bLG7qllBC2Ps6gfkaYUlLzgXO2SbiPEDTkMj3/0hOFYF8Klv8aSQ+AjjNvi60422I458RNKQMuTDxLcZ5CnzjhF5ku4X8AvaoSRSGZcjIqphpXctmv8AOuAuV1IKfwiSbHTlULB7tZsJh4CzhsU5lmQt1gyP85IAZBmW4ZVzLY3YGmNE1wpmDyU3Jo5hLu/5lFNlbWWOJsXiiEkxBBRL3YRrpFGn1mOYtp9KU1Xt9I5pDD18eUyzxrEA4KxrzUqNesOl21GlhbndsVsP5t1ifLmbMRIDNF93q3PZQ9ykeFCdtbHzyxySZ06lVlEqkPAHjtmBgJzAaaEcuelbTMLm2RNDUxwSB5Ft8/a3bz3wpO+q5sP1YVWeVhGgaxF24kg8Qqhm/DQ6HACNEjQWWNQoU8bDTU8+WtP4TFLi5mxKHNGgaGE8VOvzkq8iGICg9yfaqVOOP6cTz91TvEw2SQ2/D/C5TEtCF2pzDJdhpf19afki01Hjp5W1BpSwkcyo9CPK/EGkjYCHI4y3CJAVG2thi8IjBt10iIfuA9Y/vRWHrUjDKWsPypvF7OWfFJnPYwyZgAWX5yU2DZlI9lFbT/yVU0EWp3M6BKpnWFlDxG30xM6xxkGCH56aS+hKHsRgcT2rMTw7FvJjbG0nxMbvEofCx5+s7eRpsgNwNNIwRqDYtbu4zdg7BjcHESLneSTrY3fWREGkYD8bW7VvtWp3aexHaOZbmVZDmCBhCwvow61B2hbgGHKxNN3NcRa65FLGx+rT28/XtnscW7IZuFMsGy1lc2X5yQ+VzwHebWA8qHthmuJZARJIxeQaHKz6AC3JRlT8JqdHhgoTBLnMeHIdy62BF80KBho/au1//HrxqTOKQcTlLY2wjpujmyCSpfMOpNvQoHNDxuBe9+dr8KaMHtAi19Lnw4Wty40Vy61xltU4JiOiZCTogEsNrWGpHLuGnp30gQa27h/djR54r03HhA7gE2BNr+fOio59VgthU2CI7nwKgklZrADibWCrqST6H3GpGEeAgyYoxiSU9YFY6rGbLGuv2QpPiWqVtfChljwyhbSmzi2nUx2Zx63VfxmieHwSxqEjXIo4Klgoub6DlVpBHymBilp5udIXnqq9tGXXFKo1ZcNhV8eszXsfASE+lEtkKJZZZxw/gxd2SInMR9583oi1Rp9oS9c4iuWM0zgAFm+aRMMHC/SKly+Ucerq/wCxcRCYlSB1KxqEtwZcoygOpsVOnMA18U84ljuBZfEjNDrKQr2Yi4PA24kX0v4DjUDeDEOqBYzaSUiNfsXuXkHO6oGI8QKDbwL8kxS4oFF620ZLGykhbdW7gXVGVQwY6I0eujm0nA4n5RNJMylGT5lY2IzRro7MQCRdzlIIvdUXvNcl/txly6aLkKZhcMsaKiiyqAAO4DSuye7x407SJEv51PORyh8/1PPwvXQp7tTz593tcO+luo158Phem1N++/jw/loQixWu6k4JjmAuL34X19aiODIkiBrNi53UEcVijAjcj8KMAe+QU1tLaPUQSSCwyqSCdLMeyvHQa2pOwDHDL86xUJGkELuT1brYO7h/YzO9r3IJyDSnfDJAPCg6hvVW0sqAXIUaAcANdAP0tTWOxqxIzubKoJPkNaG71bF+VYcpoWUh1B9lioIsTyuCwDDVTZhwqt4HbT4sYVJVcI3zmdhk63qwHVGTlJqrsBdSEJU6kBtO8sYXBDNbco1hInyFn0kkYyMOQJ0CfhUKvoTzpEkffpyHL41PvSWQHjUzMDKS526YM8OEN+T/AN8qbmj58qKCDwpqSGgnU4stxLlC2sK5Gl2A7yPiakTJY0N2pM6xsY1LOB2bWuCdM2vHL7VvCgSyzwCiQ64Vn2LDnkkmJuP4Mf3IiQzD7z5vRE7qVjd68LC5jkmRXW11N7i4B1sO4ik7s42AwpFC4PVooKHSRbD6SN2h6ioe2d0TNKZI8TLBmAzKgUhmAy5jfnlCj8NehxuDmgjsp4ixsVX8Tu9EzMTnGZmbR7gMdCwVgwUnwpOK3CncCTDY2zC1jLGWYW1t1isGA8AAPCjEkXaNvE0nD4x01BNtL1J01a+ldplBIP5fKayQNlF2HKrGP2vtKBY4ceInUEzJiYATLbD9p1GHK2dytwb5Vylib2NWlUkjY4mQLkkWNXSPtGBUzFXJHtizdqw7NgRcAmpWLjaePiA4OZGI0BHDMvNSCVYcwxrMN6ulD/pyyYbCKvXMArM6HPhst1ERYi2IyjRG4Bbe1VDFKyrjLfz1S9zTGVq2JxSRozuwVFBZmJ7IA5k937iqht/fkxxtJ2YIhwaRc0rn7MOYBSe5iT3qKqnRBJicfG8WJcS4OE+w4JZmcMQuYe0i6tlPAlSOAqZ0g7AkjwU4I+UQqLqT/HhsdGY8JVHAsLNbiG411TUkTSebm23ZckdK4XZt1VK2z0v4tz8zJIq97CI3/AqBR8ad2T03Y2MjrljnXnderf0dNB6g1nRr16JdTQu3YPhfAe4dV9O7t7yw4+EOoa5W7JINQLlbgcHW4IDDS4txozDsSG11Ux30bq2KBgeTIOw3kVrCOjTeiSORI7ZljJkB5qhIEqHvQjtW5MqmvoWIAcwfdSaaldSyB0V7H9PJEtl5gs7dV/auHxeEQy4OdWVLFoZo7oUHtEGMgqVFz2V4LwNMbHR3ijSGRW+Tust37KzNKrOsOHDAFYMrtkc/VAsRerZes935x8mylGJgizqDlW4DRx5iWySLcNlDFmjdSCpd14ECjKaq5pLJOqzezTlqvGDx6yIWF1ykh1bstGRqVcH2SPdbUEjWg6bcOJUtA+SEEjrLAyOV45FNxGviwzHkBcGsd6Oto4raG1vnJnImu2JF+zJHHrkK8MvBQOQJFbbt7YSSEupeGVhYvGbFhYizoQUksDbtC/iK0io42PJdkL5fzJW2YbFZXtXpSwauQkU2It9N5ZASfC7fpVRfpSxqvmhkMQuTlBZ1IPIiQteg+9m7z4HFSYdzmy2KsNAysLq1uWnKg1HFrXCxAt6IdrOWdzf1W57k9LAxbCHEhY5j7DLcJIfq2N8rd3I+FXe1fL2zoy0sagkEuoBHEEkAEeVfUOzJOsgjcjUrr95SUY+pF/WpXi9A2MiRmx6eabUlRfwndImhDABhe3A/SX7rDVfQ0NbG42ElVkmnW5KteG6g/QYutyRrr3Ec70WIryildNWy05xkdjsjJIGvCfvrXDwNer1enVVDDVM0PHoeylYqh8Ru0p2HFFRbiP751XukDcCPacIdLJiUHYc/SA/w3P1e48j4Xo5RHCCyf3xpXxGnjpmNkiFiDb9ETTyOkcQ7KzLoXjxWFL4eePq42mkQCwz9ciBmzfYCqbEc/CtCxUAcMjC6tdSO8NofgaEbtQsMQizRtHJHBI3aykSSSyASyIyk5hwtoCBJa1GnGp866BBbcJpAALgL5R2hsySFiHRl7TKLi3sGx9dR7x31Ercek3dv5a7dSGaWGF2kWxs1gpiIPBnsZF01IS3IVh5WtgboCRhYbIju9A8mJhRCQzyKmhtoxAI8rXvX0+x/M1ivQxu8ZMS2JYdiEWXxkcED3Lc+oraaY0rfDdAzHNktJmHAmnJMk6NFMiujgqyngwPIimKXAt2FZ1lLC9hc4ZAvdcileHAArL8HuHLszahmw8oMSR9YoOrESuIRA472u1mHHLflWv7RHaFV7bez5I545lKPG+KgLo/ZZSB1SlZBcFAcpykceB1qxY9OB9KUwycyMG9ynMQDX4WC9NezZDjRKEPV9QgzW7N1JBF+ZFxp3Vm1fSu+27/y2GOCxsZVYyC1o1W+YkE3OYEqAOdYRvbudPgJSkoJQnsSAHI48DyPevEUQ04WNRGQ4kbKxdD2KVMRiDJGHRYDIWKhsnVnMNSDYtqo8SK23ZGEMeGiQjtBBm7szdtvPUmsU6GMK8uNaMAdUUV5iRc5YnDqoPLM+QHwBrf5Ydb0n4q/UGxjpkrqlZZ7n97IXIutLSIeVS1jvysef58a8IT/AGamhT5umvN6KM62JHjSakS4Rrkgc6aaBhxBr1CGqie0eIXt3ClnxOBOEiieF9gUMqXhsYALH3/vQfFoXyxDQL2N1tSvax/iSNqrlaGYcY5QG8UmtEw95jP4RT2LSzn31E3hwZmgAUZwJI3ZA2UyLGwYoGuMraAi54gUjEbehZtZAh5rIDG4PirgfC4pPR/QW9bpvG4B6kg1Axm4eBxRzzYaN3PFgCjE95KEXPiaUu1o2JEZMrC3ZjGdu1qCeAUeLEDxqYzlY2fETLhoRxswDn70x0Xusgv9qmDWndcnkZsMlUbdTb2Fw7y4JIuoX5VL1TXJVu11YRidUbsgC5sfA1caxfaxjM8/VHNF1smQ9rVWOYHta8+J7q03crarYrD3OskRyP3nS6v6j4g0TSVTW3Y82XOKcMMUbJ472IFx2Nkbp3C+2KbZSOII867FJYg91HTDmxODc3B+yQs8LgSp+0MCJonjPB1K+RPA+YNj6U1gcZ12EilvcvGjEjhmIGbXzvXZmWaN0JK50ZfEZwVuPK9QMJiHggWF8OwCKFDQLnjIHPqx20J4kZSNeJqYpRyS5kmD5p014cQ4bKVSJoVZSrKGU8QwBB9DUI7cjzKmWbOxIVeomBYgZiBdAOFzqRwqUkUz30WBfrOQ7Ad5RSFX1Y0c1jjkIh88bdyhGEwHUYrESYWONQFhRoVRU61QplJRgNJLuQL9k2A0OtWnDYlZEV0N1YXB/wBuRBuCORBqo/8AVYkxjiJ2mSSNGaQm4Z4mZGyPbKVAKXCjL3UU2djFTEZFIyTgsPCYAs1hyzrrb6yN9aktV4pSEuiqWOeWXR4iuXrzCk3IoEo5QYcWV8R3UQU0INEcC108tKpuMUrGtErRY3yltHKSdBTkkIbiP399QJ8KV14j8vOiVetSqlr5ac4Nx2P5hFSwNkHmhCORwNv77qeONfTtEW7qkTYEHUaH4VAxL9UrM/BFLHyUZj8L1SU9TTVJ1gDV57pc+OSPHRZ9v50mvgMTIkFnmeNOsL3KxspJQhfpNkYgjh7PGs1Xb2LxmIEk0ryWP0j2VHcqDRfQUH2vtNsRPLM/tSOXPhc3A9BYelH9gshj7J1HtDu/5oaokwSnXCKYS1DQTa2fM2RSrb0ZbU6vGdWbZZ0K/iju66+WcetVKpeyMZ1WIhk+pKh9CQp+BNKni7SFcV0XNp3t8r/GVvlMTYMHhofh7qWDr6/7U4DS6GpkiOphsoN8bXizghToRoaXHiWHP30QeIHjUOfBEajUfGqWn4hBVAMnAB89vZLZKd8Ruw4VX3z3hGChjxLDOY5lITNlLlgykA620JPpWK72dIOL2gxEr5Yr3WJOyg7rj6Z8W+FXnpqgldIyv8KIB31+lMxjU28Mh1+1Wc7qbGXE4hY3bKpBufgBfkSdBet6mQAnsFmwhrC4q+dGTTmE52HVC+QEEtqdSGvovK1XKeYovWLxjIkH/r7RHquYetNbO2bHAgjiUKo5d/K5PM1JtUnLJrkLwp9815eY3GVeo3DAEcCAR5HUV0rQzdfEZ8JFc3KDq284iY/yAPrRWvkjKtmODmhw6oMakYKSzW76YtXrVezxtmjMZ6hI43Fjg4IxSSahRY23tcO+kzbRHLWoStidSG0nse6ewu530qVJNQ/aIWVGQ8HUqfJgVI+NMmc99JMhpSK97HamGxRn9MCLOXy1isOUdlPFWKnzU2NTdgyFZVIvY9k92vCrL0j7OWPETALZhJnzcisvaA8dc3uqvbBkszr3rmHmhzfvVqyUSwh/cIeCDk1bBq7EH/XzhWqksLgjvroa9eoNehYK2Pd/bBmw8Mh4silvvABW+INGoJr1nG4OO+bkjvqrZwPsvx/1Bv5qvODnvSyq4bLTNE7TqjP6eR/dQEj2iZ8Bw5pI9fNGVNKpEfCl1k3ZZKkb9xxxrOzxdYr4KS620vC6kW7rGUN+GvnnZmM6qVX1IBGYAkXHMae8eIFfT29UYJgBbKHd4T3nronAt43APpXzJgXEOIQuoISQZlYclNiGBp7SPL2EuyfwJU9oa94A3ytx2RjDLBG54kdrzGhNuV7A+tTKiYYZZZVHBssg/F2G+K3/ABVLpG7fClXb4RXdTG5WmiOgzLIvlILN/qU/zVaRVBwzZJ4mvYHNG3iHtl/1hf5qtUWJYC16bQUH9TCJIznYhUlDWf2g13TCViLX0sKaFQUxJb6V/Ua6a2ArofSmfDnc+HSHZGD39f2RdUzkyZG6Ti5rmkRy2pBrlOp6GGog5MguPzI80vZO+OTW05Uu9eqPHJbypWKxQjjeQ8EVnPkgLfpXlvEeFy0Muh2Qdj3/AJ8lV01Wydmob9Qsf3x2is+Mx6G5CKqr33h7Jt6k1TthvadPG494qRsPHFsWGY3MhbN4l7k/GocK5ZwOFnt7jarCKIRM5Y6Afayz5uoQzdnEfqHD7q3Yf2R4ae42/SnKYMuWN2+rmP6igGG3icMc3aB4AaWPK1YtYXXIVXNxCGl0MkvkK97rY7qsVGeT/NN+O2U+jBffWqYJOfdWKqbj3enOtb3V2r1+HRz7RFmHcymx/f1ppRTXidEc/t1Ux/yKl0zsqG/9sH1G3yPsrRh5wRyB509ehQNjUyHE38/7+FIq6j5R1x/T9v4SyGUuw7dZ30xbw/J5NnD6s/Xt5RZV+OZ/dWVdIcAXaOJtaxctpr7Wtz4nj60f6cdpdZtLqwdIYkTyLXkP9QoHvzIshws4JLzYWNpByDKTFp55L+dGUrNDGeYP7oWX/Lf2Wm7IxyyrhZVNw8LKedioVrHxuGqr7c6QZYcU0IEYRHylrFjbTXz8OGtRdl76w4fAQBbGaJjePUZg2cFs1rfSB9KoDS3JJ43v+tYQUgL3F4xkD5SqCkBe7WMbD5W/raaIX7OdAdDqpIvcHwNiPKrLsnGdbEG+l7LjuddGHv18iKzNd8Fw0uGwsgABiQyPr2S65gAoHl76tawOCxjkyBjmYWvdrBb8e4L7q5RVBo3HX9LkJE4wnx7HIRDZknaF/HW57+I01oliIbaj1pnZ8Khbka68baXP/FSJZb0iirn0cwlj6bjuOy9ArIm1BLSoZNJrprleqRO1sDu4BUY8WcQvUF32xfV7OxR4XjKj8ZC/kTRqg2+eBM2BxCDiUzacTkIe3uBoerp454y14vbI9QtIZHMfdpssCwc2SRG+qwPuN6f2th2SVswtmJYeIJuCDTGIw5Rivd8e41cdldFWMxGGGLeSGKJh2Glk7Tm5VVCgGxLDKASKRdbpuXFsZjcDe/wdiqu+1mMPV63JuT3juqHAwDAnhcXqVtvZnyeeSHNmyNbNa1+d7cqhINa7AAXy+Z8hBcb2sB7K74bGLImZNfDnfuq4dHe1wkxjLdmUXT76jUeqg+qVStkYIRxixzZtSeV+GlQdj7ZKTMM1j1haNvqsDcenChojoeXN2H2VhXHnUzIp7BzxjsHDI+dvdfQRxR4aU7FiuHI9/wCtV3Yu8EeJRSpGcrdlFzkI0ILAWGt7a6i1F4W1GtvyqidBG9nkvPNb2OscFYD0izl9p4tj/wB0j0Wyj4AUCmxbMqKTcICF8ASWt7yffWk7/wC5BlxEskVg5fMwOmcSdoP3DUOp+7Vb3T6N8Vj3CxhYwQzZpDl0QqrWUAsbFhypG1zfoHTFkS2VrzvlVQmuxkX11FXreDo9jwsMrLMJyq5lcHIhF4/ZWxLNrKLEj2L3PCqLkNaLRFo5HxeLDAdp3W3MKBZR6DSt4iNhqdedZB0aKBjFLIxurBTyVvreOlx61ad8d6Ww84jU/wCGpPmxY/lalNW0ySCNvQJRVsMkojb0C0KCS4vcjkeI4eHdwrwmP6cfX96hR4jKlhprre3ifM0iPHknl6X19eVT8sdyV6RyTckBEQ1dqPDMDc8r2/Xjz0paub8PTn5/3er/AIVxKOaFrHHxDBHp1UdXUD4pHEDG/wDCdr1eoPvftf5Lg5pQbMFyp95+yPdqfSnbnBoJKVgXNlk+3NsQJjZRGp6lXslje1tGyg8Vvmt4Vq/R1tGXG7Olw0MkSKrPGZGV2kUTdoFU0AtdgDmPDhXz2TVl3Z6QcVgIJocOwXrWVs1gWQrocoYEdoWBuOQtU0QNRcE/NU98IhfkA3v12sm94oWkxc7SyQq5lcMFuAMhKaLrppwuaew+z44ouuKu8d8vWdWcpPCwY6d9Cg0uOxQzHPNPILmwF2Y2uQAB4+lb7iN24ZMF8jtaMIEB5qV4OPG/a8bmgK6d1O1ryCW3sT2RNHMwOIa1uq2L3P6XssTfeRFFkQ+tgP1qvM9zepu3NjPhZ3hk9pDa/IjiGHgRY0PoyMNtqb1WFVWTVJAlO2wtay0joi26UkfDuTlkIZO4Sa6ebAe9a1qAXNfO27U+WXQkMfZI4grrcV9A7rbTGJw6vpn9mRRydfDuOjDzo5lUGxujd7e6Elo3aGztyCSD5EfuEB6Tdupgo4ZEAM7NZRfQxjtOGHNfZt3NqOdCtzukUYjG4ZIk6qZmdLuM8YDoSfZKkm6ra9VHpa2gZcbx0VciDlkUkX9Wzn3VUtk7VfDTxzxkB4nDrfUXXXUcxypWynYCHEkkdScrF8cb3iS1iOy3Pfpvk+JU4ucNFMM5vEojuimExZQrE9llYEsLdo6ngI2EcDO5jwcHXMq3ISI6KTluWksBxtqazHbW9WLxrWnmlkBYkIWYopY8FS9hxsK27oh2IuEwQZ1tJiLSMTxC8EXytr5tXVTTukBc25I6BZy07JXgvcQOypO1OkiPDu8SYVldCVIcqmVgbEZVv+dUfau2XxcrzSABmsLC9gFAAAvWhdOm6OWRcdGOzJZJrcnA7L/iAsfEDvrLcPw9a5SxxhutgyvplLHC7wjK3VzSRXTxNcqcXpoGFOwUuhuSeFSsvpw4aX1+sB6VEwydkW99v3qUjEEDU+vff/mtaCRsdU1ztr2PvhI+IM1xu077/ClVmvTNjyEw8I4EtI3p2F/+q0qsr6T4+smkNxaJEXXx7enj2q9CrX6IvXCi6KB00hDegJ+FmxrldNSMBhusdV7zSYm2UWxpe4NG5V46Itil8S05HZiUgfffQe4Zj7q14G1V7o/2UseDBXTO7HXuX5sf01YLUdw+pp6mN0TTci4cD+ZCHrYJIJc+xCpvSRuymIQT8GQBXI+rfst4hSSD4N4VjE8BVip4gkH00r6XkjDKVYAgggg8CDoQaxPf/YBgmOnZBsp5sp9k+JHsnxXxoaWiFL/j+nt2/hFxTiojId9bc37jr7jf0uqvgp8jqx5EX8q0vYG8pwbtINUZLMPK+Rx4qT7iay0VetwcYrzYdZCAElUknhlW7jjzuALeVBzC1nDomVDUMbBNFLsWlw9QEX6Y4Yo4sEiKrN1dutvclEsBa3EEszXrLrVd+lnFxPi4+oI6sQjLlvl7TuTlU+zrfQaVSVruAWjCRQC0YVm3M3YkxEivYhAyqGNxd3IUZbakjVrjhlr6HSMKABwAAHkNB8LVUt1dnIjYOHiscZf1sEDfzOfdV2xOFK6jUfl5198PrY3SOY42PT0WDQ+VnNti9h7KDtLBLiIJcPKLxyqVPMrfgy+INiPKsUm6KcWptEolH0iCBlYEgqbnXgGB5hhW5VAxuw0lbOWkU2AORyoNuZA4m1hfuAo+eludUeCd12JXgWCrZ405hoszAUscak4Tn5VCuGF6bI8hpsnwQSBrwtyNrU/hjbj8TSI+K+n61Ib2D5n9aCe3oljuybvWTdIspzYjmDMFPgFUftWvH9P0rKN/v8f/AD6vnTOlo4XO3NvsUhoYxHPUNb0Y63yP/Fmporu5HeW54KCf+aZozu5xk+5WMn0ldcNaHVTL97/GVtu7UOXCYdTx6pD/ADDN+tEXQGm9l/wIf8qP+kVKrz4TSRTGSNxBuchNHNbI2zxcKE6W8qrG/u7HyzCkL/Fiu8fjp2k9Rw8QKuTcKYXl5j869G4LxB/EIHNmAu3F++N7KZraZtM8Fh3Xy7anFxBC5b6Xvbx76M7f/wD1Yj/Ok/qah9dEZsvsOPRRZ8QzkFmLEAAXN7AaAeVIWptdFdLi2zo32mmKu8YKqiRREWtlYlpGC6+z7NaaRWTdCX8CX/PX+gVrZqVkaG1EgHcfZGxRtjia1u2fuhuLVAe48+7vqL1wHE2qZjfpeQ/MULX9T+dO6SulaNDjcea4+jjcNQw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7" descr="data:image/jpeg;base64,/9j/4AAQSkZJRgABAQAAAQABAAD/2wCEAAkGBhISEBAPDxAUDxQQEBUPFhAQDxQPDxEQFBAVFRQQFBcXHCYeFxkjGRQVHy8jIycpLC0sFR8xNTAqNSYrLCkBCQoKDgwOGA8PGiwcGBopLCkpKSkpKSkpKSksKSwpKSkpKSkpKSksKSkpKSkpLCkpLCwpKSksKSkpKSkpKSkpKf/AABEIALMAtAMBIgACEQEDEQH/xAAbAAEAAgMBAQAAAAAAAAAAAAAAAQUDBAYCB//EAEAQAAIBAgQDBQUFBQYHAAAAAAECAAMRBAUSIQYxQRMiUWFxFDKBkbEjQlKhwQckotHwFVNykrLCNGJjc4KD8f/EABgBAQEBAQEAAAAAAAAAAAAAAAABAwIE/8QAHREBAQACAgMBAAAAAAAAAAAAAAECESFBAxIxE//aAAwDAQACEQMRAD8A+4xEQEREBERAREjVAmJGqTAREQEREBERAREQEREBERAREQEREBERAREwY6tpRm+HxO0DHXxe9hMHtXnKtsVPHtMC39q85kTGWlL7VPQxUDpVa4uJMrsqxWq6+G/wljAREQEREBERAREQEREBERAREQEREBK7Pr9gxHQg/C8sZixNEOrI3JgVPoYHDHFSPappZjTajUam+xU8+hHQiavtcC39pnoYmU3tc9DFwOx4aqXd/JP9wnRSn4ZwBSlqYENUOqx5hbd0fnLmAgxEAJEmICIiAiIgIiICIiAiIgIiRAmIkEwKvPMhTEpZu6w91wNx5HxE+c5pk1ahU0Ot+oZd1YeIn0fF5pa4QD1P6CU2JpmodTnUfPp6QOITC1D90zqOGMkpAitiKi6hutIn3T0L+J8ptjCDwmZcKIHUU6oIupB8wbz3OYw+P7N7D5dDOhw+IDi4gZoiICIiAiIgIiICIiAiRJgIiICRec/xbxL7IqgIWaoCFYi1MEDq3jOXXP61EE03eqKqdq5YagG5MynpbkV+M53yPpF5X5li7DSDbxlfwtmb1MMalQ6jrIU+I0g/rNHNsfpvc7mdDWzPHhQd5kwOM1KG8RNHL8nOJStXqbU0puEF7a6gU970H1E9Zc3dHoPpAuQ09Xmsrz32kDns+xpp11FrBl59Lgm4+ktslzyx5/DpLLAYSnWFSlWQVFIDWPQgkXB6HcbjwlBmXDVfDOTQRq9I7gqL1E/5WHX1gd1h8crjY/AzOT1nzfD8Qsp0upQ+DAqfkZeU88ZlsDA6GvmiKDc8p7wONFVS68r2B6HzE5mmisb1EFTycXX5S8w+aoAF06ANgFHdHoIFpE8U6oYXU3nuAiIgRJiICIiAiIgaWa5WmIpNRqi6sPip6MPMT5PmvaYJ3w9ZtVMMpDbhHF9hq5Bun9CfY2E4PMsW9J6mHxIFSm4IIbdXRutvCSyUUfC3ElRC9Fh9jcuANhR1Hlf8J258p0VHKXxdQj3KSmzP1bxVfP6ec5TBVVw9Wpg1butapTZu8SpGysevKx9AZ3XC2ZFWGFYXGg1EK76BcXVvK52Pw6SS9C2zNVo4SqqDSqUigA5C40j6zjsCbADynX8TEezVAeukD11CchR2E6G92k8HECaOJxVpotjt+cDreHq/21vFD9Qf0lzm+bJh07SpexYLZbarm/IE+U43hrF/vVLfmSP4TOq4nyJcZhqmHbYtuj/gqD3W/n5EyXfQpK/G+GqOUqUddO3vsoJv17p6eYMrXzLCBz7O7AWvoqKQo8lb9D858yqZhWoO1Gog1IxRg19QKkgg/wA5a5EK2LqClhqZc3u7HanTXxdv6vMZlntpqPolHNKbC4YDyJ3nmrjhcBbub7KneY/ATqcvyemlGnSZEfQoBOgEFup385uUMKie4ipf8Khb/Kbs2nkuHZaepwQznVpP3R0B85YyJMBESIExIkwESIgTIkxASuznJKeJTTUuCPddfeX08vKWMQOGxX7MKbU2+2dqoHcqbKqkbgEb3+cv+GMh9lpWchqr7u6ggEgbAX6freXNoMDnOK8RfRSHTvn6D9ZzdR7CWGa4nXUd/Ow9BylHjK0DRx+IO5A2va/S56XmHDAmdpmOQdnlbKR3wVrt4hrjb4KbTlMMm0C24ZT96o/4v9pn0LFYpKaPUqMFRFLsx5BQLkmcDwt/xdL/AMj/AAmev2g552lQYGme6lqlex2Lc6dE/wCo/Cc5XUWTdfN8/wAHiMVia+KQqBWqM4SoLOi8lW689gPzn1L9lFRUwhwrBRWpMXfSAA61GJV/E2sV3/DOTZdKE2LEC9hzJ8BM/D+Iq0MQMQSoOnszTW9imrUQSeZnmx8nLW47j66IMxYXEK6LUQ3VxqB8plnrYpiRJgIiIC8REBEi0QJkSLxeBN4kXkaoHu80s2xGii56kaR6nabV5R8T1tkXxuT9IHL4yrPHD2B7fFopF1p/at4WHIfE2mLGDYzp+CMv0UWrNzrNt4hF2HzNzAus6pg4auD1pP8A6TPmNMbT6Tn7/utf/tn89p80NSwgWvDWJCYntG5U6VRz6KhJnKYRySXc6nqMajMeZdjqY/P6S0o1CKGLqf8ASWiPWrUAP8KtKulPP5r01wWaVJ71XmhTqTYSpPM0dpwfniKr0arhLNqTUbDfmtz57/GdctQEXBv5jcT449fSb3tb6S4yvOKiWNNyvlzUj0m2Pm1NVncNvpsmUGVcUJUstW1NvG9kJ8N+Rl4GnpxymU4Z2WPcTCcUusU9QDFdQS/eKg21W8JkvOkeokReBMSIgY9cgvMeqeS0DL2kg1JgLTG1SBtGpOe4gq3qAeCgfWbmKzAJbfnKvGYpW3sL+MCmq0DUdKQ++wX08T8p3lNgqqq8lAUegFhOBq5iEdXFgVa4t9J0P9tA8t4G9xBXHs1Vb+8NI8zflPn1ZD4S/wA6zIsoI5Kbm/ha00cJiA4Om3d5XO7f4QOZ8pLdCoxbacMtMizVMRrIOx0U6dlPzczQUy0zvCO2l7bAHu3sw35kHccusoxXOrQAdR2ta5Jnmz5rXDWmwagHWWGAwTPa6tvyVVvUYfisdgPXnK3DEK47TbvWvbWU8WC8mM7WmSqIMKdSsdRc7ux6lz+nKT0Lm5HNVKqwO4INjawNunkR1E18tzWwG/5y94qzKgBqqEMGUqyoQxquBYaPMfi/+TjsozWkE7KoijUw+2Y7Lc2Bc9LeI8ZfzSZuizDG6lQarKzhXPUKeQv0GqwJ6XneYXi5VwlSpUN6lFbaT71Qn3CB5m1/SfLc5wb4cbutRGFtjuLjqPDznLe3Oa7guSXVVVzzKgbqD48vWTCXH4tsrpsbmlZ8R2grPrG/aBzdCSSQp+M+rfs+zg1sMUeoalSk5BLNqfS24J/MT41gMDqG7HnbnPoX7NsEtOvUO4JokbnYjUDv9Z3jdXSWcPpl4vMK1J7DT0M2S8TxeIGvPLTJpkFYGAiY3WbRSeTTgUmYZSKlu8y25FTaV7cMH++qEeo/lOpNOQaUDmKPDVNN7XPi25mSvh1prqYhQLbnz2E6A0Zp4/KVrKUa9j4Gx2gc1WxdN0Ogo/kxA/LmZz9PL21vqrU7FdYp0VuwF+8CWaxtz9AfCdLiOAFO6VXX1AbeVD8CVqVU4inULsNwAthYWsvny/Ocao3V4T7NFD1atTVvZBcHyOkgTTzjhtaKrUQkhlIYNZXF+lgb2Mxn+0T3VpOgGwABAA6AXPKaOL4fzB1YEFLgi9wtri33ZPWixy2rRUBqg1MpAKMDpKfjFrWt5yxqZrhFL63pt1p9nSWnUpc/vaiTtbpvYzmsnwWHogLicMKlWmvZu1ypa3KoOe56jlym49fCaSBh7tfZu6AB4EDnJZyKXGYdHxC9nUW9Qe64sqW+4tx7nWwG15p47KqtnUrQYMtvdIIPir22223uJt5pjKCOriiBe5AA90gjkTvLTB57QqU1JwiX3Ba4uxB5kEESq57KMRdexqgNp2s1iGUHl9J32X8NUnppUoWpgjbTtpPUbef0lJUxuHIGnCqrA7OCL+m1p1XB+HOh2UnS7XVCQdPQ/wBeksRorwF3i3a21bmyA3PjvOhyrJuxAAOo+JAv6bS2SkZkVJfWfV3XmneZVMBZ60zpExJiBFoInu0WgY9MaZ7tFoGPTGmZLRaBj0yNMy6ZFoGPRI7OZbRaBh7KeWw4PPebFotAq6/D9BzqekrG1rkbzyOGsN/cJ/lv9ZbWi0CpPDWGPPD0z6oDMq5FQHKjTH/rX+UsrRaBpDK6Q5Uk/wAgmdKIGwFvQATNpi0DyFi09xaBGmLT1aLQPNpMm0iBMSIgBJiIECTEQEiIgRAiIExEQEREBJiIEREQJiRECYi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009" y="836712"/>
            <a:ext cx="202748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0" descr="data:image/jpeg;base64,/9j/4AAQSkZJRgABAQAAAQABAAD/2wCEAAkGBxQSEBUSDxQQEBAUFBIVGBcSFBQSFBQUFRIWGBUVFRcYHCggGBolHRUUITQhJTUrLy4uFx8zODMsNygtLisBCgoKDg0OGhAQGiwcICQsLCssLCw3LDAsLDQsLywsLCwsLCwsLCwsLCwsKyssLCwsLCwsLCwsLCwrLCwsNyw3K//AABEIAMwAzAMBIgACEQEDEQH/xAAcAAEAAQUBAQAAAAAAAAAAAAAABwMEBQYIAQL/xABGEAABAwICBwUEBwUFCQEAAAABAAIDBBEFIQYSMUFRYXEHEyKBkSMyobEzQlJicsHRFENzkrNTgpPC4RUWFyQ0orLw8Qj/xAAZAQEAAwEBAAAAAAAAAAAAAAAAAQIEAwX/xAAhEQEAAgICAgMBAQAAAAAAAAAAAQIDESExBBIiQVETFP/aAAwDAQACEQMRAD8AnFERAREQEREBERAREQEREBERAREQEREBERAREQEREBERAREQEREBERARFRqqpkTC+VzY2NFy55DWgcyUFZeErQ8b7Rmtu2iZ3x/tJLsj6ge8/wCA5qO8f0gqKm/7RM9zfsN8Ef8AKNvndBL2L6cUNOSJJ2OeNrYvau89W9lqOIds0LfoaaaTm9zYx+ZUTVEoGQsByyWHqZ80Evf8bn3/AOjZb+Ob/wBNZTDe2imcQKiCaH7zSJWj5H4KBe+V3h9M+Z2qzZvJ2Dqg6xwjF4aqMS00jJYzvadh4EbQeRV8ubMKc6juaaaaJ7gNYsdqh1tl27PVbTo/2pzwSNZXEVFOcjIBqyx/eIGTx6FBNSKjSVLZWNkicHxvaHNc03DmkXBBVZAREQEREBERAREQEREBERAREQeKCtMMXc3Fp4cTeWNBa6m1r9wIyMnW2a17+I7wdinZad2laGR4lTHMR1MQc6KQ7srljvuH4bUEXVNRCczU0gHEyt/JYqompfrVkXSNj5D8gsjT9jFQ5rXGeNpIBIDCbXGy981kqXsWaCO/qX9I2Nb8TdcpzVh1jFaWlVFZQj95USn8IYP1Vm6Fkn0NNUuHERSP+Iup1wDs4oqexZEHu+1L43fHZ5Laf9mNDbAWHLJVnLM9Qt/Ksdy5LqaVzXhuq9hJsA9rmn0IutrpmiGMMb5nid5U0aQ4DHOwxztDh9V1hrMI2Fp3EKJMdwR0Ze1hJfGbOYdpFrh7OIIz9RuU483vOupRlw+kbjmGHqavmsbJUazgL7cla1NSrVr/ABA8wuzinHsB0iL2TUEhzh9pGD9gus9o6OI/mUwLmvszqe5xyncMhMJIzz1mH82tXSaD1ERAREQEREBERAREQEREBERAVji7vZEfbLWeTjY/C6vli8adnGPvk+jCqZJ1WV8cbtEPQ5W4dd54Bed4qEMiwzdurTtk43qsJFjmyKo2RdK5HK2MxCO7Soy7RqbUayqbkWkRP5tcfAT0db+ZSbK9aR2gxa2G1X3Yy/zY4OHyVPbWSJh1rXeOaygbGQO+cRsdY+Z2qxWSoMLnrJNWmifK7fqjJo+845DzXxi2DzUsnd1Mbo32BF8wRxBG1b/aN628/wBZ1tsmixtiNA4bRUM+IK6iXL+hkevitDHt9sHHo1p/RdQKUCIiAiIgIiICIiAiIgIiICIiAsVjn7s/fI9WFZRY7Hm+x1vsOY7yDgD8CVzyxukumKdXhjnOyVq19lULlRXlWl69IV2yqs2VWS9Dki0omkSvDJdYPSKi7+mmhvqiRjmk8AdvwusmHqzrn2YeeSmbT2mtI6YHDaNlPCIYG6jBtttdzJ3laj2rxNDKe/va7j0bq3PlsW8x2uNa9t9lomkeD1WL4kIaVjhDGNUyuFom5jXN/rWyFhvC6eNu2Tcyp5eq49RCp2GYQ6oxF9W4HuqdjmtO4yPyaB0brHzC6BWF0R0ciw+lZTQZhubnH3pHn3nHz3bgs0vUeOIiICIiAiIgIiICIiAiIgIiICoVkWvG9v2muHqFXRRMENOifdovttn13r6X1Ux6ksjODiR+F3iHzI8l8rx7xqZh7lJ3WJERFVYWPr33NuHzV5NJqi6xcjtpPUqJlesPaaHWcBu3raNFo8pJNxeWN/CzI/G61/Cc2l3E5dN36raNGB/yrOZkPmZHXWnxK/PbH51vhplkRF6byhERAREQEREBERAREQEREBERAREQYDSCG0jJNzhqHqLlv+ZY9bLiFKJY3M2EjI8HDMH1WrzOdHlK1zT0Jb1BGRC8/wArHMW9oel4mSJr6y+18vcALlW0le0b/XJYmtxlu463IbPVY5bYja9qZ75nJo4rFGUzP1W/RjMnirR0kk7rbuWwdVmKWnDGhrf/AKVDoyVAciOayWBYl3L2Uk7XRl+u6F5sY5gXFxYCPdeAb6ptcbL2NmDYZqjvJsgdjTtPMq304qYxRyOlJbq6pjLcntmBvG5h4g/C98l6Xh4Zjmft5XmZq2n1ry2669Ud9n/aAJ9Wlr3BtVazJCA1lRYcsmycW787cBIYW21ZrOpYXqIiqCIiAiIgIiICIiAiIgIiIC8uqVXUNjY6SRwYxjS5zjkGtAuSVC2lfaDUVTi2le+mpdg1PDLIOLnbWA8BY8TuV6Um3QlvFtIaalF6meKLk5w1j0aMyei0fGu1mAtLaCN078xrytMUbeeq6zneg6qJpHgOy8Uh3k3PVzjmreWfVvq5vO136LvGCsd8o2lTQ2lfWwVU9S4yzOkYL5CzWC+qwDJoGtkPmqhwLVN3OLm7rZZc1W7KHd3hoe42vLM4k7xcD8lkcF0io6yrlp4nuJjb3hbazXi/i1DvAy2cV5vl4Pe+6tvjeTGONWUqDDy7wxN/TzK2CkoGQeJ9pJeG5qrS1Ya3VjAY3ksXUVXNRi8atOZ5lGby7X4jiFxiGI2Be9wa1oJJOQAChzS3TX9rl1BcUzD4DvcftuHyVbT7SgzONPCT3TT4yPruG78IWm903U1jrbbG1suC9LFj1zLHMsnUOBYTtFrgj4ELdtEe0ippmsZV61ZAAPFkJ2C3HZIOufMqOWwu1SGNfZ1sza1uSvmzFlhJkNgcNnnwXa1YtHKHSWAaQ09bHr0sjZBvbm17Dwew5tPVZVcwU9U+J4lge+GUbHxmzuh3OHI3ClLQvtPbIWwYjqxymzWzNyjkO4PH7tx9OmxZr4ZjmOU7Sai8BXq4pEREBERAREQEREBERBF3bFjxuyhjNtZolltvbrERsPUtJI5DioyWW0ure+r6mQ5+1c0fhj8AH/afVYlbsdfWqsrMfSv/AABWvd+qum/Sv/CFcYXT688TftSRj1eFaehJGm0JosFaxhLWhtOHEZZOcwSjzufVQ9o/pC+HFo6qO59q1thsdG/wFlhu1TsUp9rWkDXTMomkFsQEsg3F9vZt52Hi82rC9jeFw1L6moexmuyRuo7VBLQWn3b7FgntZJVdVBpPBaPpljzmM7ths5+XMDeVumkUkVPTvkdtNhc5noOZtZQxiVU6aR0jtp2DgNwC6YqbncoljXNX1SnPVPuuyK+3NX1DB9Z2TQtaFWlcWu7t3Vp4jgrl7QRY5hWLHGWQEZMYfUq/UjGygxHeYzs5ckc8EcQVfVLNZhHJYFriNijoS/2Q6bP70YfVOLmkewe43IIGcLiduVyOluCmJcg09W+ORs0ZtJG5r2nZ4mm4+VvNdY4PXtqKeKdnuyxskHRzQbfFZc1dTuEwvURFxSIiICIiAiIgLwr1eOQcz1hvLKeMsv8AUcqSqVX0kn8WX+o5U16MdKrTZP1Z8iryhqhBKyZ4JbE4SEDaQw61vgrSoykjPVvqmJ/Qyfgd/wCKi3UjW8QxZ88k9RIbyTPJOezW2gdBYeSk/sJmDKeqc4hrQ9hJOwAN2qHBc2A4/Fbvo6JIKZ8Rdqtlc17mjkMgT+SxUpNpWbRplpCauTVZcQMPhH2jvcVrLmq4IVCedrMzt4b1tiIiOFXndgDWdkFauc6Y6rfDGEbG6Y3d4WcP/fmsjHGGiwFgg8ijDRYbAqNZJYtbvc4egKuVi2ya844Am3QKZGTK1x21bGVrh2qJHi6I7F6/vcJjadsL5IugDrt+BC53Uy//AJ8q/BVwk+6+KQf32lp/prjljdUwl5ERZUiIiAiIgIiIC8K9RBBnaFos+jndKwF1JK4uDtvdvcSTG/gL7DzstUXTFXTMlY6OVrZI3gtc1wDmuB2gg7VE+lfZnJETLh/tYtphcfaM/huPvjkc+ZWrHljqUTCNsQb4Lja0g+hXxXP1onAZlzDbmSMldyssXRvBa8ZOa8Frm9WnNWNOy9gfqEg9NoXaeULbBcHEfjksZN28N/1WWe8AXJsFZ1GIAZM8R+H+qoMpXyG8hIHP8huUViK9D7mry46sQPXf5L7pqDPWk8R4bfVXUEDWDwjz3lVVbQ8Xq8uvC8cUFviE+qyw2nL9SrPCGeIngPmvK14cb36Krh8jWtNzmTwUC/kPhPQrXVlqqtbqkC9yLLEpIKTewKa1fUM+3TB3myUD/OoyUgdhuscVJaCWinlDyBcNu5hbrHdex9FzyR8ZHQaIixrCIiAiIgIiICIiAlkRBisb0cpqsWqYWSEbHWs9v4XjMKOse7GQ8l1HUuZe3gnbrtNvvtsR5gqWkVq3tXoQBN2bV0GynbNb60MjXk+TtUhYmqw2eL6WnqY+ZheR/MAQulUXWM8x9I05adWRg2L2tPBx1T6FVGytOxzT0IXTc1Kx4s9jHj7zQ75rHzaNUbvepaU9YY/0Vv8ARH4ac6OVCQLoh2hGHnbR0v8AhtHyVP8A3Dw69/2Om/kU/wB4/Eac2zxr4fI1osXNHmF01HoTh42UdL/hNPzCvYMApWe5TUzOkUYPyUf3j8TpytHE6U2hZJN/DY6TP+6Cs/hnZ9iM/uUr4wfrTERD45/BdNMYBkAAOQsvpVnPP1BpDej/AGKG4diFRcf2dOCPJ0js/QDqpUwXBYKSIRUsbIoxuaMyeLjtceZWQRcrXm3aRERVBERAREQEREBERAREQEREBERAREQEREBERAREQ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396" y="3861048"/>
            <a:ext cx="1943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16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ZYxJotiXXY0/TeqxkbdxlvI/AAAAAAAAYAo/LaQszOxos_k/s400/%252B%2BM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234" y="3723034"/>
            <a:ext cx="2226246" cy="22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51520" y="620688"/>
            <a:ext cx="2236510"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MISION</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251520" y="3501008"/>
            <a:ext cx="2140331" cy="784830"/>
          </a:xfrm>
          <a:prstGeom prst="rect">
            <a:avLst/>
          </a:prstGeom>
          <a:noFill/>
        </p:spPr>
        <p:txBody>
          <a:bodyPr wrap="none" lIns="91440" tIns="45720" rIns="91440" bIns="45720">
            <a:spAutoFit/>
          </a:bodyPr>
          <a:lstStyle/>
          <a:p>
            <a:pPr algn="ctr"/>
            <a:r>
              <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t>
            </a: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ISION</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CuadroTexto"/>
          <p:cNvSpPr txBox="1"/>
          <p:nvPr/>
        </p:nvSpPr>
        <p:spPr>
          <a:xfrm>
            <a:off x="251520" y="1449358"/>
            <a:ext cx="8597725" cy="2123658"/>
          </a:xfrm>
          <a:prstGeom prst="rect">
            <a:avLst/>
          </a:prstGeom>
          <a:noFill/>
        </p:spPr>
        <p:txBody>
          <a:bodyPr wrap="square" rtlCol="0">
            <a:spAutoFit/>
          </a:bodyPr>
          <a:lstStyle/>
          <a:p>
            <a:pPr algn="just"/>
            <a:r>
              <a:rPr lang="es-ES" sz="2200" dirty="0"/>
              <a:t>Satisfacer las necesidades de nuestros clientes nacionales y extranjeros, a través de la prestación de servicios de hospedaje, alimentación y recreación, con principios de calidad, amabilidad y excelencia; para lograr el engrandecimiento empresarial y así contribuir al desarrollo de la actividad turística en la ciudad, provincia y región.</a:t>
            </a:r>
          </a:p>
        </p:txBody>
      </p:sp>
      <p:sp>
        <p:nvSpPr>
          <p:cNvPr id="8" name="7 Rectángulo"/>
          <p:cNvSpPr/>
          <p:nvPr/>
        </p:nvSpPr>
        <p:spPr>
          <a:xfrm>
            <a:off x="251520" y="4266962"/>
            <a:ext cx="6414714" cy="1785104"/>
          </a:xfrm>
          <a:prstGeom prst="rect">
            <a:avLst/>
          </a:prstGeom>
        </p:spPr>
        <p:txBody>
          <a:bodyPr wrap="square">
            <a:spAutoFit/>
          </a:bodyPr>
          <a:lstStyle/>
          <a:p>
            <a:pPr algn="just"/>
            <a:r>
              <a:rPr lang="es-ES" sz="2200" dirty="0"/>
              <a:t>En el 2015 ser uno de los sitios predilectos de alojamiento a nivel provincial, dando mayores beneficios de alojamiento, recreación y otras áreas afines, que motive al cliente a preferirnos como los primeros en el ámbito hotelero.</a:t>
            </a:r>
          </a:p>
        </p:txBody>
      </p:sp>
    </p:spTree>
    <p:extLst>
      <p:ext uri="{BB962C8B-B14F-4D97-AF65-F5344CB8AC3E}">
        <p14:creationId xmlns:p14="http://schemas.microsoft.com/office/powerpoint/2010/main" val="47563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99392"/>
            <a:ext cx="4673075" cy="784830"/>
          </a:xfrm>
          <a:prstGeom prst="rect">
            <a:avLst/>
          </a:prstGeom>
          <a:noFill/>
        </p:spPr>
        <p:txBody>
          <a:bodyPr wrap="none" lIns="91440" tIns="45720" rIns="91440" bIns="45720">
            <a:spAutoFit/>
          </a:bodyPr>
          <a:lstStyle/>
          <a:p>
            <a:pPr algn="ctr"/>
            <a:r>
              <a:rPr lang="es-ES"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ORGANIGRAMA</a:t>
            </a:r>
            <a:endParaRPr lang="es-ES"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27" t="23167" r="6042" b="16832"/>
          <a:stretch/>
        </p:blipFill>
        <p:spPr bwMode="auto">
          <a:xfrm>
            <a:off x="169152" y="1089248"/>
            <a:ext cx="886734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86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906"/>
          <a:stretch/>
        </p:blipFill>
        <p:spPr bwMode="auto">
          <a:xfrm>
            <a:off x="323528" y="3521790"/>
            <a:ext cx="2638425" cy="221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0 Imagen"/>
          <p:cNvPicPr/>
          <p:nvPr/>
        </p:nvPicPr>
        <p:blipFill rotWithShape="1">
          <a:blip r:embed="rId3">
            <a:extLst>
              <a:ext uri="{28A0092B-C50C-407E-A947-70E740481C1C}">
                <a14:useLocalDpi xmlns:a14="http://schemas.microsoft.com/office/drawing/2010/main" val="0"/>
              </a:ext>
            </a:extLst>
          </a:blip>
          <a:srcRect l="53987"/>
          <a:stretch/>
        </p:blipFill>
        <p:spPr>
          <a:xfrm>
            <a:off x="323528" y="980728"/>
            <a:ext cx="2638425" cy="2505075"/>
          </a:xfrm>
          <a:prstGeom prst="rect">
            <a:avLst/>
          </a:prstGeom>
        </p:spPr>
      </p:pic>
      <p:sp>
        <p:nvSpPr>
          <p:cNvPr id="5" name="4 CuadroTexto"/>
          <p:cNvSpPr txBox="1"/>
          <p:nvPr/>
        </p:nvSpPr>
        <p:spPr>
          <a:xfrm>
            <a:off x="3131840" y="908720"/>
            <a:ext cx="2753703" cy="369332"/>
          </a:xfrm>
          <a:prstGeom prst="rect">
            <a:avLst/>
          </a:prstGeom>
          <a:noFill/>
        </p:spPr>
        <p:txBody>
          <a:bodyPr wrap="none" lIns="91440" tIns="45720" rIns="91440" bIns="45720">
            <a:spAutoFit/>
          </a:bodyPr>
          <a:lstStyle>
            <a:defPPr>
              <a:defRPr lang="es-ES"/>
            </a:defPPr>
            <a:lvl1pPr algn="ctr">
              <a:defRPr sz="18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dirty="0"/>
              <a:t>BALANZA COMERCIAL</a:t>
            </a:r>
          </a:p>
        </p:txBody>
      </p:sp>
      <p:sp>
        <p:nvSpPr>
          <p:cNvPr id="7" name="6 Rectángulo"/>
          <p:cNvSpPr/>
          <p:nvPr/>
        </p:nvSpPr>
        <p:spPr>
          <a:xfrm>
            <a:off x="3168352" y="1413351"/>
            <a:ext cx="4572000" cy="4031873"/>
          </a:xfrm>
          <a:prstGeom prst="rect">
            <a:avLst/>
          </a:prstGeom>
        </p:spPr>
        <p:txBody>
          <a:bodyPr>
            <a:spAutoFit/>
          </a:bodyPr>
          <a:lstStyle/>
          <a:p>
            <a:pPr algn="just"/>
            <a:r>
              <a:rPr lang="es-ES" sz="1600" dirty="0" smtClean="0"/>
              <a:t>La </a:t>
            </a:r>
            <a:r>
              <a:rPr lang="es-ES" sz="1600" dirty="0"/>
              <a:t>balanza comercial a partir del año 2009 presenta un saldo negativo, el cual se ha ido acrecentando de manera significativa hasta la actualidad. Pese a que en el año 2011 se logró una leve recuperación comercial del 6,80% frente al año 2010, la situación de la balanza comercial es delicada debido a que en comparación al año 2009 la misma presenta un deterioro equivalente al 535,60%, lo cual no es favorable para mantener saludable a la economía </a:t>
            </a:r>
            <a:r>
              <a:rPr lang="es-ES" sz="1600" dirty="0" smtClean="0"/>
              <a:t>nacional.</a:t>
            </a:r>
          </a:p>
          <a:p>
            <a:pPr algn="just"/>
            <a:endParaRPr lang="es-ES" sz="1600" dirty="0"/>
          </a:p>
          <a:p>
            <a:pPr algn="just"/>
            <a:r>
              <a:rPr lang="es-ES" sz="1600" dirty="0" smtClean="0"/>
              <a:t>Los saldos deficitarios en </a:t>
            </a:r>
            <a:r>
              <a:rPr lang="es-ES" sz="1600" dirty="0"/>
              <a:t>los últimos tres años </a:t>
            </a:r>
            <a:r>
              <a:rPr lang="es-ES" sz="1600" dirty="0" smtClean="0"/>
              <a:t>de la balanza comercial son </a:t>
            </a:r>
            <a:r>
              <a:rPr lang="es-ES" sz="1600" dirty="0"/>
              <a:t>los siguientes: 2009 USD -283,214 mi; 2010 USD -1.931,32 mi; y, 2011 USD -1.800,07 mi.</a:t>
            </a:r>
          </a:p>
        </p:txBody>
      </p:sp>
      <p:sp>
        <p:nvSpPr>
          <p:cNvPr id="9" name="8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Macro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12940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827420"/>
            <a:ext cx="3484928" cy="369332"/>
          </a:xfrm>
          <a:prstGeom prst="rect">
            <a:avLst/>
          </a:prstGeom>
          <a:noFill/>
        </p:spPr>
        <p:txBody>
          <a:bodyPr wrap="none" lIns="91440" tIns="45720" rIns="91440" bIns="45720">
            <a:spAutoFit/>
          </a:bodyPr>
          <a:lstStyle>
            <a:defPPr>
              <a:defRPr lang="es-ES"/>
            </a:defPPr>
            <a:lvl1pPr algn="ctr">
              <a:defRPr sz="1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s-ES" u="sng" dirty="0"/>
              <a:t>PRODUCTO INTERNO BRUTO</a:t>
            </a:r>
          </a:p>
        </p:txBody>
      </p:sp>
      <p:pic>
        <p:nvPicPr>
          <p:cNvPr id="8" name="0 Imagen"/>
          <p:cNvPicPr/>
          <p:nvPr/>
        </p:nvPicPr>
        <p:blipFill>
          <a:blip r:embed="rId2">
            <a:extLst>
              <a:ext uri="{28A0092B-C50C-407E-A947-70E740481C1C}">
                <a14:useLocalDpi xmlns:a14="http://schemas.microsoft.com/office/drawing/2010/main" val="0"/>
              </a:ext>
            </a:extLst>
          </a:blip>
          <a:stretch>
            <a:fillRect/>
          </a:stretch>
        </p:blipFill>
        <p:spPr>
          <a:xfrm>
            <a:off x="323528" y="1484784"/>
            <a:ext cx="5290423" cy="2376264"/>
          </a:xfrm>
          <a:prstGeom prst="rect">
            <a:avLst/>
          </a:prstGeom>
        </p:spPr>
      </p:pic>
      <p:sp>
        <p:nvSpPr>
          <p:cNvPr id="2" name="1 Rectángulo"/>
          <p:cNvSpPr/>
          <p:nvPr/>
        </p:nvSpPr>
        <p:spPr>
          <a:xfrm>
            <a:off x="323528" y="4265801"/>
            <a:ext cx="8568952" cy="1323439"/>
          </a:xfrm>
          <a:prstGeom prst="rect">
            <a:avLst/>
          </a:prstGeom>
        </p:spPr>
        <p:txBody>
          <a:bodyPr wrap="square">
            <a:spAutoFit/>
          </a:bodyPr>
          <a:lstStyle/>
          <a:p>
            <a:pPr algn="just"/>
            <a:r>
              <a:rPr lang="es-ES" sz="1600" dirty="0" smtClean="0"/>
              <a:t>En </a:t>
            </a:r>
            <a:r>
              <a:rPr lang="es-ES" sz="1600" dirty="0"/>
              <a:t>los últimos cinco años el mayor crecimiento </a:t>
            </a:r>
            <a:r>
              <a:rPr lang="es-ES" sz="1600" dirty="0" smtClean="0"/>
              <a:t>de la economía se registró en </a:t>
            </a:r>
            <a:r>
              <a:rPr lang="es-ES" sz="1600" dirty="0"/>
              <a:t>el año 2008, llegando a ser de 7,20%, </a:t>
            </a:r>
            <a:r>
              <a:rPr lang="es-ES" sz="1600" dirty="0" smtClean="0"/>
              <a:t>posteriormente </a:t>
            </a:r>
            <a:r>
              <a:rPr lang="es-ES" sz="1600" dirty="0"/>
              <a:t>en el 2009 existió un notable decaimiento debido a la crisis financiera mundial, y el crecimiento fue del 0,36%, a diciembre del 2010 el crecimiento PIB fue de 3,73%, y finalmente para el año 2011 pasa a ser del 5,20%, pese a que las previsiones oficiales eran de 6,5%.</a:t>
            </a:r>
          </a:p>
        </p:txBody>
      </p:sp>
      <p:sp>
        <p:nvSpPr>
          <p:cNvPr id="3" name="2 CuadroTexto"/>
          <p:cNvSpPr txBox="1"/>
          <p:nvPr/>
        </p:nvSpPr>
        <p:spPr>
          <a:xfrm>
            <a:off x="5796136" y="1561202"/>
            <a:ext cx="316835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600" b="1" dirty="0"/>
              <a:t>El producto interno bruto (PIB) es el valor total de la producción corriente de bienes y servicios finales dentro del territorio nacional durante un período de tiempo determinado</a:t>
            </a:r>
            <a:r>
              <a:rPr lang="es-ES" sz="1600" b="1" dirty="0" smtClean="0"/>
              <a:t>.</a:t>
            </a:r>
            <a:endParaRPr lang="es-ES" sz="1600" b="1" dirty="0"/>
          </a:p>
        </p:txBody>
      </p:sp>
      <p:sp>
        <p:nvSpPr>
          <p:cNvPr id="11" name="10 Rectángulo"/>
          <p:cNvSpPr/>
          <p:nvPr/>
        </p:nvSpPr>
        <p:spPr>
          <a:xfrm>
            <a:off x="149127" y="77143"/>
            <a:ext cx="8959377" cy="615553"/>
          </a:xfrm>
          <a:prstGeom prst="rect">
            <a:avLst/>
          </a:prstGeom>
          <a:noFill/>
        </p:spPr>
        <p:txBody>
          <a:bodyPr wrap="none" lIns="91440" tIns="45720" rIns="91440" bIns="45720">
            <a:spAutoFit/>
          </a:bodyPr>
          <a:lstStyle/>
          <a:p>
            <a:pPr algn="ctr"/>
            <a:r>
              <a:rPr lang="es-E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 SITUACIONAL: Macro Ambiente</a:t>
            </a:r>
            <a:endParaRPr lang="es-E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48696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7164</TotalTime>
  <Words>3279</Words>
  <Application>Microsoft Office PowerPoint</Application>
  <PresentationFormat>Presentación en pantalla (4:3)</PresentationFormat>
  <Paragraphs>534</Paragraphs>
  <Slides>44</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Raul</cp:lastModifiedBy>
  <cp:revision>265</cp:revision>
  <dcterms:created xsi:type="dcterms:W3CDTF">2008-02-13T16:07:44Z</dcterms:created>
  <dcterms:modified xsi:type="dcterms:W3CDTF">2013-07-08T23:27:37Z</dcterms:modified>
</cp:coreProperties>
</file>