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5" r:id="rId6"/>
    <p:sldId id="266" r:id="rId7"/>
    <p:sldId id="264" r:id="rId8"/>
    <p:sldId id="260" r:id="rId9"/>
    <p:sldId id="261" r:id="rId10"/>
    <p:sldId id="262" r:id="rId11"/>
    <p:sldId id="308" r:id="rId12"/>
    <p:sldId id="263" r:id="rId13"/>
    <p:sldId id="268" r:id="rId14"/>
    <p:sldId id="277" r:id="rId15"/>
    <p:sldId id="278" r:id="rId16"/>
    <p:sldId id="279" r:id="rId17"/>
    <p:sldId id="270" r:id="rId18"/>
    <p:sldId id="271" r:id="rId19"/>
    <p:sldId id="272" r:id="rId20"/>
    <p:sldId id="273" r:id="rId21"/>
    <p:sldId id="274" r:id="rId22"/>
    <p:sldId id="275" r:id="rId23"/>
    <p:sldId id="276" r:id="rId24"/>
    <p:sldId id="281" r:id="rId25"/>
    <p:sldId id="297" r:id="rId26"/>
    <p:sldId id="298" r:id="rId27"/>
    <p:sldId id="299" r:id="rId28"/>
    <p:sldId id="300" r:id="rId29"/>
    <p:sldId id="301" r:id="rId30"/>
    <p:sldId id="302" r:id="rId31"/>
    <p:sldId id="303" r:id="rId32"/>
    <p:sldId id="304" r:id="rId33"/>
    <p:sldId id="305" r:id="rId34"/>
    <p:sldId id="306" r:id="rId35"/>
    <p:sldId id="307" r:id="rId36"/>
    <p:sldId id="290"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2D9A7-1315-49DE-A872-88674B1EFF86}"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s-ES"/>
        </a:p>
      </dgm:t>
    </dgm:pt>
    <dgm:pt modelId="{4CE89202-EE97-4F5C-B1B7-6CC802EC7D7E}">
      <dgm:prSet phldrT="[Texto]" custT="1"/>
      <dgm:spPr/>
      <dgm:t>
        <a:bodyPr/>
        <a:lstStyle/>
        <a:p>
          <a:r>
            <a:rPr lang="es-ES" sz="1200" b="1"/>
            <a:t>ÁREA COMERCIAL</a:t>
          </a:r>
        </a:p>
      </dgm:t>
    </dgm:pt>
    <dgm:pt modelId="{2EEECC0F-B798-4C77-A3A5-FE9A30390717}" type="parTrans" cxnId="{67F4C95D-DA82-4D22-BA24-0E0E6A6DF48F}">
      <dgm:prSet/>
      <dgm:spPr/>
      <dgm:t>
        <a:bodyPr/>
        <a:lstStyle/>
        <a:p>
          <a:endParaRPr lang="es-ES"/>
        </a:p>
      </dgm:t>
    </dgm:pt>
    <dgm:pt modelId="{D56A5D51-A7C0-436E-B91F-372216A193CE}" type="sibTrans" cxnId="{67F4C95D-DA82-4D22-BA24-0E0E6A6DF48F}">
      <dgm:prSet/>
      <dgm:spPr/>
      <dgm:t>
        <a:bodyPr/>
        <a:lstStyle/>
        <a:p>
          <a:endParaRPr lang="es-ES"/>
        </a:p>
      </dgm:t>
    </dgm:pt>
    <dgm:pt modelId="{DDA9E6C3-FB98-4631-B215-80EB64FB8A57}">
      <dgm:prSet phldrT="[Texto]"/>
      <dgm:spPr/>
      <dgm:t>
        <a:bodyPr/>
        <a:lstStyle/>
        <a:p>
          <a:r>
            <a:rPr lang="es-ES"/>
            <a:t>GERENTE COMERCIAL</a:t>
          </a:r>
        </a:p>
      </dgm:t>
    </dgm:pt>
    <dgm:pt modelId="{3D6CF676-DA38-4537-A2DC-A09C14D45B24}" type="parTrans" cxnId="{DA20033C-92A5-43F4-BF4C-BE08E3D034DA}">
      <dgm:prSet/>
      <dgm:spPr/>
      <dgm:t>
        <a:bodyPr/>
        <a:lstStyle/>
        <a:p>
          <a:endParaRPr lang="es-ES"/>
        </a:p>
      </dgm:t>
    </dgm:pt>
    <dgm:pt modelId="{5082B246-0705-4F31-8099-97E1590BDF31}" type="sibTrans" cxnId="{DA20033C-92A5-43F4-BF4C-BE08E3D034DA}">
      <dgm:prSet/>
      <dgm:spPr/>
      <dgm:t>
        <a:bodyPr/>
        <a:lstStyle/>
        <a:p>
          <a:endParaRPr lang="es-ES"/>
        </a:p>
      </dgm:t>
    </dgm:pt>
    <dgm:pt modelId="{05BB7F93-78A2-48FD-965B-4837EB67F153}">
      <dgm:prSet phldrT="[Texto]"/>
      <dgm:spPr/>
      <dgm:t>
        <a:bodyPr/>
        <a:lstStyle/>
        <a:p>
          <a:r>
            <a:rPr lang="es-ES"/>
            <a:t>OFICIALES DE CRÉDITO</a:t>
          </a:r>
        </a:p>
      </dgm:t>
    </dgm:pt>
    <dgm:pt modelId="{8752D9B6-C5A0-45B9-8232-89B52098917E}" type="parTrans" cxnId="{8E347474-7C51-4B81-881F-313F312FA83B}">
      <dgm:prSet/>
      <dgm:spPr/>
      <dgm:t>
        <a:bodyPr/>
        <a:lstStyle/>
        <a:p>
          <a:endParaRPr lang="es-ES"/>
        </a:p>
      </dgm:t>
    </dgm:pt>
    <dgm:pt modelId="{B12C4864-CA04-4A9A-B6AD-645EF7389BBA}" type="sibTrans" cxnId="{8E347474-7C51-4B81-881F-313F312FA83B}">
      <dgm:prSet/>
      <dgm:spPr/>
      <dgm:t>
        <a:bodyPr/>
        <a:lstStyle/>
        <a:p>
          <a:endParaRPr lang="es-ES"/>
        </a:p>
      </dgm:t>
    </dgm:pt>
    <dgm:pt modelId="{907E79A6-BCC1-4255-AA62-B0390B05BDED}">
      <dgm:prSet phldrT="[Texto]" custT="1"/>
      <dgm:spPr/>
      <dgm:t>
        <a:bodyPr/>
        <a:lstStyle/>
        <a:p>
          <a:r>
            <a:rPr lang="es-ES" sz="1200" b="1"/>
            <a:t>ÁREA OPERATIVA</a:t>
          </a:r>
        </a:p>
      </dgm:t>
    </dgm:pt>
    <dgm:pt modelId="{1C475B67-76DE-4D77-8017-DD22044C2ECF}" type="parTrans" cxnId="{B1148A4C-6536-486C-BD18-65E18286D7F7}">
      <dgm:prSet/>
      <dgm:spPr/>
      <dgm:t>
        <a:bodyPr/>
        <a:lstStyle/>
        <a:p>
          <a:endParaRPr lang="es-ES"/>
        </a:p>
      </dgm:t>
    </dgm:pt>
    <dgm:pt modelId="{7EB52142-B0A0-46DF-8750-304EE39F0140}" type="sibTrans" cxnId="{B1148A4C-6536-486C-BD18-65E18286D7F7}">
      <dgm:prSet/>
      <dgm:spPr/>
      <dgm:t>
        <a:bodyPr/>
        <a:lstStyle/>
        <a:p>
          <a:endParaRPr lang="es-ES"/>
        </a:p>
      </dgm:t>
    </dgm:pt>
    <dgm:pt modelId="{8C842EC0-E25C-4F65-ABAC-49939A84B62C}">
      <dgm:prSet phldrT="[Texto]"/>
      <dgm:spPr/>
      <dgm:t>
        <a:bodyPr/>
        <a:lstStyle/>
        <a:p>
          <a:r>
            <a:rPr lang="es-ES"/>
            <a:t>DELEGADO OPERATIVO</a:t>
          </a:r>
        </a:p>
      </dgm:t>
    </dgm:pt>
    <dgm:pt modelId="{A9B975AD-278D-4214-9384-C382C37D3856}" type="parTrans" cxnId="{F838DA47-120D-4B3D-8F40-AEA122216157}">
      <dgm:prSet/>
      <dgm:spPr/>
      <dgm:t>
        <a:bodyPr/>
        <a:lstStyle/>
        <a:p>
          <a:endParaRPr lang="es-ES"/>
        </a:p>
      </dgm:t>
    </dgm:pt>
    <dgm:pt modelId="{DA7224CC-BF2B-4061-88FF-AD35C0DEA425}" type="sibTrans" cxnId="{F838DA47-120D-4B3D-8F40-AEA122216157}">
      <dgm:prSet/>
      <dgm:spPr/>
      <dgm:t>
        <a:bodyPr/>
        <a:lstStyle/>
        <a:p>
          <a:endParaRPr lang="es-ES"/>
        </a:p>
      </dgm:t>
    </dgm:pt>
    <dgm:pt modelId="{1A88D783-B4F7-4F5D-A613-6407095E914B}">
      <dgm:prSet/>
      <dgm:spPr/>
      <dgm:t>
        <a:bodyPr/>
        <a:lstStyle/>
        <a:p>
          <a:r>
            <a:rPr lang="es-ES"/>
            <a:t>RESPONSABLE DE CAJA PRINCIPAL</a:t>
          </a:r>
        </a:p>
      </dgm:t>
    </dgm:pt>
    <dgm:pt modelId="{D5FD4BFB-EB7B-4B21-8E48-D57684466020}" type="parTrans" cxnId="{9F02F004-21A7-41ED-960B-4A678CC4CA6D}">
      <dgm:prSet/>
      <dgm:spPr/>
      <dgm:t>
        <a:bodyPr/>
        <a:lstStyle/>
        <a:p>
          <a:endParaRPr lang="es-ES"/>
        </a:p>
      </dgm:t>
    </dgm:pt>
    <dgm:pt modelId="{21D3B980-8B9A-4283-AF1E-12C3B18E1D15}" type="sibTrans" cxnId="{9F02F004-21A7-41ED-960B-4A678CC4CA6D}">
      <dgm:prSet/>
      <dgm:spPr/>
      <dgm:t>
        <a:bodyPr/>
        <a:lstStyle/>
        <a:p>
          <a:endParaRPr lang="es-ES"/>
        </a:p>
      </dgm:t>
    </dgm:pt>
    <dgm:pt modelId="{96CC53B7-E0EF-4191-81C4-15A1CDD541EA}">
      <dgm:prSet phldrT="[Texto]"/>
      <dgm:spPr/>
      <dgm:t>
        <a:bodyPr/>
        <a:lstStyle/>
        <a:p>
          <a:r>
            <a:rPr lang="es-ES" b="1"/>
            <a:t>BANCO NACIONAL DE FOMENTO</a:t>
          </a:r>
        </a:p>
      </dgm:t>
    </dgm:pt>
    <dgm:pt modelId="{F90D9FDB-2AD9-4920-A0F1-7F9EBB13D699}" type="sibTrans" cxnId="{919FF6D4-3823-484C-B2C6-810C12B76F91}">
      <dgm:prSet/>
      <dgm:spPr/>
      <dgm:t>
        <a:bodyPr/>
        <a:lstStyle/>
        <a:p>
          <a:endParaRPr lang="es-ES"/>
        </a:p>
      </dgm:t>
    </dgm:pt>
    <dgm:pt modelId="{6D5BC081-2D84-46F9-8EEC-AAEEF08E2F44}" type="parTrans" cxnId="{919FF6D4-3823-484C-B2C6-810C12B76F91}">
      <dgm:prSet/>
      <dgm:spPr/>
      <dgm:t>
        <a:bodyPr/>
        <a:lstStyle/>
        <a:p>
          <a:endParaRPr lang="es-ES"/>
        </a:p>
      </dgm:t>
    </dgm:pt>
    <dgm:pt modelId="{91536961-9525-4E53-A9EE-69486E9BF115}">
      <dgm:prSet/>
      <dgm:spPr/>
      <dgm:t>
        <a:bodyPr/>
        <a:lstStyle/>
        <a:p>
          <a:r>
            <a:rPr lang="es-ES"/>
            <a:t>OFICIAL PRODUCTIVO</a:t>
          </a:r>
        </a:p>
      </dgm:t>
    </dgm:pt>
    <dgm:pt modelId="{9A3F9546-49CF-4D80-94F8-44D1E596FACB}" type="parTrans" cxnId="{5EC0B239-6B36-4484-BDDE-E8E2BF20E68B}">
      <dgm:prSet/>
      <dgm:spPr/>
      <dgm:t>
        <a:bodyPr/>
        <a:lstStyle/>
        <a:p>
          <a:endParaRPr lang="es-ES"/>
        </a:p>
      </dgm:t>
    </dgm:pt>
    <dgm:pt modelId="{A33D88C0-18DA-46BB-8D46-A0467F9F6166}" type="sibTrans" cxnId="{5EC0B239-6B36-4484-BDDE-E8E2BF20E68B}">
      <dgm:prSet/>
      <dgm:spPr/>
      <dgm:t>
        <a:bodyPr/>
        <a:lstStyle/>
        <a:p>
          <a:endParaRPr lang="es-ES"/>
        </a:p>
      </dgm:t>
    </dgm:pt>
    <dgm:pt modelId="{9A1D3DBD-C210-49EE-8BA8-B999111FF814}">
      <dgm:prSet/>
      <dgm:spPr/>
      <dgm:t>
        <a:bodyPr/>
        <a:lstStyle/>
        <a:p>
          <a:r>
            <a:rPr lang="es-ES"/>
            <a:t>OFICIAL MICROCRÉDITO</a:t>
          </a:r>
        </a:p>
      </dgm:t>
    </dgm:pt>
    <dgm:pt modelId="{694B073C-4A43-4BCC-8835-8CB58B9619D4}" type="parTrans" cxnId="{33DE66E9-6372-420E-B3BF-DF79E0B16349}">
      <dgm:prSet/>
      <dgm:spPr/>
      <dgm:t>
        <a:bodyPr/>
        <a:lstStyle/>
        <a:p>
          <a:endParaRPr lang="es-ES"/>
        </a:p>
      </dgm:t>
    </dgm:pt>
    <dgm:pt modelId="{12E440FA-5E23-4AF0-840D-13EA821CE58F}" type="sibTrans" cxnId="{33DE66E9-6372-420E-B3BF-DF79E0B16349}">
      <dgm:prSet/>
      <dgm:spPr/>
      <dgm:t>
        <a:bodyPr/>
        <a:lstStyle/>
        <a:p>
          <a:endParaRPr lang="es-ES"/>
        </a:p>
      </dgm:t>
    </dgm:pt>
    <dgm:pt modelId="{D4BFD9ED-2AF6-47E1-AF5C-DCDC933DF0ED}">
      <dgm:prSet/>
      <dgm:spPr/>
      <dgm:t>
        <a:bodyPr/>
        <a:lstStyle/>
        <a:p>
          <a:r>
            <a:rPr lang="es-ES"/>
            <a:t>SENIOR </a:t>
          </a:r>
        </a:p>
      </dgm:t>
    </dgm:pt>
    <dgm:pt modelId="{AC1B709F-F5C3-4933-B7E2-0B85E06F5755}" type="parTrans" cxnId="{3EB0DD15-3109-400E-BF39-6F79AD794881}">
      <dgm:prSet/>
      <dgm:spPr/>
      <dgm:t>
        <a:bodyPr/>
        <a:lstStyle/>
        <a:p>
          <a:endParaRPr lang="es-ES"/>
        </a:p>
      </dgm:t>
    </dgm:pt>
    <dgm:pt modelId="{3A05FA53-74F1-4198-9CA0-47DE911FFBA5}" type="sibTrans" cxnId="{3EB0DD15-3109-400E-BF39-6F79AD794881}">
      <dgm:prSet/>
      <dgm:spPr/>
      <dgm:t>
        <a:bodyPr/>
        <a:lstStyle/>
        <a:p>
          <a:endParaRPr lang="es-ES"/>
        </a:p>
      </dgm:t>
    </dgm:pt>
    <dgm:pt modelId="{6DC3AE78-FAB9-4B4C-A2B6-75EC29566F98}">
      <dgm:prSet/>
      <dgm:spPr/>
      <dgm:t>
        <a:bodyPr/>
        <a:lstStyle/>
        <a:p>
          <a:r>
            <a:rPr lang="es-ES"/>
            <a:t>CAJA 1</a:t>
          </a:r>
        </a:p>
      </dgm:t>
    </dgm:pt>
    <dgm:pt modelId="{E6153256-E45D-4A35-A391-83D0D1BABD1C}" type="parTrans" cxnId="{85649FD9-A244-4527-ABD3-CAF384DBE232}">
      <dgm:prSet/>
      <dgm:spPr/>
      <dgm:t>
        <a:bodyPr/>
        <a:lstStyle/>
        <a:p>
          <a:endParaRPr lang="es-ES"/>
        </a:p>
      </dgm:t>
    </dgm:pt>
    <dgm:pt modelId="{64AE3F1D-3D22-4722-95FD-8934A40E825C}" type="sibTrans" cxnId="{85649FD9-A244-4527-ABD3-CAF384DBE232}">
      <dgm:prSet/>
      <dgm:spPr/>
      <dgm:t>
        <a:bodyPr/>
        <a:lstStyle/>
        <a:p>
          <a:endParaRPr lang="es-ES"/>
        </a:p>
      </dgm:t>
    </dgm:pt>
    <dgm:pt modelId="{1EB97C5F-B775-4E9D-8C41-EDD2448B19B2}">
      <dgm:prSet/>
      <dgm:spPr/>
      <dgm:t>
        <a:bodyPr/>
        <a:lstStyle/>
        <a:p>
          <a:r>
            <a:rPr lang="es-ES"/>
            <a:t>CAJA 2</a:t>
          </a:r>
        </a:p>
      </dgm:t>
    </dgm:pt>
    <dgm:pt modelId="{5C97C7E5-6B36-42C9-BD10-E7EFFE018AF0}" type="parTrans" cxnId="{0619F103-F5A2-4C48-A2FB-A8AC778D4C7C}">
      <dgm:prSet/>
      <dgm:spPr/>
      <dgm:t>
        <a:bodyPr/>
        <a:lstStyle/>
        <a:p>
          <a:endParaRPr lang="es-ES"/>
        </a:p>
      </dgm:t>
    </dgm:pt>
    <dgm:pt modelId="{2C1159CD-7289-4AE1-86A5-AA9C7D044CFA}" type="sibTrans" cxnId="{0619F103-F5A2-4C48-A2FB-A8AC778D4C7C}">
      <dgm:prSet/>
      <dgm:spPr/>
      <dgm:t>
        <a:bodyPr/>
        <a:lstStyle/>
        <a:p>
          <a:endParaRPr lang="es-ES"/>
        </a:p>
      </dgm:t>
    </dgm:pt>
    <dgm:pt modelId="{C613D9F0-84E7-41E3-8B73-0E336027109E}">
      <dgm:prSet/>
      <dgm:spPr/>
      <dgm:t>
        <a:bodyPr/>
        <a:lstStyle/>
        <a:p>
          <a:r>
            <a:rPr lang="es-ES"/>
            <a:t>BALCÓN DE SERVICIOS</a:t>
          </a:r>
        </a:p>
      </dgm:t>
    </dgm:pt>
    <dgm:pt modelId="{7D822E1D-53CC-438F-8D11-5C25EB5A68CE}" type="parTrans" cxnId="{060A18CE-E312-401A-8FDC-CB071CE3E920}">
      <dgm:prSet/>
      <dgm:spPr/>
      <dgm:t>
        <a:bodyPr/>
        <a:lstStyle/>
        <a:p>
          <a:endParaRPr lang="es-ES"/>
        </a:p>
      </dgm:t>
    </dgm:pt>
    <dgm:pt modelId="{3AD8723C-EDD8-4158-891B-33FBA8C21C80}" type="sibTrans" cxnId="{060A18CE-E312-401A-8FDC-CB071CE3E920}">
      <dgm:prSet/>
      <dgm:spPr/>
      <dgm:t>
        <a:bodyPr/>
        <a:lstStyle/>
        <a:p>
          <a:endParaRPr lang="es-ES"/>
        </a:p>
      </dgm:t>
    </dgm:pt>
    <dgm:pt modelId="{2614DD00-0772-4094-81D0-09E8982C9A66}">
      <dgm:prSet/>
      <dgm:spPr/>
      <dgm:t>
        <a:bodyPr/>
        <a:lstStyle/>
        <a:p>
          <a:r>
            <a:rPr lang="es-ES"/>
            <a:t>ASISTENTE OPERATIVO</a:t>
          </a:r>
        </a:p>
      </dgm:t>
    </dgm:pt>
    <dgm:pt modelId="{D5E93D14-4A34-4AD0-BF34-DB99306B4628}" type="parTrans" cxnId="{B022AB01-D1B2-40A9-9288-69C4B19E11FA}">
      <dgm:prSet/>
      <dgm:spPr/>
      <dgm:t>
        <a:bodyPr/>
        <a:lstStyle/>
        <a:p>
          <a:endParaRPr lang="es-ES"/>
        </a:p>
      </dgm:t>
    </dgm:pt>
    <dgm:pt modelId="{6AE1984E-747F-4BEE-B359-11781189810F}" type="sibTrans" cxnId="{B022AB01-D1B2-40A9-9288-69C4B19E11FA}">
      <dgm:prSet/>
      <dgm:spPr/>
      <dgm:t>
        <a:bodyPr/>
        <a:lstStyle/>
        <a:p>
          <a:endParaRPr lang="es-ES"/>
        </a:p>
      </dgm:t>
    </dgm:pt>
    <dgm:pt modelId="{F2E25FA2-45A8-4AFA-A3AC-227AAE664DA8}">
      <dgm:prSet/>
      <dgm:spPr/>
      <dgm:t>
        <a:bodyPr/>
        <a:lstStyle/>
        <a:p>
          <a:r>
            <a:rPr lang="es-ES"/>
            <a:t>JUNIOR</a:t>
          </a:r>
        </a:p>
      </dgm:t>
    </dgm:pt>
    <dgm:pt modelId="{F10A14AF-A530-4AF1-9FD3-0F8356442AB6}" type="parTrans" cxnId="{F6DFE122-ECF8-4F6A-A1D6-583A8216CE07}">
      <dgm:prSet/>
      <dgm:spPr/>
      <dgm:t>
        <a:bodyPr/>
        <a:lstStyle/>
        <a:p>
          <a:endParaRPr lang="es-EC"/>
        </a:p>
      </dgm:t>
    </dgm:pt>
    <dgm:pt modelId="{D9C578E4-0506-43BF-A835-46159CAE6368}" type="sibTrans" cxnId="{F6DFE122-ECF8-4F6A-A1D6-583A8216CE07}">
      <dgm:prSet/>
      <dgm:spPr/>
      <dgm:t>
        <a:bodyPr/>
        <a:lstStyle/>
        <a:p>
          <a:endParaRPr lang="es-EC"/>
        </a:p>
      </dgm:t>
    </dgm:pt>
    <dgm:pt modelId="{147FB3E8-D89D-4EBD-8026-81880CD56644}" type="pres">
      <dgm:prSet presAssocID="{6302D9A7-1315-49DE-A872-88674B1EFF86}" presName="mainComposite" presStyleCnt="0">
        <dgm:presLayoutVars>
          <dgm:chPref val="1"/>
          <dgm:dir/>
          <dgm:animOne val="branch"/>
          <dgm:animLvl val="lvl"/>
          <dgm:resizeHandles val="exact"/>
        </dgm:presLayoutVars>
      </dgm:prSet>
      <dgm:spPr/>
      <dgm:t>
        <a:bodyPr/>
        <a:lstStyle/>
        <a:p>
          <a:endParaRPr lang="es-ES"/>
        </a:p>
      </dgm:t>
    </dgm:pt>
    <dgm:pt modelId="{834BAF7E-5F0D-4AD1-8A7D-B04D2CEE7391}" type="pres">
      <dgm:prSet presAssocID="{6302D9A7-1315-49DE-A872-88674B1EFF86}" presName="hierFlow" presStyleCnt="0"/>
      <dgm:spPr/>
    </dgm:pt>
    <dgm:pt modelId="{4975C6C9-F15F-4917-B718-BB4021C78D0A}" type="pres">
      <dgm:prSet presAssocID="{6302D9A7-1315-49DE-A872-88674B1EFF86}" presName="hierChild1" presStyleCnt="0">
        <dgm:presLayoutVars>
          <dgm:chPref val="1"/>
          <dgm:animOne val="branch"/>
          <dgm:animLvl val="lvl"/>
        </dgm:presLayoutVars>
      </dgm:prSet>
      <dgm:spPr/>
    </dgm:pt>
    <dgm:pt modelId="{A16C293B-797D-478E-B692-45D3C1FA033F}" type="pres">
      <dgm:prSet presAssocID="{96CC53B7-E0EF-4191-81C4-15A1CDD541EA}" presName="Name14" presStyleCnt="0"/>
      <dgm:spPr/>
    </dgm:pt>
    <dgm:pt modelId="{AC73AEA9-E867-4C64-A683-45D2EC497918}" type="pres">
      <dgm:prSet presAssocID="{96CC53B7-E0EF-4191-81C4-15A1CDD541EA}" presName="level1Shape" presStyleLbl="node0" presStyleIdx="0" presStyleCnt="1">
        <dgm:presLayoutVars>
          <dgm:chPref val="3"/>
        </dgm:presLayoutVars>
      </dgm:prSet>
      <dgm:spPr/>
      <dgm:t>
        <a:bodyPr/>
        <a:lstStyle/>
        <a:p>
          <a:endParaRPr lang="es-ES"/>
        </a:p>
      </dgm:t>
    </dgm:pt>
    <dgm:pt modelId="{B9EB5BF2-6B7C-421C-97AE-9C7A0439BD35}" type="pres">
      <dgm:prSet presAssocID="{96CC53B7-E0EF-4191-81C4-15A1CDD541EA}" presName="hierChild2" presStyleCnt="0"/>
      <dgm:spPr/>
    </dgm:pt>
    <dgm:pt modelId="{ADCB8397-3BCB-4D8D-80C2-4BBE04B76181}" type="pres">
      <dgm:prSet presAssocID="{2EEECC0F-B798-4C77-A3A5-FE9A30390717}" presName="Name19" presStyleLbl="parChTrans1D2" presStyleIdx="0" presStyleCnt="2"/>
      <dgm:spPr/>
      <dgm:t>
        <a:bodyPr/>
        <a:lstStyle/>
        <a:p>
          <a:endParaRPr lang="es-ES"/>
        </a:p>
      </dgm:t>
    </dgm:pt>
    <dgm:pt modelId="{861477DA-E5A3-4DD8-B0AB-1B016993A7E8}" type="pres">
      <dgm:prSet presAssocID="{4CE89202-EE97-4F5C-B1B7-6CC802EC7D7E}" presName="Name21" presStyleCnt="0"/>
      <dgm:spPr/>
    </dgm:pt>
    <dgm:pt modelId="{9A73BF7C-1E0B-46F0-AE32-DC1D6F8FE633}" type="pres">
      <dgm:prSet presAssocID="{4CE89202-EE97-4F5C-B1B7-6CC802EC7D7E}" presName="level2Shape" presStyleLbl="node2" presStyleIdx="0" presStyleCnt="2"/>
      <dgm:spPr/>
      <dgm:t>
        <a:bodyPr/>
        <a:lstStyle/>
        <a:p>
          <a:endParaRPr lang="es-ES"/>
        </a:p>
      </dgm:t>
    </dgm:pt>
    <dgm:pt modelId="{18D59C04-7CB6-4F9B-8982-DC575F1C3FA7}" type="pres">
      <dgm:prSet presAssocID="{4CE89202-EE97-4F5C-B1B7-6CC802EC7D7E}" presName="hierChild3" presStyleCnt="0"/>
      <dgm:spPr/>
    </dgm:pt>
    <dgm:pt modelId="{14A4031B-8351-428A-A9C7-B111DAAD90A0}" type="pres">
      <dgm:prSet presAssocID="{3D6CF676-DA38-4537-A2DC-A09C14D45B24}" presName="Name19" presStyleLbl="parChTrans1D3" presStyleIdx="0" presStyleCnt="3"/>
      <dgm:spPr/>
      <dgm:t>
        <a:bodyPr/>
        <a:lstStyle/>
        <a:p>
          <a:endParaRPr lang="es-ES"/>
        </a:p>
      </dgm:t>
    </dgm:pt>
    <dgm:pt modelId="{9AC0FB64-C39D-4439-BAC3-A8C595E29A70}" type="pres">
      <dgm:prSet presAssocID="{DDA9E6C3-FB98-4631-B215-80EB64FB8A57}" presName="Name21" presStyleCnt="0"/>
      <dgm:spPr/>
    </dgm:pt>
    <dgm:pt modelId="{0E4FFF76-6DAB-4559-92AF-AB77E3783CB5}" type="pres">
      <dgm:prSet presAssocID="{DDA9E6C3-FB98-4631-B215-80EB64FB8A57}" presName="level2Shape" presStyleLbl="node3" presStyleIdx="0" presStyleCnt="3"/>
      <dgm:spPr/>
      <dgm:t>
        <a:bodyPr/>
        <a:lstStyle/>
        <a:p>
          <a:endParaRPr lang="es-ES"/>
        </a:p>
      </dgm:t>
    </dgm:pt>
    <dgm:pt modelId="{43EE76D3-A6F0-4042-8A4C-9A136C1BFF01}" type="pres">
      <dgm:prSet presAssocID="{DDA9E6C3-FB98-4631-B215-80EB64FB8A57}" presName="hierChild3" presStyleCnt="0"/>
      <dgm:spPr/>
    </dgm:pt>
    <dgm:pt modelId="{5705249B-8AFE-4E7F-83EA-D2CC6095D72E}" type="pres">
      <dgm:prSet presAssocID="{8752D9B6-C5A0-45B9-8232-89B52098917E}" presName="Name19" presStyleLbl="parChTrans1D3" presStyleIdx="1" presStyleCnt="3"/>
      <dgm:spPr/>
      <dgm:t>
        <a:bodyPr/>
        <a:lstStyle/>
        <a:p>
          <a:endParaRPr lang="es-ES"/>
        </a:p>
      </dgm:t>
    </dgm:pt>
    <dgm:pt modelId="{E71A66A7-4CD1-44C5-B553-C1464ABC28F9}" type="pres">
      <dgm:prSet presAssocID="{05BB7F93-78A2-48FD-965B-4837EB67F153}" presName="Name21" presStyleCnt="0"/>
      <dgm:spPr/>
    </dgm:pt>
    <dgm:pt modelId="{4095B74F-AB9A-4216-BF7C-917B34F189FB}" type="pres">
      <dgm:prSet presAssocID="{05BB7F93-78A2-48FD-965B-4837EB67F153}" presName="level2Shape" presStyleLbl="node3" presStyleIdx="1" presStyleCnt="3"/>
      <dgm:spPr/>
      <dgm:t>
        <a:bodyPr/>
        <a:lstStyle/>
        <a:p>
          <a:endParaRPr lang="es-ES"/>
        </a:p>
      </dgm:t>
    </dgm:pt>
    <dgm:pt modelId="{6F44E8DB-CE32-46A1-8BC2-1187BD46177B}" type="pres">
      <dgm:prSet presAssocID="{05BB7F93-78A2-48FD-965B-4837EB67F153}" presName="hierChild3" presStyleCnt="0"/>
      <dgm:spPr/>
    </dgm:pt>
    <dgm:pt modelId="{99A4E9B1-5A09-4BAB-9765-EA1973E05257}" type="pres">
      <dgm:prSet presAssocID="{9A3F9546-49CF-4D80-94F8-44D1E596FACB}" presName="Name19" presStyleLbl="parChTrans1D4" presStyleIdx="0" presStyleCnt="9"/>
      <dgm:spPr/>
      <dgm:t>
        <a:bodyPr/>
        <a:lstStyle/>
        <a:p>
          <a:endParaRPr lang="es-ES"/>
        </a:p>
      </dgm:t>
    </dgm:pt>
    <dgm:pt modelId="{5A8298E9-BB14-4F46-8384-09069AE1EA4E}" type="pres">
      <dgm:prSet presAssocID="{91536961-9525-4E53-A9EE-69486E9BF115}" presName="Name21" presStyleCnt="0"/>
      <dgm:spPr/>
    </dgm:pt>
    <dgm:pt modelId="{5FFD784B-CBA4-4DEE-87AA-402F9A07B344}" type="pres">
      <dgm:prSet presAssocID="{91536961-9525-4E53-A9EE-69486E9BF115}" presName="level2Shape" presStyleLbl="node4" presStyleIdx="0" presStyleCnt="9"/>
      <dgm:spPr/>
      <dgm:t>
        <a:bodyPr/>
        <a:lstStyle/>
        <a:p>
          <a:endParaRPr lang="es-ES"/>
        </a:p>
      </dgm:t>
    </dgm:pt>
    <dgm:pt modelId="{8B308D6E-BB51-44B2-A8E8-3153D45AA520}" type="pres">
      <dgm:prSet presAssocID="{91536961-9525-4E53-A9EE-69486E9BF115}" presName="hierChild3" presStyleCnt="0"/>
      <dgm:spPr/>
    </dgm:pt>
    <dgm:pt modelId="{FD9D3FD8-B9F5-480B-89FA-58A662AF04A8}" type="pres">
      <dgm:prSet presAssocID="{694B073C-4A43-4BCC-8835-8CB58B9619D4}" presName="Name19" presStyleLbl="parChTrans1D4" presStyleIdx="1" presStyleCnt="9"/>
      <dgm:spPr/>
      <dgm:t>
        <a:bodyPr/>
        <a:lstStyle/>
        <a:p>
          <a:endParaRPr lang="es-ES"/>
        </a:p>
      </dgm:t>
    </dgm:pt>
    <dgm:pt modelId="{92749F81-DE0C-40BE-8736-3CAFC3A5BB92}" type="pres">
      <dgm:prSet presAssocID="{9A1D3DBD-C210-49EE-8BA8-B999111FF814}" presName="Name21" presStyleCnt="0"/>
      <dgm:spPr/>
    </dgm:pt>
    <dgm:pt modelId="{3C4CD02D-18C1-44C6-B05C-CF964923FA9B}" type="pres">
      <dgm:prSet presAssocID="{9A1D3DBD-C210-49EE-8BA8-B999111FF814}" presName="level2Shape" presStyleLbl="node4" presStyleIdx="1" presStyleCnt="9"/>
      <dgm:spPr/>
      <dgm:t>
        <a:bodyPr/>
        <a:lstStyle/>
        <a:p>
          <a:endParaRPr lang="es-ES"/>
        </a:p>
      </dgm:t>
    </dgm:pt>
    <dgm:pt modelId="{42F27E91-1CCA-4FF5-98BC-376DE7EA777A}" type="pres">
      <dgm:prSet presAssocID="{9A1D3DBD-C210-49EE-8BA8-B999111FF814}" presName="hierChild3" presStyleCnt="0"/>
      <dgm:spPr/>
    </dgm:pt>
    <dgm:pt modelId="{196137E3-A670-4C6C-89FA-E380E1681A68}" type="pres">
      <dgm:prSet presAssocID="{AC1B709F-F5C3-4933-B7E2-0B85E06F5755}" presName="Name19" presStyleLbl="parChTrans1D4" presStyleIdx="2" presStyleCnt="9"/>
      <dgm:spPr/>
      <dgm:t>
        <a:bodyPr/>
        <a:lstStyle/>
        <a:p>
          <a:endParaRPr lang="es-ES"/>
        </a:p>
      </dgm:t>
    </dgm:pt>
    <dgm:pt modelId="{70E39A9A-AA27-4C60-A316-E73857FF52AA}" type="pres">
      <dgm:prSet presAssocID="{D4BFD9ED-2AF6-47E1-AF5C-DCDC933DF0ED}" presName="Name21" presStyleCnt="0"/>
      <dgm:spPr/>
    </dgm:pt>
    <dgm:pt modelId="{7131EB16-411A-4F2E-A191-FADC5C316E7D}" type="pres">
      <dgm:prSet presAssocID="{D4BFD9ED-2AF6-47E1-AF5C-DCDC933DF0ED}" presName="level2Shape" presStyleLbl="node4" presStyleIdx="2" presStyleCnt="9"/>
      <dgm:spPr/>
      <dgm:t>
        <a:bodyPr/>
        <a:lstStyle/>
        <a:p>
          <a:endParaRPr lang="es-ES"/>
        </a:p>
      </dgm:t>
    </dgm:pt>
    <dgm:pt modelId="{AB6D16FA-C984-499E-83FE-70514B4FB6E5}" type="pres">
      <dgm:prSet presAssocID="{D4BFD9ED-2AF6-47E1-AF5C-DCDC933DF0ED}" presName="hierChild3" presStyleCnt="0"/>
      <dgm:spPr/>
    </dgm:pt>
    <dgm:pt modelId="{B6D4FD64-C072-4599-B5DF-91D61814B4EB}" type="pres">
      <dgm:prSet presAssocID="{F10A14AF-A530-4AF1-9FD3-0F8356442AB6}" presName="Name19" presStyleLbl="parChTrans1D4" presStyleIdx="3" presStyleCnt="9"/>
      <dgm:spPr/>
      <dgm:t>
        <a:bodyPr/>
        <a:lstStyle/>
        <a:p>
          <a:endParaRPr lang="es-EC"/>
        </a:p>
      </dgm:t>
    </dgm:pt>
    <dgm:pt modelId="{2FFC4746-B521-42C6-81B7-8278D95446B7}" type="pres">
      <dgm:prSet presAssocID="{F2E25FA2-45A8-4AFA-A3AC-227AAE664DA8}" presName="Name21" presStyleCnt="0"/>
      <dgm:spPr/>
    </dgm:pt>
    <dgm:pt modelId="{DB737273-5868-4807-B96B-8D21319315E6}" type="pres">
      <dgm:prSet presAssocID="{F2E25FA2-45A8-4AFA-A3AC-227AAE664DA8}" presName="level2Shape" presStyleLbl="node4" presStyleIdx="3" presStyleCnt="9"/>
      <dgm:spPr/>
      <dgm:t>
        <a:bodyPr/>
        <a:lstStyle/>
        <a:p>
          <a:endParaRPr lang="es-ES"/>
        </a:p>
      </dgm:t>
    </dgm:pt>
    <dgm:pt modelId="{1EA7B134-722C-4055-A87F-B603A3F77156}" type="pres">
      <dgm:prSet presAssocID="{F2E25FA2-45A8-4AFA-A3AC-227AAE664DA8}" presName="hierChild3" presStyleCnt="0"/>
      <dgm:spPr/>
    </dgm:pt>
    <dgm:pt modelId="{12976855-7A7B-4ECB-BF0C-409E88AE00D7}" type="pres">
      <dgm:prSet presAssocID="{1C475B67-76DE-4D77-8017-DD22044C2ECF}" presName="Name19" presStyleLbl="parChTrans1D2" presStyleIdx="1" presStyleCnt="2"/>
      <dgm:spPr/>
      <dgm:t>
        <a:bodyPr/>
        <a:lstStyle/>
        <a:p>
          <a:endParaRPr lang="es-ES"/>
        </a:p>
      </dgm:t>
    </dgm:pt>
    <dgm:pt modelId="{306A7484-6951-447C-B447-1F6179E61BD9}" type="pres">
      <dgm:prSet presAssocID="{907E79A6-BCC1-4255-AA62-B0390B05BDED}" presName="Name21" presStyleCnt="0"/>
      <dgm:spPr/>
    </dgm:pt>
    <dgm:pt modelId="{30CFD936-605C-424E-9ABE-9660E99FA925}" type="pres">
      <dgm:prSet presAssocID="{907E79A6-BCC1-4255-AA62-B0390B05BDED}" presName="level2Shape" presStyleLbl="node2" presStyleIdx="1" presStyleCnt="2"/>
      <dgm:spPr/>
      <dgm:t>
        <a:bodyPr/>
        <a:lstStyle/>
        <a:p>
          <a:endParaRPr lang="es-ES"/>
        </a:p>
      </dgm:t>
    </dgm:pt>
    <dgm:pt modelId="{EF55833F-F36E-4F1D-973F-DC3CC892704D}" type="pres">
      <dgm:prSet presAssocID="{907E79A6-BCC1-4255-AA62-B0390B05BDED}" presName="hierChild3" presStyleCnt="0"/>
      <dgm:spPr/>
    </dgm:pt>
    <dgm:pt modelId="{8DEC9513-FE60-4B42-82BB-D44CA4A20FBA}" type="pres">
      <dgm:prSet presAssocID="{A9B975AD-278D-4214-9384-C382C37D3856}" presName="Name19" presStyleLbl="parChTrans1D3" presStyleIdx="2" presStyleCnt="3"/>
      <dgm:spPr/>
      <dgm:t>
        <a:bodyPr/>
        <a:lstStyle/>
        <a:p>
          <a:endParaRPr lang="es-ES"/>
        </a:p>
      </dgm:t>
    </dgm:pt>
    <dgm:pt modelId="{B4349A8C-66AD-4802-84BA-71EC984A368E}" type="pres">
      <dgm:prSet presAssocID="{8C842EC0-E25C-4F65-ABAC-49939A84B62C}" presName="Name21" presStyleCnt="0"/>
      <dgm:spPr/>
    </dgm:pt>
    <dgm:pt modelId="{65702531-02BA-4236-A399-2A2C6313D9C9}" type="pres">
      <dgm:prSet presAssocID="{8C842EC0-E25C-4F65-ABAC-49939A84B62C}" presName="level2Shape" presStyleLbl="node3" presStyleIdx="2" presStyleCnt="3"/>
      <dgm:spPr/>
      <dgm:t>
        <a:bodyPr/>
        <a:lstStyle/>
        <a:p>
          <a:endParaRPr lang="es-ES"/>
        </a:p>
      </dgm:t>
    </dgm:pt>
    <dgm:pt modelId="{00932832-61FA-44AB-B453-70EB670A5019}" type="pres">
      <dgm:prSet presAssocID="{8C842EC0-E25C-4F65-ABAC-49939A84B62C}" presName="hierChild3" presStyleCnt="0"/>
      <dgm:spPr/>
    </dgm:pt>
    <dgm:pt modelId="{59536A5B-7083-49DD-B4C5-16FA5005263C}" type="pres">
      <dgm:prSet presAssocID="{D5FD4BFB-EB7B-4B21-8E48-D57684466020}" presName="Name19" presStyleLbl="parChTrans1D4" presStyleIdx="4" presStyleCnt="9"/>
      <dgm:spPr/>
      <dgm:t>
        <a:bodyPr/>
        <a:lstStyle/>
        <a:p>
          <a:endParaRPr lang="es-ES"/>
        </a:p>
      </dgm:t>
    </dgm:pt>
    <dgm:pt modelId="{AB593BEF-BCE1-4098-B740-1B1596C362B9}" type="pres">
      <dgm:prSet presAssocID="{1A88D783-B4F7-4F5D-A613-6407095E914B}" presName="Name21" presStyleCnt="0"/>
      <dgm:spPr/>
    </dgm:pt>
    <dgm:pt modelId="{DF348719-D140-4B9D-BF4E-AFF97C02AE26}" type="pres">
      <dgm:prSet presAssocID="{1A88D783-B4F7-4F5D-A613-6407095E914B}" presName="level2Shape" presStyleLbl="node4" presStyleIdx="4" presStyleCnt="9"/>
      <dgm:spPr/>
      <dgm:t>
        <a:bodyPr/>
        <a:lstStyle/>
        <a:p>
          <a:endParaRPr lang="es-ES"/>
        </a:p>
      </dgm:t>
    </dgm:pt>
    <dgm:pt modelId="{C13949E2-0106-4735-8204-1102A667426D}" type="pres">
      <dgm:prSet presAssocID="{1A88D783-B4F7-4F5D-A613-6407095E914B}" presName="hierChild3" presStyleCnt="0"/>
      <dgm:spPr/>
    </dgm:pt>
    <dgm:pt modelId="{5A90025B-98F4-4C74-B730-59FC0958AE4C}" type="pres">
      <dgm:prSet presAssocID="{E6153256-E45D-4A35-A391-83D0D1BABD1C}" presName="Name19" presStyleLbl="parChTrans1D4" presStyleIdx="5" presStyleCnt="9"/>
      <dgm:spPr/>
      <dgm:t>
        <a:bodyPr/>
        <a:lstStyle/>
        <a:p>
          <a:endParaRPr lang="es-ES"/>
        </a:p>
      </dgm:t>
    </dgm:pt>
    <dgm:pt modelId="{3B6AD505-19F7-491B-B915-6589616897C5}" type="pres">
      <dgm:prSet presAssocID="{6DC3AE78-FAB9-4B4C-A2B6-75EC29566F98}" presName="Name21" presStyleCnt="0"/>
      <dgm:spPr/>
    </dgm:pt>
    <dgm:pt modelId="{2156E373-B816-4CB6-A72C-0560FB311F8E}" type="pres">
      <dgm:prSet presAssocID="{6DC3AE78-FAB9-4B4C-A2B6-75EC29566F98}" presName="level2Shape" presStyleLbl="node4" presStyleIdx="5" presStyleCnt="9"/>
      <dgm:spPr/>
      <dgm:t>
        <a:bodyPr/>
        <a:lstStyle/>
        <a:p>
          <a:endParaRPr lang="es-ES"/>
        </a:p>
      </dgm:t>
    </dgm:pt>
    <dgm:pt modelId="{F241629E-893D-4BC9-80F5-1365798FE1F3}" type="pres">
      <dgm:prSet presAssocID="{6DC3AE78-FAB9-4B4C-A2B6-75EC29566F98}" presName="hierChild3" presStyleCnt="0"/>
      <dgm:spPr/>
    </dgm:pt>
    <dgm:pt modelId="{CFBBE667-DB0D-41A7-9A42-576B3F96B572}" type="pres">
      <dgm:prSet presAssocID="{5C97C7E5-6B36-42C9-BD10-E7EFFE018AF0}" presName="Name19" presStyleLbl="parChTrans1D4" presStyleIdx="6" presStyleCnt="9"/>
      <dgm:spPr/>
      <dgm:t>
        <a:bodyPr/>
        <a:lstStyle/>
        <a:p>
          <a:endParaRPr lang="es-ES"/>
        </a:p>
      </dgm:t>
    </dgm:pt>
    <dgm:pt modelId="{B541549F-FA95-4742-93BF-80F2291BF8D1}" type="pres">
      <dgm:prSet presAssocID="{1EB97C5F-B775-4E9D-8C41-EDD2448B19B2}" presName="Name21" presStyleCnt="0"/>
      <dgm:spPr/>
    </dgm:pt>
    <dgm:pt modelId="{07784BA7-CA89-40A3-B9D8-881F016A4219}" type="pres">
      <dgm:prSet presAssocID="{1EB97C5F-B775-4E9D-8C41-EDD2448B19B2}" presName="level2Shape" presStyleLbl="node4" presStyleIdx="6" presStyleCnt="9"/>
      <dgm:spPr/>
      <dgm:t>
        <a:bodyPr/>
        <a:lstStyle/>
        <a:p>
          <a:endParaRPr lang="es-ES"/>
        </a:p>
      </dgm:t>
    </dgm:pt>
    <dgm:pt modelId="{2B6AF302-3479-405E-B1F7-6F36222D6D0C}" type="pres">
      <dgm:prSet presAssocID="{1EB97C5F-B775-4E9D-8C41-EDD2448B19B2}" presName="hierChild3" presStyleCnt="0"/>
      <dgm:spPr/>
    </dgm:pt>
    <dgm:pt modelId="{1959F7CE-D07C-400B-AA6E-3B4974D5D10B}" type="pres">
      <dgm:prSet presAssocID="{7D822E1D-53CC-438F-8D11-5C25EB5A68CE}" presName="Name19" presStyleLbl="parChTrans1D4" presStyleIdx="7" presStyleCnt="9"/>
      <dgm:spPr/>
      <dgm:t>
        <a:bodyPr/>
        <a:lstStyle/>
        <a:p>
          <a:endParaRPr lang="es-ES"/>
        </a:p>
      </dgm:t>
    </dgm:pt>
    <dgm:pt modelId="{BB72712B-6186-40D4-9F23-D389CB72739B}" type="pres">
      <dgm:prSet presAssocID="{C613D9F0-84E7-41E3-8B73-0E336027109E}" presName="Name21" presStyleCnt="0"/>
      <dgm:spPr/>
    </dgm:pt>
    <dgm:pt modelId="{0B99EE36-FAB5-49D9-AABF-E61E5E5341A8}" type="pres">
      <dgm:prSet presAssocID="{C613D9F0-84E7-41E3-8B73-0E336027109E}" presName="level2Shape" presStyleLbl="node4" presStyleIdx="7" presStyleCnt="9"/>
      <dgm:spPr/>
      <dgm:t>
        <a:bodyPr/>
        <a:lstStyle/>
        <a:p>
          <a:endParaRPr lang="es-ES"/>
        </a:p>
      </dgm:t>
    </dgm:pt>
    <dgm:pt modelId="{572781FD-05B0-4B9D-8410-3CF7855B55BE}" type="pres">
      <dgm:prSet presAssocID="{C613D9F0-84E7-41E3-8B73-0E336027109E}" presName="hierChild3" presStyleCnt="0"/>
      <dgm:spPr/>
    </dgm:pt>
    <dgm:pt modelId="{058456B3-351F-45DF-A558-ED1B1428DD0A}" type="pres">
      <dgm:prSet presAssocID="{D5E93D14-4A34-4AD0-BF34-DB99306B4628}" presName="Name19" presStyleLbl="parChTrans1D4" presStyleIdx="8" presStyleCnt="9"/>
      <dgm:spPr/>
      <dgm:t>
        <a:bodyPr/>
        <a:lstStyle/>
        <a:p>
          <a:endParaRPr lang="es-ES"/>
        </a:p>
      </dgm:t>
    </dgm:pt>
    <dgm:pt modelId="{62645446-5E3D-480A-A36B-2DF0B3714F3C}" type="pres">
      <dgm:prSet presAssocID="{2614DD00-0772-4094-81D0-09E8982C9A66}" presName="Name21" presStyleCnt="0"/>
      <dgm:spPr/>
    </dgm:pt>
    <dgm:pt modelId="{FD3BFE6E-5463-4F92-A6B9-A4713E1F6BAA}" type="pres">
      <dgm:prSet presAssocID="{2614DD00-0772-4094-81D0-09E8982C9A66}" presName="level2Shape" presStyleLbl="node4" presStyleIdx="8" presStyleCnt="9"/>
      <dgm:spPr/>
      <dgm:t>
        <a:bodyPr/>
        <a:lstStyle/>
        <a:p>
          <a:endParaRPr lang="es-ES"/>
        </a:p>
      </dgm:t>
    </dgm:pt>
    <dgm:pt modelId="{DBF93719-AC75-4516-81B7-9FE72473626B}" type="pres">
      <dgm:prSet presAssocID="{2614DD00-0772-4094-81D0-09E8982C9A66}" presName="hierChild3" presStyleCnt="0"/>
      <dgm:spPr/>
    </dgm:pt>
    <dgm:pt modelId="{07E948ED-AA1F-4E1B-A789-C4EDF76618B3}" type="pres">
      <dgm:prSet presAssocID="{6302D9A7-1315-49DE-A872-88674B1EFF86}" presName="bgShapesFlow" presStyleCnt="0"/>
      <dgm:spPr/>
    </dgm:pt>
  </dgm:ptLst>
  <dgm:cxnLst>
    <dgm:cxn modelId="{A463BDB8-8177-43F1-8E5C-BAD4380C595B}" type="presOf" srcId="{F10A14AF-A530-4AF1-9FD3-0F8356442AB6}" destId="{B6D4FD64-C072-4599-B5DF-91D61814B4EB}" srcOrd="0" destOrd="0" presId="urn:microsoft.com/office/officeart/2005/8/layout/hierarchy6"/>
    <dgm:cxn modelId="{F9D8E692-42AC-4B2F-A995-BA10F1104302}" type="presOf" srcId="{91536961-9525-4E53-A9EE-69486E9BF115}" destId="{5FFD784B-CBA4-4DEE-87AA-402F9A07B344}" srcOrd="0" destOrd="0" presId="urn:microsoft.com/office/officeart/2005/8/layout/hierarchy6"/>
    <dgm:cxn modelId="{33E361FE-B5E8-4E6C-84FF-88C2E3B31CF3}" type="presOf" srcId="{7D822E1D-53CC-438F-8D11-5C25EB5A68CE}" destId="{1959F7CE-D07C-400B-AA6E-3B4974D5D10B}" srcOrd="0" destOrd="0" presId="urn:microsoft.com/office/officeart/2005/8/layout/hierarchy6"/>
    <dgm:cxn modelId="{9F02F004-21A7-41ED-960B-4A678CC4CA6D}" srcId="{8C842EC0-E25C-4F65-ABAC-49939A84B62C}" destId="{1A88D783-B4F7-4F5D-A613-6407095E914B}" srcOrd="0" destOrd="0" parTransId="{D5FD4BFB-EB7B-4B21-8E48-D57684466020}" sibTransId="{21D3B980-8B9A-4283-AF1E-12C3B18E1D15}"/>
    <dgm:cxn modelId="{668F4F3B-563F-4631-8551-26A5F934C735}" type="presOf" srcId="{5C97C7E5-6B36-42C9-BD10-E7EFFE018AF0}" destId="{CFBBE667-DB0D-41A7-9A42-576B3F96B572}" srcOrd="0" destOrd="0" presId="urn:microsoft.com/office/officeart/2005/8/layout/hierarchy6"/>
    <dgm:cxn modelId="{DA20033C-92A5-43F4-BF4C-BE08E3D034DA}" srcId="{4CE89202-EE97-4F5C-B1B7-6CC802EC7D7E}" destId="{DDA9E6C3-FB98-4631-B215-80EB64FB8A57}" srcOrd="0" destOrd="0" parTransId="{3D6CF676-DA38-4537-A2DC-A09C14D45B24}" sibTransId="{5082B246-0705-4F31-8099-97E1590BDF31}"/>
    <dgm:cxn modelId="{06ADAA28-9681-4492-A8B2-28A958347D1B}" type="presOf" srcId="{6DC3AE78-FAB9-4B4C-A2B6-75EC29566F98}" destId="{2156E373-B816-4CB6-A72C-0560FB311F8E}" srcOrd="0" destOrd="0" presId="urn:microsoft.com/office/officeart/2005/8/layout/hierarchy6"/>
    <dgm:cxn modelId="{B022AB01-D1B2-40A9-9288-69C4B19E11FA}" srcId="{C613D9F0-84E7-41E3-8B73-0E336027109E}" destId="{2614DD00-0772-4094-81D0-09E8982C9A66}" srcOrd="0" destOrd="0" parTransId="{D5E93D14-4A34-4AD0-BF34-DB99306B4628}" sibTransId="{6AE1984E-747F-4BEE-B359-11781189810F}"/>
    <dgm:cxn modelId="{5375F57C-BCDB-49FE-8AE6-795EE8D496BD}" type="presOf" srcId="{D4BFD9ED-2AF6-47E1-AF5C-DCDC933DF0ED}" destId="{7131EB16-411A-4F2E-A191-FADC5C316E7D}" srcOrd="0" destOrd="0" presId="urn:microsoft.com/office/officeart/2005/8/layout/hierarchy6"/>
    <dgm:cxn modelId="{FDBF4BF9-ED2E-4D9C-835C-49F4AEDDEDC7}" type="presOf" srcId="{4CE89202-EE97-4F5C-B1B7-6CC802EC7D7E}" destId="{9A73BF7C-1E0B-46F0-AE32-DC1D6F8FE633}" srcOrd="0" destOrd="0" presId="urn:microsoft.com/office/officeart/2005/8/layout/hierarchy6"/>
    <dgm:cxn modelId="{2B3C706E-848A-4784-AC25-3B7E5D8D73D6}" type="presOf" srcId="{1A88D783-B4F7-4F5D-A613-6407095E914B}" destId="{DF348719-D140-4B9D-BF4E-AFF97C02AE26}" srcOrd="0" destOrd="0" presId="urn:microsoft.com/office/officeart/2005/8/layout/hierarchy6"/>
    <dgm:cxn modelId="{919FF6D4-3823-484C-B2C6-810C12B76F91}" srcId="{6302D9A7-1315-49DE-A872-88674B1EFF86}" destId="{96CC53B7-E0EF-4191-81C4-15A1CDD541EA}" srcOrd="0" destOrd="0" parTransId="{6D5BC081-2D84-46F9-8EEC-AAEEF08E2F44}" sibTransId="{F90D9FDB-2AD9-4920-A0F1-7F9EBB13D699}"/>
    <dgm:cxn modelId="{49448C45-11C6-44FB-8BFB-5900C4593BDB}" type="presOf" srcId="{96CC53B7-E0EF-4191-81C4-15A1CDD541EA}" destId="{AC73AEA9-E867-4C64-A683-45D2EC497918}" srcOrd="0" destOrd="0" presId="urn:microsoft.com/office/officeart/2005/8/layout/hierarchy6"/>
    <dgm:cxn modelId="{8DE59CF7-274C-4D26-8EBC-59B80B3847F6}" type="presOf" srcId="{694B073C-4A43-4BCC-8835-8CB58B9619D4}" destId="{FD9D3FD8-B9F5-480B-89FA-58A662AF04A8}" srcOrd="0" destOrd="0" presId="urn:microsoft.com/office/officeart/2005/8/layout/hierarchy6"/>
    <dgm:cxn modelId="{D4A1A38E-2D55-4832-9431-92C5631A4FEB}" type="presOf" srcId="{D5E93D14-4A34-4AD0-BF34-DB99306B4628}" destId="{058456B3-351F-45DF-A558-ED1B1428DD0A}" srcOrd="0" destOrd="0" presId="urn:microsoft.com/office/officeart/2005/8/layout/hierarchy6"/>
    <dgm:cxn modelId="{0619F103-F5A2-4C48-A2FB-A8AC778D4C7C}" srcId="{1A88D783-B4F7-4F5D-A613-6407095E914B}" destId="{1EB97C5F-B775-4E9D-8C41-EDD2448B19B2}" srcOrd="1" destOrd="0" parTransId="{5C97C7E5-6B36-42C9-BD10-E7EFFE018AF0}" sibTransId="{2C1159CD-7289-4AE1-86A5-AA9C7D044CFA}"/>
    <dgm:cxn modelId="{2720B6A2-DCFA-459C-B914-1A1F8F74DD30}" type="presOf" srcId="{1EB97C5F-B775-4E9D-8C41-EDD2448B19B2}" destId="{07784BA7-CA89-40A3-B9D8-881F016A4219}" srcOrd="0" destOrd="0" presId="urn:microsoft.com/office/officeart/2005/8/layout/hierarchy6"/>
    <dgm:cxn modelId="{85649FD9-A244-4527-ABD3-CAF384DBE232}" srcId="{1A88D783-B4F7-4F5D-A613-6407095E914B}" destId="{6DC3AE78-FAB9-4B4C-A2B6-75EC29566F98}" srcOrd="0" destOrd="0" parTransId="{E6153256-E45D-4A35-A391-83D0D1BABD1C}" sibTransId="{64AE3F1D-3D22-4722-95FD-8934A40E825C}"/>
    <dgm:cxn modelId="{33DE66E9-6372-420E-B3BF-DF79E0B16349}" srcId="{05BB7F93-78A2-48FD-965B-4837EB67F153}" destId="{9A1D3DBD-C210-49EE-8BA8-B999111FF814}" srcOrd="1" destOrd="0" parTransId="{694B073C-4A43-4BCC-8835-8CB58B9619D4}" sibTransId="{12E440FA-5E23-4AF0-840D-13EA821CE58F}"/>
    <dgm:cxn modelId="{A4F2D918-1D70-45AE-9031-FFF801A32FEB}" type="presOf" srcId="{1C475B67-76DE-4D77-8017-DD22044C2ECF}" destId="{12976855-7A7B-4ECB-BF0C-409E88AE00D7}" srcOrd="0" destOrd="0" presId="urn:microsoft.com/office/officeart/2005/8/layout/hierarchy6"/>
    <dgm:cxn modelId="{05EDFF8E-90CB-4D5D-AD98-252684983D49}" type="presOf" srcId="{A9B975AD-278D-4214-9384-C382C37D3856}" destId="{8DEC9513-FE60-4B42-82BB-D44CA4A20FBA}" srcOrd="0" destOrd="0" presId="urn:microsoft.com/office/officeart/2005/8/layout/hierarchy6"/>
    <dgm:cxn modelId="{FF2C15E8-5E1B-44DC-99C0-154E154E9B9B}" type="presOf" srcId="{9A1D3DBD-C210-49EE-8BA8-B999111FF814}" destId="{3C4CD02D-18C1-44C6-B05C-CF964923FA9B}" srcOrd="0" destOrd="0" presId="urn:microsoft.com/office/officeart/2005/8/layout/hierarchy6"/>
    <dgm:cxn modelId="{B3A5534F-2854-412C-9D67-C8DD3FE1A0BC}" type="presOf" srcId="{907E79A6-BCC1-4255-AA62-B0390B05BDED}" destId="{30CFD936-605C-424E-9ABE-9660E99FA925}" srcOrd="0" destOrd="0" presId="urn:microsoft.com/office/officeart/2005/8/layout/hierarchy6"/>
    <dgm:cxn modelId="{8CC3463E-EE1E-483F-BA30-130AA1DF597E}" type="presOf" srcId="{2614DD00-0772-4094-81D0-09E8982C9A66}" destId="{FD3BFE6E-5463-4F92-A6B9-A4713E1F6BAA}" srcOrd="0" destOrd="0" presId="urn:microsoft.com/office/officeart/2005/8/layout/hierarchy6"/>
    <dgm:cxn modelId="{3EB0DD15-3109-400E-BF39-6F79AD794881}" srcId="{9A1D3DBD-C210-49EE-8BA8-B999111FF814}" destId="{D4BFD9ED-2AF6-47E1-AF5C-DCDC933DF0ED}" srcOrd="0" destOrd="0" parTransId="{AC1B709F-F5C3-4933-B7E2-0B85E06F5755}" sibTransId="{3A05FA53-74F1-4198-9CA0-47DE911FFBA5}"/>
    <dgm:cxn modelId="{5EC0B239-6B36-4484-BDDE-E8E2BF20E68B}" srcId="{05BB7F93-78A2-48FD-965B-4837EB67F153}" destId="{91536961-9525-4E53-A9EE-69486E9BF115}" srcOrd="0" destOrd="0" parTransId="{9A3F9546-49CF-4D80-94F8-44D1E596FACB}" sibTransId="{A33D88C0-18DA-46BB-8D46-A0467F9F6166}"/>
    <dgm:cxn modelId="{E0F3456B-B13C-4E09-83D6-C297DE9985DB}" type="presOf" srcId="{D5FD4BFB-EB7B-4B21-8E48-D57684466020}" destId="{59536A5B-7083-49DD-B4C5-16FA5005263C}" srcOrd="0" destOrd="0" presId="urn:microsoft.com/office/officeart/2005/8/layout/hierarchy6"/>
    <dgm:cxn modelId="{3DD5B6BB-E24B-411D-AD0A-D2814A4E1BC2}" type="presOf" srcId="{C613D9F0-84E7-41E3-8B73-0E336027109E}" destId="{0B99EE36-FAB5-49D9-AABF-E61E5E5341A8}" srcOrd="0" destOrd="0" presId="urn:microsoft.com/office/officeart/2005/8/layout/hierarchy6"/>
    <dgm:cxn modelId="{99B9E6C5-5660-45DE-8D17-C7C6DDE6D7D9}" type="presOf" srcId="{2EEECC0F-B798-4C77-A3A5-FE9A30390717}" destId="{ADCB8397-3BCB-4D8D-80C2-4BBE04B76181}" srcOrd="0" destOrd="0" presId="urn:microsoft.com/office/officeart/2005/8/layout/hierarchy6"/>
    <dgm:cxn modelId="{060A18CE-E312-401A-8FDC-CB071CE3E920}" srcId="{8C842EC0-E25C-4F65-ABAC-49939A84B62C}" destId="{C613D9F0-84E7-41E3-8B73-0E336027109E}" srcOrd="1" destOrd="0" parTransId="{7D822E1D-53CC-438F-8D11-5C25EB5A68CE}" sibTransId="{3AD8723C-EDD8-4158-891B-33FBA8C21C80}"/>
    <dgm:cxn modelId="{8E347474-7C51-4B81-881F-313F312FA83B}" srcId="{4CE89202-EE97-4F5C-B1B7-6CC802EC7D7E}" destId="{05BB7F93-78A2-48FD-965B-4837EB67F153}" srcOrd="1" destOrd="0" parTransId="{8752D9B6-C5A0-45B9-8232-89B52098917E}" sibTransId="{B12C4864-CA04-4A9A-B6AD-645EF7389BBA}"/>
    <dgm:cxn modelId="{D30526FF-6A61-4FED-9A8D-4EA00C00F12B}" type="presOf" srcId="{6302D9A7-1315-49DE-A872-88674B1EFF86}" destId="{147FB3E8-D89D-4EBD-8026-81880CD56644}" srcOrd="0" destOrd="0" presId="urn:microsoft.com/office/officeart/2005/8/layout/hierarchy6"/>
    <dgm:cxn modelId="{390CCE98-0DFB-49F5-A124-D2733B06249E}" type="presOf" srcId="{F2E25FA2-45A8-4AFA-A3AC-227AAE664DA8}" destId="{DB737273-5868-4807-B96B-8D21319315E6}" srcOrd="0" destOrd="0" presId="urn:microsoft.com/office/officeart/2005/8/layout/hierarchy6"/>
    <dgm:cxn modelId="{F838DA47-120D-4B3D-8F40-AEA122216157}" srcId="{907E79A6-BCC1-4255-AA62-B0390B05BDED}" destId="{8C842EC0-E25C-4F65-ABAC-49939A84B62C}" srcOrd="0" destOrd="0" parTransId="{A9B975AD-278D-4214-9384-C382C37D3856}" sibTransId="{DA7224CC-BF2B-4061-88FF-AD35C0DEA425}"/>
    <dgm:cxn modelId="{3C7FECE5-0FAA-454E-8CB6-55636F0323D5}" type="presOf" srcId="{3D6CF676-DA38-4537-A2DC-A09C14D45B24}" destId="{14A4031B-8351-428A-A9C7-B111DAAD90A0}" srcOrd="0" destOrd="0" presId="urn:microsoft.com/office/officeart/2005/8/layout/hierarchy6"/>
    <dgm:cxn modelId="{F6DFE122-ECF8-4F6A-A1D6-583A8216CE07}" srcId="{9A1D3DBD-C210-49EE-8BA8-B999111FF814}" destId="{F2E25FA2-45A8-4AFA-A3AC-227AAE664DA8}" srcOrd="1" destOrd="0" parTransId="{F10A14AF-A530-4AF1-9FD3-0F8356442AB6}" sibTransId="{D9C578E4-0506-43BF-A835-46159CAE6368}"/>
    <dgm:cxn modelId="{F56DC84E-68DF-4918-9D91-6BAE6EB7090D}" type="presOf" srcId="{9A3F9546-49CF-4D80-94F8-44D1E596FACB}" destId="{99A4E9B1-5A09-4BAB-9765-EA1973E05257}" srcOrd="0" destOrd="0" presId="urn:microsoft.com/office/officeart/2005/8/layout/hierarchy6"/>
    <dgm:cxn modelId="{E09E7E54-CE18-4230-973E-AA9CA63716E9}" type="presOf" srcId="{DDA9E6C3-FB98-4631-B215-80EB64FB8A57}" destId="{0E4FFF76-6DAB-4559-92AF-AB77E3783CB5}" srcOrd="0" destOrd="0" presId="urn:microsoft.com/office/officeart/2005/8/layout/hierarchy6"/>
    <dgm:cxn modelId="{C4E822E1-BB87-41DE-AD29-22B77AE63C48}" type="presOf" srcId="{AC1B709F-F5C3-4933-B7E2-0B85E06F5755}" destId="{196137E3-A670-4C6C-89FA-E380E1681A68}" srcOrd="0" destOrd="0" presId="urn:microsoft.com/office/officeart/2005/8/layout/hierarchy6"/>
    <dgm:cxn modelId="{942558C3-ABED-4B0B-BE8F-7D6E5CC97893}" type="presOf" srcId="{05BB7F93-78A2-48FD-965B-4837EB67F153}" destId="{4095B74F-AB9A-4216-BF7C-917B34F189FB}" srcOrd="0" destOrd="0" presId="urn:microsoft.com/office/officeart/2005/8/layout/hierarchy6"/>
    <dgm:cxn modelId="{67F4C95D-DA82-4D22-BA24-0E0E6A6DF48F}" srcId="{96CC53B7-E0EF-4191-81C4-15A1CDD541EA}" destId="{4CE89202-EE97-4F5C-B1B7-6CC802EC7D7E}" srcOrd="0" destOrd="0" parTransId="{2EEECC0F-B798-4C77-A3A5-FE9A30390717}" sibTransId="{D56A5D51-A7C0-436E-B91F-372216A193CE}"/>
    <dgm:cxn modelId="{FD521F3A-022B-4919-B3CD-37250BE9AD26}" type="presOf" srcId="{E6153256-E45D-4A35-A391-83D0D1BABD1C}" destId="{5A90025B-98F4-4C74-B730-59FC0958AE4C}" srcOrd="0" destOrd="0" presId="urn:microsoft.com/office/officeart/2005/8/layout/hierarchy6"/>
    <dgm:cxn modelId="{B1148A4C-6536-486C-BD18-65E18286D7F7}" srcId="{96CC53B7-E0EF-4191-81C4-15A1CDD541EA}" destId="{907E79A6-BCC1-4255-AA62-B0390B05BDED}" srcOrd="1" destOrd="0" parTransId="{1C475B67-76DE-4D77-8017-DD22044C2ECF}" sibTransId="{7EB52142-B0A0-46DF-8750-304EE39F0140}"/>
    <dgm:cxn modelId="{FCF2A25C-B0C9-4B63-9907-5CAEC203631E}" type="presOf" srcId="{8752D9B6-C5A0-45B9-8232-89B52098917E}" destId="{5705249B-8AFE-4E7F-83EA-D2CC6095D72E}" srcOrd="0" destOrd="0" presId="urn:microsoft.com/office/officeart/2005/8/layout/hierarchy6"/>
    <dgm:cxn modelId="{BA88C711-35EA-4A18-A636-A4F414C413D1}" type="presOf" srcId="{8C842EC0-E25C-4F65-ABAC-49939A84B62C}" destId="{65702531-02BA-4236-A399-2A2C6313D9C9}" srcOrd="0" destOrd="0" presId="urn:microsoft.com/office/officeart/2005/8/layout/hierarchy6"/>
    <dgm:cxn modelId="{B97639B0-1359-4436-BAE4-37514EBBADE0}" type="presParOf" srcId="{147FB3E8-D89D-4EBD-8026-81880CD56644}" destId="{834BAF7E-5F0D-4AD1-8A7D-B04D2CEE7391}" srcOrd="0" destOrd="0" presId="urn:microsoft.com/office/officeart/2005/8/layout/hierarchy6"/>
    <dgm:cxn modelId="{EE99EB03-7CA2-430B-8A4C-56C4EF539282}" type="presParOf" srcId="{834BAF7E-5F0D-4AD1-8A7D-B04D2CEE7391}" destId="{4975C6C9-F15F-4917-B718-BB4021C78D0A}" srcOrd="0" destOrd="0" presId="urn:microsoft.com/office/officeart/2005/8/layout/hierarchy6"/>
    <dgm:cxn modelId="{019F8A90-169B-4F2B-9168-3998A4714646}" type="presParOf" srcId="{4975C6C9-F15F-4917-B718-BB4021C78D0A}" destId="{A16C293B-797D-478E-B692-45D3C1FA033F}" srcOrd="0" destOrd="0" presId="urn:microsoft.com/office/officeart/2005/8/layout/hierarchy6"/>
    <dgm:cxn modelId="{1E3B1999-8F7F-4AD8-9FA1-B6D01E6344FB}" type="presParOf" srcId="{A16C293B-797D-478E-B692-45D3C1FA033F}" destId="{AC73AEA9-E867-4C64-A683-45D2EC497918}" srcOrd="0" destOrd="0" presId="urn:microsoft.com/office/officeart/2005/8/layout/hierarchy6"/>
    <dgm:cxn modelId="{25A2222A-9002-4CBC-8C8E-7688C6105324}" type="presParOf" srcId="{A16C293B-797D-478E-B692-45D3C1FA033F}" destId="{B9EB5BF2-6B7C-421C-97AE-9C7A0439BD35}" srcOrd="1" destOrd="0" presId="urn:microsoft.com/office/officeart/2005/8/layout/hierarchy6"/>
    <dgm:cxn modelId="{73D36900-82E5-4ACC-BE0D-AF7349CEDE5B}" type="presParOf" srcId="{B9EB5BF2-6B7C-421C-97AE-9C7A0439BD35}" destId="{ADCB8397-3BCB-4D8D-80C2-4BBE04B76181}" srcOrd="0" destOrd="0" presId="urn:microsoft.com/office/officeart/2005/8/layout/hierarchy6"/>
    <dgm:cxn modelId="{2EFB25F1-E5E9-4E09-AAB1-3E9F67820269}" type="presParOf" srcId="{B9EB5BF2-6B7C-421C-97AE-9C7A0439BD35}" destId="{861477DA-E5A3-4DD8-B0AB-1B016993A7E8}" srcOrd="1" destOrd="0" presId="urn:microsoft.com/office/officeart/2005/8/layout/hierarchy6"/>
    <dgm:cxn modelId="{7754AB4F-3B2B-46CE-946A-485942AB90CB}" type="presParOf" srcId="{861477DA-E5A3-4DD8-B0AB-1B016993A7E8}" destId="{9A73BF7C-1E0B-46F0-AE32-DC1D6F8FE633}" srcOrd="0" destOrd="0" presId="urn:microsoft.com/office/officeart/2005/8/layout/hierarchy6"/>
    <dgm:cxn modelId="{976BD38C-012C-4531-815A-E28893485C98}" type="presParOf" srcId="{861477DA-E5A3-4DD8-B0AB-1B016993A7E8}" destId="{18D59C04-7CB6-4F9B-8982-DC575F1C3FA7}" srcOrd="1" destOrd="0" presId="urn:microsoft.com/office/officeart/2005/8/layout/hierarchy6"/>
    <dgm:cxn modelId="{20E543D1-E1B6-4539-99DF-F5A3713C53AE}" type="presParOf" srcId="{18D59C04-7CB6-4F9B-8982-DC575F1C3FA7}" destId="{14A4031B-8351-428A-A9C7-B111DAAD90A0}" srcOrd="0" destOrd="0" presId="urn:microsoft.com/office/officeart/2005/8/layout/hierarchy6"/>
    <dgm:cxn modelId="{D0F834E9-3580-4F91-AD7A-2E5EBFBD03DD}" type="presParOf" srcId="{18D59C04-7CB6-4F9B-8982-DC575F1C3FA7}" destId="{9AC0FB64-C39D-4439-BAC3-A8C595E29A70}" srcOrd="1" destOrd="0" presId="urn:microsoft.com/office/officeart/2005/8/layout/hierarchy6"/>
    <dgm:cxn modelId="{5BB35C74-02E9-4261-869C-9A431C70C843}" type="presParOf" srcId="{9AC0FB64-C39D-4439-BAC3-A8C595E29A70}" destId="{0E4FFF76-6DAB-4559-92AF-AB77E3783CB5}" srcOrd="0" destOrd="0" presId="urn:microsoft.com/office/officeart/2005/8/layout/hierarchy6"/>
    <dgm:cxn modelId="{E6E6E2B3-9892-41FD-9313-EBFE0BDEAAE5}" type="presParOf" srcId="{9AC0FB64-C39D-4439-BAC3-A8C595E29A70}" destId="{43EE76D3-A6F0-4042-8A4C-9A136C1BFF01}" srcOrd="1" destOrd="0" presId="urn:microsoft.com/office/officeart/2005/8/layout/hierarchy6"/>
    <dgm:cxn modelId="{1D702BB7-1782-4BF8-8159-E7C040FCCA86}" type="presParOf" srcId="{18D59C04-7CB6-4F9B-8982-DC575F1C3FA7}" destId="{5705249B-8AFE-4E7F-83EA-D2CC6095D72E}" srcOrd="2" destOrd="0" presId="urn:microsoft.com/office/officeart/2005/8/layout/hierarchy6"/>
    <dgm:cxn modelId="{E2BD52B5-5D8C-4AB4-B5D0-6BEE37292494}" type="presParOf" srcId="{18D59C04-7CB6-4F9B-8982-DC575F1C3FA7}" destId="{E71A66A7-4CD1-44C5-B553-C1464ABC28F9}" srcOrd="3" destOrd="0" presId="urn:microsoft.com/office/officeart/2005/8/layout/hierarchy6"/>
    <dgm:cxn modelId="{BBC06F1A-DCA2-449C-87C8-84B35CE98709}" type="presParOf" srcId="{E71A66A7-4CD1-44C5-B553-C1464ABC28F9}" destId="{4095B74F-AB9A-4216-BF7C-917B34F189FB}" srcOrd="0" destOrd="0" presId="urn:microsoft.com/office/officeart/2005/8/layout/hierarchy6"/>
    <dgm:cxn modelId="{4022A910-A778-47A8-B07B-08ECCEAC1759}" type="presParOf" srcId="{E71A66A7-4CD1-44C5-B553-C1464ABC28F9}" destId="{6F44E8DB-CE32-46A1-8BC2-1187BD46177B}" srcOrd="1" destOrd="0" presId="urn:microsoft.com/office/officeart/2005/8/layout/hierarchy6"/>
    <dgm:cxn modelId="{C8C459E4-F196-460D-8E17-0879E19218CF}" type="presParOf" srcId="{6F44E8DB-CE32-46A1-8BC2-1187BD46177B}" destId="{99A4E9B1-5A09-4BAB-9765-EA1973E05257}" srcOrd="0" destOrd="0" presId="urn:microsoft.com/office/officeart/2005/8/layout/hierarchy6"/>
    <dgm:cxn modelId="{477B3696-2CCC-4BF0-960D-1191AD5DB8B1}" type="presParOf" srcId="{6F44E8DB-CE32-46A1-8BC2-1187BD46177B}" destId="{5A8298E9-BB14-4F46-8384-09069AE1EA4E}" srcOrd="1" destOrd="0" presId="urn:microsoft.com/office/officeart/2005/8/layout/hierarchy6"/>
    <dgm:cxn modelId="{CA14E932-E065-45D7-8DEA-7DC43A853CA8}" type="presParOf" srcId="{5A8298E9-BB14-4F46-8384-09069AE1EA4E}" destId="{5FFD784B-CBA4-4DEE-87AA-402F9A07B344}" srcOrd="0" destOrd="0" presId="urn:microsoft.com/office/officeart/2005/8/layout/hierarchy6"/>
    <dgm:cxn modelId="{A2AAB8E5-6781-46C0-90FA-DA9616D8A9C7}" type="presParOf" srcId="{5A8298E9-BB14-4F46-8384-09069AE1EA4E}" destId="{8B308D6E-BB51-44B2-A8E8-3153D45AA520}" srcOrd="1" destOrd="0" presId="urn:microsoft.com/office/officeart/2005/8/layout/hierarchy6"/>
    <dgm:cxn modelId="{F0828CE3-7630-4942-A3BC-669621E2285F}" type="presParOf" srcId="{6F44E8DB-CE32-46A1-8BC2-1187BD46177B}" destId="{FD9D3FD8-B9F5-480B-89FA-58A662AF04A8}" srcOrd="2" destOrd="0" presId="urn:microsoft.com/office/officeart/2005/8/layout/hierarchy6"/>
    <dgm:cxn modelId="{BEBBD1C5-E5CE-410F-9E77-2E3BEA92BF12}" type="presParOf" srcId="{6F44E8DB-CE32-46A1-8BC2-1187BD46177B}" destId="{92749F81-DE0C-40BE-8736-3CAFC3A5BB92}" srcOrd="3" destOrd="0" presId="urn:microsoft.com/office/officeart/2005/8/layout/hierarchy6"/>
    <dgm:cxn modelId="{57E62A2E-CBB0-486B-BC93-D18AEE21EC1E}" type="presParOf" srcId="{92749F81-DE0C-40BE-8736-3CAFC3A5BB92}" destId="{3C4CD02D-18C1-44C6-B05C-CF964923FA9B}" srcOrd="0" destOrd="0" presId="urn:microsoft.com/office/officeart/2005/8/layout/hierarchy6"/>
    <dgm:cxn modelId="{B269F80F-4A5A-40E3-A912-DA8504C4F493}" type="presParOf" srcId="{92749F81-DE0C-40BE-8736-3CAFC3A5BB92}" destId="{42F27E91-1CCA-4FF5-98BC-376DE7EA777A}" srcOrd="1" destOrd="0" presId="urn:microsoft.com/office/officeart/2005/8/layout/hierarchy6"/>
    <dgm:cxn modelId="{84BF2FF1-C159-4FFC-A778-F566C04D797E}" type="presParOf" srcId="{42F27E91-1CCA-4FF5-98BC-376DE7EA777A}" destId="{196137E3-A670-4C6C-89FA-E380E1681A68}" srcOrd="0" destOrd="0" presId="urn:microsoft.com/office/officeart/2005/8/layout/hierarchy6"/>
    <dgm:cxn modelId="{2AAD46C5-4E5A-4216-A286-4B34FE0378F2}" type="presParOf" srcId="{42F27E91-1CCA-4FF5-98BC-376DE7EA777A}" destId="{70E39A9A-AA27-4C60-A316-E73857FF52AA}" srcOrd="1" destOrd="0" presId="urn:microsoft.com/office/officeart/2005/8/layout/hierarchy6"/>
    <dgm:cxn modelId="{8084012B-DC3F-40D8-940A-3546D65E77A0}" type="presParOf" srcId="{70E39A9A-AA27-4C60-A316-E73857FF52AA}" destId="{7131EB16-411A-4F2E-A191-FADC5C316E7D}" srcOrd="0" destOrd="0" presId="urn:microsoft.com/office/officeart/2005/8/layout/hierarchy6"/>
    <dgm:cxn modelId="{4FE33947-992A-4190-9C85-0749360ABC0B}" type="presParOf" srcId="{70E39A9A-AA27-4C60-A316-E73857FF52AA}" destId="{AB6D16FA-C984-499E-83FE-70514B4FB6E5}" srcOrd="1" destOrd="0" presId="urn:microsoft.com/office/officeart/2005/8/layout/hierarchy6"/>
    <dgm:cxn modelId="{00651D68-10B6-49FD-A6BE-6A568DC67435}" type="presParOf" srcId="{42F27E91-1CCA-4FF5-98BC-376DE7EA777A}" destId="{B6D4FD64-C072-4599-B5DF-91D61814B4EB}" srcOrd="2" destOrd="0" presId="urn:microsoft.com/office/officeart/2005/8/layout/hierarchy6"/>
    <dgm:cxn modelId="{5884053C-9824-46A8-BCB7-29C873A9D3D5}" type="presParOf" srcId="{42F27E91-1CCA-4FF5-98BC-376DE7EA777A}" destId="{2FFC4746-B521-42C6-81B7-8278D95446B7}" srcOrd="3" destOrd="0" presId="urn:microsoft.com/office/officeart/2005/8/layout/hierarchy6"/>
    <dgm:cxn modelId="{A90FDCA4-B46F-4DC3-9B0D-011B9284AA50}" type="presParOf" srcId="{2FFC4746-B521-42C6-81B7-8278D95446B7}" destId="{DB737273-5868-4807-B96B-8D21319315E6}" srcOrd="0" destOrd="0" presId="urn:microsoft.com/office/officeart/2005/8/layout/hierarchy6"/>
    <dgm:cxn modelId="{6E37856B-B125-4A1B-8B25-CC197682B9C6}" type="presParOf" srcId="{2FFC4746-B521-42C6-81B7-8278D95446B7}" destId="{1EA7B134-722C-4055-A87F-B603A3F77156}" srcOrd="1" destOrd="0" presId="urn:microsoft.com/office/officeart/2005/8/layout/hierarchy6"/>
    <dgm:cxn modelId="{378CC7E2-9086-40C0-91C4-ECBCBA9097FE}" type="presParOf" srcId="{B9EB5BF2-6B7C-421C-97AE-9C7A0439BD35}" destId="{12976855-7A7B-4ECB-BF0C-409E88AE00D7}" srcOrd="2" destOrd="0" presId="urn:microsoft.com/office/officeart/2005/8/layout/hierarchy6"/>
    <dgm:cxn modelId="{87CB0AC3-C978-40A6-8000-3B0BEA3E4EAE}" type="presParOf" srcId="{B9EB5BF2-6B7C-421C-97AE-9C7A0439BD35}" destId="{306A7484-6951-447C-B447-1F6179E61BD9}" srcOrd="3" destOrd="0" presId="urn:microsoft.com/office/officeart/2005/8/layout/hierarchy6"/>
    <dgm:cxn modelId="{821CCDA4-0A04-45BB-955C-821EEA25205B}" type="presParOf" srcId="{306A7484-6951-447C-B447-1F6179E61BD9}" destId="{30CFD936-605C-424E-9ABE-9660E99FA925}" srcOrd="0" destOrd="0" presId="urn:microsoft.com/office/officeart/2005/8/layout/hierarchy6"/>
    <dgm:cxn modelId="{413494FD-023D-4EEA-A71E-EF5D5D545483}" type="presParOf" srcId="{306A7484-6951-447C-B447-1F6179E61BD9}" destId="{EF55833F-F36E-4F1D-973F-DC3CC892704D}" srcOrd="1" destOrd="0" presId="urn:microsoft.com/office/officeart/2005/8/layout/hierarchy6"/>
    <dgm:cxn modelId="{2260FEDC-8860-484C-8D91-7DA28FC84799}" type="presParOf" srcId="{EF55833F-F36E-4F1D-973F-DC3CC892704D}" destId="{8DEC9513-FE60-4B42-82BB-D44CA4A20FBA}" srcOrd="0" destOrd="0" presId="urn:microsoft.com/office/officeart/2005/8/layout/hierarchy6"/>
    <dgm:cxn modelId="{F01E37E6-C354-4C36-B737-707F3D13272E}" type="presParOf" srcId="{EF55833F-F36E-4F1D-973F-DC3CC892704D}" destId="{B4349A8C-66AD-4802-84BA-71EC984A368E}" srcOrd="1" destOrd="0" presId="urn:microsoft.com/office/officeart/2005/8/layout/hierarchy6"/>
    <dgm:cxn modelId="{83C11E2F-9C8F-433E-975E-14FEC732AFF1}" type="presParOf" srcId="{B4349A8C-66AD-4802-84BA-71EC984A368E}" destId="{65702531-02BA-4236-A399-2A2C6313D9C9}" srcOrd="0" destOrd="0" presId="urn:microsoft.com/office/officeart/2005/8/layout/hierarchy6"/>
    <dgm:cxn modelId="{ACBF9968-B271-4D02-A090-B8FA535135A3}" type="presParOf" srcId="{B4349A8C-66AD-4802-84BA-71EC984A368E}" destId="{00932832-61FA-44AB-B453-70EB670A5019}" srcOrd="1" destOrd="0" presId="urn:microsoft.com/office/officeart/2005/8/layout/hierarchy6"/>
    <dgm:cxn modelId="{32534322-432D-477B-A945-48996CFC9D6E}" type="presParOf" srcId="{00932832-61FA-44AB-B453-70EB670A5019}" destId="{59536A5B-7083-49DD-B4C5-16FA5005263C}" srcOrd="0" destOrd="0" presId="urn:microsoft.com/office/officeart/2005/8/layout/hierarchy6"/>
    <dgm:cxn modelId="{8DC0D41B-E4F1-4A10-AC1E-C678EBE14AB3}" type="presParOf" srcId="{00932832-61FA-44AB-B453-70EB670A5019}" destId="{AB593BEF-BCE1-4098-B740-1B1596C362B9}" srcOrd="1" destOrd="0" presId="urn:microsoft.com/office/officeart/2005/8/layout/hierarchy6"/>
    <dgm:cxn modelId="{E60E69E0-2C8A-4A08-8DAA-72C2671CA1CC}" type="presParOf" srcId="{AB593BEF-BCE1-4098-B740-1B1596C362B9}" destId="{DF348719-D140-4B9D-BF4E-AFF97C02AE26}" srcOrd="0" destOrd="0" presId="urn:microsoft.com/office/officeart/2005/8/layout/hierarchy6"/>
    <dgm:cxn modelId="{D26C5B1B-94ED-40F7-B4CF-B71341FFDAD2}" type="presParOf" srcId="{AB593BEF-BCE1-4098-B740-1B1596C362B9}" destId="{C13949E2-0106-4735-8204-1102A667426D}" srcOrd="1" destOrd="0" presId="urn:microsoft.com/office/officeart/2005/8/layout/hierarchy6"/>
    <dgm:cxn modelId="{EE36859A-CB98-4078-A280-FCC936BE301C}" type="presParOf" srcId="{C13949E2-0106-4735-8204-1102A667426D}" destId="{5A90025B-98F4-4C74-B730-59FC0958AE4C}" srcOrd="0" destOrd="0" presId="urn:microsoft.com/office/officeart/2005/8/layout/hierarchy6"/>
    <dgm:cxn modelId="{F070FB95-B471-4FA1-A079-EDD48DC5FDF5}" type="presParOf" srcId="{C13949E2-0106-4735-8204-1102A667426D}" destId="{3B6AD505-19F7-491B-B915-6589616897C5}" srcOrd="1" destOrd="0" presId="urn:microsoft.com/office/officeart/2005/8/layout/hierarchy6"/>
    <dgm:cxn modelId="{E1D131EF-F524-4B80-9904-AA9EBE2885D3}" type="presParOf" srcId="{3B6AD505-19F7-491B-B915-6589616897C5}" destId="{2156E373-B816-4CB6-A72C-0560FB311F8E}" srcOrd="0" destOrd="0" presId="urn:microsoft.com/office/officeart/2005/8/layout/hierarchy6"/>
    <dgm:cxn modelId="{4EA1C75F-7DFE-418A-8568-AAD48DAB23F5}" type="presParOf" srcId="{3B6AD505-19F7-491B-B915-6589616897C5}" destId="{F241629E-893D-4BC9-80F5-1365798FE1F3}" srcOrd="1" destOrd="0" presId="urn:microsoft.com/office/officeart/2005/8/layout/hierarchy6"/>
    <dgm:cxn modelId="{EBCEEE69-1334-463D-B9E4-B455EB2377B6}" type="presParOf" srcId="{C13949E2-0106-4735-8204-1102A667426D}" destId="{CFBBE667-DB0D-41A7-9A42-576B3F96B572}" srcOrd="2" destOrd="0" presId="urn:microsoft.com/office/officeart/2005/8/layout/hierarchy6"/>
    <dgm:cxn modelId="{48255CA0-DBFC-45DF-B4B8-F962BD210EDA}" type="presParOf" srcId="{C13949E2-0106-4735-8204-1102A667426D}" destId="{B541549F-FA95-4742-93BF-80F2291BF8D1}" srcOrd="3" destOrd="0" presId="urn:microsoft.com/office/officeart/2005/8/layout/hierarchy6"/>
    <dgm:cxn modelId="{693C8FD7-928D-4F5A-AFD4-2E152F561092}" type="presParOf" srcId="{B541549F-FA95-4742-93BF-80F2291BF8D1}" destId="{07784BA7-CA89-40A3-B9D8-881F016A4219}" srcOrd="0" destOrd="0" presId="urn:microsoft.com/office/officeart/2005/8/layout/hierarchy6"/>
    <dgm:cxn modelId="{C10F878E-AEF6-4349-B894-34ADC71DF718}" type="presParOf" srcId="{B541549F-FA95-4742-93BF-80F2291BF8D1}" destId="{2B6AF302-3479-405E-B1F7-6F36222D6D0C}" srcOrd="1" destOrd="0" presId="urn:microsoft.com/office/officeart/2005/8/layout/hierarchy6"/>
    <dgm:cxn modelId="{5A8138EA-2B98-467C-9EE1-B16722273DF9}" type="presParOf" srcId="{00932832-61FA-44AB-B453-70EB670A5019}" destId="{1959F7CE-D07C-400B-AA6E-3B4974D5D10B}" srcOrd="2" destOrd="0" presId="urn:microsoft.com/office/officeart/2005/8/layout/hierarchy6"/>
    <dgm:cxn modelId="{BC112419-E49A-4B81-BA3E-24E5C323DD28}" type="presParOf" srcId="{00932832-61FA-44AB-B453-70EB670A5019}" destId="{BB72712B-6186-40D4-9F23-D389CB72739B}" srcOrd="3" destOrd="0" presId="urn:microsoft.com/office/officeart/2005/8/layout/hierarchy6"/>
    <dgm:cxn modelId="{E707EC8C-DF43-48B8-A3D8-753BDE63A363}" type="presParOf" srcId="{BB72712B-6186-40D4-9F23-D389CB72739B}" destId="{0B99EE36-FAB5-49D9-AABF-E61E5E5341A8}" srcOrd="0" destOrd="0" presId="urn:microsoft.com/office/officeart/2005/8/layout/hierarchy6"/>
    <dgm:cxn modelId="{10930814-7B11-4D47-96CA-E3434DB47B3B}" type="presParOf" srcId="{BB72712B-6186-40D4-9F23-D389CB72739B}" destId="{572781FD-05B0-4B9D-8410-3CF7855B55BE}" srcOrd="1" destOrd="0" presId="urn:microsoft.com/office/officeart/2005/8/layout/hierarchy6"/>
    <dgm:cxn modelId="{60B589A3-4FF7-427C-88B7-357E0841A922}" type="presParOf" srcId="{572781FD-05B0-4B9D-8410-3CF7855B55BE}" destId="{058456B3-351F-45DF-A558-ED1B1428DD0A}" srcOrd="0" destOrd="0" presId="urn:microsoft.com/office/officeart/2005/8/layout/hierarchy6"/>
    <dgm:cxn modelId="{650CC32E-4DE7-4B98-B15B-1A0150F7CC0A}" type="presParOf" srcId="{572781FD-05B0-4B9D-8410-3CF7855B55BE}" destId="{62645446-5E3D-480A-A36B-2DF0B3714F3C}" srcOrd="1" destOrd="0" presId="urn:microsoft.com/office/officeart/2005/8/layout/hierarchy6"/>
    <dgm:cxn modelId="{4D58CEB2-836C-4F3D-BA98-68630D611EF0}" type="presParOf" srcId="{62645446-5E3D-480A-A36B-2DF0B3714F3C}" destId="{FD3BFE6E-5463-4F92-A6B9-A4713E1F6BAA}" srcOrd="0" destOrd="0" presId="urn:microsoft.com/office/officeart/2005/8/layout/hierarchy6"/>
    <dgm:cxn modelId="{013F5422-EC7B-4D86-87E3-8FFA9943CE2E}" type="presParOf" srcId="{62645446-5E3D-480A-A36B-2DF0B3714F3C}" destId="{DBF93719-AC75-4516-81B7-9FE72473626B}" srcOrd="1" destOrd="0" presId="urn:microsoft.com/office/officeart/2005/8/layout/hierarchy6"/>
    <dgm:cxn modelId="{51618E0B-4C03-4705-8BF5-64C5A6214759}" type="presParOf" srcId="{147FB3E8-D89D-4EBD-8026-81880CD56644}" destId="{07E948ED-AA1F-4E1B-A789-C4EDF76618B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3AEA9-E867-4C64-A683-45D2EC497918}">
      <dsp:nvSpPr>
        <dsp:cNvPr id="0" name=""/>
        <dsp:cNvSpPr/>
      </dsp:nvSpPr>
      <dsp:spPr>
        <a:xfrm>
          <a:off x="3388029" y="483326"/>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t>BANCO NACIONAL DE FOMENTO</a:t>
          </a:r>
        </a:p>
      </dsp:txBody>
      <dsp:txXfrm>
        <a:off x="3409449" y="504746"/>
        <a:ext cx="1054172" cy="688501"/>
      </dsp:txXfrm>
    </dsp:sp>
    <dsp:sp modelId="{ADCB8397-3BCB-4D8D-80C2-4BBE04B76181}">
      <dsp:nvSpPr>
        <dsp:cNvPr id="0" name=""/>
        <dsp:cNvSpPr/>
      </dsp:nvSpPr>
      <dsp:spPr>
        <a:xfrm>
          <a:off x="1262568" y="1214668"/>
          <a:ext cx="2673967" cy="292536"/>
        </a:xfrm>
        <a:custGeom>
          <a:avLst/>
          <a:gdLst/>
          <a:ahLst/>
          <a:cxnLst/>
          <a:rect l="0" t="0" r="0" b="0"/>
          <a:pathLst>
            <a:path>
              <a:moveTo>
                <a:pt x="2673967" y="0"/>
              </a:moveTo>
              <a:lnTo>
                <a:pt x="2673967" y="146268"/>
              </a:lnTo>
              <a:lnTo>
                <a:pt x="0" y="146268"/>
              </a:lnTo>
              <a:lnTo>
                <a:pt x="0" y="292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3BF7C-1E0B-46F0-AE32-DC1D6F8FE633}">
      <dsp:nvSpPr>
        <dsp:cNvPr id="0" name=""/>
        <dsp:cNvSpPr/>
      </dsp:nvSpPr>
      <dsp:spPr>
        <a:xfrm>
          <a:off x="714062" y="1507204"/>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t>ÁREA COMERCIAL</a:t>
          </a:r>
        </a:p>
      </dsp:txBody>
      <dsp:txXfrm>
        <a:off x="735482" y="1528624"/>
        <a:ext cx="1054172" cy="688501"/>
      </dsp:txXfrm>
    </dsp:sp>
    <dsp:sp modelId="{14A4031B-8351-428A-A9C7-B111DAAD90A0}">
      <dsp:nvSpPr>
        <dsp:cNvPr id="0" name=""/>
        <dsp:cNvSpPr/>
      </dsp:nvSpPr>
      <dsp:spPr>
        <a:xfrm>
          <a:off x="549510" y="2238546"/>
          <a:ext cx="713057" cy="292536"/>
        </a:xfrm>
        <a:custGeom>
          <a:avLst/>
          <a:gdLst/>
          <a:ahLst/>
          <a:cxnLst/>
          <a:rect l="0" t="0" r="0" b="0"/>
          <a:pathLst>
            <a:path>
              <a:moveTo>
                <a:pt x="713057" y="0"/>
              </a:moveTo>
              <a:lnTo>
                <a:pt x="713057" y="146268"/>
              </a:lnTo>
              <a:lnTo>
                <a:pt x="0" y="146268"/>
              </a:lnTo>
              <a:lnTo>
                <a:pt x="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FFF76-6DAB-4559-92AF-AB77E3783CB5}">
      <dsp:nvSpPr>
        <dsp:cNvPr id="0" name=""/>
        <dsp:cNvSpPr/>
      </dsp:nvSpPr>
      <dsp:spPr>
        <a:xfrm>
          <a:off x="1004" y="2531082"/>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GERENTE COMERCIAL</a:t>
          </a:r>
        </a:p>
      </dsp:txBody>
      <dsp:txXfrm>
        <a:off x="22424" y="2552502"/>
        <a:ext cx="1054172" cy="688501"/>
      </dsp:txXfrm>
    </dsp:sp>
    <dsp:sp modelId="{5705249B-8AFE-4E7F-83EA-D2CC6095D72E}">
      <dsp:nvSpPr>
        <dsp:cNvPr id="0" name=""/>
        <dsp:cNvSpPr/>
      </dsp:nvSpPr>
      <dsp:spPr>
        <a:xfrm>
          <a:off x="1262568" y="2238546"/>
          <a:ext cx="713057" cy="292536"/>
        </a:xfrm>
        <a:custGeom>
          <a:avLst/>
          <a:gdLst/>
          <a:ahLst/>
          <a:cxnLst/>
          <a:rect l="0" t="0" r="0" b="0"/>
          <a:pathLst>
            <a:path>
              <a:moveTo>
                <a:pt x="0" y="0"/>
              </a:moveTo>
              <a:lnTo>
                <a:pt x="0" y="146268"/>
              </a:lnTo>
              <a:lnTo>
                <a:pt x="713057" y="146268"/>
              </a:lnTo>
              <a:lnTo>
                <a:pt x="713057"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5B74F-AB9A-4216-BF7C-917B34F189FB}">
      <dsp:nvSpPr>
        <dsp:cNvPr id="0" name=""/>
        <dsp:cNvSpPr/>
      </dsp:nvSpPr>
      <dsp:spPr>
        <a:xfrm>
          <a:off x="1427120" y="2531082"/>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OFICIALES DE CRÉDITO</a:t>
          </a:r>
        </a:p>
      </dsp:txBody>
      <dsp:txXfrm>
        <a:off x="1448540" y="2552502"/>
        <a:ext cx="1054172" cy="688501"/>
      </dsp:txXfrm>
    </dsp:sp>
    <dsp:sp modelId="{99A4E9B1-5A09-4BAB-9765-EA1973E05257}">
      <dsp:nvSpPr>
        <dsp:cNvPr id="0" name=""/>
        <dsp:cNvSpPr/>
      </dsp:nvSpPr>
      <dsp:spPr>
        <a:xfrm>
          <a:off x="1262568" y="3262424"/>
          <a:ext cx="713057" cy="292536"/>
        </a:xfrm>
        <a:custGeom>
          <a:avLst/>
          <a:gdLst/>
          <a:ahLst/>
          <a:cxnLst/>
          <a:rect l="0" t="0" r="0" b="0"/>
          <a:pathLst>
            <a:path>
              <a:moveTo>
                <a:pt x="713057" y="0"/>
              </a:moveTo>
              <a:lnTo>
                <a:pt x="713057" y="146268"/>
              </a:lnTo>
              <a:lnTo>
                <a:pt x="0" y="146268"/>
              </a:lnTo>
              <a:lnTo>
                <a:pt x="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D784B-CBA4-4DEE-87AA-402F9A07B344}">
      <dsp:nvSpPr>
        <dsp:cNvPr id="0" name=""/>
        <dsp:cNvSpPr/>
      </dsp:nvSpPr>
      <dsp:spPr>
        <a:xfrm>
          <a:off x="714062" y="3554960"/>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OFICIAL PRODUCTIVO</a:t>
          </a:r>
        </a:p>
      </dsp:txBody>
      <dsp:txXfrm>
        <a:off x="735482" y="3576380"/>
        <a:ext cx="1054172" cy="688501"/>
      </dsp:txXfrm>
    </dsp:sp>
    <dsp:sp modelId="{FD9D3FD8-B9F5-480B-89FA-58A662AF04A8}">
      <dsp:nvSpPr>
        <dsp:cNvPr id="0" name=""/>
        <dsp:cNvSpPr/>
      </dsp:nvSpPr>
      <dsp:spPr>
        <a:xfrm>
          <a:off x="1975626" y="3262424"/>
          <a:ext cx="713057" cy="292536"/>
        </a:xfrm>
        <a:custGeom>
          <a:avLst/>
          <a:gdLst/>
          <a:ahLst/>
          <a:cxnLst/>
          <a:rect l="0" t="0" r="0" b="0"/>
          <a:pathLst>
            <a:path>
              <a:moveTo>
                <a:pt x="0" y="0"/>
              </a:moveTo>
              <a:lnTo>
                <a:pt x="0" y="146268"/>
              </a:lnTo>
              <a:lnTo>
                <a:pt x="713057" y="146268"/>
              </a:lnTo>
              <a:lnTo>
                <a:pt x="713057"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CD02D-18C1-44C6-B05C-CF964923FA9B}">
      <dsp:nvSpPr>
        <dsp:cNvPr id="0" name=""/>
        <dsp:cNvSpPr/>
      </dsp:nvSpPr>
      <dsp:spPr>
        <a:xfrm>
          <a:off x="2140178" y="3554960"/>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OFICIAL MICROCRÉDITO</a:t>
          </a:r>
        </a:p>
      </dsp:txBody>
      <dsp:txXfrm>
        <a:off x="2161598" y="3576380"/>
        <a:ext cx="1054172" cy="688501"/>
      </dsp:txXfrm>
    </dsp:sp>
    <dsp:sp modelId="{196137E3-A670-4C6C-89FA-E380E1681A68}">
      <dsp:nvSpPr>
        <dsp:cNvPr id="0" name=""/>
        <dsp:cNvSpPr/>
      </dsp:nvSpPr>
      <dsp:spPr>
        <a:xfrm>
          <a:off x="1975626" y="4286302"/>
          <a:ext cx="713057" cy="292536"/>
        </a:xfrm>
        <a:custGeom>
          <a:avLst/>
          <a:gdLst/>
          <a:ahLst/>
          <a:cxnLst/>
          <a:rect l="0" t="0" r="0" b="0"/>
          <a:pathLst>
            <a:path>
              <a:moveTo>
                <a:pt x="713057" y="0"/>
              </a:moveTo>
              <a:lnTo>
                <a:pt x="713057" y="146268"/>
              </a:lnTo>
              <a:lnTo>
                <a:pt x="0" y="146268"/>
              </a:lnTo>
              <a:lnTo>
                <a:pt x="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1EB16-411A-4F2E-A191-FADC5C316E7D}">
      <dsp:nvSpPr>
        <dsp:cNvPr id="0" name=""/>
        <dsp:cNvSpPr/>
      </dsp:nvSpPr>
      <dsp:spPr>
        <a:xfrm>
          <a:off x="1427120" y="4578838"/>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SENIOR </a:t>
          </a:r>
        </a:p>
      </dsp:txBody>
      <dsp:txXfrm>
        <a:off x="1448540" y="4600258"/>
        <a:ext cx="1054172" cy="688501"/>
      </dsp:txXfrm>
    </dsp:sp>
    <dsp:sp modelId="{B6D4FD64-C072-4599-B5DF-91D61814B4EB}">
      <dsp:nvSpPr>
        <dsp:cNvPr id="0" name=""/>
        <dsp:cNvSpPr/>
      </dsp:nvSpPr>
      <dsp:spPr>
        <a:xfrm>
          <a:off x="2688684" y="4286302"/>
          <a:ext cx="713057" cy="292536"/>
        </a:xfrm>
        <a:custGeom>
          <a:avLst/>
          <a:gdLst/>
          <a:ahLst/>
          <a:cxnLst/>
          <a:rect l="0" t="0" r="0" b="0"/>
          <a:pathLst>
            <a:path>
              <a:moveTo>
                <a:pt x="0" y="0"/>
              </a:moveTo>
              <a:lnTo>
                <a:pt x="0" y="146268"/>
              </a:lnTo>
              <a:lnTo>
                <a:pt x="713057" y="146268"/>
              </a:lnTo>
              <a:lnTo>
                <a:pt x="713057"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37273-5868-4807-B96B-8D21319315E6}">
      <dsp:nvSpPr>
        <dsp:cNvPr id="0" name=""/>
        <dsp:cNvSpPr/>
      </dsp:nvSpPr>
      <dsp:spPr>
        <a:xfrm>
          <a:off x="2853236" y="4578838"/>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JUNIOR</a:t>
          </a:r>
        </a:p>
      </dsp:txBody>
      <dsp:txXfrm>
        <a:off x="2874656" y="4600258"/>
        <a:ext cx="1054172" cy="688501"/>
      </dsp:txXfrm>
    </dsp:sp>
    <dsp:sp modelId="{12976855-7A7B-4ECB-BF0C-409E88AE00D7}">
      <dsp:nvSpPr>
        <dsp:cNvPr id="0" name=""/>
        <dsp:cNvSpPr/>
      </dsp:nvSpPr>
      <dsp:spPr>
        <a:xfrm>
          <a:off x="3936535" y="1214668"/>
          <a:ext cx="2673967" cy="292536"/>
        </a:xfrm>
        <a:custGeom>
          <a:avLst/>
          <a:gdLst/>
          <a:ahLst/>
          <a:cxnLst/>
          <a:rect l="0" t="0" r="0" b="0"/>
          <a:pathLst>
            <a:path>
              <a:moveTo>
                <a:pt x="0" y="0"/>
              </a:moveTo>
              <a:lnTo>
                <a:pt x="0" y="146268"/>
              </a:lnTo>
              <a:lnTo>
                <a:pt x="2673967" y="146268"/>
              </a:lnTo>
              <a:lnTo>
                <a:pt x="2673967" y="292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FD936-605C-424E-9ABE-9660E99FA925}">
      <dsp:nvSpPr>
        <dsp:cNvPr id="0" name=""/>
        <dsp:cNvSpPr/>
      </dsp:nvSpPr>
      <dsp:spPr>
        <a:xfrm>
          <a:off x="6061996" y="1507204"/>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t>ÁREA OPERATIVA</a:t>
          </a:r>
        </a:p>
      </dsp:txBody>
      <dsp:txXfrm>
        <a:off x="6083416" y="1528624"/>
        <a:ext cx="1054172" cy="688501"/>
      </dsp:txXfrm>
    </dsp:sp>
    <dsp:sp modelId="{8DEC9513-FE60-4B42-82BB-D44CA4A20FBA}">
      <dsp:nvSpPr>
        <dsp:cNvPr id="0" name=""/>
        <dsp:cNvSpPr/>
      </dsp:nvSpPr>
      <dsp:spPr>
        <a:xfrm>
          <a:off x="6564782" y="2238546"/>
          <a:ext cx="91440" cy="292536"/>
        </a:xfrm>
        <a:custGeom>
          <a:avLst/>
          <a:gdLst/>
          <a:ahLst/>
          <a:cxnLst/>
          <a:rect l="0" t="0" r="0" b="0"/>
          <a:pathLst>
            <a:path>
              <a:moveTo>
                <a:pt x="45720" y="0"/>
              </a:moveTo>
              <a:lnTo>
                <a:pt x="4572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02531-02BA-4236-A399-2A2C6313D9C9}">
      <dsp:nvSpPr>
        <dsp:cNvPr id="0" name=""/>
        <dsp:cNvSpPr/>
      </dsp:nvSpPr>
      <dsp:spPr>
        <a:xfrm>
          <a:off x="6061996" y="2531082"/>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DELEGADO OPERATIVO</a:t>
          </a:r>
        </a:p>
      </dsp:txBody>
      <dsp:txXfrm>
        <a:off x="6083416" y="2552502"/>
        <a:ext cx="1054172" cy="688501"/>
      </dsp:txXfrm>
    </dsp:sp>
    <dsp:sp modelId="{59536A5B-7083-49DD-B4C5-16FA5005263C}">
      <dsp:nvSpPr>
        <dsp:cNvPr id="0" name=""/>
        <dsp:cNvSpPr/>
      </dsp:nvSpPr>
      <dsp:spPr>
        <a:xfrm>
          <a:off x="5540915" y="3262424"/>
          <a:ext cx="1069586" cy="292536"/>
        </a:xfrm>
        <a:custGeom>
          <a:avLst/>
          <a:gdLst/>
          <a:ahLst/>
          <a:cxnLst/>
          <a:rect l="0" t="0" r="0" b="0"/>
          <a:pathLst>
            <a:path>
              <a:moveTo>
                <a:pt x="1069586" y="0"/>
              </a:moveTo>
              <a:lnTo>
                <a:pt x="1069586" y="146268"/>
              </a:lnTo>
              <a:lnTo>
                <a:pt x="0" y="146268"/>
              </a:lnTo>
              <a:lnTo>
                <a:pt x="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48719-D140-4B9D-BF4E-AFF97C02AE26}">
      <dsp:nvSpPr>
        <dsp:cNvPr id="0" name=""/>
        <dsp:cNvSpPr/>
      </dsp:nvSpPr>
      <dsp:spPr>
        <a:xfrm>
          <a:off x="4992409" y="3554960"/>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RESPONSABLE DE CAJA PRINCIPAL</a:t>
          </a:r>
        </a:p>
      </dsp:txBody>
      <dsp:txXfrm>
        <a:off x="5013829" y="3576380"/>
        <a:ext cx="1054172" cy="688501"/>
      </dsp:txXfrm>
    </dsp:sp>
    <dsp:sp modelId="{5A90025B-98F4-4C74-B730-59FC0958AE4C}">
      <dsp:nvSpPr>
        <dsp:cNvPr id="0" name=""/>
        <dsp:cNvSpPr/>
      </dsp:nvSpPr>
      <dsp:spPr>
        <a:xfrm>
          <a:off x="4827857" y="4286302"/>
          <a:ext cx="713057" cy="292536"/>
        </a:xfrm>
        <a:custGeom>
          <a:avLst/>
          <a:gdLst/>
          <a:ahLst/>
          <a:cxnLst/>
          <a:rect l="0" t="0" r="0" b="0"/>
          <a:pathLst>
            <a:path>
              <a:moveTo>
                <a:pt x="713057" y="0"/>
              </a:moveTo>
              <a:lnTo>
                <a:pt x="713057" y="146268"/>
              </a:lnTo>
              <a:lnTo>
                <a:pt x="0" y="146268"/>
              </a:lnTo>
              <a:lnTo>
                <a:pt x="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6E373-B816-4CB6-A72C-0560FB311F8E}">
      <dsp:nvSpPr>
        <dsp:cNvPr id="0" name=""/>
        <dsp:cNvSpPr/>
      </dsp:nvSpPr>
      <dsp:spPr>
        <a:xfrm>
          <a:off x="4279351" y="4578838"/>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CAJA 1</a:t>
          </a:r>
        </a:p>
      </dsp:txBody>
      <dsp:txXfrm>
        <a:off x="4300771" y="4600258"/>
        <a:ext cx="1054172" cy="688501"/>
      </dsp:txXfrm>
    </dsp:sp>
    <dsp:sp modelId="{CFBBE667-DB0D-41A7-9A42-576B3F96B572}">
      <dsp:nvSpPr>
        <dsp:cNvPr id="0" name=""/>
        <dsp:cNvSpPr/>
      </dsp:nvSpPr>
      <dsp:spPr>
        <a:xfrm>
          <a:off x="5540915" y="4286302"/>
          <a:ext cx="713057" cy="292536"/>
        </a:xfrm>
        <a:custGeom>
          <a:avLst/>
          <a:gdLst/>
          <a:ahLst/>
          <a:cxnLst/>
          <a:rect l="0" t="0" r="0" b="0"/>
          <a:pathLst>
            <a:path>
              <a:moveTo>
                <a:pt x="0" y="0"/>
              </a:moveTo>
              <a:lnTo>
                <a:pt x="0" y="146268"/>
              </a:lnTo>
              <a:lnTo>
                <a:pt x="713057" y="146268"/>
              </a:lnTo>
              <a:lnTo>
                <a:pt x="713057"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84BA7-CA89-40A3-B9D8-881F016A4219}">
      <dsp:nvSpPr>
        <dsp:cNvPr id="0" name=""/>
        <dsp:cNvSpPr/>
      </dsp:nvSpPr>
      <dsp:spPr>
        <a:xfrm>
          <a:off x="5705467" y="4578838"/>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CAJA 2</a:t>
          </a:r>
        </a:p>
      </dsp:txBody>
      <dsp:txXfrm>
        <a:off x="5726887" y="4600258"/>
        <a:ext cx="1054172" cy="688501"/>
      </dsp:txXfrm>
    </dsp:sp>
    <dsp:sp modelId="{1959F7CE-D07C-400B-AA6E-3B4974D5D10B}">
      <dsp:nvSpPr>
        <dsp:cNvPr id="0" name=""/>
        <dsp:cNvSpPr/>
      </dsp:nvSpPr>
      <dsp:spPr>
        <a:xfrm>
          <a:off x="6610502" y="3262424"/>
          <a:ext cx="1069586" cy="292536"/>
        </a:xfrm>
        <a:custGeom>
          <a:avLst/>
          <a:gdLst/>
          <a:ahLst/>
          <a:cxnLst/>
          <a:rect l="0" t="0" r="0" b="0"/>
          <a:pathLst>
            <a:path>
              <a:moveTo>
                <a:pt x="0" y="0"/>
              </a:moveTo>
              <a:lnTo>
                <a:pt x="0" y="146268"/>
              </a:lnTo>
              <a:lnTo>
                <a:pt x="1069586" y="146268"/>
              </a:lnTo>
              <a:lnTo>
                <a:pt x="1069586"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9EE36-FAB5-49D9-AABF-E61E5E5341A8}">
      <dsp:nvSpPr>
        <dsp:cNvPr id="0" name=""/>
        <dsp:cNvSpPr/>
      </dsp:nvSpPr>
      <dsp:spPr>
        <a:xfrm>
          <a:off x="7131583" y="3554960"/>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BALCÓN DE SERVICIOS</a:t>
          </a:r>
        </a:p>
      </dsp:txBody>
      <dsp:txXfrm>
        <a:off x="7153003" y="3576380"/>
        <a:ext cx="1054172" cy="688501"/>
      </dsp:txXfrm>
    </dsp:sp>
    <dsp:sp modelId="{058456B3-351F-45DF-A558-ED1B1428DD0A}">
      <dsp:nvSpPr>
        <dsp:cNvPr id="0" name=""/>
        <dsp:cNvSpPr/>
      </dsp:nvSpPr>
      <dsp:spPr>
        <a:xfrm>
          <a:off x="7634369" y="4286302"/>
          <a:ext cx="91440" cy="292536"/>
        </a:xfrm>
        <a:custGeom>
          <a:avLst/>
          <a:gdLst/>
          <a:ahLst/>
          <a:cxnLst/>
          <a:rect l="0" t="0" r="0" b="0"/>
          <a:pathLst>
            <a:path>
              <a:moveTo>
                <a:pt x="45720" y="0"/>
              </a:moveTo>
              <a:lnTo>
                <a:pt x="45720" y="292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BFE6E-5463-4F92-A6B9-A4713E1F6BAA}">
      <dsp:nvSpPr>
        <dsp:cNvPr id="0" name=""/>
        <dsp:cNvSpPr/>
      </dsp:nvSpPr>
      <dsp:spPr>
        <a:xfrm>
          <a:off x="7131583" y="4578838"/>
          <a:ext cx="1097012" cy="7313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a:t>ASISTENTE OPERATIVO</a:t>
          </a:r>
        </a:p>
      </dsp:txBody>
      <dsp:txXfrm>
        <a:off x="7153003" y="4600258"/>
        <a:ext cx="1054172" cy="6885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4AF6FB-8221-41E2-BCBB-E18F8B991754}" type="datetimeFigureOut">
              <a:rPr lang="es-EC" smtClean="0"/>
              <a:t>22/05/2014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97F81F-9AA0-437B-B81A-53B9014058F9}"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AF6FB-8221-41E2-BCBB-E18F8B991754}" type="datetimeFigureOut">
              <a:rPr lang="es-EC" smtClean="0"/>
              <a:t>22/05/2014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7F81F-9AA0-437B-B81A-53B9014058F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Word_Document1.docx"/><Relationship Id="rId5" Type="http://schemas.openxmlformats.org/officeDocument/2006/relationships/oleObject" Target="../embeddings/oleObject8.bin"/><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32.jpe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196752"/>
            <a:ext cx="6912768" cy="5085184"/>
          </a:xfrm>
        </p:spPr>
        <p:txBody>
          <a:bodyPr>
            <a:noAutofit/>
          </a:bodyPr>
          <a:lstStyle/>
          <a:p>
            <a:endParaRPr lang="es-ES" sz="1800" b="1" dirty="0" smtClean="0">
              <a:solidFill>
                <a:schemeClr val="tx1"/>
              </a:solidFill>
            </a:endParaRPr>
          </a:p>
          <a:p>
            <a:r>
              <a:rPr lang="es-ES" sz="1800" b="1" dirty="0" smtClean="0">
                <a:solidFill>
                  <a:schemeClr val="tx1"/>
                </a:solidFill>
              </a:rPr>
              <a:t>DIRECCIÓN DE POST-GRADOS</a:t>
            </a: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TESIS PREVIA A LA OBTENCIÓN DEL TÍTULO DE  </a:t>
            </a:r>
            <a:r>
              <a:rPr lang="es-EC" sz="1800" b="1" dirty="0" smtClean="0">
                <a:solidFill>
                  <a:schemeClr val="tx1"/>
                </a:solidFill>
              </a:rPr>
              <a:t>MAGISTER EN PLANIFICACIÓN Y DIRECCIÓN ESTRATÉGICA</a:t>
            </a: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 </a:t>
            </a:r>
            <a:br>
              <a:rPr lang="es-EC" sz="1800" b="1" dirty="0" smtClean="0">
                <a:solidFill>
                  <a:schemeClr val="tx1"/>
                </a:solidFill>
                <a:effectLst/>
              </a:rPr>
            </a:br>
            <a:endParaRPr lang="es-EC" sz="1800" b="1" dirty="0" smtClean="0">
              <a:solidFill>
                <a:schemeClr val="tx1"/>
              </a:solidFill>
              <a:effectLst/>
            </a:endParaRPr>
          </a:p>
          <a:p>
            <a:r>
              <a:rPr lang="es-EC" sz="1800" b="1" dirty="0" smtClean="0">
                <a:solidFill>
                  <a:schemeClr val="tx1"/>
                </a:solidFill>
              </a:rPr>
              <a:t>PLAN </a:t>
            </a:r>
            <a:r>
              <a:rPr lang="es-EC" sz="1800" b="1" dirty="0">
                <a:solidFill>
                  <a:schemeClr val="tx1"/>
                </a:solidFill>
              </a:rPr>
              <a:t>ESTRATÉGICO DE LA EMPRESA PÚBLICA: BANCO NACIONAL DE FOMENTO SUCURSAL CELICA</a:t>
            </a:r>
            <a:br>
              <a:rPr lang="es-EC" sz="1800" b="1" dirty="0">
                <a:solidFill>
                  <a:schemeClr val="tx1"/>
                </a:solidFill>
              </a:rPr>
            </a:br>
            <a:r>
              <a:rPr lang="es-EC" sz="1800" b="1" dirty="0">
                <a:solidFill>
                  <a:schemeClr val="tx1"/>
                </a:solidFill>
              </a:rPr>
              <a:t>2014 - 2018 </a:t>
            </a:r>
            <a:br>
              <a:rPr lang="es-EC" sz="1800" b="1" dirty="0">
                <a:solidFill>
                  <a:schemeClr val="tx1"/>
                </a:solidFill>
              </a:rPr>
            </a:br>
            <a:endParaRPr lang="es-EC" sz="1800" b="1" dirty="0" smtClean="0">
              <a:solidFill>
                <a:schemeClr val="tx1"/>
              </a:solidFill>
            </a:endParaRPr>
          </a:p>
          <a:p>
            <a:r>
              <a:rPr lang="es-EC" sz="1800" b="1" dirty="0" smtClean="0">
                <a:solidFill>
                  <a:schemeClr val="tx1"/>
                </a:solidFill>
                <a:effectLst/>
              </a:rPr>
              <a:t>LIGIA MARIBEL ROMERO GRANDA</a:t>
            </a:r>
            <a:br>
              <a:rPr lang="es-EC" sz="1800" b="1" dirty="0" smtClean="0">
                <a:solidFill>
                  <a:schemeClr val="tx1"/>
                </a:solidFill>
                <a:effectLst/>
              </a:rPr>
            </a:br>
            <a:r>
              <a:rPr lang="es-EC" sz="1800" b="1" dirty="0" smtClean="0">
                <a:solidFill>
                  <a:schemeClr val="tx1"/>
                </a:solidFill>
                <a:effectLst/>
              </a:rPr>
              <a:t> </a:t>
            </a:r>
            <a:br>
              <a:rPr lang="es-EC" sz="1800" b="1" dirty="0" smtClean="0">
                <a:solidFill>
                  <a:schemeClr val="tx1"/>
                </a:solidFill>
                <a:effectLst/>
              </a:rPr>
            </a:br>
            <a:r>
              <a:rPr lang="es-EC" sz="1800" b="1" dirty="0" smtClean="0">
                <a:solidFill>
                  <a:schemeClr val="tx1"/>
                </a:solidFill>
              </a:rPr>
              <a:t>TUTOR</a:t>
            </a:r>
            <a:r>
              <a:rPr lang="es-EC" sz="1800" b="1" dirty="0" smtClean="0">
                <a:solidFill>
                  <a:schemeClr val="tx1"/>
                </a:solidFill>
                <a:effectLst/>
              </a:rPr>
              <a:t>: </a:t>
            </a:r>
            <a:r>
              <a:rPr lang="es-EC" sz="1800" b="1" dirty="0">
                <a:solidFill>
                  <a:schemeClr val="tx1"/>
                </a:solidFill>
              </a:rPr>
              <a:t>Dr. Giovanni </a:t>
            </a:r>
            <a:r>
              <a:rPr lang="es-EC" sz="1800" b="1" dirty="0" err="1">
                <a:solidFill>
                  <a:schemeClr val="tx1"/>
                </a:solidFill>
              </a:rPr>
              <a:t>Egas</a:t>
            </a:r>
            <a:r>
              <a:rPr lang="es-EC" sz="1800" b="1" dirty="0">
                <a:solidFill>
                  <a:schemeClr val="tx1"/>
                </a:solidFill>
              </a:rPr>
              <a:t> Orbe</a:t>
            </a:r>
            <a:endParaRPr lang="es-ES" sz="1800" b="1" dirty="0">
              <a:solidFill>
                <a:schemeClr val="tx1"/>
              </a:solidFill>
            </a:endParaRPr>
          </a:p>
          <a:p>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SANGOLQUI 2014.</a:t>
            </a:r>
            <a:br>
              <a:rPr lang="es-EC" sz="1800" b="1" dirty="0" smtClean="0">
                <a:solidFill>
                  <a:schemeClr val="tx1"/>
                </a:solidFill>
                <a:effectLst/>
              </a:rPr>
            </a:br>
            <a:endParaRPr lang="es-EC" sz="1800" b="1"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3164261835"/>
      </p:ext>
    </p:extLst>
  </p:cSld>
  <p:clrMapOvr>
    <a:masterClrMapping/>
  </p:clrMapOvr>
  <p:transition>
    <p:wheel spokes="1"/>
    <p:sndAc>
      <p:stSnd>
        <p:snd r:embed="rId2" name="breez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0"/>
            <a:ext cx="9144001" cy="1124744"/>
          </a:xfrm>
          <a:prstGeom prst="rect">
            <a:avLst/>
          </a:prstGeom>
          <a:noFill/>
          <a:ln w="9525">
            <a:noFill/>
            <a:miter lim="800000"/>
            <a:headEnd/>
            <a:tailEnd/>
          </a:ln>
        </p:spPr>
      </p:pic>
      <p:graphicFrame>
        <p:nvGraphicFramePr>
          <p:cNvPr id="4" name="3 Objeto"/>
          <p:cNvGraphicFramePr>
            <a:graphicFrameLocks noChangeAspect="1"/>
          </p:cNvGraphicFramePr>
          <p:nvPr>
            <p:extLst>
              <p:ext uri="{D42A27DB-BD31-4B8C-83A1-F6EECF244321}">
                <p14:modId xmlns:p14="http://schemas.microsoft.com/office/powerpoint/2010/main" val="3892847669"/>
              </p:ext>
            </p:extLst>
          </p:nvPr>
        </p:nvGraphicFramePr>
        <p:xfrm>
          <a:off x="323528" y="692696"/>
          <a:ext cx="6057900" cy="3528392"/>
        </p:xfrm>
        <a:graphic>
          <a:graphicData uri="http://schemas.openxmlformats.org/presentationml/2006/ole">
            <mc:AlternateContent xmlns:mc="http://schemas.openxmlformats.org/markup-compatibility/2006">
              <mc:Choice xmlns:v="urn:schemas-microsoft-com:vml" Requires="v">
                <p:oleObj spid="_x0000_s3152" r:id="rId5" imgW="7723432" imgH="4882295" progId="">
                  <p:embed/>
                </p:oleObj>
              </mc:Choice>
              <mc:Fallback>
                <p:oleObj r:id="rId5" imgW="7723432" imgH="4882295"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692696"/>
                        <a:ext cx="6057900" cy="3528392"/>
                      </a:xfrm>
                      <a:prstGeom prst="rect">
                        <a:avLst/>
                      </a:prstGeom>
                      <a:noFill/>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019904493"/>
              </p:ext>
            </p:extLst>
          </p:nvPr>
        </p:nvGraphicFramePr>
        <p:xfrm>
          <a:off x="2639938" y="4149080"/>
          <a:ext cx="2724150" cy="2578100"/>
        </p:xfrm>
        <a:graphic>
          <a:graphicData uri="http://schemas.openxmlformats.org/presentationml/2006/ole">
            <mc:AlternateContent xmlns:mc="http://schemas.openxmlformats.org/markup-compatibility/2006">
              <mc:Choice xmlns:v="urn:schemas-microsoft-com:vml" Requires="v">
                <p:oleObj spid="_x0000_s3153" r:id="rId7" imgW="3194016" imgH="2661680" progId="">
                  <p:embed/>
                </p:oleObj>
              </mc:Choice>
              <mc:Fallback>
                <p:oleObj r:id="rId7" imgW="3194016" imgH="266168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938" y="4149080"/>
                        <a:ext cx="2724150" cy="257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3542115845"/>
              </p:ext>
            </p:extLst>
          </p:nvPr>
        </p:nvGraphicFramePr>
        <p:xfrm>
          <a:off x="5683324" y="4149080"/>
          <a:ext cx="2705100" cy="2560638"/>
        </p:xfrm>
        <a:graphic>
          <a:graphicData uri="http://schemas.openxmlformats.org/presentationml/2006/ole">
            <mc:AlternateContent xmlns:mc="http://schemas.openxmlformats.org/markup-compatibility/2006">
              <mc:Choice xmlns:v="urn:schemas-microsoft-com:vml" Requires="v">
                <p:oleObj spid="_x0000_s3154" r:id="rId9" imgW="3194016" imgH="2661680" progId="">
                  <p:embed/>
                </p:oleObj>
              </mc:Choice>
              <mc:Fallback>
                <p:oleObj r:id="rId9" imgW="3194016" imgH="266168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324" y="4149080"/>
                        <a:ext cx="2705100" cy="256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407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0"/>
            <a:ext cx="9144001" cy="1124744"/>
          </a:xfrm>
          <a:prstGeom prst="rect">
            <a:avLst/>
          </a:prstGeom>
          <a:noFill/>
          <a:ln w="9525">
            <a:noFill/>
            <a:miter lim="800000"/>
            <a:headEnd/>
            <a:tailEnd/>
          </a:ln>
        </p:spPr>
      </p:pic>
      <p:graphicFrame>
        <p:nvGraphicFramePr>
          <p:cNvPr id="4" name="3 Objeto"/>
          <p:cNvGraphicFramePr>
            <a:graphicFrameLocks noChangeAspect="1"/>
          </p:cNvGraphicFramePr>
          <p:nvPr>
            <p:extLst>
              <p:ext uri="{D42A27DB-BD31-4B8C-83A1-F6EECF244321}">
                <p14:modId xmlns:p14="http://schemas.microsoft.com/office/powerpoint/2010/main" val="2505354387"/>
              </p:ext>
            </p:extLst>
          </p:nvPr>
        </p:nvGraphicFramePr>
        <p:xfrm>
          <a:off x="179512" y="1077069"/>
          <a:ext cx="6400800" cy="3648075"/>
        </p:xfrm>
        <a:graphic>
          <a:graphicData uri="http://schemas.openxmlformats.org/presentationml/2006/ole">
            <mc:AlternateContent xmlns:mc="http://schemas.openxmlformats.org/markup-compatibility/2006">
              <mc:Choice xmlns:v="urn:schemas-microsoft-com:vml" Requires="v">
                <p:oleObj spid="_x0000_s8224" r:id="rId5" imgW="10618900" imgH="4815904" progId="">
                  <p:embed/>
                </p:oleObj>
              </mc:Choice>
              <mc:Fallback>
                <p:oleObj r:id="rId5" imgW="10618900" imgH="4815904"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077069"/>
                        <a:ext cx="6400800"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1176368372"/>
              </p:ext>
            </p:extLst>
          </p:nvPr>
        </p:nvGraphicFramePr>
        <p:xfrm>
          <a:off x="5824289" y="4005064"/>
          <a:ext cx="2924175" cy="2664296"/>
        </p:xfrm>
        <a:graphic>
          <a:graphicData uri="http://schemas.openxmlformats.org/presentationml/2006/ole">
            <mc:AlternateContent xmlns:mc="http://schemas.openxmlformats.org/markup-compatibility/2006">
              <mc:Choice xmlns:v="urn:schemas-microsoft-com:vml" Requires="v">
                <p:oleObj spid="_x0000_s8225" r:id="rId7" imgW="3194016" imgH="2661680" progId="">
                  <p:embed/>
                </p:oleObj>
              </mc:Choice>
              <mc:Fallback>
                <p:oleObj r:id="rId7" imgW="3194016" imgH="266168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4289" y="4005064"/>
                        <a:ext cx="2924175" cy="2664296"/>
                      </a:xfrm>
                      <a:prstGeom prst="rect">
                        <a:avLst/>
                      </a:prstGeom>
                      <a:noFill/>
                    </p:spPr>
                  </p:pic>
                </p:oleObj>
              </mc:Fallback>
            </mc:AlternateContent>
          </a:graphicData>
        </a:graphic>
      </p:graphicFrame>
    </p:spTree>
    <p:extLst>
      <p:ext uri="{BB962C8B-B14F-4D97-AF65-F5344CB8AC3E}">
        <p14:creationId xmlns:p14="http://schemas.microsoft.com/office/powerpoint/2010/main" val="30092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6512" y="0"/>
            <a:ext cx="9144001" cy="1124744"/>
          </a:xfrm>
          <a:prstGeom prst="rect">
            <a:avLst/>
          </a:prstGeom>
          <a:noFill/>
          <a:ln w="9525">
            <a:noFill/>
            <a:miter lim="800000"/>
            <a:headEnd/>
            <a:tailEnd/>
          </a:ln>
        </p:spPr>
      </p:pic>
      <p:sp>
        <p:nvSpPr>
          <p:cNvPr id="2" name="1 Título"/>
          <p:cNvSpPr>
            <a:spLocks noGrp="1"/>
          </p:cNvSpPr>
          <p:nvPr>
            <p:ph type="title"/>
          </p:nvPr>
        </p:nvSpPr>
        <p:spPr>
          <a:xfrm>
            <a:off x="457200" y="557808"/>
            <a:ext cx="8229600" cy="1143000"/>
          </a:xfrm>
        </p:spPr>
        <p:txBody>
          <a:bodyPr>
            <a:normAutofit fontScale="90000"/>
          </a:bodyPr>
          <a:lstStyle/>
          <a:p>
            <a:r>
              <a:rPr lang="es-EC" b="1" dirty="0" smtClean="0"/>
              <a:t>DIRECCIONAMIENTO ESTRATÉGICO</a:t>
            </a:r>
            <a:endParaRPr lang="es-EC" b="1" dirty="0"/>
          </a:p>
        </p:txBody>
      </p:sp>
      <p:sp>
        <p:nvSpPr>
          <p:cNvPr id="8" name="AutoShape 2"/>
          <p:cNvSpPr>
            <a:spLocks noChangeArrowheads="1"/>
          </p:cNvSpPr>
          <p:nvPr/>
        </p:nvSpPr>
        <p:spPr bwMode="auto">
          <a:xfrm>
            <a:off x="611560" y="1979677"/>
            <a:ext cx="5474335" cy="1377315"/>
          </a:xfrm>
          <a:prstGeom prst="horizontalScroll">
            <a:avLst>
              <a:gd name="adj" fmla="val 12500"/>
            </a:avLst>
          </a:prstGeom>
          <a:gradFill rotWithShape="1">
            <a:gsLst>
              <a:gs pos="0">
                <a:srgbClr val="FFFFFF"/>
              </a:gs>
              <a:gs pos="100000">
                <a:schemeClr val="accent1">
                  <a:lumMod val="40000"/>
                  <a:lumOff val="6000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endParaRPr lang="es-EC"/>
          </a:p>
        </p:txBody>
      </p:sp>
      <p:sp>
        <p:nvSpPr>
          <p:cNvPr id="9" name="Text Box 3"/>
          <p:cNvSpPr txBox="1">
            <a:spLocks noChangeArrowheads="1"/>
          </p:cNvSpPr>
          <p:nvPr/>
        </p:nvSpPr>
        <p:spPr bwMode="auto">
          <a:xfrm>
            <a:off x="827584" y="2246694"/>
            <a:ext cx="5130165" cy="843280"/>
          </a:xfrm>
          <a:prstGeom prst="rect">
            <a:avLst/>
          </a:prstGeom>
          <a:gradFill rotWithShape="1">
            <a:gsLst>
              <a:gs pos="0">
                <a:srgbClr val="FFFFFF"/>
              </a:gs>
              <a:gs pos="100000">
                <a:schemeClr val="accent1">
                  <a:lumMod val="40000"/>
                  <a:lumOff val="60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15000"/>
              </a:lnSpc>
              <a:spcAft>
                <a:spcPts val="600"/>
              </a:spcAft>
            </a:pPr>
            <a:r>
              <a:rPr lang="es-ES" sz="1100" i="1" dirty="0">
                <a:effectLst/>
                <a:latin typeface="Calibri"/>
                <a:ea typeface="Times New Roman"/>
                <a:cs typeface="Times New Roman"/>
              </a:rPr>
              <a:t>“Fomentar el desarrollo socio-económico y sostenible del país con equidad territorial, enfocado principalmente en los micro, pequeños y medianos productores a través de servicios y productos financieros al alcance de la población”.</a:t>
            </a:r>
            <a:endParaRPr lang="es-EC" sz="1100" dirty="0">
              <a:effectLst/>
              <a:latin typeface="Calibri"/>
              <a:ea typeface="Times New Roman"/>
              <a:cs typeface="Times New Roman"/>
            </a:endParaRPr>
          </a:p>
          <a:p>
            <a:pPr>
              <a:lnSpc>
                <a:spcPct val="115000"/>
              </a:lnSpc>
              <a:spcAft>
                <a:spcPts val="1000"/>
              </a:spcAft>
            </a:pPr>
            <a:r>
              <a:rPr lang="es-ES" sz="1100" dirty="0">
                <a:effectLst/>
                <a:latin typeface="Calibri"/>
                <a:ea typeface="Times New Roman"/>
                <a:cs typeface="Times New Roman"/>
              </a:rPr>
              <a:t> </a:t>
            </a:r>
            <a:endParaRPr lang="es-EC" sz="1100" dirty="0">
              <a:effectLst/>
              <a:latin typeface="Calibri"/>
              <a:ea typeface="Times New Roman"/>
              <a:cs typeface="Times New Roman"/>
            </a:endParaRPr>
          </a:p>
        </p:txBody>
      </p:sp>
      <p:sp>
        <p:nvSpPr>
          <p:cNvPr id="10" name="1 Título"/>
          <p:cNvSpPr txBox="1">
            <a:spLocks/>
          </p:cNvSpPr>
          <p:nvPr/>
        </p:nvSpPr>
        <p:spPr>
          <a:xfrm>
            <a:off x="899592" y="1628800"/>
            <a:ext cx="144016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t>MISIÓN</a:t>
            </a:r>
            <a:endParaRPr lang="es-EC" sz="2400" b="1" dirty="0"/>
          </a:p>
        </p:txBody>
      </p:sp>
      <p:sp>
        <p:nvSpPr>
          <p:cNvPr id="11" name="1 Título"/>
          <p:cNvSpPr txBox="1">
            <a:spLocks/>
          </p:cNvSpPr>
          <p:nvPr/>
        </p:nvSpPr>
        <p:spPr>
          <a:xfrm>
            <a:off x="1187624" y="3356992"/>
            <a:ext cx="144016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t>VISIÓN</a:t>
            </a:r>
            <a:endParaRPr lang="es-EC" sz="2400" b="1" dirty="0"/>
          </a:p>
        </p:txBody>
      </p:sp>
      <p:sp>
        <p:nvSpPr>
          <p:cNvPr id="12" name="AutoShape 4"/>
          <p:cNvSpPr>
            <a:spLocks noChangeArrowheads="1"/>
          </p:cNvSpPr>
          <p:nvPr/>
        </p:nvSpPr>
        <p:spPr bwMode="auto">
          <a:xfrm>
            <a:off x="1185897" y="3645024"/>
            <a:ext cx="5474335" cy="1072515"/>
          </a:xfrm>
          <a:prstGeom prst="horizontalScroll">
            <a:avLst>
              <a:gd name="adj" fmla="val 12500"/>
            </a:avLst>
          </a:prstGeom>
          <a:gradFill rotWithShape="1">
            <a:gsLst>
              <a:gs pos="0">
                <a:srgbClr val="FFFFFF"/>
              </a:gs>
              <a:gs pos="100000">
                <a:schemeClr val="tx2">
                  <a:lumMod val="40000"/>
                  <a:lumOff val="6000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endParaRPr lang="es-EC"/>
          </a:p>
        </p:txBody>
      </p:sp>
      <p:sp>
        <p:nvSpPr>
          <p:cNvPr id="13" name="Text Box 5"/>
          <p:cNvSpPr txBox="1">
            <a:spLocks noChangeArrowheads="1"/>
          </p:cNvSpPr>
          <p:nvPr/>
        </p:nvSpPr>
        <p:spPr bwMode="auto">
          <a:xfrm>
            <a:off x="1361157" y="3903330"/>
            <a:ext cx="5130165" cy="605790"/>
          </a:xfrm>
          <a:prstGeom prst="rect">
            <a:avLst/>
          </a:prstGeom>
          <a:gradFill rotWithShape="1">
            <a:gsLst>
              <a:gs pos="0">
                <a:srgbClr val="FFFFFF"/>
              </a:gs>
              <a:gs pos="100000">
                <a:schemeClr val="tx2">
                  <a:lumMod val="40000"/>
                  <a:lumOff val="60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15000"/>
              </a:lnSpc>
              <a:spcAft>
                <a:spcPts val="600"/>
              </a:spcAft>
            </a:pPr>
            <a:r>
              <a:rPr lang="es-ES" sz="1100" i="1" dirty="0">
                <a:latin typeface="Calibri"/>
                <a:ea typeface="Times New Roman"/>
                <a:cs typeface="Times New Roman"/>
              </a:rPr>
              <a:t>“Ser la institución referente de la banca de fomento y desarrollo en gestión eficiente, que aporta al logro de los objetivos del Plan Nacional para el Buen Vivir”.</a:t>
            </a:r>
            <a:endParaRPr lang="es-EC" sz="1100" i="1" dirty="0">
              <a:latin typeface="Calibri"/>
              <a:ea typeface="Times New Roman"/>
              <a:cs typeface="Times New Roman"/>
            </a:endParaRPr>
          </a:p>
          <a:p>
            <a:pPr>
              <a:lnSpc>
                <a:spcPct val="115000"/>
              </a:lnSpc>
              <a:spcAft>
                <a:spcPts val="1000"/>
              </a:spcAft>
            </a:pPr>
            <a:r>
              <a:rPr lang="es-ES" sz="1100" dirty="0">
                <a:effectLst/>
                <a:latin typeface="Calibri"/>
                <a:ea typeface="Times New Roman"/>
                <a:cs typeface="Times New Roman"/>
              </a:rPr>
              <a:t> </a:t>
            </a:r>
            <a:endParaRPr lang="es-EC" sz="1100" dirty="0">
              <a:effectLst/>
              <a:latin typeface="Calibri"/>
              <a:ea typeface="Times New Roman"/>
              <a:cs typeface="Times New Roman"/>
            </a:endParaRPr>
          </a:p>
        </p:txBody>
      </p:sp>
      <p:sp>
        <p:nvSpPr>
          <p:cNvPr id="14" name="1 Título"/>
          <p:cNvSpPr txBox="1">
            <a:spLocks/>
          </p:cNvSpPr>
          <p:nvPr/>
        </p:nvSpPr>
        <p:spPr>
          <a:xfrm>
            <a:off x="1475655" y="5229200"/>
            <a:ext cx="2304257"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t>VALORES CORPORATIVOS</a:t>
            </a:r>
            <a:endParaRPr lang="es-EC" sz="2400" b="1" dirty="0"/>
          </a:p>
        </p:txBody>
      </p:sp>
      <p:sp>
        <p:nvSpPr>
          <p:cNvPr id="15" name="1 Título"/>
          <p:cNvSpPr txBox="1">
            <a:spLocks/>
          </p:cNvSpPr>
          <p:nvPr/>
        </p:nvSpPr>
        <p:spPr>
          <a:xfrm>
            <a:off x="3851919" y="4941168"/>
            <a:ext cx="2304257"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r>
              <a:rPr lang="es-ES" sz="1800" dirty="0"/>
              <a:t>Liderazgo</a:t>
            </a:r>
            <a:endParaRPr lang="es-EC" sz="1800" dirty="0"/>
          </a:p>
          <a:p>
            <a:pPr lvl="0" algn="just"/>
            <a:r>
              <a:rPr lang="es-ES" sz="1800" dirty="0"/>
              <a:t>Honestidad</a:t>
            </a:r>
            <a:endParaRPr lang="es-EC" sz="1800" dirty="0"/>
          </a:p>
          <a:p>
            <a:pPr lvl="0" algn="just"/>
            <a:r>
              <a:rPr lang="es-ES" sz="1800" dirty="0"/>
              <a:t>Compromiso</a:t>
            </a:r>
            <a:endParaRPr lang="es-EC" sz="1800" dirty="0"/>
          </a:p>
          <a:p>
            <a:pPr lvl="0" algn="just"/>
            <a:r>
              <a:rPr lang="es-ES" sz="1800" dirty="0" err="1"/>
              <a:t>Proactividad</a:t>
            </a:r>
            <a:endParaRPr lang="es-EC" sz="1800" dirty="0"/>
          </a:p>
          <a:p>
            <a:pPr lvl="0" algn="just"/>
            <a:r>
              <a:rPr lang="es-ES" sz="1800" dirty="0"/>
              <a:t>Responsabilidad</a:t>
            </a:r>
            <a:endParaRPr lang="es-EC" sz="1800" dirty="0"/>
          </a:p>
          <a:p>
            <a:pPr lvl="0" algn="just"/>
            <a:r>
              <a:rPr lang="es-ES" sz="1800" dirty="0"/>
              <a:t>Trabajo en Equipo</a:t>
            </a:r>
            <a:endParaRPr lang="es-EC" sz="1800" dirty="0"/>
          </a:p>
        </p:txBody>
      </p:sp>
    </p:spTree>
    <p:extLst>
      <p:ext uri="{BB962C8B-B14F-4D97-AF65-F5344CB8AC3E}">
        <p14:creationId xmlns:p14="http://schemas.microsoft.com/office/powerpoint/2010/main" val="29663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8" name="1 Título"/>
          <p:cNvSpPr>
            <a:spLocks noGrp="1"/>
          </p:cNvSpPr>
          <p:nvPr>
            <p:ph type="title"/>
          </p:nvPr>
        </p:nvSpPr>
        <p:spPr/>
        <p:txBody>
          <a:bodyPr>
            <a:normAutofit fontScale="90000"/>
          </a:bodyPr>
          <a:lstStyle/>
          <a:p>
            <a:r>
              <a:rPr lang="es-EC" b="1" dirty="0" smtClean="0"/>
              <a:t>DIRECCIONAMIENTO ESTRATÉGICO</a:t>
            </a:r>
            <a:endParaRPr lang="es-EC" b="1" dirty="0"/>
          </a:p>
        </p:txBody>
      </p:sp>
      <p:sp>
        <p:nvSpPr>
          <p:cNvPr id="2" name="1 Marcador de contenido"/>
          <p:cNvSpPr>
            <a:spLocks noGrp="1"/>
          </p:cNvSpPr>
          <p:nvPr>
            <p:ph idx="1"/>
          </p:nvPr>
        </p:nvSpPr>
        <p:spPr>
          <a:xfrm>
            <a:off x="302840" y="1340768"/>
            <a:ext cx="8229600" cy="532656"/>
          </a:xfrm>
        </p:spPr>
        <p:txBody>
          <a:bodyPr>
            <a:normAutofit lnSpcReduction="10000"/>
          </a:bodyPr>
          <a:lstStyle/>
          <a:p>
            <a:pPr marL="0" indent="0" algn="ctr">
              <a:buNone/>
            </a:pPr>
            <a:r>
              <a:rPr lang="es-EC" b="1" dirty="0" smtClean="0"/>
              <a:t>OBJETIVOS Y POLÍTICAS INSTITUCIONALES</a:t>
            </a:r>
            <a:endParaRPr lang="es-EC"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31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1498" t="31746" r="24925" b="24432"/>
          <a:stretch/>
        </p:blipFill>
        <p:spPr bwMode="auto">
          <a:xfrm>
            <a:off x="1403648" y="2060848"/>
            <a:ext cx="56166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830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571488"/>
            <a:ext cx="8229600" cy="1143000"/>
          </a:xfrm>
        </p:spPr>
        <p:txBody>
          <a:bodyPr>
            <a:normAutofit fontScale="90000"/>
          </a:bodyPr>
          <a:lstStyle/>
          <a:p>
            <a:r>
              <a:rPr lang="es-ES" sz="3600" b="1" dirty="0"/>
              <a:t>EVALUACIÓN DE FACTORES EXTERNOS: MATRIZ DE OPORTUNIDADES Y AMENAZAS</a:t>
            </a:r>
            <a:r>
              <a:rPr lang="es-EC" dirty="0"/>
              <a:t/>
            </a:r>
            <a:br>
              <a:rPr lang="es-EC" dirty="0"/>
            </a:br>
            <a:endParaRPr lang="es-EC" dirty="0"/>
          </a:p>
        </p:txBody>
      </p:sp>
      <p:pic>
        <p:nvPicPr>
          <p:cNvPr id="5"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4" name="3 Marcador de contenido"/>
          <p:cNvGraphicFramePr>
            <a:graphicFrameLocks noGrp="1"/>
          </p:cNvGraphicFramePr>
          <p:nvPr>
            <p:ph idx="1"/>
            <p:extLst>
              <p:ext uri="{D42A27DB-BD31-4B8C-83A1-F6EECF244321}">
                <p14:modId xmlns:p14="http://schemas.microsoft.com/office/powerpoint/2010/main" val="2138926433"/>
              </p:ext>
            </p:extLst>
          </p:nvPr>
        </p:nvGraphicFramePr>
        <p:xfrm>
          <a:off x="1214414" y="1575991"/>
          <a:ext cx="6429420" cy="4639091"/>
        </p:xfrm>
        <a:graphic>
          <a:graphicData uri="http://schemas.openxmlformats.org/drawingml/2006/table">
            <a:tbl>
              <a:tblPr/>
              <a:tblGrid>
                <a:gridCol w="3506412"/>
                <a:gridCol w="2923008"/>
              </a:tblGrid>
              <a:tr h="174310">
                <a:tc gridSpan="2">
                  <a:txBody>
                    <a:bodyPr/>
                    <a:lstStyle/>
                    <a:p>
                      <a:pPr>
                        <a:lnSpc>
                          <a:spcPct val="115000"/>
                        </a:lnSpc>
                        <a:spcAft>
                          <a:spcPts val="600"/>
                        </a:spcAft>
                      </a:pPr>
                      <a:r>
                        <a:rPr lang="es-ES" sz="900" b="1" dirty="0">
                          <a:solidFill>
                            <a:schemeClr val="tx1"/>
                          </a:solidFill>
                          <a:latin typeface="Calibri"/>
                          <a:ea typeface="Times New Roman"/>
                          <a:cs typeface="Times New Roman"/>
                        </a:rPr>
                        <a:t>OPORTUNIDADES</a:t>
                      </a:r>
                      <a:endParaRPr lang="es-EC" sz="900" dirty="0">
                        <a:solidFill>
                          <a:schemeClr val="tx1"/>
                        </a:solidFill>
                        <a:latin typeface="Calibri"/>
                        <a:ea typeface="Times New Roman"/>
                        <a:cs typeface="Times New Roman"/>
                      </a:endParaRPr>
                    </a:p>
                  </a:txBody>
                  <a:tcPr marL="55926" marR="5592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2347104">
                <a:tc>
                  <a:txBody>
                    <a:bodyPr/>
                    <a:lstStyle/>
                    <a:p>
                      <a:pPr marL="457200" algn="just">
                        <a:lnSpc>
                          <a:spcPct val="115000"/>
                        </a:lnSpc>
                        <a:spcAft>
                          <a:spcPts val="600"/>
                        </a:spcAft>
                      </a:pPr>
                      <a:endParaRPr lang="es-ES"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dirty="0">
                          <a:solidFill>
                            <a:schemeClr val="tx1"/>
                          </a:solidFill>
                          <a:latin typeface="Calibri"/>
                          <a:ea typeface="Times New Roman"/>
                          <a:cs typeface="Times New Roman"/>
                        </a:rPr>
                        <a:t>O1</a:t>
                      </a:r>
                      <a:r>
                        <a:rPr lang="es-ES" sz="800" dirty="0">
                          <a:solidFill>
                            <a:schemeClr val="tx1"/>
                          </a:solidFill>
                          <a:latin typeface="Calibri"/>
                          <a:ea typeface="Times New Roman"/>
                          <a:cs typeface="Times New Roman"/>
                        </a:rPr>
                        <a:t>: Relacionarse con el cliente a través de microcrédito productivo junior y </a:t>
                      </a:r>
                      <a:r>
                        <a:rPr lang="es-ES" sz="800" dirty="0" err="1">
                          <a:solidFill>
                            <a:schemeClr val="tx1"/>
                          </a:solidFill>
                          <a:latin typeface="Calibri"/>
                          <a:ea typeface="Times New Roman"/>
                          <a:cs typeface="Times New Roman"/>
                        </a:rPr>
                        <a:t>senior</a:t>
                      </a:r>
                      <a:r>
                        <a:rPr lang="es-ES" sz="800" dirty="0">
                          <a:solidFill>
                            <a:schemeClr val="tx1"/>
                          </a:solidFill>
                          <a:latin typeface="Calibri"/>
                          <a:ea typeface="Times New Roman"/>
                          <a:cs typeface="Times New Roman"/>
                        </a:rPr>
                        <a:t>.</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dirty="0">
                          <a:solidFill>
                            <a:schemeClr val="tx1"/>
                          </a:solidFill>
                          <a:latin typeface="Calibri"/>
                          <a:ea typeface="Times New Roman"/>
                          <a:cs typeface="Times New Roman"/>
                        </a:rPr>
                        <a:t>O2</a:t>
                      </a:r>
                      <a:r>
                        <a:rPr lang="es-ES" sz="800" dirty="0">
                          <a:solidFill>
                            <a:schemeClr val="tx1"/>
                          </a:solidFill>
                          <a:latin typeface="Calibri"/>
                          <a:ea typeface="Times New Roman"/>
                          <a:cs typeface="Times New Roman"/>
                        </a:rPr>
                        <a:t>: Realización de pagos y recaudación de depósitos y cancelación de servicios básicos a nivel nacional.</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dirty="0">
                          <a:solidFill>
                            <a:schemeClr val="tx1"/>
                          </a:solidFill>
                          <a:latin typeface="Calibri"/>
                          <a:ea typeface="Times New Roman"/>
                          <a:cs typeface="Times New Roman"/>
                        </a:rPr>
                        <a:t>O3</a:t>
                      </a:r>
                      <a:r>
                        <a:rPr lang="es-ES" sz="800" dirty="0">
                          <a:solidFill>
                            <a:schemeClr val="tx1"/>
                          </a:solidFill>
                          <a:latin typeface="Calibri"/>
                          <a:ea typeface="Times New Roman"/>
                          <a:cs typeface="Times New Roman"/>
                        </a:rPr>
                        <a:t>: Mostrar al cantón Celica y sus parroquias aleñadas la buena marcha en cuanto a operaciones administrativas y financieras se refiere.</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dirty="0">
                          <a:solidFill>
                            <a:schemeClr val="tx1"/>
                          </a:solidFill>
                          <a:latin typeface="Calibri"/>
                          <a:ea typeface="Times New Roman"/>
                          <a:cs typeface="Times New Roman"/>
                        </a:rPr>
                        <a:t>O4</a:t>
                      </a:r>
                      <a:r>
                        <a:rPr lang="es-ES" sz="800" dirty="0">
                          <a:solidFill>
                            <a:schemeClr val="tx1"/>
                          </a:solidFill>
                          <a:latin typeface="Calibri"/>
                          <a:ea typeface="Times New Roman"/>
                          <a:cs typeface="Times New Roman"/>
                        </a:rPr>
                        <a:t>: Contar con un patrimonio técnico a nivel nacional, para conceder préstamos.</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dirty="0">
                          <a:solidFill>
                            <a:schemeClr val="tx1"/>
                          </a:solidFill>
                          <a:latin typeface="Calibri"/>
                          <a:ea typeface="Times New Roman"/>
                          <a:cs typeface="Times New Roman"/>
                        </a:rPr>
                        <a:t>O5</a:t>
                      </a:r>
                      <a:r>
                        <a:rPr lang="es-ES" sz="800" dirty="0">
                          <a:solidFill>
                            <a:schemeClr val="tx1"/>
                          </a:solidFill>
                          <a:latin typeface="Calibri"/>
                          <a:ea typeface="Times New Roman"/>
                          <a:cs typeface="Times New Roman"/>
                        </a:rPr>
                        <a:t>: Interconexión de Servicios Bancarios a nivel nacional.</a:t>
                      </a:r>
                      <a:endParaRPr lang="es-EC" sz="900" dirty="0">
                        <a:solidFill>
                          <a:schemeClr val="tx1"/>
                        </a:solidFill>
                        <a:latin typeface="Calibri"/>
                        <a:ea typeface="Times New Roman"/>
                        <a:cs typeface="Times New Roman"/>
                      </a:endParaRPr>
                    </a:p>
                  </a:txBody>
                  <a:tcPr marL="55926" marR="559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600"/>
                        </a:spcAft>
                      </a:pPr>
                      <a:endParaRPr lang="es-ES"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b="1" dirty="0">
                          <a:solidFill>
                            <a:schemeClr val="tx1"/>
                          </a:solidFill>
                          <a:latin typeface="Calibri"/>
                          <a:ea typeface="Times New Roman"/>
                          <a:cs typeface="Times New Roman"/>
                        </a:rPr>
                        <a:t>PRINCIPALES OPORTUNIDADES</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dirty="0">
                          <a:solidFill>
                            <a:schemeClr val="tx1"/>
                          </a:solidFill>
                          <a:latin typeface="Calibri"/>
                          <a:ea typeface="Times New Roman"/>
                          <a:cs typeface="Times New Roman"/>
                        </a:rPr>
                        <a:t>Atención personalizada y oportuna a sus clientes a través de la interconexión Bancaria,  otorgando de acuerdo al patrimonio técnico acceso a créditos para el pequeño productor.</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dirty="0">
                          <a:solidFill>
                            <a:schemeClr val="tx1"/>
                          </a:solidFill>
                          <a:latin typeface="Calibri"/>
                          <a:ea typeface="Times New Roman"/>
                          <a:cs typeface="Times New Roman"/>
                        </a:rPr>
                        <a:t>Buenas prácticas administrativas y financieras, interconexión de Servicios Bancarios pues cuenta con la presencia de Agencias en las Cabeceras Provinciales y sus cantones.</a:t>
                      </a:r>
                      <a:endParaRPr lang="es-EC" sz="900" dirty="0">
                        <a:solidFill>
                          <a:schemeClr val="tx1"/>
                        </a:solidFill>
                        <a:latin typeface="Calibri"/>
                        <a:ea typeface="Times New Roman"/>
                        <a:cs typeface="Times New Roman"/>
                      </a:endParaRPr>
                    </a:p>
                  </a:txBody>
                  <a:tcPr marL="55926" marR="559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r>
              <a:tr h="174310">
                <a:tc gridSpan="2">
                  <a:txBody>
                    <a:bodyPr/>
                    <a:lstStyle/>
                    <a:p>
                      <a:pPr>
                        <a:lnSpc>
                          <a:spcPct val="115000"/>
                        </a:lnSpc>
                        <a:spcAft>
                          <a:spcPts val="600"/>
                        </a:spcAft>
                      </a:pPr>
                      <a:r>
                        <a:rPr lang="es-ES" sz="900" b="1" dirty="0">
                          <a:solidFill>
                            <a:schemeClr val="tx1"/>
                          </a:solidFill>
                          <a:latin typeface="Calibri"/>
                          <a:ea typeface="Times New Roman"/>
                          <a:cs typeface="Times New Roman"/>
                        </a:rPr>
                        <a:t>AMENAZAS</a:t>
                      </a:r>
                      <a:endParaRPr lang="es-EC" sz="900" dirty="0">
                        <a:solidFill>
                          <a:schemeClr val="tx1"/>
                        </a:solidFill>
                        <a:latin typeface="Calibri"/>
                        <a:ea typeface="Times New Roman"/>
                        <a:cs typeface="Times New Roman"/>
                      </a:endParaRPr>
                    </a:p>
                  </a:txBody>
                  <a:tcPr marL="55926" marR="5592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1943367">
                <a:tc>
                  <a:txBody>
                    <a:bodyPr/>
                    <a:lstStyle/>
                    <a:p>
                      <a:pPr algn="just">
                        <a:lnSpc>
                          <a:spcPct val="115000"/>
                        </a:lnSpc>
                        <a:spcAft>
                          <a:spcPts val="600"/>
                        </a:spcAft>
                      </a:pPr>
                      <a:endParaRPr lang="es-EC" sz="90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a:solidFill>
                            <a:schemeClr val="tx1"/>
                          </a:solidFill>
                          <a:latin typeface="Calibri"/>
                          <a:ea typeface="Times New Roman"/>
                          <a:cs typeface="Times New Roman"/>
                        </a:rPr>
                        <a:t>A1</a:t>
                      </a:r>
                      <a:r>
                        <a:rPr lang="es-ES" sz="800">
                          <a:solidFill>
                            <a:schemeClr val="tx1"/>
                          </a:solidFill>
                          <a:latin typeface="Calibri"/>
                          <a:ea typeface="Times New Roman"/>
                          <a:cs typeface="Times New Roman"/>
                        </a:rPr>
                        <a:t>: Cinco agencias de corresponsales no bancarios (Mi Vecino 2 y Banco del Barrio 3)</a:t>
                      </a:r>
                      <a:endParaRPr lang="es-EC" sz="90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a:solidFill>
                            <a:schemeClr val="tx1"/>
                          </a:solidFill>
                          <a:latin typeface="Calibri"/>
                          <a:ea typeface="Times New Roman"/>
                          <a:cs typeface="Times New Roman"/>
                        </a:rPr>
                        <a:t>A2</a:t>
                      </a:r>
                      <a:r>
                        <a:rPr lang="es-ES" sz="800">
                          <a:solidFill>
                            <a:schemeClr val="tx1"/>
                          </a:solidFill>
                          <a:latin typeface="Calibri"/>
                          <a:ea typeface="Times New Roman"/>
                          <a:cs typeface="Times New Roman"/>
                        </a:rPr>
                        <a:t>: Elevadas tasas de interés, comparadas con las otras entidades financieras del mismo sector.</a:t>
                      </a:r>
                      <a:endParaRPr lang="es-EC" sz="90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a:solidFill>
                            <a:schemeClr val="tx1"/>
                          </a:solidFill>
                          <a:latin typeface="Calibri"/>
                          <a:ea typeface="Times New Roman"/>
                          <a:cs typeface="Times New Roman"/>
                        </a:rPr>
                        <a:t>A3</a:t>
                      </a:r>
                      <a:r>
                        <a:rPr lang="es-ES" sz="800">
                          <a:solidFill>
                            <a:schemeClr val="tx1"/>
                          </a:solidFill>
                          <a:latin typeface="Calibri"/>
                          <a:ea typeface="Times New Roman"/>
                          <a:cs typeface="Times New Roman"/>
                        </a:rPr>
                        <a:t>: Nueva reestructura por parte del Gobierno Central.</a:t>
                      </a:r>
                      <a:endParaRPr lang="es-EC" sz="90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800" b="1">
                          <a:solidFill>
                            <a:schemeClr val="tx1"/>
                          </a:solidFill>
                          <a:latin typeface="Calibri"/>
                          <a:ea typeface="Times New Roman"/>
                          <a:cs typeface="Times New Roman"/>
                        </a:rPr>
                        <a:t>A4</a:t>
                      </a:r>
                      <a:r>
                        <a:rPr lang="es-ES" sz="800">
                          <a:solidFill>
                            <a:schemeClr val="tx1"/>
                          </a:solidFill>
                          <a:latin typeface="Calibri"/>
                          <a:ea typeface="Times New Roman"/>
                          <a:cs typeface="Times New Roman"/>
                        </a:rPr>
                        <a:t>: Retraso en la capacitación del personal de acuerdo a las nuevas disposiciones por reestructura del Banco.</a:t>
                      </a:r>
                      <a:endParaRPr lang="es-EC" sz="900">
                        <a:solidFill>
                          <a:schemeClr val="tx1"/>
                        </a:solidFill>
                        <a:latin typeface="Calibri"/>
                        <a:ea typeface="Times New Roman"/>
                        <a:cs typeface="Times New Roman"/>
                      </a:endParaRPr>
                    </a:p>
                  </a:txBody>
                  <a:tcPr marL="55926" marR="559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600"/>
                        </a:spcAft>
                      </a:pP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b="1" dirty="0">
                          <a:solidFill>
                            <a:schemeClr val="tx1"/>
                          </a:solidFill>
                          <a:latin typeface="Calibri"/>
                          <a:ea typeface="Times New Roman"/>
                          <a:cs typeface="Times New Roman"/>
                        </a:rPr>
                        <a:t>PRINCIPALES AMENAZAS</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dirty="0">
                          <a:solidFill>
                            <a:schemeClr val="tx1"/>
                          </a:solidFill>
                          <a:latin typeface="Calibri"/>
                          <a:ea typeface="Times New Roman"/>
                          <a:cs typeface="Times New Roman"/>
                        </a:rPr>
                        <a:t>Proliferación de los corresponsales no bancarios y los retrasos en solicitudes y trámites correspondientes a depósitos y retiros.</a:t>
                      </a:r>
                      <a:endParaRPr lang="es-EC" sz="9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900" dirty="0">
                          <a:solidFill>
                            <a:schemeClr val="tx1"/>
                          </a:solidFill>
                          <a:latin typeface="Calibri"/>
                          <a:ea typeface="Times New Roman"/>
                          <a:cs typeface="Times New Roman"/>
                        </a:rPr>
                        <a:t>Con la nueva reestructura de parte del Gobierno Central, el personal debe ser capacitado y obedecer a las nuevas demandas del mercado.</a:t>
                      </a:r>
                      <a:endParaRPr lang="es-EC" sz="900" dirty="0">
                        <a:solidFill>
                          <a:schemeClr val="tx1"/>
                        </a:solidFill>
                        <a:latin typeface="Calibri"/>
                        <a:ea typeface="Times New Roman"/>
                        <a:cs typeface="Times New Roman"/>
                      </a:endParaRPr>
                    </a:p>
                  </a:txBody>
                  <a:tcPr marL="55926" marR="559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601274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noAutofit/>
          </a:bodyPr>
          <a:lstStyle/>
          <a:p>
            <a:r>
              <a:rPr lang="es-ES" sz="3600" b="1" dirty="0"/>
              <a:t>EVALUACIÓN DE FACTORES INTERNOS: MATRIZ DE FORTALEZAS Y DEBILIDADES</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04226121"/>
              </p:ext>
            </p:extLst>
          </p:nvPr>
        </p:nvGraphicFramePr>
        <p:xfrm>
          <a:off x="642910" y="1554322"/>
          <a:ext cx="7715304" cy="4803637"/>
        </p:xfrm>
        <a:graphic>
          <a:graphicData uri="http://schemas.openxmlformats.org/drawingml/2006/table">
            <a:tbl>
              <a:tblPr/>
              <a:tblGrid>
                <a:gridCol w="3843998"/>
                <a:gridCol w="3871306"/>
              </a:tblGrid>
              <a:tr h="204268">
                <a:tc gridSpan="2">
                  <a:txBody>
                    <a:bodyPr/>
                    <a:lstStyle/>
                    <a:p>
                      <a:pPr algn="just">
                        <a:lnSpc>
                          <a:spcPct val="115000"/>
                        </a:lnSpc>
                        <a:spcAft>
                          <a:spcPts val="600"/>
                        </a:spcAft>
                      </a:pPr>
                      <a:r>
                        <a:rPr lang="es-ES" sz="1100" b="1" dirty="0">
                          <a:solidFill>
                            <a:schemeClr val="tx1"/>
                          </a:solidFill>
                          <a:latin typeface="Calibri"/>
                          <a:ea typeface="Times New Roman"/>
                          <a:cs typeface="Times New Roman"/>
                        </a:rPr>
                        <a:t>FORTALEZAS</a:t>
                      </a:r>
                      <a:endParaRPr lang="es-EC" sz="11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r>
              <a:tr h="2677102">
                <a:tc>
                  <a:txBody>
                    <a:bodyPr/>
                    <a:lstStyle/>
                    <a:p>
                      <a:pPr algn="just">
                        <a:lnSpc>
                          <a:spcPct val="115000"/>
                        </a:lnSpc>
                        <a:spcAft>
                          <a:spcPts val="600"/>
                        </a:spcAft>
                      </a:pPr>
                      <a:endParaRPr lang="es-EC" sz="11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F1:</a:t>
                      </a:r>
                      <a:r>
                        <a:rPr lang="es-ES" sz="1100" dirty="0">
                          <a:solidFill>
                            <a:schemeClr val="tx1"/>
                          </a:solidFill>
                          <a:latin typeface="Calibri"/>
                          <a:ea typeface="Times New Roman"/>
                          <a:cs typeface="Times New Roman"/>
                        </a:rPr>
                        <a:t>  39 años de Servicio en el cantón </a:t>
                      </a:r>
                      <a:r>
                        <a:rPr lang="es-ES" sz="1100" dirty="0" err="1">
                          <a:solidFill>
                            <a:schemeClr val="tx1"/>
                          </a:solidFill>
                          <a:latin typeface="Calibri"/>
                          <a:ea typeface="Times New Roman"/>
                          <a:cs typeface="Times New Roman"/>
                        </a:rPr>
                        <a:t>Celica</a:t>
                      </a:r>
                      <a:r>
                        <a:rPr lang="es-ES" sz="1100" dirty="0">
                          <a:solidFill>
                            <a:schemeClr val="tx1"/>
                          </a:solidFill>
                          <a:latin typeface="Calibri"/>
                          <a:ea typeface="Times New Roman"/>
                          <a:cs typeface="Times New Roman"/>
                        </a:rPr>
                        <a:t>.</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F2: </a:t>
                      </a:r>
                      <a:r>
                        <a:rPr lang="es-ES" sz="1100" dirty="0">
                          <a:solidFill>
                            <a:schemeClr val="tx1"/>
                          </a:solidFill>
                          <a:latin typeface="Calibri"/>
                          <a:ea typeface="Times New Roman"/>
                          <a:cs typeface="Times New Roman"/>
                        </a:rPr>
                        <a:t>Atención oportuna a nivel nacional al pequeño y </a:t>
                      </a:r>
                      <a:r>
                        <a:rPr lang="es-ES" sz="1100" dirty="0" err="1">
                          <a:solidFill>
                            <a:schemeClr val="tx1"/>
                          </a:solidFill>
                          <a:latin typeface="Calibri"/>
                          <a:ea typeface="Times New Roman"/>
                          <a:cs typeface="Times New Roman"/>
                        </a:rPr>
                        <a:t>microproductor</a:t>
                      </a:r>
                      <a:r>
                        <a:rPr lang="es-ES" sz="1100" dirty="0">
                          <a:solidFill>
                            <a:schemeClr val="tx1"/>
                          </a:solidFill>
                          <a:latin typeface="Calibri"/>
                          <a:ea typeface="Times New Roman"/>
                          <a:cs typeface="Times New Roman"/>
                        </a:rPr>
                        <a:t> de la cabecera cantonal y sus parroquias urbanas y rurales.</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F3: </a:t>
                      </a:r>
                      <a:r>
                        <a:rPr lang="es-ES" sz="1100" dirty="0">
                          <a:solidFill>
                            <a:schemeClr val="tx1"/>
                          </a:solidFill>
                          <a:latin typeface="Calibri"/>
                          <a:ea typeface="Times New Roman"/>
                          <a:cs typeface="Times New Roman"/>
                        </a:rPr>
                        <a:t>Pleno conocimiento  de la realidad local y regional.</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F4: </a:t>
                      </a:r>
                      <a:r>
                        <a:rPr lang="es-ES" sz="1100" dirty="0">
                          <a:solidFill>
                            <a:schemeClr val="tx1"/>
                          </a:solidFill>
                          <a:latin typeface="Calibri"/>
                          <a:ea typeface="Times New Roman"/>
                          <a:cs typeface="Times New Roman"/>
                        </a:rPr>
                        <a:t>Contar con una buena y sólida base de datos en cuento a clientes y créditos</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F5: </a:t>
                      </a:r>
                      <a:r>
                        <a:rPr lang="es-ES" sz="1100" dirty="0">
                          <a:solidFill>
                            <a:schemeClr val="tx1"/>
                          </a:solidFill>
                          <a:latin typeface="Calibri"/>
                          <a:ea typeface="Times New Roman"/>
                          <a:cs typeface="Times New Roman"/>
                        </a:rPr>
                        <a:t>Servicios en línea a través de Intranet y Punto mático.</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F6: </a:t>
                      </a:r>
                      <a:r>
                        <a:rPr lang="es-ES" sz="1100" dirty="0">
                          <a:solidFill>
                            <a:schemeClr val="tx1"/>
                          </a:solidFill>
                          <a:latin typeface="Calibri"/>
                          <a:ea typeface="Times New Roman"/>
                          <a:cs typeface="Times New Roman"/>
                        </a:rPr>
                        <a:t>Posicionamiento a nivel local</a:t>
                      </a:r>
                      <a:endParaRPr lang="es-EC" sz="14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600"/>
                        </a:spcAft>
                      </a:pPr>
                      <a:endParaRPr lang="es-ES" sz="1100" dirty="0">
                        <a:solidFill>
                          <a:srgbClr val="365F91"/>
                        </a:solidFill>
                        <a:latin typeface="Calibri"/>
                        <a:ea typeface="Times New Roman"/>
                        <a:cs typeface="Times New Roman"/>
                      </a:endParaRPr>
                    </a:p>
                    <a:p>
                      <a:pPr marL="342900" lvl="0" indent="-342900" algn="just">
                        <a:lnSpc>
                          <a:spcPct val="115000"/>
                        </a:lnSpc>
                        <a:spcAft>
                          <a:spcPts val="600"/>
                        </a:spcAft>
                        <a:buFont typeface="Symbol"/>
                        <a:buChar char=""/>
                      </a:pPr>
                      <a:r>
                        <a:rPr lang="es-ES" sz="1400" b="1" dirty="0">
                          <a:solidFill>
                            <a:schemeClr val="tx1"/>
                          </a:solidFill>
                          <a:latin typeface="Calibri"/>
                          <a:ea typeface="Times New Roman"/>
                          <a:cs typeface="Times New Roman"/>
                        </a:rPr>
                        <a:t>PRINCIPALES FORTALEZAS</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400" dirty="0">
                          <a:solidFill>
                            <a:schemeClr val="tx1"/>
                          </a:solidFill>
                          <a:latin typeface="Calibri"/>
                          <a:ea typeface="Times New Roman"/>
                          <a:cs typeface="Times New Roman"/>
                        </a:rPr>
                        <a:t>Atención oportuna al cliente local y a nivel nacional, contrastar la información en forma simultánea a través de sus servicios en línea de intranet y Punto mático.</a:t>
                      </a:r>
                      <a:endParaRPr lang="es-EC" sz="14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400" dirty="0">
                          <a:solidFill>
                            <a:schemeClr val="tx1"/>
                          </a:solidFill>
                          <a:latin typeface="Calibri"/>
                          <a:ea typeface="Times New Roman"/>
                          <a:cs typeface="Times New Roman"/>
                        </a:rPr>
                        <a:t>Con los 39 años de estar posicionados en el mercado, conoce perfectamente las necesidades del pequeño y </a:t>
                      </a:r>
                      <a:r>
                        <a:rPr lang="es-ES" sz="1400" dirty="0" err="1">
                          <a:solidFill>
                            <a:schemeClr val="tx1"/>
                          </a:solidFill>
                          <a:latin typeface="Calibri"/>
                          <a:ea typeface="Times New Roman"/>
                          <a:cs typeface="Times New Roman"/>
                        </a:rPr>
                        <a:t>microproductor</a:t>
                      </a:r>
                      <a:r>
                        <a:rPr lang="es-ES" sz="1400" dirty="0">
                          <a:solidFill>
                            <a:schemeClr val="tx1"/>
                          </a:solidFill>
                          <a:latin typeface="Calibri"/>
                          <a:ea typeface="Times New Roman"/>
                          <a:cs typeface="Times New Roman"/>
                        </a:rPr>
                        <a:t>.</a:t>
                      </a:r>
                      <a:endParaRPr lang="es-EC" sz="14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r>
              <a:tr h="204268">
                <a:tc gridSpan="2">
                  <a:txBody>
                    <a:bodyPr/>
                    <a:lstStyle/>
                    <a:p>
                      <a:pPr algn="just">
                        <a:lnSpc>
                          <a:spcPct val="115000"/>
                        </a:lnSpc>
                        <a:spcAft>
                          <a:spcPts val="600"/>
                        </a:spcAft>
                      </a:pPr>
                      <a:r>
                        <a:rPr lang="es-ES" sz="1100" b="1" dirty="0">
                          <a:solidFill>
                            <a:schemeClr val="tx1"/>
                          </a:solidFill>
                          <a:latin typeface="Calibri"/>
                          <a:ea typeface="Times New Roman"/>
                          <a:cs typeface="Times New Roman"/>
                        </a:rPr>
                        <a:t>DEBILIDADES</a:t>
                      </a:r>
                      <a:endParaRPr lang="es-EC" sz="11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1717999">
                <a:tc>
                  <a:txBody>
                    <a:bodyPr/>
                    <a:lstStyle/>
                    <a:p>
                      <a:pPr marL="457200" algn="just">
                        <a:lnSpc>
                          <a:spcPct val="115000"/>
                        </a:lnSpc>
                        <a:spcAft>
                          <a:spcPts val="600"/>
                        </a:spcAft>
                      </a:pPr>
                      <a:endParaRPr lang="es-ES" sz="11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D1: </a:t>
                      </a:r>
                      <a:r>
                        <a:rPr lang="es-ES" sz="1100" dirty="0">
                          <a:solidFill>
                            <a:schemeClr val="tx1"/>
                          </a:solidFill>
                          <a:latin typeface="Calibri"/>
                          <a:ea typeface="Times New Roman"/>
                          <a:cs typeface="Times New Roman"/>
                        </a:rPr>
                        <a:t>Decisiones centralizadas en la Matriz Quito.</a:t>
                      </a:r>
                      <a:endParaRPr lang="es-EC" sz="11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D2: </a:t>
                      </a:r>
                      <a:r>
                        <a:rPr lang="es-ES" sz="1100" dirty="0">
                          <a:solidFill>
                            <a:schemeClr val="tx1"/>
                          </a:solidFill>
                          <a:latin typeface="Calibri"/>
                          <a:ea typeface="Times New Roman"/>
                          <a:cs typeface="Times New Roman"/>
                        </a:rPr>
                        <a:t>No poseer cajero automático</a:t>
                      </a:r>
                      <a:endParaRPr lang="es-EC" sz="11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D3: </a:t>
                      </a:r>
                      <a:r>
                        <a:rPr lang="es-ES" sz="1100" dirty="0">
                          <a:solidFill>
                            <a:schemeClr val="tx1"/>
                          </a:solidFill>
                          <a:latin typeface="Calibri"/>
                          <a:ea typeface="Times New Roman"/>
                          <a:cs typeface="Times New Roman"/>
                        </a:rPr>
                        <a:t>El local para funcionar es arrendado.</a:t>
                      </a:r>
                      <a:endParaRPr lang="es-EC" sz="11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100" b="1" dirty="0">
                          <a:solidFill>
                            <a:schemeClr val="tx1"/>
                          </a:solidFill>
                          <a:latin typeface="Calibri"/>
                          <a:ea typeface="Times New Roman"/>
                          <a:cs typeface="Times New Roman"/>
                        </a:rPr>
                        <a:t>D4: </a:t>
                      </a:r>
                      <a:r>
                        <a:rPr lang="es-ES" sz="1100" dirty="0">
                          <a:solidFill>
                            <a:schemeClr val="tx1"/>
                          </a:solidFill>
                          <a:latin typeface="Calibri"/>
                          <a:ea typeface="Times New Roman"/>
                          <a:cs typeface="Times New Roman"/>
                        </a:rPr>
                        <a:t>No posee ningún sistema para emitir tarjetas de crédito.</a:t>
                      </a:r>
                      <a:endParaRPr lang="es-EC" sz="11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c>
                  <a:txBody>
                    <a:bodyPr/>
                    <a:lstStyle/>
                    <a:p>
                      <a:pPr marL="457200" algn="just">
                        <a:lnSpc>
                          <a:spcPct val="115000"/>
                        </a:lnSpc>
                        <a:spcAft>
                          <a:spcPts val="600"/>
                        </a:spcAft>
                      </a:pPr>
                      <a:endParaRPr lang="es-ES" sz="1100" dirty="0">
                        <a:solidFill>
                          <a:srgbClr val="365F91"/>
                        </a:solidFill>
                        <a:latin typeface="Calibri"/>
                        <a:ea typeface="Times New Roman"/>
                        <a:cs typeface="Times New Roman"/>
                      </a:endParaRPr>
                    </a:p>
                    <a:p>
                      <a:pPr marL="342900" lvl="0" indent="-342900" algn="just">
                        <a:lnSpc>
                          <a:spcPct val="115000"/>
                        </a:lnSpc>
                        <a:spcAft>
                          <a:spcPts val="600"/>
                        </a:spcAft>
                        <a:buFont typeface="Symbol"/>
                        <a:buChar char=""/>
                      </a:pPr>
                      <a:r>
                        <a:rPr lang="es-ES" sz="1200" b="1" dirty="0">
                          <a:solidFill>
                            <a:schemeClr val="tx1"/>
                          </a:solidFill>
                          <a:latin typeface="Calibri"/>
                          <a:ea typeface="Times New Roman"/>
                          <a:cs typeface="Times New Roman"/>
                        </a:rPr>
                        <a:t>PRINCIPALES DEBILIDADES</a:t>
                      </a:r>
                      <a:endParaRPr lang="es-EC" sz="12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200" dirty="0">
                          <a:solidFill>
                            <a:schemeClr val="tx1"/>
                          </a:solidFill>
                          <a:latin typeface="Calibri"/>
                          <a:ea typeface="Times New Roman"/>
                          <a:cs typeface="Times New Roman"/>
                        </a:rPr>
                        <a:t>Todas las decisiones son Centralizadas en la Matriz Quito y esto frena la adquisición de un cajero automático.</a:t>
                      </a:r>
                      <a:endParaRPr lang="es-EC" sz="1200" dirty="0">
                        <a:solidFill>
                          <a:schemeClr val="tx1"/>
                        </a:solidFill>
                        <a:latin typeface="Calibri"/>
                        <a:ea typeface="Times New Roman"/>
                        <a:cs typeface="Times New Roman"/>
                      </a:endParaRPr>
                    </a:p>
                    <a:p>
                      <a:pPr marL="342900" lvl="0" indent="-342900" algn="just">
                        <a:lnSpc>
                          <a:spcPct val="115000"/>
                        </a:lnSpc>
                        <a:spcAft>
                          <a:spcPts val="600"/>
                        </a:spcAft>
                        <a:buFont typeface="Symbol"/>
                        <a:buChar char=""/>
                      </a:pPr>
                      <a:r>
                        <a:rPr lang="es-ES" sz="1200" dirty="0">
                          <a:solidFill>
                            <a:schemeClr val="tx1"/>
                          </a:solidFill>
                          <a:latin typeface="Calibri"/>
                          <a:ea typeface="Times New Roman"/>
                          <a:cs typeface="Times New Roman"/>
                        </a:rPr>
                        <a:t>No hay sistemas para emitir tarjetas de crédito.</a:t>
                      </a:r>
                      <a:endParaRPr lang="es-EC" sz="1200" dirty="0">
                        <a:solidFill>
                          <a:schemeClr val="tx1"/>
                        </a:solidFill>
                        <a:latin typeface="Calibri"/>
                        <a:ea typeface="Times New Roman"/>
                        <a:cs typeface="Times New Roman"/>
                      </a:endParaRPr>
                    </a:p>
                  </a:txBody>
                  <a:tcPr marL="67217" marR="672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2120962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0" y="773832"/>
            <a:ext cx="9036496" cy="1143000"/>
          </a:xfrm>
        </p:spPr>
        <p:txBody>
          <a:bodyPr>
            <a:normAutofit fontScale="90000"/>
          </a:bodyPr>
          <a:lstStyle/>
          <a:p>
            <a:r>
              <a:rPr lang="es-EC" sz="4000" b="1" dirty="0" smtClean="0"/>
              <a:t/>
            </a:r>
            <a:br>
              <a:rPr lang="es-EC" sz="4000" b="1" dirty="0" smtClean="0"/>
            </a:br>
            <a:r>
              <a:rPr lang="es-EC" sz="4000" b="1" dirty="0" smtClean="0"/>
              <a:t>ELABORACIÓN Y ANÁLISIS DE LA MATRIZ EFE - EFI</a:t>
            </a:r>
            <a:r>
              <a:rPr lang="es-EC" dirty="0"/>
              <a:t/>
            </a:r>
            <a:br>
              <a:rPr lang="es-EC" dirty="0"/>
            </a:br>
            <a:endParaRPr lang="es-EC" dirty="0"/>
          </a:p>
        </p:txBody>
      </p:sp>
      <p:graphicFrame>
        <p:nvGraphicFramePr>
          <p:cNvPr id="6" name="5 Marcador de contenido"/>
          <p:cNvGraphicFramePr>
            <a:graphicFrameLocks noGrp="1"/>
          </p:cNvGraphicFramePr>
          <p:nvPr>
            <p:ph idx="1"/>
          </p:nvPr>
        </p:nvGraphicFramePr>
        <p:xfrm>
          <a:off x="1071536" y="1571612"/>
          <a:ext cx="7000925" cy="4386059"/>
        </p:xfrm>
        <a:graphic>
          <a:graphicData uri="http://schemas.openxmlformats.org/drawingml/2006/table">
            <a:tbl>
              <a:tblPr/>
              <a:tblGrid>
                <a:gridCol w="4715049"/>
                <a:gridCol w="538534"/>
                <a:gridCol w="983072"/>
                <a:gridCol w="764270"/>
              </a:tblGrid>
              <a:tr h="270411">
                <a:tc>
                  <a:txBody>
                    <a:bodyPr/>
                    <a:lstStyle/>
                    <a:p>
                      <a:pPr>
                        <a:lnSpc>
                          <a:spcPct val="115000"/>
                        </a:lnSpc>
                        <a:spcAft>
                          <a:spcPts val="0"/>
                        </a:spcAft>
                      </a:pPr>
                      <a:r>
                        <a:rPr lang="es-ES" sz="1400" b="1" dirty="0">
                          <a:solidFill>
                            <a:srgbClr val="000000"/>
                          </a:solidFill>
                          <a:latin typeface="Calibri"/>
                          <a:ea typeface="Times New Roman"/>
                          <a:cs typeface="Times New Roman"/>
                        </a:rPr>
                        <a:t>MATRIZ EFE</a:t>
                      </a:r>
                      <a:endParaRPr lang="es-EC"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416016">
                <a:tc>
                  <a:txBody>
                    <a:bodyPr/>
                    <a:lstStyle/>
                    <a:p>
                      <a:pPr>
                        <a:lnSpc>
                          <a:spcPct val="115000"/>
                        </a:lnSpc>
                        <a:spcAft>
                          <a:spcPts val="0"/>
                        </a:spcAft>
                      </a:pPr>
                      <a:r>
                        <a:rPr lang="es-ES" sz="1400" b="1">
                          <a:solidFill>
                            <a:srgbClr val="000000"/>
                          </a:solidFill>
                          <a:latin typeface="Calibri"/>
                          <a:ea typeface="Times New Roman"/>
                          <a:cs typeface="Times New Roman"/>
                        </a:rPr>
                        <a:t>Oportunidades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b="1">
                          <a:solidFill>
                            <a:srgbClr val="000000"/>
                          </a:solidFill>
                          <a:latin typeface="Calibri"/>
                          <a:ea typeface="Times New Roman"/>
                          <a:cs typeface="Times New Roman"/>
                        </a:rPr>
                        <a:t>Peso</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b="1">
                          <a:solidFill>
                            <a:srgbClr val="000000"/>
                          </a:solidFill>
                          <a:latin typeface="Calibri"/>
                          <a:ea typeface="Times New Roman"/>
                          <a:cs typeface="Times New Roman"/>
                        </a:rPr>
                        <a:t>Calificación</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900" b="1">
                          <a:solidFill>
                            <a:srgbClr val="000000"/>
                          </a:solidFill>
                          <a:latin typeface="Calibri"/>
                          <a:ea typeface="Times New Roman"/>
                          <a:cs typeface="Times New Roman"/>
                        </a:rPr>
                        <a:t>Total Ponderado</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64014">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Relacionarse con el cliente a través de microcrédito productivo junior y senior.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0,073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0,219</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35">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Realización de pagos y recaudación de depósitos y cancelación de servicios básicos a nivel nacional.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0,068</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0,204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821">
                <a:tc>
                  <a:txBody>
                    <a:bodyPr/>
                    <a:lstStyle/>
                    <a:p>
                      <a:pPr algn="just">
                        <a:lnSpc>
                          <a:spcPct val="115000"/>
                        </a:lnSpc>
                        <a:spcAft>
                          <a:spcPts val="0"/>
                        </a:spcAft>
                      </a:pPr>
                      <a:r>
                        <a:rPr lang="es-ES" sz="1000" dirty="0">
                          <a:solidFill>
                            <a:srgbClr val="000000"/>
                          </a:solidFill>
                          <a:latin typeface="Symbol"/>
                          <a:ea typeface="Times New Roman"/>
                          <a:cs typeface="Times New Roman"/>
                        </a:rPr>
                        <a:t>·</a:t>
                      </a:r>
                      <a:r>
                        <a:rPr lang="es-ES" sz="700" dirty="0">
                          <a:solidFill>
                            <a:srgbClr val="000000"/>
                          </a:solidFill>
                          <a:latin typeface="Times New Roman"/>
                          <a:ea typeface="Times New Roman"/>
                          <a:cs typeface="Times New Roman"/>
                        </a:rPr>
                        <a:t>         </a:t>
                      </a:r>
                      <a:r>
                        <a:rPr lang="es-ES" sz="1000" dirty="0">
                          <a:solidFill>
                            <a:srgbClr val="000000"/>
                          </a:solidFill>
                          <a:latin typeface="Calibri"/>
                          <a:ea typeface="Times New Roman"/>
                          <a:cs typeface="Times New Roman"/>
                        </a:rPr>
                        <a:t>Mostrar al cantón </a:t>
                      </a:r>
                      <a:r>
                        <a:rPr lang="es-ES" sz="1000" dirty="0" err="1">
                          <a:solidFill>
                            <a:srgbClr val="000000"/>
                          </a:solidFill>
                          <a:latin typeface="Calibri"/>
                          <a:ea typeface="Times New Roman"/>
                          <a:cs typeface="Times New Roman"/>
                        </a:rPr>
                        <a:t>Celica</a:t>
                      </a:r>
                      <a:r>
                        <a:rPr lang="es-ES" sz="1000" dirty="0">
                          <a:solidFill>
                            <a:srgbClr val="000000"/>
                          </a:solidFill>
                          <a:latin typeface="Calibri"/>
                          <a:ea typeface="Times New Roman"/>
                          <a:cs typeface="Times New Roman"/>
                        </a:rPr>
                        <a:t> y sus parroquias aleñadas la buena marcha en cuanto a operaciones administrativas y financieras se refiere.</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0,093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0,372</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014">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Contar con un patrimonio técnico a nivel nacional, para conceder préstamos.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0,094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0,376</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04">
                <a:tc>
                  <a:txBody>
                    <a:bodyPr/>
                    <a:lstStyle/>
                    <a:p>
                      <a:pPr indent="381000">
                        <a:lnSpc>
                          <a:spcPct val="115000"/>
                        </a:lnSpc>
                        <a:spcAft>
                          <a:spcPts val="0"/>
                        </a:spcAft>
                      </a:pPr>
                      <a:r>
                        <a:rPr lang="es-ES" sz="1000">
                          <a:solidFill>
                            <a:srgbClr val="000000"/>
                          </a:solidFill>
                          <a:latin typeface="Calibri"/>
                          <a:ea typeface="Times New Roman"/>
                          <a:cs typeface="Times New Roman"/>
                        </a:rPr>
                        <a:t>Interconexión de Servicios Bancarios a nivel nacional.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0,08</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0,32</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15">
                <a:tc gridSpan="4">
                  <a:txBody>
                    <a:bodyPr/>
                    <a:lstStyle/>
                    <a:p>
                      <a:pPr>
                        <a:lnSpc>
                          <a:spcPct val="115000"/>
                        </a:lnSpc>
                        <a:spcAft>
                          <a:spcPts val="0"/>
                        </a:spcAft>
                      </a:pPr>
                      <a:r>
                        <a:rPr lang="es-ES" sz="1400" b="1">
                          <a:solidFill>
                            <a:srgbClr val="000000"/>
                          </a:solidFill>
                          <a:latin typeface="Calibri"/>
                          <a:ea typeface="Times New Roman"/>
                          <a:cs typeface="Times New Roman"/>
                        </a:rPr>
                        <a:t>Amenazas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64014">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Cinco agencias de corresponsales no bancarios (Mi Vecino 2 y Banco del Barrio 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0,09</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0,36</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35">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Elevadas tasas de interés, comparadas con las otras entidades financieras del mismo sector.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0,08</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0,24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04">
                <a:tc>
                  <a:txBody>
                    <a:bodyPr/>
                    <a:lstStyle/>
                    <a:p>
                      <a:pPr algn="just">
                        <a:lnSpc>
                          <a:spcPct val="115000"/>
                        </a:lnSpc>
                        <a:spcAft>
                          <a:spcPts val="0"/>
                        </a:spcAft>
                      </a:pPr>
                      <a:r>
                        <a:rPr lang="es-ES" sz="1000">
                          <a:solidFill>
                            <a:srgbClr val="000000"/>
                          </a:solidFill>
                          <a:latin typeface="Symbol"/>
                          <a:ea typeface="Times New Roman"/>
                          <a:cs typeface="Times New Roman"/>
                        </a:rPr>
                        <a:t>·</a:t>
                      </a:r>
                      <a:r>
                        <a:rPr lang="es-ES" sz="700">
                          <a:solidFill>
                            <a:srgbClr val="000000"/>
                          </a:solidFill>
                          <a:latin typeface="Times New Roman"/>
                          <a:ea typeface="Times New Roman"/>
                          <a:cs typeface="Times New Roman"/>
                        </a:rPr>
                        <a:t>         </a:t>
                      </a:r>
                      <a:r>
                        <a:rPr lang="es-ES" sz="1000">
                          <a:solidFill>
                            <a:srgbClr val="000000"/>
                          </a:solidFill>
                          <a:latin typeface="Calibri"/>
                          <a:ea typeface="Times New Roman"/>
                          <a:cs typeface="Times New Roman"/>
                        </a:rPr>
                        <a:t>Nueva reestructura por parte del Gobierno Central.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0,08</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0,24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35">
                <a:tc>
                  <a:txBody>
                    <a:bodyPr/>
                    <a:lstStyle/>
                    <a:p>
                      <a:pPr indent="254000">
                        <a:lnSpc>
                          <a:spcPct val="115000"/>
                        </a:lnSpc>
                        <a:spcAft>
                          <a:spcPts val="0"/>
                        </a:spcAft>
                      </a:pPr>
                      <a:r>
                        <a:rPr lang="es-ES" sz="1000">
                          <a:solidFill>
                            <a:srgbClr val="000000"/>
                          </a:solidFill>
                          <a:latin typeface="Calibri"/>
                          <a:ea typeface="Times New Roman"/>
                          <a:cs typeface="Times New Roman"/>
                        </a:rPr>
                        <a:t>Retraso en la capacitación del personal de acuerdo a las nuevas disposiciones por reestructura del Banco.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0,078</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0,234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641">
                <a:tc>
                  <a:txBody>
                    <a:bodyPr/>
                    <a:lstStyle/>
                    <a:p>
                      <a:pPr indent="459105" algn="r">
                        <a:lnSpc>
                          <a:spcPct val="115000"/>
                        </a:lnSpc>
                        <a:spcAft>
                          <a:spcPts val="0"/>
                        </a:spcAft>
                      </a:pPr>
                      <a:r>
                        <a:rPr lang="es-ES" sz="1200" b="1">
                          <a:solidFill>
                            <a:srgbClr val="000000"/>
                          </a:solidFill>
                          <a:latin typeface="Calibri"/>
                          <a:ea typeface="Times New Roman"/>
                          <a:cs typeface="Times New Roman"/>
                        </a:rPr>
                        <a:t>Total</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0,736</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Times New Roman"/>
                        </a:rPr>
                        <a:t>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Calibri"/>
                          <a:ea typeface="Times New Roman"/>
                          <a:cs typeface="Times New Roman"/>
                        </a:rPr>
                        <a:t>2,565</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098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10" name="9 Título"/>
          <p:cNvSpPr>
            <a:spLocks noGrp="1"/>
          </p:cNvSpPr>
          <p:nvPr>
            <p:ph type="title"/>
          </p:nvPr>
        </p:nvSpPr>
        <p:spPr>
          <a:xfrm>
            <a:off x="457200" y="773832"/>
            <a:ext cx="8229600" cy="1143000"/>
          </a:xfrm>
        </p:spPr>
        <p:txBody>
          <a:bodyPr>
            <a:normAutofit fontScale="90000"/>
          </a:bodyPr>
          <a:lstStyle/>
          <a:p>
            <a:r>
              <a:rPr lang="es-EC" b="1" dirty="0" smtClean="0"/>
              <a:t>ELABORACIÓN Y ANÁLISIS DE LA MATRIZ EFE - EFI</a:t>
            </a:r>
            <a:endParaRPr lang="es-EC"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33339"/>
            <a:ext cx="8136904" cy="440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83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757026"/>
            <a:ext cx="5400600" cy="2544182"/>
          </a:xfrm>
          <a:prstGeom prst="rect">
            <a:avLst/>
          </a:prstGeom>
          <a:noFill/>
          <a:ln>
            <a:noFill/>
          </a:ln>
        </p:spPr>
      </p:pic>
      <p:sp>
        <p:nvSpPr>
          <p:cNvPr id="2" name="1 Título"/>
          <p:cNvSpPr>
            <a:spLocks noGrp="1"/>
          </p:cNvSpPr>
          <p:nvPr>
            <p:ph type="title"/>
          </p:nvPr>
        </p:nvSpPr>
        <p:spPr>
          <a:xfrm>
            <a:off x="457200" y="989856"/>
            <a:ext cx="8229600" cy="1143000"/>
          </a:xfrm>
        </p:spPr>
        <p:txBody>
          <a:bodyPr>
            <a:normAutofit fontScale="90000"/>
          </a:bodyPr>
          <a:lstStyle/>
          <a:p>
            <a:r>
              <a:rPr lang="es-EC" b="1" dirty="0" smtClean="0"/>
              <a:t>ANÁLISIS Y RESULTADOS DE LA MATRIZ EFE - EFI</a:t>
            </a:r>
            <a:endParaRPr lang="es-EC" b="1" dirty="0"/>
          </a:p>
        </p:txBody>
      </p:sp>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413792"/>
            <a:ext cx="8229600" cy="1143000"/>
          </a:xfrm>
        </p:spPr>
        <p:txBody>
          <a:bodyPr>
            <a:noAutofit/>
          </a:bodyPr>
          <a:lstStyle/>
          <a:p>
            <a:r>
              <a:rPr lang="es-EC" sz="3600" b="1" dirty="0" smtClean="0"/>
              <a:t>ACCIONES ESTRATÉGICAS COMBINADAS</a:t>
            </a:r>
            <a:endParaRPr lang="es-EC" sz="3600" b="1" dirty="0"/>
          </a:p>
        </p:txBody>
      </p:sp>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5" y="1412775"/>
            <a:ext cx="8892481"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b="1" dirty="0" smtClean="0"/>
              <a:t>BREVE RESEÑA Y DESCRIPCIÓN DE LA EMPRESA PÚBLICA BNF - CELICA  </a:t>
            </a:r>
            <a:endParaRPr lang="es-EC" b="1" dirty="0"/>
          </a:p>
        </p:txBody>
      </p:sp>
      <p:sp>
        <p:nvSpPr>
          <p:cNvPr id="3" name="2 Marcador de contenido"/>
          <p:cNvSpPr>
            <a:spLocks noGrp="1"/>
          </p:cNvSpPr>
          <p:nvPr>
            <p:ph idx="1"/>
          </p:nvPr>
        </p:nvSpPr>
        <p:spPr/>
        <p:txBody>
          <a:bodyPr>
            <a:normAutofit fontScale="92500" lnSpcReduction="20000"/>
          </a:bodyPr>
          <a:lstStyle/>
          <a:p>
            <a:pPr algn="just"/>
            <a:r>
              <a:rPr lang="es-EC" dirty="0" smtClean="0"/>
              <a:t>Su creación data del 11 de Diciembre de 1974, 39 años de servicio al cantón.</a:t>
            </a:r>
          </a:p>
          <a:p>
            <a:pPr algn="just"/>
            <a:r>
              <a:rPr lang="es-EC" dirty="0" smtClean="0"/>
              <a:t>Cuenta con dos dependencias el área comercial (atención a solicitudes de crédito) y el área operativa (prestación de servicios bancarios).</a:t>
            </a:r>
          </a:p>
          <a:p>
            <a:pPr algn="just"/>
            <a:r>
              <a:rPr lang="es-EC" dirty="0" smtClean="0"/>
              <a:t>Atención al público de Lunes a Viernes en horario de 09h00 a 17H00 con 12 servidores públicos.</a:t>
            </a:r>
          </a:p>
          <a:p>
            <a:pPr algn="just"/>
            <a:r>
              <a:rPr lang="es-EC" dirty="0" smtClean="0"/>
              <a:t>Su ubicación geográfica en las calles Manuela Cañizares y José Cuero y Caicedo.</a:t>
            </a:r>
          </a:p>
          <a:p>
            <a:pPr algn="just"/>
            <a:r>
              <a:rPr lang="es-EC" dirty="0" smtClean="0"/>
              <a:t>Capacidad Tecnológica y Comunicacional: Plataforma COBIS,  Intranet y sistema QUIPUX</a:t>
            </a:r>
            <a:endParaRPr lang="es-EC" dirty="0"/>
          </a:p>
        </p:txBody>
      </p:sp>
      <p:pic>
        <p:nvPicPr>
          <p:cNvPr id="5"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805323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116632"/>
            <a:ext cx="8229600" cy="940966"/>
          </a:xfrm>
        </p:spPr>
        <p:txBody>
          <a:bodyPr/>
          <a:lstStyle/>
          <a:p>
            <a:r>
              <a:rPr lang="es-EC" b="1" dirty="0" smtClean="0"/>
              <a:t>OBJETIVOS  Y ESTRATÉGIAS</a:t>
            </a:r>
            <a:endParaRPr lang="es-EC" b="1" dirty="0"/>
          </a:p>
        </p:txBody>
      </p:sp>
      <p:graphicFrame>
        <p:nvGraphicFramePr>
          <p:cNvPr id="11" name="10 Tabla"/>
          <p:cNvGraphicFramePr>
            <a:graphicFrameLocks noGrp="1"/>
          </p:cNvGraphicFramePr>
          <p:nvPr>
            <p:extLst>
              <p:ext uri="{D42A27DB-BD31-4B8C-83A1-F6EECF244321}">
                <p14:modId xmlns:p14="http://schemas.microsoft.com/office/powerpoint/2010/main" val="2884913541"/>
              </p:ext>
            </p:extLst>
          </p:nvPr>
        </p:nvGraphicFramePr>
        <p:xfrm>
          <a:off x="467544" y="980728"/>
          <a:ext cx="8208912" cy="5551362"/>
        </p:xfrm>
        <a:graphic>
          <a:graphicData uri="http://schemas.openxmlformats.org/drawingml/2006/table">
            <a:tbl>
              <a:tblPr firstRow="1" firstCol="1" bandRow="1"/>
              <a:tblGrid>
                <a:gridCol w="1227501"/>
                <a:gridCol w="4633730"/>
                <a:gridCol w="2347681"/>
              </a:tblGrid>
              <a:tr h="265967">
                <a:tc gridSpan="2">
                  <a:txBody>
                    <a:bodyPr/>
                    <a:lstStyle/>
                    <a:p>
                      <a:pPr marL="457200" algn="ctr">
                        <a:lnSpc>
                          <a:spcPct val="200000"/>
                        </a:lnSpc>
                        <a:spcAft>
                          <a:spcPts val="0"/>
                        </a:spcAft>
                        <a:tabLst>
                          <a:tab pos="1104900" algn="l"/>
                        </a:tabLst>
                      </a:pPr>
                      <a:r>
                        <a:rPr lang="es-ES" sz="800" b="1" dirty="0">
                          <a:effectLst/>
                          <a:latin typeface="Arial"/>
                          <a:ea typeface="Times New Roman"/>
                          <a:cs typeface="Times New Roman"/>
                        </a:rPr>
                        <a:t> </a:t>
                      </a:r>
                      <a:endParaRPr lang="es-EC" sz="800" dirty="0">
                        <a:effectLst/>
                        <a:latin typeface="Calibri"/>
                        <a:ea typeface="Times New Roman"/>
                        <a:cs typeface="Times New Roman"/>
                      </a:endParaRPr>
                    </a:p>
                    <a:p>
                      <a:pPr marL="457200" algn="ctr">
                        <a:lnSpc>
                          <a:spcPct val="200000"/>
                        </a:lnSpc>
                        <a:spcAft>
                          <a:spcPts val="0"/>
                        </a:spcAft>
                        <a:tabLst>
                          <a:tab pos="1104900" algn="l"/>
                        </a:tabLst>
                      </a:pPr>
                      <a:r>
                        <a:rPr lang="es-ES" sz="800" b="1" dirty="0">
                          <a:effectLst/>
                          <a:latin typeface="Arial"/>
                          <a:ea typeface="Times New Roman"/>
                          <a:cs typeface="Times New Roman"/>
                        </a:rPr>
                        <a:t>OBJETIVOS ESTRATÉGICOS SELECCIONADOS</a:t>
                      </a:r>
                      <a:endParaRPr lang="es-EC" sz="800" dirty="0">
                        <a:effectLst/>
                        <a:latin typeface="Calibri"/>
                        <a:ea typeface="Times New Roman"/>
                        <a:cs typeface="Times New Roman"/>
                      </a:endParaRPr>
                    </a:p>
                  </a:txBody>
                  <a:tcPr marL="27048" marR="27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s-EC"/>
                    </a:p>
                  </a:txBody>
                  <a:tcPr/>
                </a:tc>
                <a:tc>
                  <a:txBody>
                    <a:bodyPr/>
                    <a:lstStyle/>
                    <a:p>
                      <a:pPr marL="457200" algn="ctr">
                        <a:lnSpc>
                          <a:spcPct val="200000"/>
                        </a:lnSpc>
                        <a:spcAft>
                          <a:spcPts val="0"/>
                        </a:spcAft>
                        <a:tabLst>
                          <a:tab pos="1104900" algn="l"/>
                        </a:tabLst>
                      </a:pPr>
                      <a:r>
                        <a:rPr lang="es-ES" sz="800" b="1">
                          <a:effectLst/>
                          <a:latin typeface="Arial"/>
                          <a:ea typeface="Times New Roman"/>
                          <a:cs typeface="Times New Roman"/>
                        </a:rPr>
                        <a:t> </a:t>
                      </a:r>
                      <a:endParaRPr lang="es-EC" sz="800">
                        <a:effectLst/>
                        <a:latin typeface="Calibri"/>
                        <a:ea typeface="Times New Roman"/>
                        <a:cs typeface="Times New Roman"/>
                      </a:endParaRPr>
                    </a:p>
                    <a:p>
                      <a:pPr marL="457200" algn="ctr">
                        <a:lnSpc>
                          <a:spcPct val="200000"/>
                        </a:lnSpc>
                        <a:spcAft>
                          <a:spcPts val="0"/>
                        </a:spcAft>
                        <a:tabLst>
                          <a:tab pos="1104900" algn="l"/>
                        </a:tabLst>
                      </a:pPr>
                      <a:r>
                        <a:rPr lang="es-ES" sz="800" b="1">
                          <a:effectLst/>
                          <a:latin typeface="Arial"/>
                          <a:ea typeface="Times New Roman"/>
                          <a:cs typeface="Times New Roman"/>
                        </a:rPr>
                        <a:t>ESTRATÉGIAS</a:t>
                      </a:r>
                      <a:endParaRPr lang="es-EC" sz="80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478353">
                <a:tc rowSpan="4">
                  <a:txBody>
                    <a:bodyPr/>
                    <a:lstStyle/>
                    <a:p>
                      <a:pPr marL="457200" algn="ctr">
                        <a:lnSpc>
                          <a:spcPct val="200000"/>
                        </a:lnSpc>
                        <a:spcAft>
                          <a:spcPts val="0"/>
                        </a:spcAft>
                        <a:tabLst>
                          <a:tab pos="1104900" algn="l"/>
                        </a:tabLst>
                      </a:pPr>
                      <a:r>
                        <a:rPr lang="es-ES" sz="1000" b="1" dirty="0">
                          <a:effectLst/>
                          <a:latin typeface="Arial"/>
                          <a:ea typeface="Times New Roman"/>
                          <a:cs typeface="Times New Roman"/>
                        </a:rPr>
                        <a:t>Clientes</a:t>
                      </a:r>
                      <a:endParaRPr lang="es-EC" sz="1000" dirty="0">
                        <a:effectLst/>
                        <a:latin typeface="Calibri"/>
                        <a:ea typeface="Times New Roman"/>
                        <a:cs typeface="Times New Roman"/>
                      </a:endParaRPr>
                    </a:p>
                  </a:txBody>
                  <a:tcPr marL="27048" marR="27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Fortalecer el servicio de microcrédito productivo a nivel nacional al conocer la realidad local y regional, mejorando la información en línea de sus clientes internos y externos.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Diseñar indicadores de satisfacción de clientes internos y externos.</a:t>
                      </a:r>
                      <a:endParaRPr lang="es-EC" sz="80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22">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Consolidarse como Institución financiera referente dentro del cantón </a:t>
                      </a:r>
                      <a:r>
                        <a:rPr lang="es-ES" sz="800" dirty="0" err="1">
                          <a:effectLst/>
                          <a:latin typeface="Arial"/>
                          <a:ea typeface="Times New Roman"/>
                          <a:cs typeface="Times New Roman"/>
                        </a:rPr>
                        <a:t>Celica</a:t>
                      </a:r>
                      <a:r>
                        <a:rPr lang="es-ES" sz="800" dirty="0">
                          <a:effectLst/>
                          <a:latin typeface="Arial"/>
                          <a:ea typeface="Times New Roman"/>
                          <a:cs typeface="Times New Roman"/>
                        </a:rPr>
                        <a:t> y sus parroquias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Construir un sistema de alianzas estratégicas financieras y ser referente financiero local y regional.</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22">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Ofrecer el mejor servicio en cuanto a intermediación financiera sea solicitada.</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4222">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 Establecer alianzas estratégicas con las principales Instituciones del cantón </a:t>
                      </a:r>
                      <a:r>
                        <a:rPr lang="es-ES" sz="800" dirty="0" err="1">
                          <a:effectLst/>
                          <a:latin typeface="Arial"/>
                          <a:ea typeface="Times New Roman"/>
                          <a:cs typeface="Times New Roman"/>
                        </a:rPr>
                        <a:t>Celica</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24820">
                <a:tc rowSpan="4">
                  <a:txBody>
                    <a:bodyPr/>
                    <a:lstStyle/>
                    <a:p>
                      <a:pPr marL="457200" algn="ctr">
                        <a:lnSpc>
                          <a:spcPct val="200000"/>
                        </a:lnSpc>
                        <a:spcAft>
                          <a:spcPts val="0"/>
                        </a:spcAft>
                        <a:tabLst>
                          <a:tab pos="1104900" algn="l"/>
                        </a:tabLst>
                      </a:pPr>
                      <a:r>
                        <a:rPr lang="es-ES" sz="1000" b="1" dirty="0">
                          <a:effectLst/>
                          <a:latin typeface="Arial"/>
                          <a:ea typeface="Times New Roman"/>
                          <a:cs typeface="Times New Roman"/>
                        </a:rPr>
                        <a:t>Finanzas</a:t>
                      </a:r>
                      <a:endParaRPr lang="es-EC" sz="1000" dirty="0">
                        <a:effectLst/>
                        <a:latin typeface="Calibri"/>
                        <a:ea typeface="Times New Roman"/>
                        <a:cs typeface="Times New Roman"/>
                      </a:endParaRPr>
                    </a:p>
                  </a:txBody>
                  <a:tcPr marL="27048" marR="27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Realizar asignaciones presupuestarias eficientes de acuerdo a lo planificado desde la Matriz Quito y obedeciendo a las decisiones del Directorio.</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Llevar un adecuado seguimiento de procesos por asignaciones presupuestarias.</a:t>
                      </a:r>
                      <a:endParaRPr lang="es-EC" sz="80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Fomentar el uso del servicio de Punto – mático.</a:t>
                      </a:r>
                      <a:endParaRPr lang="es-EC" sz="80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Usar el benchmarking para lograr tener ventaja competitiva real y sostenible a sus rivales financieros.</a:t>
                      </a:r>
                      <a:endParaRPr lang="es-EC" sz="80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89">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Satisfacer las necesidades financieras del Cantón </a:t>
                      </a:r>
                      <a:r>
                        <a:rPr lang="es-ES" sz="800" dirty="0" err="1">
                          <a:effectLst/>
                          <a:latin typeface="Arial"/>
                          <a:ea typeface="Times New Roman"/>
                          <a:cs typeface="Times New Roman"/>
                        </a:rPr>
                        <a:t>Celica</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24820">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Tratar de disminuir el impacto por altas tasas de interés con el sistema de atención oportuna a nivel nacional.</a:t>
                      </a:r>
                      <a:endParaRPr lang="es-EC" sz="800" dirty="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Agilidad en el proceso de atención al cliente.</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24820">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Realizar campañas de difusión del Servicio de punto-matico para eliminar la competencia financiera y los corresponsales no bancarios.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71287">
                <a:tc rowSpan="5">
                  <a:txBody>
                    <a:bodyPr/>
                    <a:lstStyle/>
                    <a:p>
                      <a:pPr marL="457200" algn="ctr">
                        <a:lnSpc>
                          <a:spcPct val="200000"/>
                        </a:lnSpc>
                        <a:spcAft>
                          <a:spcPts val="0"/>
                        </a:spcAft>
                        <a:tabLst>
                          <a:tab pos="1104900" algn="l"/>
                        </a:tabLst>
                      </a:pPr>
                      <a:r>
                        <a:rPr lang="es-ES" sz="1000" b="1" dirty="0">
                          <a:effectLst/>
                          <a:latin typeface="Arial"/>
                          <a:ea typeface="Times New Roman"/>
                          <a:cs typeface="Times New Roman"/>
                        </a:rPr>
                        <a:t>Procesos</a:t>
                      </a:r>
                      <a:endParaRPr lang="es-EC" sz="1000" dirty="0">
                        <a:effectLst/>
                        <a:latin typeface="Calibri"/>
                        <a:ea typeface="Times New Roman"/>
                        <a:cs typeface="Times New Roman"/>
                      </a:endParaRPr>
                    </a:p>
                  </a:txBody>
                  <a:tcPr marL="27048" marR="27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Combinar buenas prácticas administrativo financieras para un buen conocimiento de la realidad local y regional.</a:t>
                      </a:r>
                      <a:endParaRPr lang="es-EC" sz="80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457200" algn="just">
                        <a:lnSpc>
                          <a:spcPct val="115000"/>
                        </a:lnSpc>
                        <a:spcAft>
                          <a:spcPts val="0"/>
                        </a:spcAft>
                        <a:tabLst>
                          <a:tab pos="1104900" algn="l"/>
                        </a:tabLst>
                      </a:pPr>
                      <a:r>
                        <a:rPr lang="es-ES" sz="800" dirty="0">
                          <a:effectLst/>
                          <a:latin typeface="Arial"/>
                          <a:ea typeface="Times New Roman"/>
                          <a:cs typeface="Times New Roman"/>
                        </a:rPr>
                        <a:t> </a:t>
                      </a:r>
                      <a:endParaRPr lang="es-EC" sz="800" dirty="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Crear ambientes de interacción administrativa con el capital humano.</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89">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Consolidar procesos estratégicos para buenas prácticas administrativas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24820">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Mantener la eficiencia en interconexión a través de INTRANET y PUNTO-MÄTICO que son vitales para todo tipo de transacciones bancarias.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10689">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Contar con un sistema de gestión administrativa y organizativa.</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71287">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Implementar el manual de Planificación Estratégica.</a:t>
                      </a:r>
                      <a:endParaRPr lang="es-EC" sz="800" dirty="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Adaptación a las necesidades locales y regionales.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10689">
                <a:tc rowSpan="4">
                  <a:txBody>
                    <a:bodyPr/>
                    <a:lstStyle/>
                    <a:p>
                      <a:pPr marL="457200" algn="ctr">
                        <a:lnSpc>
                          <a:spcPct val="200000"/>
                        </a:lnSpc>
                        <a:spcAft>
                          <a:spcPts val="0"/>
                        </a:spcAft>
                        <a:tabLst>
                          <a:tab pos="1104900" algn="l"/>
                        </a:tabLst>
                      </a:pPr>
                      <a:r>
                        <a:rPr lang="es-ES" sz="1000" b="1" dirty="0">
                          <a:effectLst/>
                          <a:latin typeface="Arial"/>
                          <a:ea typeface="Times New Roman"/>
                          <a:cs typeface="Times New Roman"/>
                        </a:rPr>
                        <a:t>Capital Intangible</a:t>
                      </a:r>
                      <a:endParaRPr lang="es-EC" sz="1000" dirty="0">
                        <a:effectLst/>
                        <a:latin typeface="Calibri"/>
                        <a:ea typeface="Times New Roman"/>
                        <a:cs typeface="Times New Roman"/>
                      </a:endParaRPr>
                    </a:p>
                  </a:txBody>
                  <a:tcPr marL="27048" marR="27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1104900" algn="l"/>
                        </a:tabLst>
                      </a:pPr>
                      <a:r>
                        <a:rPr lang="es-ES" sz="800">
                          <a:effectLst/>
                          <a:latin typeface="Arial"/>
                          <a:ea typeface="Times New Roman"/>
                          <a:cs typeface="Times New Roman"/>
                        </a:rPr>
                        <a:t>Fortalecer la misión, visión, valores y políticas organizacionales.</a:t>
                      </a:r>
                      <a:endParaRPr lang="es-EC" sz="80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Gestionar los diferentes canales de procesos administrativos eficientes.</a:t>
                      </a:r>
                      <a:endParaRPr lang="es-EC" sz="800" dirty="0">
                        <a:effectLst/>
                        <a:latin typeface="Calibri"/>
                        <a:ea typeface="Times New Roman"/>
                        <a:cs typeface="Times New Roman"/>
                      </a:endParaRPr>
                    </a:p>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Gestionar la adquisición de un local propio para funcionamiento</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56">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Analizar la gestión del trabajo en equipo y talento humano.</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10689">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Gestionar la adquisición de un local propio para funcionamiento.</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03623">
                <a:tc vMerge="1">
                  <a:txBody>
                    <a:bodyPr/>
                    <a:lstStyle/>
                    <a:p>
                      <a:endParaRPr lang="es-EC"/>
                    </a:p>
                  </a:txBody>
                  <a:tcPr/>
                </a:tc>
                <a:tc>
                  <a:txBody>
                    <a:bodyPr/>
                    <a:lstStyle/>
                    <a:p>
                      <a:pPr marL="342900" lvl="0" indent="-342900" algn="just">
                        <a:lnSpc>
                          <a:spcPct val="115000"/>
                        </a:lnSpc>
                        <a:spcAft>
                          <a:spcPts val="0"/>
                        </a:spcAft>
                        <a:buFont typeface="+mj-lt"/>
                        <a:buAutoNum type="arabicPeriod"/>
                        <a:tabLst>
                          <a:tab pos="1104900" algn="l"/>
                        </a:tabLst>
                      </a:pPr>
                      <a:r>
                        <a:rPr lang="es-ES" sz="800" dirty="0">
                          <a:effectLst/>
                          <a:latin typeface="Arial"/>
                          <a:ea typeface="Times New Roman"/>
                          <a:cs typeface="Times New Roman"/>
                        </a:rPr>
                        <a:t>Consolidar una única base de datos</a:t>
                      </a:r>
                      <a:endParaRPr lang="es-EC" sz="800" dirty="0">
                        <a:effectLst/>
                        <a:latin typeface="Calibri"/>
                        <a:ea typeface="Times New Roman"/>
                        <a:cs typeface="Times New Roman"/>
                      </a:endParaRPr>
                    </a:p>
                  </a:txBody>
                  <a:tcPr marL="27048" marR="27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0"/>
            <a:ext cx="9144001" cy="1124744"/>
          </a:xfrm>
          <a:prstGeom prst="rect">
            <a:avLst/>
          </a:prstGeom>
          <a:noFill/>
          <a:ln w="9525">
            <a:noFill/>
            <a:miter lim="800000"/>
            <a:headEnd/>
            <a:tailEnd/>
          </a:ln>
        </p:spPr>
      </p:pic>
      <p:graphicFrame>
        <p:nvGraphicFramePr>
          <p:cNvPr id="3" name="2 Objeto"/>
          <p:cNvGraphicFramePr>
            <a:graphicFrameLocks noChangeAspect="1"/>
          </p:cNvGraphicFramePr>
          <p:nvPr>
            <p:extLst>
              <p:ext uri="{D42A27DB-BD31-4B8C-83A1-F6EECF244321}">
                <p14:modId xmlns:p14="http://schemas.microsoft.com/office/powerpoint/2010/main" val="4182584179"/>
              </p:ext>
            </p:extLst>
          </p:nvPr>
        </p:nvGraphicFramePr>
        <p:xfrm>
          <a:off x="467544" y="1412776"/>
          <a:ext cx="8424936" cy="4608513"/>
        </p:xfrm>
        <a:graphic>
          <a:graphicData uri="http://schemas.openxmlformats.org/presentationml/2006/ole">
            <mc:AlternateContent xmlns:mc="http://schemas.openxmlformats.org/markup-compatibility/2006">
              <mc:Choice xmlns:v="urn:schemas-microsoft-com:vml" Requires="v">
                <p:oleObj spid="_x0000_s6233" name="Documento" r:id="rId6" imgW="9599418" imgH="4660780" progId="Word.Document.12">
                  <p:embed/>
                </p:oleObj>
              </mc:Choice>
              <mc:Fallback>
                <p:oleObj name="Documento" r:id="rId6" imgW="9599418" imgH="4660780" progId="Word.Document.12">
                  <p:embed/>
                  <p:pic>
                    <p:nvPicPr>
                      <p:cNvPr id="0" name=""/>
                      <p:cNvPicPr/>
                      <p:nvPr/>
                    </p:nvPicPr>
                    <p:blipFill>
                      <a:blip r:embed="rId7"/>
                      <a:stretch>
                        <a:fillRect/>
                      </a:stretch>
                    </p:blipFill>
                    <p:spPr>
                      <a:xfrm>
                        <a:off x="467544" y="1412776"/>
                        <a:ext cx="8424936" cy="4608513"/>
                      </a:xfrm>
                      <a:prstGeom prst="rect">
                        <a:avLst/>
                      </a:prstGeom>
                    </p:spPr>
                  </p:pic>
                </p:oleObj>
              </mc:Fallback>
            </mc:AlternateContent>
          </a:graphicData>
        </a:graphic>
      </p:graphicFrame>
      <p:sp>
        <p:nvSpPr>
          <p:cNvPr id="4" name="3 Título"/>
          <p:cNvSpPr>
            <a:spLocks noGrp="1"/>
          </p:cNvSpPr>
          <p:nvPr>
            <p:ph type="title"/>
          </p:nvPr>
        </p:nvSpPr>
        <p:spPr>
          <a:xfrm>
            <a:off x="457200" y="-27384"/>
            <a:ext cx="8229600" cy="1143000"/>
          </a:xfrm>
        </p:spPr>
        <p:txBody>
          <a:bodyPr/>
          <a:lstStyle/>
          <a:p>
            <a:r>
              <a:rPr lang="es-EC" b="1" dirty="0" smtClean="0"/>
              <a:t>MAPA ESTRATÉGICO</a:t>
            </a:r>
            <a:endParaRPr lang="es-EC" b="1" dirty="0"/>
          </a:p>
        </p:txBody>
      </p:sp>
      <p:sp>
        <p:nvSpPr>
          <p:cNvPr id="63" name="Text Box 3"/>
          <p:cNvSpPr txBox="1">
            <a:spLocks noChangeArrowheads="1"/>
          </p:cNvSpPr>
          <p:nvPr/>
        </p:nvSpPr>
        <p:spPr bwMode="auto">
          <a:xfrm>
            <a:off x="755576" y="980728"/>
            <a:ext cx="7468235" cy="822325"/>
          </a:xfrm>
          <a:prstGeom prst="rect">
            <a:avLst/>
          </a:prstGeom>
          <a:gradFill rotWithShape="1">
            <a:gsLst>
              <a:gs pos="0">
                <a:srgbClr val="FFFFFF"/>
              </a:gs>
              <a:gs pos="100000">
                <a:schemeClr val="accent2">
                  <a:lumMod val="20000"/>
                  <a:lumOff val="80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49580" algn="ctr">
              <a:lnSpc>
                <a:spcPct val="115000"/>
              </a:lnSpc>
              <a:spcAft>
                <a:spcPts val="1000"/>
              </a:spcAft>
            </a:pPr>
            <a:r>
              <a:rPr lang="es-ES" sz="1100" b="1" kern="0" dirty="0">
                <a:effectLst/>
                <a:latin typeface="Calibri"/>
                <a:ea typeface="Times New Roman"/>
                <a:cs typeface="Times New Roman"/>
              </a:rPr>
              <a:t>MISIÓN</a:t>
            </a:r>
            <a:endParaRPr lang="es-EC" sz="1100" b="1" kern="0" dirty="0">
              <a:effectLst/>
              <a:latin typeface="Calibri"/>
              <a:ea typeface="Times New Roman"/>
              <a:cs typeface="Times New Roman"/>
            </a:endParaRPr>
          </a:p>
          <a:p>
            <a:pPr algn="just">
              <a:lnSpc>
                <a:spcPct val="115000"/>
              </a:lnSpc>
              <a:spcAft>
                <a:spcPts val="600"/>
              </a:spcAft>
            </a:pPr>
            <a:r>
              <a:rPr lang="es-ES" sz="1100" i="1" dirty="0">
                <a:effectLst/>
                <a:latin typeface="Calibri"/>
                <a:ea typeface="Times New Roman"/>
                <a:cs typeface="Times New Roman"/>
              </a:rPr>
              <a:t>“Fomentar el desarrollo socio-económico y sostenible del país con equidad territorial, enfocado principalmente en los micro, pequeños y medianos productores a través de servicios y productos financieros al alcance de la población”.</a:t>
            </a:r>
            <a:endParaRPr lang="es-EC" sz="1100" dirty="0">
              <a:effectLst/>
              <a:latin typeface="Calibri"/>
              <a:ea typeface="Times New Roman"/>
              <a:cs typeface="Times New Roman"/>
            </a:endParaRPr>
          </a:p>
          <a:p>
            <a:pPr algn="just">
              <a:lnSpc>
                <a:spcPct val="115000"/>
              </a:lnSpc>
              <a:spcAft>
                <a:spcPts val="1000"/>
              </a:spcAft>
            </a:pPr>
            <a:r>
              <a:rPr lang="es-ES" sz="1100" dirty="0">
                <a:effectLst/>
                <a:latin typeface="Calibri"/>
                <a:ea typeface="Times New Roman"/>
                <a:cs typeface="Times New Roman"/>
              </a:rPr>
              <a:t> </a:t>
            </a:r>
            <a:endParaRPr lang="es-EC" sz="1100" dirty="0">
              <a:effectLst/>
              <a:latin typeface="Calibri"/>
              <a:ea typeface="Times New Roman"/>
              <a:cs typeface="Times New Roman"/>
            </a:endParaRPr>
          </a:p>
        </p:txBody>
      </p:sp>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4" name="3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3" y="1070570"/>
            <a:ext cx="9058275" cy="5238750"/>
          </a:xfrm>
          <a:prstGeom prst="rect">
            <a:avLst/>
          </a:prstGeom>
          <a:noFill/>
          <a:ln w="9525">
            <a:noFill/>
            <a:miter lim="800000"/>
            <a:headEnd/>
            <a:tailEnd/>
          </a:ln>
        </p:spPr>
      </p:pic>
      <p:sp>
        <p:nvSpPr>
          <p:cNvPr id="2" name="1 Título"/>
          <p:cNvSpPr>
            <a:spLocks noGrp="1"/>
          </p:cNvSpPr>
          <p:nvPr>
            <p:ph type="title"/>
          </p:nvPr>
        </p:nvSpPr>
        <p:spPr>
          <a:xfrm>
            <a:off x="457200" y="-27384"/>
            <a:ext cx="8229600" cy="1143000"/>
          </a:xfrm>
        </p:spPr>
        <p:txBody>
          <a:bodyPr/>
          <a:lstStyle/>
          <a:p>
            <a:r>
              <a:rPr lang="es-EC" b="1" dirty="0" smtClean="0"/>
              <a:t>PROYECTOS / INICIATIVAS</a:t>
            </a:r>
            <a:endParaRPr lang="es-EC" b="1" dirty="0"/>
          </a:p>
        </p:txBody>
      </p:sp>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395536" y="125760"/>
            <a:ext cx="8229600" cy="1143000"/>
          </a:xfrm>
        </p:spPr>
        <p:txBody>
          <a:bodyPr/>
          <a:lstStyle/>
          <a:p>
            <a:r>
              <a:rPr lang="es-EC" b="1" dirty="0" smtClean="0"/>
              <a:t>BALANCEDSCORECARD</a:t>
            </a:r>
            <a:endParaRPr lang="es-EC" b="1"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1124744"/>
            <a:ext cx="885698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54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7275" y="1124744"/>
            <a:ext cx="702945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88640"/>
            <a:ext cx="8229600" cy="855266"/>
          </a:xfrm>
        </p:spPr>
        <p:txBody>
          <a:bodyPr/>
          <a:lstStyle/>
          <a:p>
            <a:r>
              <a:rPr lang="es-EC" b="1" dirty="0" smtClean="0"/>
              <a:t>TABLA DE INDICADORES KPI</a:t>
            </a:r>
            <a:endParaRPr lang="es-EC" b="1" dirty="0"/>
          </a:p>
        </p:txBody>
      </p:sp>
    </p:spTree>
    <p:extLst>
      <p:ext uri="{BB962C8B-B14F-4D97-AF65-F5344CB8AC3E}">
        <p14:creationId xmlns:p14="http://schemas.microsoft.com/office/powerpoint/2010/main" val="410252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1" cy="11247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b="1" dirty="0" smtClean="0"/>
              <a:t>CUADRO DE MANDO INTEGRAL PRIMER ÓRDEN</a:t>
            </a:r>
            <a:endParaRPr lang="es-EC" b="1"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45" y="1571612"/>
            <a:ext cx="8858311" cy="5143536"/>
          </a:xfrm>
          <a:prstGeom prst="rect">
            <a:avLst/>
          </a:prstGeom>
          <a:noFill/>
          <a:ln w="9525">
            <a:noFill/>
            <a:miter lim="800000"/>
            <a:headEnd/>
            <a:tailEnd/>
          </a:ln>
        </p:spPr>
      </p:pic>
    </p:spTree>
    <p:extLst>
      <p:ext uri="{BB962C8B-B14F-4D97-AF65-F5344CB8AC3E}">
        <p14:creationId xmlns:p14="http://schemas.microsoft.com/office/powerpoint/2010/main" val="1028688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b="1" dirty="0" smtClean="0"/>
              <a:t>CADENA DE VALOR PARA EL BNF CELICA</a:t>
            </a:r>
            <a:endParaRPr lang="es-EC" b="1"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857364"/>
            <a:ext cx="7377669" cy="3429024"/>
          </a:xfrm>
          <a:prstGeom prst="rect">
            <a:avLst/>
          </a:prstGeom>
          <a:noFill/>
          <a:ln w="9525">
            <a:noFill/>
            <a:miter lim="800000"/>
            <a:headEnd/>
            <a:tailEnd/>
          </a:ln>
        </p:spPr>
      </p:pic>
    </p:spTree>
    <p:extLst>
      <p:ext uri="{BB962C8B-B14F-4D97-AF65-F5344CB8AC3E}">
        <p14:creationId xmlns:p14="http://schemas.microsoft.com/office/powerpoint/2010/main" val="313407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lstStyle/>
          <a:p>
            <a:r>
              <a:rPr lang="es-EC" b="1" dirty="0" smtClean="0"/>
              <a:t>ALINEAMIENTO HORIZONTAL</a:t>
            </a:r>
            <a:endParaRPr lang="es-EC" b="1" dirty="0"/>
          </a:p>
        </p:txBody>
      </p:sp>
      <p:pic>
        <p:nvPicPr>
          <p:cNvPr id="4" name="3 Imagen"/>
          <p:cNvPicPr/>
          <p:nvPr/>
        </p:nvPicPr>
        <p:blipFill>
          <a:blip r:embed="rId4" cstate="email">
            <a:extLst>
              <a:ext uri="{28A0092B-C50C-407E-A947-70E740481C1C}">
                <a14:useLocalDpi xmlns:a14="http://schemas.microsoft.com/office/drawing/2010/main"/>
              </a:ext>
            </a:extLst>
          </a:blip>
          <a:srcRect t="1277"/>
          <a:stretch>
            <a:fillRect/>
          </a:stretch>
        </p:blipFill>
        <p:spPr bwMode="auto">
          <a:xfrm>
            <a:off x="642910" y="1285860"/>
            <a:ext cx="7715304" cy="5357850"/>
          </a:xfrm>
          <a:prstGeom prst="rect">
            <a:avLst/>
          </a:prstGeom>
          <a:noFill/>
          <a:ln w="9525">
            <a:noFill/>
            <a:miter lim="800000"/>
            <a:headEnd/>
            <a:tailEnd/>
          </a:ln>
        </p:spPr>
      </p:pic>
    </p:spTree>
    <p:extLst>
      <p:ext uri="{BB962C8B-B14F-4D97-AF65-F5344CB8AC3E}">
        <p14:creationId xmlns:p14="http://schemas.microsoft.com/office/powerpoint/2010/main" val="1131475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214290"/>
            <a:ext cx="8229600" cy="846158"/>
          </a:xfrm>
        </p:spPr>
        <p:txBody>
          <a:bodyPr>
            <a:normAutofit fontScale="90000"/>
          </a:bodyPr>
          <a:lstStyle/>
          <a:p>
            <a:r>
              <a:rPr lang="es-EC" b="1" dirty="0" smtClean="0"/>
              <a:t>MATRIZ DE CONTRIBUCIÓN CRÍTICA</a:t>
            </a:r>
            <a:endParaRPr lang="es-EC" b="1"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48" y="1068923"/>
            <a:ext cx="7786742" cy="5503349"/>
          </a:xfrm>
          <a:prstGeom prst="rect">
            <a:avLst/>
          </a:prstGeom>
          <a:noFill/>
          <a:ln w="9525">
            <a:noFill/>
            <a:miter lim="800000"/>
            <a:headEnd/>
            <a:tailEnd/>
          </a:ln>
        </p:spPr>
      </p:pic>
    </p:spTree>
    <p:extLst>
      <p:ext uri="{BB962C8B-B14F-4D97-AF65-F5344CB8AC3E}">
        <p14:creationId xmlns:p14="http://schemas.microsoft.com/office/powerpoint/2010/main" val="3545533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62372"/>
            <a:ext cx="8640960" cy="590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0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5378011"/>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2470391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142852"/>
            <a:ext cx="8229600" cy="917596"/>
          </a:xfrm>
        </p:spPr>
        <p:txBody>
          <a:bodyPr/>
          <a:lstStyle/>
          <a:p>
            <a:r>
              <a:rPr lang="es-EC" b="1" dirty="0" smtClean="0"/>
              <a:t>PLAN OPERATIVO ANUAL</a:t>
            </a:r>
            <a:endParaRPr lang="es-EC" b="1"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65" y="872067"/>
            <a:ext cx="8359069" cy="5113866"/>
          </a:xfrm>
          <a:prstGeom prst="rect">
            <a:avLst/>
          </a:prstGeom>
          <a:noFill/>
          <a:ln w="9525">
            <a:noFill/>
            <a:miter lim="800000"/>
            <a:headEnd/>
            <a:tailEnd/>
          </a:ln>
        </p:spPr>
      </p:pic>
    </p:spTree>
    <p:extLst>
      <p:ext uri="{BB962C8B-B14F-4D97-AF65-F5344CB8AC3E}">
        <p14:creationId xmlns:p14="http://schemas.microsoft.com/office/powerpoint/2010/main" val="435012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285728"/>
            <a:ext cx="8229600" cy="917596"/>
          </a:xfrm>
        </p:spPr>
        <p:txBody>
          <a:bodyPr/>
          <a:lstStyle/>
          <a:p>
            <a:r>
              <a:rPr lang="es-EC" b="1" dirty="0" smtClean="0"/>
              <a:t>PLAN OPERATIVO ANUAL</a:t>
            </a:r>
            <a:endParaRPr lang="es-EC" b="1" dirty="0"/>
          </a:p>
        </p:txBody>
      </p:sp>
      <p:pic>
        <p:nvPicPr>
          <p:cNvPr id="4" name="3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265" y="1357298"/>
            <a:ext cx="8257470" cy="5204178"/>
          </a:xfrm>
          <a:prstGeom prst="rect">
            <a:avLst/>
          </a:prstGeom>
          <a:noFill/>
          <a:ln w="9525">
            <a:noFill/>
            <a:miter lim="800000"/>
            <a:headEnd/>
            <a:tailEnd/>
          </a:ln>
        </p:spPr>
      </p:pic>
    </p:spTree>
    <p:extLst>
      <p:ext uri="{BB962C8B-B14F-4D97-AF65-F5344CB8AC3E}">
        <p14:creationId xmlns:p14="http://schemas.microsoft.com/office/powerpoint/2010/main" val="4063072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357166"/>
            <a:ext cx="8229600" cy="846158"/>
          </a:xfrm>
        </p:spPr>
        <p:txBody>
          <a:bodyPr/>
          <a:lstStyle/>
          <a:p>
            <a:r>
              <a:rPr lang="es-EC" b="1" dirty="0" smtClean="0"/>
              <a:t>PLAN OPERATIVO PLURIANUAL</a:t>
            </a:r>
            <a:endParaRPr lang="es-EC" b="1"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21" y="1268760"/>
            <a:ext cx="8776758" cy="5226756"/>
          </a:xfrm>
          <a:prstGeom prst="rect">
            <a:avLst/>
          </a:prstGeom>
          <a:noFill/>
          <a:ln w="9525">
            <a:noFill/>
            <a:miter lim="800000"/>
            <a:headEnd/>
            <a:tailEnd/>
          </a:ln>
        </p:spPr>
      </p:pic>
    </p:spTree>
    <p:extLst>
      <p:ext uri="{BB962C8B-B14F-4D97-AF65-F5344CB8AC3E}">
        <p14:creationId xmlns:p14="http://schemas.microsoft.com/office/powerpoint/2010/main" val="4077584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lstStyle/>
          <a:p>
            <a:r>
              <a:rPr lang="es-EC" b="1" dirty="0" smtClean="0"/>
              <a:t>PLAN OPERATIVO PLURIANUAL</a:t>
            </a:r>
            <a:endParaRPr lang="es-EC" b="1" dirty="0"/>
          </a:p>
        </p:txBody>
      </p:sp>
      <p:pic>
        <p:nvPicPr>
          <p:cNvPr id="4" name="3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265" y="2651498"/>
            <a:ext cx="8257470" cy="3635022"/>
          </a:xfrm>
          <a:prstGeom prst="rect">
            <a:avLst/>
          </a:prstGeom>
          <a:noFill/>
          <a:ln w="9525">
            <a:noFill/>
            <a:miter lim="800000"/>
            <a:headEnd/>
            <a:tailEnd/>
          </a:ln>
        </p:spPr>
      </p:pic>
      <p:pic>
        <p:nvPicPr>
          <p:cNvPr id="5" name="4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265" y="1643050"/>
            <a:ext cx="8257470" cy="993423"/>
          </a:xfrm>
          <a:prstGeom prst="rect">
            <a:avLst/>
          </a:prstGeom>
          <a:noFill/>
          <a:ln w="9525">
            <a:noFill/>
            <a:miter lim="800000"/>
            <a:headEnd/>
            <a:tailEnd/>
          </a:ln>
        </p:spPr>
      </p:pic>
    </p:spTree>
    <p:extLst>
      <p:ext uri="{BB962C8B-B14F-4D97-AF65-F5344CB8AC3E}">
        <p14:creationId xmlns:p14="http://schemas.microsoft.com/office/powerpoint/2010/main" val="3683165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142852"/>
            <a:ext cx="8229600" cy="1143000"/>
          </a:xfrm>
        </p:spPr>
        <p:txBody>
          <a:bodyPr>
            <a:normAutofit/>
          </a:bodyPr>
          <a:lstStyle/>
          <a:p>
            <a:r>
              <a:rPr lang="es-EC" b="1" dirty="0" smtClean="0"/>
              <a:t>CONCLUSIONES</a:t>
            </a:r>
            <a:endParaRPr lang="es-EC" b="1" dirty="0"/>
          </a:p>
        </p:txBody>
      </p:sp>
      <p:sp>
        <p:nvSpPr>
          <p:cNvPr id="3" name="2 Marcador de contenido"/>
          <p:cNvSpPr>
            <a:spLocks noGrp="1"/>
          </p:cNvSpPr>
          <p:nvPr>
            <p:ph idx="1"/>
          </p:nvPr>
        </p:nvSpPr>
        <p:spPr>
          <a:xfrm>
            <a:off x="285720" y="1214422"/>
            <a:ext cx="8401080" cy="5357850"/>
          </a:xfrm>
        </p:spPr>
        <p:txBody>
          <a:bodyPr>
            <a:noAutofit/>
          </a:bodyPr>
          <a:lstStyle/>
          <a:p>
            <a:pPr lvl="0" algn="just"/>
            <a:r>
              <a:rPr lang="es-EC" sz="1400" dirty="0" smtClean="0"/>
              <a:t>Desde que el BNF </a:t>
            </a:r>
            <a:r>
              <a:rPr lang="es-EC" sz="1400" dirty="0" err="1" smtClean="0"/>
              <a:t>Celica</a:t>
            </a:r>
            <a:r>
              <a:rPr lang="es-EC" sz="1400" dirty="0" smtClean="0"/>
              <a:t> fue creado por primera vez en el cantón </a:t>
            </a:r>
            <a:r>
              <a:rPr lang="es-EC" sz="1400" dirty="0" err="1" smtClean="0"/>
              <a:t>Celica</a:t>
            </a:r>
            <a:r>
              <a:rPr lang="es-EC" sz="1400" dirty="0" smtClean="0"/>
              <a:t>, se identificó como una Institución sólida para brindar intermediación financiera.</a:t>
            </a:r>
          </a:p>
          <a:p>
            <a:pPr lvl="0" algn="just"/>
            <a:r>
              <a:rPr lang="es-EC" sz="1400" dirty="0" smtClean="0"/>
              <a:t>Al elaborar la matriz FODA, se pudieron determinar algunas fortalezas entre las que figuran: atención oportuna a clientes internos y externos a nivel nacional, servicios en línea a través de Punto-mático e Intranet, además ser reconocido localmente antes que sus rivales.</a:t>
            </a:r>
          </a:p>
          <a:p>
            <a:pPr lvl="0" algn="just"/>
            <a:r>
              <a:rPr lang="es-EC" sz="1400" dirty="0" smtClean="0"/>
              <a:t>Las posibles amenazas financieras para el BNF de </a:t>
            </a:r>
            <a:r>
              <a:rPr lang="es-EC" sz="1400" dirty="0" err="1" smtClean="0"/>
              <a:t>Celica</a:t>
            </a:r>
            <a:r>
              <a:rPr lang="es-EC" sz="1400" dirty="0" smtClean="0"/>
              <a:t> son aún de bajo margen, pues el liderazgo que posee el BNF es por los años de Servicio y su ubicación geográfica;  corresponsales no bancarios que aún presentan deficiencias en el servicio brindado por montos, esto concede al BNF una gran ventaja competitiva, toda vez que su sistema de interconexión permite que la  información se canaliza inmediatamente.</a:t>
            </a:r>
          </a:p>
          <a:p>
            <a:pPr lvl="0" algn="just"/>
            <a:r>
              <a:rPr lang="es-EC" sz="1400" dirty="0" smtClean="0"/>
              <a:t>La sucursal del BNF en </a:t>
            </a:r>
            <a:r>
              <a:rPr lang="es-EC" sz="1400" dirty="0" err="1" smtClean="0"/>
              <a:t>Celica</a:t>
            </a:r>
            <a:r>
              <a:rPr lang="es-EC" sz="1400" dirty="0" smtClean="0"/>
              <a:t>, mantiene el liderazgo operativo tanto por servicios financieros; el sistema de información electrónica a nivel nacional se presenta de forma inmediata por sus canales informativos existentes.</a:t>
            </a:r>
          </a:p>
          <a:p>
            <a:pPr lvl="0" algn="just"/>
            <a:r>
              <a:rPr lang="es-EC" sz="1400" dirty="0" smtClean="0"/>
              <a:t>Al tratar de implementar el BSC, en esta Institución, se podrá medir y proyectar su participación en el mercado financiero local, proporcionando indicadores de </a:t>
            </a:r>
            <a:r>
              <a:rPr lang="es-EC" sz="1400" dirty="0" err="1" smtClean="0"/>
              <a:t>feedback</a:t>
            </a:r>
            <a:r>
              <a:rPr lang="es-EC" sz="1400" dirty="0" smtClean="0"/>
              <a:t> a la empresa sobre las estrategias empleadas, </a:t>
            </a:r>
          </a:p>
          <a:p>
            <a:pPr lvl="0" algn="just"/>
            <a:r>
              <a:rPr lang="es-EC" sz="1400" dirty="0" smtClean="0"/>
              <a:t>La implementación del BSC en el largo plazo permitirá saber si los objetivos estratégicos definidos pueden continuar, están cumpliéndose y si cubren las expectativas de sus Directivos.</a:t>
            </a:r>
          </a:p>
          <a:p>
            <a:pPr lvl="0" algn="just"/>
            <a:r>
              <a:rPr lang="es-EC" sz="1400" dirty="0" smtClean="0"/>
              <a:t>Recabar criterios de expertos externos, permite evidenciar la importancia de contar con un buen sistema de planificación estratégica decidido a su operatividad en el tiempo, aprovechar el uso de esta herramienta clave de gestión.</a:t>
            </a:r>
          </a:p>
          <a:p>
            <a:pPr lvl="0" algn="just"/>
            <a:r>
              <a:rPr lang="es-EC" sz="1400" dirty="0" smtClean="0"/>
              <a:t>La perspectiva prevalente de la gestión estratégica y de retorno financiero corresponde a los ciudadanos es decir los usuarios de los servicios del BNF – </a:t>
            </a:r>
            <a:r>
              <a:rPr lang="es-EC" sz="1400" dirty="0" err="1" smtClean="0"/>
              <a:t>Celica</a:t>
            </a:r>
            <a:r>
              <a:rPr lang="es-EC" sz="1400" dirty="0" smtClean="0"/>
              <a:t>, considerando la misión social y objeto de ésta dependencia estatal.</a:t>
            </a:r>
            <a:endParaRPr lang="es-EC" sz="1400" dirty="0"/>
          </a:p>
        </p:txBody>
      </p:sp>
    </p:spTree>
    <p:extLst>
      <p:ext uri="{BB962C8B-B14F-4D97-AF65-F5344CB8AC3E}">
        <p14:creationId xmlns:p14="http://schemas.microsoft.com/office/powerpoint/2010/main" val="4010016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24"/>
            <a:ext cx="8229600" cy="1143000"/>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214282" y="974739"/>
            <a:ext cx="8643998" cy="4525963"/>
          </a:xfrm>
        </p:spPr>
        <p:txBody>
          <a:bodyPr>
            <a:noAutofit/>
          </a:bodyPr>
          <a:lstStyle/>
          <a:p>
            <a:pPr lvl="0" algn="just"/>
            <a:r>
              <a:rPr lang="es-EC" sz="1400" dirty="0" smtClean="0"/>
              <a:t>Se debe eliminar los tres importantes nudos críticos que han sido detectados en la Sucursal </a:t>
            </a:r>
            <a:r>
              <a:rPr lang="es-EC" sz="1400" dirty="0" err="1" smtClean="0"/>
              <a:t>Celica</a:t>
            </a:r>
            <a:r>
              <a:rPr lang="es-EC" sz="1400" dirty="0" smtClean="0"/>
              <a:t>, pues al poseer un Cajero Automático permitirá a los usuarios agilizar la entrega inmediata de dinero y dinamizar la economía local, poder realizar recargas electrónicas de celular de forma inmediata ya que M1 o la liquidez del dinero será al instante.</a:t>
            </a:r>
          </a:p>
          <a:p>
            <a:pPr lvl="0" algn="just"/>
            <a:r>
              <a:rPr lang="es-EC" sz="1400" dirty="0" smtClean="0"/>
              <a:t>Para dinamizar la economía a nivel nacional, es necesario que el BNF gestione la posibilidad de emitir una tarjeta de crédito, con este  mecanismo de crédito otorgado directamente al cliente, sin ningún tipo de garantías sino únicamente de acuerdo a referencias bancarias de otras entidades, y de acuerdo al análisis de las capacidades de pago de cada cliente, les ayudará a cancelar por bienes y servicios que adquieran los clientes en cualquier parte del país, simplemente el Banco emitirá el correspondiente estado de cuenta por los consumos y avances en efectivo que realicen por transacción en un período determinado de tiempo. Las tarjetas de Crédito permiten realizar pagos ya sea en crédito o corriente, lo cual implica la cancelación de la totalidad de los consumos realizados a fin de mes sin intereses.</a:t>
            </a:r>
          </a:p>
          <a:p>
            <a:pPr lvl="0" algn="just"/>
            <a:r>
              <a:rPr lang="es-EC" sz="1400" dirty="0" smtClean="0"/>
              <a:t>Se debe implementar una política de desarrollo económico- sostenible en cuanto a enfatizar el uso de tecnologías limpias, con esto la Responsabilidad Empresarial estará vigente para dar soluciones oportunas al problema ambiental que enfrentamos todos los seres humanos actualmente.</a:t>
            </a:r>
          </a:p>
          <a:p>
            <a:pPr lvl="0" algn="just"/>
            <a:r>
              <a:rPr lang="es-ES" sz="1400" dirty="0" smtClean="0"/>
              <a:t>Es fundamental la creación de un proceso adecuado de benchmarking periódico en esta Sucursal el cual permitirá compara estratégicas financieras, de control y </a:t>
            </a:r>
            <a:r>
              <a:rPr lang="es-ES" sz="1400" dirty="0" err="1" smtClean="0"/>
              <a:t>operaci</a:t>
            </a:r>
            <a:r>
              <a:rPr lang="es-ES" sz="1400" dirty="0" smtClean="0"/>
              <a:t>{</a:t>
            </a:r>
            <a:r>
              <a:rPr lang="es-ES" sz="1400" dirty="0" err="1" smtClean="0"/>
              <a:t>on</a:t>
            </a:r>
            <a:r>
              <a:rPr lang="es-ES" sz="1400" dirty="0" smtClean="0"/>
              <a:t> para analizar el tipo de producto que se ofrece a la sociedad </a:t>
            </a:r>
            <a:r>
              <a:rPr lang="es-ES" sz="1400" dirty="0" err="1" smtClean="0"/>
              <a:t>celicana</a:t>
            </a:r>
            <a:r>
              <a:rPr lang="es-ES" sz="1400" dirty="0" smtClean="0"/>
              <a:t>.</a:t>
            </a:r>
            <a:endParaRPr lang="es-EC" sz="1400" dirty="0" smtClean="0"/>
          </a:p>
          <a:p>
            <a:pPr lvl="0" algn="just"/>
            <a:r>
              <a:rPr lang="es-EC" sz="1400" dirty="0" smtClean="0"/>
              <a:t>La implementación del Cuadro de Mando Integral debe realizarse a través de un software interno que logrará una implementación exitosa, automatización de procesos, monitoreo constante de desempeño y detección temprana de desviaciones en los procesos operativos y una rápida corrección con sus respectivos ajustes.  Algunos software que se pueden recomendar son los siguientes: ORACLE, QPR </a:t>
            </a:r>
            <a:r>
              <a:rPr lang="es-EC" sz="1400" dirty="0" err="1" smtClean="0"/>
              <a:t>ScoreCard</a:t>
            </a:r>
            <a:r>
              <a:rPr lang="es-EC" sz="1400" dirty="0" smtClean="0"/>
              <a:t>, </a:t>
            </a:r>
            <a:r>
              <a:rPr lang="es-EC" sz="1400" dirty="0" err="1" smtClean="0"/>
              <a:t>Delphos</a:t>
            </a:r>
            <a:r>
              <a:rPr lang="es-EC" sz="1400" dirty="0" smtClean="0"/>
              <a:t>, entre otros.</a:t>
            </a:r>
          </a:p>
          <a:p>
            <a:pPr lvl="0" algn="just"/>
            <a:r>
              <a:rPr lang="es-EC" sz="1400" dirty="0" smtClean="0"/>
              <a:t>Se recomienda a la Gerencia del BNF – </a:t>
            </a:r>
            <a:r>
              <a:rPr lang="es-EC" sz="1400" dirty="0" err="1" smtClean="0"/>
              <a:t>Celica</a:t>
            </a:r>
            <a:r>
              <a:rPr lang="es-EC" sz="1400" dirty="0" smtClean="0"/>
              <a:t>, gestionar la implementación de este PEI, bajo la impronta de un plan piloto a ser replicado a nivel nacional por las Sucursales con problemáticas focales similares de acuerdo a su jurisdicción y territorialidad.</a:t>
            </a:r>
          </a:p>
        </p:txBody>
      </p:sp>
    </p:spTree>
    <p:extLst>
      <p:ext uri="{BB962C8B-B14F-4D97-AF65-F5344CB8AC3E}">
        <p14:creationId xmlns:p14="http://schemas.microsoft.com/office/powerpoint/2010/main" val="762699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10" name="4 Imagen" descr="IMG_3309.JPG"/>
          <p:cNvPicPr/>
          <p:nvPr/>
        </p:nvPicPr>
        <p:blipFill>
          <a:blip r:embed="rId3" cstate="email">
            <a:extLst>
              <a:ext uri="{28A0092B-C50C-407E-A947-70E740481C1C}">
                <a14:useLocalDpi xmlns:a14="http://schemas.microsoft.com/office/drawing/2010/main"/>
              </a:ext>
            </a:extLst>
          </a:blip>
          <a:srcRect/>
          <a:stretch>
            <a:fillRect/>
          </a:stretch>
        </p:blipFill>
        <p:spPr>
          <a:xfrm>
            <a:off x="4672558" y="2458169"/>
            <a:ext cx="1771650" cy="158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9 Imagen" descr="35_image_1.jpg"/>
          <p:cNvPicPr/>
          <p:nvPr/>
        </p:nvPicPr>
        <p:blipFill>
          <a:blip r:embed="rId4" cstate="email">
            <a:extLst>
              <a:ext uri="{28A0092B-C50C-407E-A947-70E740481C1C}">
                <a14:useLocalDpi xmlns:a14="http://schemas.microsoft.com/office/drawing/2010/main"/>
              </a:ext>
            </a:extLst>
          </a:blip>
          <a:stretch>
            <a:fillRect/>
          </a:stretch>
        </p:blipFill>
        <p:spPr>
          <a:xfrm>
            <a:off x="2081783" y="2458169"/>
            <a:ext cx="2562225" cy="158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8 Imagen" descr="IMG_3313.JPG"/>
          <p:cNvPicPr/>
          <p:nvPr/>
        </p:nvPicPr>
        <p:blipFill>
          <a:blip r:embed="rId5" cstate="email">
            <a:extLst>
              <a:ext uri="{28A0092B-C50C-407E-A947-70E740481C1C}">
                <a14:useLocalDpi xmlns:a14="http://schemas.microsoft.com/office/drawing/2010/main"/>
              </a:ext>
            </a:extLst>
          </a:blip>
          <a:srcRect/>
          <a:stretch>
            <a:fillRect/>
          </a:stretch>
        </p:blipFill>
        <p:spPr>
          <a:xfrm>
            <a:off x="3143572" y="4039319"/>
            <a:ext cx="340042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7 Imagen" descr="IMG_3311.JPG"/>
          <p:cNvPicPr/>
          <p:nvPr/>
        </p:nvPicPr>
        <p:blipFill>
          <a:blip r:embed="rId6" cstate="email">
            <a:extLst>
              <a:ext uri="{28A0092B-C50C-407E-A947-70E740481C1C}">
                <a14:useLocalDpi xmlns:a14="http://schemas.microsoft.com/office/drawing/2010/main"/>
              </a:ext>
            </a:extLst>
          </a:blip>
          <a:srcRect/>
          <a:stretch>
            <a:fillRect/>
          </a:stretch>
        </p:blipFill>
        <p:spPr>
          <a:xfrm>
            <a:off x="6543997" y="4829894"/>
            <a:ext cx="22764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6 Imagen" descr="IMG_3310.JPG"/>
          <p:cNvPicPr/>
          <p:nvPr/>
        </p:nvPicPr>
        <p:blipFill>
          <a:blip r:embed="rId7" cstate="email">
            <a:extLst>
              <a:ext uri="{28A0092B-C50C-407E-A947-70E740481C1C}">
                <a14:useLocalDpi xmlns:a14="http://schemas.microsoft.com/office/drawing/2010/main"/>
              </a:ext>
            </a:extLst>
          </a:blip>
          <a:stretch>
            <a:fillRect/>
          </a:stretch>
        </p:blipFill>
        <p:spPr>
          <a:xfrm>
            <a:off x="6543997" y="2448644"/>
            <a:ext cx="2276475" cy="239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p:cNvPicPr>
            <a:picLocks noChangeAspect="1" noChangeArrowheads="1"/>
          </p:cNvPicPr>
          <p:nvPr/>
        </p:nvPicPr>
        <p:blipFill>
          <a:blip r:embed="rId8"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ctrTitle"/>
          </p:nvPr>
        </p:nvSpPr>
        <p:spPr>
          <a:xfrm>
            <a:off x="2843808" y="978619"/>
            <a:ext cx="6192688" cy="1470025"/>
          </a:xfrm>
        </p:spPr>
        <p:txBody>
          <a:bodyPr>
            <a:normAutofit/>
          </a:bodyPr>
          <a:lstStyle/>
          <a:p>
            <a:r>
              <a:rPr lang="es-EC" sz="8000" b="1" dirty="0" smtClean="0"/>
              <a:t>GRACIAS</a:t>
            </a:r>
            <a:endParaRPr lang="es-EC" sz="6600" b="1" dirty="0"/>
          </a:p>
        </p:txBody>
      </p:sp>
      <p:pic>
        <p:nvPicPr>
          <p:cNvPr id="5" name="4 Imagen"/>
          <p:cNvPicPr/>
          <p:nvPr/>
        </p:nvPicPr>
        <p:blipFill>
          <a:blip r:embed="rId9" cstate="email">
            <a:extLst>
              <a:ext uri="{28A0092B-C50C-407E-A947-70E740481C1C}">
                <a14:useLocalDpi xmlns:a14="http://schemas.microsoft.com/office/drawing/2010/main"/>
              </a:ext>
            </a:extLst>
          </a:blip>
          <a:srcRect/>
          <a:stretch>
            <a:fillRect/>
          </a:stretch>
        </p:blipFill>
        <p:spPr>
          <a:xfrm>
            <a:off x="1066850" y="1743869"/>
            <a:ext cx="1009650" cy="933450"/>
          </a:xfrm>
          <a:prstGeom prst="rect">
            <a:avLst/>
          </a:prstGeom>
        </p:spPr>
      </p:pic>
      <p:pic>
        <p:nvPicPr>
          <p:cNvPr id="8" name="7 Imagen" descr="C:\Documents and Settings\Ligia Maribel\Configuración local\Archivos temporales de Internet\Content.Word\Nueva imagen (37).bmp"/>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66975" y="1581944"/>
            <a:ext cx="1066800" cy="1066800"/>
          </a:xfrm>
          <a:prstGeom prst="rect">
            <a:avLst/>
          </a:prstGeom>
          <a:noFill/>
          <a:ln w="9525">
            <a:noFill/>
            <a:miter lim="800000"/>
            <a:headEnd/>
            <a:tailEnd/>
          </a:ln>
        </p:spPr>
      </p:pic>
      <p:pic>
        <p:nvPicPr>
          <p:cNvPr id="9" name="8 Imagen" descr="http://megacorpe.com/graficos/logo%20BNF.jpg"/>
          <p:cNvPicPr/>
          <p:nvPr/>
        </p:nvPicPr>
        <p:blipFill>
          <a:blip r:embed="rId11" cstate="email">
            <a:extLst>
              <a:ext uri="{28A0092B-C50C-407E-A947-70E740481C1C}">
                <a14:useLocalDpi xmlns:a14="http://schemas.microsoft.com/office/drawing/2010/main"/>
              </a:ext>
            </a:extLst>
          </a:blip>
          <a:srcRect/>
          <a:stretch>
            <a:fillRect/>
          </a:stretch>
        </p:blipFill>
        <p:spPr bwMode="auto">
          <a:xfrm>
            <a:off x="971600" y="1124744"/>
            <a:ext cx="1497330" cy="542925"/>
          </a:xfrm>
          <a:prstGeom prst="rect">
            <a:avLst/>
          </a:prstGeom>
          <a:noFill/>
          <a:ln w="9525">
            <a:noFill/>
            <a:miter lim="800000"/>
            <a:headEnd/>
            <a:tailEnd/>
          </a:ln>
        </p:spPr>
      </p:pic>
    </p:spTree>
    <p:extLst>
      <p:ext uri="{BB962C8B-B14F-4D97-AF65-F5344CB8AC3E}">
        <p14:creationId xmlns:p14="http://schemas.microsoft.com/office/powerpoint/2010/main" val="379048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1205880"/>
            <a:ext cx="8229600" cy="1143000"/>
          </a:xfrm>
        </p:spPr>
        <p:txBody>
          <a:bodyPr>
            <a:normAutofit fontScale="90000"/>
          </a:bodyPr>
          <a:lstStyle/>
          <a:p>
            <a:r>
              <a:rPr lang="es-EC" b="1" dirty="0" smtClean="0"/>
              <a:t>PRINCIPALES NUDOS CRÍTICOS DETECTADOS</a:t>
            </a:r>
            <a:endParaRPr lang="es-EC" b="1" dirty="0"/>
          </a:p>
        </p:txBody>
      </p:sp>
      <p:sp>
        <p:nvSpPr>
          <p:cNvPr id="3" name="2 Marcador de contenido"/>
          <p:cNvSpPr>
            <a:spLocks noGrp="1"/>
          </p:cNvSpPr>
          <p:nvPr>
            <p:ph idx="1"/>
          </p:nvPr>
        </p:nvSpPr>
        <p:spPr>
          <a:xfrm>
            <a:off x="457200" y="2575445"/>
            <a:ext cx="8229600" cy="3157811"/>
          </a:xfrm>
        </p:spPr>
        <p:txBody>
          <a:bodyPr/>
          <a:lstStyle/>
          <a:p>
            <a:pPr algn="just"/>
            <a:r>
              <a:rPr lang="es-EC" dirty="0" smtClean="0"/>
              <a:t>No contar con un cajero automático</a:t>
            </a:r>
          </a:p>
          <a:p>
            <a:pPr algn="just"/>
            <a:r>
              <a:rPr lang="es-EC" dirty="0" smtClean="0"/>
              <a:t>No poseer local propio ni infraestructura física adecuada.</a:t>
            </a:r>
          </a:p>
          <a:p>
            <a:pPr algn="just"/>
            <a:r>
              <a:rPr lang="es-EC" dirty="0" smtClean="0"/>
              <a:t>No poder emitir tarjetas de crédito a nivel nacional.</a:t>
            </a:r>
            <a:endParaRPr lang="es-EC" dirty="0"/>
          </a:p>
        </p:txBody>
      </p:sp>
      <p:pic>
        <p:nvPicPr>
          <p:cNvPr id="5"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25133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b="1" dirty="0" smtClean="0"/>
              <a:t>MATRIZ DE RESULTADOS DEL ANÁLISIS EXTERNO MACROAMBIENTE</a:t>
            </a:r>
            <a:endParaRPr lang="es-EC" b="1" dirty="0"/>
          </a:p>
        </p:txBody>
      </p:sp>
      <p:pic>
        <p:nvPicPr>
          <p:cNvPr id="6145"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5536" y="1553028"/>
            <a:ext cx="8424936" cy="482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19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b="1" dirty="0" smtClean="0"/>
              <a:t>MATRIZ DE RESULTADOS DEL ANÁLISIS EXTERNO MICROAMBIENTE</a:t>
            </a:r>
            <a:endParaRPr lang="es-EC" b="1" dirty="0"/>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5536" y="1844824"/>
            <a:ext cx="835292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5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413792"/>
            <a:ext cx="8229600" cy="1143000"/>
          </a:xfrm>
        </p:spPr>
        <p:txBody>
          <a:bodyPr>
            <a:normAutofit fontScale="90000"/>
          </a:bodyPr>
          <a:lstStyle/>
          <a:p>
            <a:r>
              <a:rPr lang="es-EC" b="1" dirty="0" smtClean="0"/>
              <a:t>MATRIZ DE RESULTADOS DEL ANÁLISIS INTERNO</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1368789267"/>
              </p:ext>
            </p:extLst>
          </p:nvPr>
        </p:nvGraphicFramePr>
        <p:xfrm>
          <a:off x="1475656" y="1700807"/>
          <a:ext cx="6192688" cy="4104456"/>
        </p:xfrm>
        <a:graphic>
          <a:graphicData uri="http://schemas.openxmlformats.org/drawingml/2006/table">
            <a:tbl>
              <a:tblPr firstRow="1" firstCol="1" bandRow="1">
                <a:tableStyleId>{5C22544A-7EE6-4342-B048-85BDC9FD1C3A}</a:tableStyleId>
              </a:tblPr>
              <a:tblGrid>
                <a:gridCol w="298442"/>
                <a:gridCol w="2581530"/>
                <a:gridCol w="3312716"/>
              </a:tblGrid>
              <a:tr h="307539">
                <a:tc>
                  <a:txBody>
                    <a:bodyPr/>
                    <a:lstStyle/>
                    <a:p>
                      <a:pPr>
                        <a:lnSpc>
                          <a:spcPct val="115000"/>
                        </a:lnSpc>
                      </a:pPr>
                      <a:endParaRPr lang="es-EC" sz="1100" dirty="0">
                        <a:effectLst/>
                        <a:latin typeface="Calibri"/>
                      </a:endParaRPr>
                    </a:p>
                  </a:txBody>
                  <a:tcPr marL="44450" marR="44450" marT="0" marB="0" anchor="b"/>
                </a:tc>
                <a:tc>
                  <a:txBody>
                    <a:bodyPr/>
                    <a:lstStyle/>
                    <a:p>
                      <a:pPr algn="ctr">
                        <a:lnSpc>
                          <a:spcPct val="115000"/>
                        </a:lnSpc>
                        <a:spcAft>
                          <a:spcPts val="0"/>
                        </a:spcAft>
                      </a:pPr>
                      <a:r>
                        <a:rPr lang="es-ES" sz="1400">
                          <a:effectLst/>
                        </a:rPr>
                        <a:t>Negativos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Positivos</a:t>
                      </a:r>
                      <a:endParaRPr lang="es-EC" sz="1100">
                        <a:effectLst/>
                        <a:latin typeface="Calibri"/>
                        <a:ea typeface="Times New Roman"/>
                        <a:cs typeface="Times New Roman"/>
                      </a:endParaRPr>
                    </a:p>
                  </a:txBody>
                  <a:tcPr marL="44450" marR="44450" marT="0" marB="0" anchor="ctr"/>
                </a:tc>
              </a:tr>
              <a:tr h="709704">
                <a:tc>
                  <a:txBody>
                    <a:bodyPr/>
                    <a:lstStyle/>
                    <a:p>
                      <a:pPr algn="ctr">
                        <a:lnSpc>
                          <a:spcPct val="115000"/>
                        </a:lnSpc>
                        <a:spcAft>
                          <a:spcPts val="0"/>
                        </a:spcAft>
                      </a:pPr>
                      <a:r>
                        <a:rPr lang="es-ES" sz="1100">
                          <a:effectLst/>
                        </a:rPr>
                        <a:t>1</a:t>
                      </a:r>
                      <a:endParaRPr lang="es-EC" sz="1100">
                        <a:effectLst/>
                        <a:latin typeface="Calibri"/>
                        <a:ea typeface="Times New Roman"/>
                        <a:cs typeface="Times New Roman"/>
                      </a:endParaRPr>
                    </a:p>
                  </a:txBody>
                  <a:tcPr marL="44450" marR="44450" marT="0" marB="0"/>
                </a:tc>
                <a:tc>
                  <a:txBody>
                    <a:bodyPr/>
                    <a:lstStyle/>
                    <a:p>
                      <a:pPr>
                        <a:lnSpc>
                          <a:spcPct val="115000"/>
                        </a:lnSpc>
                        <a:spcAft>
                          <a:spcPts val="0"/>
                        </a:spcAft>
                      </a:pPr>
                      <a:r>
                        <a:rPr lang="es-ES" sz="1100" dirty="0">
                          <a:effectLst/>
                        </a:rPr>
                        <a:t>Excesivo centralismo del nivel macro-gerencial en las acciones de naturaleza focal y desconcentrada</a:t>
                      </a:r>
                      <a:endParaRPr lang="es-EC"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100">
                          <a:effectLst/>
                        </a:rPr>
                        <a:t>Organigrama estructural de tipo vertical, interrelación entre departamentos administrativos</a:t>
                      </a:r>
                      <a:endParaRPr lang="es-EC" sz="1100">
                        <a:effectLst/>
                        <a:latin typeface="Calibri"/>
                        <a:ea typeface="Times New Roman"/>
                        <a:cs typeface="Times New Roman"/>
                      </a:endParaRPr>
                    </a:p>
                  </a:txBody>
                  <a:tcPr marL="44450" marR="44450" marT="0" marB="0" anchor="ctr"/>
                </a:tc>
              </a:tr>
              <a:tr h="709704">
                <a:tc>
                  <a:txBody>
                    <a:bodyPr/>
                    <a:lstStyle/>
                    <a:p>
                      <a:pPr algn="ctr">
                        <a:lnSpc>
                          <a:spcPct val="115000"/>
                        </a:lnSpc>
                        <a:spcAft>
                          <a:spcPts val="0"/>
                        </a:spcAft>
                      </a:pPr>
                      <a:r>
                        <a:rPr lang="es-ES" sz="1100">
                          <a:effectLst/>
                        </a:rPr>
                        <a:t>2</a:t>
                      </a:r>
                      <a:endParaRPr lang="es-EC" sz="1100">
                        <a:effectLst/>
                        <a:latin typeface="Calibri"/>
                        <a:ea typeface="Times New Roman"/>
                        <a:cs typeface="Times New Roman"/>
                      </a:endParaRPr>
                    </a:p>
                  </a:txBody>
                  <a:tcPr marL="44450" marR="44450" marT="0" marB="0"/>
                </a:tc>
                <a:tc>
                  <a:txBody>
                    <a:bodyPr/>
                    <a:lstStyle/>
                    <a:p>
                      <a:pPr>
                        <a:lnSpc>
                          <a:spcPct val="115000"/>
                        </a:lnSpc>
                        <a:spcAft>
                          <a:spcPts val="0"/>
                        </a:spcAft>
                      </a:pPr>
                      <a:r>
                        <a:rPr lang="es-ES" sz="1100">
                          <a:effectLst/>
                        </a:rPr>
                        <a:t>No Contar con un Departamento Físico de Contabilidad.</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100">
                          <a:effectLst/>
                        </a:rPr>
                        <a:t>Perfiles Operativos de acuerdo a las responsabilidades administrativas desempeñadas.</a:t>
                      </a:r>
                      <a:endParaRPr lang="es-EC" sz="1100">
                        <a:effectLst/>
                        <a:latin typeface="Calibri"/>
                        <a:ea typeface="Times New Roman"/>
                        <a:cs typeface="Times New Roman"/>
                      </a:endParaRPr>
                    </a:p>
                  </a:txBody>
                  <a:tcPr marL="44450" marR="44450" marT="0" marB="0" anchor="ctr"/>
                </a:tc>
              </a:tr>
              <a:tr h="473136">
                <a:tc>
                  <a:txBody>
                    <a:bodyPr/>
                    <a:lstStyle/>
                    <a:p>
                      <a:pPr algn="ctr">
                        <a:lnSpc>
                          <a:spcPct val="115000"/>
                        </a:lnSpc>
                        <a:spcAft>
                          <a:spcPts val="0"/>
                        </a:spcAft>
                      </a:pPr>
                      <a:r>
                        <a:rPr lang="es-ES" sz="1100">
                          <a:effectLst/>
                        </a:rPr>
                        <a:t>3</a:t>
                      </a:r>
                      <a:endParaRPr lang="es-EC" sz="1100">
                        <a:effectLst/>
                        <a:latin typeface="Calibri"/>
                        <a:ea typeface="Times New Roman"/>
                        <a:cs typeface="Times New Roman"/>
                      </a:endParaRPr>
                    </a:p>
                  </a:txBody>
                  <a:tcPr marL="44450" marR="44450" marT="0" marB="0"/>
                </a:tc>
                <a:tc>
                  <a:txBody>
                    <a:bodyPr/>
                    <a:lstStyle/>
                    <a:p>
                      <a:pPr>
                        <a:lnSpc>
                          <a:spcPct val="115000"/>
                        </a:lnSpc>
                        <a:spcAft>
                          <a:spcPts val="0"/>
                        </a:spcAft>
                      </a:pPr>
                      <a:r>
                        <a:rPr lang="es-ES" sz="1100">
                          <a:effectLst/>
                        </a:rPr>
                        <a:t>Compra de suministros de Oficina desde la Matriz Quito</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100">
                          <a:effectLst/>
                        </a:rPr>
                        <a:t>Sistemas comunicacionales e informáticos: Plataforma COBIS, Intranet BNF y Quipux</a:t>
                      </a:r>
                      <a:endParaRPr lang="es-EC" sz="1100">
                        <a:effectLst/>
                        <a:latin typeface="Calibri"/>
                        <a:ea typeface="Times New Roman"/>
                        <a:cs typeface="Times New Roman"/>
                      </a:endParaRPr>
                    </a:p>
                  </a:txBody>
                  <a:tcPr marL="44450" marR="44450" marT="0" marB="0" anchor="ctr"/>
                </a:tc>
              </a:tr>
              <a:tr h="473136">
                <a:tc>
                  <a:txBody>
                    <a:bodyPr/>
                    <a:lstStyle/>
                    <a:p>
                      <a:pPr algn="ctr">
                        <a:lnSpc>
                          <a:spcPct val="115000"/>
                        </a:lnSpc>
                        <a:spcAft>
                          <a:spcPts val="0"/>
                        </a:spcAft>
                      </a:pPr>
                      <a:r>
                        <a:rPr lang="es-ES" sz="1100">
                          <a:effectLst/>
                        </a:rPr>
                        <a:t>4</a:t>
                      </a:r>
                      <a:endParaRPr lang="es-EC" sz="1100">
                        <a:effectLst/>
                        <a:latin typeface="Calibri"/>
                        <a:ea typeface="Times New Roman"/>
                        <a:cs typeface="Times New Roman"/>
                      </a:endParaRPr>
                    </a:p>
                  </a:txBody>
                  <a:tcPr marL="44450" marR="44450" marT="0" marB="0"/>
                </a:tc>
                <a:tc>
                  <a:txBody>
                    <a:bodyPr/>
                    <a:lstStyle/>
                    <a:p>
                      <a:pPr>
                        <a:lnSpc>
                          <a:spcPct val="115000"/>
                        </a:lnSpc>
                        <a:spcAft>
                          <a:spcPts val="0"/>
                        </a:spcAft>
                      </a:pPr>
                      <a:r>
                        <a:rPr lang="es-ES" sz="1100">
                          <a:effectLst/>
                        </a:rPr>
                        <a:t>La infraestructura está arrendada</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100">
                          <a:effectLst/>
                        </a:rPr>
                        <a:t>Concesión de Préstamos de parte de Instituciones como el BID, CFN, CAF</a:t>
                      </a:r>
                      <a:endParaRPr lang="es-EC" sz="1100">
                        <a:effectLst/>
                        <a:latin typeface="Calibri"/>
                        <a:ea typeface="Times New Roman"/>
                        <a:cs typeface="Times New Roman"/>
                      </a:endParaRPr>
                    </a:p>
                  </a:txBody>
                  <a:tcPr marL="44450" marR="44450" marT="0" marB="0" anchor="ctr"/>
                </a:tc>
              </a:tr>
              <a:tr h="946273">
                <a:tc>
                  <a:txBody>
                    <a:bodyPr/>
                    <a:lstStyle/>
                    <a:p>
                      <a:pPr algn="ctr">
                        <a:lnSpc>
                          <a:spcPct val="115000"/>
                        </a:lnSpc>
                        <a:spcAft>
                          <a:spcPts val="0"/>
                        </a:spcAft>
                      </a:pPr>
                      <a:r>
                        <a:rPr lang="es-ES" sz="1100">
                          <a:effectLst/>
                        </a:rPr>
                        <a:t>5</a:t>
                      </a:r>
                      <a:endParaRPr lang="es-EC" sz="1100">
                        <a:effectLst/>
                        <a:latin typeface="Calibri"/>
                        <a:ea typeface="Times New Roman"/>
                        <a:cs typeface="Times New Roman"/>
                      </a:endParaRPr>
                    </a:p>
                  </a:txBody>
                  <a:tcPr marL="44450" marR="44450" marT="0" marB="0"/>
                </a:tc>
                <a:tc rowSpan="2">
                  <a:txBody>
                    <a:bodyPr/>
                    <a:lstStyle/>
                    <a:p>
                      <a:pPr>
                        <a:lnSpc>
                          <a:spcPct val="115000"/>
                        </a:lnSpc>
                        <a:spcAft>
                          <a:spcPts val="0"/>
                        </a:spcAft>
                      </a:pPr>
                      <a:r>
                        <a:rPr lang="es-ES" sz="1100">
                          <a:effectLst/>
                        </a:rPr>
                        <a:t>Posee los siguientes nudos críticos: no contar con cajero automático, no tener un sistema para emitir tarjetas de crédito</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100">
                          <a:effectLst/>
                        </a:rPr>
                        <a:t>Área de Crédito evalúa la cartera y morosidad crediticia de los clientes a nivel nacional.</a:t>
                      </a:r>
                      <a:endParaRPr lang="es-EC" sz="1100">
                        <a:effectLst/>
                        <a:latin typeface="Calibri"/>
                        <a:ea typeface="Times New Roman"/>
                        <a:cs typeface="Times New Roman"/>
                      </a:endParaRPr>
                    </a:p>
                  </a:txBody>
                  <a:tcPr marL="44450" marR="44450" marT="0" marB="0" anchor="ctr"/>
                </a:tc>
              </a:tr>
              <a:tr h="484964">
                <a:tc>
                  <a:txBody>
                    <a:bodyPr/>
                    <a:lstStyle/>
                    <a:p>
                      <a:pPr algn="ctr">
                        <a:lnSpc>
                          <a:spcPct val="115000"/>
                        </a:lnSpc>
                        <a:spcAft>
                          <a:spcPts val="0"/>
                        </a:spcAft>
                      </a:pPr>
                      <a:r>
                        <a:rPr lang="es-ES" sz="1100">
                          <a:effectLst/>
                        </a:rPr>
                        <a:t>6</a:t>
                      </a:r>
                      <a:endParaRPr lang="es-EC" sz="1100">
                        <a:effectLst/>
                        <a:latin typeface="Calibri"/>
                        <a:ea typeface="Times New Roman"/>
                        <a:cs typeface="Times New Roman"/>
                      </a:endParaRPr>
                    </a:p>
                  </a:txBody>
                  <a:tcPr marL="44450" marR="44450" marT="0" marB="0"/>
                </a:tc>
                <a:tc vMerge="1">
                  <a:txBody>
                    <a:bodyPr/>
                    <a:lstStyle/>
                    <a:p>
                      <a:endParaRPr lang="es-EC"/>
                    </a:p>
                  </a:txBody>
                  <a:tcPr/>
                </a:tc>
                <a:tc>
                  <a:txBody>
                    <a:bodyPr/>
                    <a:lstStyle/>
                    <a:p>
                      <a:pPr>
                        <a:lnSpc>
                          <a:spcPct val="115000"/>
                        </a:lnSpc>
                        <a:spcAft>
                          <a:spcPts val="0"/>
                        </a:spcAft>
                      </a:pPr>
                      <a:r>
                        <a:rPr lang="es-ES" sz="1100" dirty="0">
                          <a:effectLst/>
                        </a:rPr>
                        <a:t>Personal debidamente Capacitado, cumplen metas operativas, de crédito y de control.</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99124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629816"/>
            <a:ext cx="8229600" cy="1143000"/>
          </a:xfrm>
        </p:spPr>
        <p:txBody>
          <a:bodyPr>
            <a:normAutofit fontScale="90000"/>
          </a:bodyPr>
          <a:lstStyle/>
          <a:p>
            <a:r>
              <a:rPr lang="es-EC" b="1" dirty="0" smtClean="0"/>
              <a:t>ANÁLISIS DEL MODELO DE GESTIÓN</a:t>
            </a:r>
            <a:endParaRPr lang="es-EC" b="1" dirty="0"/>
          </a:p>
        </p:txBody>
      </p:sp>
      <p:graphicFrame>
        <p:nvGraphicFramePr>
          <p:cNvPr id="4" name="3 Objeto"/>
          <p:cNvGraphicFramePr>
            <a:graphicFrameLocks noChangeAspect="1"/>
          </p:cNvGraphicFramePr>
          <p:nvPr>
            <p:extLst>
              <p:ext uri="{D42A27DB-BD31-4B8C-83A1-F6EECF244321}">
                <p14:modId xmlns:p14="http://schemas.microsoft.com/office/powerpoint/2010/main" val="3509982644"/>
              </p:ext>
            </p:extLst>
          </p:nvPr>
        </p:nvGraphicFramePr>
        <p:xfrm>
          <a:off x="827584" y="1628800"/>
          <a:ext cx="7344816" cy="4464496"/>
        </p:xfrm>
        <a:graphic>
          <a:graphicData uri="http://schemas.openxmlformats.org/presentationml/2006/ole">
            <mc:AlternateContent xmlns:mc="http://schemas.openxmlformats.org/markup-compatibility/2006">
              <mc:Choice xmlns:v="urn:schemas-microsoft-com:vml" Requires="v">
                <p:oleObj spid="_x0000_s1053" r:id="rId5" imgW="10972800" imgH="6845879" progId="">
                  <p:embed/>
                </p:oleObj>
              </mc:Choice>
              <mc:Fallback>
                <p:oleObj r:id="rId5" imgW="10972800" imgH="6845879"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628800"/>
                        <a:ext cx="7344816" cy="4464496"/>
                      </a:xfrm>
                      <a:prstGeom prst="rect">
                        <a:avLst/>
                      </a:prstGeom>
                      <a:noFill/>
                    </p:spPr>
                  </p:pic>
                </p:oleObj>
              </mc:Fallback>
            </mc:AlternateContent>
          </a:graphicData>
        </a:graphic>
      </p:graphicFrame>
    </p:spTree>
    <p:extLst>
      <p:ext uri="{BB962C8B-B14F-4D97-AF65-F5344CB8AC3E}">
        <p14:creationId xmlns:p14="http://schemas.microsoft.com/office/powerpoint/2010/main" val="19515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0"/>
            <a:ext cx="9144001" cy="1124744"/>
          </a:xfrm>
          <a:prstGeom prst="rect">
            <a:avLst/>
          </a:prstGeom>
          <a:noFill/>
          <a:ln w="9525">
            <a:noFill/>
            <a:miter lim="800000"/>
            <a:headEnd/>
            <a:tailEnd/>
          </a:ln>
        </p:spPr>
      </p:pic>
      <p:sp>
        <p:nvSpPr>
          <p:cNvPr id="2" name="1 Título"/>
          <p:cNvSpPr>
            <a:spLocks noGrp="1"/>
          </p:cNvSpPr>
          <p:nvPr>
            <p:ph type="title"/>
          </p:nvPr>
        </p:nvSpPr>
        <p:spPr>
          <a:xfrm>
            <a:off x="457200" y="701824"/>
            <a:ext cx="8229600" cy="1143000"/>
          </a:xfrm>
        </p:spPr>
        <p:txBody>
          <a:bodyPr>
            <a:normAutofit fontScale="90000"/>
          </a:bodyPr>
          <a:lstStyle/>
          <a:p>
            <a:r>
              <a:rPr lang="es-EC" b="1" dirty="0" smtClean="0"/>
              <a:t>SECTOR DESCENTRALIZADO BNF - CELICA</a:t>
            </a:r>
            <a:endParaRPr lang="es-EC" b="1" dirty="0"/>
          </a:p>
        </p:txBody>
      </p:sp>
      <p:graphicFrame>
        <p:nvGraphicFramePr>
          <p:cNvPr id="4" name="3 Objeto"/>
          <p:cNvGraphicFramePr>
            <a:graphicFrameLocks noChangeAspect="1"/>
          </p:cNvGraphicFramePr>
          <p:nvPr>
            <p:extLst>
              <p:ext uri="{D42A27DB-BD31-4B8C-83A1-F6EECF244321}">
                <p14:modId xmlns:p14="http://schemas.microsoft.com/office/powerpoint/2010/main" val="2364884715"/>
              </p:ext>
            </p:extLst>
          </p:nvPr>
        </p:nvGraphicFramePr>
        <p:xfrm>
          <a:off x="899592" y="1772816"/>
          <a:ext cx="7128792" cy="4392488"/>
        </p:xfrm>
        <a:graphic>
          <a:graphicData uri="http://schemas.openxmlformats.org/presentationml/2006/ole">
            <mc:AlternateContent xmlns:mc="http://schemas.openxmlformats.org/markup-compatibility/2006">
              <mc:Choice xmlns:v="urn:schemas-microsoft-com:vml" Requires="v">
                <p:oleObj spid="_x0000_s2076" r:id="rId5" imgW="10972800" imgH="6845879" progId="">
                  <p:embed/>
                </p:oleObj>
              </mc:Choice>
              <mc:Fallback>
                <p:oleObj r:id="rId5" imgW="10972800" imgH="6845879"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772816"/>
                        <a:ext cx="7128792" cy="4392488"/>
                      </a:xfrm>
                      <a:prstGeom prst="rect">
                        <a:avLst/>
                      </a:prstGeom>
                      <a:noFill/>
                    </p:spPr>
                  </p:pic>
                </p:oleObj>
              </mc:Fallback>
            </mc:AlternateContent>
          </a:graphicData>
        </a:graphic>
      </p:graphicFrame>
    </p:spTree>
    <p:extLst>
      <p:ext uri="{BB962C8B-B14F-4D97-AF65-F5344CB8AC3E}">
        <p14:creationId xmlns:p14="http://schemas.microsoft.com/office/powerpoint/2010/main" val="50756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ció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Presentación1</Template>
  <TotalTime>655</TotalTime>
  <Words>2102</Words>
  <Application>Microsoft Office PowerPoint</Application>
  <PresentationFormat>Presentación en pantalla (4:3)</PresentationFormat>
  <Paragraphs>234</Paragraphs>
  <Slides>36</Slides>
  <Notes>0</Notes>
  <HiddenSlides>4</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Presentación1</vt:lpstr>
      <vt:lpstr>Documento</vt:lpstr>
      <vt:lpstr>Presentación de PowerPoint</vt:lpstr>
      <vt:lpstr>BREVE RESEÑA Y DESCRIPCIÓN DE LA EMPRESA PÚBLICA BNF - CELICA  </vt:lpstr>
      <vt:lpstr>Presentación de PowerPoint</vt:lpstr>
      <vt:lpstr>PRINCIPALES NUDOS CRÍTICOS DETECTADOS</vt:lpstr>
      <vt:lpstr>MATRIZ DE RESULTADOS DEL ANÁLISIS EXTERNO MACROAMBIENTE</vt:lpstr>
      <vt:lpstr>MATRIZ DE RESULTADOS DEL ANÁLISIS EXTERNO MICROAMBIENTE</vt:lpstr>
      <vt:lpstr>MATRIZ DE RESULTADOS DEL ANÁLISIS INTERNO</vt:lpstr>
      <vt:lpstr>ANÁLISIS DEL MODELO DE GESTIÓN</vt:lpstr>
      <vt:lpstr>SECTOR DESCENTRALIZADO BNF - CELICA</vt:lpstr>
      <vt:lpstr>Presentación de PowerPoint</vt:lpstr>
      <vt:lpstr>Presentación de PowerPoint</vt:lpstr>
      <vt:lpstr>DIRECCIONAMIENTO ESTRATÉGICO</vt:lpstr>
      <vt:lpstr>DIRECCIONAMIENTO ESTRATÉGICO</vt:lpstr>
      <vt:lpstr>EVALUACIÓN DE FACTORES EXTERNOS: MATRIZ DE OPORTUNIDADES Y AMENAZAS </vt:lpstr>
      <vt:lpstr>EVALUACIÓN DE FACTORES INTERNOS: MATRIZ DE FORTALEZAS Y DEBILIDADES</vt:lpstr>
      <vt:lpstr> ELABORACIÓN Y ANÁLISIS DE LA MATRIZ EFE - EFI </vt:lpstr>
      <vt:lpstr>ELABORACIÓN Y ANÁLISIS DE LA MATRIZ EFE - EFI</vt:lpstr>
      <vt:lpstr>ANÁLISIS Y RESULTADOS DE LA MATRIZ EFE - EFI</vt:lpstr>
      <vt:lpstr>ACCIONES ESTRATÉGICAS COMBINADAS</vt:lpstr>
      <vt:lpstr>OBJETIVOS  Y ESTRATÉGIAS</vt:lpstr>
      <vt:lpstr>MAPA ESTRATÉGICO</vt:lpstr>
      <vt:lpstr>PROYECTOS / INICIATIVAS</vt:lpstr>
      <vt:lpstr>BALANCEDSCORECARD</vt:lpstr>
      <vt:lpstr>TABLA DE INDICADORES KPI</vt:lpstr>
      <vt:lpstr>CUADRO DE MANDO INTEGRAL PRIMER ÓRDEN</vt:lpstr>
      <vt:lpstr>CADENA DE VALOR PARA EL BNF CELICA</vt:lpstr>
      <vt:lpstr>ALINEAMIENTO HORIZONTAL</vt:lpstr>
      <vt:lpstr>MATRIZ DE CONTRIBUCIÓN CRÍTICA</vt:lpstr>
      <vt:lpstr>Presentación de PowerPoint</vt:lpstr>
      <vt:lpstr>PLAN OPERATIVO ANUAL</vt:lpstr>
      <vt:lpstr>PLAN OPERATIVO ANUAL</vt:lpstr>
      <vt:lpstr>PLAN OPERATIVO PLURIANUAL</vt:lpstr>
      <vt:lpstr>PLAN OPERATIVO PLURIANUAL</vt:lpstr>
      <vt:lpstr>CONCLUSIONES</vt:lpstr>
      <vt:lpstr>RECOMENDACIONES</vt:lpstr>
      <vt:lpstr>GRACIAS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37</cp:revision>
  <dcterms:created xsi:type="dcterms:W3CDTF">2014-01-26T18:04:44Z</dcterms:created>
  <dcterms:modified xsi:type="dcterms:W3CDTF">2014-05-22T22:47:32Z</dcterms:modified>
</cp:coreProperties>
</file>