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6" r:id="rId1"/>
  </p:sldMasterIdLst>
  <p:sldIdLst>
    <p:sldId id="256" r:id="rId2"/>
    <p:sldId id="268" r:id="rId3"/>
    <p:sldId id="262" r:id="rId4"/>
    <p:sldId id="257" r:id="rId5"/>
    <p:sldId id="259" r:id="rId6"/>
    <p:sldId id="258" r:id="rId7"/>
    <p:sldId id="260" r:id="rId8"/>
    <p:sldId id="263" r:id="rId9"/>
    <p:sldId id="264" r:id="rId10"/>
    <p:sldId id="265" r:id="rId11"/>
    <p:sldId id="269" r:id="rId12"/>
    <p:sldId id="272" r:id="rId13"/>
    <p:sldId id="274" r:id="rId14"/>
    <p:sldId id="266" r:id="rId15"/>
    <p:sldId id="273" r:id="rId16"/>
    <p:sldId id="270" r:id="rId17"/>
    <p:sldId id="271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ADA7D-0272-482D-8319-DDEDEB7A9FDE}" type="doc">
      <dgm:prSet loTypeId="urn:microsoft.com/office/officeart/2005/8/layout/hProcess9" loCatId="process" qsTypeId="urn:microsoft.com/office/officeart/2005/8/quickstyle/simple1" qsCatId="simple" csTypeId="urn:microsoft.com/office/officeart/2005/8/colors/accent3_3" csCatId="accent3" phldr="1"/>
      <dgm:spPr/>
    </dgm:pt>
    <dgm:pt modelId="{0DC6D60E-1730-457B-8ADE-3B3D24A13E22}">
      <dgm:prSet phldrT="[Text]"/>
      <dgm:spPr/>
      <dgm:t>
        <a:bodyPr/>
        <a:lstStyle/>
        <a:p>
          <a:r>
            <a:rPr lang="es-EC" dirty="0" smtClean="0"/>
            <a:t>Obtener </a:t>
          </a:r>
          <a:r>
            <a:rPr lang="es-EC" dirty="0" smtClean="0"/>
            <a:t>un modelo en base a imágenes satelitales </a:t>
          </a:r>
          <a:r>
            <a:rPr lang="es-EC" dirty="0" smtClean="0"/>
            <a:t>para </a:t>
          </a:r>
          <a:r>
            <a:rPr lang="es-EC" dirty="0" smtClean="0"/>
            <a:t>PM10</a:t>
          </a:r>
          <a:endParaRPr lang="es-EC" dirty="0"/>
        </a:p>
      </dgm:t>
    </dgm:pt>
    <dgm:pt modelId="{E985924F-4839-4B5A-8296-7D958993DD8C}" type="parTrans" cxnId="{627A63B9-A3F1-41AA-B923-6FB52464CB80}">
      <dgm:prSet/>
      <dgm:spPr/>
      <dgm:t>
        <a:bodyPr/>
        <a:lstStyle/>
        <a:p>
          <a:endParaRPr lang="es-EC"/>
        </a:p>
      </dgm:t>
    </dgm:pt>
    <dgm:pt modelId="{BE49D202-0442-44B4-A764-3F10B708FA0D}" type="sibTrans" cxnId="{627A63B9-A3F1-41AA-B923-6FB52464CB80}">
      <dgm:prSet/>
      <dgm:spPr/>
      <dgm:t>
        <a:bodyPr/>
        <a:lstStyle/>
        <a:p>
          <a:endParaRPr lang="es-EC"/>
        </a:p>
      </dgm:t>
    </dgm:pt>
    <dgm:pt modelId="{CB24E4CD-EFA1-46D2-A320-4225528D3EB3}">
      <dgm:prSet phldrT="[Text]"/>
      <dgm:spPr/>
      <dgm:t>
        <a:bodyPr/>
        <a:lstStyle/>
        <a:p>
          <a:r>
            <a:rPr lang="es-EC" dirty="0" smtClean="0"/>
            <a:t>Estimar concentraciones de PM10 en Quito para 2005, 2008 y 2011</a:t>
          </a:r>
          <a:endParaRPr lang="es-EC" dirty="0"/>
        </a:p>
      </dgm:t>
    </dgm:pt>
    <dgm:pt modelId="{53050744-5F80-473E-AF64-2B3300050E1A}" type="parTrans" cxnId="{EF53DEBD-AF73-4968-AAB1-60B96395B5D1}">
      <dgm:prSet/>
      <dgm:spPr/>
      <dgm:t>
        <a:bodyPr/>
        <a:lstStyle/>
        <a:p>
          <a:endParaRPr lang="es-EC"/>
        </a:p>
      </dgm:t>
    </dgm:pt>
    <dgm:pt modelId="{3F09A7E1-1852-43E4-A483-FFC7D997F85F}" type="sibTrans" cxnId="{EF53DEBD-AF73-4968-AAB1-60B96395B5D1}">
      <dgm:prSet/>
      <dgm:spPr/>
      <dgm:t>
        <a:bodyPr/>
        <a:lstStyle/>
        <a:p>
          <a:endParaRPr lang="es-EC"/>
        </a:p>
      </dgm:t>
    </dgm:pt>
    <dgm:pt modelId="{E4E0177E-06E6-4741-A8FF-BB46E6CBE7C4}">
      <dgm:prSet phldrT="[Text]"/>
      <dgm:spPr/>
      <dgm:t>
        <a:bodyPr/>
        <a:lstStyle/>
        <a:p>
          <a:r>
            <a:rPr lang="es-EC" dirty="0" smtClean="0"/>
            <a:t>Localizar zonas con valores altos de PM10 en Quito en 2005, 2008 y 2011</a:t>
          </a:r>
          <a:endParaRPr lang="es-EC" dirty="0"/>
        </a:p>
      </dgm:t>
    </dgm:pt>
    <dgm:pt modelId="{B6EA3486-3D84-4CE0-87C9-C91D1C904ABD}" type="parTrans" cxnId="{0B0C4CA3-A122-40AC-8B1D-AB82B156B767}">
      <dgm:prSet/>
      <dgm:spPr/>
      <dgm:t>
        <a:bodyPr/>
        <a:lstStyle/>
        <a:p>
          <a:endParaRPr lang="es-EC"/>
        </a:p>
      </dgm:t>
    </dgm:pt>
    <dgm:pt modelId="{576489C7-9DFB-4A26-A273-3DCB87B81BA7}" type="sibTrans" cxnId="{0B0C4CA3-A122-40AC-8B1D-AB82B156B767}">
      <dgm:prSet/>
      <dgm:spPr/>
      <dgm:t>
        <a:bodyPr/>
        <a:lstStyle/>
        <a:p>
          <a:endParaRPr lang="es-EC"/>
        </a:p>
      </dgm:t>
    </dgm:pt>
    <dgm:pt modelId="{8615601A-69E4-4BEA-B2FB-E1E26785C1F7}" type="pres">
      <dgm:prSet presAssocID="{6D2ADA7D-0272-482D-8319-DDEDEB7A9FDE}" presName="CompostProcess" presStyleCnt="0">
        <dgm:presLayoutVars>
          <dgm:dir/>
          <dgm:resizeHandles val="exact"/>
        </dgm:presLayoutVars>
      </dgm:prSet>
      <dgm:spPr/>
    </dgm:pt>
    <dgm:pt modelId="{278C0ADE-969C-4EEE-A854-0AAF425A3C9F}" type="pres">
      <dgm:prSet presAssocID="{6D2ADA7D-0272-482D-8319-DDEDEB7A9FDE}" presName="arrow" presStyleLbl="bgShp" presStyleIdx="0" presStyleCnt="1"/>
      <dgm:spPr/>
    </dgm:pt>
    <dgm:pt modelId="{80B81EA9-3E90-4011-A14B-04786DFEB71D}" type="pres">
      <dgm:prSet presAssocID="{6D2ADA7D-0272-482D-8319-DDEDEB7A9FDE}" presName="linearProcess" presStyleCnt="0"/>
      <dgm:spPr/>
    </dgm:pt>
    <dgm:pt modelId="{E3F1A93B-C356-4743-8936-5FAF3CF30A28}" type="pres">
      <dgm:prSet presAssocID="{0DC6D60E-1730-457B-8ADE-3B3D24A13E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81334F-B73C-471E-A6DE-D3E0DAE54BBA}" type="pres">
      <dgm:prSet presAssocID="{BE49D202-0442-44B4-A764-3F10B708FA0D}" presName="sibTrans" presStyleCnt="0"/>
      <dgm:spPr/>
    </dgm:pt>
    <dgm:pt modelId="{4C36EC5E-1D52-4622-854E-9EB483259862}" type="pres">
      <dgm:prSet presAssocID="{CB24E4CD-EFA1-46D2-A320-4225528D3EB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E93151-E214-466B-B27B-F4295F2B9D3A}" type="pres">
      <dgm:prSet presAssocID="{3F09A7E1-1852-43E4-A483-FFC7D997F85F}" presName="sibTrans" presStyleCnt="0"/>
      <dgm:spPr/>
    </dgm:pt>
    <dgm:pt modelId="{96FD7B1C-F06F-48B6-8535-B707606BD1D0}" type="pres">
      <dgm:prSet presAssocID="{E4E0177E-06E6-4741-A8FF-BB46E6CBE7C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7A63B9-A3F1-41AA-B923-6FB52464CB80}" srcId="{6D2ADA7D-0272-482D-8319-DDEDEB7A9FDE}" destId="{0DC6D60E-1730-457B-8ADE-3B3D24A13E22}" srcOrd="0" destOrd="0" parTransId="{E985924F-4839-4B5A-8296-7D958993DD8C}" sibTransId="{BE49D202-0442-44B4-A764-3F10B708FA0D}"/>
    <dgm:cxn modelId="{BB538FF8-9CF3-4678-ACAD-7148ED072CE2}" type="presOf" srcId="{E4E0177E-06E6-4741-A8FF-BB46E6CBE7C4}" destId="{96FD7B1C-F06F-48B6-8535-B707606BD1D0}" srcOrd="0" destOrd="0" presId="urn:microsoft.com/office/officeart/2005/8/layout/hProcess9"/>
    <dgm:cxn modelId="{0B0C4CA3-A122-40AC-8B1D-AB82B156B767}" srcId="{6D2ADA7D-0272-482D-8319-DDEDEB7A9FDE}" destId="{E4E0177E-06E6-4741-A8FF-BB46E6CBE7C4}" srcOrd="2" destOrd="0" parTransId="{B6EA3486-3D84-4CE0-87C9-C91D1C904ABD}" sibTransId="{576489C7-9DFB-4A26-A273-3DCB87B81BA7}"/>
    <dgm:cxn modelId="{EF53DEBD-AF73-4968-AAB1-60B96395B5D1}" srcId="{6D2ADA7D-0272-482D-8319-DDEDEB7A9FDE}" destId="{CB24E4CD-EFA1-46D2-A320-4225528D3EB3}" srcOrd="1" destOrd="0" parTransId="{53050744-5F80-473E-AF64-2B3300050E1A}" sibTransId="{3F09A7E1-1852-43E4-A483-FFC7D997F85F}"/>
    <dgm:cxn modelId="{E17B02A8-D075-4BD5-93D5-A312BA81A533}" type="presOf" srcId="{0DC6D60E-1730-457B-8ADE-3B3D24A13E22}" destId="{E3F1A93B-C356-4743-8936-5FAF3CF30A28}" srcOrd="0" destOrd="0" presId="urn:microsoft.com/office/officeart/2005/8/layout/hProcess9"/>
    <dgm:cxn modelId="{D5DEC76C-BA7D-4CD9-B302-0A54A824B7CB}" type="presOf" srcId="{CB24E4CD-EFA1-46D2-A320-4225528D3EB3}" destId="{4C36EC5E-1D52-4622-854E-9EB483259862}" srcOrd="0" destOrd="0" presId="urn:microsoft.com/office/officeart/2005/8/layout/hProcess9"/>
    <dgm:cxn modelId="{1DAFAF40-A63C-4B3C-B230-5A5D4F8C4520}" type="presOf" srcId="{6D2ADA7D-0272-482D-8319-DDEDEB7A9FDE}" destId="{8615601A-69E4-4BEA-B2FB-E1E26785C1F7}" srcOrd="0" destOrd="0" presId="urn:microsoft.com/office/officeart/2005/8/layout/hProcess9"/>
    <dgm:cxn modelId="{458A4438-ACAB-43A4-BC85-EDC54BB891D5}" type="presParOf" srcId="{8615601A-69E4-4BEA-B2FB-E1E26785C1F7}" destId="{278C0ADE-969C-4EEE-A854-0AAF425A3C9F}" srcOrd="0" destOrd="0" presId="urn:microsoft.com/office/officeart/2005/8/layout/hProcess9"/>
    <dgm:cxn modelId="{D61D9B90-409F-43FF-AAFB-ABBF63AE056E}" type="presParOf" srcId="{8615601A-69E4-4BEA-B2FB-E1E26785C1F7}" destId="{80B81EA9-3E90-4011-A14B-04786DFEB71D}" srcOrd="1" destOrd="0" presId="urn:microsoft.com/office/officeart/2005/8/layout/hProcess9"/>
    <dgm:cxn modelId="{284CF80B-882C-4BEC-BD4C-318B404B3830}" type="presParOf" srcId="{80B81EA9-3E90-4011-A14B-04786DFEB71D}" destId="{E3F1A93B-C356-4743-8936-5FAF3CF30A28}" srcOrd="0" destOrd="0" presId="urn:microsoft.com/office/officeart/2005/8/layout/hProcess9"/>
    <dgm:cxn modelId="{08A34AA7-7CC6-4CF3-AEFE-22984D90BA0C}" type="presParOf" srcId="{80B81EA9-3E90-4011-A14B-04786DFEB71D}" destId="{6A81334F-B73C-471E-A6DE-D3E0DAE54BBA}" srcOrd="1" destOrd="0" presId="urn:microsoft.com/office/officeart/2005/8/layout/hProcess9"/>
    <dgm:cxn modelId="{26205218-0B87-425B-8D6F-810A9AE0B2DE}" type="presParOf" srcId="{80B81EA9-3E90-4011-A14B-04786DFEB71D}" destId="{4C36EC5E-1D52-4622-854E-9EB483259862}" srcOrd="2" destOrd="0" presId="urn:microsoft.com/office/officeart/2005/8/layout/hProcess9"/>
    <dgm:cxn modelId="{C0714ACF-69A9-4FC6-885E-5709614A3762}" type="presParOf" srcId="{80B81EA9-3E90-4011-A14B-04786DFEB71D}" destId="{F1E93151-E214-466B-B27B-F4295F2B9D3A}" srcOrd="3" destOrd="0" presId="urn:microsoft.com/office/officeart/2005/8/layout/hProcess9"/>
    <dgm:cxn modelId="{081C6CD0-D36C-46E7-9CA0-BCF0CC2D92EF}" type="presParOf" srcId="{80B81EA9-3E90-4011-A14B-04786DFEB71D}" destId="{96FD7B1C-F06F-48B6-8535-B707606BD1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ADA7D-0272-482D-8319-DDEDEB7A9FDE}" type="doc">
      <dgm:prSet loTypeId="urn:microsoft.com/office/officeart/2005/8/layout/equation1" loCatId="process" qsTypeId="urn:microsoft.com/office/officeart/2005/8/quickstyle/3d3" qsCatId="3D" csTypeId="urn:microsoft.com/office/officeart/2005/8/colors/accent3_3" csCatId="accent3" phldr="1"/>
      <dgm:spPr/>
    </dgm:pt>
    <dgm:pt modelId="{0DC6D60E-1730-457B-8ADE-3B3D24A13E22}">
      <dgm:prSet phldrT="[Text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 modelo PM10 Calculado con Coeficiente de Determinación mayor al 90%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5924F-4839-4B5A-8296-7D958993DD8C}" type="parTrans" cxnId="{627A63B9-A3F1-41AA-B923-6FB52464CB80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49D202-0442-44B4-A764-3F10B708FA0D}" type="sibTrans" cxnId="{627A63B9-A3F1-41AA-B923-6FB52464CB80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24E4CD-EFA1-46D2-A320-4225528D3EB3}">
      <dgm:prSet phldrT="[Text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PM10 afecta directamente a valores de radiancia de las bandas visibles de imágenes satelitales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050744-5F80-473E-AF64-2B3300050E1A}" type="parTrans" cxnId="{EF53DEBD-AF73-4968-AAB1-60B96395B5D1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09A7E1-1852-43E4-A483-FFC7D997F85F}" type="sibTrans" cxnId="{EF53DEBD-AF73-4968-AAB1-60B96395B5D1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E0177E-06E6-4741-A8FF-BB46E6CBE7C4}">
      <dgm:prSet phldrT="[Text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Nueva opción gestión ambiental en el aire sin mucho presupuesto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3486-3D84-4CE0-87C9-C91D1C904ABD}" type="parTrans" cxnId="{0B0C4CA3-A122-40AC-8B1D-AB82B156B767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6489C7-9DFB-4A26-A273-3DCB87B81BA7}" type="sibTrans" cxnId="{0B0C4CA3-A122-40AC-8B1D-AB82B156B767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1DF747-0E81-4859-8CAA-7F84AD2C0954}">
      <dgm:prSet phldrT="[Text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identifican zonas donde existen problemas de PM10, las cuales pueden ser gestionadas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D985E6-8992-4C16-91C2-2F04386B5D65}" type="parTrans" cxnId="{9A5AE4FC-2EB3-454F-BA97-9B2967A36561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46BF1E-3DFD-46DA-8497-0ED4B8303E82}" type="sibTrans" cxnId="{9A5AE4FC-2EB3-454F-BA97-9B2967A36561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0FB789-4408-4095-8B93-CD1F41697E68}" type="pres">
      <dgm:prSet presAssocID="{6D2ADA7D-0272-482D-8319-DDEDEB7A9FDE}" presName="linearFlow" presStyleCnt="0">
        <dgm:presLayoutVars>
          <dgm:dir/>
          <dgm:resizeHandles val="exact"/>
        </dgm:presLayoutVars>
      </dgm:prSet>
      <dgm:spPr/>
    </dgm:pt>
    <dgm:pt modelId="{D90983A9-3A12-433C-AA26-4F4764F0E768}" type="pres">
      <dgm:prSet presAssocID="{0DC6D60E-1730-457B-8ADE-3B3D24A13E2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346EB2-85E7-4497-A496-BEA2317AF420}" type="pres">
      <dgm:prSet presAssocID="{BE49D202-0442-44B4-A764-3F10B708FA0D}" presName="spacerL" presStyleCnt="0"/>
      <dgm:spPr/>
    </dgm:pt>
    <dgm:pt modelId="{2A5F9638-CF09-45FD-86B0-E61F8A6266B9}" type="pres">
      <dgm:prSet presAssocID="{BE49D202-0442-44B4-A764-3F10B708FA0D}" presName="sibTrans" presStyleLbl="sibTrans2D1" presStyleIdx="0" presStyleCnt="3"/>
      <dgm:spPr/>
      <dgm:t>
        <a:bodyPr/>
        <a:lstStyle/>
        <a:p>
          <a:endParaRPr lang="es-EC"/>
        </a:p>
      </dgm:t>
    </dgm:pt>
    <dgm:pt modelId="{0720DA19-945A-46D3-BAB8-DBB82A9D7233}" type="pres">
      <dgm:prSet presAssocID="{BE49D202-0442-44B4-A764-3F10B708FA0D}" presName="spacerR" presStyleCnt="0"/>
      <dgm:spPr/>
    </dgm:pt>
    <dgm:pt modelId="{FA5A10CB-0BD2-4FB1-A0CC-77D52F2FFF8D}" type="pres">
      <dgm:prSet presAssocID="{CB24E4CD-EFA1-46D2-A320-4225528D3E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39F06F-7E07-426A-8872-BC0841D7BCF3}" type="pres">
      <dgm:prSet presAssocID="{3F09A7E1-1852-43E4-A483-FFC7D997F85F}" presName="spacerL" presStyleCnt="0"/>
      <dgm:spPr/>
    </dgm:pt>
    <dgm:pt modelId="{7ECE2252-9277-4E38-AA70-65D4B7E2E07C}" type="pres">
      <dgm:prSet presAssocID="{3F09A7E1-1852-43E4-A483-FFC7D997F85F}" presName="sibTrans" presStyleLbl="sibTrans2D1" presStyleIdx="1" presStyleCnt="3"/>
      <dgm:spPr/>
      <dgm:t>
        <a:bodyPr/>
        <a:lstStyle/>
        <a:p>
          <a:endParaRPr lang="es-EC"/>
        </a:p>
      </dgm:t>
    </dgm:pt>
    <dgm:pt modelId="{16AEC5DA-4C1C-4581-82B8-FE22646E2CA9}" type="pres">
      <dgm:prSet presAssocID="{3F09A7E1-1852-43E4-A483-FFC7D997F85F}" presName="spacerR" presStyleCnt="0"/>
      <dgm:spPr/>
    </dgm:pt>
    <dgm:pt modelId="{573B95F0-8FCD-428D-8F52-CDE2FE7F4C80}" type="pres">
      <dgm:prSet presAssocID="{E4E0177E-06E6-4741-A8FF-BB46E6CBE7C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83E6FA-E6A9-4355-9B1E-4109109240B3}" type="pres">
      <dgm:prSet presAssocID="{576489C7-9DFB-4A26-A273-3DCB87B81BA7}" presName="spacerL" presStyleCnt="0"/>
      <dgm:spPr/>
    </dgm:pt>
    <dgm:pt modelId="{1E9498E7-ACDC-4C25-9266-AB9EAAEFD9CC}" type="pres">
      <dgm:prSet presAssocID="{576489C7-9DFB-4A26-A273-3DCB87B81BA7}" presName="sibTrans" presStyleLbl="sibTrans2D1" presStyleIdx="2" presStyleCnt="3"/>
      <dgm:spPr/>
      <dgm:t>
        <a:bodyPr/>
        <a:lstStyle/>
        <a:p>
          <a:endParaRPr lang="es-EC"/>
        </a:p>
      </dgm:t>
    </dgm:pt>
    <dgm:pt modelId="{8C2B4BD2-F1B5-480A-9501-D93A19E84254}" type="pres">
      <dgm:prSet presAssocID="{576489C7-9DFB-4A26-A273-3DCB87B81BA7}" presName="spacerR" presStyleCnt="0"/>
      <dgm:spPr/>
    </dgm:pt>
    <dgm:pt modelId="{20F3714E-DA63-47F1-AFF0-9801962150C4}" type="pres">
      <dgm:prSet presAssocID="{1F1DF747-0E81-4859-8CAA-7F84AD2C095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1CA4E01-AF0D-469D-B9AE-2CE275B0FC28}" type="presOf" srcId="{576489C7-9DFB-4A26-A273-3DCB87B81BA7}" destId="{1E9498E7-ACDC-4C25-9266-AB9EAAEFD9CC}" srcOrd="0" destOrd="0" presId="urn:microsoft.com/office/officeart/2005/8/layout/equation1"/>
    <dgm:cxn modelId="{C472B5E9-6988-4DD2-94C3-2CDC80E9F919}" type="presOf" srcId="{BE49D202-0442-44B4-A764-3F10B708FA0D}" destId="{2A5F9638-CF09-45FD-86B0-E61F8A6266B9}" srcOrd="0" destOrd="0" presId="urn:microsoft.com/office/officeart/2005/8/layout/equation1"/>
    <dgm:cxn modelId="{ED52824C-5855-4305-B23F-DFC58F528B46}" type="presOf" srcId="{0DC6D60E-1730-457B-8ADE-3B3D24A13E22}" destId="{D90983A9-3A12-433C-AA26-4F4764F0E768}" srcOrd="0" destOrd="0" presId="urn:microsoft.com/office/officeart/2005/8/layout/equation1"/>
    <dgm:cxn modelId="{EF53DEBD-AF73-4968-AAB1-60B96395B5D1}" srcId="{6D2ADA7D-0272-482D-8319-DDEDEB7A9FDE}" destId="{CB24E4CD-EFA1-46D2-A320-4225528D3EB3}" srcOrd="1" destOrd="0" parTransId="{53050744-5F80-473E-AF64-2B3300050E1A}" sibTransId="{3F09A7E1-1852-43E4-A483-FFC7D997F85F}"/>
    <dgm:cxn modelId="{0B0C4CA3-A122-40AC-8B1D-AB82B156B767}" srcId="{6D2ADA7D-0272-482D-8319-DDEDEB7A9FDE}" destId="{E4E0177E-06E6-4741-A8FF-BB46E6CBE7C4}" srcOrd="2" destOrd="0" parTransId="{B6EA3486-3D84-4CE0-87C9-C91D1C904ABD}" sibTransId="{576489C7-9DFB-4A26-A273-3DCB87B81BA7}"/>
    <dgm:cxn modelId="{0EAC3B78-3D4C-4294-9A57-6FC805CA7E58}" type="presOf" srcId="{E4E0177E-06E6-4741-A8FF-BB46E6CBE7C4}" destId="{573B95F0-8FCD-428D-8F52-CDE2FE7F4C80}" srcOrd="0" destOrd="0" presId="urn:microsoft.com/office/officeart/2005/8/layout/equation1"/>
    <dgm:cxn modelId="{92C1E492-1513-450D-A001-09C9D0B3FD28}" type="presOf" srcId="{CB24E4CD-EFA1-46D2-A320-4225528D3EB3}" destId="{FA5A10CB-0BD2-4FB1-A0CC-77D52F2FFF8D}" srcOrd="0" destOrd="0" presId="urn:microsoft.com/office/officeart/2005/8/layout/equation1"/>
    <dgm:cxn modelId="{754AE80B-79F7-475B-83C6-A372A59ABB09}" type="presOf" srcId="{6D2ADA7D-0272-482D-8319-DDEDEB7A9FDE}" destId="{8D0FB789-4408-4095-8B93-CD1F41697E68}" srcOrd="0" destOrd="0" presId="urn:microsoft.com/office/officeart/2005/8/layout/equation1"/>
    <dgm:cxn modelId="{E2DC5257-1827-4401-B893-C10909B8743D}" type="presOf" srcId="{1F1DF747-0E81-4859-8CAA-7F84AD2C0954}" destId="{20F3714E-DA63-47F1-AFF0-9801962150C4}" srcOrd="0" destOrd="0" presId="urn:microsoft.com/office/officeart/2005/8/layout/equation1"/>
    <dgm:cxn modelId="{1DDB6D76-C3B9-409A-B47D-B2880627CD61}" type="presOf" srcId="{3F09A7E1-1852-43E4-A483-FFC7D997F85F}" destId="{7ECE2252-9277-4E38-AA70-65D4B7E2E07C}" srcOrd="0" destOrd="0" presId="urn:microsoft.com/office/officeart/2005/8/layout/equation1"/>
    <dgm:cxn modelId="{627A63B9-A3F1-41AA-B923-6FB52464CB80}" srcId="{6D2ADA7D-0272-482D-8319-DDEDEB7A9FDE}" destId="{0DC6D60E-1730-457B-8ADE-3B3D24A13E22}" srcOrd="0" destOrd="0" parTransId="{E985924F-4839-4B5A-8296-7D958993DD8C}" sibTransId="{BE49D202-0442-44B4-A764-3F10B708FA0D}"/>
    <dgm:cxn modelId="{9A5AE4FC-2EB3-454F-BA97-9B2967A36561}" srcId="{6D2ADA7D-0272-482D-8319-DDEDEB7A9FDE}" destId="{1F1DF747-0E81-4859-8CAA-7F84AD2C0954}" srcOrd="3" destOrd="0" parTransId="{65D985E6-8992-4C16-91C2-2F04386B5D65}" sibTransId="{DE46BF1E-3DFD-46DA-8497-0ED4B8303E82}"/>
    <dgm:cxn modelId="{2DA6CDF9-86B3-4318-B389-2B44494206D5}" type="presParOf" srcId="{8D0FB789-4408-4095-8B93-CD1F41697E68}" destId="{D90983A9-3A12-433C-AA26-4F4764F0E768}" srcOrd="0" destOrd="0" presId="urn:microsoft.com/office/officeart/2005/8/layout/equation1"/>
    <dgm:cxn modelId="{E2B775C0-E55B-473F-BC05-052C5418E61C}" type="presParOf" srcId="{8D0FB789-4408-4095-8B93-CD1F41697E68}" destId="{5F346EB2-85E7-4497-A496-BEA2317AF420}" srcOrd="1" destOrd="0" presId="urn:microsoft.com/office/officeart/2005/8/layout/equation1"/>
    <dgm:cxn modelId="{C3A9FD3A-BFA3-4DED-9D45-B6FBEBFEF3B4}" type="presParOf" srcId="{8D0FB789-4408-4095-8B93-CD1F41697E68}" destId="{2A5F9638-CF09-45FD-86B0-E61F8A6266B9}" srcOrd="2" destOrd="0" presId="urn:microsoft.com/office/officeart/2005/8/layout/equation1"/>
    <dgm:cxn modelId="{D88099D6-0374-4CB3-B75B-9BA2A1182F43}" type="presParOf" srcId="{8D0FB789-4408-4095-8B93-CD1F41697E68}" destId="{0720DA19-945A-46D3-BAB8-DBB82A9D7233}" srcOrd="3" destOrd="0" presId="urn:microsoft.com/office/officeart/2005/8/layout/equation1"/>
    <dgm:cxn modelId="{B4E41AAB-D015-42EB-94C4-68D58D0CC0DD}" type="presParOf" srcId="{8D0FB789-4408-4095-8B93-CD1F41697E68}" destId="{FA5A10CB-0BD2-4FB1-A0CC-77D52F2FFF8D}" srcOrd="4" destOrd="0" presId="urn:microsoft.com/office/officeart/2005/8/layout/equation1"/>
    <dgm:cxn modelId="{D153B400-C997-4FF7-B8EA-B6BA55F9B686}" type="presParOf" srcId="{8D0FB789-4408-4095-8B93-CD1F41697E68}" destId="{0F39F06F-7E07-426A-8872-BC0841D7BCF3}" srcOrd="5" destOrd="0" presId="urn:microsoft.com/office/officeart/2005/8/layout/equation1"/>
    <dgm:cxn modelId="{CB7F0CD2-3550-4120-8C30-0809A085F01D}" type="presParOf" srcId="{8D0FB789-4408-4095-8B93-CD1F41697E68}" destId="{7ECE2252-9277-4E38-AA70-65D4B7E2E07C}" srcOrd="6" destOrd="0" presId="urn:microsoft.com/office/officeart/2005/8/layout/equation1"/>
    <dgm:cxn modelId="{ECD4B098-FF23-489F-B5E6-E931D583810F}" type="presParOf" srcId="{8D0FB789-4408-4095-8B93-CD1F41697E68}" destId="{16AEC5DA-4C1C-4581-82B8-FE22646E2CA9}" srcOrd="7" destOrd="0" presId="urn:microsoft.com/office/officeart/2005/8/layout/equation1"/>
    <dgm:cxn modelId="{2849825F-680D-4F15-AEE8-21169C1B31B1}" type="presParOf" srcId="{8D0FB789-4408-4095-8B93-CD1F41697E68}" destId="{573B95F0-8FCD-428D-8F52-CDE2FE7F4C80}" srcOrd="8" destOrd="0" presId="urn:microsoft.com/office/officeart/2005/8/layout/equation1"/>
    <dgm:cxn modelId="{9A3F97E4-C5A3-439C-BD92-51FEE9AEE18C}" type="presParOf" srcId="{8D0FB789-4408-4095-8B93-CD1F41697E68}" destId="{1383E6FA-E6A9-4355-9B1E-4109109240B3}" srcOrd="9" destOrd="0" presId="urn:microsoft.com/office/officeart/2005/8/layout/equation1"/>
    <dgm:cxn modelId="{520D68B4-5F29-469A-8308-A72FACF29B9B}" type="presParOf" srcId="{8D0FB789-4408-4095-8B93-CD1F41697E68}" destId="{1E9498E7-ACDC-4C25-9266-AB9EAAEFD9CC}" srcOrd="10" destOrd="0" presId="urn:microsoft.com/office/officeart/2005/8/layout/equation1"/>
    <dgm:cxn modelId="{78774414-309D-4892-A9DA-606BFB3C6FFA}" type="presParOf" srcId="{8D0FB789-4408-4095-8B93-CD1F41697E68}" destId="{8C2B4BD2-F1B5-480A-9501-D93A19E84254}" srcOrd="11" destOrd="0" presId="urn:microsoft.com/office/officeart/2005/8/layout/equation1"/>
    <dgm:cxn modelId="{CF0AE90F-8F3A-45CF-8BAE-8DF9BC38882E}" type="presParOf" srcId="{8D0FB789-4408-4095-8B93-CD1F41697E68}" destId="{20F3714E-DA63-47F1-AFF0-9801962150C4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C0ADE-969C-4EEE-A854-0AAF425A3C9F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1A93B-C356-4743-8936-5FAF3CF30A28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Obtener </a:t>
          </a:r>
          <a:r>
            <a:rPr lang="es-EC" sz="2100" kern="1200" dirty="0" smtClean="0"/>
            <a:t>un modelo en base a imágenes satelitales </a:t>
          </a:r>
          <a:r>
            <a:rPr lang="es-EC" sz="2100" kern="1200" dirty="0" smtClean="0"/>
            <a:t>para </a:t>
          </a:r>
          <a:r>
            <a:rPr lang="es-EC" sz="2100" kern="1200" dirty="0" smtClean="0"/>
            <a:t>PM10</a:t>
          </a:r>
          <a:endParaRPr lang="es-EC" sz="2100" kern="1200" dirty="0"/>
        </a:p>
      </dsp:txBody>
      <dsp:txXfrm>
        <a:off x="114538" y="1731407"/>
        <a:ext cx="2404586" cy="1955852"/>
      </dsp:txXfrm>
    </dsp:sp>
    <dsp:sp modelId="{4C36EC5E-1D52-4622-854E-9EB483259862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3">
            <a:shade val="80000"/>
            <a:hueOff val="254882"/>
            <a:satOff val="-19351"/>
            <a:lumOff val="171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Estimar concentraciones de PM10 en Quito para 2005, 2008 y 2011</a:t>
          </a:r>
          <a:endParaRPr lang="es-EC" sz="2100" kern="1200" dirty="0"/>
        </a:p>
      </dsp:txBody>
      <dsp:txXfrm>
        <a:off x="2861706" y="1731407"/>
        <a:ext cx="2404586" cy="1955852"/>
      </dsp:txXfrm>
    </dsp:sp>
    <dsp:sp modelId="{96FD7B1C-F06F-48B6-8535-B707606BD1D0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3">
            <a:shade val="80000"/>
            <a:hueOff val="509765"/>
            <a:satOff val="-38702"/>
            <a:lumOff val="342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Localizar zonas con valores altos de PM10 en Quito en 2005, 2008 y 2011</a:t>
          </a:r>
          <a:endParaRPr lang="es-EC" sz="2100" kern="1200" dirty="0"/>
        </a:p>
      </dsp:txBody>
      <dsp:txXfrm>
        <a:off x="5608875" y="1731407"/>
        <a:ext cx="2404586" cy="19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66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46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1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36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6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21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58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53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4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58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25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03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47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55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430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06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50D35-382C-4AFA-9E81-6F0FFB7B0210}" type="datetimeFigureOut">
              <a:rPr lang="es-EC" smtClean="0"/>
              <a:t>01/05/2014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64B04F-C362-46C6-B884-C8A7B004D02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264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2950028"/>
            <a:ext cx="8915399" cy="1441899"/>
          </a:xfrm>
        </p:spPr>
        <p:txBody>
          <a:bodyPr>
            <a:noAutofit/>
          </a:bodyPr>
          <a:lstStyle/>
          <a:p>
            <a:pPr algn="r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Estimación de contaminación del aire por PM10 en Quito determinado por índices ambientales obtenidos con imágenes satelitales </a:t>
            </a:r>
            <a:r>
              <a:rPr lang="es-EC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Landsat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ETM+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255360"/>
            <a:ext cx="8915399" cy="1126283"/>
          </a:xfrm>
        </p:spPr>
        <p:txBody>
          <a:bodyPr/>
          <a:lstStyle/>
          <a:p>
            <a:r>
              <a:rPr lang="es-EC" b="1" dirty="0" smtClean="0"/>
              <a:t>César Iván Alvarez Mendoza</a:t>
            </a:r>
          </a:p>
          <a:p>
            <a:r>
              <a:rPr lang="es-EC" b="1" dirty="0" smtClean="0"/>
              <a:t>Oswaldo Padilla Almeida</a:t>
            </a:r>
            <a:endParaRPr lang="es-EC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89212" y="1392028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 smtClean="0"/>
              <a:t>Universidad de las Fuerzas Armadas ESPE</a:t>
            </a:r>
          </a:p>
          <a:p>
            <a:r>
              <a:rPr lang="es-EC" b="1" dirty="0" smtClean="0"/>
              <a:t>Maestría en Sistemas de Gestión Ambiental Promoción XI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18034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0814" y="1144101"/>
            <a:ext cx="7553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2005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197" y="434519"/>
            <a:ext cx="2505075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197" y="2465679"/>
            <a:ext cx="2505075" cy="1934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197" y="4612176"/>
            <a:ext cx="2505075" cy="1976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495405" y="2447654"/>
            <a:ext cx="5542602" cy="1280890"/>
          </a:xfrm>
        </p:spPr>
        <p:txBody>
          <a:bodyPr/>
          <a:lstStyle/>
          <a:p>
            <a:pPr algn="ctr"/>
            <a:r>
              <a:rPr lang="es-EC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Zambiza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0814" y="3232930"/>
            <a:ext cx="7553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2008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0814" y="5400304"/>
            <a:ext cx="7553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2011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55" y="3375316"/>
            <a:ext cx="3451682" cy="1934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482" y="405957"/>
            <a:ext cx="2586718" cy="1876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482" y="2523347"/>
            <a:ext cx="2552802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9482" y="4706345"/>
            <a:ext cx="2586718" cy="1829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0482765" y="1144100"/>
            <a:ext cx="1696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639 </a:t>
            </a:r>
            <a:r>
              <a:rPr lang="es-EC" sz="2000" dirty="0" err="1" smtClean="0"/>
              <a:t>μg</a:t>
            </a:r>
            <a:r>
              <a:rPr lang="es-EC" sz="2000" dirty="0" smtClean="0"/>
              <a:t>/m3</a:t>
            </a:r>
          </a:p>
          <a:p>
            <a:pPr algn="ctr"/>
            <a:r>
              <a:rPr lang="es-EC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Emergencia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65755" y="3088099"/>
            <a:ext cx="1556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60 </a:t>
            </a:r>
            <a:r>
              <a:rPr lang="es-EC" sz="2000" dirty="0" err="1" smtClean="0"/>
              <a:t>μg</a:t>
            </a:r>
            <a:r>
              <a:rPr lang="es-EC" sz="2000" dirty="0" smtClean="0"/>
              <a:t>/m3</a:t>
            </a:r>
          </a:p>
          <a:p>
            <a:pPr algn="ctr"/>
            <a:r>
              <a:rPr lang="es-EC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Sobre OMS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61132" y="5400304"/>
            <a:ext cx="1366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38 </a:t>
            </a:r>
            <a:r>
              <a:rPr lang="es-EC" sz="2000" dirty="0" err="1" smtClean="0"/>
              <a:t>μg</a:t>
            </a:r>
            <a:r>
              <a:rPr lang="es-EC" sz="2000" dirty="0" smtClean="0"/>
              <a:t>/m3</a:t>
            </a:r>
          </a:p>
          <a:p>
            <a:pPr algn="ctr"/>
            <a:r>
              <a:rPr lang="es-EC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Óptimo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7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11" name="Picture 1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53" y="1431662"/>
            <a:ext cx="3644288" cy="2263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422" y="1431662"/>
            <a:ext cx="3543963" cy="2255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780489" y="2178354"/>
            <a:ext cx="3411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San Antonio de Pichincha</a:t>
            </a:r>
          </a:p>
          <a:p>
            <a:pPr algn="ctr"/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2005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53" y="3887017"/>
            <a:ext cx="3644288" cy="2249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422" y="3940515"/>
            <a:ext cx="3613046" cy="2198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9665346" y="4498851"/>
            <a:ext cx="1641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Tabacundo</a:t>
            </a:r>
            <a:endParaRPr lang="en-US" sz="2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2005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0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16" name="Rectangle 15"/>
          <p:cNvSpPr/>
          <p:nvPr/>
        </p:nvSpPr>
        <p:spPr>
          <a:xfrm>
            <a:off x="8056102" y="159570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San José de Minas</a:t>
            </a:r>
          </a:p>
          <a:p>
            <a:pPr algn="ctr"/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2011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63" y="1421532"/>
            <a:ext cx="4933565" cy="3215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920" y="2514600"/>
            <a:ext cx="5025721" cy="3379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926687" y="4839647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San José de Minas</a:t>
            </a:r>
          </a:p>
          <a:p>
            <a:pPr algn="ctr"/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2008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7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3" y="1037825"/>
            <a:ext cx="6819487" cy="4844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28" y="168884"/>
            <a:ext cx="4559753" cy="6582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2128"/>
          <a:stretch/>
        </p:blipFill>
        <p:spPr>
          <a:xfrm>
            <a:off x="9693434" y="4931227"/>
            <a:ext cx="2189809" cy="1656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695837" y="359043"/>
            <a:ext cx="1187406" cy="4648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239" y="2333988"/>
            <a:ext cx="1785620" cy="2200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71" y="97972"/>
            <a:ext cx="4644006" cy="6672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3453" y="282843"/>
            <a:ext cx="1187406" cy="4648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09114" y="823863"/>
            <a:ext cx="338386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Normalización de Resultados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1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957" y="97974"/>
            <a:ext cx="4661137" cy="6701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304" y="97974"/>
            <a:ext cx="4651323" cy="67015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8539" y="282843"/>
            <a:ext cx="1187406" cy="4648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97367" y="282843"/>
            <a:ext cx="1187406" cy="4648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y Recomendaciones</a:t>
            </a:r>
            <a:endParaRPr lang="es-EC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794630"/>
              </p:ext>
            </p:extLst>
          </p:nvPr>
        </p:nvGraphicFramePr>
        <p:xfrm>
          <a:off x="1317171" y="1436914"/>
          <a:ext cx="10265229" cy="523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9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010" y="5500910"/>
            <a:ext cx="8911687" cy="1280890"/>
          </a:xfrm>
        </p:spPr>
        <p:txBody>
          <a:bodyPr/>
          <a:lstStyle/>
          <a:p>
            <a:pPr algn="r"/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4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 y Justificación</a:t>
            </a:r>
            <a:endParaRPr lang="es-EC" dirty="0"/>
          </a:p>
        </p:txBody>
      </p:sp>
      <p:pic>
        <p:nvPicPr>
          <p:cNvPr id="1026" name="Picture 2" descr="http://4.bp.blogspot.com/_gbwOeT-dB1w/Sqa97UQqSUI/AAAAAAAAABU/EESHrv-2AiE/s320/volc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0" y="1905000"/>
            <a:ext cx="3261837" cy="3506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ao.org/fi/oldsite/FCP/es/ecu/PICS/ecuado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53" y="1465182"/>
            <a:ext cx="3831005" cy="4740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697535" y="2954185"/>
            <a:ext cx="293402" cy="298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Oval 10"/>
          <p:cNvSpPr/>
          <p:nvPr/>
        </p:nvSpPr>
        <p:spPr>
          <a:xfrm>
            <a:off x="5424915" y="4514016"/>
            <a:ext cx="293402" cy="298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Oval 13"/>
          <p:cNvSpPr/>
          <p:nvPr/>
        </p:nvSpPr>
        <p:spPr>
          <a:xfrm>
            <a:off x="5571616" y="3734100"/>
            <a:ext cx="293402" cy="298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0" name="Picture 6" descr="https://bac5e4b5-a-62cb3a1a-s-sites.googlegroups.com/site/redesmanualesypasivas/Home/mapas-de-distribucion/SEDIM%20DEF%202011.jpg?attachauth=ANoY7crghHk_V6Ybh40vdsdqjPhV5MfuXz_-GVKWlXwmJrPKERRaDNIghhipQH3Ozb-bvNstufC5MZrcUoUIDs3511asxB7-rhF3HQAm5db_bzNHFthGI4Vw_sOA6_-HG_z74tYFHlW89UGi4rGzvFfXwWOPNCbDpVrN5k_VMaZCZLIcVaw4W2AHhGkDlPrUO9YIxfRY6PB1lNym1pN-9PTHOc6i9N2N-jnZlf2r5xFJTooBenO0BZlhykOIkQE-oZp3LTKjkamYZDat1RhG6xIYOiniftD21A%3D%3D&amp;attredirects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17" y="2302764"/>
            <a:ext cx="3792681" cy="2683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1840176"/>
              </p:ext>
            </p:extLst>
          </p:nvPr>
        </p:nvGraphicFramePr>
        <p:xfrm>
          <a:off x="2592925" y="8963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5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Área de Estudio</a:t>
            </a:r>
            <a:endParaRPr lang="es-EC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297621"/>
            <a:ext cx="4153758" cy="5373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000" y="1264555"/>
            <a:ext cx="4184214" cy="5406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Datos Base</a:t>
            </a:r>
            <a:endParaRPr lang="es-EC" dirty="0"/>
          </a:p>
        </p:txBody>
      </p:sp>
      <p:pic>
        <p:nvPicPr>
          <p:cNvPr id="4" name="Imagen 2" descr="Descripción: C:\Users\ivan.alvarez\Desktop\Areas de Influencia Directa e Indirect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1323" r="951" b="1176"/>
          <a:stretch>
            <a:fillRect/>
          </a:stretch>
        </p:blipFill>
        <p:spPr bwMode="auto">
          <a:xfrm>
            <a:off x="7533409" y="624110"/>
            <a:ext cx="4556367" cy="60125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66365"/>
              </p:ext>
            </p:extLst>
          </p:nvPr>
        </p:nvGraphicFramePr>
        <p:xfrm>
          <a:off x="1485318" y="3178921"/>
          <a:ext cx="5762626" cy="1892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2563"/>
                <a:gridCol w="1198006"/>
                <a:gridCol w="1475593"/>
                <a:gridCol w="12964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Fecha Imagen</a:t>
                      </a:r>
                      <a:endParaRPr lang="es-EC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09/07/2005</a:t>
                      </a:r>
                      <a:endParaRPr lang="es-EC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17/07/2008</a:t>
                      </a:r>
                      <a:endParaRPr lang="es-EC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08/06/2011</a:t>
                      </a:r>
                      <a:endParaRPr lang="es-EC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Estación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Julio 2005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Julio 2008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Junio 2011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Cotocollao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92,03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32,28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24,81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Belisario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52,14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38,84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33,17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Jipijapa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29,42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25,39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21,32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Guamaní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94,11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39,97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Los Chillos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28,52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31,09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23,58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El Camal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37,7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Tababela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25,72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95617" y="2640635"/>
            <a:ext cx="588216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TABLA 1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Datos PM10 Monitoreo Semiautomático en el Distrito Metropolitano de Quito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pic>
        <p:nvPicPr>
          <p:cNvPr id="4" name="Imagen 31" descr="C:\Users\INFORSYS\Desktop\Test\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88" y="1264555"/>
            <a:ext cx="4994275" cy="54791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Arrow 2"/>
          <p:cNvSpPr/>
          <p:nvPr/>
        </p:nvSpPr>
        <p:spPr>
          <a:xfrm>
            <a:off x="6660571" y="2473036"/>
            <a:ext cx="924791" cy="2805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extBox 4"/>
          <p:cNvSpPr txBox="1"/>
          <p:nvPr/>
        </p:nvSpPr>
        <p:spPr>
          <a:xfrm>
            <a:off x="7686324" y="1874649"/>
            <a:ext cx="4240263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NDVI</a:t>
            </a:r>
            <a:r>
              <a:rPr lang="es-EC" dirty="0" smtClean="0"/>
              <a:t> – Cobertura vegetal</a:t>
            </a:r>
          </a:p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LWCI</a:t>
            </a:r>
            <a:r>
              <a:rPr lang="es-EC" dirty="0" smtClean="0"/>
              <a:t> – Contenido de agua en hojas</a:t>
            </a:r>
          </a:p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</a:t>
            </a:r>
            <a:r>
              <a:rPr lang="es-EC" dirty="0" smtClean="0"/>
              <a:t> – Temperatura de brillo</a:t>
            </a:r>
          </a:p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</a:t>
            </a:r>
            <a:r>
              <a:rPr lang="es-EC" dirty="0" smtClean="0"/>
              <a:t> – </a:t>
            </a:r>
            <a:r>
              <a:rPr lang="es-EC" dirty="0" err="1" smtClean="0"/>
              <a:t>Reflectividad</a:t>
            </a:r>
            <a:r>
              <a:rPr lang="es-EC" dirty="0" smtClean="0"/>
              <a:t> de suelo</a:t>
            </a:r>
          </a:p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NSI</a:t>
            </a:r>
            <a:r>
              <a:rPr lang="es-EC" dirty="0" smtClean="0"/>
              <a:t> – Áreas de suelo desnudo</a:t>
            </a:r>
          </a:p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PM10 C</a:t>
            </a:r>
            <a:r>
              <a:rPr lang="es-EC" dirty="0" smtClean="0"/>
              <a:t> </a:t>
            </a:r>
            <a:r>
              <a:rPr lang="es-EC" dirty="0"/>
              <a:t>– </a:t>
            </a:r>
            <a:r>
              <a:rPr lang="es-EC" dirty="0" smtClean="0"/>
              <a:t>PM10 en base a imágenes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740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Modelación</a:t>
            </a:r>
            <a:endParaRPr lang="es-EC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89003"/>
              </p:ext>
            </p:extLst>
          </p:nvPr>
        </p:nvGraphicFramePr>
        <p:xfrm>
          <a:off x="7032173" y="2825868"/>
          <a:ext cx="4438650" cy="2693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028"/>
                <a:gridCol w="1479028"/>
                <a:gridCol w="885223"/>
                <a:gridCol w="59537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Imagen</a:t>
                      </a:r>
                      <a:endParaRPr lang="es-EC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Tipo de regresión</a:t>
                      </a:r>
                      <a:endParaRPr lang="es-EC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Índice</a:t>
                      </a:r>
                      <a:endParaRPr lang="es-EC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r>
                        <a:rPr lang="es-EC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C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09/07/2005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Polinómica de 2do Grado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SAVI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0,726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</a:rPr>
                        <a:t>Lineal múltiple</a:t>
                      </a:r>
                      <a:endParaRPr lang="es-EC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</a:rPr>
                        <a:t>PM10 Calculado</a:t>
                      </a:r>
                      <a:endParaRPr lang="es-EC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0,999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17/07/2008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Polinómica de 2do Grado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NSI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0,495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Lineal múltiple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</a:rPr>
                        <a:t>PM10 Calculado</a:t>
                      </a:r>
                      <a:endParaRPr lang="es-EC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0,942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08/06/2011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Polinómica de 2do Grado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LWCI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0,315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</a:rPr>
                        <a:t>Lineal múltiple</a:t>
                      </a:r>
                      <a:endParaRPr lang="es-EC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</a:rPr>
                        <a:t>PM10 Calculado</a:t>
                      </a:r>
                      <a:endParaRPr lang="es-EC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0,983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01906" y="1905000"/>
            <a:ext cx="46991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TABLA 2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</a:t>
            </a:r>
            <a:r>
              <a:rPr kumimoji="0" lang="es-EC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oeficiente de determinación R</a:t>
            </a:r>
            <a:r>
              <a:rPr kumimoji="0" lang="es-EC" sz="12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s-EC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los dos modelos de regresión que mejor se ajustan para determinar PM10 a partir de índices ambientales.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27864" y="1524384"/>
                <a:ext cx="1959126" cy="615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𝑁𝐷𝑉𝐼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𝑁𝐼𝑅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𝑁𝐼𝑅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864" y="1524384"/>
                <a:ext cx="1959126" cy="6154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2376" y="2463993"/>
                <a:ext cx="4294894" cy="757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𝐿𝑊𝐶𝐼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func>
                                <m:func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fNam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𝑁𝐼𝑅</m:t>
                                  </m:r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𝑆𝑊𝐼𝑅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func>
                                <m:func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fName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𝑁𝐼𝑅𝐹𝑇</m:t>
                                  </m:r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𝑆𝑊𝐼𝑅𝐹𝑇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376" y="2463993"/>
                <a:ext cx="4294894" cy="7574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87667" y="3402459"/>
                <a:ext cx="2038057" cy="842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s-EC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C" b="0" i="1">
                                      <a:latin typeface="Cambria Math" panose="02040503050406030204" pitchFamily="18" charset="0"/>
                                    </a:rPr>
                                    <m:t>𝐶𝐴𝑇</m:t>
                                  </m:r>
                                </m:den>
                              </m:f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67" y="3402459"/>
                <a:ext cx="2038057" cy="8427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92925" y="4482227"/>
                <a:ext cx="356629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𝑆𝐴𝑉𝐼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𝑁𝐼𝑅</m:t>
                                      </m:r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𝑁𝐼𝑅</m:t>
                                      </m:r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25" y="4482227"/>
                <a:ext cx="3566296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72195" y="6088361"/>
                <a:ext cx="4217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b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s-EC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𝑎𝑡𝑚</m:t>
                          </m:r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𝑎𝑡𝑚</m:t>
                          </m:r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C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𝑎𝑡𝑚</m:t>
                          </m:r>
                          <m:r>
                            <a:rPr lang="es-EC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C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95" y="6088361"/>
                <a:ext cx="421775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6063042" y="3512127"/>
            <a:ext cx="743003" cy="5715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03700" y="5382029"/>
                <a:ext cx="2205989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𝑁𝑆𝐼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𝑆𝑊𝐼𝑅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𝑁𝐼𝑅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𝑆𝑊𝐼𝑅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𝑁𝐼𝑅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700" y="5382029"/>
                <a:ext cx="2205989" cy="6173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013354"/>
              </p:ext>
            </p:extLst>
          </p:nvPr>
        </p:nvGraphicFramePr>
        <p:xfrm>
          <a:off x="956292" y="3581701"/>
          <a:ext cx="5500688" cy="1014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1375"/>
                <a:gridCol w="4240213"/>
                <a:gridCol w="4191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Imagen</a:t>
                      </a:r>
                      <a:endParaRPr lang="es-EC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Ecuación</a:t>
                      </a:r>
                      <a:endParaRPr lang="es-EC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r>
                        <a:rPr lang="es-EC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C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8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09/07/2005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PM10</a:t>
                      </a:r>
                      <a:r>
                        <a:rPr lang="es-EC" sz="1200" baseline="-25000" dirty="0">
                          <a:effectLst/>
                        </a:rPr>
                        <a:t>2005</a:t>
                      </a:r>
                      <a:r>
                        <a:rPr lang="es-EC" sz="1200" dirty="0">
                          <a:effectLst/>
                        </a:rPr>
                        <a:t> = 462,927-10863,881B1 + 789,300B2 + 7046.990B3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0,999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6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17/07/2008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PM10</a:t>
                      </a:r>
                      <a:r>
                        <a:rPr lang="es-EC" sz="1200" baseline="-25000" dirty="0">
                          <a:effectLst/>
                        </a:rPr>
                        <a:t>2008</a:t>
                      </a:r>
                      <a:r>
                        <a:rPr lang="es-EC" sz="1200" dirty="0">
                          <a:effectLst/>
                        </a:rPr>
                        <a:t> = 0,669 - 27,283B1 + 1332,318B2 – 1023,902B3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0,942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9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08/06/2011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PM10</a:t>
                      </a:r>
                      <a:r>
                        <a:rPr lang="es-EC" sz="1200" baseline="-25000" dirty="0">
                          <a:effectLst/>
                        </a:rPr>
                        <a:t>2011</a:t>
                      </a:r>
                      <a:r>
                        <a:rPr lang="es-EC" sz="1200" dirty="0">
                          <a:effectLst/>
                        </a:rPr>
                        <a:t> = 48,445 – 896,818B1 + 2858,231B2 – 2113,895B3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0,983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64088" y="2985594"/>
            <a:ext cx="56117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TABLA 3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</a:t>
            </a:r>
            <a:r>
              <a:rPr kumimoji="0" lang="es-EC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cuaciones finales del modelo PM10 calculado que mejor se ajusta a cada año con las imágenes </a:t>
            </a:r>
            <a:r>
              <a:rPr kumimoji="0" lang="es-EC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Landsat</a:t>
            </a:r>
            <a:r>
              <a:rPr kumimoji="0" lang="es-EC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7 definidas.</a:t>
            </a:r>
            <a:r>
              <a:rPr kumimoji="0" 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3592" y="1522642"/>
            <a:ext cx="793115" cy="4648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B1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5262" y="1504862"/>
            <a:ext cx="793115" cy="4648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</a:t>
            </a:r>
            <a:endParaRPr lang="es-EC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6937" y="1504227"/>
            <a:ext cx="793115" cy="4648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B3</a:t>
            </a:r>
            <a:endParaRPr lang="es-EC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13002" y="2003337"/>
            <a:ext cx="257175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66262" y="1987462"/>
            <a:ext cx="8255" cy="233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408067" y="1984287"/>
            <a:ext cx="252095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60602" y="2212887"/>
            <a:ext cx="4333875" cy="4648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PM10</a:t>
            </a:r>
            <a:r>
              <a:rPr lang="es-EC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462,927-10863,881B1 + 789,300B2 + 7046.990B3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94" y="205344"/>
            <a:ext cx="4714611" cy="676642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830785" y="2590442"/>
            <a:ext cx="162301" cy="17453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971314" y="2525486"/>
            <a:ext cx="2596565" cy="67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Zambiza</a:t>
            </a:r>
            <a:endParaRPr lang="es-EC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904" y="4905101"/>
            <a:ext cx="1739768" cy="1497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10763424" y="391700"/>
            <a:ext cx="1187406" cy="4648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9740"/>
            <a:ext cx="4580164" cy="6586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169740"/>
            <a:ext cx="4559753" cy="658236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20905" y="2514242"/>
            <a:ext cx="162301" cy="17453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61434" y="2449286"/>
            <a:ext cx="2596565" cy="67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Zambiza</a:t>
            </a:r>
            <a:endParaRPr lang="es-EC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9140579" y="2514242"/>
            <a:ext cx="162301" cy="17453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281108" y="2449286"/>
            <a:ext cx="2596565" cy="67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Zambiza</a:t>
            </a:r>
            <a:endParaRPr lang="es-EC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66013" y="359043"/>
            <a:ext cx="1187406" cy="4648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85687" y="359043"/>
            <a:ext cx="1187406" cy="4648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491</TotalTime>
  <Words>435</Words>
  <Application>Microsoft Office PowerPoint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Times New Roman</vt:lpstr>
      <vt:lpstr>Wingdings 3</vt:lpstr>
      <vt:lpstr>Wisp</vt:lpstr>
      <vt:lpstr>Estimación de contaminación del aire por PM10 en Quito determinado por índices ambientales obtenidos con imágenes satelitales Landsat ETM+</vt:lpstr>
      <vt:lpstr>Antecedentes y Justificación</vt:lpstr>
      <vt:lpstr>Objetivos</vt:lpstr>
      <vt:lpstr>Área de Estudio</vt:lpstr>
      <vt:lpstr>Datos Base</vt:lpstr>
      <vt:lpstr>Metodología</vt:lpstr>
      <vt:lpstr>Modelación</vt:lpstr>
      <vt:lpstr>Resultados</vt:lpstr>
      <vt:lpstr>PowerPoint Presentation</vt:lpstr>
      <vt:lpstr>Zambiza</vt:lpstr>
      <vt:lpstr>Resultados</vt:lpstr>
      <vt:lpstr>Resultados</vt:lpstr>
      <vt:lpstr>PowerPoint Presentation</vt:lpstr>
      <vt:lpstr>Normalización de Resultados</vt:lpstr>
      <vt:lpstr>PowerPoint Presentation</vt:lpstr>
      <vt:lpstr>Conclusiones y Recomendaciones</vt:lpstr>
      <vt:lpstr>Gracias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Estimación de contaminación del aire por PM10 en Quito determinado por índices ambientales obtenidos con imágenes satelitales Landsat ETM+</dc:title>
  <dc:creator>Iván Alvarez</dc:creator>
  <cp:lastModifiedBy>Iván Alvarez</cp:lastModifiedBy>
  <cp:revision>24</cp:revision>
  <dcterms:created xsi:type="dcterms:W3CDTF">2014-04-29T12:37:05Z</dcterms:created>
  <dcterms:modified xsi:type="dcterms:W3CDTF">2014-05-02T04:20:41Z</dcterms:modified>
</cp:coreProperties>
</file>