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302" r:id="rId3"/>
    <p:sldId id="259" r:id="rId4"/>
    <p:sldId id="303" r:id="rId5"/>
    <p:sldId id="299" r:id="rId6"/>
    <p:sldId id="260" r:id="rId7"/>
    <p:sldId id="261" r:id="rId8"/>
    <p:sldId id="269" r:id="rId9"/>
    <p:sldId id="262" r:id="rId10"/>
    <p:sldId id="263" r:id="rId11"/>
    <p:sldId id="264" r:id="rId12"/>
    <p:sldId id="270" r:id="rId13"/>
    <p:sldId id="285" r:id="rId14"/>
    <p:sldId id="265" r:id="rId15"/>
    <p:sldId id="266" r:id="rId16"/>
    <p:sldId id="296" r:id="rId17"/>
    <p:sldId id="295" r:id="rId18"/>
    <p:sldId id="289" r:id="rId19"/>
    <p:sldId id="271" r:id="rId20"/>
    <p:sldId id="290" r:id="rId21"/>
    <p:sldId id="288" r:id="rId22"/>
    <p:sldId id="272" r:id="rId23"/>
    <p:sldId id="304" r:id="rId24"/>
    <p:sldId id="305" r:id="rId25"/>
    <p:sldId id="306" r:id="rId26"/>
    <p:sldId id="301" r:id="rId27"/>
    <p:sldId id="291" r:id="rId28"/>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E12"/>
    <a:srgbClr val="E2F123"/>
    <a:srgbClr val="FC6204"/>
    <a:srgbClr val="F6420A"/>
    <a:srgbClr val="FF0000"/>
    <a:srgbClr val="F13F0F"/>
    <a:srgbClr val="FF3300"/>
    <a:srgbClr val="FF6600"/>
    <a:srgbClr val="FF99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7" autoAdjust="0"/>
  </p:normalViewPr>
  <p:slideViewPr>
    <p:cSldViewPr>
      <p:cViewPr>
        <p:scale>
          <a:sx n="79" d="100"/>
          <a:sy n="79" d="100"/>
        </p:scale>
        <p:origin x="-894" y="-6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 Id="rId4"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39ACDC-22FE-4292-BB55-2D1EB1C30171}" type="doc">
      <dgm:prSet loTypeId="urn:microsoft.com/office/officeart/2005/8/layout/arrow5" loCatId="process" qsTypeId="urn:microsoft.com/office/officeart/2005/8/quickstyle/simple1" qsCatId="simple" csTypeId="urn:microsoft.com/office/officeart/2005/8/colors/accent2_2" csCatId="accent2" phldr="1"/>
      <dgm:spPr/>
      <dgm:t>
        <a:bodyPr/>
        <a:lstStyle/>
        <a:p>
          <a:endParaRPr lang="es-EC"/>
        </a:p>
      </dgm:t>
    </dgm:pt>
    <dgm:pt modelId="{2E239972-06CB-471E-85DA-BEC34157DCE0}">
      <dgm:prSet phldrT="[Texto]"/>
      <dgm:spPr>
        <a:gradFill flip="none" rotWithShape="0">
          <a:gsLst>
            <a:gs pos="0">
              <a:srgbClr val="F3EE12">
                <a:shade val="30000"/>
                <a:satMod val="115000"/>
              </a:srgbClr>
            </a:gs>
            <a:gs pos="50000">
              <a:srgbClr val="F3EE12">
                <a:shade val="67500"/>
                <a:satMod val="115000"/>
              </a:srgbClr>
            </a:gs>
            <a:gs pos="100000">
              <a:srgbClr val="F3EE12">
                <a:shade val="100000"/>
                <a:satMod val="115000"/>
              </a:srgbClr>
            </a:gs>
          </a:gsLst>
          <a:lin ang="5400000" scaled="1"/>
          <a:tileRect/>
        </a:gradFill>
      </dgm:spPr>
      <dgm:t>
        <a:bodyPr/>
        <a:lstStyle/>
        <a:p>
          <a:r>
            <a:rPr lang="es-EC" dirty="0" smtClean="0">
              <a:solidFill>
                <a:schemeClr val="tx1"/>
              </a:solidFill>
            </a:rPr>
            <a:t>Mejorar y ofrecer un menú variado que no tenga la competencia y que sea líder en el mercado. </a:t>
          </a:r>
          <a:endParaRPr lang="es-EC" dirty="0">
            <a:solidFill>
              <a:schemeClr val="tx1"/>
            </a:solidFill>
          </a:endParaRPr>
        </a:p>
      </dgm:t>
    </dgm:pt>
    <dgm:pt modelId="{A7C5A245-23F6-43DF-912D-2BC94422AA6E}" type="parTrans" cxnId="{7C2C8A36-B45F-44BB-8386-D4750A385855}">
      <dgm:prSet/>
      <dgm:spPr/>
      <dgm:t>
        <a:bodyPr/>
        <a:lstStyle/>
        <a:p>
          <a:endParaRPr lang="es-EC"/>
        </a:p>
      </dgm:t>
    </dgm:pt>
    <dgm:pt modelId="{5CC8FCAD-A513-4B8B-B3E9-A2E26BA2067C}" type="sibTrans" cxnId="{7C2C8A36-B45F-44BB-8386-D4750A385855}">
      <dgm:prSet/>
      <dgm:spPr/>
      <dgm:t>
        <a:bodyPr/>
        <a:lstStyle/>
        <a:p>
          <a:endParaRPr lang="es-EC"/>
        </a:p>
      </dgm:t>
    </dgm:pt>
    <dgm:pt modelId="{00DAD5A2-AB3A-4CA7-BA57-78BD51044893}" type="pres">
      <dgm:prSet presAssocID="{5239ACDC-22FE-4292-BB55-2D1EB1C30171}" presName="diagram" presStyleCnt="0">
        <dgm:presLayoutVars>
          <dgm:dir/>
          <dgm:resizeHandles val="exact"/>
        </dgm:presLayoutVars>
      </dgm:prSet>
      <dgm:spPr/>
      <dgm:t>
        <a:bodyPr/>
        <a:lstStyle/>
        <a:p>
          <a:endParaRPr lang="es-EC"/>
        </a:p>
      </dgm:t>
    </dgm:pt>
    <dgm:pt modelId="{0A95F869-CD86-4537-A35A-AFD216200ADA}" type="pres">
      <dgm:prSet presAssocID="{2E239972-06CB-471E-85DA-BEC34157DCE0}" presName="arrow" presStyleLbl="node1" presStyleIdx="0" presStyleCnt="1" custRadScaleRad="99384" custRadScaleInc="-149">
        <dgm:presLayoutVars>
          <dgm:bulletEnabled val="1"/>
        </dgm:presLayoutVars>
      </dgm:prSet>
      <dgm:spPr/>
      <dgm:t>
        <a:bodyPr/>
        <a:lstStyle/>
        <a:p>
          <a:endParaRPr lang="es-EC"/>
        </a:p>
      </dgm:t>
    </dgm:pt>
  </dgm:ptLst>
  <dgm:cxnLst>
    <dgm:cxn modelId="{475A6E11-F488-4E28-8FB7-2374831820F4}" type="presOf" srcId="{5239ACDC-22FE-4292-BB55-2D1EB1C30171}" destId="{00DAD5A2-AB3A-4CA7-BA57-78BD51044893}" srcOrd="0" destOrd="0" presId="urn:microsoft.com/office/officeart/2005/8/layout/arrow5"/>
    <dgm:cxn modelId="{0A36D83F-E2CB-4B1C-95AF-C190E6EBAA9E}" type="presOf" srcId="{2E239972-06CB-471E-85DA-BEC34157DCE0}" destId="{0A95F869-CD86-4537-A35A-AFD216200ADA}" srcOrd="0" destOrd="0" presId="urn:microsoft.com/office/officeart/2005/8/layout/arrow5"/>
    <dgm:cxn modelId="{7C2C8A36-B45F-44BB-8386-D4750A385855}" srcId="{5239ACDC-22FE-4292-BB55-2D1EB1C30171}" destId="{2E239972-06CB-471E-85DA-BEC34157DCE0}" srcOrd="0" destOrd="0" parTransId="{A7C5A245-23F6-43DF-912D-2BC94422AA6E}" sibTransId="{5CC8FCAD-A513-4B8B-B3E9-A2E26BA2067C}"/>
    <dgm:cxn modelId="{778959C5-DEB6-4382-8C19-77BF4253CDDD}" type="presParOf" srcId="{00DAD5A2-AB3A-4CA7-BA57-78BD51044893}" destId="{0A95F869-CD86-4537-A35A-AFD216200ADA}" srcOrd="0"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1D7DB6-FB60-454D-8E5F-059F6B3FEFDB}" type="doc">
      <dgm:prSet loTypeId="urn:microsoft.com/office/officeart/2005/8/layout/vList3#1" loCatId="list" qsTypeId="urn:microsoft.com/office/officeart/2005/8/quickstyle/simple1" qsCatId="simple" csTypeId="urn:microsoft.com/office/officeart/2005/8/colors/accent1_2" csCatId="accent1" phldr="1"/>
      <dgm:spPr/>
      <dgm:t>
        <a:bodyPr/>
        <a:lstStyle/>
        <a:p>
          <a:endParaRPr lang="es-EC"/>
        </a:p>
      </dgm:t>
    </dgm:pt>
    <dgm:pt modelId="{CB179F94-787F-4251-9050-D072A6BE2CDF}">
      <dgm:prSet custT="1">
        <dgm:style>
          <a:lnRef idx="1">
            <a:schemeClr val="accent6"/>
          </a:lnRef>
          <a:fillRef idx="2">
            <a:schemeClr val="accent6"/>
          </a:fillRef>
          <a:effectRef idx="1">
            <a:schemeClr val="accent6"/>
          </a:effectRef>
          <a:fontRef idx="minor">
            <a:schemeClr val="dk1"/>
          </a:fontRef>
        </dgm:style>
      </dgm:prSet>
      <dgm:spPr>
        <a:solidFill>
          <a:srgbClr val="F3EE12"/>
        </a:solidFill>
      </dgm:spPr>
      <dgm:t>
        <a:bodyPr/>
        <a:lstStyle/>
        <a:p>
          <a:r>
            <a:rPr lang="es-PE" sz="2400" dirty="0" smtClean="0">
              <a:latin typeface="Calibri" pitchFamily="34" charset="0"/>
            </a:rPr>
            <a:t>Mejor Comida</a:t>
          </a:r>
          <a:endParaRPr lang="es-EC" sz="2400" dirty="0">
            <a:latin typeface="Calibri" pitchFamily="34" charset="0"/>
          </a:endParaRPr>
        </a:p>
      </dgm:t>
    </dgm:pt>
    <dgm:pt modelId="{D8E96412-9370-4929-A12A-73B0EB5D5D2C}" type="parTrans" cxnId="{C2A88576-6998-4017-A00D-563842C287C0}">
      <dgm:prSet/>
      <dgm:spPr/>
      <dgm:t>
        <a:bodyPr/>
        <a:lstStyle/>
        <a:p>
          <a:endParaRPr lang="es-EC"/>
        </a:p>
      </dgm:t>
    </dgm:pt>
    <dgm:pt modelId="{57A4436D-8BDE-4B6D-990E-ECCCFF1E7A4C}" type="sibTrans" cxnId="{C2A88576-6998-4017-A00D-563842C287C0}">
      <dgm:prSet/>
      <dgm:spPr/>
      <dgm:t>
        <a:bodyPr/>
        <a:lstStyle/>
        <a:p>
          <a:endParaRPr lang="es-EC"/>
        </a:p>
      </dgm:t>
    </dgm:pt>
    <dgm:pt modelId="{C852D555-97CA-4F10-849C-20FACDD51C1B}">
      <dgm:prSet custT="1">
        <dgm:style>
          <a:lnRef idx="1">
            <a:schemeClr val="accent6"/>
          </a:lnRef>
          <a:fillRef idx="2">
            <a:schemeClr val="accent6"/>
          </a:fillRef>
          <a:effectRef idx="1">
            <a:schemeClr val="accent6"/>
          </a:effectRef>
          <a:fontRef idx="minor">
            <a:schemeClr val="dk1"/>
          </a:fontRef>
        </dgm:style>
      </dgm:prSet>
      <dgm:spPr>
        <a:solidFill>
          <a:srgbClr val="F3EE12"/>
        </a:solidFill>
      </dgm:spPr>
      <dgm:t>
        <a:bodyPr/>
        <a:lstStyle/>
        <a:p>
          <a:r>
            <a:rPr lang="es-PE" sz="2400" dirty="0" smtClean="0">
              <a:latin typeface="Calibri" pitchFamily="34" charset="0"/>
            </a:rPr>
            <a:t>Mejor Comunidad</a:t>
          </a:r>
          <a:endParaRPr lang="es-EC" sz="2400" dirty="0">
            <a:latin typeface="Calibri" pitchFamily="34" charset="0"/>
          </a:endParaRPr>
        </a:p>
      </dgm:t>
    </dgm:pt>
    <dgm:pt modelId="{A2734815-2112-43E7-BC73-AB80114F7AD5}" type="parTrans" cxnId="{6852613C-6E8C-4095-BCB1-6F94E8351A97}">
      <dgm:prSet/>
      <dgm:spPr/>
      <dgm:t>
        <a:bodyPr/>
        <a:lstStyle/>
        <a:p>
          <a:endParaRPr lang="es-EC"/>
        </a:p>
      </dgm:t>
    </dgm:pt>
    <dgm:pt modelId="{10CFE10B-03AB-441E-88CD-B814FF2E0771}" type="sibTrans" cxnId="{6852613C-6E8C-4095-BCB1-6F94E8351A97}">
      <dgm:prSet/>
      <dgm:spPr/>
      <dgm:t>
        <a:bodyPr/>
        <a:lstStyle/>
        <a:p>
          <a:endParaRPr lang="es-EC"/>
        </a:p>
      </dgm:t>
    </dgm:pt>
    <dgm:pt modelId="{291B1106-1FD8-4716-8F9D-51503C2FF209}">
      <dgm:prSet custT="1">
        <dgm:style>
          <a:lnRef idx="1">
            <a:schemeClr val="accent6"/>
          </a:lnRef>
          <a:fillRef idx="2">
            <a:schemeClr val="accent6"/>
          </a:fillRef>
          <a:effectRef idx="1">
            <a:schemeClr val="accent6"/>
          </a:effectRef>
          <a:fontRef idx="minor">
            <a:schemeClr val="dk1"/>
          </a:fontRef>
        </dgm:style>
      </dgm:prSet>
      <dgm:spPr>
        <a:solidFill>
          <a:srgbClr val="F3EE12"/>
        </a:solidFill>
      </dgm:spPr>
      <dgm:t>
        <a:bodyPr/>
        <a:lstStyle/>
        <a:p>
          <a:r>
            <a:rPr lang="es-PE" sz="2400" dirty="0" smtClean="0">
              <a:latin typeface="Calibri" pitchFamily="34" charset="0"/>
            </a:rPr>
            <a:t>Mejor Ambiente</a:t>
          </a:r>
          <a:endParaRPr lang="es-EC" sz="2400" dirty="0">
            <a:latin typeface="Calibri" pitchFamily="34" charset="0"/>
          </a:endParaRPr>
        </a:p>
      </dgm:t>
    </dgm:pt>
    <dgm:pt modelId="{38E17930-3833-49B2-86D8-6F0DDE2A7759}" type="parTrans" cxnId="{466F7728-5C11-4199-B6BA-14FB55ACED76}">
      <dgm:prSet/>
      <dgm:spPr/>
      <dgm:t>
        <a:bodyPr/>
        <a:lstStyle/>
        <a:p>
          <a:endParaRPr lang="es-EC"/>
        </a:p>
      </dgm:t>
    </dgm:pt>
    <dgm:pt modelId="{C19B9935-9605-48D7-B977-7A3602DC1ECE}" type="sibTrans" cxnId="{466F7728-5C11-4199-B6BA-14FB55ACED76}">
      <dgm:prSet/>
      <dgm:spPr/>
      <dgm:t>
        <a:bodyPr/>
        <a:lstStyle/>
        <a:p>
          <a:endParaRPr lang="es-EC"/>
        </a:p>
      </dgm:t>
    </dgm:pt>
    <dgm:pt modelId="{0FE89C24-73FC-41F5-95D3-CA24E22E694D}">
      <dgm:prSet custT="1">
        <dgm:style>
          <a:lnRef idx="1">
            <a:schemeClr val="accent6"/>
          </a:lnRef>
          <a:fillRef idx="2">
            <a:schemeClr val="accent6"/>
          </a:fillRef>
          <a:effectRef idx="1">
            <a:schemeClr val="accent6"/>
          </a:effectRef>
          <a:fontRef idx="minor">
            <a:schemeClr val="dk1"/>
          </a:fontRef>
        </dgm:style>
      </dgm:prSet>
      <dgm:spPr>
        <a:solidFill>
          <a:srgbClr val="F3EE12"/>
        </a:solidFill>
      </dgm:spPr>
      <dgm:t>
        <a:bodyPr/>
        <a:lstStyle/>
        <a:p>
          <a:r>
            <a:rPr lang="es-PE" sz="2400" dirty="0" smtClean="0">
              <a:latin typeface="Calibri" pitchFamily="34" charset="0"/>
            </a:rPr>
            <a:t>Mejor Actividad Física</a:t>
          </a:r>
          <a:endParaRPr lang="es-EC" sz="2400" dirty="0">
            <a:latin typeface="Calibri" pitchFamily="34" charset="0"/>
          </a:endParaRPr>
        </a:p>
      </dgm:t>
    </dgm:pt>
    <dgm:pt modelId="{4B3243B0-757C-477E-AD98-F6392D49C8D8}" type="parTrans" cxnId="{3BF74556-0183-4221-B993-74E47A9E3103}">
      <dgm:prSet/>
      <dgm:spPr/>
      <dgm:t>
        <a:bodyPr/>
        <a:lstStyle/>
        <a:p>
          <a:endParaRPr lang="es-EC"/>
        </a:p>
      </dgm:t>
    </dgm:pt>
    <dgm:pt modelId="{DE85FD83-C220-43A1-B61E-D349292D8B1E}" type="sibTrans" cxnId="{3BF74556-0183-4221-B993-74E47A9E3103}">
      <dgm:prSet/>
      <dgm:spPr/>
      <dgm:t>
        <a:bodyPr/>
        <a:lstStyle/>
        <a:p>
          <a:endParaRPr lang="es-EC"/>
        </a:p>
      </dgm:t>
    </dgm:pt>
    <dgm:pt modelId="{EDBB37C1-FCEE-4FF6-AB17-EDCEFDA7E6A3}" type="pres">
      <dgm:prSet presAssocID="{021D7DB6-FB60-454D-8E5F-059F6B3FEFDB}" presName="linearFlow" presStyleCnt="0">
        <dgm:presLayoutVars>
          <dgm:dir/>
          <dgm:resizeHandles val="exact"/>
        </dgm:presLayoutVars>
      </dgm:prSet>
      <dgm:spPr/>
      <dgm:t>
        <a:bodyPr/>
        <a:lstStyle/>
        <a:p>
          <a:endParaRPr lang="es-EC"/>
        </a:p>
      </dgm:t>
    </dgm:pt>
    <dgm:pt modelId="{E4BBD874-52FD-4631-8060-3FD8DA8D4394}" type="pres">
      <dgm:prSet presAssocID="{C852D555-97CA-4F10-849C-20FACDD51C1B}" presName="composite" presStyleCnt="0"/>
      <dgm:spPr/>
    </dgm:pt>
    <dgm:pt modelId="{273632CE-FC65-4541-B60F-ACEB9A2E778A}" type="pres">
      <dgm:prSet presAssocID="{C852D555-97CA-4F10-849C-20FACDD51C1B}" presName="imgShp" presStyleLbl="fgImgPlace1" presStyleIdx="0" presStyleCnt="4" custAng="19165383" custLinFactNeighborX="-9620" custLinFactNeighborY="207"/>
      <dgm:spPr>
        <a:blipFill rotWithShape="0">
          <a:blip xmlns:r="http://schemas.openxmlformats.org/officeDocument/2006/relationships" r:embed="rId1"/>
          <a:stretch>
            <a:fillRect/>
          </a:stretch>
        </a:blipFill>
      </dgm:spPr>
    </dgm:pt>
    <dgm:pt modelId="{CA8C5D16-B3FD-4FA7-9640-74D1C3ECE08A}" type="pres">
      <dgm:prSet presAssocID="{C852D555-97CA-4F10-849C-20FACDD51C1B}" presName="txShp" presStyleLbl="node1" presStyleIdx="0" presStyleCnt="4" custScaleY="44878">
        <dgm:presLayoutVars>
          <dgm:bulletEnabled val="1"/>
        </dgm:presLayoutVars>
      </dgm:prSet>
      <dgm:spPr/>
      <dgm:t>
        <a:bodyPr/>
        <a:lstStyle/>
        <a:p>
          <a:endParaRPr lang="es-EC"/>
        </a:p>
      </dgm:t>
    </dgm:pt>
    <dgm:pt modelId="{29DF3810-F538-481D-8803-EB92AB7D9664}" type="pres">
      <dgm:prSet presAssocID="{10CFE10B-03AB-441E-88CD-B814FF2E0771}" presName="spacing" presStyleCnt="0"/>
      <dgm:spPr/>
    </dgm:pt>
    <dgm:pt modelId="{4610D330-4D0F-43B3-AF26-7D3807BE6FB6}" type="pres">
      <dgm:prSet presAssocID="{CB179F94-787F-4251-9050-D072A6BE2CDF}" presName="composite" presStyleCnt="0"/>
      <dgm:spPr/>
    </dgm:pt>
    <dgm:pt modelId="{C7F829E4-6A72-4448-8386-50D78598900B}" type="pres">
      <dgm:prSet presAssocID="{CB179F94-787F-4251-9050-D072A6BE2CDF}" presName="imgShp" presStyleLbl="fgImgPlace1" presStyleIdx="1" presStyleCnt="4" custAng="1641180"/>
      <dgm:spPr>
        <a:blipFill rotWithShape="0">
          <a:blip xmlns:r="http://schemas.openxmlformats.org/officeDocument/2006/relationships" r:embed="rId2"/>
          <a:stretch>
            <a:fillRect/>
          </a:stretch>
        </a:blipFill>
      </dgm:spPr>
    </dgm:pt>
    <dgm:pt modelId="{2AF2D654-9EAA-4355-A2E2-4008E1ABCA03}" type="pres">
      <dgm:prSet presAssocID="{CB179F94-787F-4251-9050-D072A6BE2CDF}" presName="txShp" presStyleLbl="node1" presStyleIdx="1" presStyleCnt="4" custScaleY="47916">
        <dgm:presLayoutVars>
          <dgm:bulletEnabled val="1"/>
        </dgm:presLayoutVars>
      </dgm:prSet>
      <dgm:spPr/>
      <dgm:t>
        <a:bodyPr/>
        <a:lstStyle/>
        <a:p>
          <a:endParaRPr lang="es-EC"/>
        </a:p>
      </dgm:t>
    </dgm:pt>
    <dgm:pt modelId="{9C98CC77-B35B-4971-9797-2A7681DC51E3}" type="pres">
      <dgm:prSet presAssocID="{57A4436D-8BDE-4B6D-990E-ECCCFF1E7A4C}" presName="spacing" presStyleCnt="0"/>
      <dgm:spPr/>
    </dgm:pt>
    <dgm:pt modelId="{9A36A0CE-6842-4E67-854E-3641E35C9C85}" type="pres">
      <dgm:prSet presAssocID="{291B1106-1FD8-4716-8F9D-51503C2FF209}" presName="composite" presStyleCnt="0"/>
      <dgm:spPr/>
    </dgm:pt>
    <dgm:pt modelId="{B18163A3-4229-4A4D-B8DF-90069CED70BF}" type="pres">
      <dgm:prSet presAssocID="{291B1106-1FD8-4716-8F9D-51503C2FF209}" presName="imgShp" presStyleLbl="fgImgPlace1" presStyleIdx="2" presStyleCnt="4" custAng="18773752"/>
      <dgm:spPr>
        <a:blipFill rotWithShape="0">
          <a:blip xmlns:r="http://schemas.openxmlformats.org/officeDocument/2006/relationships" r:embed="rId3"/>
          <a:stretch>
            <a:fillRect/>
          </a:stretch>
        </a:blipFill>
      </dgm:spPr>
    </dgm:pt>
    <dgm:pt modelId="{6A85B5CF-05DD-40B6-937B-D1818E6211F5}" type="pres">
      <dgm:prSet presAssocID="{291B1106-1FD8-4716-8F9D-51503C2FF209}" presName="txShp" presStyleLbl="node1" presStyleIdx="2" presStyleCnt="4" custScaleY="50955">
        <dgm:presLayoutVars>
          <dgm:bulletEnabled val="1"/>
        </dgm:presLayoutVars>
      </dgm:prSet>
      <dgm:spPr/>
      <dgm:t>
        <a:bodyPr/>
        <a:lstStyle/>
        <a:p>
          <a:endParaRPr lang="es-EC"/>
        </a:p>
      </dgm:t>
    </dgm:pt>
    <dgm:pt modelId="{33441DE9-6A8B-4AFB-BF42-E9C4CDACADAA}" type="pres">
      <dgm:prSet presAssocID="{C19B9935-9605-48D7-B977-7A3602DC1ECE}" presName="spacing" presStyleCnt="0"/>
      <dgm:spPr/>
    </dgm:pt>
    <dgm:pt modelId="{397657EE-A057-461B-B655-A6FC42583BE6}" type="pres">
      <dgm:prSet presAssocID="{0FE89C24-73FC-41F5-95D3-CA24E22E694D}" presName="composite" presStyleCnt="0"/>
      <dgm:spPr/>
    </dgm:pt>
    <dgm:pt modelId="{7EBFF3F2-A809-490A-8DB4-EFE9A5981C90}" type="pres">
      <dgm:prSet presAssocID="{0FE89C24-73FC-41F5-95D3-CA24E22E694D}" presName="imgShp" presStyleLbl="fgImgPlace1" presStyleIdx="3" presStyleCnt="4" custAng="3622116"/>
      <dgm:spPr>
        <a:blipFill rotWithShape="0">
          <a:blip xmlns:r="http://schemas.openxmlformats.org/officeDocument/2006/relationships" r:embed="rId4"/>
          <a:stretch>
            <a:fillRect/>
          </a:stretch>
        </a:blipFill>
      </dgm:spPr>
    </dgm:pt>
    <dgm:pt modelId="{3CAE94E7-F63E-4EF4-913E-BF4B925D68FF}" type="pres">
      <dgm:prSet presAssocID="{0FE89C24-73FC-41F5-95D3-CA24E22E694D}" presName="txShp" presStyleLbl="node1" presStyleIdx="3" presStyleCnt="4" custScaleY="38538" custLinFactNeighborY="-100">
        <dgm:presLayoutVars>
          <dgm:bulletEnabled val="1"/>
        </dgm:presLayoutVars>
      </dgm:prSet>
      <dgm:spPr/>
      <dgm:t>
        <a:bodyPr/>
        <a:lstStyle/>
        <a:p>
          <a:endParaRPr lang="es-EC"/>
        </a:p>
      </dgm:t>
    </dgm:pt>
  </dgm:ptLst>
  <dgm:cxnLst>
    <dgm:cxn modelId="{C2A88576-6998-4017-A00D-563842C287C0}" srcId="{021D7DB6-FB60-454D-8E5F-059F6B3FEFDB}" destId="{CB179F94-787F-4251-9050-D072A6BE2CDF}" srcOrd="1" destOrd="0" parTransId="{D8E96412-9370-4929-A12A-73B0EB5D5D2C}" sibTransId="{57A4436D-8BDE-4B6D-990E-ECCCFF1E7A4C}"/>
    <dgm:cxn modelId="{6852613C-6E8C-4095-BCB1-6F94E8351A97}" srcId="{021D7DB6-FB60-454D-8E5F-059F6B3FEFDB}" destId="{C852D555-97CA-4F10-849C-20FACDD51C1B}" srcOrd="0" destOrd="0" parTransId="{A2734815-2112-43E7-BC73-AB80114F7AD5}" sibTransId="{10CFE10B-03AB-441E-88CD-B814FF2E0771}"/>
    <dgm:cxn modelId="{1A2B3010-3B11-4BC3-87C9-14961EBD7D25}" type="presOf" srcId="{0FE89C24-73FC-41F5-95D3-CA24E22E694D}" destId="{3CAE94E7-F63E-4EF4-913E-BF4B925D68FF}" srcOrd="0" destOrd="0" presId="urn:microsoft.com/office/officeart/2005/8/layout/vList3#1"/>
    <dgm:cxn modelId="{BD2118F6-031D-4C29-ACD4-0792F4181129}" type="presOf" srcId="{291B1106-1FD8-4716-8F9D-51503C2FF209}" destId="{6A85B5CF-05DD-40B6-937B-D1818E6211F5}" srcOrd="0" destOrd="0" presId="urn:microsoft.com/office/officeart/2005/8/layout/vList3#1"/>
    <dgm:cxn modelId="{36DB61F8-FF73-4660-B7F8-9EB408439AB1}" type="presOf" srcId="{C852D555-97CA-4F10-849C-20FACDD51C1B}" destId="{CA8C5D16-B3FD-4FA7-9640-74D1C3ECE08A}" srcOrd="0" destOrd="0" presId="urn:microsoft.com/office/officeart/2005/8/layout/vList3#1"/>
    <dgm:cxn modelId="{85DB13A9-0E65-4843-8348-E379DFC5A844}" type="presOf" srcId="{CB179F94-787F-4251-9050-D072A6BE2CDF}" destId="{2AF2D654-9EAA-4355-A2E2-4008E1ABCA03}" srcOrd="0" destOrd="0" presId="urn:microsoft.com/office/officeart/2005/8/layout/vList3#1"/>
    <dgm:cxn modelId="{466F7728-5C11-4199-B6BA-14FB55ACED76}" srcId="{021D7DB6-FB60-454D-8E5F-059F6B3FEFDB}" destId="{291B1106-1FD8-4716-8F9D-51503C2FF209}" srcOrd="2" destOrd="0" parTransId="{38E17930-3833-49B2-86D8-6F0DDE2A7759}" sibTransId="{C19B9935-9605-48D7-B977-7A3602DC1ECE}"/>
    <dgm:cxn modelId="{3BF74556-0183-4221-B993-74E47A9E3103}" srcId="{021D7DB6-FB60-454D-8E5F-059F6B3FEFDB}" destId="{0FE89C24-73FC-41F5-95D3-CA24E22E694D}" srcOrd="3" destOrd="0" parTransId="{4B3243B0-757C-477E-AD98-F6392D49C8D8}" sibTransId="{DE85FD83-C220-43A1-B61E-D349292D8B1E}"/>
    <dgm:cxn modelId="{123E8095-8CF4-4822-8317-97338A48B267}" type="presOf" srcId="{021D7DB6-FB60-454D-8E5F-059F6B3FEFDB}" destId="{EDBB37C1-FCEE-4FF6-AB17-EDCEFDA7E6A3}" srcOrd="0" destOrd="0" presId="urn:microsoft.com/office/officeart/2005/8/layout/vList3#1"/>
    <dgm:cxn modelId="{632095E8-1144-48FF-9639-612BFAB29189}" type="presParOf" srcId="{EDBB37C1-FCEE-4FF6-AB17-EDCEFDA7E6A3}" destId="{E4BBD874-52FD-4631-8060-3FD8DA8D4394}" srcOrd="0" destOrd="0" presId="urn:microsoft.com/office/officeart/2005/8/layout/vList3#1"/>
    <dgm:cxn modelId="{5E3DC88C-9B57-4F4A-9019-7D5A0E4F44D1}" type="presParOf" srcId="{E4BBD874-52FD-4631-8060-3FD8DA8D4394}" destId="{273632CE-FC65-4541-B60F-ACEB9A2E778A}" srcOrd="0" destOrd="0" presId="urn:microsoft.com/office/officeart/2005/8/layout/vList3#1"/>
    <dgm:cxn modelId="{64497B4E-A3FA-45F9-85FA-0013557E3C3A}" type="presParOf" srcId="{E4BBD874-52FD-4631-8060-3FD8DA8D4394}" destId="{CA8C5D16-B3FD-4FA7-9640-74D1C3ECE08A}" srcOrd="1" destOrd="0" presId="urn:microsoft.com/office/officeart/2005/8/layout/vList3#1"/>
    <dgm:cxn modelId="{553D8CCD-D293-4B35-A0FE-00916C1D380B}" type="presParOf" srcId="{EDBB37C1-FCEE-4FF6-AB17-EDCEFDA7E6A3}" destId="{29DF3810-F538-481D-8803-EB92AB7D9664}" srcOrd="1" destOrd="0" presId="urn:microsoft.com/office/officeart/2005/8/layout/vList3#1"/>
    <dgm:cxn modelId="{6157BF57-951A-49D5-8529-C519697FFC05}" type="presParOf" srcId="{EDBB37C1-FCEE-4FF6-AB17-EDCEFDA7E6A3}" destId="{4610D330-4D0F-43B3-AF26-7D3807BE6FB6}" srcOrd="2" destOrd="0" presId="urn:microsoft.com/office/officeart/2005/8/layout/vList3#1"/>
    <dgm:cxn modelId="{1E5042B3-17F6-4041-9ED6-94FEB2F7E185}" type="presParOf" srcId="{4610D330-4D0F-43B3-AF26-7D3807BE6FB6}" destId="{C7F829E4-6A72-4448-8386-50D78598900B}" srcOrd="0" destOrd="0" presId="urn:microsoft.com/office/officeart/2005/8/layout/vList3#1"/>
    <dgm:cxn modelId="{0CDE14E2-60C8-4887-8634-B3370C3A2259}" type="presParOf" srcId="{4610D330-4D0F-43B3-AF26-7D3807BE6FB6}" destId="{2AF2D654-9EAA-4355-A2E2-4008E1ABCA03}" srcOrd="1" destOrd="0" presId="urn:microsoft.com/office/officeart/2005/8/layout/vList3#1"/>
    <dgm:cxn modelId="{A35866C4-BCA2-4775-A3B0-43D5426336E3}" type="presParOf" srcId="{EDBB37C1-FCEE-4FF6-AB17-EDCEFDA7E6A3}" destId="{9C98CC77-B35B-4971-9797-2A7681DC51E3}" srcOrd="3" destOrd="0" presId="urn:microsoft.com/office/officeart/2005/8/layout/vList3#1"/>
    <dgm:cxn modelId="{8CF4123C-8D8A-493F-872B-2EAC892C6613}" type="presParOf" srcId="{EDBB37C1-FCEE-4FF6-AB17-EDCEFDA7E6A3}" destId="{9A36A0CE-6842-4E67-854E-3641E35C9C85}" srcOrd="4" destOrd="0" presId="urn:microsoft.com/office/officeart/2005/8/layout/vList3#1"/>
    <dgm:cxn modelId="{588712C2-DDEC-4201-8274-0C8DC4951757}" type="presParOf" srcId="{9A36A0CE-6842-4E67-854E-3641E35C9C85}" destId="{B18163A3-4229-4A4D-B8DF-90069CED70BF}" srcOrd="0" destOrd="0" presId="urn:microsoft.com/office/officeart/2005/8/layout/vList3#1"/>
    <dgm:cxn modelId="{965EC085-FB43-4F4B-9975-F1B5F4D6D580}" type="presParOf" srcId="{9A36A0CE-6842-4E67-854E-3641E35C9C85}" destId="{6A85B5CF-05DD-40B6-937B-D1818E6211F5}" srcOrd="1" destOrd="0" presId="urn:microsoft.com/office/officeart/2005/8/layout/vList3#1"/>
    <dgm:cxn modelId="{271B767C-8813-4A89-B256-CB27D6CF9021}" type="presParOf" srcId="{EDBB37C1-FCEE-4FF6-AB17-EDCEFDA7E6A3}" destId="{33441DE9-6A8B-4AFB-BF42-E9C4CDACADAA}" srcOrd="5" destOrd="0" presId="urn:microsoft.com/office/officeart/2005/8/layout/vList3#1"/>
    <dgm:cxn modelId="{448B5CAC-F36D-425B-A9BE-B1C0720491A5}" type="presParOf" srcId="{EDBB37C1-FCEE-4FF6-AB17-EDCEFDA7E6A3}" destId="{397657EE-A057-461B-B655-A6FC42583BE6}" srcOrd="6" destOrd="0" presId="urn:microsoft.com/office/officeart/2005/8/layout/vList3#1"/>
    <dgm:cxn modelId="{27815400-28B3-4CE8-B306-0F7B269B522C}" type="presParOf" srcId="{397657EE-A057-461B-B655-A6FC42583BE6}" destId="{7EBFF3F2-A809-490A-8DB4-EFE9A5981C90}" srcOrd="0" destOrd="0" presId="urn:microsoft.com/office/officeart/2005/8/layout/vList3#1"/>
    <dgm:cxn modelId="{5441226D-5FA0-41F3-9AA1-7A50C6CF81F4}" type="presParOf" srcId="{397657EE-A057-461B-B655-A6FC42583BE6}" destId="{3CAE94E7-F63E-4EF4-913E-BF4B925D68FF}"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A4FEB8-D88D-4C39-A170-42201F3B197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s-EC"/>
        </a:p>
      </dgm:t>
    </dgm:pt>
    <dgm:pt modelId="{ABA3AB33-3B60-403A-A9E3-20E01AA892B6}">
      <dgm:prSet/>
      <dgm:spPr>
        <a:gradFill flip="none" rotWithShape="0">
          <a:gsLst>
            <a:gs pos="0">
              <a:srgbClr val="F3EE12">
                <a:shade val="30000"/>
                <a:satMod val="115000"/>
              </a:srgbClr>
            </a:gs>
            <a:gs pos="50000">
              <a:srgbClr val="F3EE12">
                <a:shade val="67500"/>
                <a:satMod val="115000"/>
              </a:srgbClr>
            </a:gs>
            <a:gs pos="100000">
              <a:srgbClr val="F3EE12">
                <a:shade val="100000"/>
                <a:satMod val="115000"/>
              </a:srgbClr>
            </a:gs>
          </a:gsLst>
          <a:lin ang="16200000" scaled="1"/>
          <a:tileRect/>
        </a:gradFill>
      </dgm:spPr>
      <dgm:t>
        <a:bodyPr/>
        <a:lstStyle/>
        <a:p>
          <a:r>
            <a:rPr lang="es-PE" spc="5" dirty="0" smtClean="0">
              <a:solidFill>
                <a:schemeClr val="tx1"/>
              </a:solidFill>
              <a:latin typeface="Times New Roman"/>
              <a:ea typeface="Times New Roman"/>
              <a:cs typeface="Times New Roman"/>
            </a:rPr>
            <a:t>1</a:t>
          </a:r>
          <a:r>
            <a:rPr lang="es-PE" dirty="0" smtClean="0">
              <a:solidFill>
                <a:schemeClr val="tx1"/>
              </a:solidFill>
              <a:latin typeface="Calibri" pitchFamily="34" charset="0"/>
              <a:ea typeface="Times New Roman"/>
              <a:cs typeface="Times New Roman"/>
            </a:rPr>
            <a:t>.</a:t>
          </a:r>
          <a:r>
            <a:rPr lang="es-PE" dirty="0" smtClean="0">
              <a:latin typeface="Calibri" pitchFamily="34" charset="0"/>
              <a:ea typeface="Times New Roman"/>
              <a:cs typeface="Times New Roman"/>
            </a:rPr>
            <a:t>	</a:t>
          </a:r>
          <a:r>
            <a:rPr lang="es-PE" dirty="0" smtClean="0">
              <a:solidFill>
                <a:schemeClr val="tx1"/>
              </a:solidFill>
              <a:latin typeface="Calibri" pitchFamily="34" charset="0"/>
              <a:ea typeface="Times New Roman"/>
              <a:cs typeface="Times New Roman"/>
            </a:rPr>
            <a:t>Un programa nutricional individual;</a:t>
          </a:r>
          <a:endParaRPr lang="es-EC" dirty="0" smtClean="0">
            <a:solidFill>
              <a:schemeClr val="tx1"/>
            </a:solidFill>
            <a:latin typeface="Calibri" pitchFamily="34" charset="0"/>
            <a:ea typeface="Times New Roman"/>
            <a:cs typeface="Times New Roman"/>
          </a:endParaRPr>
        </a:p>
      </dgm:t>
    </dgm:pt>
    <dgm:pt modelId="{44F79141-AD6C-4A21-9074-F34CC5A027F9}" type="parTrans" cxnId="{C52870CC-F0D0-4554-9E11-8C8C6E5E62F4}">
      <dgm:prSet/>
      <dgm:spPr/>
      <dgm:t>
        <a:bodyPr/>
        <a:lstStyle/>
        <a:p>
          <a:endParaRPr lang="es-EC"/>
        </a:p>
      </dgm:t>
    </dgm:pt>
    <dgm:pt modelId="{7EE3C8A0-B102-48A7-B1BA-A1B300B3B8A7}" type="sibTrans" cxnId="{C52870CC-F0D0-4554-9E11-8C8C6E5E62F4}">
      <dgm:prSet/>
      <dgm:spPr/>
      <dgm:t>
        <a:bodyPr/>
        <a:lstStyle/>
        <a:p>
          <a:endParaRPr lang="es-EC"/>
        </a:p>
      </dgm:t>
    </dgm:pt>
    <dgm:pt modelId="{82F10D0B-4D57-4D54-9D36-10C022EC21C3}">
      <dgm:prSet/>
      <dgm:spPr>
        <a:gradFill flip="none" rotWithShape="0">
          <a:gsLst>
            <a:gs pos="0">
              <a:srgbClr val="F3EE12">
                <a:shade val="30000"/>
                <a:satMod val="115000"/>
              </a:srgbClr>
            </a:gs>
            <a:gs pos="50000">
              <a:srgbClr val="F3EE12">
                <a:shade val="67500"/>
                <a:satMod val="115000"/>
              </a:srgbClr>
            </a:gs>
            <a:gs pos="100000">
              <a:srgbClr val="F3EE12">
                <a:shade val="100000"/>
                <a:satMod val="115000"/>
              </a:srgbClr>
            </a:gs>
          </a:gsLst>
          <a:path path="circle">
            <a:fillToRect l="100000" b="100000"/>
          </a:path>
          <a:tileRect t="-100000" r="-100000"/>
        </a:gradFill>
      </dgm:spPr>
      <dgm:t>
        <a:bodyPr/>
        <a:lstStyle/>
        <a:p>
          <a:r>
            <a:rPr lang="es-PE" spc="5" dirty="0" smtClean="0">
              <a:solidFill>
                <a:schemeClr val="tx1"/>
              </a:solidFill>
              <a:latin typeface="Calibri" pitchFamily="34" charset="0"/>
              <a:ea typeface="Times New Roman"/>
              <a:cs typeface="Times New Roman"/>
            </a:rPr>
            <a:t>2</a:t>
          </a:r>
          <a:r>
            <a:rPr lang="es-PE" dirty="0" smtClean="0">
              <a:solidFill>
                <a:schemeClr val="tx1"/>
              </a:solidFill>
              <a:latin typeface="Calibri" pitchFamily="34" charset="0"/>
              <a:ea typeface="Times New Roman"/>
              <a:cs typeface="Times New Roman"/>
            </a:rPr>
            <a:t>.</a:t>
          </a:r>
          <a:r>
            <a:rPr lang="es-PE" dirty="0" smtClean="0">
              <a:latin typeface="Calibri" pitchFamily="34" charset="0"/>
              <a:ea typeface="Times New Roman"/>
              <a:cs typeface="Times New Roman"/>
            </a:rPr>
            <a:t>	</a:t>
          </a:r>
          <a:r>
            <a:rPr lang="es-PE" dirty="0" smtClean="0">
              <a:solidFill>
                <a:schemeClr val="tx1"/>
              </a:solidFill>
              <a:latin typeface="Calibri" pitchFamily="34" charset="0"/>
              <a:ea typeface="Times New Roman"/>
              <a:cs typeface="Times New Roman"/>
            </a:rPr>
            <a:t>Una dieta de hospital</a:t>
          </a:r>
          <a:endParaRPr lang="es-EC" dirty="0" smtClean="0">
            <a:solidFill>
              <a:schemeClr val="tx1"/>
            </a:solidFill>
            <a:latin typeface="Calibri" pitchFamily="34" charset="0"/>
            <a:ea typeface="Times New Roman"/>
            <a:cs typeface="Times New Roman"/>
          </a:endParaRPr>
        </a:p>
      </dgm:t>
    </dgm:pt>
    <dgm:pt modelId="{6BE63399-DC6B-4AFA-80AC-760DE446F17B}" type="parTrans" cxnId="{AB157B40-FBC2-46A8-8DB7-52218CC55412}">
      <dgm:prSet/>
      <dgm:spPr/>
      <dgm:t>
        <a:bodyPr/>
        <a:lstStyle/>
        <a:p>
          <a:endParaRPr lang="es-EC"/>
        </a:p>
      </dgm:t>
    </dgm:pt>
    <dgm:pt modelId="{16337775-0EF9-4F4F-BA90-3CCDA3513491}" type="sibTrans" cxnId="{AB157B40-FBC2-46A8-8DB7-52218CC55412}">
      <dgm:prSet/>
      <dgm:spPr/>
      <dgm:t>
        <a:bodyPr/>
        <a:lstStyle/>
        <a:p>
          <a:endParaRPr lang="es-EC"/>
        </a:p>
      </dgm:t>
    </dgm:pt>
    <dgm:pt modelId="{11743A28-8578-4129-8348-E1FBE4E8F449}">
      <dgm:prSet/>
      <dgm:spPr>
        <a:gradFill flip="none" rotWithShape="0">
          <a:gsLst>
            <a:gs pos="0">
              <a:srgbClr val="F3EE12">
                <a:shade val="30000"/>
                <a:satMod val="115000"/>
              </a:srgbClr>
            </a:gs>
            <a:gs pos="50000">
              <a:srgbClr val="F3EE12">
                <a:shade val="67500"/>
                <a:satMod val="115000"/>
              </a:srgbClr>
            </a:gs>
            <a:gs pos="100000">
              <a:srgbClr val="F3EE12">
                <a:shade val="100000"/>
                <a:satMod val="115000"/>
              </a:srgbClr>
            </a:gs>
          </a:gsLst>
          <a:lin ang="8100000" scaled="1"/>
          <a:tileRect/>
        </a:gradFill>
      </dgm:spPr>
      <dgm:t>
        <a:bodyPr/>
        <a:lstStyle/>
        <a:p>
          <a:r>
            <a:rPr lang="es-PE" spc="5" dirty="0" smtClean="0">
              <a:solidFill>
                <a:schemeClr val="tx1"/>
              </a:solidFill>
              <a:latin typeface="Calibri" pitchFamily="34" charset="0"/>
              <a:ea typeface="Times New Roman"/>
              <a:cs typeface="Times New Roman"/>
            </a:rPr>
            <a:t>3</a:t>
          </a:r>
          <a:r>
            <a:rPr lang="es-PE" dirty="0" smtClean="0">
              <a:solidFill>
                <a:schemeClr val="tx1"/>
              </a:solidFill>
              <a:latin typeface="Calibri" pitchFamily="34" charset="0"/>
              <a:ea typeface="Times New Roman"/>
              <a:cs typeface="Times New Roman"/>
            </a:rPr>
            <a:t>.</a:t>
          </a:r>
          <a:r>
            <a:rPr lang="es-PE" dirty="0" smtClean="0">
              <a:latin typeface="Calibri" pitchFamily="34" charset="0"/>
              <a:ea typeface="Times New Roman"/>
              <a:cs typeface="Times New Roman"/>
            </a:rPr>
            <a:t>	</a:t>
          </a:r>
          <a:r>
            <a:rPr lang="es-PE" dirty="0" smtClean="0">
              <a:solidFill>
                <a:schemeClr val="tx1"/>
              </a:solidFill>
              <a:latin typeface="Calibri" pitchFamily="34" charset="0"/>
              <a:ea typeface="Times New Roman"/>
              <a:cs typeface="Times New Roman"/>
            </a:rPr>
            <a:t>Un menú especial para una enfermedad /condición(es) de salud específica;</a:t>
          </a:r>
          <a:endParaRPr lang="es-EC" dirty="0" smtClean="0">
            <a:solidFill>
              <a:schemeClr val="tx1"/>
            </a:solidFill>
            <a:latin typeface="Calibri" pitchFamily="34" charset="0"/>
            <a:ea typeface="Times New Roman"/>
            <a:cs typeface="Times New Roman"/>
          </a:endParaRPr>
        </a:p>
      </dgm:t>
    </dgm:pt>
    <dgm:pt modelId="{70C36BCD-2A5F-45DA-B2A2-4E765F1DF316}" type="parTrans" cxnId="{CB16BFA8-5DB8-4E3F-8523-0B917D9460E2}">
      <dgm:prSet/>
      <dgm:spPr/>
      <dgm:t>
        <a:bodyPr/>
        <a:lstStyle/>
        <a:p>
          <a:endParaRPr lang="es-EC"/>
        </a:p>
      </dgm:t>
    </dgm:pt>
    <dgm:pt modelId="{B07997C7-0B4E-450F-9452-0FE542AF390E}" type="sibTrans" cxnId="{CB16BFA8-5DB8-4E3F-8523-0B917D9460E2}">
      <dgm:prSet/>
      <dgm:spPr/>
      <dgm:t>
        <a:bodyPr/>
        <a:lstStyle/>
        <a:p>
          <a:endParaRPr lang="es-EC"/>
        </a:p>
      </dgm:t>
    </dgm:pt>
    <dgm:pt modelId="{B61013B9-5584-4A6B-AAB3-38A54D121D7E}">
      <dgm:prSet/>
      <dgm:spPr>
        <a:gradFill flip="none" rotWithShape="0">
          <a:gsLst>
            <a:gs pos="0">
              <a:srgbClr val="F3EE12">
                <a:shade val="30000"/>
                <a:satMod val="115000"/>
              </a:srgbClr>
            </a:gs>
            <a:gs pos="50000">
              <a:srgbClr val="F3EE12">
                <a:shade val="67500"/>
                <a:satMod val="115000"/>
              </a:srgbClr>
            </a:gs>
            <a:gs pos="100000">
              <a:srgbClr val="F3EE12">
                <a:shade val="100000"/>
                <a:satMod val="115000"/>
              </a:srgbClr>
            </a:gs>
          </a:gsLst>
          <a:lin ang="8100000" scaled="1"/>
          <a:tileRect/>
        </a:gradFill>
      </dgm:spPr>
      <dgm:t>
        <a:bodyPr/>
        <a:lstStyle/>
        <a:p>
          <a:r>
            <a:rPr lang="es-PE" spc="5" dirty="0" smtClean="0">
              <a:solidFill>
                <a:schemeClr val="tx1"/>
              </a:solidFill>
              <a:latin typeface="Calibri" pitchFamily="34" charset="0"/>
              <a:ea typeface="Times New Roman"/>
              <a:cs typeface="Times New Roman"/>
            </a:rPr>
            <a:t>4</a:t>
          </a:r>
          <a:r>
            <a:rPr lang="es-PE" dirty="0" smtClean="0">
              <a:solidFill>
                <a:schemeClr val="tx1"/>
              </a:solidFill>
              <a:latin typeface="Calibri" pitchFamily="34" charset="0"/>
              <a:ea typeface="Times New Roman"/>
              <a:cs typeface="Times New Roman"/>
            </a:rPr>
            <a:t>.</a:t>
          </a:r>
          <a:r>
            <a:rPr lang="es-PE" dirty="0" smtClean="0">
              <a:latin typeface="Calibri" pitchFamily="34" charset="0"/>
              <a:ea typeface="Times New Roman"/>
              <a:cs typeface="Times New Roman"/>
            </a:rPr>
            <a:t>	</a:t>
          </a:r>
          <a:r>
            <a:rPr lang="es-PE" dirty="0" smtClean="0">
              <a:solidFill>
                <a:schemeClr val="tx1"/>
              </a:solidFill>
              <a:latin typeface="Calibri" pitchFamily="34" charset="0"/>
              <a:ea typeface="Times New Roman"/>
              <a:cs typeface="Times New Roman"/>
            </a:rPr>
            <a:t>Un menú de restaurante "cinco tenedores";</a:t>
          </a:r>
          <a:endParaRPr lang="es-EC" dirty="0" smtClean="0">
            <a:solidFill>
              <a:schemeClr val="tx1"/>
            </a:solidFill>
            <a:latin typeface="Calibri" pitchFamily="34" charset="0"/>
            <a:ea typeface="Times New Roman"/>
            <a:cs typeface="Times New Roman"/>
          </a:endParaRPr>
        </a:p>
      </dgm:t>
    </dgm:pt>
    <dgm:pt modelId="{0B1C4682-6314-4DBD-8A36-AA2C57752392}" type="parTrans" cxnId="{B5AEA543-CFBA-4F1B-9828-A441A5DF1DAA}">
      <dgm:prSet/>
      <dgm:spPr/>
      <dgm:t>
        <a:bodyPr/>
        <a:lstStyle/>
        <a:p>
          <a:endParaRPr lang="es-EC"/>
        </a:p>
      </dgm:t>
    </dgm:pt>
    <dgm:pt modelId="{50D639F0-1687-4997-A432-D572522BEC7A}" type="sibTrans" cxnId="{B5AEA543-CFBA-4F1B-9828-A441A5DF1DAA}">
      <dgm:prSet/>
      <dgm:spPr/>
      <dgm:t>
        <a:bodyPr/>
        <a:lstStyle/>
        <a:p>
          <a:endParaRPr lang="es-EC"/>
        </a:p>
      </dgm:t>
    </dgm:pt>
    <dgm:pt modelId="{5C7C8067-6471-4899-AB4A-5DC9F99ED077}">
      <dgm:prSet/>
      <dgm:spPr>
        <a:gradFill flip="none" rotWithShape="0">
          <a:gsLst>
            <a:gs pos="0">
              <a:srgbClr val="F3EE12">
                <a:shade val="30000"/>
                <a:satMod val="115000"/>
              </a:srgbClr>
            </a:gs>
            <a:gs pos="50000">
              <a:srgbClr val="F3EE12">
                <a:shade val="67500"/>
                <a:satMod val="115000"/>
              </a:srgbClr>
            </a:gs>
            <a:gs pos="100000">
              <a:srgbClr val="F3EE12">
                <a:shade val="100000"/>
                <a:satMod val="115000"/>
              </a:srgbClr>
            </a:gs>
          </a:gsLst>
          <a:lin ang="13500000" scaled="1"/>
          <a:tileRect/>
        </a:gradFill>
      </dgm:spPr>
      <dgm:t>
        <a:bodyPr/>
        <a:lstStyle/>
        <a:p>
          <a:r>
            <a:rPr lang="es-PE" spc="5" dirty="0" smtClean="0">
              <a:solidFill>
                <a:schemeClr val="tx1"/>
              </a:solidFill>
              <a:latin typeface="Calibri" pitchFamily="34" charset="0"/>
              <a:ea typeface="Times New Roman"/>
              <a:cs typeface="Times New Roman"/>
            </a:rPr>
            <a:t>5</a:t>
          </a:r>
          <a:r>
            <a:rPr lang="es-PE" dirty="0" smtClean="0">
              <a:solidFill>
                <a:schemeClr val="tx1"/>
              </a:solidFill>
              <a:latin typeface="Calibri" pitchFamily="34" charset="0"/>
              <a:ea typeface="Times New Roman"/>
              <a:cs typeface="Times New Roman"/>
            </a:rPr>
            <a:t>.</a:t>
          </a:r>
          <a:r>
            <a:rPr lang="es-PE" dirty="0" smtClean="0">
              <a:solidFill>
                <a:schemeClr val="bg1"/>
              </a:solidFill>
              <a:latin typeface="Calibri" pitchFamily="34" charset="0"/>
              <a:ea typeface="Times New Roman"/>
              <a:cs typeface="Times New Roman"/>
            </a:rPr>
            <a:t>	</a:t>
          </a:r>
          <a:r>
            <a:rPr lang="es-PE" dirty="0" smtClean="0">
              <a:solidFill>
                <a:schemeClr val="tx1"/>
              </a:solidFill>
              <a:latin typeface="Calibri" pitchFamily="34" charset="0"/>
              <a:ea typeface="Times New Roman"/>
              <a:cs typeface="Times New Roman"/>
            </a:rPr>
            <a:t>Imposición de la cocina italiana</a:t>
          </a:r>
          <a:endParaRPr lang="es-EC" dirty="0" smtClean="0">
            <a:solidFill>
              <a:schemeClr val="tx1"/>
            </a:solidFill>
            <a:latin typeface="Calibri" pitchFamily="34" charset="0"/>
            <a:ea typeface="Times New Roman"/>
            <a:cs typeface="Times New Roman"/>
          </a:endParaRPr>
        </a:p>
      </dgm:t>
    </dgm:pt>
    <dgm:pt modelId="{5684F706-8682-4B53-9E35-A7288BAC4108}" type="parTrans" cxnId="{85173A67-1A7A-4260-858C-A14833206D61}">
      <dgm:prSet/>
      <dgm:spPr/>
      <dgm:t>
        <a:bodyPr/>
        <a:lstStyle/>
        <a:p>
          <a:endParaRPr lang="es-EC"/>
        </a:p>
      </dgm:t>
    </dgm:pt>
    <dgm:pt modelId="{91B77BF2-C784-45DE-ABF2-1180D2647FCB}" type="sibTrans" cxnId="{85173A67-1A7A-4260-858C-A14833206D61}">
      <dgm:prSet/>
      <dgm:spPr/>
      <dgm:t>
        <a:bodyPr/>
        <a:lstStyle/>
        <a:p>
          <a:endParaRPr lang="es-EC"/>
        </a:p>
      </dgm:t>
    </dgm:pt>
    <dgm:pt modelId="{A55BA66F-2A83-4C75-9571-17A1931F56D7}">
      <dgm:prSet/>
      <dgm:spPr>
        <a:gradFill flip="none" rotWithShape="0">
          <a:gsLst>
            <a:gs pos="0">
              <a:srgbClr val="F3EE12">
                <a:shade val="30000"/>
                <a:satMod val="115000"/>
              </a:srgbClr>
            </a:gs>
            <a:gs pos="50000">
              <a:srgbClr val="F3EE12">
                <a:shade val="67500"/>
                <a:satMod val="115000"/>
              </a:srgbClr>
            </a:gs>
            <a:gs pos="100000">
              <a:srgbClr val="F3EE12">
                <a:shade val="100000"/>
                <a:satMod val="115000"/>
              </a:srgbClr>
            </a:gs>
          </a:gsLst>
          <a:lin ang="10800000" scaled="1"/>
          <a:tileRect/>
        </a:gradFill>
      </dgm:spPr>
      <dgm:t>
        <a:bodyPr/>
        <a:lstStyle/>
        <a:p>
          <a:r>
            <a:rPr lang="es-PE" spc="5" dirty="0" smtClean="0">
              <a:solidFill>
                <a:schemeClr val="tx1"/>
              </a:solidFill>
              <a:latin typeface="Calibri" pitchFamily="34" charset="0"/>
              <a:ea typeface="Times New Roman"/>
              <a:cs typeface="Times New Roman"/>
            </a:rPr>
            <a:t>6</a:t>
          </a:r>
          <a:r>
            <a:rPr lang="es-PE" dirty="0" smtClean="0">
              <a:solidFill>
                <a:schemeClr val="tx1"/>
              </a:solidFill>
              <a:latin typeface="Calibri" pitchFamily="34" charset="0"/>
              <a:ea typeface="Times New Roman"/>
              <a:cs typeface="Times New Roman"/>
            </a:rPr>
            <a:t>.</a:t>
          </a:r>
          <a:r>
            <a:rPr lang="es-PE" dirty="0" smtClean="0">
              <a:solidFill>
                <a:schemeClr val="bg1"/>
              </a:solidFill>
              <a:latin typeface="Calibri" pitchFamily="34" charset="0"/>
              <a:ea typeface="Times New Roman"/>
              <a:cs typeface="Times New Roman"/>
            </a:rPr>
            <a:t>	</a:t>
          </a:r>
          <a:r>
            <a:rPr lang="es-PE" dirty="0" smtClean="0">
              <a:solidFill>
                <a:schemeClr val="tx1"/>
              </a:solidFill>
              <a:latin typeface="Calibri" pitchFamily="34" charset="0"/>
              <a:ea typeface="Times New Roman"/>
              <a:cs typeface="Times New Roman"/>
            </a:rPr>
            <a:t>Reducción de la cantidad de los alimentos;</a:t>
          </a:r>
          <a:endParaRPr lang="es-EC" dirty="0" smtClean="0">
            <a:solidFill>
              <a:schemeClr val="tx1"/>
            </a:solidFill>
            <a:latin typeface="Calibri" pitchFamily="34" charset="0"/>
            <a:ea typeface="Times New Roman"/>
            <a:cs typeface="Times New Roman"/>
          </a:endParaRPr>
        </a:p>
      </dgm:t>
    </dgm:pt>
    <dgm:pt modelId="{FD1E839E-BFEF-4781-8E2A-6230232F4419}" type="parTrans" cxnId="{9C33BE02-4834-4F05-A5ED-E987DC5E6572}">
      <dgm:prSet/>
      <dgm:spPr/>
      <dgm:t>
        <a:bodyPr/>
        <a:lstStyle/>
        <a:p>
          <a:endParaRPr lang="es-EC"/>
        </a:p>
      </dgm:t>
    </dgm:pt>
    <dgm:pt modelId="{B9B5BE79-B5A4-49FC-BDEC-6743378A35B3}" type="sibTrans" cxnId="{9C33BE02-4834-4F05-A5ED-E987DC5E6572}">
      <dgm:prSet/>
      <dgm:spPr/>
      <dgm:t>
        <a:bodyPr/>
        <a:lstStyle/>
        <a:p>
          <a:endParaRPr lang="es-EC"/>
        </a:p>
      </dgm:t>
    </dgm:pt>
    <dgm:pt modelId="{0F7CB649-C56E-4514-9D53-BA9C593DDEF2}">
      <dgm:prSet/>
      <dgm:spPr>
        <a:gradFill flip="none" rotWithShape="0">
          <a:gsLst>
            <a:gs pos="0">
              <a:srgbClr val="F3EE12">
                <a:shade val="30000"/>
                <a:satMod val="115000"/>
              </a:srgbClr>
            </a:gs>
            <a:gs pos="50000">
              <a:srgbClr val="F3EE12">
                <a:shade val="67500"/>
                <a:satMod val="115000"/>
              </a:srgbClr>
            </a:gs>
            <a:gs pos="100000">
              <a:srgbClr val="F3EE12">
                <a:shade val="100000"/>
                <a:satMod val="115000"/>
              </a:srgbClr>
            </a:gs>
          </a:gsLst>
          <a:lin ang="13500000" scaled="1"/>
          <a:tileRect/>
        </a:gradFill>
      </dgm:spPr>
      <dgm:t>
        <a:bodyPr/>
        <a:lstStyle/>
        <a:p>
          <a:r>
            <a:rPr lang="es-PE" spc="5" dirty="0" smtClean="0">
              <a:solidFill>
                <a:schemeClr val="tx1"/>
              </a:solidFill>
              <a:latin typeface="Calibri" pitchFamily="34" charset="0"/>
              <a:ea typeface="Times New Roman"/>
              <a:cs typeface="Times New Roman"/>
            </a:rPr>
            <a:t>7</a:t>
          </a:r>
          <a:r>
            <a:rPr lang="es-PE" dirty="0" smtClean="0">
              <a:solidFill>
                <a:schemeClr val="tx1"/>
              </a:solidFill>
              <a:latin typeface="Calibri" pitchFamily="34" charset="0"/>
              <a:ea typeface="Times New Roman"/>
              <a:cs typeface="Times New Roman"/>
            </a:rPr>
            <a:t>.</a:t>
          </a:r>
          <a:r>
            <a:rPr lang="es-PE" dirty="0" smtClean="0">
              <a:solidFill>
                <a:schemeClr val="bg1"/>
              </a:solidFill>
              <a:latin typeface="Calibri" pitchFamily="34" charset="0"/>
              <a:ea typeface="Times New Roman"/>
              <a:cs typeface="Times New Roman"/>
            </a:rPr>
            <a:t>	</a:t>
          </a:r>
          <a:r>
            <a:rPr lang="es-PE" dirty="0" smtClean="0">
              <a:solidFill>
                <a:schemeClr val="tx1"/>
              </a:solidFill>
              <a:latin typeface="Calibri" pitchFamily="34" charset="0"/>
              <a:ea typeface="Times New Roman"/>
              <a:cs typeface="Times New Roman"/>
            </a:rPr>
            <a:t>Prohibición de las alternativas</a:t>
          </a:r>
          <a:r>
            <a:rPr lang="es-PE" dirty="0" smtClean="0">
              <a:solidFill>
                <a:schemeClr val="bg1"/>
              </a:solidFill>
              <a:latin typeface="Calibri" pitchFamily="34" charset="0"/>
              <a:ea typeface="Times New Roman"/>
              <a:cs typeface="Times New Roman"/>
            </a:rPr>
            <a:t>;</a:t>
          </a:r>
          <a:endParaRPr lang="es-EC" dirty="0" smtClean="0">
            <a:solidFill>
              <a:schemeClr val="bg1"/>
            </a:solidFill>
            <a:latin typeface="Calibri" pitchFamily="34" charset="0"/>
            <a:ea typeface="Times New Roman"/>
            <a:cs typeface="Times New Roman"/>
          </a:endParaRPr>
        </a:p>
      </dgm:t>
    </dgm:pt>
    <dgm:pt modelId="{4330E54F-06E2-4098-8C4D-CFC92DE7C91F}" type="parTrans" cxnId="{F17CF4B1-85CE-4AE9-BFC8-2E86BD87EE8E}">
      <dgm:prSet/>
      <dgm:spPr/>
      <dgm:t>
        <a:bodyPr/>
        <a:lstStyle/>
        <a:p>
          <a:endParaRPr lang="es-EC"/>
        </a:p>
      </dgm:t>
    </dgm:pt>
    <dgm:pt modelId="{E53F7DED-A02E-496B-A1AD-E7C317BD3BB9}" type="sibTrans" cxnId="{F17CF4B1-85CE-4AE9-BFC8-2E86BD87EE8E}">
      <dgm:prSet/>
      <dgm:spPr/>
      <dgm:t>
        <a:bodyPr/>
        <a:lstStyle/>
        <a:p>
          <a:endParaRPr lang="es-EC"/>
        </a:p>
      </dgm:t>
    </dgm:pt>
    <dgm:pt modelId="{1CEEE248-AC00-44F4-A100-B9727677796A}">
      <dgm:prSet/>
      <dgm:spPr>
        <a:gradFill flip="none" rotWithShape="0">
          <a:gsLst>
            <a:gs pos="0">
              <a:srgbClr val="F3EE12">
                <a:shade val="30000"/>
                <a:satMod val="115000"/>
              </a:srgbClr>
            </a:gs>
            <a:gs pos="50000">
              <a:srgbClr val="F3EE12">
                <a:shade val="67500"/>
                <a:satMod val="115000"/>
              </a:srgbClr>
            </a:gs>
            <a:gs pos="100000">
              <a:srgbClr val="F3EE12">
                <a:shade val="100000"/>
                <a:satMod val="115000"/>
              </a:srgbClr>
            </a:gs>
          </a:gsLst>
          <a:lin ang="8100000" scaled="1"/>
          <a:tileRect/>
        </a:gradFill>
      </dgm:spPr>
      <dgm:t>
        <a:bodyPr/>
        <a:lstStyle/>
        <a:p>
          <a:r>
            <a:rPr lang="es-PE" spc="5" dirty="0" smtClean="0">
              <a:solidFill>
                <a:schemeClr val="tx1"/>
              </a:solidFill>
              <a:latin typeface="Calibri" pitchFamily="34" charset="0"/>
              <a:ea typeface="Times New Roman"/>
              <a:cs typeface="Times New Roman"/>
            </a:rPr>
            <a:t>8</a:t>
          </a:r>
          <a:r>
            <a:rPr lang="es-PE" dirty="0" smtClean="0">
              <a:solidFill>
                <a:schemeClr val="tx1"/>
              </a:solidFill>
              <a:latin typeface="Calibri" pitchFamily="34" charset="0"/>
              <a:ea typeface="Times New Roman"/>
              <a:cs typeface="Times New Roman"/>
            </a:rPr>
            <a:t>.</a:t>
          </a:r>
          <a:r>
            <a:rPr lang="es-PE" dirty="0" smtClean="0">
              <a:solidFill>
                <a:schemeClr val="bg1"/>
              </a:solidFill>
              <a:latin typeface="Calibri" pitchFamily="34" charset="0"/>
              <a:ea typeface="Times New Roman"/>
              <a:cs typeface="Times New Roman"/>
            </a:rPr>
            <a:t>	</a:t>
          </a:r>
          <a:r>
            <a:rPr lang="es-PE" dirty="0" smtClean="0">
              <a:solidFill>
                <a:schemeClr val="tx1"/>
              </a:solidFill>
              <a:latin typeface="Calibri" pitchFamily="34" charset="0"/>
              <a:ea typeface="Times New Roman"/>
              <a:cs typeface="Times New Roman"/>
            </a:rPr>
            <a:t>Dieta de reducción.</a:t>
          </a:r>
          <a:endParaRPr lang="es-EC" dirty="0" smtClean="0">
            <a:solidFill>
              <a:schemeClr val="tx1"/>
            </a:solidFill>
            <a:latin typeface="Calibri" pitchFamily="34" charset="0"/>
            <a:ea typeface="Times New Roman"/>
            <a:cs typeface="Times New Roman"/>
          </a:endParaRPr>
        </a:p>
      </dgm:t>
    </dgm:pt>
    <dgm:pt modelId="{D4B35404-65B6-40A8-AF9C-0D7677DBC136}" type="parTrans" cxnId="{54326E3D-07DF-479D-9AFD-5311D92FB1DC}">
      <dgm:prSet/>
      <dgm:spPr/>
      <dgm:t>
        <a:bodyPr/>
        <a:lstStyle/>
        <a:p>
          <a:endParaRPr lang="es-EC"/>
        </a:p>
      </dgm:t>
    </dgm:pt>
    <dgm:pt modelId="{D3605A1A-3900-409D-82AF-42AC8C23ECFC}" type="sibTrans" cxnId="{54326E3D-07DF-479D-9AFD-5311D92FB1DC}">
      <dgm:prSet/>
      <dgm:spPr/>
      <dgm:t>
        <a:bodyPr/>
        <a:lstStyle/>
        <a:p>
          <a:endParaRPr lang="es-EC"/>
        </a:p>
      </dgm:t>
    </dgm:pt>
    <dgm:pt modelId="{80698530-5F9D-4C2F-9269-0717959A71D8}" type="pres">
      <dgm:prSet presAssocID="{50A4FEB8-D88D-4C39-A170-42201F3B197E}" presName="linear" presStyleCnt="0">
        <dgm:presLayoutVars>
          <dgm:animLvl val="lvl"/>
          <dgm:resizeHandles val="exact"/>
        </dgm:presLayoutVars>
      </dgm:prSet>
      <dgm:spPr/>
      <dgm:t>
        <a:bodyPr/>
        <a:lstStyle/>
        <a:p>
          <a:endParaRPr lang="es-EC"/>
        </a:p>
      </dgm:t>
    </dgm:pt>
    <dgm:pt modelId="{838D6F9C-39E0-4621-890C-1086CAB29F83}" type="pres">
      <dgm:prSet presAssocID="{ABA3AB33-3B60-403A-A9E3-20E01AA892B6}" presName="parentText" presStyleLbl="node1" presStyleIdx="0" presStyleCnt="8">
        <dgm:presLayoutVars>
          <dgm:chMax val="0"/>
          <dgm:bulletEnabled val="1"/>
        </dgm:presLayoutVars>
      </dgm:prSet>
      <dgm:spPr/>
      <dgm:t>
        <a:bodyPr/>
        <a:lstStyle/>
        <a:p>
          <a:endParaRPr lang="es-EC"/>
        </a:p>
      </dgm:t>
    </dgm:pt>
    <dgm:pt modelId="{6F3CA020-5D5E-4B3A-B592-2CD90FCB23E7}" type="pres">
      <dgm:prSet presAssocID="{7EE3C8A0-B102-48A7-B1BA-A1B300B3B8A7}" presName="spacer" presStyleCnt="0"/>
      <dgm:spPr/>
    </dgm:pt>
    <dgm:pt modelId="{C8B88AA7-3837-482F-90BD-8F2836950FB1}" type="pres">
      <dgm:prSet presAssocID="{82F10D0B-4D57-4D54-9D36-10C022EC21C3}" presName="parentText" presStyleLbl="node1" presStyleIdx="1" presStyleCnt="8">
        <dgm:presLayoutVars>
          <dgm:chMax val="0"/>
          <dgm:bulletEnabled val="1"/>
        </dgm:presLayoutVars>
      </dgm:prSet>
      <dgm:spPr/>
      <dgm:t>
        <a:bodyPr/>
        <a:lstStyle/>
        <a:p>
          <a:endParaRPr lang="es-EC"/>
        </a:p>
      </dgm:t>
    </dgm:pt>
    <dgm:pt modelId="{AE3F6BB8-77BB-4B6B-9376-370A8FD6CB42}" type="pres">
      <dgm:prSet presAssocID="{16337775-0EF9-4F4F-BA90-3CCDA3513491}" presName="spacer" presStyleCnt="0"/>
      <dgm:spPr/>
    </dgm:pt>
    <dgm:pt modelId="{DBEA2E9E-D5F3-46C4-84ED-A136A78914D4}" type="pres">
      <dgm:prSet presAssocID="{11743A28-8578-4129-8348-E1FBE4E8F449}" presName="parentText" presStyleLbl="node1" presStyleIdx="2" presStyleCnt="8">
        <dgm:presLayoutVars>
          <dgm:chMax val="0"/>
          <dgm:bulletEnabled val="1"/>
        </dgm:presLayoutVars>
      </dgm:prSet>
      <dgm:spPr/>
      <dgm:t>
        <a:bodyPr/>
        <a:lstStyle/>
        <a:p>
          <a:endParaRPr lang="es-EC"/>
        </a:p>
      </dgm:t>
    </dgm:pt>
    <dgm:pt modelId="{4B94A2BA-A2CC-4E13-9E24-BB429B51C20B}" type="pres">
      <dgm:prSet presAssocID="{B07997C7-0B4E-450F-9452-0FE542AF390E}" presName="spacer" presStyleCnt="0"/>
      <dgm:spPr/>
    </dgm:pt>
    <dgm:pt modelId="{27A0DDB6-1DAC-4150-A2F8-C94EA9D40EA2}" type="pres">
      <dgm:prSet presAssocID="{B61013B9-5584-4A6B-AAB3-38A54D121D7E}" presName="parentText" presStyleLbl="node1" presStyleIdx="3" presStyleCnt="8">
        <dgm:presLayoutVars>
          <dgm:chMax val="0"/>
          <dgm:bulletEnabled val="1"/>
        </dgm:presLayoutVars>
      </dgm:prSet>
      <dgm:spPr/>
      <dgm:t>
        <a:bodyPr/>
        <a:lstStyle/>
        <a:p>
          <a:endParaRPr lang="es-EC"/>
        </a:p>
      </dgm:t>
    </dgm:pt>
    <dgm:pt modelId="{A9B9B4E2-FB98-4F9C-9CB7-487472B6D319}" type="pres">
      <dgm:prSet presAssocID="{50D639F0-1687-4997-A432-D572522BEC7A}" presName="spacer" presStyleCnt="0"/>
      <dgm:spPr/>
    </dgm:pt>
    <dgm:pt modelId="{0EF895F7-CB09-40DD-BBF0-B33E442575B5}" type="pres">
      <dgm:prSet presAssocID="{5C7C8067-6471-4899-AB4A-5DC9F99ED077}" presName="parentText" presStyleLbl="node1" presStyleIdx="4" presStyleCnt="8">
        <dgm:presLayoutVars>
          <dgm:chMax val="0"/>
          <dgm:bulletEnabled val="1"/>
        </dgm:presLayoutVars>
      </dgm:prSet>
      <dgm:spPr/>
      <dgm:t>
        <a:bodyPr/>
        <a:lstStyle/>
        <a:p>
          <a:endParaRPr lang="es-EC"/>
        </a:p>
      </dgm:t>
    </dgm:pt>
    <dgm:pt modelId="{4B5496F4-7B5C-4380-839E-0F922F97159D}" type="pres">
      <dgm:prSet presAssocID="{91B77BF2-C784-45DE-ABF2-1180D2647FCB}" presName="spacer" presStyleCnt="0"/>
      <dgm:spPr/>
    </dgm:pt>
    <dgm:pt modelId="{CD114EDB-D095-4847-B1D9-7A50CE26FE00}" type="pres">
      <dgm:prSet presAssocID="{A55BA66F-2A83-4C75-9571-17A1931F56D7}" presName="parentText" presStyleLbl="node1" presStyleIdx="5" presStyleCnt="8">
        <dgm:presLayoutVars>
          <dgm:chMax val="0"/>
          <dgm:bulletEnabled val="1"/>
        </dgm:presLayoutVars>
      </dgm:prSet>
      <dgm:spPr/>
      <dgm:t>
        <a:bodyPr/>
        <a:lstStyle/>
        <a:p>
          <a:endParaRPr lang="es-EC"/>
        </a:p>
      </dgm:t>
    </dgm:pt>
    <dgm:pt modelId="{0B8DDF66-0B86-498B-B9F9-892687136CD3}" type="pres">
      <dgm:prSet presAssocID="{B9B5BE79-B5A4-49FC-BDEC-6743378A35B3}" presName="spacer" presStyleCnt="0"/>
      <dgm:spPr/>
    </dgm:pt>
    <dgm:pt modelId="{0046DFC9-0EB0-4577-B1B0-7144AA506B70}" type="pres">
      <dgm:prSet presAssocID="{0F7CB649-C56E-4514-9D53-BA9C593DDEF2}" presName="parentText" presStyleLbl="node1" presStyleIdx="6" presStyleCnt="8">
        <dgm:presLayoutVars>
          <dgm:chMax val="0"/>
          <dgm:bulletEnabled val="1"/>
        </dgm:presLayoutVars>
      </dgm:prSet>
      <dgm:spPr/>
      <dgm:t>
        <a:bodyPr/>
        <a:lstStyle/>
        <a:p>
          <a:endParaRPr lang="es-EC"/>
        </a:p>
      </dgm:t>
    </dgm:pt>
    <dgm:pt modelId="{AC3DC6AB-7B8E-4559-A9D3-E66631F854C6}" type="pres">
      <dgm:prSet presAssocID="{E53F7DED-A02E-496B-A1AD-E7C317BD3BB9}" presName="spacer" presStyleCnt="0"/>
      <dgm:spPr/>
    </dgm:pt>
    <dgm:pt modelId="{BB506852-57DD-4D86-8EF5-CEB0EBEA508F}" type="pres">
      <dgm:prSet presAssocID="{1CEEE248-AC00-44F4-A100-B9727677796A}" presName="parentText" presStyleLbl="node1" presStyleIdx="7" presStyleCnt="8" custLinFactNeighborX="-884" custLinFactNeighborY="-779">
        <dgm:presLayoutVars>
          <dgm:chMax val="0"/>
          <dgm:bulletEnabled val="1"/>
        </dgm:presLayoutVars>
      </dgm:prSet>
      <dgm:spPr/>
      <dgm:t>
        <a:bodyPr/>
        <a:lstStyle/>
        <a:p>
          <a:endParaRPr lang="es-EC"/>
        </a:p>
      </dgm:t>
    </dgm:pt>
  </dgm:ptLst>
  <dgm:cxnLst>
    <dgm:cxn modelId="{274774B1-6413-48B0-BA74-A1EC6CD3ABC6}" type="presOf" srcId="{B61013B9-5584-4A6B-AAB3-38A54D121D7E}" destId="{27A0DDB6-1DAC-4150-A2F8-C94EA9D40EA2}" srcOrd="0" destOrd="0" presId="urn:microsoft.com/office/officeart/2005/8/layout/vList2"/>
    <dgm:cxn modelId="{85173A67-1A7A-4260-858C-A14833206D61}" srcId="{50A4FEB8-D88D-4C39-A170-42201F3B197E}" destId="{5C7C8067-6471-4899-AB4A-5DC9F99ED077}" srcOrd="4" destOrd="0" parTransId="{5684F706-8682-4B53-9E35-A7288BAC4108}" sibTransId="{91B77BF2-C784-45DE-ABF2-1180D2647FCB}"/>
    <dgm:cxn modelId="{0FC4E917-BD9A-4A50-AD64-68203882E4EA}" type="presOf" srcId="{5C7C8067-6471-4899-AB4A-5DC9F99ED077}" destId="{0EF895F7-CB09-40DD-BBF0-B33E442575B5}" srcOrd="0" destOrd="0" presId="urn:microsoft.com/office/officeart/2005/8/layout/vList2"/>
    <dgm:cxn modelId="{06484579-E9FA-4D75-87EC-CCC1339CB56F}" type="presOf" srcId="{1CEEE248-AC00-44F4-A100-B9727677796A}" destId="{BB506852-57DD-4D86-8EF5-CEB0EBEA508F}" srcOrd="0" destOrd="0" presId="urn:microsoft.com/office/officeart/2005/8/layout/vList2"/>
    <dgm:cxn modelId="{CB16BFA8-5DB8-4E3F-8523-0B917D9460E2}" srcId="{50A4FEB8-D88D-4C39-A170-42201F3B197E}" destId="{11743A28-8578-4129-8348-E1FBE4E8F449}" srcOrd="2" destOrd="0" parTransId="{70C36BCD-2A5F-45DA-B2A2-4E765F1DF316}" sibTransId="{B07997C7-0B4E-450F-9452-0FE542AF390E}"/>
    <dgm:cxn modelId="{54326E3D-07DF-479D-9AFD-5311D92FB1DC}" srcId="{50A4FEB8-D88D-4C39-A170-42201F3B197E}" destId="{1CEEE248-AC00-44F4-A100-B9727677796A}" srcOrd="7" destOrd="0" parTransId="{D4B35404-65B6-40A8-AF9C-0D7677DBC136}" sibTransId="{D3605A1A-3900-409D-82AF-42AC8C23ECFC}"/>
    <dgm:cxn modelId="{63349F65-F4F3-4ED4-8BA9-B576B6EA55D9}" type="presOf" srcId="{ABA3AB33-3B60-403A-A9E3-20E01AA892B6}" destId="{838D6F9C-39E0-4621-890C-1086CAB29F83}" srcOrd="0" destOrd="0" presId="urn:microsoft.com/office/officeart/2005/8/layout/vList2"/>
    <dgm:cxn modelId="{B5AEA543-CFBA-4F1B-9828-A441A5DF1DAA}" srcId="{50A4FEB8-D88D-4C39-A170-42201F3B197E}" destId="{B61013B9-5584-4A6B-AAB3-38A54D121D7E}" srcOrd="3" destOrd="0" parTransId="{0B1C4682-6314-4DBD-8A36-AA2C57752392}" sibTransId="{50D639F0-1687-4997-A432-D572522BEC7A}"/>
    <dgm:cxn modelId="{7D90823A-EC51-46A1-B9E7-B3FCD89D86D7}" type="presOf" srcId="{0F7CB649-C56E-4514-9D53-BA9C593DDEF2}" destId="{0046DFC9-0EB0-4577-B1B0-7144AA506B70}" srcOrd="0" destOrd="0" presId="urn:microsoft.com/office/officeart/2005/8/layout/vList2"/>
    <dgm:cxn modelId="{F17CF4B1-85CE-4AE9-BFC8-2E86BD87EE8E}" srcId="{50A4FEB8-D88D-4C39-A170-42201F3B197E}" destId="{0F7CB649-C56E-4514-9D53-BA9C593DDEF2}" srcOrd="6" destOrd="0" parTransId="{4330E54F-06E2-4098-8C4D-CFC92DE7C91F}" sibTransId="{E53F7DED-A02E-496B-A1AD-E7C317BD3BB9}"/>
    <dgm:cxn modelId="{B5A98A4F-04C0-4BFD-8F7B-DDB9FC592898}" type="presOf" srcId="{82F10D0B-4D57-4D54-9D36-10C022EC21C3}" destId="{C8B88AA7-3837-482F-90BD-8F2836950FB1}" srcOrd="0" destOrd="0" presId="urn:microsoft.com/office/officeart/2005/8/layout/vList2"/>
    <dgm:cxn modelId="{C52870CC-F0D0-4554-9E11-8C8C6E5E62F4}" srcId="{50A4FEB8-D88D-4C39-A170-42201F3B197E}" destId="{ABA3AB33-3B60-403A-A9E3-20E01AA892B6}" srcOrd="0" destOrd="0" parTransId="{44F79141-AD6C-4A21-9074-F34CC5A027F9}" sibTransId="{7EE3C8A0-B102-48A7-B1BA-A1B300B3B8A7}"/>
    <dgm:cxn modelId="{6EC858CA-6F8C-4389-898F-4693BEDE3D46}" type="presOf" srcId="{50A4FEB8-D88D-4C39-A170-42201F3B197E}" destId="{80698530-5F9D-4C2F-9269-0717959A71D8}" srcOrd="0" destOrd="0" presId="urn:microsoft.com/office/officeart/2005/8/layout/vList2"/>
    <dgm:cxn modelId="{AB157B40-FBC2-46A8-8DB7-52218CC55412}" srcId="{50A4FEB8-D88D-4C39-A170-42201F3B197E}" destId="{82F10D0B-4D57-4D54-9D36-10C022EC21C3}" srcOrd="1" destOrd="0" parTransId="{6BE63399-DC6B-4AFA-80AC-760DE446F17B}" sibTransId="{16337775-0EF9-4F4F-BA90-3CCDA3513491}"/>
    <dgm:cxn modelId="{9C33BE02-4834-4F05-A5ED-E987DC5E6572}" srcId="{50A4FEB8-D88D-4C39-A170-42201F3B197E}" destId="{A55BA66F-2A83-4C75-9571-17A1931F56D7}" srcOrd="5" destOrd="0" parTransId="{FD1E839E-BFEF-4781-8E2A-6230232F4419}" sibTransId="{B9B5BE79-B5A4-49FC-BDEC-6743378A35B3}"/>
    <dgm:cxn modelId="{DCA9FE55-14E5-41F2-B719-725080E21176}" type="presOf" srcId="{A55BA66F-2A83-4C75-9571-17A1931F56D7}" destId="{CD114EDB-D095-4847-B1D9-7A50CE26FE00}" srcOrd="0" destOrd="0" presId="urn:microsoft.com/office/officeart/2005/8/layout/vList2"/>
    <dgm:cxn modelId="{B1602116-F7CA-45A2-8E5E-9B958B5C611B}" type="presOf" srcId="{11743A28-8578-4129-8348-E1FBE4E8F449}" destId="{DBEA2E9E-D5F3-46C4-84ED-A136A78914D4}" srcOrd="0" destOrd="0" presId="urn:microsoft.com/office/officeart/2005/8/layout/vList2"/>
    <dgm:cxn modelId="{0CF4EC1C-A282-4B81-8442-512FC09117CD}" type="presParOf" srcId="{80698530-5F9D-4C2F-9269-0717959A71D8}" destId="{838D6F9C-39E0-4621-890C-1086CAB29F83}" srcOrd="0" destOrd="0" presId="urn:microsoft.com/office/officeart/2005/8/layout/vList2"/>
    <dgm:cxn modelId="{904F7556-3467-4730-9881-928FDF913C49}" type="presParOf" srcId="{80698530-5F9D-4C2F-9269-0717959A71D8}" destId="{6F3CA020-5D5E-4B3A-B592-2CD90FCB23E7}" srcOrd="1" destOrd="0" presId="urn:microsoft.com/office/officeart/2005/8/layout/vList2"/>
    <dgm:cxn modelId="{DD00A978-291B-4BEC-A736-5D8CF5FE1FED}" type="presParOf" srcId="{80698530-5F9D-4C2F-9269-0717959A71D8}" destId="{C8B88AA7-3837-482F-90BD-8F2836950FB1}" srcOrd="2" destOrd="0" presId="urn:microsoft.com/office/officeart/2005/8/layout/vList2"/>
    <dgm:cxn modelId="{A9AD6CE6-D46B-4E8A-B8EC-94E7698BB0BA}" type="presParOf" srcId="{80698530-5F9D-4C2F-9269-0717959A71D8}" destId="{AE3F6BB8-77BB-4B6B-9376-370A8FD6CB42}" srcOrd="3" destOrd="0" presId="urn:microsoft.com/office/officeart/2005/8/layout/vList2"/>
    <dgm:cxn modelId="{D75BE964-472E-4DA0-8195-4C71AA475F32}" type="presParOf" srcId="{80698530-5F9D-4C2F-9269-0717959A71D8}" destId="{DBEA2E9E-D5F3-46C4-84ED-A136A78914D4}" srcOrd="4" destOrd="0" presId="urn:microsoft.com/office/officeart/2005/8/layout/vList2"/>
    <dgm:cxn modelId="{91B42DED-C90C-4454-9A74-39591E27B2FD}" type="presParOf" srcId="{80698530-5F9D-4C2F-9269-0717959A71D8}" destId="{4B94A2BA-A2CC-4E13-9E24-BB429B51C20B}" srcOrd="5" destOrd="0" presId="urn:microsoft.com/office/officeart/2005/8/layout/vList2"/>
    <dgm:cxn modelId="{A2AF56B0-7204-44BA-9C21-8B37BC0E820F}" type="presParOf" srcId="{80698530-5F9D-4C2F-9269-0717959A71D8}" destId="{27A0DDB6-1DAC-4150-A2F8-C94EA9D40EA2}" srcOrd="6" destOrd="0" presId="urn:microsoft.com/office/officeart/2005/8/layout/vList2"/>
    <dgm:cxn modelId="{2122A216-F964-435C-A875-E0E33F82DD95}" type="presParOf" srcId="{80698530-5F9D-4C2F-9269-0717959A71D8}" destId="{A9B9B4E2-FB98-4F9C-9CB7-487472B6D319}" srcOrd="7" destOrd="0" presId="urn:microsoft.com/office/officeart/2005/8/layout/vList2"/>
    <dgm:cxn modelId="{F5C32E95-91E6-4864-A8EF-887C251F0F8E}" type="presParOf" srcId="{80698530-5F9D-4C2F-9269-0717959A71D8}" destId="{0EF895F7-CB09-40DD-BBF0-B33E442575B5}" srcOrd="8" destOrd="0" presId="urn:microsoft.com/office/officeart/2005/8/layout/vList2"/>
    <dgm:cxn modelId="{D105D81A-9F56-4814-839F-B63AE33B2133}" type="presParOf" srcId="{80698530-5F9D-4C2F-9269-0717959A71D8}" destId="{4B5496F4-7B5C-4380-839E-0F922F97159D}" srcOrd="9" destOrd="0" presId="urn:microsoft.com/office/officeart/2005/8/layout/vList2"/>
    <dgm:cxn modelId="{D7556D41-20E0-49EC-9399-168C1BA720A7}" type="presParOf" srcId="{80698530-5F9D-4C2F-9269-0717959A71D8}" destId="{CD114EDB-D095-4847-B1D9-7A50CE26FE00}" srcOrd="10" destOrd="0" presId="urn:microsoft.com/office/officeart/2005/8/layout/vList2"/>
    <dgm:cxn modelId="{E68A3DE7-4670-4FC0-B633-42E7AC3C28D1}" type="presParOf" srcId="{80698530-5F9D-4C2F-9269-0717959A71D8}" destId="{0B8DDF66-0B86-498B-B9F9-892687136CD3}" srcOrd="11" destOrd="0" presId="urn:microsoft.com/office/officeart/2005/8/layout/vList2"/>
    <dgm:cxn modelId="{C3CAB967-FC19-4C00-B5AD-7595C71418A0}" type="presParOf" srcId="{80698530-5F9D-4C2F-9269-0717959A71D8}" destId="{0046DFC9-0EB0-4577-B1B0-7144AA506B70}" srcOrd="12" destOrd="0" presId="urn:microsoft.com/office/officeart/2005/8/layout/vList2"/>
    <dgm:cxn modelId="{EBFF68CF-0F1C-40FE-8BF5-13C7A1CAB61C}" type="presParOf" srcId="{80698530-5F9D-4C2F-9269-0717959A71D8}" destId="{AC3DC6AB-7B8E-4559-A9D3-E66631F854C6}" srcOrd="13" destOrd="0" presId="urn:microsoft.com/office/officeart/2005/8/layout/vList2"/>
    <dgm:cxn modelId="{41922787-FEB3-4B89-8B3C-0B44646044F9}" type="presParOf" srcId="{80698530-5F9D-4C2F-9269-0717959A71D8}" destId="{BB506852-57DD-4D86-8EF5-CEB0EBEA508F}"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DED789-2935-43C1-BA65-66399423446B}" type="doc">
      <dgm:prSet loTypeId="urn:microsoft.com/office/officeart/2005/8/layout/default" loCatId="list" qsTypeId="urn:microsoft.com/office/officeart/2005/8/quickstyle/3d4" qsCatId="3D" csTypeId="urn:microsoft.com/office/officeart/2005/8/colors/accent2_4" csCatId="accent2" phldr="1"/>
      <dgm:spPr/>
      <dgm:t>
        <a:bodyPr/>
        <a:lstStyle/>
        <a:p>
          <a:endParaRPr lang="es-EC"/>
        </a:p>
      </dgm:t>
    </dgm:pt>
    <dgm:pt modelId="{C71D0F34-5038-4D7F-9FF9-8005EBF637F6}">
      <dgm:prSet custT="1"/>
      <dgm:spPr>
        <a:gradFill flip="none" rotWithShape="0">
          <a:gsLst>
            <a:gs pos="0">
              <a:srgbClr val="F3EE12">
                <a:shade val="30000"/>
                <a:satMod val="115000"/>
              </a:srgbClr>
            </a:gs>
            <a:gs pos="50000">
              <a:srgbClr val="F3EE12">
                <a:shade val="67500"/>
                <a:satMod val="115000"/>
              </a:srgbClr>
            </a:gs>
            <a:gs pos="100000">
              <a:srgbClr val="F3EE12">
                <a:shade val="100000"/>
                <a:satMod val="115000"/>
              </a:srgbClr>
            </a:gs>
          </a:gsLst>
          <a:path path="circle">
            <a:fillToRect l="100000" t="100000"/>
          </a:path>
          <a:tileRect r="-100000" b="-100000"/>
        </a:gradFill>
      </dgm:spPr>
      <dgm:t>
        <a:bodyPr/>
        <a:lstStyle/>
        <a:p>
          <a:r>
            <a:rPr lang="es-ES_tradnl" sz="1600" b="1" smtClean="0">
              <a:solidFill>
                <a:schemeClr val="tx1"/>
              </a:solidFill>
            </a:rPr>
            <a:t>4.-</a:t>
          </a:r>
          <a:r>
            <a:rPr lang="es-ES_tradnl" sz="1600" smtClean="0">
              <a:solidFill>
                <a:schemeClr val="tx1"/>
              </a:solidFill>
            </a:rPr>
            <a:t>. Mediante la implementación del proyecto se espera concientizar al cliente y al personal de Catering Service para lograr un cambio de hábitos alimenticios y prevenir enfermedades.</a:t>
          </a:r>
          <a:endParaRPr lang="es-EC" sz="1600">
            <a:solidFill>
              <a:schemeClr val="tx1"/>
            </a:solidFill>
          </a:endParaRPr>
        </a:p>
      </dgm:t>
    </dgm:pt>
    <dgm:pt modelId="{F436D228-83BC-4E96-9D8D-995CD8C2B1E3}" type="parTrans" cxnId="{4C35B757-05A3-4C6D-8DBA-8BBD55642497}">
      <dgm:prSet/>
      <dgm:spPr/>
      <dgm:t>
        <a:bodyPr/>
        <a:lstStyle/>
        <a:p>
          <a:endParaRPr lang="es-EC" sz="2400"/>
        </a:p>
      </dgm:t>
    </dgm:pt>
    <dgm:pt modelId="{51F668F9-999E-4326-8C15-141D9437E924}" type="sibTrans" cxnId="{4C35B757-05A3-4C6D-8DBA-8BBD55642497}">
      <dgm:prSet/>
      <dgm:spPr/>
      <dgm:t>
        <a:bodyPr/>
        <a:lstStyle/>
        <a:p>
          <a:endParaRPr lang="es-EC" sz="2400"/>
        </a:p>
      </dgm:t>
    </dgm:pt>
    <dgm:pt modelId="{6A554F1F-9582-4888-831C-1545AB295301}">
      <dgm:prSet custT="1"/>
      <dgm:spPr>
        <a:gradFill flip="none" rotWithShape="0">
          <a:gsLst>
            <a:gs pos="0">
              <a:srgbClr val="F3EE12">
                <a:shade val="30000"/>
                <a:satMod val="115000"/>
              </a:srgbClr>
            </a:gs>
            <a:gs pos="50000">
              <a:srgbClr val="F3EE12">
                <a:shade val="67500"/>
                <a:satMod val="115000"/>
              </a:srgbClr>
            </a:gs>
            <a:gs pos="100000">
              <a:srgbClr val="F3EE12">
                <a:shade val="100000"/>
                <a:satMod val="115000"/>
              </a:srgbClr>
            </a:gs>
          </a:gsLst>
          <a:path path="circle">
            <a:fillToRect l="100000" t="100000"/>
          </a:path>
          <a:tileRect r="-100000" b="-100000"/>
        </a:gradFill>
      </dgm:spPr>
      <dgm:t>
        <a:bodyPr/>
        <a:lstStyle/>
        <a:p>
          <a:r>
            <a:rPr lang="es-ES_tradnl" sz="1600" b="1" dirty="0" smtClean="0">
              <a:solidFill>
                <a:schemeClr val="tx1"/>
              </a:solidFill>
            </a:rPr>
            <a:t>3.- </a:t>
          </a:r>
          <a:r>
            <a:rPr lang="es-ES_tradnl" sz="1600" dirty="0" smtClean="0">
              <a:solidFill>
                <a:schemeClr val="tx1"/>
              </a:solidFill>
            </a:rPr>
            <a:t>En el transcurso de la investigación se ha observado que no existe organización estatal que regule las normas y requisitos para la operación de este tipo de establecimientos, y esto ocasiona un mercado competitivo muy inestable.</a:t>
          </a:r>
          <a:endParaRPr lang="es-EC" sz="1600" dirty="0">
            <a:solidFill>
              <a:schemeClr val="tx1"/>
            </a:solidFill>
          </a:endParaRPr>
        </a:p>
      </dgm:t>
    </dgm:pt>
    <dgm:pt modelId="{C910420C-40F8-481F-B926-B1482FAD3137}" type="sibTrans" cxnId="{B493C07C-9091-4E13-989F-858A78A1FABC}">
      <dgm:prSet/>
      <dgm:spPr/>
      <dgm:t>
        <a:bodyPr/>
        <a:lstStyle/>
        <a:p>
          <a:endParaRPr lang="es-EC" sz="2400"/>
        </a:p>
      </dgm:t>
    </dgm:pt>
    <dgm:pt modelId="{C24CCA4E-51DC-44E7-AC47-365E5FCE43B6}" type="parTrans" cxnId="{B493C07C-9091-4E13-989F-858A78A1FABC}">
      <dgm:prSet/>
      <dgm:spPr/>
      <dgm:t>
        <a:bodyPr/>
        <a:lstStyle/>
        <a:p>
          <a:endParaRPr lang="es-EC" sz="2400"/>
        </a:p>
      </dgm:t>
    </dgm:pt>
    <dgm:pt modelId="{3C1DDDB2-D87B-4A87-89DF-08ED4FE8024F}">
      <dgm:prSet custT="1"/>
      <dgm:spPr>
        <a:gradFill flip="none" rotWithShape="0">
          <a:gsLst>
            <a:gs pos="0">
              <a:srgbClr val="F3EE12">
                <a:shade val="30000"/>
                <a:satMod val="115000"/>
              </a:srgbClr>
            </a:gs>
            <a:gs pos="50000">
              <a:srgbClr val="F3EE12">
                <a:shade val="67500"/>
                <a:satMod val="115000"/>
              </a:srgbClr>
            </a:gs>
            <a:gs pos="100000">
              <a:srgbClr val="F3EE12">
                <a:shade val="100000"/>
                <a:satMod val="115000"/>
              </a:srgbClr>
            </a:gs>
          </a:gsLst>
          <a:path path="circle">
            <a:fillToRect l="100000" t="100000"/>
          </a:path>
          <a:tileRect r="-100000" b="-100000"/>
        </a:gradFill>
      </dgm:spPr>
      <dgm:t>
        <a:bodyPr/>
        <a:lstStyle/>
        <a:p>
          <a:r>
            <a:rPr lang="es-ES_tradnl" sz="1600" b="1" dirty="0" smtClean="0">
              <a:solidFill>
                <a:schemeClr val="tx1"/>
              </a:solidFill>
            </a:rPr>
            <a:t>2.- </a:t>
          </a:r>
          <a:r>
            <a:rPr lang="es-ES_tradnl" sz="1600" dirty="0" smtClean="0">
              <a:solidFill>
                <a:schemeClr val="tx1"/>
              </a:solidFill>
            </a:rPr>
            <a:t>El Catering </a:t>
          </a:r>
          <a:r>
            <a:rPr lang="es-ES_tradnl" sz="1600" dirty="0" err="1" smtClean="0">
              <a:solidFill>
                <a:schemeClr val="tx1"/>
              </a:solidFill>
            </a:rPr>
            <a:t>Service</a:t>
          </a:r>
          <a:r>
            <a:rPr lang="es-ES_tradnl" sz="1600" dirty="0" smtClean="0">
              <a:solidFill>
                <a:schemeClr val="tx1"/>
              </a:solidFill>
            </a:rPr>
            <a:t> un sector industrial con una presencia considerada en nuestro país sin embargo la poca información e importancia hace que el trabajo realizado se enfoque en las necesidades del cliente, datos que de alguna manera ayudaran al interesado a crear una idea clara sobre como mejorar su estilo de vida.</a:t>
          </a:r>
          <a:endParaRPr lang="es-EC" sz="1600" dirty="0">
            <a:solidFill>
              <a:schemeClr val="tx1"/>
            </a:solidFill>
          </a:endParaRPr>
        </a:p>
      </dgm:t>
    </dgm:pt>
    <dgm:pt modelId="{BB18A153-DBDD-4CE0-82D8-2CCC57AB96CA}" type="sibTrans" cxnId="{E6797B87-26B6-4FD8-B3A5-3C6583184122}">
      <dgm:prSet/>
      <dgm:spPr/>
      <dgm:t>
        <a:bodyPr/>
        <a:lstStyle/>
        <a:p>
          <a:endParaRPr lang="es-EC" sz="2400"/>
        </a:p>
      </dgm:t>
    </dgm:pt>
    <dgm:pt modelId="{FD2B01DD-E5F8-4E45-9C23-5E2F9AF16D88}" type="parTrans" cxnId="{E6797B87-26B6-4FD8-B3A5-3C6583184122}">
      <dgm:prSet/>
      <dgm:spPr/>
      <dgm:t>
        <a:bodyPr/>
        <a:lstStyle/>
        <a:p>
          <a:endParaRPr lang="es-EC" sz="2400"/>
        </a:p>
      </dgm:t>
    </dgm:pt>
    <dgm:pt modelId="{BC2AB118-48CE-42FD-9C4B-FB5EBE23B5A5}">
      <dgm:prSet custT="1"/>
      <dgm:spPr>
        <a:gradFill flip="none" rotWithShape="0">
          <a:gsLst>
            <a:gs pos="0">
              <a:srgbClr val="F3EE12">
                <a:shade val="30000"/>
                <a:satMod val="115000"/>
              </a:srgbClr>
            </a:gs>
            <a:gs pos="50000">
              <a:srgbClr val="F3EE12">
                <a:shade val="67500"/>
                <a:satMod val="115000"/>
              </a:srgbClr>
            </a:gs>
            <a:gs pos="100000">
              <a:srgbClr val="F3EE12">
                <a:shade val="100000"/>
                <a:satMod val="115000"/>
              </a:srgbClr>
            </a:gs>
          </a:gsLst>
          <a:path path="circle">
            <a:fillToRect l="100000" t="100000"/>
          </a:path>
          <a:tileRect r="-100000" b="-100000"/>
        </a:gradFill>
      </dgm:spPr>
      <dgm:t>
        <a:bodyPr/>
        <a:lstStyle/>
        <a:p>
          <a:r>
            <a:rPr lang="es-ES_tradnl" sz="1600" b="1" dirty="0" smtClean="0">
              <a:solidFill>
                <a:schemeClr val="tx1"/>
              </a:solidFill>
            </a:rPr>
            <a:t>1.- </a:t>
          </a:r>
          <a:r>
            <a:rPr lang="es-ES_tradnl" sz="1600" dirty="0" smtClean="0">
              <a:solidFill>
                <a:schemeClr val="tx1"/>
              </a:solidFill>
            </a:rPr>
            <a:t>El trabajo presentado es una fuente de datos que se ha extraído de 40 años de  trayectoria de la empresa Catering </a:t>
          </a:r>
          <a:r>
            <a:rPr lang="es-ES_tradnl" sz="1600" dirty="0" err="1" smtClean="0">
              <a:solidFill>
                <a:schemeClr val="tx1"/>
              </a:solidFill>
            </a:rPr>
            <a:t>Service</a:t>
          </a:r>
          <a:r>
            <a:rPr lang="es-ES_tradnl" sz="1600" dirty="0" smtClean="0">
              <a:solidFill>
                <a:schemeClr val="tx1"/>
              </a:solidFill>
            </a:rPr>
            <a:t>, así como de la amplia  experiencia de sus colaboradores. </a:t>
          </a:r>
          <a:endParaRPr lang="es-EC" sz="1600" dirty="0">
            <a:solidFill>
              <a:schemeClr val="tx1"/>
            </a:solidFill>
          </a:endParaRPr>
        </a:p>
      </dgm:t>
    </dgm:pt>
    <dgm:pt modelId="{83684CD5-D59E-4A8E-BC97-0A00B7D1F6DC}" type="sibTrans" cxnId="{5A616A15-5276-4CB8-9EE6-4A84A0E54DAA}">
      <dgm:prSet/>
      <dgm:spPr/>
      <dgm:t>
        <a:bodyPr/>
        <a:lstStyle/>
        <a:p>
          <a:endParaRPr lang="es-EC" sz="2400"/>
        </a:p>
      </dgm:t>
    </dgm:pt>
    <dgm:pt modelId="{563DEAE1-E6EE-4A63-9910-9A468FFA1B11}" type="parTrans" cxnId="{5A616A15-5276-4CB8-9EE6-4A84A0E54DAA}">
      <dgm:prSet/>
      <dgm:spPr/>
      <dgm:t>
        <a:bodyPr/>
        <a:lstStyle/>
        <a:p>
          <a:endParaRPr lang="es-EC" sz="2400"/>
        </a:p>
      </dgm:t>
    </dgm:pt>
    <dgm:pt modelId="{AF2CEB77-CAE0-4E5B-A9FD-D83F03B3D1EE}" type="pres">
      <dgm:prSet presAssocID="{5BDED789-2935-43C1-BA65-66399423446B}" presName="diagram" presStyleCnt="0">
        <dgm:presLayoutVars>
          <dgm:dir/>
          <dgm:resizeHandles val="exact"/>
        </dgm:presLayoutVars>
      </dgm:prSet>
      <dgm:spPr/>
      <dgm:t>
        <a:bodyPr/>
        <a:lstStyle/>
        <a:p>
          <a:endParaRPr lang="es-ES"/>
        </a:p>
      </dgm:t>
    </dgm:pt>
    <dgm:pt modelId="{02423D69-DE0E-4D35-A789-CFC174516245}" type="pres">
      <dgm:prSet presAssocID="{BC2AB118-48CE-42FD-9C4B-FB5EBE23B5A5}" presName="node" presStyleLbl="node1" presStyleIdx="0" presStyleCnt="4" custScaleX="116266" custScaleY="113871">
        <dgm:presLayoutVars>
          <dgm:bulletEnabled val="1"/>
        </dgm:presLayoutVars>
      </dgm:prSet>
      <dgm:spPr/>
      <dgm:t>
        <a:bodyPr/>
        <a:lstStyle/>
        <a:p>
          <a:endParaRPr lang="es-ES"/>
        </a:p>
      </dgm:t>
    </dgm:pt>
    <dgm:pt modelId="{E41BF959-99F9-4692-B32D-748FEF5D0235}" type="pres">
      <dgm:prSet presAssocID="{83684CD5-D59E-4A8E-BC97-0A00B7D1F6DC}" presName="sibTrans" presStyleCnt="0"/>
      <dgm:spPr/>
    </dgm:pt>
    <dgm:pt modelId="{A8532A49-1211-4D0B-AD4D-F2738C8F2D54}" type="pres">
      <dgm:prSet presAssocID="{3C1DDDB2-D87B-4A87-89DF-08ED4FE8024F}" presName="node" presStyleLbl="node1" presStyleIdx="1" presStyleCnt="4" custScaleX="116850" custScaleY="112202">
        <dgm:presLayoutVars>
          <dgm:bulletEnabled val="1"/>
        </dgm:presLayoutVars>
      </dgm:prSet>
      <dgm:spPr/>
      <dgm:t>
        <a:bodyPr/>
        <a:lstStyle/>
        <a:p>
          <a:endParaRPr lang="es-ES"/>
        </a:p>
      </dgm:t>
    </dgm:pt>
    <dgm:pt modelId="{7719DFA9-C52C-408B-B907-DA4F210BDB6E}" type="pres">
      <dgm:prSet presAssocID="{BB18A153-DBDD-4CE0-82D8-2CCC57AB96CA}" presName="sibTrans" presStyleCnt="0"/>
      <dgm:spPr/>
    </dgm:pt>
    <dgm:pt modelId="{66FC374C-274A-447D-8C76-FBBF67C9DA54}" type="pres">
      <dgm:prSet presAssocID="{6A554F1F-9582-4888-831C-1545AB295301}" presName="node" presStyleLbl="node1" presStyleIdx="2" presStyleCnt="4" custScaleX="121125" custScaleY="109094">
        <dgm:presLayoutVars>
          <dgm:bulletEnabled val="1"/>
        </dgm:presLayoutVars>
      </dgm:prSet>
      <dgm:spPr/>
      <dgm:t>
        <a:bodyPr/>
        <a:lstStyle/>
        <a:p>
          <a:endParaRPr lang="es-ES"/>
        </a:p>
      </dgm:t>
    </dgm:pt>
    <dgm:pt modelId="{CA1E4165-B83A-42DC-83EB-3E0BC0E425FA}" type="pres">
      <dgm:prSet presAssocID="{C910420C-40F8-481F-B926-B1482FAD3137}" presName="sibTrans" presStyleCnt="0"/>
      <dgm:spPr/>
    </dgm:pt>
    <dgm:pt modelId="{E9B53F25-093C-498A-8673-4078ED0B6806}" type="pres">
      <dgm:prSet presAssocID="{C71D0F34-5038-4D7F-9FF9-8005EBF637F6}" presName="node" presStyleLbl="node1" presStyleIdx="3" presStyleCnt="4" custScaleX="114920" custScaleY="113551">
        <dgm:presLayoutVars>
          <dgm:bulletEnabled val="1"/>
        </dgm:presLayoutVars>
      </dgm:prSet>
      <dgm:spPr/>
      <dgm:t>
        <a:bodyPr/>
        <a:lstStyle/>
        <a:p>
          <a:endParaRPr lang="es-ES"/>
        </a:p>
      </dgm:t>
    </dgm:pt>
  </dgm:ptLst>
  <dgm:cxnLst>
    <dgm:cxn modelId="{EAEA3A37-888F-43E3-9DAA-7E4AF2E9BC90}" type="presOf" srcId="{C71D0F34-5038-4D7F-9FF9-8005EBF637F6}" destId="{E9B53F25-093C-498A-8673-4078ED0B6806}" srcOrd="0" destOrd="0" presId="urn:microsoft.com/office/officeart/2005/8/layout/default"/>
    <dgm:cxn modelId="{B493C07C-9091-4E13-989F-858A78A1FABC}" srcId="{5BDED789-2935-43C1-BA65-66399423446B}" destId="{6A554F1F-9582-4888-831C-1545AB295301}" srcOrd="2" destOrd="0" parTransId="{C24CCA4E-51DC-44E7-AC47-365E5FCE43B6}" sibTransId="{C910420C-40F8-481F-B926-B1482FAD3137}"/>
    <dgm:cxn modelId="{C673AC1F-5A9B-46F8-A191-441B720F6A09}" type="presOf" srcId="{6A554F1F-9582-4888-831C-1545AB295301}" destId="{66FC374C-274A-447D-8C76-FBBF67C9DA54}" srcOrd="0" destOrd="0" presId="urn:microsoft.com/office/officeart/2005/8/layout/default"/>
    <dgm:cxn modelId="{5A616A15-5276-4CB8-9EE6-4A84A0E54DAA}" srcId="{5BDED789-2935-43C1-BA65-66399423446B}" destId="{BC2AB118-48CE-42FD-9C4B-FB5EBE23B5A5}" srcOrd="0" destOrd="0" parTransId="{563DEAE1-E6EE-4A63-9910-9A468FFA1B11}" sibTransId="{83684CD5-D59E-4A8E-BC97-0A00B7D1F6DC}"/>
    <dgm:cxn modelId="{F25A4410-A09E-4090-9A71-1E851FA4BBA6}" type="presOf" srcId="{3C1DDDB2-D87B-4A87-89DF-08ED4FE8024F}" destId="{A8532A49-1211-4D0B-AD4D-F2738C8F2D54}" srcOrd="0" destOrd="0" presId="urn:microsoft.com/office/officeart/2005/8/layout/default"/>
    <dgm:cxn modelId="{E6797B87-26B6-4FD8-B3A5-3C6583184122}" srcId="{5BDED789-2935-43C1-BA65-66399423446B}" destId="{3C1DDDB2-D87B-4A87-89DF-08ED4FE8024F}" srcOrd="1" destOrd="0" parTransId="{FD2B01DD-E5F8-4E45-9C23-5E2F9AF16D88}" sibTransId="{BB18A153-DBDD-4CE0-82D8-2CCC57AB96CA}"/>
    <dgm:cxn modelId="{38015221-1423-4FA5-AE48-9902C2514C13}" type="presOf" srcId="{5BDED789-2935-43C1-BA65-66399423446B}" destId="{AF2CEB77-CAE0-4E5B-A9FD-D83F03B3D1EE}" srcOrd="0" destOrd="0" presId="urn:microsoft.com/office/officeart/2005/8/layout/default"/>
    <dgm:cxn modelId="{4C35B757-05A3-4C6D-8DBA-8BBD55642497}" srcId="{5BDED789-2935-43C1-BA65-66399423446B}" destId="{C71D0F34-5038-4D7F-9FF9-8005EBF637F6}" srcOrd="3" destOrd="0" parTransId="{F436D228-83BC-4E96-9D8D-995CD8C2B1E3}" sibTransId="{51F668F9-999E-4326-8C15-141D9437E924}"/>
    <dgm:cxn modelId="{08EAA7F2-57D7-4EFB-8228-619F5B033EFA}" type="presOf" srcId="{BC2AB118-48CE-42FD-9C4B-FB5EBE23B5A5}" destId="{02423D69-DE0E-4D35-A789-CFC174516245}" srcOrd="0" destOrd="0" presId="urn:microsoft.com/office/officeart/2005/8/layout/default"/>
    <dgm:cxn modelId="{DE56B3AD-F8D6-4340-8EDA-BBE6CF9DC385}" type="presParOf" srcId="{AF2CEB77-CAE0-4E5B-A9FD-D83F03B3D1EE}" destId="{02423D69-DE0E-4D35-A789-CFC174516245}" srcOrd="0" destOrd="0" presId="urn:microsoft.com/office/officeart/2005/8/layout/default"/>
    <dgm:cxn modelId="{C9331F60-E971-49BD-AA46-4FC2866163EB}" type="presParOf" srcId="{AF2CEB77-CAE0-4E5B-A9FD-D83F03B3D1EE}" destId="{E41BF959-99F9-4692-B32D-748FEF5D0235}" srcOrd="1" destOrd="0" presId="urn:microsoft.com/office/officeart/2005/8/layout/default"/>
    <dgm:cxn modelId="{CCCC1F4D-84EB-4C35-B4C3-E283F351A51A}" type="presParOf" srcId="{AF2CEB77-CAE0-4E5B-A9FD-D83F03B3D1EE}" destId="{A8532A49-1211-4D0B-AD4D-F2738C8F2D54}" srcOrd="2" destOrd="0" presId="urn:microsoft.com/office/officeart/2005/8/layout/default"/>
    <dgm:cxn modelId="{10AB9635-C0F8-4C81-887F-94824128E47A}" type="presParOf" srcId="{AF2CEB77-CAE0-4E5B-A9FD-D83F03B3D1EE}" destId="{7719DFA9-C52C-408B-B907-DA4F210BDB6E}" srcOrd="3" destOrd="0" presId="urn:microsoft.com/office/officeart/2005/8/layout/default"/>
    <dgm:cxn modelId="{37A2B88A-B8C9-4776-AE97-E83C995B95D1}" type="presParOf" srcId="{AF2CEB77-CAE0-4E5B-A9FD-D83F03B3D1EE}" destId="{66FC374C-274A-447D-8C76-FBBF67C9DA54}" srcOrd="4" destOrd="0" presId="urn:microsoft.com/office/officeart/2005/8/layout/default"/>
    <dgm:cxn modelId="{D150FF0F-34D0-48C7-89B2-EEBE27633C7C}" type="presParOf" srcId="{AF2CEB77-CAE0-4E5B-A9FD-D83F03B3D1EE}" destId="{CA1E4165-B83A-42DC-83EB-3E0BC0E425FA}" srcOrd="5" destOrd="0" presId="urn:microsoft.com/office/officeart/2005/8/layout/default"/>
    <dgm:cxn modelId="{482D2213-AC42-4A14-B67D-2C03B1790D81}" type="presParOf" srcId="{AF2CEB77-CAE0-4E5B-A9FD-D83F03B3D1EE}" destId="{E9B53F25-093C-498A-8673-4078ED0B6806}"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DED789-2935-43C1-BA65-66399423446B}" type="doc">
      <dgm:prSet loTypeId="urn:microsoft.com/office/officeart/2005/8/layout/default" loCatId="list" qsTypeId="urn:microsoft.com/office/officeart/2005/8/quickstyle/3d4" qsCatId="3D" csTypeId="urn:microsoft.com/office/officeart/2005/8/colors/accent2_4" csCatId="accent2" phldr="1"/>
      <dgm:spPr/>
      <dgm:t>
        <a:bodyPr/>
        <a:lstStyle/>
        <a:p>
          <a:endParaRPr lang="es-EC"/>
        </a:p>
      </dgm:t>
    </dgm:pt>
    <dgm:pt modelId="{C71D0F34-5038-4D7F-9FF9-8005EBF637F6}">
      <dgm:prSet custT="1"/>
      <dgm:spPr>
        <a:gradFill flip="none" rotWithShape="0">
          <a:gsLst>
            <a:gs pos="0">
              <a:srgbClr val="F3EE12">
                <a:shade val="30000"/>
                <a:satMod val="115000"/>
              </a:srgbClr>
            </a:gs>
            <a:gs pos="50000">
              <a:srgbClr val="F3EE12">
                <a:shade val="67500"/>
                <a:satMod val="115000"/>
              </a:srgbClr>
            </a:gs>
            <a:gs pos="100000">
              <a:srgbClr val="F3EE12">
                <a:shade val="100000"/>
                <a:satMod val="115000"/>
              </a:srgbClr>
            </a:gs>
          </a:gsLst>
          <a:path path="circle">
            <a:fillToRect l="100000" t="100000"/>
          </a:path>
          <a:tileRect r="-100000" b="-100000"/>
        </a:gradFill>
      </dgm:spPr>
      <dgm:t>
        <a:bodyPr/>
        <a:lstStyle/>
        <a:p>
          <a:r>
            <a:rPr lang="es-ES_tradnl" sz="1600" b="1" dirty="0" smtClean="0">
              <a:solidFill>
                <a:schemeClr val="tx1"/>
              </a:solidFill>
            </a:rPr>
            <a:t>3.- </a:t>
          </a:r>
          <a:r>
            <a:rPr lang="es-ES_tradnl" sz="1600" dirty="0" smtClean="0">
              <a:solidFill>
                <a:schemeClr val="tx1"/>
              </a:solidFill>
            </a:rPr>
            <a:t>Se debería crear un compromiso entre todas las empresas relacionadas en este sector  basado en la cooperación entre el asesor científico, empresa de Catering, y el departamento de salud. </a:t>
          </a:r>
          <a:r>
            <a:rPr lang="es-ES_tradnl" sz="1600" dirty="0" smtClean="0">
              <a:solidFill>
                <a:schemeClr val="tx1"/>
              </a:solidFill>
            </a:rPr>
            <a:t>.</a:t>
          </a:r>
          <a:endParaRPr lang="es-EC" sz="1600" dirty="0">
            <a:solidFill>
              <a:schemeClr val="tx1"/>
            </a:solidFill>
          </a:endParaRPr>
        </a:p>
      </dgm:t>
    </dgm:pt>
    <dgm:pt modelId="{F436D228-83BC-4E96-9D8D-995CD8C2B1E3}" type="parTrans" cxnId="{4C35B757-05A3-4C6D-8DBA-8BBD55642497}">
      <dgm:prSet/>
      <dgm:spPr/>
      <dgm:t>
        <a:bodyPr/>
        <a:lstStyle/>
        <a:p>
          <a:endParaRPr lang="es-EC" sz="2400">
            <a:solidFill>
              <a:schemeClr val="tx1"/>
            </a:solidFill>
          </a:endParaRPr>
        </a:p>
      </dgm:t>
    </dgm:pt>
    <dgm:pt modelId="{51F668F9-999E-4326-8C15-141D9437E924}" type="sibTrans" cxnId="{4C35B757-05A3-4C6D-8DBA-8BBD55642497}">
      <dgm:prSet/>
      <dgm:spPr/>
      <dgm:t>
        <a:bodyPr/>
        <a:lstStyle/>
        <a:p>
          <a:endParaRPr lang="es-EC" sz="2400">
            <a:solidFill>
              <a:schemeClr val="tx1"/>
            </a:solidFill>
          </a:endParaRPr>
        </a:p>
      </dgm:t>
    </dgm:pt>
    <dgm:pt modelId="{3C1DDDB2-D87B-4A87-89DF-08ED4FE8024F}">
      <dgm:prSet custT="1"/>
      <dgm:spPr>
        <a:gradFill flip="none" rotWithShape="0">
          <a:gsLst>
            <a:gs pos="0">
              <a:srgbClr val="F3EE12">
                <a:shade val="30000"/>
                <a:satMod val="115000"/>
              </a:srgbClr>
            </a:gs>
            <a:gs pos="50000">
              <a:srgbClr val="F3EE12">
                <a:shade val="67500"/>
                <a:satMod val="115000"/>
              </a:srgbClr>
            </a:gs>
            <a:gs pos="100000">
              <a:srgbClr val="F3EE12">
                <a:shade val="100000"/>
                <a:satMod val="115000"/>
              </a:srgbClr>
            </a:gs>
          </a:gsLst>
          <a:path path="circle">
            <a:fillToRect l="100000" t="100000"/>
          </a:path>
          <a:tileRect r="-100000" b="-100000"/>
        </a:gradFill>
      </dgm:spPr>
      <dgm:t>
        <a:bodyPr/>
        <a:lstStyle/>
        <a:p>
          <a:r>
            <a:rPr lang="es-ES_tradnl" sz="1600" b="1" dirty="0" smtClean="0">
              <a:solidFill>
                <a:schemeClr val="tx1"/>
              </a:solidFill>
            </a:rPr>
            <a:t>2.- </a:t>
          </a:r>
          <a:r>
            <a:rPr lang="es-ES_tradnl" sz="1600" dirty="0" smtClean="0">
              <a:solidFill>
                <a:schemeClr val="tx1"/>
              </a:solidFill>
            </a:rPr>
            <a:t>Los procesos operativos a ejecutarse en Catering </a:t>
          </a:r>
          <a:r>
            <a:rPr lang="es-ES_tradnl" sz="1600" dirty="0" err="1" smtClean="0">
              <a:solidFill>
                <a:schemeClr val="tx1"/>
              </a:solidFill>
            </a:rPr>
            <a:t>Service</a:t>
          </a:r>
          <a:r>
            <a:rPr lang="es-ES_tradnl" sz="1600" dirty="0" smtClean="0">
              <a:solidFill>
                <a:schemeClr val="tx1"/>
              </a:solidFill>
            </a:rPr>
            <a:t>  son secuenciales, es decir uno depende de otro por lo cual cada proceso debe ser supervisado por personal experimentado, a fin de evitar posibles falencias y por consecuencia pérdidas económicas.</a:t>
          </a:r>
          <a:r>
            <a:rPr lang="es-ES_tradnl" sz="1600" dirty="0" smtClean="0">
              <a:solidFill>
                <a:schemeClr val="tx1"/>
              </a:solidFill>
            </a:rPr>
            <a:t>.</a:t>
          </a:r>
          <a:endParaRPr lang="es-EC" sz="1600" dirty="0">
            <a:solidFill>
              <a:schemeClr val="tx1"/>
            </a:solidFill>
          </a:endParaRPr>
        </a:p>
      </dgm:t>
    </dgm:pt>
    <dgm:pt modelId="{BB18A153-DBDD-4CE0-82D8-2CCC57AB96CA}" type="sibTrans" cxnId="{E6797B87-26B6-4FD8-B3A5-3C6583184122}">
      <dgm:prSet/>
      <dgm:spPr/>
      <dgm:t>
        <a:bodyPr/>
        <a:lstStyle/>
        <a:p>
          <a:endParaRPr lang="es-EC" sz="2400">
            <a:solidFill>
              <a:schemeClr val="tx1"/>
            </a:solidFill>
          </a:endParaRPr>
        </a:p>
      </dgm:t>
    </dgm:pt>
    <dgm:pt modelId="{FD2B01DD-E5F8-4E45-9C23-5E2F9AF16D88}" type="parTrans" cxnId="{E6797B87-26B6-4FD8-B3A5-3C6583184122}">
      <dgm:prSet/>
      <dgm:spPr/>
      <dgm:t>
        <a:bodyPr/>
        <a:lstStyle/>
        <a:p>
          <a:endParaRPr lang="es-EC" sz="2400">
            <a:solidFill>
              <a:schemeClr val="tx1"/>
            </a:solidFill>
          </a:endParaRPr>
        </a:p>
      </dgm:t>
    </dgm:pt>
    <dgm:pt modelId="{BC2AB118-48CE-42FD-9C4B-FB5EBE23B5A5}">
      <dgm:prSet custT="1"/>
      <dgm:spPr>
        <a:gradFill flip="none" rotWithShape="0">
          <a:gsLst>
            <a:gs pos="0">
              <a:srgbClr val="F3EE12">
                <a:shade val="30000"/>
                <a:satMod val="115000"/>
              </a:srgbClr>
            </a:gs>
            <a:gs pos="50000">
              <a:srgbClr val="F3EE12">
                <a:shade val="67500"/>
                <a:satMod val="115000"/>
              </a:srgbClr>
            </a:gs>
            <a:gs pos="100000">
              <a:srgbClr val="F3EE12">
                <a:shade val="100000"/>
                <a:satMod val="115000"/>
              </a:srgbClr>
            </a:gs>
          </a:gsLst>
          <a:path path="circle">
            <a:fillToRect l="100000" t="100000"/>
          </a:path>
          <a:tileRect r="-100000" b="-100000"/>
        </a:gradFill>
      </dgm:spPr>
      <dgm:t>
        <a:bodyPr/>
        <a:lstStyle/>
        <a:p>
          <a:r>
            <a:rPr lang="es-ES_tradnl" sz="1600" b="1" dirty="0" smtClean="0">
              <a:solidFill>
                <a:schemeClr val="tx1"/>
              </a:solidFill>
            </a:rPr>
            <a:t>1.- </a:t>
          </a:r>
          <a:r>
            <a:rPr lang="es-ES_tradnl" sz="1600" dirty="0" smtClean="0">
              <a:solidFill>
                <a:schemeClr val="tx1"/>
              </a:solidFill>
            </a:rPr>
            <a:t>Es necesario analizar el mercado e incrementar nuevas estrategias con el fin de brindar un servicio  competitivo al cliente. </a:t>
          </a:r>
          <a:r>
            <a:rPr lang="es-ES_tradnl" sz="1600" dirty="0" smtClean="0">
              <a:solidFill>
                <a:schemeClr val="tx1"/>
              </a:solidFill>
            </a:rPr>
            <a:t>. </a:t>
          </a:r>
          <a:endParaRPr lang="es-EC" sz="1600" dirty="0">
            <a:solidFill>
              <a:schemeClr val="tx1"/>
            </a:solidFill>
          </a:endParaRPr>
        </a:p>
      </dgm:t>
    </dgm:pt>
    <dgm:pt modelId="{83684CD5-D59E-4A8E-BC97-0A00B7D1F6DC}" type="sibTrans" cxnId="{5A616A15-5276-4CB8-9EE6-4A84A0E54DAA}">
      <dgm:prSet/>
      <dgm:spPr/>
      <dgm:t>
        <a:bodyPr/>
        <a:lstStyle/>
        <a:p>
          <a:endParaRPr lang="es-EC" sz="2400">
            <a:solidFill>
              <a:schemeClr val="tx1"/>
            </a:solidFill>
          </a:endParaRPr>
        </a:p>
      </dgm:t>
    </dgm:pt>
    <dgm:pt modelId="{563DEAE1-E6EE-4A63-9910-9A468FFA1B11}" type="parTrans" cxnId="{5A616A15-5276-4CB8-9EE6-4A84A0E54DAA}">
      <dgm:prSet/>
      <dgm:spPr/>
      <dgm:t>
        <a:bodyPr/>
        <a:lstStyle/>
        <a:p>
          <a:endParaRPr lang="es-EC" sz="2400">
            <a:solidFill>
              <a:schemeClr val="tx1"/>
            </a:solidFill>
          </a:endParaRPr>
        </a:p>
      </dgm:t>
    </dgm:pt>
    <dgm:pt modelId="{AF2CEB77-CAE0-4E5B-A9FD-D83F03B3D1EE}" type="pres">
      <dgm:prSet presAssocID="{5BDED789-2935-43C1-BA65-66399423446B}" presName="diagram" presStyleCnt="0">
        <dgm:presLayoutVars>
          <dgm:dir/>
          <dgm:resizeHandles val="exact"/>
        </dgm:presLayoutVars>
      </dgm:prSet>
      <dgm:spPr/>
      <dgm:t>
        <a:bodyPr/>
        <a:lstStyle/>
        <a:p>
          <a:endParaRPr lang="es-ES"/>
        </a:p>
      </dgm:t>
    </dgm:pt>
    <dgm:pt modelId="{02423D69-DE0E-4D35-A789-CFC174516245}" type="pres">
      <dgm:prSet presAssocID="{BC2AB118-48CE-42FD-9C4B-FB5EBE23B5A5}" presName="node" presStyleLbl="node1" presStyleIdx="0" presStyleCnt="3" custScaleX="116266" custScaleY="113871" custLinFactNeighborX="-1554" custLinFactNeighborY="-1295">
        <dgm:presLayoutVars>
          <dgm:bulletEnabled val="1"/>
        </dgm:presLayoutVars>
      </dgm:prSet>
      <dgm:spPr/>
      <dgm:t>
        <a:bodyPr/>
        <a:lstStyle/>
        <a:p>
          <a:endParaRPr lang="es-ES"/>
        </a:p>
      </dgm:t>
    </dgm:pt>
    <dgm:pt modelId="{E41BF959-99F9-4692-B32D-748FEF5D0235}" type="pres">
      <dgm:prSet presAssocID="{83684CD5-D59E-4A8E-BC97-0A00B7D1F6DC}" presName="sibTrans" presStyleCnt="0"/>
      <dgm:spPr/>
    </dgm:pt>
    <dgm:pt modelId="{A8532A49-1211-4D0B-AD4D-F2738C8F2D54}" type="pres">
      <dgm:prSet presAssocID="{3C1DDDB2-D87B-4A87-89DF-08ED4FE8024F}" presName="node" presStyleLbl="node1" presStyleIdx="1" presStyleCnt="3" custScaleX="116850" custScaleY="112202" custLinFactNeighborX="-1387" custLinFactNeighborY="-854">
        <dgm:presLayoutVars>
          <dgm:bulletEnabled val="1"/>
        </dgm:presLayoutVars>
      </dgm:prSet>
      <dgm:spPr/>
      <dgm:t>
        <a:bodyPr/>
        <a:lstStyle/>
        <a:p>
          <a:endParaRPr lang="es-ES"/>
        </a:p>
      </dgm:t>
    </dgm:pt>
    <dgm:pt modelId="{7719DFA9-C52C-408B-B907-DA4F210BDB6E}" type="pres">
      <dgm:prSet presAssocID="{BB18A153-DBDD-4CE0-82D8-2CCC57AB96CA}" presName="sibTrans" presStyleCnt="0"/>
      <dgm:spPr/>
    </dgm:pt>
    <dgm:pt modelId="{E9B53F25-093C-498A-8673-4078ED0B6806}" type="pres">
      <dgm:prSet presAssocID="{C71D0F34-5038-4D7F-9FF9-8005EBF637F6}" presName="node" presStyleLbl="node1" presStyleIdx="2" presStyleCnt="3" custScaleX="114920" custScaleY="113551">
        <dgm:presLayoutVars>
          <dgm:bulletEnabled val="1"/>
        </dgm:presLayoutVars>
      </dgm:prSet>
      <dgm:spPr/>
      <dgm:t>
        <a:bodyPr/>
        <a:lstStyle/>
        <a:p>
          <a:endParaRPr lang="es-ES"/>
        </a:p>
      </dgm:t>
    </dgm:pt>
  </dgm:ptLst>
  <dgm:cxnLst>
    <dgm:cxn modelId="{E4DC2AF3-25D2-4F07-A804-AA887849FE89}" type="presOf" srcId="{5BDED789-2935-43C1-BA65-66399423446B}" destId="{AF2CEB77-CAE0-4E5B-A9FD-D83F03B3D1EE}" srcOrd="0" destOrd="0" presId="urn:microsoft.com/office/officeart/2005/8/layout/default"/>
    <dgm:cxn modelId="{5A616A15-5276-4CB8-9EE6-4A84A0E54DAA}" srcId="{5BDED789-2935-43C1-BA65-66399423446B}" destId="{BC2AB118-48CE-42FD-9C4B-FB5EBE23B5A5}" srcOrd="0" destOrd="0" parTransId="{563DEAE1-E6EE-4A63-9910-9A468FFA1B11}" sibTransId="{83684CD5-D59E-4A8E-BC97-0A00B7D1F6DC}"/>
    <dgm:cxn modelId="{E6797B87-26B6-4FD8-B3A5-3C6583184122}" srcId="{5BDED789-2935-43C1-BA65-66399423446B}" destId="{3C1DDDB2-D87B-4A87-89DF-08ED4FE8024F}" srcOrd="1" destOrd="0" parTransId="{FD2B01DD-E5F8-4E45-9C23-5E2F9AF16D88}" sibTransId="{BB18A153-DBDD-4CE0-82D8-2CCC57AB96CA}"/>
    <dgm:cxn modelId="{4C35B757-05A3-4C6D-8DBA-8BBD55642497}" srcId="{5BDED789-2935-43C1-BA65-66399423446B}" destId="{C71D0F34-5038-4D7F-9FF9-8005EBF637F6}" srcOrd="2" destOrd="0" parTransId="{F436D228-83BC-4E96-9D8D-995CD8C2B1E3}" sibTransId="{51F668F9-999E-4326-8C15-141D9437E924}"/>
    <dgm:cxn modelId="{4B327592-9C2F-4644-A5E2-C602E2E6E178}" type="presOf" srcId="{C71D0F34-5038-4D7F-9FF9-8005EBF637F6}" destId="{E9B53F25-093C-498A-8673-4078ED0B6806}" srcOrd="0" destOrd="0" presId="urn:microsoft.com/office/officeart/2005/8/layout/default"/>
    <dgm:cxn modelId="{14341071-A644-4F90-96DC-9A87B7066483}" type="presOf" srcId="{BC2AB118-48CE-42FD-9C4B-FB5EBE23B5A5}" destId="{02423D69-DE0E-4D35-A789-CFC174516245}" srcOrd="0" destOrd="0" presId="urn:microsoft.com/office/officeart/2005/8/layout/default"/>
    <dgm:cxn modelId="{BC37BA51-E422-4905-8C88-24EE373DC578}" type="presOf" srcId="{3C1DDDB2-D87B-4A87-89DF-08ED4FE8024F}" destId="{A8532A49-1211-4D0B-AD4D-F2738C8F2D54}" srcOrd="0" destOrd="0" presId="urn:microsoft.com/office/officeart/2005/8/layout/default"/>
    <dgm:cxn modelId="{04EFAF2F-E6B9-40FF-90A8-EF8D35DBDB7D}" type="presParOf" srcId="{AF2CEB77-CAE0-4E5B-A9FD-D83F03B3D1EE}" destId="{02423D69-DE0E-4D35-A789-CFC174516245}" srcOrd="0" destOrd="0" presId="urn:microsoft.com/office/officeart/2005/8/layout/default"/>
    <dgm:cxn modelId="{4FBF6E81-9914-484D-A3A3-0F82B6B62205}" type="presParOf" srcId="{AF2CEB77-CAE0-4E5B-A9FD-D83F03B3D1EE}" destId="{E41BF959-99F9-4692-B32D-748FEF5D0235}" srcOrd="1" destOrd="0" presId="urn:microsoft.com/office/officeart/2005/8/layout/default"/>
    <dgm:cxn modelId="{4E82DBDB-16CA-4488-8A4D-F3562ED9FD85}" type="presParOf" srcId="{AF2CEB77-CAE0-4E5B-A9FD-D83F03B3D1EE}" destId="{A8532A49-1211-4D0B-AD4D-F2738C8F2D54}" srcOrd="2" destOrd="0" presId="urn:microsoft.com/office/officeart/2005/8/layout/default"/>
    <dgm:cxn modelId="{ACD87FD1-B4DC-4AE5-9D10-3B688B2D7CA3}" type="presParOf" srcId="{AF2CEB77-CAE0-4E5B-A9FD-D83F03B3D1EE}" destId="{7719DFA9-C52C-408B-B907-DA4F210BDB6E}" srcOrd="3" destOrd="0" presId="urn:microsoft.com/office/officeart/2005/8/layout/default"/>
    <dgm:cxn modelId="{37770239-B8C2-4D75-B2D1-C98A8B2BF739}" type="presParOf" srcId="{AF2CEB77-CAE0-4E5B-A9FD-D83F03B3D1EE}" destId="{E9B53F25-093C-498A-8673-4078ED0B6806}"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5F869-CD86-4537-A35A-AFD216200ADA}">
      <dsp:nvSpPr>
        <dsp:cNvPr id="0" name=""/>
        <dsp:cNvSpPr/>
      </dsp:nvSpPr>
      <dsp:spPr>
        <a:xfrm>
          <a:off x="1810555" y="1290"/>
          <a:ext cx="4524672" cy="4524672"/>
        </a:xfrm>
        <a:prstGeom prst="downArrow">
          <a:avLst>
            <a:gd name="adj1" fmla="val 50000"/>
            <a:gd name="adj2" fmla="val 35000"/>
          </a:avLst>
        </a:prstGeom>
        <a:gradFill flip="none" rotWithShape="0">
          <a:gsLst>
            <a:gs pos="0">
              <a:srgbClr val="F3EE12">
                <a:shade val="30000"/>
                <a:satMod val="115000"/>
              </a:srgbClr>
            </a:gs>
            <a:gs pos="50000">
              <a:srgbClr val="F3EE12">
                <a:shade val="67500"/>
                <a:satMod val="115000"/>
              </a:srgbClr>
            </a:gs>
            <a:gs pos="100000">
              <a:srgbClr val="F3EE12">
                <a:shade val="100000"/>
                <a:satMod val="115000"/>
              </a:srgbClr>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s-EC" sz="2600" kern="1200" dirty="0" smtClean="0">
              <a:solidFill>
                <a:schemeClr val="tx1"/>
              </a:solidFill>
            </a:rPr>
            <a:t>Mejorar y ofrecer un menú variado que no tenga la competencia y que sea líder en el mercado. </a:t>
          </a:r>
          <a:endParaRPr lang="es-EC" sz="2600" kern="1200" dirty="0">
            <a:solidFill>
              <a:schemeClr val="tx1"/>
            </a:solidFill>
          </a:endParaRPr>
        </a:p>
      </dsp:txBody>
      <dsp:txXfrm>
        <a:off x="2941723" y="1290"/>
        <a:ext cx="2262336" cy="37328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423D69-DE0E-4D35-A789-CFC174516245}">
      <dsp:nvSpPr>
        <dsp:cNvPr id="0" name=""/>
        <dsp:cNvSpPr/>
      </dsp:nvSpPr>
      <dsp:spPr>
        <a:xfrm>
          <a:off x="380885" y="366"/>
          <a:ext cx="3600849" cy="2116004"/>
        </a:xfrm>
        <a:prstGeom prst="rect">
          <a:avLst/>
        </a:prstGeom>
        <a:gradFill flip="none" rotWithShape="0">
          <a:gsLst>
            <a:gs pos="0">
              <a:srgbClr val="F3EE12">
                <a:shade val="30000"/>
                <a:satMod val="115000"/>
              </a:srgbClr>
            </a:gs>
            <a:gs pos="50000">
              <a:srgbClr val="F3EE12">
                <a:shade val="67500"/>
                <a:satMod val="115000"/>
              </a:srgbClr>
            </a:gs>
            <a:gs pos="100000">
              <a:srgbClr val="F3EE12">
                <a:shade val="100000"/>
                <a:satMod val="115000"/>
              </a:srgbClr>
            </a:gs>
          </a:gsLst>
          <a:path path="circle">
            <a:fillToRect l="100000" t="100000"/>
          </a:path>
          <a:tileRect r="-100000" b="-100000"/>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b="1" kern="1200" dirty="0" smtClean="0">
              <a:solidFill>
                <a:schemeClr val="tx1"/>
              </a:solidFill>
            </a:rPr>
            <a:t>1.- </a:t>
          </a:r>
          <a:r>
            <a:rPr lang="es-ES_tradnl" sz="1600" kern="1200" dirty="0" smtClean="0">
              <a:solidFill>
                <a:schemeClr val="tx1"/>
              </a:solidFill>
            </a:rPr>
            <a:t>El trabajo presentado es una fuente de datos que se ha extraído de 40 años de  trayectoria de la empresa Catering </a:t>
          </a:r>
          <a:r>
            <a:rPr lang="es-ES_tradnl" sz="1600" kern="1200" dirty="0" err="1" smtClean="0">
              <a:solidFill>
                <a:schemeClr val="tx1"/>
              </a:solidFill>
            </a:rPr>
            <a:t>Service</a:t>
          </a:r>
          <a:r>
            <a:rPr lang="es-ES_tradnl" sz="1600" kern="1200" dirty="0" smtClean="0">
              <a:solidFill>
                <a:schemeClr val="tx1"/>
              </a:solidFill>
            </a:rPr>
            <a:t>, así como de la amplia  experiencia de sus colaboradores. </a:t>
          </a:r>
          <a:endParaRPr lang="es-EC" sz="1600" kern="1200" dirty="0">
            <a:solidFill>
              <a:schemeClr val="tx1"/>
            </a:solidFill>
          </a:endParaRPr>
        </a:p>
      </dsp:txBody>
      <dsp:txXfrm>
        <a:off x="380885" y="366"/>
        <a:ext cx="3600849" cy="2116004"/>
      </dsp:txXfrm>
    </dsp:sp>
    <dsp:sp modelId="{A8532A49-1211-4D0B-AD4D-F2738C8F2D54}">
      <dsp:nvSpPr>
        <dsp:cNvPr id="0" name=""/>
        <dsp:cNvSpPr/>
      </dsp:nvSpPr>
      <dsp:spPr>
        <a:xfrm>
          <a:off x="4291442" y="15873"/>
          <a:ext cx="3618936" cy="2084990"/>
        </a:xfrm>
        <a:prstGeom prst="rect">
          <a:avLst/>
        </a:prstGeom>
        <a:gradFill flip="none" rotWithShape="0">
          <a:gsLst>
            <a:gs pos="0">
              <a:srgbClr val="F3EE12">
                <a:shade val="30000"/>
                <a:satMod val="115000"/>
              </a:srgbClr>
            </a:gs>
            <a:gs pos="50000">
              <a:srgbClr val="F3EE12">
                <a:shade val="67500"/>
                <a:satMod val="115000"/>
              </a:srgbClr>
            </a:gs>
            <a:gs pos="100000">
              <a:srgbClr val="F3EE12">
                <a:shade val="100000"/>
                <a:satMod val="115000"/>
              </a:srgbClr>
            </a:gs>
          </a:gsLst>
          <a:path path="circle">
            <a:fillToRect l="100000" t="100000"/>
          </a:path>
          <a:tileRect r="-100000" b="-100000"/>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b="1" kern="1200" dirty="0" smtClean="0">
              <a:solidFill>
                <a:schemeClr val="tx1"/>
              </a:solidFill>
            </a:rPr>
            <a:t>2.- </a:t>
          </a:r>
          <a:r>
            <a:rPr lang="es-ES_tradnl" sz="1600" kern="1200" dirty="0" smtClean="0">
              <a:solidFill>
                <a:schemeClr val="tx1"/>
              </a:solidFill>
            </a:rPr>
            <a:t>El Catering </a:t>
          </a:r>
          <a:r>
            <a:rPr lang="es-ES_tradnl" sz="1600" kern="1200" dirty="0" err="1" smtClean="0">
              <a:solidFill>
                <a:schemeClr val="tx1"/>
              </a:solidFill>
            </a:rPr>
            <a:t>Service</a:t>
          </a:r>
          <a:r>
            <a:rPr lang="es-ES_tradnl" sz="1600" kern="1200" dirty="0" smtClean="0">
              <a:solidFill>
                <a:schemeClr val="tx1"/>
              </a:solidFill>
            </a:rPr>
            <a:t> un sector industrial con una presencia considerada en nuestro país sin embargo la poca información e importancia hace que el trabajo realizado se enfoque en las necesidades del cliente, datos que de alguna manera ayudaran al interesado a crear una idea clara sobre como mejorar su estilo de vida.</a:t>
          </a:r>
          <a:endParaRPr lang="es-EC" sz="1600" kern="1200" dirty="0">
            <a:solidFill>
              <a:schemeClr val="tx1"/>
            </a:solidFill>
          </a:endParaRPr>
        </a:p>
      </dsp:txBody>
      <dsp:txXfrm>
        <a:off x="4291442" y="15873"/>
        <a:ext cx="3618936" cy="2084990"/>
      </dsp:txXfrm>
    </dsp:sp>
    <dsp:sp modelId="{66FC374C-274A-447D-8C76-FBBF67C9DA54}">
      <dsp:nvSpPr>
        <dsp:cNvPr id="0" name=""/>
        <dsp:cNvSpPr/>
      </dsp:nvSpPr>
      <dsp:spPr>
        <a:xfrm>
          <a:off x="335528" y="2467490"/>
          <a:ext cx="3751336" cy="2027236"/>
        </a:xfrm>
        <a:prstGeom prst="rect">
          <a:avLst/>
        </a:prstGeom>
        <a:gradFill flip="none" rotWithShape="0">
          <a:gsLst>
            <a:gs pos="0">
              <a:srgbClr val="F3EE12">
                <a:shade val="30000"/>
                <a:satMod val="115000"/>
              </a:srgbClr>
            </a:gs>
            <a:gs pos="50000">
              <a:srgbClr val="F3EE12">
                <a:shade val="67500"/>
                <a:satMod val="115000"/>
              </a:srgbClr>
            </a:gs>
            <a:gs pos="100000">
              <a:srgbClr val="F3EE12">
                <a:shade val="100000"/>
                <a:satMod val="115000"/>
              </a:srgbClr>
            </a:gs>
          </a:gsLst>
          <a:path path="circle">
            <a:fillToRect l="100000" t="100000"/>
          </a:path>
          <a:tileRect r="-100000" b="-100000"/>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b="1" kern="1200" dirty="0" smtClean="0">
              <a:solidFill>
                <a:schemeClr val="tx1"/>
              </a:solidFill>
            </a:rPr>
            <a:t>3.- </a:t>
          </a:r>
          <a:r>
            <a:rPr lang="es-ES_tradnl" sz="1600" kern="1200" dirty="0" smtClean="0">
              <a:solidFill>
                <a:schemeClr val="tx1"/>
              </a:solidFill>
            </a:rPr>
            <a:t>En el transcurso de la investigación se ha observado que no existe organización estatal que regule las normas y requisitos para la operación de este tipo de establecimientos, y esto ocasiona un mercado competitivo muy inestable.</a:t>
          </a:r>
          <a:endParaRPr lang="es-EC" sz="1600" kern="1200" dirty="0">
            <a:solidFill>
              <a:schemeClr val="tx1"/>
            </a:solidFill>
          </a:endParaRPr>
        </a:p>
      </dsp:txBody>
      <dsp:txXfrm>
        <a:off x="335528" y="2467490"/>
        <a:ext cx="3751336" cy="2027236"/>
      </dsp:txXfrm>
    </dsp:sp>
    <dsp:sp modelId="{E9B53F25-093C-498A-8673-4078ED0B6806}">
      <dsp:nvSpPr>
        <dsp:cNvPr id="0" name=""/>
        <dsp:cNvSpPr/>
      </dsp:nvSpPr>
      <dsp:spPr>
        <a:xfrm>
          <a:off x="4396572" y="2426079"/>
          <a:ext cx="3559162" cy="2110058"/>
        </a:xfrm>
        <a:prstGeom prst="rect">
          <a:avLst/>
        </a:prstGeom>
        <a:gradFill flip="none" rotWithShape="0">
          <a:gsLst>
            <a:gs pos="0">
              <a:srgbClr val="F3EE12">
                <a:shade val="30000"/>
                <a:satMod val="115000"/>
              </a:srgbClr>
            </a:gs>
            <a:gs pos="50000">
              <a:srgbClr val="F3EE12">
                <a:shade val="67500"/>
                <a:satMod val="115000"/>
              </a:srgbClr>
            </a:gs>
            <a:gs pos="100000">
              <a:srgbClr val="F3EE12">
                <a:shade val="100000"/>
                <a:satMod val="115000"/>
              </a:srgbClr>
            </a:gs>
          </a:gsLst>
          <a:path path="circle">
            <a:fillToRect l="100000" t="100000"/>
          </a:path>
          <a:tileRect r="-100000" b="-100000"/>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b="1" kern="1200" smtClean="0">
              <a:solidFill>
                <a:schemeClr val="tx1"/>
              </a:solidFill>
            </a:rPr>
            <a:t>4.-</a:t>
          </a:r>
          <a:r>
            <a:rPr lang="es-ES_tradnl" sz="1600" kern="1200" smtClean="0">
              <a:solidFill>
                <a:schemeClr val="tx1"/>
              </a:solidFill>
            </a:rPr>
            <a:t>. Mediante la implementación del proyecto se espera concientizar al cliente y al personal de Catering Service para lograr un cambio de hábitos alimenticios y prevenir enfermedades.</a:t>
          </a:r>
          <a:endParaRPr lang="es-EC" sz="1600" kern="1200">
            <a:solidFill>
              <a:schemeClr val="tx1"/>
            </a:solidFill>
          </a:endParaRPr>
        </a:p>
      </dsp:txBody>
      <dsp:txXfrm>
        <a:off x="4396572" y="2426079"/>
        <a:ext cx="3559162" cy="21100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423D69-DE0E-4D35-A789-CFC174516245}">
      <dsp:nvSpPr>
        <dsp:cNvPr id="0" name=""/>
        <dsp:cNvSpPr/>
      </dsp:nvSpPr>
      <dsp:spPr>
        <a:xfrm>
          <a:off x="332756" y="0"/>
          <a:ext cx="3600849" cy="2116004"/>
        </a:xfrm>
        <a:prstGeom prst="rect">
          <a:avLst/>
        </a:prstGeom>
        <a:gradFill flip="none" rotWithShape="0">
          <a:gsLst>
            <a:gs pos="0">
              <a:srgbClr val="F3EE12">
                <a:shade val="30000"/>
                <a:satMod val="115000"/>
              </a:srgbClr>
            </a:gs>
            <a:gs pos="50000">
              <a:srgbClr val="F3EE12">
                <a:shade val="67500"/>
                <a:satMod val="115000"/>
              </a:srgbClr>
            </a:gs>
            <a:gs pos="100000">
              <a:srgbClr val="F3EE12">
                <a:shade val="100000"/>
                <a:satMod val="115000"/>
              </a:srgbClr>
            </a:gs>
          </a:gsLst>
          <a:path path="circle">
            <a:fillToRect l="100000" t="100000"/>
          </a:path>
          <a:tileRect r="-100000" b="-100000"/>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b="1" kern="1200" dirty="0" smtClean="0">
              <a:solidFill>
                <a:schemeClr val="tx1"/>
              </a:solidFill>
            </a:rPr>
            <a:t>1.- </a:t>
          </a:r>
          <a:r>
            <a:rPr lang="es-ES_tradnl" sz="1600" kern="1200" dirty="0" smtClean="0">
              <a:solidFill>
                <a:schemeClr val="tx1"/>
              </a:solidFill>
            </a:rPr>
            <a:t>Es necesario analizar el mercado e incrementar nuevas estrategias con el fin de brindar un servicio  competitivo al cliente. </a:t>
          </a:r>
          <a:r>
            <a:rPr lang="es-ES_tradnl" sz="1600" kern="1200" dirty="0" smtClean="0">
              <a:solidFill>
                <a:schemeClr val="tx1"/>
              </a:solidFill>
            </a:rPr>
            <a:t>. </a:t>
          </a:r>
          <a:endParaRPr lang="es-EC" sz="1600" kern="1200" dirty="0">
            <a:solidFill>
              <a:schemeClr val="tx1"/>
            </a:solidFill>
          </a:endParaRPr>
        </a:p>
      </dsp:txBody>
      <dsp:txXfrm>
        <a:off x="332756" y="0"/>
        <a:ext cx="3600849" cy="2116004"/>
      </dsp:txXfrm>
    </dsp:sp>
    <dsp:sp modelId="{A8532A49-1211-4D0B-AD4D-F2738C8F2D54}">
      <dsp:nvSpPr>
        <dsp:cNvPr id="0" name=""/>
        <dsp:cNvSpPr/>
      </dsp:nvSpPr>
      <dsp:spPr>
        <a:xfrm>
          <a:off x="4248485" y="4"/>
          <a:ext cx="3618936" cy="2084990"/>
        </a:xfrm>
        <a:prstGeom prst="rect">
          <a:avLst/>
        </a:prstGeom>
        <a:gradFill flip="none" rotWithShape="0">
          <a:gsLst>
            <a:gs pos="0">
              <a:srgbClr val="F3EE12">
                <a:shade val="30000"/>
                <a:satMod val="115000"/>
              </a:srgbClr>
            </a:gs>
            <a:gs pos="50000">
              <a:srgbClr val="F3EE12">
                <a:shade val="67500"/>
                <a:satMod val="115000"/>
              </a:srgbClr>
            </a:gs>
            <a:gs pos="100000">
              <a:srgbClr val="F3EE12">
                <a:shade val="100000"/>
                <a:satMod val="115000"/>
              </a:srgbClr>
            </a:gs>
          </a:gsLst>
          <a:path path="circle">
            <a:fillToRect l="100000" t="100000"/>
          </a:path>
          <a:tileRect r="-100000" b="-100000"/>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b="1" kern="1200" dirty="0" smtClean="0">
              <a:solidFill>
                <a:schemeClr val="tx1"/>
              </a:solidFill>
            </a:rPr>
            <a:t>2.- </a:t>
          </a:r>
          <a:r>
            <a:rPr lang="es-ES_tradnl" sz="1600" kern="1200" dirty="0" smtClean="0">
              <a:solidFill>
                <a:schemeClr val="tx1"/>
              </a:solidFill>
            </a:rPr>
            <a:t>Los procesos operativos a ejecutarse en Catering </a:t>
          </a:r>
          <a:r>
            <a:rPr lang="es-ES_tradnl" sz="1600" kern="1200" dirty="0" err="1" smtClean="0">
              <a:solidFill>
                <a:schemeClr val="tx1"/>
              </a:solidFill>
            </a:rPr>
            <a:t>Service</a:t>
          </a:r>
          <a:r>
            <a:rPr lang="es-ES_tradnl" sz="1600" kern="1200" dirty="0" smtClean="0">
              <a:solidFill>
                <a:schemeClr val="tx1"/>
              </a:solidFill>
            </a:rPr>
            <a:t>  son secuenciales, es decir uno depende de otro por lo cual cada proceso debe ser supervisado por personal experimentado, a fin de evitar posibles falencias y por consecuencia pérdidas económicas.</a:t>
          </a:r>
          <a:r>
            <a:rPr lang="es-ES_tradnl" sz="1600" kern="1200" dirty="0" smtClean="0">
              <a:solidFill>
                <a:schemeClr val="tx1"/>
              </a:solidFill>
            </a:rPr>
            <a:t>.</a:t>
          </a:r>
          <a:endParaRPr lang="es-EC" sz="1600" kern="1200" dirty="0">
            <a:solidFill>
              <a:schemeClr val="tx1"/>
            </a:solidFill>
          </a:endParaRPr>
        </a:p>
      </dsp:txBody>
      <dsp:txXfrm>
        <a:off x="4248485" y="4"/>
        <a:ext cx="3618936" cy="2084990"/>
      </dsp:txXfrm>
    </dsp:sp>
    <dsp:sp modelId="{E9B53F25-093C-498A-8673-4078ED0B6806}">
      <dsp:nvSpPr>
        <dsp:cNvPr id="0" name=""/>
        <dsp:cNvSpPr/>
      </dsp:nvSpPr>
      <dsp:spPr>
        <a:xfrm>
          <a:off x="2366050" y="2426079"/>
          <a:ext cx="3559162" cy="2110058"/>
        </a:xfrm>
        <a:prstGeom prst="rect">
          <a:avLst/>
        </a:prstGeom>
        <a:gradFill flip="none" rotWithShape="0">
          <a:gsLst>
            <a:gs pos="0">
              <a:srgbClr val="F3EE12">
                <a:shade val="30000"/>
                <a:satMod val="115000"/>
              </a:srgbClr>
            </a:gs>
            <a:gs pos="50000">
              <a:srgbClr val="F3EE12">
                <a:shade val="67500"/>
                <a:satMod val="115000"/>
              </a:srgbClr>
            </a:gs>
            <a:gs pos="100000">
              <a:srgbClr val="F3EE12">
                <a:shade val="100000"/>
                <a:satMod val="115000"/>
              </a:srgbClr>
            </a:gs>
          </a:gsLst>
          <a:path path="circle">
            <a:fillToRect l="100000" t="100000"/>
          </a:path>
          <a:tileRect r="-100000" b="-100000"/>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b="1" kern="1200" dirty="0" smtClean="0">
              <a:solidFill>
                <a:schemeClr val="tx1"/>
              </a:solidFill>
            </a:rPr>
            <a:t>3.- </a:t>
          </a:r>
          <a:r>
            <a:rPr lang="es-ES_tradnl" sz="1600" kern="1200" dirty="0" smtClean="0">
              <a:solidFill>
                <a:schemeClr val="tx1"/>
              </a:solidFill>
            </a:rPr>
            <a:t>Se debería crear un compromiso entre todas las empresas relacionadas en este sector  basado en la cooperación entre el asesor científico, empresa de Catering, y el departamento de salud. </a:t>
          </a:r>
          <a:r>
            <a:rPr lang="es-ES_tradnl" sz="1600" kern="1200" dirty="0" smtClean="0">
              <a:solidFill>
                <a:schemeClr val="tx1"/>
              </a:solidFill>
            </a:rPr>
            <a:t>.</a:t>
          </a:r>
          <a:endParaRPr lang="es-EC" sz="1600" kern="1200" dirty="0">
            <a:solidFill>
              <a:schemeClr val="tx1"/>
            </a:solidFill>
          </a:endParaRPr>
        </a:p>
      </dsp:txBody>
      <dsp:txXfrm>
        <a:off x="2366050" y="2426079"/>
        <a:ext cx="3559162" cy="2110058"/>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4.emf"/></Relationship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6147" name="CorelDRAW" r:id="rId3" imgW="9151920" imgH="5621400" progId="">
                  <p:embed/>
                </p:oleObj>
              </mc:Choice>
              <mc:Fallback>
                <p:oleObj name="CorelDRAW" r:id="rId3" imgW="9151920" imgH="5621400" progId="">
                  <p:embed/>
                  <p:pic>
                    <p:nvPicPr>
                      <p:cNvPr id="0" name="Object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s-ES" sz="1400" dirty="0">
              <a:ea typeface="ＭＳ Ｐゴシック" charset="0"/>
            </a:endParaRPr>
          </a:p>
        </p:txBody>
      </p:sp>
      <p:sp>
        <p:nvSpPr>
          <p:cNvPr id="4" name="Rectangle 25"/>
          <p:cNvSpPr>
            <a:spLocks noChangeArrowheads="1"/>
          </p:cNvSpPr>
          <p:nvPr userDrawn="1"/>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s-ES" sz="1400" dirty="0">
              <a:ea typeface="ＭＳ Ｐゴシック" charset="0"/>
            </a:endParaRPr>
          </a:p>
        </p:txBody>
      </p:sp>
      <p:sp>
        <p:nvSpPr>
          <p:cNvPr id="5" name="Rectangle 26"/>
          <p:cNvSpPr>
            <a:spLocks noChangeArrowheads="1"/>
          </p:cNvSpPr>
          <p:nvPr userDrawn="1"/>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s-ES" sz="1400" dirty="0">
              <a:ea typeface="ＭＳ Ｐゴシック" charset="0"/>
            </a:endParaRPr>
          </a:p>
        </p:txBody>
      </p:sp>
      <p:sp>
        <p:nvSpPr>
          <p:cNvPr id="6" name="Rectangle 27"/>
          <p:cNvSpPr>
            <a:spLocks noChangeArrowheads="1"/>
          </p:cNvSpPr>
          <p:nvPr userDrawn="1"/>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s-ES" sz="1400" dirty="0">
              <a:ea typeface="ＭＳ Ｐゴシック" charset="0"/>
            </a:endParaRPr>
          </a:p>
        </p:txBody>
      </p:sp>
      <p:pic>
        <p:nvPicPr>
          <p:cNvPr id="7" name="Picture 48" descr="bannner 2"/>
          <p:cNvPicPr>
            <a:picLocks noChangeAspect="1" noChangeArrowheads="1"/>
          </p:cNvPicPr>
          <p:nvPr userDrawn="1"/>
        </p:nvPicPr>
        <p:blipFill>
          <a:blip r:embed="rId5"/>
          <a:srcRect/>
          <a:stretch>
            <a:fillRect/>
          </a:stretch>
        </p:blipFill>
        <p:spPr bwMode="auto">
          <a:xfrm>
            <a:off x="0" y="5722938"/>
            <a:ext cx="9144000" cy="1135062"/>
          </a:xfrm>
          <a:prstGeom prst="rect">
            <a:avLst/>
          </a:prstGeom>
          <a:noFill/>
          <a:ln w="9525">
            <a:noFill/>
            <a:miter lim="800000"/>
            <a:headEnd/>
            <a:tailEnd/>
          </a:ln>
        </p:spPr>
      </p:pic>
      <p:sp>
        <p:nvSpPr>
          <p:cNvPr id="8" name="Oval 50"/>
          <p:cNvSpPr>
            <a:spLocks noChangeArrowheads="1"/>
          </p:cNvSpPr>
          <p:nvPr userDrawn="1"/>
        </p:nvSpPr>
        <p:spPr bwMode="auto">
          <a:xfrm>
            <a:off x="217488" y="260350"/>
            <a:ext cx="792162" cy="79216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dirty="0">
              <a:ea typeface="ＭＳ Ｐゴシック" charset="0"/>
            </a:endParaRPr>
          </a:p>
        </p:txBody>
      </p:sp>
      <p:pic>
        <p:nvPicPr>
          <p:cNvPr id="9" name="Imagen 14"/>
          <p:cNvPicPr>
            <a:picLocks noChangeAspect="1"/>
          </p:cNvPicPr>
          <p:nvPr userDrawn="1"/>
        </p:nvPicPr>
        <p:blipFill>
          <a:blip r:embed="rId6"/>
          <a:srcRect/>
          <a:stretch>
            <a:fillRect/>
          </a:stretch>
        </p:blipFill>
        <p:spPr bwMode="auto">
          <a:xfrm>
            <a:off x="179388" y="188913"/>
            <a:ext cx="3203575" cy="825500"/>
          </a:xfrm>
          <a:prstGeom prst="rect">
            <a:avLst/>
          </a:prstGeom>
          <a:noFill/>
          <a:ln w="9525">
            <a:noFill/>
            <a:miter lim="800000"/>
            <a:headEnd/>
            <a:tailEnd/>
          </a:ln>
        </p:spPr>
      </p:pic>
    </p:spTree>
  </p:cSld>
  <p:clrMapOvr>
    <a:masterClrMapping/>
  </p:clrMapOvr>
  <p:transition spd="slow">
    <p:pull dir="l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vert="horz"/>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1600200"/>
            <a:ext cx="8229600" cy="4525963"/>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cSld>
  <p:clrMapOvr>
    <a:masterClrMapping/>
  </p:clrMapOvr>
  <p:transition spd="slow">
    <p:pull dir="l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cSld>
  <p:clrMapOvr>
    <a:masterClrMapping/>
  </p:clrMapOvr>
  <p:transition spd="slow">
    <p:pull dir="l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vert="horz"/>
          <a:lstStyle/>
          <a:p>
            <a:r>
              <a:rPr lang="es-ES_tradnl" smtClean="0"/>
              <a:t>Clic para editar título</a:t>
            </a:r>
            <a:endParaRPr lang="es-ES"/>
          </a:p>
        </p:txBody>
      </p:sp>
      <p:sp>
        <p:nvSpPr>
          <p:cNvPr id="3" name="Marcador de contenido 2"/>
          <p:cNvSpPr>
            <a:spLocks noGrp="1"/>
          </p:cNvSpPr>
          <p:nvPr>
            <p:ph idx="1"/>
          </p:nvPr>
        </p:nvSpPr>
        <p:spPr>
          <a:xfrm>
            <a:off x="457200" y="1600200"/>
            <a:ext cx="8229600" cy="4525963"/>
          </a:xfrm>
          <a:prstGeom prst="rect">
            <a:avLst/>
          </a:prstGeom>
        </p:spPr>
        <p:txBody>
          <a:bodyPr vert="horz"/>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cSld>
  <p:clrMapOvr>
    <a:masterClrMapping/>
  </p:clrMapOvr>
  <p:transition spd="slow">
    <p:pull dir="l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cSld>
  <p:clrMapOvr>
    <a:masterClrMapping/>
  </p:clrMapOvr>
  <p:transition spd="slow">
    <p:pull dir="l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vert="horz"/>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cSld>
  <p:clrMapOvr>
    <a:masterClrMapping/>
  </p:clrMapOvr>
  <p:transition spd="slow">
    <p:pull dir="l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vert="horz"/>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cSld>
  <p:clrMapOvr>
    <a:masterClrMapping/>
  </p:clrMapOvr>
  <p:transition spd="slow">
    <p:pull dir="l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vert="horz"/>
          <a:lstStyle/>
          <a:p>
            <a:r>
              <a:rPr lang="es-ES_tradnl" smtClean="0"/>
              <a:t>Clic para editar título</a:t>
            </a:r>
            <a:endParaRPr lang="es-ES"/>
          </a:p>
        </p:txBody>
      </p:sp>
    </p:spTree>
  </p:cSld>
  <p:clrMapOvr>
    <a:masterClrMapping/>
  </p:clrMapOvr>
  <p:transition spd="slow">
    <p:pull dir="l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spd="slow">
    <p:pull dir="l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cSld>
  <p:clrMapOvr>
    <a:masterClrMapping/>
  </p:clrMapOvr>
  <p:transition spd="slow">
    <p:pull dir="l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dirty="0" smtClean="0"/>
          </a:p>
        </p:txBody>
      </p:sp>
      <p:sp>
        <p:nvSpPr>
          <p:cNvPr id="4" name="Marcador de texto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cSld>
  <p:clrMapOvr>
    <a:masterClrMapping/>
  </p:clrMapOvr>
  <p:transition spd="slow">
    <p:pull dir="l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0"/>
            <a:ext cx="9144000" cy="620713"/>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dirty="0">
              <a:ea typeface="ＭＳ Ｐゴシック" charset="0"/>
            </a:endParaRPr>
          </a:p>
        </p:txBody>
      </p:sp>
      <p:sp>
        <p:nvSpPr>
          <p:cNvPr id="1045" name="Rectangle 21"/>
          <p:cNvSpPr>
            <a:spLocks noChangeArrowheads="1"/>
          </p:cNvSpPr>
          <p:nvPr/>
        </p:nvSpPr>
        <p:spPr bwMode="auto">
          <a:xfrm rot="10800000">
            <a:off x="0" y="6308725"/>
            <a:ext cx="7885113" cy="549275"/>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dirty="0">
              <a:ea typeface="ＭＳ Ｐゴシック" charset="0"/>
            </a:endParaRPr>
          </a:p>
        </p:txBody>
      </p:sp>
      <p:sp>
        <p:nvSpPr>
          <p:cNvPr id="1047" name="Line 23"/>
          <p:cNvSpPr>
            <a:spLocks noChangeShapeType="1"/>
          </p:cNvSpPr>
          <p:nvPr/>
        </p:nvSpPr>
        <p:spPr bwMode="auto">
          <a:xfrm rot="10800000" flipH="1">
            <a:off x="25400" y="6296025"/>
            <a:ext cx="6659563"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s-ES" dirty="0">
              <a:ea typeface="ＭＳ Ｐゴシック" charset="0"/>
            </a:endParaRPr>
          </a:p>
        </p:txBody>
      </p:sp>
      <p:sp>
        <p:nvSpPr>
          <p:cNvPr id="1048" name="Line 24"/>
          <p:cNvSpPr>
            <a:spLocks noChangeShapeType="1"/>
          </p:cNvSpPr>
          <p:nvPr/>
        </p:nvSpPr>
        <p:spPr bwMode="auto">
          <a:xfrm rot="10800000" flipH="1">
            <a:off x="25400" y="6245225"/>
            <a:ext cx="6659563" cy="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s-ES" dirty="0">
              <a:ea typeface="ＭＳ Ｐゴシック" charset="0"/>
            </a:endParaRPr>
          </a:p>
        </p:txBody>
      </p:sp>
      <p:pic>
        <p:nvPicPr>
          <p:cNvPr id="1030" name="Imagen 6"/>
          <p:cNvPicPr>
            <a:picLocks noChangeAspect="1"/>
          </p:cNvPicPr>
          <p:nvPr/>
        </p:nvPicPr>
        <p:blipFill>
          <a:blip r:embed="rId13"/>
          <a:srcRect/>
          <a:stretch>
            <a:fillRect/>
          </a:stretch>
        </p:blipFill>
        <p:spPr bwMode="auto">
          <a:xfrm>
            <a:off x="6948488" y="6021388"/>
            <a:ext cx="1944687" cy="5016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9"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pull dir="lu"/>
  </p:transition>
  <p:txStyles>
    <p:titleStyle>
      <a:lvl1pPr algn="r" rtl="0" eaLnBrk="0" fontAlgn="base" hangingPunct="0">
        <a:spcBef>
          <a:spcPct val="0"/>
        </a:spcBef>
        <a:spcAft>
          <a:spcPct val="0"/>
        </a:spcAft>
        <a:defRPr sz="3200" b="1" i="1">
          <a:solidFill>
            <a:srgbClr val="FFFFCC"/>
          </a:solidFill>
          <a:effectLst>
            <a:outerShdw blurRad="38100" dist="38100" dir="2700000" algn="tl">
              <a:srgbClr val="DDDDDD"/>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DDDDDD"/>
            </a:outerShdw>
          </a:effectLst>
          <a:latin typeface="Arial" charset="0"/>
          <a:ea typeface="ＭＳ Ｐゴシック" charset="0"/>
        </a:defRPr>
      </a:lvl2pPr>
      <a:lvl3pPr algn="r" rtl="0" eaLnBrk="0" fontAlgn="base" hangingPunct="0">
        <a:spcBef>
          <a:spcPct val="0"/>
        </a:spcBef>
        <a:spcAft>
          <a:spcPct val="0"/>
        </a:spcAft>
        <a:defRPr sz="3200" b="1" i="1">
          <a:solidFill>
            <a:srgbClr val="FFFFCC"/>
          </a:solidFill>
          <a:effectLst>
            <a:outerShdw blurRad="38100" dist="38100" dir="2700000" algn="tl">
              <a:srgbClr val="DDDDDD"/>
            </a:outerShdw>
          </a:effectLst>
          <a:latin typeface="Arial" charset="0"/>
          <a:ea typeface="ＭＳ Ｐゴシック" charset="0"/>
        </a:defRPr>
      </a:lvl3pPr>
      <a:lvl4pPr algn="r" rtl="0" eaLnBrk="0" fontAlgn="base" hangingPunct="0">
        <a:spcBef>
          <a:spcPct val="0"/>
        </a:spcBef>
        <a:spcAft>
          <a:spcPct val="0"/>
        </a:spcAft>
        <a:defRPr sz="3200" b="1" i="1">
          <a:solidFill>
            <a:srgbClr val="FFFFCC"/>
          </a:solidFill>
          <a:effectLst>
            <a:outerShdw blurRad="38100" dist="38100" dir="2700000" algn="tl">
              <a:srgbClr val="DDDDDD"/>
            </a:outerShdw>
          </a:effectLst>
          <a:latin typeface="Arial" charset="0"/>
          <a:ea typeface="ＭＳ Ｐゴシック" charset="0"/>
        </a:defRPr>
      </a:lvl4pPr>
      <a:lvl5pPr algn="r" rtl="0" eaLnBrk="0" fontAlgn="base" hangingPunct="0">
        <a:spcBef>
          <a:spcPct val="0"/>
        </a:spcBef>
        <a:spcAft>
          <a:spcPct val="0"/>
        </a:spcAft>
        <a:defRPr sz="3200" b="1" i="1">
          <a:solidFill>
            <a:srgbClr val="FFFFCC"/>
          </a:solidFill>
          <a:effectLst>
            <a:outerShdw blurRad="38100" dist="38100" dir="2700000" algn="tl">
              <a:srgbClr val="DDDDDD"/>
            </a:outerShdw>
          </a:effectLst>
          <a:latin typeface="Arial" charset="0"/>
          <a:ea typeface="ＭＳ Ｐゴシック" charset="0"/>
        </a:defRPr>
      </a:lvl5pPr>
      <a:lvl6pPr marL="457200" algn="r" rtl="0" fontAlgn="base">
        <a:spcBef>
          <a:spcPct val="0"/>
        </a:spcBef>
        <a:spcAft>
          <a:spcPct val="0"/>
        </a:spcAft>
        <a:defRPr sz="3200" b="1" i="1">
          <a:solidFill>
            <a:srgbClr val="FFFFCC"/>
          </a:solidFill>
          <a:effectLst>
            <a:outerShdw blurRad="38100" dist="38100" dir="2700000" algn="tl">
              <a:srgbClr val="DDDDDD"/>
            </a:outerShdw>
          </a:effectLst>
          <a:latin typeface="Arial" charset="0"/>
          <a:ea typeface="ＭＳ Ｐゴシック" charset="0"/>
        </a:defRPr>
      </a:lvl6pPr>
      <a:lvl7pPr marL="914400" algn="r" rtl="0" fontAlgn="base">
        <a:spcBef>
          <a:spcPct val="0"/>
        </a:spcBef>
        <a:spcAft>
          <a:spcPct val="0"/>
        </a:spcAft>
        <a:defRPr sz="3200" b="1" i="1">
          <a:solidFill>
            <a:srgbClr val="FFFFCC"/>
          </a:solidFill>
          <a:effectLst>
            <a:outerShdw blurRad="38100" dist="38100" dir="2700000" algn="tl">
              <a:srgbClr val="DDDDDD"/>
            </a:outerShdw>
          </a:effectLst>
          <a:latin typeface="Arial" charset="0"/>
          <a:ea typeface="ＭＳ Ｐゴシック" charset="0"/>
        </a:defRPr>
      </a:lvl7pPr>
      <a:lvl8pPr marL="1371600" algn="r" rtl="0" fontAlgn="base">
        <a:spcBef>
          <a:spcPct val="0"/>
        </a:spcBef>
        <a:spcAft>
          <a:spcPct val="0"/>
        </a:spcAft>
        <a:defRPr sz="3200" b="1" i="1">
          <a:solidFill>
            <a:srgbClr val="FFFFCC"/>
          </a:solidFill>
          <a:effectLst>
            <a:outerShdw blurRad="38100" dist="38100" dir="2700000" algn="tl">
              <a:srgbClr val="DDDDDD"/>
            </a:outerShdw>
          </a:effectLst>
          <a:latin typeface="Arial" charset="0"/>
          <a:ea typeface="ＭＳ Ｐゴシック" charset="0"/>
        </a:defRPr>
      </a:lvl8pPr>
      <a:lvl9pPr marL="1828800" algn="r" rtl="0" fontAlgn="base">
        <a:spcBef>
          <a:spcPct val="0"/>
        </a:spcBef>
        <a:spcAft>
          <a:spcPct val="0"/>
        </a:spcAft>
        <a:defRPr sz="3200" b="1" i="1">
          <a:solidFill>
            <a:srgbClr val="FFFFCC"/>
          </a:solidFill>
          <a:effectLst>
            <a:outerShdw blurRad="38100" dist="38100" dir="2700000" algn="tl">
              <a:srgbClr val="DDDDDD"/>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400">
          <a:solidFill>
            <a:schemeClr val="bg1"/>
          </a:solidFill>
          <a:latin typeface="+mn-lt"/>
          <a:ea typeface="+mn-ea"/>
        </a:defRPr>
      </a:lvl4pPr>
      <a:lvl5pPr marL="2057400" indent="-228600" algn="l" rtl="0" eaLnBrk="0" fontAlgn="base" hangingPunct="0">
        <a:spcBef>
          <a:spcPct val="20000"/>
        </a:spcBef>
        <a:spcAft>
          <a:spcPct val="0"/>
        </a:spcAft>
        <a:buChar char="»"/>
        <a:defRPr sz="2400">
          <a:solidFill>
            <a:schemeClr val="bg1"/>
          </a:solidFill>
          <a:latin typeface="+mn-lt"/>
          <a:ea typeface="+mn-ea"/>
        </a:defRPr>
      </a:lvl5pPr>
      <a:lvl6pPr marL="2514600" indent="-228600" algn="l" rtl="0" fontAlgn="base">
        <a:spcBef>
          <a:spcPct val="20000"/>
        </a:spcBef>
        <a:spcAft>
          <a:spcPct val="0"/>
        </a:spcAft>
        <a:buChar char="»"/>
        <a:defRPr sz="2400">
          <a:solidFill>
            <a:schemeClr val="bg1"/>
          </a:solidFill>
          <a:latin typeface="+mn-lt"/>
          <a:ea typeface="+mn-ea"/>
        </a:defRPr>
      </a:lvl6pPr>
      <a:lvl7pPr marL="2971800" indent="-228600" algn="l" rtl="0" fontAlgn="base">
        <a:spcBef>
          <a:spcPct val="20000"/>
        </a:spcBef>
        <a:spcAft>
          <a:spcPct val="0"/>
        </a:spcAft>
        <a:buChar char="»"/>
        <a:defRPr sz="2400">
          <a:solidFill>
            <a:schemeClr val="bg1"/>
          </a:solidFill>
          <a:latin typeface="+mn-lt"/>
          <a:ea typeface="+mn-ea"/>
        </a:defRPr>
      </a:lvl7pPr>
      <a:lvl8pPr marL="3429000" indent="-228600" algn="l" rtl="0" fontAlgn="base">
        <a:spcBef>
          <a:spcPct val="20000"/>
        </a:spcBef>
        <a:spcAft>
          <a:spcPct val="0"/>
        </a:spcAft>
        <a:buChar char="»"/>
        <a:defRPr sz="2400">
          <a:solidFill>
            <a:schemeClr val="bg1"/>
          </a:solidFill>
          <a:latin typeface="+mn-lt"/>
          <a:ea typeface="+mn-ea"/>
        </a:defRPr>
      </a:lvl8pPr>
      <a:lvl9pPr marL="3886200" indent="-228600" algn="l" rtl="0" fontAlgn="base">
        <a:spcBef>
          <a:spcPct val="20000"/>
        </a:spcBef>
        <a:spcAft>
          <a:spcPct val="0"/>
        </a:spcAft>
        <a:buChar char="»"/>
        <a:defRPr sz="2400">
          <a:solidFill>
            <a:schemeClr val="bg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oleObject" Target="../embeddings/oleObject2.bin"/><Relationship Id="rId7" Type="http://schemas.openxmlformats.org/officeDocument/2006/relationships/oleObject" Target="../embeddings/Hoja_de_c_lculo_de_Microsoft_Excel_97-20032.xls"/><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2.emf"/><Relationship Id="rId4" Type="http://schemas.openxmlformats.org/officeDocument/2006/relationships/oleObject" Target="../embeddings/Hoja_de_c_lculo_de_Microsoft_Excel_97-20031.xls"/></Relationships>
</file>

<file path=ppt/slides/_rels/slide17.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oleObject" Target="../embeddings/oleObject4.bin"/><Relationship Id="rId7" Type="http://schemas.openxmlformats.org/officeDocument/2006/relationships/oleObject" Target="../embeddings/Hoja_de_c_lculo_de_Microsoft_Excel_97-20034.xls"/><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24.emf"/><Relationship Id="rId4" Type="http://schemas.openxmlformats.org/officeDocument/2006/relationships/oleObject" Target="../embeddings/Hoja_de_c_lculo_de_Microsoft_Excel_97-20033.xls"/></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Layout" Target="../diagrams/layout1.xml"/><Relationship Id="rId7" Type="http://schemas.openxmlformats.org/officeDocument/2006/relationships/image" Target="../media/image6.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n 1"/>
          <p:cNvPicPr>
            <a:picLocks noChangeAspect="1"/>
          </p:cNvPicPr>
          <p:nvPr/>
        </p:nvPicPr>
        <p:blipFill>
          <a:blip r:embed="rId2"/>
          <a:srcRect/>
          <a:stretch>
            <a:fillRect/>
          </a:stretch>
        </p:blipFill>
        <p:spPr bwMode="auto">
          <a:xfrm>
            <a:off x="179388" y="188913"/>
            <a:ext cx="3203575" cy="825500"/>
          </a:xfrm>
          <a:prstGeom prst="rect">
            <a:avLst/>
          </a:prstGeom>
          <a:noFill/>
          <a:ln w="9525">
            <a:noFill/>
            <a:miter lim="800000"/>
            <a:headEnd/>
            <a:tailEnd/>
          </a:ln>
        </p:spPr>
      </p:pic>
      <p:sp>
        <p:nvSpPr>
          <p:cNvPr id="3075" name="Rectangle 3"/>
          <p:cNvSpPr>
            <a:spLocks noChangeArrowheads="1"/>
          </p:cNvSpPr>
          <p:nvPr/>
        </p:nvSpPr>
        <p:spPr bwMode="auto">
          <a:xfrm>
            <a:off x="827584" y="999456"/>
            <a:ext cx="8064896"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2400" b="1" i="0" u="none" strike="noStrike" cap="none" normalizeH="0" baseline="0" dirty="0" smtClean="0">
              <a:ln>
                <a:noFill/>
              </a:ln>
              <a:solidFill>
                <a:schemeClr val="tx1"/>
              </a:solidFill>
              <a:effectLst/>
              <a:latin typeface="Times New Roman" pitchFamily="18"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mj-lt"/>
                <a:ea typeface="ＭＳ Ｐゴシック" pitchFamily="34" charset="-128"/>
                <a:cs typeface="Times New Roman" pitchFamily="18" charset="0"/>
              </a:rPr>
              <a:t>DEPARTAMENTO DE CIENCIAS ECON­ÓMICAS ADMINISTRATIVAS Y DE</a:t>
            </a:r>
            <a:endParaRPr kumimoji="0" lang="es-EC" sz="2000" b="1" i="0" u="none" strike="noStrike" cap="none" normalizeH="0" baseline="0" dirty="0" smtClean="0">
              <a:ln>
                <a:noFill/>
              </a:ln>
              <a:solidFill>
                <a:schemeClr val="tx1"/>
              </a:solidFill>
              <a:effectLst/>
              <a:latin typeface="+mj-lt"/>
              <a:ea typeface="ＭＳ Ｐゴシック"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mj-lt"/>
                <a:ea typeface="ＭＳ Ｐゴシック" pitchFamily="34" charset="-128"/>
                <a:cs typeface="Times New Roman" pitchFamily="18" charset="0"/>
              </a:rPr>
              <a:t>COMERCIO</a:t>
            </a:r>
            <a:endParaRPr kumimoji="0" lang="es-EC" sz="2000" b="1" i="0" u="none" strike="noStrike" cap="none" normalizeH="0" baseline="0" dirty="0" smtClean="0">
              <a:ln>
                <a:noFill/>
              </a:ln>
              <a:solidFill>
                <a:schemeClr val="tx1"/>
              </a:solidFill>
              <a:effectLst/>
              <a:latin typeface="+mj-lt"/>
              <a:ea typeface="ＭＳ Ｐゴシック"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mj-lt"/>
                <a:ea typeface="ＭＳ Ｐゴシック" pitchFamily="34" charset="-128"/>
                <a:cs typeface="Times New Roman" pitchFamily="18" charset="0"/>
              </a:rPr>
              <a:t>TECNOLOGÍA EN ADMINISTRACIÓN TURÍSTICA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C" sz="2000" b="1" i="0" u="none" strike="noStrike" cap="none" normalizeH="0" baseline="0" dirty="0" smtClean="0">
              <a:ln>
                <a:noFill/>
              </a:ln>
              <a:solidFill>
                <a:schemeClr val="tx1"/>
              </a:solidFill>
              <a:effectLst/>
              <a:latin typeface="+mj-lt"/>
              <a:ea typeface="ＭＳ Ｐゴシック"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s-ES" sz="2000" dirty="0">
              <a:latin typeface="+mj-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mj-lt"/>
                <a:ea typeface="ＭＳ Ｐゴシック" pitchFamily="34" charset="-128"/>
                <a:cs typeface="Times New Roman" pitchFamily="18" charset="0"/>
              </a:rPr>
              <a:t>TEMA: </a:t>
            </a:r>
            <a:endParaRPr kumimoji="0" lang="es-EC" sz="2000" b="0" i="0" u="none" strike="noStrike" cap="none" normalizeH="0" baseline="0" dirty="0" smtClean="0">
              <a:ln>
                <a:noFill/>
              </a:ln>
              <a:solidFill>
                <a:schemeClr val="tx1"/>
              </a:solidFill>
              <a:effectLst/>
              <a:latin typeface="+mj-lt"/>
              <a:ea typeface="ＭＳ Ｐゴシック"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mj-lt"/>
                <a:ea typeface="ＭＳ Ｐゴシック" pitchFamily="34" charset="-128"/>
                <a:cs typeface="Times New Roman" pitchFamily="18" charset="0"/>
              </a:rPr>
              <a:t>“PROYECTO PARA MEDIR EL GRADO DE SATISFACCIÓN  DEL CLIENTE DE CATERING SERVICE”</a:t>
            </a:r>
            <a:endParaRPr kumimoji="0" lang="es-EC" sz="2000" b="0" i="0" u="none" strike="noStrike" cap="none" normalizeH="0" baseline="0" dirty="0" smtClean="0">
              <a:ln>
                <a:noFill/>
              </a:ln>
              <a:solidFill>
                <a:schemeClr val="tx1"/>
              </a:solidFill>
              <a:effectLst/>
              <a:latin typeface="+mj-lt"/>
              <a:ea typeface="ＭＳ Ｐゴシック"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2000" b="0" i="0" u="none" strike="noStrike" cap="none" normalizeH="0" baseline="0" dirty="0" smtClean="0">
                <a:ln>
                  <a:noFill/>
                </a:ln>
                <a:solidFill>
                  <a:schemeClr val="tx1"/>
                </a:solidFill>
                <a:effectLst/>
                <a:latin typeface="+mj-lt"/>
                <a:ea typeface="ＭＳ Ｐゴシック" pitchFamily="34" charset="-128"/>
                <a:cs typeface="Times New Roman" pitchFamily="18" charset="0"/>
              </a:rPr>
              <a:t>DIRECTOR: MSC. MÓNICA AGUIRRE</a:t>
            </a:r>
            <a:endParaRPr kumimoji="0" lang="es-EC" sz="2000" b="0" i="0" u="none" strike="noStrike" cap="none" normalizeH="0" baseline="0" dirty="0" smtClean="0">
              <a:ln>
                <a:noFill/>
              </a:ln>
              <a:solidFill>
                <a:schemeClr val="tx1"/>
              </a:solidFill>
              <a:effectLst/>
              <a:latin typeface="+mj-lt"/>
              <a:ea typeface="ＭＳ Ｐゴシック"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2000" b="0" i="0" u="none" strike="noStrike" cap="none" normalizeH="0" baseline="0" dirty="0" smtClean="0">
                <a:ln>
                  <a:noFill/>
                </a:ln>
                <a:solidFill>
                  <a:schemeClr val="tx1"/>
                </a:solidFill>
                <a:effectLst/>
                <a:latin typeface="+mj-lt"/>
                <a:ea typeface="ＭＳ Ｐゴシック" pitchFamily="34" charset="-128"/>
                <a:cs typeface="Times New Roman" pitchFamily="18" charset="0"/>
              </a:rPr>
              <a:t>CODIRECTORA: MSC. JENNY SUÁREZ</a:t>
            </a:r>
            <a:endParaRPr kumimoji="0" lang="es-EC" sz="2000" b="0" i="0" u="none" strike="noStrike" cap="none" normalizeH="0" baseline="0" dirty="0" smtClean="0">
              <a:ln>
                <a:noFill/>
              </a:ln>
              <a:solidFill>
                <a:schemeClr val="tx1"/>
              </a:solidFill>
              <a:effectLst/>
              <a:latin typeface="+mj-lt"/>
              <a:ea typeface="ＭＳ Ｐゴシック"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mj-lt"/>
                <a:ea typeface="ＭＳ Ｐゴシック" pitchFamily="34" charset="-128"/>
                <a:cs typeface="Times New Roman" pitchFamily="18" charset="0"/>
              </a:rPr>
              <a:t>SANGOLQUÍ, ABRIL 2014</a:t>
            </a:r>
            <a:endParaRPr kumimoji="0" lang="es-ES" sz="2000" b="0" i="0" u="none" strike="noStrike" cap="none" normalizeH="0" baseline="0" dirty="0" smtClean="0">
              <a:ln>
                <a:noFill/>
              </a:ln>
              <a:solidFill>
                <a:schemeClr val="tx1"/>
              </a:solidFill>
              <a:effectLst/>
              <a:latin typeface="+mj-lt"/>
              <a:ea typeface="ＭＳ Ｐゴシック" pitchFamily="34" charset="-128"/>
            </a:endParaRPr>
          </a:p>
        </p:txBody>
      </p:sp>
      <p:sp>
        <p:nvSpPr>
          <p:cNvPr id="4" name="3 CuadroTexto"/>
          <p:cNvSpPr txBox="1"/>
          <p:nvPr/>
        </p:nvSpPr>
        <p:spPr>
          <a:xfrm>
            <a:off x="6516216" y="5229200"/>
            <a:ext cx="2952328" cy="369332"/>
          </a:xfrm>
          <a:prstGeom prst="rect">
            <a:avLst/>
          </a:prstGeom>
          <a:noFill/>
        </p:spPr>
        <p:txBody>
          <a:bodyPr wrap="square" rtlCol="0">
            <a:spAutoFit/>
          </a:bodyPr>
          <a:lstStyle/>
          <a:p>
            <a:r>
              <a:rPr lang="es-EC" dirty="0" smtClean="0">
                <a:latin typeface="Times New Roman" pitchFamily="18" charset="0"/>
                <a:cs typeface="Times New Roman" pitchFamily="18" charset="0"/>
              </a:rPr>
              <a:t>Andrea Guerra Arango</a:t>
            </a:r>
            <a:endParaRPr lang="es-EC" dirty="0">
              <a:latin typeface="Times New Roman" pitchFamily="18" charset="0"/>
              <a:cs typeface="Times New Roman" pitchFamily="18" charset="0"/>
            </a:endParaRPr>
          </a:p>
        </p:txBody>
      </p:sp>
    </p:spTree>
  </p:cSld>
  <p:clrMapOvr>
    <a:masterClrMapping/>
  </p:clrMapOvr>
  <p:transition spd="slow" advTm="10000">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animEffect transition="in" filter="fade">
                                      <p:cBhvr>
                                        <p:cTn id="7" dur="2000"/>
                                        <p:tgtEl>
                                          <p:spTgt spid="3075">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75">
                                            <p:txEl>
                                              <p:pRg st="2" end="2"/>
                                            </p:txEl>
                                          </p:spTgt>
                                        </p:tgtEl>
                                        <p:attrNameLst>
                                          <p:attrName>style.visibility</p:attrName>
                                        </p:attrNameLst>
                                      </p:cBhvr>
                                      <p:to>
                                        <p:strVal val="visible"/>
                                      </p:to>
                                    </p:set>
                                    <p:animEffect transition="in" filter="fade">
                                      <p:cBhvr>
                                        <p:cTn id="10" dur="2000"/>
                                        <p:tgtEl>
                                          <p:spTgt spid="3075">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animEffect transition="in" filter="fade">
                                      <p:cBhvr>
                                        <p:cTn id="13" dur="2000"/>
                                        <p:tgtEl>
                                          <p:spTgt spid="3075">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75">
                                            <p:txEl>
                                              <p:pRg st="6" end="6"/>
                                            </p:txEl>
                                          </p:spTgt>
                                        </p:tgtEl>
                                        <p:attrNameLst>
                                          <p:attrName>style.visibility</p:attrName>
                                        </p:attrNameLst>
                                      </p:cBhvr>
                                      <p:to>
                                        <p:strVal val="visible"/>
                                      </p:to>
                                    </p:set>
                                    <p:animEffect transition="in" filter="fade">
                                      <p:cBhvr>
                                        <p:cTn id="16" dur="2000"/>
                                        <p:tgtEl>
                                          <p:spTgt spid="3075">
                                            <p:txEl>
                                              <p:pRg st="6" end="6"/>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75">
                                            <p:txEl>
                                              <p:pRg st="7" end="7"/>
                                            </p:txEl>
                                          </p:spTgt>
                                        </p:tgtEl>
                                        <p:attrNameLst>
                                          <p:attrName>style.visibility</p:attrName>
                                        </p:attrNameLst>
                                      </p:cBhvr>
                                      <p:to>
                                        <p:strVal val="visible"/>
                                      </p:to>
                                    </p:set>
                                    <p:animEffect transition="in" filter="fade">
                                      <p:cBhvr>
                                        <p:cTn id="19" dur="2000"/>
                                        <p:tgtEl>
                                          <p:spTgt spid="3075">
                                            <p:txEl>
                                              <p:pRg st="7" end="7"/>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75">
                                            <p:txEl>
                                              <p:pRg st="8" end="8"/>
                                            </p:txEl>
                                          </p:spTgt>
                                        </p:tgtEl>
                                        <p:attrNameLst>
                                          <p:attrName>style.visibility</p:attrName>
                                        </p:attrNameLst>
                                      </p:cBhvr>
                                      <p:to>
                                        <p:strVal val="visible"/>
                                      </p:to>
                                    </p:set>
                                    <p:animEffect transition="in" filter="fade">
                                      <p:cBhvr>
                                        <p:cTn id="22" dur="2000"/>
                                        <p:tgtEl>
                                          <p:spTgt spid="3075">
                                            <p:txEl>
                                              <p:pRg st="8" end="8"/>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75">
                                            <p:txEl>
                                              <p:pRg st="9" end="9"/>
                                            </p:txEl>
                                          </p:spTgt>
                                        </p:tgtEl>
                                        <p:attrNameLst>
                                          <p:attrName>style.visibility</p:attrName>
                                        </p:attrNameLst>
                                      </p:cBhvr>
                                      <p:to>
                                        <p:strVal val="visible"/>
                                      </p:to>
                                    </p:set>
                                    <p:animEffect transition="in" filter="fade">
                                      <p:cBhvr>
                                        <p:cTn id="25" dur="2000"/>
                                        <p:tgtEl>
                                          <p:spTgt spid="3075">
                                            <p:txEl>
                                              <p:pRg st="9" end="9"/>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75">
                                            <p:txEl>
                                              <p:pRg st="10" end="10"/>
                                            </p:txEl>
                                          </p:spTgt>
                                        </p:tgtEl>
                                        <p:attrNameLst>
                                          <p:attrName>style.visibility</p:attrName>
                                        </p:attrNameLst>
                                      </p:cBhvr>
                                      <p:to>
                                        <p:strVal val="visible"/>
                                      </p:to>
                                    </p:set>
                                    <p:animEffect transition="in" filter="fade">
                                      <p:cBhvr>
                                        <p:cTn id="28" dur="2000"/>
                                        <p:tgtEl>
                                          <p:spTgt spid="307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548680"/>
            <a:ext cx="8229600" cy="1143000"/>
          </a:xfrm>
        </p:spPr>
        <p:txBody>
          <a:bodyPr/>
          <a:lstStyle/>
          <a:p>
            <a:r>
              <a:rPr lang="es-EC" sz="6000" dirty="0" smtClean="0">
                <a:ln w="12700">
                  <a:solidFill>
                    <a:schemeClr val="tx2">
                      <a:satMod val="155000"/>
                    </a:schemeClr>
                  </a:solidFill>
                  <a:prstDash val="solid"/>
                </a:ln>
                <a:solidFill>
                  <a:schemeClr val="tx1">
                    <a:lumMod val="95000"/>
                    <a:lumOff val="5000"/>
                  </a:schemeClr>
                </a:solidFill>
                <a:effectLst>
                  <a:outerShdw blurRad="63500" sx="102000" sy="102000" algn="ctr" rotWithShape="0">
                    <a:prstClr val="black">
                      <a:alpha val="40000"/>
                    </a:prstClr>
                  </a:outerShdw>
                </a:effectLst>
                <a:latin typeface="Calibri" pitchFamily="34" charset="0"/>
              </a:rPr>
              <a:t>Historia</a:t>
            </a:r>
            <a:endParaRPr lang="es-EC" sz="6000" dirty="0">
              <a:ln w="12700">
                <a:solidFill>
                  <a:schemeClr val="tx2">
                    <a:satMod val="155000"/>
                  </a:schemeClr>
                </a:solidFill>
                <a:prstDash val="solid"/>
              </a:ln>
              <a:solidFill>
                <a:schemeClr val="tx1">
                  <a:lumMod val="95000"/>
                  <a:lumOff val="5000"/>
                </a:schemeClr>
              </a:solidFill>
              <a:effectLst>
                <a:outerShdw blurRad="63500" sx="102000" sy="102000" algn="ctr" rotWithShape="0">
                  <a:prstClr val="black">
                    <a:alpha val="40000"/>
                  </a:prstClr>
                </a:outerShdw>
              </a:effectLst>
              <a:latin typeface="Calibri" pitchFamily="34" charset="0"/>
            </a:endParaRPr>
          </a:p>
        </p:txBody>
      </p:sp>
      <p:pic>
        <p:nvPicPr>
          <p:cNvPr id="8194" name="Picture 2"/>
          <p:cNvPicPr>
            <a:picLocks noGrp="1" noChangeAspect="1" noChangeArrowheads="1"/>
          </p:cNvPicPr>
          <p:nvPr>
            <p:ph idx="1"/>
          </p:nvPr>
        </p:nvPicPr>
        <p:blipFill>
          <a:blip r:embed="rId2"/>
          <a:srcRect l="66625" t="20741" r="8001" b="16484"/>
          <a:stretch>
            <a:fillRect/>
          </a:stretch>
        </p:blipFill>
        <p:spPr bwMode="auto">
          <a:xfrm>
            <a:off x="395536" y="980727"/>
            <a:ext cx="3888432" cy="300616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195" name="Picture 3"/>
          <p:cNvPicPr>
            <a:picLocks noChangeAspect="1" noChangeArrowheads="1"/>
          </p:cNvPicPr>
          <p:nvPr/>
        </p:nvPicPr>
        <p:blipFill>
          <a:blip r:embed="rId3"/>
          <a:srcRect l="65854" t="23625" r="6978" b="14951"/>
          <a:stretch>
            <a:fillRect/>
          </a:stretch>
        </p:blipFill>
        <p:spPr bwMode="auto">
          <a:xfrm>
            <a:off x="4221930" y="2780928"/>
            <a:ext cx="4454526" cy="309634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down)">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fade">
                                      <p:cBhvr>
                                        <p:cTn id="17" dur="2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srcRect l="65989" t="23791" r="8655" b="17609"/>
          <a:stretch>
            <a:fillRect/>
          </a:stretch>
        </p:blipFill>
        <p:spPr bwMode="auto">
          <a:xfrm>
            <a:off x="3779912" y="1340768"/>
            <a:ext cx="4885465" cy="3528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3 Redondear rectángulo de esquina del mismo lado"/>
          <p:cNvSpPr/>
          <p:nvPr/>
        </p:nvSpPr>
        <p:spPr>
          <a:xfrm>
            <a:off x="611560" y="836712"/>
            <a:ext cx="2880320" cy="5112568"/>
          </a:xfrm>
          <a:prstGeom prst="round2SameRect">
            <a:avLst/>
          </a:prstGeom>
          <a:gradFill flip="none" rotWithShape="1">
            <a:gsLst>
              <a:gs pos="0">
                <a:srgbClr val="F3EE12">
                  <a:shade val="30000"/>
                  <a:satMod val="115000"/>
                </a:srgbClr>
              </a:gs>
              <a:gs pos="50000">
                <a:srgbClr val="F3EE12">
                  <a:shade val="67500"/>
                  <a:satMod val="115000"/>
                </a:srgbClr>
              </a:gs>
              <a:gs pos="100000">
                <a:srgbClr val="F3EE12">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342900" lvl="0" indent="-342900" eaLnBrk="1" fontAlgn="auto" hangingPunct="1">
              <a:spcAft>
                <a:spcPts val="0"/>
              </a:spcAft>
              <a:defRPr/>
            </a:pPr>
            <a:r>
              <a:rPr lang="es-EC" sz="2000" b="1" dirty="0" smtClean="0">
                <a:ln w="11430"/>
                <a:solidFill>
                  <a:schemeClr val="tx1">
                    <a:lumMod val="95000"/>
                    <a:lumOff val="5000"/>
                  </a:schemeClr>
                </a:solidFill>
                <a:effectLst>
                  <a:outerShdw blurRad="50800" dist="39000" dir="5460000" algn="tl">
                    <a:srgbClr val="000000">
                      <a:alpha val="38000"/>
                    </a:srgbClr>
                  </a:outerShdw>
                </a:effectLst>
                <a:latin typeface="Calibri" pitchFamily="34" charset="0"/>
              </a:rPr>
              <a:t>Hace 40 años, en junio de 1973, </a:t>
            </a:r>
          </a:p>
          <a:p>
            <a:pPr marL="342900" lvl="0" indent="-342900" eaLnBrk="1" fontAlgn="auto" hangingPunct="1">
              <a:spcAft>
                <a:spcPts val="0"/>
              </a:spcAft>
              <a:defRPr/>
            </a:pPr>
            <a:r>
              <a:rPr lang="es-EC" sz="2000" b="1" dirty="0" smtClean="0">
                <a:ln w="11430"/>
                <a:solidFill>
                  <a:schemeClr val="tx1">
                    <a:lumMod val="95000"/>
                    <a:lumOff val="5000"/>
                  </a:schemeClr>
                </a:solidFill>
                <a:effectLst>
                  <a:outerShdw blurRad="50800" dist="39000" dir="5460000" algn="tl">
                    <a:srgbClr val="000000">
                      <a:alpha val="38000"/>
                    </a:srgbClr>
                  </a:outerShdw>
                </a:effectLst>
                <a:latin typeface="Calibri" pitchFamily="34" charset="0"/>
              </a:rPr>
              <a:t>    el sr Federico Pérez Intriago </a:t>
            </a:r>
          </a:p>
          <a:p>
            <a:pPr marL="342900" lvl="0" indent="-342900" eaLnBrk="1" fontAlgn="auto" hangingPunct="1">
              <a:spcAft>
                <a:spcPts val="0"/>
              </a:spcAft>
              <a:defRPr/>
            </a:pPr>
            <a:r>
              <a:rPr lang="es-EC" sz="2000" b="1" dirty="0" smtClean="0">
                <a:ln w="11430"/>
                <a:solidFill>
                  <a:schemeClr val="tx1">
                    <a:lumMod val="95000"/>
                    <a:lumOff val="5000"/>
                  </a:schemeClr>
                </a:solidFill>
                <a:effectLst>
                  <a:outerShdw blurRad="50800" dist="39000" dir="5460000" algn="tl">
                    <a:srgbClr val="000000">
                      <a:alpha val="38000"/>
                    </a:srgbClr>
                  </a:outerShdw>
                </a:effectLst>
                <a:latin typeface="Calibri" pitchFamily="34" charset="0"/>
              </a:rPr>
              <a:t>    forma la empresa de servicios de banquetería  llamada </a:t>
            </a:r>
          </a:p>
          <a:p>
            <a:pPr marL="342900" lvl="0" indent="-342900" eaLnBrk="1" fontAlgn="auto" hangingPunct="1">
              <a:spcAft>
                <a:spcPts val="0"/>
              </a:spcAft>
              <a:defRPr/>
            </a:pPr>
            <a:r>
              <a:rPr lang="es-EC" sz="2000" b="1" dirty="0" smtClean="0">
                <a:ln w="11430"/>
                <a:solidFill>
                  <a:schemeClr val="tx1">
                    <a:lumMod val="95000"/>
                    <a:lumOff val="5000"/>
                  </a:schemeClr>
                </a:solidFill>
                <a:effectLst>
                  <a:outerShdw blurRad="50800" dist="39000" dir="5460000" algn="tl">
                    <a:srgbClr val="000000">
                      <a:alpha val="38000"/>
                    </a:srgbClr>
                  </a:outerShdw>
                </a:effectLst>
                <a:latin typeface="Calibri" pitchFamily="34" charset="0"/>
              </a:rPr>
              <a:t>    CATERING SERVICE. </a:t>
            </a:r>
            <a:r>
              <a:rPr lang="es-EC" sz="2000" b="1" u="sng" dirty="0" smtClean="0">
                <a:ln w="11430"/>
                <a:solidFill>
                  <a:schemeClr val="tx1">
                    <a:lumMod val="95000"/>
                    <a:lumOff val="5000"/>
                  </a:schemeClr>
                </a:solidFill>
                <a:effectLst>
                  <a:outerShdw blurRad="50800" dist="39000" dir="5460000" algn="tl">
                    <a:srgbClr val="000000">
                      <a:alpha val="38000"/>
                    </a:srgbClr>
                  </a:outerShdw>
                </a:effectLst>
                <a:latin typeface="Calibri" pitchFamily="34" charset="0"/>
              </a:rPr>
              <a:t> </a:t>
            </a:r>
          </a:p>
          <a:p>
            <a:pPr marL="342900" lvl="0" indent="-342900" eaLnBrk="1" fontAlgn="auto" hangingPunct="1">
              <a:spcAft>
                <a:spcPts val="0"/>
              </a:spcAft>
              <a:defRPr/>
            </a:pPr>
            <a:r>
              <a:rPr lang="es-ES" sz="2000" b="1" dirty="0" smtClean="0">
                <a:ln w="11430"/>
                <a:solidFill>
                  <a:schemeClr val="tx1">
                    <a:lumMod val="95000"/>
                    <a:lumOff val="5000"/>
                  </a:schemeClr>
                </a:solidFill>
                <a:effectLst>
                  <a:outerShdw blurRad="50800" dist="39000" dir="5460000" algn="tl">
                    <a:srgbClr val="000000">
                      <a:alpha val="38000"/>
                    </a:srgbClr>
                  </a:outerShdw>
                </a:effectLst>
                <a:latin typeface="Calibri" pitchFamily="34" charset="0"/>
              </a:rPr>
              <a:t>    Conformada por apenas 5 personas </a:t>
            </a: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20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20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20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2000"/>
                                        <p:tgtEl>
                                          <p:spTgt spid="4">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2000"/>
                                        <p:tgtEl>
                                          <p:spTgt spid="4">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20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218"/>
                                        </p:tgtEl>
                                        <p:attrNameLst>
                                          <p:attrName>style.visibility</p:attrName>
                                        </p:attrNameLst>
                                      </p:cBhvr>
                                      <p:to>
                                        <p:strVal val="visible"/>
                                      </p:to>
                                    </p:set>
                                    <p:anim calcmode="lin" valueType="num">
                                      <p:cBhvr additive="base">
                                        <p:cTn id="27" dur="500" fill="hold"/>
                                        <p:tgtEl>
                                          <p:spTgt spid="9218"/>
                                        </p:tgtEl>
                                        <p:attrNameLst>
                                          <p:attrName>ppt_x</p:attrName>
                                        </p:attrNameLst>
                                      </p:cBhvr>
                                      <p:tavLst>
                                        <p:tav tm="0">
                                          <p:val>
                                            <p:strVal val="#ppt_x"/>
                                          </p:val>
                                        </p:tav>
                                        <p:tav tm="100000">
                                          <p:val>
                                            <p:strVal val="#ppt_x"/>
                                          </p:val>
                                        </p:tav>
                                      </p:tavLst>
                                    </p:anim>
                                    <p:anim calcmode="lin" valueType="num">
                                      <p:cBhvr additive="base">
                                        <p:cTn id="2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4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60007" dist="200025" dir="15000000" sy="30000" kx="-1800000" algn="bl" rotWithShape="0">
                    <a:prstClr val="black">
                      <a:alpha val="32000"/>
                    </a:prstClr>
                  </a:outerShdw>
                </a:effectLst>
                <a:latin typeface="Calibri" pitchFamily="34" charset="0"/>
              </a:rPr>
              <a:t>DIAGNOSTICO SITUACIONAL DE LA EMPRESA</a:t>
            </a:r>
            <a:endParaRPr lang="es-EC" sz="4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60007" dist="200025" dir="15000000" sy="30000" kx="-1800000" algn="bl" rotWithShape="0">
                  <a:prstClr val="black">
                    <a:alpha val="32000"/>
                  </a:prstClr>
                </a:outerShdw>
              </a:effectLst>
              <a:latin typeface="Calibri" pitchFamily="34" charset="0"/>
            </a:endParaRPr>
          </a:p>
        </p:txBody>
      </p:sp>
      <p:sp>
        <p:nvSpPr>
          <p:cNvPr id="3" name="2 Marcador de contenido"/>
          <p:cNvSpPr>
            <a:spLocks noGrp="1"/>
          </p:cNvSpPr>
          <p:nvPr>
            <p:ph idx="1"/>
          </p:nvPr>
        </p:nvSpPr>
        <p:spPr>
          <a:xfrm>
            <a:off x="2123728" y="1988840"/>
            <a:ext cx="5122912" cy="2908920"/>
          </a:xfrm>
          <a:prstGeom prst="snipRoundRect">
            <a:avLst/>
          </a:prstGeom>
          <a:solidFill>
            <a:srgbClr val="F3EE12"/>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a:lstStyle/>
          <a:p>
            <a:pPr marL="0" lvl="0" indent="0" defTabSz="457200" eaLnBrk="1" hangingPunct="1">
              <a:spcBef>
                <a:spcPct val="0"/>
              </a:spcBef>
              <a:buNone/>
              <a:defRPr/>
            </a:pPr>
            <a:r>
              <a:rPr lang="en-US" sz="30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ea typeface="ＭＳ Ｐゴシック" pitchFamily="-109" charset="-128"/>
              </a:rPr>
              <a:t>90,000  menus </a:t>
            </a:r>
            <a:r>
              <a:rPr lang="es-CO" sz="30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ea typeface="ＭＳ Ｐゴシック" pitchFamily="-109" charset="-128"/>
              </a:rPr>
              <a:t>diarios</a:t>
            </a:r>
            <a:r>
              <a:rPr lang="en-US" sz="30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ea typeface="ＭＳ Ｐゴシック" pitchFamily="-109" charset="-128"/>
              </a:rPr>
              <a:t> </a:t>
            </a:r>
            <a:r>
              <a:rPr lang="es-ES" sz="30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ea typeface="ＭＳ Ｐゴシック" pitchFamily="-109" charset="-128"/>
              </a:rPr>
              <a:t>servidos</a:t>
            </a:r>
          </a:p>
          <a:p>
            <a:pPr marL="0" indent="0" defTabSz="457200" eaLnBrk="1" hangingPunct="1">
              <a:spcBef>
                <a:spcPct val="0"/>
              </a:spcBef>
              <a:buNone/>
              <a:defRPr/>
            </a:pPr>
            <a:r>
              <a:rPr lang="es-ES" sz="30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ea typeface="ＭＳ Ｐゴシック" pitchFamily="-109" charset="-128"/>
              </a:rPr>
              <a:t>2.422 colaboradores</a:t>
            </a:r>
          </a:p>
          <a:p>
            <a:pPr marL="0" lvl="0" indent="0" eaLnBrk="1" fontAlgn="auto" hangingPunct="1">
              <a:spcBef>
                <a:spcPts val="0"/>
              </a:spcBef>
              <a:spcAft>
                <a:spcPts val="0"/>
              </a:spcAft>
              <a:buNone/>
              <a:defRPr/>
            </a:pPr>
            <a:r>
              <a:rPr lang="en-US" sz="30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ea typeface="ＭＳ Ｐゴシック" pitchFamily="-109" charset="-128"/>
              </a:rPr>
              <a:t> 112  </a:t>
            </a:r>
            <a:r>
              <a:rPr lang="es-ES" sz="30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ea typeface="ＭＳ Ｐゴシック" pitchFamily="-109" charset="-128"/>
              </a:rPr>
              <a:t>clientes</a:t>
            </a:r>
          </a:p>
          <a:p>
            <a:pPr marL="0" lvl="0" indent="0" eaLnBrk="1" fontAlgn="auto" hangingPunct="1">
              <a:spcBef>
                <a:spcPts val="0"/>
              </a:spcBef>
              <a:spcAft>
                <a:spcPts val="0"/>
              </a:spcAft>
              <a:buNone/>
              <a:defRPr/>
            </a:pPr>
            <a:r>
              <a:rPr lang="en-US" sz="30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ea typeface="ＭＳ Ｐゴシック" pitchFamily="-109" charset="-128"/>
              </a:rPr>
              <a:t> 130  </a:t>
            </a:r>
            <a:r>
              <a:rPr lang="es-ES" sz="30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ea typeface="ＭＳ Ｐゴシック" pitchFamily="-109" charset="-128"/>
              </a:rPr>
              <a:t>puntos</a:t>
            </a:r>
            <a:r>
              <a:rPr lang="en-US" sz="30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ea typeface="ＭＳ Ｐゴシック" pitchFamily="-109" charset="-128"/>
              </a:rPr>
              <a:t> de </a:t>
            </a:r>
            <a:r>
              <a:rPr lang="es-ES" sz="30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ea typeface="ＭＳ Ｐゴシック" pitchFamily="-109" charset="-128"/>
              </a:rPr>
              <a:t>servicio</a:t>
            </a:r>
          </a:p>
          <a:p>
            <a:pPr marL="0" lvl="0" indent="0" eaLnBrk="1" fontAlgn="auto" hangingPunct="1">
              <a:spcBef>
                <a:spcPts val="0"/>
              </a:spcBef>
              <a:spcAft>
                <a:spcPts val="0"/>
              </a:spcAft>
              <a:buNone/>
              <a:defRPr/>
            </a:pPr>
            <a:r>
              <a:rPr lang="es-ES"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ＭＳ Ｐゴシック" charset="-128"/>
                <a:cs typeface="Arial" pitchFamily="34" charset="0"/>
              </a:rPr>
              <a:t>40 años experiencia</a:t>
            </a:r>
            <a:endParaRPr lang="es-EC"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3 Imagen" descr="Exito-Negocios-Por-Internet.jpg"/>
          <p:cNvPicPr>
            <a:picLocks noChangeAspect="1"/>
          </p:cNvPicPr>
          <p:nvPr/>
        </p:nvPicPr>
        <p:blipFill>
          <a:blip r:embed="rId2">
            <a:lum contrast="-10000"/>
          </a:blip>
          <a:stretch>
            <a:fillRect/>
          </a:stretch>
        </p:blipFill>
        <p:spPr>
          <a:xfrm>
            <a:off x="6811516" y="3645024"/>
            <a:ext cx="1961069" cy="20882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3">
                                            <p:bg/>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s-EC" dirty="0" smtClean="0">
                <a:ln>
                  <a:prstDash val="solid"/>
                </a:ln>
                <a:solidFill>
                  <a:schemeClr val="tx1">
                    <a:lumMod val="95000"/>
                    <a:lumOff val="5000"/>
                  </a:schemeClr>
                </a:solidFill>
                <a:effectLst>
                  <a:outerShdw blurRad="60007" dist="200025" dir="15000000" sy="30000" kx="-1800000" algn="bl" rotWithShape="0">
                    <a:prstClr val="black">
                      <a:alpha val="32000"/>
                    </a:prstClr>
                  </a:outerShdw>
                </a:effectLst>
                <a:latin typeface="Calibri" pitchFamily="34" charset="0"/>
              </a:rPr>
              <a:t>Compañías encargadas de la zona norte y sur del Ecuador</a:t>
            </a:r>
            <a:endParaRPr lang="es-EC" dirty="0">
              <a:ln>
                <a:prstDash val="solid"/>
              </a:ln>
              <a:solidFill>
                <a:schemeClr val="tx1">
                  <a:lumMod val="95000"/>
                  <a:lumOff val="5000"/>
                </a:schemeClr>
              </a:solidFill>
              <a:effectLst>
                <a:outerShdw blurRad="60007" dist="200025" dir="15000000" sy="30000" kx="-1800000" algn="bl" rotWithShape="0">
                  <a:prstClr val="black">
                    <a:alpha val="32000"/>
                  </a:prstClr>
                </a:outerShdw>
              </a:effectLst>
              <a:latin typeface="Calibri" pitchFamily="34" charset="0"/>
            </a:endParaRPr>
          </a:p>
        </p:txBody>
      </p:sp>
      <p:sp>
        <p:nvSpPr>
          <p:cNvPr id="3" name="2 Marcador de texto"/>
          <p:cNvSpPr>
            <a:spLocks noGrp="1"/>
          </p:cNvSpPr>
          <p:nvPr>
            <p:ph type="body" idx="1"/>
          </p:nvPr>
        </p:nvSpPr>
        <p:spPr/>
        <p:txBody>
          <a:bodyPr/>
          <a:lstStyle/>
          <a:p>
            <a:r>
              <a:rPr lang="es-EC" dirty="0" smtClean="0"/>
              <a:t>n</a:t>
            </a:r>
            <a:endParaRPr lang="es-EC" dirty="0">
              <a:solidFill>
                <a:schemeClr val="accent2">
                  <a:lumMod val="75000"/>
                </a:schemeClr>
              </a:solidFill>
            </a:endParaRPr>
          </a:p>
        </p:txBody>
      </p:sp>
      <p:pic>
        <p:nvPicPr>
          <p:cNvPr id="13315" name="Picture 3"/>
          <p:cNvPicPr>
            <a:picLocks noGrp="1" noChangeAspect="1" noChangeArrowheads="1"/>
          </p:cNvPicPr>
          <p:nvPr>
            <p:ph sz="quarter" idx="4"/>
          </p:nvPr>
        </p:nvPicPr>
        <p:blipFill>
          <a:blip r:embed="rId2"/>
          <a:srcRect l="69457" t="27082" r="7382" b="15907"/>
          <a:stretch>
            <a:fillRect/>
          </a:stretch>
        </p:blipFill>
        <p:spPr bwMode="auto">
          <a:xfrm>
            <a:off x="4716016" y="1340768"/>
            <a:ext cx="3672408" cy="43924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316" name="Picture 4"/>
          <p:cNvPicPr>
            <a:picLocks noGrp="1" noChangeAspect="1" noChangeArrowheads="1"/>
          </p:cNvPicPr>
          <p:nvPr>
            <p:ph sz="half" idx="2"/>
          </p:nvPr>
        </p:nvPicPr>
        <p:blipFill>
          <a:blip r:embed="rId3"/>
          <a:srcRect l="69765" t="32776" r="7065" b="15894"/>
          <a:stretch>
            <a:fillRect/>
          </a:stretch>
        </p:blipFill>
        <p:spPr bwMode="auto">
          <a:xfrm>
            <a:off x="755576" y="1268760"/>
            <a:ext cx="3600400" cy="4392488"/>
          </a:xfrm>
          <a:prstGeom prst="rect">
            <a:avLst/>
          </a:prstGeom>
          <a:ln w="127000" cap="rnd">
            <a:solidFill>
              <a:srgbClr val="FFFFFF"/>
            </a:solidFill>
          </a:ln>
          <a:effectLst>
            <a:outerShdw blurRad="76200" dir="13500000" sy="23000" kx="1200000" algn="br" rotWithShape="0">
              <a:prstClr val="black">
                <a:alpha val="20000"/>
              </a:prst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wipe(down)">
                                      <p:cBhvr>
                                        <p:cTn id="12" dur="5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315"/>
                                        </p:tgtEl>
                                        <p:attrNameLst>
                                          <p:attrName>style.visibility</p:attrName>
                                        </p:attrNameLst>
                                      </p:cBhvr>
                                      <p:to>
                                        <p:strVal val="visible"/>
                                      </p:to>
                                    </p:set>
                                    <p:anim calcmode="lin" valueType="num">
                                      <p:cBhvr additive="base">
                                        <p:cTn id="17" dur="500" fill="hold"/>
                                        <p:tgtEl>
                                          <p:spTgt spid="13315"/>
                                        </p:tgtEl>
                                        <p:attrNameLst>
                                          <p:attrName>ppt_x</p:attrName>
                                        </p:attrNameLst>
                                      </p:cBhvr>
                                      <p:tavLst>
                                        <p:tav tm="0">
                                          <p:val>
                                            <p:strVal val="#ppt_x"/>
                                          </p:val>
                                        </p:tav>
                                        <p:tav tm="100000">
                                          <p:val>
                                            <p:strVal val="#ppt_x"/>
                                          </p:val>
                                        </p:tav>
                                      </p:tavLst>
                                    </p:anim>
                                    <p:anim calcmode="lin" valueType="num">
                                      <p:cBhvr additive="base">
                                        <p:cTn id="18" dur="500" fill="hold"/>
                                        <p:tgtEl>
                                          <p:spTgt spid="133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67544" y="404664"/>
            <a:ext cx="3008313" cy="116205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C" sz="4400" dirty="0" smtClean="0">
                <a:ln w="11430"/>
                <a:solidFill>
                  <a:schemeClr val="tx1">
                    <a:lumMod val="95000"/>
                    <a:lumOff val="5000"/>
                  </a:schemeClr>
                </a:solidFill>
                <a:effectLst>
                  <a:outerShdw blurRad="50800" dist="39000" dir="5460000" algn="tl">
                    <a:srgbClr val="000000">
                      <a:alpha val="38000"/>
                    </a:srgbClr>
                  </a:outerShdw>
                </a:effectLst>
                <a:latin typeface="Calibri" pitchFamily="34" charset="0"/>
              </a:rPr>
              <a:t>SERVICIOS</a:t>
            </a:r>
            <a:endParaRPr lang="es-EC" sz="4400" dirty="0">
              <a:ln w="11430"/>
              <a:solidFill>
                <a:schemeClr val="tx1">
                  <a:lumMod val="95000"/>
                  <a:lumOff val="5000"/>
                </a:schemeClr>
              </a:solidFill>
              <a:effectLst>
                <a:outerShdw blurRad="50800" dist="39000" dir="5460000" algn="tl">
                  <a:srgbClr val="000000">
                    <a:alpha val="38000"/>
                  </a:srgbClr>
                </a:outerShdw>
              </a:effectLst>
              <a:latin typeface="Calibri" pitchFamily="34" charset="0"/>
            </a:endParaRPr>
          </a:p>
        </p:txBody>
      </p:sp>
      <p:pic>
        <p:nvPicPr>
          <p:cNvPr id="10242" name="Picture 2"/>
          <p:cNvPicPr>
            <a:picLocks noGrp="1" noChangeAspect="1" noChangeArrowheads="1"/>
          </p:cNvPicPr>
          <p:nvPr>
            <p:ph idx="1"/>
          </p:nvPr>
        </p:nvPicPr>
        <p:blipFill>
          <a:blip r:embed="rId2"/>
          <a:srcRect l="65990" t="23791" r="8654" b="17609"/>
          <a:stretch>
            <a:fillRect/>
          </a:stretch>
        </p:blipFill>
        <p:spPr bwMode="auto">
          <a:xfrm>
            <a:off x="4499992" y="764704"/>
            <a:ext cx="3528392" cy="2743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Content Placeholder 6" descr="foto4.jpg"/>
          <p:cNvPicPr>
            <a:picLocks noChangeAspect="1"/>
          </p:cNvPicPr>
          <p:nvPr/>
        </p:nvPicPr>
        <p:blipFill>
          <a:blip r:embed="rId3"/>
          <a:stretch>
            <a:fillRect/>
          </a:stretch>
        </p:blipFill>
        <p:spPr>
          <a:xfrm>
            <a:off x="5292080" y="3356992"/>
            <a:ext cx="2016224" cy="2619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6 Redondear rectángulo de esquina sencilla"/>
          <p:cNvSpPr/>
          <p:nvPr/>
        </p:nvSpPr>
        <p:spPr>
          <a:xfrm>
            <a:off x="755576" y="1628800"/>
            <a:ext cx="2880320" cy="4248472"/>
          </a:xfrm>
          <a:prstGeom prst="round1Rect">
            <a:avLst/>
          </a:prstGeom>
          <a:gradFill flip="none" rotWithShape="1">
            <a:gsLst>
              <a:gs pos="0">
                <a:srgbClr val="F3EE12">
                  <a:shade val="30000"/>
                  <a:satMod val="115000"/>
                </a:srgbClr>
              </a:gs>
              <a:gs pos="50000">
                <a:srgbClr val="F3EE12">
                  <a:shade val="67500"/>
                  <a:satMod val="115000"/>
                </a:srgbClr>
              </a:gs>
              <a:gs pos="100000">
                <a:srgbClr val="F3EE12">
                  <a:shade val="100000"/>
                  <a:satMod val="115000"/>
                </a:srgbClr>
              </a:gs>
            </a:gsLst>
            <a:lin ang="18900000" scaled="1"/>
            <a:tileRect/>
          </a:gradFill>
          <a:effectLst>
            <a:innerShdw blurRad="63500" dist="50800" dir="162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342900" lvl="0" indent="-342900" algn="ctr" defTabSz="457200" eaLnBrk="1" hangingPunct="1">
              <a:lnSpc>
                <a:spcPct val="80000"/>
              </a:lnSpc>
              <a:defRPr/>
            </a:pPr>
            <a:r>
              <a:rPr lang="es-ES" sz="2400" b="1" dirty="0" smtClean="0">
                <a:ln w="1905"/>
                <a:solidFill>
                  <a:schemeClr val="tx1">
                    <a:lumMod val="95000"/>
                    <a:lumOff val="5000"/>
                  </a:schemeClr>
                </a:solidFill>
                <a:effectLst>
                  <a:innerShdw blurRad="69850" dist="43180" dir="5400000">
                    <a:srgbClr val="000000">
                      <a:alpha val="65000"/>
                    </a:srgbClr>
                  </a:innerShdw>
                </a:effectLst>
                <a:latin typeface="Calibri" pitchFamily="34" charset="0"/>
                <a:ea typeface="ＭＳ Ｐゴシック" charset="-128"/>
              </a:rPr>
              <a:t>Provee  alimentación  en lugares de difícil acceso logístico</a:t>
            </a:r>
          </a:p>
          <a:p>
            <a:pPr marL="342900" lvl="0" indent="-342900" algn="ctr" defTabSz="457200" eaLnBrk="1" hangingPunct="1">
              <a:lnSpc>
                <a:spcPct val="80000"/>
              </a:lnSpc>
              <a:defRPr/>
            </a:pPr>
            <a:endParaRPr lang="es-ES" sz="2400" b="1" dirty="0" smtClean="0">
              <a:ln w="1905"/>
              <a:solidFill>
                <a:schemeClr val="tx1">
                  <a:lumMod val="95000"/>
                  <a:lumOff val="5000"/>
                </a:schemeClr>
              </a:solidFill>
              <a:effectLst>
                <a:innerShdw blurRad="69850" dist="43180" dir="5400000">
                  <a:srgbClr val="000000">
                    <a:alpha val="65000"/>
                  </a:srgbClr>
                </a:innerShdw>
              </a:effectLst>
              <a:latin typeface="Calibri" pitchFamily="34" charset="0"/>
              <a:ea typeface="ＭＳ Ｐゴシック" charset="-128"/>
            </a:endParaRPr>
          </a:p>
          <a:p>
            <a:pPr marL="342900" lvl="0" indent="-342900" algn="ctr" defTabSz="457200" eaLnBrk="1" hangingPunct="1">
              <a:lnSpc>
                <a:spcPct val="80000"/>
              </a:lnSpc>
              <a:defRPr/>
            </a:pPr>
            <a:r>
              <a:rPr lang="es-ES" sz="2400" b="1" dirty="0" smtClean="0">
                <a:ln w="1905"/>
                <a:solidFill>
                  <a:schemeClr val="tx1">
                    <a:lumMod val="95000"/>
                    <a:lumOff val="5000"/>
                  </a:schemeClr>
                </a:solidFill>
                <a:effectLst>
                  <a:innerShdw blurRad="69850" dist="43180" dir="5400000">
                    <a:srgbClr val="000000">
                      <a:alpha val="65000"/>
                    </a:srgbClr>
                  </a:innerShdw>
                </a:effectLst>
                <a:latin typeface="Calibri" pitchFamily="34" charset="0"/>
                <a:ea typeface="ＭＳ Ｐゴシック" charset="-128"/>
              </a:rPr>
              <a:t>Prestamos el servicio a compañías petroleras, taladros, constructoras, etc.</a:t>
            </a: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fade">
                                      <p:cBhvr>
                                        <p:cTn id="12" dur="2000"/>
                                        <p:tgtEl>
                                          <p:spTgt spid="7">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2000"/>
                                        <p:tgtEl>
                                          <p:spTgt spid="7">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2000"/>
                                        <p:tgtEl>
                                          <p:spTgt spid="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242"/>
                                        </p:tgtEl>
                                        <p:attrNameLst>
                                          <p:attrName>style.visibility</p:attrName>
                                        </p:attrNameLst>
                                      </p:cBhvr>
                                      <p:to>
                                        <p:strVal val="visible"/>
                                      </p:to>
                                    </p:set>
                                    <p:animEffect transition="in" filter="wipe(down)">
                                      <p:cBhvr>
                                        <p:cTn id="23" dur="500"/>
                                        <p:tgtEl>
                                          <p:spTgt spid="1024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Grp="1" noChangeAspect="1" noChangeArrowheads="1"/>
          </p:cNvPicPr>
          <p:nvPr>
            <p:ph idx="1"/>
          </p:nvPr>
        </p:nvPicPr>
        <p:blipFill>
          <a:blip r:embed="rId2"/>
          <a:srcRect l="70999" t="21917" r="9751" b="16484"/>
          <a:stretch>
            <a:fillRect/>
          </a:stretch>
        </p:blipFill>
        <p:spPr bwMode="auto">
          <a:xfrm rot="645777">
            <a:off x="380727" y="661461"/>
            <a:ext cx="3036239" cy="3036239"/>
          </a:xfrm>
          <a:prstGeom prst="rect">
            <a:avLst/>
          </a:prstGeom>
          <a:ln>
            <a:noFill/>
          </a:ln>
          <a:effectLst>
            <a:outerShdw blurRad="292100" dist="139700" dir="2700000" algn="tl" rotWithShape="0">
              <a:srgbClr val="333333">
                <a:alpha val="65000"/>
              </a:srgbClr>
            </a:outerShdw>
          </a:effectLst>
        </p:spPr>
      </p:pic>
      <p:pic>
        <p:nvPicPr>
          <p:cNvPr id="11268" name="Picture 4"/>
          <p:cNvPicPr>
            <a:picLocks noChangeAspect="1" noChangeArrowheads="1"/>
          </p:cNvPicPr>
          <p:nvPr/>
        </p:nvPicPr>
        <p:blipFill>
          <a:blip r:embed="rId3"/>
          <a:srcRect l="69341" t="25623" r="7476" b="24485"/>
          <a:stretch>
            <a:fillRect/>
          </a:stretch>
        </p:blipFill>
        <p:spPr bwMode="auto">
          <a:xfrm rot="718768">
            <a:off x="5212068" y="959710"/>
            <a:ext cx="3590652" cy="262933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269" name="Picture 5"/>
          <p:cNvPicPr>
            <a:picLocks noChangeAspect="1" noChangeArrowheads="1"/>
          </p:cNvPicPr>
          <p:nvPr/>
        </p:nvPicPr>
        <p:blipFill>
          <a:blip r:embed="rId4"/>
          <a:srcRect l="69270" t="22595" r="7476" b="21650"/>
          <a:stretch>
            <a:fillRect/>
          </a:stretch>
        </p:blipFill>
        <p:spPr bwMode="auto">
          <a:xfrm rot="21054802">
            <a:off x="2509938" y="3325400"/>
            <a:ext cx="3751276" cy="263221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20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additive="base">
                                        <p:cTn id="12" dur="500" fill="hold"/>
                                        <p:tgtEl>
                                          <p:spTgt spid="11269"/>
                                        </p:tgtEl>
                                        <p:attrNameLst>
                                          <p:attrName>ppt_x</p:attrName>
                                        </p:attrNameLst>
                                      </p:cBhvr>
                                      <p:tavLst>
                                        <p:tav tm="0">
                                          <p:val>
                                            <p:strVal val="#ppt_x"/>
                                          </p:val>
                                        </p:tav>
                                        <p:tav tm="100000">
                                          <p:val>
                                            <p:strVal val="#ppt_x"/>
                                          </p:val>
                                        </p:tav>
                                      </p:tavLst>
                                    </p:anim>
                                    <p:anim calcmode="lin" valueType="num">
                                      <p:cBhvr additive="base">
                                        <p:cTn id="13"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268"/>
                                        </p:tgtEl>
                                        <p:attrNameLst>
                                          <p:attrName>style.visibility</p:attrName>
                                        </p:attrNameLst>
                                      </p:cBhvr>
                                      <p:to>
                                        <p:strVal val="visible"/>
                                      </p:to>
                                    </p:set>
                                    <p:animEffect transition="in" filter="wipe(down)">
                                      <p:cBhvr>
                                        <p:cTn id="18"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lstStyle/>
          <a:p>
            <a:pPr algn="ctr"/>
            <a:r>
              <a:rPr lang="es-EC" sz="4800" dirty="0" smtClean="0">
                <a:ln w="1905"/>
                <a:solidFill>
                  <a:schemeClr val="tx1">
                    <a:lumMod val="95000"/>
                    <a:lumOff val="5000"/>
                  </a:schemeClr>
                </a:solidFill>
                <a:effectLst>
                  <a:innerShdw blurRad="69850" dist="43180" dir="5400000">
                    <a:srgbClr val="000000">
                      <a:alpha val="65000"/>
                    </a:srgbClr>
                  </a:innerShdw>
                  <a:reflection blurRad="6350" stA="55000" endA="300" endPos="45500" dir="5400000" sy="-100000" algn="bl" rotWithShape="0"/>
                </a:effectLst>
                <a:latin typeface="Calibri" pitchFamily="34" charset="0"/>
              </a:rPr>
              <a:t>RESULTADO DE ENCUESTA</a:t>
            </a:r>
            <a:endParaRPr lang="es-EC" sz="4800" dirty="0">
              <a:ln w="1905"/>
              <a:solidFill>
                <a:schemeClr val="tx1">
                  <a:lumMod val="95000"/>
                  <a:lumOff val="5000"/>
                </a:schemeClr>
              </a:solidFill>
              <a:effectLst>
                <a:innerShdw blurRad="69850" dist="43180" dir="5400000">
                  <a:srgbClr val="000000">
                    <a:alpha val="65000"/>
                  </a:srgbClr>
                </a:innerShdw>
                <a:reflection blurRad="6350" stA="55000" endA="300" endPos="45500" dir="5400000" sy="-100000" algn="bl" rotWithShape="0"/>
              </a:effectLst>
              <a:latin typeface="Calibri" pitchFamily="34" charset="0"/>
            </a:endParaRPr>
          </a:p>
        </p:txBody>
      </p:sp>
      <p:sp>
        <p:nvSpPr>
          <p:cNvPr id="153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15363" name="Rectangle 3"/>
          <p:cNvSpPr>
            <a:spLocks noChangeArrowheads="1"/>
          </p:cNvSpPr>
          <p:nvPr/>
        </p:nvSpPr>
        <p:spPr bwMode="auto">
          <a:xfrm>
            <a:off x="0" y="2076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1536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15366" name="Rectangle 6"/>
          <p:cNvSpPr>
            <a:spLocks noChangeArrowheads="1"/>
          </p:cNvSpPr>
          <p:nvPr/>
        </p:nvSpPr>
        <p:spPr bwMode="auto">
          <a:xfrm>
            <a:off x="0" y="2343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1536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15369" name="Rectangle 9"/>
          <p:cNvSpPr>
            <a:spLocks noChangeArrowheads="1"/>
          </p:cNvSpPr>
          <p:nvPr/>
        </p:nvSpPr>
        <p:spPr bwMode="auto">
          <a:xfrm>
            <a:off x="0" y="1800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15371"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15372" name="Rectangle 12"/>
          <p:cNvSpPr>
            <a:spLocks noChangeArrowheads="1"/>
          </p:cNvSpPr>
          <p:nvPr/>
        </p:nvSpPr>
        <p:spPr bwMode="auto">
          <a:xfrm>
            <a:off x="0" y="1638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3" name="Object 5"/>
          <p:cNvGraphicFramePr>
            <a:graphicFrameLocks/>
          </p:cNvGraphicFramePr>
          <p:nvPr/>
        </p:nvGraphicFramePr>
        <p:xfrm>
          <a:off x="251520" y="1268760"/>
          <a:ext cx="2808312" cy="2376264"/>
        </p:xfrm>
        <a:graphic>
          <a:graphicData uri="http://schemas.openxmlformats.org/presentationml/2006/ole">
            <mc:AlternateContent xmlns:mc="http://schemas.openxmlformats.org/markup-compatibility/2006">
              <mc:Choice xmlns:v="urn:schemas-microsoft-com:vml" Requires="v">
                <p:oleObj spid="_x0000_s15369" name="Worksheet" r:id="rId4" imgW="2343184" imgH="2162243" progId="Excel.Sheet.8">
                  <p:embed/>
                </p:oleObj>
              </mc:Choice>
              <mc:Fallback>
                <p:oleObj name="Worksheet" r:id="rId4" imgW="2343184" imgH="2162243" progId="Excel.Sheet.8">
                  <p:embed/>
                  <p:pic>
                    <p:nvPicPr>
                      <p:cNvPr id="0" name="Picture 5"/>
                      <p:cNvPicPr>
                        <a:picLocks noChangeArrowheads="1"/>
                      </p:cNvPicPr>
                      <p:nvPr/>
                    </p:nvPicPr>
                    <p:blipFill>
                      <a:blip r:embed="rId5">
                        <a:extLst>
                          <a:ext uri="{28A0092B-C50C-407E-A947-70E740481C1C}">
                            <a14:useLocalDpi xmlns:a14="http://schemas.microsoft.com/office/drawing/2010/main" val="0"/>
                          </a:ext>
                        </a:extLst>
                      </a:blip>
                      <a:srcRect b="-53"/>
                      <a:stretch>
                        <a:fillRect/>
                      </a:stretch>
                    </p:blipFill>
                    <p:spPr bwMode="auto">
                      <a:xfrm>
                        <a:off x="251520" y="1268760"/>
                        <a:ext cx="2808312" cy="23762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67" name="Rectangle 7"/>
          <p:cNvSpPr>
            <a:spLocks noChangeArrowheads="1"/>
          </p:cNvSpPr>
          <p:nvPr/>
        </p:nvSpPr>
        <p:spPr bwMode="auto">
          <a:xfrm>
            <a:off x="0" y="2162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17" name="16 Rectángulo redondeado"/>
          <p:cNvSpPr/>
          <p:nvPr/>
        </p:nvSpPr>
        <p:spPr>
          <a:xfrm>
            <a:off x="3491880" y="1628800"/>
            <a:ext cx="5112568" cy="1656184"/>
          </a:xfrm>
          <a:prstGeom prst="roundRect">
            <a:avLst/>
          </a:prstGeom>
          <a:gradFill flip="none" rotWithShape="1">
            <a:gsLst>
              <a:gs pos="0">
                <a:srgbClr val="F3EE12">
                  <a:shade val="30000"/>
                  <a:satMod val="115000"/>
                </a:srgbClr>
              </a:gs>
              <a:gs pos="50000">
                <a:srgbClr val="F3EE12">
                  <a:shade val="67500"/>
                  <a:satMod val="115000"/>
                </a:srgbClr>
              </a:gs>
              <a:gs pos="100000">
                <a:srgbClr val="F3EE12">
                  <a:shade val="100000"/>
                  <a:satMod val="115000"/>
                </a:srgbClr>
              </a:gs>
            </a:gsLst>
            <a:lin ang="5400000" scaled="1"/>
            <a:tileRect/>
          </a:gradFill>
          <a:ln>
            <a:noFill/>
          </a:ln>
          <a:effectLst>
            <a:glow rad="1397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marL="457200" algn="just">
              <a:spcAft>
                <a:spcPts val="0"/>
              </a:spcAft>
            </a:pPr>
            <a:r>
              <a:rPr lang="x-none" sz="1400" b="1" smtClean="0">
                <a:solidFill>
                  <a:schemeClr val="tx1"/>
                </a:solidFill>
              </a:rPr>
              <a:t>Análisis</a:t>
            </a:r>
            <a:r>
              <a:rPr lang="es-EC" sz="1400" b="1" dirty="0" smtClean="0">
                <a:solidFill>
                  <a:schemeClr val="tx1"/>
                </a:solidFill>
              </a:rPr>
              <a:t>:</a:t>
            </a:r>
          </a:p>
          <a:p>
            <a:pPr marL="457200" algn="just">
              <a:spcAft>
                <a:spcPts val="0"/>
              </a:spcAft>
            </a:pPr>
            <a:r>
              <a:rPr lang="es-ES_tradnl" sz="1400" dirty="0" smtClean="0">
                <a:solidFill>
                  <a:schemeClr val="tx1"/>
                </a:solidFill>
              </a:rPr>
              <a:t>Se ha visto una gran aceptación a las instalaciones e Imagen que proyecta Catering Service a sus clientes obteniendo el 94% como buena considerando que en su mayoría se encuentra a gusto, para el proyecto resulta factible ya que la empresa</a:t>
            </a:r>
            <a:endParaRPr lang="es-EC" sz="1400" dirty="0">
              <a:solidFill>
                <a:schemeClr val="tx1"/>
              </a:solidFill>
            </a:endParaRPr>
          </a:p>
        </p:txBody>
      </p:sp>
      <p:sp>
        <p:nvSpPr>
          <p:cNvPr id="4"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5" name="Object 8"/>
          <p:cNvGraphicFramePr>
            <a:graphicFrameLocks/>
          </p:cNvGraphicFramePr>
          <p:nvPr/>
        </p:nvGraphicFramePr>
        <p:xfrm>
          <a:off x="251520" y="3717032"/>
          <a:ext cx="2736304" cy="2232248"/>
        </p:xfrm>
        <a:graphic>
          <a:graphicData uri="http://schemas.openxmlformats.org/presentationml/2006/ole">
            <mc:AlternateContent xmlns:mc="http://schemas.openxmlformats.org/markup-compatibility/2006">
              <mc:Choice xmlns:v="urn:schemas-microsoft-com:vml" Requires="v">
                <p:oleObj spid="_x0000_s15370" name="Worksheet" r:id="rId7" imgW="3505200" imgH="2400300" progId="Excel.Sheet.8">
                  <p:embed/>
                </p:oleObj>
              </mc:Choice>
              <mc:Fallback>
                <p:oleObj name="Worksheet" r:id="rId7" imgW="3505200" imgH="2400300" progId="Excel.Sheet.8">
                  <p:embed/>
                  <p:pic>
                    <p:nvPicPr>
                      <p:cNvPr id="0" name="Picture 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0" y="3717032"/>
                        <a:ext cx="2736304" cy="22322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70" name="Rectangle 10"/>
          <p:cNvSpPr>
            <a:spLocks noChangeArrowheads="1"/>
          </p:cNvSpPr>
          <p:nvPr/>
        </p:nvSpPr>
        <p:spPr bwMode="auto">
          <a:xfrm>
            <a:off x="0" y="2400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22" name="21 Rectángulo redondeado"/>
          <p:cNvSpPr/>
          <p:nvPr/>
        </p:nvSpPr>
        <p:spPr>
          <a:xfrm>
            <a:off x="3347864" y="3861048"/>
            <a:ext cx="5328592" cy="1872208"/>
          </a:xfrm>
          <a:prstGeom prst="roundRect">
            <a:avLst/>
          </a:prstGeom>
          <a:gradFill flip="none" rotWithShape="1">
            <a:gsLst>
              <a:gs pos="0">
                <a:srgbClr val="F3EE12">
                  <a:shade val="30000"/>
                  <a:satMod val="115000"/>
                </a:srgbClr>
              </a:gs>
              <a:gs pos="50000">
                <a:srgbClr val="F3EE12">
                  <a:shade val="67500"/>
                  <a:satMod val="115000"/>
                </a:srgbClr>
              </a:gs>
              <a:gs pos="100000">
                <a:srgbClr val="F3EE12">
                  <a:shade val="100000"/>
                  <a:satMod val="115000"/>
                </a:srgbClr>
              </a:gs>
            </a:gsLst>
            <a:lin ang="16200000" scaled="1"/>
            <a:tileRect/>
          </a:gradFill>
          <a:ln>
            <a:noFill/>
          </a:ln>
          <a:effectLst>
            <a:glow rad="1397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just"/>
            <a:r>
              <a:rPr lang="es-EC" sz="1400" b="1" dirty="0" smtClean="0">
                <a:solidFill>
                  <a:schemeClr val="tx1"/>
                </a:solidFill>
                <a:ea typeface="Times New Roman" pitchFamily="18" charset="0"/>
                <a:cs typeface="Times New Roman" pitchFamily="18" charset="0"/>
              </a:rPr>
              <a:t>Análisis:</a:t>
            </a:r>
            <a:endParaRPr lang="es-EC" sz="1400" dirty="0" smtClean="0">
              <a:solidFill>
                <a:schemeClr val="tx1"/>
              </a:solidFill>
              <a:cs typeface="Arial" pitchFamily="34" charset="0"/>
            </a:endParaRPr>
          </a:p>
          <a:p>
            <a:pPr lvl="0" algn="just" eaLnBrk="0" hangingPunct="0"/>
            <a:r>
              <a:rPr lang="es-EC" sz="1400" dirty="0" smtClean="0">
                <a:solidFill>
                  <a:schemeClr val="tx1"/>
                </a:solidFill>
                <a:ea typeface="Times New Roman" pitchFamily="18" charset="0"/>
                <a:cs typeface="Times New Roman" pitchFamily="18" charset="0"/>
              </a:rPr>
              <a:t>El número de respuestas obtenida das a esta pregunta ha sido el 96% de las personas encuestadas que indican que en su lugar de trabajo servicio de alimentación con un menú variado lo que indica que las exigencias de los clientes están siendo atendidas de la mejor manera</a:t>
            </a:r>
            <a:endParaRPr lang="es-EC" sz="1400" dirty="0" smtClean="0">
              <a:solidFill>
                <a:schemeClr val="tx1"/>
              </a:solidFill>
              <a:cs typeface="Arial" pitchFamily="34" charset="0"/>
            </a:endParaRPr>
          </a:p>
        </p:txBody>
      </p:sp>
      <p:cxnSp>
        <p:nvCxnSpPr>
          <p:cNvPr id="30" name="29 Conector angular"/>
          <p:cNvCxnSpPr/>
          <p:nvPr/>
        </p:nvCxnSpPr>
        <p:spPr>
          <a:xfrm>
            <a:off x="3059832" y="2492896"/>
            <a:ext cx="360040" cy="216024"/>
          </a:xfrm>
          <a:prstGeom prst="bent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4" name="33 Conector angular"/>
          <p:cNvCxnSpPr/>
          <p:nvPr/>
        </p:nvCxnSpPr>
        <p:spPr>
          <a:xfrm>
            <a:off x="2915816" y="4581128"/>
            <a:ext cx="360040" cy="216024"/>
          </a:xfrm>
          <a:prstGeom prst="bent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bg/>
                                          </p:spTgt>
                                        </p:tgtEl>
                                        <p:attrNameLst>
                                          <p:attrName>style.visibility</p:attrName>
                                        </p:attrNameLst>
                                      </p:cBhvr>
                                      <p:to>
                                        <p:strVal val="visible"/>
                                      </p:to>
                                    </p:set>
                                    <p:animEffect transition="in" filter="fade">
                                      <p:cBhvr>
                                        <p:cTn id="22" dur="2000"/>
                                        <p:tgtEl>
                                          <p:spTgt spid="17">
                                            <p:bg/>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fade">
                                      <p:cBhvr>
                                        <p:cTn id="25" dur="2000"/>
                                        <p:tgtEl>
                                          <p:spTgt spid="17">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xEl>
                                              <p:pRg st="1" end="1"/>
                                            </p:txEl>
                                          </p:spTgt>
                                        </p:tgtEl>
                                        <p:attrNameLst>
                                          <p:attrName>style.visibility</p:attrName>
                                        </p:attrNameLst>
                                      </p:cBhvr>
                                      <p:to>
                                        <p:strVal val="visible"/>
                                      </p:to>
                                    </p:set>
                                    <p:animEffect transition="in" filter="fade">
                                      <p:cBhvr>
                                        <p:cTn id="28" dur="2000"/>
                                        <p:tgtEl>
                                          <p:spTgt spid="1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down)">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bg/>
                                          </p:spTgt>
                                        </p:tgtEl>
                                        <p:attrNameLst>
                                          <p:attrName>style.visibility</p:attrName>
                                        </p:attrNameLst>
                                      </p:cBhvr>
                                      <p:to>
                                        <p:strVal val="visible"/>
                                      </p:to>
                                    </p:set>
                                    <p:animEffect transition="in" filter="fade">
                                      <p:cBhvr>
                                        <p:cTn id="43" dur="2000"/>
                                        <p:tgtEl>
                                          <p:spTgt spid="22">
                                            <p:bg/>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xEl>
                                              <p:pRg st="0" end="0"/>
                                            </p:txEl>
                                          </p:spTgt>
                                        </p:tgtEl>
                                        <p:attrNameLst>
                                          <p:attrName>style.visibility</p:attrName>
                                        </p:attrNameLst>
                                      </p:cBhvr>
                                      <p:to>
                                        <p:strVal val="visible"/>
                                      </p:to>
                                    </p:set>
                                    <p:animEffect transition="in" filter="fade">
                                      <p:cBhvr>
                                        <p:cTn id="46" dur="2000"/>
                                        <p:tgtEl>
                                          <p:spTgt spid="22">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xEl>
                                              <p:pRg st="1" end="1"/>
                                            </p:txEl>
                                          </p:spTgt>
                                        </p:tgtEl>
                                        <p:attrNameLst>
                                          <p:attrName>style.visibility</p:attrName>
                                        </p:attrNameLst>
                                      </p:cBhvr>
                                      <p:to>
                                        <p:strVal val="visible"/>
                                      </p:to>
                                    </p:set>
                                    <p:animEffect transition="in" filter="fade">
                                      <p:cBhvr>
                                        <p:cTn id="49" dur="20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OleChart spid="3" grpId="0"/>
      <p:bldP spid="17" grpId="0" build="allAtOnce" animBg="1"/>
      <p:bldOleChart spid="5" grpId="0"/>
      <p:bldP spid="22" grpId="0"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pPr algn="ctr"/>
            <a:r>
              <a:rPr lang="es-EC" sz="4800" dirty="0" smtClean="0">
                <a:ln w="1905"/>
                <a:solidFill>
                  <a:schemeClr val="tx1">
                    <a:lumMod val="95000"/>
                    <a:lumOff val="5000"/>
                  </a:schemeClr>
                </a:solidFill>
                <a:effectLst>
                  <a:innerShdw blurRad="69850" dist="43180" dir="5400000">
                    <a:srgbClr val="000000">
                      <a:alpha val="65000"/>
                    </a:srgbClr>
                  </a:innerShdw>
                  <a:reflection blurRad="6350" stA="60000" endA="900" endPos="58000" dir="5400000" sy="-100000" algn="bl" rotWithShape="0"/>
                </a:effectLst>
                <a:latin typeface="Calibri" pitchFamily="34" charset="0"/>
              </a:rPr>
              <a:t>RESULTADOS DE LA ESNCUESTA</a:t>
            </a:r>
            <a:endParaRPr lang="es-EC" sz="4800" dirty="0">
              <a:ln w="1905"/>
              <a:solidFill>
                <a:schemeClr val="tx1">
                  <a:lumMod val="95000"/>
                  <a:lumOff val="5000"/>
                </a:schemeClr>
              </a:solidFill>
              <a:effectLst>
                <a:innerShdw blurRad="69850" dist="43180" dir="5400000">
                  <a:srgbClr val="000000">
                    <a:alpha val="65000"/>
                  </a:srgbClr>
                </a:innerShdw>
                <a:reflection blurRad="6350" stA="60000" endA="900" endPos="58000" dir="5400000" sy="-100000" algn="bl" rotWithShape="0"/>
              </a:effectLst>
            </a:endParaRPr>
          </a:p>
        </p:txBody>
      </p:sp>
      <p:sp>
        <p:nvSpPr>
          <p:cNvPr id="1638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16387" name="Object 3"/>
          <p:cNvGraphicFramePr>
            <a:graphicFrameLocks/>
          </p:cNvGraphicFramePr>
          <p:nvPr/>
        </p:nvGraphicFramePr>
        <p:xfrm>
          <a:off x="179512" y="1340768"/>
          <a:ext cx="2736304" cy="2376264"/>
        </p:xfrm>
        <a:graphic>
          <a:graphicData uri="http://schemas.openxmlformats.org/presentationml/2006/ole">
            <mc:AlternateContent xmlns:mc="http://schemas.openxmlformats.org/markup-compatibility/2006">
              <mc:Choice xmlns:v="urn:schemas-microsoft-com:vml" Requires="v">
                <p:oleObj spid="_x0000_s16392" name="Worksheet" r:id="rId4" imgW="2609951" imgH="2324100" progId="Excel.Sheet.8">
                  <p:embed/>
                </p:oleObj>
              </mc:Choice>
              <mc:Fallback>
                <p:oleObj name="Worksheet" r:id="rId4" imgW="2609951" imgH="2324100" progId="Excel.Sheet.8">
                  <p:embed/>
                  <p:pic>
                    <p:nvPicPr>
                      <p:cNvPr id="0" name="Picture 3"/>
                      <p:cNvPicPr>
                        <a:picLocks noChangeArrowheads="1"/>
                      </p:cNvPicPr>
                      <p:nvPr/>
                    </p:nvPicPr>
                    <p:blipFill>
                      <a:blip r:embed="rId5">
                        <a:extLst>
                          <a:ext uri="{28A0092B-C50C-407E-A947-70E740481C1C}">
                            <a14:useLocalDpi xmlns:a14="http://schemas.microsoft.com/office/drawing/2010/main" val="0"/>
                          </a:ext>
                        </a:extLst>
                      </a:blip>
                      <a:srcRect b="-102"/>
                      <a:stretch>
                        <a:fillRect/>
                      </a:stretch>
                    </p:blipFill>
                    <p:spPr bwMode="auto">
                      <a:xfrm>
                        <a:off x="179512" y="1340768"/>
                        <a:ext cx="2736304" cy="23762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89" name="Rectangle 5"/>
          <p:cNvSpPr>
            <a:spLocks noChangeArrowheads="1"/>
          </p:cNvSpPr>
          <p:nvPr/>
        </p:nvSpPr>
        <p:spPr bwMode="auto">
          <a:xfrm>
            <a:off x="0" y="2324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9" name="8 Rectángulo redondeado"/>
          <p:cNvSpPr/>
          <p:nvPr/>
        </p:nvSpPr>
        <p:spPr>
          <a:xfrm>
            <a:off x="3347864" y="1772816"/>
            <a:ext cx="5544616" cy="1584176"/>
          </a:xfrm>
          <a:prstGeom prst="roundRect">
            <a:avLst/>
          </a:prstGeom>
          <a:gradFill flip="none" rotWithShape="1">
            <a:gsLst>
              <a:gs pos="0">
                <a:srgbClr val="F3EE12">
                  <a:shade val="30000"/>
                  <a:satMod val="115000"/>
                </a:srgbClr>
              </a:gs>
              <a:gs pos="50000">
                <a:srgbClr val="F3EE12">
                  <a:shade val="67500"/>
                  <a:satMod val="115000"/>
                </a:srgbClr>
              </a:gs>
              <a:gs pos="100000">
                <a:srgbClr val="F3EE12">
                  <a:shade val="100000"/>
                  <a:satMod val="115000"/>
                </a:srgbClr>
              </a:gs>
            </a:gsLst>
            <a:lin ang="8100000" scaled="1"/>
            <a:tileRect/>
          </a:gradFill>
          <a:ln>
            <a:no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just"/>
            <a:r>
              <a:rPr lang="es-EC" sz="1400" b="1" dirty="0" smtClean="0">
                <a:solidFill>
                  <a:schemeClr val="tx1"/>
                </a:solidFill>
                <a:ea typeface="Times New Roman" pitchFamily="18" charset="0"/>
                <a:cs typeface="Times New Roman" pitchFamily="18" charset="0"/>
              </a:rPr>
              <a:t>Análisis:</a:t>
            </a:r>
            <a:endParaRPr lang="es-EC" sz="1400" dirty="0" smtClean="0">
              <a:solidFill>
                <a:schemeClr val="tx1"/>
              </a:solidFill>
              <a:cs typeface="Arial" pitchFamily="34" charset="0"/>
            </a:endParaRPr>
          </a:p>
          <a:p>
            <a:pPr lvl="0" algn="just" eaLnBrk="0" hangingPunct="0"/>
            <a:r>
              <a:rPr lang="es-ES_tradnl" sz="1400" dirty="0" smtClean="0">
                <a:solidFill>
                  <a:schemeClr val="tx1"/>
                </a:solidFill>
                <a:ea typeface="Times New Roman" pitchFamily="18" charset="0"/>
                <a:cs typeface="Times New Roman" pitchFamily="18" charset="0"/>
              </a:rPr>
              <a:t>El número de respuestas obtenidas de éste enunciado sobrepasa el número de encuestas realizadas debido a que existen empresas que se dedican a varias actividades y prestan servicios variados en las que en su mayoría se dedican al de tipo social y corporativo. En datos generales se observó que el catering social es el que tiene mayor presencia en el sector.</a:t>
            </a:r>
            <a:endParaRPr lang="es-ES_tradnl" sz="1400" dirty="0" smtClean="0">
              <a:solidFill>
                <a:schemeClr val="tx1"/>
              </a:solidFill>
              <a:cs typeface="Arial" pitchFamily="34" charset="0"/>
            </a:endParaRPr>
          </a:p>
        </p:txBody>
      </p:sp>
      <p:sp>
        <p:nvSpPr>
          <p:cNvPr id="10" name="9 Rectángulo redondeado"/>
          <p:cNvSpPr/>
          <p:nvPr/>
        </p:nvSpPr>
        <p:spPr>
          <a:xfrm>
            <a:off x="3347864" y="4221088"/>
            <a:ext cx="5544616" cy="1584176"/>
          </a:xfrm>
          <a:prstGeom prst="roundRect">
            <a:avLst/>
          </a:prstGeom>
          <a:gradFill flip="none" rotWithShape="1">
            <a:gsLst>
              <a:gs pos="0">
                <a:srgbClr val="F3EE12">
                  <a:shade val="30000"/>
                  <a:satMod val="115000"/>
                </a:srgbClr>
              </a:gs>
              <a:gs pos="50000">
                <a:srgbClr val="F3EE12">
                  <a:shade val="67500"/>
                  <a:satMod val="115000"/>
                </a:srgbClr>
              </a:gs>
              <a:gs pos="100000">
                <a:srgbClr val="F3EE12">
                  <a:shade val="100000"/>
                  <a:satMod val="115000"/>
                </a:srgbClr>
              </a:gs>
            </a:gsLst>
            <a:lin ang="16200000" scaled="1"/>
            <a:tileRect/>
          </a:gradFill>
          <a:ln>
            <a:noFill/>
          </a:ln>
          <a:effectLst>
            <a:glow rad="1397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just"/>
            <a:r>
              <a:rPr lang="es-EC" sz="1400" b="1" dirty="0" smtClean="0">
                <a:solidFill>
                  <a:schemeClr val="tx1"/>
                </a:solidFill>
                <a:latin typeface="Times New Roman" pitchFamily="18" charset="0"/>
                <a:ea typeface="Times New Roman" pitchFamily="18" charset="0"/>
                <a:cs typeface="Times New Roman" pitchFamily="18" charset="0"/>
              </a:rPr>
              <a:t>Análisis:</a:t>
            </a:r>
            <a:endParaRPr lang="es-EC" sz="1400" dirty="0" smtClean="0">
              <a:solidFill>
                <a:schemeClr val="tx1"/>
              </a:solidFill>
              <a:latin typeface="Arial" pitchFamily="34" charset="0"/>
              <a:cs typeface="Arial" pitchFamily="34" charset="0"/>
            </a:endParaRPr>
          </a:p>
          <a:p>
            <a:pPr lvl="0" algn="just" eaLnBrk="0" hangingPunct="0"/>
            <a:r>
              <a:rPr lang="es-EC" sz="1400" dirty="0" smtClean="0">
                <a:solidFill>
                  <a:schemeClr val="tx1"/>
                </a:solidFill>
                <a:latin typeface="Times New Roman" pitchFamily="18" charset="0"/>
                <a:ea typeface="Times New Roman" pitchFamily="18" charset="0"/>
                <a:cs typeface="Times New Roman" pitchFamily="18" charset="0"/>
              </a:rPr>
              <a:t>En la mayoría de las personas encuestadas prefieren pagar un valor estándar en este caso $2.70 por un servicio de alimentación que incluye entrada, plato fuerte y jugo que es lo que la mayoría de restaurantes ofrece sin descartar el servicio de alimentación del Catering que ofrece dos tipos de menús para la elección del cliente.</a:t>
            </a:r>
            <a:endParaRPr lang="es-EC" sz="1400" dirty="0" smtClean="0">
              <a:solidFill>
                <a:schemeClr val="tx1"/>
              </a:solidFill>
              <a:latin typeface="Arial" pitchFamily="34" charset="0"/>
              <a:cs typeface="Arial" pitchFamily="34" charset="0"/>
            </a:endParaRPr>
          </a:p>
        </p:txBody>
      </p:sp>
      <p:sp>
        <p:nvSpPr>
          <p:cNvPr id="1639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16391" name="Object 7"/>
          <p:cNvGraphicFramePr>
            <a:graphicFrameLocks/>
          </p:cNvGraphicFramePr>
          <p:nvPr/>
        </p:nvGraphicFramePr>
        <p:xfrm>
          <a:off x="179512" y="3789040"/>
          <a:ext cx="2736304" cy="2304256"/>
        </p:xfrm>
        <a:graphic>
          <a:graphicData uri="http://schemas.openxmlformats.org/presentationml/2006/ole">
            <mc:AlternateContent xmlns:mc="http://schemas.openxmlformats.org/markup-compatibility/2006">
              <mc:Choice xmlns:v="urn:schemas-microsoft-com:vml" Requires="v">
                <p:oleObj spid="_x0000_s16393" name="Worksheet" r:id="rId7" imgW="2771792" imgH="2390843" progId="Excel.Sheet.8">
                  <p:embed/>
                </p:oleObj>
              </mc:Choice>
              <mc:Fallback>
                <p:oleObj name="Worksheet" r:id="rId7" imgW="2771792" imgH="2390843" progId="Excel.Sheet.8">
                  <p:embed/>
                  <p:pic>
                    <p:nvPicPr>
                      <p:cNvPr id="0" name="Picture 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3789040"/>
                        <a:ext cx="2736304" cy="23042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93" name="Rectangle 9"/>
          <p:cNvSpPr>
            <a:spLocks noChangeArrowheads="1"/>
          </p:cNvSpPr>
          <p:nvPr/>
        </p:nvSpPr>
        <p:spPr bwMode="auto">
          <a:xfrm>
            <a:off x="0" y="2390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cxnSp>
        <p:nvCxnSpPr>
          <p:cNvPr id="21" name="20 Conector angular"/>
          <p:cNvCxnSpPr/>
          <p:nvPr/>
        </p:nvCxnSpPr>
        <p:spPr>
          <a:xfrm>
            <a:off x="2915816" y="4725144"/>
            <a:ext cx="360040" cy="216024"/>
          </a:xfrm>
          <a:prstGeom prst="bent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2" name="21 Conector angular"/>
          <p:cNvCxnSpPr/>
          <p:nvPr/>
        </p:nvCxnSpPr>
        <p:spPr>
          <a:xfrm>
            <a:off x="2915816" y="2492896"/>
            <a:ext cx="360040" cy="216024"/>
          </a:xfrm>
          <a:prstGeom prst="bent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7"/>
                                        </p:tgtEl>
                                        <p:attrNameLst>
                                          <p:attrName>style.visibility</p:attrName>
                                        </p:attrNameLst>
                                      </p:cBhvr>
                                      <p:to>
                                        <p:strVal val="visible"/>
                                      </p:to>
                                    </p:set>
                                    <p:animEffect transition="in" filter="fade">
                                      <p:cBhvr>
                                        <p:cTn id="12" dur="2000"/>
                                        <p:tgtEl>
                                          <p:spTgt spid="163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bg/>
                                          </p:spTgt>
                                        </p:tgtEl>
                                        <p:attrNameLst>
                                          <p:attrName>style.visibility</p:attrName>
                                        </p:attrNameLst>
                                      </p:cBhvr>
                                      <p:to>
                                        <p:strVal val="visible"/>
                                      </p:to>
                                    </p:set>
                                    <p:animEffect transition="in" filter="fade">
                                      <p:cBhvr>
                                        <p:cTn id="22" dur="2000"/>
                                        <p:tgtEl>
                                          <p:spTgt spid="9">
                                            <p:bg/>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2000"/>
                                        <p:tgtEl>
                                          <p:spTgt spid="9">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20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391"/>
                                        </p:tgtEl>
                                        <p:attrNameLst>
                                          <p:attrName>style.visibility</p:attrName>
                                        </p:attrNameLst>
                                      </p:cBhvr>
                                      <p:to>
                                        <p:strVal val="visible"/>
                                      </p:to>
                                    </p:set>
                                    <p:animEffect transition="in" filter="fade">
                                      <p:cBhvr>
                                        <p:cTn id="33" dur="2000"/>
                                        <p:tgtEl>
                                          <p:spTgt spid="1639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bg/>
                                          </p:spTgt>
                                        </p:tgtEl>
                                        <p:attrNameLst>
                                          <p:attrName>style.visibility</p:attrName>
                                        </p:attrNameLst>
                                      </p:cBhvr>
                                      <p:to>
                                        <p:strVal val="visible"/>
                                      </p:to>
                                    </p:set>
                                    <p:animEffect transition="in" filter="fade">
                                      <p:cBhvr>
                                        <p:cTn id="43" dur="2000"/>
                                        <p:tgtEl>
                                          <p:spTgt spid="10">
                                            <p:bg/>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xEl>
                                              <p:pRg st="0" end="0"/>
                                            </p:txEl>
                                          </p:spTgt>
                                        </p:tgtEl>
                                        <p:attrNameLst>
                                          <p:attrName>style.visibility</p:attrName>
                                        </p:attrNameLst>
                                      </p:cBhvr>
                                      <p:to>
                                        <p:strVal val="visible"/>
                                      </p:to>
                                    </p:set>
                                    <p:animEffect transition="in" filter="fade">
                                      <p:cBhvr>
                                        <p:cTn id="46" dur="2000"/>
                                        <p:tgtEl>
                                          <p:spTgt spid="10">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
                                            <p:txEl>
                                              <p:pRg st="1" end="1"/>
                                            </p:txEl>
                                          </p:spTgt>
                                        </p:tgtEl>
                                        <p:attrNameLst>
                                          <p:attrName>style.visibility</p:attrName>
                                        </p:attrNameLst>
                                      </p:cBhvr>
                                      <p:to>
                                        <p:strVal val="visible"/>
                                      </p:to>
                                    </p:set>
                                    <p:animEffect transition="in" filter="fade">
                                      <p:cBhvr>
                                        <p:cTn id="49" dur="2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OleChart spid="16387" grpId="0"/>
      <p:bldP spid="9" grpId="0" build="allAtOnce" animBg="1"/>
      <p:bldP spid="10" grpId="0" build="allAtOnce" animBg="1"/>
      <p:bldOleChart spid="1639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ln w="1905"/>
                <a:solidFill>
                  <a:schemeClr val="tx1">
                    <a:lumMod val="95000"/>
                    <a:lumOff val="5000"/>
                  </a:schemeClr>
                </a:solidFill>
                <a:effectLst>
                  <a:innerShdw blurRad="69850" dist="43180" dir="5400000">
                    <a:srgbClr val="000000">
                      <a:alpha val="65000"/>
                    </a:srgbClr>
                  </a:innerShdw>
                  <a:reflection blurRad="6350" stA="60000" endA="900" endPos="58000" dir="5400000" sy="-100000" algn="bl" rotWithShape="0"/>
                </a:effectLst>
                <a:latin typeface="Calibri" pitchFamily="34" charset="0"/>
              </a:rPr>
              <a:t>PROPUESTA</a:t>
            </a:r>
            <a:br>
              <a:rPr lang="es-ES_tradnl" dirty="0" smtClean="0">
                <a:ln w="1905"/>
                <a:solidFill>
                  <a:schemeClr val="tx1">
                    <a:lumMod val="95000"/>
                    <a:lumOff val="5000"/>
                  </a:schemeClr>
                </a:solidFill>
                <a:effectLst>
                  <a:innerShdw blurRad="69850" dist="43180" dir="5400000">
                    <a:srgbClr val="000000">
                      <a:alpha val="65000"/>
                    </a:srgbClr>
                  </a:innerShdw>
                  <a:reflection blurRad="6350" stA="60000" endA="900" endPos="58000" dir="5400000" sy="-100000" algn="bl" rotWithShape="0"/>
                </a:effectLst>
                <a:latin typeface="Calibri" pitchFamily="34" charset="0"/>
              </a:rPr>
            </a:br>
            <a:r>
              <a:rPr lang="es-ES_tradnl" dirty="0" smtClean="0">
                <a:ln w="1905"/>
                <a:solidFill>
                  <a:schemeClr val="tx1">
                    <a:lumMod val="95000"/>
                    <a:lumOff val="5000"/>
                  </a:schemeClr>
                </a:solidFill>
                <a:effectLst>
                  <a:innerShdw blurRad="69850" dist="43180" dir="5400000">
                    <a:srgbClr val="000000">
                      <a:alpha val="65000"/>
                    </a:srgbClr>
                  </a:innerShdw>
                  <a:reflection blurRad="6350" stA="60000" endA="900" endPos="58000" dir="5400000" sy="-100000" algn="bl" rotWithShape="0"/>
                </a:effectLst>
                <a:latin typeface="Calibri" pitchFamily="34" charset="0"/>
              </a:rPr>
              <a:t>PROGRAMA H FACTOR</a:t>
            </a:r>
            <a:endParaRPr lang="es-EC" dirty="0">
              <a:ln w="1905"/>
              <a:solidFill>
                <a:schemeClr val="tx1">
                  <a:lumMod val="95000"/>
                  <a:lumOff val="5000"/>
                </a:schemeClr>
              </a:solidFill>
              <a:effectLst>
                <a:innerShdw blurRad="69850" dist="43180" dir="5400000">
                  <a:srgbClr val="000000">
                    <a:alpha val="65000"/>
                  </a:srgbClr>
                </a:innerShdw>
                <a:reflection blurRad="6350" stA="60000" endA="900" endPos="58000" dir="5400000" sy="-100000" algn="bl" rotWithShape="0"/>
              </a:effectLst>
              <a:latin typeface="Calibri" pitchFamily="34" charset="0"/>
            </a:endParaRPr>
          </a:p>
        </p:txBody>
      </p:sp>
      <p:sp>
        <p:nvSpPr>
          <p:cNvPr id="3" name="2 Marcador de contenido"/>
          <p:cNvSpPr>
            <a:spLocks noGrp="1"/>
          </p:cNvSpPr>
          <p:nvPr>
            <p:ph idx="1"/>
          </p:nvPr>
        </p:nvSpPr>
        <p:spPr>
          <a:xfrm>
            <a:off x="683568" y="1628800"/>
            <a:ext cx="8229600" cy="4248472"/>
          </a:xfrm>
        </p:spPr>
        <p:txBody>
          <a:bodyPr/>
          <a:lstStyle/>
          <a:p>
            <a:r>
              <a:rPr lang="es-PE" sz="2000" dirty="0" smtClean="0">
                <a:solidFill>
                  <a:schemeClr val="tx1"/>
                </a:solidFill>
                <a:latin typeface="Calibri" pitchFamily="34" charset="0"/>
              </a:rPr>
              <a:t>El Programa H-factor  es un estilo de vida y un programa de nutrición que propone un cambio de cultura a través de promover hábitos saludables de alimentación y ofreciendo ALIMENTOS diferentes,  saludables pero tan sabrosos y provocativos como los alimentos que se sirven normalmente en el Sitio.  El Programa H-factor.</a:t>
            </a:r>
            <a:endParaRPr lang="es-EC" sz="2000" dirty="0" smtClean="0">
              <a:solidFill>
                <a:schemeClr val="tx1"/>
              </a:solidFill>
              <a:latin typeface="Calibri" pitchFamily="34" charset="0"/>
            </a:endParaRPr>
          </a:p>
          <a:p>
            <a:endParaRPr lang="es-EC" dirty="0"/>
          </a:p>
        </p:txBody>
      </p:sp>
      <p:pic>
        <p:nvPicPr>
          <p:cNvPr id="4" name="3 Imagen" descr="Unknown-1.jpeg"/>
          <p:cNvPicPr>
            <a:picLocks noChangeAspect="1"/>
          </p:cNvPicPr>
          <p:nvPr/>
        </p:nvPicPr>
        <p:blipFill>
          <a:blip r:embed="rId2"/>
          <a:stretch>
            <a:fillRect/>
          </a:stretch>
        </p:blipFill>
        <p:spPr>
          <a:xfrm>
            <a:off x="539552" y="4293096"/>
            <a:ext cx="2705100" cy="1685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4 Imagen" descr="images 2.jpeg"/>
          <p:cNvPicPr>
            <a:picLocks noChangeAspect="1"/>
          </p:cNvPicPr>
          <p:nvPr/>
        </p:nvPicPr>
        <p:blipFill>
          <a:blip r:embed="rId3"/>
          <a:stretch>
            <a:fillRect/>
          </a:stretch>
        </p:blipFill>
        <p:spPr>
          <a:xfrm>
            <a:off x="3707904" y="3212976"/>
            <a:ext cx="2143125" cy="2143125"/>
          </a:xfrm>
          <a:prstGeom prst="rect">
            <a:avLst/>
          </a:prstGeom>
          <a:ln>
            <a:noFill/>
          </a:ln>
          <a:effectLst>
            <a:outerShdw blurRad="292100" dist="139700" dir="2700000" algn="tl" rotWithShape="0">
              <a:srgbClr val="333333">
                <a:alpha val="65000"/>
              </a:srgbClr>
            </a:outerShdw>
          </a:effectLst>
        </p:spPr>
      </p:pic>
      <p:pic>
        <p:nvPicPr>
          <p:cNvPr id="6" name="5 Imagen" descr="images-1 2.jpeg"/>
          <p:cNvPicPr>
            <a:picLocks noChangeAspect="1"/>
          </p:cNvPicPr>
          <p:nvPr/>
        </p:nvPicPr>
        <p:blipFill>
          <a:blip r:embed="rId4"/>
          <a:stretch>
            <a:fillRect/>
          </a:stretch>
        </p:blipFill>
        <p:spPr>
          <a:xfrm>
            <a:off x="6248722" y="3933056"/>
            <a:ext cx="2571750" cy="1781175"/>
          </a:xfrm>
          <a:prstGeom prst="ellipse">
            <a:avLst/>
          </a:prstGeom>
          <a:ln>
            <a:noFill/>
          </a:ln>
          <a:effectLst>
            <a:softEdge rad="112500"/>
          </a:effectLst>
        </p:spPr>
      </p:pic>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C" sz="3600" dirty="0" smtClean="0">
                <a:ln w="1905"/>
                <a:solidFill>
                  <a:schemeClr val="tx1"/>
                </a:solidFill>
                <a:effectLst>
                  <a:innerShdw blurRad="69850" dist="43180" dir="5400000">
                    <a:srgbClr val="000000">
                      <a:alpha val="65000"/>
                    </a:srgbClr>
                  </a:innerShdw>
                  <a:reflection blurRad="6350" stA="60000" endA="900" endPos="58000" dir="5400000" sy="-100000" algn="bl" rotWithShape="0"/>
                </a:effectLst>
                <a:latin typeface="Calibri" pitchFamily="34" charset="0"/>
              </a:rPr>
              <a:t>PROPUESTA</a:t>
            </a:r>
            <a:br>
              <a:rPr lang="es-EC" sz="3600" dirty="0" smtClean="0">
                <a:ln w="1905"/>
                <a:solidFill>
                  <a:schemeClr val="tx1"/>
                </a:solidFill>
                <a:effectLst>
                  <a:innerShdw blurRad="69850" dist="43180" dir="5400000">
                    <a:srgbClr val="000000">
                      <a:alpha val="65000"/>
                    </a:srgbClr>
                  </a:innerShdw>
                  <a:reflection blurRad="6350" stA="60000" endA="900" endPos="58000" dir="5400000" sy="-100000" algn="bl" rotWithShape="0"/>
                </a:effectLst>
                <a:latin typeface="Calibri" pitchFamily="34" charset="0"/>
              </a:rPr>
            </a:br>
            <a:r>
              <a:rPr lang="es-EC" sz="3600" dirty="0" smtClean="0">
                <a:ln w="1905"/>
                <a:solidFill>
                  <a:schemeClr val="tx1"/>
                </a:solidFill>
                <a:effectLst>
                  <a:innerShdw blurRad="69850" dist="43180" dir="5400000">
                    <a:srgbClr val="000000">
                      <a:alpha val="65000"/>
                    </a:srgbClr>
                  </a:innerShdw>
                  <a:reflection blurRad="6350" stA="60000" endA="900" endPos="58000" dir="5400000" sy="-100000" algn="bl" rotWithShape="0"/>
                </a:effectLst>
                <a:latin typeface="Calibri" pitchFamily="34" charset="0"/>
              </a:rPr>
              <a:t>PROGRAMA H-factor</a:t>
            </a:r>
            <a:endParaRPr lang="es-EC" sz="3600" dirty="0">
              <a:ln w="1905"/>
              <a:solidFill>
                <a:schemeClr val="tx1"/>
              </a:solidFill>
              <a:effectLst>
                <a:innerShdw blurRad="69850" dist="43180" dir="5400000">
                  <a:srgbClr val="000000">
                    <a:alpha val="65000"/>
                  </a:srgbClr>
                </a:innerShdw>
                <a:reflection blurRad="6350" stA="60000" endA="900" endPos="58000" dir="5400000" sy="-100000" algn="bl" rotWithShape="0"/>
              </a:effectLst>
              <a:latin typeface="Calibri" pitchFamily="34" charset="0"/>
            </a:endParaRPr>
          </a:p>
        </p:txBody>
      </p:sp>
      <p:graphicFrame>
        <p:nvGraphicFramePr>
          <p:cNvPr id="4" name="3 Marcador de contenido"/>
          <p:cNvGraphicFramePr>
            <a:graphicFrameLocks noGrp="1"/>
          </p:cNvGraphicFramePr>
          <p:nvPr>
            <p:ph idx="1"/>
          </p:nvPr>
        </p:nvGraphicFramePr>
        <p:xfrm>
          <a:off x="457200" y="1600200"/>
          <a:ext cx="7427168" cy="45651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273632CE-FC65-4541-B60F-ACEB9A2E778A}"/>
                                            </p:graphicEl>
                                          </p:spTgt>
                                        </p:tgtEl>
                                        <p:attrNameLst>
                                          <p:attrName>style.visibility</p:attrName>
                                        </p:attrNameLst>
                                      </p:cBhvr>
                                      <p:to>
                                        <p:strVal val="visible"/>
                                      </p:to>
                                    </p:set>
                                    <p:animEffect transition="in" filter="fade">
                                      <p:cBhvr>
                                        <p:cTn id="12" dur="2000"/>
                                        <p:tgtEl>
                                          <p:spTgt spid="4">
                                            <p:graphicEl>
                                              <a:dgm id="{273632CE-FC65-4541-B60F-ACEB9A2E778A}"/>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CA8C5D16-B3FD-4FA7-9640-74D1C3ECE08A}"/>
                                            </p:graphicEl>
                                          </p:spTgt>
                                        </p:tgtEl>
                                        <p:attrNameLst>
                                          <p:attrName>style.visibility</p:attrName>
                                        </p:attrNameLst>
                                      </p:cBhvr>
                                      <p:to>
                                        <p:strVal val="visible"/>
                                      </p:to>
                                    </p:set>
                                    <p:animEffect transition="in" filter="fade">
                                      <p:cBhvr>
                                        <p:cTn id="15" dur="2000"/>
                                        <p:tgtEl>
                                          <p:spTgt spid="4">
                                            <p:graphicEl>
                                              <a:dgm id="{CA8C5D16-B3FD-4FA7-9640-74D1C3ECE08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C7F829E4-6A72-4448-8386-50D78598900B}"/>
                                            </p:graphicEl>
                                          </p:spTgt>
                                        </p:tgtEl>
                                        <p:attrNameLst>
                                          <p:attrName>style.visibility</p:attrName>
                                        </p:attrNameLst>
                                      </p:cBhvr>
                                      <p:to>
                                        <p:strVal val="visible"/>
                                      </p:to>
                                    </p:set>
                                    <p:animEffect transition="in" filter="fade">
                                      <p:cBhvr>
                                        <p:cTn id="20" dur="2000"/>
                                        <p:tgtEl>
                                          <p:spTgt spid="4">
                                            <p:graphicEl>
                                              <a:dgm id="{C7F829E4-6A72-4448-8386-50D78598900B}"/>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2AF2D654-9EAA-4355-A2E2-4008E1ABCA03}"/>
                                            </p:graphicEl>
                                          </p:spTgt>
                                        </p:tgtEl>
                                        <p:attrNameLst>
                                          <p:attrName>style.visibility</p:attrName>
                                        </p:attrNameLst>
                                      </p:cBhvr>
                                      <p:to>
                                        <p:strVal val="visible"/>
                                      </p:to>
                                    </p:set>
                                    <p:animEffect transition="in" filter="fade">
                                      <p:cBhvr>
                                        <p:cTn id="23" dur="2000"/>
                                        <p:tgtEl>
                                          <p:spTgt spid="4">
                                            <p:graphicEl>
                                              <a:dgm id="{2AF2D654-9EAA-4355-A2E2-4008E1ABCA03}"/>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graphicEl>
                                              <a:dgm id="{B18163A3-4229-4A4D-B8DF-90069CED70BF}"/>
                                            </p:graphicEl>
                                          </p:spTgt>
                                        </p:tgtEl>
                                        <p:attrNameLst>
                                          <p:attrName>style.visibility</p:attrName>
                                        </p:attrNameLst>
                                      </p:cBhvr>
                                      <p:to>
                                        <p:strVal val="visible"/>
                                      </p:to>
                                    </p:set>
                                    <p:animEffect transition="in" filter="fade">
                                      <p:cBhvr>
                                        <p:cTn id="28" dur="2000"/>
                                        <p:tgtEl>
                                          <p:spTgt spid="4">
                                            <p:graphicEl>
                                              <a:dgm id="{B18163A3-4229-4A4D-B8DF-90069CED70BF}"/>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graphicEl>
                                              <a:dgm id="{6A85B5CF-05DD-40B6-937B-D1818E6211F5}"/>
                                            </p:graphicEl>
                                          </p:spTgt>
                                        </p:tgtEl>
                                        <p:attrNameLst>
                                          <p:attrName>style.visibility</p:attrName>
                                        </p:attrNameLst>
                                      </p:cBhvr>
                                      <p:to>
                                        <p:strVal val="visible"/>
                                      </p:to>
                                    </p:set>
                                    <p:animEffect transition="in" filter="fade">
                                      <p:cBhvr>
                                        <p:cTn id="31" dur="2000"/>
                                        <p:tgtEl>
                                          <p:spTgt spid="4">
                                            <p:graphicEl>
                                              <a:dgm id="{6A85B5CF-05DD-40B6-937B-D1818E6211F5}"/>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graphicEl>
                                              <a:dgm id="{7EBFF3F2-A809-490A-8DB4-EFE9A5981C90}"/>
                                            </p:graphicEl>
                                          </p:spTgt>
                                        </p:tgtEl>
                                        <p:attrNameLst>
                                          <p:attrName>style.visibility</p:attrName>
                                        </p:attrNameLst>
                                      </p:cBhvr>
                                      <p:to>
                                        <p:strVal val="visible"/>
                                      </p:to>
                                    </p:set>
                                    <p:animEffect transition="in" filter="fade">
                                      <p:cBhvr>
                                        <p:cTn id="36" dur="2000"/>
                                        <p:tgtEl>
                                          <p:spTgt spid="4">
                                            <p:graphicEl>
                                              <a:dgm id="{7EBFF3F2-A809-490A-8DB4-EFE9A5981C90}"/>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graphicEl>
                                              <a:dgm id="{3CAE94E7-F63E-4EF4-913E-BF4B925D68FF}"/>
                                            </p:graphicEl>
                                          </p:spTgt>
                                        </p:tgtEl>
                                        <p:attrNameLst>
                                          <p:attrName>style.visibility</p:attrName>
                                        </p:attrNameLst>
                                      </p:cBhvr>
                                      <p:to>
                                        <p:strVal val="visible"/>
                                      </p:to>
                                    </p:set>
                                    <p:animEffect transition="in" filter="fade">
                                      <p:cBhvr>
                                        <p:cTn id="39" dur="2000"/>
                                        <p:tgtEl>
                                          <p:spTgt spid="4">
                                            <p:graphicEl>
                                              <a:dgm id="{3CAE94E7-F63E-4EF4-913E-BF4B925D68F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4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PROBLEMATICA</a:t>
            </a:r>
            <a:endParaRPr lang="es-EC" sz="48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3 CuadroTexto"/>
          <p:cNvSpPr txBox="1"/>
          <p:nvPr/>
        </p:nvSpPr>
        <p:spPr>
          <a:xfrm>
            <a:off x="827584" y="1556792"/>
            <a:ext cx="7488832" cy="3785652"/>
          </a:xfrm>
          <a:prstGeom prst="rect">
            <a:avLst/>
          </a:prstGeom>
          <a:gradFill flip="none" rotWithShape="1">
            <a:gsLst>
              <a:gs pos="0">
                <a:srgbClr val="F3EE12">
                  <a:shade val="30000"/>
                  <a:satMod val="115000"/>
                </a:srgbClr>
              </a:gs>
              <a:gs pos="50000">
                <a:srgbClr val="F3EE12">
                  <a:shade val="67500"/>
                  <a:satMod val="115000"/>
                </a:srgbClr>
              </a:gs>
              <a:gs pos="100000">
                <a:srgbClr val="F3EE12">
                  <a:shade val="100000"/>
                  <a:satMod val="115000"/>
                </a:srgbClr>
              </a:gs>
            </a:gsLst>
            <a:lin ang="8100000" scaled="1"/>
            <a:tileRect/>
          </a:gradFill>
          <a:ln>
            <a:noFill/>
          </a:ln>
          <a:effectLst>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C" sz="2400" dirty="0" smtClean="0"/>
              <a:t>El presente trabajo obedece  a la necesidad de brindar , mantener y mejorar la calidad del servicio que se ofrece a los clientes , empleando nuevas técnicas y estrategias con el objetivo de afrontar los cambios que se dan en este rubro empresarial .</a:t>
            </a:r>
          </a:p>
          <a:p>
            <a:pPr algn="just"/>
            <a:r>
              <a:rPr lang="es-EC" sz="2400" dirty="0" smtClean="0"/>
              <a:t>A través de este proyecto se pretende concientizar al cliente de cambiar sus hábitos alimenticios el cual lleva a mejorar su salud y su estilo de vida entrando en este mercado con una idea innovadora aportando a la sociedad</a:t>
            </a:r>
          </a:p>
        </p:txBody>
      </p:sp>
      <p:pic>
        <p:nvPicPr>
          <p:cNvPr id="5" name="4 Imagen" descr="Gerente.jpg"/>
          <p:cNvPicPr>
            <a:picLocks noChangeAspect="1"/>
          </p:cNvPicPr>
          <p:nvPr/>
        </p:nvPicPr>
        <p:blipFill>
          <a:blip r:embed="rId2"/>
          <a:stretch>
            <a:fillRect/>
          </a:stretch>
        </p:blipFill>
        <p:spPr>
          <a:xfrm>
            <a:off x="179512" y="5201716"/>
            <a:ext cx="3600400" cy="891580"/>
          </a:xfrm>
          <a:prstGeom prst="rect">
            <a:avLst/>
          </a:prstGeom>
        </p:spPr>
      </p:pic>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wipe(down)">
                                      <p:cBhvr>
                                        <p:cTn id="12" dur="500"/>
                                        <p:tgtEl>
                                          <p:spTgt spid="4">
                                            <p:bg/>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allAtOnce"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sz="4400" dirty="0" smtClean="0">
                <a:ln w="1905"/>
                <a:solidFill>
                  <a:schemeClr val="tx1"/>
                </a:solidFill>
                <a:effectLst>
                  <a:innerShdw blurRad="69850" dist="43180" dir="5400000">
                    <a:srgbClr val="000000">
                      <a:alpha val="65000"/>
                    </a:srgbClr>
                  </a:innerShdw>
                  <a:reflection blurRad="6350" stA="60000" endA="900" endPos="58000" dir="5400000" sy="-100000" algn="bl" rotWithShape="0"/>
                </a:effectLst>
                <a:latin typeface="Times New Roman"/>
                <a:ea typeface="Times New Roman"/>
                <a:cs typeface="Times New Roman"/>
              </a:rPr>
              <a:t>No es H-factor:</a:t>
            </a:r>
            <a:r>
              <a:rPr lang="es-EC" sz="2800" dirty="0" smtClean="0">
                <a:solidFill>
                  <a:schemeClr val="tx1"/>
                </a:solidFill>
                <a:latin typeface="Calibri"/>
                <a:ea typeface="Times New Roman"/>
                <a:cs typeface="Times New Roman"/>
              </a:rPr>
              <a:t/>
            </a:r>
            <a:br>
              <a:rPr lang="es-EC" sz="2800" dirty="0" smtClean="0">
                <a:solidFill>
                  <a:schemeClr val="tx1"/>
                </a:solidFill>
                <a:latin typeface="Calibri"/>
                <a:ea typeface="Times New Roman"/>
                <a:cs typeface="Times New Roman"/>
              </a:rPr>
            </a:br>
            <a:endParaRPr lang="es-EC" dirty="0"/>
          </a:p>
        </p:txBody>
      </p:sp>
      <p:graphicFrame>
        <p:nvGraphicFramePr>
          <p:cNvPr id="4" name="3 Marcador de contenido"/>
          <p:cNvGraphicFramePr>
            <a:graphicFrameLocks noGrp="1"/>
          </p:cNvGraphicFramePr>
          <p:nvPr>
            <p:ph idx="1"/>
          </p:nvPr>
        </p:nvGraphicFramePr>
        <p:xfrm>
          <a:off x="468313" y="1196975"/>
          <a:ext cx="8229600" cy="467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838D6F9C-39E0-4621-890C-1086CAB29F83}"/>
                                            </p:graphicEl>
                                          </p:spTgt>
                                        </p:tgtEl>
                                        <p:attrNameLst>
                                          <p:attrName>style.visibility</p:attrName>
                                        </p:attrNameLst>
                                      </p:cBhvr>
                                      <p:to>
                                        <p:strVal val="visible"/>
                                      </p:to>
                                    </p:set>
                                    <p:animEffect transition="in" filter="fade">
                                      <p:cBhvr>
                                        <p:cTn id="12" dur="2000"/>
                                        <p:tgtEl>
                                          <p:spTgt spid="4">
                                            <p:graphicEl>
                                              <a:dgm id="{838D6F9C-39E0-4621-890C-1086CAB29F8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C8B88AA7-3837-482F-90BD-8F2836950FB1}"/>
                                            </p:graphicEl>
                                          </p:spTgt>
                                        </p:tgtEl>
                                        <p:attrNameLst>
                                          <p:attrName>style.visibility</p:attrName>
                                        </p:attrNameLst>
                                      </p:cBhvr>
                                      <p:to>
                                        <p:strVal val="visible"/>
                                      </p:to>
                                    </p:set>
                                    <p:animEffect transition="in" filter="fade">
                                      <p:cBhvr>
                                        <p:cTn id="17" dur="2000"/>
                                        <p:tgtEl>
                                          <p:spTgt spid="4">
                                            <p:graphicEl>
                                              <a:dgm id="{C8B88AA7-3837-482F-90BD-8F2836950FB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DBEA2E9E-D5F3-46C4-84ED-A136A78914D4}"/>
                                            </p:graphicEl>
                                          </p:spTgt>
                                        </p:tgtEl>
                                        <p:attrNameLst>
                                          <p:attrName>style.visibility</p:attrName>
                                        </p:attrNameLst>
                                      </p:cBhvr>
                                      <p:to>
                                        <p:strVal val="visible"/>
                                      </p:to>
                                    </p:set>
                                    <p:animEffect transition="in" filter="fade">
                                      <p:cBhvr>
                                        <p:cTn id="22" dur="2000"/>
                                        <p:tgtEl>
                                          <p:spTgt spid="4">
                                            <p:graphicEl>
                                              <a:dgm id="{DBEA2E9E-D5F3-46C4-84ED-A136A78914D4}"/>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27A0DDB6-1DAC-4150-A2F8-C94EA9D40EA2}"/>
                                            </p:graphicEl>
                                          </p:spTgt>
                                        </p:tgtEl>
                                        <p:attrNameLst>
                                          <p:attrName>style.visibility</p:attrName>
                                        </p:attrNameLst>
                                      </p:cBhvr>
                                      <p:to>
                                        <p:strVal val="visible"/>
                                      </p:to>
                                    </p:set>
                                    <p:animEffect transition="in" filter="fade">
                                      <p:cBhvr>
                                        <p:cTn id="27" dur="2000"/>
                                        <p:tgtEl>
                                          <p:spTgt spid="4">
                                            <p:graphicEl>
                                              <a:dgm id="{27A0DDB6-1DAC-4150-A2F8-C94EA9D40EA2}"/>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0EF895F7-CB09-40DD-BBF0-B33E442575B5}"/>
                                            </p:graphicEl>
                                          </p:spTgt>
                                        </p:tgtEl>
                                        <p:attrNameLst>
                                          <p:attrName>style.visibility</p:attrName>
                                        </p:attrNameLst>
                                      </p:cBhvr>
                                      <p:to>
                                        <p:strVal val="visible"/>
                                      </p:to>
                                    </p:set>
                                    <p:animEffect transition="in" filter="fade">
                                      <p:cBhvr>
                                        <p:cTn id="32" dur="2000"/>
                                        <p:tgtEl>
                                          <p:spTgt spid="4">
                                            <p:graphicEl>
                                              <a:dgm id="{0EF895F7-CB09-40DD-BBF0-B33E442575B5}"/>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dgm id="{CD114EDB-D095-4847-B1D9-7A50CE26FE00}"/>
                                            </p:graphicEl>
                                          </p:spTgt>
                                        </p:tgtEl>
                                        <p:attrNameLst>
                                          <p:attrName>style.visibility</p:attrName>
                                        </p:attrNameLst>
                                      </p:cBhvr>
                                      <p:to>
                                        <p:strVal val="visible"/>
                                      </p:to>
                                    </p:set>
                                    <p:animEffect transition="in" filter="fade">
                                      <p:cBhvr>
                                        <p:cTn id="37" dur="2000"/>
                                        <p:tgtEl>
                                          <p:spTgt spid="4">
                                            <p:graphicEl>
                                              <a:dgm id="{CD114EDB-D095-4847-B1D9-7A50CE26FE00}"/>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graphicEl>
                                              <a:dgm id="{0046DFC9-0EB0-4577-B1B0-7144AA506B70}"/>
                                            </p:graphicEl>
                                          </p:spTgt>
                                        </p:tgtEl>
                                        <p:attrNameLst>
                                          <p:attrName>style.visibility</p:attrName>
                                        </p:attrNameLst>
                                      </p:cBhvr>
                                      <p:to>
                                        <p:strVal val="visible"/>
                                      </p:to>
                                    </p:set>
                                    <p:animEffect transition="in" filter="fade">
                                      <p:cBhvr>
                                        <p:cTn id="42" dur="2000"/>
                                        <p:tgtEl>
                                          <p:spTgt spid="4">
                                            <p:graphicEl>
                                              <a:dgm id="{0046DFC9-0EB0-4577-B1B0-7144AA506B70}"/>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graphicEl>
                                              <a:dgm id="{BB506852-57DD-4D86-8EF5-CEB0EBEA508F}"/>
                                            </p:graphicEl>
                                          </p:spTgt>
                                        </p:tgtEl>
                                        <p:attrNameLst>
                                          <p:attrName>style.visibility</p:attrName>
                                        </p:attrNameLst>
                                      </p:cBhvr>
                                      <p:to>
                                        <p:strVal val="visible"/>
                                      </p:to>
                                    </p:set>
                                    <p:animEffect transition="in" filter="fade">
                                      <p:cBhvr>
                                        <p:cTn id="47" dur="2000"/>
                                        <p:tgtEl>
                                          <p:spTgt spid="4">
                                            <p:graphicEl>
                                              <a:dgm id="{BB506852-57DD-4D86-8EF5-CEB0EBEA508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Sub>
          <a:bldDgm bld="lvl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scene3d>
              <a:camera prst="orthographicFront"/>
              <a:lightRig rig="threePt" dir="t"/>
            </a:scene3d>
            <a:sp3d extrusionH="57150">
              <a:bevelT w="38100" h="38100" prst="angle"/>
            </a:sp3d>
          </a:bodyPr>
          <a:lstStyle/>
          <a:p>
            <a:r>
              <a:rPr lang="es-MX" sz="2800" dirty="0" smtClean="0">
                <a:ln w="1905"/>
                <a:solidFill>
                  <a:schemeClr val="tx1"/>
                </a:solidFill>
                <a:effectLst/>
                <a:latin typeface="Calibri" pitchFamily="34" charset="0"/>
              </a:rPr>
              <a:t>Los principios del Programa H-factor, los alimentos y menús pueden ser sintetizados mediante la Pirámide Mediterránea (alimentos saludables</a:t>
            </a:r>
            <a:r>
              <a:rPr lang="es-PE" sz="2800" dirty="0" smtClean="0">
                <a:ln w="1905"/>
                <a:solidFill>
                  <a:schemeClr val="tx1"/>
                </a:solidFill>
                <a:effectLst/>
                <a:latin typeface="Calibri" pitchFamily="34" charset="0"/>
              </a:rPr>
              <a:t>)</a:t>
            </a:r>
            <a:r>
              <a:rPr lang="es-EC" sz="2800" dirty="0" smtClean="0">
                <a:ln w="1905"/>
                <a:solidFill>
                  <a:schemeClr val="tx1"/>
                </a:solidFill>
                <a:effectLst/>
                <a:latin typeface="Calibri" pitchFamily="34" charset="0"/>
              </a:rPr>
              <a:t/>
            </a:r>
            <a:br>
              <a:rPr lang="es-EC" sz="2800" dirty="0" smtClean="0">
                <a:ln w="1905"/>
                <a:solidFill>
                  <a:schemeClr val="tx1"/>
                </a:solidFill>
                <a:effectLst/>
                <a:latin typeface="Calibri" pitchFamily="34" charset="0"/>
              </a:rPr>
            </a:br>
            <a:endParaRPr lang="es-EC" sz="2800" dirty="0">
              <a:ln w="1905"/>
              <a:solidFill>
                <a:schemeClr val="tx1"/>
              </a:solidFill>
              <a:effectLst/>
              <a:latin typeface="Calibri" pitchFamily="34" charset="0"/>
            </a:endParaRPr>
          </a:p>
        </p:txBody>
      </p:sp>
      <p:pic>
        <p:nvPicPr>
          <p:cNvPr id="8" name="7 Marcador de contenido" descr="piramide-harvard.jpg"/>
          <p:cNvPicPr>
            <a:picLocks noGrp="1" noChangeAspect="1"/>
          </p:cNvPicPr>
          <p:nvPr>
            <p:ph idx="1"/>
          </p:nvPr>
        </p:nvPicPr>
        <p:blipFill>
          <a:blip r:embed="rId2"/>
          <a:stretch>
            <a:fillRect/>
          </a:stretch>
        </p:blipFill>
        <p:spPr>
          <a:xfrm>
            <a:off x="1331640" y="1700808"/>
            <a:ext cx="5520802" cy="43924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ln w="1905"/>
                <a:solidFill>
                  <a:schemeClr val="tx1"/>
                </a:solidFill>
                <a:effectLst>
                  <a:innerShdw blurRad="69850" dist="43180" dir="5400000">
                    <a:srgbClr val="000000">
                      <a:alpha val="65000"/>
                    </a:srgbClr>
                  </a:innerShdw>
                  <a:reflection blurRad="6350" stA="55000" endA="300" endPos="45500" dir="5400000" sy="-100000" algn="bl" rotWithShape="0"/>
                </a:effectLst>
                <a:latin typeface="Calibri" pitchFamily="34" charset="0"/>
              </a:rPr>
              <a:t>Los Alimentos H-factor deben ser presentados de una manera atractiva</a:t>
            </a:r>
            <a:endParaRPr lang="es-EC" dirty="0">
              <a:ln w="1905"/>
              <a:solidFill>
                <a:schemeClr val="tx1"/>
              </a:solidFill>
              <a:effectLst>
                <a:innerShdw blurRad="69850" dist="43180" dir="5400000">
                  <a:srgbClr val="000000">
                    <a:alpha val="65000"/>
                  </a:srgbClr>
                </a:innerShdw>
                <a:reflection blurRad="6350" stA="55000" endA="300" endPos="45500" dir="5400000" sy="-100000" algn="bl" rotWithShape="0"/>
              </a:effectLst>
              <a:latin typeface="Calibri" pitchFamily="34" charset="0"/>
            </a:endParaRPr>
          </a:p>
        </p:txBody>
      </p:sp>
      <p:sp>
        <p:nvSpPr>
          <p:cNvPr id="3" name="2 Marcador de contenido"/>
          <p:cNvSpPr>
            <a:spLocks noGrp="1"/>
          </p:cNvSpPr>
          <p:nvPr>
            <p:ph idx="1"/>
          </p:nvPr>
        </p:nvSpPr>
        <p:spPr/>
        <p:txBody>
          <a:bodyPr/>
          <a:lstStyle/>
          <a:p>
            <a:endParaRPr lang="es-EC" dirty="0"/>
          </a:p>
        </p:txBody>
      </p:sp>
      <p:pic>
        <p:nvPicPr>
          <p:cNvPr id="14351" name="0 Imagen"/>
          <p:cNvPicPr>
            <a:picLocks noChangeAspect="1" noChangeArrowheads="1"/>
          </p:cNvPicPr>
          <p:nvPr/>
        </p:nvPicPr>
        <p:blipFill>
          <a:blip r:embed="rId2"/>
          <a:srcRect/>
          <a:stretch>
            <a:fillRect/>
          </a:stretch>
        </p:blipFill>
        <p:spPr bwMode="auto">
          <a:xfrm>
            <a:off x="611560" y="1988840"/>
            <a:ext cx="2952328" cy="1956955"/>
          </a:xfrm>
          <a:prstGeom prst="rect">
            <a:avLst/>
          </a:prstGeom>
          <a:noFill/>
        </p:spPr>
      </p:pic>
      <p:pic>
        <p:nvPicPr>
          <p:cNvPr id="14352" name="0 Imagen"/>
          <p:cNvPicPr>
            <a:picLocks noChangeAspect="1" noChangeArrowheads="1"/>
          </p:cNvPicPr>
          <p:nvPr/>
        </p:nvPicPr>
        <p:blipFill>
          <a:blip r:embed="rId3"/>
          <a:srcRect r="-69"/>
          <a:stretch>
            <a:fillRect/>
          </a:stretch>
        </p:blipFill>
        <p:spPr bwMode="auto">
          <a:xfrm>
            <a:off x="3563888" y="2996952"/>
            <a:ext cx="1866900" cy="1706563"/>
          </a:xfrm>
          <a:prstGeom prst="rect">
            <a:avLst/>
          </a:prstGeom>
          <a:noFill/>
        </p:spPr>
      </p:pic>
      <p:pic>
        <p:nvPicPr>
          <p:cNvPr id="14353" name="0 Imagen"/>
          <p:cNvPicPr>
            <a:picLocks noChangeAspect="1" noChangeArrowheads="1"/>
          </p:cNvPicPr>
          <p:nvPr/>
        </p:nvPicPr>
        <p:blipFill>
          <a:blip r:embed="rId4"/>
          <a:srcRect l="-304" r="-395"/>
          <a:stretch>
            <a:fillRect/>
          </a:stretch>
        </p:blipFill>
        <p:spPr bwMode="auto">
          <a:xfrm>
            <a:off x="827584" y="4221088"/>
            <a:ext cx="2375743" cy="1795245"/>
          </a:xfrm>
          <a:prstGeom prst="rect">
            <a:avLst/>
          </a:prstGeom>
          <a:noFill/>
        </p:spPr>
      </p:pic>
      <p:pic>
        <p:nvPicPr>
          <p:cNvPr id="14354" name="0 Imagen"/>
          <p:cNvPicPr>
            <a:picLocks noChangeAspect="1" noChangeArrowheads="1"/>
          </p:cNvPicPr>
          <p:nvPr/>
        </p:nvPicPr>
        <p:blipFill>
          <a:blip r:embed="rId5"/>
          <a:srcRect l="-2890" r="-7997"/>
          <a:stretch>
            <a:fillRect/>
          </a:stretch>
        </p:blipFill>
        <p:spPr bwMode="auto">
          <a:xfrm>
            <a:off x="5940152" y="3933056"/>
            <a:ext cx="2448272" cy="2386721"/>
          </a:xfrm>
          <a:prstGeom prst="rect">
            <a:avLst/>
          </a:prstGeom>
          <a:noFill/>
        </p:spPr>
      </p:pic>
      <p:pic>
        <p:nvPicPr>
          <p:cNvPr id="14356" name="0 Imagen"/>
          <p:cNvPicPr>
            <a:picLocks noChangeAspect="1" noChangeArrowheads="1"/>
          </p:cNvPicPr>
          <p:nvPr/>
        </p:nvPicPr>
        <p:blipFill>
          <a:blip r:embed="rId6"/>
          <a:srcRect t="-5855"/>
          <a:stretch>
            <a:fillRect/>
          </a:stretch>
        </p:blipFill>
        <p:spPr bwMode="auto">
          <a:xfrm>
            <a:off x="5652120" y="1700808"/>
            <a:ext cx="2895600" cy="1870075"/>
          </a:xfrm>
          <a:prstGeom prst="rect">
            <a:avLst/>
          </a:prstGeom>
          <a:noFill/>
        </p:spPr>
      </p:pic>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51"/>
                                        </p:tgtEl>
                                        <p:attrNameLst>
                                          <p:attrName>style.visibility</p:attrName>
                                        </p:attrNameLst>
                                      </p:cBhvr>
                                      <p:to>
                                        <p:strVal val="visible"/>
                                      </p:to>
                                    </p:set>
                                    <p:animEffect transition="in" filter="fade">
                                      <p:cBhvr>
                                        <p:cTn id="12" dur="2000"/>
                                        <p:tgtEl>
                                          <p:spTgt spid="1435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353"/>
                                        </p:tgtEl>
                                        <p:attrNameLst>
                                          <p:attrName>style.visibility</p:attrName>
                                        </p:attrNameLst>
                                      </p:cBhvr>
                                      <p:to>
                                        <p:strVal val="visible"/>
                                      </p:to>
                                    </p:set>
                                    <p:animEffect transition="in" filter="wipe(down)">
                                      <p:cBhvr>
                                        <p:cTn id="17" dur="500"/>
                                        <p:tgtEl>
                                          <p:spTgt spid="1435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4352"/>
                                        </p:tgtEl>
                                        <p:attrNameLst>
                                          <p:attrName>style.visibility</p:attrName>
                                        </p:attrNameLst>
                                      </p:cBhvr>
                                      <p:to>
                                        <p:strVal val="visible"/>
                                      </p:to>
                                    </p:set>
                                    <p:anim calcmode="lin" valueType="num">
                                      <p:cBhvr additive="base">
                                        <p:cTn id="22" dur="500" fill="hold"/>
                                        <p:tgtEl>
                                          <p:spTgt spid="14352"/>
                                        </p:tgtEl>
                                        <p:attrNameLst>
                                          <p:attrName>ppt_x</p:attrName>
                                        </p:attrNameLst>
                                      </p:cBhvr>
                                      <p:tavLst>
                                        <p:tav tm="0">
                                          <p:val>
                                            <p:strVal val="#ppt_x"/>
                                          </p:val>
                                        </p:tav>
                                        <p:tav tm="100000">
                                          <p:val>
                                            <p:strVal val="#ppt_x"/>
                                          </p:val>
                                        </p:tav>
                                      </p:tavLst>
                                    </p:anim>
                                    <p:anim calcmode="lin" valueType="num">
                                      <p:cBhvr additive="base">
                                        <p:cTn id="23" dur="500" fill="hold"/>
                                        <p:tgtEl>
                                          <p:spTgt spid="1435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356"/>
                                        </p:tgtEl>
                                        <p:attrNameLst>
                                          <p:attrName>style.visibility</p:attrName>
                                        </p:attrNameLst>
                                      </p:cBhvr>
                                      <p:to>
                                        <p:strVal val="visible"/>
                                      </p:to>
                                    </p:set>
                                    <p:animEffect transition="in" filter="fade">
                                      <p:cBhvr>
                                        <p:cTn id="28" dur="2000"/>
                                        <p:tgtEl>
                                          <p:spTgt spid="1435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4354"/>
                                        </p:tgtEl>
                                        <p:attrNameLst>
                                          <p:attrName>style.visibility</p:attrName>
                                        </p:attrNameLst>
                                      </p:cBhvr>
                                      <p:to>
                                        <p:strVal val="visible"/>
                                      </p:to>
                                    </p:set>
                                    <p:animEffect transition="in" filter="wipe(down)">
                                      <p:cBhvr>
                                        <p:cTn id="33" dur="500"/>
                                        <p:tgtEl>
                                          <p:spTgt spid="14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solidFill>
                  <a:schemeClr val="tx1"/>
                </a:solidFill>
              </a:rPr>
              <a:t>COMPARACIÓN  DE MENUS</a:t>
            </a:r>
            <a:endParaRPr lang="es-EC" dirty="0">
              <a:solidFill>
                <a:schemeClr val="tx1"/>
              </a:solidFill>
            </a:endParaRPr>
          </a:p>
        </p:txBody>
      </p:sp>
      <p:pic>
        <p:nvPicPr>
          <p:cNvPr id="43010" name="Picture 2"/>
          <p:cNvPicPr>
            <a:picLocks noGrp="1" noChangeAspect="1" noChangeArrowheads="1"/>
          </p:cNvPicPr>
          <p:nvPr>
            <p:ph idx="1"/>
          </p:nvPr>
        </p:nvPicPr>
        <p:blipFill>
          <a:blip r:embed="rId2"/>
          <a:srcRect l="11932" t="9546" r="33377" b="10904"/>
          <a:stretch>
            <a:fillRect/>
          </a:stretch>
        </p:blipFill>
        <p:spPr bwMode="auto">
          <a:xfrm>
            <a:off x="828570" y="836712"/>
            <a:ext cx="7703870" cy="5112568"/>
          </a:xfrm>
          <a:prstGeom prst="rect">
            <a:avLst/>
          </a:prstGeom>
          <a:noFill/>
          <a:ln w="9525">
            <a:noFill/>
            <a:miter lim="800000"/>
            <a:headEnd/>
            <a:tailEnd/>
          </a:ln>
        </p:spPr>
      </p:pic>
    </p:spTree>
  </p:cSld>
  <p:clrMapOvr>
    <a:masterClrMapping/>
  </p:clrMapOvr>
  <p:transition spd="slow">
    <p:pull dir="l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4400" dirty="0" smtClean="0">
                <a:ln w="1905"/>
                <a:solidFill>
                  <a:schemeClr val="tx1"/>
                </a:solidFill>
                <a:effectLst>
                  <a:innerShdw blurRad="69850" dist="43180" dir="5400000">
                    <a:srgbClr val="000000">
                      <a:alpha val="65000"/>
                    </a:srgbClr>
                  </a:innerShdw>
                  <a:reflection blurRad="6350" stA="60000" endA="900" endPos="58000" dir="5400000" sy="-100000" algn="bl" rotWithShape="0"/>
                </a:effectLst>
              </a:rPr>
              <a:t>CONCLUSIONES</a:t>
            </a:r>
            <a:endParaRPr lang="es-EC" sz="4400" dirty="0">
              <a:solidFill>
                <a:schemeClr val="tx1"/>
              </a:solidFill>
              <a:effectLst>
                <a:innerShdw blurRad="69850" dist="43180" dir="5400000">
                  <a:srgbClr val="000000">
                    <a:alpha val="65000"/>
                  </a:srgbClr>
                </a:innerShdw>
                <a:reflection blurRad="6350" stA="60000" endA="900" endPos="58000" dir="5400000" sy="-100000" algn="bl" rotWithShape="0"/>
              </a:effectLst>
            </a:endParaRPr>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3444514070"/>
              </p:ext>
            </p:extLst>
          </p:nvPr>
        </p:nvGraphicFramePr>
        <p:xfrm>
          <a:off x="755576" y="1268760"/>
          <a:ext cx="8291264"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137278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02423D69-DE0E-4D35-A789-CFC174516245}"/>
                                            </p:graphicEl>
                                          </p:spTgt>
                                        </p:tgtEl>
                                        <p:attrNameLst>
                                          <p:attrName>style.visibility</p:attrName>
                                        </p:attrNameLst>
                                      </p:cBhvr>
                                      <p:to>
                                        <p:strVal val="visible"/>
                                      </p:to>
                                    </p:set>
                                    <p:animEffect transition="in" filter="fade">
                                      <p:cBhvr>
                                        <p:cTn id="12" dur="2000"/>
                                        <p:tgtEl>
                                          <p:spTgt spid="6">
                                            <p:graphicEl>
                                              <a:dgm id="{02423D69-DE0E-4D35-A789-CFC17451624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A8532A49-1211-4D0B-AD4D-F2738C8F2D54}"/>
                                            </p:graphicEl>
                                          </p:spTgt>
                                        </p:tgtEl>
                                        <p:attrNameLst>
                                          <p:attrName>style.visibility</p:attrName>
                                        </p:attrNameLst>
                                      </p:cBhvr>
                                      <p:to>
                                        <p:strVal val="visible"/>
                                      </p:to>
                                    </p:set>
                                    <p:animEffect transition="in" filter="fade">
                                      <p:cBhvr>
                                        <p:cTn id="17" dur="2000"/>
                                        <p:tgtEl>
                                          <p:spTgt spid="6">
                                            <p:graphicEl>
                                              <a:dgm id="{A8532A49-1211-4D0B-AD4D-F2738C8F2D5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66FC374C-274A-447D-8C76-FBBF67C9DA54}"/>
                                            </p:graphicEl>
                                          </p:spTgt>
                                        </p:tgtEl>
                                        <p:attrNameLst>
                                          <p:attrName>style.visibility</p:attrName>
                                        </p:attrNameLst>
                                      </p:cBhvr>
                                      <p:to>
                                        <p:strVal val="visible"/>
                                      </p:to>
                                    </p:set>
                                    <p:animEffect transition="in" filter="fade">
                                      <p:cBhvr>
                                        <p:cTn id="22" dur="2000"/>
                                        <p:tgtEl>
                                          <p:spTgt spid="6">
                                            <p:graphicEl>
                                              <a:dgm id="{66FC374C-274A-447D-8C76-FBBF67C9DA54}"/>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graphicEl>
                                              <a:dgm id="{E9B53F25-093C-498A-8673-4078ED0B6806}"/>
                                            </p:graphicEl>
                                          </p:spTgt>
                                        </p:tgtEl>
                                        <p:attrNameLst>
                                          <p:attrName>style.visibility</p:attrName>
                                        </p:attrNameLst>
                                      </p:cBhvr>
                                      <p:to>
                                        <p:strVal val="visible"/>
                                      </p:to>
                                    </p:set>
                                    <p:animEffect transition="in" filter="fade">
                                      <p:cBhvr>
                                        <p:cTn id="27" dur="2000"/>
                                        <p:tgtEl>
                                          <p:spTgt spid="6">
                                            <p:graphicEl>
                                              <a:dgm id="{E9B53F25-093C-498A-8673-4078ED0B680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4400" dirty="0">
                <a:ln w="1905"/>
                <a:solidFill>
                  <a:schemeClr val="tx1"/>
                </a:solidFill>
                <a:effectLst>
                  <a:innerShdw blurRad="69850" dist="43180" dir="5400000">
                    <a:srgbClr val="000000">
                      <a:alpha val="65000"/>
                    </a:srgbClr>
                  </a:innerShdw>
                  <a:reflection blurRad="6350" stA="60000" endA="900" endPos="58000" dir="5400000" sy="-100000" algn="bl" rotWithShape="0"/>
                </a:effectLst>
              </a:rPr>
              <a:t>RECOMENDACIONES</a:t>
            </a:r>
            <a:endParaRPr lang="es-EC" sz="4400" dirty="0">
              <a:solidFill>
                <a:schemeClr val="tx1"/>
              </a:solidFill>
              <a:effectLst>
                <a:innerShdw blurRad="69850" dist="43180" dir="5400000">
                  <a:srgbClr val="000000">
                    <a:alpha val="65000"/>
                  </a:srgbClr>
                </a:innerShdw>
                <a:reflection blurRad="6350" stA="60000" endA="900" endPos="58000" dir="5400000" sy="-100000" algn="bl" rotWithShape="0"/>
              </a:effectLst>
            </a:endParaRPr>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3739266616"/>
              </p:ext>
            </p:extLst>
          </p:nvPr>
        </p:nvGraphicFramePr>
        <p:xfrm>
          <a:off x="755576" y="1268760"/>
          <a:ext cx="8291264"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192570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02423D69-DE0E-4D35-A789-CFC174516245}"/>
                                            </p:graphicEl>
                                          </p:spTgt>
                                        </p:tgtEl>
                                        <p:attrNameLst>
                                          <p:attrName>style.visibility</p:attrName>
                                        </p:attrNameLst>
                                      </p:cBhvr>
                                      <p:to>
                                        <p:strVal val="visible"/>
                                      </p:to>
                                    </p:set>
                                    <p:animEffect transition="in" filter="fade">
                                      <p:cBhvr>
                                        <p:cTn id="12" dur="2000"/>
                                        <p:tgtEl>
                                          <p:spTgt spid="6">
                                            <p:graphicEl>
                                              <a:dgm id="{02423D69-DE0E-4D35-A789-CFC17451624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A8532A49-1211-4D0B-AD4D-F2738C8F2D54}"/>
                                            </p:graphicEl>
                                          </p:spTgt>
                                        </p:tgtEl>
                                        <p:attrNameLst>
                                          <p:attrName>style.visibility</p:attrName>
                                        </p:attrNameLst>
                                      </p:cBhvr>
                                      <p:to>
                                        <p:strVal val="visible"/>
                                      </p:to>
                                    </p:set>
                                    <p:animEffect transition="in" filter="fade">
                                      <p:cBhvr>
                                        <p:cTn id="17" dur="2000"/>
                                        <p:tgtEl>
                                          <p:spTgt spid="6">
                                            <p:graphicEl>
                                              <a:dgm id="{A8532A49-1211-4D0B-AD4D-F2738C8F2D5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E9B53F25-093C-498A-8673-4078ED0B6806}"/>
                                            </p:graphicEl>
                                          </p:spTgt>
                                        </p:tgtEl>
                                        <p:attrNameLst>
                                          <p:attrName>style.visibility</p:attrName>
                                        </p:attrNameLst>
                                      </p:cBhvr>
                                      <p:to>
                                        <p:strVal val="visible"/>
                                      </p:to>
                                    </p:set>
                                    <p:animEffect transition="in" filter="fade">
                                      <p:cBhvr>
                                        <p:cTn id="22" dur="2000"/>
                                        <p:tgtEl>
                                          <p:spTgt spid="6">
                                            <p:graphicEl>
                                              <a:dgm id="{E9B53F25-093C-498A-8673-4078ED0B680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395536" y="692696"/>
            <a:ext cx="8568952" cy="3384376"/>
          </a:xfrm>
          <a:prstGeom prst="roundRect">
            <a:avLst/>
          </a:prstGeom>
          <a:gradFill flip="none" rotWithShape="1">
            <a:gsLst>
              <a:gs pos="0">
                <a:srgbClr val="F3EE12">
                  <a:shade val="30000"/>
                  <a:satMod val="115000"/>
                </a:srgbClr>
              </a:gs>
              <a:gs pos="50000">
                <a:srgbClr val="F3EE12">
                  <a:shade val="67500"/>
                  <a:satMod val="115000"/>
                </a:srgbClr>
              </a:gs>
              <a:gs pos="100000">
                <a:srgbClr val="F3EE12">
                  <a:shade val="100000"/>
                  <a:satMod val="115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4800" b="1" dirty="0" smtClean="0">
                <a:ln w="1905"/>
                <a:solidFill>
                  <a:schemeClr val="tx1"/>
                </a:solidFill>
                <a:effectLst>
                  <a:innerShdw blurRad="69850" dist="43180" dir="5400000">
                    <a:srgbClr val="000000">
                      <a:alpha val="65000"/>
                    </a:srgbClr>
                  </a:innerShdw>
                  <a:reflection blurRad="6350" stA="55000" endA="300" endPos="45500" dir="5400000" sy="-100000" algn="bl" rotWithShape="0"/>
                </a:effectLst>
              </a:rPr>
              <a:t>“LA BUENA ALIMENTACIÓN ES EL INGREDIENTE  PRINCIPAL PARA UNA BUENA SALUD</a:t>
            </a:r>
            <a:r>
              <a:rPr lang="en-US" sz="4800" b="1" dirty="0" smtClean="0">
                <a:ln w="1905"/>
                <a:solidFill>
                  <a:schemeClr val="tx1"/>
                </a:solidFill>
                <a:effectLst>
                  <a:innerShdw blurRad="69850" dist="43180" dir="5400000">
                    <a:srgbClr val="000000">
                      <a:alpha val="65000"/>
                    </a:srgbClr>
                  </a:innerShdw>
                  <a:reflection blurRad="6350" stA="55000" endA="300" endPos="45500" dir="5400000" sy="-100000" algn="bl" rotWithShape="0"/>
                </a:effectLst>
              </a:rPr>
              <a:t>”</a:t>
            </a:r>
            <a:endParaRPr lang="es-EC" sz="4800" b="1" dirty="0">
              <a:ln w="1905"/>
              <a:solidFill>
                <a:schemeClr val="tx1"/>
              </a:solidFill>
              <a:effectLst>
                <a:innerShdw blurRad="69850" dist="43180" dir="5400000">
                  <a:srgbClr val="000000">
                    <a:alpha val="65000"/>
                  </a:srgbClr>
                </a:innerShdw>
                <a:reflection blurRad="6350" stA="55000" endA="300" endPos="45500" dir="5400000" sy="-100000" algn="bl" rotWithShape="0"/>
              </a:effectLst>
            </a:endParaRPr>
          </a:p>
        </p:txBody>
      </p:sp>
      <p:pic>
        <p:nvPicPr>
          <p:cNvPr id="9" name="8 Imagen" descr="download.jpg"/>
          <p:cNvPicPr>
            <a:picLocks noChangeAspect="1"/>
          </p:cNvPicPr>
          <p:nvPr/>
        </p:nvPicPr>
        <p:blipFill>
          <a:blip r:embed="rId2"/>
          <a:stretch>
            <a:fillRect/>
          </a:stretch>
        </p:blipFill>
        <p:spPr>
          <a:xfrm>
            <a:off x="3419872" y="4221089"/>
            <a:ext cx="2171700" cy="1944216"/>
          </a:xfrm>
          <a:prstGeom prst="rect">
            <a:avLst/>
          </a:prstGeom>
        </p:spPr>
      </p:pic>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20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27791" y="2967335"/>
            <a:ext cx="6888424" cy="1446550"/>
          </a:xfrm>
          <a:prstGeom prst="rect">
            <a:avLst/>
          </a:prstGeom>
          <a:noFill/>
        </p:spPr>
        <p:txBody>
          <a:bodyPr wrap="none" lIns="91440" tIns="45720" rIns="91440" bIns="45720">
            <a:spAutoFit/>
          </a:bodyPr>
          <a:lstStyle/>
          <a:p>
            <a:pPr algn="ctr"/>
            <a:r>
              <a:rPr lang="es-ES" sz="8800" b="1" dirty="0" smtClean="0">
                <a:ln w="1905"/>
                <a:solidFill>
                  <a:srgbClr val="F3EE12"/>
                </a:solidFill>
                <a:effectLst>
                  <a:innerShdw blurRad="69850" dist="43180" dir="5400000">
                    <a:srgbClr val="000000">
                      <a:alpha val="65000"/>
                    </a:srgbClr>
                  </a:innerShdw>
                  <a:reflection blurRad="6350" stA="60000" endA="900" endPos="58000" dir="5400000" sy="-100000" algn="bl" rotWithShape="0"/>
                </a:effectLst>
              </a:rPr>
              <a:t>GRACIAS!!!!</a:t>
            </a:r>
            <a:endParaRPr lang="es-ES" sz="8800" b="1" dirty="0">
              <a:ln w="1905"/>
              <a:solidFill>
                <a:srgbClr val="F3EE12"/>
              </a:solidFill>
              <a:effectLst>
                <a:innerShdw blurRad="69850" dist="43180" dir="5400000">
                  <a:srgbClr val="000000">
                    <a:alpha val="65000"/>
                  </a:srgbClr>
                </a:innerShdw>
                <a:reflection blurRad="6350" stA="60000" endA="900" endPos="58000" dir="5400000" sy="-100000" algn="bl" rotWithShape="0"/>
              </a:effectLst>
            </a:endParaRP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defRPr/>
            </a:pPr>
            <a:r>
              <a:rPr lang="es-ES" sz="6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cs typeface="Times New Roman" pitchFamily="18" charset="0"/>
              </a:rPr>
              <a:t>OBJETIVO GENERAL:</a:t>
            </a:r>
            <a:endParaRPr lang="es-ES" sz="6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cs typeface="Times New Roman" pitchFamily="18" charset="0"/>
            </a:endParaRPr>
          </a:p>
        </p:txBody>
      </p:sp>
      <p:sp>
        <p:nvSpPr>
          <p:cNvPr id="7" name="6 Forma libre"/>
          <p:cNvSpPr/>
          <p:nvPr/>
        </p:nvSpPr>
        <p:spPr>
          <a:xfrm>
            <a:off x="1763688" y="1844824"/>
            <a:ext cx="6912768" cy="3384376"/>
          </a:xfrm>
          <a:custGeom>
            <a:avLst/>
            <a:gdLst>
              <a:gd name="connsiteX0" fmla="*/ 0 w 3055898"/>
              <a:gd name="connsiteY0" fmla="*/ 0 h 1776463"/>
              <a:gd name="connsiteX1" fmla="*/ 3055898 w 3055898"/>
              <a:gd name="connsiteY1" fmla="*/ 0 h 1776463"/>
              <a:gd name="connsiteX2" fmla="*/ 3055898 w 3055898"/>
              <a:gd name="connsiteY2" fmla="*/ 1776463 h 1776463"/>
              <a:gd name="connsiteX3" fmla="*/ 0 w 3055898"/>
              <a:gd name="connsiteY3" fmla="*/ 1776463 h 1776463"/>
              <a:gd name="connsiteX4" fmla="*/ 0 w 3055898"/>
              <a:gd name="connsiteY4" fmla="*/ 0 h 1776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898" h="1776463">
                <a:moveTo>
                  <a:pt x="0" y="0"/>
                </a:moveTo>
                <a:lnTo>
                  <a:pt x="3055898" y="0"/>
                </a:lnTo>
                <a:lnTo>
                  <a:pt x="3055898" y="1776463"/>
                </a:lnTo>
                <a:lnTo>
                  <a:pt x="0" y="1776463"/>
                </a:lnTo>
                <a:lnTo>
                  <a:pt x="0" y="0"/>
                </a:lnTo>
                <a:close/>
              </a:path>
            </a:pathLst>
          </a:custGeom>
          <a:gradFill flip="none" rotWithShape="1">
            <a:gsLst>
              <a:gs pos="0">
                <a:srgbClr val="F3EE12">
                  <a:shade val="30000"/>
                  <a:satMod val="115000"/>
                </a:srgbClr>
              </a:gs>
              <a:gs pos="50000">
                <a:srgbClr val="F3EE12">
                  <a:shade val="67500"/>
                  <a:satMod val="115000"/>
                </a:srgbClr>
              </a:gs>
              <a:gs pos="100000">
                <a:srgbClr val="F3EE12">
                  <a:shade val="100000"/>
                  <a:satMod val="115000"/>
                </a:srgbClr>
              </a:gs>
            </a:gsLst>
            <a:lin ang="13500000" scaled="1"/>
            <a:tileRect/>
          </a:gra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6"/>
          </a:lnRef>
          <a:fillRef idx="2">
            <a:schemeClr val="accent6"/>
          </a:fillRef>
          <a:effectRef idx="1">
            <a:schemeClr val="accent6"/>
          </a:effectRef>
          <a:fontRef idx="minor">
            <a:schemeClr val="dk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2400" kern="1200" dirty="0" smtClean="0">
                <a:solidFill>
                  <a:schemeClr val="tx1"/>
                </a:solidFill>
              </a:rPr>
              <a:t>Tema del proyecto diseñar un proyecto para medir el grado de satisfacción Brindar a los clientes soluciones completas y de alta calidad en la organización de fiestas y eventos, cuidando con esmero todos los detalles para que sus actividades sean agradables y le brinden la tranquilidad y satisfacción que ellos y sus invitados merece</a:t>
            </a:r>
            <a:r>
              <a:rPr lang="es-ES" sz="2000" kern="1200" dirty="0" smtClean="0">
                <a:solidFill>
                  <a:schemeClr val="tx1"/>
                </a:solidFill>
              </a:rPr>
              <a:t>. </a:t>
            </a:r>
            <a:endParaRPr lang="es-EC" sz="2000" kern="1200" dirty="0">
              <a:solidFill>
                <a:schemeClr val="tx1"/>
              </a:solidFill>
            </a:endParaRPr>
          </a:p>
        </p:txBody>
      </p:sp>
      <p:pic>
        <p:nvPicPr>
          <p:cNvPr id="4" name="3 Imagen" descr="04antolakuntza.png"/>
          <p:cNvPicPr>
            <a:picLocks noChangeAspect="1"/>
          </p:cNvPicPr>
          <p:nvPr/>
        </p:nvPicPr>
        <p:blipFill>
          <a:blip r:embed="rId2"/>
          <a:stretch>
            <a:fillRect/>
          </a:stretch>
        </p:blipFill>
        <p:spPr>
          <a:xfrm>
            <a:off x="6079932" y="4186014"/>
            <a:ext cx="2804827" cy="1907282"/>
          </a:xfrm>
          <a:prstGeom prst="rect">
            <a:avLst/>
          </a:prstGeom>
        </p:spPr>
      </p:pic>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fade">
                                      <p:cBhvr>
                                        <p:cTn id="12" dur="2000"/>
                                        <p:tgtEl>
                                          <p:spTgt spid="7">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20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C" sz="4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rPr>
              <a:t>OBJETIVOS ESPECIFICOS </a:t>
            </a:r>
            <a:endParaRPr lang="es-EC" sz="48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endParaRPr>
          </a:p>
        </p:txBody>
      </p:sp>
      <p:sp>
        <p:nvSpPr>
          <p:cNvPr id="5" name="4 Flecha derecha"/>
          <p:cNvSpPr/>
          <p:nvPr/>
        </p:nvSpPr>
        <p:spPr>
          <a:xfrm>
            <a:off x="539552" y="1268760"/>
            <a:ext cx="2880320" cy="2880320"/>
          </a:xfrm>
          <a:prstGeom prst="rightArrow">
            <a:avLst/>
          </a:prstGeom>
          <a:gradFill flip="none" rotWithShape="1">
            <a:gsLst>
              <a:gs pos="0">
                <a:srgbClr val="F3EE12">
                  <a:shade val="30000"/>
                  <a:satMod val="115000"/>
                </a:srgbClr>
              </a:gs>
              <a:gs pos="50000">
                <a:srgbClr val="F3EE12">
                  <a:shade val="67500"/>
                  <a:satMod val="115000"/>
                </a:srgbClr>
              </a:gs>
              <a:gs pos="100000">
                <a:srgbClr val="F3EE12">
                  <a:shade val="100000"/>
                  <a:satMod val="115000"/>
                </a:srgbClr>
              </a:gs>
            </a:gsLst>
            <a:lin ang="13500000" scaled="1"/>
            <a:tileRect/>
          </a:gradFill>
          <a:ln>
            <a:noFill/>
          </a:ln>
          <a:effectLst>
            <a:outerShdw blurRad="152400" dist="317500" dir="5400000" sx="90000" sy="-19000" rotWithShape="0">
              <a:prstClr val="black">
                <a:alpha val="15000"/>
              </a:prstClr>
            </a:outerShdw>
          </a:effectLst>
        </p:spPr>
        <p:style>
          <a:lnRef idx="1">
            <a:schemeClr val="accent6"/>
          </a:lnRef>
          <a:fillRef idx="2">
            <a:schemeClr val="accent6"/>
          </a:fillRef>
          <a:effectRef idx="1">
            <a:schemeClr val="accent6"/>
          </a:effectRef>
          <a:fontRef idx="minor">
            <a:schemeClr val="dk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2000" b="1" kern="1200" dirty="0" smtClean="0">
                <a:solidFill>
                  <a:schemeClr val="tx1"/>
                </a:solidFill>
                <a:latin typeface="Calibri" pitchFamily="34" charset="0"/>
              </a:rPr>
              <a:t>Analizar los antecedentes y  trayectoria de la empresa</a:t>
            </a:r>
            <a:endParaRPr lang="es-EC" sz="2000" b="1" kern="1200" dirty="0">
              <a:solidFill>
                <a:schemeClr val="tx1"/>
              </a:solidFill>
              <a:latin typeface="Calibri" pitchFamily="34" charset="0"/>
            </a:endParaRPr>
          </a:p>
        </p:txBody>
      </p:sp>
      <p:sp>
        <p:nvSpPr>
          <p:cNvPr id="6" name="5 Flecha arriba"/>
          <p:cNvSpPr/>
          <p:nvPr/>
        </p:nvSpPr>
        <p:spPr>
          <a:xfrm>
            <a:off x="2987824" y="3212976"/>
            <a:ext cx="2952328" cy="2520280"/>
          </a:xfrm>
          <a:prstGeom prst="upArrow">
            <a:avLst/>
          </a:prstGeom>
          <a:gradFill flip="none" rotWithShape="1">
            <a:gsLst>
              <a:gs pos="0">
                <a:srgbClr val="F3EE12">
                  <a:shade val="30000"/>
                  <a:satMod val="115000"/>
                </a:srgbClr>
              </a:gs>
              <a:gs pos="50000">
                <a:srgbClr val="F3EE12">
                  <a:shade val="67500"/>
                  <a:satMod val="115000"/>
                </a:srgbClr>
              </a:gs>
              <a:gs pos="100000">
                <a:srgbClr val="F3EE12">
                  <a:shade val="100000"/>
                  <a:satMod val="115000"/>
                </a:srgbClr>
              </a:gs>
            </a:gsLst>
            <a:lin ang="10800000" scaled="1"/>
            <a:tileRect/>
          </a:gradFill>
          <a:ln>
            <a:noFill/>
          </a:ln>
          <a:effectLst>
            <a:outerShdw blurRad="152400" dist="317500" dir="5400000" sx="90000" sy="-19000" rotWithShape="0">
              <a:prstClr val="black">
                <a:alpha val="15000"/>
              </a:prstClr>
            </a:outerShdw>
          </a:effectLst>
        </p:spPr>
        <p:style>
          <a:lnRef idx="1">
            <a:schemeClr val="accent6"/>
          </a:lnRef>
          <a:fillRef idx="2">
            <a:schemeClr val="accent6"/>
          </a:fillRef>
          <a:effectRef idx="1">
            <a:schemeClr val="accent6"/>
          </a:effectRef>
          <a:fontRef idx="minor">
            <a:schemeClr val="dk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2000" b="1" kern="1200" dirty="0" smtClean="0">
                <a:solidFill>
                  <a:schemeClr val="tx1"/>
                </a:solidFill>
                <a:latin typeface="Calibri" pitchFamily="34" charset="0"/>
              </a:rPr>
              <a:t>Diagnosticar </a:t>
            </a:r>
            <a:r>
              <a:rPr lang="es-CO" sz="2000" b="1" dirty="0" smtClean="0">
                <a:solidFill>
                  <a:schemeClr val="tx1"/>
                </a:solidFill>
                <a:latin typeface="Calibri" pitchFamily="34" charset="0"/>
              </a:rPr>
              <a:t>l</a:t>
            </a:r>
            <a:r>
              <a:rPr lang="es-CO" sz="2000" b="1" kern="1200" dirty="0" smtClean="0">
                <a:solidFill>
                  <a:schemeClr val="tx1"/>
                </a:solidFill>
                <a:latin typeface="Calibri" pitchFamily="34" charset="0"/>
              </a:rPr>
              <a:t>as necesidades de los clientes</a:t>
            </a:r>
            <a:r>
              <a:rPr lang="es-CO" sz="1400" kern="1200" dirty="0" smtClean="0">
                <a:solidFill>
                  <a:schemeClr val="tx1"/>
                </a:solidFill>
                <a:latin typeface="Calibri" pitchFamily="34" charset="0"/>
              </a:rPr>
              <a:t>.</a:t>
            </a:r>
            <a:endParaRPr lang="es-EC" sz="1400" kern="1200" dirty="0">
              <a:solidFill>
                <a:schemeClr val="tx1"/>
              </a:solidFill>
              <a:latin typeface="Calibri" pitchFamily="34" charset="0"/>
            </a:endParaRPr>
          </a:p>
        </p:txBody>
      </p:sp>
      <p:sp>
        <p:nvSpPr>
          <p:cNvPr id="7" name="6 Flecha izquierda"/>
          <p:cNvSpPr/>
          <p:nvPr/>
        </p:nvSpPr>
        <p:spPr>
          <a:xfrm>
            <a:off x="5580112" y="1412776"/>
            <a:ext cx="3024336" cy="2736304"/>
          </a:xfrm>
          <a:prstGeom prst="leftArrow">
            <a:avLst/>
          </a:prstGeom>
          <a:gradFill flip="none" rotWithShape="1">
            <a:gsLst>
              <a:gs pos="0">
                <a:srgbClr val="F3EE12">
                  <a:shade val="30000"/>
                  <a:satMod val="115000"/>
                </a:srgbClr>
              </a:gs>
              <a:gs pos="50000">
                <a:srgbClr val="F3EE12">
                  <a:shade val="67500"/>
                  <a:satMod val="115000"/>
                </a:srgbClr>
              </a:gs>
              <a:gs pos="100000">
                <a:srgbClr val="F3EE12">
                  <a:shade val="100000"/>
                  <a:satMod val="115000"/>
                </a:srgbClr>
              </a:gs>
            </a:gsLst>
            <a:lin ang="0" scaled="1"/>
            <a:tileRect/>
          </a:gradFill>
          <a:ln>
            <a:noFill/>
          </a:ln>
          <a:effectLst>
            <a:outerShdw blurRad="152400" dist="317500" dir="5400000" sx="90000" sy="-19000" rotWithShape="0">
              <a:prstClr val="black">
                <a:alpha val="15000"/>
              </a:prstClr>
            </a:outerShdw>
          </a:effectLst>
        </p:spPr>
        <p:style>
          <a:lnRef idx="1">
            <a:schemeClr val="accent6"/>
          </a:lnRef>
          <a:fillRef idx="2">
            <a:schemeClr val="accent6"/>
          </a:fillRef>
          <a:effectRef idx="1">
            <a:schemeClr val="accent6"/>
          </a:effectRef>
          <a:fontRef idx="minor">
            <a:schemeClr val="dk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2000" b="1" kern="1200" dirty="0" smtClean="0">
                <a:solidFill>
                  <a:schemeClr val="tx1"/>
                </a:solidFill>
                <a:latin typeface="Calibri" pitchFamily="34" charset="0"/>
              </a:rPr>
              <a:t>Diseñar estrategias para mantener y mejorar la satisfacción del cliente.</a:t>
            </a:r>
            <a:endParaRPr lang="es-EC" sz="2000" b="1" kern="1200" dirty="0">
              <a:solidFill>
                <a:schemeClr val="tx1"/>
              </a:solidFill>
              <a:latin typeface="Calibri" pitchFamily="34"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wipe(down)">
                                      <p:cBhvr>
                                        <p:cTn id="12" dur="500"/>
                                        <p:tgtEl>
                                          <p:spTgt spid="5">
                                            <p:bg/>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down)">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bg/>
                                          </p:spTgt>
                                        </p:tgtEl>
                                        <p:attrNameLst>
                                          <p:attrName>style.visibility</p:attrName>
                                        </p:attrNameLst>
                                      </p:cBhvr>
                                      <p:to>
                                        <p:strVal val="visible"/>
                                      </p:to>
                                    </p:set>
                                    <p:anim calcmode="lin" valueType="num">
                                      <p:cBhvr additive="base">
                                        <p:cTn id="20" dur="500" fill="hold"/>
                                        <p:tgtEl>
                                          <p:spTgt spid="6">
                                            <p:bg/>
                                          </p:spTgt>
                                        </p:tgtEl>
                                        <p:attrNameLst>
                                          <p:attrName>ppt_x</p:attrName>
                                        </p:attrNameLst>
                                      </p:cBhvr>
                                      <p:tavLst>
                                        <p:tav tm="0">
                                          <p:val>
                                            <p:strVal val="#ppt_x"/>
                                          </p:val>
                                        </p:tav>
                                        <p:tav tm="100000">
                                          <p:val>
                                            <p:strVal val="#ppt_x"/>
                                          </p:val>
                                        </p:tav>
                                      </p:tavLst>
                                    </p:anim>
                                    <p:anim calcmode="lin" valueType="num">
                                      <p:cBhvr additive="base">
                                        <p:cTn id="21" dur="500" fill="hold"/>
                                        <p:tgtEl>
                                          <p:spTgt spid="6">
                                            <p:bg/>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additive="base">
                                        <p:cTn id="2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bg/>
                                          </p:spTgt>
                                        </p:tgtEl>
                                        <p:attrNameLst>
                                          <p:attrName>style.visibility</p:attrName>
                                        </p:attrNameLst>
                                      </p:cBhvr>
                                      <p:to>
                                        <p:strVal val="visible"/>
                                      </p:to>
                                    </p:set>
                                    <p:animEffect transition="in" filter="wipe(down)">
                                      <p:cBhvr>
                                        <p:cTn id="30" dur="500"/>
                                        <p:tgtEl>
                                          <p:spTgt spid="7">
                                            <p:bg/>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ipe(down)">
                                      <p:cBhvr>
                                        <p:cTn id="3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allAtOnce" animBg="1"/>
      <p:bldP spid="6" grpId="0" build="allAtOnce" animBg="1"/>
      <p:bldP spid="7" grpId="0"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4800" i="0" dirty="0" smtClean="0">
                <a:ln w="1905"/>
                <a:solidFill>
                  <a:schemeClr val="tx1"/>
                </a:solidFill>
                <a:effectLst>
                  <a:innerShdw blurRad="69850" dist="43180" dir="5400000">
                    <a:srgbClr val="000000">
                      <a:alpha val="65000"/>
                    </a:srgbClr>
                  </a:innerShdw>
                  <a:reflection blurRad="6350" stA="60000" endA="900" endPos="58000" dir="5400000" sy="-100000" algn="bl" rotWithShape="0"/>
                </a:effectLst>
              </a:rPr>
              <a:t>IDEA A SUSTENTAR</a:t>
            </a:r>
            <a:endParaRPr lang="es-EC" sz="4800" i="0" dirty="0">
              <a:ln w="1905"/>
              <a:solidFill>
                <a:schemeClr val="tx1"/>
              </a:solidFill>
              <a:effectLst>
                <a:innerShdw blurRad="69850" dist="43180" dir="5400000">
                  <a:srgbClr val="000000">
                    <a:alpha val="65000"/>
                  </a:srgbClr>
                </a:innerShdw>
                <a:reflection blurRad="6350" stA="60000" endA="900" endPos="58000" dir="5400000" sy="-100000" algn="bl" rotWithShape="0"/>
              </a:effectLst>
            </a:endParaRPr>
          </a:p>
        </p:txBody>
      </p:sp>
      <p:graphicFrame>
        <p:nvGraphicFramePr>
          <p:cNvPr id="4" name="3 Marcador de contenido"/>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descr="niño obeso.jpg"/>
          <p:cNvPicPr>
            <a:picLocks noChangeAspect="1"/>
          </p:cNvPicPr>
          <p:nvPr/>
        </p:nvPicPr>
        <p:blipFill>
          <a:blip r:embed="rId7"/>
          <a:stretch>
            <a:fillRect/>
          </a:stretch>
        </p:blipFill>
        <p:spPr>
          <a:xfrm>
            <a:off x="827584" y="1484784"/>
            <a:ext cx="2119339" cy="2808312"/>
          </a:xfrm>
          <a:prstGeom prst="rect">
            <a:avLst/>
          </a:prstGeom>
        </p:spPr>
      </p:pic>
      <p:pic>
        <p:nvPicPr>
          <p:cNvPr id="6" name="5 Imagen" descr="avitaminas.jpg"/>
          <p:cNvPicPr>
            <a:picLocks noChangeAspect="1"/>
          </p:cNvPicPr>
          <p:nvPr/>
        </p:nvPicPr>
        <p:blipFill>
          <a:blip r:embed="rId8"/>
          <a:stretch>
            <a:fillRect/>
          </a:stretch>
        </p:blipFill>
        <p:spPr>
          <a:xfrm>
            <a:off x="6276189" y="1592797"/>
            <a:ext cx="1896211" cy="2844315"/>
          </a:xfrm>
          <a:prstGeom prst="rect">
            <a:avLst/>
          </a:prstGeom>
          <a:ln>
            <a:noFill/>
          </a:ln>
          <a:effectLst>
            <a:softEdge rad="112500"/>
          </a:effectLst>
        </p:spPr>
      </p:pic>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0A95F869-CD86-4537-A35A-AFD216200ADA}"/>
                                            </p:graphicEl>
                                          </p:spTgt>
                                        </p:tgtEl>
                                        <p:attrNameLst>
                                          <p:attrName>style.visibility</p:attrName>
                                        </p:attrNameLst>
                                      </p:cBhvr>
                                      <p:to>
                                        <p:strVal val="visible"/>
                                      </p:to>
                                    </p:set>
                                    <p:animEffect transition="in" filter="fade">
                                      <p:cBhvr>
                                        <p:cTn id="12" dur="2000"/>
                                        <p:tgtEl>
                                          <p:spTgt spid="4">
                                            <p:graphicEl>
                                              <a:dgm id="{0A95F869-CD86-4537-A35A-AFD216200AD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692696"/>
            <a:ext cx="8229600" cy="1143000"/>
          </a:xfrm>
        </p:spPr>
        <p:txBody>
          <a:bodyPr/>
          <a:lstStyle/>
          <a:p>
            <a:pPr algn="ctr"/>
            <a:r>
              <a:rPr lang="es-EC" sz="6000" dirty="0" smtClean="0">
                <a:solidFill>
                  <a:schemeClr val="tx1"/>
                </a:solidFill>
                <a:effectLst>
                  <a:outerShdw blurRad="38100" dist="38100" dir="2700000" algn="tl">
                    <a:srgbClr val="DDDDDD"/>
                  </a:outerShdw>
                  <a:reflection blurRad="6350" stA="60000" endA="900" endPos="60000" dist="29997" dir="5400000" sy="-100000" algn="bl" rotWithShape="0"/>
                </a:effectLst>
                <a:latin typeface="Calibri" pitchFamily="34" charset="0"/>
                <a:cs typeface="Times New Roman" pitchFamily="18" charset="0"/>
              </a:rPr>
              <a:t>HANASKA</a:t>
            </a:r>
            <a:endParaRPr lang="es-EC" sz="6000" dirty="0">
              <a:solidFill>
                <a:schemeClr val="tx1"/>
              </a:solidFill>
              <a:effectLst>
                <a:outerShdw blurRad="38100" dist="38100" dir="2700000" algn="tl">
                  <a:srgbClr val="DDDDDD"/>
                </a:outerShdw>
                <a:reflection blurRad="6350" stA="60000" endA="900" endPos="60000" dist="29997" dir="5400000" sy="-100000" algn="bl" rotWithShape="0"/>
              </a:effectLst>
              <a:latin typeface="Calibri" pitchFamily="34" charset="0"/>
              <a:cs typeface="Times New Roman" pitchFamily="18" charset="0"/>
            </a:endParaRPr>
          </a:p>
        </p:txBody>
      </p:sp>
      <p:sp>
        <p:nvSpPr>
          <p:cNvPr id="4" name="3 Rectángulo redondeado"/>
          <p:cNvSpPr/>
          <p:nvPr/>
        </p:nvSpPr>
        <p:spPr>
          <a:xfrm>
            <a:off x="323528" y="2276872"/>
            <a:ext cx="8136904" cy="2520280"/>
          </a:xfrm>
          <a:prstGeom prst="roundRect">
            <a:avLst/>
          </a:prstGeom>
          <a:solidFill>
            <a:srgbClr val="F3EE12"/>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1">
            <a:schemeClr val="accent1"/>
          </a:lnRef>
          <a:fillRef idx="1003">
            <a:schemeClr val="lt1"/>
          </a:fillRef>
          <a:effectRef idx="2">
            <a:schemeClr val="accent1"/>
          </a:effectRef>
          <a:fontRef idx="minor">
            <a:schemeClr val="lt1"/>
          </a:fontRef>
        </p:style>
        <p:txBody>
          <a:bodyPr rtlCol="0" anchor="ctr"/>
          <a:lstStyle/>
          <a:p>
            <a:pPr lvl="0" algn="ctr" eaLnBrk="1" fontAlgn="auto" hangingPunct="1">
              <a:spcAft>
                <a:spcPts val="0"/>
              </a:spcAft>
              <a:buNone/>
            </a:pPr>
            <a:r>
              <a:rPr lang="es-EC" sz="3200" b="1" dirty="0" smtClean="0">
                <a:ln w="1905"/>
                <a:solidFill>
                  <a:schemeClr val="tx1"/>
                </a:solidFill>
                <a:effectLst>
                  <a:innerShdw blurRad="69850" dist="43180" dir="5400000">
                    <a:srgbClr val="000000">
                      <a:alpha val="65000"/>
                    </a:srgbClr>
                  </a:innerShdw>
                  <a:reflection blurRad="6350" stA="55000" endA="300" endPos="45500" dir="5400000" sy="-100000" algn="bl" rotWithShape="0"/>
                </a:effectLst>
                <a:latin typeface="Calibri" pitchFamily="34" charset="0"/>
              </a:rPr>
              <a:t>Hanaska es un grupo de empresas comprometidas en dar la más alta calidad de productos y servicios en el mercado</a:t>
            </a:r>
          </a:p>
        </p:txBody>
      </p:sp>
      <p:pic>
        <p:nvPicPr>
          <p:cNvPr id="5" name="4 Imagen" descr="logo.png"/>
          <p:cNvPicPr>
            <a:picLocks noChangeAspect="1"/>
          </p:cNvPicPr>
          <p:nvPr/>
        </p:nvPicPr>
        <p:blipFill>
          <a:blip r:embed="rId2"/>
          <a:stretch>
            <a:fillRect/>
          </a:stretch>
        </p:blipFill>
        <p:spPr>
          <a:xfrm>
            <a:off x="179512" y="4077072"/>
            <a:ext cx="2809875" cy="2028825"/>
          </a:xfrm>
          <a:prstGeom prst="rect">
            <a:avLst/>
          </a:prstGeom>
        </p:spPr>
      </p:pic>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wipe(down)">
                                      <p:cBhvr>
                                        <p:cTn id="12" dur="500"/>
                                        <p:tgtEl>
                                          <p:spTgt spid="4">
                                            <p:bg/>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99592" y="2132856"/>
            <a:ext cx="7704856" cy="2664297"/>
          </a:xfrm>
        </p:spPr>
        <p:txBody>
          <a:bodyPr/>
          <a:lstStyle/>
          <a:p>
            <a:pPr lvl="1"/>
            <a:endParaRPr lang="es-EC" sz="4800" b="1" dirty="0" smtClean="0">
              <a:solidFill>
                <a:schemeClr val="tx1"/>
              </a:solidFill>
            </a:endParaRPr>
          </a:p>
          <a:p>
            <a:endParaRPr lang="es-EC" dirty="0"/>
          </a:p>
        </p:txBody>
      </p:sp>
      <p:sp>
        <p:nvSpPr>
          <p:cNvPr id="6" name="5 Rectángulo redondeado"/>
          <p:cNvSpPr/>
          <p:nvPr/>
        </p:nvSpPr>
        <p:spPr>
          <a:xfrm>
            <a:off x="5004048" y="2276872"/>
            <a:ext cx="3600400" cy="2592288"/>
          </a:xfrm>
          <a:prstGeom prst="roundRect">
            <a:avLst/>
          </a:prstGeom>
          <a:gradFill flip="none" rotWithShape="1">
            <a:gsLst>
              <a:gs pos="0">
                <a:srgbClr val="F3EE12">
                  <a:shade val="30000"/>
                  <a:satMod val="115000"/>
                </a:srgbClr>
              </a:gs>
              <a:gs pos="50000">
                <a:srgbClr val="F3EE12">
                  <a:shade val="67500"/>
                  <a:satMod val="115000"/>
                </a:srgbClr>
              </a:gs>
              <a:gs pos="100000">
                <a:srgbClr val="F3EE12">
                  <a:shade val="100000"/>
                  <a:satMod val="115000"/>
                </a:srgbClr>
              </a:gs>
            </a:gsLst>
            <a:lin ang="13500000" scaled="1"/>
            <a:tileRect/>
          </a:gradFill>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lvl="1">
              <a:buNone/>
            </a:pPr>
            <a:r>
              <a:rPr lang="es-EC" sz="2800" dirty="0" smtClean="0">
                <a:solidFill>
                  <a:schemeClr val="tx1"/>
                </a:solidFill>
              </a:rPr>
              <a:t>Que significa</a:t>
            </a:r>
          </a:p>
          <a:p>
            <a:pPr lvl="1">
              <a:buNone/>
            </a:pPr>
            <a:r>
              <a:rPr lang="es-EC" sz="2800" dirty="0" smtClean="0">
                <a:solidFill>
                  <a:schemeClr val="tx1"/>
                </a:solidFill>
              </a:rPr>
              <a:t>“MÁS ARRIBA”</a:t>
            </a:r>
          </a:p>
        </p:txBody>
      </p:sp>
      <p:sp>
        <p:nvSpPr>
          <p:cNvPr id="14" name="13 Rectángulo redondeado"/>
          <p:cNvSpPr/>
          <p:nvPr/>
        </p:nvSpPr>
        <p:spPr>
          <a:xfrm>
            <a:off x="323528" y="2492896"/>
            <a:ext cx="3744416" cy="2304256"/>
          </a:xfrm>
          <a:prstGeom prst="roundRect">
            <a:avLst/>
          </a:prstGeom>
          <a:gradFill flip="none" rotWithShape="1">
            <a:gsLst>
              <a:gs pos="0">
                <a:srgbClr val="F3EE12">
                  <a:shade val="30000"/>
                  <a:satMod val="115000"/>
                </a:srgbClr>
              </a:gs>
              <a:gs pos="50000">
                <a:srgbClr val="F3EE12">
                  <a:shade val="67500"/>
                  <a:satMod val="115000"/>
                </a:srgbClr>
              </a:gs>
              <a:gs pos="100000">
                <a:srgbClr val="F3EE12">
                  <a:shade val="100000"/>
                  <a:satMod val="115000"/>
                </a:srgbClr>
              </a:gs>
            </a:gsLst>
            <a:lin ang="1620000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EC" sz="4000" b="1" dirty="0" smtClean="0">
                <a:solidFill>
                  <a:schemeClr val="tx1"/>
                </a:solidFill>
                <a:latin typeface="Calibri" pitchFamily="34" charset="0"/>
              </a:rPr>
              <a:t>HANASKA PALABRA QUECHUA:</a:t>
            </a:r>
            <a:r>
              <a:rPr lang="es-EC" b="1" dirty="0" smtClean="0">
                <a:solidFill>
                  <a:schemeClr val="tx1"/>
                </a:solidFill>
                <a:latin typeface="Calibri" pitchFamily="34" charset="0"/>
              </a:rPr>
              <a:t/>
            </a:r>
            <a:br>
              <a:rPr lang="es-EC" b="1" dirty="0" smtClean="0">
                <a:solidFill>
                  <a:schemeClr val="tx1"/>
                </a:solidFill>
                <a:latin typeface="Calibri" pitchFamily="34" charset="0"/>
              </a:rPr>
            </a:br>
            <a:endParaRPr lang="es-EC" b="1" dirty="0">
              <a:solidFill>
                <a:schemeClr val="tx1"/>
              </a:solidFill>
              <a:latin typeface="Calibri" pitchFamily="34" charset="0"/>
            </a:endParaRPr>
          </a:p>
        </p:txBody>
      </p:sp>
      <p:cxnSp>
        <p:nvCxnSpPr>
          <p:cNvPr id="16" name="15 Conector angular"/>
          <p:cNvCxnSpPr/>
          <p:nvPr/>
        </p:nvCxnSpPr>
        <p:spPr>
          <a:xfrm>
            <a:off x="4211960" y="3501008"/>
            <a:ext cx="720080" cy="576064"/>
          </a:xfrm>
          <a:prstGeom prst="bentConnector3">
            <a:avLst>
              <a:gd name="adj1" fmla="val 50000"/>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pic>
        <p:nvPicPr>
          <p:cNvPr id="7" name="6 Imagen" descr="logo.png"/>
          <p:cNvPicPr>
            <a:picLocks noChangeAspect="1"/>
          </p:cNvPicPr>
          <p:nvPr/>
        </p:nvPicPr>
        <p:blipFill>
          <a:blip r:embed="rId2"/>
          <a:stretch>
            <a:fillRect/>
          </a:stretch>
        </p:blipFill>
        <p:spPr>
          <a:xfrm>
            <a:off x="144016" y="587492"/>
            <a:ext cx="2339752" cy="16893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fade">
                                      <p:cBhvr>
                                        <p:cTn id="7" dur="2000"/>
                                        <p:tgtEl>
                                          <p:spTgt spid="1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2000"/>
                                        <p:tgtEl>
                                          <p:spTgt spid="1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bg/>
                                          </p:spTgt>
                                        </p:tgtEl>
                                        <p:attrNameLst>
                                          <p:attrName>style.visibility</p:attrName>
                                        </p:attrNameLst>
                                      </p:cBhvr>
                                      <p:to>
                                        <p:strVal val="visible"/>
                                      </p:to>
                                    </p:set>
                                    <p:anim calcmode="lin" valueType="num">
                                      <p:cBhvr additive="base">
                                        <p:cTn id="20" dur="500" fill="hold"/>
                                        <p:tgtEl>
                                          <p:spTgt spid="6">
                                            <p:bg/>
                                          </p:spTgt>
                                        </p:tgtEl>
                                        <p:attrNameLst>
                                          <p:attrName>ppt_x</p:attrName>
                                        </p:attrNameLst>
                                      </p:cBhvr>
                                      <p:tavLst>
                                        <p:tav tm="0">
                                          <p:val>
                                            <p:strVal val="#ppt_x"/>
                                          </p:val>
                                        </p:tav>
                                        <p:tav tm="100000">
                                          <p:val>
                                            <p:strVal val="#ppt_x"/>
                                          </p:val>
                                        </p:tav>
                                      </p:tavLst>
                                    </p:anim>
                                    <p:anim calcmode="lin" valueType="num">
                                      <p:cBhvr additive="base">
                                        <p:cTn id="21" dur="500" fill="hold"/>
                                        <p:tgtEl>
                                          <p:spTgt spid="6">
                                            <p:bg/>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additive="base">
                                        <p:cTn id="2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 calcmode="lin" valueType="num">
                                      <p:cBhvr additive="base">
                                        <p:cTn id="2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14"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6632"/>
            <a:ext cx="8229600" cy="1143000"/>
          </a:xfrm>
        </p:spPr>
        <p:txBody>
          <a:bodyPr>
            <a:scene3d>
              <a:camera prst="orthographicFront"/>
              <a:lightRig rig="balanced" dir="t">
                <a:rot lat="0" lon="0" rev="2100000"/>
              </a:lightRig>
            </a:scene3d>
            <a:sp3d extrusionH="57150" prstMaterial="metal">
              <a:bevelT w="38100" h="25400"/>
              <a:contourClr>
                <a:schemeClr val="bg2"/>
              </a:contourClr>
            </a:sp3d>
          </a:bodyPr>
          <a:lstStyle/>
          <a:p>
            <a:pPr algn="ctr"/>
            <a:r>
              <a:rPr lang="es-EC" sz="6000" dirty="0" smtClean="0">
                <a:ln w="50800"/>
                <a:solidFill>
                  <a:schemeClr val="tx1"/>
                </a:solidFill>
                <a:effectLst>
                  <a:outerShdw blurRad="60007" dist="200025" dir="15000000" sy="30000" kx="-1800000" algn="bl" rotWithShape="0">
                    <a:prstClr val="black">
                      <a:alpha val="32000"/>
                    </a:prstClr>
                  </a:outerShdw>
                </a:effectLst>
                <a:latin typeface="Calibri" pitchFamily="34" charset="0"/>
              </a:rPr>
              <a:t>Misión</a:t>
            </a:r>
            <a:endParaRPr lang="es-EC" sz="6000" dirty="0">
              <a:ln w="50800"/>
              <a:solidFill>
                <a:schemeClr val="tx1"/>
              </a:solidFill>
              <a:effectLst>
                <a:outerShdw blurRad="60007" dist="200025" dir="15000000" sy="30000" kx="-1800000" algn="bl" rotWithShape="0">
                  <a:prstClr val="black">
                    <a:alpha val="32000"/>
                  </a:prstClr>
                </a:outerShdw>
              </a:effectLst>
              <a:latin typeface="Calibri" pitchFamily="34" charset="0"/>
            </a:endParaRPr>
          </a:p>
        </p:txBody>
      </p:sp>
      <p:sp>
        <p:nvSpPr>
          <p:cNvPr id="4" name="3 Decisión"/>
          <p:cNvSpPr/>
          <p:nvPr/>
        </p:nvSpPr>
        <p:spPr>
          <a:xfrm>
            <a:off x="323528" y="1124744"/>
            <a:ext cx="8352928" cy="4968552"/>
          </a:xfrm>
          <a:prstGeom prst="flowChartDecision">
            <a:avLst/>
          </a:prstGeom>
          <a:gradFill flip="none" rotWithShape="1">
            <a:gsLst>
              <a:gs pos="0">
                <a:srgbClr val="F3EE12">
                  <a:shade val="30000"/>
                  <a:satMod val="115000"/>
                </a:srgbClr>
              </a:gs>
              <a:gs pos="50000">
                <a:srgbClr val="F3EE12">
                  <a:shade val="67500"/>
                  <a:satMod val="115000"/>
                </a:srgbClr>
              </a:gs>
              <a:gs pos="100000">
                <a:srgbClr val="F3EE12">
                  <a:shade val="100000"/>
                  <a:satMod val="115000"/>
                </a:srgbClr>
              </a:gs>
            </a:gsLst>
            <a:lin ang="16200000" scaled="1"/>
            <a:tileRect/>
          </a:gradFill>
          <a:ln>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rtlCol="0" anchor="ctr"/>
          <a:lstStyle/>
          <a:p>
            <a:pPr lvl="0" algn="ctr" eaLnBrk="1" fontAlgn="auto" hangingPunct="1">
              <a:spcAft>
                <a:spcPts val="0"/>
              </a:spcAft>
              <a:buNone/>
              <a:defRPr/>
            </a:pPr>
            <a:r>
              <a:rPr lang="es-ES" sz="2000" b="1" dirty="0" smtClean="0">
                <a:ln w="1905"/>
                <a:solidFill>
                  <a:schemeClr val="tx1"/>
                </a:solidFill>
                <a:effectLst>
                  <a:innerShdw blurRad="69850" dist="43180" dir="5400000">
                    <a:srgbClr val="000000">
                      <a:alpha val="65000"/>
                    </a:srgbClr>
                  </a:innerShdw>
                </a:effectLst>
                <a:latin typeface="Calibri" pitchFamily="34" charset="0"/>
              </a:rPr>
              <a:t>Es una empresa de provisión </a:t>
            </a:r>
          </a:p>
          <a:p>
            <a:pPr lvl="0" algn="ctr" eaLnBrk="1" fontAlgn="auto" hangingPunct="1">
              <a:spcAft>
                <a:spcPts val="0"/>
              </a:spcAft>
              <a:buNone/>
              <a:defRPr/>
            </a:pPr>
            <a:r>
              <a:rPr lang="es-ES" sz="2000" b="1" dirty="0" smtClean="0">
                <a:ln w="1905"/>
                <a:solidFill>
                  <a:schemeClr val="tx1"/>
                </a:solidFill>
                <a:effectLst>
                  <a:innerShdw blurRad="69850" dist="43180" dir="5400000">
                    <a:srgbClr val="000000">
                      <a:alpha val="65000"/>
                    </a:srgbClr>
                  </a:innerShdw>
                </a:effectLst>
                <a:latin typeface="Calibri" pitchFamily="34" charset="0"/>
              </a:rPr>
              <a:t>de alimentos y hotelería </a:t>
            </a:r>
          </a:p>
          <a:p>
            <a:pPr lvl="0" algn="ctr" eaLnBrk="1" fontAlgn="auto" hangingPunct="1">
              <a:spcAft>
                <a:spcPts val="0"/>
              </a:spcAft>
              <a:buNone/>
              <a:defRPr/>
            </a:pPr>
            <a:r>
              <a:rPr lang="es-ES" sz="2000" b="1" dirty="0" smtClean="0">
                <a:ln w="1905"/>
                <a:solidFill>
                  <a:schemeClr val="tx1"/>
                </a:solidFill>
                <a:effectLst>
                  <a:innerShdw blurRad="69850" dist="43180" dir="5400000">
                    <a:srgbClr val="000000">
                      <a:alpha val="65000"/>
                    </a:srgbClr>
                  </a:innerShdw>
                </a:effectLst>
                <a:latin typeface="Calibri" pitchFamily="34" charset="0"/>
              </a:rPr>
              <a:t>con procesos estandarizados</a:t>
            </a:r>
          </a:p>
          <a:p>
            <a:pPr lvl="0" algn="ctr" eaLnBrk="1" fontAlgn="auto" hangingPunct="1">
              <a:spcAft>
                <a:spcPts val="0"/>
              </a:spcAft>
              <a:buNone/>
              <a:defRPr/>
            </a:pPr>
            <a:r>
              <a:rPr lang="es-ES" sz="2000" b="1" dirty="0" smtClean="0">
                <a:ln w="1905"/>
                <a:solidFill>
                  <a:schemeClr val="tx1"/>
                </a:solidFill>
                <a:effectLst>
                  <a:innerShdw blurRad="69850" dist="43180" dir="5400000">
                    <a:srgbClr val="000000">
                      <a:alpha val="65000"/>
                    </a:srgbClr>
                  </a:innerShdw>
                </a:effectLst>
                <a:latin typeface="Calibri" pitchFamily="34" charset="0"/>
              </a:rPr>
              <a:t>enmarcados en las leyes nacionales,</a:t>
            </a:r>
          </a:p>
          <a:p>
            <a:pPr lvl="0" algn="ctr" eaLnBrk="1" fontAlgn="auto" hangingPunct="1">
              <a:spcAft>
                <a:spcPts val="0"/>
              </a:spcAft>
              <a:buNone/>
              <a:defRPr/>
            </a:pPr>
            <a:r>
              <a:rPr lang="es-ES" sz="2000" b="1" dirty="0" smtClean="0">
                <a:ln w="1905"/>
                <a:solidFill>
                  <a:schemeClr val="tx1"/>
                </a:solidFill>
                <a:effectLst>
                  <a:innerShdw blurRad="69850" dist="43180" dir="5400000">
                    <a:srgbClr val="000000">
                      <a:alpha val="65000"/>
                    </a:srgbClr>
                  </a:innerShdw>
                </a:effectLst>
                <a:latin typeface="Calibri" pitchFamily="34" charset="0"/>
              </a:rPr>
              <a:t> normas ISO 22 000, medio ambientales, </a:t>
            </a:r>
          </a:p>
          <a:p>
            <a:pPr lvl="0" algn="ctr" eaLnBrk="1" fontAlgn="auto" hangingPunct="1">
              <a:spcAft>
                <a:spcPts val="0"/>
              </a:spcAft>
              <a:buNone/>
              <a:defRPr/>
            </a:pPr>
            <a:r>
              <a:rPr lang="es-ES" sz="2000" b="1" dirty="0" smtClean="0">
                <a:ln w="1905"/>
                <a:solidFill>
                  <a:schemeClr val="tx1"/>
                </a:solidFill>
                <a:effectLst>
                  <a:innerShdw blurRad="69850" dist="43180" dir="5400000">
                    <a:srgbClr val="000000">
                      <a:alpha val="65000"/>
                    </a:srgbClr>
                  </a:innerShdw>
                </a:effectLst>
                <a:latin typeface="Calibri" pitchFamily="34" charset="0"/>
              </a:rPr>
              <a:t>de seguridad industrial y de salud, </a:t>
            </a:r>
          </a:p>
          <a:p>
            <a:pPr lvl="0" algn="ctr" eaLnBrk="1" fontAlgn="auto" hangingPunct="1">
              <a:spcAft>
                <a:spcPts val="0"/>
              </a:spcAft>
              <a:buNone/>
              <a:defRPr/>
            </a:pPr>
            <a:r>
              <a:rPr lang="es-ES" sz="2000" b="1" dirty="0" smtClean="0">
                <a:ln w="1905"/>
                <a:solidFill>
                  <a:schemeClr val="tx1"/>
                </a:solidFill>
                <a:effectLst>
                  <a:innerShdw blurRad="69850" dist="43180" dir="5400000">
                    <a:srgbClr val="000000">
                      <a:alpha val="65000"/>
                    </a:srgbClr>
                  </a:innerShdw>
                </a:effectLst>
                <a:latin typeface="Calibri" pitchFamily="34" charset="0"/>
              </a:rPr>
              <a:t>alineados a los conceptos de responsabilidad social empresarial y mejoramiento continuo</a:t>
            </a:r>
          </a:p>
        </p:txBody>
      </p:sp>
      <p:pic>
        <p:nvPicPr>
          <p:cNvPr id="5" name="4 Imagen" descr="Mision.png"/>
          <p:cNvPicPr>
            <a:picLocks noChangeAspect="1"/>
          </p:cNvPicPr>
          <p:nvPr/>
        </p:nvPicPr>
        <p:blipFill>
          <a:blip r:embed="rId2"/>
          <a:stretch>
            <a:fillRect/>
          </a:stretch>
        </p:blipFill>
        <p:spPr>
          <a:xfrm>
            <a:off x="0" y="4509120"/>
            <a:ext cx="1688738" cy="1688738"/>
          </a:xfrm>
          <a:prstGeom prst="rect">
            <a:avLst/>
          </a:prstGeom>
          <a:ln>
            <a:noFill/>
          </a:ln>
          <a:effectLst>
            <a:softEdge rad="112500"/>
          </a:effectLst>
        </p:spPr>
      </p:pic>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fade">
                                      <p:cBhvr>
                                        <p:cTn id="12" dur="2000"/>
                                        <p:tgtEl>
                                          <p:spTgt spid="4">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2000"/>
                                        <p:tgtEl>
                                          <p:spTgt spid="4">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2000"/>
                                        <p:tgtEl>
                                          <p:spTgt spid="4">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2000"/>
                                        <p:tgtEl>
                                          <p:spTgt spid="4">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2000"/>
                                        <p:tgtEl>
                                          <p:spTgt spid="4">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000"/>
                                        <p:tgtEl>
                                          <p:spTgt spid="4">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2000"/>
                                        <p:tgtEl>
                                          <p:spTgt spid="4">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2000"/>
                                        <p:tgtEl>
                                          <p:spTgt spid="4">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620688"/>
            <a:ext cx="8229600" cy="1143000"/>
          </a:xfrm>
        </p:spPr>
        <p:txBody>
          <a:bodyPr/>
          <a:lstStyle/>
          <a:p>
            <a:pPr algn="ctr"/>
            <a:r>
              <a:rPr lang="es-EC" sz="6000" spc="300" dirty="0" smtClean="0">
                <a:ln w="11430" cmpd="sng">
                  <a:solidFill>
                    <a:schemeClr val="accent1">
                      <a:tint val="10000"/>
                    </a:schemeClr>
                  </a:solidFill>
                  <a:prstDash val="solid"/>
                  <a:miter lim="800000"/>
                </a:ln>
                <a:solidFill>
                  <a:schemeClr val="tx2"/>
                </a:solidFill>
                <a:effectLst>
                  <a:glow rad="45500">
                    <a:schemeClr val="accent1">
                      <a:satMod val="220000"/>
                      <a:alpha val="35000"/>
                    </a:schemeClr>
                  </a:glow>
                  <a:outerShdw blurRad="50800" dist="38100" algn="l" rotWithShape="0">
                    <a:prstClr val="black">
                      <a:alpha val="40000"/>
                    </a:prstClr>
                  </a:outerShdw>
                </a:effectLst>
                <a:latin typeface="Calibri" pitchFamily="34" charset="0"/>
              </a:rPr>
              <a:t>Visión</a:t>
            </a:r>
            <a:endParaRPr lang="es-EC" sz="6000" spc="300" dirty="0">
              <a:ln w="11430" cmpd="sng">
                <a:solidFill>
                  <a:schemeClr val="accent1">
                    <a:tint val="10000"/>
                  </a:schemeClr>
                </a:solidFill>
                <a:prstDash val="solid"/>
                <a:miter lim="800000"/>
              </a:ln>
              <a:solidFill>
                <a:schemeClr val="tx2"/>
              </a:solidFill>
              <a:effectLst>
                <a:glow rad="45500">
                  <a:schemeClr val="accent1">
                    <a:satMod val="220000"/>
                    <a:alpha val="35000"/>
                  </a:schemeClr>
                </a:glow>
                <a:outerShdw blurRad="50800" dist="38100" algn="l" rotWithShape="0">
                  <a:prstClr val="black">
                    <a:alpha val="40000"/>
                  </a:prstClr>
                </a:outerShdw>
              </a:effectLst>
              <a:latin typeface="Calibri" pitchFamily="34" charset="0"/>
            </a:endParaRPr>
          </a:p>
        </p:txBody>
      </p:sp>
      <p:sp>
        <p:nvSpPr>
          <p:cNvPr id="4" name="3 Cinta perforada"/>
          <p:cNvSpPr/>
          <p:nvPr/>
        </p:nvSpPr>
        <p:spPr>
          <a:xfrm>
            <a:off x="683568" y="1916832"/>
            <a:ext cx="7848872" cy="3168352"/>
          </a:xfrm>
          <a:prstGeom prst="flowChartPunchedTape">
            <a:avLst/>
          </a:prstGeom>
          <a:gradFill flip="none" rotWithShape="1">
            <a:gsLst>
              <a:gs pos="0">
                <a:srgbClr val="F3EE12">
                  <a:shade val="30000"/>
                  <a:satMod val="115000"/>
                </a:srgbClr>
              </a:gs>
              <a:gs pos="50000">
                <a:srgbClr val="F3EE12">
                  <a:shade val="67500"/>
                  <a:satMod val="115000"/>
                </a:srgbClr>
              </a:gs>
              <a:gs pos="100000">
                <a:srgbClr val="F3EE12">
                  <a:shade val="100000"/>
                  <a:satMod val="115000"/>
                </a:srgbClr>
              </a:gs>
            </a:gsLst>
            <a:path path="circle">
              <a:fillToRect l="100000" b="100000"/>
            </a:path>
            <a:tileRect t="-100000" r="-100000"/>
          </a:gra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es-EC" sz="3200" b="1" dirty="0" smtClean="0">
                <a:ln w="11430"/>
                <a:solidFill>
                  <a:schemeClr val="tx1"/>
                </a:solidFill>
                <a:effectLst>
                  <a:outerShdw blurRad="50800" dist="39000" dir="5460000" algn="tl">
                    <a:srgbClr val="000000">
                      <a:alpha val="38000"/>
                    </a:srgbClr>
                  </a:outerShdw>
                </a:effectLst>
                <a:latin typeface="Calibri" pitchFamily="34" charset="0"/>
              </a:rPr>
              <a:t>Compartir, una experiencia diaria de bienestar con cada personas en los mercado donde actuamos</a:t>
            </a:r>
            <a:endParaRPr lang="es-EC" sz="3200" b="1" dirty="0">
              <a:ln w="11430"/>
              <a:solidFill>
                <a:schemeClr val="tx1"/>
              </a:solidFill>
              <a:effectLst>
                <a:outerShdw blurRad="50800" dist="39000" dir="5460000" algn="tl">
                  <a:srgbClr val="000000">
                    <a:alpha val="38000"/>
                  </a:srgbClr>
                </a:outerShdw>
              </a:effectLst>
              <a:latin typeface="Calibri" pitchFamily="34" charset="0"/>
            </a:endParaRPr>
          </a:p>
        </p:txBody>
      </p:sp>
      <p:pic>
        <p:nvPicPr>
          <p:cNvPr id="5" name="4 Imagen" descr="vision-320x240.jpg"/>
          <p:cNvPicPr>
            <a:picLocks noChangeAspect="1"/>
          </p:cNvPicPr>
          <p:nvPr/>
        </p:nvPicPr>
        <p:blipFill>
          <a:blip r:embed="rId2"/>
          <a:stretch>
            <a:fillRect/>
          </a:stretch>
        </p:blipFill>
        <p:spPr>
          <a:xfrm>
            <a:off x="323528" y="4941168"/>
            <a:ext cx="3756248" cy="1296144"/>
          </a:xfrm>
          <a:prstGeom prst="rect">
            <a:avLst/>
          </a:prstGeom>
          <a:ln>
            <a:noFill/>
          </a:ln>
          <a:effectLst>
            <a:softEdge rad="112500"/>
          </a:effectLst>
        </p:spPr>
      </p:pic>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fade">
                                      <p:cBhvr>
                                        <p:cTn id="12" dur="2000"/>
                                        <p:tgtEl>
                                          <p:spTgt spid="4">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2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allAtOnce" animBg="1"/>
    </p:bld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3174</TotalTime>
  <Words>1048</Words>
  <Application>Microsoft Office PowerPoint</Application>
  <PresentationFormat>Presentación en pantalla (4:3)</PresentationFormat>
  <Paragraphs>96</Paragraphs>
  <Slides>27</Slides>
  <Notes>0</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27</vt:i4>
      </vt:variant>
    </vt:vector>
  </HeadingPairs>
  <TitlesOfParts>
    <vt:vector size="30" baseType="lpstr">
      <vt:lpstr>Diseño predeterminado</vt:lpstr>
      <vt:lpstr>CorelDRAW</vt:lpstr>
      <vt:lpstr>Worksheet</vt:lpstr>
      <vt:lpstr>Presentación de PowerPoint</vt:lpstr>
      <vt:lpstr>PROBLEMATICA</vt:lpstr>
      <vt:lpstr>OBJETIVO GENERAL:</vt:lpstr>
      <vt:lpstr>OBJETIVOS ESPECIFICOS </vt:lpstr>
      <vt:lpstr>IDEA A SUSTENTAR</vt:lpstr>
      <vt:lpstr>HANASKA</vt:lpstr>
      <vt:lpstr>Presentación de PowerPoint</vt:lpstr>
      <vt:lpstr>Misión</vt:lpstr>
      <vt:lpstr>Visión</vt:lpstr>
      <vt:lpstr>Historia</vt:lpstr>
      <vt:lpstr>Presentación de PowerPoint</vt:lpstr>
      <vt:lpstr>DIAGNOSTICO SITUACIONAL DE LA EMPRESA</vt:lpstr>
      <vt:lpstr>Compañías encargadas de la zona norte y sur del Ecuador</vt:lpstr>
      <vt:lpstr>SERVICIOS</vt:lpstr>
      <vt:lpstr>Presentación de PowerPoint</vt:lpstr>
      <vt:lpstr>RESULTADO DE ENCUESTA</vt:lpstr>
      <vt:lpstr>RESULTADOS DE LA ESNCUESTA</vt:lpstr>
      <vt:lpstr>PROPUESTA PROGRAMA H FACTOR</vt:lpstr>
      <vt:lpstr>PROPUESTA PROGRAMA H-factor</vt:lpstr>
      <vt:lpstr>No es H-factor: </vt:lpstr>
      <vt:lpstr>Los principios del Programa H-factor, los alimentos y menús pueden ser sintetizados mediante la Pirámide Mediterránea (alimentos saludables) </vt:lpstr>
      <vt:lpstr>Los Alimentos H-factor deben ser presentados de una manera atractiva</vt:lpstr>
      <vt:lpstr>COMPARACIÓN  DE MENUS</vt:lpstr>
      <vt:lpstr>CONCLUSIONES</vt:lpstr>
      <vt:lpstr>RECOMENDACIONES</vt:lpstr>
      <vt:lpstr>Presentación de PowerPoint</vt:lpstr>
      <vt:lpstr>Presentación de PowerPoint</vt:lpstr>
    </vt:vector>
  </TitlesOfParts>
  <Company>ESPE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lcifuentes</dc:creator>
  <cp:lastModifiedBy>Marcelo</cp:lastModifiedBy>
  <cp:revision>300</cp:revision>
  <dcterms:created xsi:type="dcterms:W3CDTF">2008-02-13T16:07:44Z</dcterms:created>
  <dcterms:modified xsi:type="dcterms:W3CDTF">2014-06-11T20:05:07Z</dcterms:modified>
</cp:coreProperties>
</file>