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Lst>
  <p:sldIdLst>
    <p:sldId id="256" r:id="rId2"/>
    <p:sldId id="257" r:id="rId3"/>
    <p:sldId id="260" r:id="rId4"/>
    <p:sldId id="259" r:id="rId5"/>
    <p:sldId id="258" r:id="rId6"/>
    <p:sldId id="261" r:id="rId7"/>
    <p:sldId id="263" r:id="rId8"/>
    <p:sldId id="267" r:id="rId9"/>
    <p:sldId id="278" r:id="rId10"/>
    <p:sldId id="279" r:id="rId11"/>
    <p:sldId id="280" r:id="rId12"/>
    <p:sldId id="281" r:id="rId13"/>
    <p:sldId id="282" r:id="rId14"/>
    <p:sldId id="283" r:id="rId15"/>
    <p:sldId id="284" r:id="rId16"/>
    <p:sldId id="286" r:id="rId17"/>
    <p:sldId id="268" r:id="rId18"/>
    <p:sldId id="269" r:id="rId19"/>
    <p:sldId id="270" r:id="rId20"/>
    <p:sldId id="271" r:id="rId21"/>
    <p:sldId id="272" r:id="rId22"/>
    <p:sldId id="311" r:id="rId23"/>
    <p:sldId id="287" r:id="rId24"/>
    <p:sldId id="289" r:id="rId25"/>
    <p:sldId id="290" r:id="rId26"/>
    <p:sldId id="291" r:id="rId27"/>
    <p:sldId id="292" r:id="rId28"/>
    <p:sldId id="293" r:id="rId29"/>
    <p:sldId id="305" r:id="rId30"/>
    <p:sldId id="294" r:id="rId31"/>
    <p:sldId id="295" r:id="rId32"/>
    <p:sldId id="306" r:id="rId33"/>
    <p:sldId id="309" r:id="rId34"/>
    <p:sldId id="296" r:id="rId35"/>
    <p:sldId id="297" r:id="rId36"/>
    <p:sldId id="312" r:id="rId37"/>
    <p:sldId id="302" r:id="rId38"/>
    <p:sldId id="303" r:id="rId39"/>
    <p:sldId id="299" r:id="rId40"/>
    <p:sldId id="298" r:id="rId41"/>
    <p:sldId id="304" r:id="rId42"/>
    <p:sldId id="313" r:id="rId43"/>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7" autoAdjust="0"/>
    <p:restoredTop sz="94615" autoAdjust="0"/>
  </p:normalViewPr>
  <p:slideViewPr>
    <p:cSldViewPr>
      <p:cViewPr varScale="1">
        <p:scale>
          <a:sx n="87" d="100"/>
          <a:sy n="87" d="100"/>
        </p:scale>
        <p:origin x="94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_rels/data5.xml.rels><?xml version="1.0" encoding="UTF-8" standalone="yes"?>
<Relationships xmlns="http://schemas.openxmlformats.org/package/2006/relationships"><Relationship Id="rId1"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354321-11CF-4741-8EF6-FE279147AECE}" type="doc">
      <dgm:prSet loTypeId="urn:microsoft.com/office/officeart/2005/8/layout/default#1" loCatId="list" qsTypeId="urn:microsoft.com/office/officeart/2005/8/quickstyle/simple1" qsCatId="simple" csTypeId="urn:microsoft.com/office/officeart/2005/8/colors/colorful3" csCatId="colorful" phldr="1"/>
      <dgm:spPr/>
      <dgm:t>
        <a:bodyPr/>
        <a:lstStyle/>
        <a:p>
          <a:endParaRPr lang="es-EC"/>
        </a:p>
      </dgm:t>
    </dgm:pt>
    <dgm:pt modelId="{3245184D-44F4-4C66-B31C-64344EC2683B}">
      <dgm:prSet phldrT="[Texto]" custT="1"/>
      <dgm:spPr/>
      <dgm:t>
        <a:bodyPr/>
        <a:lstStyle/>
        <a:p>
          <a:pPr algn="ctr"/>
          <a:endParaRPr lang="es-EC" sz="900" dirty="0">
            <a:solidFill>
              <a:sysClr val="windowText" lastClr="000000"/>
            </a:solidFill>
          </a:endParaRPr>
        </a:p>
        <a:p>
          <a:pPr algn="ctr"/>
          <a:r>
            <a:rPr lang="es-EC" sz="1200" dirty="0">
              <a:solidFill>
                <a:sysClr val="windowText" lastClr="000000"/>
              </a:solidFill>
            </a:rPr>
            <a:t>FORTALEZAS</a:t>
          </a:r>
        </a:p>
        <a:p>
          <a:pPr algn="l"/>
          <a:r>
            <a:rPr lang="es-EC" sz="1200" dirty="0">
              <a:solidFill>
                <a:sysClr val="windowText" lastClr="000000"/>
              </a:solidFill>
            </a:rPr>
            <a:t>F1 Productos Innovadores.</a:t>
          </a:r>
        </a:p>
        <a:p>
          <a:pPr algn="l"/>
          <a:r>
            <a:rPr lang="es-EC" sz="1200" dirty="0">
              <a:solidFill>
                <a:sysClr val="windowText" lastClr="000000"/>
              </a:solidFill>
            </a:rPr>
            <a:t>F2 Publicidad a bajo costos para sus clientes. </a:t>
          </a:r>
        </a:p>
        <a:p>
          <a:pPr algn="l"/>
          <a:r>
            <a:rPr lang="es-EC" sz="1200" dirty="0">
              <a:solidFill>
                <a:sysClr val="windowText" lastClr="000000"/>
              </a:solidFill>
            </a:rPr>
            <a:t>F3 Productos elaborados con insumos de alta calidad.</a:t>
          </a:r>
        </a:p>
        <a:p>
          <a:pPr algn="l"/>
          <a:r>
            <a:rPr lang="es-EC" sz="1200" dirty="0">
              <a:solidFill>
                <a:sysClr val="windowText" lastClr="000000"/>
              </a:solidFill>
            </a:rPr>
            <a:t>F4 Buena atención al cliente.  </a:t>
          </a:r>
        </a:p>
        <a:p>
          <a:pPr algn="l"/>
          <a:r>
            <a:rPr lang="es-EC" sz="1200" dirty="0">
              <a:solidFill>
                <a:sysClr val="windowText" lastClr="000000"/>
              </a:solidFill>
            </a:rPr>
            <a:t>F5 Buen desempeño de los ejecutivos de ventas.</a:t>
          </a:r>
        </a:p>
        <a:p>
          <a:pPr algn="l"/>
          <a:r>
            <a:rPr lang="es-EC" sz="1200" dirty="0">
              <a:solidFill>
                <a:sysClr val="windowText" lastClr="000000"/>
              </a:solidFill>
            </a:rPr>
            <a:t>  </a:t>
          </a:r>
        </a:p>
        <a:p>
          <a:pPr algn="l"/>
          <a:endParaRPr lang="es-EC" sz="1200" dirty="0">
            <a:solidFill>
              <a:sysClr val="windowText" lastClr="000000"/>
            </a:solidFill>
          </a:endParaRPr>
        </a:p>
        <a:p>
          <a:pPr algn="ctr"/>
          <a:endParaRPr lang="es-EC" sz="1200" dirty="0">
            <a:solidFill>
              <a:sysClr val="windowText" lastClr="000000"/>
            </a:solidFill>
          </a:endParaRPr>
        </a:p>
      </dgm:t>
    </dgm:pt>
    <dgm:pt modelId="{947AC527-C9F8-4C67-A000-4243547405BE}" type="parTrans" cxnId="{9947BCDB-0020-406D-9641-390A498421AF}">
      <dgm:prSet/>
      <dgm:spPr/>
      <dgm:t>
        <a:bodyPr/>
        <a:lstStyle/>
        <a:p>
          <a:endParaRPr lang="es-EC">
            <a:solidFill>
              <a:sysClr val="windowText" lastClr="000000"/>
            </a:solidFill>
          </a:endParaRPr>
        </a:p>
      </dgm:t>
    </dgm:pt>
    <dgm:pt modelId="{DEA2C2E5-7E8F-4153-9710-7849B8A94AF7}" type="sibTrans" cxnId="{9947BCDB-0020-406D-9641-390A498421AF}">
      <dgm:prSet/>
      <dgm:spPr/>
      <dgm:t>
        <a:bodyPr/>
        <a:lstStyle/>
        <a:p>
          <a:endParaRPr lang="es-EC">
            <a:solidFill>
              <a:sysClr val="windowText" lastClr="000000"/>
            </a:solidFill>
          </a:endParaRPr>
        </a:p>
      </dgm:t>
    </dgm:pt>
    <dgm:pt modelId="{11A4C68A-B7F4-4F87-A601-ED29AAACD1C2}">
      <dgm:prSet phldrT="[Texto]" custT="1"/>
      <dgm:spPr/>
      <dgm:t>
        <a:bodyPr/>
        <a:lstStyle/>
        <a:p>
          <a:pPr algn="ctr"/>
          <a:r>
            <a:rPr lang="es-EC" sz="1200" dirty="0">
              <a:solidFill>
                <a:sysClr val="windowText" lastClr="000000"/>
              </a:solidFill>
            </a:rPr>
            <a:t>DEBILIDADES </a:t>
          </a:r>
        </a:p>
        <a:p>
          <a:pPr algn="l"/>
          <a:r>
            <a:rPr lang="es-EC" sz="1200" dirty="0">
              <a:solidFill>
                <a:sysClr val="windowText" lastClr="000000"/>
              </a:solidFill>
            </a:rPr>
            <a:t>D1 Recurso humano de planta insuficiente.</a:t>
          </a:r>
        </a:p>
        <a:p>
          <a:pPr algn="l"/>
          <a:r>
            <a:rPr lang="es-EC" sz="1200" dirty="0">
              <a:solidFill>
                <a:sysClr val="windowText" lastClr="000000"/>
              </a:solidFill>
            </a:rPr>
            <a:t>D2 Falta de una </a:t>
          </a:r>
          <a:r>
            <a:rPr lang="es-EC" sz="1200" dirty="0" smtClean="0">
              <a:solidFill>
                <a:sysClr val="windowText" lastClr="000000"/>
              </a:solidFill>
            </a:rPr>
            <a:t>adecuada </a:t>
          </a:r>
          <a:r>
            <a:rPr lang="es-EC" sz="1200" dirty="0">
              <a:solidFill>
                <a:sysClr val="windowText" lastClr="000000"/>
              </a:solidFill>
            </a:rPr>
            <a:t>planificación de producción</a:t>
          </a:r>
        </a:p>
        <a:p>
          <a:pPr algn="l"/>
          <a:r>
            <a:rPr lang="es-EC" sz="1200" dirty="0">
              <a:solidFill>
                <a:sysClr val="windowText" lastClr="000000"/>
              </a:solidFill>
            </a:rPr>
            <a:t>D3 Retraso en la entrega de mercadería.</a:t>
          </a:r>
        </a:p>
        <a:p>
          <a:pPr algn="l"/>
          <a:r>
            <a:rPr lang="es-EC" sz="1200" dirty="0">
              <a:solidFill>
                <a:sysClr val="windowText" lastClr="000000"/>
              </a:solidFill>
            </a:rPr>
            <a:t>D4 Falta de capacitación del personal en operación de nueva maquinaría.</a:t>
          </a:r>
        </a:p>
        <a:p>
          <a:pPr algn="l"/>
          <a:r>
            <a:rPr lang="es-EC" sz="1200" dirty="0">
              <a:solidFill>
                <a:sysClr val="windowText" lastClr="000000"/>
              </a:solidFill>
            </a:rPr>
            <a:t>D5 Desconocimiento de los costos reales de producción, al no disponer de un sistema de costeo.  </a:t>
          </a:r>
        </a:p>
        <a:p>
          <a:pPr algn="l"/>
          <a:r>
            <a:rPr lang="es-EC" sz="1200" dirty="0">
              <a:solidFill>
                <a:sysClr val="windowText" lastClr="000000"/>
              </a:solidFill>
            </a:rPr>
            <a:t>	</a:t>
          </a:r>
        </a:p>
      </dgm:t>
    </dgm:pt>
    <dgm:pt modelId="{53881A69-A32C-486B-B6C5-325D7D7800B9}" type="parTrans" cxnId="{9A86E22E-EF54-46DF-9D4B-F9ACFF833AB2}">
      <dgm:prSet/>
      <dgm:spPr/>
      <dgm:t>
        <a:bodyPr/>
        <a:lstStyle/>
        <a:p>
          <a:endParaRPr lang="es-EC">
            <a:solidFill>
              <a:sysClr val="windowText" lastClr="000000"/>
            </a:solidFill>
          </a:endParaRPr>
        </a:p>
      </dgm:t>
    </dgm:pt>
    <dgm:pt modelId="{AA7B6CA7-5488-49FB-B9D3-73E14CAA774A}" type="sibTrans" cxnId="{9A86E22E-EF54-46DF-9D4B-F9ACFF833AB2}">
      <dgm:prSet/>
      <dgm:spPr/>
      <dgm:t>
        <a:bodyPr/>
        <a:lstStyle/>
        <a:p>
          <a:endParaRPr lang="es-EC">
            <a:solidFill>
              <a:sysClr val="windowText" lastClr="000000"/>
            </a:solidFill>
          </a:endParaRPr>
        </a:p>
      </dgm:t>
    </dgm:pt>
    <dgm:pt modelId="{4302E3E6-F578-4360-B099-B02EC18C0421}">
      <dgm:prSet phldrT="[Texto]" custT="1"/>
      <dgm:spPr/>
      <dgm:t>
        <a:bodyPr/>
        <a:lstStyle/>
        <a:p>
          <a:pPr algn="ctr"/>
          <a:endParaRPr lang="es-EC" sz="900" dirty="0">
            <a:solidFill>
              <a:sysClr val="windowText" lastClr="000000"/>
            </a:solidFill>
          </a:endParaRPr>
        </a:p>
        <a:p>
          <a:pPr algn="ctr"/>
          <a:r>
            <a:rPr lang="es-EC" sz="1200" dirty="0">
              <a:solidFill>
                <a:sysClr val="windowText" lastClr="000000"/>
              </a:solidFill>
            </a:rPr>
            <a:t>OPORTUNIDADES</a:t>
          </a:r>
        </a:p>
        <a:p>
          <a:pPr algn="l"/>
          <a:r>
            <a:rPr lang="es-EC" sz="1200" dirty="0">
              <a:solidFill>
                <a:sysClr val="windowText" lastClr="000000"/>
              </a:solidFill>
            </a:rPr>
            <a:t>O1 Amplio mercado, sin competencia significativa</a:t>
          </a:r>
        </a:p>
        <a:p>
          <a:pPr algn="l"/>
          <a:r>
            <a:rPr lang="es-EC" sz="1200" dirty="0">
              <a:solidFill>
                <a:sysClr val="windowText" lastClr="000000"/>
              </a:solidFill>
            </a:rPr>
            <a:t>O2 Posibilidad de ampliar los mercados.</a:t>
          </a:r>
        </a:p>
        <a:p>
          <a:pPr algn="l"/>
          <a:r>
            <a:rPr lang="es-EC" sz="1200" dirty="0">
              <a:solidFill>
                <a:sysClr val="windowText" lastClr="000000"/>
              </a:solidFill>
            </a:rPr>
            <a:t>O3 Facilidades para la obtención de </a:t>
          </a:r>
          <a:r>
            <a:rPr lang="es-EC" sz="1200" dirty="0" smtClean="0">
              <a:solidFill>
                <a:sysClr val="windowText" lastClr="000000"/>
              </a:solidFill>
            </a:rPr>
            <a:t>créditos </a:t>
          </a:r>
          <a:r>
            <a:rPr lang="es-EC" sz="1200" dirty="0">
              <a:solidFill>
                <a:sysClr val="windowText" lastClr="000000"/>
              </a:solidFill>
            </a:rPr>
            <a:t>a bajas tasas de interés en </a:t>
          </a:r>
          <a:r>
            <a:rPr lang="es-EC" sz="1200" dirty="0" smtClean="0">
              <a:solidFill>
                <a:sysClr val="windowText" lastClr="000000"/>
              </a:solidFill>
            </a:rPr>
            <a:t>instituciones </a:t>
          </a:r>
          <a:r>
            <a:rPr lang="es-EC" sz="1200" dirty="0">
              <a:solidFill>
                <a:sysClr val="windowText" lastClr="000000"/>
              </a:solidFill>
            </a:rPr>
            <a:t>gubernamentales. </a:t>
          </a:r>
        </a:p>
        <a:p>
          <a:pPr algn="l"/>
          <a:r>
            <a:rPr lang="es-EC" sz="1200" dirty="0">
              <a:solidFill>
                <a:sysClr val="windowText" lastClr="000000"/>
              </a:solidFill>
            </a:rPr>
            <a:t>O4 Protección de en mercado nacional.</a:t>
          </a:r>
        </a:p>
        <a:p>
          <a:pPr algn="l"/>
          <a:endParaRPr lang="es-EC" sz="1200" dirty="0">
            <a:solidFill>
              <a:sysClr val="windowText" lastClr="000000"/>
            </a:solidFill>
          </a:endParaRPr>
        </a:p>
      </dgm:t>
    </dgm:pt>
    <dgm:pt modelId="{EE38F818-3FAA-48DE-965A-ABA5FC49B00B}" type="parTrans" cxnId="{E7B930E6-13CE-4C8A-B74A-EF83A534AAC0}">
      <dgm:prSet/>
      <dgm:spPr/>
      <dgm:t>
        <a:bodyPr/>
        <a:lstStyle/>
        <a:p>
          <a:endParaRPr lang="es-EC">
            <a:solidFill>
              <a:sysClr val="windowText" lastClr="000000"/>
            </a:solidFill>
          </a:endParaRPr>
        </a:p>
      </dgm:t>
    </dgm:pt>
    <dgm:pt modelId="{A15A00D8-1803-4FA9-BDCB-B81C3035A616}" type="sibTrans" cxnId="{E7B930E6-13CE-4C8A-B74A-EF83A534AAC0}">
      <dgm:prSet/>
      <dgm:spPr/>
      <dgm:t>
        <a:bodyPr/>
        <a:lstStyle/>
        <a:p>
          <a:endParaRPr lang="es-EC">
            <a:solidFill>
              <a:sysClr val="windowText" lastClr="000000"/>
            </a:solidFill>
          </a:endParaRPr>
        </a:p>
      </dgm:t>
    </dgm:pt>
    <dgm:pt modelId="{21EDBB8D-2C77-47B1-AED6-E121AB208C36}">
      <dgm:prSet phldrT="[Texto]" custT="1"/>
      <dgm:spPr/>
      <dgm:t>
        <a:bodyPr/>
        <a:lstStyle/>
        <a:p>
          <a:pPr algn="ctr"/>
          <a:r>
            <a:rPr lang="es-EC" sz="1200" dirty="0">
              <a:solidFill>
                <a:sysClr val="windowText" lastClr="000000"/>
              </a:solidFill>
            </a:rPr>
            <a:t>AMENAZAS</a:t>
          </a:r>
        </a:p>
        <a:p>
          <a:pPr algn="l"/>
          <a:r>
            <a:rPr lang="es-EC" sz="1200" dirty="0">
              <a:solidFill>
                <a:sysClr val="windowText" lastClr="000000"/>
              </a:solidFill>
            </a:rPr>
            <a:t>A1 Material de empaque sujeto a precio internacionales del </a:t>
          </a:r>
          <a:r>
            <a:rPr lang="es-EC" sz="1200" dirty="0" smtClean="0">
              <a:solidFill>
                <a:sysClr val="windowText" lastClr="000000"/>
              </a:solidFill>
            </a:rPr>
            <a:t>petróleo</a:t>
          </a:r>
          <a:endParaRPr lang="es-EC" sz="1200" dirty="0">
            <a:solidFill>
              <a:sysClr val="windowText" lastClr="000000"/>
            </a:solidFill>
          </a:endParaRPr>
        </a:p>
        <a:p>
          <a:pPr algn="l"/>
          <a:r>
            <a:rPr lang="es-EC" sz="1200" dirty="0">
              <a:solidFill>
                <a:sysClr val="windowText" lastClr="000000"/>
              </a:solidFill>
            </a:rPr>
            <a:t>A2 Ingreso de caramelos importados</a:t>
          </a:r>
        </a:p>
        <a:p>
          <a:pPr algn="l"/>
          <a:r>
            <a:rPr lang="es-EC" sz="1200" dirty="0">
              <a:solidFill>
                <a:sysClr val="windowText" lastClr="000000"/>
              </a:solidFill>
            </a:rPr>
            <a:t>A3 Ingreso de reconocidas empresas de confitería a </a:t>
          </a:r>
          <a:r>
            <a:rPr lang="es-EC" sz="1200" dirty="0" smtClean="0">
              <a:solidFill>
                <a:sysClr val="windowText" lastClr="000000"/>
              </a:solidFill>
            </a:rPr>
            <a:t>elaborar </a:t>
          </a:r>
          <a:r>
            <a:rPr lang="es-EC" sz="1200" dirty="0">
              <a:solidFill>
                <a:sysClr val="windowText" lastClr="000000"/>
              </a:solidFill>
            </a:rPr>
            <a:t>la </a:t>
          </a:r>
          <a:r>
            <a:rPr lang="es-EC" sz="1200" dirty="0" smtClean="0">
              <a:solidFill>
                <a:sysClr val="windowText" lastClr="000000"/>
              </a:solidFill>
            </a:rPr>
            <a:t>línea </a:t>
          </a:r>
          <a:r>
            <a:rPr lang="es-EC" sz="1200" dirty="0">
              <a:solidFill>
                <a:sysClr val="windowText" lastClr="000000"/>
              </a:solidFill>
            </a:rPr>
            <a:t>de </a:t>
          </a:r>
          <a:r>
            <a:rPr lang="es-EC" sz="1200" dirty="0" smtClean="0">
              <a:solidFill>
                <a:sysClr val="windowText" lastClr="000000"/>
              </a:solidFill>
            </a:rPr>
            <a:t>personalización  </a:t>
          </a:r>
          <a:r>
            <a:rPr lang="es-EC" sz="1200" dirty="0">
              <a:solidFill>
                <a:sysClr val="windowText" lastClr="000000"/>
              </a:solidFill>
            </a:rPr>
            <a:t>de caramelos.   </a:t>
          </a:r>
        </a:p>
      </dgm:t>
    </dgm:pt>
    <dgm:pt modelId="{F59C96B9-3B8E-466E-9FAD-0E3488D274E4}" type="parTrans" cxnId="{5A1F796D-0DAC-4AE2-BBC7-AEF6DD0A811A}">
      <dgm:prSet/>
      <dgm:spPr/>
      <dgm:t>
        <a:bodyPr/>
        <a:lstStyle/>
        <a:p>
          <a:endParaRPr lang="es-EC">
            <a:solidFill>
              <a:sysClr val="windowText" lastClr="000000"/>
            </a:solidFill>
          </a:endParaRPr>
        </a:p>
      </dgm:t>
    </dgm:pt>
    <dgm:pt modelId="{15DF080A-6CF1-4C17-B5D2-284D45561669}" type="sibTrans" cxnId="{5A1F796D-0DAC-4AE2-BBC7-AEF6DD0A811A}">
      <dgm:prSet/>
      <dgm:spPr/>
      <dgm:t>
        <a:bodyPr/>
        <a:lstStyle/>
        <a:p>
          <a:endParaRPr lang="es-EC">
            <a:solidFill>
              <a:sysClr val="windowText" lastClr="000000"/>
            </a:solidFill>
          </a:endParaRPr>
        </a:p>
      </dgm:t>
    </dgm:pt>
    <dgm:pt modelId="{FF9C7BC1-3429-40E3-8021-39B0AC2AC459}" type="pres">
      <dgm:prSet presAssocID="{B9354321-11CF-4741-8EF6-FE279147AECE}" presName="diagram" presStyleCnt="0">
        <dgm:presLayoutVars>
          <dgm:dir/>
          <dgm:resizeHandles val="exact"/>
        </dgm:presLayoutVars>
      </dgm:prSet>
      <dgm:spPr/>
      <dgm:t>
        <a:bodyPr/>
        <a:lstStyle/>
        <a:p>
          <a:endParaRPr lang="es-EC"/>
        </a:p>
      </dgm:t>
    </dgm:pt>
    <dgm:pt modelId="{AAEFCF2A-6A9B-4D6D-854A-5D2B32AE4200}" type="pres">
      <dgm:prSet presAssocID="{3245184D-44F4-4C66-B31C-64344EC2683B}" presName="node" presStyleLbl="node1" presStyleIdx="0" presStyleCnt="4" custLinFactNeighborX="-26" custLinFactNeighborY="-2346">
        <dgm:presLayoutVars>
          <dgm:bulletEnabled val="1"/>
        </dgm:presLayoutVars>
      </dgm:prSet>
      <dgm:spPr/>
      <dgm:t>
        <a:bodyPr/>
        <a:lstStyle/>
        <a:p>
          <a:endParaRPr lang="es-EC"/>
        </a:p>
      </dgm:t>
    </dgm:pt>
    <dgm:pt modelId="{2AD8A253-B890-4A62-A085-22A0032F4272}" type="pres">
      <dgm:prSet presAssocID="{DEA2C2E5-7E8F-4153-9710-7849B8A94AF7}" presName="sibTrans" presStyleCnt="0"/>
      <dgm:spPr/>
    </dgm:pt>
    <dgm:pt modelId="{4C9F54F3-A9C3-409F-8379-8052492F0F95}" type="pres">
      <dgm:prSet presAssocID="{11A4C68A-B7F4-4F87-A601-ED29AAACD1C2}" presName="node" presStyleLbl="node1" presStyleIdx="1" presStyleCnt="4" custLinFactNeighborX="-10203" custLinFactNeighborY="-2346">
        <dgm:presLayoutVars>
          <dgm:bulletEnabled val="1"/>
        </dgm:presLayoutVars>
      </dgm:prSet>
      <dgm:spPr/>
      <dgm:t>
        <a:bodyPr/>
        <a:lstStyle/>
        <a:p>
          <a:endParaRPr lang="es-EC"/>
        </a:p>
      </dgm:t>
    </dgm:pt>
    <dgm:pt modelId="{F3B3541D-1188-4F91-B5AE-D9B3F767569C}" type="pres">
      <dgm:prSet presAssocID="{AA7B6CA7-5488-49FB-B9D3-73E14CAA774A}" presName="sibTrans" presStyleCnt="0"/>
      <dgm:spPr/>
    </dgm:pt>
    <dgm:pt modelId="{6107D0BD-1151-416E-98B9-0532FB93FCB0}" type="pres">
      <dgm:prSet presAssocID="{4302E3E6-F578-4360-B099-B02EC18C0421}" presName="node" presStyleLbl="node1" presStyleIdx="2" presStyleCnt="4" custLinFactNeighborX="-26" custLinFactNeighborY="-20523">
        <dgm:presLayoutVars>
          <dgm:bulletEnabled val="1"/>
        </dgm:presLayoutVars>
      </dgm:prSet>
      <dgm:spPr/>
      <dgm:t>
        <a:bodyPr/>
        <a:lstStyle/>
        <a:p>
          <a:endParaRPr lang="es-EC"/>
        </a:p>
      </dgm:t>
    </dgm:pt>
    <dgm:pt modelId="{5CEBDED4-7EAC-4DA8-9857-D63C262C6B50}" type="pres">
      <dgm:prSet presAssocID="{A15A00D8-1803-4FA9-BDCB-B81C3035A616}" presName="sibTrans" presStyleCnt="0"/>
      <dgm:spPr/>
    </dgm:pt>
    <dgm:pt modelId="{1EC89950-690B-4247-A29B-6C6C3059669D}" type="pres">
      <dgm:prSet presAssocID="{21EDBB8D-2C77-47B1-AED6-E121AB208C36}" presName="node" presStyleLbl="node1" presStyleIdx="3" presStyleCnt="4" custLinFactNeighborX="-10203" custLinFactNeighborY="-20524">
        <dgm:presLayoutVars>
          <dgm:bulletEnabled val="1"/>
        </dgm:presLayoutVars>
      </dgm:prSet>
      <dgm:spPr/>
      <dgm:t>
        <a:bodyPr/>
        <a:lstStyle/>
        <a:p>
          <a:endParaRPr lang="es-EC"/>
        </a:p>
      </dgm:t>
    </dgm:pt>
  </dgm:ptLst>
  <dgm:cxnLst>
    <dgm:cxn modelId="{BF2557DA-8B8F-4478-848B-5F97FA1312D3}" type="presOf" srcId="{11A4C68A-B7F4-4F87-A601-ED29AAACD1C2}" destId="{4C9F54F3-A9C3-409F-8379-8052492F0F95}" srcOrd="0" destOrd="0" presId="urn:microsoft.com/office/officeart/2005/8/layout/default#1"/>
    <dgm:cxn modelId="{2834DABB-A7F3-403A-947A-F10ABB533181}" type="presOf" srcId="{B9354321-11CF-4741-8EF6-FE279147AECE}" destId="{FF9C7BC1-3429-40E3-8021-39B0AC2AC459}" srcOrd="0" destOrd="0" presId="urn:microsoft.com/office/officeart/2005/8/layout/default#1"/>
    <dgm:cxn modelId="{9A86E22E-EF54-46DF-9D4B-F9ACFF833AB2}" srcId="{B9354321-11CF-4741-8EF6-FE279147AECE}" destId="{11A4C68A-B7F4-4F87-A601-ED29AAACD1C2}" srcOrd="1" destOrd="0" parTransId="{53881A69-A32C-486B-B6C5-325D7D7800B9}" sibTransId="{AA7B6CA7-5488-49FB-B9D3-73E14CAA774A}"/>
    <dgm:cxn modelId="{E7B930E6-13CE-4C8A-B74A-EF83A534AAC0}" srcId="{B9354321-11CF-4741-8EF6-FE279147AECE}" destId="{4302E3E6-F578-4360-B099-B02EC18C0421}" srcOrd="2" destOrd="0" parTransId="{EE38F818-3FAA-48DE-965A-ABA5FC49B00B}" sibTransId="{A15A00D8-1803-4FA9-BDCB-B81C3035A616}"/>
    <dgm:cxn modelId="{72B5F5B6-4998-4118-B9DB-FD158CF56F24}" type="presOf" srcId="{21EDBB8D-2C77-47B1-AED6-E121AB208C36}" destId="{1EC89950-690B-4247-A29B-6C6C3059669D}" srcOrd="0" destOrd="0" presId="urn:microsoft.com/office/officeart/2005/8/layout/default#1"/>
    <dgm:cxn modelId="{5A1F796D-0DAC-4AE2-BBC7-AEF6DD0A811A}" srcId="{B9354321-11CF-4741-8EF6-FE279147AECE}" destId="{21EDBB8D-2C77-47B1-AED6-E121AB208C36}" srcOrd="3" destOrd="0" parTransId="{F59C96B9-3B8E-466E-9FAD-0E3488D274E4}" sibTransId="{15DF080A-6CF1-4C17-B5D2-284D45561669}"/>
    <dgm:cxn modelId="{EE8B20B8-A736-459B-84F8-12EE802D3A59}" type="presOf" srcId="{4302E3E6-F578-4360-B099-B02EC18C0421}" destId="{6107D0BD-1151-416E-98B9-0532FB93FCB0}" srcOrd="0" destOrd="0" presId="urn:microsoft.com/office/officeart/2005/8/layout/default#1"/>
    <dgm:cxn modelId="{9FF43D7E-C788-42F0-AEBB-077878773201}" type="presOf" srcId="{3245184D-44F4-4C66-B31C-64344EC2683B}" destId="{AAEFCF2A-6A9B-4D6D-854A-5D2B32AE4200}" srcOrd="0" destOrd="0" presId="urn:microsoft.com/office/officeart/2005/8/layout/default#1"/>
    <dgm:cxn modelId="{9947BCDB-0020-406D-9641-390A498421AF}" srcId="{B9354321-11CF-4741-8EF6-FE279147AECE}" destId="{3245184D-44F4-4C66-B31C-64344EC2683B}" srcOrd="0" destOrd="0" parTransId="{947AC527-C9F8-4C67-A000-4243547405BE}" sibTransId="{DEA2C2E5-7E8F-4153-9710-7849B8A94AF7}"/>
    <dgm:cxn modelId="{050A3180-38A8-4C1E-8802-CFEF4E75E720}" type="presParOf" srcId="{FF9C7BC1-3429-40E3-8021-39B0AC2AC459}" destId="{AAEFCF2A-6A9B-4D6D-854A-5D2B32AE4200}" srcOrd="0" destOrd="0" presId="urn:microsoft.com/office/officeart/2005/8/layout/default#1"/>
    <dgm:cxn modelId="{35ED88E5-5DFB-49A0-B5B2-E92DDFC82CD4}" type="presParOf" srcId="{FF9C7BC1-3429-40E3-8021-39B0AC2AC459}" destId="{2AD8A253-B890-4A62-A085-22A0032F4272}" srcOrd="1" destOrd="0" presId="urn:microsoft.com/office/officeart/2005/8/layout/default#1"/>
    <dgm:cxn modelId="{C0E7C0B6-4429-4DEE-A37D-2D68761505A1}" type="presParOf" srcId="{FF9C7BC1-3429-40E3-8021-39B0AC2AC459}" destId="{4C9F54F3-A9C3-409F-8379-8052492F0F95}" srcOrd="2" destOrd="0" presId="urn:microsoft.com/office/officeart/2005/8/layout/default#1"/>
    <dgm:cxn modelId="{E34DC980-2CAC-4BAE-9720-DB12ED051C22}" type="presParOf" srcId="{FF9C7BC1-3429-40E3-8021-39B0AC2AC459}" destId="{F3B3541D-1188-4F91-B5AE-D9B3F767569C}" srcOrd="3" destOrd="0" presId="urn:microsoft.com/office/officeart/2005/8/layout/default#1"/>
    <dgm:cxn modelId="{3B4B6DAA-586B-4F40-B75B-ED8E4C4CA3C0}" type="presParOf" srcId="{FF9C7BC1-3429-40E3-8021-39B0AC2AC459}" destId="{6107D0BD-1151-416E-98B9-0532FB93FCB0}" srcOrd="4" destOrd="0" presId="urn:microsoft.com/office/officeart/2005/8/layout/default#1"/>
    <dgm:cxn modelId="{A5E95981-9C9C-4424-97E8-3F1BD3CBB5ED}" type="presParOf" srcId="{FF9C7BC1-3429-40E3-8021-39B0AC2AC459}" destId="{5CEBDED4-7EAC-4DA8-9857-D63C262C6B50}" srcOrd="5" destOrd="0" presId="urn:microsoft.com/office/officeart/2005/8/layout/default#1"/>
    <dgm:cxn modelId="{D309A274-C11B-49B4-93CF-ECA3E5465B85}" type="presParOf" srcId="{FF9C7BC1-3429-40E3-8021-39B0AC2AC459}" destId="{1EC89950-690B-4247-A29B-6C6C3059669D}"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A9A061-5879-42AF-8B52-5C836FEFD5AF}" type="doc">
      <dgm:prSet loTypeId="urn:microsoft.com/office/officeart/2005/8/layout/arrow2" loCatId="process" qsTypeId="urn:microsoft.com/office/officeart/2005/8/quickstyle/simple1" qsCatId="simple" csTypeId="urn:microsoft.com/office/officeart/2005/8/colors/accent3_3" csCatId="accent3" phldr="1"/>
      <dgm:spPr/>
    </dgm:pt>
    <dgm:pt modelId="{70797FD5-FC1C-4E17-8CDD-6F35BB7CCF22}">
      <dgm:prSet phldrT="[Texto]"/>
      <dgm:spPr/>
      <dgm:t>
        <a:bodyPr/>
        <a:lstStyle/>
        <a:p>
          <a:r>
            <a:rPr lang="es-EC" dirty="0" smtClean="0"/>
            <a:t>Costeo por órdenes de producción</a:t>
          </a:r>
          <a:endParaRPr lang="es-EC" dirty="0"/>
        </a:p>
      </dgm:t>
    </dgm:pt>
    <dgm:pt modelId="{A5407AF7-1CA4-40C1-B3D3-067924239801}" type="parTrans" cxnId="{CE2DC670-0B6C-4D5C-8908-95D50FE1A9AE}">
      <dgm:prSet/>
      <dgm:spPr/>
      <dgm:t>
        <a:bodyPr/>
        <a:lstStyle/>
        <a:p>
          <a:endParaRPr lang="es-EC"/>
        </a:p>
      </dgm:t>
    </dgm:pt>
    <dgm:pt modelId="{500390C9-3981-48AD-B136-B92376DF2FDE}" type="sibTrans" cxnId="{CE2DC670-0B6C-4D5C-8908-95D50FE1A9AE}">
      <dgm:prSet/>
      <dgm:spPr/>
      <dgm:t>
        <a:bodyPr/>
        <a:lstStyle/>
        <a:p>
          <a:endParaRPr lang="es-EC"/>
        </a:p>
      </dgm:t>
    </dgm:pt>
    <dgm:pt modelId="{702C21E8-AF12-457E-AD89-ACEF0CD5C0ED}">
      <dgm:prSet phldrT="[Texto]"/>
      <dgm:spPr/>
      <dgm:t>
        <a:bodyPr/>
        <a:lstStyle/>
        <a:p>
          <a:r>
            <a:rPr lang="es-EC" dirty="0" smtClean="0"/>
            <a:t>Costeo basado en actividades ABC</a:t>
          </a:r>
          <a:endParaRPr lang="es-EC" dirty="0"/>
        </a:p>
      </dgm:t>
    </dgm:pt>
    <dgm:pt modelId="{9CBEB161-0876-4356-A973-088B1995F3C6}" type="parTrans" cxnId="{15FB7BCF-84E3-4608-B64C-901F6CBB596B}">
      <dgm:prSet/>
      <dgm:spPr/>
      <dgm:t>
        <a:bodyPr/>
        <a:lstStyle/>
        <a:p>
          <a:endParaRPr lang="es-EC"/>
        </a:p>
      </dgm:t>
    </dgm:pt>
    <dgm:pt modelId="{DC75DE25-946A-40D5-BEA3-C4F22540E309}" type="sibTrans" cxnId="{15FB7BCF-84E3-4608-B64C-901F6CBB596B}">
      <dgm:prSet/>
      <dgm:spPr/>
      <dgm:t>
        <a:bodyPr/>
        <a:lstStyle/>
        <a:p>
          <a:endParaRPr lang="es-EC"/>
        </a:p>
      </dgm:t>
    </dgm:pt>
    <dgm:pt modelId="{295C7155-262B-485F-8F5D-E68A80C3918A}">
      <dgm:prSet phldrT="[Texto]"/>
      <dgm:spPr/>
      <dgm:t>
        <a:bodyPr/>
        <a:lstStyle/>
        <a:p>
          <a:r>
            <a:rPr lang="es-EC" dirty="0" smtClean="0"/>
            <a:t>Costos por procesos de producción</a:t>
          </a:r>
          <a:endParaRPr lang="es-EC" dirty="0"/>
        </a:p>
      </dgm:t>
    </dgm:pt>
    <dgm:pt modelId="{662091F8-B879-4211-BC53-1DCE58FE70DB}" type="parTrans" cxnId="{AC4BE99C-96DC-4689-8EE8-600712E491B6}">
      <dgm:prSet/>
      <dgm:spPr/>
      <dgm:t>
        <a:bodyPr/>
        <a:lstStyle/>
        <a:p>
          <a:endParaRPr lang="es-EC"/>
        </a:p>
      </dgm:t>
    </dgm:pt>
    <dgm:pt modelId="{473C708B-60FE-423D-A5F8-1136C8883915}" type="sibTrans" cxnId="{AC4BE99C-96DC-4689-8EE8-600712E491B6}">
      <dgm:prSet/>
      <dgm:spPr/>
      <dgm:t>
        <a:bodyPr/>
        <a:lstStyle/>
        <a:p>
          <a:endParaRPr lang="es-EC"/>
        </a:p>
      </dgm:t>
    </dgm:pt>
    <dgm:pt modelId="{E4D84C31-EABE-455D-9BEE-89AF168DA09B}" type="pres">
      <dgm:prSet presAssocID="{7CA9A061-5879-42AF-8B52-5C836FEFD5AF}" presName="arrowDiagram" presStyleCnt="0">
        <dgm:presLayoutVars>
          <dgm:chMax val="5"/>
          <dgm:dir/>
          <dgm:resizeHandles val="exact"/>
        </dgm:presLayoutVars>
      </dgm:prSet>
      <dgm:spPr/>
    </dgm:pt>
    <dgm:pt modelId="{5E36F2B6-138D-44A6-BE36-EBEBC7F62723}" type="pres">
      <dgm:prSet presAssocID="{7CA9A061-5879-42AF-8B52-5C836FEFD5AF}" presName="arrow" presStyleLbl="bgShp" presStyleIdx="0" presStyleCnt="1"/>
      <dgm:spPr/>
    </dgm:pt>
    <dgm:pt modelId="{9C64EA44-DF72-4EA6-BEC0-F1A4F1CC648D}" type="pres">
      <dgm:prSet presAssocID="{7CA9A061-5879-42AF-8B52-5C836FEFD5AF}" presName="arrowDiagram3" presStyleCnt="0"/>
      <dgm:spPr/>
    </dgm:pt>
    <dgm:pt modelId="{4C02BF32-0B27-4BF6-9687-4EBD6E4F769B}" type="pres">
      <dgm:prSet presAssocID="{70797FD5-FC1C-4E17-8CDD-6F35BB7CCF22}" presName="bullet3a" presStyleLbl="node1" presStyleIdx="0" presStyleCnt="3"/>
      <dgm:spPr/>
    </dgm:pt>
    <dgm:pt modelId="{53CF1FC0-68A7-4D44-AE22-73C5619A33F4}" type="pres">
      <dgm:prSet presAssocID="{70797FD5-FC1C-4E17-8CDD-6F35BB7CCF22}" presName="textBox3a" presStyleLbl="revTx" presStyleIdx="0" presStyleCnt="3">
        <dgm:presLayoutVars>
          <dgm:bulletEnabled val="1"/>
        </dgm:presLayoutVars>
      </dgm:prSet>
      <dgm:spPr/>
      <dgm:t>
        <a:bodyPr/>
        <a:lstStyle/>
        <a:p>
          <a:endParaRPr lang="es-EC"/>
        </a:p>
      </dgm:t>
    </dgm:pt>
    <dgm:pt modelId="{F5E64E65-6EC8-404F-94E7-37A0BE845DE1}" type="pres">
      <dgm:prSet presAssocID="{702C21E8-AF12-457E-AD89-ACEF0CD5C0ED}" presName="bullet3b" presStyleLbl="node1" presStyleIdx="1" presStyleCnt="3"/>
      <dgm:spPr/>
    </dgm:pt>
    <dgm:pt modelId="{95459388-519B-4778-938E-798D9D702A4D}" type="pres">
      <dgm:prSet presAssocID="{702C21E8-AF12-457E-AD89-ACEF0CD5C0ED}" presName="textBox3b" presStyleLbl="revTx" presStyleIdx="1" presStyleCnt="3">
        <dgm:presLayoutVars>
          <dgm:bulletEnabled val="1"/>
        </dgm:presLayoutVars>
      </dgm:prSet>
      <dgm:spPr/>
      <dgm:t>
        <a:bodyPr/>
        <a:lstStyle/>
        <a:p>
          <a:endParaRPr lang="es-EC"/>
        </a:p>
      </dgm:t>
    </dgm:pt>
    <dgm:pt modelId="{2DE0714E-C665-4611-9893-156BA7ED3EBB}" type="pres">
      <dgm:prSet presAssocID="{295C7155-262B-485F-8F5D-E68A80C3918A}" presName="bullet3c" presStyleLbl="node1" presStyleIdx="2" presStyleCnt="3"/>
      <dgm:spPr/>
    </dgm:pt>
    <dgm:pt modelId="{757038BA-B852-47B6-A22E-FB84BE3BBB5A}" type="pres">
      <dgm:prSet presAssocID="{295C7155-262B-485F-8F5D-E68A80C3918A}" presName="textBox3c" presStyleLbl="revTx" presStyleIdx="2" presStyleCnt="3">
        <dgm:presLayoutVars>
          <dgm:bulletEnabled val="1"/>
        </dgm:presLayoutVars>
      </dgm:prSet>
      <dgm:spPr/>
      <dgm:t>
        <a:bodyPr/>
        <a:lstStyle/>
        <a:p>
          <a:endParaRPr lang="es-EC"/>
        </a:p>
      </dgm:t>
    </dgm:pt>
  </dgm:ptLst>
  <dgm:cxnLst>
    <dgm:cxn modelId="{EDA6A129-8FF6-4142-B66E-9874B3C4DCB6}" type="presOf" srcId="{295C7155-262B-485F-8F5D-E68A80C3918A}" destId="{757038BA-B852-47B6-A22E-FB84BE3BBB5A}" srcOrd="0" destOrd="0" presId="urn:microsoft.com/office/officeart/2005/8/layout/arrow2"/>
    <dgm:cxn modelId="{F4268EA4-CDFF-4BAE-8EFA-F03E2880D1A2}" type="presOf" srcId="{7CA9A061-5879-42AF-8B52-5C836FEFD5AF}" destId="{E4D84C31-EABE-455D-9BEE-89AF168DA09B}" srcOrd="0" destOrd="0" presId="urn:microsoft.com/office/officeart/2005/8/layout/arrow2"/>
    <dgm:cxn modelId="{AC4BE99C-96DC-4689-8EE8-600712E491B6}" srcId="{7CA9A061-5879-42AF-8B52-5C836FEFD5AF}" destId="{295C7155-262B-485F-8F5D-E68A80C3918A}" srcOrd="2" destOrd="0" parTransId="{662091F8-B879-4211-BC53-1DCE58FE70DB}" sibTransId="{473C708B-60FE-423D-A5F8-1136C8883915}"/>
    <dgm:cxn modelId="{CE2DC670-0B6C-4D5C-8908-95D50FE1A9AE}" srcId="{7CA9A061-5879-42AF-8B52-5C836FEFD5AF}" destId="{70797FD5-FC1C-4E17-8CDD-6F35BB7CCF22}" srcOrd="0" destOrd="0" parTransId="{A5407AF7-1CA4-40C1-B3D3-067924239801}" sibTransId="{500390C9-3981-48AD-B136-B92376DF2FDE}"/>
    <dgm:cxn modelId="{8F25D4A6-4155-463A-9FF7-84B6D0C289ED}" type="presOf" srcId="{702C21E8-AF12-457E-AD89-ACEF0CD5C0ED}" destId="{95459388-519B-4778-938E-798D9D702A4D}" srcOrd="0" destOrd="0" presId="urn:microsoft.com/office/officeart/2005/8/layout/arrow2"/>
    <dgm:cxn modelId="{15FB7BCF-84E3-4608-B64C-901F6CBB596B}" srcId="{7CA9A061-5879-42AF-8B52-5C836FEFD5AF}" destId="{702C21E8-AF12-457E-AD89-ACEF0CD5C0ED}" srcOrd="1" destOrd="0" parTransId="{9CBEB161-0876-4356-A973-088B1995F3C6}" sibTransId="{DC75DE25-946A-40D5-BEA3-C4F22540E309}"/>
    <dgm:cxn modelId="{16447215-DD94-4A88-B242-2C8063751730}" type="presOf" srcId="{70797FD5-FC1C-4E17-8CDD-6F35BB7CCF22}" destId="{53CF1FC0-68A7-4D44-AE22-73C5619A33F4}" srcOrd="0" destOrd="0" presId="urn:microsoft.com/office/officeart/2005/8/layout/arrow2"/>
    <dgm:cxn modelId="{17FED33B-C3B8-4556-BA6D-9620A577649A}" type="presParOf" srcId="{E4D84C31-EABE-455D-9BEE-89AF168DA09B}" destId="{5E36F2B6-138D-44A6-BE36-EBEBC7F62723}" srcOrd="0" destOrd="0" presId="urn:microsoft.com/office/officeart/2005/8/layout/arrow2"/>
    <dgm:cxn modelId="{17924D68-D81E-45E6-AFE1-A0FC93A64102}" type="presParOf" srcId="{E4D84C31-EABE-455D-9BEE-89AF168DA09B}" destId="{9C64EA44-DF72-4EA6-BEC0-F1A4F1CC648D}" srcOrd="1" destOrd="0" presId="urn:microsoft.com/office/officeart/2005/8/layout/arrow2"/>
    <dgm:cxn modelId="{D7BC9850-FFAB-4C2E-9C00-D65CF9141E33}" type="presParOf" srcId="{9C64EA44-DF72-4EA6-BEC0-F1A4F1CC648D}" destId="{4C02BF32-0B27-4BF6-9687-4EBD6E4F769B}" srcOrd="0" destOrd="0" presId="urn:microsoft.com/office/officeart/2005/8/layout/arrow2"/>
    <dgm:cxn modelId="{8011C40B-B406-4261-83A5-1309D7826403}" type="presParOf" srcId="{9C64EA44-DF72-4EA6-BEC0-F1A4F1CC648D}" destId="{53CF1FC0-68A7-4D44-AE22-73C5619A33F4}" srcOrd="1" destOrd="0" presId="urn:microsoft.com/office/officeart/2005/8/layout/arrow2"/>
    <dgm:cxn modelId="{700BCDB5-6959-4C78-BD82-FFFBAA41DF0C}" type="presParOf" srcId="{9C64EA44-DF72-4EA6-BEC0-F1A4F1CC648D}" destId="{F5E64E65-6EC8-404F-94E7-37A0BE845DE1}" srcOrd="2" destOrd="0" presId="urn:microsoft.com/office/officeart/2005/8/layout/arrow2"/>
    <dgm:cxn modelId="{A1A3DB0F-FCC1-4261-800C-D21C6E755457}" type="presParOf" srcId="{9C64EA44-DF72-4EA6-BEC0-F1A4F1CC648D}" destId="{95459388-519B-4778-938E-798D9D702A4D}" srcOrd="3" destOrd="0" presId="urn:microsoft.com/office/officeart/2005/8/layout/arrow2"/>
    <dgm:cxn modelId="{1B59AE91-E9AA-4A03-9F2D-0093AD445945}" type="presParOf" srcId="{9C64EA44-DF72-4EA6-BEC0-F1A4F1CC648D}" destId="{2DE0714E-C665-4611-9893-156BA7ED3EBB}" srcOrd="4" destOrd="0" presId="urn:microsoft.com/office/officeart/2005/8/layout/arrow2"/>
    <dgm:cxn modelId="{029CF71D-1A5B-4265-B773-C1A1D9EC79A4}" type="presParOf" srcId="{9C64EA44-DF72-4EA6-BEC0-F1A4F1CC648D}" destId="{757038BA-B852-47B6-A22E-FB84BE3BBB5A}"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358447-4227-4F7A-9D2A-A79FCD8DD7BA}" type="doc">
      <dgm:prSet loTypeId="urn:microsoft.com/office/officeart/2005/8/layout/hProcess9" loCatId="process" qsTypeId="urn:microsoft.com/office/officeart/2005/8/quickstyle/simple1" qsCatId="simple" csTypeId="urn:microsoft.com/office/officeart/2005/8/colors/colorful4" csCatId="colorful" phldr="1"/>
      <dgm:spPr/>
    </dgm:pt>
    <dgm:pt modelId="{E48D8055-81B7-405A-A99B-36870F66C692}">
      <dgm:prSet phldrT="[Texto]"/>
      <dgm:spPr/>
      <dgm:t>
        <a:bodyPr/>
        <a:lstStyle/>
        <a:p>
          <a:r>
            <a:rPr lang="es-EC" b="1" dirty="0" smtClean="0">
              <a:solidFill>
                <a:schemeClr val="tx1"/>
              </a:solidFill>
            </a:rPr>
            <a:t>Producción en serie </a:t>
          </a:r>
          <a:endParaRPr lang="es-EC" b="1" dirty="0">
            <a:solidFill>
              <a:schemeClr val="tx1"/>
            </a:solidFill>
          </a:endParaRPr>
        </a:p>
      </dgm:t>
    </dgm:pt>
    <dgm:pt modelId="{1D7D139F-193B-4B78-93B9-83CF5C68489A}" type="parTrans" cxnId="{9B6219AD-66A7-455E-B7C5-4ADBA80D2AEA}">
      <dgm:prSet/>
      <dgm:spPr/>
      <dgm:t>
        <a:bodyPr/>
        <a:lstStyle/>
        <a:p>
          <a:endParaRPr lang="es-EC" b="1">
            <a:solidFill>
              <a:schemeClr val="tx1"/>
            </a:solidFill>
          </a:endParaRPr>
        </a:p>
      </dgm:t>
    </dgm:pt>
    <dgm:pt modelId="{AA905A7A-E6CA-44E4-8C04-F8BE2D50B7F3}" type="sibTrans" cxnId="{9B6219AD-66A7-455E-B7C5-4ADBA80D2AEA}">
      <dgm:prSet/>
      <dgm:spPr/>
      <dgm:t>
        <a:bodyPr/>
        <a:lstStyle/>
        <a:p>
          <a:endParaRPr lang="es-EC" b="1">
            <a:solidFill>
              <a:schemeClr val="tx1"/>
            </a:solidFill>
          </a:endParaRPr>
        </a:p>
      </dgm:t>
    </dgm:pt>
    <dgm:pt modelId="{5DA68847-4A27-4999-9DAA-36A2F2C5FF0E}">
      <dgm:prSet phldrT="[Texto]"/>
      <dgm:spPr/>
      <dgm:t>
        <a:bodyPr/>
        <a:lstStyle/>
        <a:p>
          <a:r>
            <a:rPr lang="es-EC" b="1" dirty="0" smtClean="0">
              <a:solidFill>
                <a:schemeClr val="tx1"/>
              </a:solidFill>
            </a:rPr>
            <a:t>Costo Producción </a:t>
          </a:r>
          <a:endParaRPr lang="es-EC" b="1" dirty="0">
            <a:solidFill>
              <a:schemeClr val="tx1"/>
            </a:solidFill>
          </a:endParaRPr>
        </a:p>
      </dgm:t>
    </dgm:pt>
    <dgm:pt modelId="{B69AB4F0-1A93-47AF-AC41-358EEB04BA66}" type="parTrans" cxnId="{A8938EC0-D6B2-48FD-9BA1-F18C774ABD62}">
      <dgm:prSet/>
      <dgm:spPr/>
      <dgm:t>
        <a:bodyPr/>
        <a:lstStyle/>
        <a:p>
          <a:endParaRPr lang="es-EC" b="1">
            <a:solidFill>
              <a:schemeClr val="tx1"/>
            </a:solidFill>
          </a:endParaRPr>
        </a:p>
      </dgm:t>
    </dgm:pt>
    <dgm:pt modelId="{1801EE45-AE9E-4CC2-B9F1-88366216C1AF}" type="sibTrans" cxnId="{A8938EC0-D6B2-48FD-9BA1-F18C774ABD62}">
      <dgm:prSet/>
      <dgm:spPr/>
      <dgm:t>
        <a:bodyPr/>
        <a:lstStyle/>
        <a:p>
          <a:endParaRPr lang="es-EC" b="1">
            <a:solidFill>
              <a:schemeClr val="tx1"/>
            </a:solidFill>
          </a:endParaRPr>
        </a:p>
      </dgm:t>
    </dgm:pt>
    <dgm:pt modelId="{67A9E6AB-2A40-4DB2-B403-F9D645E5955E}">
      <dgm:prSet phldrT="[Texto]"/>
      <dgm:spPr/>
      <dgm:t>
        <a:bodyPr/>
        <a:lstStyle/>
        <a:p>
          <a:r>
            <a:rPr lang="es-EC" b="1" dirty="0" smtClean="0">
              <a:solidFill>
                <a:schemeClr val="tx1"/>
              </a:solidFill>
            </a:rPr>
            <a:t>El costo unitario</a:t>
          </a:r>
          <a:endParaRPr lang="es-EC" b="1" dirty="0">
            <a:solidFill>
              <a:schemeClr val="tx1"/>
            </a:solidFill>
          </a:endParaRPr>
        </a:p>
      </dgm:t>
    </dgm:pt>
    <dgm:pt modelId="{D6F04D73-ABCE-43DD-A200-6C4807C16BD0}" type="parTrans" cxnId="{37D8413D-9DEF-4EBB-8E00-FC77F6252FA7}">
      <dgm:prSet/>
      <dgm:spPr/>
      <dgm:t>
        <a:bodyPr/>
        <a:lstStyle/>
        <a:p>
          <a:endParaRPr lang="es-EC" b="1">
            <a:solidFill>
              <a:schemeClr val="tx1"/>
            </a:solidFill>
          </a:endParaRPr>
        </a:p>
      </dgm:t>
    </dgm:pt>
    <dgm:pt modelId="{0029677E-5DFD-4E2C-9B0E-A5CA164E2914}" type="sibTrans" cxnId="{37D8413D-9DEF-4EBB-8E00-FC77F6252FA7}">
      <dgm:prSet/>
      <dgm:spPr/>
      <dgm:t>
        <a:bodyPr/>
        <a:lstStyle/>
        <a:p>
          <a:endParaRPr lang="es-EC" b="1">
            <a:solidFill>
              <a:schemeClr val="tx1"/>
            </a:solidFill>
          </a:endParaRPr>
        </a:p>
      </dgm:t>
    </dgm:pt>
    <dgm:pt modelId="{F7E7E822-0E2F-4701-9D20-9603F6691E61}">
      <dgm:prSet/>
      <dgm:spPr/>
      <dgm:t>
        <a:bodyPr/>
        <a:lstStyle/>
        <a:p>
          <a:r>
            <a:rPr lang="es-EC" b="1" dirty="0" smtClean="0">
              <a:solidFill>
                <a:schemeClr val="tx1"/>
              </a:solidFill>
            </a:rPr>
            <a:t>costos directo e indirectos </a:t>
          </a:r>
          <a:endParaRPr lang="es-EC" b="1" dirty="0">
            <a:solidFill>
              <a:schemeClr val="tx1"/>
            </a:solidFill>
          </a:endParaRPr>
        </a:p>
      </dgm:t>
    </dgm:pt>
    <dgm:pt modelId="{8C52BC1E-E2C6-4BDF-8179-AFAEAC03D3A5}" type="parTrans" cxnId="{278AD60C-9023-45C5-B868-60D441E3ADEF}">
      <dgm:prSet/>
      <dgm:spPr/>
      <dgm:t>
        <a:bodyPr/>
        <a:lstStyle/>
        <a:p>
          <a:endParaRPr lang="es-EC" b="1">
            <a:solidFill>
              <a:schemeClr val="tx1"/>
            </a:solidFill>
          </a:endParaRPr>
        </a:p>
      </dgm:t>
    </dgm:pt>
    <dgm:pt modelId="{2B9B734C-7C85-47CE-A752-AA277908EA36}" type="sibTrans" cxnId="{278AD60C-9023-45C5-B868-60D441E3ADEF}">
      <dgm:prSet/>
      <dgm:spPr/>
      <dgm:t>
        <a:bodyPr/>
        <a:lstStyle/>
        <a:p>
          <a:endParaRPr lang="es-EC" b="1">
            <a:solidFill>
              <a:schemeClr val="tx1"/>
            </a:solidFill>
          </a:endParaRPr>
        </a:p>
      </dgm:t>
    </dgm:pt>
    <dgm:pt modelId="{EEFE429E-FA66-4A33-BB3C-EC5764B07C11}" type="pres">
      <dgm:prSet presAssocID="{25358447-4227-4F7A-9D2A-A79FCD8DD7BA}" presName="CompostProcess" presStyleCnt="0">
        <dgm:presLayoutVars>
          <dgm:dir/>
          <dgm:resizeHandles val="exact"/>
        </dgm:presLayoutVars>
      </dgm:prSet>
      <dgm:spPr/>
    </dgm:pt>
    <dgm:pt modelId="{279A2154-92D4-4DD6-A82B-391F829A1BB2}" type="pres">
      <dgm:prSet presAssocID="{25358447-4227-4F7A-9D2A-A79FCD8DD7BA}" presName="arrow" presStyleLbl="bgShp" presStyleIdx="0" presStyleCnt="1"/>
      <dgm:spPr/>
    </dgm:pt>
    <dgm:pt modelId="{B435DBAA-8ED8-49A3-B5D4-34B613E76C77}" type="pres">
      <dgm:prSet presAssocID="{25358447-4227-4F7A-9D2A-A79FCD8DD7BA}" presName="linearProcess" presStyleCnt="0"/>
      <dgm:spPr/>
    </dgm:pt>
    <dgm:pt modelId="{10800F14-3F38-47F3-B2F3-D1C8C522D89F}" type="pres">
      <dgm:prSet presAssocID="{E48D8055-81B7-405A-A99B-36870F66C692}" presName="textNode" presStyleLbl="node1" presStyleIdx="0" presStyleCnt="4">
        <dgm:presLayoutVars>
          <dgm:bulletEnabled val="1"/>
        </dgm:presLayoutVars>
      </dgm:prSet>
      <dgm:spPr/>
      <dgm:t>
        <a:bodyPr/>
        <a:lstStyle/>
        <a:p>
          <a:endParaRPr lang="es-EC"/>
        </a:p>
      </dgm:t>
    </dgm:pt>
    <dgm:pt modelId="{874A960D-2173-4B82-BE5B-A09F78FB4517}" type="pres">
      <dgm:prSet presAssocID="{AA905A7A-E6CA-44E4-8C04-F8BE2D50B7F3}" presName="sibTrans" presStyleCnt="0"/>
      <dgm:spPr/>
    </dgm:pt>
    <dgm:pt modelId="{8D72CEA0-05C3-447E-8C7E-BFD5D5680114}" type="pres">
      <dgm:prSet presAssocID="{5DA68847-4A27-4999-9DAA-36A2F2C5FF0E}" presName="textNode" presStyleLbl="node1" presStyleIdx="1" presStyleCnt="4">
        <dgm:presLayoutVars>
          <dgm:bulletEnabled val="1"/>
        </dgm:presLayoutVars>
      </dgm:prSet>
      <dgm:spPr/>
      <dgm:t>
        <a:bodyPr/>
        <a:lstStyle/>
        <a:p>
          <a:endParaRPr lang="es-EC"/>
        </a:p>
      </dgm:t>
    </dgm:pt>
    <dgm:pt modelId="{DEFC53C5-DF81-465C-99B1-A738461D483C}" type="pres">
      <dgm:prSet presAssocID="{1801EE45-AE9E-4CC2-B9F1-88366216C1AF}" presName="sibTrans" presStyleCnt="0"/>
      <dgm:spPr/>
    </dgm:pt>
    <dgm:pt modelId="{1033C51A-3F60-4336-BB38-90CFB63617A0}" type="pres">
      <dgm:prSet presAssocID="{67A9E6AB-2A40-4DB2-B403-F9D645E5955E}" presName="textNode" presStyleLbl="node1" presStyleIdx="2" presStyleCnt="4">
        <dgm:presLayoutVars>
          <dgm:bulletEnabled val="1"/>
        </dgm:presLayoutVars>
      </dgm:prSet>
      <dgm:spPr/>
      <dgm:t>
        <a:bodyPr/>
        <a:lstStyle/>
        <a:p>
          <a:endParaRPr lang="es-EC"/>
        </a:p>
      </dgm:t>
    </dgm:pt>
    <dgm:pt modelId="{5AE6ABA7-3CB8-4770-9A20-4B50260FA483}" type="pres">
      <dgm:prSet presAssocID="{0029677E-5DFD-4E2C-9B0E-A5CA164E2914}" presName="sibTrans" presStyleCnt="0"/>
      <dgm:spPr/>
    </dgm:pt>
    <dgm:pt modelId="{19F03C6A-8E1A-45D9-9F33-099C97D3B6DF}" type="pres">
      <dgm:prSet presAssocID="{F7E7E822-0E2F-4701-9D20-9603F6691E61}" presName="textNode" presStyleLbl="node1" presStyleIdx="3" presStyleCnt="4">
        <dgm:presLayoutVars>
          <dgm:bulletEnabled val="1"/>
        </dgm:presLayoutVars>
      </dgm:prSet>
      <dgm:spPr/>
      <dgm:t>
        <a:bodyPr/>
        <a:lstStyle/>
        <a:p>
          <a:endParaRPr lang="es-EC"/>
        </a:p>
      </dgm:t>
    </dgm:pt>
  </dgm:ptLst>
  <dgm:cxnLst>
    <dgm:cxn modelId="{16CC74F0-3434-4909-965B-554794653F15}" type="presOf" srcId="{5DA68847-4A27-4999-9DAA-36A2F2C5FF0E}" destId="{8D72CEA0-05C3-447E-8C7E-BFD5D5680114}" srcOrd="0" destOrd="0" presId="urn:microsoft.com/office/officeart/2005/8/layout/hProcess9"/>
    <dgm:cxn modelId="{9B6219AD-66A7-455E-B7C5-4ADBA80D2AEA}" srcId="{25358447-4227-4F7A-9D2A-A79FCD8DD7BA}" destId="{E48D8055-81B7-405A-A99B-36870F66C692}" srcOrd="0" destOrd="0" parTransId="{1D7D139F-193B-4B78-93B9-83CF5C68489A}" sibTransId="{AA905A7A-E6CA-44E4-8C04-F8BE2D50B7F3}"/>
    <dgm:cxn modelId="{01AB5411-EC9F-4A33-8D59-3633DBD5C9B4}" type="presOf" srcId="{25358447-4227-4F7A-9D2A-A79FCD8DD7BA}" destId="{EEFE429E-FA66-4A33-BB3C-EC5764B07C11}" srcOrd="0" destOrd="0" presId="urn:microsoft.com/office/officeart/2005/8/layout/hProcess9"/>
    <dgm:cxn modelId="{37D8413D-9DEF-4EBB-8E00-FC77F6252FA7}" srcId="{25358447-4227-4F7A-9D2A-A79FCD8DD7BA}" destId="{67A9E6AB-2A40-4DB2-B403-F9D645E5955E}" srcOrd="2" destOrd="0" parTransId="{D6F04D73-ABCE-43DD-A200-6C4807C16BD0}" sibTransId="{0029677E-5DFD-4E2C-9B0E-A5CA164E2914}"/>
    <dgm:cxn modelId="{A8938EC0-D6B2-48FD-9BA1-F18C774ABD62}" srcId="{25358447-4227-4F7A-9D2A-A79FCD8DD7BA}" destId="{5DA68847-4A27-4999-9DAA-36A2F2C5FF0E}" srcOrd="1" destOrd="0" parTransId="{B69AB4F0-1A93-47AF-AC41-358EEB04BA66}" sibTransId="{1801EE45-AE9E-4CC2-B9F1-88366216C1AF}"/>
    <dgm:cxn modelId="{394E926C-007C-43A6-BD6C-FC8A745CF12A}" type="presOf" srcId="{F7E7E822-0E2F-4701-9D20-9603F6691E61}" destId="{19F03C6A-8E1A-45D9-9F33-099C97D3B6DF}" srcOrd="0" destOrd="0" presId="urn:microsoft.com/office/officeart/2005/8/layout/hProcess9"/>
    <dgm:cxn modelId="{864D02C3-E944-4CF7-842C-A9574BD1C1D0}" type="presOf" srcId="{E48D8055-81B7-405A-A99B-36870F66C692}" destId="{10800F14-3F38-47F3-B2F3-D1C8C522D89F}" srcOrd="0" destOrd="0" presId="urn:microsoft.com/office/officeart/2005/8/layout/hProcess9"/>
    <dgm:cxn modelId="{278AD60C-9023-45C5-B868-60D441E3ADEF}" srcId="{25358447-4227-4F7A-9D2A-A79FCD8DD7BA}" destId="{F7E7E822-0E2F-4701-9D20-9603F6691E61}" srcOrd="3" destOrd="0" parTransId="{8C52BC1E-E2C6-4BDF-8179-AFAEAC03D3A5}" sibTransId="{2B9B734C-7C85-47CE-A752-AA277908EA36}"/>
    <dgm:cxn modelId="{BF0302BA-8FDC-40BD-8F6B-AF802A994355}" type="presOf" srcId="{67A9E6AB-2A40-4DB2-B403-F9D645E5955E}" destId="{1033C51A-3F60-4336-BB38-90CFB63617A0}" srcOrd="0" destOrd="0" presId="urn:microsoft.com/office/officeart/2005/8/layout/hProcess9"/>
    <dgm:cxn modelId="{669ABE2E-9B4A-4E7D-86CE-D0F4C70B58B0}" type="presParOf" srcId="{EEFE429E-FA66-4A33-BB3C-EC5764B07C11}" destId="{279A2154-92D4-4DD6-A82B-391F829A1BB2}" srcOrd="0" destOrd="0" presId="urn:microsoft.com/office/officeart/2005/8/layout/hProcess9"/>
    <dgm:cxn modelId="{2CF50202-2A97-4A18-A971-304B83A8B8B8}" type="presParOf" srcId="{EEFE429E-FA66-4A33-BB3C-EC5764B07C11}" destId="{B435DBAA-8ED8-49A3-B5D4-34B613E76C77}" srcOrd="1" destOrd="0" presId="urn:microsoft.com/office/officeart/2005/8/layout/hProcess9"/>
    <dgm:cxn modelId="{ED4B91D9-FD54-42E4-B975-77D8ED4A475D}" type="presParOf" srcId="{B435DBAA-8ED8-49A3-B5D4-34B613E76C77}" destId="{10800F14-3F38-47F3-B2F3-D1C8C522D89F}" srcOrd="0" destOrd="0" presId="urn:microsoft.com/office/officeart/2005/8/layout/hProcess9"/>
    <dgm:cxn modelId="{65598EB4-E5C4-41E3-A53A-1D88B9CE203A}" type="presParOf" srcId="{B435DBAA-8ED8-49A3-B5D4-34B613E76C77}" destId="{874A960D-2173-4B82-BE5B-A09F78FB4517}" srcOrd="1" destOrd="0" presId="urn:microsoft.com/office/officeart/2005/8/layout/hProcess9"/>
    <dgm:cxn modelId="{3034C75D-BA45-4A2B-ACC6-45C5A0F1B107}" type="presParOf" srcId="{B435DBAA-8ED8-49A3-B5D4-34B613E76C77}" destId="{8D72CEA0-05C3-447E-8C7E-BFD5D5680114}" srcOrd="2" destOrd="0" presId="urn:microsoft.com/office/officeart/2005/8/layout/hProcess9"/>
    <dgm:cxn modelId="{BF862A04-00A3-44E1-AB68-1D66055C2C33}" type="presParOf" srcId="{B435DBAA-8ED8-49A3-B5D4-34B613E76C77}" destId="{DEFC53C5-DF81-465C-99B1-A738461D483C}" srcOrd="3" destOrd="0" presId="urn:microsoft.com/office/officeart/2005/8/layout/hProcess9"/>
    <dgm:cxn modelId="{27AD6E91-C855-4ADD-96C9-AADD5B3EC08F}" type="presParOf" srcId="{B435DBAA-8ED8-49A3-B5D4-34B613E76C77}" destId="{1033C51A-3F60-4336-BB38-90CFB63617A0}" srcOrd="4" destOrd="0" presId="urn:microsoft.com/office/officeart/2005/8/layout/hProcess9"/>
    <dgm:cxn modelId="{CD834923-1CA8-4E51-A587-81E032DEBA05}" type="presParOf" srcId="{B435DBAA-8ED8-49A3-B5D4-34B613E76C77}" destId="{5AE6ABA7-3CB8-4770-9A20-4B50260FA483}" srcOrd="5" destOrd="0" presId="urn:microsoft.com/office/officeart/2005/8/layout/hProcess9"/>
    <dgm:cxn modelId="{C1654830-84DC-41EE-B841-C325859D0B11}" type="presParOf" srcId="{B435DBAA-8ED8-49A3-B5D4-34B613E76C77}" destId="{19F03C6A-8E1A-45D9-9F33-099C97D3B6D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057EFA-DE85-4846-91F0-2041B280FB21}" type="doc">
      <dgm:prSet loTypeId="urn:microsoft.com/office/officeart/2005/8/layout/funnel1" loCatId="process" qsTypeId="urn:microsoft.com/office/officeart/2005/8/quickstyle/simple1" qsCatId="simple" csTypeId="urn:microsoft.com/office/officeart/2005/8/colors/colorful1#1" csCatId="colorful" phldr="1"/>
      <dgm:spPr/>
      <dgm:t>
        <a:bodyPr/>
        <a:lstStyle/>
        <a:p>
          <a:endParaRPr lang="es-EC"/>
        </a:p>
      </dgm:t>
    </dgm:pt>
    <dgm:pt modelId="{709A6453-BE4B-4A6E-B771-CC29A649EED0}">
      <dgm:prSet phldrT="[Texto]"/>
      <dgm:spPr/>
      <dgm:t>
        <a:bodyPr/>
        <a:lstStyle/>
        <a:p>
          <a:r>
            <a:rPr lang="es-EC" dirty="0" smtClean="0">
              <a:solidFill>
                <a:schemeClr val="tx1"/>
              </a:solidFill>
            </a:rPr>
            <a:t>PROCESO</a:t>
          </a:r>
          <a:endParaRPr lang="es-EC" dirty="0">
            <a:solidFill>
              <a:schemeClr val="tx1"/>
            </a:solidFill>
          </a:endParaRPr>
        </a:p>
      </dgm:t>
    </dgm:pt>
    <dgm:pt modelId="{76D29DEB-9F3C-41BF-A57D-94CD3AD30126}" type="parTrans" cxnId="{3BEFD68A-E860-4C8E-9B29-85AA253F21F6}">
      <dgm:prSet/>
      <dgm:spPr/>
      <dgm:t>
        <a:bodyPr/>
        <a:lstStyle/>
        <a:p>
          <a:endParaRPr lang="es-EC">
            <a:solidFill>
              <a:schemeClr val="tx1"/>
            </a:solidFill>
          </a:endParaRPr>
        </a:p>
      </dgm:t>
    </dgm:pt>
    <dgm:pt modelId="{5BE4E0A6-174A-467B-8799-FB2E0E258377}" type="sibTrans" cxnId="{3BEFD68A-E860-4C8E-9B29-85AA253F21F6}">
      <dgm:prSet/>
      <dgm:spPr/>
      <dgm:t>
        <a:bodyPr/>
        <a:lstStyle/>
        <a:p>
          <a:endParaRPr lang="es-EC">
            <a:solidFill>
              <a:schemeClr val="tx1"/>
            </a:solidFill>
          </a:endParaRPr>
        </a:p>
      </dgm:t>
    </dgm:pt>
    <dgm:pt modelId="{B3633C02-DA9C-4DBD-B44F-C11C1128A8F2}">
      <dgm:prSet phldrT="[Texto]"/>
      <dgm:spPr/>
      <dgm:t>
        <a:bodyPr/>
        <a:lstStyle/>
        <a:p>
          <a:r>
            <a:rPr lang="es-EC" dirty="0" smtClean="0">
              <a:solidFill>
                <a:schemeClr val="tx1"/>
              </a:solidFill>
            </a:rPr>
            <a:t>ACTIVIDAD</a:t>
          </a:r>
          <a:endParaRPr lang="es-EC" dirty="0">
            <a:solidFill>
              <a:schemeClr val="tx1"/>
            </a:solidFill>
          </a:endParaRPr>
        </a:p>
      </dgm:t>
    </dgm:pt>
    <dgm:pt modelId="{904A0EA7-0B8A-4393-9645-0BAE9C5E2384}" type="parTrans" cxnId="{C08C3D65-975B-44EE-BBAA-09B4EE79E864}">
      <dgm:prSet/>
      <dgm:spPr/>
      <dgm:t>
        <a:bodyPr/>
        <a:lstStyle/>
        <a:p>
          <a:endParaRPr lang="es-EC">
            <a:solidFill>
              <a:schemeClr val="tx1"/>
            </a:solidFill>
          </a:endParaRPr>
        </a:p>
      </dgm:t>
    </dgm:pt>
    <dgm:pt modelId="{45E44EEE-7DDC-4CC0-AEC5-92E52D3A8030}" type="sibTrans" cxnId="{C08C3D65-975B-44EE-BBAA-09B4EE79E864}">
      <dgm:prSet/>
      <dgm:spPr/>
      <dgm:t>
        <a:bodyPr/>
        <a:lstStyle/>
        <a:p>
          <a:endParaRPr lang="es-EC">
            <a:solidFill>
              <a:schemeClr val="tx1"/>
            </a:solidFill>
          </a:endParaRPr>
        </a:p>
      </dgm:t>
    </dgm:pt>
    <dgm:pt modelId="{B40FCC8A-9C86-4CE9-9F5D-46C61F095B13}">
      <dgm:prSet phldrT="[Texto]"/>
      <dgm:spPr/>
      <dgm:t>
        <a:bodyPr/>
        <a:lstStyle/>
        <a:p>
          <a:r>
            <a:rPr lang="es-EC" dirty="0" smtClean="0">
              <a:solidFill>
                <a:schemeClr val="tx1"/>
              </a:solidFill>
            </a:rPr>
            <a:t>COSTO</a:t>
          </a:r>
          <a:endParaRPr lang="es-EC" dirty="0">
            <a:solidFill>
              <a:schemeClr val="tx1"/>
            </a:solidFill>
          </a:endParaRPr>
        </a:p>
      </dgm:t>
    </dgm:pt>
    <dgm:pt modelId="{3231FC8A-89C5-4CAD-88A0-C961F5A381F6}" type="parTrans" cxnId="{8FBE21B1-86B8-49CA-857F-875584CBF457}">
      <dgm:prSet/>
      <dgm:spPr/>
      <dgm:t>
        <a:bodyPr/>
        <a:lstStyle/>
        <a:p>
          <a:endParaRPr lang="es-EC">
            <a:solidFill>
              <a:schemeClr val="tx1"/>
            </a:solidFill>
          </a:endParaRPr>
        </a:p>
      </dgm:t>
    </dgm:pt>
    <dgm:pt modelId="{297DB64A-017E-48E8-BF59-79EB970F3E30}" type="sibTrans" cxnId="{8FBE21B1-86B8-49CA-857F-875584CBF457}">
      <dgm:prSet/>
      <dgm:spPr/>
      <dgm:t>
        <a:bodyPr/>
        <a:lstStyle/>
        <a:p>
          <a:endParaRPr lang="es-EC">
            <a:solidFill>
              <a:schemeClr val="tx1"/>
            </a:solidFill>
          </a:endParaRPr>
        </a:p>
      </dgm:t>
    </dgm:pt>
    <dgm:pt modelId="{CFA1FFEB-D331-4D90-A872-DE6DADAFF4FD}">
      <dgm:prSet phldrT="[Texto]"/>
      <dgm:spPr/>
      <dgm:t>
        <a:bodyPr/>
        <a:lstStyle/>
        <a:p>
          <a:r>
            <a:rPr lang="es-EC" dirty="0" smtClean="0">
              <a:solidFill>
                <a:schemeClr val="tx1"/>
              </a:solidFill>
            </a:rPr>
            <a:t>ABC</a:t>
          </a:r>
          <a:endParaRPr lang="es-EC" dirty="0">
            <a:solidFill>
              <a:schemeClr val="tx1"/>
            </a:solidFill>
          </a:endParaRPr>
        </a:p>
      </dgm:t>
    </dgm:pt>
    <dgm:pt modelId="{CC938A9A-CFE2-4415-A372-06702C4C7607}" type="parTrans" cxnId="{0CDD56B5-224F-4A37-A3C9-FAAE4DAA08D3}">
      <dgm:prSet/>
      <dgm:spPr/>
      <dgm:t>
        <a:bodyPr/>
        <a:lstStyle/>
        <a:p>
          <a:endParaRPr lang="es-EC">
            <a:solidFill>
              <a:schemeClr val="tx1"/>
            </a:solidFill>
          </a:endParaRPr>
        </a:p>
      </dgm:t>
    </dgm:pt>
    <dgm:pt modelId="{D058EF5E-97D9-4A4A-A1BF-74C299B53970}" type="sibTrans" cxnId="{0CDD56B5-224F-4A37-A3C9-FAAE4DAA08D3}">
      <dgm:prSet/>
      <dgm:spPr/>
      <dgm:t>
        <a:bodyPr/>
        <a:lstStyle/>
        <a:p>
          <a:endParaRPr lang="es-EC">
            <a:solidFill>
              <a:schemeClr val="tx1"/>
            </a:solidFill>
          </a:endParaRPr>
        </a:p>
      </dgm:t>
    </dgm:pt>
    <dgm:pt modelId="{439C30D3-3DF0-4BF6-BD4C-9242904BDA76}" type="pres">
      <dgm:prSet presAssocID="{89057EFA-DE85-4846-91F0-2041B280FB21}" presName="Name0" presStyleCnt="0">
        <dgm:presLayoutVars>
          <dgm:chMax val="4"/>
          <dgm:resizeHandles val="exact"/>
        </dgm:presLayoutVars>
      </dgm:prSet>
      <dgm:spPr/>
      <dgm:t>
        <a:bodyPr/>
        <a:lstStyle/>
        <a:p>
          <a:endParaRPr lang="es-EC"/>
        </a:p>
      </dgm:t>
    </dgm:pt>
    <dgm:pt modelId="{ABCCF080-01DE-464D-8BF3-94339E3B72EC}" type="pres">
      <dgm:prSet presAssocID="{89057EFA-DE85-4846-91F0-2041B280FB21}" presName="ellipse" presStyleLbl="trBgShp" presStyleIdx="0" presStyleCnt="1"/>
      <dgm:spPr/>
    </dgm:pt>
    <dgm:pt modelId="{7C592C91-6A44-4EB8-A87B-BC8A408DEA18}" type="pres">
      <dgm:prSet presAssocID="{89057EFA-DE85-4846-91F0-2041B280FB21}" presName="arrow1" presStyleLbl="fgShp" presStyleIdx="0" presStyleCnt="1"/>
      <dgm:spPr/>
    </dgm:pt>
    <dgm:pt modelId="{45015C5A-7809-486F-B1E2-A796754901D0}" type="pres">
      <dgm:prSet presAssocID="{89057EFA-DE85-4846-91F0-2041B280FB21}" presName="rectangle" presStyleLbl="revTx" presStyleIdx="0" presStyleCnt="1">
        <dgm:presLayoutVars>
          <dgm:bulletEnabled val="1"/>
        </dgm:presLayoutVars>
      </dgm:prSet>
      <dgm:spPr/>
      <dgm:t>
        <a:bodyPr/>
        <a:lstStyle/>
        <a:p>
          <a:endParaRPr lang="es-EC"/>
        </a:p>
      </dgm:t>
    </dgm:pt>
    <dgm:pt modelId="{F9BC0A33-7B12-415B-BF0A-83DB5F875792}" type="pres">
      <dgm:prSet presAssocID="{B3633C02-DA9C-4DBD-B44F-C11C1128A8F2}" presName="item1" presStyleLbl="node1" presStyleIdx="0" presStyleCnt="3">
        <dgm:presLayoutVars>
          <dgm:bulletEnabled val="1"/>
        </dgm:presLayoutVars>
      </dgm:prSet>
      <dgm:spPr/>
      <dgm:t>
        <a:bodyPr/>
        <a:lstStyle/>
        <a:p>
          <a:endParaRPr lang="es-EC"/>
        </a:p>
      </dgm:t>
    </dgm:pt>
    <dgm:pt modelId="{8EE033A8-725F-484F-BF63-BA42732D8504}" type="pres">
      <dgm:prSet presAssocID="{B40FCC8A-9C86-4CE9-9F5D-46C61F095B13}" presName="item2" presStyleLbl="node1" presStyleIdx="1" presStyleCnt="3">
        <dgm:presLayoutVars>
          <dgm:bulletEnabled val="1"/>
        </dgm:presLayoutVars>
      </dgm:prSet>
      <dgm:spPr/>
      <dgm:t>
        <a:bodyPr/>
        <a:lstStyle/>
        <a:p>
          <a:endParaRPr lang="es-EC"/>
        </a:p>
      </dgm:t>
    </dgm:pt>
    <dgm:pt modelId="{5A42C396-CCC0-43F3-910D-B257BB4453B7}" type="pres">
      <dgm:prSet presAssocID="{CFA1FFEB-D331-4D90-A872-DE6DADAFF4FD}" presName="item3" presStyleLbl="node1" presStyleIdx="2" presStyleCnt="3">
        <dgm:presLayoutVars>
          <dgm:bulletEnabled val="1"/>
        </dgm:presLayoutVars>
      </dgm:prSet>
      <dgm:spPr/>
      <dgm:t>
        <a:bodyPr/>
        <a:lstStyle/>
        <a:p>
          <a:endParaRPr lang="es-EC"/>
        </a:p>
      </dgm:t>
    </dgm:pt>
    <dgm:pt modelId="{0EB7A8F3-1B84-4D41-9FF6-7EC61CA61E1F}" type="pres">
      <dgm:prSet presAssocID="{89057EFA-DE85-4846-91F0-2041B280FB21}" presName="funnel" presStyleLbl="trAlignAcc1" presStyleIdx="0" presStyleCnt="1" custLinFactNeighborX="-1562" custLinFactNeighborY="-893"/>
      <dgm:spPr/>
    </dgm:pt>
  </dgm:ptLst>
  <dgm:cxnLst>
    <dgm:cxn modelId="{C08C3D65-975B-44EE-BBAA-09B4EE79E864}" srcId="{89057EFA-DE85-4846-91F0-2041B280FB21}" destId="{B3633C02-DA9C-4DBD-B44F-C11C1128A8F2}" srcOrd="1" destOrd="0" parTransId="{904A0EA7-0B8A-4393-9645-0BAE9C5E2384}" sibTransId="{45E44EEE-7DDC-4CC0-AEC5-92E52D3A8030}"/>
    <dgm:cxn modelId="{33FEE8E8-51E6-45C9-997B-BBDDEEF7F809}" type="presOf" srcId="{CFA1FFEB-D331-4D90-A872-DE6DADAFF4FD}" destId="{45015C5A-7809-486F-B1E2-A796754901D0}" srcOrd="0" destOrd="0" presId="urn:microsoft.com/office/officeart/2005/8/layout/funnel1"/>
    <dgm:cxn modelId="{D43C9DB8-D1FC-45F5-BAC8-E5609473C58C}" type="presOf" srcId="{B3633C02-DA9C-4DBD-B44F-C11C1128A8F2}" destId="{8EE033A8-725F-484F-BF63-BA42732D8504}" srcOrd="0" destOrd="0" presId="urn:microsoft.com/office/officeart/2005/8/layout/funnel1"/>
    <dgm:cxn modelId="{0CDD56B5-224F-4A37-A3C9-FAAE4DAA08D3}" srcId="{89057EFA-DE85-4846-91F0-2041B280FB21}" destId="{CFA1FFEB-D331-4D90-A872-DE6DADAFF4FD}" srcOrd="3" destOrd="0" parTransId="{CC938A9A-CFE2-4415-A372-06702C4C7607}" sibTransId="{D058EF5E-97D9-4A4A-A1BF-74C299B53970}"/>
    <dgm:cxn modelId="{553F7B66-7E10-40F6-80C0-9610E08D318C}" type="presOf" srcId="{709A6453-BE4B-4A6E-B771-CC29A649EED0}" destId="{5A42C396-CCC0-43F3-910D-B257BB4453B7}" srcOrd="0" destOrd="0" presId="urn:microsoft.com/office/officeart/2005/8/layout/funnel1"/>
    <dgm:cxn modelId="{BD419C92-A1F7-4220-BA7A-645639173F8D}" type="presOf" srcId="{B40FCC8A-9C86-4CE9-9F5D-46C61F095B13}" destId="{F9BC0A33-7B12-415B-BF0A-83DB5F875792}" srcOrd="0" destOrd="0" presId="urn:microsoft.com/office/officeart/2005/8/layout/funnel1"/>
    <dgm:cxn modelId="{3BEFD68A-E860-4C8E-9B29-85AA253F21F6}" srcId="{89057EFA-DE85-4846-91F0-2041B280FB21}" destId="{709A6453-BE4B-4A6E-B771-CC29A649EED0}" srcOrd="0" destOrd="0" parTransId="{76D29DEB-9F3C-41BF-A57D-94CD3AD30126}" sibTransId="{5BE4E0A6-174A-467B-8799-FB2E0E258377}"/>
    <dgm:cxn modelId="{B553EA32-C211-4275-BCB7-E466BC0A3DC6}" type="presOf" srcId="{89057EFA-DE85-4846-91F0-2041B280FB21}" destId="{439C30D3-3DF0-4BF6-BD4C-9242904BDA76}" srcOrd="0" destOrd="0" presId="urn:microsoft.com/office/officeart/2005/8/layout/funnel1"/>
    <dgm:cxn modelId="{8FBE21B1-86B8-49CA-857F-875584CBF457}" srcId="{89057EFA-DE85-4846-91F0-2041B280FB21}" destId="{B40FCC8A-9C86-4CE9-9F5D-46C61F095B13}" srcOrd="2" destOrd="0" parTransId="{3231FC8A-89C5-4CAD-88A0-C961F5A381F6}" sibTransId="{297DB64A-017E-48E8-BF59-79EB970F3E30}"/>
    <dgm:cxn modelId="{85E3777C-7848-480F-B252-33A761B0CCEB}" type="presParOf" srcId="{439C30D3-3DF0-4BF6-BD4C-9242904BDA76}" destId="{ABCCF080-01DE-464D-8BF3-94339E3B72EC}" srcOrd="0" destOrd="0" presId="urn:microsoft.com/office/officeart/2005/8/layout/funnel1"/>
    <dgm:cxn modelId="{166E8DA4-7C77-4D60-8AF9-B5B5276025A1}" type="presParOf" srcId="{439C30D3-3DF0-4BF6-BD4C-9242904BDA76}" destId="{7C592C91-6A44-4EB8-A87B-BC8A408DEA18}" srcOrd="1" destOrd="0" presId="urn:microsoft.com/office/officeart/2005/8/layout/funnel1"/>
    <dgm:cxn modelId="{3DF5DB20-8311-4FDD-A8A8-6D5B6A11FF16}" type="presParOf" srcId="{439C30D3-3DF0-4BF6-BD4C-9242904BDA76}" destId="{45015C5A-7809-486F-B1E2-A796754901D0}" srcOrd="2" destOrd="0" presId="urn:microsoft.com/office/officeart/2005/8/layout/funnel1"/>
    <dgm:cxn modelId="{6C6C2E61-DD2A-45FE-BFDE-CAC0AEFC86F6}" type="presParOf" srcId="{439C30D3-3DF0-4BF6-BD4C-9242904BDA76}" destId="{F9BC0A33-7B12-415B-BF0A-83DB5F875792}" srcOrd="3" destOrd="0" presId="urn:microsoft.com/office/officeart/2005/8/layout/funnel1"/>
    <dgm:cxn modelId="{224D3CB4-3FAB-4FB1-9766-FAEE4537C001}" type="presParOf" srcId="{439C30D3-3DF0-4BF6-BD4C-9242904BDA76}" destId="{8EE033A8-725F-484F-BF63-BA42732D8504}" srcOrd="4" destOrd="0" presId="urn:microsoft.com/office/officeart/2005/8/layout/funnel1"/>
    <dgm:cxn modelId="{275E9CA0-5583-411F-B6FC-56D5E2EDBAB6}" type="presParOf" srcId="{439C30D3-3DF0-4BF6-BD4C-9242904BDA76}" destId="{5A42C396-CCC0-43F3-910D-B257BB4453B7}" srcOrd="5" destOrd="0" presId="urn:microsoft.com/office/officeart/2005/8/layout/funnel1"/>
    <dgm:cxn modelId="{55B20F9D-FB04-4161-A4F6-406991F1BF3C}" type="presParOf" srcId="{439C30D3-3DF0-4BF6-BD4C-9242904BDA76}" destId="{0EB7A8F3-1B84-4D41-9FF6-7EC61CA61E1F}"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0E3ED2-20AF-44E7-84B0-99584977F068}" type="doc">
      <dgm:prSet loTypeId="urn:microsoft.com/office/officeart/2005/8/layout/radial2" loCatId="relationship" qsTypeId="urn:microsoft.com/office/officeart/2005/8/quickstyle/simple1" qsCatId="simple" csTypeId="urn:microsoft.com/office/officeart/2005/8/colors/colorful4" csCatId="colorful" phldr="1"/>
      <dgm:spPr/>
      <dgm:t>
        <a:bodyPr/>
        <a:lstStyle/>
        <a:p>
          <a:endParaRPr lang="es-EC"/>
        </a:p>
      </dgm:t>
    </dgm:pt>
    <dgm:pt modelId="{4820E32D-809B-46AB-B3BB-22487B516770}">
      <dgm:prSet phldrT="[Texto]"/>
      <dgm:spPr/>
      <dgm:t>
        <a:bodyPr/>
        <a:lstStyle/>
        <a:p>
          <a:r>
            <a:rPr lang="es-EC" dirty="0" smtClean="0">
              <a:solidFill>
                <a:schemeClr val="tx1"/>
              </a:solidFill>
            </a:rPr>
            <a:t>Orden de pedido</a:t>
          </a:r>
          <a:endParaRPr lang="es-EC" dirty="0">
            <a:solidFill>
              <a:schemeClr val="tx1"/>
            </a:solidFill>
          </a:endParaRPr>
        </a:p>
      </dgm:t>
    </dgm:pt>
    <dgm:pt modelId="{99ECBF7A-E697-4178-A4BE-7C0D86C3B275}" type="parTrans" cxnId="{7953750C-D538-47E9-96CF-224D302051C5}">
      <dgm:prSet/>
      <dgm:spPr/>
      <dgm:t>
        <a:bodyPr/>
        <a:lstStyle/>
        <a:p>
          <a:endParaRPr lang="es-EC">
            <a:solidFill>
              <a:schemeClr val="tx1"/>
            </a:solidFill>
          </a:endParaRPr>
        </a:p>
      </dgm:t>
    </dgm:pt>
    <dgm:pt modelId="{738B244F-FBBF-46A9-9CDA-CC9FD0873C85}" type="sibTrans" cxnId="{7953750C-D538-47E9-96CF-224D302051C5}">
      <dgm:prSet/>
      <dgm:spPr/>
      <dgm:t>
        <a:bodyPr/>
        <a:lstStyle/>
        <a:p>
          <a:endParaRPr lang="es-EC">
            <a:solidFill>
              <a:schemeClr val="tx1"/>
            </a:solidFill>
          </a:endParaRPr>
        </a:p>
      </dgm:t>
    </dgm:pt>
    <dgm:pt modelId="{51DC6262-12A8-4922-8504-46157411C598}">
      <dgm:prSet phldrT="[Texto]"/>
      <dgm:spPr/>
      <dgm:t>
        <a:bodyPr/>
        <a:lstStyle/>
        <a:p>
          <a:r>
            <a:rPr lang="es-EC" dirty="0" smtClean="0">
              <a:solidFill>
                <a:schemeClr val="tx1"/>
              </a:solidFill>
            </a:rPr>
            <a:t>Cantidad </a:t>
          </a:r>
          <a:endParaRPr lang="es-EC" dirty="0">
            <a:solidFill>
              <a:schemeClr val="tx1"/>
            </a:solidFill>
          </a:endParaRPr>
        </a:p>
      </dgm:t>
    </dgm:pt>
    <dgm:pt modelId="{C1CD6520-A914-4C11-9B04-3012E2891393}" type="parTrans" cxnId="{02B08E22-109C-49AC-AA00-706C1FC59A3E}">
      <dgm:prSet/>
      <dgm:spPr/>
      <dgm:t>
        <a:bodyPr/>
        <a:lstStyle/>
        <a:p>
          <a:endParaRPr lang="es-EC">
            <a:solidFill>
              <a:schemeClr val="tx1"/>
            </a:solidFill>
          </a:endParaRPr>
        </a:p>
      </dgm:t>
    </dgm:pt>
    <dgm:pt modelId="{A96A1410-7FCB-48CB-B6BD-5FA17ACDB3D4}" type="sibTrans" cxnId="{02B08E22-109C-49AC-AA00-706C1FC59A3E}">
      <dgm:prSet/>
      <dgm:spPr/>
      <dgm:t>
        <a:bodyPr/>
        <a:lstStyle/>
        <a:p>
          <a:endParaRPr lang="es-EC">
            <a:solidFill>
              <a:schemeClr val="tx1"/>
            </a:solidFill>
          </a:endParaRPr>
        </a:p>
      </dgm:t>
    </dgm:pt>
    <dgm:pt modelId="{76E27E45-7ABC-411F-BC31-9A3C2871F785}">
      <dgm:prSet phldrT="[Texto]"/>
      <dgm:spPr/>
      <dgm:t>
        <a:bodyPr/>
        <a:lstStyle/>
        <a:p>
          <a:r>
            <a:rPr lang="es-EC" dirty="0" smtClean="0">
              <a:solidFill>
                <a:schemeClr val="tx1"/>
              </a:solidFill>
            </a:rPr>
            <a:t>Costos </a:t>
          </a:r>
          <a:endParaRPr lang="es-EC" dirty="0">
            <a:solidFill>
              <a:schemeClr val="tx1"/>
            </a:solidFill>
          </a:endParaRPr>
        </a:p>
      </dgm:t>
    </dgm:pt>
    <dgm:pt modelId="{DA598312-FA7D-42EB-9A9F-4EA8439A49D5}" type="parTrans" cxnId="{490166BA-E6B5-48A1-83F4-255D24B5EB7E}">
      <dgm:prSet/>
      <dgm:spPr/>
      <dgm:t>
        <a:bodyPr/>
        <a:lstStyle/>
        <a:p>
          <a:endParaRPr lang="es-EC">
            <a:solidFill>
              <a:schemeClr val="tx1"/>
            </a:solidFill>
          </a:endParaRPr>
        </a:p>
      </dgm:t>
    </dgm:pt>
    <dgm:pt modelId="{37DAD787-5394-4E5D-BEAB-C9070B78798D}" type="sibTrans" cxnId="{490166BA-E6B5-48A1-83F4-255D24B5EB7E}">
      <dgm:prSet/>
      <dgm:spPr/>
      <dgm:t>
        <a:bodyPr/>
        <a:lstStyle/>
        <a:p>
          <a:endParaRPr lang="es-EC">
            <a:solidFill>
              <a:schemeClr val="tx1"/>
            </a:solidFill>
          </a:endParaRPr>
        </a:p>
      </dgm:t>
    </dgm:pt>
    <dgm:pt modelId="{D6AD8E3C-8AB7-4660-BB24-BED682410E81}">
      <dgm:prSet phldrT="[Texto]"/>
      <dgm:spPr/>
      <dgm:t>
        <a:bodyPr/>
        <a:lstStyle/>
        <a:p>
          <a:r>
            <a:rPr lang="es-EC" dirty="0" smtClean="0">
              <a:solidFill>
                <a:schemeClr val="tx1"/>
              </a:solidFill>
            </a:rPr>
            <a:t>Indirectos </a:t>
          </a:r>
          <a:endParaRPr lang="es-EC" dirty="0">
            <a:solidFill>
              <a:schemeClr val="tx1"/>
            </a:solidFill>
          </a:endParaRPr>
        </a:p>
      </dgm:t>
    </dgm:pt>
    <dgm:pt modelId="{97BE2E64-DB70-4730-B4E3-337F8059E7F8}" type="parTrans" cxnId="{CF952609-200E-4DDC-948F-46C307A9D232}">
      <dgm:prSet/>
      <dgm:spPr/>
      <dgm:t>
        <a:bodyPr/>
        <a:lstStyle/>
        <a:p>
          <a:endParaRPr lang="es-EC">
            <a:solidFill>
              <a:schemeClr val="tx1"/>
            </a:solidFill>
          </a:endParaRPr>
        </a:p>
      </dgm:t>
    </dgm:pt>
    <dgm:pt modelId="{64A9959C-3D81-4320-8137-3EEC9E8468E2}" type="sibTrans" cxnId="{CF952609-200E-4DDC-948F-46C307A9D232}">
      <dgm:prSet/>
      <dgm:spPr/>
      <dgm:t>
        <a:bodyPr/>
        <a:lstStyle/>
        <a:p>
          <a:endParaRPr lang="es-EC">
            <a:solidFill>
              <a:schemeClr val="tx1"/>
            </a:solidFill>
          </a:endParaRPr>
        </a:p>
      </dgm:t>
    </dgm:pt>
    <dgm:pt modelId="{12E5861F-C30C-45E5-8A87-80FF94E1F43F}">
      <dgm:prSet phldrT="[Texto]"/>
      <dgm:spPr/>
      <dgm:t>
        <a:bodyPr/>
        <a:lstStyle/>
        <a:p>
          <a:r>
            <a:rPr lang="es-EC" dirty="0" smtClean="0">
              <a:solidFill>
                <a:schemeClr val="tx1"/>
              </a:solidFill>
            </a:rPr>
            <a:t>Directos </a:t>
          </a:r>
          <a:endParaRPr lang="es-EC" dirty="0">
            <a:solidFill>
              <a:schemeClr val="tx1"/>
            </a:solidFill>
          </a:endParaRPr>
        </a:p>
      </dgm:t>
    </dgm:pt>
    <dgm:pt modelId="{DCDBC3C5-5191-4D16-84E1-874CEB5B6C75}" type="parTrans" cxnId="{25D414C3-481C-433F-8542-34A88E95059C}">
      <dgm:prSet/>
      <dgm:spPr/>
      <dgm:t>
        <a:bodyPr/>
        <a:lstStyle/>
        <a:p>
          <a:endParaRPr lang="es-EC">
            <a:solidFill>
              <a:schemeClr val="tx1"/>
            </a:solidFill>
          </a:endParaRPr>
        </a:p>
      </dgm:t>
    </dgm:pt>
    <dgm:pt modelId="{F2DDD0AE-07A1-46D0-8441-B5D6217FA9A1}" type="sibTrans" cxnId="{25D414C3-481C-433F-8542-34A88E95059C}">
      <dgm:prSet/>
      <dgm:spPr/>
      <dgm:t>
        <a:bodyPr/>
        <a:lstStyle/>
        <a:p>
          <a:endParaRPr lang="es-EC">
            <a:solidFill>
              <a:schemeClr val="tx1"/>
            </a:solidFill>
          </a:endParaRPr>
        </a:p>
      </dgm:t>
    </dgm:pt>
    <dgm:pt modelId="{D7F6AC84-DE64-4293-ABF8-22C5735DF72C}">
      <dgm:prSet phldrT="[Texto]"/>
      <dgm:spPr/>
      <dgm:t>
        <a:bodyPr/>
        <a:lstStyle/>
        <a:p>
          <a:r>
            <a:rPr lang="es-EC" dirty="0" smtClean="0">
              <a:solidFill>
                <a:schemeClr val="tx1"/>
              </a:solidFill>
            </a:rPr>
            <a:t>Costos Estimados </a:t>
          </a:r>
          <a:endParaRPr lang="es-EC" dirty="0">
            <a:solidFill>
              <a:schemeClr val="tx1"/>
            </a:solidFill>
          </a:endParaRPr>
        </a:p>
      </dgm:t>
    </dgm:pt>
    <dgm:pt modelId="{C4090AD2-360C-4D15-A2CD-08BAB3E2FB0A}" type="parTrans" cxnId="{50085CF2-B89D-4530-9847-2878C1FEC385}">
      <dgm:prSet/>
      <dgm:spPr/>
      <dgm:t>
        <a:bodyPr/>
        <a:lstStyle/>
        <a:p>
          <a:endParaRPr lang="es-EC">
            <a:solidFill>
              <a:schemeClr val="tx1"/>
            </a:solidFill>
          </a:endParaRPr>
        </a:p>
      </dgm:t>
    </dgm:pt>
    <dgm:pt modelId="{4F0280AD-F541-484E-95F9-A6DAA80DDDA0}" type="sibTrans" cxnId="{50085CF2-B89D-4530-9847-2878C1FEC385}">
      <dgm:prSet/>
      <dgm:spPr/>
      <dgm:t>
        <a:bodyPr/>
        <a:lstStyle/>
        <a:p>
          <a:endParaRPr lang="es-EC">
            <a:solidFill>
              <a:schemeClr val="tx1"/>
            </a:solidFill>
          </a:endParaRPr>
        </a:p>
      </dgm:t>
    </dgm:pt>
    <dgm:pt modelId="{F147A85E-DC6A-4A22-B629-60F30B681ECC}">
      <dgm:prSet phldrT="[Texto]"/>
      <dgm:spPr/>
      <dgm:t>
        <a:bodyPr/>
        <a:lstStyle/>
        <a:p>
          <a:r>
            <a:rPr lang="es-EC" dirty="0" smtClean="0">
              <a:solidFill>
                <a:schemeClr val="tx1"/>
              </a:solidFill>
            </a:rPr>
            <a:t>CIF</a:t>
          </a:r>
          <a:r>
            <a:rPr lang="es-EC" baseline="0" dirty="0" smtClean="0">
              <a:solidFill>
                <a:schemeClr val="tx1"/>
              </a:solidFill>
            </a:rPr>
            <a:t> Aplicados </a:t>
          </a:r>
          <a:endParaRPr lang="es-EC" dirty="0">
            <a:solidFill>
              <a:schemeClr val="tx1"/>
            </a:solidFill>
          </a:endParaRPr>
        </a:p>
      </dgm:t>
    </dgm:pt>
    <dgm:pt modelId="{9E698DB4-8B81-4119-95E9-05AEF897DD53}" type="parTrans" cxnId="{99334BF9-AB4C-4637-950F-55B7533881FC}">
      <dgm:prSet/>
      <dgm:spPr/>
      <dgm:t>
        <a:bodyPr/>
        <a:lstStyle/>
        <a:p>
          <a:endParaRPr lang="es-EC">
            <a:solidFill>
              <a:schemeClr val="tx1"/>
            </a:solidFill>
          </a:endParaRPr>
        </a:p>
      </dgm:t>
    </dgm:pt>
    <dgm:pt modelId="{45A2F82F-EC97-4FE2-9D8A-AB8643C52535}" type="sibTrans" cxnId="{99334BF9-AB4C-4637-950F-55B7533881FC}">
      <dgm:prSet/>
      <dgm:spPr/>
      <dgm:t>
        <a:bodyPr/>
        <a:lstStyle/>
        <a:p>
          <a:endParaRPr lang="es-EC">
            <a:solidFill>
              <a:schemeClr val="tx1"/>
            </a:solidFill>
          </a:endParaRPr>
        </a:p>
      </dgm:t>
    </dgm:pt>
    <dgm:pt modelId="{71E11E06-50BC-46A7-99E7-DC66B8066235}">
      <dgm:prSet phldrT="[Texto]"/>
      <dgm:spPr/>
      <dgm:t>
        <a:bodyPr/>
        <a:lstStyle/>
        <a:p>
          <a:r>
            <a:rPr lang="es-EC" dirty="0" smtClean="0">
              <a:solidFill>
                <a:schemeClr val="tx1"/>
              </a:solidFill>
            </a:rPr>
            <a:t>Ajuste contable </a:t>
          </a:r>
          <a:endParaRPr lang="es-EC" dirty="0">
            <a:solidFill>
              <a:schemeClr val="tx1"/>
            </a:solidFill>
          </a:endParaRPr>
        </a:p>
      </dgm:t>
    </dgm:pt>
    <dgm:pt modelId="{4B30721B-B850-4523-861E-D39D0CB4EA1A}" type="parTrans" cxnId="{C73DD2F4-7E45-4E00-8B4D-67C3713255A2}">
      <dgm:prSet/>
      <dgm:spPr/>
      <dgm:t>
        <a:bodyPr/>
        <a:lstStyle/>
        <a:p>
          <a:endParaRPr lang="es-EC">
            <a:solidFill>
              <a:schemeClr val="tx1"/>
            </a:solidFill>
          </a:endParaRPr>
        </a:p>
      </dgm:t>
    </dgm:pt>
    <dgm:pt modelId="{70D42714-6F4A-4BE4-BE5F-D73B81A47B1A}" type="sibTrans" cxnId="{C73DD2F4-7E45-4E00-8B4D-67C3713255A2}">
      <dgm:prSet/>
      <dgm:spPr/>
      <dgm:t>
        <a:bodyPr/>
        <a:lstStyle/>
        <a:p>
          <a:endParaRPr lang="es-EC">
            <a:solidFill>
              <a:schemeClr val="tx1"/>
            </a:solidFill>
          </a:endParaRPr>
        </a:p>
      </dgm:t>
    </dgm:pt>
    <dgm:pt modelId="{F44E9C14-1E83-4AA0-8F5B-E0DA77713E36}">
      <dgm:prSet phldrT="[Texto]"/>
      <dgm:spPr/>
      <dgm:t>
        <a:bodyPr/>
        <a:lstStyle/>
        <a:p>
          <a:r>
            <a:rPr lang="es-EC" dirty="0" smtClean="0">
              <a:solidFill>
                <a:schemeClr val="tx1"/>
              </a:solidFill>
            </a:rPr>
            <a:t>Tamaño</a:t>
          </a:r>
          <a:endParaRPr lang="es-EC" dirty="0">
            <a:solidFill>
              <a:schemeClr val="tx1"/>
            </a:solidFill>
          </a:endParaRPr>
        </a:p>
      </dgm:t>
    </dgm:pt>
    <dgm:pt modelId="{5A945571-B860-4B8E-9D7B-9E26BA08B036}" type="parTrans" cxnId="{685B0ED2-DB58-4E5E-81C9-6B3B227CCE7D}">
      <dgm:prSet/>
      <dgm:spPr/>
      <dgm:t>
        <a:bodyPr/>
        <a:lstStyle/>
        <a:p>
          <a:endParaRPr lang="es-EC">
            <a:solidFill>
              <a:schemeClr val="tx1"/>
            </a:solidFill>
          </a:endParaRPr>
        </a:p>
      </dgm:t>
    </dgm:pt>
    <dgm:pt modelId="{E1F98113-1E92-47E7-A2C6-DE2AB79946DC}" type="sibTrans" cxnId="{685B0ED2-DB58-4E5E-81C9-6B3B227CCE7D}">
      <dgm:prSet/>
      <dgm:spPr/>
      <dgm:t>
        <a:bodyPr/>
        <a:lstStyle/>
        <a:p>
          <a:endParaRPr lang="es-EC">
            <a:solidFill>
              <a:schemeClr val="tx1"/>
            </a:solidFill>
          </a:endParaRPr>
        </a:p>
      </dgm:t>
    </dgm:pt>
    <dgm:pt modelId="{9C205956-206B-458A-B1FB-9E7CE2CEE4E5}">
      <dgm:prSet phldrT="[Texto]"/>
      <dgm:spPr/>
      <dgm:t>
        <a:bodyPr/>
        <a:lstStyle/>
        <a:p>
          <a:r>
            <a:rPr lang="es-EC" dirty="0" smtClean="0">
              <a:solidFill>
                <a:schemeClr val="tx1"/>
              </a:solidFill>
            </a:rPr>
            <a:t>Clase </a:t>
          </a:r>
          <a:endParaRPr lang="es-EC" dirty="0">
            <a:solidFill>
              <a:schemeClr val="tx1"/>
            </a:solidFill>
          </a:endParaRPr>
        </a:p>
      </dgm:t>
    </dgm:pt>
    <dgm:pt modelId="{8FA19519-7FE7-4D48-B83E-B30D93C5B67E}" type="parTrans" cxnId="{9B41E536-EBF6-4888-9E9A-F3A72163D755}">
      <dgm:prSet/>
      <dgm:spPr/>
      <dgm:t>
        <a:bodyPr/>
        <a:lstStyle/>
        <a:p>
          <a:endParaRPr lang="es-EC">
            <a:solidFill>
              <a:schemeClr val="tx1"/>
            </a:solidFill>
          </a:endParaRPr>
        </a:p>
      </dgm:t>
    </dgm:pt>
    <dgm:pt modelId="{9282E66B-10D5-46A6-9AED-E4A367DE02F3}" type="sibTrans" cxnId="{9B41E536-EBF6-4888-9E9A-F3A72163D755}">
      <dgm:prSet/>
      <dgm:spPr/>
      <dgm:t>
        <a:bodyPr/>
        <a:lstStyle/>
        <a:p>
          <a:endParaRPr lang="es-EC">
            <a:solidFill>
              <a:schemeClr val="tx1"/>
            </a:solidFill>
          </a:endParaRPr>
        </a:p>
      </dgm:t>
    </dgm:pt>
    <dgm:pt modelId="{F8C3F3DA-1B13-40E9-AA7E-B0A22A675D6A}" type="pres">
      <dgm:prSet presAssocID="{D60E3ED2-20AF-44E7-84B0-99584977F068}" presName="composite" presStyleCnt="0">
        <dgm:presLayoutVars>
          <dgm:chMax val="5"/>
          <dgm:dir/>
          <dgm:animLvl val="ctr"/>
          <dgm:resizeHandles val="exact"/>
        </dgm:presLayoutVars>
      </dgm:prSet>
      <dgm:spPr/>
      <dgm:t>
        <a:bodyPr/>
        <a:lstStyle/>
        <a:p>
          <a:endParaRPr lang="es-EC"/>
        </a:p>
      </dgm:t>
    </dgm:pt>
    <dgm:pt modelId="{2FA32A20-DBD9-460B-938D-BADF69D443B1}" type="pres">
      <dgm:prSet presAssocID="{D60E3ED2-20AF-44E7-84B0-99584977F068}" presName="cycle" presStyleCnt="0"/>
      <dgm:spPr/>
    </dgm:pt>
    <dgm:pt modelId="{865A8128-6706-4E82-AEB5-4C33E8AACC1A}" type="pres">
      <dgm:prSet presAssocID="{D60E3ED2-20AF-44E7-84B0-99584977F068}" presName="centerShape" presStyleCnt="0"/>
      <dgm:spPr/>
    </dgm:pt>
    <dgm:pt modelId="{701B5536-5735-452C-82B7-05C9C2A15C55}" type="pres">
      <dgm:prSet presAssocID="{D60E3ED2-20AF-44E7-84B0-99584977F068}" presName="connSite" presStyleLbl="node1" presStyleIdx="0" presStyleCnt="4"/>
      <dgm:spPr/>
    </dgm:pt>
    <dgm:pt modelId="{2E30ECA1-B0ED-4360-B412-ABED2ECA7C9C}" type="pres">
      <dgm:prSet presAssocID="{D60E3ED2-20AF-44E7-84B0-99584977F068}" presName="visible" presStyleLbl="node1" presStyleIdx="0" presStyleCnt="4" custLinFactNeighborX="-313" custLinFactNeighborY="341"/>
      <dgm:spPr>
        <a:blipFill rotWithShape="0">
          <a:blip xmlns:r="http://schemas.openxmlformats.org/officeDocument/2006/relationships" r:embed="rId1"/>
          <a:stretch>
            <a:fillRect/>
          </a:stretch>
        </a:blipFill>
      </dgm:spPr>
    </dgm:pt>
    <dgm:pt modelId="{344B1594-C5D8-48F0-891C-13E156AF31A3}" type="pres">
      <dgm:prSet presAssocID="{99ECBF7A-E697-4178-A4BE-7C0D86C3B275}" presName="Name25" presStyleLbl="parChTrans1D1" presStyleIdx="0" presStyleCnt="3"/>
      <dgm:spPr/>
      <dgm:t>
        <a:bodyPr/>
        <a:lstStyle/>
        <a:p>
          <a:endParaRPr lang="es-EC"/>
        </a:p>
      </dgm:t>
    </dgm:pt>
    <dgm:pt modelId="{743931C8-31EE-486A-B051-4998CCD6DACD}" type="pres">
      <dgm:prSet presAssocID="{4820E32D-809B-46AB-B3BB-22487B516770}" presName="node" presStyleCnt="0"/>
      <dgm:spPr/>
    </dgm:pt>
    <dgm:pt modelId="{88348552-DA6D-49C9-B014-C74CEAE21C46}" type="pres">
      <dgm:prSet presAssocID="{4820E32D-809B-46AB-B3BB-22487B516770}" presName="parentNode" presStyleLbl="node1" presStyleIdx="1" presStyleCnt="4">
        <dgm:presLayoutVars>
          <dgm:chMax val="1"/>
          <dgm:bulletEnabled val="1"/>
        </dgm:presLayoutVars>
      </dgm:prSet>
      <dgm:spPr/>
      <dgm:t>
        <a:bodyPr/>
        <a:lstStyle/>
        <a:p>
          <a:endParaRPr lang="es-EC"/>
        </a:p>
      </dgm:t>
    </dgm:pt>
    <dgm:pt modelId="{19113EF7-25A2-4920-8EE2-F10F1414E810}" type="pres">
      <dgm:prSet presAssocID="{4820E32D-809B-46AB-B3BB-22487B516770}" presName="childNode" presStyleLbl="revTx" presStyleIdx="0" presStyleCnt="3">
        <dgm:presLayoutVars>
          <dgm:bulletEnabled val="1"/>
        </dgm:presLayoutVars>
      </dgm:prSet>
      <dgm:spPr/>
      <dgm:t>
        <a:bodyPr/>
        <a:lstStyle/>
        <a:p>
          <a:endParaRPr lang="es-EC"/>
        </a:p>
      </dgm:t>
    </dgm:pt>
    <dgm:pt modelId="{425480A2-0C3B-4F82-9BD2-96114CBC6BE4}" type="pres">
      <dgm:prSet presAssocID="{DA598312-FA7D-42EB-9A9F-4EA8439A49D5}" presName="Name25" presStyleLbl="parChTrans1D1" presStyleIdx="1" presStyleCnt="3"/>
      <dgm:spPr/>
      <dgm:t>
        <a:bodyPr/>
        <a:lstStyle/>
        <a:p>
          <a:endParaRPr lang="es-EC"/>
        </a:p>
      </dgm:t>
    </dgm:pt>
    <dgm:pt modelId="{98506162-9112-49F3-8D59-04B3DE760FB2}" type="pres">
      <dgm:prSet presAssocID="{76E27E45-7ABC-411F-BC31-9A3C2871F785}" presName="node" presStyleCnt="0"/>
      <dgm:spPr/>
    </dgm:pt>
    <dgm:pt modelId="{ADC078EA-8DB9-4A6D-B0D9-A2A2151F119B}" type="pres">
      <dgm:prSet presAssocID="{76E27E45-7ABC-411F-BC31-9A3C2871F785}" presName="parentNode" presStyleLbl="node1" presStyleIdx="2" presStyleCnt="4">
        <dgm:presLayoutVars>
          <dgm:chMax val="1"/>
          <dgm:bulletEnabled val="1"/>
        </dgm:presLayoutVars>
      </dgm:prSet>
      <dgm:spPr/>
      <dgm:t>
        <a:bodyPr/>
        <a:lstStyle/>
        <a:p>
          <a:endParaRPr lang="es-EC"/>
        </a:p>
      </dgm:t>
    </dgm:pt>
    <dgm:pt modelId="{C7F15F12-2395-4899-AEA3-C1E483179B71}" type="pres">
      <dgm:prSet presAssocID="{76E27E45-7ABC-411F-BC31-9A3C2871F785}" presName="childNode" presStyleLbl="revTx" presStyleIdx="1" presStyleCnt="3">
        <dgm:presLayoutVars>
          <dgm:bulletEnabled val="1"/>
        </dgm:presLayoutVars>
      </dgm:prSet>
      <dgm:spPr/>
      <dgm:t>
        <a:bodyPr/>
        <a:lstStyle/>
        <a:p>
          <a:endParaRPr lang="es-EC"/>
        </a:p>
      </dgm:t>
    </dgm:pt>
    <dgm:pt modelId="{6875917C-720B-488F-BD7C-9577D7DB3FCF}" type="pres">
      <dgm:prSet presAssocID="{C4090AD2-360C-4D15-A2CD-08BAB3E2FB0A}" presName="Name25" presStyleLbl="parChTrans1D1" presStyleIdx="2" presStyleCnt="3"/>
      <dgm:spPr/>
      <dgm:t>
        <a:bodyPr/>
        <a:lstStyle/>
        <a:p>
          <a:endParaRPr lang="es-EC"/>
        </a:p>
      </dgm:t>
    </dgm:pt>
    <dgm:pt modelId="{8C19C4DA-B59D-436B-A19D-AB0B928AF67E}" type="pres">
      <dgm:prSet presAssocID="{D7F6AC84-DE64-4293-ABF8-22C5735DF72C}" presName="node" presStyleCnt="0"/>
      <dgm:spPr/>
    </dgm:pt>
    <dgm:pt modelId="{80875CF0-1D8B-4DF6-8FEC-76282AEBD4D8}" type="pres">
      <dgm:prSet presAssocID="{D7F6AC84-DE64-4293-ABF8-22C5735DF72C}" presName="parentNode" presStyleLbl="node1" presStyleIdx="3" presStyleCnt="4">
        <dgm:presLayoutVars>
          <dgm:chMax val="1"/>
          <dgm:bulletEnabled val="1"/>
        </dgm:presLayoutVars>
      </dgm:prSet>
      <dgm:spPr/>
      <dgm:t>
        <a:bodyPr/>
        <a:lstStyle/>
        <a:p>
          <a:endParaRPr lang="es-EC"/>
        </a:p>
      </dgm:t>
    </dgm:pt>
    <dgm:pt modelId="{6577F51C-F09F-4C15-A544-77B445C73A80}" type="pres">
      <dgm:prSet presAssocID="{D7F6AC84-DE64-4293-ABF8-22C5735DF72C}" presName="childNode" presStyleLbl="revTx" presStyleIdx="2" presStyleCnt="3">
        <dgm:presLayoutVars>
          <dgm:bulletEnabled val="1"/>
        </dgm:presLayoutVars>
      </dgm:prSet>
      <dgm:spPr/>
      <dgm:t>
        <a:bodyPr/>
        <a:lstStyle/>
        <a:p>
          <a:endParaRPr lang="es-EC"/>
        </a:p>
      </dgm:t>
    </dgm:pt>
  </dgm:ptLst>
  <dgm:cxnLst>
    <dgm:cxn modelId="{12E781A7-23A2-420A-A228-C7A30D54F3C4}" type="presOf" srcId="{4820E32D-809B-46AB-B3BB-22487B516770}" destId="{88348552-DA6D-49C9-B014-C74CEAE21C46}" srcOrd="0" destOrd="0" presId="urn:microsoft.com/office/officeart/2005/8/layout/radial2"/>
    <dgm:cxn modelId="{7953750C-D538-47E9-96CF-224D302051C5}" srcId="{D60E3ED2-20AF-44E7-84B0-99584977F068}" destId="{4820E32D-809B-46AB-B3BB-22487B516770}" srcOrd="0" destOrd="0" parTransId="{99ECBF7A-E697-4178-A4BE-7C0D86C3B275}" sibTransId="{738B244F-FBBF-46A9-9CDA-CC9FD0873C85}"/>
    <dgm:cxn modelId="{7ABF0B6B-2DAB-4657-BFCD-9E61C3F82040}" type="presOf" srcId="{F44E9C14-1E83-4AA0-8F5B-E0DA77713E36}" destId="{19113EF7-25A2-4920-8EE2-F10F1414E810}" srcOrd="0" destOrd="1" presId="urn:microsoft.com/office/officeart/2005/8/layout/radial2"/>
    <dgm:cxn modelId="{05B888B5-58F7-458E-A99B-702D4687BB38}" type="presOf" srcId="{71E11E06-50BC-46A7-99E7-DC66B8066235}" destId="{6577F51C-F09F-4C15-A544-77B445C73A80}" srcOrd="0" destOrd="1" presId="urn:microsoft.com/office/officeart/2005/8/layout/radial2"/>
    <dgm:cxn modelId="{490166BA-E6B5-48A1-83F4-255D24B5EB7E}" srcId="{D60E3ED2-20AF-44E7-84B0-99584977F068}" destId="{76E27E45-7ABC-411F-BC31-9A3C2871F785}" srcOrd="1" destOrd="0" parTransId="{DA598312-FA7D-42EB-9A9F-4EA8439A49D5}" sibTransId="{37DAD787-5394-4E5D-BEAB-C9070B78798D}"/>
    <dgm:cxn modelId="{02B08E22-109C-49AC-AA00-706C1FC59A3E}" srcId="{4820E32D-809B-46AB-B3BB-22487B516770}" destId="{51DC6262-12A8-4922-8504-46157411C598}" srcOrd="0" destOrd="0" parTransId="{C1CD6520-A914-4C11-9B04-3012E2891393}" sibTransId="{A96A1410-7FCB-48CB-B6BD-5FA17ACDB3D4}"/>
    <dgm:cxn modelId="{50085CF2-B89D-4530-9847-2878C1FEC385}" srcId="{D60E3ED2-20AF-44E7-84B0-99584977F068}" destId="{D7F6AC84-DE64-4293-ABF8-22C5735DF72C}" srcOrd="2" destOrd="0" parTransId="{C4090AD2-360C-4D15-A2CD-08BAB3E2FB0A}" sibTransId="{4F0280AD-F541-484E-95F9-A6DAA80DDDA0}"/>
    <dgm:cxn modelId="{4FF2DC4B-784F-45E1-89D2-3473DA5A535D}" type="presOf" srcId="{F147A85E-DC6A-4A22-B629-60F30B681ECC}" destId="{6577F51C-F09F-4C15-A544-77B445C73A80}" srcOrd="0" destOrd="0" presId="urn:microsoft.com/office/officeart/2005/8/layout/radial2"/>
    <dgm:cxn modelId="{685B0ED2-DB58-4E5E-81C9-6B3B227CCE7D}" srcId="{4820E32D-809B-46AB-B3BB-22487B516770}" destId="{F44E9C14-1E83-4AA0-8F5B-E0DA77713E36}" srcOrd="1" destOrd="0" parTransId="{5A945571-B860-4B8E-9D7B-9E26BA08B036}" sibTransId="{E1F98113-1E92-47E7-A2C6-DE2AB79946DC}"/>
    <dgm:cxn modelId="{D6E11EF2-668D-4E29-A35F-A1E193F378A8}" type="presOf" srcId="{99ECBF7A-E697-4178-A4BE-7C0D86C3B275}" destId="{344B1594-C5D8-48F0-891C-13E156AF31A3}" srcOrd="0" destOrd="0" presId="urn:microsoft.com/office/officeart/2005/8/layout/radial2"/>
    <dgm:cxn modelId="{25D414C3-481C-433F-8542-34A88E95059C}" srcId="{76E27E45-7ABC-411F-BC31-9A3C2871F785}" destId="{12E5861F-C30C-45E5-8A87-80FF94E1F43F}" srcOrd="1" destOrd="0" parTransId="{DCDBC3C5-5191-4D16-84E1-874CEB5B6C75}" sibTransId="{F2DDD0AE-07A1-46D0-8441-B5D6217FA9A1}"/>
    <dgm:cxn modelId="{8F952832-8F09-4ABC-B929-E5E375EEE3EE}" type="presOf" srcId="{DA598312-FA7D-42EB-9A9F-4EA8439A49D5}" destId="{425480A2-0C3B-4F82-9BD2-96114CBC6BE4}" srcOrd="0" destOrd="0" presId="urn:microsoft.com/office/officeart/2005/8/layout/radial2"/>
    <dgm:cxn modelId="{C73DD2F4-7E45-4E00-8B4D-67C3713255A2}" srcId="{D7F6AC84-DE64-4293-ABF8-22C5735DF72C}" destId="{71E11E06-50BC-46A7-99E7-DC66B8066235}" srcOrd="1" destOrd="0" parTransId="{4B30721B-B850-4523-861E-D39D0CB4EA1A}" sibTransId="{70D42714-6F4A-4BE4-BE5F-D73B81A47B1A}"/>
    <dgm:cxn modelId="{99334BF9-AB4C-4637-950F-55B7533881FC}" srcId="{D7F6AC84-DE64-4293-ABF8-22C5735DF72C}" destId="{F147A85E-DC6A-4A22-B629-60F30B681ECC}" srcOrd="0" destOrd="0" parTransId="{9E698DB4-8B81-4119-95E9-05AEF897DD53}" sibTransId="{45A2F82F-EC97-4FE2-9D8A-AB8643C52535}"/>
    <dgm:cxn modelId="{77E2FC6B-7830-4800-9F79-1F0ACA934FF8}" type="presOf" srcId="{C4090AD2-360C-4D15-A2CD-08BAB3E2FB0A}" destId="{6875917C-720B-488F-BD7C-9577D7DB3FCF}" srcOrd="0" destOrd="0" presId="urn:microsoft.com/office/officeart/2005/8/layout/radial2"/>
    <dgm:cxn modelId="{3A703772-811B-4912-93EA-638177A5BAD5}" type="presOf" srcId="{12E5861F-C30C-45E5-8A87-80FF94E1F43F}" destId="{C7F15F12-2395-4899-AEA3-C1E483179B71}" srcOrd="0" destOrd="1" presId="urn:microsoft.com/office/officeart/2005/8/layout/radial2"/>
    <dgm:cxn modelId="{8FB19E62-927B-40F9-99B4-97BAB09D9C86}" type="presOf" srcId="{D7F6AC84-DE64-4293-ABF8-22C5735DF72C}" destId="{80875CF0-1D8B-4DF6-8FEC-76282AEBD4D8}" srcOrd="0" destOrd="0" presId="urn:microsoft.com/office/officeart/2005/8/layout/radial2"/>
    <dgm:cxn modelId="{CF952609-200E-4DDC-948F-46C307A9D232}" srcId="{76E27E45-7ABC-411F-BC31-9A3C2871F785}" destId="{D6AD8E3C-8AB7-4660-BB24-BED682410E81}" srcOrd="0" destOrd="0" parTransId="{97BE2E64-DB70-4730-B4E3-337F8059E7F8}" sibTransId="{64A9959C-3D81-4320-8137-3EEC9E8468E2}"/>
    <dgm:cxn modelId="{9B41E536-EBF6-4888-9E9A-F3A72163D755}" srcId="{4820E32D-809B-46AB-B3BB-22487B516770}" destId="{9C205956-206B-458A-B1FB-9E7CE2CEE4E5}" srcOrd="2" destOrd="0" parTransId="{8FA19519-7FE7-4D48-B83E-B30D93C5B67E}" sibTransId="{9282E66B-10D5-46A6-9AED-E4A367DE02F3}"/>
    <dgm:cxn modelId="{FA21A931-0255-436E-B459-A7C7CF05611B}" type="presOf" srcId="{D60E3ED2-20AF-44E7-84B0-99584977F068}" destId="{F8C3F3DA-1B13-40E9-AA7E-B0A22A675D6A}" srcOrd="0" destOrd="0" presId="urn:microsoft.com/office/officeart/2005/8/layout/radial2"/>
    <dgm:cxn modelId="{52FB7C17-4F3A-449B-AAA1-BF150D1D54CD}" type="presOf" srcId="{9C205956-206B-458A-B1FB-9E7CE2CEE4E5}" destId="{19113EF7-25A2-4920-8EE2-F10F1414E810}" srcOrd="0" destOrd="2" presId="urn:microsoft.com/office/officeart/2005/8/layout/radial2"/>
    <dgm:cxn modelId="{7FC664CC-3E04-4327-8588-426AD7F7E1C4}" type="presOf" srcId="{D6AD8E3C-8AB7-4660-BB24-BED682410E81}" destId="{C7F15F12-2395-4899-AEA3-C1E483179B71}" srcOrd="0" destOrd="0" presId="urn:microsoft.com/office/officeart/2005/8/layout/radial2"/>
    <dgm:cxn modelId="{00E8CEA8-60B4-4E44-8FAE-FF1C35C88877}" type="presOf" srcId="{51DC6262-12A8-4922-8504-46157411C598}" destId="{19113EF7-25A2-4920-8EE2-F10F1414E810}" srcOrd="0" destOrd="0" presId="urn:microsoft.com/office/officeart/2005/8/layout/radial2"/>
    <dgm:cxn modelId="{CF5E7C15-764F-43B5-B866-2C5DD44E2D01}" type="presOf" srcId="{76E27E45-7ABC-411F-BC31-9A3C2871F785}" destId="{ADC078EA-8DB9-4A6D-B0D9-A2A2151F119B}" srcOrd="0" destOrd="0" presId="urn:microsoft.com/office/officeart/2005/8/layout/radial2"/>
    <dgm:cxn modelId="{F56C622E-86F4-4E15-ABFD-CCA028A32F93}" type="presParOf" srcId="{F8C3F3DA-1B13-40E9-AA7E-B0A22A675D6A}" destId="{2FA32A20-DBD9-460B-938D-BADF69D443B1}" srcOrd="0" destOrd="0" presId="urn:microsoft.com/office/officeart/2005/8/layout/radial2"/>
    <dgm:cxn modelId="{0F657479-4BD2-4031-BA0A-F7AB5BA91CEC}" type="presParOf" srcId="{2FA32A20-DBD9-460B-938D-BADF69D443B1}" destId="{865A8128-6706-4E82-AEB5-4C33E8AACC1A}" srcOrd="0" destOrd="0" presId="urn:microsoft.com/office/officeart/2005/8/layout/radial2"/>
    <dgm:cxn modelId="{B1448808-D002-4E49-B747-BC1052537613}" type="presParOf" srcId="{865A8128-6706-4E82-AEB5-4C33E8AACC1A}" destId="{701B5536-5735-452C-82B7-05C9C2A15C55}" srcOrd="0" destOrd="0" presId="urn:microsoft.com/office/officeart/2005/8/layout/radial2"/>
    <dgm:cxn modelId="{855C5347-7826-4044-A1FE-E0E23AEAF33D}" type="presParOf" srcId="{865A8128-6706-4E82-AEB5-4C33E8AACC1A}" destId="{2E30ECA1-B0ED-4360-B412-ABED2ECA7C9C}" srcOrd="1" destOrd="0" presId="urn:microsoft.com/office/officeart/2005/8/layout/radial2"/>
    <dgm:cxn modelId="{F4A733A3-848C-47E9-AB4E-09EAE886C462}" type="presParOf" srcId="{2FA32A20-DBD9-460B-938D-BADF69D443B1}" destId="{344B1594-C5D8-48F0-891C-13E156AF31A3}" srcOrd="1" destOrd="0" presId="urn:microsoft.com/office/officeart/2005/8/layout/radial2"/>
    <dgm:cxn modelId="{AD3BC235-342C-4D80-9C99-0DDCA2F900AD}" type="presParOf" srcId="{2FA32A20-DBD9-460B-938D-BADF69D443B1}" destId="{743931C8-31EE-486A-B051-4998CCD6DACD}" srcOrd="2" destOrd="0" presId="urn:microsoft.com/office/officeart/2005/8/layout/radial2"/>
    <dgm:cxn modelId="{ACB9414D-17BF-4DC9-8F7F-3BDA360E1AA6}" type="presParOf" srcId="{743931C8-31EE-486A-B051-4998CCD6DACD}" destId="{88348552-DA6D-49C9-B014-C74CEAE21C46}" srcOrd="0" destOrd="0" presId="urn:microsoft.com/office/officeart/2005/8/layout/radial2"/>
    <dgm:cxn modelId="{3F3D6C61-52F7-4C6D-815A-48995E6C189D}" type="presParOf" srcId="{743931C8-31EE-486A-B051-4998CCD6DACD}" destId="{19113EF7-25A2-4920-8EE2-F10F1414E810}" srcOrd="1" destOrd="0" presId="urn:microsoft.com/office/officeart/2005/8/layout/radial2"/>
    <dgm:cxn modelId="{CFB09D8C-5CF5-4EFF-BB65-EDA12532C905}" type="presParOf" srcId="{2FA32A20-DBD9-460B-938D-BADF69D443B1}" destId="{425480A2-0C3B-4F82-9BD2-96114CBC6BE4}" srcOrd="3" destOrd="0" presId="urn:microsoft.com/office/officeart/2005/8/layout/radial2"/>
    <dgm:cxn modelId="{EA452C6D-27B7-4579-B278-F749CF30B7FA}" type="presParOf" srcId="{2FA32A20-DBD9-460B-938D-BADF69D443B1}" destId="{98506162-9112-49F3-8D59-04B3DE760FB2}" srcOrd="4" destOrd="0" presId="urn:microsoft.com/office/officeart/2005/8/layout/radial2"/>
    <dgm:cxn modelId="{ED7CF7D1-7062-463D-98C2-D46A00B294E3}" type="presParOf" srcId="{98506162-9112-49F3-8D59-04B3DE760FB2}" destId="{ADC078EA-8DB9-4A6D-B0D9-A2A2151F119B}" srcOrd="0" destOrd="0" presId="urn:microsoft.com/office/officeart/2005/8/layout/radial2"/>
    <dgm:cxn modelId="{609A0DBD-C622-44C8-AB68-C71123C16CF8}" type="presParOf" srcId="{98506162-9112-49F3-8D59-04B3DE760FB2}" destId="{C7F15F12-2395-4899-AEA3-C1E483179B71}" srcOrd="1" destOrd="0" presId="urn:microsoft.com/office/officeart/2005/8/layout/radial2"/>
    <dgm:cxn modelId="{82BD9D71-CB79-4AE7-ADDD-174D1A1BBFCF}" type="presParOf" srcId="{2FA32A20-DBD9-460B-938D-BADF69D443B1}" destId="{6875917C-720B-488F-BD7C-9577D7DB3FCF}" srcOrd="5" destOrd="0" presId="urn:microsoft.com/office/officeart/2005/8/layout/radial2"/>
    <dgm:cxn modelId="{31AF437E-79E5-482A-BFB4-BAC284241326}" type="presParOf" srcId="{2FA32A20-DBD9-460B-938D-BADF69D443B1}" destId="{8C19C4DA-B59D-436B-A19D-AB0B928AF67E}" srcOrd="6" destOrd="0" presId="urn:microsoft.com/office/officeart/2005/8/layout/radial2"/>
    <dgm:cxn modelId="{F5EA5F8C-467B-4B09-B053-108D5F45C573}" type="presParOf" srcId="{8C19C4DA-B59D-436B-A19D-AB0B928AF67E}" destId="{80875CF0-1D8B-4DF6-8FEC-76282AEBD4D8}" srcOrd="0" destOrd="0" presId="urn:microsoft.com/office/officeart/2005/8/layout/radial2"/>
    <dgm:cxn modelId="{D0A5DE2E-6C8F-47E4-95B6-829F03419522}" type="presParOf" srcId="{8C19C4DA-B59D-436B-A19D-AB0B928AF67E}" destId="{6577F51C-F09F-4C15-A544-77B445C73A80}"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19" name="18 Marcador de pie de página"/>
          <p:cNvSpPr>
            <a:spLocks noGrp="1"/>
          </p:cNvSpPr>
          <p:nvPr>
            <p:ph type="ftr" sz="quarter" idx="11"/>
          </p:nvPr>
        </p:nvSpPr>
        <p:spPr/>
        <p:txBody>
          <a:bodyPr/>
          <a:lstStyle/>
          <a:p>
            <a:endParaRPr lang="es-EC"/>
          </a:p>
        </p:txBody>
      </p:sp>
      <p:sp>
        <p:nvSpPr>
          <p:cNvPr id="27" name="26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A5115152-A9D0-42C2-B125-20DF0DBE1FB2}"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66DAE55-809F-4BB2-8966-17E08D499BC2}" type="datetimeFigureOut">
              <a:rPr lang="es-EC" smtClean="0"/>
              <a:pPr/>
              <a:t>12/06/2014</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a:xfrm>
            <a:off x="8077200" y="6356350"/>
            <a:ext cx="609600" cy="365125"/>
          </a:xfrm>
        </p:spPr>
        <p:txBody>
          <a:bodyPr/>
          <a:lstStyle/>
          <a:p>
            <a:fld id="{A5115152-A9D0-42C2-B125-20DF0DBE1FB2}" type="slidenum">
              <a:rPr lang="es-EC" smtClean="0"/>
              <a:pPr/>
              <a:t>‹Nº›</a:t>
            </a:fld>
            <a:endParaRPr lang="es-EC"/>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66DAE55-809F-4BB2-8966-17E08D499BC2}" type="datetimeFigureOut">
              <a:rPr lang="es-EC" smtClean="0"/>
              <a:pPr/>
              <a:t>12/06/2014</a:t>
            </a:fld>
            <a:endParaRPr lang="es-EC"/>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C"/>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115152-A9D0-42C2-B125-20DF0DBE1FB2}" type="slidenum">
              <a:rPr lang="es-EC" smtClean="0"/>
              <a:pPr/>
              <a:t>‹Nº›</a:t>
            </a:fld>
            <a:endParaRPr lang="es-EC"/>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 Target="slide42.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2.xml"/><Relationship Id="rId6" Type="http://schemas.openxmlformats.org/officeDocument/2006/relationships/slide" Target="slide41.xml"/><Relationship Id="rId5" Type="http://schemas.openxmlformats.org/officeDocument/2006/relationships/slide" Target="slide40.xml"/><Relationship Id="rId4" Type="http://schemas.openxmlformats.org/officeDocument/2006/relationships/slide" Target="slide39.xml"/></Relationships>
</file>

<file path=ppt/slides/_rels/slide24.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1142976" y="500042"/>
            <a:ext cx="6572296" cy="1500198"/>
          </a:xfrm>
          <a:prstGeom prst="rect">
            <a:avLst/>
          </a:prstGeom>
          <a:noFill/>
          <a:ln>
            <a:noFill/>
          </a:ln>
        </p:spPr>
      </p:pic>
      <p:sp>
        <p:nvSpPr>
          <p:cNvPr id="5" name="4 Título"/>
          <p:cNvSpPr>
            <a:spLocks noGrp="1"/>
          </p:cNvSpPr>
          <p:nvPr>
            <p:ph type="title"/>
          </p:nvPr>
        </p:nvSpPr>
        <p:spPr>
          <a:xfrm>
            <a:off x="500034" y="5072074"/>
            <a:ext cx="8229600" cy="1143000"/>
          </a:xfrm>
        </p:spPr>
        <p:txBody>
          <a:bodyPr>
            <a:normAutofit fontScale="90000"/>
          </a:bodyPr>
          <a:lstStyle/>
          <a:p>
            <a:pPr algn="ctr"/>
            <a:r>
              <a:rPr lang="es-EC" sz="2700" b="1" dirty="0">
                <a:solidFill>
                  <a:schemeClr val="tx1"/>
                </a:solidFill>
              </a:rPr>
              <a:t>“DISEÑO DE UN SISTEMA DE COSTOS POR ÓRDENES DE PRODUCCIÓN PARA UNA EMPRESA PRODUCTORA DE CARAMELO </a:t>
            </a:r>
            <a:r>
              <a:rPr lang="es-EC" sz="2700" b="1" dirty="0" smtClean="0">
                <a:solidFill>
                  <a:schemeClr val="tx1"/>
                </a:solidFill>
              </a:rPr>
              <a:t>DIPROPACKING CÍA LTDA”</a:t>
            </a:r>
            <a:r>
              <a:rPr lang="es-EC" sz="2700" dirty="0">
                <a:solidFill>
                  <a:schemeClr val="tx1"/>
                </a:solidFill>
              </a:rPr>
              <a:t/>
            </a:r>
            <a:br>
              <a:rPr lang="es-EC" sz="2700" dirty="0">
                <a:solidFill>
                  <a:schemeClr val="tx1"/>
                </a:solidFill>
              </a:rPr>
            </a:br>
            <a:r>
              <a:rPr lang="es-EC" sz="2700" b="1" dirty="0">
                <a:solidFill>
                  <a:schemeClr val="tx1"/>
                </a:solidFill>
              </a:rPr>
              <a:t> </a:t>
            </a:r>
            <a:r>
              <a:rPr lang="es-EC" sz="2700" dirty="0">
                <a:solidFill>
                  <a:schemeClr val="tx1"/>
                </a:solidFill>
              </a:rPr>
              <a:t/>
            </a:r>
            <a:br>
              <a:rPr lang="es-EC" sz="2700" dirty="0">
                <a:solidFill>
                  <a:schemeClr val="tx1"/>
                </a:solidFill>
              </a:rPr>
            </a:br>
            <a:r>
              <a:rPr lang="es-EC" sz="2700" b="1" dirty="0">
                <a:solidFill>
                  <a:schemeClr val="tx1"/>
                </a:solidFill>
              </a:rPr>
              <a:t>ANDREA ESTEFANÍA SALAZAR CHÁVEZ</a:t>
            </a:r>
            <a:r>
              <a:rPr lang="es-EC" sz="2700" dirty="0">
                <a:solidFill>
                  <a:schemeClr val="tx1"/>
                </a:solidFill>
              </a:rPr>
              <a:t/>
            </a:r>
            <a:br>
              <a:rPr lang="es-EC" sz="2700" dirty="0">
                <a:solidFill>
                  <a:schemeClr val="tx1"/>
                </a:solidFill>
              </a:rPr>
            </a:br>
            <a:r>
              <a:rPr lang="es-EC" sz="2700" dirty="0">
                <a:solidFill>
                  <a:schemeClr val="tx1"/>
                </a:solidFill>
              </a:rPr>
              <a:t>Tesis presentada como requisito previo a la obtención del grado de:</a:t>
            </a:r>
            <a:br>
              <a:rPr lang="es-EC" sz="2700" dirty="0">
                <a:solidFill>
                  <a:schemeClr val="tx1"/>
                </a:solidFill>
              </a:rPr>
            </a:br>
            <a:r>
              <a:rPr lang="es-EC" sz="2700" b="1" dirty="0">
                <a:solidFill>
                  <a:schemeClr val="tx1"/>
                </a:solidFill>
              </a:rPr>
              <a:t>INGENIERA EN FINANZAS Y AUDITORÍA </a:t>
            </a:r>
            <a:r>
              <a:rPr lang="es-EC" sz="2700" dirty="0">
                <a:solidFill>
                  <a:schemeClr val="tx1"/>
                </a:solidFill>
              </a:rPr>
              <a:t/>
            </a:r>
            <a:br>
              <a:rPr lang="es-EC" sz="2700" dirty="0">
                <a:solidFill>
                  <a:schemeClr val="tx1"/>
                </a:solidFill>
              </a:rPr>
            </a:br>
            <a:r>
              <a:rPr lang="es-EC" sz="2700" b="1" dirty="0">
                <a:solidFill>
                  <a:schemeClr val="tx1"/>
                </a:solidFill>
              </a:rPr>
              <a:t>Año 2014</a:t>
            </a:r>
            <a:r>
              <a:rPr lang="es-EC" dirty="0">
                <a:solidFill>
                  <a:schemeClr val="tx1"/>
                </a:solidFill>
              </a:rPr>
              <a:t/>
            </a:r>
            <a:br>
              <a:rPr lang="es-EC" dirty="0">
                <a:solidFill>
                  <a:schemeClr val="tx1"/>
                </a:solidFill>
              </a:rPr>
            </a:br>
            <a:endParaRPr lang="es-EC"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C" dirty="0" smtClean="0"/>
              <a:t>CLASIFICACIÓN DE LOS COSTOS</a:t>
            </a:r>
            <a:endParaRPr lang="es-EC" dirty="0"/>
          </a:p>
        </p:txBody>
      </p:sp>
      <p:sp>
        <p:nvSpPr>
          <p:cNvPr id="7" name="6 Flecha derecha"/>
          <p:cNvSpPr/>
          <p:nvPr/>
        </p:nvSpPr>
        <p:spPr>
          <a:xfrm>
            <a:off x="1000100" y="2143116"/>
            <a:ext cx="2357454" cy="1357322"/>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dirty="0" smtClean="0"/>
              <a:t>REALES O HISTORICOS </a:t>
            </a:r>
            <a:endParaRPr lang="es-EC" dirty="0"/>
          </a:p>
        </p:txBody>
      </p:sp>
      <p:sp>
        <p:nvSpPr>
          <p:cNvPr id="8" name="7 Flecha derecha"/>
          <p:cNvSpPr/>
          <p:nvPr/>
        </p:nvSpPr>
        <p:spPr>
          <a:xfrm>
            <a:off x="928662" y="4357694"/>
            <a:ext cx="2714644" cy="178595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C" sz="1600" dirty="0" smtClean="0"/>
              <a:t>PREDETERMINADOS</a:t>
            </a:r>
            <a:endParaRPr lang="es-EC" sz="1600" dirty="0"/>
          </a:p>
        </p:txBody>
      </p:sp>
      <p:pic>
        <p:nvPicPr>
          <p:cNvPr id="35842" name="Picture 2" descr="https://encrypted-tbn1.gstatic.com/images?q=tbn:ANd9GcTNXjZTKITPwmWBJzmIZi-wkUWSNfitaxRCv6g6NVifocVkSjcq"/>
          <p:cNvPicPr>
            <a:picLocks noChangeAspect="1" noChangeArrowheads="1"/>
          </p:cNvPicPr>
          <p:nvPr/>
        </p:nvPicPr>
        <p:blipFill>
          <a:blip r:embed="rId2"/>
          <a:srcRect/>
          <a:stretch>
            <a:fillRect/>
          </a:stretch>
        </p:blipFill>
        <p:spPr bwMode="auto">
          <a:xfrm>
            <a:off x="3857620" y="1857364"/>
            <a:ext cx="2533650" cy="1809751"/>
          </a:xfrm>
          <a:prstGeom prst="rect">
            <a:avLst/>
          </a:prstGeom>
          <a:noFill/>
        </p:spPr>
      </p:pic>
      <p:sp>
        <p:nvSpPr>
          <p:cNvPr id="10" name="9 Abrir llave"/>
          <p:cNvSpPr/>
          <p:nvPr/>
        </p:nvSpPr>
        <p:spPr>
          <a:xfrm>
            <a:off x="3786182" y="4143380"/>
            <a:ext cx="571504" cy="22145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11" name="10 Rectángulo"/>
          <p:cNvSpPr/>
          <p:nvPr/>
        </p:nvSpPr>
        <p:spPr>
          <a:xfrm>
            <a:off x="4429124" y="3857628"/>
            <a:ext cx="1857388" cy="78581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smtClean="0">
                <a:solidFill>
                  <a:schemeClr val="tx1"/>
                </a:solidFill>
              </a:rPr>
              <a:t>Estimados </a:t>
            </a:r>
            <a:endParaRPr lang="es-EC" dirty="0">
              <a:solidFill>
                <a:schemeClr val="tx1"/>
              </a:solidFill>
            </a:endParaRPr>
          </a:p>
        </p:txBody>
      </p:sp>
      <p:sp>
        <p:nvSpPr>
          <p:cNvPr id="12" name="11 Rectángulo"/>
          <p:cNvSpPr/>
          <p:nvPr/>
        </p:nvSpPr>
        <p:spPr>
          <a:xfrm>
            <a:off x="4429124" y="5715016"/>
            <a:ext cx="1857388" cy="78581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EC" dirty="0" smtClean="0">
                <a:solidFill>
                  <a:schemeClr val="tx1"/>
                </a:solidFill>
              </a:rPr>
              <a:t>Estándar</a:t>
            </a:r>
            <a:endParaRPr lang="es-EC"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857232"/>
          </a:xfrm>
        </p:spPr>
        <p:txBody>
          <a:bodyPr/>
          <a:lstStyle/>
          <a:p>
            <a:r>
              <a:rPr lang="es-EC" dirty="0" smtClean="0"/>
              <a:t>CLASIFICACIÓN DE LOS COSTOS</a:t>
            </a:r>
            <a:endParaRPr lang="es-EC" dirty="0"/>
          </a:p>
        </p:txBody>
      </p:sp>
      <p:pic>
        <p:nvPicPr>
          <p:cNvPr id="4" name="3 Imagen"/>
          <p:cNvPicPr/>
          <p:nvPr/>
        </p:nvPicPr>
        <p:blipFill>
          <a:blip r:embed="rId2" cstate="print"/>
          <a:srcRect/>
          <a:stretch>
            <a:fillRect/>
          </a:stretch>
        </p:blipFill>
        <p:spPr bwMode="auto">
          <a:xfrm>
            <a:off x="214282" y="1142984"/>
            <a:ext cx="3500430" cy="2786082"/>
          </a:xfrm>
          <a:prstGeom prst="rect">
            <a:avLst/>
          </a:prstGeom>
          <a:noFill/>
          <a:ln w="9525">
            <a:noFill/>
            <a:miter lim="800000"/>
            <a:headEnd/>
            <a:tailEnd/>
          </a:ln>
        </p:spPr>
      </p:pic>
      <p:sp>
        <p:nvSpPr>
          <p:cNvPr id="6" name="5 CuadroTexto"/>
          <p:cNvSpPr txBox="1"/>
          <p:nvPr/>
        </p:nvSpPr>
        <p:spPr>
          <a:xfrm>
            <a:off x="785786" y="857232"/>
            <a:ext cx="2214578" cy="369332"/>
          </a:xfrm>
          <a:prstGeom prst="rect">
            <a:avLst/>
          </a:prstGeom>
          <a:noFill/>
        </p:spPr>
        <p:txBody>
          <a:bodyPr wrap="square" rtlCol="0">
            <a:spAutoFit/>
          </a:bodyPr>
          <a:lstStyle/>
          <a:p>
            <a:r>
              <a:rPr lang="es-EC" b="1" dirty="0" smtClean="0">
                <a:solidFill>
                  <a:schemeClr val="accent4">
                    <a:lumMod val="75000"/>
                  </a:schemeClr>
                </a:solidFill>
              </a:rPr>
              <a:t>COSTOS FIJOS </a:t>
            </a:r>
            <a:endParaRPr lang="es-EC" b="1" dirty="0">
              <a:solidFill>
                <a:schemeClr val="accent4">
                  <a:lumMod val="75000"/>
                </a:schemeClr>
              </a:solidFill>
            </a:endParaRPr>
          </a:p>
        </p:txBody>
      </p:sp>
      <p:sp>
        <p:nvSpPr>
          <p:cNvPr id="7" name="6 CuadroTexto"/>
          <p:cNvSpPr txBox="1"/>
          <p:nvPr/>
        </p:nvSpPr>
        <p:spPr>
          <a:xfrm>
            <a:off x="5143504" y="928670"/>
            <a:ext cx="2643206" cy="369332"/>
          </a:xfrm>
          <a:prstGeom prst="rect">
            <a:avLst/>
          </a:prstGeom>
          <a:noFill/>
        </p:spPr>
        <p:txBody>
          <a:bodyPr wrap="square" rtlCol="0">
            <a:spAutoFit/>
          </a:bodyPr>
          <a:lstStyle/>
          <a:p>
            <a:r>
              <a:rPr lang="es-EC" b="1" dirty="0" smtClean="0">
                <a:solidFill>
                  <a:schemeClr val="accent3">
                    <a:lumMod val="75000"/>
                  </a:schemeClr>
                </a:solidFill>
              </a:rPr>
              <a:t>COSTOS  VARIABLES </a:t>
            </a:r>
            <a:endParaRPr lang="es-EC" b="1" dirty="0">
              <a:solidFill>
                <a:schemeClr val="accent3">
                  <a:lumMod val="75000"/>
                </a:schemeClr>
              </a:solidFill>
            </a:endParaRPr>
          </a:p>
        </p:txBody>
      </p:sp>
      <p:sp>
        <p:nvSpPr>
          <p:cNvPr id="8" name="7 CuadroTexto"/>
          <p:cNvSpPr txBox="1"/>
          <p:nvPr/>
        </p:nvSpPr>
        <p:spPr>
          <a:xfrm>
            <a:off x="642910" y="3929066"/>
            <a:ext cx="2214578" cy="369332"/>
          </a:xfrm>
          <a:prstGeom prst="rect">
            <a:avLst/>
          </a:prstGeom>
          <a:noFill/>
        </p:spPr>
        <p:txBody>
          <a:bodyPr wrap="square" rtlCol="0">
            <a:spAutoFit/>
          </a:bodyPr>
          <a:lstStyle/>
          <a:p>
            <a:r>
              <a:rPr lang="es-EC" b="1" dirty="0" smtClean="0">
                <a:solidFill>
                  <a:srgbClr val="7030A0"/>
                </a:solidFill>
              </a:rPr>
              <a:t>COSTOS  MIXTOS </a:t>
            </a:r>
            <a:endParaRPr lang="es-EC" b="1" dirty="0">
              <a:solidFill>
                <a:srgbClr val="7030A0"/>
              </a:solidFill>
            </a:endParaRPr>
          </a:p>
        </p:txBody>
      </p:sp>
      <p:pic>
        <p:nvPicPr>
          <p:cNvPr id="9" name="8 Imagen"/>
          <p:cNvPicPr/>
          <p:nvPr/>
        </p:nvPicPr>
        <p:blipFill>
          <a:blip r:embed="rId3" cstate="print"/>
          <a:srcRect/>
          <a:stretch>
            <a:fillRect/>
          </a:stretch>
        </p:blipFill>
        <p:spPr bwMode="auto">
          <a:xfrm>
            <a:off x="4714876" y="1285860"/>
            <a:ext cx="3643338" cy="3357586"/>
          </a:xfrm>
          <a:prstGeom prst="rect">
            <a:avLst/>
          </a:prstGeom>
          <a:noFill/>
          <a:ln w="9525">
            <a:noFill/>
            <a:miter lim="800000"/>
            <a:headEnd/>
            <a:tailEnd/>
          </a:ln>
        </p:spPr>
      </p:pic>
      <p:pic>
        <p:nvPicPr>
          <p:cNvPr id="10" name="9 Imagen"/>
          <p:cNvPicPr/>
          <p:nvPr/>
        </p:nvPicPr>
        <p:blipFill>
          <a:blip r:embed="rId4" cstate="print"/>
          <a:srcRect/>
          <a:stretch>
            <a:fillRect/>
          </a:stretch>
        </p:blipFill>
        <p:spPr bwMode="auto">
          <a:xfrm>
            <a:off x="357158" y="4357694"/>
            <a:ext cx="3429024" cy="2357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1143000"/>
          </a:xfrm>
        </p:spPr>
        <p:txBody>
          <a:bodyPr/>
          <a:lstStyle/>
          <a:p>
            <a:pPr algn="ctr"/>
            <a:r>
              <a:rPr lang="es-EC" dirty="0" smtClean="0"/>
              <a:t>Sistemas de costos</a:t>
            </a:r>
            <a:endParaRPr lang="es-EC" dirty="0"/>
          </a:p>
        </p:txBody>
      </p:sp>
      <p:graphicFrame>
        <p:nvGraphicFramePr>
          <p:cNvPr id="12" name="11 Diagrama"/>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229600" cy="1143000"/>
          </a:xfrm>
        </p:spPr>
        <p:txBody>
          <a:bodyPr>
            <a:noAutofit/>
          </a:bodyPr>
          <a:lstStyle/>
          <a:p>
            <a:r>
              <a:rPr lang="es-EC" sz="3600" dirty="0" smtClean="0"/>
              <a:t>COSTOS POR PROCESOS DE PRODUCCIÓN</a:t>
            </a:r>
            <a:endParaRPr lang="es-EC" sz="3600" dirty="0"/>
          </a:p>
        </p:txBody>
      </p:sp>
      <p:graphicFrame>
        <p:nvGraphicFramePr>
          <p:cNvPr id="4" name="3 Diagrama"/>
          <p:cNvGraphicFramePr/>
          <p:nvPr/>
        </p:nvGraphicFramePr>
        <p:xfrm>
          <a:off x="714348" y="1643050"/>
          <a:ext cx="6858048" cy="3857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7890" name="Picture 2" descr="https://encrypted-tbn2.gstatic.com/images?q=tbn:ANd9GcTz9fQ42UOjMhylsvAC5AuGli2pzER3w52IlU02HP7qRx5ZDAnHGQ"/>
          <p:cNvPicPr>
            <a:picLocks noChangeAspect="1" noChangeArrowheads="1"/>
          </p:cNvPicPr>
          <p:nvPr/>
        </p:nvPicPr>
        <p:blipFill>
          <a:blip r:embed="rId7"/>
          <a:srcRect/>
          <a:stretch>
            <a:fillRect/>
          </a:stretch>
        </p:blipFill>
        <p:spPr bwMode="auto">
          <a:xfrm>
            <a:off x="6572264" y="4643446"/>
            <a:ext cx="2087438" cy="1571624"/>
          </a:xfrm>
          <a:prstGeom prst="rect">
            <a:avLst/>
          </a:prstGeom>
          <a:noFill/>
        </p:spPr>
      </p:pic>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85728"/>
            <a:ext cx="8229600" cy="1143000"/>
          </a:xfrm>
        </p:spPr>
        <p:txBody>
          <a:bodyPr>
            <a:normAutofit fontScale="90000"/>
          </a:bodyPr>
          <a:lstStyle/>
          <a:p>
            <a:r>
              <a:rPr lang="es-EC" dirty="0" smtClean="0"/>
              <a:t>Costeo  basado en actividades ABC</a:t>
            </a:r>
            <a:endParaRPr lang="es-EC" dirty="0"/>
          </a:p>
        </p:txBody>
      </p:sp>
      <p:graphicFrame>
        <p:nvGraphicFramePr>
          <p:cNvPr id="4" name="3 Diagrama"/>
          <p:cNvGraphicFramePr/>
          <p:nvPr/>
        </p:nvGraphicFramePr>
        <p:xfrm>
          <a:off x="1500166" y="16430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normAutofit fontScale="90000"/>
          </a:bodyPr>
          <a:lstStyle/>
          <a:p>
            <a:r>
              <a:rPr lang="es-EC" dirty="0" smtClean="0"/>
              <a:t>Costeo por órdenes de producción</a:t>
            </a:r>
            <a:endParaRPr lang="es-EC" dirty="0"/>
          </a:p>
        </p:txBody>
      </p:sp>
      <p:graphicFrame>
        <p:nvGraphicFramePr>
          <p:cNvPr id="4" name="3 Diagrama"/>
          <p:cNvGraphicFramePr/>
          <p:nvPr/>
        </p:nvGraphicFramePr>
        <p:xfrm>
          <a:off x="1285852" y="1785926"/>
          <a:ext cx="6357982"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229600" cy="632666"/>
          </a:xfrm>
        </p:spPr>
        <p:txBody>
          <a:bodyPr>
            <a:normAutofit fontScale="90000"/>
          </a:bodyPr>
          <a:lstStyle/>
          <a:p>
            <a:pPr algn="ctr"/>
            <a:r>
              <a:rPr lang="es-EC" sz="2800" dirty="0" smtClean="0"/>
              <a:t>TRATAMIENTO DE ELEMENTOS DEL COSTO SEGÚN LA NIC 2 </a:t>
            </a:r>
            <a:endParaRPr lang="es-EC" sz="2800" dirty="0"/>
          </a:p>
        </p:txBody>
      </p:sp>
      <p:sp>
        <p:nvSpPr>
          <p:cNvPr id="4" name="3 Rectángulo"/>
          <p:cNvSpPr/>
          <p:nvPr/>
        </p:nvSpPr>
        <p:spPr>
          <a:xfrm>
            <a:off x="571472" y="1500174"/>
            <a:ext cx="2500330" cy="71438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s-EC" dirty="0" smtClean="0">
                <a:solidFill>
                  <a:schemeClr val="tx1"/>
                </a:solidFill>
              </a:rPr>
              <a:t>COSTOS DE ADQUISICIÓN </a:t>
            </a:r>
            <a:endParaRPr lang="es-EC" dirty="0">
              <a:solidFill>
                <a:schemeClr val="tx1"/>
              </a:solidFill>
            </a:endParaRPr>
          </a:p>
        </p:txBody>
      </p:sp>
      <p:pic>
        <p:nvPicPr>
          <p:cNvPr id="45058" name="Picture 2" descr="https://encrypted-tbn3.gstatic.com/images?q=tbn:ANd9GcQwd4BGjll0nQ49wvD4pwguhSmYs8dBdIDUyWDItzYuIz5tQcOl"/>
          <p:cNvPicPr>
            <a:picLocks noChangeAspect="1" noChangeArrowheads="1"/>
          </p:cNvPicPr>
          <p:nvPr/>
        </p:nvPicPr>
        <p:blipFill>
          <a:blip r:embed="rId2"/>
          <a:srcRect/>
          <a:stretch>
            <a:fillRect/>
          </a:stretch>
        </p:blipFill>
        <p:spPr bwMode="auto">
          <a:xfrm>
            <a:off x="642910" y="2643182"/>
            <a:ext cx="2370335" cy="1571636"/>
          </a:xfrm>
          <a:prstGeom prst="rect">
            <a:avLst/>
          </a:prstGeom>
          <a:noFill/>
        </p:spPr>
      </p:pic>
      <p:sp>
        <p:nvSpPr>
          <p:cNvPr id="6" name="5 Rectángulo"/>
          <p:cNvSpPr/>
          <p:nvPr/>
        </p:nvSpPr>
        <p:spPr>
          <a:xfrm>
            <a:off x="3643306" y="1571612"/>
            <a:ext cx="2357454" cy="71438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C" dirty="0" smtClean="0">
                <a:solidFill>
                  <a:schemeClr val="tx1"/>
                </a:solidFill>
              </a:rPr>
              <a:t>COSTOS DE TRANSFORMACIÓN </a:t>
            </a:r>
            <a:endParaRPr lang="es-EC" dirty="0">
              <a:solidFill>
                <a:schemeClr val="tx1"/>
              </a:solidFill>
            </a:endParaRPr>
          </a:p>
        </p:txBody>
      </p:sp>
      <p:sp>
        <p:nvSpPr>
          <p:cNvPr id="7" name="6 Proceso alternativo"/>
          <p:cNvSpPr/>
          <p:nvPr/>
        </p:nvSpPr>
        <p:spPr>
          <a:xfrm>
            <a:off x="3214678" y="2928934"/>
            <a:ext cx="1428760" cy="571504"/>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Mano de obra</a:t>
            </a:r>
            <a:endParaRPr lang="es-EC" dirty="0"/>
          </a:p>
        </p:txBody>
      </p:sp>
      <p:sp>
        <p:nvSpPr>
          <p:cNvPr id="9" name="8 Proceso alternativo"/>
          <p:cNvSpPr/>
          <p:nvPr/>
        </p:nvSpPr>
        <p:spPr>
          <a:xfrm>
            <a:off x="4929190" y="2928934"/>
            <a:ext cx="1428760" cy="571504"/>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Costos Indirectos </a:t>
            </a:r>
            <a:endParaRPr lang="es-EC" dirty="0"/>
          </a:p>
        </p:txBody>
      </p:sp>
      <p:sp>
        <p:nvSpPr>
          <p:cNvPr id="10" name="9 Redondear rectángulo de esquina sencilla"/>
          <p:cNvSpPr/>
          <p:nvPr/>
        </p:nvSpPr>
        <p:spPr>
          <a:xfrm>
            <a:off x="4357686" y="4143380"/>
            <a:ext cx="1143008" cy="571504"/>
          </a:xfrm>
          <a:prstGeom prst="round1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Fijos </a:t>
            </a:r>
            <a:endParaRPr lang="es-EC" dirty="0"/>
          </a:p>
        </p:txBody>
      </p:sp>
      <p:sp>
        <p:nvSpPr>
          <p:cNvPr id="11" name="10 Redondear rectángulo de esquina sencilla"/>
          <p:cNvSpPr/>
          <p:nvPr/>
        </p:nvSpPr>
        <p:spPr>
          <a:xfrm>
            <a:off x="5715008" y="4143380"/>
            <a:ext cx="1143008" cy="571504"/>
          </a:xfrm>
          <a:prstGeom prst="round1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Variables </a:t>
            </a:r>
            <a:endParaRPr lang="es-EC" dirty="0"/>
          </a:p>
        </p:txBody>
      </p:sp>
      <p:sp>
        <p:nvSpPr>
          <p:cNvPr id="12" name="11 Rectángulo"/>
          <p:cNvSpPr/>
          <p:nvPr/>
        </p:nvSpPr>
        <p:spPr>
          <a:xfrm>
            <a:off x="6786578" y="1571612"/>
            <a:ext cx="1785950" cy="64294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dirty="0" smtClean="0">
                <a:solidFill>
                  <a:schemeClr val="tx1"/>
                </a:solidFill>
              </a:rPr>
              <a:t>OTROS</a:t>
            </a:r>
            <a:endParaRPr lang="es-EC" dirty="0">
              <a:solidFill>
                <a:schemeClr val="tx1"/>
              </a:solidFill>
            </a:endParaRPr>
          </a:p>
        </p:txBody>
      </p:sp>
      <p:pic>
        <p:nvPicPr>
          <p:cNvPr id="45070" name="Picture 14" descr="https://encrypted-tbn1.gstatic.com/images?q=tbn:ANd9GcRhLPuTTreQ3-TJVXw5BbTE09BOnHObGswRcZn5_JiZqZW37onQoA"/>
          <p:cNvPicPr>
            <a:picLocks noChangeAspect="1" noChangeArrowheads="1"/>
          </p:cNvPicPr>
          <p:nvPr/>
        </p:nvPicPr>
        <p:blipFill>
          <a:blip r:embed="rId3"/>
          <a:srcRect/>
          <a:stretch>
            <a:fillRect/>
          </a:stretch>
        </p:blipFill>
        <p:spPr bwMode="auto">
          <a:xfrm>
            <a:off x="6929454" y="2571744"/>
            <a:ext cx="1627738" cy="1214446"/>
          </a:xfrm>
          <a:prstGeom prst="rect">
            <a:avLst/>
          </a:prstGeom>
          <a:noFill/>
        </p:spPr>
      </p:pic>
      <p:cxnSp>
        <p:nvCxnSpPr>
          <p:cNvPr id="48" name="47 Conector angular"/>
          <p:cNvCxnSpPr>
            <a:stCxn id="6" idx="2"/>
            <a:endCxn id="9" idx="0"/>
          </p:cNvCxnSpPr>
          <p:nvPr/>
        </p:nvCxnSpPr>
        <p:spPr>
          <a:xfrm rot="16200000" flipH="1">
            <a:off x="4911330" y="2196694"/>
            <a:ext cx="642942" cy="82153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49 Forma"/>
          <p:cNvCxnSpPr>
            <a:stCxn id="6" idx="2"/>
            <a:endCxn id="7" idx="0"/>
          </p:cNvCxnSpPr>
          <p:nvPr/>
        </p:nvCxnSpPr>
        <p:spPr>
          <a:xfrm rot="5400000">
            <a:off x="4054075" y="2160976"/>
            <a:ext cx="642942" cy="89297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55 Conector angular"/>
          <p:cNvCxnSpPr>
            <a:stCxn id="9" idx="2"/>
            <a:endCxn id="11" idx="0"/>
          </p:cNvCxnSpPr>
          <p:nvPr/>
        </p:nvCxnSpPr>
        <p:spPr>
          <a:xfrm rot="16200000" flipH="1">
            <a:off x="5643570" y="3500438"/>
            <a:ext cx="642942" cy="64294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57 Conector angular"/>
          <p:cNvCxnSpPr>
            <a:stCxn id="9" idx="2"/>
            <a:endCxn id="10" idx="0"/>
          </p:cNvCxnSpPr>
          <p:nvPr/>
        </p:nvCxnSpPr>
        <p:spPr>
          <a:xfrm rot="5400000">
            <a:off x="4964909" y="3464719"/>
            <a:ext cx="642942" cy="71438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57224" y="1071546"/>
            <a:ext cx="7730651" cy="1754326"/>
          </a:xfrm>
          <a:prstGeom prst="rect">
            <a:avLst/>
          </a:prstGeom>
          <a:noFill/>
        </p:spPr>
        <p:txBody>
          <a:bodyPr wrap="square" lIns="91440" tIns="45720" rIns="91440" bIns="45720">
            <a:spAutoFit/>
          </a:bodyPr>
          <a:lstStyle/>
          <a:p>
            <a:pPr algn="ctr"/>
            <a:r>
              <a:rPr lang="es-EC"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EJERCICIO 				PRÁCTICO</a:t>
            </a:r>
            <a:endParaRPr lang="es-EC"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24578" name="Picture 2" descr="https://encrypted-tbn0.gstatic.com/images?q=tbn:ANd9GcSZXq3OwO0ufjlZWsAWP9KMU8TXjvICvEwUlFrzuxwMt9yD0TX_"/>
          <p:cNvPicPr>
            <a:picLocks noChangeAspect="1" noChangeArrowheads="1"/>
          </p:cNvPicPr>
          <p:nvPr/>
        </p:nvPicPr>
        <p:blipFill>
          <a:blip r:embed="rId2"/>
          <a:srcRect/>
          <a:stretch>
            <a:fillRect/>
          </a:stretch>
        </p:blipFill>
        <p:spPr bwMode="auto">
          <a:xfrm>
            <a:off x="2857488" y="2928934"/>
            <a:ext cx="3281370" cy="3069212"/>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14356"/>
            <a:ext cx="1785918" cy="1214446"/>
          </a:xfrm>
        </p:spPr>
        <p:txBody>
          <a:bodyPr>
            <a:normAutofit fontScale="90000"/>
          </a:bodyPr>
          <a:lstStyle/>
          <a:p>
            <a:pPr algn="ctr"/>
            <a:r>
              <a:rPr lang="es-EC" sz="2800" dirty="0" smtClean="0"/>
              <a:t>SITUACIÓN ACTUAL DE LA EMPRESA</a:t>
            </a:r>
            <a:endParaRPr lang="es-EC" sz="2800" dirty="0"/>
          </a:p>
        </p:txBody>
      </p:sp>
      <p:pic>
        <p:nvPicPr>
          <p:cNvPr id="43010" name="Picture 2" descr="https://encrypted-tbn1.gstatic.com/images?q=tbn:ANd9GcQWrIjaTMkype6QeYorbupSKrfDE4T0s69bAB6XdI9zg7kIuN6Bgg">
            <a:hlinkClick r:id="rId2" action="ppaction://hlinksldjump"/>
          </p:cNvPr>
          <p:cNvPicPr>
            <a:picLocks noChangeAspect="1" noChangeArrowheads="1"/>
          </p:cNvPicPr>
          <p:nvPr/>
        </p:nvPicPr>
        <p:blipFill>
          <a:blip r:embed="rId3"/>
          <a:srcRect/>
          <a:stretch>
            <a:fillRect/>
          </a:stretch>
        </p:blipFill>
        <p:spPr bwMode="auto">
          <a:xfrm>
            <a:off x="0" y="2500306"/>
            <a:ext cx="1840435" cy="1143008"/>
          </a:xfrm>
          <a:prstGeom prst="rect">
            <a:avLst/>
          </a:prstGeom>
          <a:noFill/>
        </p:spPr>
      </p:pic>
      <p:pic>
        <p:nvPicPr>
          <p:cNvPr id="1026" name="Picture 2"/>
          <p:cNvPicPr>
            <a:picLocks noChangeAspect="1" noChangeArrowheads="1"/>
          </p:cNvPicPr>
          <p:nvPr/>
        </p:nvPicPr>
        <p:blipFill>
          <a:blip r:embed="rId4"/>
          <a:srcRect/>
          <a:stretch>
            <a:fillRect/>
          </a:stretch>
        </p:blipFill>
        <p:spPr bwMode="auto">
          <a:xfrm>
            <a:off x="2285984" y="214290"/>
            <a:ext cx="6286543" cy="62151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714356"/>
            <a:ext cx="6900882" cy="510334"/>
          </a:xfrm>
        </p:spPr>
        <p:txBody>
          <a:bodyPr>
            <a:normAutofit fontScale="90000"/>
          </a:bodyPr>
          <a:lstStyle/>
          <a:p>
            <a:r>
              <a:rPr lang="es-EC" sz="3200" dirty="0" smtClean="0"/>
              <a:t>DISTRIBUCIÓN DE LA CUENTA DE GASTOS</a:t>
            </a:r>
            <a:endParaRPr lang="es-EC" sz="3200" dirty="0"/>
          </a:p>
        </p:txBody>
      </p:sp>
      <p:pic>
        <p:nvPicPr>
          <p:cNvPr id="4" name="3 Marcador de contenido"/>
          <p:cNvPicPr>
            <a:picLocks noGrp="1"/>
          </p:cNvPicPr>
          <p:nvPr>
            <p:ph idx="1"/>
          </p:nvPr>
        </p:nvPicPr>
        <p:blipFill>
          <a:blip r:embed="rId2" cstate="print"/>
          <a:srcRect/>
          <a:stretch>
            <a:fillRect/>
          </a:stretch>
        </p:blipFill>
        <p:spPr bwMode="auto">
          <a:xfrm>
            <a:off x="1643042" y="1285860"/>
            <a:ext cx="5929353" cy="486324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b="1" dirty="0" smtClean="0"/>
              <a:t>DIPROPACKING CÍA LTDA.</a:t>
            </a:r>
            <a:endParaRPr lang="es-EC" b="1" dirty="0"/>
          </a:p>
        </p:txBody>
      </p:sp>
      <p:pic>
        <p:nvPicPr>
          <p:cNvPr id="4" name="3 Marcador de contenido" descr="http://www.revistalideres.ec/mercados/Dipropacking-Factura-USD-Revista-Lideres_LIDIMA20120413_0029_4.jpg"/>
          <p:cNvPicPr>
            <a:picLocks noGrp="1"/>
          </p:cNvPicPr>
          <p:nvPr>
            <p:ph idx="1"/>
          </p:nvPr>
        </p:nvPicPr>
        <p:blipFill>
          <a:blip r:embed="rId2" cstate="print"/>
          <a:srcRect/>
          <a:stretch>
            <a:fillRect/>
          </a:stretch>
        </p:blipFill>
        <p:spPr bwMode="auto">
          <a:xfrm>
            <a:off x="3071802" y="2071678"/>
            <a:ext cx="4786346" cy="3071834"/>
          </a:xfrm>
          <a:prstGeom prst="rect">
            <a:avLst/>
          </a:prstGeom>
          <a:noFill/>
          <a:ln w="9525">
            <a:noFill/>
            <a:miter lim="800000"/>
            <a:headEnd/>
            <a:tailEnd/>
          </a:ln>
        </p:spPr>
      </p:pic>
      <p:sp>
        <p:nvSpPr>
          <p:cNvPr id="5" name="4 Elipse"/>
          <p:cNvSpPr/>
          <p:nvPr/>
        </p:nvSpPr>
        <p:spPr>
          <a:xfrm>
            <a:off x="571472" y="1928802"/>
            <a:ext cx="1785950" cy="1500198"/>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C" dirty="0" smtClean="0">
                <a:solidFill>
                  <a:schemeClr val="tx1"/>
                </a:solidFill>
              </a:rPr>
              <a:t>Sector  industrial </a:t>
            </a:r>
            <a:endParaRPr lang="es-EC" dirty="0">
              <a:solidFill>
                <a:schemeClr val="tx1"/>
              </a:solidFill>
            </a:endParaRPr>
          </a:p>
        </p:txBody>
      </p:sp>
      <p:sp>
        <p:nvSpPr>
          <p:cNvPr id="6" name="5 Elipse"/>
          <p:cNvSpPr/>
          <p:nvPr/>
        </p:nvSpPr>
        <p:spPr>
          <a:xfrm>
            <a:off x="642910" y="3571876"/>
            <a:ext cx="1785950"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Con fines de Lucro</a:t>
            </a:r>
            <a:endParaRPr lang="es-EC" dirty="0">
              <a:solidFill>
                <a:schemeClr val="tx1"/>
              </a:solidFill>
            </a:endParaRPr>
          </a:p>
        </p:txBody>
      </p:sp>
      <p:sp>
        <p:nvSpPr>
          <p:cNvPr id="7" name="6 Rectángulo"/>
          <p:cNvSpPr/>
          <p:nvPr/>
        </p:nvSpPr>
        <p:spPr>
          <a:xfrm>
            <a:off x="571472" y="5429264"/>
            <a:ext cx="3571900" cy="928694"/>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EC" dirty="0" smtClean="0">
                <a:solidFill>
                  <a:schemeClr val="tx1"/>
                </a:solidFill>
              </a:rPr>
              <a:t>Controlada por la súper intendencia de compañías </a:t>
            </a:r>
            <a:endParaRPr lang="es-EC"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
          <p:cNvPicPr>
            <a:picLocks noChangeAspect="1" noChangeArrowheads="1"/>
          </p:cNvPicPr>
          <p:nvPr/>
        </p:nvPicPr>
        <p:blipFill>
          <a:blip r:embed="rId2"/>
          <a:srcRect/>
          <a:stretch>
            <a:fillRect/>
          </a:stretch>
        </p:blipFill>
        <p:spPr bwMode="auto">
          <a:xfrm>
            <a:off x="1428728" y="0"/>
            <a:ext cx="5715040" cy="66437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srcRect/>
          <a:stretch>
            <a:fillRect/>
          </a:stretch>
        </p:blipFill>
        <p:spPr bwMode="auto">
          <a:xfrm>
            <a:off x="2071670" y="928670"/>
            <a:ext cx="5072098" cy="2428892"/>
          </a:xfrm>
          <a:prstGeom prst="rect">
            <a:avLst/>
          </a:prstGeom>
          <a:noFill/>
          <a:ln w="9525">
            <a:noFill/>
            <a:miter lim="800000"/>
            <a:headEnd/>
            <a:tailEnd/>
          </a:ln>
        </p:spPr>
      </p:pic>
      <p:sp>
        <p:nvSpPr>
          <p:cNvPr id="5" name="4 CuadroTexto"/>
          <p:cNvSpPr txBox="1"/>
          <p:nvPr/>
        </p:nvSpPr>
        <p:spPr>
          <a:xfrm>
            <a:off x="2928926" y="3571876"/>
            <a:ext cx="3714776" cy="369332"/>
          </a:xfrm>
          <a:prstGeom prst="rect">
            <a:avLst/>
          </a:prstGeom>
          <a:noFill/>
        </p:spPr>
        <p:txBody>
          <a:bodyPr wrap="square" rtlCol="0">
            <a:spAutoFit/>
          </a:bodyPr>
          <a:lstStyle/>
          <a:p>
            <a:r>
              <a:rPr lang="es-EC" dirty="0" smtClean="0"/>
              <a:t>Cálculo del inventario Inicial </a:t>
            </a:r>
            <a:endParaRPr lang="es-EC" dirty="0"/>
          </a:p>
        </p:txBody>
      </p:sp>
      <p:pic>
        <p:nvPicPr>
          <p:cNvPr id="39938" name="Picture 2"/>
          <p:cNvPicPr>
            <a:picLocks noChangeAspect="1" noChangeArrowheads="1"/>
          </p:cNvPicPr>
          <p:nvPr/>
        </p:nvPicPr>
        <p:blipFill>
          <a:blip r:embed="rId3"/>
          <a:srcRect/>
          <a:stretch>
            <a:fillRect/>
          </a:stretch>
        </p:blipFill>
        <p:spPr bwMode="auto">
          <a:xfrm>
            <a:off x="1357290" y="4071942"/>
            <a:ext cx="6492954" cy="22860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357166"/>
            <a:ext cx="8229600" cy="1143000"/>
          </a:xfrm>
        </p:spPr>
        <p:txBody>
          <a:bodyPr>
            <a:normAutofit/>
          </a:bodyPr>
          <a:lstStyle/>
          <a:p>
            <a:pPr algn="ctr"/>
            <a:r>
              <a:rPr lang="es-EC" dirty="0" smtClean="0"/>
              <a:t>RESUMEN DE COMPRAS </a:t>
            </a:r>
            <a:endParaRPr lang="es-EC" dirty="0"/>
          </a:p>
        </p:txBody>
      </p:sp>
      <p:pic>
        <p:nvPicPr>
          <p:cNvPr id="4" name="3 Imagen"/>
          <p:cNvPicPr/>
          <p:nvPr/>
        </p:nvPicPr>
        <p:blipFill>
          <a:blip r:embed="rId2" cstate="print"/>
          <a:srcRect/>
          <a:stretch>
            <a:fillRect/>
          </a:stretch>
        </p:blipFill>
        <p:spPr bwMode="auto">
          <a:xfrm>
            <a:off x="1714480" y="1785926"/>
            <a:ext cx="5929354" cy="40719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8229600" cy="1143000"/>
          </a:xfrm>
        </p:spPr>
        <p:txBody>
          <a:bodyPr/>
          <a:lstStyle/>
          <a:p>
            <a:r>
              <a:rPr lang="es-EC" dirty="0" smtClean="0"/>
              <a:t>Documentos</a:t>
            </a:r>
            <a:endParaRPr lang="es-EC" dirty="0"/>
          </a:p>
        </p:txBody>
      </p:sp>
      <p:sp>
        <p:nvSpPr>
          <p:cNvPr id="10" name="9 Rectángulo"/>
          <p:cNvSpPr/>
          <p:nvPr/>
        </p:nvSpPr>
        <p:spPr>
          <a:xfrm>
            <a:off x="571472" y="1714488"/>
            <a:ext cx="2286016" cy="642942"/>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s-EC" dirty="0" smtClean="0">
                <a:solidFill>
                  <a:schemeClr val="bg2">
                    <a:lumMod val="75000"/>
                  </a:schemeClr>
                </a:solidFill>
                <a:latin typeface="+mj-lt"/>
                <a:hlinkClick r:id="rId2" action="ppaction://hlinksldjump"/>
              </a:rPr>
              <a:t>ORDEN DE PRODUCCIÓN</a:t>
            </a:r>
            <a:endParaRPr lang="es-EC" dirty="0">
              <a:solidFill>
                <a:schemeClr val="bg2">
                  <a:lumMod val="75000"/>
                </a:schemeClr>
              </a:solidFill>
              <a:latin typeface="+mj-lt"/>
            </a:endParaRPr>
          </a:p>
        </p:txBody>
      </p:sp>
      <p:sp>
        <p:nvSpPr>
          <p:cNvPr id="11" name="10 Estrella de 6 puntas"/>
          <p:cNvSpPr/>
          <p:nvPr/>
        </p:nvSpPr>
        <p:spPr>
          <a:xfrm>
            <a:off x="3214678" y="1142984"/>
            <a:ext cx="2571768" cy="207170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latin typeface="+mj-lt"/>
                <a:hlinkClick r:id="rId3" action="ppaction://hlinksldjump"/>
              </a:rPr>
              <a:t>REQUISICIÓN DE MATERIALES </a:t>
            </a:r>
            <a:endParaRPr lang="es-EC" dirty="0">
              <a:latin typeface="+mj-lt"/>
            </a:endParaRPr>
          </a:p>
        </p:txBody>
      </p:sp>
      <p:sp>
        <p:nvSpPr>
          <p:cNvPr id="12" name="11 Flecha izquierda"/>
          <p:cNvSpPr/>
          <p:nvPr/>
        </p:nvSpPr>
        <p:spPr>
          <a:xfrm>
            <a:off x="6143636" y="1285860"/>
            <a:ext cx="2357454" cy="1857388"/>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C" dirty="0" smtClean="0">
                <a:latin typeface="+mj-lt"/>
                <a:hlinkClick r:id="rId4" action="ppaction://hlinksldjump"/>
              </a:rPr>
              <a:t>ORDEN DE COMPRA</a:t>
            </a:r>
            <a:endParaRPr lang="es-EC" dirty="0">
              <a:latin typeface="+mj-lt"/>
            </a:endParaRPr>
          </a:p>
        </p:txBody>
      </p:sp>
      <p:sp>
        <p:nvSpPr>
          <p:cNvPr id="13" name="12 Almacenamiento de acceso secuencial"/>
          <p:cNvSpPr/>
          <p:nvPr/>
        </p:nvSpPr>
        <p:spPr>
          <a:xfrm>
            <a:off x="642910" y="3571876"/>
            <a:ext cx="2071702" cy="1643074"/>
          </a:xfrm>
          <a:prstGeom prst="flowChartMagneticTap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EC" dirty="0" smtClean="0">
                <a:latin typeface="+mj-lt"/>
                <a:hlinkClick r:id="rId5" action="ppaction://hlinksldjump"/>
              </a:rPr>
              <a:t>PLANILLA DE TRABAJO</a:t>
            </a:r>
            <a:endParaRPr lang="es-EC" dirty="0">
              <a:latin typeface="+mj-lt"/>
            </a:endParaRPr>
          </a:p>
        </p:txBody>
      </p:sp>
      <p:sp>
        <p:nvSpPr>
          <p:cNvPr id="14" name="13 Multidocumento"/>
          <p:cNvSpPr/>
          <p:nvPr/>
        </p:nvSpPr>
        <p:spPr>
          <a:xfrm>
            <a:off x="3714744" y="3571876"/>
            <a:ext cx="2143140" cy="1643074"/>
          </a:xfrm>
          <a:prstGeom prst="flowChartMultidocumen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C" dirty="0" smtClean="0">
                <a:latin typeface="+mj-lt"/>
                <a:hlinkClick r:id="rId6" action="ppaction://hlinksldjump"/>
              </a:rPr>
              <a:t>HOJAS DE COSTOS</a:t>
            </a:r>
            <a:endParaRPr lang="es-EC"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1000108"/>
          </a:xfrm>
        </p:spPr>
        <p:txBody>
          <a:bodyPr>
            <a:normAutofit/>
          </a:bodyPr>
          <a:lstStyle/>
          <a:p>
            <a:pPr algn="ctr"/>
            <a:r>
              <a:rPr lang="es-EC" sz="2800" dirty="0" smtClean="0"/>
              <a:t>MATERIA PRIMA UTILIZADA </a:t>
            </a:r>
            <a:endParaRPr lang="es-EC" sz="2800" dirty="0"/>
          </a:p>
        </p:txBody>
      </p:sp>
      <p:pic>
        <p:nvPicPr>
          <p:cNvPr id="4" name="3 Imagen"/>
          <p:cNvPicPr/>
          <p:nvPr/>
        </p:nvPicPr>
        <p:blipFill>
          <a:blip r:embed="rId2" cstate="print"/>
          <a:srcRect/>
          <a:stretch>
            <a:fillRect/>
          </a:stretch>
        </p:blipFill>
        <p:spPr bwMode="auto">
          <a:xfrm>
            <a:off x="2285984" y="1071546"/>
            <a:ext cx="4643470" cy="5429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500034" y="0"/>
            <a:ext cx="8229600" cy="642918"/>
          </a:xfrm>
        </p:spPr>
        <p:txBody>
          <a:bodyPr>
            <a:normAutofit/>
          </a:bodyPr>
          <a:lstStyle/>
          <a:p>
            <a:pPr algn="ctr"/>
            <a:r>
              <a:rPr lang="es-EC" sz="2800" dirty="0" smtClean="0"/>
              <a:t>MATERIA PRIMA UTILIZADA </a:t>
            </a:r>
            <a:endParaRPr lang="es-EC" sz="2800" dirty="0"/>
          </a:p>
        </p:txBody>
      </p:sp>
      <p:pic>
        <p:nvPicPr>
          <p:cNvPr id="5" name="4 Imagen"/>
          <p:cNvPicPr/>
          <p:nvPr/>
        </p:nvPicPr>
        <p:blipFill>
          <a:blip r:embed="rId2" cstate="print"/>
          <a:srcRect/>
          <a:stretch>
            <a:fillRect/>
          </a:stretch>
        </p:blipFill>
        <p:spPr bwMode="auto">
          <a:xfrm>
            <a:off x="2214546" y="1000108"/>
            <a:ext cx="4660774" cy="56520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229600" cy="653210"/>
          </a:xfrm>
        </p:spPr>
        <p:txBody>
          <a:bodyPr>
            <a:normAutofit/>
          </a:bodyPr>
          <a:lstStyle/>
          <a:p>
            <a:pPr algn="ctr"/>
            <a:r>
              <a:rPr lang="es-EC" sz="2800" dirty="0" smtClean="0"/>
              <a:t>CÁLCULO DE LA MANO DE OBRA DIRECTA</a:t>
            </a:r>
            <a:endParaRPr lang="es-EC" sz="2800" dirty="0"/>
          </a:p>
        </p:txBody>
      </p:sp>
      <p:sp>
        <p:nvSpPr>
          <p:cNvPr id="43010" name="AutoShape 308"/>
          <p:cNvSpPr>
            <a:spLocks noChangeArrowheads="1"/>
          </p:cNvSpPr>
          <p:nvPr/>
        </p:nvSpPr>
        <p:spPr bwMode="auto">
          <a:xfrm>
            <a:off x="1214414" y="5857892"/>
            <a:ext cx="1998663" cy="755650"/>
          </a:xfrm>
          <a:prstGeom prst="wedgeRectCallout">
            <a:avLst>
              <a:gd name="adj1" fmla="val 87462"/>
              <a:gd name="adj2" fmla="val -133764"/>
            </a:avLst>
          </a:prstGeom>
          <a:solidFill>
            <a:srgbClr val="FFFFFF"/>
          </a:solidFill>
          <a:ln w="15875">
            <a:solidFill>
              <a:srgbClr val="C0504D"/>
            </a:solidFill>
            <a:prstDash val="sysDot"/>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C" sz="900" b="0" i="0" u="none" strike="noStrike" cap="none" normalizeH="0" baseline="0" dirty="0" smtClean="0">
                <a:ln>
                  <a:noFill/>
                </a:ln>
                <a:solidFill>
                  <a:schemeClr val="tx1"/>
                </a:solidFill>
                <a:effectLst/>
                <a:latin typeface="Calibri" pitchFamily="34" charset="0"/>
                <a:cs typeface="Arial" pitchFamily="34" charset="0"/>
              </a:rPr>
              <a:t>Las horas improductivas se asignan a los costos puesto que estas se produjeron por fallas de la maquinaría y falta de energía</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4817" name="Picture 1"/>
          <p:cNvPicPr>
            <a:picLocks noChangeAspect="1" noChangeArrowheads="1"/>
          </p:cNvPicPr>
          <p:nvPr/>
        </p:nvPicPr>
        <p:blipFill>
          <a:blip r:embed="rId2"/>
          <a:srcRect/>
          <a:stretch>
            <a:fillRect/>
          </a:stretch>
        </p:blipFill>
        <p:spPr bwMode="auto">
          <a:xfrm>
            <a:off x="142844" y="1428736"/>
            <a:ext cx="4381613" cy="4429156"/>
          </a:xfrm>
          <a:prstGeom prst="rect">
            <a:avLst/>
          </a:prstGeom>
          <a:noFill/>
          <a:ln w="9525">
            <a:noFill/>
            <a:miter lim="800000"/>
            <a:headEnd/>
            <a:tailEnd/>
          </a:ln>
          <a:effectLst/>
        </p:spPr>
      </p:pic>
      <p:pic>
        <p:nvPicPr>
          <p:cNvPr id="34820" name="Picture 4"/>
          <p:cNvPicPr>
            <a:picLocks noChangeAspect="1" noChangeArrowheads="1"/>
          </p:cNvPicPr>
          <p:nvPr/>
        </p:nvPicPr>
        <p:blipFill>
          <a:blip r:embed="rId3"/>
          <a:srcRect/>
          <a:stretch>
            <a:fillRect/>
          </a:stretch>
        </p:blipFill>
        <p:spPr bwMode="auto">
          <a:xfrm>
            <a:off x="4572000" y="1428736"/>
            <a:ext cx="4383011"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cstate="print"/>
          <a:srcRect/>
          <a:stretch>
            <a:fillRect/>
          </a:stretch>
        </p:blipFill>
        <p:spPr bwMode="auto">
          <a:xfrm>
            <a:off x="2143108" y="428604"/>
            <a:ext cx="4295775" cy="2817495"/>
          </a:xfrm>
          <a:prstGeom prst="rect">
            <a:avLst/>
          </a:prstGeom>
          <a:noFill/>
          <a:ln w="9525">
            <a:noFill/>
            <a:miter lim="800000"/>
            <a:headEnd/>
            <a:tailEnd/>
          </a:ln>
        </p:spPr>
      </p:pic>
      <p:pic>
        <p:nvPicPr>
          <p:cNvPr id="5" name="4 Imagen"/>
          <p:cNvPicPr/>
          <p:nvPr/>
        </p:nvPicPr>
        <p:blipFill>
          <a:blip r:embed="rId3" cstate="print"/>
          <a:srcRect/>
          <a:stretch>
            <a:fillRect/>
          </a:stretch>
        </p:blipFill>
        <p:spPr bwMode="auto">
          <a:xfrm>
            <a:off x="1214414" y="3357562"/>
            <a:ext cx="6429420" cy="31432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8229600" cy="785810"/>
          </a:xfrm>
        </p:spPr>
        <p:txBody>
          <a:bodyPr>
            <a:normAutofit/>
          </a:bodyPr>
          <a:lstStyle/>
          <a:p>
            <a:pPr algn="ctr"/>
            <a:r>
              <a:rPr lang="es-EC" sz="2800" dirty="0" smtClean="0"/>
              <a:t>CLÁLCULO DE LOS CIF SEGÚN NIC 2</a:t>
            </a:r>
            <a:endParaRPr lang="es-EC" sz="2800" dirty="0"/>
          </a:p>
        </p:txBody>
      </p:sp>
      <p:sp>
        <p:nvSpPr>
          <p:cNvPr id="7" name="6 CuadroTexto"/>
          <p:cNvSpPr txBox="1"/>
          <p:nvPr/>
        </p:nvSpPr>
        <p:spPr>
          <a:xfrm>
            <a:off x="1357290" y="1071546"/>
            <a:ext cx="6215106" cy="369332"/>
          </a:xfrm>
          <a:prstGeom prst="rect">
            <a:avLst/>
          </a:prstGeom>
          <a:noFill/>
        </p:spPr>
        <p:txBody>
          <a:bodyPr wrap="square" rtlCol="0">
            <a:spAutoFit/>
          </a:bodyPr>
          <a:lstStyle/>
          <a:p>
            <a:pPr algn="ctr"/>
            <a:r>
              <a:rPr lang="es-EC" dirty="0" smtClean="0">
                <a:latin typeface="+mj-lt"/>
              </a:rPr>
              <a:t>GRADO DE DIFICULTAD </a:t>
            </a:r>
            <a:endParaRPr lang="es-EC" dirty="0">
              <a:latin typeface="+mj-lt"/>
            </a:endParaRPr>
          </a:p>
        </p:txBody>
      </p:sp>
      <p:pic>
        <p:nvPicPr>
          <p:cNvPr id="32769" name="Picture 1"/>
          <p:cNvPicPr>
            <a:picLocks noChangeAspect="1" noChangeArrowheads="1"/>
          </p:cNvPicPr>
          <p:nvPr/>
        </p:nvPicPr>
        <p:blipFill>
          <a:blip r:embed="rId2"/>
          <a:srcRect/>
          <a:stretch>
            <a:fillRect/>
          </a:stretch>
        </p:blipFill>
        <p:spPr bwMode="auto">
          <a:xfrm>
            <a:off x="214282" y="1857364"/>
            <a:ext cx="8420131" cy="35004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714348" y="214290"/>
            <a:ext cx="7643788" cy="3357586"/>
          </a:xfrm>
          <a:prstGeom prst="rect">
            <a:avLst/>
          </a:prstGeom>
          <a:noFill/>
          <a:ln w="9525">
            <a:noFill/>
            <a:miter lim="800000"/>
            <a:headEnd/>
            <a:tailEnd/>
          </a:ln>
          <a:effectLst/>
        </p:spPr>
      </p:pic>
      <p:pic>
        <p:nvPicPr>
          <p:cNvPr id="5" name="4 Imagen"/>
          <p:cNvPicPr/>
          <p:nvPr/>
        </p:nvPicPr>
        <p:blipFill>
          <a:blip r:embed="rId3" cstate="print"/>
          <a:srcRect/>
          <a:stretch>
            <a:fillRect/>
          </a:stretch>
        </p:blipFill>
        <p:spPr bwMode="auto">
          <a:xfrm>
            <a:off x="2285984" y="3714752"/>
            <a:ext cx="4071966" cy="2857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229600" cy="1143000"/>
          </a:xfrm>
        </p:spPr>
        <p:txBody>
          <a:bodyPr/>
          <a:lstStyle/>
          <a:p>
            <a:pPr algn="ctr"/>
            <a:r>
              <a:rPr lang="es-EC" dirty="0" smtClean="0"/>
              <a:t>RESEÑA HISTORICA </a:t>
            </a:r>
            <a:endParaRPr lang="es-EC" dirty="0"/>
          </a:p>
        </p:txBody>
      </p:sp>
      <p:sp>
        <p:nvSpPr>
          <p:cNvPr id="4" name="3 Rectángulo"/>
          <p:cNvSpPr/>
          <p:nvPr/>
        </p:nvSpPr>
        <p:spPr>
          <a:xfrm>
            <a:off x="1000100" y="2428868"/>
            <a:ext cx="2214578" cy="78581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sz="2000" dirty="0" smtClean="0"/>
              <a:t>Nace en 1999 </a:t>
            </a:r>
            <a:endParaRPr lang="es-EC" sz="2000" dirty="0"/>
          </a:p>
        </p:txBody>
      </p:sp>
      <p:sp>
        <p:nvSpPr>
          <p:cNvPr id="5" name="4 Rectángulo redondeado"/>
          <p:cNvSpPr/>
          <p:nvPr/>
        </p:nvSpPr>
        <p:spPr>
          <a:xfrm>
            <a:off x="5286380" y="2285992"/>
            <a:ext cx="3000396" cy="12858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Como persona natural, con la idea de brindar Publicidad a bajo costo utilizando la confitería   </a:t>
            </a:r>
            <a:endParaRPr lang="es-EC" dirty="0"/>
          </a:p>
        </p:txBody>
      </p:sp>
      <p:sp>
        <p:nvSpPr>
          <p:cNvPr id="6" name="5 Flecha derecha"/>
          <p:cNvSpPr/>
          <p:nvPr/>
        </p:nvSpPr>
        <p:spPr>
          <a:xfrm>
            <a:off x="3714744" y="2428868"/>
            <a:ext cx="1428760"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7" name="6 Flecha izquierda y arriba"/>
          <p:cNvSpPr/>
          <p:nvPr/>
        </p:nvSpPr>
        <p:spPr>
          <a:xfrm>
            <a:off x="7215206" y="4214818"/>
            <a:ext cx="1285884" cy="142876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7 Rectángulo"/>
          <p:cNvSpPr/>
          <p:nvPr/>
        </p:nvSpPr>
        <p:spPr>
          <a:xfrm>
            <a:off x="2786050" y="4643446"/>
            <a:ext cx="1785950" cy="10715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t>2011 se convierte en compañía Limitada</a:t>
            </a:r>
            <a:endParaRPr lang="es-EC" dirty="0"/>
          </a:p>
        </p:txBody>
      </p:sp>
      <p:pic>
        <p:nvPicPr>
          <p:cNvPr id="9" name="Picture 1" descr="CARAMELOS PERSONALIZADOS"/>
          <p:cNvPicPr>
            <a:picLocks noChangeAspect="1" noChangeArrowheads="1"/>
          </p:cNvPicPr>
          <p:nvPr/>
        </p:nvPicPr>
        <p:blipFill>
          <a:blip r:embed="rId2" cstate="print"/>
          <a:srcRect/>
          <a:stretch>
            <a:fillRect/>
          </a:stretch>
        </p:blipFill>
        <p:spPr bwMode="auto">
          <a:xfrm>
            <a:off x="428596" y="3786190"/>
            <a:ext cx="1862125" cy="1879932"/>
          </a:xfrm>
          <a:prstGeom prst="rect">
            <a:avLst/>
          </a:prstGeom>
          <a:noFill/>
        </p:spPr>
      </p:pic>
      <p:sp>
        <p:nvSpPr>
          <p:cNvPr id="11" name="10 Rectángulo"/>
          <p:cNvSpPr/>
          <p:nvPr/>
        </p:nvSpPr>
        <p:spPr>
          <a:xfrm>
            <a:off x="5500694" y="4071942"/>
            <a:ext cx="1571636" cy="221457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2010 la empresa supera los mínimos establecidos para llevar contabilidad </a:t>
            </a:r>
            <a:endParaRPr lang="es-EC" dirty="0"/>
          </a:p>
        </p:txBody>
      </p:sp>
      <p:sp>
        <p:nvSpPr>
          <p:cNvPr id="13" name="12 Flecha derecha"/>
          <p:cNvSpPr/>
          <p:nvPr/>
        </p:nvSpPr>
        <p:spPr>
          <a:xfrm flipH="1">
            <a:off x="4572000" y="4929198"/>
            <a:ext cx="642942" cy="6429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510334"/>
          </a:xfrm>
        </p:spPr>
        <p:txBody>
          <a:bodyPr>
            <a:normAutofit/>
          </a:bodyPr>
          <a:lstStyle/>
          <a:p>
            <a:pPr algn="ctr"/>
            <a:r>
              <a:rPr lang="es-EC" sz="2800" dirty="0" smtClean="0"/>
              <a:t>Distribución de los CIF para las hojas de costos </a:t>
            </a:r>
            <a:endParaRPr lang="es-EC" sz="2800" dirty="0"/>
          </a:p>
        </p:txBody>
      </p:sp>
      <p:pic>
        <p:nvPicPr>
          <p:cNvPr id="31746" name="Picture 2"/>
          <p:cNvPicPr>
            <a:picLocks noChangeAspect="1" noChangeArrowheads="1"/>
          </p:cNvPicPr>
          <p:nvPr/>
        </p:nvPicPr>
        <p:blipFill>
          <a:blip r:embed="rId2"/>
          <a:srcRect/>
          <a:stretch>
            <a:fillRect/>
          </a:stretch>
        </p:blipFill>
        <p:spPr bwMode="auto">
          <a:xfrm>
            <a:off x="427322" y="1643050"/>
            <a:ext cx="8605553" cy="39290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p:cNvPicPr>
            <a:picLocks noChangeAspect="1" noChangeArrowheads="1"/>
          </p:cNvPicPr>
          <p:nvPr/>
        </p:nvPicPr>
        <p:blipFill>
          <a:blip r:embed="rId2"/>
          <a:srcRect/>
          <a:stretch>
            <a:fillRect/>
          </a:stretch>
        </p:blipFill>
        <p:spPr bwMode="auto">
          <a:xfrm>
            <a:off x="2143107" y="857232"/>
            <a:ext cx="5566043" cy="5715040"/>
          </a:xfrm>
          <a:prstGeom prst="rect">
            <a:avLst/>
          </a:prstGeom>
          <a:noFill/>
        </p:spPr>
      </p:pic>
      <p:sp>
        <p:nvSpPr>
          <p:cNvPr id="10" name="1 Título"/>
          <p:cNvSpPr>
            <a:spLocks noGrp="1"/>
          </p:cNvSpPr>
          <p:nvPr>
            <p:ph type="title"/>
          </p:nvPr>
        </p:nvSpPr>
        <p:spPr>
          <a:xfrm>
            <a:off x="428596" y="0"/>
            <a:ext cx="8229600" cy="510334"/>
          </a:xfrm>
        </p:spPr>
        <p:txBody>
          <a:bodyPr>
            <a:normAutofit/>
          </a:bodyPr>
          <a:lstStyle/>
          <a:p>
            <a:pPr algn="ctr"/>
            <a:r>
              <a:rPr lang="es-EC" sz="2800" dirty="0" smtClean="0"/>
              <a:t>ESTADOS FINANCIEROS  </a:t>
            </a:r>
            <a:endParaRPr lang="es-EC"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2"/>
          <a:srcRect/>
          <a:stretch>
            <a:fillRect/>
          </a:stretch>
        </p:blipFill>
        <p:spPr bwMode="auto">
          <a:xfrm>
            <a:off x="2000232" y="214290"/>
            <a:ext cx="5488003" cy="6286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2"/>
          <a:srcRect/>
          <a:stretch>
            <a:fillRect/>
          </a:stretch>
        </p:blipFill>
        <p:spPr bwMode="auto">
          <a:xfrm>
            <a:off x="357158" y="2071678"/>
            <a:ext cx="8572528" cy="3857652"/>
          </a:xfrm>
          <a:prstGeom prst="rect">
            <a:avLst/>
          </a:prstGeom>
          <a:noFill/>
          <a:ln w="9525">
            <a:noFill/>
            <a:miter lim="800000"/>
            <a:headEnd/>
            <a:tailEnd/>
          </a:ln>
          <a:effectLst/>
        </p:spPr>
      </p:pic>
      <p:sp>
        <p:nvSpPr>
          <p:cNvPr id="3" name="1 Título"/>
          <p:cNvSpPr>
            <a:spLocks noGrp="1"/>
          </p:cNvSpPr>
          <p:nvPr>
            <p:ph type="title"/>
          </p:nvPr>
        </p:nvSpPr>
        <p:spPr>
          <a:xfrm>
            <a:off x="500034" y="214290"/>
            <a:ext cx="8229600" cy="1143000"/>
          </a:xfrm>
        </p:spPr>
        <p:txBody>
          <a:bodyPr/>
          <a:lstStyle/>
          <a:p>
            <a:pPr algn="ctr"/>
            <a:r>
              <a:rPr lang="es-EC" dirty="0" smtClean="0"/>
              <a:t>ANÁLISIS </a:t>
            </a:r>
            <a:endParaRPr lang="es-EC"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229600" cy="1143000"/>
          </a:xfrm>
        </p:spPr>
        <p:txBody>
          <a:bodyPr/>
          <a:lstStyle/>
          <a:p>
            <a:pPr algn="ctr"/>
            <a:r>
              <a:rPr lang="es-EC" dirty="0" smtClean="0"/>
              <a:t>Conclusiones </a:t>
            </a:r>
            <a:endParaRPr lang="es-EC" dirty="0"/>
          </a:p>
        </p:txBody>
      </p:sp>
      <p:sp>
        <p:nvSpPr>
          <p:cNvPr id="4" name="2 Marcador de contenido"/>
          <p:cNvSpPr>
            <a:spLocks noGrp="1"/>
          </p:cNvSpPr>
          <p:nvPr>
            <p:ph idx="1"/>
          </p:nvPr>
        </p:nvSpPr>
        <p:spPr>
          <a:xfrm>
            <a:off x="285720" y="1357298"/>
            <a:ext cx="8401080" cy="4967302"/>
          </a:xfrm>
        </p:spPr>
        <p:txBody>
          <a:bodyPr>
            <a:normAutofit fontScale="55000" lnSpcReduction="20000"/>
          </a:bodyPr>
          <a:lstStyle/>
          <a:p>
            <a:pPr algn="just"/>
            <a:r>
              <a:rPr lang="es-EC" dirty="0" err="1" smtClean="0"/>
              <a:t>Dipropacking</a:t>
            </a:r>
            <a:r>
              <a:rPr lang="es-EC" dirty="0" smtClean="0"/>
              <a:t> es una microempresa , se encarga de la elaboración de productos personalizados, actualmente su información contable se la presenta como una empresa de servicios, esto no le permite tener información oportuna, para la toma de decisiones, además del desconocimiento de costo real de venta.</a:t>
            </a:r>
          </a:p>
          <a:p>
            <a:pPr algn="just">
              <a:buNone/>
            </a:pPr>
            <a:r>
              <a:rPr lang="es-EC" b="1" dirty="0" smtClean="0"/>
              <a:t> </a:t>
            </a:r>
            <a:endParaRPr lang="es-EC" dirty="0" smtClean="0"/>
          </a:p>
          <a:p>
            <a:pPr algn="just"/>
            <a:r>
              <a:rPr lang="es-EC" dirty="0" smtClean="0"/>
              <a:t>El proceso de requerimiento de materiales es poco eficiente debido a que no existe la documentación que avale las entradas de materia prima a la planta, no existe </a:t>
            </a:r>
            <a:r>
              <a:rPr lang="es-EC" dirty="0" err="1" smtClean="0"/>
              <a:t>kardex</a:t>
            </a:r>
            <a:r>
              <a:rPr lang="es-EC" dirty="0" smtClean="0"/>
              <a:t>, valorados pues solo se hace un control de cantidades para saber la existencia física de los materiales. </a:t>
            </a:r>
          </a:p>
          <a:p>
            <a:pPr algn="just"/>
            <a:endParaRPr lang="es-EC" dirty="0" smtClean="0"/>
          </a:p>
          <a:p>
            <a:pPr algn="just"/>
            <a:r>
              <a:rPr lang="es-EC" dirty="0" smtClean="0"/>
              <a:t>La empresa no tiene inventarios de materiales, todo lo que compra se carga a la cuenta de Gastos de Ventas, dando un tratamiento de una empresa de servicios, al realizar este procedimiento la empresa está disminuyendo las utilidades del ejercicio, y en una posible fiscalización del SRI, esto es motivo de glosa tributaria.</a:t>
            </a:r>
          </a:p>
          <a:p>
            <a:pPr algn="just">
              <a:buNone/>
            </a:pPr>
            <a:r>
              <a:rPr lang="es-EC" dirty="0" smtClean="0"/>
              <a:t> </a:t>
            </a:r>
          </a:p>
          <a:p>
            <a:pPr algn="just"/>
            <a:r>
              <a:rPr lang="es-EC" dirty="0" smtClean="0"/>
              <a:t>La empresa no está determinando adecuadamente los costos de producción, puesto que no identifica la mano de obra que pertenece a producción, administración y ventas, ni separa los costos indirectos de fabricación todos estos los acumula en una cuenta de gastos administración.</a:t>
            </a:r>
          </a:p>
          <a:p>
            <a:pPr algn="just">
              <a:buNone/>
            </a:pPr>
            <a:r>
              <a:rPr lang="es-EC" dirty="0" smtClean="0"/>
              <a:t> </a:t>
            </a:r>
          </a:p>
          <a:p>
            <a:pPr algn="just"/>
            <a:r>
              <a:rPr lang="es-EC" dirty="0" smtClean="0"/>
              <a:t>Los Estados Financieros, no se están presentando de acuerdo a lo que establece la superintendencia de compañías, que manifiesta que estos deben estar sujetos en base a Normas Internacionales de Contabilidad generalmente aceptas; y al presentar los Balances como una empresa de servicios se está incumpliendo esta ley.</a:t>
            </a:r>
            <a:endParaRPr lang="es-EC"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lstStyle/>
          <a:p>
            <a:pPr algn="ctr"/>
            <a:r>
              <a:rPr lang="es-EC" dirty="0" smtClean="0"/>
              <a:t>Recomendaciones</a:t>
            </a:r>
            <a:endParaRPr lang="es-EC" dirty="0"/>
          </a:p>
        </p:txBody>
      </p:sp>
      <p:sp>
        <p:nvSpPr>
          <p:cNvPr id="4" name="3 Marcador de contenido"/>
          <p:cNvSpPr>
            <a:spLocks noGrp="1"/>
          </p:cNvSpPr>
          <p:nvPr>
            <p:ph idx="1"/>
          </p:nvPr>
        </p:nvSpPr>
        <p:spPr>
          <a:xfrm>
            <a:off x="428596" y="1500174"/>
            <a:ext cx="8258204" cy="4824426"/>
          </a:xfrm>
        </p:spPr>
        <p:txBody>
          <a:bodyPr>
            <a:normAutofit fontScale="62500" lnSpcReduction="20000"/>
          </a:bodyPr>
          <a:lstStyle/>
          <a:p>
            <a:pPr algn="just"/>
            <a:r>
              <a:rPr lang="es-EC" dirty="0" smtClean="0"/>
              <a:t>Implementar el sistema de contabilidad de costos por órdenes de producción para tener un mayor control del inventario de materiales.</a:t>
            </a:r>
          </a:p>
          <a:p>
            <a:pPr algn="just">
              <a:buNone/>
            </a:pPr>
            <a:endParaRPr lang="es-EC" dirty="0" smtClean="0"/>
          </a:p>
          <a:p>
            <a:pPr algn="just"/>
            <a:r>
              <a:rPr lang="es-EC" dirty="0" smtClean="0"/>
              <a:t>Implementar políticas mediante un manual de procedimientos, para que el personal tenga por escrito la manera de cómo debe desarrollar sus funciones, y documentos que deben utilizar para evitar la desorganización y  que el trabajo  se realice de forma improvisada sin tener lineamientos establecidos.</a:t>
            </a:r>
          </a:p>
          <a:p>
            <a:pPr algn="just">
              <a:buNone/>
            </a:pPr>
            <a:endParaRPr lang="es-EC" dirty="0" smtClean="0"/>
          </a:p>
          <a:p>
            <a:pPr algn="just"/>
            <a:r>
              <a:rPr lang="es-EC" dirty="0" smtClean="0"/>
              <a:t>Se recomienda realizar una toma física o hacer uso del presente trabajo para la valorización de los inventarios, disminuir la cuenta de Gastos de Ventas y trasladar este valor al activo corriente con la finalidad de mostrar la situación real de la empresa, y realizar las declaraciones correctas para evitar posibles glosas tributarias.</a:t>
            </a:r>
          </a:p>
          <a:p>
            <a:pPr algn="just">
              <a:buNone/>
            </a:pPr>
            <a:endParaRPr lang="es-EC" dirty="0" smtClean="0"/>
          </a:p>
          <a:p>
            <a:pPr algn="just"/>
            <a:r>
              <a:rPr lang="es-EC" dirty="0" smtClean="0"/>
              <a:t>Distribuir los Gastos de administración e identificar las cuentas relacionadas con el proceso productivo para determinar el verdadero costo de producción. </a:t>
            </a:r>
          </a:p>
          <a:p>
            <a:pPr algn="just">
              <a:buNone/>
            </a:pPr>
            <a:endParaRPr lang="es-EC" dirty="0" smtClean="0"/>
          </a:p>
          <a:p>
            <a:pPr algn="just"/>
            <a:r>
              <a:rPr lang="es-EC" dirty="0" smtClean="0"/>
              <a:t>Presentar adecuadamente los Estados Financieros aplicando la NIC 2 como se ha realizado en el ejercicio propuesto, para evitar sanciones y multas de la superintendencia de compañías  al incumplir sus disposiciones.</a:t>
            </a:r>
          </a:p>
          <a:p>
            <a:pPr algn="just">
              <a:buNone/>
            </a:pPr>
            <a:endParaRPr lang="es-EC"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1857356" y="1428736"/>
            <a:ext cx="5572164" cy="1928826"/>
          </a:xfrm>
          <a:prstGeom prst="rect">
            <a:avLst/>
          </a:prstGeom>
        </p:spPr>
        <p:txBody>
          <a:bodyPr wrap="none" fromWordArt="1">
            <a:prstTxWarp prst="textPlain">
              <a:avLst>
                <a:gd name="adj" fmla="val 50000"/>
              </a:avLst>
            </a:prstTxWarp>
          </a:bodyPr>
          <a:lstStyle/>
          <a:p>
            <a:pPr algn="ctr" rtl="0"/>
            <a:r>
              <a:rPr lang="es-EC" sz="36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GRACIAS </a:t>
            </a:r>
            <a:endParaRPr lang="es-EC" sz="36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70">
                                            <p:txEl>
                                              <p:pRg st="0" end="0"/>
                                            </p:txEl>
                                          </p:spTgt>
                                        </p:tgtEl>
                                        <p:attrNameLst>
                                          <p:attrName>style.visibility</p:attrName>
                                        </p:attrNameLst>
                                      </p:cBhvr>
                                      <p:to>
                                        <p:strVal val="visible"/>
                                      </p:to>
                                    </p:set>
                                    <p:animEffect transition="in" filter="fade">
                                      <p:cBhvr>
                                        <p:cTn id="7" dur="2000"/>
                                        <p:tgtEl>
                                          <p:spTgt spid="583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a:srcRect/>
          <a:stretch>
            <a:fillRect/>
          </a:stretch>
        </p:blipFill>
        <p:spPr bwMode="auto">
          <a:xfrm>
            <a:off x="785786" y="1643050"/>
            <a:ext cx="7531367" cy="3787792"/>
          </a:xfrm>
          <a:prstGeom prst="rect">
            <a:avLst/>
          </a:prstGeom>
          <a:noFill/>
          <a:ln w="9525">
            <a:noFill/>
            <a:miter lim="800000"/>
            <a:headEnd/>
            <a:tailEnd/>
          </a:ln>
          <a:effectLst/>
        </p:spPr>
      </p:pic>
      <p:sp>
        <p:nvSpPr>
          <p:cNvPr id="5" name="4 Flecha izquierda">
            <a:hlinkClick r:id="rId3" action="ppaction://hlinksldjump"/>
          </p:cNvPr>
          <p:cNvSpPr/>
          <p:nvPr/>
        </p:nvSpPr>
        <p:spPr>
          <a:xfrm>
            <a:off x="7572396" y="6072206"/>
            <a:ext cx="857256" cy="500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2"/>
          <a:srcRect/>
          <a:stretch>
            <a:fillRect/>
          </a:stretch>
        </p:blipFill>
        <p:spPr bwMode="auto">
          <a:xfrm>
            <a:off x="1444625" y="344488"/>
            <a:ext cx="6254750" cy="6175375"/>
          </a:xfrm>
          <a:prstGeom prst="rect">
            <a:avLst/>
          </a:prstGeom>
          <a:noFill/>
          <a:ln w="9525">
            <a:noFill/>
            <a:miter lim="800000"/>
            <a:headEnd/>
            <a:tailEnd/>
          </a:ln>
          <a:effectLst/>
        </p:spPr>
      </p:pic>
      <p:sp>
        <p:nvSpPr>
          <p:cNvPr id="5" name="4 Flecha izquierda">
            <a:hlinkClick r:id="rId3" action="ppaction://hlinksldjump"/>
          </p:cNvPr>
          <p:cNvSpPr/>
          <p:nvPr/>
        </p:nvSpPr>
        <p:spPr>
          <a:xfrm>
            <a:off x="7929586" y="6072206"/>
            <a:ext cx="857256" cy="500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p:cNvPicPr>
            <a:picLocks noChangeAspect="1" noChangeArrowheads="1"/>
          </p:cNvPicPr>
          <p:nvPr/>
        </p:nvPicPr>
        <p:blipFill>
          <a:blip r:embed="rId2"/>
          <a:srcRect/>
          <a:stretch>
            <a:fillRect/>
          </a:stretch>
        </p:blipFill>
        <p:spPr bwMode="auto">
          <a:xfrm>
            <a:off x="1176028" y="1077910"/>
            <a:ext cx="6175685" cy="4422792"/>
          </a:xfrm>
          <a:prstGeom prst="rect">
            <a:avLst/>
          </a:prstGeom>
          <a:noFill/>
          <a:ln w="9525">
            <a:noFill/>
            <a:miter lim="800000"/>
            <a:headEnd/>
            <a:tailEnd/>
          </a:ln>
          <a:effectLst/>
        </p:spPr>
      </p:pic>
      <p:sp>
        <p:nvSpPr>
          <p:cNvPr id="10" name="9 Flecha izquierda">
            <a:hlinkClick r:id="rId3" action="ppaction://hlinksldjump"/>
          </p:cNvPr>
          <p:cNvSpPr/>
          <p:nvPr/>
        </p:nvSpPr>
        <p:spPr>
          <a:xfrm>
            <a:off x="7929586" y="6072206"/>
            <a:ext cx="857256" cy="500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Constitución del Capital </a:t>
            </a:r>
            <a:endParaRPr lang="es-EC" dirty="0"/>
          </a:p>
        </p:txBody>
      </p:sp>
      <p:pic>
        <p:nvPicPr>
          <p:cNvPr id="14340" name="Picture 4"/>
          <p:cNvPicPr>
            <a:picLocks noGrp="1" noChangeAspect="1" noChangeArrowheads="1"/>
          </p:cNvPicPr>
          <p:nvPr>
            <p:ph idx="1"/>
          </p:nvPr>
        </p:nvPicPr>
        <p:blipFill>
          <a:blip r:embed="rId2"/>
          <a:srcRect/>
          <a:stretch>
            <a:fillRect/>
          </a:stretch>
        </p:blipFill>
        <p:spPr bwMode="auto">
          <a:xfrm>
            <a:off x="285720" y="2714620"/>
            <a:ext cx="8572559" cy="2252423"/>
          </a:xfrm>
          <a:prstGeom prst="rect">
            <a:avLst/>
          </a:prstGeom>
          <a:noFill/>
          <a:ln w="9525">
            <a:noFill/>
            <a:miter lim="800000"/>
            <a:headEnd/>
            <a:tailEnd/>
          </a:ln>
          <a:effectLst/>
        </p:spPr>
      </p:pic>
    </p:spTree>
  </p:cSld>
  <p:clrMapOvr>
    <a:masterClrMapping/>
  </p:clrMapOvr>
  <p:transition>
    <p:whee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p:nvPr/>
        </p:nvPicPr>
        <p:blipFill>
          <a:blip r:embed="rId2" cstate="print"/>
          <a:srcRect/>
          <a:stretch>
            <a:fillRect/>
          </a:stretch>
        </p:blipFill>
        <p:spPr bwMode="auto">
          <a:xfrm>
            <a:off x="1071538" y="1285860"/>
            <a:ext cx="6193765" cy="5004634"/>
          </a:xfrm>
          <a:prstGeom prst="rect">
            <a:avLst/>
          </a:prstGeom>
          <a:noFill/>
          <a:ln w="9525">
            <a:noFill/>
            <a:miter lim="800000"/>
            <a:headEnd/>
            <a:tailEnd/>
          </a:ln>
        </p:spPr>
      </p:pic>
      <p:sp>
        <p:nvSpPr>
          <p:cNvPr id="7" name="6 Flecha izquierda">
            <a:hlinkClick r:id="rId3" action="ppaction://hlinksldjump"/>
          </p:cNvPr>
          <p:cNvSpPr/>
          <p:nvPr/>
        </p:nvSpPr>
        <p:spPr>
          <a:xfrm>
            <a:off x="7715272" y="5929330"/>
            <a:ext cx="857256" cy="500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2"/>
          <a:srcRect/>
          <a:stretch>
            <a:fillRect/>
          </a:stretch>
        </p:blipFill>
        <p:spPr bwMode="auto">
          <a:xfrm>
            <a:off x="928662" y="642918"/>
            <a:ext cx="6971190" cy="5572164"/>
          </a:xfrm>
          <a:prstGeom prst="rect">
            <a:avLst/>
          </a:prstGeom>
          <a:noFill/>
          <a:ln w="9525">
            <a:noFill/>
            <a:miter lim="800000"/>
            <a:headEnd/>
            <a:tailEnd/>
          </a:ln>
          <a:effectLst/>
        </p:spPr>
      </p:pic>
      <p:sp>
        <p:nvSpPr>
          <p:cNvPr id="5" name="4 Flecha izquierda">
            <a:hlinkClick r:id="rId3" action="ppaction://hlinksldjump"/>
          </p:cNvPr>
          <p:cNvSpPr/>
          <p:nvPr/>
        </p:nvSpPr>
        <p:spPr>
          <a:xfrm>
            <a:off x="8001024" y="5929330"/>
            <a:ext cx="857256" cy="500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928794" y="0"/>
            <a:ext cx="6715172" cy="6636794"/>
          </a:xfrm>
          <a:prstGeom prst="rect">
            <a:avLst/>
          </a:prstGeom>
          <a:noFill/>
          <a:ln w="9525">
            <a:noFill/>
            <a:miter lim="800000"/>
            <a:headEnd/>
            <a:tailEnd/>
          </a:ln>
          <a:effectLst/>
        </p:spPr>
      </p:pic>
      <p:sp>
        <p:nvSpPr>
          <p:cNvPr id="5" name="4 Flecha derecha">
            <a:hlinkClick r:id="rId3" action="ppaction://hlinksldjump"/>
          </p:cNvPr>
          <p:cNvSpPr/>
          <p:nvPr/>
        </p:nvSpPr>
        <p:spPr>
          <a:xfrm>
            <a:off x="571472" y="5715016"/>
            <a:ext cx="928694"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0"/>
            <a:ext cx="8229600" cy="1143000"/>
          </a:xfrm>
        </p:spPr>
        <p:txBody>
          <a:bodyPr>
            <a:normAutofit/>
          </a:bodyPr>
          <a:lstStyle/>
          <a:p>
            <a:pPr algn="ctr"/>
            <a:r>
              <a:rPr lang="es-EC" dirty="0" smtClean="0"/>
              <a:t> </a:t>
            </a:r>
            <a:r>
              <a:rPr lang="es-EC" b="1" dirty="0" smtClean="0"/>
              <a:t>Principales productos  </a:t>
            </a:r>
            <a:endParaRPr lang="es-EC" b="1" dirty="0"/>
          </a:p>
        </p:txBody>
      </p:sp>
      <p:pic>
        <p:nvPicPr>
          <p:cNvPr id="4" name="3 Marcador de contenido"/>
          <p:cNvPicPr>
            <a:picLocks noGrp="1"/>
          </p:cNvPicPr>
          <p:nvPr>
            <p:ph idx="1"/>
          </p:nvPr>
        </p:nvPicPr>
        <p:blipFill>
          <a:blip r:embed="rId2" cstate="print"/>
          <a:srcRect/>
          <a:stretch>
            <a:fillRect/>
          </a:stretch>
        </p:blipFill>
        <p:spPr bwMode="auto">
          <a:xfrm>
            <a:off x="2071670" y="1071546"/>
            <a:ext cx="5500726" cy="5500727"/>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3"/>
          <p:cNvSpPr>
            <a:spLocks noChangeArrowheads="1"/>
          </p:cNvSpPr>
          <p:nvPr/>
        </p:nvSpPr>
        <p:spPr bwMode="auto">
          <a:xfrm flipH="1">
            <a:off x="4500562" y="2789229"/>
            <a:ext cx="4222751" cy="4068771"/>
          </a:xfrm>
          <a:prstGeom prst="rightArrow">
            <a:avLst>
              <a:gd name="adj1" fmla="val 50000"/>
              <a:gd name="adj2" fmla="val 36651"/>
            </a:avLst>
          </a:prstGeom>
          <a:gradFill rotWithShape="0">
            <a:gsLst>
              <a:gs pos="0">
                <a:srgbClr val="FFFFFF"/>
              </a:gs>
              <a:gs pos="100000">
                <a:srgbClr val="CCC0D9"/>
              </a:gs>
            </a:gsLst>
            <a:lin ang="54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b="1" i="0" u="none" strike="noStrike" cap="none" normalizeH="0" baseline="0" dirty="0" smtClean="0">
                <a:ln>
                  <a:noFill/>
                </a:ln>
                <a:solidFill>
                  <a:schemeClr val="tx1"/>
                </a:solidFill>
                <a:effectLst/>
                <a:latin typeface="Monotype Corsiva" pitchFamily="66" charset="0"/>
                <a:cs typeface="Arial" pitchFamily="34" charset="0"/>
              </a:rPr>
              <a:t>Misión</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s-EC" sz="1400" b="0" i="0" u="none" strike="noStrike" cap="none" normalizeH="0" baseline="0" dirty="0" smtClean="0">
                <a:ln>
                  <a:noFill/>
                </a:ln>
                <a:solidFill>
                  <a:schemeClr val="tx1"/>
                </a:solidFill>
                <a:effectLst/>
                <a:latin typeface="Arial" pitchFamily="34" charset="0"/>
                <a:cs typeface="Arial" pitchFamily="34" charset="0"/>
              </a:rPr>
              <a:t>Somos proveedores en la fabricación y comercialización de productos personalizados de calidad dirigidos a pequeñas y grandes empresas con el propósito que nuestros clientes se den a conocer en el mercado e incrementen sus ventas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Rectángulo"/>
          <p:cNvSpPr/>
          <p:nvPr/>
        </p:nvSpPr>
        <p:spPr>
          <a:xfrm>
            <a:off x="928662" y="500042"/>
            <a:ext cx="7429552" cy="523220"/>
          </a:xfrm>
          <a:prstGeom prst="rect">
            <a:avLst/>
          </a:prstGeom>
          <a:noFill/>
        </p:spPr>
        <p:txBody>
          <a:bodyPr wrap="square" lIns="91440" tIns="45720" rIns="91440" bIns="45720">
            <a:spAutoFit/>
          </a:bodyPr>
          <a:lstStyle/>
          <a:p>
            <a:pPr algn="ctr"/>
            <a:r>
              <a:rPr lang="es-EC"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DIRECCIONAMIENTO ESTRATÉGICO</a:t>
            </a:r>
            <a:endParaRPr lang="es-EC"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7 Explosión 1"/>
          <p:cNvSpPr/>
          <p:nvPr/>
        </p:nvSpPr>
        <p:spPr>
          <a:xfrm>
            <a:off x="0" y="857232"/>
            <a:ext cx="4929190" cy="5214974"/>
          </a:xfrm>
          <a:prstGeom prst="irregularSeal1">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es-EC" sz="1600" dirty="0" smtClean="0">
              <a:solidFill>
                <a:schemeClr val="tx1"/>
              </a:solidFill>
            </a:endParaRPr>
          </a:p>
          <a:p>
            <a:endParaRPr lang="es-EC" sz="1600" dirty="0" smtClean="0">
              <a:solidFill>
                <a:schemeClr val="tx1"/>
              </a:solidFill>
            </a:endParaRPr>
          </a:p>
          <a:p>
            <a:pPr lvl="0"/>
            <a:r>
              <a:rPr lang="es-EC" sz="1600" dirty="0" smtClean="0">
                <a:solidFill>
                  <a:schemeClr val="tx1"/>
                </a:solidFill>
              </a:rPr>
              <a:t>	</a:t>
            </a:r>
            <a:r>
              <a:rPr lang="es-EC" sz="1600" b="1" dirty="0" smtClean="0">
                <a:solidFill>
                  <a:schemeClr val="tx1"/>
                </a:solidFill>
                <a:latin typeface="Monotype Corsiva" pitchFamily="66" charset="0"/>
                <a:cs typeface="Arial" pitchFamily="34" charset="0"/>
              </a:rPr>
              <a:t>Visión</a:t>
            </a:r>
          </a:p>
          <a:p>
            <a:endParaRPr lang="es-EC" sz="1600" dirty="0" smtClean="0">
              <a:solidFill>
                <a:schemeClr val="tx1"/>
              </a:solidFill>
            </a:endParaRPr>
          </a:p>
          <a:p>
            <a:pPr algn="ctr"/>
            <a:r>
              <a:rPr lang="es-EC" sz="1400" dirty="0" smtClean="0">
                <a:solidFill>
                  <a:schemeClr val="tx1"/>
                </a:solidFill>
              </a:rPr>
              <a:t>Líder en el mercado  nacional, ofreciendo productos personalizados de excelente calidad mediante innovación y creatividad, comprometidos con nuestros clientes, colaboradores y proveedores </a:t>
            </a:r>
          </a:p>
          <a:p>
            <a:pPr algn="ctr"/>
            <a:endParaRPr lang="es-EC" sz="14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lstStyle/>
          <a:p>
            <a:pPr algn="ctr"/>
            <a:r>
              <a:rPr lang="es-EC" dirty="0" smtClean="0"/>
              <a:t>ANÁLISIS FODA </a:t>
            </a:r>
            <a:endParaRPr lang="es-EC" dirty="0"/>
          </a:p>
        </p:txBody>
      </p:sp>
      <p:graphicFrame>
        <p:nvGraphicFramePr>
          <p:cNvPr id="4" name="3 Marcador de contenido"/>
          <p:cNvGraphicFramePr>
            <a:graphicFrameLocks noGrp="1"/>
          </p:cNvGraphicFramePr>
          <p:nvPr>
            <p:ph idx="1"/>
          </p:nvPr>
        </p:nvGraphicFramePr>
        <p:xfrm>
          <a:off x="214282" y="1428736"/>
          <a:ext cx="8929718"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1143000"/>
          </a:xfrm>
        </p:spPr>
        <p:txBody>
          <a:bodyPr/>
          <a:lstStyle/>
          <a:p>
            <a:pPr algn="ctr"/>
            <a:r>
              <a:rPr lang="es-EC" dirty="0" smtClean="0"/>
              <a:t>MARCO </a:t>
            </a:r>
            <a:r>
              <a:rPr lang="es-EC" dirty="0" err="1" smtClean="0"/>
              <a:t>TEÓRiCO</a:t>
            </a:r>
            <a:endParaRPr lang="es-EC" dirty="0"/>
          </a:p>
        </p:txBody>
      </p:sp>
      <p:sp>
        <p:nvSpPr>
          <p:cNvPr id="3" name="2 Rectángulo"/>
          <p:cNvSpPr/>
          <p:nvPr/>
        </p:nvSpPr>
        <p:spPr>
          <a:xfrm>
            <a:off x="928662" y="1428736"/>
            <a:ext cx="2428892" cy="857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C" dirty="0" smtClean="0"/>
              <a:t>CONTABILIDAD COSTO </a:t>
            </a:r>
            <a:endParaRPr lang="es-EC" dirty="0"/>
          </a:p>
        </p:txBody>
      </p:sp>
      <p:sp>
        <p:nvSpPr>
          <p:cNvPr id="5" name="4 Rectángulo"/>
          <p:cNvSpPr/>
          <p:nvPr/>
        </p:nvSpPr>
        <p:spPr>
          <a:xfrm>
            <a:off x="5143504" y="1428736"/>
            <a:ext cx="2428892" cy="857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dirty="0" smtClean="0"/>
              <a:t>CONTABILIDAD  GENERAL</a:t>
            </a:r>
            <a:endParaRPr lang="es-EC" dirty="0"/>
          </a:p>
        </p:txBody>
      </p:sp>
      <p:sp>
        <p:nvSpPr>
          <p:cNvPr id="7" name="6 Rectángulo"/>
          <p:cNvSpPr/>
          <p:nvPr/>
        </p:nvSpPr>
        <p:spPr>
          <a:xfrm>
            <a:off x="5357818" y="2643182"/>
            <a:ext cx="2214578" cy="8572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C" dirty="0" smtClean="0">
                <a:solidFill>
                  <a:schemeClr val="tx1"/>
                </a:solidFill>
              </a:rPr>
              <a:t>SERVICIOS, COMERCIALES </a:t>
            </a:r>
            <a:endParaRPr lang="es-EC" dirty="0">
              <a:solidFill>
                <a:schemeClr val="tx1"/>
              </a:solidFill>
            </a:endParaRPr>
          </a:p>
        </p:txBody>
      </p:sp>
      <p:sp>
        <p:nvSpPr>
          <p:cNvPr id="8" name="7 Rectángulo"/>
          <p:cNvSpPr/>
          <p:nvPr/>
        </p:nvSpPr>
        <p:spPr>
          <a:xfrm>
            <a:off x="928662" y="3500438"/>
            <a:ext cx="2286016" cy="6429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C" dirty="0" smtClean="0"/>
              <a:t>PROCESO PRODUCTIVO</a:t>
            </a:r>
            <a:endParaRPr lang="es-EC" dirty="0"/>
          </a:p>
        </p:txBody>
      </p:sp>
      <p:sp>
        <p:nvSpPr>
          <p:cNvPr id="9" name="8 Rectángulo"/>
          <p:cNvSpPr/>
          <p:nvPr/>
        </p:nvSpPr>
        <p:spPr>
          <a:xfrm>
            <a:off x="642910" y="4500570"/>
            <a:ext cx="3000396" cy="71438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C" dirty="0" smtClean="0"/>
              <a:t>ESTADO DE COSTOS DE PRODUCCIÓN</a:t>
            </a:r>
            <a:endParaRPr lang="es-EC" dirty="0"/>
          </a:p>
        </p:txBody>
      </p:sp>
      <p:sp>
        <p:nvSpPr>
          <p:cNvPr id="12" name="11 Rectángulo"/>
          <p:cNvSpPr/>
          <p:nvPr/>
        </p:nvSpPr>
        <p:spPr>
          <a:xfrm>
            <a:off x="1214414" y="2643182"/>
            <a:ext cx="1785950" cy="50006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C" dirty="0" smtClean="0"/>
              <a:t>INDUSTRIA</a:t>
            </a:r>
            <a:endParaRPr lang="es-EC" dirty="0"/>
          </a:p>
        </p:txBody>
      </p:sp>
      <p:sp>
        <p:nvSpPr>
          <p:cNvPr id="13" name="12 Rectángulo"/>
          <p:cNvSpPr/>
          <p:nvPr/>
        </p:nvSpPr>
        <p:spPr>
          <a:xfrm>
            <a:off x="5357818" y="5000636"/>
            <a:ext cx="2357454" cy="71438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C" dirty="0" smtClean="0">
                <a:solidFill>
                  <a:schemeClr val="tx1"/>
                </a:solidFill>
              </a:rPr>
              <a:t>INFORMACIÓN FINANCIERA </a:t>
            </a:r>
            <a:endParaRPr lang="es-EC" dirty="0">
              <a:solidFill>
                <a:schemeClr val="tx1"/>
              </a:solidFill>
            </a:endParaRPr>
          </a:p>
        </p:txBody>
      </p:sp>
      <p:sp>
        <p:nvSpPr>
          <p:cNvPr id="20" name="19 Rectángulo"/>
          <p:cNvSpPr/>
          <p:nvPr/>
        </p:nvSpPr>
        <p:spPr>
          <a:xfrm>
            <a:off x="5072066" y="3857628"/>
            <a:ext cx="2786082" cy="857256"/>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EC" dirty="0" smtClean="0">
                <a:solidFill>
                  <a:schemeClr val="tx1"/>
                </a:solidFill>
              </a:rPr>
              <a:t>COMPRA /VENTA PRESTACIÓN DE SERVICIOS  </a:t>
            </a:r>
            <a:endParaRPr lang="es-EC" dirty="0">
              <a:solidFill>
                <a:schemeClr val="tx1"/>
              </a:solidFill>
            </a:endParaRPr>
          </a:p>
        </p:txBody>
      </p:sp>
      <p:sp>
        <p:nvSpPr>
          <p:cNvPr id="21" name="20 Rectángulo"/>
          <p:cNvSpPr/>
          <p:nvPr/>
        </p:nvSpPr>
        <p:spPr>
          <a:xfrm>
            <a:off x="5286380" y="6000768"/>
            <a:ext cx="235745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ESTADOS FINANCIEROS </a:t>
            </a:r>
            <a:endParaRPr lang="es-EC" dirty="0">
              <a:solidFill>
                <a:schemeClr val="tx1"/>
              </a:solidFill>
            </a:endParaRPr>
          </a:p>
        </p:txBody>
      </p:sp>
      <p:cxnSp>
        <p:nvCxnSpPr>
          <p:cNvPr id="25" name="24 Conector recto de flecha"/>
          <p:cNvCxnSpPr>
            <a:stCxn id="3" idx="2"/>
          </p:cNvCxnSpPr>
          <p:nvPr/>
        </p:nvCxnSpPr>
        <p:spPr>
          <a:xfrm rot="5400000">
            <a:off x="1964513" y="246458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p:nvPr/>
        </p:nvCxnSpPr>
        <p:spPr>
          <a:xfrm rot="5400000">
            <a:off x="1965307" y="332104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rot="5400000">
            <a:off x="1965307" y="4321181"/>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p:nvPr/>
        </p:nvCxnSpPr>
        <p:spPr>
          <a:xfrm rot="5400000">
            <a:off x="6251587" y="246379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rot="5400000">
            <a:off x="6251587" y="367823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Conector recto de flecha"/>
          <p:cNvCxnSpPr/>
          <p:nvPr/>
        </p:nvCxnSpPr>
        <p:spPr>
          <a:xfrm rot="5400000">
            <a:off x="6323025" y="482124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rot="5400000">
            <a:off x="6323025" y="582137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71480"/>
            <a:ext cx="8229600" cy="1143000"/>
          </a:xfrm>
        </p:spPr>
        <p:txBody>
          <a:bodyPr/>
          <a:lstStyle/>
          <a:p>
            <a:r>
              <a:rPr lang="es-EC" dirty="0" smtClean="0"/>
              <a:t>CLASIFICACIÓN DE LOS COSTOS</a:t>
            </a:r>
            <a:endParaRPr lang="es-EC" dirty="0"/>
          </a:p>
        </p:txBody>
      </p:sp>
      <p:sp>
        <p:nvSpPr>
          <p:cNvPr id="3" name="2 Marcador de contenido"/>
          <p:cNvSpPr>
            <a:spLocks noGrp="1"/>
          </p:cNvSpPr>
          <p:nvPr>
            <p:ph idx="1"/>
          </p:nvPr>
        </p:nvSpPr>
        <p:spPr/>
        <p:txBody>
          <a:bodyPr/>
          <a:lstStyle/>
          <a:p>
            <a:r>
              <a:rPr lang="es-EC" dirty="0" smtClean="0"/>
              <a:t>Costo Primo</a:t>
            </a:r>
          </a:p>
          <a:p>
            <a:pPr>
              <a:buNone/>
            </a:pPr>
            <a:endParaRPr lang="es-EC" dirty="0" smtClean="0"/>
          </a:p>
          <a:p>
            <a:pPr>
              <a:buNone/>
            </a:pPr>
            <a:r>
              <a:rPr lang="es-EC" dirty="0" smtClean="0"/>
              <a:t> </a:t>
            </a:r>
          </a:p>
          <a:p>
            <a:pPr>
              <a:buNone/>
            </a:pPr>
            <a:endParaRPr lang="es-EC" dirty="0" smtClean="0"/>
          </a:p>
          <a:p>
            <a:r>
              <a:rPr lang="es-EC" dirty="0" smtClean="0"/>
              <a:t>Costo de conversión</a:t>
            </a:r>
          </a:p>
          <a:p>
            <a:pPr>
              <a:buNone/>
            </a:pPr>
            <a:endParaRPr lang="es-EC" dirty="0"/>
          </a:p>
        </p:txBody>
      </p:sp>
      <p:sp>
        <p:nvSpPr>
          <p:cNvPr id="6" name="5 Rectángulo"/>
          <p:cNvSpPr/>
          <p:nvPr/>
        </p:nvSpPr>
        <p:spPr>
          <a:xfrm>
            <a:off x="714348" y="2571744"/>
            <a:ext cx="6357982" cy="6429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C" dirty="0" smtClean="0"/>
          </a:p>
          <a:p>
            <a:pPr algn="ctr"/>
            <a:r>
              <a:rPr lang="es-EC" dirty="0" smtClean="0"/>
              <a:t>Materia Prima Directa + Mano de obra directa = Costo Primo</a:t>
            </a:r>
          </a:p>
          <a:p>
            <a:pPr algn="ctr"/>
            <a:endParaRPr lang="es-EC" dirty="0"/>
          </a:p>
        </p:txBody>
      </p:sp>
      <p:sp>
        <p:nvSpPr>
          <p:cNvPr id="8" name="7 Rectángulo"/>
          <p:cNvSpPr/>
          <p:nvPr/>
        </p:nvSpPr>
        <p:spPr>
          <a:xfrm>
            <a:off x="642910" y="4714884"/>
            <a:ext cx="5214974" cy="6429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C" dirty="0" smtClean="0"/>
          </a:p>
          <a:p>
            <a:r>
              <a:rPr lang="es-EC" dirty="0" smtClean="0"/>
              <a:t> </a:t>
            </a:r>
          </a:p>
          <a:p>
            <a:r>
              <a:rPr lang="es-EC" dirty="0" smtClean="0"/>
              <a:t>Materia Prima Directa + CIF= Costo de conversión</a:t>
            </a:r>
          </a:p>
          <a:p>
            <a:endParaRPr lang="es-EC" dirty="0" smtClean="0"/>
          </a:p>
          <a:p>
            <a:pPr algn="ctr"/>
            <a:endParaRPr lang="es-EC"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3119</TotalTime>
  <Words>763</Words>
  <Application>Microsoft Office PowerPoint</Application>
  <PresentationFormat>Presentación en pantalla (4:3)</PresentationFormat>
  <Paragraphs>150</Paragraphs>
  <Slides>42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42</vt:i4>
      </vt:variant>
    </vt:vector>
  </HeadingPairs>
  <TitlesOfParts>
    <vt:vector size="49" baseType="lpstr">
      <vt:lpstr>Arial</vt:lpstr>
      <vt:lpstr>Arial Black</vt:lpstr>
      <vt:lpstr>Calibri</vt:lpstr>
      <vt:lpstr>Constantia</vt:lpstr>
      <vt:lpstr>Monotype Corsiva</vt:lpstr>
      <vt:lpstr>Wingdings 2</vt:lpstr>
      <vt:lpstr>Flujo</vt:lpstr>
      <vt:lpstr>“DISEÑO DE UN SISTEMA DE COSTOS POR ÓRDENES DE PRODUCCIÓN PARA UNA EMPRESA PRODUCTORA DE CARAMELO DIPROPACKING CÍA LTDA”   ANDREA ESTEFANÍA SALAZAR CHÁVEZ Tesis presentada como requisito previo a la obtención del grado de: INGENIERA EN FINANZAS Y AUDITORÍA  Año 2014 </vt:lpstr>
      <vt:lpstr>DIPROPACKING CÍA LTDA.</vt:lpstr>
      <vt:lpstr>RESEÑA HISTORICA </vt:lpstr>
      <vt:lpstr>Constitución del Capital </vt:lpstr>
      <vt:lpstr> Principales productos  </vt:lpstr>
      <vt:lpstr>Presentación de PowerPoint</vt:lpstr>
      <vt:lpstr>ANÁLISIS FODA </vt:lpstr>
      <vt:lpstr>MARCO TEÓRiCO</vt:lpstr>
      <vt:lpstr>CLASIFICACIÓN DE LOS COSTOS</vt:lpstr>
      <vt:lpstr>CLASIFICACIÓN DE LOS COSTOS</vt:lpstr>
      <vt:lpstr>CLASIFICACIÓN DE LOS COSTOS</vt:lpstr>
      <vt:lpstr>Sistemas de costos</vt:lpstr>
      <vt:lpstr>COSTOS POR PROCESOS DE PRODUCCIÓN</vt:lpstr>
      <vt:lpstr>Costeo  basado en actividades ABC</vt:lpstr>
      <vt:lpstr>Costeo por órdenes de producción</vt:lpstr>
      <vt:lpstr>TRATAMIENTO DE ELEMENTOS DEL COSTO SEGÚN LA NIC 2 </vt:lpstr>
      <vt:lpstr>Presentación de PowerPoint</vt:lpstr>
      <vt:lpstr>SITUACIÓN ACTUAL DE LA EMPRESA</vt:lpstr>
      <vt:lpstr>DISTRIBUCIÓN DE LA CUENTA DE GASTOS</vt:lpstr>
      <vt:lpstr>Presentación de PowerPoint</vt:lpstr>
      <vt:lpstr>Presentación de PowerPoint</vt:lpstr>
      <vt:lpstr>RESUMEN DE COMPRAS </vt:lpstr>
      <vt:lpstr>Documentos</vt:lpstr>
      <vt:lpstr>MATERIA PRIMA UTILIZADA </vt:lpstr>
      <vt:lpstr>MATERIA PRIMA UTILIZADA </vt:lpstr>
      <vt:lpstr>CÁLCULO DE LA MANO DE OBRA DIRECTA</vt:lpstr>
      <vt:lpstr>Presentación de PowerPoint</vt:lpstr>
      <vt:lpstr>CLÁLCULO DE LOS CIF SEGÚN NIC 2</vt:lpstr>
      <vt:lpstr>Presentación de PowerPoint</vt:lpstr>
      <vt:lpstr>Distribución de los CIF para las hojas de costos </vt:lpstr>
      <vt:lpstr>ESTADOS FINANCIEROS  </vt:lpstr>
      <vt:lpstr>Presentación de PowerPoint</vt:lpstr>
      <vt:lpstr>ANÁLISIS </vt:lpstr>
      <vt:lpstr>Conclusiones </vt:lpstr>
      <vt:lpstr>Recomendaciones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UN SISTEMA DE COSTOS POR ÓRDENES DE PRODUCCIÓN PARA UNA EMPRESA PRODUCTORA DE CARAMELO DIPROPACKING CÍA LTDA”   ANDREA ESTEFANÍA SALAZAR CHÁVEZ Tesis presentada como requisito previo a la obtención del grado de: INGENIERA EN FINANZAS Y AUDITORÍA  Año 2014</dc:title>
  <dc:creator>Andrea</dc:creator>
  <cp:lastModifiedBy>SEIS</cp:lastModifiedBy>
  <cp:revision>86</cp:revision>
  <dcterms:created xsi:type="dcterms:W3CDTF">2014-03-02T15:58:37Z</dcterms:created>
  <dcterms:modified xsi:type="dcterms:W3CDTF">2014-06-12T23:40:45Z</dcterms:modified>
</cp:coreProperties>
</file>