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97" r:id="rId2"/>
    <p:sldId id="298" r:id="rId3"/>
    <p:sldId id="300" r:id="rId4"/>
    <p:sldId id="301" r:id="rId5"/>
    <p:sldId id="302" r:id="rId6"/>
    <p:sldId id="303" r:id="rId7"/>
    <p:sldId id="304" r:id="rId8"/>
    <p:sldId id="305" r:id="rId9"/>
    <p:sldId id="306" r:id="rId10"/>
    <p:sldId id="307" r:id="rId11"/>
    <p:sldId id="308" r:id="rId12"/>
    <p:sldId id="323" r:id="rId13"/>
    <p:sldId id="331" r:id="rId14"/>
    <p:sldId id="332" r:id="rId15"/>
    <p:sldId id="333" r:id="rId16"/>
    <p:sldId id="318" r:id="rId17"/>
    <p:sldId id="319" r:id="rId18"/>
    <p:sldId id="320" r:id="rId19"/>
    <p:sldId id="321" r:id="rId20"/>
    <p:sldId id="322" r:id="rId21"/>
    <p:sldId id="258" r:id="rId22"/>
    <p:sldId id="259" r:id="rId23"/>
    <p:sldId id="260" r:id="rId24"/>
    <p:sldId id="261" r:id="rId25"/>
    <p:sldId id="263" r:id="rId26"/>
    <p:sldId id="327" r:id="rId27"/>
    <p:sldId id="262" r:id="rId28"/>
    <p:sldId id="264" r:id="rId29"/>
    <p:sldId id="284" r:id="rId30"/>
    <p:sldId id="325" r:id="rId31"/>
    <p:sldId id="324" r:id="rId32"/>
    <p:sldId id="326" r:id="rId33"/>
    <p:sldId id="266" r:id="rId34"/>
    <p:sldId id="267" r:id="rId35"/>
    <p:sldId id="273" r:id="rId36"/>
    <p:sldId id="274" r:id="rId37"/>
    <p:sldId id="275" r:id="rId38"/>
    <p:sldId id="276" r:id="rId39"/>
    <p:sldId id="277" r:id="rId40"/>
    <p:sldId id="279" r:id="rId41"/>
    <p:sldId id="281" r:id="rId42"/>
    <p:sldId id="283" r:id="rId43"/>
    <p:sldId id="285" r:id="rId44"/>
    <p:sldId id="288" r:id="rId45"/>
    <p:sldId id="289" r:id="rId46"/>
    <p:sldId id="290" r:id="rId47"/>
    <p:sldId id="291" r:id="rId48"/>
    <p:sldId id="292" r:id="rId49"/>
    <p:sldId id="293" r:id="rId50"/>
    <p:sldId id="294" r:id="rId51"/>
    <p:sldId id="295" r:id="rId52"/>
    <p:sldId id="329" r:id="rId53"/>
    <p:sldId id="328" r:id="rId54"/>
    <p:sldId id="296" r:id="rId5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5" d="100"/>
          <a:sy n="45" d="100"/>
        </p:scale>
        <p:origin x="-1236"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Desktop\SRPA\ENCUESTA%20R.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esktop\SRPA\ENCUESTA%20R.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p\Desktop\SRPA\ENCUESTA%20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pieChart>
        <c:varyColors val="1"/>
        <c:ser>
          <c:idx val="0"/>
          <c:order val="0"/>
          <c:tx>
            <c:strRef>
              <c:f>'TAB. FREC. EST.'!$L$18</c:f>
              <c:strCache>
                <c:ptCount val="1"/>
                <c:pt idx="0">
                  <c:v>Porcentaje</c:v>
                </c:pt>
              </c:strCache>
            </c:strRef>
          </c:tx>
          <c:dPt>
            <c:idx val="0"/>
            <c:spPr>
              <a:solidFill>
                <a:schemeClr val="accent1"/>
              </a:solidFill>
            </c:spPr>
          </c:dPt>
          <c:dPt>
            <c:idx val="1"/>
            <c:spPr>
              <a:solidFill>
                <a:srgbClr val="FF0000"/>
              </a:solidFill>
            </c:spPr>
          </c:dPt>
          <c:dLbls>
            <c:dLbl>
              <c:idx val="0"/>
              <c:layout>
                <c:manualLayout>
                  <c:x val="-6.8728540933663982E-3"/>
                  <c:y val="-1.8296165944784511E-2"/>
                </c:manualLayout>
              </c:layout>
              <c:dLblPos val="bestFit"/>
              <c:showPercent val="1"/>
            </c:dLbl>
            <c:txPr>
              <a:bodyPr/>
              <a:lstStyle/>
              <a:p>
                <a:pPr>
                  <a:defRPr lang="es-EC" sz="1000" b="0">
                    <a:latin typeface="Arial" pitchFamily="34" charset="0"/>
                    <a:cs typeface="Arial" pitchFamily="34" charset="0"/>
                  </a:defRPr>
                </a:pPr>
                <a:endParaRPr lang="es-MX"/>
              </a:p>
            </c:txPr>
            <c:dLblPos val="outEnd"/>
            <c:showPercent val="1"/>
            <c:showLeaderLines val="1"/>
          </c:dLbls>
          <c:cat>
            <c:strRef>
              <c:f>'TAB. FREC. EST.'!$J$19:$J$20</c:f>
              <c:strCache>
                <c:ptCount val="2"/>
                <c:pt idx="0">
                  <c:v>Si</c:v>
                </c:pt>
                <c:pt idx="1">
                  <c:v>No</c:v>
                </c:pt>
              </c:strCache>
            </c:strRef>
          </c:cat>
          <c:val>
            <c:numRef>
              <c:f>'TAB. FREC. EST.'!$L$19:$L$20</c:f>
              <c:numCache>
                <c:formatCode>0.0</c:formatCode>
                <c:ptCount val="2"/>
                <c:pt idx="0">
                  <c:v>94.73684210526315</c:v>
                </c:pt>
                <c:pt idx="1">
                  <c:v>5.2631578947368416</c:v>
                </c:pt>
              </c:numCache>
            </c:numRef>
          </c:val>
        </c:ser>
        <c:firstSliceAng val="0"/>
      </c:pieChart>
    </c:plotArea>
    <c:legend>
      <c:legendPos val="r"/>
      <c:layout>
        <c:manualLayout>
          <c:xMode val="edge"/>
          <c:yMode val="edge"/>
          <c:x val="0.7103980659134026"/>
          <c:y val="0.38150517643627885"/>
          <c:w val="0.25384020722467715"/>
          <c:h val="0.23414374303539467"/>
        </c:manualLayout>
      </c:layout>
      <c:txPr>
        <a:bodyPr/>
        <a:lstStyle/>
        <a:p>
          <a:pPr>
            <a:defRPr lang="es-EC" sz="1000">
              <a:latin typeface="Arial" pitchFamily="34" charset="0"/>
              <a:cs typeface="Arial" pitchFamily="34" charset="0"/>
            </a:defRPr>
          </a:pPr>
          <a:endParaRPr lang="es-MX"/>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pieChart>
        <c:varyColors val="1"/>
        <c:ser>
          <c:idx val="0"/>
          <c:order val="0"/>
          <c:tx>
            <c:strRef>
              <c:f>'TAB. FREC. EST.'!$L$34</c:f>
              <c:strCache>
                <c:ptCount val="1"/>
                <c:pt idx="0">
                  <c:v>Porcentaje</c:v>
                </c:pt>
              </c:strCache>
            </c:strRef>
          </c:tx>
          <c:dPt>
            <c:idx val="0"/>
            <c:spPr>
              <a:solidFill>
                <a:schemeClr val="accent1"/>
              </a:solidFill>
            </c:spPr>
          </c:dPt>
          <c:dPt>
            <c:idx val="1"/>
            <c:spPr>
              <a:solidFill>
                <a:srgbClr val="FF0000"/>
              </a:solidFill>
            </c:spPr>
          </c:dPt>
          <c:dLbls>
            <c:dLbl>
              <c:idx val="0"/>
              <c:layout>
                <c:manualLayout>
                  <c:x val="-2.4054989326782187E-2"/>
                  <c:y val="1.34138268592038E-2"/>
                </c:manualLayout>
              </c:layout>
              <c:dLblPos val="bestFit"/>
              <c:showPercent val="1"/>
            </c:dLbl>
            <c:txPr>
              <a:bodyPr/>
              <a:lstStyle/>
              <a:p>
                <a:pPr>
                  <a:defRPr lang="es-EC" sz="1000" b="0">
                    <a:latin typeface="Arial" pitchFamily="34" charset="0"/>
                    <a:cs typeface="Arial" pitchFamily="34" charset="0"/>
                  </a:defRPr>
                </a:pPr>
                <a:endParaRPr lang="es-MX"/>
              </a:p>
            </c:txPr>
            <c:dLblPos val="outEnd"/>
            <c:showPercent val="1"/>
            <c:showLeaderLines val="1"/>
          </c:dLbls>
          <c:cat>
            <c:strRef>
              <c:f>'TAB. FREC. EST.'!$J$35:$J$39</c:f>
              <c:strCache>
                <c:ptCount val="5"/>
                <c:pt idx="0">
                  <c:v>Totalmente interesado</c:v>
                </c:pt>
                <c:pt idx="1">
                  <c:v>Muy Interesado</c:v>
                </c:pt>
                <c:pt idx="2">
                  <c:v>Neutro</c:v>
                </c:pt>
                <c:pt idx="3">
                  <c:v>Poco interesado</c:v>
                </c:pt>
                <c:pt idx="4">
                  <c:v>Nada interesado</c:v>
                </c:pt>
              </c:strCache>
            </c:strRef>
          </c:cat>
          <c:val>
            <c:numRef>
              <c:f>'TAB. FREC. EST.'!$L$35:$L$39</c:f>
              <c:numCache>
                <c:formatCode>0.0</c:formatCode>
                <c:ptCount val="5"/>
                <c:pt idx="0">
                  <c:v>14.035087719298376</c:v>
                </c:pt>
                <c:pt idx="1">
                  <c:v>43.859649122806744</c:v>
                </c:pt>
                <c:pt idx="2">
                  <c:v>35.087719298245595</c:v>
                </c:pt>
                <c:pt idx="3">
                  <c:v>7.0175438596491215</c:v>
                </c:pt>
                <c:pt idx="4">
                  <c:v>0</c:v>
                </c:pt>
              </c:numCache>
            </c:numRef>
          </c:val>
        </c:ser>
        <c:firstSliceAng val="0"/>
      </c:pieChart>
    </c:plotArea>
    <c:legend>
      <c:legendPos val="r"/>
      <c:layout>
        <c:manualLayout>
          <c:xMode val="edge"/>
          <c:yMode val="edge"/>
          <c:x val="0.61761442152081281"/>
          <c:y val="0.64222567816469989"/>
          <c:w val="0.35693301862516374"/>
          <c:h val="0.23414374303539467"/>
        </c:manualLayout>
      </c:layout>
      <c:txPr>
        <a:bodyPr/>
        <a:lstStyle/>
        <a:p>
          <a:pPr>
            <a:defRPr lang="es-EC" sz="700">
              <a:latin typeface="Arial" pitchFamily="34" charset="0"/>
              <a:cs typeface="Arial" pitchFamily="34" charset="0"/>
            </a:defRPr>
          </a:pPr>
          <a:endParaRPr lang="es-MX"/>
        </a:p>
      </c:txPr>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manualLayout>
          <c:layoutTarget val="inner"/>
          <c:xMode val="edge"/>
          <c:yMode val="edge"/>
          <c:x val="7.8485829067789337E-2"/>
          <c:y val="0.10719896504207758"/>
          <c:w val="0.56959562994713586"/>
          <c:h val="0.75815782099866813"/>
        </c:manualLayout>
      </c:layout>
      <c:pieChart>
        <c:varyColors val="1"/>
        <c:ser>
          <c:idx val="0"/>
          <c:order val="0"/>
          <c:tx>
            <c:strRef>
              <c:f>'TAB. FREC. EST.'!$L$76</c:f>
              <c:strCache>
                <c:ptCount val="1"/>
                <c:pt idx="0">
                  <c:v>Porcentaje</c:v>
                </c:pt>
              </c:strCache>
            </c:strRef>
          </c:tx>
          <c:dPt>
            <c:idx val="0"/>
            <c:spPr>
              <a:solidFill>
                <a:schemeClr val="accent1"/>
              </a:solidFill>
            </c:spPr>
          </c:dPt>
          <c:dPt>
            <c:idx val="1"/>
            <c:spPr>
              <a:solidFill>
                <a:srgbClr val="FF0000"/>
              </a:solidFill>
            </c:spPr>
          </c:dPt>
          <c:dLbls>
            <c:dLbl>
              <c:idx val="0"/>
              <c:layout>
                <c:manualLayout>
                  <c:x val="-2.4054989326782187E-2"/>
                  <c:y val="1.34138268592038E-2"/>
                </c:manualLayout>
              </c:layout>
              <c:dLblPos val="bestFit"/>
              <c:showPercent val="1"/>
            </c:dLbl>
            <c:dLbl>
              <c:idx val="1"/>
              <c:layout>
                <c:manualLayout>
                  <c:x val="-1.3745708186733017E-2"/>
                  <c:y val="-7.775870526533403E-2"/>
                </c:manualLayout>
              </c:layout>
              <c:dLblPos val="bestFit"/>
              <c:showPercent val="1"/>
            </c:dLbl>
            <c:txPr>
              <a:bodyPr/>
              <a:lstStyle/>
              <a:p>
                <a:pPr>
                  <a:defRPr lang="es-EC" sz="1000" b="0">
                    <a:latin typeface="Arial" pitchFamily="34" charset="0"/>
                    <a:cs typeface="Arial" pitchFamily="34" charset="0"/>
                  </a:defRPr>
                </a:pPr>
                <a:endParaRPr lang="es-MX"/>
              </a:p>
            </c:txPr>
            <c:dLblPos val="outEnd"/>
            <c:showPercent val="1"/>
            <c:showLeaderLines val="1"/>
          </c:dLbls>
          <c:cat>
            <c:strRef>
              <c:f>'TAB. FREC. EST.'!$J$77:$J$79</c:f>
              <c:strCache>
                <c:ptCount val="3"/>
                <c:pt idx="0">
                  <c:v>Si</c:v>
                </c:pt>
                <c:pt idx="1">
                  <c:v>No</c:v>
                </c:pt>
                <c:pt idx="2">
                  <c:v>No sabe no contesta</c:v>
                </c:pt>
              </c:strCache>
            </c:strRef>
          </c:cat>
          <c:val>
            <c:numRef>
              <c:f>'TAB. FREC. EST.'!$L$77:$L$79</c:f>
              <c:numCache>
                <c:formatCode>0.0</c:formatCode>
                <c:ptCount val="3"/>
                <c:pt idx="0">
                  <c:v>10.526315789473648</c:v>
                </c:pt>
                <c:pt idx="1">
                  <c:v>31.578947368421026</c:v>
                </c:pt>
                <c:pt idx="2">
                  <c:v>57.894736842106013</c:v>
                </c:pt>
              </c:numCache>
            </c:numRef>
          </c:val>
        </c:ser>
        <c:firstSliceAng val="0"/>
      </c:pieChart>
    </c:plotArea>
    <c:legend>
      <c:legendPos val="r"/>
      <c:layout>
        <c:manualLayout>
          <c:xMode val="edge"/>
          <c:yMode val="edge"/>
          <c:x val="0.70008867064120062"/>
          <c:y val="0.61478142924751256"/>
          <c:w val="0.27789519655145078"/>
          <c:h val="0.35971977778350023"/>
        </c:manualLayout>
      </c:layout>
      <c:txPr>
        <a:bodyPr/>
        <a:lstStyle/>
        <a:p>
          <a:pPr>
            <a:defRPr lang="es-EC" sz="900">
              <a:latin typeface="Arial" pitchFamily="34" charset="0"/>
              <a:cs typeface="Arial" pitchFamily="34" charset="0"/>
            </a:defRPr>
          </a:pPr>
          <a:endParaRPr lang="es-MX"/>
        </a:p>
      </c:txPr>
    </c:legend>
    <c:plotVisOnly val="1"/>
    <c:dispBlanksAs val="zero"/>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CA2693-31F3-44E5-9A94-3CEC7AD98C27}" type="slidenum">
              <a:rPr lang="es-ES" smtClean="0"/>
              <a:pPr/>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CA2693-31F3-44E5-9A94-3CEC7AD98C27}" type="slidenum">
              <a:rPr lang="es-ES" smtClean="0"/>
              <a:pPr/>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CA2693-31F3-44E5-9A94-3CEC7AD98C27}" type="slidenum">
              <a:rPr lang="es-ES" smtClean="0"/>
              <a:pPr/>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7CA2693-31F3-44E5-9A94-3CEC7AD98C27}" type="slidenum">
              <a:rPr lang="es-ES" smtClean="0"/>
              <a:pPr/>
              <a:t>‹Nº›</a:t>
            </a:fld>
            <a:endParaRPr lang="es-E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CA2693-31F3-44E5-9A94-3CEC7AD98C27}" type="slidenum">
              <a:rPr lang="es-ES" smtClean="0"/>
              <a:pPr/>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2129BC-F3B0-47DF-8961-76DD3AF5AE2E}" type="datetimeFigureOut">
              <a:rPr lang="es-ES" smtClean="0"/>
              <a:pPr/>
              <a:t>09/02/2014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7CA2693-31F3-44E5-9A94-3CEC7AD98C27}" type="slidenum">
              <a:rPr lang="es-ES" smtClean="0"/>
              <a:pPr/>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52129BC-F3B0-47DF-8961-76DD3AF5AE2E}" type="datetimeFigureOut">
              <a:rPr lang="es-ES" smtClean="0"/>
              <a:pPr/>
              <a:t>09/02/2014</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7CA2693-31F3-44E5-9A94-3CEC7AD98C27}" type="slidenum">
              <a:rPr lang="es-ES" smtClean="0"/>
              <a:pPr/>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dissolve/>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1.jpeg"/><Relationship Id="rId11" Type="http://schemas.openxmlformats.org/officeDocument/2006/relationships/image" Target="../media/image4.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3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39.png"/><Relationship Id="rId11" Type="http://schemas.openxmlformats.org/officeDocument/2006/relationships/image" Target="../media/image4.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45.jpeg"/><Relationship Id="rId5" Type="http://schemas.openxmlformats.org/officeDocument/2006/relationships/image" Target="../media/image7.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3.jpeg"/><Relationship Id="rId11" Type="http://schemas.openxmlformats.org/officeDocument/2006/relationships/image" Target="../media/image4.pn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19.jpeg"/><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9.jpeg"/><Relationship Id="rId7" Type="http://schemas.openxmlformats.org/officeDocument/2006/relationships/image" Target="../media/image80.jpeg"/><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SC01620"/>
          <p:cNvPicPr>
            <a:picLocks noChangeAspect="1" noChangeArrowheads="1"/>
          </p:cNvPicPr>
          <p:nvPr/>
        </p:nvPicPr>
        <p:blipFill>
          <a:blip r:embed="rId3" cstate="print"/>
          <a:srcRect/>
          <a:stretch>
            <a:fillRect/>
          </a:stretch>
        </p:blipFill>
        <p:spPr bwMode="auto">
          <a:xfrm>
            <a:off x="0" y="4448312"/>
            <a:ext cx="2915815" cy="2409688"/>
          </a:xfrm>
          <a:prstGeom prst="rect">
            <a:avLst/>
          </a:prstGeom>
          <a:noFill/>
        </p:spPr>
      </p:pic>
      <p:sp>
        <p:nvSpPr>
          <p:cNvPr id="3" name="2 Marcador de contenido"/>
          <p:cNvSpPr>
            <a:spLocks noGrp="1"/>
          </p:cNvSpPr>
          <p:nvPr>
            <p:ph idx="1"/>
          </p:nvPr>
        </p:nvSpPr>
        <p:spPr>
          <a:xfrm>
            <a:off x="899592" y="2276872"/>
            <a:ext cx="7408333" cy="3450696"/>
          </a:xfrm>
        </p:spPr>
        <p:txBody>
          <a:bodyPr/>
          <a:lstStyle/>
          <a:p>
            <a:pPr algn="just">
              <a:buNone/>
            </a:pPr>
            <a:r>
              <a:rPr lang="es-MX" b="1" dirty="0" smtClean="0">
                <a:solidFill>
                  <a:schemeClr val="tx1"/>
                </a:solidFill>
              </a:rPr>
              <a:t>“NUNCA CONSIDERES A LA EDUCACIÓN AMBIENTAL COMO UNA OBLIGACIÓN, TODO LO CONTRARIO, CONSIDÉRALA COMO UNA BRILLANTE OPORTUNIDAD PARA DESCUBRIR EL ECOSISTEMA Y LA BIODIVERSIDAD EN EL MUNDO”</a:t>
            </a:r>
            <a:endParaRPr lang="es-MX" b="1" dirty="0">
              <a:solidFill>
                <a:schemeClr val="tx1"/>
              </a:solidFill>
            </a:endParaRPr>
          </a:p>
        </p:txBody>
      </p:sp>
      <p:pic>
        <p:nvPicPr>
          <p:cNvPr id="5" name="Picture 2" descr="DSC01686"/>
          <p:cNvPicPr>
            <a:picLocks noChangeAspect="1" noChangeArrowheads="1"/>
          </p:cNvPicPr>
          <p:nvPr/>
        </p:nvPicPr>
        <p:blipFill>
          <a:blip r:embed="rId4" cstate="print"/>
          <a:srcRect/>
          <a:stretch>
            <a:fillRect/>
          </a:stretch>
        </p:blipFill>
        <p:spPr>
          <a:xfrm>
            <a:off x="6156176" y="0"/>
            <a:ext cx="2987824" cy="1844824"/>
          </a:xfrm>
          <a:prstGeom prst="rect">
            <a:avLst/>
          </a:prstGeom>
          <a:noFill/>
        </p:spPr>
      </p:pic>
      <p:pic>
        <p:nvPicPr>
          <p:cNvPr id="7"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7688" y="332656"/>
            <a:ext cx="8686800" cy="6192688"/>
          </a:xfrm>
        </p:spPr>
        <p:txBody>
          <a:bodyPr/>
          <a:lstStyle/>
          <a:p>
            <a:pPr>
              <a:buNone/>
            </a:pPr>
            <a:r>
              <a:rPr lang="es-ES" b="1" dirty="0" smtClean="0"/>
              <a:t> </a:t>
            </a:r>
            <a:r>
              <a:rPr lang="es-ES" b="1" u="sng" dirty="0" smtClean="0">
                <a:solidFill>
                  <a:schemeClr val="tx1"/>
                </a:solidFill>
              </a:rPr>
              <a:t>RECOLECCIÓN DE INFORMACIÓN</a:t>
            </a:r>
            <a:endParaRPr lang="es-MX" b="1" u="sng" dirty="0" smtClean="0">
              <a:solidFill>
                <a:schemeClr val="tx1"/>
              </a:solidFill>
            </a:endParaRPr>
          </a:p>
          <a:p>
            <a:pPr>
              <a:buNone/>
            </a:pPr>
            <a:r>
              <a:rPr lang="es-ES" dirty="0" smtClean="0">
                <a:solidFill>
                  <a:schemeClr val="tx1"/>
                </a:solidFill>
              </a:rPr>
              <a:t>Técnicas de recolección de información.</a:t>
            </a:r>
          </a:p>
          <a:p>
            <a:pPr>
              <a:buNone/>
            </a:pPr>
            <a:r>
              <a:rPr lang="es-ES" dirty="0" smtClean="0">
                <a:solidFill>
                  <a:schemeClr val="tx1"/>
                </a:solidFill>
              </a:rPr>
              <a:t>Directamente en la vivienda de las personas.</a:t>
            </a:r>
          </a:p>
          <a:p>
            <a:pPr>
              <a:buNone/>
            </a:pPr>
            <a:r>
              <a:rPr lang="es-ES" dirty="0" smtClean="0">
                <a:solidFill>
                  <a:schemeClr val="tx1"/>
                </a:solidFill>
              </a:rPr>
              <a:t>En forma periódica de lunes a domingo.</a:t>
            </a:r>
          </a:p>
          <a:p>
            <a:pPr>
              <a:buNone/>
            </a:pPr>
            <a:endParaRPr lang="es-ES" b="1" dirty="0" smtClean="0">
              <a:solidFill>
                <a:schemeClr val="tx1"/>
              </a:solidFill>
            </a:endParaRPr>
          </a:p>
          <a:p>
            <a:pPr>
              <a:buNone/>
            </a:pPr>
            <a:r>
              <a:rPr lang="es-ES" b="1" u="sng" dirty="0" smtClean="0">
                <a:solidFill>
                  <a:schemeClr val="tx1"/>
                </a:solidFill>
              </a:rPr>
              <a:t>PROCESAMIENTO Y ANÁLISIS DE RESULTADOS</a:t>
            </a:r>
            <a:endParaRPr lang="es-MX" sz="2000" u="sng" dirty="0" smtClean="0">
              <a:solidFill>
                <a:schemeClr val="tx1"/>
              </a:solidFill>
            </a:endParaRPr>
          </a:p>
          <a:p>
            <a:pPr>
              <a:buNone/>
            </a:pPr>
            <a:r>
              <a:rPr lang="es-MX" sz="2800" dirty="0" smtClean="0">
                <a:solidFill>
                  <a:schemeClr val="tx1"/>
                </a:solidFill>
              </a:rPr>
              <a:t>Microsoft  Excel</a:t>
            </a:r>
            <a:endParaRPr lang="es-MX" dirty="0">
              <a:solidFill>
                <a:schemeClr val="tx1"/>
              </a:solidFill>
            </a:endParaRPr>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864096"/>
          </a:xfrm>
        </p:spPr>
        <p:txBody>
          <a:bodyPr>
            <a:normAutofit fontScale="90000"/>
          </a:bodyPr>
          <a:lstStyle/>
          <a:p>
            <a:pPr algn="ctr"/>
            <a:r>
              <a:rPr lang="es-ES" sz="3100" b="1" dirty="0" smtClean="0">
                <a:solidFill>
                  <a:schemeClr val="tx1"/>
                </a:solidFill>
                <a:latin typeface="Arial" pitchFamily="34" charset="0"/>
                <a:cs typeface="Arial" pitchFamily="34" charset="0"/>
              </a:rPr>
              <a:t>CAPITULO IV: ANÁLISIS E INTERPRETACIÓN DE LOS RESULTADOS, ESTUDIANTES.</a:t>
            </a:r>
            <a:r>
              <a:rPr lang="es-MX" sz="3100" b="1" dirty="0" smtClean="0">
                <a:solidFill>
                  <a:schemeClr val="bg1"/>
                </a:solidFill>
                <a:latin typeface="Arial" pitchFamily="34" charset="0"/>
                <a:cs typeface="Arial" pitchFamily="34" charset="0"/>
              </a:rPr>
              <a:t/>
            </a:r>
            <a:br>
              <a:rPr lang="es-MX" sz="3100" b="1" dirty="0" smtClean="0">
                <a:solidFill>
                  <a:schemeClr val="bg1"/>
                </a:solidFill>
                <a:latin typeface="Arial" pitchFamily="34" charset="0"/>
                <a:cs typeface="Arial" pitchFamily="34" charset="0"/>
              </a:rPr>
            </a:br>
            <a:endParaRPr lang="es-MX" sz="3100" b="1" dirty="0" smtClean="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457200" y="4005064"/>
            <a:ext cx="8229600" cy="2592288"/>
          </a:xfrm>
        </p:spPr>
        <p:txBody>
          <a:bodyPr/>
          <a:lstStyle/>
          <a:p>
            <a:endParaRPr lang="es-MX" dirty="0"/>
          </a:p>
        </p:txBody>
      </p:sp>
      <p:pic>
        <p:nvPicPr>
          <p:cNvPr id="8" name="7 Imagen"/>
          <p:cNvPicPr/>
          <p:nvPr/>
        </p:nvPicPr>
        <p:blipFill rotWithShape="1">
          <a:blip r:embed="rId2" cstate="print"/>
          <a:srcRect l="35450" t="24782" r="36332" b="8715"/>
          <a:stretch/>
        </p:blipFill>
        <p:spPr bwMode="auto">
          <a:xfrm>
            <a:off x="179512" y="1386306"/>
            <a:ext cx="4392488" cy="5211043"/>
          </a:xfrm>
          <a:prstGeom prst="rect">
            <a:avLst/>
          </a:prstGeom>
          <a:ln>
            <a:noFill/>
          </a:ln>
          <a:extLst>
            <a:ext uri="{53640926-AAD7-44D8-BBD7-CCE9431645EC}">
              <a14:shadowObscured xmlns="" xmlns:a14="http://schemas.microsoft.com/office/drawing/2010/main"/>
            </a:ext>
          </a:extLst>
        </p:spPr>
      </p:pic>
      <p:pic>
        <p:nvPicPr>
          <p:cNvPr id="9" name="8 Imagen"/>
          <p:cNvPicPr/>
          <p:nvPr/>
        </p:nvPicPr>
        <p:blipFill rotWithShape="1">
          <a:blip r:embed="rId3" cstate="print"/>
          <a:srcRect l="32784" t="23841" r="28205" b="12794"/>
          <a:stretch/>
        </p:blipFill>
        <p:spPr bwMode="auto">
          <a:xfrm>
            <a:off x="4716016" y="1386307"/>
            <a:ext cx="4176464" cy="5211043"/>
          </a:xfrm>
          <a:prstGeom prst="rect">
            <a:avLst/>
          </a:prstGeom>
          <a:ln>
            <a:noFill/>
          </a:ln>
          <a:extLst>
            <a:ext uri="{53640926-AAD7-44D8-BBD7-CCE9431645EC}">
              <a14:shadowObscured xmlns="" xmlns:a14="http://schemas.microsoft.com/office/drawing/2010/main"/>
            </a:ext>
          </a:extLst>
        </p:spPr>
      </p:pic>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92696"/>
            <a:ext cx="8229600" cy="864096"/>
          </a:xfrm>
        </p:spPr>
        <p:txBody>
          <a:bodyPr>
            <a:normAutofit fontScale="90000"/>
          </a:bodyPr>
          <a:lstStyle/>
          <a:p>
            <a:pPr algn="ctr"/>
            <a:r>
              <a:rPr lang="es-ES" sz="3100" b="1" dirty="0" smtClean="0">
                <a:solidFill>
                  <a:schemeClr val="tx1"/>
                </a:solidFill>
                <a:latin typeface="Arial" pitchFamily="34" charset="0"/>
                <a:cs typeface="Arial" pitchFamily="34" charset="0"/>
              </a:rPr>
              <a:t>CAPITULO IV: ANÁLISIS E INTERPRETACIÓN DE LOS RESULTADOS, ESTUDIANTES.</a:t>
            </a:r>
            <a:r>
              <a:rPr lang="es-MX" sz="3100" b="1" dirty="0" smtClean="0">
                <a:solidFill>
                  <a:schemeClr val="tx1"/>
                </a:solidFill>
                <a:latin typeface="Arial" pitchFamily="34" charset="0"/>
                <a:cs typeface="Arial" pitchFamily="34" charset="0"/>
              </a:rPr>
              <a:t/>
            </a:r>
            <a:br>
              <a:rPr lang="es-MX" sz="3100" b="1" dirty="0" smtClean="0">
                <a:solidFill>
                  <a:schemeClr val="tx1"/>
                </a:solidFill>
                <a:latin typeface="Arial" pitchFamily="34" charset="0"/>
                <a:cs typeface="Arial" pitchFamily="34" charset="0"/>
              </a:rPr>
            </a:br>
            <a:endParaRPr lang="es-MX" sz="3100" b="1" dirty="0" smtClean="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457200" y="4005064"/>
            <a:ext cx="8229600" cy="2592288"/>
          </a:xfrm>
        </p:spPr>
        <p:txBody>
          <a:bodyPr/>
          <a:lstStyle/>
          <a:p>
            <a:endParaRPr lang="es-MX" dirty="0"/>
          </a:p>
        </p:txBody>
      </p:sp>
      <p:pic>
        <p:nvPicPr>
          <p:cNvPr id="11" name="10 Imagen"/>
          <p:cNvPicPr/>
          <p:nvPr/>
        </p:nvPicPr>
        <p:blipFill rotWithShape="1">
          <a:blip r:embed="rId2" cstate="print"/>
          <a:srcRect l="32756" t="25408" r="36395" b="11540"/>
          <a:stretch/>
        </p:blipFill>
        <p:spPr bwMode="auto">
          <a:xfrm>
            <a:off x="1835696" y="1268760"/>
            <a:ext cx="4752528" cy="558923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970984026"/>
      </p:ext>
    </p:extLst>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6336704"/>
          </a:xfrm>
        </p:spPr>
        <p:txBody>
          <a:bodyPr/>
          <a:lstStyle/>
          <a:p>
            <a:pPr>
              <a:buNone/>
            </a:pPr>
            <a:r>
              <a:rPr lang="es-ES" sz="2400" b="1" dirty="0" smtClean="0">
                <a:solidFill>
                  <a:schemeClr val="tx1"/>
                </a:solidFill>
                <a:latin typeface="Arial" pitchFamily="34" charset="0"/>
                <a:cs typeface="Arial" pitchFamily="34" charset="0"/>
              </a:rPr>
              <a:t>PREGUNTA 1</a:t>
            </a:r>
            <a:endParaRPr lang="es-MX" sz="2400" dirty="0" smtClean="0">
              <a:solidFill>
                <a:schemeClr val="tx1"/>
              </a:solidFill>
              <a:latin typeface="Arial" pitchFamily="34" charset="0"/>
              <a:cs typeface="Arial" pitchFamily="34" charset="0"/>
            </a:endParaRPr>
          </a:p>
          <a:p>
            <a:pPr algn="just">
              <a:buNone/>
            </a:pPr>
            <a:r>
              <a:rPr lang="es-ES" sz="2400" b="1" dirty="0" smtClean="0">
                <a:solidFill>
                  <a:schemeClr val="tx1"/>
                </a:solidFill>
                <a:latin typeface="Arial" pitchFamily="34" charset="0"/>
                <a:cs typeface="Arial" pitchFamily="34" charset="0"/>
              </a:rPr>
              <a:t>¿En los actuales momentos le interesaría aprender acerca de cuidado ambiental?</a:t>
            </a:r>
            <a:endParaRPr lang="es-MX" sz="2400" dirty="0" smtClean="0">
              <a:solidFill>
                <a:schemeClr val="tx1"/>
              </a:solidFill>
              <a:latin typeface="Arial" pitchFamily="34" charset="0"/>
              <a:cs typeface="Arial" pitchFamily="34" charset="0"/>
            </a:endParaRPr>
          </a:p>
          <a:p>
            <a:endParaRPr lang="es-MX" dirty="0"/>
          </a:p>
        </p:txBody>
      </p:sp>
      <p:pic>
        <p:nvPicPr>
          <p:cNvPr id="4" name="3 Image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27584" y="1772816"/>
            <a:ext cx="4400550" cy="865360"/>
          </a:xfrm>
          <a:prstGeom prst="rect">
            <a:avLst/>
          </a:prstGeom>
          <a:solidFill>
            <a:schemeClr val="bg1"/>
          </a:solidFill>
          <a:ln>
            <a:noFill/>
          </a:ln>
        </p:spPr>
      </p:pic>
      <p:graphicFrame>
        <p:nvGraphicFramePr>
          <p:cNvPr id="5" name="4 Gráfico"/>
          <p:cNvGraphicFramePr/>
          <p:nvPr/>
        </p:nvGraphicFramePr>
        <p:xfrm>
          <a:off x="5148064" y="2636912"/>
          <a:ext cx="3695699" cy="2643188"/>
        </p:xfrm>
        <a:graphic>
          <a:graphicData uri="http://schemas.openxmlformats.org/drawingml/2006/chart">
            <c:chart xmlns:c="http://schemas.openxmlformats.org/drawingml/2006/chart" xmlns:r="http://schemas.openxmlformats.org/officeDocument/2006/relationships" r:id="rId3"/>
          </a:graphicData>
        </a:graphic>
      </p:graphicFrame>
      <p:sp>
        <p:nvSpPr>
          <p:cNvPr id="6" name="5 Rectángulo"/>
          <p:cNvSpPr/>
          <p:nvPr/>
        </p:nvSpPr>
        <p:spPr>
          <a:xfrm>
            <a:off x="611560" y="5589240"/>
            <a:ext cx="8208912" cy="1200329"/>
          </a:xfrm>
          <a:prstGeom prst="rect">
            <a:avLst/>
          </a:prstGeom>
        </p:spPr>
        <p:txBody>
          <a:bodyPr wrap="square">
            <a:spAutoFit/>
          </a:bodyPr>
          <a:lstStyle/>
          <a:p>
            <a:pPr algn="just"/>
            <a:r>
              <a:rPr lang="es-ES" sz="2400" dirty="0" smtClean="0">
                <a:latin typeface="Arial" pitchFamily="34" charset="0"/>
                <a:cs typeface="Arial" pitchFamily="34" charset="0"/>
              </a:rPr>
              <a:t>El </a:t>
            </a:r>
            <a:r>
              <a:rPr lang="es-ES" sz="2400" dirty="0">
                <a:latin typeface="Arial" pitchFamily="34" charset="0"/>
                <a:cs typeface="Arial" pitchFamily="34" charset="0"/>
              </a:rPr>
              <a:t>95%, tiene la predisposición para acceder a conocimientos sobre el cuidado ambiental, mientras que el 5% no muestra un interés </a:t>
            </a:r>
            <a:endParaRPr lang="es-MX" sz="2400" dirty="0">
              <a:latin typeface="Arial" pitchFamily="34" charset="0"/>
              <a:cs typeface="Arial" pitchFamily="34" charset="0"/>
            </a:endParaRPr>
          </a:p>
        </p:txBody>
      </p:sp>
      <p:sp>
        <p:nvSpPr>
          <p:cNvPr id="7" name="6 Título"/>
          <p:cNvSpPr>
            <a:spLocks noGrp="1"/>
          </p:cNvSpPr>
          <p:nvPr>
            <p:ph type="title"/>
          </p:nvPr>
        </p:nvSpPr>
        <p:spPr/>
        <p:txBody>
          <a:bodyPr/>
          <a:lstStyle/>
          <a:p>
            <a:endParaRPr lang="es-MX" dirty="0">
              <a:solidFill>
                <a:schemeClr val="tx1"/>
              </a:solidFill>
            </a:endParaRPr>
          </a:p>
        </p:txBody>
      </p:sp>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991944"/>
          </a:xfrm>
        </p:spPr>
        <p:txBody>
          <a:bodyPr>
            <a:normAutofit/>
          </a:bodyPr>
          <a:lstStyle/>
          <a:p>
            <a:pPr algn="just">
              <a:buNone/>
            </a:pPr>
            <a:r>
              <a:rPr lang="es-ES" sz="2400" b="1" dirty="0" smtClean="0">
                <a:solidFill>
                  <a:schemeClr val="tx1"/>
                </a:solidFill>
                <a:latin typeface="Arial" pitchFamily="34" charset="0"/>
                <a:cs typeface="Arial" pitchFamily="34" charset="0"/>
              </a:rPr>
              <a:t>PREGUNTA 4</a:t>
            </a:r>
            <a:endParaRPr lang="es-MX" sz="2400" dirty="0" smtClean="0">
              <a:solidFill>
                <a:schemeClr val="tx1"/>
              </a:solidFill>
              <a:latin typeface="Arial" pitchFamily="34" charset="0"/>
              <a:cs typeface="Arial" pitchFamily="34" charset="0"/>
            </a:endParaRPr>
          </a:p>
          <a:p>
            <a:pPr algn="just"/>
            <a:r>
              <a:rPr lang="es-ES" sz="2400" b="1" dirty="0" smtClean="0">
                <a:solidFill>
                  <a:schemeClr val="tx1"/>
                </a:solidFill>
                <a:latin typeface="Arial" pitchFamily="34" charset="0"/>
                <a:cs typeface="Arial" pitchFamily="34" charset="0"/>
              </a:rPr>
              <a:t>Indique el grado de interés que usted tiene por aprender la educación ambiental en su localidad.</a:t>
            </a:r>
          </a:p>
          <a:p>
            <a:endParaRPr lang="es-ES" b="1" dirty="0" smtClean="0"/>
          </a:p>
          <a:p>
            <a:endParaRPr lang="es-ES" b="1" dirty="0" smtClean="0"/>
          </a:p>
          <a:p>
            <a:endParaRPr lang="es-ES" b="1" dirty="0" smtClean="0"/>
          </a:p>
          <a:p>
            <a:endParaRPr lang="es-ES" b="1" dirty="0" smtClean="0"/>
          </a:p>
          <a:p>
            <a:endParaRPr lang="es-ES" b="1" dirty="0" smtClean="0"/>
          </a:p>
          <a:p>
            <a:endParaRPr lang="es-MX" dirty="0" smtClean="0"/>
          </a:p>
          <a:p>
            <a:pPr algn="just">
              <a:buNone/>
            </a:pPr>
            <a:r>
              <a:rPr lang="es-ES" sz="2400" dirty="0" smtClean="0">
                <a:solidFill>
                  <a:schemeClr val="tx1"/>
                </a:solidFill>
                <a:latin typeface="Arial" pitchFamily="34" charset="0"/>
                <a:cs typeface="Arial" pitchFamily="34" charset="0"/>
              </a:rPr>
              <a:t>   El 44% contesta que está muy interesado, el 35% señala que es neutro, el 14% señala que está totalmente interesado, el 7% muestra poco interés.</a:t>
            </a:r>
            <a:endParaRPr lang="es-MX" sz="2400" dirty="0" smtClean="0">
              <a:solidFill>
                <a:schemeClr val="tx1"/>
              </a:solidFill>
              <a:latin typeface="Arial" pitchFamily="34" charset="0"/>
              <a:cs typeface="Arial" pitchFamily="34" charset="0"/>
            </a:endParaRPr>
          </a:p>
          <a:p>
            <a:endParaRPr lang="es-MX" dirty="0"/>
          </a:p>
        </p:txBody>
      </p:sp>
      <p:pic>
        <p:nvPicPr>
          <p:cNvPr id="4" name="3 Image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11560" y="1772816"/>
            <a:ext cx="4629150" cy="1400175"/>
          </a:xfrm>
          <a:prstGeom prst="rect">
            <a:avLst/>
          </a:prstGeom>
          <a:noFill/>
          <a:ln>
            <a:noFill/>
          </a:ln>
        </p:spPr>
      </p:pic>
      <p:graphicFrame>
        <p:nvGraphicFramePr>
          <p:cNvPr id="5" name="4 Gráfico"/>
          <p:cNvGraphicFramePr/>
          <p:nvPr/>
        </p:nvGraphicFramePr>
        <p:xfrm>
          <a:off x="5448301" y="1916832"/>
          <a:ext cx="3695699" cy="26431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991944"/>
          </a:xfrm>
        </p:spPr>
        <p:txBody>
          <a:bodyPr>
            <a:normAutofit lnSpcReduction="10000"/>
          </a:bodyPr>
          <a:lstStyle/>
          <a:p>
            <a:pPr>
              <a:buNone/>
            </a:pPr>
            <a:r>
              <a:rPr lang="es-ES" b="1" dirty="0" smtClean="0"/>
              <a:t> </a:t>
            </a:r>
            <a:r>
              <a:rPr lang="es-ES" b="1" dirty="0" smtClean="0">
                <a:solidFill>
                  <a:schemeClr val="tx1"/>
                </a:solidFill>
                <a:latin typeface="Arial" pitchFamily="34" charset="0"/>
                <a:cs typeface="Arial" pitchFamily="34" charset="0"/>
              </a:rPr>
              <a:t>PREGUNTA 10</a:t>
            </a:r>
            <a:endParaRPr lang="es-MX" dirty="0" smtClean="0">
              <a:solidFill>
                <a:schemeClr val="tx1"/>
              </a:solidFill>
              <a:latin typeface="Arial" pitchFamily="34" charset="0"/>
              <a:cs typeface="Arial" pitchFamily="34" charset="0"/>
            </a:endParaRPr>
          </a:p>
          <a:p>
            <a:r>
              <a:rPr lang="es-ES" b="1" dirty="0" smtClean="0">
                <a:solidFill>
                  <a:schemeClr val="tx1"/>
                </a:solidFill>
                <a:latin typeface="Arial" pitchFamily="34" charset="0"/>
                <a:cs typeface="Arial" pitchFamily="34" charset="0"/>
              </a:rPr>
              <a:t>¿Considera que la REA está técnicamente atendida?</a:t>
            </a:r>
            <a:endParaRPr lang="es-MX" dirty="0" smtClean="0">
              <a:solidFill>
                <a:schemeClr val="tx1"/>
              </a:solidFill>
              <a:latin typeface="Arial" pitchFamily="34" charset="0"/>
              <a:cs typeface="Arial" pitchFamily="34" charset="0"/>
            </a:endParaRPr>
          </a:p>
          <a:p>
            <a:pPr>
              <a:buNone/>
            </a:pPr>
            <a:endParaRPr lang="es-ES" dirty="0" smtClean="0">
              <a:solidFill>
                <a:schemeClr val="tx1"/>
              </a:solidFill>
              <a:latin typeface="Arial" pitchFamily="34" charset="0"/>
              <a:cs typeface="Arial" pitchFamily="34" charset="0"/>
            </a:endParaRPr>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buNone/>
            </a:pPr>
            <a:endParaRPr lang="es-ES" dirty="0" smtClean="0"/>
          </a:p>
          <a:p>
            <a:pPr algn="just">
              <a:buNone/>
            </a:pPr>
            <a:r>
              <a:rPr lang="es-ES" dirty="0" smtClean="0"/>
              <a:t>   </a:t>
            </a:r>
            <a:r>
              <a:rPr lang="es-ES" dirty="0" smtClean="0">
                <a:solidFill>
                  <a:schemeClr val="tx1"/>
                </a:solidFill>
                <a:latin typeface="Arial" pitchFamily="34" charset="0"/>
                <a:cs typeface="Arial" pitchFamily="34" charset="0"/>
              </a:rPr>
              <a:t>El 10% cree que si está atendida, el 32% cree que no está técnicamente atendida, el 58%  no sabe o no contesta.</a:t>
            </a:r>
            <a:endParaRPr lang="es-MX" dirty="0" smtClean="0">
              <a:solidFill>
                <a:schemeClr val="tx1"/>
              </a:solidFill>
              <a:latin typeface="Arial" pitchFamily="34" charset="0"/>
              <a:cs typeface="Arial" pitchFamily="34" charset="0"/>
            </a:endParaRPr>
          </a:p>
          <a:p>
            <a:endParaRPr lang="es-MX" dirty="0">
              <a:latin typeface="Arial" pitchFamily="34" charset="0"/>
              <a:cs typeface="Arial" pitchFamily="34" charset="0"/>
            </a:endParaRPr>
          </a:p>
        </p:txBody>
      </p:sp>
      <p:pic>
        <p:nvPicPr>
          <p:cNvPr id="4" name="3 Image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95536" y="1340768"/>
            <a:ext cx="4867275" cy="988060"/>
          </a:xfrm>
          <a:prstGeom prst="rect">
            <a:avLst/>
          </a:prstGeom>
          <a:noFill/>
          <a:ln>
            <a:noFill/>
          </a:ln>
        </p:spPr>
      </p:pic>
      <p:graphicFrame>
        <p:nvGraphicFramePr>
          <p:cNvPr id="5" name="4 Gráfico"/>
          <p:cNvGraphicFramePr/>
          <p:nvPr/>
        </p:nvGraphicFramePr>
        <p:xfrm>
          <a:off x="5004048" y="1988840"/>
          <a:ext cx="3695699" cy="26431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703912"/>
          </a:xfrm>
        </p:spPr>
        <p:txBody>
          <a:bodyPr/>
          <a:lstStyle/>
          <a:p>
            <a:pPr>
              <a:buNone/>
            </a:pPr>
            <a:r>
              <a:rPr lang="es-ES" b="1" dirty="0" smtClean="0">
                <a:solidFill>
                  <a:schemeClr val="tx1"/>
                </a:solidFill>
              </a:rPr>
              <a:t>   </a:t>
            </a:r>
            <a:r>
              <a:rPr lang="es-ES" b="1" u="sng" dirty="0" smtClean="0">
                <a:solidFill>
                  <a:schemeClr val="tx1"/>
                </a:solidFill>
              </a:rPr>
              <a:t>Resultados de la observación </a:t>
            </a:r>
          </a:p>
          <a:p>
            <a:pPr algn="just">
              <a:buNone/>
            </a:pPr>
            <a:r>
              <a:rPr lang="es-ES" dirty="0" smtClean="0">
                <a:solidFill>
                  <a:schemeClr val="tx1"/>
                </a:solidFill>
              </a:rPr>
              <a:t>   La REA tiene en su cercanía dos centros urbanos poblados.</a:t>
            </a:r>
          </a:p>
          <a:p>
            <a:pPr algn="just">
              <a:buNone/>
            </a:pPr>
            <a:r>
              <a:rPr lang="es-ES" dirty="0" smtClean="0">
                <a:solidFill>
                  <a:schemeClr val="tx1"/>
                </a:solidFill>
              </a:rPr>
              <a:t>   Se ubica a 31 metros del nivel del mar, con una temperatura ambiental de 37°C.</a:t>
            </a:r>
          </a:p>
          <a:p>
            <a:pPr algn="just">
              <a:buNone/>
            </a:pPr>
            <a:r>
              <a:rPr lang="es-ES" dirty="0" smtClean="0">
                <a:solidFill>
                  <a:schemeClr val="tx1"/>
                </a:solidFill>
              </a:rPr>
              <a:t>    La reserva está deteriorado y alterada por diferentes factores.</a:t>
            </a:r>
          </a:p>
          <a:p>
            <a:pPr>
              <a:buNone/>
            </a:pPr>
            <a:r>
              <a:rPr lang="es-ES" dirty="0" smtClean="0">
                <a:solidFill>
                  <a:schemeClr val="tx1"/>
                </a:solidFill>
              </a:rPr>
              <a:t>    Acceso vial se lo realiza por  senderos. </a:t>
            </a:r>
          </a:p>
          <a:p>
            <a:pPr algn="just">
              <a:buNone/>
            </a:pPr>
            <a:r>
              <a:rPr lang="es-ES" dirty="0" smtClean="0">
                <a:solidFill>
                  <a:schemeClr val="tx1"/>
                </a:solidFill>
              </a:rPr>
              <a:t>    Infraestructura básica que presenta la REA , cuenta con  energía eléctrica.</a:t>
            </a:r>
          </a:p>
          <a:p>
            <a:pPr algn="just">
              <a:buNone/>
            </a:pPr>
            <a:r>
              <a:rPr lang="es-ES" dirty="0" smtClean="0">
                <a:solidFill>
                  <a:schemeClr val="tx1"/>
                </a:solidFill>
              </a:rPr>
              <a:t>   Factores de contaminación , ruido, smog y desechos sólidos.</a:t>
            </a:r>
          </a:p>
          <a:p>
            <a:pPr>
              <a:buNone/>
            </a:pPr>
            <a:endParaRPr lang="es-ES" dirty="0" smtClean="0">
              <a:solidFill>
                <a:schemeClr val="tx1"/>
              </a:solidFill>
            </a:endParaRPr>
          </a:p>
          <a:p>
            <a:pPr>
              <a:buNone/>
            </a:pPr>
            <a:endParaRPr lang="es-MX" dirty="0" smtClean="0">
              <a:solidFill>
                <a:schemeClr val="tx1"/>
              </a:solidFill>
            </a:endParaRPr>
          </a:p>
          <a:p>
            <a:endParaRPr lang="es-MX" dirty="0"/>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703912"/>
          </a:xfrm>
        </p:spPr>
        <p:txBody>
          <a:bodyPr/>
          <a:lstStyle/>
          <a:p>
            <a:pPr>
              <a:buNone/>
            </a:pPr>
            <a:r>
              <a:rPr lang="es-MX" b="1" u="sng" dirty="0" smtClean="0">
                <a:solidFill>
                  <a:schemeClr val="tx1"/>
                </a:solidFill>
              </a:rPr>
              <a:t>Entrevista</a:t>
            </a:r>
          </a:p>
          <a:p>
            <a:pPr marL="0" algn="just">
              <a:spcBef>
                <a:spcPts val="0"/>
              </a:spcBef>
              <a:buNone/>
            </a:pPr>
            <a:r>
              <a:rPr lang="es-ES" dirty="0" smtClean="0">
                <a:solidFill>
                  <a:schemeClr val="tx1"/>
                </a:solidFill>
              </a:rPr>
              <a:t>Las Fuerzas Armadas cuenten con un lugar que permita mantener un medio ambiente protegido.</a:t>
            </a:r>
          </a:p>
          <a:p>
            <a:pPr marL="0" algn="just">
              <a:spcBef>
                <a:spcPts val="0"/>
              </a:spcBef>
              <a:buNone/>
            </a:pPr>
            <a:r>
              <a:rPr lang="es-ES" dirty="0" smtClean="0">
                <a:solidFill>
                  <a:schemeClr val="tx1"/>
                </a:solidFill>
              </a:rPr>
              <a:t>Actividades relacionadas con el  manejo de desechos sólidos.</a:t>
            </a:r>
          </a:p>
          <a:p>
            <a:pPr marL="0" lvl="0" algn="just">
              <a:spcBef>
                <a:spcPts val="0"/>
              </a:spcBef>
              <a:buNone/>
            </a:pPr>
            <a:r>
              <a:rPr lang="es-ES" dirty="0" smtClean="0">
                <a:solidFill>
                  <a:schemeClr val="tx1"/>
                </a:solidFill>
              </a:rPr>
              <a:t>Autoridades de los colegios de la zona si conocen de la existencia de la REA.</a:t>
            </a:r>
            <a:endParaRPr lang="es-MX" dirty="0" smtClean="0">
              <a:solidFill>
                <a:schemeClr val="tx1"/>
              </a:solidFill>
            </a:endParaRPr>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32656"/>
            <a:ext cx="8229600" cy="5991944"/>
          </a:xfrm>
        </p:spPr>
        <p:txBody>
          <a:bodyPr>
            <a:normAutofit lnSpcReduction="10000"/>
          </a:bodyPr>
          <a:lstStyle/>
          <a:p>
            <a:pPr>
              <a:buNone/>
            </a:pPr>
            <a:r>
              <a:rPr lang="es-MX" b="1" dirty="0" smtClean="0">
                <a:solidFill>
                  <a:schemeClr val="tx1"/>
                </a:solidFill>
              </a:rPr>
              <a:t>	</a:t>
            </a:r>
            <a:r>
              <a:rPr lang="es-MX" b="1" u="sng" dirty="0" smtClean="0">
                <a:solidFill>
                  <a:schemeClr val="tx1"/>
                </a:solidFill>
              </a:rPr>
              <a:t>CONCLUSIONES</a:t>
            </a:r>
          </a:p>
          <a:p>
            <a:pPr algn="just">
              <a:buNone/>
            </a:pPr>
            <a:r>
              <a:rPr lang="es-EC" dirty="0" smtClean="0">
                <a:solidFill>
                  <a:schemeClr val="tx1"/>
                </a:solidFill>
              </a:rPr>
              <a:t>	La REA cuenta con valiosa información de  ecosistema y biodiversidad.</a:t>
            </a:r>
          </a:p>
          <a:p>
            <a:pPr algn="just">
              <a:buNone/>
            </a:pPr>
            <a:r>
              <a:rPr lang="es-EC" dirty="0" smtClean="0">
                <a:solidFill>
                  <a:schemeClr val="tx1"/>
                </a:solidFill>
              </a:rPr>
              <a:t>	Existe contaminación por desechos sólidos en los senderos de la reserva.</a:t>
            </a:r>
          </a:p>
          <a:p>
            <a:pPr algn="just">
              <a:buNone/>
            </a:pPr>
            <a:r>
              <a:rPr lang="es-EC" dirty="0" smtClean="0">
                <a:solidFill>
                  <a:schemeClr val="tx1"/>
                </a:solidFill>
              </a:rPr>
              <a:t>	Se encuentra alterada debido a la deforestación, contaminación de desechos sólidos, caza de especies nativas, presencia de camaroneras y sembríos.</a:t>
            </a:r>
          </a:p>
          <a:p>
            <a:pPr lvl="0" algn="just">
              <a:buNone/>
            </a:pPr>
            <a:r>
              <a:rPr lang="es-EC" dirty="0" smtClean="0">
                <a:solidFill>
                  <a:schemeClr val="tx1"/>
                </a:solidFill>
              </a:rPr>
              <a:t>	Existe la predisposición por parte de las autoridades de los planteles educativos.</a:t>
            </a:r>
            <a:endParaRPr lang="es-MX" dirty="0" smtClean="0">
              <a:solidFill>
                <a:schemeClr val="tx1"/>
              </a:solidFill>
            </a:endParaRPr>
          </a:p>
          <a:p>
            <a:pPr lvl="0" algn="just">
              <a:buNone/>
            </a:pPr>
            <a:r>
              <a:rPr lang="es-EC" dirty="0" smtClean="0">
                <a:solidFill>
                  <a:schemeClr val="tx1"/>
                </a:solidFill>
              </a:rPr>
              <a:t>	No existe un centro de Educación Ambiental  en donde se acoja al  visitante.</a:t>
            </a:r>
          </a:p>
          <a:p>
            <a:pPr algn="just">
              <a:buNone/>
            </a:pPr>
            <a:r>
              <a:rPr lang="es-EC" dirty="0" smtClean="0">
                <a:solidFill>
                  <a:schemeClr val="tx1"/>
                </a:solidFill>
              </a:rPr>
              <a:t>	No dispone de señalización adecuada, lo que dificulta al turista recorrer la  misma.</a:t>
            </a:r>
          </a:p>
          <a:p>
            <a:pPr algn="just">
              <a:buNone/>
            </a:pPr>
            <a:r>
              <a:rPr lang="es-EC" dirty="0" smtClean="0">
                <a:solidFill>
                  <a:schemeClr val="tx1"/>
                </a:solidFill>
              </a:rPr>
              <a:t>	No existe personal especializado en educación ambiental. </a:t>
            </a:r>
            <a:endParaRPr lang="es-MX" dirty="0" smtClean="0">
              <a:solidFill>
                <a:schemeClr val="tx1"/>
              </a:solidFill>
            </a:endParaRPr>
          </a:p>
          <a:p>
            <a:pPr lvl="0">
              <a:buNone/>
            </a:pPr>
            <a:endParaRPr lang="es-MX" dirty="0" smtClean="0">
              <a:solidFill>
                <a:schemeClr val="tx1"/>
              </a:solidFill>
            </a:endParaRPr>
          </a:p>
          <a:p>
            <a:pPr>
              <a:buNone/>
            </a:pPr>
            <a:endParaRPr lang="es-MX" dirty="0" smtClean="0"/>
          </a:p>
          <a:p>
            <a:pPr>
              <a:buNone/>
            </a:pPr>
            <a:endParaRPr lang="es-MX" dirty="0"/>
          </a:p>
        </p:txBody>
      </p:sp>
      <p:pic>
        <p:nvPicPr>
          <p:cNvPr id="9"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52128"/>
          </a:xfrm>
        </p:spPr>
        <p:txBody>
          <a:bodyPr>
            <a:normAutofit fontScale="90000"/>
          </a:bodyPr>
          <a:lstStyle/>
          <a:p>
            <a:pPr algn="ct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MX" dirty="0" smtClean="0"/>
              <a:t/>
            </a:r>
            <a:br>
              <a:rPr lang="es-MX" dirty="0" smtClean="0"/>
            </a:br>
            <a:endParaRPr lang="es-MX" dirty="0"/>
          </a:p>
        </p:txBody>
      </p:sp>
      <p:sp>
        <p:nvSpPr>
          <p:cNvPr id="3" name="2 Marcador de contenido"/>
          <p:cNvSpPr>
            <a:spLocks noGrp="1"/>
          </p:cNvSpPr>
          <p:nvPr>
            <p:ph idx="1"/>
          </p:nvPr>
        </p:nvSpPr>
        <p:spPr>
          <a:xfrm>
            <a:off x="251520" y="908720"/>
            <a:ext cx="8435280" cy="5415880"/>
          </a:xfrm>
        </p:spPr>
        <p:txBody>
          <a:bodyPr>
            <a:normAutofit/>
          </a:bodyPr>
          <a:lstStyle/>
          <a:p>
            <a:pPr>
              <a:buNone/>
            </a:pPr>
            <a:r>
              <a:rPr lang="es-EC" b="1" dirty="0" smtClean="0">
                <a:solidFill>
                  <a:schemeClr val="tx1"/>
                </a:solidFill>
              </a:rPr>
              <a:t>    </a:t>
            </a:r>
            <a:r>
              <a:rPr lang="es-EC" b="1" u="sng" dirty="0" smtClean="0">
                <a:solidFill>
                  <a:schemeClr val="tx1"/>
                </a:solidFill>
              </a:rPr>
              <a:t>RECOMENDACIONES</a:t>
            </a:r>
          </a:p>
          <a:p>
            <a:pPr>
              <a:buNone/>
            </a:pPr>
            <a:r>
              <a:rPr lang="es-EC" dirty="0" smtClean="0">
                <a:solidFill>
                  <a:schemeClr val="tx1"/>
                </a:solidFill>
              </a:rPr>
              <a:t>	Diseñar un centro de educación ambiental.</a:t>
            </a:r>
          </a:p>
          <a:p>
            <a:pPr lvl="0">
              <a:buNone/>
            </a:pPr>
            <a:r>
              <a:rPr lang="es-EC" dirty="0" smtClean="0">
                <a:solidFill>
                  <a:schemeClr val="tx1"/>
                </a:solidFill>
              </a:rPr>
              <a:t>	creación de áreas y aulas de educación ambiental.</a:t>
            </a:r>
          </a:p>
          <a:p>
            <a:pPr lvl="0">
              <a:buNone/>
            </a:pPr>
            <a:r>
              <a:rPr lang="es-EC" dirty="0">
                <a:solidFill>
                  <a:schemeClr val="tx1"/>
                </a:solidFill>
              </a:rPr>
              <a:t>	</a:t>
            </a:r>
            <a:r>
              <a:rPr lang="es-EC" dirty="0" smtClean="0">
                <a:solidFill>
                  <a:schemeClr val="tx1"/>
                </a:solidFill>
              </a:rPr>
              <a:t>Realizar talleres de educación ambiental con la población civil.</a:t>
            </a:r>
          </a:p>
          <a:p>
            <a:pPr>
              <a:buNone/>
            </a:pPr>
            <a:r>
              <a:rPr lang="es-EC" dirty="0" smtClean="0">
                <a:solidFill>
                  <a:schemeClr val="tx1"/>
                </a:solidFill>
              </a:rPr>
              <a:t>	Coordinar con las autoridades educativas para incentivar a sus visitantes la cultura ambiental.</a:t>
            </a:r>
          </a:p>
          <a:p>
            <a:pPr lvl="0">
              <a:buNone/>
            </a:pPr>
            <a:r>
              <a:rPr lang="es-EC" dirty="0" smtClean="0">
                <a:solidFill>
                  <a:schemeClr val="tx1"/>
                </a:solidFill>
              </a:rPr>
              <a:t>	Promover la reforestación  y recuperación de la flora y fauna de especies nativas propias de la reserva.</a:t>
            </a:r>
          </a:p>
          <a:p>
            <a:pPr lvl="0">
              <a:buNone/>
            </a:pPr>
            <a:r>
              <a:rPr lang="es-EC" dirty="0" smtClean="0">
                <a:solidFill>
                  <a:schemeClr val="tx1"/>
                </a:solidFill>
              </a:rPr>
              <a:t>	Considerar personal especializado.</a:t>
            </a:r>
          </a:p>
          <a:p>
            <a:pPr lvl="0">
              <a:buNone/>
            </a:pPr>
            <a:r>
              <a:rPr lang="es-EC" dirty="0" smtClean="0">
                <a:solidFill>
                  <a:schemeClr val="tx1"/>
                </a:solidFill>
              </a:rPr>
              <a:t>	Invitar al centro de educación ambiental a los agricultores y camaroneros para que interactúen con el medio ambiente.</a:t>
            </a:r>
            <a:endParaRPr lang="es-MX" dirty="0" smtClean="0">
              <a:solidFill>
                <a:schemeClr val="tx1"/>
              </a:solidFill>
            </a:endParaRPr>
          </a:p>
          <a:p>
            <a:pPr>
              <a:buNone/>
            </a:pPr>
            <a:endParaRPr lang="es-MX" dirty="0" smtClean="0">
              <a:solidFill>
                <a:schemeClr val="tx1"/>
              </a:solidFill>
            </a:endParaRPr>
          </a:p>
          <a:p>
            <a:pPr>
              <a:buNone/>
            </a:pPr>
            <a:endParaRPr lang="es-MX" dirty="0"/>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5536" y="1268760"/>
            <a:ext cx="8229600" cy="1143000"/>
          </a:xfrm>
        </p:spPr>
        <p:txBody>
          <a:bodyPr>
            <a:noAutofit/>
          </a:bodyPr>
          <a:lstStyle/>
          <a:p>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t>
            </a:r>
            <a:r>
              <a:rPr lang="es-ES" sz="2800" b="1" dirty="0" smtClean="0">
                <a:solidFill>
                  <a:schemeClr val="tx1"/>
                </a:solidFill>
                <a:latin typeface="Arial" pitchFamily="34" charset="0"/>
                <a:cs typeface="Arial" pitchFamily="34" charset="0"/>
              </a:rPr>
              <a:t>“DISEÑO DE UN CENTRO DE EDUCACIÓN AMBIENTAL  EN LA RESERVA ECOLÓGICA ARENILLAS” </a:t>
            </a:r>
            <a:br>
              <a:rPr lang="es-ES" sz="2800" b="1" dirty="0" smtClean="0">
                <a:solidFill>
                  <a:schemeClr val="tx1"/>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ES" sz="2800" b="1" dirty="0" smtClean="0">
                <a:solidFill>
                  <a:schemeClr val="accent6">
                    <a:lumMod val="50000"/>
                  </a:schemeClr>
                </a:solidFill>
                <a:latin typeface="Arial" pitchFamily="34" charset="0"/>
                <a:cs typeface="Arial" pitchFamily="34" charset="0"/>
              </a:rPr>
              <a:t/>
            </a:r>
            <a:br>
              <a:rPr lang="es-ES" sz="2800" b="1" dirty="0" smtClean="0">
                <a:solidFill>
                  <a:schemeClr val="accent6">
                    <a:lumMod val="50000"/>
                  </a:schemeClr>
                </a:solidFill>
                <a:latin typeface="Arial" pitchFamily="34" charset="0"/>
                <a:cs typeface="Arial" pitchFamily="34" charset="0"/>
              </a:rPr>
            </a:br>
            <a:r>
              <a:rPr lang="es-MX" sz="2800" dirty="0" smtClean="0">
                <a:solidFill>
                  <a:schemeClr val="accent6">
                    <a:lumMod val="50000"/>
                  </a:schemeClr>
                </a:solidFill>
                <a:latin typeface="Arial" pitchFamily="34" charset="0"/>
                <a:cs typeface="Arial" pitchFamily="34" charset="0"/>
              </a:rPr>
              <a:t/>
            </a:r>
            <a:br>
              <a:rPr lang="es-MX" sz="2800" dirty="0" smtClean="0">
                <a:solidFill>
                  <a:schemeClr val="accent6">
                    <a:lumMod val="50000"/>
                  </a:schemeClr>
                </a:solidFill>
                <a:latin typeface="Arial" pitchFamily="34" charset="0"/>
                <a:cs typeface="Arial" pitchFamily="34" charset="0"/>
              </a:rPr>
            </a:br>
            <a:endParaRPr lang="es-MX" sz="2800" b="1" dirty="0">
              <a:solidFill>
                <a:schemeClr val="accent6">
                  <a:lumMod val="50000"/>
                </a:schemeClr>
              </a:solidFill>
              <a:latin typeface="Arial" pitchFamily="34" charset="0"/>
              <a:cs typeface="Arial" pitchFamily="34" charset="0"/>
            </a:endParaRPr>
          </a:p>
        </p:txBody>
      </p:sp>
      <p:pic>
        <p:nvPicPr>
          <p:cNvPr id="5" name="4 Imagen"/>
          <p:cNvPicPr/>
          <p:nvPr/>
        </p:nvPicPr>
        <p:blipFill rotWithShape="1">
          <a:blip r:embed="rId3" cstate="print">
            <a:extLst>
              <a:ext uri="{28A0092B-C50C-407E-A947-70E740481C1C}">
                <a14:useLocalDpi xmlns="" xmlns:a14="http://schemas.microsoft.com/office/drawing/2010/main" val="0"/>
              </a:ext>
            </a:extLst>
          </a:blip>
          <a:srcRect l="35783" t="26992" r="29073" b="8795"/>
          <a:stretch/>
        </p:blipFill>
        <p:spPr bwMode="auto">
          <a:xfrm>
            <a:off x="1602933" y="2204864"/>
            <a:ext cx="6065411" cy="4320480"/>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0"/>
            <a:ext cx="7772400" cy="1324744"/>
          </a:xfrm>
        </p:spPr>
        <p:txBody>
          <a:bodyPr>
            <a:normAutofit/>
          </a:bodyPr>
          <a:lstStyle/>
          <a:p>
            <a:r>
              <a:rPr lang="es-ES" sz="2800" b="1" dirty="0">
                <a:solidFill>
                  <a:schemeClr val="tx1"/>
                </a:solidFill>
                <a:latin typeface="Arial" pitchFamily="34" charset="0"/>
                <a:cs typeface="Arial" pitchFamily="34" charset="0"/>
              </a:rPr>
              <a:t>PROPUESTA</a:t>
            </a:r>
            <a:r>
              <a:rPr lang="es-ES" sz="2800" dirty="0">
                <a:solidFill>
                  <a:schemeClr val="tx1"/>
                </a:solidFill>
                <a:latin typeface="Arial" pitchFamily="34" charset="0"/>
                <a:cs typeface="Arial" pitchFamily="34" charset="0"/>
              </a:rPr>
              <a:t/>
            </a:r>
            <a:br>
              <a:rPr lang="es-ES" sz="2800" dirty="0">
                <a:solidFill>
                  <a:schemeClr val="tx1"/>
                </a:solidFill>
                <a:latin typeface="Arial" pitchFamily="34" charset="0"/>
                <a:cs typeface="Arial" pitchFamily="34" charset="0"/>
              </a:rPr>
            </a:br>
            <a:endParaRPr lang="es-ES" sz="2800" dirty="0">
              <a:solidFill>
                <a:schemeClr val="tx1"/>
              </a:solidFill>
              <a:latin typeface="Arial" pitchFamily="34" charset="0"/>
              <a:cs typeface="Arial" pitchFamily="34" charset="0"/>
            </a:endParaRPr>
          </a:p>
        </p:txBody>
      </p:sp>
      <p:sp>
        <p:nvSpPr>
          <p:cNvPr id="3" name="2 Subtítulo"/>
          <p:cNvSpPr>
            <a:spLocks noGrp="1"/>
          </p:cNvSpPr>
          <p:nvPr>
            <p:ph type="subTitle" idx="1"/>
          </p:nvPr>
        </p:nvSpPr>
        <p:spPr>
          <a:xfrm>
            <a:off x="1259632" y="908720"/>
            <a:ext cx="7232848" cy="2232248"/>
          </a:xfrm>
        </p:spPr>
        <p:txBody>
          <a:bodyPr>
            <a:normAutofit/>
          </a:bodyPr>
          <a:lstStyle/>
          <a:p>
            <a:r>
              <a:rPr lang="es-ES" sz="2600" b="1" dirty="0">
                <a:solidFill>
                  <a:schemeClr val="tx1"/>
                </a:solidFill>
                <a:latin typeface="Arial" pitchFamily="34" charset="0"/>
                <a:ea typeface="+mj-ea"/>
                <a:cs typeface="Arial" pitchFamily="34" charset="0"/>
              </a:rPr>
              <a:t>“DISEÑO DE UN CENTRO DE EDUCACIÓN AMBIENTAL  EN LA RESERVA ECOLÓGICA ARENILLAS”</a:t>
            </a:r>
          </a:p>
          <a:p>
            <a:endParaRPr lang="es-ES" sz="4000" b="1" dirty="0">
              <a:solidFill>
                <a:schemeClr val="tx1"/>
              </a:solidFill>
              <a:latin typeface="+mj-lt"/>
              <a:ea typeface="+mj-ea"/>
              <a:cs typeface="+mj-cs"/>
            </a:endParaRPr>
          </a:p>
        </p:txBody>
      </p:sp>
      <p:pic>
        <p:nvPicPr>
          <p:cNvPr id="6" name="5 Imagen"/>
          <p:cNvPicPr/>
          <p:nvPr/>
        </p:nvPicPr>
        <p:blipFill rotWithShape="1">
          <a:blip r:embed="rId3" cstate="print">
            <a:extLst>
              <a:ext uri="{28A0092B-C50C-407E-A947-70E740481C1C}">
                <a14:useLocalDpi xmlns="" xmlns:a14="http://schemas.microsoft.com/office/drawing/2010/main" val="0"/>
              </a:ext>
            </a:extLst>
          </a:blip>
          <a:srcRect l="35783" t="26992" r="29073" b="8795"/>
          <a:stretch/>
        </p:blipFill>
        <p:spPr bwMode="auto">
          <a:xfrm>
            <a:off x="2375347" y="2708920"/>
            <a:ext cx="4805680" cy="3528393"/>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31266860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404664"/>
            <a:ext cx="7772400" cy="720080"/>
          </a:xfrm>
        </p:spPr>
        <p:txBody>
          <a:bodyPr>
            <a:normAutofit/>
          </a:bodyPr>
          <a:lstStyle/>
          <a:p>
            <a:r>
              <a:rPr lang="es-ES" sz="2800" b="1" dirty="0">
                <a:solidFill>
                  <a:schemeClr val="tx1"/>
                </a:solidFill>
                <a:latin typeface="Arial" pitchFamily="34" charset="0"/>
                <a:cs typeface="Arial" pitchFamily="34" charset="0"/>
              </a:rPr>
              <a:t>ANTECEDENTES DE LA PROPUESTA</a:t>
            </a:r>
            <a:endParaRPr lang="es-ES" sz="2800" dirty="0">
              <a:solidFill>
                <a:schemeClr val="tx1"/>
              </a:solidFill>
              <a:latin typeface="Arial" pitchFamily="34" charset="0"/>
              <a:cs typeface="Arial" pitchFamily="34" charset="0"/>
            </a:endParaRPr>
          </a:p>
        </p:txBody>
      </p:sp>
      <p:sp>
        <p:nvSpPr>
          <p:cNvPr id="3" name="2 Subtítulo"/>
          <p:cNvSpPr>
            <a:spLocks noGrp="1"/>
          </p:cNvSpPr>
          <p:nvPr>
            <p:ph type="subTitle" idx="1"/>
          </p:nvPr>
        </p:nvSpPr>
        <p:spPr>
          <a:xfrm>
            <a:off x="755576" y="1124744"/>
            <a:ext cx="7704856" cy="5472608"/>
          </a:xfrm>
        </p:spPr>
        <p:txBody>
          <a:bodyPr>
            <a:normAutofit/>
          </a:bodyPr>
          <a:lstStyle/>
          <a:p>
            <a:pPr algn="just"/>
            <a:r>
              <a:rPr lang="es-ES" sz="2400" b="1" u="sng" dirty="0" smtClean="0">
                <a:solidFill>
                  <a:schemeClr val="tx1"/>
                </a:solidFill>
                <a:latin typeface="Arial" pitchFamily="34" charset="0"/>
                <a:cs typeface="Arial" pitchFamily="34" charset="0"/>
              </a:rPr>
              <a:t>INTRODUCCIÓN:</a:t>
            </a:r>
            <a:endParaRPr lang="es-ES" sz="2400" b="1" u="sng" dirty="0">
              <a:solidFill>
                <a:schemeClr val="tx1"/>
              </a:solidFill>
              <a:latin typeface="Arial" pitchFamily="34" charset="0"/>
              <a:cs typeface="Arial" pitchFamily="34" charset="0"/>
            </a:endParaRPr>
          </a:p>
        </p:txBody>
      </p:sp>
      <p:pic>
        <p:nvPicPr>
          <p:cNvPr id="6" name="5 Imagen" descr="C:\Users\Director\Documents\tesis\rema completa informacion tesis\fotos aereas rema\Foto1585.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600" y="1628800"/>
            <a:ext cx="7128792" cy="4968551"/>
          </a:xfrm>
          <a:prstGeom prst="rect">
            <a:avLst/>
          </a:prstGeom>
          <a:noFill/>
          <a:ln>
            <a:noFill/>
          </a:ln>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04664"/>
            <a:ext cx="7408333" cy="5976664"/>
          </a:xfrm>
        </p:spPr>
        <p:txBody>
          <a:bodyPr>
            <a:normAutofit lnSpcReduction="10000"/>
          </a:bodyPr>
          <a:lstStyle/>
          <a:p>
            <a:pPr marL="0" indent="0">
              <a:buNone/>
            </a:pPr>
            <a:r>
              <a:rPr lang="es-ES" sz="2800" b="1" u="sng" dirty="0" smtClean="0">
                <a:solidFill>
                  <a:schemeClr val="tx1"/>
                </a:solidFill>
                <a:latin typeface="Arial" pitchFamily="34" charset="0"/>
                <a:cs typeface="Arial" pitchFamily="34" charset="0"/>
              </a:rPr>
              <a:t>Objetivo </a:t>
            </a:r>
            <a:r>
              <a:rPr lang="es-ES" sz="2800" b="1" u="sng" dirty="0">
                <a:solidFill>
                  <a:schemeClr val="tx1"/>
                </a:solidFill>
                <a:latin typeface="Arial" pitchFamily="34" charset="0"/>
                <a:cs typeface="Arial" pitchFamily="34" charset="0"/>
              </a:rPr>
              <a:t>general</a:t>
            </a:r>
            <a:r>
              <a:rPr lang="es-ES" b="1" u="sng" dirty="0">
                <a:solidFill>
                  <a:schemeClr val="tx1"/>
                </a:solidFill>
              </a:rPr>
              <a:t>:</a:t>
            </a:r>
            <a:endParaRPr lang="es-ES" u="sng" dirty="0">
              <a:solidFill>
                <a:schemeClr val="tx1"/>
              </a:solidFill>
            </a:endParaRPr>
          </a:p>
          <a:p>
            <a:pPr algn="just"/>
            <a:r>
              <a:rPr lang="es-ES" dirty="0">
                <a:solidFill>
                  <a:schemeClr val="tx1"/>
                </a:solidFill>
                <a:latin typeface="Arial" pitchFamily="34" charset="0"/>
                <a:cs typeface="Arial" pitchFamily="34" charset="0"/>
              </a:rPr>
              <a:t>Diseñar un Centro de Educación Ambiental en la Reserva Ecológica Arenillas, para fomentar buenas prácticas de educación  ambiental, con la posibilidad de un aprovechamiento sustentable. </a:t>
            </a:r>
            <a:endParaRPr lang="es-ES" dirty="0" smtClean="0">
              <a:solidFill>
                <a:schemeClr val="tx1"/>
              </a:solidFill>
              <a:latin typeface="Arial" pitchFamily="34" charset="0"/>
              <a:cs typeface="Arial" pitchFamily="34" charset="0"/>
            </a:endParaRPr>
          </a:p>
          <a:p>
            <a:pPr marL="0" indent="0" algn="just">
              <a:buNone/>
            </a:pPr>
            <a:r>
              <a:rPr lang="es-ES" sz="2800" b="1" u="sng" dirty="0">
                <a:solidFill>
                  <a:schemeClr val="tx1"/>
                </a:solidFill>
                <a:latin typeface="Arial" pitchFamily="34" charset="0"/>
                <a:cs typeface="Arial" pitchFamily="34" charset="0"/>
              </a:rPr>
              <a:t>Objetivos específicos:</a:t>
            </a:r>
          </a:p>
          <a:p>
            <a:pPr algn="just"/>
            <a:r>
              <a:rPr lang="es-ES" dirty="0">
                <a:solidFill>
                  <a:schemeClr val="tx1"/>
                </a:solidFill>
                <a:latin typeface="Arial" pitchFamily="34" charset="0"/>
                <a:cs typeface="Arial" pitchFamily="34" charset="0"/>
              </a:rPr>
              <a:t>Diseñar el CEA en la </a:t>
            </a:r>
            <a:r>
              <a:rPr lang="es-ES" dirty="0" err="1">
                <a:solidFill>
                  <a:schemeClr val="tx1"/>
                </a:solidFill>
                <a:latin typeface="Arial" pitchFamily="34" charset="0"/>
                <a:cs typeface="Arial" pitchFamily="34" charset="0"/>
              </a:rPr>
              <a:t>R.E.A</a:t>
            </a:r>
            <a:r>
              <a:rPr lang="es-ES" dirty="0">
                <a:solidFill>
                  <a:schemeClr val="tx1"/>
                </a:solidFill>
                <a:latin typeface="Arial" pitchFamily="34" charset="0"/>
                <a:cs typeface="Arial" pitchFamily="34" charset="0"/>
              </a:rPr>
              <a:t>, que permita lograr, una conciencia ética hacia los valores ambientales.</a:t>
            </a:r>
          </a:p>
          <a:p>
            <a:pPr algn="just"/>
            <a:r>
              <a:rPr lang="es-ES" dirty="0">
                <a:solidFill>
                  <a:schemeClr val="tx1"/>
                </a:solidFill>
                <a:latin typeface="Arial" pitchFamily="34" charset="0"/>
                <a:cs typeface="Arial" pitchFamily="34" charset="0"/>
              </a:rPr>
              <a:t>Proporcionar a los visitantes conocimientos e información necesaria sobre la REA, para que tomen conciencia de la riqueza natural del país y de los problemas del ambiente</a:t>
            </a:r>
          </a:p>
          <a:p>
            <a:pPr algn="just"/>
            <a:r>
              <a:rPr lang="es-ES" dirty="0">
                <a:solidFill>
                  <a:schemeClr val="tx1"/>
                </a:solidFill>
                <a:latin typeface="Arial" pitchFamily="34" charset="0"/>
                <a:cs typeface="Arial" pitchFamily="34" charset="0"/>
              </a:rPr>
              <a:t>Realizar el estudio financiero del Centro, para establecer presupuesto en la construcción y equipamiento.</a:t>
            </a:r>
          </a:p>
          <a:p>
            <a:pPr marL="0" indent="0" algn="just">
              <a:buNone/>
            </a:pPr>
            <a:endParaRPr lang="es-ES" b="1" dirty="0" smtClean="0">
              <a:solidFill>
                <a:schemeClr val="tx1"/>
              </a:solidFill>
            </a:endParaRPr>
          </a:p>
          <a:p>
            <a:pPr marL="0" indent="0" algn="just">
              <a:buNone/>
            </a:pPr>
            <a:endParaRPr lang="es-ES" dirty="0">
              <a:solidFill>
                <a:schemeClr val="tx1"/>
              </a:solidFill>
              <a:effectLst/>
              <a:latin typeface="Arial" pitchFamily="34" charset="0"/>
              <a:cs typeface="Arial" pitchFamily="34" charset="0"/>
            </a:endParaRPr>
          </a:p>
        </p:txBody>
      </p:sp>
      <p:pic>
        <p:nvPicPr>
          <p:cNvPr id="4"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MURAL REM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in">
            <a:noFill/>
            <a:miter lim="800000"/>
            <a:headEnd/>
            <a:tailEnd/>
          </a:ln>
          <a:effectLst/>
        </p:spPr>
      </p:pic>
      <p:sp>
        <p:nvSpPr>
          <p:cNvPr id="2" name="1 Título"/>
          <p:cNvSpPr>
            <a:spLocks noGrp="1"/>
          </p:cNvSpPr>
          <p:nvPr>
            <p:ph type="ctrTitle"/>
          </p:nvPr>
        </p:nvSpPr>
        <p:spPr>
          <a:xfrm>
            <a:off x="755576" y="0"/>
            <a:ext cx="7772400" cy="404664"/>
          </a:xfrm>
        </p:spPr>
        <p:txBody>
          <a:bodyPr>
            <a:noAutofit/>
          </a:bodyPr>
          <a:lstStyle/>
          <a:p>
            <a:endParaRPr lang="es-ES" sz="2800" dirty="0">
              <a:solidFill>
                <a:schemeClr val="tx1"/>
              </a:solidFill>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 xmlns:p14="http://schemas.microsoft.com/office/powerpoint/2010/main" val="4059304611"/>
              </p:ext>
            </p:extLst>
          </p:nvPr>
        </p:nvGraphicFramePr>
        <p:xfrm>
          <a:off x="197260" y="44624"/>
          <a:ext cx="8946740" cy="6827520"/>
        </p:xfrm>
        <a:graphic>
          <a:graphicData uri="http://schemas.openxmlformats.org/drawingml/2006/table">
            <a:tbl>
              <a:tblPr firstRow="1" firstCol="1" bandRow="1">
                <a:tableStyleId>{5C22544A-7EE6-4342-B048-85BDC9FD1C3A}</a:tableStyleId>
              </a:tblPr>
              <a:tblGrid>
                <a:gridCol w="752045"/>
                <a:gridCol w="6638739"/>
                <a:gridCol w="1555956"/>
              </a:tblGrid>
              <a:tr h="389833">
                <a:tc>
                  <a:txBody>
                    <a:bodyPr/>
                    <a:lstStyle/>
                    <a:p>
                      <a:pPr marL="36195" marR="36195" algn="ctr">
                        <a:lnSpc>
                          <a:spcPct val="200000"/>
                        </a:lnSpc>
                        <a:spcAft>
                          <a:spcPts val="0"/>
                        </a:spcAft>
                      </a:pPr>
                      <a:r>
                        <a:rPr lang="es-ES" sz="1400" dirty="0">
                          <a:solidFill>
                            <a:schemeClr val="tx1"/>
                          </a:solidFill>
                          <a:effectLst/>
                        </a:rPr>
                        <a:t>N°</a:t>
                      </a:r>
                      <a:endParaRPr lang="es-ES" sz="1400" dirty="0">
                        <a:solidFill>
                          <a:schemeClr val="tx1"/>
                        </a:solidFill>
                        <a:effectLst/>
                        <a:latin typeface="Calibri"/>
                        <a:ea typeface="Calibri"/>
                        <a:cs typeface="Times New Roman"/>
                      </a:endParaRPr>
                    </a:p>
                  </a:txBody>
                  <a:tcPr marL="13530" marR="13530" marT="0" marB="0" anchor="b"/>
                </a:tc>
                <a:tc>
                  <a:txBody>
                    <a:bodyPr/>
                    <a:lstStyle/>
                    <a:p>
                      <a:pPr marL="36195" marR="36195" algn="ctr">
                        <a:lnSpc>
                          <a:spcPct val="200000"/>
                        </a:lnSpc>
                        <a:spcAft>
                          <a:spcPts val="0"/>
                        </a:spcAft>
                      </a:pPr>
                      <a:r>
                        <a:rPr lang="es-ES" sz="1400" dirty="0" smtClean="0">
                          <a:solidFill>
                            <a:schemeClr val="tx1"/>
                          </a:solidFill>
                          <a:effectLst/>
                          <a:latin typeface="Calibri"/>
                          <a:ea typeface="Calibri"/>
                          <a:cs typeface="Times New Roman"/>
                        </a:rPr>
                        <a:t>ESTUDIO</a:t>
                      </a:r>
                      <a:r>
                        <a:rPr lang="es-ES" sz="1400" baseline="0" dirty="0" smtClean="0">
                          <a:solidFill>
                            <a:schemeClr val="tx1"/>
                          </a:solidFill>
                          <a:effectLst/>
                          <a:latin typeface="Calibri"/>
                          <a:ea typeface="Calibri"/>
                          <a:cs typeface="Times New Roman"/>
                        </a:rPr>
                        <a:t> FINANCIERO</a:t>
                      </a:r>
                      <a:endParaRPr lang="es-ES" sz="1400" dirty="0">
                        <a:solidFill>
                          <a:schemeClr val="tx1"/>
                        </a:solidFill>
                        <a:effectLst/>
                        <a:latin typeface="Calibri"/>
                        <a:ea typeface="Calibri"/>
                        <a:cs typeface="Times New Roman"/>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rPr>
                        <a:t>RUBRO</a:t>
                      </a:r>
                      <a:endParaRPr lang="es-ES" sz="1400" dirty="0">
                        <a:solidFill>
                          <a:schemeClr val="tx1"/>
                        </a:solidFill>
                        <a:effectLst/>
                        <a:latin typeface="Calibri"/>
                        <a:ea typeface="Calibri"/>
                        <a:cs typeface="Times New Roman"/>
                      </a:endParaRPr>
                    </a:p>
                  </a:txBody>
                  <a:tcPr marL="13530" marR="13530" marT="0" marB="0" anchor="b"/>
                </a:tc>
              </a:tr>
              <a:tr h="389833">
                <a:tc>
                  <a:txBody>
                    <a:bodyPr/>
                    <a:lstStyle/>
                    <a:p>
                      <a:pPr marL="36195" marR="36195" algn="ctr">
                        <a:lnSpc>
                          <a:spcPct val="200000"/>
                        </a:lnSpc>
                        <a:spcAft>
                          <a:spcPts val="0"/>
                        </a:spcAft>
                      </a:pPr>
                      <a:r>
                        <a:rPr lang="es-ES" sz="1400" dirty="0">
                          <a:solidFill>
                            <a:schemeClr val="tx1"/>
                          </a:solidFill>
                          <a:effectLst/>
                        </a:rPr>
                        <a:t>1</a:t>
                      </a:r>
                      <a:endParaRPr lang="es-ES" sz="1400" dirty="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Edificio administrativo</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86.502,36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dirty="0">
                          <a:solidFill>
                            <a:schemeClr val="tx1"/>
                          </a:solidFill>
                          <a:effectLst/>
                        </a:rPr>
                        <a:t>2</a:t>
                      </a:r>
                      <a:endParaRPr lang="es-ES" sz="1400" dirty="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Aula de interpretación ambiental</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26.968,06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3</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Galería fotográfica</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26.972,06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4</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Vivero</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18.319,70</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5</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Área de recuperación de especies nativas</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27.393,06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6</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Área para recuperación animal</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22.051,86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7</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Aula de estudio etnobotánica</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27.393,06</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8</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Área de juegos ambientales y descanso</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37.116,10</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9</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Cerramiento frontal del centro</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33.575,98</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10</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Cerramiento perimetral</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2.968,03</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11</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Instalaciones de agua potable</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57.172,10</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12</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Instalaciones de aguas servidas</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87.667,95</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13</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Red eléctrica del centro</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118.517,94</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gn="ctr">
                        <a:lnSpc>
                          <a:spcPct val="200000"/>
                        </a:lnSpc>
                        <a:spcAft>
                          <a:spcPts val="0"/>
                        </a:spcAft>
                      </a:pPr>
                      <a:r>
                        <a:rPr lang="es-ES" sz="1400">
                          <a:solidFill>
                            <a:schemeClr val="tx1"/>
                          </a:solidFill>
                          <a:effectLst/>
                        </a:rPr>
                        <a:t>14</a:t>
                      </a:r>
                      <a:endParaRPr lang="es-ES" sz="1400">
                        <a:solidFill>
                          <a:schemeClr val="tx1"/>
                        </a:solidFill>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dirty="0">
                          <a:solidFill>
                            <a:schemeClr val="tx1"/>
                          </a:solidFill>
                          <a:effectLst/>
                          <a:latin typeface="Arial" pitchFamily="34" charset="0"/>
                          <a:cs typeface="Arial" pitchFamily="34" charset="0"/>
                        </a:rPr>
                        <a:t>Accesos vehiculares y vías</a:t>
                      </a:r>
                      <a:endParaRPr lang="es-ES" sz="1400" dirty="0">
                        <a:solidFill>
                          <a:schemeClr val="tx1"/>
                        </a:solidFill>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dirty="0">
                          <a:solidFill>
                            <a:schemeClr val="tx1"/>
                          </a:solidFill>
                          <a:effectLst/>
                          <a:latin typeface="Arial" pitchFamily="34" charset="0"/>
                          <a:cs typeface="Arial" pitchFamily="34" charset="0"/>
                        </a:rPr>
                        <a:t>175.807,85</a:t>
                      </a:r>
                      <a:endParaRPr lang="es-ES" sz="1400" dirty="0">
                        <a:solidFill>
                          <a:schemeClr val="tx1"/>
                        </a:solidFill>
                        <a:effectLst/>
                        <a:latin typeface="Arial" pitchFamily="34" charset="0"/>
                        <a:ea typeface="Calibri"/>
                        <a:cs typeface="Arial" pitchFamily="34" charset="0"/>
                      </a:endParaRPr>
                    </a:p>
                  </a:txBody>
                  <a:tcPr marL="13530" marR="13530" marT="0" marB="0" anchor="b"/>
                </a:tc>
              </a:tr>
              <a:tr h="389833">
                <a:tc>
                  <a:txBody>
                    <a:bodyPr/>
                    <a:lstStyle/>
                    <a:p>
                      <a:pPr marL="36195" marR="36195">
                        <a:lnSpc>
                          <a:spcPct val="200000"/>
                        </a:lnSpc>
                        <a:spcAft>
                          <a:spcPts val="0"/>
                        </a:spcAft>
                      </a:pPr>
                      <a:r>
                        <a:rPr lang="es-ES" sz="1200" dirty="0">
                          <a:effectLst/>
                        </a:rPr>
                        <a:t> </a:t>
                      </a:r>
                      <a:endParaRPr lang="es-ES" sz="1200" dirty="0">
                        <a:effectLst/>
                        <a:latin typeface="Calibri"/>
                        <a:ea typeface="Calibri"/>
                        <a:cs typeface="Times New Roman"/>
                      </a:endParaRPr>
                    </a:p>
                  </a:txBody>
                  <a:tcPr marL="13530" marR="13530" marT="0" marB="0" anchor="b"/>
                </a:tc>
                <a:tc>
                  <a:txBody>
                    <a:bodyPr/>
                    <a:lstStyle/>
                    <a:p>
                      <a:pPr marL="36195" marR="36195">
                        <a:lnSpc>
                          <a:spcPct val="200000"/>
                        </a:lnSpc>
                        <a:spcAft>
                          <a:spcPts val="0"/>
                        </a:spcAft>
                      </a:pPr>
                      <a:r>
                        <a:rPr lang="es-ES" sz="1400" b="1" dirty="0">
                          <a:effectLst/>
                          <a:latin typeface="Arial" pitchFamily="34" charset="0"/>
                          <a:cs typeface="Arial" pitchFamily="34" charset="0"/>
                        </a:rPr>
                        <a:t>TOTAL PROYECTO</a:t>
                      </a:r>
                      <a:endParaRPr lang="es-ES" sz="1400" b="1" dirty="0">
                        <a:effectLst/>
                        <a:latin typeface="Arial" pitchFamily="34" charset="0"/>
                        <a:ea typeface="Calibri"/>
                        <a:cs typeface="Arial" pitchFamily="34" charset="0"/>
                      </a:endParaRPr>
                    </a:p>
                  </a:txBody>
                  <a:tcPr marL="13530" marR="13530" marT="0" marB="0" anchor="b"/>
                </a:tc>
                <a:tc>
                  <a:txBody>
                    <a:bodyPr/>
                    <a:lstStyle/>
                    <a:p>
                      <a:pPr marL="36195" marR="36195" algn="ctr">
                        <a:lnSpc>
                          <a:spcPct val="200000"/>
                        </a:lnSpc>
                        <a:spcAft>
                          <a:spcPts val="0"/>
                        </a:spcAft>
                      </a:pPr>
                      <a:r>
                        <a:rPr lang="es-ES" sz="1400" b="1" dirty="0">
                          <a:effectLst/>
                          <a:latin typeface="Arial" pitchFamily="34" charset="0"/>
                          <a:cs typeface="Arial" pitchFamily="34" charset="0"/>
                        </a:rPr>
                        <a:t>748.426,11</a:t>
                      </a:r>
                      <a:endParaRPr lang="es-ES" sz="1400" b="1" dirty="0">
                        <a:effectLst/>
                        <a:latin typeface="Arial" pitchFamily="34" charset="0"/>
                        <a:ea typeface="Calibri"/>
                        <a:cs typeface="Arial" pitchFamily="34" charset="0"/>
                      </a:endParaRPr>
                    </a:p>
                  </a:txBody>
                  <a:tcPr marL="13530" marR="13530" marT="0" marB="0" anchor="b"/>
                </a:tc>
              </a:tr>
            </a:tbl>
          </a:graphicData>
        </a:graphic>
      </p:graphicFrame>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99592" y="1268760"/>
            <a:ext cx="7408333" cy="4752528"/>
          </a:xfrm>
        </p:spPr>
        <p:txBody>
          <a:bodyPr>
            <a:normAutofit fontScale="92500" lnSpcReduction="20000"/>
          </a:bodyPr>
          <a:lstStyle/>
          <a:p>
            <a:pPr algn="just"/>
            <a:r>
              <a:rPr lang="es-ES" sz="2600" dirty="0">
                <a:solidFill>
                  <a:schemeClr val="tx1"/>
                </a:solidFill>
                <a:latin typeface="Arial" pitchFamily="34" charset="0"/>
                <a:cs typeface="Arial" pitchFamily="34" charset="0"/>
              </a:rPr>
              <a:t>Convenios inter </a:t>
            </a:r>
            <a:r>
              <a:rPr lang="es-ES" sz="2600" dirty="0" smtClean="0">
                <a:solidFill>
                  <a:schemeClr val="tx1"/>
                </a:solidFill>
                <a:latin typeface="Arial" pitchFamily="34" charset="0"/>
                <a:cs typeface="Arial" pitchFamily="34" charset="0"/>
              </a:rPr>
              <a:t>institucionales.</a:t>
            </a:r>
          </a:p>
          <a:p>
            <a:pPr algn="just"/>
            <a:r>
              <a:rPr lang="es-ES" sz="2600" dirty="0" smtClean="0">
                <a:solidFill>
                  <a:schemeClr val="tx1"/>
                </a:solidFill>
                <a:latin typeface="Arial" pitchFamily="34" charset="0"/>
                <a:cs typeface="Arial" pitchFamily="34" charset="0"/>
              </a:rPr>
              <a:t>Realizar un cobro de 5.00 USD, al personal de turistas extranjeros. </a:t>
            </a:r>
          </a:p>
          <a:p>
            <a:pPr algn="just"/>
            <a:r>
              <a:rPr lang="es-ES" sz="2600" dirty="0" smtClean="0">
                <a:solidFill>
                  <a:schemeClr val="tx1"/>
                </a:solidFill>
                <a:latin typeface="Arial" pitchFamily="34" charset="0"/>
                <a:cs typeface="Arial" pitchFamily="34" charset="0"/>
              </a:rPr>
              <a:t>Coordinar </a:t>
            </a:r>
            <a:r>
              <a:rPr lang="es-ES" sz="2600" dirty="0">
                <a:solidFill>
                  <a:schemeClr val="tx1"/>
                </a:solidFill>
                <a:latin typeface="Arial" pitchFamily="34" charset="0"/>
                <a:cs typeface="Arial" pitchFamily="34" charset="0"/>
              </a:rPr>
              <a:t>con el Ministerio de Defensa Nacional, </a:t>
            </a:r>
            <a:r>
              <a:rPr lang="es-ES" sz="2600" dirty="0" smtClean="0">
                <a:solidFill>
                  <a:schemeClr val="tx1"/>
                </a:solidFill>
                <a:latin typeface="Arial" pitchFamily="34" charset="0"/>
                <a:cs typeface="Arial" pitchFamily="34" charset="0"/>
              </a:rPr>
              <a:t>para que proporcione 8 guías militares. </a:t>
            </a:r>
            <a:endParaRPr lang="es-ES" sz="2600" dirty="0">
              <a:solidFill>
                <a:schemeClr val="tx1"/>
              </a:solidFill>
              <a:latin typeface="Arial" pitchFamily="34" charset="0"/>
              <a:cs typeface="Arial" pitchFamily="34" charset="0"/>
            </a:endParaRPr>
          </a:p>
          <a:p>
            <a:pPr algn="just"/>
            <a:r>
              <a:rPr lang="es-ES" sz="2600" dirty="0">
                <a:solidFill>
                  <a:schemeClr val="tx1"/>
                </a:solidFill>
                <a:latin typeface="Arial" pitchFamily="34" charset="0"/>
                <a:cs typeface="Arial" pitchFamily="34" charset="0"/>
              </a:rPr>
              <a:t>A</a:t>
            </a:r>
            <a:r>
              <a:rPr lang="es-ES" sz="2600" dirty="0" smtClean="0">
                <a:solidFill>
                  <a:schemeClr val="tx1"/>
                </a:solidFill>
                <a:latin typeface="Arial" pitchFamily="34" charset="0"/>
                <a:cs typeface="Arial" pitchFamily="34" charset="0"/>
              </a:rPr>
              <a:t>rriendo de dependencias.</a:t>
            </a:r>
            <a:endParaRPr lang="es-ES" sz="2600" dirty="0">
              <a:solidFill>
                <a:schemeClr val="tx1"/>
              </a:solidFill>
              <a:latin typeface="Arial" pitchFamily="34" charset="0"/>
              <a:cs typeface="Arial" pitchFamily="34" charset="0"/>
            </a:endParaRPr>
          </a:p>
          <a:p>
            <a:pPr algn="just"/>
            <a:r>
              <a:rPr lang="es-ES" sz="2600" dirty="0">
                <a:solidFill>
                  <a:schemeClr val="tx1"/>
                </a:solidFill>
                <a:latin typeface="Arial" pitchFamily="34" charset="0"/>
                <a:cs typeface="Arial" pitchFamily="34" charset="0"/>
              </a:rPr>
              <a:t>Realizar el cobro de ingreso de 2.00 USD por </a:t>
            </a:r>
            <a:r>
              <a:rPr lang="es-ES" sz="2600" dirty="0" smtClean="0">
                <a:solidFill>
                  <a:schemeClr val="tx1"/>
                </a:solidFill>
                <a:latin typeface="Arial" pitchFamily="34" charset="0"/>
                <a:cs typeface="Arial" pitchFamily="34" charset="0"/>
              </a:rPr>
              <a:t>estudiante.</a:t>
            </a:r>
            <a:endParaRPr lang="es-ES" sz="2600" dirty="0">
              <a:solidFill>
                <a:schemeClr val="tx1"/>
              </a:solidFill>
              <a:latin typeface="Arial" pitchFamily="34" charset="0"/>
              <a:cs typeface="Arial" pitchFamily="34" charset="0"/>
            </a:endParaRPr>
          </a:p>
          <a:p>
            <a:pPr algn="just"/>
            <a:r>
              <a:rPr lang="es-ES" sz="2600" dirty="0">
                <a:solidFill>
                  <a:schemeClr val="tx1"/>
                </a:solidFill>
                <a:latin typeface="Arial" pitchFamily="34" charset="0"/>
                <a:cs typeface="Arial" pitchFamily="34" charset="0"/>
              </a:rPr>
              <a:t>Incluir un stand de venta de artesanías con materiales reutilizados, camisetas 7.00 USD, gorras 5.00 </a:t>
            </a:r>
            <a:r>
              <a:rPr lang="es-ES" sz="2600" dirty="0" smtClean="0">
                <a:solidFill>
                  <a:schemeClr val="tx1"/>
                </a:solidFill>
                <a:latin typeface="Arial" pitchFamily="34" charset="0"/>
                <a:cs typeface="Arial" pitchFamily="34" charset="0"/>
              </a:rPr>
              <a:t>USD.</a:t>
            </a:r>
            <a:endParaRPr lang="es-ES" sz="2600" dirty="0">
              <a:solidFill>
                <a:schemeClr val="tx1"/>
              </a:solidFill>
              <a:latin typeface="Arial" pitchFamily="34" charset="0"/>
              <a:cs typeface="Arial" pitchFamily="34" charset="0"/>
            </a:endParaRPr>
          </a:p>
          <a:p>
            <a:pPr algn="just"/>
            <a:r>
              <a:rPr lang="es-ES" sz="2600" dirty="0" smtClean="0">
                <a:solidFill>
                  <a:schemeClr val="tx1"/>
                </a:solidFill>
                <a:latin typeface="Arial" pitchFamily="34" charset="0"/>
                <a:cs typeface="Arial" pitchFamily="34" charset="0"/>
              </a:rPr>
              <a:t>Convenio </a:t>
            </a:r>
            <a:r>
              <a:rPr lang="es-ES" sz="2600" dirty="0">
                <a:solidFill>
                  <a:schemeClr val="tx1"/>
                </a:solidFill>
                <a:latin typeface="Arial" pitchFamily="34" charset="0"/>
                <a:cs typeface="Arial" pitchFamily="34" charset="0"/>
              </a:rPr>
              <a:t>con el municipio de Arenillas, para que asuma los gastos de servicios </a:t>
            </a:r>
            <a:r>
              <a:rPr lang="es-ES" sz="2600" dirty="0" smtClean="0">
                <a:solidFill>
                  <a:schemeClr val="tx1"/>
                </a:solidFill>
                <a:latin typeface="Arial" pitchFamily="34" charset="0"/>
                <a:cs typeface="Arial" pitchFamily="34" charset="0"/>
              </a:rPr>
              <a:t>básicos.</a:t>
            </a:r>
            <a:endParaRPr lang="es-ES" sz="2600" dirty="0">
              <a:solidFill>
                <a:schemeClr val="tx1"/>
              </a:solidFill>
              <a:latin typeface="Arial" pitchFamily="34" charset="0"/>
              <a:cs typeface="Arial" pitchFamily="34" charset="0"/>
            </a:endParaRPr>
          </a:p>
          <a:p>
            <a:endParaRPr lang="es-ES" dirty="0"/>
          </a:p>
        </p:txBody>
      </p:sp>
      <p:sp>
        <p:nvSpPr>
          <p:cNvPr id="3" name="2 Título"/>
          <p:cNvSpPr>
            <a:spLocks noGrp="1"/>
          </p:cNvSpPr>
          <p:nvPr>
            <p:ph type="title"/>
          </p:nvPr>
        </p:nvSpPr>
        <p:spPr/>
        <p:txBody>
          <a:bodyPr>
            <a:normAutofit/>
          </a:bodyPr>
          <a:lstStyle/>
          <a:p>
            <a:r>
              <a:rPr lang="es-ES" sz="2800" b="1" dirty="0">
                <a:solidFill>
                  <a:schemeClr val="tx1"/>
                </a:solidFill>
                <a:latin typeface="Arial" pitchFamily="34" charset="0"/>
                <a:cs typeface="Arial" pitchFamily="34" charset="0"/>
              </a:rPr>
              <a:t>Sostenibilidad del centro</a:t>
            </a:r>
            <a:endParaRPr lang="es-ES" sz="2800" dirty="0">
              <a:solidFill>
                <a:schemeClr val="tx1"/>
              </a:solidFill>
              <a:latin typeface="Arial" pitchFamily="34" charset="0"/>
              <a:cs typeface="Arial" pitchFamily="34" charset="0"/>
            </a:endParaRPr>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338328"/>
            <a:ext cx="8229600" cy="930432"/>
          </a:xfrm>
        </p:spPr>
        <p:txBody>
          <a:bodyPr>
            <a:normAutofit/>
          </a:bodyPr>
          <a:lstStyle/>
          <a:p>
            <a:r>
              <a:rPr lang="es-ES" sz="2800" b="1" dirty="0">
                <a:solidFill>
                  <a:schemeClr val="tx1"/>
                </a:solidFill>
                <a:latin typeface="Arial" pitchFamily="34" charset="0"/>
                <a:cs typeface="Arial" pitchFamily="34" charset="0"/>
              </a:rPr>
              <a:t>Ubicación de la Reserva Ecológica Arenillas</a:t>
            </a:r>
          </a:p>
        </p:txBody>
      </p:sp>
      <p:pic>
        <p:nvPicPr>
          <p:cNvPr id="6" name="5 Imagen"/>
          <p:cNvPicPr/>
          <p:nvPr/>
        </p:nvPicPr>
        <p:blipFill rotWithShape="1">
          <a:blip r:embed="rId3" cstate="print"/>
          <a:srcRect l="31570" t="22585" r="20635" b="8090"/>
          <a:stretch/>
        </p:blipFill>
        <p:spPr bwMode="auto">
          <a:xfrm>
            <a:off x="1475656" y="1124744"/>
            <a:ext cx="6408712" cy="5544616"/>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980728"/>
            <a:ext cx="9144000" cy="5616624"/>
          </a:xfrm>
        </p:spPr>
        <p:txBody>
          <a:bodyPr>
            <a:noAutofit/>
          </a:bodyPr>
          <a:lstStyle/>
          <a:p>
            <a:pPr lvl="0"/>
            <a:r>
              <a:rPr lang="es-ES" sz="2800" dirty="0">
                <a:solidFill>
                  <a:schemeClr val="tx1"/>
                </a:solidFill>
                <a:latin typeface="Arial" pitchFamily="34" charset="0"/>
                <a:cs typeface="Arial" pitchFamily="34" charset="0"/>
              </a:rPr>
              <a:t>Regístrese en la oficina del área administrativa. </a:t>
            </a:r>
          </a:p>
          <a:p>
            <a:pPr lvl="0"/>
            <a:r>
              <a:rPr lang="es-ES" sz="2800" dirty="0">
                <a:solidFill>
                  <a:schemeClr val="tx1"/>
                </a:solidFill>
                <a:latin typeface="Arial" pitchFamily="34" charset="0"/>
                <a:cs typeface="Arial" pitchFamily="34" charset="0"/>
              </a:rPr>
              <a:t>Respete la señalización e </a:t>
            </a:r>
            <a:r>
              <a:rPr lang="es-ES" sz="2800" dirty="0" smtClean="0">
                <a:solidFill>
                  <a:schemeClr val="tx1"/>
                </a:solidFill>
                <a:latin typeface="Arial" pitchFamily="34" charset="0"/>
                <a:cs typeface="Arial" pitchFamily="34" charset="0"/>
              </a:rPr>
              <a:t>indicaciones.</a:t>
            </a:r>
            <a:endParaRPr lang="es-ES" sz="2800" dirty="0">
              <a:solidFill>
                <a:schemeClr val="tx1"/>
              </a:solidFill>
              <a:latin typeface="Arial" pitchFamily="34" charset="0"/>
              <a:cs typeface="Arial" pitchFamily="34" charset="0"/>
            </a:endParaRPr>
          </a:p>
          <a:p>
            <a:pPr lvl="0"/>
            <a:r>
              <a:rPr lang="es-ES" sz="2800" dirty="0">
                <a:solidFill>
                  <a:schemeClr val="tx1"/>
                </a:solidFill>
                <a:latin typeface="Arial" pitchFamily="34" charset="0"/>
                <a:cs typeface="Arial" pitchFamily="34" charset="0"/>
              </a:rPr>
              <a:t>Evite molestar a los animales o destruir las </a:t>
            </a:r>
            <a:r>
              <a:rPr lang="es-ES" sz="2800" dirty="0" smtClean="0">
                <a:solidFill>
                  <a:schemeClr val="tx1"/>
                </a:solidFill>
                <a:latin typeface="Arial" pitchFamily="34" charset="0"/>
                <a:cs typeface="Arial" pitchFamily="34" charset="0"/>
              </a:rPr>
              <a:t>plantas. </a:t>
            </a:r>
            <a:endParaRPr lang="es-ES" sz="2800" dirty="0">
              <a:solidFill>
                <a:schemeClr val="tx1"/>
              </a:solidFill>
              <a:latin typeface="Arial" pitchFamily="34" charset="0"/>
              <a:cs typeface="Arial" pitchFamily="34" charset="0"/>
            </a:endParaRPr>
          </a:p>
          <a:p>
            <a:pPr lvl="0"/>
            <a:r>
              <a:rPr lang="es-ES" sz="2800" dirty="0">
                <a:solidFill>
                  <a:schemeClr val="tx1"/>
                </a:solidFill>
                <a:latin typeface="Arial" pitchFamily="34" charset="0"/>
                <a:cs typeface="Arial" pitchFamily="34" charset="0"/>
              </a:rPr>
              <a:t>Coloque los desechos sólidos </a:t>
            </a:r>
            <a:r>
              <a:rPr lang="es-ES" sz="2800" dirty="0" smtClean="0">
                <a:solidFill>
                  <a:schemeClr val="tx1"/>
                </a:solidFill>
                <a:latin typeface="Arial" pitchFamily="34" charset="0"/>
                <a:cs typeface="Arial" pitchFamily="34" charset="0"/>
              </a:rPr>
              <a:t>en su lugar.</a:t>
            </a:r>
            <a:endParaRPr lang="es-ES" sz="2800" dirty="0">
              <a:solidFill>
                <a:schemeClr val="tx1"/>
              </a:solidFill>
              <a:latin typeface="Arial" pitchFamily="34" charset="0"/>
              <a:cs typeface="Arial" pitchFamily="34" charset="0"/>
            </a:endParaRPr>
          </a:p>
          <a:p>
            <a:pPr lvl="0"/>
            <a:r>
              <a:rPr lang="es-ES" sz="2800" dirty="0">
                <a:solidFill>
                  <a:schemeClr val="tx1"/>
                </a:solidFill>
                <a:latin typeface="Arial" pitchFamily="34" charset="0"/>
                <a:cs typeface="Arial" pitchFamily="34" charset="0"/>
              </a:rPr>
              <a:t>Permanezca dentro de los </a:t>
            </a:r>
            <a:r>
              <a:rPr lang="es-ES" sz="2800" dirty="0" smtClean="0">
                <a:solidFill>
                  <a:schemeClr val="tx1"/>
                </a:solidFill>
                <a:latin typeface="Arial" pitchFamily="34" charset="0"/>
                <a:cs typeface="Arial" pitchFamily="34" charset="0"/>
              </a:rPr>
              <a:t>senderos. </a:t>
            </a:r>
            <a:endParaRPr lang="es-ES" sz="2800" dirty="0">
              <a:solidFill>
                <a:schemeClr val="tx1"/>
              </a:solidFill>
              <a:latin typeface="Arial" pitchFamily="34" charset="0"/>
              <a:cs typeface="Arial" pitchFamily="34" charset="0"/>
            </a:endParaRPr>
          </a:p>
          <a:p>
            <a:pPr lvl="0"/>
            <a:r>
              <a:rPr lang="es-ES" sz="2800" dirty="0">
                <a:solidFill>
                  <a:schemeClr val="tx1"/>
                </a:solidFill>
                <a:latin typeface="Arial" pitchFamily="34" charset="0"/>
                <a:cs typeface="Arial" pitchFamily="34" charset="0"/>
              </a:rPr>
              <a:t>Respete al resto </a:t>
            </a:r>
            <a:r>
              <a:rPr lang="es-ES" sz="2800" dirty="0" smtClean="0">
                <a:solidFill>
                  <a:schemeClr val="tx1"/>
                </a:solidFill>
                <a:latin typeface="Arial" pitchFamily="34" charset="0"/>
                <a:cs typeface="Arial" pitchFamily="34" charset="0"/>
              </a:rPr>
              <a:t>visitantes</a:t>
            </a:r>
            <a:r>
              <a:rPr lang="es-ES" sz="2800" dirty="0">
                <a:solidFill>
                  <a:schemeClr val="tx1"/>
                </a:solidFill>
                <a:latin typeface="Arial" pitchFamily="34" charset="0"/>
                <a:cs typeface="Arial" pitchFamily="34" charset="0"/>
              </a:rPr>
              <a:t>.</a:t>
            </a:r>
            <a:r>
              <a:rPr lang="es-ES" sz="2800" dirty="0" smtClean="0">
                <a:solidFill>
                  <a:schemeClr val="tx1"/>
                </a:solidFill>
                <a:latin typeface="Arial" pitchFamily="34" charset="0"/>
                <a:cs typeface="Arial" pitchFamily="34" charset="0"/>
              </a:rPr>
              <a:t> </a:t>
            </a:r>
          </a:p>
          <a:p>
            <a:pPr lvl="0"/>
            <a:r>
              <a:rPr lang="es-ES" sz="2800" dirty="0" smtClean="0">
                <a:solidFill>
                  <a:schemeClr val="tx1"/>
                </a:solidFill>
                <a:latin typeface="Arial" pitchFamily="34" charset="0"/>
                <a:cs typeface="Arial" pitchFamily="34" charset="0"/>
              </a:rPr>
              <a:t>Esta prohibido </a:t>
            </a:r>
            <a:r>
              <a:rPr lang="es-ES" sz="2800" dirty="0">
                <a:solidFill>
                  <a:schemeClr val="tx1"/>
                </a:solidFill>
                <a:latin typeface="Arial" pitchFamily="34" charset="0"/>
                <a:cs typeface="Arial" pitchFamily="34" charset="0"/>
              </a:rPr>
              <a:t>el transporte o la introducción de </a:t>
            </a:r>
            <a:r>
              <a:rPr lang="es-ES" sz="2800" dirty="0" smtClean="0">
                <a:solidFill>
                  <a:schemeClr val="tx1"/>
                </a:solidFill>
                <a:latin typeface="Arial" pitchFamily="34" charset="0"/>
                <a:cs typeface="Arial" pitchFamily="34" charset="0"/>
              </a:rPr>
              <a:t>especies. </a:t>
            </a:r>
          </a:p>
          <a:p>
            <a:pPr lvl="0"/>
            <a:r>
              <a:rPr lang="es-ES" sz="2800" dirty="0" smtClean="0">
                <a:solidFill>
                  <a:schemeClr val="tx1"/>
                </a:solidFill>
                <a:latin typeface="Arial" pitchFamily="34" charset="0"/>
                <a:cs typeface="Arial" pitchFamily="34" charset="0"/>
              </a:rPr>
              <a:t>No </a:t>
            </a:r>
            <a:r>
              <a:rPr lang="es-ES" sz="2800" dirty="0">
                <a:solidFill>
                  <a:schemeClr val="tx1"/>
                </a:solidFill>
                <a:latin typeface="Arial" pitchFamily="34" charset="0"/>
                <a:cs typeface="Arial" pitchFamily="34" charset="0"/>
              </a:rPr>
              <a:t>está permitida la </a:t>
            </a:r>
            <a:r>
              <a:rPr lang="es-ES" sz="2800" dirty="0" smtClean="0">
                <a:solidFill>
                  <a:schemeClr val="tx1"/>
                </a:solidFill>
                <a:latin typeface="Arial" pitchFamily="34" charset="0"/>
                <a:cs typeface="Arial" pitchFamily="34" charset="0"/>
              </a:rPr>
              <a:t>caza.</a:t>
            </a:r>
            <a:endParaRPr lang="es-ES" sz="2800" dirty="0">
              <a:solidFill>
                <a:schemeClr val="tx1"/>
              </a:solidFill>
              <a:latin typeface="Arial" pitchFamily="34" charset="0"/>
              <a:cs typeface="Arial" pitchFamily="34" charset="0"/>
            </a:endParaRPr>
          </a:p>
          <a:p>
            <a:pPr lvl="0"/>
            <a:r>
              <a:rPr lang="es-ES" sz="2800" dirty="0">
                <a:solidFill>
                  <a:schemeClr val="tx1"/>
                </a:solidFill>
                <a:latin typeface="Arial" pitchFamily="34" charset="0"/>
                <a:cs typeface="Arial" pitchFamily="34" charset="0"/>
              </a:rPr>
              <a:t>Evite </a:t>
            </a:r>
            <a:r>
              <a:rPr lang="es-ES" sz="2800" dirty="0" smtClean="0">
                <a:solidFill>
                  <a:schemeClr val="tx1"/>
                </a:solidFill>
                <a:latin typeface="Arial" pitchFamily="34" charset="0"/>
                <a:cs typeface="Arial" pitchFamily="34" charset="0"/>
              </a:rPr>
              <a:t>fumar. </a:t>
            </a:r>
            <a:endParaRPr lang="es-ES" sz="2800" dirty="0">
              <a:solidFill>
                <a:schemeClr val="tx1"/>
              </a:solidFill>
              <a:latin typeface="Arial" pitchFamily="34" charset="0"/>
              <a:cs typeface="Arial" pitchFamily="34" charset="0"/>
            </a:endParaRPr>
          </a:p>
        </p:txBody>
      </p:sp>
      <p:sp>
        <p:nvSpPr>
          <p:cNvPr id="3" name="2 Título"/>
          <p:cNvSpPr>
            <a:spLocks noGrp="1"/>
          </p:cNvSpPr>
          <p:nvPr>
            <p:ph type="title"/>
          </p:nvPr>
        </p:nvSpPr>
        <p:spPr>
          <a:xfrm>
            <a:off x="457200" y="116632"/>
            <a:ext cx="8229600" cy="858424"/>
          </a:xfrm>
        </p:spPr>
        <p:txBody>
          <a:bodyPr>
            <a:normAutofit/>
          </a:bodyPr>
          <a:lstStyle/>
          <a:p>
            <a:r>
              <a:rPr lang="es-ES" sz="2800" b="1" u="sng" dirty="0">
                <a:solidFill>
                  <a:schemeClr val="tx1"/>
                </a:solidFill>
                <a:latin typeface="Arial" pitchFamily="34" charset="0"/>
                <a:cs typeface="Arial" pitchFamily="34" charset="0"/>
              </a:rPr>
              <a:t>Normas del visitante</a:t>
            </a:r>
          </a:p>
        </p:txBody>
      </p:sp>
      <p:pic>
        <p:nvPicPr>
          <p:cNvPr id="5" name="4 Imagen"/>
          <p:cNvPicPr/>
          <p:nvPr/>
        </p:nvPicPr>
        <p:blipFill rotWithShape="1">
          <a:blip r:embed="rId3" cstate="print"/>
          <a:srcRect l="23482" t="22161" r="38339" b="20445"/>
          <a:stretch/>
        </p:blipFill>
        <p:spPr bwMode="auto">
          <a:xfrm>
            <a:off x="5868144" y="4581128"/>
            <a:ext cx="3275856" cy="2276872"/>
          </a:xfrm>
          <a:prstGeom prst="rect">
            <a:avLst/>
          </a:prstGeom>
          <a:ln>
            <a:noFill/>
          </a:ln>
          <a:extLst>
            <a:ext uri="{53640926-AAD7-44D8-BBD7-CCE9431645EC}">
              <a14:shadowObscured xmlns="" xmlns:a14="http://schemas.microsoft.com/office/drawing/2010/main"/>
            </a:ext>
          </a:extLst>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37576892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0"/>
            <a:ext cx="7772400" cy="1152128"/>
          </a:xfrm>
        </p:spPr>
        <p:txBody>
          <a:bodyPr>
            <a:normAutofit/>
          </a:bodyPr>
          <a:lstStyle/>
          <a:p>
            <a:r>
              <a:rPr lang="es-ES" sz="2800" b="1" dirty="0">
                <a:solidFill>
                  <a:schemeClr val="tx1"/>
                </a:solidFill>
                <a:latin typeface="Arial" pitchFamily="34" charset="0"/>
                <a:cs typeface="Arial" pitchFamily="34" charset="0"/>
              </a:rPr>
              <a:t>CROQUIS DEL CENTRO DE EDUCACIÓN AMBIENTAL</a:t>
            </a:r>
          </a:p>
        </p:txBody>
      </p:sp>
      <p:pic>
        <p:nvPicPr>
          <p:cNvPr id="4" name="3 Imagen"/>
          <p:cNvPicPr/>
          <p:nvPr/>
        </p:nvPicPr>
        <p:blipFill rotWithShape="1">
          <a:blip r:embed="rId3" cstate="print"/>
          <a:srcRect l="38625" t="40466" r="13756" b="5265"/>
          <a:stretch/>
        </p:blipFill>
        <p:spPr bwMode="auto">
          <a:xfrm>
            <a:off x="179512" y="1124744"/>
            <a:ext cx="8712968" cy="5472608"/>
          </a:xfrm>
          <a:prstGeom prst="rect">
            <a:avLst/>
          </a:prstGeom>
          <a:ln>
            <a:noFill/>
          </a:ln>
          <a:extLst>
            <a:ext uri="{53640926-AAD7-44D8-BBD7-CCE9431645EC}">
              <a14:shadowObscured xmlns="" xmlns:a14="http://schemas.microsoft.com/office/drawing/2010/main"/>
            </a:ext>
          </a:extLst>
        </p:spPr>
      </p:pic>
      <p:pic>
        <p:nvPicPr>
          <p:cNvPr id="7" name="6 Imagen"/>
          <p:cNvPicPr/>
          <p:nvPr/>
        </p:nvPicPr>
        <p:blipFill rotWithShape="1">
          <a:blip r:embed="rId4" cstate="print">
            <a:extLst>
              <a:ext uri="{28A0092B-C50C-407E-A947-70E740481C1C}">
                <a14:useLocalDpi xmlns="" xmlns:a14="http://schemas.microsoft.com/office/drawing/2010/main" val="0"/>
              </a:ext>
            </a:extLst>
          </a:blip>
          <a:srcRect l="28115" t="23014" r="30671" b="8227"/>
          <a:stretch/>
        </p:blipFill>
        <p:spPr bwMode="auto">
          <a:xfrm>
            <a:off x="4444682" y="2276872"/>
            <a:ext cx="254635" cy="298450"/>
          </a:xfrm>
          <a:prstGeom prst="rect">
            <a:avLst/>
          </a:prstGeom>
          <a:ln>
            <a:noFill/>
          </a:ln>
          <a:extLst>
            <a:ext uri="{53640926-AAD7-44D8-BBD7-CCE9431645EC}">
              <a14:shadowObscured xmlns="" xmlns:a14="http://schemas.microsoft.com/office/drawing/2010/main"/>
            </a:ext>
          </a:extLst>
        </p:spPr>
      </p:pic>
      <p:pic>
        <p:nvPicPr>
          <p:cNvPr id="6"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476672"/>
            <a:ext cx="7772400" cy="676672"/>
          </a:xfrm>
        </p:spPr>
        <p:txBody>
          <a:bodyPr>
            <a:normAutofit/>
          </a:bodyPr>
          <a:lstStyle/>
          <a:p>
            <a:r>
              <a:rPr lang="es-ES" sz="2800" b="1" dirty="0">
                <a:solidFill>
                  <a:schemeClr val="tx1"/>
                </a:solidFill>
                <a:latin typeface="Arial" pitchFamily="34" charset="0"/>
                <a:cs typeface="Arial" pitchFamily="34" charset="0"/>
              </a:rPr>
              <a:t>AULA DE INTERPRETACIÓN AMBIENTAL</a:t>
            </a:r>
          </a:p>
        </p:txBody>
      </p:sp>
      <p:sp>
        <p:nvSpPr>
          <p:cNvPr id="3" name="2 Subtítulo"/>
          <p:cNvSpPr>
            <a:spLocks noGrp="1"/>
          </p:cNvSpPr>
          <p:nvPr>
            <p:ph type="subTitle" idx="1"/>
          </p:nvPr>
        </p:nvSpPr>
        <p:spPr>
          <a:xfrm>
            <a:off x="827584" y="1196752"/>
            <a:ext cx="7488832" cy="4752528"/>
          </a:xfrm>
        </p:spPr>
        <p:txBody>
          <a:bodyPr>
            <a:normAutofit/>
          </a:bodyPr>
          <a:lstStyle/>
          <a:p>
            <a:pPr algn="just"/>
            <a:r>
              <a:rPr lang="es-ES" sz="2200" dirty="0" smtClean="0">
                <a:solidFill>
                  <a:schemeClr val="tx1"/>
                </a:solidFill>
                <a:latin typeface="Arial" pitchFamily="34" charset="0"/>
                <a:cs typeface="Arial" pitchFamily="34" charset="0"/>
              </a:rPr>
              <a:t>Proporcionar </a:t>
            </a:r>
            <a:r>
              <a:rPr lang="es-ES" sz="2200" dirty="0">
                <a:solidFill>
                  <a:schemeClr val="tx1"/>
                </a:solidFill>
                <a:latin typeface="Arial" pitchFamily="34" charset="0"/>
                <a:cs typeface="Arial" pitchFamily="34" charset="0"/>
              </a:rPr>
              <a:t>a los visitantes información sobre la Reserva Ecológica Arenillas, de manera sencilla y </a:t>
            </a:r>
            <a:r>
              <a:rPr lang="es-ES" sz="2200" dirty="0" smtClean="0">
                <a:solidFill>
                  <a:schemeClr val="tx1"/>
                </a:solidFill>
                <a:latin typeface="Arial" pitchFamily="34" charset="0"/>
                <a:cs typeface="Arial" pitchFamily="34" charset="0"/>
              </a:rPr>
              <a:t>amena.</a:t>
            </a:r>
            <a:endParaRPr lang="es-ES" sz="2200" dirty="0">
              <a:solidFill>
                <a:schemeClr val="tx1"/>
              </a:solidFill>
              <a:latin typeface="Arial" pitchFamily="34" charset="0"/>
              <a:cs typeface="Arial" pitchFamily="34" charset="0"/>
            </a:endParaRPr>
          </a:p>
        </p:txBody>
      </p:sp>
      <p:pic>
        <p:nvPicPr>
          <p:cNvPr id="5" name="Picture 3" descr="IMG_1455"/>
          <p:cNvPicPr>
            <a:picLocks noChangeAspect="1" noChangeArrowheads="1"/>
          </p:cNvPicPr>
          <p:nvPr/>
        </p:nvPicPr>
        <p:blipFill>
          <a:blip r:embed="rId3" cstate="print"/>
          <a:srcRect/>
          <a:stretch>
            <a:fillRect/>
          </a:stretch>
        </p:blipFill>
        <p:spPr bwMode="auto">
          <a:xfrm>
            <a:off x="1259632" y="2132856"/>
            <a:ext cx="6336704" cy="4392488"/>
          </a:xfrm>
          <a:prstGeom prst="rect">
            <a:avLst/>
          </a:prstGeom>
          <a:noFill/>
          <a:ln w="9525">
            <a:noFill/>
            <a:miter lim="800000"/>
            <a:headEnd/>
            <a:tailEnd/>
          </a:ln>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51520" y="4684579"/>
            <a:ext cx="8892480" cy="2344821"/>
          </a:xfrm>
        </p:spPr>
        <p:txBody>
          <a:bodyPr>
            <a:normAutofit fontScale="70000" lnSpcReduction="20000"/>
          </a:bodyPr>
          <a:lstStyle/>
          <a:p>
            <a:pPr algn="just"/>
            <a:r>
              <a:rPr lang="es-ES" sz="3100" dirty="0">
                <a:solidFill>
                  <a:schemeClr val="tx1"/>
                </a:solidFill>
                <a:latin typeface="Arial" pitchFamily="34" charset="0"/>
                <a:cs typeface="Arial" pitchFamily="34" charset="0"/>
              </a:rPr>
              <a:t>Compuesto por dos pilares  de madera de 2,30 de alto, por 15 centímetros de diámetro acoplados al suelo, dos troncos de madera de 1,50 de largo los que irán acoplados a los pilares alojándose una plancha de madera de 1,80 de largo por 1,40 de ancho en donde existirá la información del aula de interpretación ambiental. En la parte superior un techo de hoja de palma.</a:t>
            </a:r>
          </a:p>
          <a:p>
            <a:pPr algn="just"/>
            <a:r>
              <a:rPr lang="es-ES" dirty="0">
                <a:solidFill>
                  <a:schemeClr val="tx1"/>
                </a:solidFill>
              </a:rPr>
              <a:t/>
            </a:r>
            <a:br>
              <a:rPr lang="es-ES" dirty="0">
                <a:solidFill>
                  <a:schemeClr val="tx1"/>
                </a:solidFill>
              </a:rPr>
            </a:br>
            <a:endParaRPr lang="es-ES" dirty="0">
              <a:solidFill>
                <a:schemeClr val="tx1"/>
              </a:solidFill>
            </a:endParaRPr>
          </a:p>
        </p:txBody>
      </p:sp>
      <p:pic>
        <p:nvPicPr>
          <p:cNvPr id="6" name="5 Imagen"/>
          <p:cNvPicPr/>
          <p:nvPr/>
        </p:nvPicPr>
        <p:blipFill rotWithShape="1">
          <a:blip r:embed="rId3" cstate="print">
            <a:extLst>
              <a:ext uri="{28A0092B-C50C-407E-A947-70E740481C1C}">
                <a14:useLocalDpi xmlns="" xmlns:a14="http://schemas.microsoft.com/office/drawing/2010/main" val="0"/>
              </a:ext>
            </a:extLst>
          </a:blip>
          <a:srcRect l="41853" t="32674" r="35623" b="35788"/>
          <a:stretch/>
        </p:blipFill>
        <p:spPr bwMode="auto">
          <a:xfrm>
            <a:off x="1951072" y="836712"/>
            <a:ext cx="4925184" cy="3751356"/>
          </a:xfrm>
          <a:prstGeom prst="rect">
            <a:avLst/>
          </a:prstGeom>
          <a:ln>
            <a:noFill/>
          </a:ln>
          <a:extLst>
            <a:ext uri="{53640926-AAD7-44D8-BBD7-CCE9431645EC}">
              <a14:shadowObscured xmlns="" xmlns:a14="http://schemas.microsoft.com/office/drawing/2010/main"/>
            </a:ext>
          </a:extLst>
        </p:spPr>
      </p:pic>
      <p:sp>
        <p:nvSpPr>
          <p:cNvPr id="7" name="6 Rectángulo"/>
          <p:cNvSpPr/>
          <p:nvPr/>
        </p:nvSpPr>
        <p:spPr>
          <a:xfrm>
            <a:off x="1951072" y="260648"/>
            <a:ext cx="5717272" cy="461665"/>
          </a:xfrm>
          <a:prstGeom prst="rect">
            <a:avLst/>
          </a:prstGeom>
        </p:spPr>
        <p:txBody>
          <a:bodyPr wrap="square">
            <a:spAutoFit/>
          </a:bodyPr>
          <a:lstStyle/>
          <a:p>
            <a:pPr algn="ctr"/>
            <a:r>
              <a:rPr lang="es-ES" sz="2400" b="1" dirty="0" smtClean="0">
                <a:latin typeface="Arial" pitchFamily="34" charset="0"/>
                <a:cs typeface="Arial" pitchFamily="34" charset="0"/>
              </a:rPr>
              <a:t>Descripción rótulo</a:t>
            </a:r>
            <a:endParaRPr lang="es-ES" sz="2400" dirty="0">
              <a:latin typeface="Arial" pitchFamily="34" charset="0"/>
              <a:cs typeface="Arial" pitchFamily="34" charset="0"/>
            </a:endParaRPr>
          </a:p>
        </p:txBody>
      </p:sp>
      <p:pic>
        <p:nvPicPr>
          <p:cNvPr id="8"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222661130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2008"/>
          </a:xfrm>
        </p:spPr>
        <p:txBody>
          <a:bodyPr>
            <a:normAutofit fontScale="90000"/>
          </a:bodyPr>
          <a:lstStyle/>
          <a:p>
            <a:pPr algn="ct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accent6">
                    <a:lumMod val="50000"/>
                  </a:schemeClr>
                </a:solidFill>
                <a:latin typeface="Arial" pitchFamily="34" charset="0"/>
                <a:cs typeface="Arial" pitchFamily="34" charset="0"/>
              </a:rPr>
              <a:t/>
            </a:r>
            <a:br>
              <a:rPr lang="es-MX" sz="3100" b="1" dirty="0" smtClean="0">
                <a:solidFill>
                  <a:schemeClr val="accent6">
                    <a:lumMod val="50000"/>
                  </a:schemeClr>
                </a:solidFill>
                <a:latin typeface="Arial" pitchFamily="34" charset="0"/>
                <a:cs typeface="Arial" pitchFamily="34" charset="0"/>
              </a:rPr>
            </a:br>
            <a:r>
              <a:rPr lang="es-MX" sz="3100" b="1" dirty="0" smtClean="0">
                <a:solidFill>
                  <a:schemeClr val="tx1"/>
                </a:solidFill>
                <a:latin typeface="Arial" pitchFamily="34" charset="0"/>
                <a:cs typeface="Arial" pitchFamily="34" charset="0"/>
              </a:rPr>
              <a:t>CAPITULO I: EL PROBLEMA DE LA INVESTIGACIÓN</a:t>
            </a:r>
            <a:br>
              <a:rPr lang="es-MX" sz="3100" b="1" dirty="0" smtClean="0">
                <a:solidFill>
                  <a:schemeClr val="tx1"/>
                </a:solidFill>
                <a:latin typeface="Arial" pitchFamily="34" charset="0"/>
                <a:cs typeface="Arial" pitchFamily="34" charset="0"/>
              </a:rPr>
            </a:br>
            <a:endParaRPr lang="es-MX" sz="3100" b="1" dirty="0" smtClean="0">
              <a:solidFill>
                <a:schemeClr val="tx1"/>
              </a:solidFill>
              <a:latin typeface="Arial" pitchFamily="34" charset="0"/>
              <a:cs typeface="Arial" pitchFamily="34" charset="0"/>
            </a:endParaRPr>
          </a:p>
        </p:txBody>
      </p:sp>
      <p:sp>
        <p:nvSpPr>
          <p:cNvPr id="3" name="2 Marcador de contenido"/>
          <p:cNvSpPr>
            <a:spLocks noGrp="1"/>
          </p:cNvSpPr>
          <p:nvPr>
            <p:ph idx="1"/>
          </p:nvPr>
        </p:nvSpPr>
        <p:spPr>
          <a:xfrm>
            <a:off x="683568" y="1556792"/>
            <a:ext cx="7408333" cy="3450696"/>
          </a:xfrm>
        </p:spPr>
        <p:txBody>
          <a:bodyPr/>
          <a:lstStyle/>
          <a:p>
            <a:r>
              <a:rPr lang="es-ES" dirty="0" smtClean="0">
                <a:solidFill>
                  <a:schemeClr val="tx1"/>
                </a:solidFill>
              </a:rPr>
              <a:t>El ecosistema ecuatoriano es frágil y vulnerable a la acción humana.</a:t>
            </a:r>
          </a:p>
          <a:p>
            <a:r>
              <a:rPr lang="es-ES" dirty="0" smtClean="0">
                <a:solidFill>
                  <a:schemeClr val="tx1"/>
                </a:solidFill>
              </a:rPr>
              <a:t>Cambios en el entorno.</a:t>
            </a:r>
          </a:p>
          <a:p>
            <a:r>
              <a:rPr lang="es-ES" dirty="0" smtClean="0">
                <a:solidFill>
                  <a:schemeClr val="tx1"/>
                </a:solidFill>
              </a:rPr>
              <a:t>La falta de concientización y desconocimiento de la población sobre temas ambientales. </a:t>
            </a:r>
          </a:p>
          <a:p>
            <a:endParaRPr lang="es-MX" dirty="0">
              <a:solidFill>
                <a:schemeClr val="tx1"/>
              </a:solidFill>
            </a:endParaRPr>
          </a:p>
        </p:txBody>
      </p:sp>
      <p:pic>
        <p:nvPicPr>
          <p:cNvPr id="4" name="Picture 4" descr="DSC00998"/>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717032"/>
            <a:ext cx="3152775" cy="2420491"/>
          </a:xfrm>
          <a:prstGeom prst="rect">
            <a:avLst/>
          </a:prstGeom>
          <a:noFill/>
          <a:ln>
            <a:noFill/>
          </a:ln>
          <a:effectLst/>
          <a:extLst/>
        </p:spPr>
      </p:pic>
      <p:pic>
        <p:nvPicPr>
          <p:cNvPr id="5" name="Picture 5" descr="04"/>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32" y="3755132"/>
            <a:ext cx="3528392" cy="2382391"/>
          </a:xfrm>
          <a:prstGeom prst="rect">
            <a:avLst/>
          </a:prstGeom>
          <a:noFill/>
          <a:ln w="12700">
            <a:solidFill>
              <a:srgbClr val="000000"/>
            </a:solidFill>
            <a:miter lim="800000"/>
            <a:headEnd/>
            <a:tailEnd/>
          </a:ln>
          <a:effectLst>
            <a:outerShdw dist="53882" dir="2700000" sx="1000" sy="1000" algn="ctr" rotWithShape="0">
              <a:srgbClr val="000000"/>
            </a:outerShdw>
          </a:effectLst>
          <a:extLst/>
        </p:spPr>
      </p:pic>
      <p:pic>
        <p:nvPicPr>
          <p:cNvPr id="7"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332656"/>
            <a:ext cx="7772400" cy="676672"/>
          </a:xfrm>
        </p:spPr>
        <p:txBody>
          <a:bodyPr>
            <a:normAutofit/>
          </a:bodyPr>
          <a:lstStyle/>
          <a:p>
            <a:endParaRPr lang="es-ES" sz="2800" dirty="0">
              <a:solidFill>
                <a:schemeClr val="tx1"/>
              </a:solidFill>
            </a:endParaRPr>
          </a:p>
        </p:txBody>
      </p:sp>
      <p:sp>
        <p:nvSpPr>
          <p:cNvPr id="3" name="2 Subtítulo"/>
          <p:cNvSpPr>
            <a:spLocks noGrp="1"/>
          </p:cNvSpPr>
          <p:nvPr>
            <p:ph type="subTitle" idx="1"/>
          </p:nvPr>
        </p:nvSpPr>
        <p:spPr>
          <a:xfrm>
            <a:off x="611560" y="476672"/>
            <a:ext cx="7776864" cy="6192688"/>
          </a:xfrm>
        </p:spPr>
        <p:txBody>
          <a:bodyPr>
            <a:normAutofit/>
          </a:bodyPr>
          <a:lstStyle/>
          <a:p>
            <a:pPr algn="l"/>
            <a:r>
              <a:rPr lang="es-ES" sz="2400" b="1" u="sng" dirty="0">
                <a:solidFill>
                  <a:schemeClr val="tx1"/>
                </a:solidFill>
                <a:latin typeface="Arial" pitchFamily="34" charset="0"/>
                <a:cs typeface="Arial" pitchFamily="34" charset="0"/>
              </a:rPr>
              <a:t>Sendero</a:t>
            </a:r>
          </a:p>
          <a:p>
            <a:pPr algn="just"/>
            <a:r>
              <a:rPr lang="es-ES" sz="2400" dirty="0">
                <a:solidFill>
                  <a:schemeClr val="tx1"/>
                </a:solidFill>
                <a:latin typeface="Arial" pitchFamily="34" charset="0"/>
                <a:cs typeface="Arial" pitchFamily="34" charset="0"/>
              </a:rPr>
              <a:t>El sendero es un camino o senda que se caracteriza por ser muy pequeño, angosto y que se encuentra mayormente en las zonas </a:t>
            </a:r>
            <a:r>
              <a:rPr lang="es-ES" sz="2400" dirty="0" smtClean="0">
                <a:solidFill>
                  <a:schemeClr val="tx1"/>
                </a:solidFill>
                <a:latin typeface="Arial" pitchFamily="34" charset="0"/>
                <a:cs typeface="Arial" pitchFamily="34" charset="0"/>
              </a:rPr>
              <a:t>rurales.</a:t>
            </a:r>
          </a:p>
          <a:p>
            <a:pPr algn="just"/>
            <a:endParaRPr lang="es-ES" sz="2400" dirty="0" smtClean="0">
              <a:solidFill>
                <a:schemeClr val="tx1"/>
              </a:solidFill>
              <a:latin typeface="Arial" pitchFamily="34" charset="0"/>
              <a:cs typeface="Arial" pitchFamily="34" charset="0"/>
            </a:endParaRPr>
          </a:p>
          <a:p>
            <a:pPr algn="just"/>
            <a:r>
              <a:rPr lang="es-ES" sz="2400" b="1" u="sng" dirty="0">
                <a:solidFill>
                  <a:schemeClr val="tx1"/>
                </a:solidFill>
                <a:latin typeface="Arial" pitchFamily="34" charset="0"/>
                <a:cs typeface="Arial" pitchFamily="34" charset="0"/>
              </a:rPr>
              <a:t>Señalización</a:t>
            </a:r>
          </a:p>
          <a:p>
            <a:pPr algn="just"/>
            <a:r>
              <a:rPr lang="es-ES" sz="2400" dirty="0" smtClean="0">
                <a:solidFill>
                  <a:schemeClr val="tx1"/>
                </a:solidFill>
                <a:latin typeface="Arial" pitchFamily="34" charset="0"/>
                <a:cs typeface="Arial" pitchFamily="34" charset="0"/>
              </a:rPr>
              <a:t>Tienen </a:t>
            </a:r>
            <a:r>
              <a:rPr lang="es-ES" sz="2400" dirty="0">
                <a:solidFill>
                  <a:schemeClr val="tx1"/>
                </a:solidFill>
                <a:latin typeface="Arial" pitchFamily="34" charset="0"/>
                <a:cs typeface="Arial" pitchFamily="34" charset="0"/>
              </a:rPr>
              <a:t>por misión advertir e informar a  los visitantes u ordenar o reglamentar su comportamiento con la necesaria </a:t>
            </a:r>
            <a:r>
              <a:rPr lang="es-ES" sz="2400" dirty="0" smtClean="0">
                <a:solidFill>
                  <a:schemeClr val="tx1"/>
                </a:solidFill>
                <a:latin typeface="Arial" pitchFamily="34" charset="0"/>
                <a:cs typeface="Arial" pitchFamily="34" charset="0"/>
              </a:rPr>
              <a:t>antelación.</a:t>
            </a:r>
          </a:p>
          <a:p>
            <a:pPr algn="just"/>
            <a:endParaRPr lang="es-ES" sz="2400" dirty="0">
              <a:solidFill>
                <a:schemeClr val="tx1"/>
              </a:solidFill>
              <a:latin typeface="Arial" pitchFamily="34" charset="0"/>
              <a:cs typeface="Arial" pitchFamily="34" charset="0"/>
            </a:endParaRPr>
          </a:p>
          <a:p>
            <a:pPr algn="just"/>
            <a:r>
              <a:rPr lang="es-ES" sz="2400" b="1" u="sng" dirty="0">
                <a:solidFill>
                  <a:schemeClr val="tx1"/>
                </a:solidFill>
                <a:latin typeface="Arial" pitchFamily="34" charset="0"/>
                <a:cs typeface="Arial" pitchFamily="34" charset="0"/>
              </a:rPr>
              <a:t>Acondicionamiento del sendero</a:t>
            </a:r>
          </a:p>
          <a:p>
            <a:pPr algn="just"/>
            <a:r>
              <a:rPr lang="es-ES" sz="2400" dirty="0" smtClean="0">
                <a:solidFill>
                  <a:schemeClr val="tx1"/>
                </a:solidFill>
                <a:latin typeface="Arial" pitchFamily="34" charset="0"/>
                <a:cs typeface="Arial" pitchFamily="34" charset="0"/>
              </a:rPr>
              <a:t>Realizar </a:t>
            </a:r>
            <a:r>
              <a:rPr lang="es-ES" sz="2400" dirty="0">
                <a:solidFill>
                  <a:schemeClr val="tx1"/>
                </a:solidFill>
                <a:latin typeface="Arial" pitchFamily="34" charset="0"/>
                <a:cs typeface="Arial" pitchFamily="34" charset="0"/>
              </a:rPr>
              <a:t>trabajos  de mantenimiento como el desbroce, limpieza del sendero, se debe utilizar, pintura para exteriores, podar la </a:t>
            </a:r>
            <a:r>
              <a:rPr lang="es-ES" sz="2400" dirty="0" smtClean="0">
                <a:solidFill>
                  <a:schemeClr val="tx1"/>
                </a:solidFill>
                <a:latin typeface="Arial" pitchFamily="34" charset="0"/>
                <a:cs typeface="Arial" pitchFamily="34" charset="0"/>
              </a:rPr>
              <a:t>maleza. </a:t>
            </a:r>
            <a:endParaRPr lang="es-ES" sz="2400" dirty="0">
              <a:solidFill>
                <a:schemeClr val="tx1"/>
              </a:solidFill>
              <a:latin typeface="Arial" pitchFamily="34" charset="0"/>
              <a:cs typeface="Arial" pitchFamily="34" charset="0"/>
            </a:endParaRPr>
          </a:p>
        </p:txBody>
      </p:sp>
      <p:pic>
        <p:nvPicPr>
          <p:cNvPr id="6"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556605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95536" y="260648"/>
            <a:ext cx="8229600" cy="864096"/>
          </a:xfrm>
        </p:spPr>
        <p:txBody>
          <a:bodyPr>
            <a:noAutofit/>
          </a:bodyPr>
          <a:lstStyle/>
          <a:p>
            <a:pPr lvl="0"/>
            <a:r>
              <a:rPr lang="es-ES" sz="2400" b="1" dirty="0">
                <a:solidFill>
                  <a:schemeClr val="tx1"/>
                </a:solidFill>
                <a:latin typeface="Arial" pitchFamily="34" charset="0"/>
                <a:cs typeface="Arial" pitchFamily="34" charset="0"/>
              </a:rPr>
              <a:t>Senderos Existentes en la Reserva</a:t>
            </a:r>
          </a:p>
        </p:txBody>
      </p:sp>
      <p:sp>
        <p:nvSpPr>
          <p:cNvPr id="2" name="1 Marcador de contenido"/>
          <p:cNvSpPr>
            <a:spLocks noGrp="1"/>
          </p:cNvSpPr>
          <p:nvPr>
            <p:ph idx="1"/>
          </p:nvPr>
        </p:nvSpPr>
        <p:spPr/>
        <p:txBody>
          <a:bodyPr/>
          <a:lstStyle/>
          <a:p>
            <a:endParaRPr lang="es-ES" dirty="0"/>
          </a:p>
        </p:txBody>
      </p:sp>
      <p:pic>
        <p:nvPicPr>
          <p:cNvPr id="6" name="5 Imagen"/>
          <p:cNvPicPr/>
          <p:nvPr/>
        </p:nvPicPr>
        <p:blipFill rotWithShape="1">
          <a:blip r:embed="rId3" cstate="print"/>
          <a:srcRect l="5318" t="28185" r="38674" b="26264"/>
          <a:stretch/>
        </p:blipFill>
        <p:spPr bwMode="auto">
          <a:xfrm>
            <a:off x="611560" y="908720"/>
            <a:ext cx="7776864" cy="5400599"/>
          </a:xfrm>
          <a:prstGeom prst="rect">
            <a:avLst/>
          </a:prstGeom>
          <a:noFill/>
          <a:ln w="9525">
            <a:noFill/>
            <a:miter lim="800000"/>
            <a:headEnd/>
            <a:tailEnd/>
          </a:ln>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245108110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a:xfrm>
            <a:off x="395536" y="4293096"/>
            <a:ext cx="8136904" cy="2304256"/>
          </a:xfrm>
        </p:spPr>
        <p:txBody>
          <a:bodyPr>
            <a:normAutofit lnSpcReduction="10000"/>
          </a:bodyPr>
          <a:lstStyle/>
          <a:p>
            <a:pPr algn="just"/>
            <a:endParaRPr lang="es-ES" sz="2400" dirty="0" smtClean="0">
              <a:solidFill>
                <a:schemeClr val="tx1"/>
              </a:solidFill>
              <a:latin typeface="Arial" pitchFamily="34" charset="0"/>
              <a:cs typeface="Arial" pitchFamily="34" charset="0"/>
            </a:endParaRPr>
          </a:p>
          <a:p>
            <a:pPr algn="just"/>
            <a:endParaRPr lang="es-ES" sz="2400" dirty="0">
              <a:solidFill>
                <a:schemeClr val="tx1"/>
              </a:solidFill>
              <a:latin typeface="Arial" pitchFamily="34" charset="0"/>
              <a:cs typeface="Arial" pitchFamily="34" charset="0"/>
            </a:endParaRPr>
          </a:p>
          <a:p>
            <a:pPr algn="just"/>
            <a:r>
              <a:rPr lang="es-ES" sz="2400" dirty="0" smtClean="0">
                <a:solidFill>
                  <a:schemeClr val="tx1"/>
                </a:solidFill>
                <a:latin typeface="Arial" pitchFamily="34" charset="0"/>
                <a:cs typeface="Arial" pitchFamily="34" charset="0"/>
              </a:rPr>
              <a:t>Posteriormente </a:t>
            </a:r>
            <a:r>
              <a:rPr lang="es-ES" sz="2400" dirty="0">
                <a:solidFill>
                  <a:schemeClr val="tx1"/>
                </a:solidFill>
                <a:latin typeface="Arial" pitchFamily="34" charset="0"/>
                <a:cs typeface="Arial" pitchFamily="34" charset="0"/>
              </a:rPr>
              <a:t>se podrá realizar una visita de los senderos tradicionales, ubicados en la Reserva Ecológica Arenillas con el objetivo de acercar al visitante con la naturaleza.</a:t>
            </a:r>
          </a:p>
          <a:p>
            <a:endParaRPr lang="es-ES" dirty="0">
              <a:solidFill>
                <a:schemeClr val="tx1"/>
              </a:solidFill>
            </a:endParaRPr>
          </a:p>
        </p:txBody>
      </p:sp>
      <p:pic>
        <p:nvPicPr>
          <p:cNvPr id="5" name="4 Imagen"/>
          <p:cNvPicPr/>
          <p:nvPr/>
        </p:nvPicPr>
        <p:blipFill rotWithShape="1">
          <a:blip r:embed="rId3" cstate="print">
            <a:extLst>
              <a:ext uri="{28A0092B-C50C-407E-A947-70E740481C1C}">
                <a14:useLocalDpi xmlns="" xmlns:a14="http://schemas.microsoft.com/office/drawing/2010/main" val="0"/>
              </a:ext>
            </a:extLst>
          </a:blip>
          <a:srcRect l="3834" t="24150" r="40096" b="10500"/>
          <a:stretch/>
        </p:blipFill>
        <p:spPr bwMode="auto">
          <a:xfrm>
            <a:off x="683568" y="260648"/>
            <a:ext cx="7992888" cy="4824536"/>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7125999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260648"/>
            <a:ext cx="7772400" cy="676672"/>
          </a:xfrm>
        </p:spPr>
        <p:txBody>
          <a:bodyPr>
            <a:normAutofit/>
          </a:bodyPr>
          <a:lstStyle/>
          <a:p>
            <a:r>
              <a:rPr lang="es-ES" sz="2800" b="1" dirty="0">
                <a:solidFill>
                  <a:schemeClr val="tx1"/>
                </a:solidFill>
                <a:latin typeface="Arial" pitchFamily="34" charset="0"/>
                <a:cs typeface="Arial" pitchFamily="34" charset="0"/>
              </a:rPr>
              <a:t>Flora Existente</a:t>
            </a:r>
          </a:p>
        </p:txBody>
      </p:sp>
      <p:sp>
        <p:nvSpPr>
          <p:cNvPr id="3" name="2 Subtítulo"/>
          <p:cNvSpPr>
            <a:spLocks noGrp="1"/>
          </p:cNvSpPr>
          <p:nvPr>
            <p:ph type="subTitle" idx="1"/>
          </p:nvPr>
        </p:nvSpPr>
        <p:spPr>
          <a:xfrm>
            <a:off x="755576" y="1124744"/>
            <a:ext cx="7704856" cy="4824536"/>
          </a:xfrm>
        </p:spPr>
        <p:txBody>
          <a:bodyPr/>
          <a:lstStyle/>
          <a:p>
            <a:pPr algn="l"/>
            <a:r>
              <a:rPr lang="es-ES" b="1" u="sng" dirty="0" smtClean="0">
                <a:solidFill>
                  <a:schemeClr val="tx1"/>
                </a:solidFill>
              </a:rPr>
              <a:t>ALGARROBO</a:t>
            </a:r>
            <a:r>
              <a:rPr lang="es-ES" b="1" dirty="0" smtClean="0">
                <a:solidFill>
                  <a:schemeClr val="tx1"/>
                </a:solidFill>
              </a:rPr>
              <a:t> 	         </a:t>
            </a:r>
            <a:r>
              <a:rPr lang="es-ES" b="1" u="sng" dirty="0" smtClean="0">
                <a:solidFill>
                  <a:schemeClr val="tx1"/>
                </a:solidFill>
              </a:rPr>
              <a:t>CEIBO</a:t>
            </a:r>
            <a:r>
              <a:rPr lang="es-ES" b="1" dirty="0" smtClean="0">
                <a:solidFill>
                  <a:schemeClr val="tx1"/>
                </a:solidFill>
              </a:rPr>
              <a:t>	</a:t>
            </a:r>
            <a:r>
              <a:rPr lang="es-ES" b="1" u="sng" dirty="0" smtClean="0">
                <a:solidFill>
                  <a:schemeClr val="tx1"/>
                </a:solidFill>
              </a:rPr>
              <a:t>    BARBASCO</a:t>
            </a:r>
            <a:r>
              <a:rPr lang="es-ES" b="1" dirty="0" smtClean="0">
                <a:solidFill>
                  <a:schemeClr val="tx1"/>
                </a:solidFill>
              </a:rPr>
              <a:t>           </a:t>
            </a:r>
            <a:r>
              <a:rPr lang="es-ES" b="1" u="sng" dirty="0" err="1" smtClean="0">
                <a:solidFill>
                  <a:schemeClr val="tx1"/>
                </a:solidFill>
              </a:rPr>
              <a:t>CHARAN</a:t>
            </a:r>
            <a:endParaRPr lang="es-ES" b="1" u="sng" dirty="0" smtClean="0">
              <a:solidFill>
                <a:schemeClr val="tx1"/>
              </a:solidFill>
            </a:endParaRPr>
          </a:p>
          <a:p>
            <a:pPr algn="l"/>
            <a:endParaRPr lang="es-ES" dirty="0">
              <a:solidFill>
                <a:schemeClr val="bg1"/>
              </a:solidFill>
            </a:endParaRPr>
          </a:p>
          <a:p>
            <a:pPr algn="l"/>
            <a:endParaRPr lang="es-ES" dirty="0" smtClean="0">
              <a:solidFill>
                <a:schemeClr val="bg1"/>
              </a:solidFill>
            </a:endParaRPr>
          </a:p>
          <a:p>
            <a:pPr algn="l"/>
            <a:endParaRPr lang="es-ES" dirty="0">
              <a:solidFill>
                <a:schemeClr val="bg1"/>
              </a:solidFill>
            </a:endParaRPr>
          </a:p>
          <a:p>
            <a:pPr algn="l"/>
            <a:r>
              <a:rPr lang="es-ES" dirty="0" smtClean="0">
                <a:solidFill>
                  <a:schemeClr val="bg1"/>
                </a:solidFill>
              </a:rPr>
              <a:t> </a:t>
            </a:r>
          </a:p>
          <a:p>
            <a:pPr algn="l"/>
            <a:endParaRPr lang="es-ES" dirty="0">
              <a:solidFill>
                <a:schemeClr val="bg1"/>
              </a:solidFill>
            </a:endParaRPr>
          </a:p>
          <a:p>
            <a:pPr algn="l"/>
            <a:endParaRPr lang="es-ES" dirty="0" smtClean="0">
              <a:solidFill>
                <a:schemeClr val="bg1"/>
              </a:solidFill>
            </a:endParaRPr>
          </a:p>
          <a:p>
            <a:pPr algn="l"/>
            <a:r>
              <a:rPr lang="es-ES" b="1" u="sng" dirty="0" smtClean="0">
                <a:solidFill>
                  <a:schemeClr val="tx1"/>
                </a:solidFill>
              </a:rPr>
              <a:t>POROTILLO</a:t>
            </a:r>
            <a:r>
              <a:rPr lang="es-ES" b="1" dirty="0" smtClean="0">
                <a:solidFill>
                  <a:schemeClr val="tx1"/>
                </a:solidFill>
              </a:rPr>
              <a:t> 	      </a:t>
            </a:r>
            <a:r>
              <a:rPr lang="es-ES" b="1" u="sng" dirty="0" smtClean="0">
                <a:solidFill>
                  <a:schemeClr val="tx1"/>
                </a:solidFill>
              </a:rPr>
              <a:t>CASCOL</a:t>
            </a:r>
            <a:r>
              <a:rPr lang="es-ES" b="1" dirty="0" smtClean="0">
                <a:solidFill>
                  <a:schemeClr val="tx1"/>
                </a:solidFill>
              </a:rPr>
              <a:t>              </a:t>
            </a:r>
            <a:r>
              <a:rPr lang="es-ES" b="1" u="sng" dirty="0" smtClean="0">
                <a:solidFill>
                  <a:schemeClr val="tx1"/>
                </a:solidFill>
              </a:rPr>
              <a:t>GUAYACÁN</a:t>
            </a:r>
            <a:r>
              <a:rPr lang="es-ES" b="1" dirty="0" smtClean="0">
                <a:solidFill>
                  <a:schemeClr val="tx1"/>
                </a:solidFill>
              </a:rPr>
              <a:t>     </a:t>
            </a:r>
            <a:r>
              <a:rPr lang="es-ES" b="1" u="sng" dirty="0" smtClean="0">
                <a:solidFill>
                  <a:schemeClr val="tx1"/>
                </a:solidFill>
              </a:rPr>
              <a:t>ZAPOTE DE PERRO </a:t>
            </a:r>
          </a:p>
          <a:p>
            <a:pPr algn="l"/>
            <a:endParaRPr lang="es-ES" b="1" dirty="0"/>
          </a:p>
          <a:p>
            <a:pPr algn="l"/>
            <a:endParaRPr lang="es-ES" dirty="0" smtClean="0"/>
          </a:p>
          <a:p>
            <a:pPr algn="l"/>
            <a:endParaRPr lang="es-ES" dirty="0"/>
          </a:p>
          <a:p>
            <a:pPr algn="l"/>
            <a:endParaRPr lang="es-ES" dirty="0"/>
          </a:p>
          <a:p>
            <a:pPr algn="l"/>
            <a:endParaRPr lang="es-ES" dirty="0" smtClean="0"/>
          </a:p>
          <a:p>
            <a:endParaRPr lang="es-ES" dirty="0"/>
          </a:p>
          <a:p>
            <a:endParaRPr lang="es-ES" dirty="0"/>
          </a:p>
        </p:txBody>
      </p:sp>
      <p:pic>
        <p:nvPicPr>
          <p:cNvPr id="5" name="Picture 3" descr="Imagen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1484784"/>
            <a:ext cx="1644774" cy="2088232"/>
          </a:xfrm>
          <a:prstGeom prst="rect">
            <a:avLst/>
          </a:prstGeom>
          <a:noFill/>
          <a:ln>
            <a:noFill/>
          </a:ln>
          <a:extLs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6" name="Picture 5" descr="DSC00809"/>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83768" y="1481608"/>
            <a:ext cx="1642869" cy="2163416"/>
          </a:xfrm>
          <a:prstGeom prst="rect">
            <a:avLst/>
          </a:prstGeom>
          <a:noFill/>
          <a:ln>
            <a:noFill/>
          </a:ln>
          <a:extLs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7" name="Picture 3" descr="DSC0040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55976" y="1484784"/>
            <a:ext cx="1584176" cy="2160241"/>
          </a:xfrm>
          <a:prstGeom prst="rect">
            <a:avLst/>
          </a:prstGeom>
          <a:noFill/>
          <a:ln>
            <a:noFill/>
          </a:ln>
          <a:effectLst/>
          <a:extLst/>
        </p:spPr>
      </p:pic>
      <p:pic>
        <p:nvPicPr>
          <p:cNvPr id="8" name="Picture 2" descr="DSC00528"/>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72200" y="1539336"/>
            <a:ext cx="1584176" cy="2033680"/>
          </a:xfrm>
          <a:prstGeom prst="rect">
            <a:avLst/>
          </a:prstGeom>
          <a:noFill/>
          <a:ln>
            <a:noFill/>
          </a:ln>
          <a:effectLst/>
          <a:extLst/>
        </p:spPr>
      </p:pic>
      <p:pic>
        <p:nvPicPr>
          <p:cNvPr id="9" name="Picture 3" descr="Imagen2"/>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9552" y="4126234"/>
            <a:ext cx="1689398" cy="2183086"/>
          </a:xfrm>
          <a:prstGeom prst="rect">
            <a:avLst/>
          </a:prstGeom>
          <a:noFill/>
          <a:ln>
            <a:noFill/>
          </a:ln>
          <a:effectLst/>
          <a:extLst/>
        </p:spPr>
      </p:pic>
      <p:pic>
        <p:nvPicPr>
          <p:cNvPr id="10" name="Picture 3" descr="DSC00438"/>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355976" y="4135760"/>
            <a:ext cx="1635249" cy="2101552"/>
          </a:xfrm>
          <a:prstGeom prst="rect">
            <a:avLst/>
          </a:prstGeom>
          <a:noFill/>
          <a:ln>
            <a:noFill/>
          </a:ln>
          <a:effectLst/>
          <a:extLst/>
        </p:spPr>
      </p:pic>
      <p:pic>
        <p:nvPicPr>
          <p:cNvPr id="11" name="Picture 2" descr="DSC00529"/>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555776" y="4126234"/>
            <a:ext cx="1572766" cy="2183086"/>
          </a:xfrm>
          <a:prstGeom prst="rect">
            <a:avLst/>
          </a:prstGeom>
          <a:noFill/>
          <a:ln>
            <a:noFill/>
          </a:ln>
          <a:effectLst/>
          <a:extLst/>
        </p:spPr>
      </p:pic>
      <p:pic>
        <p:nvPicPr>
          <p:cNvPr id="12" name="Picture 4" descr="DSC00806"/>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300192" y="4163290"/>
            <a:ext cx="1656184" cy="2074021"/>
          </a:xfrm>
          <a:prstGeom prst="rect">
            <a:avLst/>
          </a:prstGeom>
          <a:noFill/>
          <a:ln>
            <a:noFill/>
          </a:ln>
          <a:effectLst/>
          <a:extLst/>
        </p:spPr>
      </p:pic>
      <p:pic>
        <p:nvPicPr>
          <p:cNvPr id="13" name="Sonido grabado">
            <a:hlinkClick r:id="" action="ppaction://media"/>
          </p:cNvPr>
          <p:cNvPicPr>
            <a:picLocks noRot="1" noChangeAspect="1"/>
          </p:cNvPicPr>
          <p:nvPr>
            <a:wavAudioFile r:embed="rId1" name="Sonido grabado"/>
          </p:nvPr>
        </p:nvPicPr>
        <p:blipFill>
          <a:blip r:embed="rId11"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11561" y="1196752"/>
            <a:ext cx="8208912" cy="5184576"/>
          </a:xfrm>
        </p:spPr>
        <p:txBody>
          <a:bodyPr>
            <a:normAutofit/>
          </a:bodyPr>
          <a:lstStyle/>
          <a:p>
            <a:pPr>
              <a:buNone/>
            </a:pPr>
            <a:r>
              <a:rPr lang="es-ES" sz="2000" dirty="0" smtClean="0">
                <a:solidFill>
                  <a:schemeClr val="bg1"/>
                </a:solidFill>
              </a:rPr>
              <a:t>     </a:t>
            </a:r>
            <a:r>
              <a:rPr lang="es-ES" sz="2000" dirty="0" smtClean="0">
                <a:solidFill>
                  <a:schemeClr val="tx1"/>
                </a:solidFill>
              </a:rPr>
              <a:t>   </a:t>
            </a:r>
            <a:r>
              <a:rPr lang="es-ES" sz="2000" b="1" u="sng" dirty="0" smtClean="0">
                <a:solidFill>
                  <a:schemeClr val="tx1"/>
                </a:solidFill>
              </a:rPr>
              <a:t>IGUANA</a:t>
            </a:r>
            <a:r>
              <a:rPr lang="es-ES" sz="2000" b="1" dirty="0" smtClean="0">
                <a:solidFill>
                  <a:schemeClr val="tx1"/>
                </a:solidFill>
              </a:rPr>
              <a:t>               </a:t>
            </a:r>
            <a:r>
              <a:rPr lang="es-ES" sz="2000" b="1" u="sng" dirty="0" smtClean="0">
                <a:solidFill>
                  <a:schemeClr val="tx1"/>
                </a:solidFill>
              </a:rPr>
              <a:t>VENADO</a:t>
            </a:r>
            <a:r>
              <a:rPr lang="es-ES" sz="2000" b="1" dirty="0" smtClean="0">
                <a:solidFill>
                  <a:schemeClr val="tx1"/>
                </a:solidFill>
              </a:rPr>
              <a:t>                 </a:t>
            </a:r>
            <a:r>
              <a:rPr lang="es-ES" sz="2000" b="1" u="sng" dirty="0" smtClean="0">
                <a:solidFill>
                  <a:schemeClr val="tx1"/>
                </a:solidFill>
              </a:rPr>
              <a:t>ARDILLA</a:t>
            </a:r>
            <a:r>
              <a:rPr lang="es-ES" sz="2000" b="1" dirty="0" smtClean="0">
                <a:solidFill>
                  <a:schemeClr val="tx1"/>
                </a:solidFill>
              </a:rPr>
              <a:t>                 </a:t>
            </a:r>
            <a:r>
              <a:rPr lang="es-ES" sz="2000" b="1" u="sng" dirty="0" smtClean="0">
                <a:solidFill>
                  <a:schemeClr val="tx1"/>
                </a:solidFill>
              </a:rPr>
              <a:t>OSO LAVADOR</a:t>
            </a:r>
            <a:r>
              <a:rPr lang="es-ES" sz="2000" b="1" dirty="0" smtClean="0">
                <a:solidFill>
                  <a:schemeClr val="tx1"/>
                </a:solidFill>
              </a:rPr>
              <a:t> </a:t>
            </a:r>
          </a:p>
          <a:p>
            <a:endParaRPr lang="es-ES" sz="2000" dirty="0">
              <a:solidFill>
                <a:schemeClr val="tx1"/>
              </a:solidFill>
            </a:endParaRPr>
          </a:p>
          <a:p>
            <a:endParaRPr lang="es-ES" sz="2000" dirty="0" smtClean="0">
              <a:solidFill>
                <a:schemeClr val="bg1"/>
              </a:solidFill>
            </a:endParaRPr>
          </a:p>
          <a:p>
            <a:endParaRPr lang="es-ES" sz="2000" dirty="0">
              <a:solidFill>
                <a:schemeClr val="bg1"/>
              </a:solidFill>
            </a:endParaRPr>
          </a:p>
          <a:p>
            <a:endParaRPr lang="es-ES" sz="2000" dirty="0" smtClean="0">
              <a:solidFill>
                <a:schemeClr val="bg1"/>
              </a:solidFill>
            </a:endParaRPr>
          </a:p>
          <a:p>
            <a:endParaRPr lang="es-ES" sz="2000" dirty="0">
              <a:solidFill>
                <a:schemeClr val="bg1"/>
              </a:solidFill>
            </a:endParaRPr>
          </a:p>
          <a:p>
            <a:endParaRPr lang="es-ES" sz="2000" dirty="0">
              <a:solidFill>
                <a:schemeClr val="tx1"/>
              </a:solidFill>
            </a:endParaRPr>
          </a:p>
          <a:p>
            <a:pPr marL="0" indent="0">
              <a:buNone/>
            </a:pPr>
            <a:r>
              <a:rPr lang="es-ES" sz="2000" b="1" u="sng" dirty="0" smtClean="0">
                <a:solidFill>
                  <a:schemeClr val="tx1"/>
                </a:solidFill>
              </a:rPr>
              <a:t>LORO DE CABEZA</a:t>
            </a:r>
            <a:r>
              <a:rPr lang="es-ES" sz="2000" b="1" dirty="0" smtClean="0">
                <a:solidFill>
                  <a:schemeClr val="tx1"/>
                </a:solidFill>
              </a:rPr>
              <a:t>    </a:t>
            </a:r>
            <a:r>
              <a:rPr lang="es-ES" sz="2000" b="1" u="sng" dirty="0" smtClean="0">
                <a:solidFill>
                  <a:schemeClr val="tx1"/>
                </a:solidFill>
              </a:rPr>
              <a:t>GALLINAZO DE CABEZA</a:t>
            </a:r>
            <a:r>
              <a:rPr lang="es-ES" sz="2000" b="1" dirty="0" smtClean="0">
                <a:solidFill>
                  <a:schemeClr val="tx1"/>
                </a:solidFill>
              </a:rPr>
              <a:t>      </a:t>
            </a:r>
            <a:r>
              <a:rPr lang="es-ES" sz="2000" b="1" u="sng" dirty="0" err="1" smtClean="0">
                <a:solidFill>
                  <a:schemeClr val="tx1"/>
                </a:solidFill>
              </a:rPr>
              <a:t>CHILALO</a:t>
            </a:r>
            <a:r>
              <a:rPr lang="es-ES" sz="2000" b="1" dirty="0" smtClean="0">
                <a:solidFill>
                  <a:schemeClr val="tx1"/>
                </a:solidFill>
              </a:rPr>
              <a:t>           </a:t>
            </a:r>
            <a:r>
              <a:rPr lang="es-ES" sz="2000" b="1" u="sng" dirty="0" smtClean="0">
                <a:solidFill>
                  <a:schemeClr val="tx1"/>
                </a:solidFill>
              </a:rPr>
              <a:t>TORTUGA</a:t>
            </a:r>
          </a:p>
          <a:p>
            <a:pPr marL="0" indent="0">
              <a:buNone/>
            </a:pPr>
            <a:r>
              <a:rPr lang="es-ES" sz="2000" b="1" dirty="0" smtClean="0">
                <a:solidFill>
                  <a:schemeClr val="tx1"/>
                </a:solidFill>
              </a:rPr>
              <a:t>              </a:t>
            </a:r>
            <a:r>
              <a:rPr lang="es-ES" sz="2000" b="1" u="sng" dirty="0" smtClean="0">
                <a:solidFill>
                  <a:schemeClr val="tx1"/>
                </a:solidFill>
              </a:rPr>
              <a:t>ROJA</a:t>
            </a:r>
            <a:r>
              <a:rPr lang="es-ES" sz="2000" b="1" dirty="0" smtClean="0">
                <a:solidFill>
                  <a:schemeClr val="tx1"/>
                </a:solidFill>
              </a:rPr>
              <a:t>                             </a:t>
            </a:r>
            <a:r>
              <a:rPr lang="es-ES" sz="2000" b="1" u="sng" dirty="0" smtClean="0">
                <a:solidFill>
                  <a:schemeClr val="tx1"/>
                </a:solidFill>
              </a:rPr>
              <a:t>NEGRA</a:t>
            </a:r>
            <a:endParaRPr lang="es-ES" sz="2000" b="1" u="sng" dirty="0">
              <a:solidFill>
                <a:schemeClr val="tx1"/>
              </a:solidFill>
            </a:endParaRPr>
          </a:p>
          <a:p>
            <a:pPr marL="0" indent="0">
              <a:buNone/>
            </a:pPr>
            <a:endParaRPr lang="es-ES" sz="2000" dirty="0" smtClean="0">
              <a:solidFill>
                <a:schemeClr val="tx1"/>
              </a:solidFill>
            </a:endParaRPr>
          </a:p>
        </p:txBody>
      </p:sp>
      <p:sp>
        <p:nvSpPr>
          <p:cNvPr id="3" name="2 Título"/>
          <p:cNvSpPr>
            <a:spLocks noGrp="1"/>
          </p:cNvSpPr>
          <p:nvPr>
            <p:ph type="title"/>
          </p:nvPr>
        </p:nvSpPr>
        <p:spPr/>
        <p:txBody>
          <a:bodyPr>
            <a:normAutofit/>
          </a:bodyPr>
          <a:lstStyle/>
          <a:p>
            <a:r>
              <a:rPr lang="es-ES" sz="2800" b="1" dirty="0" smtClean="0">
                <a:solidFill>
                  <a:schemeClr val="tx1"/>
                </a:solidFill>
                <a:latin typeface="Arial" pitchFamily="34" charset="0"/>
                <a:cs typeface="Arial" pitchFamily="34" charset="0"/>
              </a:rPr>
              <a:t> Fauna </a:t>
            </a:r>
            <a:r>
              <a:rPr lang="es-ES" sz="2800" b="1" dirty="0">
                <a:solidFill>
                  <a:schemeClr val="tx1"/>
                </a:solidFill>
                <a:latin typeface="Arial" pitchFamily="34" charset="0"/>
                <a:cs typeface="Arial" pitchFamily="34" charset="0"/>
              </a:rPr>
              <a:t>Existente </a:t>
            </a:r>
          </a:p>
        </p:txBody>
      </p:sp>
      <p:pic>
        <p:nvPicPr>
          <p:cNvPr id="4" name="3 Imagen" descr="http://imagenes.viajeros.com/fotos/y/yl/ylerby-bg.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1628800"/>
            <a:ext cx="1635249" cy="2088231"/>
          </a:xfrm>
          <a:prstGeom prst="rect">
            <a:avLst/>
          </a:prstGeom>
          <a:noFill/>
          <a:ln>
            <a:noFill/>
          </a:ln>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Imagen 90" descr="Descripción: http://www.latarde.com.ec/wp-content/uploads/2012/07/1-6-5-cole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l="43111" t="26353" b="15021"/>
          <a:stretch>
            <a:fillRect/>
          </a:stretch>
        </p:blipFill>
        <p:spPr bwMode="auto">
          <a:xfrm>
            <a:off x="2555776" y="1628800"/>
            <a:ext cx="1635249" cy="20882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3"/>
          <p:cNvSpPr>
            <a:spLocks noChangeArrowheads="1"/>
          </p:cNvSpPr>
          <p:nvPr/>
        </p:nvSpPr>
        <p:spPr bwMode="auto">
          <a:xfrm>
            <a:off x="180975" y="520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7 Imagen" descr="http://animalesdelmundo.files.wordpress.com/2010/06/ardilla_y_sugus1.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27984" y="1628800"/>
            <a:ext cx="1582291" cy="2016224"/>
          </a:xfrm>
          <a:prstGeom prst="rect">
            <a:avLst/>
          </a:prstGeom>
          <a:noFill/>
          <a:ln>
            <a:noFill/>
          </a:ln>
        </p:spPr>
      </p:pic>
      <p:pic>
        <p:nvPicPr>
          <p:cNvPr id="9" name="8 Imagen"/>
          <p:cNvPicPr/>
          <p:nvPr/>
        </p:nvPicPr>
        <p:blipFill rotWithShape="1">
          <a:blip r:embed="rId6" cstate="print">
            <a:extLst>
              <a:ext uri="{28A0092B-C50C-407E-A947-70E740481C1C}">
                <a14:useLocalDpi xmlns="" xmlns:a14="http://schemas.microsoft.com/office/drawing/2010/main" val="0"/>
              </a:ext>
            </a:extLst>
          </a:blip>
          <a:srcRect l="67717" t="33263" r="13583" b="36627"/>
          <a:stretch/>
        </p:blipFill>
        <p:spPr bwMode="auto">
          <a:xfrm>
            <a:off x="6516216" y="1628800"/>
            <a:ext cx="1707257" cy="1872207"/>
          </a:xfrm>
          <a:prstGeom prst="rect">
            <a:avLst/>
          </a:prstGeom>
          <a:ln>
            <a:noFill/>
          </a:ln>
          <a:extLst>
            <a:ext uri="{53640926-AAD7-44D8-BBD7-CCE9431645EC}">
              <a14:shadowObscured xmlns="" xmlns:a14="http://schemas.microsoft.com/office/drawing/2010/main"/>
            </a:ext>
          </a:extLst>
        </p:spPr>
      </p:pic>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2" name="Imagen 81" descr="Descripción: http://www.forodefotos.com/attachments/fotos-de-mascotas/22791d1311395061-loro-de-cabeza-amarilla-loro-cabeza-roja-dos.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99592" y="4669012"/>
            <a:ext cx="1727651" cy="192833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6"/>
          <p:cNvSpPr>
            <a:spLocks noChangeArrowheads="1"/>
          </p:cNvSpPr>
          <p:nvPr/>
        </p:nvSpPr>
        <p:spPr bwMode="auto">
          <a:xfrm>
            <a:off x="36513" y="520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8"/>
          <p:cNvSpPr>
            <a:spLocks noChangeArrowheads="1"/>
          </p:cNvSpPr>
          <p:nvPr/>
        </p:nvSpPr>
        <p:spPr bwMode="auto">
          <a:xfrm>
            <a:off x="152400" y="1524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5" name="Picture 11" descr="Descripción: MARTES-MIER-5-6-DICI"/>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59832" y="4693096"/>
            <a:ext cx="1800200" cy="190425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9"/>
          <p:cNvSpPr>
            <a:spLocks noChangeArrowheads="1"/>
          </p:cNvSpPr>
          <p:nvPr/>
        </p:nvSpPr>
        <p:spPr bwMode="auto">
          <a:xfrm>
            <a:off x="333375" y="6731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16" name="Picture 5" descr="DSC01330"/>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292080" y="4693096"/>
            <a:ext cx="1703447" cy="1904256"/>
          </a:xfrm>
          <a:prstGeom prst="rect">
            <a:avLst/>
          </a:prstGeom>
          <a:noFill/>
          <a:extLst/>
        </p:spPr>
      </p:pic>
      <p:pic>
        <p:nvPicPr>
          <p:cNvPr id="17" name="16 Imagen" descr="http://www.vivanatura.org/Kinosternon_integrum1.jpg"/>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7308304" y="4669012"/>
            <a:ext cx="1584176" cy="1856331"/>
          </a:xfrm>
          <a:prstGeom prst="rect">
            <a:avLst/>
          </a:prstGeom>
          <a:noFill/>
          <a:ln>
            <a:noFill/>
          </a:ln>
        </p:spPr>
      </p:pic>
      <p:pic>
        <p:nvPicPr>
          <p:cNvPr id="20" name="Sonido grabado">
            <a:hlinkClick r:id="" action="ppaction://media"/>
          </p:cNvPr>
          <p:cNvPicPr>
            <a:picLocks noRot="1" noChangeAspect="1"/>
          </p:cNvPicPr>
          <p:nvPr>
            <a:wavAudioFile r:embed="rId1" name="Sonido grabado"/>
          </p:nvPr>
        </p:nvPicPr>
        <p:blipFill>
          <a:blip r:embed="rId11"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836712"/>
            <a:ext cx="8496944" cy="5328592"/>
          </a:xfrm>
        </p:spPr>
        <p:txBody>
          <a:bodyPr>
            <a:normAutofit/>
          </a:bodyPr>
          <a:lstStyle/>
          <a:p>
            <a:pPr>
              <a:buNone/>
            </a:pPr>
            <a:r>
              <a:rPr lang="es-ES" sz="1600" dirty="0" smtClean="0"/>
              <a:t>           </a:t>
            </a:r>
            <a:r>
              <a:rPr lang="es-ES" sz="1600" dirty="0" smtClean="0">
                <a:solidFill>
                  <a:schemeClr val="tx1"/>
                </a:solidFill>
              </a:rPr>
              <a:t>    </a:t>
            </a:r>
            <a:r>
              <a:rPr lang="es-ES" sz="1600" b="1" u="sng" dirty="0" smtClean="0">
                <a:solidFill>
                  <a:schemeClr val="tx1"/>
                </a:solidFill>
              </a:rPr>
              <a:t>DEFORESTACIÓN  </a:t>
            </a:r>
            <a:r>
              <a:rPr lang="es-ES" sz="1600" b="1" dirty="0" smtClean="0">
                <a:solidFill>
                  <a:schemeClr val="tx1"/>
                </a:solidFill>
              </a:rPr>
              <a:t>                                                               </a:t>
            </a:r>
            <a:r>
              <a:rPr lang="es-ES" sz="1600" b="1" u="sng" dirty="0" smtClean="0">
                <a:solidFill>
                  <a:schemeClr val="tx1"/>
                </a:solidFill>
              </a:rPr>
              <a:t>QUEMA DE BOSQUE SECO  </a:t>
            </a:r>
            <a:r>
              <a:rPr lang="es-ES" sz="1600" b="1" dirty="0" smtClean="0">
                <a:solidFill>
                  <a:schemeClr val="tx1"/>
                </a:solidFill>
              </a:rPr>
              <a:t> </a:t>
            </a:r>
            <a:r>
              <a:rPr lang="es-ES" sz="1600" dirty="0" smtClean="0">
                <a:solidFill>
                  <a:schemeClr val="bg1"/>
                </a:solidFill>
              </a:rPr>
              <a:t>   </a:t>
            </a:r>
          </a:p>
          <a:p>
            <a:r>
              <a:rPr lang="es-ES" sz="1600" dirty="0" smtClean="0">
                <a:solidFill>
                  <a:schemeClr val="bg1"/>
                </a:solidFill>
              </a:rPr>
              <a:t> </a:t>
            </a:r>
            <a:endParaRPr lang="es-ES" sz="1600" dirty="0">
              <a:solidFill>
                <a:schemeClr val="bg1"/>
              </a:solidFill>
            </a:endParaRPr>
          </a:p>
          <a:p>
            <a:endParaRPr lang="es-ES" sz="1600" dirty="0" smtClean="0">
              <a:solidFill>
                <a:schemeClr val="bg1"/>
              </a:solidFill>
            </a:endParaRPr>
          </a:p>
          <a:p>
            <a:endParaRPr lang="es-ES" sz="1600" dirty="0">
              <a:solidFill>
                <a:schemeClr val="bg1"/>
              </a:solidFill>
            </a:endParaRPr>
          </a:p>
          <a:p>
            <a:pPr marL="0" indent="0">
              <a:buNone/>
            </a:pPr>
            <a:endParaRPr lang="es-ES" sz="1600" dirty="0" smtClean="0">
              <a:solidFill>
                <a:schemeClr val="bg1"/>
              </a:solidFill>
            </a:endParaRPr>
          </a:p>
          <a:p>
            <a:pPr marL="0" indent="0">
              <a:buNone/>
            </a:pPr>
            <a:endParaRPr lang="es-ES" sz="1600" dirty="0" smtClean="0">
              <a:solidFill>
                <a:schemeClr val="bg1"/>
              </a:solidFill>
            </a:endParaRPr>
          </a:p>
          <a:p>
            <a:pPr marL="0" indent="0">
              <a:buNone/>
            </a:pPr>
            <a:endParaRPr lang="es-ES" sz="1600" dirty="0">
              <a:solidFill>
                <a:schemeClr val="bg1"/>
              </a:solidFill>
            </a:endParaRPr>
          </a:p>
          <a:p>
            <a:pPr marL="0" indent="0">
              <a:buNone/>
            </a:pPr>
            <a:endParaRPr lang="es-ES" sz="1600" dirty="0" smtClean="0">
              <a:solidFill>
                <a:schemeClr val="bg1"/>
              </a:solidFill>
            </a:endParaRPr>
          </a:p>
          <a:p>
            <a:pPr marL="0" indent="0">
              <a:buNone/>
            </a:pPr>
            <a:r>
              <a:rPr lang="es-ES" sz="1600" dirty="0" smtClean="0">
                <a:solidFill>
                  <a:schemeClr val="bg1"/>
                </a:solidFill>
              </a:rPr>
              <a:t>          </a:t>
            </a:r>
          </a:p>
          <a:p>
            <a:pPr marL="0" indent="0">
              <a:buNone/>
            </a:pPr>
            <a:r>
              <a:rPr lang="es-ES" sz="1600" dirty="0" smtClean="0">
                <a:solidFill>
                  <a:schemeClr val="bg1"/>
                </a:solidFill>
              </a:rPr>
              <a:t>         </a:t>
            </a:r>
          </a:p>
          <a:p>
            <a:pPr marL="0" indent="0">
              <a:buNone/>
            </a:pPr>
            <a:r>
              <a:rPr lang="es-ES" sz="1600" b="1" dirty="0" smtClean="0">
                <a:solidFill>
                  <a:schemeClr val="bg1"/>
                </a:solidFill>
              </a:rPr>
              <a:t>                </a:t>
            </a:r>
            <a:r>
              <a:rPr lang="es-ES" sz="1600" b="1" u="sng" dirty="0" smtClean="0">
                <a:solidFill>
                  <a:schemeClr val="bg1"/>
                </a:solidFill>
              </a:rPr>
              <a:t>TALA DE BOSQUE SECO</a:t>
            </a:r>
            <a:r>
              <a:rPr lang="es-ES" sz="1600" b="1" dirty="0" smtClean="0">
                <a:solidFill>
                  <a:schemeClr val="bg1"/>
                </a:solidFill>
              </a:rPr>
              <a:t>                                                </a:t>
            </a:r>
            <a:r>
              <a:rPr lang="es-ES" sz="1600" b="1" u="sng" dirty="0" smtClean="0">
                <a:solidFill>
                  <a:schemeClr val="bg1"/>
                </a:solidFill>
              </a:rPr>
              <a:t>CONTRABANDO DE MADERA</a:t>
            </a:r>
            <a:endParaRPr lang="es-ES" sz="1600" b="1" u="sng" dirty="0">
              <a:solidFill>
                <a:schemeClr val="bg1"/>
              </a:solidFill>
            </a:endParaRPr>
          </a:p>
        </p:txBody>
      </p:sp>
      <p:sp>
        <p:nvSpPr>
          <p:cNvPr id="3" name="2 Título"/>
          <p:cNvSpPr>
            <a:spLocks noGrp="1"/>
          </p:cNvSpPr>
          <p:nvPr>
            <p:ph type="title"/>
          </p:nvPr>
        </p:nvSpPr>
        <p:spPr>
          <a:xfrm>
            <a:off x="971600" y="0"/>
            <a:ext cx="7416824" cy="1002440"/>
          </a:xfrm>
        </p:spPr>
        <p:txBody>
          <a:bodyPr>
            <a:normAutofit/>
          </a:bodyPr>
          <a:lstStyle/>
          <a:p>
            <a:r>
              <a:rPr lang="es-ES" sz="2800" b="1" dirty="0" smtClean="0">
                <a:solidFill>
                  <a:schemeClr val="tx1"/>
                </a:solidFill>
              </a:rPr>
              <a:t>Amenazas </a:t>
            </a:r>
            <a:r>
              <a:rPr lang="es-ES" sz="2800" b="1" dirty="0">
                <a:solidFill>
                  <a:schemeClr val="tx1"/>
                </a:solidFill>
              </a:rPr>
              <a:t>existentes de Flora </a:t>
            </a:r>
          </a:p>
        </p:txBody>
      </p:sp>
      <p:pic>
        <p:nvPicPr>
          <p:cNvPr id="5" name="Picture 4" descr="DSC00998"/>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268760"/>
            <a:ext cx="4032448" cy="2520280"/>
          </a:xfrm>
          <a:prstGeom prst="rect">
            <a:avLst/>
          </a:prstGeom>
          <a:noFill/>
          <a:ln>
            <a:noFill/>
          </a:ln>
          <a:effectLst/>
          <a:extLst/>
        </p:spPr>
      </p:pic>
      <p:pic>
        <p:nvPicPr>
          <p:cNvPr id="6" name="Picture 4" descr="DSC00982"/>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4008" y="1268760"/>
            <a:ext cx="4032448" cy="2520280"/>
          </a:xfrm>
          <a:prstGeom prst="rect">
            <a:avLst/>
          </a:prstGeom>
          <a:noFill/>
          <a:extLst/>
        </p:spPr>
      </p:pic>
      <p:pic>
        <p:nvPicPr>
          <p:cNvPr id="7" name="Picture 5" descr="04"/>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3528" y="4221088"/>
            <a:ext cx="4032448" cy="2448272"/>
          </a:xfrm>
          <a:prstGeom prst="rect">
            <a:avLst/>
          </a:prstGeom>
          <a:noFill/>
          <a:ln w="12700">
            <a:solidFill>
              <a:srgbClr val="000000"/>
            </a:solidFill>
            <a:miter lim="800000"/>
            <a:headEnd/>
            <a:tailEnd/>
          </a:ln>
          <a:effectLst>
            <a:outerShdw dist="53882" dir="2700000" sx="1000" sy="1000" algn="ctr" rotWithShape="0">
              <a:srgbClr val="000000"/>
            </a:outerShdw>
          </a:effectLst>
          <a:extLst/>
        </p:spPr>
      </p:pic>
      <p:pic>
        <p:nvPicPr>
          <p:cNvPr id="8" name="Picture 3" descr="07"/>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716016" y="4232826"/>
            <a:ext cx="3960440" cy="2436533"/>
          </a:xfrm>
          <a:prstGeom prst="rect">
            <a:avLst/>
          </a:prstGeom>
          <a:noFill/>
          <a:extLst/>
        </p:spPr>
      </p:pic>
      <p:pic>
        <p:nvPicPr>
          <p:cNvPr id="10" name="Sonido grabado">
            <a:hlinkClick r:id="" action="ppaction://media"/>
          </p:cNvPr>
          <p:cNvPicPr>
            <a:picLocks noRot="1" noChangeAspect="1"/>
          </p:cNvPicPr>
          <p:nvPr>
            <a:wavAudioFile r:embed="rId1" name="Sonido grabado"/>
          </p:nvPr>
        </p:nvPicPr>
        <p:blipFill>
          <a:blip r:embed="rId7"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55576" y="548680"/>
            <a:ext cx="7772400" cy="460648"/>
          </a:xfrm>
        </p:spPr>
        <p:txBody>
          <a:bodyPr>
            <a:normAutofit fontScale="90000"/>
          </a:bodyPr>
          <a:lstStyle/>
          <a:p>
            <a:r>
              <a:rPr lang="es-ES" sz="2800" b="1" dirty="0">
                <a:solidFill>
                  <a:schemeClr val="tx1"/>
                </a:solidFill>
              </a:rPr>
              <a:t>Amenazas existentes de Fauna</a:t>
            </a:r>
          </a:p>
        </p:txBody>
      </p:sp>
      <p:sp>
        <p:nvSpPr>
          <p:cNvPr id="3" name="2 Subtítulo"/>
          <p:cNvSpPr>
            <a:spLocks noGrp="1"/>
          </p:cNvSpPr>
          <p:nvPr>
            <p:ph type="subTitle" idx="1"/>
          </p:nvPr>
        </p:nvSpPr>
        <p:spPr>
          <a:xfrm>
            <a:off x="827584" y="1196752"/>
            <a:ext cx="7488832" cy="4464496"/>
          </a:xfrm>
        </p:spPr>
        <p:txBody>
          <a:bodyPr>
            <a:normAutofit/>
          </a:bodyPr>
          <a:lstStyle/>
          <a:p>
            <a:pPr algn="l"/>
            <a:r>
              <a:rPr lang="es-ES" sz="1600" b="1" u="sng" dirty="0">
                <a:solidFill>
                  <a:schemeClr val="tx1"/>
                </a:solidFill>
              </a:rPr>
              <a:t>COMERCIALIZACIÓN DE </a:t>
            </a:r>
            <a:r>
              <a:rPr lang="es-ES" sz="1600" b="1" u="sng" dirty="0" smtClean="0">
                <a:solidFill>
                  <a:schemeClr val="tx1"/>
                </a:solidFill>
              </a:rPr>
              <a:t>ANIMALES</a:t>
            </a:r>
            <a:r>
              <a:rPr lang="es-ES" sz="1600" b="1" dirty="0" smtClean="0">
                <a:solidFill>
                  <a:schemeClr val="tx1"/>
                </a:solidFill>
              </a:rPr>
              <a:t>                                   </a:t>
            </a:r>
            <a:r>
              <a:rPr lang="es-ES" sz="1600" b="1" u="sng" dirty="0" smtClean="0">
                <a:solidFill>
                  <a:schemeClr val="tx1"/>
                </a:solidFill>
              </a:rPr>
              <a:t>CAZA DE ANIMALES</a:t>
            </a:r>
            <a:endParaRPr lang="es-ES" sz="1600" b="1" u="sng" dirty="0">
              <a:solidFill>
                <a:schemeClr val="tx1"/>
              </a:solidFill>
            </a:endParaRPr>
          </a:p>
        </p:txBody>
      </p:sp>
      <p:pic>
        <p:nvPicPr>
          <p:cNvPr id="7" name="6 Imagen" descr="DSC00564"/>
          <p:cNvPicPr/>
          <p:nvPr/>
        </p:nvPicPr>
        <p:blipFill>
          <a:blip r:embed="rId3" cstate="print"/>
          <a:srcRect t="29222" r="34480"/>
          <a:stretch>
            <a:fillRect/>
          </a:stretch>
        </p:blipFill>
        <p:spPr bwMode="auto">
          <a:xfrm>
            <a:off x="827584" y="1916832"/>
            <a:ext cx="3384376" cy="3240360"/>
          </a:xfrm>
          <a:prstGeom prst="rect">
            <a:avLst/>
          </a:prstGeom>
          <a:noFill/>
          <a:ln w="9525">
            <a:noFill/>
            <a:miter lim="800000"/>
            <a:headEnd/>
            <a:tailEnd/>
          </a:ln>
          <a:effectLst/>
        </p:spPr>
      </p:pic>
      <p:pic>
        <p:nvPicPr>
          <p:cNvPr id="8" name="7 Imagen" descr="IMG_0172"/>
          <p:cNvPicPr/>
          <p:nvPr/>
        </p:nvPicPr>
        <p:blipFill>
          <a:blip r:embed="rId4" cstate="print"/>
          <a:srcRect l="7938"/>
          <a:stretch>
            <a:fillRect/>
          </a:stretch>
        </p:blipFill>
        <p:spPr bwMode="auto">
          <a:xfrm>
            <a:off x="5076056" y="1916832"/>
            <a:ext cx="3456384" cy="3240360"/>
          </a:xfrm>
          <a:prstGeom prst="rect">
            <a:avLst/>
          </a:prstGeom>
          <a:noFill/>
          <a:ln w="9525">
            <a:noFill/>
            <a:miter lim="800000"/>
            <a:headEnd/>
            <a:tailEnd/>
          </a:ln>
        </p:spPr>
      </p:pic>
      <p:pic>
        <p:nvPicPr>
          <p:cNvPr id="9"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4133524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18864" y="338328"/>
            <a:ext cx="8229600" cy="1252728"/>
          </a:xfrm>
        </p:spPr>
        <p:txBody>
          <a:bodyPr>
            <a:normAutofit/>
          </a:bodyPr>
          <a:lstStyle/>
          <a:p>
            <a:r>
              <a:rPr lang="es-ES" sz="2800" b="1" dirty="0">
                <a:solidFill>
                  <a:schemeClr val="tx1"/>
                </a:solidFill>
              </a:rPr>
              <a:t>Medio Interpretativo, banner y fichero de madera</a:t>
            </a:r>
          </a:p>
        </p:txBody>
      </p:sp>
      <p:pic>
        <p:nvPicPr>
          <p:cNvPr id="4" name="3 Marcador de contenido"/>
          <p:cNvPicPr>
            <a:picLocks noGrp="1"/>
          </p:cNvPicPr>
          <p:nvPr>
            <p:ph idx="1"/>
          </p:nvPr>
        </p:nvPicPr>
        <p:blipFill rotWithShape="1">
          <a:blip r:embed="rId3" cstate="print"/>
          <a:srcRect l="35630" t="19607" r="33268" b="9318"/>
          <a:stretch/>
        </p:blipFill>
        <p:spPr bwMode="auto">
          <a:xfrm>
            <a:off x="539552" y="1484784"/>
            <a:ext cx="3744416" cy="5040560"/>
          </a:xfrm>
          <a:prstGeom prst="rect">
            <a:avLst/>
          </a:prstGeom>
          <a:ln>
            <a:noFill/>
          </a:ln>
          <a:extLst>
            <a:ext uri="{53640926-AAD7-44D8-BBD7-CCE9431645EC}">
              <a14:shadowObscured xmlns="" xmlns:a14="http://schemas.microsoft.com/office/drawing/2010/main"/>
            </a:ext>
          </a:extLst>
        </p:spPr>
      </p:pic>
      <p:pic>
        <p:nvPicPr>
          <p:cNvPr id="5" name="4 Imagen"/>
          <p:cNvPicPr/>
          <p:nvPr/>
        </p:nvPicPr>
        <p:blipFill rotWithShape="1">
          <a:blip r:embed="rId4" cstate="print">
            <a:extLst>
              <a:ext uri="{28A0092B-C50C-407E-A947-70E740481C1C}">
                <a14:useLocalDpi xmlns="" xmlns:a14="http://schemas.microsoft.com/office/drawing/2010/main" val="0"/>
              </a:ext>
            </a:extLst>
          </a:blip>
          <a:srcRect l="34959" t="28439" r="35501" b="12998"/>
          <a:stretch/>
        </p:blipFill>
        <p:spPr bwMode="auto">
          <a:xfrm>
            <a:off x="4709492" y="1484784"/>
            <a:ext cx="3678932" cy="5040560"/>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9741236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332656"/>
            <a:ext cx="7772400" cy="604664"/>
          </a:xfrm>
        </p:spPr>
        <p:txBody>
          <a:bodyPr>
            <a:normAutofit/>
          </a:bodyPr>
          <a:lstStyle/>
          <a:p>
            <a:r>
              <a:rPr lang="es-ES" sz="2800" b="1" dirty="0">
                <a:solidFill>
                  <a:schemeClr val="tx1"/>
                </a:solidFill>
              </a:rPr>
              <a:t>GALERÍA FOTOGRÁFICA</a:t>
            </a:r>
          </a:p>
        </p:txBody>
      </p:sp>
      <p:sp>
        <p:nvSpPr>
          <p:cNvPr id="3" name="2 Subtítulo"/>
          <p:cNvSpPr>
            <a:spLocks noGrp="1"/>
          </p:cNvSpPr>
          <p:nvPr>
            <p:ph type="subTitle" idx="1"/>
          </p:nvPr>
        </p:nvSpPr>
        <p:spPr>
          <a:xfrm>
            <a:off x="323528" y="1052736"/>
            <a:ext cx="8640960" cy="5688632"/>
          </a:xfrm>
        </p:spPr>
        <p:txBody>
          <a:bodyPr>
            <a:normAutofit fontScale="92500" lnSpcReduction="10000"/>
          </a:bodyPr>
          <a:lstStyle/>
          <a:p>
            <a:pPr algn="just"/>
            <a:endParaRPr lang="es-ES" sz="2800" dirty="0" smtClean="0">
              <a:solidFill>
                <a:schemeClr val="tx1"/>
              </a:solidFill>
              <a:latin typeface="Arial" pitchFamily="34" charset="0"/>
              <a:cs typeface="Arial" pitchFamily="34" charset="0"/>
            </a:endParaRPr>
          </a:p>
          <a:p>
            <a:pPr algn="just"/>
            <a:endParaRPr lang="es-ES" sz="2800" dirty="0">
              <a:solidFill>
                <a:schemeClr val="tx1"/>
              </a:solidFill>
              <a:latin typeface="Arial" pitchFamily="34" charset="0"/>
              <a:cs typeface="Arial" pitchFamily="34" charset="0"/>
            </a:endParaRPr>
          </a:p>
          <a:p>
            <a:pPr algn="just"/>
            <a:endParaRPr lang="es-ES" sz="2600" dirty="0" smtClean="0">
              <a:solidFill>
                <a:schemeClr val="tx1"/>
              </a:solidFill>
            </a:endParaRPr>
          </a:p>
          <a:p>
            <a:pPr algn="just"/>
            <a:endParaRPr lang="es-ES" sz="2600" dirty="0">
              <a:solidFill>
                <a:schemeClr val="tx1"/>
              </a:solidFill>
            </a:endParaRPr>
          </a:p>
          <a:p>
            <a:pPr algn="just"/>
            <a:endParaRPr lang="es-ES" sz="2600" dirty="0" smtClean="0">
              <a:solidFill>
                <a:schemeClr val="tx1"/>
              </a:solidFill>
            </a:endParaRPr>
          </a:p>
          <a:p>
            <a:pPr algn="just"/>
            <a:endParaRPr lang="es-ES" sz="2600" dirty="0">
              <a:solidFill>
                <a:schemeClr val="tx1"/>
              </a:solidFill>
            </a:endParaRPr>
          </a:p>
          <a:p>
            <a:pPr algn="just"/>
            <a:endParaRPr lang="es-ES" sz="2600" dirty="0" smtClean="0">
              <a:solidFill>
                <a:schemeClr val="tx1"/>
              </a:solidFill>
            </a:endParaRPr>
          </a:p>
          <a:p>
            <a:pPr algn="just"/>
            <a:endParaRPr lang="es-ES" sz="2600" dirty="0" smtClean="0">
              <a:solidFill>
                <a:schemeClr val="tx1"/>
              </a:solidFill>
            </a:endParaRPr>
          </a:p>
          <a:p>
            <a:pPr algn="just"/>
            <a:r>
              <a:rPr lang="es-ES" sz="2600" dirty="0" smtClean="0">
                <a:solidFill>
                  <a:schemeClr val="tx1"/>
                </a:solidFill>
                <a:latin typeface="Arial" pitchFamily="34" charset="0"/>
                <a:cs typeface="Arial" pitchFamily="34" charset="0"/>
              </a:rPr>
              <a:t>Estará </a:t>
            </a:r>
            <a:r>
              <a:rPr lang="es-ES" sz="2600" dirty="0">
                <a:solidFill>
                  <a:schemeClr val="tx1"/>
                </a:solidFill>
                <a:latin typeface="Arial" pitchFamily="34" charset="0"/>
                <a:cs typeface="Arial" pitchFamily="34" charset="0"/>
              </a:rPr>
              <a:t>compuesta, por una galería en el que consten fotografías de especies tanto de flora como de fauna, senderos, picas, caminos con el fin  de exponer de una forma visual las </a:t>
            </a:r>
            <a:r>
              <a:rPr lang="es-ES" sz="2600" dirty="0" smtClean="0">
                <a:solidFill>
                  <a:schemeClr val="tx1"/>
                </a:solidFill>
                <a:latin typeface="Arial" pitchFamily="34" charset="0"/>
                <a:cs typeface="Arial" pitchFamily="34" charset="0"/>
              </a:rPr>
              <a:t>postales, </a:t>
            </a:r>
            <a:r>
              <a:rPr lang="es-ES" sz="2800" dirty="0">
                <a:solidFill>
                  <a:schemeClr val="tx1"/>
                </a:solidFill>
                <a:latin typeface="Arial" pitchFamily="34" charset="0"/>
                <a:cs typeface="Arial" pitchFamily="34" charset="0"/>
              </a:rPr>
              <a:t>constara con una adecuada </a:t>
            </a:r>
            <a:r>
              <a:rPr lang="es-ES" sz="2800" dirty="0" smtClean="0">
                <a:solidFill>
                  <a:schemeClr val="tx1"/>
                </a:solidFill>
                <a:latin typeface="Arial" pitchFamily="34" charset="0"/>
                <a:cs typeface="Arial" pitchFamily="34" charset="0"/>
              </a:rPr>
              <a:t>iluminación, </a:t>
            </a:r>
            <a:r>
              <a:rPr lang="es-ES" sz="2800" dirty="0">
                <a:solidFill>
                  <a:schemeClr val="tx1"/>
                </a:solidFill>
                <a:latin typeface="Arial" pitchFamily="34" charset="0"/>
                <a:cs typeface="Arial" pitchFamily="34" charset="0"/>
              </a:rPr>
              <a:t>acompañada de un fondo musical de carácter natural.</a:t>
            </a:r>
          </a:p>
          <a:p>
            <a:pPr algn="just"/>
            <a:endParaRPr lang="es-ES" sz="2600" dirty="0">
              <a:solidFill>
                <a:schemeClr val="tx1"/>
              </a:solidFill>
            </a:endParaRPr>
          </a:p>
        </p:txBody>
      </p:sp>
      <p:pic>
        <p:nvPicPr>
          <p:cNvPr id="6" name="5 Imagen"/>
          <p:cNvPicPr/>
          <p:nvPr/>
        </p:nvPicPr>
        <p:blipFill rotWithShape="1">
          <a:blip r:embed="rId3" cstate="print"/>
          <a:srcRect l="41693" t="33527" r="36262" b="30389"/>
          <a:stretch/>
        </p:blipFill>
        <p:spPr bwMode="auto">
          <a:xfrm>
            <a:off x="1331640" y="908720"/>
            <a:ext cx="5976664" cy="3384376"/>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12349664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0"/>
            <a:ext cx="8229600" cy="570392"/>
          </a:xfrm>
        </p:spPr>
        <p:txBody>
          <a:bodyPr>
            <a:normAutofit/>
          </a:bodyPr>
          <a:lstStyle/>
          <a:p>
            <a:r>
              <a:rPr lang="es-ES" sz="2500" b="1" dirty="0">
                <a:solidFill>
                  <a:schemeClr val="tx1"/>
                </a:solidFill>
              </a:rPr>
              <a:t>Galería</a:t>
            </a:r>
          </a:p>
        </p:txBody>
      </p:sp>
      <p:pic>
        <p:nvPicPr>
          <p:cNvPr id="4" name="3 Marcador de contenido" descr="C:\Users\Director\Documents\tesis\rema completa informacion tesis\fotos aereas rema\Foto1594.jpg"/>
          <p:cNvPicPr>
            <a:picLocks noGrp="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692696"/>
            <a:ext cx="2531119" cy="1794092"/>
          </a:xfrm>
          <a:prstGeom prst="rect">
            <a:avLst/>
          </a:prstGeom>
          <a:noFill/>
          <a:ln>
            <a:noFill/>
          </a:ln>
        </p:spPr>
      </p:pic>
      <p:pic>
        <p:nvPicPr>
          <p:cNvPr id="5" name="4 Imagen" descr="C:\Users\Director\Documents\tesis\rema completa informacion tesis\fotos aereas rema\Foto1585.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59832" y="692697"/>
            <a:ext cx="2664296" cy="1800200"/>
          </a:xfrm>
          <a:prstGeom prst="rect">
            <a:avLst/>
          </a:prstGeom>
          <a:noFill/>
          <a:ln>
            <a:noFill/>
          </a:ln>
        </p:spPr>
      </p:pic>
      <p:pic>
        <p:nvPicPr>
          <p:cNvPr id="6" name="5 Imagen" descr="C:\Users\Director\Documents\tesis\rema completa informacion tesis\fotos aereas rema\Foto1618.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84168" y="692696"/>
            <a:ext cx="2736304" cy="1790675"/>
          </a:xfrm>
          <a:prstGeom prst="rect">
            <a:avLst/>
          </a:prstGeom>
          <a:noFill/>
          <a:ln>
            <a:noFill/>
          </a:ln>
        </p:spPr>
      </p:pic>
      <p:pic>
        <p:nvPicPr>
          <p:cNvPr id="7" name="6 Imagen" descr="C:\Users\Director\Documents\tesis\rema completa informacion tesis\fotos aereas rema\Foto1618.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9512" y="2690966"/>
            <a:ext cx="2518534" cy="1818154"/>
          </a:xfrm>
          <a:prstGeom prst="rect">
            <a:avLst/>
          </a:prstGeom>
          <a:noFill/>
          <a:ln>
            <a:noFill/>
          </a:ln>
        </p:spPr>
      </p:pic>
      <p:pic>
        <p:nvPicPr>
          <p:cNvPr id="8" name="7 Imagen" descr="C:\Users\Director\Documents\tesis\rema completa informacion tesis\fotos aereas rema\Foto1609.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85861" y="2690966"/>
            <a:ext cx="2638267" cy="1818153"/>
          </a:xfrm>
          <a:prstGeom prst="rect">
            <a:avLst/>
          </a:prstGeom>
          <a:noFill/>
          <a:ln>
            <a:noFill/>
          </a:ln>
        </p:spPr>
      </p:pic>
      <p:pic>
        <p:nvPicPr>
          <p:cNvPr id="9" name="8 Imagen" descr="C:\Users\Director\Documents\tesis\rema completa informacion tesis\fotos aereas rema\Foto1622.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64885" y="2690966"/>
            <a:ext cx="2655587" cy="1818154"/>
          </a:xfrm>
          <a:prstGeom prst="rect">
            <a:avLst/>
          </a:prstGeom>
          <a:noFill/>
          <a:ln>
            <a:noFill/>
          </a:ln>
        </p:spPr>
      </p:pic>
      <p:pic>
        <p:nvPicPr>
          <p:cNvPr id="10" name="9 Imagen" descr="C:\Users\Director\Documents\tesis\rema completa informacion tesis\fotos insitu rema\Foto1841.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79512" y="4725144"/>
            <a:ext cx="2520280" cy="1944216"/>
          </a:xfrm>
          <a:prstGeom prst="rect">
            <a:avLst/>
          </a:prstGeom>
          <a:noFill/>
          <a:ln>
            <a:noFill/>
          </a:ln>
        </p:spPr>
      </p:pic>
      <p:pic>
        <p:nvPicPr>
          <p:cNvPr id="11" name="10 Imagen" descr="http://ecuador.pordescubrir.com/wp-content/uploads/2009/07/reservaecologiacofanbermejo.jpg"/>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59832" y="4725144"/>
            <a:ext cx="2664296" cy="1944216"/>
          </a:xfrm>
          <a:prstGeom prst="rect">
            <a:avLst/>
          </a:prstGeom>
          <a:noFill/>
          <a:ln>
            <a:noFill/>
          </a:ln>
        </p:spPr>
      </p:pic>
      <p:pic>
        <p:nvPicPr>
          <p:cNvPr id="12" name="11 Imagen" descr="https://encrypted-tbn3.gstatic.com/images?q=tbn:ANd9GcQ0750DXLyIx98OKw8GBnDC3kNDpNYTfPWSpms81HVD4GOlpiGzbg"/>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156176" y="4725144"/>
            <a:ext cx="2664296" cy="1944216"/>
          </a:xfrm>
          <a:prstGeom prst="rect">
            <a:avLst/>
          </a:prstGeom>
          <a:noFill/>
          <a:ln>
            <a:noFill/>
          </a:ln>
        </p:spPr>
      </p:pic>
      <p:pic>
        <p:nvPicPr>
          <p:cNvPr id="14" name="Sonido grabado">
            <a:hlinkClick r:id="" action="ppaction://media"/>
          </p:cNvPr>
          <p:cNvPicPr>
            <a:picLocks noRot="1" noChangeAspect="1"/>
          </p:cNvPicPr>
          <p:nvPr>
            <a:wavAudioFile r:embed="rId1" name="Sonido grabado"/>
          </p:nvPr>
        </p:nvPicPr>
        <p:blipFill>
          <a:blip r:embed="rId11"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26418507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775920"/>
          </a:xfrm>
        </p:spPr>
        <p:txBody>
          <a:bodyPr/>
          <a:lstStyle/>
          <a:p>
            <a:pPr algn="ctr">
              <a:buNone/>
            </a:pPr>
            <a:r>
              <a:rPr lang="es-ES" b="1" dirty="0" smtClean="0">
                <a:solidFill>
                  <a:schemeClr val="tx1"/>
                </a:solidFill>
              </a:rPr>
              <a:t>Problemática a nivel Local</a:t>
            </a:r>
          </a:p>
          <a:p>
            <a:r>
              <a:rPr lang="es-ES" dirty="0" smtClean="0">
                <a:solidFill>
                  <a:schemeClr val="tx1"/>
                </a:solidFill>
              </a:rPr>
              <a:t>Caza furtiva sobre la fauna.</a:t>
            </a:r>
          </a:p>
          <a:p>
            <a:r>
              <a:rPr lang="es-ES" dirty="0" smtClean="0">
                <a:solidFill>
                  <a:schemeClr val="tx1"/>
                </a:solidFill>
              </a:rPr>
              <a:t>Poca o escasa disponibilidad de alimentos.</a:t>
            </a:r>
          </a:p>
          <a:p>
            <a:r>
              <a:rPr lang="es-ES" dirty="0" smtClean="0">
                <a:solidFill>
                  <a:schemeClr val="tx1"/>
                </a:solidFill>
              </a:rPr>
              <a:t>Tenencia de la tierra.</a:t>
            </a:r>
          </a:p>
          <a:p>
            <a:r>
              <a:rPr lang="es-ES" dirty="0" smtClean="0">
                <a:solidFill>
                  <a:schemeClr val="tx1"/>
                </a:solidFill>
              </a:rPr>
              <a:t>Alto grado de deforestación y fragmentación de ecosistemas. </a:t>
            </a:r>
          </a:p>
          <a:p>
            <a:r>
              <a:rPr lang="es-ES" dirty="0" smtClean="0">
                <a:solidFill>
                  <a:schemeClr val="tx1"/>
                </a:solidFill>
              </a:rPr>
              <a:t>Es amenazada por tierra s agrícolas.</a:t>
            </a:r>
            <a:endParaRPr lang="es-MX" dirty="0">
              <a:solidFill>
                <a:schemeClr val="tx1"/>
              </a:solidFill>
            </a:endParaRPr>
          </a:p>
        </p:txBody>
      </p:sp>
      <p:pic>
        <p:nvPicPr>
          <p:cNvPr id="4" name="3 Imagen"/>
          <p:cNvPicPr/>
          <p:nvPr/>
        </p:nvPicPr>
        <p:blipFill>
          <a:blip r:embed="rId3" cstate="print"/>
          <a:srcRect/>
          <a:stretch>
            <a:fillRect/>
          </a:stretch>
        </p:blipFill>
        <p:spPr bwMode="auto">
          <a:xfrm>
            <a:off x="899592" y="4077072"/>
            <a:ext cx="3057525" cy="2304256"/>
          </a:xfrm>
          <a:prstGeom prst="rect">
            <a:avLst/>
          </a:prstGeom>
          <a:noFill/>
          <a:ln w="9525">
            <a:noFill/>
            <a:miter lim="800000"/>
            <a:headEnd/>
            <a:tailEnd/>
          </a:ln>
        </p:spPr>
      </p:pic>
      <p:pic>
        <p:nvPicPr>
          <p:cNvPr id="5" name="4 Imagen"/>
          <p:cNvPicPr/>
          <p:nvPr/>
        </p:nvPicPr>
        <p:blipFill>
          <a:blip r:embed="rId4" cstate="print"/>
          <a:srcRect/>
          <a:stretch>
            <a:fillRect/>
          </a:stretch>
        </p:blipFill>
        <p:spPr bwMode="auto">
          <a:xfrm>
            <a:off x="4572000" y="4149080"/>
            <a:ext cx="3312368" cy="2327151"/>
          </a:xfrm>
          <a:prstGeom prst="rect">
            <a:avLst/>
          </a:prstGeom>
          <a:noFill/>
          <a:ln w="9525">
            <a:noFill/>
            <a:miter lim="800000"/>
            <a:headEnd/>
            <a:tailEnd/>
          </a:ln>
        </p:spPr>
      </p:pic>
      <p:pic>
        <p:nvPicPr>
          <p:cNvPr id="7"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338328"/>
            <a:ext cx="8229600" cy="714408"/>
          </a:xfrm>
        </p:spPr>
        <p:txBody>
          <a:bodyPr>
            <a:normAutofit/>
          </a:bodyPr>
          <a:lstStyle/>
          <a:p>
            <a:r>
              <a:rPr lang="es-ES" sz="2800" b="1" dirty="0">
                <a:solidFill>
                  <a:schemeClr val="tx1"/>
                </a:solidFill>
              </a:rPr>
              <a:t>AULA ETNOBOTÁNICA</a:t>
            </a:r>
          </a:p>
        </p:txBody>
      </p:sp>
      <p:pic>
        <p:nvPicPr>
          <p:cNvPr id="4" name="3 Marcador de contenido" descr="PHTO0006"/>
          <p:cNvPicPr>
            <a:picLocks noGrp="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9632" y="1052736"/>
            <a:ext cx="6552728" cy="5256584"/>
          </a:xfrm>
          <a:prstGeom prst="rect">
            <a:avLst/>
          </a:prstGeom>
          <a:noFill/>
        </p:spPr>
      </p:pic>
      <p:pic>
        <p:nvPicPr>
          <p:cNvPr id="5"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361547489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332656"/>
            <a:ext cx="8352927" cy="6525344"/>
          </a:xfrm>
        </p:spPr>
        <p:txBody>
          <a:bodyPr>
            <a:normAutofit/>
          </a:bodyPr>
          <a:lstStyle/>
          <a:p>
            <a:pPr marL="0" indent="0" algn="ctr">
              <a:buNone/>
            </a:pPr>
            <a:r>
              <a:rPr lang="es-ES" b="1" u="sng" dirty="0" smtClean="0">
                <a:solidFill>
                  <a:schemeClr val="tx1"/>
                </a:solidFill>
              </a:rPr>
              <a:t>Polo </a:t>
            </a:r>
            <a:r>
              <a:rPr lang="es-ES" b="1" u="sng" dirty="0" err="1" smtClean="0">
                <a:solidFill>
                  <a:schemeClr val="tx1"/>
                </a:solidFill>
              </a:rPr>
              <a:t>Polo</a:t>
            </a:r>
            <a:r>
              <a:rPr lang="es-ES" b="1" u="sng" dirty="0" smtClean="0">
                <a:solidFill>
                  <a:schemeClr val="tx1"/>
                </a:solidFill>
              </a:rPr>
              <a:t>, </a:t>
            </a:r>
            <a:r>
              <a:rPr lang="es-ES" b="1" u="sng" dirty="0" err="1" smtClean="0">
                <a:solidFill>
                  <a:schemeClr val="tx1"/>
                </a:solidFill>
              </a:rPr>
              <a:t>Bototillo</a:t>
            </a:r>
            <a:r>
              <a:rPr lang="es-ES" b="1" dirty="0" smtClean="0">
                <a:solidFill>
                  <a:schemeClr val="tx1"/>
                </a:solidFill>
              </a:rPr>
              <a:t> </a:t>
            </a:r>
          </a:p>
          <a:p>
            <a:pPr marL="0" indent="0" algn="just">
              <a:buNone/>
            </a:pPr>
            <a:endParaRPr lang="es-ES" b="1" dirty="0" smtClean="0">
              <a:solidFill>
                <a:schemeClr val="tx1"/>
              </a:solidFill>
            </a:endParaRPr>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solidFill>
                <a:schemeClr val="tx1"/>
              </a:solidFill>
            </a:endParaRPr>
          </a:p>
          <a:p>
            <a:pPr marL="0" indent="0" algn="just">
              <a:buNone/>
            </a:pPr>
            <a:endParaRPr lang="es-ES" b="1" dirty="0" smtClean="0">
              <a:solidFill>
                <a:schemeClr val="tx1"/>
              </a:solidFill>
            </a:endParaRPr>
          </a:p>
          <a:p>
            <a:pPr marL="0" indent="0" algn="just">
              <a:buNone/>
            </a:pPr>
            <a:endParaRPr lang="es-ES" b="1" dirty="0" smtClean="0">
              <a:solidFill>
                <a:schemeClr val="tx1"/>
              </a:solidFill>
            </a:endParaRPr>
          </a:p>
          <a:p>
            <a:pPr marL="0" indent="0" algn="just">
              <a:buNone/>
            </a:pPr>
            <a:endParaRPr lang="es-ES" b="1" dirty="0">
              <a:solidFill>
                <a:schemeClr val="tx1"/>
              </a:solidFill>
            </a:endParaRPr>
          </a:p>
          <a:p>
            <a:pPr marL="0" indent="0" algn="just">
              <a:buNone/>
            </a:pPr>
            <a:endParaRPr lang="es-ES" b="1" dirty="0" smtClean="0">
              <a:solidFill>
                <a:schemeClr val="tx1"/>
              </a:solidFill>
            </a:endParaRPr>
          </a:p>
          <a:p>
            <a:pPr marL="0" indent="0" algn="just">
              <a:buNone/>
            </a:pPr>
            <a:r>
              <a:rPr lang="es-ES" b="1" dirty="0" smtClean="0">
                <a:solidFill>
                  <a:schemeClr val="tx1"/>
                </a:solidFill>
              </a:rPr>
              <a:t>Se lo utiliza para la confección de cajones de frutas, los frutos  sirven como alimento para la fauna, el pelillo de sus frutos es utilizado por algunas especies para sus moradas.</a:t>
            </a:r>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b="1" dirty="0" smtClean="0"/>
          </a:p>
          <a:p>
            <a:pPr marL="0" indent="0" algn="just">
              <a:buNone/>
            </a:pPr>
            <a:endParaRPr lang="es-ES" dirty="0"/>
          </a:p>
        </p:txBody>
      </p:sp>
      <p:pic>
        <p:nvPicPr>
          <p:cNvPr id="3" name="2 Imagen" descr="polo polo arreglado"/>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3728" y="1700808"/>
            <a:ext cx="4824536" cy="3024336"/>
          </a:xfrm>
          <a:prstGeom prst="rect">
            <a:avLst/>
          </a:prstGeom>
          <a:noFill/>
          <a:ln>
            <a:noFill/>
          </a:ln>
        </p:spPr>
      </p:pic>
      <p:pic>
        <p:nvPicPr>
          <p:cNvPr id="5"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7212837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260648"/>
            <a:ext cx="8640959" cy="6264696"/>
          </a:xfrm>
        </p:spPr>
        <p:txBody>
          <a:bodyPr>
            <a:normAutofit/>
          </a:bodyPr>
          <a:lstStyle/>
          <a:p>
            <a:pPr algn="ctr">
              <a:buNone/>
            </a:pPr>
            <a:r>
              <a:rPr lang="es-ES" sz="2200" b="1" u="sng" dirty="0" smtClean="0">
                <a:solidFill>
                  <a:schemeClr val="tx1"/>
                </a:solidFill>
              </a:rPr>
              <a:t>Ébano</a:t>
            </a:r>
            <a:endParaRPr lang="es-ES" sz="2200" b="1" u="sng" dirty="0">
              <a:solidFill>
                <a:schemeClr val="tx1"/>
              </a:solidFill>
            </a:endParaRPr>
          </a:p>
        </p:txBody>
      </p:sp>
      <p:pic>
        <p:nvPicPr>
          <p:cNvPr id="5" name="4 Imagen" descr="ebano"/>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9872" y="692696"/>
            <a:ext cx="2448272" cy="1368152"/>
          </a:xfrm>
          <a:prstGeom prst="rect">
            <a:avLst/>
          </a:prstGeom>
          <a:noFill/>
          <a:ln>
            <a:noFill/>
          </a:ln>
        </p:spPr>
      </p:pic>
      <p:sp>
        <p:nvSpPr>
          <p:cNvPr id="6" name="5 Rectángulo"/>
          <p:cNvSpPr/>
          <p:nvPr/>
        </p:nvSpPr>
        <p:spPr>
          <a:xfrm>
            <a:off x="323528" y="2132856"/>
            <a:ext cx="8352928" cy="769441"/>
          </a:xfrm>
          <a:prstGeom prst="rect">
            <a:avLst/>
          </a:prstGeom>
        </p:spPr>
        <p:txBody>
          <a:bodyPr wrap="square">
            <a:spAutoFit/>
          </a:bodyPr>
          <a:lstStyle/>
          <a:p>
            <a:r>
              <a:rPr lang="es-ES" sz="2200" b="1" dirty="0" smtClean="0"/>
              <a:t>La madera es utilizada para la producción de pisos y sus frutos como forraje para el ganado.</a:t>
            </a:r>
            <a:endParaRPr lang="es-EC" sz="2200" b="1" dirty="0" smtClean="0"/>
          </a:p>
        </p:txBody>
      </p:sp>
      <p:pic>
        <p:nvPicPr>
          <p:cNvPr id="7" name="6 Imagen" descr="FOTO6"/>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5856" y="3717032"/>
            <a:ext cx="2808312" cy="1368151"/>
          </a:xfrm>
          <a:prstGeom prst="rect">
            <a:avLst/>
          </a:prstGeom>
          <a:noFill/>
          <a:ln>
            <a:noFill/>
          </a:ln>
        </p:spPr>
      </p:pic>
      <p:sp>
        <p:nvSpPr>
          <p:cNvPr id="8" name="7 Rectángulo"/>
          <p:cNvSpPr/>
          <p:nvPr/>
        </p:nvSpPr>
        <p:spPr>
          <a:xfrm>
            <a:off x="395536" y="5157192"/>
            <a:ext cx="8208912" cy="1446550"/>
          </a:xfrm>
          <a:prstGeom prst="rect">
            <a:avLst/>
          </a:prstGeom>
        </p:spPr>
        <p:txBody>
          <a:bodyPr wrap="square">
            <a:spAutoFit/>
          </a:bodyPr>
          <a:lstStyle/>
          <a:p>
            <a:pPr algn="just"/>
            <a:r>
              <a:rPr lang="es-ES" sz="2200" b="1" dirty="0" smtClean="0"/>
              <a:t>Utiliza da para la producción de carbón y leña, sus frutos para forraje. El fruto de esta planta también se lo utiliza como un remedio casero para sanar heridas y  para calmar la inflamación de la garganta</a:t>
            </a:r>
            <a:endParaRPr lang="es-EC" sz="2200" b="1" dirty="0" smtClean="0"/>
          </a:p>
        </p:txBody>
      </p:sp>
      <p:sp>
        <p:nvSpPr>
          <p:cNvPr id="10" name="9 Rectángulo"/>
          <p:cNvSpPr/>
          <p:nvPr/>
        </p:nvSpPr>
        <p:spPr>
          <a:xfrm>
            <a:off x="4067944" y="2996952"/>
            <a:ext cx="1080120" cy="432048"/>
          </a:xfrm>
          <a:prstGeom prst="rect">
            <a:avLst/>
          </a:prstGeom>
        </p:spPr>
        <p:txBody>
          <a:bodyPr wrap="square">
            <a:spAutoFit/>
          </a:bodyPr>
          <a:lstStyle/>
          <a:p>
            <a:r>
              <a:rPr lang="es-ES" sz="2200" b="1" u="sng" dirty="0" err="1" smtClean="0"/>
              <a:t>Charán</a:t>
            </a:r>
            <a:endParaRPr lang="es-EC" sz="2200" b="1" u="sng" dirty="0" smtClean="0"/>
          </a:p>
        </p:txBody>
      </p:sp>
      <p:pic>
        <p:nvPicPr>
          <p:cNvPr id="9"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extLst>
      <p:ext uri="{BB962C8B-B14F-4D97-AF65-F5344CB8AC3E}">
        <p14:creationId xmlns="" xmlns:p14="http://schemas.microsoft.com/office/powerpoint/2010/main" val="56197679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0" y="332656"/>
            <a:ext cx="8820471" cy="6264696"/>
          </a:xfrm>
        </p:spPr>
        <p:txBody>
          <a:bodyPr>
            <a:normAutofit/>
          </a:bodyPr>
          <a:lstStyle/>
          <a:p>
            <a:pPr algn="ctr">
              <a:buNone/>
            </a:pPr>
            <a:r>
              <a:rPr lang="es-ES" sz="2200" b="1" u="sng" dirty="0" smtClean="0">
                <a:solidFill>
                  <a:schemeClr val="tx1"/>
                </a:solidFill>
              </a:rPr>
              <a:t>Guácimo</a:t>
            </a:r>
            <a:endParaRPr lang="es-EC" sz="2200" b="1" u="sng" dirty="0" smtClean="0">
              <a:solidFill>
                <a:schemeClr val="tx1"/>
              </a:solidFill>
            </a:endParaRPr>
          </a:p>
        </p:txBody>
      </p:sp>
      <p:pic>
        <p:nvPicPr>
          <p:cNvPr id="4" name="3 Imagen" descr="guàcimo"/>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47864" y="764704"/>
            <a:ext cx="2808312" cy="1728192"/>
          </a:xfrm>
          <a:prstGeom prst="rect">
            <a:avLst/>
          </a:prstGeom>
          <a:noFill/>
          <a:ln>
            <a:noFill/>
          </a:ln>
        </p:spPr>
      </p:pic>
      <p:sp>
        <p:nvSpPr>
          <p:cNvPr id="5" name="4 Rectángulo"/>
          <p:cNvSpPr/>
          <p:nvPr/>
        </p:nvSpPr>
        <p:spPr>
          <a:xfrm>
            <a:off x="251520" y="2420888"/>
            <a:ext cx="8424936" cy="769441"/>
          </a:xfrm>
          <a:prstGeom prst="rect">
            <a:avLst/>
          </a:prstGeom>
        </p:spPr>
        <p:txBody>
          <a:bodyPr wrap="square">
            <a:spAutoFit/>
          </a:bodyPr>
          <a:lstStyle/>
          <a:p>
            <a:pPr indent="-274320" algn="just">
              <a:spcBef>
                <a:spcPct val="20000"/>
              </a:spcBef>
              <a:buClr>
                <a:schemeClr val="accent1"/>
              </a:buClr>
              <a:buSzPct val="100000"/>
            </a:pPr>
            <a:r>
              <a:rPr lang="es-ES" sz="2200" b="1" dirty="0" smtClean="0"/>
              <a:t>Sus  hojas son utilizadas para sanarla gripe y la tos, las semillas secas para sanar afecciones estomacales.</a:t>
            </a:r>
            <a:endParaRPr lang="es-EC" sz="2200" b="1" dirty="0" smtClean="0"/>
          </a:p>
        </p:txBody>
      </p:sp>
      <p:sp>
        <p:nvSpPr>
          <p:cNvPr id="6" name="5 Rectángulo"/>
          <p:cNvSpPr/>
          <p:nvPr/>
        </p:nvSpPr>
        <p:spPr>
          <a:xfrm>
            <a:off x="4003574" y="3244334"/>
            <a:ext cx="1504530" cy="430887"/>
          </a:xfrm>
          <a:prstGeom prst="rect">
            <a:avLst/>
          </a:prstGeom>
        </p:spPr>
        <p:txBody>
          <a:bodyPr wrap="square">
            <a:spAutoFit/>
          </a:bodyPr>
          <a:lstStyle/>
          <a:p>
            <a:r>
              <a:rPr lang="es-ES" sz="2200" b="1" u="sng" dirty="0" smtClean="0"/>
              <a:t>Guayacán</a:t>
            </a:r>
            <a:endParaRPr lang="es-EC" sz="2200" b="1" u="sng" dirty="0" smtClean="0"/>
          </a:p>
        </p:txBody>
      </p:sp>
      <p:pic>
        <p:nvPicPr>
          <p:cNvPr id="7" name="6 Imagen" descr="guayacán"/>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47864" y="3645024"/>
            <a:ext cx="2880320" cy="2016224"/>
          </a:xfrm>
          <a:prstGeom prst="rect">
            <a:avLst/>
          </a:prstGeom>
          <a:noFill/>
          <a:ln>
            <a:noFill/>
          </a:ln>
        </p:spPr>
      </p:pic>
      <p:sp>
        <p:nvSpPr>
          <p:cNvPr id="8" name="7 Rectángulo"/>
          <p:cNvSpPr/>
          <p:nvPr/>
        </p:nvSpPr>
        <p:spPr>
          <a:xfrm>
            <a:off x="323528" y="5589240"/>
            <a:ext cx="8208912" cy="1107996"/>
          </a:xfrm>
          <a:prstGeom prst="rect">
            <a:avLst/>
          </a:prstGeom>
        </p:spPr>
        <p:txBody>
          <a:bodyPr wrap="square">
            <a:spAutoFit/>
          </a:bodyPr>
          <a:lstStyle/>
          <a:p>
            <a:pPr algn="just"/>
            <a:r>
              <a:rPr lang="es-ES" sz="2200" b="1" dirty="0" smtClean="0"/>
              <a:t>La madera es bastante utilizada en el campo artesanal para la confección de muebles, sus hojas y flores sirven como alimento para las especies nativas.</a:t>
            </a:r>
            <a:endParaRPr lang="es-EC" sz="2200" b="1" dirty="0" smtClean="0"/>
          </a:p>
        </p:txBody>
      </p:sp>
      <p:pic>
        <p:nvPicPr>
          <p:cNvPr id="10" name="Sonido grabado">
            <a:hlinkClick r:id="" action="ppaction://media"/>
          </p:cNvPr>
          <p:cNvPicPr>
            <a:picLocks noRot="1" noChangeAspect="1"/>
          </p:cNvPicPr>
          <p:nvPr>
            <a:wavAudioFile r:embed="rId1" name="Sonido grabado"/>
          </p:nvPr>
        </p:nvPicPr>
        <p:blipFill>
          <a:blip r:embed="rId5"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338328"/>
            <a:ext cx="8229600" cy="1434488"/>
          </a:xfrm>
        </p:spPr>
        <p:txBody>
          <a:bodyPr>
            <a:normAutofit fontScale="90000"/>
          </a:bodyPr>
          <a:lstStyle/>
          <a:p>
            <a:r>
              <a:rPr lang="es-ES" sz="3100" b="1" dirty="0" smtClean="0">
                <a:solidFill>
                  <a:schemeClr val="tx1"/>
                </a:solidFill>
              </a:rPr>
              <a:t>ÁREA DE  RECUPERACIÓN DE ESPECIES NATIVAS O INTRODUCIDAS FAUNA Y FLORA</a:t>
            </a:r>
            <a:r>
              <a:rPr lang="es-EC" dirty="0" smtClean="0">
                <a:solidFill>
                  <a:schemeClr val="tx1"/>
                </a:solidFill>
              </a:rPr>
              <a:t/>
            </a:r>
            <a:br>
              <a:rPr lang="es-EC" dirty="0" smtClean="0">
                <a:solidFill>
                  <a:schemeClr val="tx1"/>
                </a:solidFill>
              </a:rPr>
            </a:br>
            <a:endParaRPr lang="es-EC" dirty="0">
              <a:solidFill>
                <a:schemeClr val="tx1"/>
              </a:solidFill>
            </a:endParaRPr>
          </a:p>
        </p:txBody>
      </p:sp>
      <p:pic>
        <p:nvPicPr>
          <p:cNvPr id="7" name="6 Marcador de contenido"/>
          <p:cNvPicPr>
            <a:picLocks noGrp="1"/>
          </p:cNvPicPr>
          <p:nvPr>
            <p:ph idx="1"/>
          </p:nvPr>
        </p:nvPicPr>
        <p:blipFill rotWithShape="1">
          <a:blip r:embed="rId3" cstate="print"/>
          <a:srcRect l="23809" t="31997" r="35273" b="12167"/>
          <a:stretch/>
        </p:blipFill>
        <p:spPr bwMode="auto">
          <a:xfrm>
            <a:off x="1547664" y="1628800"/>
            <a:ext cx="6048672" cy="5040560"/>
          </a:xfrm>
          <a:prstGeom prst="rect">
            <a:avLst/>
          </a:prstGeom>
          <a:ln>
            <a:noFill/>
          </a:ln>
          <a:extLst>
            <a:ext uri="{53640926-AAD7-44D8-BBD7-CCE9431645EC}">
              <a14:shadowObscured xmlns="" xmlns:a14="http://schemas.microsoft.com/office/drawing/2010/main"/>
            </a:ext>
          </a:extLst>
        </p:spPr>
      </p:pic>
      <p:pic>
        <p:nvPicPr>
          <p:cNvPr id="5"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19" y="260648"/>
            <a:ext cx="8640961" cy="5865515"/>
          </a:xfrm>
        </p:spPr>
        <p:txBody>
          <a:bodyPr/>
          <a:lstStyle/>
          <a:p>
            <a:pPr>
              <a:buNone/>
            </a:pPr>
            <a:r>
              <a:rPr lang="es-ES" b="1" dirty="0" smtClean="0">
                <a:solidFill>
                  <a:schemeClr val="bg1"/>
                </a:solidFill>
              </a:rPr>
              <a:t>     </a:t>
            </a:r>
            <a:r>
              <a:rPr lang="es-ES" sz="2200" b="1" u="sng" dirty="0" smtClean="0">
                <a:solidFill>
                  <a:schemeClr val="tx1"/>
                </a:solidFill>
              </a:rPr>
              <a:t>Recuperación</a:t>
            </a:r>
            <a:endParaRPr lang="es-EC" sz="2200" b="1" u="sng" dirty="0" smtClean="0">
              <a:solidFill>
                <a:schemeClr val="tx1"/>
              </a:solidFill>
            </a:endParaRPr>
          </a:p>
          <a:p>
            <a:pPr>
              <a:buNone/>
            </a:pPr>
            <a:r>
              <a:rPr lang="es-ES" sz="2200" b="1" dirty="0" smtClean="0">
                <a:solidFill>
                  <a:schemeClr val="tx1"/>
                </a:solidFill>
              </a:rPr>
              <a:t>     Es la acción y efecto de recuperar o recuperarse, volver en sí o a un estado de normalidad.</a:t>
            </a:r>
            <a:endParaRPr lang="es-EC" sz="2200" b="1" dirty="0" smtClean="0">
              <a:solidFill>
                <a:schemeClr val="tx1"/>
              </a:solidFill>
            </a:endParaRPr>
          </a:p>
        </p:txBody>
      </p:sp>
      <p:pic>
        <p:nvPicPr>
          <p:cNvPr id="4" name="3 Imagen" descr="http://muyanimal.com/uploads/212.jpg"/>
          <p:cNvPicPr/>
          <p:nvPr/>
        </p:nvPicPr>
        <p:blipFill rotWithShape="1">
          <a:blip r:embed="rId3" cstate="print">
            <a:extLst>
              <a:ext uri="{28A0092B-C50C-407E-A947-70E740481C1C}">
                <a14:useLocalDpi xmlns="" xmlns:a14="http://schemas.microsoft.com/office/drawing/2010/main" val="0"/>
              </a:ext>
            </a:extLst>
          </a:blip>
          <a:srcRect t="18579"/>
          <a:stretch/>
        </p:blipFill>
        <p:spPr bwMode="auto">
          <a:xfrm>
            <a:off x="2483768" y="1556211"/>
            <a:ext cx="5256584" cy="3384376"/>
          </a:xfrm>
          <a:prstGeom prst="rect">
            <a:avLst/>
          </a:prstGeom>
          <a:noFill/>
          <a:ln>
            <a:noFill/>
          </a:ln>
          <a:extLst>
            <a:ext uri="{53640926-AAD7-44D8-BBD7-CCE9431645EC}">
              <a14:shadowObscured xmlns="" xmlns:a14="http://schemas.microsoft.com/office/drawing/2010/main"/>
            </a:ext>
          </a:extLst>
        </p:spPr>
      </p:pic>
      <p:sp>
        <p:nvSpPr>
          <p:cNvPr id="5" name="4 Rectángulo"/>
          <p:cNvSpPr/>
          <p:nvPr/>
        </p:nvSpPr>
        <p:spPr>
          <a:xfrm>
            <a:off x="539552" y="4725144"/>
            <a:ext cx="1510350" cy="430887"/>
          </a:xfrm>
          <a:prstGeom prst="rect">
            <a:avLst/>
          </a:prstGeom>
        </p:spPr>
        <p:txBody>
          <a:bodyPr wrap="none">
            <a:spAutoFit/>
          </a:bodyPr>
          <a:lstStyle/>
          <a:p>
            <a:r>
              <a:rPr lang="es-ES" sz="2200" b="1" u="sng" dirty="0" smtClean="0"/>
              <a:t>Rehabilitar</a:t>
            </a:r>
            <a:endParaRPr lang="es-EC" sz="2200" b="1" u="sng" dirty="0" smtClean="0"/>
          </a:p>
        </p:txBody>
      </p:sp>
      <p:sp>
        <p:nvSpPr>
          <p:cNvPr id="6" name="5 Rectángulo"/>
          <p:cNvSpPr/>
          <p:nvPr/>
        </p:nvSpPr>
        <p:spPr>
          <a:xfrm>
            <a:off x="467544" y="5085184"/>
            <a:ext cx="8352928" cy="1107996"/>
          </a:xfrm>
          <a:prstGeom prst="rect">
            <a:avLst/>
          </a:prstGeom>
        </p:spPr>
        <p:txBody>
          <a:bodyPr wrap="square">
            <a:spAutoFit/>
          </a:bodyPr>
          <a:lstStyle/>
          <a:p>
            <a:pPr algn="just"/>
            <a:r>
              <a:rPr lang="es-ES" sz="2200" b="1" dirty="0" smtClean="0"/>
              <a:t>Es la acción de recuperar sanitaria, física, psíquica y conductualmente a un animal silvestre que padeció algún tipo de patología o bien que fue sustraído de su hábitat.</a:t>
            </a:r>
            <a:endParaRPr lang="es-EC" sz="2200" b="1" dirty="0" smtClean="0"/>
          </a:p>
        </p:txBody>
      </p:sp>
      <p:pic>
        <p:nvPicPr>
          <p:cNvPr id="8"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332656"/>
            <a:ext cx="8568951" cy="6120680"/>
          </a:xfrm>
        </p:spPr>
        <p:txBody>
          <a:bodyPr/>
          <a:lstStyle/>
          <a:p>
            <a:endParaRPr lang="es-ES" dirty="0" smtClean="0"/>
          </a:p>
          <a:p>
            <a:endParaRPr lang="es-ES" dirty="0" smtClean="0"/>
          </a:p>
          <a:p>
            <a:endParaRPr lang="es-ES" dirty="0" smtClean="0"/>
          </a:p>
          <a:p>
            <a:endParaRPr lang="es-ES" dirty="0" smtClean="0"/>
          </a:p>
          <a:p>
            <a:endParaRPr lang="es-ES" dirty="0" smtClean="0"/>
          </a:p>
          <a:p>
            <a:pPr algn="just">
              <a:buNone/>
            </a:pPr>
            <a:r>
              <a:rPr lang="es-ES" sz="2200" b="1" dirty="0" smtClean="0">
                <a:solidFill>
                  <a:schemeClr val="tx1"/>
                </a:solidFill>
              </a:rPr>
              <a:t>     El centro de educación ambiental  toma en cuenta puntos importantes para poder alojar a las diferentes especies nativas tales como:</a:t>
            </a:r>
          </a:p>
          <a:p>
            <a:pPr>
              <a:buNone/>
            </a:pPr>
            <a:r>
              <a:rPr lang="es-ES" sz="2200" b="1" dirty="0" smtClean="0">
                <a:solidFill>
                  <a:schemeClr val="tx1"/>
                </a:solidFill>
              </a:rPr>
              <a:t>     Arribo, Alistamiento, Cuarentena, Liberación.</a:t>
            </a:r>
            <a:endParaRPr lang="es-EC" sz="2200" b="1" dirty="0" smtClean="0">
              <a:solidFill>
                <a:schemeClr val="tx1"/>
              </a:solidFill>
            </a:endParaRPr>
          </a:p>
        </p:txBody>
      </p:sp>
      <p:pic>
        <p:nvPicPr>
          <p:cNvPr id="4" name="Picture 4" descr="DSC0133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83768" y="116632"/>
            <a:ext cx="4464496" cy="2520280"/>
          </a:xfrm>
          <a:prstGeom prst="rect">
            <a:avLst/>
          </a:prstGeom>
          <a:noFill/>
          <a:ln>
            <a:noFill/>
          </a:ln>
          <a:effectLst/>
          <a:extLst/>
        </p:spPr>
      </p:pic>
      <p:pic>
        <p:nvPicPr>
          <p:cNvPr id="5" name="4 Imagen"/>
          <p:cNvPicPr/>
          <p:nvPr/>
        </p:nvPicPr>
        <p:blipFill rotWithShape="1">
          <a:blip r:embed="rId4" cstate="print">
            <a:extLst>
              <a:ext uri="{28A0092B-C50C-407E-A947-70E740481C1C}">
                <a14:useLocalDpi xmlns="" xmlns:a14="http://schemas.microsoft.com/office/drawing/2010/main" val="0"/>
              </a:ext>
            </a:extLst>
          </a:blip>
          <a:srcRect l="21112" t="23610" r="32364" b="14104"/>
          <a:stretch/>
        </p:blipFill>
        <p:spPr bwMode="auto">
          <a:xfrm>
            <a:off x="611560" y="4221088"/>
            <a:ext cx="3769014" cy="2448272"/>
          </a:xfrm>
          <a:prstGeom prst="rect">
            <a:avLst/>
          </a:prstGeom>
          <a:ln>
            <a:noFill/>
          </a:ln>
          <a:extLst>
            <a:ext uri="{53640926-AAD7-44D8-BBD7-CCE9431645EC}">
              <a14:shadowObscured xmlns="" xmlns:a14="http://schemas.microsoft.com/office/drawing/2010/main"/>
            </a:ext>
          </a:extLst>
        </p:spPr>
      </p:pic>
      <p:pic>
        <p:nvPicPr>
          <p:cNvPr id="6" name="5 Imagen"/>
          <p:cNvPicPr/>
          <p:nvPr/>
        </p:nvPicPr>
        <p:blipFill rotWithShape="1">
          <a:blip r:embed="rId5" cstate="print">
            <a:extLst>
              <a:ext uri="{28A0092B-C50C-407E-A947-70E740481C1C}">
                <a14:useLocalDpi xmlns="" xmlns:a14="http://schemas.microsoft.com/office/drawing/2010/main" val="0"/>
              </a:ext>
            </a:extLst>
          </a:blip>
          <a:srcRect l="23170" t="22895" r="24526" b="12997"/>
          <a:stretch/>
        </p:blipFill>
        <p:spPr bwMode="auto">
          <a:xfrm>
            <a:off x="5004048" y="4221088"/>
            <a:ext cx="3744416" cy="2448272"/>
          </a:xfrm>
          <a:prstGeom prst="rect">
            <a:avLst/>
          </a:prstGeom>
          <a:ln>
            <a:noFill/>
          </a:ln>
          <a:extLst>
            <a:ext uri="{53640926-AAD7-44D8-BBD7-CCE9431645EC}">
              <a14:shadowObscured xmlns="" xmlns:a14="http://schemas.microsoft.com/office/drawing/2010/main"/>
            </a:ext>
          </a:extLst>
        </p:spPr>
      </p:pic>
      <p:pic>
        <p:nvPicPr>
          <p:cNvPr id="8" name="Sonido grabado">
            <a:hlinkClick r:id="" action="ppaction://media"/>
          </p:cNvPr>
          <p:cNvPicPr>
            <a:picLocks noRot="1" noChangeAspect="1"/>
          </p:cNvPicPr>
          <p:nvPr>
            <a:wavAudioFile r:embed="rId1" name="Sonido grabado"/>
          </p:nvPr>
        </p:nvPicPr>
        <p:blipFill>
          <a:blip r:embed="rId6"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484784"/>
            <a:ext cx="8352927" cy="4641379"/>
          </a:xfrm>
        </p:spPr>
        <p:txBody>
          <a:bodyPr/>
          <a:lstStyle/>
          <a:p>
            <a:pPr algn="just">
              <a:buNone/>
            </a:pPr>
            <a:r>
              <a:rPr lang="es-ES" dirty="0" smtClean="0">
                <a:solidFill>
                  <a:schemeClr val="tx1"/>
                </a:solidFill>
              </a:rPr>
              <a:t>     </a:t>
            </a:r>
            <a:r>
              <a:rPr lang="es-ES" sz="2200" b="1" dirty="0" smtClean="0">
                <a:solidFill>
                  <a:schemeClr val="tx1"/>
                </a:solidFill>
              </a:rPr>
              <a:t>El centro contara con un vivero de recuperación de flora en donde se explicara a los visitantes la importancia de conservar la flora.</a:t>
            </a:r>
            <a:endParaRPr lang="es-EC" sz="2200" b="1" dirty="0" smtClean="0">
              <a:solidFill>
                <a:schemeClr val="tx1"/>
              </a:solidFill>
            </a:endParaRPr>
          </a:p>
          <a:p>
            <a:pPr algn="just">
              <a:buNone/>
            </a:pPr>
            <a:r>
              <a:rPr lang="es-ES" sz="2200" b="1" dirty="0" smtClean="0">
                <a:solidFill>
                  <a:schemeClr val="tx1"/>
                </a:solidFill>
              </a:rPr>
              <a:t>     Los visitantes participaran de manera activa en la siembra de plantas, reforestando áreas intervenidas por el hombre.</a:t>
            </a:r>
            <a:endParaRPr lang="es-EC" sz="2200" b="1" dirty="0" smtClean="0">
              <a:solidFill>
                <a:schemeClr val="tx1"/>
              </a:solidFill>
            </a:endParaRPr>
          </a:p>
          <a:p>
            <a:endParaRPr lang="es-EC" dirty="0"/>
          </a:p>
        </p:txBody>
      </p:sp>
      <p:sp>
        <p:nvSpPr>
          <p:cNvPr id="3" name="2 Título"/>
          <p:cNvSpPr>
            <a:spLocks noGrp="1"/>
          </p:cNvSpPr>
          <p:nvPr>
            <p:ph type="title"/>
          </p:nvPr>
        </p:nvSpPr>
        <p:spPr>
          <a:xfrm>
            <a:off x="457200" y="338328"/>
            <a:ext cx="8229600" cy="1218464"/>
          </a:xfrm>
        </p:spPr>
        <p:txBody>
          <a:bodyPr>
            <a:normAutofit/>
          </a:bodyPr>
          <a:lstStyle/>
          <a:p>
            <a:r>
              <a:rPr lang="es-ES" sz="2800" b="1" dirty="0" smtClean="0">
                <a:solidFill>
                  <a:schemeClr val="tx1"/>
                </a:solidFill>
              </a:rPr>
              <a:t>Recuperación De Especies nativas o introducidas de flora</a:t>
            </a:r>
            <a:endParaRPr lang="es-EC" sz="2800" b="1" dirty="0" smtClean="0">
              <a:solidFill>
                <a:schemeClr val="tx1"/>
              </a:solidFill>
            </a:endParaRPr>
          </a:p>
        </p:txBody>
      </p:sp>
      <p:pic>
        <p:nvPicPr>
          <p:cNvPr id="13313" name="Picture 1" descr="IMG_0267"/>
          <p:cNvPicPr>
            <a:picLocks noChangeAspect="1" noChangeArrowheads="1"/>
          </p:cNvPicPr>
          <p:nvPr/>
        </p:nvPicPr>
        <p:blipFill>
          <a:blip r:embed="rId3" cstate="print"/>
          <a:srcRect/>
          <a:stretch>
            <a:fillRect/>
          </a:stretch>
        </p:blipFill>
        <p:spPr bwMode="auto">
          <a:xfrm>
            <a:off x="1835696" y="3429000"/>
            <a:ext cx="4752528" cy="3168352"/>
          </a:xfrm>
          <a:prstGeom prst="rect">
            <a:avLst/>
          </a:prstGeom>
          <a:noFill/>
          <a:ln w="9525" algn="in">
            <a:noFill/>
            <a:miter lim="800000"/>
            <a:headEnd/>
            <a:tailEnd/>
          </a:ln>
          <a:effec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9632" y="548680"/>
            <a:ext cx="6768752" cy="523220"/>
          </a:xfrm>
          <a:prstGeom prst="rect">
            <a:avLst/>
          </a:prstGeom>
        </p:spPr>
        <p:txBody>
          <a:bodyPr wrap="square">
            <a:spAutoFit/>
          </a:bodyPr>
          <a:lstStyle/>
          <a:p>
            <a:pPr algn="ctr"/>
            <a:r>
              <a:rPr lang="es-ES" sz="2800" b="1" dirty="0" smtClean="0">
                <a:latin typeface="+mj-lt"/>
                <a:ea typeface="+mj-ea"/>
                <a:cs typeface="+mj-cs"/>
              </a:rPr>
              <a:t>ÁREA DE DESCANSO Y RECREACIÓN</a:t>
            </a:r>
            <a:endParaRPr lang="es-EC" sz="2800" b="1" dirty="0" smtClean="0">
              <a:latin typeface="+mj-lt"/>
              <a:ea typeface="+mj-ea"/>
              <a:cs typeface="+mj-cs"/>
            </a:endParaRPr>
          </a:p>
        </p:txBody>
      </p:sp>
      <p:sp>
        <p:nvSpPr>
          <p:cNvPr id="6" name="5 Rectángulo"/>
          <p:cNvSpPr/>
          <p:nvPr/>
        </p:nvSpPr>
        <p:spPr>
          <a:xfrm>
            <a:off x="683568" y="5445224"/>
            <a:ext cx="7632848" cy="769441"/>
          </a:xfrm>
          <a:prstGeom prst="rect">
            <a:avLst/>
          </a:prstGeom>
        </p:spPr>
        <p:txBody>
          <a:bodyPr wrap="square">
            <a:spAutoFit/>
          </a:bodyPr>
          <a:lstStyle/>
          <a:p>
            <a:pPr algn="just"/>
            <a:r>
              <a:rPr lang="es-ES" sz="2200" b="1" dirty="0" smtClean="0"/>
              <a:t>Permite al visitante tomar un descanso luego de haber visitado toda o parte de la reserva.</a:t>
            </a:r>
            <a:endParaRPr lang="es-EC" sz="2200" b="1" dirty="0" smtClean="0"/>
          </a:p>
        </p:txBody>
      </p:sp>
      <p:sp>
        <p:nvSpPr>
          <p:cNvPr id="2" name="1 Marcador de contenido"/>
          <p:cNvSpPr>
            <a:spLocks noGrp="1"/>
          </p:cNvSpPr>
          <p:nvPr>
            <p:ph idx="1"/>
          </p:nvPr>
        </p:nvSpPr>
        <p:spPr/>
        <p:txBody>
          <a:bodyPr/>
          <a:lstStyle/>
          <a:p>
            <a:endParaRPr lang="es-ES"/>
          </a:p>
        </p:txBody>
      </p:sp>
      <p:pic>
        <p:nvPicPr>
          <p:cNvPr id="8" name="7 Imagen"/>
          <p:cNvPicPr/>
          <p:nvPr/>
        </p:nvPicPr>
        <p:blipFill rotWithShape="1">
          <a:blip r:embed="rId3" cstate="print">
            <a:extLst>
              <a:ext uri="{28A0092B-C50C-407E-A947-70E740481C1C}">
                <a14:useLocalDpi xmlns="" xmlns:a14="http://schemas.microsoft.com/office/drawing/2010/main" val="0"/>
              </a:ext>
            </a:extLst>
          </a:blip>
          <a:srcRect l="39330" t="27605" r="32804" b="24086"/>
          <a:stretch/>
        </p:blipFill>
        <p:spPr bwMode="auto">
          <a:xfrm>
            <a:off x="1547664" y="1268760"/>
            <a:ext cx="5544616" cy="4176464"/>
          </a:xfrm>
          <a:prstGeom prst="rect">
            <a:avLst/>
          </a:prstGeom>
          <a:ln>
            <a:noFill/>
          </a:ln>
          <a:extLst>
            <a:ext uri="{53640926-AAD7-44D8-BBD7-CCE9431645EC}">
              <a14:shadowObscured xmlns="" xmlns:a14="http://schemas.microsoft.com/office/drawing/2010/main"/>
            </a:ext>
          </a:extLst>
        </p:spPr>
      </p:pic>
      <p:pic>
        <p:nvPicPr>
          <p:cNvPr id="9"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404664"/>
            <a:ext cx="8280919" cy="6264696"/>
          </a:xfrm>
        </p:spPr>
        <p:txBody>
          <a:bodyPr>
            <a:normAutofit/>
          </a:bodyPr>
          <a:lstStyle/>
          <a:p>
            <a:pPr algn="ctr">
              <a:buNone/>
            </a:pPr>
            <a:r>
              <a:rPr lang="es-ES" sz="2200" b="1" dirty="0" smtClean="0">
                <a:solidFill>
                  <a:schemeClr val="tx1"/>
                </a:solidFill>
              </a:rPr>
              <a:t>Juegos Ambientales</a:t>
            </a: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endParaRPr lang="es-ES" sz="2200" b="1" dirty="0" smtClean="0">
              <a:solidFill>
                <a:schemeClr val="tx1"/>
              </a:solidFill>
            </a:endParaRPr>
          </a:p>
          <a:p>
            <a:pPr>
              <a:buNone/>
            </a:pPr>
            <a:r>
              <a:rPr lang="es-ES" sz="2200" b="1" dirty="0" smtClean="0">
                <a:solidFill>
                  <a:schemeClr val="tx1"/>
                </a:solidFill>
              </a:rPr>
              <a:t>      </a:t>
            </a:r>
          </a:p>
          <a:p>
            <a:pPr algn="just">
              <a:buNone/>
            </a:pPr>
            <a:r>
              <a:rPr lang="es-ES" sz="2200" b="1" dirty="0" smtClean="0">
                <a:solidFill>
                  <a:schemeClr val="tx1"/>
                </a:solidFill>
              </a:rPr>
              <a:t>     </a:t>
            </a:r>
          </a:p>
          <a:p>
            <a:pPr algn="just">
              <a:buNone/>
            </a:pPr>
            <a:endParaRPr lang="es-ES" sz="2200" b="1" dirty="0" smtClean="0">
              <a:solidFill>
                <a:schemeClr val="tx1"/>
              </a:solidFill>
            </a:endParaRPr>
          </a:p>
          <a:p>
            <a:pPr algn="just">
              <a:buNone/>
            </a:pPr>
            <a:r>
              <a:rPr lang="es-ES" sz="2200" b="1" dirty="0" smtClean="0">
                <a:solidFill>
                  <a:schemeClr val="tx1"/>
                </a:solidFill>
              </a:rPr>
              <a:t>   Identifica y describe la especie, Memoria de pares, Vamos a reciclar, El Bosque Seco, Conejos y Zanahorias</a:t>
            </a:r>
            <a:endParaRPr lang="es-EC" sz="2200" b="1" dirty="0" smtClean="0">
              <a:solidFill>
                <a:schemeClr val="tx1"/>
              </a:solidFill>
            </a:endParaRPr>
          </a:p>
          <a:p>
            <a:pPr>
              <a:buNone/>
            </a:pPr>
            <a:endParaRPr lang="es-EC" dirty="0" smtClean="0">
              <a:solidFill>
                <a:schemeClr val="bg1"/>
              </a:solidFill>
            </a:endParaRPr>
          </a:p>
          <a:p>
            <a:endParaRPr lang="es-EC" dirty="0"/>
          </a:p>
        </p:txBody>
      </p:sp>
      <p:pic>
        <p:nvPicPr>
          <p:cNvPr id="4" name="3 Imagen"/>
          <p:cNvPicPr/>
          <p:nvPr/>
        </p:nvPicPr>
        <p:blipFill rotWithShape="1">
          <a:blip r:embed="rId3" cstate="print">
            <a:extLst>
              <a:ext uri="{28A0092B-C50C-407E-A947-70E740481C1C}">
                <a14:useLocalDpi xmlns="" xmlns:a14="http://schemas.microsoft.com/office/drawing/2010/main" val="0"/>
              </a:ext>
            </a:extLst>
          </a:blip>
          <a:srcRect l="17322" t="25909" r="39567" b="15620"/>
          <a:stretch/>
        </p:blipFill>
        <p:spPr bwMode="auto">
          <a:xfrm>
            <a:off x="2411760" y="1268760"/>
            <a:ext cx="4392488" cy="4320480"/>
          </a:xfrm>
          <a:prstGeom prst="rect">
            <a:avLst/>
          </a:prstGeom>
          <a:ln>
            <a:noFill/>
          </a:ln>
          <a:extLst>
            <a:ext uri="{53640926-AAD7-44D8-BBD7-CCE9431645EC}">
              <a14:shadowObscured xmlns="" xmlns:a14="http://schemas.microsoft.com/office/drawing/2010/main"/>
            </a:ext>
          </a:extLst>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0648"/>
            <a:ext cx="8229600" cy="6063952"/>
          </a:xfrm>
        </p:spPr>
        <p:txBody>
          <a:bodyPr>
            <a:normAutofit/>
          </a:bodyPr>
          <a:lstStyle/>
          <a:p>
            <a:pPr>
              <a:buNone/>
            </a:pPr>
            <a:r>
              <a:rPr lang="es-ES" b="1" dirty="0" smtClean="0"/>
              <a:t>    </a:t>
            </a:r>
          </a:p>
          <a:p>
            <a:pPr>
              <a:buNone/>
            </a:pPr>
            <a:r>
              <a:rPr lang="es-ES" b="1" u="sng" dirty="0" smtClean="0">
                <a:solidFill>
                  <a:schemeClr val="tx1"/>
                </a:solidFill>
              </a:rPr>
              <a:t>DELIMITACIÓN DEL PROBLEMA</a:t>
            </a:r>
          </a:p>
          <a:p>
            <a:pPr>
              <a:buNone/>
            </a:pPr>
            <a:r>
              <a:rPr lang="es-ES" dirty="0" smtClean="0">
                <a:solidFill>
                  <a:schemeClr val="tx1"/>
                </a:solidFill>
              </a:rPr>
              <a:t>	Ubicada </a:t>
            </a:r>
            <a:r>
              <a:rPr lang="es-ES" dirty="0">
                <a:solidFill>
                  <a:schemeClr val="tx1"/>
                </a:solidFill>
              </a:rPr>
              <a:t>en la provincia de El Oro, en los cantones Arenillas y </a:t>
            </a:r>
            <a:r>
              <a:rPr lang="es-ES" dirty="0" smtClean="0">
                <a:solidFill>
                  <a:schemeClr val="tx1"/>
                </a:solidFill>
              </a:rPr>
              <a:t>Huaquillas, Panamericana.</a:t>
            </a:r>
            <a:endParaRPr lang="es-ES" dirty="0">
              <a:solidFill>
                <a:schemeClr val="tx1"/>
              </a:solidFill>
            </a:endParaRPr>
          </a:p>
          <a:p>
            <a:pPr>
              <a:buNone/>
            </a:pPr>
            <a:r>
              <a:rPr lang="es-ES" b="1" u="sng" dirty="0" smtClean="0">
                <a:solidFill>
                  <a:schemeClr val="tx1"/>
                </a:solidFill>
              </a:rPr>
              <a:t>OBJETIVO GENERAL</a:t>
            </a:r>
          </a:p>
          <a:p>
            <a:pPr algn="just">
              <a:buNone/>
            </a:pPr>
            <a:r>
              <a:rPr lang="es-ES" dirty="0" smtClean="0">
                <a:solidFill>
                  <a:schemeClr val="tx1"/>
                </a:solidFill>
              </a:rPr>
              <a:t>    Contribuir al fomento y desarrollo de la Educación Ambiental en la Reserva Ecológica Arenillas.</a:t>
            </a:r>
            <a:endParaRPr lang="es-MX" dirty="0" smtClean="0">
              <a:solidFill>
                <a:schemeClr val="tx1"/>
              </a:solidFill>
            </a:endParaRPr>
          </a:p>
          <a:p>
            <a:pPr>
              <a:buNone/>
            </a:pPr>
            <a:endParaRPr lang="es-MX" dirty="0" smtClean="0">
              <a:solidFill>
                <a:schemeClr val="tx1"/>
              </a:solidFill>
            </a:endParaRPr>
          </a:p>
          <a:p>
            <a:pPr>
              <a:buNone/>
            </a:pPr>
            <a:r>
              <a:rPr lang="es-ES" b="1" dirty="0" smtClean="0">
                <a:solidFill>
                  <a:schemeClr val="tx1"/>
                </a:solidFill>
              </a:rPr>
              <a:t>    </a:t>
            </a:r>
            <a:r>
              <a:rPr lang="es-ES" b="1" u="sng" dirty="0" smtClean="0">
                <a:solidFill>
                  <a:schemeClr val="tx1"/>
                </a:solidFill>
              </a:rPr>
              <a:t>OBJETIVOS ESPECÍFICOS</a:t>
            </a:r>
            <a:endParaRPr lang="es-MX" u="sng" dirty="0" smtClean="0">
              <a:solidFill>
                <a:schemeClr val="tx1"/>
              </a:solidFill>
            </a:endParaRPr>
          </a:p>
          <a:p>
            <a:pPr lvl="0" algn="just"/>
            <a:r>
              <a:rPr lang="es-ES" dirty="0" smtClean="0">
                <a:solidFill>
                  <a:schemeClr val="tx1"/>
                </a:solidFill>
              </a:rPr>
              <a:t>Diagnosticar la situación actual de la Reserva Ecológica Arenillas</a:t>
            </a:r>
            <a:r>
              <a:rPr lang="es-ES" dirty="0">
                <a:solidFill>
                  <a:schemeClr val="tx1"/>
                </a:solidFill>
              </a:rPr>
              <a:t>.</a:t>
            </a:r>
            <a:endParaRPr lang="es-MX" dirty="0" smtClean="0">
              <a:solidFill>
                <a:schemeClr val="tx1"/>
              </a:solidFill>
            </a:endParaRPr>
          </a:p>
          <a:p>
            <a:pPr lvl="0"/>
            <a:r>
              <a:rPr lang="es-ES" dirty="0" smtClean="0">
                <a:solidFill>
                  <a:schemeClr val="tx1"/>
                </a:solidFill>
              </a:rPr>
              <a:t>Determinar la factibilidad</a:t>
            </a:r>
            <a:endParaRPr lang="es-MX" dirty="0" smtClean="0">
              <a:solidFill>
                <a:schemeClr val="tx1"/>
              </a:solidFill>
            </a:endParaRPr>
          </a:p>
          <a:p>
            <a:pPr lvl="0"/>
            <a:r>
              <a:rPr lang="es-ES" dirty="0" smtClean="0">
                <a:solidFill>
                  <a:schemeClr val="tx1"/>
                </a:solidFill>
              </a:rPr>
              <a:t>Diseñar el centro de educación ambiental</a:t>
            </a:r>
            <a:endParaRPr lang="es-MX" dirty="0" smtClean="0">
              <a:solidFill>
                <a:schemeClr val="tx1"/>
              </a:solidFill>
            </a:endParaRPr>
          </a:p>
          <a:p>
            <a:pPr lvl="0">
              <a:buNone/>
            </a:pPr>
            <a:endParaRPr lang="es-MX" dirty="0" smtClean="0">
              <a:solidFill>
                <a:schemeClr val="tx1"/>
              </a:solidFill>
            </a:endParaRPr>
          </a:p>
        </p:txBody>
      </p:sp>
      <p:pic>
        <p:nvPicPr>
          <p:cNvPr id="77827" name="Picture 3" descr="IMG_1455"/>
          <p:cNvPicPr>
            <a:picLocks noChangeAspect="1" noChangeArrowheads="1"/>
          </p:cNvPicPr>
          <p:nvPr/>
        </p:nvPicPr>
        <p:blipFill>
          <a:blip r:embed="rId3" cstate="print"/>
          <a:srcRect/>
          <a:stretch>
            <a:fillRect/>
          </a:stretch>
        </p:blipFill>
        <p:spPr bwMode="auto">
          <a:xfrm>
            <a:off x="6516579" y="4581128"/>
            <a:ext cx="2616200" cy="1800200"/>
          </a:xfrm>
          <a:prstGeom prst="rect">
            <a:avLst/>
          </a:prstGeom>
          <a:noFill/>
          <a:ln w="9525">
            <a:noFill/>
            <a:miter lim="800000"/>
            <a:headEnd/>
            <a:tailEnd/>
          </a:ln>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338328"/>
            <a:ext cx="8229600" cy="930432"/>
          </a:xfrm>
        </p:spPr>
        <p:txBody>
          <a:bodyPr>
            <a:normAutofit fontScale="90000"/>
          </a:bodyPr>
          <a:lstStyle/>
          <a:p>
            <a:r>
              <a:rPr lang="es-ES" sz="2800" b="1" dirty="0" smtClean="0">
                <a:solidFill>
                  <a:schemeClr val="tx1"/>
                </a:solidFill>
              </a:rPr>
              <a:t>ÁREA ADMINISTRATIVA</a:t>
            </a:r>
            <a:r>
              <a:rPr lang="es-EC" sz="2800" b="1" dirty="0" smtClean="0">
                <a:solidFill>
                  <a:schemeClr val="tx1"/>
                </a:solidFill>
              </a:rPr>
              <a:t/>
            </a:r>
            <a:br>
              <a:rPr lang="es-EC" sz="2800" b="1" dirty="0" smtClean="0">
                <a:solidFill>
                  <a:schemeClr val="tx1"/>
                </a:solidFill>
              </a:rPr>
            </a:br>
            <a:endParaRPr lang="es-EC" sz="2800" b="1" dirty="0" smtClean="0">
              <a:solidFill>
                <a:schemeClr val="tx1"/>
              </a:solidFill>
            </a:endParaRPr>
          </a:p>
        </p:txBody>
      </p:sp>
      <p:sp>
        <p:nvSpPr>
          <p:cNvPr id="2" name="1 Marcador de contenido"/>
          <p:cNvSpPr>
            <a:spLocks noGrp="1"/>
          </p:cNvSpPr>
          <p:nvPr>
            <p:ph idx="1"/>
          </p:nvPr>
        </p:nvSpPr>
        <p:spPr/>
        <p:txBody>
          <a:bodyPr/>
          <a:lstStyle/>
          <a:p>
            <a:endParaRPr lang="es-ES"/>
          </a:p>
        </p:txBody>
      </p:sp>
      <p:pic>
        <p:nvPicPr>
          <p:cNvPr id="6" name="5 Imagen"/>
          <p:cNvPicPr/>
          <p:nvPr/>
        </p:nvPicPr>
        <p:blipFill rotWithShape="1">
          <a:blip r:embed="rId3" cstate="print"/>
          <a:srcRect l="34345" t="29833" r="34185" b="15331"/>
          <a:stretch/>
        </p:blipFill>
        <p:spPr bwMode="auto">
          <a:xfrm>
            <a:off x="1403648" y="1124744"/>
            <a:ext cx="6624736" cy="5112568"/>
          </a:xfrm>
          <a:prstGeom prst="rect">
            <a:avLst/>
          </a:prstGeom>
          <a:ln>
            <a:noFill/>
          </a:ln>
          <a:extLst>
            <a:ext uri="{53640926-AAD7-44D8-BBD7-CCE9431645EC}">
              <a14:shadowObscured xmlns="" xmlns:a14="http://schemas.microsoft.com/office/drawing/2010/main"/>
            </a:ext>
          </a:extLst>
        </p:spPr>
      </p:pic>
      <p:pic>
        <p:nvPicPr>
          <p:cNvPr id="7"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3" y="980728"/>
            <a:ext cx="7992888" cy="5145435"/>
          </a:xfrm>
        </p:spPr>
        <p:txBody>
          <a:bodyPr>
            <a:normAutofit/>
          </a:bodyPr>
          <a:lstStyle/>
          <a:p>
            <a:pPr algn="just"/>
            <a:r>
              <a:rPr lang="es-ES" sz="2200" b="1" dirty="0" smtClean="0">
                <a:solidFill>
                  <a:schemeClr val="tx1"/>
                </a:solidFill>
              </a:rPr>
              <a:t>Esta encargada de la gerencia y de el correcto funcionamiento del Centro de Educación Ambiental, solventara las necesidades logísticas en cada una de las aulas ambientales, así como también será el encargado de realizar trámites administrativos ante los organismos gubernamentales pertinentes, para el correcto funcionamiento del centro. </a:t>
            </a:r>
            <a:endParaRPr lang="es-EC" sz="2200" b="1" dirty="0" smtClean="0">
              <a:solidFill>
                <a:schemeClr val="tx1"/>
              </a:solidFill>
            </a:endParaRPr>
          </a:p>
          <a:p>
            <a:endParaRPr lang="es-EC" dirty="0"/>
          </a:p>
        </p:txBody>
      </p:sp>
      <p:pic>
        <p:nvPicPr>
          <p:cNvPr id="4" name="3 Imagen" descr="IMG_7763"/>
          <p:cNvPicPr/>
          <p:nvPr/>
        </p:nvPicPr>
        <p:blipFill>
          <a:blip r:embed="rId3" cstate="print"/>
          <a:srcRect/>
          <a:stretch>
            <a:fillRect/>
          </a:stretch>
        </p:blipFill>
        <p:spPr bwMode="auto">
          <a:xfrm>
            <a:off x="1691680" y="3284984"/>
            <a:ext cx="5760640" cy="3312368"/>
          </a:xfrm>
          <a:prstGeom prst="rect">
            <a:avLst/>
          </a:prstGeom>
          <a:noFill/>
          <a:ln w="6350" cmpd="sng">
            <a:solidFill>
              <a:srgbClr val="000000"/>
            </a:solidFill>
            <a:miter lim="800000"/>
            <a:headEnd/>
            <a:tailEnd/>
          </a:ln>
          <a:effectLst/>
        </p:spPr>
      </p:pic>
      <p:pic>
        <p:nvPicPr>
          <p:cNvPr id="5"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540824" y="63177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0" fill="hold" display="0">
                  <p:stCondLst>
                    <p:cond delay="indefinite"/>
                  </p:stCondLst>
                  <p:endCondLst>
                    <p:cond evt="onPrev" delay="0">
                      <p:tgtEl>
                        <p:sldTgt/>
                      </p:tgtEl>
                    </p:cond>
                    <p:cond evt="onStopAudio" delay="0">
                      <p:tgtEl>
                        <p:sldTgt/>
                      </p:tgtEl>
                    </p:cond>
                  </p:endCondLst>
                </p:cTn>
                <p:tgtEl>
                  <p:spTgt spid="5"/>
                </p:tgtEl>
              </p:cMediaNode>
            </p:audio>
            <p:audio>
              <p:cMediaNode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476672"/>
            <a:ext cx="8568952" cy="5649491"/>
          </a:xfrm>
        </p:spPr>
        <p:txBody>
          <a:bodyPr>
            <a:normAutofit/>
          </a:bodyPr>
          <a:lstStyle/>
          <a:p>
            <a:pPr algn="ctr">
              <a:buNone/>
            </a:pPr>
            <a:r>
              <a:rPr lang="es-EC" b="1" u="sng" dirty="0" smtClean="0"/>
              <a:t>Plano del proyecto</a:t>
            </a:r>
            <a:endParaRPr lang="es-EC" b="1" u="sng" dirty="0"/>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pic>
        <p:nvPicPr>
          <p:cNvPr id="4" name="3 Imagen"/>
          <p:cNvPicPr/>
          <p:nvPr/>
        </p:nvPicPr>
        <p:blipFill>
          <a:blip r:embed="rId4" cstate="print"/>
          <a:srcRect l="33774" t="21449" r="17346" b="15362"/>
          <a:stretch>
            <a:fillRect/>
          </a:stretch>
        </p:blipFill>
        <p:spPr bwMode="auto">
          <a:xfrm>
            <a:off x="251520" y="1268760"/>
            <a:ext cx="4104456" cy="5589240"/>
          </a:xfrm>
          <a:prstGeom prst="rect">
            <a:avLst/>
          </a:prstGeom>
          <a:noFill/>
          <a:ln w="9525">
            <a:noFill/>
            <a:miter lim="800000"/>
            <a:headEnd/>
            <a:tailEnd/>
          </a:ln>
        </p:spPr>
      </p:pic>
      <p:pic>
        <p:nvPicPr>
          <p:cNvPr id="6" name="5 Imagen"/>
          <p:cNvPicPr/>
          <p:nvPr/>
        </p:nvPicPr>
        <p:blipFill>
          <a:blip r:embed="rId5" cstate="print"/>
          <a:srcRect l="37509" t="15362" r="27699" b="9275"/>
          <a:stretch>
            <a:fillRect/>
          </a:stretch>
        </p:blipFill>
        <p:spPr bwMode="auto">
          <a:xfrm>
            <a:off x="4283968" y="1268760"/>
            <a:ext cx="4860032" cy="558924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3" y="404664"/>
            <a:ext cx="7992888" cy="5721499"/>
          </a:xfrm>
        </p:spPr>
        <p:txBody>
          <a:bodyPr>
            <a:normAutofit/>
          </a:bodyPr>
          <a:lstStyle/>
          <a:p>
            <a:pPr algn="ctr">
              <a:buNone/>
            </a:pPr>
            <a:r>
              <a:rPr lang="es-EC" b="1" u="sng" dirty="0" smtClean="0"/>
              <a:t>Trípticos</a:t>
            </a:r>
            <a:endParaRPr lang="es-EC" b="1" u="sng" dirty="0"/>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pic>
        <p:nvPicPr>
          <p:cNvPr id="6" name="Sonido grabado">
            <a:hlinkClick r:id="" action="ppaction://media"/>
          </p:cNvPr>
          <p:cNvPicPr>
            <a:picLocks noRot="1" noChangeAspect="1"/>
          </p:cNvPicPr>
          <p:nvPr>
            <a:wavAudioFile r:embed="rId1" name="Sonido grabado"/>
          </p:nvPr>
        </p:nvPicPr>
        <p:blipFill>
          <a:blip r:embed="rId3" cstate="print"/>
          <a:stretch>
            <a:fillRect/>
          </a:stretch>
        </p:blipFill>
        <p:spPr>
          <a:xfrm>
            <a:off x="8540824" y="6317704"/>
            <a:ext cx="304800" cy="304800"/>
          </a:xfrm>
          <a:prstGeom prst="rect">
            <a:avLst/>
          </a:prstGeom>
        </p:spPr>
      </p:pic>
      <p:pic>
        <p:nvPicPr>
          <p:cNvPr id="7" name="6 Imagen"/>
          <p:cNvPicPr/>
          <p:nvPr/>
        </p:nvPicPr>
        <p:blipFill>
          <a:blip r:embed="rId4" cstate="print"/>
          <a:srcRect l="23425" t="9805" r="10629" b="9668"/>
          <a:stretch>
            <a:fillRect/>
          </a:stretch>
        </p:blipFill>
        <p:spPr bwMode="auto">
          <a:xfrm>
            <a:off x="251520" y="764704"/>
            <a:ext cx="4248472" cy="6093296"/>
          </a:xfrm>
          <a:prstGeom prst="rect">
            <a:avLst/>
          </a:prstGeom>
          <a:noFill/>
          <a:ln w="9525">
            <a:noFill/>
            <a:miter lim="800000"/>
            <a:headEnd/>
            <a:tailEnd/>
          </a:ln>
        </p:spPr>
      </p:pic>
      <p:pic>
        <p:nvPicPr>
          <p:cNvPr id="8" name="7 Imagen"/>
          <p:cNvPicPr/>
          <p:nvPr/>
        </p:nvPicPr>
        <p:blipFill>
          <a:blip r:embed="rId5" cstate="print"/>
          <a:srcRect l="30315" t="21007" r="12402" b="10718"/>
          <a:stretch>
            <a:fillRect/>
          </a:stretch>
        </p:blipFill>
        <p:spPr bwMode="auto">
          <a:xfrm>
            <a:off x="4572000" y="764704"/>
            <a:ext cx="4464496" cy="6093296"/>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0" fill="hold" display="0">
                  <p:stCondLst>
                    <p:cond delay="indefinite"/>
                  </p:stCondLst>
                  <p:endCondLst>
                    <p:cond evt="onPrev" delay="0">
                      <p:tgtEl>
                        <p:sldTgt/>
                      </p:tgtEl>
                    </p:cond>
                    <p:cond evt="onStopAudio" delay="0">
                      <p:tgtEl>
                        <p:sldTgt/>
                      </p:tgtEl>
                    </p:cond>
                  </p:endCondLst>
                </p:cTn>
                <p:tgtEl>
                  <p:spTgt spid="5"/>
                </p:tgtEl>
              </p:cMediaNode>
            </p:audio>
            <p:audio>
              <p:cMediaNode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C:\Users\Director\Documents\tesis\rema completa informacion tesis\fotos aereas rema\Foto1585.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p:spPr>
      </p:pic>
      <p:grpSp>
        <p:nvGrpSpPr>
          <p:cNvPr id="8193" name="Group 1"/>
          <p:cNvGrpSpPr>
            <a:grpSpLocks/>
          </p:cNvGrpSpPr>
          <p:nvPr/>
        </p:nvGrpSpPr>
        <p:grpSpPr bwMode="auto">
          <a:xfrm>
            <a:off x="107734105" y="106400600"/>
            <a:ext cx="5033852" cy="7616825"/>
            <a:chOff x="107733375" y="106399875"/>
            <a:chExt cx="5034006" cy="7618108"/>
          </a:xfrm>
        </p:grpSpPr>
        <p:pic>
          <p:nvPicPr>
            <p:cNvPr id="8194" name="Picture 2" descr="MURAL REMA"/>
            <p:cNvPicPr>
              <a:picLocks noChangeAspect="1" noChangeArrowheads="1"/>
            </p:cNvPicPr>
            <p:nvPr/>
          </p:nvPicPr>
          <p:blipFill>
            <a:blip r:embed="rId4" cstate="print"/>
            <a:srcRect/>
            <a:stretch>
              <a:fillRect/>
            </a:stretch>
          </p:blipFill>
          <p:spPr bwMode="auto">
            <a:xfrm>
              <a:off x="107733375" y="106399875"/>
              <a:ext cx="4896000" cy="2376000"/>
            </a:xfrm>
            <a:prstGeom prst="rect">
              <a:avLst/>
            </a:prstGeom>
            <a:noFill/>
            <a:ln w="9525" algn="in">
              <a:noFill/>
              <a:miter lim="800000"/>
              <a:headEnd/>
              <a:tailEnd/>
            </a:ln>
            <a:effectLst/>
          </p:spPr>
        </p:pic>
        <p:pic>
          <p:nvPicPr>
            <p:cNvPr id="8195" name="Picture 3" descr="LOGO REMA"/>
            <p:cNvPicPr>
              <a:picLocks noChangeAspect="1" noChangeArrowheads="1"/>
            </p:cNvPicPr>
            <p:nvPr/>
          </p:nvPicPr>
          <p:blipFill>
            <a:blip r:embed="rId5" cstate="print"/>
            <a:srcRect/>
            <a:stretch>
              <a:fillRect/>
            </a:stretch>
          </p:blipFill>
          <p:spPr bwMode="auto">
            <a:xfrm>
              <a:off x="111609495" y="106399875"/>
              <a:ext cx="1019880" cy="1079873"/>
            </a:xfrm>
            <a:prstGeom prst="rect">
              <a:avLst/>
            </a:prstGeom>
            <a:noFill/>
            <a:ln w="9525" algn="in">
              <a:noFill/>
              <a:miter lim="800000"/>
              <a:headEnd/>
              <a:tailEnd/>
            </a:ln>
            <a:effectLst/>
          </p:spPr>
        </p:pic>
        <p:pic>
          <p:nvPicPr>
            <p:cNvPr id="8196" name="Picture 4" descr="IMG_0198"/>
            <p:cNvPicPr>
              <a:picLocks noChangeAspect="1" noChangeArrowheads="1"/>
            </p:cNvPicPr>
            <p:nvPr/>
          </p:nvPicPr>
          <p:blipFill>
            <a:blip r:embed="rId6" cstate="print"/>
            <a:srcRect/>
            <a:stretch>
              <a:fillRect/>
            </a:stretch>
          </p:blipFill>
          <p:spPr bwMode="auto">
            <a:xfrm>
              <a:off x="110037375" y="108791161"/>
              <a:ext cx="2552840" cy="1584000"/>
            </a:xfrm>
            <a:prstGeom prst="rect">
              <a:avLst/>
            </a:prstGeom>
            <a:noFill/>
            <a:ln w="9525" algn="in">
              <a:noFill/>
              <a:miter lim="800000"/>
              <a:headEnd/>
              <a:tailEnd/>
            </a:ln>
            <a:effectLst/>
          </p:spPr>
        </p:pic>
        <p:pic>
          <p:nvPicPr>
            <p:cNvPr id="8197" name="Picture 5" descr="LOGO BRIGADA"/>
            <p:cNvPicPr>
              <a:picLocks noChangeAspect="1" noChangeArrowheads="1"/>
            </p:cNvPicPr>
            <p:nvPr/>
          </p:nvPicPr>
          <p:blipFill>
            <a:blip r:embed="rId7" cstate="print"/>
            <a:srcRect/>
            <a:stretch>
              <a:fillRect/>
            </a:stretch>
          </p:blipFill>
          <p:spPr bwMode="auto">
            <a:xfrm>
              <a:off x="107733375" y="106399875"/>
              <a:ext cx="1008000" cy="1080000"/>
            </a:xfrm>
            <a:prstGeom prst="rect">
              <a:avLst/>
            </a:prstGeom>
            <a:noFill/>
            <a:ln w="9525" algn="in">
              <a:noFill/>
              <a:miter lim="800000"/>
              <a:headEnd/>
              <a:tailEnd/>
            </a:ln>
            <a:effectLst/>
          </p:spPr>
        </p:pic>
        <p:pic>
          <p:nvPicPr>
            <p:cNvPr id="8198" name="Picture 6" descr="Imagen1"/>
            <p:cNvPicPr>
              <a:picLocks noChangeAspect="1" noChangeArrowheads="1"/>
            </p:cNvPicPr>
            <p:nvPr/>
          </p:nvPicPr>
          <p:blipFill>
            <a:blip r:embed="rId8" cstate="print"/>
            <a:srcRect/>
            <a:stretch>
              <a:fillRect/>
            </a:stretch>
          </p:blipFill>
          <p:spPr bwMode="auto">
            <a:xfrm>
              <a:off x="107753779" y="108785219"/>
              <a:ext cx="2283596" cy="1589942"/>
            </a:xfrm>
            <a:prstGeom prst="rect">
              <a:avLst/>
            </a:prstGeom>
            <a:noFill/>
            <a:ln w="9525" algn="in">
              <a:noFill/>
              <a:miter lim="800000"/>
              <a:headEnd/>
              <a:tailEnd/>
            </a:ln>
            <a:effectLst/>
          </p:spPr>
        </p:pic>
        <p:pic>
          <p:nvPicPr>
            <p:cNvPr id="8200" name="Picture 8" descr="IMG_0185"/>
            <p:cNvPicPr>
              <a:picLocks noChangeAspect="1" noChangeArrowheads="1"/>
            </p:cNvPicPr>
            <p:nvPr/>
          </p:nvPicPr>
          <p:blipFill>
            <a:blip r:embed="rId9" cstate="print"/>
            <a:srcRect/>
            <a:stretch>
              <a:fillRect/>
            </a:stretch>
          </p:blipFill>
          <p:spPr bwMode="auto">
            <a:xfrm>
              <a:off x="110207087" y="108848399"/>
              <a:ext cx="2560294" cy="1800000"/>
            </a:xfrm>
            <a:prstGeom prst="rect">
              <a:avLst/>
            </a:prstGeom>
            <a:noFill/>
            <a:ln w="9525" algn="in">
              <a:noFill/>
              <a:miter lim="800000"/>
              <a:headEnd/>
              <a:tailEnd/>
            </a:ln>
            <a:effectLst/>
          </p:spPr>
        </p:pic>
        <p:pic>
          <p:nvPicPr>
            <p:cNvPr id="8201" name="Picture 9" descr="STA50024"/>
            <p:cNvPicPr>
              <a:picLocks noChangeAspect="1" noChangeArrowheads="1"/>
            </p:cNvPicPr>
            <p:nvPr/>
          </p:nvPicPr>
          <p:blipFill>
            <a:blip r:embed="rId10" cstate="print"/>
            <a:srcRect/>
            <a:stretch>
              <a:fillRect/>
            </a:stretch>
          </p:blipFill>
          <p:spPr bwMode="auto">
            <a:xfrm>
              <a:off x="107733375" y="112103161"/>
              <a:ext cx="2304000" cy="1712714"/>
            </a:xfrm>
            <a:prstGeom prst="rect">
              <a:avLst/>
            </a:prstGeom>
            <a:noFill/>
            <a:ln w="9525" algn="in">
              <a:noFill/>
              <a:miter lim="800000"/>
              <a:headEnd/>
              <a:tailEnd/>
            </a:ln>
            <a:effectLst/>
          </p:spPr>
        </p:pic>
        <p:pic>
          <p:nvPicPr>
            <p:cNvPr id="8202" name="Picture 10" descr="DSC01707"/>
            <p:cNvPicPr>
              <a:picLocks noChangeAspect="1" noChangeArrowheads="1"/>
            </p:cNvPicPr>
            <p:nvPr/>
          </p:nvPicPr>
          <p:blipFill>
            <a:blip r:embed="rId11" cstate="print"/>
            <a:srcRect/>
            <a:stretch>
              <a:fillRect/>
            </a:stretch>
          </p:blipFill>
          <p:spPr bwMode="auto">
            <a:xfrm>
              <a:off x="110037375" y="112145475"/>
              <a:ext cx="2537936" cy="1670400"/>
            </a:xfrm>
            <a:prstGeom prst="rect">
              <a:avLst/>
            </a:prstGeom>
            <a:noFill/>
            <a:ln w="9525" algn="in">
              <a:noFill/>
              <a:miter lim="800000"/>
              <a:headEnd/>
              <a:tailEnd/>
            </a:ln>
            <a:effectLst/>
          </p:spPr>
        </p:pic>
        <p:sp>
          <p:nvSpPr>
            <p:cNvPr id="8203" name="WordArt 11"/>
            <p:cNvSpPr>
              <a:spLocks noChangeArrowheads="1" noChangeShapeType="1" noTextEdit="1"/>
            </p:cNvSpPr>
            <p:nvPr/>
          </p:nvSpPr>
          <p:spPr bwMode="auto">
            <a:xfrm rot="231880">
              <a:off x="107733783" y="113076706"/>
              <a:ext cx="4895181" cy="941277"/>
            </a:xfrm>
            <a:prstGeom prst="rect">
              <a:avLst/>
            </a:prstGeom>
          </p:spPr>
          <p:txBody>
            <a:bodyPr wrap="none" fromWordArt="1">
              <a:prstTxWarp prst="textSlantUp">
                <a:avLst>
                  <a:gd name="adj" fmla="val 32056"/>
                </a:avLst>
              </a:prstTxWarp>
            </a:bodyPr>
            <a:lstStyle/>
            <a:p>
              <a:pPr algn="ctr" rtl="0"/>
              <a:r>
                <a:rPr lang="es-EC" sz="3600" kern="10" spc="0" smtClean="0">
                  <a:ln w="9525" algn="ctr">
                    <a:solidFill>
                      <a:srgbClr val="FFFF66"/>
                    </a:solidFill>
                    <a:round/>
                    <a:headEnd/>
                    <a:tailEnd/>
                  </a:ln>
                  <a:solidFill>
                    <a:srgbClr val="000000"/>
                  </a:solidFill>
                  <a:effectLst>
                    <a:outerShdw dist="53882" dir="2700000" algn="ctr" rotWithShape="0">
                      <a:srgbClr val="9999FF">
                        <a:alpha val="80000"/>
                      </a:srgbClr>
                    </a:outerShdw>
                  </a:effectLst>
                  <a:latin typeface="Impact"/>
                </a:rPr>
                <a:t>SIEMPRE ADELANTE </a:t>
              </a:r>
              <a:endParaRPr lang="es-EC" sz="3600" kern="10" spc="0">
                <a:ln w="9525" algn="ctr">
                  <a:solidFill>
                    <a:srgbClr val="FFFF66"/>
                  </a:solidFill>
                  <a:round/>
                  <a:headEnd/>
                  <a:tailEnd/>
                </a:ln>
                <a:solidFill>
                  <a:srgbClr val="000000"/>
                </a:solidFill>
                <a:effectLst>
                  <a:outerShdw dist="53882" dir="2700000" algn="ctr" rotWithShape="0">
                    <a:srgbClr val="9999FF">
                      <a:alpha val="80000"/>
                    </a:srgbClr>
                  </a:outerShdw>
                </a:effectLst>
                <a:latin typeface="Impact"/>
              </a:endParaRPr>
            </a:p>
          </p:txBody>
        </p:sp>
        <p:sp>
          <p:nvSpPr>
            <p:cNvPr id="8204" name="WordArt 12"/>
            <p:cNvSpPr>
              <a:spLocks noChangeArrowheads="1" noChangeShapeType="1" noTextEdit="1"/>
            </p:cNvSpPr>
            <p:nvPr/>
          </p:nvSpPr>
          <p:spPr bwMode="auto">
            <a:xfrm>
              <a:off x="108165375" y="106559539"/>
              <a:ext cx="4032000" cy="3456000"/>
            </a:xfrm>
            <a:prstGeom prst="rect">
              <a:avLst/>
            </a:prstGeom>
          </p:spPr>
          <p:txBody>
            <a:bodyPr wrap="none" fromWordArt="1">
              <a:prstTxWarp prst="textArchUp">
                <a:avLst>
                  <a:gd name="adj" fmla="val 11101157"/>
                </a:avLst>
              </a:prstTxWarp>
            </a:bodyPr>
            <a:lstStyle/>
            <a:p>
              <a:pPr algn="ctr" rtl="0"/>
              <a:r>
                <a:rPr lang="es-EC" sz="3600" kern="10" spc="0" smtClean="0">
                  <a:ln w="9525" algn="ctr">
                    <a:solidFill>
                      <a:srgbClr val="FFFF00"/>
                    </a:solidFill>
                    <a:round/>
                    <a:headEnd/>
                    <a:tailEnd/>
                  </a:ln>
                  <a:solidFill>
                    <a:srgbClr val="FFFF00"/>
                  </a:solidFill>
                  <a:effectLst/>
                  <a:latin typeface="Arial Black"/>
                </a:rPr>
                <a:t>RESERVA ECOLÓGICA MILITAR ARENILLAS</a:t>
              </a:r>
              <a:endParaRPr lang="es-EC" sz="3600" kern="10" spc="0">
                <a:ln w="9525" algn="ctr">
                  <a:solidFill>
                    <a:srgbClr val="FFFF00"/>
                  </a:solidFill>
                  <a:round/>
                  <a:headEnd/>
                  <a:tailEnd/>
                </a:ln>
                <a:solidFill>
                  <a:srgbClr val="FFFF00"/>
                </a:solidFill>
                <a:effectLst/>
                <a:latin typeface="Arial Black"/>
              </a:endParaRPr>
            </a:p>
          </p:txBody>
        </p:sp>
      </p:grpSp>
      <p:sp>
        <p:nvSpPr>
          <p:cNvPr id="21" name="1 Marcador de contenido"/>
          <p:cNvSpPr txBox="1">
            <a:spLocks/>
          </p:cNvSpPr>
          <p:nvPr/>
        </p:nvSpPr>
        <p:spPr>
          <a:xfrm>
            <a:off x="899592" y="2060848"/>
            <a:ext cx="7408333" cy="3450696"/>
          </a:xfrm>
          <a:prstGeom prst="rect">
            <a:avLst/>
          </a:prstGeom>
        </p:spPr>
        <p:txBody>
          <a:bodyPr vert="horz" lIns="91440" tIns="45720" rIns="91440" bIns="45720" rtlCol="0">
            <a:normAutofit/>
          </a:bodyPr>
          <a:lstStyle/>
          <a:p>
            <a:pPr marL="274320" marR="0" lvl="0" indent="-274320" algn="ctr"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r>
              <a:rPr kumimoji="0" lang="es-EC" sz="9600" b="1" i="1" u="none" strike="noStrike" kern="1200" cap="none" spc="0" normalizeH="0" baseline="0" noProof="0" dirty="0" smtClean="0">
                <a:ln>
                  <a:noFill/>
                </a:ln>
                <a:effectLst/>
                <a:uLnTx/>
                <a:uFillTx/>
                <a:latin typeface="Forte" pitchFamily="66" charset="0"/>
              </a:rPr>
              <a:t>PREGUNTAS</a:t>
            </a:r>
            <a:endParaRPr kumimoji="0" lang="es-EC" sz="9600" b="1" i="1" u="none" strike="noStrike" kern="1200" cap="none" spc="0" normalizeH="0" baseline="0" noProof="0" dirty="0">
              <a:ln>
                <a:noFill/>
              </a:ln>
              <a:effectLst/>
              <a:uLnTx/>
              <a:uFillTx/>
              <a:latin typeface="Forte" pitchFamily="66" charset="0"/>
            </a:endParaRPr>
          </a:p>
        </p:txBody>
      </p:sp>
      <p:pic>
        <p:nvPicPr>
          <p:cNvPr id="15" name="Sonido grabado">
            <a:hlinkClick r:id="" action="ppaction://media"/>
          </p:cNvPr>
          <p:cNvPicPr>
            <a:picLocks noRot="1" noChangeAspect="1"/>
          </p:cNvPicPr>
          <p:nvPr>
            <a:wavAudioFile r:embed="rId1" name="Sonido grabado"/>
          </p:nvPr>
        </p:nvPicPr>
        <p:blipFill>
          <a:blip r:embed="rId12"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703912"/>
          </a:xfrm>
        </p:spPr>
        <p:txBody>
          <a:bodyPr/>
          <a:lstStyle/>
          <a:p>
            <a:pPr>
              <a:buNone/>
            </a:pPr>
            <a:r>
              <a:rPr lang="es-ES" b="1" dirty="0" smtClean="0"/>
              <a:t>   </a:t>
            </a:r>
            <a:r>
              <a:rPr lang="es-ES" b="1" u="sng" dirty="0" smtClean="0">
                <a:solidFill>
                  <a:schemeClr val="tx1"/>
                </a:solidFill>
              </a:rPr>
              <a:t>JUSTIFICACIÓN </a:t>
            </a:r>
          </a:p>
          <a:p>
            <a:pPr algn="just"/>
            <a:r>
              <a:rPr lang="es-ES" dirty="0" smtClean="0">
                <a:solidFill>
                  <a:schemeClr val="tx1"/>
                </a:solidFill>
              </a:rPr>
              <a:t>El Ejército ecuatoriano, tiene como misión la defensa de la soberanía y la integridad territorial en REA.</a:t>
            </a:r>
          </a:p>
          <a:p>
            <a:pPr algn="just"/>
            <a:r>
              <a:rPr lang="es-ES" dirty="0" smtClean="0">
                <a:solidFill>
                  <a:schemeClr val="tx1"/>
                </a:solidFill>
              </a:rPr>
              <a:t>Desconocimiento de sus pobladores y turistas sobre la existencia de la Reserva Ecológica Arenillas.</a:t>
            </a:r>
          </a:p>
          <a:p>
            <a:pPr algn="just"/>
            <a:r>
              <a:rPr lang="es-ES" dirty="0" smtClean="0">
                <a:solidFill>
                  <a:schemeClr val="tx1"/>
                </a:solidFill>
              </a:rPr>
              <a:t>S0n beneficiarios directos, estudiantes, pobladores, turistas, instituciones privadas y públicas , fuerzas armadas.</a:t>
            </a:r>
            <a:endParaRPr lang="es-MX" dirty="0">
              <a:solidFill>
                <a:schemeClr val="tx1"/>
              </a:solidFill>
            </a:endParaRPr>
          </a:p>
        </p:txBody>
      </p:sp>
      <p:pic>
        <p:nvPicPr>
          <p:cNvPr id="4" name="3 Imagen" descr="PHTO0006"/>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71800" y="3789040"/>
            <a:ext cx="4176464" cy="2732534"/>
          </a:xfrm>
          <a:prstGeom prst="rect">
            <a:avLst/>
          </a:prstGeom>
          <a:noFill/>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2008"/>
          </a:xfrm>
        </p:spPr>
        <p:txBody>
          <a:bodyPr>
            <a:normAutofit fontScale="90000"/>
          </a:bodyPr>
          <a:lstStyle/>
          <a:p>
            <a:pPr algn="ct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ES" sz="3100" b="1" dirty="0" smtClean="0">
                <a:solidFill>
                  <a:schemeClr val="accent6">
                    <a:lumMod val="50000"/>
                  </a:schemeClr>
                </a:solidFill>
                <a:latin typeface="Arial" pitchFamily="34" charset="0"/>
                <a:cs typeface="Arial" pitchFamily="34" charset="0"/>
              </a:rPr>
              <a:t/>
            </a:r>
            <a:br>
              <a:rPr lang="es-ES" sz="3100" b="1" dirty="0" smtClean="0">
                <a:solidFill>
                  <a:schemeClr val="accent6">
                    <a:lumMod val="50000"/>
                  </a:schemeClr>
                </a:solidFill>
                <a:latin typeface="Arial" pitchFamily="34" charset="0"/>
                <a:cs typeface="Arial" pitchFamily="34" charset="0"/>
              </a:rPr>
            </a:br>
            <a:r>
              <a:rPr lang="es-ES" sz="3100" b="1" dirty="0" smtClean="0">
                <a:solidFill>
                  <a:schemeClr val="tx1"/>
                </a:solidFill>
                <a:latin typeface="Arial" pitchFamily="34" charset="0"/>
                <a:cs typeface="Arial" pitchFamily="34" charset="0"/>
              </a:rPr>
              <a:t>CAPITULO II: MARCO TEÓRICO</a:t>
            </a:r>
            <a:r>
              <a:rPr lang="es-MX" dirty="0" smtClean="0">
                <a:solidFill>
                  <a:schemeClr val="tx1"/>
                </a:solidFill>
              </a:rPr>
              <a:t/>
            </a:r>
            <a:br>
              <a:rPr lang="es-MX" dirty="0" smtClean="0">
                <a:solidFill>
                  <a:schemeClr val="tx1"/>
                </a:solidFill>
              </a:rPr>
            </a:br>
            <a:endParaRPr lang="es-MX" dirty="0">
              <a:solidFill>
                <a:schemeClr val="tx1"/>
              </a:solidFill>
            </a:endParaRPr>
          </a:p>
        </p:txBody>
      </p:sp>
      <p:sp>
        <p:nvSpPr>
          <p:cNvPr id="3" name="2 Marcador de contenido"/>
          <p:cNvSpPr>
            <a:spLocks noGrp="1"/>
          </p:cNvSpPr>
          <p:nvPr>
            <p:ph idx="1"/>
          </p:nvPr>
        </p:nvSpPr>
        <p:spPr>
          <a:xfrm>
            <a:off x="457200" y="980728"/>
            <a:ext cx="8229600" cy="5616624"/>
          </a:xfrm>
        </p:spPr>
        <p:txBody>
          <a:bodyPr>
            <a:normAutofit/>
          </a:bodyPr>
          <a:lstStyle/>
          <a:p>
            <a:pPr>
              <a:buNone/>
            </a:pPr>
            <a:r>
              <a:rPr lang="es-ES" b="1" u="sng" dirty="0" smtClean="0">
                <a:solidFill>
                  <a:schemeClr val="tx1"/>
                </a:solidFill>
              </a:rPr>
              <a:t>Conceptualización  CEA</a:t>
            </a:r>
            <a:endParaRPr lang="es-MX" u="sng" dirty="0" smtClean="0">
              <a:solidFill>
                <a:schemeClr val="tx1"/>
              </a:solidFill>
            </a:endParaRPr>
          </a:p>
          <a:p>
            <a:pPr>
              <a:buNone/>
            </a:pPr>
            <a:r>
              <a:rPr lang="es-ES" dirty="0" smtClean="0">
                <a:solidFill>
                  <a:schemeClr val="tx1"/>
                </a:solidFill>
              </a:rPr>
              <a:t>   Un CEA es un equipamiento para el desarrollo de programas de educación ambiental. </a:t>
            </a:r>
          </a:p>
          <a:p>
            <a:pPr>
              <a:buNone/>
            </a:pPr>
            <a:r>
              <a:rPr lang="es-ES" b="1" u="sng" dirty="0" smtClean="0">
                <a:solidFill>
                  <a:schemeClr val="tx1"/>
                </a:solidFill>
              </a:rPr>
              <a:t>Tipologías de Centros de Educación Ambiental</a:t>
            </a:r>
          </a:p>
          <a:p>
            <a:pPr>
              <a:buNone/>
            </a:pPr>
            <a:r>
              <a:rPr lang="es-ES" b="1" dirty="0" smtClean="0">
                <a:solidFill>
                  <a:schemeClr val="tx1"/>
                </a:solidFill>
              </a:rPr>
              <a:t>   </a:t>
            </a:r>
            <a:r>
              <a:rPr lang="es-ES" dirty="0" smtClean="0">
                <a:solidFill>
                  <a:schemeClr val="tx1"/>
                </a:solidFill>
              </a:rPr>
              <a:t>Centro de educación ambiental urbano</a:t>
            </a:r>
          </a:p>
          <a:p>
            <a:pPr>
              <a:buNone/>
            </a:pPr>
            <a:r>
              <a:rPr lang="es-ES" dirty="0" smtClean="0">
                <a:solidFill>
                  <a:schemeClr val="tx1"/>
                </a:solidFill>
              </a:rPr>
              <a:t>   Centro de educación ambiental rural</a:t>
            </a:r>
            <a:endParaRPr lang="es-MX" dirty="0" smtClean="0">
              <a:solidFill>
                <a:schemeClr val="tx1"/>
              </a:solidFill>
            </a:endParaRPr>
          </a:p>
          <a:p>
            <a:pPr>
              <a:buNone/>
            </a:pPr>
            <a:endParaRPr lang="es-MX" dirty="0">
              <a:solidFill>
                <a:schemeClr val="tx1"/>
              </a:solidFill>
            </a:endParaRPr>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4"/>
            <a:ext cx="8676456" cy="6120680"/>
          </a:xfrm>
        </p:spPr>
        <p:txBody>
          <a:bodyPr/>
          <a:lstStyle/>
          <a:p>
            <a:pPr>
              <a:buNone/>
            </a:pPr>
            <a:r>
              <a:rPr lang="es-ES" b="1" dirty="0" smtClean="0"/>
              <a:t>  </a:t>
            </a:r>
          </a:p>
          <a:p>
            <a:pPr>
              <a:buNone/>
            </a:pPr>
            <a:r>
              <a:rPr lang="es-ES" b="1" u="sng" dirty="0" smtClean="0">
                <a:solidFill>
                  <a:schemeClr val="tx1"/>
                </a:solidFill>
              </a:rPr>
              <a:t>INTERROGANTES DE LA INVESTIGACIÓN</a:t>
            </a:r>
          </a:p>
          <a:p>
            <a:pPr>
              <a:buNone/>
            </a:pPr>
            <a:r>
              <a:rPr lang="es-ES" dirty="0" smtClean="0">
                <a:solidFill>
                  <a:schemeClr val="tx1"/>
                </a:solidFill>
              </a:rPr>
              <a:t>  ¿Cuál debe ser la función del centro de Educación Ambiental de la REA?</a:t>
            </a:r>
            <a:endParaRPr lang="es-MX" dirty="0" smtClean="0">
              <a:solidFill>
                <a:schemeClr val="tx1"/>
              </a:solidFill>
            </a:endParaRPr>
          </a:p>
          <a:p>
            <a:pPr>
              <a:buNone/>
            </a:pPr>
            <a:r>
              <a:rPr lang="es-ES" dirty="0" smtClean="0">
                <a:solidFill>
                  <a:schemeClr val="tx1"/>
                </a:solidFill>
              </a:rPr>
              <a:t>  ¿Cuál es la situación ambiental actual de la REA?</a:t>
            </a:r>
            <a:endParaRPr lang="es-MX" dirty="0" smtClean="0">
              <a:solidFill>
                <a:schemeClr val="tx1"/>
              </a:solidFill>
            </a:endParaRPr>
          </a:p>
          <a:p>
            <a:pPr>
              <a:buNone/>
            </a:pPr>
            <a:r>
              <a:rPr lang="es-ES" dirty="0" smtClean="0">
                <a:solidFill>
                  <a:schemeClr val="tx1"/>
                </a:solidFill>
              </a:rPr>
              <a:t>  ¿Cuál es la factibilidad de la creación del centro de educación?</a:t>
            </a:r>
          </a:p>
          <a:p>
            <a:pPr>
              <a:buNone/>
            </a:pPr>
            <a:r>
              <a:rPr lang="es-MX" b="1" u="sng" dirty="0" smtClean="0">
                <a:solidFill>
                  <a:schemeClr val="tx1"/>
                </a:solidFill>
              </a:rPr>
              <a:t>VARIABLES</a:t>
            </a:r>
            <a:endParaRPr lang="es-MX" u="sng" dirty="0" smtClean="0">
              <a:solidFill>
                <a:schemeClr val="tx1"/>
              </a:solidFill>
            </a:endParaRPr>
          </a:p>
          <a:p>
            <a:pPr>
              <a:buNone/>
            </a:pPr>
            <a:r>
              <a:rPr lang="es-MX" b="1" u="sng" dirty="0" smtClean="0">
                <a:solidFill>
                  <a:schemeClr val="tx1"/>
                </a:solidFill>
              </a:rPr>
              <a:t>Variable independiente</a:t>
            </a:r>
            <a:endParaRPr lang="es-MX" u="sng" dirty="0" smtClean="0">
              <a:solidFill>
                <a:schemeClr val="tx1"/>
              </a:solidFill>
            </a:endParaRPr>
          </a:p>
          <a:p>
            <a:pPr>
              <a:buNone/>
            </a:pPr>
            <a:r>
              <a:rPr lang="es-MX" dirty="0" smtClean="0">
                <a:solidFill>
                  <a:schemeClr val="tx1"/>
                </a:solidFill>
              </a:rPr>
              <a:t>    Centro de Educación</a:t>
            </a:r>
            <a:r>
              <a:rPr lang="es-MX" u="sng" dirty="0" smtClean="0">
                <a:solidFill>
                  <a:schemeClr val="tx1"/>
                </a:solidFill>
              </a:rPr>
              <a:t> </a:t>
            </a:r>
            <a:r>
              <a:rPr lang="es-MX" dirty="0" smtClean="0">
                <a:solidFill>
                  <a:schemeClr val="tx1"/>
                </a:solidFill>
              </a:rPr>
              <a:t>ambiental en la Reserva Ecológica Arenillas.</a:t>
            </a:r>
          </a:p>
          <a:p>
            <a:pPr>
              <a:buNone/>
            </a:pPr>
            <a:r>
              <a:rPr lang="es-MX" b="1" u="sng" dirty="0" smtClean="0">
                <a:solidFill>
                  <a:schemeClr val="tx1"/>
                </a:solidFill>
              </a:rPr>
              <a:t>Variable dependiente</a:t>
            </a:r>
            <a:endParaRPr lang="es-MX" u="sng" dirty="0" smtClean="0">
              <a:solidFill>
                <a:schemeClr val="tx1"/>
              </a:solidFill>
            </a:endParaRPr>
          </a:p>
          <a:p>
            <a:pPr>
              <a:buNone/>
            </a:pPr>
            <a:r>
              <a:rPr lang="es-MX" dirty="0" smtClean="0">
                <a:solidFill>
                  <a:schemeClr val="tx1"/>
                </a:solidFill>
              </a:rPr>
              <a:t>     Cultura ambiental en  la comunidad local y foránea.</a:t>
            </a:r>
          </a:p>
          <a:p>
            <a:pPr>
              <a:buNone/>
            </a:pPr>
            <a:endParaRPr lang="es-MX" dirty="0">
              <a:solidFill>
                <a:schemeClr val="tx1"/>
              </a:solidFill>
            </a:endParaRPr>
          </a:p>
        </p:txBody>
      </p:sp>
      <p:pic>
        <p:nvPicPr>
          <p:cNvPr id="5" name="Sonido grabado">
            <a:hlinkClick r:id="" action="ppaction://media"/>
          </p:cNvPr>
          <p:cNvPicPr>
            <a:picLocks noRot="1" noChangeAspect="1"/>
          </p:cNvPicPr>
          <p:nvPr>
            <a:wavAudioFile r:embed="rId1" name="Sonido grabado"/>
          </p:nvPr>
        </p:nvPicPr>
        <p:blipFill>
          <a:blip r:embed="rId3"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864096"/>
          </a:xfrm>
        </p:spPr>
        <p:txBody>
          <a:bodyPr>
            <a:normAutofit fontScale="90000"/>
          </a:bodyPr>
          <a:lstStyle/>
          <a:p>
            <a:pPr algn="ctr"/>
            <a:r>
              <a:rPr lang="es-ES" sz="3100" b="1" u="sng" dirty="0" smtClean="0">
                <a:solidFill>
                  <a:schemeClr val="tx1"/>
                </a:solidFill>
                <a:latin typeface="Arial" pitchFamily="34" charset="0"/>
                <a:cs typeface="Arial" pitchFamily="34" charset="0"/>
              </a:rPr>
              <a:t>CAPITULO III: MARCO METODOLÓGICO</a:t>
            </a:r>
            <a:r>
              <a:rPr lang="es-MX" b="1" u="sng" dirty="0" smtClean="0">
                <a:solidFill>
                  <a:schemeClr val="tx1"/>
                </a:solidFill>
              </a:rPr>
              <a:t/>
            </a:r>
            <a:br>
              <a:rPr lang="es-MX" b="1" u="sng" dirty="0" smtClean="0">
                <a:solidFill>
                  <a:schemeClr val="tx1"/>
                </a:solidFill>
              </a:rPr>
            </a:br>
            <a:endParaRPr lang="es-MX" u="sng" dirty="0">
              <a:solidFill>
                <a:schemeClr val="tx1"/>
              </a:solidFill>
            </a:endParaRPr>
          </a:p>
        </p:txBody>
      </p:sp>
      <p:sp>
        <p:nvSpPr>
          <p:cNvPr id="3" name="2 Marcador de contenido"/>
          <p:cNvSpPr>
            <a:spLocks noGrp="1"/>
          </p:cNvSpPr>
          <p:nvPr>
            <p:ph idx="1"/>
          </p:nvPr>
        </p:nvSpPr>
        <p:spPr>
          <a:xfrm>
            <a:off x="467544" y="1124744"/>
            <a:ext cx="8219256" cy="5487888"/>
          </a:xfrm>
        </p:spPr>
        <p:txBody>
          <a:bodyPr/>
          <a:lstStyle/>
          <a:p>
            <a:pPr>
              <a:buNone/>
            </a:pPr>
            <a:r>
              <a:rPr lang="es-ES" dirty="0" smtClean="0">
                <a:solidFill>
                  <a:schemeClr val="tx1"/>
                </a:solidFill>
              </a:rPr>
              <a:t> </a:t>
            </a:r>
            <a:r>
              <a:rPr lang="es-ES" b="1" u="sng" dirty="0" smtClean="0">
                <a:solidFill>
                  <a:schemeClr val="tx1"/>
                </a:solidFill>
              </a:rPr>
              <a:t>MODALIDAD  DE INVESTIGACIÓN</a:t>
            </a:r>
            <a:r>
              <a:rPr lang="es-ES" b="1" dirty="0" smtClean="0">
                <a:solidFill>
                  <a:schemeClr val="tx1"/>
                </a:solidFill>
              </a:rPr>
              <a:t>:</a:t>
            </a:r>
          </a:p>
          <a:p>
            <a:pPr>
              <a:buNone/>
            </a:pPr>
            <a:r>
              <a:rPr lang="es-MX" dirty="0" smtClean="0">
                <a:solidFill>
                  <a:schemeClr val="tx1"/>
                </a:solidFill>
              </a:rPr>
              <a:t> Investigación de campo</a:t>
            </a:r>
          </a:p>
          <a:p>
            <a:pPr>
              <a:buNone/>
            </a:pPr>
            <a:r>
              <a:rPr lang="es-ES_tradnl" b="1" u="sng" dirty="0" smtClean="0">
                <a:solidFill>
                  <a:schemeClr val="tx1"/>
                </a:solidFill>
              </a:rPr>
              <a:t>TIPO DE  INVESTIGACIÓN:</a:t>
            </a:r>
          </a:p>
          <a:p>
            <a:pPr>
              <a:buNone/>
            </a:pPr>
            <a:r>
              <a:rPr lang="es-MX" dirty="0" smtClean="0">
                <a:solidFill>
                  <a:schemeClr val="tx1"/>
                </a:solidFill>
              </a:rPr>
              <a:t>  Fue descriptiva</a:t>
            </a:r>
          </a:p>
          <a:p>
            <a:pPr>
              <a:buNone/>
            </a:pPr>
            <a:r>
              <a:rPr lang="es-ES" b="1" u="sng" dirty="0" smtClean="0">
                <a:solidFill>
                  <a:schemeClr val="tx1"/>
                </a:solidFill>
              </a:rPr>
              <a:t>POBLACIÓN </a:t>
            </a:r>
          </a:p>
          <a:p>
            <a:pPr>
              <a:buNone/>
            </a:pPr>
            <a:r>
              <a:rPr lang="es-ES_tradnl" dirty="0" smtClean="0">
                <a:solidFill>
                  <a:schemeClr val="tx1"/>
                </a:solidFill>
              </a:rPr>
              <a:t>   Estudiantes, pobladores, Ejército, autoridades.</a:t>
            </a:r>
            <a:endParaRPr lang="es-ES" dirty="0" smtClean="0">
              <a:solidFill>
                <a:schemeClr val="tx1"/>
              </a:solidFill>
            </a:endParaRPr>
          </a:p>
          <a:p>
            <a:pPr>
              <a:buNone/>
            </a:pPr>
            <a:r>
              <a:rPr lang="es-ES" b="1" u="sng" dirty="0" smtClean="0">
                <a:solidFill>
                  <a:schemeClr val="tx1"/>
                </a:solidFill>
              </a:rPr>
              <a:t>MUESTRA</a:t>
            </a:r>
          </a:p>
          <a:p>
            <a:pPr>
              <a:buNone/>
            </a:pPr>
            <a:r>
              <a:rPr lang="es-ES" dirty="0" smtClean="0">
                <a:solidFill>
                  <a:schemeClr val="tx1"/>
                </a:solidFill>
              </a:rPr>
              <a:t>   52 adultos y 30 estudiantes 27estudiantes y 39 adultos.</a:t>
            </a:r>
            <a:endParaRPr lang="es-MX" dirty="0" smtClean="0">
              <a:solidFill>
                <a:schemeClr val="tx1"/>
              </a:solidFill>
            </a:endParaRPr>
          </a:p>
          <a:p>
            <a:pPr>
              <a:buNone/>
            </a:pPr>
            <a:endParaRPr lang="es-MX" dirty="0" smtClean="0">
              <a:solidFill>
                <a:schemeClr val="tx1"/>
              </a:solidFill>
            </a:endParaRPr>
          </a:p>
          <a:p>
            <a:pPr>
              <a:buNone/>
            </a:pPr>
            <a:r>
              <a:rPr lang="es-ES" dirty="0" smtClean="0">
                <a:solidFill>
                  <a:schemeClr val="tx1"/>
                </a:solidFill>
              </a:rPr>
              <a:t>  </a:t>
            </a:r>
          </a:p>
          <a:p>
            <a:pPr>
              <a:buNone/>
            </a:pPr>
            <a:endParaRPr lang="es-ES" b="1" dirty="0" smtClean="0"/>
          </a:p>
          <a:p>
            <a:endParaRPr lang="es-MX" dirty="0"/>
          </a:p>
        </p:txBody>
      </p:sp>
      <p:pic>
        <p:nvPicPr>
          <p:cNvPr id="5" name="Picture 2" descr="C:\Users\Director\Documents\tesis\rema completa informacion tesis\fotos insitu rema\Foto184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27784" y="4653136"/>
            <a:ext cx="3744416" cy="22048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onido grabado">
            <a:hlinkClick r:id="" action="ppaction://media"/>
          </p:cNvPr>
          <p:cNvPicPr>
            <a:picLocks noRot="1" noChangeAspect="1"/>
          </p:cNvPicPr>
          <p:nvPr>
            <a:wavAudioFile r:embed="rId1" name="Sonido grabado"/>
          </p:nvPr>
        </p:nvPicPr>
        <p:blipFill>
          <a:blip r:embed="rId4" cstate="print"/>
          <a:stretch>
            <a:fillRect/>
          </a:stretch>
        </p:blipFill>
        <p:spPr>
          <a:xfrm>
            <a:off x="8388424" y="6165304"/>
            <a:ext cx="304800" cy="30480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FONDO 1</Template>
  <TotalTime>1292</TotalTime>
  <Words>1724</Words>
  <Application>Microsoft Office PowerPoint</Application>
  <PresentationFormat>Presentación en pantalla (4:3)</PresentationFormat>
  <Paragraphs>331</Paragraphs>
  <Slides>54</Slides>
  <Notes>0</Notes>
  <HiddenSlides>0</HiddenSlides>
  <MMClips>50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Forma de onda</vt:lpstr>
      <vt:lpstr>Diapositiva 1</vt:lpstr>
      <vt:lpstr>     “DISEÑO DE UN CENTRO DE EDUCACIÓN AMBIENTAL  EN LA RESERVA ECOLÓGICA ARENILLAS”       </vt:lpstr>
      <vt:lpstr>      CAPITULO I: EL PROBLEMA DE LA INVESTIGACIÓN </vt:lpstr>
      <vt:lpstr>Diapositiva 4</vt:lpstr>
      <vt:lpstr>Diapositiva 5</vt:lpstr>
      <vt:lpstr>Diapositiva 6</vt:lpstr>
      <vt:lpstr>    CAPITULO II: MARCO TEÓRICO </vt:lpstr>
      <vt:lpstr>Diapositiva 8</vt:lpstr>
      <vt:lpstr>CAPITULO III: MARCO METODOLÓGICO </vt:lpstr>
      <vt:lpstr>Diapositiva 10</vt:lpstr>
      <vt:lpstr>CAPITULO IV: ANÁLISIS E INTERPRETACIÓN DE LOS RESULTADOS, ESTUDIANTES. </vt:lpstr>
      <vt:lpstr>CAPITULO IV: ANÁLISIS E INTERPRETACIÓN DE LOS RESULTADOS, ESTUDIANTES. </vt:lpstr>
      <vt:lpstr>Diapositiva 13</vt:lpstr>
      <vt:lpstr>Diapositiva 14</vt:lpstr>
      <vt:lpstr>Diapositiva 15</vt:lpstr>
      <vt:lpstr>Diapositiva 16</vt:lpstr>
      <vt:lpstr>Diapositiva 17</vt:lpstr>
      <vt:lpstr>Diapositiva 18</vt:lpstr>
      <vt:lpstr>   </vt:lpstr>
      <vt:lpstr>PROPUESTA </vt:lpstr>
      <vt:lpstr>ANTECEDENTES DE LA PROPUESTA</vt:lpstr>
      <vt:lpstr>Diapositiva 22</vt:lpstr>
      <vt:lpstr>Diapositiva 23</vt:lpstr>
      <vt:lpstr>Sostenibilidad del centro</vt:lpstr>
      <vt:lpstr>Ubicación de la Reserva Ecológica Arenillas</vt:lpstr>
      <vt:lpstr>Normas del visitante</vt:lpstr>
      <vt:lpstr>CROQUIS DEL CENTRO DE EDUCACIÓN AMBIENTAL</vt:lpstr>
      <vt:lpstr>AULA DE INTERPRETACIÓN AMBIENTAL</vt:lpstr>
      <vt:lpstr>Diapositiva 29</vt:lpstr>
      <vt:lpstr>Diapositiva 30</vt:lpstr>
      <vt:lpstr>Senderos Existentes en la Reserva</vt:lpstr>
      <vt:lpstr>Diapositiva 32</vt:lpstr>
      <vt:lpstr>Flora Existente</vt:lpstr>
      <vt:lpstr> Fauna Existente </vt:lpstr>
      <vt:lpstr>Amenazas existentes de Flora </vt:lpstr>
      <vt:lpstr>Amenazas existentes de Fauna</vt:lpstr>
      <vt:lpstr>Medio Interpretativo, banner y fichero de madera</vt:lpstr>
      <vt:lpstr>GALERÍA FOTOGRÁFICA</vt:lpstr>
      <vt:lpstr>Galería</vt:lpstr>
      <vt:lpstr>AULA ETNOBOTÁNICA</vt:lpstr>
      <vt:lpstr>Diapositiva 41</vt:lpstr>
      <vt:lpstr>Diapositiva 42</vt:lpstr>
      <vt:lpstr>Diapositiva 43</vt:lpstr>
      <vt:lpstr>ÁREA DE  RECUPERACIÓN DE ESPECIES NATIVAS O INTRODUCIDAS FAUNA Y FLORA </vt:lpstr>
      <vt:lpstr>Diapositiva 45</vt:lpstr>
      <vt:lpstr>Diapositiva 46</vt:lpstr>
      <vt:lpstr>Recuperación De Especies nativas o introducidas de flora</vt:lpstr>
      <vt:lpstr>Diapositiva 48</vt:lpstr>
      <vt:lpstr>Diapositiva 49</vt:lpstr>
      <vt:lpstr>ÁREA ADMINISTRATIVA </vt:lpstr>
      <vt:lpstr>Diapositiva 51</vt:lpstr>
      <vt:lpstr>Diapositiva 52</vt:lpstr>
      <vt:lpstr>Diapositiva 53</vt:lpstr>
      <vt:lpstr>Diapositiva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dc:title>
  <dc:creator>Director</dc:creator>
  <cp:lastModifiedBy>usuario</cp:lastModifiedBy>
  <cp:revision>98</cp:revision>
  <dcterms:created xsi:type="dcterms:W3CDTF">2014-01-15T12:42:37Z</dcterms:created>
  <dcterms:modified xsi:type="dcterms:W3CDTF">2014-02-09T23:53:29Z</dcterms:modified>
</cp:coreProperties>
</file>