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80" r:id="rId1"/>
  </p:sldMasterIdLst>
  <p:notesMasterIdLst>
    <p:notesMasterId r:id="rId33"/>
  </p:notesMasterIdLst>
  <p:sldIdLst>
    <p:sldId id="256" r:id="rId2"/>
    <p:sldId id="285" r:id="rId3"/>
    <p:sldId id="276" r:id="rId4"/>
    <p:sldId id="281" r:id="rId5"/>
    <p:sldId id="287" r:id="rId6"/>
    <p:sldId id="283" r:id="rId7"/>
    <p:sldId id="298" r:id="rId8"/>
    <p:sldId id="286" r:id="rId9"/>
    <p:sldId id="299" r:id="rId10"/>
    <p:sldId id="297" r:id="rId11"/>
    <p:sldId id="259" r:id="rId12"/>
    <p:sldId id="293" r:id="rId13"/>
    <p:sldId id="258" r:id="rId14"/>
    <p:sldId id="265" r:id="rId15"/>
    <p:sldId id="296" r:id="rId16"/>
    <p:sldId id="266" r:id="rId17"/>
    <p:sldId id="294" r:id="rId18"/>
    <p:sldId id="289" r:id="rId19"/>
    <p:sldId id="268" r:id="rId20"/>
    <p:sldId id="290" r:id="rId21"/>
    <p:sldId id="269" r:id="rId22"/>
    <p:sldId id="270" r:id="rId23"/>
    <p:sldId id="273" r:id="rId24"/>
    <p:sldId id="274" r:id="rId25"/>
    <p:sldId id="275" r:id="rId26"/>
    <p:sldId id="291" r:id="rId27"/>
    <p:sldId id="279" r:id="rId28"/>
    <p:sldId id="288" r:id="rId29"/>
    <p:sldId id="261" r:id="rId30"/>
    <p:sldId id="263" r:id="rId31"/>
    <p:sldId id="278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2" autoAdjust="0"/>
    <p:restoredTop sz="94660"/>
  </p:normalViewPr>
  <p:slideViewPr>
    <p:cSldViewPr>
      <p:cViewPr>
        <p:scale>
          <a:sx n="70" d="100"/>
          <a:sy n="70" d="100"/>
        </p:scale>
        <p:origin x="-68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3ECAA-3E68-42B2-A5E3-955E199F34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39CD6A-48BA-4248-81A2-58D461B4AE61}">
      <dgm:prSet phldrT="[Texto]" custT="1"/>
      <dgm:spPr/>
      <dgm:t>
        <a:bodyPr/>
        <a:lstStyle/>
        <a:p>
          <a:r>
            <a:rPr lang="es-EC" sz="2400" dirty="0" smtClean="0"/>
            <a:t>Evaluar la producción de explantes de mora sin espina </a:t>
          </a:r>
          <a:r>
            <a:rPr lang="es-EC" sz="2400" i="1" dirty="0" smtClean="0"/>
            <a:t>Rubus glaucus</a:t>
          </a:r>
          <a:r>
            <a:rPr lang="es-EC" sz="2400" dirty="0" smtClean="0"/>
            <a:t> </a:t>
          </a:r>
          <a:r>
            <a:rPr lang="es-ES" sz="2400" i="1" dirty="0" smtClean="0"/>
            <a:t>Benth</a:t>
          </a:r>
          <a:r>
            <a:rPr lang="es-EC" sz="2400" dirty="0" smtClean="0"/>
            <a:t> en la fase de multiplicación vegetativa en un sistema de inmersión temporal.</a:t>
          </a:r>
          <a:endParaRPr lang="es-ES" sz="2400" dirty="0"/>
        </a:p>
      </dgm:t>
    </dgm:pt>
    <dgm:pt modelId="{7D0FFD06-86F0-4A3B-8EA9-BE4A5473AFBE}" type="parTrans" cxnId="{D827E59B-8AA4-444A-82FB-0BF1A24953C1}">
      <dgm:prSet/>
      <dgm:spPr/>
      <dgm:t>
        <a:bodyPr/>
        <a:lstStyle/>
        <a:p>
          <a:endParaRPr lang="es-ES"/>
        </a:p>
      </dgm:t>
    </dgm:pt>
    <dgm:pt modelId="{4214F2CE-AB9F-45FC-AFBA-CF34E178C5B0}" type="sibTrans" cxnId="{D827E59B-8AA4-444A-82FB-0BF1A24953C1}">
      <dgm:prSet/>
      <dgm:spPr/>
      <dgm:t>
        <a:bodyPr/>
        <a:lstStyle/>
        <a:p>
          <a:endParaRPr lang="es-ES"/>
        </a:p>
      </dgm:t>
    </dgm:pt>
    <dgm:pt modelId="{FCB6905D-8E3E-4C6A-956C-DE3A6F847970}" type="pres">
      <dgm:prSet presAssocID="{F6B3ECAA-3E68-42B2-A5E3-955E199F3416}" presName="linear" presStyleCnt="0">
        <dgm:presLayoutVars>
          <dgm:dir/>
          <dgm:animLvl val="lvl"/>
          <dgm:resizeHandles val="exact"/>
        </dgm:presLayoutVars>
      </dgm:prSet>
      <dgm:spPr/>
    </dgm:pt>
    <dgm:pt modelId="{AFC3D79C-D39B-4756-A7A0-4F5E0DDED073}" type="pres">
      <dgm:prSet presAssocID="{D639CD6A-48BA-4248-81A2-58D461B4AE61}" presName="parentLin" presStyleCnt="0"/>
      <dgm:spPr/>
    </dgm:pt>
    <dgm:pt modelId="{35F94B1B-A24B-48DB-9F6F-90DFA9A03693}" type="pres">
      <dgm:prSet presAssocID="{D639CD6A-48BA-4248-81A2-58D461B4AE61}" presName="parentLeftMargin" presStyleLbl="node1" presStyleIdx="0" presStyleCnt="1"/>
      <dgm:spPr/>
    </dgm:pt>
    <dgm:pt modelId="{F0600FDB-97C3-44D9-943F-CCCED36BEC86}" type="pres">
      <dgm:prSet presAssocID="{D639CD6A-48BA-4248-81A2-58D461B4AE61}" presName="parentText" presStyleLbl="node1" presStyleIdx="0" presStyleCnt="1" custScaleX="142857" custScaleY="659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8D68C-3F34-4F91-8999-266AB849F06C}" type="pres">
      <dgm:prSet presAssocID="{D639CD6A-48BA-4248-81A2-58D461B4AE61}" presName="negativeSpace" presStyleCnt="0"/>
      <dgm:spPr/>
    </dgm:pt>
    <dgm:pt modelId="{6ADE75EE-38F7-4DB2-A166-27D0549452A9}" type="pres">
      <dgm:prSet presAssocID="{D639CD6A-48BA-4248-81A2-58D461B4AE61}" presName="childText" presStyleLbl="conFgAcc1" presStyleIdx="0" presStyleCnt="1" custScaleY="84739">
        <dgm:presLayoutVars>
          <dgm:bulletEnabled val="1"/>
        </dgm:presLayoutVars>
      </dgm:prSet>
      <dgm:spPr/>
    </dgm:pt>
  </dgm:ptLst>
  <dgm:cxnLst>
    <dgm:cxn modelId="{D827E59B-8AA4-444A-82FB-0BF1A24953C1}" srcId="{F6B3ECAA-3E68-42B2-A5E3-955E199F3416}" destId="{D639CD6A-48BA-4248-81A2-58D461B4AE61}" srcOrd="0" destOrd="0" parTransId="{7D0FFD06-86F0-4A3B-8EA9-BE4A5473AFBE}" sibTransId="{4214F2CE-AB9F-45FC-AFBA-CF34E178C5B0}"/>
    <dgm:cxn modelId="{EE608A80-FA2D-4B5F-9D71-28DAAFACD69A}" type="presOf" srcId="{D639CD6A-48BA-4248-81A2-58D461B4AE61}" destId="{F0600FDB-97C3-44D9-943F-CCCED36BEC86}" srcOrd="1" destOrd="0" presId="urn:microsoft.com/office/officeart/2005/8/layout/list1"/>
    <dgm:cxn modelId="{9838D0A4-F5F4-4361-B2A7-5BC65FD40966}" type="presOf" srcId="{F6B3ECAA-3E68-42B2-A5E3-955E199F3416}" destId="{FCB6905D-8E3E-4C6A-956C-DE3A6F847970}" srcOrd="0" destOrd="0" presId="urn:microsoft.com/office/officeart/2005/8/layout/list1"/>
    <dgm:cxn modelId="{9C793CAC-3318-41EA-A863-42BBFE0E4670}" type="presOf" srcId="{D639CD6A-48BA-4248-81A2-58D461B4AE61}" destId="{35F94B1B-A24B-48DB-9F6F-90DFA9A03693}" srcOrd="0" destOrd="0" presId="urn:microsoft.com/office/officeart/2005/8/layout/list1"/>
    <dgm:cxn modelId="{0F835BAD-53A5-4DC9-B773-1425D6311A77}" type="presParOf" srcId="{FCB6905D-8E3E-4C6A-956C-DE3A6F847970}" destId="{AFC3D79C-D39B-4756-A7A0-4F5E0DDED073}" srcOrd="0" destOrd="0" presId="urn:microsoft.com/office/officeart/2005/8/layout/list1"/>
    <dgm:cxn modelId="{F03B93C8-B288-49F0-82FD-06359B2F1E37}" type="presParOf" srcId="{AFC3D79C-D39B-4756-A7A0-4F5E0DDED073}" destId="{35F94B1B-A24B-48DB-9F6F-90DFA9A03693}" srcOrd="0" destOrd="0" presId="urn:microsoft.com/office/officeart/2005/8/layout/list1"/>
    <dgm:cxn modelId="{C04390E7-C8C6-4D32-AB36-6C245C0638FD}" type="presParOf" srcId="{AFC3D79C-D39B-4756-A7A0-4F5E0DDED073}" destId="{F0600FDB-97C3-44D9-943F-CCCED36BEC86}" srcOrd="1" destOrd="0" presId="urn:microsoft.com/office/officeart/2005/8/layout/list1"/>
    <dgm:cxn modelId="{863513AC-8E55-4FC0-8F10-E2222E04626A}" type="presParOf" srcId="{FCB6905D-8E3E-4C6A-956C-DE3A6F847970}" destId="{EE28D68C-3F34-4F91-8999-266AB849F06C}" srcOrd="1" destOrd="0" presId="urn:microsoft.com/office/officeart/2005/8/layout/list1"/>
    <dgm:cxn modelId="{474676BD-F255-4792-A59F-5BB56C3DD713}" type="presParOf" srcId="{FCB6905D-8E3E-4C6A-956C-DE3A6F847970}" destId="{6ADE75EE-38F7-4DB2-A166-27D0549452A9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D63C5-63E6-46D8-B67B-E9FAF58E9C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2DD984-5035-458E-B375-15794C353785}">
      <dgm:prSet phldrT="[Texto]" custT="1"/>
      <dgm:spPr/>
      <dgm:t>
        <a:bodyPr/>
        <a:lstStyle/>
        <a:p>
          <a:r>
            <a:rPr lang="es-ES" sz="1800" dirty="0" smtClean="0"/>
            <a:t>Seleccionar  la dosis óptima de los </a:t>
          </a:r>
          <a:r>
            <a:rPr lang="es-ES" sz="1800" dirty="0" err="1" smtClean="0"/>
            <a:t>fitorreguladores</a:t>
          </a:r>
          <a:r>
            <a:rPr lang="es-ES" sz="1800" dirty="0" smtClean="0"/>
            <a:t> BAP o </a:t>
          </a:r>
          <a:r>
            <a:rPr lang="es-ES" sz="1800" dirty="0" err="1" smtClean="0"/>
            <a:t>BAP+PBZ</a:t>
          </a:r>
          <a:r>
            <a:rPr lang="es-ES" sz="1800" dirty="0" smtClean="0"/>
            <a:t> en medio de cultivo líquido en inmersión parcial para la multiplicación de mora sin espina </a:t>
          </a:r>
          <a:r>
            <a:rPr lang="es-EC" sz="1800" i="1" dirty="0" smtClean="0"/>
            <a:t>Rubus glaucus </a:t>
          </a:r>
          <a:r>
            <a:rPr lang="es-ES" sz="1800" i="1" dirty="0" smtClean="0"/>
            <a:t>Benth</a:t>
          </a:r>
          <a:r>
            <a:rPr lang="es-ES" sz="1800" dirty="0" smtClean="0"/>
            <a:t>, a fin de establecerla en el sistema de inmersión temporal.</a:t>
          </a:r>
          <a:endParaRPr lang="es-ES" sz="1800" dirty="0"/>
        </a:p>
      </dgm:t>
    </dgm:pt>
    <dgm:pt modelId="{5F1732A5-53A1-4E61-858A-A79B0E734FF1}" type="parTrans" cxnId="{41833B01-3995-41C1-AFD8-5B63B8994DB6}">
      <dgm:prSet/>
      <dgm:spPr/>
      <dgm:t>
        <a:bodyPr/>
        <a:lstStyle/>
        <a:p>
          <a:endParaRPr lang="es-ES"/>
        </a:p>
      </dgm:t>
    </dgm:pt>
    <dgm:pt modelId="{7DCA3F8C-01C7-4F09-9748-33350EF1DB1D}" type="sibTrans" cxnId="{41833B01-3995-41C1-AFD8-5B63B8994DB6}">
      <dgm:prSet/>
      <dgm:spPr/>
      <dgm:t>
        <a:bodyPr/>
        <a:lstStyle/>
        <a:p>
          <a:endParaRPr lang="es-ES"/>
        </a:p>
      </dgm:t>
    </dgm:pt>
    <dgm:pt modelId="{81B7A249-9ABB-4DDC-A1B7-E3FBE8223E42}">
      <dgm:prSet phldrT="[Texto]" custT="1"/>
      <dgm:spPr/>
      <dgm:t>
        <a:bodyPr/>
        <a:lstStyle/>
        <a:p>
          <a:r>
            <a:rPr lang="es-ES" sz="1800" dirty="0" smtClean="0"/>
            <a:t>Evaluar tres frecuencias o tiempo de ciclo, para los explantes de mora sin espina </a:t>
          </a:r>
          <a:r>
            <a:rPr lang="es-EC" sz="1800" i="1" dirty="0" smtClean="0"/>
            <a:t>Rubus glaucus </a:t>
          </a:r>
          <a:r>
            <a:rPr lang="es-ES" sz="1800" i="1" dirty="0" smtClean="0"/>
            <a:t>Benth, </a:t>
          </a:r>
          <a:r>
            <a:rPr lang="es-ES" sz="1800" dirty="0" smtClean="0"/>
            <a:t>en la fase de multiplicación del SIT</a:t>
          </a:r>
          <a:r>
            <a:rPr lang="es-EC" sz="1800" dirty="0" smtClean="0"/>
            <a:t>.</a:t>
          </a:r>
          <a:endParaRPr lang="es-ES" sz="1800" dirty="0"/>
        </a:p>
      </dgm:t>
    </dgm:pt>
    <dgm:pt modelId="{2DF74859-10DE-41E4-85BB-9F6449F78A8E}" type="parTrans" cxnId="{63466F53-FCCE-442A-8646-CD3E78F3BA31}">
      <dgm:prSet/>
      <dgm:spPr/>
      <dgm:t>
        <a:bodyPr/>
        <a:lstStyle/>
        <a:p>
          <a:endParaRPr lang="es-ES"/>
        </a:p>
      </dgm:t>
    </dgm:pt>
    <dgm:pt modelId="{D6C88B83-086C-432D-BDA5-797DA9B4E4D1}" type="sibTrans" cxnId="{63466F53-FCCE-442A-8646-CD3E78F3BA31}">
      <dgm:prSet/>
      <dgm:spPr/>
      <dgm:t>
        <a:bodyPr/>
        <a:lstStyle/>
        <a:p>
          <a:endParaRPr lang="es-ES"/>
        </a:p>
      </dgm:t>
    </dgm:pt>
    <dgm:pt modelId="{E106287A-627E-49AF-AA61-E1000AF180CF}">
      <dgm:prSet phldrT="[Texto]" custT="1"/>
      <dgm:spPr/>
      <dgm:t>
        <a:bodyPr/>
        <a:lstStyle/>
        <a:p>
          <a:r>
            <a:rPr lang="es-ES" sz="1800" dirty="0" smtClean="0"/>
            <a:t>Analizar financiera y económicamente el costo de la producción de la mora de Catilla sin espina </a:t>
          </a:r>
          <a:r>
            <a:rPr lang="es-EC" sz="1800" i="1" dirty="0" smtClean="0"/>
            <a:t>Rubus glaucus </a:t>
          </a:r>
          <a:r>
            <a:rPr lang="es-ES" sz="1800" i="1" dirty="0" smtClean="0"/>
            <a:t>Benth</a:t>
          </a:r>
          <a:r>
            <a:rPr lang="es-EC" sz="1800" dirty="0" smtClean="0"/>
            <a:t> en la fase de multiplicación en el sistema de inmersión temporal.</a:t>
          </a:r>
          <a:endParaRPr lang="es-ES" sz="1800" dirty="0"/>
        </a:p>
      </dgm:t>
    </dgm:pt>
    <dgm:pt modelId="{C49021DB-253D-4A02-88AA-B9384A14B9A1}" type="parTrans" cxnId="{FCE25B82-CB6A-4E53-BEBA-F94FFCCCDD3D}">
      <dgm:prSet/>
      <dgm:spPr/>
      <dgm:t>
        <a:bodyPr/>
        <a:lstStyle/>
        <a:p>
          <a:endParaRPr lang="es-ES"/>
        </a:p>
      </dgm:t>
    </dgm:pt>
    <dgm:pt modelId="{06C4F6F2-3E73-4EED-BF17-A7A8B5D62280}" type="sibTrans" cxnId="{FCE25B82-CB6A-4E53-BEBA-F94FFCCCDD3D}">
      <dgm:prSet/>
      <dgm:spPr/>
      <dgm:t>
        <a:bodyPr/>
        <a:lstStyle/>
        <a:p>
          <a:endParaRPr lang="es-ES"/>
        </a:p>
      </dgm:t>
    </dgm:pt>
    <dgm:pt modelId="{8861523D-641B-4816-AD03-9B1DD334D7B4}" type="pres">
      <dgm:prSet presAssocID="{6FFD63C5-63E6-46D8-B67B-E9FAF58E9CC4}" presName="linear" presStyleCnt="0">
        <dgm:presLayoutVars>
          <dgm:dir/>
          <dgm:animLvl val="lvl"/>
          <dgm:resizeHandles val="exact"/>
        </dgm:presLayoutVars>
      </dgm:prSet>
      <dgm:spPr/>
    </dgm:pt>
    <dgm:pt modelId="{879A0E0F-C6B5-44F1-A2BE-3BA21BCA2921}" type="pres">
      <dgm:prSet presAssocID="{8F2DD984-5035-458E-B375-15794C353785}" presName="parentLin" presStyleCnt="0"/>
      <dgm:spPr/>
    </dgm:pt>
    <dgm:pt modelId="{A3370F4F-028D-4F17-A344-DE0DBCF885B3}" type="pres">
      <dgm:prSet presAssocID="{8F2DD984-5035-458E-B375-15794C353785}" presName="parentLeftMargin" presStyleLbl="node1" presStyleIdx="0" presStyleCnt="3"/>
      <dgm:spPr/>
    </dgm:pt>
    <dgm:pt modelId="{456BCEF1-7B2B-4FDE-9C73-CBC3F91CAE60}" type="pres">
      <dgm:prSet presAssocID="{8F2DD984-5035-458E-B375-15794C353785}" presName="parentText" presStyleLbl="node1" presStyleIdx="0" presStyleCnt="3" custScaleX="142857" custScaleY="7374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D139DE-71C2-4BCD-81A0-FDC7D98BC6CF}" type="pres">
      <dgm:prSet presAssocID="{8F2DD984-5035-458E-B375-15794C353785}" presName="negativeSpace" presStyleCnt="0"/>
      <dgm:spPr/>
    </dgm:pt>
    <dgm:pt modelId="{36363790-8617-4212-B727-FCE82A5C40FA}" type="pres">
      <dgm:prSet presAssocID="{8F2DD984-5035-458E-B375-15794C353785}" presName="childText" presStyleLbl="conFgAcc1" presStyleIdx="0" presStyleCnt="3" custScaleY="250478">
        <dgm:presLayoutVars>
          <dgm:bulletEnabled val="1"/>
        </dgm:presLayoutVars>
      </dgm:prSet>
      <dgm:spPr/>
    </dgm:pt>
    <dgm:pt modelId="{D73E9EB3-28C3-4805-BACC-C2F7BBE8BCF1}" type="pres">
      <dgm:prSet presAssocID="{7DCA3F8C-01C7-4F09-9748-33350EF1DB1D}" presName="spaceBetweenRectangles" presStyleCnt="0"/>
      <dgm:spPr/>
    </dgm:pt>
    <dgm:pt modelId="{3085D651-2ECA-45F3-B09C-B590221DEA9C}" type="pres">
      <dgm:prSet presAssocID="{81B7A249-9ABB-4DDC-A1B7-E3FBE8223E42}" presName="parentLin" presStyleCnt="0"/>
      <dgm:spPr/>
    </dgm:pt>
    <dgm:pt modelId="{5C2FD425-082F-44D6-B7FC-6C325654AAEA}" type="pres">
      <dgm:prSet presAssocID="{81B7A249-9ABB-4DDC-A1B7-E3FBE8223E42}" presName="parentLeftMargin" presStyleLbl="node1" presStyleIdx="0" presStyleCnt="3"/>
      <dgm:spPr/>
    </dgm:pt>
    <dgm:pt modelId="{846C4404-9D42-475D-8320-A3675D2AC327}" type="pres">
      <dgm:prSet presAssocID="{81B7A249-9ABB-4DDC-A1B7-E3FBE8223E42}" presName="parentText" presStyleLbl="node1" presStyleIdx="1" presStyleCnt="3" custScaleX="142857" custScaleY="4792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6C95A-8E6B-4BB4-AD6F-94744122E8E8}" type="pres">
      <dgm:prSet presAssocID="{81B7A249-9ABB-4DDC-A1B7-E3FBE8223E42}" presName="negativeSpace" presStyleCnt="0"/>
      <dgm:spPr/>
    </dgm:pt>
    <dgm:pt modelId="{ACD7BD0F-2ABF-46BF-A7BB-0BD8B4C563FE}" type="pres">
      <dgm:prSet presAssocID="{81B7A249-9ABB-4DDC-A1B7-E3FBE8223E42}" presName="childText" presStyleLbl="conFgAcc1" presStyleIdx="1" presStyleCnt="3" custScaleY="250478">
        <dgm:presLayoutVars>
          <dgm:bulletEnabled val="1"/>
        </dgm:presLayoutVars>
      </dgm:prSet>
      <dgm:spPr/>
    </dgm:pt>
    <dgm:pt modelId="{5CAC9E48-291A-4ADB-B9E2-90E4DEFDA398}" type="pres">
      <dgm:prSet presAssocID="{D6C88B83-086C-432D-BDA5-797DA9B4E4D1}" presName="spaceBetweenRectangles" presStyleCnt="0"/>
      <dgm:spPr/>
    </dgm:pt>
    <dgm:pt modelId="{38A4FD8D-A37E-4A6F-A653-8F0B83D31A2D}" type="pres">
      <dgm:prSet presAssocID="{E106287A-627E-49AF-AA61-E1000AF180CF}" presName="parentLin" presStyleCnt="0"/>
      <dgm:spPr/>
    </dgm:pt>
    <dgm:pt modelId="{5A51F248-852A-4337-93CF-9B5F5768285D}" type="pres">
      <dgm:prSet presAssocID="{E106287A-627E-49AF-AA61-E1000AF180CF}" presName="parentLeftMargin" presStyleLbl="node1" presStyleIdx="1" presStyleCnt="3"/>
      <dgm:spPr/>
    </dgm:pt>
    <dgm:pt modelId="{DDB98A56-8594-4273-B88F-BFCDBB738B02}" type="pres">
      <dgm:prSet presAssocID="{E106287A-627E-49AF-AA61-E1000AF180CF}" presName="parentText" presStyleLbl="node1" presStyleIdx="2" presStyleCnt="3" custScaleX="142857" custScaleY="5529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EA5B5B-2891-4BF1-8985-B10448CE6EF2}" type="pres">
      <dgm:prSet presAssocID="{E106287A-627E-49AF-AA61-E1000AF180CF}" presName="negativeSpace" presStyleCnt="0"/>
      <dgm:spPr/>
    </dgm:pt>
    <dgm:pt modelId="{CA4FD18C-F0A1-4772-B8D8-431DA8F3838A}" type="pres">
      <dgm:prSet presAssocID="{E106287A-627E-49AF-AA61-E1000AF180CF}" presName="childText" presStyleLbl="conFgAcc1" presStyleIdx="2" presStyleCnt="3" custScaleY="250478">
        <dgm:presLayoutVars>
          <dgm:bulletEnabled val="1"/>
        </dgm:presLayoutVars>
      </dgm:prSet>
      <dgm:spPr/>
    </dgm:pt>
  </dgm:ptLst>
  <dgm:cxnLst>
    <dgm:cxn modelId="{3CBC4BBF-82FA-42DF-AC9F-6FB8A75CACFE}" type="presOf" srcId="{E106287A-627E-49AF-AA61-E1000AF180CF}" destId="{DDB98A56-8594-4273-B88F-BFCDBB738B02}" srcOrd="1" destOrd="0" presId="urn:microsoft.com/office/officeart/2005/8/layout/list1"/>
    <dgm:cxn modelId="{41833B01-3995-41C1-AFD8-5B63B8994DB6}" srcId="{6FFD63C5-63E6-46D8-B67B-E9FAF58E9CC4}" destId="{8F2DD984-5035-458E-B375-15794C353785}" srcOrd="0" destOrd="0" parTransId="{5F1732A5-53A1-4E61-858A-A79B0E734FF1}" sibTransId="{7DCA3F8C-01C7-4F09-9748-33350EF1DB1D}"/>
    <dgm:cxn modelId="{8D491004-FE89-4F16-B3B4-CE78331082B3}" type="presOf" srcId="{81B7A249-9ABB-4DDC-A1B7-E3FBE8223E42}" destId="{5C2FD425-082F-44D6-B7FC-6C325654AAEA}" srcOrd="0" destOrd="0" presId="urn:microsoft.com/office/officeart/2005/8/layout/list1"/>
    <dgm:cxn modelId="{78BF4545-F9C4-4D5F-AE07-0063C599A7DF}" type="presOf" srcId="{6FFD63C5-63E6-46D8-B67B-E9FAF58E9CC4}" destId="{8861523D-641B-4816-AD03-9B1DD334D7B4}" srcOrd="0" destOrd="0" presId="urn:microsoft.com/office/officeart/2005/8/layout/list1"/>
    <dgm:cxn modelId="{9BC5D684-576D-4E49-964D-A8AADA36C2C4}" type="presOf" srcId="{8F2DD984-5035-458E-B375-15794C353785}" destId="{A3370F4F-028D-4F17-A344-DE0DBCF885B3}" srcOrd="0" destOrd="0" presId="urn:microsoft.com/office/officeart/2005/8/layout/list1"/>
    <dgm:cxn modelId="{63466F53-FCCE-442A-8646-CD3E78F3BA31}" srcId="{6FFD63C5-63E6-46D8-B67B-E9FAF58E9CC4}" destId="{81B7A249-9ABB-4DDC-A1B7-E3FBE8223E42}" srcOrd="1" destOrd="0" parTransId="{2DF74859-10DE-41E4-85BB-9F6449F78A8E}" sibTransId="{D6C88B83-086C-432D-BDA5-797DA9B4E4D1}"/>
    <dgm:cxn modelId="{CF454556-9C28-49BC-A562-BA2AEDFEE4E8}" type="presOf" srcId="{8F2DD984-5035-458E-B375-15794C353785}" destId="{456BCEF1-7B2B-4FDE-9C73-CBC3F91CAE60}" srcOrd="1" destOrd="0" presId="urn:microsoft.com/office/officeart/2005/8/layout/list1"/>
    <dgm:cxn modelId="{FCE25B82-CB6A-4E53-BEBA-F94FFCCCDD3D}" srcId="{6FFD63C5-63E6-46D8-B67B-E9FAF58E9CC4}" destId="{E106287A-627E-49AF-AA61-E1000AF180CF}" srcOrd="2" destOrd="0" parTransId="{C49021DB-253D-4A02-88AA-B9384A14B9A1}" sibTransId="{06C4F6F2-3E73-4EED-BF17-A7A8B5D62280}"/>
    <dgm:cxn modelId="{0CB68870-3FFA-4342-B8D3-490E45AADF0C}" type="presOf" srcId="{81B7A249-9ABB-4DDC-A1B7-E3FBE8223E42}" destId="{846C4404-9D42-475D-8320-A3675D2AC327}" srcOrd="1" destOrd="0" presId="urn:microsoft.com/office/officeart/2005/8/layout/list1"/>
    <dgm:cxn modelId="{3D8E165A-5F44-4FC7-B2AE-3B65E56176EA}" type="presOf" srcId="{E106287A-627E-49AF-AA61-E1000AF180CF}" destId="{5A51F248-852A-4337-93CF-9B5F5768285D}" srcOrd="0" destOrd="0" presId="urn:microsoft.com/office/officeart/2005/8/layout/list1"/>
    <dgm:cxn modelId="{DD05966D-D532-483C-995F-8F68FAB680DD}" type="presParOf" srcId="{8861523D-641B-4816-AD03-9B1DD334D7B4}" destId="{879A0E0F-C6B5-44F1-A2BE-3BA21BCA2921}" srcOrd="0" destOrd="0" presId="urn:microsoft.com/office/officeart/2005/8/layout/list1"/>
    <dgm:cxn modelId="{96F887BF-D080-4943-84AE-AD13D4F4C25E}" type="presParOf" srcId="{879A0E0F-C6B5-44F1-A2BE-3BA21BCA2921}" destId="{A3370F4F-028D-4F17-A344-DE0DBCF885B3}" srcOrd="0" destOrd="0" presId="urn:microsoft.com/office/officeart/2005/8/layout/list1"/>
    <dgm:cxn modelId="{0F0F5881-A202-49CB-9700-0753E570F5D7}" type="presParOf" srcId="{879A0E0F-C6B5-44F1-A2BE-3BA21BCA2921}" destId="{456BCEF1-7B2B-4FDE-9C73-CBC3F91CAE60}" srcOrd="1" destOrd="0" presId="urn:microsoft.com/office/officeart/2005/8/layout/list1"/>
    <dgm:cxn modelId="{E346A749-10C4-4314-B96D-898E9BF08AC3}" type="presParOf" srcId="{8861523D-641B-4816-AD03-9B1DD334D7B4}" destId="{10D139DE-71C2-4BCD-81A0-FDC7D98BC6CF}" srcOrd="1" destOrd="0" presId="urn:microsoft.com/office/officeart/2005/8/layout/list1"/>
    <dgm:cxn modelId="{343C1AF6-5F2E-47F5-863E-825785414116}" type="presParOf" srcId="{8861523D-641B-4816-AD03-9B1DD334D7B4}" destId="{36363790-8617-4212-B727-FCE82A5C40FA}" srcOrd="2" destOrd="0" presId="urn:microsoft.com/office/officeart/2005/8/layout/list1"/>
    <dgm:cxn modelId="{B58E6CF6-0966-4355-AAB6-AD0445E457F4}" type="presParOf" srcId="{8861523D-641B-4816-AD03-9B1DD334D7B4}" destId="{D73E9EB3-28C3-4805-BACC-C2F7BBE8BCF1}" srcOrd="3" destOrd="0" presId="urn:microsoft.com/office/officeart/2005/8/layout/list1"/>
    <dgm:cxn modelId="{B0668376-A59C-4E55-94C2-90889B842900}" type="presParOf" srcId="{8861523D-641B-4816-AD03-9B1DD334D7B4}" destId="{3085D651-2ECA-45F3-B09C-B590221DEA9C}" srcOrd="4" destOrd="0" presId="urn:microsoft.com/office/officeart/2005/8/layout/list1"/>
    <dgm:cxn modelId="{1DAF53DC-B7E1-4676-8EFE-6E650ACF91DA}" type="presParOf" srcId="{3085D651-2ECA-45F3-B09C-B590221DEA9C}" destId="{5C2FD425-082F-44D6-B7FC-6C325654AAEA}" srcOrd="0" destOrd="0" presId="urn:microsoft.com/office/officeart/2005/8/layout/list1"/>
    <dgm:cxn modelId="{B2C18EF9-4CE6-4FDC-B717-281D385D7F9C}" type="presParOf" srcId="{3085D651-2ECA-45F3-B09C-B590221DEA9C}" destId="{846C4404-9D42-475D-8320-A3675D2AC327}" srcOrd="1" destOrd="0" presId="urn:microsoft.com/office/officeart/2005/8/layout/list1"/>
    <dgm:cxn modelId="{1F47A2E8-5372-4314-82F6-232A87DD2A69}" type="presParOf" srcId="{8861523D-641B-4816-AD03-9B1DD334D7B4}" destId="{03E6C95A-8E6B-4BB4-AD6F-94744122E8E8}" srcOrd="5" destOrd="0" presId="urn:microsoft.com/office/officeart/2005/8/layout/list1"/>
    <dgm:cxn modelId="{19F99F1A-A426-4713-8BFC-5702DE883103}" type="presParOf" srcId="{8861523D-641B-4816-AD03-9B1DD334D7B4}" destId="{ACD7BD0F-2ABF-46BF-A7BB-0BD8B4C563FE}" srcOrd="6" destOrd="0" presId="urn:microsoft.com/office/officeart/2005/8/layout/list1"/>
    <dgm:cxn modelId="{D68F444F-39B6-41EA-8248-7AE17D6FF270}" type="presParOf" srcId="{8861523D-641B-4816-AD03-9B1DD334D7B4}" destId="{5CAC9E48-291A-4ADB-B9E2-90E4DEFDA398}" srcOrd="7" destOrd="0" presId="urn:microsoft.com/office/officeart/2005/8/layout/list1"/>
    <dgm:cxn modelId="{2F6CE707-BB6E-4E85-B1A7-2254A998080A}" type="presParOf" srcId="{8861523D-641B-4816-AD03-9B1DD334D7B4}" destId="{38A4FD8D-A37E-4A6F-A653-8F0B83D31A2D}" srcOrd="8" destOrd="0" presId="urn:microsoft.com/office/officeart/2005/8/layout/list1"/>
    <dgm:cxn modelId="{8A6E3012-3375-46A6-99D8-461F49066FD2}" type="presParOf" srcId="{38A4FD8D-A37E-4A6F-A653-8F0B83D31A2D}" destId="{5A51F248-852A-4337-93CF-9B5F5768285D}" srcOrd="0" destOrd="0" presId="urn:microsoft.com/office/officeart/2005/8/layout/list1"/>
    <dgm:cxn modelId="{3CB02203-A4E3-48F8-B738-3649070930D1}" type="presParOf" srcId="{38A4FD8D-A37E-4A6F-A653-8F0B83D31A2D}" destId="{DDB98A56-8594-4273-B88F-BFCDBB738B02}" srcOrd="1" destOrd="0" presId="urn:microsoft.com/office/officeart/2005/8/layout/list1"/>
    <dgm:cxn modelId="{5ED9F38B-004B-402D-9664-5A1689EA738F}" type="presParOf" srcId="{8861523D-641B-4816-AD03-9B1DD334D7B4}" destId="{F3EA5B5B-2891-4BF1-8985-B10448CE6EF2}" srcOrd="9" destOrd="0" presId="urn:microsoft.com/office/officeart/2005/8/layout/list1"/>
    <dgm:cxn modelId="{446B1D7C-B97C-4EAE-B00C-ADDDD3095C8F}" type="presParOf" srcId="{8861523D-641B-4816-AD03-9B1DD334D7B4}" destId="{CA4FD18C-F0A1-4772-B8D8-431DA8F3838A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CB6D4-5D38-4258-B277-72B67DB4D4B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A2D26A-E050-4DFC-B881-E9D3FAD9BD7C}">
      <dgm:prSet phldrT="[Texto]" custT="1"/>
      <dgm:spPr/>
      <dgm:t>
        <a:bodyPr/>
        <a:lstStyle/>
        <a:p>
          <a:r>
            <a:rPr lang="es-EC" sz="1400" dirty="0" smtClean="0"/>
            <a:t>El medio de </a:t>
          </a:r>
          <a:r>
            <a:rPr lang="es-EC" sz="1400" b="1" dirty="0" err="1" smtClean="0"/>
            <a:t>T1</a:t>
          </a:r>
          <a:r>
            <a:rPr lang="es-EC" sz="1400" dirty="0" smtClean="0"/>
            <a:t> que contenía </a:t>
          </a:r>
          <a:r>
            <a:rPr lang="es-EC" sz="1400" b="1" dirty="0" smtClean="0"/>
            <a:t>BAP sin CULTAR</a:t>
          </a:r>
          <a:r>
            <a:rPr lang="es-EC" sz="1400" dirty="0" smtClean="0"/>
            <a:t>, resultó ser más eficiente para el número de brotes y su crecimiento,  debido a que el 6- </a:t>
          </a:r>
          <a:r>
            <a:rPr lang="es-EC" sz="1400" dirty="0" err="1" smtClean="0"/>
            <a:t>bencilaminopurina</a:t>
          </a:r>
          <a:r>
            <a:rPr lang="es-EC" sz="1400" dirty="0" smtClean="0"/>
            <a:t> (BAP), se encuentra entre las citoquininas más activas, </a:t>
          </a:r>
          <a:r>
            <a:rPr lang="es-EC" sz="1400" dirty="0" err="1" smtClean="0"/>
            <a:t>Khosravi</a:t>
          </a:r>
          <a:r>
            <a:rPr lang="es-EC" sz="1400" dirty="0" smtClean="0"/>
            <a:t> </a:t>
          </a:r>
          <a:r>
            <a:rPr lang="es-EC" sz="1400" i="1" dirty="0" smtClean="0"/>
            <a:t>et al</a:t>
          </a:r>
          <a:r>
            <a:rPr lang="es-EC" sz="1400" dirty="0" smtClean="0"/>
            <a:t>. (2007), citado por </a:t>
          </a:r>
          <a:r>
            <a:rPr lang="es-ES" sz="1400" dirty="0" smtClean="0"/>
            <a:t>(</a:t>
          </a:r>
          <a:r>
            <a:rPr lang="es-ES" sz="1400" dirty="0" err="1" smtClean="0"/>
            <a:t>Bayanati</a:t>
          </a:r>
          <a:r>
            <a:rPr lang="es-ES" sz="1400" dirty="0" smtClean="0"/>
            <a:t> &amp; </a:t>
          </a:r>
          <a:r>
            <a:rPr lang="es-ES" sz="1400" dirty="0" err="1" smtClean="0"/>
            <a:t>Mortazavi</a:t>
          </a:r>
          <a:r>
            <a:rPr lang="es-ES" sz="1400" dirty="0" smtClean="0"/>
            <a:t>, 2013)</a:t>
          </a:r>
          <a:r>
            <a:rPr lang="es-EC" sz="1400" dirty="0" smtClean="0"/>
            <a:t>. </a:t>
          </a:r>
          <a:endParaRPr lang="es-ES" sz="1400" dirty="0"/>
        </a:p>
      </dgm:t>
    </dgm:pt>
    <dgm:pt modelId="{FF50B207-087B-4799-AE82-7EFCE2144F50}" type="parTrans" cxnId="{4146AF99-D4D8-4CFD-BFB4-67DDAB6985D0}">
      <dgm:prSet/>
      <dgm:spPr/>
      <dgm:t>
        <a:bodyPr/>
        <a:lstStyle/>
        <a:p>
          <a:endParaRPr lang="es-ES"/>
        </a:p>
      </dgm:t>
    </dgm:pt>
    <dgm:pt modelId="{B492FD69-A85B-4ADB-88F6-074632256BCB}" type="sibTrans" cxnId="{4146AF99-D4D8-4CFD-BFB4-67DDAB6985D0}">
      <dgm:prSet/>
      <dgm:spPr/>
      <dgm:t>
        <a:bodyPr/>
        <a:lstStyle/>
        <a:p>
          <a:endParaRPr lang="es-ES"/>
        </a:p>
      </dgm:t>
    </dgm:pt>
    <dgm:pt modelId="{466E6338-BB91-4175-B471-0C80CEF29A2F}">
      <dgm:prSet phldrT="[Texto]" custT="1"/>
      <dgm:spPr/>
      <dgm:t>
        <a:bodyPr/>
        <a:lstStyle/>
        <a:p>
          <a:r>
            <a:rPr lang="es-EC" sz="1400" dirty="0" smtClean="0"/>
            <a:t>El uso del paclobutrazol posibilitó la reducción del tamaño </a:t>
          </a:r>
          <a:r>
            <a:rPr lang="es-ES" sz="1400" dirty="0" smtClean="0"/>
            <a:t>(Milagros, et al., 2005)</a:t>
          </a:r>
          <a:r>
            <a:rPr lang="es-EC" sz="1400" dirty="0" smtClean="0"/>
            <a:t>, debido a que el </a:t>
          </a:r>
          <a:r>
            <a:rPr lang="es-EC" sz="1400" b="1" dirty="0" smtClean="0"/>
            <a:t>paclobutrazol</a:t>
          </a:r>
          <a:r>
            <a:rPr lang="es-EC" sz="1400" dirty="0" smtClean="0"/>
            <a:t> está relacionado con la </a:t>
          </a:r>
          <a:r>
            <a:rPr lang="es-EC" sz="1400" b="1" dirty="0" smtClean="0"/>
            <a:t>inhibición de la biosíntesis de giberelinas</a:t>
          </a:r>
          <a:r>
            <a:rPr lang="es-EC" sz="1400" dirty="0" smtClean="0"/>
            <a:t> y como consecuencia la disminución del crecimiento vegetativo como afirman </a:t>
          </a:r>
          <a:r>
            <a:rPr lang="es-ES" sz="1400" dirty="0" smtClean="0"/>
            <a:t>Rodríguez, Aranguren, &amp; </a:t>
          </a:r>
          <a:r>
            <a:rPr lang="es-ES" sz="1400" dirty="0" err="1" smtClean="0"/>
            <a:t>Farrés</a:t>
          </a:r>
          <a:r>
            <a:rPr lang="es-ES" sz="1400" dirty="0" smtClean="0"/>
            <a:t>, (2005).</a:t>
          </a:r>
          <a:r>
            <a:rPr lang="es-EC" sz="1400" dirty="0" smtClean="0"/>
            <a:t> </a:t>
          </a:r>
          <a:endParaRPr lang="es-ES" sz="1400" dirty="0"/>
        </a:p>
      </dgm:t>
    </dgm:pt>
    <dgm:pt modelId="{27F4C70B-9D88-4D06-AE36-867BE86AAD97}" type="parTrans" cxnId="{B934BD22-351E-4CF8-B690-32D36A82A206}">
      <dgm:prSet/>
      <dgm:spPr/>
      <dgm:t>
        <a:bodyPr/>
        <a:lstStyle/>
        <a:p>
          <a:endParaRPr lang="es-ES"/>
        </a:p>
      </dgm:t>
    </dgm:pt>
    <dgm:pt modelId="{D8F0E8C1-3E0D-4829-A60B-7DDB9D8101D7}" type="sibTrans" cxnId="{B934BD22-351E-4CF8-B690-32D36A82A206}">
      <dgm:prSet/>
      <dgm:spPr/>
      <dgm:t>
        <a:bodyPr/>
        <a:lstStyle/>
        <a:p>
          <a:endParaRPr lang="es-ES"/>
        </a:p>
      </dgm:t>
    </dgm:pt>
    <dgm:pt modelId="{192CBDEC-ADBF-4096-811F-27070C2FE9C4}">
      <dgm:prSet phldrT="[Texto]" custT="1"/>
      <dgm:spPr/>
      <dgm:t>
        <a:bodyPr/>
        <a:lstStyle/>
        <a:p>
          <a:r>
            <a:rPr lang="es-EC" sz="1400" dirty="0" smtClean="0"/>
            <a:t>En el </a:t>
          </a:r>
          <a:r>
            <a:rPr lang="es-EC" sz="1400" dirty="0" err="1" smtClean="0"/>
            <a:t>T4</a:t>
          </a:r>
          <a:r>
            <a:rPr lang="es-EC" sz="1400" dirty="0" smtClean="0"/>
            <a:t> (BAP: 1.3 mg.L-1; CULTAR: 1.75 mg.L-1), no se distingue el número de brotes ya que el CULTAR causó mayor efecto por la alta concentración, lo que provocó disminución y retardo del crecimiento de los brotes. </a:t>
          </a:r>
          <a:endParaRPr lang="es-ES" sz="1400" dirty="0"/>
        </a:p>
      </dgm:t>
    </dgm:pt>
    <dgm:pt modelId="{2CA4DA8C-4E1E-4C60-9334-CC73FDDCEAB8}" type="parTrans" cxnId="{8C0B2658-1594-4EA7-9FE2-D5A9DB10EBDD}">
      <dgm:prSet/>
      <dgm:spPr/>
      <dgm:t>
        <a:bodyPr/>
        <a:lstStyle/>
        <a:p>
          <a:endParaRPr lang="es-ES"/>
        </a:p>
      </dgm:t>
    </dgm:pt>
    <dgm:pt modelId="{7731A46B-B0F6-470F-8021-ADBA3C60F254}" type="sibTrans" cxnId="{8C0B2658-1594-4EA7-9FE2-D5A9DB10EBDD}">
      <dgm:prSet/>
      <dgm:spPr/>
      <dgm:t>
        <a:bodyPr/>
        <a:lstStyle/>
        <a:p>
          <a:endParaRPr lang="es-ES"/>
        </a:p>
      </dgm:t>
    </dgm:pt>
    <dgm:pt modelId="{0B29B20D-1EF4-461A-8B96-126D5039AB99}" type="pres">
      <dgm:prSet presAssocID="{48BCB6D4-5D38-4258-B277-72B67DB4D4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385978-02C9-4201-A048-6FAD0934790D}" type="pres">
      <dgm:prSet presAssocID="{6CA2D26A-E050-4DFC-B881-E9D3FAD9BD7C}" presName="parentLin" presStyleCnt="0"/>
      <dgm:spPr/>
    </dgm:pt>
    <dgm:pt modelId="{7510B585-302A-4EFF-80AF-13493B037C68}" type="pres">
      <dgm:prSet presAssocID="{6CA2D26A-E050-4DFC-B881-E9D3FAD9BD7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C90C399-4F07-4D5F-8F0D-6F09C588C5A8}" type="pres">
      <dgm:prSet presAssocID="{6CA2D26A-E050-4DFC-B881-E9D3FAD9BD7C}" presName="parentText" presStyleLbl="node1" presStyleIdx="0" presStyleCnt="3" custScaleX="142857" custScaleY="2435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987036-2F0A-4482-8E10-44039208D80D}" type="pres">
      <dgm:prSet presAssocID="{6CA2D26A-E050-4DFC-B881-E9D3FAD9BD7C}" presName="negativeSpace" presStyleCnt="0"/>
      <dgm:spPr/>
    </dgm:pt>
    <dgm:pt modelId="{BF3A8E6E-8BC5-4919-AEDB-E5EF13888269}" type="pres">
      <dgm:prSet presAssocID="{6CA2D26A-E050-4DFC-B881-E9D3FAD9BD7C}" presName="childText" presStyleLbl="conFgAcc1" presStyleIdx="0" presStyleCnt="3">
        <dgm:presLayoutVars>
          <dgm:bulletEnabled val="1"/>
        </dgm:presLayoutVars>
      </dgm:prSet>
      <dgm:spPr/>
    </dgm:pt>
    <dgm:pt modelId="{E07D625C-1C20-4843-B3CE-8908E41EEB7C}" type="pres">
      <dgm:prSet presAssocID="{B492FD69-A85B-4ADB-88F6-074632256BCB}" presName="spaceBetweenRectangles" presStyleCnt="0"/>
      <dgm:spPr/>
    </dgm:pt>
    <dgm:pt modelId="{F43F263D-DE91-4087-B41C-8B667BF6ACAE}" type="pres">
      <dgm:prSet presAssocID="{466E6338-BB91-4175-B471-0C80CEF29A2F}" presName="parentLin" presStyleCnt="0"/>
      <dgm:spPr/>
    </dgm:pt>
    <dgm:pt modelId="{5D41C548-60B7-4A22-AE71-A79E5D5EF8BE}" type="pres">
      <dgm:prSet presAssocID="{466E6338-BB91-4175-B471-0C80CEF29A2F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F7E873D-EEE2-427C-9732-CD5D05234914}" type="pres">
      <dgm:prSet presAssocID="{466E6338-BB91-4175-B471-0C80CEF29A2F}" presName="parentText" presStyleLbl="node1" presStyleIdx="1" presStyleCnt="3" custScaleX="142857" custScaleY="2966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605EA-36CD-433D-9F75-54A2A8C226F4}" type="pres">
      <dgm:prSet presAssocID="{466E6338-BB91-4175-B471-0C80CEF29A2F}" presName="negativeSpace" presStyleCnt="0"/>
      <dgm:spPr/>
    </dgm:pt>
    <dgm:pt modelId="{43D4DCF4-D05C-4501-B10B-5758FDC438F3}" type="pres">
      <dgm:prSet presAssocID="{466E6338-BB91-4175-B471-0C80CEF29A2F}" presName="childText" presStyleLbl="conFgAcc1" presStyleIdx="1" presStyleCnt="3">
        <dgm:presLayoutVars>
          <dgm:bulletEnabled val="1"/>
        </dgm:presLayoutVars>
      </dgm:prSet>
      <dgm:spPr/>
    </dgm:pt>
    <dgm:pt modelId="{FD2FFC77-EE8C-4EA5-9449-EE4D55C5424E}" type="pres">
      <dgm:prSet presAssocID="{D8F0E8C1-3E0D-4829-A60B-7DDB9D8101D7}" presName="spaceBetweenRectangles" presStyleCnt="0"/>
      <dgm:spPr/>
    </dgm:pt>
    <dgm:pt modelId="{04A6B6B5-7111-4933-895E-3D36D6737CB6}" type="pres">
      <dgm:prSet presAssocID="{192CBDEC-ADBF-4096-811F-27070C2FE9C4}" presName="parentLin" presStyleCnt="0"/>
      <dgm:spPr/>
    </dgm:pt>
    <dgm:pt modelId="{12877B02-6319-4ECF-B506-96F26E498263}" type="pres">
      <dgm:prSet presAssocID="{192CBDEC-ADBF-4096-811F-27070C2FE9C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9CD2CAF2-1D30-417B-A9A2-37325756746A}" type="pres">
      <dgm:prSet presAssocID="{192CBDEC-ADBF-4096-811F-27070C2FE9C4}" presName="parentText" presStyleLbl="node1" presStyleIdx="2" presStyleCnt="3" custScaleX="142857" custScaleY="1805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E35D7-A7B9-4F43-A563-48FF936E70E8}" type="pres">
      <dgm:prSet presAssocID="{192CBDEC-ADBF-4096-811F-27070C2FE9C4}" presName="negativeSpace" presStyleCnt="0"/>
      <dgm:spPr/>
    </dgm:pt>
    <dgm:pt modelId="{F8F5D225-7DEE-4162-B0A8-7D0752A804BC}" type="pres">
      <dgm:prSet presAssocID="{192CBDEC-ADBF-4096-811F-27070C2FE9C4}" presName="childText" presStyleLbl="conFgAcc1" presStyleIdx="2" presStyleCnt="3" custLinFactNeighborX="932">
        <dgm:presLayoutVars>
          <dgm:bulletEnabled val="1"/>
        </dgm:presLayoutVars>
      </dgm:prSet>
      <dgm:spPr/>
    </dgm:pt>
  </dgm:ptLst>
  <dgm:cxnLst>
    <dgm:cxn modelId="{692BDC66-7AAB-4AB9-BAAD-1CB823478065}" type="presOf" srcId="{466E6338-BB91-4175-B471-0C80CEF29A2F}" destId="{EF7E873D-EEE2-427C-9732-CD5D05234914}" srcOrd="1" destOrd="0" presId="urn:microsoft.com/office/officeart/2005/8/layout/list1"/>
    <dgm:cxn modelId="{D13CCA9E-F9DA-4F9B-A959-E6B860CD632C}" type="presOf" srcId="{6CA2D26A-E050-4DFC-B881-E9D3FAD9BD7C}" destId="{DC90C399-4F07-4D5F-8F0D-6F09C588C5A8}" srcOrd="1" destOrd="0" presId="urn:microsoft.com/office/officeart/2005/8/layout/list1"/>
    <dgm:cxn modelId="{319001C9-9DEA-4A68-A2C9-93FFCC797899}" type="presOf" srcId="{192CBDEC-ADBF-4096-811F-27070C2FE9C4}" destId="{9CD2CAF2-1D30-417B-A9A2-37325756746A}" srcOrd="1" destOrd="0" presId="urn:microsoft.com/office/officeart/2005/8/layout/list1"/>
    <dgm:cxn modelId="{4146AF99-D4D8-4CFD-BFB4-67DDAB6985D0}" srcId="{48BCB6D4-5D38-4258-B277-72B67DB4D4BC}" destId="{6CA2D26A-E050-4DFC-B881-E9D3FAD9BD7C}" srcOrd="0" destOrd="0" parTransId="{FF50B207-087B-4799-AE82-7EFCE2144F50}" sibTransId="{B492FD69-A85B-4ADB-88F6-074632256BCB}"/>
    <dgm:cxn modelId="{3D7EF35D-109D-4466-9566-81100435B616}" type="presOf" srcId="{48BCB6D4-5D38-4258-B277-72B67DB4D4BC}" destId="{0B29B20D-1EF4-461A-8B96-126D5039AB99}" srcOrd="0" destOrd="0" presId="urn:microsoft.com/office/officeart/2005/8/layout/list1"/>
    <dgm:cxn modelId="{73834EB2-2DAF-4130-8FB3-6CD34F3B799D}" type="presOf" srcId="{192CBDEC-ADBF-4096-811F-27070C2FE9C4}" destId="{12877B02-6319-4ECF-B506-96F26E498263}" srcOrd="0" destOrd="0" presId="urn:microsoft.com/office/officeart/2005/8/layout/list1"/>
    <dgm:cxn modelId="{8C0B2658-1594-4EA7-9FE2-D5A9DB10EBDD}" srcId="{48BCB6D4-5D38-4258-B277-72B67DB4D4BC}" destId="{192CBDEC-ADBF-4096-811F-27070C2FE9C4}" srcOrd="2" destOrd="0" parTransId="{2CA4DA8C-4E1E-4C60-9334-CC73FDDCEAB8}" sibTransId="{7731A46B-B0F6-470F-8021-ADBA3C60F254}"/>
    <dgm:cxn modelId="{29AE93EA-5046-4039-B15F-4DFF520A6BF7}" type="presOf" srcId="{6CA2D26A-E050-4DFC-B881-E9D3FAD9BD7C}" destId="{7510B585-302A-4EFF-80AF-13493B037C68}" srcOrd="0" destOrd="0" presId="urn:microsoft.com/office/officeart/2005/8/layout/list1"/>
    <dgm:cxn modelId="{B934BD22-351E-4CF8-B690-32D36A82A206}" srcId="{48BCB6D4-5D38-4258-B277-72B67DB4D4BC}" destId="{466E6338-BB91-4175-B471-0C80CEF29A2F}" srcOrd="1" destOrd="0" parTransId="{27F4C70B-9D88-4D06-AE36-867BE86AAD97}" sibTransId="{D8F0E8C1-3E0D-4829-A60B-7DDB9D8101D7}"/>
    <dgm:cxn modelId="{4B4BC428-CF2D-42F1-AE4E-2B25F1959121}" type="presOf" srcId="{466E6338-BB91-4175-B471-0C80CEF29A2F}" destId="{5D41C548-60B7-4A22-AE71-A79E5D5EF8BE}" srcOrd="0" destOrd="0" presId="urn:microsoft.com/office/officeart/2005/8/layout/list1"/>
    <dgm:cxn modelId="{2358AD56-51DA-470D-B215-E3E993BD850B}" type="presParOf" srcId="{0B29B20D-1EF4-461A-8B96-126D5039AB99}" destId="{65385978-02C9-4201-A048-6FAD0934790D}" srcOrd="0" destOrd="0" presId="urn:microsoft.com/office/officeart/2005/8/layout/list1"/>
    <dgm:cxn modelId="{9A6EF2CC-521F-4C16-BCEF-9C61B11D019B}" type="presParOf" srcId="{65385978-02C9-4201-A048-6FAD0934790D}" destId="{7510B585-302A-4EFF-80AF-13493B037C68}" srcOrd="0" destOrd="0" presId="urn:microsoft.com/office/officeart/2005/8/layout/list1"/>
    <dgm:cxn modelId="{97E213B1-3780-4DCE-A837-E1A6886B5DCF}" type="presParOf" srcId="{65385978-02C9-4201-A048-6FAD0934790D}" destId="{DC90C399-4F07-4D5F-8F0D-6F09C588C5A8}" srcOrd="1" destOrd="0" presId="urn:microsoft.com/office/officeart/2005/8/layout/list1"/>
    <dgm:cxn modelId="{2DFBECA8-9080-4F2F-91DB-C68D97384F9D}" type="presParOf" srcId="{0B29B20D-1EF4-461A-8B96-126D5039AB99}" destId="{BC987036-2F0A-4482-8E10-44039208D80D}" srcOrd="1" destOrd="0" presId="urn:microsoft.com/office/officeart/2005/8/layout/list1"/>
    <dgm:cxn modelId="{EE1557AB-4C02-4941-8F6F-2720EF2E061F}" type="presParOf" srcId="{0B29B20D-1EF4-461A-8B96-126D5039AB99}" destId="{BF3A8E6E-8BC5-4919-AEDB-E5EF13888269}" srcOrd="2" destOrd="0" presId="urn:microsoft.com/office/officeart/2005/8/layout/list1"/>
    <dgm:cxn modelId="{1C94049E-F42A-4CE7-ADEC-67F5A4DA514C}" type="presParOf" srcId="{0B29B20D-1EF4-461A-8B96-126D5039AB99}" destId="{E07D625C-1C20-4843-B3CE-8908E41EEB7C}" srcOrd="3" destOrd="0" presId="urn:microsoft.com/office/officeart/2005/8/layout/list1"/>
    <dgm:cxn modelId="{5A7F6561-04E8-4A01-8A34-BE05C3ED6FA5}" type="presParOf" srcId="{0B29B20D-1EF4-461A-8B96-126D5039AB99}" destId="{F43F263D-DE91-4087-B41C-8B667BF6ACAE}" srcOrd="4" destOrd="0" presId="urn:microsoft.com/office/officeart/2005/8/layout/list1"/>
    <dgm:cxn modelId="{D4043371-D99D-4596-B054-FBD8D8726796}" type="presParOf" srcId="{F43F263D-DE91-4087-B41C-8B667BF6ACAE}" destId="{5D41C548-60B7-4A22-AE71-A79E5D5EF8BE}" srcOrd="0" destOrd="0" presId="urn:microsoft.com/office/officeart/2005/8/layout/list1"/>
    <dgm:cxn modelId="{D2054713-A4B9-43A9-B1DA-D4054495D1E5}" type="presParOf" srcId="{F43F263D-DE91-4087-B41C-8B667BF6ACAE}" destId="{EF7E873D-EEE2-427C-9732-CD5D05234914}" srcOrd="1" destOrd="0" presId="urn:microsoft.com/office/officeart/2005/8/layout/list1"/>
    <dgm:cxn modelId="{34615571-6FD7-4F16-8FB4-7D1CA9083069}" type="presParOf" srcId="{0B29B20D-1EF4-461A-8B96-126D5039AB99}" destId="{4D5605EA-36CD-433D-9F75-54A2A8C226F4}" srcOrd="5" destOrd="0" presId="urn:microsoft.com/office/officeart/2005/8/layout/list1"/>
    <dgm:cxn modelId="{03D67B7D-1D6D-482C-BAF9-C49F8D96FE43}" type="presParOf" srcId="{0B29B20D-1EF4-461A-8B96-126D5039AB99}" destId="{43D4DCF4-D05C-4501-B10B-5758FDC438F3}" srcOrd="6" destOrd="0" presId="urn:microsoft.com/office/officeart/2005/8/layout/list1"/>
    <dgm:cxn modelId="{66EE1C2E-B8B0-4DF5-800E-CF32DDDC1ED7}" type="presParOf" srcId="{0B29B20D-1EF4-461A-8B96-126D5039AB99}" destId="{FD2FFC77-EE8C-4EA5-9449-EE4D55C5424E}" srcOrd="7" destOrd="0" presId="urn:microsoft.com/office/officeart/2005/8/layout/list1"/>
    <dgm:cxn modelId="{F08D5613-1955-4A0E-BBF4-2EE256827DAC}" type="presParOf" srcId="{0B29B20D-1EF4-461A-8B96-126D5039AB99}" destId="{04A6B6B5-7111-4933-895E-3D36D6737CB6}" srcOrd="8" destOrd="0" presId="urn:microsoft.com/office/officeart/2005/8/layout/list1"/>
    <dgm:cxn modelId="{058182C2-484F-4D5B-819C-4C556673DB27}" type="presParOf" srcId="{04A6B6B5-7111-4933-895E-3D36D6737CB6}" destId="{12877B02-6319-4ECF-B506-96F26E498263}" srcOrd="0" destOrd="0" presId="urn:microsoft.com/office/officeart/2005/8/layout/list1"/>
    <dgm:cxn modelId="{996A8EA9-8210-497B-81E6-F988489829AF}" type="presParOf" srcId="{04A6B6B5-7111-4933-895E-3D36D6737CB6}" destId="{9CD2CAF2-1D30-417B-A9A2-37325756746A}" srcOrd="1" destOrd="0" presId="urn:microsoft.com/office/officeart/2005/8/layout/list1"/>
    <dgm:cxn modelId="{39DD9688-3C4D-4BB6-ACE7-E64F07BA3212}" type="presParOf" srcId="{0B29B20D-1EF4-461A-8B96-126D5039AB99}" destId="{0FFE35D7-A7B9-4F43-A563-48FF936E70E8}" srcOrd="9" destOrd="0" presId="urn:microsoft.com/office/officeart/2005/8/layout/list1"/>
    <dgm:cxn modelId="{943F7ED6-C5FD-49F7-AEF3-CC80ADCB444C}" type="presParOf" srcId="{0B29B20D-1EF4-461A-8B96-126D5039AB99}" destId="{F8F5D225-7DEE-4162-B0A8-7D0752A804BC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A4FDD-6C93-46F0-A4E9-44498D0828C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3499899-B763-424F-9E2D-F745B5190072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Se trabajo con frecuencias de </a:t>
          </a:r>
          <a:r>
            <a:rPr lang="es-EC" sz="1400" b="1" dirty="0" smtClean="0">
              <a:solidFill>
                <a:schemeClr val="tx1"/>
              </a:solidFill>
            </a:rPr>
            <a:t>12, 15 y 18 horas</a:t>
          </a:r>
          <a:r>
            <a:rPr lang="es-EC" sz="1400" dirty="0" smtClean="0">
              <a:solidFill>
                <a:schemeClr val="tx1"/>
              </a:solidFill>
            </a:rPr>
            <a:t>, y </a:t>
          </a:r>
          <a:r>
            <a:rPr lang="es-EC" sz="1400" b="1" dirty="0" smtClean="0">
              <a:solidFill>
                <a:schemeClr val="tx1"/>
              </a:solidFill>
            </a:rPr>
            <a:t>a medida que aumentaba el tiempo de ciclo disminuía el índice de producción, </a:t>
          </a:r>
          <a:endParaRPr lang="es-ES" sz="1400" dirty="0" smtClean="0">
            <a:solidFill>
              <a:schemeClr val="tx1"/>
            </a:solidFill>
          </a:endParaRPr>
        </a:p>
        <a:p>
          <a:pPr algn="just"/>
          <a:r>
            <a:rPr lang="es-EC" sz="1400" b="1" dirty="0" smtClean="0">
              <a:solidFill>
                <a:schemeClr val="tx1"/>
              </a:solidFill>
            </a:rPr>
            <a:t>6 horas anturio </a:t>
          </a:r>
          <a:r>
            <a:rPr lang="es-ES" sz="1400" dirty="0" smtClean="0">
              <a:solidFill>
                <a:schemeClr val="tx1"/>
              </a:solidFill>
            </a:rPr>
            <a:t>Cabrera, et al., (2004)</a:t>
          </a:r>
          <a:r>
            <a:rPr lang="es-EC" sz="1400" dirty="0" smtClean="0">
              <a:solidFill>
                <a:schemeClr val="tx1"/>
              </a:solidFill>
            </a:rPr>
            <a:t>, </a:t>
          </a:r>
          <a:r>
            <a:rPr lang="es-EC" sz="1400" b="1" dirty="0" smtClean="0">
              <a:solidFill>
                <a:schemeClr val="tx1"/>
              </a:solidFill>
            </a:rPr>
            <a:t>3 horas  piña</a:t>
          </a:r>
          <a:r>
            <a:rPr lang="es-EC" sz="1400" dirty="0" smtClean="0">
              <a:solidFill>
                <a:schemeClr val="tx1"/>
              </a:solidFill>
            </a:rPr>
            <a:t>, (Escalona, 1999) </a:t>
          </a:r>
          <a:r>
            <a:rPr lang="es-EC" sz="1400" b="1" dirty="0" smtClean="0">
              <a:solidFill>
                <a:schemeClr val="tx1"/>
              </a:solidFill>
            </a:rPr>
            <a:t>9 horas</a:t>
          </a:r>
          <a:r>
            <a:rPr lang="es-EC" sz="1400" dirty="0" smtClean="0">
              <a:solidFill>
                <a:schemeClr val="tx1"/>
              </a:solidFill>
            </a:rPr>
            <a:t> </a:t>
          </a:r>
          <a:r>
            <a:rPr lang="es-EC" sz="1400" b="1" dirty="0" smtClean="0">
              <a:solidFill>
                <a:schemeClr val="tx1"/>
              </a:solidFill>
            </a:rPr>
            <a:t>caña </a:t>
          </a:r>
          <a:r>
            <a:rPr lang="es-ES" sz="1400" dirty="0" smtClean="0">
              <a:solidFill>
                <a:schemeClr val="tx1"/>
              </a:solidFill>
            </a:rPr>
            <a:t>(De la Cruz, 2014)</a:t>
          </a:r>
          <a:r>
            <a:rPr lang="es-EC" sz="1400" dirty="0" smtClean="0">
              <a:solidFill>
                <a:schemeClr val="tx1"/>
              </a:solidFill>
            </a:rPr>
            <a:t>.</a:t>
          </a:r>
          <a:r>
            <a:rPr lang="es-EC" sz="1400" b="1" dirty="0" smtClean="0">
              <a:solidFill>
                <a:schemeClr val="tx1"/>
              </a:solidFill>
            </a:rPr>
            <a:t>ciclo varia al igual que la especie</a:t>
          </a:r>
          <a:r>
            <a:rPr lang="es-EC" sz="1400" dirty="0" smtClean="0">
              <a:solidFill>
                <a:schemeClr val="tx1"/>
              </a:solidFill>
            </a:rPr>
            <a:t>  </a:t>
          </a:r>
          <a:endParaRPr lang="es-ES" sz="1400" dirty="0" smtClean="0">
            <a:solidFill>
              <a:schemeClr val="tx1"/>
            </a:solidFill>
          </a:endParaRPr>
        </a:p>
        <a:p>
          <a:pPr algn="just"/>
          <a:r>
            <a:rPr lang="es-EC" sz="1400" dirty="0" smtClean="0">
              <a:solidFill>
                <a:schemeClr val="tx1"/>
              </a:solidFill>
            </a:rPr>
            <a:t>El </a:t>
          </a:r>
          <a:r>
            <a:rPr lang="es-EC" sz="1400" b="1" dirty="0" smtClean="0">
              <a:solidFill>
                <a:schemeClr val="tx1"/>
              </a:solidFill>
            </a:rPr>
            <a:t>aumento del tiempo </a:t>
          </a:r>
          <a:r>
            <a:rPr lang="es-EC" sz="1400" dirty="0" smtClean="0">
              <a:solidFill>
                <a:schemeClr val="tx1"/>
              </a:solidFill>
            </a:rPr>
            <a:t>puede producir un efecto contrario al no proporcionar suficientes nutrientes a los explantes, ocasionándoles </a:t>
          </a:r>
          <a:r>
            <a:rPr lang="es-EC" sz="1400" b="1" dirty="0" smtClean="0">
              <a:solidFill>
                <a:schemeClr val="tx1"/>
              </a:solidFill>
            </a:rPr>
            <a:t>resequedad</a:t>
          </a:r>
          <a:r>
            <a:rPr lang="es-EC" sz="1400" dirty="0" smtClean="0">
              <a:solidFill>
                <a:schemeClr val="tx1"/>
              </a:solidFill>
            </a:rPr>
            <a:t> y muerte por </a:t>
          </a:r>
          <a:r>
            <a:rPr lang="es-EC" sz="1400" b="1" dirty="0" smtClean="0">
              <a:solidFill>
                <a:schemeClr val="tx1"/>
              </a:solidFill>
            </a:rPr>
            <a:t>fenolización</a:t>
          </a:r>
          <a:r>
            <a:rPr lang="es-EC" sz="1400" dirty="0" smtClean="0">
              <a:solidFill>
                <a:schemeClr val="tx1"/>
              </a:solidFill>
            </a:rPr>
            <a:t> </a:t>
          </a:r>
          <a:r>
            <a:rPr lang="es-ES" sz="1400" dirty="0" smtClean="0">
              <a:solidFill>
                <a:schemeClr val="tx1"/>
              </a:solidFill>
            </a:rPr>
            <a:t>(Castro &amp; Gonzales, 2002)</a:t>
          </a:r>
          <a:r>
            <a:rPr lang="es-EC" sz="1400" dirty="0" smtClean="0">
              <a:solidFill>
                <a:schemeClr val="tx1"/>
              </a:solidFill>
            </a:rPr>
            <a:t>.</a:t>
          </a:r>
          <a:endParaRPr lang="es-ES" sz="1400" dirty="0">
            <a:solidFill>
              <a:schemeClr val="tx1"/>
            </a:solidFill>
          </a:endParaRPr>
        </a:p>
      </dgm:t>
    </dgm:pt>
    <dgm:pt modelId="{F9549C89-46D2-4768-B61D-4EECFAE57731}" type="parTrans" cxnId="{9FDAF5EA-5B20-40DA-8FEB-5833B6FAC5B8}">
      <dgm:prSet/>
      <dgm:spPr/>
      <dgm:t>
        <a:bodyPr/>
        <a:lstStyle/>
        <a:p>
          <a:endParaRPr lang="es-ES"/>
        </a:p>
      </dgm:t>
    </dgm:pt>
    <dgm:pt modelId="{F382569A-564A-4048-9030-AC28D543F738}" type="sibTrans" cxnId="{9FDAF5EA-5B20-40DA-8FEB-5833B6FAC5B8}">
      <dgm:prSet/>
      <dgm:spPr/>
      <dgm:t>
        <a:bodyPr/>
        <a:lstStyle/>
        <a:p>
          <a:endParaRPr lang="es-ES"/>
        </a:p>
      </dgm:t>
    </dgm:pt>
    <dgm:pt modelId="{411F6263-5437-430D-9D07-5979A51E46A6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Seg</a:t>
          </a:r>
          <a:r>
            <a:rPr lang="es-EC" sz="1400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ú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 </a:t>
          </a:r>
          <a:r>
            <a:rPr lang="es-ES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Castro &amp; Gonzales (2002),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para lograr un 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desarrollo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es necesario 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suficientes nutrientes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, </a:t>
          </a:r>
          <a:r>
            <a:rPr lang="es-EC" sz="1400" b="1" dirty="0" err="1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T5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(18 horas, medio l</a:t>
          </a:r>
          <a:r>
            <a:rPr lang="es-EC" sz="1400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í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quido) y </a:t>
          </a:r>
          <a:r>
            <a:rPr lang="es-EC" sz="1400" b="1" dirty="0" err="1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T6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(18 horas, medio s</a:t>
          </a:r>
          <a:r>
            <a:rPr lang="es-EC" sz="1400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ó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lido) 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no reportaron multiplicaci</a:t>
          </a:r>
          <a:r>
            <a:rPr lang="es-EC" sz="1400" b="1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ó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. Seg</a:t>
          </a:r>
          <a:r>
            <a:rPr lang="es-EC" sz="1400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ú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 </a:t>
          </a:r>
          <a:r>
            <a:rPr lang="es-EC" sz="1400" dirty="0" err="1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Escaletes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y </a:t>
          </a:r>
          <a:r>
            <a:rPr lang="es-EC" sz="1400" dirty="0" err="1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Dosba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, (1993) la 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fenolizaci</a:t>
          </a:r>
          <a:r>
            <a:rPr lang="es-EC" sz="1400" b="1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ó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se caracteriza por un cambio en la 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coloraci</a:t>
          </a:r>
          <a:r>
            <a:rPr lang="es-EC" sz="1400" b="1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ó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 del tejido de verde a caf</a:t>
          </a:r>
          <a:r>
            <a:rPr lang="es-EC" sz="1400" b="1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é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, esto ocurre por no tener una buena 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disposici</a:t>
          </a:r>
          <a:r>
            <a:rPr lang="es-EC" sz="1400" b="1" dirty="0" smtClean="0">
              <a:solidFill>
                <a:schemeClr val="tx1"/>
              </a:solidFill>
              <a:latin typeface="Calibri"/>
              <a:ea typeface="Calibri" pitchFamily="34" charset="0"/>
              <a:cs typeface="Arial" pitchFamily="34" charset="0"/>
            </a:rPr>
            <a:t>ó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 de </a:t>
          </a:r>
          <a:r>
            <a:rPr lang="es-EC" sz="1400" b="1" dirty="0" err="1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bioreguladores</a:t>
          </a:r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; </a:t>
          </a:r>
          <a:r>
            <a:rPr lang="es-EC" sz="14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deshidratación.</a:t>
          </a:r>
          <a:endParaRPr lang="es-ES" sz="1400" dirty="0">
            <a:solidFill>
              <a:schemeClr val="tx1"/>
            </a:solidFill>
          </a:endParaRPr>
        </a:p>
      </dgm:t>
    </dgm:pt>
    <dgm:pt modelId="{E84BA648-0300-41E3-B71F-6A80583BB1EC}" type="parTrans" cxnId="{81F05152-3B9E-416B-AF29-E5A3B6A9AF8A}">
      <dgm:prSet/>
      <dgm:spPr/>
      <dgm:t>
        <a:bodyPr/>
        <a:lstStyle/>
        <a:p>
          <a:endParaRPr lang="es-ES"/>
        </a:p>
      </dgm:t>
    </dgm:pt>
    <dgm:pt modelId="{9D3E15CF-0352-4B69-BE2B-54D7E3669A9D}" type="sibTrans" cxnId="{81F05152-3B9E-416B-AF29-E5A3B6A9AF8A}">
      <dgm:prSet/>
      <dgm:spPr/>
      <dgm:t>
        <a:bodyPr/>
        <a:lstStyle/>
        <a:p>
          <a:endParaRPr lang="es-ES"/>
        </a:p>
      </dgm:t>
    </dgm:pt>
    <dgm:pt modelId="{A8C6E713-5FB9-4390-87FB-E8B74215551D}" type="pres">
      <dgm:prSet presAssocID="{1C8A4FDD-6C93-46F0-A4E9-44498D0828C0}" presName="linear" presStyleCnt="0">
        <dgm:presLayoutVars>
          <dgm:dir/>
          <dgm:animLvl val="lvl"/>
          <dgm:resizeHandles val="exact"/>
        </dgm:presLayoutVars>
      </dgm:prSet>
      <dgm:spPr/>
    </dgm:pt>
    <dgm:pt modelId="{14F0DCB6-20F2-4DA1-A26D-79E923042587}" type="pres">
      <dgm:prSet presAssocID="{F3499899-B763-424F-9E2D-F745B5190072}" presName="parentLin" presStyleCnt="0"/>
      <dgm:spPr/>
    </dgm:pt>
    <dgm:pt modelId="{FC89E130-F303-47BF-BE9C-1922D22A2CD0}" type="pres">
      <dgm:prSet presAssocID="{F3499899-B763-424F-9E2D-F745B5190072}" presName="parentLeftMargin" presStyleLbl="node1" presStyleIdx="0" presStyleCnt="2"/>
      <dgm:spPr/>
    </dgm:pt>
    <dgm:pt modelId="{12AA35F3-65F5-4932-A71A-3A9AB1F7F7BA}" type="pres">
      <dgm:prSet presAssocID="{F3499899-B763-424F-9E2D-F745B5190072}" presName="parentText" presStyleLbl="node1" presStyleIdx="0" presStyleCnt="2" custScaleX="140793" custScaleY="9177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E6AC8-57A4-4E76-9260-B06EA7C2E04B}" type="pres">
      <dgm:prSet presAssocID="{F3499899-B763-424F-9E2D-F745B5190072}" presName="negativeSpace" presStyleCnt="0"/>
      <dgm:spPr/>
    </dgm:pt>
    <dgm:pt modelId="{2C56EE0E-FF34-418B-BDA8-E0F73E3E043F}" type="pres">
      <dgm:prSet presAssocID="{F3499899-B763-424F-9E2D-F745B5190072}" presName="childText" presStyleLbl="conFgAcc1" presStyleIdx="0" presStyleCnt="2" custScaleY="419783" custLinFactY="-139995" custLinFactNeighborX="-220" custLinFactNeighborY="-200000">
        <dgm:presLayoutVars>
          <dgm:bulletEnabled val="1"/>
        </dgm:presLayoutVars>
      </dgm:prSet>
      <dgm:spPr/>
    </dgm:pt>
    <dgm:pt modelId="{5F4CD288-130A-49C8-A262-A97814A6D42F}" type="pres">
      <dgm:prSet presAssocID="{F382569A-564A-4048-9030-AC28D543F738}" presName="spaceBetweenRectangles" presStyleCnt="0"/>
      <dgm:spPr/>
    </dgm:pt>
    <dgm:pt modelId="{9771EBB7-E643-4666-A6CC-0C3A46263DD3}" type="pres">
      <dgm:prSet presAssocID="{411F6263-5437-430D-9D07-5979A51E46A6}" presName="parentLin" presStyleCnt="0"/>
      <dgm:spPr/>
    </dgm:pt>
    <dgm:pt modelId="{E68659A6-4504-4855-B7A9-074139AA6639}" type="pres">
      <dgm:prSet presAssocID="{411F6263-5437-430D-9D07-5979A51E46A6}" presName="parentLeftMargin" presStyleLbl="node1" presStyleIdx="0" presStyleCnt="2"/>
      <dgm:spPr/>
    </dgm:pt>
    <dgm:pt modelId="{343DF4F3-E388-49EB-A02E-28FDB9EF6804}" type="pres">
      <dgm:prSet presAssocID="{411F6263-5437-430D-9D07-5979A51E46A6}" presName="parentText" presStyleLbl="node1" presStyleIdx="1" presStyleCnt="2" custScaleX="141291" custScaleY="7278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6F117-D9B8-4081-90C1-24D770F7375D}" type="pres">
      <dgm:prSet presAssocID="{411F6263-5437-430D-9D07-5979A51E46A6}" presName="negativeSpace" presStyleCnt="0"/>
      <dgm:spPr/>
    </dgm:pt>
    <dgm:pt modelId="{55E9D46F-4D74-413F-A630-8FDDCAEBA8B9}" type="pres">
      <dgm:prSet presAssocID="{411F6263-5437-430D-9D07-5979A51E46A6}" presName="childText" presStyleLbl="conFgAcc1" presStyleIdx="1" presStyleCnt="2" custScaleY="401411" custLinFactY="-83904" custLinFactNeighborX="-220" custLinFactNeighborY="-100000">
        <dgm:presLayoutVars>
          <dgm:bulletEnabled val="1"/>
        </dgm:presLayoutVars>
      </dgm:prSet>
      <dgm:spPr/>
    </dgm:pt>
  </dgm:ptLst>
  <dgm:cxnLst>
    <dgm:cxn modelId="{9FDAF5EA-5B20-40DA-8FEB-5833B6FAC5B8}" srcId="{1C8A4FDD-6C93-46F0-A4E9-44498D0828C0}" destId="{F3499899-B763-424F-9E2D-F745B5190072}" srcOrd="0" destOrd="0" parTransId="{F9549C89-46D2-4768-B61D-4EECFAE57731}" sibTransId="{F382569A-564A-4048-9030-AC28D543F738}"/>
    <dgm:cxn modelId="{D51D8CAD-0DC3-42E9-80C8-5465CED061D6}" type="presOf" srcId="{1C8A4FDD-6C93-46F0-A4E9-44498D0828C0}" destId="{A8C6E713-5FB9-4390-87FB-E8B74215551D}" srcOrd="0" destOrd="0" presId="urn:microsoft.com/office/officeart/2005/8/layout/list1"/>
    <dgm:cxn modelId="{7B3736BF-35B5-4D96-833A-908946D97678}" type="presOf" srcId="{411F6263-5437-430D-9D07-5979A51E46A6}" destId="{343DF4F3-E388-49EB-A02E-28FDB9EF6804}" srcOrd="1" destOrd="0" presId="urn:microsoft.com/office/officeart/2005/8/layout/list1"/>
    <dgm:cxn modelId="{008A8E29-C2B4-4305-9982-9D11A1882CE2}" type="presOf" srcId="{F3499899-B763-424F-9E2D-F745B5190072}" destId="{FC89E130-F303-47BF-BE9C-1922D22A2CD0}" srcOrd="0" destOrd="0" presId="urn:microsoft.com/office/officeart/2005/8/layout/list1"/>
    <dgm:cxn modelId="{51EA8495-EB3A-4AC9-99BF-00DFD57D1806}" type="presOf" srcId="{F3499899-B763-424F-9E2D-F745B5190072}" destId="{12AA35F3-65F5-4932-A71A-3A9AB1F7F7BA}" srcOrd="1" destOrd="0" presId="urn:microsoft.com/office/officeart/2005/8/layout/list1"/>
    <dgm:cxn modelId="{B7F85C0C-BB87-419D-871A-D11EF502A31F}" type="presOf" srcId="{411F6263-5437-430D-9D07-5979A51E46A6}" destId="{E68659A6-4504-4855-B7A9-074139AA6639}" srcOrd="0" destOrd="0" presId="urn:microsoft.com/office/officeart/2005/8/layout/list1"/>
    <dgm:cxn modelId="{81F05152-3B9E-416B-AF29-E5A3B6A9AF8A}" srcId="{1C8A4FDD-6C93-46F0-A4E9-44498D0828C0}" destId="{411F6263-5437-430D-9D07-5979A51E46A6}" srcOrd="1" destOrd="0" parTransId="{E84BA648-0300-41E3-B71F-6A80583BB1EC}" sibTransId="{9D3E15CF-0352-4B69-BE2B-54D7E3669A9D}"/>
    <dgm:cxn modelId="{1AC1F556-A063-4304-8AC1-2167BC09240C}" type="presParOf" srcId="{A8C6E713-5FB9-4390-87FB-E8B74215551D}" destId="{14F0DCB6-20F2-4DA1-A26D-79E923042587}" srcOrd="0" destOrd="0" presId="urn:microsoft.com/office/officeart/2005/8/layout/list1"/>
    <dgm:cxn modelId="{B2964517-5FC1-4BF8-8C1E-0B627E90934E}" type="presParOf" srcId="{14F0DCB6-20F2-4DA1-A26D-79E923042587}" destId="{FC89E130-F303-47BF-BE9C-1922D22A2CD0}" srcOrd="0" destOrd="0" presId="urn:microsoft.com/office/officeart/2005/8/layout/list1"/>
    <dgm:cxn modelId="{AEDF296C-2545-413D-8001-486B924E4098}" type="presParOf" srcId="{14F0DCB6-20F2-4DA1-A26D-79E923042587}" destId="{12AA35F3-65F5-4932-A71A-3A9AB1F7F7BA}" srcOrd="1" destOrd="0" presId="urn:microsoft.com/office/officeart/2005/8/layout/list1"/>
    <dgm:cxn modelId="{7638B1EB-DC48-4FC7-92B2-B94D987024FD}" type="presParOf" srcId="{A8C6E713-5FB9-4390-87FB-E8B74215551D}" destId="{B62E6AC8-57A4-4E76-9260-B06EA7C2E04B}" srcOrd="1" destOrd="0" presId="urn:microsoft.com/office/officeart/2005/8/layout/list1"/>
    <dgm:cxn modelId="{3DA5FBD5-D6F2-4E51-A43D-93C779ED435A}" type="presParOf" srcId="{A8C6E713-5FB9-4390-87FB-E8B74215551D}" destId="{2C56EE0E-FF34-418B-BDA8-E0F73E3E043F}" srcOrd="2" destOrd="0" presId="urn:microsoft.com/office/officeart/2005/8/layout/list1"/>
    <dgm:cxn modelId="{9AC6DBA8-B35E-4296-8227-E5EDDCB8C6F3}" type="presParOf" srcId="{A8C6E713-5FB9-4390-87FB-E8B74215551D}" destId="{5F4CD288-130A-49C8-A262-A97814A6D42F}" srcOrd="3" destOrd="0" presId="urn:microsoft.com/office/officeart/2005/8/layout/list1"/>
    <dgm:cxn modelId="{95523494-91C1-4718-BC98-960F2E87B195}" type="presParOf" srcId="{A8C6E713-5FB9-4390-87FB-E8B74215551D}" destId="{9771EBB7-E643-4666-A6CC-0C3A46263DD3}" srcOrd="4" destOrd="0" presId="urn:microsoft.com/office/officeart/2005/8/layout/list1"/>
    <dgm:cxn modelId="{2C044F39-AFA8-486C-9E2F-59915DED546A}" type="presParOf" srcId="{9771EBB7-E643-4666-A6CC-0C3A46263DD3}" destId="{E68659A6-4504-4855-B7A9-074139AA6639}" srcOrd="0" destOrd="0" presId="urn:microsoft.com/office/officeart/2005/8/layout/list1"/>
    <dgm:cxn modelId="{5CE395FD-5EBC-47AD-AAFE-D17A99C1465B}" type="presParOf" srcId="{9771EBB7-E643-4666-A6CC-0C3A46263DD3}" destId="{343DF4F3-E388-49EB-A02E-28FDB9EF6804}" srcOrd="1" destOrd="0" presId="urn:microsoft.com/office/officeart/2005/8/layout/list1"/>
    <dgm:cxn modelId="{3773C623-E53F-45AA-B9B8-6551DA47737A}" type="presParOf" srcId="{A8C6E713-5FB9-4390-87FB-E8B74215551D}" destId="{8AE6F117-D9B8-4081-90C1-24D770F7375D}" srcOrd="5" destOrd="0" presId="urn:microsoft.com/office/officeart/2005/8/layout/list1"/>
    <dgm:cxn modelId="{35B2D519-A476-4C0C-9C98-2C975142DBCA}" type="presParOf" srcId="{A8C6E713-5FB9-4390-87FB-E8B74215551D}" destId="{55E9D46F-4D74-413F-A630-8FDDCAEBA8B9}" srcOrd="6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117A5-7C07-4A3E-8588-C702C014050E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A1131F7-645C-4AC1-924B-593A655DD6D7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Para la multiplicación de mora en el SIT, el </a:t>
          </a:r>
          <a:r>
            <a:rPr lang="es-EC" sz="1400" dirty="0" err="1" smtClean="0">
              <a:solidFill>
                <a:schemeClr val="tx1"/>
              </a:solidFill>
            </a:rPr>
            <a:t>T1</a:t>
          </a:r>
          <a:r>
            <a:rPr lang="es-EC" sz="1400" dirty="0" smtClean="0">
              <a:solidFill>
                <a:schemeClr val="tx1"/>
              </a:solidFill>
            </a:rPr>
            <a:t> (1.3 mg.L</a:t>
          </a:r>
          <a:r>
            <a:rPr lang="es-EC" sz="1400" baseline="30000" dirty="0" smtClean="0">
              <a:solidFill>
                <a:schemeClr val="tx1"/>
              </a:solidFill>
            </a:rPr>
            <a:t>-1 </a:t>
          </a:r>
          <a:r>
            <a:rPr lang="es-EC" sz="1400" dirty="0" smtClean="0">
              <a:solidFill>
                <a:schemeClr val="tx1"/>
              </a:solidFill>
            </a:rPr>
            <a:t>BAP, 0 mg.L</a:t>
          </a:r>
          <a:r>
            <a:rPr lang="es-EC" sz="1400" baseline="30000" dirty="0" smtClean="0">
              <a:solidFill>
                <a:schemeClr val="tx1"/>
              </a:solidFill>
            </a:rPr>
            <a:t>-1 </a:t>
          </a:r>
          <a:r>
            <a:rPr lang="es-EC" sz="1400" dirty="0" smtClean="0">
              <a:solidFill>
                <a:schemeClr val="tx1"/>
              </a:solidFill>
            </a:rPr>
            <a:t>CULTAR) dio mayor número de brotes (4 brotes por explante). El paclobutrazol, a concentraciones de 0.75 mg.L</a:t>
          </a:r>
          <a:r>
            <a:rPr lang="es-EC" sz="1400" baseline="30000" dirty="0" smtClean="0">
              <a:solidFill>
                <a:schemeClr val="tx1"/>
              </a:solidFill>
            </a:rPr>
            <a:t>-1</a:t>
          </a:r>
          <a:r>
            <a:rPr lang="es-EC" sz="1400" dirty="0" smtClean="0">
              <a:solidFill>
                <a:schemeClr val="tx1"/>
              </a:solidFill>
            </a:rPr>
            <a:t> (</a:t>
          </a:r>
          <a:r>
            <a:rPr lang="es-EC" sz="1400" dirty="0" err="1" smtClean="0">
              <a:solidFill>
                <a:schemeClr val="tx1"/>
              </a:solidFill>
            </a:rPr>
            <a:t>T2</a:t>
          </a:r>
          <a:r>
            <a:rPr lang="es-EC" sz="1400" dirty="0" smtClean="0">
              <a:solidFill>
                <a:schemeClr val="tx1"/>
              </a:solidFill>
            </a:rPr>
            <a:t>) y 1.25 mg.L</a:t>
          </a:r>
          <a:r>
            <a:rPr lang="es-EC" sz="1400" baseline="30000" dirty="0" smtClean="0">
              <a:solidFill>
                <a:schemeClr val="tx1"/>
              </a:solidFill>
            </a:rPr>
            <a:t>-1</a:t>
          </a:r>
          <a:r>
            <a:rPr lang="es-EC" sz="1400" dirty="0" smtClean="0">
              <a:solidFill>
                <a:schemeClr val="tx1"/>
              </a:solidFill>
            </a:rPr>
            <a:t> (</a:t>
          </a:r>
          <a:r>
            <a:rPr lang="es-EC" sz="1400" dirty="0" err="1" smtClean="0">
              <a:solidFill>
                <a:schemeClr val="tx1"/>
              </a:solidFill>
            </a:rPr>
            <a:t>T3</a:t>
          </a:r>
          <a:r>
            <a:rPr lang="es-EC" sz="1400" dirty="0" smtClean="0">
              <a:solidFill>
                <a:schemeClr val="tx1"/>
              </a:solidFill>
            </a:rPr>
            <a:t>), homogeniza la longitud de los brotes de mora sin espina </a:t>
          </a:r>
          <a:r>
            <a:rPr lang="es-EC" sz="1400" i="1" dirty="0" smtClean="0">
              <a:solidFill>
                <a:schemeClr val="tx1"/>
              </a:solidFill>
            </a:rPr>
            <a:t>Rubus glaucus Benth </a:t>
          </a:r>
          <a:r>
            <a:rPr lang="es-EC" sz="1400" dirty="0" smtClean="0">
              <a:solidFill>
                <a:schemeClr val="tx1"/>
              </a:solidFill>
            </a:rPr>
            <a:t>sin inhibir su crecimiento y desarrollo por completo pero disminuye el número de brotes y su longitud.  </a:t>
          </a:r>
          <a:endParaRPr lang="es-ES" sz="1400" dirty="0">
            <a:solidFill>
              <a:schemeClr val="tx1"/>
            </a:solidFill>
          </a:endParaRPr>
        </a:p>
      </dgm:t>
    </dgm:pt>
    <dgm:pt modelId="{7E9071FC-E524-42A5-973B-F8A687477F9A}" type="parTrans" cxnId="{59C4B10C-45F2-448D-AB4F-5CD2167825F2}">
      <dgm:prSet/>
      <dgm:spPr/>
      <dgm:t>
        <a:bodyPr/>
        <a:lstStyle/>
        <a:p>
          <a:endParaRPr lang="es-ES"/>
        </a:p>
      </dgm:t>
    </dgm:pt>
    <dgm:pt modelId="{C9FD6783-CAFF-4B39-956F-9AB08BF60BB1}" type="sibTrans" cxnId="{59C4B10C-45F2-448D-AB4F-5CD2167825F2}">
      <dgm:prSet/>
      <dgm:spPr/>
      <dgm:t>
        <a:bodyPr/>
        <a:lstStyle/>
        <a:p>
          <a:endParaRPr lang="es-ES"/>
        </a:p>
      </dgm:t>
    </dgm:pt>
    <dgm:pt modelId="{AC8D8934-9637-4C49-8688-1D38361E68C2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El tratamiento que presento mayor producción de mora sin espina </a:t>
          </a:r>
          <a:r>
            <a:rPr lang="es-EC" sz="1400" i="1" dirty="0" smtClean="0">
              <a:solidFill>
                <a:schemeClr val="tx1"/>
              </a:solidFill>
            </a:rPr>
            <a:t>Rubus glaucus Benth</a:t>
          </a:r>
          <a:r>
            <a:rPr lang="es-EC" sz="1400" dirty="0" smtClean="0">
              <a:solidFill>
                <a:schemeClr val="tx1"/>
              </a:solidFill>
            </a:rPr>
            <a:t> en el SIT son los biorreactores que trabajan con 12 horas de tiempo de ciclo y que sus explantes provienen de medio de introducción sólido.</a:t>
          </a:r>
          <a:endParaRPr lang="es-ES" sz="1400" dirty="0">
            <a:solidFill>
              <a:schemeClr val="tx1"/>
            </a:solidFill>
          </a:endParaRPr>
        </a:p>
      </dgm:t>
    </dgm:pt>
    <dgm:pt modelId="{088A6E92-F729-4BEB-8AD1-334B9A8597AB}" type="parTrans" cxnId="{40F1E88A-3716-4BA4-B9A1-64AC51E55E49}">
      <dgm:prSet/>
      <dgm:spPr/>
      <dgm:t>
        <a:bodyPr/>
        <a:lstStyle/>
        <a:p>
          <a:endParaRPr lang="es-ES"/>
        </a:p>
      </dgm:t>
    </dgm:pt>
    <dgm:pt modelId="{C6D98C30-A114-4D23-9B5B-E0B30B4DE9D9}" type="sibTrans" cxnId="{40F1E88A-3716-4BA4-B9A1-64AC51E55E49}">
      <dgm:prSet/>
      <dgm:spPr/>
      <dgm:t>
        <a:bodyPr/>
        <a:lstStyle/>
        <a:p>
          <a:endParaRPr lang="es-ES"/>
        </a:p>
      </dgm:t>
    </dgm:pt>
    <dgm:pt modelId="{D395F006-0BED-4C23-9EB5-0738BE0E4EBD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Con la utilización del SIT se incrementa la producción de mora </a:t>
          </a:r>
          <a:r>
            <a:rPr lang="es-EC" sz="1400" i="1" dirty="0" smtClean="0">
              <a:solidFill>
                <a:schemeClr val="tx1"/>
              </a:solidFill>
            </a:rPr>
            <a:t>Rubus glaucus </a:t>
          </a:r>
          <a:r>
            <a:rPr lang="es-EC" sz="1400" dirty="0" smtClean="0">
              <a:solidFill>
                <a:schemeClr val="tx1"/>
              </a:solidFill>
            </a:rPr>
            <a:t>Benth en razón de 5:1 (Multiplicación SIT: P.V.P.=7.48; Multiplicación convencional: P.V.P.=32.05) con relación al método convencional lo que disminuye el costo de producción y aumenta las ganancias.</a:t>
          </a:r>
          <a:endParaRPr lang="es-ES" sz="1400" dirty="0">
            <a:solidFill>
              <a:schemeClr val="tx1"/>
            </a:solidFill>
          </a:endParaRPr>
        </a:p>
      </dgm:t>
    </dgm:pt>
    <dgm:pt modelId="{4C53EA6A-E746-45C0-B374-68ED04B47AB2}" type="parTrans" cxnId="{FCD41609-D3B6-41F9-A74E-9E61BF4543D8}">
      <dgm:prSet/>
      <dgm:spPr/>
      <dgm:t>
        <a:bodyPr/>
        <a:lstStyle/>
        <a:p>
          <a:endParaRPr lang="es-ES"/>
        </a:p>
      </dgm:t>
    </dgm:pt>
    <dgm:pt modelId="{F2A56D6F-DB52-4AEE-95B7-25CCE37D3DA7}" type="sibTrans" cxnId="{FCD41609-D3B6-41F9-A74E-9E61BF4543D8}">
      <dgm:prSet/>
      <dgm:spPr/>
      <dgm:t>
        <a:bodyPr/>
        <a:lstStyle/>
        <a:p>
          <a:endParaRPr lang="es-ES"/>
        </a:p>
      </dgm:t>
    </dgm:pt>
    <dgm:pt modelId="{1F60B1B4-5613-4CFC-A7DB-65F8F28E5FD0}" type="pres">
      <dgm:prSet presAssocID="{4AB117A5-7C07-4A3E-8588-C702C014050E}" presName="linear" presStyleCnt="0">
        <dgm:presLayoutVars>
          <dgm:dir/>
          <dgm:animLvl val="lvl"/>
          <dgm:resizeHandles val="exact"/>
        </dgm:presLayoutVars>
      </dgm:prSet>
      <dgm:spPr/>
    </dgm:pt>
    <dgm:pt modelId="{AC4DB67A-E380-4D48-9095-C77FE87C787D}" type="pres">
      <dgm:prSet presAssocID="{AA1131F7-645C-4AC1-924B-593A655DD6D7}" presName="parentLin" presStyleCnt="0"/>
      <dgm:spPr/>
    </dgm:pt>
    <dgm:pt modelId="{1BCA9030-6BC6-412F-8E16-5CD952AF2636}" type="pres">
      <dgm:prSet presAssocID="{AA1131F7-645C-4AC1-924B-593A655DD6D7}" presName="parentLeftMargin" presStyleLbl="node1" presStyleIdx="0" presStyleCnt="3"/>
      <dgm:spPr/>
    </dgm:pt>
    <dgm:pt modelId="{70B4DBD4-7F5D-44DA-B808-FD160380A1EC}" type="pres">
      <dgm:prSet presAssocID="{AA1131F7-645C-4AC1-924B-593A655DD6D7}" presName="parentText" presStyleLbl="node1" presStyleIdx="0" presStyleCnt="3" custScaleX="142857" custScaleY="2373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F924D-2A56-43F5-9B89-971A33D30289}" type="pres">
      <dgm:prSet presAssocID="{AA1131F7-645C-4AC1-924B-593A655DD6D7}" presName="negativeSpace" presStyleCnt="0"/>
      <dgm:spPr/>
    </dgm:pt>
    <dgm:pt modelId="{BD409A5C-0EF1-4146-85D1-D2F90853362A}" type="pres">
      <dgm:prSet presAssocID="{AA1131F7-645C-4AC1-924B-593A655DD6D7}" presName="childText" presStyleLbl="conFgAcc1" presStyleIdx="0" presStyleCnt="3">
        <dgm:presLayoutVars>
          <dgm:bulletEnabled val="1"/>
        </dgm:presLayoutVars>
      </dgm:prSet>
      <dgm:spPr/>
    </dgm:pt>
    <dgm:pt modelId="{7700515F-ADAD-4179-8753-61509B7F87F3}" type="pres">
      <dgm:prSet presAssocID="{C9FD6783-CAFF-4B39-956F-9AB08BF60BB1}" presName="spaceBetweenRectangles" presStyleCnt="0"/>
      <dgm:spPr/>
    </dgm:pt>
    <dgm:pt modelId="{C0A08CFB-DA90-4F71-8CD6-8BAA4E5A22CB}" type="pres">
      <dgm:prSet presAssocID="{AC8D8934-9637-4C49-8688-1D38361E68C2}" presName="parentLin" presStyleCnt="0"/>
      <dgm:spPr/>
    </dgm:pt>
    <dgm:pt modelId="{057632ED-750D-4E31-91FE-8741FA5800E6}" type="pres">
      <dgm:prSet presAssocID="{AC8D8934-9637-4C49-8688-1D38361E68C2}" presName="parentLeftMargin" presStyleLbl="node1" presStyleIdx="0" presStyleCnt="3"/>
      <dgm:spPr/>
    </dgm:pt>
    <dgm:pt modelId="{9B18F7B9-795F-4733-A431-9757EBF40BFD}" type="pres">
      <dgm:prSet presAssocID="{AC8D8934-9637-4C49-8688-1D38361E68C2}" presName="parentText" presStyleLbl="node1" presStyleIdx="1" presStyleCnt="3" custScaleX="142857" custScaleY="1646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688A3-5B70-45D2-9B10-F4484495F33E}" type="pres">
      <dgm:prSet presAssocID="{AC8D8934-9637-4C49-8688-1D38361E68C2}" presName="negativeSpace" presStyleCnt="0"/>
      <dgm:spPr/>
    </dgm:pt>
    <dgm:pt modelId="{75817452-EB77-45F6-9549-9565C5CCB8CF}" type="pres">
      <dgm:prSet presAssocID="{AC8D8934-9637-4C49-8688-1D38361E68C2}" presName="childText" presStyleLbl="conFgAcc1" presStyleIdx="1" presStyleCnt="3">
        <dgm:presLayoutVars>
          <dgm:bulletEnabled val="1"/>
        </dgm:presLayoutVars>
      </dgm:prSet>
      <dgm:spPr/>
    </dgm:pt>
    <dgm:pt modelId="{3915767E-06AA-4F3C-A122-A701B9B15FC8}" type="pres">
      <dgm:prSet presAssocID="{C6D98C30-A114-4D23-9B5B-E0B30B4DE9D9}" presName="spaceBetweenRectangles" presStyleCnt="0"/>
      <dgm:spPr/>
    </dgm:pt>
    <dgm:pt modelId="{0FBB7BE9-F5B7-4D5C-89EA-24BE84693DBF}" type="pres">
      <dgm:prSet presAssocID="{D395F006-0BED-4C23-9EB5-0738BE0E4EBD}" presName="parentLin" presStyleCnt="0"/>
      <dgm:spPr/>
    </dgm:pt>
    <dgm:pt modelId="{CB441F2B-6288-48FD-B8FD-88DD1195E28B}" type="pres">
      <dgm:prSet presAssocID="{D395F006-0BED-4C23-9EB5-0738BE0E4EBD}" presName="parentLeftMargin" presStyleLbl="node1" presStyleIdx="1" presStyleCnt="3"/>
      <dgm:spPr/>
    </dgm:pt>
    <dgm:pt modelId="{FEA0E689-D92F-404A-9CEF-9CEA80271C83}" type="pres">
      <dgm:prSet presAssocID="{D395F006-0BED-4C23-9EB5-0738BE0E4EBD}" presName="parentText" presStyleLbl="node1" presStyleIdx="2" presStyleCnt="3" custScaleX="142857" custScaleY="1792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93EE10-26BB-4E4D-85E4-83CAAC3CA52A}" type="pres">
      <dgm:prSet presAssocID="{D395F006-0BED-4C23-9EB5-0738BE0E4EBD}" presName="negativeSpace" presStyleCnt="0"/>
      <dgm:spPr/>
    </dgm:pt>
    <dgm:pt modelId="{9C291C0B-B992-413B-951E-50062CBA80AF}" type="pres">
      <dgm:prSet presAssocID="{D395F006-0BED-4C23-9EB5-0738BE0E4E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D41609-D3B6-41F9-A74E-9E61BF4543D8}" srcId="{4AB117A5-7C07-4A3E-8588-C702C014050E}" destId="{D395F006-0BED-4C23-9EB5-0738BE0E4EBD}" srcOrd="2" destOrd="0" parTransId="{4C53EA6A-E746-45C0-B374-68ED04B47AB2}" sibTransId="{F2A56D6F-DB52-4AEE-95B7-25CCE37D3DA7}"/>
    <dgm:cxn modelId="{A5225393-913D-477E-B74C-464772A7A0BB}" type="presOf" srcId="{AA1131F7-645C-4AC1-924B-593A655DD6D7}" destId="{1BCA9030-6BC6-412F-8E16-5CD952AF2636}" srcOrd="0" destOrd="0" presId="urn:microsoft.com/office/officeart/2005/8/layout/list1"/>
    <dgm:cxn modelId="{59C4B10C-45F2-448D-AB4F-5CD2167825F2}" srcId="{4AB117A5-7C07-4A3E-8588-C702C014050E}" destId="{AA1131F7-645C-4AC1-924B-593A655DD6D7}" srcOrd="0" destOrd="0" parTransId="{7E9071FC-E524-42A5-973B-F8A687477F9A}" sibTransId="{C9FD6783-CAFF-4B39-956F-9AB08BF60BB1}"/>
    <dgm:cxn modelId="{B98D77AA-D2EF-4D4C-939A-B850A428196A}" type="presOf" srcId="{AC8D8934-9637-4C49-8688-1D38361E68C2}" destId="{057632ED-750D-4E31-91FE-8741FA5800E6}" srcOrd="0" destOrd="0" presId="urn:microsoft.com/office/officeart/2005/8/layout/list1"/>
    <dgm:cxn modelId="{279920AA-D1AC-41A6-A9B0-435B03F857F0}" type="presOf" srcId="{D395F006-0BED-4C23-9EB5-0738BE0E4EBD}" destId="{CB441F2B-6288-48FD-B8FD-88DD1195E28B}" srcOrd="0" destOrd="0" presId="urn:microsoft.com/office/officeart/2005/8/layout/list1"/>
    <dgm:cxn modelId="{F4280112-777D-480A-8502-1ADC52FB78C3}" type="presOf" srcId="{AC8D8934-9637-4C49-8688-1D38361E68C2}" destId="{9B18F7B9-795F-4733-A431-9757EBF40BFD}" srcOrd="1" destOrd="0" presId="urn:microsoft.com/office/officeart/2005/8/layout/list1"/>
    <dgm:cxn modelId="{875D4D0A-D3F5-4D67-8EBE-08E1E7AA0F39}" type="presOf" srcId="{4AB117A5-7C07-4A3E-8588-C702C014050E}" destId="{1F60B1B4-5613-4CFC-A7DB-65F8F28E5FD0}" srcOrd="0" destOrd="0" presId="urn:microsoft.com/office/officeart/2005/8/layout/list1"/>
    <dgm:cxn modelId="{1198E9B9-A3CB-4E60-A1CC-1BA8C3E371DC}" type="presOf" srcId="{D395F006-0BED-4C23-9EB5-0738BE0E4EBD}" destId="{FEA0E689-D92F-404A-9CEF-9CEA80271C83}" srcOrd="1" destOrd="0" presId="urn:microsoft.com/office/officeart/2005/8/layout/list1"/>
    <dgm:cxn modelId="{40F1E88A-3716-4BA4-B9A1-64AC51E55E49}" srcId="{4AB117A5-7C07-4A3E-8588-C702C014050E}" destId="{AC8D8934-9637-4C49-8688-1D38361E68C2}" srcOrd="1" destOrd="0" parTransId="{088A6E92-F729-4BEB-8AD1-334B9A8597AB}" sibTransId="{C6D98C30-A114-4D23-9B5B-E0B30B4DE9D9}"/>
    <dgm:cxn modelId="{F1EA3CBB-1699-4FBC-B45C-25E5A21E1F48}" type="presOf" srcId="{AA1131F7-645C-4AC1-924B-593A655DD6D7}" destId="{70B4DBD4-7F5D-44DA-B808-FD160380A1EC}" srcOrd="1" destOrd="0" presId="urn:microsoft.com/office/officeart/2005/8/layout/list1"/>
    <dgm:cxn modelId="{02BE6C55-62E5-4989-A179-8566CB1E9DB3}" type="presParOf" srcId="{1F60B1B4-5613-4CFC-A7DB-65F8F28E5FD0}" destId="{AC4DB67A-E380-4D48-9095-C77FE87C787D}" srcOrd="0" destOrd="0" presId="urn:microsoft.com/office/officeart/2005/8/layout/list1"/>
    <dgm:cxn modelId="{7C605469-9DF6-4AA9-98F6-B89661EC73D2}" type="presParOf" srcId="{AC4DB67A-E380-4D48-9095-C77FE87C787D}" destId="{1BCA9030-6BC6-412F-8E16-5CD952AF2636}" srcOrd="0" destOrd="0" presId="urn:microsoft.com/office/officeart/2005/8/layout/list1"/>
    <dgm:cxn modelId="{4F6B0DE2-054F-471A-A094-B7142809403F}" type="presParOf" srcId="{AC4DB67A-E380-4D48-9095-C77FE87C787D}" destId="{70B4DBD4-7F5D-44DA-B808-FD160380A1EC}" srcOrd="1" destOrd="0" presId="urn:microsoft.com/office/officeart/2005/8/layout/list1"/>
    <dgm:cxn modelId="{D4D22F45-3497-49BD-A7C2-DB1C93154600}" type="presParOf" srcId="{1F60B1B4-5613-4CFC-A7DB-65F8F28E5FD0}" destId="{ED4F924D-2A56-43F5-9B89-971A33D30289}" srcOrd="1" destOrd="0" presId="urn:microsoft.com/office/officeart/2005/8/layout/list1"/>
    <dgm:cxn modelId="{260DBA67-25B5-4CF7-9ECE-1A4A46AD217B}" type="presParOf" srcId="{1F60B1B4-5613-4CFC-A7DB-65F8F28E5FD0}" destId="{BD409A5C-0EF1-4146-85D1-D2F90853362A}" srcOrd="2" destOrd="0" presId="urn:microsoft.com/office/officeart/2005/8/layout/list1"/>
    <dgm:cxn modelId="{C0E60EFA-2FE6-4CB9-A1F5-19D5DAE7FF88}" type="presParOf" srcId="{1F60B1B4-5613-4CFC-A7DB-65F8F28E5FD0}" destId="{7700515F-ADAD-4179-8753-61509B7F87F3}" srcOrd="3" destOrd="0" presId="urn:microsoft.com/office/officeart/2005/8/layout/list1"/>
    <dgm:cxn modelId="{1732D256-A6AB-42A4-BCA6-B242D09F0017}" type="presParOf" srcId="{1F60B1B4-5613-4CFC-A7DB-65F8F28E5FD0}" destId="{C0A08CFB-DA90-4F71-8CD6-8BAA4E5A22CB}" srcOrd="4" destOrd="0" presId="urn:microsoft.com/office/officeart/2005/8/layout/list1"/>
    <dgm:cxn modelId="{36102927-BF3D-4AD5-891E-345360E3B1E7}" type="presParOf" srcId="{C0A08CFB-DA90-4F71-8CD6-8BAA4E5A22CB}" destId="{057632ED-750D-4E31-91FE-8741FA5800E6}" srcOrd="0" destOrd="0" presId="urn:microsoft.com/office/officeart/2005/8/layout/list1"/>
    <dgm:cxn modelId="{FD4CD843-3905-4B68-9A73-45B758E6E115}" type="presParOf" srcId="{C0A08CFB-DA90-4F71-8CD6-8BAA4E5A22CB}" destId="{9B18F7B9-795F-4733-A431-9757EBF40BFD}" srcOrd="1" destOrd="0" presId="urn:microsoft.com/office/officeart/2005/8/layout/list1"/>
    <dgm:cxn modelId="{2A8A2618-0C03-4979-95E8-869E629EA6FF}" type="presParOf" srcId="{1F60B1B4-5613-4CFC-A7DB-65F8F28E5FD0}" destId="{268688A3-5B70-45D2-9B10-F4484495F33E}" srcOrd="5" destOrd="0" presId="urn:microsoft.com/office/officeart/2005/8/layout/list1"/>
    <dgm:cxn modelId="{7393BCBC-E1E4-4B4E-885C-04692D063F3D}" type="presParOf" srcId="{1F60B1B4-5613-4CFC-A7DB-65F8F28E5FD0}" destId="{75817452-EB77-45F6-9549-9565C5CCB8CF}" srcOrd="6" destOrd="0" presId="urn:microsoft.com/office/officeart/2005/8/layout/list1"/>
    <dgm:cxn modelId="{7D6FD46E-412B-4254-B172-8164A47A118C}" type="presParOf" srcId="{1F60B1B4-5613-4CFC-A7DB-65F8F28E5FD0}" destId="{3915767E-06AA-4F3C-A122-A701B9B15FC8}" srcOrd="7" destOrd="0" presId="urn:microsoft.com/office/officeart/2005/8/layout/list1"/>
    <dgm:cxn modelId="{69868026-5A45-474B-9BC8-0A0DD2149F41}" type="presParOf" srcId="{1F60B1B4-5613-4CFC-A7DB-65F8F28E5FD0}" destId="{0FBB7BE9-F5B7-4D5C-89EA-24BE84693DBF}" srcOrd="8" destOrd="0" presId="urn:microsoft.com/office/officeart/2005/8/layout/list1"/>
    <dgm:cxn modelId="{44D2CE64-20F1-47CA-BADB-6EF2F56A46C0}" type="presParOf" srcId="{0FBB7BE9-F5B7-4D5C-89EA-24BE84693DBF}" destId="{CB441F2B-6288-48FD-B8FD-88DD1195E28B}" srcOrd="0" destOrd="0" presId="urn:microsoft.com/office/officeart/2005/8/layout/list1"/>
    <dgm:cxn modelId="{D2CBB78E-0076-4754-B6D2-960FDADF936B}" type="presParOf" srcId="{0FBB7BE9-F5B7-4D5C-89EA-24BE84693DBF}" destId="{FEA0E689-D92F-404A-9CEF-9CEA80271C83}" srcOrd="1" destOrd="0" presId="urn:microsoft.com/office/officeart/2005/8/layout/list1"/>
    <dgm:cxn modelId="{1E97ED1D-3235-476D-8D6F-9CFA5CC6B329}" type="presParOf" srcId="{1F60B1B4-5613-4CFC-A7DB-65F8F28E5FD0}" destId="{C093EE10-26BB-4E4D-85E4-83CAAC3CA52A}" srcOrd="9" destOrd="0" presId="urn:microsoft.com/office/officeart/2005/8/layout/list1"/>
    <dgm:cxn modelId="{2E0ACF59-542C-4C1B-BD31-5B172914420B}" type="presParOf" srcId="{1F60B1B4-5613-4CFC-A7DB-65F8F28E5FD0}" destId="{9C291C0B-B992-413B-951E-50062CBA80AF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77D81C-41BE-46A0-8A57-6F3DD06FB16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2592D0D5-B5BE-46B6-BDDC-B72252FB54E2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La aplicación de CULTAR a 0.75 mg.L</a:t>
          </a:r>
          <a:r>
            <a:rPr lang="es-EC" sz="1400" baseline="30000" dirty="0" smtClean="0">
              <a:solidFill>
                <a:schemeClr val="tx1"/>
              </a:solidFill>
            </a:rPr>
            <a:t>-1</a:t>
          </a:r>
          <a:r>
            <a:rPr lang="es-EC" sz="1400" dirty="0" smtClean="0">
              <a:solidFill>
                <a:schemeClr val="tx1"/>
              </a:solidFill>
            </a:rPr>
            <a:t> homogenizó los brotes obtenidos en este ensayo, pero se recomienda investigar concentraciones inferiores de paclobutrazol para la obtención de brotes homogéneos de  mora sin espina </a:t>
          </a:r>
          <a:r>
            <a:rPr lang="es-EC" sz="1400" i="1" dirty="0" smtClean="0">
              <a:solidFill>
                <a:schemeClr val="tx1"/>
              </a:solidFill>
            </a:rPr>
            <a:t>Rubus glaucus </a:t>
          </a:r>
          <a:r>
            <a:rPr lang="es-EC" sz="1400" dirty="0" smtClean="0">
              <a:solidFill>
                <a:schemeClr val="tx1"/>
              </a:solidFill>
            </a:rPr>
            <a:t>Benth sin inhibir su desarrollo por completo.</a:t>
          </a:r>
          <a:endParaRPr lang="es-ES" sz="1400" dirty="0">
            <a:solidFill>
              <a:schemeClr val="tx1"/>
            </a:solidFill>
          </a:endParaRPr>
        </a:p>
      </dgm:t>
    </dgm:pt>
    <dgm:pt modelId="{DE7F9CE6-5460-4743-9CAF-A5DDCD40D587}" type="parTrans" cxnId="{36C31240-A5ED-441D-AE57-C9709B2E98F1}">
      <dgm:prSet/>
      <dgm:spPr/>
      <dgm:t>
        <a:bodyPr/>
        <a:lstStyle/>
        <a:p>
          <a:endParaRPr lang="es-ES"/>
        </a:p>
      </dgm:t>
    </dgm:pt>
    <dgm:pt modelId="{53721C0C-642A-40EB-BF25-F4EEF61B33AC}" type="sibTrans" cxnId="{36C31240-A5ED-441D-AE57-C9709B2E98F1}">
      <dgm:prSet/>
      <dgm:spPr/>
      <dgm:t>
        <a:bodyPr/>
        <a:lstStyle/>
        <a:p>
          <a:endParaRPr lang="es-ES"/>
        </a:p>
      </dgm:t>
    </dgm:pt>
    <dgm:pt modelId="{F24CD2AD-8A1B-4E75-9754-3B0898C50562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Se recomienda aplicar tiempo de ciclo de 12 horas con explantes provenientes de medio de cultivo sólido de la fase de introducción para la multiplicación de mora sin espina </a:t>
          </a:r>
          <a:r>
            <a:rPr lang="es-EC" sz="1400" i="1" dirty="0" smtClean="0">
              <a:solidFill>
                <a:schemeClr val="tx1"/>
              </a:solidFill>
            </a:rPr>
            <a:t>Rubus glaucus Benth</a:t>
          </a:r>
          <a:r>
            <a:rPr lang="es-EC" sz="1400" dirty="0" smtClean="0">
              <a:solidFill>
                <a:schemeClr val="tx1"/>
              </a:solidFill>
            </a:rPr>
            <a:t> en el Sistema de Inmersión Temporal.</a:t>
          </a:r>
          <a:endParaRPr lang="es-ES" sz="1400" dirty="0">
            <a:solidFill>
              <a:schemeClr val="tx1"/>
            </a:solidFill>
          </a:endParaRPr>
        </a:p>
      </dgm:t>
    </dgm:pt>
    <dgm:pt modelId="{97CE39D6-0BA7-4C01-B966-0E436C497085}" type="parTrans" cxnId="{AE3276BD-D508-4C4C-961F-74A1C7CB01D1}">
      <dgm:prSet/>
      <dgm:spPr/>
      <dgm:t>
        <a:bodyPr/>
        <a:lstStyle/>
        <a:p>
          <a:endParaRPr lang="es-ES"/>
        </a:p>
      </dgm:t>
    </dgm:pt>
    <dgm:pt modelId="{4B458CF8-4D02-4C2A-AF48-1EB2C436263F}" type="sibTrans" cxnId="{AE3276BD-D508-4C4C-961F-74A1C7CB01D1}">
      <dgm:prSet/>
      <dgm:spPr/>
      <dgm:t>
        <a:bodyPr/>
        <a:lstStyle/>
        <a:p>
          <a:endParaRPr lang="es-ES"/>
        </a:p>
      </dgm:t>
    </dgm:pt>
    <dgm:pt modelId="{800E4657-48B7-4234-89C2-D3B2D709C6FF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Se recomienda la multiplicación de mora sin espina </a:t>
          </a:r>
          <a:r>
            <a:rPr lang="es-EC" sz="1400" i="1" dirty="0" smtClean="0">
              <a:solidFill>
                <a:schemeClr val="tx1"/>
              </a:solidFill>
            </a:rPr>
            <a:t>Rubus glaucus Benth</a:t>
          </a:r>
          <a:r>
            <a:rPr lang="es-EC" sz="1400" dirty="0" smtClean="0">
              <a:solidFill>
                <a:schemeClr val="tx1"/>
              </a:solidFill>
            </a:rPr>
            <a:t> en el  Sistema de Inmersión Temporal para obtener un índice de multiplicación superior al que se obtiene de forma convencional, y de esta manera reducir costos y optimizar el tiempo de producción.</a:t>
          </a:r>
          <a:endParaRPr lang="es-ES" sz="1400" dirty="0">
            <a:solidFill>
              <a:schemeClr val="tx1"/>
            </a:solidFill>
          </a:endParaRPr>
        </a:p>
      </dgm:t>
    </dgm:pt>
    <dgm:pt modelId="{A54C299D-9EC2-4AD3-994A-216807BE5B30}" type="parTrans" cxnId="{EA411DBE-B3DB-44D4-B227-0CC29025040C}">
      <dgm:prSet/>
      <dgm:spPr/>
      <dgm:t>
        <a:bodyPr/>
        <a:lstStyle/>
        <a:p>
          <a:endParaRPr lang="es-ES"/>
        </a:p>
      </dgm:t>
    </dgm:pt>
    <dgm:pt modelId="{A5DCD405-4E53-42B4-8A17-1D5E2C88741B}" type="sibTrans" cxnId="{EA411DBE-B3DB-44D4-B227-0CC29025040C}">
      <dgm:prSet/>
      <dgm:spPr/>
      <dgm:t>
        <a:bodyPr/>
        <a:lstStyle/>
        <a:p>
          <a:endParaRPr lang="es-ES"/>
        </a:p>
      </dgm:t>
    </dgm:pt>
    <dgm:pt modelId="{AF662EEC-A149-49C2-A55B-5F92CE277DDD}" type="pres">
      <dgm:prSet presAssocID="{8277D81C-41BE-46A0-8A57-6F3DD06FB16C}" presName="linear" presStyleCnt="0">
        <dgm:presLayoutVars>
          <dgm:dir/>
          <dgm:animLvl val="lvl"/>
          <dgm:resizeHandles val="exact"/>
        </dgm:presLayoutVars>
      </dgm:prSet>
      <dgm:spPr/>
    </dgm:pt>
    <dgm:pt modelId="{3F6369EF-2276-4DAE-A9DE-EB4F71D6B31B}" type="pres">
      <dgm:prSet presAssocID="{2592D0D5-B5BE-46B6-BDDC-B72252FB54E2}" presName="parentLin" presStyleCnt="0"/>
      <dgm:spPr/>
    </dgm:pt>
    <dgm:pt modelId="{E52DDED9-92F0-4644-B0CE-8EC80C265AE6}" type="pres">
      <dgm:prSet presAssocID="{2592D0D5-B5BE-46B6-BDDC-B72252FB54E2}" presName="parentLeftMargin" presStyleLbl="node1" presStyleIdx="0" presStyleCnt="3"/>
      <dgm:spPr/>
    </dgm:pt>
    <dgm:pt modelId="{65531410-DB98-417B-9D11-9A2113929C0A}" type="pres">
      <dgm:prSet presAssocID="{2592D0D5-B5BE-46B6-BDDC-B72252FB54E2}" presName="parentText" presStyleLbl="node1" presStyleIdx="0" presStyleCnt="3" custScaleX="142857" custScaleY="2618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E474E1-8D6F-4F36-8F13-08B8CEBA6237}" type="pres">
      <dgm:prSet presAssocID="{2592D0D5-B5BE-46B6-BDDC-B72252FB54E2}" presName="negativeSpace" presStyleCnt="0"/>
      <dgm:spPr/>
    </dgm:pt>
    <dgm:pt modelId="{3C88F6C3-DBBE-4DF1-8AF6-900C5DD4AA4B}" type="pres">
      <dgm:prSet presAssocID="{2592D0D5-B5BE-46B6-BDDC-B72252FB54E2}" presName="childText" presStyleLbl="conFgAcc1" presStyleIdx="0" presStyleCnt="3">
        <dgm:presLayoutVars>
          <dgm:bulletEnabled val="1"/>
        </dgm:presLayoutVars>
      </dgm:prSet>
      <dgm:spPr/>
    </dgm:pt>
    <dgm:pt modelId="{6DA6A3C2-B52A-4F05-B099-670E9E630CF3}" type="pres">
      <dgm:prSet presAssocID="{53721C0C-642A-40EB-BF25-F4EEF61B33AC}" presName="spaceBetweenRectangles" presStyleCnt="0"/>
      <dgm:spPr/>
    </dgm:pt>
    <dgm:pt modelId="{28138FFD-F4F8-4B8A-8A8F-B3E1D1305988}" type="pres">
      <dgm:prSet presAssocID="{F24CD2AD-8A1B-4E75-9754-3B0898C50562}" presName="parentLin" presStyleCnt="0"/>
      <dgm:spPr/>
    </dgm:pt>
    <dgm:pt modelId="{06A39FE1-B977-4053-8730-C81AA2839EAA}" type="pres">
      <dgm:prSet presAssocID="{F24CD2AD-8A1B-4E75-9754-3B0898C50562}" presName="parentLeftMargin" presStyleLbl="node1" presStyleIdx="0" presStyleCnt="3"/>
      <dgm:spPr/>
    </dgm:pt>
    <dgm:pt modelId="{81F4E833-1104-4F98-BA03-C4F40332870E}" type="pres">
      <dgm:prSet presAssocID="{F24CD2AD-8A1B-4E75-9754-3B0898C50562}" presName="parentText" presStyleLbl="node1" presStyleIdx="1" presStyleCnt="3" custScaleX="142857" custScaleY="2766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4AE54A-320E-45E8-B4DE-707481DCB114}" type="pres">
      <dgm:prSet presAssocID="{F24CD2AD-8A1B-4E75-9754-3B0898C50562}" presName="negativeSpace" presStyleCnt="0"/>
      <dgm:spPr/>
    </dgm:pt>
    <dgm:pt modelId="{599B23DA-2634-4EBE-BAF8-3B9715A86F9A}" type="pres">
      <dgm:prSet presAssocID="{F24CD2AD-8A1B-4E75-9754-3B0898C50562}" presName="childText" presStyleLbl="conFgAcc1" presStyleIdx="1" presStyleCnt="3">
        <dgm:presLayoutVars>
          <dgm:bulletEnabled val="1"/>
        </dgm:presLayoutVars>
      </dgm:prSet>
      <dgm:spPr/>
    </dgm:pt>
    <dgm:pt modelId="{58B469A5-80C4-4B95-AB86-4511EE0AD6AE}" type="pres">
      <dgm:prSet presAssocID="{4B458CF8-4D02-4C2A-AF48-1EB2C436263F}" presName="spaceBetweenRectangles" presStyleCnt="0"/>
      <dgm:spPr/>
    </dgm:pt>
    <dgm:pt modelId="{865ECC98-E1F4-48A2-B736-5D578149A455}" type="pres">
      <dgm:prSet presAssocID="{800E4657-48B7-4234-89C2-D3B2D709C6FF}" presName="parentLin" presStyleCnt="0"/>
      <dgm:spPr/>
    </dgm:pt>
    <dgm:pt modelId="{4604AC1B-A27A-488E-A3A2-2B5AD8AF6CFA}" type="pres">
      <dgm:prSet presAssocID="{800E4657-48B7-4234-89C2-D3B2D709C6FF}" presName="parentLeftMargin" presStyleLbl="node1" presStyleIdx="1" presStyleCnt="3"/>
      <dgm:spPr/>
    </dgm:pt>
    <dgm:pt modelId="{0888FB5B-3120-42D6-8A33-85DD0BCC13AD}" type="pres">
      <dgm:prSet presAssocID="{800E4657-48B7-4234-89C2-D3B2D709C6FF}" presName="parentText" presStyleLbl="node1" presStyleIdx="2" presStyleCnt="3" custScaleX="142857" custScaleY="2682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1C6591-8FB1-423C-A862-6108855D7FEF}" type="pres">
      <dgm:prSet presAssocID="{800E4657-48B7-4234-89C2-D3B2D709C6FF}" presName="negativeSpace" presStyleCnt="0"/>
      <dgm:spPr/>
    </dgm:pt>
    <dgm:pt modelId="{164C2E30-AA63-4C5B-826E-B91ABD3A69AE}" type="pres">
      <dgm:prSet presAssocID="{800E4657-48B7-4234-89C2-D3B2D709C6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909B3B-E9BA-43F9-8EE0-EBF3F84127CE}" type="presOf" srcId="{F24CD2AD-8A1B-4E75-9754-3B0898C50562}" destId="{81F4E833-1104-4F98-BA03-C4F40332870E}" srcOrd="1" destOrd="0" presId="urn:microsoft.com/office/officeart/2005/8/layout/list1"/>
    <dgm:cxn modelId="{EA411DBE-B3DB-44D4-B227-0CC29025040C}" srcId="{8277D81C-41BE-46A0-8A57-6F3DD06FB16C}" destId="{800E4657-48B7-4234-89C2-D3B2D709C6FF}" srcOrd="2" destOrd="0" parTransId="{A54C299D-9EC2-4AD3-994A-216807BE5B30}" sibTransId="{A5DCD405-4E53-42B4-8A17-1D5E2C88741B}"/>
    <dgm:cxn modelId="{16F0C9A9-E3DE-4E7B-B030-AC4113A24618}" type="presOf" srcId="{800E4657-48B7-4234-89C2-D3B2D709C6FF}" destId="{0888FB5B-3120-42D6-8A33-85DD0BCC13AD}" srcOrd="1" destOrd="0" presId="urn:microsoft.com/office/officeart/2005/8/layout/list1"/>
    <dgm:cxn modelId="{AE3276BD-D508-4C4C-961F-74A1C7CB01D1}" srcId="{8277D81C-41BE-46A0-8A57-6F3DD06FB16C}" destId="{F24CD2AD-8A1B-4E75-9754-3B0898C50562}" srcOrd="1" destOrd="0" parTransId="{97CE39D6-0BA7-4C01-B966-0E436C497085}" sibTransId="{4B458CF8-4D02-4C2A-AF48-1EB2C436263F}"/>
    <dgm:cxn modelId="{301D97FF-A71F-47CF-9D8A-527125C50E0F}" type="presOf" srcId="{8277D81C-41BE-46A0-8A57-6F3DD06FB16C}" destId="{AF662EEC-A149-49C2-A55B-5F92CE277DDD}" srcOrd="0" destOrd="0" presId="urn:microsoft.com/office/officeart/2005/8/layout/list1"/>
    <dgm:cxn modelId="{00057001-6166-4E1A-9B27-F2ECCFB4C818}" type="presOf" srcId="{F24CD2AD-8A1B-4E75-9754-3B0898C50562}" destId="{06A39FE1-B977-4053-8730-C81AA2839EAA}" srcOrd="0" destOrd="0" presId="urn:microsoft.com/office/officeart/2005/8/layout/list1"/>
    <dgm:cxn modelId="{E93120F8-0C14-4B7B-99AD-D1CAB857B0A6}" type="presOf" srcId="{800E4657-48B7-4234-89C2-D3B2D709C6FF}" destId="{4604AC1B-A27A-488E-A3A2-2B5AD8AF6CFA}" srcOrd="0" destOrd="0" presId="urn:microsoft.com/office/officeart/2005/8/layout/list1"/>
    <dgm:cxn modelId="{36C31240-A5ED-441D-AE57-C9709B2E98F1}" srcId="{8277D81C-41BE-46A0-8A57-6F3DD06FB16C}" destId="{2592D0D5-B5BE-46B6-BDDC-B72252FB54E2}" srcOrd="0" destOrd="0" parTransId="{DE7F9CE6-5460-4743-9CAF-A5DDCD40D587}" sibTransId="{53721C0C-642A-40EB-BF25-F4EEF61B33AC}"/>
    <dgm:cxn modelId="{AE393030-3E28-4F2F-997D-B85B6163B39E}" type="presOf" srcId="{2592D0D5-B5BE-46B6-BDDC-B72252FB54E2}" destId="{65531410-DB98-417B-9D11-9A2113929C0A}" srcOrd="1" destOrd="0" presId="urn:microsoft.com/office/officeart/2005/8/layout/list1"/>
    <dgm:cxn modelId="{711FA412-C36C-44E4-98D2-A0A2F97929CE}" type="presOf" srcId="{2592D0D5-B5BE-46B6-BDDC-B72252FB54E2}" destId="{E52DDED9-92F0-4644-B0CE-8EC80C265AE6}" srcOrd="0" destOrd="0" presId="urn:microsoft.com/office/officeart/2005/8/layout/list1"/>
    <dgm:cxn modelId="{BFC65B15-C382-4B01-A9B0-C426811467B0}" type="presParOf" srcId="{AF662EEC-A149-49C2-A55B-5F92CE277DDD}" destId="{3F6369EF-2276-4DAE-A9DE-EB4F71D6B31B}" srcOrd="0" destOrd="0" presId="urn:microsoft.com/office/officeart/2005/8/layout/list1"/>
    <dgm:cxn modelId="{91F9BB23-1BDF-49C7-97F4-67661BEEC0ED}" type="presParOf" srcId="{3F6369EF-2276-4DAE-A9DE-EB4F71D6B31B}" destId="{E52DDED9-92F0-4644-B0CE-8EC80C265AE6}" srcOrd="0" destOrd="0" presId="urn:microsoft.com/office/officeart/2005/8/layout/list1"/>
    <dgm:cxn modelId="{29EB01A7-AE37-4FC9-9F2B-B6AD7F520A95}" type="presParOf" srcId="{3F6369EF-2276-4DAE-A9DE-EB4F71D6B31B}" destId="{65531410-DB98-417B-9D11-9A2113929C0A}" srcOrd="1" destOrd="0" presId="urn:microsoft.com/office/officeart/2005/8/layout/list1"/>
    <dgm:cxn modelId="{6ED14C31-EE85-4E79-BF6E-8239406B0D2E}" type="presParOf" srcId="{AF662EEC-A149-49C2-A55B-5F92CE277DDD}" destId="{1DE474E1-8D6F-4F36-8F13-08B8CEBA6237}" srcOrd="1" destOrd="0" presId="urn:microsoft.com/office/officeart/2005/8/layout/list1"/>
    <dgm:cxn modelId="{0F22CEFE-4F9E-4B41-B39C-78FCEB14FB3C}" type="presParOf" srcId="{AF662EEC-A149-49C2-A55B-5F92CE277DDD}" destId="{3C88F6C3-DBBE-4DF1-8AF6-900C5DD4AA4B}" srcOrd="2" destOrd="0" presId="urn:microsoft.com/office/officeart/2005/8/layout/list1"/>
    <dgm:cxn modelId="{CF50D6BF-3CFA-47AD-9C88-0C0D3A4CE858}" type="presParOf" srcId="{AF662EEC-A149-49C2-A55B-5F92CE277DDD}" destId="{6DA6A3C2-B52A-4F05-B099-670E9E630CF3}" srcOrd="3" destOrd="0" presId="urn:microsoft.com/office/officeart/2005/8/layout/list1"/>
    <dgm:cxn modelId="{E8032533-AEFA-4867-85B3-9E6344C94C1B}" type="presParOf" srcId="{AF662EEC-A149-49C2-A55B-5F92CE277DDD}" destId="{28138FFD-F4F8-4B8A-8A8F-B3E1D1305988}" srcOrd="4" destOrd="0" presId="urn:microsoft.com/office/officeart/2005/8/layout/list1"/>
    <dgm:cxn modelId="{4C3C7FA0-BEA5-4C6B-B87D-FE493194D056}" type="presParOf" srcId="{28138FFD-F4F8-4B8A-8A8F-B3E1D1305988}" destId="{06A39FE1-B977-4053-8730-C81AA2839EAA}" srcOrd="0" destOrd="0" presId="urn:microsoft.com/office/officeart/2005/8/layout/list1"/>
    <dgm:cxn modelId="{E5EADB99-B056-4591-AC11-D4F1C2DF42BA}" type="presParOf" srcId="{28138FFD-F4F8-4B8A-8A8F-B3E1D1305988}" destId="{81F4E833-1104-4F98-BA03-C4F40332870E}" srcOrd="1" destOrd="0" presId="urn:microsoft.com/office/officeart/2005/8/layout/list1"/>
    <dgm:cxn modelId="{6E0AA858-36D2-435E-929D-9357025887E0}" type="presParOf" srcId="{AF662EEC-A149-49C2-A55B-5F92CE277DDD}" destId="{224AE54A-320E-45E8-B4DE-707481DCB114}" srcOrd="5" destOrd="0" presId="urn:microsoft.com/office/officeart/2005/8/layout/list1"/>
    <dgm:cxn modelId="{74810130-5CAA-482A-A6E2-5EA53E6CAA8B}" type="presParOf" srcId="{AF662EEC-A149-49C2-A55B-5F92CE277DDD}" destId="{599B23DA-2634-4EBE-BAF8-3B9715A86F9A}" srcOrd="6" destOrd="0" presId="urn:microsoft.com/office/officeart/2005/8/layout/list1"/>
    <dgm:cxn modelId="{9A6D34CB-82B0-46D2-9C2D-90DC4365D0D9}" type="presParOf" srcId="{AF662EEC-A149-49C2-A55B-5F92CE277DDD}" destId="{58B469A5-80C4-4B95-AB86-4511EE0AD6AE}" srcOrd="7" destOrd="0" presId="urn:microsoft.com/office/officeart/2005/8/layout/list1"/>
    <dgm:cxn modelId="{6CE6836C-E8E1-42D9-ADB5-499BD234086E}" type="presParOf" srcId="{AF662EEC-A149-49C2-A55B-5F92CE277DDD}" destId="{865ECC98-E1F4-48A2-B736-5D578149A455}" srcOrd="8" destOrd="0" presId="urn:microsoft.com/office/officeart/2005/8/layout/list1"/>
    <dgm:cxn modelId="{32A283E5-FD05-4A57-B40A-96F5FA5D446C}" type="presParOf" srcId="{865ECC98-E1F4-48A2-B736-5D578149A455}" destId="{4604AC1B-A27A-488E-A3A2-2B5AD8AF6CFA}" srcOrd="0" destOrd="0" presId="urn:microsoft.com/office/officeart/2005/8/layout/list1"/>
    <dgm:cxn modelId="{F7C6EF59-2CEC-4189-A018-651027B981F8}" type="presParOf" srcId="{865ECC98-E1F4-48A2-B736-5D578149A455}" destId="{0888FB5B-3120-42D6-8A33-85DD0BCC13AD}" srcOrd="1" destOrd="0" presId="urn:microsoft.com/office/officeart/2005/8/layout/list1"/>
    <dgm:cxn modelId="{A5FF64FC-C353-4507-8465-5406C7DAD9A5}" type="presParOf" srcId="{AF662EEC-A149-49C2-A55B-5F92CE277DDD}" destId="{AB1C6591-8FB1-423C-A862-6108855D7FEF}" srcOrd="9" destOrd="0" presId="urn:microsoft.com/office/officeart/2005/8/layout/list1"/>
    <dgm:cxn modelId="{7320C288-0BE9-4F0A-B59B-5FB4561D389B}" type="presParOf" srcId="{AF662EEC-A149-49C2-A55B-5F92CE277DDD}" destId="{164C2E30-AA63-4C5B-826E-B91ABD3A69AE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68DB2-6DB4-4643-BB5D-8647CC31F51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E142-47D1-4527-88B9-15B3B7712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E142-47D1-4527-88B9-15B3B77120E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60E1AD-D420-4F15-B164-B6E514112422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0258ED-F22B-4585-9A29-4B0C13F05BC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/>
              <a:t>EVALUACIÓN DE LA PRODUCCIÓN DE EXPLANTES DE MORA SIN ESPINA ¨</a:t>
            </a:r>
            <a:r>
              <a:rPr lang="es-EC" sz="2400" b="1" i="1" dirty="0"/>
              <a:t>Rubus glaucus Benth</a:t>
            </a:r>
            <a:r>
              <a:rPr lang="es-EC" sz="2400" b="1" dirty="0"/>
              <a:t>¨ EN LA FASE DE MULTIPLICACIÓN VEGETATIVA EN UN SISTEMA DE INMERSIÓN TEMPORAL</a:t>
            </a: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43636" y="5715016"/>
            <a:ext cx="2643206" cy="7858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1200" dirty="0" smtClean="0">
                <a:solidFill>
                  <a:schemeClr val="tx1"/>
                </a:solidFill>
              </a:rPr>
              <a:t>Tesista: Christian Zapata</a:t>
            </a:r>
          </a:p>
          <a:p>
            <a:r>
              <a:rPr lang="es-ES" sz="1200" dirty="0" smtClean="0">
                <a:solidFill>
                  <a:schemeClr val="tx1"/>
                </a:solidFill>
              </a:rPr>
              <a:t>Director de tesis: Ing. Pablo Landázuri</a:t>
            </a:r>
          </a:p>
          <a:p>
            <a:r>
              <a:rPr lang="es-ES" sz="1200" dirty="0" smtClean="0">
                <a:solidFill>
                  <a:schemeClr val="tx1"/>
                </a:solidFill>
              </a:rPr>
              <a:t>Codirector de tesis: Ing. Marco Taipe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7929618" cy="15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357554" y="3000372"/>
            <a:ext cx="285752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Metodología</a:t>
            </a:r>
            <a:endParaRPr kumimoji="0" lang="es-ES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871786"/>
            <a:ext cx="8977849" cy="11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214678" y="928670"/>
            <a:ext cx="33575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Determinación de dosis de </a:t>
            </a:r>
            <a:r>
              <a:rPr lang="es-ES" dirty="0" err="1" smtClean="0"/>
              <a:t>PBZ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20566"/>
            <a:ext cx="1071570" cy="11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071942"/>
            <a:ext cx="1104901" cy="12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143380"/>
            <a:ext cx="1042983" cy="127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143380"/>
            <a:ext cx="10926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Flecha derecha"/>
          <p:cNvSpPr/>
          <p:nvPr/>
        </p:nvSpPr>
        <p:spPr>
          <a:xfrm>
            <a:off x="1428728" y="4643446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3286116" y="4643446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5072066" y="471488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368980" cy="22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00430" y="928670"/>
            <a:ext cx="2490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Multiplicación en el SIT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643446"/>
            <a:ext cx="1285884" cy="13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714884"/>
            <a:ext cx="1071570" cy="122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714884"/>
            <a:ext cx="1042983" cy="127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14338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>
            <a:off x="2285984" y="521495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4143372" y="528638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5715008" y="528638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/>
          <p:nvPr/>
        </p:nvPicPr>
        <p:blipFill>
          <a:blip r:embed="rId7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esin\Desktop\Dropbox\TESIS CHE\Resultados\multiplic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786478" cy="5476869"/>
          </a:xfrm>
          <a:prstGeom prst="rect">
            <a:avLst/>
          </a:prstGeom>
          <a:noFill/>
        </p:spPr>
      </p:pic>
      <p:pic>
        <p:nvPicPr>
          <p:cNvPr id="7" name="6 Imagen" descr="DSC_0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571744"/>
            <a:ext cx="417912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DSC_0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714884"/>
            <a:ext cx="2857520" cy="19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071802" y="21429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MULTIPLICACIÓN PARCIAL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SC_0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643337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DSC_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857628"/>
            <a:ext cx="3143272" cy="209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Chesin\Desktop\Dropbox\TESIS CHE\Resultados\multiplicacion S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85794"/>
            <a:ext cx="4179332" cy="585791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071802" y="2857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MULTIPLICACIÓN EN EL SIT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8992" y="2714620"/>
            <a:ext cx="3071834" cy="838200"/>
          </a:xfrm>
        </p:spPr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8382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Determinación</a:t>
            </a:r>
            <a:r>
              <a:rPr lang="es-ES" sz="3200" dirty="0" smtClean="0"/>
              <a:t> de dosis de CULTAR</a:t>
            </a:r>
            <a:endParaRPr lang="es-ES" sz="3200" dirty="0"/>
          </a:p>
        </p:txBody>
      </p:sp>
      <p:pic>
        <p:nvPicPr>
          <p:cNvPr id="7" name="6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80010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2571736" y="3643314"/>
            <a:ext cx="571504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429124" y="3643314"/>
            <a:ext cx="71438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6286512" y="4572008"/>
            <a:ext cx="71438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Regresión lineal polinómica</a:t>
            </a:r>
            <a:endParaRPr lang="es-ES" sz="20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305893" cy="4643470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357958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Discusión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214546" y="928670"/>
            <a:ext cx="45720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Determinación de la concentración de CULTAR</a:t>
            </a:r>
            <a:endParaRPr lang="es-ES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Multiplicación de mora en el SIT</a:t>
            </a:r>
            <a:endParaRPr lang="es-ES" sz="2800" dirty="0"/>
          </a:p>
        </p:txBody>
      </p:sp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80724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214546" y="342900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342900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5429256" y="342900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7000892" y="342900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MARCO TEÓRICO 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85926"/>
            <a:ext cx="4257676" cy="3929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/>
              <a:t>Generalidades</a:t>
            </a:r>
          </a:p>
          <a:p>
            <a:pPr>
              <a:buNone/>
            </a:pPr>
            <a:endParaRPr lang="es-ES" sz="1400" b="1" dirty="0" smtClean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400" dirty="0" smtClean="0"/>
              <a:t>- 400 especies en el mundo </a:t>
            </a:r>
            <a:r>
              <a:rPr lang="es-EC" sz="1400" i="1" dirty="0" smtClean="0"/>
              <a:t>Rubus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400" i="1" dirty="0" smtClean="0"/>
              <a:t>- </a:t>
            </a:r>
            <a:r>
              <a:rPr lang="es-EC" sz="1400" dirty="0" smtClean="0"/>
              <a:t>Se cultiva a una altitud de 1800 a 3000 msnm.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400" dirty="0" smtClean="0"/>
              <a:t>- Plantaciones Ecuador 1921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400" dirty="0" smtClean="0"/>
              <a:t>- Distribución: Azuay, </a:t>
            </a:r>
            <a:r>
              <a:rPr lang="es-EC" sz="1400" dirty="0" err="1" smtClean="0"/>
              <a:t>Tuhgurahua</a:t>
            </a:r>
            <a:r>
              <a:rPr lang="es-EC" sz="1400" dirty="0" smtClean="0"/>
              <a:t>, Cotopaxi, </a:t>
            </a:r>
            <a:r>
              <a:rPr lang="es-EC" sz="1400" dirty="0" err="1" smtClean="0"/>
              <a:t>Bolivar</a:t>
            </a:r>
            <a:r>
              <a:rPr lang="es-EC" sz="1400" dirty="0" smtClean="0"/>
              <a:t>, Chimborazo, Pichincha, Imbabura y Carchi (</a:t>
            </a:r>
            <a:r>
              <a:rPr lang="es-EC" sz="1400" dirty="0" err="1" smtClean="0"/>
              <a:t>Ramirez</a:t>
            </a:r>
            <a:r>
              <a:rPr lang="es-EC" sz="1400" dirty="0" smtClean="0"/>
              <a:t>, 2009).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400" dirty="0" smtClean="0"/>
              <a:t>- Mora de castilla (98% superficie), </a:t>
            </a:r>
            <a:r>
              <a:rPr lang="es-EC" sz="1400" dirty="0" err="1" smtClean="0"/>
              <a:t>Olallie</a:t>
            </a:r>
            <a:r>
              <a:rPr lang="es-EC" sz="1400" dirty="0" smtClean="0"/>
              <a:t> y Brazos.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EC" sz="1400" dirty="0" smtClean="0"/>
              <a:t>- Contiene Vitamina A, vitamina C, potasio, magnesio</a:t>
            </a:r>
            <a:r>
              <a:rPr lang="es-EC" sz="1400" b="1" dirty="0" smtClean="0"/>
              <a:t>, </a:t>
            </a:r>
            <a:r>
              <a:rPr lang="es-EC" sz="1400" b="1" dirty="0" err="1" smtClean="0"/>
              <a:t>polifenoles</a:t>
            </a:r>
            <a:r>
              <a:rPr lang="es-EC" sz="1400" b="1" dirty="0" smtClean="0"/>
              <a:t>. </a:t>
            </a:r>
          </a:p>
          <a:p>
            <a:pPr>
              <a:buFontTx/>
              <a:buChar char="-"/>
            </a:pPr>
            <a:endParaRPr lang="es-ES" sz="1700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 l="46700" t="34818" r="27314" b="19028"/>
          <a:stretch>
            <a:fillRect/>
          </a:stretch>
        </p:blipFill>
        <p:spPr bwMode="auto">
          <a:xfrm>
            <a:off x="4643438" y="1357298"/>
            <a:ext cx="4357718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6357950" y="6286520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ES" sz="1100" dirty="0" err="1" smtClean="0"/>
              <a:t>INEC</a:t>
            </a:r>
            <a:r>
              <a:rPr lang="es-ES" sz="1100" dirty="0" smtClean="0"/>
              <a:t> 2001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071802" y="1428736"/>
            <a:ext cx="32861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Sistema de inmersión temporal</a:t>
            </a:r>
            <a:endParaRPr lang="es-ES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Multiplicación de mora en el SIT</a:t>
            </a:r>
            <a:endParaRPr lang="es-ES" sz="2800" dirty="0"/>
          </a:p>
        </p:txBody>
      </p:sp>
      <p:pic>
        <p:nvPicPr>
          <p:cNvPr id="7" name="6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83582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071670" y="378619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3786182" y="378619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5429256" y="378619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7143768" y="3786190"/>
            <a:ext cx="642942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Multiplicación de mora en el SIT</a:t>
            </a:r>
            <a:endParaRPr lang="es-ES" sz="28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1000108"/>
            <a:ext cx="8501122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38678365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Media de la variable Peso fresco de </a:t>
            </a:r>
            <a:r>
              <a:rPr kumimoji="0" lang="es-EC" b="1" i="1" u="none" strike="noStrike" cap="none" normalizeH="0" baseline="0" dirty="0" smtClean="0" bmk="_Toc38678365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Rubus glaucus Benth </a:t>
            </a:r>
            <a:r>
              <a:rPr kumimoji="0" lang="es-EC" b="1" i="0" u="none" strike="noStrike" cap="none" normalizeH="0" baseline="0" dirty="0" smtClean="0" bmk="_Toc38678365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tratamiento (tiempo de ciclo y medio de cultivo de introducci</a:t>
            </a:r>
            <a:r>
              <a:rPr kumimoji="0" lang="es-EC" b="1" i="0" u="none" strike="noStrike" cap="none" normalizeH="0" baseline="0" dirty="0" smtClean="0" bmk="_Toc386783658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b="1" i="0" u="none" strike="noStrike" cap="none" normalizeH="0" baseline="0" dirty="0" smtClean="0" bmk="_Toc38678365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n).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Image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929222" cy="459403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071802" y="2428868"/>
            <a:ext cx="714380" cy="378621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6357958"/>
            <a:ext cx="2071669" cy="500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785794"/>
            <a:ext cx="8215338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38678365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Media de la variable Longitud de brote de </a:t>
            </a:r>
            <a:r>
              <a:rPr kumimoji="0" lang="es-EC" b="1" i="1" u="none" strike="noStrike" cap="none" normalizeH="0" baseline="0" dirty="0" smtClean="0" bmk="_Toc38678365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Rubus glaucus Benth </a:t>
            </a:r>
            <a:r>
              <a:rPr kumimoji="0" lang="es-EC" b="1" i="0" u="none" strike="noStrike" cap="none" normalizeH="0" baseline="0" dirty="0" smtClean="0" bmk="_Toc38678365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tratamiento (tiempo de ciclo y medio de cultivo de introducci</a:t>
            </a:r>
            <a:r>
              <a:rPr kumimoji="0" lang="es-EC" b="1" i="0" u="none" strike="noStrike" cap="none" normalizeH="0" baseline="0" dirty="0" smtClean="0" bmk="_Toc386783659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b="1" i="0" u="none" strike="noStrike" cap="none" normalizeH="0" baseline="0" dirty="0" smtClean="0" bmk="_Toc38678365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n).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Image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59909"/>
            <a:ext cx="5500726" cy="5126677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Multiplicación de mora en el SIT</a:t>
            </a:r>
            <a:endParaRPr lang="es-ES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86050" y="1857364"/>
            <a:ext cx="857256" cy="421484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6286520"/>
            <a:ext cx="1928794" cy="57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Multiplicación de mora en el SIT</a:t>
            </a:r>
            <a:endParaRPr lang="es-ES" sz="28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57158" y="714356"/>
            <a:ext cx="8429652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38678366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Media de la variable N</a:t>
            </a:r>
            <a:r>
              <a:rPr kumimoji="0" lang="es-EC" b="1" i="0" u="none" strike="noStrike" cap="none" normalizeH="0" baseline="0" dirty="0" smtClean="0" bmk="_Toc38678366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C" b="1" i="0" u="none" strike="noStrike" cap="none" normalizeH="0" baseline="0" dirty="0" smtClean="0" bmk="_Toc38678366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 de hojas de </a:t>
            </a:r>
            <a:r>
              <a:rPr kumimoji="0" lang="es-EC" b="1" i="1" u="none" strike="noStrike" cap="none" normalizeH="0" baseline="0" dirty="0" smtClean="0" bmk="_Toc38678366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Rubus glaucus Benth </a:t>
            </a:r>
            <a:r>
              <a:rPr kumimoji="0" lang="es-EC" b="1" i="0" u="none" strike="noStrike" cap="none" normalizeH="0" baseline="0" dirty="0" smtClean="0" bmk="_Toc38678366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tratamiento (tiempo de ciclo y medio de cultivo de introducci</a:t>
            </a:r>
            <a:r>
              <a:rPr kumimoji="0" lang="es-EC" b="1" i="0" u="none" strike="noStrike" cap="none" normalizeH="0" baseline="0" dirty="0" smtClean="0" bmk="_Toc38678366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b="1" i="0" u="none" strike="noStrike" cap="none" normalizeH="0" baseline="0" dirty="0" smtClean="0" bmk="_Toc38678366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n).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Imag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429288" cy="5060096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928926" y="1857364"/>
            <a:ext cx="857256" cy="414340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6215082"/>
            <a:ext cx="2000232" cy="6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Multiplicación de mora en el SIT</a:t>
            </a:r>
            <a:endParaRPr lang="es-ES" sz="28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85720" y="928670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rafico 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 Media de la variable 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ndice de Producci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</a:t>
            </a:r>
            <a:r>
              <a:rPr kumimoji="0" lang="es-EC" b="1" i="1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Rubus glaucus Benth 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tratamiento (tiempo de ciclo y medio de cultivo de introducci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b="1" i="0" u="none" strike="noStrike" cap="none" normalizeH="0" baseline="0" dirty="0" smtClean="0" bmk="_Toc38678366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n).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Imagen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000660" cy="4740626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071802" y="1785926"/>
            <a:ext cx="785818" cy="392909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Discusión </a:t>
            </a:r>
            <a:endParaRPr lang="es-ES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285860"/>
            <a:ext cx="8001056" cy="13388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resultados mostraron que hubo 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diferencias significativas entre tratamientos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</a:t>
            </a: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una 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misma frecuencia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pero con los 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explantes iniciales provenientes de diferentes medios de cultivo de introducci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Mayor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absorci</a:t>
            </a:r>
            <a:r>
              <a:rPr lang="es-EC" sz="1400" b="1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 los reguladores de crecimiento en el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cambio de medio 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 cultivo de s</a:t>
            </a:r>
            <a:r>
              <a:rPr lang="es-EC" sz="1400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lido a l</a:t>
            </a:r>
            <a:r>
              <a:rPr lang="es-EC" sz="1400" dirty="0" smtClean="0"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quido 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s-E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Jambhale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2000)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es-ES" sz="1400" dirty="0" smtClean="0"/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571472" y="4000504"/>
            <a:ext cx="814393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 puede atribuir a una falta de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distribuci</a:t>
            </a:r>
            <a:r>
              <a:rPr lang="es-EC" sz="1400" b="1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luz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 la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disposici</a:t>
            </a:r>
            <a:r>
              <a:rPr lang="es-EC" sz="1400" b="1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en la que se encuentren los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explantes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en el interior del biorreactor por la agitaci</a:t>
            </a:r>
            <a:r>
              <a:rPr lang="es-EC" sz="1400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 que produce el medio cuando est</a:t>
            </a:r>
            <a:r>
              <a:rPr lang="es-EC" sz="1400" dirty="0" smtClean="0"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 en el tiempo de inmersi</a:t>
            </a:r>
            <a:r>
              <a:rPr lang="es-EC" sz="1400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n, la 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auxina (fototropismo) 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tiende a acumularse en la parte de la planta con sombra 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s-E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Squeo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lang="es-E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Cardemil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2006)</a:t>
            </a:r>
            <a:r>
              <a:rPr lang="es-EC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643042" y="2816546"/>
          <a:ext cx="6096000" cy="11125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 horas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 horas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 horas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Medio solido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Medio liquido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T6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636"/>
            <a:ext cx="261662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635"/>
            <a:ext cx="2357454" cy="141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Explantes multiplicados en el </a:t>
            </a:r>
            <a:r>
              <a:rPr lang="es-ES" sz="2400" dirty="0" err="1" smtClean="0"/>
              <a:t>sit</a:t>
            </a:r>
            <a:endParaRPr lang="es-ES" sz="24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34669" t="42857" r="36647" b="15584"/>
          <a:stretch>
            <a:fillRect/>
          </a:stretch>
        </p:blipFill>
        <p:spPr bwMode="auto">
          <a:xfrm>
            <a:off x="928662" y="1643050"/>
            <a:ext cx="742955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Análisis económico </a:t>
            </a:r>
            <a:endParaRPr lang="es-ES" sz="28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0010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 redondeado"/>
          <p:cNvSpPr/>
          <p:nvPr/>
        </p:nvSpPr>
        <p:spPr>
          <a:xfrm>
            <a:off x="3143240" y="4572008"/>
            <a:ext cx="550072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143240" y="2857496"/>
            <a:ext cx="550072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3143240" y="5643578"/>
            <a:ext cx="550072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Conclusiones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uador-wonders.com/images/Woman_preparing_the_traditional_helados_de_paila_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14884"/>
            <a:ext cx="2714644" cy="1821908"/>
          </a:xfrm>
          <a:prstGeom prst="rect">
            <a:avLst/>
          </a:prstGeom>
          <a:noFill/>
        </p:spPr>
      </p:pic>
      <p:pic>
        <p:nvPicPr>
          <p:cNvPr id="1028" name="Picture 4" descr="http://mec-s1-p.mlstatic.com/arrope-de-mora-y-frutilla-para-postres-y-ensaladas-de-frutas-12360-MEC20058939697_032014-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66"/>
            <a:ext cx="2286016" cy="2168252"/>
          </a:xfrm>
          <a:prstGeom prst="rect">
            <a:avLst/>
          </a:prstGeom>
          <a:noFill/>
        </p:spPr>
      </p:pic>
      <p:pic>
        <p:nvPicPr>
          <p:cNvPr id="1030" name="Picture 6" descr="http://images.evisos.net/2010/12/08/pulpa-de-fruta-de-merida-100-concentradas_f2568f2e3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214950"/>
            <a:ext cx="1809744" cy="1357309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Tn02NfWUgDzdq7UXh8jDsLB9gRrMZpTVB1KQplisR_ctEXjQ8M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714620"/>
            <a:ext cx="2352675" cy="1943101"/>
          </a:xfrm>
          <a:prstGeom prst="rect">
            <a:avLst/>
          </a:prstGeom>
          <a:noFill/>
        </p:spPr>
      </p:pic>
      <p:pic>
        <p:nvPicPr>
          <p:cNvPr id="1038" name="Picture 14" descr="http://img.loquenosabias.com/postres/2012/08/13/helado-de-mora-receta-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643314"/>
            <a:ext cx="1905013" cy="1428760"/>
          </a:xfrm>
          <a:prstGeom prst="rect">
            <a:avLst/>
          </a:prstGeom>
          <a:noFill/>
        </p:spPr>
      </p:pic>
      <p:pic>
        <p:nvPicPr>
          <p:cNvPr id="1040" name="Picture 16" descr="http://www.donpostre.com/wp-content/uploads/moras-mermelad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429264"/>
            <a:ext cx="1714512" cy="1148723"/>
          </a:xfrm>
          <a:prstGeom prst="rect">
            <a:avLst/>
          </a:prstGeom>
          <a:noFill/>
        </p:spPr>
      </p:pic>
      <p:pic>
        <p:nvPicPr>
          <p:cNvPr id="1042" name="Picture 18" descr="http://2.bp.blogspot.com/_mcxU8Ld9jzU/Si49Vh7z2FI/AAAAAAAAA_s/3G9-WaozpTA/s320/arr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572008"/>
            <a:ext cx="1500198" cy="2000265"/>
          </a:xfrm>
          <a:prstGeom prst="rect">
            <a:avLst/>
          </a:prstGeom>
          <a:noFill/>
        </p:spPr>
      </p:pic>
      <p:pic>
        <p:nvPicPr>
          <p:cNvPr id="1044" name="Picture 20" descr="http://www.fundamerani.org/supertienda/inicio/image/cache/YOGURT-FINESS-MORA-500x500.jpg"/>
          <p:cNvPicPr>
            <a:picLocks noChangeAspect="1" noChangeArrowheads="1"/>
          </p:cNvPicPr>
          <p:nvPr/>
        </p:nvPicPr>
        <p:blipFill>
          <a:blip r:embed="rId9"/>
          <a:srcRect l="20588" t="8824" r="20588" b="11765"/>
          <a:stretch>
            <a:fillRect/>
          </a:stretch>
        </p:blipFill>
        <p:spPr bwMode="auto">
          <a:xfrm>
            <a:off x="4857752" y="1500174"/>
            <a:ext cx="1428760" cy="1928826"/>
          </a:xfrm>
          <a:prstGeom prst="rect">
            <a:avLst/>
          </a:prstGeom>
          <a:noFill/>
        </p:spPr>
      </p:pic>
      <p:pic>
        <p:nvPicPr>
          <p:cNvPr id="1046" name="Picture 22" descr="http://www.exito.com/images/products/028/0000018617017028/0000018618006299_lrg_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85728"/>
            <a:ext cx="1928826" cy="1928826"/>
          </a:xfrm>
          <a:prstGeom prst="rect">
            <a:avLst/>
          </a:prstGeom>
          <a:noFill/>
        </p:spPr>
      </p:pic>
      <p:pic>
        <p:nvPicPr>
          <p:cNvPr id="1050" name="Picture 26" descr="http://www.viajamosdos.com/img/content/Ibarra%200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2143116"/>
            <a:ext cx="3440021" cy="221175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286116" y="285728"/>
            <a:ext cx="24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PRODUCTOS</a:t>
            </a:r>
            <a:endParaRPr lang="es-ES" sz="3200" dirty="0"/>
          </a:p>
        </p:txBody>
      </p:sp>
      <p:pic>
        <p:nvPicPr>
          <p:cNvPr id="13" name="12 Imagen"/>
          <p:cNvPicPr/>
          <p:nvPr/>
        </p:nvPicPr>
        <p:blipFill>
          <a:blip r:embed="rId1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Recomendaciones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16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71868" y="2714620"/>
            <a:ext cx="21515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justificación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472" y="1571612"/>
            <a:ext cx="7929618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700" dirty="0" smtClean="0"/>
              <a:t>En Ecuador ha aumentado la demanda de la mora de castilla (mora sin espina) en 3%, debido a que esta planta se encuentra relacionada con un mayor número de ramas productoras y un macollamiento entre 15% y 20% superior a la mora tradicional con espina </a:t>
            </a:r>
            <a:r>
              <a:rPr lang="es-ES" sz="1700" dirty="0" smtClean="0"/>
              <a:t>(</a:t>
            </a:r>
            <a:r>
              <a:rPr lang="es-ES" sz="1700" dirty="0" err="1" smtClean="0"/>
              <a:t>Sigarroa</a:t>
            </a:r>
            <a:r>
              <a:rPr lang="es-ES" sz="1700" dirty="0" smtClean="0"/>
              <a:t> &amp; García, 2011)</a:t>
            </a:r>
            <a:r>
              <a:rPr lang="es-EC" sz="1700" dirty="0" smtClean="0"/>
              <a:t>. </a:t>
            </a:r>
            <a:endParaRPr lang="es-ES" dirty="0"/>
          </a:p>
        </p:txBody>
      </p:sp>
      <p:pic>
        <p:nvPicPr>
          <p:cNvPr id="21506" name="Picture 2" descr="Click here to see a large ver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2928926" cy="299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Cómo plantar raíces de mora recorta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451559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72066" y="2500306"/>
            <a:ext cx="3714776" cy="2723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C" sz="1700" dirty="0" smtClean="0"/>
              <a:t>La mora de castilla tiene problemas de productividad por la propagación</a:t>
            </a:r>
            <a:r>
              <a:rPr lang="es-EC" sz="1700" b="1" dirty="0" smtClean="0"/>
              <a:t>: acodos y estacas.</a:t>
            </a:r>
          </a:p>
          <a:p>
            <a:pPr lvl="1" algn="just">
              <a:buNone/>
            </a:pPr>
            <a:endParaRPr lang="es-EC" sz="1700" dirty="0" smtClean="0"/>
          </a:p>
          <a:p>
            <a:pPr algn="just">
              <a:buNone/>
            </a:pPr>
            <a:r>
              <a:rPr lang="es-EC" sz="1700" dirty="0" smtClean="0"/>
              <a:t>Según </a:t>
            </a:r>
            <a:r>
              <a:rPr lang="es-EC" sz="1700" dirty="0" err="1" smtClean="0"/>
              <a:t>Monteiro</a:t>
            </a:r>
            <a:r>
              <a:rPr lang="es-EC" sz="1700" dirty="0" smtClean="0"/>
              <a:t> (2004), estos dos tipos	de propagación facilitan la diseminación de plagas y enfermedades afectando la calidad y cantidad de producción.</a:t>
            </a:r>
          </a:p>
          <a:p>
            <a:endParaRPr lang="es-ES" dirty="0"/>
          </a:p>
        </p:txBody>
      </p:sp>
      <p:pic>
        <p:nvPicPr>
          <p:cNvPr id="5" name="Picture 2" descr="http://dc438.4shared.com/doc/RfAuXePB/preview_html_m233007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23614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itacab.org/adminpub/upload/3_12125230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437094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SOLUCIÓN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1500174"/>
            <a:ext cx="792961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función de la necesidad existente de aumentar la producción de </a:t>
            </a:r>
            <a:r>
              <a:rPr lang="es-ES" i="1" dirty="0" smtClean="0"/>
              <a:t>Rubus glaucus Benth</a:t>
            </a:r>
            <a:r>
              <a:rPr lang="es-ES" dirty="0" smtClean="0"/>
              <a:t>, se plantea aplicar la micropropagación (cultivo </a:t>
            </a:r>
            <a:r>
              <a:rPr lang="es-ES" i="1" dirty="0" smtClean="0"/>
              <a:t>in vitro), </a:t>
            </a:r>
            <a:r>
              <a:rPr lang="es-ES" dirty="0" smtClean="0"/>
              <a:t>como método de propagación</a:t>
            </a:r>
            <a:r>
              <a:rPr lang="es-ES" i="1" dirty="0" smtClean="0"/>
              <a:t> </a:t>
            </a:r>
            <a:r>
              <a:rPr lang="es-ES" dirty="0" smtClean="0"/>
              <a:t>ya</a:t>
            </a:r>
            <a:r>
              <a:rPr lang="es-ES" i="1" dirty="0" smtClean="0"/>
              <a:t> </a:t>
            </a:r>
            <a:r>
              <a:rPr lang="es-ES" dirty="0" smtClean="0"/>
              <a:t>que permite obtener plantas libres de enfermedades y de mejor calidad, además de la reducción de los costos de producción por planta, aumentando los índices de multiplicación (</a:t>
            </a:r>
            <a:r>
              <a:rPr lang="es-ES" dirty="0" err="1" smtClean="0"/>
              <a:t>IM</a:t>
            </a:r>
            <a:r>
              <a:rPr lang="es-ES" dirty="0" smtClean="0"/>
              <a:t>).</a:t>
            </a:r>
            <a:endParaRPr lang="es-ES" dirty="0"/>
          </a:p>
        </p:txBody>
      </p:sp>
      <p:pic>
        <p:nvPicPr>
          <p:cNvPr id="7" name="6 Imagen" descr="DSC_0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643314"/>
            <a:ext cx="3643337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Sistema de inmersión temporal </a:t>
            </a:r>
            <a:endParaRPr lang="es-ES" sz="2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214422"/>
            <a:ext cx="8215370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Francia 1997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CIRAD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s-EC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Centre de </a:t>
            </a:r>
            <a:r>
              <a:rPr kumimoji="0" lang="es-EC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Coopération</a:t>
            </a:r>
            <a:r>
              <a:rPr kumimoji="0" lang="es-EC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Internationale</a:t>
            </a:r>
            <a:r>
              <a:rPr kumimoji="0" lang="es-EC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</a:t>
            </a:r>
            <a:r>
              <a:rPr kumimoji="0" lang="es-EC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Recherche</a:t>
            </a:r>
            <a:r>
              <a:rPr kumimoji="0" lang="es-EC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Agronomique</a:t>
            </a:r>
            <a:r>
              <a:rPr kumimoji="0" lang="es-EC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Pour</a:t>
            </a:r>
            <a:r>
              <a:rPr kumimoji="0" lang="es-EC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 </a:t>
            </a:r>
            <a:r>
              <a:rPr kumimoji="0" lang="es-EC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Développement</a:t>
            </a:r>
            <a:r>
              <a:rPr kumimoji="0" lang="es-EC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s-ES" altLang="zh-CN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altLang="zh-CN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es-E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ayor tasa de multiplicación, enraizamiento y aclimatación.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E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Niveles elevados de supervivencia en condiciones de campo (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humedad )</a:t>
            </a:r>
            <a:r>
              <a:rPr kumimoji="0" lang="es-E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explantes mantienen una capa superficial de medio de cultivo hasta la próxima inmersión, lo que evita la pérdida por desecación (Rosales, Rodríguez, Alvarado, &amp; Cárdenas, 2003).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contacto intermitente del medio con los explantes reduce el nivel de toxinas presentes (</a:t>
            </a:r>
            <a:r>
              <a:rPr lang="es-ES" sz="14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Cruzat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2009).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43248"/>
            <a:ext cx="478634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214546" cy="4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16" y="3571876"/>
            <a:ext cx="3000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OBJETIVOS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7 Diagrama"/>
          <p:cNvGraphicFramePr/>
          <p:nvPr/>
        </p:nvGraphicFramePr>
        <p:xfrm>
          <a:off x="428596" y="1397000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Objetivos específicos   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6868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429396"/>
            <a:ext cx="2857488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9150</TotalTime>
  <Words>1398</Words>
  <Application>Microsoft Office PowerPoint</Application>
  <PresentationFormat>Presentación en pantalla (4:3)</PresentationFormat>
  <Paragraphs>90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Viajes</vt:lpstr>
      <vt:lpstr>EVALUACIÓN DE LA PRODUCCIÓN DE EXPLANTES DE MORA SIN ESPINA ¨Rubus glaucus Benth¨ EN LA FASE DE MULTIPLICACIÓN VEGETATIVA EN UN SISTEMA DE INMERSIÓN TEMPORAL </vt:lpstr>
      <vt:lpstr>MARCO TEÓRICO </vt:lpstr>
      <vt:lpstr>Diapositiva 3</vt:lpstr>
      <vt:lpstr>justificación</vt:lpstr>
      <vt:lpstr>Diapositiva 5</vt:lpstr>
      <vt:lpstr>SOLUCIÓN</vt:lpstr>
      <vt:lpstr>Sistema de inmersión temporal </vt:lpstr>
      <vt:lpstr>OBJETIVOS</vt:lpstr>
      <vt:lpstr>Objetivos específicos   </vt:lpstr>
      <vt:lpstr>Diapositiva 10</vt:lpstr>
      <vt:lpstr>Diapositiva 11</vt:lpstr>
      <vt:lpstr>Diapositiva 12</vt:lpstr>
      <vt:lpstr>Diapositiva 13</vt:lpstr>
      <vt:lpstr>Diapositiva 14</vt:lpstr>
      <vt:lpstr>RESULTADOS</vt:lpstr>
      <vt:lpstr>Determinación de dosis de CULTAR</vt:lpstr>
      <vt:lpstr>Regresión lineal polinómica</vt:lpstr>
      <vt:lpstr>Discusión </vt:lpstr>
      <vt:lpstr>Multiplicación de mora en el SIT</vt:lpstr>
      <vt:lpstr>Discusión </vt:lpstr>
      <vt:lpstr>Multiplicación de mora en el SIT</vt:lpstr>
      <vt:lpstr>Multiplicación de mora en el SIT</vt:lpstr>
      <vt:lpstr>Multiplicación de mora en el SIT</vt:lpstr>
      <vt:lpstr>Multiplicación de mora en el SIT</vt:lpstr>
      <vt:lpstr>Multiplicación de mora en el SIT</vt:lpstr>
      <vt:lpstr>Discusión </vt:lpstr>
      <vt:lpstr>Explantes multiplicados en el sit</vt:lpstr>
      <vt:lpstr>Análisis económico </vt:lpstr>
      <vt:lpstr>Conclusiones</vt:lpstr>
      <vt:lpstr>Recomendaciones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Chesin</dc:creator>
  <cp:lastModifiedBy>Chesin</cp:lastModifiedBy>
  <cp:revision>594</cp:revision>
  <dcterms:created xsi:type="dcterms:W3CDTF">2014-04-21T17:03:58Z</dcterms:created>
  <dcterms:modified xsi:type="dcterms:W3CDTF">2014-06-30T23:19:53Z</dcterms:modified>
</cp:coreProperties>
</file>