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66" r:id="rId2"/>
    <p:sldId id="262" r:id="rId3"/>
    <p:sldId id="267" r:id="rId4"/>
    <p:sldId id="269" r:id="rId5"/>
    <p:sldId id="268" r:id="rId6"/>
    <p:sldId id="270" r:id="rId7"/>
    <p:sldId id="272" r:id="rId8"/>
    <p:sldId id="271" r:id="rId9"/>
    <p:sldId id="273" r:id="rId10"/>
    <p:sldId id="278" r:id="rId11"/>
    <p:sldId id="274" r:id="rId12"/>
    <p:sldId id="275" r:id="rId13"/>
    <p:sldId id="276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8" r:id="rId23"/>
    <p:sldId id="287" r:id="rId24"/>
    <p:sldId id="289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F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929" autoAdjust="0"/>
  </p:normalViewPr>
  <p:slideViewPr>
    <p:cSldViewPr>
      <p:cViewPr>
        <p:scale>
          <a:sx n="66" d="100"/>
          <a:sy n="66" d="100"/>
        </p:scale>
        <p:origin x="-14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890B5-6F31-4714-9518-135BD0392ACC}" type="datetimeFigureOut">
              <a:rPr lang="es-ES" smtClean="0"/>
              <a:t>28/08/2014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480AB-DB55-4508-ADC2-6B767E2C8C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3884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Buenos días y Bienvenidos</a:t>
            </a:r>
            <a:r>
              <a:rPr lang="es-EC" baseline="0" dirty="0" smtClean="0"/>
              <a:t> a la espectáculo q es un proyecto de desarrollo social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80AB-DB55-4508-ADC2-6B767E2C8C0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576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 estudiar la historia de la educación, se puede observar que existe una recurrente tendencia a sistematizarla. Las fuerzas reguladoras de la misma, son los planteamientos sociales del cómo y el qué enseñar. Las fuerzas evolutivas, son los planteamientos de los pensadores de la época, que tratan de modificar la educación, para satisfacer las nuevas necesidades sociales usando la nueva tecnología.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Ninguna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revolucion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200 años.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err="1" smtClean="0"/>
              <a:t>Recorde</a:t>
            </a:r>
            <a:r>
              <a:rPr lang="es-EC" dirty="0" smtClean="0"/>
              <a:t> parte de que siglo </a:t>
            </a:r>
            <a:r>
              <a:rPr lang="es-EC" dirty="0" err="1" smtClean="0"/>
              <a:t>pertenesco</a:t>
            </a:r>
            <a:r>
              <a:rPr lang="es-EC" baseline="0" dirty="0" smtClean="0"/>
              <a:t> </a:t>
            </a:r>
            <a:r>
              <a:rPr lang="es-EC" baseline="0" dirty="0" err="1" smtClean="0"/>
              <a:t>Tecnologia</a:t>
            </a:r>
            <a:r>
              <a:rPr lang="es-EC" baseline="0" dirty="0" smtClean="0"/>
              <a:t> </a:t>
            </a:r>
            <a:r>
              <a:rPr lang="es-EC" baseline="0" dirty="0" err="1" smtClean="0"/>
              <a:t>Informatica</a:t>
            </a:r>
            <a:r>
              <a:rPr lang="es-EC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aseline="0" dirty="0" smtClean="0"/>
              <a:t>            estudiante de Redes y tengo que hacer una tesis : SOLUCION NOVEDOSA</a:t>
            </a:r>
            <a:endParaRPr lang="es-EC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80AB-DB55-4508-ADC2-6B767E2C8C0E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4785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Por</a:t>
            </a:r>
            <a:r>
              <a:rPr lang="es-EC" baseline="0" dirty="0" smtClean="0"/>
              <a:t> lo que decidí realizar </a:t>
            </a:r>
          </a:p>
          <a:p>
            <a:r>
              <a:rPr lang="es-EC" baseline="0" dirty="0" smtClean="0"/>
              <a:t>Me pregunte Y cual es el siguiente paso?</a:t>
            </a:r>
          </a:p>
          <a:p>
            <a:r>
              <a:rPr lang="es-EC" baseline="0" dirty="0" smtClean="0"/>
              <a:t>Dos asuntos q resolver: PORTAL y VIDEOS</a:t>
            </a:r>
          </a:p>
          <a:p>
            <a:endParaRPr lang="es-EC" baseline="0" dirty="0" smtClean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80AB-DB55-4508-ADC2-6B767E2C8C0E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4785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Y para</a:t>
            </a:r>
            <a:r>
              <a:rPr lang="es-EC" baseline="0" dirty="0" smtClean="0"/>
              <a:t> cada aspecto dos preguntas: </a:t>
            </a:r>
            <a:endParaRPr lang="es-EC" baseline="0" dirty="0" smtClean="0"/>
          </a:p>
          <a:p>
            <a:r>
              <a:rPr lang="es-EC" baseline="0" dirty="0" smtClean="0"/>
              <a:t>el </a:t>
            </a:r>
            <a:r>
              <a:rPr lang="es-EC" baseline="0" dirty="0" err="1" smtClean="0"/>
              <a:t>quE</a:t>
            </a:r>
            <a:r>
              <a:rPr lang="es-EC" baseline="0" dirty="0" smtClean="0"/>
              <a:t> </a:t>
            </a:r>
            <a:r>
              <a:rPr lang="es-EC" baseline="0" dirty="0" smtClean="0"/>
              <a:t>(AQUÍ ESTA EL PLANTEAMIENTO DE LAS NECESIDADES)</a:t>
            </a:r>
          </a:p>
          <a:p>
            <a:r>
              <a:rPr lang="es-EC" baseline="0" dirty="0" smtClean="0"/>
              <a:t>y </a:t>
            </a:r>
            <a:r>
              <a:rPr lang="es-EC" baseline="0" dirty="0" smtClean="0"/>
              <a:t>el como </a:t>
            </a:r>
            <a:r>
              <a:rPr lang="es-EC" baseline="0" dirty="0" smtClean="0"/>
              <a:t>(EL CONCEPTO Y LA TECNOLOGIA)</a:t>
            </a:r>
            <a:endParaRPr lang="es-EC" baseline="0" dirty="0" smtClean="0"/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80AB-DB55-4508-ADC2-6B767E2C8C0E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8869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Si</a:t>
            </a:r>
            <a:r>
              <a:rPr lang="es-EC" baseline="0" dirty="0" smtClean="0"/>
              <a:t> soy ingeniero en REDES: ese es el TEMA!!</a:t>
            </a:r>
          </a:p>
          <a:p>
            <a:r>
              <a:rPr lang="es-EC" baseline="0" dirty="0" smtClean="0"/>
              <a:t>Empezar por el principio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80AB-DB55-4508-ADC2-6B767E2C8C0E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469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baseline="0" dirty="0" smtClean="0"/>
              <a:t>ESTRUCTURA ES IMPORTANTE</a:t>
            </a:r>
          </a:p>
          <a:p>
            <a:r>
              <a:rPr lang="es-EC" baseline="0" dirty="0" smtClean="0"/>
              <a:t>Explicación </a:t>
            </a:r>
            <a:r>
              <a:rPr lang="es-EC" baseline="0" dirty="0" smtClean="0"/>
              <a:t>de cada subtema: </a:t>
            </a:r>
          </a:p>
          <a:p>
            <a:r>
              <a:rPr lang="es-EC" baseline="0" dirty="0" smtClean="0"/>
              <a:t>	* Introducción (familiaridad) y Utilidad (atractivo)</a:t>
            </a:r>
          </a:p>
          <a:p>
            <a:r>
              <a:rPr lang="es-EC" baseline="0" dirty="0" smtClean="0"/>
              <a:t>	* Componentes (estructura de conceptos)</a:t>
            </a:r>
          </a:p>
          <a:p>
            <a:r>
              <a:rPr lang="es-EC" baseline="0" dirty="0" smtClean="0"/>
              <a:t>	* Conceptos (desambiguar)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aseline="0" dirty="0" smtClean="0"/>
              <a:t>	* OSI y TCP (solo lineamientos clave, </a:t>
            </a:r>
            <a:r>
              <a:rPr lang="es-EC" baseline="0" dirty="0" err="1" smtClean="0"/>
              <a:t>xq</a:t>
            </a:r>
            <a:r>
              <a:rPr lang="es-EC" baseline="0" dirty="0" smtClean="0"/>
              <a:t> son siempre mencionados)</a:t>
            </a:r>
            <a:endParaRPr lang="en-US" dirty="0" smtClean="0"/>
          </a:p>
          <a:p>
            <a:r>
              <a:rPr lang="es-EC" baseline="0" dirty="0" smtClean="0"/>
              <a:t>	* Protocolos (lo + importante)</a:t>
            </a:r>
          </a:p>
          <a:p>
            <a:r>
              <a:rPr lang="es-EC" dirty="0" smtClean="0"/>
              <a:t>	* Proceso de encapsulación (para entender los protocolos, entonces protocolos</a:t>
            </a:r>
            <a:r>
              <a:rPr lang="es-EC" baseline="0" dirty="0" smtClean="0"/>
              <a:t> solo es un punto</a:t>
            </a:r>
            <a:r>
              <a:rPr lang="es-EC" dirty="0" smtClean="0"/>
              <a:t>)</a:t>
            </a:r>
          </a:p>
          <a:p>
            <a:r>
              <a:rPr lang="es-EC" dirty="0" smtClean="0"/>
              <a:t>	* Hardware</a:t>
            </a:r>
            <a:r>
              <a:rPr lang="es-EC" baseline="0" dirty="0" smtClean="0"/>
              <a:t> de Red (</a:t>
            </a:r>
            <a:r>
              <a:rPr lang="es-EC" baseline="0" dirty="0" err="1" smtClean="0"/>
              <a:t>familiarisarse</a:t>
            </a:r>
            <a:r>
              <a:rPr lang="es-EC" baseline="0" dirty="0" smtClean="0"/>
              <a:t> con los equipos desde su funcionamiento abstracto)</a:t>
            </a:r>
            <a:endParaRPr lang="es-EC" dirty="0" smtClean="0"/>
          </a:p>
          <a:p>
            <a:r>
              <a:rPr lang="es-EC" dirty="0" smtClean="0"/>
              <a:t>	* Historia (importancia de entender de donde viene un concepto DA PRUEBAS)</a:t>
            </a:r>
          </a:p>
          <a:p>
            <a:r>
              <a:rPr lang="es-EC" dirty="0" smtClean="0"/>
              <a:t>	* Subneteo (el</a:t>
            </a:r>
            <a:r>
              <a:rPr lang="es-EC" baseline="0" dirty="0" smtClean="0"/>
              <a:t> USO de las redes es importante para entender)</a:t>
            </a:r>
            <a:endParaRPr lang="es-EC" dirty="0" smtClean="0"/>
          </a:p>
          <a:p>
            <a:r>
              <a:rPr lang="es-EC" dirty="0" smtClean="0"/>
              <a:t>	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80AB-DB55-4508-ADC2-6B767E2C8C0E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195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DINAMISMO </a:t>
            </a:r>
            <a:r>
              <a:rPr lang="en-US" dirty="0" smtClean="0"/>
              <a:t>=</a:t>
            </a:r>
            <a:r>
              <a:rPr lang="es-EC" baseline="0" dirty="0" smtClean="0"/>
              <a:t> CONCENTRACION</a:t>
            </a:r>
            <a:endParaRPr lang="es-EC" dirty="0" smtClean="0"/>
          </a:p>
          <a:p>
            <a:endParaRPr lang="es-EC" dirty="0" smtClean="0"/>
          </a:p>
          <a:p>
            <a:r>
              <a:rPr lang="es-EC" dirty="0" smtClean="0"/>
              <a:t>Documental – no </a:t>
            </a:r>
          </a:p>
          <a:p>
            <a:r>
              <a:rPr lang="es-EC" dirty="0" smtClean="0"/>
              <a:t>Tutorial – no</a:t>
            </a:r>
          </a:p>
          <a:p>
            <a:r>
              <a:rPr lang="es-EC" dirty="0" smtClean="0"/>
              <a:t>Videos como el de </a:t>
            </a:r>
            <a:r>
              <a:rPr lang="es-EC" dirty="0" err="1" smtClean="0"/>
              <a:t>khan</a:t>
            </a:r>
            <a:r>
              <a:rPr lang="es-EC" baseline="0" dirty="0" smtClean="0"/>
              <a:t> </a:t>
            </a:r>
            <a:r>
              <a:rPr lang="es-EC" baseline="0" dirty="0" err="1" smtClean="0"/>
              <a:t>academy</a:t>
            </a:r>
            <a:r>
              <a:rPr lang="es-EC" baseline="0" dirty="0" smtClean="0"/>
              <a:t>  - lastimosamente no</a:t>
            </a:r>
            <a:endParaRPr lang="es-EC" dirty="0" smtClean="0"/>
          </a:p>
          <a:p>
            <a:r>
              <a:rPr lang="es-EC" dirty="0" smtClean="0"/>
              <a:t>FILMACIONES</a:t>
            </a:r>
            <a:r>
              <a:rPr lang="es-EC" baseline="0" dirty="0" smtClean="0"/>
              <a:t> – FAMILIARIDAD CON EL AUTOR</a:t>
            </a:r>
          </a:p>
          <a:p>
            <a:r>
              <a:rPr lang="es-EC" baseline="0" dirty="0" smtClean="0"/>
              <a:t>ANIMACIONES – DINAMISMO</a:t>
            </a:r>
          </a:p>
          <a:p>
            <a:r>
              <a:rPr lang="es-EC" baseline="0" dirty="0" smtClean="0"/>
              <a:t>VIDEOSCRIBE – FACILIDAD DE DINAMISMO Y USO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80AB-DB55-4508-ADC2-6B767E2C8C0E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7753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VALORACION</a:t>
            </a:r>
            <a:r>
              <a:rPr lang="es-EC" baseline="0" dirty="0" smtClean="0"/>
              <a:t> COURSERA – PAGINA DE INFECTED – SONYMUSIC</a:t>
            </a:r>
          </a:p>
          <a:p>
            <a:r>
              <a:rPr lang="es-EC" baseline="0" dirty="0" smtClean="0"/>
              <a:t>SIMPLESA  DE USAR - CLARIDAD VISUAL</a:t>
            </a:r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80AB-DB55-4508-ADC2-6B767E2C8C0E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0893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DESCRIPCION</a:t>
            </a:r>
            <a:r>
              <a:rPr lang="es-EC" baseline="0" dirty="0" smtClean="0"/>
              <a:t> DE LAS PAGINAS CON LOS BORRADORES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80AB-DB55-4508-ADC2-6B767E2C8C0E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7633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PROGRAMACION PROPIA </a:t>
            </a:r>
            <a:r>
              <a:rPr lang="en-US" dirty="0" smtClean="0"/>
              <a:t>=</a:t>
            </a:r>
            <a:r>
              <a:rPr lang="en-US" baseline="0" dirty="0" smtClean="0"/>
              <a:t> </a:t>
            </a:r>
            <a:r>
              <a:rPr lang="es-EC" baseline="0" dirty="0" smtClean="0"/>
              <a:t>PERSONALIZACION</a:t>
            </a:r>
            <a:endParaRPr lang="es-EC" dirty="0" smtClean="0"/>
          </a:p>
          <a:p>
            <a:r>
              <a:rPr lang="es-EC" dirty="0" smtClean="0"/>
              <a:t>CMS = FACILIDAD Y ADMINISTRACION</a:t>
            </a:r>
          </a:p>
          <a:p>
            <a:r>
              <a:rPr lang="es-EC" dirty="0" smtClean="0"/>
              <a:t>PLANTILLA</a:t>
            </a:r>
            <a:r>
              <a:rPr lang="es-EC" baseline="0" dirty="0" smtClean="0"/>
              <a:t> CREADA DE CERO </a:t>
            </a:r>
            <a:r>
              <a:rPr lang="en-US" baseline="0" dirty="0" smtClean="0"/>
              <a:t>= </a:t>
            </a:r>
            <a:r>
              <a:rPr lang="es-EC" baseline="0" dirty="0" smtClean="0"/>
              <a:t>PERSONALIZACION Y  ADMINISTRACION</a:t>
            </a:r>
            <a:endParaRPr lang="es-EC" dirty="0" smtClean="0"/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80AB-DB55-4508-ADC2-6B767E2C8C0E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0174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MUESTRA DEL PORTAL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80AB-DB55-4508-ADC2-6B767E2C8C0E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99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Mi nombre es </a:t>
            </a:r>
            <a:r>
              <a:rPr lang="es-EC" baseline="0" dirty="0" smtClean="0"/>
              <a:t> y </a:t>
            </a:r>
            <a:r>
              <a:rPr lang="es-EC" baseline="0" dirty="0" err="1" smtClean="0"/>
              <a:t>sere</a:t>
            </a:r>
            <a:r>
              <a:rPr lang="es-EC" baseline="0" dirty="0" smtClean="0"/>
              <a:t> su </a:t>
            </a:r>
            <a:r>
              <a:rPr lang="es-EC" baseline="0" dirty="0" err="1" smtClean="0"/>
              <a:t>anfitrion</a:t>
            </a:r>
            <a:r>
              <a:rPr lang="es-EC" baseline="0" dirty="0" smtClean="0"/>
              <a:t> en la </a:t>
            </a:r>
            <a:r>
              <a:rPr lang="es-EC" baseline="0" dirty="0" err="1" smtClean="0"/>
              <a:t>presentacion</a:t>
            </a:r>
            <a:r>
              <a:rPr lang="es-EC" baseline="0" dirty="0" smtClean="0"/>
              <a:t> del mismo. </a:t>
            </a:r>
          </a:p>
          <a:p>
            <a:r>
              <a:rPr lang="es-EC" baseline="0" dirty="0" smtClean="0"/>
              <a:t>soy estudiante de … </a:t>
            </a:r>
          </a:p>
          <a:p>
            <a:r>
              <a:rPr lang="es-EC" baseline="0" dirty="0" smtClean="0"/>
              <a:t>Mi director de tesis es y mi codirector. </a:t>
            </a:r>
          </a:p>
          <a:p>
            <a:r>
              <a:rPr lang="es-EC" baseline="0" dirty="0" smtClean="0"/>
              <a:t>Y el nombre de mi </a:t>
            </a:r>
            <a:r>
              <a:rPr lang="es-EC" baseline="0" dirty="0" err="1" smtClean="0"/>
              <a:t>proy</a:t>
            </a:r>
            <a:r>
              <a:rPr lang="es-EC" baseline="0" dirty="0" smtClean="0"/>
              <a:t> es , bueno esta muy </a:t>
            </a:r>
            <a:r>
              <a:rPr lang="es-EC" baseline="0" dirty="0" err="1" smtClean="0"/>
              <a:t>lrgo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80AB-DB55-4508-ADC2-6B767E2C8C0E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3296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MUESTRA DEL VIDEO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80AB-DB55-4508-ADC2-6B767E2C8C0E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9186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Les</a:t>
            </a:r>
            <a:r>
              <a:rPr lang="es-EC" baseline="0" dirty="0" smtClean="0"/>
              <a:t> gusto el </a:t>
            </a:r>
            <a:r>
              <a:rPr lang="es-EC" baseline="0" dirty="0" err="1" smtClean="0"/>
              <a:t>proy</a:t>
            </a:r>
            <a:r>
              <a:rPr lang="es-EC" baseline="0" dirty="0" smtClean="0"/>
              <a:t>? A mi si pero…</a:t>
            </a:r>
            <a:endParaRPr lang="es-EC" dirty="0" smtClean="0"/>
          </a:p>
          <a:p>
            <a:r>
              <a:rPr lang="es-EC" dirty="0" smtClean="0"/>
              <a:t>BUENAS</a:t>
            </a:r>
            <a:r>
              <a:rPr lang="es-EC" baseline="0" dirty="0" smtClean="0"/>
              <a:t> IDEAS   RESULTADO    MALOS PROYECTOS</a:t>
            </a:r>
          </a:p>
          <a:p>
            <a:r>
              <a:rPr lang="es-EC" baseline="0" dirty="0" smtClean="0"/>
              <a:t>BI aislada = no realista falta RIGUROZIDAD de la ciencia</a:t>
            </a:r>
          </a:p>
          <a:p>
            <a:endParaRPr lang="es-EC" dirty="0" smtClean="0"/>
          </a:p>
          <a:p>
            <a:r>
              <a:rPr lang="es-EC" dirty="0" smtClean="0"/>
              <a:t>Excel idea engloba + ideas</a:t>
            </a:r>
          </a:p>
          <a:p>
            <a:r>
              <a:rPr lang="es-EC" dirty="0" smtClean="0"/>
              <a:t>Cuales ideas… esa es</a:t>
            </a:r>
            <a:r>
              <a:rPr lang="es-EC" baseline="0" dirty="0" smtClean="0"/>
              <a:t> la cuestión?</a:t>
            </a:r>
          </a:p>
          <a:p>
            <a:r>
              <a:rPr lang="es-EC" baseline="0" dirty="0" smtClean="0"/>
              <a:t>Marketing = USO = sistema de necesidad</a:t>
            </a:r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80AB-DB55-4508-ADC2-6B767E2C8C0E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373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Pero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falto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algo</a:t>
            </a:r>
            <a:r>
              <a:rPr lang="en-US" baseline="0" dirty="0" smtClean="0"/>
              <a:t> antes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 MARKETING ---- </a:t>
            </a:r>
            <a:r>
              <a:rPr lang="en-US" baseline="0" dirty="0" err="1" smtClean="0"/>
              <a:t>crear</a:t>
            </a:r>
            <a:r>
              <a:rPr lang="en-US" baseline="0" dirty="0" smtClean="0"/>
              <a:t> SISTEMA. </a:t>
            </a:r>
          </a:p>
          <a:p>
            <a:r>
              <a:rPr lang="en-US" baseline="0" dirty="0" err="1" smtClean="0"/>
              <a:t>Explicar</a:t>
            </a:r>
            <a:r>
              <a:rPr lang="en-US" baseline="0" dirty="0" smtClean="0"/>
              <a:t> dos </a:t>
            </a:r>
            <a:r>
              <a:rPr lang="en-US" baseline="0" dirty="0" err="1" smtClean="0"/>
              <a:t>elementos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necesarios</a:t>
            </a:r>
            <a:r>
              <a:rPr lang="en-US" baseline="0" dirty="0" smtClean="0"/>
              <a:t> : ADMIN Y DOCUMENTO </a:t>
            </a:r>
          </a:p>
          <a:p>
            <a:r>
              <a:rPr lang="en-US" baseline="0" dirty="0" smtClean="0"/>
              <a:t>EXPLICACION DEL SISTEMA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80AB-DB55-4508-ADC2-6B767E2C8C0E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6319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Una vez creado el sistema,</a:t>
            </a:r>
            <a:r>
              <a:rPr lang="es-EC" baseline="0" dirty="0" smtClean="0"/>
              <a:t> MRKETING------</a:t>
            </a:r>
            <a:r>
              <a:rPr lang="es-EC" dirty="0" smtClean="0"/>
              <a:t>Para</a:t>
            </a:r>
            <a:r>
              <a:rPr lang="es-EC" baseline="0" dirty="0" smtClean="0"/>
              <a:t> esto se realizaron 3 </a:t>
            </a:r>
            <a:r>
              <a:rPr lang="es-EC" baseline="0" dirty="0" err="1" smtClean="0"/>
              <a:t>capañas</a:t>
            </a:r>
            <a:endParaRPr lang="es-EC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s-EC" dirty="0" smtClean="0"/>
              <a:t>Razones de IMPORTANCIA para conocer</a:t>
            </a:r>
            <a:r>
              <a:rPr lang="es-EC" baseline="0" dirty="0" smtClean="0"/>
              <a:t> </a:t>
            </a:r>
            <a:r>
              <a:rPr lang="es-EC" dirty="0" smtClean="0"/>
              <a:t>de cada uno.</a:t>
            </a:r>
            <a:r>
              <a:rPr lang="es-EC" baseline="0" dirty="0" smtClean="0"/>
              <a:t>       ----       </a:t>
            </a:r>
            <a:r>
              <a:rPr lang="es-EC" dirty="0" smtClean="0"/>
              <a:t>PUBLICIDAD</a:t>
            </a:r>
            <a:r>
              <a:rPr lang="es-EC" baseline="0" dirty="0" smtClean="0"/>
              <a:t> carteles, etc. </a:t>
            </a:r>
          </a:p>
          <a:p>
            <a:pPr marL="228600" indent="-228600">
              <a:buFont typeface="+mj-lt"/>
              <a:buAutoNum type="arabicPeriod"/>
            </a:pPr>
            <a:r>
              <a:rPr lang="es-EC" dirty="0" smtClean="0"/>
              <a:t>El CONOCIMIENTO NO EXIGE</a:t>
            </a:r>
            <a:r>
              <a:rPr lang="es-EC" baseline="0" dirty="0" smtClean="0"/>
              <a:t> uso       -----        CREAR NECESIDAD = profes + premio u </a:t>
            </a:r>
            <a:r>
              <a:rPr lang="es-EC" baseline="0" dirty="0" err="1" smtClean="0"/>
              <a:t>obligacion</a:t>
            </a:r>
            <a:endParaRPr lang="es-EC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s-EC" baseline="0" dirty="0" smtClean="0"/>
              <a:t>Poco contenido = mala pagina = no uso     -----         </a:t>
            </a:r>
            <a:r>
              <a:rPr lang="en-US" baseline="0" dirty="0" err="1" smtClean="0"/>
              <a:t>proyecto</a:t>
            </a:r>
            <a:r>
              <a:rPr lang="en-US" baseline="0" dirty="0" smtClean="0"/>
              <a:t> final de </a:t>
            </a:r>
            <a:r>
              <a:rPr lang="en-US" baseline="0" dirty="0" err="1" smtClean="0"/>
              <a:t>semestre</a:t>
            </a:r>
            <a:r>
              <a:rPr lang="en-US" baseline="0" dirty="0" smtClean="0"/>
              <a:t> - </a:t>
            </a:r>
            <a:r>
              <a:rPr lang="es-EC" baseline="0" dirty="0" smtClean="0"/>
              <a:t>opcional obligatorio. </a:t>
            </a:r>
            <a:br>
              <a:rPr lang="es-EC" baseline="0" dirty="0" smtClean="0"/>
            </a:br>
            <a:r>
              <a:rPr lang="es-EC" baseline="0" dirty="0" smtClean="0"/>
              <a:t>						Obligatorio es cantidad pero tiempo de profe tiempo de estudiante</a:t>
            </a:r>
          </a:p>
          <a:p>
            <a:pPr marL="0" indent="0">
              <a:buFont typeface="+mj-lt"/>
              <a:buNone/>
            </a:pPr>
            <a:r>
              <a:rPr lang="es-EC" baseline="0" dirty="0" smtClean="0"/>
              <a:t>						Opcional x puntos extra = calidad</a:t>
            </a:r>
          </a:p>
          <a:p>
            <a:pPr marL="0" indent="0">
              <a:buFont typeface="+mj-lt"/>
              <a:buNone/>
            </a:pPr>
            <a:r>
              <a:rPr lang="es-EC" baseline="0" dirty="0" smtClean="0"/>
              <a:t>						Opcional (con puntos extra) + publicidad</a:t>
            </a:r>
          </a:p>
          <a:p>
            <a:pPr marL="0" indent="0">
              <a:buFont typeface="+mj-lt"/>
              <a:buNone/>
            </a:pPr>
            <a:r>
              <a:rPr lang="es-EC" baseline="0" dirty="0" smtClean="0"/>
              <a:t>						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80AB-DB55-4508-ADC2-6B767E2C8C0E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7385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En realidad mi </a:t>
            </a:r>
            <a:r>
              <a:rPr lang="es-EC" dirty="0" err="1" smtClean="0"/>
              <a:t>proy</a:t>
            </a:r>
            <a:r>
              <a:rPr lang="es-EC" dirty="0" smtClean="0"/>
              <a:t> es. </a:t>
            </a:r>
          </a:p>
          <a:p>
            <a:r>
              <a:rPr lang="es-EC" dirty="0" smtClean="0"/>
              <a:t>Le cuento</a:t>
            </a:r>
            <a:r>
              <a:rPr lang="es-EC" baseline="0" dirty="0" smtClean="0"/>
              <a:t> un poco de mi. </a:t>
            </a:r>
          </a:p>
          <a:p>
            <a:r>
              <a:rPr lang="es-EC" baseline="0" dirty="0" smtClean="0"/>
              <a:t>Hasta 7 </a:t>
            </a:r>
            <a:r>
              <a:rPr lang="es-EC" baseline="0" dirty="0" err="1" smtClean="0"/>
              <a:t>mo</a:t>
            </a:r>
            <a:r>
              <a:rPr lang="es-EC" baseline="0" dirty="0" smtClean="0"/>
              <a:t> PESIMO, viaje, hasta graduarme EXCELENTE.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80AB-DB55-4508-ADC2-6B767E2C8C0E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4785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baseline="0" dirty="0" smtClean="0"/>
              <a:t>N algunas materias reflejaba excelente, en otras no. </a:t>
            </a:r>
          </a:p>
          <a:p>
            <a:r>
              <a:rPr lang="es-EC" baseline="0" dirty="0" smtClean="0"/>
              <a:t>Pero como sabia que era excelente? </a:t>
            </a:r>
          </a:p>
          <a:p>
            <a:r>
              <a:rPr lang="es-EC" baseline="0" dirty="0" smtClean="0"/>
              <a:t>Me </a:t>
            </a:r>
            <a:r>
              <a:rPr lang="es-EC" sz="1200" baseline="0" dirty="0" smtClean="0"/>
              <a:t>ENCANTABA</a:t>
            </a:r>
            <a:r>
              <a:rPr lang="es-EC" baseline="0" dirty="0" smtClean="0"/>
              <a:t> aprender, lo hacia X MI CUENTA y </a:t>
            </a:r>
            <a:r>
              <a:rPr lang="es-EC" baseline="0" dirty="0" err="1" smtClean="0"/>
              <a:t>entendia</a:t>
            </a:r>
            <a:r>
              <a:rPr lang="es-EC" baseline="0" dirty="0" smtClean="0"/>
              <a:t>. </a:t>
            </a:r>
          </a:p>
          <a:p>
            <a:r>
              <a:rPr lang="es-EC" baseline="0" dirty="0" smtClean="0"/>
              <a:t>Y les </a:t>
            </a:r>
            <a:r>
              <a:rPr lang="es-EC" baseline="0" dirty="0" err="1" smtClean="0"/>
              <a:t>podia</a:t>
            </a:r>
            <a:r>
              <a:rPr lang="es-EC" baseline="0" dirty="0" smtClean="0"/>
              <a:t> explicar a mis compañeros</a:t>
            </a:r>
          </a:p>
          <a:p>
            <a:endParaRPr lang="es-EC" baseline="0" dirty="0" smtClean="0"/>
          </a:p>
          <a:p>
            <a:r>
              <a:rPr lang="es-EC" baseline="0" dirty="0" err="1" smtClean="0"/>
              <a:t>Sentia</a:t>
            </a:r>
            <a:r>
              <a:rPr lang="es-EC" baseline="0" dirty="0" smtClean="0"/>
              <a:t> la necesidad de que todos entiendan a cabalidad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80AB-DB55-4508-ADC2-6B767E2C8C0E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013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Repase estas DOS ETAPAS de mal</a:t>
            </a:r>
            <a:r>
              <a:rPr lang="es-EC" baseline="0" dirty="0" smtClean="0"/>
              <a:t> </a:t>
            </a:r>
            <a:r>
              <a:rPr lang="es-EC" baseline="0" dirty="0" err="1" smtClean="0"/>
              <a:t>ESTUDIANTe</a:t>
            </a:r>
            <a:r>
              <a:rPr lang="es-EC" baseline="0" dirty="0" smtClean="0"/>
              <a:t> y de buen estudiante </a:t>
            </a:r>
          </a:p>
          <a:p>
            <a:r>
              <a:rPr lang="es-EC" baseline="0" dirty="0" smtClean="0"/>
              <a:t>Me </a:t>
            </a:r>
            <a:r>
              <a:rPr lang="es-EC" baseline="0" dirty="0" err="1" smtClean="0"/>
              <a:t>recorde</a:t>
            </a:r>
            <a:r>
              <a:rPr lang="es-EC" baseline="0" dirty="0" smtClean="0"/>
              <a:t>  CATI de que VERLE COMPLICADO LE HACE COMPLICADO</a:t>
            </a:r>
            <a:endParaRPr lang="es-EC" dirty="0" smtClean="0"/>
          </a:p>
          <a:p>
            <a:r>
              <a:rPr lang="es-EC" dirty="0" smtClean="0"/>
              <a:t>Esa es una</a:t>
            </a:r>
            <a:r>
              <a:rPr lang="es-EC" baseline="0" dirty="0" smtClean="0"/>
              <a:t> EVOUCION PERSONAL pero COMO HACERLE MAS FACIL PARA TODOS</a:t>
            </a:r>
            <a:endParaRPr lang="es-EC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80AB-DB55-4508-ADC2-6B767E2C8C0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962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que</a:t>
            </a:r>
            <a:r>
              <a:rPr lang="es-EC" baseline="0" dirty="0" smtClean="0"/>
              <a:t> HERRAMIENTAS use???</a:t>
            </a:r>
          </a:p>
          <a:p>
            <a:r>
              <a:rPr lang="es-EC" baseline="0" dirty="0" smtClean="0"/>
              <a:t>Cuando no era buen estudiante</a:t>
            </a:r>
          </a:p>
          <a:p>
            <a:r>
              <a:rPr lang="es-EC" baseline="0" dirty="0" err="1" smtClean="0"/>
              <a:t>Wp</a:t>
            </a:r>
            <a:r>
              <a:rPr lang="es-EC" baseline="0" dirty="0" smtClean="0"/>
              <a:t> </a:t>
            </a:r>
            <a:r>
              <a:rPr lang="es-EC" baseline="0" dirty="0" err="1" smtClean="0"/>
              <a:t>rv</a:t>
            </a:r>
            <a:r>
              <a:rPr lang="es-EC" baseline="0" dirty="0" smtClean="0"/>
              <a:t> mono</a:t>
            </a:r>
          </a:p>
          <a:p>
            <a:r>
              <a:rPr lang="es-EC" baseline="0" dirty="0" smtClean="0"/>
              <a:t>Ventajas: puntualidad de temas</a:t>
            </a:r>
          </a:p>
          <a:p>
            <a:r>
              <a:rPr lang="es-EC" baseline="0" dirty="0" smtClean="0"/>
              <a:t>Desventajas: veracidad dudosa,     poco extensos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80AB-DB55-4508-ADC2-6B767E2C8C0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962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que</a:t>
            </a:r>
            <a:r>
              <a:rPr lang="es-EC" baseline="0" dirty="0" smtClean="0"/>
              <a:t> HERRAMIENTAS use   Cuando era BUEN estudiante???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baseline="0" dirty="0" smtClean="0"/>
              <a:t>Libros </a:t>
            </a:r>
          </a:p>
          <a:p>
            <a:r>
              <a:rPr lang="es-EC" dirty="0" smtClean="0"/>
              <a:t>CREANME</a:t>
            </a:r>
            <a:r>
              <a:rPr lang="es-EC" baseline="0" dirty="0" smtClean="0"/>
              <a:t> siempre he LEIDO</a:t>
            </a:r>
          </a:p>
          <a:p>
            <a:r>
              <a:rPr lang="es-EC" baseline="0" dirty="0" smtClean="0"/>
              <a:t>pero OTROS libros</a:t>
            </a:r>
          </a:p>
          <a:p>
            <a:r>
              <a:rPr lang="es-EC" baseline="0" dirty="0" smtClean="0"/>
              <a:t>tal vez X ESO M JALABA</a:t>
            </a:r>
          </a:p>
          <a:p>
            <a:r>
              <a:rPr lang="es-EC" baseline="0" dirty="0" smtClean="0"/>
              <a:t>Pero cual era el problema? APRENDER </a:t>
            </a:r>
            <a:r>
              <a:rPr lang="es-EC" baseline="0" dirty="0" smtClean="0"/>
              <a:t>DE LIBROS es un PROCESO LARGO 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80AB-DB55-4508-ADC2-6B767E2C8C0E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4785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aquí LES MUESTRO UNA INVESTIGACION CON LIBROS</a:t>
            </a:r>
          </a:p>
          <a:p>
            <a:r>
              <a:rPr lang="es-EC" dirty="0" smtClean="0"/>
              <a:t>estos</a:t>
            </a:r>
            <a:r>
              <a:rPr lang="es-EC" baseline="0" dirty="0" smtClean="0"/>
              <a:t> son ESQUEMAS DE LIBROS</a:t>
            </a:r>
            <a:endParaRPr lang="es-EC" dirty="0" smtClean="0"/>
          </a:p>
          <a:p>
            <a:r>
              <a:rPr lang="es-EC" dirty="0" err="1" smtClean="0"/>
              <a:t>Facil</a:t>
            </a:r>
            <a:r>
              <a:rPr lang="es-EC" dirty="0" smtClean="0"/>
              <a:t> </a:t>
            </a:r>
            <a:r>
              <a:rPr lang="es-EC" dirty="0" err="1" smtClean="0"/>
              <a:t>comprovacion</a:t>
            </a:r>
            <a:r>
              <a:rPr lang="es-EC" baseline="0" dirty="0" smtClean="0"/>
              <a:t> de veracidad</a:t>
            </a:r>
          </a:p>
          <a:p>
            <a:r>
              <a:rPr lang="es-EC" dirty="0" smtClean="0"/>
              <a:t>Amplio contenido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80AB-DB55-4508-ADC2-6B767E2C8C0E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473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err="1" smtClean="0"/>
              <a:t>Volvi</a:t>
            </a:r>
            <a:r>
              <a:rPr lang="es-EC" baseline="0" dirty="0" smtClean="0"/>
              <a:t> a preguntarme hacer la herramienta</a:t>
            </a:r>
            <a:endParaRPr lang="es-EC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err="1" smtClean="0"/>
              <a:t>Podrian</a:t>
            </a:r>
            <a:r>
              <a:rPr lang="es-EC" baseline="0" dirty="0" smtClean="0"/>
              <a:t> ser LIBROS DEL PENSUM</a:t>
            </a:r>
            <a:endParaRPr lang="es-EC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80AB-DB55-4508-ADC2-6B767E2C8C0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4785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1DA402D-10DB-4660-8B19-83444B77A4A9}" type="datetimeFigureOut">
              <a:rPr lang="es-ES" smtClean="0"/>
              <a:t>28/08/2014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8D56FC0-0B32-46EA-929A-EBB92D15C2ED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402D-10DB-4660-8B19-83444B77A4A9}" type="datetimeFigureOut">
              <a:rPr lang="es-ES" smtClean="0"/>
              <a:t>28/08/2014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6FC0-0B32-46EA-929A-EBB92D15C2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402D-10DB-4660-8B19-83444B77A4A9}" type="datetimeFigureOut">
              <a:rPr lang="es-ES" smtClean="0"/>
              <a:t>28/08/2014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6FC0-0B32-46EA-929A-EBB92D15C2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DA402D-10DB-4660-8B19-83444B77A4A9}" type="datetimeFigureOut">
              <a:rPr lang="es-ES" smtClean="0"/>
              <a:t>28/08/2014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8D56FC0-0B32-46EA-929A-EBB92D15C2ED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1DA402D-10DB-4660-8B19-83444B77A4A9}" type="datetimeFigureOut">
              <a:rPr lang="es-ES" smtClean="0"/>
              <a:t>28/08/2014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8D56FC0-0B32-46EA-929A-EBB92D15C2ED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402D-10DB-4660-8B19-83444B77A4A9}" type="datetimeFigureOut">
              <a:rPr lang="es-ES" smtClean="0"/>
              <a:t>28/08/2014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6FC0-0B32-46EA-929A-EBB92D15C2ED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402D-10DB-4660-8B19-83444B77A4A9}" type="datetimeFigureOut">
              <a:rPr lang="es-ES" smtClean="0"/>
              <a:t>28/08/2014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6FC0-0B32-46EA-929A-EBB92D15C2ED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DA402D-10DB-4660-8B19-83444B77A4A9}" type="datetimeFigureOut">
              <a:rPr lang="es-ES" smtClean="0"/>
              <a:t>28/08/2014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D56FC0-0B32-46EA-929A-EBB92D15C2E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402D-10DB-4660-8B19-83444B77A4A9}" type="datetimeFigureOut">
              <a:rPr lang="es-ES" smtClean="0"/>
              <a:t>28/08/2014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56FC0-0B32-46EA-929A-EBB92D15C2E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DA402D-10DB-4660-8B19-83444B77A4A9}" type="datetimeFigureOut">
              <a:rPr lang="es-ES" smtClean="0"/>
              <a:t>28/08/2014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8D56FC0-0B32-46EA-929A-EBB92D15C2ED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DA402D-10DB-4660-8B19-83444B77A4A9}" type="datetimeFigureOut">
              <a:rPr lang="es-ES" smtClean="0"/>
              <a:t>28/08/2014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D56FC0-0B32-46EA-929A-EBB92D15C2ED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1DA402D-10DB-4660-8B19-83444B77A4A9}" type="datetimeFigureOut">
              <a:rPr lang="es-ES" smtClean="0"/>
              <a:t>28/08/2014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8D56FC0-0B32-46EA-929A-EBB92D15C2E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131840" y="865704"/>
            <a:ext cx="5040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5400" dirty="0" smtClean="0"/>
              <a:t>La educación es el camino.</a:t>
            </a:r>
          </a:p>
          <a:p>
            <a:pPr algn="ctr"/>
            <a:endParaRPr lang="es-EC" sz="3600" dirty="0" smtClean="0"/>
          </a:p>
          <a:p>
            <a:pPr algn="ctr"/>
            <a:endParaRPr lang="es-EC" sz="3600" dirty="0"/>
          </a:p>
          <a:p>
            <a:pPr algn="ctr"/>
            <a:endParaRPr lang="es-EC" sz="3600" dirty="0"/>
          </a:p>
          <a:p>
            <a:pPr algn="ctr"/>
            <a:endParaRPr lang="es-EC" sz="3600" dirty="0" smtClean="0"/>
          </a:p>
          <a:p>
            <a:pPr algn="ctr"/>
            <a:r>
              <a:rPr lang="es-EC" sz="3600" dirty="0" smtClean="0"/>
              <a:t>Siempre que puedan:</a:t>
            </a:r>
          </a:p>
          <a:p>
            <a:pPr algn="ctr"/>
            <a:r>
              <a:rPr lang="es-EC" sz="3600" dirty="0" smtClean="0"/>
              <a:t>Aprendan y Enseñen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385201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610136"/>
            <a:ext cx="77403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s-ES" sz="3200" dirty="0" smtClean="0"/>
              <a:t>La educación presenta una</a:t>
            </a:r>
          </a:p>
          <a:p>
            <a:pPr marL="0" lvl="1" algn="ctr"/>
            <a:r>
              <a:rPr lang="es-ES" sz="3200" dirty="0" smtClean="0"/>
              <a:t>recurrente </a:t>
            </a:r>
            <a:r>
              <a:rPr lang="es-ES" sz="3200" dirty="0"/>
              <a:t>tendencia a </a:t>
            </a:r>
            <a:r>
              <a:rPr lang="es-ES" sz="3200" dirty="0" smtClean="0"/>
              <a:t>ser sistematizada.</a:t>
            </a:r>
          </a:p>
          <a:p>
            <a:pPr marL="0" lvl="1" algn="ctr"/>
            <a:endParaRPr lang="es-ES" sz="3200" dirty="0"/>
          </a:p>
          <a:p>
            <a:pPr marL="0" lvl="1" algn="ctr"/>
            <a:r>
              <a:rPr lang="es-ES" sz="3200" dirty="0" smtClean="0"/>
              <a:t> </a:t>
            </a:r>
            <a:r>
              <a:rPr lang="es-ES" sz="3200" dirty="0"/>
              <a:t>Las fuerzas reguladoras </a:t>
            </a:r>
            <a:endParaRPr lang="es-ES" sz="3200" dirty="0" smtClean="0"/>
          </a:p>
          <a:p>
            <a:pPr marL="0" lvl="1" algn="ctr"/>
            <a:r>
              <a:rPr lang="es-ES" sz="3200" dirty="0" smtClean="0"/>
              <a:t>planteamientos </a:t>
            </a:r>
            <a:r>
              <a:rPr lang="es-ES" sz="3200" dirty="0"/>
              <a:t>sociales del cómo y el qué enseñar. </a:t>
            </a:r>
            <a:endParaRPr lang="es-ES" sz="3200" dirty="0" smtClean="0"/>
          </a:p>
          <a:p>
            <a:pPr marL="0" lvl="1" algn="ctr"/>
            <a:endParaRPr lang="es-ES" sz="3200" dirty="0" smtClean="0"/>
          </a:p>
          <a:p>
            <a:pPr marL="0" lvl="1" algn="ctr"/>
            <a:r>
              <a:rPr lang="es-ES" sz="3200" dirty="0" smtClean="0"/>
              <a:t>Las </a:t>
            </a:r>
            <a:r>
              <a:rPr lang="es-ES" sz="3200" dirty="0"/>
              <a:t>fuerzas evolutivas, son los planteamientos </a:t>
            </a:r>
            <a:r>
              <a:rPr lang="es-ES" sz="3200" dirty="0" smtClean="0"/>
              <a:t>de </a:t>
            </a:r>
            <a:r>
              <a:rPr lang="es-ES" sz="3200" dirty="0"/>
              <a:t>los pensadores de la </a:t>
            </a:r>
            <a:r>
              <a:rPr lang="es-ES" sz="3200" dirty="0" smtClean="0"/>
              <a:t>época</a:t>
            </a:r>
            <a:r>
              <a:rPr lang="es-ES" sz="3200" dirty="0"/>
              <a:t>.</a:t>
            </a:r>
            <a:endParaRPr lang="es-EC" sz="4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395536" y="4293096"/>
            <a:ext cx="7956376" cy="18262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1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03648" y="1196752"/>
            <a:ext cx="64087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6600" dirty="0">
                <a:solidFill>
                  <a:schemeClr val="bg2">
                    <a:lumMod val="75000"/>
                  </a:schemeClr>
                </a:solidFill>
              </a:rPr>
              <a:t>PORTAL WEB </a:t>
            </a:r>
          </a:p>
          <a:p>
            <a:pPr algn="ctr"/>
            <a:r>
              <a:rPr lang="es-EC" sz="6600" dirty="0">
                <a:solidFill>
                  <a:schemeClr val="bg1">
                    <a:lumMod val="95000"/>
                  </a:schemeClr>
                </a:solidFill>
              </a:rPr>
              <a:t>DE</a:t>
            </a:r>
            <a:r>
              <a:rPr lang="es-EC" sz="6600" dirty="0"/>
              <a:t> </a:t>
            </a:r>
          </a:p>
          <a:p>
            <a:pPr algn="ctr"/>
            <a:r>
              <a:rPr lang="es-EC" sz="6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VIDEOS</a:t>
            </a:r>
          </a:p>
          <a:p>
            <a:pPr algn="ctr"/>
            <a:r>
              <a:rPr lang="es-EC" sz="6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EDUCATIVOS</a:t>
            </a:r>
          </a:p>
        </p:txBody>
      </p:sp>
      <p:sp>
        <p:nvSpPr>
          <p:cNvPr id="2" name="1 Elipse"/>
          <p:cNvSpPr/>
          <p:nvPr/>
        </p:nvSpPr>
        <p:spPr>
          <a:xfrm>
            <a:off x="1403648" y="980728"/>
            <a:ext cx="6552728" cy="144016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Elipse"/>
          <p:cNvSpPr/>
          <p:nvPr/>
        </p:nvSpPr>
        <p:spPr>
          <a:xfrm>
            <a:off x="1979712" y="3322046"/>
            <a:ext cx="5040560" cy="104305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4932040" y="2400424"/>
            <a:ext cx="3024336" cy="3024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Elipse"/>
          <p:cNvSpPr/>
          <p:nvPr/>
        </p:nvSpPr>
        <p:spPr>
          <a:xfrm>
            <a:off x="899592" y="2400424"/>
            <a:ext cx="3024336" cy="3024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CuadroTexto"/>
          <p:cNvSpPr txBox="1"/>
          <p:nvPr/>
        </p:nvSpPr>
        <p:spPr>
          <a:xfrm>
            <a:off x="4716016" y="842565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 smtClean="0">
                <a:solidFill>
                  <a:srgbClr val="00B0F0"/>
                </a:solidFill>
              </a:rPr>
              <a:t>PORTAL WEB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71872" y="842565"/>
            <a:ext cx="1909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 smtClean="0">
                <a:solidFill>
                  <a:srgbClr val="0CFC0C"/>
                </a:solidFill>
              </a:rPr>
              <a:t>VIDEOS</a:t>
            </a:r>
            <a:endParaRPr lang="en-US" sz="3200" dirty="0">
              <a:solidFill>
                <a:srgbClr val="0CFC0C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6427146" y="1536328"/>
            <a:ext cx="0" cy="489654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2426770" y="1536328"/>
            <a:ext cx="0" cy="489654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5288271" y="192393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QUÉ</a:t>
            </a:r>
            <a:endParaRPr lang="en-U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640353" y="19199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CÓMO</a:t>
            </a:r>
            <a:endParaRPr lang="en-U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300493" y="18683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QUÉ</a:t>
            </a:r>
            <a:endParaRPr lang="en-U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652575" y="18643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CÓMO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7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19 Grupo"/>
          <p:cNvGrpSpPr/>
          <p:nvPr/>
        </p:nvGrpSpPr>
        <p:grpSpPr>
          <a:xfrm>
            <a:off x="611560" y="4149080"/>
            <a:ext cx="3332663" cy="2304054"/>
            <a:chOff x="611560" y="4149080"/>
            <a:chExt cx="3332663" cy="2304054"/>
          </a:xfrm>
        </p:grpSpPr>
        <p:sp>
          <p:nvSpPr>
            <p:cNvPr id="17" name="16 Elipse"/>
            <p:cNvSpPr/>
            <p:nvPr/>
          </p:nvSpPr>
          <p:spPr>
            <a:xfrm>
              <a:off x="2339752" y="5030057"/>
              <a:ext cx="1224136" cy="12036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17 Elipse"/>
            <p:cNvSpPr/>
            <p:nvPr/>
          </p:nvSpPr>
          <p:spPr>
            <a:xfrm>
              <a:off x="611560" y="5013176"/>
              <a:ext cx="1224136" cy="12036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18 Conector recto"/>
            <p:cNvCxnSpPr/>
            <p:nvPr/>
          </p:nvCxnSpPr>
          <p:spPr>
            <a:xfrm>
              <a:off x="1226512" y="4745406"/>
              <a:ext cx="0" cy="1707728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>
              <a:off x="2951820" y="4745406"/>
              <a:ext cx="0" cy="1707728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21 CuadroTexto"/>
            <p:cNvSpPr txBox="1"/>
            <p:nvPr/>
          </p:nvSpPr>
          <p:spPr>
            <a:xfrm>
              <a:off x="1979712" y="4149080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b="1" dirty="0" smtClean="0">
                  <a:solidFill>
                    <a:srgbClr val="00B0F0"/>
                  </a:solidFill>
                </a:rPr>
                <a:t>PORTAL WEB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630153" y="4149080"/>
              <a:ext cx="1288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b="1" dirty="0" smtClean="0">
                  <a:solidFill>
                    <a:srgbClr val="0CFC0C"/>
                  </a:solidFill>
                </a:rPr>
                <a:t>VIDEOS</a:t>
              </a:r>
              <a:endParaRPr lang="en-US" b="1" dirty="0">
                <a:solidFill>
                  <a:srgbClr val="0CFC0C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630153" y="4571274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dirty="0" smtClean="0"/>
                <a:t>QUÉ</a:t>
              </a:r>
              <a:endParaRPr lang="en-US" sz="1200" dirty="0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1226512" y="4571275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dirty="0" smtClean="0"/>
                <a:t>CÓMO</a:t>
              </a:r>
              <a:endParaRPr lang="en-US" sz="1200" dirty="0"/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2339752" y="4570508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dirty="0" smtClean="0"/>
                <a:t>QUÉ</a:t>
              </a:r>
              <a:endParaRPr lang="en-US" sz="1200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2936111" y="4570509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dirty="0" smtClean="0"/>
                <a:t>CÓMO</a:t>
              </a:r>
              <a:endParaRPr lang="en-US" sz="1200" dirty="0"/>
            </a:p>
          </p:txBody>
        </p:sp>
      </p:grpSp>
      <p:pic>
        <p:nvPicPr>
          <p:cNvPr id="1032" name="Picture 8" descr="E:\Documentos\Espe\TESIS\Presentacion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53" y="5013176"/>
            <a:ext cx="584065" cy="87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843808" y="1412776"/>
            <a:ext cx="50939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/>
              <a:t>SER ESTRATEGICO ES </a:t>
            </a:r>
          </a:p>
          <a:p>
            <a:pPr algn="ctr"/>
            <a:r>
              <a:rPr lang="es-EC" sz="2800" dirty="0" smtClean="0"/>
              <a:t>USAR LO QUE SABES A TU FAVOR</a:t>
            </a:r>
            <a:endParaRPr lang="en-US" sz="28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4076665" y="1921514"/>
            <a:ext cx="50939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solidFill>
                  <a:srgbClr val="FF0000"/>
                </a:solidFill>
              </a:rPr>
              <a:t>SOLIDAS BASES </a:t>
            </a:r>
          </a:p>
          <a:p>
            <a:pPr algn="ctr"/>
            <a:r>
              <a:rPr lang="es-EC" sz="2800" dirty="0" smtClean="0"/>
              <a:t>Y UNA </a:t>
            </a:r>
          </a:p>
          <a:p>
            <a:pPr algn="ctr"/>
            <a:r>
              <a:rPr lang="es-EC" sz="2800" dirty="0" smtClean="0">
                <a:solidFill>
                  <a:srgbClr val="FF0000"/>
                </a:solidFill>
              </a:rPr>
              <a:t>ESTRUCTURA CLARA</a:t>
            </a:r>
          </a:p>
          <a:p>
            <a:pPr algn="ctr"/>
            <a:r>
              <a:rPr lang="es-EC" sz="2800" dirty="0" smtClean="0"/>
              <a:t>SON </a:t>
            </a:r>
          </a:p>
          <a:p>
            <a:pPr algn="ctr"/>
            <a:r>
              <a:rPr lang="es-EC" sz="2800" dirty="0" smtClean="0"/>
              <a:t>FUNDAMENTALES </a:t>
            </a:r>
          </a:p>
          <a:p>
            <a:pPr algn="ctr"/>
            <a:r>
              <a:rPr lang="es-EC" sz="2800" dirty="0" smtClean="0"/>
              <a:t>PARA EL </a:t>
            </a:r>
          </a:p>
          <a:p>
            <a:pPr algn="ctr"/>
            <a:r>
              <a:rPr lang="es-EC" sz="2800" dirty="0" smtClean="0">
                <a:solidFill>
                  <a:srgbClr val="FF0000"/>
                </a:solidFill>
              </a:rPr>
              <a:t>APRENDIZAJE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3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8" grpId="0"/>
      <p:bldP spid="2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19 Grupo"/>
          <p:cNvGrpSpPr/>
          <p:nvPr/>
        </p:nvGrpSpPr>
        <p:grpSpPr>
          <a:xfrm>
            <a:off x="611560" y="4149080"/>
            <a:ext cx="3332663" cy="2304054"/>
            <a:chOff x="611560" y="4149080"/>
            <a:chExt cx="3332663" cy="2304054"/>
          </a:xfrm>
        </p:grpSpPr>
        <p:sp>
          <p:nvSpPr>
            <p:cNvPr id="17" name="16 Elipse"/>
            <p:cNvSpPr/>
            <p:nvPr/>
          </p:nvSpPr>
          <p:spPr>
            <a:xfrm>
              <a:off x="2339752" y="5030057"/>
              <a:ext cx="1224136" cy="12036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17 Elipse"/>
            <p:cNvSpPr/>
            <p:nvPr/>
          </p:nvSpPr>
          <p:spPr>
            <a:xfrm>
              <a:off x="611560" y="5013176"/>
              <a:ext cx="1224136" cy="12036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18 Conector recto"/>
            <p:cNvCxnSpPr/>
            <p:nvPr/>
          </p:nvCxnSpPr>
          <p:spPr>
            <a:xfrm>
              <a:off x="1226512" y="4745406"/>
              <a:ext cx="0" cy="1707728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>
              <a:off x="2951820" y="4745406"/>
              <a:ext cx="0" cy="1707728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21 CuadroTexto"/>
            <p:cNvSpPr txBox="1"/>
            <p:nvPr/>
          </p:nvSpPr>
          <p:spPr>
            <a:xfrm>
              <a:off x="1979712" y="4149080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b="1" dirty="0" smtClean="0">
                  <a:solidFill>
                    <a:srgbClr val="00B0F0"/>
                  </a:solidFill>
                </a:rPr>
                <a:t>PORTAL WEB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630153" y="4149080"/>
              <a:ext cx="1288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b="1" dirty="0" smtClean="0">
                  <a:solidFill>
                    <a:srgbClr val="0CFC0C"/>
                  </a:solidFill>
                </a:rPr>
                <a:t>VIDEOS</a:t>
              </a:r>
              <a:endParaRPr lang="en-US" b="1" dirty="0">
                <a:solidFill>
                  <a:srgbClr val="0CFC0C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630153" y="4571274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dirty="0" smtClean="0"/>
                <a:t>QUÉ</a:t>
              </a:r>
              <a:endParaRPr lang="en-US" sz="1200" dirty="0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1226512" y="4571275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dirty="0" smtClean="0"/>
                <a:t>CÓMO</a:t>
              </a:r>
              <a:endParaRPr lang="en-US" sz="1200" dirty="0"/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2339752" y="4570508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dirty="0" smtClean="0"/>
                <a:t>QUÉ</a:t>
              </a:r>
              <a:endParaRPr lang="en-US" sz="1200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2936111" y="4570509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dirty="0" smtClean="0"/>
                <a:t>CÓMO</a:t>
              </a:r>
              <a:endParaRPr lang="en-US" sz="1200" dirty="0"/>
            </a:p>
          </p:txBody>
        </p:sp>
      </p:grpSp>
      <p:pic>
        <p:nvPicPr>
          <p:cNvPr id="2051" name="Picture 3" descr="E:\Documentos\Espe\TESIS\Presentacion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98" y="5582509"/>
            <a:ext cx="1135098" cy="65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555776" y="548681"/>
            <a:ext cx="61206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000" b="1" dirty="0" smtClean="0"/>
              <a:t>Introducción </a:t>
            </a:r>
            <a:r>
              <a:rPr lang="es-ES" sz="2000" b="1" dirty="0"/>
              <a:t>al curso.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b="1" dirty="0" smtClean="0"/>
              <a:t>Utilidad </a:t>
            </a:r>
            <a:r>
              <a:rPr lang="es-ES" sz="2000" b="1" dirty="0"/>
              <a:t>de aprender redes.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b="1" dirty="0" smtClean="0"/>
              <a:t>Componentes </a:t>
            </a:r>
            <a:r>
              <a:rPr lang="es-ES" sz="2000" b="1" dirty="0"/>
              <a:t>de las redes.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b="1" dirty="0" smtClean="0"/>
              <a:t>Conceptos </a:t>
            </a:r>
            <a:r>
              <a:rPr lang="es-ES" sz="2000" b="1" dirty="0"/>
              <a:t>pertinentes a las redes.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b="1" dirty="0" smtClean="0"/>
              <a:t>Encapsulación</a:t>
            </a:r>
            <a:r>
              <a:rPr lang="es-ES" sz="2000" b="1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b="1" dirty="0" smtClean="0"/>
              <a:t>Modelo </a:t>
            </a:r>
            <a:r>
              <a:rPr lang="es-ES" sz="2000" b="1" dirty="0"/>
              <a:t>de Referencia, explicado por </a:t>
            </a:r>
            <a:r>
              <a:rPr lang="es-ES" sz="2000" b="1" dirty="0" smtClean="0"/>
              <a:t>	medio </a:t>
            </a:r>
            <a:r>
              <a:rPr lang="es-ES" sz="2000" b="1" dirty="0"/>
              <a:t>de </a:t>
            </a:r>
            <a:r>
              <a:rPr lang="es-ES" sz="2000" b="1" dirty="0" smtClean="0"/>
              <a:t>un </a:t>
            </a:r>
            <a:r>
              <a:rPr lang="es-ES" sz="2000" b="1" dirty="0"/>
              <a:t>ejemplo de </a:t>
            </a:r>
            <a:r>
              <a:rPr lang="es-ES" sz="2000" b="1" dirty="0" smtClean="0"/>
              <a:t>	encapsulación</a:t>
            </a:r>
            <a:r>
              <a:rPr lang="es-ES" sz="2000" b="1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b="1" dirty="0" smtClean="0"/>
              <a:t>Modelo </a:t>
            </a:r>
            <a:r>
              <a:rPr lang="es-ES" sz="2000" b="1" dirty="0"/>
              <a:t>OSI y arquitectura TCP/IP.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b="1" dirty="0" smtClean="0"/>
              <a:t>Hardware </a:t>
            </a:r>
            <a:r>
              <a:rPr lang="es-ES" sz="2000" b="1" dirty="0"/>
              <a:t>de red.</a:t>
            </a: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1638265" y="836712"/>
            <a:ext cx="917511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1638265" y="1628800"/>
            <a:ext cx="917511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>
            <a:off x="1638264" y="3212976"/>
            <a:ext cx="917511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>
            <a:off x="1604987" y="1340768"/>
            <a:ext cx="917511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>
            <a:off x="1646490" y="2060848"/>
            <a:ext cx="917511" cy="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>
            <a:off x="1648529" y="3501008"/>
            <a:ext cx="917511" cy="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20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19 Grupo"/>
          <p:cNvGrpSpPr/>
          <p:nvPr/>
        </p:nvGrpSpPr>
        <p:grpSpPr>
          <a:xfrm>
            <a:off x="611560" y="4149080"/>
            <a:ext cx="3332663" cy="2304054"/>
            <a:chOff x="611560" y="4149080"/>
            <a:chExt cx="3332663" cy="2304054"/>
          </a:xfrm>
        </p:grpSpPr>
        <p:sp>
          <p:nvSpPr>
            <p:cNvPr id="17" name="16 Elipse"/>
            <p:cNvSpPr/>
            <p:nvPr/>
          </p:nvSpPr>
          <p:spPr>
            <a:xfrm>
              <a:off x="2339752" y="5030057"/>
              <a:ext cx="1224136" cy="12036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17 Elipse"/>
            <p:cNvSpPr/>
            <p:nvPr/>
          </p:nvSpPr>
          <p:spPr>
            <a:xfrm>
              <a:off x="611560" y="5013176"/>
              <a:ext cx="1224136" cy="12036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18 Conector recto"/>
            <p:cNvCxnSpPr/>
            <p:nvPr/>
          </p:nvCxnSpPr>
          <p:spPr>
            <a:xfrm>
              <a:off x="1226512" y="4745406"/>
              <a:ext cx="0" cy="1707728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>
              <a:off x="2951820" y="4745406"/>
              <a:ext cx="0" cy="1707728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21 CuadroTexto"/>
            <p:cNvSpPr txBox="1"/>
            <p:nvPr/>
          </p:nvSpPr>
          <p:spPr>
            <a:xfrm>
              <a:off x="1979712" y="4149080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b="1" dirty="0" smtClean="0">
                  <a:solidFill>
                    <a:srgbClr val="00B0F0"/>
                  </a:solidFill>
                </a:rPr>
                <a:t>PORTAL WEB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630153" y="4149080"/>
              <a:ext cx="1288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b="1" dirty="0" smtClean="0">
                  <a:solidFill>
                    <a:srgbClr val="0CFC0C"/>
                  </a:solidFill>
                </a:rPr>
                <a:t>VIDEOS</a:t>
              </a:r>
              <a:endParaRPr lang="en-US" b="1" dirty="0">
                <a:solidFill>
                  <a:srgbClr val="0CFC0C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630153" y="4571274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dirty="0" smtClean="0"/>
                <a:t>QUÉ</a:t>
              </a:r>
              <a:endParaRPr lang="en-US" sz="1200" dirty="0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1226512" y="4571275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dirty="0" smtClean="0"/>
                <a:t>CÓMO</a:t>
              </a:r>
              <a:endParaRPr lang="en-US" sz="1200" dirty="0"/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2339752" y="4570508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dirty="0" smtClean="0"/>
                <a:t>QUÉ</a:t>
              </a:r>
              <a:endParaRPr lang="en-US" sz="1200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2936111" y="4570509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dirty="0" smtClean="0"/>
                <a:t>CÓMO</a:t>
              </a:r>
              <a:endParaRPr lang="en-US" sz="1200" dirty="0"/>
            </a:p>
          </p:txBody>
        </p:sp>
      </p:grpSp>
      <p:pic>
        <p:nvPicPr>
          <p:cNvPr id="3075" name="Picture 3" descr="E:\Documentos\Espe\TESIS\Presentacion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523" y="5005671"/>
            <a:ext cx="561173" cy="83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1484952" y="311166"/>
            <a:ext cx="804630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/>
              <a:t>Introducción </a:t>
            </a:r>
            <a:r>
              <a:rPr lang="es-ES" sz="2000" b="1" dirty="0"/>
              <a:t>al curso. </a:t>
            </a:r>
          </a:p>
          <a:p>
            <a:r>
              <a:rPr lang="es-ES" sz="2000" b="1" dirty="0" smtClean="0"/>
              <a:t>Utilidad </a:t>
            </a:r>
            <a:r>
              <a:rPr lang="es-ES" sz="2000" b="1" dirty="0"/>
              <a:t>de aprender redes.</a:t>
            </a:r>
          </a:p>
          <a:p>
            <a:r>
              <a:rPr lang="es-ES" sz="2000" b="1" dirty="0"/>
              <a:t>	</a:t>
            </a:r>
            <a:endParaRPr lang="es-ES" sz="2000" b="1" dirty="0" smtClean="0"/>
          </a:p>
          <a:p>
            <a:r>
              <a:rPr lang="es-ES" sz="2000" b="1" dirty="0" smtClean="0"/>
              <a:t>Componentes </a:t>
            </a:r>
            <a:r>
              <a:rPr lang="es-ES" sz="2000" b="1" dirty="0"/>
              <a:t>de las redes.</a:t>
            </a:r>
          </a:p>
          <a:p>
            <a:r>
              <a:rPr lang="es-ES" sz="2000" b="1" dirty="0" smtClean="0"/>
              <a:t>Conceptos </a:t>
            </a:r>
            <a:r>
              <a:rPr lang="es-ES" sz="2000" b="1" dirty="0"/>
              <a:t>pertinentes a las redes.</a:t>
            </a:r>
          </a:p>
          <a:p>
            <a:r>
              <a:rPr lang="es-ES" sz="2000" b="1" dirty="0" smtClean="0"/>
              <a:t>Encapsulación</a:t>
            </a:r>
            <a:r>
              <a:rPr lang="es-ES" sz="2000" b="1" dirty="0"/>
              <a:t>.</a:t>
            </a:r>
          </a:p>
          <a:p>
            <a:endParaRPr lang="es-ES" sz="2000" b="1" dirty="0"/>
          </a:p>
          <a:p>
            <a:r>
              <a:rPr lang="es-ES" sz="2000" b="1" dirty="0" smtClean="0"/>
              <a:t>Ejemplo </a:t>
            </a:r>
            <a:r>
              <a:rPr lang="es-ES" sz="2000" b="1" dirty="0"/>
              <a:t>de </a:t>
            </a:r>
            <a:r>
              <a:rPr lang="es-ES" sz="2000" b="1" dirty="0" smtClean="0"/>
              <a:t>encapsulación</a:t>
            </a:r>
            <a:r>
              <a:rPr lang="es-ES" sz="2000" b="1" dirty="0"/>
              <a:t>.</a:t>
            </a:r>
          </a:p>
          <a:p>
            <a:endParaRPr lang="es-ES" sz="2000" b="1" dirty="0" smtClean="0"/>
          </a:p>
          <a:p>
            <a:r>
              <a:rPr lang="es-ES" sz="2000" b="1" dirty="0" smtClean="0"/>
              <a:t>Modelo </a:t>
            </a:r>
            <a:r>
              <a:rPr lang="es-ES" sz="2000" b="1" dirty="0"/>
              <a:t>OSI y arquitectura TCP/IP.</a:t>
            </a:r>
          </a:p>
          <a:p>
            <a:r>
              <a:rPr lang="es-ES" sz="2000" b="1" dirty="0" smtClean="0"/>
              <a:t>Hardware </a:t>
            </a:r>
            <a:r>
              <a:rPr lang="es-ES" sz="2000" b="1" dirty="0"/>
              <a:t>de red.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1484952" y="311165"/>
            <a:ext cx="5184576" cy="7415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Rectángulo redondeado"/>
          <p:cNvSpPr/>
          <p:nvPr/>
        </p:nvSpPr>
        <p:spPr>
          <a:xfrm>
            <a:off x="1484952" y="1155914"/>
            <a:ext cx="5184576" cy="100811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Rectángulo redondeado"/>
          <p:cNvSpPr/>
          <p:nvPr/>
        </p:nvSpPr>
        <p:spPr>
          <a:xfrm>
            <a:off x="1512719" y="2276873"/>
            <a:ext cx="5184576" cy="50405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Rectángulo redondeado"/>
          <p:cNvSpPr/>
          <p:nvPr/>
        </p:nvSpPr>
        <p:spPr>
          <a:xfrm>
            <a:off x="1477909" y="2924944"/>
            <a:ext cx="5184576" cy="1008112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0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19 Grupo"/>
          <p:cNvGrpSpPr/>
          <p:nvPr/>
        </p:nvGrpSpPr>
        <p:grpSpPr>
          <a:xfrm>
            <a:off x="611560" y="4149080"/>
            <a:ext cx="3332663" cy="2304054"/>
            <a:chOff x="611560" y="4149080"/>
            <a:chExt cx="3332663" cy="2304054"/>
          </a:xfrm>
        </p:grpSpPr>
        <p:sp>
          <p:nvSpPr>
            <p:cNvPr id="17" name="16 Elipse"/>
            <p:cNvSpPr/>
            <p:nvPr/>
          </p:nvSpPr>
          <p:spPr>
            <a:xfrm>
              <a:off x="2339752" y="5030057"/>
              <a:ext cx="1224136" cy="12036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17 Elipse"/>
            <p:cNvSpPr/>
            <p:nvPr/>
          </p:nvSpPr>
          <p:spPr>
            <a:xfrm>
              <a:off x="611560" y="5013176"/>
              <a:ext cx="1224136" cy="12036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18 Conector recto"/>
            <p:cNvCxnSpPr/>
            <p:nvPr/>
          </p:nvCxnSpPr>
          <p:spPr>
            <a:xfrm>
              <a:off x="1226512" y="4745406"/>
              <a:ext cx="0" cy="1707728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>
              <a:off x="2951820" y="4745406"/>
              <a:ext cx="0" cy="1707728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21 CuadroTexto"/>
            <p:cNvSpPr txBox="1"/>
            <p:nvPr/>
          </p:nvSpPr>
          <p:spPr>
            <a:xfrm>
              <a:off x="1979712" y="4149080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b="1" dirty="0" smtClean="0">
                  <a:solidFill>
                    <a:srgbClr val="00B0F0"/>
                  </a:solidFill>
                </a:rPr>
                <a:t>PORTAL WEB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630153" y="4149080"/>
              <a:ext cx="1288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b="1" dirty="0" smtClean="0">
                  <a:solidFill>
                    <a:srgbClr val="0CFC0C"/>
                  </a:solidFill>
                </a:rPr>
                <a:t>VIDEOS</a:t>
              </a:r>
              <a:endParaRPr lang="en-US" b="1" dirty="0">
                <a:solidFill>
                  <a:srgbClr val="0CFC0C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630153" y="4571274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dirty="0" smtClean="0"/>
                <a:t>QUÉ</a:t>
              </a:r>
              <a:endParaRPr lang="en-US" sz="1200" dirty="0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1226512" y="4571275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dirty="0" smtClean="0"/>
                <a:t>CÓMO</a:t>
              </a:r>
              <a:endParaRPr lang="en-US" sz="1200" dirty="0"/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2339752" y="4570508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dirty="0" smtClean="0"/>
                <a:t>QUÉ</a:t>
              </a:r>
              <a:endParaRPr lang="en-US" sz="1200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2936111" y="4570509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dirty="0" smtClean="0"/>
                <a:t>CÓMO</a:t>
              </a:r>
              <a:endParaRPr lang="en-US" sz="1200" dirty="0"/>
            </a:p>
          </p:txBody>
        </p:sp>
      </p:grpSp>
      <p:pic>
        <p:nvPicPr>
          <p:cNvPr id="4099" name="Picture 3" descr="E:\Documentos\Espe\TESIS\Presentacion\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12297"/>
            <a:ext cx="612068" cy="91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Elipse"/>
          <p:cNvSpPr/>
          <p:nvPr/>
        </p:nvSpPr>
        <p:spPr>
          <a:xfrm>
            <a:off x="2378049" y="764704"/>
            <a:ext cx="2124236" cy="194421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cv</a:t>
            </a:r>
            <a:endParaRPr lang="en-US" dirty="0"/>
          </a:p>
        </p:txBody>
      </p:sp>
      <p:sp>
        <p:nvSpPr>
          <p:cNvPr id="16" name="15 Elipse"/>
          <p:cNvSpPr/>
          <p:nvPr/>
        </p:nvSpPr>
        <p:spPr>
          <a:xfrm>
            <a:off x="3523202" y="764704"/>
            <a:ext cx="2124236" cy="194421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2983705" y="1889212"/>
            <a:ext cx="2124236" cy="194421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cv</a:t>
            </a:r>
            <a:endParaRPr lang="en-US" dirty="0"/>
          </a:p>
        </p:txBody>
      </p:sp>
      <p:sp>
        <p:nvSpPr>
          <p:cNvPr id="29" name="28 CuadroTexto"/>
          <p:cNvSpPr txBox="1"/>
          <p:nvPr/>
        </p:nvSpPr>
        <p:spPr>
          <a:xfrm>
            <a:off x="5122884" y="3937922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 smtClean="0">
                <a:solidFill>
                  <a:srgbClr val="0070C0"/>
                </a:solidFill>
              </a:rPr>
              <a:t>USABILIDAD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932040" y="4774170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 smtClean="0">
                <a:solidFill>
                  <a:srgbClr val="7030A0"/>
                </a:solidFill>
              </a:rPr>
              <a:t>DISEÑO SIMPLE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979712" y="395372"/>
            <a:ext cx="1724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0070C0"/>
                </a:solidFill>
              </a:rPr>
              <a:t>COURSERA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122884" y="3068960"/>
            <a:ext cx="240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0070C0"/>
                </a:solidFill>
              </a:rPr>
              <a:t>SONY MUSIC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4090746" y="395372"/>
            <a:ext cx="3433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0070C0"/>
                </a:solidFill>
              </a:rPr>
              <a:t>INFECTED MUSHROOMS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4045823" y="2204864"/>
            <a:ext cx="886217" cy="2313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20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8" grpId="0" animBg="1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19 Grupo"/>
          <p:cNvGrpSpPr/>
          <p:nvPr/>
        </p:nvGrpSpPr>
        <p:grpSpPr>
          <a:xfrm>
            <a:off x="611560" y="4149080"/>
            <a:ext cx="3332663" cy="2304054"/>
            <a:chOff x="611560" y="4149080"/>
            <a:chExt cx="3332663" cy="2304054"/>
          </a:xfrm>
        </p:grpSpPr>
        <p:sp>
          <p:nvSpPr>
            <p:cNvPr id="17" name="16 Elipse"/>
            <p:cNvSpPr/>
            <p:nvPr/>
          </p:nvSpPr>
          <p:spPr>
            <a:xfrm>
              <a:off x="2339752" y="5030057"/>
              <a:ext cx="1224136" cy="12036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17 Elipse"/>
            <p:cNvSpPr/>
            <p:nvPr/>
          </p:nvSpPr>
          <p:spPr>
            <a:xfrm>
              <a:off x="611560" y="5013176"/>
              <a:ext cx="1224136" cy="12036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18 Conector recto"/>
            <p:cNvCxnSpPr/>
            <p:nvPr/>
          </p:nvCxnSpPr>
          <p:spPr>
            <a:xfrm>
              <a:off x="1226512" y="4745406"/>
              <a:ext cx="0" cy="1707728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>
              <a:off x="2951820" y="4745406"/>
              <a:ext cx="0" cy="1707728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21 CuadroTexto"/>
            <p:cNvSpPr txBox="1"/>
            <p:nvPr/>
          </p:nvSpPr>
          <p:spPr>
            <a:xfrm>
              <a:off x="1979712" y="4149080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b="1" dirty="0" smtClean="0">
                  <a:solidFill>
                    <a:srgbClr val="00B0F0"/>
                  </a:solidFill>
                </a:rPr>
                <a:t>PORTAL WEB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630153" y="4149080"/>
              <a:ext cx="1288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b="1" dirty="0" smtClean="0">
                  <a:solidFill>
                    <a:srgbClr val="0CFC0C"/>
                  </a:solidFill>
                </a:rPr>
                <a:t>VIDEOS</a:t>
              </a:r>
              <a:endParaRPr lang="en-US" b="1" dirty="0">
                <a:solidFill>
                  <a:srgbClr val="0CFC0C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630153" y="4571274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dirty="0" smtClean="0"/>
                <a:t>QUÉ</a:t>
              </a:r>
              <a:endParaRPr lang="en-US" sz="1200" dirty="0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1226512" y="4571275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dirty="0" smtClean="0"/>
                <a:t>CÓMO</a:t>
              </a:r>
              <a:endParaRPr lang="en-US" sz="1200" dirty="0"/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2339752" y="4570508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dirty="0" smtClean="0"/>
                <a:t>QUÉ</a:t>
              </a:r>
              <a:endParaRPr lang="en-US" sz="1200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2936111" y="4570509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dirty="0" smtClean="0"/>
                <a:t>CÓMO</a:t>
              </a:r>
              <a:endParaRPr lang="en-US" sz="1200" dirty="0"/>
            </a:p>
          </p:txBody>
        </p:sp>
      </p:grpSp>
      <p:pic>
        <p:nvPicPr>
          <p:cNvPr id="5122" name="Picture 2" descr="E:\Documentos\Espe\TESIS\Presentacion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448" y="5631893"/>
            <a:ext cx="1076871" cy="62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Documentos\Espe\TESIS\Capitulo 3\imagenes de pagina\boceto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131840" y="262808"/>
            <a:ext cx="4793433" cy="329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Documentos\Espe\TESIS\Capitulo 3\imagenes de pagina\boceto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" t="9461" r="34880" b="1994"/>
          <a:stretch/>
        </p:blipFill>
        <p:spPr bwMode="auto">
          <a:xfrm rot="16200000" flipH="1" flipV="1">
            <a:off x="2514360" y="-2078471"/>
            <a:ext cx="3735499" cy="797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20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19 Grupo"/>
          <p:cNvGrpSpPr/>
          <p:nvPr/>
        </p:nvGrpSpPr>
        <p:grpSpPr>
          <a:xfrm>
            <a:off x="611560" y="4149080"/>
            <a:ext cx="3332663" cy="2304054"/>
            <a:chOff x="611560" y="4149080"/>
            <a:chExt cx="3332663" cy="2304054"/>
          </a:xfrm>
        </p:grpSpPr>
        <p:sp>
          <p:nvSpPr>
            <p:cNvPr id="17" name="16 Elipse"/>
            <p:cNvSpPr/>
            <p:nvPr/>
          </p:nvSpPr>
          <p:spPr>
            <a:xfrm>
              <a:off x="2339752" y="5030057"/>
              <a:ext cx="1224136" cy="12036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17 Elipse"/>
            <p:cNvSpPr/>
            <p:nvPr/>
          </p:nvSpPr>
          <p:spPr>
            <a:xfrm>
              <a:off x="611560" y="5013176"/>
              <a:ext cx="1224136" cy="12036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18 Conector recto"/>
            <p:cNvCxnSpPr/>
            <p:nvPr/>
          </p:nvCxnSpPr>
          <p:spPr>
            <a:xfrm>
              <a:off x="1226512" y="4745406"/>
              <a:ext cx="0" cy="1707728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>
              <a:off x="2951820" y="4745406"/>
              <a:ext cx="0" cy="1707728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21 CuadroTexto"/>
            <p:cNvSpPr txBox="1"/>
            <p:nvPr/>
          </p:nvSpPr>
          <p:spPr>
            <a:xfrm>
              <a:off x="1979712" y="4149080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b="1" dirty="0" smtClean="0">
                  <a:solidFill>
                    <a:srgbClr val="00B0F0"/>
                  </a:solidFill>
                </a:rPr>
                <a:t>PORTAL WEB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630153" y="4149080"/>
              <a:ext cx="1288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b="1" dirty="0" smtClean="0">
                  <a:solidFill>
                    <a:srgbClr val="0CFC0C"/>
                  </a:solidFill>
                </a:rPr>
                <a:t>VIDEOS</a:t>
              </a:r>
              <a:endParaRPr lang="en-US" b="1" dirty="0">
                <a:solidFill>
                  <a:srgbClr val="0CFC0C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630153" y="4571274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dirty="0" smtClean="0"/>
                <a:t>QUÉ</a:t>
              </a:r>
              <a:endParaRPr lang="en-US" sz="1200" dirty="0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1226512" y="4571275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dirty="0" smtClean="0"/>
                <a:t>CÓMO</a:t>
              </a:r>
              <a:endParaRPr lang="en-US" sz="1200" dirty="0"/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2339752" y="4570508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dirty="0" smtClean="0"/>
                <a:t>QUÉ</a:t>
              </a:r>
              <a:endParaRPr lang="en-US" sz="1200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2936111" y="4570509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200" dirty="0" smtClean="0"/>
                <a:t>CÓMO</a:t>
              </a:r>
              <a:endParaRPr lang="en-US" sz="1200" dirty="0"/>
            </a:p>
          </p:txBody>
        </p:sp>
      </p:grpSp>
      <p:pic>
        <p:nvPicPr>
          <p:cNvPr id="6146" name="Picture 2" descr="E:\Documentos\Espe\TESIS\Presentacion\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5030057"/>
            <a:ext cx="631518" cy="94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1520" y="1124744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/>
              <a:t>PROGRAMACION PROPIA </a:t>
            </a:r>
            <a:r>
              <a:rPr lang="en-US" sz="1600" dirty="0"/>
              <a:t>= </a:t>
            </a:r>
            <a:r>
              <a:rPr lang="es-EC" sz="1600" dirty="0" smtClean="0"/>
              <a:t>PERSONALIZACION</a:t>
            </a:r>
          </a:p>
          <a:p>
            <a:endParaRPr lang="es-EC" sz="1600" dirty="0" smtClean="0"/>
          </a:p>
          <a:p>
            <a:endParaRPr lang="es-EC" sz="1600" dirty="0"/>
          </a:p>
          <a:p>
            <a:r>
              <a:rPr lang="es-EC" sz="1600" dirty="0"/>
              <a:t>CMS = FACILIDAD Y </a:t>
            </a:r>
            <a:r>
              <a:rPr lang="es-EC" sz="1600" dirty="0" smtClean="0"/>
              <a:t>ADMINISTRACION</a:t>
            </a:r>
          </a:p>
          <a:p>
            <a:endParaRPr lang="es-EC" sz="1600" dirty="0" smtClean="0"/>
          </a:p>
          <a:p>
            <a:endParaRPr lang="es-EC" sz="1600" dirty="0"/>
          </a:p>
          <a:p>
            <a:r>
              <a:rPr lang="es-EC" sz="1600" dirty="0"/>
              <a:t>PLANTILLA CREADA DE CERO </a:t>
            </a:r>
            <a:r>
              <a:rPr lang="en-US" sz="1600" dirty="0"/>
              <a:t>= </a:t>
            </a:r>
            <a:r>
              <a:rPr lang="es-EC" sz="1600" dirty="0"/>
              <a:t>PERSONALIZACION Y  ADMINISTRACION</a:t>
            </a:r>
          </a:p>
        </p:txBody>
      </p:sp>
    </p:spTree>
    <p:extLst>
      <p:ext uri="{BB962C8B-B14F-4D97-AF65-F5344CB8AC3E}">
        <p14:creationId xmlns:p14="http://schemas.microsoft.com/office/powerpoint/2010/main" val="74520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03648" y="1196752"/>
            <a:ext cx="64087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6600" dirty="0" smtClean="0">
                <a:solidFill>
                  <a:srgbClr val="00B050"/>
                </a:solidFill>
              </a:rPr>
              <a:t>AHORA DEMOS UN VISTAZO A LA PAGINA</a:t>
            </a:r>
            <a:endParaRPr lang="es-EC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772816"/>
            <a:ext cx="8098432" cy="2440559"/>
          </a:xfrm>
        </p:spPr>
        <p:txBody>
          <a:bodyPr>
            <a:noAutofit/>
          </a:bodyPr>
          <a:lstStyle/>
          <a:p>
            <a:pPr algn="ctr"/>
            <a:r>
              <a:rPr lang="es-ES" dirty="0"/>
              <a:t>DISEÑO E IMPLEMENTACIÓN DE UN PORTAL WEB Y UN REPOSITORIO VIRTUAL DE CONTENIDO MULTIMEDIA ACADEMICO PARA EL AREA DE INGENIERÍA ELECTRÓNICA EN REDES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62" y="291692"/>
            <a:ext cx="1363730" cy="129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403648" y="4581128"/>
            <a:ext cx="5502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AUTOR:	</a:t>
            </a:r>
            <a:r>
              <a:rPr lang="es-ES" dirty="0" smtClean="0"/>
              <a:t>	FERNANDO </a:t>
            </a:r>
            <a:r>
              <a:rPr lang="es-ES" dirty="0"/>
              <a:t>BARAHONA DOS SANTOS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403648" y="4997966"/>
            <a:ext cx="402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DIRECTOR:	ING. DANILO CORRAL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416616" y="5376506"/>
            <a:ext cx="4139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CODIRECTOR:	ING. CARLOS ROMERO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91692"/>
            <a:ext cx="1440160" cy="129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98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03648" y="1196752"/>
            <a:ext cx="64087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6600" dirty="0" smtClean="0">
                <a:solidFill>
                  <a:srgbClr val="0070C0"/>
                </a:solidFill>
              </a:rPr>
              <a:t>Y DE LOS VIDEOS</a:t>
            </a:r>
          </a:p>
          <a:p>
            <a:pPr algn="ctr"/>
            <a:r>
              <a:rPr lang="es-EC" sz="6600" dirty="0" smtClean="0">
                <a:solidFill>
                  <a:srgbClr val="0070C0"/>
                </a:solidFill>
              </a:rPr>
              <a:t>…</a:t>
            </a:r>
          </a:p>
          <a:p>
            <a:pPr algn="ctr"/>
            <a:r>
              <a:rPr lang="es-EC" sz="6600" dirty="0" smtClean="0">
                <a:solidFill>
                  <a:srgbClr val="0070C0"/>
                </a:solidFill>
              </a:rPr>
              <a:t>UN PREVIEW</a:t>
            </a:r>
            <a:endParaRPr lang="es-EC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4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836712"/>
            <a:ext cx="59046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UN </a:t>
            </a:r>
            <a:r>
              <a:rPr lang="en-US" sz="4000" b="1" dirty="0" smtClean="0">
                <a:solidFill>
                  <a:srgbClr val="0070C0"/>
                </a:solidFill>
              </a:rPr>
              <a:t>PROYECTO </a:t>
            </a:r>
            <a:r>
              <a:rPr lang="en-US" sz="4000" b="1" dirty="0">
                <a:solidFill>
                  <a:srgbClr val="0070C0"/>
                </a:solidFill>
              </a:rPr>
              <a:t>Q</a:t>
            </a:r>
            <a:r>
              <a:rPr lang="en-US" sz="4000" b="1" dirty="0" smtClean="0">
                <a:solidFill>
                  <a:srgbClr val="0070C0"/>
                </a:solidFill>
              </a:rPr>
              <a:t>UE</a:t>
            </a:r>
            <a:r>
              <a:rPr lang="en-US" sz="4000" b="1" dirty="0" smtClean="0"/>
              <a:t> </a:t>
            </a:r>
            <a:r>
              <a:rPr lang="en-US" sz="4000" b="1" dirty="0"/>
              <a:t>NO SOLO </a:t>
            </a:r>
            <a:endParaRPr lang="en-US" sz="4000" b="1" dirty="0" smtClean="0"/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DURE</a:t>
            </a:r>
            <a:r>
              <a:rPr lang="en-US" sz="4000" b="1" dirty="0" smtClean="0"/>
              <a:t>,</a:t>
            </a:r>
          </a:p>
          <a:p>
            <a:pPr algn="ctr"/>
            <a:endParaRPr lang="es-EC" sz="4000" b="1" dirty="0" smtClean="0"/>
          </a:p>
          <a:p>
            <a:pPr algn="ctr"/>
            <a:endParaRPr lang="en-US" sz="4000" b="1" dirty="0"/>
          </a:p>
          <a:p>
            <a:pPr algn="ctr"/>
            <a:r>
              <a:rPr lang="en-US" sz="4000" b="1" dirty="0" smtClean="0"/>
              <a:t>SINO </a:t>
            </a:r>
          </a:p>
          <a:p>
            <a:pPr algn="ctr"/>
            <a:r>
              <a:rPr lang="en-US" sz="4000" b="1" dirty="0" smtClean="0"/>
              <a:t>QUE </a:t>
            </a:r>
            <a:r>
              <a:rPr lang="en-US" sz="4000" b="1" dirty="0">
                <a:solidFill>
                  <a:srgbClr val="FF0000"/>
                </a:solidFill>
              </a:rPr>
              <a:t>CREZCA</a:t>
            </a:r>
            <a:r>
              <a:rPr lang="en-US" sz="4000" b="1" dirty="0"/>
              <a:t> </a:t>
            </a:r>
            <a:r>
              <a:rPr lang="en-US" sz="4000" b="1" dirty="0" smtClean="0"/>
              <a:t>Y</a:t>
            </a:r>
          </a:p>
          <a:p>
            <a:pPr algn="ctr"/>
            <a:r>
              <a:rPr lang="en-US" sz="4000" b="1" dirty="0" smtClean="0"/>
              <a:t> </a:t>
            </a:r>
            <a:r>
              <a:rPr lang="en-US" sz="4000" b="1" dirty="0"/>
              <a:t>SE </a:t>
            </a:r>
            <a:r>
              <a:rPr lang="en-US" sz="4000" b="1" dirty="0">
                <a:solidFill>
                  <a:srgbClr val="FF0000"/>
                </a:solidFill>
              </a:rPr>
              <a:t>AUTOCORRIJA</a:t>
            </a:r>
          </a:p>
        </p:txBody>
      </p:sp>
    </p:spTree>
    <p:extLst>
      <p:ext uri="{BB962C8B-B14F-4D97-AF65-F5344CB8AC3E}">
        <p14:creationId xmlns:p14="http://schemas.microsoft.com/office/powerpoint/2010/main" val="371344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75656" y="836712"/>
            <a:ext cx="60121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CUANDO DE UNA </a:t>
            </a:r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BUENA IDEA</a:t>
            </a:r>
          </a:p>
          <a:p>
            <a:pPr algn="ctr"/>
            <a:endParaRPr lang="en-US" sz="44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4400" b="1" dirty="0"/>
              <a:t>SE CREA UN </a:t>
            </a:r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SISTEMA </a:t>
            </a:r>
          </a:p>
          <a:p>
            <a:pPr algn="ctr"/>
            <a:endParaRPr lang="en-US" sz="4400" b="1" dirty="0"/>
          </a:p>
          <a:p>
            <a:pPr algn="ctr"/>
            <a:r>
              <a:rPr lang="en-US" sz="4400" b="1" dirty="0" smtClean="0"/>
              <a:t> DA </a:t>
            </a:r>
            <a:r>
              <a:rPr lang="en-US" sz="4400" b="1" dirty="0" smtClean="0">
                <a:solidFill>
                  <a:srgbClr val="0070C0"/>
                </a:solidFill>
              </a:rPr>
              <a:t>RESULTADOS</a:t>
            </a:r>
            <a:r>
              <a:rPr lang="en-US" sz="4400" b="1" dirty="0" smtClean="0"/>
              <a:t> 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2051720" y="1268760"/>
            <a:ext cx="4536504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D</a:t>
            </a:r>
            <a:r>
              <a:rPr lang="es-ES" sz="3200" dirty="0" smtClean="0"/>
              <a:t>ocumento </a:t>
            </a:r>
            <a:r>
              <a:rPr lang="es-ES" sz="3200" dirty="0"/>
              <a:t>formal de la estructura total del proyecto</a:t>
            </a:r>
            <a:endParaRPr lang="en-US" sz="32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2046784" y="3554431"/>
            <a:ext cx="4536504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Administrador</a:t>
            </a:r>
            <a:r>
              <a:rPr lang="en-US" sz="3200" dirty="0" smtClean="0"/>
              <a:t> del </a:t>
            </a:r>
            <a:r>
              <a:rPr lang="en-US" sz="3200" dirty="0" err="1" smtClean="0"/>
              <a:t>Proyecto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8" y="765699"/>
            <a:ext cx="8424956" cy="557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87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430016" y="98132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Las Tres Iniciativas que le harán relevante al proyecto</a:t>
            </a:r>
            <a:endParaRPr lang="es-EC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691680" y="2036508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Iniciativa 1</a:t>
            </a:r>
            <a:r>
              <a:rPr lang="es-EC" sz="2000" b="1" i="1" dirty="0" smtClean="0">
                <a:latin typeface="Times New Roman" pitchFamily="18" charset="0"/>
                <a:cs typeface="Times New Roman" pitchFamily="18" charset="0"/>
              </a:rPr>
              <a:t>: Para que todos sepan del portal; Administrativos, Docentes y Estudiantes</a:t>
            </a:r>
            <a:endParaRPr lang="es-EC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699004" y="3218892"/>
            <a:ext cx="65454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Iniciativa </a:t>
            </a:r>
            <a:r>
              <a:rPr lang="es-E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s-ES" sz="2000" b="1" i="1" dirty="0">
                <a:latin typeface="Times New Roman" pitchFamily="18" charset="0"/>
                <a:cs typeface="Times New Roman" pitchFamily="18" charset="0"/>
              </a:rPr>
              <a:t>: Si no se usa, para qué existe. Una iniciativa  para promover el uso del portal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708582" y="4437709"/>
            <a:ext cx="6319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Iniciativa </a:t>
            </a:r>
            <a:r>
              <a:rPr lang="es-E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s-ES" sz="2000" b="1" i="1" dirty="0">
                <a:latin typeface="Times New Roman" pitchFamily="18" charset="0"/>
                <a:cs typeface="Times New Roman" pitchFamily="18" charset="0"/>
              </a:rPr>
              <a:t>: Una iniciativa más, una que sirva para promover el desarrollo de nuevo contenido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2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0555" y="404664"/>
            <a:ext cx="7782900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GRACIAS POR SU </a:t>
            </a:r>
          </a:p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ATENCION</a:t>
            </a:r>
          </a:p>
          <a:p>
            <a:pPr algn="ctr"/>
            <a:endParaRPr lang="es-E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s-ES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s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 ACUERDENSE DE </a:t>
            </a:r>
          </a:p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APRENDER Y </a:t>
            </a:r>
          </a:p>
          <a:p>
            <a:pPr algn="ctr"/>
            <a:r>
              <a:rPr lang="es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ENSE</a:t>
            </a:r>
            <a:r>
              <a:rPr lang="es-EC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ÑAR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40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03648" y="1196752"/>
            <a:ext cx="65527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6600" dirty="0">
                <a:solidFill>
                  <a:schemeClr val="bg2">
                    <a:lumMod val="75000"/>
                  </a:schemeClr>
                </a:solidFill>
              </a:rPr>
              <a:t>PORTAL WEB </a:t>
            </a:r>
          </a:p>
          <a:p>
            <a:pPr algn="ctr"/>
            <a:r>
              <a:rPr lang="es-EC" sz="6600" dirty="0">
                <a:solidFill>
                  <a:schemeClr val="bg1">
                    <a:lumMod val="95000"/>
                  </a:schemeClr>
                </a:solidFill>
              </a:rPr>
              <a:t>DE</a:t>
            </a:r>
            <a:r>
              <a:rPr lang="es-EC" sz="6600" dirty="0"/>
              <a:t> </a:t>
            </a:r>
          </a:p>
          <a:p>
            <a:pPr algn="ctr"/>
            <a:r>
              <a:rPr lang="es-EC" sz="6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VIDEOS</a:t>
            </a:r>
          </a:p>
          <a:p>
            <a:pPr algn="ctr"/>
            <a:r>
              <a:rPr lang="es-EC" sz="6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EDUCATIVOS</a:t>
            </a:r>
          </a:p>
        </p:txBody>
      </p:sp>
    </p:spTree>
    <p:extLst>
      <p:ext uri="{BB962C8B-B14F-4D97-AF65-F5344CB8AC3E}">
        <p14:creationId xmlns:p14="http://schemas.microsoft.com/office/powerpoint/2010/main" val="225159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1600" y="620688"/>
            <a:ext cx="77403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El que </a:t>
            </a:r>
            <a:r>
              <a:rPr lang="es-EC" sz="4800" dirty="0" smtClean="0">
                <a:solidFill>
                  <a:schemeClr val="accent1">
                    <a:lumMod val="75000"/>
                  </a:schemeClr>
                </a:solidFill>
              </a:rPr>
              <a:t>entiende</a:t>
            </a:r>
          </a:p>
          <a:p>
            <a:pPr algn="ctr"/>
            <a:r>
              <a:rPr lang="es-EC" sz="4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</a:t>
            </a:r>
            <a:r>
              <a:rPr lang="es-EC" sz="4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uede </a:t>
            </a:r>
            <a:r>
              <a:rPr lang="es-EC" sz="4800" dirty="0" smtClean="0">
                <a:solidFill>
                  <a:schemeClr val="accent1">
                    <a:lumMod val="75000"/>
                  </a:schemeClr>
                </a:solidFill>
              </a:rPr>
              <a:t>aplicar</a:t>
            </a:r>
          </a:p>
          <a:p>
            <a:pPr algn="ctr"/>
            <a:endParaRPr lang="es-EC" sz="4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endParaRPr lang="es-EC" sz="48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C" sz="4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El que </a:t>
            </a:r>
            <a:r>
              <a:rPr lang="es-EC" sz="4800" dirty="0" smtClean="0">
                <a:solidFill>
                  <a:schemeClr val="accent2">
                    <a:lumMod val="75000"/>
                  </a:schemeClr>
                </a:solidFill>
              </a:rPr>
              <a:t>entiende</a:t>
            </a:r>
            <a:r>
              <a:rPr lang="es-EC" sz="4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que es </a:t>
            </a:r>
            <a:r>
              <a:rPr lang="es-EC" sz="4800" dirty="0" smtClean="0">
                <a:solidFill>
                  <a:schemeClr val="accent2">
                    <a:lumMod val="75000"/>
                  </a:schemeClr>
                </a:solidFill>
              </a:rPr>
              <a:t>lo que entiende</a:t>
            </a:r>
            <a:r>
              <a:rPr lang="es-EC" sz="4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puede </a:t>
            </a:r>
            <a:r>
              <a:rPr lang="es-EC" sz="4800" dirty="0" smtClean="0">
                <a:solidFill>
                  <a:schemeClr val="accent2">
                    <a:lumMod val="75000"/>
                  </a:schemeClr>
                </a:solidFill>
              </a:rPr>
              <a:t>enseñar</a:t>
            </a:r>
            <a:endParaRPr lang="es-EC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7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71600" y="1196752"/>
            <a:ext cx="77403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Una </a:t>
            </a:r>
            <a:r>
              <a:rPr lang="es-EC" sz="4800" dirty="0" smtClean="0">
                <a:solidFill>
                  <a:schemeClr val="accent1">
                    <a:lumMod val="75000"/>
                  </a:schemeClr>
                </a:solidFill>
              </a:rPr>
              <a:t>buena</a:t>
            </a:r>
            <a:r>
              <a:rPr lang="es-EC" sz="4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herramienta educativa </a:t>
            </a:r>
          </a:p>
          <a:p>
            <a:pPr algn="ctr"/>
            <a:endParaRPr lang="es-EC" sz="4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endParaRPr lang="es-EC" sz="48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C" sz="4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facilita </a:t>
            </a:r>
          </a:p>
          <a:p>
            <a:pPr algn="ctr"/>
            <a:r>
              <a:rPr lang="es-EC" sz="4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el </a:t>
            </a:r>
            <a:r>
              <a:rPr lang="es-EC" sz="4800" dirty="0" smtClean="0">
                <a:solidFill>
                  <a:schemeClr val="accent1">
                    <a:lumMod val="75000"/>
                  </a:schemeClr>
                </a:solidFill>
              </a:rPr>
              <a:t>verdadero</a:t>
            </a:r>
            <a:r>
              <a:rPr lang="es-EC" sz="4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aprendizaje</a:t>
            </a:r>
            <a:endParaRPr lang="es-EC" sz="4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7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ITEhQTEhQUFhUWGR4YGRgYFxwcIBoYHRgcFx8bGRsbHiggHRsmHBccIjEiJSorLi4uGR82ODMsOigtLisBCgoKBQUFDgUFDisZExkrKysrKysrKysrKysrKysrKysrKysrKysrKysrKysrKysrKysrKysrKysrKysrKysrK//AABEIAPkAywMBIgACEQEDEQH/xAAcAAABBQEBAQAAAAAAAAAAAAAAAwQFBgcCAQj/xABIEAACAQMCBAQDBAcFBQYHAAABAgMABBESIQUxQVEGEyJhMnGBBxRCkSNSYnKhscEzgpKi8DVDsrPRFSRTY5PCFjZUc3WE4f/EABQBAQAAAAAAAAAAAAAAAAAAAAD/xAAUEQEAAAAAAAAAAAAAAAAAAAAA/9oADAMBAAIRAxEAPwDcaKKKAooooCiiigKKKKAooooCiiigKKKKAooooCiiigKKKKAooooCiiigKKKKAooooCiiigKKKKAopteXqxqSdzvsMZOBnG+3IddhzOBvWYeJ/tght5hBHA88vJ1D6Qj7hYxgNqfOARgYzjmCoDQrDxHazTtBFKHkVSx05KkKwVgr/CxUkAgE4yM4qWrF/sp4fxC+vzxi7YpGFKRrjAdSCNManlEuc56t39RraKAooooCiqnwrxYl1PdQR+YklrI0bqVGDhioZXGQQcZwcH261LWF86qVlDMwZsMNO6FiV6jcLgHI6dedBLUVFz8YUelR+kKllVmAyBgE7ZOAWUE421Co9+IPIAwZgDtjkVYc1bHUfx2I2IoLGzAbk4FCsCMg5HtWbXsN0rMRI7pz9UhOBzwQx6dxmo/hfjqFZRHbPJM/+9WKGR4xzBLbbDl6l3z3G1BrVFQVj4nichXBjJA3JBUk52B5/Ugc6naAooooCiiigKKKKAooooCiiigKb3EpBAH17/ID+vT615POwOFXV3OQMfnsa4a3JB3wT9ds5xvzz1oErWIHLnOWyN9sLnkuDt3yDud+wGVeH+IpJ4ijt7COIW1pFIjEKDuceZIrc9Zk0Jq5nfc5qR+2nxVJawJawuxuLnI9AwVj+E4A31MTpG/fHSpv7J/Aq8NttUm9zMFMp/UA3Ea+wycnqfYDAXqiiuXcAZJAHvQDnAJ9qYOG6u5+uP5Yp8wDKRnYjmD0PY1jfG4PEV0/3OQRW8SnTJdg6FkXOzj1E5I30r1/V6BpdxiNHdVGwZz+0QM7nqTjnVTuJZ2htbt5zmSW2KxRemMJNKikNzaQ6JDksdO2Qq0l4G4LPZTPaNeJe2skTODkaopVZQVK6mwjq5PPGV5D8UheOZr+K3RSsNoonkOMKZGVkhjXuAC7nG2VXqKBrdXU8V196mXRbavuuDjKqW9NwSDsjy4Qj9Uoxxgip2a39RZSVY7HHJsctQOxx35joRTyVARggEdiM0m4oIp0RNg+l92LZ3OTuXB2K5wMHYbAYwKieO8MFxbu6Kqz6XWOQbMkqjAKSD1aCdJ58jg8jUzdMI5FlOyEeVL7Kxyrn918fIM1KTR6cgjGKCs8HAa2ibLtqQEmQktqPxBs8iGyCOmMVb/CfFVCrbvsw2Qkk6h2yTsw7flUB5sQzpIwSSSB6dRO5JHpznc+9N7mHLhSSowW22YkEYVT0Jzqzzwpx3AadRVC4d4rljdRN6o+THG+Oje5HXqR7je9o4IBBBBGQRyIPUUHVFFFAUUUUBRRRQFJzPgE7/SlKayMxbCjbkW7fL/XP5UDQ8QCY9O2TqJOMAAktsDyVc/3k33p7asxRS40sRkr2z0PuOvvSCcMhzqC5OTn1HfOnIYZwR6FAB5BQK549xRLW3luJPhjQsfoOVBB8S8CW8/EY+ISs5kiVQibaQVJIblnIJz8wDUTwbxqP+2LuyLr5CxhwzNjRKCoYBjzVg4PPYj3NZl4a4vxK6lmu2vLiIOSFVWBXHUBXBUBdhkDPP3y94HwNbcyNraR5Gyztz5k/nkkk9aDb7nxFaIMmaM+ynUfyXNZx4h4gJ52dS5Q/CH/AA7AEAZIAyM/Wo2vaCcs/FM8UKwx6FCjAbBLbknqcde1Tnhy3FzC8lz+lYuQC++FAGy/qjJPLFU2C2d/gVm+QJq2+ErsxA28qOrMS6ZUjVgDKgnrgZx2z2oJyy4bFDnykC557k/TJPKmd9ckTBJGMcRUYcba3JI0F/wbYxyLE7HbBetejokh+S/9TTa6iklUoQERhhicMxB5gAjSD7nV8qDp7BOqn6k5/PNR3Cr5fIAd/WHkypyWQeYdKHrsuME1LhAqqo+FVCjfOwGBknc1w1BHS3KsCArPnYjTsR76sCo8xeWq/ePXECQBksIU2069h5qjfOfhB/FipkuCSAQSOYzuM8sjpTNrqMkqGUkbEZ5HqD7+1BzcqRsf/wCY6Y6YxUPIrGNI9Ayi6MsRpIUkKdsn4dO2M5H1qR4eP0LD8MczRxnvHpV8DuFZio+WOlIzighL+4jMgiDjWFTUSDnAwpkbHw5wW3OTg88GrP4I40Vc2km3WPPRgMvH8s5I+o7VnXGOMRY1p5qTkLrQ6lSMjYmckBMLkj9rbntiXmbSdW4dMaGHMYIIPzGB89vckNlophwLiQuIElGASMMB0YbED2zy7gg9af0BRRRQFFFFAjdTBR7nYfP/AF/OkZU3ROhzn3wM7/Wu7ldRCnkefyxn/oKRtpoBIYlkQzBQzJrBcIeRK5yF+mKAskUszLgD4QB/MjpVP+2azuJ+HtBbKZHZ1JReekMOnartJZxtuVH8v5U04lbqqDSAPUP4gj+RoM78O+A7lYIoyqx6UAOo75xk7LnrmvfE3A/uUJnmlj0Dnz/l17fMjvWp1nn2keC7riEsOmRfu6HLxZKlttt/n8tj7Cgq8bhgGUggjII5EHcEe1aD4d4RZtGsijzG6lt8H93kKiLPwTMfjZEA7b7e3ICrZwjhUdumlMnO5J5k0DsKAMAAD22phxmzMsRCnDr642/VkXdT/Q+xNdNfM0jxxKG8vGticAMRkKB1bBBPIDIria4mKkLHhyNizbA9zpztQd8OvBNDHKBjWoOOx6j6HI+lcX92sSl2DsBk4SNnO2+yoCa7sLUQwxxKSQigZPU9T9Tk/WlDQVe18SPeWrz8PSN2BZQkz6DqU4wyqDpJ5gEjYrnGdo/w/wAc++XIQtLG8Ef6e2cBD5zMACAN2QBWPMg+ZH1pbxD4blSU3vDSsdz/ALyI7R3Kjo45B+z9+eM5Cd14UFzEs0uq3vSTKJoz64WYYEeobOqoFjI5HSSMZoJHw1AqwakVVWSSSUaQANLyMUOBtny9FHB0U2yxsAWgd0cEciXLht/1gQc1IwQLGixoMKihVHYKMAfkKaT2g1+YrMjY0sVx6l7MCN8dDzHegbyXaAleikIW5KrHkpY7A+3TIzXlwhBIOxFLSwp5Yi0jywCNPQ55k53JJ3JO5pnaMSrxMSXhAKsebwk6RnuyH0k9iKBhd2yMyuygsmQpI3AbAOPngflUfeDY5qSmlzkIC+OeMYHsWOAD7Zz7UzlOBHIRqXOcfutgjB6gjlyP1oJ37Or4xyvbvtrGoDswGSD+0U6dPKPatBrFrS6MNzHITyZXz3BwSe+WRmH96toBoPaKKKAoooNA1hQ6mYnOeXsP9AVTXt7hJpW+7xMGuEkibzR5kXmSLC0hIjBUadTaCz5UsvIaauNoMAjJOD1PsD/WqdYeDgJ4pbm0tGlE3nG5gyCX9UhaRH3GXxjDNueS4zQW+eVy+hCBgZJ9+3t0/P2pMxSOy+YAFXfY/EcY5dBgnbfn7V5IzJIxCFtQGMdwAN/yNdRXTa9DhQSMjGeudvf4Tvt023oHhqL47xuK1RXl1EuwSONBl5JDyRFyMsfcgDqRUkTVB+0W3dbvht3EY3e2aVjA8ioZI2CK7RlyF1KCNieq9qCzNcXxUlYLdT+FXnbJ9nKxFVPyLj3ph4S8WLemeNonguLZtE0TENpJzgq42dTpO+3Llggnl/G1u1o93Ak06q/lFI0JfzNsqQOgyCWGRjlmof7PbJknu5pElaW6IlklaGSKNSGIWGJZlV20hidZUAjHY0Fi4a/lz3MbbFn84HujKq5/usmD8xS3/aGslYV8zGxfOlAe2rB1N7KDjqRTue3RiCygleR6jPY8695DA5CgZ2N6JQ2NijFGXqrDocjtuO4pdqib/wDQ3MUo+GYiGQftH+zf5g+n5GpWSgRmkCgsxAAGSTyA7mmC3EkgDRqEQ8nkz6h3WMYYj3Yr9accRtFmjeN86XGDjn9KZ8OuZGmeCQhyiBvNHbkFkHJXPMY5gHYUCV7rRGdpsBVJPpUDYZ65P8aXTJiiZhpd41Zl/VJGcVzxS0E0TxsSAwxkdN8/0pKeJ3OZJGJ66fQP4b/xoObmVVBZiFA6k4H8aYWqa5ZGbUq/d2AXdWdPNTJ7qucAHYnfGOdOltkU6go1D8TepvozZIpsJMXSFj/axyQ5P6xw65+ZXFAlO2wAACjYKBgAewqLkYlVQ+kKXy3MkM5b0Dvggb4wR1p/OGLFFxqALMTyVRtlvmcADqT86iOM5MAdCAGG+s6caWAkQkfCcZ3/AGgaCM4ncBmIAwNI04OcBfRp/ugKPrWz+F7gyWluxOSY1BPcgaSfzBrB498OqhQWZSoUjGBpOxAIGY1A2Gee2cDZvs5lzYxj9UsP8xP9aCzUUUUBXL8jiuqDQRZkPlM24OSTg7jBwQD3wKJVMZXQ7HUfhYlsjqcncdOW2SK8S1DDOWGSc6TjOCeY/wBduVLz2+dJU6SvI4yOWMEdqBzUfxE4eJvcj+T/AMkP5135sw5oje4cjP8AdIOPzNNGDySYchCg2C+rBODqJYYJwAMY21HnQSxpvcWsblS6IxXOksoJGcZwSNs4HLsKRNln4pJW/vlf4JgUx4qohTUjSFyQqL5jnU5OAuCf49ACelBL8thtXEjgAkkADqTgfnXiZxucnvULdx6Z2kmUOh0iItuqbYIwdlctuGPPlkUDz/tRD/Zh5f8A7a5H+M4T/NXLTTHlEqj9qTf8lUj/ADU815FcMaCEuA01xDC5UaD94IUHcIcAE529TDp0p7K07H/dL8wzfyYU0gbHEXz/APTDH/q7/wBKkjQMntXb45Wx1EYCA/Xdx9GFKRoqLoRQq5zgdT3PUn3O9JjiEZbSrajnB0gsAexIGAfaoTx1c3MVnPNbSBHjTWPQG2BBb4sj4c9OYoJtzUFJ4hgNwLVSWmI1aQCAF/WLNgEfu5PtTSy49iytZEBknuUXQhYnVKVy5JPwxqQSxGAANhkgGreIbAWV7w25ZtbPI0dxKdtbSADUeygM2F/CqgdKDQpDTC9hV1KsMj+vcHoadFwRkcjTaU0DOe5CjSW3bc53ZiNsseZxyyeVM50HkgMB6pXkAI/DpjUNg92jYj5Zp3Ef0Dt1edwT+zGqqo+QJY/U1G3T/mfqT8h1oIq4j5hRux/MnatQ+zMAWZA3AkYA9+W/yzms0YEMmdtYOD2BDJq9tJGf7taf9m0WmwjP6zOf85H9KC0UUUUBRRRQRUreWxJbCZOQcALsW1Z/6968vOKxRKjsxIkYImhWkLsQWwojBJ9Ksc8gFJru/hPmAg89JPvpP8DuP41SOLcMlRjnzC3kyssoZYi92miWPPkldeRG5GpNvUCWBFBe7W7SQZRs4OCNwVPPDKd1O/IgGmkRxO+fxbj/AAIP/Y35U5h0kB1wcqPV1K8xk9eZP1Nc3Fur885HIg4I+tB3NMq41Mq55ZIH86b3doHZHBwyatPUeoYJ+eOvue9eRcOiXJ05ZhguxLMR21HcD2GBTbhTnDrt6GZc9MqeeOxBBI75oFyk/wD4kf1iJP8AxgfwpKTh6nBmd5ACDhsKgI3HpUAN39WapFp4nnjv2iM33qNtBbRbyKoeX0RpA7SmNY/SzlmbBwVUscBWtrbQrecQikFmZFuPNRriAzuFmjWTEYBB0BtWwPMmg0hLhXyVZWGcZUgjI5jbrQTVJ+z2TRPxGDbaZJwRC8Kt50YBKRuSwUNGRzNXNjQMOI2Rd0lRtMkecEjIKnmjDqp/hXktqZNpXbR1jQ41ezP8RX2GPcmnjGomylkuFeUSGOMOUjCqpZtJwWYsCAM5wAM7c6DrjdsrwFcBBGpaPQNPllRkFccuVJT5nsULrqaeHDDYA610knPIHOevPlXU9gzqUkmkKNswAQEjqM6ds8qdXMyhRsERFwAOSqo/oBQVDwN4VeyjAmkSWQLoUgN+jQtrKISfhLkk+kEnGeQAn5o01ayF1AYDHmB7E8vpXkLNKgkLGONt1C4Mjr+sScrGp6bE/Km93FCis5jB0gtlsu2wzzck0HZlB3BBHsc02lai3nCwRoNTvIfObSCwUuPSgI2AVcdeeaQk1HnhB9Gb8gdI+rfQ0CFqxZHhHxpK8m+w8twDqJ7AqeW/LANMLuUKCEydt2Oxb2/ZX9kfUmnqy4lg0DA81QRnJbX+jYsepwfkOgFQ/Ez8YU45gHn8jQRXGeLgEeWAVGiNmbbSuApAxzkJOTjYaiNycDd/Dlt5drCvXQCfm3qP8SawDwtwx7meOBwQvnAAA/hABbJ/Fj1knfJzvtX0iBQFFFFAUUUUDXiCenV1Xf6df4b/AEFRS6i2Q+fxKGVSuORwQAwO+Ccn4uR5VP1BTQpHIM4BJwhzjVsTgDO50g++F9qBSwdQoRV0+WAukHIAAwMHqMDbrtuBXHFnPl4BI1Mi5BwQGdVOD0OCd65RSmdChgSSRkBskknGdiMnqRj3pK9u4yhDMIzsR5mU9SkMPixkZHSgUitBgFGdDgcmLD6q5I+vP3ruytRGuASxJZmY43ZjqPL8vkBTW14kukemQ9ikbuCOQOUUj2/0KW++/wDlzf8Aoyf1WgajhZF6boOMNAIWTHMrIXVs+wZhj3HamKcEuBdzXK3Ea+aixlBAfhRmKkkynL4cgnAHsKlDxGMfFqT99HQfmygfxpctQQf/AMOn7w1ybm48xkEbaREqlFYsBjyycgsd85qaY01e/XUyIHkdfiCDOn2ZjhVPsSK5JnP4Y4x+05dv8KDT/noFpTscdqi/C7D7jbgdmz8/MbNOmt3PxTN/cRFH+fWf41F3MYtUyusxF9Uu/qUHmyYGn3IxQTDGml1OijLlQOXqI/LfnXklonMtIwO4Pmvgg7g+kjIxXMaIhyiKrfrADV/iPq/jQNeGWuhy+GS30nEbc2Y8jGp3jXuTjPQHnXspqO8Q+IY7Ux+YsrtISAI0LnYZJP5gd9/mRDPxTiE/9hbrbIf95cnLY9ol3B/eOKCwO2BgbDt0/KmUzk5CjJUajvgAZxkk9zsBzPbY1X7S3mhvUElzLN5kLltRAXUrR4KxjZdifzqZtpsrOn4zIrb7ZQKVG52ABJJz3oEkn0nWfiGdIHRiMaie4ycAdcHO2DDXclSqsnmhfiBSTUx5ZEbNlQeQGnYnc75xnAjIbZncLjLEgBO5JwoPzJ5c8ZPzC3/ZVwrVI9yw2QaE/eO7H5gbf3q02o7w/wALW2t44V30j1Hux3Y/n/DFSNAUUUUBRRRQFM+KWSyoVIz1Hz57HocgEHoQDTyigzK1uOILdyrn0kAokpzFIyghwjqNcDldD6SGUEyAA6ciyWPHY2Ukt5TK2h0dgrI+NWk74PpIYEEgggjapPjNjka1XJBBIzjl+IY646dfzqrtaOb0XCaVHkaDv6mcOSuw20qrPvncvjpQTF/IQVkB6gZz3OB9MnB9jnoKcrJkA96i5TAcK/pJIYoGK5IOrJUbEZHPG/enyTAjKkEdwc0DXiiuzRKNQj1a3K/EdGGVBjcajzPYY612b+Psy+xjcfwK0lxW1MqFVd0fB0sruuGIwCwRl1AHfBNQMXFLr0r99st28sN92lwz50aQ33gKX1AjAOc7UEsY21EwRyDW4ZywMa52BfMmDnA6BgccutSL7bZz74xmoMW96SQ13BnslqQR89UzbUwtWNkwWd/Me6lC+YMLmQrpX9AAAqYUAlSx6ttuAsE19Gp0l1Dc8Z3/AC50zu+JQ6WGtW2I0gglsjkFG5J7UlwO4CW4RjpdWbzsnBMhYnLHqCuMHt8qcJeMRqiDFf1wQqn91iRr/u5oPLCBoraCOT+0VPUP1ckkKfcAgfSuXekre6EiaxyJI+RHMHqD7GuJHoCR6aSvSdxdAMqFgurPqbkMfzY9BkZ7iuLnC7aST3fc/RcaR9Bn3NA1dUdw6gM6q2CN9K7FuWwGwppPJ0pc3R0tq+JjgnmfLByEBPwjO555OOwqLubrGQu2dvc/M/0GB7UCszmMZG7uCABvhBzPzJBHtpbvtcPs18NkE3co33WIH8mk+u4H1PUGonwhwF7uQO6lYYwqsf1ioA0qem4ycdT3xjWI0CgKoAAGABsAByAHag6ooooCiiigKKKKAooooCoTi3CMgtHkbhiq+xzlfc8j8zjepuigqSXZAxkjvvt9e31xTeaTQfMB2JGr6nAP8ef9M1ZeI8KWT1L6X7jr8x/WqtxSzZcrIignk5RWGeY3I3+XOgfeZUXdcFt3JJVlydR8uWSMFs5ywjdQxz1Oa6Fwu5ZVU8+QH8cVwbhCDpOo9Ash39tmx+dAmfD9njH3aA75yY1JyeZ1EaiT3zmurThVtE2uKGJHxjUFGrHbVzx7V7byMEXXqZyMsFUkLnkuQNyBjPvmkZteonDlcbIQyDVnnryudtsagPnQPXcA6ts99uXzpB7wPvqLn2yx/hmuHIU/DHnuAGP+MjJ/OkprknmSfmc0CNj/AG0zAMIymH9LbzZ9OBj4tOcntXjuewHzYf8At1H+FNrOUrF5ZHqEjuTkYbUdmyT22xz2pC4l2IVtT9Agz/MZb5YHzNAtMyfi9fsdl+u+W/yjuDTO7uixyTk/0GwAA2AA6Ci6O4Vd20guAQQGxuAeWATjPfvTCFGlkEcYeRj0Rc7d9/64HvQI3NxU/wCDvCcl0RLJlIs7HkW76P5aum+N+Vg8O+AFBEt0AT0iByB++fxHuBtnPMbVe1UAAAYA2AFAlaWyRIscahUUYCjkBS1FFAUUUUBRRRQFFFFAUVQvtE8ScT4dG1zGlrPbhgCNMiPGGOFLHzCHGSBkBdyNt9nvhfiXEbuxS58yyV5gHjURSsqrvlZG84EsdtwBpIbZugXCis08E+NuIXt7NaTJa27Wx/SoVkd3AfS3l/pFAHL1nUPUuxzT6LjXFmv5LFPuLCJFkkuPLlAQPnSpi80nWdJIGvGBnPSgvtcyIGBDAEHmCMg1SvFnHOJ21xaw24tJvvTFFVlkRkKIGd2IkbVGN22AIGB6jvVv4esojUTtG8n4mjQovPbCs7EbYHxHPPblQRd74bQ7xMYz+Y/6j/W1QHEODXYXDhpAB8SnVv3CnBz7AY6Ve6KDMZJSuFbVkAZ1DBzjc46b9KSa6FajJGGGGAI7EZpi/BLY5/QRb7EhAMj3IoM3a66UhJP9Pnt/OtIPhiz/APBX+P8A1rtPDloDnyIye5Gr+eaDKlvAGOcMdOEA9XqJ+IgZzgcue/TlTyHgd5KSqRSEZ3ZvSp9wzfEPkDWr29pHHtGiIP2VA/lS1BQuF/Z6chriX+7F/WRt/wDCFq48M4XDbrohjVB1wNz7sTuT7k08ooCiiigKKKpdz46ReNR8M9OloiWbqJiPMVfYeWp+Zde24XSiiigKKKKAooooGnF+HJcQSwSDKSoyN8mGMj3HMVl32HcTkge74RcH9JbOzR8911aXC5/Dq0uO/mE1rlY19rMTcN4nZ8YiU6WYRTgfiwMY92aLUB28sUHf2rwycN4ja8ZgXKk+VcKNtXpxv7tHkAnYGNTWgeBLAparK7LJNdH7zK6nKs8gBAQ5PoVNKr0wo71A+JeHrxppLZH/AO6wR51qTh7qSPVFy+JY0cORncyKOhqqfZx4xmh4dc2Dj/vts/kQIxyS0knlKDvuI5CdWNggGOVBoHAR96v7m8O8cGbODnglSGnkHzkAjz2iPeo3xHxG9i4pZWkd0wivPNLZiiLR+WpfEZ0gYxgDUGIxuTVt4BwpLW3it03WNQuTzZubOf2mYlj7k1TvF/8At3gvyuf+TQO/tP4ldWNi13b3DaotClHSNlfLhCxwoIf1Z2Onb4RUrxCeWG2CGeWW5lIEWlYgzPgHSq6NIjGCWLA6VLHPKoP7cv8AY1z+9F/zkptw/jU1nxIx8T8si5Cra3SKVQAAZg0szeXlvVzJJIySNOkLjwixuViIubkySsuCyIiqjYO8Y0knn+PUDpGw3FVfwzxG9l4nfWst0TFZmIriKMNIJF14kOkjGBg6QpOdiKvtZ94N/wBucb//AFv+UaBXxRxK8h4lY2sVyRFeGXVmKMtH5ah8RnTjBBx6gxGOZpXivHriwvrKCaTz7a8YxB2RVkjl9IXJjCoysWAxpBG++2DH/aC0g4vwUxKjPm5wruUU/o0zlgrEbZ/Cf61LzeGri7vbe6vfJRLTU0MELtIDI2P0kkjonLSMKF2IznmCDG+4jerxiGxW6PkywNMSYoy4ILDSrBQMbDcqTjPzqxJb3cdxEfPaaBgyyIyRgodJZZNShfTldOMc3HY4qvHUc+I7QI+g/cn306vxv0zVs4NZTx3Fy00nmBxGY20BQEAYeXgHfDamz/5lBWrvid6OMx8PW6Pkvbm4LGKMuDrdNIOnTjKg5Knt71LeIJr6ziNxE4uo4wWlhkRVkKAZJieMKoYDfSynIzgg4zCXv/zRB/8Ajz/zpKv91IqozOQEVSWJ5BQMnPtigjbO+W+tY57SdkWQakdVQkcwVZXDDYggjY5BGRVe+yji91e2i3dzNqLF1EaoioArAZO2otsfxAYPLrTT7BkYcIiLcjJIV/d1kf8AEGr37B/9jxfvyf8AGaC8cUv0ghlnkOEiRnY/sqCxx3O3KsX+0bgs8FhY8UAxdRT/AHib2adhIA3UiNlSIAHlWg+Ox95kteGjOLhzLPg4ItocORkHK65PLUEdzSnHvAkNxbzQma7OtCBrupnUNjKkqzkEBgDg9qCxcJ4glxBFPH8EqLIvyYBhn33p3WX/AGBcZaSyks5MiW0kK6TzCOSwB9w4cewArUKAooooCiiigKgvHHh4X9lPanAZ1yhPJZF9SEkAkDUBnHQmov7UuJXFvaK9rO0Vw8scMQCxsHeRwNLCRG/CGPpwdvpVpsYGRAryPKw5u4QE/RFVR9BQR3hDw/HYWkNrHv5a+pv1nO7N9WJ26DA6VCr4CiHGTxTb+yxo3z5+NHmdseXtjuc1b55lRS7sqqoyWYgADuSdgK7U53HKg9qm8d8MXc9/a3qywILXWEjKO2oSDS2pgwwdOMYGx71bVuEOrDKdGzbj09fV2270C4Q6cMvrGV3HqGM5XuMdqCs+PvDlxxC1NqskUSvpLsVZzlW1YUZUAZA3PvtSniHw9Je2D2twLdpGGA4DaVYLtKq51Bgd9OrlsSQSKsbTqGCFlDHcLkZIHPA5mmPlzG71LcJ5CxaWg0At5pbIkL5yBpGNOMczv0CO8K8Nv7aBYbieK50LhJCrI5wPSHOW1dtWxxzydyw4B4Zu7e/urxpYHF2U1xhHXQIxpXQ2o5OnOcjc9qtguUOrDr6PiwR6evq7fWqv9nt7NJavd3U7Ms0jvEZAqaLYMVjyFAUEgai2BnUO1An4h8MXdxfWt2ssCC0L+WhR21hxpbWwYY9IGMDY9+VXCLOBqxqxvjlnrjPSmnFeKRW9vJcyH9HGhkJG+VAz6e5PT5ilOHXyTRrIh2YA4yCVJAOltJIDDO4zQVW78MXb8Tj4gJoF8uIwrFoY5UljkvqHqy3bG31qSuuG3s00PmzQrbowd440bVIVyyguWwEDhWIA304JwcVOxzKxYKykqcMAQcHsexqrfaLxeSK28u0mEd3JLFDEBoJ1yOBhgythdGps4z6edAhc+F7tuKJxES24KQmARaHOU1M2S+r4st2xgYx1p7x3gFzep5M86xW7f2iQKdcq/qGVj6UPUBckbZwSDILbTCeBUuR5UUZEsTKGeQkBUcuTqXBUnPXf6Sc9wiYLsqgkKNRAyxOAozzJOwFA0No0UCxWixJoUIgYHSqgYGy7nG22RnvVe8B+GLnh1obXzYZQupo20spDMc4YZORnO4I6VaOIXKxxSSO2hERmZtvSqqSTvtsBneqf4aF/LwlXku/Ku7rEiSyKjBA5BRFTCrkxKNgPiYnBoObHwrxFL9797q2kd4/JMZgdVSMMGCxt5hYeoZ3znJ9sXS88zQfK0a+mvOnnvnG/LNVTi/EJTxS2t1uGSGKFri6GFVSNQSIF8ZUl9RK6sFU5VbjMoKgsMt8IyMnG5x3oMy4L9nN/a3st9DfQCSZnaSP7u3ltrbWRjzdQAbcHOduZyc6Zb69K69OvHq05xn2zviuTdx6PM1po/W1DTzxz5c9qWoCiiigKKKKCjeMf0/FOFWuxVGku5B28pdMR/wAZIqw+I/EcNmjPKSSI3k0LjVojUsTgkbZ0pn9Z1HWu5PDdk0nmta27SH8ZiQt2+IjPWvD4Ysv0n/dYB5q6JCI1BdNvSxAyRsPyHagoXiEx3U1pZXASWWRluLt8alhiUqRBETy1yGOPC+pgwJGXFW37QuJyQWmIm0STyx26vnGjzXCFtWDpIXVhsHBwcHlUnbeHrSN45I7eFXiTy42VFBRMk6VwNhlm5frHuac8S4fFcRtFPGskbc0cZBwcjY9iM/SgzrxZw2OCyvWRYmnuTFaJBFjQH0mOOPcDzHXzmk1MBuF2GkUjY8Lhhv7ZWKs3DLXMrjm8zwkRwLn1BEhjkcKD+IE5LMTo8fB7dUijWGIJCwaJQgxGwyAyDGzeo7jfc17BwmBJZJ0ijEsuBJIFGpgAAATzxgDb2oKx4VEEtnDd3Ziad0N40hAzHkHdc50qiEIPZepzVT4fdeXavcx5im4teQQAqTqhgk9MZZsn9MYNUhfOdUysffTLLw7ZxRSQxW8SRS5EiKgAcMMEMBzGDj5V1NwG1a3Fq0ERgAAEWgaRg5GB0Od80FT8cRW8Vq0VosMUt4yWPmKB6UGQ5YjG0cQkyc7EY6YrktEb0B8JYcMtI5kRgQNbhtEjKcZ8uOIhQRkMSdiKt83ArV1hVoIisBBiUoMRkDAKDGBjp8hXd5wi3lYPJEjsABkjOQrF1DD8WliWXOcEkjBNBl62sk9pwqynUq95cyXDxEthbVZGuijAEDkY1GobaiAKVvrmSCXitxa6Yo557ayidfSvmjEU0owMAoXKhgD6kPPBFT3DbX73xW4nngmVIoUitWeOVAQSWldSQNDFiE5hioPQkVbbjg9u8H3Z4YzBgL5WgaABggBeQwQMY5YFBSeIJ9z1GAxJc3s0FioiAK24AZsktjzJFR5H1MBkmMadvUnZyW0vFYYYgqwcORjqJyZLqcHqd3xGkjs5OS2onOM1c5/Ddm8CWz20JgjIZIyg0qRncLjAPqPz1HuaUi4FarI8qwRCSRBG7BBlowAoQnHw4UDH7I7Cgzzw9xJI1uuIoF869mitrUODuhbyopJdlYl21SsM50BMEDTTq1jt7ni0MYIkFiNck7gF57uRSUXOPhVA8mFwoIUAAKKuj+GbIwLbG2hMCEMsWgaQw3zjlnc5PXJzzpza8It45XmjijWWQAO4UBmCgKAT2AA29hQVj7TbkNFBZagv3yXTIS2nTbRDzZ2B/cUL/fppxiOG64tbQ7aLLTO+fwzFW8iFBzQ6Q8zbbhEycKMXO84VBLJFLLEjyQkmNmUEoTjJXPI7D8hRBwqBJpJ0iRZpcB5Ao1MAAAC3PGANvagy2GzW8t7y8kUTS8Sdo7OFhsEQGCOVlPLQuZC34RkjBbd/F4bjm4rDAPXDw61WOZ23LvJGI1hOeSGJNRXkfMfI9ZJv3CeA2ttn7vBFFnY6FA2yWxtyXJJxyyT3p3BaRoXZEVTI2pyAAWbAXLHqcAD6UGby2cUlze2ESQw21pEiDVuEe6DyPJHFgh3KsEXJGnUwAIYqdIsrVYo0iTOmNQi5OfSoCjJ67Cms3A7Zp1uWgiM6jCylAWA9j9T+ZqQoCiiigKKKKAooooCiiigKKKKAooooCiiigKKKKAooooCiiigKKKKAooooCiiigKKK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72" y="160338"/>
            <a:ext cx="1797681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968" y="329840"/>
            <a:ext cx="1709076" cy="186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998" y="2564904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325612" y="4588089"/>
            <a:ext cx="2489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dirty="0" smtClean="0">
                <a:solidFill>
                  <a:srgbClr val="00B0F0"/>
                </a:solidFill>
              </a:rPr>
              <a:t>Ventajas</a:t>
            </a:r>
            <a:endParaRPr lang="es-EC" sz="4000" dirty="0">
              <a:solidFill>
                <a:srgbClr val="00B0F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890360" y="4588089"/>
            <a:ext cx="3138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dirty="0" smtClean="0">
                <a:solidFill>
                  <a:srgbClr val="FF0000"/>
                </a:solidFill>
              </a:rPr>
              <a:t>Desventajas</a:t>
            </a:r>
            <a:endParaRPr lang="es-EC" sz="4000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11560" y="5355721"/>
            <a:ext cx="3312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EC" sz="3200" dirty="0" smtClean="0"/>
              <a:t>Puntualidad</a:t>
            </a:r>
            <a:endParaRPr lang="es-EC" sz="3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154968" y="5403648"/>
            <a:ext cx="2873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EC" sz="3200" dirty="0" smtClean="0"/>
              <a:t>Veracidad?</a:t>
            </a:r>
            <a:endParaRPr lang="es-EC" sz="32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168362" y="5971721"/>
            <a:ext cx="2860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EC" sz="3200" dirty="0" smtClean="0"/>
              <a:t>Extensión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146135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03648" y="2636912"/>
            <a:ext cx="5886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6600" dirty="0" smtClean="0">
                <a:solidFill>
                  <a:schemeClr val="bg2">
                    <a:lumMod val="75000"/>
                  </a:schemeClr>
                </a:solidFill>
              </a:rPr>
              <a:t>LIBROS</a:t>
            </a:r>
            <a:endParaRPr lang="es-EC" sz="6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4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40408" y="1124744"/>
            <a:ext cx="3744416" cy="417646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4745277" y="1124744"/>
            <a:ext cx="3744416" cy="417646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83568" y="260142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LIBRO 1</a:t>
            </a:r>
            <a:r>
              <a:rPr lang="es-E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ANIMALES DOMESTICOS</a:t>
            </a:r>
            <a:endParaRPr lang="es-ES" sz="2400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997305" y="260142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LIBRO </a:t>
            </a:r>
            <a:r>
              <a:rPr lang="es-ES" sz="24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s-ES" sz="24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 GRANJA</a:t>
            </a:r>
            <a:endParaRPr lang="es-ES" sz="240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41 Grupo"/>
          <p:cNvGrpSpPr/>
          <p:nvPr/>
        </p:nvGrpSpPr>
        <p:grpSpPr>
          <a:xfrm>
            <a:off x="680463" y="1399237"/>
            <a:ext cx="1443265" cy="1597715"/>
            <a:chOff x="680463" y="1399237"/>
            <a:chExt cx="1443265" cy="1597715"/>
          </a:xfrm>
        </p:grpSpPr>
        <p:sp>
          <p:nvSpPr>
            <p:cNvPr id="9" name="8 Rectángulo redondeado"/>
            <p:cNvSpPr/>
            <p:nvPr/>
          </p:nvSpPr>
          <p:spPr>
            <a:xfrm>
              <a:off x="683568" y="1412776"/>
              <a:ext cx="1440160" cy="1584176"/>
            </a:xfrm>
            <a:prstGeom prst="round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0" name="9 Conector recto"/>
            <p:cNvCxnSpPr/>
            <p:nvPr/>
          </p:nvCxnSpPr>
          <p:spPr>
            <a:xfrm>
              <a:off x="680463" y="1768569"/>
              <a:ext cx="1440160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39 CuadroTexto"/>
            <p:cNvSpPr txBox="1"/>
            <p:nvPr/>
          </p:nvSpPr>
          <p:spPr>
            <a:xfrm>
              <a:off x="730775" y="1399237"/>
              <a:ext cx="1345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ln w="24500" cmpd="dbl">
                    <a:solidFill>
                      <a:schemeClr val="accent2">
                        <a:shade val="85000"/>
                        <a:satMod val="155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tint val="10000"/>
                          <a:satMod val="155000"/>
                        </a:schemeClr>
                      </a:gs>
                      <a:gs pos="60000">
                        <a:schemeClr val="accent2">
                          <a:tint val="30000"/>
                          <a:satMod val="155000"/>
                        </a:schemeClr>
                      </a:gs>
                      <a:gs pos="100000">
                        <a:schemeClr val="accent2">
                          <a:tint val="73000"/>
                          <a:satMod val="1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Capitulo 1</a:t>
              </a:r>
              <a:endParaRPr lang="es-ES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44" name="43 Grupo"/>
          <p:cNvGrpSpPr/>
          <p:nvPr/>
        </p:nvGrpSpPr>
        <p:grpSpPr>
          <a:xfrm>
            <a:off x="2480663" y="1412776"/>
            <a:ext cx="1443265" cy="1597715"/>
            <a:chOff x="680463" y="1399237"/>
            <a:chExt cx="1443265" cy="1597715"/>
          </a:xfrm>
        </p:grpSpPr>
        <p:sp>
          <p:nvSpPr>
            <p:cNvPr id="45" name="44 Rectángulo redondeado"/>
            <p:cNvSpPr/>
            <p:nvPr/>
          </p:nvSpPr>
          <p:spPr>
            <a:xfrm>
              <a:off x="683568" y="1412776"/>
              <a:ext cx="1440160" cy="1584176"/>
            </a:xfrm>
            <a:prstGeom prst="round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6" name="45 Conector recto"/>
            <p:cNvCxnSpPr/>
            <p:nvPr/>
          </p:nvCxnSpPr>
          <p:spPr>
            <a:xfrm>
              <a:off x="680463" y="1768569"/>
              <a:ext cx="1440160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46 CuadroTexto"/>
            <p:cNvSpPr txBox="1"/>
            <p:nvPr/>
          </p:nvSpPr>
          <p:spPr>
            <a:xfrm>
              <a:off x="730775" y="1399237"/>
              <a:ext cx="1345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ln w="24500" cmpd="dbl">
                    <a:solidFill>
                      <a:schemeClr val="accent2">
                        <a:shade val="85000"/>
                        <a:satMod val="155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tint val="10000"/>
                          <a:satMod val="155000"/>
                        </a:schemeClr>
                      </a:gs>
                      <a:gs pos="60000">
                        <a:schemeClr val="accent2">
                          <a:tint val="30000"/>
                          <a:satMod val="155000"/>
                        </a:schemeClr>
                      </a:gs>
                      <a:gs pos="100000">
                        <a:schemeClr val="accent2">
                          <a:tint val="73000"/>
                          <a:satMod val="1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Capitulo 2</a:t>
              </a:r>
              <a:endParaRPr lang="es-ES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48" name="47 Grupo"/>
          <p:cNvGrpSpPr/>
          <p:nvPr/>
        </p:nvGrpSpPr>
        <p:grpSpPr>
          <a:xfrm>
            <a:off x="1579010" y="3291753"/>
            <a:ext cx="1443265" cy="1597715"/>
            <a:chOff x="680463" y="1399237"/>
            <a:chExt cx="1443265" cy="1597715"/>
          </a:xfrm>
        </p:grpSpPr>
        <p:sp>
          <p:nvSpPr>
            <p:cNvPr id="49" name="48 Rectángulo redondeado"/>
            <p:cNvSpPr/>
            <p:nvPr/>
          </p:nvSpPr>
          <p:spPr>
            <a:xfrm>
              <a:off x="683568" y="1412776"/>
              <a:ext cx="1440160" cy="1584176"/>
            </a:xfrm>
            <a:prstGeom prst="round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0" name="49 Conector recto"/>
            <p:cNvCxnSpPr/>
            <p:nvPr/>
          </p:nvCxnSpPr>
          <p:spPr>
            <a:xfrm>
              <a:off x="680463" y="1768569"/>
              <a:ext cx="1440160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50 CuadroTexto"/>
            <p:cNvSpPr txBox="1"/>
            <p:nvPr/>
          </p:nvSpPr>
          <p:spPr>
            <a:xfrm>
              <a:off x="730775" y="1399237"/>
              <a:ext cx="1345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ln w="24500" cmpd="dbl">
                    <a:solidFill>
                      <a:schemeClr val="accent2">
                        <a:shade val="85000"/>
                        <a:satMod val="155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tint val="10000"/>
                          <a:satMod val="155000"/>
                        </a:schemeClr>
                      </a:gs>
                      <a:gs pos="60000">
                        <a:schemeClr val="accent2">
                          <a:tint val="30000"/>
                          <a:satMod val="155000"/>
                        </a:schemeClr>
                      </a:gs>
                      <a:gs pos="100000">
                        <a:schemeClr val="accent2">
                          <a:tint val="73000"/>
                          <a:satMod val="1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Capitulo 3</a:t>
              </a:r>
              <a:endParaRPr lang="es-ES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56" name="55 Grupo"/>
          <p:cNvGrpSpPr/>
          <p:nvPr/>
        </p:nvGrpSpPr>
        <p:grpSpPr>
          <a:xfrm>
            <a:off x="5016838" y="1426315"/>
            <a:ext cx="1443265" cy="1597715"/>
            <a:chOff x="680463" y="1399237"/>
            <a:chExt cx="1443265" cy="1597715"/>
          </a:xfrm>
        </p:grpSpPr>
        <p:sp>
          <p:nvSpPr>
            <p:cNvPr id="57" name="56 Rectángulo redondeado"/>
            <p:cNvSpPr/>
            <p:nvPr/>
          </p:nvSpPr>
          <p:spPr>
            <a:xfrm>
              <a:off x="683568" y="1412776"/>
              <a:ext cx="1440160" cy="1584176"/>
            </a:xfrm>
            <a:prstGeom prst="round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8" name="57 Conector recto"/>
            <p:cNvCxnSpPr/>
            <p:nvPr/>
          </p:nvCxnSpPr>
          <p:spPr>
            <a:xfrm>
              <a:off x="680463" y="1768569"/>
              <a:ext cx="1440160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58 CuadroTexto"/>
            <p:cNvSpPr txBox="1"/>
            <p:nvPr/>
          </p:nvSpPr>
          <p:spPr>
            <a:xfrm>
              <a:off x="730775" y="1399237"/>
              <a:ext cx="1345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ln w="24500" cmpd="dbl">
                    <a:solidFill>
                      <a:schemeClr val="accent2">
                        <a:shade val="85000"/>
                        <a:satMod val="155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tint val="10000"/>
                          <a:satMod val="155000"/>
                        </a:schemeClr>
                      </a:gs>
                      <a:gs pos="60000">
                        <a:schemeClr val="accent2">
                          <a:tint val="30000"/>
                          <a:satMod val="155000"/>
                        </a:schemeClr>
                      </a:gs>
                      <a:gs pos="100000">
                        <a:schemeClr val="accent2">
                          <a:tint val="73000"/>
                          <a:satMod val="1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Capitulo 1</a:t>
              </a:r>
              <a:endParaRPr lang="es-ES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60" name="59 Grupo"/>
          <p:cNvGrpSpPr/>
          <p:nvPr/>
        </p:nvGrpSpPr>
        <p:grpSpPr>
          <a:xfrm>
            <a:off x="6817038" y="1439854"/>
            <a:ext cx="1443265" cy="1597715"/>
            <a:chOff x="680463" y="1399237"/>
            <a:chExt cx="1443265" cy="1597715"/>
          </a:xfrm>
        </p:grpSpPr>
        <p:sp>
          <p:nvSpPr>
            <p:cNvPr id="61" name="60 Rectángulo redondeado"/>
            <p:cNvSpPr/>
            <p:nvPr/>
          </p:nvSpPr>
          <p:spPr>
            <a:xfrm>
              <a:off x="683568" y="1412776"/>
              <a:ext cx="1440160" cy="1584176"/>
            </a:xfrm>
            <a:prstGeom prst="round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62" name="61 Conector recto"/>
            <p:cNvCxnSpPr/>
            <p:nvPr/>
          </p:nvCxnSpPr>
          <p:spPr>
            <a:xfrm>
              <a:off x="680463" y="1768569"/>
              <a:ext cx="1440160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62 CuadroTexto"/>
            <p:cNvSpPr txBox="1"/>
            <p:nvPr/>
          </p:nvSpPr>
          <p:spPr>
            <a:xfrm>
              <a:off x="730775" y="1399237"/>
              <a:ext cx="1345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ln w="24500" cmpd="dbl">
                    <a:solidFill>
                      <a:schemeClr val="accent2">
                        <a:shade val="85000"/>
                        <a:satMod val="155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tint val="10000"/>
                          <a:satMod val="155000"/>
                        </a:schemeClr>
                      </a:gs>
                      <a:gs pos="60000">
                        <a:schemeClr val="accent2">
                          <a:tint val="30000"/>
                          <a:satMod val="155000"/>
                        </a:schemeClr>
                      </a:gs>
                      <a:gs pos="100000">
                        <a:schemeClr val="accent2">
                          <a:tint val="73000"/>
                          <a:satMod val="1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Capitulo 2</a:t>
              </a:r>
              <a:endParaRPr lang="es-ES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</p:grpSp>
      <p:grpSp>
        <p:nvGrpSpPr>
          <p:cNvPr id="68" name="67 Grupo"/>
          <p:cNvGrpSpPr/>
          <p:nvPr/>
        </p:nvGrpSpPr>
        <p:grpSpPr>
          <a:xfrm>
            <a:off x="5895852" y="3328490"/>
            <a:ext cx="1443265" cy="1597715"/>
            <a:chOff x="680463" y="1399237"/>
            <a:chExt cx="1443265" cy="1597715"/>
          </a:xfrm>
        </p:grpSpPr>
        <p:sp>
          <p:nvSpPr>
            <p:cNvPr id="69" name="68 Rectángulo redondeado"/>
            <p:cNvSpPr/>
            <p:nvPr/>
          </p:nvSpPr>
          <p:spPr>
            <a:xfrm>
              <a:off x="683568" y="1412776"/>
              <a:ext cx="1440160" cy="1584176"/>
            </a:xfrm>
            <a:prstGeom prst="round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0" name="69 Conector recto"/>
            <p:cNvCxnSpPr/>
            <p:nvPr/>
          </p:nvCxnSpPr>
          <p:spPr>
            <a:xfrm>
              <a:off x="680463" y="1768569"/>
              <a:ext cx="1440160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70 CuadroTexto"/>
            <p:cNvSpPr txBox="1"/>
            <p:nvPr/>
          </p:nvSpPr>
          <p:spPr>
            <a:xfrm>
              <a:off x="730775" y="1399237"/>
              <a:ext cx="1345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ln w="24500" cmpd="dbl">
                    <a:solidFill>
                      <a:schemeClr val="accent2">
                        <a:shade val="85000"/>
                        <a:satMod val="155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tint val="10000"/>
                          <a:satMod val="155000"/>
                        </a:schemeClr>
                      </a:gs>
                      <a:gs pos="60000">
                        <a:schemeClr val="accent2">
                          <a:tint val="30000"/>
                          <a:satMod val="155000"/>
                        </a:schemeClr>
                      </a:gs>
                      <a:gs pos="100000">
                        <a:schemeClr val="accent2">
                          <a:tint val="73000"/>
                          <a:satMod val="1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Capitulo 3</a:t>
              </a:r>
              <a:endParaRPr lang="es-ES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</p:grpSp>
      <p:sp>
        <p:nvSpPr>
          <p:cNvPr id="72" name="71 CuadroTexto"/>
          <p:cNvSpPr txBox="1"/>
          <p:nvPr/>
        </p:nvSpPr>
        <p:spPr>
          <a:xfrm>
            <a:off x="786495" y="1698741"/>
            <a:ext cx="105716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smtClean="0"/>
              <a:t>Tema 1 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Tema 2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Tema 3</a:t>
            </a: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567" y="1811988"/>
            <a:ext cx="345953" cy="36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395" y="2184550"/>
            <a:ext cx="303403" cy="37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31" y="2589371"/>
            <a:ext cx="325058" cy="35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75 Rectángulo"/>
          <p:cNvSpPr/>
          <p:nvPr/>
        </p:nvSpPr>
        <p:spPr>
          <a:xfrm>
            <a:off x="2552253" y="1910281"/>
            <a:ext cx="989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smtClean="0"/>
              <a:t>Tema 1 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Tema 2</a:t>
            </a:r>
            <a:endParaRPr lang="es-ES" dirty="0"/>
          </a:p>
        </p:txBody>
      </p:sp>
      <p:sp>
        <p:nvSpPr>
          <p:cNvPr id="81" name="80 Rectángulo"/>
          <p:cNvSpPr/>
          <p:nvPr/>
        </p:nvSpPr>
        <p:spPr>
          <a:xfrm>
            <a:off x="6948264" y="1910281"/>
            <a:ext cx="989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smtClean="0"/>
              <a:t>Tema 1 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Tema 2</a:t>
            </a:r>
            <a:endParaRPr lang="es-ES" dirty="0"/>
          </a:p>
        </p:txBody>
      </p:sp>
      <p:sp>
        <p:nvSpPr>
          <p:cNvPr id="82" name="81 Rectángulo"/>
          <p:cNvSpPr/>
          <p:nvPr/>
        </p:nvSpPr>
        <p:spPr>
          <a:xfrm>
            <a:off x="5995317" y="3861048"/>
            <a:ext cx="989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smtClean="0"/>
              <a:t>Tema 1 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Tema 2</a:t>
            </a:r>
            <a:endParaRPr lang="es-ES" dirty="0"/>
          </a:p>
        </p:txBody>
      </p:sp>
      <p:pic>
        <p:nvPicPr>
          <p:cNvPr id="8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74" y="1940574"/>
            <a:ext cx="389384" cy="34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998" y="2422492"/>
            <a:ext cx="396337" cy="33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51" y="4528389"/>
            <a:ext cx="307473" cy="330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809" y="3690689"/>
            <a:ext cx="373937" cy="35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888" y="4116697"/>
            <a:ext cx="299780" cy="33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87 CuadroTexto"/>
          <p:cNvSpPr txBox="1"/>
          <p:nvPr/>
        </p:nvSpPr>
        <p:spPr>
          <a:xfrm>
            <a:off x="1644623" y="3594146"/>
            <a:ext cx="105716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smtClean="0"/>
              <a:t>Tema 1 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Tema 2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Tema 3</a:t>
            </a:r>
          </a:p>
        </p:txBody>
      </p:sp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60" y="1837908"/>
            <a:ext cx="382411" cy="37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277" y="2669679"/>
            <a:ext cx="326915" cy="30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47" y="2238584"/>
            <a:ext cx="372726" cy="36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91 CuadroTexto"/>
          <p:cNvSpPr txBox="1"/>
          <p:nvPr/>
        </p:nvSpPr>
        <p:spPr>
          <a:xfrm>
            <a:off x="5067150" y="1743285"/>
            <a:ext cx="105716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 smtClean="0"/>
              <a:t>Tema 1 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Tema 2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Tema 3</a:t>
            </a:r>
          </a:p>
        </p:txBody>
      </p:sp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34" y="1931826"/>
            <a:ext cx="297040" cy="42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34" y="2422492"/>
            <a:ext cx="340880" cy="42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16766"/>
            <a:ext cx="317785" cy="36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595" y="4328184"/>
            <a:ext cx="294086" cy="40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" name="97 Anillo"/>
          <p:cNvSpPr/>
          <p:nvPr/>
        </p:nvSpPr>
        <p:spPr>
          <a:xfrm>
            <a:off x="3281126" y="1782108"/>
            <a:ext cx="720080" cy="630591"/>
          </a:xfrm>
          <a:prstGeom prst="donut">
            <a:avLst>
              <a:gd name="adj" fmla="val 113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99" name="98 Anillo"/>
          <p:cNvSpPr/>
          <p:nvPr/>
        </p:nvSpPr>
        <p:spPr>
          <a:xfrm>
            <a:off x="5826725" y="1679995"/>
            <a:ext cx="720080" cy="630591"/>
          </a:xfrm>
          <a:prstGeom prst="donut">
            <a:avLst>
              <a:gd name="adj" fmla="val 113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grpSp>
        <p:nvGrpSpPr>
          <p:cNvPr id="105" name="104 Grupo"/>
          <p:cNvGrpSpPr/>
          <p:nvPr/>
        </p:nvGrpSpPr>
        <p:grpSpPr>
          <a:xfrm>
            <a:off x="652244" y="1743285"/>
            <a:ext cx="3320743" cy="3200475"/>
            <a:chOff x="643376" y="1795647"/>
            <a:chExt cx="3320743" cy="3200475"/>
          </a:xfrm>
        </p:grpSpPr>
        <p:sp>
          <p:nvSpPr>
            <p:cNvPr id="102" name="101 Elipse"/>
            <p:cNvSpPr/>
            <p:nvPr/>
          </p:nvSpPr>
          <p:spPr>
            <a:xfrm>
              <a:off x="643376" y="1795647"/>
              <a:ext cx="3320743" cy="3200475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0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612" y="2025328"/>
              <a:ext cx="725128" cy="647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4" name="103 CuadroTexto"/>
            <p:cNvSpPr txBox="1"/>
            <p:nvPr/>
          </p:nvSpPr>
          <p:spPr>
            <a:xfrm>
              <a:off x="1622134" y="2783922"/>
              <a:ext cx="154263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dirty="0" err="1" smtClean="0">
                  <a:solidFill>
                    <a:schemeClr val="bg1"/>
                  </a:solidFill>
                </a:rPr>
                <a:t>SubTema</a:t>
              </a:r>
              <a:r>
                <a:rPr lang="es-ES" dirty="0" smtClean="0">
                  <a:solidFill>
                    <a:schemeClr val="bg1"/>
                  </a:solidFill>
                </a:rPr>
                <a:t> 1 </a:t>
              </a:r>
            </a:p>
            <a:p>
              <a:pPr>
                <a:lnSpc>
                  <a:spcPct val="150000"/>
                </a:lnSpc>
              </a:pPr>
              <a:r>
                <a:rPr lang="es-ES" dirty="0" err="1">
                  <a:solidFill>
                    <a:schemeClr val="bg1"/>
                  </a:solidFill>
                </a:rPr>
                <a:t>SubTema</a:t>
              </a:r>
              <a:r>
                <a:rPr lang="es-ES" dirty="0">
                  <a:solidFill>
                    <a:schemeClr val="bg1"/>
                  </a:solidFill>
                </a:rPr>
                <a:t> </a:t>
              </a:r>
              <a:r>
                <a:rPr lang="es-ES" dirty="0" smtClean="0">
                  <a:solidFill>
                    <a:schemeClr val="bg1"/>
                  </a:solidFill>
                </a:rPr>
                <a:t>2 </a:t>
              </a:r>
              <a:endParaRPr lang="es-ES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s-ES" dirty="0" err="1">
                  <a:solidFill>
                    <a:schemeClr val="bg1"/>
                  </a:solidFill>
                </a:rPr>
                <a:t>SubTema</a:t>
              </a:r>
              <a:r>
                <a:rPr lang="es-ES" dirty="0">
                  <a:solidFill>
                    <a:schemeClr val="bg1"/>
                  </a:solidFill>
                </a:rPr>
                <a:t> </a:t>
              </a:r>
              <a:r>
                <a:rPr lang="es-ES" dirty="0" smtClean="0">
                  <a:solidFill>
                    <a:schemeClr val="bg1"/>
                  </a:solidFill>
                </a:rPr>
                <a:t>3 </a:t>
              </a:r>
              <a:endParaRPr lang="es-ES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s-ES" dirty="0" err="1">
                  <a:solidFill>
                    <a:schemeClr val="bg1"/>
                  </a:solidFill>
                </a:rPr>
                <a:t>SubTema</a:t>
              </a:r>
              <a:r>
                <a:rPr lang="es-ES" dirty="0">
                  <a:solidFill>
                    <a:schemeClr val="bg1"/>
                  </a:solidFill>
                </a:rPr>
                <a:t> </a:t>
              </a:r>
              <a:r>
                <a:rPr lang="es-ES" dirty="0" smtClean="0">
                  <a:solidFill>
                    <a:schemeClr val="bg1"/>
                  </a:solidFill>
                </a:rPr>
                <a:t>4 </a:t>
              </a:r>
              <a:endParaRPr lang="es-E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6" name="105 Grupo"/>
          <p:cNvGrpSpPr/>
          <p:nvPr/>
        </p:nvGrpSpPr>
        <p:grpSpPr>
          <a:xfrm>
            <a:off x="5016838" y="1837908"/>
            <a:ext cx="3320743" cy="3200475"/>
            <a:chOff x="643376" y="1795647"/>
            <a:chExt cx="3320743" cy="3200475"/>
          </a:xfrm>
        </p:grpSpPr>
        <p:sp>
          <p:nvSpPr>
            <p:cNvPr id="107" name="106 Elipse"/>
            <p:cNvSpPr/>
            <p:nvPr/>
          </p:nvSpPr>
          <p:spPr>
            <a:xfrm>
              <a:off x="643376" y="1795647"/>
              <a:ext cx="3320743" cy="3200475"/>
            </a:xfrm>
            <a:prstGeom prst="ellips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08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612" y="2025328"/>
              <a:ext cx="725128" cy="647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9" name="108 CuadroTexto"/>
            <p:cNvSpPr txBox="1"/>
            <p:nvPr/>
          </p:nvSpPr>
          <p:spPr>
            <a:xfrm>
              <a:off x="1622134" y="2783922"/>
              <a:ext cx="154263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dirty="0" smtClean="0">
                  <a:solidFill>
                    <a:schemeClr val="bg1"/>
                  </a:solidFill>
                </a:rPr>
                <a:t>Tema 1.1 </a:t>
              </a:r>
            </a:p>
            <a:p>
              <a:pPr>
                <a:lnSpc>
                  <a:spcPct val="150000"/>
                </a:lnSpc>
              </a:pPr>
              <a:r>
                <a:rPr lang="es-ES" dirty="0" smtClean="0">
                  <a:solidFill>
                    <a:schemeClr val="bg1"/>
                  </a:solidFill>
                </a:rPr>
                <a:t>Tema </a:t>
              </a:r>
              <a:r>
                <a:rPr lang="es-ES" dirty="0">
                  <a:solidFill>
                    <a:schemeClr val="bg1"/>
                  </a:solidFill>
                </a:rPr>
                <a:t>1 </a:t>
              </a:r>
              <a:r>
                <a:rPr lang="es-ES" dirty="0" smtClean="0">
                  <a:solidFill>
                    <a:schemeClr val="bg1"/>
                  </a:solidFill>
                </a:rPr>
                <a:t>.2</a:t>
              </a:r>
              <a:endParaRPr lang="es-ES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s-ES" dirty="0" smtClean="0">
                  <a:solidFill>
                    <a:schemeClr val="bg1"/>
                  </a:solidFill>
                </a:rPr>
                <a:t>Tema </a:t>
              </a:r>
              <a:r>
                <a:rPr lang="es-ES" dirty="0">
                  <a:solidFill>
                    <a:schemeClr val="bg1"/>
                  </a:solidFill>
                </a:rPr>
                <a:t>1 </a:t>
              </a:r>
              <a:r>
                <a:rPr lang="es-ES" dirty="0" smtClean="0">
                  <a:solidFill>
                    <a:schemeClr val="bg1"/>
                  </a:solidFill>
                </a:rPr>
                <a:t>.3</a:t>
              </a:r>
              <a:endParaRPr lang="es-ES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s-ES" dirty="0" smtClean="0">
                  <a:solidFill>
                    <a:schemeClr val="bg1"/>
                  </a:solidFill>
                </a:rPr>
                <a:t>Tema </a:t>
              </a:r>
              <a:r>
                <a:rPr lang="es-ES" dirty="0">
                  <a:solidFill>
                    <a:schemeClr val="bg1"/>
                  </a:solidFill>
                </a:rPr>
                <a:t>1 </a:t>
              </a:r>
              <a:r>
                <a:rPr lang="es-ES" dirty="0" smtClean="0">
                  <a:solidFill>
                    <a:schemeClr val="bg1"/>
                  </a:solidFill>
                </a:rPr>
                <a:t>.4</a:t>
              </a:r>
              <a:endParaRPr lang="es-ES" dirty="0">
                <a:solidFill>
                  <a:schemeClr val="bg1"/>
                </a:solidFill>
              </a:endParaRPr>
            </a:p>
          </p:txBody>
        </p:sp>
      </p:grpSp>
      <p:sp>
        <p:nvSpPr>
          <p:cNvPr id="110" name="109 Elipse"/>
          <p:cNvSpPr/>
          <p:nvPr/>
        </p:nvSpPr>
        <p:spPr>
          <a:xfrm>
            <a:off x="1403648" y="3212976"/>
            <a:ext cx="1800200" cy="92114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1" name="110 Elipse"/>
          <p:cNvSpPr/>
          <p:nvPr/>
        </p:nvSpPr>
        <p:spPr>
          <a:xfrm>
            <a:off x="5654654" y="3697822"/>
            <a:ext cx="1800200" cy="92096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2" name="111 Elipse"/>
          <p:cNvSpPr/>
          <p:nvPr/>
        </p:nvSpPr>
        <p:spPr>
          <a:xfrm>
            <a:off x="5654654" y="3741619"/>
            <a:ext cx="1800200" cy="48466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6" name="115 CuadroTexto"/>
          <p:cNvSpPr txBox="1"/>
          <p:nvPr/>
        </p:nvSpPr>
        <p:spPr>
          <a:xfrm>
            <a:off x="3771977" y="5558462"/>
            <a:ext cx="2489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rgbClr val="00B0F0"/>
                </a:solidFill>
              </a:rPr>
              <a:t>Ventajas</a:t>
            </a:r>
            <a:endParaRPr lang="es-EC" sz="2000" dirty="0">
              <a:solidFill>
                <a:srgbClr val="00B0F0"/>
              </a:solidFill>
            </a:endParaRPr>
          </a:p>
        </p:txBody>
      </p:sp>
      <p:sp>
        <p:nvSpPr>
          <p:cNvPr id="117" name="116 CuadroTexto"/>
          <p:cNvSpPr txBox="1"/>
          <p:nvPr/>
        </p:nvSpPr>
        <p:spPr>
          <a:xfrm>
            <a:off x="3626001" y="5189130"/>
            <a:ext cx="1781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solidFill>
                  <a:srgbClr val="FF0000"/>
                </a:solidFill>
              </a:rPr>
              <a:t>Desventajas</a:t>
            </a:r>
            <a:endParaRPr lang="es-EC" sz="2000" dirty="0">
              <a:solidFill>
                <a:srgbClr val="FF0000"/>
              </a:solidFill>
            </a:endParaRPr>
          </a:p>
        </p:txBody>
      </p:sp>
      <p:sp>
        <p:nvSpPr>
          <p:cNvPr id="118" name="117 CuadroTexto"/>
          <p:cNvSpPr txBox="1"/>
          <p:nvPr/>
        </p:nvSpPr>
        <p:spPr>
          <a:xfrm>
            <a:off x="3281126" y="5958572"/>
            <a:ext cx="2254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EC" dirty="0" smtClean="0"/>
              <a:t>Veracidad?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C" dirty="0" smtClean="0"/>
              <a:t>Extensión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5818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10" grpId="0" animBg="1"/>
      <p:bldP spid="111" grpId="0" animBg="1"/>
      <p:bldP spid="111" grpId="1" animBg="1"/>
      <p:bldP spid="112" grpId="0" animBg="1"/>
      <p:bldP spid="116" grpId="0"/>
      <p:bldP spid="117" grpId="0"/>
      <p:bldP spid="1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71600" y="1052736"/>
            <a:ext cx="77403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Una </a:t>
            </a:r>
            <a:r>
              <a:rPr lang="es-EC" sz="4800" dirty="0" smtClean="0">
                <a:solidFill>
                  <a:schemeClr val="accent1">
                    <a:lumMod val="75000"/>
                  </a:schemeClr>
                </a:solidFill>
              </a:rPr>
              <a:t>buena</a:t>
            </a:r>
            <a:r>
              <a:rPr lang="es-EC" sz="4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herramienta educativa </a:t>
            </a:r>
          </a:p>
          <a:p>
            <a:pPr algn="ctr"/>
            <a:endParaRPr lang="es-EC" sz="4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endParaRPr lang="es-EC" sz="48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EC" sz="4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facilita </a:t>
            </a:r>
          </a:p>
          <a:p>
            <a:pPr algn="ctr"/>
            <a:r>
              <a:rPr lang="es-EC" sz="4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el </a:t>
            </a:r>
            <a:r>
              <a:rPr lang="es-EC" sz="4800" dirty="0" smtClean="0">
                <a:solidFill>
                  <a:schemeClr val="accent1">
                    <a:lumMod val="75000"/>
                  </a:schemeClr>
                </a:solidFill>
              </a:rPr>
              <a:t>verdadero</a:t>
            </a:r>
            <a:r>
              <a:rPr lang="es-EC" sz="4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aprendizaje</a:t>
            </a:r>
            <a:endParaRPr lang="es-EC" sz="4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856</TotalTime>
  <Words>1101</Words>
  <Application>Microsoft Office PowerPoint</Application>
  <PresentationFormat>Presentación en pantalla (4:3)</PresentationFormat>
  <Paragraphs>312</Paragraphs>
  <Slides>24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Mirador</vt:lpstr>
      <vt:lpstr>Presentación de PowerPoint</vt:lpstr>
      <vt:lpstr>DISEÑO E IMPLEMENTACIÓN DE UN PORTAL WEB Y UN REPOSITORIO VIRTUAL DE CONTENIDO MULTIMEDIA ACADEMICO PARA EL AREA DE INGENIERÍA ELECTRÓNICA EN REDES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SATISFACIENDO LA NECESIDAD DE UNA EDUCACION MAS EFECTIVA Y TECNIFICADA</dc:title>
  <dc:creator>USUARIO</dc:creator>
  <cp:lastModifiedBy>Fernando Barahona Dos Santos</cp:lastModifiedBy>
  <cp:revision>58</cp:revision>
  <dcterms:created xsi:type="dcterms:W3CDTF">2014-08-12T00:39:11Z</dcterms:created>
  <dcterms:modified xsi:type="dcterms:W3CDTF">2014-08-28T14:16:07Z</dcterms:modified>
</cp:coreProperties>
</file>