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2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AC15AF3-4EC2-4267-9803-F80584103ED4}" type="datetimeFigureOut">
              <a:rPr lang="es-EC" smtClean="0"/>
              <a:pPr/>
              <a:t>03/07/2014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C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2836FBA-69B5-4D8F-98AD-B38131565E5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5AF3-4EC2-4267-9803-F80584103ED4}" type="datetimeFigureOut">
              <a:rPr lang="es-EC" smtClean="0"/>
              <a:pPr/>
              <a:t>03/07/2014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6FBA-69B5-4D8F-98AD-B38131565E5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5AF3-4EC2-4267-9803-F80584103ED4}" type="datetimeFigureOut">
              <a:rPr lang="es-EC" smtClean="0"/>
              <a:pPr/>
              <a:t>03/07/2014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6FBA-69B5-4D8F-98AD-B38131565E5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AC15AF3-4EC2-4267-9803-F80584103ED4}" type="datetimeFigureOut">
              <a:rPr lang="es-EC" smtClean="0"/>
              <a:pPr/>
              <a:t>03/07/2014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6FBA-69B5-4D8F-98AD-B38131565E5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AC15AF3-4EC2-4267-9803-F80584103ED4}" type="datetimeFigureOut">
              <a:rPr lang="es-EC" smtClean="0"/>
              <a:pPr/>
              <a:t>03/07/2014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2836FBA-69B5-4D8F-98AD-B38131565E5A}" type="slidenum">
              <a:rPr lang="es-EC" smtClean="0"/>
              <a:pPr/>
              <a:t>‹Nº›</a:t>
            </a:fld>
            <a:endParaRPr lang="es-EC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AC15AF3-4EC2-4267-9803-F80584103ED4}" type="datetimeFigureOut">
              <a:rPr lang="es-EC" smtClean="0"/>
              <a:pPr/>
              <a:t>03/07/2014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2836FBA-69B5-4D8F-98AD-B38131565E5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AC15AF3-4EC2-4267-9803-F80584103ED4}" type="datetimeFigureOut">
              <a:rPr lang="es-EC" smtClean="0"/>
              <a:pPr/>
              <a:t>03/07/2014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2836FBA-69B5-4D8F-98AD-B38131565E5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5AF3-4EC2-4267-9803-F80584103ED4}" type="datetimeFigureOut">
              <a:rPr lang="es-EC" smtClean="0"/>
              <a:pPr/>
              <a:t>03/07/2014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6FBA-69B5-4D8F-98AD-B38131565E5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AC15AF3-4EC2-4267-9803-F80584103ED4}" type="datetimeFigureOut">
              <a:rPr lang="es-EC" smtClean="0"/>
              <a:pPr/>
              <a:t>03/07/2014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2836FBA-69B5-4D8F-98AD-B38131565E5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AC15AF3-4EC2-4267-9803-F80584103ED4}" type="datetimeFigureOut">
              <a:rPr lang="es-EC" smtClean="0"/>
              <a:pPr/>
              <a:t>03/07/2014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2836FBA-69B5-4D8F-98AD-B38131565E5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AC15AF3-4EC2-4267-9803-F80584103ED4}" type="datetimeFigureOut">
              <a:rPr lang="es-EC" smtClean="0"/>
              <a:pPr/>
              <a:t>03/07/2014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2836FBA-69B5-4D8F-98AD-B38131565E5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AC15AF3-4EC2-4267-9803-F80584103ED4}" type="datetimeFigureOut">
              <a:rPr lang="es-EC" smtClean="0"/>
              <a:pPr/>
              <a:t>03/07/2014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C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2836FBA-69B5-4D8F-98AD-B38131565E5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pic>
        <p:nvPicPr>
          <p:cNvPr id="1070" name="Imagen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8640"/>
            <a:ext cx="4978400" cy="1182688"/>
          </a:xfrm>
          <a:prstGeom prst="rect">
            <a:avLst/>
          </a:prstGeom>
          <a:noFill/>
        </p:spPr>
      </p:pic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395536" y="1549544"/>
            <a:ext cx="8028384" cy="5001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-26979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ctr" defTabSz="914400" rtl="0" eaLnBrk="1" fontAlgn="base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C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DEPARTAMENTO DE CIENCIAS ECONÓMICAS ADMINISTRATIVAS Y DE COMERCIO</a:t>
            </a:r>
            <a:endParaRPr kumimoji="0" lang="es-EC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algn="ctr" defTabSz="914400" rtl="0" eaLnBrk="0" fontAlgn="base" latinLnBrk="0" hangingPunc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C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CARRERA DE INGENIERÍA EN MERCADOTECNIA</a:t>
            </a:r>
            <a:endParaRPr kumimoji="0" lang="es-EC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algn="ctr" defTabSz="914400" rtl="0" eaLnBrk="0" fontAlgn="base" latinLnBrk="0" hangingPunc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C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TESIS PREVIO A LA OBTENCIÓN DEL TÍTULO DE INGENIERO EN MERCADOTECNIA</a:t>
            </a:r>
            <a:endParaRPr kumimoji="0" lang="es-EC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algn="ctr" defTabSz="914400" rtl="0" eaLnBrk="0" fontAlgn="base" latinLnBrk="0" hangingPunc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C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AUTOR: VACA MACÍAS, MARIO XAVIER</a:t>
            </a:r>
            <a:endParaRPr kumimoji="0" lang="es-EC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algn="ctr" defTabSz="914400" rtl="0" eaLnBrk="0" fontAlgn="base" latinLnBrk="0" hangingPunc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C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TEMA: PERCEPCIÓN DE LOS CONSUMIDORES DE LA PUBLICIDAD DE EXTERIORES (VALLAS) EN EL SECTOR CENTRO NORTE DEL DISTRITO METROPOLITANO DE QUITO.</a:t>
            </a:r>
            <a:endParaRPr kumimoji="0" lang="es-EC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algn="ctr" defTabSz="914400" rtl="0" eaLnBrk="0" fontAlgn="base" latinLnBrk="0" hangingPunc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C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DIRECTOR: ING. QUINTANA, ARMANDO</a:t>
            </a:r>
            <a:endParaRPr kumimoji="0" lang="es-EC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algn="ctr" defTabSz="914400" rtl="0" eaLnBrk="0" fontAlgn="base" latinLnBrk="0" hangingPunc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C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CODIRECTOR: DR. SOASTI, MARCO</a:t>
            </a:r>
            <a:endParaRPr kumimoji="0" lang="es-EC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algn="ctr" defTabSz="914400" rtl="0" eaLnBrk="0" fontAlgn="base" latinLnBrk="0" hangingPunc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C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SANGOLQUÍ</a:t>
            </a:r>
            <a:r>
              <a:rPr kumimoji="0" lang="es-EC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s-EC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JULIO</a:t>
            </a:r>
            <a:r>
              <a:rPr lang="es-EC" sz="12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C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2014</a:t>
            </a:r>
            <a:r>
              <a:rPr kumimoji="0" lang="es-EC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Discusión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C" dirty="0" smtClean="0"/>
              <a:t>Publicidad y el plan nacional del buen vivir</a:t>
            </a:r>
          </a:p>
          <a:p>
            <a:r>
              <a:rPr lang="es-EC" dirty="0" smtClean="0"/>
              <a:t>¿La creatividad Influye en las personas y su forma de ver las Vallas publicitarias?</a:t>
            </a:r>
          </a:p>
          <a:p>
            <a:r>
              <a:rPr lang="es-EC" dirty="0" smtClean="0"/>
              <a:t>Publicidad exterior en su inicio y en la actualidad.</a:t>
            </a:r>
          </a:p>
          <a:p>
            <a:r>
              <a:rPr lang="es-EC" dirty="0" smtClean="0"/>
              <a:t>Diseño de la publicidad y las vallas publicitarias</a:t>
            </a:r>
          </a:p>
          <a:p>
            <a:r>
              <a:rPr lang="es-EC" dirty="0" smtClean="0"/>
              <a:t>Control de la publicidad exterior y la contaminación visual</a:t>
            </a:r>
            <a:endParaRPr lang="es-EC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196752"/>
            <a:ext cx="8229600" cy="4525963"/>
          </a:xfrm>
        </p:spPr>
        <p:txBody>
          <a:bodyPr/>
          <a:lstStyle/>
          <a:p>
            <a:r>
              <a:rPr lang="es-EC" dirty="0" smtClean="0"/>
              <a:t>La publicidad y su aceptación por parte de la ciudadanía</a:t>
            </a:r>
          </a:p>
          <a:p>
            <a:r>
              <a:rPr lang="es-EC" dirty="0" smtClean="0"/>
              <a:t>¿El nivel de educación influye al momento de observar y recordar una valla?</a:t>
            </a:r>
          </a:p>
          <a:p>
            <a:r>
              <a:rPr lang="es-EC" dirty="0" smtClean="0"/>
              <a:t>A las personas les atrae el contenido de las vallas pero, desean ver algo innovador como son las pantallas </a:t>
            </a:r>
            <a:r>
              <a:rPr lang="es-EC" dirty="0" err="1" smtClean="0"/>
              <a:t>led</a:t>
            </a:r>
            <a:r>
              <a:rPr lang="es-EC" dirty="0" smtClean="0"/>
              <a:t>.</a:t>
            </a:r>
            <a:endParaRPr lang="es-EC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498178"/>
          </a:xfrm>
        </p:spPr>
        <p:txBody>
          <a:bodyPr>
            <a:normAutofit/>
          </a:bodyPr>
          <a:lstStyle/>
          <a:p>
            <a:r>
              <a:rPr lang="es-EC" sz="3000" dirty="0" smtClean="0"/>
              <a:t>REALIZAR UN DIAGNÓSTICO ACTUAL DE LA PUBLICIDAD DE EXTERIORES (VALLAS)  EN EL ECUADOR.</a:t>
            </a:r>
            <a:endParaRPr lang="es-EC" sz="3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3034680" cy="820688"/>
          </a:xfrm>
        </p:spPr>
        <p:txBody>
          <a:bodyPr>
            <a:normAutofit fontScale="92500"/>
          </a:bodyPr>
          <a:lstStyle/>
          <a:p>
            <a:r>
              <a:rPr lang="es-EC" dirty="0" smtClean="0"/>
              <a:t>La Publicidad</a:t>
            </a:r>
            <a:endParaRPr lang="es-EC" dirty="0"/>
          </a:p>
        </p:txBody>
      </p:sp>
      <p:sp>
        <p:nvSpPr>
          <p:cNvPr id="13314" name="AutoShape 2" descr="data:image/jpeg;base64,/9j/4AAQSkZJRgABAQAAAQABAAD/2wCEAAkGBg8PDxANDBANDQ0NDA8NDQ0NDw8NDQ0NFBAVFBQQEhQXGyYeFxkjGRISHy8gJCgpLCwsFR49NTEqNSYrLCkBCQoKDgwOFw8PFywcHBwpLCktLSkpKSwpKSksKSkqKS0pKS8pKSksKSwsNSwpKSksKTUsKSkqLCwpKSksLCkpLP/AABEIAQMAwgMBIgACEQEDEQH/xAAcAAACAwEBAQEAAAAAAAAAAAAEBQACAwEGBwj/xABKEAACAgIAAwQFBQwIAwkAAAABAgADBBEFEiEGEzFBFCJRYXEygZGh0gcVI0JSVGR0k7Gz0SQzU2KCg6OyJaLCFjRDcnOSlMHw/8QAGgEAAwEBAQEAAAAAAAAAAAAAAAEDAgQFBv/EAC4RAAICAQMBBgUEAwAAAAAAAAABAhEDEiExQQQFE1FxsSIyYZGhgcHR8BRS8f/aAAwDAQACEQMRAD8A+VzskkgeSSdkndQETU7qTU6BARyd1LanQsYrK6ndS2pblgKzPU7qX5Z3liAz5ZOWacsnLADPU5qa8s5ywAy1OamupUrGFlNTmpciV1AdldQxeC5JUWLReUYKVcVsVYMQFIOvMsv0iCanec+RI+cxGkFPwTJA2aLddOvIfM6G/n/fMMrBtqIF1b1FhzKHUqWXZGxv3gj5pn3jflN9JnGYnxJPxO4Gtis5OyQESdknYCIBLaklgIxHAJYCdAlgsDJwCWCywWXCRCKBZ0LNQkuK4rAxCTvJNxXLd3FYA3JJyQrupzu4WFAvJOFYUa5U1x2AKVlSsJNcoUhYA5WVIm5WUKxgYkThE1IlCIx2U1Ky+pwiI0VknZIDIJYCcEsBGI6BLASKJoqxGSBZdVllSbIkQiipNVrmiVzZKpmx0YrVNBVCUpmq0zOo1QIKZbuYaKJcURah0AdzJ3MYdxIaItQaRaaZRqoyNEzaiPUFC1qpm1cYtTMXpmlIzQvauZMkOeuYvXNWZA2WUIhLJMmWaAwIlSJqwlCIxopJOzsDRAJcCcAmiiBk6qzVFnEWEVpMsRESEJXO11wqqqYbNJFK6oSlM1qphVdEm2bSMEom6UQmuiE1YpJAAJJOgB1JMRtICXHlxRH68B1pbXWoleY6Ad+TzZVJAA/vsQvs5pUvwasdcXL4o/5e7LKSfYG6J9AlY4m+S6wvrsIhWPIj6ROnHjezi/B/DI4FkVJ/aV1liB7fUO4Vw/gPDM4E8EzWrtHU4eUzOPhyt66/MT8Jp4fqaeHyZ5tseZNjx3l8Ntpc1ZCGuweXire9T5iDPjyDTTpkJRa2YneiD2UxzZRBrKIWYcRPZTBrKo2tpgtlU2mYaFb1zB0jCyuDWJKJmKAmWZsIS6zFhNCMdTstqSMZFE1USiib1rEI0rSE1pKVJDKa5hsaRequGVVStNcPpqkmyqRKqYZVTLU0w6miYKJGVWPGuNYMaoXBRbk32ej4dR8GtI2Wb+6o6sfZoecx7sKpY+CqWPwA2ZnwrIZjdleLcO4bjUY4PgM3LAsss+O31/hEvhjbvyL4o72G18OX1myGa88/4Ytrd94A2CCNer0GiCqDQALfJ2a9z8j8GPDVe1Ove3ym+cmbLjgBUX5KKEX2kD8Y+8klj72M0FEzObbHJtsC5W/Kf52YxTxbs5XfqwA1ZCda8ir8HajDwOx4z0vcThomVJx4M7oV9nuMPxBbOE8T5fvljIbMXI+T6XUPEH2MOm/mPkYGKD1VgeZTpgRo73rqPI7BB94MC7ZBsS3E4nV0sxsqvmI/GQnqp9xXmHzz1PaHHVc0snyMipbh8WB39dYP+My81qjZR/FH0POWY8Ftoj22iBXUTlOZoR20wO6qO7qYDdVGZaEttUDtrje6qA3VzaZJoWWJBnWH2pBbFlUTB9SS/LJNAcQQmtZighVSxMDepIdRXMKUh9CSMmUSCKK4wpqmFFcY0VyZVI2oph9NMrj1Q+mqBRIE4pXrGyD7Ma4/6bRZ2dt3g5z/AJWfhD5h4fuj7i1f9FyP1W7+G08z2WbfDrx+VnYP1q38p1YvlZfHse3qp6D4D902FU1qr6D4D902FchRmgXupw1Q3u5w1x0OjyPbXHU0VBhtTm4wI93eDcJ9KF7YzePLQU+hKftGV7ejWNX+uY/++AdlDzrWfY9g/wBPHl4/IajwxvZTA7qY5sqgV1U5SLQjvpi++qPr6otyKojDQjvqi+6uOr64uvSNEmhRckCtWNL0gFqy0WSYJyyTTlkmjJSsQulYNUIbSImNBdCxjjpA6BGWOsiysQyhIzxq4HjrGmMkwVQXRXD6a4PQkYUrGiqQJxxf6Hlfql/8Np5DskP6JYn6Tw9v+Wye048NYWUfZh3/AMJp5XgFPKb6/wAluHH/AJW/nOrFwVifQ616D4D900Czta9B8BNAJigKcs4VmupCIwEfaLghy60qDKnJkVXEsCwIQ75dAjx8PGJezmB3DtRssasi5CxGubSY+iB8J6vOyhUF2CzWWCtAOm3IJGz5eBnlOzfEvSLTcAV7261tHXTaUHX7h802r0saPQ2JA7q4ysWCWrOZk2Kr0i3Jrjm9YuyEmSbEmQkWZCRzkLFmQsCTFF6xfcsaXrF94lIskwLUkvqSUMGVQhtAgVUOoikCGGOIzxxF2PGePIstEY4wjXHWLMaNceYKoYULD6hAscfD5yAIZVdX/aU/ta/5zcU3wiyQP2l/7hmfqWR/Caee4Un9My1/JXDP0UuY/wCOZNNmJk0rkYneW41taBsmlQXZCACS3TqYpwTUmXlXPk4IruroWsjLxySUqZW2Obp1M6scWlwVij3FY6D4D90uItTtBh6H9KxPD84p+1LjtDh/nWL+3q+1FpfkFMYak1APv/ifnOL+3q+1J9/8T85xv29X2o9L8gpmmfhd73ZB5WquW5djmBYAjRGx09b2xTwHswuGuuc2tzM3Ny8g6qg8Nn+zHn5xg3aDD/OsX9vV9qZt2gw/zrE/+RT9qFS8gphDiCWiWXiuM/RMjGb/AMt9J/6pxnVhtGRxvW0dH0fmMhKLXQw0A3iLcgRnfF2RJMlIU5KxXkCNsmK8iCJMVZAi28RpkRbkSkSUgPUk7JKkweqHUQCqHUGKQIZ48ZY8V0GMscyLLRGuMY1xzFGO0aYzSZVDWgwlaEIO1Q/FVgVDQ6tuk0mVR+ZaeM5KHS2He/EqjH6xHGH2i4l0KZDJ8EqH/TM+J8LBFWYgIS4lWB10sHt+I/dGvBq8VUL5aZNm35KxjPXXogbYsXB34rrXsM78kpQ439Ay9ocaUXQdw7i3EX21ubaqKAWZiigAnXkuz1PgOsZtxdqyVsv4la665lWsUhdnQ2X9YbJHio8RMEOM9ZXCpyhaLKn5b7qWFiq4JRQAPW8PrjZe2fK5ptx+QNZYbPTb7e+dHaxhWWCqNK1rlQwIHq66jc7Oy445Meuad3xaVfZ/uRxOeTdzcn9G/ZU7Al4453ypxUhQzMVvQ8qqdMzDuOgB6E76Sp4lZZtasnilLANsWVC1RoAnbJ1GgQT6vQER/kcfaytLLe6JqyDerVZKVO9nO7L3wX5a6fR8CdePU7Ar7d3OzVLQL2NpsVsfla1AO6KJs1sGANI8joaHTlE6vAxS2il+k/8ApVLI03JTj6qS96PHcSzs9CCMux1YcyupVlYbI8xvxB6HRiw8U4k/MFud+Vdn+rHTevMe+enZsWutEzKcmy5Q5buMiqtEBsZgpHKevX2+YirOzqqibcGuypGXunTIZL2J2GJBAAH4vl5TyMspRnKME2lw21T/ADf4JwzyT+e1+Q/7jmXZZxRhcS+sO86YDoeZPLU+1WT4p9x5t8XufWubDyGA9m7a+n1z7Ra0hle50zdgt5i7IMOuaLshpztkZC7JMV5EY5DRZkGCJMX5EW3xhkGLbzKxIyBtyTm5JQwDVGGUmAVmGVGNiGdDRljtFNDRhQ8gysWOMdozx3iWh4xx7JIqh1Q8OqeKaLIdTZAqmfGe/f0KzG5sHu0v9J0OYZO98hVeutetvWt+Myx2/Ar/AOs/+xIVmolPDlBVe9ysyy0MUXn7tfVGm8daVTr+/HfH+x4xOGYGajswzOR7EYAGuyykONHfh6pno6ZLl2c/aI690uBfw6egxsu7pWjM6+VbqLk/9jAj6oFwPsvnXUjIqxrnpPyXCj1gPNQTtvmBjDhTpXaBkqoV0KDvuVEVjohiXrfQ6Eb5fPynPkbj8SPF0TWVcxvrwbGhwARjYpfz/wCHYvT4Hk6n5oHlcQtZSjOQnga0Aqr+dFAH1T1GTi41Sd7aMFa9bDd/inm9ygYm2PuE8cXNhY1ofXdiiKNkAnooCgfUB8BI4+0vMtpWvU6e24smJRTm3fRtiLP8YrzT+B/zm/2LHvGOE5FVYvuqsqqduRHsXu+dtb9UHqeg8QNQjtt2M9AwcO7vGtOWpuO07sV7SshNbOzp/H3TtS2K9mg6uuAf7jo/4lYf0G3+JVPsVrz459yA/wDELT+g2fxap9btsnNle56/QyueLsh4RdZF+RZIEmwTIeLchoXe8XZDzSJsDvaLr2hl7Rfc0tEizLckpuSVMgtZhdTQFDCa2jYhlQ8PoeKanh1NkjJG0xxRZGFNkTU2Q+m2QaKpjqi2H02xJTbDqbvD4iZKJnx/jHFny8jz5U3XWpOz8o7J95Jn3DtFwe27hmbi3ACvBycQ4hD1uRjVVUo50pJXwvOjo9Z8I4ZeKstbWUOtWSLCh3pgtnNynXkdT3/C+370DLbuUyaeI2Wi6ssauVrCzsQ2tn+tcdfdPVu7bFOcYun1PR/dKvso4jipQzU14uHWcYIdKh52BIHh4Ko+AjPE49lfeS/JewW3pmKiNaiWKKy1Q5OUjWtMfpnnf+2y5VVK5+JRlX4y8teQbraiw6f1iqvrb0CRsAnfhuVr4+wwbcApWRff37WgshVuZToIE1r1PD3yTlT5POyZlHJKSns0/vWw8yjTRg8LzTTjd5ZlKclxRTzW1AvzKx5fDQ+oRj2gw/Q8vL4jWOSpeGc1JQcqekvqhVGunsb555TiHG++w8fBIrAxn5g477mPRgQQU1+N5Gacc7W3ZWJXhOK0Sruue0Gxnt7tdDY5dDro/NEpxf8AeoePjqm+FFr1So07WYbX8M4Bjjq19wp34nbgLv65p90Si67heW13IfRONWDH5LareXCZOSsHkY8nXXqnR6eES5XbZ0TAXuaLPvU5sp29o7xuUqOccvkSD09k85w7tEcfCzMRkVq+IWg2MVLujppgV9YddnxO/DwlYtM68eWLW3VL8L+S33JTrOuP6E/8WqfU7bZ8q+5adZlx/RGH+rXPpFt04M3zHVJnL7Yvvsml10ButkiTZlfZF97za+yAXWSsUTbML3gNrTe54Fa0tFEmV5pJnzSTYgdTN0aZLQZslBjYBNTwumyB10GFV0tMMBhTZDabYtqqaGVVtIyKJjOq2G03eEV1I0KqVpFlEz54lCVv63y2sZyxIKqwsPq6HXRXX0wvhPdse4yGepS/q2qneGuzoPXTxZenXXUe/wADzDoZrb+YEpzkHx38rf8A9T0PD+zqJQuTar84fVLhhyWAt6vMpG+YDfmPkzoc9mrr0PoM3cs8soSx1plS36ef8mvC+z1jMyqVZayxawepXyKerFn1yj4xpxLs3kYzEXd2FBX1+8QBVckKzDewDo9fDofZPT4/BiOHGrmrTv6GNhZwh5tF05iT4bStf8ZnGKZD5C81F1mUKWZS9Vqo9dVgVAjkHQc1rza8CSNE7CqTq3uzHbe4eyZYy8BaXG97bvjm7S68LoeR9HxwCbMun1QWIprtu0B79AfX5xejMzg6HcAktvpa49gGjynXxnvW7O1hCi4+PsNkcoPd2IqgMtXM1hJYMdMSd6A0ACeuFPD8dGZVpxR3ZtL1111K6VrzFNM21YlFUFjvXOddVMysUldyb+37JEe7+5MUJ6u0RjJLonL3te2/2PEcUTHAUph2WByFBOY3MHPgpUV666OvhFXG+GJWoqcCq1RzrWLO+3s9Vdgq9da6/WZ77iq1pQrWCgZACkiqupeW0FgW9Tw6cp6jYbYGgDPB5hN2xYNgBtE9OXY8ff11Eqhtb+7fu2etPuLDNTli+H/VVsn136oy+5ydZV/6uR/qp/Ke8tuniOxSEZNy75uXH8fcbQZ66xTDK7kfMZoSxzcJcorbbArrZrajQO2tplEGzC62BXWQm2poHbQ0tGibBbXgtjQqyhoM+O0sjBjudne4MkYBSJN0rlUE3rmWI1rrhVVUyrhVRkmbRtVVC6qZjU0LqeSZRG1dMKromVdghKWiYoogLs/QodgUTZYgkqCdb856o4KWJ3bqCnTQHQLrwI14TydmPY1jGm16SfEqEIJ9uiIVh4uem+bOa1SCAllFI0faGTRnoQca3PpYd4R0x5T/AL9T0ydn69AHRHTq7FiNeHTcLo4ZVUPwKqhPQuoHMfcD5Tzu88/+PUf8gfalR98Pziv9gPtTS8OPCQpdt1bOTPUImgB7POXLggqwDKfFSFIPxBBHmfpnjRTxPe/TU1vevRquvu8dzXl4h+c1/H0dftTeuJj/ACMb6jvjnClyqwjMUAfvNoNljr3/AB8Z5q3sZXWD+EsPMCOiqu//AMNwoJn60cpR/kJ/OA5fD85/HiFqg/ipTjqPp5dyU1jk7fJ04u83iWmLdfoLeDcFWrKvdPBqkTXn0I2T84jd6ZXhtXdbQszN4l20Sx95hNlonFkS1Hgdry+LllOqsAsogtlMY2OILYwmDiYuspg1lEY2EQaybTJsW2UQayiM3g7iVTMsX9xJC9STVmRarTZHgavNFeUEHpZCEti1bJqlsw4jsapdN0vilLpst8m4mkxumRN0yonW+arfJuJrUOKcvR3C14gYgW+XXJi3LeJR6Bc8+2XHETES5Et6TM7j8QeffAyffAxH6VIMqG4vEHL8QPkdTFs9vbFZyZRsiG5rxA45Prb9042VFvfzjXx6WRlO2HPkzF74E18za+aUTFhT3TF7YM18ya6bURWEPbMHsmDXTNrZRRMtm/eSQXvJJrSKxcGlw8HDToaUoYWtkutkDDy4eKhBq2zRbYALJcWxUAxW+aLfFotlxbM6Q3GQyJdciLBdNBbFpHbGQyJb0iLBdLC+Z0DsZekSekRb38huhoCxiciVORF5unDdDQFhxyJU5EA76VNs1oFYa2RM2vghtlDbHpEFG6UNsGNsobJqgCDbKGyYGyVLx0Bv3kkH55IUMG5p0NKbk3NGqNQ07zTLc7uAqNQ8sHmHNO80BBAeWFkH5p3miCgjvJfvYKHneeFAFd7O97BeeTnioAvvZzvoNzyc8KAJNs4bYNzznPCgCO8lTZMOec5o6A3NkqbJlzTnNADTnnOeZ805zRgaF5XmlOac3AZpzSTPc7AKKTskkDRJ2SSAEknZICJOySQAk6JJICOySSQESSSSAEnJJIDJOSSQA5JOyQGcnJJIASckkgMkkkk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13316" name="AutoShape 4" descr="data:image/jpeg;base64,/9j/4AAQSkZJRgABAQAAAQABAAD/2wCEAAkGBg8PDxANDBANDQ0NDA8NDQ0NDw8NDQ0NFBAVFBQQEhQXGyYeFxkjGRISHy8gJCgpLCwsFR49NTEqNSYrLCkBCQoKDgwOFw8PFywcHBwpLCktLSkpKSwpKSksKSkqKS0pKS8pKSksKSwsNSwpKSksKTUsKSkqLCwpKSksLCkpLP/AABEIAQMAwgMBIgACEQEDEQH/xAAcAAACAwEBAQEAAAAAAAAAAAAEBQACAwEGBwj/xABKEAACAgIAAwQFBQwIAwkAAAABAgADBBEFEiEGEzFBFCJRYXEygZGh0gcVI0JSVGR0k7Gz0SQzU2KCg6OyJaLCFjRDcnOSlMHw/8QAGgEAAwEBAQEAAAAAAAAAAAAAAAEDAgQFBv/EAC4RAAICAQMBBgUEAwAAAAAAAAABAhEDEiExQQQFE1FxsSIyYZGhgcHR8BRS8f/aAAwDAQACEQMRAD8A+VzskkgeSSdkndQETU7qTU6BARyd1LanQsYrK6ndS2pblgKzPU7qX5Z3liAz5ZOWacsnLADPU5qa8s5ywAy1OamupUrGFlNTmpciV1AdldQxeC5JUWLReUYKVcVsVYMQFIOvMsv0iCanec+RI+cxGkFPwTJA2aLddOvIfM6G/n/fMMrBtqIF1b1FhzKHUqWXZGxv3gj5pn3jflN9JnGYnxJPxO4Gtis5OyQESdknYCIBLaklgIxHAJYCdAlgsDJwCWCywWXCRCKBZ0LNQkuK4rAxCTvJNxXLd3FYA3JJyQrupzu4WFAvJOFYUa5U1x2AKVlSsJNcoUhYA5WVIm5WUKxgYkThE1IlCIx2U1Ky+pwiI0VknZIDIJYCcEsBGI6BLASKJoqxGSBZdVllSbIkQiipNVrmiVzZKpmx0YrVNBVCUpmq0zOo1QIKZbuYaKJcURah0AdzJ3MYdxIaItQaRaaZRqoyNEzaiPUFC1qpm1cYtTMXpmlIzQvauZMkOeuYvXNWZA2WUIhLJMmWaAwIlSJqwlCIxopJOzsDRAJcCcAmiiBk6qzVFnEWEVpMsRESEJXO11wqqqYbNJFK6oSlM1qphVdEm2bSMEom6UQmuiE1YpJAAJJOgB1JMRtICXHlxRH68B1pbXWoleY6Ad+TzZVJAA/vsQvs5pUvwasdcXL4o/5e7LKSfYG6J9AlY4m+S6wvrsIhWPIj6ROnHjezi/B/DI4FkVJ/aV1liB7fUO4Vw/gPDM4E8EzWrtHU4eUzOPhyt66/MT8Jp4fqaeHyZ5tseZNjx3l8Ntpc1ZCGuweXire9T5iDPjyDTTpkJRa2YneiD2UxzZRBrKIWYcRPZTBrKo2tpgtlU2mYaFb1zB0jCyuDWJKJmKAmWZsIS6zFhNCMdTstqSMZFE1USiib1rEI0rSE1pKVJDKa5hsaRequGVVStNcPpqkmyqRKqYZVTLU0w6miYKJGVWPGuNYMaoXBRbk32ej4dR8GtI2Wb+6o6sfZoecx7sKpY+CqWPwA2ZnwrIZjdleLcO4bjUY4PgM3LAsss+O31/hEvhjbvyL4o72G18OX1myGa88/4Ytrd94A2CCNer0GiCqDQALfJ2a9z8j8GPDVe1Ove3ym+cmbLjgBUX5KKEX2kD8Y+8klj72M0FEzObbHJtsC5W/Kf52YxTxbs5XfqwA1ZCda8ir8HajDwOx4z0vcThomVJx4M7oV9nuMPxBbOE8T5fvljIbMXI+T6XUPEH2MOm/mPkYGKD1VgeZTpgRo73rqPI7BB94MC7ZBsS3E4nV0sxsqvmI/GQnqp9xXmHzz1PaHHVc0snyMipbh8WB39dYP+My81qjZR/FH0POWY8Ftoj22iBXUTlOZoR20wO6qO7qYDdVGZaEttUDtrje6qA3VzaZJoWWJBnWH2pBbFlUTB9SS/LJNAcQQmtZighVSxMDepIdRXMKUh9CSMmUSCKK4wpqmFFcY0VyZVI2oph9NMrj1Q+mqBRIE4pXrGyD7Ma4/6bRZ2dt3g5z/AJWfhD5h4fuj7i1f9FyP1W7+G08z2WbfDrx+VnYP1q38p1YvlZfHse3qp6D4D902FU1qr6D4D902FchRmgXupw1Q3u5w1x0OjyPbXHU0VBhtTm4wI93eDcJ9KF7YzePLQU+hKftGV7ejWNX+uY/++AdlDzrWfY9g/wBPHl4/IajwxvZTA7qY5sqgV1U5SLQjvpi++qPr6otyKojDQjvqi+6uOr64uvSNEmhRckCtWNL0gFqy0WSYJyyTTlkmjJSsQulYNUIbSImNBdCxjjpA6BGWOsiysQyhIzxq4HjrGmMkwVQXRXD6a4PQkYUrGiqQJxxf6Hlfql/8Np5DskP6JYn6Tw9v+Wye048NYWUfZh3/AMJp5XgFPKb6/wAluHH/AJW/nOrFwVifQ616D4D900Czta9B8BNAJigKcs4VmupCIwEfaLghy60qDKnJkVXEsCwIQ75dAjx8PGJezmB3DtRssasi5CxGubSY+iB8J6vOyhUF2CzWWCtAOm3IJGz5eBnlOzfEvSLTcAV7261tHXTaUHX7h802r0saPQ2JA7q4ysWCWrOZk2Kr0i3Jrjm9YuyEmSbEmQkWZCRzkLFmQsCTFF6xfcsaXrF94lIskwLUkvqSUMGVQhtAgVUOoikCGGOIzxxF2PGePIstEY4wjXHWLMaNceYKoYULD6hAscfD5yAIZVdX/aU/ta/5zcU3wiyQP2l/7hmfqWR/Caee4Un9My1/JXDP0UuY/wCOZNNmJk0rkYneW41taBsmlQXZCACS3TqYpwTUmXlXPk4IruroWsjLxySUqZW2Obp1M6scWlwVij3FY6D4D90uItTtBh6H9KxPD84p+1LjtDh/nWL+3q+1FpfkFMYak1APv/ifnOL+3q+1J9/8T85xv29X2o9L8gpmmfhd73ZB5WquW5djmBYAjRGx09b2xTwHswuGuuc2tzM3Ny8g6qg8Nn+zHn5xg3aDD/OsX9vV9qZt2gw/zrE/+RT9qFS8gphDiCWiWXiuM/RMjGb/AMt9J/6pxnVhtGRxvW0dH0fmMhKLXQw0A3iLcgRnfF2RJMlIU5KxXkCNsmK8iCJMVZAi28RpkRbkSkSUgPUk7JKkweqHUQCqHUGKQIZ48ZY8V0GMscyLLRGuMY1xzFGO0aYzSZVDWgwlaEIO1Q/FVgVDQ6tuk0mVR+ZaeM5KHS2He/EqjH6xHGH2i4l0KZDJ8EqH/TM+J8LBFWYgIS4lWB10sHt+I/dGvBq8VUL5aZNm35KxjPXXogbYsXB34rrXsM78kpQ439Ay9ocaUXQdw7i3EX21ubaqKAWZiigAnXkuz1PgOsZtxdqyVsv4la665lWsUhdnQ2X9YbJHio8RMEOM9ZXCpyhaLKn5b7qWFiq4JRQAPW8PrjZe2fK5ptx+QNZYbPTb7e+dHaxhWWCqNK1rlQwIHq66jc7Oy445Meuad3xaVfZ/uRxOeTdzcn9G/ZU7Al4453ypxUhQzMVvQ8qqdMzDuOgB6E76Sp4lZZtasnilLANsWVC1RoAnbJ1GgQT6vQER/kcfaytLLe6JqyDerVZKVO9nO7L3wX5a6fR8CdePU7Ar7d3OzVLQL2NpsVsfla1AO6KJs1sGANI8joaHTlE6vAxS2il+k/8ApVLI03JTj6qS96PHcSzs9CCMux1YcyupVlYbI8xvxB6HRiw8U4k/MFud+Vdn+rHTevMe+enZsWutEzKcmy5Q5buMiqtEBsZgpHKevX2+YirOzqqibcGuypGXunTIZL2J2GJBAAH4vl5TyMspRnKME2lw21T/ADf4JwzyT+e1+Q/7jmXZZxRhcS+sO86YDoeZPLU+1WT4p9x5t8XufWubDyGA9m7a+n1z7Ra0hle50zdgt5i7IMOuaLshpztkZC7JMV5EY5DRZkGCJMX5EW3xhkGLbzKxIyBtyTm5JQwDVGGUmAVmGVGNiGdDRljtFNDRhQ8gysWOMdozx3iWh4xx7JIqh1Q8OqeKaLIdTZAqmfGe/f0KzG5sHu0v9J0OYZO98hVeutetvWt+Myx2/Ar/AOs/+xIVmolPDlBVe9ysyy0MUXn7tfVGm8daVTr+/HfH+x4xOGYGajswzOR7EYAGuyykONHfh6pno6ZLl2c/aI690uBfw6egxsu7pWjM6+VbqLk/9jAj6oFwPsvnXUjIqxrnpPyXCj1gPNQTtvmBjDhTpXaBkqoV0KDvuVEVjohiXrfQ6Eb5fPynPkbj8SPF0TWVcxvrwbGhwARjYpfz/wCHYvT4Hk6n5oHlcQtZSjOQnga0Aqr+dFAH1T1GTi41Sd7aMFa9bDd/inm9ygYm2PuE8cXNhY1ofXdiiKNkAnooCgfUB8BI4+0vMtpWvU6e24smJRTm3fRtiLP8YrzT+B/zm/2LHvGOE5FVYvuqsqqduRHsXu+dtb9UHqeg8QNQjtt2M9AwcO7vGtOWpuO07sV7SshNbOzp/H3TtS2K9mg6uuAf7jo/4lYf0G3+JVPsVrz459yA/wDELT+g2fxap9btsnNle56/QyueLsh4RdZF+RZIEmwTIeLchoXe8XZDzSJsDvaLr2hl7Rfc0tEizLckpuSVMgtZhdTQFDCa2jYhlQ8PoeKanh1NkjJG0xxRZGFNkTU2Q+m2QaKpjqi2H02xJTbDqbvD4iZKJnx/jHFny8jz5U3XWpOz8o7J95Jn3DtFwe27hmbi3ACvBycQ4hD1uRjVVUo50pJXwvOjo9Z8I4ZeKstbWUOtWSLCh3pgtnNynXkdT3/C+370DLbuUyaeI2Wi6ssauVrCzsQ2tn+tcdfdPVu7bFOcYun1PR/dKvso4jipQzU14uHWcYIdKh52BIHh4Ko+AjPE49lfeS/JewW3pmKiNaiWKKy1Q5OUjWtMfpnnf+2y5VVK5+JRlX4y8teQbraiw6f1iqvrb0CRsAnfhuVr4+wwbcApWRff37WgshVuZToIE1r1PD3yTlT5POyZlHJKSns0/vWw8yjTRg8LzTTjd5ZlKclxRTzW1AvzKx5fDQ+oRj2gw/Q8vL4jWOSpeGc1JQcqekvqhVGunsb555TiHG++w8fBIrAxn5g477mPRgQQU1+N5Gacc7W3ZWJXhOK0Sruue0Gxnt7tdDY5dDro/NEpxf8AeoePjqm+FFr1So07WYbX8M4Bjjq19wp34nbgLv65p90Si67heW13IfRONWDH5LareXCZOSsHkY8nXXqnR6eES5XbZ0TAXuaLPvU5sp29o7xuUqOccvkSD09k85w7tEcfCzMRkVq+IWg2MVLujppgV9YddnxO/DwlYtM68eWLW3VL8L+S33JTrOuP6E/8WqfU7bZ8q+5adZlx/RGH+rXPpFt04M3zHVJnL7Yvvsml10ButkiTZlfZF97za+yAXWSsUTbML3gNrTe54Fa0tFEmV5pJnzSTYgdTN0aZLQZslBjYBNTwumyB10GFV0tMMBhTZDabYtqqaGVVtIyKJjOq2G03eEV1I0KqVpFlEz54lCVv63y2sZyxIKqwsPq6HXRXX0wvhPdse4yGepS/q2qneGuzoPXTxZenXXUe/wADzDoZrb+YEpzkHx38rf8A9T0PD+zqJQuTar84fVLhhyWAt6vMpG+YDfmPkzoc9mrr0PoM3cs8soSx1plS36ef8mvC+z1jMyqVZayxawepXyKerFn1yj4xpxLs3kYzEXd2FBX1+8QBVckKzDewDo9fDofZPT4/BiOHGrmrTv6GNhZwh5tF05iT4bStf8ZnGKZD5C81F1mUKWZS9Vqo9dVgVAjkHQc1rza8CSNE7CqTq3uzHbe4eyZYy8BaXG97bvjm7S68LoeR9HxwCbMun1QWIprtu0B79AfX5xejMzg6HcAktvpa49gGjynXxnvW7O1hCi4+PsNkcoPd2IqgMtXM1hJYMdMSd6A0ACeuFPD8dGZVpxR3ZtL1111K6VrzFNM21YlFUFjvXOddVMysUldyb+37JEe7+5MUJ6u0RjJLonL3te2/2PEcUTHAUph2WByFBOY3MHPgpUV666OvhFXG+GJWoqcCq1RzrWLO+3s9Vdgq9da6/WZ77iq1pQrWCgZACkiqupeW0FgW9Tw6cp6jYbYGgDPB5hN2xYNgBtE9OXY8ff11Eqhtb+7fu2etPuLDNTli+H/VVsn136oy+5ydZV/6uR/qp/Ke8tuniOxSEZNy75uXH8fcbQZ66xTDK7kfMZoSxzcJcorbbArrZrajQO2tplEGzC62BXWQm2poHbQ0tGibBbXgtjQqyhoM+O0sjBjudne4MkYBSJN0rlUE3rmWI1rrhVVUyrhVRkmbRtVVC6qZjU0LqeSZRG1dMKromVdghKWiYoogLs/QodgUTZYgkqCdb856o4KWJ3bqCnTQHQLrwI14TydmPY1jGm16SfEqEIJ9uiIVh4uem+bOa1SCAllFI0faGTRnoQca3PpYd4R0x5T/AL9T0ydn69AHRHTq7FiNeHTcLo4ZVUPwKqhPQuoHMfcD5Tzu88/+PUf8gfalR98Pziv9gPtTS8OPCQpdt1bOTPUImgB7POXLggqwDKfFSFIPxBBHmfpnjRTxPe/TU1vevRquvu8dzXl4h+c1/H0dftTeuJj/ACMb6jvjnClyqwjMUAfvNoNljr3/AB8Z5q3sZXWD+EsPMCOiqu//AMNwoJn60cpR/kJ/OA5fD85/HiFqg/ipTjqPp5dyU1jk7fJ04u83iWmLdfoLeDcFWrKvdPBqkTXn0I2T84jd6ZXhtXdbQszN4l20Sx95hNlonFkS1Hgdry+LllOqsAsogtlMY2OILYwmDiYuspg1lEY2EQaybTJsW2UQayiM3g7iVTMsX9xJC9STVmRarTZHgavNFeUEHpZCEti1bJqlsw4jsapdN0vilLpst8m4mkxumRN0yonW+arfJuJrUOKcvR3C14gYgW+XXJi3LeJR6Bc8+2XHETES5Et6TM7j8QeffAyffAxH6VIMqG4vEHL8QPkdTFs9vbFZyZRsiG5rxA45Prb9042VFvfzjXx6WRlO2HPkzF74E18za+aUTFhT3TF7YM18ya6bURWEPbMHsmDXTNrZRRMtm/eSQXvJJrSKxcGlw8HDToaUoYWtkutkDDy4eKhBq2zRbYALJcWxUAxW+aLfFotlxbM6Q3GQyJdciLBdNBbFpHbGQyJb0iLBdLC+Z0DsZekSekRb38huhoCxiciVORF5unDdDQFhxyJU5EA76VNs1oFYa2RM2vghtlDbHpEFG6UNsGNsobJqgCDbKGyYGyVLx0Bv3kkH55IUMG5p0NKbk3NGqNQ07zTLc7uAqNQ8sHmHNO80BBAeWFkH5p3miCgjvJfvYKHneeFAFd7O97BeeTnioAvvZzvoNzyc8KAJNs4bYNzznPCgCO8lTZMOec5o6A3NkqbJlzTnNADTnnOeZ805zRgaF5XmlOac3AZpzSTPc7AKKTskkDRJ2SSAEknZICJOySQAk6JJICOySSQESSSSAEnJJIDJOSSQA5JOyQGcnJJIASckkgMkkkk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13318" name="Picture 6" descr="http://files1.coloribus.com/files/adsarchive/part_1097/10972155/file/activia-yoghurt-lock-large-115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56170">
            <a:off x="4860032" y="2492896"/>
            <a:ext cx="1458162" cy="1944216"/>
          </a:xfrm>
          <a:prstGeom prst="rect">
            <a:avLst/>
          </a:prstGeom>
          <a:noFill/>
        </p:spPr>
      </p:pic>
      <p:pic>
        <p:nvPicPr>
          <p:cNvPr id="13320" name="Picture 8" descr="http://machoraton.files.wordpress.com/2012/08/48434311_89e401fd4f_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67955">
            <a:off x="755576" y="2708920"/>
            <a:ext cx="2952328" cy="2214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692696"/>
            <a:ext cx="4546848" cy="676672"/>
          </a:xfrm>
        </p:spPr>
        <p:txBody>
          <a:bodyPr>
            <a:normAutofit fontScale="77500" lnSpcReduction="20000"/>
          </a:bodyPr>
          <a:lstStyle/>
          <a:p>
            <a:r>
              <a:rPr lang="es-EC" dirty="0" smtClean="0"/>
              <a:t>La Publicidad de Exterior</a:t>
            </a:r>
            <a:endParaRPr lang="es-EC" dirty="0"/>
          </a:p>
        </p:txBody>
      </p:sp>
      <p:pic>
        <p:nvPicPr>
          <p:cNvPr id="15362" name="Picture 2" descr="C:\Users\Administrador\Desktop\Video\publicidad-guerrilla-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67677">
            <a:off x="1259632" y="1988840"/>
            <a:ext cx="1970287" cy="2627047"/>
          </a:xfrm>
          <a:prstGeom prst="rect">
            <a:avLst/>
          </a:prstGeom>
          <a:noFill/>
        </p:spPr>
      </p:pic>
      <p:pic>
        <p:nvPicPr>
          <p:cNvPr id="15363" name="Picture 3" descr="C:\Users\Administrador\Desktop\Video\screenshot-23_04_2013-11_08_5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75724">
            <a:off x="5292080" y="2204864"/>
            <a:ext cx="2929680" cy="20882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C" dirty="0" smtClean="0"/>
              <a:t>Ventajas de la Publicidad de Exteriores</a:t>
            </a:r>
          </a:p>
          <a:p>
            <a:endParaRPr lang="es-EC" dirty="0"/>
          </a:p>
          <a:p>
            <a:r>
              <a:rPr lang="es-EC" dirty="0" smtClean="0"/>
              <a:t>Desventajas de la publicidad de exteriores</a:t>
            </a:r>
          </a:p>
          <a:p>
            <a:endParaRPr lang="es-EC" dirty="0"/>
          </a:p>
          <a:p>
            <a:r>
              <a:rPr lang="es-EC" dirty="0" smtClean="0"/>
              <a:t>¿Como evaluar la publicidad de exteriores?</a:t>
            </a:r>
          </a:p>
          <a:p>
            <a:endParaRPr lang="es-EC" dirty="0"/>
          </a:p>
          <a:p>
            <a:r>
              <a:rPr lang="es-EC" dirty="0" smtClean="0"/>
              <a:t>Imagen Ganada de exteriores</a:t>
            </a:r>
            <a:endParaRPr lang="es-EC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922114"/>
          </a:xfrm>
        </p:spPr>
        <p:txBody>
          <a:bodyPr>
            <a:noAutofit/>
          </a:bodyPr>
          <a:lstStyle/>
          <a:p>
            <a:r>
              <a:rPr lang="es-EC" sz="3000" dirty="0" smtClean="0"/>
              <a:t>ESTABLECER LAS POLÍTICAS Y LOS PROCEDIMIENTOS DE LA PUBLICIDAD DE EXTERIORES EN EL ECUADOR.</a:t>
            </a:r>
            <a:endParaRPr lang="es-EC" sz="3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7139136" cy="1036711"/>
          </a:xfrm>
        </p:spPr>
        <p:txBody>
          <a:bodyPr>
            <a:normAutofit/>
          </a:bodyPr>
          <a:lstStyle/>
          <a:p>
            <a:r>
              <a:rPr lang="es-EC" dirty="0" smtClean="0"/>
              <a:t>Alineación al plan nacional del buen vivir 2013-2017</a:t>
            </a:r>
            <a:endParaRPr lang="es-EC" dirty="0"/>
          </a:p>
        </p:txBody>
      </p:sp>
      <p:pic>
        <p:nvPicPr>
          <p:cNvPr id="16386" name="Picture 2" descr="http://www.teorema.com.mx/wp-content/uploads/crean-conci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32262">
            <a:off x="683568" y="2996952"/>
            <a:ext cx="2857500" cy="1952625"/>
          </a:xfrm>
          <a:prstGeom prst="rect">
            <a:avLst/>
          </a:prstGeom>
          <a:noFill/>
        </p:spPr>
      </p:pic>
      <p:pic>
        <p:nvPicPr>
          <p:cNvPr id="16388" name="Picture 4" descr="http://1.bp.blogspot.com/-MvnAv6dixMQ/Ujd3UI4RA3I/AAAAAAAAAjo/iwGoyDwte0k/s400/.................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71172">
            <a:off x="4644008" y="3429000"/>
            <a:ext cx="2664296" cy="1871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908720"/>
            <a:ext cx="6419056" cy="604664"/>
          </a:xfrm>
        </p:spPr>
        <p:txBody>
          <a:bodyPr>
            <a:normAutofit fontScale="70000" lnSpcReduction="20000"/>
          </a:bodyPr>
          <a:lstStyle/>
          <a:p>
            <a:r>
              <a:rPr lang="es-EC" dirty="0" smtClean="0"/>
              <a:t>Regulación de la Publicidad de exteriores</a:t>
            </a:r>
            <a:endParaRPr lang="es-EC" dirty="0"/>
          </a:p>
        </p:txBody>
      </p:sp>
      <p:pic>
        <p:nvPicPr>
          <p:cNvPr id="18434" name="Picture 2" descr="http://www.minutodecierre.com/wp-content/uploads/2014/06/Publicidad-ofic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05568">
            <a:off x="999201" y="1870999"/>
            <a:ext cx="2932851" cy="1910744"/>
          </a:xfrm>
          <a:prstGeom prst="rect">
            <a:avLst/>
          </a:prstGeom>
          <a:noFill/>
        </p:spPr>
      </p:pic>
      <p:pic>
        <p:nvPicPr>
          <p:cNvPr id="18436" name="Picture 4" descr="http://4.bp.blogspot.com/-UfQusJl8Slg/TkUd95bByPI/AAAAAAAAGZI/UOaTkMdXdZ4/s320/censur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05883">
            <a:off x="5589205" y="1877175"/>
            <a:ext cx="2080928" cy="1987288"/>
          </a:xfrm>
          <a:prstGeom prst="rect">
            <a:avLst/>
          </a:prstGeom>
          <a:noFill/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611560" y="4077072"/>
            <a:ext cx="6840760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/>
              <a:t>Código Municipal Para </a:t>
            </a:r>
            <a:r>
              <a:rPr lang="pt-BR" sz="3200" dirty="0" err="1"/>
              <a:t>el</a:t>
            </a:r>
            <a:r>
              <a:rPr lang="pt-BR" sz="3200" dirty="0"/>
              <a:t> Distrito Metropolitano de Quito</a:t>
            </a:r>
            <a:endParaRPr kumimoji="0" lang="es-EC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438" name="Picture 6" descr="http://www.designthirsty.com/blog/wp-content/uploads/2011/02/po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4869160"/>
            <a:ext cx="2168845" cy="1608560"/>
          </a:xfrm>
          <a:prstGeom prst="rect">
            <a:avLst/>
          </a:prstGeom>
          <a:noFill/>
        </p:spPr>
      </p:pic>
      <p:pic>
        <p:nvPicPr>
          <p:cNvPr id="18440" name="Picture 8" descr="http://mercadeoypublicidad.com/RegistroUsuarios/LogoEmpresas/DSC0270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327895">
            <a:off x="6084168" y="4725144"/>
            <a:ext cx="2304256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994122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Ordenanza Metropolitana 0330 </a:t>
            </a:r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043608" y="1325880"/>
          <a:ext cx="7704856" cy="4167809"/>
        </p:xfrm>
        <a:graphic>
          <a:graphicData uri="http://schemas.openxmlformats.org/drawingml/2006/table">
            <a:tbl>
              <a:tblPr/>
              <a:tblGrid>
                <a:gridCol w="2048706"/>
                <a:gridCol w="5656150"/>
              </a:tblGrid>
              <a:tr h="530087"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 1 a 8 metros cuadrados de superficie. 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Cinco por ciento (5%) del salario básico unificado por metro cuadrado de superficie. 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783"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 9 metros cuadrados de superficie en adelante. 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Quince por ciento (15%) del salario básico unificado por metro cuadrado de superficie. 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30087"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a) El cinco por ciento (5%) del salario básico unificado para el caso de vehículos no motorizados y para motorizados de un cilindraje menor a 500 c.c. 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391"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b) Un salario básico unificado para todo vehículo que preste el servicio de transporte comercial (taxis). 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53391"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Publicidad móvil. 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c) Tres salarios básicos unificados para vehículos destinados al transporte público (furgonetas, buses, busetas, etc.). 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3478"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d) Para el caso de transporte comercial, de carga o similares, que publiciten o presten servicios de publicidad de terceros, pagarán la misma tarifa contemplada en el literal c). Se exceptúan aquellos vehículos de propiedad de empresas y particulares que publiciten sus propios productos o servicios. 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706783"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Pantallas LED’s, proyectores electrónicos y/o similares. 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 salario básico unificado por cada metro cuadrado de superficie.”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>
            <a:noAutofit/>
          </a:bodyPr>
          <a:lstStyle/>
          <a:p>
            <a:r>
              <a:rPr lang="es-EC" sz="3000" dirty="0" smtClean="0"/>
              <a:t>REALIZAR UN ESTUDIO DE MERCADO PARA CONOCER LA PERCEPCIÓN DE LOS CONSUMIDORES DE LA PUBLICIDAD DE EXTERIORES (VALLAS) EN EL SECTOR CENTRO NORTE DEL DISTRITO METROPOLITANO DE QUITO</a:t>
            </a:r>
            <a:endParaRPr lang="es-EC" sz="3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636912"/>
            <a:ext cx="6696744" cy="1932459"/>
          </a:xfrm>
        </p:spPr>
        <p:txBody>
          <a:bodyPr>
            <a:normAutofit fontScale="92500" lnSpcReduction="10000"/>
          </a:bodyPr>
          <a:lstStyle/>
          <a:p>
            <a:r>
              <a:rPr lang="es-EC" dirty="0" smtClean="0"/>
              <a:t>Diseño de Investigación</a:t>
            </a:r>
          </a:p>
          <a:p>
            <a:r>
              <a:rPr lang="es-EC" dirty="0" smtClean="0"/>
              <a:t>Carácter Cuantitativo</a:t>
            </a:r>
          </a:p>
          <a:p>
            <a:r>
              <a:rPr lang="es-EC" dirty="0" smtClean="0"/>
              <a:t>Utilizaremos la Investigación Descriptiva</a:t>
            </a:r>
            <a:endParaRPr lang="es-EC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067944" y="4581128"/>
            <a:ext cx="5472608" cy="1932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C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Calculo de la muestra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C" sz="3200" dirty="0" smtClean="0"/>
              <a:t>50.675 personas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C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396 personas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3484984"/>
          </a:xfrm>
        </p:spPr>
        <p:txBody>
          <a:bodyPr>
            <a:noAutofit/>
          </a:bodyPr>
          <a:lstStyle/>
          <a:p>
            <a:r>
              <a:rPr lang="es-EC" sz="2000" dirty="0" smtClean="0"/>
              <a:t>Las personas del Sector centro norte poseen un alto grado de educación, por este motivo observamos también que las personas encuestadas trabajan y poseen ingresos superiores a los 600 USD.</a:t>
            </a:r>
          </a:p>
          <a:p>
            <a:r>
              <a:rPr lang="es-EC" sz="2000" dirty="0" smtClean="0"/>
              <a:t>Las personas visualizan más la publicidad exterior en comparación a otros tipos.</a:t>
            </a:r>
          </a:p>
          <a:p>
            <a:r>
              <a:rPr lang="es-EC" sz="2000" dirty="0" smtClean="0"/>
              <a:t>Dentro del sector las personas han observado de 11 a 20 Vallas publicitarias.</a:t>
            </a:r>
          </a:p>
          <a:p>
            <a:r>
              <a:rPr lang="es-EC" sz="2000" dirty="0" smtClean="0"/>
              <a:t>Verificamos que las personas no consideran a las Vallas como una contaminación visual y que presentan información valiosa para los consumidores.</a:t>
            </a:r>
          </a:p>
          <a:p>
            <a:r>
              <a:rPr lang="es-EC" sz="2000" dirty="0" smtClean="0"/>
              <a:t>A pesar de que en su mayoría opinaron que no les molestan las vallas publicitarias y que ayudan al ornato de la ciudad, consideran que el municipio si debería dar a conocer el número total de vallas que deben existir en el Distrito Metropolitano.</a:t>
            </a:r>
          </a:p>
          <a:p>
            <a:r>
              <a:rPr lang="es-EC" sz="2000" dirty="0" smtClean="0"/>
              <a:t>El alto grado de educación influye mucho en la publicidad que observan las personas ya que la atracción y el recuerdo de una valla se basan en el contenido que esta posee.</a:t>
            </a:r>
            <a:endParaRPr lang="es-EC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</TotalTime>
  <Words>661</Words>
  <Application>Microsoft Office PowerPoint</Application>
  <PresentationFormat>Presentación en pantalla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Brío</vt:lpstr>
      <vt:lpstr>Diapositiva 1</vt:lpstr>
      <vt:lpstr>REALIZAR UN DIAGNÓSTICO ACTUAL DE LA PUBLICIDAD DE EXTERIORES (VALLAS)  EN EL ECUADOR.</vt:lpstr>
      <vt:lpstr>Diapositiva 3</vt:lpstr>
      <vt:lpstr>Diapositiva 4</vt:lpstr>
      <vt:lpstr>ESTABLECER LAS POLÍTICAS Y LOS PROCEDIMIENTOS DE LA PUBLICIDAD DE EXTERIORES EN EL ECUADOR.</vt:lpstr>
      <vt:lpstr>Diapositiva 6</vt:lpstr>
      <vt:lpstr>Ordenanza Metropolitana 0330 </vt:lpstr>
      <vt:lpstr>REALIZAR UN ESTUDIO DE MERCADO PARA CONOCER LA PERCEPCIÓN DE LOS CONSUMIDORES DE LA PUBLICIDAD DE EXTERIORES (VALLAS) EN EL SECTOR CENTRO NORTE DEL DISTRITO METROPOLITANO DE QUITO</vt:lpstr>
      <vt:lpstr>Diapositiva 9</vt:lpstr>
      <vt:lpstr>Discusión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5</cp:revision>
  <dcterms:created xsi:type="dcterms:W3CDTF">2014-07-03T12:46:15Z</dcterms:created>
  <dcterms:modified xsi:type="dcterms:W3CDTF">2014-07-03T13:19:01Z</dcterms:modified>
</cp:coreProperties>
</file>