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6">
  <p:sldMasterIdLst>
    <p:sldMasterId id="2147483648" r:id="rId1"/>
  </p:sldMasterIdLst>
  <p:notesMasterIdLst>
    <p:notesMasterId r:id="rId42"/>
  </p:notesMasterIdLst>
  <p:sldIdLst>
    <p:sldId id="384" r:id="rId2"/>
    <p:sldId id="364" r:id="rId3"/>
    <p:sldId id="302" r:id="rId4"/>
    <p:sldId id="301" r:id="rId5"/>
    <p:sldId id="271" r:id="rId6"/>
    <p:sldId id="386" r:id="rId7"/>
    <p:sldId id="385" r:id="rId8"/>
    <p:sldId id="277" r:id="rId9"/>
    <p:sldId id="387" r:id="rId10"/>
    <p:sldId id="388" r:id="rId11"/>
    <p:sldId id="389" r:id="rId12"/>
    <p:sldId id="390" r:id="rId13"/>
    <p:sldId id="392" r:id="rId14"/>
    <p:sldId id="391" r:id="rId15"/>
    <p:sldId id="393" r:id="rId16"/>
    <p:sldId id="423" r:id="rId17"/>
    <p:sldId id="394" r:id="rId18"/>
    <p:sldId id="395" r:id="rId19"/>
    <p:sldId id="396" r:id="rId20"/>
    <p:sldId id="397" r:id="rId21"/>
    <p:sldId id="400" r:id="rId22"/>
    <p:sldId id="401" r:id="rId23"/>
    <p:sldId id="405" r:id="rId24"/>
    <p:sldId id="407" r:id="rId25"/>
    <p:sldId id="408" r:id="rId26"/>
    <p:sldId id="410" r:id="rId27"/>
    <p:sldId id="411" r:id="rId28"/>
    <p:sldId id="409" r:id="rId29"/>
    <p:sldId id="399" r:id="rId30"/>
    <p:sldId id="420" r:id="rId31"/>
    <p:sldId id="406" r:id="rId32"/>
    <p:sldId id="421" r:id="rId33"/>
    <p:sldId id="422" r:id="rId34"/>
    <p:sldId id="414" r:id="rId35"/>
    <p:sldId id="427" r:id="rId36"/>
    <p:sldId id="424" r:id="rId37"/>
    <p:sldId id="426" r:id="rId38"/>
    <p:sldId id="416" r:id="rId39"/>
    <p:sldId id="417" r:id="rId40"/>
    <p:sldId id="297" r:id="rId41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69696"/>
    <a:srgbClr val="000000"/>
    <a:srgbClr val="FF6600"/>
    <a:srgbClr val="008000"/>
    <a:srgbClr val="00CC66"/>
    <a:srgbClr val="99CC00"/>
    <a:srgbClr val="FFFF66"/>
    <a:srgbClr val="99FF66"/>
    <a:srgbClr val="006600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7CE84F3-28C3-443E-9E96-99CF82512B78}" styleName="Estilo oscuro 1 - Énfasi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Estilo temático 2 - Énfasis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929F9F4-4A8F-4326-A1B4-22849713DDAB}" styleName="Estilo oscuro 1 - Énfasi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AF606853-7671-496A-8E4F-DF71F8EC918B}" styleName="Estilo oscuro 1 - Énfasis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12" autoAdjust="0"/>
    <p:restoredTop sz="95568" autoAdjust="0"/>
  </p:normalViewPr>
  <p:slideViewPr>
    <p:cSldViewPr>
      <p:cViewPr>
        <p:scale>
          <a:sx n="50" d="100"/>
          <a:sy n="50" d="100"/>
        </p:scale>
        <p:origin x="-1166" y="-1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0" d="100"/>
        <a:sy n="170" d="100"/>
      </p:scale>
      <p:origin x="0" y="282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3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800">
                <a:latin typeface="Times New Roman" pitchFamily="18" charset="0"/>
                <a:cs typeface="Times New Roman" pitchFamily="18" charset="0"/>
              </a:defRPr>
            </a:pPr>
            <a:r>
              <a:rPr lang="es-ES" sz="2800">
                <a:latin typeface="Times New Roman" pitchFamily="18" charset="0"/>
                <a:cs typeface="Times New Roman" pitchFamily="18" charset="0"/>
              </a:rPr>
              <a:t>Grados</a:t>
            </a:r>
            <a:r>
              <a:rPr lang="es-ES" sz="2800" baseline="0">
                <a:latin typeface="Times New Roman" pitchFamily="18" charset="0"/>
                <a:cs typeface="Times New Roman" pitchFamily="18" charset="0"/>
              </a:rPr>
              <a:t> de Severidad de la Zona Sur</a:t>
            </a:r>
            <a:endParaRPr lang="es-ES" sz="2800">
              <a:latin typeface="Times New Roman" pitchFamily="18" charset="0"/>
              <a:cs typeface="Times New Roman" pitchFamily="18" charset="0"/>
            </a:endParaRP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explosion val="3"/>
          </c:dPt>
          <c:dPt>
            <c:idx val="1"/>
            <c:bubble3D val="0"/>
            <c:explosion val="5"/>
          </c:dPt>
          <c:dPt>
            <c:idx val="2"/>
            <c:bubble3D val="0"/>
            <c:explosion val="18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700">
                        <a:latin typeface="Times New Roman" pitchFamily="18" charset="0"/>
                        <a:cs typeface="Times New Roman" pitchFamily="18" charset="0"/>
                      </a:rPr>
                      <a:t>11,6%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700">
                        <a:latin typeface="Times New Roman" pitchFamily="18" charset="0"/>
                        <a:cs typeface="Times New Roman" pitchFamily="18" charset="0"/>
                      </a:rPr>
                      <a:t>36%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700">
                        <a:latin typeface="Times New Roman" pitchFamily="18" charset="0"/>
                        <a:cs typeface="Times New Roman" pitchFamily="18" charset="0"/>
                      </a:rPr>
                      <a:t>50,52%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700">
                    <a:latin typeface="Times New Roman" pitchFamily="18" charset="0"/>
                    <a:cs typeface="Times New Roman" pitchFamily="18" charset="0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val>
            <c:numRef>
              <c:f>Hoja9!$A$3:$A$5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</c:ser>
        <c:ser>
          <c:idx val="1"/>
          <c:order val="1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val>
            <c:numRef>
              <c:f>Hoja9!$B$3:$B$5</c:f>
              <c:numCache>
                <c:formatCode>0.00%</c:formatCode>
                <c:ptCount val="3"/>
                <c:pt idx="0">
                  <c:v>0.36</c:v>
                </c:pt>
                <c:pt idx="1">
                  <c:v>0.11600000000000001</c:v>
                </c:pt>
                <c:pt idx="2">
                  <c:v>0.52500000000000002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ayout>
        <c:manualLayout>
          <c:xMode val="edge"/>
          <c:yMode val="edge"/>
          <c:x val="0.38279469467047794"/>
          <c:y val="0.12981788104917047"/>
          <c:w val="0.19649945437007518"/>
          <c:h val="5.3435761168998425E-2"/>
        </c:manualLayout>
      </c:layout>
      <c:overlay val="0"/>
      <c:txPr>
        <a:bodyPr/>
        <a:lstStyle/>
        <a:p>
          <a:pPr rtl="0">
            <a:defRPr sz="1600">
              <a:latin typeface="Times New Roman" pitchFamily="18" charset="0"/>
              <a:cs typeface="Times New Roman" pitchFamily="18" charset="0"/>
            </a:defRPr>
          </a:pPr>
          <a:endParaRPr lang="es-E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800"/>
            </a:pPr>
            <a:r>
              <a:rPr lang="es-ES" sz="2800"/>
              <a:t>Grados de Severidad de la Zona Norte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explosion val="14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600"/>
                      <a:t>13,3%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600"/>
                      <a:t>28,1%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600"/>
                      <a:t>58,6%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600"/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val>
            <c:numRef>
              <c:f>Hoja9!$A$3:$A$5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</c:ser>
        <c:ser>
          <c:idx val="1"/>
          <c:order val="1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val>
            <c:numRef>
              <c:f>Hoja9!$B$3:$B$5</c:f>
              <c:numCache>
                <c:formatCode>0.00%</c:formatCode>
                <c:ptCount val="3"/>
                <c:pt idx="0">
                  <c:v>0.36</c:v>
                </c:pt>
                <c:pt idx="1">
                  <c:v>0.11600000000000001</c:v>
                </c:pt>
                <c:pt idx="2">
                  <c:v>0.52500000000000002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ayout>
        <c:manualLayout>
          <c:xMode val="edge"/>
          <c:yMode val="edge"/>
          <c:x val="0.4249161597580603"/>
          <c:y val="0.11493780633320684"/>
          <c:w val="0.13455977851035233"/>
          <c:h val="5.392474429248121E-2"/>
        </c:manualLayout>
      </c:layout>
      <c:overlay val="0"/>
      <c:txPr>
        <a:bodyPr/>
        <a:lstStyle/>
        <a:p>
          <a:pPr rtl="0">
            <a:defRPr sz="1600"/>
          </a:pPr>
          <a:endParaRPr lang="es-ES"/>
        </a:p>
      </c:txPr>
    </c:legend>
    <c:plotVisOnly val="1"/>
    <c:dispBlanksAs val="gap"/>
    <c:showDLblsOverMax val="0"/>
  </c:chart>
  <c:txPr>
    <a:bodyPr/>
    <a:lstStyle/>
    <a:p>
      <a:pPr>
        <a:defRPr sz="1100">
          <a:latin typeface="Times New Roman" pitchFamily="18" charset="0"/>
          <a:cs typeface="Times New Roman" pitchFamily="18" charset="0"/>
        </a:defRPr>
      </a:pPr>
      <a:endParaRPr lang="es-E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/>
            </a:pPr>
            <a:r>
              <a:rPr lang="es-ES" sz="2400" dirty="0"/>
              <a:t>Clasificación </a:t>
            </a:r>
            <a:r>
              <a:rPr lang="es-ES" sz="2400" dirty="0" err="1"/>
              <a:t>taxónomica</a:t>
            </a:r>
            <a:r>
              <a:rPr lang="es-ES" sz="2400" dirty="0"/>
              <a:t> del Orden </a:t>
            </a:r>
            <a:r>
              <a:rPr lang="es-ES" sz="2400" dirty="0" err="1" smtClean="0"/>
              <a:t>Thysanoptera</a:t>
            </a:r>
            <a:r>
              <a:rPr lang="es-ES" sz="2400" dirty="0" smtClean="0"/>
              <a:t> (</a:t>
            </a:r>
            <a:r>
              <a:rPr lang="es-ES" sz="2400" dirty="0" err="1" smtClean="0"/>
              <a:t>thrips</a:t>
            </a:r>
            <a:r>
              <a:rPr lang="es-ES" sz="2400" dirty="0" smtClean="0"/>
              <a:t>) muestreado en la Zona Norte y Zona Sur de la Provincia de Pichincha</a:t>
            </a:r>
            <a:endParaRPr lang="es-ES" sz="2400" dirty="0"/>
          </a:p>
        </c:rich>
      </c:tx>
      <c:layout>
        <c:manualLayout>
          <c:xMode val="edge"/>
          <c:yMode val="edge"/>
          <c:x val="0.10560618956539211"/>
          <c:y val="1.2113015387344665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explosion val="25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80,20%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7,69%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7,69%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1.6293530452123429E-2"/>
                  <c:y val="7.53219725330222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4,61%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Hoja8!$A$2:$A$5</c:f>
              <c:strCache>
                <c:ptCount val="4"/>
                <c:pt idx="0">
                  <c:v>Franklniella occidentalis</c:v>
                </c:pt>
                <c:pt idx="1">
                  <c:v>Frankliniella tuberosi</c:v>
                </c:pt>
                <c:pt idx="2">
                  <c:v>Thrips tabaci</c:v>
                </c:pt>
                <c:pt idx="3">
                  <c:v>Thrips palmi</c:v>
                </c:pt>
              </c:strCache>
            </c:strRef>
          </c:cat>
          <c:val>
            <c:numRef>
              <c:f>Hoja8!$B$2:$B$5</c:f>
              <c:numCache>
                <c:formatCode>0.00%</c:formatCode>
                <c:ptCount val="4"/>
                <c:pt idx="0">
                  <c:v>0.80210000000000004</c:v>
                </c:pt>
                <c:pt idx="1">
                  <c:v>7.6899999999999996E-2</c:v>
                </c:pt>
                <c:pt idx="2">
                  <c:v>7.6899999999999996E-2</c:v>
                </c:pt>
                <c:pt idx="3">
                  <c:v>4.6100000000000002E-2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600" i="1"/>
          </a:pPr>
          <a:endParaRPr lang="es-ES"/>
        </a:p>
      </c:txPr>
    </c:legend>
    <c:plotVisOnly val="1"/>
    <c:dispBlanksAs val="gap"/>
    <c:showDLblsOverMax val="0"/>
  </c:chart>
  <c:txPr>
    <a:bodyPr/>
    <a:lstStyle/>
    <a:p>
      <a:pPr>
        <a:defRPr sz="1100">
          <a:latin typeface="Times New Roman" pitchFamily="18" charset="0"/>
          <a:cs typeface="Times New Roman" pitchFamily="18" charset="0"/>
        </a:defRPr>
      </a:pPr>
      <a:endParaRPr lang="es-ES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C60462-B8F1-4E4E-9938-AB6DCE8349EF}" type="doc">
      <dgm:prSet loTypeId="urn:microsoft.com/office/officeart/2005/8/layout/cycle6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B745D130-2B48-455C-BC59-05C2106CBFBC}">
      <dgm:prSet phldrT="[Texto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solidFill>
          <a:srgbClr val="FF6600"/>
        </a:solidFill>
      </dgm:spPr>
      <dgm:t>
        <a:bodyPr/>
        <a:lstStyle/>
        <a:p>
          <a:r>
            <a:rPr lang="es-ES" sz="2300" dirty="0" smtClean="0">
              <a:latin typeface="Times New Roman" pitchFamily="18" charset="0"/>
              <a:cs typeface="Times New Roman" pitchFamily="18" charset="0"/>
            </a:rPr>
            <a:t>Hojas de Identificación Taxonómica Certificadas</a:t>
          </a:r>
          <a:endParaRPr lang="es-ES" sz="2300" dirty="0">
            <a:latin typeface="Times New Roman" pitchFamily="18" charset="0"/>
            <a:cs typeface="Times New Roman" pitchFamily="18" charset="0"/>
          </a:endParaRPr>
        </a:p>
      </dgm:t>
    </dgm:pt>
    <dgm:pt modelId="{A5E87BDF-41CA-47B2-9BB1-342A838E3D1F}" type="parTrans" cxnId="{9A098E00-3C60-456F-83D6-FF8B457EEDAD}">
      <dgm:prSet/>
      <dgm:spPr/>
      <dgm:t>
        <a:bodyPr/>
        <a:lstStyle/>
        <a:p>
          <a:endParaRPr lang="es-ES" sz="2300">
            <a:latin typeface="Times New Roman" pitchFamily="18" charset="0"/>
            <a:cs typeface="Times New Roman" pitchFamily="18" charset="0"/>
          </a:endParaRPr>
        </a:p>
      </dgm:t>
    </dgm:pt>
    <dgm:pt modelId="{1FE2EF6F-3F86-4B2E-827C-1F135A2272E4}" type="sibTrans" cxnId="{9A098E00-3C60-456F-83D6-FF8B457EEDAD}">
      <dgm:prSet/>
      <dgm:spPr/>
      <dgm:t>
        <a:bodyPr/>
        <a:lstStyle/>
        <a:p>
          <a:endParaRPr lang="es-ES" sz="2300">
            <a:latin typeface="Times New Roman" pitchFamily="18" charset="0"/>
            <a:cs typeface="Times New Roman" pitchFamily="18" charset="0"/>
          </a:endParaRPr>
        </a:p>
      </dgm:t>
    </dgm:pt>
    <dgm:pt modelId="{B94D1CB2-52CE-4EC4-AEEE-F5CF75DB3AB3}">
      <dgm:prSet phldrT="[Texto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sz="2300" dirty="0" smtClean="0">
              <a:latin typeface="Times New Roman" pitchFamily="18" charset="0"/>
              <a:cs typeface="Times New Roman" pitchFamily="18" charset="0"/>
            </a:rPr>
            <a:t>Brindar un Soporte Técnico-Científico</a:t>
          </a:r>
          <a:endParaRPr lang="es-ES" sz="2300" dirty="0">
            <a:latin typeface="Times New Roman" pitchFamily="18" charset="0"/>
            <a:cs typeface="Times New Roman" pitchFamily="18" charset="0"/>
          </a:endParaRPr>
        </a:p>
      </dgm:t>
    </dgm:pt>
    <dgm:pt modelId="{30B194B4-96CD-46A3-9096-8630443FCA46}" type="parTrans" cxnId="{1629DD5E-E79E-4665-8E9C-7ED293236E88}">
      <dgm:prSet/>
      <dgm:spPr/>
      <dgm:t>
        <a:bodyPr/>
        <a:lstStyle/>
        <a:p>
          <a:endParaRPr lang="es-ES" sz="2300">
            <a:latin typeface="Times New Roman" pitchFamily="18" charset="0"/>
            <a:cs typeface="Times New Roman" pitchFamily="18" charset="0"/>
          </a:endParaRPr>
        </a:p>
      </dgm:t>
    </dgm:pt>
    <dgm:pt modelId="{18224E0D-020A-4557-9F01-30D9960247D2}" type="sibTrans" cxnId="{1629DD5E-E79E-4665-8E9C-7ED293236E88}">
      <dgm:prSet/>
      <dgm:spPr/>
      <dgm:t>
        <a:bodyPr/>
        <a:lstStyle/>
        <a:p>
          <a:endParaRPr lang="es-ES" sz="2300">
            <a:latin typeface="Times New Roman" pitchFamily="18" charset="0"/>
            <a:cs typeface="Times New Roman" pitchFamily="18" charset="0"/>
          </a:endParaRPr>
        </a:p>
      </dgm:t>
    </dgm:pt>
    <dgm:pt modelId="{75C49C26-1361-4C2F-8365-AE325DA23C50}">
      <dgm:prSet phldrT="[Texto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008000"/>
        </a:solidFill>
      </dgm:spPr>
      <dgm:t>
        <a:bodyPr/>
        <a:lstStyle/>
        <a:p>
          <a:r>
            <a:rPr lang="es-ES" sz="2400" dirty="0" smtClean="0">
              <a:latin typeface="Times New Roman" pitchFamily="18" charset="0"/>
              <a:cs typeface="Times New Roman" pitchFamily="18" charset="0"/>
            </a:rPr>
            <a:t>Muestras certificadas</a:t>
          </a:r>
          <a:endParaRPr lang="es-ES" sz="2400" dirty="0">
            <a:latin typeface="Times New Roman" pitchFamily="18" charset="0"/>
            <a:cs typeface="Times New Roman" pitchFamily="18" charset="0"/>
          </a:endParaRPr>
        </a:p>
      </dgm:t>
    </dgm:pt>
    <dgm:pt modelId="{1307FE00-CF06-48C7-862A-24EFD4A5B8D4}" type="parTrans" cxnId="{0C2E6A23-9157-4946-8142-6E93491CCDEA}">
      <dgm:prSet/>
      <dgm:spPr/>
      <dgm:t>
        <a:bodyPr/>
        <a:lstStyle/>
        <a:p>
          <a:endParaRPr lang="es-ES" sz="2300">
            <a:latin typeface="Times New Roman" pitchFamily="18" charset="0"/>
            <a:cs typeface="Times New Roman" pitchFamily="18" charset="0"/>
          </a:endParaRPr>
        </a:p>
      </dgm:t>
    </dgm:pt>
    <dgm:pt modelId="{FC0820D9-605B-44CD-BB3C-17FB81F1F907}" type="sibTrans" cxnId="{0C2E6A23-9157-4946-8142-6E93491CCDEA}">
      <dgm:prSet/>
      <dgm:spPr/>
      <dgm:t>
        <a:bodyPr/>
        <a:lstStyle/>
        <a:p>
          <a:endParaRPr lang="es-ES" sz="2300">
            <a:latin typeface="Times New Roman" pitchFamily="18" charset="0"/>
            <a:cs typeface="Times New Roman" pitchFamily="18" charset="0"/>
          </a:endParaRPr>
        </a:p>
      </dgm:t>
    </dgm:pt>
    <dgm:pt modelId="{DD989211-6D57-45E8-BD0E-A02A4170ED26}">
      <dgm:prSet phldrT="[Texto]" custT="1"/>
      <dgm:spPr>
        <a:solidFill>
          <a:srgbClr val="7030A0"/>
        </a:solidFill>
      </dgm:spPr>
      <dgm:t>
        <a:bodyPr/>
        <a:lstStyle/>
        <a:p>
          <a:r>
            <a:rPr lang="es-ES" sz="2300" dirty="0" smtClean="0">
              <a:latin typeface="Times New Roman" pitchFamily="18" charset="0"/>
              <a:cs typeface="Times New Roman" pitchFamily="18" charset="0"/>
            </a:rPr>
            <a:t>Colección de Referencia</a:t>
          </a:r>
          <a:endParaRPr lang="es-ES" sz="2300" dirty="0">
            <a:latin typeface="Times New Roman" pitchFamily="18" charset="0"/>
            <a:cs typeface="Times New Roman" pitchFamily="18" charset="0"/>
          </a:endParaRPr>
        </a:p>
      </dgm:t>
    </dgm:pt>
    <dgm:pt modelId="{2F053ED9-62B1-4D64-8163-CAABE54215B8}" type="parTrans" cxnId="{E2590E53-E291-4231-9255-30178B31E7CD}">
      <dgm:prSet/>
      <dgm:spPr/>
      <dgm:t>
        <a:bodyPr/>
        <a:lstStyle/>
        <a:p>
          <a:endParaRPr lang="es-ES" sz="2300">
            <a:latin typeface="Times New Roman" pitchFamily="18" charset="0"/>
            <a:cs typeface="Times New Roman" pitchFamily="18" charset="0"/>
          </a:endParaRPr>
        </a:p>
      </dgm:t>
    </dgm:pt>
    <dgm:pt modelId="{3110C465-E9DF-4A5F-A8FE-E303C415939D}" type="sibTrans" cxnId="{E2590E53-E291-4231-9255-30178B31E7CD}">
      <dgm:prSet/>
      <dgm:spPr/>
      <dgm:t>
        <a:bodyPr/>
        <a:lstStyle/>
        <a:p>
          <a:endParaRPr lang="es-ES" sz="2300">
            <a:latin typeface="Times New Roman" pitchFamily="18" charset="0"/>
            <a:cs typeface="Times New Roman" pitchFamily="18" charset="0"/>
          </a:endParaRPr>
        </a:p>
      </dgm:t>
    </dgm:pt>
    <dgm:pt modelId="{69A13E97-6EA1-4DEA-9EB0-4A3C5B5AC924}">
      <dgm:prSet phldrT="[Texto]" custT="1"/>
      <dgm:spPr>
        <a:solidFill>
          <a:srgbClr val="002060"/>
        </a:solidFill>
      </dgm:spPr>
      <dgm:t>
        <a:bodyPr/>
        <a:lstStyle/>
        <a:p>
          <a:r>
            <a:rPr lang="es-ES" sz="23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Brindando Seguridad y Confiabilidad en sus Exportaciones</a:t>
          </a:r>
          <a:endParaRPr lang="es-ES" sz="23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EA26688-C7CB-4402-A636-9E22AC3D70E5}" type="parTrans" cxnId="{C007FEBB-2C79-43AF-B8F9-11B014A6F385}">
      <dgm:prSet/>
      <dgm:spPr/>
      <dgm:t>
        <a:bodyPr/>
        <a:lstStyle/>
        <a:p>
          <a:endParaRPr lang="es-ES" sz="2300">
            <a:latin typeface="Times New Roman" pitchFamily="18" charset="0"/>
            <a:cs typeface="Times New Roman" pitchFamily="18" charset="0"/>
          </a:endParaRPr>
        </a:p>
      </dgm:t>
    </dgm:pt>
    <dgm:pt modelId="{BBE50763-8437-4FDA-BD2E-C8BFFB43A4C7}" type="sibTrans" cxnId="{C007FEBB-2C79-43AF-B8F9-11B014A6F385}">
      <dgm:prSet/>
      <dgm:spPr/>
      <dgm:t>
        <a:bodyPr/>
        <a:lstStyle/>
        <a:p>
          <a:endParaRPr lang="es-ES" sz="2300">
            <a:latin typeface="Times New Roman" pitchFamily="18" charset="0"/>
            <a:cs typeface="Times New Roman" pitchFamily="18" charset="0"/>
          </a:endParaRPr>
        </a:p>
      </dgm:t>
    </dgm:pt>
    <dgm:pt modelId="{358560A1-295F-464B-BC79-C63F6A7EF416}" type="pres">
      <dgm:prSet presAssocID="{DCC60462-B8F1-4E4E-9938-AB6DCE8349E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66C1534-C87B-434A-A2E8-DBE5504F69E6}" type="pres">
      <dgm:prSet presAssocID="{B745D130-2B48-455C-BC59-05C2106CBFBC}" presName="node" presStyleLbl="node1" presStyleIdx="0" presStyleCnt="5" custScaleX="1427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44DCE4-FBA4-4052-91AC-BB0045644E1E}" type="pres">
      <dgm:prSet presAssocID="{B745D130-2B48-455C-BC59-05C2106CBFBC}" presName="spNode" presStyleCnt="0"/>
      <dgm:spPr/>
    </dgm:pt>
    <dgm:pt modelId="{3F039FB1-C1E0-4DDE-B66F-E70CDDD62654}" type="pres">
      <dgm:prSet presAssocID="{1FE2EF6F-3F86-4B2E-827C-1F135A2272E4}" presName="sibTrans" presStyleLbl="sibTrans1D1" presStyleIdx="0" presStyleCnt="5"/>
      <dgm:spPr/>
      <dgm:t>
        <a:bodyPr/>
        <a:lstStyle/>
        <a:p>
          <a:endParaRPr lang="es-ES"/>
        </a:p>
      </dgm:t>
    </dgm:pt>
    <dgm:pt modelId="{0527442A-A3D7-4159-B620-D591D974898E}" type="pres">
      <dgm:prSet presAssocID="{B94D1CB2-52CE-4EC4-AEEE-F5CF75DB3AB3}" presName="node" presStyleLbl="node1" presStyleIdx="1" presStyleCnt="5" custScaleX="140602" custRadScaleRad="97338" custRadScaleInc="2377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3C0E9AF-B1E9-4054-9BF2-8CAB6740CAB0}" type="pres">
      <dgm:prSet presAssocID="{B94D1CB2-52CE-4EC4-AEEE-F5CF75DB3AB3}" presName="spNode" presStyleCnt="0"/>
      <dgm:spPr/>
    </dgm:pt>
    <dgm:pt modelId="{F67217EB-3B71-478E-A082-935357F53486}" type="pres">
      <dgm:prSet presAssocID="{18224E0D-020A-4557-9F01-30D9960247D2}" presName="sibTrans" presStyleLbl="sibTrans1D1" presStyleIdx="1" presStyleCnt="5"/>
      <dgm:spPr/>
      <dgm:t>
        <a:bodyPr/>
        <a:lstStyle/>
        <a:p>
          <a:endParaRPr lang="es-ES"/>
        </a:p>
      </dgm:t>
    </dgm:pt>
    <dgm:pt modelId="{071A925B-E395-4EA5-A20D-97EF1AAAB1BB}" type="pres">
      <dgm:prSet presAssocID="{75C49C26-1361-4C2F-8365-AE325DA23C50}" presName="node" presStyleLbl="node1" presStyleIdx="2" presStyleCnt="5" custScaleX="119967" custRadScaleRad="98758" custRadScaleInc="-218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8D2C64C-42C2-4404-B8B2-4AE3D3582CE1}" type="pres">
      <dgm:prSet presAssocID="{75C49C26-1361-4C2F-8365-AE325DA23C50}" presName="spNode" presStyleCnt="0"/>
      <dgm:spPr/>
    </dgm:pt>
    <dgm:pt modelId="{5F3A9416-8C58-4C30-9D24-9D47E1C494A5}" type="pres">
      <dgm:prSet presAssocID="{FC0820D9-605B-44CD-BB3C-17FB81F1F907}" presName="sibTrans" presStyleLbl="sibTrans1D1" presStyleIdx="2" presStyleCnt="5"/>
      <dgm:spPr/>
      <dgm:t>
        <a:bodyPr/>
        <a:lstStyle/>
        <a:p>
          <a:endParaRPr lang="es-ES"/>
        </a:p>
      </dgm:t>
    </dgm:pt>
    <dgm:pt modelId="{330082F9-F509-465D-86D7-3A837DD5C829}" type="pres">
      <dgm:prSet presAssocID="{DD989211-6D57-45E8-BD0E-A02A4170ED26}" presName="node" presStyleLbl="node1" presStyleIdx="3" presStyleCnt="5" custScaleX="119623" custRadScaleRad="98716" custRadScaleInc="226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30F3302-FEE1-4B40-A27C-1A6F9DB8F92C}" type="pres">
      <dgm:prSet presAssocID="{DD989211-6D57-45E8-BD0E-A02A4170ED26}" presName="spNode" presStyleCnt="0"/>
      <dgm:spPr/>
    </dgm:pt>
    <dgm:pt modelId="{93C3D5F4-E53B-4F60-B0D7-FF1A69D5DF0C}" type="pres">
      <dgm:prSet presAssocID="{3110C465-E9DF-4A5F-A8FE-E303C415939D}" presName="sibTrans" presStyleLbl="sibTrans1D1" presStyleIdx="3" presStyleCnt="5"/>
      <dgm:spPr/>
      <dgm:t>
        <a:bodyPr/>
        <a:lstStyle/>
        <a:p>
          <a:endParaRPr lang="es-ES"/>
        </a:p>
      </dgm:t>
    </dgm:pt>
    <dgm:pt modelId="{A8E4A2A2-BBE2-4FB5-9B5F-4FBBAEF58876}" type="pres">
      <dgm:prSet presAssocID="{69A13E97-6EA1-4DEA-9EB0-4A3C5B5AC924}" presName="node" presStyleLbl="node1" presStyleIdx="4" presStyleCnt="5" custScaleX="160467" custRadScaleRad="96754" custRadScaleInc="-3086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B7986E-07C0-4DBE-99E5-7298EEE4A030}" type="pres">
      <dgm:prSet presAssocID="{69A13E97-6EA1-4DEA-9EB0-4A3C5B5AC924}" presName="spNode" presStyleCnt="0"/>
      <dgm:spPr/>
    </dgm:pt>
    <dgm:pt modelId="{613E0876-217A-4F65-A6DE-CF5456A4635C}" type="pres">
      <dgm:prSet presAssocID="{BBE50763-8437-4FDA-BD2E-C8BFFB43A4C7}" presName="sibTrans" presStyleLbl="sibTrans1D1" presStyleIdx="4" presStyleCnt="5"/>
      <dgm:spPr/>
      <dgm:t>
        <a:bodyPr/>
        <a:lstStyle/>
        <a:p>
          <a:endParaRPr lang="es-ES"/>
        </a:p>
      </dgm:t>
    </dgm:pt>
  </dgm:ptLst>
  <dgm:cxnLst>
    <dgm:cxn modelId="{052CA7F2-84C2-4677-AC9E-3DFFFA1A2D99}" type="presOf" srcId="{DCC60462-B8F1-4E4E-9938-AB6DCE8349EF}" destId="{358560A1-295F-464B-BC79-C63F6A7EF416}" srcOrd="0" destOrd="0" presId="urn:microsoft.com/office/officeart/2005/8/layout/cycle6"/>
    <dgm:cxn modelId="{15CEB12F-A34A-4EBA-8185-61EB96AD9E82}" type="presOf" srcId="{69A13E97-6EA1-4DEA-9EB0-4A3C5B5AC924}" destId="{A8E4A2A2-BBE2-4FB5-9B5F-4FBBAEF58876}" srcOrd="0" destOrd="0" presId="urn:microsoft.com/office/officeart/2005/8/layout/cycle6"/>
    <dgm:cxn modelId="{F5DD4794-5D9A-4D25-8FCC-285E9349AA55}" type="presOf" srcId="{B94D1CB2-52CE-4EC4-AEEE-F5CF75DB3AB3}" destId="{0527442A-A3D7-4159-B620-D591D974898E}" srcOrd="0" destOrd="0" presId="urn:microsoft.com/office/officeart/2005/8/layout/cycle6"/>
    <dgm:cxn modelId="{6EA1121C-E1CE-4050-A0D7-4C1A79C368F5}" type="presOf" srcId="{DD989211-6D57-45E8-BD0E-A02A4170ED26}" destId="{330082F9-F509-465D-86D7-3A837DD5C829}" srcOrd="0" destOrd="0" presId="urn:microsoft.com/office/officeart/2005/8/layout/cycle6"/>
    <dgm:cxn modelId="{C007FEBB-2C79-43AF-B8F9-11B014A6F385}" srcId="{DCC60462-B8F1-4E4E-9938-AB6DCE8349EF}" destId="{69A13E97-6EA1-4DEA-9EB0-4A3C5B5AC924}" srcOrd="4" destOrd="0" parTransId="{3EA26688-C7CB-4402-A636-9E22AC3D70E5}" sibTransId="{BBE50763-8437-4FDA-BD2E-C8BFFB43A4C7}"/>
    <dgm:cxn modelId="{E2590E53-E291-4231-9255-30178B31E7CD}" srcId="{DCC60462-B8F1-4E4E-9938-AB6DCE8349EF}" destId="{DD989211-6D57-45E8-BD0E-A02A4170ED26}" srcOrd="3" destOrd="0" parTransId="{2F053ED9-62B1-4D64-8163-CAABE54215B8}" sibTransId="{3110C465-E9DF-4A5F-A8FE-E303C415939D}"/>
    <dgm:cxn modelId="{FDC7C78F-5043-4095-8C28-ACD5FDBBBEF0}" type="presOf" srcId="{3110C465-E9DF-4A5F-A8FE-E303C415939D}" destId="{93C3D5F4-E53B-4F60-B0D7-FF1A69D5DF0C}" srcOrd="0" destOrd="0" presId="urn:microsoft.com/office/officeart/2005/8/layout/cycle6"/>
    <dgm:cxn modelId="{86B1AF86-2472-4F74-8C16-3C316CE8DFEA}" type="presOf" srcId="{BBE50763-8437-4FDA-BD2E-C8BFFB43A4C7}" destId="{613E0876-217A-4F65-A6DE-CF5456A4635C}" srcOrd="0" destOrd="0" presId="urn:microsoft.com/office/officeart/2005/8/layout/cycle6"/>
    <dgm:cxn modelId="{F07FD35F-390D-40D9-AB31-3DB7304D2FF1}" type="presOf" srcId="{75C49C26-1361-4C2F-8365-AE325DA23C50}" destId="{071A925B-E395-4EA5-A20D-97EF1AAAB1BB}" srcOrd="0" destOrd="0" presId="urn:microsoft.com/office/officeart/2005/8/layout/cycle6"/>
    <dgm:cxn modelId="{9A098E00-3C60-456F-83D6-FF8B457EEDAD}" srcId="{DCC60462-B8F1-4E4E-9938-AB6DCE8349EF}" destId="{B745D130-2B48-455C-BC59-05C2106CBFBC}" srcOrd="0" destOrd="0" parTransId="{A5E87BDF-41CA-47B2-9BB1-342A838E3D1F}" sibTransId="{1FE2EF6F-3F86-4B2E-827C-1F135A2272E4}"/>
    <dgm:cxn modelId="{1629DD5E-E79E-4665-8E9C-7ED293236E88}" srcId="{DCC60462-B8F1-4E4E-9938-AB6DCE8349EF}" destId="{B94D1CB2-52CE-4EC4-AEEE-F5CF75DB3AB3}" srcOrd="1" destOrd="0" parTransId="{30B194B4-96CD-46A3-9096-8630443FCA46}" sibTransId="{18224E0D-020A-4557-9F01-30D9960247D2}"/>
    <dgm:cxn modelId="{68B2533C-0766-49DC-A682-D182A3826006}" type="presOf" srcId="{18224E0D-020A-4557-9F01-30D9960247D2}" destId="{F67217EB-3B71-478E-A082-935357F53486}" srcOrd="0" destOrd="0" presId="urn:microsoft.com/office/officeart/2005/8/layout/cycle6"/>
    <dgm:cxn modelId="{51068875-993B-4B79-9934-B3B9916A7BCD}" type="presOf" srcId="{FC0820D9-605B-44CD-BB3C-17FB81F1F907}" destId="{5F3A9416-8C58-4C30-9D24-9D47E1C494A5}" srcOrd="0" destOrd="0" presId="urn:microsoft.com/office/officeart/2005/8/layout/cycle6"/>
    <dgm:cxn modelId="{8775D6DC-0D75-4BF5-9080-702E5AEDFB39}" type="presOf" srcId="{1FE2EF6F-3F86-4B2E-827C-1F135A2272E4}" destId="{3F039FB1-C1E0-4DDE-B66F-E70CDDD62654}" srcOrd="0" destOrd="0" presId="urn:microsoft.com/office/officeart/2005/8/layout/cycle6"/>
    <dgm:cxn modelId="{0C2E6A23-9157-4946-8142-6E93491CCDEA}" srcId="{DCC60462-B8F1-4E4E-9938-AB6DCE8349EF}" destId="{75C49C26-1361-4C2F-8365-AE325DA23C50}" srcOrd="2" destOrd="0" parTransId="{1307FE00-CF06-48C7-862A-24EFD4A5B8D4}" sibTransId="{FC0820D9-605B-44CD-BB3C-17FB81F1F907}"/>
    <dgm:cxn modelId="{BEF05E10-45BE-4672-A2CA-8D31C53D6763}" type="presOf" srcId="{B745D130-2B48-455C-BC59-05C2106CBFBC}" destId="{566C1534-C87B-434A-A2E8-DBE5504F69E6}" srcOrd="0" destOrd="0" presId="urn:microsoft.com/office/officeart/2005/8/layout/cycle6"/>
    <dgm:cxn modelId="{BC4CB0C3-43C0-4F8D-863D-B90982641778}" type="presParOf" srcId="{358560A1-295F-464B-BC79-C63F6A7EF416}" destId="{566C1534-C87B-434A-A2E8-DBE5504F69E6}" srcOrd="0" destOrd="0" presId="urn:microsoft.com/office/officeart/2005/8/layout/cycle6"/>
    <dgm:cxn modelId="{5EF61E6A-CFA0-4482-B155-9692BA6D4323}" type="presParOf" srcId="{358560A1-295F-464B-BC79-C63F6A7EF416}" destId="{3B44DCE4-FBA4-4052-91AC-BB0045644E1E}" srcOrd="1" destOrd="0" presId="urn:microsoft.com/office/officeart/2005/8/layout/cycle6"/>
    <dgm:cxn modelId="{62B30907-B895-4A73-8898-53C55FB6D89D}" type="presParOf" srcId="{358560A1-295F-464B-BC79-C63F6A7EF416}" destId="{3F039FB1-C1E0-4DDE-B66F-E70CDDD62654}" srcOrd="2" destOrd="0" presId="urn:microsoft.com/office/officeart/2005/8/layout/cycle6"/>
    <dgm:cxn modelId="{A4172A66-333E-48C7-A695-A722922E4220}" type="presParOf" srcId="{358560A1-295F-464B-BC79-C63F6A7EF416}" destId="{0527442A-A3D7-4159-B620-D591D974898E}" srcOrd="3" destOrd="0" presId="urn:microsoft.com/office/officeart/2005/8/layout/cycle6"/>
    <dgm:cxn modelId="{4E247FD8-F9E0-4D8C-8C90-66CD4653C731}" type="presParOf" srcId="{358560A1-295F-464B-BC79-C63F6A7EF416}" destId="{93C0E9AF-B1E9-4054-9BF2-8CAB6740CAB0}" srcOrd="4" destOrd="0" presId="urn:microsoft.com/office/officeart/2005/8/layout/cycle6"/>
    <dgm:cxn modelId="{79344D11-798C-4DDD-BF93-32F39867B8CA}" type="presParOf" srcId="{358560A1-295F-464B-BC79-C63F6A7EF416}" destId="{F67217EB-3B71-478E-A082-935357F53486}" srcOrd="5" destOrd="0" presId="urn:microsoft.com/office/officeart/2005/8/layout/cycle6"/>
    <dgm:cxn modelId="{142B5BDE-0B5C-417C-AD30-FE1B29F56F1A}" type="presParOf" srcId="{358560A1-295F-464B-BC79-C63F6A7EF416}" destId="{071A925B-E395-4EA5-A20D-97EF1AAAB1BB}" srcOrd="6" destOrd="0" presId="urn:microsoft.com/office/officeart/2005/8/layout/cycle6"/>
    <dgm:cxn modelId="{4656AB2F-274D-45CB-8968-5FC378B8FCD8}" type="presParOf" srcId="{358560A1-295F-464B-BC79-C63F6A7EF416}" destId="{E8D2C64C-42C2-4404-B8B2-4AE3D3582CE1}" srcOrd="7" destOrd="0" presId="urn:microsoft.com/office/officeart/2005/8/layout/cycle6"/>
    <dgm:cxn modelId="{4AF853EF-6791-4EB0-822B-4CC8CEA4F9E1}" type="presParOf" srcId="{358560A1-295F-464B-BC79-C63F6A7EF416}" destId="{5F3A9416-8C58-4C30-9D24-9D47E1C494A5}" srcOrd="8" destOrd="0" presId="urn:microsoft.com/office/officeart/2005/8/layout/cycle6"/>
    <dgm:cxn modelId="{0422B3E2-5780-441A-A373-C5B28E8642E5}" type="presParOf" srcId="{358560A1-295F-464B-BC79-C63F6A7EF416}" destId="{330082F9-F509-465D-86D7-3A837DD5C829}" srcOrd="9" destOrd="0" presId="urn:microsoft.com/office/officeart/2005/8/layout/cycle6"/>
    <dgm:cxn modelId="{1F2AD36B-AE33-4FDF-85F6-3349D4A96C7F}" type="presParOf" srcId="{358560A1-295F-464B-BC79-C63F6A7EF416}" destId="{430F3302-FEE1-4B40-A27C-1A6F9DB8F92C}" srcOrd="10" destOrd="0" presId="urn:microsoft.com/office/officeart/2005/8/layout/cycle6"/>
    <dgm:cxn modelId="{E61F2A4A-DE47-4660-9384-0A9E67252E7B}" type="presParOf" srcId="{358560A1-295F-464B-BC79-C63F6A7EF416}" destId="{93C3D5F4-E53B-4F60-B0D7-FF1A69D5DF0C}" srcOrd="11" destOrd="0" presId="urn:microsoft.com/office/officeart/2005/8/layout/cycle6"/>
    <dgm:cxn modelId="{2D4C935C-2114-45B2-BC90-7249BD09F303}" type="presParOf" srcId="{358560A1-295F-464B-BC79-C63F6A7EF416}" destId="{A8E4A2A2-BBE2-4FB5-9B5F-4FBBAEF58876}" srcOrd="12" destOrd="0" presId="urn:microsoft.com/office/officeart/2005/8/layout/cycle6"/>
    <dgm:cxn modelId="{B0695DEA-8D07-469D-A18F-541A4A9041F8}" type="presParOf" srcId="{358560A1-295F-464B-BC79-C63F6A7EF416}" destId="{D7B7986E-07C0-4DBE-99E5-7298EEE4A030}" srcOrd="13" destOrd="0" presId="urn:microsoft.com/office/officeart/2005/8/layout/cycle6"/>
    <dgm:cxn modelId="{38602552-1AD5-4B94-8B1F-B284B7F33E8C}" type="presParOf" srcId="{358560A1-295F-464B-BC79-C63F6A7EF416}" destId="{613E0876-217A-4F65-A6DE-CF5456A4635C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DF744F-BD3D-4B39-B265-682643526897}" type="doc">
      <dgm:prSet loTypeId="urn:microsoft.com/office/officeart/2005/8/layout/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4D50519-7175-4067-AC46-EF1002A5EFCD}">
      <dgm:prSet phldrT="[Texto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s-ES" i="1" dirty="0" smtClean="0"/>
            <a:t>Frankliniella occidentalis </a:t>
          </a:r>
          <a:r>
            <a:rPr lang="es-ES" i="0" dirty="0" smtClean="0"/>
            <a:t>Pergande</a:t>
          </a:r>
          <a:endParaRPr lang="es-ES" i="1" dirty="0"/>
        </a:p>
      </dgm:t>
    </dgm:pt>
    <dgm:pt modelId="{27D160F0-46F1-47F8-9483-33AC67EC4927}" type="parTrans" cxnId="{902C6937-C8D5-4B21-9A7A-B5B7EC52A253}">
      <dgm:prSet/>
      <dgm:spPr/>
      <dgm:t>
        <a:bodyPr/>
        <a:lstStyle/>
        <a:p>
          <a:endParaRPr lang="es-ES"/>
        </a:p>
      </dgm:t>
    </dgm:pt>
    <dgm:pt modelId="{D904F3A9-6A67-4AA5-B0BA-FEB9A6704D7C}" type="sibTrans" cxnId="{902C6937-C8D5-4B21-9A7A-B5B7EC52A253}">
      <dgm:prSet/>
      <dgm:spPr/>
      <dgm:t>
        <a:bodyPr/>
        <a:lstStyle/>
        <a:p>
          <a:endParaRPr lang="es-ES"/>
        </a:p>
      </dgm:t>
    </dgm:pt>
    <dgm:pt modelId="{9F16B6A3-E146-4272-9099-9A25CA246801}">
      <dgm:prSet phldrT="[Texto]"/>
      <dgm:spPr>
        <a:solidFill>
          <a:schemeClr val="accent6"/>
        </a:solidFill>
      </dgm:spPr>
      <dgm:t>
        <a:bodyPr/>
        <a:lstStyle/>
        <a:p>
          <a:r>
            <a:rPr lang="es-ES" i="1" dirty="0" smtClean="0"/>
            <a:t>Frankliniella tuberosi </a:t>
          </a:r>
          <a:r>
            <a:rPr lang="es-ES" i="0" dirty="0" smtClean="0"/>
            <a:t>Moulton</a:t>
          </a:r>
          <a:endParaRPr lang="es-ES" i="1" dirty="0"/>
        </a:p>
      </dgm:t>
    </dgm:pt>
    <dgm:pt modelId="{D08A71FE-210D-492D-B6A5-2B158A2E8093}" type="parTrans" cxnId="{4C70729D-F800-4B7A-B00A-B895F05E5A35}">
      <dgm:prSet/>
      <dgm:spPr/>
      <dgm:t>
        <a:bodyPr/>
        <a:lstStyle/>
        <a:p>
          <a:endParaRPr lang="es-ES"/>
        </a:p>
      </dgm:t>
    </dgm:pt>
    <dgm:pt modelId="{45846D57-B769-41B7-9DA3-DB5E84DB14F5}" type="sibTrans" cxnId="{4C70729D-F800-4B7A-B00A-B895F05E5A35}">
      <dgm:prSet/>
      <dgm:spPr/>
      <dgm:t>
        <a:bodyPr/>
        <a:lstStyle/>
        <a:p>
          <a:endParaRPr lang="es-ES"/>
        </a:p>
      </dgm:t>
    </dgm:pt>
    <dgm:pt modelId="{883AE088-BACD-4E09-9E96-4DF6E46FD82E}">
      <dgm:prSet phldrT="[Texto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s-ES" i="1" dirty="0" smtClean="0"/>
            <a:t>Thrips palmi K</a:t>
          </a:r>
          <a:r>
            <a:rPr lang="es-ES" i="0" dirty="0" smtClean="0"/>
            <a:t>arny</a:t>
          </a:r>
          <a:r>
            <a:rPr lang="es-ES" i="1" dirty="0" smtClean="0"/>
            <a:t> </a:t>
          </a:r>
          <a:endParaRPr lang="es-ES" i="1" dirty="0"/>
        </a:p>
      </dgm:t>
    </dgm:pt>
    <dgm:pt modelId="{BFC9A8D2-DC8F-46F0-B536-17C060F7F052}" type="parTrans" cxnId="{CDEF5238-9DBB-4064-9A5C-C6BBE9621094}">
      <dgm:prSet/>
      <dgm:spPr/>
      <dgm:t>
        <a:bodyPr/>
        <a:lstStyle/>
        <a:p>
          <a:endParaRPr lang="es-ES"/>
        </a:p>
      </dgm:t>
    </dgm:pt>
    <dgm:pt modelId="{535547FA-E922-43CD-9676-0072DCDED03E}" type="sibTrans" cxnId="{CDEF5238-9DBB-4064-9A5C-C6BBE9621094}">
      <dgm:prSet/>
      <dgm:spPr/>
      <dgm:t>
        <a:bodyPr/>
        <a:lstStyle/>
        <a:p>
          <a:endParaRPr lang="es-ES"/>
        </a:p>
      </dgm:t>
    </dgm:pt>
    <dgm:pt modelId="{E34BB320-990C-43F5-96DA-28913A7D372F}">
      <dgm:prSet phldrT="[Texto]"/>
      <dgm:spPr>
        <a:solidFill>
          <a:srgbClr val="7030A0"/>
        </a:solidFill>
      </dgm:spPr>
      <dgm:t>
        <a:bodyPr/>
        <a:lstStyle/>
        <a:p>
          <a:r>
            <a:rPr lang="es-ES" i="1" dirty="0" smtClean="0"/>
            <a:t>Frankliniella panamensis </a:t>
          </a:r>
          <a:r>
            <a:rPr lang="es-ES" i="0" dirty="0" smtClean="0"/>
            <a:t>Hood</a:t>
          </a:r>
          <a:endParaRPr lang="es-ES" i="1" dirty="0"/>
        </a:p>
      </dgm:t>
    </dgm:pt>
    <dgm:pt modelId="{AC80BA5D-C52D-419E-AE34-94206E7D5F3C}" type="parTrans" cxnId="{F326C530-46D2-41B9-9450-91C396F91A6C}">
      <dgm:prSet/>
      <dgm:spPr/>
      <dgm:t>
        <a:bodyPr/>
        <a:lstStyle/>
        <a:p>
          <a:endParaRPr lang="es-ES"/>
        </a:p>
      </dgm:t>
    </dgm:pt>
    <dgm:pt modelId="{BCB8606F-8803-4208-9537-F89F7730A04C}" type="sibTrans" cxnId="{F326C530-46D2-41B9-9450-91C396F91A6C}">
      <dgm:prSet/>
      <dgm:spPr/>
      <dgm:t>
        <a:bodyPr/>
        <a:lstStyle/>
        <a:p>
          <a:endParaRPr lang="es-ES"/>
        </a:p>
      </dgm:t>
    </dgm:pt>
    <dgm:pt modelId="{DBEF2094-9A65-421E-9B58-6A2FA18FD146}">
      <dgm:prSet phldrT="[Texto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ES" i="1" dirty="0" smtClean="0"/>
            <a:t>Thrips tabaci </a:t>
          </a:r>
          <a:r>
            <a:rPr lang="es-ES" i="0" dirty="0" smtClean="0"/>
            <a:t>Lideman</a:t>
          </a:r>
          <a:endParaRPr lang="es-ES" i="1" dirty="0"/>
        </a:p>
      </dgm:t>
    </dgm:pt>
    <dgm:pt modelId="{7BC1BE39-4BA1-4B6B-BDAE-F8D78ED21D27}" type="parTrans" cxnId="{234E28C4-D125-4D21-B3A4-AB2CC5102E48}">
      <dgm:prSet/>
      <dgm:spPr/>
      <dgm:t>
        <a:bodyPr/>
        <a:lstStyle/>
        <a:p>
          <a:endParaRPr lang="es-ES"/>
        </a:p>
      </dgm:t>
    </dgm:pt>
    <dgm:pt modelId="{A18C4869-0290-4058-A8C6-10C91F17A98C}" type="sibTrans" cxnId="{234E28C4-D125-4D21-B3A4-AB2CC5102E48}">
      <dgm:prSet/>
      <dgm:spPr/>
      <dgm:t>
        <a:bodyPr/>
        <a:lstStyle/>
        <a:p>
          <a:endParaRPr lang="es-ES"/>
        </a:p>
      </dgm:t>
    </dgm:pt>
    <dgm:pt modelId="{3EC5CF20-CFF2-44F9-8000-72C88DC99F7F}" type="pres">
      <dgm:prSet presAssocID="{EADF744F-BD3D-4B39-B265-68264352689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36DA031-C2D1-4D0C-902F-4A19E0601AB8}" type="pres">
      <dgm:prSet presAssocID="{54D50519-7175-4067-AC46-EF1002A5EFCD}" presName="parentLin" presStyleCnt="0"/>
      <dgm:spPr/>
    </dgm:pt>
    <dgm:pt modelId="{42E8752E-42CC-4724-98DE-5709A0586634}" type="pres">
      <dgm:prSet presAssocID="{54D50519-7175-4067-AC46-EF1002A5EFCD}" presName="parentLeftMargin" presStyleLbl="node1" presStyleIdx="0" presStyleCnt="5"/>
      <dgm:spPr/>
      <dgm:t>
        <a:bodyPr/>
        <a:lstStyle/>
        <a:p>
          <a:endParaRPr lang="es-ES"/>
        </a:p>
      </dgm:t>
    </dgm:pt>
    <dgm:pt modelId="{D40B63B8-32A7-4335-B56B-650B23F67F0F}" type="pres">
      <dgm:prSet presAssocID="{54D50519-7175-4067-AC46-EF1002A5EFCD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B9BDE7-B25B-4D22-B899-97F8C86B2C7D}" type="pres">
      <dgm:prSet presAssocID="{54D50519-7175-4067-AC46-EF1002A5EFCD}" presName="negativeSpace" presStyleCnt="0"/>
      <dgm:spPr/>
    </dgm:pt>
    <dgm:pt modelId="{7334EAD2-B71E-4963-883B-307415014653}" type="pres">
      <dgm:prSet presAssocID="{54D50519-7175-4067-AC46-EF1002A5EFCD}" presName="childText" presStyleLbl="conFgAcc1" presStyleIdx="0" presStyleCnt="5">
        <dgm:presLayoutVars>
          <dgm:bulletEnabled val="1"/>
        </dgm:presLayoutVars>
      </dgm:prSet>
      <dgm:spPr/>
    </dgm:pt>
    <dgm:pt modelId="{D8F66831-3DED-45FF-81DC-E3259DF35851}" type="pres">
      <dgm:prSet presAssocID="{D904F3A9-6A67-4AA5-B0BA-FEB9A6704D7C}" presName="spaceBetweenRectangles" presStyleCnt="0"/>
      <dgm:spPr/>
    </dgm:pt>
    <dgm:pt modelId="{1FFCEF3F-CE92-4DAD-8586-CAD3D7326554}" type="pres">
      <dgm:prSet presAssocID="{E34BB320-990C-43F5-96DA-28913A7D372F}" presName="parentLin" presStyleCnt="0"/>
      <dgm:spPr/>
    </dgm:pt>
    <dgm:pt modelId="{6DF82C80-B233-446C-8809-6C6EF25139F8}" type="pres">
      <dgm:prSet presAssocID="{E34BB320-990C-43F5-96DA-28913A7D372F}" presName="parentLeftMargin" presStyleLbl="node1" presStyleIdx="0" presStyleCnt="5"/>
      <dgm:spPr/>
      <dgm:t>
        <a:bodyPr/>
        <a:lstStyle/>
        <a:p>
          <a:endParaRPr lang="es-ES"/>
        </a:p>
      </dgm:t>
    </dgm:pt>
    <dgm:pt modelId="{14768936-DEAA-48BC-87BA-BFA6609EE6B0}" type="pres">
      <dgm:prSet presAssocID="{E34BB320-990C-43F5-96DA-28913A7D372F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8BA4550-A227-45C2-B48A-D33B8D5DC14C}" type="pres">
      <dgm:prSet presAssocID="{E34BB320-990C-43F5-96DA-28913A7D372F}" presName="negativeSpace" presStyleCnt="0"/>
      <dgm:spPr/>
    </dgm:pt>
    <dgm:pt modelId="{D190D8A6-A995-4ACA-B687-AE2C9813757F}" type="pres">
      <dgm:prSet presAssocID="{E34BB320-990C-43F5-96DA-28913A7D372F}" presName="childText" presStyleLbl="conFgAcc1" presStyleIdx="1" presStyleCnt="5">
        <dgm:presLayoutVars>
          <dgm:bulletEnabled val="1"/>
        </dgm:presLayoutVars>
      </dgm:prSet>
      <dgm:spPr/>
    </dgm:pt>
    <dgm:pt modelId="{A44C82FE-C39D-4A67-B7B2-6DD1D4A6ADAD}" type="pres">
      <dgm:prSet presAssocID="{BCB8606F-8803-4208-9537-F89F7730A04C}" presName="spaceBetweenRectangles" presStyleCnt="0"/>
      <dgm:spPr/>
    </dgm:pt>
    <dgm:pt modelId="{E67DCAD2-4B01-40DD-9B4D-7E415AEFCE03}" type="pres">
      <dgm:prSet presAssocID="{9F16B6A3-E146-4272-9099-9A25CA246801}" presName="parentLin" presStyleCnt="0"/>
      <dgm:spPr/>
    </dgm:pt>
    <dgm:pt modelId="{3CBBC302-F2FF-419D-8540-9E4580CC58C3}" type="pres">
      <dgm:prSet presAssocID="{9F16B6A3-E146-4272-9099-9A25CA246801}" presName="parentLeftMargin" presStyleLbl="node1" presStyleIdx="1" presStyleCnt="5"/>
      <dgm:spPr/>
      <dgm:t>
        <a:bodyPr/>
        <a:lstStyle/>
        <a:p>
          <a:endParaRPr lang="es-ES"/>
        </a:p>
      </dgm:t>
    </dgm:pt>
    <dgm:pt modelId="{FB98622B-A33B-4AD3-B66F-CF8A048E0DE9}" type="pres">
      <dgm:prSet presAssocID="{9F16B6A3-E146-4272-9099-9A25CA246801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F2B737C-12EA-434F-A5CC-DCE69A41DF47}" type="pres">
      <dgm:prSet presAssocID="{9F16B6A3-E146-4272-9099-9A25CA246801}" presName="negativeSpace" presStyleCnt="0"/>
      <dgm:spPr/>
    </dgm:pt>
    <dgm:pt modelId="{EB3A07BC-DC62-4586-ACD3-FD228289FD5E}" type="pres">
      <dgm:prSet presAssocID="{9F16B6A3-E146-4272-9099-9A25CA246801}" presName="childText" presStyleLbl="conFgAcc1" presStyleIdx="2" presStyleCnt="5">
        <dgm:presLayoutVars>
          <dgm:bulletEnabled val="1"/>
        </dgm:presLayoutVars>
      </dgm:prSet>
      <dgm:spPr/>
    </dgm:pt>
    <dgm:pt modelId="{B67D87FF-560C-4070-9A0C-6E606FF5DFF3}" type="pres">
      <dgm:prSet presAssocID="{45846D57-B769-41B7-9DA3-DB5E84DB14F5}" presName="spaceBetweenRectangles" presStyleCnt="0"/>
      <dgm:spPr/>
    </dgm:pt>
    <dgm:pt modelId="{046E4300-37DE-4A50-BBA1-AE6D2371BFD9}" type="pres">
      <dgm:prSet presAssocID="{DBEF2094-9A65-421E-9B58-6A2FA18FD146}" presName="parentLin" presStyleCnt="0"/>
      <dgm:spPr/>
    </dgm:pt>
    <dgm:pt modelId="{DE4B8C07-6018-4266-85CE-034A689D6013}" type="pres">
      <dgm:prSet presAssocID="{DBEF2094-9A65-421E-9B58-6A2FA18FD146}" presName="parentLeftMargin" presStyleLbl="node1" presStyleIdx="2" presStyleCnt="5"/>
      <dgm:spPr/>
      <dgm:t>
        <a:bodyPr/>
        <a:lstStyle/>
        <a:p>
          <a:endParaRPr lang="es-ES"/>
        </a:p>
      </dgm:t>
    </dgm:pt>
    <dgm:pt modelId="{92B2E9E7-44DF-48A7-9D69-C9D0FA05DC72}" type="pres">
      <dgm:prSet presAssocID="{DBEF2094-9A65-421E-9B58-6A2FA18FD146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A0B9277-F1A5-43C6-92B0-4DC4DAD9E31A}" type="pres">
      <dgm:prSet presAssocID="{DBEF2094-9A65-421E-9B58-6A2FA18FD146}" presName="negativeSpace" presStyleCnt="0"/>
      <dgm:spPr/>
    </dgm:pt>
    <dgm:pt modelId="{35359B74-61CF-4EFB-BC58-EC9911630536}" type="pres">
      <dgm:prSet presAssocID="{DBEF2094-9A65-421E-9B58-6A2FA18FD146}" presName="childText" presStyleLbl="conFgAcc1" presStyleIdx="3" presStyleCnt="5">
        <dgm:presLayoutVars>
          <dgm:bulletEnabled val="1"/>
        </dgm:presLayoutVars>
      </dgm:prSet>
      <dgm:spPr/>
    </dgm:pt>
    <dgm:pt modelId="{EE268413-9AEB-48AA-8D97-C122B12B8E01}" type="pres">
      <dgm:prSet presAssocID="{A18C4869-0290-4058-A8C6-10C91F17A98C}" presName="spaceBetweenRectangles" presStyleCnt="0"/>
      <dgm:spPr/>
    </dgm:pt>
    <dgm:pt modelId="{E74E9345-2BD9-4233-903A-D3CEF019F784}" type="pres">
      <dgm:prSet presAssocID="{883AE088-BACD-4E09-9E96-4DF6E46FD82E}" presName="parentLin" presStyleCnt="0"/>
      <dgm:spPr/>
    </dgm:pt>
    <dgm:pt modelId="{3B5B68E3-DED3-4CDF-BDEA-4EE1C1CA76A8}" type="pres">
      <dgm:prSet presAssocID="{883AE088-BACD-4E09-9E96-4DF6E46FD82E}" presName="parentLeftMargin" presStyleLbl="node1" presStyleIdx="3" presStyleCnt="5"/>
      <dgm:spPr/>
      <dgm:t>
        <a:bodyPr/>
        <a:lstStyle/>
        <a:p>
          <a:endParaRPr lang="es-ES"/>
        </a:p>
      </dgm:t>
    </dgm:pt>
    <dgm:pt modelId="{6C8E4AC2-6987-4008-8633-8CF9773CBB24}" type="pres">
      <dgm:prSet presAssocID="{883AE088-BACD-4E09-9E96-4DF6E46FD82E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99D3B0D-9DA9-45F9-8837-B0A63CF9339D}" type="pres">
      <dgm:prSet presAssocID="{883AE088-BACD-4E09-9E96-4DF6E46FD82E}" presName="negativeSpace" presStyleCnt="0"/>
      <dgm:spPr/>
    </dgm:pt>
    <dgm:pt modelId="{E47E2AFD-B3FA-473D-AE0E-ADAD0001B830}" type="pres">
      <dgm:prSet presAssocID="{883AE088-BACD-4E09-9E96-4DF6E46FD82E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CDEF5238-9DBB-4064-9A5C-C6BBE9621094}" srcId="{EADF744F-BD3D-4B39-B265-682643526897}" destId="{883AE088-BACD-4E09-9E96-4DF6E46FD82E}" srcOrd="4" destOrd="0" parTransId="{BFC9A8D2-DC8F-46F0-B536-17C060F7F052}" sibTransId="{535547FA-E922-43CD-9676-0072DCDED03E}"/>
    <dgm:cxn modelId="{4C70729D-F800-4B7A-B00A-B895F05E5A35}" srcId="{EADF744F-BD3D-4B39-B265-682643526897}" destId="{9F16B6A3-E146-4272-9099-9A25CA246801}" srcOrd="2" destOrd="0" parTransId="{D08A71FE-210D-492D-B6A5-2B158A2E8093}" sibTransId="{45846D57-B769-41B7-9DA3-DB5E84DB14F5}"/>
    <dgm:cxn modelId="{F326C530-46D2-41B9-9450-91C396F91A6C}" srcId="{EADF744F-BD3D-4B39-B265-682643526897}" destId="{E34BB320-990C-43F5-96DA-28913A7D372F}" srcOrd="1" destOrd="0" parTransId="{AC80BA5D-C52D-419E-AE34-94206E7D5F3C}" sibTransId="{BCB8606F-8803-4208-9537-F89F7730A04C}"/>
    <dgm:cxn modelId="{BFC7937D-2645-4627-BC7E-C8CBD61C4F22}" type="presOf" srcId="{9F16B6A3-E146-4272-9099-9A25CA246801}" destId="{FB98622B-A33B-4AD3-B66F-CF8A048E0DE9}" srcOrd="1" destOrd="0" presId="urn:microsoft.com/office/officeart/2005/8/layout/list1"/>
    <dgm:cxn modelId="{95BBAEE5-F566-4F29-9D91-C517BCF398FA}" type="presOf" srcId="{E34BB320-990C-43F5-96DA-28913A7D372F}" destId="{14768936-DEAA-48BC-87BA-BFA6609EE6B0}" srcOrd="1" destOrd="0" presId="urn:microsoft.com/office/officeart/2005/8/layout/list1"/>
    <dgm:cxn modelId="{CFFBB3DF-CF54-4419-8409-8D958035EBB9}" type="presOf" srcId="{54D50519-7175-4067-AC46-EF1002A5EFCD}" destId="{42E8752E-42CC-4724-98DE-5709A0586634}" srcOrd="0" destOrd="0" presId="urn:microsoft.com/office/officeart/2005/8/layout/list1"/>
    <dgm:cxn modelId="{B50F3C1F-1B88-4928-AE3B-05D7AF5677A4}" type="presOf" srcId="{EADF744F-BD3D-4B39-B265-682643526897}" destId="{3EC5CF20-CFF2-44F9-8000-72C88DC99F7F}" srcOrd="0" destOrd="0" presId="urn:microsoft.com/office/officeart/2005/8/layout/list1"/>
    <dgm:cxn modelId="{E6F2973C-EF9B-4977-B782-2608E600EF60}" type="presOf" srcId="{DBEF2094-9A65-421E-9B58-6A2FA18FD146}" destId="{DE4B8C07-6018-4266-85CE-034A689D6013}" srcOrd="0" destOrd="0" presId="urn:microsoft.com/office/officeart/2005/8/layout/list1"/>
    <dgm:cxn modelId="{55848C2F-A209-419C-85DB-C57FCB40B333}" type="presOf" srcId="{DBEF2094-9A65-421E-9B58-6A2FA18FD146}" destId="{92B2E9E7-44DF-48A7-9D69-C9D0FA05DC72}" srcOrd="1" destOrd="0" presId="urn:microsoft.com/office/officeart/2005/8/layout/list1"/>
    <dgm:cxn modelId="{EE10386D-F637-4E88-A77E-27B75B36F505}" type="presOf" srcId="{54D50519-7175-4067-AC46-EF1002A5EFCD}" destId="{D40B63B8-32A7-4335-B56B-650B23F67F0F}" srcOrd="1" destOrd="0" presId="urn:microsoft.com/office/officeart/2005/8/layout/list1"/>
    <dgm:cxn modelId="{051F9505-6646-48CB-8FBD-2FEB0AB45C08}" type="presOf" srcId="{E34BB320-990C-43F5-96DA-28913A7D372F}" destId="{6DF82C80-B233-446C-8809-6C6EF25139F8}" srcOrd="0" destOrd="0" presId="urn:microsoft.com/office/officeart/2005/8/layout/list1"/>
    <dgm:cxn modelId="{53C6932A-F86E-48E1-9FA1-AF7770A5BB8A}" type="presOf" srcId="{883AE088-BACD-4E09-9E96-4DF6E46FD82E}" destId="{3B5B68E3-DED3-4CDF-BDEA-4EE1C1CA76A8}" srcOrd="0" destOrd="0" presId="urn:microsoft.com/office/officeart/2005/8/layout/list1"/>
    <dgm:cxn modelId="{902C6937-C8D5-4B21-9A7A-B5B7EC52A253}" srcId="{EADF744F-BD3D-4B39-B265-682643526897}" destId="{54D50519-7175-4067-AC46-EF1002A5EFCD}" srcOrd="0" destOrd="0" parTransId="{27D160F0-46F1-47F8-9483-33AC67EC4927}" sibTransId="{D904F3A9-6A67-4AA5-B0BA-FEB9A6704D7C}"/>
    <dgm:cxn modelId="{234E28C4-D125-4D21-B3A4-AB2CC5102E48}" srcId="{EADF744F-BD3D-4B39-B265-682643526897}" destId="{DBEF2094-9A65-421E-9B58-6A2FA18FD146}" srcOrd="3" destOrd="0" parTransId="{7BC1BE39-4BA1-4B6B-BDAE-F8D78ED21D27}" sibTransId="{A18C4869-0290-4058-A8C6-10C91F17A98C}"/>
    <dgm:cxn modelId="{BC21D927-80F0-476C-9073-362DEA74DE7D}" type="presOf" srcId="{883AE088-BACD-4E09-9E96-4DF6E46FD82E}" destId="{6C8E4AC2-6987-4008-8633-8CF9773CBB24}" srcOrd="1" destOrd="0" presId="urn:microsoft.com/office/officeart/2005/8/layout/list1"/>
    <dgm:cxn modelId="{923AA632-4D09-48C1-AE16-4338D750694C}" type="presOf" srcId="{9F16B6A3-E146-4272-9099-9A25CA246801}" destId="{3CBBC302-F2FF-419D-8540-9E4580CC58C3}" srcOrd="0" destOrd="0" presId="urn:microsoft.com/office/officeart/2005/8/layout/list1"/>
    <dgm:cxn modelId="{C585C0E5-EF03-4708-A60F-038CB0A91A3A}" type="presParOf" srcId="{3EC5CF20-CFF2-44F9-8000-72C88DC99F7F}" destId="{336DA031-C2D1-4D0C-902F-4A19E0601AB8}" srcOrd="0" destOrd="0" presId="urn:microsoft.com/office/officeart/2005/8/layout/list1"/>
    <dgm:cxn modelId="{9C29BE9D-F549-4911-A62C-CBCCCAEEA3EF}" type="presParOf" srcId="{336DA031-C2D1-4D0C-902F-4A19E0601AB8}" destId="{42E8752E-42CC-4724-98DE-5709A0586634}" srcOrd="0" destOrd="0" presId="urn:microsoft.com/office/officeart/2005/8/layout/list1"/>
    <dgm:cxn modelId="{44D026BD-5B2C-4012-A652-FE4AA1B7D028}" type="presParOf" srcId="{336DA031-C2D1-4D0C-902F-4A19E0601AB8}" destId="{D40B63B8-32A7-4335-B56B-650B23F67F0F}" srcOrd="1" destOrd="0" presId="urn:microsoft.com/office/officeart/2005/8/layout/list1"/>
    <dgm:cxn modelId="{57C043B7-CDAF-4E79-B28E-E0585102AAD8}" type="presParOf" srcId="{3EC5CF20-CFF2-44F9-8000-72C88DC99F7F}" destId="{B3B9BDE7-B25B-4D22-B899-97F8C86B2C7D}" srcOrd="1" destOrd="0" presId="urn:microsoft.com/office/officeart/2005/8/layout/list1"/>
    <dgm:cxn modelId="{DED813F7-C781-4633-8904-DB7762A4172D}" type="presParOf" srcId="{3EC5CF20-CFF2-44F9-8000-72C88DC99F7F}" destId="{7334EAD2-B71E-4963-883B-307415014653}" srcOrd="2" destOrd="0" presId="urn:microsoft.com/office/officeart/2005/8/layout/list1"/>
    <dgm:cxn modelId="{2C7F0BF7-8385-422D-8019-3FB54FE293B1}" type="presParOf" srcId="{3EC5CF20-CFF2-44F9-8000-72C88DC99F7F}" destId="{D8F66831-3DED-45FF-81DC-E3259DF35851}" srcOrd="3" destOrd="0" presId="urn:microsoft.com/office/officeart/2005/8/layout/list1"/>
    <dgm:cxn modelId="{52232A39-079A-4CBB-8A79-EE214EBE7CE6}" type="presParOf" srcId="{3EC5CF20-CFF2-44F9-8000-72C88DC99F7F}" destId="{1FFCEF3F-CE92-4DAD-8586-CAD3D7326554}" srcOrd="4" destOrd="0" presId="urn:microsoft.com/office/officeart/2005/8/layout/list1"/>
    <dgm:cxn modelId="{E98C5D41-B351-461C-84C7-41F75B038819}" type="presParOf" srcId="{1FFCEF3F-CE92-4DAD-8586-CAD3D7326554}" destId="{6DF82C80-B233-446C-8809-6C6EF25139F8}" srcOrd="0" destOrd="0" presId="urn:microsoft.com/office/officeart/2005/8/layout/list1"/>
    <dgm:cxn modelId="{83FF7C10-4EB2-402D-9EC5-C9CEB14AE413}" type="presParOf" srcId="{1FFCEF3F-CE92-4DAD-8586-CAD3D7326554}" destId="{14768936-DEAA-48BC-87BA-BFA6609EE6B0}" srcOrd="1" destOrd="0" presId="urn:microsoft.com/office/officeart/2005/8/layout/list1"/>
    <dgm:cxn modelId="{B15F5350-AB62-4D35-B204-C6BC19BACCEE}" type="presParOf" srcId="{3EC5CF20-CFF2-44F9-8000-72C88DC99F7F}" destId="{38BA4550-A227-45C2-B48A-D33B8D5DC14C}" srcOrd="5" destOrd="0" presId="urn:microsoft.com/office/officeart/2005/8/layout/list1"/>
    <dgm:cxn modelId="{CEE597D5-D136-4791-A6C4-7176236C2CF9}" type="presParOf" srcId="{3EC5CF20-CFF2-44F9-8000-72C88DC99F7F}" destId="{D190D8A6-A995-4ACA-B687-AE2C9813757F}" srcOrd="6" destOrd="0" presId="urn:microsoft.com/office/officeart/2005/8/layout/list1"/>
    <dgm:cxn modelId="{FFE70212-A62C-4CAE-BA2B-94CC4E10F7B7}" type="presParOf" srcId="{3EC5CF20-CFF2-44F9-8000-72C88DC99F7F}" destId="{A44C82FE-C39D-4A67-B7B2-6DD1D4A6ADAD}" srcOrd="7" destOrd="0" presId="urn:microsoft.com/office/officeart/2005/8/layout/list1"/>
    <dgm:cxn modelId="{EC191ED5-FA79-4E0D-A85B-F7D34C0A61B7}" type="presParOf" srcId="{3EC5CF20-CFF2-44F9-8000-72C88DC99F7F}" destId="{E67DCAD2-4B01-40DD-9B4D-7E415AEFCE03}" srcOrd="8" destOrd="0" presId="urn:microsoft.com/office/officeart/2005/8/layout/list1"/>
    <dgm:cxn modelId="{13149DA4-C172-4851-BD72-35D7E142A1A0}" type="presParOf" srcId="{E67DCAD2-4B01-40DD-9B4D-7E415AEFCE03}" destId="{3CBBC302-F2FF-419D-8540-9E4580CC58C3}" srcOrd="0" destOrd="0" presId="urn:microsoft.com/office/officeart/2005/8/layout/list1"/>
    <dgm:cxn modelId="{C2FE7523-CC4A-4493-AF91-78BAC070B343}" type="presParOf" srcId="{E67DCAD2-4B01-40DD-9B4D-7E415AEFCE03}" destId="{FB98622B-A33B-4AD3-B66F-CF8A048E0DE9}" srcOrd="1" destOrd="0" presId="urn:microsoft.com/office/officeart/2005/8/layout/list1"/>
    <dgm:cxn modelId="{09B57D8E-0FDB-463D-AAD5-CB0AD33D7782}" type="presParOf" srcId="{3EC5CF20-CFF2-44F9-8000-72C88DC99F7F}" destId="{2F2B737C-12EA-434F-A5CC-DCE69A41DF47}" srcOrd="9" destOrd="0" presId="urn:microsoft.com/office/officeart/2005/8/layout/list1"/>
    <dgm:cxn modelId="{63F814B2-DAE9-43E1-9708-8CDA5D0F266B}" type="presParOf" srcId="{3EC5CF20-CFF2-44F9-8000-72C88DC99F7F}" destId="{EB3A07BC-DC62-4586-ACD3-FD228289FD5E}" srcOrd="10" destOrd="0" presId="urn:microsoft.com/office/officeart/2005/8/layout/list1"/>
    <dgm:cxn modelId="{68E04342-2E7A-4C01-B546-CC73098AAB6A}" type="presParOf" srcId="{3EC5CF20-CFF2-44F9-8000-72C88DC99F7F}" destId="{B67D87FF-560C-4070-9A0C-6E606FF5DFF3}" srcOrd="11" destOrd="0" presId="urn:microsoft.com/office/officeart/2005/8/layout/list1"/>
    <dgm:cxn modelId="{8A5319F0-DE9D-4321-A934-8227294CACAB}" type="presParOf" srcId="{3EC5CF20-CFF2-44F9-8000-72C88DC99F7F}" destId="{046E4300-37DE-4A50-BBA1-AE6D2371BFD9}" srcOrd="12" destOrd="0" presId="urn:microsoft.com/office/officeart/2005/8/layout/list1"/>
    <dgm:cxn modelId="{2FA4ED33-76D6-47EC-A190-F041F72EFEA1}" type="presParOf" srcId="{046E4300-37DE-4A50-BBA1-AE6D2371BFD9}" destId="{DE4B8C07-6018-4266-85CE-034A689D6013}" srcOrd="0" destOrd="0" presId="urn:microsoft.com/office/officeart/2005/8/layout/list1"/>
    <dgm:cxn modelId="{84438F76-BEFC-4E2D-BE4B-C490F38EE368}" type="presParOf" srcId="{046E4300-37DE-4A50-BBA1-AE6D2371BFD9}" destId="{92B2E9E7-44DF-48A7-9D69-C9D0FA05DC72}" srcOrd="1" destOrd="0" presId="urn:microsoft.com/office/officeart/2005/8/layout/list1"/>
    <dgm:cxn modelId="{ADB248B3-7AFA-4BD7-BB2B-E07F4BC7B75F}" type="presParOf" srcId="{3EC5CF20-CFF2-44F9-8000-72C88DC99F7F}" destId="{EA0B9277-F1A5-43C6-92B0-4DC4DAD9E31A}" srcOrd="13" destOrd="0" presId="urn:microsoft.com/office/officeart/2005/8/layout/list1"/>
    <dgm:cxn modelId="{BA8F4CA7-35F0-4379-AB32-3EF67898C822}" type="presParOf" srcId="{3EC5CF20-CFF2-44F9-8000-72C88DC99F7F}" destId="{35359B74-61CF-4EFB-BC58-EC9911630536}" srcOrd="14" destOrd="0" presId="urn:microsoft.com/office/officeart/2005/8/layout/list1"/>
    <dgm:cxn modelId="{F664B7D7-893A-45C9-9B56-7B5FE7511E29}" type="presParOf" srcId="{3EC5CF20-CFF2-44F9-8000-72C88DC99F7F}" destId="{EE268413-9AEB-48AA-8D97-C122B12B8E01}" srcOrd="15" destOrd="0" presId="urn:microsoft.com/office/officeart/2005/8/layout/list1"/>
    <dgm:cxn modelId="{D605552B-1210-4B06-A46D-7C883CD85430}" type="presParOf" srcId="{3EC5CF20-CFF2-44F9-8000-72C88DC99F7F}" destId="{E74E9345-2BD9-4233-903A-D3CEF019F784}" srcOrd="16" destOrd="0" presId="urn:microsoft.com/office/officeart/2005/8/layout/list1"/>
    <dgm:cxn modelId="{182D6E92-CBD8-42B5-8491-04AF1F24519C}" type="presParOf" srcId="{E74E9345-2BD9-4233-903A-D3CEF019F784}" destId="{3B5B68E3-DED3-4CDF-BDEA-4EE1C1CA76A8}" srcOrd="0" destOrd="0" presId="urn:microsoft.com/office/officeart/2005/8/layout/list1"/>
    <dgm:cxn modelId="{BB806A43-1D72-43A6-B488-AC9685A33464}" type="presParOf" srcId="{E74E9345-2BD9-4233-903A-D3CEF019F784}" destId="{6C8E4AC2-6987-4008-8633-8CF9773CBB24}" srcOrd="1" destOrd="0" presId="urn:microsoft.com/office/officeart/2005/8/layout/list1"/>
    <dgm:cxn modelId="{C219CB62-7C9D-49FC-92F3-7FB8BB582B05}" type="presParOf" srcId="{3EC5CF20-CFF2-44F9-8000-72C88DC99F7F}" destId="{B99D3B0D-9DA9-45F9-8837-B0A63CF9339D}" srcOrd="17" destOrd="0" presId="urn:microsoft.com/office/officeart/2005/8/layout/list1"/>
    <dgm:cxn modelId="{63F0933B-33B9-4C44-AE91-C077C72C707F}" type="presParOf" srcId="{3EC5CF20-CFF2-44F9-8000-72C88DC99F7F}" destId="{E47E2AFD-B3FA-473D-AE0E-ADAD0001B830}" srcOrd="18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6664AE-C62F-4735-87B5-F7AFA19C79A1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1B7C6BE1-5C50-4F0A-9FC6-D04E21C59A0D}">
      <dgm:prSet phldrT="[Texto]" custT="1"/>
      <dgm:spPr/>
      <dgm:t>
        <a:bodyPr/>
        <a:lstStyle/>
        <a:p>
          <a:pPr algn="just"/>
          <a:r>
            <a:rPr lang="es-ES" sz="2200" dirty="0" smtClean="0">
              <a:latin typeface="Times New Roman" pitchFamily="18" charset="0"/>
              <a:cs typeface="Times New Roman" pitchFamily="18" charset="0"/>
            </a:rPr>
            <a:t>Según Carrizo et al., 2008 </a:t>
          </a:r>
          <a:r>
            <a:rPr lang="es-ES" sz="2200" i="1" dirty="0" smtClean="0">
              <a:latin typeface="Times New Roman" pitchFamily="18" charset="0"/>
              <a:cs typeface="Times New Roman" pitchFamily="18" charset="0"/>
            </a:rPr>
            <a:t>F. </a:t>
          </a:r>
          <a:r>
            <a:rPr lang="es-ES" sz="2200" i="1" dirty="0" err="1" smtClean="0">
              <a:latin typeface="Times New Roman" pitchFamily="18" charset="0"/>
              <a:cs typeface="Times New Roman" pitchFamily="18" charset="0"/>
            </a:rPr>
            <a:t>occidentalis</a:t>
          </a:r>
          <a:r>
            <a:rPr lang="es-ES" sz="2200" i="0" dirty="0" smtClean="0">
              <a:latin typeface="Times New Roman" pitchFamily="18" charset="0"/>
              <a:cs typeface="Times New Roman" pitchFamily="18" charset="0"/>
            </a:rPr>
            <a:t> es la especie más común en cultivos ornamentales</a:t>
          </a:r>
          <a:endParaRPr lang="es-ES" sz="2200" dirty="0">
            <a:latin typeface="Times New Roman" pitchFamily="18" charset="0"/>
            <a:cs typeface="Times New Roman" pitchFamily="18" charset="0"/>
          </a:endParaRPr>
        </a:p>
      </dgm:t>
    </dgm:pt>
    <dgm:pt modelId="{8C53F737-BC3E-4F33-90D1-7A9B43E96BB1}" type="parTrans" cxnId="{7404C35C-1CF3-41F2-8DC0-8F112714CFEC}">
      <dgm:prSet/>
      <dgm:spPr/>
      <dgm:t>
        <a:bodyPr/>
        <a:lstStyle/>
        <a:p>
          <a:pPr algn="just"/>
          <a:endParaRPr lang="es-ES" sz="2200">
            <a:latin typeface="Times New Roman" pitchFamily="18" charset="0"/>
            <a:cs typeface="Times New Roman" pitchFamily="18" charset="0"/>
          </a:endParaRPr>
        </a:p>
      </dgm:t>
    </dgm:pt>
    <dgm:pt modelId="{FDE1E8E1-A202-4DCA-A93B-FBE26DBC71B8}" type="sibTrans" cxnId="{7404C35C-1CF3-41F2-8DC0-8F112714CFEC}">
      <dgm:prSet/>
      <dgm:spPr/>
      <dgm:t>
        <a:bodyPr/>
        <a:lstStyle/>
        <a:p>
          <a:pPr algn="just"/>
          <a:endParaRPr lang="es-ES" sz="2200">
            <a:latin typeface="Times New Roman" pitchFamily="18" charset="0"/>
            <a:cs typeface="Times New Roman" pitchFamily="18" charset="0"/>
          </a:endParaRPr>
        </a:p>
      </dgm:t>
    </dgm:pt>
    <dgm:pt modelId="{A3D31788-AF8C-4B10-98DC-5734BA40B6E6}">
      <dgm:prSet phldrT="[Texto]" custT="1"/>
      <dgm:spPr/>
      <dgm:t>
        <a:bodyPr/>
        <a:lstStyle/>
        <a:p>
          <a:pPr algn="just"/>
          <a:r>
            <a:rPr lang="es-ES" sz="2200" dirty="0" smtClean="0">
              <a:latin typeface="Times New Roman" pitchFamily="18" charset="0"/>
              <a:cs typeface="Times New Roman" pitchFamily="18" charset="0"/>
            </a:rPr>
            <a:t>Según Marín, 2007 </a:t>
          </a:r>
          <a:r>
            <a:rPr lang="es-ES" sz="2200" i="1" dirty="0" smtClean="0">
              <a:latin typeface="Times New Roman" pitchFamily="18" charset="0"/>
              <a:cs typeface="Times New Roman" pitchFamily="18" charset="0"/>
            </a:rPr>
            <a:t>T. </a:t>
          </a:r>
          <a:r>
            <a:rPr lang="es-ES" sz="2200" i="1" dirty="0" err="1" smtClean="0">
              <a:latin typeface="Times New Roman" pitchFamily="18" charset="0"/>
              <a:cs typeface="Times New Roman" pitchFamily="18" charset="0"/>
            </a:rPr>
            <a:t>palmi</a:t>
          </a:r>
          <a:r>
            <a:rPr lang="es-ES" sz="22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s-ES" sz="2200" i="0" dirty="0" smtClean="0">
              <a:latin typeface="Times New Roman" pitchFamily="18" charset="0"/>
              <a:cs typeface="Times New Roman" pitchFamily="18" charset="0"/>
            </a:rPr>
            <a:t>es una plaga agresiva, representando el 4,61% </a:t>
          </a:r>
          <a:endParaRPr lang="es-ES" sz="2200" dirty="0">
            <a:latin typeface="Times New Roman" pitchFamily="18" charset="0"/>
            <a:cs typeface="Times New Roman" pitchFamily="18" charset="0"/>
          </a:endParaRPr>
        </a:p>
      </dgm:t>
    </dgm:pt>
    <dgm:pt modelId="{B3B9DA13-09D6-4718-9670-7F81F521ED6F}" type="parTrans" cxnId="{DF0A8CB2-78F0-4F3A-A6AB-030189F45977}">
      <dgm:prSet/>
      <dgm:spPr/>
      <dgm:t>
        <a:bodyPr/>
        <a:lstStyle/>
        <a:p>
          <a:pPr algn="just"/>
          <a:endParaRPr lang="es-ES" sz="2200">
            <a:latin typeface="Times New Roman" pitchFamily="18" charset="0"/>
            <a:cs typeface="Times New Roman" pitchFamily="18" charset="0"/>
          </a:endParaRPr>
        </a:p>
      </dgm:t>
    </dgm:pt>
    <dgm:pt modelId="{C39E8A6A-5E12-472E-9D01-F3AB39932F9B}" type="sibTrans" cxnId="{DF0A8CB2-78F0-4F3A-A6AB-030189F45977}">
      <dgm:prSet/>
      <dgm:spPr/>
      <dgm:t>
        <a:bodyPr/>
        <a:lstStyle/>
        <a:p>
          <a:pPr algn="just"/>
          <a:endParaRPr lang="es-ES" sz="2200">
            <a:latin typeface="Times New Roman" pitchFamily="18" charset="0"/>
            <a:cs typeface="Times New Roman" pitchFamily="18" charset="0"/>
          </a:endParaRPr>
        </a:p>
      </dgm:t>
    </dgm:pt>
    <dgm:pt modelId="{F5EF9A08-66DD-4309-B4AA-F0C688173E58}">
      <dgm:prSet phldrT="[Texto]" custT="1"/>
      <dgm:spPr/>
      <dgm:t>
        <a:bodyPr/>
        <a:lstStyle/>
        <a:p>
          <a:pPr algn="just"/>
          <a:r>
            <a:rPr lang="es-ES" sz="2200" dirty="0" smtClean="0">
              <a:latin typeface="Times New Roman" pitchFamily="18" charset="0"/>
              <a:cs typeface="Times New Roman" pitchFamily="18" charset="0"/>
            </a:rPr>
            <a:t>La Zona Sur presenta un grado de afectación tipo 3 (ataque severo) y la Zona Norte un grado de afectación tipo 1 (ataque leve) </a:t>
          </a:r>
          <a:endParaRPr lang="es-ES" sz="2200" dirty="0">
            <a:latin typeface="Times New Roman" pitchFamily="18" charset="0"/>
            <a:cs typeface="Times New Roman" pitchFamily="18" charset="0"/>
          </a:endParaRPr>
        </a:p>
      </dgm:t>
    </dgm:pt>
    <dgm:pt modelId="{97EBA74C-6D3C-4D2C-A8B1-6D2D2D2D3533}" type="parTrans" cxnId="{0985F6EB-5655-49E3-AFF9-49ACBB5BC744}">
      <dgm:prSet/>
      <dgm:spPr/>
      <dgm:t>
        <a:bodyPr/>
        <a:lstStyle/>
        <a:p>
          <a:pPr algn="just"/>
          <a:endParaRPr lang="es-ES" sz="2200">
            <a:latin typeface="Times New Roman" pitchFamily="18" charset="0"/>
            <a:cs typeface="Times New Roman" pitchFamily="18" charset="0"/>
          </a:endParaRPr>
        </a:p>
      </dgm:t>
    </dgm:pt>
    <dgm:pt modelId="{848C7A56-2ACF-438D-984F-462E0C045992}" type="sibTrans" cxnId="{0985F6EB-5655-49E3-AFF9-49ACBB5BC744}">
      <dgm:prSet/>
      <dgm:spPr/>
      <dgm:t>
        <a:bodyPr/>
        <a:lstStyle/>
        <a:p>
          <a:pPr algn="just"/>
          <a:endParaRPr lang="es-ES" sz="2200">
            <a:latin typeface="Times New Roman" pitchFamily="18" charset="0"/>
            <a:cs typeface="Times New Roman" pitchFamily="18" charset="0"/>
          </a:endParaRPr>
        </a:p>
      </dgm:t>
    </dgm:pt>
    <dgm:pt modelId="{B6F1D561-4DC3-4E91-87CA-9788233395FD}" type="pres">
      <dgm:prSet presAssocID="{966664AE-C62F-4735-87B5-F7AFA19C79A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B46B0E2D-F335-4844-B294-EBA296490C1C}" type="pres">
      <dgm:prSet presAssocID="{966664AE-C62F-4735-87B5-F7AFA19C79A1}" presName="Name1" presStyleCnt="0"/>
      <dgm:spPr/>
    </dgm:pt>
    <dgm:pt modelId="{0F119269-9202-4814-B713-2DCB3003CCEF}" type="pres">
      <dgm:prSet presAssocID="{966664AE-C62F-4735-87B5-F7AFA19C79A1}" presName="cycle" presStyleCnt="0"/>
      <dgm:spPr/>
    </dgm:pt>
    <dgm:pt modelId="{DE135CD3-BD66-40B0-8D33-B4A7A24D4945}" type="pres">
      <dgm:prSet presAssocID="{966664AE-C62F-4735-87B5-F7AFA19C79A1}" presName="srcNode" presStyleLbl="node1" presStyleIdx="0" presStyleCnt="3"/>
      <dgm:spPr/>
    </dgm:pt>
    <dgm:pt modelId="{684100F6-EB0F-4398-8A3A-14BA7CF61E67}" type="pres">
      <dgm:prSet presAssocID="{966664AE-C62F-4735-87B5-F7AFA19C79A1}" presName="conn" presStyleLbl="parChTrans1D2" presStyleIdx="0" presStyleCnt="1"/>
      <dgm:spPr/>
      <dgm:t>
        <a:bodyPr/>
        <a:lstStyle/>
        <a:p>
          <a:endParaRPr lang="es-ES"/>
        </a:p>
      </dgm:t>
    </dgm:pt>
    <dgm:pt modelId="{D25A80A2-5CA2-462D-A8A6-E9A939A5E226}" type="pres">
      <dgm:prSet presAssocID="{966664AE-C62F-4735-87B5-F7AFA19C79A1}" presName="extraNode" presStyleLbl="node1" presStyleIdx="0" presStyleCnt="3"/>
      <dgm:spPr/>
    </dgm:pt>
    <dgm:pt modelId="{894F488A-834C-4D2D-8000-53503DFB209F}" type="pres">
      <dgm:prSet presAssocID="{966664AE-C62F-4735-87B5-F7AFA19C79A1}" presName="dstNode" presStyleLbl="node1" presStyleIdx="0" presStyleCnt="3"/>
      <dgm:spPr/>
    </dgm:pt>
    <dgm:pt modelId="{3327BCF5-260D-4180-B27B-C6058D552D48}" type="pres">
      <dgm:prSet presAssocID="{1B7C6BE1-5C50-4F0A-9FC6-D04E21C59A0D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A61BDDF-7823-4F6B-9F2C-7A15AEA696AE}" type="pres">
      <dgm:prSet presAssocID="{1B7C6BE1-5C50-4F0A-9FC6-D04E21C59A0D}" presName="accent_1" presStyleCnt="0"/>
      <dgm:spPr/>
    </dgm:pt>
    <dgm:pt modelId="{F79E177D-A68F-419F-834A-065F199AA315}" type="pres">
      <dgm:prSet presAssocID="{1B7C6BE1-5C50-4F0A-9FC6-D04E21C59A0D}" presName="accentRepeatNode" presStyleLbl="solidFgAcc1" presStyleIdx="0" presStyleCnt="3"/>
      <dgm:spPr/>
    </dgm:pt>
    <dgm:pt modelId="{6152EF55-5967-4859-B8F5-175BB1C92E2E}" type="pres">
      <dgm:prSet presAssocID="{A3D31788-AF8C-4B10-98DC-5734BA40B6E6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1A74B44-8252-4B75-940F-67A56C7B56DE}" type="pres">
      <dgm:prSet presAssocID="{A3D31788-AF8C-4B10-98DC-5734BA40B6E6}" presName="accent_2" presStyleCnt="0"/>
      <dgm:spPr/>
    </dgm:pt>
    <dgm:pt modelId="{8EA11942-4F1B-4F70-A5B2-546AB01B7226}" type="pres">
      <dgm:prSet presAssocID="{A3D31788-AF8C-4B10-98DC-5734BA40B6E6}" presName="accentRepeatNode" presStyleLbl="solidFgAcc1" presStyleIdx="1" presStyleCnt="3"/>
      <dgm:spPr/>
    </dgm:pt>
    <dgm:pt modelId="{CF4F49E0-61D4-4732-A1A5-80539A4B7CD6}" type="pres">
      <dgm:prSet presAssocID="{F5EF9A08-66DD-4309-B4AA-F0C688173E58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682DA57-DDF2-49AD-A85A-9B2376D6775B}" type="pres">
      <dgm:prSet presAssocID="{F5EF9A08-66DD-4309-B4AA-F0C688173E58}" presName="accent_3" presStyleCnt="0"/>
      <dgm:spPr/>
    </dgm:pt>
    <dgm:pt modelId="{2D1AC3EB-CA8B-4AEB-9472-1010750075E9}" type="pres">
      <dgm:prSet presAssocID="{F5EF9A08-66DD-4309-B4AA-F0C688173E58}" presName="accentRepeatNode" presStyleLbl="solidFgAcc1" presStyleIdx="2" presStyleCnt="3"/>
      <dgm:spPr/>
    </dgm:pt>
  </dgm:ptLst>
  <dgm:cxnLst>
    <dgm:cxn modelId="{DF0A8CB2-78F0-4F3A-A6AB-030189F45977}" srcId="{966664AE-C62F-4735-87B5-F7AFA19C79A1}" destId="{A3D31788-AF8C-4B10-98DC-5734BA40B6E6}" srcOrd="1" destOrd="0" parTransId="{B3B9DA13-09D6-4718-9670-7F81F521ED6F}" sibTransId="{C39E8A6A-5E12-472E-9D01-F3AB39932F9B}"/>
    <dgm:cxn modelId="{FF9ACAC8-D748-42D2-A747-BB418F62948D}" type="presOf" srcId="{1B7C6BE1-5C50-4F0A-9FC6-D04E21C59A0D}" destId="{3327BCF5-260D-4180-B27B-C6058D552D48}" srcOrd="0" destOrd="0" presId="urn:microsoft.com/office/officeart/2008/layout/VerticalCurvedList"/>
    <dgm:cxn modelId="{1A87270D-9AED-4073-B677-03468949073E}" type="presOf" srcId="{966664AE-C62F-4735-87B5-F7AFA19C79A1}" destId="{B6F1D561-4DC3-4E91-87CA-9788233395FD}" srcOrd="0" destOrd="0" presId="urn:microsoft.com/office/officeart/2008/layout/VerticalCurvedList"/>
    <dgm:cxn modelId="{BB8B2DE3-F8C5-489E-BCE3-642E6F70F33F}" type="presOf" srcId="{F5EF9A08-66DD-4309-B4AA-F0C688173E58}" destId="{CF4F49E0-61D4-4732-A1A5-80539A4B7CD6}" srcOrd="0" destOrd="0" presId="urn:microsoft.com/office/officeart/2008/layout/VerticalCurvedList"/>
    <dgm:cxn modelId="{C356EE20-4709-41AB-A226-023B245DAD6B}" type="presOf" srcId="{FDE1E8E1-A202-4DCA-A93B-FBE26DBC71B8}" destId="{684100F6-EB0F-4398-8A3A-14BA7CF61E67}" srcOrd="0" destOrd="0" presId="urn:microsoft.com/office/officeart/2008/layout/VerticalCurvedList"/>
    <dgm:cxn modelId="{149ABE26-EB39-4B9E-8BF8-0C6A401973AD}" type="presOf" srcId="{A3D31788-AF8C-4B10-98DC-5734BA40B6E6}" destId="{6152EF55-5967-4859-B8F5-175BB1C92E2E}" srcOrd="0" destOrd="0" presId="urn:microsoft.com/office/officeart/2008/layout/VerticalCurvedList"/>
    <dgm:cxn modelId="{0985F6EB-5655-49E3-AFF9-49ACBB5BC744}" srcId="{966664AE-C62F-4735-87B5-F7AFA19C79A1}" destId="{F5EF9A08-66DD-4309-B4AA-F0C688173E58}" srcOrd="2" destOrd="0" parTransId="{97EBA74C-6D3C-4D2C-A8B1-6D2D2D2D3533}" sibTransId="{848C7A56-2ACF-438D-984F-462E0C045992}"/>
    <dgm:cxn modelId="{7404C35C-1CF3-41F2-8DC0-8F112714CFEC}" srcId="{966664AE-C62F-4735-87B5-F7AFA19C79A1}" destId="{1B7C6BE1-5C50-4F0A-9FC6-D04E21C59A0D}" srcOrd="0" destOrd="0" parTransId="{8C53F737-BC3E-4F33-90D1-7A9B43E96BB1}" sibTransId="{FDE1E8E1-A202-4DCA-A93B-FBE26DBC71B8}"/>
    <dgm:cxn modelId="{D25532F5-98E5-4588-8665-7501808EA1D4}" type="presParOf" srcId="{B6F1D561-4DC3-4E91-87CA-9788233395FD}" destId="{B46B0E2D-F335-4844-B294-EBA296490C1C}" srcOrd="0" destOrd="0" presId="urn:microsoft.com/office/officeart/2008/layout/VerticalCurvedList"/>
    <dgm:cxn modelId="{3800F6E3-C2FF-4D9B-9CAC-38CCD554864B}" type="presParOf" srcId="{B46B0E2D-F335-4844-B294-EBA296490C1C}" destId="{0F119269-9202-4814-B713-2DCB3003CCEF}" srcOrd="0" destOrd="0" presId="urn:microsoft.com/office/officeart/2008/layout/VerticalCurvedList"/>
    <dgm:cxn modelId="{C14F9D22-E6C6-40FC-9684-52B77AAEA7EE}" type="presParOf" srcId="{0F119269-9202-4814-B713-2DCB3003CCEF}" destId="{DE135CD3-BD66-40B0-8D33-B4A7A24D4945}" srcOrd="0" destOrd="0" presId="urn:microsoft.com/office/officeart/2008/layout/VerticalCurvedList"/>
    <dgm:cxn modelId="{5993B510-0DA5-4872-B5AC-44F28FAFB809}" type="presParOf" srcId="{0F119269-9202-4814-B713-2DCB3003CCEF}" destId="{684100F6-EB0F-4398-8A3A-14BA7CF61E67}" srcOrd="1" destOrd="0" presId="urn:microsoft.com/office/officeart/2008/layout/VerticalCurvedList"/>
    <dgm:cxn modelId="{5AD96730-6002-4DE6-A413-A6A285B56DB1}" type="presParOf" srcId="{0F119269-9202-4814-B713-2DCB3003CCEF}" destId="{D25A80A2-5CA2-462D-A8A6-E9A939A5E226}" srcOrd="2" destOrd="0" presId="urn:microsoft.com/office/officeart/2008/layout/VerticalCurvedList"/>
    <dgm:cxn modelId="{531E0E65-E140-4B5A-BDE5-2755D604BC2F}" type="presParOf" srcId="{0F119269-9202-4814-B713-2DCB3003CCEF}" destId="{894F488A-834C-4D2D-8000-53503DFB209F}" srcOrd="3" destOrd="0" presId="urn:microsoft.com/office/officeart/2008/layout/VerticalCurvedList"/>
    <dgm:cxn modelId="{BA4BD513-1EC1-4FCF-B417-C9BDD5E5BECA}" type="presParOf" srcId="{B46B0E2D-F335-4844-B294-EBA296490C1C}" destId="{3327BCF5-260D-4180-B27B-C6058D552D48}" srcOrd="1" destOrd="0" presId="urn:microsoft.com/office/officeart/2008/layout/VerticalCurvedList"/>
    <dgm:cxn modelId="{749CDC86-A845-47C4-B919-D44DB95E53C6}" type="presParOf" srcId="{B46B0E2D-F335-4844-B294-EBA296490C1C}" destId="{EA61BDDF-7823-4F6B-9F2C-7A15AEA696AE}" srcOrd="2" destOrd="0" presId="urn:microsoft.com/office/officeart/2008/layout/VerticalCurvedList"/>
    <dgm:cxn modelId="{21830947-CFFB-4BF8-823C-810257D8C2C5}" type="presParOf" srcId="{EA61BDDF-7823-4F6B-9F2C-7A15AEA696AE}" destId="{F79E177D-A68F-419F-834A-065F199AA315}" srcOrd="0" destOrd="0" presId="urn:microsoft.com/office/officeart/2008/layout/VerticalCurvedList"/>
    <dgm:cxn modelId="{06CCF0B0-259F-4332-9A4A-1E979F7594A1}" type="presParOf" srcId="{B46B0E2D-F335-4844-B294-EBA296490C1C}" destId="{6152EF55-5967-4859-B8F5-175BB1C92E2E}" srcOrd="3" destOrd="0" presId="urn:microsoft.com/office/officeart/2008/layout/VerticalCurvedList"/>
    <dgm:cxn modelId="{09ECB54A-D76A-42A1-A860-D09F9ED9977F}" type="presParOf" srcId="{B46B0E2D-F335-4844-B294-EBA296490C1C}" destId="{91A74B44-8252-4B75-940F-67A56C7B56DE}" srcOrd="4" destOrd="0" presId="urn:microsoft.com/office/officeart/2008/layout/VerticalCurvedList"/>
    <dgm:cxn modelId="{20C9A324-499F-484F-938A-624A2487C164}" type="presParOf" srcId="{91A74B44-8252-4B75-940F-67A56C7B56DE}" destId="{8EA11942-4F1B-4F70-A5B2-546AB01B7226}" srcOrd="0" destOrd="0" presId="urn:microsoft.com/office/officeart/2008/layout/VerticalCurvedList"/>
    <dgm:cxn modelId="{F72EBDE9-E88F-4226-855D-A56E3AE020F0}" type="presParOf" srcId="{B46B0E2D-F335-4844-B294-EBA296490C1C}" destId="{CF4F49E0-61D4-4732-A1A5-80539A4B7CD6}" srcOrd="5" destOrd="0" presId="urn:microsoft.com/office/officeart/2008/layout/VerticalCurvedList"/>
    <dgm:cxn modelId="{C263420F-C46E-4C9F-AD2D-164F1AD29134}" type="presParOf" srcId="{B46B0E2D-F335-4844-B294-EBA296490C1C}" destId="{F682DA57-DDF2-49AD-A85A-9B2376D6775B}" srcOrd="6" destOrd="0" presId="urn:microsoft.com/office/officeart/2008/layout/VerticalCurvedList"/>
    <dgm:cxn modelId="{D05A732D-BA3D-4CF2-9B60-77A62F7BE37E}" type="presParOf" srcId="{F682DA57-DDF2-49AD-A85A-9B2376D6775B}" destId="{2D1AC3EB-CA8B-4AEB-9472-1010750075E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57FCE66-3A60-402E-8CB6-C2B26EFD6F17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FBF14BD1-5BA5-4AA3-AB72-2394D7FEEFCF}">
      <dgm:prSet phldrT="[Texto]" custT="1"/>
      <dgm:spPr/>
      <dgm:t>
        <a:bodyPr/>
        <a:lstStyle/>
        <a:p>
          <a:pPr algn="just"/>
          <a:r>
            <a:rPr lang="es-ES" sz="2100" dirty="0" smtClean="0">
              <a:latin typeface="Times New Roman" pitchFamily="18" charset="0"/>
              <a:cs typeface="Times New Roman" pitchFamily="18" charset="0"/>
            </a:rPr>
            <a:t>Según </a:t>
          </a:r>
          <a:r>
            <a:rPr lang="es-ES" sz="2100" dirty="0" err="1" smtClean="0">
              <a:latin typeface="Times New Roman" pitchFamily="18" charset="0"/>
              <a:cs typeface="Times New Roman" pitchFamily="18" charset="0"/>
            </a:rPr>
            <a:t>Moritz</a:t>
          </a:r>
          <a:r>
            <a:rPr lang="es-ES" sz="2100" dirty="0" smtClean="0">
              <a:latin typeface="Times New Roman" pitchFamily="18" charset="0"/>
              <a:cs typeface="Times New Roman" pitchFamily="18" charset="0"/>
            </a:rPr>
            <a:t> et al., 2004 existen diferencias entre el género </a:t>
          </a:r>
          <a:r>
            <a:rPr lang="es-ES" sz="2100" i="1" dirty="0" err="1" smtClean="0">
              <a:latin typeface="Times New Roman" pitchFamily="18" charset="0"/>
              <a:cs typeface="Times New Roman" pitchFamily="18" charset="0"/>
            </a:rPr>
            <a:t>Frankliniella</a:t>
          </a:r>
          <a:r>
            <a:rPr lang="es-ES" sz="21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s-ES" sz="2100" i="0" dirty="0" smtClean="0">
              <a:latin typeface="Times New Roman" pitchFamily="18" charset="0"/>
              <a:cs typeface="Times New Roman" pitchFamily="18" charset="0"/>
            </a:rPr>
            <a:t>y el género </a:t>
          </a:r>
          <a:r>
            <a:rPr lang="es-ES" sz="2100" i="1" dirty="0" smtClean="0">
              <a:latin typeface="Times New Roman" pitchFamily="18" charset="0"/>
              <a:cs typeface="Times New Roman" pitchFamily="18" charset="0"/>
            </a:rPr>
            <a:t>Thrips</a:t>
          </a:r>
          <a:endParaRPr lang="es-ES" sz="2100" dirty="0">
            <a:latin typeface="Times New Roman" pitchFamily="18" charset="0"/>
            <a:cs typeface="Times New Roman" pitchFamily="18" charset="0"/>
          </a:endParaRPr>
        </a:p>
      </dgm:t>
    </dgm:pt>
    <dgm:pt modelId="{1B7D4450-D91D-4D98-9C25-EDA0C271EA15}" type="parTrans" cxnId="{99B7A6E0-EAF1-4106-92B2-27A04B1AD542}">
      <dgm:prSet/>
      <dgm:spPr/>
      <dgm:t>
        <a:bodyPr/>
        <a:lstStyle/>
        <a:p>
          <a:pPr algn="just"/>
          <a:endParaRPr lang="es-ES" sz="2100">
            <a:latin typeface="Times New Roman" pitchFamily="18" charset="0"/>
            <a:cs typeface="Times New Roman" pitchFamily="18" charset="0"/>
          </a:endParaRPr>
        </a:p>
      </dgm:t>
    </dgm:pt>
    <dgm:pt modelId="{017CFCF2-5B07-4352-80F7-2D7ED8A73584}" type="sibTrans" cxnId="{99B7A6E0-EAF1-4106-92B2-27A04B1AD542}">
      <dgm:prSet/>
      <dgm:spPr/>
      <dgm:t>
        <a:bodyPr/>
        <a:lstStyle/>
        <a:p>
          <a:pPr algn="just"/>
          <a:endParaRPr lang="es-ES" sz="2100">
            <a:latin typeface="Times New Roman" pitchFamily="18" charset="0"/>
            <a:cs typeface="Times New Roman" pitchFamily="18" charset="0"/>
          </a:endParaRPr>
        </a:p>
      </dgm:t>
    </dgm:pt>
    <dgm:pt modelId="{F6A1EA76-69AF-4657-B081-071168D7835B}">
      <dgm:prSet phldrT="[Texto]" custT="1"/>
      <dgm:spPr/>
      <dgm:t>
        <a:bodyPr/>
        <a:lstStyle/>
        <a:p>
          <a:pPr algn="just"/>
          <a:r>
            <a:rPr lang="es-ES" sz="2100" dirty="0" smtClean="0">
              <a:latin typeface="Times New Roman" pitchFamily="18" charset="0"/>
              <a:cs typeface="Times New Roman" pitchFamily="18" charset="0"/>
            </a:rPr>
            <a:t>Dispersión eólica y hospederos alternantes son factores que pueden provocar diferencias significativas entre las zonas de estudio</a:t>
          </a:r>
          <a:endParaRPr lang="es-ES" sz="2100" dirty="0">
            <a:latin typeface="Times New Roman" pitchFamily="18" charset="0"/>
            <a:cs typeface="Times New Roman" pitchFamily="18" charset="0"/>
          </a:endParaRPr>
        </a:p>
      </dgm:t>
    </dgm:pt>
    <dgm:pt modelId="{9DF289D2-82BC-4C39-A05F-609123F510F9}" type="parTrans" cxnId="{970A2A70-AFA4-4871-B718-8021398C21DF}">
      <dgm:prSet/>
      <dgm:spPr/>
      <dgm:t>
        <a:bodyPr/>
        <a:lstStyle/>
        <a:p>
          <a:pPr algn="just"/>
          <a:endParaRPr lang="es-ES" sz="2100">
            <a:latin typeface="Times New Roman" pitchFamily="18" charset="0"/>
            <a:cs typeface="Times New Roman" pitchFamily="18" charset="0"/>
          </a:endParaRPr>
        </a:p>
      </dgm:t>
    </dgm:pt>
    <dgm:pt modelId="{EA99FCFC-835E-485B-BFF9-3F912E6F6F14}" type="sibTrans" cxnId="{970A2A70-AFA4-4871-B718-8021398C21DF}">
      <dgm:prSet/>
      <dgm:spPr/>
      <dgm:t>
        <a:bodyPr/>
        <a:lstStyle/>
        <a:p>
          <a:pPr algn="just"/>
          <a:endParaRPr lang="es-ES" sz="2100">
            <a:latin typeface="Times New Roman" pitchFamily="18" charset="0"/>
            <a:cs typeface="Times New Roman" pitchFamily="18" charset="0"/>
          </a:endParaRPr>
        </a:p>
      </dgm:t>
    </dgm:pt>
    <dgm:pt modelId="{5DEC81CF-B7ED-4318-BE1D-A1E8C0621884}">
      <dgm:prSet phldrT="[Texto]" custT="1"/>
      <dgm:spPr/>
      <dgm:t>
        <a:bodyPr/>
        <a:lstStyle/>
        <a:p>
          <a:pPr algn="just"/>
          <a:r>
            <a:rPr lang="es-ES" sz="2100" dirty="0" smtClean="0">
              <a:latin typeface="Times New Roman" pitchFamily="18" charset="0"/>
              <a:cs typeface="Times New Roman" pitchFamily="18" charset="0"/>
            </a:rPr>
            <a:t>Trabajos de identificación de plagas cuarentenarias en Ecuador, presentan una descripción no confiable</a:t>
          </a:r>
          <a:endParaRPr lang="es-ES" sz="2100" dirty="0">
            <a:latin typeface="Times New Roman" pitchFamily="18" charset="0"/>
            <a:cs typeface="Times New Roman" pitchFamily="18" charset="0"/>
          </a:endParaRPr>
        </a:p>
      </dgm:t>
    </dgm:pt>
    <dgm:pt modelId="{D8FE30B8-2D60-42F3-88B8-DC17FE734D36}" type="parTrans" cxnId="{0863CC78-FEA5-4BE3-91F8-7B9FF76C33E4}">
      <dgm:prSet/>
      <dgm:spPr/>
      <dgm:t>
        <a:bodyPr/>
        <a:lstStyle/>
        <a:p>
          <a:pPr algn="just"/>
          <a:endParaRPr lang="es-ES" sz="2100">
            <a:latin typeface="Times New Roman" pitchFamily="18" charset="0"/>
            <a:cs typeface="Times New Roman" pitchFamily="18" charset="0"/>
          </a:endParaRPr>
        </a:p>
      </dgm:t>
    </dgm:pt>
    <dgm:pt modelId="{221EB185-1861-4FC8-8E68-7768516E9EF1}" type="sibTrans" cxnId="{0863CC78-FEA5-4BE3-91F8-7B9FF76C33E4}">
      <dgm:prSet/>
      <dgm:spPr/>
      <dgm:t>
        <a:bodyPr/>
        <a:lstStyle/>
        <a:p>
          <a:pPr algn="just"/>
          <a:endParaRPr lang="es-ES" sz="2100">
            <a:latin typeface="Times New Roman" pitchFamily="18" charset="0"/>
            <a:cs typeface="Times New Roman" pitchFamily="18" charset="0"/>
          </a:endParaRPr>
        </a:p>
      </dgm:t>
    </dgm:pt>
    <dgm:pt modelId="{0BEADEAD-FC7B-4BAA-A988-BBB38872C951}">
      <dgm:prSet phldrT="[Texto]" custT="1"/>
      <dgm:spPr/>
      <dgm:t>
        <a:bodyPr/>
        <a:lstStyle/>
        <a:p>
          <a:pPr algn="just"/>
          <a:r>
            <a:rPr lang="es-ES" sz="2100" dirty="0" smtClean="0">
              <a:latin typeface="Times New Roman" pitchFamily="18" charset="0"/>
              <a:cs typeface="Times New Roman" pitchFamily="18" charset="0"/>
            </a:rPr>
            <a:t>Según </a:t>
          </a:r>
          <a:r>
            <a:rPr lang="es-ES" sz="2100" dirty="0" err="1" smtClean="0">
              <a:latin typeface="Times New Roman" pitchFamily="18" charset="0"/>
              <a:cs typeface="Times New Roman" pitchFamily="18" charset="0"/>
            </a:rPr>
            <a:t>Moritz</a:t>
          </a:r>
          <a:r>
            <a:rPr lang="es-ES" sz="2100" dirty="0" smtClean="0">
              <a:latin typeface="Times New Roman" pitchFamily="18" charset="0"/>
              <a:cs typeface="Times New Roman" pitchFamily="18" charset="0"/>
            </a:rPr>
            <a:t> et al., 2004 </a:t>
          </a:r>
          <a:r>
            <a:rPr lang="es-ES" sz="2100" i="1" dirty="0" smtClean="0">
              <a:latin typeface="Times New Roman" pitchFamily="18" charset="0"/>
              <a:cs typeface="Times New Roman" pitchFamily="18" charset="0"/>
            </a:rPr>
            <a:t>T. tabaci </a:t>
          </a:r>
          <a:r>
            <a:rPr lang="es-ES" sz="2100" i="0" dirty="0" smtClean="0">
              <a:latin typeface="Times New Roman" pitchFamily="18" charset="0"/>
              <a:cs typeface="Times New Roman" pitchFamily="18" charset="0"/>
            </a:rPr>
            <a:t>y </a:t>
          </a:r>
          <a:r>
            <a:rPr lang="es-ES" sz="2100" i="1" dirty="0" smtClean="0">
              <a:latin typeface="Times New Roman" pitchFamily="18" charset="0"/>
              <a:cs typeface="Times New Roman" pitchFamily="18" charset="0"/>
            </a:rPr>
            <a:t>T. </a:t>
          </a:r>
          <a:r>
            <a:rPr lang="es-ES" sz="2100" i="1" dirty="0" err="1" smtClean="0">
              <a:latin typeface="Times New Roman" pitchFamily="18" charset="0"/>
              <a:cs typeface="Times New Roman" pitchFamily="18" charset="0"/>
            </a:rPr>
            <a:t>palmi</a:t>
          </a:r>
          <a:r>
            <a:rPr lang="es-ES" sz="2100" i="0" dirty="0" smtClean="0">
              <a:latin typeface="Times New Roman" pitchFamily="18" charset="0"/>
              <a:cs typeface="Times New Roman" pitchFamily="18" charset="0"/>
            </a:rPr>
            <a:t> tienen diferencias taxonómicas significativas</a:t>
          </a:r>
          <a:endParaRPr lang="es-ES" sz="2100" i="1" dirty="0">
            <a:latin typeface="Times New Roman" pitchFamily="18" charset="0"/>
            <a:cs typeface="Times New Roman" pitchFamily="18" charset="0"/>
          </a:endParaRPr>
        </a:p>
      </dgm:t>
    </dgm:pt>
    <dgm:pt modelId="{9E42CAB6-998F-4243-9BED-EDC0B62FEC53}" type="parTrans" cxnId="{E829D8B5-E2CA-49D8-84D4-710F0855975B}">
      <dgm:prSet/>
      <dgm:spPr/>
      <dgm:t>
        <a:bodyPr/>
        <a:lstStyle/>
        <a:p>
          <a:pPr algn="just"/>
          <a:endParaRPr lang="es-ES" sz="2100">
            <a:latin typeface="Times New Roman" pitchFamily="18" charset="0"/>
            <a:cs typeface="Times New Roman" pitchFamily="18" charset="0"/>
          </a:endParaRPr>
        </a:p>
      </dgm:t>
    </dgm:pt>
    <dgm:pt modelId="{C9311707-BA3C-4369-AF77-B7F5EF890122}" type="sibTrans" cxnId="{E829D8B5-E2CA-49D8-84D4-710F0855975B}">
      <dgm:prSet/>
      <dgm:spPr/>
      <dgm:t>
        <a:bodyPr/>
        <a:lstStyle/>
        <a:p>
          <a:pPr algn="just"/>
          <a:endParaRPr lang="es-ES" sz="2100">
            <a:latin typeface="Times New Roman" pitchFamily="18" charset="0"/>
            <a:cs typeface="Times New Roman" pitchFamily="18" charset="0"/>
          </a:endParaRPr>
        </a:p>
      </dgm:t>
    </dgm:pt>
    <dgm:pt modelId="{FD9169CC-04B2-4747-958F-34CD0BB3A48C}" type="pres">
      <dgm:prSet presAssocID="{857FCE66-3A60-402E-8CB6-C2B26EFD6F1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5DAD17E1-2FCE-40B4-9CFA-ECD764C025D9}" type="pres">
      <dgm:prSet presAssocID="{857FCE66-3A60-402E-8CB6-C2B26EFD6F17}" presName="Name1" presStyleCnt="0"/>
      <dgm:spPr/>
    </dgm:pt>
    <dgm:pt modelId="{9295FC21-DAA9-442B-8BFD-C45DAB739E9D}" type="pres">
      <dgm:prSet presAssocID="{857FCE66-3A60-402E-8CB6-C2B26EFD6F17}" presName="cycle" presStyleCnt="0"/>
      <dgm:spPr/>
    </dgm:pt>
    <dgm:pt modelId="{7932F32C-80DA-4E6E-A56D-6DB883762349}" type="pres">
      <dgm:prSet presAssocID="{857FCE66-3A60-402E-8CB6-C2B26EFD6F17}" presName="srcNode" presStyleLbl="node1" presStyleIdx="0" presStyleCnt="4"/>
      <dgm:spPr/>
    </dgm:pt>
    <dgm:pt modelId="{2316C9BF-1437-438D-BC2B-58A4461FAEE5}" type="pres">
      <dgm:prSet presAssocID="{857FCE66-3A60-402E-8CB6-C2B26EFD6F17}" presName="conn" presStyleLbl="parChTrans1D2" presStyleIdx="0" presStyleCnt="1"/>
      <dgm:spPr/>
      <dgm:t>
        <a:bodyPr/>
        <a:lstStyle/>
        <a:p>
          <a:endParaRPr lang="es-ES"/>
        </a:p>
      </dgm:t>
    </dgm:pt>
    <dgm:pt modelId="{C77BDA3E-1178-48B8-B79B-4718F814B3CB}" type="pres">
      <dgm:prSet presAssocID="{857FCE66-3A60-402E-8CB6-C2B26EFD6F17}" presName="extraNode" presStyleLbl="node1" presStyleIdx="0" presStyleCnt="4"/>
      <dgm:spPr/>
    </dgm:pt>
    <dgm:pt modelId="{4E264F49-AC11-45C7-ABFB-FB6A62467D38}" type="pres">
      <dgm:prSet presAssocID="{857FCE66-3A60-402E-8CB6-C2B26EFD6F17}" presName="dstNode" presStyleLbl="node1" presStyleIdx="0" presStyleCnt="4"/>
      <dgm:spPr/>
    </dgm:pt>
    <dgm:pt modelId="{84D81E36-F543-4854-A082-F887E1F9A4B2}" type="pres">
      <dgm:prSet presAssocID="{FBF14BD1-5BA5-4AA3-AB72-2394D7FEEFCF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8674588-2FC8-46CD-8EB8-540171F1A567}" type="pres">
      <dgm:prSet presAssocID="{FBF14BD1-5BA5-4AA3-AB72-2394D7FEEFCF}" presName="accent_1" presStyleCnt="0"/>
      <dgm:spPr/>
    </dgm:pt>
    <dgm:pt modelId="{F85CDB78-62DB-4FEC-B5E5-107A81CFDD72}" type="pres">
      <dgm:prSet presAssocID="{FBF14BD1-5BA5-4AA3-AB72-2394D7FEEFCF}" presName="accentRepeatNode" presStyleLbl="solidFgAcc1" presStyleIdx="0" presStyleCnt="4"/>
      <dgm:spPr/>
    </dgm:pt>
    <dgm:pt modelId="{39FA9E7F-3715-4EC7-9C3D-35314377EE17}" type="pres">
      <dgm:prSet presAssocID="{0BEADEAD-FC7B-4BAA-A988-BBB38872C951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123B456-5ED5-4F90-BB87-6F5113966BD6}" type="pres">
      <dgm:prSet presAssocID="{0BEADEAD-FC7B-4BAA-A988-BBB38872C951}" presName="accent_2" presStyleCnt="0"/>
      <dgm:spPr/>
    </dgm:pt>
    <dgm:pt modelId="{57A249EA-0BC4-417C-9A99-C823AF0A6E28}" type="pres">
      <dgm:prSet presAssocID="{0BEADEAD-FC7B-4BAA-A988-BBB38872C951}" presName="accentRepeatNode" presStyleLbl="solidFgAcc1" presStyleIdx="1" presStyleCnt="4"/>
      <dgm:spPr/>
    </dgm:pt>
    <dgm:pt modelId="{C56FC99F-34EB-4929-BAE5-EB023E69D0B8}" type="pres">
      <dgm:prSet presAssocID="{F6A1EA76-69AF-4657-B081-071168D7835B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077229C-78EF-46BD-9CFB-E3D47902EF84}" type="pres">
      <dgm:prSet presAssocID="{F6A1EA76-69AF-4657-B081-071168D7835B}" presName="accent_3" presStyleCnt="0"/>
      <dgm:spPr/>
    </dgm:pt>
    <dgm:pt modelId="{11CC2A3B-8FA1-4E5A-8EC1-CFFA2B418617}" type="pres">
      <dgm:prSet presAssocID="{F6A1EA76-69AF-4657-B081-071168D7835B}" presName="accentRepeatNode" presStyleLbl="solidFgAcc1" presStyleIdx="2" presStyleCnt="4"/>
      <dgm:spPr/>
    </dgm:pt>
    <dgm:pt modelId="{0705514C-5AA9-4129-B109-4CC6B70AEFEE}" type="pres">
      <dgm:prSet presAssocID="{5DEC81CF-B7ED-4318-BE1D-A1E8C0621884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A2810D3-6C0F-4653-8180-AF142B29600A}" type="pres">
      <dgm:prSet presAssocID="{5DEC81CF-B7ED-4318-BE1D-A1E8C0621884}" presName="accent_4" presStyleCnt="0"/>
      <dgm:spPr/>
    </dgm:pt>
    <dgm:pt modelId="{8D452BB2-A3FE-4784-BCC1-057A6FF1AC95}" type="pres">
      <dgm:prSet presAssocID="{5DEC81CF-B7ED-4318-BE1D-A1E8C0621884}" presName="accentRepeatNode" presStyleLbl="solidFgAcc1" presStyleIdx="3" presStyleCnt="4"/>
      <dgm:spPr/>
    </dgm:pt>
  </dgm:ptLst>
  <dgm:cxnLst>
    <dgm:cxn modelId="{0863CC78-FEA5-4BE3-91F8-7B9FF76C33E4}" srcId="{857FCE66-3A60-402E-8CB6-C2B26EFD6F17}" destId="{5DEC81CF-B7ED-4318-BE1D-A1E8C0621884}" srcOrd="3" destOrd="0" parTransId="{D8FE30B8-2D60-42F3-88B8-DC17FE734D36}" sibTransId="{221EB185-1861-4FC8-8E68-7768516E9EF1}"/>
    <dgm:cxn modelId="{99B7A6E0-EAF1-4106-92B2-27A04B1AD542}" srcId="{857FCE66-3A60-402E-8CB6-C2B26EFD6F17}" destId="{FBF14BD1-5BA5-4AA3-AB72-2394D7FEEFCF}" srcOrd="0" destOrd="0" parTransId="{1B7D4450-D91D-4D98-9C25-EDA0C271EA15}" sibTransId="{017CFCF2-5B07-4352-80F7-2D7ED8A73584}"/>
    <dgm:cxn modelId="{B14E291E-685E-40E5-BCED-B4497E93E36D}" type="presOf" srcId="{5DEC81CF-B7ED-4318-BE1D-A1E8C0621884}" destId="{0705514C-5AA9-4129-B109-4CC6B70AEFEE}" srcOrd="0" destOrd="0" presId="urn:microsoft.com/office/officeart/2008/layout/VerticalCurvedList"/>
    <dgm:cxn modelId="{13391E79-74B6-4899-8B5D-19B5439BD210}" type="presOf" srcId="{0BEADEAD-FC7B-4BAA-A988-BBB38872C951}" destId="{39FA9E7F-3715-4EC7-9C3D-35314377EE17}" srcOrd="0" destOrd="0" presId="urn:microsoft.com/office/officeart/2008/layout/VerticalCurvedList"/>
    <dgm:cxn modelId="{0CD7F834-1BA8-4D63-8699-C282200C763D}" type="presOf" srcId="{F6A1EA76-69AF-4657-B081-071168D7835B}" destId="{C56FC99F-34EB-4929-BAE5-EB023E69D0B8}" srcOrd="0" destOrd="0" presId="urn:microsoft.com/office/officeart/2008/layout/VerticalCurvedList"/>
    <dgm:cxn modelId="{970A2A70-AFA4-4871-B718-8021398C21DF}" srcId="{857FCE66-3A60-402E-8CB6-C2B26EFD6F17}" destId="{F6A1EA76-69AF-4657-B081-071168D7835B}" srcOrd="2" destOrd="0" parTransId="{9DF289D2-82BC-4C39-A05F-609123F510F9}" sibTransId="{EA99FCFC-835E-485B-BFF9-3F912E6F6F14}"/>
    <dgm:cxn modelId="{11B5065C-0C93-4197-A302-D0E49C24BAD2}" type="presOf" srcId="{857FCE66-3A60-402E-8CB6-C2B26EFD6F17}" destId="{FD9169CC-04B2-4747-958F-34CD0BB3A48C}" srcOrd="0" destOrd="0" presId="urn:microsoft.com/office/officeart/2008/layout/VerticalCurvedList"/>
    <dgm:cxn modelId="{E829D8B5-E2CA-49D8-84D4-710F0855975B}" srcId="{857FCE66-3A60-402E-8CB6-C2B26EFD6F17}" destId="{0BEADEAD-FC7B-4BAA-A988-BBB38872C951}" srcOrd="1" destOrd="0" parTransId="{9E42CAB6-998F-4243-9BED-EDC0B62FEC53}" sibTransId="{C9311707-BA3C-4369-AF77-B7F5EF890122}"/>
    <dgm:cxn modelId="{2A7EF713-C188-4A5C-846B-DAEC12A45A34}" type="presOf" srcId="{017CFCF2-5B07-4352-80F7-2D7ED8A73584}" destId="{2316C9BF-1437-438D-BC2B-58A4461FAEE5}" srcOrd="0" destOrd="0" presId="urn:microsoft.com/office/officeart/2008/layout/VerticalCurvedList"/>
    <dgm:cxn modelId="{A1C21D06-B968-4372-A130-668265139843}" type="presOf" srcId="{FBF14BD1-5BA5-4AA3-AB72-2394D7FEEFCF}" destId="{84D81E36-F543-4854-A082-F887E1F9A4B2}" srcOrd="0" destOrd="0" presId="urn:microsoft.com/office/officeart/2008/layout/VerticalCurvedList"/>
    <dgm:cxn modelId="{AA49AB2A-FBF1-4F80-A2F5-D6007628CF6A}" type="presParOf" srcId="{FD9169CC-04B2-4747-958F-34CD0BB3A48C}" destId="{5DAD17E1-2FCE-40B4-9CFA-ECD764C025D9}" srcOrd="0" destOrd="0" presId="urn:microsoft.com/office/officeart/2008/layout/VerticalCurvedList"/>
    <dgm:cxn modelId="{516CA764-B7BE-445E-9FB8-9D70DDFDEECF}" type="presParOf" srcId="{5DAD17E1-2FCE-40B4-9CFA-ECD764C025D9}" destId="{9295FC21-DAA9-442B-8BFD-C45DAB739E9D}" srcOrd="0" destOrd="0" presId="urn:microsoft.com/office/officeart/2008/layout/VerticalCurvedList"/>
    <dgm:cxn modelId="{AD4320DE-1F89-4D8A-8515-4880985C7376}" type="presParOf" srcId="{9295FC21-DAA9-442B-8BFD-C45DAB739E9D}" destId="{7932F32C-80DA-4E6E-A56D-6DB883762349}" srcOrd="0" destOrd="0" presId="urn:microsoft.com/office/officeart/2008/layout/VerticalCurvedList"/>
    <dgm:cxn modelId="{984FFBF1-215A-48E7-A6D7-FAF05AF81217}" type="presParOf" srcId="{9295FC21-DAA9-442B-8BFD-C45DAB739E9D}" destId="{2316C9BF-1437-438D-BC2B-58A4461FAEE5}" srcOrd="1" destOrd="0" presId="urn:microsoft.com/office/officeart/2008/layout/VerticalCurvedList"/>
    <dgm:cxn modelId="{9125B6DB-AAA8-445D-8A45-EC8235343F90}" type="presParOf" srcId="{9295FC21-DAA9-442B-8BFD-C45DAB739E9D}" destId="{C77BDA3E-1178-48B8-B79B-4718F814B3CB}" srcOrd="2" destOrd="0" presId="urn:microsoft.com/office/officeart/2008/layout/VerticalCurvedList"/>
    <dgm:cxn modelId="{929019B2-44FD-4849-B6DA-F77339131A0C}" type="presParOf" srcId="{9295FC21-DAA9-442B-8BFD-C45DAB739E9D}" destId="{4E264F49-AC11-45C7-ABFB-FB6A62467D38}" srcOrd="3" destOrd="0" presId="urn:microsoft.com/office/officeart/2008/layout/VerticalCurvedList"/>
    <dgm:cxn modelId="{F39B0EAD-111D-498C-8AB6-10207C391C39}" type="presParOf" srcId="{5DAD17E1-2FCE-40B4-9CFA-ECD764C025D9}" destId="{84D81E36-F543-4854-A082-F887E1F9A4B2}" srcOrd="1" destOrd="0" presId="urn:microsoft.com/office/officeart/2008/layout/VerticalCurvedList"/>
    <dgm:cxn modelId="{44BA23A8-21FD-43D8-91D3-5BE01C919414}" type="presParOf" srcId="{5DAD17E1-2FCE-40B4-9CFA-ECD764C025D9}" destId="{A8674588-2FC8-46CD-8EB8-540171F1A567}" srcOrd="2" destOrd="0" presId="urn:microsoft.com/office/officeart/2008/layout/VerticalCurvedList"/>
    <dgm:cxn modelId="{814199DE-649B-4C2E-8B0F-318D94FB72FA}" type="presParOf" srcId="{A8674588-2FC8-46CD-8EB8-540171F1A567}" destId="{F85CDB78-62DB-4FEC-B5E5-107A81CFDD72}" srcOrd="0" destOrd="0" presId="urn:microsoft.com/office/officeart/2008/layout/VerticalCurvedList"/>
    <dgm:cxn modelId="{CCC9AFC7-71A1-4198-B985-4C1F6A0D40CA}" type="presParOf" srcId="{5DAD17E1-2FCE-40B4-9CFA-ECD764C025D9}" destId="{39FA9E7F-3715-4EC7-9C3D-35314377EE17}" srcOrd="3" destOrd="0" presId="urn:microsoft.com/office/officeart/2008/layout/VerticalCurvedList"/>
    <dgm:cxn modelId="{06387F16-4D2C-4E57-AAE7-79DE4D5FD875}" type="presParOf" srcId="{5DAD17E1-2FCE-40B4-9CFA-ECD764C025D9}" destId="{3123B456-5ED5-4F90-BB87-6F5113966BD6}" srcOrd="4" destOrd="0" presId="urn:microsoft.com/office/officeart/2008/layout/VerticalCurvedList"/>
    <dgm:cxn modelId="{DBAE52B4-907C-4FCB-AB4A-B469A87DFD28}" type="presParOf" srcId="{3123B456-5ED5-4F90-BB87-6F5113966BD6}" destId="{57A249EA-0BC4-417C-9A99-C823AF0A6E28}" srcOrd="0" destOrd="0" presId="urn:microsoft.com/office/officeart/2008/layout/VerticalCurvedList"/>
    <dgm:cxn modelId="{8AAE42F4-6877-427B-90C8-3FFE684C7D40}" type="presParOf" srcId="{5DAD17E1-2FCE-40B4-9CFA-ECD764C025D9}" destId="{C56FC99F-34EB-4929-BAE5-EB023E69D0B8}" srcOrd="5" destOrd="0" presId="urn:microsoft.com/office/officeart/2008/layout/VerticalCurvedList"/>
    <dgm:cxn modelId="{5A50645E-6CD7-4CC9-922C-BEE4E9247325}" type="presParOf" srcId="{5DAD17E1-2FCE-40B4-9CFA-ECD764C025D9}" destId="{2077229C-78EF-46BD-9CFB-E3D47902EF84}" srcOrd="6" destOrd="0" presId="urn:microsoft.com/office/officeart/2008/layout/VerticalCurvedList"/>
    <dgm:cxn modelId="{24CE0710-6C0C-4E15-8C75-C5B79980E2FF}" type="presParOf" srcId="{2077229C-78EF-46BD-9CFB-E3D47902EF84}" destId="{11CC2A3B-8FA1-4E5A-8EC1-CFFA2B418617}" srcOrd="0" destOrd="0" presId="urn:microsoft.com/office/officeart/2008/layout/VerticalCurvedList"/>
    <dgm:cxn modelId="{2EB44ADA-89A8-4AB9-8355-F714B1164CEE}" type="presParOf" srcId="{5DAD17E1-2FCE-40B4-9CFA-ECD764C025D9}" destId="{0705514C-5AA9-4129-B109-4CC6B70AEFEE}" srcOrd="7" destOrd="0" presId="urn:microsoft.com/office/officeart/2008/layout/VerticalCurvedList"/>
    <dgm:cxn modelId="{1EB51368-A261-47C4-BAED-2C804C90BE07}" type="presParOf" srcId="{5DAD17E1-2FCE-40B4-9CFA-ECD764C025D9}" destId="{BA2810D3-6C0F-4653-8180-AF142B29600A}" srcOrd="8" destOrd="0" presId="urn:microsoft.com/office/officeart/2008/layout/VerticalCurvedList"/>
    <dgm:cxn modelId="{925F3FFD-CC69-473A-A2C3-B05414E77C9E}" type="presParOf" srcId="{BA2810D3-6C0F-4653-8180-AF142B29600A}" destId="{8D452BB2-A3FE-4784-BCC1-057A6FF1AC9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915476A-E984-4E7E-9D72-BF046CADE21E}" type="doc">
      <dgm:prSet loTypeId="urn:microsoft.com/office/officeart/2005/8/layout/list1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ES"/>
        </a:p>
      </dgm:t>
    </dgm:pt>
    <dgm:pt modelId="{20F8E6F9-5DC7-45C9-A103-2C2AC5248DEB}">
      <dgm:prSet phldrT="[Texto]" custT="1"/>
      <dgm:spPr/>
      <dgm:t>
        <a:bodyPr/>
        <a:lstStyle/>
        <a:p>
          <a:pPr algn="just"/>
          <a:r>
            <a:rPr lang="es-ES" sz="2300" dirty="0" smtClean="0">
              <a:latin typeface="Times New Roman" pitchFamily="18" charset="0"/>
              <a:cs typeface="Times New Roman" pitchFamily="18" charset="0"/>
            </a:rPr>
            <a:t>Se encontró 80,21% de </a:t>
          </a:r>
          <a:r>
            <a:rPr lang="es-ES" sz="2300" i="1" dirty="0" smtClean="0">
              <a:latin typeface="Times New Roman" pitchFamily="18" charset="0"/>
              <a:cs typeface="Times New Roman" pitchFamily="18" charset="0"/>
            </a:rPr>
            <a:t>F. </a:t>
          </a:r>
          <a:r>
            <a:rPr lang="es-ES" sz="2300" i="1" dirty="0" err="1" smtClean="0">
              <a:latin typeface="Times New Roman" pitchFamily="18" charset="0"/>
              <a:cs typeface="Times New Roman" pitchFamily="18" charset="0"/>
            </a:rPr>
            <a:t>occidentalis</a:t>
          </a:r>
          <a:r>
            <a:rPr lang="es-ES" sz="2300" i="1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s-ES" sz="2300" i="0" dirty="0" smtClean="0">
              <a:latin typeface="Times New Roman" pitchFamily="18" charset="0"/>
              <a:cs typeface="Times New Roman" pitchFamily="18" charset="0"/>
            </a:rPr>
            <a:t>7,69% de </a:t>
          </a:r>
          <a:r>
            <a:rPr lang="es-ES" sz="2300" i="1" dirty="0" smtClean="0">
              <a:latin typeface="Times New Roman" pitchFamily="18" charset="0"/>
              <a:cs typeface="Times New Roman" pitchFamily="18" charset="0"/>
            </a:rPr>
            <a:t>F. </a:t>
          </a:r>
          <a:r>
            <a:rPr lang="es-ES" sz="2300" i="1" dirty="0" err="1" smtClean="0">
              <a:latin typeface="Times New Roman" pitchFamily="18" charset="0"/>
              <a:cs typeface="Times New Roman" pitchFamily="18" charset="0"/>
            </a:rPr>
            <a:t>tuberosi</a:t>
          </a:r>
          <a:r>
            <a:rPr lang="es-ES" sz="2300" i="1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s-ES" sz="2300" i="0" dirty="0" smtClean="0">
              <a:latin typeface="Times New Roman" pitchFamily="18" charset="0"/>
              <a:cs typeface="Times New Roman" pitchFamily="18" charset="0"/>
            </a:rPr>
            <a:t>7,69% de </a:t>
          </a:r>
          <a:r>
            <a:rPr lang="es-ES" sz="2300" i="1" dirty="0" smtClean="0">
              <a:latin typeface="Times New Roman" pitchFamily="18" charset="0"/>
              <a:cs typeface="Times New Roman" pitchFamily="18" charset="0"/>
            </a:rPr>
            <a:t>T. tabaci </a:t>
          </a:r>
          <a:r>
            <a:rPr lang="es-ES" sz="2300" i="0" dirty="0" smtClean="0">
              <a:latin typeface="Times New Roman" pitchFamily="18" charset="0"/>
              <a:cs typeface="Times New Roman" pitchFamily="18" charset="0"/>
            </a:rPr>
            <a:t>y 4,61% de </a:t>
          </a:r>
          <a:r>
            <a:rPr lang="es-ES" sz="2300" i="1" dirty="0" smtClean="0">
              <a:latin typeface="Times New Roman" pitchFamily="18" charset="0"/>
              <a:cs typeface="Times New Roman" pitchFamily="18" charset="0"/>
            </a:rPr>
            <a:t>T. </a:t>
          </a:r>
          <a:r>
            <a:rPr lang="es-ES" sz="2300" i="1" dirty="0" err="1" smtClean="0">
              <a:latin typeface="Times New Roman" pitchFamily="18" charset="0"/>
              <a:cs typeface="Times New Roman" pitchFamily="18" charset="0"/>
            </a:rPr>
            <a:t>palmi</a:t>
          </a:r>
          <a:endParaRPr lang="es-ES" sz="2300" dirty="0"/>
        </a:p>
      </dgm:t>
    </dgm:pt>
    <dgm:pt modelId="{5B3A1122-B173-4070-96CF-F45CA5F77B5B}" type="parTrans" cxnId="{5E5FC049-FA03-484D-AC25-668BA86AE9B6}">
      <dgm:prSet/>
      <dgm:spPr/>
      <dgm:t>
        <a:bodyPr/>
        <a:lstStyle/>
        <a:p>
          <a:pPr algn="just"/>
          <a:endParaRPr lang="es-ES" sz="2300"/>
        </a:p>
      </dgm:t>
    </dgm:pt>
    <dgm:pt modelId="{4C1FA989-D93D-414F-8DE2-7FF0F9B14FBD}" type="sibTrans" cxnId="{5E5FC049-FA03-484D-AC25-668BA86AE9B6}">
      <dgm:prSet/>
      <dgm:spPr/>
      <dgm:t>
        <a:bodyPr/>
        <a:lstStyle/>
        <a:p>
          <a:pPr algn="just"/>
          <a:endParaRPr lang="es-ES" sz="2300"/>
        </a:p>
      </dgm:t>
    </dgm:pt>
    <dgm:pt modelId="{CD86F24E-2B55-42F9-8A31-09EFCC0DE016}">
      <dgm:prSet phldrT="[Texto]" custT="1"/>
      <dgm:spPr/>
      <dgm:t>
        <a:bodyPr/>
        <a:lstStyle/>
        <a:p>
          <a:pPr algn="just"/>
          <a:r>
            <a:rPr lang="es-ES" sz="2300" dirty="0" smtClean="0">
              <a:latin typeface="Times New Roman" pitchFamily="18" charset="0"/>
              <a:cs typeface="Times New Roman" pitchFamily="18" charset="0"/>
            </a:rPr>
            <a:t>No existen diferencias significativas entre la Zona Norte y la Zona Sur</a:t>
          </a:r>
          <a:endParaRPr lang="es-ES" sz="2300" dirty="0"/>
        </a:p>
      </dgm:t>
    </dgm:pt>
    <dgm:pt modelId="{282D1B5E-69BE-48BA-AAE4-E54B3F6FF53E}" type="parTrans" cxnId="{084505D4-68E8-46A5-9CE6-87B5375DA884}">
      <dgm:prSet/>
      <dgm:spPr/>
      <dgm:t>
        <a:bodyPr/>
        <a:lstStyle/>
        <a:p>
          <a:pPr algn="just"/>
          <a:endParaRPr lang="es-ES" sz="2300"/>
        </a:p>
      </dgm:t>
    </dgm:pt>
    <dgm:pt modelId="{B42CE741-89CD-4F5B-9CA0-04ED0ADB1E5D}" type="sibTrans" cxnId="{084505D4-68E8-46A5-9CE6-87B5375DA884}">
      <dgm:prSet/>
      <dgm:spPr/>
      <dgm:t>
        <a:bodyPr/>
        <a:lstStyle/>
        <a:p>
          <a:pPr algn="just"/>
          <a:endParaRPr lang="es-ES" sz="2300"/>
        </a:p>
      </dgm:t>
    </dgm:pt>
    <dgm:pt modelId="{C119E055-DBD2-4B88-857E-DB520E28A38B}">
      <dgm:prSet phldrT="[Texto]" custT="1"/>
      <dgm:spPr/>
      <dgm:t>
        <a:bodyPr/>
        <a:lstStyle/>
        <a:p>
          <a:pPr algn="just"/>
          <a:r>
            <a:rPr lang="es-ES" sz="2300" dirty="0" smtClean="0">
              <a:latin typeface="Times New Roman" pitchFamily="18" charset="0"/>
              <a:cs typeface="Times New Roman" pitchFamily="18" charset="0"/>
            </a:rPr>
            <a:t>Estudio de hospederos alternantes para evitar infestaciones en el cultivo de rosas</a:t>
          </a:r>
          <a:endParaRPr lang="es-ES" sz="2300" dirty="0"/>
        </a:p>
      </dgm:t>
    </dgm:pt>
    <dgm:pt modelId="{C0A055AB-D163-43B1-8548-9433E03A51AC}" type="parTrans" cxnId="{602E2674-59E8-4704-80A8-B5686D33FBE6}">
      <dgm:prSet/>
      <dgm:spPr/>
      <dgm:t>
        <a:bodyPr/>
        <a:lstStyle/>
        <a:p>
          <a:pPr algn="just"/>
          <a:endParaRPr lang="es-ES" sz="2300"/>
        </a:p>
      </dgm:t>
    </dgm:pt>
    <dgm:pt modelId="{8E1E2378-3189-4D7E-8F39-A8A710556BB4}" type="sibTrans" cxnId="{602E2674-59E8-4704-80A8-B5686D33FBE6}">
      <dgm:prSet/>
      <dgm:spPr/>
      <dgm:t>
        <a:bodyPr/>
        <a:lstStyle/>
        <a:p>
          <a:pPr algn="just"/>
          <a:endParaRPr lang="es-ES" sz="2300"/>
        </a:p>
      </dgm:t>
    </dgm:pt>
    <dgm:pt modelId="{08592AA9-3211-4FB3-8AF1-1628E05B79D0}" type="pres">
      <dgm:prSet presAssocID="{3915476A-E984-4E7E-9D72-BF046CADE2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B6A2DCC-D1A8-4BD0-BCE0-04F22A106EA1}" type="pres">
      <dgm:prSet presAssocID="{20F8E6F9-5DC7-45C9-A103-2C2AC5248DEB}" presName="parentLin" presStyleCnt="0"/>
      <dgm:spPr/>
    </dgm:pt>
    <dgm:pt modelId="{F64BA18C-8B16-477C-9994-5ED4FEE36C74}" type="pres">
      <dgm:prSet presAssocID="{20F8E6F9-5DC7-45C9-A103-2C2AC5248DEB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DEC306C4-C03B-4D49-B62E-C57B1F04B9C1}" type="pres">
      <dgm:prSet presAssocID="{20F8E6F9-5DC7-45C9-A103-2C2AC5248DE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0543E2-4EAA-4A25-927C-DF7971C8DA6D}" type="pres">
      <dgm:prSet presAssocID="{20F8E6F9-5DC7-45C9-A103-2C2AC5248DEB}" presName="negativeSpace" presStyleCnt="0"/>
      <dgm:spPr/>
    </dgm:pt>
    <dgm:pt modelId="{B92959B3-D249-418A-B989-FB1757396D6F}" type="pres">
      <dgm:prSet presAssocID="{20F8E6F9-5DC7-45C9-A103-2C2AC5248DEB}" presName="childText" presStyleLbl="conFgAcc1" presStyleIdx="0" presStyleCnt="3">
        <dgm:presLayoutVars>
          <dgm:bulletEnabled val="1"/>
        </dgm:presLayoutVars>
      </dgm:prSet>
      <dgm:spPr/>
    </dgm:pt>
    <dgm:pt modelId="{0755F36B-142D-42D0-8E84-A2DFD4DED871}" type="pres">
      <dgm:prSet presAssocID="{4C1FA989-D93D-414F-8DE2-7FF0F9B14FBD}" presName="spaceBetweenRectangles" presStyleCnt="0"/>
      <dgm:spPr/>
    </dgm:pt>
    <dgm:pt modelId="{63EE99EA-FCD7-4660-8BFC-2D29A260B79C}" type="pres">
      <dgm:prSet presAssocID="{CD86F24E-2B55-42F9-8A31-09EFCC0DE016}" presName="parentLin" presStyleCnt="0"/>
      <dgm:spPr/>
    </dgm:pt>
    <dgm:pt modelId="{CA1597E9-09C1-460A-8290-096D8EF5CBA8}" type="pres">
      <dgm:prSet presAssocID="{CD86F24E-2B55-42F9-8A31-09EFCC0DE016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73A6F6E4-2092-4B43-AD50-21E5B2EF7608}" type="pres">
      <dgm:prSet presAssocID="{CD86F24E-2B55-42F9-8A31-09EFCC0DE01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12BE06C-EE32-47F0-8D2A-B6251A711D5A}" type="pres">
      <dgm:prSet presAssocID="{CD86F24E-2B55-42F9-8A31-09EFCC0DE016}" presName="negativeSpace" presStyleCnt="0"/>
      <dgm:spPr/>
    </dgm:pt>
    <dgm:pt modelId="{2E37D3EE-9D49-4736-97FC-FE8B688A850C}" type="pres">
      <dgm:prSet presAssocID="{CD86F24E-2B55-42F9-8A31-09EFCC0DE016}" presName="childText" presStyleLbl="conFgAcc1" presStyleIdx="1" presStyleCnt="3">
        <dgm:presLayoutVars>
          <dgm:bulletEnabled val="1"/>
        </dgm:presLayoutVars>
      </dgm:prSet>
      <dgm:spPr/>
    </dgm:pt>
    <dgm:pt modelId="{FE48CDB7-171E-4BF9-9256-E96EAA50846A}" type="pres">
      <dgm:prSet presAssocID="{B42CE741-89CD-4F5B-9CA0-04ED0ADB1E5D}" presName="spaceBetweenRectangles" presStyleCnt="0"/>
      <dgm:spPr/>
    </dgm:pt>
    <dgm:pt modelId="{092E7753-3FB8-4C61-A708-C74C3E688028}" type="pres">
      <dgm:prSet presAssocID="{C119E055-DBD2-4B88-857E-DB520E28A38B}" presName="parentLin" presStyleCnt="0"/>
      <dgm:spPr/>
    </dgm:pt>
    <dgm:pt modelId="{17E840BC-A582-4A16-A9AC-8BF0591C3F41}" type="pres">
      <dgm:prSet presAssocID="{C119E055-DBD2-4B88-857E-DB520E28A38B}" presName="parentLeftMargin" presStyleLbl="node1" presStyleIdx="1" presStyleCnt="3"/>
      <dgm:spPr/>
      <dgm:t>
        <a:bodyPr/>
        <a:lstStyle/>
        <a:p>
          <a:endParaRPr lang="es-ES"/>
        </a:p>
      </dgm:t>
    </dgm:pt>
    <dgm:pt modelId="{659E761D-DEB6-47AF-A4EF-FCCF77625282}" type="pres">
      <dgm:prSet presAssocID="{C119E055-DBD2-4B88-857E-DB520E28A38B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135EB88-EA7D-40A4-8F03-AE9AC9A5B5B9}" type="pres">
      <dgm:prSet presAssocID="{C119E055-DBD2-4B88-857E-DB520E28A38B}" presName="negativeSpace" presStyleCnt="0"/>
      <dgm:spPr/>
    </dgm:pt>
    <dgm:pt modelId="{1D8BCAF9-D9BD-470A-9ABC-8C3C096FD358}" type="pres">
      <dgm:prSet presAssocID="{C119E055-DBD2-4B88-857E-DB520E28A38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E5FC049-FA03-484D-AC25-668BA86AE9B6}" srcId="{3915476A-E984-4E7E-9D72-BF046CADE21E}" destId="{20F8E6F9-5DC7-45C9-A103-2C2AC5248DEB}" srcOrd="0" destOrd="0" parTransId="{5B3A1122-B173-4070-96CF-F45CA5F77B5B}" sibTransId="{4C1FA989-D93D-414F-8DE2-7FF0F9B14FBD}"/>
    <dgm:cxn modelId="{72A4B846-1CE3-4DB2-9EC5-3A2AE800DA35}" type="presOf" srcId="{CD86F24E-2B55-42F9-8A31-09EFCC0DE016}" destId="{73A6F6E4-2092-4B43-AD50-21E5B2EF7608}" srcOrd="1" destOrd="0" presId="urn:microsoft.com/office/officeart/2005/8/layout/list1"/>
    <dgm:cxn modelId="{5FC9B090-6516-47BA-9D80-9815CD27C52D}" type="presOf" srcId="{3915476A-E984-4E7E-9D72-BF046CADE21E}" destId="{08592AA9-3211-4FB3-8AF1-1628E05B79D0}" srcOrd="0" destOrd="0" presId="urn:microsoft.com/office/officeart/2005/8/layout/list1"/>
    <dgm:cxn modelId="{602E2674-59E8-4704-80A8-B5686D33FBE6}" srcId="{3915476A-E984-4E7E-9D72-BF046CADE21E}" destId="{C119E055-DBD2-4B88-857E-DB520E28A38B}" srcOrd="2" destOrd="0" parTransId="{C0A055AB-D163-43B1-8548-9433E03A51AC}" sibTransId="{8E1E2378-3189-4D7E-8F39-A8A710556BB4}"/>
    <dgm:cxn modelId="{26382176-9D61-48FE-A32D-C33E4FF68FB5}" type="presOf" srcId="{20F8E6F9-5DC7-45C9-A103-2C2AC5248DEB}" destId="{DEC306C4-C03B-4D49-B62E-C57B1F04B9C1}" srcOrd="1" destOrd="0" presId="urn:microsoft.com/office/officeart/2005/8/layout/list1"/>
    <dgm:cxn modelId="{D5C44BE5-386A-405C-B342-E81B19BB4CAF}" type="presOf" srcId="{C119E055-DBD2-4B88-857E-DB520E28A38B}" destId="{659E761D-DEB6-47AF-A4EF-FCCF77625282}" srcOrd="1" destOrd="0" presId="urn:microsoft.com/office/officeart/2005/8/layout/list1"/>
    <dgm:cxn modelId="{084505D4-68E8-46A5-9CE6-87B5375DA884}" srcId="{3915476A-E984-4E7E-9D72-BF046CADE21E}" destId="{CD86F24E-2B55-42F9-8A31-09EFCC0DE016}" srcOrd="1" destOrd="0" parTransId="{282D1B5E-69BE-48BA-AAE4-E54B3F6FF53E}" sibTransId="{B42CE741-89CD-4F5B-9CA0-04ED0ADB1E5D}"/>
    <dgm:cxn modelId="{800B7A5A-1F6C-490D-BBCB-F5E799FC554C}" type="presOf" srcId="{C119E055-DBD2-4B88-857E-DB520E28A38B}" destId="{17E840BC-A582-4A16-A9AC-8BF0591C3F41}" srcOrd="0" destOrd="0" presId="urn:microsoft.com/office/officeart/2005/8/layout/list1"/>
    <dgm:cxn modelId="{82539816-04C5-4D0E-847E-D68381578A6B}" type="presOf" srcId="{20F8E6F9-5DC7-45C9-A103-2C2AC5248DEB}" destId="{F64BA18C-8B16-477C-9994-5ED4FEE36C74}" srcOrd="0" destOrd="0" presId="urn:microsoft.com/office/officeart/2005/8/layout/list1"/>
    <dgm:cxn modelId="{000C735F-815E-4484-AD3E-6AE709E68A70}" type="presOf" srcId="{CD86F24E-2B55-42F9-8A31-09EFCC0DE016}" destId="{CA1597E9-09C1-460A-8290-096D8EF5CBA8}" srcOrd="0" destOrd="0" presId="urn:microsoft.com/office/officeart/2005/8/layout/list1"/>
    <dgm:cxn modelId="{57927B03-D610-41DE-BD9B-DDE121F4BB66}" type="presParOf" srcId="{08592AA9-3211-4FB3-8AF1-1628E05B79D0}" destId="{7B6A2DCC-D1A8-4BD0-BCE0-04F22A106EA1}" srcOrd="0" destOrd="0" presId="urn:microsoft.com/office/officeart/2005/8/layout/list1"/>
    <dgm:cxn modelId="{26AA041C-61A7-4A3A-B086-BD1E99FF2B39}" type="presParOf" srcId="{7B6A2DCC-D1A8-4BD0-BCE0-04F22A106EA1}" destId="{F64BA18C-8B16-477C-9994-5ED4FEE36C74}" srcOrd="0" destOrd="0" presId="urn:microsoft.com/office/officeart/2005/8/layout/list1"/>
    <dgm:cxn modelId="{49DFA153-3196-4F99-AF3D-CB3D94F90354}" type="presParOf" srcId="{7B6A2DCC-D1A8-4BD0-BCE0-04F22A106EA1}" destId="{DEC306C4-C03B-4D49-B62E-C57B1F04B9C1}" srcOrd="1" destOrd="0" presId="urn:microsoft.com/office/officeart/2005/8/layout/list1"/>
    <dgm:cxn modelId="{70EF5267-04FF-4C8C-A2E4-ACE5CA49A686}" type="presParOf" srcId="{08592AA9-3211-4FB3-8AF1-1628E05B79D0}" destId="{330543E2-4EAA-4A25-927C-DF7971C8DA6D}" srcOrd="1" destOrd="0" presId="urn:microsoft.com/office/officeart/2005/8/layout/list1"/>
    <dgm:cxn modelId="{CF2578F8-4CF6-40F6-A507-CDBEB150E1BD}" type="presParOf" srcId="{08592AA9-3211-4FB3-8AF1-1628E05B79D0}" destId="{B92959B3-D249-418A-B989-FB1757396D6F}" srcOrd="2" destOrd="0" presId="urn:microsoft.com/office/officeart/2005/8/layout/list1"/>
    <dgm:cxn modelId="{D46E4DE5-CF25-4773-A36A-9A10440C9D46}" type="presParOf" srcId="{08592AA9-3211-4FB3-8AF1-1628E05B79D0}" destId="{0755F36B-142D-42D0-8E84-A2DFD4DED871}" srcOrd="3" destOrd="0" presId="urn:microsoft.com/office/officeart/2005/8/layout/list1"/>
    <dgm:cxn modelId="{874F8909-8104-4C76-B195-86400CEF674D}" type="presParOf" srcId="{08592AA9-3211-4FB3-8AF1-1628E05B79D0}" destId="{63EE99EA-FCD7-4660-8BFC-2D29A260B79C}" srcOrd="4" destOrd="0" presId="urn:microsoft.com/office/officeart/2005/8/layout/list1"/>
    <dgm:cxn modelId="{9AC30A4F-546E-44FC-BC3D-10B72EB3A295}" type="presParOf" srcId="{63EE99EA-FCD7-4660-8BFC-2D29A260B79C}" destId="{CA1597E9-09C1-460A-8290-096D8EF5CBA8}" srcOrd="0" destOrd="0" presId="urn:microsoft.com/office/officeart/2005/8/layout/list1"/>
    <dgm:cxn modelId="{ADFE47F0-EAED-4C3D-BF12-FC9A8098DC41}" type="presParOf" srcId="{63EE99EA-FCD7-4660-8BFC-2D29A260B79C}" destId="{73A6F6E4-2092-4B43-AD50-21E5B2EF7608}" srcOrd="1" destOrd="0" presId="urn:microsoft.com/office/officeart/2005/8/layout/list1"/>
    <dgm:cxn modelId="{05314D60-E751-4AFB-B49F-E79D2505F477}" type="presParOf" srcId="{08592AA9-3211-4FB3-8AF1-1628E05B79D0}" destId="{E12BE06C-EE32-47F0-8D2A-B6251A711D5A}" srcOrd="5" destOrd="0" presId="urn:microsoft.com/office/officeart/2005/8/layout/list1"/>
    <dgm:cxn modelId="{3E60B2E4-A943-4C6E-9B48-59C2BA5BB5F4}" type="presParOf" srcId="{08592AA9-3211-4FB3-8AF1-1628E05B79D0}" destId="{2E37D3EE-9D49-4736-97FC-FE8B688A850C}" srcOrd="6" destOrd="0" presId="urn:microsoft.com/office/officeart/2005/8/layout/list1"/>
    <dgm:cxn modelId="{D57D25B7-A223-43DB-B7AB-B3074EA8026E}" type="presParOf" srcId="{08592AA9-3211-4FB3-8AF1-1628E05B79D0}" destId="{FE48CDB7-171E-4BF9-9256-E96EAA50846A}" srcOrd="7" destOrd="0" presId="urn:microsoft.com/office/officeart/2005/8/layout/list1"/>
    <dgm:cxn modelId="{17F55CD8-C15E-458B-87A0-ED172859804F}" type="presParOf" srcId="{08592AA9-3211-4FB3-8AF1-1628E05B79D0}" destId="{092E7753-3FB8-4C61-A708-C74C3E688028}" srcOrd="8" destOrd="0" presId="urn:microsoft.com/office/officeart/2005/8/layout/list1"/>
    <dgm:cxn modelId="{F888E587-7F8D-4B9F-9E8C-1A3A9DADAEDC}" type="presParOf" srcId="{092E7753-3FB8-4C61-A708-C74C3E688028}" destId="{17E840BC-A582-4A16-A9AC-8BF0591C3F41}" srcOrd="0" destOrd="0" presId="urn:microsoft.com/office/officeart/2005/8/layout/list1"/>
    <dgm:cxn modelId="{5D8A4860-1FD9-4FCA-B556-798966A5C52B}" type="presParOf" srcId="{092E7753-3FB8-4C61-A708-C74C3E688028}" destId="{659E761D-DEB6-47AF-A4EF-FCCF77625282}" srcOrd="1" destOrd="0" presId="urn:microsoft.com/office/officeart/2005/8/layout/list1"/>
    <dgm:cxn modelId="{E3E732C2-763A-4474-AC82-3A3EF44AD974}" type="presParOf" srcId="{08592AA9-3211-4FB3-8AF1-1628E05B79D0}" destId="{9135EB88-EA7D-40A4-8F03-AE9AC9A5B5B9}" srcOrd="9" destOrd="0" presId="urn:microsoft.com/office/officeart/2005/8/layout/list1"/>
    <dgm:cxn modelId="{E6C424AD-C5AD-4D74-BA00-320BE6668864}" type="presParOf" srcId="{08592AA9-3211-4FB3-8AF1-1628E05B79D0}" destId="{1D8BCAF9-D9BD-470A-9ABC-8C3C096FD35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5165EDF-2109-4180-884A-D0FCCF3E8B1A}" type="doc">
      <dgm:prSet loTypeId="urn:microsoft.com/office/officeart/2005/8/layout/list1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EFA85E9C-2A49-4043-9EE1-BB8B1AFACF3D}">
      <dgm:prSet phldrT="[Texto]" custT="1"/>
      <dgm:spPr/>
      <dgm:t>
        <a:bodyPr/>
        <a:lstStyle/>
        <a:p>
          <a:pPr algn="just"/>
          <a:r>
            <a:rPr lang="es-ES" sz="2300" dirty="0" smtClean="0">
              <a:latin typeface="Times New Roman" pitchFamily="18" charset="0"/>
              <a:cs typeface="Times New Roman" pitchFamily="18" charset="0"/>
            </a:rPr>
            <a:t>Levantar una base de datos e inventario completo a nivel nacional de la plaga cuarentenario </a:t>
          </a:r>
          <a:r>
            <a:rPr lang="es-ES" sz="2300" dirty="0" err="1" smtClean="0">
              <a:latin typeface="Times New Roman" pitchFamily="18" charset="0"/>
              <a:cs typeface="Times New Roman" pitchFamily="18" charset="0"/>
            </a:rPr>
            <a:t>thrips</a:t>
          </a:r>
          <a:endParaRPr lang="es-ES" sz="2300" dirty="0"/>
        </a:p>
      </dgm:t>
    </dgm:pt>
    <dgm:pt modelId="{66282DDB-B0F7-4267-B253-863BD6399125}" type="parTrans" cxnId="{E391E961-82B4-498E-A41A-93075B9EB6B0}">
      <dgm:prSet/>
      <dgm:spPr/>
      <dgm:t>
        <a:bodyPr/>
        <a:lstStyle/>
        <a:p>
          <a:endParaRPr lang="es-ES" sz="2000"/>
        </a:p>
      </dgm:t>
    </dgm:pt>
    <dgm:pt modelId="{8B207C5C-0654-4236-89BB-F8B1E264827E}" type="sibTrans" cxnId="{E391E961-82B4-498E-A41A-93075B9EB6B0}">
      <dgm:prSet/>
      <dgm:spPr/>
      <dgm:t>
        <a:bodyPr/>
        <a:lstStyle/>
        <a:p>
          <a:endParaRPr lang="es-ES" sz="2000"/>
        </a:p>
      </dgm:t>
    </dgm:pt>
    <dgm:pt modelId="{3C45E7E4-8370-4A4B-8B00-056176D0AA67}">
      <dgm:prSet phldrT="[Texto]" custT="1"/>
      <dgm:spPr/>
      <dgm:t>
        <a:bodyPr/>
        <a:lstStyle/>
        <a:p>
          <a:pPr algn="just"/>
          <a:r>
            <a:rPr lang="es-ES" sz="2300" dirty="0" smtClean="0">
              <a:latin typeface="Times New Roman" pitchFamily="18" charset="0"/>
              <a:cs typeface="Times New Roman" pitchFamily="18" charset="0"/>
            </a:rPr>
            <a:t>Realizar un manual de procedimientos y herramientas para implementar un control biológico</a:t>
          </a:r>
          <a:endParaRPr lang="es-ES" sz="2300" dirty="0"/>
        </a:p>
      </dgm:t>
    </dgm:pt>
    <dgm:pt modelId="{727E81F9-29E0-4A1F-892A-1157CFCAFE18}" type="parTrans" cxnId="{96C8FCB9-319E-4848-8A78-BD8DC36CFD66}">
      <dgm:prSet/>
      <dgm:spPr/>
      <dgm:t>
        <a:bodyPr/>
        <a:lstStyle/>
        <a:p>
          <a:endParaRPr lang="es-ES" sz="2000"/>
        </a:p>
      </dgm:t>
    </dgm:pt>
    <dgm:pt modelId="{ECDA698A-F5ED-442C-B4F3-6F1962371AD8}" type="sibTrans" cxnId="{96C8FCB9-319E-4848-8A78-BD8DC36CFD66}">
      <dgm:prSet/>
      <dgm:spPr/>
      <dgm:t>
        <a:bodyPr/>
        <a:lstStyle/>
        <a:p>
          <a:endParaRPr lang="es-ES" sz="2000"/>
        </a:p>
      </dgm:t>
    </dgm:pt>
    <dgm:pt modelId="{07C058E5-6132-40E1-8C18-F412B69BB14D}" type="pres">
      <dgm:prSet presAssocID="{B5165EDF-2109-4180-884A-D0FCCF3E8B1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E25A8C6-0DDC-416C-9587-AFCD6F58D518}" type="pres">
      <dgm:prSet presAssocID="{EFA85E9C-2A49-4043-9EE1-BB8B1AFACF3D}" presName="parentLin" presStyleCnt="0"/>
      <dgm:spPr/>
    </dgm:pt>
    <dgm:pt modelId="{BAE1E587-5A4B-4951-A116-37CFDFBD1E0A}" type="pres">
      <dgm:prSet presAssocID="{EFA85E9C-2A49-4043-9EE1-BB8B1AFACF3D}" presName="parentLeftMargin" presStyleLbl="node1" presStyleIdx="0" presStyleCnt="2"/>
      <dgm:spPr/>
      <dgm:t>
        <a:bodyPr/>
        <a:lstStyle/>
        <a:p>
          <a:endParaRPr lang="es-ES"/>
        </a:p>
      </dgm:t>
    </dgm:pt>
    <dgm:pt modelId="{5FCEA7E8-E655-4FBB-AEFE-3985B7B8E2B1}" type="pres">
      <dgm:prSet presAssocID="{EFA85E9C-2A49-4043-9EE1-BB8B1AFACF3D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1BA1809-D927-4B74-9C01-8E4E31FEFD49}" type="pres">
      <dgm:prSet presAssocID="{EFA85E9C-2A49-4043-9EE1-BB8B1AFACF3D}" presName="negativeSpace" presStyleCnt="0"/>
      <dgm:spPr/>
    </dgm:pt>
    <dgm:pt modelId="{D505F144-26E8-49AC-B3B4-1C9EE13FDCEE}" type="pres">
      <dgm:prSet presAssocID="{EFA85E9C-2A49-4043-9EE1-BB8B1AFACF3D}" presName="childText" presStyleLbl="conFgAcc1" presStyleIdx="0" presStyleCnt="2">
        <dgm:presLayoutVars>
          <dgm:bulletEnabled val="1"/>
        </dgm:presLayoutVars>
      </dgm:prSet>
      <dgm:spPr/>
    </dgm:pt>
    <dgm:pt modelId="{E4EA9C25-5E24-436B-9030-123513D0119B}" type="pres">
      <dgm:prSet presAssocID="{8B207C5C-0654-4236-89BB-F8B1E264827E}" presName="spaceBetweenRectangles" presStyleCnt="0"/>
      <dgm:spPr/>
    </dgm:pt>
    <dgm:pt modelId="{D4DA3457-14A5-4C2B-9707-C39E1B0102A9}" type="pres">
      <dgm:prSet presAssocID="{3C45E7E4-8370-4A4B-8B00-056176D0AA67}" presName="parentLin" presStyleCnt="0"/>
      <dgm:spPr/>
    </dgm:pt>
    <dgm:pt modelId="{DB83BA89-7261-4F64-8621-23B3EED955FA}" type="pres">
      <dgm:prSet presAssocID="{3C45E7E4-8370-4A4B-8B00-056176D0AA67}" presName="parentLeftMargin" presStyleLbl="node1" presStyleIdx="0" presStyleCnt="2"/>
      <dgm:spPr/>
      <dgm:t>
        <a:bodyPr/>
        <a:lstStyle/>
        <a:p>
          <a:endParaRPr lang="es-ES"/>
        </a:p>
      </dgm:t>
    </dgm:pt>
    <dgm:pt modelId="{ED52C04A-F615-418A-9CFC-F4883417386A}" type="pres">
      <dgm:prSet presAssocID="{3C45E7E4-8370-4A4B-8B00-056176D0AA67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7202901-2EE2-48E0-BC69-969EBEC2A033}" type="pres">
      <dgm:prSet presAssocID="{3C45E7E4-8370-4A4B-8B00-056176D0AA67}" presName="negativeSpace" presStyleCnt="0"/>
      <dgm:spPr/>
    </dgm:pt>
    <dgm:pt modelId="{EE23C64E-D919-4855-9F8F-F2FE8A2F3EA0}" type="pres">
      <dgm:prSet presAssocID="{3C45E7E4-8370-4A4B-8B00-056176D0AA67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C0F9DE7D-511D-48F0-AD02-DE3E15B9FE09}" type="presOf" srcId="{EFA85E9C-2A49-4043-9EE1-BB8B1AFACF3D}" destId="{5FCEA7E8-E655-4FBB-AEFE-3985B7B8E2B1}" srcOrd="1" destOrd="0" presId="urn:microsoft.com/office/officeart/2005/8/layout/list1"/>
    <dgm:cxn modelId="{BCFA4261-7A95-4CA6-9FE2-94C9FD0729C3}" type="presOf" srcId="{EFA85E9C-2A49-4043-9EE1-BB8B1AFACF3D}" destId="{BAE1E587-5A4B-4951-A116-37CFDFBD1E0A}" srcOrd="0" destOrd="0" presId="urn:microsoft.com/office/officeart/2005/8/layout/list1"/>
    <dgm:cxn modelId="{495DDC4B-2D28-443C-AE1D-146ADBDE206D}" type="presOf" srcId="{3C45E7E4-8370-4A4B-8B00-056176D0AA67}" destId="{DB83BA89-7261-4F64-8621-23B3EED955FA}" srcOrd="0" destOrd="0" presId="urn:microsoft.com/office/officeart/2005/8/layout/list1"/>
    <dgm:cxn modelId="{F891B1AD-5987-46B6-81BF-B8B60659060E}" type="presOf" srcId="{3C45E7E4-8370-4A4B-8B00-056176D0AA67}" destId="{ED52C04A-F615-418A-9CFC-F4883417386A}" srcOrd="1" destOrd="0" presId="urn:microsoft.com/office/officeart/2005/8/layout/list1"/>
    <dgm:cxn modelId="{416BD148-494E-4F03-9DD2-BD5179F6F692}" type="presOf" srcId="{B5165EDF-2109-4180-884A-D0FCCF3E8B1A}" destId="{07C058E5-6132-40E1-8C18-F412B69BB14D}" srcOrd="0" destOrd="0" presId="urn:microsoft.com/office/officeart/2005/8/layout/list1"/>
    <dgm:cxn modelId="{E391E961-82B4-498E-A41A-93075B9EB6B0}" srcId="{B5165EDF-2109-4180-884A-D0FCCF3E8B1A}" destId="{EFA85E9C-2A49-4043-9EE1-BB8B1AFACF3D}" srcOrd="0" destOrd="0" parTransId="{66282DDB-B0F7-4267-B253-863BD6399125}" sibTransId="{8B207C5C-0654-4236-89BB-F8B1E264827E}"/>
    <dgm:cxn modelId="{96C8FCB9-319E-4848-8A78-BD8DC36CFD66}" srcId="{B5165EDF-2109-4180-884A-D0FCCF3E8B1A}" destId="{3C45E7E4-8370-4A4B-8B00-056176D0AA67}" srcOrd="1" destOrd="0" parTransId="{727E81F9-29E0-4A1F-892A-1157CFCAFE18}" sibTransId="{ECDA698A-F5ED-442C-B4F3-6F1962371AD8}"/>
    <dgm:cxn modelId="{CA8308A1-4D8E-4653-BA05-4A1925DB4C93}" type="presParOf" srcId="{07C058E5-6132-40E1-8C18-F412B69BB14D}" destId="{9E25A8C6-0DDC-416C-9587-AFCD6F58D518}" srcOrd="0" destOrd="0" presId="urn:microsoft.com/office/officeart/2005/8/layout/list1"/>
    <dgm:cxn modelId="{71B6A45E-EF30-41A8-AA5E-7C8F7BACFD8D}" type="presParOf" srcId="{9E25A8C6-0DDC-416C-9587-AFCD6F58D518}" destId="{BAE1E587-5A4B-4951-A116-37CFDFBD1E0A}" srcOrd="0" destOrd="0" presId="urn:microsoft.com/office/officeart/2005/8/layout/list1"/>
    <dgm:cxn modelId="{836E4106-B74E-4F6B-B6F7-9D54340B1D99}" type="presParOf" srcId="{9E25A8C6-0DDC-416C-9587-AFCD6F58D518}" destId="{5FCEA7E8-E655-4FBB-AEFE-3985B7B8E2B1}" srcOrd="1" destOrd="0" presId="urn:microsoft.com/office/officeart/2005/8/layout/list1"/>
    <dgm:cxn modelId="{A8A00CAD-5C3C-4548-B1DA-277D39F2A2E1}" type="presParOf" srcId="{07C058E5-6132-40E1-8C18-F412B69BB14D}" destId="{61BA1809-D927-4B74-9C01-8E4E31FEFD49}" srcOrd="1" destOrd="0" presId="urn:microsoft.com/office/officeart/2005/8/layout/list1"/>
    <dgm:cxn modelId="{E399F336-9BDB-4DAE-BDFF-50804E94F27E}" type="presParOf" srcId="{07C058E5-6132-40E1-8C18-F412B69BB14D}" destId="{D505F144-26E8-49AC-B3B4-1C9EE13FDCEE}" srcOrd="2" destOrd="0" presId="urn:microsoft.com/office/officeart/2005/8/layout/list1"/>
    <dgm:cxn modelId="{E4F38F9C-3A41-45D6-9CBA-84502539C398}" type="presParOf" srcId="{07C058E5-6132-40E1-8C18-F412B69BB14D}" destId="{E4EA9C25-5E24-436B-9030-123513D0119B}" srcOrd="3" destOrd="0" presId="urn:microsoft.com/office/officeart/2005/8/layout/list1"/>
    <dgm:cxn modelId="{E5BB28AD-63C5-4F64-A088-C58DE43F83E1}" type="presParOf" srcId="{07C058E5-6132-40E1-8C18-F412B69BB14D}" destId="{D4DA3457-14A5-4C2B-9707-C39E1B0102A9}" srcOrd="4" destOrd="0" presId="urn:microsoft.com/office/officeart/2005/8/layout/list1"/>
    <dgm:cxn modelId="{201667AC-F63F-49A4-BA6C-F6B1B3E21634}" type="presParOf" srcId="{D4DA3457-14A5-4C2B-9707-C39E1B0102A9}" destId="{DB83BA89-7261-4F64-8621-23B3EED955FA}" srcOrd="0" destOrd="0" presId="urn:microsoft.com/office/officeart/2005/8/layout/list1"/>
    <dgm:cxn modelId="{2094C837-9CEB-49B1-9856-610F89F1019A}" type="presParOf" srcId="{D4DA3457-14A5-4C2B-9707-C39E1B0102A9}" destId="{ED52C04A-F615-418A-9CFC-F4883417386A}" srcOrd="1" destOrd="0" presId="urn:microsoft.com/office/officeart/2005/8/layout/list1"/>
    <dgm:cxn modelId="{EC93E011-8087-4A58-A12E-E752EB73679A}" type="presParOf" srcId="{07C058E5-6132-40E1-8C18-F412B69BB14D}" destId="{77202901-2EE2-48E0-BC69-969EBEC2A033}" srcOrd="5" destOrd="0" presId="urn:microsoft.com/office/officeart/2005/8/layout/list1"/>
    <dgm:cxn modelId="{B67FAC3E-9382-4CAB-9577-C39FE5C0957E}" type="presParOf" srcId="{07C058E5-6132-40E1-8C18-F412B69BB14D}" destId="{EE23C64E-D919-4855-9F8F-F2FE8A2F3EA0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6C1534-C87B-434A-A2E8-DBE5504F69E6}">
      <dsp:nvSpPr>
        <dsp:cNvPr id="0" name=""/>
        <dsp:cNvSpPr/>
      </dsp:nvSpPr>
      <dsp:spPr>
        <a:xfrm>
          <a:off x="2972681" y="2828"/>
          <a:ext cx="2690490" cy="1225418"/>
        </a:xfrm>
        <a:prstGeom prst="roundRect">
          <a:avLst/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>
              <a:latin typeface="Times New Roman" pitchFamily="18" charset="0"/>
              <a:cs typeface="Times New Roman" pitchFamily="18" charset="0"/>
            </a:rPr>
            <a:t>Hojas de Identificación Taxonómica Certificadas</a:t>
          </a:r>
          <a:endParaRPr lang="es-ES" sz="2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32501" y="62648"/>
        <a:ext cx="2570850" cy="1105778"/>
      </dsp:txXfrm>
    </dsp:sp>
    <dsp:sp modelId="{3F039FB1-C1E0-4DDE-B66F-E70CDDD62654}">
      <dsp:nvSpPr>
        <dsp:cNvPr id="0" name=""/>
        <dsp:cNvSpPr/>
      </dsp:nvSpPr>
      <dsp:spPr>
        <a:xfrm>
          <a:off x="1758433" y="537199"/>
          <a:ext cx="4894772" cy="4894772"/>
        </a:xfrm>
        <a:custGeom>
          <a:avLst/>
          <a:gdLst/>
          <a:ahLst/>
          <a:cxnLst/>
          <a:rect l="0" t="0" r="0" b="0"/>
          <a:pathLst>
            <a:path>
              <a:moveTo>
                <a:pt x="3914321" y="488355"/>
              </a:moveTo>
              <a:arcTo wR="2447386" hR="2447386" stAng="18409567" swAng="1662268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27442A-A3D7-4159-B620-D591D974898E}">
      <dsp:nvSpPr>
        <dsp:cNvPr id="0" name=""/>
        <dsp:cNvSpPr/>
      </dsp:nvSpPr>
      <dsp:spPr>
        <a:xfrm>
          <a:off x="5320171" y="1942940"/>
          <a:ext cx="2650711" cy="1225418"/>
        </a:xfrm>
        <a:prstGeom prst="roundRect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>
              <a:latin typeface="Times New Roman" pitchFamily="18" charset="0"/>
              <a:cs typeface="Times New Roman" pitchFamily="18" charset="0"/>
            </a:rPr>
            <a:t>Brindar un Soporte Técnico-Científico</a:t>
          </a:r>
          <a:endParaRPr lang="es-ES" sz="2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379991" y="2002760"/>
        <a:ext cx="2531071" cy="1105778"/>
      </dsp:txXfrm>
    </dsp:sp>
    <dsp:sp modelId="{F67217EB-3B71-478E-A082-935357F53486}">
      <dsp:nvSpPr>
        <dsp:cNvPr id="0" name=""/>
        <dsp:cNvSpPr/>
      </dsp:nvSpPr>
      <dsp:spPr>
        <a:xfrm>
          <a:off x="1803721" y="663931"/>
          <a:ext cx="4894772" cy="4894772"/>
        </a:xfrm>
        <a:custGeom>
          <a:avLst/>
          <a:gdLst/>
          <a:ahLst/>
          <a:cxnLst/>
          <a:rect l="0" t="0" r="0" b="0"/>
          <a:pathLst>
            <a:path>
              <a:moveTo>
                <a:pt x="4893777" y="2517186"/>
              </a:moveTo>
              <a:arcTo wR="2447386" hR="2447386" stAng="98059" swAng="1777997"/>
            </a:path>
          </a:pathLst>
        </a:custGeom>
        <a:noFill/>
        <a:ln w="9525" cap="flat" cmpd="sng" algn="ctr">
          <a:solidFill>
            <a:schemeClr val="accent4">
              <a:hueOff val="2785743"/>
              <a:satOff val="9906"/>
              <a:lumOff val="2240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1A925B-E395-4EA5-A20D-97EF1AAAB1BB}">
      <dsp:nvSpPr>
        <dsp:cNvPr id="0" name=""/>
        <dsp:cNvSpPr/>
      </dsp:nvSpPr>
      <dsp:spPr>
        <a:xfrm>
          <a:off x="4625622" y="4392492"/>
          <a:ext cx="2261688" cy="1225418"/>
        </a:xfrm>
        <a:prstGeom prst="roundRect">
          <a:avLst/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Times New Roman" pitchFamily="18" charset="0"/>
              <a:cs typeface="Times New Roman" pitchFamily="18" charset="0"/>
            </a:rPr>
            <a:t>Muestras certificadas</a:t>
          </a:r>
          <a:endParaRPr lang="es-ES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685442" y="4452312"/>
        <a:ext cx="2142048" cy="1105778"/>
      </dsp:txXfrm>
    </dsp:sp>
    <dsp:sp modelId="{5F3A9416-8C58-4C30-9D24-9D47E1C494A5}">
      <dsp:nvSpPr>
        <dsp:cNvPr id="0" name=""/>
        <dsp:cNvSpPr/>
      </dsp:nvSpPr>
      <dsp:spPr>
        <a:xfrm>
          <a:off x="1874628" y="584380"/>
          <a:ext cx="4894772" cy="4894772"/>
        </a:xfrm>
        <a:custGeom>
          <a:avLst/>
          <a:gdLst/>
          <a:ahLst/>
          <a:cxnLst/>
          <a:rect l="0" t="0" r="0" b="0"/>
          <a:pathLst>
            <a:path>
              <a:moveTo>
                <a:pt x="2744854" y="4876627"/>
              </a:moveTo>
              <a:arcTo wR="2447386" hR="2447386" stAng="4981123" swAng="853934"/>
            </a:path>
          </a:pathLst>
        </a:custGeom>
        <a:noFill/>
        <a:ln w="9525" cap="flat" cmpd="sng" algn="ctr">
          <a:solidFill>
            <a:schemeClr val="accent4">
              <a:hueOff val="5571487"/>
              <a:satOff val="19812"/>
              <a:lumOff val="4480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0082F9-F509-465D-86D7-3A837DD5C829}">
      <dsp:nvSpPr>
        <dsp:cNvPr id="0" name=""/>
        <dsp:cNvSpPr/>
      </dsp:nvSpPr>
      <dsp:spPr>
        <a:xfrm>
          <a:off x="1751778" y="4391208"/>
          <a:ext cx="2255203" cy="1225418"/>
        </a:xfrm>
        <a:prstGeom prst="round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>
              <a:latin typeface="Times New Roman" pitchFamily="18" charset="0"/>
              <a:cs typeface="Times New Roman" pitchFamily="18" charset="0"/>
            </a:rPr>
            <a:t>Colección de Referencia</a:t>
          </a:r>
          <a:endParaRPr lang="es-ES" sz="2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11598" y="4451028"/>
        <a:ext cx="2135563" cy="1105778"/>
      </dsp:txXfrm>
    </dsp:sp>
    <dsp:sp modelId="{93C3D5F4-E53B-4F60-B0D7-FF1A69D5DF0C}">
      <dsp:nvSpPr>
        <dsp:cNvPr id="0" name=""/>
        <dsp:cNvSpPr/>
      </dsp:nvSpPr>
      <dsp:spPr>
        <a:xfrm>
          <a:off x="1954485" y="690303"/>
          <a:ext cx="4894772" cy="4894772"/>
        </a:xfrm>
        <a:custGeom>
          <a:avLst/>
          <a:gdLst/>
          <a:ahLst/>
          <a:cxnLst/>
          <a:rect l="0" t="0" r="0" b="0"/>
          <a:pathLst>
            <a:path>
              <a:moveTo>
                <a:pt x="339263" y="3690575"/>
              </a:moveTo>
              <a:arcTo wR="2447386" hR="2447386" stAng="8968293" swAng="1670571"/>
            </a:path>
          </a:pathLst>
        </a:custGeom>
        <a:noFill/>
        <a:ln w="9525" cap="flat" cmpd="sng" algn="ctr">
          <a:solidFill>
            <a:schemeClr val="accent4">
              <a:hueOff val="8357230"/>
              <a:satOff val="29718"/>
              <a:lumOff val="6720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E4A2A2-BBE2-4FB5-9B5F-4FBBAEF58876}">
      <dsp:nvSpPr>
        <dsp:cNvPr id="0" name=""/>
        <dsp:cNvSpPr/>
      </dsp:nvSpPr>
      <dsp:spPr>
        <a:xfrm>
          <a:off x="477721" y="2014946"/>
          <a:ext cx="3025218" cy="1225418"/>
        </a:xfrm>
        <a:prstGeom prst="round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Brindando Seguridad y Confiabilidad en sus Exportaciones</a:t>
          </a:r>
          <a:endParaRPr lang="es-ES" sz="2300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37541" y="2074766"/>
        <a:ext cx="2905578" cy="1105778"/>
      </dsp:txXfrm>
    </dsp:sp>
    <dsp:sp modelId="{613E0876-217A-4F65-A6DE-CF5456A4635C}">
      <dsp:nvSpPr>
        <dsp:cNvPr id="0" name=""/>
        <dsp:cNvSpPr/>
      </dsp:nvSpPr>
      <dsp:spPr>
        <a:xfrm>
          <a:off x="1999689" y="524452"/>
          <a:ext cx="4894772" cy="4894772"/>
        </a:xfrm>
        <a:custGeom>
          <a:avLst/>
          <a:gdLst/>
          <a:ahLst/>
          <a:cxnLst/>
          <a:rect l="0" t="0" r="0" b="0"/>
          <a:pathLst>
            <a:path>
              <a:moveTo>
                <a:pt x="199792" y="1478870"/>
              </a:moveTo>
              <a:arcTo wR="2447386" hR="2447386" stAng="12198708" swAng="1760856"/>
            </a:path>
          </a:pathLst>
        </a:custGeom>
        <a:noFill/>
        <a:ln w="9525" cap="flat" cmpd="sng" algn="ctr">
          <a:solidFill>
            <a:schemeClr val="accent4">
              <a:hueOff val="11142974"/>
              <a:satOff val="39624"/>
              <a:lumOff val="8960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34EAD2-B71E-4963-883B-307415014653}">
      <dsp:nvSpPr>
        <dsp:cNvPr id="0" name=""/>
        <dsp:cNvSpPr/>
      </dsp:nvSpPr>
      <dsp:spPr>
        <a:xfrm>
          <a:off x="0" y="375033"/>
          <a:ext cx="7416824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40B63B8-32A7-4335-B56B-650B23F67F0F}">
      <dsp:nvSpPr>
        <dsp:cNvPr id="0" name=""/>
        <dsp:cNvSpPr/>
      </dsp:nvSpPr>
      <dsp:spPr>
        <a:xfrm>
          <a:off x="370841" y="35553"/>
          <a:ext cx="5191776" cy="678960"/>
        </a:xfrm>
        <a:prstGeom prst="round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6237" tIns="0" rIns="196237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i="1" kern="1200" dirty="0" smtClean="0"/>
            <a:t>Frankliniella occidentalis </a:t>
          </a:r>
          <a:r>
            <a:rPr lang="es-ES" sz="2300" i="0" kern="1200" dirty="0" smtClean="0"/>
            <a:t>Pergande</a:t>
          </a:r>
          <a:endParaRPr lang="es-ES" sz="2300" i="1" kern="1200" dirty="0"/>
        </a:p>
      </dsp:txBody>
      <dsp:txXfrm>
        <a:off x="403985" y="68697"/>
        <a:ext cx="5125488" cy="612672"/>
      </dsp:txXfrm>
    </dsp:sp>
    <dsp:sp modelId="{D190D8A6-A995-4ACA-B687-AE2C9813757F}">
      <dsp:nvSpPr>
        <dsp:cNvPr id="0" name=""/>
        <dsp:cNvSpPr/>
      </dsp:nvSpPr>
      <dsp:spPr>
        <a:xfrm>
          <a:off x="0" y="1418313"/>
          <a:ext cx="7416824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4768936-DEAA-48BC-87BA-BFA6609EE6B0}">
      <dsp:nvSpPr>
        <dsp:cNvPr id="0" name=""/>
        <dsp:cNvSpPr/>
      </dsp:nvSpPr>
      <dsp:spPr>
        <a:xfrm>
          <a:off x="370841" y="1078832"/>
          <a:ext cx="5191776" cy="678960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6237" tIns="0" rIns="196237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i="1" kern="1200" dirty="0" smtClean="0"/>
            <a:t>Frankliniella panamensis </a:t>
          </a:r>
          <a:r>
            <a:rPr lang="es-ES" sz="2300" i="0" kern="1200" dirty="0" smtClean="0"/>
            <a:t>Hood</a:t>
          </a:r>
          <a:endParaRPr lang="es-ES" sz="2300" i="1" kern="1200" dirty="0"/>
        </a:p>
      </dsp:txBody>
      <dsp:txXfrm>
        <a:off x="403985" y="1111976"/>
        <a:ext cx="5125488" cy="612672"/>
      </dsp:txXfrm>
    </dsp:sp>
    <dsp:sp modelId="{EB3A07BC-DC62-4586-ACD3-FD228289FD5E}">
      <dsp:nvSpPr>
        <dsp:cNvPr id="0" name=""/>
        <dsp:cNvSpPr/>
      </dsp:nvSpPr>
      <dsp:spPr>
        <a:xfrm>
          <a:off x="0" y="2461593"/>
          <a:ext cx="7416824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B98622B-A33B-4AD3-B66F-CF8A048E0DE9}">
      <dsp:nvSpPr>
        <dsp:cNvPr id="0" name=""/>
        <dsp:cNvSpPr/>
      </dsp:nvSpPr>
      <dsp:spPr>
        <a:xfrm>
          <a:off x="370841" y="2122113"/>
          <a:ext cx="5191776" cy="678960"/>
        </a:xfrm>
        <a:prstGeom prst="roundRect">
          <a:avLst/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6237" tIns="0" rIns="196237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i="1" kern="1200" dirty="0" smtClean="0"/>
            <a:t>Frankliniella tuberosi </a:t>
          </a:r>
          <a:r>
            <a:rPr lang="es-ES" sz="2300" i="0" kern="1200" dirty="0" smtClean="0"/>
            <a:t>Moulton</a:t>
          </a:r>
          <a:endParaRPr lang="es-ES" sz="2300" i="1" kern="1200" dirty="0"/>
        </a:p>
      </dsp:txBody>
      <dsp:txXfrm>
        <a:off x="403985" y="2155257"/>
        <a:ext cx="5125488" cy="612672"/>
      </dsp:txXfrm>
    </dsp:sp>
    <dsp:sp modelId="{35359B74-61CF-4EFB-BC58-EC9911630536}">
      <dsp:nvSpPr>
        <dsp:cNvPr id="0" name=""/>
        <dsp:cNvSpPr/>
      </dsp:nvSpPr>
      <dsp:spPr>
        <a:xfrm>
          <a:off x="0" y="3504873"/>
          <a:ext cx="7416824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2B2E9E7-44DF-48A7-9D69-C9D0FA05DC72}">
      <dsp:nvSpPr>
        <dsp:cNvPr id="0" name=""/>
        <dsp:cNvSpPr/>
      </dsp:nvSpPr>
      <dsp:spPr>
        <a:xfrm>
          <a:off x="370841" y="3165393"/>
          <a:ext cx="5191776" cy="678960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6237" tIns="0" rIns="196237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i="1" kern="1200" dirty="0" smtClean="0"/>
            <a:t>Thrips tabaci </a:t>
          </a:r>
          <a:r>
            <a:rPr lang="es-ES" sz="2300" i="0" kern="1200" dirty="0" smtClean="0"/>
            <a:t>Lideman</a:t>
          </a:r>
          <a:endParaRPr lang="es-ES" sz="2300" i="1" kern="1200" dirty="0"/>
        </a:p>
      </dsp:txBody>
      <dsp:txXfrm>
        <a:off x="403985" y="3198537"/>
        <a:ext cx="5125488" cy="612672"/>
      </dsp:txXfrm>
    </dsp:sp>
    <dsp:sp modelId="{E47E2AFD-B3FA-473D-AE0E-ADAD0001B830}">
      <dsp:nvSpPr>
        <dsp:cNvPr id="0" name=""/>
        <dsp:cNvSpPr/>
      </dsp:nvSpPr>
      <dsp:spPr>
        <a:xfrm>
          <a:off x="0" y="4548153"/>
          <a:ext cx="7416824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C8E4AC2-6987-4008-8633-8CF9773CBB24}">
      <dsp:nvSpPr>
        <dsp:cNvPr id="0" name=""/>
        <dsp:cNvSpPr/>
      </dsp:nvSpPr>
      <dsp:spPr>
        <a:xfrm>
          <a:off x="370841" y="4208673"/>
          <a:ext cx="5191776" cy="678960"/>
        </a:xfrm>
        <a:prstGeom prst="roundRect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6237" tIns="0" rIns="196237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i="1" kern="1200" dirty="0" smtClean="0"/>
            <a:t>Thrips palmi K</a:t>
          </a:r>
          <a:r>
            <a:rPr lang="es-ES" sz="2300" i="0" kern="1200" dirty="0" smtClean="0"/>
            <a:t>arny</a:t>
          </a:r>
          <a:r>
            <a:rPr lang="es-ES" sz="2300" i="1" kern="1200" dirty="0" smtClean="0"/>
            <a:t> </a:t>
          </a:r>
          <a:endParaRPr lang="es-ES" sz="2300" i="1" kern="1200" dirty="0"/>
        </a:p>
      </dsp:txBody>
      <dsp:txXfrm>
        <a:off x="403985" y="4241817"/>
        <a:ext cx="5125488" cy="6126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4100F6-EB0F-4398-8A3A-14BA7CF61E67}">
      <dsp:nvSpPr>
        <dsp:cNvPr id="0" name=""/>
        <dsp:cNvSpPr/>
      </dsp:nvSpPr>
      <dsp:spPr>
        <a:xfrm>
          <a:off x="-6918021" y="-1058156"/>
          <a:ext cx="8236993" cy="8236993"/>
        </a:xfrm>
        <a:prstGeom prst="blockArc">
          <a:avLst>
            <a:gd name="adj1" fmla="val 18900000"/>
            <a:gd name="adj2" fmla="val 2700000"/>
            <a:gd name="adj3" fmla="val 262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27BCF5-260D-4180-B27B-C6058D552D48}">
      <dsp:nvSpPr>
        <dsp:cNvPr id="0" name=""/>
        <dsp:cNvSpPr/>
      </dsp:nvSpPr>
      <dsp:spPr>
        <a:xfrm>
          <a:off x="849550" y="612068"/>
          <a:ext cx="7295584" cy="12241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71658" tIns="55880" rIns="55880" bIns="5588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>
              <a:latin typeface="Times New Roman" pitchFamily="18" charset="0"/>
              <a:cs typeface="Times New Roman" pitchFamily="18" charset="0"/>
            </a:rPr>
            <a:t>Según Carrizo et al., 2008 </a:t>
          </a:r>
          <a:r>
            <a:rPr lang="es-ES" sz="2200" i="1" kern="1200" dirty="0" smtClean="0">
              <a:latin typeface="Times New Roman" pitchFamily="18" charset="0"/>
              <a:cs typeface="Times New Roman" pitchFamily="18" charset="0"/>
            </a:rPr>
            <a:t>F. </a:t>
          </a:r>
          <a:r>
            <a:rPr lang="es-ES" sz="2200" i="1" kern="1200" dirty="0" err="1" smtClean="0">
              <a:latin typeface="Times New Roman" pitchFamily="18" charset="0"/>
              <a:cs typeface="Times New Roman" pitchFamily="18" charset="0"/>
            </a:rPr>
            <a:t>occidentalis</a:t>
          </a:r>
          <a:r>
            <a:rPr lang="es-ES" sz="2200" i="0" kern="1200" dirty="0" smtClean="0">
              <a:latin typeface="Times New Roman" pitchFamily="18" charset="0"/>
              <a:cs typeface="Times New Roman" pitchFamily="18" charset="0"/>
            </a:rPr>
            <a:t> es la especie más común en cultivos ornamentales</a:t>
          </a:r>
          <a:endParaRPr lang="es-ES" sz="2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49550" y="612068"/>
        <a:ext cx="7295584" cy="1224136"/>
      </dsp:txXfrm>
    </dsp:sp>
    <dsp:sp modelId="{F79E177D-A68F-419F-834A-065F199AA315}">
      <dsp:nvSpPr>
        <dsp:cNvPr id="0" name=""/>
        <dsp:cNvSpPr/>
      </dsp:nvSpPr>
      <dsp:spPr>
        <a:xfrm>
          <a:off x="84465" y="459051"/>
          <a:ext cx="1530170" cy="15301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152EF55-5967-4859-B8F5-175BB1C92E2E}">
      <dsp:nvSpPr>
        <dsp:cNvPr id="0" name=""/>
        <dsp:cNvSpPr/>
      </dsp:nvSpPr>
      <dsp:spPr>
        <a:xfrm>
          <a:off x="1294523" y="2448272"/>
          <a:ext cx="6850610" cy="12241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71658" tIns="55880" rIns="55880" bIns="5588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>
              <a:latin typeface="Times New Roman" pitchFamily="18" charset="0"/>
              <a:cs typeface="Times New Roman" pitchFamily="18" charset="0"/>
            </a:rPr>
            <a:t>Según Marín, 2007 </a:t>
          </a:r>
          <a:r>
            <a:rPr lang="es-ES" sz="2200" i="1" kern="1200" dirty="0" smtClean="0">
              <a:latin typeface="Times New Roman" pitchFamily="18" charset="0"/>
              <a:cs typeface="Times New Roman" pitchFamily="18" charset="0"/>
            </a:rPr>
            <a:t>T. </a:t>
          </a:r>
          <a:r>
            <a:rPr lang="es-ES" sz="2200" i="1" kern="1200" dirty="0" err="1" smtClean="0">
              <a:latin typeface="Times New Roman" pitchFamily="18" charset="0"/>
              <a:cs typeface="Times New Roman" pitchFamily="18" charset="0"/>
            </a:rPr>
            <a:t>palmi</a:t>
          </a:r>
          <a:r>
            <a:rPr lang="es-ES" sz="22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s-ES" sz="2200" i="0" kern="1200" dirty="0" smtClean="0">
              <a:latin typeface="Times New Roman" pitchFamily="18" charset="0"/>
              <a:cs typeface="Times New Roman" pitchFamily="18" charset="0"/>
            </a:rPr>
            <a:t>es una plaga agresiva, representando el 4,61% </a:t>
          </a:r>
          <a:endParaRPr lang="es-ES" sz="2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94523" y="2448272"/>
        <a:ext cx="6850610" cy="1224136"/>
      </dsp:txXfrm>
    </dsp:sp>
    <dsp:sp modelId="{8EA11942-4F1B-4F70-A5B2-546AB01B7226}">
      <dsp:nvSpPr>
        <dsp:cNvPr id="0" name=""/>
        <dsp:cNvSpPr/>
      </dsp:nvSpPr>
      <dsp:spPr>
        <a:xfrm>
          <a:off x="529438" y="2295254"/>
          <a:ext cx="1530170" cy="15301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F4F49E0-61D4-4732-A1A5-80539A4B7CD6}">
      <dsp:nvSpPr>
        <dsp:cNvPr id="0" name=""/>
        <dsp:cNvSpPr/>
      </dsp:nvSpPr>
      <dsp:spPr>
        <a:xfrm>
          <a:off x="849550" y="4284476"/>
          <a:ext cx="7295584" cy="12241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71658" tIns="55880" rIns="55880" bIns="5588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>
              <a:latin typeface="Times New Roman" pitchFamily="18" charset="0"/>
              <a:cs typeface="Times New Roman" pitchFamily="18" charset="0"/>
            </a:rPr>
            <a:t>La Zona Sur presenta un grado de afectación tipo 3 (ataque severo) y la Zona Norte un grado de afectación tipo 1 (ataque leve) </a:t>
          </a:r>
          <a:endParaRPr lang="es-ES" sz="2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49550" y="4284476"/>
        <a:ext cx="7295584" cy="1224136"/>
      </dsp:txXfrm>
    </dsp:sp>
    <dsp:sp modelId="{2D1AC3EB-CA8B-4AEB-9472-1010750075E9}">
      <dsp:nvSpPr>
        <dsp:cNvPr id="0" name=""/>
        <dsp:cNvSpPr/>
      </dsp:nvSpPr>
      <dsp:spPr>
        <a:xfrm>
          <a:off x="84465" y="4131459"/>
          <a:ext cx="1530170" cy="15301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16C9BF-1437-438D-BC2B-58A4461FAEE5}">
      <dsp:nvSpPr>
        <dsp:cNvPr id="0" name=""/>
        <dsp:cNvSpPr/>
      </dsp:nvSpPr>
      <dsp:spPr>
        <a:xfrm>
          <a:off x="-7165631" y="-1095313"/>
          <a:ext cx="8527330" cy="8527330"/>
        </a:xfrm>
        <a:prstGeom prst="blockArc">
          <a:avLst>
            <a:gd name="adj1" fmla="val 18900000"/>
            <a:gd name="adj2" fmla="val 2700000"/>
            <a:gd name="adj3" fmla="val 253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D81E36-F543-4854-A082-F887E1F9A4B2}">
      <dsp:nvSpPr>
        <dsp:cNvPr id="0" name=""/>
        <dsp:cNvSpPr/>
      </dsp:nvSpPr>
      <dsp:spPr>
        <a:xfrm>
          <a:off x="712412" y="487165"/>
          <a:ext cx="7909473" cy="97483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73778" tIns="53340" rIns="53340" bIns="53340" numCol="1" spcCol="1270" anchor="ctr" anchorCtr="0">
          <a:noAutofit/>
        </a:bodyPr>
        <a:lstStyle/>
        <a:p>
          <a:pPr lvl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>
              <a:latin typeface="Times New Roman" pitchFamily="18" charset="0"/>
              <a:cs typeface="Times New Roman" pitchFamily="18" charset="0"/>
            </a:rPr>
            <a:t>Según </a:t>
          </a:r>
          <a:r>
            <a:rPr lang="es-ES" sz="2100" kern="1200" dirty="0" err="1" smtClean="0">
              <a:latin typeface="Times New Roman" pitchFamily="18" charset="0"/>
              <a:cs typeface="Times New Roman" pitchFamily="18" charset="0"/>
            </a:rPr>
            <a:t>Moritz</a:t>
          </a:r>
          <a:r>
            <a:rPr lang="es-ES" sz="2100" kern="1200" dirty="0" smtClean="0">
              <a:latin typeface="Times New Roman" pitchFamily="18" charset="0"/>
              <a:cs typeface="Times New Roman" pitchFamily="18" charset="0"/>
            </a:rPr>
            <a:t> et al., 2004 existen diferencias entre el género </a:t>
          </a:r>
          <a:r>
            <a:rPr lang="es-ES" sz="2100" i="1" kern="1200" dirty="0" err="1" smtClean="0">
              <a:latin typeface="Times New Roman" pitchFamily="18" charset="0"/>
              <a:cs typeface="Times New Roman" pitchFamily="18" charset="0"/>
            </a:rPr>
            <a:t>Frankliniella</a:t>
          </a:r>
          <a:r>
            <a:rPr lang="es-ES" sz="21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s-ES" sz="2100" i="0" kern="1200" dirty="0" smtClean="0">
              <a:latin typeface="Times New Roman" pitchFamily="18" charset="0"/>
              <a:cs typeface="Times New Roman" pitchFamily="18" charset="0"/>
            </a:rPr>
            <a:t>y el género </a:t>
          </a:r>
          <a:r>
            <a:rPr lang="es-ES" sz="2100" i="1" kern="1200" dirty="0" smtClean="0">
              <a:latin typeface="Times New Roman" pitchFamily="18" charset="0"/>
              <a:cs typeface="Times New Roman" pitchFamily="18" charset="0"/>
            </a:rPr>
            <a:t>Thrips</a:t>
          </a:r>
          <a:endParaRPr lang="es-ES" sz="2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12412" y="487165"/>
        <a:ext cx="7909473" cy="974838"/>
      </dsp:txXfrm>
    </dsp:sp>
    <dsp:sp modelId="{F85CDB78-62DB-4FEC-B5E5-107A81CFDD72}">
      <dsp:nvSpPr>
        <dsp:cNvPr id="0" name=""/>
        <dsp:cNvSpPr/>
      </dsp:nvSpPr>
      <dsp:spPr>
        <a:xfrm>
          <a:off x="103138" y="365310"/>
          <a:ext cx="1218548" cy="12185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9FA9E7F-3715-4EC7-9C3D-35314377EE17}">
      <dsp:nvSpPr>
        <dsp:cNvPr id="0" name=""/>
        <dsp:cNvSpPr/>
      </dsp:nvSpPr>
      <dsp:spPr>
        <a:xfrm>
          <a:off x="1271309" y="1949677"/>
          <a:ext cx="7350576" cy="97483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73778" tIns="53340" rIns="53340" bIns="53340" numCol="1" spcCol="1270" anchor="ctr" anchorCtr="0">
          <a:noAutofit/>
        </a:bodyPr>
        <a:lstStyle/>
        <a:p>
          <a:pPr lvl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>
              <a:latin typeface="Times New Roman" pitchFamily="18" charset="0"/>
              <a:cs typeface="Times New Roman" pitchFamily="18" charset="0"/>
            </a:rPr>
            <a:t>Según </a:t>
          </a:r>
          <a:r>
            <a:rPr lang="es-ES" sz="2100" kern="1200" dirty="0" err="1" smtClean="0">
              <a:latin typeface="Times New Roman" pitchFamily="18" charset="0"/>
              <a:cs typeface="Times New Roman" pitchFamily="18" charset="0"/>
            </a:rPr>
            <a:t>Moritz</a:t>
          </a:r>
          <a:r>
            <a:rPr lang="es-ES" sz="2100" kern="1200" dirty="0" smtClean="0">
              <a:latin typeface="Times New Roman" pitchFamily="18" charset="0"/>
              <a:cs typeface="Times New Roman" pitchFamily="18" charset="0"/>
            </a:rPr>
            <a:t> et al., 2004 </a:t>
          </a:r>
          <a:r>
            <a:rPr lang="es-ES" sz="2100" i="1" kern="1200" dirty="0" smtClean="0">
              <a:latin typeface="Times New Roman" pitchFamily="18" charset="0"/>
              <a:cs typeface="Times New Roman" pitchFamily="18" charset="0"/>
            </a:rPr>
            <a:t>T. tabaci </a:t>
          </a:r>
          <a:r>
            <a:rPr lang="es-ES" sz="2100" i="0" kern="1200" dirty="0" smtClean="0">
              <a:latin typeface="Times New Roman" pitchFamily="18" charset="0"/>
              <a:cs typeface="Times New Roman" pitchFamily="18" charset="0"/>
            </a:rPr>
            <a:t>y </a:t>
          </a:r>
          <a:r>
            <a:rPr lang="es-ES" sz="2100" i="1" kern="1200" dirty="0" smtClean="0">
              <a:latin typeface="Times New Roman" pitchFamily="18" charset="0"/>
              <a:cs typeface="Times New Roman" pitchFamily="18" charset="0"/>
            </a:rPr>
            <a:t>T. </a:t>
          </a:r>
          <a:r>
            <a:rPr lang="es-ES" sz="2100" i="1" kern="1200" dirty="0" err="1" smtClean="0">
              <a:latin typeface="Times New Roman" pitchFamily="18" charset="0"/>
              <a:cs typeface="Times New Roman" pitchFamily="18" charset="0"/>
            </a:rPr>
            <a:t>palmi</a:t>
          </a:r>
          <a:r>
            <a:rPr lang="es-ES" sz="2100" i="0" kern="1200" dirty="0" smtClean="0">
              <a:latin typeface="Times New Roman" pitchFamily="18" charset="0"/>
              <a:cs typeface="Times New Roman" pitchFamily="18" charset="0"/>
            </a:rPr>
            <a:t> tienen diferencias taxonómicas significativas</a:t>
          </a:r>
          <a:endParaRPr lang="es-ES" sz="2100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71309" y="1949677"/>
        <a:ext cx="7350576" cy="974838"/>
      </dsp:txXfrm>
    </dsp:sp>
    <dsp:sp modelId="{57A249EA-0BC4-417C-9A99-C823AF0A6E28}">
      <dsp:nvSpPr>
        <dsp:cNvPr id="0" name=""/>
        <dsp:cNvSpPr/>
      </dsp:nvSpPr>
      <dsp:spPr>
        <a:xfrm>
          <a:off x="662035" y="1827822"/>
          <a:ext cx="1218548" cy="12185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56FC99F-34EB-4929-BAE5-EB023E69D0B8}">
      <dsp:nvSpPr>
        <dsp:cNvPr id="0" name=""/>
        <dsp:cNvSpPr/>
      </dsp:nvSpPr>
      <dsp:spPr>
        <a:xfrm>
          <a:off x="1271309" y="3412188"/>
          <a:ext cx="7350576" cy="97483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73778" tIns="53340" rIns="53340" bIns="53340" numCol="1" spcCol="1270" anchor="ctr" anchorCtr="0">
          <a:noAutofit/>
        </a:bodyPr>
        <a:lstStyle/>
        <a:p>
          <a:pPr lvl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>
              <a:latin typeface="Times New Roman" pitchFamily="18" charset="0"/>
              <a:cs typeface="Times New Roman" pitchFamily="18" charset="0"/>
            </a:rPr>
            <a:t>Dispersión eólica y hospederos alternantes son factores que pueden provocar diferencias significativas entre las zonas de estudio</a:t>
          </a:r>
          <a:endParaRPr lang="es-ES" sz="2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71309" y="3412188"/>
        <a:ext cx="7350576" cy="974838"/>
      </dsp:txXfrm>
    </dsp:sp>
    <dsp:sp modelId="{11CC2A3B-8FA1-4E5A-8EC1-CFFA2B418617}">
      <dsp:nvSpPr>
        <dsp:cNvPr id="0" name=""/>
        <dsp:cNvSpPr/>
      </dsp:nvSpPr>
      <dsp:spPr>
        <a:xfrm>
          <a:off x="662035" y="3290333"/>
          <a:ext cx="1218548" cy="12185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05514C-5AA9-4129-B109-4CC6B70AEFEE}">
      <dsp:nvSpPr>
        <dsp:cNvPr id="0" name=""/>
        <dsp:cNvSpPr/>
      </dsp:nvSpPr>
      <dsp:spPr>
        <a:xfrm>
          <a:off x="712412" y="4874699"/>
          <a:ext cx="7909473" cy="97483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73778" tIns="53340" rIns="53340" bIns="53340" numCol="1" spcCol="1270" anchor="ctr" anchorCtr="0">
          <a:noAutofit/>
        </a:bodyPr>
        <a:lstStyle/>
        <a:p>
          <a:pPr lvl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>
              <a:latin typeface="Times New Roman" pitchFamily="18" charset="0"/>
              <a:cs typeface="Times New Roman" pitchFamily="18" charset="0"/>
            </a:rPr>
            <a:t>Trabajos de identificación de plagas cuarentenarias en Ecuador, presentan una descripción no confiable</a:t>
          </a:r>
          <a:endParaRPr lang="es-ES" sz="2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12412" y="4874699"/>
        <a:ext cx="7909473" cy="974838"/>
      </dsp:txXfrm>
    </dsp:sp>
    <dsp:sp modelId="{8D452BB2-A3FE-4784-BCC1-057A6FF1AC95}">
      <dsp:nvSpPr>
        <dsp:cNvPr id="0" name=""/>
        <dsp:cNvSpPr/>
      </dsp:nvSpPr>
      <dsp:spPr>
        <a:xfrm>
          <a:off x="103138" y="4752844"/>
          <a:ext cx="1218548" cy="12185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776880-01D1-43FC-BA57-B5A70C5D5080}" type="datetimeFigureOut">
              <a:rPr lang="es-EC" smtClean="0"/>
              <a:pPr/>
              <a:t>01/07/2014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E96EA-714F-4CDD-B05B-74253B48C750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9412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S" sz="1100" dirty="0" smtClean="0"/>
              <a:t>Se generaron al tomar datos de:</a:t>
            </a:r>
          </a:p>
          <a:p>
            <a:pPr lvl="0"/>
            <a:r>
              <a:rPr lang="es-E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Número total de plantas afectadas y no afectadas por sitio. </a:t>
            </a:r>
          </a:p>
          <a:p>
            <a:pPr lvl="0"/>
            <a:r>
              <a:rPr lang="es-E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Número total de thrips inmaduros por botón/planta/sitio.</a:t>
            </a:r>
          </a:p>
          <a:p>
            <a:pPr lvl="0"/>
            <a:r>
              <a:rPr lang="es-E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Número total de thrips adultos por botón/planta/sitio.</a:t>
            </a:r>
          </a:p>
          <a:p>
            <a:pPr lvl="0"/>
            <a:r>
              <a:rPr lang="es-E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Número total de thrips por botón/planta/sitio.</a:t>
            </a: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E96EA-714F-4CDD-B05B-74253B48C750}" type="slidenum">
              <a:rPr lang="es-EC" smtClean="0"/>
              <a:pPr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03700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 userDrawn="1"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30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Picture 2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Rectangle 24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 sz="1400"/>
          </a:p>
        </p:txBody>
      </p:sp>
      <p:sp>
        <p:nvSpPr>
          <p:cNvPr id="17433" name="Rectangle 25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ES" sz="1400"/>
          </a:p>
        </p:txBody>
      </p:sp>
      <p:sp>
        <p:nvSpPr>
          <p:cNvPr id="17434" name="Rectangle 26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 sz="1400"/>
          </a:p>
        </p:txBody>
      </p:sp>
      <p:sp>
        <p:nvSpPr>
          <p:cNvPr id="17435" name="Rectangle 27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ES" sz="1400"/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58" name="Oval 50"/>
          <p:cNvSpPr>
            <a:spLocks noChangeArrowheads="1"/>
          </p:cNvSpPr>
          <p:nvPr userDrawn="1"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pic>
        <p:nvPicPr>
          <p:cNvPr id="17457" name="Picture 49" descr="LOGO ESPE ORIGINAL copia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313113" cy="88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6784495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0973946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66237816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32002459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58645028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662325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9163161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82738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4390345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370146850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rot="10800000" flipH="1">
            <a:off x="25400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rot="10800000" flipH="1">
            <a:off x="25400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pic>
        <p:nvPicPr>
          <p:cNvPr id="1050" name="Picture 26" descr="LOGO ESPE ORIGINAL copi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6732588" y="5949950"/>
            <a:ext cx="2305050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2pPr>
      <a:lvl3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3pPr>
      <a:lvl4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4pPr>
      <a:lvl5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5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share.php?u=http://cancilleria.gob.ec/ecuador-invites-venezuelan-professors-researches-and-scientists-to-participate-in-the-prometeo-project/?lang=en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hyperlink" Target="mailto:?subject=En%20Ministerio%20de%20Relaciones%20Exteriores%20y%20Movilidad%20Humana%20:%20Ecuador%20invites%20Venezuelan%20professors,%20researches,%20and%20scientists%20to%20participate%20in%20the%20Prometeo%20Project&amp;body=Te%20recomiendo%20:%20Ecuador%20invites%20Venezuelan%20professors,%20researches,%20and%20scientists%20to%20participate%20in%20the%20Prometeo%20Project.%20en%20esta%20p%EF%BF%BDgina%20:%20http://cancilleria.gob.ec/ecuador-invites-venezuelan-professors-researches-and-scientists-to-participate-in-the-prometeo-project/?lang=en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187624" y="2342490"/>
            <a:ext cx="7776864" cy="14465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2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s-ES" sz="2200" dirty="0">
                <a:latin typeface="Times New Roman" pitchFamily="18" charset="0"/>
                <a:cs typeface="Times New Roman" pitchFamily="18" charset="0"/>
              </a:rPr>
              <a:t>DETERMINACIÓN DE ESPECIES DE INSECTOS DE LA FAMILIA THYSANOPTERA: THRIPIDAE QUE AFECTAN AL CULTIVO DE ROSAS EN DOS ZONAS FLORÍCOLAS DE PICHINCHA – ECUADOR</a:t>
            </a:r>
            <a:r>
              <a:rPr lang="es-EC" sz="2200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s-E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2662014" y="4869160"/>
            <a:ext cx="4286250" cy="75405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s-EC" sz="14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ELABORADO POR</a:t>
            </a:r>
            <a:r>
              <a:rPr lang="es-EC" sz="1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algn="ctr">
              <a:defRPr/>
            </a:pPr>
            <a:endParaRPr lang="es-EC" sz="1400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defRPr/>
            </a:pPr>
            <a:r>
              <a:rPr lang="es-EC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SANTIAGO DAVID GODOY SUÁREZ </a:t>
            </a:r>
            <a:endParaRPr lang="es-EC" sz="1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339752" y="921591"/>
            <a:ext cx="5360789" cy="92323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tIns="304704" bIns="0" anchor="ctr">
            <a:spAutoFit/>
          </a:bodyPr>
          <a:lstStyle/>
          <a:p>
            <a:pPr>
              <a:defRPr/>
            </a:pPr>
            <a:r>
              <a:rPr lang="es-EC" sz="20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ESCUELA </a:t>
            </a:r>
            <a:r>
              <a:rPr lang="es-EC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POLITÉCNICA </a:t>
            </a:r>
            <a:r>
              <a:rPr lang="es-EC" sz="20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DEL EJÉRCITO</a:t>
            </a:r>
            <a:endParaRPr lang="es-EC" sz="2000" b="1" dirty="0">
              <a:solidFill>
                <a:srgbClr val="365F9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es-EC" sz="2000" dirty="0">
              <a:solidFill>
                <a:schemeClr val="tx1"/>
              </a:solidFill>
              <a:latin typeface="Arial "/>
              <a:cs typeface="Arial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19672" y="1620089"/>
            <a:ext cx="6911890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s-EC" sz="16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DEPARTAMENTO DE CIENCIAS DE LA </a:t>
            </a:r>
            <a:r>
              <a:rPr lang="es-EC" sz="16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VIDA Y LA AGRICULTURA</a:t>
            </a:r>
            <a:endParaRPr lang="es-EC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es-EC" sz="16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CARRERA DE INGENIERÍA EN BIOTECNOLOGÍA</a:t>
            </a:r>
            <a:endParaRPr lang="es-EC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195512" y="3933056"/>
            <a:ext cx="5832871" cy="93871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s-EC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Previa a la obtención de Grado Académico o Título de:</a:t>
            </a:r>
          </a:p>
          <a:p>
            <a:pPr algn="ctr">
              <a:defRPr/>
            </a:pPr>
            <a:endParaRPr lang="es-EC" sz="1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es-EC" sz="20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INGENIERO </a:t>
            </a:r>
            <a:r>
              <a:rPr lang="es-EC" sz="20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EN BIOTECNOLOGÍA</a:t>
            </a:r>
            <a:endParaRPr lang="es-EC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588224" y="5926848"/>
            <a:ext cx="2015346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s-EC" b="1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Codirector:</a:t>
            </a:r>
          </a:p>
          <a:p>
            <a:pPr algn="ctr">
              <a:defRPr/>
            </a:pPr>
            <a:r>
              <a:rPr lang="es-EC" dirty="0" smtClean="0">
                <a:solidFill>
                  <a:schemeClr val="tx1"/>
                </a:solidFill>
                <a:cs typeface="Arial" pitchFamily="34" charset="0"/>
              </a:rPr>
              <a:t>Ing. Marco Taipe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67544" y="5924988"/>
            <a:ext cx="2067764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s-EC" b="1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Director:</a:t>
            </a:r>
            <a:endParaRPr lang="es-EC" b="1" dirty="0">
              <a:solidFill>
                <a:schemeClr val="tx1"/>
              </a:solidFill>
              <a:ea typeface="Calibri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s-EC" dirty="0" smtClean="0">
                <a:solidFill>
                  <a:schemeClr val="tx1"/>
                </a:solidFill>
              </a:rPr>
              <a:t>Ing.</a:t>
            </a:r>
            <a:r>
              <a:rPr lang="es-EC" dirty="0">
                <a:solidFill>
                  <a:schemeClr val="tx1"/>
                </a:solidFill>
              </a:rPr>
              <a:t> </a:t>
            </a:r>
            <a:r>
              <a:rPr lang="es-EC" dirty="0" smtClean="0">
                <a:solidFill>
                  <a:schemeClr val="tx1"/>
                </a:solidFill>
              </a:rPr>
              <a:t>Juan Tigrero 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9" name="8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37319"/>
            <a:ext cx="4968552" cy="771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25992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000018"/>
            <a:ext cx="2411760" cy="77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t="11876" r="23118" b="18749"/>
          <a:stretch/>
        </p:blipFill>
        <p:spPr bwMode="auto">
          <a:xfrm rot="5400000">
            <a:off x="199306" y="1248967"/>
            <a:ext cx="2624708" cy="194421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8" t="11250" r="21713" b="17188"/>
          <a:stretch/>
        </p:blipFill>
        <p:spPr bwMode="auto">
          <a:xfrm>
            <a:off x="3635896" y="980728"/>
            <a:ext cx="1872208" cy="260984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2" t="33125" r="22416" b="37500"/>
          <a:stretch/>
        </p:blipFill>
        <p:spPr bwMode="auto">
          <a:xfrm rot="5400000">
            <a:off x="6211973" y="1356979"/>
            <a:ext cx="2552701" cy="1800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" t="16562" b="25312"/>
          <a:stretch/>
        </p:blipFill>
        <p:spPr bwMode="auto">
          <a:xfrm>
            <a:off x="2123728" y="4293096"/>
            <a:ext cx="4080952" cy="170692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Flecha curvada hacia abajo"/>
          <p:cNvSpPr/>
          <p:nvPr/>
        </p:nvSpPr>
        <p:spPr>
          <a:xfrm>
            <a:off x="2267744" y="388432"/>
            <a:ext cx="1886664" cy="448280"/>
          </a:xfrm>
          <a:prstGeom prst="curvedDownArrow">
            <a:avLst>
              <a:gd name="adj1" fmla="val 47096"/>
              <a:gd name="adj2" fmla="val 72498"/>
              <a:gd name="adj3" fmla="val 23620"/>
            </a:avLst>
          </a:prstGeom>
          <a:solidFill>
            <a:srgbClr val="FF6600"/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4000" dirty="0">
              <a:solidFill>
                <a:schemeClr val="tx1"/>
              </a:solidFill>
            </a:endParaRPr>
          </a:p>
        </p:txBody>
      </p:sp>
      <p:sp>
        <p:nvSpPr>
          <p:cNvPr id="11" name="10 Flecha curvada hacia abajo"/>
          <p:cNvSpPr/>
          <p:nvPr/>
        </p:nvSpPr>
        <p:spPr>
          <a:xfrm>
            <a:off x="5349632" y="460440"/>
            <a:ext cx="1886664" cy="448280"/>
          </a:xfrm>
          <a:prstGeom prst="curvedDownArrow">
            <a:avLst>
              <a:gd name="adj1" fmla="val 47096"/>
              <a:gd name="adj2" fmla="val 72498"/>
              <a:gd name="adj3" fmla="val 23620"/>
            </a:avLst>
          </a:prstGeom>
          <a:solidFill>
            <a:srgbClr val="FF6600"/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4000" dirty="0">
              <a:solidFill>
                <a:schemeClr val="tx1"/>
              </a:solidFill>
            </a:endParaRPr>
          </a:p>
        </p:txBody>
      </p:sp>
      <p:sp>
        <p:nvSpPr>
          <p:cNvPr id="12" name="11 Flecha curvada hacia abajo"/>
          <p:cNvSpPr/>
          <p:nvPr/>
        </p:nvSpPr>
        <p:spPr>
          <a:xfrm rot="8187638">
            <a:off x="6267091" y="4161173"/>
            <a:ext cx="1886664" cy="448280"/>
          </a:xfrm>
          <a:prstGeom prst="curvedDownArrow">
            <a:avLst>
              <a:gd name="adj1" fmla="val 47096"/>
              <a:gd name="adj2" fmla="val 72498"/>
              <a:gd name="adj3" fmla="val 23620"/>
            </a:avLst>
          </a:prstGeom>
          <a:solidFill>
            <a:srgbClr val="FF6600"/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719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652120" y="-27384"/>
            <a:ext cx="3456384" cy="850106"/>
          </a:xfrm>
        </p:spPr>
        <p:txBody>
          <a:bodyPr/>
          <a:lstStyle/>
          <a:p>
            <a:r>
              <a:rPr lang="es-ES" dirty="0" smtClean="0"/>
              <a:t>Incidencia</a:t>
            </a:r>
            <a:endParaRPr lang="es-ES" dirty="0"/>
          </a:p>
        </p:txBody>
      </p:sp>
      <p:pic>
        <p:nvPicPr>
          <p:cNvPr id="4" name="3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000018"/>
            <a:ext cx="2411760" cy="771401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4 Rectángulo"/>
              <p:cNvSpPr/>
              <p:nvPr/>
            </p:nvSpPr>
            <p:spPr>
              <a:xfrm>
                <a:off x="485800" y="620688"/>
                <a:ext cx="5958408" cy="619721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latin typeface="Cambria Math"/>
                        </a:rPr>
                        <m:t>𝐼𝑛𝑐𝑖𝑑𝑒𝑛𝑐𝑖𝑎</m:t>
                      </m:r>
                      <m:r>
                        <a:rPr lang="es-ES" i="1"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es-E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S" i="1">
                              <a:latin typeface="Cambria Math"/>
                            </a:rPr>
                            <m:t>%</m:t>
                          </m:r>
                        </m:e>
                      </m:d>
                      <m:r>
                        <a:rPr lang="es-E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S" i="1">
                              <a:latin typeface="Cambria Math"/>
                            </a:rPr>
                            <m:t>𝑁</m:t>
                          </m:r>
                          <m:r>
                            <a:rPr lang="es-ES" i="1">
                              <a:latin typeface="Cambria Math"/>
                            </a:rPr>
                            <m:t>ú</m:t>
                          </m:r>
                          <m:r>
                            <a:rPr lang="es-ES" i="1">
                              <a:latin typeface="Cambria Math"/>
                            </a:rPr>
                            <m:t>𝑚𝑒𝑟𝑜</m:t>
                          </m:r>
                          <m:r>
                            <a:rPr lang="es-ES" i="1">
                              <a:latin typeface="Cambria Math"/>
                            </a:rPr>
                            <m:t> </m:t>
                          </m:r>
                          <m:r>
                            <a:rPr lang="es-ES" i="1">
                              <a:latin typeface="Cambria Math"/>
                            </a:rPr>
                            <m:t>𝑑𝑒</m:t>
                          </m:r>
                          <m:r>
                            <a:rPr lang="es-ES" i="1">
                              <a:latin typeface="Cambria Math"/>
                            </a:rPr>
                            <m:t> </m:t>
                          </m:r>
                          <m:r>
                            <a:rPr lang="es-ES" i="1">
                              <a:latin typeface="Cambria Math"/>
                            </a:rPr>
                            <m:t>𝑡h𝑟𝑖𝑝𝑠</m:t>
                          </m:r>
                          <m:r>
                            <a:rPr lang="es-ES" i="1">
                              <a:latin typeface="Cambria Math"/>
                            </a:rPr>
                            <m:t> </m:t>
                          </m:r>
                          <m:r>
                            <a:rPr lang="es-ES" i="1">
                              <a:latin typeface="Cambria Math"/>
                            </a:rPr>
                            <m:t>𝑒𝑛𝑐𝑜𝑛𝑡𝑟𝑎𝑑𝑜𝑠</m:t>
                          </m:r>
                        </m:num>
                        <m:den>
                          <m:r>
                            <a:rPr lang="es-ES" i="1">
                              <a:latin typeface="Cambria Math"/>
                            </a:rPr>
                            <m:t>𝑁</m:t>
                          </m:r>
                          <m:r>
                            <a:rPr lang="es-ES" i="1">
                              <a:latin typeface="Cambria Math"/>
                            </a:rPr>
                            <m:t>ú</m:t>
                          </m:r>
                          <m:r>
                            <a:rPr lang="es-ES" i="1">
                              <a:latin typeface="Cambria Math"/>
                            </a:rPr>
                            <m:t>𝑚𝑒𝑟𝑜</m:t>
                          </m:r>
                          <m:r>
                            <a:rPr lang="es-ES" i="1">
                              <a:latin typeface="Cambria Math"/>
                            </a:rPr>
                            <m:t> </m:t>
                          </m:r>
                          <m:r>
                            <a:rPr lang="es-ES" i="1">
                              <a:latin typeface="Cambria Math"/>
                            </a:rPr>
                            <m:t>𝑑𝑒</m:t>
                          </m:r>
                          <m:r>
                            <a:rPr lang="es-ES" i="1">
                              <a:latin typeface="Cambria Math"/>
                            </a:rPr>
                            <m:t> </m:t>
                          </m:r>
                          <m:r>
                            <a:rPr lang="es-ES" i="1">
                              <a:latin typeface="Cambria Math"/>
                            </a:rPr>
                            <m:t>𝐵𝑜𝑡𝑜𝑛𝑒𝑠</m:t>
                          </m:r>
                          <m:r>
                            <a:rPr lang="es-ES" i="1">
                              <a:latin typeface="Cambria Math"/>
                            </a:rPr>
                            <m:t> </m:t>
                          </m:r>
                          <m:r>
                            <a:rPr lang="es-ES" i="1">
                              <a:latin typeface="Cambria Math"/>
                            </a:rPr>
                            <m:t>𝑒𝑣𝑎𝑙𝑢𝑎𝑑𝑎𝑠</m:t>
                          </m:r>
                        </m:den>
                      </m:f>
                      <m:r>
                        <a:rPr lang="es-ES" i="1">
                          <a:latin typeface="Cambria Math"/>
                        </a:rPr>
                        <m:t>∗100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5" name="4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800" y="620688"/>
                <a:ext cx="5958408" cy="61972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241233"/>
              </p:ext>
            </p:extLst>
          </p:nvPr>
        </p:nvGraphicFramePr>
        <p:xfrm>
          <a:off x="1187624" y="1412776"/>
          <a:ext cx="5328592" cy="49729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90"/>
                <a:gridCol w="1427660"/>
                <a:gridCol w="1407552"/>
                <a:gridCol w="1246690"/>
              </a:tblGrid>
              <a:tr h="110274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u="none" strike="noStrike" dirty="0">
                          <a:effectLst/>
                        </a:rPr>
                        <a:t>Fincas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u="none" strike="noStrike" dirty="0">
                          <a:effectLst/>
                        </a:rPr>
                        <a:t>Número de botones muestreados </a:t>
                      </a:r>
                      <a:endParaRPr lang="es-ES" sz="1400" b="1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es-ES" sz="1400" b="1" u="none" strike="noStrike" dirty="0" smtClean="0">
                          <a:effectLst/>
                        </a:rPr>
                        <a:t>N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effectLst/>
                        </a:rPr>
                        <a:t>Número de </a:t>
                      </a:r>
                      <a:r>
                        <a:rPr lang="pt-BR" sz="1400" b="1" u="none" strike="noStrike" dirty="0" smtClean="0">
                          <a:effectLst/>
                        </a:rPr>
                        <a:t>thrips </a:t>
                      </a:r>
                      <a:r>
                        <a:rPr lang="pt-BR" sz="1400" b="1" u="none" strike="noStrike" dirty="0">
                          <a:effectLst/>
                        </a:rPr>
                        <a:t>encontrados </a:t>
                      </a:r>
                      <a:endParaRPr lang="pt-BR" sz="1400" b="1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pt-BR" sz="14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n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u="none" strike="noStrike" dirty="0">
                          <a:effectLst/>
                        </a:rPr>
                        <a:t>Incidencia (%)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</a:tr>
              <a:tr h="27568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N 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800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2,75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</a:tr>
              <a:tr h="27568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N 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800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15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1,88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</a:tr>
              <a:tr h="27568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N 3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800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51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6,38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</a:tr>
              <a:tr h="27568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N 4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800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23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2,88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</a:tr>
              <a:tr h="27568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N 5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800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42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5,25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</a:tr>
              <a:tr h="27568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N 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800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30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3,75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</a:tr>
              <a:tr h="27568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N 7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800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2,50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</a:tr>
              <a:tr h="27568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S 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800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43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5,38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</a:tr>
              <a:tr h="27568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S 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800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91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11,38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</a:tr>
              <a:tr h="27568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S 3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800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29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3,625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</a:tr>
              <a:tr h="27568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S 4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800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33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4,13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</a:tr>
              <a:tr h="27568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S 5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800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17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2,13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</a:tr>
              <a:tr h="27568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S 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800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2,25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</a:tr>
              <a:tr h="28628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S 7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800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21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2,63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56357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7584" y="-27384"/>
            <a:ext cx="8229600" cy="850106"/>
          </a:xfrm>
        </p:spPr>
        <p:txBody>
          <a:bodyPr/>
          <a:lstStyle/>
          <a:p>
            <a:r>
              <a:rPr lang="es-ES" dirty="0" smtClean="0"/>
              <a:t>Severidad</a:t>
            </a:r>
            <a:endParaRPr lang="es-ES" dirty="0"/>
          </a:p>
        </p:txBody>
      </p:sp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000018"/>
            <a:ext cx="2411760" cy="771401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5 Rectángulo"/>
              <p:cNvSpPr/>
              <p:nvPr/>
            </p:nvSpPr>
            <p:spPr>
              <a:xfrm>
                <a:off x="395536" y="404664"/>
                <a:ext cx="4320480" cy="679032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latin typeface="Cambria Math"/>
                        </a:rPr>
                        <m:t>𝑆𝑒𝑣𝑒𝑟𝑖𝑑𝑎𝑑</m:t>
                      </m:r>
                      <m:r>
                        <a:rPr lang="es-E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S" i="1"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s-E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s-ES" i="1">
                                  <a:latin typeface="Cambria Math"/>
                                </a:rPr>
                                <m:t>1</m:t>
                              </m:r>
                              <m:d>
                                <m:dPr>
                                  <m:ctrlPr>
                                    <a:rPr lang="es-E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s-ES" i="1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</m:d>
                              <m:r>
                                <a:rPr lang="es-ES" i="1">
                                  <a:latin typeface="Cambria Math"/>
                                </a:rPr>
                                <m:t>+2(</m:t>
                              </m:r>
                              <m:r>
                                <a:rPr lang="es-ES" i="1">
                                  <a:latin typeface="Cambria Math"/>
                                </a:rPr>
                                <m:t>𝑛</m:t>
                              </m:r>
                            </m:e>
                          </m:d>
                          <m:r>
                            <a:rPr lang="es-ES" i="1">
                              <a:latin typeface="Cambria Math"/>
                            </a:rPr>
                            <m:t>+3</m:t>
                          </m:r>
                          <m:d>
                            <m:dPr>
                              <m:ctrlPr>
                                <a:rPr lang="es-E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s-ES" i="1">
                                  <a:latin typeface="Cambria Math"/>
                                </a:rPr>
                                <m:t>𝑛</m:t>
                              </m:r>
                            </m:e>
                          </m:d>
                          <m:r>
                            <a:rPr lang="es-ES" i="1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s-ES" i="1">
                              <a:latin typeface="Cambria Math"/>
                            </a:rPr>
                            <m:t>3(</m:t>
                          </m:r>
                          <m:r>
                            <a:rPr lang="es-ES" i="1">
                              <a:latin typeface="Cambria Math"/>
                            </a:rPr>
                            <m:t>𝑁</m:t>
                          </m:r>
                          <m:r>
                            <a:rPr lang="es-ES" i="1">
                              <a:latin typeface="Cambria Math"/>
                            </a:rPr>
                            <m:t>)</m:t>
                          </m:r>
                        </m:den>
                      </m:f>
                      <m:r>
                        <a:rPr lang="es-ES" i="1">
                          <a:latin typeface="Cambria Math"/>
                        </a:rPr>
                        <m:t>∗100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6" name="5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404664"/>
                <a:ext cx="4320480" cy="6790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6001131"/>
              </p:ext>
            </p:extLst>
          </p:nvPr>
        </p:nvGraphicFramePr>
        <p:xfrm>
          <a:off x="5004048" y="3140968"/>
          <a:ext cx="3995936" cy="16288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1803"/>
                <a:gridCol w="1426159"/>
                <a:gridCol w="1627974"/>
              </a:tblGrid>
              <a:tr h="329762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u="none" strike="noStrike" dirty="0">
                          <a:effectLst/>
                        </a:rPr>
                        <a:t>Clase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u="none" strike="noStrike" dirty="0">
                          <a:effectLst/>
                        </a:rPr>
                        <a:t>Porcentaje de daño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u="none" strike="noStrike" dirty="0">
                          <a:effectLst/>
                        </a:rPr>
                        <a:t>Descripción del daño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48964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0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Botón sin presencia de thrips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6980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1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&gt;0 a 1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Ataque leve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6980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2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 smtClean="0">
                          <a:effectLst/>
                        </a:rPr>
                        <a:t>&gt;2 </a:t>
                      </a:r>
                      <a:r>
                        <a:rPr lang="es-ES" sz="1200" u="none" strike="noStrike" dirty="0">
                          <a:effectLst/>
                        </a:rPr>
                        <a:t>a 3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Ataque medio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6980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3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&gt;3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Ataque alto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981254"/>
              </p:ext>
            </p:extLst>
          </p:nvPr>
        </p:nvGraphicFramePr>
        <p:xfrm>
          <a:off x="35496" y="1268760"/>
          <a:ext cx="4680520" cy="51169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7604"/>
                <a:gridCol w="1250520"/>
                <a:gridCol w="1214792"/>
                <a:gridCol w="1107604"/>
              </a:tblGrid>
              <a:tr h="1134679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u="none" strike="noStrike" dirty="0">
                          <a:effectLst/>
                        </a:rPr>
                        <a:t>Fincas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u="none" strike="noStrike" dirty="0">
                          <a:effectLst/>
                        </a:rPr>
                        <a:t>Número de botones muestreados </a:t>
                      </a:r>
                      <a:endParaRPr lang="es-ES" sz="1400" b="1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es-ES" sz="1400" b="1" u="none" strike="noStrike" dirty="0" smtClean="0">
                          <a:effectLst/>
                        </a:rPr>
                        <a:t>N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effectLst/>
                        </a:rPr>
                        <a:t>Número de </a:t>
                      </a:r>
                      <a:r>
                        <a:rPr lang="pt-BR" sz="1400" b="1" u="none" strike="noStrike" dirty="0" smtClean="0">
                          <a:effectLst/>
                        </a:rPr>
                        <a:t>thrips </a:t>
                      </a:r>
                      <a:r>
                        <a:rPr lang="pt-BR" sz="1400" b="1" u="none" strike="noStrike" dirty="0">
                          <a:effectLst/>
                        </a:rPr>
                        <a:t>encontrados </a:t>
                      </a:r>
                      <a:endParaRPr lang="pt-BR" sz="1400" b="1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pt-BR" sz="1400" b="1" u="none" strike="noStrike" dirty="0" smtClean="0">
                          <a:effectLst/>
                        </a:rPr>
                        <a:t>n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u="none" strike="noStrike" dirty="0">
                          <a:effectLst/>
                        </a:rPr>
                        <a:t>Severidad (%)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28366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N 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800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2,33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28366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N 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800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15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1,63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28366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N 3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800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51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2,13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28366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N 4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800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23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2,75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28366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N 5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800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42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1,96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28366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N 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800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30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1,25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28366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N 7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800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2,29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28366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S 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800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43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4,17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28366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S 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800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91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11,33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28366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S 3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800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29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1,21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28366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S 4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800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33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2,46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28366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S 5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800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17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0,79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28366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S 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800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0,88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29458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S 7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800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21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1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4">
                            <a:lumMod val="85000"/>
                            <a:lumOff val="15000"/>
                          </a:schemeClr>
                        </a:gs>
                        <a:gs pos="1500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0914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000018"/>
            <a:ext cx="2411760" cy="7714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Rectángulo redondeado"/>
          <p:cNvSpPr/>
          <p:nvPr/>
        </p:nvSpPr>
        <p:spPr>
          <a:xfrm>
            <a:off x="971600" y="1844824"/>
            <a:ext cx="7560840" cy="237626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RESULTADOS</a:t>
            </a:r>
            <a:endParaRPr lang="es-ES" sz="5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8785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53752"/>
            <a:ext cx="8928992" cy="638944"/>
          </a:xfrm>
        </p:spPr>
        <p:txBody>
          <a:bodyPr/>
          <a:lstStyle/>
          <a:p>
            <a:r>
              <a:rPr lang="es-ES" dirty="0" smtClean="0"/>
              <a:t>ESTIMACIÓN DE INCIDENCIA Y SEVERIDAD</a:t>
            </a:r>
            <a:endParaRPr lang="es-ES" dirty="0"/>
          </a:p>
        </p:txBody>
      </p:sp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000018"/>
            <a:ext cx="2411760" cy="77140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884850"/>
              </p:ext>
            </p:extLst>
          </p:nvPr>
        </p:nvGraphicFramePr>
        <p:xfrm>
          <a:off x="827586" y="764704"/>
          <a:ext cx="7344812" cy="59938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9840"/>
                <a:gridCol w="1591755"/>
                <a:gridCol w="1523537"/>
                <a:gridCol w="1409840"/>
                <a:gridCol w="1409840"/>
              </a:tblGrid>
              <a:tr h="12337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Fincas</a:t>
                      </a:r>
                      <a:endParaRPr lang="es-ES" sz="2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Número de botones muestreados </a:t>
                      </a:r>
                      <a:endParaRPr lang="es-ES" sz="19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es-ES" sz="1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Número de thrips encontrados </a:t>
                      </a:r>
                      <a:endParaRPr lang="es-ES" sz="19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es-ES" sz="1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Incidencia</a:t>
                      </a:r>
                      <a:r>
                        <a:rPr lang="es-ES" sz="1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(%)</a:t>
                      </a:r>
                      <a:endParaRPr lang="es-ES" sz="1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Severidad</a:t>
                      </a:r>
                      <a:r>
                        <a:rPr lang="es-ES" sz="1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(%)</a:t>
                      </a:r>
                      <a:endParaRPr lang="es-ES" sz="1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</a:tr>
              <a:tr h="2953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1</a:t>
                      </a:r>
                      <a:endParaRPr lang="es-ES" sz="1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</a:t>
                      </a:r>
                      <a:endParaRPr lang="es-ES" sz="19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es-ES" sz="19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2,75</a:t>
                      </a:r>
                      <a:endParaRPr lang="es-ES" sz="190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2,33</a:t>
                      </a:r>
                      <a:endParaRPr lang="es-ES" sz="190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</a:tr>
              <a:tr h="2953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2</a:t>
                      </a:r>
                      <a:endParaRPr lang="es-ES" sz="1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</a:t>
                      </a:r>
                      <a:endParaRPr lang="es-ES" sz="19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es-ES" sz="19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1,88</a:t>
                      </a:r>
                      <a:endParaRPr lang="es-ES" sz="19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1,63</a:t>
                      </a:r>
                      <a:endParaRPr lang="es-ES" sz="190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</a:tr>
              <a:tr h="2953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3</a:t>
                      </a:r>
                      <a:endParaRPr lang="es-ES" sz="1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</a:t>
                      </a:r>
                      <a:endParaRPr lang="es-ES" sz="19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endParaRPr lang="es-ES" sz="190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6,38</a:t>
                      </a:r>
                      <a:endParaRPr lang="es-ES" sz="19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2,13</a:t>
                      </a:r>
                      <a:endParaRPr lang="es-ES" sz="190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</a:tr>
              <a:tr h="2953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4</a:t>
                      </a:r>
                      <a:endParaRPr lang="es-ES" sz="1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</a:t>
                      </a:r>
                      <a:endParaRPr lang="es-ES" sz="190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es-ES" sz="19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2,88</a:t>
                      </a:r>
                      <a:endParaRPr lang="es-ES" sz="19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2,75</a:t>
                      </a:r>
                      <a:endParaRPr lang="es-ES" sz="190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</a:tr>
              <a:tr h="2953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5</a:t>
                      </a:r>
                      <a:endParaRPr lang="es-ES" sz="1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</a:t>
                      </a:r>
                      <a:endParaRPr lang="es-ES" sz="190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es-ES" sz="19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5,25</a:t>
                      </a:r>
                      <a:endParaRPr lang="es-ES" sz="19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1,96</a:t>
                      </a:r>
                      <a:endParaRPr lang="es-ES" sz="190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</a:tr>
              <a:tr h="2953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6</a:t>
                      </a:r>
                      <a:endParaRPr lang="es-ES" sz="19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</a:t>
                      </a:r>
                      <a:endParaRPr lang="es-ES" sz="190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es-ES" sz="190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3,75</a:t>
                      </a:r>
                      <a:endParaRPr lang="es-ES" sz="19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1,25</a:t>
                      </a:r>
                      <a:endParaRPr lang="es-ES" sz="19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</a:tr>
              <a:tr h="2953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7</a:t>
                      </a:r>
                      <a:endParaRPr lang="es-ES" sz="1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</a:t>
                      </a:r>
                      <a:endParaRPr lang="es-ES" sz="190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es-ES" sz="190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2,50</a:t>
                      </a:r>
                      <a:endParaRPr lang="es-ES" sz="19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2,29</a:t>
                      </a:r>
                      <a:endParaRPr lang="es-ES" sz="19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</a:tr>
              <a:tr h="2953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 1</a:t>
                      </a:r>
                      <a:endParaRPr lang="es-ES" sz="1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</a:t>
                      </a:r>
                      <a:endParaRPr lang="es-ES" sz="190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lang="es-ES" sz="190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5,38</a:t>
                      </a:r>
                      <a:endParaRPr lang="es-ES" sz="19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4,17</a:t>
                      </a:r>
                      <a:endParaRPr lang="es-ES" sz="19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</a:tr>
              <a:tr h="2953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 2</a:t>
                      </a:r>
                      <a:endParaRPr lang="es-ES" sz="1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</a:t>
                      </a:r>
                      <a:endParaRPr lang="es-ES" sz="190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</a:t>
                      </a:r>
                      <a:endParaRPr lang="es-ES" sz="190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11,38</a:t>
                      </a:r>
                      <a:endParaRPr lang="es-ES" sz="19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11,33</a:t>
                      </a:r>
                      <a:endParaRPr lang="es-ES" sz="19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</a:tr>
              <a:tr h="2953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 3</a:t>
                      </a:r>
                      <a:endParaRPr lang="es-ES" sz="1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</a:t>
                      </a:r>
                      <a:endParaRPr lang="es-ES" sz="190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lang="es-ES" sz="190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3,625</a:t>
                      </a:r>
                      <a:endParaRPr lang="es-ES" sz="19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1,21</a:t>
                      </a:r>
                      <a:endParaRPr lang="es-ES" sz="19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</a:tr>
              <a:tr h="2953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 4</a:t>
                      </a:r>
                      <a:endParaRPr lang="es-ES" sz="1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</a:t>
                      </a:r>
                      <a:endParaRPr lang="es-ES" sz="190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lang="es-ES" sz="190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4,13</a:t>
                      </a:r>
                      <a:endParaRPr lang="es-ES" sz="190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2,46</a:t>
                      </a:r>
                      <a:endParaRPr lang="es-ES" sz="19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</a:tr>
              <a:tr h="2953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 5</a:t>
                      </a:r>
                      <a:endParaRPr lang="es-ES" sz="19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</a:t>
                      </a:r>
                      <a:endParaRPr lang="es-ES" sz="190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es-ES" sz="190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2,13</a:t>
                      </a:r>
                      <a:endParaRPr lang="es-ES" sz="190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0,79</a:t>
                      </a:r>
                      <a:endParaRPr lang="es-ES" sz="19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</a:tr>
              <a:tr h="2953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 6</a:t>
                      </a:r>
                      <a:endParaRPr lang="es-ES" sz="1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</a:t>
                      </a:r>
                      <a:endParaRPr lang="es-ES" sz="190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es-ES" sz="190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2,25</a:t>
                      </a:r>
                      <a:endParaRPr lang="es-ES" sz="190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0,88</a:t>
                      </a:r>
                      <a:endParaRPr lang="es-ES" sz="19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</a:tr>
              <a:tr h="3066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 7</a:t>
                      </a:r>
                      <a:endParaRPr lang="es-ES" sz="1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</a:t>
                      </a:r>
                      <a:endParaRPr lang="es-ES" sz="190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es-ES" sz="190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2,63</a:t>
                      </a:r>
                      <a:endParaRPr lang="es-ES" sz="190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s-ES" sz="19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60914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000018"/>
            <a:ext cx="2411760" cy="7714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6 CuadroTexto"/>
          <p:cNvSpPr txBox="1"/>
          <p:nvPr/>
        </p:nvSpPr>
        <p:spPr>
          <a:xfrm>
            <a:off x="395536" y="764704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Times New Roman" pitchFamily="18" charset="0"/>
                <a:cs typeface="Times New Roman" pitchFamily="18" charset="0"/>
              </a:rPr>
              <a:t>ANOVA para la </a:t>
            </a:r>
            <a:r>
              <a:rPr lang="es-ES" sz="2000" b="1" dirty="0" smtClean="0">
                <a:latin typeface="Times New Roman" pitchFamily="18" charset="0"/>
                <a:cs typeface="Times New Roman" pitchFamily="18" charset="0"/>
              </a:rPr>
              <a:t>Incidencia </a:t>
            </a:r>
            <a:r>
              <a:rPr lang="es-ES" sz="2000" b="1" dirty="0">
                <a:latin typeface="Times New Roman" pitchFamily="18" charset="0"/>
                <a:cs typeface="Times New Roman" pitchFamily="18" charset="0"/>
              </a:rPr>
              <a:t>de insectos del Orden Thysanoptera (thrips) muestreados en la Zona Norte y Zona Sur de la Provincia de Pichincha</a:t>
            </a: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746955"/>
              </p:ext>
            </p:extLst>
          </p:nvPr>
        </p:nvGraphicFramePr>
        <p:xfrm>
          <a:off x="1138064" y="2132856"/>
          <a:ext cx="6602288" cy="180020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151561"/>
                <a:gridCol w="486216"/>
                <a:gridCol w="1612186"/>
                <a:gridCol w="1484235"/>
                <a:gridCol w="895660"/>
                <a:gridCol w="972430"/>
              </a:tblGrid>
              <a:tr h="750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F de V</a:t>
                      </a:r>
                      <a:endParaRPr lang="es-ES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GL</a:t>
                      </a:r>
                      <a:endParaRPr lang="es-E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Suma de Cuadrados</a:t>
                      </a:r>
                      <a:endParaRPr lang="es-ES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Cuadrado de la Media</a:t>
                      </a:r>
                      <a:endParaRPr lang="es-ES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F</a:t>
                      </a:r>
                      <a:endParaRPr lang="es-E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Pr &gt; F</a:t>
                      </a:r>
                      <a:endParaRPr lang="es-E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497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Modelo</a:t>
                      </a:r>
                      <a:endParaRPr lang="es-E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</a:t>
                      </a:r>
                      <a:endParaRPr lang="es-E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2,6884</a:t>
                      </a:r>
                      <a:endParaRPr lang="es-E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2,6884</a:t>
                      </a:r>
                      <a:endParaRPr lang="es-E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0,375</a:t>
                      </a:r>
                      <a:endParaRPr lang="es-E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0,552</a:t>
                      </a:r>
                      <a:endParaRPr lang="es-E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497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Error</a:t>
                      </a:r>
                      <a:endParaRPr lang="es-E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12</a:t>
                      </a:r>
                      <a:endParaRPr lang="es-E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79,065</a:t>
                      </a:r>
                      <a:endParaRPr lang="es-E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6,5887</a:t>
                      </a:r>
                      <a:endParaRPr lang="es-E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8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497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Total </a:t>
                      </a:r>
                      <a:endParaRPr lang="es-E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13</a:t>
                      </a:r>
                      <a:endParaRPr lang="es-E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81,7535</a:t>
                      </a:r>
                      <a:endParaRPr lang="es-E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  <a:endParaRPr lang="es-ES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3" name="2 Rectángulo"/>
          <p:cNvSpPr/>
          <p:nvPr/>
        </p:nvSpPr>
        <p:spPr>
          <a:xfrm>
            <a:off x="1224136" y="407707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b="1" dirty="0"/>
              <a:t>CV= </a:t>
            </a:r>
            <a:r>
              <a:rPr lang="es-ES" dirty="0" smtClean="0"/>
              <a:t>33,33%</a:t>
            </a:r>
          </a:p>
          <a:p>
            <a:r>
              <a:rPr lang="es-ES" b="1" dirty="0" smtClean="0"/>
              <a:t>Incidencia media</a:t>
            </a:r>
            <a:r>
              <a:rPr lang="es-ES" dirty="0" smtClean="0"/>
              <a:t>= 4,065</a:t>
            </a:r>
          </a:p>
          <a:p>
            <a:r>
              <a:rPr lang="es-ES" b="1" dirty="0" smtClean="0"/>
              <a:t>Incidencia </a:t>
            </a:r>
            <a:r>
              <a:rPr lang="es-ES" b="1" dirty="0"/>
              <a:t>media transformada= </a:t>
            </a:r>
            <a:r>
              <a:rPr lang="es-ES" dirty="0"/>
              <a:t>0,5186</a:t>
            </a:r>
          </a:p>
        </p:txBody>
      </p:sp>
    </p:spTree>
    <p:extLst>
      <p:ext uri="{BB962C8B-B14F-4D97-AF65-F5344CB8AC3E}">
        <p14:creationId xmlns:p14="http://schemas.microsoft.com/office/powerpoint/2010/main" val="6359562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000018"/>
            <a:ext cx="2411760" cy="7714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CuadroTexto"/>
          <p:cNvSpPr txBox="1"/>
          <p:nvPr/>
        </p:nvSpPr>
        <p:spPr>
          <a:xfrm>
            <a:off x="395536" y="764704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Times New Roman" pitchFamily="18" charset="0"/>
                <a:cs typeface="Times New Roman" pitchFamily="18" charset="0"/>
              </a:rPr>
              <a:t>ANOVA para la </a:t>
            </a:r>
            <a:r>
              <a:rPr lang="es-ES" sz="2000" b="1" dirty="0" smtClean="0">
                <a:latin typeface="Times New Roman" pitchFamily="18" charset="0"/>
                <a:cs typeface="Times New Roman" pitchFamily="18" charset="0"/>
              </a:rPr>
              <a:t>Severidad </a:t>
            </a:r>
            <a:r>
              <a:rPr lang="es-ES" sz="2000" b="1" dirty="0">
                <a:latin typeface="Times New Roman" pitchFamily="18" charset="0"/>
                <a:cs typeface="Times New Roman" pitchFamily="18" charset="0"/>
              </a:rPr>
              <a:t>de insectos del Orden Thysanoptera (thrips) muestreados en la Zona Norte y Zona Sur de la Provincia de Pichincha</a:t>
            </a: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988743"/>
              </p:ext>
            </p:extLst>
          </p:nvPr>
        </p:nvGraphicFramePr>
        <p:xfrm>
          <a:off x="1115616" y="2139692"/>
          <a:ext cx="6534472" cy="157734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106230"/>
                <a:gridCol w="514526"/>
                <a:gridCol w="1517849"/>
                <a:gridCol w="1414944"/>
                <a:gridCol w="874693"/>
                <a:gridCol w="1106230"/>
              </a:tblGrid>
              <a:tr h="6019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F de V</a:t>
                      </a:r>
                      <a:endParaRPr lang="es-E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GL</a:t>
                      </a:r>
                      <a:endParaRPr lang="es-E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Suma de Cuadrados</a:t>
                      </a:r>
                      <a:endParaRPr lang="es-E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Cuadrado de la Media</a:t>
                      </a:r>
                      <a:endParaRPr lang="es-E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F</a:t>
                      </a:r>
                      <a:endParaRPr lang="es-E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Pr &gt; F</a:t>
                      </a:r>
                      <a:endParaRPr lang="es-E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981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Modelo</a:t>
                      </a:r>
                      <a:endParaRPr lang="es-E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</a:t>
                      </a:r>
                      <a:endParaRPr lang="es-E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4,01785</a:t>
                      </a:r>
                      <a:endParaRPr lang="es-E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4,01785</a:t>
                      </a:r>
                      <a:endParaRPr lang="es-E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0,550</a:t>
                      </a:r>
                      <a:endParaRPr lang="es-E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0,473</a:t>
                      </a:r>
                      <a:endParaRPr lang="es-E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981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Error</a:t>
                      </a:r>
                      <a:endParaRPr lang="es-E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12</a:t>
                      </a:r>
                      <a:endParaRPr lang="es-E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88,988</a:t>
                      </a:r>
                      <a:endParaRPr lang="es-E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7,41567</a:t>
                      </a:r>
                      <a:endParaRPr lang="es-E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8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057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Total </a:t>
                      </a:r>
                      <a:endParaRPr lang="es-E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13</a:t>
                      </a:r>
                      <a:endParaRPr lang="es-E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93,0059</a:t>
                      </a:r>
                      <a:endParaRPr lang="es-E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  <a:endParaRPr lang="es-ES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7" name="6 Rectángulo"/>
          <p:cNvSpPr/>
          <p:nvPr/>
        </p:nvSpPr>
        <p:spPr>
          <a:xfrm>
            <a:off x="1187624" y="386104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b="1" dirty="0"/>
              <a:t> CV=</a:t>
            </a:r>
            <a:r>
              <a:rPr lang="es-ES" dirty="0"/>
              <a:t>50,38%</a:t>
            </a:r>
          </a:p>
          <a:p>
            <a:r>
              <a:rPr lang="es-ES" b="1" dirty="0"/>
              <a:t> </a:t>
            </a:r>
            <a:r>
              <a:rPr lang="es-ES" b="1" dirty="0" smtClean="0"/>
              <a:t>Severidad </a:t>
            </a:r>
            <a:r>
              <a:rPr lang="es-ES" b="1" dirty="0"/>
              <a:t>media=</a:t>
            </a:r>
            <a:r>
              <a:rPr lang="es-ES" dirty="0"/>
              <a:t>5,5842</a:t>
            </a:r>
          </a:p>
          <a:p>
            <a:r>
              <a:rPr lang="es-ES" dirty="0"/>
              <a:t> </a:t>
            </a:r>
            <a:r>
              <a:rPr lang="es-ES" b="1" dirty="0" smtClean="0"/>
              <a:t>Severidad </a:t>
            </a:r>
            <a:r>
              <a:rPr lang="es-ES" b="1" dirty="0"/>
              <a:t>media transformada</a:t>
            </a:r>
            <a:r>
              <a:rPr lang="es-ES" dirty="0"/>
              <a:t>=0,3898</a:t>
            </a:r>
          </a:p>
        </p:txBody>
      </p:sp>
    </p:spTree>
    <p:extLst>
      <p:ext uri="{BB962C8B-B14F-4D97-AF65-F5344CB8AC3E}">
        <p14:creationId xmlns:p14="http://schemas.microsoft.com/office/powerpoint/2010/main" val="31500950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000018"/>
            <a:ext cx="2411760" cy="77140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7432407"/>
              </p:ext>
            </p:extLst>
          </p:nvPr>
        </p:nvGraphicFramePr>
        <p:xfrm>
          <a:off x="899592" y="404664"/>
          <a:ext cx="7704856" cy="5595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018773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000018"/>
            <a:ext cx="2411760" cy="77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1 Imagen"/>
          <p:cNvPicPr/>
          <p:nvPr/>
        </p:nvPicPr>
        <p:blipFill>
          <a:blip r:embed="rId3"/>
          <a:stretch>
            <a:fillRect/>
          </a:stretch>
        </p:blipFill>
        <p:spPr>
          <a:xfrm>
            <a:off x="1331640" y="572656"/>
            <a:ext cx="6606480" cy="5427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78621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021288"/>
            <a:ext cx="2411760" cy="77140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7437713"/>
              </p:ext>
            </p:extLst>
          </p:nvPr>
        </p:nvGraphicFramePr>
        <p:xfrm>
          <a:off x="395536" y="476672"/>
          <a:ext cx="8136904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691172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000018"/>
            <a:ext cx="2411760" cy="77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Rectángulo redondeado"/>
          <p:cNvSpPr/>
          <p:nvPr/>
        </p:nvSpPr>
        <p:spPr>
          <a:xfrm>
            <a:off x="971600" y="1844824"/>
            <a:ext cx="7200800" cy="194421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INTRODUCCIÓN</a:t>
            </a:r>
            <a:endParaRPr lang="es-E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359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7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000018"/>
            <a:ext cx="2411760" cy="77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2 Imagen"/>
          <p:cNvPicPr/>
          <p:nvPr/>
        </p:nvPicPr>
        <p:blipFill>
          <a:blip r:embed="rId3"/>
          <a:stretch>
            <a:fillRect/>
          </a:stretch>
        </p:blipFill>
        <p:spPr>
          <a:xfrm>
            <a:off x="1259632" y="476672"/>
            <a:ext cx="6480720" cy="5544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61190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-27384"/>
            <a:ext cx="8928992" cy="822722"/>
          </a:xfrm>
        </p:spPr>
        <p:txBody>
          <a:bodyPr/>
          <a:lstStyle/>
          <a:p>
            <a:r>
              <a:rPr lang="es-ES" sz="4000" i="0" dirty="0" smtClean="0">
                <a:latin typeface="Times New Roman" pitchFamily="18" charset="0"/>
                <a:cs typeface="Times New Roman" pitchFamily="18" charset="0"/>
              </a:rPr>
              <a:t>DETERMINACIÓN TAXONÓMICA</a:t>
            </a:r>
            <a:endParaRPr lang="es-ES" sz="4000" i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000018"/>
            <a:ext cx="2411760" cy="77140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2453236074"/>
              </p:ext>
            </p:extLst>
          </p:nvPr>
        </p:nvGraphicFramePr>
        <p:xfrm>
          <a:off x="827584" y="857982"/>
          <a:ext cx="7416824" cy="5163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594984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000018"/>
            <a:ext cx="2411760" cy="77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12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68" y="644487"/>
            <a:ext cx="2103864" cy="243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-36512" y="3060115"/>
            <a:ext cx="30963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i="1" dirty="0" smtClean="0">
                <a:latin typeface="Times New Roman" pitchFamily="18" charset="0"/>
                <a:cs typeface="Times New Roman" pitchFamily="18" charset="0"/>
              </a:rPr>
              <a:t>Frankliniella occidentalis </a:t>
            </a:r>
            <a:r>
              <a:rPr lang="es-ES" sz="1500" b="1" dirty="0" smtClean="0">
                <a:latin typeface="Times New Roman" pitchFamily="18" charset="0"/>
                <a:cs typeface="Times New Roman" pitchFamily="18" charset="0"/>
              </a:rPr>
              <a:t>Pergande</a:t>
            </a:r>
            <a:endParaRPr lang="es-ES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2 Imag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531" y="644487"/>
            <a:ext cx="2103864" cy="243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3275855" y="3060115"/>
            <a:ext cx="26642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i="1" dirty="0" smtClean="0">
                <a:latin typeface="Times New Roman" pitchFamily="18" charset="0"/>
                <a:cs typeface="Times New Roman" pitchFamily="18" charset="0"/>
              </a:rPr>
              <a:t>Frankliniella tuberosi </a:t>
            </a:r>
            <a:r>
              <a:rPr lang="es-ES" sz="1500" b="1" dirty="0" smtClean="0">
                <a:latin typeface="Times New Roman" pitchFamily="18" charset="0"/>
                <a:cs typeface="Times New Roman" pitchFamily="18" charset="0"/>
              </a:rPr>
              <a:t>Moulton</a:t>
            </a:r>
            <a:endParaRPr lang="es-ES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22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46976"/>
            <a:ext cx="209168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6337920" y="3060115"/>
            <a:ext cx="28060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i="1" dirty="0" smtClean="0">
                <a:latin typeface="Times New Roman" pitchFamily="18" charset="0"/>
                <a:cs typeface="Times New Roman" pitchFamily="18" charset="0"/>
              </a:rPr>
              <a:t>Frankliniella panamensis </a:t>
            </a:r>
            <a:r>
              <a:rPr lang="es-ES" sz="1500" b="1" dirty="0" smtClean="0">
                <a:latin typeface="Times New Roman" pitchFamily="18" charset="0"/>
                <a:cs typeface="Times New Roman" pitchFamily="18" charset="0"/>
              </a:rPr>
              <a:t>Hood</a:t>
            </a:r>
            <a:endParaRPr lang="es-ES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2 Image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" r="5224"/>
          <a:stretch/>
        </p:blipFill>
        <p:spPr bwMode="auto">
          <a:xfrm>
            <a:off x="1583672" y="3393866"/>
            <a:ext cx="2103864" cy="261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1612424" y="6023030"/>
            <a:ext cx="25995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i="1" dirty="0" smtClean="0">
                <a:latin typeface="Times New Roman" pitchFamily="18" charset="0"/>
                <a:cs typeface="Times New Roman" pitchFamily="18" charset="0"/>
              </a:rPr>
              <a:t>Thrips tabaci </a:t>
            </a:r>
            <a:r>
              <a:rPr lang="es-ES" sz="1500" b="1" dirty="0" smtClean="0">
                <a:latin typeface="Times New Roman" pitchFamily="18" charset="0"/>
                <a:cs typeface="Times New Roman" pitchFamily="18" charset="0"/>
              </a:rPr>
              <a:t>Lideman</a:t>
            </a:r>
            <a:endParaRPr lang="es-ES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2 Imag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93866"/>
            <a:ext cx="2103864" cy="265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4788024" y="6058163"/>
            <a:ext cx="22355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i="1" dirty="0" smtClean="0">
                <a:latin typeface="Times New Roman" pitchFamily="18" charset="0"/>
                <a:cs typeface="Times New Roman" pitchFamily="18" charset="0"/>
              </a:rPr>
              <a:t>Thrips palmi </a:t>
            </a:r>
            <a:r>
              <a:rPr lang="es-ES" sz="1500" b="1" dirty="0" smtClean="0">
                <a:latin typeface="Times New Roman" pitchFamily="18" charset="0"/>
                <a:cs typeface="Times New Roman" pitchFamily="18" charset="0"/>
              </a:rPr>
              <a:t>Karny</a:t>
            </a:r>
            <a:endParaRPr lang="es-ES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1 Título"/>
          <p:cNvSpPr>
            <a:spLocks noGrp="1"/>
          </p:cNvSpPr>
          <p:nvPr>
            <p:ph type="title"/>
          </p:nvPr>
        </p:nvSpPr>
        <p:spPr>
          <a:xfrm>
            <a:off x="806896" y="-27384"/>
            <a:ext cx="8229600" cy="706090"/>
          </a:xfrm>
        </p:spPr>
        <p:txBody>
          <a:bodyPr/>
          <a:lstStyle/>
          <a:p>
            <a:r>
              <a:rPr lang="es-ES" sz="3600" i="0" dirty="0" smtClean="0">
                <a:effectLst/>
                <a:latin typeface="Times New Roman" pitchFamily="18" charset="0"/>
                <a:cs typeface="Times New Roman" pitchFamily="18" charset="0"/>
              </a:rPr>
              <a:t>ARTEJOS ANTENALES</a:t>
            </a:r>
            <a:endParaRPr lang="es-ES" sz="3600" i="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9167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000018"/>
            <a:ext cx="2411760" cy="77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11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3822"/>
            <a:ext cx="2520280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3 Imag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0410">
            <a:off x="3766676" y="683954"/>
            <a:ext cx="1927198" cy="225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23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968" y="836711"/>
            <a:ext cx="245752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3 Imag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57" y="3573016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3 Image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"/>
          <a:stretch/>
        </p:blipFill>
        <p:spPr bwMode="auto">
          <a:xfrm>
            <a:off x="5099556" y="3480284"/>
            <a:ext cx="264523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-36512" y="2889811"/>
            <a:ext cx="30963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i="1" dirty="0" smtClean="0">
                <a:latin typeface="Times New Roman" pitchFamily="18" charset="0"/>
                <a:cs typeface="Times New Roman" pitchFamily="18" charset="0"/>
              </a:rPr>
              <a:t>Frankliniella occidentalis </a:t>
            </a:r>
            <a:r>
              <a:rPr lang="es-ES" sz="1500" b="1" dirty="0" smtClean="0">
                <a:latin typeface="Times New Roman" pitchFamily="18" charset="0"/>
                <a:cs typeface="Times New Roman" pitchFamily="18" charset="0"/>
              </a:rPr>
              <a:t>Pergande</a:t>
            </a:r>
            <a:endParaRPr lang="es-ES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275856" y="3033827"/>
            <a:ext cx="26642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i="1" dirty="0" smtClean="0">
                <a:latin typeface="Times New Roman" pitchFamily="18" charset="0"/>
                <a:cs typeface="Times New Roman" pitchFamily="18" charset="0"/>
              </a:rPr>
              <a:t>Frankliniella tuberosi </a:t>
            </a:r>
            <a:r>
              <a:rPr lang="es-ES" sz="1500" b="1" dirty="0" smtClean="0">
                <a:latin typeface="Times New Roman" pitchFamily="18" charset="0"/>
                <a:cs typeface="Times New Roman" pitchFamily="18" charset="0"/>
              </a:rPr>
              <a:t>Moulton</a:t>
            </a:r>
            <a:endParaRPr lang="es-ES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446440" y="3033827"/>
            <a:ext cx="28060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i="1" dirty="0" smtClean="0">
                <a:latin typeface="Times New Roman" pitchFamily="18" charset="0"/>
                <a:cs typeface="Times New Roman" pitchFamily="18" charset="0"/>
              </a:rPr>
              <a:t>Frankliniella panamensis </a:t>
            </a:r>
            <a:r>
              <a:rPr lang="es-ES" sz="1500" b="1" dirty="0" smtClean="0">
                <a:latin typeface="Times New Roman" pitchFamily="18" charset="0"/>
                <a:cs typeface="Times New Roman" pitchFamily="18" charset="0"/>
              </a:rPr>
              <a:t>Hood</a:t>
            </a:r>
            <a:endParaRPr lang="es-ES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1115616" y="5661248"/>
            <a:ext cx="25995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i="1" dirty="0" smtClean="0">
                <a:latin typeface="Times New Roman" pitchFamily="18" charset="0"/>
                <a:cs typeface="Times New Roman" pitchFamily="18" charset="0"/>
              </a:rPr>
              <a:t>Thrips tabaci </a:t>
            </a:r>
            <a:r>
              <a:rPr lang="es-ES" sz="1500" b="1" dirty="0" smtClean="0">
                <a:latin typeface="Times New Roman" pitchFamily="18" charset="0"/>
                <a:cs typeface="Times New Roman" pitchFamily="18" charset="0"/>
              </a:rPr>
              <a:t>Lideman</a:t>
            </a:r>
            <a:endParaRPr lang="es-ES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436096" y="5698123"/>
            <a:ext cx="22355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i="1" dirty="0" smtClean="0">
                <a:latin typeface="Times New Roman" pitchFamily="18" charset="0"/>
                <a:cs typeface="Times New Roman" pitchFamily="18" charset="0"/>
              </a:rPr>
              <a:t>Thrips palmi </a:t>
            </a:r>
            <a:r>
              <a:rPr lang="es-ES" sz="1500" b="1" dirty="0" smtClean="0">
                <a:latin typeface="Times New Roman" pitchFamily="18" charset="0"/>
                <a:cs typeface="Times New Roman" pitchFamily="18" charset="0"/>
              </a:rPr>
              <a:t>Karny</a:t>
            </a:r>
            <a:endParaRPr lang="es-ES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1 Título"/>
          <p:cNvSpPr>
            <a:spLocks noGrp="1"/>
          </p:cNvSpPr>
          <p:nvPr>
            <p:ph type="title"/>
          </p:nvPr>
        </p:nvSpPr>
        <p:spPr>
          <a:xfrm>
            <a:off x="806896" y="-27384"/>
            <a:ext cx="8229600" cy="706090"/>
          </a:xfrm>
        </p:spPr>
        <p:txBody>
          <a:bodyPr/>
          <a:lstStyle/>
          <a:p>
            <a:r>
              <a:rPr lang="es-ES" sz="3600" i="0" dirty="0" smtClean="0">
                <a:effectLst/>
                <a:latin typeface="Times New Roman" pitchFamily="18" charset="0"/>
                <a:cs typeface="Times New Roman" pitchFamily="18" charset="0"/>
              </a:rPr>
              <a:t>CABEZA</a:t>
            </a:r>
            <a:endParaRPr lang="es-ES" sz="3600" i="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4918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000018"/>
            <a:ext cx="2411760" cy="77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13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1645548"/>
            <a:ext cx="3059832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-36512" y="134076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>
                <a:latin typeface="Times New Roman" pitchFamily="18" charset="0"/>
                <a:cs typeface="Times New Roman" pitchFamily="18" charset="0"/>
              </a:rPr>
              <a:t>Frankliniella occidentalis 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Pergande</a:t>
            </a:r>
            <a:endParaRPr lang="es-ES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1 Image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66"/>
          <a:stretch/>
        </p:blipFill>
        <p:spPr bwMode="auto">
          <a:xfrm>
            <a:off x="2934856" y="2941692"/>
            <a:ext cx="3168352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3059832" y="265839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>
                <a:latin typeface="Times New Roman" pitchFamily="18" charset="0"/>
                <a:cs typeface="Times New Roman" pitchFamily="18" charset="0"/>
              </a:rPr>
              <a:t>Frankliniella tuberosi 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Moulton</a:t>
            </a:r>
            <a:endParaRPr lang="es-ES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24 Image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16"/>
          <a:stretch/>
        </p:blipFill>
        <p:spPr bwMode="auto">
          <a:xfrm>
            <a:off x="6012160" y="1573540"/>
            <a:ext cx="3024336" cy="102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5868144" y="126876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>
                <a:latin typeface="Times New Roman" pitchFamily="18" charset="0"/>
                <a:cs typeface="Times New Roman" pitchFamily="18" charset="0"/>
              </a:rPr>
              <a:t>Frankliniella panamensis 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Hood</a:t>
            </a:r>
            <a:endParaRPr lang="es-ES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7 Image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" t="11647" b="20363"/>
          <a:stretch/>
        </p:blipFill>
        <p:spPr bwMode="auto">
          <a:xfrm>
            <a:off x="179512" y="4741892"/>
            <a:ext cx="3672408" cy="113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755576" y="4365104"/>
            <a:ext cx="2599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i="1" dirty="0" smtClean="0">
                <a:latin typeface="Times New Roman" pitchFamily="18" charset="0"/>
                <a:cs typeface="Times New Roman" pitchFamily="18" charset="0"/>
              </a:rPr>
              <a:t>Thrips tabaci 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Lideman</a:t>
            </a:r>
            <a:endParaRPr lang="es-ES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1 Image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" r="5341" b="16030"/>
          <a:stretch/>
        </p:blipFill>
        <p:spPr bwMode="auto">
          <a:xfrm>
            <a:off x="5414743" y="4741892"/>
            <a:ext cx="3477737" cy="102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6156176" y="4365104"/>
            <a:ext cx="2235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i="1" dirty="0" smtClean="0">
                <a:latin typeface="Times New Roman" pitchFamily="18" charset="0"/>
                <a:cs typeface="Times New Roman" pitchFamily="18" charset="0"/>
              </a:rPr>
              <a:t>Thrips palmi 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Karny</a:t>
            </a:r>
            <a:endParaRPr lang="es-ES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1 Título"/>
          <p:cNvSpPr>
            <a:spLocks noGrp="1"/>
          </p:cNvSpPr>
          <p:nvPr>
            <p:ph type="title"/>
          </p:nvPr>
        </p:nvSpPr>
        <p:spPr>
          <a:xfrm>
            <a:off x="806896" y="-27384"/>
            <a:ext cx="8229600" cy="706090"/>
          </a:xfrm>
        </p:spPr>
        <p:txBody>
          <a:bodyPr/>
          <a:lstStyle/>
          <a:p>
            <a:r>
              <a:rPr lang="es-ES" sz="3600" i="0" dirty="0" smtClean="0">
                <a:effectLst/>
                <a:latin typeface="Times New Roman" pitchFamily="18" charset="0"/>
                <a:cs typeface="Times New Roman" pitchFamily="18" charset="0"/>
              </a:rPr>
              <a:t>ALAS</a:t>
            </a:r>
            <a:endParaRPr lang="es-ES" sz="3600" i="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5853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000018"/>
            <a:ext cx="2411760" cy="77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6 Image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" t="7386" b="5114"/>
          <a:stretch/>
        </p:blipFill>
        <p:spPr bwMode="auto">
          <a:xfrm>
            <a:off x="539552" y="801579"/>
            <a:ext cx="2605256" cy="181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4 Imag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801579"/>
            <a:ext cx="2540486" cy="184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26 Image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" t="7386" b="14760"/>
          <a:stretch/>
        </p:blipFill>
        <p:spPr bwMode="auto">
          <a:xfrm>
            <a:off x="6588224" y="801580"/>
            <a:ext cx="2520280" cy="184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4 Imag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429000"/>
            <a:ext cx="2984199" cy="201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4 Imag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407730"/>
            <a:ext cx="2880320" cy="203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216024" y="2745795"/>
            <a:ext cx="30963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i="1" dirty="0" smtClean="0">
                <a:latin typeface="Times New Roman" pitchFamily="18" charset="0"/>
                <a:cs typeface="Times New Roman" pitchFamily="18" charset="0"/>
              </a:rPr>
              <a:t>Frankliniella occidentalis </a:t>
            </a:r>
            <a:r>
              <a:rPr lang="es-ES" sz="1500" b="1" dirty="0" smtClean="0">
                <a:latin typeface="Times New Roman" pitchFamily="18" charset="0"/>
                <a:cs typeface="Times New Roman" pitchFamily="18" charset="0"/>
              </a:rPr>
              <a:t>Pergande</a:t>
            </a:r>
            <a:endParaRPr lang="es-ES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528391" y="2745795"/>
            <a:ext cx="26642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i="1" dirty="0" smtClean="0">
                <a:latin typeface="Times New Roman" pitchFamily="18" charset="0"/>
                <a:cs typeface="Times New Roman" pitchFamily="18" charset="0"/>
              </a:rPr>
              <a:t>Frankliniella tuberosi </a:t>
            </a:r>
            <a:r>
              <a:rPr lang="es-ES" sz="1500" b="1" dirty="0" smtClean="0">
                <a:latin typeface="Times New Roman" pitchFamily="18" charset="0"/>
                <a:cs typeface="Times New Roman" pitchFamily="18" charset="0"/>
              </a:rPr>
              <a:t>Moulton</a:t>
            </a:r>
            <a:endParaRPr lang="es-ES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444208" y="2745795"/>
            <a:ext cx="28060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i="1" dirty="0" smtClean="0">
                <a:latin typeface="Times New Roman" pitchFamily="18" charset="0"/>
                <a:cs typeface="Times New Roman" pitchFamily="18" charset="0"/>
              </a:rPr>
              <a:t>Frankliniella panamensis </a:t>
            </a:r>
            <a:r>
              <a:rPr lang="es-ES" sz="1500" b="1" dirty="0" smtClean="0">
                <a:latin typeface="Times New Roman" pitchFamily="18" charset="0"/>
                <a:cs typeface="Times New Roman" pitchFamily="18" charset="0"/>
              </a:rPr>
              <a:t>Hood</a:t>
            </a:r>
            <a:endParaRPr lang="es-ES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1468408" y="5482099"/>
            <a:ext cx="25995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i="1" dirty="0" smtClean="0">
                <a:latin typeface="Times New Roman" pitchFamily="18" charset="0"/>
                <a:cs typeface="Times New Roman" pitchFamily="18" charset="0"/>
              </a:rPr>
              <a:t>Thrips tabaci </a:t>
            </a:r>
            <a:r>
              <a:rPr lang="es-ES" sz="1500" b="1" dirty="0" smtClean="0">
                <a:latin typeface="Times New Roman" pitchFamily="18" charset="0"/>
                <a:cs typeface="Times New Roman" pitchFamily="18" charset="0"/>
              </a:rPr>
              <a:t>Lideman</a:t>
            </a:r>
            <a:endParaRPr lang="es-ES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648833" y="5482099"/>
            <a:ext cx="22355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i="1" dirty="0" smtClean="0">
                <a:latin typeface="Times New Roman" pitchFamily="18" charset="0"/>
                <a:cs typeface="Times New Roman" pitchFamily="18" charset="0"/>
              </a:rPr>
              <a:t>Thrips palmi </a:t>
            </a:r>
            <a:r>
              <a:rPr lang="es-ES" sz="1500" b="1" dirty="0" smtClean="0">
                <a:latin typeface="Times New Roman" pitchFamily="18" charset="0"/>
                <a:cs typeface="Times New Roman" pitchFamily="18" charset="0"/>
              </a:rPr>
              <a:t>Karny</a:t>
            </a:r>
            <a:endParaRPr lang="es-ES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1 Título"/>
          <p:cNvSpPr>
            <a:spLocks noGrp="1"/>
          </p:cNvSpPr>
          <p:nvPr>
            <p:ph type="title"/>
          </p:nvPr>
        </p:nvSpPr>
        <p:spPr>
          <a:xfrm>
            <a:off x="806896" y="-27384"/>
            <a:ext cx="8229600" cy="706090"/>
          </a:xfrm>
        </p:spPr>
        <p:txBody>
          <a:bodyPr/>
          <a:lstStyle/>
          <a:p>
            <a:r>
              <a:rPr lang="es-ES" sz="3600" i="0" dirty="0" smtClean="0">
                <a:effectLst/>
                <a:latin typeface="Times New Roman" pitchFamily="18" charset="0"/>
                <a:cs typeface="Times New Roman" pitchFamily="18" charset="0"/>
              </a:rPr>
              <a:t>PRONOTO</a:t>
            </a:r>
            <a:endParaRPr lang="es-ES" sz="3600" i="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0137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000018"/>
            <a:ext cx="2411760" cy="77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14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78" y="729571"/>
            <a:ext cx="243954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6 Imag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729571"/>
            <a:ext cx="2585825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25 Imag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729571"/>
            <a:ext cx="2411760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5 Imag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284984"/>
            <a:ext cx="2804074" cy="229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5 Imag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424" y="3284984"/>
            <a:ext cx="3189023" cy="226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107504" y="2745795"/>
            <a:ext cx="30963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i="1" dirty="0" smtClean="0">
                <a:latin typeface="Times New Roman" pitchFamily="18" charset="0"/>
                <a:cs typeface="Times New Roman" pitchFamily="18" charset="0"/>
              </a:rPr>
              <a:t>Frankliniella occidentalis </a:t>
            </a:r>
            <a:r>
              <a:rPr lang="es-ES" sz="1500" b="1" dirty="0" smtClean="0">
                <a:latin typeface="Times New Roman" pitchFamily="18" charset="0"/>
                <a:cs typeface="Times New Roman" pitchFamily="18" charset="0"/>
              </a:rPr>
              <a:t>Pergande</a:t>
            </a:r>
            <a:endParaRPr lang="es-ES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419871" y="2745795"/>
            <a:ext cx="26642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i="1" dirty="0" smtClean="0">
                <a:latin typeface="Times New Roman" pitchFamily="18" charset="0"/>
                <a:cs typeface="Times New Roman" pitchFamily="18" charset="0"/>
              </a:rPr>
              <a:t>Frankliniella tuberosi </a:t>
            </a:r>
            <a:r>
              <a:rPr lang="es-ES" sz="1500" b="1" dirty="0" smtClean="0">
                <a:latin typeface="Times New Roman" pitchFamily="18" charset="0"/>
                <a:cs typeface="Times New Roman" pitchFamily="18" charset="0"/>
              </a:rPr>
              <a:t>Moulton</a:t>
            </a:r>
            <a:endParaRPr lang="es-ES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481936" y="2745795"/>
            <a:ext cx="28060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i="1" dirty="0" smtClean="0">
                <a:latin typeface="Times New Roman" pitchFamily="18" charset="0"/>
                <a:cs typeface="Times New Roman" pitchFamily="18" charset="0"/>
              </a:rPr>
              <a:t>Frankliniella panamensis </a:t>
            </a:r>
            <a:r>
              <a:rPr lang="es-ES" sz="1500" b="1" dirty="0" smtClean="0">
                <a:latin typeface="Times New Roman" pitchFamily="18" charset="0"/>
                <a:cs typeface="Times New Roman" pitchFamily="18" charset="0"/>
              </a:rPr>
              <a:t>Hood</a:t>
            </a:r>
            <a:endParaRPr lang="es-ES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1612424" y="5626115"/>
            <a:ext cx="25995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i="1" dirty="0" smtClean="0">
                <a:latin typeface="Times New Roman" pitchFamily="18" charset="0"/>
                <a:cs typeface="Times New Roman" pitchFamily="18" charset="0"/>
              </a:rPr>
              <a:t>Thrips tabaci </a:t>
            </a:r>
            <a:r>
              <a:rPr lang="es-ES" sz="1500" b="1" dirty="0" smtClean="0">
                <a:latin typeface="Times New Roman" pitchFamily="18" charset="0"/>
                <a:cs typeface="Times New Roman" pitchFamily="18" charset="0"/>
              </a:rPr>
              <a:t>Lideman</a:t>
            </a:r>
            <a:endParaRPr lang="es-ES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360801" y="5626115"/>
            <a:ext cx="22355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i="1" dirty="0" smtClean="0">
                <a:latin typeface="Times New Roman" pitchFamily="18" charset="0"/>
                <a:cs typeface="Times New Roman" pitchFamily="18" charset="0"/>
              </a:rPr>
              <a:t>Thrips palmi </a:t>
            </a:r>
            <a:r>
              <a:rPr lang="es-ES" sz="1500" b="1" dirty="0" smtClean="0">
                <a:latin typeface="Times New Roman" pitchFamily="18" charset="0"/>
                <a:cs typeface="Times New Roman" pitchFamily="18" charset="0"/>
              </a:rPr>
              <a:t>Karny</a:t>
            </a:r>
            <a:endParaRPr lang="es-ES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1 Título"/>
          <p:cNvSpPr>
            <a:spLocks noGrp="1"/>
          </p:cNvSpPr>
          <p:nvPr>
            <p:ph type="title"/>
          </p:nvPr>
        </p:nvSpPr>
        <p:spPr>
          <a:xfrm>
            <a:off x="806896" y="-27384"/>
            <a:ext cx="8229600" cy="706090"/>
          </a:xfrm>
        </p:spPr>
        <p:txBody>
          <a:bodyPr/>
          <a:lstStyle/>
          <a:p>
            <a:r>
              <a:rPr lang="es-ES" sz="3600" i="0" dirty="0" smtClean="0">
                <a:effectLst/>
                <a:latin typeface="Times New Roman" pitchFamily="18" charset="0"/>
                <a:cs typeface="Times New Roman" pitchFamily="18" charset="0"/>
              </a:rPr>
              <a:t>METANOTO</a:t>
            </a:r>
            <a:endParaRPr lang="es-ES" sz="3600" i="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731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000018"/>
            <a:ext cx="2411760" cy="77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7 Image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8"/>
          <a:stretch/>
        </p:blipFill>
        <p:spPr bwMode="auto">
          <a:xfrm>
            <a:off x="467544" y="764704"/>
            <a:ext cx="2520280" cy="197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7 Image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9"/>
          <a:stretch/>
        </p:blipFill>
        <p:spPr bwMode="auto">
          <a:xfrm>
            <a:off x="3563888" y="764703"/>
            <a:ext cx="2376264" cy="197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27 Image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"/>
          <a:stretch/>
        </p:blipFill>
        <p:spPr bwMode="auto">
          <a:xfrm>
            <a:off x="6516216" y="836712"/>
            <a:ext cx="2581592" cy="182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6 Imag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429000"/>
            <a:ext cx="3329079" cy="221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6 Imag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409" y="3424024"/>
            <a:ext cx="3281661" cy="218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107504" y="2745795"/>
            <a:ext cx="30963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i="1" dirty="0" smtClean="0">
                <a:latin typeface="Times New Roman" pitchFamily="18" charset="0"/>
                <a:cs typeface="Times New Roman" pitchFamily="18" charset="0"/>
              </a:rPr>
              <a:t>Frankliniella occidentalis </a:t>
            </a:r>
            <a:r>
              <a:rPr lang="es-ES" sz="1500" b="1" dirty="0" smtClean="0">
                <a:latin typeface="Times New Roman" pitchFamily="18" charset="0"/>
                <a:cs typeface="Times New Roman" pitchFamily="18" charset="0"/>
              </a:rPr>
              <a:t>Pergande</a:t>
            </a:r>
            <a:endParaRPr lang="es-ES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419871" y="2745795"/>
            <a:ext cx="26642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i="1" dirty="0" smtClean="0">
                <a:latin typeface="Times New Roman" pitchFamily="18" charset="0"/>
                <a:cs typeface="Times New Roman" pitchFamily="18" charset="0"/>
              </a:rPr>
              <a:t>Frankliniella tuberosi </a:t>
            </a:r>
            <a:r>
              <a:rPr lang="es-ES" sz="1500" b="1" dirty="0" smtClean="0">
                <a:latin typeface="Times New Roman" pitchFamily="18" charset="0"/>
                <a:cs typeface="Times New Roman" pitchFamily="18" charset="0"/>
              </a:rPr>
              <a:t>Moulton</a:t>
            </a:r>
            <a:endParaRPr lang="es-ES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481936" y="2745795"/>
            <a:ext cx="28060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i="1" dirty="0" smtClean="0">
                <a:latin typeface="Times New Roman" pitchFamily="18" charset="0"/>
                <a:cs typeface="Times New Roman" pitchFamily="18" charset="0"/>
              </a:rPr>
              <a:t>Frankliniella panamensis </a:t>
            </a:r>
            <a:r>
              <a:rPr lang="es-ES" sz="1500" b="1" dirty="0" smtClean="0">
                <a:latin typeface="Times New Roman" pitchFamily="18" charset="0"/>
                <a:cs typeface="Times New Roman" pitchFamily="18" charset="0"/>
              </a:rPr>
              <a:t>Hood</a:t>
            </a:r>
            <a:endParaRPr lang="es-ES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1192355" y="5688467"/>
            <a:ext cx="25995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i="1" dirty="0" smtClean="0">
                <a:latin typeface="Times New Roman" pitchFamily="18" charset="0"/>
                <a:cs typeface="Times New Roman" pitchFamily="18" charset="0"/>
              </a:rPr>
              <a:t>Thrips tabaci </a:t>
            </a:r>
            <a:r>
              <a:rPr lang="es-ES" sz="1500" b="1" dirty="0" smtClean="0">
                <a:latin typeface="Times New Roman" pitchFamily="18" charset="0"/>
                <a:cs typeface="Times New Roman" pitchFamily="18" charset="0"/>
              </a:rPr>
              <a:t>Lideman</a:t>
            </a:r>
            <a:endParaRPr lang="es-ES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436096" y="5641005"/>
            <a:ext cx="22355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i="1" dirty="0" smtClean="0">
                <a:latin typeface="Times New Roman" pitchFamily="18" charset="0"/>
                <a:cs typeface="Times New Roman" pitchFamily="18" charset="0"/>
              </a:rPr>
              <a:t>Thrips palmi </a:t>
            </a:r>
            <a:r>
              <a:rPr lang="es-ES" sz="1500" b="1" dirty="0" smtClean="0">
                <a:latin typeface="Times New Roman" pitchFamily="18" charset="0"/>
                <a:cs typeface="Times New Roman" pitchFamily="18" charset="0"/>
              </a:rPr>
              <a:t>Karny</a:t>
            </a:r>
            <a:endParaRPr lang="es-ES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1 Título"/>
          <p:cNvSpPr>
            <a:spLocks noGrp="1"/>
          </p:cNvSpPr>
          <p:nvPr>
            <p:ph type="title"/>
          </p:nvPr>
        </p:nvSpPr>
        <p:spPr>
          <a:xfrm>
            <a:off x="806896" y="-27384"/>
            <a:ext cx="8229600" cy="706090"/>
          </a:xfrm>
        </p:spPr>
        <p:txBody>
          <a:bodyPr/>
          <a:lstStyle/>
          <a:p>
            <a:r>
              <a:rPr lang="es-ES" sz="3600" i="0" dirty="0" smtClean="0">
                <a:effectLst/>
                <a:latin typeface="Times New Roman" pitchFamily="18" charset="0"/>
                <a:cs typeface="Times New Roman" pitchFamily="18" charset="0"/>
              </a:rPr>
              <a:t>CTENIDIOS LATERALES</a:t>
            </a:r>
            <a:endParaRPr lang="es-ES" sz="3600" i="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7033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000018"/>
            <a:ext cx="2411760" cy="77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15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98" y="764704"/>
            <a:ext cx="2323110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5 Imag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806986"/>
            <a:ext cx="2376264" cy="204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28 Imag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806986"/>
            <a:ext cx="2808312" cy="206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8 Image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0"/>
          <a:stretch/>
        </p:blipFill>
        <p:spPr bwMode="auto">
          <a:xfrm>
            <a:off x="899592" y="3536141"/>
            <a:ext cx="3092619" cy="21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7 Imag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291" y="3522112"/>
            <a:ext cx="3426828" cy="213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0" y="2889811"/>
            <a:ext cx="30963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i="1" dirty="0" smtClean="0">
                <a:latin typeface="Times New Roman" pitchFamily="18" charset="0"/>
                <a:cs typeface="Times New Roman" pitchFamily="18" charset="0"/>
              </a:rPr>
              <a:t>Frankliniella occidentalis </a:t>
            </a:r>
            <a:r>
              <a:rPr lang="es-ES" sz="1500" b="1" dirty="0" smtClean="0">
                <a:latin typeface="Times New Roman" pitchFamily="18" charset="0"/>
                <a:cs typeface="Times New Roman" pitchFamily="18" charset="0"/>
              </a:rPr>
              <a:t>Pergande</a:t>
            </a:r>
            <a:endParaRPr lang="es-ES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3312367" y="2889811"/>
            <a:ext cx="26642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i="1" dirty="0" smtClean="0">
                <a:latin typeface="Times New Roman" pitchFamily="18" charset="0"/>
                <a:cs typeface="Times New Roman" pitchFamily="18" charset="0"/>
              </a:rPr>
              <a:t>Frankliniella tuberosi </a:t>
            </a:r>
            <a:r>
              <a:rPr lang="es-ES" sz="1500" b="1" dirty="0" smtClean="0">
                <a:latin typeface="Times New Roman" pitchFamily="18" charset="0"/>
                <a:cs typeface="Times New Roman" pitchFamily="18" charset="0"/>
              </a:rPr>
              <a:t>Moulton</a:t>
            </a:r>
            <a:endParaRPr lang="es-ES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6374432" y="2889811"/>
            <a:ext cx="28060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i="1" dirty="0" smtClean="0">
                <a:latin typeface="Times New Roman" pitchFamily="18" charset="0"/>
                <a:cs typeface="Times New Roman" pitchFamily="18" charset="0"/>
              </a:rPr>
              <a:t>Frankliniella panamensis </a:t>
            </a:r>
            <a:r>
              <a:rPr lang="es-ES" sz="1500" b="1" dirty="0" smtClean="0">
                <a:latin typeface="Times New Roman" pitchFamily="18" charset="0"/>
                <a:cs typeface="Times New Roman" pitchFamily="18" charset="0"/>
              </a:rPr>
              <a:t>Hood</a:t>
            </a:r>
            <a:endParaRPr lang="es-ES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1146133" y="5698123"/>
            <a:ext cx="25995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i="1" dirty="0" smtClean="0">
                <a:latin typeface="Times New Roman" pitchFamily="18" charset="0"/>
                <a:cs typeface="Times New Roman" pitchFamily="18" charset="0"/>
              </a:rPr>
              <a:t>Thrips tabaci </a:t>
            </a:r>
            <a:r>
              <a:rPr lang="es-ES" sz="1500" b="1" dirty="0" smtClean="0">
                <a:latin typeface="Times New Roman" pitchFamily="18" charset="0"/>
                <a:cs typeface="Times New Roman" pitchFamily="18" charset="0"/>
              </a:rPr>
              <a:t>Lideman</a:t>
            </a:r>
            <a:endParaRPr lang="es-ES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182424" y="5698122"/>
            <a:ext cx="22355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i="1" dirty="0" smtClean="0">
                <a:latin typeface="Times New Roman" pitchFamily="18" charset="0"/>
                <a:cs typeface="Times New Roman" pitchFamily="18" charset="0"/>
              </a:rPr>
              <a:t>Thrips palmi </a:t>
            </a:r>
            <a:r>
              <a:rPr lang="es-ES" sz="1500" b="1" dirty="0" smtClean="0">
                <a:latin typeface="Times New Roman" pitchFamily="18" charset="0"/>
                <a:cs typeface="Times New Roman" pitchFamily="18" charset="0"/>
              </a:rPr>
              <a:t>Karny</a:t>
            </a:r>
            <a:endParaRPr lang="es-ES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1 Título"/>
          <p:cNvSpPr>
            <a:spLocks noGrp="1"/>
          </p:cNvSpPr>
          <p:nvPr>
            <p:ph type="title"/>
          </p:nvPr>
        </p:nvSpPr>
        <p:spPr>
          <a:xfrm>
            <a:off x="806896" y="-27384"/>
            <a:ext cx="8229600" cy="706090"/>
          </a:xfrm>
        </p:spPr>
        <p:txBody>
          <a:bodyPr/>
          <a:lstStyle/>
          <a:p>
            <a:r>
              <a:rPr lang="es-ES" sz="3600" i="0" dirty="0" smtClean="0">
                <a:effectLst/>
                <a:latin typeface="Times New Roman" pitchFamily="18" charset="0"/>
                <a:cs typeface="Times New Roman" pitchFamily="18" charset="0"/>
              </a:rPr>
              <a:t>TERGUITO VIII</a:t>
            </a:r>
            <a:endParaRPr lang="es-ES" sz="3600" i="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4659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99592" y="-99392"/>
            <a:ext cx="8229600" cy="706090"/>
          </a:xfrm>
        </p:spPr>
        <p:txBody>
          <a:bodyPr/>
          <a:lstStyle/>
          <a:p>
            <a:r>
              <a:rPr lang="es-ES" sz="4600" i="0" dirty="0" smtClean="0">
                <a:latin typeface="Times New Roman" pitchFamily="18" charset="0"/>
                <a:cs typeface="Times New Roman" pitchFamily="18" charset="0"/>
              </a:rPr>
              <a:t>Placas de Referencia</a:t>
            </a:r>
            <a:endParaRPr lang="es-ES" sz="4600" i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000018"/>
            <a:ext cx="2411760" cy="77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/>
          <p:cNvPicPr/>
          <p:nvPr/>
        </p:nvPicPr>
        <p:blipFill rotWithShape="1">
          <a:blip r:embed="rId3"/>
          <a:srcRect l="33603" t="8274" r="34818" b="27278"/>
          <a:stretch/>
        </p:blipFill>
        <p:spPr bwMode="auto">
          <a:xfrm>
            <a:off x="1115616" y="692695"/>
            <a:ext cx="6696744" cy="59046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81680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data:image/jpeg;base64,/9j/4AAQSkZJRgABAQAAAQABAAD/2wCEAAkGBxQTEhUTEhQWFhUXFxoaGBgYGB0aHRocGBwcGh0bGxwcHiggHBolHRocIjEhJSksLi4uGB8zODMsNygtLiwBCgoKDg0OGxAQGywmICYsLCwsLSwsLCwsLCwsLCwsLCwsLCwsLCwsLCwsLCwsLCwsLCwsLCwsLCwsLCwsLCwsLP/AABEIAMAA8AMBIgACEQEDEQH/xAAcAAABBQEBAQAAAAAAAAAAAAADAgQFBgcBCAD/xAA+EAABAwIEBAQEBAUCBQUAAAABAgMRACEEEjFBBQZRYRMicYEHMpGhFLHB8CNCUtHhYvEVJDNDchYXU4Ki/8QAGgEAAgMBAQAAAAAAAAAAAAAAAQIAAwQFBv/EACwRAAICAgMAAQMEAQQDAAAAAAABAhEDIQQSMUEiUXEFExRh8DKRocEjM0L/2gAMAwEAAhEDEQA/AMnZUhK88FYHXf1p89xIvAgpCYSfl+1M2gk7m+wEUXDhIzq+XaOvX3NbEqMcmNTh1CbE27j/AHqWwPD0utZkmFo26zpTLGeIYEkA/Kmdq4xi1oIBve49anhHbQTD4Hz+e0baT2vSg7BUlShH9Pp6etcxKhnVMo0yzefrQncKEkQvMD9RRWvBfyExrhVlUiR6dqc4dBJTmi983SNRTPBQSAoynoevajoxwbWbHUDKdBG1EDXwN5QVEEmBJk/2NJxOIyqEgG16S/CvOSAZ+WTNdSAoFSgVEJsBYepNK2OkvkbhepGn5UpcqBIJJgTN6Pg8LmEKtNxa/wDkUTEuISRlQRAg7e5qfGw3TB4bCKIgCSb6/WnfhnLFzE+8bUzRjyk+WU+hpzhMzilJi0FWu5/WmTrwRpv0Rg1pupSYE9JB+tGXiE6JAvG3S9N20D5FSDIjN3pbSFNLuj/I7VEwVsTiX0lUhEKOonQ9hRFqP8wSJtJm9tKjkOypRUJJv+tPMKw4vQzM26D9KVSGcaDaiVmALjLsT2pqvzk3MDTrTtzGWgJKnJInZMaetJZCQVZv+p00k03oFrZw+ZsZtE2nqe1JbQEplQzoImdIpXE0xlCrAD+UW1vXy2woeQwi0gm5oEO/gVLSCjc6z21pGKGbLmSZjXrFE8cgBKCTlJEfbahozEjcmRB29PajRNglI8pUoC9k7afnSsE1l8wOhjXTvFLxKklQNjAiJn70xW0rNBgD7fWlehltEgCHUhLYylF7Scx69j60oSpELTdM+b/G9MWMUEJKALlQlQOw29KksLjkgEGIM26W1E1I0wSTRCOkTa4qR4WwVkHNlyybC9qA+0E/Lfee1HwKF+ZYMRvQS2M39Ohu25KsoATf8qksWmCAlWotAm/eN6ajAohRDkqGgAiZ9aS3hlJbKwbDUd5jXtRWvQNJ+DgogXBWrsIgATftTRlGf1Jt2oj/ABElICQEjczcneT0r5vEhEWBntpRtMCTQR8ZxKhFvb279qEMSESgwsRYxpPSh4ZyQrMDlJ9hvQS4mQACoDrYn6UGxlH4ZKu8NNlAgZUzA1ubUjGJUVZigAgC4M3P61wuFdmiSYgg9Kc8L4Y86VFltxxKYKwlKlgHp5Qb0dFdtekfiEBACVEZjdVrjtrXA6hCPKfMdQRrHWpDHcOWkq8pSYAVnTly+xveoYYY3zGB1oO0OmmSL38dPiRlULdE+3eu4gOKbC1JGUb6Ej1pojE+RKSn5Zgg/c9al+GYgOgtr+WLyYi+3aovAPRWh2qd4JhUrOYr8wFhpe+vamOPyhwpa+VM7z63p7guEvobD5YcLfzBeVWW28xpSpDTkqGT6FqJM5jb9jrS28wV5ydNZ0mlr4hmgKsRpA696j8QZNM6WxVb0x66GwACVFURAiPrU1wPknF4pJVhkFSNFKJypPaTrVYScqrV6q5bfbThmUtQE+GmI9B+tBtvwXJkWOrZ5r4lwV/Bu+G+2W1H5SdDHQ6H2qLU8oGd+vWK9K898Cax7IaWvIpKsyVhOYjraRr61jf/AKAxRxDjSUoIbiFk5UEKuIm89r1NiR5GNt7KwE50HUlInrMm9qMzl8CVmJX5Y1Hr2/vVoa+HeMbUFDIoaeRd/vFVLjWFU0ooUhSSDJChB+nSi3qx45ITdJhnHf4ecTGckGIt60B9alqAbO1wNvU9KQnES1lJPaf0pOGRlSvNYmN4kb1PSxJJgW0lQJmT+709awKhlCvlX30711h1LadLqv3H6EU/x/A8UtpLoZcUgCSoJMR1iJI9KlUgOW/sCOFYbUASVg9BuKHg8Ep94NYdBWVGwifc1aOVPh0X0JexDvhIUAUoSJUR1JNk/ervyzy0zgFuqaWVeIEgZwJSATIkag222oox5uVjhau2QGA+GhKP+YfyqjRAmPUk3qZ5e5Fw+GB8YB9Z6jygbAJ/uasSsSKh+Kc0sNLDbjiUqiYPT9KbRzf5GbJpGIoxRzLGUEn+9CfeMZVKkjTePSuMJJJWLQa4pwqiNzeq29HoElY4awQI7WJM27gd66wyDZSkhE+9DxEpEEzfQHT2peHUVhUWA26zR0Lv0CHAlcK0iLbzVr+FXLDeMxDheu0yEkpmM5USEg9vKSaqbcKJ1naOlTnI/M34F9SspU2sBKwLGxJBHcSaWtgy9uklD02/iPJ2BW2psYdCJHzIASoHqD/epbh2RltLTSQlCRAA/eveqHiviVhPDKkFalRZJQU37k2/OoDgvxNUPI81nJ0UFZT6GxHvT2kcn9vky2zR+a+BoxyEocOXKsHMLmBqB9qpnHfhQ0UE4d1YWBOVcEK7SIIP1qT5R50RiHHEP5WjI8MTYjdJUY80396tfFMa0y2XHFpSkCRJAnsOtT0nbPifUrHL/wAOMGwgeMjx3P5lKsJ7JGg+9THCOVsHhVqdZaAUrr5gkdEg6Uw4bztgnk5hiEIVulZykVE8W+JWGad8MAuoi60EWPQA6j3oaQX/ACJt3Za+I4Bh0pLjLaikyJSOnYX95p8MRaJP+KyjmD4jeIAnCgtwQStcSewAmB1ornxRQEhPgDNbMQuE94GWZ7VLQP4uZosD/wAPcCtxxxSVytUwlWUJ6hIG03vOtVDivw5cOI8NkgtlOYKVaBMQYF1W2rSeFccwjzYWjENwdlKCSD0IJ1pfC8e1iFuBpebIQD3/ANQ6iSRPUVKQ0c2eD3ZkXGvh8/h0+JHiIGpQZy9yIBqc+H72PASlpX/LpUJ8UgJAnzBB1mOlau0i9VzEYBASpDVkJJygaan9SaqyScFob+X+5HrJIlFPgg5FJWegVf761X18dSVEwqRNjaI2NQODYdSu0/vSjc2PBLratFraBWNyQSAT+9qGLO5OmYJY78JDhvMBW6Umwr7nvhaMYykD/qpUMipixPmBPSL+oFV3hR8xME2/lE054txctJS4tKggLgyCLEG9XvwfC5Ka6+gmPhrhyAFOuzqVDKB3gQfzp5xbkfCKbIbSpCwPKrMTcdQbGpBrjzQSFlYynedqj+J80shJKVhRiwB/dqCo0vLyG/kVwvkzCpbSl5BcctKiogT0AFo+s1Y38TEie/7/AHtULy5jlYsHwxBTGebBJO079oqYHCgCS8vNaEhBtHUnf02oooyym5VMbf8AF5Ov73oPFeNJQ0pxSogWPeLD3MVGK5PQcQXEPuhuSXETcknyhKuhvNptarJheCYcnxC0kqQYSVSuLa+YkTRViOOKLT7WvwZ9wbmrGYxfgYdCM5BJXNkgaqPSnCfhg6VZnMUgyfMQhRPtJv8AatCKhKrAEgXgAkDafpam/wCI1FDr9y98zr/6o1/yYgyyQvIkiYk7g1O8t8mv47ztZWmUwPEVoVb5QLk1Wm1kJKDHm0jX09K3P4XYxtWAbbbPmakOJ3BJJkjodanp0uTkljh2j/n9mcc28lvYVGY5XEn/ALibQehBuKpaZAIIImJ2r0bzjgFP4R5tAlSk2BOsX+vSvPeJWXEJVcnQ21A3PehNC8PM8kd/cGwEkAExfXa9HaaSQTNpgmLCNvemSRCZtB0ogdIRlH7FKma2v7FYhQzAIuB9KQ7c+WO8CiNpgBQjS/WutqClEfKANqJAiMasz0uI9utNfHPttR1JSQZMECwG5oDon0SKD0RUzoIAjqKG4c21fFJUZrjiYNjQtjLTE3FdSmepNTPDOWsTiUZmWFqT/VoDHQmJ9pqd5N5KdcfWnEBTaGozD+Y5pIA7QJmpRXPPCKbb8KllSU2/yDU9yscWspcw/iZ02CkbDoSbexq9cR5DwhSvwklK4scxV+dWDhzKG20obASgRAAj9mn6mKfOh1+lX+SicW5v4tbDLSELc8oUlICjNrKBgd6v/LCCjDNtYhafESMsjQgae8WneoPjTyEQ4uPIqQTtNv1ozijFv36Ussal6YMuftFdY1/2S+Mx7DR8ygokWSm8+40qp8ZLb61OOBOY6dgNAPSq9x3j6G3EpHmgnNG3+ab4nmBvJIzH2ilhjhAn7GdpNL0tvB8R4aQEm36mpFPGgZChINoNx9DVa5PxSMSk5VQ4m5QenUdak8c2ACZFte1XXa0VyxyhP6vQB5bwzjxcIytwP4aTEq6z/KmNhU8jiiWkeEyEoQNkiAfXr6mqVhuLFbimwDAvmAsBvJ2FqIvFKWCWULdixyAn9+lRJLZdl/edRLHg8clKSGwEytRUBa5i/wBI+lKXxUBPnWE3sSYF9pqJw3K7phwuKQtQ+VMQneDMzrT3BcuTP4gh1U22AHp171E2UyjC/qlf+4Vni38QBEuJNllN8vQ21OtqlOI8YThmVuwXABdKfsST8oHWDXMHgEtDKgAJGkd67xt9tGGeLhGXw1i/UggDuSTU8QsesppJasonG/iCpxBQw0UFQIKlEEibWA37z7VTV495QCVOLIB0KiYpoFmwH50osK+Yi061VbPRQwY8ekg+DbzL8okkgAa3Olt62j4bcqYnCKW68lMuIAIzSsQZ/wBx6VTPhQw3+OmxyoUpM6yLfUA1s4dNWRRzudyGn+2gacQFglogwSB0zC0H0OtYZzTy47gMocCVIXbOkmCdbg3B/Ot0ViUqUoJIJSYVGxgGD7GoXnDCh3COoKcxKZSAJOYQRHeizJxs7xTp+Hn3EIywFdLelO8PjEpMrRNhHrTzjnDlpypcQptaQfmBuPf9KjFYU9yAJJ6VVezvKmhT4Li5SI7AWoSsMfm196I2pSUpymJ2HY7/ANq48ok2IncjejSZLaOoWFLAA116GkuAFRSIEn1gVdfhzyWnGKLrxhpBggarV0B2AEEnvWvtcs4NKMgwzWXugH7m9GmzJl5cMcq9MX5S5EcxjfiBSW0zGdU3joBVl/8AaVtCm1fiC4kLBcQUZcyQbhJB+x2rRUsoZSlpsBKAPKOgG33qJ47x1vDNlxxQBAJAm6jsAN6PVGJ8zNKdR+ScQpKUgJEAAAAaAdo2qtcycfaw6my4oDOSmewEyew0/wDsKzfC/El8NhBShSgLKM/eNaqnGOKu4hZceVJ0AFgOwFBzQ+P9Om5f+R6Nb4jzfh0JJ8VKjFgkySenaqnw3n4tjK42F9CFZY7Gxn1rP1Jro0pHN2bsfBxRjXv5LFzRzG7iTlVlSiZCU6diSbn7VDf8SdyeGHXMn9Oc5fpMU2QK5vSt3s0wxxiuqQ8wuHKViYEQfaj8VdQpIKTeT5f1p5wbBOvkIaaU4qLwJ/wKv/LnwzRAcxJAV/8AGkiB/wCShMnsPrVqjapFM8sYO5Mqfw25aXinypWZLLYlapiTskHr+Q9a0fimL8EZWkpA00B+5vT9kowgLQCUNaiDqd5Edf0qscxPJJkG2/atGOHRHG5XIeaWiQeV47UOaE2IMR/q9J/Kn3CMEA2lCESAOhi/cb1X+X8clawgkhMiABJJOw6Uw5m59eYfLTCMiEWAIIJ/1Xq2UuqtiYcM8supe14PLp/kevtVX4pzjh2H/BUSRHmUjzBKuhjt00rM+IcXcxLhW8ozBiLRv96jSnvWOU7ejoY/06Cf1s0HmrntJQEYQqBkEuERbokHrvNU7GcRfxRHiuFUaA2SPQC1MypBuZ0AjvR+HpVJMCAJvp/vS+vZsx4YYo/ShLGHJE2He+1DCyCJNG/FrKsoiTQ324OUn6Cj+B1fySXAsa5hlJxDZTKdb6g6givReEuhJKYJSCRMwSLid4/SvMj2EIB8wPX9716G5R4r+IwbDpIKigZo/qFj+VGL3Rzf1KGlNFF5vee4Xii+yrMjEkqWldxmTEj7iDsKuXKHElYnDN4hcArKrJ0EGIvuLXqK+K+ES5g5NlJWCg9zYj3E/Ss35J5udwalJgONGCpBMe6TsfsajdMWGH+RgUv/AKRt/EuHtYhBbdTIIidxO46GsWx/AsVDgSytTaSRIT84QSJ699N607hHODGJWhtsKCnNM0WtJEg3NT/h3oqmVLNPj6aPMqnCDGl70rDPFJKQPmrTfirwZpBRiEpSFOEoVG5iQr8wfas4xcT5RERSNUdbDmWWFpGk/CTmRttDjDqgjz5kKJgEkQUnpoPrWvqKaxP4P8KaW8sugKKEZkpNxJITPeB+da7inghClnRKSo+gEmnjtbOVzOscjUPkyH4tYx9jGoKHFJSW/IUki0+ae81Qcbjlu+ZaipX8xN/vtNWPnTj44g+FBBSltJCQTcgmSTGnpVSWIJH1quSZ1eNHrBJrdHEi0VxZAp7hWgVJCtImm+JQJVBtNqDVIvUrYJEkRFdbT09qcYDDlZyjeB9a03hXwsWMpcxDSN8oBUrT6Coo3sWeWMPTMmUQRHvNW7g3LClKSpwZUqiBErUOydh3NW/BctNMPeE2EKcVJC1eYi+txarIzyoEefxlKdmSqBB7C9h3rVHHGP8AqZzs3Mb1AHwjlRplJMZSraJI9TMk07cWlsBMx30p27irAH2FUT4jY/KhtIVlMlRM7aARuT+lPbaOd9WWVfJHc7cdAASk+b9zTFLHiItdRy2mwMSfWxF+9UzFYuV5leYdzJqzDmBhSDlBSsICUmJkkR7AR96mLKt2zbPiuEIqK39y7cu4PwUJVPnWAon+lOwE6E1IlpLiSHgHUg2DgzR9bj2qI5YxRxjYUqErScogWMAbbHtVgxGGUEkjzE6yIgUzfY58u0ZP7jPHqw9miw0plQ+TIPL2BAn3rNPiDy+3g8Qjwp8J1OZAJmADBE9j+dXxeJC3MgSSZ+kfv0qgc/cYRiX05TmQ0jIkjQmZUQek/lVOaKS/s3/p8pym/sVcoiZ2Nd8UkZdpozGVRErixEkSKL4EIgRB3jWNprOk2ddyS9B4bFEbC1tL0fGPKJlRBJP07UzaClKCEJ9v1pwvhy03ULTeDMesUYtgaQ0BgT9q1f4JYJ0pdd8VSWgoJDdoUqJKjOkAjTWe1ZKFXvpWv/BXHJ8N5nRWYOQdwQEmPQi/qKEduzPzbWFln+IHLycThlqBIcaSpSDJ2EkQOoFee1zMEH3r1BxpZGHeVEw2uALmcpiBXmd1RUJta3772ppoz/ps31aDcDxCm3QUKyqFwRsRpWucs8/jEPIwzjR8ZRjOggoMCSSDcabTWLGwFPOD8QUy8h9BAW2cwnQ7EH1EilTo15+PDKvqR6LxmAadGV1CXB0UJ/2rKfiJyknCuIca/wCi4TY3yqF4HURp9K0Hg/NuFxSEqS6lC1EDw1GFBR2HW+9SXFeCtYlIQ+mQkyLxBNptVuns42HJPBOpGC8B4m6y74iFFCkyR3naNwa9AYBku4dIxGVRWgZ0gQmFCY1neKxrnvlY4BxCkkqZcJCVG5SoXyk72uPQ1f8A4b80jEthlw/xUJF/60iwV6iL0Ea+YlkgskStfEfkhvDJGJwvkTmAWjUCdCntNo9KztxvygqOp/ZPevR/MnCEYrDqZKinNBzCDEXGvcV585iwrjL62VjzNmCBoehHUGlkW8LM5x6t7Gy3QkRa+wpmpqVZUgknQbzUzwrhDr6vIMywCY0AitN5I+HwaIfWfEcNxaAmenU96ZQc/wAGieaOJe7+xDfD3lFTeZ95AJtkSRMEXk9x+tatwRvy51AFR1O9SODaSlMRHamGMxQQRAmZ02jrT3a6xRy8k5TfaTEY5SR5jHl36CkeKFCQZHWbetUjm7n7DtpKEjxSZBymAO2aDJ7Ae9Zhxjmt99HhCG2Znw0WBnr196kpRivdjYeLkyO3pF0515tQl0/hnMxSIMH+HI9LqP2rN8bxBx1wrdUVKPU/YdB6UbD5HTGWLHT86+WhoJOucEG+ihVcpSluzp4sUMWktjNL0d76U54Xhyp5CEiSpQSAOpsK7wjhDmKeS0wmVKv0AG5J6VrXL3w8GFdbeL4WpF1I8OAZBHlOad9xSRTbByc8MSp+kvyxwRWFYDTikqOYqlM2nbvca1PqeQE51kBMHMSYFtaGhwVlnxhxrSnmW0K86EKzwbeYgpB7i/1FXduuzi4Mbz5KZC858y+MvLh1OJZgiM0Z76kD8iTVTQ3NEJgkd9aQ2VE+U31qmcu0rZ6DFBQj1iGWjKItcRNdwbcSVHKPSST2FcS8oXWmfUaU9ShJbzKWCdxGnbvRSXwRtpEcl4iQNCb7VItYrzbqChET+5qOxKYUrKITNq4w7EdjIpVJrQXFNAlinvDsY42tKm1lChooGCJ1/famhbOtFdcGby6UEGW1R6mwzogQSY0M69/fWs1+J3KGdRxbCUwlH8VAsVEfzjaw1pp8MebyQcPiXAICQ0VQJAmUk9dI960bHkONrQCJUki+0giSOlXJpo4L78bLX+M848SfnKkDQUkIATeDuIq/8b+HfgMFwOl4IEkZMio7eYzVCcaIzDQRNLWzr48sZxuDO8E4l+HfaeAnw3EqjrBuO1q9DYTiTb7aXWVZkK3G3Y9D2rzWdaes49aAfDUtJiJSognsY2oQdFfK4qzU/GbxzJw0YxjwVKCRmCsxTmiJ0Ei99e5qlYLhCuE4ptxw52VgoLgBi/XcHtfer5wjFJdZacbukoTHsNOttK+5lZQ5gn0uAZfDJnoU3BHcGrK1ZysWaUX+1LzwkMNjkrAKVAg7gzVP5m5FcxT7mJbcRnKQEtlJHygRK519qpPwnxqEY7IsiVoUlM/1WMeprfMGgzQu0WShLjZesX6UnlXkwYVJK1hb6rKIByi9gkeu9WzCO5E5DqNaPi8QAvygHvP7iq7xXEOeKnwUqUEglcEDXRInerYpyVFWWbcru2TePxwQ0txRCQkSSdBWWcz83qxEZZQwknyzd0/6o0ED77055qGLcleOIYw6D5W0mfEN9Op7nSdNaz7i2N8VwKIyti2VO3+md/Xelf0m3j4flkPxHEFbiibXMAaDsO1OGMOFNKUD5rSmPuDSWcilKzEJBuDrHb70UKAOdA8oiRVCVu2dJulSA4VYQ4BsYBOkTSUxnIMCJvE3FGxKUwLeY7dvanXAcCrE4hthEZnFQSRYDUqPYC/eIo1RHK1Zp3whw6Aw6sRnzJTO+UDMPYkn6VeM14GtL5b5dw+EbytJBUQApa7qVExPQa2FQXxTx7mGwyXMOUpKlZFGLplJIUNto9xT3RxMuNZslxZmPOnND6MZiUYZ5aWwuISdCAArKdU3nSqjg2w4s+IToSSTf6nU1xwqQb3kfUUEpMTFqqvZ2seNQjSHWMXITB9o0996apJQog2NPRiUqyyIy6d70HHNknOQfNftRkvkaLrTClxTpVaRvl0FL4ewk5yoWSmdd67hW1AeSchIn9fpQMVi9U2I6jejpK2LtukIJzDKbRp/vTnheHTmTnIPQbe5oJwJMZSDN9dLUtvDLAKymQIkdv7UK3tBtVpjNyY7UL0ovh3vSFGkZYmdSr6VfvhZxttlx1pwhGfIUqJtKcwidtfzqhZrUkGinRVlxLJFxZ6TeWFoUlKvmSRIvqIkVjvOfLysKtICs6FCUqiNNQe4kVcOVubWHGkpWtLa0pAKVGNBEg9Kn+IYRjEpSFgLSLiDa4i0dqu/1LRxMU5cadSWjAynpXyRV9515TbYAdanITBEzl/xTHg3IOJxSPFbSA2dCs5c3/j1Heq6OxHPCUe16GfKfN72ClIAW2blCiQAeoI0JrYuH45bqElaQiQDlBJibjXWsT4/y0/hl5XEET8s6H0OhrZuG40OtIdSbLSD6HcextVOaUkq+DDzYQaU0vSyYRDayC4lKsplJIBIOkg6g1IkeGqNiLVX8Au9S3G8ahpkOLMBJ9zbQdTS4JNy6mX2D+68KTxbiLrOJeQFgIkZbXAVBifeKdcMzuanXSKo/FeLKfWXo+ZRt0A0HtR8Jx5QQUJJB6iuotaM0oy9Lv8AEPA+Lw0q1WwsK9j5T9j9qwxHnNxCdIHUb/WtR4hxsI4c+hxRzPJCEpOtzc+lZavCkkpQNTIG1Z5adHZ4ku2JMbY/DFKspERsaE0qEkdfzqxco8J/FPjDhUFRJUrXKE3J79Pett4Lyng8JC2Gh4gHzq8yvqbD2pOu7LM3KjiVS9MC5b4G9jHgyxBVElRsEgak/u9a9yv8Nk4J1D/4krcTII8MJSQRcak+/wBqtTr3nK7ZlADNEEwbJn96UFzEa301plCvTnZudPJqKpC3OKpbJzqCY1zKAt77Vl/xH5wGLW2xhiFIQSSr+pcQI7AT6z2qA+JfFm8Rik+GQoNoylQ0JJJt1ioTDsLaUlWhib6CbexoOVmvi8RY4qcnv7AltZjCj5xY72r545YOUhMEC+sak0hp0Jc/iJzbR+tOcY/4nlAAAuD+dDT/ACbt3saPOBKRk33o3C8UQSZ0FgRM0xJMxR8KhSYXECd6VSfYZxXUfIfDN8t1GYGw/wA1GPugqJAyg6DpR0v+ZKiArqP706eQyQSBlUdL+X0imdsWNR9B8GwxKwdrk9gN6VlUpRyLSM0jXXe/1oOCPhkkkggaD9aG6kElaTrUWoke2CW5euOGb1x9silMI1n7VXu6Y+qsSmlJSTpSktHvOkV19BSbiDRr7kvYE1qnIfMjS2ksuKSlxAgZjAUBoQevassmk1E3Epz4I5odZG8vqadV4ailUQpSdfSR6/lVwlMDLATFgNI7V5o4NxRWGczouNxpI/vWp8K59Z8OfFCf9KxfvHWrVJM5Gfh5MVKO0XPjvCUYpktOTGYEEaiDsdunvXeFcvstILbOZAJm6iq/vpVY5c5yRiVL88AWCTYj/VHQ1aWuIISQS4gA6eYfbrUcVJUUuU4fQ0FwWEUFQogEWiae8R4WnFJCHPIUG0X11+tNwslZMG50oy8V5x2AB+5pYY1B3EizRV2VLj3w7QVyw6WXALJMFB+kETVRPCOINqUgYUKUn+YAEHoRcTWs8VxvmbG4mftH60z4jjQFp7pE/WrPqfpY+RGOqtGF8TdcW4fFBCxYpIjL2A99KuPw75aSta14lswjKA2sESVAmVAxItpVvfW2X0PFI8UJUkK3iR9x171IO4kr9RoZ96VR3bLZ864dIqiTawrAjK02kgQClCUkT0IFVp/mnDozZ3kykqSQLklJIIA1mRVd4j8SmEtksS44RYQUgdyTrGsVmP485pUkyTJJ3MyT6z+lC68HxcWWVXlJ7mrnhzFN+ClHhJkEnNKlRcCwhPWq49xHELT4bjzhSNlLJEek01eWmTHWw7d6KlorJJsdfel9OjHHDHGkqPsOhBMdN6LxDGZyEgz9qC2U+m3alowpRBV8q7BQvB61HY/9sW9hDokpV6V3ir4lISflAHr1pWOaLaYBNyYOn1pkw4n/ALsx21oypAjb2LaShSrzbW9PcdiQptOXULta0GdO4tPrQPwicoVmMHW372ojqkolvNmScpB6QD971KfyS78AnEwEhaR1kawdfekYgiJT7HT61xWG/qsNu9ES+kpgpiNIH51N+B16AHykTJ2ii+IPDCAL/wA1HVgcyFOJEJBFvz+9NkHVW9CmRtM5iAflF6bkEGKO2skwfpRH8OBBkX+3rUa7bRE60Fw7Z8pJiL03xjhUuVCB2orqzECJOsUJ5ogDNTS8BH2xbkJTCbg770yinZT5Z+1N0UkkNFnJgUpCTrXxE0rLFqHyM2JSsjSxp1gMUvxUKCjmzJEz3FMjXU0ExZRTR6dwZWUAhcihOpVogwI1m5PSq98OOYG8ShY0dSlOYdjMkdpj61aXXL6VpTtHmMsXCXWRQONc7MsZkkLLwsUKBBnuT+lVRr4jPySttCydDJEdBAqS+L+GT+IYWbFSVJUrrkIyn/8AUe1Z5ppeqm2djjcbC8adelia51fGI8YhKgRl8PRMDYbje9SHGfiK662W22g0FAhSsxUqDYgeURbeqYkA60RIN7bWnpQ2aXgxWn18F4BAKjJAEESaViHgDkBJAVY996Sw6Ek5vY0d1AdOZMJgXGgMbjvRXmixve/ABaT5lTofuf8AalNYhS/KY6/vrTxwpzEkAgmInU7GmLhyrNpvoNqNUBbD41tJSCkpudBra3tXErynTydP80F3CmB13HTpNKyZWyTMqsBtG5qWyUdUoqCje53O1DdwqReZ/e5oq154yIggXGtFw6AQUElJPuPcbUWrJbR84ofh0lOaEmDtr0PSmRZTlBkDfvTrKQgokKGa46EdKbpGaRGnQUrQyZzCzm8sEC4n86ThkAkDWTqbV8FFAganXtXWUybC8iO9Ab4JzjGNOUIbIIUBpsBaDUC04RIvcRThDZg5xlBMTvQwi+WfS1FiKlo40g67HelupsmO9+tFWP5dvyntSCwYMGf0putaB2XoBazmmpHFrSRmsCRcd6jwCCaRnMRSp0FqwxBIoJTTxLBjMNAPzpDdu52j9aZxsCdDXLXM1OCxJ9aS61pFI40MpIDNfRS2ydBvrRcoFovvUSsLdEpyfx04PEB2CUxlWkGCUnp3Gtac9z3go8TxVf8AgEHN6dPeaxkIogEDvNGLaMufjY8su0ib5r44rGOFwjKkCEJmcomddydzUIUpA6nY1xSyQE9K6wIMRMiPrRLoRUI0gUCImjoCkLBM2p43hk5QUQpVwZ79tqYrOvXpUqg9rH2IwyCd8xFhoPy2pphCUqIAibX+9JaJHmI00omLKirzTJvHrU/sH9CFhNikGxuZuf7U4wbQJUExmAJk9tY6V84CkBKm4BuDoYoiSkylBItvqYH5dqKRGxq0+AFFQKlHqfvXcWo+RRuIt+tLQhPmzfNsNAP30p1iG8rIKSFXg20BqfBLVjXDpACcqrzoNQaFj31qc83zC1LDUkKmOtfOP5rqAmdRY/TepWgp7sG4hQJRFyfrFDWwpJm19v8AFGcfWogyTNo1NHbbJERpAg9/yjpQqydqAspRJLmkbbVzF4lEw2mABHr3p2psZsoOYjTYX2FMHcIpMkpUIOsW+tF2vCRafoRLx1Umes99DQ2EklPmiutnMZVTvDNw4QkZhFjHXftQqyXR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" name="AutoShape 6" descr="data:image/jpeg;base64,/9j/4AAQSkZJRgABAQAAAQABAAD/2wCEAAkGBxQTEhUTEhQWFhUXFxoaGBgYGB0aHRocGBwcGh0bGxwcHiggHBolHRocIjEhJSksLi4uGB8zODMsNygtLiwBCgoKDg0OGxAQGywmICYsLCwsLSwsLCwsLCwsLCwsLCwsLCwsLCwsLCwsLCwsLCwsLCwsLCwsLCwsLCwsLCwsLP/AABEIAMAA8AMBIgACEQEDEQH/xAAcAAABBQEBAQAAAAAAAAAAAAADAgQFBgcBCAD/xAA+EAABAwIEBAQEBAUCBQUAAAABAgMRACEEEjFBBQZRYRMicYEHMpGhFLHB8CNCUtHhYvEVJDNDchYXU4Ki/8QAGgEAAgMBAQAAAAAAAAAAAAAAAQIAAwQFBv/EACwRAAICAgMAAQMEAQQDAAAAAAABAhEDIQQSMUEiUXEFExRh8DKRocEjM0L/2gAMAwEAAhEDEQA/AMnZUhK88FYHXf1p89xIvAgpCYSfl+1M2gk7m+wEUXDhIzq+XaOvX3NbEqMcmNTh1CbE27j/AHqWwPD0utZkmFo26zpTLGeIYEkA/Kmdq4xi1oIBve49anhHbQTD4Hz+e0baT2vSg7BUlShH9Pp6etcxKhnVMo0yzefrQncKEkQvMD9RRWvBfyExrhVlUiR6dqc4dBJTmi983SNRTPBQSAoynoevajoxwbWbHUDKdBG1EDXwN5QVEEmBJk/2NJxOIyqEgG16S/CvOSAZ+WTNdSAoFSgVEJsBYepNK2OkvkbhepGn5UpcqBIJJgTN6Pg8LmEKtNxa/wDkUTEuISRlQRAg7e5qfGw3TB4bCKIgCSb6/WnfhnLFzE+8bUzRjyk+WU+hpzhMzilJi0FWu5/WmTrwRpv0Rg1pupSYE9JB+tGXiE6JAvG3S9N20D5FSDIjN3pbSFNLuj/I7VEwVsTiX0lUhEKOonQ9hRFqP8wSJtJm9tKjkOypRUJJv+tPMKw4vQzM26D9KVSGcaDaiVmALjLsT2pqvzk3MDTrTtzGWgJKnJInZMaetJZCQVZv+p00k03oFrZw+ZsZtE2nqe1JbQEplQzoImdIpXE0xlCrAD+UW1vXy2woeQwi0gm5oEO/gVLSCjc6z21pGKGbLmSZjXrFE8cgBKCTlJEfbahozEjcmRB29PajRNglI8pUoC9k7afnSsE1l8wOhjXTvFLxKklQNjAiJn70xW0rNBgD7fWlehltEgCHUhLYylF7Scx69j60oSpELTdM+b/G9MWMUEJKALlQlQOw29KksLjkgEGIM26W1E1I0wSTRCOkTa4qR4WwVkHNlyybC9qA+0E/Lfee1HwKF+ZYMRvQS2M39Ohu25KsoATf8qksWmCAlWotAm/eN6ajAohRDkqGgAiZ9aS3hlJbKwbDUd5jXtRWvQNJ+DgogXBWrsIgATftTRlGf1Jt2oj/ABElICQEjczcneT0r5vEhEWBntpRtMCTQR8ZxKhFvb279qEMSESgwsRYxpPSh4ZyQrMDlJ9hvQS4mQACoDrYn6UGxlH4ZKu8NNlAgZUzA1ubUjGJUVZigAgC4M3P61wuFdmiSYgg9Kc8L4Y86VFltxxKYKwlKlgHp5Qb0dFdtekfiEBACVEZjdVrjtrXA6hCPKfMdQRrHWpDHcOWkq8pSYAVnTly+xveoYYY3zGB1oO0OmmSL38dPiRlULdE+3eu4gOKbC1JGUb6Ej1pojE+RKSn5Zgg/c9al+GYgOgtr+WLyYi+3aovAPRWh2qd4JhUrOYr8wFhpe+vamOPyhwpa+VM7z63p7guEvobD5YcLfzBeVWW28xpSpDTkqGT6FqJM5jb9jrS28wV5ydNZ0mlr4hmgKsRpA696j8QZNM6WxVb0x66GwACVFURAiPrU1wPknF4pJVhkFSNFKJypPaTrVYScqrV6q5bfbThmUtQE+GmI9B+tBtvwXJkWOrZ5r4lwV/Bu+G+2W1H5SdDHQ6H2qLU8oGd+vWK9K898Cax7IaWvIpKsyVhOYjraRr61jf/AKAxRxDjSUoIbiFk5UEKuIm89r1NiR5GNt7KwE50HUlInrMm9qMzl8CVmJX5Y1Hr2/vVoa+HeMbUFDIoaeRd/vFVLjWFU0ooUhSSDJChB+nSi3qx45ITdJhnHf4ecTGckGIt60B9alqAbO1wNvU9KQnES1lJPaf0pOGRlSvNYmN4kb1PSxJJgW0lQJmT+709awKhlCvlX30711h1LadLqv3H6EU/x/A8UtpLoZcUgCSoJMR1iJI9KlUgOW/sCOFYbUASVg9BuKHg8Ep94NYdBWVGwifc1aOVPh0X0JexDvhIUAUoSJUR1JNk/ervyzy0zgFuqaWVeIEgZwJSATIkag222oox5uVjhau2QGA+GhKP+YfyqjRAmPUk3qZ5e5Fw+GB8YB9Z6jygbAJ/uasSsSKh+Kc0sNLDbjiUqiYPT9KbRzf5GbJpGIoxRzLGUEn+9CfeMZVKkjTePSuMJJJWLQa4pwqiNzeq29HoElY4awQI7WJM27gd66wyDZSkhE+9DxEpEEzfQHT2peHUVhUWA26zR0Lv0CHAlcK0iLbzVr+FXLDeMxDheu0yEkpmM5USEg9vKSaqbcKJ1naOlTnI/M34F9SspU2sBKwLGxJBHcSaWtgy9uklD02/iPJ2BW2psYdCJHzIASoHqD/epbh2RltLTSQlCRAA/eveqHiviVhPDKkFalRZJQU37k2/OoDgvxNUPI81nJ0UFZT6GxHvT2kcn9vky2zR+a+BoxyEocOXKsHMLmBqB9qpnHfhQ0UE4d1YWBOVcEK7SIIP1qT5R50RiHHEP5WjI8MTYjdJUY80396tfFMa0y2XHFpSkCRJAnsOtT0nbPifUrHL/wAOMGwgeMjx3P5lKsJ7JGg+9THCOVsHhVqdZaAUrr5gkdEg6Uw4bztgnk5hiEIVulZykVE8W+JWGad8MAuoi60EWPQA6j3oaQX/ACJt3Za+I4Bh0pLjLaikyJSOnYX95p8MRaJP+KyjmD4jeIAnCgtwQStcSewAmB1ornxRQEhPgDNbMQuE94GWZ7VLQP4uZosD/wAPcCtxxxSVytUwlWUJ6hIG03vOtVDivw5cOI8NkgtlOYKVaBMQYF1W2rSeFccwjzYWjENwdlKCSD0IJ1pfC8e1iFuBpebIQD3/ANQ6iSRPUVKQ0c2eD3ZkXGvh8/h0+JHiIGpQZy9yIBqc+H72PASlpX/LpUJ8UgJAnzBB1mOlau0i9VzEYBASpDVkJJygaan9SaqyScFob+X+5HrJIlFPgg5FJWegVf761X18dSVEwqRNjaI2NQODYdSu0/vSjc2PBLratFraBWNyQSAT+9qGLO5OmYJY78JDhvMBW6Umwr7nvhaMYykD/qpUMipixPmBPSL+oFV3hR8xME2/lE054txctJS4tKggLgyCLEG9XvwfC5Ka6+gmPhrhyAFOuzqVDKB3gQfzp5xbkfCKbIbSpCwPKrMTcdQbGpBrjzQSFlYynedqj+J80shJKVhRiwB/dqCo0vLyG/kVwvkzCpbSl5BcctKiogT0AFo+s1Y38TEie/7/AHtULy5jlYsHwxBTGebBJO079oqYHCgCS8vNaEhBtHUnf02oooyym5VMbf8AF5Ov73oPFeNJQ0pxSogWPeLD3MVGK5PQcQXEPuhuSXETcknyhKuhvNptarJheCYcnxC0kqQYSVSuLa+YkTRViOOKLT7WvwZ9wbmrGYxfgYdCM5BJXNkgaqPSnCfhg6VZnMUgyfMQhRPtJv8AatCKhKrAEgXgAkDafpam/wCI1FDr9y98zr/6o1/yYgyyQvIkiYk7g1O8t8mv47ztZWmUwPEVoVb5QLk1Wm1kJKDHm0jX09K3P4XYxtWAbbbPmakOJ3BJJkjodanp0uTkljh2j/n9mcc28lvYVGY5XEn/ALibQehBuKpaZAIIImJ2r0bzjgFP4R5tAlSk2BOsX+vSvPeJWXEJVcnQ21A3PehNC8PM8kd/cGwEkAExfXa9HaaSQTNpgmLCNvemSRCZtB0ogdIRlH7FKma2v7FYhQzAIuB9KQ7c+WO8CiNpgBQjS/WutqClEfKANqJAiMasz0uI9utNfHPttR1JSQZMECwG5oDon0SKD0RUzoIAjqKG4c21fFJUZrjiYNjQtjLTE3FdSmepNTPDOWsTiUZmWFqT/VoDHQmJ9pqd5N5KdcfWnEBTaGozD+Y5pIA7QJmpRXPPCKbb8KllSU2/yDU9yscWspcw/iZ02CkbDoSbexq9cR5DwhSvwklK4scxV+dWDhzKG20obASgRAAj9mn6mKfOh1+lX+SicW5v4tbDLSELc8oUlICjNrKBgd6v/LCCjDNtYhafESMsjQgae8WneoPjTyEQ4uPIqQTtNv1ozijFv36Ussal6YMuftFdY1/2S+Mx7DR8ygokWSm8+40qp8ZLb61OOBOY6dgNAPSq9x3j6G3EpHmgnNG3+ab4nmBvJIzH2ilhjhAn7GdpNL0tvB8R4aQEm36mpFPGgZChINoNx9DVa5PxSMSk5VQ4m5QenUdak8c2ACZFte1XXa0VyxyhP6vQB5bwzjxcIytwP4aTEq6z/KmNhU8jiiWkeEyEoQNkiAfXr6mqVhuLFbimwDAvmAsBvJ2FqIvFKWCWULdixyAn9+lRJLZdl/edRLHg8clKSGwEytRUBa5i/wBI+lKXxUBPnWE3sSYF9pqJw3K7phwuKQtQ+VMQneDMzrT3BcuTP4gh1U22AHp171E2UyjC/qlf+4Vni38QBEuJNllN8vQ21OtqlOI8YThmVuwXABdKfsST8oHWDXMHgEtDKgAJGkd67xt9tGGeLhGXw1i/UggDuSTU8QsesppJasonG/iCpxBQw0UFQIKlEEibWA37z7VTV495QCVOLIB0KiYpoFmwH50osK+Yi061VbPRQwY8ekg+DbzL8okkgAa3Olt62j4bcqYnCKW68lMuIAIzSsQZ/wBx6VTPhQw3+OmxyoUpM6yLfUA1s4dNWRRzudyGn+2gacQFglogwSB0zC0H0OtYZzTy47gMocCVIXbOkmCdbg3B/Ot0ViUqUoJIJSYVGxgGD7GoXnDCh3COoKcxKZSAJOYQRHeizJxs7xTp+Hn3EIywFdLelO8PjEpMrRNhHrTzjnDlpypcQptaQfmBuPf9KjFYU9yAJJ6VVezvKmhT4Li5SI7AWoSsMfm196I2pSUpymJ2HY7/ANq48ok2IncjejSZLaOoWFLAA116GkuAFRSIEn1gVdfhzyWnGKLrxhpBggarV0B2AEEnvWvtcs4NKMgwzWXugH7m9GmzJl5cMcq9MX5S5EcxjfiBSW0zGdU3joBVl/8AaVtCm1fiC4kLBcQUZcyQbhJB+x2rRUsoZSlpsBKAPKOgG33qJ47x1vDNlxxQBAJAm6jsAN6PVGJ8zNKdR+ScQpKUgJEAAAAaAdo2qtcycfaw6my4oDOSmewEyew0/wDsKzfC/El8NhBShSgLKM/eNaqnGOKu4hZceVJ0AFgOwFBzQ+P9Om5f+R6Nb4jzfh0JJ8VKjFgkySenaqnw3n4tjK42F9CFZY7Gxn1rP1Jro0pHN2bsfBxRjXv5LFzRzG7iTlVlSiZCU6diSbn7VDf8SdyeGHXMn9Oc5fpMU2QK5vSt3s0wxxiuqQ8wuHKViYEQfaj8VdQpIKTeT5f1p5wbBOvkIaaU4qLwJ/wKv/LnwzRAcxJAV/8AGkiB/wCShMnsPrVqjapFM8sYO5Mqfw25aXinypWZLLYlapiTskHr+Q9a0fimL8EZWkpA00B+5vT9kowgLQCUNaiDqd5Edf0qscxPJJkG2/atGOHRHG5XIeaWiQeV47UOaE2IMR/q9J/Kn3CMEA2lCESAOhi/cb1X+X8clawgkhMiABJJOw6Uw5m59eYfLTCMiEWAIIJ/1Xq2UuqtiYcM8supe14PLp/kevtVX4pzjh2H/BUSRHmUjzBKuhjt00rM+IcXcxLhW8ozBiLRv96jSnvWOU7ejoY/06Cf1s0HmrntJQEYQqBkEuERbokHrvNU7GcRfxRHiuFUaA2SPQC1MypBuZ0AjvR+HpVJMCAJvp/vS+vZsx4YYo/ShLGHJE2He+1DCyCJNG/FrKsoiTQ324OUn6Cj+B1fySXAsa5hlJxDZTKdb6g6givReEuhJKYJSCRMwSLid4/SvMj2EIB8wPX9716G5R4r+IwbDpIKigZo/qFj+VGL3Rzf1KGlNFF5vee4Xii+yrMjEkqWldxmTEj7iDsKuXKHElYnDN4hcArKrJ0EGIvuLXqK+K+ES5g5NlJWCg9zYj3E/Ss35J5udwalJgONGCpBMe6TsfsajdMWGH+RgUv/AKRt/EuHtYhBbdTIIidxO46GsWx/AsVDgSytTaSRIT84QSJ699N607hHODGJWhtsKCnNM0WtJEg3NT/h3oqmVLNPj6aPMqnCDGl70rDPFJKQPmrTfirwZpBRiEpSFOEoVG5iQr8wfas4xcT5RERSNUdbDmWWFpGk/CTmRttDjDqgjz5kKJgEkQUnpoPrWvqKaxP4P8KaW8sugKKEZkpNxJITPeB+da7inghClnRKSo+gEmnjtbOVzOscjUPkyH4tYx9jGoKHFJSW/IUki0+ae81Qcbjlu+ZaipX8xN/vtNWPnTj44g+FBBSltJCQTcgmSTGnpVSWIJH1quSZ1eNHrBJrdHEi0VxZAp7hWgVJCtImm+JQJVBtNqDVIvUrYJEkRFdbT09qcYDDlZyjeB9a03hXwsWMpcxDSN8oBUrT6Coo3sWeWMPTMmUQRHvNW7g3LClKSpwZUqiBErUOydh3NW/BctNMPeE2EKcVJC1eYi+txarIzyoEefxlKdmSqBB7C9h3rVHHGP8AqZzs3Mb1AHwjlRplJMZSraJI9TMk07cWlsBMx30p27irAH2FUT4jY/KhtIVlMlRM7aARuT+lPbaOd9WWVfJHc7cdAASk+b9zTFLHiItdRy2mwMSfWxF+9UzFYuV5leYdzJqzDmBhSDlBSsICUmJkkR7AR96mLKt2zbPiuEIqK39y7cu4PwUJVPnWAon+lOwE6E1IlpLiSHgHUg2DgzR9bj2qI5YxRxjYUqErScogWMAbbHtVgxGGUEkjzE6yIgUzfY58u0ZP7jPHqw9miw0plQ+TIPL2BAn3rNPiDy+3g8Qjwp8J1OZAJmADBE9j+dXxeJC3MgSSZ+kfv0qgc/cYRiX05TmQ0jIkjQmZUQek/lVOaKS/s3/p8pym/sVcoiZ2Nd8UkZdpozGVRErixEkSKL4EIgRB3jWNprOk2ddyS9B4bFEbC1tL0fGPKJlRBJP07UzaClKCEJ9v1pwvhy03ULTeDMesUYtgaQ0BgT9q1f4JYJ0pdd8VSWgoJDdoUqJKjOkAjTWe1ZKFXvpWv/BXHJ8N5nRWYOQdwQEmPQi/qKEduzPzbWFln+IHLycThlqBIcaSpSDJ2EkQOoFee1zMEH3r1BxpZGHeVEw2uALmcpiBXmd1RUJta3772ppoz/ps31aDcDxCm3QUKyqFwRsRpWucs8/jEPIwzjR8ZRjOggoMCSSDcabTWLGwFPOD8QUy8h9BAW2cwnQ7EH1EilTo15+PDKvqR6LxmAadGV1CXB0UJ/2rKfiJyknCuIca/wCi4TY3yqF4HURp9K0Hg/NuFxSEqS6lC1EDw1GFBR2HW+9SXFeCtYlIQ+mQkyLxBNptVuns42HJPBOpGC8B4m6y74iFFCkyR3naNwa9AYBku4dIxGVRWgZ0gQmFCY1neKxrnvlY4BxCkkqZcJCVG5SoXyk72uPQ1f8A4b80jEthlw/xUJF/60iwV6iL0Ea+YlkgskStfEfkhvDJGJwvkTmAWjUCdCntNo9KztxvygqOp/ZPevR/MnCEYrDqZKinNBzCDEXGvcV585iwrjL62VjzNmCBoehHUGlkW8LM5x6t7Gy3QkRa+wpmpqVZUgknQbzUzwrhDr6vIMywCY0AitN5I+HwaIfWfEcNxaAmenU96ZQc/wAGieaOJe7+xDfD3lFTeZ95AJtkSRMEXk9x+tatwRvy51AFR1O9SODaSlMRHamGMxQQRAmZ02jrT3a6xRy8k5TfaTEY5SR5jHl36CkeKFCQZHWbetUjm7n7DtpKEjxSZBymAO2aDJ7Ae9Zhxjmt99HhCG2Znw0WBnr196kpRivdjYeLkyO3pF0515tQl0/hnMxSIMH+HI9LqP2rN8bxBx1wrdUVKPU/YdB6UbD5HTGWLHT86+WhoJOucEG+ihVcpSluzp4sUMWktjNL0d76U54Xhyp5CEiSpQSAOpsK7wjhDmKeS0wmVKv0AG5J6VrXL3w8GFdbeL4WpF1I8OAZBHlOad9xSRTbByc8MSp+kvyxwRWFYDTikqOYqlM2nbvca1PqeQE51kBMHMSYFtaGhwVlnxhxrSnmW0K86EKzwbeYgpB7i/1FXduuzi4Mbz5KZC858y+MvLh1OJZgiM0Z76kD8iTVTQ3NEJgkd9aQ2VE+U31qmcu0rZ6DFBQj1iGWjKItcRNdwbcSVHKPSST2FcS8oXWmfUaU9ShJbzKWCdxGnbvRSXwRtpEcl4iQNCb7VItYrzbqChET+5qOxKYUrKITNq4w7EdjIpVJrQXFNAlinvDsY42tKm1lChooGCJ1/famhbOtFdcGby6UEGW1R6mwzogQSY0M69/fWs1+J3KGdRxbCUwlH8VAsVEfzjaw1pp8MebyQcPiXAICQ0VQJAmUk9dI960bHkONrQCJUki+0giSOlXJpo4L78bLX+M848SfnKkDQUkIATeDuIq/8b+HfgMFwOl4IEkZMio7eYzVCcaIzDQRNLWzr48sZxuDO8E4l+HfaeAnw3EqjrBuO1q9DYTiTb7aXWVZkK3G3Y9D2rzWdaes49aAfDUtJiJSognsY2oQdFfK4qzU/GbxzJw0YxjwVKCRmCsxTmiJ0Ei99e5qlYLhCuE4ptxw52VgoLgBi/XcHtfer5wjFJdZacbukoTHsNOttK+5lZQ5gn0uAZfDJnoU3BHcGrK1ZysWaUX+1LzwkMNjkrAKVAg7gzVP5m5FcxT7mJbcRnKQEtlJHygRK519qpPwnxqEY7IsiVoUlM/1WMeprfMGgzQu0WShLjZesX6UnlXkwYVJK1hb6rKIByi9gkeu9WzCO5E5DqNaPi8QAvygHvP7iq7xXEOeKnwUqUEglcEDXRInerYpyVFWWbcru2TePxwQ0txRCQkSSdBWWcz83qxEZZQwknyzd0/6o0ED77055qGLcleOIYw6D5W0mfEN9Op7nSdNaz7i2N8VwKIyti2VO3+md/Xelf0m3j4flkPxHEFbiibXMAaDsO1OGMOFNKUD5rSmPuDSWcilKzEJBuDrHb70UKAOdA8oiRVCVu2dJulSA4VYQ4BsYBOkTSUxnIMCJvE3FGxKUwLeY7dvanXAcCrE4hthEZnFQSRYDUqPYC/eIo1RHK1Zp3whw6Aw6sRnzJTO+UDMPYkn6VeM14GtL5b5dw+EbytJBUQApa7qVExPQa2FQXxTx7mGwyXMOUpKlZFGLplJIUNto9xT3RxMuNZslxZmPOnND6MZiUYZ5aWwuISdCAArKdU3nSqjg2w4s+IToSSTf6nU1xwqQb3kfUUEpMTFqqvZ2seNQjSHWMXITB9o0996apJQog2NPRiUqyyIy6d70HHNknOQfNftRkvkaLrTClxTpVaRvl0FL4ewk5yoWSmdd67hW1AeSchIn9fpQMVi9U2I6jejpK2LtukIJzDKbRp/vTnheHTmTnIPQbe5oJwJMZSDN9dLUtvDLAKymQIkdv7UK3tBtVpjNyY7UL0ovh3vSFGkZYmdSr6VfvhZxttlx1pwhGfIUqJtKcwidtfzqhZrUkGinRVlxLJFxZ6TeWFoUlKvmSRIvqIkVjvOfLysKtICs6FCUqiNNQe4kVcOVubWHGkpWtLa0pAKVGNBEg9Kn+IYRjEpSFgLSLiDa4i0dqu/1LRxMU5cadSWjAynpXyRV9515TbYAdanITBEzl/xTHg3IOJxSPFbSA2dCs5c3/j1Heq6OxHPCUe16GfKfN72ClIAW2blCiQAeoI0JrYuH45bqElaQiQDlBJibjXWsT4/y0/hl5XEET8s6H0OhrZuG40OtIdSbLSD6HcextVOaUkq+DDzYQaU0vSyYRDayC4lKsplJIBIOkg6g1IkeGqNiLVX8Au9S3G8ahpkOLMBJ9zbQdTS4JNy6mX2D+68KTxbiLrOJeQFgIkZbXAVBifeKdcMzuanXSKo/FeLKfWXo+ZRt0A0HtR8Jx5QQUJJB6iuotaM0oy9Lv8AEPA+Lw0q1WwsK9j5T9j9qwxHnNxCdIHUb/WtR4hxsI4c+hxRzPJCEpOtzc+lZavCkkpQNTIG1Z5adHZ4ku2JMbY/DFKspERsaE0qEkdfzqxco8J/FPjDhUFRJUrXKE3J79Pett4Lyng8JC2Gh4gHzq8yvqbD2pOu7LM3KjiVS9MC5b4G9jHgyxBVElRsEgak/u9a9yv8Nk4J1D/4krcTII8MJSQRcak+/wBqtTr3nK7ZlADNEEwbJn96UFzEa301plCvTnZudPJqKpC3OKpbJzqCY1zKAt77Vl/xH5wGLW2xhiFIQSSr+pcQI7AT6z2qA+JfFm8Rik+GQoNoylQ0JJJt1ioTDsLaUlWhib6CbexoOVmvi8RY4qcnv7AltZjCj5xY72r545YOUhMEC+sak0hp0Jc/iJzbR+tOcY/4nlAAAuD+dDT/ACbt3saPOBKRk33o3C8UQSZ0FgRM0xJMxR8KhSYXECd6VSfYZxXUfIfDN8t1GYGw/wA1GPugqJAyg6DpR0v+ZKiArqP706eQyQSBlUdL+X0imdsWNR9B8GwxKwdrk9gN6VlUpRyLSM0jXXe/1oOCPhkkkggaD9aG6kElaTrUWoke2CW5euOGb1x9silMI1n7VXu6Y+qsSmlJSTpSktHvOkV19BSbiDRr7kvYE1qnIfMjS2ksuKSlxAgZjAUBoQevassmk1E3Epz4I5odZG8vqadV4ailUQpSdfSR6/lVwlMDLATFgNI7V5o4NxRWGczouNxpI/vWp8K59Z8OfFCf9KxfvHWrVJM5Gfh5MVKO0XPjvCUYpktOTGYEEaiDsdunvXeFcvstILbOZAJm6iq/vpVY5c5yRiVL88AWCTYj/VHQ1aWuIISQS4gA6eYfbrUcVJUUuU4fQ0FwWEUFQogEWiae8R4WnFJCHPIUG0X11+tNwslZMG50oy8V5x2AB+5pYY1B3EizRV2VLj3w7QVyw6WXALJMFB+kETVRPCOINqUgYUKUn+YAEHoRcTWs8VxvmbG4mftH60z4jjQFp7pE/WrPqfpY+RGOqtGF8TdcW4fFBCxYpIjL2A99KuPw75aSta14lswjKA2sESVAmVAxItpVvfW2X0PFI8UJUkK3iR9x171IO4kr9RoZ96VR3bLZ864dIqiTawrAjK02kgQClCUkT0IFVp/mnDozZ3kykqSQLklJIIA1mRVd4j8SmEtksS44RYQUgdyTrGsVmP485pUkyTJJ3MyT6z+lC68HxcWWVXlJ7mrnhzFN+ClHhJkEnNKlRcCwhPWq49xHELT4bjzhSNlLJEek01eWmTHWw7d6KlorJJsdfel9OjHHDHGkqPsOhBMdN6LxDGZyEgz9qC2U+m3alowpRBV8q7BQvB61HY/9sW9hDokpV6V3ir4lISflAHr1pWOaLaYBNyYOn1pkw4n/ALsx21oypAjb2LaShSrzbW9PcdiQptOXULta0GdO4tPrQPwicoVmMHW372ojqkolvNmScpB6QD971KfyS78AnEwEhaR1kawdfekYgiJT7HT61xWG/qsNu9ES+kpgpiNIH51N+B16AHykTJ2ii+IPDCAL/wA1HVgcyFOJEJBFvz+9NkHVW9CmRtM5iAflF6bkEGKO2skwfpRH8OBBkX+3rUa7bRE60Fw7Z8pJiL03xjhUuVCB2orqzECJOsUJ5ogDNTS8BH2xbkJTCbg770yinZT5Z+1N0UkkNFnJgUpCTrXxE0rLFqHyM2JSsjSxp1gMUvxUKCjmzJEz3FMjXU0ExZRTR6dwZWUAhcihOpVogwI1m5PSq98OOYG8ShY0dSlOYdjMkdpj61aXXL6VpTtHmMsXCXWRQONc7MsZkkLLwsUKBBnuT+lVRr4jPySttCydDJEdBAqS+L+GT+IYWbFSVJUrrkIyn/8AUe1Z5ppeqm2djjcbC8adelia51fGI8YhKgRl8PRMDYbje9SHGfiK662W22g0FAhSsxUqDYgeURbeqYkA60RIN7bWnpQ2aXgxWn18F4BAKjJAEESaViHgDkBJAVY996Sw6Ek5vY0d1AdOZMJgXGgMbjvRXmixve/ABaT5lTofuf8AalNYhS/KY6/vrTxwpzEkAgmInU7GmLhyrNpvoNqNUBbD41tJSCkpudBra3tXErynTydP80F3CmB13HTpNKyZWyTMqsBtG5qWyUdUoqCje53O1DdwqReZ/e5oq154yIggXGtFw6AQUElJPuPcbUWrJbR84ofh0lOaEmDtr0PSmRZTlBkDfvTrKQgokKGa46EdKbpGaRGnQUrQyZzCzm8sEC4n86ThkAkDWTqbV8FFAganXtXWUybC8iO9Ab4JzjGNOUIbIIUBpsBaDUC04RIvcRThDZg5xlBMTvQwi+WfS1FiKlo40g67HelupsmO9+tFWP5dvyntSCwYMGf0putaB2XoBazmmpHFrSRmsCRcd6jwCCaRnMRSp0FqwxBIoJTTxLBjMNAPzpDdu52j9aZxsCdDXLXM1OCxJ9aS61pFI40MpIDNfRS2ydBvrRcoFovvUSsLdEpyfx04PEB2CUxlWkGCUnp3Gtac9z3go8TxVf8AgEHN6dPeaxkIogEDvNGLaMufjY8su0ib5r44rGOFwjKkCEJmcomddydzUIUpA6nY1xSyQE9K6wIMRMiPrRLoRUI0gUCImjoCkLBM2p43hk5QUQpVwZ79tqYrOvXpUqg9rH2IwyCd8xFhoPy2pphCUqIAibX+9JaJHmI00omLKirzTJvHrU/sH9CFhNikGxuZuf7U4wbQJUExmAJk9tY6V84CkBKm4BuDoYoiSkylBItvqYH5dqKRGxq0+AFFQKlHqfvXcWo+RRuIt+tLQhPmzfNsNAP30p1iG8rIKSFXg20BqfBLVjXDpACcqrzoNQaFj31qc83zC1LDUkKmOtfOP5rqAmdRY/TepWgp7sG4hQJRFyfrFDWwpJm19v8AFGcfWogyTNo1NHbbJERpAg9/yjpQqydqAspRJLmkbbVzF4lEw2mABHr3p2psZsoOYjTYX2FMHcIpMkpUIOsW+tF2vCRafoRLx1Umes99DQ2EklPmiutnMZVTvDNw4QkZhFjHXftQqyXR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7" name="6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000018"/>
            <a:ext cx="2411760" cy="77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D:\Bodega San\Determinación de la Familia Thysanoptera (TRIPS)\Fotos de Campo\DSC010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2"/>
          <a:stretch/>
        </p:blipFill>
        <p:spPr bwMode="auto">
          <a:xfrm>
            <a:off x="4860032" y="689546"/>
            <a:ext cx="4104456" cy="281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encrypted-tbn3.gstatic.com/images?q=tbn:ANd9GcQXvMW1spOy1umh9Bep2GarrZoH9Qu9nheO3HSGzRq74bDa293eh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2345"/>
            <a:ext cx="4560441" cy="211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5094484" y="116632"/>
            <a:ext cx="3437956" cy="43088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2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s-ES" sz="22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alidad y belleza inigualable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1691680" y="2411596"/>
            <a:ext cx="2808312" cy="43088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2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Tallos largos y gruesos</a:t>
            </a:r>
          </a:p>
        </p:txBody>
      </p:sp>
      <p:pic>
        <p:nvPicPr>
          <p:cNvPr id="18438" name="Picture 6" descr="https://encrypted-tbn2.gstatic.com/images?q=tbn:ANd9GcSoia1Gtv9ENYwgLSz1LdHxNNOUy43Ofud0p7yumUO1NhEBdlF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2986269"/>
            <a:ext cx="4427984" cy="224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5310508" y="3491716"/>
            <a:ext cx="3221932" cy="43088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2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Botones sumamente vivos</a:t>
            </a:r>
          </a:p>
        </p:txBody>
      </p:sp>
      <p:sp>
        <p:nvSpPr>
          <p:cNvPr id="8" name="AutoShape 8" descr="data:image/jpeg;base64,/9j/4AAQSkZJRgABAQAAAQABAAD/2wCEAAkGBxISEhUUEhIWFBUXFhYWGBgWGRoXGRYYFxQWGBcYGxYZHCggGBwlHRoYITIiJSkrLi4uFx8zODMsNygtLisBCgoKDg0OGxAQGywkICQsLCwsLDcsLC8sLywsLCwsLywsLCwsLCwsLCwsLCwsLCwsLCwsLCwsNywsLCwsLC8sLP/AABEIAOEA4QMBIgACEQEDEQH/xAAcAAEAAgIDAQAAAAAAAAAAAAAABQYEBwEDCAL/xABBEAACAQIEAwYEAgkCBAcAAAABAhEAAwQSITEFQVEGEyJhcYEHMpGhsdEUI0JScoKSwfBi4RUWovEkJTOTssLi/8QAGgEBAAMBAQEAAAAAAAAAAAAAAAECAwQFBv/EACwRAQACAgEDBAADCQAAAAAAAAABAgMRIQQSMQUTQVEigfAUIzJCYXGx0eH/2gAMAwEAAhEDEQA/AN40pSgUpSgUpSgUpSgVwTQmoDtb2qw+AtF7rjOQclufFcI2AABIE7tECia1m06hPMwG+lRF/tTgUbI+LsK0kQbizI3B109684dou0WJxVy45vXCrOXyFyAvJYQQoIWBpv71Cd/GhUzzBqk3ejT0+P57a/J6xbjmFETiLWsAfrF1kwI1rr452iwuDXNiLqpMkLuzRvlQan2FaB+G/ARxDEG0bhRFUXHXcsqsBlB5TNXf4zdl7Nuxcxyvc73PaXKzlkIJC5QpnL10jn1qd8bZZOnxUyRWbb+06Pi3gPF4b2m3gGv/AFae9ZXCPihw++2Qs9kzAN0BVP8AMCQPevOaY7rofrP1rJweNzEiNTtPM/nVe96Feh6a/ETMS9aJfVtmB56EHTrXNu6rfKQdSNDOoMEeoOlefewXawYDEDvbfhuBUYiJtqW+b6mSOgqDxHHcXaa9aF65aAxFxrig5T3mdhmldQdeWh0q3dDjt6fMZJpv9f8AHqCa5mvNdjthxBGVxi7pKiFkhgQY3VtG2G8mtk9lPiijjLjQtogaXFkq0bysSp+vOkWiU5vS82OvdHP9mzKVj4LFpdRbls5kYZlMESDzgiayKs80pSlApSlApSlApSlApSlApSlAr4Zo1O1fOJLBWKAFoOUEwCY0BMGATzivNHbXtdjMRibgvB7GU5GsLcfKpUQZEwSeoEGom0Q3wYfdtrem8OLfEPh1gH/xK3WGyWv1hJ6SPCPciqpiPjGB8uEMZhDNcEZYBJgLM7iNtta0quLPJf71I2QGSSRMR7nSqRaZezg9O6eYnczLfnGO3Vn/AIZcxuHbNpkUEQVutAAYH90mT6V57xuNa4Wd2ZrjElmYyxJ6zrW+OK9i/wDygYPChLjgBla5GrMZd0OwYgtHLWJG9aF4vNm89ohgUMEXFyMDAJBQMQNehIO4qMm3N0OTHSbRH6h04NTmBPvXbbw1y4xyLnIUmBvCwPcxy3MV14BDdbUwP80q78LwgOFvX0VgbXgz7KAxQIJ/fDO23l7Unxt2Zr+3g74WT4H8DdXbEujJ+re34lIzBnVlOvQA/wBQrY/bThSYvBXsOzqneJ4WaIVlIZSZ5SBWtV7c4g3kcmMhPgGiQDBEDy0mtg2+M8PxiL3pssSB4LoUlSdx4v7Ux5YtuHz9ss3t3PMmI4TdRiMhcBsoKeIMZ0iNTNZPDuFX71wWrVi41wmMoUz7zGUdSYitgdse39tmtrg7KJaw13OhZQMzLK6JEKuvPXnpWRhvic9t2NuxFskkWy4G8bnIT7Boq3by9jDTqpiO2sTuN+Vi7I/DixgrYxGMAvXRlYje1Z1EkD9oruWO0aAc6R8cuH9zxBb6JC37Slj+yzrKt5TlyfY1N4v4sXbsIbItLBnIxbNpsZAIHpXN7C4bG8OD9yr3FuE3LmoyqoB3kZSQyr7VFrx4cmSufDk78sS1PZvgDwsY/dn8xUzwq0bg8a5FJADswVRrqSIlvbbfWr52c+GGBuuFuPeV+6t3SgIgZxIElTP+1a3v4sl2XMZRshBnTJ4AR0ECMvKlft6PS9b3zqJ09O8G4xhbqqlm/auFVGiOCQAOkzUqGryhbusPErRpuDH4Vtb4bdvICYbFsqoqhbdw6RGysSY25mNq1rbbl6r0uaVm+Od/5bbpXyjA6javqrPIKUpQKUpQKUpQKUpQK4mhNa0+JXxLXCZ8PhfFiRozEeGzIB5/O0EQNuvQxMxC9Mdrzqq9cT45hsO1tL95LTXJCBzlzRE7+o+tVDt72GwnECbkmziCkW7oIFu4QPCH0IbpyMbSBWisfxTEYp+8v3XusJguZgbkAbAelTPBO02OF6xh7WKYW+8tWwjH9XBcAqRB8NZ+5E8aehPQ2pTvrblW8Rhb1m41p7TrdRsrLBkEen4jQ1NcLwpW7ZbGMLFsuCZBd2VGGabaSRMESR9avHxVK4TGr3dtYu2wwCwIYBkPL00rWvE773GLvqzasfTT2HKs9zEunprZslZtPFXorh/bjBX3XLi7VtZhVZgruTIEg/KvQbkxMbHq7S9heH8VJvPIua2+9stB8DFSDurQQV1HKK834a4WBEbj86vHY3tXcw2Dv2rTMHuMmUk6W1AYOVHJj4frO4q/uccuTN0kUp7lJYXCuzWHS+UvXnVQzRoBJQ+JWYar6jodqtvazHKOEWLVnIFGKyHu4AdRbuOpI3mcup3KzVKfFZWQzPiBPoYB99CayeGsQWUqzLmykgSFaTlJ6fta1hFpmXBfLe8amXzYuxeXXQkfcf8AepN2ynOswDqP3fP0/wC9R+NtIsFzqNA3vpOx586kLeKVUtFhn7w5RBg85B8p096rFdM+2YjasdpsFGZ1Pgc5/wCFmJ5dCQTUVgMRplLajaf81q28Zwx7q5YjMJDIG8LL4S2UtGvIxtp5mqNdwlxDDKQf86VrSdw9PpustExvzHH5JtV1GnlE/nVx7DYhmL4IajEtakg/KEeX081n+mqXwbguKvOqIGBJgKZknoF3+sCt49luGWcLe8fdoMLZL3n0C97eiBm5hLYj1erR9Ovquvx3xzjiNzK4YnBkXHuIktktZRpqbbXPCDyJVyJ868zfEJZ4jiXW09pXullDobZ1AzGD/qnXz863hY+KuBNxlYXFUGFfKGD+wJI9x+VQ/F8TgeL4i1N6LYV47wBRbhoIIc/O51H+kA+VXvqI4edGLLgnuvWYhpC3fIH+fQ9avvYzsTj8XlvADDWR4hdcEsY1lLcyfUwPWtvWOw2BW53lqxaTQFSEVoP7wkEf966O2/FrXD8DcvyzXCDat5mMs7yAImAAAWgAaKaRXXMt/wBvyfw40d2U+J2DuoiXmNl8qANcKkXNgCSghSeYIA3jQVsFGB2NeOMLdKkT8vy+1bM7Adv72FYW7rG5hzAgnW3JHiU/ux+z/htF9+VrdD7le7H5+v8ATftK67N0MAykEESCOYNdlXeWUpSgUpSgUpSgrfxB42mEwV5jdFt2t3EtalS1woxUKRrm5j0ry7iL5fViWYnMzEySTuSTua9HfF3s7ex2CCYdO8updR1WVEjVW1YgCAxPtWnMZ8NuI2bb3btpERELli4fbQIFSSWPpGupFZZImZeh0d61rPPlVLc8/fyrO4USXVUUl3dSsbyHBEfSsqx2U4hctC6mEuG0QWDwFWBuZYiBpVu+G/BLVty2KVlLRbF0T+oZmMKZ0UtlPj3B051lHHl15erpSv4eWZ8ZsKtxlx1u6CAEtNabwvbILFSFOpBkz03221nduZtQdPLzPrW7finwS1aw9oosjM6uzkuzFlBXM7EmNG021rUH/ArjhnsKcqKGfookCZ5b1e39XN03Wdtey3hiYdIjT0J0AqU4ZYJPQaaxGh5+frTh/Zu87oLlxURiozSW+bbYR5T5isq4f1o08OXKmp2AC/22qndG9Nep62nt+3T5YPaAqGhdYAk+e/4RXOHx5kuNM6AEHbMIBYR6fc13cQe0qMTaDDnqQRJiZB6n71EpfAAI1WInoRpU9vyx9O6fHe02yeId+NxhuQHaYJI9a+sHeIIPzBSSAepETp7fQVgXFDE6gdKycKAJ9Z6UiHsVxY8k9k1jtWnhP65LjHRQTrJEFUUZtf3Y+5rt7O4pA75gGUpmh5AGYhlmIadOR5GOtQ9lX7kFXZBcZrbJsGBEkj/qBNcYy8+RZMmHk7bZANuikaetZzHbL5nPSMeS1Y+Fkv8Aaa5BllBuGWCALI5Zm1YiORJqt8V4k7uEY+BW2XUE5ZzGNz+FdfBzaZovT4tQ2sg+eux94gedQ2IxB726raS5g7Rr4dOkRU0r8ur029a5e6yQQMzRbEmCdxrG8VK9keOLh8Rau3ED21aWUieWrAfvDcelQouFh0aTPrzrst24Ht/tFX8vpprGaJrPMTD0bb7ZYV79mxZcXWu65lPhUZS2p5k7R56xVI+OeCuXMPZAnMl5yqgE94rDkRsyydDyqodhLLfpmFVd+9Qn0BzN9hWxu3PDHx+Ns4a1cAVELXiBPdBjueRZgAAvudKtW82iXyNv3eWYr8S8/vhihy3BlaAYPKRI+0H3qS7N8AxWKvC1hkLOPEwOiqu/jJ0E+db1x/wswT3lvLKsIkHxBsoAB8UgGAOR9KtHZ/s/h8GhSwkZiWdiczux3ZmO9Wik/Lsnrvw8Ryqvw34HxDCllxEW7IGlvMHBY80IPh8+sitgCuIrmtXFlyzlt3SUpSjMpSlApSlBwRSK5pQYON4ct5l7zxIpDBP2SwMgt+9GkDadddI6Dwi2XvFrYK3URWBiGjPOnuKlagO2WDxd7DvbwjIjsNWZmUxzVSqmCdp0qtoGqu3nHLmQYNbwvYa2x8a6uwU+BWbmViJGh0qN4J2jtYfBXcOLPePdcsWuErlTuwqiBrO/OIY9Yqs2rpGhXTy29Oldt7Cx4gd9x5/nXLFp+VdrP2QxWHy4sXwVt28LduBScxLCPkJGhBII/iqj8TxxD6AZAAVAnZhM6+/0rux+PuZFtFvAC2XlGeM2u5ByjQ9Kw8UPCmkmI+8j2irViEstUW5bkfNM6k9OlYAi23l5cvIiu/h1/lspj2jTWsu5ZKXcyrrEgGNREVbWm+DNOK24YdvEJyaPb8q7MM+ZgBqOZ1C+5/tUrg+DWryXHJW2UMso2ymIIWdB823SpPgXEzctnCm3byJmZGygMmoBAjQkydd4qNvRyepz2aqhsXfK5QCCokLEftb6ew+vnWDeFx1EERJYaxvEx9B9KneMYcZQMogHLsNJ/DasbB2gAVI05GftURH28aeZ5QmDxMEluXLrX1jMO19w40zCAesabdBoJ8q+eIYNs8qJE6mNOVTHBmV1YKCXDKigakoFYmAOWYSfapnjwtW01ncI6/wnEIx8JkAeJNQRyJFd1iy4gXM3nOnppuauGA4ZcZgtw5VAHQkDYL5SJEee1fXHsCiAOo+UBY02nz5jX61S1p07a+oZKV48/ac7IYE4O0mIyh8ZiRkwto/sqd7rdF2Pp66Wcccw3DF7ov32IZw19/8AWx8TMfIbKNgKpHA+OhbT3JjFDLbsamERs2YxsYg6bS/nVdxV0kiSZ1LTvMmSZ96z93tiIq8+bab/AONdoMPhVDXX3Eqo1Zh5AcvPasvhWOF+zburs6ho3idx7be1aNxxvXEFy5JhLduTpAUBcsHXSNfOa2r8N1YYFM2xZyvpmP8Aea2xZ5vfXwmJ3K0UpSupYpSlApSlApSlApSlBj4y46oxtpnYCQubLm8pg61rK78XctzK+EISYaLnjXr4SgBI6TV07Ydnf0yw6oxS7Eo+ZlAYGQDlOx22PWvPvFsNcS69m+CLtslWnUnznnIgzz3rny3tWY0rM6RhxYVzlJidiNxyrIN/wkrI5sDr5CsDEWtdq6bmsA1nHKIdt0ztrzFfWKvMy/LGRQhIG85iJPWJH8tdQSBpz6dKy7dl4Y5yA4AKx8wBDCR5ETV6wtDEwXEFUQV23M769OtfOM4gj5QCRlmIG0+ZrEexBr4ayehOhOgmAOZ6VpGpSz8PitSZkQfrvWTguJC04Mxy9jrvWJwrUhcoPOD6VlcS4XEFAByjrpy61X5Qs2MuBkO20jyAM6fSsXE3ltWe8fnoI3YnkPz5VXcO1xMoOaDtroeoFZ/dFge8BgAwCeXQUiOUGD4sV1cZk5r5dB7VP9lQgsByq+LOxygDY5QJ5GFFUPEmDAMidOmn+5P0qat8RiwEQ+KIOmwMkn7xUWJ4WXsx2oAJW85CH5WOsGecbDz5azU7x2HstzBG+4gjkedaxs22IIB3/wA0qz8CuQUwyyCSqwJMkjNoNdTJ9SfSsZlETvhj4QXEhird2SAGgx9fXnU9wJDdvXSLOfJ3ZLxOXOyomhMaseXn0rYn/Klj9Ga0+Y4h1+W2QWQ6kDoBqJLaaaVK9jeyqYWwFuQ9zMWY/slgxCsBGugBEyRyirRg3PKe3lGWOxrXWHeOBagM4AOZ2mSoaYC6CWiTJjrV4w9hUUKgCqoAAGwA5V2AVzXTTHWvhYpSlXClKUClKUClKUClKUHBrUXxfw9nvA74RhcZQFvi4QrBeqAQSBprrFbeqF7W8CXG4Z7LQD8yMf2XE5T6cj5E1nkiZrwiXmTEq3KD/esdFn5hHUf5/mtTfGeF3MPca3cQpcXcH8ZG48xvVdxFxgda5aT8KQk+GYVrt0Kqlz85CiSETV28gFn7VLYi0jCQQR9o9ah+A9pXw4dVVZdSMxHiXWZGupjMIM/Ma5wnFrIgPnVZ5AN9RI9Oe9baXfGIUfsj1PM+nQVhZCuoJWZUkcwwII8wQTIqVv8AELJP6sMw5SMvpPT6VFX0JMk69OQ9qjwMjD4q1h3Vz4iIldiRpsYgV9WuNZ8Shy+HMVOYiYYx6CJqHxSERPt6V02XKsCNwZH1rSIiYSvHHOEk2WyiSDmHqNfv/eqdcaJddCBqPORrH2NbH4Xx61iEDrC3QVD2yYMkwCs7qSfzrXWLxXeXbrwFzFjlGw1Gg+lRXceUNgYLgVplW4RMgEe4BFYHHuFJaIuIIRjBUbK3l5ETp1HnXR2T7VrbtdzfkAaI8SAP3WA105HX7VJ9oOL4Z7DIl5WYwViSCVIPSAY++nOs7RPhEwhciSShCwdAdAR6nY1m4fFd1dzois0KVZjmC+EDwqpiRESZ2OlVy0usz7mpbBQT5Vhbhn4bY+HvaPE3Lq2fCykkt4FWABJICAfXzFbRFUb4YcBNm2b7iGuABAdwm5P82n9Iq9V1YInt3LWPBSlK3SUpSgUpSgUpSgUpSgUpSgUNKGg0b8RGL468RLQQojkFUCPrNUbiPDy46H8a9P4jhdm4uV7SMvQqDUOewvD82b9HHpmfL/TmiuScF+7cSr28vK9zDFT0r7w7hW8SyIIIGmhEGK2f8ZMBhUxFu3h7It3Ftg3CmikGQi5BpmAEluhG/LW1zBkVbu1OpNuMPjMiEZQSsQToSp0G2x2rm1jC0zbn+H/esa5aYA12Ybwr5yfttUzqY2nh2Ym+rCGQjpqJnlWDaEGTrUmmDN0gkQPxP5VmvgFtoWYeEDl9h6mq+5EcQjuRTYTMPApLaaLqdfTXrXTiuH3LZ/WW2QE+EspAMdDsayrV495mAyiOp9d+vKrJw3i6uvc31z2z1ncbajUEdaWyTU2qdix5a1JJgcqMxYToMpIzQOYA13305VJYy1bs3GRQLnQ9AdYMftdaZQwQJaVIHigA5jJ1GacoiNBznyjOciu0OoOk6Cr32B4E9+9bdEQorTN/wozA/KEnNc66DlULb4cZ+XXQCBr5AAc62/2D7DJati7ikzXm1CttbHIRsW5nptyqKfjnhFY3K+W5jWJ8tq+64VYrmu+GpSlKBSlKBSlKBSlKBSlKBSlKBSlKBSlKCi9ruwAxuJ70XRaBQB/DmJIkCBIjSNZ5CsGx8I8MP/Uv3W/hCr+INbIivlqznFXe9I0889p8Zw1UuYfCYIsQQBinuEtKnxELHynlqAZmKqWDwQJMxAGYz0H416DPw2wDaujux1Jzssk7+FYA9BWuO3XZmzhXQ2VKoQ4ILFvEjQdWJOok+1YTjurMSpy8Ty6JYk9WY/gBp9a+cPg8RiXliABy+VFnoNdfvUtiOH92tppGW6jkeTI7Iyn6Az/qrJ4O2jecD6hv896muPREIhuEFZziOh5HTSDWZwjhKuUJEydB1qfP62LYUESYnYloUE+Qj21r74cFDAqIFtWbedgIEeoP9VW9uPKZjS0dluwmDxCtduW2A7xwFVyqwCANBrvPOrf/AMmYDIEGGQAcxIb+v5j9ayuzGDNrDW1O+UE+pEn7k1K1r7dfpMQiuHdncLYIa1ZUMNmOrD0JmKlIrmlWisR4SUpSpClKUClKUClKUClKUClKUClKUClKUClKUClKUCtc/FHCTado+V7dz2ZTbb7Kx9xWxqqvbvCd5acdbLj3DJH2LfeonwNMFpDKTMZ8oP7OYqDHrFccHQkvy1B/HWuqQQW5sZ9JaI/zyrK7PoSXEwM41OgGhAk9JNZ1lXbOxYyjSZmI9Bp9ZNTfZbC9+SSoAhEgdMyrPmSZJ9TUdiX8ALaMShVhyy5uXWcp9vOrn2LwoCJAiboHsLbE/dl+lInfCZX+2IAr7pStUlKUoFKUoFKUoFKUoFKUoFKUoFKUoFKUoFKUoFKUoFKUoFRvHbc2/Zh9UaPuBUlWJxESo/iH3MUHnK/bykxsLpH3B/L61mcNEI56xP1/KK44thWW8UGufPc9Mty6G+1uvvDKFtOTzyR6eH+4P0rCPMKpnDMLlpUiSWWD0AYFvsK2F2Ptnu8PO7LcuH+ZxH2Fa74QDnfKP2GKj+MEKR/nKtqcBw2Q20mcllVB93/2q1fMrSn6UpWoUpSgUpSgUpSgUpSgUpSgUpSgUpSgUpSgUpSgUpSgUpSgVicSPg/mT/5CsusPih8H8y/jNBoXj7XFxJMeEXL1oHqHDlh9HNfN5YsoP4fzipjtTigVs2tJ/Sr9w+hCAf8A2+lYNq8neWxcMW1uoraDYWQWG2u51PWufxMK/LK4LfuZbLuD862wY0ITKoB84IPuTW3uFnx/yL+Faq4bZuXLYtlSO57x06litvSPVG+tbU4WIuH+ED6KKvj+VolL0pStQpSlApSlApSlApSlApSlApSlApSlApSlApSlApSlApSlAqM4+0IP4wfYA1J1E8a4nbslc+bWYCiSTI0if8ig05xnhbG5eumYt3UWPMsJ9tfuKiv0jM3d5cx/STp1hFWPv9qv3E7ZTvg02+8JcKwAJzbAxImB1qlYHCXQwZYRv0l7gLAiMqPE+Ryj+oVhrlELzhsX+vueEatEjkVQKfqRVx4c/wCsH0/6T+Va6d+7hs0kSxA1+ad42n+1WbsfxTviztoRcAPMaqdumn4VpTwja9UrqF8da5F0daus7KV8hxXM0HNKTSgUpSgUpSgUpSgUpSgUpSgUpSgUpSgUpSgUpSgVTO1zXDfVVhVFpiHYSFedDlgmBvynbpVzrqv4ZHEOqsOhE0GsFwV+8ts3wyHUyWlYZQwhQoymNIJmsROxzAnLclQWMczMiNJ6/hWyr/AkIARntgbAEMo9FcED2isM9mzM94v/ALf/AOo+gqJiJQqdzhLCxlIzWyysdCWXLM6RqugNfWAuCxYuXEKkd2ptwPmYswUaaE+Ibagb1cxwdgIF4gdAlsD7qax7PZa0qqskhflBJIHKQNgfap0aVTDcZvHeal8LxK4etTqcBtjkK7k4Uoolg4fFsaz7V013JgwK7RZFBwjV2A0CVzFArmlKBSlKBSlKBSlKBSlKBSlKBSlKBSlKBSlKBSlKBSlKBSlKBSlKBSlKBSlKBSlKBSlKBSlKBSlKD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9" name="AutoShape 10" descr="data:image/jpeg;base64,/9j/4AAQSkZJRgABAQAAAQABAAD/2wCEAAkGBxISEhUUEhIWFBUXFhYWGBgWGRoXGRYYFxQWGBcYGxYZHCggGBwlHRoYITIiJSkrLi4uFx8zODMsNygtLisBCgoKDg0OGxAQGywkICQsLCwsLDcsLC8sLywsLCwsLywsLCwsLCwsLCwsLCwsLCwsLCwsLCwsNywsLCwsLC8sLP/AABEIAOEA4QMBIgACEQEDEQH/xAAcAAEAAgIDAQAAAAAAAAAAAAAABQYEBwEDCAL/xABBEAACAQIEAwYEAgkCBAcAAAABAhEAAwQSITEFQVEGEyJhcYEHMpGhsdEUI0JScoKSwfBi4RUWovEkJTOTssLi/8QAGgEBAAMBAQEAAAAAAAAAAAAAAAECAwQFBv/EACwRAQACAgEDBAADCQAAAAAAAAABAgMRIQQSMQUTQVEigfAUIzJCYXGx0eH/2gAMAwEAAhEDEQA/AN40pSgUpSgUpSgUpSgVwTQmoDtb2qw+AtF7rjOQclufFcI2AABIE7tECia1m06hPMwG+lRF/tTgUbI+LsK0kQbizI3B109684dou0WJxVy45vXCrOXyFyAvJYQQoIWBpv71Cd/GhUzzBqk3ejT0+P57a/J6xbjmFETiLWsAfrF1kwI1rr452iwuDXNiLqpMkLuzRvlQan2FaB+G/ARxDEG0bhRFUXHXcsqsBlB5TNXf4zdl7Nuxcxyvc73PaXKzlkIJC5QpnL10jn1qd8bZZOnxUyRWbb+06Pi3gPF4b2m3gGv/AFae9ZXCPihw++2Qs9kzAN0BVP8AMCQPevOaY7rofrP1rJweNzEiNTtPM/nVe96Feh6a/ETMS9aJfVtmB56EHTrXNu6rfKQdSNDOoMEeoOlefewXawYDEDvbfhuBUYiJtqW+b6mSOgqDxHHcXaa9aF65aAxFxrig5T3mdhmldQdeWh0q3dDjt6fMZJpv9f8AHqCa5mvNdjthxBGVxi7pKiFkhgQY3VtG2G8mtk9lPiijjLjQtogaXFkq0bysSp+vOkWiU5vS82OvdHP9mzKVj4LFpdRbls5kYZlMESDzgiayKs80pSlApSlApSlApSlApSlApSlAr4Zo1O1fOJLBWKAFoOUEwCY0BMGATzivNHbXtdjMRibgvB7GU5GsLcfKpUQZEwSeoEGom0Q3wYfdtrem8OLfEPh1gH/xK3WGyWv1hJ6SPCPciqpiPjGB8uEMZhDNcEZYBJgLM7iNtta0quLPJf71I2QGSSRMR7nSqRaZezg9O6eYnczLfnGO3Vn/AIZcxuHbNpkUEQVutAAYH90mT6V57xuNa4Wd2ZrjElmYyxJ6zrW+OK9i/wDygYPChLjgBla5GrMZd0OwYgtHLWJG9aF4vNm89ohgUMEXFyMDAJBQMQNehIO4qMm3N0OTHSbRH6h04NTmBPvXbbw1y4xyLnIUmBvCwPcxy3MV14BDdbUwP80q78LwgOFvX0VgbXgz7KAxQIJ/fDO23l7Unxt2Zr+3g74WT4H8DdXbEujJ+re34lIzBnVlOvQA/wBQrY/bThSYvBXsOzqneJ4WaIVlIZSZ5SBWtV7c4g3kcmMhPgGiQDBEDy0mtg2+M8PxiL3pssSB4LoUlSdx4v7Ux5YtuHz9ss3t3PMmI4TdRiMhcBsoKeIMZ0iNTNZPDuFX71wWrVi41wmMoUz7zGUdSYitgdse39tmtrg7KJaw13OhZQMzLK6JEKuvPXnpWRhvic9t2NuxFskkWy4G8bnIT7Boq3by9jDTqpiO2sTuN+Vi7I/DixgrYxGMAvXRlYje1Z1EkD9oruWO0aAc6R8cuH9zxBb6JC37Slj+yzrKt5TlyfY1N4v4sXbsIbItLBnIxbNpsZAIHpXN7C4bG8OD9yr3FuE3LmoyqoB3kZSQyr7VFrx4cmSufDk78sS1PZvgDwsY/dn8xUzwq0bg8a5FJADswVRrqSIlvbbfWr52c+GGBuuFuPeV+6t3SgIgZxIElTP+1a3v4sl2XMZRshBnTJ4AR0ECMvKlft6PS9b3zqJ09O8G4xhbqqlm/auFVGiOCQAOkzUqGryhbusPErRpuDH4Vtb4bdvICYbFsqoqhbdw6RGysSY25mNq1rbbl6r0uaVm+Od/5bbpXyjA6javqrPIKUpQKUpQKUpQKUpQK4mhNa0+JXxLXCZ8PhfFiRozEeGzIB5/O0EQNuvQxMxC9Mdrzqq9cT45hsO1tL95LTXJCBzlzRE7+o+tVDt72GwnECbkmziCkW7oIFu4QPCH0IbpyMbSBWisfxTEYp+8v3XusJguZgbkAbAelTPBO02OF6xh7WKYW+8tWwjH9XBcAqRB8NZ+5E8aehPQ2pTvrblW8Rhb1m41p7TrdRsrLBkEen4jQ1NcLwpW7ZbGMLFsuCZBd2VGGabaSRMESR9avHxVK4TGr3dtYu2wwCwIYBkPL00rWvE773GLvqzasfTT2HKs9zEunprZslZtPFXorh/bjBX3XLi7VtZhVZgruTIEg/KvQbkxMbHq7S9heH8VJvPIua2+9stB8DFSDurQQV1HKK834a4WBEbj86vHY3tXcw2Dv2rTMHuMmUk6W1AYOVHJj4frO4q/uccuTN0kUp7lJYXCuzWHS+UvXnVQzRoBJQ+JWYar6jodqtvazHKOEWLVnIFGKyHu4AdRbuOpI3mcup3KzVKfFZWQzPiBPoYB99CayeGsQWUqzLmykgSFaTlJ6fta1hFpmXBfLe8amXzYuxeXXQkfcf8AepN2ynOswDqP3fP0/wC9R+NtIsFzqNA3vpOx586kLeKVUtFhn7w5RBg85B8p096rFdM+2YjasdpsFGZ1Pgc5/wCFmJ5dCQTUVgMRplLajaf81q28Zwx7q5YjMJDIG8LL4S2UtGvIxtp5mqNdwlxDDKQf86VrSdw9PpustExvzHH5JtV1GnlE/nVx7DYhmL4IajEtakg/KEeX081n+mqXwbguKvOqIGBJgKZknoF3+sCt49luGWcLe8fdoMLZL3n0C97eiBm5hLYj1erR9Ovquvx3xzjiNzK4YnBkXHuIktktZRpqbbXPCDyJVyJ868zfEJZ4jiXW09pXullDobZ1AzGD/qnXz863hY+KuBNxlYXFUGFfKGD+wJI9x+VQ/F8TgeL4i1N6LYV47wBRbhoIIc/O51H+kA+VXvqI4edGLLgnuvWYhpC3fIH+fQ9avvYzsTj8XlvADDWR4hdcEsY1lLcyfUwPWtvWOw2BW53lqxaTQFSEVoP7wkEf966O2/FrXD8DcvyzXCDat5mMs7yAImAAAWgAaKaRXXMt/wBvyfw40d2U+J2DuoiXmNl8qANcKkXNgCSghSeYIA3jQVsFGB2NeOMLdKkT8vy+1bM7Adv72FYW7rG5hzAgnW3JHiU/ux+z/htF9+VrdD7le7H5+v8ATftK67N0MAykEESCOYNdlXeWUpSgUpSgUpSgrfxB42mEwV5jdFt2t3EtalS1woxUKRrm5j0ry7iL5fViWYnMzEySTuSTua9HfF3s7ex2CCYdO8updR1WVEjVW1YgCAxPtWnMZ8NuI2bb3btpERELli4fbQIFSSWPpGupFZZImZeh0d61rPPlVLc8/fyrO4USXVUUl3dSsbyHBEfSsqx2U4hctC6mEuG0QWDwFWBuZYiBpVu+G/BLVty2KVlLRbF0T+oZmMKZ0UtlPj3B051lHHl15erpSv4eWZ8ZsKtxlx1u6CAEtNabwvbILFSFOpBkz03221nduZtQdPLzPrW7finwS1aw9oosjM6uzkuzFlBXM7EmNG021rUH/ArjhnsKcqKGfookCZ5b1e39XN03Wdtey3hiYdIjT0J0AqU4ZYJPQaaxGh5+frTh/Zu87oLlxURiozSW+bbYR5T5isq4f1o08OXKmp2AC/22qndG9Nep62nt+3T5YPaAqGhdYAk+e/4RXOHx5kuNM6AEHbMIBYR6fc13cQe0qMTaDDnqQRJiZB6n71EpfAAI1WInoRpU9vyx9O6fHe02yeId+NxhuQHaYJI9a+sHeIIPzBSSAepETp7fQVgXFDE6gdKycKAJ9Z6UiHsVxY8k9k1jtWnhP65LjHRQTrJEFUUZtf3Y+5rt7O4pA75gGUpmh5AGYhlmIadOR5GOtQ9lX7kFXZBcZrbJsGBEkj/qBNcYy8+RZMmHk7bZANuikaetZzHbL5nPSMeS1Y+Fkv8Aaa5BllBuGWCALI5Zm1YiORJqt8V4k7uEY+BW2XUE5ZzGNz+FdfBzaZovT4tQ2sg+eux94gedQ2IxB726raS5g7Rr4dOkRU0r8ur029a5e6yQQMzRbEmCdxrG8VK9keOLh8Rau3ED21aWUieWrAfvDcelQouFh0aTPrzrst24Ht/tFX8vpprGaJrPMTD0bb7ZYV79mxZcXWu65lPhUZS2p5k7R56xVI+OeCuXMPZAnMl5yqgE94rDkRsyydDyqodhLLfpmFVd+9Qn0BzN9hWxu3PDHx+Ns4a1cAVELXiBPdBjueRZgAAvudKtW82iXyNv3eWYr8S8/vhihy3BlaAYPKRI+0H3qS7N8AxWKvC1hkLOPEwOiqu/jJ0E+db1x/wswT3lvLKsIkHxBsoAB8UgGAOR9KtHZ/s/h8GhSwkZiWdiczux3ZmO9Wik/Lsnrvw8Ryqvw34HxDCllxEW7IGlvMHBY80IPh8+sitgCuIrmtXFlyzlt3SUpSjMpSlApSlBwRSK5pQYON4ct5l7zxIpDBP2SwMgt+9GkDadddI6Dwi2XvFrYK3URWBiGjPOnuKlagO2WDxd7DvbwjIjsNWZmUxzVSqmCdp0qtoGqu3nHLmQYNbwvYa2x8a6uwU+BWbmViJGh0qN4J2jtYfBXcOLPePdcsWuErlTuwqiBrO/OIY9Yqs2rpGhXTy29Oldt7Cx4gd9x5/nXLFp+VdrP2QxWHy4sXwVt28LduBScxLCPkJGhBII/iqj8TxxD6AZAAVAnZhM6+/0rux+PuZFtFvAC2XlGeM2u5ByjQ9Kw8UPCmkmI+8j2irViEstUW5bkfNM6k9OlYAi23l5cvIiu/h1/lspj2jTWsu5ZKXcyrrEgGNREVbWm+DNOK24YdvEJyaPb8q7MM+ZgBqOZ1C+5/tUrg+DWryXHJW2UMso2ymIIWdB823SpPgXEzctnCm3byJmZGygMmoBAjQkydd4qNvRyepz2aqhsXfK5QCCokLEftb6ew+vnWDeFx1EERJYaxvEx9B9KneMYcZQMogHLsNJ/DasbB2gAVI05GftURH28aeZ5QmDxMEluXLrX1jMO19w40zCAesabdBoJ8q+eIYNs8qJE6mNOVTHBmV1YKCXDKigakoFYmAOWYSfapnjwtW01ncI6/wnEIx8JkAeJNQRyJFd1iy4gXM3nOnppuauGA4ZcZgtw5VAHQkDYL5SJEee1fXHsCiAOo+UBY02nz5jX61S1p07a+oZKV48/ac7IYE4O0mIyh8ZiRkwto/sqd7rdF2Pp66Wcccw3DF7ov32IZw19/8AWx8TMfIbKNgKpHA+OhbT3JjFDLbsamERs2YxsYg6bS/nVdxV0kiSZ1LTvMmSZ96z93tiIq8+bab/AONdoMPhVDXX3Eqo1Zh5AcvPasvhWOF+zburs6ho3idx7be1aNxxvXEFy5JhLduTpAUBcsHXSNfOa2r8N1YYFM2xZyvpmP8Aea2xZ5vfXwmJ3K0UpSupYpSlApSlApSlApSlBj4y46oxtpnYCQubLm8pg61rK78XctzK+EISYaLnjXr4SgBI6TV07Ydnf0yw6oxS7Eo+ZlAYGQDlOx22PWvPvFsNcS69m+CLtslWnUnznnIgzz3rny3tWY0rM6RhxYVzlJidiNxyrIN/wkrI5sDr5CsDEWtdq6bmsA1nHKIdt0ztrzFfWKvMy/LGRQhIG85iJPWJH8tdQSBpz6dKy7dl4Y5yA4AKx8wBDCR5ETV6wtDEwXEFUQV23M769OtfOM4gj5QCRlmIG0+ZrEexBr4ayehOhOgmAOZ6VpGpSz8PitSZkQfrvWTguJC04Mxy9jrvWJwrUhcoPOD6VlcS4XEFAByjrpy61X5Qs2MuBkO20jyAM6fSsXE3ltWe8fnoI3YnkPz5VXcO1xMoOaDtroeoFZ/dFge8BgAwCeXQUiOUGD4sV1cZk5r5dB7VP9lQgsByq+LOxygDY5QJ5GFFUPEmDAMidOmn+5P0qat8RiwEQ+KIOmwMkn7xUWJ4WXsx2oAJW85CH5WOsGecbDz5azU7x2HstzBG+4gjkedaxs22IIB3/wA0qz8CuQUwyyCSqwJMkjNoNdTJ9SfSsZlETvhj4QXEhird2SAGgx9fXnU9wJDdvXSLOfJ3ZLxOXOyomhMaseXn0rYn/Klj9Ga0+Y4h1+W2QWQ6kDoBqJLaaaVK9jeyqYWwFuQ9zMWY/slgxCsBGugBEyRyirRg3PKe3lGWOxrXWHeOBagM4AOZ2mSoaYC6CWiTJjrV4w9hUUKgCqoAAGwA5V2AVzXTTHWvhYpSlXClKUClKUClKUClKUHBrUXxfw9nvA74RhcZQFvi4QrBeqAQSBprrFbeqF7W8CXG4Z7LQD8yMf2XE5T6cj5E1nkiZrwiXmTEq3KD/esdFn5hHUf5/mtTfGeF3MPca3cQpcXcH8ZG48xvVdxFxgda5aT8KQk+GYVrt0Kqlz85CiSETV28gFn7VLYi0jCQQR9o9ah+A9pXw4dVVZdSMxHiXWZGupjMIM/Ma5wnFrIgPnVZ5AN9RI9Oe9baXfGIUfsj1PM+nQVhZCuoJWZUkcwwII8wQTIqVv8AELJP6sMw5SMvpPT6VFX0JMk69OQ9qjwMjD4q1h3Vz4iIldiRpsYgV9WuNZ8Shy+HMVOYiYYx6CJqHxSERPt6V02XKsCNwZH1rSIiYSvHHOEk2WyiSDmHqNfv/eqdcaJddCBqPORrH2NbH4Xx61iEDrC3QVD2yYMkwCs7qSfzrXWLxXeXbrwFzFjlGw1Gg+lRXceUNgYLgVplW4RMgEe4BFYHHuFJaIuIIRjBUbK3l5ETp1HnXR2T7VrbtdzfkAaI8SAP3WA105HX7VJ9oOL4Z7DIl5WYwViSCVIPSAY++nOs7RPhEwhciSShCwdAdAR6nY1m4fFd1dzois0KVZjmC+EDwqpiRESZ2OlVy0usz7mpbBQT5Vhbhn4bY+HvaPE3Lq2fCykkt4FWABJICAfXzFbRFUb4YcBNm2b7iGuABAdwm5P82n9Iq9V1YInt3LWPBSlK3SUpSgUpSgUpSgUpSgUpSgUNKGg0b8RGL468RLQQojkFUCPrNUbiPDy46H8a9P4jhdm4uV7SMvQqDUOewvD82b9HHpmfL/TmiuScF+7cSr28vK9zDFT0r7w7hW8SyIIIGmhEGK2f8ZMBhUxFu3h7It3Ftg3CmikGQi5BpmAEluhG/LW1zBkVbu1OpNuMPjMiEZQSsQToSp0G2x2rm1jC0zbn+H/esa5aYA12Ybwr5yfttUzqY2nh2Ym+rCGQjpqJnlWDaEGTrUmmDN0gkQPxP5VmvgFtoWYeEDl9h6mq+5EcQjuRTYTMPApLaaLqdfTXrXTiuH3LZ/WW2QE+EspAMdDsayrV495mAyiOp9d+vKrJw3i6uvc31z2z1ncbajUEdaWyTU2qdix5a1JJgcqMxYToMpIzQOYA13305VJYy1bs3GRQLnQ9AdYMftdaZQwQJaVIHigA5jJ1GacoiNBznyjOciu0OoOk6Cr32B4E9+9bdEQorTN/wozA/KEnNc66DlULb4cZ+XXQCBr5AAc62/2D7DJati7ikzXm1CttbHIRsW5nptyqKfjnhFY3K+W5jWJ8tq+64VYrmu+GpSlKBSlKBSlKBSlKBSlKBSlKBSlKBSlKCi9ruwAxuJ70XRaBQB/DmJIkCBIjSNZ5CsGx8I8MP/Uv3W/hCr+INbIivlqznFXe9I0889p8Zw1UuYfCYIsQQBinuEtKnxELHynlqAZmKqWDwQJMxAGYz0H416DPw2wDaujux1Jzssk7+FYA9BWuO3XZmzhXQ2VKoQ4ILFvEjQdWJOok+1YTjurMSpy8Ty6JYk9WY/gBp9a+cPg8RiXliABy+VFnoNdfvUtiOH92tppGW6jkeTI7Iyn6Az/qrJ4O2jecD6hv896muPREIhuEFZziOh5HTSDWZwjhKuUJEydB1qfP62LYUESYnYloUE+Qj21r74cFDAqIFtWbedgIEeoP9VW9uPKZjS0dluwmDxCtduW2A7xwFVyqwCANBrvPOrf/AMmYDIEGGQAcxIb+v5j9ayuzGDNrDW1O+UE+pEn7k1K1r7dfpMQiuHdncLYIa1ZUMNmOrD0JmKlIrmlWisR4SUpSpClKUClKUClKUClKUClKUClKUClKUClKUClKUCtc/FHCTado+V7dz2ZTbb7Kx9xWxqqvbvCd5acdbLj3DJH2LfeonwNMFpDKTMZ8oP7OYqDHrFccHQkvy1B/HWuqQQW5sZ9JaI/zyrK7PoSXEwM41OgGhAk9JNZ1lXbOxYyjSZmI9Bp9ZNTfZbC9+SSoAhEgdMyrPmSZJ9TUdiX8ALaMShVhyy5uXWcp9vOrn2LwoCJAiboHsLbE/dl+lInfCZX+2IAr7pStUlKUoFKUoFKUoFKUoFKUoFKUoFKUoFKUoFKUoFKUoFKUoFRvHbc2/Zh9UaPuBUlWJxESo/iH3MUHnK/bykxsLpH3B/L61mcNEI56xP1/KK44thWW8UGufPc9Mty6G+1uvvDKFtOTzyR6eH+4P0rCPMKpnDMLlpUiSWWD0AYFvsK2F2Ptnu8PO7LcuH+ZxH2Fa74QDnfKP2GKj+MEKR/nKtqcBw2Q20mcllVB93/2q1fMrSn6UpWoUpSgUpSgUpSgUpSgUpSgUpSgUpSgUpSgUpSgUpSgUpSgVicSPg/mT/5CsusPih8H8y/jNBoXj7XFxJMeEXL1oHqHDlh9HNfN5YsoP4fzipjtTigVs2tJ/Sr9w+hCAf8A2+lYNq8neWxcMW1uoraDYWQWG2u51PWufxMK/LK4LfuZbLuD862wY0ITKoB84IPuTW3uFnx/yL+Faq4bZuXLYtlSO57x06litvSPVG+tbU4WIuH+ED6KKvj+VolL0pStQpSlApSlApSlApSlApSlApSlApSlApSlApSlApSlApSlAqM4+0IP4wfYA1J1E8a4nbslc+bWYCiSTI0if8ig05xnhbG5eumYt3UWPMsJ9tfuKiv0jM3d5cx/STp1hFWPv9qv3E7ZTvg02+8JcKwAJzbAxImB1qlYHCXQwZYRv0l7gLAiMqPE+Ryj+oVhrlELzhsX+vueEatEjkVQKfqRVx4c/wCsH0/6T+Va6d+7hs0kSxA1+ad42n+1WbsfxTviztoRcAPMaqdumn4VpTwja9UrqF8da5F0daus7KV8hxXM0HNKTSgUpSgUpSgUpSgUpSgUpSgUpSgUpSgUpSgUpSgVTO1zXDfVVhVFpiHYSFedDlgmBvynbpVzrqv4ZHEOqsOhE0GsFwV+8ts3wyHUyWlYZQwhQoymNIJmsROxzAnLclQWMczMiNJ6/hWyr/AkIARntgbAEMo9FcED2isM9mzM94v/ALf/AOo+gqJiJQqdzhLCxlIzWyysdCWXLM6RqugNfWAuCxYuXEKkd2ptwPmYswUaaE+Ibagb1cxwdgIF4gdAlsD7qax7PZa0qqskhflBJIHKQNgfap0aVTDcZvHeal8LxK4etTqcBtjkK7k4Uoolg4fFsaz7V013JgwK7RZFBwjV2A0CVzFArmlKBSlKBSlKBSlKBSlKBSlKBSlKBSlKBSlKBSlKBSlKBSlKBSlKBSlKBSlKBSlKBSlKBSlKBSlKD//Z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AutoShape 12" descr="data:image/jpeg;base64,/9j/4AAQSkZJRgABAQAAAQABAAD/2wCEAAkGBxISEhUUEhIWFBUXFhYWGBgWGRoXGRYYFxQWGBcYGxYZHCggGBwlHRoYITIiJSkrLi4uFx8zODMsNygtLisBCgoKDg0OGxAQGywkICQsLCwsLDcsLC8sLywsLCwsLywsLCwsLCwsLCwsLCwsLCwsLCwsLCwsNywsLCwsLC8sLP/AABEIAOEA4QMBIgACEQEDEQH/xAAcAAEAAgIDAQAAAAAAAAAAAAAABQYEBwEDCAL/xABBEAACAQIEAwYEAgkCBAcAAAABAhEAAwQSITEFQVEGEyJhcYEHMpGhsdEUI0JScoKSwfBi4RUWovEkJTOTssLi/8QAGgEBAAMBAQEAAAAAAAAAAAAAAAECAwQFBv/EACwRAQACAgEDBAADCQAAAAAAAAABAgMRIQQSMQUTQVEigfAUIzJCYXGx0eH/2gAMAwEAAhEDEQA/AN40pSgUpSgUpSgUpSgVwTQmoDtb2qw+AtF7rjOQclufFcI2AABIE7tECia1m06hPMwG+lRF/tTgUbI+LsK0kQbizI3B109684dou0WJxVy45vXCrOXyFyAvJYQQoIWBpv71Cd/GhUzzBqk3ejT0+P57a/J6xbjmFETiLWsAfrF1kwI1rr452iwuDXNiLqpMkLuzRvlQan2FaB+G/ARxDEG0bhRFUXHXcsqsBlB5TNXf4zdl7Nuxcxyvc73PaXKzlkIJC5QpnL10jn1qd8bZZOnxUyRWbb+06Pi3gPF4b2m3gGv/AFae9ZXCPihw++2Qs9kzAN0BVP8AMCQPevOaY7rofrP1rJweNzEiNTtPM/nVe96Feh6a/ETMS9aJfVtmB56EHTrXNu6rfKQdSNDOoMEeoOlefewXawYDEDvbfhuBUYiJtqW+b6mSOgqDxHHcXaa9aF65aAxFxrig5T3mdhmldQdeWh0q3dDjt6fMZJpv9f8AHqCa5mvNdjthxBGVxi7pKiFkhgQY3VtG2G8mtk9lPiijjLjQtogaXFkq0bysSp+vOkWiU5vS82OvdHP9mzKVj4LFpdRbls5kYZlMESDzgiayKs80pSlApSlApSlApSlApSlApSlAr4Zo1O1fOJLBWKAFoOUEwCY0BMGATzivNHbXtdjMRibgvB7GU5GsLcfKpUQZEwSeoEGom0Q3wYfdtrem8OLfEPh1gH/xK3WGyWv1hJ6SPCPciqpiPjGB8uEMZhDNcEZYBJgLM7iNtta0quLPJf71I2QGSSRMR7nSqRaZezg9O6eYnczLfnGO3Vn/AIZcxuHbNpkUEQVutAAYH90mT6V57xuNa4Wd2ZrjElmYyxJ6zrW+OK9i/wDygYPChLjgBla5GrMZd0OwYgtHLWJG9aF4vNm89ohgUMEXFyMDAJBQMQNehIO4qMm3N0OTHSbRH6h04NTmBPvXbbw1y4xyLnIUmBvCwPcxy3MV14BDdbUwP80q78LwgOFvX0VgbXgz7KAxQIJ/fDO23l7Unxt2Zr+3g74WT4H8DdXbEujJ+re34lIzBnVlOvQA/wBQrY/bThSYvBXsOzqneJ4WaIVlIZSZ5SBWtV7c4g3kcmMhPgGiQDBEDy0mtg2+M8PxiL3pssSB4LoUlSdx4v7Ux5YtuHz9ss3t3PMmI4TdRiMhcBsoKeIMZ0iNTNZPDuFX71wWrVi41wmMoUz7zGUdSYitgdse39tmtrg7KJaw13OhZQMzLK6JEKuvPXnpWRhvic9t2NuxFskkWy4G8bnIT7Boq3by9jDTqpiO2sTuN+Vi7I/DixgrYxGMAvXRlYje1Z1EkD9oruWO0aAc6R8cuH9zxBb6JC37Slj+yzrKt5TlyfY1N4v4sXbsIbItLBnIxbNpsZAIHpXN7C4bG8OD9yr3FuE3LmoyqoB3kZSQyr7VFrx4cmSufDk78sS1PZvgDwsY/dn8xUzwq0bg8a5FJADswVRrqSIlvbbfWr52c+GGBuuFuPeV+6t3SgIgZxIElTP+1a3v4sl2XMZRshBnTJ4AR0ECMvKlft6PS9b3zqJ09O8G4xhbqqlm/auFVGiOCQAOkzUqGryhbusPErRpuDH4Vtb4bdvICYbFsqoqhbdw6RGysSY25mNq1rbbl6r0uaVm+Od/5bbpXyjA6javqrPIKUpQKUpQKUpQKUpQK4mhNa0+JXxLXCZ8PhfFiRozEeGzIB5/O0EQNuvQxMxC9Mdrzqq9cT45hsO1tL95LTXJCBzlzRE7+o+tVDt72GwnECbkmziCkW7oIFu4QPCH0IbpyMbSBWisfxTEYp+8v3XusJguZgbkAbAelTPBO02OF6xh7WKYW+8tWwjH9XBcAqRB8NZ+5E8aehPQ2pTvrblW8Rhb1m41p7TrdRsrLBkEen4jQ1NcLwpW7ZbGMLFsuCZBd2VGGabaSRMESR9avHxVK4TGr3dtYu2wwCwIYBkPL00rWvE773GLvqzasfTT2HKs9zEunprZslZtPFXorh/bjBX3XLi7VtZhVZgruTIEg/KvQbkxMbHq7S9heH8VJvPIua2+9stB8DFSDurQQV1HKK834a4WBEbj86vHY3tXcw2Dv2rTMHuMmUk6W1AYOVHJj4frO4q/uccuTN0kUp7lJYXCuzWHS+UvXnVQzRoBJQ+JWYar6jodqtvazHKOEWLVnIFGKyHu4AdRbuOpI3mcup3KzVKfFZWQzPiBPoYB99CayeGsQWUqzLmykgSFaTlJ6fta1hFpmXBfLe8amXzYuxeXXQkfcf8AepN2ynOswDqP3fP0/wC9R+NtIsFzqNA3vpOx586kLeKVUtFhn7w5RBg85B8p096rFdM+2YjasdpsFGZ1Pgc5/wCFmJ5dCQTUVgMRplLajaf81q28Zwx7q5YjMJDIG8LL4S2UtGvIxtp5mqNdwlxDDKQf86VrSdw9PpustExvzHH5JtV1GnlE/nVx7DYhmL4IajEtakg/KEeX081n+mqXwbguKvOqIGBJgKZknoF3+sCt49luGWcLe8fdoMLZL3n0C97eiBm5hLYj1erR9Ovquvx3xzjiNzK4YnBkXHuIktktZRpqbbXPCDyJVyJ868zfEJZ4jiXW09pXullDobZ1AzGD/qnXz863hY+KuBNxlYXFUGFfKGD+wJI9x+VQ/F8TgeL4i1N6LYV47wBRbhoIIc/O51H+kA+VXvqI4edGLLgnuvWYhpC3fIH+fQ9avvYzsTj8XlvADDWR4hdcEsY1lLcyfUwPWtvWOw2BW53lqxaTQFSEVoP7wkEf966O2/FrXD8DcvyzXCDat5mMs7yAImAAAWgAaKaRXXMt/wBvyfw40d2U+J2DuoiXmNl8qANcKkXNgCSghSeYIA3jQVsFGB2NeOMLdKkT8vy+1bM7Adv72FYW7rG5hzAgnW3JHiU/ux+z/htF9+VrdD7le7H5+v8ATftK67N0MAykEESCOYNdlXeWUpSgUpSgUpSgrfxB42mEwV5jdFt2t3EtalS1woxUKRrm5j0ry7iL5fViWYnMzEySTuSTua9HfF3s7ex2CCYdO8updR1WVEjVW1YgCAxPtWnMZ8NuI2bb3btpERELli4fbQIFSSWPpGupFZZImZeh0d61rPPlVLc8/fyrO4USXVUUl3dSsbyHBEfSsqx2U4hctC6mEuG0QWDwFWBuZYiBpVu+G/BLVty2KVlLRbF0T+oZmMKZ0UtlPj3B051lHHl15erpSv4eWZ8ZsKtxlx1u6CAEtNabwvbILFSFOpBkz03221nduZtQdPLzPrW7finwS1aw9oosjM6uzkuzFlBXM7EmNG021rUH/ArjhnsKcqKGfookCZ5b1e39XN03Wdtey3hiYdIjT0J0AqU4ZYJPQaaxGh5+frTh/Zu87oLlxURiozSW+bbYR5T5isq4f1o08OXKmp2AC/22qndG9Nep62nt+3T5YPaAqGhdYAk+e/4RXOHx5kuNM6AEHbMIBYR6fc13cQe0qMTaDDnqQRJiZB6n71EpfAAI1WInoRpU9vyx9O6fHe02yeId+NxhuQHaYJI9a+sHeIIPzBSSAepETp7fQVgXFDE6gdKycKAJ9Z6UiHsVxY8k9k1jtWnhP65LjHRQTrJEFUUZtf3Y+5rt7O4pA75gGUpmh5AGYhlmIadOR5GOtQ9lX7kFXZBcZrbJsGBEkj/qBNcYy8+RZMmHk7bZANuikaetZzHbL5nPSMeS1Y+Fkv8Aaa5BllBuGWCALI5Zm1YiORJqt8V4k7uEY+BW2XUE5ZzGNz+FdfBzaZovT4tQ2sg+eux94gedQ2IxB726raS5g7Rr4dOkRU0r8ur029a5e6yQQMzRbEmCdxrG8VK9keOLh8Rau3ED21aWUieWrAfvDcelQouFh0aTPrzrst24Ht/tFX8vpprGaJrPMTD0bb7ZYV79mxZcXWu65lPhUZS2p5k7R56xVI+OeCuXMPZAnMl5yqgE94rDkRsyydDyqodhLLfpmFVd+9Qn0BzN9hWxu3PDHx+Ns4a1cAVELXiBPdBjueRZgAAvudKtW82iXyNv3eWYr8S8/vhihy3BlaAYPKRI+0H3qS7N8AxWKvC1hkLOPEwOiqu/jJ0E+db1x/wswT3lvLKsIkHxBsoAB8UgGAOR9KtHZ/s/h8GhSwkZiWdiczux3ZmO9Wik/Lsnrvw8Ryqvw34HxDCllxEW7IGlvMHBY80IPh8+sitgCuIrmtXFlyzlt3SUpSjMpSlApSlBwRSK5pQYON4ct5l7zxIpDBP2SwMgt+9GkDadddI6Dwi2XvFrYK3URWBiGjPOnuKlagO2WDxd7DvbwjIjsNWZmUxzVSqmCdp0qtoGqu3nHLmQYNbwvYa2x8a6uwU+BWbmViJGh0qN4J2jtYfBXcOLPePdcsWuErlTuwqiBrO/OIY9Yqs2rpGhXTy29Oldt7Cx4gd9x5/nXLFp+VdrP2QxWHy4sXwVt28LduBScxLCPkJGhBII/iqj8TxxD6AZAAVAnZhM6+/0rux+PuZFtFvAC2XlGeM2u5ByjQ9Kw8UPCmkmI+8j2irViEstUW5bkfNM6k9OlYAi23l5cvIiu/h1/lspj2jTWsu5ZKXcyrrEgGNREVbWm+DNOK24YdvEJyaPb8q7MM+ZgBqOZ1C+5/tUrg+DWryXHJW2UMso2ymIIWdB823SpPgXEzctnCm3byJmZGygMmoBAjQkydd4qNvRyepz2aqhsXfK5QCCokLEftb6ew+vnWDeFx1EERJYaxvEx9B9KneMYcZQMogHLsNJ/DasbB2gAVI05GftURH28aeZ5QmDxMEluXLrX1jMO19w40zCAesabdBoJ8q+eIYNs8qJE6mNOVTHBmV1YKCXDKigakoFYmAOWYSfapnjwtW01ncI6/wnEIx8JkAeJNQRyJFd1iy4gXM3nOnppuauGA4ZcZgtw5VAHQkDYL5SJEee1fXHsCiAOo+UBY02nz5jX61S1p07a+oZKV48/ac7IYE4O0mIyh8ZiRkwto/sqd7rdF2Pp66Wcccw3DF7ov32IZw19/8AWx8TMfIbKNgKpHA+OhbT3JjFDLbsamERs2YxsYg6bS/nVdxV0kiSZ1LTvMmSZ96z93tiIq8+bab/AONdoMPhVDXX3Eqo1Zh5AcvPasvhWOF+zburs6ho3idx7be1aNxxvXEFy5JhLduTpAUBcsHXSNfOa2r8N1YYFM2xZyvpmP8Aea2xZ5vfXwmJ3K0UpSupYpSlApSlApSlApSlBj4y46oxtpnYCQubLm8pg61rK78XctzK+EISYaLnjXr4SgBI6TV07Ydnf0yw6oxS7Eo+ZlAYGQDlOx22PWvPvFsNcS69m+CLtslWnUnznnIgzz3rny3tWY0rM6RhxYVzlJidiNxyrIN/wkrI5sDr5CsDEWtdq6bmsA1nHKIdt0ztrzFfWKvMy/LGRQhIG85iJPWJH8tdQSBpz6dKy7dl4Y5yA4AKx8wBDCR5ETV6wtDEwXEFUQV23M769OtfOM4gj5QCRlmIG0+ZrEexBr4ayehOhOgmAOZ6VpGpSz8PitSZkQfrvWTguJC04Mxy9jrvWJwrUhcoPOD6VlcS4XEFAByjrpy61X5Qs2MuBkO20jyAM6fSsXE3ltWe8fnoI3YnkPz5VXcO1xMoOaDtroeoFZ/dFge8BgAwCeXQUiOUGD4sV1cZk5r5dB7VP9lQgsByq+LOxygDY5QJ5GFFUPEmDAMidOmn+5P0qat8RiwEQ+KIOmwMkn7xUWJ4WXsx2oAJW85CH5WOsGecbDz5azU7x2HstzBG+4gjkedaxs22IIB3/wA0qz8CuQUwyyCSqwJMkjNoNdTJ9SfSsZlETvhj4QXEhird2SAGgx9fXnU9wJDdvXSLOfJ3ZLxOXOyomhMaseXn0rYn/Klj9Ga0+Y4h1+W2QWQ6kDoBqJLaaaVK9jeyqYWwFuQ9zMWY/slgxCsBGugBEyRyirRg3PKe3lGWOxrXWHeOBagM4AOZ2mSoaYC6CWiTJjrV4w9hUUKgCqoAAGwA5V2AVzXTTHWvhYpSlXClKUClKUClKUClKUHBrUXxfw9nvA74RhcZQFvi4QrBeqAQSBprrFbeqF7W8CXG4Z7LQD8yMf2XE5T6cj5E1nkiZrwiXmTEq3KD/esdFn5hHUf5/mtTfGeF3MPca3cQpcXcH8ZG48xvVdxFxgda5aT8KQk+GYVrt0Kqlz85CiSETV28gFn7VLYi0jCQQR9o9ah+A9pXw4dVVZdSMxHiXWZGupjMIM/Ma5wnFrIgPnVZ5AN9RI9Oe9baXfGIUfsj1PM+nQVhZCuoJWZUkcwwII8wQTIqVv8AELJP6sMw5SMvpPT6VFX0JMk69OQ9qjwMjD4q1h3Vz4iIldiRpsYgV9WuNZ8Shy+HMVOYiYYx6CJqHxSERPt6V02XKsCNwZH1rSIiYSvHHOEk2WyiSDmHqNfv/eqdcaJddCBqPORrH2NbH4Xx61iEDrC3QVD2yYMkwCs7qSfzrXWLxXeXbrwFzFjlGw1Gg+lRXceUNgYLgVplW4RMgEe4BFYHHuFJaIuIIRjBUbK3l5ETp1HnXR2T7VrbtdzfkAaI8SAP3WA105HX7VJ9oOL4Z7DIl5WYwViSCVIPSAY++nOs7RPhEwhciSShCwdAdAR6nY1m4fFd1dzois0KVZjmC+EDwqpiRESZ2OlVy0usz7mpbBQT5Vhbhn4bY+HvaPE3Lq2fCykkt4FWABJICAfXzFbRFUb4YcBNm2b7iGuABAdwm5P82n9Iq9V1YInt3LWPBSlK3SUpSgUpSgUpSgUpSgUpSgUNKGg0b8RGL468RLQQojkFUCPrNUbiPDy46H8a9P4jhdm4uV7SMvQqDUOewvD82b9HHpmfL/TmiuScF+7cSr28vK9zDFT0r7w7hW8SyIIIGmhEGK2f8ZMBhUxFu3h7It3Ftg3CmikGQi5BpmAEluhG/LW1zBkVbu1OpNuMPjMiEZQSsQToSp0G2x2rm1jC0zbn+H/esa5aYA12Ybwr5yfttUzqY2nh2Ym+rCGQjpqJnlWDaEGTrUmmDN0gkQPxP5VmvgFtoWYeEDl9h6mq+5EcQjuRTYTMPApLaaLqdfTXrXTiuH3LZ/WW2QE+EspAMdDsayrV495mAyiOp9d+vKrJw3i6uvc31z2z1ncbajUEdaWyTU2qdix5a1JJgcqMxYToMpIzQOYA13305VJYy1bs3GRQLnQ9AdYMftdaZQwQJaVIHigA5jJ1GacoiNBznyjOciu0OoOk6Cr32B4E9+9bdEQorTN/wozA/KEnNc66DlULb4cZ+XXQCBr5AAc62/2D7DJati7ikzXm1CttbHIRsW5nptyqKfjnhFY3K+W5jWJ8tq+64VYrmu+GpSlKBSlKBSlKBSlKBSlKBSlKBSlKBSlKCi9ruwAxuJ70XRaBQB/DmJIkCBIjSNZ5CsGx8I8MP/Uv3W/hCr+INbIivlqznFXe9I0889p8Zw1UuYfCYIsQQBinuEtKnxELHynlqAZmKqWDwQJMxAGYz0H416DPw2wDaujux1Jzssk7+FYA9BWuO3XZmzhXQ2VKoQ4ILFvEjQdWJOok+1YTjurMSpy8Ty6JYk9WY/gBp9a+cPg8RiXliABy+VFnoNdfvUtiOH92tppGW6jkeTI7Iyn6Az/qrJ4O2jecD6hv896muPREIhuEFZziOh5HTSDWZwjhKuUJEydB1qfP62LYUESYnYloUE+Qj21r74cFDAqIFtWbedgIEeoP9VW9uPKZjS0dluwmDxCtduW2A7xwFVyqwCANBrvPOrf/AMmYDIEGGQAcxIb+v5j9ayuzGDNrDW1O+UE+pEn7k1K1r7dfpMQiuHdncLYIa1ZUMNmOrD0JmKlIrmlWisR4SUpSpClKUClKUClKUClKUClKUClKUClKUClKUClKUCtc/FHCTado+V7dz2ZTbb7Kx9xWxqqvbvCd5acdbLj3DJH2LfeonwNMFpDKTMZ8oP7OYqDHrFccHQkvy1B/HWuqQQW5sZ9JaI/zyrK7PoSXEwM41OgGhAk9JNZ1lXbOxYyjSZmI9Bp9ZNTfZbC9+SSoAhEgdMyrPmSZJ9TUdiX8ALaMShVhyy5uXWcp9vOrn2LwoCJAiboHsLbE/dl+lInfCZX+2IAr7pStUlKUoFKUoFKUoFKUoFKUoFKUoFKUoFKUoFKUoFKUoFKUoFRvHbc2/Zh9UaPuBUlWJxESo/iH3MUHnK/bykxsLpH3B/L61mcNEI56xP1/KK44thWW8UGufPc9Mty6G+1uvvDKFtOTzyR6eH+4P0rCPMKpnDMLlpUiSWWD0AYFvsK2F2Ptnu8PO7LcuH+ZxH2Fa74QDnfKP2GKj+MEKR/nKtqcBw2Q20mcllVB93/2q1fMrSn6UpWoUpSgUpSgUpSgUpSgUpSgUpSgUpSgUpSgUpSgUpSgUpSgVicSPg/mT/5CsusPih8H8y/jNBoXj7XFxJMeEXL1oHqHDlh9HNfN5YsoP4fzipjtTigVs2tJ/Sr9w+hCAf8A2+lYNq8neWxcMW1uoraDYWQWG2u51PWufxMK/LK4LfuZbLuD862wY0ITKoB84IPuTW3uFnx/yL+Faq4bZuXLYtlSO57x06litvSPVG+tbU4WIuH+ED6KKvj+VolL0pStQpSlApSlApSlApSlApSlApSlApSlApSlApSlApSlApSlAqM4+0IP4wfYA1J1E8a4nbslc+bWYCiSTI0if8ig05xnhbG5eumYt3UWPMsJ9tfuKiv0jM3d5cx/STp1hFWPv9qv3E7ZTvg02+8JcKwAJzbAxImB1qlYHCXQwZYRv0l7gLAiMqPE+Ryj+oVhrlELzhsX+vueEatEjkVQKfqRVx4c/wCsH0/6T+Va6d+7hs0kSxA1+ad42n+1WbsfxTviztoRcAPMaqdumn4VpTwja9UrqF8da5F0daus7KV8hxXM0HNKTSgUpSgUpSgUpSgUpSgUpSgUpSgUpSgUpSgUpSgVTO1zXDfVVhVFpiHYSFedDlgmBvynbpVzrqv4ZHEOqsOhE0GsFwV+8ts3wyHUyWlYZQwhQoymNIJmsROxzAnLclQWMczMiNJ6/hWyr/AkIARntgbAEMo9FcED2isM9mzM94v/ALf/AOo+gqJiJQqdzhLCxlIzWyysdCWXLM6RqugNfWAuCxYuXEKkd2ptwPmYswUaaE+Ibagb1cxwdgIF4gdAlsD7qax7PZa0qqskhflBJIHKQNgfap0aVTDcZvHeal8LxK4etTqcBtjkK7k4Uoolg4fFsaz7V013JgwK7RZFBwjV2A0CVzFArmlKBSlKBSlKBSlKBSlKBSlKBSlKBSlKBSlKBSlKBSlKBSlKBSlKBSlKBSlKBSlKBSlKBSlKBSlKD//Z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8446" name="Picture 14" descr="http://es.delejos.com/admin/image_manager/thumbs/big/12_rosas_jarron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3" r="12179" b="2392"/>
          <a:stretch/>
        </p:blipFill>
        <p:spPr bwMode="auto">
          <a:xfrm>
            <a:off x="5530420" y="4035726"/>
            <a:ext cx="3578084" cy="277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19 CuadroTexto"/>
          <p:cNvSpPr txBox="1"/>
          <p:nvPr/>
        </p:nvSpPr>
        <p:spPr>
          <a:xfrm>
            <a:off x="1907704" y="5363924"/>
            <a:ext cx="2952328" cy="43088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2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Mayor tiempo en florero</a:t>
            </a:r>
          </a:p>
        </p:txBody>
      </p:sp>
    </p:spTree>
    <p:extLst>
      <p:ext uri="{BB962C8B-B14F-4D97-AF65-F5344CB8AC3E}">
        <p14:creationId xmlns:p14="http://schemas.microsoft.com/office/powerpoint/2010/main" val="32674554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000018"/>
            <a:ext cx="2411760" cy="77140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3879324"/>
              </p:ext>
            </p:extLst>
          </p:nvPr>
        </p:nvGraphicFramePr>
        <p:xfrm>
          <a:off x="307936" y="332656"/>
          <a:ext cx="8440528" cy="6290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072825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691680" y="2204864"/>
            <a:ext cx="60486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b="1" dirty="0" smtClean="0"/>
              <a:t>DISCUSIONES</a:t>
            </a:r>
            <a:endParaRPr lang="es-ES" sz="6600" b="1" dirty="0"/>
          </a:p>
        </p:txBody>
      </p:sp>
      <p:pic>
        <p:nvPicPr>
          <p:cNvPr id="3" name="2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000018"/>
            <a:ext cx="2411760" cy="771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8036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4890823"/>
              </p:ext>
            </p:extLst>
          </p:nvPr>
        </p:nvGraphicFramePr>
        <p:xfrm>
          <a:off x="323528" y="188640"/>
          <a:ext cx="8229600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5 Imagen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000018"/>
            <a:ext cx="2411760" cy="771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16890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7474950"/>
              </p:ext>
            </p:extLst>
          </p:nvPr>
        </p:nvGraphicFramePr>
        <p:xfrm>
          <a:off x="107504" y="188640"/>
          <a:ext cx="8712968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3 Imagen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000018"/>
            <a:ext cx="2411760" cy="771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10313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000018"/>
            <a:ext cx="2411760" cy="7714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CuadroTexto"/>
          <p:cNvSpPr txBox="1"/>
          <p:nvPr/>
        </p:nvSpPr>
        <p:spPr>
          <a:xfrm>
            <a:off x="107504" y="282506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b="1" dirty="0" smtClean="0"/>
              <a:t>CONCLUSIONES</a:t>
            </a:r>
          </a:p>
        </p:txBody>
      </p:sp>
    </p:spTree>
    <p:extLst>
      <p:ext uri="{BB962C8B-B14F-4D97-AF65-F5344CB8AC3E}">
        <p14:creationId xmlns:p14="http://schemas.microsoft.com/office/powerpoint/2010/main" val="25293237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4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1118887"/>
              </p:ext>
            </p:extLst>
          </p:nvPr>
        </p:nvGraphicFramePr>
        <p:xfrm>
          <a:off x="457200" y="692696"/>
          <a:ext cx="8229600" cy="5433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4 Imagen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000018"/>
            <a:ext cx="2411760" cy="771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53496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496" y="2718048"/>
            <a:ext cx="8964488" cy="1143000"/>
          </a:xfrm>
        </p:spPr>
        <p:txBody>
          <a:bodyPr/>
          <a:lstStyle/>
          <a:p>
            <a:pPr lvl="0"/>
            <a:r>
              <a:rPr lang="es-ES" sz="6600" i="0" kern="1200" dirty="0">
                <a:solidFill>
                  <a:srgbClr val="000000"/>
                </a:solidFill>
                <a:effectLst/>
                <a:latin typeface="Arial" pitchFamily="34" charset="0"/>
                <a:ea typeface="+mn-ea"/>
                <a:cs typeface="+mn-cs"/>
              </a:rPr>
              <a:t>RECOMENDACIONES</a:t>
            </a:r>
            <a:br>
              <a:rPr lang="es-ES" sz="6600" i="0" kern="1200" dirty="0">
                <a:solidFill>
                  <a:srgbClr val="000000"/>
                </a:solidFill>
                <a:effectLst/>
                <a:latin typeface="Arial" pitchFamily="34" charset="0"/>
                <a:ea typeface="+mn-ea"/>
                <a:cs typeface="+mn-cs"/>
              </a:rPr>
            </a:br>
            <a:endParaRPr lang="es-ES" dirty="0"/>
          </a:p>
        </p:txBody>
      </p:sp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000018"/>
            <a:ext cx="2411760" cy="771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74094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4557862"/>
              </p:ext>
            </p:extLst>
          </p:nvPr>
        </p:nvGraphicFramePr>
        <p:xfrm>
          <a:off x="467544" y="620688"/>
          <a:ext cx="8229600" cy="4958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4 Imagen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000018"/>
            <a:ext cx="2411760" cy="771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02978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000018"/>
            <a:ext cx="2411760" cy="7714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CuadroTexto"/>
          <p:cNvSpPr txBox="1"/>
          <p:nvPr/>
        </p:nvSpPr>
        <p:spPr>
          <a:xfrm>
            <a:off x="2627784" y="2276872"/>
            <a:ext cx="50405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b="1" dirty="0" smtClean="0"/>
              <a:t>ANEXOS</a:t>
            </a:r>
            <a:endParaRPr lang="es-ES" sz="6600" b="1" dirty="0"/>
          </a:p>
        </p:txBody>
      </p:sp>
    </p:spTree>
    <p:extLst>
      <p:ext uri="{BB962C8B-B14F-4D97-AF65-F5344CB8AC3E}">
        <p14:creationId xmlns:p14="http://schemas.microsoft.com/office/powerpoint/2010/main" val="11423015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000018"/>
            <a:ext cx="2411760" cy="77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/>
          <p:cNvPicPr/>
          <p:nvPr/>
        </p:nvPicPr>
        <p:blipFill rotWithShape="1">
          <a:blip r:embed="rId3"/>
          <a:srcRect l="20648" t="12231" r="36641" b="7119"/>
          <a:stretch/>
        </p:blipFill>
        <p:spPr bwMode="auto">
          <a:xfrm>
            <a:off x="19968" y="-27384"/>
            <a:ext cx="9124032" cy="68853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105685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2" descr="data:image/jpeg;base64,/9j/4AAQSkZJRgABAQAAAQABAAD/2wCEAAkGBxMTEhUUExQWFBUXGBgaGBgYGBcdGhcXHBcXFxcUGBgYHCggGBwlHBQUITEhJSkrLi4uFx8zODMsNygtLisBCgoKDg0OGxAQGywkICQsLCwsLCwsLCwsLCwsLCwsLCwsLCwsLCwsLCwsLCwsLCwsLCwsLCwsLCwsLCwsLCwsLP/AABEIAMIBAwMBIgACEQEDEQH/xAAbAAACAwEBAQAAAAAAAAAAAAAEBQIDBgABB//EADYQAAEDAwMDAQYGAgICAwAAAAEAAhEDBCEFEjFBUWFxBhMigZHBMkKhseHwFNEj8RWyM1Ji/8QAGgEAAwEBAQEAAAAAAAAAAAAAAQIDBAAFBv/EACkRAAICAgICAgICAQUAAAAAAAABAhEDIRIxE0EEUSJhFDJCQ3GBkaH/2gAMAwEAAhEDEQA/AEWjW5LsCSiryyLHGeqeMFO1YON0JPXuRUfud8gvjlllOVro9CMdEqDIElEUwXcIe5uQRhM7KhDQ5SyOlbOmkujreiaYLnYSyrWNRxPTonmoM3swldRmxuOUmOXt9icWyimYTKhXACVNJjhXUXFUnGx4xoZU7nOVG7uD0CFJKkxxJypcadjU4gj6LjypW9UsMIx47IJ9NwcCqqXLTG09oKfTLswvHA7YKJoPJ6Lyq1I9BcNWZ2pT2nhTtd0nGEWaW56aUrcDEK08yS2ZW6EFxMpZc0j2W1daNPRBXlqwNM4RxfJS9CuNrZkaNaMQjvfuGZS27cA+BwitwcIW6cU6ZJa0MGXxcFKlWhBtZAwvaYJ4UXCPovCUU9jqzvHHByEVVa1onqgLWYGMqV1TcQsriuX0XU4R6BL2tMoBj2wVZctI5QtGkVshFKIrmvR4ynhWUGmUVb28iFa+iGhc8i6BCFqzW+yOoBw927p+yo9pLIsdvASHTKpZUDh/Qt3dNFahPWF5WVeLLyXTD10YR9WcFK6xjhNr+zImEFRozyvRxyVWCVyYG2ey5MjQC5U8iB42CXd46q8lxn9gqnVCTARH+EQVfSpAcZKHKKWgttaPKLD1Wg02rubt7JPb0jyVfb3mx2AsuVc9BUXVscvwCEATuVoql/CELS0kLPCNdj4tBD2YVIaV7TcUTTd4T3RbQPSByrmmFPbmUO85QuzqJtqZlXMumnBQwCorN6hDgmRaph7XwfCou7uOAqKVboVK6AhMo06Z3JrRZYO3GYTUNSayrhoXtXVgEs8cpS0jM3vYxqVIWZ1u+LjtCurXrn4GEK+gAJJWjBiUHcuxJKxV/jd1bSZBXr7nootMr0LbWxaTCatw0DKssao3Y4QRpSiKYAU5RVUOmmtmgp1Qi2PBSGlVJTS1evPyY6Eo9vbMOSuvQ2p+SIyl+oWx6LsORrTLY5ULreopkEqulRPZWU5HK0ur0PGXostxBWw9mLoEFhWToGSmOmXOyo09JhZPkR5Ip2g72htAx3g8JVbW4JK1GvUd9PcszRfCn8edwHhXs59tlcvHXYlerVsNxBK4JGFVbUSE+fYQIUKVADlTWXVIXx0C0qatrWgiQio7KisXcKfKylKjywEGUzbSY4yUi3lpymFnUXST7Ei6G7bFkSovotXCthVvcplLBbikJwgK1KEYakyq3GU0XR16FlaoQvBlXXNPEwrNKtN5VrXGyfG2LLhp6KTHYymt/phae6EpWh6pvImhXBi2s5DOR2o0tvCVvK049ozyjToJpVVVWbvOTj1Q+3OJRllppJ5KdpR3YvGz2nprSrDpUZTS300D82UwOi1CJBWaXyHfY8cX0Imab5VNTTiD3V+o06tI/NXUL8iN7ZHdHlOrTsWUFdM6hZYVrKZaUxt6QeJYfkhrppDgCOFn8jk6Y3GlYZ7gdTgfurmWYcAQflH3S59cwrqV+YICi4zrRHky92kEtkR/ShbjS3AZaf76I21viBBP8or/AD/72SeTJFg5GaFAtPEL0ha2lUa78WeORPbKlU0+g4Algk9iR6cfJN/KX+SLxyo6wd7yhnOFkrikQXDrPC3On2TKbTtmI6/SEuvdCe9xc0DPScqeHIoyf0xuS9GAqPcCQuWmq6BVk/A5cvRXyIAtj0NBUamnjkqNC4BKYtugRgLDxv2aBTUaG9FQ8glX3lSShGUSTKKjQLoEv7Q8hQpMcBMJo2sCNpRFOmDgBNzaVAtAVHiXfL17rx7SeMpi3RXvdJKZ0NLbT8rknQVfsQ2NmDymbbFkdCVZe0My1BVg9qAU6KL2zaTARul2jWN8oH3h6prpzNwkrtodNA2oCRlJzSc7DQtBrVVlJhc7j79ECzUKVMt2H3ocBkCIPVpBTRg3sV54w02JLvR3kJda6YGuh4Wx1DXW+7IZTIqkxBAiIyZB5WVvveclpH98LTFTSr0ZZ/JxplN5bMafhyfCN0S9bSOWzPMoS0ol3BA9So39pUpOAeIJEj0VFG1TMWbK5ukbjTru1e8+8YACP1UqNdjKjmAy38v+lhKNWOsI20qvLxBlJOCqjsE5QkhxrtEPEwslUqkO2R81rXVpwUuNi0ukKOOXHTPTmlPaFVk57Hy2VpmRVHYr21sJ6KdWyc07myIU8r5uwxhSF1xZxyFVQsRHJ6p8yKjc8qVKwCnHI+mHhF6aM0+jtPde7z29FornTABKT1zGAMp+RDJhiuigOIRVG6IxKY6W4OMPaHD0n6qd5o7DwNvop2pOmSWFvoHtdR7kiOEdbakZycJXV0wN4f8AI/7CFO5swC70yleJejuMo6ZrmaoI6fVcsQdVIxB+YXI/x5nfkM2UyIMYTK1eIhvVR1G2qgCAIRuiW4aPiHxKy2bKpCu5tHbvVUutHchautVpwNgFR3boPJPRAutvi+IY5HRv8/NLJ8SM5xRn6VLaJ5d2RdjIIkOk+CtBRftHDRHaOEu1a5kbiZhLGasnCf5BD31GiQ0u9DlAu1kgfGx4+SUXWvupjc0yOCmVDVPe0w7HrCvLStIpnc8ceRS++lwI/wCgmd7fUQQGvBBAmRBHgpFdU2u4ADp5S2rbPbDufBz/ACmhxa2Yl85XseV9ZoNPdKrr2kidgjyT9klqjk8eP5QdVhlXhgi+zQ/ktrQfc6k6ofjJcO3RXNvJaG7QI69UvDYRdKmCCS7b2EHKq4xXRhyyt2xlbVmxBa0nmevojL69pVGj3bBTcBDo4d8kkoOZ+b9FCQDgpaIcbYRd24ZBa4OHjkfJB1a7nYJOOFe4hwiPmqhSI8polEypoKlReQcK65eXGSBx0C62KNFIsIp3RGTlOLC7o/mdGOqQ1KmcIyltcM4KhLHfZZfJePVGjZrVJuGy70CofrzT+U/NJG1doIH1U2NbUbDiQYwUjhHoP8yX0aK2YHQ4EQUc+mRwsZotzUpO2u/DK2tsZEuws+THTN+OXkVoCuqrjhItQpkEFaSuwchL9ZpgsBCjCVy2GUeUWD6cTAITKvdNDZJSnSXOPwhsk8BHNsiHQ8Z7IOLTshF/QEWuqGeAmVnRAaYXjqDt20Il9L3YyU8oNxstSQFuXJdWuDJheopuhfIaK6uQAJ5S+81AOjdt+HPMZ9evySK+vnEOeBA5k/3KH/8AJsDAY+KMzk/9J1CUuiE8smtdDy69oWs/DgCMNxx55S4e2ZOGs5OST/SkTxUqzDJz2V+l6I97sjHY4B9VeODGl+Zmtjav7QPJhji49mjhLv8AzdRzoduInIMfYJ7a2rKcY2Ec7TgpXqWp2rAYaHP8d0Iwg9RVi9Ozx1s1+JwcwmbrCKQDHbYHCzFhfS/c4GB0BhMmXNVzS4A7RyekJnjnF16Nsfl43DjPspa5zTBdJ7qX+QeNyN0i4pZFVhdPUHPXp1/hUilRc8tc8sbmDHHaR9E8oJ+jzJwjfQC4+IQlyMz1/oCuvJpv2yHDoRkQqjVB+6MbiR/OG0dZtl7Q47QTkxMDwOvoiNQa2lULWPFVh/C6IkSRkHIMgoao2Y24PQr0UXFw3S707Kqkmi3kUlRW8mVZTB6q51AbsYHSSJ/RWil5+i5yQOVIoaj9LqMFQbzDT+KOY6wo+7kyXEnymBqkhohstiCGNB+bgJKXyI6M42U+0VCiHTbuJYeZ5B6x4ylFElp5KPuGkk4yhHMR52Uct6CaNIOGF6aO3qgnPjifkjNPvtvY95/lK7FlOl1ZRUrCYU2PPRD18mQuY6ErQFK9sZ0aIecu2+s/ZOtK1umA5tYSQPhgrMUrj4uVTWvdpmJCCjs0Ysso9M1zrp4buLHBvfol11qU4kLP1tTc4bdxDe0mFTSvgDEBT/jLtFJfJk+zWaZqfuqge0wQPCcXGoGsd5OeF8+/zYOUXS1AcoSxz4cV0COdXtG9uHENmYMJLc3xdiZS+lqR2wSYPlXGrTcIkj0hQ2lTL+eLKDVXKf8AjMP5lyH4C819iyt72u7bTBjgYxHlF6f7MFhca2eA0A+vP1TSjVbQbtYMdTj6kqi518cAyf71WhTdcYdCPXYbRptptAOB/cqm+1umyQ1u8j/69Pms/f6k9/Jx2CXyekpoYfbJvJ9Fup6rVqYna3sEuZTRjKBdJ6Dn0+68bRnAWmLUVSJNnU8Y6I21e44nHY8FTt7E7Z8fqtRoNOjtDajAQM+Z7yktMi5U6oB0Sg3lwaR17rW6boVtUmBE9zKS31uxlUe66gEep6JjQvjRMHJwZH1QhJKX5dFK9me9q/Zo0XEsGOnY+PCzljQJkwJ6z0X0HVtXp1A7BkrBVqcbjMZwmdO0jnvoIoU2NPxZz8l5caq0AtaBGeBn6pdUqRyVRCHjvslKDLbaoZJmSTOc4RtGoZ7oCj8JTG0pOe4NHJQyKwqNvY1t9UcIw0fIJrT1VhaQ6m0k/miDPqFTR9lrjEt/FxkZ+f2UBo74dJAI6HmVLxOPr/weWOkA3dQEy3hC06g6qVzSLcFCEopAUdUPrJ1PEsBCp1XTWEb6eCT+GMR/3KX0KiLbUd8kU6YPHu0Kbq3c3kQhqhTytRc8QBKTXVFzTBEKkdjqLKQ9W29r7zwqK3AjlRpbwZlM1rQyWxv/AOCAA3TlVXejNDZZk+eVbp166TvO4YgzwmTbmCCIxnIH3Wdzmn2F0ZRtt3RFC3HdOrq0NZxe3aCTngCT4HAS+pQLCQ6AQrc7FVFJtnDg5UmCoDwUTRPgFFWvlTk37KKKYEL0jEFeJ6HLklL6H8a+zPVGOcckuKtq2ZZ+IZ7f7TCvbAEj9VGrROJM4TeREnYnaJdAbnwpe5Mx1RVd4pkuHUR6LtKG47i05PKperFcihtk7tj1RFK1AAytBdNZtBY0NMZk84SomW46qbkxbUiukcgDr/crS0tCfsDw4HrA5WPszmZ6rXabqxaAJT1FdkHKfL9FFo0l5BBO0c9vKaOt2bNzpcTwPt5SurVBc7aeep/YLym5x5dgdFK0Fyfo8vLJhZuksfOGnr4WfeQCQ8FbCxre93UwMDlxjH1yUr9qNK2gO3B3iFSLRaLbWzK3tIB0NMt6FQbTUatPKlTnqqvoZFlKnJTewbBCX2jRKc2zAozkMjW2V88Utpd2I7hUm23uMvEnqTglC2riYRXgNlI8zf8AYtx5IS3tCcEcJW628LYOsmx8UAlRfp9OYGVPyAWAy1vZmeFqTpLDbYbFQdR1HkImnpQEQiveFuCITRy12iscSQD7M272uJDQ7GcD6JR7YWjXvLw3b3Hlauxr7SYI3dUv1IbiS4TJWtZI+JJPdk8ipHzS7twDhVtCe6tawTCTuZHqpcrMxFggopjkKCVdb5MIUK2XtqwrL+rTewANIcOTPPy6Iypp7dm5rp8dUI+huIAAaf7lOqWxU7F9u7b6JvZsY8H4oIEjt6eFCtpzmDeIeMyI4S10cjC6rLJ/Q2NRo5cJ9QvUnLPAXJuC+ynJjl2TBIHquFIcEoapX+IyJVrasCMeFk4g5CrVmQ4DEEzH+0x0+lnx2VV1TDodjcJVUlhnr+ip2qJtK7C9QuegXlqPgyPVCMaS6XfRX1H8AcIP6OpJ2DCn7slhEyZBKNomO0dM5CFq1N3PRDGoZRpsWSQ+t87nSBtVlq7kpAy4jrjqi7S96FdxJNaNPZVhTMgDPKFvLk/E3DmnPkINlyTgdSrH0iuBCdOrEdd2ZACFc3MplfUSCcIHaqp2U96JU8JvYVW9UkDoU6FeCpSjZoxm2sjJCae6MEgSslp+oZAWqtb8Ec4UeuzTHHZA7i4AiOiZtpBuSqRVbghe6lcDZ5PC7ilbHjaDqZnhReyeeVXYMDWDM4VF3dbSjL+tloxt0SfQDTJ6qT2AjhSNwCATnC8azcDGEV+iOWJndc08Az3WYurQTz/C3WoUnFpbtmRyFkKtBwdtIIKaLMM1XQorW5C8ZThP2WYmSCQqaNqxztvlPy0Jx+wajWMYleNqSU4tYpksMR6KvVNPbG9sZz6fwhyCoUCmtAIHVKnNBMI484XrrcTjKa6HjQIKR6CVyODe4XqPJjUK61UnPCg24UaoQ+8SgkRb9hLKpBXrq27rhDblB78puInKwp1XHVVVK5VW7qvKj0eIORZ7wqZdhCB8q6i0jBRcQWQLiraLuq9dSXgauDQ106pEGVrrSu2rTIcBuHVfP6b3ThOLS7c3iUrEUEnY6qWgeeFafY97m7m5H6oKnclsGefqm1trj6QmCQhjUU/yei8UpIyepaQ+kSHtI7SEkcYX0vVdcZcUi0tAIyFitS03r0VHx5UnZRPixdSuITS01MjBKQVWlpyqhXIXPFyNMJ0bN2sGIBhFabrZcQH5jusKLtGadeQ8FRl8ekaFkTVH1WldhwJQOpXojjKX2N7MQcKdxTLyYBMdlF3VDQmrDbWuSI+iJtriJCz7Xu4HT9E3oOluRlLFNMfJTVjIXICEvtheC4CSEP74Dk4QV3eNc8BUVvRiy0kX1xtkchJK9BzXbm47ppfXrDAAhw/UIKtWxhdVELsnY0PeFXajbvpgGDsPEpbRrluQVbdagXt2kynSEl0HWGltqswRJ7mIQZtnUKoD4JEEdQfP6KvT74txwratTe4dfVMqS2GPpjGtfUHncWQTEgcTGei5I61A7j8P0XLQsz/X/SK2hHUZjlB5BTR7QM9Oyg2gHAqMZUYmmBBWFgKu90Arm2pImIA/VFsCixa1437eqIq0Y5V/+LHxQF4GFxXOSDw9g7KIVhYeQJRQto4CsoUYd8pyl5IZIGNA9ZBKiyme6c16gcNrsYx1z0VVrSYCJ+MQJ5wSMj5JU2NQLSoiURTYRMAlEPp05kT48eF7R3Ay08oDcTqdYAfgBPecq5ly1wjjvKqFEcKVS29PuutDLRTXIA+HKlb3ZJDSJHZENAj4fhPEg/UFL7SW1HZ2lvBjHKIs1bLr3S2vHYnuYj1WZv8ATy04M+ie6lc1HOO5wj0A/ZC1aT6kQQIEERGO6eEnH2D8o9CaxpBr2vqNPu5+sdJTC/qU31PeU27GYG0cmOqprW8Ny4kD6SjNPfS3QRgjl0/TCrKV7RWMmNtMvKTXiZ2xwtpY+09AEMFMEeBwsqzT6NZ7GhzWQwy7Ebuyq/xmtdgDB/EDgx1B6hThk8b5IvCCfZotat2OdvpS2ckQoPt6rWb2wR/C6zuWluT8QBHgjr6lKq9KpBLXuDNxhs/OT9VOT5O2c010yXuqj27jwUI6kQZ6rQWh2tAaZ3dDn1MKdaxacnqlROUWZsNJKtpUS8ho58I64so457KFOmWF0iHDEdl1fYjTB7vTHtO1wgxjz6JfTt5O0p1VuH1Nv/5RJsiIcRBPTC6X6Ar9mZr2jmw4GVba1TMEfRPW2rSHSYjgdz2S6rbwfhBR5fYUkeVK7gYg4Xi9BZ+bnquTaDX7FVG03GA4EKl9HZPb7oeyutzhDgDifB8q6vTdBl0ifqV3Fp7OeIFNTKOp3DTALtv7Kq5Y1rciDjkHPdKa7+sEqkVyBHEMqgJOOO6InbmMxj17oShubkCcCB3npCaUr07S0gGRHp81OSYViL7G9pkQ/Dip31vDdwMxwUsdanrKvo1IbtJJBxB4ScV2gqBRTqtIg/iXlGQ6B9OFcGMaQMl3foR4TM2rHENJ+KDkc+EwaA/cPzDSWxz0UDcFpTC5Lmup742tAAjiPK9uLfcfwQO/3XI7iC210C7PzTGk9rjmCPkk7raSWjqr7a390NsEkmSQJIjpnCLiu7GWMKqFrXZwD2QtCsHte0nr8IjnzKKu2MezbncRie/dJ9PAaYcTM8/p+6CQsoUTrUAAXHkEY6kdSr21Q6p8IkGJBgEnwrLm5YQPhI88qinbRO6RxEjldQKKK+l7iQTAnheWujjYcwR37+iYMLQeYJ6+EVTaBBkOPPz/ANruTWrHWP2Kv8V7HADtntHlOLanjcRMcDofsFVbai9xf/xzAiT1XlG4cwwcEjDfCV3ZeKVF9QOwWiIxlF2ztzRIjuvbUktJx6EKynesB2gZET285S0HjYxtWhonaOOV1C4a47Zk9R2/0otcfkY47YXDDjDo6QOvYpuVE3E8uGFpJH/SApta7nlNqb4J94RtjBOJPZZttdpqGcCcei6SbVoCirOuHFrzt/pUqdd5IL59CjGW3PnlvT1J7qx1JuYnxKS9HcdnlGiXY8ql9m+YbMlM7eoQYA8JuaAaQSee33TRi30HgvZjHaZWJ4C5aOvqVEOIL24K5U4TO4R+j5jpjQDVgflVDT/yHwG/uF6uVo/3f+x0/wCo81LLROcDlAtaN3A4P2XLlB9ix9A1U8ev3Xlkf2K5cn/xGNRp4wB0g4SjUfxn0+5XLlL2cugexEuz/eEdUOR6fdeLk/sIyY4+5OVK2edrsnouXLn7Jeyh2CSMFL7+o4NBBIO9vBXq5DH2i8TtMefdTJn3h6+Thd7VNGzjq391y5U/1P8Akm+iFAf8LfQfsFdWedjcnr18rlyRdsm+wx//AMB/vZA3RgCMY6LxchEt6HFsfib6H/1VOpj8Pr/teLkno72G0fwu9D90v0/8fyXq5IuisTQ2P4o8f6VrvwH1P2Xq5cF9gl9mlnPxDlZ++4Hr9ly5PDsjL2aTT2j3RMZ2D91WOWf3qVy5I+gIk8wcYw5VioZbk5mc84OFy5NH0VXRQREx3P7rly5I+yp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8" name="AutoShape 24" descr="data:image/jpeg;base64,/9j/4AAQSkZJRgABAQAAAQABAAD/2wCEAAkGBxMTEhUUExQWFBUXGBgaGBgYGBcdGhcXHBcXFxcUGBgYHCggGBwlHBQUITEhJSkrLi4uFx8zODMsNygtLisBCgoKDg0OGxAQGywkICQsLCwsLCwsLCwsLCwsLCwsLCwsLCwsLCwsLCwsLCwsLCwsLCwsLCwsLCwsLCwsLCwsLP/AABEIAMIBAwMBIgACEQEDEQH/xAAbAAACAwEBAQAAAAAAAAAAAAAEBQIDBgABB//EADYQAAEDAwMDAQYGAgICAwAAAAEAAhEDBCEFEjFBUWFxBhMigZHBMkKhseHwFNEj8RWyM1Ji/8QAGgEAAwEBAQEAAAAAAAAAAAAAAQIDBAAFBv/EACkRAAICAgICAgICAQUAAAAAAAABAhEDIRIxE0EEUSJhFDJCQ3GBkaH/2gAMAwEAAhEDEQA/AEWjW5LsCSiryyLHGeqeMFO1YON0JPXuRUfud8gvjlllOVro9CMdEqDIElEUwXcIe5uQRhM7KhDQ5SyOlbOmkujreiaYLnYSyrWNRxPTonmoM3swldRmxuOUmOXt9icWyimYTKhXACVNJjhXUXFUnGx4xoZU7nOVG7uD0CFJKkxxJypcadjU4gj6LjypW9UsMIx47IJ9NwcCqqXLTG09oKfTLswvHA7YKJoPJ6Lyq1I9BcNWZ2pT2nhTtd0nGEWaW56aUrcDEK08yS2ZW6EFxMpZc0j2W1daNPRBXlqwNM4RxfJS9CuNrZkaNaMQjvfuGZS27cA+BwitwcIW6cU6ZJa0MGXxcFKlWhBtZAwvaYJ4UXCPovCUU9jqzvHHByEVVa1onqgLWYGMqV1TcQsriuX0XU4R6BL2tMoBj2wVZctI5QtGkVshFKIrmvR4ynhWUGmUVb28iFa+iGhc8i6BCFqzW+yOoBw927p+yo9pLIsdvASHTKpZUDh/Qt3dNFahPWF5WVeLLyXTD10YR9WcFK6xjhNr+zImEFRozyvRxyVWCVyYG2ey5MjQC5U8iB42CXd46q8lxn9gqnVCTARH+EQVfSpAcZKHKKWgttaPKLD1Wg02rubt7JPb0jyVfb3mx2AsuVc9BUXVscvwCEATuVoql/CELS0kLPCNdj4tBD2YVIaV7TcUTTd4T3RbQPSByrmmFPbmUO85QuzqJtqZlXMumnBQwCorN6hDgmRaph7XwfCou7uOAqKVboVK6AhMo06Z3JrRZYO3GYTUNSayrhoXtXVgEs8cpS0jM3vYxqVIWZ1u+LjtCurXrn4GEK+gAJJWjBiUHcuxJKxV/jd1bSZBXr7nootMr0LbWxaTCatw0DKssao3Y4QRpSiKYAU5RVUOmmtmgp1Qi2PBSGlVJTS1evPyY6Eo9vbMOSuvQ2p+SIyl+oWx6LsORrTLY5ULreopkEqulRPZWU5HK0ur0PGXostxBWw9mLoEFhWToGSmOmXOyo09JhZPkR5Ip2g72htAx3g8JVbW4JK1GvUd9PcszRfCn8edwHhXs59tlcvHXYlerVsNxBK4JGFVbUSE+fYQIUKVADlTWXVIXx0C0qatrWgiQio7KisXcKfKylKjywEGUzbSY4yUi3lpymFnUXST7Ei6G7bFkSovotXCthVvcplLBbikJwgK1KEYakyq3GU0XR16FlaoQvBlXXNPEwrNKtN5VrXGyfG2LLhp6KTHYymt/phae6EpWh6pvImhXBi2s5DOR2o0tvCVvK049ozyjToJpVVVWbvOTj1Q+3OJRllppJ5KdpR3YvGz2nprSrDpUZTS300D82UwOi1CJBWaXyHfY8cX0Imab5VNTTiD3V+o06tI/NXUL8iN7ZHdHlOrTsWUFdM6hZYVrKZaUxt6QeJYfkhrppDgCOFn8jk6Y3GlYZ7gdTgfurmWYcAQflH3S59cwrqV+YICi4zrRHky92kEtkR/ShbjS3AZaf76I21viBBP8or/AD/72SeTJFg5GaFAtPEL0ha2lUa78WeORPbKlU0+g4Algk9iR6cfJN/KX+SLxyo6wd7yhnOFkrikQXDrPC3On2TKbTtmI6/SEuvdCe9xc0DPScqeHIoyf0xuS9GAqPcCQuWmq6BVk/A5cvRXyIAtj0NBUamnjkqNC4BKYtugRgLDxv2aBTUaG9FQ8glX3lSShGUSTKKjQLoEv7Q8hQpMcBMJo2sCNpRFOmDgBNzaVAtAVHiXfL17rx7SeMpi3RXvdJKZ0NLbT8rknQVfsQ2NmDymbbFkdCVZe0My1BVg9qAU6KL2zaTARul2jWN8oH3h6prpzNwkrtodNA2oCRlJzSc7DQtBrVVlJhc7j79ECzUKVMt2H3ocBkCIPVpBTRg3sV54w02JLvR3kJda6YGuh4Wx1DXW+7IZTIqkxBAiIyZB5WVvveclpH98LTFTSr0ZZ/JxplN5bMafhyfCN0S9bSOWzPMoS0ol3BA9So39pUpOAeIJEj0VFG1TMWbK5ukbjTru1e8+8YACP1UqNdjKjmAy38v+lhKNWOsI20qvLxBlJOCqjsE5QkhxrtEPEwslUqkO2R81rXVpwUuNi0ukKOOXHTPTmlPaFVk57Hy2VpmRVHYr21sJ6KdWyc07myIU8r5uwxhSF1xZxyFVQsRHJ6p8yKjc8qVKwCnHI+mHhF6aM0+jtPde7z29FornTABKT1zGAMp+RDJhiuigOIRVG6IxKY6W4OMPaHD0n6qd5o7DwNvop2pOmSWFvoHtdR7kiOEdbakZycJXV0wN4f8AI/7CFO5swC70yleJejuMo6ZrmaoI6fVcsQdVIxB+YXI/x5nfkM2UyIMYTK1eIhvVR1G2qgCAIRuiW4aPiHxKy2bKpCu5tHbvVUutHchautVpwNgFR3boPJPRAutvi+IY5HRv8/NLJ8SM5xRn6VLaJ5d2RdjIIkOk+CtBRftHDRHaOEu1a5kbiZhLGasnCf5BD31GiQ0u9DlAu1kgfGx4+SUXWvupjc0yOCmVDVPe0w7HrCvLStIpnc8ceRS++lwI/wCgmd7fUQQGvBBAmRBHgpFdU2u4ADp5S2rbPbDufBz/ACmhxa2Yl85XseV9ZoNPdKrr2kidgjyT9klqjk8eP5QdVhlXhgi+zQ/ktrQfc6k6ofjJcO3RXNvJaG7QI69UvDYRdKmCCS7b2EHKq4xXRhyyt2xlbVmxBa0nmevojL69pVGj3bBTcBDo4d8kkoOZ+b9FCQDgpaIcbYRd24ZBa4OHjkfJB1a7nYJOOFe4hwiPmqhSI8polEypoKlReQcK65eXGSBx0C62KNFIsIp3RGTlOLC7o/mdGOqQ1KmcIyltcM4KhLHfZZfJePVGjZrVJuGy70CofrzT+U/NJG1doIH1U2NbUbDiQYwUjhHoP8yX0aK2YHQ4EQUc+mRwsZotzUpO2u/DK2tsZEuws+THTN+OXkVoCuqrjhItQpkEFaSuwchL9ZpgsBCjCVy2GUeUWD6cTAITKvdNDZJSnSXOPwhsk8BHNsiHQ8Z7IOLTshF/QEWuqGeAmVnRAaYXjqDt20Il9L3YyU8oNxstSQFuXJdWuDJheopuhfIaK6uQAJ5S+81AOjdt+HPMZ9evySK+vnEOeBA5k/3KH/8AJsDAY+KMzk/9J1CUuiE8smtdDy69oWs/DgCMNxx55S4e2ZOGs5OST/SkTxUqzDJz2V+l6I97sjHY4B9VeODGl+Zmtjav7QPJhji49mjhLv8AzdRzoduInIMfYJ7a2rKcY2Ec7TgpXqWp2rAYaHP8d0Iwg9RVi9Ozx1s1+JwcwmbrCKQDHbYHCzFhfS/c4GB0BhMmXNVzS4A7RyekJnjnF16Nsfl43DjPspa5zTBdJ7qX+QeNyN0i4pZFVhdPUHPXp1/hUilRc8tc8sbmDHHaR9E8oJ+jzJwjfQC4+IQlyMz1/oCuvJpv2yHDoRkQqjVB+6MbiR/OG0dZtl7Q47QTkxMDwOvoiNQa2lULWPFVh/C6IkSRkHIMgoao2Y24PQr0UXFw3S707Kqkmi3kUlRW8mVZTB6q51AbsYHSSJ/RWil5+i5yQOVIoaj9LqMFQbzDT+KOY6wo+7kyXEnymBqkhohstiCGNB+bgJKXyI6M42U+0VCiHTbuJYeZ5B6x4ylFElp5KPuGkk4yhHMR52Uct6CaNIOGF6aO3qgnPjifkjNPvtvY95/lK7FlOl1ZRUrCYU2PPRD18mQuY6ErQFK9sZ0aIecu2+s/ZOtK1umA5tYSQPhgrMUrj4uVTWvdpmJCCjs0Ysso9M1zrp4buLHBvfol11qU4kLP1tTc4bdxDe0mFTSvgDEBT/jLtFJfJk+zWaZqfuqge0wQPCcXGoGsd5OeF8+/zYOUXS1AcoSxz4cV0COdXtG9uHENmYMJLc3xdiZS+lqR2wSYPlXGrTcIkj0hQ2lTL+eLKDVXKf8AjMP5lyH4C819iyt72u7bTBjgYxHlF6f7MFhca2eA0A+vP1TSjVbQbtYMdTj6kqi518cAyf71WhTdcYdCPXYbRptptAOB/cqm+1umyQ1u8j/69Pms/f6k9/Jx2CXyekpoYfbJvJ9Fup6rVqYna3sEuZTRjKBdJ6Dn0+68bRnAWmLUVSJNnU8Y6I21e44nHY8FTt7E7Z8fqtRoNOjtDajAQM+Z7yktMi5U6oB0Sg3lwaR17rW6boVtUmBE9zKS31uxlUe66gEep6JjQvjRMHJwZH1QhJKX5dFK9me9q/Zo0XEsGOnY+PCzljQJkwJ6z0X0HVtXp1A7BkrBVqcbjMZwmdO0jnvoIoU2NPxZz8l5caq0AtaBGeBn6pdUqRyVRCHjvslKDLbaoZJmSTOc4RtGoZ7oCj8JTG0pOe4NHJQyKwqNvY1t9UcIw0fIJrT1VhaQ6m0k/miDPqFTR9lrjEt/FxkZ+f2UBo74dJAI6HmVLxOPr/weWOkA3dQEy3hC06g6qVzSLcFCEopAUdUPrJ1PEsBCp1XTWEb6eCT+GMR/3KX0KiLbUd8kU6YPHu0Kbq3c3kQhqhTytRc8QBKTXVFzTBEKkdjqLKQ9W29r7zwqK3AjlRpbwZlM1rQyWxv/AOCAA3TlVXejNDZZk+eVbp166TvO4YgzwmTbmCCIxnIH3Wdzmn2F0ZRtt3RFC3HdOrq0NZxe3aCTngCT4HAS+pQLCQ6AQrc7FVFJtnDg5UmCoDwUTRPgFFWvlTk37KKKYEL0jEFeJ6HLklL6H8a+zPVGOcckuKtq2ZZ+IZ7f7TCvbAEj9VGrROJM4TeREnYnaJdAbnwpe5Mx1RVd4pkuHUR6LtKG47i05PKperFcihtk7tj1RFK1AAytBdNZtBY0NMZk84SomW46qbkxbUiukcgDr/crS0tCfsDw4HrA5WPszmZ6rXabqxaAJT1FdkHKfL9FFo0l5BBO0c9vKaOt2bNzpcTwPt5SurVBc7aeep/YLym5x5dgdFK0Fyfo8vLJhZuksfOGnr4WfeQCQ8FbCxre93UwMDlxjH1yUr9qNK2gO3B3iFSLRaLbWzK3tIB0NMt6FQbTUatPKlTnqqvoZFlKnJTewbBCX2jRKc2zAozkMjW2V88Utpd2I7hUm23uMvEnqTglC2riYRXgNlI8zf8AYtx5IS3tCcEcJW628LYOsmx8UAlRfp9OYGVPyAWAy1vZmeFqTpLDbYbFQdR1HkImnpQEQiveFuCITRy12iscSQD7M272uJDQ7GcD6JR7YWjXvLw3b3Hlauxr7SYI3dUv1IbiS4TJWtZI+JJPdk8ipHzS7twDhVtCe6tawTCTuZHqpcrMxFggopjkKCVdb5MIUK2XtqwrL+rTewANIcOTPPy6Iypp7dm5rp8dUI+huIAAaf7lOqWxU7F9u7b6JvZsY8H4oIEjt6eFCtpzmDeIeMyI4S10cjC6rLJ/Q2NRo5cJ9QvUnLPAXJuC+ynJjl2TBIHquFIcEoapX+IyJVrasCMeFk4g5CrVmQ4DEEzH+0x0+lnx2VV1TDodjcJVUlhnr+ip2qJtK7C9QuegXlqPgyPVCMaS6XfRX1H8AcIP6OpJ2DCn7slhEyZBKNomO0dM5CFq1N3PRDGoZRpsWSQ+t87nSBtVlq7kpAy4jrjqi7S96FdxJNaNPZVhTMgDPKFvLk/E3DmnPkINlyTgdSrH0iuBCdOrEdd2ZACFc3MplfUSCcIHaqp2U96JU8JvYVW9UkDoU6FeCpSjZoxm2sjJCae6MEgSslp+oZAWqtb8Ec4UeuzTHHZA7i4AiOiZtpBuSqRVbghe6lcDZ5PC7ilbHjaDqZnhReyeeVXYMDWDM4VF3dbSjL+tloxt0SfQDTJ6qT2AjhSNwCATnC8azcDGEV+iOWJndc08Az3WYurQTz/C3WoUnFpbtmRyFkKtBwdtIIKaLMM1XQorW5C8ZThP2WYmSCQqaNqxztvlPy0Jx+wajWMYleNqSU4tYpksMR6KvVNPbG9sZz6fwhyCoUCmtAIHVKnNBMI484XrrcTjKa6HjQIKR6CVyODe4XqPJjUK61UnPCg24UaoQ+8SgkRb9hLKpBXrq27rhDblB78puInKwp1XHVVVK5VW7qvKj0eIORZ7wqZdhCB8q6i0jBRcQWQLiraLuq9dSXgauDQ106pEGVrrSu2rTIcBuHVfP6b3ThOLS7c3iUrEUEnY6qWgeeFafY97m7m5H6oKnclsGefqm1trj6QmCQhjUU/yei8UpIyepaQ+kSHtI7SEkcYX0vVdcZcUi0tAIyFitS03r0VHx5UnZRPixdSuITS01MjBKQVWlpyqhXIXPFyNMJ0bN2sGIBhFabrZcQH5jusKLtGadeQ8FRl8ekaFkTVH1WldhwJQOpXojjKX2N7MQcKdxTLyYBMdlF3VDQmrDbWuSI+iJtriJCz7Xu4HT9E3oOluRlLFNMfJTVjIXICEvtheC4CSEP74Dk4QV3eNc8BUVvRiy0kX1xtkchJK9BzXbm47ppfXrDAAhw/UIKtWxhdVELsnY0PeFXajbvpgGDsPEpbRrluQVbdagXt2kynSEl0HWGltqswRJ7mIQZtnUKoD4JEEdQfP6KvT74txwratTe4dfVMqS2GPpjGtfUHncWQTEgcTGei5I61A7j8P0XLQsz/X/SK2hHUZjlB5BTR7QM9Oyg2gHAqMZUYmmBBWFgKu90Arm2pImIA/VFsCixa1437eqIq0Y5V/+LHxQF4GFxXOSDw9g7KIVhYeQJRQto4CsoUYd8pyl5IZIGNA9ZBKiyme6c16gcNrsYx1z0VVrSYCJ+MQJ5wSMj5JU2NQLSoiURTYRMAlEPp05kT48eF7R3Ay08oDcTqdYAfgBPecq5ly1wjjvKqFEcKVS29PuutDLRTXIA+HKlb3ZJDSJHZENAj4fhPEg/UFL7SW1HZ2lvBjHKIs1bLr3S2vHYnuYj1WZv8ATy04M+ie6lc1HOO5wj0A/ZC1aT6kQQIEERGO6eEnH2D8o9CaxpBr2vqNPu5+sdJTC/qU31PeU27GYG0cmOqprW8Ny4kD6SjNPfS3QRgjl0/TCrKV7RWMmNtMvKTXiZ2xwtpY+09AEMFMEeBwsqzT6NZ7GhzWQwy7Ebuyq/xmtdgDB/EDgx1B6hThk8b5IvCCfZotat2OdvpS2ckQoPt6rWb2wR/C6zuWluT8QBHgjr6lKq9KpBLXuDNxhs/OT9VOT5O2c010yXuqj27jwUI6kQZ6rQWh2tAaZ3dDn1MKdaxacnqlROUWZsNJKtpUS8ho58I64so457KFOmWF0iHDEdl1fYjTB7vTHtO1wgxjz6JfTt5O0p1VuH1Nv/5RJsiIcRBPTC6X6Ar9mZr2jmw4GVba1TMEfRPW2rSHSYjgdz2S6rbwfhBR5fYUkeVK7gYg4Xi9BZ+bnquTaDX7FVG03GA4EKl9HZPb7oeyutzhDgDifB8q6vTdBl0ifqV3Fp7OeIFNTKOp3DTALtv7Kq5Y1rciDjkHPdKa7+sEqkVyBHEMqgJOOO6InbmMxj17oShubkCcCB3npCaUr07S0gGRHp81OSYViL7G9pkQ/Dip31vDdwMxwUsdanrKvo1IbtJJBxB4ScV2gqBRTqtIg/iXlGQ6B9OFcGMaQMl3foR4TM2rHENJ+KDkc+EwaA/cPzDSWxz0UDcFpTC5Lmup742tAAjiPK9uLfcfwQO/3XI7iC210C7PzTGk9rjmCPkk7raSWjqr7a390NsEkmSQJIjpnCLiu7GWMKqFrXZwD2QtCsHte0nr8IjnzKKu2MezbncRie/dJ9PAaYcTM8/p+6CQsoUTrUAAXHkEY6kdSr21Q6p8IkGJBgEnwrLm5YQPhI88qinbRO6RxEjldQKKK+l7iQTAnheWujjYcwR37+iYMLQeYJ6+EVTaBBkOPPz/ANruTWrHWP2Kv8V7HADtntHlOLanjcRMcDofsFVbai9xf/xzAiT1XlG4cwwcEjDfCV3ZeKVF9QOwWiIxlF2ztzRIjuvbUktJx6EKynesB2gZET285S0HjYxtWhonaOOV1C4a47Zk9R2/0otcfkY47YXDDjDo6QOvYpuVE3E8uGFpJH/SApta7nlNqb4J94RtjBOJPZZttdpqGcCcei6SbVoCirOuHFrzt/pUqdd5IL59CjGW3PnlvT1J7qx1JuYnxKS9HcdnlGiXY8ql9m+YbMlM7eoQYA8JuaAaQSee33TRi30HgvZjHaZWJ4C5aOvqVEOIL24K5U4TO4R+j5jpjQDVgflVDT/yHwG/uF6uVo/3f+x0/wCo81LLROcDlAtaN3A4P2XLlB9ix9A1U8ev3Xlkf2K5cn/xGNRp4wB0g4SjUfxn0+5XLlL2cugexEuz/eEdUOR6fdeLk/sIyY4+5OVK2edrsnouXLn7Jeyh2CSMFL7+o4NBBIO9vBXq5DH2i8TtMefdTJn3h6+Thd7VNGzjq391y5U/1P8Akm+iFAf8LfQfsFdWedjcnr18rlyRdsm+wx//AMB/vZA3RgCMY6LxchEt6HFsfib6H/1VOpj8Pr/teLkno72G0fwu9D90v0/8fyXq5IuisTQ2P4o8f6VrvwH1P2Xq5cF9gl9mlnPxDlZ++4Hr9ly5PDsjL2aTT2j3RMZ2D91WOWf3qVy5I+gIk8wcYw5VioZbk5mc84OFy5NH0VXRQREx3P7rly5I+yp/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AutoShape 2" descr="https://encrypted-tbn3.gstatic.com/images?q=tbn:ANd9GcRgf8tV0syhgQ05wVf0uw2pun5uzYct96o8hVbMufMLUZfQejb0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5" name="14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000018"/>
            <a:ext cx="2411760" cy="77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58" name="Picture 2" descr="http://www.portafolio.co/sites/portafolio.co/files/imagecache/horizontal_articulo/Flore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5" b="-1"/>
          <a:stretch/>
        </p:blipFill>
        <p:spPr bwMode="auto">
          <a:xfrm>
            <a:off x="109364" y="116631"/>
            <a:ext cx="4246612" cy="251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860032" y="188640"/>
            <a:ext cx="3816424" cy="101566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En el primer sector exportador no tradicional y segundo exportador no petrolero</a:t>
            </a:r>
            <a:endParaRPr lang="es-ES" sz="2000" dirty="0">
              <a:solidFill>
                <a:schemeClr val="tx2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4" descr="data:image/jpeg;base64,/9j/4AAQSkZJRgABAQAAAQABAAD/2wCEAAkGBhQSERMUExQWFRUWGR4aGRgYGCIeGhsgHR0gHSAaIhwgGygeHhsjHhodIC8jIygpLCwtHCIxNTIqNSYrLCkBCQoKDgwOGg8PGiolHyQvLC8sLCwpLCwvLC80LCwvLCwsLCwsLCwtLCwvLCwsLC8sLCwpLCwsLCwsLCwsLCwsLP/AABEIALABHgMBIgACEQEDEQH/xAAcAAADAAMBAQEAAAAAAAAAAAAEBQYCAwcBAAj/xABCEAACAQMDAgUDAQUGBQMDBQABAhEDEiEABDEFQQYTIlFhMnGBkRQjQqGxB1JiwdHwFTOC4fFykqIWU9IXJEOys//EABoBAAIDAQEAAAAAAAAAAAAAAAMEAQIFAAb/xAAxEQABBAEDAgMHAwUBAAAAAAABAAIDESEEEjFBURMiYQUycYGRofCxweEUI0LR8VL/2gAMAwEAAhEDEQA/AJirvCaIYSyuA1vuLjcI5iAp/OtDECg5QEs3l0k9zLswA+cZ1h5d2ypHPppnj4NJT/8A6HRfT2Cimp5DXfEhWj+s6zw0V81M+qfI7c82g6zW7im8zAWSOObJ+xt/rr3e7o06gVY9NOyD7wpPHyf5HW/cdJArUYkUoAzk/Wxt/AcmfYe+k+5q31A3d6lQ/wDzxrmtBrshbsYVdtqpNgk5E/YN/wBtdA2HiNQ6ixmABEpwIGO8RAiT7x2zzxa4SuwObVAA+yD9M41ReHd3QClWgMuVduP64M/GZE++sjXNsWnm6h8zvOb6KxXrVOpSLimVU9mSGPYmOYng9/zkPq2/VhyVzOAT6RM4wDPaJ7a8XfksiSIK+kzzBCgROckccZ0HuTIQsiioAWCggsIxzdMG4CADMj2nWHW9yPW1at+0USoamgIBkx3gEsmTj5zx7DUR1KgrMpUYI5GJPc29uCT9xjTLrW5dUAsKVHM+rgTg8HkhB6iO8TzpLueqUQ6itUNEgTCiQ3OCcxkfHI+Y1tM17TbUJ8bXDzL4dOjsR/L+eguqdSRVFKkt12GqQZx/DnMYGT2wNAv1svUYUXKpBMEZETkDu3JP85jSjqTNSYMrEq5Jg5z9+/8Alrei3HBwUo2AMO7kLqP9jnSKBO6NWnTqGECXqrwstdAIx6rQfx+LLwv4U2mz3letSUC9AFQ58s3G+0nNjejByII41xjY9drbRlroCjBCChMgg5IMDuY+VIHEasvCfVN51S99qadN6BUNTqP9YqGDkZVFgtMEkwBORpmJ7iOE1tj4cuwN1FQFgwP9QToipuRYKk/w3fg5/prlPiipvdoredCrAIKZRvWgbJEqbWbHPftp+3j6l+zkkwbbbe4eLbfmCDkdhOrCYXRwuLWE00q427KSWzJ5z/QffQ9fehHyZBxHyOfzH9NQnTv7RKKpFR82lpAJNoknEc5/3nTjwH1pt95m5ZAKfmOKXeACBM/3jHbAA+dXa9ruFxja2ySq3biQSRA7A9gPjXtJTAAI7x9px/LS2l1wGtWpEBWQiBMyCJB4BB+Pt76y3HWadNh2k2n8Cf5akOBFoQY53AWuv0oulanVZf3yMpIBwpBUAd8XAn76nPDHhGstVF3dQVKezpilQgD13NeapBkgqop0wJP0HMHVYu5FVoUjA9R9gTx9zH+ftrTvqgotTJiJIkfYQD886sKVgCTR5Szx65O1NO0VHqtTp00IEFmcQTIICiCxMYCnvGprdf2ViltSaVSpX3SoYW4CmzGMKnCBcwZnMknVeK1Os6MwuKmVycHKzzk5aJ99B9D8R03VyrhhdCn3AJg/bH8jqcI7fEYKaeMrhXUfDW7VqqKrUypPmUi5GQe2YfENI9xE40XuukjbQ7VXYghbSIIX1ZA79yZECfcSOn+Oeno22r7lLvNlIMyrZWnx9s/NuuWdS3z1FUsSSDaTBBgcHv2Y49p1Rw7LQhiicxzsh3U9j6LY+yo1alAMhJPpADAKZtJYnsB62AzBYfbRieGqJpra9g4LW+p2LQSZEi2RAAAM9hJ1rovRXceeoULTUNYJIDIWLKe0FCQfmI4Om/RVO7Wp+y2ea0gGSAJ9V0WkxPxwI5OotEZAwB39QAT37gfe0o/4cq+sVqqNMhgpV1kdiDIJmIGGkflBW39SmGRrXUkEkiSCJg/VEGSMiDOffVNRptSYqtf9o8piruI8tnLA4J5j1DPMe0Qn65sWerURiVe26F+nGYLGARwWYjEEYjVSAAl9TGGMa+HHpzd9/VBDrtRXRqdYSpvCgkqTdd6l4M95nGOI1r2G/Z3drWd2JPpGFlvqH91SCRPaR8DSPb1YukAyPvBHcf0n51v2fUhTBBU+oCPuGDf1UaE6IZoLFkkdI4kqz3O0pmndAZ2HqAnJWByfeJ1s6L4XWpuBCrWpATURyQCTIHqA9LjJBMLiCRI1L0eoMxUCbQC0fb0/5zq+/s03iOz03ChycM1VJMDhaTKWMRlhj7RrO1TnwwOI7KsTdzxarOoPR26tUcqmFDGIJKyE9IyTDEYmRHI0o239oe3JMGooA5tGfwCT37+2sP7Rej1GCGVNKkrs2cggCMRMmSAOPtzrney2FRmIpq1Rok2Ak88mB/udYuj0MOoh8SR2fjwtvIIoYRXT91/+3qqOQzqB/wCsJH80/lrbs2p1XZWYoxYik4PpHZVZY4IUCZEHGiB1airutLaUAuCCwqOxOc+upHHso/ppFU6mjqCKSUW5up3Wz8qzNj7Ea9Pt5XnatUO+qEiD6Ss/glGX85M6n6Sht0AMLTaf0Mk/k5/Ojt1v71pk/UwhvuIz+SZ0Ls4VnbklrjHtIx/QfnXRimqOFSpQXzWcyWMc8CB7dzP/AI046XuCHqLTVCz01sBIEwx9BHABEEAjMfGp7aPjJJPLWiT9gB+dMOibwVKgLzSa5WoMO1k4I4JKnPvBiIGk9TGDEQm9I25LKqX3rU3pB4VM3KIlISRBEEgm3HeR2mVXiLeBKJqFhXylSiEiVnNNyTlMZujHEgnEp1KuKW4qLuG3DuXBBDgUjSkEKVtlsr2gC0DFsa3dN3FAVTTrM4oVS0MMWkkQG5hRHaYkdp1ms0QaWu5/daW3cOUq2v7bUX/m0wq3Yr10pqbvUYBZWOD8wDGJjWdfwUaku9eahg/T6eBA+o8D2xGmXX/DC0aiR6qbEAEZYwJIM5EAH+umW+VnrM1Ooq3GCjAwbTBYH+FgIERm0541pun20W4+Su3TsF3kKT3nhGohmmCWQ9owBPqIIAHpjPudO3oJ+z01qIgZMzEw0+4yRxPIxrfVYIzItUObYZkxBPK85IxP+xqy8MeBdtuNnSqV2qCo/q9LC0WsQABbkG2c5z21LTLOa7KWmOOzS5xvNudzYVhRDAyPeOw5M6u/7KvDNbp24rmpSrWVKP1vTtUMrAhZmcgt27AaT9b2Z2W9CmSQy1EKAKGMhg2TgEqRA9mE8TebXxCNzTFQMRdkjm2RMEcjTMD6JDseio6JslOCceJzS3O0rU6o/dvSLSOVIFwP4In8EHXOOgeD62+21wtRQykM0wSKbKwAGYuqH4xHONbd91Ni9VFqE0oOOMQA4HcgXgjPE9tP/DHWkp7Lb0ww/dhlb/1XkmR7mZ+x1bc2Rw3dEoGte/YzoiPCnhGjQUruFR6gRTUDAMoK+lQMZEKz55vBPA1W7TfoKN6wAIEcAdoA7fbXM+qdTev1AUQ0BkpEkcqSVDH2m2OeygdjNF4ippS2x/Z1sFOCZMlhdLEmZJ9TNJz+pGjMdQNDAUgB2OyX+Ot75VVdxTAk0alwz6ijIEz/AHoqHPsuudbvr1evVoNUqeouYC4EMRJOc4Q8+w9tZ73rtXcbbzaxkk2gAQAA0gAfPlkn3/oPutl5dYSZ8pG47kKEP5NRhH30q6Syfml3TG6bwui/2X+Kh5Pl1H/eZqGYkgmQfcgAonxadaP7TPEv7lFpsTULXgA8lgadIf8AUzs3yKbfGoykBTpKSP3hAUEcyfVbPMAzMfP5XVbvLGTUeLpJyzMAoaeZCFiPY1l9tEZLuFLvHFV1XQ/AG6O6WpfIoglJVoNTAug8qkECeTdiInSz+0N6Wx3O3G2pinRFJ2qqnH1AKx9yWa3PP9Jzp/jVunqiBfMDklVBjGFuODhmBIA7aw8SbptywaswLMRKicQTAB7qAXJPZnJmCIO0jbVJqPdKBRym3iPxoKtKntgbVuV3Y92i5Rg4jn7wO2YHqu6Ziq3NhRIYxJPOAYOmO629Z7zS2tQUbrhURKgUgDmQLImWn/tHu6oU1oKzFmgyzWEjJIALRgm6fwI1bhMOBfG4NPHbqk6bqo0qHIB5AHJHbHI/XTPpnUWoOBYKkMSVDTyAo+3EnB+daun1fJZiQpRsq4iM9pOBz8HGvd/X/ehllvgEEmc5IwCGIGJ/GBqpQAaYJd9uuk3r9eqVpZrRiKVz+n0j1IcgQRmQBBgcHQK9cqGpd6S2AMTAHCgNOBkxPMmSc6w3nT63qQUqkr62VEuKUx9JeMEmScex+wC32yKIro59RIMCCOCP4sqVM+2DqocD1VJdVKXU12EzHRRuXphtxYKlNmIIue+eLSwJnvJxB5xO7xP4Vp7Hb7Yx5prhm8xhxbaQqqDABDSbrjxkZ1JVKzi31G6brpzjiP66r/EHiMbvpdIExUo1hI9hUVpI/wAJYA49yO2gObK17fN5fykpdg3ylPQatBqhp7kNZUgCqrkNSk825V0mJBGAJEEaoqY3HR9yaqhajFXQyDH1LJIUgiIGZjP4Eds+mu6VGj/l4ae0zGu07TcUtzt1YqHLopDO0AiIYMOGzIyPfSeuk8Mjq04IRIgHWOqD6Z/avRG1urALWXLKFIWo1zQFMkgWgE3cfOng8c7cBqor02W6yVaJkXA5zESPup/Mbu/DPR3dlffpTkg+XRP7sETjzGDgmSZMgfA1z3xb0dNtuWpUqorIAIYQcEYBKypMQZUxBHBkBBnsrS6h3l3NvNVj4I3jPaM0UbT3klCXlz6HDYaRMMMQQVVR7g886C2u1L2qkkkZEZBGI/pp5V8LUyubyWR2XgWtYSoIBMi5DOeOJ7DdOUKa60wCtNA7FhDR6QUEAm4s8DIwNeka5hJKQLaQu69BAJmyRj3GP6jWNBoETnlj2AGf9Tqk2nTKFU1LKQ4psLpEXvTRwpDCbS9xBHDdsaWdP6CG3FejWYpTSf3iAFZNUU0JBM2loA57THOh7m0VwYSVu6NvCagFMhmPpCWg5YEE+ojP8Mj3+Y0b03ZftHnVQ7B0tFOAbRA9Sww4jEH2MyZOqHwT4EpjckvWpsKDXBVUioWMiYn0BSoMgtkQLdWfTfDFGnuN1ZXWKpD+WYLBzlm5BAa6QI4PbGgPaSzdH1TcUYDvPgLmfV6H7TNGoFFdWsGcBsSeeLSWMc2g4nAO56C1Gsub6CsCpYi8lFuyAPpugE9gwGdXu7rUgz0XF1Sm5a8kEqLRTKcSZiZkxMaF2zU0Zroa5bOJ9PJH5Pb4X21mHUGI7Bx+cLRi04LTZyThIk6hTYGm7w9wZUM3MtqtcDEFWGCAZgaSde66tJqSr9Q7zPfEyZ7kfb8apNl4GovWFWszOF7TChALUX39IAMzk50D/wDp1RPUAXqM+3gsyz65ERTLf3TyG7hSOc6tGdPusuNUjvbMI9oAu1LdMqNc5Cu0yzFVJtBmCY4B4/3jofhbr7mglMMP3YJB9gTMHsZkn4jW3p1SlRrVFp06aIwAAppaPTJBH8RIyJJJJ+8aB3CK2481ACxXMfSZ4qEAwGFrAn7zkTo39U0nc0EIbdPJCKvJRfiCtV3DK7ABlBULn6QxN0wGmYMe3F2dK99TULT9TKSYaCFBBPsc9uM/ONFb3ffTawALQAASAAYJmJGQTcOCQZjhQtU16RH01ENxxwQwutHaSsxxyOCNS3zODykZZ3MGxdX8Enbps6astMvUuDyLiTwFYnvZaCONRXinYjZ7oBP+W01AByAQVs5zaw7diNJtp17ySfWSrEEIBJkT6i1wtxAxcSAJAgE6anUzuNzSeuWMu1NoP0k4VRHC5Mfc++mXPD2AVlKOfGWDb7y10t+UZ6yk3ozlZ9lZWgn2PpE9pHvqi6p4sd0o0rCpr8yZIEI7DH8RVgP17xqY2NRQjPlmkKApEkEqW5BBDFgpwcLxo4KlSqzCDYWCNJ+FYZPssfBUfMwC4cdbQWyuaCB1WPUqC03o00AKJUWciDYbmE/4mLR3PbWpmNSpaOSQpMwMSxJMcFuf/SfsdHqgWox8tbjAJAY3CDAgYB5j6tatgBE++J/3+T+dQxnCFuyjtyxI5EFyLiMxyG+PpE/b76zo9OBAMFmCkkKCTDEMEA9/So98D21g1UBFJyLsR3kH+UCdfJUrCtTem4pJSa6rUcYZv/shZHmQhgqCAC5LFcHU7c0FzclSO6dvPrVj9YqGnTUDhh6ZA7CmoEfNvsdO+jdNO3am28VaNBXDlKk+Y4mSvlAXWsQM1AoicmNNfHfi+tRXb1dk3lJuELXhf3sgwy3GbY4IWDIaSdQn/Ha1T01a1UqeReT9zbIX4zpxoJCYaS3IX6H339pWxO1diyV7R/ygL5PYFQCACe7cfy1xIbmooVmKosGFbKQMfScGCCPeQdG7egvl2QCFCSQT6wRcGgLkEBe0gg6pKQobrZtS/ZZFMlqfltLoYDEgMZemSGZlukgyB6ZUUspbVjCama6MUDQPP+lzXe7+1SiNgraT2I44P9SOciNWX9kPQhuqlZa1APQNPLlSCGuEBagyDFxIB7SeNCeEWpUq7PWo0PrQrhqlogyVRjaVxMnMwBGuwdP3u2sQ7OEWQtiLbb6pyg+kZJLcERzGk9bqvDaYwD8UKJgOUt2Hh3y6tRS2FEpUIGQQSAfYgkzAiZIAnU7X8HChVWpSARVxaWmm8kyCpFwVkYryBEGNUvibxHT2yXFpY+mniSSFmYJEgTOTHH2M70fxHtt3UphWqCpTpsB5tvrJsDG5cE/uwxwJub41ixumDXSN4TDtpIaUfvekr+z+UqUk85CCRSU2qqgKFkCDAwxwGZSZOpvwl/ZY1XzFeoyg/V+7BEXXIVqCoyNU9GViFBMni7pGw2f7TTIAtKEI4JB+kCAIJNpmQSASO3bWul0zeVdtWpKVQiaaEki44BclZIUZCxzasggGT6bUSMBaeChvaDwuceIPDTUTuaezo1Xok0wXJvJYAhmxBtPAMASrYA0d4i8L1U2tCjt1qVbEK1bBNx7G0ZClr4xHvnVTV6xUFBEcJ+0l6aGQVDRUtY5E+n1Qe6sGHcDevTGWrLwyTBaAI4wIJJggH3x+dTPqzGQSB/vohxx7iuUt4MZ+mvuQCtYPHlt6fR6QWgwB9YM6ialIobWFp9jzr9DdZ3NGtt6iVKi07wsqwZyVV1Y4Ug2nAP3PtqH6l4H21eozKtRPUYC1CxIECfUn08RgHOdP6f2i0NuRV8PmlR0/7MwXXzd23mD+GmgKiA0GTkwO5gGDjJ1KeJfDTdP3Ck2tRemwR0mTZkyhOGFyjk8zMzFB0LxK5RAaTOwtWVe0+qWENbBI/ulTgggibT7402ceYaqVUp06fl0RbIHrAZ1hc3A+qeYUziNavkLMBGkZGWW3lTdTcp+yOEp+t2Q3gHFoBb1f3bWQdskTyNL+l9CrmkzUSaq1KkPTUEkWFakkCSwJtgqO08ZD7wbvDSepTeiSrlaZvFvpX1Ei7ADQrEmRCfjV5vVqo1esaKtQIvtQ3PAAABWBBAzgyLYkaGxhyAFSOLeoTb7Td0t8K7JFOujVuWtAqq0jIEVFYmUjBzxnTXZ0KZtNStUNUlf3hfiDARZGGI9u/wACNMNt1E1gWF3lLa6BxcxiSygSSSfLfmcBeZGnHXQPLa8NTcgMitmfgiSF4nsQQfwpPe0nbhPxsYymu/Mqb6v0n98v7PaFafMYzICyZYkySSQMZ9+NfHpNEtTp3W1Cqk3PBMYYqCOSZHp49hzoOnVrG4juxBE+qIyc/UO5Iz6vidO9zTo1kp3oLgMHuD/5E/gfGsh0pvz9FrNgaw7mozrVBQiySlhuBSMRPY4Ye4OCMd9Rv/FIqsZicH27Y/qBql2O6pgWsPMXHpY3AHGMjie3bUX1fpVd955YRaYf1AqvoAkAjnDLjB5J7Tq8TBLeUKYmOiELsXqVdywR8kMbswDwOMgEiRGR299NtzvNyUCWKXBkhG9JMxMMBz8kwY0u6rR/Z6wpU6rK1NFk/SxL4/hAuAkLn50b0fYl6RdmeCx4+rB7kjIJJwPbTZYcEVSXnnbVuKx6t1ejTp0UpEmqrVFaJAFtuQe4YyJ7Afrs6FtqbzUcgVEDAIpHmVJUCCP7ikBoHpAtiDNq7edNJJZahcCVtwpg8nk8kRPPP4W+atEreShMi4H1IZMVFjtAg8nJieNNsjG2mrDmlL3k91u63SCuI+ljI/Jgj8HTPa9Oq1t1Vp0kvAJdxwACaZyeAT6rf8Q9gdLN31igKKuaY3NVvU5ZmVKckqPShW+oQJLAhZgwcw68H9fFB6tepTc07HtVGgvUlEUEA4hS8M2AM8xNxGWtpL0qPwF4UpirUpbxC3ksKlNTFtQORB+QpQEqDE8zwWvjzo9FXp1aASkWYq4QAAgAteAMBhBBb2YE8Cecv413FXcpUapbDSipgDvaJ5J4Jck6w3XV6tT95LMM+ozYsniQImI9IyfY6u0kN21lFDmbKIyrPqHVKa7QoFsBBpqqgnkQABkTnE8mOc6U+MOk7ShQD7Ko7qGCsrZtuUssNAJmIjP37HT4R8RbdfMG5oisgCwwHqDglmKx7sxEiP8AljJmNKd9u085jTeymykAE3G1si6fqYHMwDhSDIuB9Pp3vw0KRGC3C+6R1mgj06ddGamAAxUkMCAFBEZwwPYiO2vOpqsl770a9KZLKFtBDYSRhbpJUxJJ5Bhfv3Sxraal3YnAkJ9CnEZJZhauQA5xccNukVkbYPtlsLhjV9XpqKT5ZlMm4eWHGM+vK99DfGWlUA2oelQBo0qTFGSm9VgOYFSyVjPBRj92/VN1fo1OlWS0MEYMJEmG+/MiTiIgLzJOierFqcL5guGAAfT3BCnMkRBJIPxnSzbqclmKwLp7nIMSDInkn/WdSL5tX31ikfQD0rUpXhpx7++QYwPtjT3Y13osrza55JBW4AmaokjCsrTExZIgzpL0DZ7o07tqhZ6jW3FlAIkG6GbAHN3aScRqho9Rq7pPINIM1IigsNa/oV3dvUwXGeYMDvMaXfG/k8IjnGqRXW+kpSNCqU8pqtM1ETsexBNsK1xZjkx6VAXgfdF6i9JTVX0EBgFsFQnE2jB7kTHbkgcrPF3Ud2tRk3RWoKa2pa63KbgxJs/jJHDCIwIIMBUt5uKS02l0dodHjIg9iMZiD78d9LTafeb6eq5sm3Cq/HnS65pUqtdVRqNOIRrld3ZQoBxwFE3RxiedRXhWio3VM7qsaKJ+9L8sRaBaogyXm2ACfScY1V+KusNu9vlf/wCWm9ULdCwjRPqtVSxAwMnPMaT7noreSKoLOlwOIvWYujB9JMjjBzmDEQP/ALew4u/kFR5p1hdf8MdU2dZWOzcyyqWuunEhSQ33PGeJxGnNFrDzAEDJ9tc68DdU2i7ZqlehS2rU08ymyFr3SbSwJN5N8JMkMeMTBuz8Smp5dRltR2tpllJBPZQYgt/M+3bWFrIJGvtt0PzonYngiinWz8LUKd1SuvnNezK7DChjNoEkA/4vcduNJ+g+IP2pGqim+GIf04BbMTwcQfsQe+mtfxE5p1aapSNW30iTbdE/vI/gkjIj8c6VdH8ZVGo1BukVKlMuKqrgAq4B5JP0kdzPIMRqhHisJPIrrx8uym9hSLxHQc1QKYYWXLMRdLm36vSVKDtziAQDph0PqS7YFpSq9b1W2g2qOOAWkyCewkA5yWPVvERPSl3TKDUNIAITKl3Jpx7mG9Ud7fzpX/Zv4meq77WsvnUVQPS9AbywLVtyMghpk5BB94GhsPhEOFAJShv55QXTPBj0P3203Ar2lbqYSJggEj1kFgDMYOCZHGqbdvWc1FejChc+bDJUW6WAKyowBzBHPvpH/wDVtKnVqBibisNURUEEyAotZldwDcZOSsCDg0fSupUt2rqlQVqb4qqfUMgiQCIgkTDREH08a9W/a1t3S1PB2ghqjn3lE7kJQUL5ShVNxZmFilWJPOSUge2Y41Y9L6vVpqj1aL0nPotKwpLcBZ4k5jOZ4m3SVfAipu9rXLiym91RYH8NxVru5utDSJ7jka6JuN1TqUnBPptmR2gTMDOAJgfjQonAiwfilqfGKIUBR6hR226cU7mqV5sUC802JNVxkhFp8S04gYidMN/40p01V3QkuE+pZgi6HMiAFuGZxPxrzpGwqgefKvcvoZwFdVJLD0qpUEgzHcHsToP9sp0ndt0GJVQtJXUWsfcC5gQMYNvBkYgc6gN1/JEa0Abj0TvcbmhuqZpubrQxnIdSB+YbPfBHuNQfWq7U7EQAKG9QYwWBjN0RPPHxgxp91XpZp0abUq7gkqgEKWAnCrUCXiIEqTb9gDp3tUpqig/vGXF7fUxjLGOc8DgfjWdrmeI9pIA/PTstWJwDTtulIdP6fWBuZCVyAQcEiZkiYiOO0/fTHZ7HcFK9cGjNIH0yWIKiSsdmtjBOZzGne26kqqbYAJtIHEDER7R2+dA7mo1ZKaqYKsTChcgXSIYwffv3xrNMQaaPa1aRsu0kDhSO66lT3UrU24vBuUopdiR6UJtAaM2gsY4ODxv6o9W1YS3AkB5gxwFgQcQAAdU/RujrS8xEqKFaqWJbsCgBVe90qP4goHYxlN1Lo9WnWVjYKKvTWQxv9ZxIFwZS3okRN4JA9Wrhx/x4/OEk6NsnvhRGyepTVj9JRFBub6naSvMATAx2t+dD/wDBq1YF2prJJMsfVmMQTED2j+XFJ1Hoq1E3AgpgFQCCS2VBKg3fxGSRjsJnQKftNJV/eLVLOKYVqcdoFpERHBBbP31pRahrh2KzJ9HI23tGFl0fodtL1oLiSDFoHc5M+oQx5iJwMA6UUts9MMUe0KSpJBAOcKwIMPkYW7EExBOiXV13IDVGethQqDCXwB6v4CCwMKsgkSSTGhevbqWan9ChkNLtcGW/1fLKaeYFpIGFGDiy5LkCqK+p9Bq1adWvd6aZBYRDFWn94P4SuAGIMC7OJ0v3DNVempL3GFFx+mTbFvCj/fxona9QenWSkSxSo1jRN1rSpUZ7XFgp74PfRmx2dKm9UVSQ6UqhAk5YoQrKv/VIn3U/a+QcoZAHC1dU3FBVC0lNJGa5DlmVSoCkm2SCFyBmSSJwuhdrRqs6Bl9JOCB6Txw0RBJ7GcGRpXVZrlCK2QLQASeIxDZ47aqKe23SmnTqp5Jpx5gZZmQGBtJIBsyTgR7Ro7Gv91h5RBZ4S+ns6jVAElCLmJBtgeUjEEj3ZY+5038lqbMfKXPpYRLBgGggjknP24HGvf2lwaa01RWrtYC0sBNpiMn+MyckWn215TpuEqKWLZU3LytgguATIxODb+NVETnv2dVSjVJB1+m5ZXYNa4ZlXPpNxDCDw13cAAgqY1U1NxRq7+m1SkooqlJDTEFStOmGANwwLbRiPpY8creu7UAUxSZagpowAq0xMklmmGwQZIPBx9tO6HS6u8NA7WgGTyUp1ixVUc2skXg3mVsBtEAiZB46aF7HBrguo2s9t1F6G5O7pK1ai7VKhoxFodngKv8AdsaSBwSewMZdRoip5tVKjJWNSpNOlKxTAKy3JL2qpIgHK/YTXm19vVfbA1FemSIZoKsATgDn0iS3BxGACTW31Z6t8Oz0gjqzMcNZmZ5WCJBzCwCIA1SQOI54/B+q4u6Jn4J8A7aqivX80Q1phwEqG8wqgoKkkCMZ+oysau9/0im9X98iRTFyhhgiIgCYtU4IIYCIgSNRNLr/AAGRKVqEJUvIqwtspAKuKbqrBSt2Snqyx1QjxRSemqKzWhRaGp5XtAliWp9uVIxPGMLVNncdwOfrX59UaNzR7yl+u+JHO8KUadOnTrKyKqost5ZZYIC+ovDDM/WAMjLjavVvo7ULTuqIpYO8+pizczyI+lbuPfQlbpu2q1DUqIVFGqWV8/vFAcsDm2LkDejiTzk6cdYWglOnYwDNBYU2HH9xIkLUJtAXIkcekSyGAx+XBrKE4Wdyd7jwpRqUwN5RolktHm05DFRES1oK9wQDbBMW6ebfYrUSmqWBEOAFxFpUREW4bBHA951IUPEdRQoqCyqHhafmK5am30epTkj6WmMwcgzqh2VZGSsqOFaGJBWATkHJYgi42n5PsRrz0hka+n5Av4Un2hpbhc6qdU3FLqW6bbVKdWkXaLl/dkkklQZB9LSvmT7gAiAPq/l1d3Up7gtTqbq20bd70pm1Ugg0gxZrC0cBYk5DaNq9Ro1KxdriFkR9AISQCQB3wTGcwY0y6X1dEr1K9qKtpK8U2KyWtXgxEAzk2z9tZ7g1u7bkgZH5njskmP3OIJxfCN8M+GKtHbVKG7CupuAAa5WVzcx9wVMwf8U6x8B+B6mzr1KoZWlLFGZtuBlsRd6R9OOdEbDrybrb023EMSzOEZf4bjZOApIB79xPbWnf+IQsUUasIJc21FRlHCqWZG7SYMsTJJ1mmSRz3sJ55TVMDQUXtOmbWmGNPb7dQPS0oGAHfkE/MDGjNr06ml60ZBcgqg+lcdsxBicCBOp7Z7ipRNRKylHumDwVIAkHuJBGPidbtpvJqKgIHJUnsvcH416Dc8tG4/FeiOkHvMPzW/q+4qURDLOf4TPMiPziO04mca8obWhVorchIcRCiQSc4gyQJGCbPcZOj9zQDsqj1rmZHIPKkHEHHft21hud36XGFYD2j50IOfuO1QQJWhpAv86Ius9RAZESZNs24ABjAIWe3YDk86T9Y6Im6RXZGdhJFtSwqO0+4Pv2xGsKnXSQpGOP0j/vrTR6sRgyJI5xgDj9dRM9wNXk5tEbonbKICb1UqGkiKio59KpIKhYgGRMLA9yR+SNL6e1enuBTqMGUAuSJgxC25APMfcaEq+IAlSlngnvwO388aKH74+YGzkfVEAn6otN3ExI/wA9Va3a3e7v9kVsTogQao9giOq11cMYF0EA/aCDAx8caQ7erUsuSCcnkekTzzIyMyOCPfW2tt6q1rSGZP8A7oEJ6iAOT9R9hMRnGsen9Lp0NxeDUYvN17k3Rbk+xBAysex40J43OLSeeFUuoeHEbH5ws9x1Jw3rJJKKZiJkQYHtjWPUq711dKVTy3tFrRdlYIEfJEd8E4MRrf4npItEVFW/y2+ktBcExF0GMxJj31GjxanlIlWggYsVqoFYLbAEhi5N5Fxkcce2rsje9oocIU2pjazYW5+n4VhvdhuqCmrcKy4WRcxt+rCnIWZJI4ycToOn4spCGYNhYWR2glgLSpVSwtAuJhiSQRmtqbSg9FSpCUyLgykrKxYASQYVgI4zk8zpHu+m0a1MUgVCmwlsKwEtAJYCWGQWkiGHxo0UzSfO3N81Sz5onlu1hwku08RI+6pWhvMZ1mo5AGYlyBPq5bJhZMQMAvxLTTy6dRwrvThXDKwJJdltkwFIRYANx9BEejGDdJo7Wq71kH7sKVKsQrAggCVn1POT2tMHvqU6zuEarFKfLQBVkk4EyRJkKzFmj/FrSj2vILVjPYY8FMqvUlr1KSqqpDctABNqjLfVyDlnIyDgliX9LYk1wKxJuDpcxktcPSLpyQzHMzke2oIPqw8Ib5FVRUqspZjBwVEAW3ZBAuySMgAfhkRBx5pCrcU42HV/K3KugWm5Z1vCg2EgXenGYBX+s8a1dT2lbeVqlSpUAqAqlIwYYFoWQFLeo3BYE+kyAF1u8SbGncXRWcscg2qv1Rc0HLMPpGIiT6jryluqlN1R5F0rJZiQDYbgyE3rgek+mdX3xGTcO1K+9t+iU7Wm4PlOwlKgmDgqVywMTBlSD3jQr792rBkNrAGIPIgAj2MwPfRVg/aNyXIaoakOCBZaTIdRyQSFI7ASCMiVRH70wZBc5EiJOYJHee8GNDDjvJaUC8ql3fh7cbzb1Hoh3UKW/hQG0KxhS0kAVMxd2kiYDndO3TdvSpT+9VRelQAKpIVgZE3ctjsSxmMaE8PeN/2ahTpkfQAIWLj6KbZX6sy6knGR861N1Eb2vUD0PNDg00XBcKilmYNcArgRAByTGZgkkcffLso3AxygerV2q7lq1WfUVDOMAFUtAgTkAMuJJ51gu7moGVcERUINoEKAOYPH9Y7zqi6x4Qr09oK7utU2rCKxVgTNx9Sibj7QeMGNRe8o1ELgrMkMSMFbgpHPwBn3kaJp2hwL3iwua3/2jafVLKYbcbejU9RIcNk2sBFS0yUyogHK41aB6NanXq1lO4IJCU6D5uqW82QDOPgWTE8QbO7D0OY5ZpAKvbMCPhSytAtlu4ktqXVFpbaKaKjxYBTNwdilpcYuNwYkzJE/AGs7UwbiNlgE/b+fRVBaE/6JWuPlUEWqaTAoTBAlocjswUMSWmMKqzjTrpPhrz2q/tZ8utTqMQtMB8vaxJYhi10DuDEe8CR6PuayuWWxVKqmU9FpMhZuBIBGQocDLGDkN9p1ZqlRzVSpbaAgVrAASSGCs30ETDW+oQOwGgu2ReZwsKzW3ytW0/Z6e9YOa1XdJVZJMFFW4j0qvw19xyCQT8n+IN4lHc1fMRnsQVbqaqy2z5a5uEPcAscznUTR3nrAoqAD6QTbKhysDItDG1RMAAewjVl0BHSqy1lChkKh5kowMhc5KQWU4GewERl6yBjXb3npxdIkLncBC0PDlatu6Fb9maggJ8xzURpS0mSikw+CATwSpPGiP7QNim1G2O0RED33iJHptg57+oj5gaOrFEinNt/AlrTGeCSB79u2NC9V8MDdqo82ojUwQgChlNxEzkEcDg6UZqWGRoOGgdfn6m0R8NtPFqc6L4gfbl2pBfXIscgmRhG7HBIEQBnPuCG3qbiilGlTanVDNUqsT5jO3BJYKDMnIwBiB30H4j8JVthUpOalFkcMBcCJttLBgcmZGA0ESDiQV/SurnbybiWYZYPa3MxhTak/wgAdzMCNXwo3jxGZJ+/xShLm+RxXUupbta9Ig8kekxJB7Ed+cEfjU7tOnbtGWq1FgChU5Bjg++MiPnVTsekU7AzIoqiZUMxUz2ySCw47d41kvVV9SmABi32HtHt8aIZC8hp/78V7QOzUQwObQ6dZhVE9l/pP+usa+/UVabHvj/T9M86nNpT87eNQuIUBmkcwuQBPeSon76paHR0dlvWn5Q4JJLEg8z9WTE5iDHxpcuLDtrn7Ij/BYTz6pR1agEq0sAU2cA2iARzEcBsRAwZxBEFputqlUKStpqGFZUJ+xNv0pHc4+M6Y9UCVZWKYI9JDrK/oMD4IEjS/d7xaFJbf4R5cZxxnkn+H37jVXSA0K/lUZI6QNAu0b0zpVOkHp1FDSMycGZ7EZ98gxgDA1mUpraEULOQSonODOAGAwRiP8w+k9QV6bOZ9XpBBggDsPiZxxrF6KihUF9QsfUGdgbY+AByPfVHHO1A8Ih53X2RO+3NI5IAEkcnvifueJ+T761dV6SSEYABhghIwJETJHvmOJ4OvV2lIlGkNTAk0mUGSMXB5uB7z3jtrfsti1QOVb92sgEySfcfMHHeSNXLeSOa4U2I6LTVd/wBFupbeHUSLWnHYAHvi3PsTn50nqeCNuNxeiIyhgSXdgVjhVA9FmOI95MaB3PV2U30yXpqYPpKkEkgSDPJx98GNbKPXwQMiMkmY/OrNdYDR81Y6Rzjdj6LV1bwkHlkUUmvLGx5uxAgi0J3bCxyDnOkfU+h1aLlqas1wIamDlh2ZfSRiCTiCBgDVFtusrUYSwsGT3xIxHeTAjnOmFbZmy+mWLEqGVnA9J4u7enJxmJGZjQ3CRpNZAQpItmP0UO1P9oHl1EKrULSmJVl9LdvS2I+kdoEERz3r3RWoVGwfLLsEYkSQpjMHkf8Aiddd61shUq01ZlVmlyoJBxBv5JFw9JdYEBpzoHceGrwfJqPCrNr+okqwK2xBnDdxmMzyxp9UIz6FZ2p0+8X1XKdp0xnKyQgY4nkjuwUCSAJM4GOdNf2MpRKOgBDFqe4p5Pb0tBzTxIMXKT3BjTLY7UJXZ0dSXDdrgMxAJ7Ee4Bgx7y02VKneWNVV9hDET72jA7kE8H2Otfe2rJ+SXb7MmLd9UPzoLP2WPTqRq3i5WYyhvIpgi3Ba42qwCnvmBxGV3UulNQr06e4BRa1rKykEWEwWBDEcE4MEECeTpjta6JuFaq/nKWAIWWLLIBDTyoweZIEH31deJ+qbStsWpOB5iC9SoWQwBwGSnYFOQSuCDPsdBYc56pH+nfZFKA3/AElVeqLlcgkB14JtDSf8LYOcTdyROke22dSqoWmslTcFwD6vTAmJOJ986saNGjVNBEHlkgF2eSTDGLVDKLVWFAMTzznSfrXS32tan5FUXPM4tt4jl3EQYM8EEZ5084CSMeF7wx8fVWkgLK3BC9O6DUeqjkoqmfVfcTysQDAPpiPjPca6l0nwvtDRpCmtj+WGR0mVDwhaWfKmCGnmeBjXNz1VraiXFQQrlgqgMRwJLDPqYwAY47SLTwj4h2e22YbcOPPqXM6kt9JYhSEJiSgEECTPzJtqYmtYAOf1x9lwa0YUV1rrO4aUZ7vLJUkublhh25ImAImZjgjQW93BBBIIFqi3JMZNxUGBIIMDE/qW/Q+h/tCV6zoUUqalNVgKxWWINxwoEBXJP0wLpOkL03ucOHVW7NKEwfYgGIABwM9uNMCXxG7KOeiG87sLNmtRLXAmBd/DkjEZJPcmJ+443f8ABaoYq5VCiglSQHkz6fUYn+HmOxg40o21EK6Op9IN3vweR+VgfjVJ1HqFFmozRmF9SlsM8STJBUfUJJBHp75BW1TiHBlUhuq6pM+mdR2m3BqWuKgIg09ypDDAPmYKGe4mewAEkJq3Xd1utw9RHUXqA5wSQoifV9JIAm0qojsNK95WWqwKp5ecFnZ2kdy5xHwoHbGtzbM02tLrUV1BktAInj1Een+XucTqroA5wsWSuvsiKXTa9UNQoh3cfVSICs0D6lhyKggcDOcXA6tug7XdKKdPcMC4NpVlNywpa1m74WJyOBMxMTuerG9Gpq1N19IZcZiFMrwLYAA4VcTJ1R+B+tbt6rLWmqqKYPAVzBALQfqUNBUHBJyM6R9owhsJ3gHH0KNDe6grdUuJLAgkc9/0/Ag554wNeik1Cl5gUNbb3zHEzHvE8c86w2XmMzNXqrIYmmlIsqKkDJn1MxMySeBjGNe9R6wXU04YKZN2APSZN2ZBMSLZkex140saHeU2tDNZCXdT6nt6yht6t9RZWkhi9mPCoFgrJjJIHcnXMf8A6W3VUEqCGDQWZlAbA4JPI/z1TeIKy1Guo+mpTBDkgAuIwOJuBXgwRmY50x2HW0KgOsmBABEYwcmouJOAcx7xr2Wg0ojit132x9rVm6VsmX3Y7UmdDr8yZgyf59v9+2kO/wCps9aoVPdQQOfVAB/9xif9jfW2CJUIV/pgrdEMR9SnHMz8aQ9YPlVRUX6Tx8qTx91P+WkGncAFq67WP09Bgq+qv/DXQaa/v3cmpZaYJ9M9o4K455JnidH06kB0LERhGX/3T3yZ0l2O+CRTdje4WMYDNkAjkjIkj5gGNLNxv6tCs1OoIwGGQRjEggwQfj2zGhPIfdDjqmhG0WXu5o5VgoQ0CoY3AEgscgj+H2jH9Tqa3dI7gCmz2PUKsqW3GALpaGBUEDger7caWbrxNYhBOSSoH3wfwOSf89Ntl4gAAJAuACzGV54POq7aDSRlEaB5msdfz4+aT7DqT7dmoPkCWuGRiJJPZYIN36xq76L05TQD7j1GoMJPAPE/4og54wPc6D2djoxkqao9RWJb4MzKWnjuWOtnV+oWIGmYAz7g4Bj+9PMa4Pb7zhnj5pepnf2y7rz1+qU+Iq529O4OJyCAIABm08mJjjPIjRm260pp06at6AiliOIIB/ViSfydSvjKo5pr6WAZ1WSOTaTb8HAwYOh9xujt6FNSADjuckyTj2ECMfxD31O0lldShS61kcnhy5A6+qq+s72m1J4VVNS0E9zBESe5xofpW1Q0cwpIMkfUV7i6cGCQIx7gxqaXfmp6m4QYHaWx+vP6HW7p+/cKfYSJJ/X74OuLAAe/7pWPWQSSk3QrFp31qglFqZp4Tgj/ABLgMRxJEjHto3b9Sm1AeMtIJEwSAYBMemDjuR2142zT0CswIMM1uLQBlSZILX4DDEKce/2421LbhxcbfSbkENP8UTK8QAuBNx5nS5ltuwJ5swcPDAPotm43ZARmKMqXFXJHpjBkCSJGAD3HYxoOh13bVAQrrkQIJE3QbSABJgZji7HeFx8VIlMLTDAE5uycGeZg9uIiD+Z3f+IY3ArIioKZ9FoEAZxAxm4z98caJFpXv5BCo6FzcnCYbrptJwplaBLETYXvYgQgTGSYEkxklvczNKhU8sEiBEgnPIE/bJAz/PTvc79quWieRauBnMZJB7zMnHsNDY4LYJ7/AB+fnWpCHNbTkxHo5AdxfQ7fylNKja6l3hTAM9gYkj8QQNUFTqG6NGpSuCUmNwUACIyuQobAAGew0Fu0Wp6QgmZniIJJg5wS3++dOfC+/oje0W3I/cgkm7gsoNswYILRg4n7xojsrnaaNgc+TzADA9ev7JHXDbZ0a8CoFElv+W16hmWOy5Alc4Jj1ekXqNetXrecGBC4QTItAgLkZECDIz7abf2m+INvua1VqEWyBgCGK4LgDtAAk+2kPTtzUYGVJ4EgTGAIg/Efpo7HuaLCxI9PA+YNdeQDQzR9f1+aI22+qI1qEoGQoyiTIdSrcluYAkAYIGBpQah7j5gn4I+5k5/2dVOxrekAc5kHBk/4fb7Z417WAOWAn+9OfjnPvrjqCSSVoO9hteLbJ9lt6X4/QU6QrLV9NIUWstJZVkSpcEqWS1WAibBwAAJ7qm/erVq1TPrYkyZ5Y4uwYnAngKPYSRuun3QafPJiR/TvgaWPuLB2DHBEfwzmffI/76Yjm4WHq9LJpnAOGOhHVOelblWprTNNWsqFg0+ohgYViMWhlAjjJ/LrovR6lSkXSrTuqYC1HtwMlyhWTJafTI9PcxCKr0GrSAdiocWmy71qx+kMB9GDjIAM57ae9L2y1aUvT/fyKhJQqWCm3y7uQDY0klZY5ONA1f8AbFnhJGMkpX1fwfX2VRf2nyEvlg5LlW97WQESO45zxnQjbyhRJ8ms1UGCbqVsN3+omUHzk9xqx69Tob6zbUaYpN6ajgzAYBl9IklZU+rAACr3mEW08JL5gZKo9MSAwwe0wSIwT3nnQm60Qed38K7Iy40Ep2fUx5tQn0woecsZBBu/hzls4+vVf0bq1JDUVTdTxaSplRBJIAH3kZye84Rdc8P1N1UqMsM9MIrlY9hgEt6iAY7CFAgHW3beG6lMNTYssI9QzUAAUAeqRIIa0iV49/ZDWSR6sW52e33RGl0ZvonC9fbzqrUgWvKhL1IgACcExaxJM3T8cwNtOqbqo7eZRKM7mmhi1CVm4BgcEANJBPBg6c7bpt6U2psGp2gqzLypmTzj/wA6a9OpR5KkEypYsIKraJieJ457nWKZ44+GC/uKTrWvJvco6v0l1v8AMVlN4JQGbp4yGyJmWHcEe+gOs9Oby1ZXWkJAl2+DA+mMwe/8P31W7PpYr7m2pUNNiSQAAbhlmZjcDYRkT3OO9wO56bd+6uAKM0lLFJz3LAyscRr1mi1zJ6Yfeqzj9Ew0eKC3g/ugau5NRj5frDmVjvJxH3002/QaVU09vUqnzbrv+WSmPVAa4EowBEx8xxqE6LuvL3VISbSSuDH1Aj+ra6ftupKRwqtaIYAAgLPokCbeTHvrMlaYsjjlNQyjXMt44/Xui6u88osH+tIM9yDgmeSp5/8AGp3xtvGegHQS1MyxA4UmDPxMfz1l1nqK1nUliDbBjuC327E//LQu63a09vWB/usDPfBEfz0OIefHXomp9kkbmHmlO19p5lKoJyKrW/8AsBj8kj+esNvvmIEcQfv6ROt3RN1dTg8kz/8AED/LQdcW+YvBFx/WTH8/5ac23heSZqHxOthIVb4T60zI15tWlALQThvpAA5Y5EeyySBOqehtTWCVadRXpKSCChDAgg5U4MHMA899QvgnfIErI6q0vMMJ4UAGD8qeM5/W2TraoAy4Xi3sscAfEdtKTANdRGF63SySSQNcTn5fl+q3GhTV3cFnD+mxiLUEYCqMe+e3b3PPfEG+KV/KUm1FC/ef6+kKPuNPd51g3soEG8GPjt/UaQb/AG91VGPJgR9iZP8AMfrrom083x0WJ7XliO1rDZHKJ21EKlMExLKCfgDJ/Sf10yox5lNQJEs5/wCpi3/9Qo/OlfWXjyaa/U39JC/zJP6HTTYwWLDuSB9lNo/WwatIP8u6wd3lpbNz4jWjUqI6u4gMbWAljPoJIMJDXGMyx+NTfV/EVWrVDVAI4RaaC1QcwAP5sTJgcxrTvg+4rVjSRnW9sjAFptAnjgDk63V+nGmMsofHpukqMySQIHbuSYnjlhkUcZusr1uiMe1oa7zfX7IKrVJwQQonk+/yM/01so0UUrC3Qv1TcJ947HtEHtrC4sCIERjnjtGgKqEFZCgdzmY+2mE+9wYd5FppUpoRjBAmF7/B9v5jn7a0ujswtIUAQckR3GZyCCPn+us9oyxLQCcj5HbPzn9PnRIMjtnGPt/kJ/XUXSa2CUXf0X23RaYJgzFsluZPzwcE6+pbsfxCB7zMz8YOQTzjjXgqWntCggfn79/+2hN3UvC2/VPJ/oY/78agC0R7/Cbj6d0bvrWAZwGPJn1Hj75xrLaOoS0ARPbj1H74xH89KFWoAYYXEThcD4/2PxrDaby3Dllcdz3+DPH5GrkYSrdU1kgJbtsc1+6c7gepZhgcCVJiY7z9udaDSuj1YBEiMEe3xx+h1p/4gJUMQQfYyOw+oCMewEfOswJZQrQBzjufb3x/UapSY8RkmRmzwt1FyAAZj8nuew7aH3oDWwJZZ5+cDHPtrDcqRBJBXiePxyQPvx9tCb7d2oDdmcLyCO9wmPsdWaM4QNROGsLXjA7/AJ9FSHrXnlMGmqoQaSs1jG64lgBDEsxYSRwATj1I6m/IrFmqNMxesKwAxPJjiBz9jrzz2tDFlsYiWA9UfGef586ErblDuaQUg00dfpU8FgSI5MDHzGn9xlhIdS8xro2MIDLs5z9qTjfdJq00NcxUpEC4gyy3KCpccqfUoxIukEzgvfD1bbUaqq6NTqNDA1PUrAkkEGSByAY5jiQdaG3VHcdQq1t0K9GnuCyqqSmLFUXCMhltu7SYII02rtTSmEVxUSyB6ryyqIPp4GZHtzxBXWRrSXQiOrJ5rlKwAh1HleeFRTSkwQ+pj63ulWi4C1CMUxJAMAn3zhN1zr7VK9NGhlSsA4z6wrxknPl+kEL3zPyRTourEbdh/fPebYMWkBSQTic55nQvhrp9JEDMXastRybpCFcWkD+KSJPeQQe2lW6PZKZH5JwPRaI0k5cyMtoHr90w8V+JKB26JtqoUswDBItRThgTPpJJHbInQvTvFMNt/LFr0ajF3vIVqazeCPUAGFoEDB/OmfTaArbnzAoupW1FAAAktaSR3gGffA1q8X9Lom+o5KvVYkjNrECZIkZgfwkTJmdLujghkGmIJ9fj3+SjVwyRONHhPdzX8ykNxTYqjIWS4g/UOP8ACvMjv9wDpDV8F0624ZVrWm2QxLMXiLmtlbAWPGcg++o5t9RChFRSzN6lVjHBiM4AaPx+uukdM8Q7e0eZVghQDHvAk4zBIPOgSxzaQXHeb6fTvaE3bKVzne9MD0UenN8AkTg88exkfbPbTTpvWC37Pd9LzTqHIIYYB/6pB/XTHcbWm02ErdJKtxOP0M/g54M6R7rZsUqqMMBcB3lT2+4J475761w8SCisyOeSI+U1aK2QPmtTc/8AKLOZ7xgr9iROvPEyeYDaCHsFSOzQTdHswEH5n3Gjd0yuhrrh3pm4D+IlMR8yNKl3Jfyqgglgv3mTI/UHUMvdu7IZe4YtaunU/wBzSb38wH8Msf1OvhVJ81yAZIXieZY/0GvKIZQECm1GqAD2yW/WIH/nWjb9QLGsmAGCn4FuO3vIE6ZqyVXlbOjACtgkDLGP6fqdNuhdYZ6iBgGQqb1/oQexnA+Y0pG1KU3ecrEgDADSOeZDFR+fySOgt6fVzAJPcz/oAP1Y6pI0OBJRhPIxpa1xrsn1dSN4/tYGmMNKiGHxyI7RHbWG/AU0WIwzhJ9riO3vyfmANedI3gq0QT9VMlf+ljcB+DP6nRPWHU7dJ7VAf0Vz/QHQGiiAUt1WrrtHa0a/mHcl6qekU0UOAVkCXuCrBzEk/GhqHUlFNQkycR3AESSfn4+fbSXadONaoAqEws2qOAWCjjtJA/I0cyeSaoKlTSulThpXkZ0RwaSB2XEHot/UesGkiqo9bCFAwKa+/BAPt7CT7aD6R0atuWfykZyoLOecDJMk8nMDknjvGY8PVCBVqB5yXkW2kjClTkTBgmBaJxGurf2edH/Z9klQYNU+YwjAEAAT39Iu/wCo/kGq1LdNHubkr0WlDdPFbSCT+fmVzHo/SG3NZaNMAswJBPEKJJmOIgfJbQnUNp5NQ06lt4jIIIyAwgzBFpHxzrse28PUdpU8+nTSmLTJElj/AIVBMKIEkDlo1HeMP7NPV5qNUqvVJHkhTggEqog/QAoXPwZ0vD7RY+SjgV87T59pEuugAofaeosP4PZs55mBxjWwpE2+0e4/Ttn8HW7p/RnJIpIzdiES73yY94P6HRW36JXeuu3p0yrsch5S0LyxuEhRwYBz7k60i9vdawe2Nnn5HP8AHWkDtoLZBHv3ycZzPvr2t00GLYkfH+hMH76I6j0x9pWajVtuAQgo0gT6gJxnPGPjtoc1VXMk/A5/1jjmNSHbhbVeN0UjM5CGpVgpsGAFEek94Pt+NbvJQ/UAxAmI4/1Pq7+2NZVK+Ijn+X6f+TrVTqKXP8Lj0sOxng/zHHxqyjAw4ghYVNipAZBaJm0DH3+MciNeggORGAD/AC/y1lutwERhkkZx+vsPb51p2+4DsJEGJnsB9+TP4jU5pDPhseGtoE1j84W2pVJ9AxBIn9O3B7COBoar0lqgIFrT9Hbvnt99NlRC0AQSf4cZ/XnXmyJAsByvq+4z+mo3VwiSaRsvlkNg4wfspTqPS3o2hiCG9uPnkf0/y1R+EuglGXcVRaV9aK2Jxg5zmZHHb31srUC5tKg3GMr8Edx20V1Tq9vpcgOYJx/Se2AB9tGEhIWa32bDBMZT7oGAe/x/ROt1Up1XJZbgQCREASpAIA/iZSBHECT21gFtZLKhCAEGB3J7gfUZOJxz7CUm537+YoVfqAgDsQI/SIjW/YVytZfMUqFEgExN2Jn/AHxqOeU3AYdQwOc0bvhwUw6c4vqQoYADsMACJJxOeO59saCrVGZFRvQoJLZIyRODBAmeBg41s27NRYmDYGbkHMzAOOAuhX6tFR4gKw+n+HiDA44A1fa08o7/AHBvoIrw4KlKrWdFFQAeWLmwWJBBH2ABwOO2jN11ehWDjdeWSZKj1cYBt/ivkDgXQf8A1Sl2nVyKVmSVJAgd5yccmBA+7fGtG62mPNLQ+Sqgy3r9gDhoBMnHwY0jqdLG478h3cLI1ZZ4Y2ZcUo6btmQisEf9mNQIappkwCYi8DDQc2ke3xprS6zQpMysWA/hMXSDzOBme/2iONM+oVay7OjQYqlEn/loIODcoZpNwBI/PuRoA7Ok+WAJ9ycj4OdRKA4VKPp26JNns2WMmj/pGb/aNs4BZ6lEBQXMeliADj+7PHJjB7aF3tDFymY4z2Pz7Hsf9Tqx/wDo7dLWcOoampDU6jsiHmR6SwIYCJgYIxzrXuPClKEv3G2pWkeYoc1JBODaikKTJHMHB99Kse7dnn7LCkjByFDf8QPlc5Bu/nH8iBqkp+InAUVKdKspMqHpBmBtBIuAD8scgznTXf8AhXYNVqlKu4cA3eVQpICFc8A1HgqGVogSBjtqe6m+0ovjbb24SZquoA9zCpEj4MY+NOtbfCEWGspnV6ftq6w9KttGmQ4JNMk/+uYn5Zfvqe3XQW23mTD3mLlGCMflTkmPjBOvdt4wAm6QPc5x8xp5teoU6qxghhlSeR8D/TjUHxI+eFWiEl6FVV3em/FSmy/0P8gCfxoRFNL9oQ8orL+igAj4OD+dZbnaHb16bC626VMSYByMcmJB++jvFW0slwQ3mURMe/8AmQFYT3CjVrBoDqo5SnpG7tJE+38p0z6n1D9yqSJYyZ7AA/6/oTqY29SI1T9N6T5lIsQGtBaGPunpwJPpbPufgiBaRoa7cVZrLKtf7K+io1GruCJc1LUOfpVUaI49TfE4HyNafGm3XznqKGNi0/MIBNpKlLsA2kqFF3wfvql/s72BpbWIIVmZ1kRyT2k4EAex7awdhRXdVhMszN8QnpUfpP3u+Nebk1ZZqHP56UtJsfkACI6X0W3YVEfLsjM8CBLLPHuoC591066XtRR29OmTNqBCfeFgn886+2CmOIJAJHt8H7caH3teoE/d02qNcAQP7vJP45jkxA1lSSveaPX9UcAAI+pRVgk5tYEfcAj8xM/cDWPUaF9NwC2Bi0+o+8fMYn30J1Su1OhUYAkhSQIMyFPA5mR+sax6Tvi6hjIMZB7Gc/kGR+NCBIoqdvZa+gbWlQNXyEsDMpI7ZUGAOyiZjsWP4L61RUi9sGn+8nvCzKz7ETj40HRWpTeqCJD1ZQiSIf0gHHK+WZ9hBnOius1Jouqj1vTdVJ4BsYyfzH66YMji7J+aguJ8x5XIfF/h3chd11FmUoaxQ0yJJQOad57D1QoEcZ+NTmzrF6d0WicCP55PHzrv9PYU61JqdVA9KApVuGggifyoJ1yrx/0ult90qUVCI9JGVQMCLkIAGc2hsZkk/OvQ6HXCX+2Rnp8FoezpHMl2uOP3U062D6gAOZBP5GTHzyNJ969PMtcWPPJ++nRWIBz7THHJETJHbPufjSLa7G5mWLlk+w/ImDxHb8d9bMdK/tbUeGAwAZ+yx3rN5chyVOMGf11s6NUkEYlZwTEg4wT3BzrD/hZVh6gskDOZE5x3A51jteilzJa1fcjt9u2NENELBg1boniRxv4lUDboICzLB9iIn+cR8jP66a9H2tFhSqOLmIYkDEZCgD8Z+P01FfsyLUCqzPgiSto/S4n+mj9r1R1T04KT9iCB/wDiNU2AZW7H7Za53nFDH/eiu9zuKdKHRQpuie4B+eTEfodC7WKlVKzBSVuCXZNzNccQZtX34n51gu5UMLwGCBeRPY/6k/nWz9lNJRIAwxQHkKDJ/wCoyJ4MAatfZekcwOoHhYbmpUauoH/MAeWx6Q2QJ9vYDOD21q6zTCV6LNUBRe1v6Dk8NB/Ot+yp3l67MRTAAUD+NuJ+3YfnWj/hwrsfMUvTA4pyCSeYGT6cYzJ1NpW3kupvXHbHHGcoXq29Ls/qx5ZHPxrR1ACpQplPSwIMAQOYxiZjv31ltOnpS3Kl2ZqZAsDY74nvEH+fxpjv9q1ctUpgCmpm7tCgyF7nP4kHUtIQpB/UBzHYPFdfilbUqqKCVtVGjAmJ7GJyTrHddDqUaaVCVBGVScnjB9j/AJxpjVBNO4OtxN5XM4IIE++B/LS/e9bWowIM2iRHJY8D/ftqTwhOhYz33cDH7le167mqnmqVCEenvwCAP5GdM6VYsSSIP+Je2PiP5DnjSql1Bj6ZJM3H7x2/GmHTd4I/eORjCqAce5LAmdLTQl5tcLmAdG676r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9462" name="Picture 6" descr="http://e-comex-plus.com/sites/default/files/flower-and-garden-show-482x2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382638"/>
            <a:ext cx="4536504" cy="312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140022" y="2701369"/>
            <a:ext cx="4215954" cy="101566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Comercializando 203.000 Tm y llegando </a:t>
            </a:r>
            <a:r>
              <a:rPr lang="es-ES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a 106 destinos alrededor del </a:t>
            </a:r>
            <a:r>
              <a:rPr lang="es-E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mundo</a:t>
            </a:r>
            <a:endParaRPr lang="es-ES" sz="2000" dirty="0">
              <a:solidFill>
                <a:schemeClr val="tx2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8" descr="data:image/jpeg;base64,/9j/4AAQSkZJRgABAQAAAQABAAD/2wCEAAkGBxQTEhUUEhQWFhUXGB0YGBgYGRgaHhsZHhwaGBwdHRwaHSggGBwlGxoYITEhJSktLi4uHCAzODMsNygtLiwBCgoKDg0OGxAQGy8kICYsLC0vMjQ0Ly8vLCwvLCwsLCwvLCwsLCwsNCwsNCwsLCwsLCwsLCwsLCwsLCwsLCwsLP/AABEIAMIBAwMBIgACEQEDEQH/xAAbAAACAgMBAAAAAAAAAAAAAAAFBgMEAAIHAf/EAEkQAAECBAQDBQQIAwUGBgMAAAECEQADBCEFEjFBBlFhEyJxgZEyobHBBxQjQlLR4fCSovEkQ2JyglRzk7LC0hUWM1NjgzRE4v/EABoBAAIDAQEAAAAAAAAAAAAAAAIDAAEEBQb/xAA5EQACAgECAwQJAgQGAwAAAAABAgADERIhBDFBEyJRcRQyYYGRobHR8FLBQpLh8SM0YnKCogUkM//aAAwDAQACEQMRAD8AfgRGwbpHM6ri2pAfsjLbdQUxHqLxDL45njUIPg4+JMJNiqcGdKvh7HXUonUjLTyEamnR+EegjnUvjyZvLH8X/wDMWpXHujy1X2DH4kRBYnjCPC3D+GPCqSWfujy/SEPiKQJk9akBXZU4CX75SZimKg9wCAU6mLp41QpJSApCiLFSdDzYG8BqRM9UgykTJcxKVZlEy1guVKJJUEkuS++0FswODA0NWwZ1OI38OZTIQSlLl9hzMElJT+EeghBlzq2WkCWqUEjZwP8AnaI6nEMRAfNYakFHygRVtF2W5YkA85dxNDK8/kB8jDPwafs1jTvP5ED8o58rEKopSe13L+vh+3izW1tSkSiicpOaWCq5uoFST8ItacHMWbwRynQ68tOfmgfExFWHNLUG1Ec8o/rk8lp90sTmJe/y1i4vCqtr1CXvqVM3pCLLaVYqzgGMXtGGQpIh3EqQgJLH2vlFvh5JClBjdY+JhURhVQCHqEtd+8ry2jUYXNBvVoHipf5QAvoz/wDQQiLcepOqTcPC1WzIsw9ljrcjXfo7RYwqlKEjMtyHu6UjXqSffHMqDDaUJ/tFXMzPbsloSG65wS8Tiiw0f/s1H/Gk/wDbGj02rxPwP2i+xs8PnOjYhVpGcZgTlP30m7OzO8L6qnqPUQtCnwwf3s5XjPR8hHqhhf8AjO955+QgH4qpvH+VvtCWqwcgPiIwKqh+NP8AEn84AY9IMxaVJUhgliStI3fnFVasLH92o/8A3Tj8BGgnYa9pBP8Arqj84WeIr8G/lP2jBRd4D4wlw8lEleaZMlgWHtAwzzcfpA4M9Hv+QhInLolJKU0yh1SJ5Pqo9IpmipjpTzz5Tfz6RYvTGNLfCWaLs52+cfBxTRpc9snyCvyj3/zvRD+9J8Eq/KEb6lKZhQVCgek3b/7I8qJKJaSteHzEpDAqWlYGwF1KMBqTojf9fvL7O7rj5/aO6/pDok7zD4I/MwExTjunmL7iZhcBIcAX9YXeIKKVLmgJQkd0FgOpgNSoBmJDD2tvWNdCo6CwDmJisdlYqZcxLG51QW9iXsBuOvOIMMlywSZiDMtYZinRtSAYglKizRoJNgSXsBrrGnHSZ9RJzCIrm/8ATkSk9SkrPqo/KMXXVCtZigOSWT/ygRPLw2cf7sjxKR8S8WE4LN3KB5k/KNY4erqxMV2th5DEDGQVHvKcs7qJPxisEFT9mkqa1gT8IYaXDB22RRzAJcsGFzprDLIlZAwUkDla3kIQ1aZOBNFZ7u/Oc9GFVB+4R/pjyHadishKikzFEgtZBI9YyK7MeEPPsi7imCgIURNmrZJJCspZrh9/SIcPw6WuRKWpCMjTO2W5ChlNlJANyMydiOcTcNFX1VBUonMkuTexJt6QIpquZKQSFBKZMwlNiSpagxQdspSgu8c+wAPv5Tp8K5NZAONwfiMTwYLMOUApKlJCwi4OUtdyMuhch3aJarAJ8teU5dQkHM2YnQJzAXb4tFmix5ClAFKLpKEtYoBBSAMxaySR4NyEGZmMTpITLMla0pLpJUc2+5dwNGN9L7wAVOZm1rbs7Y+UV8TkKlBAWAFhwQ4JGhDtob/tocuEpeWUVH+8L6crD5wtY3iSpyQOwIUg6l1EO1hZwN2LttBrhKoMxIQ7KQHyn8MRMB9pd5dqd/f+fCMlVRBQSeSgr0OkVqtExcua4T2Zlqbm4DhvN/SNcGqTMqpkpROVKDbS5IaDS8LUygmYWUC4UkHUNZmaGDLd4TnagAUacsSrUclH33i7VH7GSf8AeD0WT/1QOQrvrHUH3CLq1PIT0mrHqlB/ONc5Y6y5w53lT0fikn5D5w18OcIUc6lkzVyyVLQCo51gPvYG14UOFJn9qb8SCPn8o6JwEp6GSOWZPotQjEgHpTg+Cn6j9pvrcjhwR4z1PA1AP7gHxUv/ALonRwhRDSnR55j8TBgRsI2aV8IvtX/UYLTwzR/7PK/hEbjh2k/2aT/An8oJR7E0L4SdtZ+o/GD04DS/7NI/4aPyiVOE040kSR4S0D5RFX1JBZJIbXuP73gXNxZST3sp6lMz/uaOfZx/D12aCPl9szQtdrrnV84wIpkDRCR4JAiTKOQilhdeJqSXS41Afy9oCLhjfWyuoZeUyvqBwZs8ePEZMeEwyBN1GFb6Rv8A8GZ/mR/ziGNSoVfpEW9GR+KZLH8wPygX9UxlXriI/FS/7QeiE/B4AUS+845L9yFQV4tm/wBpmDkEj+UQCpZjAeCvekj5xm4L/LJ/tETxB/xm85YlnvEeHwglhaiCCnUKtZ9L6QIkq7xPWCEiqMpBWNQr5AfONROMGIUZOIcmzpxIUpWVgbkpR46l42RRzZn31F+pPzAihgL1hm50giVLKwBYkmwD8tYCzcdnaCYoBmABLMLCNB4o9IYoXrGSVKMmaoGZkZIezkuH0B+cX1L7SblSVJGW8yzjl3SQD+7wsUaDNTnUtWbn7Sj0BUbW57AwRxusTJlhEhlLURmN3u7dVaGFh8jJhgAbCEDTLTZKJBA0KiCT1NtTGQtJXVt7KoyFa3jsJD/CyQuileCkm/8AiI8oHy64U82YJiikGZImgd5iyu/b/Ko66tGfR85krY6KYj0ME8QpwKoaDtJExIOUKIUlJWCAdxlhVg02ke2FSdSDygyXiSFqlZpoyJUsTwp/tEEllM3fdDJA1SUjQXi4vikpM0oWFBpSpaVDQsBMSOV9drQvzZMtUo1C1rWO17PuhCG7gU5DEbsAGfKbxaRgYKlhGdTIkrlgZQVJm5QbkMCCoAHTnCCz9J0FWrbP54/nhJMSxxpszskoKMxyqD3S9vdaBScRmJX2iFFKuaS39RaGCgw2VKVT1AUpYVNlgBKknKSpaVOcvfGZBAYDeNTw5KM9UolYKEpUVAhlZ2TlTbukLUANXyq8hCMWBMNrECEL+eMcOG5pnS5VUAkrIKJrWcgtb8usNVLPCo4tg3Ei6ZC0SwyVKzJBu3mGewHKCFJxrPCnIBfr+z74M3Kp2mccM7gk9JQrRlqZqeSiPQkRMhf2CxymoPqlQ+UUa2r7SoUtmzupvEv84lp5vcnD/dn0UR/1RpB2BnKIwxHnLXDk5q2X1cfyqjpXAC/7MpP4Z01P85PzjlWCr/tsrxH5R0/gFf2dSOVVN/6TGXlxfmo+pmur/Lnz+0bHj3NGgVC1x1iy5ElHZvmmTAhx1BPvaNbNpGYsDJxGgKjaEThmsmInS0vNUmYSFhegLEggG6S403Bh6eKrcOMiW6FDgxcxbFTLWodlUljqlLpPgeUKWK8VKCmyqH+f8mh8xrB5dQAVhRUkEDKtSNebW9QYXpXAiQsKzsl+8lQTNfzUhOX0MZ7OE4cnekH/AJH6coxGbGe1I9mkfXn8pc4GrJk0TFKVIKLACWDmCte9YbQ0kxBR0iJScstCUJ5JSAPdExjUqhRgDHlFMcnOZ4YgqapCA61pSOaiB8YkUqEDiumCp6zMlCZYZCsgAAsCkOebl2irH0DMiJqOI7zJ6QnMSMrO+ob5wl8aYvLmSpUtIWCZ8v2kKSCAbs/lY3ithS5smhmAENLn/Z5iWyECzi9lEwFxGYqeoArSWWkpyvZlWuecZ7rjjbliPqrxv1ED8Vzf7XPvuB/ImBUs2EWOJVvVz/8AeH3MPlFKWdILhBihB/pH0mK/exvMyeQb+fzi9NlFUkhIJu5ygmwZz4QMkG/l84ceE8wIUEqUGL5QbOegLaQ9hnEBOcC8H1igZ0lKspnIISR+JLkDzcwAmAgsbEavtHUJ2Cy1rzFEx9UrTLWlQPIsLsb6Qn41w7VqmFQkzFv94IUH6kML82iMuF5x6tvB8kLCkFKVEBPIs9+URzJc9SirItz08ob8Ow6ciWlJkzXA/wDbV+USzZK0h1S5iRzKFAXLcucYzdYDgLHKiYyWipLlTAB3J38vzEZDRmP4VfwmPIPtOJ/QfgYOKf1j4iCvoznd+ajYsfO/yENXElGpaEKlqyTEEkKHgR8DC1wVQLpqjLOAAWzEEHQLHxUIbMUn5UKANxceWvQwfGMC5Ky+DBGkGc4qMSnIWXWXZraEAkhxoWJLcniJWKTiG7WY3LMoDXNz538bwSxKSKhK5qAAtDZ0DxPeHQ/nC+CRGRLC457zp3VLW2Mbfm0vqxKcTebMfT21aHUa6G0S085RIC1ryuT7R1vfxdy8UUajxi8UWSwsSflCbnPKbeFpUjVN0S0jMCCX06DnaMFJlUk3yE6tFmVPlpHdSc3N7QRpa1i60ZkEd9txsrxB3jGLGBm+yoMuMQHXACcGNrj3fnE1IbzR/wDG/otBiDF5YQtLFxmcHoY2o199Q5y1j+Un5R3KiDWD7BPGcShW9gfEz3DpjVco/wDyI9MwjqnBSmVVp5VBV/ElJjkImNOSeRB9CDHVeF5jVdYOfZL/AJSn5Ql9uKU+Kn5EfeNo3pceUcCuKGM0HbylJNt0qIfKrY/vYmJVqioMQ74QTblzP7eNsBBvAPD1EUTpqZjomJQQl9wbZgfT9iDH1NTumdsmxUoC2fOHD5QbXvoTyi6qjTmz2KtH3YtbroIhwqdKmoKpd0lx94aFiL9XgUUKMCHaCe9PJ9OssygkALtmV3MzZW7hJbKr8LOwjafTrGYAolhWXQrOTK5OUZWU4L/d84vpkp5fu35CNkSUp0ADQyJgv6gRYqS4UGUynKAABLVb2CGe5fk8SU1EBNC3D5nCQmwDLSwLPqSdvC8XjJR+BPoIzIl3YPzYRJUlUuFvjCgzBCwh1nu87C9x5wZnVIBZw50cgekEZ0lJKS4aWlR8VFm9Mp9YXYNQKiNTunUYs0+EL+pLlzLkh8pYZdwzdb3+EA+HMAUqZmWLA2YWf5w8fWAzA5izq6nRvMxzr6QOOKilqUyqfIlPZJWcyHOYqWk6nRkj3w3Qi4z0ii7HOIP4/wCDlSVLqZSs8tSipYOqFE3P+JDnxG/OEpBuP3sYNVP0i1ExCkTESF5gQTlW7HwW2ltIWZlZfuhh1Ob4AQJ0j1YpgTL8k94eEdT4Nl9kFpIvklP4lJUfeqOMisUC7D3/AJw9U+KzpgE12UsAqyHKHZgwL7dYW5yMCHUuG3j/AD8b/tUmRLKDmzmbfvJypBTZ9yfR4FYTxHLXXzkicVIWEJlBjlzAHM22u+79BHPKadMXV5wVGYFvsTYgbsDaPOHK/wCrz0qKQopUzHxazbwouwE0qgYzp3HeKplUq0iZkmrHcA9o3Ds1wGcPFOqxCWugllEztADLSpV3dJSTmGoNnjn3FWNGpnlewASnwD/EkmLeA1BCeycZe0zkbvlA9IZWxLAxdigKRGUVqOZ/hV+UeRDnHX9+UeR1fSbPAfnvnL9ETxMlxaRmKCbM4+H6xTUpKQUlSgD1PvvG1POlJAM4rWo3DLmHUaMVe9t4mw/JMKu5mzGwVbKP3ePM2FS2vUAJ6KupwvLcQZPw4S5oUJoyTkkKOjOQ/lv5RSmcOdrOUiQsdmAFZ1HR9ut7NGYlSqE7Ix7q7gPYZiQ/lvvBiio+1LKtlAuAAWuws3UwPaqpLCarbMgBhz+/jKFFwwkoCu0JId2AABDgavbMIlxTDUSAJYmZ1FlBQ06gfryi/PStCClAQUtlJYjLdrA2cuwPPR7stYiBKnLSC4BB5WIChbbWENlxknfPwmnhLFD4HKTihUUKWzy3AzC7HS41HpEiVqQSQp0tkGjsRlZvQ/6RHmH1fZEqSXSoMUsGI3BBMa1RQWKXAflp57mFHM6Gep90pY+wWoJLhKgPRn97wb4b4ZmzwJyVICO8LkvoUmwHWFqvuCEueXOOg8AYkmVTETCB9oWHiEmOzQf8FZ5bjU/9th+chAtTwTUBaVPLKTZwq+juxHzhkwKY1dO6yJZ9FKESVXE0n7JAWAolIY7Bim5213gNS4vKl1xUpacqpKUOC4Cs5LFtLbwt2BuQ+f7QqqHVGGDuPvHw1QAc/L5xVm08zMViwCbKJG+rnbQRQXWS1DKVoIIJIzA2G/gIRMd4rnS1g0iyJSdCrvBR19lQ0Bf2nfla+xmAia1bBOOUe5OMNMCe2lLWXAQlYzbcnEFcAOWWBkEvfKC4uXfz1844ynjaoT/dygVarCMpI8RrHQ8FxwpSkqOZLAFwc12Y9d7b2bWAWwg94SyobYc49Z48M2KX1tIsVB/EeMaIrUEsFpflmG8PiIQzRFPmMCTYak9I8SqFer4ulibkSFr2AQArvWPO5CXJbQdYB3042/p5y1QscCRYvjCTMkzACuSO8VJDjkHJ9kZg3WDuFYl2yFs9mS5vrt6N6wvYfLC5s2YpSpgQMgWrexewYFsxAd7GC2ErCUTQCE6KHUtoOZsYGlAH1+Pzlu5KaYXnpCU5Qx3L845Nxb3sYp0qDDNTpIOjGbfyYx0qmrpS5faqWES3IdXduNQMzP4xyrjauC8QM6QbIEvK7WKACHfrzjTYwAHnEhGYHA6Ts5oKMslUqQp+aJZHnaIpnDuHHWmo/wDhSvyjj6OMa0a9kfFCfkREh46qvZVKkq6ZVD/rgW4hZnr/APH241DOIwfSrgtHIpQunlSELVNSl5aUgsyibja0KEitShEpKs3sJLhuUVeIeIplWgSzKCcqs3dKi9lBmJ6+6CcmlpFIR208y5gADZVEM1tA0Zr7hz+k1U0tXsc++VcHV9qtYWEslSnU1za19TrGYRga5t3yjsVTgTdwlRS3iTF48OS1j7KqlKfmW90SSsArZTKkzHYEDKoaFnHe1BYW6RmN6H+LHnt9ZoG3SL2JUZRNWjUIX2ZIds2m/NiYaMMKisBQv3lXDOSflpAmfhNWPblFX2naKI3VvpaDWBSZs2Yp5ZQQLgnQE63HSNFLgkYIMVZyMKAdE+/84yChEpHdJBI1OUm8ZGvMz4nNKMkhWZYZAZI25OAekFcMxsIObtFBYYBtGf8ADuYV5M3vC6QWIdTN4X11ix2gmLKVrSS4AUA1uZbVtY5hrVhgjM6I4lhXpHxjUvGsyXX3lBQzHdZ0AbmABpo8X5OJZJalkZXve/Qe4PCfhshSx3TnysfB/Hl8oZKOjM+Sh5gShOrPcgb2INwPU+EYL6K6zqOwmlLrbE04z4TTBaA1M0rRPCuzKVFWUu7lQZKtgzPpraHPFcMlT0NNQ7BgdxyYj4RHhFFLkyhkAA3IABUerCMFelaVpQXAsSC5Sdd+kA9ueR2g1oR5xKxPhebJzdkvtEi7Mxy8xrmgEutUO6S/R7PHTJlT2c+nBvnK5ZPh3k+5TekJXHeDIp54VLDJWCWue9uz+UHUdWdYmpHYMoBgmjGZQD66++GOoxFFPJliXTyys2VMU6hm/wAu5I67Qt4cHIJcAEAq5Elh8/QwxSOG6mfNAkrTYMcxKQkbki768o3KzCuLsSoXlj+/hB+PmTNCJknuqsJiXJDq9nn1gejBwFJ7WYEpOW42CtPf8IvYnga6NS0zm5oDi4vcXuzE+UVaymUZaVlC0y1AMopICrg90nUdRC8ljkRNnEaToQnTNJ9DOpglbpUFZmVLL2ukvb2SHYwa+j/hMYlPmJmmYmWiXnKkMFZiQEC6S7gKOl8sCRPCTLAUlTBgHfTodBt5RaqKarEkrlompkE94ozBBKdHaxAJN9ASYLIVsy04p7gaiRv19kqY/hqKeomU6XWgKZJt30G6bszsWNtXhz4ar6etnrppgnosezKDLU6EapWFJYnUuLXZrOU2bXzFnvqKi5cl3cm/heJ8M4iVSz1zJSJGdScpCkBSR94sn7psPTxhtaZORAv4sbI67gYB/fptO0q4cpbkmcH1+zN9RqEdT6nmYtyOD5EoZklTi4JAce10H4lfxK5mOWU/0mVCVAhFIlRsCJN9OYNtYv0v0qVS3+0pwwJOaUvQB39qNiKWGQZzb7RUxVgducfqfDJsxX2U2WUCyiUnNmYGwdtCN4GVmAypWY02TtUsFAJAzB3UkE2S5L/OFKX9JtUM6h9XByhRIlrDjQeypyQ8Rr+lWpBLoo3di8qc5P8AH0i+zfGMxfpSg8jH/AeG5Zl5QchZ1BATZRdwdiRzvtFDiTAaenQF1M/Kl7Eg620AB6Qq0/0tVJDpFEnUf+nNHr9pAfEsQrMcU4lySqmQokIzIdKui1HMXTZvyhdndU8o+hg7jOQPHBhnFuG01sgTqarMxCFHKlaZjOwBA+zBBLDUmOe/VzLWtCxdJNri7gMRru4howfhucmjnVsupVIyy1FCJZWDMCQ5JIIypt7n5QuVeJqqJvam6yBdAOoa7ly51JO7xjZgwyOk6atpcIjjBzjMu4jgcxMpEzspqQxzrUn7MH8IUkPmGhzHUENAeTSKLhTsNDlJ0udNGHPdhvB2TxbMRSGmXlMpVsrHMLpObMDq4dtIL4amplUC1IltTqDqm2JDM6gczgOljbbziEgnMW9ltShc+3aJUmjUUlQTmDs+m/XqQPGIlfdB0Y+gOsMFMuWpwpihJsC9zuw6NFSdIlqykPoGBYul35bxanGYs8TrwG5QZV0ZSSFJZrsCDbW0TYJNyqIz5SWYkkc7W3i5jFSAgBQdnuQ7abf5n8gIFJlAIDF3c3DFn1Grjk7REJKyNbXbtZt7Y5Sl1aQ6VrUNiFBQ95MF8GrSRM+sTTLUcqQVJyuBm6AaqhUwGuWlkJWEp5KAtv4vDEnEznyDKptSQUN6vBKjIdQUGYSegO0OSaemyh5yT1zC/vjyBn1kbyh6o/OMhvpL/ogxF4Yw9cycmYtJUkX2D8hctflvF2fTSZq5qmCSk2SbMzBiBvHuFcQJky1IQhDKO7kizeeg2gZUrLdp3nJukAI8Cwt7ozlm1b8p1a9AUBd+pzLtDTzFFX1dgwIUHLFtG1G/P9HjCOE5iZDhTpbMWmM/NgD4tCTW4pLlyHlqHaqsSkMdHLlr673huTxwpCe4hk5QkMW1AYp5N4fCMXEtccaVyPhNQ7PLFOg93uEJurMA4ynYvrY+A31MSoWMhLDvXLc4TpeJzlryumW4zKJ+8zgX3J5dIPUk5KkpQdTaxMYrKyqCMYIRlc7SzxCSJXaAd5AJSNytWVKQOdxC59JdVmXJG4SSR1OW3l84ZcUxNElHazGIR7CfxzWs3QX+O0c4xqqUtMorcrVnmH/Upx7gY10LuCOp+giFbqemfnKHbES1pBsb+BALHxuR5mGzBsYmJCVomFLpGhb15wmgBvdaLVDiapQCQlxcOS2vlHTRe7M19g1gnwj1W4RUVEhdUtJmABwVPnKRfMEN7N+bkO2sMPDyZ9RSpo6iTkTLTlX2iVAlN8mUEO+Vr2ZtmaFLt6umOVCpyUhlBsrFZZTPoU689g12iX/zdMn1FPMqUg9iSFZTlJzC4zA6OAcu5AjKyMDtM4ZcwpwjjFLTCoppslAX2ykZyAoLRmIRmUp/ZdrsG6kwax/GfrCPq6iJEtcpSlrDKyIDbaXGngYQcfp6NdT2tJMKUKKQtBSqzuStL7WFuZOkHOI8JlU9HKlypomzJjFZJ1ZLEpb2UOwY89dYFwCQZaNjnyESqxUlJaUtakhfdKgB3eenPT4CKZQEqLp3OoIMFcFwxUyZ2YllarEAOWAudPIctt4N1nBNcFAKlqImDMACgZQNfvasdIYDp6zY3FpnZNQx1+nlE+ZNPdzXbR9QNLdLRKgu+xOwDP0Zr84vVFH3MqlZi9rAG2xHMRXmUq0LY+zcGxDpNtDFkGOq4+vQ2oAHw8ZAJamzPYkpHN9dPMRqmWCp9Q9x8xyixTUJynKx8SxDXs+uoiTD6EqVMSM6m0AAHmXNwPfBa2AKg7QRdwzFbLRluXkBy2lQISCydSeloLcK41NpZpXLy3SUqdiOYPjaLHAFNTmsQKxsjKISsApJZkhT927k+IA3gvxpgcn62tVGApISkmXLSWSpmZJTZyLtYOYWeeDLv4xWQqn5vFudiM5QmJzqCJpzLSCQkv7XdFgOkUaWgWe8ElKQHzBLC2+lzb9vDRw9g0ufLXMCVlTFKAkoKSoX72Ygs7act4odjOpahcqY2ZgUhrFKhYsptbjTUGLG2QJzu0zXpI98ZuDODEViTPqCtMpBKZSUBAHirMk5r+9z0g7jWDVMinFFISJ0maogKYJUAXWpJZTbHvWF2aJMR+kmnFEezSO0KMqUastmZRFwxibgrjYVFIVVJQFoXl7tiQkJIURsS+gt8IWdXuEoYilTcBVJmKlqQmUEgLC1ELDubd0lib6wLXw9UOSuUshJPeR3gwsdC7OHZokquP6hc5UxKloluzCzpJsWNhb4wycH8YpWtNME5Ud5WckEsXVfXMrMefnB94CD3CZzrFykPnSVAB9fIaaOQfKPcAlicFnJsHAuzMzDkwaGjjGippdQVSCWWhWcE5mWSn+Fxzta0DsDTKSuYUMlOazaMwJbZnh640ZEU4wcQpT4RLBSUuCLgblum+8TzcFmqUclsxckhg/jAyuxokvIm5cgeyUqSo8iT7O8WsK4q7X2jkmCxA9lXUfl8Y0VoTzMHEtjBZwsZR8jGQSRjdrhLxkN7H2wczmVEgeyQHI7pGrPe8OmEYjSiUET8pXl75Ukt4OQwH71gYvEJFTKkywjJM9kKe75dPAwJx7AuwlhRmFWdTHlYb3JJBjkX1LcoRiRv0nURWrBZDkSlnldrNMsgALORwQAly2vTzgtOwtQldsJzAAKCMvTQKze5t4iOFSBLQsPoMxvqz3O14ucK4QaoK7ReVADpZTPc8wz/nBs3dAB5fOOQMF0MoPXbb3mRYSDMQVLJBPsk3Ba2g3g3g1QlIYSmmgMo5iXO7DRL8gPOBC5HYqMpE5wg90N7JJBu1jtd99BF3B8RTLSSs/aFTAta7b7Xf0gLV118v7R6qVQBzgfmZ5VU6qib9oWQg+zy3Lvp+7wYkyUAlQBCiLkNYfdBJHL7o/WBgmvmDk/aJQpXNLBe3NT38BBlckEBJO5LW7xfZ9Q3lrvopUIPd/sJhuuD7DYQLxFhSZozg95I1sMwcDQWBBPvjn0j2gBuoed2+cdYn0jI72+x1219I5MtDTCB91Z9x/SNtDtureyY7OmI+8SVhUkFBsksFqCiok66kkDUdbwtz0KCApRVkF+61zoFX0jVWJrUnvus/dKtEjonQRiKpSyEK073qQfzhjDfMWTky9gOKdjNROCAtnZFg+ouToN/Jo1xnF1VM1JMtMkZSEBGjbuQHZ+dg3UxXFWteWWAlLBkkdB+W0VjVCS6XJD99tz89jC9Izkc5eo4xH7hvjWRSUXZISorBIOYIBKtXcFynQAnYdIvo+kp0Spi0MHAUhJzFtCoEgctD4PeOa0coErUACHte/T3RomY1323fVx8uXKANSmGLWHKdRxugRiFRSTRL7OWp3mBu8wCkht7BR9NdhPGcsU88zH7QFYbMAXtplBuAHDHk8e8McZSZFFMlTwFKlP2aQGJBHdyq2W+a+oF4s4njFFVYa7JE+WArKbzCoF1DMwJB5jpC+8D7OUM6SPbN+E/wDw40836yhHbd4qCytJSkuwSQWfKAXF3LbCFzhijXV1CZAmBAWC5BAKZYIUWIDmzJ8W6xHxFwrPpZaJk4EImlgHCiCQWCmJa2nhFngziE0kieEy3XnzBTBwAAMvUOCX6wRGATzgZzz2hDjngddITNp88ySEMpSijuqJygEggl3eybbm8DMA4plUPclomE5E5wtVioh0kdO8OW0OMzF5tdQzBlBORyAq5UkhRSQbDQs/MaXMcjftB2mUBLtobJYAeMWg1DDSN3TlZ03B0UtPh8uqSoCegAgWZS3YpIFydQ+sJfE/FM7EZ0odmlCUKBQncq3JUdB0HvihKVnQmWkshDnUu51J67QJqqcoWzlme8Nqr73tgPZtCU+kKFZSRmd1ZSSA7PsHjbDpyUzE5ycoWnO17AjNbqIpUNmcskm9nsP2YtWZSUgAEuFbsHf1cW6RZXGxlA53nRPpCraGdTSzIEvtQQxQCO6wJCgByIZ/zhDkAJcg66B/3aNKUaEgkJNxs2nNngevFAlSsqbOWudHtbwgUrIGJbNneG8Nr5ZLZsqnu5IglKKcywoAhSjp0ADhvCEzEaFQImAlaV94Hfb9Lx5RYnMlmyvIw5aP4lMosSMGOFZw4FjNKIBGoAbW+94hl4QooylOWYk6/i0u/T5RWp+JlgJKkuHLgHk3T3QdpOKJSm+6eSg3vdvfDFWxRyg6oP7WaPalKJ3IBb4RkNqK4EO6fIv8oyK9IaTIizhmDKlzQoBAsbkm5Zu4Dy0J6keE1XmqKgU/ZpJlup8wAYJ3Js17xeocXRMBUrIQFEZXv6a3F41+soloXMQkBRuooz3G4VnN7PHJ1knLDeegatRXpU93nBsvFUy+6pIylglQDgNoGY68+frFWZitz2aUhH3QwcczbS5cNaMmVUqYns0KysxzMLEP/FdoXqha3IJAFxZx6cubQ6uqtjnB98u3ixV7fDEY6bFZEqQE2UvvBVtXJ1590i726RRVOSogd7KRm89fDc+sBKcALaxJ0ew3HrFiTOUEggEKFnZwYctYTJHWc9uNtsGjYCPnDklCkpKUm6WUjVyOfUcxaGNeRF2GdWwueg6wj8EYhOPaS5cvMbOvTIC+25J0HTlo3Yd2cr7P2l3ch1qc65iAyfA9LQ6tMDMysMHEg+vLK1pTKJUEsCrupzGzOdfKOa4hTKlVExBAJCi52fUt5mOrGQ10jKfxKufIaerwlcXyaYFAlLzTb9oAXzf4lEWBgiMQG5RbS55RepUBx4t8orBHSJwcrHfUQBi5lcsJZTd7QAHkSHPKKNetGUN7Rup9m+cbJYguO8ouTz93jFapI0sGt+3gBzhGFsJpiFMEhKSGKi/JnPVz/SIaiQe8jmLF93A9GBijOx9eUIlgIbfUn1sIIzKlCsuTMzM5GpJuX5eMEwI3g5lVKFGwAdgVPqObczE1XMSAk6BNm36v6iJFKZKmIKyBpoLMb72+cV8JSohU0q1J5MW5u8Vz3kjTivFU+opBTKUnIyQDlLsC4u/TU6+cCcPWXSiYpKAlJ3ZxYDxs8VZ80JWkuD/hH4tBbfW0QTcylFSt2HUB3I6b+sAFGNoeSeclr61IJl3Uhbd0E7NlcFgb+jxVVKKUEB0gKdn/AHtEGJT76EKB3G3R77RYwyaS6VBwq4J8raf0hmnSuYGcmeUsxSSSHG5HNum8Q1lSZi3OoDPYPcnbxi3jEo3JDXA8RzDQKknWG0qD3oFpxtCOFScwU59m4HPn1i9UFGbusHGg0Jb3QPoAwJLEfh+frFynUQoLKe6FNz8r6wl/WMYvqiWKEMcpPdINms/SBdXgMzN3Q/TT9DB+SZarpTlL8mtzLecTTFKvluWJS8aaNxBfpFo4XOWlISk912Gik6PY6i20VJmZJaYl252V66+sO2EVEx/tsuUAqcuGHgrkdxa8MKKCRNCe0lpUVGwUAeuvK3wh2hZQzOcS5AMtJSC19WfX9IlmYecgWGb2T/m/ox9YYqzDUJWuXL0QpmdyN/i8eYDSicJsqYMjF0zNEkjMA7+LW6xqQhUGYkBixEVOyMZB+bQ94guCCQQ24tGRoCgxesiBaDHZkhwlKbqe4uPDlDbO4tkqplISnPMKWKNNbEk2B8r/ABhRRhK1kOCACA3TnyfUxfOFpT7IdTGx8LHy5n4x5LiEosYZ5jfb952UstAx0gGXLcqdrC/UA7dYuyaVSkuLA+ydX6GNqKhVMWCEkoBAUdB+sONFhXdACu7/AJRb5e6GcVxIpxF1Va4oUmHLUSnU6/0gxhvClTNsGQg7k7eAv8It43KTTmWu574zjdSLuBsC3hEdVx1Ny9nSoElGyj9ov1PdT6GGcM/bLrPKESKcrgQ7QYDJoUqXMnEPZWZWRJ6MDfexeKdZxjLQMtNLzNoWyJHhZz6QlVK1zVZ5ilLV+JRJ+MepRo8adWOUzs5MI4ji8+e/aTC34U91PoLnzMRSEJAsIqFbbxOlQ3vAkmDJFrbaI1KJiTLbp1jRZgZUqEWtrGlTL0Ph+cSqntYjw6jpvGtWglAX3e97IB9XDPrAhDmFtA01BdyGBMGcFAYnkL+HP4QKmIJID6bcoJYVMKC1i/PT+rtDrCNO0WoOd5doZ4KVdrYHR9NNOkAZVSsDKFFgXA6823gxXTAUBP3h7VtHgShwoKcg8x8esVUR1kfltGTCElSAs3J3ZtCeUGJtIhRzMxIAtuRz5xTwGo7RF2BFi3790G0yxziOoztOhRWCgJES+KJQTOSwZ0D1cxVpp+W22h9xPwglxZLBnJckdzk73PWKFCrKO8lwfdcD5xT+oJksXFrAS1ilSCkJAGjP4bfCAsswXxao0HUejD8vhA2XTh7rAHO5+AhnD+rM9xGZap1EJSoc4tLmjKi+ouHOu1nbrEbpQlSAcwdgbeLxqjQeAPx+UIs9Y+ccvIQjRTcrC7WLHqXaDdCpKjyv7+X6QDFghTP+ij8mglh8q7oLHlzsdR4t6wyqzQMYlMN5d/8ACFic7FUtWoe4LM4fls19i8aykTZMwSQZiitQN/Y9oKCxuBq4fXXaCtFVlLdoGFg+27dRpB+SsHRiI1qVPKVnPOcyxupV9amKDjvFiP3zi3R4qFOJgzP95JYj0bxfWKdXPSqYsmzqN9d9xr6RvTSWQQMrEi+v823gYx13lT3TNtnDEKNY9/8AWWVYIVHNLmqCToFFT9Xfd3jIhE89fJQHuj2NPbr+n5zP2B8YyS8PQbgN4Ej3AxYVQpSCwADbc4XuHMXSgqlTFnMD95yeofx2g9W4okJ7tydPzjyl3DX9qVUEj5fGdFLE05ivXYupCQhEns5YIAKiHN/wpv6mHDDSMoILhtY5zis7ObEtz5mKSUMNS0dbi+D9IA3xj3zIl+gnbMZuOK+WpSEoUFZS5YuB0fnrAApyqItr7tvdEBTEyl51DmlISfEWf0AjRRSKawgPKJsfWdRkhPWNkkmIinWN5LvDIqYJfOLNOA8eZIsSBAky5rPlk6CISltbRdeNFSogklXtAEqSRfYsdPW0U5y8/wBz3t+rReWnw840TK3iYhaziDRSnx5xLTIIUDyMEEptpEa5Orb2i23EESOrUVAlhdIv5v8AKBCILGWWAtbziE0l7REyJGhPh6oSHSo7u+3L1hnSQRtCnhsoa75gGOhsTElWScwUAGt+zvrFM+Jpqu0rjE14lIM5GUvlABZjv+UU5Qe3jEs6TlKdC6QbdfnEiqRWQKysk7/0izgiIZtTEylVyyT52+UVFIbaCuQs2zvESpAMWuwxBMp06MwIGvi1vHnrFozwm5BtY6fttI27DKbEXvuL+kWFzc0oImNm5gOdd1OfeIFtz7IxQMTaXWkSwMr5S5NtDyB1u/qINUcxMwOkv4awuTk51FR8tv6RtIUpJdJII3+R5iGKdsGAecdZKiAyu8LOd2BdviI9TPKFEyyw5f1ijhONoLJmshWmb7p8/u+cM6sGcZgQ+ttIpq2O6GTEC4fg6kAlJlrSo5mUA4f/ABMQ0bKw9Q70tMpXPujzGaW3vEE6rDwxDZXsQdC/uiHD6XsnCAATc6363cRyHUrudmnQXiW67xcqKJ1HNROd2mTAPIBTR5DkZq+Q9P1jIrtW8fmfvGi2r9A+c50utCFE5AczKffvAONPxZoypxFK0hJzJG7ZS/ibWgRKmEqUk3YBvC5+cThI3Z47JnLLGXKinl2HalVrMlwOj5rREaNH/uD+FX6xpLQI3IgZUhnSA1lJ/m+YiKlkjvHMm50fkPCJly0736RtLljYRfSTMkTI6pP+oR6mU2mX+JP5x6EchHihygZNpMmSSNv4k/nGwp1/hJ8L/CIUg8omRzisSbSQyFAeyr0P5RFMKxqk+YMeqUI0Cz/SJKkao2AtrEyVnmfUxtm6xckhaNVFt4nVNPjGhL6t6CJJIEDlEqUxtKtsH8BErtsIkqVFStPWNzsCPHTS0WBfYe/84wJHKKKgnMIGV5rqOgYWG1o9AIDOW1Z7P4ROpI6+v6Rp2Y6/GClSECPF22iwmUBv+/WPFJYfpElSvmJEeptG8tD7j3xsZR5iJLldZI8IwLix2RiPIXuLRcqe9nBjh/G5lOWzOj8CnI6gbp+ECEJ2j0JO8WDiTlOr4HjUisGVJAXuhTA+X4h1ET1fD5+4dtNv0jjylZSCCQoXBFiD0I0hz4c+kRaGRVgzEf8AuAd4eI+946+MEypYMMIxWhr6isWcjpHsMMjEaaYkLTNllKrjvAfHSMjN6CPGM1zgU0NNU3IR7L1jIyHNziDLJjdMeRkV0klY6xal6R5GRDylT2QYljIyBPOSYdIkRGRkSSaTI0MZGRJJMIwRkZEkMjXrGCPYyLkM2EeTIyMiCSeoNo2TGRkUZJsY0MZGQRlTw6iMUbRkZFDnLMike15RZjIyLkkR1iRcZGRUqRrEbI0jIyLlT1WkaJjIyIJcHzEhzaMjIyChT//Z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9466" name="Picture 10" descr="http://www.proecuador.gob.ec/wp-content/uploads/2012/03/FERIA-FLORES-CHICAGO-BAJA-RESOLUC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73971"/>
            <a:ext cx="4248472" cy="303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4644008" y="4665330"/>
            <a:ext cx="4215954" cy="7078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Representando para el país un ingreso de 728 MDD anualmente</a:t>
            </a:r>
            <a:endParaRPr lang="es-ES" sz="2000" dirty="0">
              <a:solidFill>
                <a:schemeClr val="tx2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5424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920670" y="1412776"/>
            <a:ext cx="7344519" cy="923330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MUCHAS GRACIAS</a:t>
            </a:r>
            <a:endParaRPr lang="es-EC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5" name="4 Imagen" descr="Ing. Biotecnología.bmp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76256" y="3943520"/>
            <a:ext cx="1944216" cy="1861744"/>
          </a:xfrm>
          <a:prstGeom prst="ellipse">
            <a:avLst/>
          </a:prstGeom>
        </p:spPr>
      </p:pic>
      <p:sp>
        <p:nvSpPr>
          <p:cNvPr id="9" name="AutoShape 10" descr="http://cancilleria.gob.ec/wp-content/uploads/2013/07/prometeo-ecuador-300x161.jpg"/>
          <p:cNvSpPr>
            <a:spLocks noChangeAspect="1" noChangeArrowheads="1"/>
          </p:cNvSpPr>
          <p:nvPr/>
        </p:nvSpPr>
        <p:spPr bwMode="auto">
          <a:xfrm>
            <a:off x="765175" y="-122238"/>
            <a:ext cx="2857500" cy="153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0" name="AutoShape 12" descr="data:image/jpeg;base64,/9j/4AAQSkZJRgABAQAAAQABAAD/2wCEAAkGBw8PDQ0PDw8NDA0NDA0NDQ8MDQ8NDQwNFBEWFhQRFBQYHCggGBolHRUVITEhJSksMS4uFx8zODQsOCktMCsBCgoKDg0OFBAQFywcHBwsLCwsLCwsLCssLCwsLCwsLCwsLSwsNywsLCwsLCwsLCwsLCwsLCwsLCwsLCwsLCwsLP/AABEIALcBEwMBEQACEQEDEQH/xAAcAAACAgMBAQAAAAAAAAAAAAAAAQIDBAUGBwj/xABOEAABAwIEAwUDBgcLDQEAAAABAAIDBBEFEhMhBhQxByJBUWFxgZEVMkJSobEIIyRTcsHRGDNVYmNzgpKV4/A1NkNWdIOTlKKys9LxFv/EABoBAQEBAQEBAQAAAAAAAAAAAAABAgMEBQb/xAA3EQEBAAIBAgMECAQFBQAAAAAAAQIRAwQSITFBBVGRsRMyYXGBodHwBiJCwRQWIzNiJFJy4fH/2gAMAwEAAhEDEQA/APbl5Ggs2BKCDm/Fc7GpTY6/tVxy35liS0gBWplpEgV2mUqBUCmwKARQgV1m0Cga1IBUCAVQKgQCgFAIoU2Es2gUAgFqQNakQwtyBrekCoECU2Iry7aCoFkJTSoPb8Vzyiyhr/A7FXHL3lia0gU3oMFbmaGumwKgU2Es2gUAt6DVAgEQKgQCAUUKBKbAs7AgFQ1qQC3Ih2W5ENaAqBAlmgWVQXlU1rYECUAs1UHtWMosoa7wP/1JkWJLSBTQa1LoO66TJAloFJA1vQFQIBXSBAIBQCKFAlKBQCmgLWg1qRAtyBrciGtATYV1m0F1m5KSxsCmwlizaksKE2gVAoBZqoOas2LKQPmkvvLFi2gV0BJAIhhdJQ1oCqBUCAQCgFAIoUCU0BNBq6AtSIa3IBa8kF1LkC6ncuiWbkBZuQSztQloFnYFoBCzljsJc9qFQIgRQmgiFNGyarPAqVlvt9yBSQOy12gV0GqBbiGqBAkAgFNAU0BTShXSBXQFdBoBNhLPcBS0JZ2oU2BAJaESudyVG/qsb+1dLF6WSQBCxljsRXNTQCqBa0BNAAV0p3WkF1Q1qRAtaDsmgJoCugKgQCaApoCaAmgJoCgSAWQKKSgFAKAQCloiSsWqgSudrUhWU0q9exzCgSgFmzYSxpQFrQa1IgstSAstaDsrpBZXQLK6DVAqhoBUCaAoBAJoCBIBFCmgKaCWdAU0BTQEUlALIiSsWrpAlc60SihTYvC9crmECUDVBZNBJoBNuth7VfCeYofXQjrJGD5Zxdccus6fC6vJj8Y1OLO+WNArYz0zu/RjkcPiAk6vivlu/djb8ofR5evziwTX6Nf72Efeu2PLL6X4Vm4/am11/Aj2rrPFE1pAgFQIBAIBAIBAIBAKAQJQCihNAU0Es6As0QJWK0iVixSWKqJKxVRusqyAV6ca5JLoBBF7w0EkgAdSTYBMsscJcsrqQk34RqqvHY23DAZD5nus+PUr4vU+3uHj8OKd9+Eerj6PPL63g1/yjVTbRh1v5Jth/WK+dOu9odVf9OWT/jP716v8Nw8c/nvx/RfFhk7t3tZf+XlfKfg3Zevi9l9Rnq8mMt/55XL8p4fm55c/Fj4Y2/hJPmz4MPkb/pI2fzVOxv2m6+pw9DyYeWeOP/jhJ89vPlzYX+m378qyG0r/ABnmP/CH3NXqnT5+vLlfh+jleTH0wn5/qsFOfzkh9pH7F1nDr+q/Fnu+yLGst4uPtstzHXqzamtoEAgEAgEAgEAgEAgEAgEAoBQJALNiolZsVEhYsUisVUCuVWEs6aKyaFoK6RzSBXSIrq6lsTC93QeHiT4ALn1HUY8HFlyZ+U/emsMLnlMY5wmerft80HzIjjH6yvyn/Ve1OT3Yz4T9a+jJx9Pj4+f5ttR4JEyxcNV3m8d0exvRfoOl9jdPwzeU779vl8Hl5Orzy8Mf5Z9n6tmGgbDYei+vJJ4R5akqgVAqBAIBAIPIO2bjrEcMrqSGilZGyal1HNfDHJd+o5t7uG2wCDSYxxhxfhbG1FdDAIDII+/HTSRl5BIDtF+ZvQ73CDouNe0aoHD2HYpQEU0lXVthla9jJgyzJhIzvDez49jYXAQc9S8ScZyUba6OOOWkdCZ2vbHQkuiAJJEYOc9Dta6DteyftCfi1NV80yOGehDHyyR3bDJC8PIfYklpGQ38OhHkA4ur7RsdxitlgwKLThiuWuEcJldHewfI+buMv4N6+1Bk8N9peKUOJR4dj0YGo5jDM5kcckJfsyS8fcfHfYkdN99rINr20cb4jhdVRR0UjI2zwSOe10Mcpc8PAFswQbbsu43lrcJrKmue3WoJZ+YcGNiAhbHqAlotb6Q/ooPM8F7WcbmrqKN80YhqayCMgU0QvE6YNcA7L6kXQdf2wcdYnh2J0tLQysYyajikyvhikLpnTSM+c4bbNagxuZ48/MRfHDP/AHQbziiq4pZT4XyUQfUOowcSGWkcG1XduBmNvrfN2QcDh3aDxTU1klFAY5KuIytkiFPSgtMZs8XO2x9UHZYvxLjtDw5LV1mWnxJteyNuaKnc3l3Zbd1t29c3qoNBgnEPGddTR1VKyKanlLwyTLh8ebK4td3XOBG4I6J4D0LgetxeOlrZsfDINEiSNw5fK2nawmRx0iRtbxWbFecntB4hxqqmZgsQgghs6wbTmQRkkNMskvdDjY90eR62unbJ5m2x4Q7ScRp8SZheORhsskkcLZtNsckcr/mZ8nccx1wMw6XvuFjLCWbiyvZFwsbACzo2lkW+xNkCsQqYXSI03EpOnH9XOb+223618T2/Mrw4a8t/28Hs6KTuy+5taOFrI2tbbKAPf6r7XTcOHFxY4YeUn7v4vHnlcsravXpjIuqjDnxSFnWRpPkzvn7F4Ob2p0vD9bkm/s8fk7Y8HJl5RhS8RRjoxx/SIb+1fOz/AIj4Z9TC34R3x6HO+dU//onHpEP6xP3BcP8AMHLlf5eH87+jp/gZPPL9/FYzG5D1iFv0i37wvTh7X6i+fFPjZ8455dJjPLL9/Fn0mItkIbbK43sLtcDbrYg/evo9N7Qw5rMbO237Zd68/GW/npw5OHLDxZq97iEHz5+Edf5Tw+3XktvbrPQZPEOE8YYvEykq6aGGnMjXuIkpo2Zh0Ly17nEC/QBBf2s4AMM4VwqiDtQwYgzO8bB8r4qh7yPTM429LINPh9LxUMDbJT1DfkvknuZFFywnFLY5g3uZ72v0N/JBsuyeGCXhviCOlZJ8oupZ2VF3B2oHQSaAjsBYfvgsd7336WDL/BsrIRHiMF2ipdJDMAbB0kIaRt5hpJv5Zx5oNT+ERURTYlQ08NpKmOncyVsYzOvJJ+LjNvpdTb+MPNBf+EAC2uwYE3c2mIJ83CVtyg0vFGIOweu4qoAHBuJtYYdu6BJIJLezTllb7RZBi4rhPJYnwtAQWv5PC5pQeomlrZJHg+wut7kG7/CDYXY7QNacjnUEDWu3GVxqZgDsg6A9mvEf+sM3/N1o/Wg9hpWFscbXHM5rGNc698zgACboPAuzP/PXEv5/Fv8AzFB3nb5/kCX/AGqm/wC5B59wFwTjVXhlPUUeMSUNNIZtOnbUVUYjLZXtd3WG25BPvUHe1fD9fS8L4tTVVW/Eqp0NTK2UySyu0cjTpgv36Nft6qeo0n4OFXFyVdAHN5gVYmc36ZhMbGtd6gFrvZf1UzWOc7bpmVHENDBTEPqWRU0DywgkTvmcWMNvpDMD/SCY+EK+gWj3rhptY1q6Y4M2prrpljheGOqYXSMlLEHtLXC4P+Lq54Y549uU3CZXG7jTYnXmKTKw98NvZneGXykb4edwvje0Osy6fk1x3+aT08Zr3ZT0++fB7en6f6THd8vt/tWJLjkzvm5GD+K25+1fL5fb/U5eGMmP5/N1nR8eP1t1bT05ntq1II+oH7/A7D4L0cHTZdbN9R1Mv/GX9z8nPPknF9TD8W1gwqBo+YH+r+9f9S+3w+yej454YS/f4vLl1HJfXTJEcTOjY2ewNavbMOHjnlMfhHO5ZZetqmXEoGdZGn0acx+xefl9p9JxfW5J+Hj8mseDky8sWBU8QAX02En6z9h8AvkdR/EeE3OHDd998J8P/j04dFb9a/BTgk75qlz39/LGQD0DSSLAe665+xubm6rq8ubl8dY6+ybs8Pm6dVx48XFMZ4brol+qfNCDzztG7Nflmrp6jnBScvAIsnLa2fvl17522626IPQ0HJdpHBvy1Rw03McppVTajPo6+a0b2ZbZm2+fe9/BBs+HcDFHhkFA6TWEFOYDJk08433y3Nuvmg5zsz7PHYI6rPOCsbVthBHLaBYYy6xvndf55QaLifsThnqnVNBVOw573ukdFpmSNr3dTGQ4Fg67b9drDZBlcEdkFPh9U2rqah2IVMTtSIGPThjkPSQgkl7gbkEm3ja4BQbHtD7OvlqopJxWClFNGWgcvr6oLw6987bfaghx52YR4tiFNWOqNARMjini0NTmI2SF1s2cZTZxF7HwQS4v7N/lHF6PERVinFG2lboctqamjM6T5+cWvmt0NrIKO0jsvONVkVTzvKaVK2nycrr5rSPfmvqNt8+1reCDk/3Ph/hUf2f/AHyD17hfCORoKWj1NbloWxamTT1LeOW5t8UHJcM9mhocaqcV5zW5h9W/Q5bTya7y62fOb29m/og33H/C/wArYe6j1uVzSxSamlrWyG9suZv3oPMP3Ph/hUf2f/fKDuuzXgD5FZVsNSKzmnREnl9HIGBwtbO698ylVy/EHYhFJUmfD6x2H5nF2kYy9kZPXTe1wLW9dt+vVTuNNtwH2S0+GziqmmdXVbLmJxZpxQuPVwbcku3O5PuupbaaektarMdG0lpAgxgvBHWphdIymF0iOb4rPLwvliZqSSyNzxtIEs7GtJcyK/V9hmy+OXw6j53V+z5yTLtvb9JZ3Zeevdv17d67vd5+j0cfPZ2y+Pb5T9+vuGEw0NdTMmpJs7CLF7D3g/xbIw/Nd6GydT/DnDhJx5S45T19/wBvu+DWHX8nr4xreImsw+Az1M0TIQ4NDjcPc89GtZuXHYmw8ivkf5Y6vky7eDWf5fPw/N6J1vF/VvH8zp4ZXxskbFPke0ObeJ7HZT0u0i494XzeT2V1vFlZeO+Hu8fk7Y83Fl5ZT5fNLlpfzUx/3T/2Lzzoept/28vhW+/D/unxiYw+oIJEL9h9LK0n03K9PH7H6zP+iz7/AAYvPw4+efw8WZQ4E6RrXvkAY5ocBHuSCLjfp96+t0/8OZb/ANbLX2T9XHLr8J/t4/jXQ0tKyJuVjQ0faT5k+K/S8HT8fBhMOOaj53JyZcl7srtcuzAQc3j0dRzJfBqsc6npotWKMPLA6tj1LXBFwwuO42G6Cmbn2AMY+oeJJ6mja90bC+Fr3tdFVE5bEMaJBe1jdt7oMZ9TiJlrBmnjytrQzJTOmYyMO/J3x3jDXuy2Ng9xOZ1xcAAK4+akMMkgre7FikLQ6IvbKXNY6PO0wtcGmzgM7RuwC5uC4LBX1DaqBhfUtPNwwiFkMfLPp+Szlpdl2fnBOXMHCw2y7kKKGvr3B2pz7YTyL5X8q91RGHa2uGDRbmOZsAIa02DnFvmgyZjUkuJFXovp6Fk0rqWPnHQa9Vqd1rDd2UxXba4DycrXFBFpr9AuY6qZo0s76dgp42OnLZ3CASMybOMYbdgy9dwD0Ds0AgEAgEAgECUCUUrKaEgFZENAkAmxjtXgjtUwukYSXSVGLimHRVUEkE7dSKQWcLkEEG7XNI3a4EAgjcEBdePO4XuiWbeI49wpjGCVUlZQy1FRC45nzxDPIRfpUxb5/wBKxHU90r9FwdX0/U4Tj5ZJ7v8A1fT9+by5YZ4XcVUnaNDV11FU4rTulbRMdotpLOh5gkfj3RPPUe07tba29+uXs3LDjyx4Mvree/d7tk5Zb/M9Npu1LBXtvzemfFstPUNcP+ix9xXysvZnVT+jf4z9XX6XH3qKrtbwZl8s805HhFSzC/veGhax9l9Tf6dfjEvLj73J432vT1X5NhdJIyac6UUkxa+fMdu5E24v6km3kvXxeyZh/PzZeE82Lzb8MY9ZwKjMFHSwHd0FLBC43vdzIw0m/j0Xx+TLuzyynrXeTUZywoQCDncYnqDXMhidViPldRwpOSBDjLlzOM46W+qgqquKHxNkkMDHQtfiEMRE51nS0kcjnZ2ZLNa7RkFwTbubd7YJ1OPVTJMnLU5LeRD/AMrfs6qnfEwD8VuBlaSfU2G24UycVvDYzoRlwkeyoa2WVxjy1jqbM0iMgAlj3AvLb2sPGwRmxEHWqRT0zHAVccM7ZY+eOhNpOBDozYE5uhNtgeuwFTxJLGZ5zGHQBuIRQRicZtWi1S9z25O6H6bhfMbWZtdxsG7wqtkldUMmjjikglYz8VK6VjmuiY8G5a037xHTwv42AbFAIBAIBAIBAlAKKSB2UAoEpugJsp3WeYpNSPJc/p/sdPo6TV54VMLpGTutwSC6RDsto4vjThakkPMuw6GtaGkVLIWaNYW+Esb2WLnDe7Sd9rWtv2x6zqOHV48rqej09N0/Bz74+S9lvlb5fdfd9l9PXz8OQZwfwxUi8dZPQuvYskqBG5p+qRO039xXs4vb/J62X75prn9h9Tx3x4rZ754z4xdF2bYC17QcRqJyQ5xYyppiAxouXOyMuB4XuNyB4rrl7d5fKdv7/F5Z7N5L49l+D0Hh3hDD8P3paZkchBaZXXlnIPUZ3XIHoNl5Ofq+bm+vlue70c8cZPJvl52ggEAg09dVytq9OCmhmk5XUc+SYwvyZ7CNpEbr777kBBh01fhsrmSaMYlroYg976S5LZ2jLDPKGloLgAMrnb2aPEXC+LGKGaPXa10rXmnLHCjnc+cXL4XxjJd7RZzg4XAsTsgxaitwh9jJHTygU3NXdROeI4J3uOdxydzO8P2NiTm2vdBfFV4eZngQsE9QGtlc+ifGZHujEgile5gAflscjjfpteyDFo8RontdPJSxMkqoqdrtOn5ieq16cSujIYzM8BoN+uzbmyDoaGSKRgmiylswa/O1uUybAAu8bgADfcWsgyUAgFAIBUCBKKSgdkDRCQCiq5JQPb5LGecxaxxtYc0xK8medr0Y4aUGRctuna2AXSPKLrWxILpiiYXSMmtbQLUo1GK8L0NWS6emje89XtvHIfa5tifesZ8OGfnHt6b2l1XTTXFyWT3ec+F8GJh3A+G08jZY6cGRhDmGSSSUNcNwQHEi/qs49Px43cjvz+2et5sLhnyeF90k+U26Neh8o0AmwKgQazEMIMswlZU1FM/RMLtDQ7zM2b6cbiD6iyDDZwnStmilYCwQtga1gZC/95aGxnUcwyN2Db5XC+UetwpbwdCGuGtOS+SKR3dpsj3RiQAyRiPJITqElzmkktYfohBlUnDUUURiEkzgYqeG7tMOyQyPezo0D6ZB26AILX4G0zmTVmDHTiodADHomcMDA/5ubwBtmtcXt1QUx8NRsZEI5p4nw6OnI0xF7dODQ3DmFpuzrcddxZBtMPo2wRMiaXOawWzPN3vJN3OcfMkkn2oMhAKAQCBIpXU2FdRTCsRJEJAiVNrpjy1Hl8Vwz5vSOuPH72I+RebLJ3xxY75FztdZipMizt07W6JXbb5wC1iVMLtGUgrtElqIFoNXYFdgumwrps0Lq7DursF1doaAVAgFAIFdNgumwXTai6mwrpsF1NhXU2oQMBXSGqgRVb32XPLPTUxYkspK8ufJa744Md71yuTrIx3vXO11mKh71NuuOKgyKbdO10YXeeL5KYC7SM1MLW2UgrENbAiBXYRKzclkVl6nc12lnTuXR5le5NGHLUyTSQctdxowVdpowVdoldXaBUKygRUqoErPc1osyncaPMp3GhmU7jRZk7jRgpsTC6Rk1QiUt0KnyrllyadJgxpJF58s7XXHFQ+Rcrk6TFS9652usih71nbpIx3vWdusiq6bb06dq9mMfGqYW2amFYhrUQ1oCCLnLFyWRQ9659zpMVZep3NaGdTuXtAerMk0kHrcyTSQetdyaTDlqZM6SDlruTR51e5NHnV7k0edXvO084V7omqRaCs3VXdissPtXOytd0RKxa0SmwwFRNq6YsVYtsq5JrLOXJpuYbYz5l58uTbrMFLpFyuTpMVTpFi5OkxUukWLW5iqc9Z26SKZHrO3THFS5yNyI3UXTqwF9HT4iTUSphajIWgKhErGWRGNLIuVrtjioc9c7k6SIlyztrQzJs0A5alNJBy1KzpMOWpU0kHLXczo86dxo9RXuTtLUU717UdVZ717Rqp9IdqbZFZmzcVzZF0mbFxTButy7Y8gWBXthugNV7TaSvkjHmkXLPJ1xxYryV5srXeSKXErnbW5FTnrNrpIqc9Y23MVZeptvSl8im25iqLlG5CujWiug64L6T4KYCsiGtIECJWbkMeaRcrXXHFiueuVyd5FZcsba0WZTa6GZXZoZldmkw5alZ0kHrXcmhnU7jtGonedqJlWbmvaiZVnva7S1VnvO1Jr1qZJYta5bmTFi1pXSVzsXMK7Y1zsXBdZWDWtxCzBJYuic0HqAUslJbFT6Vp6XC55cON8m5y2MaSkcOhB+xcMuDL0dseaMWSFw8PgvPlx5T0d8c8b6sZ7T5fYudjrKpkFvb9yzXTHxUlqjptEtRdlZF2LFQdc0L6T4NSWohrQRKluhRNIuOVdcMWG5643J3mKslYtbkRJWWtEqGFQwqiS0gumzRFyzaaQLlnbUiBcs2taK6yukmqxmrWrcjFXNC6SOdXMC7Yxzq9uy6Twc74h0ivcTFS+Zc7m6TBXqKdzXaesVe87BzRV+mqfRJCsKv09PoYDVA9QCn00vnE+is8qhJIz2E9PT1WcssGpjkxnwsPiPeFwuEvq7TPKKXUg9PcVi8bpOWqnUvtWeytzlVGD2/BZ03ORHR9fsU0ve6lfUkj4pq6CWdiqV9lyyreM2wZHrjlXpxilxXO11kRusqLqgVEgtREgtIERElZqoFyxWpFZKza3IjdZXSTVYlWtC1I51ewLpHOrmNXXGOdq3NZdN6Y8yL02ulLn3XO5NyIOcptqREuU21pAuWbWtIFyztdIlym2tDPYX/wSm9eJrfgqMhO6xut9shaibO2JapV2dsGsVe6p2Q9Yp3U7IWr7Pgmzt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0" y="0"/>
            <a:ext cx="44180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  <a:hlinkClick r:id="rId3" tooltip="Ecuador invites Venezuelan professors, researches, and scientists to participate in the Prometeo Project"/>
              </a:rPr>
              <a:t>  </a:t>
            </a:r>
            <a:r>
              <a:rPr kumimoji="0" lang="es-MX" altLang="es-MX" sz="1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 </a:t>
            </a:r>
            <a:r>
              <a:rPr kumimoji="0" lang="es-MX" alt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    Imprimir </a:t>
            </a:r>
            <a:r>
              <a:rPr kumimoji="0" lang="es-MX" alt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  <a:hlinkClick r:id="rId4" tooltip="Enviar : Ecuador invites Venezuelan professors, researches, and scientists to participate in the Prometeo Project"/>
              </a:rPr>
              <a:t>Enviar</a:t>
            </a:r>
            <a:r>
              <a:rPr kumimoji="0" lang="es-MX" alt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 </a:t>
            </a:r>
            <a:r>
              <a:rPr kumimoji="0" lang="es-MX" altLang="es-MX" sz="9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 </a:t>
            </a:r>
            <a:r>
              <a:rPr kumimoji="0" lang="es-MX" alt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                                             </a:t>
            </a:r>
          </a:p>
        </p:txBody>
      </p:sp>
      <p:sp>
        <p:nvSpPr>
          <p:cNvPr id="12" name="AutoShape 14" descr="http://cancilleria.gob.ec/wp-content/themes/twentyeleven/images/compartir_fb.png">
            <a:hlinkClick r:id="rId3" tooltip="Ecuador invites Venezuelan professors, researches, and scientists to participate in the Prometeo Project"/>
          </p:cNvPr>
          <p:cNvSpPr>
            <a:spLocks noChangeAspect="1" noChangeArrowheads="1"/>
          </p:cNvSpPr>
          <p:nvPr/>
        </p:nvSpPr>
        <p:spPr bwMode="auto">
          <a:xfrm>
            <a:off x="155575" y="-1752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AutoShape 15" descr="prometeo-ecuador"/>
          <p:cNvSpPr>
            <a:spLocks noChangeAspect="1" noChangeArrowheads="1"/>
          </p:cNvSpPr>
          <p:nvPr/>
        </p:nvSpPr>
        <p:spPr bwMode="auto">
          <a:xfrm>
            <a:off x="155575" y="-1463675"/>
            <a:ext cx="2857500" cy="15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8" t="40937" r="56821" b="40313"/>
          <a:stretch/>
        </p:blipFill>
        <p:spPr bwMode="auto">
          <a:xfrm>
            <a:off x="359634" y="3943520"/>
            <a:ext cx="2268150" cy="215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8" t="40937" r="57379" b="39450"/>
          <a:stretch/>
        </p:blipFill>
        <p:spPr bwMode="auto">
          <a:xfrm>
            <a:off x="2915816" y="2336106"/>
            <a:ext cx="3096344" cy="254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13 Imagen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000018"/>
            <a:ext cx="2411760" cy="771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36939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6" descr="data:image/jpeg;base64,/9j/4AAQSkZJRgABAQAAAQABAAD/2wBDAAkGBwgHBgkIBwgKCgkLDRYPDQwMDRsUFRAWIB0iIiAdHx8kKDQsJCYxJx8fLT0tMTU3Ojo6Iys/RD84QzQ5Ojf/2wBDAQoKCg0MDRoPDxo3JR8lNzc3Nzc3Nzc3Nzc3Nzc3Nzc3Nzc3Nzc3Nzc3Nzc3Nzc3Nzc3Nzc3Nzc3Nzc3Nzc3Nzf/wAARCADcANwDASIAAhEBAxEB/8QAHAAAAgMBAQEBAAAAAAAAAAAABAUCAwYBBwAI/8QAQBAAAgEDAwIFAQYEBAQFBQAAAQIDAAQRBRIhEzEGIkFRYXEUFSMyQoEHUpHRJDOhwRZiseElQ3KCkzRTY3Pw/8QAGgEAAgMBAQAAAAAAAAAAAAAAAgMAAQQFBv/EAC0RAAICAQQBAwQBBAMBAAAAAAABAhEDBBIhMUETFFEFIjJCFSNhcaFSgZHh/9oADAMBAAIRAxEAPwAZlJjS3kchs5wOY+eKNmJ2okvJA2lsZUY9xQpWTyRLLHIG4Yrxt+cVZFui3RIxmiHdlOXJ+BWBlhplkSFViuW6I5Cjvj4P+1cmLTXAu5EE0/TITPqB2+hoeKGSTfkiNFPAX82P/T6fWp2zgu5Aj6eRhQ5zn1oGEW9eS2tt81zumkX/ACkGTj2NWQ3DzW++JAJHGG3uDhB7Y9RVdvsWEqV2xysTygyx9lNciEe0GC0ZOkwBDtgE/X0qiF1vM6SMI98Eiph5WYAP/wB8VRHM0wZbaCZoCxO65YBAB3I+aIaVBDG7CJndvNE7lsH3Ge/tXLyUqwF0iRxgBpOpIeA3bavaoiFLwCUxMq/bsknezBePofbtVtmluOlPDBLBdqh27ecL6sR9KhOsj2rgl0j4BkWMKW9gPbiuRvI8SmNzAG5k2sWkUex9ge1WmQ40cKBZSkHT2tvLqV8xPB59TWi0vTZr60Md1fSOWx1Yiuc4ORikZltigikhKKeSs3mIx2yPSlviTX9W0XQIJdKmQQTynqzL52Tt5aZiScuSqZs7rw5BaW5uGDSyRndEGH+lC6ZpFsQk8Fyy4wZh6HBzXmWn+P8AX7GWO8mnN7ZK2JEkGOD8+laeTUk1GaybwtLJJBdOr3CZ5g55Wn1DtItR5pnqEmu9IKkKBgo5yfSgn8U3CdrZOfXPFU3unJIFELY48w9/ist4qubjRbeG4iZVRpQroecg+1OhkivyiVKF/ix7rPjC4+6L1vsq7RC3OfivDbvpzKt3qOmpIkj43wSAN+9es6xeQSaHcxOiW0EsRAaQ4Zzj0FeB3CT28kqxuxRSeQeKOdPmKoCKa7NHe21nCLaKztOmly4O8sGIT17VoJ9U0eTQ2sbuWQROfzqp9OP9qy9jBBdGCSznfqxWxMoJ4U49KJkto5vtkX5UghBx6EkAk0pxUnTGRvtB0dh4Xe0e6hN/NFHwz5A5/pUdEt9LXxZpzaU0+0gs/W9KTXOqSy+H7fT7WDoQhiWdTzIfmjfAjPPrMO85aNCR7kUUopIt+BnJY2d/bTapcfiMj7APReaM0p4NKniO/wDDSVJE+QRk1TpNrnU2jIxBdW7MYv07uass7Fn8NSX0nna0lbhv5QawN3xZkbsO8M6RY6l4rvJLnytFOxc+kilRgf61rvEHhTT5NE6FjZlZUk6gC+x5rHWGFutSDOVMhRlZO/pXod11YtIinW/eIPCgaTYCUOO5FY9ZKUZxalXB0sD+xCHW9Ps9U0mFrC2K6jpwBI9dvqP+teTeJHmg1aXpRttkw/b3r01ZdX07VbmWynN4kiYaRYR5ifSs6ulNcl5dTuDa3BY5iKDgelO0U6tSkmgsibVJGgR22MIw7yRnzbMCoRrshCvdiTLk7OxU+1ZkeIb1JFkjKpjnJGTR1ncXl2/XSOGV85LEDH7mtbwyMapj+KYGJYoY028syk4LfOfautLLCx6Esg2BX6oThV9u1I7nUUE4E9ss8o9YW8orV+Fle/vV6sjLAVyYG/lFC8U0ElZzT4J79z04rp4LrmNmXABx9OKsube60zEMlqYZc558ylPXGPWtlZazDJhLPCxxtt2DtSzxf4i0tQllJPiX9TKeVHrQvGqLaaMwyTzK7MenjHbBZF9hj1qTwPIiylYcgldlwfOD/wD3al4uraEgpIWlBzGySY492+aZdTTnKpLMgupF3CaTzEfX5pe1lqLasDl6hmju5LiWGXtFuxmQDj6d67I9ybqNZ5UyV75AJX3z2qy5lRX6dzEZndT+NIcBflfbigvtiXjQwdOKCIZKM3mZx7Zq0mBZbNNLbyK1igEtwduZlJZQPVj2xWn0A2t54dvBqUEcsPKyqRwfpWRaYS73aaaBM9PptHvBT6/tWiUSy+Fb6GCE2pQbgpOQfkU3Hd8EXasw99p2k/ZX0q0IzOzPEp/R7ZrN6Nc3XhvVFSGXcqTAShf1dq2Hh/RILi7huLqQq+NzEHvSTxtplva+IrYWAbpO4GT3JosaabHScX0e8wlJre3usbVlQPj2yK8X/iV4lfUdd2WkhFtbHEYA/Mwr1XxJfSaP4NEqY68NsqjPoSP+1eH+FTFL4lS41JTJBETJLx3JrQuWKuk2LJrzUNYuGku5ZHaJDtVuAoqfhrQvvh5oLMNNJs3PvIAU5716Zdaz4X1I3FuNLMMuw9F1HLt6CksXhfXtOjiu7eNVuZW/ykXGE+aHLkWMkEpIv8NeENK0NnbUbk31xMAGhiHlUVn9cso9EudYW4kTpXSZt2Dcj0wRTm5uPE4vI4zp5hU/+asfBqc3h6bUpetFbrNLj8RJu4b3+RSfcqMuRix/3MFHdaedIsFuA34TMGVfUkdzTbwdHY/8STtYOXQWrN24zxwKb6xozaXAqzaSmzOWKx5GfXHxVvh1IYLKW7htIoLoTqiNtAypBOKYs6mqSI4NckFzHd6akUUhnVASApPBJFMLTL+G9WhSCUFnkUpsPqagvjjVMGVtAjXYMlkHmC0anipJIBdW94qQk8xlcHPzWWajHlsxuMV5F+kSquq20rQSBTEgfehAPmx61vdM0yceJr6C+fqaaYN0I/Tz6H6Vjb1rjVIIZDM5jVw/lHBwe1Hr40kt2muWspyoBjELE9h60LhjzTUm+EaYZVGFJm5h0vT1nJgka3V2B2gjae39q8x/iPZ48Uz9PqupRTlVOKaW38UYrwxpa2BkIGGATtQ2oeM7S5uTJPBcxvgAqIeBWiWHDHiCoKOSS7Zm/s+l6ed0rm7lHZRwv96rl1N7hsOBDAO0acCgCyL/AJSbv+ZzzVQLNIN/atVCRj9rJGyxi9e5rVWOoTQJDf24CPGuyRM96yxkxGFtwEPqasS+aFAMk45Ye9WROjRjxcIC8NpbbZpDy3t9KR6laXMMpmnDTRy+YSdyKmxiMkV7agGXHKgdvrTOLWw8Aik2AYO5RzzVLHFcotyclyZKWWMEiIEc8jNWqXmULEHAHpntVt4tktw8jHcSeFFDyXjOoSMCNR7VGgUxnY9dJkSe9xuOApOf606hDRyrskjijd/xJSp/CPp+x+Kz+gwyyNJKiRSljsxKfXvWhfqSOrDEiMu2SCYbFLfHvis2V88FoLmu4emEljD2sZyInGeo38ykelMdO1vStFtJ7fUJpJDOSFRRkYPoDWdLREzSgyW81spRUA3xk/PsKqg3I0UbwxkD+XzA0MJbHZAvQLaC0uUv/tQMJu9nRPoCeKeTeHxqnjKISKxjgkEjYHp3rOxmE3ECkL/n7mA9weKfXXjxLTVL2GBI8o6ozD8z9u1Mi0w0NP4t3Ug8LzmIEKZVDAei815TpVqttpR1K5c4lOCFPIFbXXvE9rq1rcaXclsTr5XXkK3pmhLew0/7vgjng3ErgjPBonPYVJGdtOlPqtrLasAgnQDkZ5Nevv1UtIkWVxNu4LEZf61gbbSNJS4ge3hCyLICMN2PpXoYDyO0dxsDLjpsOD2rHqp72qCxKioGdBliBGzYZXr66UR5jjcqQwZTxyKlLE0mEEZk3H8hOaGWKOSS9RXPnZdjN+jAxtFZEq4Y4IuVnUhRDE8GRyec5rz3xPdTWFi8yKA/2vOMcADI/pW8gW+69wjQKtt08xEHkN65rE+NJo44IRcoXTYxkVTnse9P06+4qXRmW1K0ige8troLJJFjEIJX6HND+Hr60i06VrqziuFYnO44/eil1LTY4HisLLqmWPBVV4FINLe2R5IZopGTfzHnGaOMN0X4Oc4mj0q/doWBuhHatIOnHgn19DXIxrDy3ccsG+zMp/G/UFzyBQCXSabexWqqqxTsFEbc9ME+9abT5bh5bm2tZRJBby7UUc5zmrlBxj1wy2ntENzLp2n3SSaD1I4JFw4fBIekF1qV9Lcyutw2Nx9K1WmXFlbXd/p99bQm7EmcPwB61e0NkrHowxlSc+VMig37H9y5BVt1RnOoR2FRLMTmowiWY+SJtv8AM3FXsbW3GZXMj+gU9q6lmgttpgRtYE0Q20nzuAKVtqCE+VNoqAut7AFWYn/SpZQ0kuUjwtux3e4oQlmJy/mJ9KM0uzjvoXdmKlW24/amEWkxRlSrglTkZpixTkrSAeWKdMTwQSybVAbGcAgd6NhtEWZUnwVYYWQdg3pmm6QMjgxylOeQvANXtHGAyQIkaPjehGQSPWheDM/BPVgUxJtEiiFZnZR1CPLsA/UK7JFElwZwS8QfysCdmfn1qxIFQ5d3IClRg8AV8sTrLvMhPqE/SfqKX7TM/BPVicVp5HaKWNlUZMJjGQ59jQ15cdBmeONYZiNzKCSAaLEUwdHjumQI24KvAH/aqZbBZCWMnmJypAqezzfBazRBLZY7gx7ZA0wOQ2cYPqKp8SaK0mszrZyLG7sD5vU8UwtrFLe4hmJDmNt31NW6hG17evdFyrvzx6VcdLlXgJ5oGZXSb2zmZpnEjAnAHqfepRahdwEDqeYfpPpTyW0Zx/nYJ7se9AtoqM5Zpjk1ftsr/JAvPAjYaox1C1Ekf4rSqNwPzXqdzeTbGVYi9xEAwX1cfFeY2miKL23KSNnqAA47H3Fei2MMkZEkswdI/KrucMzfWsOsxODVjsM1PoZNeXE9kklxbSW8rKGKKRuX4quaeMWqXP2dmj3DcY+Tn5oBJpIdYSHMVxJJ/nb3Hk+BQ168z6iv3YWigSTa6q2ATWFvnk0GmjZ7nExfdbqPyL3z815Z42kd2uIkGOnayuc9yNwrWyaw8dpey3O6B7aRRIEHfn/esz4zu0fUNUnEYwNM3bfYttNa9MnZU+jzfRILieVEjmaNZGwQO5pnrVpHbMizMysDhZEP5vr80DYNLNcQgKU342vHxgU01CISSfdkNncAyupSdzu5960T/IRgybZSTqmvI1uNO0+8tLbY8hliwyufX60qn0/Ube5+16RdsyFyXUHG0/Iq3W4rzQ+jBcktJwN8Z8pz7+1L9RvL7RdVEkJJVo1LKeQ3FBgjKnzwJxXQxtr6MT77yIi/ZsOMZL/Fab7j1qZVks7m3toWAKxHBIrNDWNO1GW3vemttfRMMk/lYU4k1K2MjMLlU3HOBJSM2PKncEWm8ct0X2ZG5vri5I6jbfheKoBOe3atnD/D6eYOX1KFQKHbwWwAX7aQM+QhCQxrb6kWVvRlgM4ODimVtaokLTStuiUgsyHzAH3FaWPwNPH5kvIpH4Iz+k1K88MSWRQvdRCd+XymVNC8ifRW5FOmRPBbBXRQCcqQc7h7mjRiuHT49OVIY3MgI3FsYB+ldArrad/0omWf5MmtTHA7CoLUx2p4J0dh7VLnPFcHapCoQ+wKtiglmDdJN2wZOPSoYOM+uc/tTjS/D8+q2XUDvCgcEMDjPxS8s9kbDhHc6EhUj/vUPTPrTTxHaCxvlVHjmYgbgjDcPqPSlxQnkKcfSrhNTVokouLopYDmqyOatbA/sKJttK1C6/8AprGdgfZTj+tW2l2DTAopDDPFKASY3Dge+KJ1DUxeyBpbYgKcqiuQBTFfCl/3vZ7OyXGSZpRn+lQaw8M2Y/xmsS3LjulrGef3rJl9HJ+XNDsfqR/HgEbxAgkt5TZIJIOzAnzfWnOl6o+tGT/DJB5/Nt7/AFpFe6vp0Dr9xaMGXs014QxHzjimngzMsk7vgkyZ8vYUpabBL9ApZci/Ya3GkLcrMrSttlI3ZGc4oPU/CdvqN1czSTuq3ECwMmBwFAHH9K0ix44xU+nRx0+KH4onrZH5MdbeANOt55JIpnVXQALjhKkfA8XVglTUJlMJJUYBzmtgI66I6p6fE3bQvlmU1DwdDqEMkc93IzOQSxUcY9qC1T+HFlqcsck1/MvTiEe0KOcDGa3HTruzvxUhgx41UUXFuPRhfD38KLR7q4ikupGtVHDlByaJl/gTprvuTWLkKfTaK3+nv9ntp+pIiW55bPf9qzE3iKwjlZYdQuggPpkiglFXwPj1YqubhrKWMzxK0Uww3TGVU/Wq4YjHbbXBeEOWLA8YzwKhFbrDM0d1O00ZOSPQUZJd2ghKb32bfKoHY+lcu14ElV3brsR5kmtFY5DjttpaLiJbqS3SN5BOMW8snIX5NWX7uejDcXnVimHm+D6D/pRMj3iW8NrBaoIxy5B7UfSuiC65t9lzHDdXCqduDIfyj6UVaaRBeF/s+s2J28Hc5H+1A6k0pmAnjKELwvxRmhaRDeqxigQt+qutg3elGmB9t8oNHhphj/xSw/8AkP8Aapf8Nv6apYf/ACH+1HJ4diDlTDHtA5bB4qifw7/hTItshYnCLg8/NNvL8r/wKo/BSvhuXPGo6fj/APaf7V3/AIdmUbjqFjgf/koCTw9El7HbNbruYZIJPFF2nhqzkLE28ZC8Hv8A3qP1flf+ESh8EjpMSKgbUrAOT5t0pAA/pSfX9Qj0noLHqAlbcdr28xKR45yR60y1HRtB02OCW+s4mWV9ivg4Un3q26/h/o9zYSRmBI2bzIyfpNJmpz4kxkXFcozFn4i0a4vJWvrjokjL3sfmeVvbaeKdQ6toBG610zVL5ieGlGxT/Q1Lw3/D3S9Lk61y4uLlX3K+PKB7Yo2WdYvFkOl9IdCS3L7iOM81IY9qpsuUk3wc+/bxRjTdIsrQjgM/nb/UULPd+IL9zDLqUo4z04UEY/0p1fQrBYwRoAJmfIA9aJ6Iguo5yBv2Ypnpw/yLuRkPutpIFuZ3kkzJsIkcsQf3o6Pw/GNQMGF6XT3BgMbTTG5eNruOKQqsQO9seppdq2qqgmaKQDcNoPxRLaugXZnbpOlPJGG3bSRmtN4AXcs/tvHP7VkPtMTnPUGSecmtb4DvLW36yTShZGbKr7iqlJJXYKXJtwnxUunUbS9tLqFpYplwoy4PBUfSp2V1a36sbKUShe5FKWRPyN2nwT4roT4onpnOMc5xXemc4wf6VNxdA3TrojzkDvRPSPsf6VVdSLa28k0hAVBxmpZKAjqdrLK2mi2E6EEyk8Y+KTz2Gjwvt+wkAjIw5pVb6kVOo3TskbNH5BnvzTBZBcW1tIW5MK5x9Kz5JSi+DZhhCa5FNuUgUl9hxzuc5qUk1vfLJb4RCFyHAxj61Vq2lG7gJsHeOeI4Kn8rfNByaOlsD963ToWwR0Twfg1ghF3bZhD7TSb9LZIWFvI27PUPPPxR1vpt40bC6ZERG7hu5oKHUsnZEy4RfKSeCK7eaok4CW6vHuG085BNU5QumixbrgYXpR3DBF2hge9E+HbqSzkLxtwTyKS61d9SaOIAKI02nHqc96+sdUEICtzW7HqdsVHwKckmelQ6oHhCsBknNHi93R5IC8YFefW+uRrtGcfWjzr4KhVmGPanLUoNZImgaILvuZSHkP5fiidKthJZSMXVWJ9ay8WqGU+ecbR6ZqUmvrEBHE4Kn5qPVIm+JodY8P2mq6QbS6lBCyCVSh5yK5BA8sIaS6SIL5QjHkgdqz7+I0SPYDx64oP71tJuWZgfc0qWpL9WJoo7e4aTcXATOMj1o+4soXWBhGhdf/MPcCsxB4ghjXYzkgetXN4pgS32fm44q1qF5J6kR7JbRTziZyMRDCgmhr64tyCXYA4xWUn8RABjk8+xpRcaobhs72z9aH3LXRTyx+BlrieUywTAsf05rM3drc3EGOqEYnkE1dJcAjLMcA1R1kKlgTj3JoXqJMD1F8C86HNHz9qVuO2afeGI/s+oRLLcKZFGQp7vx2pYZVY8HvT3whBDcyTOQesvCe9BlzScQ4TuSHEEsefNBKomjO8bjn6GoadcXulCOawk6MMxIIkHFMNP0W5nuEEUrCJfzsTkj4p1fafAtosMvmRDkE1hlqVj7Z0IYJT6BJL7WZrLqrxdAbQR+VR7mqZdVv7aJY7i4OEGZDnliah94kM6weZxxyeMVVbqdQuXeeMZTnA7E095XXLB9Jrho+bW9QEiNDPIwXkA9sfWiL7W5NVtRFuUgHzgdgfmuw6fdPvDQCNCew9RQN1Zi1ZoYQEU9wB3p2kzKeTbdgZcUoq2hHqrxQozyqJvTYpwtIpfE2rowW2IiiAwqYzimHiG0iWONSrb2bCjPH71ptG8NaZJp8T3cY6pHm29q25cih2JigjXIL61tAqEytnEjxN5F+ppC2napf4e4eOOzzgkS5LfNU+JL6K7jtLa4upI0jffc7Wx1B7Gjp7l3sQq24S3yBGFb9PzXNaUFaAa4Oy/d2nWQCwSSQ+rls5pSdQsr7UIorZ5beJRukX+b4BpzPcWU2mXGmSwkFxmJ15xWE1ew1LrDoQvHFCAFYDliO5pmOCkrY6EItWxnr8unx3i/d0kuzZmUTE53Z9Pilk2oRRAZbnOKG1E3UyJN0AHAwUPBJrc6L4M0LUfDttqE0TCV1/FBb9Qo3BLsjwQkzFLrkaIWlBODgAetH3N5HC0av5JnjEnT9QKd/cXhyC6jW20+SSYsB+bj/Wo6voemyX01y4ukJOCxxhR7cVEsbZb0iRnm12KKVVkR1z6+1UzeIhHOY4o3bHxTN9F0mSUSfaI39NkityP2qt9BtnlNwsts7AeVFDDiiccafZS0q+C6yuXuYFnWRSrentV73HJBlGR7Cl8FpDYyNBG23qDOF5FXE7VXaAig4Yt61nlFXwY8kVGTRNJTGzSTzDZ6ULcXc8rL9lRmA9h3q8yr026iqU/lUf3quO/iAfaAIh2B4waiQK/wcc3MuBtEZ9c1NYlIGX57Z7Cg5NUSVdsTNvH6V5zXAt7dAtHEIhju9HtfkJY5S8F7oQzBpgoAyc0HJdxK2yIGQ4/RyKIWy6aiS8uDJ747fSqTdpbHaEwM5XA5qJIm1J8lCw3UjFpSIUPqTWo8H36aXNJKoE3oPNk0hJaZerKSB/K1LprmG21CGSHegHBUetFtUuBuKVypHuXhTW4J7yS2EW2MAuT/eiNa1OzvOqlu5wOCQOxrBeAtajuOrbFwshbCk9yKpv9RfStZntp5unCz5BHODXKlillyShVUdpyWPa0+w9UmtrosxHTPYZ5pjpfibTLG/EN6rAEglwOBWSutbQu85kJX9IqvwstnqOput6zPMQTEn6f3rcsLnH7+Bc8sU/tPYr2/tpokkt8NGRlWB71l9Un3SFhSnTbsi5NrbSMYDnYD+lhV19K9vabpQc7vzYoNFp/SzOc5c+BGp1EXFY4ibUg13d2tuVLB5MsB3IHOK0EsdzFIVtoLkR+gyeKQ2f4+qx3UaGZIULEJxzTlfEN4igRaHeOuPzEj+9bs7cpUhGJcGd0nSIde0y6vkSR5twCBx+Y0z0PSbmCWWXU3k6SgBISeKut9cRbKPoKi22cKsQ7UwSaOeeI9YugYFwfaseSdKhDfBnfHxCG1XTepbBhz06x8Ws6jBvhe7nLY2qSxO2vT9Q1K0g1CCGK4jhinYKeooO2gfFnh7UJIJUsrKCSNWBWWDG5xWnBK40aoL7EzziY389ykRea4kk4wOc/t7VqtK1KTTtLGiX98sbBmkKRrkgfyk+lXGC50nRJp7mLo3s2IY22/lX3pNa2ELyjkmOIb3dv1H2rT6W4tS2hl3fE23XsrgLsbIPqtKdP8UzxXDx3krSJLwxJzz71ZfNHNbH7GFUl+TnFA/d4FyqvErTkAjHIHyar0KI8tjua9KuPNhm/KH7EV8dRSJlMgU+2KBSyuLp1tY4ZJ3zgzEYWP96heaO1tftbJqFvJ0xknJxn2pU4JMOM5UEy6nbGbqEIjL6k8igrzV40fYfxQ57rzim+haQpt5JJo4ruQOCWXOAPmjWtdOivhJDHEdwwy4OFpKcbMWSKeRuRlIvvK7LRxjbGGwC3tRVtpMcTbr666i5ywzitbrtpANHtogscck8wHWTsi/NBWNhpUE8SwytPJIcZn7H+lXKdRtBRhvajDixGbiztJjsiVUPAkX0FdN8JMqk67R2JPNbkabpUhZb6wjhjjOScnn/tXG03S1ja3Glop/PGq87x7k1meoj/AHOh/EZXxvMMqyyRf4uRAobynOcftVaRRQtJKJvtDAYBPp+1egfd1kbVZBZIY92wAZyPn6V1tGtYg72enK7DtIvZ/fg1FqV8Ffw2T/mjzS5v/KGkfj4NLIbmS4nxFEHOeM163HpOjsCJrCCST9G7Pb5xWe8U6Jap9j+6bRUYk72QnjmnYdRCUtqXJH9NlhjvbszFlNPbyh8bGRsoBwc1dJPeXc8k00LyzNzimsFhZW203lwvVJx00OSfrRLzQ2v4UJAkP5Fj8z4+a0XFO12ZpV5ALOS/hRTNpCTRfpDDlfr70x0i8Nrcq0tkkMs+QoVcFaHv9SeyXpSSma6Y5SFD2PzTPQ7R0zf6jJumC7vhfihbbVkin/0h5p8sdu20oiuB3C4JNd1K9YoyCPJx296TW08kuny3mCzPLkA98UdNMGKOeCw9fQ1klC5WLngjllbdH2gXBtYpTJDteR88e1aCPVlVcPuY+hJ9KzyMCT1DtPofSut9qGAI94x+YetFbvkbH+mtrXRx2aFhaxWhWLGVSNO1Vx/aGkzDA7/8q8HNa64uRaRqtrtJfgkgZAoZmXprBbMNwO5nHBoWot9mSzzPxnO8U9p1o8SgZ2Z7VpbDxWl5o8b27iB4lClcZbd70n/ibBF9ttbwsTJIu0j0FZeyWUXMaW8nTaThz6Y9TWzHjTgjVim4o9K03xbFIi22rR9UM+cTJuA9P2qnXD4cbcLjTblFJzm3nwpPpxisBr2oSXBW3swFghG0P6v85+tW22qObVILsnqAYXBots49MZvi+x5G2hRn8HTLgkHgSTcfvxUdR1WOC3le0tLe2PAHG4n35pObxkxGCCD70BfLJMygcebPfionNvlke1LgeJqGpTS28VxfAwAbhDCO/wD6qBupVOoSYiU+3Pakwu5I5pJRuDY2jbVMM56u6R2DH3FE4XyCpVwemeD7wfY54oxg7vMBT8x2yKxNvEzehx+Y0k/hgsV1pd2JCu/qAD3Nao6eVJIUlexFL9u27TM+RXJsy+u2L6lZxhJ3WSFvyKODXLDw7HHfWt1HdYkjH4qOuV7Vr7LRpN++MfODTI2DRruaNOPgVb0zcasLE9klJ+DMOsxZpJoUmkU/k3bRt+R61xYl6Me2Qxx79xw2M/AHtTi5kGTiMZHrtpRLDLPJkJkegx2pK+nN/t/o6r+rxX6f7/8AgTG7mUCOcNDkY2/o+DXyyzdSRUmypbAIH5RVFtokmSdzLk8gZApjHpSWoLK2M9xnNLegr9gl9Uv9P9gUctu2Su6DBwzuvmUj49qQ62pjgie5nS2gySQnDN81pZzuYhYwx9SR3pNqOly3rFpwGROQCKvHpNsrsXqNcsuNwUezKafdR317ttdM/wAMuQ9y45IqvVdV07ThJBpCH7U3Bl+f9qD1/wATEH7Fp6dEISrFRjNQ8OaSs8wurxSQOdv960KPlmKEW1Qz8OaVJHm9vh1buX8u7nFPdfkSz0cQh/xrhsfIqzTFF3ciZSdkfAHpSvUn+8fE0VuyEpDySKTJ7sleEHPtQQRc2l6bWKG3CLAoAZ93NNFRRaJEV8qjsfzGqtQsGlhOZSi7TtxQ+iR3Edjia4EpRzk+uKBvcmUkm5RLA/BII3DgqfapLlhlZmUe1U3sWFE9tGQ6nkE9x71KKJJ0EiSKA3cZo41NDMclkXI1hZrmG4R3MJTGJMZzVN3H9ns1EcrPIxyW/wBq491JGzQzxmNxyExXySs0UjRrw3AZvf1rIrTs5pl/EV5iC0j1CDdHLnYx9BSm0tLe4WX7Dcqk+0gb+2KZeNp7dfsEO5pUiHmYDjNI5IbmdB0YDEhzsYrjNdXCvsQ+D4LH025hwktu745URjcD/Supp8t0GP2O53Y4xGc0ZoN8bO8S01aOeaOVgoeIndGT6gUT4iubzSdbn05L+eaOMgrKq4JB7DimOdcUGkmQg8Pam8GRYZDDAaVtpH9aWS+G763mZZrq3QgZwJQabpqLm2bdcXDMFJG4nFJFtzPbG6aUqyE5Ug5NBGd9ltLwWWunW9vbXEzz9ZkXgrwAa5YuJDiRYWHpuXNVrJHaadNCodmnGcbTQCO4AIRx9FNW02S6PUfAtor285iVUPUHKDFbe0W4iOZQWFZT+Dbq+jXhlJB6wxuGPSvSE6XGR2p0ehLX3A9o6jnG34osiOUEYrjdEDJUftUDcwL3yBV0XdFEunRHJOMfSoGxit4nkSLeyjIUdzVr3eeIomaqtQ1CDTtPnv7+QW8MSkjccbmxwP8ApQzTouLVmPTxfrF/ei3g0+CCFZDFsblzj1rSiNVjHVVepjzY9KF8Ato/ii3OvQQsl1uKzL6bvXFPNe0+OOISWwKtnzD3FZccJJtyNOWcGkoIRzPAONv70JJJH+JkgDaccfFRky2D6UFPJwwAzwRTGIs8i03TPtmq3E02QglOMDvWuY9GAQWieY9+O9VRwR2HUG7DM5bApjpvTuW3FXLReY496VklSNcUooMhlksrJQ0ahguZAODSDwr/AI7V7+aJgAD+djmpeJNaso99u0VxBKVI3t6/WrPA9sklk0scDKQcl1Jw1JxR4cn5FYfunYbqms2dhMkV02Qe+KF8Pajb3up3EdoFELjy84INH3ulWd5dCWa06jNkMWOAKWaTa6UdeS3s7WVJ0OdwJwcVUVHoGDrKOpMGWQTSsjKdgUdmHvVaeCr+4US2sixxtyAa1Mem20IN7qSgkfkShZfEyI5VWwo7AGgTceEa8ejttsxuo6tcyXe1vzKM4B/LQv3pPMssskhGxeCe2arvvDviC0uNktoJdvJMZz/U0LdwXt1GwdOmsY/y1Hc0zYjk0H6Ez6vdC3WCFBGd0kxXJrV6l1UEZcqwiHHA5FL/AAVbtbaGZNhjmnYlyy84q95rWW7jSWdgpbDH0FVPjhFMo0q56lxcbNgY+bJXkfFFI8NxcdOUKhxl2IzkV9IkNncFJXWG3k7SBc/60JpaOuq3Ec+WtyhUSFeDntg0hptlBM13brADIIyC2IyFplarZFV3bOR6LQ1rp6SXLSzIGih/y19q5EIjKxPGW7e1C9VPT8x8mzS4IZm1LwOo4dPP6FP/ALRRMUFh/wDaQ/8AtFLITECFBNGJtUnIPFA/qmo/sbPYYUMovssXEaBfoMUQk6/tS1CreuKujBI70t/UdS/2C9piXgYC5X2rpuVxyBS/zDvXAxxkkYoHrdQ/2LWnx/Ac13geXaPmknjS3s9c8L3NncySCceeEKDy1Fu2R3G35oS8JNs+GVZMYRj6E0eLWZt6t2SWCFdB38ILC3sfByJBIzuZm6xI5DeorWXERllw23aVOVPcfNeGaGfF2nz6rpul6vFHLERKUlUDqbs5IqybXdY0K5urrXJri31GW32KHYtG/Ocj2rtSbUbZhhU5cGl1OcJeTrEfIHOM+1Jrq57jOaD0LUptS0lLq8KF2YgFTmqLuZRuyCfQ/FeelGXqNM6sEttopTMzkGPsTtK80yidraGKBYGYv+YhaC0dwfKkbhmbHuSPejNXvr20Wd7plt7WMYEnq3wPeutNNpJGDMrVIjqUWk3iSSXswvIxwq42hSPr3rmn65c2FuYNPggtrTZnyDOfms7JHLq1xBLZnfZlh1TtwEFaZbOKOJ1j2iAcIexNFVKmaMcYr8UTbxVaz/4a9tYnVRxIWALftTG113TLO36ttZD7QeN3sKyN3a2V1aTDppC7SYV3PJOKE0o3STC2mxLt8odOQalKrGw2uVNKzW3uqXV+Buk4x2FJ5Lbc5LNg06S0McChkYSepxS658NajcSmWK5kVW9NlLTfg0TlGJrZZ1jfdK+4vwxzQssNvcOGdVBjOQy+1KRfSPJv2bQfRq+ur/7PZyyBQvGDjmht2eXHdtfj8SRiGUHCqQOKR65p9zId9hCsjY3v/wAv0pfZahIku8YKEfqPetRb6lHaaXIsagzMCykjIJpi5dEMmNfndGtdZiE0RGxDGvKUU8kthDFAuooxYZjGPT2NStNLvp98tw0AiTzZTuTSrWoxDHuZMPnIYDgmrcUnRaHiX04dDOVVyPQ8GrYFBfeXzu/60hN9CIttyziXZ5Ds9firbXVhBaxhh5ycZNYtTjbSo6X078pGptm820MAV9TR6Z5LsPnHOaya6iWdYsgnuSKZxXm+HETYcnB57VhcGjqOJoY5kwNq8e5NWyuQAGkCKSOazkFy0Tf4jMjnlRng0ZErPMHuSdz/AJY/5aGq7BaHMrsiHonqt7VAGRCJHA3OOVz+Wqo5Yo3JDAsBztqm5vFhYHdudyMLU76KoumuYopzFIcttyCKz/ipWl0/q2sxVlIJwaazRCGVjIADOcBjztFRuLO0kiFsX2LnOT2Y0cOJJlNcUYfxaZdmm63bu+SixybeN49s0Rc3MutdGXVbNktTD0oUkOWJznNOPE+nC60SKG3YRpDKrFfTNfXjw3FtbAqTJGgyFHc12M2qjLDx2c7DglHLb6FYgg0u3ENqdkIOdh5oOZ45QcPye+Kv1Ke1aNEIZXP6T6UrnhUb0ifYwIY88kcdqwwhbtnStJUaTRglnbNcpG0zgcD49aWak2na8Gs3adWi/Fy4wvHoP60xi1iBbNotPCxpEqqZJOzEnkZqV4sUSIZGQM/6geAPitiu7OTu3ZBbaXLR2kEGnWo3TNtjhXuR74qWqSX8irpltayS3rHPT7bQO9XiCTStSj13TmDpIcANyYh8VNdctW1p9RmvRBP+Rz7ijbV2dGMH03RnbnRtQuo4Fls5I5v5iwwpra+G9Pg8PwLNclLi+kGGCjKp/wB6jNreiR7TJeSM7nygLR1rPp4jJizK0nPahnlddGjHhhd2WzeI3iud8sQCfygdq6/i3ccop2+mBQk1uWjZpFAQnP7VTD9mRMBOPpSVOQ544LliyeFpWU2jYfP5Sa7NZ3QgMcbjquQXU+v0pFplzN1Ik3nHPPrT3TpHmgMkjEsjNg/vRU0eSF2o3GxiWjEeOMEY/pU4J55IUQtlc8e4p3HYW9+S1ym4lST9azmjkreTICcK5AzRrlWQ0Om3S2rfZL09OOVdysO5oPxCvXiaCDzID6jzCgpLqWXXikhDKhCqD6CtHNbReddvpmifhkMc+uajBGLcW8BwMB2XJAql0QRh5JGkcncQPStR9lh6gzGp+tLdVijiZyiKMY9KjqZow6h4el2CaZJHNcPJMWWPGAD2FWy3yRTfh5ALbc+hqckSCFgBwVzQFl+PdyQSAFFyR9aB4Ivk0L6hk+DRpOtqYxcKdxUlTn8tWwXsjQF3uUDMSASeTSe7ZpLEM5JKnAPxVejWsTX0szZLRw7lBPANJ9tFov8AkJ/CNH9sjs1QXD9OVvQ9yKqhae/kjWzcPvmyAO7CsjNf3FxqSNO/ULHB3DPFbPwHGq68pUAbSMD2q46WKaK/kJPwaZ9K1GOck2jSIQMA+lAXekancSMDZSgHtj9P0r1UV3FaF9Oh8jPeS+DxifRtaniaD7un6ZOO45PvXY9G1pIWzpkm+Lhe1ey55xX3rij9jCqsr3Uvg8Dv/DOsygn7qmLEkZyKQyeH9csFke/sJUAOY9x5Ir9NVgP4lXEkWq6SiNhX3bh796J6eMIuivctnj2o2GojRLgG1aKzRwyhQdzHPNZ261Vp5YYi7iKMbcMea2dnrmoPd3lu85aIFsIe1ZPxlawwarGYl29SMM2Perwvc6ZmjLkceFtTupVSMt5MlQG/VTk6Rb3kkztGFZjhhjsfikXgSBLi/QSgkIuRj3rYaxK1om6EAErntVZYO7idTBktVJWK7rwiv+fuJKL5QfStFawlbOG7uXS2t0QB3cYyfisHbeK9Wk1JIWmUxlwMbfTNCeM9d1C+vHsJ5v8ADRN5UXgUlY5SaTY554QTcUMfFPjSS4vVtrBunaxHDP6vT6112ze2jIlY+UZ8teVKNz4Oad20kiQqqyMAPmtiwxSpGCWok3b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8" name="AutoShape 9" descr="https://encrypted-tbn0.gstatic.com/images?q=tbn:ANd9GcQtrO42FCNXYTukyBKjDeQIklw38Ihxd5nhzFC1OJchGzE_pMx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9" name="18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000018"/>
            <a:ext cx="2411760" cy="77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82" name="Picture 2" descr="http://www.periodicolabarra.com.ar/2009/05_may09/Imagenes/fotos/Plagas-pulgon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08176"/>
            <a:ext cx="3744416" cy="176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ecoyambiente.com/wp-content/uploads/2014/03/Flores-atacadas-por-Trip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68" y="4974461"/>
            <a:ext cx="3757600" cy="176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724128" y="693857"/>
            <a:ext cx="3384376" cy="43088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Afectado por ácaros y thrips</a:t>
            </a:r>
            <a:endParaRPr lang="es-ES" sz="2200" dirty="0">
              <a:solidFill>
                <a:schemeClr val="tx2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32098" y="2204864"/>
            <a:ext cx="4151870" cy="7078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No permite un adecuado crecimiento y disminuye la calidad de las rosas</a:t>
            </a:r>
            <a:endParaRPr lang="es-ES" sz="2000" dirty="0">
              <a:solidFill>
                <a:schemeClr val="tx2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6" name="Picture 6" descr="http://es.growlandia.com/images/stories/Noticias/Laboratorio/Marzo-2013/Trip/trip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3278"/>
            <a:ext cx="2929508" cy="1947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http://i1.ytimg.com/vi/zSW130z_AZg/hqdefaul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3" t="10787" r="6562" b="5889"/>
          <a:stretch/>
        </p:blipFill>
        <p:spPr bwMode="auto">
          <a:xfrm>
            <a:off x="101608" y="116632"/>
            <a:ext cx="2598184" cy="19641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5076056" y="2132856"/>
            <a:ext cx="3960440" cy="101566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Acuerdos fitosanitarios, obteniendo protocolos de manejo y prevención de plagas certificados</a:t>
            </a:r>
          </a:p>
        </p:txBody>
      </p:sp>
      <p:pic>
        <p:nvPicPr>
          <p:cNvPr id="20490" name="Picture 10" descr="http://gplogistics.com.ec/Fotos%20GP%20Blog/exportacion%20flor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12976"/>
            <a:ext cx="3852106" cy="157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http://4.bp.blogspot.com/-G8GXelNF30w/Uvob6loKC2I/AAAAAAAAByY/yGJtWanOIW4/s1600/frambuesa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869160"/>
            <a:ext cx="4176464" cy="190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1505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000018"/>
            <a:ext cx="2411760" cy="7714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CuadroTexto"/>
          <p:cNvSpPr txBox="1"/>
          <p:nvPr/>
        </p:nvSpPr>
        <p:spPr>
          <a:xfrm>
            <a:off x="2051720" y="395372"/>
            <a:ext cx="4464496" cy="4001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Insecto polífago que mide de 1 a 1,6 mm</a:t>
            </a:r>
            <a:endParaRPr lang="es-E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6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39"/>
            <a:ext cx="1676752" cy="1800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8 CuadroTexto"/>
          <p:cNvSpPr txBox="1"/>
          <p:nvPr/>
        </p:nvSpPr>
        <p:spPr>
          <a:xfrm>
            <a:off x="2699792" y="3369186"/>
            <a:ext cx="3456384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Producen daños por la succión de células vegetales</a:t>
            </a:r>
            <a:endParaRPr lang="es-E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http://t1.gstatic.com/images?q=tbn:ANd9GcSjsWPepel_4hHVUW9KvMooTEPlcwnE_Hgfpp1ZoZD3nj8Ek7a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3507" y="2816932"/>
            <a:ext cx="2376265" cy="244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2123728" y="1713002"/>
            <a:ext cx="4176464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Ciclo de vida corto, haplodiploide, reproducción sexual y partenogenética</a:t>
            </a:r>
            <a:endParaRPr lang="es-E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http://img509.imageshack.us/img509/3394/thrips102700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768" y="620687"/>
            <a:ext cx="2787744" cy="298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933057"/>
            <a:ext cx="237626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3131840" y="5221649"/>
            <a:ext cx="3528392" cy="10156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Ocasionando pérdidas en la producción y aumentando el uso de agroquímicos</a:t>
            </a:r>
            <a:endParaRPr lang="es-E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951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000018"/>
            <a:ext cx="2411760" cy="77140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729333327"/>
              </p:ext>
            </p:extLst>
          </p:nvPr>
        </p:nvGraphicFramePr>
        <p:xfrm>
          <a:off x="395536" y="260648"/>
          <a:ext cx="8448600" cy="5739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983713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6648"/>
            <a:ext cx="8229600" cy="1143000"/>
          </a:xfrm>
        </p:spPr>
        <p:txBody>
          <a:bodyPr/>
          <a:lstStyle/>
          <a:p>
            <a:r>
              <a:rPr lang="es-EC" sz="3600" dirty="0" smtClean="0"/>
              <a:t>OBJETIVOS </a:t>
            </a:r>
            <a:endParaRPr lang="es-EC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548680"/>
            <a:ext cx="8280920" cy="5184576"/>
          </a:xfrm>
        </p:spPr>
        <p:txBody>
          <a:bodyPr/>
          <a:lstStyle/>
          <a:p>
            <a:pPr marL="400050" lvl="1" indent="0" algn="just">
              <a:buNone/>
            </a:pPr>
            <a:r>
              <a:rPr lang="es-E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Objetivo General:</a:t>
            </a:r>
            <a:endParaRPr lang="es-ES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s-EC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s-EC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Determinar </a:t>
            </a:r>
            <a:r>
              <a:rPr lang="es-EC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las especies de insectos de la familia Thripidae presentes en el </a:t>
            </a:r>
            <a:r>
              <a:rPr lang="es-EC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cultivo </a:t>
            </a:r>
            <a:r>
              <a:rPr lang="es-EC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 </a:t>
            </a:r>
            <a:r>
              <a:rPr lang="es-EC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rosas </a:t>
            </a:r>
            <a:r>
              <a:rPr lang="es-EC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en dos zonas florícolas de Pichincha–Ecuador</a:t>
            </a:r>
            <a:r>
              <a:rPr lang="es-EC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s-MX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s-EC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00050" lvl="1" indent="0" algn="just">
              <a:buNone/>
            </a:pPr>
            <a:r>
              <a:rPr lang="es-E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Objetivos </a:t>
            </a:r>
            <a:r>
              <a:rPr lang="es-E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s-E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specíficos:</a:t>
            </a:r>
            <a:endParaRPr lang="es-EC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s-EC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s-EC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Realizar recolecciones de Thysanoptera: Thripidae que se encuentran atacando al cultivo de rosas en las zonas de Tabacundo y Machachi productoras consideradas en el estudio, para su posterior </a:t>
            </a:r>
            <a:r>
              <a:rPr lang="es-EC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identificación.</a:t>
            </a:r>
          </a:p>
          <a:p>
            <a:pPr marL="0" lvl="0" indent="0" algn="just">
              <a:buNone/>
            </a:pPr>
            <a:endParaRPr lang="es-MX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s-EC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Preparar muestras de acuerdo a normas de montaje de insectos Thysanoptera, para enviar a identificar a especialistas extranjeros</a:t>
            </a:r>
            <a:r>
              <a:rPr lang="es-EC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lvl="0" indent="0" algn="just">
              <a:buNone/>
            </a:pPr>
            <a:endParaRPr lang="es-MX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s-EC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Elaborar Placas de Referencia para mantener una colección en </a:t>
            </a:r>
            <a:r>
              <a:rPr lang="es-EC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Agrocalidad.</a:t>
            </a:r>
          </a:p>
          <a:p>
            <a:pPr marL="0" lvl="0" indent="0" algn="just">
              <a:buNone/>
            </a:pPr>
            <a:endParaRPr lang="es-EC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s-EC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Estimar la incidencia y la severidad de thrips en las zonas de </a:t>
            </a:r>
            <a:r>
              <a:rPr lang="es-EC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estudio.</a:t>
            </a:r>
            <a:endParaRPr lang="es-EC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000018"/>
            <a:ext cx="2411760" cy="771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48132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000018"/>
            <a:ext cx="2411760" cy="7714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 redondeado"/>
          <p:cNvSpPr/>
          <p:nvPr/>
        </p:nvSpPr>
        <p:spPr>
          <a:xfrm>
            <a:off x="971600" y="1844824"/>
            <a:ext cx="7560840" cy="237626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MATERIALES </a:t>
            </a:r>
          </a:p>
          <a:p>
            <a:pPr algn="ctr"/>
            <a:r>
              <a:rPr lang="es-E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 </a:t>
            </a:r>
          </a:p>
          <a:p>
            <a:pPr algn="ctr"/>
            <a:r>
              <a:rPr lang="es-E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MÉTODOS</a:t>
            </a:r>
            <a:endParaRPr lang="es-E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8299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27376</TotalTime>
  <Words>1143</Words>
  <Application>Microsoft Office PowerPoint</Application>
  <PresentationFormat>Presentación en pantalla (4:3)</PresentationFormat>
  <Paragraphs>414</Paragraphs>
  <Slides>40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2" baseType="lpstr">
      <vt:lpstr>Diseño predeterminado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OBJETIVOS </vt:lpstr>
      <vt:lpstr>Presentación de PowerPoint</vt:lpstr>
      <vt:lpstr>Presentación de PowerPoint</vt:lpstr>
      <vt:lpstr>Incidencia</vt:lpstr>
      <vt:lpstr>Severidad</vt:lpstr>
      <vt:lpstr>Presentación de PowerPoint</vt:lpstr>
      <vt:lpstr>ESTIMACIÓN DE INCIDENCIA Y SEVERIDAD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DETERMINACIÓN TAXONÓMICA</vt:lpstr>
      <vt:lpstr>ARTEJOS ANTENALES</vt:lpstr>
      <vt:lpstr>CABEZA</vt:lpstr>
      <vt:lpstr>ALAS</vt:lpstr>
      <vt:lpstr>PRONOTO</vt:lpstr>
      <vt:lpstr>METANOTO</vt:lpstr>
      <vt:lpstr>CTENIDIOS LATERALES</vt:lpstr>
      <vt:lpstr>TERGUITO VIII</vt:lpstr>
      <vt:lpstr>Placas de Referencia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RECOMENDACIONES </vt:lpstr>
      <vt:lpstr>Presentación de PowerPoint</vt:lpstr>
      <vt:lpstr>Presentación de PowerPoint</vt:lpstr>
      <vt:lpstr>Presentación de PowerPoint</vt:lpstr>
      <vt:lpstr>Presentación de PowerPoint</vt:lpstr>
    </vt:vector>
  </TitlesOfParts>
  <Company>ESPE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Ghjgh hjghjg hghg hghghghjgg h</dc:title>
  <dc:creator>lcifuentes</dc:creator>
  <cp:lastModifiedBy>Santiago</cp:lastModifiedBy>
  <cp:revision>489</cp:revision>
  <dcterms:created xsi:type="dcterms:W3CDTF">2008-02-13T16:07:44Z</dcterms:created>
  <dcterms:modified xsi:type="dcterms:W3CDTF">2014-07-03T16:26:55Z</dcterms:modified>
</cp:coreProperties>
</file>