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8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78" r:id="rId21"/>
    <p:sldId id="280" r:id="rId22"/>
    <p:sldId id="277" r:id="rId23"/>
    <p:sldId id="279" r:id="rId24"/>
    <p:sldId id="262" r:id="rId25"/>
    <p:sldId id="282" r:id="rId26"/>
    <p:sldId id="283" r:id="rId27"/>
    <p:sldId id="284" r:id="rId28"/>
    <p:sldId id="285" r:id="rId29"/>
    <p:sldId id="286" r:id="rId30"/>
    <p:sldId id="287" r:id="rId31"/>
    <p:sldId id="263" r:id="rId32"/>
    <p:sldId id="264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678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636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668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267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24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070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472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431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427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138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18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7BD2-EAAC-4C44-99F6-3E8D4A1C6198}" type="datetimeFigureOut">
              <a:rPr lang="es-EC" smtClean="0"/>
              <a:t>17/07/2014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DF28-E93D-4CFD-9094-5B9462E5F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848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gif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3.xml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slide" Target="slide2.xml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3.xml"/><Relationship Id="rId7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2536825"/>
            <a:ext cx="10515600" cy="4351338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C" sz="2000" dirty="0" smtClean="0"/>
              <a:t>Autores:</a:t>
            </a:r>
          </a:p>
          <a:p>
            <a:pPr marL="0" indent="0" algn="ctr">
              <a:buNone/>
            </a:pPr>
            <a:r>
              <a:rPr lang="pt-BR" sz="2000" i="1" dirty="0">
                <a:latin typeface="+mj-lt"/>
              </a:rPr>
              <a:t>Rolando Orquera Quirola, Prócel Silva Carlos, Fernando Solís </a:t>
            </a:r>
            <a:r>
              <a:rPr lang="pt-BR" sz="2000" i="1" dirty="0" smtClean="0">
                <a:latin typeface="+mj-lt"/>
              </a:rPr>
              <a:t>Acosta.</a:t>
            </a:r>
            <a:endParaRPr lang="es-ES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184510"/>
            <a:ext cx="10515600" cy="886519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CONTROL Y ADMINISTRACIÓN MILITAR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5" y="224358"/>
            <a:ext cx="2815394" cy="14493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89" y="439235"/>
            <a:ext cx="3176812" cy="10813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63" y="224358"/>
            <a:ext cx="1533888" cy="1533888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595086" y="1949515"/>
            <a:ext cx="1105988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" y="6255657"/>
            <a:ext cx="12192000" cy="602343"/>
          </a:xfrm>
          <a:prstGeom prst="rect">
            <a:avLst/>
          </a:prstGeom>
          <a:solidFill>
            <a:srgbClr val="81B2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1" y="6400800"/>
            <a:ext cx="12192000" cy="46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7624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4213226"/>
          </a:xfrm>
        </p:spPr>
        <p:txBody>
          <a:bodyPr>
            <a:normAutofit/>
          </a:bodyPr>
          <a:lstStyle/>
          <a:p>
            <a:r>
              <a:rPr lang="es-EC" sz="2400" i="1" dirty="0"/>
              <a:t>Eclipse jee-indigo-SR2</a:t>
            </a:r>
            <a:r>
              <a:rPr lang="es-EC" sz="2400" i="1" dirty="0" smtClean="0"/>
              <a:t>.</a:t>
            </a:r>
            <a:endParaRPr lang="es-EC" sz="24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C" sz="20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C" sz="2000" i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C" sz="20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C" sz="2000" i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C" sz="20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C" sz="2000" i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C" sz="2000" i="1" dirty="0"/>
              <a:t>IDE de desarrollo para el lenguaje java</a:t>
            </a:r>
            <a:r>
              <a:rPr lang="es-EC" sz="2000" i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r>
              <a:rPr lang="es-EC" sz="2000" i="1" dirty="0"/>
              <a:t>Licencia EPL.</a:t>
            </a:r>
          </a:p>
          <a:p>
            <a:pPr lvl="1" algn="just"/>
            <a:r>
              <a:rPr lang="es-EC" sz="2000" i="1" dirty="0"/>
              <a:t>Compatible con varios </a:t>
            </a:r>
            <a:r>
              <a:rPr lang="es-EC" sz="2000" i="1" dirty="0" err="1"/>
              <a:t>plugins</a:t>
            </a:r>
            <a:r>
              <a:rPr lang="es-EC" sz="2000" i="1" dirty="0"/>
              <a:t> para desarrollo.</a:t>
            </a:r>
          </a:p>
          <a:p>
            <a:pPr lvl="1" algn="just"/>
            <a:r>
              <a:rPr lang="es-EC" sz="2000" i="1" dirty="0"/>
              <a:t>Portable.</a:t>
            </a:r>
          </a:p>
          <a:p>
            <a:pPr lvl="1" algn="just"/>
            <a:r>
              <a:rPr lang="es-EC" sz="2000" i="1" dirty="0"/>
              <a:t>Ligero y estable.</a:t>
            </a:r>
            <a:endParaRPr lang="en-US" sz="2000" i="1" dirty="0"/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5122" name="Picture 2" descr="http://img.genbetadev.com/2011/06/eclipse_indigo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64" y="3103563"/>
            <a:ext cx="2488784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54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4162425"/>
          </a:xfrm>
        </p:spPr>
        <p:txBody>
          <a:bodyPr/>
          <a:lstStyle/>
          <a:p>
            <a:r>
              <a:rPr lang="en-US" sz="2400" i="1" dirty="0" smtClean="0"/>
              <a:t>MySQL </a:t>
            </a:r>
            <a:r>
              <a:rPr lang="en-US" sz="2400" i="1" dirty="0"/>
              <a:t>5.0</a:t>
            </a:r>
            <a:r>
              <a:rPr lang="en-US" sz="2400" i="1" dirty="0" smtClean="0"/>
              <a:t>.</a:t>
            </a:r>
          </a:p>
          <a:p>
            <a:pPr lvl="1"/>
            <a:endParaRPr lang="en-US" sz="2000" i="1" dirty="0"/>
          </a:p>
          <a:p>
            <a:pPr lvl="1"/>
            <a:endParaRPr lang="en-US" sz="2000" i="1" dirty="0" smtClean="0"/>
          </a:p>
          <a:p>
            <a:pPr lvl="1"/>
            <a:endParaRPr lang="en-US" sz="2000" i="1" dirty="0"/>
          </a:p>
          <a:p>
            <a:pPr lvl="1"/>
            <a:endParaRPr lang="en-US" sz="2000" i="1" dirty="0" smtClean="0"/>
          </a:p>
          <a:p>
            <a:pPr lvl="1" algn="just"/>
            <a:r>
              <a:rPr lang="en-US" sz="2000" i="1" dirty="0" smtClean="0"/>
              <a:t>Motor de base de </a:t>
            </a:r>
            <a:r>
              <a:rPr lang="en-US" sz="2000" i="1" dirty="0" err="1" smtClean="0"/>
              <a:t>datos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relacional</a:t>
            </a:r>
            <a:r>
              <a:rPr lang="en-US" sz="2000" i="1" dirty="0" smtClean="0"/>
              <a:t>.</a:t>
            </a:r>
          </a:p>
          <a:p>
            <a:pPr lvl="1" algn="just"/>
            <a:r>
              <a:rPr lang="es-EC" sz="2000" i="1" dirty="0" smtClean="0"/>
              <a:t>Enfocada </a:t>
            </a:r>
            <a:r>
              <a:rPr lang="es-EC" sz="2000" i="1" dirty="0"/>
              <a:t>para proyectos pequeños y medianos.</a:t>
            </a:r>
          </a:p>
          <a:p>
            <a:pPr lvl="1" algn="just"/>
            <a:r>
              <a:rPr lang="es-EC" sz="2000" i="1" dirty="0" smtClean="0"/>
              <a:t>Amplia documentación.</a:t>
            </a:r>
          </a:p>
          <a:p>
            <a:pPr lvl="1" algn="just"/>
            <a:r>
              <a:rPr lang="es-EC" sz="2000" i="1" dirty="0" smtClean="0"/>
              <a:t>Integración con varios lenguajes de programación.</a:t>
            </a:r>
          </a:p>
          <a:p>
            <a:pPr lvl="1" algn="just"/>
            <a:r>
              <a:rPr lang="es-EC" sz="2000" i="1" dirty="0" smtClean="0"/>
              <a:t>Administrada por Oracle.</a:t>
            </a:r>
          </a:p>
          <a:p>
            <a:pPr lvl="1" algn="just"/>
            <a:r>
              <a:rPr lang="es-EC" sz="2000" i="1" dirty="0" smtClean="0"/>
              <a:t>Desarrollo en progreso con </a:t>
            </a:r>
            <a:r>
              <a:rPr lang="es-EC" sz="2000" i="1" dirty="0" err="1" smtClean="0"/>
              <a:t>MariaDB</a:t>
            </a:r>
            <a:r>
              <a:rPr lang="es-EC" sz="2000" i="1" dirty="0" smtClean="0"/>
              <a:t>.</a:t>
            </a:r>
            <a:endParaRPr lang="en-US" sz="2000" i="1" dirty="0"/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9458" name="Picture 2" descr="http://www.unocero.com/wp-content/uploads/2012/08/mysql-hire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85" y="2868613"/>
            <a:ext cx="2141764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09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4200526"/>
          </a:xfrm>
        </p:spPr>
        <p:txBody>
          <a:bodyPr/>
          <a:lstStyle/>
          <a:p>
            <a:r>
              <a:rPr lang="es-EC" sz="2400" i="1" dirty="0" err="1" smtClean="0"/>
              <a:t>Primefaces</a:t>
            </a:r>
            <a:r>
              <a:rPr lang="es-EC" sz="2400" i="1" dirty="0" smtClean="0"/>
              <a:t> </a:t>
            </a:r>
            <a:r>
              <a:rPr lang="es-EC" sz="2400" i="1" dirty="0"/>
              <a:t>3.5</a:t>
            </a:r>
            <a:r>
              <a:rPr lang="es-EC" sz="2400" i="1" dirty="0" smtClean="0"/>
              <a:t>.</a:t>
            </a:r>
          </a:p>
          <a:p>
            <a:pPr lvl="1"/>
            <a:endParaRPr lang="es-EC" sz="2000" i="1" dirty="0" smtClean="0"/>
          </a:p>
          <a:p>
            <a:pPr lvl="1"/>
            <a:endParaRPr lang="es-EC" sz="2000" i="1" dirty="0" smtClean="0"/>
          </a:p>
          <a:p>
            <a:pPr lvl="1"/>
            <a:endParaRPr lang="es-EC" sz="2000" i="1" dirty="0"/>
          </a:p>
          <a:p>
            <a:pPr lvl="1"/>
            <a:endParaRPr lang="es-EC" sz="2000" i="1" dirty="0" smtClean="0"/>
          </a:p>
          <a:p>
            <a:pPr lvl="1" algn="just"/>
            <a:r>
              <a:rPr lang="es-EC" sz="2000" i="1" dirty="0" smtClean="0"/>
              <a:t>Conjunto de componentes de código abierto para JSF.</a:t>
            </a:r>
          </a:p>
          <a:p>
            <a:pPr lvl="1" algn="just"/>
            <a:r>
              <a:rPr lang="es-EC" sz="2000" i="1" dirty="0"/>
              <a:t>Posee editor HTML, diálogos, autocompletado, charts y muchos más</a:t>
            </a:r>
            <a:r>
              <a:rPr lang="es-EC" sz="2000" i="1" dirty="0" smtClean="0"/>
              <a:t>.</a:t>
            </a:r>
          </a:p>
          <a:p>
            <a:pPr lvl="1" algn="just"/>
            <a:r>
              <a:rPr lang="es-EC" sz="2000" i="1" dirty="0"/>
              <a:t>AJAX incorporado basado en el estándar JSF 2.0.</a:t>
            </a:r>
          </a:p>
          <a:p>
            <a:pPr lvl="1" algn="just"/>
            <a:r>
              <a:rPr lang="es-EC" sz="2000" i="1" dirty="0"/>
              <a:t>Documentación extensa.</a:t>
            </a:r>
          </a:p>
          <a:p>
            <a:pPr lvl="1" algn="just"/>
            <a:r>
              <a:rPr lang="es-EC" sz="2000" i="1" dirty="0"/>
              <a:t>Posee de una larga y activa comunidad de desarrollo</a:t>
            </a:r>
            <a:r>
              <a:rPr lang="es-EC" sz="2000" i="1" dirty="0" smtClean="0"/>
              <a:t>.</a:t>
            </a:r>
          </a:p>
          <a:p>
            <a:pPr lvl="1" algn="just"/>
            <a:r>
              <a:rPr lang="es-EC" sz="2000" i="1" dirty="0"/>
              <a:t>Ligero, comprimido en un solo </a:t>
            </a:r>
            <a:r>
              <a:rPr lang="es-EC" sz="2000" i="1" dirty="0" err="1" smtClean="0"/>
              <a:t>jar</a:t>
            </a:r>
            <a:r>
              <a:rPr lang="es-EC" sz="2000" i="1" dirty="0" smtClean="0"/>
              <a:t> y </a:t>
            </a:r>
            <a:r>
              <a:rPr lang="es-EC" sz="2000" i="1" dirty="0"/>
              <a:t>no requiere configuración.</a:t>
            </a:r>
          </a:p>
          <a:p>
            <a:pPr algn="r"/>
            <a:endParaRPr lang="es-EC" sz="2400" i="1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8434" name="Picture 2" descr="http://2.bp.blogspot.com/-LIIoXmrFe7Y/T4Ddu3Bpj6I/AAAAAAAAABs/MooUQlmBaJM/s1600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2795963"/>
            <a:ext cx="4328458" cy="12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85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4225925"/>
          </a:xfrm>
        </p:spPr>
        <p:txBody>
          <a:bodyPr/>
          <a:lstStyle/>
          <a:p>
            <a:r>
              <a:rPr lang="es-EC" sz="2400" i="1" dirty="0" smtClean="0"/>
              <a:t>JBOSS </a:t>
            </a:r>
            <a:r>
              <a:rPr lang="es-EC" sz="2400" i="1" dirty="0"/>
              <a:t>6.1.0</a:t>
            </a:r>
            <a:r>
              <a:rPr lang="es-EC" sz="2400" i="1" dirty="0" smtClean="0"/>
              <a:t>.</a:t>
            </a:r>
          </a:p>
          <a:p>
            <a:pPr lvl="1"/>
            <a:endParaRPr lang="es-EC" sz="2000" i="1" dirty="0"/>
          </a:p>
          <a:p>
            <a:pPr lvl="1"/>
            <a:endParaRPr lang="es-EC" sz="2000" i="1" dirty="0" smtClean="0"/>
          </a:p>
          <a:p>
            <a:pPr lvl="1"/>
            <a:endParaRPr lang="es-EC" sz="2000" i="1" dirty="0"/>
          </a:p>
          <a:p>
            <a:pPr lvl="1"/>
            <a:endParaRPr lang="es-EC" sz="2000" i="1" dirty="0" smtClean="0"/>
          </a:p>
          <a:p>
            <a:pPr lvl="1" algn="just"/>
            <a:r>
              <a:rPr lang="es-EC" sz="2000" i="1" dirty="0" smtClean="0"/>
              <a:t>Servidor de aplicaciones desarrollado en java.</a:t>
            </a:r>
          </a:p>
          <a:p>
            <a:pPr lvl="1" algn="just"/>
            <a:r>
              <a:rPr lang="es-EC" sz="2000" i="1" dirty="0" smtClean="0"/>
              <a:t>Enfocado para aplicaciones java con la plataforma JEE.</a:t>
            </a:r>
          </a:p>
          <a:p>
            <a:pPr lvl="1" algn="just"/>
            <a:r>
              <a:rPr lang="es-EC" sz="2000" i="1" dirty="0" smtClean="0"/>
              <a:t>Posee gran estabilidad y </a:t>
            </a:r>
            <a:r>
              <a:rPr lang="es-EC" sz="2000" i="1" dirty="0" err="1" smtClean="0"/>
              <a:t>transaccionalidad</a:t>
            </a:r>
            <a:r>
              <a:rPr lang="es-EC" sz="2000" i="1" dirty="0" smtClean="0"/>
              <a:t>.</a:t>
            </a:r>
          </a:p>
          <a:p>
            <a:pPr lvl="1" algn="just"/>
            <a:r>
              <a:rPr lang="es-EC" sz="2000" i="1" dirty="0" smtClean="0"/>
              <a:t>Soporte para tecnologías con arquitectura 3 capas.</a:t>
            </a:r>
          </a:p>
          <a:p>
            <a:pPr lvl="1" algn="just"/>
            <a:r>
              <a:rPr lang="es-EC" sz="2000" i="1" dirty="0" smtClean="0"/>
              <a:t>Posee un IDE basado en eclipse para su administración (</a:t>
            </a:r>
            <a:r>
              <a:rPr lang="es-EC" sz="2000" i="1" dirty="0" err="1" smtClean="0"/>
              <a:t>Jboss</a:t>
            </a:r>
            <a:r>
              <a:rPr lang="es-EC" sz="2000" i="1" dirty="0" smtClean="0"/>
              <a:t> Tools).</a:t>
            </a:r>
          </a:p>
          <a:p>
            <a:pPr lvl="1" algn="just"/>
            <a:r>
              <a:rPr lang="es-EC" sz="2000" i="1" dirty="0" smtClean="0"/>
              <a:t>Creación de flujos de trabajo con JBPM.</a:t>
            </a:r>
          </a:p>
          <a:p>
            <a:pPr lvl="1"/>
            <a:endParaRPr lang="es-EC" sz="2000" i="1" dirty="0"/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7410" name="Picture 2" descr="http://www.codejobs.biz/www/lib/files/images/8be083f70a55b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901436"/>
            <a:ext cx="2333625" cy="144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5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 smtClean="0"/>
              <a:t>HTML5.</a:t>
            </a:r>
          </a:p>
          <a:p>
            <a:pPr lvl="1"/>
            <a:endParaRPr lang="es-EC" sz="2000" i="1" dirty="0"/>
          </a:p>
          <a:p>
            <a:pPr lvl="1"/>
            <a:endParaRPr lang="es-EC" sz="2000" i="1" dirty="0" smtClean="0"/>
          </a:p>
          <a:p>
            <a:pPr lvl="1" algn="just"/>
            <a:endParaRPr lang="es-EC" sz="2000" i="1" dirty="0"/>
          </a:p>
          <a:p>
            <a:pPr lvl="1" algn="just"/>
            <a:r>
              <a:rPr lang="es-EC" sz="2000" i="1" dirty="0" smtClean="0"/>
              <a:t>Enfocado para aplicación de multimedia.</a:t>
            </a:r>
          </a:p>
          <a:p>
            <a:pPr lvl="1" algn="just"/>
            <a:r>
              <a:rPr lang="es-EC" sz="2000" i="1" dirty="0" smtClean="0"/>
              <a:t>Incorpora etiquetas </a:t>
            </a:r>
            <a:r>
              <a:rPr lang="es-EC" sz="2000" i="1" dirty="0" err="1" smtClean="0"/>
              <a:t>canvas</a:t>
            </a:r>
            <a:r>
              <a:rPr lang="es-EC" sz="2000" i="1" dirty="0" smtClean="0"/>
              <a:t>(2D, 3D, audio y video).</a:t>
            </a:r>
          </a:p>
          <a:p>
            <a:pPr lvl="1" algn="just"/>
            <a:r>
              <a:rPr lang="es-EC" sz="2000" i="1" dirty="0" smtClean="0"/>
              <a:t>Elimina etiquetas obsoletas como Font, center, entre otras.</a:t>
            </a:r>
          </a:p>
          <a:p>
            <a:pPr lvl="1" algn="just"/>
            <a:r>
              <a:rPr lang="es-EC" sz="2000" i="1" dirty="0" smtClean="0"/>
              <a:t>DRAG and DROP.</a:t>
            </a:r>
          </a:p>
          <a:p>
            <a:pPr lvl="1" algn="just"/>
            <a:r>
              <a:rPr lang="es-EC" sz="2000" i="1" dirty="0" smtClean="0"/>
              <a:t>Mejora de etiquetas.</a:t>
            </a:r>
          </a:p>
          <a:p>
            <a:pPr lvl="1" algn="just"/>
            <a:r>
              <a:rPr lang="es-EC" sz="2000" i="1" dirty="0" smtClean="0"/>
              <a:t>Especificación para tipo de documento resumida(!DOCTYPE).</a:t>
            </a:r>
            <a:endParaRPr lang="es-EC" sz="2000" i="1" dirty="0"/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6386" name="Picture 2" descr="http://www.w3.org/html/logo/downloads/HTML5_Logo_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68" y="2589213"/>
            <a:ext cx="1226232" cy="12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27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S" sz="2400" i="1" dirty="0" err="1"/>
              <a:t>Power</a:t>
            </a:r>
            <a:r>
              <a:rPr lang="es-ES" sz="2400" i="1" dirty="0"/>
              <a:t> </a:t>
            </a:r>
            <a:r>
              <a:rPr lang="es-ES" sz="2400" i="1" dirty="0" err="1"/>
              <a:t>Designer</a:t>
            </a:r>
            <a:r>
              <a:rPr lang="es-ES" sz="2400" i="1" dirty="0"/>
              <a:t> 12.5</a:t>
            </a:r>
            <a:r>
              <a:rPr lang="es-EC" sz="2400" i="1" dirty="0" smtClean="0"/>
              <a:t>.</a:t>
            </a:r>
          </a:p>
          <a:p>
            <a:pPr lvl="1"/>
            <a:endParaRPr lang="es-EC" sz="2000" i="1" dirty="0" smtClean="0"/>
          </a:p>
          <a:p>
            <a:pPr lvl="1"/>
            <a:endParaRPr lang="es-EC" sz="2000" i="1" dirty="0"/>
          </a:p>
          <a:p>
            <a:pPr lvl="1"/>
            <a:endParaRPr lang="es-EC" sz="2000" i="1" dirty="0" smtClean="0"/>
          </a:p>
          <a:p>
            <a:pPr lvl="1"/>
            <a:endParaRPr lang="es-EC" sz="2000" i="1" dirty="0"/>
          </a:p>
          <a:p>
            <a:pPr lvl="1"/>
            <a:r>
              <a:rPr lang="es-EC" sz="2000" i="1" dirty="0" smtClean="0"/>
              <a:t>Diseñador de diagramas para base de datos y UML.</a:t>
            </a:r>
          </a:p>
          <a:p>
            <a:pPr lvl="1"/>
            <a:r>
              <a:rPr lang="es-EC" sz="2000" i="1" dirty="0" smtClean="0"/>
              <a:t>Ingeniería inversa incorporada.</a:t>
            </a:r>
          </a:p>
          <a:p>
            <a:pPr lvl="1"/>
            <a:r>
              <a:rPr lang="es-EC" sz="2000" i="1" dirty="0" smtClean="0"/>
              <a:t>Se integra con varios motores de base de datos.</a:t>
            </a:r>
          </a:p>
          <a:p>
            <a:pPr lvl="1"/>
            <a:r>
              <a:rPr lang="es-EC" sz="2000" i="1" dirty="0" smtClean="0"/>
              <a:t>Posee un </a:t>
            </a:r>
            <a:r>
              <a:rPr lang="es-EC" sz="2000" i="1" dirty="0" err="1" smtClean="0"/>
              <a:t>plugin</a:t>
            </a:r>
            <a:r>
              <a:rPr lang="es-EC" sz="2000" i="1" dirty="0" smtClean="0"/>
              <a:t> para eclipse.</a:t>
            </a:r>
          </a:p>
          <a:p>
            <a:pPr lvl="1"/>
            <a:endParaRPr lang="es-EC" sz="2000" i="1" dirty="0"/>
          </a:p>
          <a:p>
            <a:pPr lvl="1"/>
            <a:endParaRPr lang="es-EC" sz="20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5362" name="Picture 2" descr="http://t0.gstatic.com/images?q=tbn:ANd9GcRy53BrmMpVAmW60UuEJ83zvuvaNmMZKpeMMhd5zDUzW41A_8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6" y="2867025"/>
            <a:ext cx="152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86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 smtClean="0"/>
              <a:t>CSS 3.</a:t>
            </a:r>
          </a:p>
          <a:p>
            <a:pPr lvl="1"/>
            <a:endParaRPr lang="es-EC" sz="2000" i="1" dirty="0"/>
          </a:p>
          <a:p>
            <a:pPr lvl="1"/>
            <a:endParaRPr lang="es-EC" sz="2000" i="1" dirty="0" smtClean="0"/>
          </a:p>
          <a:p>
            <a:pPr lvl="1"/>
            <a:endParaRPr lang="es-EC" sz="2000" i="1" dirty="0"/>
          </a:p>
          <a:p>
            <a:pPr lvl="1"/>
            <a:endParaRPr lang="es-EC" sz="2000" i="1" dirty="0" smtClean="0"/>
          </a:p>
          <a:p>
            <a:pPr lvl="1" algn="just"/>
            <a:r>
              <a:rPr lang="es-EC" sz="2000" i="1" dirty="0" smtClean="0"/>
              <a:t>Ultimo estándar para hojas de estilo en cascada.</a:t>
            </a:r>
          </a:p>
          <a:p>
            <a:pPr lvl="1" algn="just"/>
            <a:r>
              <a:rPr lang="es-EC" sz="2000" i="1" dirty="0" smtClean="0"/>
              <a:t>Incorporación de efectos degradados.</a:t>
            </a:r>
          </a:p>
          <a:p>
            <a:pPr lvl="1" algn="just"/>
            <a:r>
              <a:rPr lang="es-EC" sz="2000" i="1" dirty="0" smtClean="0"/>
              <a:t>Transformaciones 2D y 3D.</a:t>
            </a:r>
          </a:p>
          <a:p>
            <a:pPr lvl="1" algn="just"/>
            <a:r>
              <a:rPr lang="es-EC" sz="2000" i="1" dirty="0" smtClean="0"/>
              <a:t>Efectos de texto.</a:t>
            </a:r>
          </a:p>
          <a:p>
            <a:pPr lvl="1" algn="just"/>
            <a:r>
              <a:rPr lang="es-EC" sz="2000" i="1" dirty="0" smtClean="0"/>
              <a:t>Control para bordes y </a:t>
            </a:r>
            <a:r>
              <a:rPr lang="es-EC" sz="2000" i="1" dirty="0" err="1" smtClean="0"/>
              <a:t>backgrounds</a:t>
            </a:r>
            <a:r>
              <a:rPr lang="es-EC" sz="2000" i="1" dirty="0" smtClean="0"/>
              <a:t>.</a:t>
            </a:r>
          </a:p>
          <a:p>
            <a:pPr lvl="1"/>
            <a:endParaRPr lang="es-EC" sz="2000" i="1" dirty="0" smtClean="0"/>
          </a:p>
          <a:p>
            <a:pPr lvl="1"/>
            <a:endParaRPr lang="es-EC" sz="12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4338" name="Picture 2" descr="https://blog-pv.s3.amazonaws.com/wp-content/uploads/2013/05/7.-CSS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03" y="2835565"/>
            <a:ext cx="1442506" cy="12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48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 err="1" smtClean="0"/>
              <a:t>jQuery</a:t>
            </a:r>
            <a:r>
              <a:rPr lang="es-EC" sz="2400" i="1" dirty="0" smtClean="0"/>
              <a:t> </a:t>
            </a:r>
            <a:r>
              <a:rPr lang="es-EC" sz="2400" i="1" dirty="0"/>
              <a:t>– </a:t>
            </a:r>
            <a:r>
              <a:rPr lang="es-EC" sz="2400" i="1" dirty="0" err="1"/>
              <a:t>ui</a:t>
            </a:r>
            <a:r>
              <a:rPr lang="es-EC" sz="2400" i="1" dirty="0"/>
              <a:t> – 1.10.3</a:t>
            </a:r>
            <a:r>
              <a:rPr lang="es-EC" sz="2400" i="1" dirty="0" smtClean="0"/>
              <a:t>.</a:t>
            </a:r>
          </a:p>
          <a:p>
            <a:endParaRPr lang="es-EC" sz="2400" i="1" dirty="0" smtClean="0"/>
          </a:p>
          <a:p>
            <a:endParaRPr lang="es-EC" sz="2400" i="1" dirty="0"/>
          </a:p>
          <a:p>
            <a:pPr lvl="1"/>
            <a:endParaRPr lang="es-EC" sz="2000" i="1" dirty="0" smtClean="0"/>
          </a:p>
          <a:p>
            <a:pPr lvl="1" algn="just"/>
            <a:r>
              <a:rPr lang="es-EC" sz="2000" i="1" dirty="0" smtClean="0"/>
              <a:t>Basado en el lenguaje </a:t>
            </a:r>
            <a:r>
              <a:rPr lang="es-EC" sz="2000" i="1" dirty="0" err="1" smtClean="0"/>
              <a:t>javascript</a:t>
            </a:r>
            <a:r>
              <a:rPr lang="es-EC" sz="2000" i="1" dirty="0" smtClean="0"/>
              <a:t>.</a:t>
            </a:r>
          </a:p>
          <a:p>
            <a:pPr lvl="1" algn="just"/>
            <a:r>
              <a:rPr lang="es-EC" sz="2000" i="1" dirty="0" smtClean="0"/>
              <a:t>Utilizada para generar animaciones, validaciones y efectos.</a:t>
            </a:r>
          </a:p>
          <a:p>
            <a:pPr lvl="1" algn="just"/>
            <a:r>
              <a:rPr lang="es-EC" sz="2000" i="1" dirty="0" smtClean="0"/>
              <a:t>Contiene un conjunto de componentes visuales para su implementación.</a:t>
            </a:r>
          </a:p>
          <a:p>
            <a:pPr lvl="1" algn="just"/>
            <a:r>
              <a:rPr lang="es-EC" sz="2000" i="1" dirty="0" smtClean="0"/>
              <a:t>Incorporación rápida y fácil de </a:t>
            </a:r>
            <a:r>
              <a:rPr lang="es-EC" sz="2000" i="1" dirty="0" err="1" smtClean="0"/>
              <a:t>javascript</a:t>
            </a:r>
            <a:r>
              <a:rPr lang="es-EC" sz="2000" i="1" dirty="0" smtClean="0"/>
              <a:t> en paginas web.</a:t>
            </a:r>
          </a:p>
          <a:p>
            <a:pPr lvl="1"/>
            <a:endParaRPr lang="es-EC" sz="2000" i="1" dirty="0"/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3314" name="Picture 2" descr="http://t0.gstatic.com/images?q=tbn:ANd9GcQbSetg4jAha_G9E-Y6BMpIlFY3TKaN4SG3KXh0K293nl25zfH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3000375"/>
            <a:ext cx="42576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5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 smtClean="0"/>
              <a:t>Ajax.</a:t>
            </a:r>
          </a:p>
          <a:p>
            <a:endParaRPr lang="es-EC" sz="2400" i="1" dirty="0"/>
          </a:p>
          <a:p>
            <a:endParaRPr lang="es-EC" sz="2400" i="1" dirty="0" smtClean="0"/>
          </a:p>
          <a:p>
            <a:endParaRPr lang="es-EC" sz="2400" i="1" dirty="0" smtClean="0"/>
          </a:p>
          <a:p>
            <a:pPr lvl="1" algn="just"/>
            <a:r>
              <a:rPr lang="es-EC" sz="2000" i="1" dirty="0"/>
              <a:t>Técnica para enviar datos al servidor y recibir una respuesta de forma asíncrona</a:t>
            </a:r>
            <a:r>
              <a:rPr lang="es-EC" sz="2000" i="1" dirty="0" smtClean="0"/>
              <a:t>.</a:t>
            </a:r>
          </a:p>
          <a:p>
            <a:pPr lvl="1" algn="just"/>
            <a:r>
              <a:rPr lang="es-EC" sz="2000" i="1" dirty="0"/>
              <a:t>Incorpora tecnologías como DOM, </a:t>
            </a:r>
            <a:r>
              <a:rPr lang="es-EC" sz="2000" i="1" dirty="0" err="1"/>
              <a:t>htlm</a:t>
            </a:r>
            <a:r>
              <a:rPr lang="es-EC" sz="2000" i="1" dirty="0"/>
              <a:t>, </a:t>
            </a:r>
            <a:r>
              <a:rPr lang="es-EC" sz="2000" i="1" dirty="0" err="1"/>
              <a:t>xml</a:t>
            </a:r>
            <a:r>
              <a:rPr lang="es-EC" sz="2000" i="1" dirty="0"/>
              <a:t>, JavaScript, </a:t>
            </a:r>
            <a:r>
              <a:rPr lang="es-EC" sz="2000" i="1" dirty="0" err="1" smtClean="0"/>
              <a:t>xhtml</a:t>
            </a:r>
            <a:r>
              <a:rPr lang="es-EC" sz="2000" i="1" dirty="0" smtClean="0"/>
              <a:t>.</a:t>
            </a:r>
          </a:p>
          <a:p>
            <a:pPr lvl="1" algn="just"/>
            <a:r>
              <a:rPr lang="es-EC" sz="2000" i="1" dirty="0" smtClean="0"/>
              <a:t>Utilizada para aplicaciones ricas en internet</a:t>
            </a:r>
            <a:r>
              <a:rPr lang="es-EC" sz="2000" dirty="0" smtClean="0"/>
              <a:t>.</a:t>
            </a:r>
            <a:endParaRPr lang="es-EC" sz="20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2290" name="Picture 2" descr="http://t2.gstatic.com/images?q=tbn:ANd9GcSS6pjTUdEqDxeUiBJUA4hgj6RU7-s0ebfsqYo-gyv0EY7xpbzjW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24" y="2874961"/>
            <a:ext cx="2657876" cy="13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91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endParaRPr lang="es-EC" sz="2400" i="1" dirty="0"/>
          </a:p>
          <a:p>
            <a:endParaRPr lang="es-EC" sz="2400" i="1" dirty="0" smtClean="0"/>
          </a:p>
          <a:p>
            <a:endParaRPr lang="es-EC" sz="2400" i="1" dirty="0" smtClean="0"/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2290" name="Picture 2" descr="http://t2.gstatic.com/images?q=tbn:ANd9GcSS6pjTUdEqDxeUiBJUA4hgj6RU7-s0ebfsqYo-gyv0EY7xpbzjW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48" y="1790462"/>
            <a:ext cx="2657876" cy="13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261 Grupo"/>
          <p:cNvGrpSpPr/>
          <p:nvPr/>
        </p:nvGrpSpPr>
        <p:grpSpPr>
          <a:xfrm>
            <a:off x="4965335" y="3323591"/>
            <a:ext cx="5527041" cy="3213733"/>
            <a:chOff x="0" y="0"/>
            <a:chExt cx="5527424" cy="3214277"/>
          </a:xfrm>
        </p:grpSpPr>
        <p:sp>
          <p:nvSpPr>
            <p:cNvPr id="8" name="262 Rectángulo redondeado"/>
            <p:cNvSpPr/>
            <p:nvPr/>
          </p:nvSpPr>
          <p:spPr>
            <a:xfrm>
              <a:off x="0" y="0"/>
              <a:ext cx="2190902" cy="1390889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 realiza una acción.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Envío </a:t>
              </a:r>
              <a:r>
                <a: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petición </a:t>
              </a:r>
              <a:r>
                <a:rPr lang="es-EC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HttpRequest</a:t>
              </a:r>
              <a:r>
                <a: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263 Rectángulo redondeado"/>
            <p:cNvSpPr/>
            <p:nvPr/>
          </p:nvSpPr>
          <p:spPr>
            <a:xfrm>
              <a:off x="3466214" y="1"/>
              <a:ext cx="2061210" cy="144804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Recibe la petición</a:t>
              </a:r>
              <a:r>
                <a: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Crea </a:t>
              </a:r>
              <a:r>
                <a: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una respuesta y envía por debajo hacia el navegador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264 Flecha derecha"/>
            <p:cNvSpPr/>
            <p:nvPr/>
          </p:nvSpPr>
          <p:spPr>
            <a:xfrm>
              <a:off x="2307265" y="457200"/>
              <a:ext cx="966159" cy="534837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Internet</a:t>
              </a:r>
            </a:p>
          </p:txBody>
        </p:sp>
        <p:sp>
          <p:nvSpPr>
            <p:cNvPr id="12" name="265 Rectángulo redondeado"/>
            <p:cNvSpPr/>
            <p:nvPr/>
          </p:nvSpPr>
          <p:spPr>
            <a:xfrm>
              <a:off x="0" y="1603473"/>
              <a:ext cx="2061210" cy="155936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Obtiene el resultado.</a:t>
              </a:r>
              <a:endParaRPr lang="es-EC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Procesa los datos retornados usando javascript.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Actualiza el contenido de la página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266 Flecha izquierda"/>
            <p:cNvSpPr/>
            <p:nvPr/>
          </p:nvSpPr>
          <p:spPr>
            <a:xfrm>
              <a:off x="2307265" y="2477386"/>
              <a:ext cx="1009291" cy="534837"/>
            </a:xfrm>
            <a:prstGeom prst="lef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Internet</a:t>
              </a:r>
            </a:p>
          </p:txBody>
        </p:sp>
        <p:cxnSp>
          <p:nvCxnSpPr>
            <p:cNvPr id="14" name="267 Conector recto"/>
            <p:cNvCxnSpPr/>
            <p:nvPr/>
          </p:nvCxnSpPr>
          <p:spPr>
            <a:xfrm>
              <a:off x="4423144" y="1505204"/>
              <a:ext cx="0" cy="1709073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lgDas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18923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061275"/>
            <a:ext cx="4151087" cy="4128388"/>
          </a:xfrm>
        </p:spPr>
        <p:txBody>
          <a:bodyPr/>
          <a:lstStyle/>
          <a:p>
            <a:endParaRPr lang="es-EC" sz="2400" dirty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r>
              <a:rPr lang="es-EC" sz="2400" i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  <a:hlinkClick r:id="rId3" action="ppaction://hlinksldjump"/>
              </a:rPr>
              <a:t>Resumen.</a:t>
            </a:r>
            <a:endParaRPr lang="es-EC" sz="24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C" sz="2400" i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  <a:hlinkClick r:id="rId4" action="ppaction://hlinksldjump"/>
              </a:rPr>
              <a:t>Introducción.</a:t>
            </a:r>
            <a:endParaRPr lang="es-EC" sz="24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C" sz="2400" i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  <a:hlinkClick r:id="rId5" action="ppaction://hlinksldjump"/>
              </a:rPr>
              <a:t>Metodología.</a:t>
            </a:r>
            <a:endParaRPr lang="es-EC" sz="24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C" sz="2400" i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  <a:hlinkClick r:id="rId6" action="ppaction://hlinksldjump"/>
              </a:rPr>
              <a:t>Herramientas tecnológicas.</a:t>
            </a:r>
            <a:endParaRPr lang="es-EC" sz="24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C" sz="2400" i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  <a:hlinkClick r:id="rId7" action="ppaction://hlinksldjump"/>
              </a:rPr>
              <a:t>Diseño.</a:t>
            </a:r>
            <a:endParaRPr lang="es-EC" sz="24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/>
            <a:r>
              <a:rPr lang="es-EC" sz="2400" i="1" dirty="0" smtClean="0">
                <a:solidFill>
                  <a:prstClr val="black"/>
                </a:solidFill>
                <a:latin typeface="Calibri Light"/>
                <a:ea typeface="Verdana" panose="020B0604030504040204" pitchFamily="34" charset="0"/>
                <a:cs typeface="Arial" panose="020B0604020202020204" pitchFamily="34" charset="0"/>
                <a:hlinkClick r:id="rId8" action="ppaction://hlinksldjump"/>
              </a:rPr>
              <a:t>Conclusiones</a:t>
            </a:r>
            <a:r>
              <a:rPr lang="es-EC" sz="2400" i="1" dirty="0">
                <a:solidFill>
                  <a:prstClr val="black"/>
                </a:solidFill>
                <a:latin typeface="Calibri Light"/>
                <a:ea typeface="Verdana" panose="020B0604030504040204" pitchFamily="34" charset="0"/>
                <a:cs typeface="Arial" panose="020B0604020202020204" pitchFamily="34" charset="0"/>
                <a:hlinkClick r:id="rId8" action="ppaction://hlinksldjump"/>
              </a:rPr>
              <a:t>.</a:t>
            </a:r>
            <a:endParaRPr lang="es-EC" sz="2400" i="1" dirty="0">
              <a:solidFill>
                <a:prstClr val="black"/>
              </a:solidFill>
              <a:latin typeface="Calibri Ligh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/>
            <a:r>
              <a:rPr lang="es-EC" sz="2400" i="1" dirty="0">
                <a:solidFill>
                  <a:prstClr val="black"/>
                </a:solidFill>
                <a:latin typeface="Calibri Light"/>
                <a:ea typeface="Verdana" panose="020B0604030504040204" pitchFamily="34" charset="0"/>
                <a:cs typeface="Arial" panose="020B0604020202020204" pitchFamily="34" charset="0"/>
                <a:hlinkClick r:id="rId9" action="ppaction://hlinksldjump"/>
              </a:rPr>
              <a:t>Recomendaciones.</a:t>
            </a:r>
            <a:endParaRPr lang="es-EC" sz="2400" i="1" dirty="0">
              <a:solidFill>
                <a:prstClr val="black"/>
              </a:solidFill>
              <a:latin typeface="Calibri Light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EC" sz="24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8200570" y="2505075"/>
            <a:ext cx="3154817" cy="3684588"/>
          </a:xfrm>
        </p:spPr>
        <p:txBody>
          <a:bodyPr/>
          <a:lstStyle/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8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4187826"/>
          </a:xfrm>
        </p:spPr>
        <p:txBody>
          <a:bodyPr>
            <a:normAutofit/>
          </a:bodyPr>
          <a:lstStyle/>
          <a:p>
            <a:r>
              <a:rPr lang="es-EC" sz="2400" i="1" dirty="0" err="1"/>
              <a:t>Jdk</a:t>
            </a:r>
            <a:r>
              <a:rPr lang="es-EC" sz="2400" i="1" dirty="0"/>
              <a:t> </a:t>
            </a:r>
            <a:r>
              <a:rPr lang="es-EC" sz="2400" i="1" dirty="0" smtClean="0"/>
              <a:t>7.</a:t>
            </a:r>
          </a:p>
          <a:p>
            <a:endParaRPr lang="es-EC" sz="2400" i="1" dirty="0"/>
          </a:p>
          <a:p>
            <a:endParaRPr lang="es-EC" sz="2400" i="1" dirty="0" smtClean="0"/>
          </a:p>
          <a:p>
            <a:endParaRPr lang="es-EC" sz="2400" i="1" dirty="0" smtClean="0"/>
          </a:p>
          <a:p>
            <a:pPr lvl="1" algn="just"/>
            <a:r>
              <a:rPr lang="es-EC" sz="2000" i="1" dirty="0" smtClean="0"/>
              <a:t>Java </a:t>
            </a:r>
            <a:r>
              <a:rPr lang="es-EC" sz="2000" i="1" dirty="0" err="1" smtClean="0"/>
              <a:t>development</a:t>
            </a:r>
            <a:r>
              <a:rPr lang="es-EC" sz="2000" i="1" dirty="0" smtClean="0"/>
              <a:t> kit.</a:t>
            </a:r>
          </a:p>
          <a:p>
            <a:pPr lvl="1" algn="just"/>
            <a:r>
              <a:rPr lang="es-EC" sz="2000" i="1" dirty="0" smtClean="0"/>
              <a:t>Contiene todos los paquetes necesarios para la compilación y ejecución de programas java.</a:t>
            </a:r>
          </a:p>
          <a:p>
            <a:pPr lvl="1" algn="just"/>
            <a:r>
              <a:rPr lang="es-EC" sz="2000" i="1" dirty="0" smtClean="0"/>
              <a:t>No posee una interfaz gráfica incorporada.</a:t>
            </a:r>
          </a:p>
          <a:p>
            <a:pPr lvl="1" algn="just"/>
            <a:r>
              <a:rPr lang="es-EC" sz="2000" i="1" dirty="0" smtClean="0"/>
              <a:t>Ejemplos incorporados.</a:t>
            </a:r>
          </a:p>
          <a:p>
            <a:pPr lvl="1" algn="just"/>
            <a:r>
              <a:rPr lang="es-EC" sz="2000" i="1" dirty="0" smtClean="0"/>
              <a:t>Mejoras en rendimiento y depuración de código.</a:t>
            </a:r>
          </a:p>
          <a:p>
            <a:pPr lvl="1" algn="just"/>
            <a:r>
              <a:rPr lang="es-EC" sz="2000" i="1" dirty="0" smtClean="0"/>
              <a:t>Información de errores mas detallado.</a:t>
            </a:r>
            <a:endParaRPr lang="es-EC" sz="20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0242" name="Picture 2" descr="http://t2.gstatic.com/images?q=tbn:ANd9GcRnpOriMISNPHDtKPNLUT8WbK69C-sHNBkP4XL04h_cv3lUDdn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56" y="2744617"/>
            <a:ext cx="1447430" cy="13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80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/>
              <a:t>JAVA SERVER FACES</a:t>
            </a:r>
            <a:r>
              <a:rPr lang="es-EC" sz="2400" i="1" dirty="0" smtClean="0"/>
              <a:t>.</a:t>
            </a:r>
          </a:p>
          <a:p>
            <a:endParaRPr lang="es-EC" sz="2400" i="1" dirty="0"/>
          </a:p>
          <a:p>
            <a:endParaRPr lang="es-EC" sz="2400" i="1" dirty="0" smtClean="0"/>
          </a:p>
          <a:p>
            <a:pPr lvl="1" algn="just"/>
            <a:r>
              <a:rPr lang="es-EC" sz="2000" i="1" dirty="0" smtClean="0"/>
              <a:t>Framework </a:t>
            </a:r>
            <a:r>
              <a:rPr lang="es-EC" sz="2000" i="1" dirty="0"/>
              <a:t>para aplicaciones JEE que simplifica el desarrollo de interfaces</a:t>
            </a:r>
            <a:r>
              <a:rPr lang="es-EC" sz="2000" i="1" dirty="0" smtClean="0"/>
              <a:t>.</a:t>
            </a:r>
          </a:p>
          <a:p>
            <a:pPr lvl="1" algn="just"/>
            <a:r>
              <a:rPr lang="es-EC" sz="2000" i="1" dirty="0" smtClean="0"/>
              <a:t>Basado en el patrón MVC.</a:t>
            </a:r>
          </a:p>
          <a:p>
            <a:pPr lvl="1" algn="just"/>
            <a:r>
              <a:rPr lang="es-EC" sz="2000" i="1" dirty="0" smtClean="0"/>
              <a:t>Estandariza y normaliza el desarrollo de aplicaciones web.</a:t>
            </a:r>
          </a:p>
          <a:p>
            <a:pPr lvl="1" algn="just"/>
            <a:r>
              <a:rPr lang="es-EC" sz="2000" i="1" dirty="0" smtClean="0"/>
              <a:t>Maneja validaciones, internacionalización y navegación.</a:t>
            </a:r>
          </a:p>
          <a:p>
            <a:pPr lvl="1" algn="just"/>
            <a:r>
              <a:rPr lang="es-EC" sz="2000" i="1" dirty="0" smtClean="0"/>
              <a:t>Tecnología del lado del servidor.</a:t>
            </a:r>
            <a:endParaRPr lang="es-EC" sz="20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8194" name="Picture 2" descr="http://upload.wikimedia.org/wikipedia/en/thumb/7/75/20110510-jsf-logo.tiff/lossless-page1-320px-20110510-jsf-logo.tiff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5" t="27476" b="17011"/>
          <a:stretch/>
        </p:blipFill>
        <p:spPr bwMode="auto">
          <a:xfrm>
            <a:off x="6537437" y="3035300"/>
            <a:ext cx="2382838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94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4352926"/>
          </a:xfrm>
        </p:spPr>
        <p:txBody>
          <a:bodyPr>
            <a:normAutofit/>
          </a:bodyPr>
          <a:lstStyle/>
          <a:p>
            <a:r>
              <a:rPr lang="es-EC" sz="2400" i="1" dirty="0"/>
              <a:t>Java Enterprise </a:t>
            </a:r>
            <a:r>
              <a:rPr lang="es-EC" sz="2400" i="1" dirty="0" err="1"/>
              <a:t>Edition</a:t>
            </a:r>
            <a:r>
              <a:rPr lang="es-EC" sz="2400" i="1" dirty="0"/>
              <a:t> (JEE</a:t>
            </a:r>
            <a:r>
              <a:rPr lang="es-EC" sz="2400" i="1" dirty="0" smtClean="0"/>
              <a:t>).</a:t>
            </a:r>
          </a:p>
          <a:p>
            <a:endParaRPr lang="es-EC" sz="2400" i="1" dirty="0"/>
          </a:p>
          <a:p>
            <a:endParaRPr lang="es-EC" sz="2400" i="1" dirty="0" smtClean="0"/>
          </a:p>
          <a:p>
            <a:endParaRPr lang="es-EC" sz="2400" i="1" dirty="0"/>
          </a:p>
          <a:p>
            <a:pPr lvl="1" algn="just"/>
            <a:r>
              <a:rPr lang="es-EC" sz="2000" i="1" dirty="0"/>
              <a:t>Plataforma java edición empresarial</a:t>
            </a:r>
            <a:r>
              <a:rPr lang="es-EC" sz="2000" dirty="0" smtClean="0"/>
              <a:t>.</a:t>
            </a:r>
          </a:p>
          <a:p>
            <a:pPr lvl="1" algn="just"/>
            <a:r>
              <a:rPr lang="es-EC" sz="2000" i="1" dirty="0" smtClean="0"/>
              <a:t>Utilizada para desarrollo de aplicaciones java N capas.</a:t>
            </a:r>
          </a:p>
          <a:p>
            <a:pPr lvl="1" algn="just"/>
            <a:r>
              <a:rPr lang="es-EC" sz="2000" i="1" dirty="0" smtClean="0"/>
              <a:t>Utiliza un servidor de aplicaciones para despliegue.</a:t>
            </a:r>
          </a:p>
          <a:p>
            <a:pPr lvl="1" algn="just"/>
            <a:r>
              <a:rPr lang="es-EC" sz="2000" i="1" dirty="0"/>
              <a:t>Provee un estándar de diseño, desarrollo, ensamblaje e implementación  de aplicaciones empresariales</a:t>
            </a:r>
            <a:r>
              <a:rPr lang="es-EC" sz="2000" i="1" dirty="0" smtClean="0"/>
              <a:t>.</a:t>
            </a:r>
          </a:p>
          <a:p>
            <a:pPr lvl="1" algn="just"/>
            <a:r>
              <a:rPr lang="es-EC" sz="2000" i="1" dirty="0"/>
              <a:t>Ofrece un modelo de aplicaciones distribuidas multicapas, componentes reusables, seguridades, </a:t>
            </a:r>
            <a:r>
              <a:rPr lang="es-EC" sz="2000" i="1" dirty="0" err="1"/>
              <a:t>webservices</a:t>
            </a:r>
            <a:r>
              <a:rPr lang="es-EC" sz="2000" i="1" dirty="0"/>
              <a:t> con protocolos y estándares abiertos.</a:t>
            </a:r>
            <a:endParaRPr lang="es-EC" sz="20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1266" name="Picture 2" descr="http://t0.gstatic.com/images?q=tbn:ANd9GcSfpP2g9Aqrd4ycEe8oMjDQe94Ft5IY7PWrL2Y8d2WpPohVAL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997994"/>
            <a:ext cx="2371725" cy="11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97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TECNOLÓGICAS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4200525"/>
          </a:xfrm>
        </p:spPr>
        <p:txBody>
          <a:bodyPr>
            <a:normAutofit/>
          </a:bodyPr>
          <a:lstStyle/>
          <a:p>
            <a:r>
              <a:rPr lang="es-EC" sz="2400" i="1" dirty="0" err="1" smtClean="0"/>
              <a:t>OpenSuse</a:t>
            </a:r>
            <a:r>
              <a:rPr lang="es-EC" sz="2400" i="1" dirty="0" smtClean="0"/>
              <a:t>.</a:t>
            </a:r>
          </a:p>
          <a:p>
            <a:endParaRPr lang="es-EC" sz="2400" i="1" dirty="0"/>
          </a:p>
          <a:p>
            <a:endParaRPr lang="es-EC" sz="2400" i="1" dirty="0" smtClean="0"/>
          </a:p>
          <a:p>
            <a:pPr lvl="1"/>
            <a:endParaRPr lang="es-EC" sz="2000" i="1" dirty="0"/>
          </a:p>
          <a:p>
            <a:pPr lvl="1" algn="just"/>
            <a:r>
              <a:rPr lang="es-EC" sz="2000" i="1" dirty="0" smtClean="0"/>
              <a:t>Sistema operativo Linux basado en red </a:t>
            </a:r>
            <a:r>
              <a:rPr lang="es-EC" sz="2000" i="1" dirty="0" err="1" smtClean="0"/>
              <a:t>hat</a:t>
            </a:r>
            <a:r>
              <a:rPr lang="es-EC" sz="2000" i="1" dirty="0" smtClean="0"/>
              <a:t>.</a:t>
            </a:r>
          </a:p>
          <a:p>
            <a:pPr lvl="1" algn="just"/>
            <a:r>
              <a:rPr lang="es-EC" sz="2000" i="1" dirty="0" smtClean="0"/>
              <a:t>Posee soporte por parte de SUSE.</a:t>
            </a:r>
          </a:p>
          <a:p>
            <a:pPr lvl="1" algn="just"/>
            <a:r>
              <a:rPr lang="es-EC" sz="2000" i="1" dirty="0" smtClean="0"/>
              <a:t>Gran estabilidad y desempeño.</a:t>
            </a:r>
          </a:p>
          <a:p>
            <a:pPr lvl="1" algn="just"/>
            <a:r>
              <a:rPr lang="es-EC" sz="2000" i="1" dirty="0" smtClean="0"/>
              <a:t>Comunidad amplia y activa.</a:t>
            </a:r>
          </a:p>
          <a:p>
            <a:pPr lvl="1" algn="just"/>
            <a:r>
              <a:rPr lang="es-EC" sz="2000" i="1" dirty="0" smtClean="0"/>
              <a:t>Completo repositorio de aplicaciones.</a:t>
            </a:r>
          </a:p>
          <a:p>
            <a:pPr lvl="1" algn="just"/>
            <a:r>
              <a:rPr lang="es-EC" sz="2000" i="1" dirty="0" smtClean="0"/>
              <a:t>Fácil integración con varios escritorios.</a:t>
            </a:r>
          </a:p>
          <a:p>
            <a:pPr lvl="1" algn="just"/>
            <a:r>
              <a:rPr lang="es-EC" sz="2000" i="1" dirty="0" smtClean="0"/>
              <a:t>Utiliza Yast2 para administración.</a:t>
            </a:r>
            <a:endParaRPr lang="es-EC" sz="20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23" y="2945765"/>
            <a:ext cx="1586865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Elipse"/>
          <p:cNvSpPr/>
          <p:nvPr/>
        </p:nvSpPr>
        <p:spPr>
          <a:xfrm>
            <a:off x="11557000" y="6413500"/>
            <a:ext cx="1460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2239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/>
              <a:t>El proyecto está basado en un modelo vista controlador, es decir se han separado las capas de presentación, negocio y datos en diferentes niveles</a:t>
            </a:r>
            <a:endParaRPr lang="es-EC" sz="24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87" y="4130992"/>
            <a:ext cx="4515938" cy="1749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347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/>
              <a:t>Capa de presentación.</a:t>
            </a:r>
          </a:p>
          <a:p>
            <a:pPr lvl="1"/>
            <a:r>
              <a:rPr lang="es-EC" sz="2000" i="1" dirty="0" smtClean="0"/>
              <a:t>En </a:t>
            </a:r>
            <a:r>
              <a:rPr lang="es-EC" sz="2000" i="1" dirty="0"/>
              <a:t>este módulo se generan todos los </a:t>
            </a:r>
            <a:r>
              <a:rPr lang="es-EC" sz="2000" i="1" dirty="0" err="1"/>
              <a:t>backingbean</a:t>
            </a:r>
            <a:r>
              <a:rPr lang="es-EC" sz="2000" i="1" dirty="0"/>
              <a:t> necesarios para la lógica de las interfaces</a:t>
            </a:r>
            <a:endParaRPr lang="es-EC" sz="2000" i="1" dirty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562932"/>
            <a:ext cx="2778126" cy="3255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698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pPr algn="just"/>
            <a:r>
              <a:rPr lang="es-EC" sz="2400" i="1" dirty="0"/>
              <a:t>Las clases se encuentran encapsuladas en paquetes lógicos.</a:t>
            </a:r>
          </a:p>
          <a:p>
            <a:endParaRPr lang="es-EC" sz="2400" dirty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3155950"/>
            <a:ext cx="2824480" cy="350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844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/>
              <a:t>Capa de </a:t>
            </a:r>
            <a:r>
              <a:rPr lang="es-EC" sz="2400" i="1" dirty="0" smtClean="0"/>
              <a:t>Negocio.</a:t>
            </a:r>
          </a:p>
          <a:p>
            <a:pPr lvl="1"/>
            <a:r>
              <a:rPr lang="es-EC" sz="2000" i="1" dirty="0" smtClean="0"/>
              <a:t>Contiene </a:t>
            </a:r>
            <a:r>
              <a:rPr lang="es-EC" sz="2000" i="1" dirty="0"/>
              <a:t>todas las clases </a:t>
            </a:r>
            <a:r>
              <a:rPr lang="es-EC" sz="2000" i="1" dirty="0" smtClean="0"/>
              <a:t>para la </a:t>
            </a:r>
            <a:r>
              <a:rPr lang="es-EC" sz="2000" i="1" dirty="0"/>
              <a:t>lógica de negocio, es decir el lenguaje de manipulación de datos adaptado a los requerimientos del usuario</a:t>
            </a:r>
            <a:r>
              <a:rPr lang="es-EC" sz="2000" i="1" dirty="0" smtClean="0"/>
              <a:t>.</a:t>
            </a:r>
            <a:endParaRPr lang="es-EC" sz="20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3920489"/>
            <a:ext cx="3149600" cy="2700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369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000" i="1" dirty="0"/>
              <a:t>Los paquetes </a:t>
            </a:r>
            <a:r>
              <a:rPr lang="es-EC" sz="2000" i="1" dirty="0" err="1"/>
              <a:t>com.cale.scam.core</a:t>
            </a:r>
            <a:r>
              <a:rPr lang="es-EC" sz="2000" i="1" dirty="0"/>
              <a:t> y </a:t>
            </a:r>
            <a:r>
              <a:rPr lang="es-EC" sz="2000" i="1" dirty="0" err="1"/>
              <a:t>com.cale.scam.impl</a:t>
            </a:r>
            <a:r>
              <a:rPr lang="es-EC" sz="2000" i="1" dirty="0"/>
              <a:t> contienen las interfaces y sus implementaciones respectivamente</a:t>
            </a:r>
            <a:r>
              <a:rPr lang="es-EC" sz="2400" dirty="0" smtClean="0"/>
              <a:t>.</a:t>
            </a:r>
            <a:endParaRPr lang="es-EC" sz="2400" dirty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6" name="Imagen 5" descr="F:\Pictures\Captura de pantalla de 2014-04-27 23:13:49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4" y="3202622"/>
            <a:ext cx="2390776" cy="3609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550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/>
              <a:t>Capa de Datos</a:t>
            </a:r>
            <a:r>
              <a:rPr lang="es-EC" sz="2400" dirty="0" smtClean="0"/>
              <a:t>.</a:t>
            </a:r>
            <a:endParaRPr lang="es-EC" sz="2400" dirty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lvl="1" algn="just"/>
            <a:r>
              <a:rPr lang="es-EC" sz="2000" i="1" dirty="0" smtClean="0"/>
              <a:t>Encapsula </a:t>
            </a:r>
            <a:r>
              <a:rPr lang="es-EC" sz="2000" i="1" dirty="0"/>
              <a:t>el enmascaramiento de las entidades de la base de datos en un tipo de clases especiales llamadas “</a:t>
            </a:r>
            <a:r>
              <a:rPr lang="es-EC" sz="2000" i="1" dirty="0" err="1"/>
              <a:t>pojos</a:t>
            </a:r>
            <a:r>
              <a:rPr lang="es-EC" sz="2000" i="1" dirty="0"/>
              <a:t>” que permiten trabajar con la información de la base de datos.</a:t>
            </a:r>
            <a:endParaRPr lang="es-EC" sz="2000" i="1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4" y="3886448"/>
            <a:ext cx="2098675" cy="2971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08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3910239"/>
          </a:xfrm>
        </p:spPr>
        <p:txBody>
          <a:bodyPr>
            <a:normAutofit/>
          </a:bodyPr>
          <a:lstStyle/>
          <a:p>
            <a:pPr algn="just"/>
            <a:r>
              <a:rPr lang="es-EC" sz="2400" i="1" dirty="0" smtClean="0"/>
              <a:t>Pensado para controlar</a:t>
            </a:r>
            <a:r>
              <a:rPr lang="es-EC" sz="2400" i="1" dirty="0"/>
              <a:t>, informar y administrar </a:t>
            </a:r>
            <a:r>
              <a:rPr lang="es-EC" sz="2400" i="1" dirty="0" smtClean="0"/>
              <a:t>el </a:t>
            </a:r>
            <a:r>
              <a:rPr lang="es-EC" sz="2400" i="1" dirty="0"/>
              <a:t>proceso para mantenimiento de los recursos tecnológicos </a:t>
            </a:r>
            <a:r>
              <a:rPr lang="es-EC" sz="2400" i="1" dirty="0" smtClean="0"/>
              <a:t>militares. </a:t>
            </a:r>
          </a:p>
          <a:p>
            <a:pPr algn="just"/>
            <a:r>
              <a:rPr lang="es-EC" sz="2400" i="1" dirty="0" smtClean="0"/>
              <a:t>Ayuda a realizar </a:t>
            </a:r>
            <a:r>
              <a:rPr lang="es-EC" sz="2400" i="1" dirty="0"/>
              <a:t>un trabajo adecuado por parte de los técnicos </a:t>
            </a:r>
            <a:r>
              <a:rPr lang="es-EC" sz="2400" i="1" dirty="0" smtClean="0"/>
              <a:t>encargados.</a:t>
            </a:r>
          </a:p>
          <a:p>
            <a:pPr algn="just"/>
            <a:r>
              <a:rPr lang="es-EC" sz="2400" i="1" dirty="0" smtClean="0"/>
              <a:t>Adaptado a las necesidades de los usuarios.</a:t>
            </a:r>
          </a:p>
          <a:p>
            <a:pPr algn="just"/>
            <a:r>
              <a:rPr lang="es-EC" sz="2400" i="1" dirty="0" smtClean="0"/>
              <a:t>Desarrollado </a:t>
            </a:r>
            <a:r>
              <a:rPr lang="es-EC" sz="2400" i="1" dirty="0"/>
              <a:t>en un ambiente </a:t>
            </a:r>
            <a:r>
              <a:rPr lang="es-EC" sz="2400" i="1" dirty="0" smtClean="0"/>
              <a:t>web.</a:t>
            </a:r>
          </a:p>
          <a:p>
            <a:pPr algn="just"/>
            <a:r>
              <a:rPr lang="es-EC" sz="2400" i="1" dirty="0" smtClean="0"/>
              <a:t>Metodología ágil con programación extrema.</a:t>
            </a:r>
          </a:p>
          <a:p>
            <a:pPr algn="just"/>
            <a:r>
              <a:rPr lang="es-EC" sz="2400" i="1" dirty="0" smtClean="0"/>
              <a:t>Implementación basada en software libre.</a:t>
            </a:r>
          </a:p>
          <a:p>
            <a:pPr algn="just"/>
            <a:r>
              <a:rPr lang="es-EC" sz="2400" i="1" dirty="0" smtClean="0"/>
              <a:t>Enfocado en obtener </a:t>
            </a:r>
            <a:r>
              <a:rPr lang="es-EC" sz="2400" i="1" dirty="0"/>
              <a:t>un mejor </a:t>
            </a:r>
            <a:r>
              <a:rPr lang="es-EC" sz="2400" i="1" dirty="0" smtClean="0"/>
              <a:t>orden y eficiencia.</a:t>
            </a: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11557000" y="6413500"/>
            <a:ext cx="1460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5098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/>
              <a:t>Finalmente se </a:t>
            </a:r>
            <a:r>
              <a:rPr lang="es-EC" sz="2400" i="1" dirty="0" smtClean="0"/>
              <a:t>puede </a:t>
            </a:r>
            <a:r>
              <a:rPr lang="es-EC" sz="2400" i="1" dirty="0"/>
              <a:t>apreciar el resultado obtenido al aplicar correctamente los conceptos detallados anteriormente</a:t>
            </a:r>
            <a:r>
              <a:rPr lang="es-EC" sz="2400" dirty="0" smtClean="0"/>
              <a:t>.</a:t>
            </a:r>
            <a:endParaRPr lang="es-EC" sz="2400" dirty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403600"/>
            <a:ext cx="5905500" cy="33325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Elipse"/>
          <p:cNvSpPr/>
          <p:nvPr/>
        </p:nvSpPr>
        <p:spPr>
          <a:xfrm>
            <a:off x="11557000" y="6413500"/>
            <a:ext cx="1460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7697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4264025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2400" i="1" dirty="0"/>
              <a:t>Fácil escalabilidad gracias a que las lógicas de programación estaban separadas</a:t>
            </a:r>
            <a:r>
              <a:rPr lang="es-EC" sz="2400" i="1" dirty="0" smtClean="0"/>
              <a:t>.</a:t>
            </a:r>
          </a:p>
          <a:p>
            <a:pPr algn="just"/>
            <a:r>
              <a:rPr lang="es-EC" sz="2400" i="1" dirty="0" smtClean="0"/>
              <a:t>Desarrollo lógico y sistemático producto de una buena aplicación de la metodología XP.</a:t>
            </a:r>
          </a:p>
          <a:p>
            <a:pPr algn="just"/>
            <a:r>
              <a:rPr lang="es-EC" sz="2400" i="1" dirty="0" smtClean="0"/>
              <a:t>Soluciones sencillas con el uso de componentes e integración de tecnologías.</a:t>
            </a:r>
          </a:p>
          <a:p>
            <a:pPr algn="just"/>
            <a:r>
              <a:rPr lang="es-EC" sz="2400" i="1" dirty="0"/>
              <a:t>Se obtuvo un mejor control, orden y eficiencia en el servicio de soporte técnico, producto de un acceso ágil a la información, organización coherente de datos, visualización de datos estadísticos para equipos reparados por laboratorio y un seguimiento apropiado del cumplimiento de las etapas de mantenimiento.</a:t>
            </a:r>
            <a:endParaRPr lang="es-EC" sz="2400" i="1" dirty="0"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11557000" y="6413500"/>
            <a:ext cx="1460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4445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4"/>
            <a:ext cx="7997373" cy="4352925"/>
          </a:xfrm>
        </p:spPr>
        <p:txBody>
          <a:bodyPr>
            <a:normAutofit/>
          </a:bodyPr>
          <a:lstStyle/>
          <a:p>
            <a:pPr algn="just"/>
            <a:r>
              <a:rPr lang="es-EC" sz="2400" i="1" dirty="0"/>
              <a:t>Es importante mantener una comunicación constante con los clientes para adaptar el desarrollo del proyecto al proceso de trabajo.</a:t>
            </a:r>
          </a:p>
          <a:p>
            <a:pPr algn="just"/>
            <a:r>
              <a:rPr lang="es-EC" sz="2400" i="1" dirty="0"/>
              <a:t>Con la metodología XP se debe tener cuidado con los cambios pedidos por el cliente ya que no se debe alterar el </a:t>
            </a:r>
            <a:r>
              <a:rPr lang="es-EC" sz="2400" i="1" dirty="0" err="1"/>
              <a:t>core</a:t>
            </a:r>
            <a:r>
              <a:rPr lang="es-EC" sz="2400" i="1" dirty="0"/>
              <a:t> del sistema, es decir se realizarán cambios que se encuentren dentro de lo planteado en las reuniones previas al desarrollo</a:t>
            </a:r>
            <a:r>
              <a:rPr lang="es-EC" sz="2400" i="1" dirty="0" smtClean="0"/>
              <a:t>.</a:t>
            </a:r>
          </a:p>
          <a:p>
            <a:pPr algn="just"/>
            <a:r>
              <a:rPr lang="es-EC" sz="2400" i="1" dirty="0" smtClean="0"/>
              <a:t>Crear paquetes adecuados </a:t>
            </a:r>
            <a:r>
              <a:rPr lang="es-EC" sz="2400" i="1" dirty="0"/>
              <a:t>para separar los módulos, de esta manera existirá una organización adecuada para el mantenimiento del sistema</a:t>
            </a:r>
            <a:r>
              <a:rPr lang="es-EC" sz="2400" i="1" dirty="0" smtClean="0"/>
              <a:t>.</a:t>
            </a:r>
          </a:p>
          <a:p>
            <a:pPr algn="just"/>
            <a:r>
              <a:rPr lang="es-EC" sz="2400" i="1" dirty="0" smtClean="0"/>
              <a:t>Generar </a:t>
            </a:r>
            <a:r>
              <a:rPr lang="es-EC" sz="2400" i="1" dirty="0" err="1" smtClean="0"/>
              <a:t>Backups</a:t>
            </a:r>
            <a:r>
              <a:rPr lang="es-EC" sz="2400" i="1" dirty="0" smtClean="0"/>
              <a:t>.</a:t>
            </a:r>
            <a:endParaRPr lang="es-EC" sz="2400" i="1" dirty="0"/>
          </a:p>
          <a:p>
            <a:pPr algn="just"/>
            <a:endParaRPr lang="es-EC" sz="24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11557000" y="6413500"/>
            <a:ext cx="1460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2783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pPr algn="just"/>
            <a:r>
              <a:rPr lang="es-EC" sz="2400" i="1" dirty="0"/>
              <a:t>C.A.L.E </a:t>
            </a:r>
            <a:r>
              <a:rPr lang="es-EC" sz="2400" i="1" dirty="0" smtClean="0"/>
              <a:t>(comando de apoyo logístico electrónico), </a:t>
            </a:r>
            <a:r>
              <a:rPr lang="es-EC" sz="2400" i="1" dirty="0"/>
              <a:t>servicio exclusivo de soporte técnico</a:t>
            </a:r>
            <a:r>
              <a:rPr lang="es-EC" sz="2400" i="1" dirty="0" smtClean="0"/>
              <a:t>.</a:t>
            </a:r>
          </a:p>
          <a:p>
            <a:endParaRPr lang="es-EC" sz="2400" i="1" dirty="0"/>
          </a:p>
          <a:p>
            <a:endParaRPr lang="es-EC" sz="2400" dirty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2052" name="Picture 4" descr="http://t3.gstatic.com/images?q=tbn:ANd9GcQ7gXDnYcEpz0ZFfp0IxsQ5NlBe5hJtjQ5o3PV1FRP39n87vo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09" y="3504715"/>
            <a:ext cx="2845284" cy="28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01.olx-st.com/ui/11/21/83/1313616848_240181883_2-Fotos-de--soporte-tecnico-PC-venta-de-hardware-y-softwa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51" y="3644901"/>
            <a:ext cx="1374434" cy="13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1.wikia.nocookie.net/__cb20130309192108/gtawiki/images/b/be/PC_2010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17" y="5324134"/>
            <a:ext cx="2319743" cy="13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selectronics.com.mx/images/39303122_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10" y="3644901"/>
            <a:ext cx="1394612" cy="13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0.gstatic.com/images?q=tbn:ANd9GcRj2nGC1yNURmfDXbb8c_Lzl8YXzWi0eE2FaDshH87Lfof0T1c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68" y="5265279"/>
            <a:ext cx="1420431" cy="13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84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pPr algn="just"/>
            <a:r>
              <a:rPr lang="es-EC" sz="2400" i="1" dirty="0" smtClean="0"/>
              <a:t>No </a:t>
            </a:r>
            <a:r>
              <a:rPr lang="es-EC" sz="2400" i="1" dirty="0"/>
              <a:t>cuenta con un </a:t>
            </a:r>
            <a:r>
              <a:rPr lang="es-EC" sz="2400" i="1" dirty="0" smtClean="0"/>
              <a:t>software y utiliza herramientas ofimáticas.</a:t>
            </a:r>
          </a:p>
          <a:p>
            <a:endParaRPr lang="es-EC" sz="2400" i="1" dirty="0"/>
          </a:p>
          <a:p>
            <a:endParaRPr lang="es-EC" sz="2400" dirty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1030" name="Picture 6" descr="http://www.tvdsb.ca/imageGallery/ABlue522/word%20icon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70" y="38568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Q5MOE5kqGKTwCtqY4s0LkJ_uLdi0uQiJlgLHRQs8J5vIrOb5zMA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91644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Q0L151Ge1-NLSJZFeJsVb5Y10PeTqSMAFA6al1KrKp28RKav9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7719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392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pPr algn="just"/>
            <a:r>
              <a:rPr lang="es-EC" sz="2400" i="1" dirty="0" smtClean="0"/>
              <a:t>Se propone desarrollar un sistema que administre el proceso de mantenimiento de equipos, brinde información pertinente, seguridad y organización de datos con una estadística de trabajo realizado por laboratorio.</a:t>
            </a:r>
          </a:p>
          <a:p>
            <a:endParaRPr lang="es-EC" sz="2400" i="1" dirty="0"/>
          </a:p>
          <a:p>
            <a:endParaRPr lang="es-EC" sz="2400" dirty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3074" name="Picture 2" descr="http://www.rucatech-arg.com.ar/images/iconos_ecomm/repor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981" y="4564473"/>
            <a:ext cx="1558473" cy="14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QV8zKw44kcBen9PvtCWgifQId9aN3lAK1s2oHI6aJqQzzm-pTb_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31" y="4386893"/>
            <a:ext cx="1958261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123rf.com/450wm/TAlex/TAlex1211/TAlex121100038/16325457-security-concept--padlock-protects-database-and-hard-disk-icon-isolated-on-wh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70" y="4399941"/>
            <a:ext cx="1966001" cy="19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1.gstatic.com/images?q=tbn:ANd9GcQxZWp22VYgj5UTq8H5q8BNd7DB4Iw9XiVDkkDrQ2B_9URhUepnp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70" y="4517241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11557000" y="6413500"/>
            <a:ext cx="1460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7730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pPr algn="just"/>
            <a:r>
              <a:rPr lang="es-EC" sz="2400" i="1" dirty="0"/>
              <a:t>S</a:t>
            </a:r>
            <a:r>
              <a:rPr lang="es-EC" sz="2400" i="1" dirty="0" smtClean="0"/>
              <a:t>e </a:t>
            </a:r>
            <a:r>
              <a:rPr lang="es-EC" sz="2400" i="1" dirty="0"/>
              <a:t>ha utilizado como metodología a la programación </a:t>
            </a:r>
            <a:r>
              <a:rPr lang="es-EC" sz="2400" i="1" dirty="0" smtClean="0"/>
              <a:t>extrema.</a:t>
            </a:r>
          </a:p>
          <a:p>
            <a:endParaRPr lang="es-EC" sz="24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pic>
        <p:nvPicPr>
          <p:cNvPr id="4102" name="Picture 6" descr="http://t3.gstatic.com/images?q=tbn:ANd9GcQxkBnKcNLYc-VLj9a_gwNB85a3EvNBu-fe-WzWeok67KH41I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56" y="3441603"/>
            <a:ext cx="24384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upo 53"/>
          <p:cNvGrpSpPr/>
          <p:nvPr/>
        </p:nvGrpSpPr>
        <p:grpSpPr>
          <a:xfrm>
            <a:off x="2917369" y="4048028"/>
            <a:ext cx="9094859" cy="2251172"/>
            <a:chOff x="0" y="0"/>
            <a:chExt cx="5892800" cy="1458853"/>
          </a:xfrm>
        </p:grpSpPr>
        <p:grpSp>
          <p:nvGrpSpPr>
            <p:cNvPr id="55" name="30 Grupo"/>
            <p:cNvGrpSpPr/>
            <p:nvPr/>
          </p:nvGrpSpPr>
          <p:grpSpPr>
            <a:xfrm>
              <a:off x="0" y="0"/>
              <a:ext cx="5892800" cy="1458853"/>
              <a:chOff x="0" y="0"/>
              <a:chExt cx="5892800" cy="1684150"/>
            </a:xfrm>
          </p:grpSpPr>
          <p:grpSp>
            <p:nvGrpSpPr>
              <p:cNvPr id="57" name="29 Grupo"/>
              <p:cNvGrpSpPr/>
              <p:nvPr/>
            </p:nvGrpSpPr>
            <p:grpSpPr>
              <a:xfrm>
                <a:off x="0" y="0"/>
                <a:ext cx="5892800" cy="1684150"/>
                <a:chOff x="0" y="0"/>
                <a:chExt cx="5892800" cy="1684150"/>
              </a:xfrm>
            </p:grpSpPr>
            <p:sp>
              <p:nvSpPr>
                <p:cNvPr id="60" name="4 Rectángulo"/>
                <p:cNvSpPr/>
                <p:nvPr/>
              </p:nvSpPr>
              <p:spPr>
                <a:xfrm>
                  <a:off x="2209800" y="698500"/>
                  <a:ext cx="806450" cy="28067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DESARROLLO</a:t>
                  </a:r>
                  <a:endParaRPr kumimoji="0" lang="es-EC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5 Rectángulo"/>
                <p:cNvSpPr/>
                <p:nvPr/>
              </p:nvSpPr>
              <p:spPr>
                <a:xfrm>
                  <a:off x="0" y="12700"/>
                  <a:ext cx="1244600" cy="279400"/>
                </a:xfrm>
                <a:prstGeom prst="rect">
                  <a:avLst/>
                </a:prstGeom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HISTORIAS DE USUARIO</a:t>
                  </a:r>
                  <a:endParaRPr kumimoji="0" lang="es-EC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6 Rectángulo"/>
                <p:cNvSpPr/>
                <p:nvPr/>
              </p:nvSpPr>
              <p:spPr>
                <a:xfrm>
                  <a:off x="0" y="1403350"/>
                  <a:ext cx="1244600" cy="280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BUSCAR UN PAR</a:t>
                  </a:r>
                  <a:endParaRPr kumimoji="0" lang="es-EC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8 Rectángulo"/>
                <p:cNvSpPr/>
                <p:nvPr/>
              </p:nvSpPr>
              <p:spPr>
                <a:xfrm>
                  <a:off x="838200" y="698500"/>
                  <a:ext cx="1187450" cy="28067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TAREA DE INGENIERÍA</a:t>
                  </a:r>
                  <a:endParaRPr kumimoji="0" lang="es-EC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9 Rectángulo"/>
                <p:cNvSpPr/>
                <p:nvPr/>
              </p:nvSpPr>
              <p:spPr>
                <a:xfrm>
                  <a:off x="3200400" y="698500"/>
                  <a:ext cx="1244600" cy="28067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PRUEBA DE ACEPTACIÓN</a:t>
                  </a:r>
                  <a:endParaRPr kumimoji="0" lang="es-EC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10 Rectángulo"/>
                <p:cNvSpPr/>
                <p:nvPr/>
              </p:nvSpPr>
              <p:spPr>
                <a:xfrm>
                  <a:off x="4883150" y="0"/>
                  <a:ext cx="793750" cy="28067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INTEGRAR</a:t>
                  </a:r>
                  <a:endParaRPr kumimoji="0" lang="es-EC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6" name="14 Conector recto de flecha"/>
                <p:cNvCxnSpPr/>
                <p:nvPr/>
              </p:nvCxnSpPr>
              <p:spPr>
                <a:xfrm>
                  <a:off x="2025650" y="831850"/>
                  <a:ext cx="18415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67" name="15 Conector recto de flecha"/>
                <p:cNvCxnSpPr/>
                <p:nvPr/>
              </p:nvCxnSpPr>
              <p:spPr>
                <a:xfrm>
                  <a:off x="615950" y="831850"/>
                  <a:ext cx="22225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68" name="16 Conector recto de flecha"/>
                <p:cNvCxnSpPr/>
                <p:nvPr/>
              </p:nvCxnSpPr>
              <p:spPr>
                <a:xfrm>
                  <a:off x="3016250" y="831850"/>
                  <a:ext cx="18415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69" name="17 Conector recto de flecha"/>
                <p:cNvCxnSpPr/>
                <p:nvPr/>
              </p:nvCxnSpPr>
              <p:spPr>
                <a:xfrm flipV="1">
                  <a:off x="5276850" y="292100"/>
                  <a:ext cx="0" cy="29718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70" name="18 Conector recto"/>
                <p:cNvCxnSpPr/>
                <p:nvPr/>
              </p:nvCxnSpPr>
              <p:spPr>
                <a:xfrm>
                  <a:off x="4445000" y="831850"/>
                  <a:ext cx="2413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71" name="24 Grupo"/>
                <p:cNvGrpSpPr/>
                <p:nvPr/>
              </p:nvGrpSpPr>
              <p:grpSpPr>
                <a:xfrm>
                  <a:off x="2603500" y="958850"/>
                  <a:ext cx="2673350" cy="520700"/>
                  <a:chOff x="0" y="0"/>
                  <a:chExt cx="2203450" cy="520700"/>
                </a:xfrm>
              </p:grpSpPr>
              <p:grpSp>
                <p:nvGrpSpPr>
                  <p:cNvPr id="73" name="22 Grupo"/>
                  <p:cNvGrpSpPr/>
                  <p:nvPr/>
                </p:nvGrpSpPr>
                <p:grpSpPr>
                  <a:xfrm>
                    <a:off x="0" y="19050"/>
                    <a:ext cx="2203450" cy="501650"/>
                    <a:chOff x="0" y="0"/>
                    <a:chExt cx="2203450" cy="501650"/>
                  </a:xfrm>
                </p:grpSpPr>
                <p:cxnSp>
                  <p:nvCxnSpPr>
                    <p:cNvPr id="75" name="20 Conector recto de flecha"/>
                    <p:cNvCxnSpPr/>
                    <p:nvPr/>
                  </p:nvCxnSpPr>
                  <p:spPr>
                    <a:xfrm flipV="1">
                      <a:off x="0" y="0"/>
                      <a:ext cx="0" cy="500380"/>
                    </a:xfrm>
                    <a:prstGeom prst="straightConnector1">
                      <a:avLst/>
                    </a:prstGeom>
                    <a:noFill/>
                    <a:ln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76" name="21 Conector recto"/>
                    <p:cNvCxnSpPr/>
                    <p:nvPr/>
                  </p:nvCxnSpPr>
                  <p:spPr>
                    <a:xfrm>
                      <a:off x="0" y="501650"/>
                      <a:ext cx="2203450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74" name="23 Conector recto"/>
                  <p:cNvCxnSpPr/>
                  <p:nvPr/>
                </p:nvCxnSpPr>
                <p:spPr>
                  <a:xfrm>
                    <a:off x="2203450" y="0"/>
                    <a:ext cx="0" cy="51943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79646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2" name="13 Rombo"/>
                <p:cNvSpPr/>
                <p:nvPr/>
              </p:nvSpPr>
              <p:spPr>
                <a:xfrm>
                  <a:off x="4660900" y="590550"/>
                  <a:ext cx="1231900" cy="469900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APROBAR</a:t>
                  </a:r>
                  <a:endParaRPr kumimoji="0" lang="es-EC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8" name="27 Cuadro de texto"/>
              <p:cNvSpPr txBox="1"/>
              <p:nvPr/>
            </p:nvSpPr>
            <p:spPr>
              <a:xfrm>
                <a:off x="5073650" y="361922"/>
                <a:ext cx="259715" cy="28513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Si</a:t>
                </a:r>
                <a:endParaRPr kumimoji="0" lang="es-EC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28 Cuadro de texto"/>
              <p:cNvSpPr txBox="1"/>
              <p:nvPr/>
            </p:nvSpPr>
            <p:spPr>
              <a:xfrm>
                <a:off x="3816350" y="1282601"/>
                <a:ext cx="308610" cy="28513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</a:t>
                </a:r>
                <a:endParaRPr kumimoji="0" lang="es-EC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6" name="31 Conector recto"/>
            <p:cNvCxnSpPr/>
            <p:nvPr/>
          </p:nvCxnSpPr>
          <p:spPr>
            <a:xfrm>
              <a:off x="614477" y="263347"/>
              <a:ext cx="0" cy="955052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3132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 smtClean="0"/>
              <a:t>Las características son:</a:t>
            </a:r>
          </a:p>
          <a:p>
            <a:endParaRPr lang="es-EC" sz="2400" i="1" dirty="0" smtClean="0"/>
          </a:p>
          <a:p>
            <a:pPr lvl="1" algn="just"/>
            <a:r>
              <a:rPr lang="es-EC" sz="2000" i="1" dirty="0" smtClean="0"/>
              <a:t>Abierta al cambio.</a:t>
            </a:r>
          </a:p>
          <a:p>
            <a:pPr lvl="1" algn="just"/>
            <a:r>
              <a:rPr lang="es-EC" sz="2000" i="1" dirty="0" smtClean="0"/>
              <a:t>Enfocada para proyectos a corto plazo y equipos pequeños para su implementación.</a:t>
            </a:r>
          </a:p>
          <a:p>
            <a:pPr lvl="1" algn="just"/>
            <a:r>
              <a:rPr lang="es-EC" sz="2000" i="1" dirty="0" smtClean="0"/>
              <a:t>Integra directamente al cliente.</a:t>
            </a:r>
          </a:p>
          <a:p>
            <a:pPr lvl="1" algn="just"/>
            <a:r>
              <a:rPr lang="es-EC" sz="2000" i="1" dirty="0" smtClean="0"/>
              <a:t>Evita documentación extensa.</a:t>
            </a:r>
          </a:p>
          <a:p>
            <a:endParaRPr lang="es-EC" sz="24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2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0170" y="365125"/>
            <a:ext cx="7997373" cy="11733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730170" y="2505075"/>
            <a:ext cx="7997373" cy="3684588"/>
          </a:xfrm>
        </p:spPr>
        <p:txBody>
          <a:bodyPr/>
          <a:lstStyle/>
          <a:p>
            <a:r>
              <a:rPr lang="es-EC" sz="2400" i="1" dirty="0" smtClean="0"/>
              <a:t>Los valores que sigue la programación extrema son:</a:t>
            </a:r>
          </a:p>
          <a:p>
            <a:endParaRPr lang="es-EC" sz="2400" i="1" dirty="0" smtClean="0"/>
          </a:p>
          <a:p>
            <a:pPr lvl="1"/>
            <a:r>
              <a:rPr lang="es-EC" sz="2000" i="1" dirty="0" smtClean="0"/>
              <a:t>Comunicación.</a:t>
            </a:r>
          </a:p>
          <a:p>
            <a:pPr lvl="1"/>
            <a:r>
              <a:rPr lang="es-EC" sz="2000" i="1" dirty="0" smtClean="0"/>
              <a:t>Simplicidad.</a:t>
            </a:r>
          </a:p>
          <a:p>
            <a:pPr lvl="1"/>
            <a:r>
              <a:rPr lang="es-EC" sz="2000" i="1" dirty="0" smtClean="0"/>
              <a:t>Retroalimentación.</a:t>
            </a:r>
          </a:p>
          <a:p>
            <a:pPr lvl="1"/>
            <a:r>
              <a:rPr lang="es-EC" sz="2000" i="1" dirty="0" smtClean="0"/>
              <a:t>Valentía.</a:t>
            </a:r>
          </a:p>
          <a:p>
            <a:pPr lvl="1"/>
            <a:r>
              <a:rPr lang="es-EC" sz="2000" i="1" dirty="0" smtClean="0"/>
              <a:t>Respeto.</a:t>
            </a:r>
          </a:p>
          <a:p>
            <a:endParaRPr lang="es-EC" sz="2400" i="1" dirty="0">
              <a:hlinkClick r:id="rId3" action="ppaction://hlinksldjump"/>
            </a:endParaRPr>
          </a:p>
          <a:p>
            <a:endParaRPr lang="es-EC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r"/>
            <a:endParaRPr lang="es-EC" sz="2400" dirty="0" smtClean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es-EC" sz="2400" dirty="0" smtClean="0">
              <a:latin typeface="+mj-lt"/>
              <a:ea typeface="Gulim" panose="020B0600000101010101" pitchFamily="34" charset="-127"/>
              <a:cs typeface="Lucida Sans Unicode" panose="020B060203050402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199274"/>
            <a:ext cx="2891972" cy="1488806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11557000" y="6413500"/>
            <a:ext cx="1460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16998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1092</TotalTime>
  <Words>1171</Words>
  <Application>Microsoft Office PowerPoint</Application>
  <PresentationFormat>Personalizado</PresentationFormat>
  <Paragraphs>314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SISTEMA DE CONTROL Y ADMINISTRACIÓN MILITAR</vt:lpstr>
      <vt:lpstr>AGENDA</vt:lpstr>
      <vt:lpstr>RESUMEN</vt:lpstr>
      <vt:lpstr>INTRODUCCIÓN</vt:lpstr>
      <vt:lpstr>INTRODUCCIÓN</vt:lpstr>
      <vt:lpstr>INTRODUCCIÓN</vt:lpstr>
      <vt:lpstr>METODOLOGÍA</vt:lpstr>
      <vt:lpstr>METODOLOGÍA</vt:lpstr>
      <vt:lpstr>METODOLOGÍA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DISEÑO</vt:lpstr>
      <vt:lpstr>DISEÑO</vt:lpstr>
      <vt:lpstr>DISEÑO</vt:lpstr>
      <vt:lpstr>DISEÑO</vt:lpstr>
      <vt:lpstr>DISEÑO</vt:lpstr>
      <vt:lpstr>DISEÑO</vt:lpstr>
      <vt:lpstr>DISEÑO</vt:lpstr>
      <vt:lpstr>CONCLUSIONES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CONTROL Y ADMINISTRACIÓN MILITAR</dc:title>
  <dc:creator>Rolando RO. Orquera</dc:creator>
  <cp:lastModifiedBy>clientes</cp:lastModifiedBy>
  <cp:revision>119</cp:revision>
  <dcterms:created xsi:type="dcterms:W3CDTF">2014-06-25T14:39:29Z</dcterms:created>
  <dcterms:modified xsi:type="dcterms:W3CDTF">2014-07-17T21:51:16Z</dcterms:modified>
</cp:coreProperties>
</file>