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56" r:id="rId2"/>
    <p:sldId id="258" r:id="rId3"/>
    <p:sldId id="263" r:id="rId4"/>
    <p:sldId id="262"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314" r:id="rId21"/>
    <p:sldId id="315" r:id="rId22"/>
    <p:sldId id="316" r:id="rId23"/>
    <p:sldId id="317" r:id="rId24"/>
    <p:sldId id="318" r:id="rId25"/>
    <p:sldId id="279" r:id="rId26"/>
    <p:sldId id="281" r:id="rId27"/>
    <p:sldId id="284" r:id="rId28"/>
    <p:sldId id="285" r:id="rId29"/>
    <p:sldId id="286" r:id="rId30"/>
    <p:sldId id="287" r:id="rId31"/>
    <p:sldId id="291" r:id="rId32"/>
    <p:sldId id="290" r:id="rId33"/>
    <p:sldId id="292" r:id="rId34"/>
    <p:sldId id="293" r:id="rId35"/>
    <p:sldId id="303" r:id="rId36"/>
    <p:sldId id="305" r:id="rId37"/>
    <p:sldId id="307" r:id="rId38"/>
    <p:sldId id="306" r:id="rId39"/>
    <p:sldId id="308" r:id="rId40"/>
    <p:sldId id="309" r:id="rId41"/>
    <p:sldId id="311" r:id="rId42"/>
    <p:sldId id="312" r:id="rId43"/>
    <p:sldId id="310" r:id="rId44"/>
    <p:sldId id="304" r:id="rId45"/>
    <p:sldId id="295" r:id="rId46"/>
    <p:sldId id="296" r:id="rId47"/>
    <p:sldId id="297" r:id="rId48"/>
    <p:sldId id="299" r:id="rId49"/>
    <p:sldId id="298" r:id="rId50"/>
    <p:sldId id="300" r:id="rId51"/>
    <p:sldId id="301" r:id="rId52"/>
    <p:sldId id="313"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88" autoAdjust="0"/>
    <p:restoredTop sz="94671" autoAdjust="0"/>
  </p:normalViewPr>
  <p:slideViewPr>
    <p:cSldViewPr>
      <p:cViewPr varScale="1">
        <p:scale>
          <a:sx n="75" d="100"/>
          <a:sy n="75" d="100"/>
        </p:scale>
        <p:origin x="-660" y="-84"/>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sorterViewPr>
    <p:cViewPr>
      <p:scale>
        <a:sx n="100" d="100"/>
        <a:sy n="100" d="100"/>
      </p:scale>
      <p:origin x="0" y="9696"/>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B9E91-BA54-4C69-B4EE-6DF35724CE3F}" type="datetimeFigureOut">
              <a:rPr lang="es-EC" smtClean="0"/>
              <a:t>31/01/2012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1FC1A-376F-4AAF-AB6E-C3B677C64114}" type="slidenum">
              <a:rPr lang="es-EC" smtClean="0"/>
              <a:t>‹Nº›</a:t>
            </a:fld>
            <a:endParaRPr lang="es-EC"/>
          </a:p>
        </p:txBody>
      </p:sp>
    </p:spTree>
    <p:extLst>
      <p:ext uri="{BB962C8B-B14F-4D97-AF65-F5344CB8AC3E}">
        <p14:creationId xmlns:p14="http://schemas.microsoft.com/office/powerpoint/2010/main" val="273115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D491FC1A-376F-4AAF-AB6E-C3B677C64114}" type="slidenum">
              <a:rPr lang="es-EC" smtClean="0"/>
              <a:t>48</a:t>
            </a:fld>
            <a:endParaRPr lang="es-EC"/>
          </a:p>
        </p:txBody>
      </p:sp>
    </p:spTree>
    <p:extLst>
      <p:ext uri="{BB962C8B-B14F-4D97-AF65-F5344CB8AC3E}">
        <p14:creationId xmlns:p14="http://schemas.microsoft.com/office/powerpoint/2010/main" val="319301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7924800" y="6416675"/>
            <a:ext cx="762000" cy="365125"/>
          </a:xfrm>
        </p:spPr>
        <p:txBody>
          <a:bodyPr/>
          <a:lstStyle/>
          <a:p>
            <a:fld id="{3289E5E2-1AEF-4C57-9287-9A22CE87BF4C}"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EF7769E-80F4-406B-BF45-93E19323E469}" type="datetimeFigureOut">
              <a:rPr lang="es-EC" smtClean="0"/>
              <a:pPr/>
              <a:t>31/01/2012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289E5E2-1AEF-4C57-9287-9A22CE87BF4C}"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
                <a:satMod val="110000"/>
              </a:schemeClr>
              <a:schemeClr val="bg2">
                <a:tint val="60000"/>
                <a:satMod val="425000"/>
              </a:schemeClr>
            </a:duotone>
            <a:lum bright="54000"/>
          </a:blip>
          <a:srcRect/>
          <a:stretch>
            <a:fillRect/>
          </a:stretch>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EF7769E-80F4-406B-BF45-93E19323E469}" type="datetimeFigureOut">
              <a:rPr lang="es-EC" smtClean="0"/>
              <a:pPr/>
              <a:t>31/01/2012</a:t>
            </a:fld>
            <a:endParaRPr lang="es-EC"/>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C"/>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89E5E2-1AEF-4C57-9287-9A22CE87BF4C}"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enbshow.com/" TargetMode="External"/><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1142984"/>
            <a:ext cx="8229600" cy="1828800"/>
          </a:xfrm>
        </p:spPr>
        <p:txBody>
          <a:bodyPr>
            <a:normAutofit/>
          </a:bodyPr>
          <a:lstStyle/>
          <a:p>
            <a:r>
              <a:rPr lang="es-ES" sz="2000" dirty="0" smtClean="0">
                <a:effectLst/>
              </a:rPr>
              <a:t>INCIDENCIA DE LA TELEVISIÓN DIGITAL EN LAS ESTACIONES </a:t>
            </a:r>
            <a:r>
              <a:rPr lang="es-EC" sz="2000" dirty="0" smtClean="0">
                <a:effectLst/>
              </a:rPr>
              <a:t/>
            </a:r>
            <a:br>
              <a:rPr lang="es-EC" sz="2000" dirty="0" smtClean="0">
                <a:effectLst/>
              </a:rPr>
            </a:br>
            <a:r>
              <a:rPr lang="es-ES" sz="2000" dirty="0" smtClean="0">
                <a:effectLst/>
              </a:rPr>
              <a:t>TELEVISIVAS ECUATORIANAS Y SU INFLUENCIA EN LA INDUSTRIA DE TELECOMUNICACIONES, EN LAS TIC’S Y EN EL MARCO REGULATORIO</a:t>
            </a:r>
            <a:endParaRPr lang="es-EC" sz="2000" dirty="0">
              <a:effectLst/>
            </a:endParaRPr>
          </a:p>
        </p:txBody>
      </p:sp>
      <p:sp>
        <p:nvSpPr>
          <p:cNvPr id="3" name="2 Subtítulo"/>
          <p:cNvSpPr>
            <a:spLocks noGrp="1"/>
          </p:cNvSpPr>
          <p:nvPr>
            <p:ph type="subTitle" idx="1"/>
          </p:nvPr>
        </p:nvSpPr>
        <p:spPr>
          <a:xfrm>
            <a:off x="1428728" y="3214686"/>
            <a:ext cx="6400800" cy="2954822"/>
          </a:xfrm>
        </p:spPr>
        <p:txBody>
          <a:bodyPr>
            <a:noAutofit/>
          </a:bodyPr>
          <a:lstStyle/>
          <a:p>
            <a:pPr>
              <a:defRPr/>
            </a:pPr>
            <a:r>
              <a:rPr lang="es-EC" sz="1600" b="1" dirty="0" smtClean="0">
                <a:solidFill>
                  <a:schemeClr val="bg1"/>
                </a:solidFill>
              </a:rPr>
              <a:t>ESCUELA POLITÉCNICA DEL EJÉRCITO</a:t>
            </a:r>
          </a:p>
          <a:p>
            <a:pPr>
              <a:defRPr/>
            </a:pPr>
            <a:endParaRPr lang="es-EC" sz="1600" b="1" dirty="0" smtClean="0">
              <a:solidFill>
                <a:schemeClr val="bg1"/>
              </a:solidFill>
            </a:endParaRPr>
          </a:p>
          <a:p>
            <a:pPr>
              <a:defRPr/>
            </a:pPr>
            <a:r>
              <a:rPr lang="es-EC" sz="1600" b="1" dirty="0" smtClean="0">
                <a:solidFill>
                  <a:schemeClr val="bg1"/>
                </a:solidFill>
              </a:rPr>
              <a:t>DEPARTAMENTO DE ELÉCTRICA Y ELECTRÓNICA</a:t>
            </a:r>
          </a:p>
          <a:p>
            <a:pPr>
              <a:defRPr/>
            </a:pPr>
            <a:endParaRPr lang="es-EC" sz="1600" b="1" dirty="0" smtClean="0">
              <a:solidFill>
                <a:schemeClr val="bg1"/>
              </a:solidFill>
            </a:endParaRPr>
          </a:p>
          <a:p>
            <a:pPr>
              <a:defRPr/>
            </a:pPr>
            <a:r>
              <a:rPr lang="es-EC" sz="1600" b="1" dirty="0" smtClean="0">
                <a:solidFill>
                  <a:schemeClr val="bg1"/>
                </a:solidFill>
              </a:rPr>
              <a:t>MAESTRÍA EN GERENCIA DE REDES Y TELECOMUNICACIONES</a:t>
            </a:r>
          </a:p>
          <a:p>
            <a:pPr>
              <a:defRPr/>
            </a:pPr>
            <a:r>
              <a:rPr lang="es-EC" sz="1600" b="1" dirty="0" smtClean="0">
                <a:solidFill>
                  <a:schemeClr val="bg1"/>
                </a:solidFill>
              </a:rPr>
              <a:t>II PROMOCIÓN</a:t>
            </a:r>
          </a:p>
          <a:p>
            <a:pPr>
              <a:defRPr/>
            </a:pPr>
            <a:endParaRPr lang="es-EC" sz="1600" b="1" dirty="0" smtClean="0">
              <a:solidFill>
                <a:schemeClr val="bg1"/>
              </a:solidFill>
            </a:endParaRPr>
          </a:p>
          <a:p>
            <a:pPr>
              <a:defRPr/>
            </a:pPr>
            <a:r>
              <a:rPr lang="es-EC" sz="1600" b="1" dirty="0" smtClean="0">
                <a:solidFill>
                  <a:schemeClr val="bg1"/>
                </a:solidFill>
              </a:rPr>
              <a:t>Ing. Paúl Rojas V.</a:t>
            </a:r>
          </a:p>
          <a:p>
            <a:pPr>
              <a:defRPr/>
            </a:pPr>
            <a:r>
              <a:rPr lang="es-EC" sz="1600" b="1" dirty="0" smtClean="0">
                <a:solidFill>
                  <a:schemeClr val="bg1"/>
                </a:solidFill>
              </a:rPr>
              <a:t>Ing. Andrés Rojas A.</a:t>
            </a:r>
          </a:p>
          <a:p>
            <a:pPr>
              <a:defRPr/>
            </a:pPr>
            <a:endParaRPr lang="es-EC" sz="1600" b="1" dirty="0" smtClean="0">
              <a:solidFill>
                <a:schemeClr val="bg1"/>
              </a:solidFill>
              <a:latin typeface="Calibri" pitchFamily="34" charset="0"/>
              <a:cs typeface="Calibri" pitchFamily="34" charset="0"/>
            </a:endParaRPr>
          </a:p>
          <a:p>
            <a:pPr>
              <a:defRPr/>
            </a:pPr>
            <a:r>
              <a:rPr lang="es-EC" sz="1600" b="1" dirty="0" smtClean="0">
                <a:solidFill>
                  <a:schemeClr val="bg1"/>
                </a:solidFill>
                <a:latin typeface="Calibri" pitchFamily="34" charset="0"/>
                <a:cs typeface="Calibri" pitchFamily="34" charset="0"/>
              </a:rPr>
              <a:t>2011</a:t>
            </a:r>
            <a:endParaRPr lang="es-EC" sz="1600" dirty="0">
              <a:latin typeface="Calibri" pitchFamily="34" charset="0"/>
              <a:cs typeface="Calibri" pitchFamily="34" charset="0"/>
            </a:endParaRPr>
          </a:p>
        </p:txBody>
      </p:sp>
      <p:pic>
        <p:nvPicPr>
          <p:cNvPr id="4" name="Picture 2" descr="C:\Users\PC\Pictures\escudo.jpg"/>
          <p:cNvPicPr>
            <a:picLocks noChangeAspect="1" noChangeArrowheads="1"/>
          </p:cNvPicPr>
          <p:nvPr/>
        </p:nvPicPr>
        <p:blipFill>
          <a:blip r:embed="rId2" cstate="print"/>
          <a:srcRect/>
          <a:stretch>
            <a:fillRect/>
          </a:stretch>
        </p:blipFill>
        <p:spPr bwMode="auto">
          <a:xfrm>
            <a:off x="3786182" y="285728"/>
            <a:ext cx="1428760" cy="1226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TELEVISIÓN DIGITAL TERRESTRE (TDT)</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285720" y="4286256"/>
            <a:ext cx="8358246" cy="1938992"/>
          </a:xfrm>
          <a:prstGeom prst="rect">
            <a:avLst/>
          </a:prstGeom>
          <a:noFill/>
          <a:ln w="9525">
            <a:noFill/>
            <a:miter lim="800000"/>
            <a:headEnd/>
            <a:tailEnd/>
          </a:ln>
        </p:spPr>
        <p:txBody>
          <a:bodyPr wrap="square">
            <a:spAutoFit/>
          </a:bodyPr>
          <a:lstStyle/>
          <a:p>
            <a:pPr algn="just">
              <a:buFont typeface="Arial" pitchFamily="34" charset="0"/>
              <a:buChar char="•"/>
            </a:pPr>
            <a:r>
              <a:rPr lang="es-ES" sz="2400" dirty="0" smtClean="0">
                <a:solidFill>
                  <a:schemeClr val="bg1"/>
                </a:solidFill>
                <a:latin typeface="Times New Roman" pitchFamily="18" charset="0"/>
                <a:cs typeface="Times New Roman" pitchFamily="18" charset="0"/>
              </a:rPr>
              <a:t>Transmisión de programas con mayor resolución (HD) respecto al sistema analógico.</a:t>
            </a:r>
          </a:p>
          <a:p>
            <a:pPr algn="just">
              <a:buFont typeface="Arial" pitchFamily="34" charset="0"/>
              <a:buChar char="•"/>
            </a:pPr>
            <a:endParaRPr lang="es-ES" sz="12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400" dirty="0" smtClean="0">
                <a:solidFill>
                  <a:schemeClr val="bg1"/>
                </a:solidFill>
                <a:latin typeface="Times New Roman" pitchFamily="18" charset="0"/>
                <a:cs typeface="Times New Roman" pitchFamily="18" charset="0"/>
              </a:rPr>
              <a:t>Proporciona video interactivo y servicios de información.</a:t>
            </a:r>
          </a:p>
          <a:p>
            <a:pPr algn="just">
              <a:buFont typeface="Arial" pitchFamily="34" charset="0"/>
              <a:buChar char="•"/>
            </a:pPr>
            <a:endParaRPr lang="es-ES" sz="12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400" dirty="0" smtClean="0">
                <a:solidFill>
                  <a:schemeClr val="bg1"/>
                </a:solidFill>
                <a:latin typeface="Times New Roman" pitchFamily="18" charset="0"/>
                <a:cs typeface="Times New Roman" pitchFamily="18" charset="0"/>
              </a:rPr>
              <a:t>Provee </a:t>
            </a:r>
            <a:r>
              <a:rPr lang="es-ES" sz="2400" dirty="0" err="1" smtClean="0">
                <a:solidFill>
                  <a:schemeClr val="bg1"/>
                </a:solidFill>
                <a:latin typeface="Times New Roman" pitchFamily="18" charset="0"/>
                <a:cs typeface="Times New Roman" pitchFamily="18" charset="0"/>
              </a:rPr>
              <a:t>multicasting</a:t>
            </a:r>
            <a:r>
              <a:rPr lang="es-ES" sz="2400" dirty="0" smtClean="0">
                <a:solidFill>
                  <a:schemeClr val="bg1"/>
                </a:solidFill>
                <a:latin typeface="Times New Roman" pitchFamily="18" charset="0"/>
                <a:cs typeface="Times New Roman" pitchFamily="18" charset="0"/>
              </a:rPr>
              <a:t> o multiprogramación.</a:t>
            </a:r>
            <a:endParaRPr lang="es-EC" sz="2200" dirty="0">
              <a:solidFill>
                <a:schemeClr val="bg1"/>
              </a:solidFill>
              <a:latin typeface="Times New Roman" pitchFamily="18" charset="0"/>
              <a:cs typeface="Times New Roman" pitchFamily="18" charset="0"/>
            </a:endParaRPr>
          </a:p>
        </p:txBody>
      </p:sp>
      <p:pic>
        <p:nvPicPr>
          <p:cNvPr id="6" name="Picture 2" descr="http://s3.amazonaws.com/elespectador/files/images/cd323abc904452dc8950fc22943d3163.jpg"/>
          <p:cNvPicPr>
            <a:picLocks noChangeAspect="1" noChangeArrowheads="1"/>
          </p:cNvPicPr>
          <p:nvPr/>
        </p:nvPicPr>
        <p:blipFill>
          <a:blip r:embed="rId2" cstate="print"/>
          <a:srcRect/>
          <a:stretch>
            <a:fillRect/>
          </a:stretch>
        </p:blipFill>
        <p:spPr bwMode="auto">
          <a:xfrm>
            <a:off x="500034" y="1428735"/>
            <a:ext cx="4071966" cy="2712221"/>
          </a:xfrm>
          <a:prstGeom prst="rect">
            <a:avLst/>
          </a:prstGeom>
          <a:noFill/>
        </p:spPr>
      </p:pic>
      <p:sp>
        <p:nvSpPr>
          <p:cNvPr id="7" name="6 Rectángulo"/>
          <p:cNvSpPr>
            <a:spLocks noChangeArrowheads="1"/>
          </p:cNvSpPr>
          <p:nvPr/>
        </p:nvSpPr>
        <p:spPr bwMode="auto">
          <a:xfrm>
            <a:off x="4786314" y="1285860"/>
            <a:ext cx="3929090" cy="2492990"/>
          </a:xfrm>
          <a:prstGeom prst="rect">
            <a:avLst/>
          </a:prstGeom>
          <a:noFill/>
          <a:ln w="9525">
            <a:noFill/>
            <a:miter lim="800000"/>
            <a:headEnd/>
            <a:tailEnd/>
          </a:ln>
        </p:spPr>
        <p:txBody>
          <a:bodyPr wrap="square">
            <a:spAutoFit/>
          </a:bodyPr>
          <a:lstStyle/>
          <a:p>
            <a:pPr algn="just">
              <a:buFont typeface="Arial" pitchFamily="34" charset="0"/>
              <a:buChar char="•"/>
            </a:pPr>
            <a:r>
              <a:rPr lang="es-ES" sz="2400" dirty="0" smtClean="0">
                <a:solidFill>
                  <a:schemeClr val="bg1"/>
                </a:solidFill>
                <a:latin typeface="Times New Roman" pitchFamily="18" charset="0"/>
                <a:cs typeface="Times New Roman" pitchFamily="18" charset="0"/>
              </a:rPr>
              <a:t>Tecnología con codificación de señales y otros datos, por medio del espectro radioeléctrico atribuido al servicio de radiodifusión de televisión.</a:t>
            </a:r>
          </a:p>
          <a:p>
            <a:pPr algn="just"/>
            <a:endParaRPr lang="es-ES" sz="1200" dirty="0" smtClean="0">
              <a:solidFill>
                <a:schemeClr val="bg1"/>
              </a:solidFill>
              <a:latin typeface="Times New Roman" pitchFamily="18" charset="0"/>
              <a:cs typeface="Times New Roman" pitchFamily="18" charset="0"/>
            </a:endParaRPr>
          </a:p>
        </p:txBody>
      </p:sp>
      <p:sp>
        <p:nvSpPr>
          <p:cNvPr id="10"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10</a:t>
            </a:fld>
            <a:endParaRPr lang="es-EC" b="1" dirty="0">
              <a:solidFill>
                <a:schemeClr val="bg1"/>
              </a:solidFill>
            </a:endParaRPr>
          </a:p>
        </p:txBody>
      </p:sp>
      <p:sp>
        <p:nvSpPr>
          <p:cNvPr id="11"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VENTAJAS</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DE LA </a:t>
            </a: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TDT</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428596" y="1357298"/>
            <a:ext cx="4286280" cy="4339650"/>
          </a:xfrm>
          <a:prstGeom prst="rect">
            <a:avLst/>
          </a:prstGeom>
          <a:noFill/>
          <a:ln w="9525">
            <a:noFill/>
            <a:miter lim="800000"/>
            <a:headEnd/>
            <a:tailEnd/>
          </a:ln>
        </p:spPr>
        <p:txBody>
          <a:bodyPr wrap="square">
            <a:spAutoFit/>
          </a:bodyPr>
          <a:lstStyle/>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Mejor calidad de imágenes y sonido.</a:t>
            </a:r>
          </a:p>
          <a:p>
            <a:pPr algn="just">
              <a:buFont typeface="Wingdings" pitchFamily="2" charset="2"/>
              <a:buChar char="ü"/>
            </a:pPr>
            <a:endParaRPr lang="es-ES"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Permite movilidad.</a:t>
            </a:r>
          </a:p>
          <a:p>
            <a:pPr algn="just">
              <a:buFont typeface="Wingdings" pitchFamily="2" charset="2"/>
              <a:buChar char="ü"/>
            </a:pPr>
            <a:endParaRPr lang="es-ES"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Portabilidad.</a:t>
            </a:r>
          </a:p>
          <a:p>
            <a:pPr algn="just">
              <a:buFont typeface="Wingdings" pitchFamily="2" charset="2"/>
              <a:buChar char="ü"/>
            </a:pPr>
            <a:endParaRPr lang="es-ES"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Optimización del uso del espectro.</a:t>
            </a:r>
          </a:p>
          <a:p>
            <a:pPr algn="just">
              <a:buFont typeface="Wingdings" pitchFamily="2" charset="2"/>
              <a:buChar char="ü"/>
            </a:pPr>
            <a:endParaRPr lang="es-ES"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Reordenamiento del espectro.</a:t>
            </a:r>
          </a:p>
          <a:p>
            <a:pPr algn="just">
              <a:buFont typeface="Wingdings" pitchFamily="2" charset="2"/>
              <a:buChar char="ü"/>
            </a:pPr>
            <a:endParaRPr lang="es-ES"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Interactividad.</a:t>
            </a:r>
          </a:p>
          <a:p>
            <a:pPr algn="just">
              <a:buFont typeface="Wingdings" pitchFamily="2" charset="2"/>
              <a:buChar char="ü"/>
            </a:pPr>
            <a:endParaRPr lang="es-ES"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Plataforma </a:t>
            </a:r>
            <a:r>
              <a:rPr lang="es-ES" sz="2400" dirty="0" err="1" smtClean="0">
                <a:solidFill>
                  <a:schemeClr val="bg1"/>
                </a:solidFill>
                <a:latin typeface="Times New Roman" pitchFamily="18" charset="0"/>
                <a:cs typeface="Times New Roman" pitchFamily="18" charset="0"/>
              </a:rPr>
              <a:t>Multiservicios</a:t>
            </a:r>
            <a:r>
              <a:rPr lang="es-ES" sz="2400" dirty="0" smtClean="0">
                <a:solidFill>
                  <a:schemeClr val="bg1"/>
                </a:solidFill>
                <a:latin typeface="Times New Roman" pitchFamily="18" charset="0"/>
                <a:cs typeface="Times New Roman" pitchFamily="18" charset="0"/>
              </a:rPr>
              <a:t>.</a:t>
            </a:r>
          </a:p>
        </p:txBody>
      </p:sp>
      <p:sp>
        <p:nvSpPr>
          <p:cNvPr id="9" name="8 Rectángulo"/>
          <p:cNvSpPr>
            <a:spLocks noChangeArrowheads="1"/>
          </p:cNvSpPr>
          <p:nvPr/>
        </p:nvSpPr>
        <p:spPr bwMode="auto">
          <a:xfrm>
            <a:off x="428596" y="5643578"/>
            <a:ext cx="8215370" cy="1015663"/>
          </a:xfrm>
          <a:prstGeom prst="rect">
            <a:avLst/>
          </a:prstGeom>
          <a:noFill/>
          <a:ln w="9525">
            <a:noFill/>
            <a:miter lim="800000"/>
            <a:headEnd/>
            <a:tailEnd/>
          </a:ln>
        </p:spPr>
        <p:txBody>
          <a:bodyPr wrap="square">
            <a:spAutoFit/>
          </a:bodyPr>
          <a:lstStyle/>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Cierre de la brecha digital (uso de las TIC para inclusión social).</a:t>
            </a:r>
          </a:p>
          <a:p>
            <a:pPr algn="just">
              <a:buFont typeface="Arial" pitchFamily="34" charset="0"/>
              <a:buChar char="•"/>
            </a:pPr>
            <a:endParaRPr lang="es-ES" sz="1200" dirty="0" smtClean="0">
              <a:solidFill>
                <a:schemeClr val="bg1"/>
              </a:solidFill>
              <a:latin typeface="Times New Roman" pitchFamily="18" charset="0"/>
              <a:cs typeface="Times New Roman" pitchFamily="18" charset="0"/>
            </a:endParaRPr>
          </a:p>
        </p:txBody>
      </p:sp>
      <p:pic>
        <p:nvPicPr>
          <p:cNvPr id="10" name="5 Imagen" descr="grafico-plataforma-explotacion"/>
          <p:cNvPicPr>
            <a:picLocks noChangeAspect="1" noChangeArrowheads="1"/>
          </p:cNvPicPr>
          <p:nvPr/>
        </p:nvPicPr>
        <p:blipFill>
          <a:blip r:embed="rId2" cstate="print"/>
          <a:srcRect/>
          <a:stretch>
            <a:fillRect/>
          </a:stretch>
        </p:blipFill>
        <p:spPr bwMode="auto">
          <a:xfrm>
            <a:off x="4929190" y="1500174"/>
            <a:ext cx="3945132" cy="3773028"/>
          </a:xfrm>
          <a:prstGeom prst="rect">
            <a:avLst/>
          </a:prstGeom>
          <a:noFill/>
          <a:ln w="9525">
            <a:noFill/>
            <a:miter lim="800000"/>
            <a:headEnd/>
            <a:tailEnd/>
          </a:ln>
        </p:spPr>
      </p:pic>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11</a:t>
            </a:fld>
            <a:endParaRPr lang="es-EC" b="1" dirty="0">
              <a:solidFill>
                <a:schemeClr val="bg1"/>
              </a:solidFill>
            </a:endParaRPr>
          </a:p>
        </p:txBody>
      </p:sp>
      <p:sp>
        <p:nvSpPr>
          <p:cNvPr id="11"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lvl="0">
              <a:spcBef>
                <a:spcPct val="0"/>
              </a:spcBef>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ESTÁNDARES</a:t>
            </a: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 </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DE </a:t>
            </a: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TDT</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357158" y="1142984"/>
            <a:ext cx="7000924" cy="5139869"/>
          </a:xfrm>
          <a:prstGeom prst="rect">
            <a:avLst/>
          </a:prstGeom>
          <a:noFill/>
          <a:ln w="9525">
            <a:noFill/>
            <a:miter lim="800000"/>
            <a:headEnd/>
            <a:tailEnd/>
          </a:ln>
        </p:spPr>
        <p:txBody>
          <a:bodyPr wrap="square">
            <a:spAutoFit/>
          </a:bodyPr>
          <a:lstStyle/>
          <a:p>
            <a:pPr lvl="0">
              <a:buFont typeface="Wingdings" pitchFamily="2" charset="2"/>
              <a:buChar char="ü"/>
            </a:pPr>
            <a:r>
              <a:rPr lang="es-ES" sz="2400"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Advanced Television Systems Committee (ATSC).</a:t>
            </a:r>
          </a:p>
          <a:p>
            <a:pPr lvl="0"/>
            <a:endParaRPr lang="en-US" sz="800" dirty="0" smtClean="0">
              <a:solidFill>
                <a:schemeClr val="bg1"/>
              </a:solidFill>
              <a:latin typeface="Times New Roman" pitchFamily="18" charset="0"/>
              <a:cs typeface="Times New Roman" pitchFamily="18" charset="0"/>
            </a:endParaRPr>
          </a:p>
          <a:p>
            <a:pPr lvl="1">
              <a:buFont typeface="Wingdings" pitchFamily="2" charset="2"/>
              <a:buChar char="Ø"/>
            </a:pPr>
            <a:r>
              <a:rPr lang="en-US" sz="2400" dirty="0" smtClean="0">
                <a:solidFill>
                  <a:schemeClr val="bg1"/>
                </a:solidFill>
                <a:latin typeface="Times New Roman" pitchFamily="18" charset="0"/>
                <a:cs typeface="Times New Roman" pitchFamily="18" charset="0"/>
              </a:rPr>
              <a:t> ATSC-M/H</a:t>
            </a:r>
          </a:p>
          <a:p>
            <a:pPr lvl="0"/>
            <a:r>
              <a:rPr lang="es-EC" sz="1000" dirty="0" smtClean="0">
                <a:solidFill>
                  <a:schemeClr val="bg1"/>
                </a:solidFill>
                <a:latin typeface="Times New Roman" pitchFamily="18" charset="0"/>
                <a:cs typeface="Times New Roman" pitchFamily="18" charset="0"/>
              </a:rPr>
              <a:t>	</a:t>
            </a:r>
          </a:p>
          <a:p>
            <a:pPr lvl="0"/>
            <a:endParaRPr lang="es-EC" sz="1000" dirty="0" smtClean="0">
              <a:solidFill>
                <a:schemeClr val="bg1"/>
              </a:solidFill>
              <a:latin typeface="Times New Roman" pitchFamily="18" charset="0"/>
              <a:cs typeface="Times New Roman" pitchFamily="18" charset="0"/>
            </a:endParaRPr>
          </a:p>
          <a:p>
            <a:pPr lvl="0">
              <a:buFont typeface="Wingdings" pitchFamily="2" charset="2"/>
              <a:buChar char="ü"/>
            </a:pPr>
            <a:r>
              <a:rPr lang="es-EC" sz="2400" dirty="0" smtClean="0">
                <a:solidFill>
                  <a:schemeClr val="bg1"/>
                </a:solidFill>
                <a:latin typeface="Times New Roman" pitchFamily="18" charset="0"/>
                <a:cs typeface="Times New Roman" pitchFamily="18" charset="0"/>
              </a:rPr>
              <a:t> Digital Video </a:t>
            </a:r>
            <a:r>
              <a:rPr lang="es-EC" sz="2400" dirty="0" err="1" smtClean="0">
                <a:solidFill>
                  <a:schemeClr val="bg1"/>
                </a:solidFill>
                <a:latin typeface="Times New Roman" pitchFamily="18" charset="0"/>
                <a:cs typeface="Times New Roman" pitchFamily="18" charset="0"/>
              </a:rPr>
              <a:t>Broadcasting</a:t>
            </a:r>
            <a:r>
              <a:rPr lang="es-EC" sz="2400" dirty="0" smtClean="0">
                <a:solidFill>
                  <a:schemeClr val="bg1"/>
                </a:solidFill>
                <a:latin typeface="Times New Roman" pitchFamily="18" charset="0"/>
                <a:cs typeface="Times New Roman" pitchFamily="18" charset="0"/>
              </a:rPr>
              <a:t> – </a:t>
            </a:r>
            <a:r>
              <a:rPr lang="es-EC" sz="2400" dirty="0" err="1" smtClean="0">
                <a:solidFill>
                  <a:schemeClr val="bg1"/>
                </a:solidFill>
                <a:latin typeface="Times New Roman" pitchFamily="18" charset="0"/>
                <a:cs typeface="Times New Roman" pitchFamily="18" charset="0"/>
              </a:rPr>
              <a:t>Terrestrial</a:t>
            </a:r>
            <a:r>
              <a:rPr lang="es-EC" sz="2200" dirty="0" smtClean="0">
                <a:solidFill>
                  <a:schemeClr val="bg1"/>
                </a:solidFill>
                <a:latin typeface="Times New Roman" pitchFamily="18" charset="0"/>
                <a:cs typeface="Times New Roman" pitchFamily="18" charset="0"/>
              </a:rPr>
              <a:t> (DVB-T/T2).</a:t>
            </a:r>
          </a:p>
          <a:p>
            <a:pPr lvl="0"/>
            <a:endParaRPr lang="es-EC" sz="800" dirty="0" smtClean="0">
              <a:solidFill>
                <a:schemeClr val="bg1"/>
              </a:solidFill>
              <a:latin typeface="Times New Roman" pitchFamily="18" charset="0"/>
              <a:cs typeface="Times New Roman" pitchFamily="18" charset="0"/>
            </a:endParaRPr>
          </a:p>
          <a:p>
            <a:pPr lvl="1">
              <a:buFont typeface="Wingdings" pitchFamily="2" charset="2"/>
              <a:buChar char="Ø"/>
            </a:pPr>
            <a:r>
              <a:rPr lang="es-EC" sz="2400" dirty="0" smtClean="0">
                <a:solidFill>
                  <a:schemeClr val="bg1"/>
                </a:solidFill>
                <a:latin typeface="Times New Roman" pitchFamily="18" charset="0"/>
                <a:cs typeface="Times New Roman" pitchFamily="18" charset="0"/>
              </a:rPr>
              <a:t> DVB-S / S2</a:t>
            </a:r>
          </a:p>
          <a:p>
            <a:pPr lvl="1">
              <a:buFont typeface="Wingdings" pitchFamily="2" charset="2"/>
              <a:buChar char="Ø"/>
            </a:pPr>
            <a:endParaRPr lang="es-EC" sz="800" dirty="0" smtClean="0">
              <a:solidFill>
                <a:schemeClr val="bg1"/>
              </a:solidFill>
              <a:latin typeface="Times New Roman" pitchFamily="18" charset="0"/>
              <a:cs typeface="Times New Roman" pitchFamily="18" charset="0"/>
            </a:endParaRPr>
          </a:p>
          <a:p>
            <a:pPr lvl="1">
              <a:buFont typeface="Wingdings" pitchFamily="2" charset="2"/>
              <a:buChar char="Ø"/>
            </a:pPr>
            <a:r>
              <a:rPr lang="es-EC" sz="2400" dirty="0" smtClean="0">
                <a:solidFill>
                  <a:schemeClr val="bg1"/>
                </a:solidFill>
                <a:latin typeface="Times New Roman" pitchFamily="18" charset="0"/>
                <a:cs typeface="Times New Roman" pitchFamily="18" charset="0"/>
              </a:rPr>
              <a:t> DVB-C</a:t>
            </a:r>
          </a:p>
          <a:p>
            <a:pPr lvl="0"/>
            <a:endParaRPr lang="es-EC" sz="1000" dirty="0" smtClean="0">
              <a:solidFill>
                <a:schemeClr val="bg1"/>
              </a:solidFill>
              <a:latin typeface="Times New Roman" pitchFamily="18" charset="0"/>
              <a:cs typeface="Times New Roman" pitchFamily="18" charset="0"/>
            </a:endParaRPr>
          </a:p>
          <a:p>
            <a:pPr lvl="0"/>
            <a:endParaRPr lang="es-EC" sz="1000" dirty="0" smtClean="0">
              <a:solidFill>
                <a:schemeClr val="bg1"/>
              </a:solidFill>
              <a:latin typeface="Times New Roman" pitchFamily="18" charset="0"/>
              <a:cs typeface="Times New Roman" pitchFamily="18" charset="0"/>
            </a:endParaRPr>
          </a:p>
          <a:p>
            <a:pPr lvl="0">
              <a:buFont typeface="Wingdings" pitchFamily="2" charset="2"/>
              <a:buChar char="ü"/>
            </a:pPr>
            <a:r>
              <a:rPr lang="es-EC" sz="2400" dirty="0" err="1" smtClean="0">
                <a:solidFill>
                  <a:schemeClr val="bg1"/>
                </a:solidFill>
                <a:latin typeface="Times New Roman" pitchFamily="18" charset="0"/>
                <a:cs typeface="Times New Roman" pitchFamily="18" charset="0"/>
              </a:rPr>
              <a:t>Integrated</a:t>
            </a:r>
            <a:r>
              <a:rPr lang="es-EC" sz="2400" dirty="0" smtClean="0">
                <a:solidFill>
                  <a:schemeClr val="bg1"/>
                </a:solidFill>
                <a:latin typeface="Times New Roman" pitchFamily="18" charset="0"/>
                <a:cs typeface="Times New Roman" pitchFamily="18" charset="0"/>
              </a:rPr>
              <a:t> </a:t>
            </a:r>
            <a:r>
              <a:rPr lang="es-EC" sz="2400" dirty="0" err="1" smtClean="0">
                <a:solidFill>
                  <a:schemeClr val="bg1"/>
                </a:solidFill>
                <a:latin typeface="Times New Roman" pitchFamily="18" charset="0"/>
                <a:cs typeface="Times New Roman" pitchFamily="18" charset="0"/>
              </a:rPr>
              <a:t>Service</a:t>
            </a:r>
            <a:r>
              <a:rPr lang="es-EC" sz="2400" dirty="0" smtClean="0">
                <a:solidFill>
                  <a:schemeClr val="bg1"/>
                </a:solidFill>
                <a:latin typeface="Times New Roman" pitchFamily="18" charset="0"/>
                <a:cs typeface="Times New Roman" pitchFamily="18" charset="0"/>
              </a:rPr>
              <a:t> Digital </a:t>
            </a:r>
            <a:r>
              <a:rPr lang="es-EC" sz="2400" dirty="0" err="1" smtClean="0">
                <a:solidFill>
                  <a:schemeClr val="bg1"/>
                </a:solidFill>
                <a:latin typeface="Times New Roman" pitchFamily="18" charset="0"/>
                <a:cs typeface="Times New Roman" pitchFamily="18" charset="0"/>
              </a:rPr>
              <a:t>Broadcasting</a:t>
            </a:r>
            <a:r>
              <a:rPr lang="es-EC" sz="2400" dirty="0" smtClean="0">
                <a:solidFill>
                  <a:schemeClr val="bg1"/>
                </a:solidFill>
                <a:latin typeface="Times New Roman" pitchFamily="18" charset="0"/>
                <a:cs typeface="Times New Roman" pitchFamily="18" charset="0"/>
              </a:rPr>
              <a:t> – </a:t>
            </a:r>
            <a:r>
              <a:rPr lang="es-EC" sz="2400" dirty="0" err="1" smtClean="0">
                <a:solidFill>
                  <a:schemeClr val="bg1"/>
                </a:solidFill>
                <a:latin typeface="Times New Roman" pitchFamily="18" charset="0"/>
                <a:cs typeface="Times New Roman" pitchFamily="18" charset="0"/>
              </a:rPr>
              <a:t>Terrestrial</a:t>
            </a:r>
            <a:r>
              <a:rPr lang="es-EC" sz="2400" dirty="0" smtClean="0">
                <a:solidFill>
                  <a:schemeClr val="bg1"/>
                </a:solidFill>
                <a:latin typeface="Times New Roman" pitchFamily="18" charset="0"/>
                <a:cs typeface="Times New Roman" pitchFamily="18" charset="0"/>
              </a:rPr>
              <a:t> (ISDB – T).</a:t>
            </a:r>
          </a:p>
          <a:p>
            <a:pPr lvl="0"/>
            <a:endParaRPr lang="es-EC" sz="800" dirty="0" smtClean="0">
              <a:solidFill>
                <a:schemeClr val="bg1"/>
              </a:solidFill>
              <a:latin typeface="Times New Roman" pitchFamily="18" charset="0"/>
              <a:cs typeface="Times New Roman" pitchFamily="18" charset="0"/>
            </a:endParaRPr>
          </a:p>
          <a:p>
            <a:pPr lvl="1">
              <a:buFont typeface="Wingdings" pitchFamily="2" charset="2"/>
              <a:buChar char="Ø"/>
            </a:pPr>
            <a:r>
              <a:rPr lang="es-EC" sz="2400" dirty="0" smtClean="0">
                <a:solidFill>
                  <a:schemeClr val="bg1"/>
                </a:solidFill>
                <a:latin typeface="Times New Roman" pitchFamily="18" charset="0"/>
                <a:cs typeface="Times New Roman" pitchFamily="18" charset="0"/>
              </a:rPr>
              <a:t>  ISDB-Tb (ISDB-T Internacional / SBTVD)</a:t>
            </a:r>
          </a:p>
          <a:p>
            <a:pPr lvl="1"/>
            <a:endParaRPr lang="es-EC" sz="1000" dirty="0" smtClean="0">
              <a:solidFill>
                <a:schemeClr val="bg1"/>
              </a:solidFill>
              <a:latin typeface="Times New Roman" pitchFamily="18" charset="0"/>
              <a:cs typeface="Times New Roman" pitchFamily="18" charset="0"/>
            </a:endParaRPr>
          </a:p>
          <a:p>
            <a:pPr lvl="1"/>
            <a:endParaRPr lang="es-EC" sz="1000" dirty="0" smtClean="0">
              <a:solidFill>
                <a:schemeClr val="bg1"/>
              </a:solidFill>
              <a:latin typeface="Times New Roman" pitchFamily="18" charset="0"/>
              <a:cs typeface="Times New Roman" pitchFamily="18" charset="0"/>
            </a:endParaRPr>
          </a:p>
          <a:p>
            <a:pPr lvl="1"/>
            <a:endParaRPr lang="es-EC" sz="1000" dirty="0" smtClean="0">
              <a:solidFill>
                <a:schemeClr val="bg1"/>
              </a:solidFill>
              <a:latin typeface="Times New Roman" pitchFamily="18" charset="0"/>
              <a:cs typeface="Times New Roman" pitchFamily="18" charset="0"/>
            </a:endParaRPr>
          </a:p>
          <a:p>
            <a:pPr lvl="1"/>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400" dirty="0" smtClean="0">
                <a:solidFill>
                  <a:schemeClr val="bg1"/>
                </a:solidFill>
                <a:latin typeface="Times New Roman" pitchFamily="18" charset="0"/>
                <a:cs typeface="Times New Roman" pitchFamily="18" charset="0"/>
              </a:rPr>
              <a:t> </a:t>
            </a:r>
            <a:r>
              <a:rPr lang="es-EC" sz="2400" dirty="0" err="1" smtClean="0">
                <a:solidFill>
                  <a:schemeClr val="bg1"/>
                </a:solidFill>
                <a:latin typeface="Times New Roman" pitchFamily="18" charset="0"/>
                <a:cs typeface="Times New Roman" pitchFamily="18" charset="0"/>
              </a:rPr>
              <a:t>Digtal</a:t>
            </a:r>
            <a:r>
              <a:rPr lang="es-EC" sz="2400" dirty="0" smtClean="0">
                <a:solidFill>
                  <a:schemeClr val="bg1"/>
                </a:solidFill>
                <a:latin typeface="Times New Roman" pitchFamily="18" charset="0"/>
                <a:cs typeface="Times New Roman" pitchFamily="18" charset="0"/>
              </a:rPr>
              <a:t> </a:t>
            </a:r>
            <a:r>
              <a:rPr lang="es-EC" sz="2400" dirty="0" err="1" smtClean="0">
                <a:solidFill>
                  <a:schemeClr val="bg1"/>
                </a:solidFill>
                <a:latin typeface="Times New Roman" pitchFamily="18" charset="0"/>
                <a:cs typeface="Times New Roman" pitchFamily="18" charset="0"/>
              </a:rPr>
              <a:t>Terrestrial</a:t>
            </a:r>
            <a:r>
              <a:rPr lang="es-EC" sz="2400" dirty="0" smtClean="0">
                <a:solidFill>
                  <a:schemeClr val="bg1"/>
                </a:solidFill>
                <a:latin typeface="Times New Roman" pitchFamily="18" charset="0"/>
                <a:cs typeface="Times New Roman" pitchFamily="18" charset="0"/>
              </a:rPr>
              <a:t> Multimedia </a:t>
            </a:r>
            <a:r>
              <a:rPr lang="es-EC" sz="2400" dirty="0" err="1" smtClean="0">
                <a:solidFill>
                  <a:schemeClr val="bg1"/>
                </a:solidFill>
                <a:latin typeface="Times New Roman" pitchFamily="18" charset="0"/>
                <a:cs typeface="Times New Roman" pitchFamily="18" charset="0"/>
              </a:rPr>
              <a:t>Broadcasr</a:t>
            </a:r>
            <a:r>
              <a:rPr lang="es-EC" sz="2400" dirty="0" smtClean="0">
                <a:solidFill>
                  <a:schemeClr val="bg1"/>
                </a:solidFill>
                <a:latin typeface="Times New Roman" pitchFamily="18" charset="0"/>
                <a:cs typeface="Times New Roman" pitchFamily="18" charset="0"/>
              </a:rPr>
              <a:t> (DTMB)</a:t>
            </a:r>
          </a:p>
        </p:txBody>
      </p:sp>
      <p:pic>
        <p:nvPicPr>
          <p:cNvPr id="24580" name="Picture 4" descr="http://erms.samsungelectronics.com/customer/common/images/namo/2011/05/03/ATSC-Logo_med.jpg"/>
          <p:cNvPicPr>
            <a:picLocks noChangeAspect="1" noChangeArrowheads="1"/>
          </p:cNvPicPr>
          <p:nvPr/>
        </p:nvPicPr>
        <p:blipFill>
          <a:blip r:embed="rId2" cstate="print"/>
          <a:srcRect/>
          <a:stretch>
            <a:fillRect/>
          </a:stretch>
        </p:blipFill>
        <p:spPr bwMode="auto">
          <a:xfrm>
            <a:off x="6786578" y="1428736"/>
            <a:ext cx="2143140" cy="591508"/>
          </a:xfrm>
          <a:prstGeom prst="rect">
            <a:avLst/>
          </a:prstGeom>
          <a:noFill/>
        </p:spPr>
      </p:pic>
      <p:pic>
        <p:nvPicPr>
          <p:cNvPr id="24582" name="Picture 6" descr="http://eandt.theiet.org/news/2011/apr/images/640_dvblogo.jpg"/>
          <p:cNvPicPr>
            <a:picLocks noChangeAspect="1" noChangeArrowheads="1"/>
          </p:cNvPicPr>
          <p:nvPr/>
        </p:nvPicPr>
        <p:blipFill>
          <a:blip r:embed="rId3" cstate="print"/>
          <a:srcRect/>
          <a:stretch>
            <a:fillRect/>
          </a:stretch>
        </p:blipFill>
        <p:spPr bwMode="auto">
          <a:xfrm>
            <a:off x="7143768" y="2428868"/>
            <a:ext cx="1643074" cy="1093671"/>
          </a:xfrm>
          <a:prstGeom prst="rect">
            <a:avLst/>
          </a:prstGeom>
          <a:noFill/>
        </p:spPr>
      </p:pic>
      <p:pic>
        <p:nvPicPr>
          <p:cNvPr id="24584" name="Picture 8" descr="http://cyberdigital-tech.com/images/phone/isdb-t_logo.jpg"/>
          <p:cNvPicPr>
            <a:picLocks noChangeAspect="1" noChangeArrowheads="1"/>
          </p:cNvPicPr>
          <p:nvPr/>
        </p:nvPicPr>
        <p:blipFill>
          <a:blip r:embed="rId4" cstate="print"/>
          <a:srcRect/>
          <a:stretch>
            <a:fillRect/>
          </a:stretch>
        </p:blipFill>
        <p:spPr bwMode="auto">
          <a:xfrm>
            <a:off x="7143768" y="3857628"/>
            <a:ext cx="1812734" cy="500066"/>
          </a:xfrm>
          <a:prstGeom prst="rect">
            <a:avLst/>
          </a:prstGeom>
          <a:noFill/>
        </p:spPr>
      </p:pic>
      <p:pic>
        <p:nvPicPr>
          <p:cNvPr id="24586" name="Picture 10" descr="http://www.tusitio.com.ve/portafolio/dtmb.info.ve/images/stories/dtmb_logo.png"/>
          <p:cNvPicPr>
            <a:picLocks noChangeAspect="1" noChangeArrowheads="1"/>
          </p:cNvPicPr>
          <p:nvPr/>
        </p:nvPicPr>
        <p:blipFill>
          <a:blip r:embed="rId5" cstate="print"/>
          <a:srcRect/>
          <a:stretch>
            <a:fillRect/>
          </a:stretch>
        </p:blipFill>
        <p:spPr bwMode="auto">
          <a:xfrm>
            <a:off x="7000892" y="5643578"/>
            <a:ext cx="1971675" cy="857251"/>
          </a:xfrm>
          <a:prstGeom prst="rect">
            <a:avLst/>
          </a:prstGeom>
          <a:noFill/>
        </p:spPr>
      </p:pic>
      <p:pic>
        <p:nvPicPr>
          <p:cNvPr id="24588" name="Picture 12" descr="http://www.compro.com.tw/en/product/j500u/isdb-t.jpg"/>
          <p:cNvPicPr>
            <a:picLocks noChangeAspect="1" noChangeArrowheads="1"/>
          </p:cNvPicPr>
          <p:nvPr/>
        </p:nvPicPr>
        <p:blipFill>
          <a:blip r:embed="rId6" cstate="print"/>
          <a:srcRect/>
          <a:stretch>
            <a:fillRect/>
          </a:stretch>
        </p:blipFill>
        <p:spPr bwMode="auto">
          <a:xfrm>
            <a:off x="7143768" y="4643446"/>
            <a:ext cx="1833588" cy="853568"/>
          </a:xfrm>
          <a:prstGeom prst="rect">
            <a:avLst/>
          </a:prstGeom>
          <a:noFill/>
        </p:spPr>
      </p:pic>
      <p:sp>
        <p:nvSpPr>
          <p:cNvPr id="10"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12</a:t>
            </a:fld>
            <a:endParaRPr lang="es-EC" b="1" dirty="0">
              <a:solidFill>
                <a:schemeClr val="bg1"/>
              </a:solidFill>
            </a:endParaRPr>
          </a:p>
        </p:txBody>
      </p:sp>
      <p:sp>
        <p:nvSpPr>
          <p:cNvPr id="11"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PAÍSES QUE HAN ACEPTADO EL ESTÁNDAR </a:t>
            </a:r>
            <a:r>
              <a:rPr kumimoji="0" lang="es-EC" sz="2800" b="1" i="0" u="none" strike="noStrike" kern="1200" cap="all" spc="0" normalizeH="0" baseline="0" noProof="0"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tdt</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Times New Roman" pitchFamily="18" charset="0"/>
              <a:ea typeface="+mj-ea"/>
              <a:cs typeface="Times New Roman" pitchFamily="18" charset="0"/>
            </a:endParaRPr>
          </a:p>
        </p:txBody>
      </p:sp>
      <p:pic>
        <p:nvPicPr>
          <p:cNvPr id="4" name="3 Imagen" descr="Archivo:Digital broadcast standards.sv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48" y="1357298"/>
            <a:ext cx="7643866" cy="4071966"/>
          </a:xfrm>
          <a:prstGeom prst="rect">
            <a:avLst/>
          </a:prstGeom>
          <a:noFill/>
          <a:ln>
            <a:noFill/>
          </a:ln>
        </p:spPr>
      </p:pic>
      <p:sp>
        <p:nvSpPr>
          <p:cNvPr id="6" name="5 Rectángulo"/>
          <p:cNvSpPr>
            <a:spLocks noChangeArrowheads="1"/>
          </p:cNvSpPr>
          <p:nvPr/>
        </p:nvSpPr>
        <p:spPr bwMode="auto">
          <a:xfrm>
            <a:off x="428596" y="5643578"/>
            <a:ext cx="8215370" cy="707886"/>
          </a:xfrm>
          <a:prstGeom prst="rect">
            <a:avLst/>
          </a:prstGeom>
          <a:noFill/>
          <a:ln w="9525">
            <a:noFill/>
            <a:miter lim="800000"/>
            <a:headEnd/>
            <a:tailEnd/>
          </a:ln>
        </p:spPr>
        <p:txBody>
          <a:bodyPr wrap="square">
            <a:spAutoFit/>
          </a:bodyPr>
          <a:lstStyle/>
          <a:p>
            <a:pPr algn="just"/>
            <a:r>
              <a:rPr lang="es-ES" sz="2000" dirty="0" smtClean="0">
                <a:solidFill>
                  <a:schemeClr val="bg1"/>
                </a:solidFill>
                <a:latin typeface="Times New Roman" pitchFamily="18" charset="0"/>
                <a:cs typeface="Times New Roman" pitchFamily="18" charset="0"/>
              </a:rPr>
              <a:t>En Sudamérica predomina ISDB-Tb (Sistema Brasileño de TDT) a excepción de Colombia (DVB/T) y las </a:t>
            </a:r>
            <a:r>
              <a:rPr lang="es-ES" sz="2000" dirty="0" err="1" smtClean="0">
                <a:solidFill>
                  <a:schemeClr val="bg1"/>
                </a:solidFill>
                <a:latin typeface="Times New Roman" pitchFamily="18" charset="0"/>
                <a:cs typeface="Times New Roman" pitchFamily="18" charset="0"/>
              </a:rPr>
              <a:t>Guyanas</a:t>
            </a:r>
            <a:r>
              <a:rPr lang="es-ES" sz="2000" dirty="0" smtClean="0">
                <a:solidFill>
                  <a:schemeClr val="bg1"/>
                </a:solidFill>
                <a:latin typeface="Times New Roman" pitchFamily="18" charset="0"/>
                <a:cs typeface="Times New Roman" pitchFamily="18" charset="0"/>
              </a:rPr>
              <a:t> que están por definirse.</a:t>
            </a:r>
          </a:p>
        </p:txBody>
      </p:sp>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13</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CARÁCTERÍSTICAS </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DEL </a:t>
            </a: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ISDB-T</a:t>
            </a:r>
            <a:r>
              <a:rPr kumimoji="0" lang="es-EC"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b</a:t>
            </a:r>
            <a:r>
              <a:rPr kumimoji="0" lang="es-EC" sz="24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357158" y="1428736"/>
            <a:ext cx="8215370" cy="4770537"/>
          </a:xfrm>
          <a:prstGeom prst="rect">
            <a:avLst/>
          </a:prstGeom>
          <a:noFill/>
          <a:ln w="9525">
            <a:noFill/>
            <a:miter lim="800000"/>
            <a:headEnd/>
            <a:tailEnd/>
          </a:ln>
        </p:spPr>
        <p:txBody>
          <a:bodyPr wrap="square">
            <a:spAutoFit/>
          </a:bodyPr>
          <a:lstStyle/>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La señal es digital, no se distorsiona en movimiento, haciéndola ideal para dispositivos portátiles en automóviles u otros medios de transporte.</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Emite en formato de cine (16:9), la calidad de imagen similar a las películas de DVD.</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Se mejoró el estándar japonés y se transmiten señales en MPEG-4 (H.264/ AVC) que ofrece una calidad superior al MPEG-2 con un uso menor de ancho de banda.</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Tiene un sistema de alertas de Emergencias.</a:t>
            </a:r>
          </a:p>
          <a:p>
            <a:pPr algn="just"/>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400" dirty="0" smtClean="0">
                <a:solidFill>
                  <a:schemeClr val="bg1"/>
                </a:solidFill>
                <a:latin typeface="Times New Roman" pitchFamily="18" charset="0"/>
                <a:cs typeface="Times New Roman" pitchFamily="18" charset="0"/>
              </a:rPr>
              <a:t> La señal portátil  cuenta con 30fps (30 cuadros por segundos) a diferencia de Japón que ocupa 15fps.</a:t>
            </a:r>
            <a:endParaRPr lang="es-EC" sz="2400" dirty="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14</a:t>
            </a:fld>
            <a:endParaRPr lang="es-EC" b="1" dirty="0">
              <a:solidFill>
                <a:schemeClr val="bg1"/>
              </a:solidFill>
            </a:endParaRPr>
          </a:p>
        </p:txBody>
      </p:sp>
      <p:sp>
        <p:nvSpPr>
          <p:cNvPr id="7"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CARÁCTERÍSTICAS </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DEL </a:t>
            </a: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ISDB-T</a:t>
            </a:r>
            <a:r>
              <a:rPr kumimoji="0" lang="es-EC"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b</a:t>
            </a:r>
            <a:r>
              <a:rPr kumimoji="0" lang="es-EC" sz="24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357158" y="1643050"/>
            <a:ext cx="8215370" cy="3662541"/>
          </a:xfrm>
          <a:prstGeom prst="rect">
            <a:avLst/>
          </a:prstGeom>
          <a:noFill/>
          <a:ln w="9525">
            <a:noFill/>
            <a:miter lim="800000"/>
            <a:headEnd/>
            <a:tailEnd/>
          </a:ln>
        </p:spPr>
        <p:txBody>
          <a:bodyPr wrap="square">
            <a:spAutoFit/>
          </a:bodyPr>
          <a:lstStyle/>
          <a:p>
            <a:pPr algn="just">
              <a:buFont typeface="Wingdings" pitchFamily="2" charset="2"/>
              <a:buChar char="ü"/>
            </a:pPr>
            <a:r>
              <a:rPr lang="es-EC" sz="2400" dirty="0" smtClean="0">
                <a:solidFill>
                  <a:schemeClr val="bg1"/>
                </a:solidFill>
                <a:latin typeface="Times New Roman" pitchFamily="18" charset="0"/>
                <a:cs typeface="Times New Roman" pitchFamily="18" charset="0"/>
              </a:rPr>
              <a:t>Multiprogramación, donde cada empresa puede utilizar hasta programaciones en calidad SD.</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Interactividad y Robustez.</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Movilidad, ya que pude ser utilizada tanto en casa, vehículos, en la calle o en un autobús.</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Portabilidad, debido a que la TV digital está disponible en pantallas pequeñas.</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Accesibilidad, para las personas con necesidades especiales.</a:t>
            </a: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15</a:t>
            </a:fld>
            <a:endParaRPr lang="es-EC" b="1" dirty="0">
              <a:solidFill>
                <a:schemeClr val="bg1"/>
              </a:solidFill>
            </a:endParaRPr>
          </a:p>
        </p:txBody>
      </p:sp>
      <p:sp>
        <p:nvSpPr>
          <p:cNvPr id="7"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CARÁCTERÍSTICAS </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DEL </a:t>
            </a: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ISDB-T</a:t>
            </a:r>
            <a:r>
              <a:rPr kumimoji="0" lang="es-EC"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b</a:t>
            </a:r>
            <a:r>
              <a:rPr kumimoji="0" lang="es-EC" sz="24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(3)</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428596" y="5500702"/>
            <a:ext cx="8215370" cy="1107996"/>
          </a:xfrm>
          <a:prstGeom prst="rect">
            <a:avLst/>
          </a:prstGeom>
          <a:noFill/>
          <a:ln w="9525">
            <a:noFill/>
            <a:miter lim="800000"/>
            <a:headEnd/>
            <a:tailEnd/>
          </a:ln>
        </p:spPr>
        <p:txBody>
          <a:bodyPr wrap="square">
            <a:spAutoFit/>
          </a:bodyPr>
          <a:lstStyle/>
          <a:p>
            <a:pPr algn="just"/>
            <a:r>
              <a:rPr lang="es-EC" sz="2200" dirty="0" smtClean="0">
                <a:solidFill>
                  <a:schemeClr val="bg1"/>
                </a:solidFill>
                <a:latin typeface="Times New Roman" pitchFamily="18" charset="0"/>
                <a:cs typeface="Times New Roman" pitchFamily="18" charset="0"/>
              </a:rPr>
              <a:t>Permite que los servicios terrestres de difusión a una amplia gama de diferentes tipos de receptores a ser multiplexados juntos en un solo MPEG-2 </a:t>
            </a:r>
            <a:r>
              <a:rPr lang="es-EC" sz="2200" dirty="0" err="1" smtClean="0">
                <a:solidFill>
                  <a:schemeClr val="bg1"/>
                </a:solidFill>
                <a:latin typeface="Times New Roman" pitchFamily="18" charset="0"/>
                <a:cs typeface="Times New Roman" pitchFamily="18" charset="0"/>
              </a:rPr>
              <a:t>Transport</a:t>
            </a:r>
            <a:r>
              <a:rPr lang="es-EC" sz="2200" dirty="0" smtClean="0">
                <a:solidFill>
                  <a:schemeClr val="bg1"/>
                </a:solidFill>
                <a:latin typeface="Times New Roman" pitchFamily="18" charset="0"/>
                <a:cs typeface="Times New Roman" pitchFamily="18" charset="0"/>
              </a:rPr>
              <a:t> </a:t>
            </a:r>
            <a:r>
              <a:rPr lang="es-EC" sz="2200" dirty="0" err="1" smtClean="0">
                <a:solidFill>
                  <a:schemeClr val="bg1"/>
                </a:solidFill>
                <a:latin typeface="Times New Roman" pitchFamily="18" charset="0"/>
                <a:cs typeface="Times New Roman" pitchFamily="18" charset="0"/>
              </a:rPr>
              <a:t>Stream</a:t>
            </a:r>
            <a:r>
              <a:rPr lang="es-EC" sz="2200" dirty="0" smtClean="0">
                <a:solidFill>
                  <a:schemeClr val="bg1"/>
                </a:solidFill>
                <a:latin typeface="Times New Roman" pitchFamily="18" charset="0"/>
                <a:cs typeface="Times New Roman" pitchFamily="18" charset="0"/>
              </a:rPr>
              <a:t> ( Transporte )</a:t>
            </a:r>
            <a:endParaRPr lang="es-EC" sz="2200" dirty="0">
              <a:solidFill>
                <a:schemeClr val="bg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357158" y="1357298"/>
            <a:ext cx="8517075" cy="3960440"/>
          </a:xfrm>
          <a:prstGeom prst="rect">
            <a:avLst/>
          </a:prstGeom>
          <a:noFill/>
          <a:ln w="9525">
            <a:noFill/>
            <a:miter lim="800000"/>
            <a:headEnd/>
            <a:tailEnd/>
          </a:ln>
        </p:spPr>
      </p:pic>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16</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ANCHO DE BANDA DEL CANAL ISDB-</a:t>
            </a: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Times New Roman" pitchFamily="18" charset="0"/>
                <a:ea typeface="+mj-ea"/>
                <a:cs typeface="Times New Roman" pitchFamily="18" charset="0"/>
              </a:rPr>
              <a:t>T</a:t>
            </a:r>
            <a:r>
              <a:rPr lang="es-EC"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Times New Roman" pitchFamily="18" charset="0"/>
                <a:ea typeface="+mj-ea"/>
                <a:cs typeface="Times New Roman" pitchFamily="18" charset="0"/>
              </a:rPr>
              <a:t>b</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Times New Roman" pitchFamily="18" charset="0"/>
              <a:ea typeface="+mj-ea"/>
              <a:cs typeface="Times New Roman" pitchFamily="18" charset="0"/>
            </a:endParaRPr>
          </a:p>
        </p:txBody>
      </p:sp>
      <p:pic>
        <p:nvPicPr>
          <p:cNvPr id="15" name="Picture 4"/>
          <p:cNvPicPr>
            <a:picLocks noChangeAspect="1" noChangeArrowheads="1"/>
          </p:cNvPicPr>
          <p:nvPr/>
        </p:nvPicPr>
        <p:blipFill>
          <a:blip r:embed="rId2" cstate="print"/>
          <a:srcRect/>
          <a:stretch>
            <a:fillRect/>
          </a:stretch>
        </p:blipFill>
        <p:spPr bwMode="auto">
          <a:xfrm>
            <a:off x="285720" y="1500174"/>
            <a:ext cx="4706232" cy="200026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5072066" y="1500174"/>
            <a:ext cx="3856437" cy="2011366"/>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a:stretch>
            <a:fillRect/>
          </a:stretch>
        </p:blipFill>
        <p:spPr bwMode="auto">
          <a:xfrm>
            <a:off x="2071670" y="3714752"/>
            <a:ext cx="4929222" cy="2761917"/>
          </a:xfrm>
          <a:prstGeom prst="rect">
            <a:avLst/>
          </a:prstGeom>
          <a:noFill/>
          <a:ln w="9525">
            <a:noFill/>
            <a:miter lim="800000"/>
            <a:headEnd/>
            <a:tailEnd/>
          </a:ln>
        </p:spPr>
      </p:pic>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17</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REGULACIÓN (ANTES)</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571472" y="1428736"/>
            <a:ext cx="8001056" cy="5072473"/>
          </a:xfrm>
          <a:prstGeom prst="rect">
            <a:avLst/>
          </a:prstGeom>
          <a:noFill/>
          <a:ln w="9525">
            <a:noFill/>
            <a:miter lim="800000"/>
            <a:headEnd/>
            <a:tailEnd/>
          </a:ln>
        </p:spPr>
      </p:pic>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18</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REGULACIÓN (DESPUÉS)</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4" name="Picture 3"/>
          <p:cNvPicPr>
            <a:picLocks noChangeAspect="1" noChangeArrowheads="1"/>
          </p:cNvPicPr>
          <p:nvPr/>
        </p:nvPicPr>
        <p:blipFill>
          <a:blip r:embed="rId2" cstate="print"/>
          <a:srcRect/>
          <a:stretch>
            <a:fillRect/>
          </a:stretch>
        </p:blipFill>
        <p:spPr bwMode="auto">
          <a:xfrm>
            <a:off x="1000100" y="1214422"/>
            <a:ext cx="7346923" cy="5357850"/>
          </a:xfrm>
          <a:prstGeom prst="rect">
            <a:avLst/>
          </a:prstGeom>
          <a:noFill/>
          <a:ln w="9525">
            <a:noFill/>
            <a:miter lim="800000"/>
            <a:headEnd/>
            <a:tailEnd/>
          </a:ln>
          <a:effectLst/>
        </p:spPr>
      </p:pic>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19</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472" y="714356"/>
            <a:ext cx="4643470"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OBJETIVOS GENERALES </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2 Subtítulo"/>
          <p:cNvSpPr txBox="1">
            <a:spLocks/>
          </p:cNvSpPr>
          <p:nvPr/>
        </p:nvSpPr>
        <p:spPr>
          <a:xfrm>
            <a:off x="357158" y="1571612"/>
            <a:ext cx="8143932" cy="4714908"/>
          </a:xfrm>
          <a:prstGeom prst="rect">
            <a:avLst/>
          </a:prstGeom>
        </p:spPr>
        <p:txBody>
          <a:bodyPr vert="horz">
            <a:noAutofit/>
          </a:bodyPr>
          <a:lstStyle/>
          <a:p>
            <a:pPr lvl="0" algn="just">
              <a:buFont typeface="Wingdings" pitchFamily="2" charset="2"/>
              <a:buChar char="ü"/>
            </a:pPr>
            <a:r>
              <a:rPr lang="es-ES" sz="2400" dirty="0" smtClean="0">
                <a:solidFill>
                  <a:schemeClr val="bg1"/>
                </a:solidFill>
                <a:latin typeface="Times New Roman" pitchFamily="18" charset="0"/>
                <a:cs typeface="Times New Roman" pitchFamily="18" charset="0"/>
              </a:rPr>
              <a:t>Investigar cómo las empresas televisivas deberían cambiar sus modelos de negocios para adaptarse a la a la TDT bajo una nueva regulación convergente.</a:t>
            </a:r>
          </a:p>
          <a:p>
            <a:pPr lvl="0" algn="just">
              <a:buFont typeface="Wingdings" pitchFamily="2" charset="2"/>
              <a:buChar char="ü"/>
            </a:pPr>
            <a:endParaRPr lang="es-ES" sz="1200" dirty="0" smtClean="0">
              <a:solidFill>
                <a:schemeClr val="bg1"/>
              </a:solidFill>
              <a:latin typeface="Times New Roman" pitchFamily="18" charset="0"/>
              <a:cs typeface="Times New Roman" pitchFamily="18" charset="0"/>
            </a:endParaRPr>
          </a:p>
          <a:p>
            <a:pPr lvl="0" algn="just">
              <a:buFont typeface="Wingdings" pitchFamily="2" charset="2"/>
              <a:buChar char="ü"/>
            </a:pPr>
            <a:endParaRPr lang="es-ES" sz="8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Análisis de la incidencia y posibles barreras de entrada para la introducción de la TDT.</a:t>
            </a:r>
          </a:p>
          <a:p>
            <a:pPr lvl="0" algn="just">
              <a:buFont typeface="Wingdings" pitchFamily="2" charset="2"/>
              <a:buChar char="ü"/>
            </a:pPr>
            <a:endParaRPr lang="es-EC" sz="1200" b="1" dirty="0" smtClean="0">
              <a:solidFill>
                <a:schemeClr val="bg1"/>
              </a:solidFill>
              <a:latin typeface="Times New Roman" pitchFamily="18" charset="0"/>
              <a:cs typeface="Times New Roman" pitchFamily="18" charset="0"/>
            </a:endParaRPr>
          </a:p>
          <a:p>
            <a:pPr lvl="0" algn="just">
              <a:buFont typeface="Wingdings" pitchFamily="2" charset="2"/>
              <a:buChar char="ü"/>
            </a:pPr>
            <a:endParaRPr lang="es-EC" sz="1200" b="1" dirty="0">
              <a:solidFill>
                <a:schemeClr val="bg1"/>
              </a:solidFill>
              <a:latin typeface="Times New Roman" pitchFamily="18" charset="0"/>
              <a:cs typeface="Times New Roman" pitchFamily="18" charset="0"/>
            </a:endParaRPr>
          </a:p>
          <a:p>
            <a:pPr lvl="0" algn="just">
              <a:buFont typeface="Wingdings" pitchFamily="2" charset="2"/>
              <a:buChar char="ü"/>
            </a:pPr>
            <a:r>
              <a:rPr lang="es-EC" sz="2400" dirty="0" smtClean="0">
                <a:solidFill>
                  <a:schemeClr val="bg1"/>
                </a:solidFill>
                <a:latin typeface="Times New Roman" pitchFamily="18" charset="0"/>
                <a:cs typeface="Times New Roman" pitchFamily="18" charset="0"/>
              </a:rPr>
              <a:t>Determinar los posibles retos, estrategias y adaptación en el mercado a seguir por lo estaciones televisivas en el Ecuador.</a:t>
            </a:r>
          </a:p>
          <a:p>
            <a:pPr lvl="0" algn="just">
              <a:buFont typeface="Wingdings" pitchFamily="2" charset="2"/>
              <a:buChar char="ü"/>
            </a:pPr>
            <a:endParaRPr lang="es-EC" sz="1200" b="1" dirty="0" smtClean="0">
              <a:solidFill>
                <a:schemeClr val="bg1"/>
              </a:solidFill>
              <a:latin typeface="Times New Roman" pitchFamily="18" charset="0"/>
              <a:cs typeface="Times New Roman" pitchFamily="18" charset="0"/>
            </a:endParaRPr>
          </a:p>
          <a:p>
            <a:pPr lvl="0" algn="just">
              <a:buFont typeface="Wingdings" pitchFamily="2" charset="2"/>
              <a:buChar char="ü"/>
            </a:pPr>
            <a:endParaRPr lang="es-EC" sz="1200" b="1" dirty="0">
              <a:solidFill>
                <a:schemeClr val="bg1"/>
              </a:solidFill>
              <a:latin typeface="Times New Roman" pitchFamily="18" charset="0"/>
              <a:cs typeface="Times New Roman" pitchFamily="18" charset="0"/>
            </a:endParaRPr>
          </a:p>
          <a:p>
            <a:pPr lvl="0" algn="just">
              <a:buFont typeface="Wingdings" pitchFamily="2" charset="2"/>
              <a:buChar char="ü"/>
            </a:pPr>
            <a:r>
              <a:rPr lang="es-EC" sz="2400" dirty="0" smtClean="0">
                <a:solidFill>
                  <a:schemeClr val="bg1"/>
                </a:solidFill>
                <a:latin typeface="Times New Roman" pitchFamily="18" charset="0"/>
                <a:cs typeface="Times New Roman" pitchFamily="18" charset="0"/>
              </a:rPr>
              <a:t>Identificar los nuevos tipos de servicios, productos  y oportunidades de negocios.</a:t>
            </a:r>
            <a:endParaRPr lang="es-EC" sz="2400" dirty="0">
              <a:solidFill>
                <a:schemeClr val="bg1"/>
              </a:solidFill>
              <a:latin typeface="Times New Roman" pitchFamily="18" charset="0"/>
              <a:cs typeface="Times New Roman" pitchFamily="18" charset="0"/>
            </a:endParaRPr>
          </a:p>
        </p:txBody>
      </p:sp>
      <p:sp>
        <p:nvSpPr>
          <p:cNvPr id="4"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8"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2</a:t>
            </a:fld>
            <a:endParaRPr lang="es-EC"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MARCO</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LEGAL SECTORIAL</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357158" y="1285861"/>
            <a:ext cx="4643470" cy="5078313"/>
          </a:xfrm>
          <a:prstGeom prst="rect">
            <a:avLst/>
          </a:prstGeom>
          <a:noFill/>
          <a:ln w="9525">
            <a:noFill/>
            <a:miter lim="800000"/>
            <a:headEnd/>
            <a:tailEnd/>
          </a:ln>
        </p:spPr>
        <p:txBody>
          <a:bodyPr wrap="square">
            <a:spAutoFit/>
          </a:bodyPr>
          <a:lstStyle/>
          <a:p>
            <a:pPr>
              <a:buFont typeface="Wingdings" pitchFamily="2" charset="2"/>
              <a:buChar char="ü"/>
            </a:pPr>
            <a:r>
              <a:rPr lang="es-EC" sz="2200" dirty="0" smtClean="0">
                <a:solidFill>
                  <a:schemeClr val="bg1"/>
                </a:solidFill>
                <a:latin typeface="Times New Roman" pitchFamily="18" charset="0"/>
                <a:cs typeface="Times New Roman" pitchFamily="18" charset="0"/>
              </a:rPr>
              <a:t>Constitución Política de la República 2008</a:t>
            </a:r>
          </a:p>
          <a:p>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Plan del Buen Vivir.</a:t>
            </a:r>
          </a:p>
          <a:p>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Ley de Radiodifusión y Televisión.</a:t>
            </a:r>
          </a:p>
          <a:p>
            <a:pPr>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Reglamento a la Ley de Radiodifusión y Televisión. </a:t>
            </a:r>
          </a:p>
          <a:p>
            <a:pPr>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Ley Especial de Telecomunicaciones.</a:t>
            </a:r>
          </a:p>
          <a:p>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Normas y Reglamentos.</a:t>
            </a:r>
          </a:p>
          <a:p>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Títulos, Permisos.</a:t>
            </a:r>
          </a:p>
          <a:p>
            <a:endParaRPr lang="es-EC" sz="10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Concesiones</a:t>
            </a:r>
          </a:p>
        </p:txBody>
      </p:sp>
      <p:pic>
        <p:nvPicPr>
          <p:cNvPr id="4" name="3 Imagen"/>
          <p:cNvPicPr/>
          <p:nvPr/>
        </p:nvPicPr>
        <p:blipFill rotWithShape="1">
          <a:blip r:embed="rId2" cstate="print"/>
          <a:srcRect t="2022" b="8081"/>
          <a:stretch/>
        </p:blipFill>
        <p:spPr bwMode="auto">
          <a:xfrm>
            <a:off x="4714876" y="2143116"/>
            <a:ext cx="4214874" cy="3643338"/>
          </a:xfrm>
          <a:prstGeom prst="rect">
            <a:avLst/>
          </a:prstGeom>
          <a:noFill/>
          <a:ln>
            <a:noFill/>
          </a:ln>
          <a:extLst>
            <a:ext uri="{53640926-AAD7-44D8-BBD7-CCE9431645EC}">
              <a14:shadowObscured xmlns:a14="http://schemas.microsoft.com/office/drawing/2010/main"/>
            </a:ext>
          </a:extLst>
        </p:spPr>
      </p:pic>
      <p:sp>
        <p:nvSpPr>
          <p:cNvPr id="6" name="5 CuadroTexto"/>
          <p:cNvSpPr txBox="1"/>
          <p:nvPr/>
        </p:nvSpPr>
        <p:spPr>
          <a:xfrm>
            <a:off x="4786314" y="5929330"/>
            <a:ext cx="3857652" cy="369332"/>
          </a:xfrm>
          <a:prstGeom prst="rect">
            <a:avLst/>
          </a:prstGeom>
          <a:noFill/>
        </p:spPr>
        <p:txBody>
          <a:bodyPr wrap="square" rtlCol="0">
            <a:spAutoFit/>
          </a:bodyPr>
          <a:lstStyle/>
          <a:p>
            <a:r>
              <a:rPr lang="es-EC" dirty="0" smtClean="0">
                <a:solidFill>
                  <a:schemeClr val="bg1"/>
                </a:solidFill>
                <a:latin typeface="Times New Roman" pitchFamily="18" charset="0"/>
                <a:cs typeface="Times New Roman" pitchFamily="18" charset="0"/>
              </a:rPr>
              <a:t>Jerarquía Legal en el Ecuador 2008</a:t>
            </a:r>
            <a:endParaRPr lang="es-EC" dirty="0">
              <a:solidFill>
                <a:schemeClr val="bg1"/>
              </a:solidFill>
              <a:latin typeface="Times New Roman" pitchFamily="18" charset="0"/>
              <a:cs typeface="Times New Roman" pitchFamily="18" charset="0"/>
            </a:endParaRPr>
          </a:p>
        </p:txBody>
      </p:sp>
      <p:sp>
        <p:nvSpPr>
          <p:cNvPr id="9"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20</a:t>
            </a:fld>
            <a:endParaRPr lang="es-EC" b="1" dirty="0">
              <a:solidFill>
                <a:schemeClr val="bg1"/>
              </a:solidFill>
            </a:endParaRPr>
          </a:p>
        </p:txBody>
      </p:sp>
      <p:sp>
        <p:nvSpPr>
          <p:cNvPr id="10"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PRINCIPIOS CONSTITUCIONALES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5 Rectángulo"/>
          <p:cNvSpPr>
            <a:spLocks noChangeArrowheads="1"/>
          </p:cNvSpPr>
          <p:nvPr/>
        </p:nvSpPr>
        <p:spPr bwMode="auto">
          <a:xfrm>
            <a:off x="357158" y="1285860"/>
            <a:ext cx="8215370" cy="4493538"/>
          </a:xfrm>
          <a:prstGeom prst="rect">
            <a:avLst/>
          </a:prstGeom>
          <a:noFill/>
          <a:ln w="9525">
            <a:noFill/>
            <a:miter lim="800000"/>
            <a:headEnd/>
            <a:tailEnd/>
          </a:ln>
        </p:spPr>
        <p:txBody>
          <a:bodyPr wrap="square">
            <a:spAutoFit/>
          </a:bodyPr>
          <a:lstStyle/>
          <a:p>
            <a:pPr algn="just"/>
            <a:r>
              <a:rPr lang="es-EC" sz="2200" b="1" dirty="0" smtClean="0">
                <a:solidFill>
                  <a:schemeClr val="bg1"/>
                </a:solidFill>
                <a:latin typeface="Times New Roman" pitchFamily="18" charset="0"/>
                <a:cs typeface="Times New Roman" pitchFamily="18" charset="0"/>
              </a:rPr>
              <a:t>Art. 16 de la Constitución </a:t>
            </a:r>
            <a:r>
              <a:rPr lang="es-EC" sz="2200" dirty="0" smtClean="0">
                <a:solidFill>
                  <a:schemeClr val="bg1"/>
                </a:solidFill>
                <a:latin typeface="Times New Roman" pitchFamily="18" charset="0"/>
                <a:cs typeface="Times New Roman" pitchFamily="18" charset="0"/>
              </a:rPr>
              <a:t>“</a:t>
            </a:r>
            <a:r>
              <a:rPr lang="es-EC" sz="2200" i="1" dirty="0" smtClean="0">
                <a:solidFill>
                  <a:schemeClr val="bg1"/>
                </a:solidFill>
                <a:latin typeface="Times New Roman" pitchFamily="18" charset="0"/>
                <a:cs typeface="Times New Roman" pitchFamily="18" charset="0"/>
              </a:rPr>
              <a:t>Todas las personas, en forma individual o colectiva, tienen derecho a:</a:t>
            </a:r>
          </a:p>
          <a:p>
            <a:pPr algn="just"/>
            <a:endParaRPr lang="es-EC" sz="1000" i="1" dirty="0" smtClean="0">
              <a:solidFill>
                <a:schemeClr val="bg1"/>
              </a:solidFill>
              <a:latin typeface="Times New Roman" pitchFamily="18" charset="0"/>
              <a:cs typeface="Times New Roman" pitchFamily="18" charset="0"/>
            </a:endParaRPr>
          </a:p>
          <a:p>
            <a:pPr marL="342900" indent="-342900" algn="just">
              <a:buAutoNum type="arabicPeriod"/>
            </a:pPr>
            <a:r>
              <a:rPr lang="es-EC" sz="2000" i="1" dirty="0" smtClean="0">
                <a:solidFill>
                  <a:schemeClr val="bg1"/>
                </a:solidFill>
                <a:latin typeface="Times New Roman" pitchFamily="18" charset="0"/>
                <a:cs typeface="Times New Roman" pitchFamily="18" charset="0"/>
              </a:rPr>
              <a:t>Una comunicación libre, intercultural, incluyente, diversa y participativa, en todos los ámbitos de la interacción social, por cualquier medio y forma, en su propia lengua y con sus propios símbolos.</a:t>
            </a:r>
          </a:p>
          <a:p>
            <a:pPr marL="342900" indent="-342900" algn="just"/>
            <a:endParaRPr lang="es-EC" sz="400" i="1" dirty="0" smtClean="0">
              <a:solidFill>
                <a:schemeClr val="bg1"/>
              </a:solidFill>
              <a:latin typeface="Times New Roman" pitchFamily="18" charset="0"/>
              <a:cs typeface="Times New Roman" pitchFamily="18" charset="0"/>
            </a:endParaRPr>
          </a:p>
          <a:p>
            <a:pPr marL="342900" indent="-342900" algn="just"/>
            <a:r>
              <a:rPr lang="es-EC" sz="2000" i="1" dirty="0" smtClean="0">
                <a:solidFill>
                  <a:schemeClr val="bg1"/>
                </a:solidFill>
                <a:latin typeface="Times New Roman" pitchFamily="18" charset="0"/>
                <a:cs typeface="Times New Roman" pitchFamily="18" charset="0"/>
              </a:rPr>
              <a:t>2. El acceso universal a las tecnologías de información y comunicación…</a:t>
            </a:r>
          </a:p>
          <a:p>
            <a:pPr marL="342900" indent="-342900" algn="just"/>
            <a:endParaRPr lang="es-EC" sz="400" i="1" dirty="0" smtClean="0">
              <a:solidFill>
                <a:schemeClr val="bg1"/>
              </a:solidFill>
              <a:latin typeface="Times New Roman" pitchFamily="18" charset="0"/>
              <a:cs typeface="Times New Roman" pitchFamily="18" charset="0"/>
            </a:endParaRPr>
          </a:p>
          <a:p>
            <a:pPr marL="342900" indent="-342900" algn="just"/>
            <a:r>
              <a:rPr lang="es-EC" sz="2000" i="1" dirty="0" smtClean="0">
                <a:solidFill>
                  <a:schemeClr val="bg1"/>
                </a:solidFill>
                <a:latin typeface="Times New Roman" pitchFamily="18" charset="0"/>
                <a:cs typeface="Times New Roman" pitchFamily="18" charset="0"/>
              </a:rPr>
              <a:t>3. La creación de los medios de comunicación social, y al acceso en igualdad de condiciones al uso de las frecuencias del espectro radioeléctrico para la gestión de estaciones de radio y televisión públicas, privadas y comunitarias, y a bandas libres para la explotación de redes inalámbricas.</a:t>
            </a:r>
          </a:p>
          <a:p>
            <a:pPr marL="342900" indent="-342900" algn="just"/>
            <a:endParaRPr lang="es-EC" sz="400" i="1" dirty="0" smtClean="0">
              <a:solidFill>
                <a:schemeClr val="bg1"/>
              </a:solidFill>
              <a:latin typeface="Times New Roman" pitchFamily="18" charset="0"/>
              <a:cs typeface="Times New Roman" pitchFamily="18" charset="0"/>
            </a:endParaRPr>
          </a:p>
          <a:p>
            <a:pPr marL="342900" indent="-342900" algn="just"/>
            <a:r>
              <a:rPr lang="es-EC" sz="2000" i="1" dirty="0" smtClean="0">
                <a:solidFill>
                  <a:schemeClr val="bg1"/>
                </a:solidFill>
                <a:latin typeface="Times New Roman" pitchFamily="18" charset="0"/>
                <a:cs typeface="Times New Roman" pitchFamily="18" charset="0"/>
              </a:rPr>
              <a:t>4. El acceso y uso de todas las formas de comunicación visual, auditiva, sensorial y a otras que permitan la inclusión de personas con discapacidad.”. </a:t>
            </a:r>
            <a:endParaRPr lang="es-EC" sz="2000" dirty="0">
              <a:solidFill>
                <a:schemeClr val="bg1"/>
              </a:solidFill>
              <a:latin typeface="Times New Roman" pitchFamily="18" charset="0"/>
              <a:cs typeface="Times New Roman" pitchFamily="18" charset="0"/>
            </a:endParaRPr>
          </a:p>
        </p:txBody>
      </p:sp>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21</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PRINCIPIOS CONSTITUCIONALES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5 Rectángulo"/>
          <p:cNvSpPr>
            <a:spLocks noChangeArrowheads="1"/>
          </p:cNvSpPr>
          <p:nvPr/>
        </p:nvSpPr>
        <p:spPr bwMode="auto">
          <a:xfrm>
            <a:off x="357158" y="1285860"/>
            <a:ext cx="8215370" cy="4893647"/>
          </a:xfrm>
          <a:prstGeom prst="rect">
            <a:avLst/>
          </a:prstGeom>
          <a:noFill/>
          <a:ln w="9525">
            <a:noFill/>
            <a:miter lim="800000"/>
            <a:headEnd/>
            <a:tailEnd/>
          </a:ln>
        </p:spPr>
        <p:txBody>
          <a:bodyPr wrap="square">
            <a:spAutoFit/>
          </a:bodyPr>
          <a:lstStyle/>
          <a:p>
            <a:pPr algn="just"/>
            <a:r>
              <a:rPr lang="es-EC" sz="2000" b="1" dirty="0" smtClean="0">
                <a:solidFill>
                  <a:schemeClr val="bg1"/>
                </a:solidFill>
                <a:latin typeface="Times New Roman" pitchFamily="18" charset="0"/>
                <a:cs typeface="Times New Roman" pitchFamily="18" charset="0"/>
              </a:rPr>
              <a:t>Art. 17 de la </a:t>
            </a:r>
            <a:r>
              <a:rPr lang="es-EC" sz="2000" b="1" dirty="0" err="1" smtClean="0">
                <a:solidFill>
                  <a:schemeClr val="bg1"/>
                </a:solidFill>
                <a:latin typeface="Times New Roman" pitchFamily="18" charset="0"/>
                <a:cs typeface="Times New Roman" pitchFamily="18" charset="0"/>
              </a:rPr>
              <a:t>Constitución</a:t>
            </a:r>
            <a:r>
              <a:rPr lang="es-EC" sz="2000" i="1" dirty="0" err="1" smtClean="0">
                <a:solidFill>
                  <a:schemeClr val="bg1"/>
                </a:solidFill>
                <a:latin typeface="Times New Roman" pitchFamily="18" charset="0"/>
                <a:cs typeface="Times New Roman" pitchFamily="18" charset="0"/>
              </a:rPr>
              <a:t>“El</a:t>
            </a:r>
            <a:r>
              <a:rPr lang="es-EC" sz="2000" i="1" dirty="0" smtClean="0">
                <a:solidFill>
                  <a:schemeClr val="bg1"/>
                </a:solidFill>
                <a:latin typeface="Times New Roman" pitchFamily="18" charset="0"/>
                <a:cs typeface="Times New Roman" pitchFamily="18" charset="0"/>
              </a:rPr>
              <a:t> Estado fomentará la pluralidad y la diversidad en la comunicación, y al efecto: </a:t>
            </a:r>
          </a:p>
          <a:p>
            <a:pPr algn="just"/>
            <a:endParaRPr lang="es-EC" sz="400" i="1" dirty="0" smtClean="0">
              <a:solidFill>
                <a:schemeClr val="bg1"/>
              </a:solidFill>
              <a:latin typeface="Times New Roman" pitchFamily="18" charset="0"/>
              <a:cs typeface="Times New Roman" pitchFamily="18" charset="0"/>
            </a:endParaRPr>
          </a:p>
          <a:p>
            <a:pPr marL="342900" indent="-342900" algn="just">
              <a:buAutoNum type="arabicPeriod"/>
            </a:pPr>
            <a:r>
              <a:rPr lang="es-EC" sz="2000" i="1" dirty="0" smtClean="0">
                <a:solidFill>
                  <a:schemeClr val="bg1"/>
                </a:solidFill>
                <a:latin typeface="Times New Roman" pitchFamily="18" charset="0"/>
                <a:cs typeface="Times New Roman" pitchFamily="18" charset="0"/>
              </a:rPr>
              <a:t>Garantizará la asignación, a través de métodos transparentes y en igualdad de condiciones, de las frecuencias del espectro radioeléctrico, para la gestión de estaciones de radio y televisión públicas, privadas y comunitarias, así como el acceso a bandas libres para la explotación de redes inalámbricas, y precautelara que en su utilización prevalezca el interés colectivo.</a:t>
            </a:r>
          </a:p>
          <a:p>
            <a:pPr marL="342900" indent="-342900" algn="just"/>
            <a:endParaRPr lang="es-EC" sz="400" i="1" dirty="0" smtClean="0">
              <a:solidFill>
                <a:schemeClr val="bg1"/>
              </a:solidFill>
              <a:latin typeface="Times New Roman" pitchFamily="18" charset="0"/>
              <a:cs typeface="Times New Roman" pitchFamily="18" charset="0"/>
            </a:endParaRPr>
          </a:p>
          <a:p>
            <a:pPr marL="342900" indent="-342900" algn="just"/>
            <a:r>
              <a:rPr lang="es-EC" sz="2000" i="1" dirty="0" smtClean="0">
                <a:solidFill>
                  <a:schemeClr val="bg1"/>
                </a:solidFill>
                <a:latin typeface="Times New Roman" pitchFamily="18" charset="0"/>
                <a:cs typeface="Times New Roman" pitchFamily="18" charset="0"/>
              </a:rPr>
              <a:t>2. Facilitará la creación y el fortalecimiento de medios de comunicación públicos, privados y comunitarios, así como el acceso universal a las tecnologías de información y comunicación, en especial para las personas y colectividades que carezcan de dicho acceso o lo tengan de forma limitada.</a:t>
            </a:r>
          </a:p>
          <a:p>
            <a:pPr marL="342900" indent="-342900" algn="just"/>
            <a:endParaRPr lang="es-EC" sz="400" i="1" dirty="0" smtClean="0">
              <a:solidFill>
                <a:schemeClr val="bg1"/>
              </a:solidFill>
              <a:latin typeface="Times New Roman" pitchFamily="18" charset="0"/>
              <a:cs typeface="Times New Roman" pitchFamily="18" charset="0"/>
            </a:endParaRPr>
          </a:p>
          <a:p>
            <a:pPr marL="342900" indent="-342900" algn="just"/>
            <a:r>
              <a:rPr lang="es-EC" sz="2000" i="1" dirty="0" smtClean="0">
                <a:solidFill>
                  <a:schemeClr val="bg1"/>
                </a:solidFill>
                <a:latin typeface="Times New Roman" pitchFamily="18" charset="0"/>
                <a:cs typeface="Times New Roman" pitchFamily="18" charset="0"/>
              </a:rPr>
              <a:t>3. No permitirá el oligopolio o monopolio, directo ni indirecto, de la propiedad de los medios de comunicación y del uso de las frecuencias”.</a:t>
            </a:r>
            <a:endParaRPr lang="es-EC" sz="2000" dirty="0">
              <a:solidFill>
                <a:schemeClr val="bg1"/>
              </a:solidFill>
              <a:latin typeface="Times New Roman" pitchFamily="18" charset="0"/>
              <a:cs typeface="Times New Roman" pitchFamily="18" charset="0"/>
            </a:endParaRPr>
          </a:p>
        </p:txBody>
      </p:sp>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22</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PRINCIPIOS CONSTITUCIONALES (3)</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5 Rectángulo"/>
          <p:cNvSpPr>
            <a:spLocks noChangeArrowheads="1"/>
          </p:cNvSpPr>
          <p:nvPr/>
        </p:nvSpPr>
        <p:spPr bwMode="auto">
          <a:xfrm>
            <a:off x="285720" y="1571612"/>
            <a:ext cx="8215370" cy="4154984"/>
          </a:xfrm>
          <a:prstGeom prst="rect">
            <a:avLst/>
          </a:prstGeom>
          <a:noFill/>
          <a:ln w="9525">
            <a:noFill/>
            <a:miter lim="800000"/>
            <a:headEnd/>
            <a:tailEnd/>
          </a:ln>
        </p:spPr>
        <p:txBody>
          <a:bodyPr wrap="square">
            <a:spAutoFit/>
          </a:bodyPr>
          <a:lstStyle/>
          <a:p>
            <a:pPr algn="just"/>
            <a:r>
              <a:rPr lang="es-EC" sz="2200" b="1" dirty="0" smtClean="0">
                <a:solidFill>
                  <a:schemeClr val="bg1"/>
                </a:solidFill>
                <a:latin typeface="Times New Roman" pitchFamily="18" charset="0"/>
                <a:cs typeface="Times New Roman" pitchFamily="18" charset="0"/>
              </a:rPr>
              <a:t>El artículo 313 </a:t>
            </a:r>
            <a:r>
              <a:rPr lang="es-EC" sz="2200" dirty="0" smtClean="0">
                <a:solidFill>
                  <a:schemeClr val="bg1"/>
                </a:solidFill>
                <a:latin typeface="Times New Roman" pitchFamily="18" charset="0"/>
                <a:cs typeface="Times New Roman" pitchFamily="18" charset="0"/>
              </a:rPr>
              <a:t>de la  Constitución de la República del Ecuador, establece </a:t>
            </a:r>
            <a:r>
              <a:rPr lang="es-EC" sz="2200" i="1" dirty="0" smtClean="0">
                <a:solidFill>
                  <a:schemeClr val="bg1"/>
                </a:solidFill>
                <a:latin typeface="Times New Roman" pitchFamily="18" charset="0"/>
                <a:cs typeface="Times New Roman" pitchFamily="18" charset="0"/>
              </a:rPr>
              <a:t>“El Estado se reserva el derecho de administrar, regular, controlar y gestionar los sectores estratégicos, de conformidad con los principios de sostenibilidad ambiental, precaución, prevención y eficiencia…”</a:t>
            </a:r>
          </a:p>
          <a:p>
            <a:pPr algn="just"/>
            <a:endParaRPr lang="es-EC" sz="2200" dirty="0" smtClean="0">
              <a:solidFill>
                <a:schemeClr val="bg1"/>
              </a:solidFill>
              <a:latin typeface="Times New Roman" pitchFamily="18" charset="0"/>
              <a:cs typeface="Times New Roman" pitchFamily="18" charset="0"/>
            </a:endParaRPr>
          </a:p>
          <a:p>
            <a:pPr algn="just"/>
            <a:r>
              <a:rPr lang="es-EC" sz="2200" b="1" dirty="0" smtClean="0">
                <a:solidFill>
                  <a:schemeClr val="bg1"/>
                </a:solidFill>
                <a:latin typeface="Times New Roman" pitchFamily="18" charset="0"/>
                <a:cs typeface="Times New Roman" pitchFamily="18" charset="0"/>
              </a:rPr>
              <a:t>El artículo </a:t>
            </a:r>
            <a:r>
              <a:rPr lang="es-EC" sz="2200" b="1" smtClean="0">
                <a:solidFill>
                  <a:schemeClr val="bg1"/>
                </a:solidFill>
                <a:latin typeface="Times New Roman" pitchFamily="18" charset="0"/>
                <a:cs typeface="Times New Roman" pitchFamily="18" charset="0"/>
              </a:rPr>
              <a:t>314 </a:t>
            </a:r>
            <a:r>
              <a:rPr lang="es-EC" sz="2200" smtClean="0">
                <a:solidFill>
                  <a:schemeClr val="bg1"/>
                </a:solidFill>
                <a:latin typeface="Times New Roman" pitchFamily="18" charset="0"/>
                <a:cs typeface="Times New Roman" pitchFamily="18" charset="0"/>
              </a:rPr>
              <a:t>dispone </a:t>
            </a:r>
            <a:r>
              <a:rPr lang="es-EC" sz="2200" dirty="0" smtClean="0">
                <a:solidFill>
                  <a:schemeClr val="bg1"/>
                </a:solidFill>
                <a:latin typeface="Times New Roman" pitchFamily="18" charset="0"/>
                <a:cs typeface="Times New Roman" pitchFamily="18" charset="0"/>
              </a:rPr>
              <a:t>que las Telecomunicaciones son un servicio público cuya provisión es responsabilidad del Estado, el cual debe garantizar que la prestación de tales servicios responda a principios de obligatoriedad, generalidad, uniformidad, eficiencia, responsabilidad, universalidad, accesibilidad, regularidad, continuidad y calidad, con precios y tarifas equitativas.</a:t>
            </a:r>
            <a:endParaRPr lang="es-EC" sz="2200" dirty="0">
              <a:solidFill>
                <a:schemeClr val="bg1"/>
              </a:solidFill>
              <a:latin typeface="Times New Roman" pitchFamily="18" charset="0"/>
              <a:cs typeface="Times New Roman" pitchFamily="18" charset="0"/>
            </a:endParaRPr>
          </a:p>
        </p:txBody>
      </p:sp>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23</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CONVERGENCIA Y LA TV.</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5 Rectángulo"/>
          <p:cNvSpPr>
            <a:spLocks noChangeArrowheads="1"/>
          </p:cNvSpPr>
          <p:nvPr/>
        </p:nvSpPr>
        <p:spPr bwMode="auto">
          <a:xfrm>
            <a:off x="500034" y="3929066"/>
            <a:ext cx="3643338" cy="1815882"/>
          </a:xfrm>
          <a:prstGeom prst="rect">
            <a:avLst/>
          </a:prstGeom>
          <a:noFill/>
          <a:ln w="9525">
            <a:noFill/>
            <a:miter lim="800000"/>
            <a:headEnd/>
            <a:tailEnd/>
          </a:ln>
        </p:spPr>
        <p:txBody>
          <a:bodyPr wrap="square">
            <a:spAutoFit/>
          </a:bodyPr>
          <a:lstStyle/>
          <a:p>
            <a:pPr algn="just">
              <a:buFont typeface="Wingdings" pitchFamily="2" charset="2"/>
              <a:buChar char="ü"/>
            </a:pPr>
            <a:r>
              <a:rPr lang="es-EC" sz="2200" dirty="0" smtClean="0">
                <a:solidFill>
                  <a:schemeClr val="bg1"/>
                </a:solidFill>
                <a:latin typeface="Times New Roman" pitchFamily="18" charset="0"/>
                <a:cs typeface="Times New Roman" pitchFamily="18" charset="0"/>
              </a:rPr>
              <a:t> Convergencia Tecnológica.</a:t>
            </a:r>
          </a:p>
          <a:p>
            <a:pPr algn="just"/>
            <a:endParaRPr lang="es-EC" sz="8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200" dirty="0" smtClean="0">
                <a:solidFill>
                  <a:schemeClr val="bg1"/>
                </a:solidFill>
                <a:latin typeface="Times New Roman" pitchFamily="18" charset="0"/>
                <a:cs typeface="Times New Roman" pitchFamily="18" charset="0"/>
              </a:rPr>
              <a:t> Convergencia de Servicios.</a:t>
            </a:r>
          </a:p>
          <a:p>
            <a:pPr algn="just"/>
            <a:endParaRPr lang="es-EC" sz="8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200" dirty="0" smtClean="0">
                <a:solidFill>
                  <a:schemeClr val="bg1"/>
                </a:solidFill>
                <a:latin typeface="Times New Roman" pitchFamily="18" charset="0"/>
                <a:cs typeface="Times New Roman" pitchFamily="18" charset="0"/>
              </a:rPr>
              <a:t> Neutralidad tecnológica.</a:t>
            </a:r>
          </a:p>
          <a:p>
            <a:pPr algn="just"/>
            <a:endParaRPr lang="es-EC" sz="8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200" dirty="0" smtClean="0">
                <a:solidFill>
                  <a:schemeClr val="bg1"/>
                </a:solidFill>
                <a:latin typeface="Times New Roman" pitchFamily="18" charset="0"/>
                <a:cs typeface="Times New Roman" pitchFamily="18" charset="0"/>
              </a:rPr>
              <a:t> Servicios Universales.</a:t>
            </a:r>
            <a:endParaRPr lang="es-EC" sz="2200" dirty="0">
              <a:solidFill>
                <a:schemeClr val="bg1"/>
              </a:solidFill>
              <a:latin typeface="Times New Roman" pitchFamily="18" charset="0"/>
              <a:cs typeface="Times New Roman" pitchFamily="18" charset="0"/>
            </a:endParaRPr>
          </a:p>
        </p:txBody>
      </p:sp>
      <p:graphicFrame>
        <p:nvGraphicFramePr>
          <p:cNvPr id="60418" name="Object 2"/>
          <p:cNvGraphicFramePr>
            <a:graphicFrameLocks noChangeAspect="1"/>
          </p:cNvGraphicFramePr>
          <p:nvPr/>
        </p:nvGraphicFramePr>
        <p:xfrm>
          <a:off x="3000364" y="2643182"/>
          <a:ext cx="5805295" cy="3133456"/>
        </p:xfrm>
        <a:graphic>
          <a:graphicData uri="http://schemas.openxmlformats.org/presentationml/2006/ole">
            <mc:AlternateContent xmlns:mc="http://schemas.openxmlformats.org/markup-compatibility/2006">
              <mc:Choice xmlns:v="urn:schemas-microsoft-com:vml" Requires="v">
                <p:oleObj spid="_x0000_s60424" name="Visio" r:id="rId3" imgW="6561993" imgH="3206541" progId="Visio.Drawing.11">
                  <p:embed/>
                </p:oleObj>
              </mc:Choice>
              <mc:Fallback>
                <p:oleObj name="Visio" r:id="rId3" imgW="6561993" imgH="320654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2643182"/>
                        <a:ext cx="5805295" cy="3133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a:spLocks noChangeArrowheads="1"/>
          </p:cNvSpPr>
          <p:nvPr/>
        </p:nvSpPr>
        <p:spPr bwMode="auto">
          <a:xfrm>
            <a:off x="571472" y="1214422"/>
            <a:ext cx="8001056" cy="1107996"/>
          </a:xfrm>
          <a:prstGeom prst="rect">
            <a:avLst/>
          </a:prstGeom>
          <a:noFill/>
          <a:ln w="9525">
            <a:noFill/>
            <a:miter lim="800000"/>
            <a:headEnd/>
            <a:tailEnd/>
          </a:ln>
        </p:spPr>
        <p:txBody>
          <a:bodyPr wrap="square">
            <a:spAutoFit/>
          </a:bodyPr>
          <a:lstStyle/>
          <a:p>
            <a:pPr algn="just"/>
            <a:r>
              <a:rPr lang="es-EC" sz="2200" dirty="0" smtClean="0">
                <a:solidFill>
                  <a:schemeClr val="bg1"/>
                </a:solidFill>
                <a:latin typeface="Times New Roman" pitchFamily="18" charset="0"/>
                <a:cs typeface="Times New Roman" pitchFamily="18" charset="0"/>
              </a:rPr>
              <a:t>Capacidad de transportar diferentes tipos de plataformas de red como de voz, video y datos que pueden ser usados en dispositivos digitales tales como computadoras, teléfonos, </a:t>
            </a:r>
            <a:r>
              <a:rPr lang="es-EC" sz="2200" dirty="0" err="1" smtClean="0">
                <a:solidFill>
                  <a:schemeClr val="bg1"/>
                </a:solidFill>
                <a:latin typeface="Times New Roman" pitchFamily="18" charset="0"/>
                <a:cs typeface="Times New Roman" pitchFamily="18" charset="0"/>
              </a:rPr>
              <a:t>TVs.</a:t>
            </a:r>
            <a:r>
              <a:rPr lang="es-EC" sz="2200" dirty="0" smtClean="0">
                <a:solidFill>
                  <a:schemeClr val="bg1"/>
                </a:solidFill>
                <a:latin typeface="Times New Roman" pitchFamily="18" charset="0"/>
                <a:cs typeface="Times New Roman" pitchFamily="18" charset="0"/>
              </a:rPr>
              <a:t> etc. </a:t>
            </a:r>
            <a:endParaRPr lang="es-EC" sz="2200" dirty="0">
              <a:solidFill>
                <a:schemeClr val="bg1"/>
              </a:solidFill>
              <a:latin typeface="Times New Roman" pitchFamily="18" charset="0"/>
              <a:cs typeface="Times New Roman" pitchFamily="18" charset="0"/>
            </a:endParaRPr>
          </a:p>
        </p:txBody>
      </p:sp>
      <p:sp>
        <p:nvSpPr>
          <p:cNvPr id="9"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24</a:t>
            </a:fld>
            <a:endParaRPr lang="es-EC" b="1" dirty="0">
              <a:solidFill>
                <a:schemeClr val="bg1"/>
              </a:solidFill>
            </a:endParaRPr>
          </a:p>
        </p:txBody>
      </p:sp>
      <p:sp>
        <p:nvSpPr>
          <p:cNvPr id="10"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CADENA DE VALOR DE LA TDT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1571604" y="1357298"/>
            <a:ext cx="6110286" cy="3624617"/>
          </a:xfrm>
          <a:prstGeom prst="rect">
            <a:avLst/>
          </a:prstGeom>
          <a:noFill/>
          <a:ln w="9525">
            <a:noFill/>
            <a:miter lim="800000"/>
            <a:headEnd/>
            <a:tailEnd/>
          </a:ln>
        </p:spPr>
      </p:pic>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5841" name="Object 1"/>
          <p:cNvGraphicFramePr>
            <a:graphicFrameLocks noChangeAspect="1"/>
          </p:cNvGraphicFramePr>
          <p:nvPr/>
        </p:nvGraphicFramePr>
        <p:xfrm>
          <a:off x="2214546" y="5286388"/>
          <a:ext cx="4895850" cy="1019175"/>
        </p:xfrm>
        <a:graphic>
          <a:graphicData uri="http://schemas.openxmlformats.org/presentationml/2006/ole">
            <mc:AlternateContent xmlns:mc="http://schemas.openxmlformats.org/markup-compatibility/2006">
              <mc:Choice xmlns:v="urn:schemas-microsoft-com:vml" Requires="v">
                <p:oleObj spid="_x0000_s35847" name="Visio" r:id="rId4" imgW="4892445" imgH="1024106" progId="Visio.Drawing.11">
                  <p:embed/>
                </p:oleObj>
              </mc:Choice>
              <mc:Fallback>
                <p:oleObj name="Visio" r:id="rId4" imgW="4892445" imgH="102410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5286388"/>
                        <a:ext cx="489585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25</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CADENA DE VALOR DE LA TDT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571472" y="1285860"/>
            <a:ext cx="7929618" cy="5159740"/>
          </a:xfrm>
          <a:prstGeom prst="rect">
            <a:avLst/>
          </a:prstGeom>
          <a:noFill/>
          <a:ln w="9525">
            <a:noFill/>
            <a:miter lim="800000"/>
            <a:headEnd/>
            <a:tailEnd/>
          </a:ln>
          <a:effectLst/>
        </p:spPr>
      </p:pic>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26</a:t>
            </a:fld>
            <a:endParaRPr lang="es-EC" b="1" dirty="0">
              <a:solidFill>
                <a:schemeClr val="bg1"/>
              </a:solidFill>
            </a:endParaRPr>
          </a:p>
        </p:txBody>
      </p:sp>
      <p:sp>
        <p:nvSpPr>
          <p:cNvPr id="7"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MERCADO DE LA TDT</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graphicFrame>
        <p:nvGraphicFramePr>
          <p:cNvPr id="4" name="3 Tabla"/>
          <p:cNvGraphicFramePr>
            <a:graphicFrameLocks noGrp="1"/>
          </p:cNvGraphicFramePr>
          <p:nvPr/>
        </p:nvGraphicFramePr>
        <p:xfrm>
          <a:off x="2143108" y="4429132"/>
          <a:ext cx="4143405" cy="1857386"/>
        </p:xfrm>
        <a:graphic>
          <a:graphicData uri="http://schemas.openxmlformats.org/drawingml/2006/table">
            <a:tbl>
              <a:tblPr/>
              <a:tblGrid>
                <a:gridCol w="828681"/>
                <a:gridCol w="828681"/>
                <a:gridCol w="828681"/>
                <a:gridCol w="828681"/>
                <a:gridCol w="828681"/>
              </a:tblGrid>
              <a:tr h="290216">
                <a:tc>
                  <a:txBody>
                    <a:bodyPr/>
                    <a:lstStyle/>
                    <a:p>
                      <a:pPr algn="ctr">
                        <a:lnSpc>
                          <a:spcPct val="150000"/>
                        </a:lnSpc>
                        <a:spcAft>
                          <a:spcPts val="0"/>
                        </a:spcAft>
                      </a:pPr>
                      <a:r>
                        <a:rPr lang="es-ES" sz="1000" b="1" dirty="0">
                          <a:solidFill>
                            <a:srgbClr val="000000"/>
                          </a:solidFill>
                          <a:latin typeface="Arial"/>
                          <a:ea typeface="Times New Roman"/>
                          <a:cs typeface="Times New Roman"/>
                        </a:rPr>
                        <a:t>MEDIO</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ECUADOR</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MÉXICO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CHILE</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PERU</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261195">
                <a:tc>
                  <a:txBody>
                    <a:bodyPr/>
                    <a:lstStyle/>
                    <a:p>
                      <a:pPr algn="l">
                        <a:lnSpc>
                          <a:spcPct val="150000"/>
                        </a:lnSpc>
                        <a:spcAft>
                          <a:spcPts val="0"/>
                        </a:spcAft>
                      </a:pPr>
                      <a:r>
                        <a:rPr lang="es-ES" sz="900">
                          <a:solidFill>
                            <a:srgbClr val="000000"/>
                          </a:solidFill>
                          <a:latin typeface="Arial"/>
                          <a:ea typeface="Times New Roman"/>
                          <a:cs typeface="Times New Roman"/>
                        </a:rPr>
                        <a:t>TV</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52%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58%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47%</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900">
                          <a:solidFill>
                            <a:srgbClr val="000000"/>
                          </a:solidFill>
                          <a:latin typeface="Arial"/>
                          <a:ea typeface="Times New Roman"/>
                          <a:cs typeface="Times New Roman"/>
                        </a:rPr>
                        <a:t>47%</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5">
                <a:tc>
                  <a:txBody>
                    <a:bodyPr/>
                    <a:lstStyle/>
                    <a:p>
                      <a:pPr algn="l">
                        <a:lnSpc>
                          <a:spcPct val="150000"/>
                        </a:lnSpc>
                        <a:spcAft>
                          <a:spcPts val="0"/>
                        </a:spcAft>
                      </a:pPr>
                      <a:r>
                        <a:rPr lang="en-US" sz="900">
                          <a:solidFill>
                            <a:srgbClr val="000000"/>
                          </a:solidFill>
                          <a:latin typeface="Arial"/>
                          <a:ea typeface="Times New Roman"/>
                          <a:cs typeface="Times New Roman"/>
                        </a:rPr>
                        <a:t> TV PAGA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900" dirty="0">
                          <a:solidFill>
                            <a:srgbClr val="000000"/>
                          </a:solidFill>
                          <a:latin typeface="Arial"/>
                          <a:ea typeface="Times New Roman"/>
                          <a:cs typeface="Times New Roman"/>
                        </a:rPr>
                        <a:t>3%</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9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9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5">
                <a:tc>
                  <a:txBody>
                    <a:bodyPr/>
                    <a:lstStyle/>
                    <a:p>
                      <a:pPr algn="l">
                        <a:lnSpc>
                          <a:spcPct val="150000"/>
                        </a:lnSpc>
                        <a:spcAft>
                          <a:spcPts val="0"/>
                        </a:spcAft>
                      </a:pPr>
                      <a:r>
                        <a:rPr lang="es-EC" sz="900">
                          <a:solidFill>
                            <a:srgbClr val="000000"/>
                          </a:solidFill>
                          <a:latin typeface="Arial"/>
                          <a:ea typeface="Times New Roman"/>
                          <a:cs typeface="Times New Roman"/>
                        </a:rPr>
                        <a:t>RADIO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14%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5">
                <a:tc>
                  <a:txBody>
                    <a:bodyPr/>
                    <a:lstStyle/>
                    <a:p>
                      <a:pPr algn="l">
                        <a:lnSpc>
                          <a:spcPct val="150000"/>
                        </a:lnSpc>
                        <a:spcAft>
                          <a:spcPts val="0"/>
                        </a:spcAft>
                      </a:pPr>
                      <a:r>
                        <a:rPr lang="es-EC" sz="900">
                          <a:solidFill>
                            <a:srgbClr val="000000"/>
                          </a:solidFill>
                          <a:latin typeface="Arial"/>
                          <a:ea typeface="Times New Roman"/>
                          <a:cs typeface="Times New Roman"/>
                        </a:rPr>
                        <a:t>PRENSA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35%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29%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26%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5">
                <a:tc>
                  <a:txBody>
                    <a:bodyPr/>
                    <a:lstStyle/>
                    <a:p>
                      <a:pPr algn="l">
                        <a:lnSpc>
                          <a:spcPct val="150000"/>
                        </a:lnSpc>
                        <a:spcAft>
                          <a:spcPts val="0"/>
                        </a:spcAft>
                      </a:pPr>
                      <a:r>
                        <a:rPr lang="es-EC" sz="900">
                          <a:solidFill>
                            <a:srgbClr val="000000"/>
                          </a:solidFill>
                          <a:latin typeface="Arial"/>
                          <a:ea typeface="Times New Roman"/>
                          <a:cs typeface="Times New Roman"/>
                        </a:rPr>
                        <a:t>REVISTAS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95">
                <a:tc>
                  <a:txBody>
                    <a:bodyPr/>
                    <a:lstStyle/>
                    <a:p>
                      <a:pPr algn="l">
                        <a:lnSpc>
                          <a:spcPct val="150000"/>
                        </a:lnSpc>
                        <a:spcAft>
                          <a:spcPts val="0"/>
                        </a:spcAft>
                      </a:pPr>
                      <a:r>
                        <a:rPr lang="es-EC" sz="900" dirty="0">
                          <a:solidFill>
                            <a:srgbClr val="000000"/>
                          </a:solidFill>
                          <a:latin typeface="Arial"/>
                          <a:ea typeface="Times New Roman"/>
                          <a:cs typeface="Times New Roman"/>
                        </a:rPr>
                        <a:t>OTROS *</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900" dirty="0">
                          <a:solidFill>
                            <a:srgbClr val="000000"/>
                          </a:solidFill>
                          <a:latin typeface="Arial"/>
                          <a:ea typeface="Times New Roman"/>
                          <a:cs typeface="Times New Roman"/>
                        </a:rPr>
                        <a:t>2%</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a:solidFill>
                            <a:srgbClr val="000000"/>
                          </a:solidFill>
                          <a:latin typeface="Arial"/>
                          <a:ea typeface="Times New Roman"/>
                          <a:cs typeface="Times New Roman"/>
                        </a:rPr>
                        <a:t>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900" dirty="0">
                          <a:solidFill>
                            <a:srgbClr val="000000"/>
                          </a:solidFill>
                          <a:latin typeface="Arial"/>
                          <a:ea typeface="Times New Roman"/>
                          <a:cs typeface="Times New Roman"/>
                        </a:rPr>
                        <a:t>3%</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a:spLocks noChangeArrowheads="1"/>
          </p:cNvSpPr>
          <p:nvPr/>
        </p:nvSpPr>
        <p:spPr bwMode="auto">
          <a:xfrm>
            <a:off x="357158" y="1285860"/>
            <a:ext cx="8215370" cy="2923877"/>
          </a:xfrm>
          <a:prstGeom prst="rect">
            <a:avLst/>
          </a:prstGeom>
          <a:noFill/>
          <a:ln w="9525">
            <a:noFill/>
            <a:miter lim="800000"/>
            <a:headEnd/>
            <a:tailEnd/>
          </a:ln>
        </p:spPr>
        <p:txBody>
          <a:bodyPr wrap="square">
            <a:spAutoFit/>
          </a:bodyPr>
          <a:lstStyle/>
          <a:p>
            <a:pPr lvl="0" algn="just" eaLnBrk="0" fontAlgn="base" hangingPunct="0">
              <a:spcBef>
                <a:spcPct val="0"/>
              </a:spcBef>
              <a:spcAft>
                <a:spcPct val="0"/>
              </a:spcAft>
              <a:buFontTx/>
              <a:buChar char="•"/>
              <a:tabLst>
                <a:tab pos="450850" algn="l"/>
              </a:tabLst>
            </a:pPr>
            <a:r>
              <a:rPr lang="es-ES" sz="2200" dirty="0" smtClean="0">
                <a:solidFill>
                  <a:schemeClr val="bg1"/>
                </a:solidFill>
                <a:latin typeface="Times New Roman" pitchFamily="18" charset="0"/>
                <a:ea typeface="Times New Roman" pitchFamily="18" charset="0"/>
                <a:cs typeface="Times New Roman" pitchFamily="18" charset="0"/>
              </a:rPr>
              <a:t>Entre 95% y 100% de los hogares latinoamericanos tienen Televisión. </a:t>
            </a:r>
          </a:p>
          <a:p>
            <a:pPr lvl="0" algn="just" eaLnBrk="0" fontAlgn="base" hangingPunct="0">
              <a:spcBef>
                <a:spcPct val="0"/>
              </a:spcBef>
              <a:spcAft>
                <a:spcPct val="0"/>
              </a:spcAft>
              <a:tabLst>
                <a:tab pos="450850" algn="l"/>
              </a:tabLst>
            </a:pPr>
            <a:endParaRPr lang="es-EC" sz="1000"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0850" algn="l"/>
              </a:tabLst>
            </a:pPr>
            <a:r>
              <a:rPr lang="es-ES" sz="2200" dirty="0" smtClean="0">
                <a:solidFill>
                  <a:schemeClr val="bg1"/>
                </a:solidFill>
                <a:latin typeface="Times New Roman" pitchFamily="18" charset="0"/>
                <a:ea typeface="Times New Roman" pitchFamily="18" charset="0"/>
                <a:cs typeface="Times New Roman" pitchFamily="18" charset="0"/>
              </a:rPr>
              <a:t>En promedio, un hogar latinoamericano mantiene encendido su televisor  7 horas y 46 minutos al día.</a:t>
            </a:r>
          </a:p>
          <a:p>
            <a:pPr lvl="0" algn="just" eaLnBrk="0" fontAlgn="base" hangingPunct="0">
              <a:spcBef>
                <a:spcPct val="0"/>
              </a:spcBef>
              <a:spcAft>
                <a:spcPct val="0"/>
              </a:spcAft>
              <a:tabLst>
                <a:tab pos="450850" algn="l"/>
              </a:tabLst>
            </a:pPr>
            <a:endParaRPr lang="es-EC" sz="1000"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0850" algn="l"/>
              </a:tabLst>
            </a:pPr>
            <a:r>
              <a:rPr lang="es-ES" sz="2200" dirty="0" smtClean="0">
                <a:solidFill>
                  <a:schemeClr val="bg1"/>
                </a:solidFill>
                <a:latin typeface="Times New Roman" pitchFamily="18" charset="0"/>
                <a:ea typeface="Times New Roman" pitchFamily="18" charset="0"/>
                <a:cs typeface="Times New Roman" pitchFamily="18" charset="0"/>
              </a:rPr>
              <a:t>El televidente promedio consume cerca de 3 horas de televisión por día.</a:t>
            </a:r>
          </a:p>
          <a:p>
            <a:pPr lvl="0" algn="just" eaLnBrk="0" fontAlgn="base" hangingPunct="0">
              <a:spcBef>
                <a:spcPct val="0"/>
              </a:spcBef>
              <a:spcAft>
                <a:spcPct val="0"/>
              </a:spcAft>
              <a:tabLst>
                <a:tab pos="450850" algn="l"/>
              </a:tabLst>
            </a:pPr>
            <a:endParaRPr lang="es-EC" sz="1000"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0850" algn="l"/>
              </a:tabLst>
            </a:pPr>
            <a:r>
              <a:rPr lang="es-ES" sz="2200" dirty="0" smtClean="0">
                <a:solidFill>
                  <a:schemeClr val="bg1"/>
                </a:solidFill>
                <a:latin typeface="Times New Roman" pitchFamily="18" charset="0"/>
                <a:ea typeface="Times New Roman" pitchFamily="18" charset="0"/>
                <a:cs typeface="Times New Roman" pitchFamily="18" charset="0"/>
              </a:rPr>
              <a:t>La </a:t>
            </a:r>
            <a:r>
              <a:rPr lang="es-EC" sz="2200" dirty="0" smtClean="0">
                <a:solidFill>
                  <a:schemeClr val="bg1"/>
                </a:solidFill>
                <a:latin typeface="Times New Roman" pitchFamily="18" charset="0"/>
                <a:ea typeface="Times New Roman" pitchFamily="18" charset="0"/>
                <a:cs typeface="Times New Roman" pitchFamily="18" charset="0"/>
              </a:rPr>
              <a:t>Televisión</a:t>
            </a:r>
            <a:r>
              <a:rPr lang="es-ES" sz="2200" dirty="0" smtClean="0">
                <a:solidFill>
                  <a:schemeClr val="bg1"/>
                </a:solidFill>
                <a:latin typeface="Times New Roman" pitchFamily="18" charset="0"/>
                <a:ea typeface="Times New Roman" pitchFamily="18" charset="0"/>
                <a:cs typeface="Times New Roman" pitchFamily="18" charset="0"/>
              </a:rPr>
              <a:t> alcanza diariamente al 95% de los hogares con TV y al 70% de las personas que viven en estos hogares.</a:t>
            </a:r>
            <a:endParaRPr lang="es-ES" sz="2200" dirty="0" smtClean="0">
              <a:solidFill>
                <a:schemeClr val="bg1"/>
              </a:solidFill>
              <a:latin typeface="Times New Roman" pitchFamily="18" charset="0"/>
              <a:cs typeface="Times New Roman" pitchFamily="18" charset="0"/>
            </a:endParaRPr>
          </a:p>
        </p:txBody>
      </p:sp>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27</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 DE LA TDT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7" name="Picture 2"/>
          <p:cNvPicPr>
            <a:picLocks noChangeAspect="1" noChangeArrowheads="1"/>
          </p:cNvPicPr>
          <p:nvPr/>
        </p:nvPicPr>
        <p:blipFill>
          <a:blip r:embed="rId2" cstate="print"/>
          <a:srcRect l="21994" t="8571"/>
          <a:stretch>
            <a:fillRect/>
          </a:stretch>
        </p:blipFill>
        <p:spPr bwMode="auto">
          <a:xfrm>
            <a:off x="2071670" y="1500174"/>
            <a:ext cx="4813976" cy="4572032"/>
          </a:xfrm>
          <a:prstGeom prst="rect">
            <a:avLst/>
          </a:prstGeom>
          <a:noFill/>
          <a:ln w="9525">
            <a:noFill/>
            <a:miter lim="800000"/>
            <a:headEnd/>
            <a:tailEnd/>
          </a:ln>
          <a:effectLst/>
        </p:spPr>
      </p:pic>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28</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 DE LA TDT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4" name="3 Rectángulo"/>
          <p:cNvSpPr>
            <a:spLocks noChangeArrowheads="1"/>
          </p:cNvSpPr>
          <p:nvPr/>
        </p:nvSpPr>
        <p:spPr bwMode="auto">
          <a:xfrm>
            <a:off x="357158" y="1214422"/>
            <a:ext cx="8215370" cy="1015663"/>
          </a:xfrm>
          <a:prstGeom prst="rect">
            <a:avLst/>
          </a:prstGeom>
          <a:noFill/>
          <a:ln w="9525">
            <a:noFill/>
            <a:miter lim="800000"/>
            <a:headEnd/>
            <a:tailEnd/>
          </a:ln>
        </p:spPr>
        <p:txBody>
          <a:bodyPr wrap="square">
            <a:spAutoFit/>
          </a:bodyPr>
          <a:lstStyle/>
          <a:p>
            <a:pPr lvl="0" algn="just" eaLnBrk="0" fontAlgn="base" hangingPunct="0">
              <a:spcBef>
                <a:spcPct val="0"/>
              </a:spcBef>
              <a:spcAft>
                <a:spcPct val="0"/>
              </a:spcAft>
              <a:tabLst>
                <a:tab pos="450850" algn="l"/>
              </a:tabLst>
            </a:pPr>
            <a:r>
              <a:rPr lang="es-EC" sz="2000" dirty="0" smtClean="0">
                <a:solidFill>
                  <a:schemeClr val="bg1"/>
                </a:solidFill>
                <a:latin typeface="Times New Roman" pitchFamily="18" charset="0"/>
                <a:ea typeface="Calibri" pitchFamily="34" charset="0"/>
                <a:cs typeface="Times New Roman" pitchFamily="18" charset="0"/>
              </a:rPr>
              <a:t>En forma general, la industria de la  Telecomunicaciones, Radio y TV   han pasado por distintas etapas, por separado, que se definen tanto por la tecnología existente como por los modelos de regulación adoptados</a:t>
            </a:r>
            <a:endParaRPr lang="es-ES" sz="2000" dirty="0" smtClean="0">
              <a:solidFill>
                <a:schemeClr val="bg1"/>
              </a:solidFill>
              <a:latin typeface="Times New Roman" pitchFamily="18" charset="0"/>
              <a:cs typeface="Times New Roman" pitchFamily="18" charset="0"/>
            </a:endParaRPr>
          </a:p>
        </p:txBody>
      </p:sp>
      <p:graphicFrame>
        <p:nvGraphicFramePr>
          <p:cNvPr id="9" name="8 Tabla"/>
          <p:cNvGraphicFramePr>
            <a:graphicFrameLocks noGrp="1"/>
          </p:cNvGraphicFramePr>
          <p:nvPr/>
        </p:nvGraphicFramePr>
        <p:xfrm>
          <a:off x="1357290" y="2214554"/>
          <a:ext cx="5857916" cy="4113785"/>
        </p:xfrm>
        <a:graphic>
          <a:graphicData uri="http://schemas.openxmlformats.org/drawingml/2006/table">
            <a:tbl>
              <a:tblPr/>
              <a:tblGrid>
                <a:gridCol w="1500253"/>
                <a:gridCol w="1500253"/>
                <a:gridCol w="1428705"/>
                <a:gridCol w="1428705"/>
              </a:tblGrid>
              <a:tr h="231086">
                <a:tc>
                  <a:txBody>
                    <a:bodyPr/>
                    <a:lstStyle/>
                    <a:p>
                      <a:pPr>
                        <a:spcAft>
                          <a:spcPts val="0"/>
                        </a:spcAft>
                      </a:pPr>
                      <a:r>
                        <a:rPr lang="es-EC" sz="1100" dirty="0">
                          <a:latin typeface="Calibri"/>
                          <a:ea typeface="Calibri"/>
                          <a:cs typeface="Times New Roman"/>
                        </a:rPr>
                        <a:t> </a:t>
                      </a:r>
                    </a:p>
                  </a:txBody>
                  <a:tcPr marL="0" marR="0" marT="0" marB="0" anchor="ctr">
                    <a:lnL>
                      <a:noFill/>
                    </a:lnL>
                    <a:lnR>
                      <a:noFill/>
                    </a:lnR>
                    <a:lnT>
                      <a:noFill/>
                    </a:lnT>
                    <a:lnB>
                      <a:noFill/>
                    </a:lnB>
                  </a:tcPr>
                </a:tc>
                <a:tc>
                  <a:txBody>
                    <a:bodyPr/>
                    <a:lstStyle/>
                    <a:p>
                      <a:pPr algn="ctr">
                        <a:spcAft>
                          <a:spcPts val="0"/>
                        </a:spcAft>
                      </a:pPr>
                      <a:r>
                        <a:rPr lang="es-EC" sz="1400" dirty="0">
                          <a:solidFill>
                            <a:srgbClr val="000000"/>
                          </a:solidFill>
                          <a:latin typeface="Arial"/>
                          <a:ea typeface="Times New Roman"/>
                          <a:cs typeface="Times New Roman"/>
                        </a:rPr>
                        <a:t>Primera Etapa: </a:t>
                      </a:r>
                      <a:endParaRPr lang="es-EC" sz="1400" dirty="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ctr">
                        <a:spcAft>
                          <a:spcPts val="0"/>
                        </a:spcAft>
                      </a:pPr>
                      <a:r>
                        <a:rPr lang="es-EC" sz="1400" dirty="0">
                          <a:solidFill>
                            <a:srgbClr val="000000"/>
                          </a:solidFill>
                          <a:latin typeface="Arial"/>
                          <a:ea typeface="Times New Roman"/>
                          <a:cs typeface="Times New Roman"/>
                        </a:rPr>
                        <a:t>Segunda Etapa: </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ctr">
                        <a:spcAft>
                          <a:spcPts val="0"/>
                        </a:spcAft>
                      </a:pPr>
                      <a:r>
                        <a:rPr lang="es-EC" sz="1400" dirty="0">
                          <a:solidFill>
                            <a:srgbClr val="000000"/>
                          </a:solidFill>
                          <a:latin typeface="Arial"/>
                          <a:ea typeface="Times New Roman"/>
                          <a:cs typeface="Times New Roman"/>
                        </a:rPr>
                        <a:t>Tercera Etapa: </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r>
              <a:tr h="481491">
                <a:tc>
                  <a:txBody>
                    <a:bodyPr/>
                    <a:lstStyle/>
                    <a:p>
                      <a:pPr algn="ctr">
                        <a:spcAft>
                          <a:spcPts val="0"/>
                        </a:spcAft>
                      </a:pPr>
                      <a:r>
                        <a:rPr lang="es-EC" sz="1200" dirty="0">
                          <a:solidFill>
                            <a:srgbClr val="000000"/>
                          </a:solidFill>
                          <a:latin typeface="Arial"/>
                          <a:ea typeface="Times New Roman"/>
                          <a:cs typeface="Times New Roman"/>
                        </a:rPr>
                        <a:t>TV </a:t>
                      </a:r>
                      <a:r>
                        <a:rPr lang="es-EC" sz="1200" dirty="0" err="1" smtClean="0">
                          <a:solidFill>
                            <a:srgbClr val="000000"/>
                          </a:solidFill>
                          <a:latin typeface="Arial"/>
                          <a:ea typeface="Times New Roman"/>
                          <a:cs typeface="Times New Roman"/>
                        </a:rPr>
                        <a:t>Fordista</a:t>
                      </a:r>
                      <a:endParaRPr lang="es-EC" sz="1200" dirty="0" smtClean="0">
                        <a:solidFill>
                          <a:srgbClr val="000000"/>
                        </a:solidFill>
                        <a:latin typeface="Arial"/>
                        <a:ea typeface="Times New Roman"/>
                        <a:cs typeface="Times New Roman"/>
                      </a:endParaRPr>
                    </a:p>
                    <a:p>
                      <a:pPr algn="ctr">
                        <a:spcAft>
                          <a:spcPts val="0"/>
                        </a:spcAft>
                      </a:pPr>
                      <a:r>
                        <a:rPr lang="es-EC" sz="1200" dirty="0" smtClean="0">
                          <a:solidFill>
                            <a:srgbClr val="000000"/>
                          </a:solidFill>
                          <a:latin typeface="Arial"/>
                          <a:ea typeface="Times New Roman"/>
                          <a:cs typeface="Times New Roman"/>
                        </a:rPr>
                        <a:t> </a:t>
                      </a:r>
                    </a:p>
                    <a:p>
                      <a:pPr algn="ctr">
                        <a:spcAft>
                          <a:spcPts val="0"/>
                        </a:spcAft>
                      </a:pPr>
                      <a:endParaRPr lang="es-EC" sz="1200" dirty="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spcAft>
                          <a:spcPts val="0"/>
                        </a:spcAft>
                      </a:pPr>
                      <a:endParaRPr lang="es-EC" sz="1200" dirty="0" smtClean="0">
                        <a:solidFill>
                          <a:srgbClr val="000000"/>
                        </a:solidFill>
                        <a:latin typeface="Arial"/>
                        <a:ea typeface="Times New Roman"/>
                        <a:cs typeface="Times New Roman"/>
                      </a:endParaRPr>
                    </a:p>
                    <a:p>
                      <a:pPr algn="ctr">
                        <a:spcAft>
                          <a:spcPts val="0"/>
                        </a:spcAft>
                      </a:pPr>
                      <a:r>
                        <a:rPr lang="es-EC" sz="1200" dirty="0" smtClean="0">
                          <a:solidFill>
                            <a:srgbClr val="000000"/>
                          </a:solidFill>
                          <a:latin typeface="Arial"/>
                          <a:ea typeface="Times New Roman"/>
                          <a:cs typeface="Times New Roman"/>
                        </a:rPr>
                        <a:t>TV analógica </a:t>
                      </a:r>
                      <a:r>
                        <a:rPr lang="es-EC" sz="1200" dirty="0">
                          <a:solidFill>
                            <a:srgbClr val="000000"/>
                          </a:solidFill>
                          <a:latin typeface="Arial"/>
                          <a:ea typeface="Times New Roman"/>
                          <a:cs typeface="Times New Roman"/>
                        </a:rPr>
                        <a:t>Post-</a:t>
                      </a:r>
                      <a:r>
                        <a:rPr lang="es-EC" sz="1200" dirty="0" err="1">
                          <a:solidFill>
                            <a:srgbClr val="000000"/>
                          </a:solidFill>
                          <a:latin typeface="Arial"/>
                          <a:ea typeface="Times New Roman"/>
                          <a:cs typeface="Times New Roman"/>
                        </a:rPr>
                        <a:t>Fordista</a:t>
                      </a:r>
                      <a:r>
                        <a:rPr lang="es-EC" sz="1200" dirty="0">
                          <a:solidFill>
                            <a:srgbClr val="000000"/>
                          </a:solidFill>
                          <a:latin typeface="Arial"/>
                          <a:ea typeface="Times New Roman"/>
                          <a:cs typeface="Times New Roman"/>
                        </a:rPr>
                        <a:t> </a:t>
                      </a:r>
                      <a:endParaRPr lang="es-EC" sz="1200" dirty="0" smtClean="0">
                        <a:solidFill>
                          <a:srgbClr val="000000"/>
                        </a:solidFill>
                        <a:latin typeface="Arial"/>
                        <a:ea typeface="Times New Roman"/>
                        <a:cs typeface="Times New Roman"/>
                      </a:endParaRPr>
                    </a:p>
                    <a:p>
                      <a:pPr algn="ctr">
                        <a:spcAft>
                          <a:spcPts val="0"/>
                        </a:spcAft>
                      </a:pP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algn="ctr">
                        <a:spcAft>
                          <a:spcPts val="0"/>
                        </a:spcAft>
                      </a:pPr>
                      <a:r>
                        <a:rPr lang="es-EC" sz="1200" dirty="0">
                          <a:solidFill>
                            <a:srgbClr val="000000"/>
                          </a:solidFill>
                          <a:latin typeface="Arial"/>
                          <a:ea typeface="Times New Roman"/>
                          <a:cs typeface="Times New Roman"/>
                        </a:rPr>
                        <a:t>TV </a:t>
                      </a:r>
                      <a:r>
                        <a:rPr lang="es-EC" sz="1200" baseline="0" dirty="0" smtClean="0">
                          <a:solidFill>
                            <a:srgbClr val="000000"/>
                          </a:solidFill>
                          <a:latin typeface="Arial"/>
                          <a:ea typeface="Times New Roman"/>
                          <a:cs typeface="Times New Roman"/>
                        </a:rPr>
                        <a:t> analógica Abierta y Pagada</a:t>
                      </a:r>
                      <a:endParaRPr lang="es-EC" sz="1200" dirty="0" smtClean="0">
                        <a:solidFill>
                          <a:srgbClr val="000000"/>
                        </a:solidFill>
                        <a:latin typeface="Arial"/>
                        <a:ea typeface="Times New Roman"/>
                        <a:cs typeface="Times New Roman"/>
                      </a:endParaRPr>
                    </a:p>
                    <a:p>
                      <a:pPr algn="ctr">
                        <a:spcAft>
                          <a:spcPts val="0"/>
                        </a:spcAft>
                      </a:pPr>
                      <a:r>
                        <a:rPr lang="es-EC" sz="1200" dirty="0" smtClean="0">
                          <a:solidFill>
                            <a:srgbClr val="000000"/>
                          </a:solidFill>
                          <a:latin typeface="Arial"/>
                          <a:ea typeface="Times New Roman"/>
                          <a:cs typeface="Times New Roman"/>
                        </a:rPr>
                        <a:t> </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smtClean="0">
                        <a:solidFill>
                          <a:srgbClr val="000000"/>
                        </a:solidFill>
                        <a:latin typeface="Arial"/>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smtClean="0">
                          <a:solidFill>
                            <a:srgbClr val="000000"/>
                          </a:solidFill>
                          <a:latin typeface="Arial"/>
                          <a:ea typeface="Times New Roman"/>
                          <a:cs typeface="Times New Roman"/>
                        </a:rPr>
                        <a:t>TV Digital </a:t>
                      </a:r>
                    </a:p>
                  </a:txBody>
                  <a:tcPr>
                    <a:lnL w="12700" cap="flat" cmpd="sng" algn="ctr">
                      <a:solidFill>
                        <a:srgbClr val="000000"/>
                      </a:solidFill>
                      <a:prstDash val="solid"/>
                      <a:round/>
                      <a:headEnd type="none" w="med" len="med"/>
                      <a:tailEnd type="none" w="med" len="med"/>
                    </a:lnL>
                    <a:lnT>
                      <a:noFill/>
                    </a:lnT>
                  </a:tcPr>
                </a:tc>
              </a:tr>
              <a:tr h="1050393">
                <a:tc>
                  <a:txBody>
                    <a:bodyPr/>
                    <a:lstStyle/>
                    <a:p>
                      <a:pPr>
                        <a:spcAft>
                          <a:spcPts val="0"/>
                        </a:spcAft>
                      </a:pPr>
                      <a:r>
                        <a:rPr lang="es-EC" sz="1600" dirty="0">
                          <a:solidFill>
                            <a:srgbClr val="000000"/>
                          </a:solidFill>
                          <a:latin typeface="Arial"/>
                          <a:ea typeface="Times New Roman"/>
                          <a:cs typeface="Times New Roman"/>
                        </a:rPr>
                        <a:t>Servicios </a:t>
                      </a:r>
                      <a:endParaRPr lang="es-EC" sz="1600" dirty="0" smtClean="0">
                        <a:solidFill>
                          <a:srgbClr val="000000"/>
                        </a:solidFill>
                        <a:latin typeface="Arial"/>
                        <a:ea typeface="Times New Roman"/>
                        <a:cs typeface="Times New Roman"/>
                      </a:endParaRPr>
                    </a:p>
                    <a:p>
                      <a:pPr>
                        <a:spcAft>
                          <a:spcPts val="0"/>
                        </a:spcAft>
                      </a:pPr>
                      <a:endParaRPr lang="es-EC" sz="1600" dirty="0" smtClean="0">
                        <a:solidFill>
                          <a:srgbClr val="000000"/>
                        </a:solidFill>
                        <a:latin typeface="Arial"/>
                        <a:ea typeface="Calibri"/>
                        <a:cs typeface="Times New Roman"/>
                      </a:endParaRPr>
                    </a:p>
                    <a:p>
                      <a:pPr>
                        <a:spcAft>
                          <a:spcPts val="0"/>
                        </a:spcAft>
                      </a:pP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spcAft>
                          <a:spcPts val="0"/>
                        </a:spcAft>
                      </a:pPr>
                      <a:r>
                        <a:rPr lang="es-EC" sz="1200" dirty="0">
                          <a:solidFill>
                            <a:srgbClr val="000000"/>
                          </a:solidFill>
                          <a:latin typeface="Arial"/>
                          <a:ea typeface="Times New Roman"/>
                          <a:cs typeface="Times New Roman"/>
                        </a:rPr>
                        <a:t>Limitada cantidad de servicios </a:t>
                      </a:r>
                      <a:r>
                        <a:rPr lang="es-EC" sz="1200" dirty="0" smtClean="0">
                          <a:solidFill>
                            <a:srgbClr val="000000"/>
                          </a:solidFill>
                          <a:latin typeface="Arial"/>
                          <a:ea typeface="Times New Roman"/>
                          <a:cs typeface="Times New Roman"/>
                        </a:rPr>
                        <a:t>unidireccionales </a:t>
                      </a:r>
                      <a:r>
                        <a:rPr lang="es-EC" sz="1200" dirty="0">
                          <a:solidFill>
                            <a:srgbClr val="000000"/>
                          </a:solidFill>
                          <a:latin typeface="Arial"/>
                          <a:ea typeface="Times New Roman"/>
                          <a:cs typeface="Times New Roman"/>
                        </a:rPr>
                        <a:t>de radiodifusión masiva </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rgbClr val="000000"/>
                          </a:solidFill>
                          <a:latin typeface="Arial"/>
                          <a:ea typeface="Times New Roman"/>
                          <a:cs typeface="Times New Roman"/>
                        </a:rPr>
                        <a:t>Gran cantidad de servicios de radiodifusión segmentada </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Times New Roman"/>
                          <a:cs typeface="Times New Roman"/>
                        </a:rPr>
                        <a:t>Servicios interactivos de radiodifusión y telecomunicaciones </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1050393">
                <a:tc>
                  <a:txBody>
                    <a:bodyPr/>
                    <a:lstStyle/>
                    <a:p>
                      <a:pPr>
                        <a:spcAft>
                          <a:spcPts val="0"/>
                        </a:spcAft>
                      </a:pPr>
                      <a:r>
                        <a:rPr lang="es-EC" sz="1600" dirty="0">
                          <a:solidFill>
                            <a:srgbClr val="000000"/>
                          </a:solidFill>
                          <a:latin typeface="Arial"/>
                          <a:ea typeface="Times New Roman"/>
                          <a:cs typeface="Times New Roman"/>
                        </a:rPr>
                        <a:t>Modelo de negocios </a:t>
                      </a:r>
                      <a:endParaRPr lang="es-EC" sz="1600" dirty="0" smtClean="0">
                        <a:solidFill>
                          <a:srgbClr val="000000"/>
                        </a:solidFill>
                        <a:latin typeface="Arial"/>
                        <a:ea typeface="Times New Roman"/>
                        <a:cs typeface="Times New Roman"/>
                      </a:endParaRPr>
                    </a:p>
                    <a:p>
                      <a:pPr>
                        <a:spcAft>
                          <a:spcPts val="0"/>
                        </a:spcAft>
                      </a:pP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spcAft>
                          <a:spcPts val="0"/>
                        </a:spcAft>
                      </a:pPr>
                      <a:r>
                        <a:rPr lang="es-EC" sz="1200" dirty="0">
                          <a:solidFill>
                            <a:srgbClr val="000000"/>
                          </a:solidFill>
                          <a:latin typeface="Arial"/>
                          <a:ea typeface="Times New Roman"/>
                          <a:cs typeface="Times New Roman"/>
                        </a:rPr>
                        <a:t>Publicidad masiva y/o subsidio gubernamental </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rgbClr val="000000"/>
                          </a:solidFill>
                          <a:latin typeface="Arial"/>
                          <a:ea typeface="Times New Roman"/>
                          <a:cs typeface="Times New Roman"/>
                        </a:rPr>
                        <a:t>Publicidad segmentada y </a:t>
                      </a:r>
                      <a:r>
                        <a:rPr lang="es-EC" sz="1200" dirty="0" err="1" smtClean="0">
                          <a:solidFill>
                            <a:srgbClr val="000000"/>
                          </a:solidFill>
                          <a:latin typeface="Arial"/>
                          <a:ea typeface="Times New Roman"/>
                          <a:cs typeface="Times New Roman"/>
                        </a:rPr>
                        <a:t>prepagada</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rgbClr val="000000"/>
                          </a:solidFill>
                          <a:latin typeface="Arial"/>
                          <a:ea typeface="Times New Roman"/>
                          <a:cs typeface="Times New Roman"/>
                        </a:rPr>
                        <a:t>Publicidad segmentada, abonos, y comisiones por transacción </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0393">
                <a:tc>
                  <a:txBody>
                    <a:bodyPr/>
                    <a:lstStyle/>
                    <a:p>
                      <a:pPr>
                        <a:spcAft>
                          <a:spcPts val="0"/>
                        </a:spcAft>
                      </a:pPr>
                      <a:r>
                        <a:rPr lang="es-EC" sz="1600" dirty="0">
                          <a:solidFill>
                            <a:srgbClr val="000000"/>
                          </a:solidFill>
                          <a:latin typeface="Arial"/>
                          <a:ea typeface="Times New Roman"/>
                          <a:cs typeface="Times New Roman"/>
                        </a:rPr>
                        <a:t>Modelo de regulación </a:t>
                      </a:r>
                      <a:endParaRPr lang="es-EC" sz="1600" dirty="0" smtClean="0">
                        <a:solidFill>
                          <a:srgbClr val="000000"/>
                        </a:solidFill>
                        <a:latin typeface="Arial"/>
                        <a:ea typeface="Times New Roman"/>
                        <a:cs typeface="Times New Roman"/>
                      </a:endParaRPr>
                    </a:p>
                    <a:p>
                      <a:pPr>
                        <a:spcAft>
                          <a:spcPts val="0"/>
                        </a:spcAft>
                      </a:pP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spcAft>
                          <a:spcPts val="0"/>
                        </a:spcAft>
                      </a:pPr>
                      <a:r>
                        <a:rPr lang="es-EC" sz="1200" dirty="0">
                          <a:solidFill>
                            <a:srgbClr val="000000"/>
                          </a:solidFill>
                          <a:latin typeface="Arial"/>
                          <a:ea typeface="Times New Roman"/>
                          <a:cs typeface="Times New Roman"/>
                        </a:rPr>
                        <a:t>Concesiones de servicio público limitadas a cambio de apoyo político </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Times New Roman"/>
                          <a:cs typeface="Times New Roman"/>
                        </a:rPr>
                        <a:t>Servicio privado con ciertas obligaciones de acceso y programación </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3200" dirty="0" smtClean="0">
                          <a:solidFill>
                            <a:srgbClr val="000000"/>
                          </a:solidFill>
                          <a:latin typeface="Arial"/>
                          <a:ea typeface="Times New Roman"/>
                          <a:cs typeface="Times New Roman"/>
                        </a:rPr>
                        <a:t>?</a:t>
                      </a:r>
                      <a:endParaRPr lang="es-EC" sz="3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29</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472" y="714356"/>
            <a:ext cx="5500726"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OBJETIVOS DE LA INVESTIGACIÓN</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2 Subtítulo"/>
          <p:cNvSpPr txBox="1">
            <a:spLocks/>
          </p:cNvSpPr>
          <p:nvPr/>
        </p:nvSpPr>
        <p:spPr>
          <a:xfrm>
            <a:off x="642910" y="1500174"/>
            <a:ext cx="8001056" cy="4714908"/>
          </a:xfrm>
          <a:prstGeom prst="rect">
            <a:avLst/>
          </a:prstGeom>
        </p:spPr>
        <p:txBody>
          <a:bodyPr vert="horz">
            <a:noAutofit/>
          </a:bodyPr>
          <a:lstStyle/>
          <a:p>
            <a:pPr lvl="0" algn="just">
              <a:buFont typeface="Wingdings" pitchFamily="2" charset="2"/>
              <a:buChar char="ü"/>
            </a:pPr>
            <a:r>
              <a:rPr lang="es-EC" sz="2400" dirty="0" smtClean="0">
                <a:solidFill>
                  <a:schemeClr val="bg1"/>
                </a:solidFill>
                <a:latin typeface="Times New Roman" pitchFamily="18" charset="0"/>
                <a:cs typeface="Times New Roman" pitchFamily="18" charset="0"/>
              </a:rPr>
              <a:t> Recomendar modelos de negocios a ser adoptado.</a:t>
            </a:r>
          </a:p>
          <a:p>
            <a:pPr lvl="0" algn="just">
              <a:buFont typeface="Wingdings" pitchFamily="2" charset="2"/>
              <a:buChar char="ü"/>
            </a:pPr>
            <a:endParaRPr lang="es-EC" sz="1000" b="1" dirty="0">
              <a:solidFill>
                <a:schemeClr val="bg1"/>
              </a:solidFill>
              <a:latin typeface="Times New Roman" pitchFamily="18" charset="0"/>
              <a:cs typeface="Times New Roman" pitchFamily="18" charset="0"/>
            </a:endParaRPr>
          </a:p>
          <a:p>
            <a:pPr lvl="0" algn="just">
              <a:buFont typeface="Wingdings" pitchFamily="2" charset="2"/>
              <a:buChar char="ü"/>
            </a:pPr>
            <a:r>
              <a:rPr lang="es-EC" sz="2400" dirty="0" smtClean="0">
                <a:solidFill>
                  <a:schemeClr val="bg1"/>
                </a:solidFill>
                <a:latin typeface="Times New Roman" pitchFamily="18" charset="0"/>
                <a:cs typeface="Times New Roman" pitchFamily="18" charset="0"/>
              </a:rPr>
              <a:t> Impacto en </a:t>
            </a:r>
            <a:r>
              <a:rPr lang="es-EC" sz="2400" dirty="0">
                <a:solidFill>
                  <a:schemeClr val="bg1"/>
                </a:solidFill>
                <a:latin typeface="Times New Roman" pitchFamily="18" charset="0"/>
                <a:cs typeface="Times New Roman" pitchFamily="18" charset="0"/>
              </a:rPr>
              <a:t>el </a:t>
            </a:r>
            <a:r>
              <a:rPr lang="es-EC" sz="2400" dirty="0" smtClean="0">
                <a:solidFill>
                  <a:schemeClr val="bg1"/>
                </a:solidFill>
                <a:latin typeface="Times New Roman" pitchFamily="18" charset="0"/>
                <a:cs typeface="Times New Roman" pitchFamily="18" charset="0"/>
              </a:rPr>
              <a:t>mercado publicitario </a:t>
            </a:r>
            <a:r>
              <a:rPr lang="es-EC" sz="2400" dirty="0">
                <a:solidFill>
                  <a:schemeClr val="bg1"/>
                </a:solidFill>
                <a:latin typeface="Times New Roman" pitchFamily="18" charset="0"/>
                <a:cs typeface="Times New Roman" pitchFamily="18" charset="0"/>
              </a:rPr>
              <a:t>de </a:t>
            </a:r>
            <a:r>
              <a:rPr lang="es-EC" sz="2400" dirty="0" smtClean="0">
                <a:solidFill>
                  <a:schemeClr val="bg1"/>
                </a:solidFill>
                <a:latin typeface="Times New Roman" pitchFamily="18" charset="0"/>
                <a:cs typeface="Times New Roman" pitchFamily="18" charset="0"/>
              </a:rPr>
              <a:t>televisión.</a:t>
            </a:r>
          </a:p>
          <a:p>
            <a:pPr lvl="0"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C" sz="2400" dirty="0" smtClean="0">
                <a:solidFill>
                  <a:schemeClr val="bg1"/>
                </a:solidFill>
                <a:latin typeface="Times New Roman" pitchFamily="18" charset="0"/>
                <a:cs typeface="Times New Roman" pitchFamily="18" charset="0"/>
              </a:rPr>
              <a:t> Impacto de </a:t>
            </a:r>
            <a:r>
              <a:rPr lang="es-EC" sz="2400" dirty="0">
                <a:solidFill>
                  <a:schemeClr val="bg1"/>
                </a:solidFill>
                <a:latin typeface="Times New Roman" pitchFamily="18" charset="0"/>
                <a:cs typeface="Times New Roman" pitchFamily="18" charset="0"/>
              </a:rPr>
              <a:t>nuevos </a:t>
            </a:r>
            <a:r>
              <a:rPr lang="es-EC" sz="2400" dirty="0" smtClean="0">
                <a:solidFill>
                  <a:schemeClr val="bg1"/>
                </a:solidFill>
                <a:latin typeface="Times New Roman" pitchFamily="18" charset="0"/>
                <a:cs typeface="Times New Roman" pitchFamily="18" charset="0"/>
              </a:rPr>
              <a:t>actores en el negocio de la TDT.</a:t>
            </a:r>
          </a:p>
          <a:p>
            <a:pPr lvl="0" algn="just">
              <a:buFont typeface="Wingdings" pitchFamily="2" charset="2"/>
              <a:buChar char="ü"/>
            </a:pPr>
            <a:endParaRPr lang="es-EC" sz="1000" b="1" dirty="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Recomendaciones generales para una buena regulación, reordenamiento y gestión de espectro frente a la transición hacia la TDT.</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Estimación de inversiones para implementación de una nueva  estación de TV Digital.</a:t>
            </a:r>
          </a:p>
          <a:p>
            <a:pPr algn="just">
              <a:buFont typeface="Wingdings" pitchFamily="2" charset="2"/>
              <a:buChar char="ü"/>
            </a:pPr>
            <a:endParaRPr lang="es-EC" sz="10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C" sz="2400" dirty="0" smtClean="0">
                <a:solidFill>
                  <a:schemeClr val="bg1"/>
                </a:solidFill>
                <a:latin typeface="Times New Roman" pitchFamily="18" charset="0"/>
                <a:cs typeface="Times New Roman" pitchFamily="18" charset="0"/>
              </a:rPr>
              <a:t> Estimación de inversión para implementación de una red nacional actual para el cambio a TV Digital.</a:t>
            </a:r>
            <a:endParaRPr lang="es-EC" sz="2400" dirty="0">
              <a:solidFill>
                <a:schemeClr val="bg1"/>
              </a:solidFill>
              <a:latin typeface="Times New Roman" pitchFamily="18" charset="0"/>
              <a:cs typeface="Times New Roman" pitchFamily="18" charset="0"/>
            </a:endParaRPr>
          </a:p>
        </p:txBody>
      </p:sp>
      <p:sp>
        <p:nvSpPr>
          <p:cNvPr id="8"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3</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 DE LA TDT (3)</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4" name="3 Rectángulo"/>
          <p:cNvSpPr>
            <a:spLocks noChangeArrowheads="1"/>
          </p:cNvSpPr>
          <p:nvPr/>
        </p:nvSpPr>
        <p:spPr bwMode="auto">
          <a:xfrm>
            <a:off x="357158" y="1285860"/>
            <a:ext cx="8215370" cy="1446550"/>
          </a:xfrm>
          <a:prstGeom prst="rect">
            <a:avLst/>
          </a:prstGeom>
          <a:noFill/>
          <a:ln w="9525">
            <a:noFill/>
            <a:miter lim="800000"/>
            <a:headEnd/>
            <a:tailEnd/>
          </a:ln>
        </p:spPr>
        <p:txBody>
          <a:bodyPr wrap="square">
            <a:spAutoFit/>
          </a:bodyPr>
          <a:lstStyle/>
          <a:p>
            <a:pPr lvl="0" algn="just" eaLnBrk="0" fontAlgn="base" hangingPunct="0">
              <a:spcBef>
                <a:spcPct val="0"/>
              </a:spcBef>
              <a:spcAft>
                <a:spcPct val="0"/>
              </a:spcAft>
              <a:tabLst>
                <a:tab pos="450850" algn="l"/>
              </a:tabLst>
            </a:pPr>
            <a:r>
              <a:rPr lang="es-EC" sz="2200" b="1" dirty="0" smtClean="0">
                <a:solidFill>
                  <a:schemeClr val="bg1"/>
                </a:solidFill>
                <a:latin typeface="Times New Roman" pitchFamily="18" charset="0"/>
                <a:ea typeface="Calibri" pitchFamily="34" charset="0"/>
                <a:cs typeface="Times New Roman" pitchFamily="18" charset="0"/>
              </a:rPr>
              <a:t>CADENA DE VALOR DE CONTENIDO: </a:t>
            </a:r>
            <a:r>
              <a:rPr lang="es-EC" sz="2200" dirty="0" smtClean="0">
                <a:solidFill>
                  <a:schemeClr val="bg1"/>
                </a:solidFill>
                <a:latin typeface="Times New Roman" pitchFamily="18" charset="0"/>
                <a:ea typeface="Calibri" pitchFamily="34" charset="0"/>
                <a:cs typeface="Times New Roman" pitchFamily="18" charset="0"/>
              </a:rPr>
              <a:t>Producción, Programación, Distribución y Consumo basada en una plataforma tecnológica digital que posibilite la interactividad  y retorno y así se tiene un modelo de negocio adecuado</a:t>
            </a:r>
            <a:endParaRPr lang="es-ES" sz="2200" dirty="0" smtClean="0">
              <a:solidFill>
                <a:schemeClr val="bg1"/>
              </a:solidFill>
              <a:latin typeface="Times New Roman" pitchFamily="18" charset="0"/>
              <a:cs typeface="Times New Roman" pitchFamily="18" charset="0"/>
            </a:endParaRPr>
          </a:p>
        </p:txBody>
      </p:sp>
      <p:graphicFrame>
        <p:nvGraphicFramePr>
          <p:cNvPr id="25602" name="Object 2"/>
          <p:cNvGraphicFramePr>
            <a:graphicFrameLocks noChangeAspect="1"/>
          </p:cNvGraphicFramePr>
          <p:nvPr/>
        </p:nvGraphicFramePr>
        <p:xfrm>
          <a:off x="1285852" y="2857496"/>
          <a:ext cx="6618286" cy="3627959"/>
        </p:xfrm>
        <a:graphic>
          <a:graphicData uri="http://schemas.openxmlformats.org/presentationml/2006/ole">
            <mc:AlternateContent xmlns:mc="http://schemas.openxmlformats.org/markup-compatibility/2006">
              <mc:Choice xmlns:v="urn:schemas-microsoft-com:vml" Requires="v">
                <p:oleObj spid="_x0000_s25608" r:id="rId3" imgW="4547454" imgH="2490011" progId="Visio.Drawing.11">
                  <p:embed/>
                </p:oleObj>
              </mc:Choice>
              <mc:Fallback>
                <p:oleObj r:id="rId3" imgW="4547454" imgH="249001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2857496"/>
                        <a:ext cx="6618286" cy="3627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30</a:t>
            </a:fld>
            <a:endParaRPr lang="es-EC" b="1" dirty="0">
              <a:solidFill>
                <a:schemeClr val="bg1"/>
              </a:solidFill>
            </a:endParaRPr>
          </a:p>
        </p:txBody>
      </p:sp>
      <p:sp>
        <p:nvSpPr>
          <p:cNvPr id="7"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CASO: ESPOL TV</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27649" name="Picture 1"/>
          <p:cNvPicPr>
            <a:picLocks noChangeAspect="1" noChangeArrowheads="1"/>
          </p:cNvPicPr>
          <p:nvPr/>
        </p:nvPicPr>
        <p:blipFill>
          <a:blip r:embed="rId2" cstate="print"/>
          <a:srcRect l="23609" t="27344" r="19290" b="25781"/>
          <a:stretch>
            <a:fillRect/>
          </a:stretch>
        </p:blipFill>
        <p:spPr bwMode="auto">
          <a:xfrm>
            <a:off x="642910" y="2643182"/>
            <a:ext cx="7429552" cy="3429024"/>
          </a:xfrm>
          <a:prstGeom prst="rect">
            <a:avLst/>
          </a:prstGeom>
          <a:noFill/>
          <a:ln w="9525">
            <a:noFill/>
            <a:miter lim="800000"/>
            <a:headEnd/>
            <a:tailEnd/>
          </a:ln>
          <a:effectLst/>
        </p:spPr>
      </p:pic>
      <p:sp>
        <p:nvSpPr>
          <p:cNvPr id="7" name="6 Rectángulo"/>
          <p:cNvSpPr>
            <a:spLocks noChangeArrowheads="1"/>
          </p:cNvSpPr>
          <p:nvPr/>
        </p:nvSpPr>
        <p:spPr bwMode="auto">
          <a:xfrm>
            <a:off x="428596" y="1428736"/>
            <a:ext cx="8215370" cy="769441"/>
          </a:xfrm>
          <a:prstGeom prst="rect">
            <a:avLst/>
          </a:prstGeom>
          <a:noFill/>
          <a:ln w="9525">
            <a:noFill/>
            <a:miter lim="800000"/>
            <a:headEnd/>
            <a:tailEnd/>
          </a:ln>
        </p:spPr>
        <p:txBody>
          <a:bodyPr wrap="square">
            <a:spAutoFit/>
          </a:bodyPr>
          <a:lstStyle/>
          <a:p>
            <a:pPr lvl="0" algn="just" eaLnBrk="0" fontAlgn="base" hangingPunct="0">
              <a:spcBef>
                <a:spcPct val="0"/>
              </a:spcBef>
              <a:spcAft>
                <a:spcPct val="0"/>
              </a:spcAft>
              <a:tabLst>
                <a:tab pos="450850" algn="l"/>
              </a:tabLst>
            </a:pPr>
            <a:r>
              <a:rPr lang="es-ES" sz="2200" dirty="0" smtClean="0">
                <a:solidFill>
                  <a:schemeClr val="bg1"/>
                </a:solidFill>
                <a:latin typeface="Times New Roman" pitchFamily="18" charset="0"/>
                <a:cs typeface="Times New Roman" pitchFamily="18" charset="0"/>
              </a:rPr>
              <a:t>Implementación de estación nueva de Televisión tanto en equipamiento, configuración y operatividad. </a:t>
            </a:r>
          </a:p>
        </p:txBody>
      </p:sp>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31</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SISTEMA A SER IMPLEMENTADO ESPOL TV</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6627" name="Object 3"/>
          <p:cNvGraphicFramePr>
            <a:graphicFrameLocks noChangeAspect="1"/>
          </p:cNvGraphicFramePr>
          <p:nvPr/>
        </p:nvGraphicFramePr>
        <p:xfrm>
          <a:off x="642910" y="1285667"/>
          <a:ext cx="8286808" cy="5358043"/>
        </p:xfrm>
        <a:graphic>
          <a:graphicData uri="http://schemas.openxmlformats.org/presentationml/2006/ole">
            <mc:AlternateContent xmlns:mc="http://schemas.openxmlformats.org/markup-compatibility/2006">
              <mc:Choice xmlns:v="urn:schemas-microsoft-com:vml" Requires="v">
                <p:oleObj spid="_x0000_s26633" name="Visio" r:id="rId3" imgW="10786837" imgH="7643169" progId="Visio.Drawing.11">
                  <p:embed/>
                </p:oleObj>
              </mc:Choice>
              <mc:Fallback>
                <p:oleObj name="Visio" r:id="rId3" imgW="10786837" imgH="7643169"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1285667"/>
                        <a:ext cx="8286808" cy="5358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32</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CASO: TC TELEVISIÓN</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214422"/>
            <a:ext cx="8215370" cy="707886"/>
          </a:xfrm>
          <a:prstGeom prst="rect">
            <a:avLst/>
          </a:prstGeom>
          <a:noFill/>
          <a:ln w="9525">
            <a:noFill/>
            <a:miter lim="800000"/>
            <a:headEnd/>
            <a:tailEnd/>
          </a:ln>
        </p:spPr>
        <p:txBody>
          <a:bodyPr wrap="square">
            <a:spAutoFit/>
          </a:bodyPr>
          <a:lstStyle/>
          <a:p>
            <a:pPr lvl="0" algn="just" eaLnBrk="0" fontAlgn="base" hangingPunct="0">
              <a:spcBef>
                <a:spcPct val="0"/>
              </a:spcBef>
              <a:spcAft>
                <a:spcPct val="0"/>
              </a:spcAft>
              <a:tabLst>
                <a:tab pos="450850" algn="l"/>
              </a:tabLst>
            </a:pPr>
            <a:r>
              <a:rPr lang="es-ES" sz="2000" dirty="0" smtClean="0">
                <a:solidFill>
                  <a:schemeClr val="bg1"/>
                </a:solidFill>
                <a:latin typeface="Times New Roman" pitchFamily="18" charset="0"/>
                <a:cs typeface="Times New Roman" pitchFamily="18" charset="0"/>
              </a:rPr>
              <a:t>Inversión para el cambio de transmisores TDT que deberá realizar TC televisión que ya está operando a nivel nacional.</a:t>
            </a:r>
          </a:p>
        </p:txBody>
      </p:sp>
      <p:pic>
        <p:nvPicPr>
          <p:cNvPr id="47106" name="Picture 2"/>
          <p:cNvPicPr>
            <a:picLocks noChangeAspect="1" noChangeArrowheads="1"/>
          </p:cNvPicPr>
          <p:nvPr/>
        </p:nvPicPr>
        <p:blipFill>
          <a:blip r:embed="rId2" cstate="print"/>
          <a:srcRect l="28550" t="27344" r="24231" b="9179"/>
          <a:stretch>
            <a:fillRect/>
          </a:stretch>
        </p:blipFill>
        <p:spPr bwMode="auto">
          <a:xfrm>
            <a:off x="1500166" y="1928802"/>
            <a:ext cx="6429420" cy="4500594"/>
          </a:xfrm>
          <a:prstGeom prst="rect">
            <a:avLst/>
          </a:prstGeom>
          <a:noFill/>
          <a:ln w="9525">
            <a:noFill/>
            <a:miter lim="800000"/>
            <a:headEnd/>
            <a:tailEnd/>
          </a:ln>
          <a:effectLst/>
        </p:spPr>
      </p:pic>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33</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77500" lnSpcReduction="2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CASO: TC TELEVISIÓN (inversiones Adicionales)</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214422"/>
            <a:ext cx="8215370" cy="5355312"/>
          </a:xfrm>
          <a:prstGeom prst="rect">
            <a:avLst/>
          </a:prstGeom>
          <a:noFill/>
          <a:ln w="9525">
            <a:noFill/>
            <a:miter lim="800000"/>
            <a:headEnd/>
            <a:tailEnd/>
          </a:ln>
        </p:spPr>
        <p:txBody>
          <a:bodyPr wrap="square">
            <a:spAutoFit/>
          </a:bodyPr>
          <a:lstStyle/>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Mantenimiento de las Torres, mejoras  e incremento de altura puesto que al ser la banda UHF la implementación de la TDT en el Ecuador se debe tener espacio disponible en la torre para instalar estas antenas.</a:t>
            </a:r>
          </a:p>
          <a:p>
            <a:pPr lvl="0" algn="just">
              <a:buFont typeface="Wingdings" pitchFamily="2" charset="2"/>
              <a:buChar char="ü"/>
            </a:pPr>
            <a:endParaRPr lang="es-EC" sz="8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Ampliación de caseta, cerramiento.</a:t>
            </a:r>
          </a:p>
          <a:p>
            <a:pPr lvl="0" algn="just">
              <a:buFont typeface="Wingdings" pitchFamily="2" charset="2"/>
              <a:buChar char="ü"/>
            </a:pPr>
            <a:endParaRPr lang="es-ES" sz="8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Cambio de transformadores eléctricos, acometidas eléctricas y refrigeración.</a:t>
            </a:r>
          </a:p>
          <a:p>
            <a:pPr lvl="0" algn="just">
              <a:buFont typeface="Wingdings" pitchFamily="2" charset="2"/>
              <a:buChar char="ü"/>
            </a:pPr>
            <a:endParaRPr lang="es-ES" sz="8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Instalación de una nueva plataforma satelital para el envío de señal HD y/o SD multiprogramación.</a:t>
            </a:r>
          </a:p>
          <a:p>
            <a:pPr lvl="0" algn="just">
              <a:buFont typeface="Wingdings" pitchFamily="2" charset="2"/>
              <a:buChar char="ü"/>
            </a:pPr>
            <a:endParaRPr lang="es-ES" sz="8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Servidores y conexión al internet  para proveer la interactividad solicitada y requerida.</a:t>
            </a:r>
          </a:p>
          <a:p>
            <a:pPr lvl="0" algn="just">
              <a:buFont typeface="Wingdings" pitchFamily="2" charset="2"/>
              <a:buChar char="ü"/>
            </a:pPr>
            <a:endParaRPr lang="es-EC" sz="8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Refrigeración y protecciones eléctricas.</a:t>
            </a:r>
          </a:p>
          <a:p>
            <a:pPr lvl="0" algn="just">
              <a:buFont typeface="Wingdings" pitchFamily="2" charset="2"/>
              <a:buChar char="ü"/>
            </a:pPr>
            <a:endParaRPr lang="es-EC" sz="800" dirty="0" smtClean="0">
              <a:solidFill>
                <a:schemeClr val="bg1"/>
              </a:solidFill>
              <a:latin typeface="Times New Roman" pitchFamily="18" charset="0"/>
              <a:cs typeface="Times New Roman" pitchFamily="18" charset="0"/>
            </a:endParaRPr>
          </a:p>
          <a:p>
            <a:pPr lvl="0" algn="just">
              <a:buFont typeface="Wingdings" pitchFamily="2" charset="2"/>
              <a:buChar char="ü"/>
            </a:pPr>
            <a:r>
              <a:rPr lang="es-ES" sz="2200" dirty="0" smtClean="0">
                <a:solidFill>
                  <a:schemeClr val="bg1"/>
                </a:solidFill>
                <a:latin typeface="Times New Roman" pitchFamily="18" charset="0"/>
                <a:cs typeface="Times New Roman" pitchFamily="18" charset="0"/>
              </a:rPr>
              <a:t>Incremento de cobertura de mantenimiento.</a:t>
            </a:r>
          </a:p>
          <a:p>
            <a:pPr lvl="0" algn="just">
              <a:buFont typeface="Wingdings" pitchFamily="2" charset="2"/>
              <a:buChar char="ü"/>
            </a:pPr>
            <a:endParaRPr lang="es-EC" sz="800" dirty="0" smtClean="0">
              <a:solidFill>
                <a:schemeClr val="bg1"/>
              </a:solidFill>
              <a:latin typeface="Times New Roman" pitchFamily="18" charset="0"/>
              <a:cs typeface="Times New Roman" pitchFamily="18" charset="0"/>
            </a:endParaRPr>
          </a:p>
          <a:p>
            <a:pPr algn="just">
              <a:buFont typeface="Wingdings" pitchFamily="2" charset="2"/>
              <a:buChar char="ü"/>
            </a:pPr>
            <a:r>
              <a:rPr lang="es-ES" sz="2200" dirty="0" smtClean="0">
                <a:solidFill>
                  <a:schemeClr val="bg1"/>
                </a:solidFill>
                <a:latin typeface="Times New Roman" pitchFamily="18" charset="0"/>
                <a:cs typeface="Times New Roman" pitchFamily="18" charset="0"/>
              </a:rPr>
              <a:t>Sistemas de monitoreo y telemetría.</a:t>
            </a: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34</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NEGOCIOS DE LA TDT</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6" name="Picture 5"/>
          <p:cNvPicPr>
            <a:picLocks noChangeAspect="1" noChangeArrowheads="1"/>
          </p:cNvPicPr>
          <p:nvPr/>
        </p:nvPicPr>
        <p:blipFill>
          <a:blip r:embed="rId2" cstate="print"/>
          <a:srcRect/>
          <a:stretch>
            <a:fillRect/>
          </a:stretch>
        </p:blipFill>
        <p:spPr bwMode="auto">
          <a:xfrm>
            <a:off x="285720" y="1285860"/>
            <a:ext cx="8500768" cy="3367846"/>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a:stretch>
            <a:fillRect/>
          </a:stretch>
        </p:blipFill>
        <p:spPr bwMode="auto">
          <a:xfrm>
            <a:off x="214282" y="4786322"/>
            <a:ext cx="3540296" cy="1247726"/>
          </a:xfrm>
          <a:prstGeom prst="rect">
            <a:avLst/>
          </a:prstGeom>
          <a:noFill/>
          <a:ln w="9525">
            <a:noFill/>
            <a:miter lim="800000"/>
            <a:headEnd/>
            <a:tailEnd/>
          </a:ln>
          <a:effectLst/>
        </p:spPr>
      </p:pic>
      <p:sp>
        <p:nvSpPr>
          <p:cNvPr id="9"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35</a:t>
            </a:fld>
            <a:endParaRPr lang="es-EC" b="1" dirty="0">
              <a:solidFill>
                <a:schemeClr val="bg1"/>
              </a:solidFill>
            </a:endParaRPr>
          </a:p>
        </p:txBody>
      </p:sp>
      <p:sp>
        <p:nvSpPr>
          <p:cNvPr id="10"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RECOMENDACIÓN DE DESPLIEGUE DE TDT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Rectangle 4"/>
          <p:cNvSpPr>
            <a:spLocks noChangeArrowheads="1"/>
          </p:cNvSpPr>
          <p:nvPr/>
        </p:nvSpPr>
        <p:spPr bwMode="auto">
          <a:xfrm>
            <a:off x="1382690" y="2090721"/>
            <a:ext cx="7072312" cy="830262"/>
          </a:xfrm>
          <a:prstGeom prst="rect">
            <a:avLst/>
          </a:prstGeom>
          <a:noFill/>
          <a:ln w="9525">
            <a:noFill/>
            <a:miter lim="800000"/>
            <a:headEnd/>
            <a:tailEnd/>
          </a:ln>
        </p:spPr>
        <p:txBody>
          <a:bodyPr anchor="ctr">
            <a:spAutoFit/>
          </a:bodyPr>
          <a:lstStyle/>
          <a:p>
            <a:r>
              <a:rPr lang="en-US" sz="4800" b="1">
                <a:solidFill>
                  <a:schemeClr val="bg1"/>
                </a:solidFill>
                <a:latin typeface="Times New Roman" pitchFamily="18" charset="0"/>
                <a:cs typeface="Times New Roman" pitchFamily="18" charset="0"/>
              </a:rPr>
              <a:t> </a:t>
            </a:r>
          </a:p>
        </p:txBody>
      </p:sp>
      <p:pic>
        <p:nvPicPr>
          <p:cNvPr id="9" name="Picture 4"/>
          <p:cNvPicPr>
            <a:picLocks noChangeAspect="1" noChangeArrowheads="1"/>
          </p:cNvPicPr>
          <p:nvPr/>
        </p:nvPicPr>
        <p:blipFill>
          <a:blip r:embed="rId2" cstate="print"/>
          <a:srcRect/>
          <a:stretch>
            <a:fillRect/>
          </a:stretch>
        </p:blipFill>
        <p:spPr bwMode="auto">
          <a:xfrm>
            <a:off x="0" y="1214422"/>
            <a:ext cx="4786314" cy="5410546"/>
          </a:xfrm>
          <a:prstGeom prst="rect">
            <a:avLst/>
          </a:prstGeom>
          <a:noFill/>
          <a:ln w="9525">
            <a:noFill/>
            <a:miter lim="800000"/>
            <a:headEnd/>
            <a:tailEnd/>
          </a:ln>
        </p:spPr>
      </p:pic>
      <p:sp>
        <p:nvSpPr>
          <p:cNvPr id="10" name="Rectangle 3"/>
          <p:cNvSpPr>
            <a:spLocks noChangeArrowheads="1"/>
          </p:cNvSpPr>
          <p:nvPr/>
        </p:nvSpPr>
        <p:spPr bwMode="auto">
          <a:xfrm>
            <a:off x="5143504" y="2071678"/>
            <a:ext cx="3786214" cy="1214446"/>
          </a:xfrm>
          <a:prstGeom prst="rect">
            <a:avLst/>
          </a:prstGeom>
          <a:noFill/>
          <a:ln w="9525">
            <a:solidFill>
              <a:schemeClr val="tx1"/>
            </a:solidFill>
            <a:miter lim="800000"/>
            <a:headEnd/>
            <a:tailEnd/>
          </a:ln>
        </p:spPr>
        <p:txBody>
          <a:bodyPr/>
          <a:lstStyle/>
          <a:p>
            <a:pPr algn="just" eaLnBrk="1" hangingPunct="1">
              <a:spcBef>
                <a:spcPct val="20000"/>
              </a:spcBef>
              <a:buClr>
                <a:schemeClr val="bg2"/>
              </a:buClr>
              <a:buSzPct val="75000"/>
              <a:buFont typeface="Arial" pitchFamily="34" charset="0"/>
              <a:buChar char="•"/>
            </a:pPr>
            <a:r>
              <a:rPr lang="es-MX" sz="2400" dirty="0" smtClean="0">
                <a:solidFill>
                  <a:schemeClr val="bg1"/>
                </a:solidFill>
                <a:latin typeface="Times New Roman" pitchFamily="18" charset="0"/>
                <a:cs typeface="Times New Roman" pitchFamily="18" charset="0"/>
                <a:sym typeface="Symbol" pitchFamily="18" charset="2"/>
              </a:rPr>
              <a:t> Ciudades </a:t>
            </a:r>
            <a:r>
              <a:rPr lang="es-MX" sz="2400" dirty="0">
                <a:solidFill>
                  <a:schemeClr val="bg1"/>
                </a:solidFill>
                <a:latin typeface="Times New Roman" pitchFamily="18" charset="0"/>
                <a:cs typeface="Times New Roman" pitchFamily="18" charset="0"/>
                <a:sym typeface="Symbol" pitchFamily="18" charset="2"/>
              </a:rPr>
              <a:t>de más de 500.000 habitantes </a:t>
            </a:r>
            <a:r>
              <a:rPr lang="es-MX" sz="2400" dirty="0" smtClean="0">
                <a:solidFill>
                  <a:schemeClr val="bg1"/>
                </a:solidFill>
                <a:latin typeface="Times New Roman" pitchFamily="18" charset="0"/>
                <a:cs typeface="Times New Roman" pitchFamily="18" charset="0"/>
                <a:sym typeface="Symbol" pitchFamily="18" charset="2"/>
              </a:rPr>
              <a:t>(al menos Quito, Guayaquil y Cuenca)</a:t>
            </a: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None/>
            </a:pPr>
            <a:endParaRPr lang="es-MX" sz="20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algn="just" eaLnBrk="1" hangingPunct="1">
              <a:spcBef>
                <a:spcPct val="20000"/>
              </a:spcBef>
              <a:buClr>
                <a:schemeClr val="bg2"/>
              </a:buClr>
              <a:buSzPct val="75000"/>
              <a:buFont typeface="Wingdings" pitchFamily="2" charset="2"/>
              <a:buNone/>
            </a:pPr>
            <a:endParaRPr lang="es-MX" sz="2800" dirty="0">
              <a:solidFill>
                <a:schemeClr val="bg1"/>
              </a:solidFill>
              <a:latin typeface="Times New Roman" pitchFamily="18" charset="0"/>
              <a:cs typeface="Times New Roman" pitchFamily="18" charset="0"/>
              <a:sym typeface="Symbol" pitchFamily="18" charset="2"/>
            </a:endParaRPr>
          </a:p>
        </p:txBody>
      </p:sp>
      <p:sp>
        <p:nvSpPr>
          <p:cNvPr id="11" name="Rectangle 6"/>
          <p:cNvSpPr>
            <a:spLocks noChangeArrowheads="1"/>
          </p:cNvSpPr>
          <p:nvPr/>
        </p:nvSpPr>
        <p:spPr bwMode="auto">
          <a:xfrm>
            <a:off x="3000364" y="1000108"/>
            <a:ext cx="5857916" cy="785818"/>
          </a:xfrm>
          <a:prstGeom prst="rect">
            <a:avLst/>
          </a:prstGeom>
          <a:noFill/>
          <a:ln w="9525">
            <a:noFill/>
            <a:miter lim="800000"/>
            <a:headEnd/>
            <a:tailEnd/>
          </a:ln>
        </p:spPr>
        <p:txBody>
          <a:bodyPr anchor="ctr"/>
          <a:lstStyle/>
          <a:p>
            <a:pPr algn="ctr"/>
            <a:r>
              <a:rPr lang="es-EC" sz="2800" dirty="0">
                <a:solidFill>
                  <a:schemeClr val="bg1"/>
                </a:solidFill>
                <a:latin typeface="Times New Roman" pitchFamily="18" charset="0"/>
                <a:cs typeface="Times New Roman" pitchFamily="18" charset="0"/>
              </a:rPr>
              <a:t>IMPLEMENTACIÓN: FASE 1</a:t>
            </a:r>
            <a:endParaRPr lang="es-ES" sz="2800" dirty="0">
              <a:solidFill>
                <a:schemeClr val="bg1"/>
              </a:solidFill>
              <a:latin typeface="Times New Roman" pitchFamily="18" charset="0"/>
              <a:cs typeface="Times New Roman" pitchFamily="18" charset="0"/>
            </a:endParaRPr>
          </a:p>
        </p:txBody>
      </p:sp>
      <p:sp>
        <p:nvSpPr>
          <p:cNvPr id="12"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36</a:t>
            </a:fld>
            <a:endParaRPr lang="es-EC" b="1" dirty="0">
              <a:solidFill>
                <a:schemeClr val="bg1"/>
              </a:solidFill>
            </a:endParaRPr>
          </a:p>
        </p:txBody>
      </p:sp>
      <p:sp>
        <p:nvSpPr>
          <p:cNvPr id="13"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RECOMENDACIONES DE DESPLIEGUE DE TDT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Rectangle 4"/>
          <p:cNvSpPr>
            <a:spLocks noChangeArrowheads="1"/>
          </p:cNvSpPr>
          <p:nvPr/>
        </p:nvSpPr>
        <p:spPr bwMode="auto">
          <a:xfrm>
            <a:off x="1382690" y="2090721"/>
            <a:ext cx="7072312" cy="830262"/>
          </a:xfrm>
          <a:prstGeom prst="rect">
            <a:avLst/>
          </a:prstGeom>
          <a:noFill/>
          <a:ln w="9525">
            <a:noFill/>
            <a:miter lim="800000"/>
            <a:headEnd/>
            <a:tailEnd/>
          </a:ln>
        </p:spPr>
        <p:txBody>
          <a:bodyPr anchor="ctr">
            <a:spAutoFit/>
          </a:bodyPr>
          <a:lstStyle/>
          <a:p>
            <a:r>
              <a:rPr lang="en-US" sz="4800" b="1">
                <a:solidFill>
                  <a:schemeClr val="bg1"/>
                </a:solidFill>
                <a:latin typeface="Times New Roman" pitchFamily="18" charset="0"/>
                <a:cs typeface="Times New Roman" pitchFamily="18" charset="0"/>
              </a:rPr>
              <a:t> </a:t>
            </a:r>
          </a:p>
        </p:txBody>
      </p:sp>
      <p:pic>
        <p:nvPicPr>
          <p:cNvPr id="9" name="Picture 4"/>
          <p:cNvPicPr>
            <a:picLocks noChangeAspect="1" noChangeArrowheads="1"/>
          </p:cNvPicPr>
          <p:nvPr/>
        </p:nvPicPr>
        <p:blipFill>
          <a:blip r:embed="rId2" cstate="print"/>
          <a:srcRect/>
          <a:stretch>
            <a:fillRect/>
          </a:stretch>
        </p:blipFill>
        <p:spPr bwMode="auto">
          <a:xfrm>
            <a:off x="57151" y="1249347"/>
            <a:ext cx="4722812" cy="5338762"/>
          </a:xfrm>
          <a:prstGeom prst="rect">
            <a:avLst/>
          </a:prstGeom>
          <a:noFill/>
          <a:ln w="9525">
            <a:noFill/>
            <a:miter lim="800000"/>
            <a:headEnd/>
            <a:tailEnd/>
          </a:ln>
        </p:spPr>
      </p:pic>
      <p:pic>
        <p:nvPicPr>
          <p:cNvPr id="10" name="Picture 7"/>
          <p:cNvPicPr>
            <a:picLocks noChangeAspect="1" noChangeArrowheads="1"/>
          </p:cNvPicPr>
          <p:nvPr/>
        </p:nvPicPr>
        <p:blipFill>
          <a:blip r:embed="rId3" cstate="print"/>
          <a:srcRect/>
          <a:stretch>
            <a:fillRect/>
          </a:stretch>
        </p:blipFill>
        <p:spPr bwMode="auto">
          <a:xfrm>
            <a:off x="0" y="1214422"/>
            <a:ext cx="4779963" cy="5373687"/>
          </a:xfrm>
          <a:prstGeom prst="rect">
            <a:avLst/>
          </a:prstGeom>
          <a:noFill/>
          <a:ln w="9525">
            <a:noFill/>
            <a:miter lim="800000"/>
            <a:headEnd/>
            <a:tailEnd/>
          </a:ln>
        </p:spPr>
      </p:pic>
      <p:sp>
        <p:nvSpPr>
          <p:cNvPr id="11" name="Rectangle 3"/>
          <p:cNvSpPr>
            <a:spLocks noChangeArrowheads="1"/>
          </p:cNvSpPr>
          <p:nvPr/>
        </p:nvSpPr>
        <p:spPr bwMode="auto">
          <a:xfrm>
            <a:off x="5214942" y="2571745"/>
            <a:ext cx="3571900" cy="1214446"/>
          </a:xfrm>
          <a:prstGeom prst="rect">
            <a:avLst/>
          </a:prstGeom>
          <a:noFill/>
          <a:ln w="9525">
            <a:solidFill>
              <a:schemeClr val="tx1"/>
            </a:solidFill>
            <a:miter lim="800000"/>
            <a:headEnd/>
            <a:tailEnd/>
          </a:ln>
        </p:spPr>
        <p:txBody>
          <a:bodyPr/>
          <a:lstStyle/>
          <a:p>
            <a:pPr algn="just" eaLnBrk="1" hangingPunct="1">
              <a:spcBef>
                <a:spcPct val="20000"/>
              </a:spcBef>
              <a:buClr>
                <a:schemeClr val="bg2"/>
              </a:buClr>
              <a:buSzPct val="75000"/>
              <a:buFont typeface="Arial" pitchFamily="34" charset="0"/>
              <a:buChar char="•"/>
            </a:pPr>
            <a:r>
              <a:rPr lang="es-MX" sz="2400" dirty="0" smtClean="0">
                <a:solidFill>
                  <a:schemeClr val="bg1"/>
                </a:solidFill>
                <a:latin typeface="Times New Roman" pitchFamily="18" charset="0"/>
                <a:cs typeface="Times New Roman" pitchFamily="18" charset="0"/>
                <a:sym typeface="Symbol" pitchFamily="18" charset="2"/>
              </a:rPr>
              <a:t> </a:t>
            </a:r>
            <a:r>
              <a:rPr lang="es-ES" sz="2400" dirty="0">
                <a:solidFill>
                  <a:schemeClr val="bg1"/>
                </a:solidFill>
                <a:latin typeface="Times New Roman" pitchFamily="18" charset="0"/>
                <a:cs typeface="Times New Roman" pitchFamily="18" charset="0"/>
                <a:sym typeface="Symbol" pitchFamily="18" charset="2"/>
              </a:rPr>
              <a:t>Ciudades con población entre 150.000 y 500.000 habitantes</a:t>
            </a: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None/>
            </a:pPr>
            <a:endParaRPr lang="es-MX" sz="20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marL="400050" lvl="1" algn="just" eaLnBrk="1" hangingPunct="1">
              <a:spcBef>
                <a:spcPct val="20000"/>
              </a:spcBef>
              <a:buClr>
                <a:schemeClr val="accent2"/>
              </a:buClr>
              <a:buSzPct val="80000"/>
              <a:buFont typeface="Wingdings" pitchFamily="2" charset="2"/>
              <a:buChar char="¨"/>
            </a:pPr>
            <a:endParaRPr lang="es-MX" sz="2400" dirty="0">
              <a:solidFill>
                <a:schemeClr val="bg1"/>
              </a:solidFill>
              <a:latin typeface="Times New Roman" pitchFamily="18" charset="0"/>
              <a:cs typeface="Times New Roman" pitchFamily="18" charset="0"/>
              <a:sym typeface="Symbol" pitchFamily="18" charset="2"/>
            </a:endParaRPr>
          </a:p>
          <a:p>
            <a:pPr algn="just" eaLnBrk="1" hangingPunct="1">
              <a:spcBef>
                <a:spcPct val="20000"/>
              </a:spcBef>
              <a:buClr>
                <a:schemeClr val="bg2"/>
              </a:buClr>
              <a:buSzPct val="75000"/>
              <a:buFont typeface="Wingdings" pitchFamily="2" charset="2"/>
              <a:buNone/>
            </a:pPr>
            <a:endParaRPr lang="es-MX" sz="2800" dirty="0">
              <a:solidFill>
                <a:schemeClr val="bg1"/>
              </a:solidFill>
              <a:latin typeface="Times New Roman" pitchFamily="18" charset="0"/>
              <a:cs typeface="Times New Roman" pitchFamily="18" charset="0"/>
              <a:sym typeface="Symbol" pitchFamily="18" charset="2"/>
            </a:endParaRPr>
          </a:p>
        </p:txBody>
      </p:sp>
      <p:sp>
        <p:nvSpPr>
          <p:cNvPr id="12" name="11 CuadroTexto"/>
          <p:cNvSpPr txBox="1"/>
          <p:nvPr/>
        </p:nvSpPr>
        <p:spPr>
          <a:xfrm>
            <a:off x="3286116" y="1142984"/>
            <a:ext cx="5643602" cy="523220"/>
          </a:xfrm>
          <a:prstGeom prst="rect">
            <a:avLst/>
          </a:prstGeom>
          <a:noFill/>
        </p:spPr>
        <p:txBody>
          <a:bodyPr wrap="square" rtlCol="0">
            <a:spAutoFit/>
          </a:bodyPr>
          <a:lstStyle/>
          <a:p>
            <a:pPr algn="ctr"/>
            <a:r>
              <a:rPr lang="es-EC" sz="2800" dirty="0" smtClean="0">
                <a:solidFill>
                  <a:schemeClr val="bg1"/>
                </a:solidFill>
                <a:latin typeface="Times New Roman" pitchFamily="18" charset="0"/>
                <a:cs typeface="Times New Roman" pitchFamily="18" charset="0"/>
              </a:rPr>
              <a:t>IMPLEMENTACIÓN: FASE 2</a:t>
            </a:r>
            <a:endParaRPr lang="es-EC" sz="2800" dirty="0">
              <a:solidFill>
                <a:schemeClr val="bg1"/>
              </a:solidFill>
              <a:latin typeface="Times New Roman" pitchFamily="18" charset="0"/>
              <a:cs typeface="Times New Roman" pitchFamily="18" charset="0"/>
            </a:endParaRPr>
          </a:p>
        </p:txBody>
      </p:sp>
      <p:sp>
        <p:nvSpPr>
          <p:cNvPr id="13"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37</a:t>
            </a:fld>
            <a:endParaRPr lang="es-EC" b="1" dirty="0">
              <a:solidFill>
                <a:schemeClr val="bg1"/>
              </a:solidFill>
            </a:endParaRPr>
          </a:p>
        </p:txBody>
      </p:sp>
      <p:sp>
        <p:nvSpPr>
          <p:cNvPr id="14"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p>
            <a:pPr lvl="0">
              <a:spcBef>
                <a:spcPct val="0"/>
              </a:spcBef>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RECOMENDACIÓN DE DESPLIEGUE DE TDT (3)</a:t>
            </a:r>
            <a:endParaRPr lang="es-EC"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ndParaRPr>
          </a:p>
        </p:txBody>
      </p:sp>
      <p:sp>
        <p:nvSpPr>
          <p:cNvPr id="10" name="Rectangle 4"/>
          <p:cNvSpPr>
            <a:spLocks noChangeArrowheads="1"/>
          </p:cNvSpPr>
          <p:nvPr/>
        </p:nvSpPr>
        <p:spPr bwMode="auto">
          <a:xfrm>
            <a:off x="1382690" y="2090721"/>
            <a:ext cx="7072312" cy="830262"/>
          </a:xfrm>
          <a:prstGeom prst="rect">
            <a:avLst/>
          </a:prstGeom>
          <a:noFill/>
          <a:ln w="9525">
            <a:noFill/>
            <a:miter lim="800000"/>
            <a:headEnd/>
            <a:tailEnd/>
          </a:ln>
        </p:spPr>
        <p:txBody>
          <a:bodyPr anchor="ctr">
            <a:spAutoFit/>
          </a:bodyPr>
          <a:lstStyle/>
          <a:p>
            <a:r>
              <a:rPr lang="en-US" sz="4800" b="1">
                <a:solidFill>
                  <a:schemeClr val="bg1"/>
                </a:solidFill>
              </a:rPr>
              <a:t> </a:t>
            </a:r>
          </a:p>
        </p:txBody>
      </p:sp>
      <p:pic>
        <p:nvPicPr>
          <p:cNvPr id="11" name="Picture 8"/>
          <p:cNvPicPr>
            <a:picLocks noChangeAspect="1" noChangeArrowheads="1"/>
          </p:cNvPicPr>
          <p:nvPr/>
        </p:nvPicPr>
        <p:blipFill>
          <a:blip r:embed="rId2" cstate="print"/>
          <a:srcRect/>
          <a:stretch>
            <a:fillRect/>
          </a:stretch>
        </p:blipFill>
        <p:spPr bwMode="auto">
          <a:xfrm>
            <a:off x="0" y="1285860"/>
            <a:ext cx="4786314" cy="5287616"/>
          </a:xfrm>
          <a:prstGeom prst="rect">
            <a:avLst/>
          </a:prstGeom>
          <a:noFill/>
          <a:ln w="9525">
            <a:noFill/>
            <a:miter lim="800000"/>
            <a:headEnd/>
            <a:tailEnd/>
          </a:ln>
        </p:spPr>
      </p:pic>
      <p:sp>
        <p:nvSpPr>
          <p:cNvPr id="12" name="Rectangle 3"/>
          <p:cNvSpPr>
            <a:spLocks noChangeArrowheads="1"/>
          </p:cNvSpPr>
          <p:nvPr/>
        </p:nvSpPr>
        <p:spPr bwMode="auto">
          <a:xfrm>
            <a:off x="5143504" y="2571744"/>
            <a:ext cx="3741740" cy="1382712"/>
          </a:xfrm>
          <a:prstGeom prst="rect">
            <a:avLst/>
          </a:prstGeom>
          <a:noFill/>
          <a:ln w="9525">
            <a:solidFill>
              <a:schemeClr val="tx1"/>
            </a:solidFill>
            <a:miter lim="800000"/>
            <a:headEnd/>
            <a:tailEnd/>
          </a:ln>
        </p:spPr>
        <p:txBody>
          <a:bodyPr/>
          <a:lstStyle/>
          <a:p>
            <a:pPr algn="just" eaLnBrk="1" hangingPunct="1">
              <a:spcBef>
                <a:spcPct val="20000"/>
              </a:spcBef>
              <a:buClr>
                <a:schemeClr val="bg2"/>
              </a:buClr>
              <a:buSzPct val="75000"/>
              <a:buFont typeface="Arial" pitchFamily="34" charset="0"/>
              <a:buChar char="•"/>
            </a:pPr>
            <a:r>
              <a:rPr lang="es-EC" sz="2400" dirty="0">
                <a:solidFill>
                  <a:schemeClr val="bg1"/>
                </a:solidFill>
                <a:sym typeface="Symbol" pitchFamily="18" charset="2"/>
              </a:rPr>
              <a:t>Ciudades con población  entre 50.000 y 150.000 habitantes</a:t>
            </a:r>
            <a:r>
              <a:rPr lang="es-ES" sz="2800" dirty="0">
                <a:solidFill>
                  <a:schemeClr val="bg1"/>
                </a:solidFill>
                <a:sym typeface="Symbol" pitchFamily="18" charset="2"/>
              </a:rPr>
              <a:t> </a:t>
            </a:r>
            <a:endParaRPr lang="es-MX" sz="2000" dirty="0">
              <a:solidFill>
                <a:schemeClr val="bg1"/>
              </a:solidFill>
              <a:sym typeface="Symbol" pitchFamily="18" charset="2"/>
            </a:endParaRPr>
          </a:p>
        </p:txBody>
      </p:sp>
      <p:sp>
        <p:nvSpPr>
          <p:cNvPr id="13" name="12 CuadroTexto"/>
          <p:cNvSpPr txBox="1"/>
          <p:nvPr/>
        </p:nvSpPr>
        <p:spPr>
          <a:xfrm>
            <a:off x="3286116" y="1142984"/>
            <a:ext cx="5643602" cy="523220"/>
          </a:xfrm>
          <a:prstGeom prst="rect">
            <a:avLst/>
          </a:prstGeom>
          <a:noFill/>
        </p:spPr>
        <p:txBody>
          <a:bodyPr wrap="square" rtlCol="0">
            <a:spAutoFit/>
          </a:bodyPr>
          <a:lstStyle/>
          <a:p>
            <a:pPr algn="ctr"/>
            <a:r>
              <a:rPr lang="es-EC" sz="2800" dirty="0" smtClean="0">
                <a:solidFill>
                  <a:schemeClr val="bg1"/>
                </a:solidFill>
              </a:rPr>
              <a:t>IMPLEMENTACIÓN: FASE 3</a:t>
            </a:r>
            <a:endParaRPr lang="es-EC" sz="2800" dirty="0">
              <a:solidFill>
                <a:schemeClr val="bg1"/>
              </a:solidFill>
            </a:endParaRPr>
          </a:p>
        </p:txBody>
      </p:sp>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38</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p>
            <a:pPr lvl="0">
              <a:spcBef>
                <a:spcPct val="0"/>
              </a:spcBef>
              <a:defRPr/>
            </a:pPr>
            <a:r>
              <a:rPr lang="es-EC" sz="28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RECOMENDACIÓN DE DESPLIEGUE DE TDT (4)</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Rectangle 4"/>
          <p:cNvSpPr>
            <a:spLocks noChangeArrowheads="1"/>
          </p:cNvSpPr>
          <p:nvPr/>
        </p:nvSpPr>
        <p:spPr bwMode="auto">
          <a:xfrm>
            <a:off x="1382690" y="2090721"/>
            <a:ext cx="7072312" cy="830262"/>
          </a:xfrm>
          <a:prstGeom prst="rect">
            <a:avLst/>
          </a:prstGeom>
          <a:noFill/>
          <a:ln w="9525">
            <a:noFill/>
            <a:miter lim="800000"/>
            <a:headEnd/>
            <a:tailEnd/>
          </a:ln>
        </p:spPr>
        <p:txBody>
          <a:bodyPr anchor="ctr">
            <a:spAutoFit/>
          </a:bodyPr>
          <a:lstStyle/>
          <a:p>
            <a:r>
              <a:rPr lang="en-US" sz="4800" b="1">
                <a:solidFill>
                  <a:schemeClr val="bg1"/>
                </a:solidFill>
                <a:latin typeface="Times New Roman" pitchFamily="18" charset="0"/>
                <a:cs typeface="Times New Roman" pitchFamily="18" charset="0"/>
              </a:rPr>
              <a:t> </a:t>
            </a:r>
          </a:p>
        </p:txBody>
      </p:sp>
      <p:pic>
        <p:nvPicPr>
          <p:cNvPr id="9" name="Picture 5"/>
          <p:cNvPicPr>
            <a:picLocks noChangeAspect="1" noChangeArrowheads="1"/>
          </p:cNvPicPr>
          <p:nvPr/>
        </p:nvPicPr>
        <p:blipFill>
          <a:blip r:embed="rId2" cstate="print"/>
          <a:srcRect/>
          <a:stretch>
            <a:fillRect/>
          </a:stretch>
        </p:blipFill>
        <p:spPr bwMode="auto">
          <a:xfrm>
            <a:off x="142844" y="1564863"/>
            <a:ext cx="4444625" cy="4864509"/>
          </a:xfrm>
          <a:prstGeom prst="rect">
            <a:avLst/>
          </a:prstGeom>
          <a:noFill/>
          <a:ln w="9525">
            <a:noFill/>
            <a:miter lim="800000"/>
            <a:headEnd/>
            <a:tailEnd/>
          </a:ln>
        </p:spPr>
      </p:pic>
      <p:sp>
        <p:nvSpPr>
          <p:cNvPr id="10" name="Rectangle 3"/>
          <p:cNvSpPr>
            <a:spLocks noChangeArrowheads="1"/>
          </p:cNvSpPr>
          <p:nvPr/>
        </p:nvSpPr>
        <p:spPr bwMode="auto">
          <a:xfrm>
            <a:off x="5000628" y="1785926"/>
            <a:ext cx="3857652" cy="928694"/>
          </a:xfrm>
          <a:prstGeom prst="rect">
            <a:avLst/>
          </a:prstGeom>
          <a:noFill/>
          <a:ln w="9525">
            <a:solidFill>
              <a:schemeClr val="tx1"/>
            </a:solidFill>
            <a:miter lim="800000"/>
            <a:headEnd/>
            <a:tailEnd/>
          </a:ln>
        </p:spPr>
        <p:txBody>
          <a:bodyPr/>
          <a:lstStyle/>
          <a:p>
            <a:pPr algn="just" eaLnBrk="1" hangingPunct="1">
              <a:spcBef>
                <a:spcPct val="20000"/>
              </a:spcBef>
              <a:buClr>
                <a:schemeClr val="bg2"/>
              </a:buClr>
              <a:buSzPct val="75000"/>
              <a:buFont typeface="Arial" pitchFamily="34" charset="0"/>
              <a:buChar char="•"/>
            </a:pPr>
            <a:r>
              <a:rPr lang="es-EC" sz="2400" dirty="0">
                <a:solidFill>
                  <a:schemeClr val="bg1"/>
                </a:solidFill>
                <a:latin typeface="Times New Roman" pitchFamily="18" charset="0"/>
                <a:cs typeface="Times New Roman" pitchFamily="18" charset="0"/>
                <a:sym typeface="Symbol" pitchFamily="18" charset="2"/>
              </a:rPr>
              <a:t>Resto del </a:t>
            </a:r>
            <a:r>
              <a:rPr lang="es-EC" sz="2400" dirty="0" smtClean="0">
                <a:solidFill>
                  <a:schemeClr val="bg1"/>
                </a:solidFill>
                <a:latin typeface="Times New Roman" pitchFamily="18" charset="0"/>
                <a:cs typeface="Times New Roman" pitchFamily="18" charset="0"/>
                <a:sym typeface="Symbol" pitchFamily="18" charset="2"/>
              </a:rPr>
              <a:t>país ( 6 AÑOS)</a:t>
            </a:r>
            <a:endParaRPr lang="es-MX" sz="2000" dirty="0">
              <a:solidFill>
                <a:schemeClr val="bg1"/>
              </a:solidFill>
              <a:latin typeface="Times New Roman" pitchFamily="18" charset="0"/>
              <a:cs typeface="Times New Roman" pitchFamily="18" charset="0"/>
              <a:sym typeface="Symbol" pitchFamily="18" charset="2"/>
            </a:endParaRPr>
          </a:p>
          <a:p>
            <a:pPr algn="just" eaLnBrk="1" hangingPunct="1">
              <a:spcBef>
                <a:spcPct val="20000"/>
              </a:spcBef>
              <a:buClr>
                <a:schemeClr val="bg2"/>
              </a:buClr>
              <a:buSzPct val="75000"/>
              <a:buFont typeface="Arial" pitchFamily="34" charset="0"/>
              <a:buChar char="•"/>
            </a:pPr>
            <a:r>
              <a:rPr lang="es-MX" sz="2400" dirty="0" smtClean="0">
                <a:solidFill>
                  <a:schemeClr val="bg1"/>
                </a:solidFill>
                <a:latin typeface="Times New Roman" pitchFamily="18" charset="0"/>
                <a:cs typeface="Times New Roman" pitchFamily="18" charset="0"/>
                <a:sym typeface="Symbol" pitchFamily="18" charset="2"/>
              </a:rPr>
              <a:t>Apagón Analógico</a:t>
            </a:r>
            <a:endParaRPr lang="es-MX" sz="2800" dirty="0">
              <a:solidFill>
                <a:schemeClr val="bg1"/>
              </a:solidFill>
              <a:latin typeface="Times New Roman" pitchFamily="18" charset="0"/>
              <a:cs typeface="Times New Roman" pitchFamily="18" charset="0"/>
              <a:sym typeface="Symbol" pitchFamily="18" charset="2"/>
            </a:endParaRPr>
          </a:p>
        </p:txBody>
      </p:sp>
      <p:sp>
        <p:nvSpPr>
          <p:cNvPr id="11" name="10 CuadroTexto"/>
          <p:cNvSpPr txBox="1"/>
          <p:nvPr/>
        </p:nvSpPr>
        <p:spPr>
          <a:xfrm>
            <a:off x="3286116" y="1142984"/>
            <a:ext cx="5643602" cy="523220"/>
          </a:xfrm>
          <a:prstGeom prst="rect">
            <a:avLst/>
          </a:prstGeom>
          <a:noFill/>
        </p:spPr>
        <p:txBody>
          <a:bodyPr wrap="square" rtlCol="0">
            <a:spAutoFit/>
          </a:bodyPr>
          <a:lstStyle/>
          <a:p>
            <a:pPr algn="ctr"/>
            <a:r>
              <a:rPr lang="es-EC" sz="2800" dirty="0" smtClean="0">
                <a:solidFill>
                  <a:schemeClr val="bg1"/>
                </a:solidFill>
                <a:latin typeface="Times New Roman" pitchFamily="18" charset="0"/>
                <a:cs typeface="Times New Roman" pitchFamily="18" charset="0"/>
              </a:rPr>
              <a:t>FASE 4: APAGÓN ANALÓGICO</a:t>
            </a:r>
            <a:endParaRPr lang="es-EC" sz="2800" dirty="0">
              <a:solidFill>
                <a:schemeClr val="bg1"/>
              </a:solidFill>
              <a:latin typeface="Times New Roman" pitchFamily="18" charset="0"/>
              <a:cs typeface="Times New Roman" pitchFamily="18" charset="0"/>
            </a:endParaRPr>
          </a:p>
        </p:txBody>
      </p:sp>
      <p:pic>
        <p:nvPicPr>
          <p:cNvPr id="12" name="Picture 4" descr="C:\Users\Christopher\Desktop\ENB SHOW 2011\Web\imagenes\slider-3.png">
            <a:hlinkClick r:id="rId3"/>
          </p:cNvPr>
          <p:cNvPicPr>
            <a:picLocks noChangeAspect="1" noChangeArrowheads="1"/>
          </p:cNvPicPr>
          <p:nvPr/>
        </p:nvPicPr>
        <p:blipFill>
          <a:blip r:embed="rId4" cstate="print"/>
          <a:srcRect/>
          <a:stretch>
            <a:fillRect/>
          </a:stretch>
        </p:blipFill>
        <p:spPr bwMode="auto">
          <a:xfrm>
            <a:off x="5286381" y="2857496"/>
            <a:ext cx="3259652" cy="3592778"/>
          </a:xfrm>
          <a:prstGeom prst="rect">
            <a:avLst/>
          </a:prstGeom>
          <a:noFill/>
          <a:ln w="9525">
            <a:noFill/>
            <a:miter lim="800000"/>
            <a:headEnd/>
            <a:tailEnd/>
          </a:ln>
        </p:spPr>
      </p:pic>
      <p:sp>
        <p:nvSpPr>
          <p:cNvPr id="13"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39</a:t>
            </a:fld>
            <a:endParaRPr lang="es-EC" b="1" dirty="0">
              <a:solidFill>
                <a:schemeClr val="bg1"/>
              </a:solidFill>
            </a:endParaRPr>
          </a:p>
        </p:txBody>
      </p:sp>
      <p:sp>
        <p:nvSpPr>
          <p:cNvPr id="14"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472" y="714356"/>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MODELO DE LA COMUNICACIÓN</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graphicFrame>
        <p:nvGraphicFramePr>
          <p:cNvPr id="1026" name="Object 2"/>
          <p:cNvGraphicFramePr>
            <a:graphicFrameLocks noChangeAspect="1"/>
          </p:cNvGraphicFramePr>
          <p:nvPr/>
        </p:nvGraphicFramePr>
        <p:xfrm>
          <a:off x="357158" y="2357430"/>
          <a:ext cx="8220075" cy="3714750"/>
        </p:xfrm>
        <a:graphic>
          <a:graphicData uri="http://schemas.openxmlformats.org/presentationml/2006/ole">
            <mc:AlternateContent xmlns:mc="http://schemas.openxmlformats.org/markup-compatibility/2006">
              <mc:Choice xmlns:v="urn:schemas-microsoft-com:vml" Requires="v">
                <p:oleObj spid="_x0000_s1032" r:id="rId3" imgW="7984851" imgH="3610901" progId="Visio.Drawing.11">
                  <p:embed/>
                </p:oleObj>
              </mc:Choice>
              <mc:Fallback>
                <p:oleObj r:id="rId3" imgW="7984851" imgH="361090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2357430"/>
                        <a:ext cx="8220075"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3 Rectángulo"/>
          <p:cNvSpPr/>
          <p:nvPr/>
        </p:nvSpPr>
        <p:spPr>
          <a:xfrm>
            <a:off x="428596" y="1357298"/>
            <a:ext cx="8215370" cy="707886"/>
          </a:xfrm>
          <a:prstGeom prst="rect">
            <a:avLst/>
          </a:prstGeom>
        </p:spPr>
        <p:txBody>
          <a:bodyPr wrap="square">
            <a:spAutoFit/>
          </a:bodyPr>
          <a:lstStyle/>
          <a:p>
            <a:pPr algn="just"/>
            <a:r>
              <a:rPr lang="es-EC" sz="2000" dirty="0" smtClean="0">
                <a:solidFill>
                  <a:schemeClr val="bg1"/>
                </a:solidFill>
                <a:latin typeface="Times New Roman" pitchFamily="18" charset="0"/>
                <a:cs typeface="Times New Roman" pitchFamily="18" charset="0"/>
              </a:rPr>
              <a:t>Un sistema de comunicación de datos tiene como objetivo el transmitir información desde una fuente a un destinatario a través de una canal.</a:t>
            </a:r>
          </a:p>
        </p:txBody>
      </p:sp>
      <p:sp>
        <p:nvSpPr>
          <p:cNvPr id="8"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4</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p>
            <a:pPr lvl="0">
              <a:spcBef>
                <a:spcPct val="0"/>
              </a:spcBef>
              <a:defRPr/>
            </a:pPr>
            <a:r>
              <a:rPr lang="en-US" sz="26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CONTINUIDAD DE NEGOCIO FRENTE LA TDT (1)</a:t>
            </a:r>
            <a:endParaRPr lang="es-EC" sz="26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ndParaRPr>
          </a:p>
        </p:txBody>
      </p:sp>
      <p:sp>
        <p:nvSpPr>
          <p:cNvPr id="7" name="6 Rectángulo"/>
          <p:cNvSpPr>
            <a:spLocks noChangeArrowheads="1"/>
          </p:cNvSpPr>
          <p:nvPr/>
        </p:nvSpPr>
        <p:spPr bwMode="auto">
          <a:xfrm>
            <a:off x="357158" y="1500174"/>
            <a:ext cx="8215370" cy="4031873"/>
          </a:xfrm>
          <a:prstGeom prst="rect">
            <a:avLst/>
          </a:prstGeom>
          <a:noFill/>
          <a:ln w="9525">
            <a:noFill/>
            <a:miter lim="800000"/>
            <a:headEnd/>
            <a:tailEnd/>
          </a:ln>
        </p:spPr>
        <p:txBody>
          <a:bodyPr wrap="square">
            <a:spAutoFit/>
          </a:bodyPr>
          <a:lstStyle/>
          <a:p>
            <a:pPr lvl="0" indent="228600" algn="just" eaLnBrk="0" fontAlgn="base" hangingPunct="0">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Estaciones Privadas </a:t>
            </a:r>
            <a:r>
              <a:rPr lang="es-ES" sz="2400" dirty="0" err="1" smtClean="0">
                <a:solidFill>
                  <a:schemeClr val="bg1"/>
                </a:solidFill>
                <a:latin typeface="Times New Roman" pitchFamily="18" charset="0"/>
                <a:ea typeface="Calibri" pitchFamily="34" charset="0"/>
                <a:cs typeface="Times New Roman" pitchFamily="18" charset="0"/>
              </a:rPr>
              <a:t>incumbentes</a:t>
            </a:r>
            <a:r>
              <a:rPr lang="es-ES" sz="2400" dirty="0" smtClean="0">
                <a:solidFill>
                  <a:schemeClr val="bg1"/>
                </a:solidFill>
                <a:latin typeface="Times New Roman" pitchFamily="18" charset="0"/>
                <a:ea typeface="Calibri" pitchFamily="34" charset="0"/>
                <a:cs typeface="Times New Roman" pitchFamily="18" charset="0"/>
              </a:rPr>
              <a:t> y de tipo Nacionales</a:t>
            </a:r>
          </a:p>
          <a:p>
            <a:pPr lvl="0" indent="228600" algn="just" eaLnBrk="0" fontAlgn="base" hangingPunct="0">
              <a:spcBef>
                <a:spcPct val="0"/>
              </a:spcBef>
              <a:spcAft>
                <a:spcPct val="0"/>
              </a:spcAft>
            </a:pPr>
            <a:endParaRPr lang="es-EC" sz="1000" dirty="0" smtClean="0">
              <a:solidFill>
                <a:schemeClr val="bg1"/>
              </a:solidFill>
              <a:latin typeface="Times New Roman" pitchFamily="18" charset="0"/>
              <a:cs typeface="Times New Roman" pitchFamily="18" charset="0"/>
            </a:endParaRPr>
          </a:p>
          <a:p>
            <a:pPr lvl="0" indent="228600" algn="just" eaLnBrk="0" fontAlgn="base" hangingPunct="0">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Estaciones Publicas en General</a:t>
            </a:r>
          </a:p>
          <a:p>
            <a:pPr lvl="0" indent="228600" algn="just" eaLnBrk="0" fontAlgn="base" hangingPunct="0">
              <a:spcBef>
                <a:spcPct val="0"/>
              </a:spcBef>
              <a:spcAft>
                <a:spcPct val="0"/>
              </a:spcAft>
            </a:pPr>
            <a:endParaRPr lang="es-EC" sz="1000" dirty="0" smtClean="0">
              <a:solidFill>
                <a:schemeClr val="bg1"/>
              </a:solidFill>
              <a:latin typeface="Times New Roman" pitchFamily="18" charset="0"/>
              <a:cs typeface="Times New Roman" pitchFamily="18" charset="0"/>
            </a:endParaRPr>
          </a:p>
          <a:p>
            <a:pPr lvl="0" indent="228600" algn="just" eaLnBrk="0" fontAlgn="base" hangingPunct="0">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ECTV (Canal Estatal)</a:t>
            </a:r>
          </a:p>
          <a:p>
            <a:pPr lvl="0" indent="228600" algn="just" eaLnBrk="0" fontAlgn="base" hangingPunct="0">
              <a:spcBef>
                <a:spcPct val="0"/>
              </a:spcBef>
              <a:spcAft>
                <a:spcPct val="0"/>
              </a:spcAft>
            </a:pPr>
            <a:endParaRPr lang="es-EC" sz="1000" dirty="0" smtClean="0">
              <a:solidFill>
                <a:schemeClr val="bg1"/>
              </a:solidFill>
              <a:latin typeface="Times New Roman" pitchFamily="18" charset="0"/>
              <a:cs typeface="Times New Roman" pitchFamily="18" charset="0"/>
            </a:endParaRPr>
          </a:p>
          <a:p>
            <a:pPr lvl="0" indent="228600" algn="just" eaLnBrk="0" fontAlgn="base" hangingPunct="0">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Estaciones Regionales o Locales</a:t>
            </a:r>
          </a:p>
          <a:p>
            <a:pPr lvl="0" indent="228600" algn="just" eaLnBrk="0" fontAlgn="base" hangingPunct="0">
              <a:spcBef>
                <a:spcPct val="0"/>
              </a:spcBef>
              <a:spcAft>
                <a:spcPct val="0"/>
              </a:spcAft>
            </a:pPr>
            <a:endParaRPr lang="es-ES" sz="1000" dirty="0" smtClean="0">
              <a:solidFill>
                <a:schemeClr val="bg1"/>
              </a:solidFill>
              <a:latin typeface="Times New Roman" pitchFamily="18" charset="0"/>
              <a:ea typeface="Calibri" pitchFamily="34" charset="0"/>
              <a:cs typeface="Times New Roman" pitchFamily="18" charset="0"/>
            </a:endParaRPr>
          </a:p>
          <a:p>
            <a:pPr lvl="0" indent="228600" algn="just" eaLnBrk="0" fontAlgn="base" hangingPunct="0">
              <a:spcBef>
                <a:spcPct val="0"/>
              </a:spcBef>
              <a:spcAft>
                <a:spcPct val="0"/>
              </a:spcAft>
              <a:buFont typeface="Wingdings" pitchFamily="2" charset="2"/>
              <a:buChar char="ü"/>
            </a:pPr>
            <a:r>
              <a:rPr lang="es-ES" sz="2400" dirty="0" smtClean="0">
                <a:solidFill>
                  <a:schemeClr val="bg1"/>
                </a:solidFill>
                <a:latin typeface="Times New Roman" pitchFamily="18" charset="0"/>
                <a:cs typeface="Times New Roman" pitchFamily="18" charset="0"/>
              </a:rPr>
              <a:t>Estaciones Comunitarias</a:t>
            </a:r>
          </a:p>
          <a:p>
            <a:pPr lvl="0" indent="228600" algn="just" eaLnBrk="0" fontAlgn="base" hangingPunct="0">
              <a:spcBef>
                <a:spcPct val="0"/>
              </a:spcBef>
              <a:spcAft>
                <a:spcPct val="0"/>
              </a:spcAft>
            </a:pPr>
            <a:endParaRPr lang="es-EC" sz="2400" dirty="0" smtClean="0">
              <a:solidFill>
                <a:schemeClr val="bg1"/>
              </a:solidFill>
              <a:latin typeface="Times New Roman" pitchFamily="18" charset="0"/>
              <a:cs typeface="Times New Roman" pitchFamily="18" charset="0"/>
            </a:endParaRPr>
          </a:p>
          <a:p>
            <a:pPr lvl="0" indent="228600" algn="just" eaLnBrk="0" fontAlgn="base" hangingPunct="0">
              <a:spcBef>
                <a:spcPct val="0"/>
              </a:spcBef>
              <a:spcAft>
                <a:spcPct val="0"/>
              </a:spcAft>
            </a:pPr>
            <a:r>
              <a:rPr lang="es-EC" sz="2400" dirty="0" smtClean="0">
                <a:solidFill>
                  <a:schemeClr val="bg1"/>
                </a:solidFill>
                <a:latin typeface="Times New Roman" pitchFamily="18" charset="0"/>
                <a:ea typeface="Calibri" pitchFamily="34" charset="0"/>
                <a:cs typeface="Times New Roman" pitchFamily="18" charset="0"/>
              </a:rPr>
              <a:t>Las recomendaciones Regulatorias, técnicas y de Modelos de negocios no serán las mismas para cada uno, pero el enfoque debe darse entre Privadas y las de tipo Regionales  o Locales.</a:t>
            </a:r>
            <a:endParaRPr lang="es-EC" sz="2400" dirty="0" smtClean="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40</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p>
            <a:pPr lvl="0">
              <a:spcBef>
                <a:spcPct val="0"/>
              </a:spcBef>
              <a:defRPr/>
            </a:pPr>
            <a:r>
              <a:rPr lang="en-US" sz="26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CONTINUIDAD DE NEGOCIO FRENTE LA TDT (2)</a:t>
            </a:r>
            <a:endParaRPr lang="es-EC" sz="26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ndParaRPr>
          </a:p>
        </p:txBody>
      </p:sp>
      <p:sp>
        <p:nvSpPr>
          <p:cNvPr id="7" name="6 Rectángulo"/>
          <p:cNvSpPr>
            <a:spLocks noChangeArrowheads="1"/>
          </p:cNvSpPr>
          <p:nvPr/>
        </p:nvSpPr>
        <p:spPr bwMode="auto">
          <a:xfrm>
            <a:off x="357158" y="1357298"/>
            <a:ext cx="8358246" cy="3785652"/>
          </a:xfrm>
          <a:prstGeom prst="rect">
            <a:avLst/>
          </a:prstGeom>
          <a:noFill/>
          <a:ln w="9525">
            <a:noFill/>
            <a:miter lim="800000"/>
            <a:headEnd/>
            <a:tailEnd/>
          </a:ln>
        </p:spPr>
        <p:txBody>
          <a:bodyPr wrap="square">
            <a:spAutoFit/>
          </a:bodyPr>
          <a:lstStyle/>
          <a:p>
            <a:pPr lvl="0" algn="just" fontAlgn="base">
              <a:spcBef>
                <a:spcPct val="0"/>
              </a:spcBef>
              <a:spcAft>
                <a:spcPct val="0"/>
              </a:spcAft>
            </a:pPr>
            <a:r>
              <a:rPr lang="es-ES" sz="2400" b="1" dirty="0" smtClean="0">
                <a:solidFill>
                  <a:schemeClr val="bg1"/>
                </a:solidFill>
                <a:latin typeface="Times New Roman" pitchFamily="18" charset="0"/>
                <a:ea typeface="Calibri" pitchFamily="34" charset="0"/>
                <a:cs typeface="Times New Roman" pitchFamily="18" charset="0"/>
              </a:rPr>
              <a:t>INNOVACIÓN PERMANENTE:</a:t>
            </a:r>
          </a:p>
          <a:p>
            <a:pPr lvl="0" algn="just" fontAlgn="base">
              <a:spcBef>
                <a:spcPct val="0"/>
              </a:spcBef>
              <a:spcAft>
                <a:spcPct val="0"/>
              </a:spcAft>
            </a:pPr>
            <a:endParaRPr lang="es-ES" sz="1000" b="1" dirty="0" smtClean="0">
              <a:solidFill>
                <a:schemeClr val="bg1"/>
              </a:solidFill>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ü"/>
            </a:pPr>
            <a:r>
              <a:rPr lang="es-ES" sz="2200" dirty="0" smtClean="0">
                <a:solidFill>
                  <a:schemeClr val="bg1"/>
                </a:solidFill>
                <a:latin typeface="Times New Roman" pitchFamily="18" charset="0"/>
                <a:ea typeface="Calibri" pitchFamily="34" charset="0"/>
                <a:cs typeface="Times New Roman" pitchFamily="18" charset="0"/>
              </a:rPr>
              <a:t> Posicionamiento continúo de su oferta de programación y servicios  adicionales.</a:t>
            </a:r>
          </a:p>
          <a:p>
            <a:pPr lvl="0" algn="just" fontAlgn="base">
              <a:spcBef>
                <a:spcPct val="0"/>
              </a:spcBef>
              <a:spcAft>
                <a:spcPct val="0"/>
              </a:spcAft>
              <a:buFont typeface="Wingdings" pitchFamily="2" charset="2"/>
              <a:buChar char="ü"/>
            </a:pPr>
            <a:endParaRPr lang="es-ES" sz="1000" dirty="0" smtClean="0">
              <a:solidFill>
                <a:schemeClr val="bg1"/>
              </a:solidFill>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ü"/>
            </a:pPr>
            <a:r>
              <a:rPr lang="es-ES" sz="2200" dirty="0" smtClean="0">
                <a:solidFill>
                  <a:schemeClr val="bg1"/>
                </a:solidFill>
                <a:latin typeface="Times New Roman" pitchFamily="18" charset="0"/>
                <a:ea typeface="Calibri" pitchFamily="34" charset="0"/>
                <a:cs typeface="Times New Roman" pitchFamily="18" charset="0"/>
              </a:rPr>
              <a:t> Innovar por innovar no es suficiente.</a:t>
            </a:r>
          </a:p>
          <a:p>
            <a:pPr lvl="0" algn="just" fontAlgn="base">
              <a:spcBef>
                <a:spcPct val="0"/>
              </a:spcBef>
              <a:spcAft>
                <a:spcPct val="0"/>
              </a:spcAft>
              <a:buFont typeface="Wingdings" pitchFamily="2" charset="2"/>
              <a:buChar char="ü"/>
            </a:pPr>
            <a:endParaRPr lang="es-ES" sz="1000" dirty="0" smtClean="0">
              <a:solidFill>
                <a:schemeClr val="bg1"/>
              </a:solidFill>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ü"/>
            </a:pPr>
            <a:r>
              <a:rPr lang="es-ES" sz="2200" dirty="0" smtClean="0">
                <a:solidFill>
                  <a:schemeClr val="bg1"/>
                </a:solidFill>
                <a:latin typeface="Times New Roman" pitchFamily="18" charset="0"/>
                <a:ea typeface="Calibri" pitchFamily="34" charset="0"/>
                <a:cs typeface="Times New Roman" pitchFamily="18" charset="0"/>
              </a:rPr>
              <a:t> Para tener un ventaja competitiva sostenible, con beneficio para el  Televidente o “Usuario” se debe ofrecer nuevos productos y servicios.</a:t>
            </a:r>
          </a:p>
          <a:p>
            <a:pPr lvl="0" algn="just" fontAlgn="base">
              <a:spcBef>
                <a:spcPct val="0"/>
              </a:spcBef>
              <a:spcAft>
                <a:spcPct val="0"/>
              </a:spcAft>
              <a:buFont typeface="Wingdings" pitchFamily="2" charset="2"/>
              <a:buChar char="ü"/>
            </a:pPr>
            <a:endParaRPr lang="es-ES" sz="1000" dirty="0" smtClean="0">
              <a:solidFill>
                <a:schemeClr val="bg1"/>
              </a:solidFill>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ü"/>
            </a:pPr>
            <a:r>
              <a:rPr lang="es-ES" sz="2200" dirty="0" smtClean="0">
                <a:solidFill>
                  <a:schemeClr val="bg1"/>
                </a:solidFill>
                <a:latin typeface="Times New Roman" pitchFamily="18" charset="0"/>
                <a:ea typeface="Calibri" pitchFamily="34" charset="0"/>
                <a:cs typeface="Times New Roman" pitchFamily="18" charset="0"/>
              </a:rPr>
              <a:t> Los nuevos modelos de negocios deben permitir competir y generar sostenibilidad y de esta forma aportar valor a su oferta y traducirse en beneficios para los clientes y/o consumidores.</a:t>
            </a:r>
            <a:endParaRPr lang="es-ES" sz="2200" dirty="0" smtClean="0">
              <a:solidFill>
                <a:schemeClr val="bg1"/>
              </a:solidFill>
              <a:latin typeface="Times New Roman" pitchFamily="18" charset="0"/>
              <a:cs typeface="Times New Roman" pitchFamily="18" charset="0"/>
            </a:endParaRPr>
          </a:p>
        </p:txBody>
      </p:sp>
      <p:pic>
        <p:nvPicPr>
          <p:cNvPr id="60419" name="Picture 3"/>
          <p:cNvPicPr>
            <a:picLocks noChangeAspect="1" noChangeArrowheads="1"/>
          </p:cNvPicPr>
          <p:nvPr/>
        </p:nvPicPr>
        <p:blipFill>
          <a:blip r:embed="rId2" cstate="print"/>
          <a:srcRect/>
          <a:stretch>
            <a:fillRect/>
          </a:stretch>
        </p:blipFill>
        <p:spPr bwMode="auto">
          <a:xfrm>
            <a:off x="6429388" y="4857760"/>
            <a:ext cx="1571636" cy="1502172"/>
          </a:xfrm>
          <a:prstGeom prst="rect">
            <a:avLst/>
          </a:prstGeom>
          <a:noFill/>
          <a:ln w="9525">
            <a:noFill/>
            <a:miter lim="800000"/>
            <a:headEnd/>
            <a:tailEnd/>
          </a:ln>
          <a:effectLst/>
        </p:spPr>
      </p:pic>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41</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92500"/>
            <a:scene3d>
              <a:camera prst="orthographicFront"/>
              <a:lightRig rig="soft" dir="t">
                <a:rot lat="0" lon="0" rev="17220000"/>
              </a:lightRig>
            </a:scene3d>
            <a:sp3d prstMaterial="softEdge">
              <a:bevelT w="38100" h="38100"/>
            </a:sp3d>
          </a:bodyPr>
          <a:lstStyle/>
          <a:p>
            <a:pPr lvl="0">
              <a:spcBef>
                <a:spcPct val="0"/>
              </a:spcBef>
              <a:defRPr/>
            </a:pPr>
            <a:r>
              <a:rPr lang="en-US" sz="2600" b="1"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CONTINUIDAD DE NEGOCIO FRENTE LA TDT (3)</a:t>
            </a:r>
            <a:endParaRPr lang="es-EC" sz="26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ndParaRPr>
          </a:p>
        </p:txBody>
      </p:sp>
      <p:sp>
        <p:nvSpPr>
          <p:cNvPr id="7" name="6 Rectángulo"/>
          <p:cNvSpPr>
            <a:spLocks noChangeArrowheads="1"/>
          </p:cNvSpPr>
          <p:nvPr/>
        </p:nvSpPr>
        <p:spPr bwMode="auto">
          <a:xfrm>
            <a:off x="357158" y="1357298"/>
            <a:ext cx="8358246" cy="4493538"/>
          </a:xfrm>
          <a:prstGeom prst="rect">
            <a:avLst/>
          </a:prstGeom>
          <a:noFill/>
          <a:ln w="9525">
            <a:noFill/>
            <a:miter lim="800000"/>
            <a:headEnd/>
            <a:tailEnd/>
          </a:ln>
        </p:spPr>
        <p:txBody>
          <a:bodyPr wrap="square">
            <a:spAutoFit/>
          </a:bodyPr>
          <a:lstStyle/>
          <a:p>
            <a:pPr lvl="0" algn="just" fontAlgn="base">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Para los Canales Nacionales, empezar la transición lo más pronto posible, para fomentar el impulso de la TDT y sus servicios complementarios.</a:t>
            </a:r>
          </a:p>
          <a:p>
            <a:pPr lvl="0" algn="just" fontAlgn="base">
              <a:spcBef>
                <a:spcPct val="0"/>
              </a:spcBef>
              <a:spcAft>
                <a:spcPct val="0"/>
              </a:spcAft>
              <a:buFont typeface="Wingdings" pitchFamily="2" charset="2"/>
              <a:buChar char="ü"/>
            </a:pPr>
            <a:endParaRPr lang="es-ES" sz="2400" dirty="0" smtClean="0">
              <a:solidFill>
                <a:schemeClr val="bg1"/>
              </a:solidFill>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Para los canales Regionales y Locales que no desean tener cobertura nacional o regional respectivamente, es necesario que se unan  y compartan infraestructura mediante un Multiplex.</a:t>
            </a:r>
          </a:p>
          <a:p>
            <a:pPr lvl="0" algn="just" fontAlgn="base">
              <a:spcBef>
                <a:spcPct val="0"/>
              </a:spcBef>
              <a:spcAft>
                <a:spcPct val="0"/>
              </a:spcAft>
              <a:buFont typeface="Wingdings" pitchFamily="2" charset="2"/>
              <a:buChar char="ü"/>
            </a:pPr>
            <a:endParaRPr lang="es-ES" sz="2400" dirty="0" smtClean="0">
              <a:solidFill>
                <a:schemeClr val="bg1"/>
              </a:solidFill>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ü"/>
            </a:pPr>
            <a:r>
              <a:rPr lang="es-ES" sz="2400" dirty="0" smtClean="0">
                <a:solidFill>
                  <a:schemeClr val="bg1"/>
                </a:solidFill>
                <a:latin typeface="Times New Roman" pitchFamily="18" charset="0"/>
                <a:ea typeface="Calibri" pitchFamily="34" charset="0"/>
                <a:cs typeface="Times New Roman" pitchFamily="18" charset="0"/>
              </a:rPr>
              <a:t>El fomento de creadores de contenidos tanto propios  o de centro de desarrollo es fundamental para elevar la cantidad y calidad de la oferta de programación para la Teleaudiencia.</a:t>
            </a:r>
            <a:endParaRPr lang="es-ES" sz="2400" dirty="0" smtClean="0">
              <a:solidFill>
                <a:schemeClr val="bg1"/>
              </a:solidFill>
              <a:latin typeface="Times New Roman" pitchFamily="18" charset="0"/>
              <a:cs typeface="Times New Roman" pitchFamily="18" charset="0"/>
            </a:endParaRPr>
          </a:p>
          <a:p>
            <a:pPr lvl="0" algn="just" fontAlgn="base">
              <a:spcBef>
                <a:spcPct val="0"/>
              </a:spcBef>
              <a:spcAft>
                <a:spcPct val="0"/>
              </a:spcAft>
            </a:pPr>
            <a:endParaRPr lang="es-ES" sz="2200" dirty="0" smtClean="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42</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Impacto de la </a:t>
            </a:r>
            <a:r>
              <a:rPr lang="es-EC" sz="2800" b="1" cap="all" noProof="0"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tdt</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428736"/>
            <a:ext cx="8215370" cy="3200876"/>
          </a:xfrm>
          <a:prstGeom prst="rect">
            <a:avLst/>
          </a:prstGeom>
          <a:noFill/>
          <a:ln w="9525">
            <a:noFill/>
            <a:miter lim="800000"/>
            <a:headEnd/>
            <a:tailEnd/>
          </a:ln>
        </p:spPr>
        <p:txBody>
          <a:bodyPr wrap="square">
            <a:spAutoFit/>
          </a:bodyPr>
          <a:lstStyle/>
          <a:p>
            <a:pPr>
              <a:buFont typeface="Wingdings" pitchFamily="2" charset="2"/>
              <a:buChar char="ü"/>
            </a:pPr>
            <a:r>
              <a:rPr lang="es-EC" sz="2200" dirty="0" smtClean="0">
                <a:solidFill>
                  <a:schemeClr val="bg1"/>
                </a:solidFill>
                <a:latin typeface="Times New Roman" pitchFamily="18" charset="0"/>
                <a:cs typeface="Times New Roman" pitchFamily="18" charset="0"/>
              </a:rPr>
              <a:t> Nuevos modelos de negocio.</a:t>
            </a:r>
          </a:p>
          <a:p>
            <a:endParaRPr lang="es-EC" sz="8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Nuevas estructuras tecnológicas.</a:t>
            </a:r>
          </a:p>
          <a:p>
            <a:endParaRPr lang="es-EC" sz="8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Generación de nuevos y mayor cantidad de contenidos.</a:t>
            </a:r>
          </a:p>
          <a:p>
            <a:endParaRPr lang="es-EC" sz="8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Nuevas maneras de relación con diferente segmento de televidentes.</a:t>
            </a:r>
          </a:p>
          <a:p>
            <a:endParaRPr lang="es-EC" sz="8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Nueva demanda de capacitación.</a:t>
            </a:r>
          </a:p>
          <a:p>
            <a:endParaRPr lang="es-EC" sz="8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Nuevo marco legal.</a:t>
            </a:r>
          </a:p>
          <a:p>
            <a:endParaRPr lang="es-EC" sz="800" dirty="0" smtClean="0">
              <a:solidFill>
                <a:schemeClr val="bg1"/>
              </a:solidFill>
              <a:latin typeface="Times New Roman" pitchFamily="18" charset="0"/>
              <a:cs typeface="Times New Roman" pitchFamily="18" charset="0"/>
            </a:endParaRPr>
          </a:p>
          <a:p>
            <a:pPr>
              <a:buFont typeface="Wingdings" pitchFamily="2" charset="2"/>
              <a:buChar char="ü"/>
            </a:pPr>
            <a:r>
              <a:rPr lang="es-EC" sz="2200" dirty="0" smtClean="0">
                <a:solidFill>
                  <a:schemeClr val="bg1"/>
                </a:solidFill>
                <a:latin typeface="Times New Roman" pitchFamily="18" charset="0"/>
                <a:cs typeface="Times New Roman" pitchFamily="18" charset="0"/>
              </a:rPr>
              <a:t> Nuevos oficios.</a:t>
            </a:r>
          </a:p>
        </p:txBody>
      </p:sp>
      <p:pic>
        <p:nvPicPr>
          <p:cNvPr id="4" name="Picture 2"/>
          <p:cNvPicPr>
            <a:picLocks noChangeAspect="1" noChangeArrowheads="1"/>
          </p:cNvPicPr>
          <p:nvPr/>
        </p:nvPicPr>
        <p:blipFill>
          <a:blip r:embed="rId2" cstate="print"/>
          <a:srcRect/>
          <a:stretch>
            <a:fillRect/>
          </a:stretch>
        </p:blipFill>
        <p:spPr bwMode="auto">
          <a:xfrm>
            <a:off x="3500430" y="3786190"/>
            <a:ext cx="5072098" cy="2728052"/>
          </a:xfrm>
          <a:prstGeom prst="rect">
            <a:avLst/>
          </a:prstGeom>
          <a:noFill/>
          <a:ln w="9525">
            <a:noFill/>
            <a:miter lim="800000"/>
            <a:headEnd/>
            <a:tailEnd/>
          </a:ln>
          <a:effectLst/>
        </p:spPr>
      </p:pic>
      <p:sp>
        <p:nvSpPr>
          <p:cNvPr id="8"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43</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FORMATOS DE TRANSMISIÓN TDT</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CuadroTexto"/>
          <p:cNvSpPr txBox="1"/>
          <p:nvPr/>
        </p:nvSpPr>
        <p:spPr>
          <a:xfrm>
            <a:off x="214282" y="1142984"/>
            <a:ext cx="8786874" cy="923330"/>
          </a:xfrm>
          <a:prstGeom prst="rect">
            <a:avLst/>
          </a:prstGeom>
          <a:noFill/>
        </p:spPr>
        <p:txBody>
          <a:bodyPr wrap="square" rtlCol="0">
            <a:spAutoFit/>
          </a:bodyPr>
          <a:lstStyle/>
          <a:p>
            <a:pPr lvl="0" algn="just"/>
            <a:r>
              <a:rPr lang="es-EC" dirty="0">
                <a:solidFill>
                  <a:schemeClr val="bg1"/>
                </a:solidFill>
                <a:latin typeface="Times New Roman" pitchFamily="18" charset="0"/>
                <a:cs typeface="Times New Roman" pitchFamily="18" charset="0"/>
              </a:rPr>
              <a:t>Las posibilidades de combinación de  tipo de programación transmitida  y uso pleno del espectro o ancho de banda asignado de 6 </a:t>
            </a:r>
            <a:r>
              <a:rPr lang="es-EC" dirty="0" smtClean="0">
                <a:solidFill>
                  <a:schemeClr val="bg1"/>
                </a:solidFill>
                <a:latin typeface="Times New Roman" pitchFamily="18" charset="0"/>
                <a:cs typeface="Times New Roman" pitchFamily="18" charset="0"/>
              </a:rPr>
              <a:t>MHz  pueden ser de </a:t>
            </a:r>
            <a:r>
              <a:rPr lang="es-EC" dirty="0">
                <a:solidFill>
                  <a:schemeClr val="bg1"/>
                </a:solidFill>
                <a:latin typeface="Times New Roman" pitchFamily="18" charset="0"/>
                <a:cs typeface="Times New Roman" pitchFamily="18" charset="0"/>
              </a:rPr>
              <a:t>la siguiente </a:t>
            </a:r>
            <a:r>
              <a:rPr lang="es-EC" dirty="0" smtClean="0">
                <a:solidFill>
                  <a:schemeClr val="bg1"/>
                </a:solidFill>
                <a:latin typeface="Times New Roman" pitchFamily="18" charset="0"/>
                <a:cs typeface="Times New Roman" pitchFamily="18" charset="0"/>
              </a:rPr>
              <a:t>forma para la Transmisión Digital con ISDB- Tb:</a:t>
            </a:r>
          </a:p>
        </p:txBody>
      </p:sp>
      <p:pic>
        <p:nvPicPr>
          <p:cNvPr id="9" name="Picture 2"/>
          <p:cNvPicPr>
            <a:picLocks noChangeAspect="1" noChangeArrowheads="1"/>
          </p:cNvPicPr>
          <p:nvPr/>
        </p:nvPicPr>
        <p:blipFill>
          <a:blip r:embed="rId2" cstate="print"/>
          <a:srcRect/>
          <a:stretch>
            <a:fillRect/>
          </a:stretch>
        </p:blipFill>
        <p:spPr bwMode="auto">
          <a:xfrm>
            <a:off x="214281" y="2143116"/>
            <a:ext cx="3955849" cy="2428892"/>
          </a:xfrm>
          <a:prstGeom prst="rect">
            <a:avLst/>
          </a:prstGeom>
          <a:noFill/>
          <a:ln w="9525">
            <a:noFill/>
            <a:miter lim="800000"/>
            <a:headEnd/>
            <a:tailEnd/>
          </a:ln>
          <a:effectLst/>
        </p:spPr>
      </p:pic>
      <p:sp>
        <p:nvSpPr>
          <p:cNvPr id="10" name="9 CuadroTexto"/>
          <p:cNvSpPr txBox="1"/>
          <p:nvPr/>
        </p:nvSpPr>
        <p:spPr>
          <a:xfrm>
            <a:off x="4214810" y="2786058"/>
            <a:ext cx="4929190" cy="830997"/>
          </a:xfrm>
          <a:prstGeom prst="rect">
            <a:avLst/>
          </a:prstGeom>
          <a:noFill/>
        </p:spPr>
        <p:txBody>
          <a:bodyPr wrap="square" rtlCol="0">
            <a:spAutoFit/>
          </a:bodyPr>
          <a:lstStyle/>
          <a:p>
            <a:pPr lvl="0">
              <a:buFont typeface="Wingdings" pitchFamily="2" charset="2"/>
              <a:buChar char="ü"/>
            </a:pPr>
            <a:r>
              <a:rPr lang="es-EC" sz="1600" dirty="0" smtClean="0">
                <a:solidFill>
                  <a:schemeClr val="bg1"/>
                </a:solidFill>
                <a:latin typeface="Times New Roman" pitchFamily="18" charset="0"/>
                <a:cs typeface="Times New Roman" pitchFamily="18" charset="0"/>
              </a:rPr>
              <a:t>Dos señales HD 720p + </a:t>
            </a:r>
            <a:r>
              <a:rPr lang="es-EC" sz="1600" dirty="0" err="1" smtClean="0">
                <a:solidFill>
                  <a:schemeClr val="bg1"/>
                </a:solidFill>
                <a:latin typeface="Times New Roman" pitchFamily="18" charset="0"/>
                <a:cs typeface="Times New Roman" pitchFamily="18" charset="0"/>
              </a:rPr>
              <a:t>oneseg</a:t>
            </a:r>
            <a:r>
              <a:rPr lang="es-EC" sz="1600" dirty="0" smtClean="0">
                <a:solidFill>
                  <a:schemeClr val="bg1"/>
                </a:solidFill>
                <a:latin typeface="Times New Roman" pitchFamily="18" charset="0"/>
                <a:cs typeface="Times New Roman" pitchFamily="18" charset="0"/>
              </a:rPr>
              <a:t> + </a:t>
            </a:r>
            <a:r>
              <a:rPr lang="es-EC" sz="1600" dirty="0" err="1" smtClean="0">
                <a:solidFill>
                  <a:schemeClr val="bg1"/>
                </a:solidFill>
                <a:latin typeface="Times New Roman" pitchFamily="18" charset="0"/>
                <a:cs typeface="Times New Roman" pitchFamily="18" charset="0"/>
              </a:rPr>
              <a:t>Ginga</a:t>
            </a:r>
            <a:endParaRPr lang="es-EC" sz="1600" dirty="0" smtClean="0">
              <a:solidFill>
                <a:schemeClr val="bg1"/>
              </a:solidFill>
              <a:latin typeface="Times New Roman" pitchFamily="18" charset="0"/>
              <a:cs typeface="Times New Roman" pitchFamily="18" charset="0"/>
            </a:endParaRPr>
          </a:p>
          <a:p>
            <a:pPr lvl="0">
              <a:buFont typeface="Wingdings" pitchFamily="2" charset="2"/>
              <a:buChar char="ü"/>
            </a:pPr>
            <a:r>
              <a:rPr lang="es-EC" sz="1600" dirty="0" smtClean="0">
                <a:solidFill>
                  <a:schemeClr val="bg1"/>
                </a:solidFill>
                <a:latin typeface="Times New Roman" pitchFamily="18" charset="0"/>
                <a:cs typeface="Times New Roman" pitchFamily="18" charset="0"/>
              </a:rPr>
              <a:t> Una señal HD + </a:t>
            </a:r>
            <a:r>
              <a:rPr lang="es-EC" sz="1600" dirty="0" err="1" smtClean="0">
                <a:solidFill>
                  <a:schemeClr val="bg1"/>
                </a:solidFill>
                <a:latin typeface="Times New Roman" pitchFamily="18" charset="0"/>
                <a:cs typeface="Times New Roman" pitchFamily="18" charset="0"/>
              </a:rPr>
              <a:t>oneseg</a:t>
            </a:r>
            <a:r>
              <a:rPr lang="es-EC" sz="1600" dirty="0" smtClean="0">
                <a:solidFill>
                  <a:schemeClr val="bg1"/>
                </a:solidFill>
                <a:latin typeface="Times New Roman" pitchFamily="18" charset="0"/>
                <a:cs typeface="Times New Roman" pitchFamily="18" charset="0"/>
              </a:rPr>
              <a:t> + tres señales SD + </a:t>
            </a:r>
            <a:r>
              <a:rPr lang="es-EC" sz="1600" dirty="0" err="1" smtClean="0">
                <a:solidFill>
                  <a:schemeClr val="bg1"/>
                </a:solidFill>
                <a:latin typeface="Times New Roman" pitchFamily="18" charset="0"/>
                <a:cs typeface="Times New Roman" pitchFamily="18" charset="0"/>
              </a:rPr>
              <a:t>Ginga</a:t>
            </a:r>
            <a:endParaRPr lang="es-EC" sz="1600" dirty="0" smtClean="0">
              <a:solidFill>
                <a:schemeClr val="bg1"/>
              </a:solidFill>
              <a:latin typeface="Times New Roman" pitchFamily="18" charset="0"/>
              <a:cs typeface="Times New Roman" pitchFamily="18" charset="0"/>
            </a:endParaRPr>
          </a:p>
          <a:p>
            <a:pPr lvl="0">
              <a:buFont typeface="Wingdings" pitchFamily="2" charset="2"/>
              <a:buChar char="ü"/>
            </a:pPr>
            <a:r>
              <a:rPr lang="es-EC" sz="1600" dirty="0" smtClean="0">
                <a:solidFill>
                  <a:schemeClr val="bg1"/>
                </a:solidFill>
                <a:latin typeface="Times New Roman" pitchFamily="18" charset="0"/>
                <a:cs typeface="Times New Roman" pitchFamily="18" charset="0"/>
              </a:rPr>
              <a:t> Seis señales SD + </a:t>
            </a:r>
            <a:r>
              <a:rPr lang="es-EC" sz="1600" dirty="0" err="1" smtClean="0">
                <a:solidFill>
                  <a:schemeClr val="bg1"/>
                </a:solidFill>
                <a:latin typeface="Times New Roman" pitchFamily="18" charset="0"/>
                <a:cs typeface="Times New Roman" pitchFamily="18" charset="0"/>
              </a:rPr>
              <a:t>oneseg</a:t>
            </a:r>
            <a:r>
              <a:rPr lang="es-EC" sz="1600" dirty="0" smtClean="0">
                <a:solidFill>
                  <a:schemeClr val="bg1"/>
                </a:solidFill>
                <a:latin typeface="Times New Roman" pitchFamily="18" charset="0"/>
                <a:cs typeface="Times New Roman" pitchFamily="18" charset="0"/>
              </a:rPr>
              <a:t> + </a:t>
            </a:r>
            <a:r>
              <a:rPr lang="es-EC" sz="1600" dirty="0" err="1" smtClean="0">
                <a:solidFill>
                  <a:schemeClr val="bg1"/>
                </a:solidFill>
                <a:latin typeface="Times New Roman" pitchFamily="18" charset="0"/>
                <a:cs typeface="Times New Roman" pitchFamily="18" charset="0"/>
              </a:rPr>
              <a:t>Ginga</a:t>
            </a:r>
            <a:endParaRPr lang="es-EC" sz="1600" dirty="0" smtClean="0">
              <a:solidFill>
                <a:schemeClr val="bg1"/>
              </a:solidFill>
              <a:latin typeface="Times New Roman" pitchFamily="18" charset="0"/>
              <a:cs typeface="Times New Roman" pitchFamily="18" charset="0"/>
            </a:endParaRPr>
          </a:p>
        </p:txBody>
      </p:sp>
      <p:sp>
        <p:nvSpPr>
          <p:cNvPr id="11" name="Text Box 86"/>
          <p:cNvSpPr txBox="1">
            <a:spLocks noChangeArrowheads="1"/>
          </p:cNvSpPr>
          <p:nvPr/>
        </p:nvSpPr>
        <p:spPr bwMode="auto">
          <a:xfrm>
            <a:off x="4857752" y="2357430"/>
            <a:ext cx="2928958" cy="369332"/>
          </a:xfrm>
          <a:prstGeom prst="rect">
            <a:avLst/>
          </a:prstGeom>
          <a:noFill/>
          <a:ln w="9525">
            <a:noFill/>
            <a:miter lim="800000"/>
            <a:headEnd/>
            <a:tailEnd/>
          </a:ln>
        </p:spPr>
        <p:txBody>
          <a:bodyPr wrap="square">
            <a:spAutoFit/>
          </a:bodyPr>
          <a:lstStyle/>
          <a:p>
            <a:pPr>
              <a:spcBef>
                <a:spcPct val="50000"/>
              </a:spcBef>
            </a:pPr>
            <a:r>
              <a:rPr lang="es-EC" b="1" dirty="0">
                <a:solidFill>
                  <a:schemeClr val="bg1"/>
                </a:solidFill>
              </a:rPr>
              <a:t>      6 </a:t>
            </a:r>
            <a:r>
              <a:rPr lang="es-EC" b="1" dirty="0" smtClean="0">
                <a:solidFill>
                  <a:schemeClr val="bg1"/>
                </a:solidFill>
              </a:rPr>
              <a:t>MHz  (ISDBT-Tb)</a:t>
            </a:r>
            <a:endParaRPr lang="es-ES" b="1" dirty="0">
              <a:solidFill>
                <a:schemeClr val="bg1"/>
              </a:solidFill>
            </a:endParaRPr>
          </a:p>
        </p:txBody>
      </p:sp>
      <p:cxnSp>
        <p:nvCxnSpPr>
          <p:cNvPr id="12" name="AutoShape 85"/>
          <p:cNvCxnSpPr>
            <a:cxnSpLocks noChangeShapeType="1"/>
          </p:cNvCxnSpPr>
          <p:nvPr/>
        </p:nvCxnSpPr>
        <p:spPr bwMode="auto">
          <a:xfrm>
            <a:off x="1357290" y="4643446"/>
            <a:ext cx="7072362" cy="1588"/>
          </a:xfrm>
          <a:prstGeom prst="straightConnector1">
            <a:avLst/>
          </a:prstGeom>
          <a:noFill/>
          <a:ln w="9525">
            <a:solidFill>
              <a:schemeClr val="tx1"/>
            </a:solidFill>
            <a:round/>
            <a:headEnd type="triangle" w="med" len="med"/>
            <a:tailEnd type="triangle" w="med" len="med"/>
          </a:ln>
        </p:spPr>
      </p:cxnSp>
      <p:sp>
        <p:nvSpPr>
          <p:cNvPr id="13" name="12 Rectángulo"/>
          <p:cNvSpPr/>
          <p:nvPr/>
        </p:nvSpPr>
        <p:spPr>
          <a:xfrm>
            <a:off x="1357290" y="5143512"/>
            <a:ext cx="3286148" cy="35719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HD (720)</a:t>
            </a:r>
            <a:endParaRPr lang="pt-BR" dirty="0"/>
          </a:p>
        </p:txBody>
      </p:sp>
      <p:sp>
        <p:nvSpPr>
          <p:cNvPr id="14" name="13 Rectángulo"/>
          <p:cNvSpPr/>
          <p:nvPr/>
        </p:nvSpPr>
        <p:spPr>
          <a:xfrm>
            <a:off x="6215074" y="5572140"/>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15" name="14 Rectángulo"/>
          <p:cNvSpPr/>
          <p:nvPr/>
        </p:nvSpPr>
        <p:spPr>
          <a:xfrm>
            <a:off x="4643438" y="5143512"/>
            <a:ext cx="2786082" cy="35719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HD (720)</a:t>
            </a:r>
            <a:endParaRPr lang="pt-BR" dirty="0"/>
          </a:p>
        </p:txBody>
      </p:sp>
      <p:sp>
        <p:nvSpPr>
          <p:cNvPr id="16" name="15 Rectángulo"/>
          <p:cNvSpPr/>
          <p:nvPr/>
        </p:nvSpPr>
        <p:spPr>
          <a:xfrm>
            <a:off x="5000628" y="5572140"/>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17" name="16 Rectángulo"/>
          <p:cNvSpPr/>
          <p:nvPr/>
        </p:nvSpPr>
        <p:spPr>
          <a:xfrm>
            <a:off x="1357290" y="5572140"/>
            <a:ext cx="3643338" cy="35719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HD (720)</a:t>
            </a:r>
            <a:endParaRPr lang="pt-BR" dirty="0"/>
          </a:p>
        </p:txBody>
      </p:sp>
      <p:sp>
        <p:nvSpPr>
          <p:cNvPr id="18" name="17 Rectángulo"/>
          <p:cNvSpPr/>
          <p:nvPr/>
        </p:nvSpPr>
        <p:spPr>
          <a:xfrm>
            <a:off x="7429520" y="5143512"/>
            <a:ext cx="500066" cy="35719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solidFill>
                  <a:schemeClr val="bg2">
                    <a:lumMod val="50000"/>
                  </a:schemeClr>
                </a:solidFill>
              </a:rPr>
              <a:t>1S</a:t>
            </a:r>
            <a:endParaRPr lang="pt-BR" dirty="0">
              <a:solidFill>
                <a:schemeClr val="bg2">
                  <a:lumMod val="50000"/>
                </a:schemeClr>
              </a:solidFill>
            </a:endParaRPr>
          </a:p>
        </p:txBody>
      </p:sp>
      <p:sp>
        <p:nvSpPr>
          <p:cNvPr id="19" name="18 Rectángulo"/>
          <p:cNvSpPr/>
          <p:nvPr/>
        </p:nvSpPr>
        <p:spPr>
          <a:xfrm>
            <a:off x="7929586" y="5143512"/>
            <a:ext cx="500066" cy="35719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a:t>D</a:t>
            </a:r>
            <a:endParaRPr lang="pt-BR" dirty="0"/>
          </a:p>
        </p:txBody>
      </p:sp>
      <p:sp>
        <p:nvSpPr>
          <p:cNvPr id="20" name="19 Rectángulo"/>
          <p:cNvSpPr/>
          <p:nvPr/>
        </p:nvSpPr>
        <p:spPr>
          <a:xfrm>
            <a:off x="7429520" y="5572140"/>
            <a:ext cx="500066" cy="35719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solidFill>
                  <a:schemeClr val="bg2">
                    <a:lumMod val="50000"/>
                  </a:schemeClr>
                </a:solidFill>
              </a:rPr>
              <a:t>1S</a:t>
            </a:r>
            <a:endParaRPr lang="pt-BR" dirty="0">
              <a:solidFill>
                <a:schemeClr val="bg2">
                  <a:lumMod val="50000"/>
                </a:schemeClr>
              </a:solidFill>
            </a:endParaRPr>
          </a:p>
        </p:txBody>
      </p:sp>
      <p:sp>
        <p:nvSpPr>
          <p:cNvPr id="21" name="20 Rectángulo"/>
          <p:cNvSpPr/>
          <p:nvPr/>
        </p:nvSpPr>
        <p:spPr>
          <a:xfrm>
            <a:off x="7929586" y="5572140"/>
            <a:ext cx="500066" cy="35719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a:t>D</a:t>
            </a:r>
            <a:endParaRPr lang="pt-BR" dirty="0"/>
          </a:p>
        </p:txBody>
      </p:sp>
      <p:sp>
        <p:nvSpPr>
          <p:cNvPr id="22" name="21 Rectángulo"/>
          <p:cNvSpPr/>
          <p:nvPr/>
        </p:nvSpPr>
        <p:spPr>
          <a:xfrm>
            <a:off x="6215074" y="4714884"/>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23" name="22 Rectángulo"/>
          <p:cNvSpPr/>
          <p:nvPr/>
        </p:nvSpPr>
        <p:spPr>
          <a:xfrm>
            <a:off x="7429520" y="4714884"/>
            <a:ext cx="500066" cy="35719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solidFill>
                  <a:schemeClr val="bg2">
                    <a:lumMod val="50000"/>
                  </a:schemeClr>
                </a:solidFill>
              </a:rPr>
              <a:t>1S</a:t>
            </a:r>
            <a:endParaRPr lang="pt-BR" dirty="0">
              <a:solidFill>
                <a:schemeClr val="bg2">
                  <a:lumMod val="50000"/>
                </a:schemeClr>
              </a:solidFill>
            </a:endParaRPr>
          </a:p>
        </p:txBody>
      </p:sp>
      <p:sp>
        <p:nvSpPr>
          <p:cNvPr id="24" name="23 Rectángulo"/>
          <p:cNvSpPr/>
          <p:nvPr/>
        </p:nvSpPr>
        <p:spPr>
          <a:xfrm>
            <a:off x="7929586" y="4714884"/>
            <a:ext cx="500066" cy="35719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a:t>D</a:t>
            </a:r>
            <a:endParaRPr lang="pt-BR" dirty="0"/>
          </a:p>
        </p:txBody>
      </p:sp>
      <p:sp>
        <p:nvSpPr>
          <p:cNvPr id="25" name="24 Rectángulo"/>
          <p:cNvSpPr/>
          <p:nvPr/>
        </p:nvSpPr>
        <p:spPr>
          <a:xfrm>
            <a:off x="1357290" y="4714884"/>
            <a:ext cx="4857784" cy="357190"/>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HD (1080)</a:t>
            </a:r>
            <a:endParaRPr lang="pt-BR" dirty="0"/>
          </a:p>
        </p:txBody>
      </p:sp>
      <p:sp>
        <p:nvSpPr>
          <p:cNvPr id="26" name="25 Rectángulo"/>
          <p:cNvSpPr/>
          <p:nvPr/>
        </p:nvSpPr>
        <p:spPr>
          <a:xfrm>
            <a:off x="1357290" y="6000768"/>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27" name="26 Rectángulo"/>
          <p:cNvSpPr/>
          <p:nvPr/>
        </p:nvSpPr>
        <p:spPr>
          <a:xfrm>
            <a:off x="2571736" y="6000768"/>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28" name="27 Rectángulo"/>
          <p:cNvSpPr/>
          <p:nvPr/>
        </p:nvSpPr>
        <p:spPr>
          <a:xfrm>
            <a:off x="3786182" y="6000768"/>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29" name="28 Rectángulo"/>
          <p:cNvSpPr/>
          <p:nvPr/>
        </p:nvSpPr>
        <p:spPr>
          <a:xfrm>
            <a:off x="5000628" y="6000768"/>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30" name="29 Rectángulo"/>
          <p:cNvSpPr/>
          <p:nvPr/>
        </p:nvSpPr>
        <p:spPr>
          <a:xfrm>
            <a:off x="6215074" y="6000768"/>
            <a:ext cx="1214446" cy="35719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t>SD (480)</a:t>
            </a:r>
            <a:endParaRPr lang="pt-BR" dirty="0"/>
          </a:p>
        </p:txBody>
      </p:sp>
      <p:sp>
        <p:nvSpPr>
          <p:cNvPr id="31" name="30 Rectángulo"/>
          <p:cNvSpPr/>
          <p:nvPr/>
        </p:nvSpPr>
        <p:spPr>
          <a:xfrm>
            <a:off x="7429520" y="6000768"/>
            <a:ext cx="500066" cy="35719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smtClean="0">
                <a:solidFill>
                  <a:schemeClr val="bg2">
                    <a:lumMod val="50000"/>
                  </a:schemeClr>
                </a:solidFill>
              </a:rPr>
              <a:t>1S</a:t>
            </a:r>
            <a:endParaRPr lang="pt-BR" dirty="0">
              <a:solidFill>
                <a:schemeClr val="bg2">
                  <a:lumMod val="50000"/>
                </a:schemeClr>
              </a:solidFill>
            </a:endParaRPr>
          </a:p>
        </p:txBody>
      </p:sp>
      <p:sp>
        <p:nvSpPr>
          <p:cNvPr id="32" name="31 Rectángulo"/>
          <p:cNvSpPr/>
          <p:nvPr/>
        </p:nvSpPr>
        <p:spPr>
          <a:xfrm>
            <a:off x="7929586" y="6000768"/>
            <a:ext cx="500066" cy="35719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C" dirty="0"/>
              <a:t>D</a:t>
            </a:r>
            <a:endParaRPr lang="pt-BR" dirty="0"/>
          </a:p>
        </p:txBody>
      </p:sp>
      <p:sp>
        <p:nvSpPr>
          <p:cNvPr id="34"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44</a:t>
            </a:fld>
            <a:endParaRPr lang="es-EC" b="1" dirty="0">
              <a:solidFill>
                <a:schemeClr val="bg1"/>
              </a:solidFill>
            </a:endParaRPr>
          </a:p>
        </p:txBody>
      </p:sp>
      <p:sp>
        <p:nvSpPr>
          <p:cNvPr id="35"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 PARA BROADCASTER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00887" y="1498008"/>
            <a:ext cx="8215370" cy="4801314"/>
          </a:xfrm>
          <a:prstGeom prst="rect">
            <a:avLst/>
          </a:prstGeom>
          <a:noFill/>
          <a:ln w="9525">
            <a:noFill/>
            <a:miter lim="800000"/>
            <a:headEnd/>
            <a:tailEnd/>
          </a:ln>
        </p:spPr>
        <p:txBody>
          <a:bodyPr wrap="square">
            <a:spAutoFit/>
          </a:bodyPr>
          <a:lstStyle/>
          <a:p>
            <a:pPr algn="just"/>
            <a:r>
              <a:rPr lang="es-EC" sz="2200" b="1" dirty="0" smtClean="0">
                <a:solidFill>
                  <a:schemeClr val="bg1"/>
                </a:solidFill>
                <a:latin typeface="Times New Roman" pitchFamily="18" charset="0"/>
                <a:ea typeface="Calibri" pitchFamily="34" charset="0"/>
                <a:cs typeface="Times New Roman" pitchFamily="18" charset="0"/>
              </a:rPr>
              <a:t>OPCION 1: MULTIPROGRAMACION  </a:t>
            </a:r>
          </a:p>
          <a:p>
            <a:pPr algn="just"/>
            <a:endParaRPr lang="es-EC" sz="2200" b="1" dirty="0" smtClean="0">
              <a:solidFill>
                <a:schemeClr val="bg1"/>
              </a:solidFill>
              <a:latin typeface="Times New Roman" pitchFamily="18" charset="0"/>
              <a:cs typeface="Times New Roman" pitchFamily="18" charset="0"/>
            </a:endParaRPr>
          </a:p>
          <a:p>
            <a:pPr algn="just"/>
            <a:r>
              <a:rPr lang="es-EC" sz="2200" dirty="0" smtClean="0">
                <a:solidFill>
                  <a:schemeClr val="bg1"/>
                </a:solidFill>
                <a:latin typeface="Times New Roman" pitchFamily="18" charset="0"/>
                <a:cs typeface="Times New Roman" pitchFamily="18" charset="0"/>
              </a:rPr>
              <a:t>Acorde a la experiencia en estaciones televisivas privada, donde  deben tener rentabilidad y a la vez no competir con los canales tradicionales con no solo programación repetitiva, se deberá atraer al televidente con opciones frescas de programación, la mejor combinación  del uso de espectro, por lo que el formato a ser transmitido es con u</a:t>
            </a:r>
            <a:r>
              <a:rPr lang="es-ES" sz="2200" dirty="0" smtClean="0">
                <a:solidFill>
                  <a:schemeClr val="bg1"/>
                </a:solidFill>
                <a:latin typeface="Times New Roman" pitchFamily="18" charset="0"/>
                <a:cs typeface="Times New Roman" pitchFamily="18" charset="0"/>
              </a:rPr>
              <a:t>n total de 4 señales al aire, divididas de la siguiente manera:</a:t>
            </a:r>
          </a:p>
          <a:p>
            <a:pPr lvl="0" algn="just"/>
            <a:endParaRPr lang="es-EC" sz="1000" dirty="0" smtClean="0">
              <a:solidFill>
                <a:schemeClr val="bg1"/>
              </a:solidFill>
              <a:latin typeface="Times New Roman" pitchFamily="18" charset="0"/>
              <a:cs typeface="Times New Roman" pitchFamily="18" charset="0"/>
            </a:endParaRPr>
          </a:p>
          <a:p>
            <a:pPr lvl="1" algn="just">
              <a:buFont typeface="Wingdings" pitchFamily="2" charset="2"/>
              <a:buChar char="ü"/>
            </a:pPr>
            <a:r>
              <a:rPr lang="es-ES" sz="2200" dirty="0" smtClean="0">
                <a:solidFill>
                  <a:schemeClr val="bg1"/>
                </a:solidFill>
                <a:latin typeface="Times New Roman" pitchFamily="18" charset="0"/>
                <a:cs typeface="Times New Roman" pitchFamily="18" charset="0"/>
              </a:rPr>
              <a:t>1 programación HD</a:t>
            </a:r>
            <a:endParaRPr lang="es-EC" sz="2200" dirty="0" smtClean="0">
              <a:solidFill>
                <a:schemeClr val="bg1"/>
              </a:solidFill>
              <a:latin typeface="Times New Roman" pitchFamily="18" charset="0"/>
              <a:cs typeface="Times New Roman" pitchFamily="18" charset="0"/>
            </a:endParaRPr>
          </a:p>
          <a:p>
            <a:pPr lvl="1" algn="just">
              <a:buFont typeface="Wingdings" pitchFamily="2" charset="2"/>
              <a:buChar char="ü"/>
            </a:pPr>
            <a:r>
              <a:rPr lang="es-ES" sz="2200" dirty="0" smtClean="0">
                <a:solidFill>
                  <a:schemeClr val="bg1"/>
                </a:solidFill>
                <a:latin typeface="Times New Roman" pitchFamily="18" charset="0"/>
                <a:cs typeface="Times New Roman" pitchFamily="18" charset="0"/>
              </a:rPr>
              <a:t>2/3 Programaciones SD</a:t>
            </a:r>
            <a:endParaRPr lang="es-EC" sz="2200" dirty="0" smtClean="0">
              <a:solidFill>
                <a:schemeClr val="bg1"/>
              </a:solidFill>
              <a:latin typeface="Times New Roman" pitchFamily="18" charset="0"/>
              <a:cs typeface="Times New Roman" pitchFamily="18" charset="0"/>
            </a:endParaRPr>
          </a:p>
          <a:p>
            <a:pPr lvl="1" algn="just">
              <a:buFont typeface="Wingdings" pitchFamily="2" charset="2"/>
              <a:buChar char="ü"/>
            </a:pPr>
            <a:r>
              <a:rPr lang="es-ES" sz="2200" dirty="0" smtClean="0">
                <a:solidFill>
                  <a:schemeClr val="bg1"/>
                </a:solidFill>
                <a:latin typeface="Times New Roman" pitchFamily="18" charset="0"/>
                <a:cs typeface="Times New Roman" pitchFamily="18" charset="0"/>
              </a:rPr>
              <a:t>1 </a:t>
            </a:r>
            <a:r>
              <a:rPr lang="es-ES" sz="2200" dirty="0" err="1" smtClean="0">
                <a:solidFill>
                  <a:schemeClr val="bg1"/>
                </a:solidFill>
                <a:latin typeface="Times New Roman" pitchFamily="18" charset="0"/>
                <a:cs typeface="Times New Roman" pitchFamily="18" charset="0"/>
              </a:rPr>
              <a:t>One</a:t>
            </a:r>
            <a:r>
              <a:rPr lang="es-ES" sz="2200" dirty="0" smtClean="0">
                <a:solidFill>
                  <a:schemeClr val="bg1"/>
                </a:solidFill>
                <a:latin typeface="Times New Roman" pitchFamily="18" charset="0"/>
                <a:cs typeface="Times New Roman" pitchFamily="18" charset="0"/>
              </a:rPr>
              <a:t> </a:t>
            </a:r>
            <a:r>
              <a:rPr lang="es-ES" sz="2200" dirty="0" err="1" smtClean="0">
                <a:solidFill>
                  <a:schemeClr val="bg1"/>
                </a:solidFill>
                <a:latin typeface="Times New Roman" pitchFamily="18" charset="0"/>
                <a:cs typeface="Times New Roman" pitchFamily="18" charset="0"/>
              </a:rPr>
              <a:t>Seg</a:t>
            </a:r>
            <a:r>
              <a:rPr lang="es-ES" sz="2200" dirty="0" smtClean="0">
                <a:solidFill>
                  <a:schemeClr val="bg1"/>
                </a:solidFill>
                <a:latin typeface="Times New Roman" pitchFamily="18" charset="0"/>
                <a:cs typeface="Times New Roman" pitchFamily="18" charset="0"/>
              </a:rPr>
              <a:t> para Tv Móvil</a:t>
            </a:r>
            <a:endParaRPr lang="es-EC" sz="2200" dirty="0" smtClean="0">
              <a:solidFill>
                <a:schemeClr val="bg1"/>
              </a:solidFill>
              <a:latin typeface="Times New Roman" pitchFamily="18" charset="0"/>
              <a:cs typeface="Times New Roman" pitchFamily="18" charset="0"/>
            </a:endParaRPr>
          </a:p>
          <a:p>
            <a:pPr lvl="1" algn="just">
              <a:buFont typeface="Wingdings" pitchFamily="2" charset="2"/>
              <a:buChar char="ü"/>
            </a:pPr>
            <a:r>
              <a:rPr lang="es-ES" sz="2200" dirty="0" smtClean="0">
                <a:solidFill>
                  <a:schemeClr val="bg1"/>
                </a:solidFill>
                <a:latin typeface="Times New Roman" pitchFamily="18" charset="0"/>
                <a:cs typeface="Times New Roman" pitchFamily="18" charset="0"/>
              </a:rPr>
              <a:t>Datos / Interactividad(</a:t>
            </a:r>
            <a:r>
              <a:rPr lang="es-ES" sz="2200" dirty="0" err="1" smtClean="0">
                <a:solidFill>
                  <a:schemeClr val="bg1"/>
                </a:solidFill>
                <a:latin typeface="Times New Roman" pitchFamily="18" charset="0"/>
                <a:cs typeface="Times New Roman" pitchFamily="18" charset="0"/>
              </a:rPr>
              <a:t>Ginga</a:t>
            </a:r>
            <a:r>
              <a:rPr lang="es-ES" sz="2200" dirty="0" smtClean="0">
                <a:solidFill>
                  <a:schemeClr val="bg1"/>
                </a:solidFill>
                <a:latin typeface="Times New Roman" pitchFamily="18" charset="0"/>
                <a:cs typeface="Times New Roman" pitchFamily="18" charset="0"/>
              </a:rPr>
              <a:t>)</a:t>
            </a:r>
            <a:endParaRPr lang="es-EC" sz="2200" dirty="0" smtClean="0">
              <a:solidFill>
                <a:schemeClr val="bg1"/>
              </a:solidFill>
              <a:latin typeface="Times New Roman" pitchFamily="18" charset="0"/>
              <a:cs typeface="Times New Roman" pitchFamily="18" charset="0"/>
            </a:endParaRPr>
          </a:p>
          <a:p>
            <a:endParaRPr lang="es-EC" sz="2200" dirty="0" smtClean="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45</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 PARA BROADCASTER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571612"/>
            <a:ext cx="8215370" cy="3847207"/>
          </a:xfrm>
          <a:prstGeom prst="rect">
            <a:avLst/>
          </a:prstGeom>
          <a:noFill/>
          <a:ln w="9525">
            <a:noFill/>
            <a:miter lim="800000"/>
            <a:headEnd/>
            <a:tailEnd/>
          </a:ln>
        </p:spPr>
        <p:txBody>
          <a:bodyPr wrap="square">
            <a:spAutoFit/>
          </a:bodyPr>
          <a:lstStyle/>
          <a:p>
            <a:pPr algn="just"/>
            <a:r>
              <a:rPr lang="es-EC" sz="2200" b="1" dirty="0" smtClean="0">
                <a:solidFill>
                  <a:schemeClr val="bg1"/>
                </a:solidFill>
                <a:latin typeface="Times New Roman" pitchFamily="18" charset="0"/>
                <a:cs typeface="Times New Roman" pitchFamily="18" charset="0"/>
              </a:rPr>
              <a:t>OPCIÓN 2: DUAL CANAL HD</a:t>
            </a:r>
            <a:endParaRPr lang="es-EC" sz="2200" dirty="0" smtClean="0">
              <a:solidFill>
                <a:schemeClr val="bg1"/>
              </a:solidFill>
              <a:latin typeface="Times New Roman" pitchFamily="18" charset="0"/>
              <a:cs typeface="Times New Roman" pitchFamily="18" charset="0"/>
            </a:endParaRPr>
          </a:p>
          <a:p>
            <a:pPr algn="just"/>
            <a:endParaRPr lang="es-EC" sz="2200" dirty="0" smtClean="0">
              <a:solidFill>
                <a:schemeClr val="bg1"/>
              </a:solidFill>
              <a:latin typeface="Times New Roman" pitchFamily="18" charset="0"/>
              <a:cs typeface="Times New Roman" pitchFamily="18" charset="0"/>
            </a:endParaRPr>
          </a:p>
          <a:p>
            <a:pPr algn="just"/>
            <a:r>
              <a:rPr lang="es-EC" sz="2200" dirty="0" smtClean="0">
                <a:solidFill>
                  <a:schemeClr val="bg1"/>
                </a:solidFill>
                <a:latin typeface="Times New Roman" pitchFamily="18" charset="0"/>
                <a:cs typeface="Times New Roman" pitchFamily="18" charset="0"/>
              </a:rPr>
              <a:t>Si se desea ofrecer una calidad alta y con servicios para Movilidad/Portabilidad, que estaría orientado a canales de películas en HD de contenido o eventos especiales debe configurar el formato de transmisión de la siguiente forma con un total de 3 señales al aire:</a:t>
            </a:r>
          </a:p>
          <a:p>
            <a:pPr algn="just"/>
            <a:r>
              <a:rPr lang="es-EC" sz="2200" dirty="0" smtClean="0">
                <a:solidFill>
                  <a:schemeClr val="bg1"/>
                </a:solidFill>
                <a:latin typeface="Times New Roman" pitchFamily="18" charset="0"/>
                <a:cs typeface="Times New Roman" pitchFamily="18" charset="0"/>
              </a:rPr>
              <a:t> </a:t>
            </a:r>
          </a:p>
          <a:p>
            <a:pPr lvl="1" algn="just">
              <a:buFont typeface="Wingdings" pitchFamily="2" charset="2"/>
              <a:buChar char="ü"/>
            </a:pPr>
            <a:r>
              <a:rPr lang="es-EC" sz="2200" dirty="0" smtClean="0">
                <a:solidFill>
                  <a:schemeClr val="bg1"/>
                </a:solidFill>
                <a:latin typeface="Times New Roman" pitchFamily="18" charset="0"/>
                <a:cs typeface="Times New Roman" pitchFamily="18" charset="0"/>
              </a:rPr>
              <a:t>2 programación HD</a:t>
            </a:r>
          </a:p>
          <a:p>
            <a:pPr lvl="1" algn="just">
              <a:buFont typeface="Wingdings" pitchFamily="2" charset="2"/>
              <a:buChar char="ü"/>
            </a:pPr>
            <a:r>
              <a:rPr lang="es-EC" sz="2200" dirty="0" err="1" smtClean="0">
                <a:solidFill>
                  <a:schemeClr val="bg1"/>
                </a:solidFill>
                <a:latin typeface="Times New Roman" pitchFamily="18" charset="0"/>
                <a:cs typeface="Times New Roman" pitchFamily="18" charset="0"/>
              </a:rPr>
              <a:t>One</a:t>
            </a:r>
            <a:r>
              <a:rPr lang="es-EC" sz="2200" dirty="0" smtClean="0">
                <a:solidFill>
                  <a:schemeClr val="bg1"/>
                </a:solidFill>
                <a:latin typeface="Times New Roman" pitchFamily="18" charset="0"/>
                <a:cs typeface="Times New Roman" pitchFamily="18" charset="0"/>
              </a:rPr>
              <a:t> </a:t>
            </a:r>
            <a:r>
              <a:rPr lang="es-EC" sz="2200" dirty="0" err="1" smtClean="0">
                <a:solidFill>
                  <a:schemeClr val="bg1"/>
                </a:solidFill>
                <a:latin typeface="Times New Roman" pitchFamily="18" charset="0"/>
                <a:cs typeface="Times New Roman" pitchFamily="18" charset="0"/>
              </a:rPr>
              <a:t>Seg</a:t>
            </a:r>
            <a:r>
              <a:rPr lang="es-EC" sz="2200" dirty="0" smtClean="0">
                <a:solidFill>
                  <a:schemeClr val="bg1"/>
                </a:solidFill>
                <a:latin typeface="Times New Roman" pitchFamily="18" charset="0"/>
                <a:cs typeface="Times New Roman" pitchFamily="18" charset="0"/>
              </a:rPr>
              <a:t> para TV Móvil</a:t>
            </a:r>
          </a:p>
          <a:p>
            <a:pPr lvl="1" algn="just">
              <a:buFont typeface="Wingdings" pitchFamily="2" charset="2"/>
              <a:buChar char="ü"/>
            </a:pPr>
            <a:r>
              <a:rPr lang="es-EC" sz="2200" dirty="0" smtClean="0">
                <a:solidFill>
                  <a:schemeClr val="bg1"/>
                </a:solidFill>
                <a:latin typeface="Times New Roman" pitchFamily="18" charset="0"/>
                <a:cs typeface="Times New Roman" pitchFamily="18" charset="0"/>
              </a:rPr>
              <a:t>Datos (</a:t>
            </a:r>
            <a:r>
              <a:rPr lang="es-EC" sz="2200" dirty="0" err="1" smtClean="0">
                <a:solidFill>
                  <a:schemeClr val="bg1"/>
                </a:solidFill>
                <a:latin typeface="Times New Roman" pitchFamily="18" charset="0"/>
                <a:cs typeface="Times New Roman" pitchFamily="18" charset="0"/>
              </a:rPr>
              <a:t>Ginga</a:t>
            </a:r>
            <a:r>
              <a:rPr lang="es-EC" sz="2200" dirty="0" smtClean="0">
                <a:solidFill>
                  <a:schemeClr val="bg1"/>
                </a:solidFill>
                <a:latin typeface="Times New Roman" pitchFamily="18" charset="0"/>
                <a:cs typeface="Times New Roman" pitchFamily="18" charset="0"/>
              </a:rPr>
              <a:t>)</a:t>
            </a:r>
          </a:p>
          <a:p>
            <a:endParaRPr lang="es-EC" sz="2200" dirty="0" smtClean="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46</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MODELO DE NEGOCIO PARA BROADCASTER (3)</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571612"/>
            <a:ext cx="8215370" cy="3816429"/>
          </a:xfrm>
          <a:prstGeom prst="rect">
            <a:avLst/>
          </a:prstGeom>
          <a:noFill/>
          <a:ln w="9525">
            <a:noFill/>
            <a:miter lim="800000"/>
            <a:headEnd/>
            <a:tailEnd/>
          </a:ln>
        </p:spPr>
        <p:txBody>
          <a:bodyPr wrap="square">
            <a:spAutoFit/>
          </a:bodyPr>
          <a:lstStyle/>
          <a:p>
            <a:pPr algn="just"/>
            <a:r>
              <a:rPr lang="es-EC" sz="2200" b="1" dirty="0" smtClean="0">
                <a:solidFill>
                  <a:schemeClr val="bg1"/>
                </a:solidFill>
                <a:latin typeface="Times New Roman" pitchFamily="18" charset="0"/>
                <a:cs typeface="Times New Roman" pitchFamily="18" charset="0"/>
              </a:rPr>
              <a:t>OPCIÓN 3: MULTIPLEX</a:t>
            </a:r>
            <a:endParaRPr lang="es-EC" sz="2200" dirty="0" smtClean="0">
              <a:solidFill>
                <a:schemeClr val="bg1"/>
              </a:solidFill>
              <a:latin typeface="Times New Roman" pitchFamily="18" charset="0"/>
              <a:cs typeface="Times New Roman" pitchFamily="18" charset="0"/>
            </a:endParaRPr>
          </a:p>
          <a:p>
            <a:pPr algn="just"/>
            <a:r>
              <a:rPr lang="es-EC" sz="2200" dirty="0" smtClean="0">
                <a:solidFill>
                  <a:schemeClr val="bg1"/>
                </a:solidFill>
                <a:latin typeface="Times New Roman" pitchFamily="18" charset="0"/>
                <a:cs typeface="Times New Roman" pitchFamily="18" charset="0"/>
              </a:rPr>
              <a:t> </a:t>
            </a:r>
          </a:p>
          <a:p>
            <a:pPr algn="just"/>
            <a:r>
              <a:rPr lang="es-EC" sz="2200" dirty="0" smtClean="0">
                <a:solidFill>
                  <a:schemeClr val="bg1"/>
                </a:solidFill>
                <a:latin typeface="Times New Roman" pitchFamily="18" charset="0"/>
                <a:cs typeface="Times New Roman" pitchFamily="18" charset="0"/>
              </a:rPr>
              <a:t>Si se desea agruparse y transmitir varias programaciones por un Multiplex, ideal para canales locales y/o regionales, la mejor forma de uso del espectro es con un total de 7 señales al aire, divididas de la siguiente manera :</a:t>
            </a:r>
          </a:p>
          <a:p>
            <a:pPr algn="just">
              <a:buFont typeface="Wingdings" pitchFamily="2" charset="2"/>
              <a:buChar char="ü"/>
            </a:pPr>
            <a:endParaRPr lang="es-EC" sz="2200" dirty="0" smtClean="0">
              <a:solidFill>
                <a:schemeClr val="bg1"/>
              </a:solidFill>
              <a:latin typeface="Times New Roman" pitchFamily="18" charset="0"/>
              <a:cs typeface="Times New Roman" pitchFamily="18" charset="0"/>
            </a:endParaRPr>
          </a:p>
          <a:p>
            <a:pPr lvl="1" algn="just">
              <a:buFont typeface="Wingdings" pitchFamily="2" charset="2"/>
              <a:buChar char="ü"/>
            </a:pPr>
            <a:r>
              <a:rPr lang="es-EC" sz="2200" dirty="0" smtClean="0">
                <a:solidFill>
                  <a:schemeClr val="bg1"/>
                </a:solidFill>
                <a:latin typeface="Times New Roman" pitchFamily="18" charset="0"/>
                <a:cs typeface="Times New Roman" pitchFamily="18" charset="0"/>
              </a:rPr>
              <a:t>6 Canales o programación varias SD</a:t>
            </a:r>
          </a:p>
          <a:p>
            <a:pPr lvl="1" algn="just">
              <a:buFont typeface="Wingdings" pitchFamily="2" charset="2"/>
              <a:buChar char="ü"/>
            </a:pPr>
            <a:r>
              <a:rPr lang="es-EC" sz="2200" dirty="0" err="1" smtClean="0">
                <a:solidFill>
                  <a:schemeClr val="bg1"/>
                </a:solidFill>
                <a:latin typeface="Times New Roman" pitchFamily="18" charset="0"/>
                <a:cs typeface="Times New Roman" pitchFamily="18" charset="0"/>
              </a:rPr>
              <a:t>One</a:t>
            </a:r>
            <a:r>
              <a:rPr lang="es-EC" sz="2200" dirty="0" smtClean="0">
                <a:solidFill>
                  <a:schemeClr val="bg1"/>
                </a:solidFill>
                <a:latin typeface="Times New Roman" pitchFamily="18" charset="0"/>
                <a:cs typeface="Times New Roman" pitchFamily="18" charset="0"/>
              </a:rPr>
              <a:t> </a:t>
            </a:r>
            <a:r>
              <a:rPr lang="es-EC" sz="2200" dirty="0" err="1" smtClean="0">
                <a:solidFill>
                  <a:schemeClr val="bg1"/>
                </a:solidFill>
                <a:latin typeface="Times New Roman" pitchFamily="18" charset="0"/>
                <a:cs typeface="Times New Roman" pitchFamily="18" charset="0"/>
              </a:rPr>
              <a:t>Seg</a:t>
            </a:r>
            <a:r>
              <a:rPr lang="es-EC" sz="2200" dirty="0" smtClean="0">
                <a:solidFill>
                  <a:schemeClr val="bg1"/>
                </a:solidFill>
                <a:latin typeface="Times New Roman" pitchFamily="18" charset="0"/>
                <a:cs typeface="Times New Roman" pitchFamily="18" charset="0"/>
              </a:rPr>
              <a:t> para Tv Móvil</a:t>
            </a:r>
          </a:p>
          <a:p>
            <a:pPr lvl="1" algn="just">
              <a:buFont typeface="Wingdings" pitchFamily="2" charset="2"/>
              <a:buChar char="ü"/>
            </a:pPr>
            <a:r>
              <a:rPr lang="es-EC" sz="2200" dirty="0" smtClean="0">
                <a:solidFill>
                  <a:schemeClr val="bg1"/>
                </a:solidFill>
                <a:latin typeface="Times New Roman" pitchFamily="18" charset="0"/>
                <a:cs typeface="Times New Roman" pitchFamily="18" charset="0"/>
              </a:rPr>
              <a:t>Datos (</a:t>
            </a:r>
            <a:r>
              <a:rPr lang="es-EC" sz="2200" dirty="0" err="1" smtClean="0">
                <a:solidFill>
                  <a:schemeClr val="bg1"/>
                </a:solidFill>
                <a:latin typeface="Times New Roman" pitchFamily="18" charset="0"/>
                <a:cs typeface="Times New Roman" pitchFamily="18" charset="0"/>
              </a:rPr>
              <a:t>Ginga</a:t>
            </a:r>
            <a:r>
              <a:rPr lang="es-EC" sz="2200" dirty="0" smtClean="0">
                <a:solidFill>
                  <a:schemeClr val="bg1"/>
                </a:solidFill>
                <a:latin typeface="Times New Roman" pitchFamily="18" charset="0"/>
                <a:cs typeface="Times New Roman" pitchFamily="18" charset="0"/>
              </a:rPr>
              <a:t>)</a:t>
            </a:r>
          </a:p>
          <a:p>
            <a:endParaRPr lang="es-EC" sz="2200" dirty="0" smtClean="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47</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CONCLUSIONES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643050"/>
            <a:ext cx="8215370" cy="3600986"/>
          </a:xfrm>
          <a:prstGeom prst="rect">
            <a:avLst/>
          </a:prstGeom>
          <a:noFill/>
          <a:ln w="9525">
            <a:noFill/>
            <a:miter lim="800000"/>
            <a:headEnd/>
            <a:tailEnd/>
          </a:ln>
        </p:spPr>
        <p:txBody>
          <a:bodyPr wrap="square">
            <a:spAutoFit/>
          </a:bodyPr>
          <a:lstStyle/>
          <a:p>
            <a:pPr algn="just">
              <a:buFont typeface="Arial" pitchFamily="34" charset="0"/>
              <a:buChar char="•"/>
            </a:pPr>
            <a:r>
              <a:rPr lang="es-EC" sz="2200" dirty="0" smtClean="0">
                <a:solidFill>
                  <a:schemeClr val="bg1"/>
                </a:solidFill>
                <a:latin typeface="Times New Roman" pitchFamily="18" charset="0"/>
                <a:cs typeface="Times New Roman" pitchFamily="18" charset="0"/>
              </a:rPr>
              <a:t> Se debe realizar una regulación que favorezca a los modelos de negocios de los </a:t>
            </a:r>
            <a:r>
              <a:rPr lang="es-EC" sz="2200" dirty="0" err="1" smtClean="0">
                <a:solidFill>
                  <a:schemeClr val="bg1"/>
                </a:solidFill>
                <a:latin typeface="Times New Roman" pitchFamily="18" charset="0"/>
                <a:cs typeface="Times New Roman" pitchFamily="18" charset="0"/>
              </a:rPr>
              <a:t>broadcaster</a:t>
            </a:r>
            <a:r>
              <a:rPr lang="es-EC" sz="2200" dirty="0" smtClean="0">
                <a:solidFill>
                  <a:schemeClr val="bg1"/>
                </a:solidFill>
                <a:latin typeface="Times New Roman" pitchFamily="18" charset="0"/>
                <a:cs typeface="Times New Roman" pitchFamily="18" charset="0"/>
              </a:rPr>
              <a:t> y no ser una barrera de entrada para inversionistas.</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 Los modelos de negocios propuestos se orientan a contribuir con la mejor decisión regulatoria para el desarrollo exitoso de la TDT.</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 El nuevo comportamiento del televidente brindará a los </a:t>
            </a:r>
            <a:r>
              <a:rPr lang="es-EC" sz="2200" dirty="0" err="1" smtClean="0">
                <a:solidFill>
                  <a:schemeClr val="bg1"/>
                </a:solidFill>
                <a:latin typeface="Times New Roman" pitchFamily="18" charset="0"/>
                <a:cs typeface="Times New Roman" pitchFamily="18" charset="0"/>
              </a:rPr>
              <a:t>broadcaster</a:t>
            </a:r>
            <a:r>
              <a:rPr lang="es-EC" sz="2200" dirty="0" smtClean="0">
                <a:solidFill>
                  <a:schemeClr val="bg1"/>
                </a:solidFill>
                <a:latin typeface="Times New Roman" pitchFamily="18" charset="0"/>
                <a:cs typeface="Times New Roman" pitchFamily="18" charset="0"/>
              </a:rPr>
              <a:t> las estrategias de marketing para seguir capturar dicho mercado.</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 Las universidades son los actores principales a ser considerados para la investigación de la convergencia de servicios.</a:t>
            </a: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48</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CONCLUSIONES (2)</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567281"/>
            <a:ext cx="8215370" cy="4093428"/>
          </a:xfrm>
          <a:prstGeom prst="rect">
            <a:avLst/>
          </a:prstGeom>
          <a:noFill/>
          <a:ln w="9525">
            <a:noFill/>
            <a:miter lim="800000"/>
            <a:headEnd/>
            <a:tailEnd/>
          </a:ln>
        </p:spPr>
        <p:txBody>
          <a:bodyPr wrap="square">
            <a:spAutoFit/>
          </a:bodyPr>
          <a:lstStyle/>
          <a:p>
            <a:pPr algn="just">
              <a:buFont typeface="Arial" pitchFamily="34" charset="0"/>
              <a:buChar char="•"/>
            </a:pPr>
            <a:r>
              <a:rPr lang="es-EC" sz="2200" dirty="0" smtClean="0">
                <a:solidFill>
                  <a:schemeClr val="bg1"/>
                </a:solidFill>
                <a:latin typeface="Times New Roman" pitchFamily="18" charset="0"/>
                <a:cs typeface="Times New Roman" pitchFamily="18" charset="0"/>
              </a:rPr>
              <a:t> La interactividad es el verdadero secreto del negocio de la TDT.</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 La programación será un eje fundamental a ser estudiado por los </a:t>
            </a:r>
            <a:r>
              <a:rPr lang="es-EC" sz="2200" dirty="0">
                <a:solidFill>
                  <a:schemeClr val="bg1"/>
                </a:solidFill>
                <a:latin typeface="Times New Roman" pitchFamily="18" charset="0"/>
                <a:cs typeface="Times New Roman" pitchFamily="18" charset="0"/>
              </a:rPr>
              <a:t>B</a:t>
            </a:r>
            <a:r>
              <a:rPr lang="es-EC" sz="2200" dirty="0" smtClean="0">
                <a:solidFill>
                  <a:schemeClr val="bg1"/>
                </a:solidFill>
                <a:latin typeface="Times New Roman" pitchFamily="18" charset="0"/>
                <a:cs typeface="Times New Roman" pitchFamily="18" charset="0"/>
              </a:rPr>
              <a:t>roadcaster para dirigir su nicho de mercado a captar.</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 Los canales de Tv Nacionales deberán tener en claro la inversión y transición que demandará el apagón analógico.</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Los canales de Tv regionales deberán compartir infraestructura entre ellos o con un nacional para no dilatar su recuperación de inversión.</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C" sz="2200" dirty="0" smtClean="0">
                <a:solidFill>
                  <a:schemeClr val="bg1"/>
                </a:solidFill>
                <a:latin typeface="Times New Roman" pitchFamily="18" charset="0"/>
                <a:cs typeface="Times New Roman" pitchFamily="18" charset="0"/>
              </a:rPr>
              <a:t> </a:t>
            </a:r>
            <a:r>
              <a:rPr lang="es-ES" sz="2200" dirty="0" smtClean="0">
                <a:solidFill>
                  <a:schemeClr val="bg1"/>
                </a:solidFill>
                <a:latin typeface="Times New Roman" pitchFamily="18" charset="0"/>
                <a:cs typeface="Times New Roman" pitchFamily="18" charset="0"/>
              </a:rPr>
              <a:t>La innovación tecnológica así como la creatividad será un elemento importante como parte de los activos intangibles de los operadores de televisión.</a:t>
            </a:r>
            <a:endParaRPr lang="es-EC" sz="2200" dirty="0" smtClean="0">
              <a:solidFill>
                <a:schemeClr val="bg1"/>
              </a:solidFill>
              <a:latin typeface="Times New Roman" pitchFamily="18" charset="0"/>
              <a:cs typeface="Times New Roman" pitchFamily="18" charset="0"/>
            </a:endParaRP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49</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472" y="714356"/>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SOCIEDAD DE LA INFORMACIÓN (SI)</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6" name="Rectangle 1"/>
          <p:cNvSpPr>
            <a:spLocks noChangeArrowheads="1"/>
          </p:cNvSpPr>
          <p:nvPr/>
        </p:nvSpPr>
        <p:spPr bwMode="auto">
          <a:xfrm>
            <a:off x="571472" y="1428736"/>
            <a:ext cx="8358246"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 pos="269875" algn="l"/>
              </a:tabLst>
            </a:pPr>
            <a:r>
              <a:rPr kumimoji="0" lang="es-EC"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INFORMACIÓN:</a:t>
            </a:r>
            <a:r>
              <a:rPr kumimoji="0" lang="es-EC"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Es importante aquella información que es de difícil transmisión y comunicación.</a:t>
            </a:r>
          </a:p>
          <a:p>
            <a:pPr marL="0" marR="0" lvl="0" indent="0" algn="just" defTabSz="914400" rtl="0" eaLnBrk="1" fontAlgn="base" latinLnBrk="0" hangingPunct="1">
              <a:lnSpc>
                <a:spcPct val="100000"/>
              </a:lnSpc>
              <a:spcBef>
                <a:spcPct val="0"/>
              </a:spcBef>
              <a:spcAft>
                <a:spcPct val="0"/>
              </a:spcAft>
              <a:buClrTx/>
              <a:buSzTx/>
              <a:buFontTx/>
              <a:buNone/>
              <a:tabLst>
                <a:tab pos="180975" algn="l"/>
                <a:tab pos="269875" algn="l"/>
              </a:tabLst>
            </a:pPr>
            <a:endParaRPr kumimoji="0" lang="es-EC"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 pos="269875" algn="l"/>
              </a:tabLst>
            </a:pPr>
            <a:r>
              <a:rPr kumimoji="0" lang="es-EC"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TECNOLOGÍA:</a:t>
            </a:r>
            <a:r>
              <a:rPr kumimoji="0" lang="es-EC"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lang="es-EC" sz="2000" dirty="0" smtClean="0">
                <a:solidFill>
                  <a:schemeClr val="bg1"/>
                </a:solidFill>
                <a:latin typeface="Times New Roman" pitchFamily="18" charset="0"/>
                <a:ea typeface="Calibri" pitchFamily="34" charset="0"/>
                <a:cs typeface="Times New Roman" pitchFamily="18" charset="0"/>
              </a:rPr>
              <a:t>I</a:t>
            </a:r>
            <a:r>
              <a:rPr kumimoji="0" lang="es-EC"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nstrumento de la era de la Información.</a:t>
            </a:r>
          </a:p>
          <a:p>
            <a:pPr marL="0" marR="0" lvl="0" indent="0" algn="just" defTabSz="914400" rtl="0" eaLnBrk="0" fontAlgn="base" latinLnBrk="0" hangingPunct="0">
              <a:lnSpc>
                <a:spcPct val="100000"/>
              </a:lnSpc>
              <a:spcBef>
                <a:spcPct val="0"/>
              </a:spcBef>
              <a:spcAft>
                <a:spcPct val="0"/>
              </a:spcAft>
              <a:buClrTx/>
              <a:buSzTx/>
              <a:buFontTx/>
              <a:buNone/>
              <a:tabLst>
                <a:tab pos="180975" algn="l"/>
                <a:tab pos="269875" algn="l"/>
              </a:tabLst>
            </a:pPr>
            <a:endParaRPr lang="es-EC" sz="1200" dirty="0" smtClean="0">
              <a:solidFill>
                <a:schemeClr val="bg1"/>
              </a:solidFill>
              <a:latin typeface="Times New Roman" pitchFamily="18" charset="0"/>
              <a:cs typeface="Times New Roman" pitchFamily="18" charset="0"/>
            </a:endParaRPr>
          </a:p>
          <a:p>
            <a:pPr algn="just" eaLnBrk="0" hangingPunct="0">
              <a:tabLst>
                <a:tab pos="180975" algn="l"/>
                <a:tab pos="269875" algn="l"/>
              </a:tabLst>
            </a:pPr>
            <a:r>
              <a:rPr lang="es-EC" sz="2000" b="1" dirty="0" smtClean="0">
                <a:solidFill>
                  <a:schemeClr val="bg1"/>
                </a:solidFill>
                <a:latin typeface="Times New Roman" pitchFamily="18" charset="0"/>
                <a:cs typeface="Times New Roman" pitchFamily="18" charset="0"/>
              </a:rPr>
              <a:t>SOCIEDAD:</a:t>
            </a:r>
            <a:r>
              <a:rPr lang="es-EC" sz="2000" dirty="0" smtClean="0">
                <a:solidFill>
                  <a:schemeClr val="bg1"/>
                </a:solidFill>
                <a:latin typeface="Times New Roman" pitchFamily="18" charset="0"/>
                <a:cs typeface="Times New Roman" pitchFamily="18" charset="0"/>
              </a:rPr>
              <a:t> Mejora de estilo de vida de la sociedad</a:t>
            </a:r>
          </a:p>
        </p:txBody>
      </p:sp>
      <p:pic>
        <p:nvPicPr>
          <p:cNvPr id="7" name="Picture 6"/>
          <p:cNvPicPr>
            <a:picLocks noChangeAspect="1" noChangeArrowheads="1"/>
          </p:cNvPicPr>
          <p:nvPr/>
        </p:nvPicPr>
        <p:blipFill>
          <a:blip r:embed="rId3" cstate="print"/>
          <a:srcRect/>
          <a:stretch>
            <a:fillRect/>
          </a:stretch>
        </p:blipFill>
        <p:spPr bwMode="auto">
          <a:xfrm>
            <a:off x="571472" y="3643314"/>
            <a:ext cx="2835799" cy="1785950"/>
          </a:xfrm>
          <a:prstGeom prst="rect">
            <a:avLst/>
          </a:prstGeom>
          <a:noFill/>
          <a:ln w="9525">
            <a:noFill/>
            <a:miter lim="800000"/>
            <a:headEnd/>
            <a:tailEnd/>
          </a:ln>
          <a:effectLst/>
        </p:spPr>
      </p:pic>
      <p:graphicFrame>
        <p:nvGraphicFramePr>
          <p:cNvPr id="20483" name="Object 3"/>
          <p:cNvGraphicFramePr>
            <a:graphicFrameLocks noChangeAspect="1"/>
          </p:cNvGraphicFramePr>
          <p:nvPr/>
        </p:nvGraphicFramePr>
        <p:xfrm>
          <a:off x="3643306" y="3214686"/>
          <a:ext cx="5035128" cy="2786082"/>
        </p:xfrm>
        <a:graphic>
          <a:graphicData uri="http://schemas.openxmlformats.org/presentationml/2006/ole">
            <mc:AlternateContent xmlns:mc="http://schemas.openxmlformats.org/markup-compatibility/2006">
              <mc:Choice xmlns:v="urn:schemas-microsoft-com:vml" Requires="v">
                <p:oleObj spid="_x0000_s20489" r:id="rId4" imgW="8870935" imgH="5280294" progId="Visio.Drawing.11">
                  <p:embed/>
                </p:oleObj>
              </mc:Choice>
              <mc:Fallback>
                <p:oleObj r:id="rId4" imgW="8870935" imgH="5280294"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06" y="3214686"/>
                        <a:ext cx="5035128" cy="2786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Rectángulo"/>
          <p:cNvSpPr/>
          <p:nvPr/>
        </p:nvSpPr>
        <p:spPr>
          <a:xfrm>
            <a:off x="1142976" y="5500702"/>
            <a:ext cx="1868170" cy="461665"/>
          </a:xfrm>
          <a:prstGeom prst="rect">
            <a:avLst/>
          </a:prstGeom>
        </p:spPr>
        <p:txBody>
          <a:bodyPr wrap="square">
            <a:spAutoFit/>
          </a:bodyPr>
          <a:lstStyle/>
          <a:p>
            <a:pPr algn="ctr"/>
            <a:r>
              <a:rPr lang="es-EC" sz="1200" dirty="0" smtClean="0">
                <a:solidFill>
                  <a:schemeClr val="bg1"/>
                </a:solidFill>
                <a:latin typeface="Times New Roman" pitchFamily="18" charset="0"/>
                <a:cs typeface="Times New Roman" pitchFamily="18" charset="0"/>
              </a:rPr>
              <a:t>Bases de la </a:t>
            </a:r>
          </a:p>
          <a:p>
            <a:pPr algn="ctr"/>
            <a:r>
              <a:rPr lang="es-EC" sz="1200" dirty="0" smtClean="0">
                <a:solidFill>
                  <a:schemeClr val="bg1"/>
                </a:solidFill>
                <a:latin typeface="Times New Roman" pitchFamily="18" charset="0"/>
                <a:cs typeface="Times New Roman" pitchFamily="18" charset="0"/>
              </a:rPr>
              <a:t>Sociedad de Información</a:t>
            </a:r>
            <a:endParaRPr lang="es-EC" sz="1200" dirty="0">
              <a:solidFill>
                <a:schemeClr val="bg1"/>
              </a:solidFill>
              <a:latin typeface="Times New Roman" pitchFamily="18" charset="0"/>
              <a:cs typeface="Times New Roman" pitchFamily="18" charset="0"/>
            </a:endParaRPr>
          </a:p>
        </p:txBody>
      </p:sp>
      <p:sp>
        <p:nvSpPr>
          <p:cNvPr id="11"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5</a:t>
            </a:fld>
            <a:endParaRPr lang="es-EC" b="1" dirty="0">
              <a:solidFill>
                <a:schemeClr val="bg1"/>
              </a:solidFill>
            </a:endParaRPr>
          </a:p>
        </p:txBody>
      </p:sp>
      <p:sp>
        <p:nvSpPr>
          <p:cNvPr id="12"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CONCLUSIONES (3)</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567281"/>
            <a:ext cx="8215370" cy="4462760"/>
          </a:xfrm>
          <a:prstGeom prst="rect">
            <a:avLst/>
          </a:prstGeom>
          <a:noFill/>
          <a:ln w="9525">
            <a:noFill/>
            <a:miter lim="800000"/>
            <a:headEnd/>
            <a:tailEnd/>
          </a:ln>
        </p:spPr>
        <p:txBody>
          <a:bodyPr wrap="square">
            <a:spAutoFit/>
          </a:bodyPr>
          <a:lstStyle/>
          <a:p>
            <a:pPr algn="just">
              <a:buFont typeface="Arial" pitchFamily="34" charset="0"/>
              <a:buChar char="•"/>
            </a:pPr>
            <a:r>
              <a:rPr lang="es-EC" sz="2200" dirty="0" smtClean="0">
                <a:solidFill>
                  <a:schemeClr val="bg1"/>
                </a:solidFill>
                <a:latin typeface="Times New Roman" pitchFamily="18" charset="0"/>
                <a:cs typeface="Times New Roman" pitchFamily="18" charset="0"/>
              </a:rPr>
              <a:t> </a:t>
            </a:r>
            <a:r>
              <a:rPr lang="es-ES" sz="2200" dirty="0" smtClean="0">
                <a:solidFill>
                  <a:schemeClr val="bg1"/>
                </a:solidFill>
                <a:latin typeface="Times New Roman" pitchFamily="18" charset="0"/>
                <a:cs typeface="Times New Roman" pitchFamily="18" charset="0"/>
              </a:rPr>
              <a:t>El desarrollo de negocios a través de lo que se denomina actualmente “t-Business” provocará un impacto grande en la población a través de la TDT.</a:t>
            </a:r>
          </a:p>
          <a:p>
            <a:pPr algn="just"/>
            <a:endParaRPr lang="es-ES"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200" dirty="0" smtClean="0">
                <a:solidFill>
                  <a:schemeClr val="bg1"/>
                </a:solidFill>
                <a:latin typeface="Times New Roman" pitchFamily="18" charset="0"/>
                <a:cs typeface="Times New Roman" pitchFamily="18" charset="0"/>
              </a:rPr>
              <a:t> La oferta de </a:t>
            </a:r>
            <a:r>
              <a:rPr lang="es-ES" sz="2200" dirty="0" err="1" smtClean="0">
                <a:solidFill>
                  <a:schemeClr val="bg1"/>
                </a:solidFill>
                <a:latin typeface="Times New Roman" pitchFamily="18" charset="0"/>
                <a:cs typeface="Times New Roman" pitchFamily="18" charset="0"/>
              </a:rPr>
              <a:t>multiservicios</a:t>
            </a:r>
            <a:r>
              <a:rPr lang="es-ES" sz="2200" dirty="0" smtClean="0">
                <a:solidFill>
                  <a:schemeClr val="bg1"/>
                </a:solidFill>
                <a:latin typeface="Times New Roman" pitchFamily="18" charset="0"/>
                <a:cs typeface="Times New Roman" pitchFamily="18" charset="0"/>
              </a:rPr>
              <a:t>, así como la adecuada generación de contenido hará la diferencia en el mercado ya que la calidad de imagen será la misma.</a:t>
            </a:r>
          </a:p>
          <a:p>
            <a:pPr algn="just"/>
            <a:endParaRPr lang="es-ES"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200" dirty="0" smtClean="0">
                <a:solidFill>
                  <a:schemeClr val="bg1"/>
                </a:solidFill>
                <a:latin typeface="Times New Roman" pitchFamily="18" charset="0"/>
                <a:cs typeface="Times New Roman" pitchFamily="18" charset="0"/>
              </a:rPr>
              <a:t> El Estado deberá brindar políticas claras para que el televidente pueda hacer el pasó a Tv Digital.</a:t>
            </a:r>
          </a:p>
          <a:p>
            <a:pPr algn="just">
              <a:buFont typeface="Arial" pitchFamily="34" charset="0"/>
              <a:buChar char="•"/>
            </a:pPr>
            <a:r>
              <a:rPr lang="es-ES" sz="2200" dirty="0" smtClean="0">
                <a:solidFill>
                  <a:schemeClr val="bg1"/>
                </a:solidFill>
                <a:latin typeface="Times New Roman" pitchFamily="18" charset="0"/>
                <a:cs typeface="Times New Roman" pitchFamily="18" charset="0"/>
              </a:rPr>
              <a:t>El trabajo de todos los actores, como Estado</a:t>
            </a:r>
            <a:r>
              <a:rPr lang="es-ES" sz="2200" smtClean="0">
                <a:solidFill>
                  <a:schemeClr val="bg1"/>
                </a:solidFill>
                <a:latin typeface="Times New Roman" pitchFamily="18" charset="0"/>
                <a:cs typeface="Times New Roman" pitchFamily="18" charset="0"/>
              </a:rPr>
              <a:t>, Universidades, </a:t>
            </a:r>
            <a:r>
              <a:rPr lang="es-ES" sz="2200" dirty="0" smtClean="0">
                <a:solidFill>
                  <a:schemeClr val="bg1"/>
                </a:solidFill>
                <a:latin typeface="Times New Roman" pitchFamily="18" charset="0"/>
                <a:cs typeface="Times New Roman" pitchFamily="18" charset="0"/>
              </a:rPr>
              <a:t>Canales Privados y </a:t>
            </a:r>
            <a:r>
              <a:rPr lang="es-ES" sz="2200" dirty="0" err="1" smtClean="0">
                <a:solidFill>
                  <a:schemeClr val="bg1"/>
                </a:solidFill>
                <a:latin typeface="Times New Roman" pitchFamily="18" charset="0"/>
                <a:cs typeface="Times New Roman" pitchFamily="18" charset="0"/>
              </a:rPr>
              <a:t>Publicos</a:t>
            </a:r>
            <a:r>
              <a:rPr lang="es-ES" sz="2200" dirty="0" smtClean="0">
                <a:solidFill>
                  <a:schemeClr val="bg1"/>
                </a:solidFill>
                <a:latin typeface="Times New Roman" pitchFamily="18" charset="0"/>
                <a:cs typeface="Times New Roman" pitchFamily="18" charset="0"/>
              </a:rPr>
              <a:t> para colaborar para la Educación o “t-</a:t>
            </a:r>
            <a:r>
              <a:rPr lang="es-ES" sz="2200" dirty="0" err="1" smtClean="0">
                <a:solidFill>
                  <a:schemeClr val="bg1"/>
                </a:solidFill>
                <a:latin typeface="Times New Roman" pitchFamily="18" charset="0"/>
                <a:cs typeface="Times New Roman" pitchFamily="18" charset="0"/>
              </a:rPr>
              <a:t>learning</a:t>
            </a:r>
            <a:r>
              <a:rPr lang="es-ES" sz="2200" dirty="0" smtClean="0">
                <a:solidFill>
                  <a:schemeClr val="bg1"/>
                </a:solidFill>
                <a:latin typeface="Times New Roman" pitchFamily="18" charset="0"/>
                <a:cs typeface="Times New Roman" pitchFamily="18" charset="0"/>
              </a:rPr>
              <a:t>” es uno de los ejes fundamentales para que los usuarios o televidentes puedan aprovechar y usar la TDT, aun mas con inclusión social.</a:t>
            </a: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50</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8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RECOMENDACIONES (1)</a:t>
            </a:r>
            <a:endParaRPr kumimoji="0" lang="es-EC"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7" name="6 Rectángulo"/>
          <p:cNvSpPr>
            <a:spLocks noChangeArrowheads="1"/>
          </p:cNvSpPr>
          <p:nvPr/>
        </p:nvSpPr>
        <p:spPr bwMode="auto">
          <a:xfrm>
            <a:off x="428596" y="1500174"/>
            <a:ext cx="8215370" cy="4431983"/>
          </a:xfrm>
          <a:prstGeom prst="rect">
            <a:avLst/>
          </a:prstGeom>
          <a:noFill/>
          <a:ln w="9525">
            <a:noFill/>
            <a:miter lim="800000"/>
            <a:headEnd/>
            <a:tailEnd/>
          </a:ln>
        </p:spPr>
        <p:txBody>
          <a:bodyPr wrap="square">
            <a:spAutoFit/>
          </a:bodyPr>
          <a:lstStyle/>
          <a:p>
            <a:pPr algn="just">
              <a:buFont typeface="Arial" pitchFamily="34" charset="0"/>
              <a:buChar char="•"/>
            </a:pPr>
            <a:r>
              <a:rPr lang="es-EC" sz="2200" dirty="0" smtClean="0">
                <a:solidFill>
                  <a:schemeClr val="bg1"/>
                </a:solidFill>
                <a:latin typeface="Times New Roman" pitchFamily="18" charset="0"/>
                <a:cs typeface="Times New Roman" pitchFamily="18" charset="0"/>
              </a:rPr>
              <a:t> </a:t>
            </a:r>
            <a:r>
              <a:rPr lang="es-ES" sz="2200" dirty="0" smtClean="0">
                <a:solidFill>
                  <a:schemeClr val="bg1"/>
                </a:solidFill>
                <a:latin typeface="Times New Roman" pitchFamily="18" charset="0"/>
                <a:cs typeface="Times New Roman" pitchFamily="18" charset="0"/>
              </a:rPr>
              <a:t>No se deberá cometer los mismos errores regulatorios que han pasado en varios países como España y Brasil.</a:t>
            </a:r>
          </a:p>
          <a:p>
            <a:pPr algn="just"/>
            <a:endParaRPr lang="es-ES"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200" dirty="0" smtClean="0">
                <a:solidFill>
                  <a:schemeClr val="bg1"/>
                </a:solidFill>
                <a:latin typeface="Times New Roman" pitchFamily="18" charset="0"/>
                <a:cs typeface="Times New Roman" pitchFamily="18" charset="0"/>
              </a:rPr>
              <a:t> El proceso de transición de analógico a digital de televisión debe ser el más corto posible, menor a 6 años.</a:t>
            </a:r>
          </a:p>
          <a:p>
            <a:pPr algn="just"/>
            <a:endParaRPr lang="es-EC"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200" dirty="0" smtClean="0">
                <a:solidFill>
                  <a:schemeClr val="bg1"/>
                </a:solidFill>
                <a:latin typeface="Times New Roman" pitchFamily="18" charset="0"/>
                <a:cs typeface="Times New Roman" pitchFamily="18" charset="0"/>
              </a:rPr>
              <a:t>Se requerirá el permanente apoyo por parte del Estado para la promoción y masificación de la TDT.</a:t>
            </a:r>
          </a:p>
          <a:p>
            <a:pPr algn="just"/>
            <a:endParaRPr lang="es-ES" sz="1000" dirty="0" smtClean="0">
              <a:solidFill>
                <a:schemeClr val="bg1"/>
              </a:solidFill>
              <a:latin typeface="Times New Roman" pitchFamily="18" charset="0"/>
              <a:cs typeface="Times New Roman" pitchFamily="18" charset="0"/>
            </a:endParaRPr>
          </a:p>
          <a:p>
            <a:pPr lvl="0" algn="just">
              <a:buFont typeface="Arial" pitchFamily="34" charset="0"/>
              <a:buChar char="•"/>
            </a:pPr>
            <a:r>
              <a:rPr lang="es-ES" sz="2200" dirty="0" smtClean="0">
                <a:solidFill>
                  <a:schemeClr val="bg1"/>
                </a:solidFill>
                <a:latin typeface="Times New Roman" pitchFamily="18" charset="0"/>
                <a:cs typeface="Times New Roman" pitchFamily="18" charset="0"/>
              </a:rPr>
              <a:t>Los operadores de Tv así como el Estado deben comenzar campañas publicitarias para el proceso de transición y apagón analógico.</a:t>
            </a:r>
          </a:p>
          <a:p>
            <a:pPr lvl="0" algn="just"/>
            <a:endParaRPr lang="es-ES" sz="1000" dirty="0" smtClean="0">
              <a:solidFill>
                <a:schemeClr val="bg1"/>
              </a:solidFill>
              <a:latin typeface="Times New Roman" pitchFamily="18" charset="0"/>
              <a:cs typeface="Times New Roman" pitchFamily="18" charset="0"/>
            </a:endParaRPr>
          </a:p>
          <a:p>
            <a:pPr algn="just">
              <a:buFont typeface="Arial" pitchFamily="34" charset="0"/>
              <a:buChar char="•"/>
            </a:pPr>
            <a:r>
              <a:rPr lang="es-ES" sz="2200" dirty="0" smtClean="0">
                <a:solidFill>
                  <a:schemeClr val="bg1"/>
                </a:solidFill>
                <a:latin typeface="Times New Roman" pitchFamily="18" charset="0"/>
                <a:cs typeface="Times New Roman" pitchFamily="18" charset="0"/>
              </a:rPr>
              <a:t> Tener costos bajos de Tv con sintonizador integrados de TDT y costos accesibles de los Set Top Box (STB) se podrá llevar adelante la acelerada transición de Analógico a Digital.</a:t>
            </a:r>
          </a:p>
        </p:txBody>
      </p:sp>
      <p:sp>
        <p:nvSpPr>
          <p:cNvPr id="6" name="4 Marcador de número de diapositiva"/>
          <p:cNvSpPr>
            <a:spLocks noGrp="1"/>
          </p:cNvSpPr>
          <p:nvPr>
            <p:ph type="sldNum" sz="quarter" idx="11"/>
          </p:nvPr>
        </p:nvSpPr>
        <p:spPr>
          <a:xfrm>
            <a:off x="8572528" y="6357958"/>
            <a:ext cx="357190" cy="357166"/>
          </a:xfrm>
        </p:spPr>
        <p:txBody>
          <a:bodyPr/>
          <a:lstStyle/>
          <a:p>
            <a:pPr>
              <a:defRPr/>
            </a:pPr>
            <a:fld id="{BCA82907-C273-4F21-A968-6FB9CA6E3CEA}" type="slidenum">
              <a:rPr lang="es-EC" b="1" smtClean="0">
                <a:solidFill>
                  <a:schemeClr val="bg1"/>
                </a:solidFill>
              </a:rPr>
              <a:pPr>
                <a:defRPr/>
              </a:pPr>
              <a:t>51</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14546" y="2428868"/>
            <a:ext cx="5143536" cy="1214446"/>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8000" b="1" cap="all"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ea typeface="+mj-ea"/>
                <a:cs typeface="+mj-cs"/>
              </a:rPr>
              <a:t>GRACIAS</a:t>
            </a:r>
            <a:endParaRPr kumimoji="0" lang="es-EC" sz="80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4"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472" y="714356"/>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LA TV</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EN LA SOCIEDAD Y FAMILIA</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4" name="Picture 3"/>
          <p:cNvPicPr>
            <a:picLocks noChangeAspect="1" noChangeArrowheads="1"/>
          </p:cNvPicPr>
          <p:nvPr/>
        </p:nvPicPr>
        <p:blipFill>
          <a:blip r:embed="rId2" cstate="print"/>
          <a:srcRect/>
          <a:stretch>
            <a:fillRect/>
          </a:stretch>
        </p:blipFill>
        <p:spPr bwMode="auto">
          <a:xfrm>
            <a:off x="5000628" y="3500438"/>
            <a:ext cx="3714776" cy="2795333"/>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785786" y="1285860"/>
            <a:ext cx="3143272" cy="2514618"/>
          </a:xfrm>
          <a:prstGeom prst="rect">
            <a:avLst/>
          </a:prstGeom>
          <a:noFill/>
          <a:ln w="9525">
            <a:noFill/>
            <a:miter lim="800000"/>
            <a:headEnd/>
            <a:tailEnd/>
          </a:ln>
        </p:spPr>
      </p:pic>
      <p:sp>
        <p:nvSpPr>
          <p:cNvPr id="8" name="7 Rectángulo"/>
          <p:cNvSpPr>
            <a:spLocks noChangeArrowheads="1"/>
          </p:cNvSpPr>
          <p:nvPr/>
        </p:nvSpPr>
        <p:spPr bwMode="auto">
          <a:xfrm>
            <a:off x="4857752" y="1428736"/>
            <a:ext cx="4000528" cy="1785104"/>
          </a:xfrm>
          <a:prstGeom prst="rect">
            <a:avLst/>
          </a:prstGeom>
          <a:noFill/>
          <a:ln w="9525">
            <a:noFill/>
            <a:miter lim="800000"/>
            <a:headEnd/>
            <a:tailEnd/>
          </a:ln>
        </p:spPr>
        <p:txBody>
          <a:bodyPr wrap="square">
            <a:spAutoFit/>
          </a:bodyPr>
          <a:lstStyle/>
          <a:p>
            <a:pPr algn="just"/>
            <a:r>
              <a:rPr lang="es-ES" sz="2200" dirty="0" smtClean="0">
                <a:solidFill>
                  <a:schemeClr val="bg1"/>
                </a:solidFill>
                <a:latin typeface="Times New Roman" pitchFamily="18" charset="0"/>
                <a:cs typeface="Times New Roman" pitchFamily="18" charset="0"/>
              </a:rPr>
              <a:t>La Televisión acompaña </a:t>
            </a:r>
            <a:r>
              <a:rPr lang="es-ES" sz="2200" dirty="0">
                <a:solidFill>
                  <a:schemeClr val="bg1"/>
                </a:solidFill>
                <a:latin typeface="Times New Roman" pitchFamily="18" charset="0"/>
                <a:cs typeface="Times New Roman" pitchFamily="18" charset="0"/>
              </a:rPr>
              <a:t>a la vida familiar a lo largo del día y de la semana, </a:t>
            </a:r>
            <a:r>
              <a:rPr lang="es-ES" sz="2200" dirty="0" smtClean="0">
                <a:solidFill>
                  <a:schemeClr val="bg1"/>
                </a:solidFill>
                <a:latin typeface="Times New Roman" pitchFamily="18" charset="0"/>
                <a:cs typeface="Times New Roman" pitchFamily="18" charset="0"/>
              </a:rPr>
              <a:t>influye en </a:t>
            </a:r>
            <a:r>
              <a:rPr lang="es-ES" sz="2200" dirty="0">
                <a:solidFill>
                  <a:schemeClr val="bg1"/>
                </a:solidFill>
                <a:latin typeface="Times New Roman" pitchFamily="18" charset="0"/>
                <a:cs typeface="Times New Roman" pitchFamily="18" charset="0"/>
              </a:rPr>
              <a:t>el tiempo </a:t>
            </a:r>
            <a:r>
              <a:rPr lang="es-ES" sz="2200" dirty="0" smtClean="0">
                <a:solidFill>
                  <a:schemeClr val="bg1"/>
                </a:solidFill>
                <a:latin typeface="Times New Roman" pitchFamily="18" charset="0"/>
                <a:cs typeface="Times New Roman" pitchFamily="18" charset="0"/>
              </a:rPr>
              <a:t>libre y en la distribución de los espacios.</a:t>
            </a:r>
            <a:endParaRPr lang="es-EC" sz="2200" dirty="0">
              <a:solidFill>
                <a:schemeClr val="bg1"/>
              </a:solidFill>
              <a:latin typeface="Times New Roman" pitchFamily="18" charset="0"/>
              <a:cs typeface="Times New Roman" pitchFamily="18" charset="0"/>
            </a:endParaRPr>
          </a:p>
        </p:txBody>
      </p:sp>
      <p:sp>
        <p:nvSpPr>
          <p:cNvPr id="9" name="8 Rectángulo"/>
          <p:cNvSpPr>
            <a:spLocks noChangeArrowheads="1"/>
          </p:cNvSpPr>
          <p:nvPr/>
        </p:nvSpPr>
        <p:spPr bwMode="auto">
          <a:xfrm>
            <a:off x="357158" y="4000504"/>
            <a:ext cx="4286280" cy="2123658"/>
          </a:xfrm>
          <a:prstGeom prst="rect">
            <a:avLst/>
          </a:prstGeom>
          <a:noFill/>
          <a:ln w="9525">
            <a:noFill/>
            <a:miter lim="800000"/>
            <a:headEnd/>
            <a:tailEnd/>
          </a:ln>
        </p:spPr>
        <p:txBody>
          <a:bodyPr wrap="square">
            <a:spAutoFit/>
          </a:bodyPr>
          <a:lstStyle/>
          <a:p>
            <a:pPr algn="just"/>
            <a:r>
              <a:rPr lang="es-ES" sz="2200" dirty="0" smtClean="0">
                <a:solidFill>
                  <a:schemeClr val="bg1"/>
                </a:solidFill>
                <a:latin typeface="Times New Roman" pitchFamily="18" charset="0"/>
                <a:cs typeface="Times New Roman" pitchFamily="18" charset="0"/>
              </a:rPr>
              <a:t>Normalmente la Televisión, adquiere una presencia muy importante en la sala, el comedor, la cocina y en el dormitorio de una familia; ni hablar de la lucha por el  “Control Remoto”</a:t>
            </a:r>
            <a:endParaRPr lang="es-EC" sz="2200" dirty="0">
              <a:solidFill>
                <a:schemeClr val="bg1"/>
              </a:solidFill>
              <a:latin typeface="Times New Roman" pitchFamily="18" charset="0"/>
              <a:cs typeface="Times New Roman" pitchFamily="18" charset="0"/>
            </a:endParaRPr>
          </a:p>
        </p:txBody>
      </p:sp>
      <p:sp>
        <p:nvSpPr>
          <p:cNvPr id="11"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6</a:t>
            </a:fld>
            <a:endParaRPr lang="es-EC" b="1" dirty="0">
              <a:solidFill>
                <a:schemeClr val="bg1"/>
              </a:solidFill>
            </a:endParaRPr>
          </a:p>
        </p:txBody>
      </p:sp>
      <p:sp>
        <p:nvSpPr>
          <p:cNvPr id="12"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ESPECTRO RADIOELÉCTRICO</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sp>
        <p:nvSpPr>
          <p:cNvPr id="8" name="7 Rectángulo"/>
          <p:cNvSpPr>
            <a:spLocks noChangeArrowheads="1"/>
          </p:cNvSpPr>
          <p:nvPr/>
        </p:nvSpPr>
        <p:spPr bwMode="auto">
          <a:xfrm>
            <a:off x="500034" y="1428736"/>
            <a:ext cx="8358246" cy="1200329"/>
          </a:xfrm>
          <a:prstGeom prst="rect">
            <a:avLst/>
          </a:prstGeom>
          <a:noFill/>
          <a:ln w="9525">
            <a:noFill/>
            <a:miter lim="800000"/>
            <a:headEnd/>
            <a:tailEnd/>
          </a:ln>
        </p:spPr>
        <p:txBody>
          <a:bodyPr wrap="square">
            <a:spAutoFit/>
          </a:bodyPr>
          <a:lstStyle/>
          <a:p>
            <a:pPr algn="just"/>
            <a:r>
              <a:rPr lang="es-ES" sz="2400" dirty="0" smtClean="0">
                <a:solidFill>
                  <a:schemeClr val="bg1"/>
                </a:solidFill>
                <a:latin typeface="Times New Roman" pitchFamily="18" charset="0"/>
                <a:cs typeface="Times New Roman" pitchFamily="18" charset="0"/>
              </a:rPr>
              <a:t>Conjunto de ondas electromagnéticas, cuya frecuencia operación esta convencionalmente por debajo de 3000 GHz, y que se propagan por el espacio sin guía  o cable artificial.</a:t>
            </a:r>
            <a:endParaRPr lang="es-EC" sz="2200" dirty="0">
              <a:solidFill>
                <a:schemeClr val="bg1"/>
              </a:solidFill>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l="26354" t="35156" r="8309" b="20898"/>
          <a:stretch>
            <a:fillRect/>
          </a:stretch>
        </p:blipFill>
        <p:spPr bwMode="auto">
          <a:xfrm>
            <a:off x="285720" y="2928934"/>
            <a:ext cx="8501122" cy="3214710"/>
          </a:xfrm>
          <a:prstGeom prst="rect">
            <a:avLst/>
          </a:prstGeom>
          <a:noFill/>
          <a:ln w="9525">
            <a:noFill/>
            <a:miter lim="800000"/>
            <a:headEnd/>
            <a:tailEnd/>
          </a:ln>
          <a:effectLst/>
        </p:spPr>
      </p:pic>
      <p:sp>
        <p:nvSpPr>
          <p:cNvPr id="7"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7</a:t>
            </a:fld>
            <a:endParaRPr lang="es-EC" b="1" dirty="0">
              <a:solidFill>
                <a:schemeClr val="bg1"/>
              </a:solidFill>
            </a:endParaRPr>
          </a:p>
        </p:txBody>
      </p:sp>
      <p:sp>
        <p:nvSpPr>
          <p:cNvPr id="9"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642918"/>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SERVICIOS DE TELEVISIÓN</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Y RADIODIFUSIÓN (1)</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pic>
        <p:nvPicPr>
          <p:cNvPr id="6" name="Picture 1"/>
          <p:cNvPicPr>
            <a:picLocks noChangeAspect="1" noChangeArrowheads="1"/>
          </p:cNvPicPr>
          <p:nvPr/>
        </p:nvPicPr>
        <p:blipFill>
          <a:blip r:embed="rId2" cstate="print"/>
          <a:srcRect/>
          <a:stretch>
            <a:fillRect/>
          </a:stretch>
        </p:blipFill>
        <p:spPr bwMode="auto">
          <a:xfrm>
            <a:off x="670892" y="1357298"/>
            <a:ext cx="7928976" cy="4929977"/>
          </a:xfrm>
          <a:prstGeom prst="rect">
            <a:avLst/>
          </a:prstGeom>
          <a:noFill/>
          <a:ln w="9525">
            <a:noFill/>
            <a:miter lim="800000"/>
            <a:headEnd/>
            <a:tailEnd/>
          </a:ln>
        </p:spPr>
      </p:pic>
      <p:sp>
        <p:nvSpPr>
          <p:cNvPr id="7"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8</a:t>
            </a:fld>
            <a:endParaRPr lang="es-EC" b="1" dirty="0">
              <a:solidFill>
                <a:schemeClr val="bg1"/>
              </a:solidFill>
            </a:endParaRPr>
          </a:p>
        </p:txBody>
      </p:sp>
      <p:sp>
        <p:nvSpPr>
          <p:cNvPr id="8"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42910" y="571480"/>
            <a:ext cx="7929618" cy="47147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SERVICIOS DE TELEVISIÓN</a:t>
            </a:r>
            <a:r>
              <a:rPr kumimoji="0" lang="es-EC" sz="2800" b="1" i="0" u="none" strike="noStrike" kern="1200" cap="all"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rPr>
              <a:t> Y RADIODIFUSIÓN (2)</a:t>
            </a:r>
            <a:endParaRPr kumimoji="0" lang="es-EC" sz="2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ea typeface="+mj-ea"/>
              <a:cs typeface="+mj-cs"/>
            </a:endParaRPr>
          </a:p>
        </p:txBody>
      </p:sp>
      <p:grpSp>
        <p:nvGrpSpPr>
          <p:cNvPr id="4" name="Group 178"/>
          <p:cNvGrpSpPr>
            <a:grpSpLocks/>
          </p:cNvGrpSpPr>
          <p:nvPr/>
        </p:nvGrpSpPr>
        <p:grpSpPr bwMode="auto">
          <a:xfrm>
            <a:off x="714348" y="1357298"/>
            <a:ext cx="7858180" cy="4857784"/>
            <a:chOff x="1917" y="615"/>
            <a:chExt cx="12050" cy="7350"/>
          </a:xfrm>
        </p:grpSpPr>
        <p:sp>
          <p:nvSpPr>
            <p:cNvPr id="7" name="Text Box 179"/>
            <p:cNvSpPr txBox="1">
              <a:spLocks noChangeArrowheads="1"/>
            </p:cNvSpPr>
            <p:nvPr/>
          </p:nvSpPr>
          <p:spPr bwMode="auto">
            <a:xfrm>
              <a:off x="6075" y="615"/>
              <a:ext cx="2283" cy="647"/>
            </a:xfrm>
            <a:prstGeom prst="rect">
              <a:avLst/>
            </a:prstGeom>
            <a:solidFill>
              <a:srgbClr val="FF99CC"/>
            </a:solidFill>
            <a:ln w="9525">
              <a:solidFill>
                <a:srgbClr val="000000"/>
              </a:solidFill>
              <a:miter lim="800000"/>
              <a:headEnd/>
              <a:tailEnd/>
            </a:ln>
          </p:spPr>
          <p:txBody>
            <a:bodyPr/>
            <a:lstStyle/>
            <a:p>
              <a:pPr algn="ctr"/>
              <a:endParaRPr lang="es-ES" sz="300" b="1" dirty="0">
                <a:solidFill>
                  <a:srgbClr val="000000"/>
                </a:solidFill>
                <a:latin typeface="Arial" pitchFamily="34" charset="0"/>
              </a:endParaRPr>
            </a:p>
            <a:p>
              <a:pPr algn="ctr"/>
              <a:r>
                <a:rPr lang="es-ES" sz="1600" b="1" dirty="0">
                  <a:solidFill>
                    <a:srgbClr val="000000"/>
                  </a:solidFill>
                  <a:latin typeface="Arial" pitchFamily="34" charset="0"/>
                </a:rPr>
                <a:t>TELEVISION</a:t>
              </a:r>
              <a:endParaRPr lang="es-ES" dirty="0"/>
            </a:p>
          </p:txBody>
        </p:sp>
        <p:grpSp>
          <p:nvGrpSpPr>
            <p:cNvPr id="8" name="Group 180"/>
            <p:cNvGrpSpPr>
              <a:grpSpLocks/>
            </p:cNvGrpSpPr>
            <p:nvPr/>
          </p:nvGrpSpPr>
          <p:grpSpPr bwMode="auto">
            <a:xfrm>
              <a:off x="3896" y="1268"/>
              <a:ext cx="6471" cy="432"/>
              <a:chOff x="3896" y="1268"/>
              <a:chExt cx="6471" cy="432"/>
            </a:xfrm>
          </p:grpSpPr>
          <p:sp>
            <p:nvSpPr>
              <p:cNvPr id="37" name="AutoShape 181"/>
              <p:cNvSpPr>
                <a:spLocks/>
              </p:cNvSpPr>
              <p:nvPr/>
            </p:nvSpPr>
            <p:spPr bwMode="auto">
              <a:xfrm rot="5400000">
                <a:off x="7017" y="-1651"/>
                <a:ext cx="230" cy="6471"/>
              </a:xfrm>
              <a:prstGeom prst="leftBracket">
                <a:avLst>
                  <a:gd name="adj" fmla="val 0"/>
                </a:avLst>
              </a:prstGeom>
              <a:noFill/>
              <a:ln w="38100">
                <a:solidFill>
                  <a:srgbClr val="FF9900"/>
                </a:solidFill>
                <a:round/>
                <a:headEnd/>
                <a:tailEnd/>
              </a:ln>
            </p:spPr>
            <p:txBody>
              <a:bodyPr/>
              <a:lstStyle/>
              <a:p>
                <a:endParaRPr lang="es-EC"/>
              </a:p>
            </p:txBody>
          </p:sp>
          <p:sp>
            <p:nvSpPr>
              <p:cNvPr id="38" name="Line 182"/>
              <p:cNvSpPr>
                <a:spLocks noChangeShapeType="1"/>
              </p:cNvSpPr>
              <p:nvPr/>
            </p:nvSpPr>
            <p:spPr bwMode="auto">
              <a:xfrm>
                <a:off x="7246" y="1268"/>
                <a:ext cx="0" cy="216"/>
              </a:xfrm>
              <a:prstGeom prst="line">
                <a:avLst/>
              </a:prstGeom>
              <a:noFill/>
              <a:ln w="38100">
                <a:solidFill>
                  <a:srgbClr val="FF9900"/>
                </a:solidFill>
                <a:round/>
                <a:headEnd/>
                <a:tailEnd/>
              </a:ln>
            </p:spPr>
            <p:txBody>
              <a:bodyPr/>
              <a:lstStyle/>
              <a:p>
                <a:endParaRPr lang="es-EC"/>
              </a:p>
            </p:txBody>
          </p:sp>
        </p:grpSp>
        <p:sp>
          <p:nvSpPr>
            <p:cNvPr id="9" name="Text Box 183"/>
            <p:cNvSpPr txBox="1">
              <a:spLocks noChangeArrowheads="1"/>
            </p:cNvSpPr>
            <p:nvPr/>
          </p:nvSpPr>
          <p:spPr bwMode="auto">
            <a:xfrm>
              <a:off x="2069" y="1700"/>
              <a:ext cx="3655" cy="1441"/>
            </a:xfrm>
            <a:prstGeom prst="rect">
              <a:avLst/>
            </a:prstGeom>
            <a:solidFill>
              <a:srgbClr val="CCFFFF"/>
            </a:solidFill>
            <a:ln w="9525">
              <a:solidFill>
                <a:srgbClr val="000000"/>
              </a:solidFill>
              <a:miter lim="800000"/>
              <a:headEnd/>
              <a:tailEnd/>
            </a:ln>
          </p:spPr>
          <p:txBody>
            <a:bodyPr/>
            <a:lstStyle/>
            <a:p>
              <a:pPr algn="ctr"/>
              <a:r>
                <a:rPr lang="es-ES" sz="1400" b="1" dirty="0">
                  <a:solidFill>
                    <a:srgbClr val="000000"/>
                  </a:solidFill>
                  <a:latin typeface="Arial" pitchFamily="34" charset="0"/>
                </a:rPr>
                <a:t>TELEVISION ABIERTA</a:t>
              </a:r>
            </a:p>
            <a:p>
              <a:pPr algn="ctr"/>
              <a:r>
                <a:rPr lang="es-ES" sz="1400" b="1" dirty="0">
                  <a:solidFill>
                    <a:srgbClr val="000000"/>
                  </a:solidFill>
                  <a:latin typeface="Arial" pitchFamily="34" charset="0"/>
                </a:rPr>
                <a:t>(Pública o Privada)</a:t>
              </a:r>
            </a:p>
            <a:p>
              <a:pPr algn="ctr"/>
              <a:r>
                <a:rPr lang="es-ES" sz="1400" b="1" dirty="0">
                  <a:solidFill>
                    <a:srgbClr val="000000"/>
                  </a:solidFill>
                  <a:latin typeface="Arial" pitchFamily="34" charset="0"/>
                </a:rPr>
                <a:t>Canales:   2 – 13 VHF</a:t>
              </a:r>
            </a:p>
            <a:p>
              <a:pPr algn="ctr"/>
              <a:r>
                <a:rPr lang="es-ES" sz="1400" b="1" dirty="0">
                  <a:solidFill>
                    <a:srgbClr val="000000"/>
                  </a:solidFill>
                  <a:latin typeface="Arial" pitchFamily="34" charset="0"/>
                </a:rPr>
                <a:t>Canales: </a:t>
              </a:r>
              <a:r>
                <a:rPr lang="es-ES" sz="1400" b="1" dirty="0" smtClean="0">
                  <a:solidFill>
                    <a:srgbClr val="000000"/>
                  </a:solidFill>
                  <a:latin typeface="Arial" pitchFamily="34" charset="0"/>
                </a:rPr>
                <a:t>21 – </a:t>
              </a:r>
              <a:r>
                <a:rPr lang="es-ES" sz="1400" b="1" dirty="0">
                  <a:solidFill>
                    <a:srgbClr val="000000"/>
                  </a:solidFill>
                  <a:latin typeface="Arial" pitchFamily="34" charset="0"/>
                </a:rPr>
                <a:t>49 UHF</a:t>
              </a:r>
              <a:endParaRPr lang="es-ES" dirty="0"/>
            </a:p>
          </p:txBody>
        </p:sp>
        <p:grpSp>
          <p:nvGrpSpPr>
            <p:cNvPr id="10" name="Group 184"/>
            <p:cNvGrpSpPr>
              <a:grpSpLocks/>
            </p:cNvGrpSpPr>
            <p:nvPr/>
          </p:nvGrpSpPr>
          <p:grpSpPr bwMode="auto">
            <a:xfrm>
              <a:off x="1917" y="3573"/>
              <a:ext cx="4111" cy="1627"/>
              <a:chOff x="1917" y="3573"/>
              <a:chExt cx="4111" cy="1078"/>
            </a:xfrm>
          </p:grpSpPr>
          <p:sp>
            <p:nvSpPr>
              <p:cNvPr id="35" name="Text Box 185"/>
              <p:cNvSpPr txBox="1">
                <a:spLocks noChangeArrowheads="1"/>
              </p:cNvSpPr>
              <p:nvPr/>
            </p:nvSpPr>
            <p:spPr bwMode="auto">
              <a:xfrm>
                <a:off x="1917" y="3573"/>
                <a:ext cx="1674" cy="1078"/>
              </a:xfrm>
              <a:prstGeom prst="rect">
                <a:avLst/>
              </a:prstGeom>
              <a:solidFill>
                <a:srgbClr val="CCFFFF"/>
              </a:solidFill>
              <a:ln w="9525">
                <a:solidFill>
                  <a:srgbClr val="000000"/>
                </a:solidFill>
                <a:miter lim="800000"/>
                <a:headEnd/>
                <a:tailEnd/>
              </a:ln>
            </p:spPr>
            <p:txBody>
              <a:bodyPr/>
              <a:lstStyle/>
              <a:p>
                <a:pPr algn="ctr"/>
                <a:endParaRPr lang="es-ES" sz="1600" b="1">
                  <a:solidFill>
                    <a:srgbClr val="000000"/>
                  </a:solidFill>
                  <a:latin typeface="Arial" pitchFamily="34" charset="0"/>
                </a:endParaRPr>
              </a:p>
              <a:p>
                <a:pPr algn="ctr"/>
                <a:r>
                  <a:rPr lang="es-ES" sz="1400" b="1">
                    <a:solidFill>
                      <a:srgbClr val="000000"/>
                    </a:solidFill>
                    <a:latin typeface="Arial" pitchFamily="34" charset="0"/>
                  </a:rPr>
                  <a:t>LOCAL (Matriz)</a:t>
                </a:r>
                <a:endParaRPr lang="es-ES"/>
              </a:p>
            </p:txBody>
          </p:sp>
          <p:sp>
            <p:nvSpPr>
              <p:cNvPr id="36" name="Text Box 186"/>
              <p:cNvSpPr txBox="1">
                <a:spLocks noChangeArrowheads="1"/>
              </p:cNvSpPr>
              <p:nvPr/>
            </p:nvSpPr>
            <p:spPr bwMode="auto">
              <a:xfrm>
                <a:off x="3896" y="3573"/>
                <a:ext cx="2132" cy="1078"/>
              </a:xfrm>
              <a:prstGeom prst="rect">
                <a:avLst/>
              </a:prstGeom>
              <a:solidFill>
                <a:srgbClr val="CCFFFF"/>
              </a:solidFill>
              <a:ln w="9525">
                <a:solidFill>
                  <a:srgbClr val="000000"/>
                </a:solidFill>
                <a:miter lim="800000"/>
                <a:headEnd/>
                <a:tailEnd/>
              </a:ln>
            </p:spPr>
            <p:txBody>
              <a:bodyPr/>
              <a:lstStyle/>
              <a:p>
                <a:pPr algn="ctr"/>
                <a:endParaRPr lang="es-ES" sz="1200" b="1">
                  <a:solidFill>
                    <a:srgbClr val="000000"/>
                  </a:solidFill>
                  <a:latin typeface="Arial" pitchFamily="34" charset="0"/>
                </a:endParaRPr>
              </a:p>
              <a:p>
                <a:pPr algn="ctr"/>
                <a:r>
                  <a:rPr lang="es-ES" sz="1400" b="1">
                    <a:solidFill>
                      <a:srgbClr val="000000"/>
                    </a:solidFill>
                    <a:latin typeface="Arial" pitchFamily="34" charset="0"/>
                  </a:rPr>
                  <a:t>SISTEMA (Matriz y sus Repetidoras)</a:t>
                </a:r>
                <a:endParaRPr lang="es-ES"/>
              </a:p>
            </p:txBody>
          </p:sp>
        </p:grpSp>
        <p:sp>
          <p:nvSpPr>
            <p:cNvPr id="11" name="Text Box 187"/>
            <p:cNvSpPr txBox="1">
              <a:spLocks noChangeArrowheads="1"/>
            </p:cNvSpPr>
            <p:nvPr/>
          </p:nvSpPr>
          <p:spPr bwMode="auto">
            <a:xfrm>
              <a:off x="3279" y="5422"/>
              <a:ext cx="1523" cy="555"/>
            </a:xfrm>
            <a:prstGeom prst="rect">
              <a:avLst/>
            </a:prstGeom>
            <a:solidFill>
              <a:srgbClr val="CCFFFF"/>
            </a:solidFill>
            <a:ln w="9525">
              <a:solidFill>
                <a:srgbClr val="000000"/>
              </a:solidFill>
              <a:miter lim="800000"/>
              <a:headEnd/>
              <a:tailEnd/>
            </a:ln>
          </p:spPr>
          <p:txBody>
            <a:bodyPr lIns="18000" rIns="18000"/>
            <a:lstStyle/>
            <a:p>
              <a:pPr algn="ctr"/>
              <a:r>
                <a:rPr lang="es-ES" sz="1400" b="1">
                  <a:solidFill>
                    <a:srgbClr val="000000"/>
                  </a:solidFill>
                  <a:latin typeface="Arial" pitchFamily="34" charset="0"/>
                </a:rPr>
                <a:t>Regional</a:t>
              </a:r>
              <a:endParaRPr lang="es-ES"/>
            </a:p>
          </p:txBody>
        </p:sp>
        <p:sp>
          <p:nvSpPr>
            <p:cNvPr id="12" name="Text Box 188"/>
            <p:cNvSpPr txBox="1">
              <a:spLocks noChangeArrowheads="1"/>
            </p:cNvSpPr>
            <p:nvPr/>
          </p:nvSpPr>
          <p:spPr bwMode="auto">
            <a:xfrm>
              <a:off x="3279" y="6162"/>
              <a:ext cx="1523" cy="555"/>
            </a:xfrm>
            <a:prstGeom prst="rect">
              <a:avLst/>
            </a:prstGeom>
            <a:solidFill>
              <a:srgbClr val="CCFFFF"/>
            </a:solidFill>
            <a:ln w="9525">
              <a:solidFill>
                <a:srgbClr val="000000"/>
              </a:solidFill>
              <a:miter lim="800000"/>
              <a:headEnd/>
              <a:tailEnd/>
            </a:ln>
          </p:spPr>
          <p:txBody>
            <a:bodyPr lIns="18000" rIns="18000"/>
            <a:lstStyle/>
            <a:p>
              <a:pPr algn="ctr"/>
              <a:r>
                <a:rPr lang="es-ES" sz="1400" b="1">
                  <a:solidFill>
                    <a:srgbClr val="000000"/>
                  </a:solidFill>
                  <a:latin typeface="Arial" pitchFamily="34" charset="0"/>
                </a:rPr>
                <a:t>Nacional</a:t>
              </a:r>
              <a:endParaRPr lang="es-ES"/>
            </a:p>
          </p:txBody>
        </p:sp>
        <p:grpSp>
          <p:nvGrpSpPr>
            <p:cNvPr id="13" name="Group 189"/>
            <p:cNvGrpSpPr>
              <a:grpSpLocks/>
            </p:cNvGrpSpPr>
            <p:nvPr/>
          </p:nvGrpSpPr>
          <p:grpSpPr bwMode="auto">
            <a:xfrm>
              <a:off x="2830" y="3141"/>
              <a:ext cx="2285" cy="432"/>
              <a:chOff x="2830" y="3141"/>
              <a:chExt cx="2285" cy="432"/>
            </a:xfrm>
          </p:grpSpPr>
          <p:sp>
            <p:nvSpPr>
              <p:cNvPr id="33" name="AutoShape 190"/>
              <p:cNvSpPr>
                <a:spLocks/>
              </p:cNvSpPr>
              <p:nvPr/>
            </p:nvSpPr>
            <p:spPr bwMode="auto">
              <a:xfrm rot="5400000">
                <a:off x="3865" y="2322"/>
                <a:ext cx="216" cy="2285"/>
              </a:xfrm>
              <a:prstGeom prst="leftBracket">
                <a:avLst>
                  <a:gd name="adj" fmla="val 0"/>
                </a:avLst>
              </a:prstGeom>
              <a:noFill/>
              <a:ln w="38100">
                <a:solidFill>
                  <a:srgbClr val="FF9900"/>
                </a:solidFill>
                <a:round/>
                <a:headEnd/>
                <a:tailEnd/>
              </a:ln>
            </p:spPr>
            <p:txBody>
              <a:bodyPr/>
              <a:lstStyle/>
              <a:p>
                <a:endParaRPr lang="es-EC"/>
              </a:p>
            </p:txBody>
          </p:sp>
          <p:sp>
            <p:nvSpPr>
              <p:cNvPr id="34" name="Line 191"/>
              <p:cNvSpPr>
                <a:spLocks noChangeShapeType="1"/>
              </p:cNvSpPr>
              <p:nvPr/>
            </p:nvSpPr>
            <p:spPr bwMode="auto">
              <a:xfrm>
                <a:off x="3896" y="3141"/>
                <a:ext cx="0" cy="216"/>
              </a:xfrm>
              <a:prstGeom prst="line">
                <a:avLst/>
              </a:prstGeom>
              <a:noFill/>
              <a:ln w="38100">
                <a:solidFill>
                  <a:srgbClr val="FF9900"/>
                </a:solidFill>
                <a:round/>
                <a:headEnd/>
                <a:tailEnd/>
              </a:ln>
            </p:spPr>
            <p:txBody>
              <a:bodyPr/>
              <a:lstStyle/>
              <a:p>
                <a:endParaRPr lang="es-EC"/>
              </a:p>
            </p:txBody>
          </p:sp>
        </p:grpSp>
        <p:sp>
          <p:nvSpPr>
            <p:cNvPr id="14" name="Text Box 192"/>
            <p:cNvSpPr txBox="1">
              <a:spLocks noChangeArrowheads="1"/>
            </p:cNvSpPr>
            <p:nvPr/>
          </p:nvSpPr>
          <p:spPr bwMode="auto">
            <a:xfrm>
              <a:off x="8849" y="1700"/>
              <a:ext cx="3198" cy="1441"/>
            </a:xfrm>
            <a:prstGeom prst="rect">
              <a:avLst/>
            </a:prstGeom>
            <a:solidFill>
              <a:srgbClr val="CCFFCC"/>
            </a:solidFill>
            <a:ln w="9525">
              <a:solidFill>
                <a:srgbClr val="000000"/>
              </a:solidFill>
              <a:miter lim="800000"/>
              <a:headEnd/>
              <a:tailEnd/>
            </a:ln>
          </p:spPr>
          <p:txBody>
            <a:bodyPr/>
            <a:lstStyle/>
            <a:p>
              <a:pPr algn="ctr"/>
              <a:r>
                <a:rPr lang="es-ES" sz="1400" b="1" dirty="0" smtClean="0">
                  <a:solidFill>
                    <a:srgbClr val="000000"/>
                  </a:solidFill>
                  <a:latin typeface="Arial" pitchFamily="34" charset="0"/>
                </a:rPr>
                <a:t>AUDIO </a:t>
              </a:r>
              <a:r>
                <a:rPr lang="es-ES" sz="1400" b="1" dirty="0">
                  <a:solidFill>
                    <a:srgbClr val="000000"/>
                  </a:solidFill>
                  <a:latin typeface="Arial" pitchFamily="34" charset="0"/>
                </a:rPr>
                <a:t>Y VIDEO POR </a:t>
              </a:r>
              <a:r>
                <a:rPr lang="es-ES" sz="1400" b="1" dirty="0" smtClean="0">
                  <a:solidFill>
                    <a:srgbClr val="000000"/>
                  </a:solidFill>
                  <a:latin typeface="Arial" pitchFamily="34" charset="0"/>
                </a:rPr>
                <a:t>SUSCRIPCION</a:t>
              </a:r>
            </a:p>
            <a:p>
              <a:pPr algn="ctr"/>
              <a:r>
                <a:rPr lang="es-ES" sz="1400" b="1" dirty="0" smtClean="0">
                  <a:solidFill>
                    <a:srgbClr val="000000"/>
                  </a:solidFill>
                  <a:latin typeface="Arial" pitchFamily="34" charset="0"/>
                </a:rPr>
                <a:t>(TV PAGADA)</a:t>
              </a:r>
              <a:endParaRPr lang="es-ES" dirty="0"/>
            </a:p>
          </p:txBody>
        </p:sp>
        <p:grpSp>
          <p:nvGrpSpPr>
            <p:cNvPr id="15" name="Group 193"/>
            <p:cNvGrpSpPr>
              <a:grpSpLocks/>
            </p:cNvGrpSpPr>
            <p:nvPr/>
          </p:nvGrpSpPr>
          <p:grpSpPr bwMode="auto">
            <a:xfrm>
              <a:off x="8159" y="3141"/>
              <a:ext cx="4636" cy="431"/>
              <a:chOff x="8159" y="3141"/>
              <a:chExt cx="4636" cy="431"/>
            </a:xfrm>
          </p:grpSpPr>
          <p:sp>
            <p:nvSpPr>
              <p:cNvPr id="31" name="AutoShape 194"/>
              <p:cNvSpPr>
                <a:spLocks/>
              </p:cNvSpPr>
              <p:nvPr/>
            </p:nvSpPr>
            <p:spPr bwMode="auto">
              <a:xfrm rot="5400000">
                <a:off x="10371" y="1148"/>
                <a:ext cx="212" cy="4636"/>
              </a:xfrm>
              <a:prstGeom prst="leftBracket">
                <a:avLst>
                  <a:gd name="adj" fmla="val 0"/>
                </a:avLst>
              </a:prstGeom>
              <a:noFill/>
              <a:ln w="38100">
                <a:solidFill>
                  <a:srgbClr val="FF9900"/>
                </a:solidFill>
                <a:round/>
                <a:headEnd/>
                <a:tailEnd/>
              </a:ln>
            </p:spPr>
            <p:txBody>
              <a:bodyPr/>
              <a:lstStyle/>
              <a:p>
                <a:endParaRPr lang="es-EC"/>
              </a:p>
            </p:txBody>
          </p:sp>
          <p:sp>
            <p:nvSpPr>
              <p:cNvPr id="32" name="Line 195"/>
              <p:cNvSpPr>
                <a:spLocks noChangeShapeType="1"/>
              </p:cNvSpPr>
              <p:nvPr/>
            </p:nvSpPr>
            <p:spPr bwMode="auto">
              <a:xfrm flipH="1">
                <a:off x="10487" y="3141"/>
                <a:ext cx="0" cy="431"/>
              </a:xfrm>
              <a:prstGeom prst="line">
                <a:avLst/>
              </a:prstGeom>
              <a:noFill/>
              <a:ln w="38100">
                <a:solidFill>
                  <a:srgbClr val="FF9900"/>
                </a:solidFill>
                <a:round/>
                <a:headEnd/>
                <a:tailEnd/>
              </a:ln>
            </p:spPr>
            <p:txBody>
              <a:bodyPr/>
              <a:lstStyle/>
              <a:p>
                <a:endParaRPr lang="es-EC"/>
              </a:p>
            </p:txBody>
          </p:sp>
        </p:grpSp>
        <p:grpSp>
          <p:nvGrpSpPr>
            <p:cNvPr id="16" name="Group 196"/>
            <p:cNvGrpSpPr>
              <a:grpSpLocks/>
            </p:cNvGrpSpPr>
            <p:nvPr/>
          </p:nvGrpSpPr>
          <p:grpSpPr bwMode="auto">
            <a:xfrm>
              <a:off x="10737" y="5387"/>
              <a:ext cx="2026" cy="2578"/>
              <a:chOff x="10736" y="5387"/>
              <a:chExt cx="1873" cy="2578"/>
            </a:xfrm>
          </p:grpSpPr>
          <p:sp>
            <p:nvSpPr>
              <p:cNvPr id="28" name="Text Box 197"/>
              <p:cNvSpPr txBox="1">
                <a:spLocks noChangeArrowheads="1"/>
              </p:cNvSpPr>
              <p:nvPr/>
            </p:nvSpPr>
            <p:spPr bwMode="auto">
              <a:xfrm>
                <a:off x="10748" y="5387"/>
                <a:ext cx="1861" cy="814"/>
              </a:xfrm>
              <a:prstGeom prst="rect">
                <a:avLst/>
              </a:prstGeom>
              <a:solidFill>
                <a:srgbClr val="CCFFCC"/>
              </a:solidFill>
              <a:ln w="9525">
                <a:solidFill>
                  <a:srgbClr val="000000"/>
                </a:solidFill>
                <a:miter lim="800000"/>
                <a:headEnd/>
                <a:tailEnd/>
              </a:ln>
            </p:spPr>
            <p:txBody>
              <a:bodyPr lIns="0" rIns="0"/>
              <a:lstStyle/>
              <a:p>
                <a:pPr algn="ctr"/>
                <a:r>
                  <a:rPr lang="es-ES" sz="1400" b="1" dirty="0">
                    <a:solidFill>
                      <a:srgbClr val="000000"/>
                    </a:solidFill>
                    <a:latin typeface="Arial" pitchFamily="34" charset="0"/>
                  </a:rPr>
                  <a:t>UHF</a:t>
                </a:r>
              </a:p>
              <a:p>
                <a:pPr algn="ctr"/>
                <a:r>
                  <a:rPr lang="es-ES" sz="1200" b="1" dirty="0">
                    <a:solidFill>
                      <a:srgbClr val="000000"/>
                    </a:solidFill>
                    <a:latin typeface="Arial Narrow" pitchFamily="34" charset="0"/>
                  </a:rPr>
                  <a:t>CANALES: 50 - 69</a:t>
                </a:r>
                <a:endParaRPr lang="es-ES" dirty="0"/>
              </a:p>
            </p:txBody>
          </p:sp>
          <p:sp>
            <p:nvSpPr>
              <p:cNvPr id="29" name="Text Box 198"/>
              <p:cNvSpPr txBox="1">
                <a:spLocks noChangeArrowheads="1"/>
              </p:cNvSpPr>
              <p:nvPr/>
            </p:nvSpPr>
            <p:spPr bwMode="auto">
              <a:xfrm>
                <a:off x="10744" y="6330"/>
                <a:ext cx="1863" cy="768"/>
              </a:xfrm>
              <a:prstGeom prst="rect">
                <a:avLst/>
              </a:prstGeom>
              <a:solidFill>
                <a:srgbClr val="CCFFCC"/>
              </a:solidFill>
              <a:ln w="9525">
                <a:solidFill>
                  <a:srgbClr val="000000"/>
                </a:solidFill>
                <a:miter lim="800000"/>
                <a:headEnd/>
                <a:tailEnd/>
              </a:ln>
            </p:spPr>
            <p:txBody>
              <a:bodyPr lIns="0" rIns="0"/>
              <a:lstStyle/>
              <a:p>
                <a:pPr algn="ctr"/>
                <a:r>
                  <a:rPr lang="es-ES" sz="1400" b="1" dirty="0">
                    <a:solidFill>
                      <a:srgbClr val="000000"/>
                    </a:solidFill>
                    <a:latin typeface="Arial" pitchFamily="34" charset="0"/>
                  </a:rPr>
                  <a:t>MMDS</a:t>
                </a:r>
              </a:p>
              <a:p>
                <a:pPr algn="ctr"/>
                <a:r>
                  <a:rPr lang="es-ES" sz="1200" b="1" dirty="0">
                    <a:solidFill>
                      <a:srgbClr val="000000"/>
                    </a:solidFill>
                    <a:latin typeface="Arial Narrow" pitchFamily="34" charset="0"/>
                  </a:rPr>
                  <a:t>2500 - 2686 MHz</a:t>
                </a:r>
                <a:endParaRPr lang="es-ES" dirty="0"/>
              </a:p>
            </p:txBody>
          </p:sp>
          <p:sp>
            <p:nvSpPr>
              <p:cNvPr id="30" name="Text Box 199"/>
              <p:cNvSpPr txBox="1">
                <a:spLocks noChangeArrowheads="1"/>
              </p:cNvSpPr>
              <p:nvPr/>
            </p:nvSpPr>
            <p:spPr bwMode="auto">
              <a:xfrm>
                <a:off x="10736" y="7230"/>
                <a:ext cx="1871" cy="735"/>
              </a:xfrm>
              <a:prstGeom prst="rect">
                <a:avLst/>
              </a:prstGeom>
              <a:solidFill>
                <a:srgbClr val="CCFFCC"/>
              </a:solidFill>
              <a:ln w="9525">
                <a:solidFill>
                  <a:srgbClr val="000000"/>
                </a:solidFill>
                <a:miter lim="800000"/>
                <a:headEnd/>
                <a:tailEnd/>
              </a:ln>
            </p:spPr>
            <p:txBody>
              <a:bodyPr lIns="0" rIns="0"/>
              <a:lstStyle/>
              <a:p>
                <a:pPr algn="ctr"/>
                <a:r>
                  <a:rPr lang="es-ES" sz="1400" b="1" dirty="0">
                    <a:solidFill>
                      <a:srgbClr val="000000"/>
                    </a:solidFill>
                    <a:latin typeface="Arial" pitchFamily="34" charset="0"/>
                  </a:rPr>
                  <a:t>LMDS</a:t>
                </a:r>
              </a:p>
              <a:p>
                <a:pPr algn="ctr"/>
                <a:r>
                  <a:rPr lang="es-ES" sz="1200" b="1" dirty="0">
                    <a:solidFill>
                      <a:srgbClr val="000000"/>
                    </a:solidFill>
                    <a:latin typeface="Arial Narrow" pitchFamily="34" charset="0"/>
                  </a:rPr>
                  <a:t>25.5 - 27.5 GHz</a:t>
                </a:r>
                <a:endParaRPr lang="es-ES" sz="1200" dirty="0">
                  <a:solidFill>
                    <a:srgbClr val="000000"/>
                  </a:solidFill>
                  <a:latin typeface="Arial Narrow" pitchFamily="34" charset="0"/>
                </a:endParaRPr>
              </a:p>
              <a:p>
                <a:pPr algn="ctr"/>
                <a:endParaRPr lang="es-ES" sz="1400" b="1" dirty="0">
                  <a:solidFill>
                    <a:srgbClr val="000000"/>
                  </a:solidFill>
                  <a:latin typeface="Arial" pitchFamily="34" charset="0"/>
                </a:endParaRPr>
              </a:p>
              <a:p>
                <a:endParaRPr lang="es-ES" dirty="0"/>
              </a:p>
            </p:txBody>
          </p:sp>
        </p:grpSp>
        <p:grpSp>
          <p:nvGrpSpPr>
            <p:cNvPr id="17" name="Group 200"/>
            <p:cNvGrpSpPr>
              <a:grpSpLocks/>
            </p:cNvGrpSpPr>
            <p:nvPr/>
          </p:nvGrpSpPr>
          <p:grpSpPr bwMode="auto">
            <a:xfrm>
              <a:off x="10421" y="5189"/>
              <a:ext cx="332" cy="2389"/>
              <a:chOff x="10421" y="5189"/>
              <a:chExt cx="332" cy="2389"/>
            </a:xfrm>
          </p:grpSpPr>
          <p:sp>
            <p:nvSpPr>
              <p:cNvPr id="25" name="Freeform 201"/>
              <p:cNvSpPr>
                <a:spLocks/>
              </p:cNvSpPr>
              <p:nvPr/>
            </p:nvSpPr>
            <p:spPr bwMode="auto">
              <a:xfrm>
                <a:off x="10421" y="5189"/>
                <a:ext cx="323" cy="2389"/>
              </a:xfrm>
              <a:custGeom>
                <a:avLst/>
                <a:gdLst/>
                <a:ahLst/>
                <a:cxnLst>
                  <a:cxn ang="0">
                    <a:pos x="6" y="0"/>
                  </a:cxn>
                  <a:cxn ang="0">
                    <a:pos x="0" y="1436"/>
                  </a:cxn>
                  <a:cxn ang="0">
                    <a:pos x="486" y="1440"/>
                  </a:cxn>
                </a:cxnLst>
                <a:rect l="0" t="0" r="r" b="b"/>
                <a:pathLst>
                  <a:path w="486" h="1440">
                    <a:moveTo>
                      <a:pt x="6" y="0"/>
                    </a:moveTo>
                    <a:lnTo>
                      <a:pt x="0" y="1436"/>
                    </a:lnTo>
                    <a:lnTo>
                      <a:pt x="486" y="1440"/>
                    </a:lnTo>
                  </a:path>
                </a:pathLst>
              </a:custGeom>
              <a:noFill/>
              <a:ln w="38100" cmpd="sng">
                <a:solidFill>
                  <a:srgbClr val="FF9900"/>
                </a:solidFill>
                <a:round/>
                <a:headEnd type="none" w="med" len="med"/>
                <a:tailEnd type="none" w="med" len="med"/>
              </a:ln>
            </p:spPr>
            <p:txBody>
              <a:bodyPr/>
              <a:lstStyle/>
              <a:p>
                <a:endParaRPr lang="es-EC"/>
              </a:p>
            </p:txBody>
          </p:sp>
          <p:sp>
            <p:nvSpPr>
              <p:cNvPr id="26" name="Line 202"/>
              <p:cNvSpPr>
                <a:spLocks noChangeShapeType="1"/>
              </p:cNvSpPr>
              <p:nvPr/>
            </p:nvSpPr>
            <p:spPr bwMode="auto">
              <a:xfrm>
                <a:off x="10441" y="5760"/>
                <a:ext cx="297" cy="0"/>
              </a:xfrm>
              <a:prstGeom prst="line">
                <a:avLst/>
              </a:prstGeom>
              <a:noFill/>
              <a:ln w="38100">
                <a:solidFill>
                  <a:srgbClr val="FF9900"/>
                </a:solidFill>
                <a:round/>
                <a:headEnd/>
                <a:tailEnd/>
              </a:ln>
            </p:spPr>
            <p:txBody>
              <a:bodyPr/>
              <a:lstStyle/>
              <a:p>
                <a:endParaRPr lang="es-EC"/>
              </a:p>
            </p:txBody>
          </p:sp>
          <p:sp>
            <p:nvSpPr>
              <p:cNvPr id="27" name="Line 203"/>
              <p:cNvSpPr>
                <a:spLocks noChangeShapeType="1"/>
              </p:cNvSpPr>
              <p:nvPr/>
            </p:nvSpPr>
            <p:spPr bwMode="auto">
              <a:xfrm>
                <a:off x="10455" y="6741"/>
                <a:ext cx="298" cy="0"/>
              </a:xfrm>
              <a:prstGeom prst="line">
                <a:avLst/>
              </a:prstGeom>
              <a:noFill/>
              <a:ln w="38100">
                <a:solidFill>
                  <a:srgbClr val="FF9900"/>
                </a:solidFill>
                <a:round/>
                <a:headEnd/>
                <a:tailEnd/>
              </a:ln>
            </p:spPr>
            <p:txBody>
              <a:bodyPr/>
              <a:lstStyle/>
              <a:p>
                <a:endParaRPr lang="es-EC"/>
              </a:p>
            </p:txBody>
          </p:sp>
        </p:grpSp>
        <p:grpSp>
          <p:nvGrpSpPr>
            <p:cNvPr id="18" name="Group 204"/>
            <p:cNvGrpSpPr>
              <a:grpSpLocks/>
            </p:cNvGrpSpPr>
            <p:nvPr/>
          </p:nvGrpSpPr>
          <p:grpSpPr bwMode="auto">
            <a:xfrm>
              <a:off x="7245" y="3572"/>
              <a:ext cx="6722" cy="1627"/>
              <a:chOff x="7245" y="3572"/>
              <a:chExt cx="6722" cy="1627"/>
            </a:xfrm>
          </p:grpSpPr>
          <p:sp>
            <p:nvSpPr>
              <p:cNvPr id="22" name="Text Box 205"/>
              <p:cNvSpPr txBox="1">
                <a:spLocks noChangeArrowheads="1"/>
              </p:cNvSpPr>
              <p:nvPr/>
            </p:nvSpPr>
            <p:spPr bwMode="auto">
              <a:xfrm>
                <a:off x="7245" y="3572"/>
                <a:ext cx="1946" cy="1621"/>
              </a:xfrm>
              <a:prstGeom prst="rect">
                <a:avLst/>
              </a:prstGeom>
              <a:solidFill>
                <a:srgbClr val="CCFFCC"/>
              </a:solidFill>
              <a:ln w="9525">
                <a:solidFill>
                  <a:srgbClr val="000000"/>
                </a:solidFill>
                <a:miter lim="800000"/>
                <a:headEnd/>
                <a:tailEnd/>
              </a:ln>
            </p:spPr>
            <p:txBody>
              <a:bodyPr/>
              <a:lstStyle/>
              <a:p>
                <a:pPr algn="ctr"/>
                <a:endParaRPr lang="es-ES" sz="1600" b="1" dirty="0">
                  <a:solidFill>
                    <a:srgbClr val="000000"/>
                  </a:solidFill>
                  <a:latin typeface="Arial" pitchFamily="34" charset="0"/>
                </a:endParaRPr>
              </a:p>
              <a:p>
                <a:pPr algn="ctr"/>
                <a:r>
                  <a:rPr lang="es-ES" sz="1400" b="1" dirty="0">
                    <a:solidFill>
                      <a:srgbClr val="000000"/>
                    </a:solidFill>
                    <a:latin typeface="Arial" pitchFamily="34" charset="0"/>
                  </a:rPr>
                  <a:t>Televisión por </a:t>
                </a:r>
                <a:r>
                  <a:rPr lang="es-ES" sz="1400" b="1" dirty="0" smtClean="0">
                    <a:solidFill>
                      <a:srgbClr val="000000"/>
                    </a:solidFill>
                    <a:latin typeface="Arial" pitchFamily="34" charset="0"/>
                  </a:rPr>
                  <a:t>Cable</a:t>
                </a:r>
              </a:p>
              <a:p>
                <a:pPr algn="ctr"/>
                <a:r>
                  <a:rPr lang="es-ES" sz="1400" b="1" dirty="0" smtClean="0">
                    <a:solidFill>
                      <a:srgbClr val="000000"/>
                    </a:solidFill>
                    <a:latin typeface="Arial" pitchFamily="34" charset="0"/>
                  </a:rPr>
                  <a:t>(CATV)</a:t>
                </a:r>
                <a:endParaRPr lang="es-ES" dirty="0"/>
              </a:p>
            </p:txBody>
          </p:sp>
          <p:sp>
            <p:nvSpPr>
              <p:cNvPr id="23" name="Text Box 206"/>
              <p:cNvSpPr txBox="1">
                <a:spLocks noChangeArrowheads="1"/>
              </p:cNvSpPr>
              <p:nvPr/>
            </p:nvSpPr>
            <p:spPr bwMode="auto">
              <a:xfrm>
                <a:off x="11663" y="3572"/>
                <a:ext cx="2304" cy="1627"/>
              </a:xfrm>
              <a:prstGeom prst="rect">
                <a:avLst/>
              </a:prstGeom>
              <a:solidFill>
                <a:srgbClr val="CCFFCC"/>
              </a:solidFill>
              <a:ln w="9525">
                <a:solidFill>
                  <a:srgbClr val="000000"/>
                </a:solidFill>
                <a:miter lim="800000"/>
                <a:headEnd/>
                <a:tailEnd/>
              </a:ln>
            </p:spPr>
            <p:txBody>
              <a:bodyPr lIns="0" rIns="0"/>
              <a:lstStyle/>
              <a:p>
                <a:pPr algn="ctr"/>
                <a:r>
                  <a:rPr lang="es-ES" sz="1400" b="1" dirty="0">
                    <a:solidFill>
                      <a:srgbClr val="000000"/>
                    </a:solidFill>
                    <a:latin typeface="Arial" pitchFamily="34" charset="0"/>
                  </a:rPr>
                  <a:t>Televisión Codificada  Por </a:t>
                </a:r>
                <a:r>
                  <a:rPr lang="es-ES" sz="1400" b="1" dirty="0" smtClean="0">
                    <a:solidFill>
                      <a:srgbClr val="000000"/>
                    </a:solidFill>
                    <a:latin typeface="Arial" pitchFamily="34" charset="0"/>
                  </a:rPr>
                  <a:t>Satélite (DTH)</a:t>
                </a:r>
                <a:endParaRPr lang="es-ES" sz="1400" b="1" dirty="0">
                  <a:solidFill>
                    <a:srgbClr val="000000"/>
                  </a:solidFill>
                  <a:latin typeface="Arial" pitchFamily="34" charset="0"/>
                </a:endParaRPr>
              </a:p>
              <a:p>
                <a:pPr algn="ctr"/>
                <a:r>
                  <a:rPr lang="es-ES" sz="1200" b="1" dirty="0">
                    <a:solidFill>
                      <a:srgbClr val="000000"/>
                    </a:solidFill>
                    <a:latin typeface="Arial Narrow" pitchFamily="34" charset="0"/>
                  </a:rPr>
                  <a:t>11.45 – 12.7 GHz</a:t>
                </a:r>
              </a:p>
              <a:p>
                <a:pPr algn="ctr"/>
                <a:r>
                  <a:rPr lang="es-ES" sz="1200" b="1" dirty="0">
                    <a:solidFill>
                      <a:srgbClr val="000000"/>
                    </a:solidFill>
                    <a:latin typeface="Arial Narrow" pitchFamily="34" charset="0"/>
                  </a:rPr>
                  <a:t>13.75 – 14.5 GHz </a:t>
                </a:r>
                <a:endParaRPr lang="es-ES" sz="1200" dirty="0">
                  <a:solidFill>
                    <a:srgbClr val="000000"/>
                  </a:solidFill>
                  <a:latin typeface="Arial Narrow" pitchFamily="34" charset="0"/>
                </a:endParaRPr>
              </a:p>
              <a:p>
                <a:endParaRPr lang="es-ES" dirty="0"/>
              </a:p>
            </p:txBody>
          </p:sp>
          <p:sp>
            <p:nvSpPr>
              <p:cNvPr id="24" name="Text Box 207"/>
              <p:cNvSpPr txBox="1">
                <a:spLocks noChangeArrowheads="1"/>
              </p:cNvSpPr>
              <p:nvPr/>
            </p:nvSpPr>
            <p:spPr bwMode="auto">
              <a:xfrm>
                <a:off x="9429" y="3572"/>
                <a:ext cx="2030" cy="1621"/>
              </a:xfrm>
              <a:prstGeom prst="rect">
                <a:avLst/>
              </a:prstGeom>
              <a:solidFill>
                <a:srgbClr val="CCFFCC"/>
              </a:solidFill>
              <a:ln w="9525">
                <a:solidFill>
                  <a:srgbClr val="000000"/>
                </a:solidFill>
                <a:miter lim="800000"/>
                <a:headEnd/>
                <a:tailEnd/>
              </a:ln>
            </p:spPr>
            <p:txBody>
              <a:bodyPr lIns="18000" rIns="18000"/>
              <a:lstStyle/>
              <a:p>
                <a:pPr algn="ctr"/>
                <a:endParaRPr lang="es-ES" sz="1100" b="1" dirty="0">
                  <a:solidFill>
                    <a:srgbClr val="000000"/>
                  </a:solidFill>
                  <a:latin typeface="Arial" pitchFamily="34" charset="0"/>
                </a:endParaRPr>
              </a:p>
              <a:p>
                <a:pPr algn="ctr"/>
                <a:r>
                  <a:rPr lang="es-ES" sz="1400" b="1" dirty="0">
                    <a:solidFill>
                      <a:srgbClr val="000000"/>
                    </a:solidFill>
                    <a:latin typeface="Arial" pitchFamily="34" charset="0"/>
                  </a:rPr>
                  <a:t>Televisión Codificada </a:t>
                </a:r>
                <a:r>
                  <a:rPr lang="es-ES" sz="1400" b="1" dirty="0" smtClean="0">
                    <a:solidFill>
                      <a:srgbClr val="000000"/>
                    </a:solidFill>
                    <a:latin typeface="Arial" pitchFamily="34" charset="0"/>
                  </a:rPr>
                  <a:t>Terrestre</a:t>
                </a:r>
              </a:p>
            </p:txBody>
          </p:sp>
        </p:grpSp>
        <p:grpSp>
          <p:nvGrpSpPr>
            <p:cNvPr id="19" name="Group 208"/>
            <p:cNvGrpSpPr>
              <a:grpSpLocks/>
            </p:cNvGrpSpPr>
            <p:nvPr/>
          </p:nvGrpSpPr>
          <p:grpSpPr bwMode="auto">
            <a:xfrm>
              <a:off x="4802" y="5207"/>
              <a:ext cx="313" cy="1218"/>
              <a:chOff x="4802" y="5207"/>
              <a:chExt cx="313" cy="1218"/>
            </a:xfrm>
          </p:grpSpPr>
          <p:sp>
            <p:nvSpPr>
              <p:cNvPr id="20" name="Freeform 209"/>
              <p:cNvSpPr>
                <a:spLocks/>
              </p:cNvSpPr>
              <p:nvPr/>
            </p:nvSpPr>
            <p:spPr bwMode="auto">
              <a:xfrm flipH="1">
                <a:off x="4802" y="5207"/>
                <a:ext cx="301" cy="1218"/>
              </a:xfrm>
              <a:custGeom>
                <a:avLst/>
                <a:gdLst/>
                <a:ahLst/>
                <a:cxnLst>
                  <a:cxn ang="0">
                    <a:pos x="6" y="0"/>
                  </a:cxn>
                  <a:cxn ang="0">
                    <a:pos x="0" y="1436"/>
                  </a:cxn>
                  <a:cxn ang="0">
                    <a:pos x="486" y="1440"/>
                  </a:cxn>
                </a:cxnLst>
                <a:rect l="0" t="0" r="r" b="b"/>
                <a:pathLst>
                  <a:path w="486" h="1440">
                    <a:moveTo>
                      <a:pt x="6" y="0"/>
                    </a:moveTo>
                    <a:lnTo>
                      <a:pt x="0" y="1436"/>
                    </a:lnTo>
                    <a:lnTo>
                      <a:pt x="486" y="1440"/>
                    </a:lnTo>
                  </a:path>
                </a:pathLst>
              </a:custGeom>
              <a:noFill/>
              <a:ln w="38100" cmpd="sng">
                <a:solidFill>
                  <a:srgbClr val="FF9900"/>
                </a:solidFill>
                <a:round/>
                <a:headEnd type="none" w="med" len="med"/>
                <a:tailEnd type="none" w="med" len="med"/>
              </a:ln>
            </p:spPr>
            <p:txBody>
              <a:bodyPr/>
              <a:lstStyle/>
              <a:p>
                <a:endParaRPr lang="es-EC"/>
              </a:p>
            </p:txBody>
          </p:sp>
          <p:sp>
            <p:nvSpPr>
              <p:cNvPr id="21" name="Line 210"/>
              <p:cNvSpPr>
                <a:spLocks noChangeShapeType="1"/>
              </p:cNvSpPr>
              <p:nvPr/>
            </p:nvSpPr>
            <p:spPr bwMode="auto">
              <a:xfrm flipH="1">
                <a:off x="4817" y="5770"/>
                <a:ext cx="298" cy="0"/>
              </a:xfrm>
              <a:prstGeom prst="line">
                <a:avLst/>
              </a:prstGeom>
              <a:noFill/>
              <a:ln w="38100">
                <a:solidFill>
                  <a:srgbClr val="FF9900"/>
                </a:solidFill>
                <a:round/>
                <a:headEnd/>
                <a:tailEnd/>
              </a:ln>
            </p:spPr>
            <p:txBody>
              <a:bodyPr/>
              <a:lstStyle/>
              <a:p>
                <a:endParaRPr lang="es-EC"/>
              </a:p>
            </p:txBody>
          </p:sp>
        </p:grpSp>
      </p:grpSp>
      <p:sp>
        <p:nvSpPr>
          <p:cNvPr id="40" name="4 Marcador de número de diapositiva"/>
          <p:cNvSpPr>
            <a:spLocks noGrp="1"/>
          </p:cNvSpPr>
          <p:nvPr>
            <p:ph type="sldNum" sz="quarter" idx="11"/>
          </p:nvPr>
        </p:nvSpPr>
        <p:spPr>
          <a:xfrm>
            <a:off x="8715404" y="6429396"/>
            <a:ext cx="170781" cy="276555"/>
          </a:xfrm>
        </p:spPr>
        <p:txBody>
          <a:bodyPr/>
          <a:lstStyle/>
          <a:p>
            <a:pPr>
              <a:defRPr/>
            </a:pPr>
            <a:fld id="{BCA82907-C273-4F21-A968-6FB9CA6E3CEA}" type="slidenum">
              <a:rPr lang="es-EC" b="1" smtClean="0">
                <a:solidFill>
                  <a:schemeClr val="bg1"/>
                </a:solidFill>
              </a:rPr>
              <a:pPr>
                <a:defRPr/>
              </a:pPr>
              <a:t>9</a:t>
            </a:fld>
            <a:endParaRPr lang="es-EC" b="1" dirty="0">
              <a:solidFill>
                <a:schemeClr val="bg1"/>
              </a:solidFill>
            </a:endParaRPr>
          </a:p>
        </p:txBody>
      </p:sp>
      <p:sp>
        <p:nvSpPr>
          <p:cNvPr id="41" name="3 Marcador de pie de página"/>
          <p:cNvSpPr txBox="1">
            <a:spLocks/>
          </p:cNvSpPr>
          <p:nvPr/>
        </p:nvSpPr>
        <p:spPr bwMode="auto">
          <a:xfrm>
            <a:off x="1071538" y="6500834"/>
            <a:ext cx="7358114" cy="214314"/>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i="0" u="none" strike="noStrike" kern="1200" cap="none" spc="0" normalizeH="0" baseline="0" noProof="0" dirty="0" smtClean="0">
                <a:ln>
                  <a:noFill/>
                </a:ln>
                <a:solidFill>
                  <a:schemeClr val="bg1"/>
                </a:solidFill>
                <a:effectLst/>
                <a:uLnTx/>
                <a:uFillTx/>
                <a:latin typeface="Arial" charset="0"/>
                <a:ea typeface="+mn-ea"/>
                <a:cs typeface="Arial" charset="0"/>
              </a:rPr>
              <a:t>Ing. Paul Rojas V. /</a:t>
            </a:r>
            <a:r>
              <a:rPr kumimoji="0" lang="es-EC" sz="1000" b="1" i="0" u="none" strike="noStrike" kern="1200" cap="none" spc="0" normalizeH="0" noProof="0" dirty="0" smtClean="0">
                <a:ln>
                  <a:noFill/>
                </a:ln>
                <a:solidFill>
                  <a:schemeClr val="bg1"/>
                </a:solidFill>
                <a:effectLst/>
                <a:uLnTx/>
                <a:uFillTx/>
                <a:latin typeface="Arial" charset="0"/>
                <a:ea typeface="+mn-ea"/>
                <a:cs typeface="Arial" charset="0"/>
              </a:rPr>
              <a:t> Ing. Andrés Rojas A. “Incidencia de la TDT en el Ecuador” ESPE - MGRT II (17-NOV-2011)</a:t>
            </a:r>
            <a:endParaRPr kumimoji="0" lang="es-EC" sz="1000" b="1"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661</TotalTime>
  <Words>4409</Words>
  <Application>Microsoft Office PowerPoint</Application>
  <PresentationFormat>Presentación en pantalla (4:3)</PresentationFormat>
  <Paragraphs>550</Paragraphs>
  <Slides>52</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52</vt:i4>
      </vt:variant>
    </vt:vector>
  </HeadingPairs>
  <TitlesOfParts>
    <vt:vector size="55" baseType="lpstr">
      <vt:lpstr>Vértice</vt:lpstr>
      <vt:lpstr>Dibujo de Microsoft Office Visio</vt:lpstr>
      <vt:lpstr>Visio</vt:lpstr>
      <vt:lpstr>INCIDENCIA DE LA TELEVISIÓN DIGITAL EN LAS ESTACIONES  TELEVISIVAS ECUATORIANAS Y SU INFLUENCIA EN LA INDUSTRIA DE TELECOMUNICACIONES, EN LAS TIC’S Y EN EL MARCO REGULATORIO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 LA TELEVISIÓN DIGITAL EN LAS ESTACIONES  TELEVISIVAS ECUATORIANAS Y SU INFLUENCIA EN LA INDUSTRIA DE TELECOMUNICACIONES, EN LAS TIC’S Y EN EL MARCO REGULATORIO</dc:title>
  <dc:creator>ANDRES ROJAS</dc:creator>
  <cp:lastModifiedBy>Dennys</cp:lastModifiedBy>
  <cp:revision>145</cp:revision>
  <dcterms:created xsi:type="dcterms:W3CDTF">2011-11-14T22:52:56Z</dcterms:created>
  <dcterms:modified xsi:type="dcterms:W3CDTF">2012-01-31T19:23:53Z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