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20" r:id="rId2"/>
    <p:sldId id="329" r:id="rId3"/>
    <p:sldId id="372" r:id="rId4"/>
    <p:sldId id="373" r:id="rId5"/>
    <p:sldId id="327" r:id="rId6"/>
    <p:sldId id="328" r:id="rId7"/>
    <p:sldId id="330" r:id="rId8"/>
    <p:sldId id="332" r:id="rId9"/>
    <p:sldId id="333" r:id="rId10"/>
    <p:sldId id="323" r:id="rId11"/>
    <p:sldId id="343" r:id="rId12"/>
    <p:sldId id="346" r:id="rId13"/>
    <p:sldId id="324" r:id="rId14"/>
    <p:sldId id="347" r:id="rId15"/>
    <p:sldId id="325" r:id="rId16"/>
    <p:sldId id="348" r:id="rId17"/>
    <p:sldId id="350" r:id="rId18"/>
    <p:sldId id="371" r:id="rId19"/>
    <p:sldId id="353" r:id="rId20"/>
    <p:sldId id="356" r:id="rId21"/>
    <p:sldId id="357" r:id="rId22"/>
    <p:sldId id="358" r:id="rId23"/>
    <p:sldId id="359" r:id="rId24"/>
    <p:sldId id="360" r:id="rId25"/>
    <p:sldId id="369" r:id="rId26"/>
    <p:sldId id="363" r:id="rId27"/>
    <p:sldId id="364" r:id="rId28"/>
    <p:sldId id="365" r:id="rId29"/>
    <p:sldId id="367" r:id="rId30"/>
    <p:sldId id="366" r:id="rId31"/>
    <p:sldId id="370" r:id="rId32"/>
    <p:sldId id="326" r:id="rId33"/>
    <p:sldId id="374" r:id="rId34"/>
    <p:sldId id="375" r:id="rId35"/>
    <p:sldId id="368"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p:scale>
          <a:sx n="70" d="100"/>
          <a:sy n="70" d="100"/>
        </p:scale>
        <p:origin x="-11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reina002\Documents\Tesis%20Espe\An&#225;lisis%20Financiero%20Empresa%20Contig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reina002\Documents\Tesis%20Espe\Documentos%20Tesis\An&#225;lisis%20Financier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reina002\Documents\Tesis%20Espe\Documentos%20Tesis\An&#225;lisis%20Financier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reina002\Documents\Tesis%20Espe\An&#225;lisis%20Financiero%20Empresa%20Contig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C" dirty="0"/>
              <a:t>COMPOSICIÓN DEL ACTIVO</a:t>
            </a:r>
          </a:p>
          <a:p>
            <a:pPr>
              <a:defRPr/>
            </a:pPr>
            <a:r>
              <a:rPr lang="es-EC" dirty="0"/>
              <a:t>(2013)</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1064811343026565"/>
          <c:y val="0.38194425696787904"/>
          <c:w val="0.66571141570266668"/>
          <c:h val="0.55738132733408319"/>
        </c:manualLayout>
      </c:layout>
      <c:pie3DChart>
        <c:varyColors val="1"/>
        <c:ser>
          <c:idx val="0"/>
          <c:order val="0"/>
          <c:explosion val="25"/>
          <c:dLbls>
            <c:dLbl>
              <c:idx val="0"/>
              <c:layout>
                <c:manualLayout>
                  <c:x val="-1.6237414767598494E-2"/>
                  <c:y val="-0.27575928008998873"/>
                </c:manualLayout>
              </c:layout>
              <c:dLblPos val="bestFit"/>
              <c:showLegendKey val="0"/>
              <c:showVal val="0"/>
              <c:showCatName val="1"/>
              <c:showSerName val="0"/>
              <c:showPercent val="1"/>
              <c:showBubbleSize val="0"/>
            </c:dLbl>
            <c:dLbl>
              <c:idx val="1"/>
              <c:layout>
                <c:manualLayout>
                  <c:x val="-2.3092298647854205E-2"/>
                  <c:y val="-6.4076490438695219E-2"/>
                </c:manualLayout>
              </c:layout>
              <c:dLblPos val="bestFit"/>
              <c:showLegendKey val="0"/>
              <c:showVal val="0"/>
              <c:showCatName val="1"/>
              <c:showSerName val="0"/>
              <c:showPercent val="1"/>
              <c:showBubbleSize val="0"/>
            </c:dLbl>
            <c:dLbl>
              <c:idx val="2"/>
              <c:layout>
                <c:manualLayout>
                  <c:x val="-0.15992130613302968"/>
                  <c:y val="7.2421697287839024E-2"/>
                </c:manualLayout>
              </c:layout>
              <c:dLblPos val="bestFit"/>
              <c:showLegendKey val="0"/>
              <c:showVal val="0"/>
              <c:showCatName val="1"/>
              <c:showSerName val="0"/>
              <c:showPercent val="1"/>
              <c:showBubbleSize val="0"/>
            </c:dLbl>
            <c:dLbl>
              <c:idx val="3"/>
              <c:layout>
                <c:manualLayout>
                  <c:x val="-0.2021278821628778"/>
                  <c:y val="1.9456567929008874E-2"/>
                </c:manualLayout>
              </c:layout>
              <c:dLblPos val="bestFit"/>
              <c:showLegendKey val="0"/>
              <c:showVal val="0"/>
              <c:showCatName val="1"/>
              <c:showSerName val="0"/>
              <c:showPercent val="1"/>
              <c:showBubbleSize val="0"/>
            </c:dLbl>
            <c:dLbl>
              <c:idx val="4"/>
              <c:layout>
                <c:manualLayout>
                  <c:x val="-4.7070042170654594E-2"/>
                  <c:y val="-2.9679290088738909E-2"/>
                </c:manualLayout>
              </c:layout>
              <c:dLblPos val="bestFit"/>
              <c:showLegendKey val="0"/>
              <c:showVal val="0"/>
              <c:showCatName val="1"/>
              <c:showSerName val="0"/>
              <c:showPercent val="1"/>
              <c:showBubbleSize val="0"/>
            </c:dLbl>
            <c:dLbl>
              <c:idx val="5"/>
              <c:layout>
                <c:manualLayout>
                  <c:x val="9.7787961689973932E-2"/>
                  <c:y val="-2.9902762154730658E-2"/>
                </c:manualLayout>
              </c:layout>
              <c:dLblPos val="bestFit"/>
              <c:showLegendKey val="0"/>
              <c:showVal val="0"/>
              <c:showCatName val="1"/>
              <c:showSerName val="0"/>
              <c:showPercent val="1"/>
              <c:showBubbleSize val="0"/>
            </c:dLbl>
            <c:dLbl>
              <c:idx val="6"/>
              <c:layout>
                <c:manualLayout>
                  <c:x val="0.21433098640447731"/>
                  <c:y val="-2.4347456567929009E-2"/>
                </c:manualLayout>
              </c:layout>
              <c:dLblPos val="bestFit"/>
              <c:showLegendKey val="0"/>
              <c:showVal val="0"/>
              <c:showCatName val="1"/>
              <c:showSerName val="0"/>
              <c:showPercent val="1"/>
              <c:showBubbleSize val="0"/>
            </c:dLbl>
            <c:spPr>
              <a:noFill/>
            </c:spPr>
            <c:dLblPos val="bestFit"/>
            <c:showLegendKey val="0"/>
            <c:showVal val="0"/>
            <c:showCatName val="1"/>
            <c:showSerName val="0"/>
            <c:showPercent val="1"/>
            <c:showBubbleSize val="0"/>
            <c:showLeaderLines val="1"/>
          </c:dLbls>
          <c:cat>
            <c:strRef>
              <c:f>'Graficos Estructura'!$D$3:$D$9</c:f>
              <c:strCache>
                <c:ptCount val="7"/>
                <c:pt idx="0">
                  <c:v>CUENTAS Y DOCUMENTOS POR COBRAR</c:v>
                </c:pt>
                <c:pt idx="1">
                  <c:v>ACTIVOS FIJOS</c:v>
                </c:pt>
                <c:pt idx="2">
                  <c:v>INVENTARIOS</c:v>
                </c:pt>
                <c:pt idx="3">
                  <c:v>EFECTIVO Y EQUIVALENTES DE EFECTIVO</c:v>
                </c:pt>
                <c:pt idx="4">
                  <c:v>IMPUESTOS ANTICIPADOS</c:v>
                </c:pt>
                <c:pt idx="5">
                  <c:v>INVERSIONES LARGO PLAZO</c:v>
                </c:pt>
                <c:pt idx="6">
                  <c:v>ACTIVOS DIFERIDOS</c:v>
                </c:pt>
              </c:strCache>
            </c:strRef>
          </c:cat>
          <c:val>
            <c:numRef>
              <c:f>'Graficos Estructura'!$E$3:$E$9</c:f>
              <c:numCache>
                <c:formatCode>_(* #,##0.00_);_(* \(#,##0.00\);_(* "-"??_);_(@_)</c:formatCode>
                <c:ptCount val="7"/>
                <c:pt idx="0">
                  <c:v>2915744.2900000005</c:v>
                </c:pt>
                <c:pt idx="1">
                  <c:v>1182594.47</c:v>
                </c:pt>
                <c:pt idx="2">
                  <c:v>260360.23</c:v>
                </c:pt>
                <c:pt idx="3">
                  <c:v>141390.81</c:v>
                </c:pt>
                <c:pt idx="4">
                  <c:v>127457.11</c:v>
                </c:pt>
                <c:pt idx="5">
                  <c:v>114190.14</c:v>
                </c:pt>
                <c:pt idx="6">
                  <c:v>18733.77</c:v>
                </c:pt>
              </c:numCache>
            </c:numRef>
          </c:val>
        </c:ser>
        <c:dLbls>
          <c:dLblPos val="bestFit"/>
          <c:showLegendKey val="0"/>
          <c:showVal val="1"/>
          <c:showCatName val="0"/>
          <c:showSerName val="0"/>
          <c:showPercent val="0"/>
          <c:showBubbleSize val="0"/>
          <c:showLeaderLines val="1"/>
        </c:dLbls>
      </c:pie3DChart>
    </c:plotArea>
    <c:plotVisOnly val="1"/>
    <c:dispBlanksAs val="gap"/>
    <c:showDLblsOverMax val="0"/>
  </c:chart>
  <c:txPr>
    <a:bodyPr/>
    <a:lstStyle/>
    <a:p>
      <a:pPr>
        <a:defRPr sz="1200">
          <a:latin typeface="Times New Roman" pitchFamily="18" charset="0"/>
          <a:ea typeface="Tahoma" pitchFamily="34"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C" dirty="0"/>
              <a:t>COMPOSICIÓN DEL PASIVO</a:t>
            </a:r>
          </a:p>
          <a:p>
            <a:pPr>
              <a:defRPr/>
            </a:pPr>
            <a:r>
              <a:rPr lang="es-EC" dirty="0"/>
              <a:t>(2013)</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715604993820217"/>
          <c:y val="0.35736532748084027"/>
          <c:w val="0.77388307942988599"/>
          <c:h val="0.62346445019057573"/>
        </c:manualLayout>
      </c:layout>
      <c:pie3DChart>
        <c:varyColors val="1"/>
        <c:ser>
          <c:idx val="0"/>
          <c:order val="0"/>
          <c:explosion val="25"/>
          <c:dLbls>
            <c:dLbl>
              <c:idx val="0"/>
              <c:layout>
                <c:manualLayout>
                  <c:x val="-6.3358006175154039E-2"/>
                  <c:y val="-0.31776873724117821"/>
                </c:manualLayout>
              </c:layout>
              <c:dLblPos val="bestFit"/>
              <c:showLegendKey val="0"/>
              <c:showVal val="0"/>
              <c:showCatName val="1"/>
              <c:showSerName val="0"/>
              <c:showPercent val="1"/>
              <c:showBubbleSize val="0"/>
            </c:dLbl>
            <c:dLbl>
              <c:idx val="1"/>
              <c:layout>
                <c:manualLayout>
                  <c:x val="1.4372555282441546E-2"/>
                  <c:y val="4.5508311461067368E-2"/>
                </c:manualLayout>
              </c:layout>
              <c:dLblPos val="bestFit"/>
              <c:showLegendKey val="0"/>
              <c:showVal val="0"/>
              <c:showCatName val="1"/>
              <c:showSerName val="0"/>
              <c:showPercent val="1"/>
              <c:showBubbleSize val="0"/>
            </c:dLbl>
            <c:spPr>
              <a:noFill/>
            </c:spPr>
            <c:dLblPos val="bestFit"/>
            <c:showLegendKey val="0"/>
            <c:showVal val="0"/>
            <c:showCatName val="1"/>
            <c:showSerName val="0"/>
            <c:showPercent val="1"/>
            <c:showBubbleSize val="0"/>
            <c:showLeaderLines val="1"/>
          </c:dLbls>
          <c:cat>
            <c:strRef>
              <c:f>'Graficos Estructura'!$D$36:$D$40</c:f>
              <c:strCache>
                <c:ptCount val="5"/>
                <c:pt idx="0">
                  <c:v>PROVEEDORES</c:v>
                </c:pt>
                <c:pt idx="1">
                  <c:v>OTRAS CUENTAS POR PAGAR</c:v>
                </c:pt>
                <c:pt idx="2">
                  <c:v>BENEFICIOS SOCIALES</c:v>
                </c:pt>
                <c:pt idx="3">
                  <c:v>IMPUESTOS POR PAGAR</c:v>
                </c:pt>
                <c:pt idx="4">
                  <c:v>PASIVOS NO CORRIENTES</c:v>
                </c:pt>
              </c:strCache>
            </c:strRef>
          </c:cat>
          <c:val>
            <c:numRef>
              <c:f>'Graficos Estructura'!$E$36:$E$40</c:f>
              <c:numCache>
                <c:formatCode>_(* #,##0.00_);_(* \(#,##0.00\);_(* "-"??_);_(@_)</c:formatCode>
                <c:ptCount val="5"/>
                <c:pt idx="0">
                  <c:v>1810529.99</c:v>
                </c:pt>
                <c:pt idx="1">
                  <c:v>775093.54</c:v>
                </c:pt>
                <c:pt idx="2">
                  <c:v>264468.13</c:v>
                </c:pt>
                <c:pt idx="3">
                  <c:v>199778.5</c:v>
                </c:pt>
                <c:pt idx="4">
                  <c:v>89899.24000000002</c:v>
                </c:pt>
              </c:numCache>
            </c:numRef>
          </c:val>
        </c:ser>
        <c:dLbls>
          <c:dLblPos val="bestFit"/>
          <c:showLegendKey val="0"/>
          <c:showVal val="1"/>
          <c:showCatName val="0"/>
          <c:showSerName val="0"/>
          <c:showPercent val="0"/>
          <c:showBubbleSize val="0"/>
          <c:showLeaderLines val="1"/>
        </c:dLbls>
      </c:pie3DChart>
    </c:plotArea>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C" dirty="0"/>
              <a:t>COMPOSICIÓN DEL PATRIMONIO</a:t>
            </a:r>
          </a:p>
          <a:p>
            <a:pPr>
              <a:defRPr/>
            </a:pPr>
            <a:r>
              <a:rPr lang="es-EC" dirty="0"/>
              <a:t>(2013)</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5992028774181"/>
          <c:y val="0.27193750984981585"/>
          <c:w val="0.78564086896545338"/>
          <c:h val="0.63458379785551267"/>
        </c:manualLayout>
      </c:layout>
      <c:pie3DChart>
        <c:varyColors val="1"/>
        <c:ser>
          <c:idx val="0"/>
          <c:order val="0"/>
          <c:explosion val="25"/>
          <c:dLbls>
            <c:dLbl>
              <c:idx val="0"/>
              <c:layout>
                <c:manualLayout>
                  <c:x val="0.13610483874700849"/>
                  <c:y val="-1.6118693496646252E-2"/>
                </c:manualLayout>
              </c:layout>
              <c:dLblPos val="bestFit"/>
              <c:showLegendKey val="0"/>
              <c:showVal val="0"/>
              <c:showCatName val="1"/>
              <c:showSerName val="0"/>
              <c:showPercent val="1"/>
              <c:showBubbleSize val="0"/>
            </c:dLbl>
            <c:dLbl>
              <c:idx val="1"/>
              <c:layout>
                <c:manualLayout>
                  <c:x val="-0.1019405907594884"/>
                  <c:y val="-9.6739574219889182E-3"/>
                </c:manualLayout>
              </c:layout>
              <c:dLblPos val="bestFit"/>
              <c:showLegendKey val="0"/>
              <c:showVal val="0"/>
              <c:showCatName val="1"/>
              <c:showSerName val="0"/>
              <c:showPercent val="1"/>
              <c:showBubbleSize val="0"/>
            </c:dLbl>
            <c:dLbl>
              <c:idx val="2"/>
              <c:layout>
                <c:manualLayout>
                  <c:x val="0.13788220916829841"/>
                  <c:y val="-1.7081073199183436E-2"/>
                </c:manualLayout>
              </c:layout>
              <c:dLblPos val="bestFit"/>
              <c:showLegendKey val="0"/>
              <c:showVal val="0"/>
              <c:showCatName val="1"/>
              <c:showSerName val="0"/>
              <c:showPercent val="1"/>
              <c:showBubbleSize val="0"/>
            </c:dLbl>
            <c:spPr>
              <a:noFill/>
            </c:spPr>
            <c:dLblPos val="bestFit"/>
            <c:showLegendKey val="0"/>
            <c:showVal val="0"/>
            <c:showCatName val="1"/>
            <c:showSerName val="0"/>
            <c:showPercent val="1"/>
            <c:showBubbleSize val="0"/>
            <c:showLeaderLines val="1"/>
          </c:dLbls>
          <c:cat>
            <c:strRef>
              <c:f>'Graficos Estructura'!$D$67:$D$69</c:f>
              <c:strCache>
                <c:ptCount val="3"/>
                <c:pt idx="0">
                  <c:v>RESULTADOS</c:v>
                </c:pt>
                <c:pt idx="1">
                  <c:v>CAPITAL</c:v>
                </c:pt>
                <c:pt idx="2">
                  <c:v>RESERVAS</c:v>
                </c:pt>
              </c:strCache>
            </c:strRef>
          </c:cat>
          <c:val>
            <c:numRef>
              <c:f>'Graficos Estructura'!$E$67:$E$69</c:f>
              <c:numCache>
                <c:formatCode>_(* #,##0.00_);_(* \(#,##0.00\);_(* "-"??_);_(@_)</c:formatCode>
                <c:ptCount val="3"/>
                <c:pt idx="0">
                  <c:v>1502715.73</c:v>
                </c:pt>
                <c:pt idx="1">
                  <c:v>80000</c:v>
                </c:pt>
                <c:pt idx="2">
                  <c:v>37985.69</c:v>
                </c:pt>
              </c:numCache>
            </c:numRef>
          </c:val>
        </c:ser>
        <c:dLbls>
          <c:dLblPos val="bestFit"/>
          <c:showLegendKey val="0"/>
          <c:showVal val="1"/>
          <c:showCatName val="0"/>
          <c:showSerName val="0"/>
          <c:showPercent val="0"/>
          <c:showBubbleSize val="0"/>
          <c:showLeaderLines val="1"/>
        </c:dLbls>
      </c:pie3DChart>
    </c:plotArea>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C" dirty="0"/>
              <a:t>DISTRIBUCIÓN DE LOS COSTOS Y GASTOS</a:t>
            </a:r>
          </a:p>
          <a:p>
            <a:pPr>
              <a:defRPr/>
            </a:pPr>
            <a:r>
              <a:rPr lang="es-EC" dirty="0"/>
              <a:t>(2013)</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8367102260365607E-2"/>
          <c:y val="0.27908103407014823"/>
          <c:w val="0.77153152152277249"/>
          <c:h val="0.62766762197720094"/>
        </c:manualLayout>
      </c:layout>
      <c:pie3DChart>
        <c:varyColors val="1"/>
        <c:ser>
          <c:idx val="0"/>
          <c:order val="0"/>
          <c:explosion val="25"/>
          <c:dLbls>
            <c:dLbl>
              <c:idx val="0"/>
              <c:layout>
                <c:manualLayout>
                  <c:x val="-3.7624926513815403E-2"/>
                  <c:y val="-0.27777777777777779"/>
                </c:manualLayout>
              </c:layout>
              <c:dLblPos val="bestFit"/>
              <c:showLegendKey val="0"/>
              <c:showVal val="0"/>
              <c:showCatName val="1"/>
              <c:showSerName val="0"/>
              <c:showPercent val="1"/>
              <c:showBubbleSize val="0"/>
            </c:dLbl>
            <c:dLbl>
              <c:idx val="2"/>
              <c:layout/>
              <c:dLblPos val="bestFit"/>
              <c:showLegendKey val="0"/>
              <c:showVal val="0"/>
              <c:showCatName val="1"/>
              <c:showSerName val="0"/>
              <c:showPercent val="1"/>
              <c:showBubbleSize val="0"/>
            </c:dLbl>
            <c:spPr>
              <a:noFill/>
            </c:spPr>
            <c:dLblPos val="outEnd"/>
            <c:showLegendKey val="0"/>
            <c:showVal val="0"/>
            <c:showCatName val="1"/>
            <c:showSerName val="0"/>
            <c:showPercent val="1"/>
            <c:showBubbleSize val="0"/>
            <c:showLeaderLines val="1"/>
          </c:dLbls>
          <c:cat>
            <c:strRef>
              <c:f>'Graficos Estructura'!$D$94:$D$96</c:f>
              <c:strCache>
                <c:ptCount val="3"/>
                <c:pt idx="0">
                  <c:v>GASTOS DE ADM Y VENTAS</c:v>
                </c:pt>
                <c:pt idx="1">
                  <c:v>COSTOS</c:v>
                </c:pt>
                <c:pt idx="2">
                  <c:v>RESULTADOS DEL EJERCICIO</c:v>
                </c:pt>
              </c:strCache>
            </c:strRef>
          </c:cat>
          <c:val>
            <c:numRef>
              <c:f>'Graficos Estructura'!$E$94:$E$96</c:f>
              <c:numCache>
                <c:formatCode>_(* #,##0.00_);_(* \(#,##0.00\);_(* "-"??_);_(@_)</c:formatCode>
                <c:ptCount val="3"/>
                <c:pt idx="0">
                  <c:v>3798104.6</c:v>
                </c:pt>
                <c:pt idx="1">
                  <c:v>2561638.2599999998</c:v>
                </c:pt>
                <c:pt idx="2">
                  <c:v>614020.58000000089</c:v>
                </c:pt>
              </c:numCache>
            </c:numRef>
          </c:val>
        </c:ser>
        <c:dLbls>
          <c:dLblPos val="bestFit"/>
          <c:showLegendKey val="0"/>
          <c:showVal val="1"/>
          <c:showCatName val="0"/>
          <c:showSerName val="0"/>
          <c:showPercent val="0"/>
          <c:showBubbleSize val="0"/>
          <c:showLeaderLines val="1"/>
        </c:dLbls>
      </c:pie3DChart>
    </c:plotArea>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diagrams/_rels/data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B8C5F-B535-4D8B-A7FE-1362AD2C76F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s-EC"/>
        </a:p>
      </dgm:t>
    </dgm:pt>
    <dgm:pt modelId="{ABA07D92-673E-40EE-A51D-6BB35D120034}">
      <dgm:prSet phldrT="[Text]" custT="1"/>
      <dgm:spPr/>
      <dgm:t>
        <a:bodyPr/>
        <a:lstStyle/>
        <a:p>
          <a:r>
            <a:rPr lang="es-EC" sz="2000" b="1" dirty="0" smtClean="0"/>
            <a:t>Objetivo General</a:t>
          </a:r>
          <a:endParaRPr lang="es-EC" sz="2000" b="1" dirty="0"/>
        </a:p>
      </dgm:t>
    </dgm:pt>
    <dgm:pt modelId="{71EA8F67-EF8F-474E-9EB1-12D4B02625E8}" type="parTrans" cxnId="{18D214C1-AF3B-47CB-B75D-2B1A9487DA3E}">
      <dgm:prSet/>
      <dgm:spPr/>
      <dgm:t>
        <a:bodyPr/>
        <a:lstStyle/>
        <a:p>
          <a:endParaRPr lang="es-EC" sz="2000"/>
        </a:p>
      </dgm:t>
    </dgm:pt>
    <dgm:pt modelId="{48DD959A-8BCA-41CE-BC42-BB65D8AE5352}" type="sibTrans" cxnId="{18D214C1-AF3B-47CB-B75D-2B1A9487DA3E}">
      <dgm:prSet/>
      <dgm:spPr/>
      <dgm:t>
        <a:bodyPr/>
        <a:lstStyle/>
        <a:p>
          <a:endParaRPr lang="es-EC" sz="2000"/>
        </a:p>
      </dgm:t>
    </dgm:pt>
    <dgm:pt modelId="{233BDF86-4799-4292-ADE9-B98458EFF5C9}">
      <dgm:prSet phldrT="[Text]" custT="1"/>
      <dgm:spPr/>
      <dgm:t>
        <a:bodyPr/>
        <a:lstStyle/>
        <a:p>
          <a:r>
            <a:rPr lang="es-ES" sz="2000" dirty="0" smtClean="0"/>
            <a:t>Diseñar un Modelo de Valoración para la empresa Centro de Diálisis Contigo S.A. </a:t>
          </a:r>
          <a:r>
            <a:rPr lang="es-ES" sz="2000" dirty="0" err="1" smtClean="0"/>
            <a:t>Dialicon</a:t>
          </a:r>
          <a:r>
            <a:rPr lang="es-ES" sz="2000" dirty="0" smtClean="0"/>
            <a:t>, a través del método de flujos de caja descontados.</a:t>
          </a:r>
          <a:endParaRPr lang="es-EC" sz="2000" dirty="0"/>
        </a:p>
      </dgm:t>
    </dgm:pt>
    <dgm:pt modelId="{A4133C3E-6CB5-4319-9CF7-33FDBEDE206A}" type="parTrans" cxnId="{3DD0A5A1-9443-4CEE-B1A5-A719CEADC252}">
      <dgm:prSet/>
      <dgm:spPr/>
      <dgm:t>
        <a:bodyPr/>
        <a:lstStyle/>
        <a:p>
          <a:endParaRPr lang="es-EC" sz="2000"/>
        </a:p>
      </dgm:t>
    </dgm:pt>
    <dgm:pt modelId="{4B46F7DF-DD79-4BAE-B14A-3FF7CB517390}" type="sibTrans" cxnId="{3DD0A5A1-9443-4CEE-B1A5-A719CEADC252}">
      <dgm:prSet/>
      <dgm:spPr/>
      <dgm:t>
        <a:bodyPr/>
        <a:lstStyle/>
        <a:p>
          <a:endParaRPr lang="es-EC" sz="2000"/>
        </a:p>
      </dgm:t>
    </dgm:pt>
    <dgm:pt modelId="{3E41EC33-DC84-48B4-AD68-C083EB082A8A}">
      <dgm:prSet phldrT="[Text]" custT="1"/>
      <dgm:spPr/>
      <dgm:t>
        <a:bodyPr/>
        <a:lstStyle/>
        <a:p>
          <a:endParaRPr lang="es-EC" sz="2000" dirty="0"/>
        </a:p>
      </dgm:t>
    </dgm:pt>
    <dgm:pt modelId="{0E350A18-844F-4621-BE0D-CFF4AE6B7299}" type="parTrans" cxnId="{6A3B515E-071B-4438-97DC-668EE1211508}">
      <dgm:prSet/>
      <dgm:spPr/>
      <dgm:t>
        <a:bodyPr/>
        <a:lstStyle/>
        <a:p>
          <a:endParaRPr lang="es-EC"/>
        </a:p>
      </dgm:t>
    </dgm:pt>
    <dgm:pt modelId="{DF877AFD-DC32-4FF4-8053-BDCC38D0BCB0}" type="sibTrans" cxnId="{6A3B515E-071B-4438-97DC-668EE1211508}">
      <dgm:prSet/>
      <dgm:spPr/>
      <dgm:t>
        <a:bodyPr/>
        <a:lstStyle/>
        <a:p>
          <a:endParaRPr lang="es-EC"/>
        </a:p>
      </dgm:t>
    </dgm:pt>
    <dgm:pt modelId="{F231A7CF-79F8-4E20-ADEA-D7FAEF2A8DFE}" type="pres">
      <dgm:prSet presAssocID="{613B8C5F-B535-4D8B-A7FE-1362AD2C76F0}" presName="linear" presStyleCnt="0">
        <dgm:presLayoutVars>
          <dgm:animLvl val="lvl"/>
          <dgm:resizeHandles val="exact"/>
        </dgm:presLayoutVars>
      </dgm:prSet>
      <dgm:spPr/>
      <dgm:t>
        <a:bodyPr/>
        <a:lstStyle/>
        <a:p>
          <a:endParaRPr lang="es-EC"/>
        </a:p>
      </dgm:t>
    </dgm:pt>
    <dgm:pt modelId="{1A36CAD7-A239-4B31-BD71-730663D9FCB3}" type="pres">
      <dgm:prSet presAssocID="{ABA07D92-673E-40EE-A51D-6BB35D120034}" presName="parentText" presStyleLbl="node1" presStyleIdx="0" presStyleCnt="1" custScaleY="55025">
        <dgm:presLayoutVars>
          <dgm:chMax val="0"/>
          <dgm:bulletEnabled val="1"/>
        </dgm:presLayoutVars>
      </dgm:prSet>
      <dgm:spPr/>
      <dgm:t>
        <a:bodyPr/>
        <a:lstStyle/>
        <a:p>
          <a:endParaRPr lang="es-EC"/>
        </a:p>
      </dgm:t>
    </dgm:pt>
    <dgm:pt modelId="{F40E42B3-E748-456C-8EAF-C05D1A0B89C0}" type="pres">
      <dgm:prSet presAssocID="{ABA07D92-673E-40EE-A51D-6BB35D120034}" presName="childText" presStyleLbl="revTx" presStyleIdx="0" presStyleCnt="1" custScaleY="116954">
        <dgm:presLayoutVars>
          <dgm:bulletEnabled val="1"/>
        </dgm:presLayoutVars>
      </dgm:prSet>
      <dgm:spPr/>
      <dgm:t>
        <a:bodyPr/>
        <a:lstStyle/>
        <a:p>
          <a:endParaRPr lang="es-EC"/>
        </a:p>
      </dgm:t>
    </dgm:pt>
  </dgm:ptLst>
  <dgm:cxnLst>
    <dgm:cxn modelId="{D3D118C7-CF87-4267-8BA9-91FCADE3FA27}" type="presOf" srcId="{3E41EC33-DC84-48B4-AD68-C083EB082A8A}" destId="{F40E42B3-E748-456C-8EAF-C05D1A0B89C0}" srcOrd="0" destOrd="0" presId="urn:microsoft.com/office/officeart/2005/8/layout/vList2"/>
    <dgm:cxn modelId="{C4669A2A-87D8-45C8-B3F5-BB45AD73E462}" type="presOf" srcId="{ABA07D92-673E-40EE-A51D-6BB35D120034}" destId="{1A36CAD7-A239-4B31-BD71-730663D9FCB3}" srcOrd="0" destOrd="0" presId="urn:microsoft.com/office/officeart/2005/8/layout/vList2"/>
    <dgm:cxn modelId="{3DD0A5A1-9443-4CEE-B1A5-A719CEADC252}" srcId="{ABA07D92-673E-40EE-A51D-6BB35D120034}" destId="{233BDF86-4799-4292-ADE9-B98458EFF5C9}" srcOrd="1" destOrd="0" parTransId="{A4133C3E-6CB5-4319-9CF7-33FDBEDE206A}" sibTransId="{4B46F7DF-DD79-4BAE-B14A-3FF7CB517390}"/>
    <dgm:cxn modelId="{18D214C1-AF3B-47CB-B75D-2B1A9487DA3E}" srcId="{613B8C5F-B535-4D8B-A7FE-1362AD2C76F0}" destId="{ABA07D92-673E-40EE-A51D-6BB35D120034}" srcOrd="0" destOrd="0" parTransId="{71EA8F67-EF8F-474E-9EB1-12D4B02625E8}" sibTransId="{48DD959A-8BCA-41CE-BC42-BB65D8AE5352}"/>
    <dgm:cxn modelId="{6A3B515E-071B-4438-97DC-668EE1211508}" srcId="{ABA07D92-673E-40EE-A51D-6BB35D120034}" destId="{3E41EC33-DC84-48B4-AD68-C083EB082A8A}" srcOrd="0" destOrd="0" parTransId="{0E350A18-844F-4621-BE0D-CFF4AE6B7299}" sibTransId="{DF877AFD-DC32-4FF4-8053-BDCC38D0BCB0}"/>
    <dgm:cxn modelId="{66FACF8F-A340-4BBB-96BE-6C96534A46E9}" type="presOf" srcId="{233BDF86-4799-4292-ADE9-B98458EFF5C9}" destId="{F40E42B3-E748-456C-8EAF-C05D1A0B89C0}" srcOrd="0" destOrd="1" presId="urn:microsoft.com/office/officeart/2005/8/layout/vList2"/>
    <dgm:cxn modelId="{2CCF12BE-87CF-45CD-BDDE-EE1781AD77C7}" type="presOf" srcId="{613B8C5F-B535-4D8B-A7FE-1362AD2C76F0}" destId="{F231A7CF-79F8-4E20-ADEA-D7FAEF2A8DFE}" srcOrd="0" destOrd="0" presId="urn:microsoft.com/office/officeart/2005/8/layout/vList2"/>
    <dgm:cxn modelId="{94B4E09F-2FC6-47FB-A053-98B26550515E}" type="presParOf" srcId="{F231A7CF-79F8-4E20-ADEA-D7FAEF2A8DFE}" destId="{1A36CAD7-A239-4B31-BD71-730663D9FCB3}" srcOrd="0" destOrd="0" presId="urn:microsoft.com/office/officeart/2005/8/layout/vList2"/>
    <dgm:cxn modelId="{3E9EFDA9-2229-4675-8C3C-545A791989AE}" type="presParOf" srcId="{F231A7CF-79F8-4E20-ADEA-D7FAEF2A8DFE}" destId="{F40E42B3-E748-456C-8EAF-C05D1A0B89C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S" sz="1600" dirty="0" smtClean="0"/>
            <a:t>Implementar un proceso de gestión de cobranza para la cartera que se mantiene con el </a:t>
          </a:r>
          <a:r>
            <a:rPr lang="es-ES" sz="1600" dirty="0" err="1" smtClean="0"/>
            <a:t>IESS</a:t>
          </a:r>
          <a:r>
            <a:rPr lang="es-ES" sz="1600" dirty="0" smtClean="0"/>
            <a:t> y el </a:t>
          </a:r>
          <a:r>
            <a:rPr lang="es-ES" sz="1600" dirty="0" err="1" smtClean="0"/>
            <a:t>MIESS</a:t>
          </a:r>
          <a:r>
            <a:rPr lang="es-ES" sz="1600" dirty="0" smtClean="0"/>
            <a:t>, a fin de disminuir el plazo medio de cobro, aumentar la recuperación de los valores adeudados por estas instituciones e inyectar liquidez a la empresa.</a:t>
          </a:r>
          <a:endParaRPr lang="es-EC" sz="1600" dirty="0"/>
        </a:p>
      </dgm:t>
    </dgm:pt>
    <dgm:pt modelId="{73253FFA-83A2-42F5-A039-039FF2601BC8}" type="parTrans" cxnId="{D8FADED0-2916-4D8B-93C3-7CE32AD76093}">
      <dgm:prSet/>
      <dgm:spPr/>
      <dgm:t>
        <a:bodyPr/>
        <a:lstStyle/>
        <a:p>
          <a:endParaRPr lang="es-EC" sz="1600"/>
        </a:p>
      </dgm:t>
    </dgm:pt>
    <dgm:pt modelId="{6CE9B3FE-3995-4A6F-BDA4-13E064886D14}" type="sibTrans" cxnId="{D8FADED0-2916-4D8B-93C3-7CE32AD76093}">
      <dgm:prSet/>
      <dgm:spPr/>
      <dgm:t>
        <a:bodyPr/>
        <a:lstStyle/>
        <a:p>
          <a:endParaRPr lang="es-EC" sz="1600"/>
        </a:p>
      </dgm:t>
    </dgm:pt>
    <dgm:pt modelId="{8908C3FD-C6ED-4E7A-BA7D-60B4C20CA669}">
      <dgm:prSet phldrT="[Text]" custT="1"/>
      <dgm:spPr/>
      <dgm:t>
        <a:bodyPr/>
        <a:lstStyle/>
        <a:p>
          <a:r>
            <a:rPr lang="es-ES" sz="1600" dirty="0" smtClean="0"/>
            <a:t>Considerar el valor de la empresa en futuras transacciones que se realicen con inversionistas o entidades bancarias interesadas en financiar las actividades del Centro de Diálisis Contigo S.A. destacando la diferencia que existe con el valor contable de la empresa registrado en libros.</a:t>
          </a:r>
          <a:endParaRPr lang="es-EC" sz="1600" dirty="0"/>
        </a:p>
      </dgm:t>
    </dgm:pt>
    <dgm:pt modelId="{9B71246F-D953-40CE-8E95-47F114FC9240}" type="parTrans" cxnId="{A1E56DE2-A8E3-4DBC-BC48-587F038A3FE4}">
      <dgm:prSet/>
      <dgm:spPr/>
      <dgm:t>
        <a:bodyPr/>
        <a:lstStyle/>
        <a:p>
          <a:endParaRPr lang="es-EC" sz="1600"/>
        </a:p>
      </dgm:t>
    </dgm:pt>
    <dgm:pt modelId="{D277E4DF-EEF6-483C-A705-7A4D4AC82D3D}" type="sibTrans" cxnId="{A1E56DE2-A8E3-4DBC-BC48-587F038A3FE4}">
      <dgm:prSet/>
      <dgm:spPr/>
      <dgm:t>
        <a:bodyPr/>
        <a:lstStyle/>
        <a:p>
          <a:endParaRPr lang="es-EC" sz="1600"/>
        </a:p>
      </dgm:t>
    </dgm:pt>
    <dgm:pt modelId="{67066A19-68F6-4FAE-AD8B-004DFCD7F980}">
      <dgm:prSet phldrT="[Text]" custT="1"/>
      <dgm:spPr/>
      <dgm:t>
        <a:bodyPr/>
        <a:lstStyle/>
        <a:p>
          <a:r>
            <a:rPr lang="es-ES" sz="1600" dirty="0" smtClean="0"/>
            <a:t>Evaluar el impacto que puede generar un cambio en las variables precio, número de pacientes y costo de los insumos, en la rentabilidad del Centro de Diálisis Contigo S.A. para diseñar estrategias que puedan mitigar los efectos provocados ante algún cambio de estas variables.</a:t>
          </a:r>
          <a:endParaRPr lang="es-EC" sz="1600" dirty="0"/>
        </a:p>
      </dgm:t>
    </dgm:pt>
    <dgm:pt modelId="{FDF655B2-7B80-4A89-9A5B-C40D6678DAD9}" type="parTrans" cxnId="{5E8EAF64-7DC5-40BD-BA34-A8FAA07CE512}">
      <dgm:prSet/>
      <dgm:spPr/>
      <dgm:t>
        <a:bodyPr/>
        <a:lstStyle/>
        <a:p>
          <a:endParaRPr lang="es-EC" sz="1600"/>
        </a:p>
      </dgm:t>
    </dgm:pt>
    <dgm:pt modelId="{C3626FD0-5E32-4D5B-80EF-41B60265306B}" type="sibTrans" cxnId="{5E8EAF64-7DC5-40BD-BA34-A8FAA07CE512}">
      <dgm:prSet/>
      <dgm:spPr/>
      <dgm:t>
        <a:bodyPr/>
        <a:lstStyle/>
        <a:p>
          <a:endParaRPr lang="es-EC" sz="1600"/>
        </a:p>
      </dgm:t>
    </dgm:pt>
    <dgm:pt modelId="{9FD913FD-4FFF-4BDC-B111-42B2C186B534}">
      <dgm:prSet phldrT="[Text]" custT="1"/>
      <dgm:spPr/>
      <dgm:t>
        <a:bodyPr/>
        <a:lstStyle/>
        <a:p>
          <a:endParaRPr lang="es-EC" sz="1600" dirty="0"/>
        </a:p>
      </dgm:t>
    </dgm:pt>
    <dgm:pt modelId="{BB72A9C5-246D-4DBC-A445-2A1864DF7F54}" type="parTrans" cxnId="{A566D700-7D1A-4D1F-990E-8E6918031DF2}">
      <dgm:prSet/>
      <dgm:spPr/>
      <dgm:t>
        <a:bodyPr/>
        <a:lstStyle/>
        <a:p>
          <a:endParaRPr lang="es-EC" sz="1600"/>
        </a:p>
      </dgm:t>
    </dgm:pt>
    <dgm:pt modelId="{C181148F-501D-4F3C-94B0-9C446690BE27}" type="sibTrans" cxnId="{A566D700-7D1A-4D1F-990E-8E6918031DF2}">
      <dgm:prSet/>
      <dgm:spPr/>
      <dgm:t>
        <a:bodyPr/>
        <a:lstStyle/>
        <a:p>
          <a:endParaRPr lang="es-EC" sz="1600"/>
        </a:p>
      </dgm:t>
    </dgm:pt>
    <dgm:pt modelId="{B9BEEA85-3C8B-4CDC-A87B-2C52FDEE8CF0}">
      <dgm:prSet phldrT="[Text]" custT="1"/>
      <dgm:spPr/>
      <dgm:t>
        <a:bodyPr/>
        <a:lstStyle/>
        <a:p>
          <a:endParaRPr lang="es-EC" sz="1600" dirty="0"/>
        </a:p>
      </dgm:t>
    </dgm:pt>
    <dgm:pt modelId="{53FD76F3-4BA4-4CB3-9A79-CCAA423B4087}" type="parTrans" cxnId="{02C1DFFA-12FF-4893-9EBF-1736583681AD}">
      <dgm:prSet/>
      <dgm:spPr/>
      <dgm:t>
        <a:bodyPr/>
        <a:lstStyle/>
        <a:p>
          <a:endParaRPr lang="es-EC" sz="1600"/>
        </a:p>
      </dgm:t>
    </dgm:pt>
    <dgm:pt modelId="{A9C10631-2E91-4136-8F15-F93816F12FFF}" type="sibTrans" cxnId="{02C1DFFA-12FF-4893-9EBF-1736583681AD}">
      <dgm:prSet/>
      <dgm:spPr/>
      <dgm:t>
        <a:bodyPr/>
        <a:lstStyle/>
        <a:p>
          <a:endParaRPr lang="es-EC" sz="1600"/>
        </a:p>
      </dgm:t>
    </dgm:pt>
    <dgm:pt modelId="{69DB88C5-7D66-4DA9-ABD0-0E353771D1C7}">
      <dgm:prSet phldrT="[Text]" custT="1"/>
      <dgm:spPr/>
      <dgm:t>
        <a:bodyPr/>
        <a:lstStyle/>
        <a:p>
          <a:endParaRPr lang="es-EC" sz="1600" dirty="0"/>
        </a:p>
      </dgm:t>
    </dgm:pt>
    <dgm:pt modelId="{8D5D0E7A-D862-466B-9A67-20F254D914E9}" type="parTrans" cxnId="{8923E712-DBBE-474F-9678-6F824826E050}">
      <dgm:prSet/>
      <dgm:spPr/>
      <dgm:t>
        <a:bodyPr/>
        <a:lstStyle/>
        <a:p>
          <a:endParaRPr lang="es-EC" sz="1600"/>
        </a:p>
      </dgm:t>
    </dgm:pt>
    <dgm:pt modelId="{9649D24A-47CB-44E1-9F67-28FF707C2D37}" type="sibTrans" cxnId="{8923E712-DBBE-474F-9678-6F824826E050}">
      <dgm:prSet/>
      <dgm:spPr/>
      <dgm:t>
        <a:bodyPr/>
        <a:lstStyle/>
        <a:p>
          <a:endParaRPr lang="es-EC" sz="16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dgm:presLayoutVars>
          <dgm:bulletEnabled val="1"/>
        </dgm:presLayoutVars>
      </dgm:prSet>
      <dgm:spPr/>
      <dgm:t>
        <a:bodyPr/>
        <a:lstStyle/>
        <a:p>
          <a:endParaRPr lang="es-EC"/>
        </a:p>
      </dgm:t>
    </dgm:pt>
  </dgm:ptLst>
  <dgm:cxnLst>
    <dgm:cxn modelId="{52D44F60-867E-4C24-96FA-FF9A249FED61}" type="presOf" srcId="{67066A19-68F6-4FAE-AD8B-004DFCD7F980}" destId="{A08A9D23-53C1-4951-B6C9-77E08D03DDE1}" srcOrd="0" destOrd="0" presId="urn:microsoft.com/office/officeart/2005/8/layout/chevron2"/>
    <dgm:cxn modelId="{02C1DFFA-12FF-4893-9EBF-1736583681AD}" srcId="{E420EE0B-552D-4485-864E-54AC98393CC7}" destId="{B9BEEA85-3C8B-4CDC-A87B-2C52FDEE8CF0}" srcOrd="1" destOrd="0" parTransId="{53FD76F3-4BA4-4CB3-9A79-CCAA423B4087}" sibTransId="{A9C10631-2E91-4136-8F15-F93816F12FFF}"/>
    <dgm:cxn modelId="{AB4F65DF-0278-43AB-928F-6FC03C332AE2}" type="presOf" srcId="{9FD913FD-4FFF-4BDC-B111-42B2C186B534}" destId="{0312AB9C-969E-445D-A56E-8E939333F795}" srcOrd="0" destOrd="0" presId="urn:microsoft.com/office/officeart/2005/8/layout/chevron2"/>
    <dgm:cxn modelId="{D5423ECD-B9CD-455E-A762-A453CE374DF5}" type="presOf" srcId="{FB7C26A3-84D4-4C9D-8CDA-E7BC97E462E3}" destId="{E9795526-2B06-415E-8855-A3A16CDF4D1A}" srcOrd="0" destOrd="0" presId="urn:microsoft.com/office/officeart/2005/8/layout/chevron2"/>
    <dgm:cxn modelId="{9BC4EB7F-4F3D-4797-96CC-81E514DEE15C}" type="presOf" srcId="{69DB88C5-7D66-4DA9-ABD0-0E353771D1C7}" destId="{4510BF24-7A0B-4AA6-B292-71585ED4CE9D}"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B8402240-664A-4099-B0FB-EB971DC260A6}" type="presOf" srcId="{B9BEEA85-3C8B-4CDC-A87B-2C52FDEE8CF0}" destId="{4842EACF-3FB9-4951-AB08-4B65517D2731}" srcOrd="0" destOrd="0" presId="urn:microsoft.com/office/officeart/2005/8/layout/chevron2"/>
    <dgm:cxn modelId="{209D3264-B51C-459F-8411-14A7FC085079}" type="presOf" srcId="{8908C3FD-C6ED-4E7A-BA7D-60B4C20CA669}" destId="{881AE064-2525-49FB-86DC-23F2FADCC123}"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5E8EAF64-7DC5-40BD-BA34-A8FAA07CE512}" srcId="{69DB88C5-7D66-4DA9-ABD0-0E353771D1C7}" destId="{67066A19-68F6-4FAE-AD8B-004DFCD7F980}" srcOrd="0" destOrd="0" parTransId="{FDF655B2-7B80-4A89-9A5B-C40D6678DAD9}" sibTransId="{C3626FD0-5E32-4D5B-80EF-41B60265306B}"/>
    <dgm:cxn modelId="{B8414668-2493-4ABC-AA49-FD6C8F601572}" type="presOf" srcId="{E420EE0B-552D-4485-864E-54AC98393CC7}" destId="{4216124D-69BF-4FBF-B4D6-51D1C990115E}" srcOrd="0" destOrd="0" presId="urn:microsoft.com/office/officeart/2005/8/layout/chevron2"/>
    <dgm:cxn modelId="{4517CB27-4AA1-4C2A-AA48-BFFA74C35C45}" type="presParOf" srcId="{4216124D-69BF-4FBF-B4D6-51D1C990115E}" destId="{E5D83A33-F8A5-4EFD-AB4C-ACEB1808BB53}" srcOrd="0" destOrd="0" presId="urn:microsoft.com/office/officeart/2005/8/layout/chevron2"/>
    <dgm:cxn modelId="{9178963D-AB53-48D3-BA1D-E21F01AACE7C}" type="presParOf" srcId="{E5D83A33-F8A5-4EFD-AB4C-ACEB1808BB53}" destId="{0312AB9C-969E-445D-A56E-8E939333F795}" srcOrd="0" destOrd="0" presId="urn:microsoft.com/office/officeart/2005/8/layout/chevron2"/>
    <dgm:cxn modelId="{CA5278EC-F807-48DB-B3E8-156090CF8BB4}" type="presParOf" srcId="{E5D83A33-F8A5-4EFD-AB4C-ACEB1808BB53}" destId="{E9795526-2B06-415E-8855-A3A16CDF4D1A}" srcOrd="1" destOrd="0" presId="urn:microsoft.com/office/officeart/2005/8/layout/chevron2"/>
    <dgm:cxn modelId="{AE6D3373-334F-47C5-90DD-2FDFF895685C}" type="presParOf" srcId="{4216124D-69BF-4FBF-B4D6-51D1C990115E}" destId="{62A85621-FEC1-48F5-91F6-3F12A074A939}" srcOrd="1" destOrd="0" presId="urn:microsoft.com/office/officeart/2005/8/layout/chevron2"/>
    <dgm:cxn modelId="{D8034504-5D47-4383-8E8F-7AE8B196D175}" type="presParOf" srcId="{4216124D-69BF-4FBF-B4D6-51D1C990115E}" destId="{DA274087-2466-4646-B538-7C0ADA57616A}" srcOrd="2" destOrd="0" presId="urn:microsoft.com/office/officeart/2005/8/layout/chevron2"/>
    <dgm:cxn modelId="{948FC353-EEA1-4A3F-A688-627AD3CAD8CC}" type="presParOf" srcId="{DA274087-2466-4646-B538-7C0ADA57616A}" destId="{4842EACF-3FB9-4951-AB08-4B65517D2731}" srcOrd="0" destOrd="0" presId="urn:microsoft.com/office/officeart/2005/8/layout/chevron2"/>
    <dgm:cxn modelId="{416B7954-BE8F-4F81-AA55-0A0A9FAFB0DF}" type="presParOf" srcId="{DA274087-2466-4646-B538-7C0ADA57616A}" destId="{881AE064-2525-49FB-86DC-23F2FADCC123}" srcOrd="1" destOrd="0" presId="urn:microsoft.com/office/officeart/2005/8/layout/chevron2"/>
    <dgm:cxn modelId="{E952E249-6225-4DDF-B87F-D1C2A9712590}" type="presParOf" srcId="{4216124D-69BF-4FBF-B4D6-51D1C990115E}" destId="{7A2B1746-0017-46B0-A237-E6A0B8B6515F}" srcOrd="3" destOrd="0" presId="urn:microsoft.com/office/officeart/2005/8/layout/chevron2"/>
    <dgm:cxn modelId="{064ACFA0-8208-4D7B-970A-2F04CDE76F3A}" type="presParOf" srcId="{4216124D-69BF-4FBF-B4D6-51D1C990115E}" destId="{207B4576-8DA0-4F04-8A2D-D4B931162635}" srcOrd="4" destOrd="0" presId="urn:microsoft.com/office/officeart/2005/8/layout/chevron2"/>
    <dgm:cxn modelId="{E82C5948-982B-4A66-9023-0D8B6DD1A289}" type="presParOf" srcId="{207B4576-8DA0-4F04-8A2D-D4B931162635}" destId="{4510BF24-7A0B-4AA6-B292-71585ED4CE9D}" srcOrd="0" destOrd="0" presId="urn:microsoft.com/office/officeart/2005/8/layout/chevron2"/>
    <dgm:cxn modelId="{63B26725-8FB1-43C4-B921-B38BF414CA30}"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3E924-D7DA-434B-8B10-9DCC8CFA6225}"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FB3775E3-13D4-424F-836D-B3253B17DC22}">
      <dgm:prSet phldrT="[Text]" custT="1"/>
      <dgm:spPr/>
      <dgm:t>
        <a:bodyPr/>
        <a:lstStyle/>
        <a:p>
          <a:r>
            <a:rPr lang="es-ES" sz="1600" dirty="0" smtClean="0"/>
            <a:t>Realizar un análisis situacional de la empresa, a través del estudio de su ambiente interno y externo, a fin de determinar las oportunidades y amenazas que afectan a la entidad.</a:t>
          </a:r>
          <a:endParaRPr lang="es-EC" sz="1800" b="1" dirty="0"/>
        </a:p>
      </dgm:t>
    </dgm:pt>
    <dgm:pt modelId="{85CE38F5-802A-4FA1-8C2E-DEA99BAADD37}" type="parTrans" cxnId="{101208FC-5FD2-413D-B1E5-522E4B20E952}">
      <dgm:prSet/>
      <dgm:spPr/>
      <dgm:t>
        <a:bodyPr/>
        <a:lstStyle/>
        <a:p>
          <a:endParaRPr lang="es-EC" sz="1600"/>
        </a:p>
      </dgm:t>
    </dgm:pt>
    <dgm:pt modelId="{D158FA03-6638-4736-AFF6-395A46E2B758}" type="sibTrans" cxnId="{101208FC-5FD2-413D-B1E5-522E4B20E952}">
      <dgm:prSet/>
      <dgm:spPr/>
      <dgm:t>
        <a:bodyPr/>
        <a:lstStyle/>
        <a:p>
          <a:endParaRPr lang="es-EC" sz="1600"/>
        </a:p>
      </dgm:t>
    </dgm:pt>
    <dgm:pt modelId="{4E93162B-F586-42FC-B7A7-C8401B41E4B3}">
      <dgm:prSet phldrT="[Text]" custT="1"/>
      <dgm:spPr/>
      <dgm:t>
        <a:bodyPr/>
        <a:lstStyle/>
        <a:p>
          <a:r>
            <a:rPr lang="es-ES" sz="1600" dirty="0" smtClean="0"/>
            <a:t>Determinar los flujos de caja futuros que espera generar la compañía, por medio de previsiones financieras, estratégicas y competitivas, obteniendo estimaciones consistentes para un escenario esperado.</a:t>
          </a:r>
          <a:endParaRPr lang="es-EC" sz="1600" dirty="0"/>
        </a:p>
      </dgm:t>
    </dgm:pt>
    <dgm:pt modelId="{5FAB2D81-CCC4-47A6-A6D5-3FA77818976B}" type="parTrans" cxnId="{2BBFD2EF-F46E-4DC6-8C1B-42812FE17FC0}">
      <dgm:prSet/>
      <dgm:spPr/>
      <dgm:t>
        <a:bodyPr/>
        <a:lstStyle/>
        <a:p>
          <a:endParaRPr lang="es-EC" sz="1600"/>
        </a:p>
      </dgm:t>
    </dgm:pt>
    <dgm:pt modelId="{43DB76F7-312E-4811-B72B-C1BCCD5816A2}" type="sibTrans" cxnId="{2BBFD2EF-F46E-4DC6-8C1B-42812FE17FC0}">
      <dgm:prSet/>
      <dgm:spPr/>
      <dgm:t>
        <a:bodyPr/>
        <a:lstStyle/>
        <a:p>
          <a:endParaRPr lang="es-EC" sz="1600"/>
        </a:p>
      </dgm:t>
    </dgm:pt>
    <dgm:pt modelId="{12914D08-940A-49EC-B25D-A9E509E6C9C5}">
      <dgm:prSet custT="1"/>
      <dgm:spPr/>
      <dgm:t>
        <a:bodyPr/>
        <a:lstStyle/>
        <a:p>
          <a:r>
            <a:rPr lang="es-ES" sz="1600" dirty="0" smtClean="0"/>
            <a:t>Realizar un análisis de sensibilidad del valor de la compañía, proyectando cambios en las variables fundamentales del modelo, para cuantificar el efecto que causarían dichos cambios en el valor de la empresa.</a:t>
          </a:r>
          <a:endParaRPr lang="es-EC" sz="1600" dirty="0"/>
        </a:p>
      </dgm:t>
    </dgm:pt>
    <dgm:pt modelId="{2110926B-996C-4CE1-A2D3-0432B2C06152}" type="parTrans" cxnId="{D0C08393-9A86-4488-B0C0-C7C39DB69883}">
      <dgm:prSet/>
      <dgm:spPr/>
      <dgm:t>
        <a:bodyPr/>
        <a:lstStyle/>
        <a:p>
          <a:endParaRPr lang="es-EC" sz="1600"/>
        </a:p>
      </dgm:t>
    </dgm:pt>
    <dgm:pt modelId="{56BEEB21-1E1F-434B-AFD0-8D63C1282E98}" type="sibTrans" cxnId="{D0C08393-9A86-4488-B0C0-C7C39DB69883}">
      <dgm:prSet/>
      <dgm:spPr/>
      <dgm:t>
        <a:bodyPr/>
        <a:lstStyle/>
        <a:p>
          <a:endParaRPr lang="es-EC" sz="1600"/>
        </a:p>
      </dgm:t>
    </dgm:pt>
    <dgm:pt modelId="{6CCB01E1-AB14-46A3-BF60-AD21A3815FD6}">
      <dgm:prSet phldrT="[Text]" custT="1"/>
      <dgm:spPr/>
      <dgm:t>
        <a:bodyPr/>
        <a:lstStyle/>
        <a:p>
          <a:r>
            <a:rPr lang="es-ES" sz="1600" dirty="0" smtClean="0"/>
            <a:t>Elaborar el análisis financiero de la compañía, con el propósito de conocer su situación financiera actual.</a:t>
          </a:r>
          <a:endParaRPr lang="es-EC" sz="1600" dirty="0"/>
        </a:p>
      </dgm:t>
    </dgm:pt>
    <dgm:pt modelId="{4E4CFCC6-7CE5-49A8-8EB8-ACAF8E78FC1E}" type="parTrans" cxnId="{9EC73B36-3DC7-47EC-83FC-BED675829B21}">
      <dgm:prSet/>
      <dgm:spPr/>
      <dgm:t>
        <a:bodyPr/>
        <a:lstStyle/>
        <a:p>
          <a:endParaRPr lang="es-EC"/>
        </a:p>
      </dgm:t>
    </dgm:pt>
    <dgm:pt modelId="{9021613B-091D-445B-AB09-B60BCAA042B8}" type="sibTrans" cxnId="{9EC73B36-3DC7-47EC-83FC-BED675829B21}">
      <dgm:prSet/>
      <dgm:spPr/>
      <dgm:t>
        <a:bodyPr/>
        <a:lstStyle/>
        <a:p>
          <a:endParaRPr lang="es-EC"/>
        </a:p>
      </dgm:t>
    </dgm:pt>
    <dgm:pt modelId="{E2B5F831-B0EC-4FD3-A42D-6EA90508350C}" type="pres">
      <dgm:prSet presAssocID="{2013E924-D7DA-434B-8B10-9DCC8CFA6225}" presName="Name0" presStyleCnt="0">
        <dgm:presLayoutVars>
          <dgm:chMax val="7"/>
          <dgm:chPref val="7"/>
          <dgm:dir/>
        </dgm:presLayoutVars>
      </dgm:prSet>
      <dgm:spPr/>
      <dgm:t>
        <a:bodyPr/>
        <a:lstStyle/>
        <a:p>
          <a:endParaRPr lang="es-EC"/>
        </a:p>
      </dgm:t>
    </dgm:pt>
    <dgm:pt modelId="{ABB9D563-A55B-400E-A2C6-8B6F76A37598}" type="pres">
      <dgm:prSet presAssocID="{2013E924-D7DA-434B-8B10-9DCC8CFA6225}" presName="Name1" presStyleCnt="0"/>
      <dgm:spPr/>
    </dgm:pt>
    <dgm:pt modelId="{1AED4139-D33B-4E05-AF53-15F7AEE082B9}" type="pres">
      <dgm:prSet presAssocID="{2013E924-D7DA-434B-8B10-9DCC8CFA6225}" presName="cycle" presStyleCnt="0"/>
      <dgm:spPr/>
    </dgm:pt>
    <dgm:pt modelId="{22019FEB-4DFB-4E73-BCEC-EEC4060D27E7}" type="pres">
      <dgm:prSet presAssocID="{2013E924-D7DA-434B-8B10-9DCC8CFA6225}" presName="srcNode" presStyleLbl="node1" presStyleIdx="0" presStyleCnt="4"/>
      <dgm:spPr/>
    </dgm:pt>
    <dgm:pt modelId="{A0FCE845-4D05-41AA-BD39-953D8063B313}" type="pres">
      <dgm:prSet presAssocID="{2013E924-D7DA-434B-8B10-9DCC8CFA6225}" presName="conn" presStyleLbl="parChTrans1D2" presStyleIdx="0" presStyleCnt="1"/>
      <dgm:spPr/>
      <dgm:t>
        <a:bodyPr/>
        <a:lstStyle/>
        <a:p>
          <a:endParaRPr lang="es-EC"/>
        </a:p>
      </dgm:t>
    </dgm:pt>
    <dgm:pt modelId="{882D5386-2EDD-4F11-8218-1D0A6F94AB7D}" type="pres">
      <dgm:prSet presAssocID="{2013E924-D7DA-434B-8B10-9DCC8CFA6225}" presName="extraNode" presStyleLbl="node1" presStyleIdx="0" presStyleCnt="4"/>
      <dgm:spPr/>
    </dgm:pt>
    <dgm:pt modelId="{4517F2C1-6843-417C-A6DB-473F48715B03}" type="pres">
      <dgm:prSet presAssocID="{2013E924-D7DA-434B-8B10-9DCC8CFA6225}" presName="dstNode" presStyleLbl="node1" presStyleIdx="0" presStyleCnt="4"/>
      <dgm:spPr/>
    </dgm:pt>
    <dgm:pt modelId="{73783786-2624-452C-85FE-F00D24144506}" type="pres">
      <dgm:prSet presAssocID="{FB3775E3-13D4-424F-836D-B3253B17DC22}" presName="text_1" presStyleLbl="node1" presStyleIdx="0" presStyleCnt="4" custScaleY="101514">
        <dgm:presLayoutVars>
          <dgm:bulletEnabled val="1"/>
        </dgm:presLayoutVars>
      </dgm:prSet>
      <dgm:spPr/>
      <dgm:t>
        <a:bodyPr/>
        <a:lstStyle/>
        <a:p>
          <a:endParaRPr lang="es-EC"/>
        </a:p>
      </dgm:t>
    </dgm:pt>
    <dgm:pt modelId="{E62CED79-E7AC-494B-8CFC-E743A8E85CE3}" type="pres">
      <dgm:prSet presAssocID="{FB3775E3-13D4-424F-836D-B3253B17DC22}" presName="accent_1" presStyleCnt="0"/>
      <dgm:spPr/>
    </dgm:pt>
    <dgm:pt modelId="{1AFC5098-5A60-4095-B40F-D4FE58D4FC2F}" type="pres">
      <dgm:prSet presAssocID="{FB3775E3-13D4-424F-836D-B3253B17DC22}" presName="accentRepeatNode" presStyleLbl="solidFgAcc1" presStyleIdx="0" presStyleCnt="4"/>
      <dgm:spPr/>
    </dgm:pt>
    <dgm:pt modelId="{574C216F-A2B4-4806-A3FB-F7970CEB1BEC}" type="pres">
      <dgm:prSet presAssocID="{6CCB01E1-AB14-46A3-BF60-AD21A3815FD6}" presName="text_2" presStyleLbl="node1" presStyleIdx="1" presStyleCnt="4" custScaleY="102923">
        <dgm:presLayoutVars>
          <dgm:bulletEnabled val="1"/>
        </dgm:presLayoutVars>
      </dgm:prSet>
      <dgm:spPr/>
      <dgm:t>
        <a:bodyPr/>
        <a:lstStyle/>
        <a:p>
          <a:endParaRPr lang="es-EC"/>
        </a:p>
      </dgm:t>
    </dgm:pt>
    <dgm:pt modelId="{B7C9CF0E-C74D-4296-AC18-B8583197085D}" type="pres">
      <dgm:prSet presAssocID="{6CCB01E1-AB14-46A3-BF60-AD21A3815FD6}" presName="accent_2" presStyleCnt="0"/>
      <dgm:spPr/>
    </dgm:pt>
    <dgm:pt modelId="{7ED49442-7820-4494-9349-F8D373BBB652}" type="pres">
      <dgm:prSet presAssocID="{6CCB01E1-AB14-46A3-BF60-AD21A3815FD6}" presName="accentRepeatNode" presStyleLbl="solidFgAcc1" presStyleIdx="1" presStyleCnt="4"/>
      <dgm:spPr/>
    </dgm:pt>
    <dgm:pt modelId="{21D7A6C0-F645-461E-9B8D-0C55B3082126}" type="pres">
      <dgm:prSet presAssocID="{4E93162B-F586-42FC-B7A7-C8401B41E4B3}" presName="text_3" presStyleLbl="node1" presStyleIdx="2" presStyleCnt="4">
        <dgm:presLayoutVars>
          <dgm:bulletEnabled val="1"/>
        </dgm:presLayoutVars>
      </dgm:prSet>
      <dgm:spPr/>
      <dgm:t>
        <a:bodyPr/>
        <a:lstStyle/>
        <a:p>
          <a:endParaRPr lang="es-EC"/>
        </a:p>
      </dgm:t>
    </dgm:pt>
    <dgm:pt modelId="{F9EE67A0-7F8A-482F-A060-7FCA8CD37BEF}" type="pres">
      <dgm:prSet presAssocID="{4E93162B-F586-42FC-B7A7-C8401B41E4B3}" presName="accent_3" presStyleCnt="0"/>
      <dgm:spPr/>
    </dgm:pt>
    <dgm:pt modelId="{69224346-CEF9-44A2-9335-4BFC52017AC2}" type="pres">
      <dgm:prSet presAssocID="{4E93162B-F586-42FC-B7A7-C8401B41E4B3}" presName="accentRepeatNode" presStyleLbl="solidFgAcc1" presStyleIdx="2" presStyleCnt="4"/>
      <dgm:spPr/>
    </dgm:pt>
    <dgm:pt modelId="{70561A73-A827-4D3B-AE82-6926D87A233B}" type="pres">
      <dgm:prSet presAssocID="{12914D08-940A-49EC-B25D-A9E509E6C9C5}" presName="text_4" presStyleLbl="node1" presStyleIdx="3" presStyleCnt="4">
        <dgm:presLayoutVars>
          <dgm:bulletEnabled val="1"/>
        </dgm:presLayoutVars>
      </dgm:prSet>
      <dgm:spPr/>
      <dgm:t>
        <a:bodyPr/>
        <a:lstStyle/>
        <a:p>
          <a:endParaRPr lang="es-EC"/>
        </a:p>
      </dgm:t>
    </dgm:pt>
    <dgm:pt modelId="{E6443AA3-8AF4-4E3B-A5D6-518CA8C9F9C3}" type="pres">
      <dgm:prSet presAssocID="{12914D08-940A-49EC-B25D-A9E509E6C9C5}" presName="accent_4" presStyleCnt="0"/>
      <dgm:spPr/>
    </dgm:pt>
    <dgm:pt modelId="{E88D697D-B7BA-4528-81D3-D68D18B28EC0}" type="pres">
      <dgm:prSet presAssocID="{12914D08-940A-49EC-B25D-A9E509E6C9C5}" presName="accentRepeatNode" presStyleLbl="solidFgAcc1" presStyleIdx="3" presStyleCnt="4"/>
      <dgm:spPr/>
    </dgm:pt>
  </dgm:ptLst>
  <dgm:cxnLst>
    <dgm:cxn modelId="{B62E6DA5-355E-4A12-B22A-80CA03C16F68}" type="presOf" srcId="{12914D08-940A-49EC-B25D-A9E509E6C9C5}" destId="{70561A73-A827-4D3B-AE82-6926D87A233B}" srcOrd="0" destOrd="0" presId="urn:microsoft.com/office/officeart/2008/layout/VerticalCurvedList"/>
    <dgm:cxn modelId="{101208FC-5FD2-413D-B1E5-522E4B20E952}" srcId="{2013E924-D7DA-434B-8B10-9DCC8CFA6225}" destId="{FB3775E3-13D4-424F-836D-B3253B17DC22}" srcOrd="0" destOrd="0" parTransId="{85CE38F5-802A-4FA1-8C2E-DEA99BAADD37}" sibTransId="{D158FA03-6638-4736-AFF6-395A46E2B758}"/>
    <dgm:cxn modelId="{0B85720D-F4B9-4F96-AED1-757D388F7903}" type="presOf" srcId="{2013E924-D7DA-434B-8B10-9DCC8CFA6225}" destId="{E2B5F831-B0EC-4FD3-A42D-6EA90508350C}" srcOrd="0" destOrd="0" presId="urn:microsoft.com/office/officeart/2008/layout/VerticalCurvedList"/>
    <dgm:cxn modelId="{BD20B09F-9C9B-40AE-8AD3-0E06A39BC01A}" type="presOf" srcId="{D158FA03-6638-4736-AFF6-395A46E2B758}" destId="{A0FCE845-4D05-41AA-BD39-953D8063B313}" srcOrd="0" destOrd="0" presId="urn:microsoft.com/office/officeart/2008/layout/VerticalCurvedList"/>
    <dgm:cxn modelId="{D0C08393-9A86-4488-B0C0-C7C39DB69883}" srcId="{2013E924-D7DA-434B-8B10-9DCC8CFA6225}" destId="{12914D08-940A-49EC-B25D-A9E509E6C9C5}" srcOrd="3" destOrd="0" parTransId="{2110926B-996C-4CE1-A2D3-0432B2C06152}" sibTransId="{56BEEB21-1E1F-434B-AFD0-8D63C1282E98}"/>
    <dgm:cxn modelId="{2BBFD2EF-F46E-4DC6-8C1B-42812FE17FC0}" srcId="{2013E924-D7DA-434B-8B10-9DCC8CFA6225}" destId="{4E93162B-F586-42FC-B7A7-C8401B41E4B3}" srcOrd="2" destOrd="0" parTransId="{5FAB2D81-CCC4-47A6-A6D5-3FA77818976B}" sibTransId="{43DB76F7-312E-4811-B72B-C1BCCD5816A2}"/>
    <dgm:cxn modelId="{9EC73B36-3DC7-47EC-83FC-BED675829B21}" srcId="{2013E924-D7DA-434B-8B10-9DCC8CFA6225}" destId="{6CCB01E1-AB14-46A3-BF60-AD21A3815FD6}" srcOrd="1" destOrd="0" parTransId="{4E4CFCC6-7CE5-49A8-8EB8-ACAF8E78FC1E}" sibTransId="{9021613B-091D-445B-AB09-B60BCAA042B8}"/>
    <dgm:cxn modelId="{95C30849-5B3E-4033-9DE8-948E2ACA9B57}" type="presOf" srcId="{4E93162B-F586-42FC-B7A7-C8401B41E4B3}" destId="{21D7A6C0-F645-461E-9B8D-0C55B3082126}" srcOrd="0" destOrd="0" presId="urn:microsoft.com/office/officeart/2008/layout/VerticalCurvedList"/>
    <dgm:cxn modelId="{7FC138DD-951C-4AE3-86AC-17FE1348F7FE}" type="presOf" srcId="{FB3775E3-13D4-424F-836D-B3253B17DC22}" destId="{73783786-2624-452C-85FE-F00D24144506}" srcOrd="0" destOrd="0" presId="urn:microsoft.com/office/officeart/2008/layout/VerticalCurvedList"/>
    <dgm:cxn modelId="{91962EDA-41A7-4AF1-B8D2-EAC29DA9329F}" type="presOf" srcId="{6CCB01E1-AB14-46A3-BF60-AD21A3815FD6}" destId="{574C216F-A2B4-4806-A3FB-F7970CEB1BEC}" srcOrd="0" destOrd="0" presId="urn:microsoft.com/office/officeart/2008/layout/VerticalCurvedList"/>
    <dgm:cxn modelId="{A08AE084-0E62-4578-9538-ACCE90EF42C9}" type="presParOf" srcId="{E2B5F831-B0EC-4FD3-A42D-6EA90508350C}" destId="{ABB9D563-A55B-400E-A2C6-8B6F76A37598}" srcOrd="0" destOrd="0" presId="urn:microsoft.com/office/officeart/2008/layout/VerticalCurvedList"/>
    <dgm:cxn modelId="{C2A3DD16-0AFC-469B-B166-59B1685BEF6E}" type="presParOf" srcId="{ABB9D563-A55B-400E-A2C6-8B6F76A37598}" destId="{1AED4139-D33B-4E05-AF53-15F7AEE082B9}" srcOrd="0" destOrd="0" presId="urn:microsoft.com/office/officeart/2008/layout/VerticalCurvedList"/>
    <dgm:cxn modelId="{4B9F44B3-D692-4DA8-A3A8-5781D163D904}" type="presParOf" srcId="{1AED4139-D33B-4E05-AF53-15F7AEE082B9}" destId="{22019FEB-4DFB-4E73-BCEC-EEC4060D27E7}" srcOrd="0" destOrd="0" presId="urn:microsoft.com/office/officeart/2008/layout/VerticalCurvedList"/>
    <dgm:cxn modelId="{38DC05E7-E8B8-480D-8BE1-C8A5AC26F938}" type="presParOf" srcId="{1AED4139-D33B-4E05-AF53-15F7AEE082B9}" destId="{A0FCE845-4D05-41AA-BD39-953D8063B313}" srcOrd="1" destOrd="0" presId="urn:microsoft.com/office/officeart/2008/layout/VerticalCurvedList"/>
    <dgm:cxn modelId="{5774BCF0-77B3-4180-85EB-C050AB6A67CF}" type="presParOf" srcId="{1AED4139-D33B-4E05-AF53-15F7AEE082B9}" destId="{882D5386-2EDD-4F11-8218-1D0A6F94AB7D}" srcOrd="2" destOrd="0" presId="urn:microsoft.com/office/officeart/2008/layout/VerticalCurvedList"/>
    <dgm:cxn modelId="{418ADCEF-4B40-4722-8E61-BA40F8A4B79F}" type="presParOf" srcId="{1AED4139-D33B-4E05-AF53-15F7AEE082B9}" destId="{4517F2C1-6843-417C-A6DB-473F48715B03}" srcOrd="3" destOrd="0" presId="urn:microsoft.com/office/officeart/2008/layout/VerticalCurvedList"/>
    <dgm:cxn modelId="{CA335959-7006-457F-8369-5905F5FE4D5F}" type="presParOf" srcId="{ABB9D563-A55B-400E-A2C6-8B6F76A37598}" destId="{73783786-2624-452C-85FE-F00D24144506}" srcOrd="1" destOrd="0" presId="urn:microsoft.com/office/officeart/2008/layout/VerticalCurvedList"/>
    <dgm:cxn modelId="{A3F32AA7-5BA2-47B4-8C20-A3136506712D}" type="presParOf" srcId="{ABB9D563-A55B-400E-A2C6-8B6F76A37598}" destId="{E62CED79-E7AC-494B-8CFC-E743A8E85CE3}" srcOrd="2" destOrd="0" presId="urn:microsoft.com/office/officeart/2008/layout/VerticalCurvedList"/>
    <dgm:cxn modelId="{048477FC-3A67-4026-BB80-1A9C3DA991AD}" type="presParOf" srcId="{E62CED79-E7AC-494B-8CFC-E743A8E85CE3}" destId="{1AFC5098-5A60-4095-B40F-D4FE58D4FC2F}" srcOrd="0" destOrd="0" presId="urn:microsoft.com/office/officeart/2008/layout/VerticalCurvedList"/>
    <dgm:cxn modelId="{A8627CE9-DD8B-449D-8576-1BDD2459E69C}" type="presParOf" srcId="{ABB9D563-A55B-400E-A2C6-8B6F76A37598}" destId="{574C216F-A2B4-4806-A3FB-F7970CEB1BEC}" srcOrd="3" destOrd="0" presId="urn:microsoft.com/office/officeart/2008/layout/VerticalCurvedList"/>
    <dgm:cxn modelId="{A9D669B5-191E-4A1F-99BA-2025A5767160}" type="presParOf" srcId="{ABB9D563-A55B-400E-A2C6-8B6F76A37598}" destId="{B7C9CF0E-C74D-4296-AC18-B8583197085D}" srcOrd="4" destOrd="0" presId="urn:microsoft.com/office/officeart/2008/layout/VerticalCurvedList"/>
    <dgm:cxn modelId="{456A210A-BF03-4945-AE6A-EB55F412AF4E}" type="presParOf" srcId="{B7C9CF0E-C74D-4296-AC18-B8583197085D}" destId="{7ED49442-7820-4494-9349-F8D373BBB652}" srcOrd="0" destOrd="0" presId="urn:microsoft.com/office/officeart/2008/layout/VerticalCurvedList"/>
    <dgm:cxn modelId="{135F8590-95A0-440D-89AC-1E35FCFBF474}" type="presParOf" srcId="{ABB9D563-A55B-400E-A2C6-8B6F76A37598}" destId="{21D7A6C0-F645-461E-9B8D-0C55B3082126}" srcOrd="5" destOrd="0" presId="urn:microsoft.com/office/officeart/2008/layout/VerticalCurvedList"/>
    <dgm:cxn modelId="{88576847-1018-4C93-A466-668806F9BFB5}" type="presParOf" srcId="{ABB9D563-A55B-400E-A2C6-8B6F76A37598}" destId="{F9EE67A0-7F8A-482F-A060-7FCA8CD37BEF}" srcOrd="6" destOrd="0" presId="urn:microsoft.com/office/officeart/2008/layout/VerticalCurvedList"/>
    <dgm:cxn modelId="{EEB41AE7-D12D-4C97-ADF0-4E3C1DA7F1D5}" type="presParOf" srcId="{F9EE67A0-7F8A-482F-A060-7FCA8CD37BEF}" destId="{69224346-CEF9-44A2-9335-4BFC52017AC2}" srcOrd="0" destOrd="0" presId="urn:microsoft.com/office/officeart/2008/layout/VerticalCurvedList"/>
    <dgm:cxn modelId="{8941A6CA-842B-4DBB-BEB6-5568701DC691}" type="presParOf" srcId="{ABB9D563-A55B-400E-A2C6-8B6F76A37598}" destId="{70561A73-A827-4D3B-AE82-6926D87A233B}" srcOrd="7" destOrd="0" presId="urn:microsoft.com/office/officeart/2008/layout/VerticalCurvedList"/>
    <dgm:cxn modelId="{1A932566-A241-4F0F-AA76-0942ADE9B494}" type="presParOf" srcId="{ABB9D563-A55B-400E-A2C6-8B6F76A37598}" destId="{E6443AA3-8AF4-4E3B-A5D6-518CA8C9F9C3}" srcOrd="8" destOrd="0" presId="urn:microsoft.com/office/officeart/2008/layout/VerticalCurvedList"/>
    <dgm:cxn modelId="{CD69326A-3B7C-43F8-BE3F-4D1FCB56D484}" type="presParOf" srcId="{E6443AA3-8AF4-4E3B-A5D6-518CA8C9F9C3}" destId="{E88D697D-B7BA-4528-81D3-D68D18B28E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C89757-9B22-4CBD-A2F1-DF6409FEBD12}" type="doc">
      <dgm:prSet loTypeId="urn:microsoft.com/office/officeart/2009/3/layout/FramedTextPicture" loCatId="picture" qsTypeId="urn:microsoft.com/office/officeart/2005/8/quickstyle/3d3" qsCatId="3D" csTypeId="urn:microsoft.com/office/officeart/2005/8/colors/accent1_2" csCatId="accent1" phldr="1"/>
      <dgm:spPr/>
      <dgm:t>
        <a:bodyPr/>
        <a:lstStyle/>
        <a:p>
          <a:endParaRPr lang="es-EC"/>
        </a:p>
      </dgm:t>
    </dgm:pt>
    <dgm:pt modelId="{48C74CEF-7967-400D-BDE9-DC784D16B73E}">
      <dgm:prSet phldrT="[Text]" custT="1"/>
      <dgm:spPr/>
      <dgm:t>
        <a:bodyPr/>
        <a:lstStyle/>
        <a:p>
          <a:pPr algn="l"/>
          <a:r>
            <a:rPr lang="es-ES" sz="1800" dirty="0" smtClean="0"/>
            <a:t>- El Centro de Diálisis Contigo S.A. brinda </a:t>
          </a:r>
          <a:r>
            <a:rPr lang="es-EC" sz="1800" dirty="0" smtClean="0"/>
            <a:t>servicios de nefrología,</a:t>
          </a:r>
          <a:r>
            <a:rPr lang="es-ES" sz="1800" dirty="0" smtClean="0"/>
            <a:t> </a:t>
          </a:r>
          <a:r>
            <a:rPr lang="es-EC" sz="1800" dirty="0" smtClean="0"/>
            <a:t>ofreciendo tratamientos de </a:t>
          </a:r>
          <a:r>
            <a:rPr lang="es-ES" sz="1800" dirty="0" smtClean="0"/>
            <a:t>diálisis </a:t>
          </a:r>
          <a:r>
            <a:rPr lang="es-ES" sz="1800" dirty="0" err="1" smtClean="0"/>
            <a:t>peritonial</a:t>
          </a:r>
          <a:r>
            <a:rPr lang="es-ES" sz="1800" dirty="0" smtClean="0"/>
            <a:t> y hemodiálisis.</a:t>
          </a:r>
        </a:p>
        <a:p>
          <a:pPr algn="l"/>
          <a:r>
            <a:rPr lang="es-EC" sz="1800" dirty="0" smtClean="0"/>
            <a:t>- Conformado por un grupo de ocho clínicas.</a:t>
          </a:r>
        </a:p>
        <a:p>
          <a:pPr algn="l"/>
          <a:r>
            <a:rPr lang="es-EC" sz="1800" dirty="0" smtClean="0"/>
            <a:t>- </a:t>
          </a:r>
          <a:r>
            <a:rPr lang="es-ES" sz="1800" dirty="0" smtClean="0"/>
            <a:t>Escritura pública, 31 de agosto de 2004.</a:t>
          </a:r>
        </a:p>
        <a:p>
          <a:pPr algn="l"/>
          <a:r>
            <a:rPr lang="es-ES" sz="1800" dirty="0" smtClean="0"/>
            <a:t>- Capital suscrito y pagado de US$80.000, dividido en 80.000 acciones de US$1 cada una</a:t>
          </a:r>
          <a:endParaRPr lang="es-EC" sz="1800" dirty="0" smtClean="0"/>
        </a:p>
      </dgm:t>
    </dgm:pt>
    <dgm:pt modelId="{CEE7500F-445D-44A0-AF55-1C3BB1005A6A}" type="parTrans" cxnId="{DBCC039D-1CB2-400E-B7A1-D94FE27BD95E}">
      <dgm:prSet/>
      <dgm:spPr/>
      <dgm:t>
        <a:bodyPr/>
        <a:lstStyle/>
        <a:p>
          <a:endParaRPr lang="es-EC"/>
        </a:p>
      </dgm:t>
    </dgm:pt>
    <dgm:pt modelId="{98C13697-6AF7-4CC7-93D3-0BB73688B249}" type="sibTrans" cxnId="{DBCC039D-1CB2-400E-B7A1-D94FE27BD95E}">
      <dgm:prSet/>
      <dgm:spPr/>
      <dgm:t>
        <a:bodyPr/>
        <a:lstStyle/>
        <a:p>
          <a:endParaRPr lang="es-EC"/>
        </a:p>
      </dgm:t>
    </dgm:pt>
    <dgm:pt modelId="{C27322B8-CD89-4E9A-AA53-01ADB7E255F9}" type="pres">
      <dgm:prSet presAssocID="{F8C89757-9B22-4CBD-A2F1-DF6409FEBD12}" presName="Name0" presStyleCnt="0">
        <dgm:presLayoutVars>
          <dgm:chMax/>
          <dgm:chPref/>
          <dgm:dir/>
        </dgm:presLayoutVars>
      </dgm:prSet>
      <dgm:spPr/>
      <dgm:t>
        <a:bodyPr/>
        <a:lstStyle/>
        <a:p>
          <a:endParaRPr lang="es-EC"/>
        </a:p>
      </dgm:t>
    </dgm:pt>
    <dgm:pt modelId="{AED918D7-BC90-43F8-BDF3-4577873A8EF2}" type="pres">
      <dgm:prSet presAssocID="{48C74CEF-7967-400D-BDE9-DC784D16B73E}" presName="composite" presStyleCnt="0">
        <dgm:presLayoutVars>
          <dgm:chMax/>
          <dgm:chPref/>
        </dgm:presLayoutVars>
      </dgm:prSet>
      <dgm:spPr/>
    </dgm:pt>
    <dgm:pt modelId="{3E45D73D-D373-464B-A719-DA79E7497F28}" type="pres">
      <dgm:prSet presAssocID="{48C74CEF-7967-400D-BDE9-DC784D16B73E}" presName="Image" presStyleLbl="bgImgPlace1" presStyleIdx="0" presStyleCnt="1"/>
      <dgm:spPr>
        <a:noFill/>
        <a:ln>
          <a:noFill/>
        </a:ln>
      </dgm:spPr>
    </dgm:pt>
    <dgm:pt modelId="{0C86C6CA-65A7-4306-B699-692C3ADD190A}" type="pres">
      <dgm:prSet presAssocID="{48C74CEF-7967-400D-BDE9-DC784D16B73E}" presName="ParentText" presStyleLbl="revTx" presStyleIdx="0" presStyleCnt="1" custScaleX="133234" custLinFactNeighborX="2994">
        <dgm:presLayoutVars>
          <dgm:chMax val="0"/>
          <dgm:chPref val="0"/>
          <dgm:bulletEnabled val="1"/>
        </dgm:presLayoutVars>
      </dgm:prSet>
      <dgm:spPr/>
      <dgm:t>
        <a:bodyPr/>
        <a:lstStyle/>
        <a:p>
          <a:endParaRPr lang="es-EC"/>
        </a:p>
      </dgm:t>
    </dgm:pt>
    <dgm:pt modelId="{84E69602-A418-4263-9911-FDF5F9AC557D}" type="pres">
      <dgm:prSet presAssocID="{48C74CEF-7967-400D-BDE9-DC784D16B73E}" presName="tlFrame" presStyleLbl="node1" presStyleIdx="0" presStyleCnt="4" custLinFactNeighborX="-49536"/>
      <dgm:spPr/>
    </dgm:pt>
    <dgm:pt modelId="{B31EF914-9A6B-4F7E-A51A-F0C2F3E2106F}" type="pres">
      <dgm:prSet presAssocID="{48C74CEF-7967-400D-BDE9-DC784D16B73E}" presName="trFrame" presStyleLbl="node1" presStyleIdx="1" presStyleCnt="4" custLinFactNeighborX="59843"/>
      <dgm:spPr/>
    </dgm:pt>
    <dgm:pt modelId="{0D871508-76AA-4BF3-A099-B736BDABAD00}" type="pres">
      <dgm:prSet presAssocID="{48C74CEF-7967-400D-BDE9-DC784D16B73E}" presName="blFrame" presStyleLbl="node1" presStyleIdx="2" presStyleCnt="4" custLinFactNeighborX="-49536"/>
      <dgm:spPr/>
    </dgm:pt>
    <dgm:pt modelId="{D663BFAE-AFFC-4041-BA22-9A08F47012C3}" type="pres">
      <dgm:prSet presAssocID="{48C74CEF-7967-400D-BDE9-DC784D16B73E}" presName="brFrame" presStyleLbl="node1" presStyleIdx="3" presStyleCnt="4" custLinFactNeighborX="68062"/>
      <dgm:spPr/>
    </dgm:pt>
  </dgm:ptLst>
  <dgm:cxnLst>
    <dgm:cxn modelId="{5AF6450E-D638-4A03-8856-9A07CFF25BA9}" type="presOf" srcId="{48C74CEF-7967-400D-BDE9-DC784D16B73E}" destId="{0C86C6CA-65A7-4306-B699-692C3ADD190A}" srcOrd="0" destOrd="0" presId="urn:microsoft.com/office/officeart/2009/3/layout/FramedTextPicture"/>
    <dgm:cxn modelId="{DBCC039D-1CB2-400E-B7A1-D94FE27BD95E}" srcId="{F8C89757-9B22-4CBD-A2F1-DF6409FEBD12}" destId="{48C74CEF-7967-400D-BDE9-DC784D16B73E}" srcOrd="0" destOrd="0" parTransId="{CEE7500F-445D-44A0-AF55-1C3BB1005A6A}" sibTransId="{98C13697-6AF7-4CC7-93D3-0BB73688B249}"/>
    <dgm:cxn modelId="{1DC82B5B-E8D1-420B-8727-120529313C69}" type="presOf" srcId="{F8C89757-9B22-4CBD-A2F1-DF6409FEBD12}" destId="{C27322B8-CD89-4E9A-AA53-01ADB7E255F9}" srcOrd="0" destOrd="0" presId="urn:microsoft.com/office/officeart/2009/3/layout/FramedTextPicture"/>
    <dgm:cxn modelId="{4F74694C-AC41-4588-BE90-E8D0F59D81FD}" type="presParOf" srcId="{C27322B8-CD89-4E9A-AA53-01ADB7E255F9}" destId="{AED918D7-BC90-43F8-BDF3-4577873A8EF2}" srcOrd="0" destOrd="0" presId="urn:microsoft.com/office/officeart/2009/3/layout/FramedTextPicture"/>
    <dgm:cxn modelId="{7A4BCCC3-1200-44F2-92DD-FBD885037017}" type="presParOf" srcId="{AED918D7-BC90-43F8-BDF3-4577873A8EF2}" destId="{3E45D73D-D373-464B-A719-DA79E7497F28}" srcOrd="0" destOrd="0" presId="urn:microsoft.com/office/officeart/2009/3/layout/FramedTextPicture"/>
    <dgm:cxn modelId="{C11AA8AF-4C3D-412E-986A-FA8371587E92}" type="presParOf" srcId="{AED918D7-BC90-43F8-BDF3-4577873A8EF2}" destId="{0C86C6CA-65A7-4306-B699-692C3ADD190A}" srcOrd="1" destOrd="0" presId="urn:microsoft.com/office/officeart/2009/3/layout/FramedTextPicture"/>
    <dgm:cxn modelId="{86196C11-B2CE-462B-85BB-324A6228D15C}" type="presParOf" srcId="{AED918D7-BC90-43F8-BDF3-4577873A8EF2}" destId="{84E69602-A418-4263-9911-FDF5F9AC557D}" srcOrd="2" destOrd="0" presId="urn:microsoft.com/office/officeart/2009/3/layout/FramedTextPicture"/>
    <dgm:cxn modelId="{97F39994-1C66-425D-8DEA-CD6011ADC0BF}" type="presParOf" srcId="{AED918D7-BC90-43F8-BDF3-4577873A8EF2}" destId="{B31EF914-9A6B-4F7E-A51A-F0C2F3E2106F}" srcOrd="3" destOrd="0" presId="urn:microsoft.com/office/officeart/2009/3/layout/FramedTextPicture"/>
    <dgm:cxn modelId="{05975BDD-18AB-4B26-8B84-7BD4B450483C}" type="presParOf" srcId="{AED918D7-BC90-43F8-BDF3-4577873A8EF2}" destId="{0D871508-76AA-4BF3-A099-B736BDABAD00}" srcOrd="4" destOrd="0" presId="urn:microsoft.com/office/officeart/2009/3/layout/FramedTextPicture"/>
    <dgm:cxn modelId="{35536CA5-D7AF-4486-8A82-1ACBF46D1125}" type="presParOf" srcId="{AED918D7-BC90-43F8-BDF3-4577873A8EF2}" destId="{D663BFAE-AFFC-4041-BA22-9A08F47012C3}"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E877F8-7947-417B-919D-9453C85126D7}" type="doc">
      <dgm:prSet loTypeId="urn:microsoft.com/office/officeart/2005/8/layout/vList3" loCatId="list" qsTypeId="urn:microsoft.com/office/officeart/2005/8/quickstyle/simple1" qsCatId="simple" csTypeId="urn:microsoft.com/office/officeart/2005/8/colors/colorful3" csCatId="colorful" phldr="1"/>
      <dgm:spPr/>
    </dgm:pt>
    <dgm:pt modelId="{91D0AC9B-B3A4-4B3A-B311-22114C1EED4A}">
      <dgm:prSet phldrT="[Text]"/>
      <dgm:spPr/>
      <dgm:t>
        <a:bodyPr/>
        <a:lstStyle/>
        <a:p>
          <a:r>
            <a:rPr lang="es-EC" dirty="0" smtClean="0"/>
            <a:t>IESS</a:t>
          </a:r>
          <a:endParaRPr lang="es-EC" dirty="0"/>
        </a:p>
      </dgm:t>
    </dgm:pt>
    <dgm:pt modelId="{CDE36EFF-F641-4EBE-A884-D0B816FDE075}" type="parTrans" cxnId="{66BE39B7-B1CB-417C-B2AE-3A03CAC06D14}">
      <dgm:prSet/>
      <dgm:spPr/>
      <dgm:t>
        <a:bodyPr/>
        <a:lstStyle/>
        <a:p>
          <a:endParaRPr lang="es-EC"/>
        </a:p>
      </dgm:t>
    </dgm:pt>
    <dgm:pt modelId="{B2C3BEEB-8E25-403F-B7F6-AC59EA7523F5}" type="sibTrans" cxnId="{66BE39B7-B1CB-417C-B2AE-3A03CAC06D14}">
      <dgm:prSet/>
      <dgm:spPr/>
      <dgm:t>
        <a:bodyPr/>
        <a:lstStyle/>
        <a:p>
          <a:endParaRPr lang="es-EC"/>
        </a:p>
      </dgm:t>
    </dgm:pt>
    <dgm:pt modelId="{B4C7C8C1-35FD-4817-8191-AE5DABFA06A6}">
      <dgm:prSet phldrT="[Text]"/>
      <dgm:spPr/>
      <dgm:t>
        <a:bodyPr/>
        <a:lstStyle/>
        <a:p>
          <a:pPr algn="r"/>
          <a:r>
            <a:rPr lang="es-EC" dirty="0" smtClean="0"/>
            <a:t>MIES</a:t>
          </a:r>
          <a:endParaRPr lang="es-EC" dirty="0"/>
        </a:p>
      </dgm:t>
    </dgm:pt>
    <dgm:pt modelId="{C2F20103-F78F-4386-B2DC-9482D1192136}" type="parTrans" cxnId="{2F149E21-6356-4778-A261-8D784C3BEE99}">
      <dgm:prSet/>
      <dgm:spPr/>
      <dgm:t>
        <a:bodyPr/>
        <a:lstStyle/>
        <a:p>
          <a:endParaRPr lang="es-EC"/>
        </a:p>
      </dgm:t>
    </dgm:pt>
    <dgm:pt modelId="{1A84CF38-808A-4E9F-9F32-C982143F30BD}" type="sibTrans" cxnId="{2F149E21-6356-4778-A261-8D784C3BEE99}">
      <dgm:prSet/>
      <dgm:spPr/>
      <dgm:t>
        <a:bodyPr/>
        <a:lstStyle/>
        <a:p>
          <a:endParaRPr lang="es-EC"/>
        </a:p>
      </dgm:t>
    </dgm:pt>
    <dgm:pt modelId="{81BFD928-7683-417E-A102-59B80F5D675A}" type="pres">
      <dgm:prSet presAssocID="{EFE877F8-7947-417B-919D-9453C85126D7}" presName="linearFlow" presStyleCnt="0">
        <dgm:presLayoutVars>
          <dgm:dir/>
          <dgm:resizeHandles val="exact"/>
        </dgm:presLayoutVars>
      </dgm:prSet>
      <dgm:spPr/>
    </dgm:pt>
    <dgm:pt modelId="{05E1419A-44C6-456B-9331-4FF4FB8F9F10}" type="pres">
      <dgm:prSet presAssocID="{91D0AC9B-B3A4-4B3A-B311-22114C1EED4A}" presName="composite" presStyleCnt="0"/>
      <dgm:spPr/>
    </dgm:pt>
    <dgm:pt modelId="{1D542577-5B8F-43B3-8E21-A5A556776D09}" type="pres">
      <dgm:prSet presAssocID="{91D0AC9B-B3A4-4B3A-B311-22114C1EED4A}" presName="imgShp" presStyleLbl="fgImgPlace1" presStyleIdx="0" presStyleCnt="2"/>
      <dgm:spPr>
        <a:prstGeom prst="rect">
          <a:avLst/>
        </a:prstGeom>
        <a:blipFill rotWithShape="1">
          <a:blip xmlns:r="http://schemas.openxmlformats.org/officeDocument/2006/relationships" r:embed="rId1"/>
          <a:stretch>
            <a:fillRect/>
          </a:stretch>
        </a:blipFill>
      </dgm:spPr>
    </dgm:pt>
    <dgm:pt modelId="{5A2EA303-C22C-49D9-94D9-757ECF5A0BD0}" type="pres">
      <dgm:prSet presAssocID="{91D0AC9B-B3A4-4B3A-B311-22114C1EED4A}" presName="txShp" presStyleLbl="node1" presStyleIdx="0" presStyleCnt="2">
        <dgm:presLayoutVars>
          <dgm:bulletEnabled val="1"/>
        </dgm:presLayoutVars>
      </dgm:prSet>
      <dgm:spPr>
        <a:prstGeom prst="flowChartAlternateProcess">
          <a:avLst/>
        </a:prstGeom>
      </dgm:spPr>
      <dgm:t>
        <a:bodyPr/>
        <a:lstStyle/>
        <a:p>
          <a:endParaRPr lang="es-EC"/>
        </a:p>
      </dgm:t>
    </dgm:pt>
    <dgm:pt modelId="{6AB31667-ECDD-468A-8153-D11E0E6528F5}" type="pres">
      <dgm:prSet presAssocID="{B2C3BEEB-8E25-403F-B7F6-AC59EA7523F5}" presName="spacing" presStyleCnt="0"/>
      <dgm:spPr/>
    </dgm:pt>
    <dgm:pt modelId="{7D2D458B-1B7B-4616-A858-1D4B9ADA0DAA}" type="pres">
      <dgm:prSet presAssocID="{B4C7C8C1-35FD-4817-8191-AE5DABFA06A6}" presName="composite" presStyleCnt="0"/>
      <dgm:spPr/>
    </dgm:pt>
    <dgm:pt modelId="{9C21E60B-6598-4C4E-A9E3-E3AABE186388}" type="pres">
      <dgm:prSet presAssocID="{B4C7C8C1-35FD-4817-8191-AE5DABFA06A6}" presName="imgShp" presStyleLbl="fgImgPlace1" presStyleIdx="1" presStyleCnt="2" custScaleX="172571"/>
      <dgm:spPr>
        <a:prstGeom prst="rect">
          <a:avLst/>
        </a:prstGeom>
        <a:blipFill rotWithShape="1">
          <a:blip xmlns:r="http://schemas.openxmlformats.org/officeDocument/2006/relationships" r:embed="rId2"/>
          <a:stretch>
            <a:fillRect/>
          </a:stretch>
        </a:blipFill>
      </dgm:spPr>
    </dgm:pt>
    <dgm:pt modelId="{A14E3200-C327-4CC9-A1A3-233ED12715AC}" type="pres">
      <dgm:prSet presAssocID="{B4C7C8C1-35FD-4817-8191-AE5DABFA06A6}" presName="txShp" presStyleLbl="node1" presStyleIdx="1" presStyleCnt="2" custLinFactNeighborX="6256">
        <dgm:presLayoutVars>
          <dgm:bulletEnabled val="1"/>
        </dgm:presLayoutVars>
      </dgm:prSet>
      <dgm:spPr>
        <a:prstGeom prst="flowChartAlternateProcess">
          <a:avLst/>
        </a:prstGeom>
      </dgm:spPr>
      <dgm:t>
        <a:bodyPr/>
        <a:lstStyle/>
        <a:p>
          <a:endParaRPr lang="es-EC"/>
        </a:p>
      </dgm:t>
    </dgm:pt>
  </dgm:ptLst>
  <dgm:cxnLst>
    <dgm:cxn modelId="{05B25551-4E63-4969-BCDA-52A3A40DF223}" type="presOf" srcId="{B4C7C8C1-35FD-4817-8191-AE5DABFA06A6}" destId="{A14E3200-C327-4CC9-A1A3-233ED12715AC}" srcOrd="0" destOrd="0" presId="urn:microsoft.com/office/officeart/2005/8/layout/vList3"/>
    <dgm:cxn modelId="{89EE97C3-3940-4D91-AD14-47BB050A07B4}" type="presOf" srcId="{91D0AC9B-B3A4-4B3A-B311-22114C1EED4A}" destId="{5A2EA303-C22C-49D9-94D9-757ECF5A0BD0}" srcOrd="0" destOrd="0" presId="urn:microsoft.com/office/officeart/2005/8/layout/vList3"/>
    <dgm:cxn modelId="{2F149E21-6356-4778-A261-8D784C3BEE99}" srcId="{EFE877F8-7947-417B-919D-9453C85126D7}" destId="{B4C7C8C1-35FD-4817-8191-AE5DABFA06A6}" srcOrd="1" destOrd="0" parTransId="{C2F20103-F78F-4386-B2DC-9482D1192136}" sibTransId="{1A84CF38-808A-4E9F-9F32-C982143F30BD}"/>
    <dgm:cxn modelId="{66BE39B7-B1CB-417C-B2AE-3A03CAC06D14}" srcId="{EFE877F8-7947-417B-919D-9453C85126D7}" destId="{91D0AC9B-B3A4-4B3A-B311-22114C1EED4A}" srcOrd="0" destOrd="0" parTransId="{CDE36EFF-F641-4EBE-A884-D0B816FDE075}" sibTransId="{B2C3BEEB-8E25-403F-B7F6-AC59EA7523F5}"/>
    <dgm:cxn modelId="{17EE9FB2-61D6-4FA0-8368-54B18484E927}" type="presOf" srcId="{EFE877F8-7947-417B-919D-9453C85126D7}" destId="{81BFD928-7683-417E-A102-59B80F5D675A}" srcOrd="0" destOrd="0" presId="urn:microsoft.com/office/officeart/2005/8/layout/vList3"/>
    <dgm:cxn modelId="{DE2F4813-CDE1-4EBA-A2ED-ADE7003AF387}" type="presParOf" srcId="{81BFD928-7683-417E-A102-59B80F5D675A}" destId="{05E1419A-44C6-456B-9331-4FF4FB8F9F10}" srcOrd="0" destOrd="0" presId="urn:microsoft.com/office/officeart/2005/8/layout/vList3"/>
    <dgm:cxn modelId="{BC1AC4EF-EC9E-4AE7-A940-D1DD55903CC2}" type="presParOf" srcId="{05E1419A-44C6-456B-9331-4FF4FB8F9F10}" destId="{1D542577-5B8F-43B3-8E21-A5A556776D09}" srcOrd="0" destOrd="0" presId="urn:microsoft.com/office/officeart/2005/8/layout/vList3"/>
    <dgm:cxn modelId="{F633ECCA-FE60-45F5-9066-5674FF325BD4}" type="presParOf" srcId="{05E1419A-44C6-456B-9331-4FF4FB8F9F10}" destId="{5A2EA303-C22C-49D9-94D9-757ECF5A0BD0}" srcOrd="1" destOrd="0" presId="urn:microsoft.com/office/officeart/2005/8/layout/vList3"/>
    <dgm:cxn modelId="{CF207E15-D20B-46EB-B634-0C1ED8EE1CB7}" type="presParOf" srcId="{81BFD928-7683-417E-A102-59B80F5D675A}" destId="{6AB31667-ECDD-468A-8153-D11E0E6528F5}" srcOrd="1" destOrd="0" presId="urn:microsoft.com/office/officeart/2005/8/layout/vList3"/>
    <dgm:cxn modelId="{17C5115C-A182-4C98-B176-6472164735A4}" type="presParOf" srcId="{81BFD928-7683-417E-A102-59B80F5D675A}" destId="{7D2D458B-1B7B-4616-A858-1D4B9ADA0DAA}" srcOrd="2" destOrd="0" presId="urn:microsoft.com/office/officeart/2005/8/layout/vList3"/>
    <dgm:cxn modelId="{366F76E1-D72E-400A-99AA-20C1A6D61F7B}" type="presParOf" srcId="{7D2D458B-1B7B-4616-A858-1D4B9ADA0DAA}" destId="{9C21E60B-6598-4C4E-A9E3-E3AABE186388}" srcOrd="0" destOrd="0" presId="urn:microsoft.com/office/officeart/2005/8/layout/vList3"/>
    <dgm:cxn modelId="{6692BE23-F6FC-4CD2-AF90-1180E7279E6F}" type="presParOf" srcId="{7D2D458B-1B7B-4616-A858-1D4B9ADA0DAA}" destId="{A14E3200-C327-4CC9-A1A3-233ED12715A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2F46E3-70C8-4067-A900-A181F31817C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7189DA14-431B-4C49-8BC4-4F490928AC11}">
      <dgm:prSet phldrT="[Text]" custT="1"/>
      <dgm:spPr/>
      <dgm:t>
        <a:bodyPr/>
        <a:lstStyle/>
        <a:p>
          <a:r>
            <a:rPr lang="es-EC" sz="2400" dirty="0" smtClean="0"/>
            <a:t>Misión</a:t>
          </a:r>
          <a:endParaRPr lang="es-EC" sz="2400" dirty="0"/>
        </a:p>
      </dgm:t>
    </dgm:pt>
    <dgm:pt modelId="{56EE428D-C4AB-4BF5-8A6B-EF741792C6AE}" type="parTrans" cxnId="{02E82475-166C-4C2A-8346-FBA0A9EEE9F8}">
      <dgm:prSet/>
      <dgm:spPr/>
      <dgm:t>
        <a:bodyPr/>
        <a:lstStyle/>
        <a:p>
          <a:endParaRPr lang="es-EC"/>
        </a:p>
      </dgm:t>
    </dgm:pt>
    <dgm:pt modelId="{A6C822AE-296F-4CEA-87F4-94FCBBED4861}" type="sibTrans" cxnId="{02E82475-166C-4C2A-8346-FBA0A9EEE9F8}">
      <dgm:prSet/>
      <dgm:spPr/>
      <dgm:t>
        <a:bodyPr/>
        <a:lstStyle/>
        <a:p>
          <a:endParaRPr lang="es-EC"/>
        </a:p>
      </dgm:t>
    </dgm:pt>
    <dgm:pt modelId="{683FD255-7611-4892-94F2-2F95C17F5CC8}">
      <dgm:prSet phldrT="[Text]" custT="1"/>
      <dgm:spPr/>
      <dgm:t>
        <a:bodyPr/>
        <a:lstStyle/>
        <a:p>
          <a:r>
            <a:rPr lang="es-ES" sz="1800" i="1" dirty="0" smtClean="0"/>
            <a:t>"Somos una Red de Clínicas Renales que mejoramos la calidad de vida de nuestros pacientes mediante la prestación de servicios nefrológicos integrales con certificación de calidad, tecnología de punta, personal calificado y soporte internacional"</a:t>
          </a:r>
          <a:endParaRPr lang="es-EC" sz="1800" dirty="0"/>
        </a:p>
      </dgm:t>
    </dgm:pt>
    <dgm:pt modelId="{3294CB30-F2CB-46C1-AC05-055B22A36925}" type="parTrans" cxnId="{E8823567-00AE-4001-A6C5-CF25E8410FC2}">
      <dgm:prSet/>
      <dgm:spPr/>
      <dgm:t>
        <a:bodyPr/>
        <a:lstStyle/>
        <a:p>
          <a:endParaRPr lang="es-EC"/>
        </a:p>
      </dgm:t>
    </dgm:pt>
    <dgm:pt modelId="{9592E332-52AC-4BA9-A5A4-7CA3A693CFBE}" type="sibTrans" cxnId="{E8823567-00AE-4001-A6C5-CF25E8410FC2}">
      <dgm:prSet/>
      <dgm:spPr/>
      <dgm:t>
        <a:bodyPr/>
        <a:lstStyle/>
        <a:p>
          <a:endParaRPr lang="es-EC"/>
        </a:p>
      </dgm:t>
    </dgm:pt>
    <dgm:pt modelId="{B1C354E9-C63D-468F-8831-1E3600BE354E}">
      <dgm:prSet phldrT="[Text]" custT="1"/>
      <dgm:spPr/>
      <dgm:t>
        <a:bodyPr/>
        <a:lstStyle/>
        <a:p>
          <a:r>
            <a:rPr lang="es-EC" sz="2400" dirty="0" smtClean="0"/>
            <a:t>Visión</a:t>
          </a:r>
          <a:endParaRPr lang="es-EC" sz="2400" dirty="0"/>
        </a:p>
      </dgm:t>
    </dgm:pt>
    <dgm:pt modelId="{4190A92E-A87C-4D30-B73E-D4CE5B196795}" type="parTrans" cxnId="{8D14A99F-75C0-4C47-B20E-5B79BD4A45ED}">
      <dgm:prSet/>
      <dgm:spPr/>
      <dgm:t>
        <a:bodyPr/>
        <a:lstStyle/>
        <a:p>
          <a:endParaRPr lang="es-EC"/>
        </a:p>
      </dgm:t>
    </dgm:pt>
    <dgm:pt modelId="{3E537D38-F606-48F9-AF8A-A77CAD3CAC49}" type="sibTrans" cxnId="{8D14A99F-75C0-4C47-B20E-5B79BD4A45ED}">
      <dgm:prSet/>
      <dgm:spPr/>
      <dgm:t>
        <a:bodyPr/>
        <a:lstStyle/>
        <a:p>
          <a:endParaRPr lang="es-EC"/>
        </a:p>
      </dgm:t>
    </dgm:pt>
    <dgm:pt modelId="{76CC62F1-D35A-4E06-B3AC-28403E47823B}">
      <dgm:prSet phldrT="[Text]" custT="1"/>
      <dgm:spPr/>
      <dgm:t>
        <a:bodyPr/>
        <a:lstStyle/>
        <a:p>
          <a:r>
            <a:rPr lang="es-ES" sz="1800" i="1" dirty="0" smtClean="0"/>
            <a:t>"Seremos en el año 2015, la Cadena de Clínicas Renales, líder en excelencia médica mejorando la salud de la comunidad, mediante la innovación constante, la búsqueda de la satisfacción y la medición de su gestión permanente”</a:t>
          </a:r>
          <a:endParaRPr lang="es-EC" sz="1800" dirty="0"/>
        </a:p>
      </dgm:t>
    </dgm:pt>
    <dgm:pt modelId="{C028FDD4-0B76-42A0-9F1C-65A25729580A}" type="parTrans" cxnId="{BB1F41ED-1774-4B2D-8456-9D06A9FABA31}">
      <dgm:prSet/>
      <dgm:spPr/>
      <dgm:t>
        <a:bodyPr/>
        <a:lstStyle/>
        <a:p>
          <a:endParaRPr lang="es-EC"/>
        </a:p>
      </dgm:t>
    </dgm:pt>
    <dgm:pt modelId="{B670DE71-DCFB-4646-8005-ECE72C7C25BC}" type="sibTrans" cxnId="{BB1F41ED-1774-4B2D-8456-9D06A9FABA31}">
      <dgm:prSet/>
      <dgm:spPr/>
      <dgm:t>
        <a:bodyPr/>
        <a:lstStyle/>
        <a:p>
          <a:endParaRPr lang="es-EC"/>
        </a:p>
      </dgm:t>
    </dgm:pt>
    <dgm:pt modelId="{471ECFFE-67FE-4BC5-816C-B75B3F8C33DF}">
      <dgm:prSet phldrT="[Text]" custT="1"/>
      <dgm:spPr/>
      <dgm:t>
        <a:bodyPr/>
        <a:lstStyle/>
        <a:p>
          <a:endParaRPr lang="es-EC" sz="1800" dirty="0"/>
        </a:p>
      </dgm:t>
    </dgm:pt>
    <dgm:pt modelId="{E8D30DBB-AC2A-43D6-B338-849DAF4ED891}" type="parTrans" cxnId="{4AE40068-DCF9-40E9-96CF-99B38CFCB5A7}">
      <dgm:prSet/>
      <dgm:spPr/>
      <dgm:t>
        <a:bodyPr/>
        <a:lstStyle/>
        <a:p>
          <a:endParaRPr lang="es-EC"/>
        </a:p>
      </dgm:t>
    </dgm:pt>
    <dgm:pt modelId="{2E7D83F6-F305-470D-A605-6317AA75990A}" type="sibTrans" cxnId="{4AE40068-DCF9-40E9-96CF-99B38CFCB5A7}">
      <dgm:prSet/>
      <dgm:spPr/>
      <dgm:t>
        <a:bodyPr/>
        <a:lstStyle/>
        <a:p>
          <a:endParaRPr lang="es-EC"/>
        </a:p>
      </dgm:t>
    </dgm:pt>
    <dgm:pt modelId="{90F0EDEA-C0D5-4624-8E70-457FA3736514}">
      <dgm:prSet phldrT="[Text]" custT="1"/>
      <dgm:spPr/>
      <dgm:t>
        <a:bodyPr/>
        <a:lstStyle/>
        <a:p>
          <a:endParaRPr lang="es-EC" sz="1800" dirty="0"/>
        </a:p>
      </dgm:t>
    </dgm:pt>
    <dgm:pt modelId="{80B9D542-10AC-4C57-A7A5-79FE6C6426B1}" type="parTrans" cxnId="{D5E43E0F-F5A3-4248-B640-592F2672EB4D}">
      <dgm:prSet/>
      <dgm:spPr/>
      <dgm:t>
        <a:bodyPr/>
        <a:lstStyle/>
        <a:p>
          <a:endParaRPr lang="es-EC"/>
        </a:p>
      </dgm:t>
    </dgm:pt>
    <dgm:pt modelId="{C74B4968-E6DD-4317-86AB-F8B5A9B55BE0}" type="sibTrans" cxnId="{D5E43E0F-F5A3-4248-B640-592F2672EB4D}">
      <dgm:prSet/>
      <dgm:spPr/>
      <dgm:t>
        <a:bodyPr/>
        <a:lstStyle/>
        <a:p>
          <a:endParaRPr lang="es-EC"/>
        </a:p>
      </dgm:t>
    </dgm:pt>
    <dgm:pt modelId="{76C2C95E-729B-46D7-914F-CF995AB6EE04}" type="pres">
      <dgm:prSet presAssocID="{5B2F46E3-70C8-4067-A900-A181F31817C5}" presName="linear" presStyleCnt="0">
        <dgm:presLayoutVars>
          <dgm:animLvl val="lvl"/>
          <dgm:resizeHandles val="exact"/>
        </dgm:presLayoutVars>
      </dgm:prSet>
      <dgm:spPr/>
      <dgm:t>
        <a:bodyPr/>
        <a:lstStyle/>
        <a:p>
          <a:endParaRPr lang="es-EC"/>
        </a:p>
      </dgm:t>
    </dgm:pt>
    <dgm:pt modelId="{4F4F5C66-887B-4440-9722-B974B60D2686}" type="pres">
      <dgm:prSet presAssocID="{7189DA14-431B-4C49-8BC4-4F490928AC11}" presName="parentText" presStyleLbl="node1" presStyleIdx="0" presStyleCnt="2" custScaleY="67851">
        <dgm:presLayoutVars>
          <dgm:chMax val="0"/>
          <dgm:bulletEnabled val="1"/>
        </dgm:presLayoutVars>
      </dgm:prSet>
      <dgm:spPr/>
      <dgm:t>
        <a:bodyPr/>
        <a:lstStyle/>
        <a:p>
          <a:endParaRPr lang="es-EC"/>
        </a:p>
      </dgm:t>
    </dgm:pt>
    <dgm:pt modelId="{9A1C3E59-4E59-4C2F-96C4-69C05B413D25}" type="pres">
      <dgm:prSet presAssocID="{7189DA14-431B-4C49-8BC4-4F490928AC11}" presName="childText" presStyleLbl="revTx" presStyleIdx="0" presStyleCnt="2" custScaleY="140139">
        <dgm:presLayoutVars>
          <dgm:bulletEnabled val="1"/>
        </dgm:presLayoutVars>
      </dgm:prSet>
      <dgm:spPr/>
      <dgm:t>
        <a:bodyPr/>
        <a:lstStyle/>
        <a:p>
          <a:endParaRPr lang="es-EC"/>
        </a:p>
      </dgm:t>
    </dgm:pt>
    <dgm:pt modelId="{DFA39F0E-28E5-4A48-9A7F-8948199D22A0}" type="pres">
      <dgm:prSet presAssocID="{B1C354E9-C63D-468F-8831-1E3600BE354E}" presName="parentText" presStyleLbl="node1" presStyleIdx="1" presStyleCnt="2" custScaleY="67851">
        <dgm:presLayoutVars>
          <dgm:chMax val="0"/>
          <dgm:bulletEnabled val="1"/>
        </dgm:presLayoutVars>
      </dgm:prSet>
      <dgm:spPr/>
      <dgm:t>
        <a:bodyPr/>
        <a:lstStyle/>
        <a:p>
          <a:endParaRPr lang="es-EC"/>
        </a:p>
      </dgm:t>
    </dgm:pt>
    <dgm:pt modelId="{51C63415-9308-4DC6-865F-45AF96A2F91A}" type="pres">
      <dgm:prSet presAssocID="{B1C354E9-C63D-468F-8831-1E3600BE354E}" presName="childText" presStyleLbl="revTx" presStyleIdx="1" presStyleCnt="2" custScaleY="140139">
        <dgm:presLayoutVars>
          <dgm:bulletEnabled val="1"/>
        </dgm:presLayoutVars>
      </dgm:prSet>
      <dgm:spPr/>
      <dgm:t>
        <a:bodyPr/>
        <a:lstStyle/>
        <a:p>
          <a:endParaRPr lang="es-EC"/>
        </a:p>
      </dgm:t>
    </dgm:pt>
  </dgm:ptLst>
  <dgm:cxnLst>
    <dgm:cxn modelId="{70A5B30E-BF60-4277-9095-2DC311401EF2}" type="presOf" srcId="{B1C354E9-C63D-468F-8831-1E3600BE354E}" destId="{DFA39F0E-28E5-4A48-9A7F-8948199D22A0}" srcOrd="0" destOrd="0" presId="urn:microsoft.com/office/officeart/2005/8/layout/vList2"/>
    <dgm:cxn modelId="{951B46EC-F1A5-4B13-A473-C34093495476}" type="presOf" srcId="{7189DA14-431B-4C49-8BC4-4F490928AC11}" destId="{4F4F5C66-887B-4440-9722-B974B60D2686}" srcOrd="0" destOrd="0" presId="urn:microsoft.com/office/officeart/2005/8/layout/vList2"/>
    <dgm:cxn modelId="{4AE40068-DCF9-40E9-96CF-99B38CFCB5A7}" srcId="{7189DA14-431B-4C49-8BC4-4F490928AC11}" destId="{471ECFFE-67FE-4BC5-816C-B75B3F8C33DF}" srcOrd="0" destOrd="0" parTransId="{E8D30DBB-AC2A-43D6-B338-849DAF4ED891}" sibTransId="{2E7D83F6-F305-470D-A605-6317AA75990A}"/>
    <dgm:cxn modelId="{02E82475-166C-4C2A-8346-FBA0A9EEE9F8}" srcId="{5B2F46E3-70C8-4067-A900-A181F31817C5}" destId="{7189DA14-431B-4C49-8BC4-4F490928AC11}" srcOrd="0" destOrd="0" parTransId="{56EE428D-C4AB-4BF5-8A6B-EF741792C6AE}" sibTransId="{A6C822AE-296F-4CEA-87F4-94FCBBED4861}"/>
    <dgm:cxn modelId="{BEC762A2-0B00-42BF-8DE9-F05100E0E1E6}" type="presOf" srcId="{683FD255-7611-4892-94F2-2F95C17F5CC8}" destId="{9A1C3E59-4E59-4C2F-96C4-69C05B413D25}" srcOrd="0" destOrd="1" presId="urn:microsoft.com/office/officeart/2005/8/layout/vList2"/>
    <dgm:cxn modelId="{D5E43E0F-F5A3-4248-B640-592F2672EB4D}" srcId="{B1C354E9-C63D-468F-8831-1E3600BE354E}" destId="{90F0EDEA-C0D5-4624-8E70-457FA3736514}" srcOrd="0" destOrd="0" parTransId="{80B9D542-10AC-4C57-A7A5-79FE6C6426B1}" sibTransId="{C74B4968-E6DD-4317-86AB-F8B5A9B55BE0}"/>
    <dgm:cxn modelId="{E8823567-00AE-4001-A6C5-CF25E8410FC2}" srcId="{7189DA14-431B-4C49-8BC4-4F490928AC11}" destId="{683FD255-7611-4892-94F2-2F95C17F5CC8}" srcOrd="1" destOrd="0" parTransId="{3294CB30-F2CB-46C1-AC05-055B22A36925}" sibTransId="{9592E332-52AC-4BA9-A5A4-7CA3A693CFBE}"/>
    <dgm:cxn modelId="{BB1F41ED-1774-4B2D-8456-9D06A9FABA31}" srcId="{B1C354E9-C63D-468F-8831-1E3600BE354E}" destId="{76CC62F1-D35A-4E06-B3AC-28403E47823B}" srcOrd="1" destOrd="0" parTransId="{C028FDD4-0B76-42A0-9F1C-65A25729580A}" sibTransId="{B670DE71-DCFB-4646-8005-ECE72C7C25BC}"/>
    <dgm:cxn modelId="{73C21224-9D66-4746-A51A-68FFC303154F}" type="presOf" srcId="{471ECFFE-67FE-4BC5-816C-B75B3F8C33DF}" destId="{9A1C3E59-4E59-4C2F-96C4-69C05B413D25}" srcOrd="0" destOrd="0" presId="urn:microsoft.com/office/officeart/2005/8/layout/vList2"/>
    <dgm:cxn modelId="{200DD98E-B433-46FE-BF26-BB8DC49353CA}" type="presOf" srcId="{90F0EDEA-C0D5-4624-8E70-457FA3736514}" destId="{51C63415-9308-4DC6-865F-45AF96A2F91A}" srcOrd="0" destOrd="0" presId="urn:microsoft.com/office/officeart/2005/8/layout/vList2"/>
    <dgm:cxn modelId="{CD9CEF78-289A-42CF-A779-D925613AA48D}" type="presOf" srcId="{5B2F46E3-70C8-4067-A900-A181F31817C5}" destId="{76C2C95E-729B-46D7-914F-CF995AB6EE04}" srcOrd="0" destOrd="0" presId="urn:microsoft.com/office/officeart/2005/8/layout/vList2"/>
    <dgm:cxn modelId="{8D14A99F-75C0-4C47-B20E-5B79BD4A45ED}" srcId="{5B2F46E3-70C8-4067-A900-A181F31817C5}" destId="{B1C354E9-C63D-468F-8831-1E3600BE354E}" srcOrd="1" destOrd="0" parTransId="{4190A92E-A87C-4D30-B73E-D4CE5B196795}" sibTransId="{3E537D38-F606-48F9-AF8A-A77CAD3CAC49}"/>
    <dgm:cxn modelId="{BB5D9068-B95A-4D7D-BD24-0929155ACAFD}" type="presOf" srcId="{76CC62F1-D35A-4E06-B3AC-28403E47823B}" destId="{51C63415-9308-4DC6-865F-45AF96A2F91A}" srcOrd="0" destOrd="1" presId="urn:microsoft.com/office/officeart/2005/8/layout/vList2"/>
    <dgm:cxn modelId="{2782D73B-0A76-4B74-AA32-0B14818E5EB3}" type="presParOf" srcId="{76C2C95E-729B-46D7-914F-CF995AB6EE04}" destId="{4F4F5C66-887B-4440-9722-B974B60D2686}" srcOrd="0" destOrd="0" presId="urn:microsoft.com/office/officeart/2005/8/layout/vList2"/>
    <dgm:cxn modelId="{658F1CB4-323B-48FD-B573-DF580E0BDC82}" type="presParOf" srcId="{76C2C95E-729B-46D7-914F-CF995AB6EE04}" destId="{9A1C3E59-4E59-4C2F-96C4-69C05B413D25}" srcOrd="1" destOrd="0" presId="urn:microsoft.com/office/officeart/2005/8/layout/vList2"/>
    <dgm:cxn modelId="{6F868116-0319-48DA-BFEE-62EA12ABDAFA}" type="presParOf" srcId="{76C2C95E-729B-46D7-914F-CF995AB6EE04}" destId="{DFA39F0E-28E5-4A48-9A7F-8948199D22A0}" srcOrd="2" destOrd="0" presId="urn:microsoft.com/office/officeart/2005/8/layout/vList2"/>
    <dgm:cxn modelId="{A40A2AD2-D674-46E4-AE04-B4DFB240FF5F}" type="presParOf" srcId="{76C2C95E-729B-46D7-914F-CF995AB6EE04}" destId="{51C63415-9308-4DC6-865F-45AF96A2F91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E20B06-4ECB-4FB2-803F-A96CACDD70BD}" type="doc">
      <dgm:prSet loTypeId="urn:microsoft.com/office/officeart/2005/8/layout/bList2" loCatId="list" qsTypeId="urn:microsoft.com/office/officeart/2005/8/quickstyle/simple1" qsCatId="simple" csTypeId="urn:microsoft.com/office/officeart/2005/8/colors/colorful3" csCatId="colorful" phldr="1"/>
      <dgm:spPr/>
    </dgm:pt>
    <dgm:pt modelId="{706616D0-D2BE-4F3A-956E-FEC3E2D3F012}">
      <dgm:prSet phldrT="[Text]" custT="1"/>
      <dgm:spPr/>
      <dgm:t>
        <a:bodyPr/>
        <a:lstStyle/>
        <a:p>
          <a:r>
            <a:rPr lang="es-EC" sz="1500" dirty="0" smtClean="0"/>
            <a:t>Hemodiálisis</a:t>
          </a:r>
          <a:endParaRPr lang="es-EC" sz="1500" dirty="0"/>
        </a:p>
      </dgm:t>
    </dgm:pt>
    <dgm:pt modelId="{00F4723C-4C97-4D1F-BE83-8C9C458FBEB8}" type="parTrans" cxnId="{4DA4C3B4-15FA-4CFF-A441-2B779A99E1C8}">
      <dgm:prSet/>
      <dgm:spPr/>
      <dgm:t>
        <a:bodyPr/>
        <a:lstStyle/>
        <a:p>
          <a:endParaRPr lang="es-EC" sz="1500"/>
        </a:p>
      </dgm:t>
    </dgm:pt>
    <dgm:pt modelId="{EB7EE8BD-2C6C-4700-BDFA-5BAED44EF6A0}" type="sibTrans" cxnId="{4DA4C3B4-15FA-4CFF-A441-2B779A99E1C8}">
      <dgm:prSet/>
      <dgm:spPr/>
      <dgm:t>
        <a:bodyPr/>
        <a:lstStyle/>
        <a:p>
          <a:endParaRPr lang="es-EC" sz="1500"/>
        </a:p>
      </dgm:t>
    </dgm:pt>
    <dgm:pt modelId="{F871EE8E-1BEC-4ABB-A804-9534D59ADEB5}">
      <dgm:prSet phldrT="[Text]" custT="1"/>
      <dgm:spPr/>
      <dgm:t>
        <a:bodyPr/>
        <a:lstStyle/>
        <a:p>
          <a:r>
            <a:rPr lang="es-EC" sz="1500" dirty="0" smtClean="0"/>
            <a:t>Diálisis</a:t>
          </a:r>
          <a:endParaRPr lang="es-EC" sz="1500" dirty="0"/>
        </a:p>
      </dgm:t>
    </dgm:pt>
    <dgm:pt modelId="{7A1A58AA-99CE-4A27-BE57-E6C6274F370E}" type="parTrans" cxnId="{B3C68AA0-AF04-441C-97E1-C1DD082F8E24}">
      <dgm:prSet/>
      <dgm:spPr/>
      <dgm:t>
        <a:bodyPr/>
        <a:lstStyle/>
        <a:p>
          <a:endParaRPr lang="es-EC" sz="1500"/>
        </a:p>
      </dgm:t>
    </dgm:pt>
    <dgm:pt modelId="{65739292-F955-4FF3-A514-9163F6ABF322}" type="sibTrans" cxnId="{B3C68AA0-AF04-441C-97E1-C1DD082F8E24}">
      <dgm:prSet/>
      <dgm:spPr/>
      <dgm:t>
        <a:bodyPr/>
        <a:lstStyle/>
        <a:p>
          <a:endParaRPr lang="es-EC" sz="1500"/>
        </a:p>
      </dgm:t>
    </dgm:pt>
    <dgm:pt modelId="{C7303EFD-CB1A-423B-B681-73C4315CB14B}">
      <dgm:prSet phldrT="[Text]" custT="1"/>
      <dgm:spPr/>
      <dgm:t>
        <a:bodyPr/>
        <a:lstStyle/>
        <a:p>
          <a:r>
            <a:rPr lang="es-EC" sz="1500" dirty="0" smtClean="0"/>
            <a:t>Asesoramiento Nutricional</a:t>
          </a:r>
          <a:endParaRPr lang="es-EC" sz="1500" dirty="0"/>
        </a:p>
      </dgm:t>
    </dgm:pt>
    <dgm:pt modelId="{189CDA26-FF93-454F-AE4A-026E19DA6B25}" type="parTrans" cxnId="{5431AEEC-8E0B-494F-ADEA-62DCA5D065FA}">
      <dgm:prSet/>
      <dgm:spPr/>
      <dgm:t>
        <a:bodyPr/>
        <a:lstStyle/>
        <a:p>
          <a:endParaRPr lang="es-EC" sz="1500"/>
        </a:p>
      </dgm:t>
    </dgm:pt>
    <dgm:pt modelId="{5F3F7B48-C516-4EFE-BECD-695EBF599C78}" type="sibTrans" cxnId="{5431AEEC-8E0B-494F-ADEA-62DCA5D065FA}">
      <dgm:prSet/>
      <dgm:spPr/>
      <dgm:t>
        <a:bodyPr/>
        <a:lstStyle/>
        <a:p>
          <a:endParaRPr lang="es-EC" sz="1500"/>
        </a:p>
      </dgm:t>
    </dgm:pt>
    <dgm:pt modelId="{A77DDB42-F618-4965-ACD4-9C56B8BBA151}">
      <dgm:prSet phldrT="[Text]" custT="1"/>
      <dgm:spPr/>
      <dgm:t>
        <a:bodyPr/>
        <a:lstStyle/>
        <a:p>
          <a:r>
            <a:rPr lang="es-EC" sz="1500" dirty="0" smtClean="0"/>
            <a:t>Consulta Nefrológica</a:t>
          </a:r>
          <a:endParaRPr lang="es-EC" sz="1500" dirty="0"/>
        </a:p>
      </dgm:t>
    </dgm:pt>
    <dgm:pt modelId="{449366CE-0813-4B80-B0E6-C9B75C1A9650}" type="parTrans" cxnId="{907FA09E-BADD-4FEF-9784-DAFC2B36E43E}">
      <dgm:prSet/>
      <dgm:spPr/>
      <dgm:t>
        <a:bodyPr/>
        <a:lstStyle/>
        <a:p>
          <a:endParaRPr lang="es-EC" sz="1500"/>
        </a:p>
      </dgm:t>
    </dgm:pt>
    <dgm:pt modelId="{6E8508BD-BB6C-400F-BBE7-4F7B1DCC5709}" type="sibTrans" cxnId="{907FA09E-BADD-4FEF-9784-DAFC2B36E43E}">
      <dgm:prSet/>
      <dgm:spPr/>
      <dgm:t>
        <a:bodyPr/>
        <a:lstStyle/>
        <a:p>
          <a:endParaRPr lang="es-EC" sz="1500"/>
        </a:p>
      </dgm:t>
    </dgm:pt>
    <dgm:pt modelId="{4E69B6F8-A8A6-48D1-AC4D-45DB8BA7DBEA}">
      <dgm:prSet phldrT="[Text]" custT="1"/>
      <dgm:spPr/>
      <dgm:t>
        <a:bodyPr/>
        <a:lstStyle/>
        <a:p>
          <a:r>
            <a:rPr lang="es-EC" sz="1500" dirty="0" smtClean="0"/>
            <a:t>Trasplante Renal</a:t>
          </a:r>
          <a:endParaRPr lang="es-EC" sz="1500" dirty="0"/>
        </a:p>
      </dgm:t>
    </dgm:pt>
    <dgm:pt modelId="{53C31FAD-2491-4D19-93F2-DD71B00A1ACE}" type="parTrans" cxnId="{888A4161-35B1-4512-BAB2-42F463CAF710}">
      <dgm:prSet/>
      <dgm:spPr/>
      <dgm:t>
        <a:bodyPr/>
        <a:lstStyle/>
        <a:p>
          <a:endParaRPr lang="es-EC" sz="1500"/>
        </a:p>
      </dgm:t>
    </dgm:pt>
    <dgm:pt modelId="{F295E86E-2A1A-43C4-8B55-6CCD1E6105FA}" type="sibTrans" cxnId="{888A4161-35B1-4512-BAB2-42F463CAF710}">
      <dgm:prSet/>
      <dgm:spPr/>
      <dgm:t>
        <a:bodyPr/>
        <a:lstStyle/>
        <a:p>
          <a:endParaRPr lang="es-EC" sz="1500"/>
        </a:p>
      </dgm:t>
    </dgm:pt>
    <dgm:pt modelId="{57C0D5E9-5CA8-4DDA-AE19-14638A5305AA}" type="pres">
      <dgm:prSet presAssocID="{65E20B06-4ECB-4FB2-803F-A96CACDD70BD}" presName="diagram" presStyleCnt="0">
        <dgm:presLayoutVars>
          <dgm:dir/>
          <dgm:animLvl val="lvl"/>
          <dgm:resizeHandles val="exact"/>
        </dgm:presLayoutVars>
      </dgm:prSet>
      <dgm:spPr/>
    </dgm:pt>
    <dgm:pt modelId="{30CAAF13-EDAD-4F6F-BF43-DCA4CA760160}" type="pres">
      <dgm:prSet presAssocID="{706616D0-D2BE-4F3A-956E-FEC3E2D3F012}" presName="compNode" presStyleCnt="0"/>
      <dgm:spPr/>
    </dgm:pt>
    <dgm:pt modelId="{B7C547E9-7ABF-4FB4-A7D5-8D80368792D5}" type="pres">
      <dgm:prSet presAssocID="{706616D0-D2BE-4F3A-956E-FEC3E2D3F012}" presName="childRect" presStyleLbl="bgAcc1" presStyleIdx="0" presStyleCnt="5">
        <dgm:presLayoutVars>
          <dgm:bulletEnabled val="1"/>
        </dgm:presLayoutVars>
      </dgm:prSet>
      <dgm:spPr>
        <a:blipFill rotWithShape="0">
          <a:blip xmlns:r="http://schemas.openxmlformats.org/officeDocument/2006/relationships" r:embed="rId1"/>
          <a:stretch>
            <a:fillRect/>
          </a:stretch>
        </a:blipFill>
      </dgm:spPr>
    </dgm:pt>
    <dgm:pt modelId="{3A76BC0C-BF9A-4C97-8824-A4F67C4D505A}" type="pres">
      <dgm:prSet presAssocID="{706616D0-D2BE-4F3A-956E-FEC3E2D3F012}" presName="parentText" presStyleLbl="node1" presStyleIdx="0" presStyleCnt="0">
        <dgm:presLayoutVars>
          <dgm:chMax val="0"/>
          <dgm:bulletEnabled val="1"/>
        </dgm:presLayoutVars>
      </dgm:prSet>
      <dgm:spPr/>
      <dgm:t>
        <a:bodyPr/>
        <a:lstStyle/>
        <a:p>
          <a:endParaRPr lang="es-EC"/>
        </a:p>
      </dgm:t>
    </dgm:pt>
    <dgm:pt modelId="{C86C4DD3-F382-4C50-93F0-4A706A837342}" type="pres">
      <dgm:prSet presAssocID="{706616D0-D2BE-4F3A-956E-FEC3E2D3F012}" presName="parentRect" presStyleLbl="alignNode1" presStyleIdx="0" presStyleCnt="5"/>
      <dgm:spPr/>
      <dgm:t>
        <a:bodyPr/>
        <a:lstStyle/>
        <a:p>
          <a:endParaRPr lang="es-EC"/>
        </a:p>
      </dgm:t>
    </dgm:pt>
    <dgm:pt modelId="{969393E6-3F13-4756-849D-BC7A6AFED357}" type="pres">
      <dgm:prSet presAssocID="{706616D0-D2BE-4F3A-956E-FEC3E2D3F012}" presName="adorn" presStyleLbl="fgAccFollowNode1" presStyleIdx="0" presStyleCnt="5"/>
      <dgm:spPr/>
    </dgm:pt>
    <dgm:pt modelId="{37B3A70C-156E-468A-9D04-0DD8F09E4B54}" type="pres">
      <dgm:prSet presAssocID="{EB7EE8BD-2C6C-4700-BDFA-5BAED44EF6A0}" presName="sibTrans" presStyleLbl="sibTrans2D1" presStyleIdx="0" presStyleCnt="0"/>
      <dgm:spPr/>
      <dgm:t>
        <a:bodyPr/>
        <a:lstStyle/>
        <a:p>
          <a:endParaRPr lang="es-EC"/>
        </a:p>
      </dgm:t>
    </dgm:pt>
    <dgm:pt modelId="{687445EF-288E-4514-A789-E200E09D8FAA}" type="pres">
      <dgm:prSet presAssocID="{F871EE8E-1BEC-4ABB-A804-9534D59ADEB5}" presName="compNode" presStyleCnt="0"/>
      <dgm:spPr/>
    </dgm:pt>
    <dgm:pt modelId="{32A10583-3C32-40CF-A1AE-F812BFBAC65F}" type="pres">
      <dgm:prSet presAssocID="{F871EE8E-1BEC-4ABB-A804-9534D59ADEB5}" presName="childRect" presStyleLbl="bgAcc1" presStyleIdx="1" presStyleCnt="5">
        <dgm:presLayoutVars>
          <dgm:bulletEnabled val="1"/>
        </dgm:presLayoutVars>
      </dgm:prSet>
      <dgm:spPr>
        <a:blipFill rotWithShape="0">
          <a:blip xmlns:r="http://schemas.openxmlformats.org/officeDocument/2006/relationships" r:embed="rId2"/>
          <a:stretch>
            <a:fillRect/>
          </a:stretch>
        </a:blipFill>
      </dgm:spPr>
    </dgm:pt>
    <dgm:pt modelId="{C418F49F-E099-47A1-A27E-4BAD0242E186}" type="pres">
      <dgm:prSet presAssocID="{F871EE8E-1BEC-4ABB-A804-9534D59ADEB5}" presName="parentText" presStyleLbl="node1" presStyleIdx="0" presStyleCnt="0">
        <dgm:presLayoutVars>
          <dgm:chMax val="0"/>
          <dgm:bulletEnabled val="1"/>
        </dgm:presLayoutVars>
      </dgm:prSet>
      <dgm:spPr/>
      <dgm:t>
        <a:bodyPr/>
        <a:lstStyle/>
        <a:p>
          <a:endParaRPr lang="es-EC"/>
        </a:p>
      </dgm:t>
    </dgm:pt>
    <dgm:pt modelId="{BFF55A47-FCE4-4664-86BA-A251DC3FBB5D}" type="pres">
      <dgm:prSet presAssocID="{F871EE8E-1BEC-4ABB-A804-9534D59ADEB5}" presName="parentRect" presStyleLbl="alignNode1" presStyleIdx="1" presStyleCnt="5"/>
      <dgm:spPr/>
      <dgm:t>
        <a:bodyPr/>
        <a:lstStyle/>
        <a:p>
          <a:endParaRPr lang="es-EC"/>
        </a:p>
      </dgm:t>
    </dgm:pt>
    <dgm:pt modelId="{83DE43D5-27B6-494D-8CC6-96A5FCAA15FB}" type="pres">
      <dgm:prSet presAssocID="{F871EE8E-1BEC-4ABB-A804-9534D59ADEB5}" presName="adorn" presStyleLbl="fgAccFollowNode1" presStyleIdx="1" presStyleCnt="5"/>
      <dgm:spPr/>
    </dgm:pt>
    <dgm:pt modelId="{BFF72482-2B1E-4326-BCCC-1AC28CF12FBC}" type="pres">
      <dgm:prSet presAssocID="{65739292-F955-4FF3-A514-9163F6ABF322}" presName="sibTrans" presStyleLbl="sibTrans2D1" presStyleIdx="0" presStyleCnt="0"/>
      <dgm:spPr/>
      <dgm:t>
        <a:bodyPr/>
        <a:lstStyle/>
        <a:p>
          <a:endParaRPr lang="es-EC"/>
        </a:p>
      </dgm:t>
    </dgm:pt>
    <dgm:pt modelId="{C9A33A46-5EC3-41AD-B9FE-66EE61AAC925}" type="pres">
      <dgm:prSet presAssocID="{C7303EFD-CB1A-423B-B681-73C4315CB14B}" presName="compNode" presStyleCnt="0"/>
      <dgm:spPr/>
    </dgm:pt>
    <dgm:pt modelId="{B58E4A09-BF10-4C76-AD24-7939E725613F}" type="pres">
      <dgm:prSet presAssocID="{C7303EFD-CB1A-423B-B681-73C4315CB14B}" presName="childRect" presStyleLbl="bgAcc1" presStyleIdx="2" presStyleCnt="5">
        <dgm:presLayoutVars>
          <dgm:bulletEnabled val="1"/>
        </dgm:presLayoutVars>
      </dgm:prSet>
      <dgm:spPr>
        <a:blipFill rotWithShape="0">
          <a:blip xmlns:r="http://schemas.openxmlformats.org/officeDocument/2006/relationships" r:embed="rId3"/>
          <a:stretch>
            <a:fillRect/>
          </a:stretch>
        </a:blipFill>
      </dgm:spPr>
    </dgm:pt>
    <dgm:pt modelId="{F3529698-DE9D-4370-BD50-FCDE5633D6A5}" type="pres">
      <dgm:prSet presAssocID="{C7303EFD-CB1A-423B-B681-73C4315CB14B}" presName="parentText" presStyleLbl="node1" presStyleIdx="0" presStyleCnt="0">
        <dgm:presLayoutVars>
          <dgm:chMax val="0"/>
          <dgm:bulletEnabled val="1"/>
        </dgm:presLayoutVars>
      </dgm:prSet>
      <dgm:spPr/>
      <dgm:t>
        <a:bodyPr/>
        <a:lstStyle/>
        <a:p>
          <a:endParaRPr lang="es-EC"/>
        </a:p>
      </dgm:t>
    </dgm:pt>
    <dgm:pt modelId="{8695D388-A1DE-4DA4-9163-63240A88351E}" type="pres">
      <dgm:prSet presAssocID="{C7303EFD-CB1A-423B-B681-73C4315CB14B}" presName="parentRect" presStyleLbl="alignNode1" presStyleIdx="2" presStyleCnt="5"/>
      <dgm:spPr/>
      <dgm:t>
        <a:bodyPr/>
        <a:lstStyle/>
        <a:p>
          <a:endParaRPr lang="es-EC"/>
        </a:p>
      </dgm:t>
    </dgm:pt>
    <dgm:pt modelId="{D0FA80A0-F5C1-42BE-98ED-6E2677D10194}" type="pres">
      <dgm:prSet presAssocID="{C7303EFD-CB1A-423B-B681-73C4315CB14B}" presName="adorn" presStyleLbl="fgAccFollowNode1" presStyleIdx="2" presStyleCnt="5"/>
      <dgm:spPr/>
    </dgm:pt>
    <dgm:pt modelId="{BEF0035B-AB15-43DD-A5F5-36F3162A49B2}" type="pres">
      <dgm:prSet presAssocID="{5F3F7B48-C516-4EFE-BECD-695EBF599C78}" presName="sibTrans" presStyleLbl="sibTrans2D1" presStyleIdx="0" presStyleCnt="0"/>
      <dgm:spPr/>
      <dgm:t>
        <a:bodyPr/>
        <a:lstStyle/>
        <a:p>
          <a:endParaRPr lang="es-EC"/>
        </a:p>
      </dgm:t>
    </dgm:pt>
    <dgm:pt modelId="{42B28728-4340-46CD-ABC0-C06D6CBD1168}" type="pres">
      <dgm:prSet presAssocID="{A77DDB42-F618-4965-ACD4-9C56B8BBA151}" presName="compNode" presStyleCnt="0"/>
      <dgm:spPr/>
    </dgm:pt>
    <dgm:pt modelId="{76200BE6-7A39-4A92-A2CA-F2E49E4AB0E4}" type="pres">
      <dgm:prSet presAssocID="{A77DDB42-F618-4965-ACD4-9C56B8BBA151}" presName="childRect" presStyleLbl="bgAcc1" presStyleIdx="3" presStyleCnt="5">
        <dgm:presLayoutVars>
          <dgm:bulletEnabled val="1"/>
        </dgm:presLayoutVars>
      </dgm:prSet>
      <dgm:spPr>
        <a:blipFill rotWithShape="0">
          <a:blip xmlns:r="http://schemas.openxmlformats.org/officeDocument/2006/relationships" r:embed="rId4"/>
          <a:stretch>
            <a:fillRect/>
          </a:stretch>
        </a:blipFill>
      </dgm:spPr>
    </dgm:pt>
    <dgm:pt modelId="{D573FEF8-6750-4C84-99CC-28D20A0FCBF3}" type="pres">
      <dgm:prSet presAssocID="{A77DDB42-F618-4965-ACD4-9C56B8BBA151}" presName="parentText" presStyleLbl="node1" presStyleIdx="0" presStyleCnt="0">
        <dgm:presLayoutVars>
          <dgm:chMax val="0"/>
          <dgm:bulletEnabled val="1"/>
        </dgm:presLayoutVars>
      </dgm:prSet>
      <dgm:spPr/>
      <dgm:t>
        <a:bodyPr/>
        <a:lstStyle/>
        <a:p>
          <a:endParaRPr lang="es-EC"/>
        </a:p>
      </dgm:t>
    </dgm:pt>
    <dgm:pt modelId="{B4F0637D-A2F2-4934-A312-9ED698445800}" type="pres">
      <dgm:prSet presAssocID="{A77DDB42-F618-4965-ACD4-9C56B8BBA151}" presName="parentRect" presStyleLbl="alignNode1" presStyleIdx="3" presStyleCnt="5"/>
      <dgm:spPr/>
      <dgm:t>
        <a:bodyPr/>
        <a:lstStyle/>
        <a:p>
          <a:endParaRPr lang="es-EC"/>
        </a:p>
      </dgm:t>
    </dgm:pt>
    <dgm:pt modelId="{01B74762-A5EF-4E70-9375-58E4DC8BF27B}" type="pres">
      <dgm:prSet presAssocID="{A77DDB42-F618-4965-ACD4-9C56B8BBA151}" presName="adorn" presStyleLbl="fgAccFollowNode1" presStyleIdx="3" presStyleCnt="5"/>
      <dgm:spPr/>
    </dgm:pt>
    <dgm:pt modelId="{8AF29511-CCAE-400E-A697-9B854BCFC3EA}" type="pres">
      <dgm:prSet presAssocID="{6E8508BD-BB6C-400F-BBE7-4F7B1DCC5709}" presName="sibTrans" presStyleLbl="sibTrans2D1" presStyleIdx="0" presStyleCnt="0"/>
      <dgm:spPr/>
      <dgm:t>
        <a:bodyPr/>
        <a:lstStyle/>
        <a:p>
          <a:endParaRPr lang="es-EC"/>
        </a:p>
      </dgm:t>
    </dgm:pt>
    <dgm:pt modelId="{74939576-5987-4A27-A4AF-856908C4672D}" type="pres">
      <dgm:prSet presAssocID="{4E69B6F8-A8A6-48D1-AC4D-45DB8BA7DBEA}" presName="compNode" presStyleCnt="0"/>
      <dgm:spPr/>
    </dgm:pt>
    <dgm:pt modelId="{73F9D21B-AAFF-4AEF-BD02-4E239504E98C}" type="pres">
      <dgm:prSet presAssocID="{4E69B6F8-A8A6-48D1-AC4D-45DB8BA7DBEA}" presName="childRect" presStyleLbl="bgAcc1" presStyleIdx="4" presStyleCnt="5">
        <dgm:presLayoutVars>
          <dgm:bulletEnabled val="1"/>
        </dgm:presLayoutVars>
      </dgm:prSet>
      <dgm:spPr>
        <a:blipFill rotWithShape="0">
          <a:blip xmlns:r="http://schemas.openxmlformats.org/officeDocument/2006/relationships" r:embed="rId5"/>
          <a:stretch>
            <a:fillRect/>
          </a:stretch>
        </a:blipFill>
      </dgm:spPr>
    </dgm:pt>
    <dgm:pt modelId="{14009192-5067-4CF5-803F-04FD513F1DA1}" type="pres">
      <dgm:prSet presAssocID="{4E69B6F8-A8A6-48D1-AC4D-45DB8BA7DBEA}" presName="parentText" presStyleLbl="node1" presStyleIdx="0" presStyleCnt="0">
        <dgm:presLayoutVars>
          <dgm:chMax val="0"/>
          <dgm:bulletEnabled val="1"/>
        </dgm:presLayoutVars>
      </dgm:prSet>
      <dgm:spPr/>
      <dgm:t>
        <a:bodyPr/>
        <a:lstStyle/>
        <a:p>
          <a:endParaRPr lang="es-EC"/>
        </a:p>
      </dgm:t>
    </dgm:pt>
    <dgm:pt modelId="{76ABB2EC-7202-45D6-8CA7-64979BE09724}" type="pres">
      <dgm:prSet presAssocID="{4E69B6F8-A8A6-48D1-AC4D-45DB8BA7DBEA}" presName="parentRect" presStyleLbl="alignNode1" presStyleIdx="4" presStyleCnt="5"/>
      <dgm:spPr/>
      <dgm:t>
        <a:bodyPr/>
        <a:lstStyle/>
        <a:p>
          <a:endParaRPr lang="es-EC"/>
        </a:p>
      </dgm:t>
    </dgm:pt>
    <dgm:pt modelId="{2824FA3A-6D26-49C9-9673-27F671335E9A}" type="pres">
      <dgm:prSet presAssocID="{4E69B6F8-A8A6-48D1-AC4D-45DB8BA7DBEA}" presName="adorn" presStyleLbl="fgAccFollowNode1" presStyleIdx="4" presStyleCnt="5"/>
      <dgm:spPr/>
    </dgm:pt>
  </dgm:ptLst>
  <dgm:cxnLst>
    <dgm:cxn modelId="{D898FCB4-9957-440C-9B39-4A6C84B1B169}" type="presOf" srcId="{A77DDB42-F618-4965-ACD4-9C56B8BBA151}" destId="{B4F0637D-A2F2-4934-A312-9ED698445800}" srcOrd="1" destOrd="0" presId="urn:microsoft.com/office/officeart/2005/8/layout/bList2"/>
    <dgm:cxn modelId="{907FA09E-BADD-4FEF-9784-DAFC2B36E43E}" srcId="{65E20B06-4ECB-4FB2-803F-A96CACDD70BD}" destId="{A77DDB42-F618-4965-ACD4-9C56B8BBA151}" srcOrd="3" destOrd="0" parTransId="{449366CE-0813-4B80-B0E6-C9B75C1A9650}" sibTransId="{6E8508BD-BB6C-400F-BBE7-4F7B1DCC5709}"/>
    <dgm:cxn modelId="{A68CDF70-1983-42F7-BC17-08C6106D8A3D}" type="presOf" srcId="{4E69B6F8-A8A6-48D1-AC4D-45DB8BA7DBEA}" destId="{76ABB2EC-7202-45D6-8CA7-64979BE09724}" srcOrd="1" destOrd="0" presId="urn:microsoft.com/office/officeart/2005/8/layout/bList2"/>
    <dgm:cxn modelId="{46C9E082-5203-4128-A4E0-C00DE5367FB4}" type="presOf" srcId="{F871EE8E-1BEC-4ABB-A804-9534D59ADEB5}" destId="{BFF55A47-FCE4-4664-86BA-A251DC3FBB5D}" srcOrd="1" destOrd="0" presId="urn:microsoft.com/office/officeart/2005/8/layout/bList2"/>
    <dgm:cxn modelId="{212F9AD4-A87E-4B6A-A3FC-832755A24787}" type="presOf" srcId="{EB7EE8BD-2C6C-4700-BDFA-5BAED44EF6A0}" destId="{37B3A70C-156E-468A-9D04-0DD8F09E4B54}" srcOrd="0" destOrd="0" presId="urn:microsoft.com/office/officeart/2005/8/layout/bList2"/>
    <dgm:cxn modelId="{B82BFABE-4CA1-4F51-862C-27E313A03943}" type="presOf" srcId="{6E8508BD-BB6C-400F-BBE7-4F7B1DCC5709}" destId="{8AF29511-CCAE-400E-A697-9B854BCFC3EA}" srcOrd="0" destOrd="0" presId="urn:microsoft.com/office/officeart/2005/8/layout/bList2"/>
    <dgm:cxn modelId="{18666A08-0FA6-42D2-80B2-12B97EE4C50A}" type="presOf" srcId="{706616D0-D2BE-4F3A-956E-FEC3E2D3F012}" destId="{3A76BC0C-BF9A-4C97-8824-A4F67C4D505A}" srcOrd="0" destOrd="0" presId="urn:microsoft.com/office/officeart/2005/8/layout/bList2"/>
    <dgm:cxn modelId="{40801A81-75E3-4E99-B87B-046023CA545E}" type="presOf" srcId="{5F3F7B48-C516-4EFE-BECD-695EBF599C78}" destId="{BEF0035B-AB15-43DD-A5F5-36F3162A49B2}" srcOrd="0" destOrd="0" presId="urn:microsoft.com/office/officeart/2005/8/layout/bList2"/>
    <dgm:cxn modelId="{5431AEEC-8E0B-494F-ADEA-62DCA5D065FA}" srcId="{65E20B06-4ECB-4FB2-803F-A96CACDD70BD}" destId="{C7303EFD-CB1A-423B-B681-73C4315CB14B}" srcOrd="2" destOrd="0" parTransId="{189CDA26-FF93-454F-AE4A-026E19DA6B25}" sibTransId="{5F3F7B48-C516-4EFE-BECD-695EBF599C78}"/>
    <dgm:cxn modelId="{B3C68AA0-AF04-441C-97E1-C1DD082F8E24}" srcId="{65E20B06-4ECB-4FB2-803F-A96CACDD70BD}" destId="{F871EE8E-1BEC-4ABB-A804-9534D59ADEB5}" srcOrd="1" destOrd="0" parTransId="{7A1A58AA-99CE-4A27-BE57-E6C6274F370E}" sibTransId="{65739292-F955-4FF3-A514-9163F6ABF322}"/>
    <dgm:cxn modelId="{4DA4C3B4-15FA-4CFF-A441-2B779A99E1C8}" srcId="{65E20B06-4ECB-4FB2-803F-A96CACDD70BD}" destId="{706616D0-D2BE-4F3A-956E-FEC3E2D3F012}" srcOrd="0" destOrd="0" parTransId="{00F4723C-4C97-4D1F-BE83-8C9C458FBEB8}" sibTransId="{EB7EE8BD-2C6C-4700-BDFA-5BAED44EF6A0}"/>
    <dgm:cxn modelId="{E0712CDA-2A27-49C1-8343-B5C5BEC9B67B}" type="presOf" srcId="{65E20B06-4ECB-4FB2-803F-A96CACDD70BD}" destId="{57C0D5E9-5CA8-4DDA-AE19-14638A5305AA}" srcOrd="0" destOrd="0" presId="urn:microsoft.com/office/officeart/2005/8/layout/bList2"/>
    <dgm:cxn modelId="{36993D94-2AA3-40E4-8526-AA27375A0AAF}" type="presOf" srcId="{4E69B6F8-A8A6-48D1-AC4D-45DB8BA7DBEA}" destId="{14009192-5067-4CF5-803F-04FD513F1DA1}" srcOrd="0" destOrd="0" presId="urn:microsoft.com/office/officeart/2005/8/layout/bList2"/>
    <dgm:cxn modelId="{A1685011-4255-4920-8F87-4CF4A08606D0}" type="presOf" srcId="{C7303EFD-CB1A-423B-B681-73C4315CB14B}" destId="{F3529698-DE9D-4370-BD50-FCDE5633D6A5}" srcOrd="0" destOrd="0" presId="urn:microsoft.com/office/officeart/2005/8/layout/bList2"/>
    <dgm:cxn modelId="{437C4114-6400-4BE8-8867-1FFE70129D03}" type="presOf" srcId="{F871EE8E-1BEC-4ABB-A804-9534D59ADEB5}" destId="{C418F49F-E099-47A1-A27E-4BAD0242E186}" srcOrd="0" destOrd="0" presId="urn:microsoft.com/office/officeart/2005/8/layout/bList2"/>
    <dgm:cxn modelId="{3A729C44-0FEB-45A3-B251-39B6113E5805}" type="presOf" srcId="{A77DDB42-F618-4965-ACD4-9C56B8BBA151}" destId="{D573FEF8-6750-4C84-99CC-28D20A0FCBF3}" srcOrd="0" destOrd="0" presId="urn:microsoft.com/office/officeart/2005/8/layout/bList2"/>
    <dgm:cxn modelId="{888A4161-35B1-4512-BAB2-42F463CAF710}" srcId="{65E20B06-4ECB-4FB2-803F-A96CACDD70BD}" destId="{4E69B6F8-A8A6-48D1-AC4D-45DB8BA7DBEA}" srcOrd="4" destOrd="0" parTransId="{53C31FAD-2491-4D19-93F2-DD71B00A1ACE}" sibTransId="{F295E86E-2A1A-43C4-8B55-6CCD1E6105FA}"/>
    <dgm:cxn modelId="{7681EDEA-C0ED-4F08-A8BB-2CDD8F7CEA82}" type="presOf" srcId="{706616D0-D2BE-4F3A-956E-FEC3E2D3F012}" destId="{C86C4DD3-F382-4C50-93F0-4A706A837342}" srcOrd="1" destOrd="0" presId="urn:microsoft.com/office/officeart/2005/8/layout/bList2"/>
    <dgm:cxn modelId="{78A59377-89B6-4C79-BF15-E06D553F3D75}" type="presOf" srcId="{65739292-F955-4FF3-A514-9163F6ABF322}" destId="{BFF72482-2B1E-4326-BCCC-1AC28CF12FBC}" srcOrd="0" destOrd="0" presId="urn:microsoft.com/office/officeart/2005/8/layout/bList2"/>
    <dgm:cxn modelId="{8C0B4FE6-13A8-4AC4-8270-35C8B383B055}" type="presOf" srcId="{C7303EFD-CB1A-423B-B681-73C4315CB14B}" destId="{8695D388-A1DE-4DA4-9163-63240A88351E}" srcOrd="1" destOrd="0" presId="urn:microsoft.com/office/officeart/2005/8/layout/bList2"/>
    <dgm:cxn modelId="{B75D89B0-DF21-41A2-9B9D-E17C4047AC49}" type="presParOf" srcId="{57C0D5E9-5CA8-4DDA-AE19-14638A5305AA}" destId="{30CAAF13-EDAD-4F6F-BF43-DCA4CA760160}" srcOrd="0" destOrd="0" presId="urn:microsoft.com/office/officeart/2005/8/layout/bList2"/>
    <dgm:cxn modelId="{0CBC137E-87EB-4941-8A81-55D9CB71C406}" type="presParOf" srcId="{30CAAF13-EDAD-4F6F-BF43-DCA4CA760160}" destId="{B7C547E9-7ABF-4FB4-A7D5-8D80368792D5}" srcOrd="0" destOrd="0" presId="urn:microsoft.com/office/officeart/2005/8/layout/bList2"/>
    <dgm:cxn modelId="{B90175C2-2B2C-401B-9077-6D4FE1E287A4}" type="presParOf" srcId="{30CAAF13-EDAD-4F6F-BF43-DCA4CA760160}" destId="{3A76BC0C-BF9A-4C97-8824-A4F67C4D505A}" srcOrd="1" destOrd="0" presId="urn:microsoft.com/office/officeart/2005/8/layout/bList2"/>
    <dgm:cxn modelId="{C2F91B86-5988-41BF-9CD9-0580A4171F98}" type="presParOf" srcId="{30CAAF13-EDAD-4F6F-BF43-DCA4CA760160}" destId="{C86C4DD3-F382-4C50-93F0-4A706A837342}" srcOrd="2" destOrd="0" presId="urn:microsoft.com/office/officeart/2005/8/layout/bList2"/>
    <dgm:cxn modelId="{1B7617CF-C0BA-4636-BF61-BDD8072E421F}" type="presParOf" srcId="{30CAAF13-EDAD-4F6F-BF43-DCA4CA760160}" destId="{969393E6-3F13-4756-849D-BC7A6AFED357}" srcOrd="3" destOrd="0" presId="urn:microsoft.com/office/officeart/2005/8/layout/bList2"/>
    <dgm:cxn modelId="{4B2D4D33-8301-4E64-BE06-489546B2F30A}" type="presParOf" srcId="{57C0D5E9-5CA8-4DDA-AE19-14638A5305AA}" destId="{37B3A70C-156E-468A-9D04-0DD8F09E4B54}" srcOrd="1" destOrd="0" presId="urn:microsoft.com/office/officeart/2005/8/layout/bList2"/>
    <dgm:cxn modelId="{8A8C0702-D409-4E39-806D-104F121D5B9F}" type="presParOf" srcId="{57C0D5E9-5CA8-4DDA-AE19-14638A5305AA}" destId="{687445EF-288E-4514-A789-E200E09D8FAA}" srcOrd="2" destOrd="0" presId="urn:microsoft.com/office/officeart/2005/8/layout/bList2"/>
    <dgm:cxn modelId="{B97DF137-122C-40B8-9AFB-107E7130F8FC}" type="presParOf" srcId="{687445EF-288E-4514-A789-E200E09D8FAA}" destId="{32A10583-3C32-40CF-A1AE-F812BFBAC65F}" srcOrd="0" destOrd="0" presId="urn:microsoft.com/office/officeart/2005/8/layout/bList2"/>
    <dgm:cxn modelId="{C22585D6-66AD-4DA9-B17A-02C339429874}" type="presParOf" srcId="{687445EF-288E-4514-A789-E200E09D8FAA}" destId="{C418F49F-E099-47A1-A27E-4BAD0242E186}" srcOrd="1" destOrd="0" presId="urn:microsoft.com/office/officeart/2005/8/layout/bList2"/>
    <dgm:cxn modelId="{A79221A7-A621-4F3C-98CC-548CC50767BF}" type="presParOf" srcId="{687445EF-288E-4514-A789-E200E09D8FAA}" destId="{BFF55A47-FCE4-4664-86BA-A251DC3FBB5D}" srcOrd="2" destOrd="0" presId="urn:microsoft.com/office/officeart/2005/8/layout/bList2"/>
    <dgm:cxn modelId="{931B033A-DFF5-41F8-AA1B-786C635C1D9B}" type="presParOf" srcId="{687445EF-288E-4514-A789-E200E09D8FAA}" destId="{83DE43D5-27B6-494D-8CC6-96A5FCAA15FB}" srcOrd="3" destOrd="0" presId="urn:microsoft.com/office/officeart/2005/8/layout/bList2"/>
    <dgm:cxn modelId="{7B4DE8F6-99A9-4343-8CA7-CDD04D793310}" type="presParOf" srcId="{57C0D5E9-5CA8-4DDA-AE19-14638A5305AA}" destId="{BFF72482-2B1E-4326-BCCC-1AC28CF12FBC}" srcOrd="3" destOrd="0" presId="urn:microsoft.com/office/officeart/2005/8/layout/bList2"/>
    <dgm:cxn modelId="{FFE2C06D-8ACF-4786-A30D-A54348BF710E}" type="presParOf" srcId="{57C0D5E9-5CA8-4DDA-AE19-14638A5305AA}" destId="{C9A33A46-5EC3-41AD-B9FE-66EE61AAC925}" srcOrd="4" destOrd="0" presId="urn:microsoft.com/office/officeart/2005/8/layout/bList2"/>
    <dgm:cxn modelId="{6E713A94-CEC8-4E0E-98BB-72A10049020B}" type="presParOf" srcId="{C9A33A46-5EC3-41AD-B9FE-66EE61AAC925}" destId="{B58E4A09-BF10-4C76-AD24-7939E725613F}" srcOrd="0" destOrd="0" presId="urn:microsoft.com/office/officeart/2005/8/layout/bList2"/>
    <dgm:cxn modelId="{E9955573-DDF1-4D8F-ABD5-1842DA7721E2}" type="presParOf" srcId="{C9A33A46-5EC3-41AD-B9FE-66EE61AAC925}" destId="{F3529698-DE9D-4370-BD50-FCDE5633D6A5}" srcOrd="1" destOrd="0" presId="urn:microsoft.com/office/officeart/2005/8/layout/bList2"/>
    <dgm:cxn modelId="{5AB85CBD-6694-4BBA-90C0-9F440C245199}" type="presParOf" srcId="{C9A33A46-5EC3-41AD-B9FE-66EE61AAC925}" destId="{8695D388-A1DE-4DA4-9163-63240A88351E}" srcOrd="2" destOrd="0" presId="urn:microsoft.com/office/officeart/2005/8/layout/bList2"/>
    <dgm:cxn modelId="{9E3E0163-5FFF-45C9-B56D-84E414A08501}" type="presParOf" srcId="{C9A33A46-5EC3-41AD-B9FE-66EE61AAC925}" destId="{D0FA80A0-F5C1-42BE-98ED-6E2677D10194}" srcOrd="3" destOrd="0" presId="urn:microsoft.com/office/officeart/2005/8/layout/bList2"/>
    <dgm:cxn modelId="{80F0419A-333B-4DFC-8928-DAD5574FE3AF}" type="presParOf" srcId="{57C0D5E9-5CA8-4DDA-AE19-14638A5305AA}" destId="{BEF0035B-AB15-43DD-A5F5-36F3162A49B2}" srcOrd="5" destOrd="0" presId="urn:microsoft.com/office/officeart/2005/8/layout/bList2"/>
    <dgm:cxn modelId="{93A14507-F0D1-4943-ACD0-739DBB1A61D8}" type="presParOf" srcId="{57C0D5E9-5CA8-4DDA-AE19-14638A5305AA}" destId="{42B28728-4340-46CD-ABC0-C06D6CBD1168}" srcOrd="6" destOrd="0" presId="urn:microsoft.com/office/officeart/2005/8/layout/bList2"/>
    <dgm:cxn modelId="{DF9E0D53-2506-4361-B62F-003EDB725A78}" type="presParOf" srcId="{42B28728-4340-46CD-ABC0-C06D6CBD1168}" destId="{76200BE6-7A39-4A92-A2CA-F2E49E4AB0E4}" srcOrd="0" destOrd="0" presId="urn:microsoft.com/office/officeart/2005/8/layout/bList2"/>
    <dgm:cxn modelId="{F0383CF4-2598-4904-ACE8-04EF5DE5BF60}" type="presParOf" srcId="{42B28728-4340-46CD-ABC0-C06D6CBD1168}" destId="{D573FEF8-6750-4C84-99CC-28D20A0FCBF3}" srcOrd="1" destOrd="0" presId="urn:microsoft.com/office/officeart/2005/8/layout/bList2"/>
    <dgm:cxn modelId="{CE98D592-0B38-45A4-82ED-7E891C83482F}" type="presParOf" srcId="{42B28728-4340-46CD-ABC0-C06D6CBD1168}" destId="{B4F0637D-A2F2-4934-A312-9ED698445800}" srcOrd="2" destOrd="0" presId="urn:microsoft.com/office/officeart/2005/8/layout/bList2"/>
    <dgm:cxn modelId="{E0FE061D-117C-4565-867C-B2D22240D108}" type="presParOf" srcId="{42B28728-4340-46CD-ABC0-C06D6CBD1168}" destId="{01B74762-A5EF-4E70-9375-58E4DC8BF27B}" srcOrd="3" destOrd="0" presId="urn:microsoft.com/office/officeart/2005/8/layout/bList2"/>
    <dgm:cxn modelId="{8014EF37-5803-414C-92CF-8DDE6F594ECA}" type="presParOf" srcId="{57C0D5E9-5CA8-4DDA-AE19-14638A5305AA}" destId="{8AF29511-CCAE-400E-A697-9B854BCFC3EA}" srcOrd="7" destOrd="0" presId="urn:microsoft.com/office/officeart/2005/8/layout/bList2"/>
    <dgm:cxn modelId="{B8F4E190-D76A-4980-9161-3AB4416B1942}" type="presParOf" srcId="{57C0D5E9-5CA8-4DDA-AE19-14638A5305AA}" destId="{74939576-5987-4A27-A4AF-856908C4672D}" srcOrd="8" destOrd="0" presId="urn:microsoft.com/office/officeart/2005/8/layout/bList2"/>
    <dgm:cxn modelId="{B08CAEBD-2248-40D8-B345-A10817DAD32B}" type="presParOf" srcId="{74939576-5987-4A27-A4AF-856908C4672D}" destId="{73F9D21B-AAFF-4AEF-BD02-4E239504E98C}" srcOrd="0" destOrd="0" presId="urn:microsoft.com/office/officeart/2005/8/layout/bList2"/>
    <dgm:cxn modelId="{7C98AC1C-7A3C-440B-94E4-0FD7945E4D06}" type="presParOf" srcId="{74939576-5987-4A27-A4AF-856908C4672D}" destId="{14009192-5067-4CF5-803F-04FD513F1DA1}" srcOrd="1" destOrd="0" presId="urn:microsoft.com/office/officeart/2005/8/layout/bList2"/>
    <dgm:cxn modelId="{52AF3047-33EE-4E26-9EB7-CD070697D65F}" type="presParOf" srcId="{74939576-5987-4A27-A4AF-856908C4672D}" destId="{76ABB2EC-7202-45D6-8CA7-64979BE09724}" srcOrd="2" destOrd="0" presId="urn:microsoft.com/office/officeart/2005/8/layout/bList2"/>
    <dgm:cxn modelId="{C08F79D3-B9D5-4F97-A29F-5E4D615B6F2B}" type="presParOf" srcId="{74939576-5987-4A27-A4AF-856908C4672D}" destId="{2824FA3A-6D26-49C9-9673-27F671335E9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8949CB-0910-492C-9E7D-E137B5A668E1}"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EC"/>
        </a:p>
      </dgm:t>
    </dgm:pt>
    <dgm:pt modelId="{D9DC544E-686B-4E65-A981-2BE5A06AEE28}">
      <dgm:prSet phldrT="[Text]" custT="1"/>
      <dgm:spPr/>
      <dgm:t>
        <a:bodyPr/>
        <a:lstStyle/>
        <a:p>
          <a:r>
            <a:rPr lang="es-EC" sz="1600" b="0" dirty="0" smtClean="0"/>
            <a:t>1. Análisis histórico de la empresa y del sector</a:t>
          </a:r>
          <a:endParaRPr lang="es-EC" sz="1600" b="0" dirty="0"/>
        </a:p>
      </dgm:t>
    </dgm:pt>
    <dgm:pt modelId="{BE503187-C7EC-4F6C-B22F-9E11763FC648}" type="parTrans" cxnId="{C3BF64BD-D3D0-479B-8AA2-62A677246145}">
      <dgm:prSet/>
      <dgm:spPr/>
      <dgm:t>
        <a:bodyPr/>
        <a:lstStyle/>
        <a:p>
          <a:endParaRPr lang="es-EC" sz="1600" b="0"/>
        </a:p>
      </dgm:t>
    </dgm:pt>
    <dgm:pt modelId="{C350E7EF-5896-453C-9A7C-21E4919F6DBB}" type="sibTrans" cxnId="{C3BF64BD-D3D0-479B-8AA2-62A677246145}">
      <dgm:prSet/>
      <dgm:spPr/>
      <dgm:t>
        <a:bodyPr/>
        <a:lstStyle/>
        <a:p>
          <a:endParaRPr lang="es-EC" sz="1600" b="0"/>
        </a:p>
      </dgm:t>
    </dgm:pt>
    <dgm:pt modelId="{7D2FB511-56B7-41FB-BA38-07C6E7F45D3F}">
      <dgm:prSet phldrT="[Text]" custT="1"/>
      <dgm:spPr/>
      <dgm:t>
        <a:bodyPr/>
        <a:lstStyle/>
        <a:p>
          <a:r>
            <a:rPr lang="es-ES" sz="1600" b="0" dirty="0" smtClean="0"/>
            <a:t>A. Análisis financiero</a:t>
          </a:r>
          <a:endParaRPr lang="es-EC" sz="1600" b="0" dirty="0"/>
        </a:p>
      </dgm:t>
    </dgm:pt>
    <dgm:pt modelId="{8E28A092-A0CE-4901-94D0-5DBA7F3DA49C}" type="parTrans" cxnId="{E83EF37A-5087-4913-BB44-7AF92E7718F2}">
      <dgm:prSet/>
      <dgm:spPr/>
      <dgm:t>
        <a:bodyPr/>
        <a:lstStyle/>
        <a:p>
          <a:endParaRPr lang="es-EC" sz="1600" b="0"/>
        </a:p>
      </dgm:t>
    </dgm:pt>
    <dgm:pt modelId="{6B2F25C7-AFC2-4427-B7DB-92596DD2232C}" type="sibTrans" cxnId="{E83EF37A-5087-4913-BB44-7AF92E7718F2}">
      <dgm:prSet/>
      <dgm:spPr/>
      <dgm:t>
        <a:bodyPr/>
        <a:lstStyle/>
        <a:p>
          <a:endParaRPr lang="es-EC" sz="1600" b="0"/>
        </a:p>
      </dgm:t>
    </dgm:pt>
    <dgm:pt modelId="{1F5B28B2-29FF-4C68-B51D-A68A29F1EDE9}">
      <dgm:prSet phldrT="[Text]" custT="1"/>
      <dgm:spPr/>
      <dgm:t>
        <a:bodyPr/>
        <a:lstStyle/>
        <a:p>
          <a:r>
            <a:rPr lang="es-ES" sz="1600" b="0" dirty="0" smtClean="0"/>
            <a:t>B. Análisis estratégico competitivo</a:t>
          </a:r>
          <a:endParaRPr lang="es-EC" sz="1600" b="0" dirty="0"/>
        </a:p>
      </dgm:t>
    </dgm:pt>
    <dgm:pt modelId="{A201E89C-6657-40F3-AD79-7635DF86951C}" type="parTrans" cxnId="{EC74DE52-23AD-4FD4-B4A1-FCC419703AED}">
      <dgm:prSet/>
      <dgm:spPr/>
      <dgm:t>
        <a:bodyPr/>
        <a:lstStyle/>
        <a:p>
          <a:endParaRPr lang="es-EC" sz="1600" b="0"/>
        </a:p>
      </dgm:t>
    </dgm:pt>
    <dgm:pt modelId="{A5C7674B-3161-432D-A347-1D19BEF4B261}" type="sibTrans" cxnId="{EC74DE52-23AD-4FD4-B4A1-FCC419703AED}">
      <dgm:prSet/>
      <dgm:spPr/>
      <dgm:t>
        <a:bodyPr/>
        <a:lstStyle/>
        <a:p>
          <a:endParaRPr lang="es-EC" sz="1600" b="0"/>
        </a:p>
      </dgm:t>
    </dgm:pt>
    <dgm:pt modelId="{56720016-ACD1-44AF-A4FE-75452BD9B8E3}">
      <dgm:prSet phldrT="[Text]" custT="1"/>
      <dgm:spPr/>
      <dgm:t>
        <a:bodyPr/>
        <a:lstStyle/>
        <a:p>
          <a:r>
            <a:rPr lang="es-ES" sz="1600" b="0" dirty="0" smtClean="0"/>
            <a:t>2. Proyecciones de los flujos futuros</a:t>
          </a:r>
          <a:endParaRPr lang="es-EC" sz="1600" b="0" dirty="0"/>
        </a:p>
      </dgm:t>
    </dgm:pt>
    <dgm:pt modelId="{FCC61965-823C-46DF-9CD0-C176935BAE2D}" type="parTrans" cxnId="{B5E38C95-C127-48E0-AF37-F1F299691716}">
      <dgm:prSet/>
      <dgm:spPr/>
      <dgm:t>
        <a:bodyPr/>
        <a:lstStyle/>
        <a:p>
          <a:endParaRPr lang="es-EC" sz="1600" b="0"/>
        </a:p>
      </dgm:t>
    </dgm:pt>
    <dgm:pt modelId="{93DAFEFE-66C2-4804-B467-D5FB556D0BD9}" type="sibTrans" cxnId="{B5E38C95-C127-48E0-AF37-F1F299691716}">
      <dgm:prSet/>
      <dgm:spPr/>
      <dgm:t>
        <a:bodyPr/>
        <a:lstStyle/>
        <a:p>
          <a:endParaRPr lang="es-EC" sz="1600" b="0"/>
        </a:p>
      </dgm:t>
    </dgm:pt>
    <dgm:pt modelId="{EE2FDD77-1E40-481D-88F0-2F7DAB5C861F}">
      <dgm:prSet phldrT="[Text]" custT="1"/>
      <dgm:spPr/>
      <dgm:t>
        <a:bodyPr/>
        <a:lstStyle/>
        <a:p>
          <a:r>
            <a:rPr lang="es-ES" sz="1600" b="0" dirty="0" smtClean="0"/>
            <a:t>A. Previsiones financieras</a:t>
          </a:r>
          <a:endParaRPr lang="es-EC" sz="1600" b="0" dirty="0"/>
        </a:p>
      </dgm:t>
    </dgm:pt>
    <dgm:pt modelId="{5850DA2A-93FC-454D-8343-EFBB8773D7E6}" type="parTrans" cxnId="{A17B63C9-F30C-434C-9351-3A0AF4D5148C}">
      <dgm:prSet/>
      <dgm:spPr/>
      <dgm:t>
        <a:bodyPr/>
        <a:lstStyle/>
        <a:p>
          <a:endParaRPr lang="es-EC" sz="1600" b="0"/>
        </a:p>
      </dgm:t>
    </dgm:pt>
    <dgm:pt modelId="{E962F7E5-5969-4097-9394-34C11346D5EB}" type="sibTrans" cxnId="{A17B63C9-F30C-434C-9351-3A0AF4D5148C}">
      <dgm:prSet/>
      <dgm:spPr/>
      <dgm:t>
        <a:bodyPr/>
        <a:lstStyle/>
        <a:p>
          <a:endParaRPr lang="es-EC" sz="1600" b="0"/>
        </a:p>
      </dgm:t>
    </dgm:pt>
    <dgm:pt modelId="{928BCA99-F062-411B-BDF6-805D456DB282}">
      <dgm:prSet phldrT="[Text]" custT="1"/>
      <dgm:spPr/>
      <dgm:t>
        <a:bodyPr/>
        <a:lstStyle/>
        <a:p>
          <a:r>
            <a:rPr lang="es-ES" sz="1600" b="0" dirty="0" smtClean="0"/>
            <a:t>C. Consistencia de las previsiones de flujos</a:t>
          </a:r>
          <a:endParaRPr lang="es-EC" sz="1600" b="0" dirty="0"/>
        </a:p>
      </dgm:t>
    </dgm:pt>
    <dgm:pt modelId="{F75738CE-346C-4B9C-97F0-6BD5BBC86B7B}" type="parTrans" cxnId="{B9DA5B74-1827-47A1-90B2-0B7130CDD44D}">
      <dgm:prSet/>
      <dgm:spPr/>
      <dgm:t>
        <a:bodyPr/>
        <a:lstStyle/>
        <a:p>
          <a:endParaRPr lang="es-EC" sz="1600" b="0"/>
        </a:p>
      </dgm:t>
    </dgm:pt>
    <dgm:pt modelId="{B73C5920-0625-41B5-99C7-7DD6F1BE95D2}" type="sibTrans" cxnId="{B9DA5B74-1827-47A1-90B2-0B7130CDD44D}">
      <dgm:prSet/>
      <dgm:spPr/>
      <dgm:t>
        <a:bodyPr/>
        <a:lstStyle/>
        <a:p>
          <a:endParaRPr lang="es-EC" sz="1600" b="0"/>
        </a:p>
      </dgm:t>
    </dgm:pt>
    <dgm:pt modelId="{96FF6E18-B33C-4815-B029-098A5202A52D}">
      <dgm:prSet phldrT="[Text]" custT="1"/>
      <dgm:spPr/>
      <dgm:t>
        <a:bodyPr/>
        <a:lstStyle/>
        <a:p>
          <a:r>
            <a:rPr lang="es-ES" sz="1600" b="0" dirty="0" smtClean="0"/>
            <a:t>3. Determinación del coste (rentabilidad exigida) de los recursos</a:t>
          </a:r>
          <a:endParaRPr lang="es-EC" sz="1600" b="0" dirty="0"/>
        </a:p>
      </dgm:t>
    </dgm:pt>
    <dgm:pt modelId="{C34994DE-1E4C-4BDE-8892-A3680E2DCCA4}" type="parTrans" cxnId="{E4ADCAD5-4145-4900-AD96-78C0B4BA0666}">
      <dgm:prSet/>
      <dgm:spPr/>
      <dgm:t>
        <a:bodyPr/>
        <a:lstStyle/>
        <a:p>
          <a:endParaRPr lang="es-EC" sz="1600" b="0"/>
        </a:p>
      </dgm:t>
    </dgm:pt>
    <dgm:pt modelId="{64E34753-69E5-43B7-87C1-7169D243B4BD}" type="sibTrans" cxnId="{E4ADCAD5-4145-4900-AD96-78C0B4BA0666}">
      <dgm:prSet/>
      <dgm:spPr/>
      <dgm:t>
        <a:bodyPr/>
        <a:lstStyle/>
        <a:p>
          <a:endParaRPr lang="es-EC" sz="1600" b="0"/>
        </a:p>
      </dgm:t>
    </dgm:pt>
    <dgm:pt modelId="{019314EB-672D-401B-92A4-29E5E597480B}">
      <dgm:prSet custT="1"/>
      <dgm:spPr/>
      <dgm:t>
        <a:bodyPr/>
        <a:lstStyle/>
        <a:p>
          <a:r>
            <a:rPr lang="es-ES" sz="1600" b="0" dirty="0" smtClean="0"/>
            <a:t>B. Previsiones estratégicas y competitivas</a:t>
          </a:r>
          <a:endParaRPr lang="es-EC" sz="1600" b="0" dirty="0"/>
        </a:p>
      </dgm:t>
    </dgm:pt>
    <dgm:pt modelId="{3E5E6828-F71E-4584-97E9-9BE107BE76E0}" type="parTrans" cxnId="{7B7FABC3-33DE-4E14-93D3-9ADC7DF41DD7}">
      <dgm:prSet/>
      <dgm:spPr/>
      <dgm:t>
        <a:bodyPr/>
        <a:lstStyle/>
        <a:p>
          <a:endParaRPr lang="es-EC" sz="1600" b="0"/>
        </a:p>
      </dgm:t>
    </dgm:pt>
    <dgm:pt modelId="{F239BCBD-64D8-403C-93C7-0FB4CE5946CC}" type="sibTrans" cxnId="{7B7FABC3-33DE-4E14-93D3-9ADC7DF41DD7}">
      <dgm:prSet/>
      <dgm:spPr/>
      <dgm:t>
        <a:bodyPr/>
        <a:lstStyle/>
        <a:p>
          <a:endParaRPr lang="es-EC" sz="1600" b="0"/>
        </a:p>
      </dgm:t>
    </dgm:pt>
    <dgm:pt modelId="{467E6096-9D75-4360-AB14-800CC3C0BBD7}">
      <dgm:prSet phldrT="[Text]" custT="1"/>
      <dgm:spPr/>
      <dgm:t>
        <a:bodyPr/>
        <a:lstStyle/>
        <a:p>
          <a:r>
            <a:rPr lang="es-ES" sz="1600" b="0" dirty="0" smtClean="0"/>
            <a:t>4. Actualización de los flujos futuros</a:t>
          </a:r>
          <a:endParaRPr lang="es-EC" sz="1600" b="0" dirty="0"/>
        </a:p>
      </dgm:t>
    </dgm:pt>
    <dgm:pt modelId="{6D7BE2F6-FA1F-42AB-8C74-C010EB9909C0}" type="parTrans" cxnId="{ED158E58-32D5-43E0-B778-AB8F4E32B38F}">
      <dgm:prSet/>
      <dgm:spPr/>
      <dgm:t>
        <a:bodyPr/>
        <a:lstStyle/>
        <a:p>
          <a:endParaRPr lang="es-EC" sz="1600" b="0"/>
        </a:p>
      </dgm:t>
    </dgm:pt>
    <dgm:pt modelId="{FB151D95-F012-4FC0-A9E6-FB5521FD13CD}" type="sibTrans" cxnId="{ED158E58-32D5-43E0-B778-AB8F4E32B38F}">
      <dgm:prSet/>
      <dgm:spPr/>
      <dgm:t>
        <a:bodyPr/>
        <a:lstStyle/>
        <a:p>
          <a:endParaRPr lang="es-EC" sz="1600" b="0"/>
        </a:p>
      </dgm:t>
    </dgm:pt>
    <dgm:pt modelId="{43A94208-8E1D-48B6-AAA3-9012DD6BE001}">
      <dgm:prSet phldrT="[Text]" custT="1"/>
      <dgm:spPr/>
      <dgm:t>
        <a:bodyPr/>
        <a:lstStyle/>
        <a:p>
          <a:r>
            <a:rPr lang="es-ES" sz="1600" b="0" dirty="0" smtClean="0"/>
            <a:t>5. Interpretación de resultados</a:t>
          </a:r>
          <a:endParaRPr lang="es-EC" sz="1600" b="0" dirty="0"/>
        </a:p>
      </dgm:t>
    </dgm:pt>
    <dgm:pt modelId="{7BFF2E67-C785-4807-9D1C-8C655729FFF1}" type="parTrans" cxnId="{DB7E1185-BE03-47E2-A8E4-1375859E1023}">
      <dgm:prSet/>
      <dgm:spPr/>
      <dgm:t>
        <a:bodyPr/>
        <a:lstStyle/>
        <a:p>
          <a:endParaRPr lang="es-EC" sz="1600" b="0"/>
        </a:p>
      </dgm:t>
    </dgm:pt>
    <dgm:pt modelId="{A05E7040-E6AF-44E5-A2FD-0764B1E2C8C8}" type="sibTrans" cxnId="{DB7E1185-BE03-47E2-A8E4-1375859E1023}">
      <dgm:prSet/>
      <dgm:spPr/>
      <dgm:t>
        <a:bodyPr/>
        <a:lstStyle/>
        <a:p>
          <a:endParaRPr lang="es-EC" sz="1600" b="0"/>
        </a:p>
      </dgm:t>
    </dgm:pt>
    <dgm:pt modelId="{3BE91A4B-0BF9-46E2-8A0A-67F68EEA0334}" type="pres">
      <dgm:prSet presAssocID="{F08949CB-0910-492C-9E7D-E137B5A668E1}" presName="Name0" presStyleCnt="0">
        <dgm:presLayoutVars>
          <dgm:dir/>
          <dgm:animLvl val="lvl"/>
          <dgm:resizeHandles val="exact"/>
        </dgm:presLayoutVars>
      </dgm:prSet>
      <dgm:spPr/>
      <dgm:t>
        <a:bodyPr/>
        <a:lstStyle/>
        <a:p>
          <a:endParaRPr lang="es-EC"/>
        </a:p>
      </dgm:t>
    </dgm:pt>
    <dgm:pt modelId="{F5445B8E-F80C-4A75-9FD5-0D3F9C7C0C67}" type="pres">
      <dgm:prSet presAssocID="{43A94208-8E1D-48B6-AAA3-9012DD6BE001}" presName="boxAndChildren" presStyleCnt="0"/>
      <dgm:spPr/>
    </dgm:pt>
    <dgm:pt modelId="{F1AB3B16-0DDF-4F4E-BE7E-820EF49F3D65}" type="pres">
      <dgm:prSet presAssocID="{43A94208-8E1D-48B6-AAA3-9012DD6BE001}" presName="parentTextBox" presStyleLbl="node1" presStyleIdx="0" presStyleCnt="5" custScaleY="58678"/>
      <dgm:spPr/>
      <dgm:t>
        <a:bodyPr/>
        <a:lstStyle/>
        <a:p>
          <a:endParaRPr lang="es-EC"/>
        </a:p>
      </dgm:t>
    </dgm:pt>
    <dgm:pt modelId="{CFF9EA74-55B0-48E9-BA94-9D3395E81D2C}" type="pres">
      <dgm:prSet presAssocID="{FB151D95-F012-4FC0-A9E6-FB5521FD13CD}" presName="sp" presStyleCnt="0"/>
      <dgm:spPr/>
    </dgm:pt>
    <dgm:pt modelId="{39F10EE4-BBEF-47A8-843D-95FCA2523F72}" type="pres">
      <dgm:prSet presAssocID="{467E6096-9D75-4360-AB14-800CC3C0BBD7}" presName="arrowAndChildren" presStyleCnt="0"/>
      <dgm:spPr/>
    </dgm:pt>
    <dgm:pt modelId="{2662A855-9D63-46FF-9248-B90CF05F1B8B}" type="pres">
      <dgm:prSet presAssocID="{467E6096-9D75-4360-AB14-800CC3C0BBD7}" presName="parentTextArrow" presStyleLbl="node1" presStyleIdx="1" presStyleCnt="5" custScaleY="51744"/>
      <dgm:spPr/>
      <dgm:t>
        <a:bodyPr/>
        <a:lstStyle/>
        <a:p>
          <a:endParaRPr lang="es-EC"/>
        </a:p>
      </dgm:t>
    </dgm:pt>
    <dgm:pt modelId="{01F1392C-B27A-4E48-907F-EBC3995973AE}" type="pres">
      <dgm:prSet presAssocID="{64E34753-69E5-43B7-87C1-7169D243B4BD}" presName="sp" presStyleCnt="0"/>
      <dgm:spPr/>
    </dgm:pt>
    <dgm:pt modelId="{1EF2F498-9C2A-468E-8E22-879044370B93}" type="pres">
      <dgm:prSet presAssocID="{96FF6E18-B33C-4815-B029-098A5202A52D}" presName="arrowAndChildren" presStyleCnt="0"/>
      <dgm:spPr/>
    </dgm:pt>
    <dgm:pt modelId="{D445B048-07CF-4AC6-8220-414034EC84AA}" type="pres">
      <dgm:prSet presAssocID="{96FF6E18-B33C-4815-B029-098A5202A52D}" presName="parentTextArrow" presStyleLbl="node1" presStyleIdx="2" presStyleCnt="5" custScaleY="56037"/>
      <dgm:spPr/>
      <dgm:t>
        <a:bodyPr/>
        <a:lstStyle/>
        <a:p>
          <a:endParaRPr lang="es-EC"/>
        </a:p>
      </dgm:t>
    </dgm:pt>
    <dgm:pt modelId="{46727993-6DBD-45CA-A16A-0C0F4B3C684E}" type="pres">
      <dgm:prSet presAssocID="{93DAFEFE-66C2-4804-B467-D5FB556D0BD9}" presName="sp" presStyleCnt="0"/>
      <dgm:spPr/>
    </dgm:pt>
    <dgm:pt modelId="{7D127191-E843-49A8-95D4-F265BF2C624A}" type="pres">
      <dgm:prSet presAssocID="{56720016-ACD1-44AF-A4FE-75452BD9B8E3}" presName="arrowAndChildren" presStyleCnt="0"/>
      <dgm:spPr/>
    </dgm:pt>
    <dgm:pt modelId="{7DE439F6-4137-48AA-A109-BADE920FA200}" type="pres">
      <dgm:prSet presAssocID="{56720016-ACD1-44AF-A4FE-75452BD9B8E3}" presName="parentTextArrow" presStyleLbl="node1" presStyleIdx="2" presStyleCnt="5"/>
      <dgm:spPr/>
      <dgm:t>
        <a:bodyPr/>
        <a:lstStyle/>
        <a:p>
          <a:endParaRPr lang="es-EC"/>
        </a:p>
      </dgm:t>
    </dgm:pt>
    <dgm:pt modelId="{725AEEA0-1255-45FD-B00B-B8FAD9ED897A}" type="pres">
      <dgm:prSet presAssocID="{56720016-ACD1-44AF-A4FE-75452BD9B8E3}" presName="arrow" presStyleLbl="node1" presStyleIdx="3" presStyleCnt="5"/>
      <dgm:spPr/>
      <dgm:t>
        <a:bodyPr/>
        <a:lstStyle/>
        <a:p>
          <a:endParaRPr lang="es-EC"/>
        </a:p>
      </dgm:t>
    </dgm:pt>
    <dgm:pt modelId="{B3B1C219-24F4-4FCA-AC28-319E6EAC2DFB}" type="pres">
      <dgm:prSet presAssocID="{56720016-ACD1-44AF-A4FE-75452BD9B8E3}" presName="descendantArrow" presStyleCnt="0"/>
      <dgm:spPr/>
    </dgm:pt>
    <dgm:pt modelId="{08FAF974-2113-40CD-80B0-5829D020F8B4}" type="pres">
      <dgm:prSet presAssocID="{EE2FDD77-1E40-481D-88F0-2F7DAB5C861F}" presName="childTextArrow" presStyleLbl="fgAccFollowNode1" presStyleIdx="0" presStyleCnt="5">
        <dgm:presLayoutVars>
          <dgm:bulletEnabled val="1"/>
        </dgm:presLayoutVars>
      </dgm:prSet>
      <dgm:spPr/>
      <dgm:t>
        <a:bodyPr/>
        <a:lstStyle/>
        <a:p>
          <a:endParaRPr lang="es-EC"/>
        </a:p>
      </dgm:t>
    </dgm:pt>
    <dgm:pt modelId="{9D60B613-7155-40F1-BF76-3DF5D263B1F3}" type="pres">
      <dgm:prSet presAssocID="{019314EB-672D-401B-92A4-29E5E597480B}" presName="childTextArrow" presStyleLbl="fgAccFollowNode1" presStyleIdx="1" presStyleCnt="5" custScaleX="118844">
        <dgm:presLayoutVars>
          <dgm:bulletEnabled val="1"/>
        </dgm:presLayoutVars>
      </dgm:prSet>
      <dgm:spPr/>
      <dgm:t>
        <a:bodyPr/>
        <a:lstStyle/>
        <a:p>
          <a:endParaRPr lang="es-EC"/>
        </a:p>
      </dgm:t>
    </dgm:pt>
    <dgm:pt modelId="{DC18A7B5-3AE6-40CF-9364-7DB336809CE9}" type="pres">
      <dgm:prSet presAssocID="{928BCA99-F062-411B-BDF6-805D456DB282}" presName="childTextArrow" presStyleLbl="fgAccFollowNode1" presStyleIdx="2" presStyleCnt="5">
        <dgm:presLayoutVars>
          <dgm:bulletEnabled val="1"/>
        </dgm:presLayoutVars>
      </dgm:prSet>
      <dgm:spPr/>
      <dgm:t>
        <a:bodyPr/>
        <a:lstStyle/>
        <a:p>
          <a:endParaRPr lang="es-EC"/>
        </a:p>
      </dgm:t>
    </dgm:pt>
    <dgm:pt modelId="{E7BCAEE2-5024-4D46-9057-50A1A8CDB731}" type="pres">
      <dgm:prSet presAssocID="{C350E7EF-5896-453C-9A7C-21E4919F6DBB}" presName="sp" presStyleCnt="0"/>
      <dgm:spPr/>
    </dgm:pt>
    <dgm:pt modelId="{FCBDDB17-2906-4569-9399-CFCED3611BEB}" type="pres">
      <dgm:prSet presAssocID="{D9DC544E-686B-4E65-A981-2BE5A06AEE28}" presName="arrowAndChildren" presStyleCnt="0"/>
      <dgm:spPr/>
    </dgm:pt>
    <dgm:pt modelId="{8EA5A6EC-DC15-4552-AFA5-2C7FC8319CF0}" type="pres">
      <dgm:prSet presAssocID="{D9DC544E-686B-4E65-A981-2BE5A06AEE28}" presName="parentTextArrow" presStyleLbl="node1" presStyleIdx="3" presStyleCnt="5"/>
      <dgm:spPr/>
      <dgm:t>
        <a:bodyPr/>
        <a:lstStyle/>
        <a:p>
          <a:endParaRPr lang="es-EC"/>
        </a:p>
      </dgm:t>
    </dgm:pt>
    <dgm:pt modelId="{BE1361A0-F014-419B-ACB3-5F449979BCA7}" type="pres">
      <dgm:prSet presAssocID="{D9DC544E-686B-4E65-A981-2BE5A06AEE28}" presName="arrow" presStyleLbl="node1" presStyleIdx="4" presStyleCnt="5" custLinFactNeighborX="-18512" custLinFactNeighborY="-36328"/>
      <dgm:spPr/>
      <dgm:t>
        <a:bodyPr/>
        <a:lstStyle/>
        <a:p>
          <a:endParaRPr lang="es-EC"/>
        </a:p>
      </dgm:t>
    </dgm:pt>
    <dgm:pt modelId="{DBC97C6F-14C4-4A94-B818-F726BA74A1A4}" type="pres">
      <dgm:prSet presAssocID="{D9DC544E-686B-4E65-A981-2BE5A06AEE28}" presName="descendantArrow" presStyleCnt="0"/>
      <dgm:spPr/>
    </dgm:pt>
    <dgm:pt modelId="{064B5662-8B05-43AE-B167-9049BD8BE509}" type="pres">
      <dgm:prSet presAssocID="{7D2FB511-56B7-41FB-BA38-07C6E7F45D3F}" presName="childTextArrow" presStyleLbl="fgAccFollowNode1" presStyleIdx="3" presStyleCnt="5">
        <dgm:presLayoutVars>
          <dgm:bulletEnabled val="1"/>
        </dgm:presLayoutVars>
      </dgm:prSet>
      <dgm:spPr/>
      <dgm:t>
        <a:bodyPr/>
        <a:lstStyle/>
        <a:p>
          <a:endParaRPr lang="es-EC"/>
        </a:p>
      </dgm:t>
    </dgm:pt>
    <dgm:pt modelId="{F0309D56-6759-4ABE-B056-6E8782B1D75F}" type="pres">
      <dgm:prSet presAssocID="{1F5B28B2-29FF-4C68-B51D-A68A29F1EDE9}" presName="childTextArrow" presStyleLbl="fgAccFollowNode1" presStyleIdx="4" presStyleCnt="5">
        <dgm:presLayoutVars>
          <dgm:bulletEnabled val="1"/>
        </dgm:presLayoutVars>
      </dgm:prSet>
      <dgm:spPr/>
      <dgm:t>
        <a:bodyPr/>
        <a:lstStyle/>
        <a:p>
          <a:endParaRPr lang="es-EC"/>
        </a:p>
      </dgm:t>
    </dgm:pt>
  </dgm:ptLst>
  <dgm:cxnLst>
    <dgm:cxn modelId="{290AC38E-E3BB-4503-99EB-4C19E3A760A8}" type="presOf" srcId="{1F5B28B2-29FF-4C68-B51D-A68A29F1EDE9}" destId="{F0309D56-6759-4ABE-B056-6E8782B1D75F}" srcOrd="0" destOrd="0" presId="urn:microsoft.com/office/officeart/2005/8/layout/process4"/>
    <dgm:cxn modelId="{E83EF37A-5087-4913-BB44-7AF92E7718F2}" srcId="{D9DC544E-686B-4E65-A981-2BE5A06AEE28}" destId="{7D2FB511-56B7-41FB-BA38-07C6E7F45D3F}" srcOrd="0" destOrd="0" parTransId="{8E28A092-A0CE-4901-94D0-5DBA7F3DA49C}" sibTransId="{6B2F25C7-AFC2-4427-B7DB-92596DD2232C}"/>
    <dgm:cxn modelId="{B9DA5B74-1827-47A1-90B2-0B7130CDD44D}" srcId="{56720016-ACD1-44AF-A4FE-75452BD9B8E3}" destId="{928BCA99-F062-411B-BDF6-805D456DB282}" srcOrd="2" destOrd="0" parTransId="{F75738CE-346C-4B9C-97F0-6BD5BBC86B7B}" sibTransId="{B73C5920-0625-41B5-99C7-7DD6F1BE95D2}"/>
    <dgm:cxn modelId="{CAE181F6-50F1-4822-91A4-6051477A77C0}" type="presOf" srcId="{F08949CB-0910-492C-9E7D-E137B5A668E1}" destId="{3BE91A4B-0BF9-46E2-8A0A-67F68EEA0334}" srcOrd="0" destOrd="0" presId="urn:microsoft.com/office/officeart/2005/8/layout/process4"/>
    <dgm:cxn modelId="{7B7FABC3-33DE-4E14-93D3-9ADC7DF41DD7}" srcId="{56720016-ACD1-44AF-A4FE-75452BD9B8E3}" destId="{019314EB-672D-401B-92A4-29E5E597480B}" srcOrd="1" destOrd="0" parTransId="{3E5E6828-F71E-4584-97E9-9BE107BE76E0}" sibTransId="{F239BCBD-64D8-403C-93C7-0FB4CE5946CC}"/>
    <dgm:cxn modelId="{AF18CC75-8B79-4D28-8101-56E90CA57F8E}" type="presOf" srcId="{EE2FDD77-1E40-481D-88F0-2F7DAB5C861F}" destId="{08FAF974-2113-40CD-80B0-5829D020F8B4}" srcOrd="0" destOrd="0" presId="urn:microsoft.com/office/officeart/2005/8/layout/process4"/>
    <dgm:cxn modelId="{EC74DE52-23AD-4FD4-B4A1-FCC419703AED}" srcId="{D9DC544E-686B-4E65-A981-2BE5A06AEE28}" destId="{1F5B28B2-29FF-4C68-B51D-A68A29F1EDE9}" srcOrd="1" destOrd="0" parTransId="{A201E89C-6657-40F3-AD79-7635DF86951C}" sibTransId="{A5C7674B-3161-432D-A347-1D19BEF4B261}"/>
    <dgm:cxn modelId="{B5E38C95-C127-48E0-AF37-F1F299691716}" srcId="{F08949CB-0910-492C-9E7D-E137B5A668E1}" destId="{56720016-ACD1-44AF-A4FE-75452BD9B8E3}" srcOrd="1" destOrd="0" parTransId="{FCC61965-823C-46DF-9CD0-C176935BAE2D}" sibTransId="{93DAFEFE-66C2-4804-B467-D5FB556D0BD9}"/>
    <dgm:cxn modelId="{DB7E1185-BE03-47E2-A8E4-1375859E1023}" srcId="{F08949CB-0910-492C-9E7D-E137B5A668E1}" destId="{43A94208-8E1D-48B6-AAA3-9012DD6BE001}" srcOrd="4" destOrd="0" parTransId="{7BFF2E67-C785-4807-9D1C-8C655729FFF1}" sibTransId="{A05E7040-E6AF-44E5-A2FD-0764B1E2C8C8}"/>
    <dgm:cxn modelId="{4DD2ED0C-7AE6-4A63-84B6-FBFC92D89167}" type="presOf" srcId="{96FF6E18-B33C-4815-B029-098A5202A52D}" destId="{D445B048-07CF-4AC6-8220-414034EC84AA}" srcOrd="0" destOrd="0" presId="urn:microsoft.com/office/officeart/2005/8/layout/process4"/>
    <dgm:cxn modelId="{00836B99-9E8F-44B3-BC61-6C26F493E491}" type="presOf" srcId="{D9DC544E-686B-4E65-A981-2BE5A06AEE28}" destId="{BE1361A0-F014-419B-ACB3-5F449979BCA7}" srcOrd="1" destOrd="0" presId="urn:microsoft.com/office/officeart/2005/8/layout/process4"/>
    <dgm:cxn modelId="{A17B63C9-F30C-434C-9351-3A0AF4D5148C}" srcId="{56720016-ACD1-44AF-A4FE-75452BD9B8E3}" destId="{EE2FDD77-1E40-481D-88F0-2F7DAB5C861F}" srcOrd="0" destOrd="0" parTransId="{5850DA2A-93FC-454D-8343-EFBB8773D7E6}" sibTransId="{E962F7E5-5969-4097-9394-34C11346D5EB}"/>
    <dgm:cxn modelId="{546A7CED-3EAB-4BBD-A981-E95CD96013CE}" type="presOf" srcId="{019314EB-672D-401B-92A4-29E5E597480B}" destId="{9D60B613-7155-40F1-BF76-3DF5D263B1F3}" srcOrd="0" destOrd="0" presId="urn:microsoft.com/office/officeart/2005/8/layout/process4"/>
    <dgm:cxn modelId="{D11AB6B2-1CCA-495E-A758-D97BB46C2039}" type="presOf" srcId="{D9DC544E-686B-4E65-A981-2BE5A06AEE28}" destId="{8EA5A6EC-DC15-4552-AFA5-2C7FC8319CF0}" srcOrd="0" destOrd="0" presId="urn:microsoft.com/office/officeart/2005/8/layout/process4"/>
    <dgm:cxn modelId="{C3BF64BD-D3D0-479B-8AA2-62A677246145}" srcId="{F08949CB-0910-492C-9E7D-E137B5A668E1}" destId="{D9DC544E-686B-4E65-A981-2BE5A06AEE28}" srcOrd="0" destOrd="0" parTransId="{BE503187-C7EC-4F6C-B22F-9E11763FC648}" sibTransId="{C350E7EF-5896-453C-9A7C-21E4919F6DBB}"/>
    <dgm:cxn modelId="{376DAA4E-AE12-4C2D-BDCD-18D923D22643}" type="presOf" srcId="{56720016-ACD1-44AF-A4FE-75452BD9B8E3}" destId="{7DE439F6-4137-48AA-A109-BADE920FA200}" srcOrd="0" destOrd="0" presId="urn:microsoft.com/office/officeart/2005/8/layout/process4"/>
    <dgm:cxn modelId="{ED158E58-32D5-43E0-B778-AB8F4E32B38F}" srcId="{F08949CB-0910-492C-9E7D-E137B5A668E1}" destId="{467E6096-9D75-4360-AB14-800CC3C0BBD7}" srcOrd="3" destOrd="0" parTransId="{6D7BE2F6-FA1F-42AB-8C74-C010EB9909C0}" sibTransId="{FB151D95-F012-4FC0-A9E6-FB5521FD13CD}"/>
    <dgm:cxn modelId="{1A6B5192-BAB5-4F4E-B2D3-D6844EAD76AF}" type="presOf" srcId="{928BCA99-F062-411B-BDF6-805D456DB282}" destId="{DC18A7B5-3AE6-40CF-9364-7DB336809CE9}" srcOrd="0" destOrd="0" presId="urn:microsoft.com/office/officeart/2005/8/layout/process4"/>
    <dgm:cxn modelId="{E4ADCAD5-4145-4900-AD96-78C0B4BA0666}" srcId="{F08949CB-0910-492C-9E7D-E137B5A668E1}" destId="{96FF6E18-B33C-4815-B029-098A5202A52D}" srcOrd="2" destOrd="0" parTransId="{C34994DE-1E4C-4BDE-8892-A3680E2DCCA4}" sibTransId="{64E34753-69E5-43B7-87C1-7169D243B4BD}"/>
    <dgm:cxn modelId="{F8C8D086-99CF-4E91-8737-AE625313FB5A}" type="presOf" srcId="{467E6096-9D75-4360-AB14-800CC3C0BBD7}" destId="{2662A855-9D63-46FF-9248-B90CF05F1B8B}" srcOrd="0" destOrd="0" presId="urn:microsoft.com/office/officeart/2005/8/layout/process4"/>
    <dgm:cxn modelId="{7EEE7007-EE69-4AC3-95D9-B599DF892FCE}" type="presOf" srcId="{7D2FB511-56B7-41FB-BA38-07C6E7F45D3F}" destId="{064B5662-8B05-43AE-B167-9049BD8BE509}" srcOrd="0" destOrd="0" presId="urn:microsoft.com/office/officeart/2005/8/layout/process4"/>
    <dgm:cxn modelId="{8DF3912E-CA51-4466-95FB-3A112EF7A98B}" type="presOf" srcId="{43A94208-8E1D-48B6-AAA3-9012DD6BE001}" destId="{F1AB3B16-0DDF-4F4E-BE7E-820EF49F3D65}" srcOrd="0" destOrd="0" presId="urn:microsoft.com/office/officeart/2005/8/layout/process4"/>
    <dgm:cxn modelId="{21FA85CC-B7A0-4C0D-BA2D-C2BA078BE31F}" type="presOf" srcId="{56720016-ACD1-44AF-A4FE-75452BD9B8E3}" destId="{725AEEA0-1255-45FD-B00B-B8FAD9ED897A}" srcOrd="1" destOrd="0" presId="urn:microsoft.com/office/officeart/2005/8/layout/process4"/>
    <dgm:cxn modelId="{10150EED-AB41-42D8-8A8F-D060A1B6EC69}" type="presParOf" srcId="{3BE91A4B-0BF9-46E2-8A0A-67F68EEA0334}" destId="{F5445B8E-F80C-4A75-9FD5-0D3F9C7C0C67}" srcOrd="0" destOrd="0" presId="urn:microsoft.com/office/officeart/2005/8/layout/process4"/>
    <dgm:cxn modelId="{EB62C942-0B4A-48B5-A02E-C67F4ABAFE18}" type="presParOf" srcId="{F5445B8E-F80C-4A75-9FD5-0D3F9C7C0C67}" destId="{F1AB3B16-0DDF-4F4E-BE7E-820EF49F3D65}" srcOrd="0" destOrd="0" presId="urn:microsoft.com/office/officeart/2005/8/layout/process4"/>
    <dgm:cxn modelId="{4D12A01B-9D02-4C99-A49F-8CEB87A5CE18}" type="presParOf" srcId="{3BE91A4B-0BF9-46E2-8A0A-67F68EEA0334}" destId="{CFF9EA74-55B0-48E9-BA94-9D3395E81D2C}" srcOrd="1" destOrd="0" presId="urn:microsoft.com/office/officeart/2005/8/layout/process4"/>
    <dgm:cxn modelId="{B7CC4231-5654-4370-AFB3-A6B37776EEE0}" type="presParOf" srcId="{3BE91A4B-0BF9-46E2-8A0A-67F68EEA0334}" destId="{39F10EE4-BBEF-47A8-843D-95FCA2523F72}" srcOrd="2" destOrd="0" presId="urn:microsoft.com/office/officeart/2005/8/layout/process4"/>
    <dgm:cxn modelId="{C93A6661-BF05-4B9F-866A-7AC9E380E560}" type="presParOf" srcId="{39F10EE4-BBEF-47A8-843D-95FCA2523F72}" destId="{2662A855-9D63-46FF-9248-B90CF05F1B8B}" srcOrd="0" destOrd="0" presId="urn:microsoft.com/office/officeart/2005/8/layout/process4"/>
    <dgm:cxn modelId="{B8A27625-98A3-40A5-8B71-E9A104253B3D}" type="presParOf" srcId="{3BE91A4B-0BF9-46E2-8A0A-67F68EEA0334}" destId="{01F1392C-B27A-4E48-907F-EBC3995973AE}" srcOrd="3" destOrd="0" presId="urn:microsoft.com/office/officeart/2005/8/layout/process4"/>
    <dgm:cxn modelId="{D7C986F1-1A40-4681-A99A-A01F324D1F34}" type="presParOf" srcId="{3BE91A4B-0BF9-46E2-8A0A-67F68EEA0334}" destId="{1EF2F498-9C2A-468E-8E22-879044370B93}" srcOrd="4" destOrd="0" presId="urn:microsoft.com/office/officeart/2005/8/layout/process4"/>
    <dgm:cxn modelId="{4CBE5961-28CC-4FD5-A26A-D773C602D6A9}" type="presParOf" srcId="{1EF2F498-9C2A-468E-8E22-879044370B93}" destId="{D445B048-07CF-4AC6-8220-414034EC84AA}" srcOrd="0" destOrd="0" presId="urn:microsoft.com/office/officeart/2005/8/layout/process4"/>
    <dgm:cxn modelId="{3097AB0C-5FD3-4352-B532-094311E6D014}" type="presParOf" srcId="{3BE91A4B-0BF9-46E2-8A0A-67F68EEA0334}" destId="{46727993-6DBD-45CA-A16A-0C0F4B3C684E}" srcOrd="5" destOrd="0" presId="urn:microsoft.com/office/officeart/2005/8/layout/process4"/>
    <dgm:cxn modelId="{EBE99B7A-8B95-49C3-AB0C-7401D8D71C0A}" type="presParOf" srcId="{3BE91A4B-0BF9-46E2-8A0A-67F68EEA0334}" destId="{7D127191-E843-49A8-95D4-F265BF2C624A}" srcOrd="6" destOrd="0" presId="urn:microsoft.com/office/officeart/2005/8/layout/process4"/>
    <dgm:cxn modelId="{69C59DD1-A166-47FB-9C6F-CA44F084B24B}" type="presParOf" srcId="{7D127191-E843-49A8-95D4-F265BF2C624A}" destId="{7DE439F6-4137-48AA-A109-BADE920FA200}" srcOrd="0" destOrd="0" presId="urn:microsoft.com/office/officeart/2005/8/layout/process4"/>
    <dgm:cxn modelId="{174B73F2-37E1-48DD-92B6-68D2C522D1F9}" type="presParOf" srcId="{7D127191-E843-49A8-95D4-F265BF2C624A}" destId="{725AEEA0-1255-45FD-B00B-B8FAD9ED897A}" srcOrd="1" destOrd="0" presId="urn:microsoft.com/office/officeart/2005/8/layout/process4"/>
    <dgm:cxn modelId="{C1BAF38F-B493-44BF-9A3F-BC4536EC76D0}" type="presParOf" srcId="{7D127191-E843-49A8-95D4-F265BF2C624A}" destId="{B3B1C219-24F4-4FCA-AC28-319E6EAC2DFB}" srcOrd="2" destOrd="0" presId="urn:microsoft.com/office/officeart/2005/8/layout/process4"/>
    <dgm:cxn modelId="{C2A6FD77-3926-4AA0-B4CA-086E3C5D51C7}" type="presParOf" srcId="{B3B1C219-24F4-4FCA-AC28-319E6EAC2DFB}" destId="{08FAF974-2113-40CD-80B0-5829D020F8B4}" srcOrd="0" destOrd="0" presId="urn:microsoft.com/office/officeart/2005/8/layout/process4"/>
    <dgm:cxn modelId="{BDB8F5BF-7572-419B-B01B-D4A78BD872C3}" type="presParOf" srcId="{B3B1C219-24F4-4FCA-AC28-319E6EAC2DFB}" destId="{9D60B613-7155-40F1-BF76-3DF5D263B1F3}" srcOrd="1" destOrd="0" presId="urn:microsoft.com/office/officeart/2005/8/layout/process4"/>
    <dgm:cxn modelId="{16607C40-F063-43A3-8E69-B8B8913034B6}" type="presParOf" srcId="{B3B1C219-24F4-4FCA-AC28-319E6EAC2DFB}" destId="{DC18A7B5-3AE6-40CF-9364-7DB336809CE9}" srcOrd="2" destOrd="0" presId="urn:microsoft.com/office/officeart/2005/8/layout/process4"/>
    <dgm:cxn modelId="{4717549E-D042-4C64-9B3E-797690EED822}" type="presParOf" srcId="{3BE91A4B-0BF9-46E2-8A0A-67F68EEA0334}" destId="{E7BCAEE2-5024-4D46-9057-50A1A8CDB731}" srcOrd="7" destOrd="0" presId="urn:microsoft.com/office/officeart/2005/8/layout/process4"/>
    <dgm:cxn modelId="{21D288F0-654D-46AD-AEAC-676844E274F2}" type="presParOf" srcId="{3BE91A4B-0BF9-46E2-8A0A-67F68EEA0334}" destId="{FCBDDB17-2906-4569-9399-CFCED3611BEB}" srcOrd="8" destOrd="0" presId="urn:microsoft.com/office/officeart/2005/8/layout/process4"/>
    <dgm:cxn modelId="{FDAB9608-3E5C-4B60-A5BE-BC8D405A1A5E}" type="presParOf" srcId="{FCBDDB17-2906-4569-9399-CFCED3611BEB}" destId="{8EA5A6EC-DC15-4552-AFA5-2C7FC8319CF0}" srcOrd="0" destOrd="0" presId="urn:microsoft.com/office/officeart/2005/8/layout/process4"/>
    <dgm:cxn modelId="{76D49A1D-B17F-4DE6-8B75-457642D1EDFD}" type="presParOf" srcId="{FCBDDB17-2906-4569-9399-CFCED3611BEB}" destId="{BE1361A0-F014-419B-ACB3-5F449979BCA7}" srcOrd="1" destOrd="0" presId="urn:microsoft.com/office/officeart/2005/8/layout/process4"/>
    <dgm:cxn modelId="{8221C46B-F33B-438E-82D9-5135F9F50F7D}" type="presParOf" srcId="{FCBDDB17-2906-4569-9399-CFCED3611BEB}" destId="{DBC97C6F-14C4-4A94-B818-F726BA74A1A4}" srcOrd="2" destOrd="0" presId="urn:microsoft.com/office/officeart/2005/8/layout/process4"/>
    <dgm:cxn modelId="{DF3A7456-A94A-40AD-A4AD-0293AA39CBF3}" type="presParOf" srcId="{DBC97C6F-14C4-4A94-B818-F726BA74A1A4}" destId="{064B5662-8B05-43AE-B167-9049BD8BE509}" srcOrd="0" destOrd="0" presId="urn:microsoft.com/office/officeart/2005/8/layout/process4"/>
    <dgm:cxn modelId="{1EB27444-15E5-45E0-B3A4-007BA7910391}" type="presParOf" srcId="{DBC97C6F-14C4-4A94-B818-F726BA74A1A4}" destId="{F0309D56-6759-4ABE-B056-6E8782B1D75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FCA221-3DBD-4F1E-A88B-267B784AEE4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3B248DCC-A894-46D2-9C5A-132E73780816}">
      <dgm:prSet phldrT="[Text]"/>
      <dgm:spPr/>
      <dgm:t>
        <a:bodyPr/>
        <a:lstStyle/>
        <a:p>
          <a:r>
            <a:rPr lang="es-EC" dirty="0" smtClean="0"/>
            <a:t>Proyección de Tratamientos e Ingresos</a:t>
          </a:r>
          <a:endParaRPr lang="es-EC" dirty="0"/>
        </a:p>
      </dgm:t>
    </dgm:pt>
    <dgm:pt modelId="{5DCFB4D5-E011-4F40-B70A-B0C04C978E3D}" type="parTrans" cxnId="{F8A5F18D-53F1-4EA3-9C13-F7A8F1554907}">
      <dgm:prSet/>
      <dgm:spPr/>
      <dgm:t>
        <a:bodyPr/>
        <a:lstStyle/>
        <a:p>
          <a:endParaRPr lang="es-EC"/>
        </a:p>
      </dgm:t>
    </dgm:pt>
    <dgm:pt modelId="{743A6BBC-35B5-425A-B6BB-915E3BC04188}" type="sibTrans" cxnId="{F8A5F18D-53F1-4EA3-9C13-F7A8F1554907}">
      <dgm:prSet/>
      <dgm:spPr/>
      <dgm:t>
        <a:bodyPr/>
        <a:lstStyle/>
        <a:p>
          <a:endParaRPr lang="es-EC"/>
        </a:p>
      </dgm:t>
    </dgm:pt>
    <dgm:pt modelId="{DB9FB0F4-B146-4CE2-8239-4D26BC6E524A}">
      <dgm:prSet phldrT="[Text]"/>
      <dgm:spPr/>
      <dgm:t>
        <a:bodyPr/>
        <a:lstStyle/>
        <a:p>
          <a:r>
            <a:rPr lang="es-EC" dirty="0" smtClean="0"/>
            <a:t>Proyección de Costos y Gastos</a:t>
          </a:r>
          <a:endParaRPr lang="es-EC" dirty="0"/>
        </a:p>
      </dgm:t>
    </dgm:pt>
    <dgm:pt modelId="{A55E9032-8925-4755-92D8-A5D79B4E6E0A}" type="parTrans" cxnId="{A57BA382-B234-4DE0-8C4D-E17CF1B0F0D4}">
      <dgm:prSet/>
      <dgm:spPr/>
      <dgm:t>
        <a:bodyPr/>
        <a:lstStyle/>
        <a:p>
          <a:endParaRPr lang="es-EC"/>
        </a:p>
      </dgm:t>
    </dgm:pt>
    <dgm:pt modelId="{7398FDD4-636C-447F-A04B-8BD969FA1AC1}" type="sibTrans" cxnId="{A57BA382-B234-4DE0-8C4D-E17CF1B0F0D4}">
      <dgm:prSet/>
      <dgm:spPr/>
      <dgm:t>
        <a:bodyPr/>
        <a:lstStyle/>
        <a:p>
          <a:endParaRPr lang="es-EC"/>
        </a:p>
      </dgm:t>
    </dgm:pt>
    <dgm:pt modelId="{6DE4BE59-A5F2-48B8-AA83-CE711B2002AD}">
      <dgm:prSet phldrT="[Text]"/>
      <dgm:spPr/>
      <dgm:t>
        <a:bodyPr/>
        <a:lstStyle/>
        <a:p>
          <a:r>
            <a:rPr lang="es-EC" dirty="0" smtClean="0"/>
            <a:t>Financiamiento </a:t>
          </a:r>
          <a:endParaRPr lang="es-EC" dirty="0"/>
        </a:p>
      </dgm:t>
    </dgm:pt>
    <dgm:pt modelId="{F3B4B35C-8F87-4FCC-8977-A0ECC054B0AC}" type="parTrans" cxnId="{469FF2DA-99AF-46F4-968B-E08A8986BADB}">
      <dgm:prSet/>
      <dgm:spPr/>
      <dgm:t>
        <a:bodyPr/>
        <a:lstStyle/>
        <a:p>
          <a:endParaRPr lang="es-EC"/>
        </a:p>
      </dgm:t>
    </dgm:pt>
    <dgm:pt modelId="{45DE60F1-F6D4-4C4D-8756-7B1DC09EF2B3}" type="sibTrans" cxnId="{469FF2DA-99AF-46F4-968B-E08A8986BADB}">
      <dgm:prSet/>
      <dgm:spPr/>
      <dgm:t>
        <a:bodyPr/>
        <a:lstStyle/>
        <a:p>
          <a:endParaRPr lang="es-EC"/>
        </a:p>
      </dgm:t>
    </dgm:pt>
    <dgm:pt modelId="{E1EA1761-503E-4747-9BF3-8E87EFAE680C}">
      <dgm:prSet phldrT="[Text]"/>
      <dgm:spPr/>
      <dgm:t>
        <a:bodyPr/>
        <a:lstStyle/>
        <a:p>
          <a:r>
            <a:rPr lang="es-EC" dirty="0" smtClean="0"/>
            <a:t>Valor Residual</a:t>
          </a:r>
          <a:endParaRPr lang="es-EC" dirty="0"/>
        </a:p>
      </dgm:t>
    </dgm:pt>
    <dgm:pt modelId="{B18DE7C6-253E-4192-92FB-A683EE232ADC}" type="parTrans" cxnId="{2DE15A49-0E76-4538-9926-C3253F475E81}">
      <dgm:prSet/>
      <dgm:spPr/>
      <dgm:t>
        <a:bodyPr/>
        <a:lstStyle/>
        <a:p>
          <a:endParaRPr lang="es-EC"/>
        </a:p>
      </dgm:t>
    </dgm:pt>
    <dgm:pt modelId="{5A30CE5B-7EF5-4520-83CA-A8CDC61F4886}" type="sibTrans" cxnId="{2DE15A49-0E76-4538-9926-C3253F475E81}">
      <dgm:prSet/>
      <dgm:spPr/>
      <dgm:t>
        <a:bodyPr/>
        <a:lstStyle/>
        <a:p>
          <a:endParaRPr lang="es-EC"/>
        </a:p>
      </dgm:t>
    </dgm:pt>
    <dgm:pt modelId="{399814AD-59BC-418D-A6D1-D66EF28E3DCE}">
      <dgm:prSet phldrT="[Text]"/>
      <dgm:spPr/>
      <dgm:t>
        <a:bodyPr/>
        <a:lstStyle/>
        <a:p>
          <a:r>
            <a:rPr lang="es-EC" dirty="0" smtClean="0"/>
            <a:t>WACC y WACC (BT)</a:t>
          </a:r>
          <a:endParaRPr lang="es-EC" dirty="0"/>
        </a:p>
      </dgm:t>
    </dgm:pt>
    <dgm:pt modelId="{32296FAE-B150-4881-AA75-478167195140}" type="parTrans" cxnId="{B3967F0B-A11F-4FCB-84F6-CFA792BCD95F}">
      <dgm:prSet/>
      <dgm:spPr/>
      <dgm:t>
        <a:bodyPr/>
        <a:lstStyle/>
        <a:p>
          <a:endParaRPr lang="es-EC"/>
        </a:p>
      </dgm:t>
    </dgm:pt>
    <dgm:pt modelId="{48104BBC-A46F-42D1-8BD1-FB1482510380}" type="sibTrans" cxnId="{B3967F0B-A11F-4FCB-84F6-CFA792BCD95F}">
      <dgm:prSet/>
      <dgm:spPr/>
      <dgm:t>
        <a:bodyPr/>
        <a:lstStyle/>
        <a:p>
          <a:endParaRPr lang="es-EC"/>
        </a:p>
      </dgm:t>
    </dgm:pt>
    <dgm:pt modelId="{B8D95EE3-FAD2-4AB0-92AB-75FC2D8774CA}">
      <dgm:prSet phldrT="[Text]"/>
      <dgm:spPr/>
      <dgm:t>
        <a:bodyPr/>
        <a:lstStyle/>
        <a:p>
          <a:r>
            <a:rPr lang="es-EC" dirty="0" err="1" smtClean="0"/>
            <a:t>FCF</a:t>
          </a:r>
          <a:r>
            <a:rPr lang="es-EC" dirty="0" smtClean="0"/>
            <a:t> y </a:t>
          </a:r>
          <a:r>
            <a:rPr lang="es-EC" dirty="0" err="1" smtClean="0"/>
            <a:t>CCF</a:t>
          </a:r>
          <a:endParaRPr lang="es-EC" dirty="0"/>
        </a:p>
      </dgm:t>
    </dgm:pt>
    <dgm:pt modelId="{5D0E9402-1C9C-4C92-B76D-07A40CC2BD62}" type="parTrans" cxnId="{ECD7B0E9-B044-4C54-AA55-6CF1C93DFA4C}">
      <dgm:prSet/>
      <dgm:spPr/>
      <dgm:t>
        <a:bodyPr/>
        <a:lstStyle/>
        <a:p>
          <a:endParaRPr lang="es-EC"/>
        </a:p>
      </dgm:t>
    </dgm:pt>
    <dgm:pt modelId="{1FC2E79D-DB73-448A-A028-82A10DA1F6CB}" type="sibTrans" cxnId="{ECD7B0E9-B044-4C54-AA55-6CF1C93DFA4C}">
      <dgm:prSet/>
      <dgm:spPr/>
      <dgm:t>
        <a:bodyPr/>
        <a:lstStyle/>
        <a:p>
          <a:endParaRPr lang="es-EC"/>
        </a:p>
      </dgm:t>
    </dgm:pt>
    <dgm:pt modelId="{0E01BF79-1B4C-49B2-8FE8-758661A57826}">
      <dgm:prSet phldrT="[Text]"/>
      <dgm:spPr/>
      <dgm:t>
        <a:bodyPr/>
        <a:lstStyle/>
        <a:p>
          <a:r>
            <a:rPr lang="es-EC" dirty="0" smtClean="0"/>
            <a:t>Proyección de </a:t>
          </a:r>
          <a:r>
            <a:rPr lang="es-EC" dirty="0" err="1" smtClean="0"/>
            <a:t>PG</a:t>
          </a:r>
          <a:r>
            <a:rPr lang="es-EC" dirty="0" smtClean="0"/>
            <a:t> y </a:t>
          </a:r>
          <a:r>
            <a:rPr lang="es-EC" dirty="0" err="1" smtClean="0"/>
            <a:t>BG</a:t>
          </a:r>
          <a:endParaRPr lang="es-EC" dirty="0"/>
        </a:p>
      </dgm:t>
    </dgm:pt>
    <dgm:pt modelId="{04D74229-7A82-4BC5-A920-3EDD80B04C49}" type="parTrans" cxnId="{A6BD64DB-0876-4D45-BF42-BF8CD8ED81C6}">
      <dgm:prSet/>
      <dgm:spPr/>
      <dgm:t>
        <a:bodyPr/>
        <a:lstStyle/>
        <a:p>
          <a:endParaRPr lang="es-EC"/>
        </a:p>
      </dgm:t>
    </dgm:pt>
    <dgm:pt modelId="{1E947DDD-652B-4E85-BDC2-053E29E41AB2}" type="sibTrans" cxnId="{A6BD64DB-0876-4D45-BF42-BF8CD8ED81C6}">
      <dgm:prSet/>
      <dgm:spPr/>
      <dgm:t>
        <a:bodyPr/>
        <a:lstStyle/>
        <a:p>
          <a:endParaRPr lang="es-EC"/>
        </a:p>
      </dgm:t>
    </dgm:pt>
    <dgm:pt modelId="{CA94AB2E-0B9C-4467-9784-5932EECEB8D5}" type="pres">
      <dgm:prSet presAssocID="{BDFCA221-3DBD-4F1E-A88B-267B784AEE47}" presName="Name0" presStyleCnt="0">
        <dgm:presLayoutVars>
          <dgm:chMax val="7"/>
          <dgm:chPref val="7"/>
          <dgm:dir/>
        </dgm:presLayoutVars>
      </dgm:prSet>
      <dgm:spPr/>
      <dgm:t>
        <a:bodyPr/>
        <a:lstStyle/>
        <a:p>
          <a:endParaRPr lang="es-EC"/>
        </a:p>
      </dgm:t>
    </dgm:pt>
    <dgm:pt modelId="{BDC4E54F-33ED-48B9-9315-F2A439BFFFFA}" type="pres">
      <dgm:prSet presAssocID="{BDFCA221-3DBD-4F1E-A88B-267B784AEE47}" presName="Name1" presStyleCnt="0"/>
      <dgm:spPr/>
    </dgm:pt>
    <dgm:pt modelId="{7294829F-60B4-4546-81E5-C5D4361E58B5}" type="pres">
      <dgm:prSet presAssocID="{BDFCA221-3DBD-4F1E-A88B-267B784AEE47}" presName="cycle" presStyleCnt="0"/>
      <dgm:spPr/>
    </dgm:pt>
    <dgm:pt modelId="{8ACFE566-1193-462E-AD1A-CBC2A7A0FF06}" type="pres">
      <dgm:prSet presAssocID="{BDFCA221-3DBD-4F1E-A88B-267B784AEE47}" presName="srcNode" presStyleLbl="node1" presStyleIdx="0" presStyleCnt="7"/>
      <dgm:spPr/>
    </dgm:pt>
    <dgm:pt modelId="{20AEDEA4-8F3F-41E0-9A05-E6A65D69035A}" type="pres">
      <dgm:prSet presAssocID="{BDFCA221-3DBD-4F1E-A88B-267B784AEE47}" presName="conn" presStyleLbl="parChTrans1D2" presStyleIdx="0" presStyleCnt="1"/>
      <dgm:spPr/>
      <dgm:t>
        <a:bodyPr/>
        <a:lstStyle/>
        <a:p>
          <a:endParaRPr lang="es-EC"/>
        </a:p>
      </dgm:t>
    </dgm:pt>
    <dgm:pt modelId="{4037C320-A437-4F13-A1BD-A5071DB60E93}" type="pres">
      <dgm:prSet presAssocID="{BDFCA221-3DBD-4F1E-A88B-267B784AEE47}" presName="extraNode" presStyleLbl="node1" presStyleIdx="0" presStyleCnt="7"/>
      <dgm:spPr/>
    </dgm:pt>
    <dgm:pt modelId="{A36E6F1A-0C6E-4259-BEDC-FB71D54483A3}" type="pres">
      <dgm:prSet presAssocID="{BDFCA221-3DBD-4F1E-A88B-267B784AEE47}" presName="dstNode" presStyleLbl="node1" presStyleIdx="0" presStyleCnt="7"/>
      <dgm:spPr/>
    </dgm:pt>
    <dgm:pt modelId="{28A9A22B-C568-4266-828B-3044B34255FC}" type="pres">
      <dgm:prSet presAssocID="{3B248DCC-A894-46D2-9C5A-132E73780816}" presName="text_1" presStyleLbl="node1" presStyleIdx="0" presStyleCnt="7">
        <dgm:presLayoutVars>
          <dgm:bulletEnabled val="1"/>
        </dgm:presLayoutVars>
      </dgm:prSet>
      <dgm:spPr/>
      <dgm:t>
        <a:bodyPr/>
        <a:lstStyle/>
        <a:p>
          <a:endParaRPr lang="es-EC"/>
        </a:p>
      </dgm:t>
    </dgm:pt>
    <dgm:pt modelId="{1EB55F82-3DC1-4C5F-A72B-1A39127AB7E8}" type="pres">
      <dgm:prSet presAssocID="{3B248DCC-A894-46D2-9C5A-132E73780816}" presName="accent_1" presStyleCnt="0"/>
      <dgm:spPr/>
    </dgm:pt>
    <dgm:pt modelId="{58DF466B-B701-40ED-B394-D8B3BC8EA8F0}" type="pres">
      <dgm:prSet presAssocID="{3B248DCC-A894-46D2-9C5A-132E73780816}" presName="accentRepeatNode" presStyleLbl="solidFgAcc1" presStyleIdx="0" presStyleCnt="7"/>
      <dgm:spPr/>
    </dgm:pt>
    <dgm:pt modelId="{5461A339-3ADD-49B9-9B35-20590CF7A4CC}" type="pres">
      <dgm:prSet presAssocID="{DB9FB0F4-B146-4CE2-8239-4D26BC6E524A}" presName="text_2" presStyleLbl="node1" presStyleIdx="1" presStyleCnt="7">
        <dgm:presLayoutVars>
          <dgm:bulletEnabled val="1"/>
        </dgm:presLayoutVars>
      </dgm:prSet>
      <dgm:spPr/>
      <dgm:t>
        <a:bodyPr/>
        <a:lstStyle/>
        <a:p>
          <a:endParaRPr lang="es-EC"/>
        </a:p>
      </dgm:t>
    </dgm:pt>
    <dgm:pt modelId="{814AC24E-09AA-4438-A9F4-31BF75D8B421}" type="pres">
      <dgm:prSet presAssocID="{DB9FB0F4-B146-4CE2-8239-4D26BC6E524A}" presName="accent_2" presStyleCnt="0"/>
      <dgm:spPr/>
    </dgm:pt>
    <dgm:pt modelId="{EBBC92B3-AB3B-4E35-913B-F1911A3E2ACA}" type="pres">
      <dgm:prSet presAssocID="{DB9FB0F4-B146-4CE2-8239-4D26BC6E524A}" presName="accentRepeatNode" presStyleLbl="solidFgAcc1" presStyleIdx="1" presStyleCnt="7"/>
      <dgm:spPr/>
    </dgm:pt>
    <dgm:pt modelId="{20DC178C-DE4C-485E-934A-1E3827E4D7F4}" type="pres">
      <dgm:prSet presAssocID="{6DE4BE59-A5F2-48B8-AA83-CE711B2002AD}" presName="text_3" presStyleLbl="node1" presStyleIdx="2" presStyleCnt="7">
        <dgm:presLayoutVars>
          <dgm:bulletEnabled val="1"/>
        </dgm:presLayoutVars>
      </dgm:prSet>
      <dgm:spPr/>
      <dgm:t>
        <a:bodyPr/>
        <a:lstStyle/>
        <a:p>
          <a:endParaRPr lang="es-EC"/>
        </a:p>
      </dgm:t>
    </dgm:pt>
    <dgm:pt modelId="{71886F08-BDAB-430B-97E2-E93BE30F08B3}" type="pres">
      <dgm:prSet presAssocID="{6DE4BE59-A5F2-48B8-AA83-CE711B2002AD}" presName="accent_3" presStyleCnt="0"/>
      <dgm:spPr/>
    </dgm:pt>
    <dgm:pt modelId="{5A77729E-7D33-40F7-98B4-784540208768}" type="pres">
      <dgm:prSet presAssocID="{6DE4BE59-A5F2-48B8-AA83-CE711B2002AD}" presName="accentRepeatNode" presStyleLbl="solidFgAcc1" presStyleIdx="2" presStyleCnt="7"/>
      <dgm:spPr/>
    </dgm:pt>
    <dgm:pt modelId="{24FAD100-6882-4599-BD2E-BED691511DA0}" type="pres">
      <dgm:prSet presAssocID="{399814AD-59BC-418D-A6D1-D66EF28E3DCE}" presName="text_4" presStyleLbl="node1" presStyleIdx="3" presStyleCnt="7">
        <dgm:presLayoutVars>
          <dgm:bulletEnabled val="1"/>
        </dgm:presLayoutVars>
      </dgm:prSet>
      <dgm:spPr/>
      <dgm:t>
        <a:bodyPr/>
        <a:lstStyle/>
        <a:p>
          <a:endParaRPr lang="es-EC"/>
        </a:p>
      </dgm:t>
    </dgm:pt>
    <dgm:pt modelId="{9FACE431-D27A-48C7-8B07-892ACDBAC4D3}" type="pres">
      <dgm:prSet presAssocID="{399814AD-59BC-418D-A6D1-D66EF28E3DCE}" presName="accent_4" presStyleCnt="0"/>
      <dgm:spPr/>
    </dgm:pt>
    <dgm:pt modelId="{97630925-78A3-46AD-B06A-D552E3B8718E}" type="pres">
      <dgm:prSet presAssocID="{399814AD-59BC-418D-A6D1-D66EF28E3DCE}" presName="accentRepeatNode" presStyleLbl="solidFgAcc1" presStyleIdx="3" presStyleCnt="7"/>
      <dgm:spPr/>
    </dgm:pt>
    <dgm:pt modelId="{6B16264B-8168-4633-861D-114710F19202}" type="pres">
      <dgm:prSet presAssocID="{E1EA1761-503E-4747-9BF3-8E87EFAE680C}" presName="text_5" presStyleLbl="node1" presStyleIdx="4" presStyleCnt="7">
        <dgm:presLayoutVars>
          <dgm:bulletEnabled val="1"/>
        </dgm:presLayoutVars>
      </dgm:prSet>
      <dgm:spPr/>
      <dgm:t>
        <a:bodyPr/>
        <a:lstStyle/>
        <a:p>
          <a:endParaRPr lang="es-EC"/>
        </a:p>
      </dgm:t>
    </dgm:pt>
    <dgm:pt modelId="{EB25B707-D487-4695-98BC-8548225B6277}" type="pres">
      <dgm:prSet presAssocID="{E1EA1761-503E-4747-9BF3-8E87EFAE680C}" presName="accent_5" presStyleCnt="0"/>
      <dgm:spPr/>
    </dgm:pt>
    <dgm:pt modelId="{1CCFCA3A-1127-49F7-9F29-352F15339FCF}" type="pres">
      <dgm:prSet presAssocID="{E1EA1761-503E-4747-9BF3-8E87EFAE680C}" presName="accentRepeatNode" presStyleLbl="solidFgAcc1" presStyleIdx="4" presStyleCnt="7"/>
      <dgm:spPr/>
    </dgm:pt>
    <dgm:pt modelId="{49ED4FC2-89C7-4CAE-AB95-4572C044A75A}" type="pres">
      <dgm:prSet presAssocID="{B8D95EE3-FAD2-4AB0-92AB-75FC2D8774CA}" presName="text_6" presStyleLbl="node1" presStyleIdx="5" presStyleCnt="7">
        <dgm:presLayoutVars>
          <dgm:bulletEnabled val="1"/>
        </dgm:presLayoutVars>
      </dgm:prSet>
      <dgm:spPr/>
      <dgm:t>
        <a:bodyPr/>
        <a:lstStyle/>
        <a:p>
          <a:endParaRPr lang="es-EC"/>
        </a:p>
      </dgm:t>
    </dgm:pt>
    <dgm:pt modelId="{2A40AFFD-5E9E-4EF5-86E2-1EDFDCCE88F8}" type="pres">
      <dgm:prSet presAssocID="{B8D95EE3-FAD2-4AB0-92AB-75FC2D8774CA}" presName="accent_6" presStyleCnt="0"/>
      <dgm:spPr/>
    </dgm:pt>
    <dgm:pt modelId="{C5D46CDA-714B-4DCC-8907-BFC697F59142}" type="pres">
      <dgm:prSet presAssocID="{B8D95EE3-FAD2-4AB0-92AB-75FC2D8774CA}" presName="accentRepeatNode" presStyleLbl="solidFgAcc1" presStyleIdx="5" presStyleCnt="7"/>
      <dgm:spPr/>
    </dgm:pt>
    <dgm:pt modelId="{9161C44A-71BF-4791-80C4-B0DF286FC503}" type="pres">
      <dgm:prSet presAssocID="{0E01BF79-1B4C-49B2-8FE8-758661A57826}" presName="text_7" presStyleLbl="node1" presStyleIdx="6" presStyleCnt="7">
        <dgm:presLayoutVars>
          <dgm:bulletEnabled val="1"/>
        </dgm:presLayoutVars>
      </dgm:prSet>
      <dgm:spPr/>
      <dgm:t>
        <a:bodyPr/>
        <a:lstStyle/>
        <a:p>
          <a:endParaRPr lang="es-EC"/>
        </a:p>
      </dgm:t>
    </dgm:pt>
    <dgm:pt modelId="{4C8C54A1-3EF3-4D78-83A9-A1A6D7D8DCDC}" type="pres">
      <dgm:prSet presAssocID="{0E01BF79-1B4C-49B2-8FE8-758661A57826}" presName="accent_7" presStyleCnt="0"/>
      <dgm:spPr/>
    </dgm:pt>
    <dgm:pt modelId="{7B567D79-F4CC-43B6-942F-B6D73B240D22}" type="pres">
      <dgm:prSet presAssocID="{0E01BF79-1B4C-49B2-8FE8-758661A57826}" presName="accentRepeatNode" presStyleLbl="solidFgAcc1" presStyleIdx="6" presStyleCnt="7"/>
      <dgm:spPr/>
    </dgm:pt>
  </dgm:ptLst>
  <dgm:cxnLst>
    <dgm:cxn modelId="{B3967F0B-A11F-4FCB-84F6-CFA792BCD95F}" srcId="{BDFCA221-3DBD-4F1E-A88B-267B784AEE47}" destId="{399814AD-59BC-418D-A6D1-D66EF28E3DCE}" srcOrd="3" destOrd="0" parTransId="{32296FAE-B150-4881-AA75-478167195140}" sibTransId="{48104BBC-A46F-42D1-8BD1-FB1482510380}"/>
    <dgm:cxn modelId="{2DE15A49-0E76-4538-9926-C3253F475E81}" srcId="{BDFCA221-3DBD-4F1E-A88B-267B784AEE47}" destId="{E1EA1761-503E-4747-9BF3-8E87EFAE680C}" srcOrd="4" destOrd="0" parTransId="{B18DE7C6-253E-4192-92FB-A683EE232ADC}" sibTransId="{5A30CE5B-7EF5-4520-83CA-A8CDC61F4886}"/>
    <dgm:cxn modelId="{A6BD64DB-0876-4D45-BF42-BF8CD8ED81C6}" srcId="{BDFCA221-3DBD-4F1E-A88B-267B784AEE47}" destId="{0E01BF79-1B4C-49B2-8FE8-758661A57826}" srcOrd="6" destOrd="0" parTransId="{04D74229-7A82-4BC5-A920-3EDD80B04C49}" sibTransId="{1E947DDD-652B-4E85-BDC2-053E29E41AB2}"/>
    <dgm:cxn modelId="{A57BA382-B234-4DE0-8C4D-E17CF1B0F0D4}" srcId="{BDFCA221-3DBD-4F1E-A88B-267B784AEE47}" destId="{DB9FB0F4-B146-4CE2-8239-4D26BC6E524A}" srcOrd="1" destOrd="0" parTransId="{A55E9032-8925-4755-92D8-A5D79B4E6E0A}" sibTransId="{7398FDD4-636C-447F-A04B-8BD969FA1AC1}"/>
    <dgm:cxn modelId="{ACB1F530-AB23-464C-865D-C6C830D93BBF}" type="presOf" srcId="{743A6BBC-35B5-425A-B6BB-915E3BC04188}" destId="{20AEDEA4-8F3F-41E0-9A05-E6A65D69035A}" srcOrd="0" destOrd="0" presId="urn:microsoft.com/office/officeart/2008/layout/VerticalCurvedList"/>
    <dgm:cxn modelId="{F8A5F18D-53F1-4EA3-9C13-F7A8F1554907}" srcId="{BDFCA221-3DBD-4F1E-A88B-267B784AEE47}" destId="{3B248DCC-A894-46D2-9C5A-132E73780816}" srcOrd="0" destOrd="0" parTransId="{5DCFB4D5-E011-4F40-B70A-B0C04C978E3D}" sibTransId="{743A6BBC-35B5-425A-B6BB-915E3BC04188}"/>
    <dgm:cxn modelId="{A715A9B9-965F-4250-94EE-B92FE5130585}" type="presOf" srcId="{DB9FB0F4-B146-4CE2-8239-4D26BC6E524A}" destId="{5461A339-3ADD-49B9-9B35-20590CF7A4CC}" srcOrd="0" destOrd="0" presId="urn:microsoft.com/office/officeart/2008/layout/VerticalCurvedList"/>
    <dgm:cxn modelId="{ECD7B0E9-B044-4C54-AA55-6CF1C93DFA4C}" srcId="{BDFCA221-3DBD-4F1E-A88B-267B784AEE47}" destId="{B8D95EE3-FAD2-4AB0-92AB-75FC2D8774CA}" srcOrd="5" destOrd="0" parTransId="{5D0E9402-1C9C-4C92-B76D-07A40CC2BD62}" sibTransId="{1FC2E79D-DB73-448A-A028-82A10DA1F6CB}"/>
    <dgm:cxn modelId="{95769862-12D1-4CDD-A679-077A10D2969C}" type="presOf" srcId="{399814AD-59BC-418D-A6D1-D66EF28E3DCE}" destId="{24FAD100-6882-4599-BD2E-BED691511DA0}" srcOrd="0" destOrd="0" presId="urn:microsoft.com/office/officeart/2008/layout/VerticalCurvedList"/>
    <dgm:cxn modelId="{4DC756BB-CEF6-489F-AF61-CEB2F8FDF34F}" type="presOf" srcId="{E1EA1761-503E-4747-9BF3-8E87EFAE680C}" destId="{6B16264B-8168-4633-861D-114710F19202}" srcOrd="0" destOrd="0" presId="urn:microsoft.com/office/officeart/2008/layout/VerticalCurvedList"/>
    <dgm:cxn modelId="{7D4C9446-3E98-43E5-83CA-81848B43FF9A}" type="presOf" srcId="{B8D95EE3-FAD2-4AB0-92AB-75FC2D8774CA}" destId="{49ED4FC2-89C7-4CAE-AB95-4572C044A75A}" srcOrd="0" destOrd="0" presId="urn:microsoft.com/office/officeart/2008/layout/VerticalCurvedList"/>
    <dgm:cxn modelId="{469FF2DA-99AF-46F4-968B-E08A8986BADB}" srcId="{BDFCA221-3DBD-4F1E-A88B-267B784AEE47}" destId="{6DE4BE59-A5F2-48B8-AA83-CE711B2002AD}" srcOrd="2" destOrd="0" parTransId="{F3B4B35C-8F87-4FCC-8977-A0ECC054B0AC}" sibTransId="{45DE60F1-F6D4-4C4D-8756-7B1DC09EF2B3}"/>
    <dgm:cxn modelId="{3BC7231E-29C6-4F83-805A-CF9BF06C1A9E}" type="presOf" srcId="{3B248DCC-A894-46D2-9C5A-132E73780816}" destId="{28A9A22B-C568-4266-828B-3044B34255FC}" srcOrd="0" destOrd="0" presId="urn:microsoft.com/office/officeart/2008/layout/VerticalCurvedList"/>
    <dgm:cxn modelId="{910271C9-6EBD-4E32-BF13-442507294342}" type="presOf" srcId="{BDFCA221-3DBD-4F1E-A88B-267B784AEE47}" destId="{CA94AB2E-0B9C-4467-9784-5932EECEB8D5}" srcOrd="0" destOrd="0" presId="urn:microsoft.com/office/officeart/2008/layout/VerticalCurvedList"/>
    <dgm:cxn modelId="{EA8AC9CF-463E-4955-B73C-2ED10CA3C297}" type="presOf" srcId="{0E01BF79-1B4C-49B2-8FE8-758661A57826}" destId="{9161C44A-71BF-4791-80C4-B0DF286FC503}" srcOrd="0" destOrd="0" presId="urn:microsoft.com/office/officeart/2008/layout/VerticalCurvedList"/>
    <dgm:cxn modelId="{ACE2A110-2751-47F3-89B5-9ECCF171D771}" type="presOf" srcId="{6DE4BE59-A5F2-48B8-AA83-CE711B2002AD}" destId="{20DC178C-DE4C-485E-934A-1E3827E4D7F4}" srcOrd="0" destOrd="0" presId="urn:microsoft.com/office/officeart/2008/layout/VerticalCurvedList"/>
    <dgm:cxn modelId="{03C30C23-9D09-4A57-AA47-9F5E4C4213A3}" type="presParOf" srcId="{CA94AB2E-0B9C-4467-9784-5932EECEB8D5}" destId="{BDC4E54F-33ED-48B9-9315-F2A439BFFFFA}" srcOrd="0" destOrd="0" presId="urn:microsoft.com/office/officeart/2008/layout/VerticalCurvedList"/>
    <dgm:cxn modelId="{0F9606CD-DF87-4105-B480-39BB1EE33CE8}" type="presParOf" srcId="{BDC4E54F-33ED-48B9-9315-F2A439BFFFFA}" destId="{7294829F-60B4-4546-81E5-C5D4361E58B5}" srcOrd="0" destOrd="0" presId="urn:microsoft.com/office/officeart/2008/layout/VerticalCurvedList"/>
    <dgm:cxn modelId="{5C0EEFCB-838A-4295-BD9A-B09ED9320B6B}" type="presParOf" srcId="{7294829F-60B4-4546-81E5-C5D4361E58B5}" destId="{8ACFE566-1193-462E-AD1A-CBC2A7A0FF06}" srcOrd="0" destOrd="0" presId="urn:microsoft.com/office/officeart/2008/layout/VerticalCurvedList"/>
    <dgm:cxn modelId="{38AE7F96-2DD4-405E-A5B5-EDC5569F071F}" type="presParOf" srcId="{7294829F-60B4-4546-81E5-C5D4361E58B5}" destId="{20AEDEA4-8F3F-41E0-9A05-E6A65D69035A}" srcOrd="1" destOrd="0" presId="urn:microsoft.com/office/officeart/2008/layout/VerticalCurvedList"/>
    <dgm:cxn modelId="{F770AEC6-C880-41BF-A307-BFF9047B8F28}" type="presParOf" srcId="{7294829F-60B4-4546-81E5-C5D4361E58B5}" destId="{4037C320-A437-4F13-A1BD-A5071DB60E93}" srcOrd="2" destOrd="0" presId="urn:microsoft.com/office/officeart/2008/layout/VerticalCurvedList"/>
    <dgm:cxn modelId="{12953353-88EF-4306-A33F-426D9B2EA51B}" type="presParOf" srcId="{7294829F-60B4-4546-81E5-C5D4361E58B5}" destId="{A36E6F1A-0C6E-4259-BEDC-FB71D54483A3}" srcOrd="3" destOrd="0" presId="urn:microsoft.com/office/officeart/2008/layout/VerticalCurvedList"/>
    <dgm:cxn modelId="{41E276A3-B242-43C1-86A9-F8C7CBA31F23}" type="presParOf" srcId="{BDC4E54F-33ED-48B9-9315-F2A439BFFFFA}" destId="{28A9A22B-C568-4266-828B-3044B34255FC}" srcOrd="1" destOrd="0" presId="urn:microsoft.com/office/officeart/2008/layout/VerticalCurvedList"/>
    <dgm:cxn modelId="{E92F1D08-52B5-4EFD-A352-2675BA55DF4A}" type="presParOf" srcId="{BDC4E54F-33ED-48B9-9315-F2A439BFFFFA}" destId="{1EB55F82-3DC1-4C5F-A72B-1A39127AB7E8}" srcOrd="2" destOrd="0" presId="urn:microsoft.com/office/officeart/2008/layout/VerticalCurvedList"/>
    <dgm:cxn modelId="{4619E0D6-D0BF-4F4F-8308-AB9623ED1A88}" type="presParOf" srcId="{1EB55F82-3DC1-4C5F-A72B-1A39127AB7E8}" destId="{58DF466B-B701-40ED-B394-D8B3BC8EA8F0}" srcOrd="0" destOrd="0" presId="urn:microsoft.com/office/officeart/2008/layout/VerticalCurvedList"/>
    <dgm:cxn modelId="{B50C3F77-7186-4300-BCEA-BB67E9F02539}" type="presParOf" srcId="{BDC4E54F-33ED-48B9-9315-F2A439BFFFFA}" destId="{5461A339-3ADD-49B9-9B35-20590CF7A4CC}" srcOrd="3" destOrd="0" presId="urn:microsoft.com/office/officeart/2008/layout/VerticalCurvedList"/>
    <dgm:cxn modelId="{AC67D249-0A81-4764-AFE8-3C5DCD0CB4DB}" type="presParOf" srcId="{BDC4E54F-33ED-48B9-9315-F2A439BFFFFA}" destId="{814AC24E-09AA-4438-A9F4-31BF75D8B421}" srcOrd="4" destOrd="0" presId="urn:microsoft.com/office/officeart/2008/layout/VerticalCurvedList"/>
    <dgm:cxn modelId="{9139C754-3009-467A-8FF8-9A13DC3EE89F}" type="presParOf" srcId="{814AC24E-09AA-4438-A9F4-31BF75D8B421}" destId="{EBBC92B3-AB3B-4E35-913B-F1911A3E2ACA}" srcOrd="0" destOrd="0" presId="urn:microsoft.com/office/officeart/2008/layout/VerticalCurvedList"/>
    <dgm:cxn modelId="{DF8DE7E5-09D8-4CA1-901C-9BDC302A6F58}" type="presParOf" srcId="{BDC4E54F-33ED-48B9-9315-F2A439BFFFFA}" destId="{20DC178C-DE4C-485E-934A-1E3827E4D7F4}" srcOrd="5" destOrd="0" presId="urn:microsoft.com/office/officeart/2008/layout/VerticalCurvedList"/>
    <dgm:cxn modelId="{22776074-926B-44AF-ADDE-54D154F1E119}" type="presParOf" srcId="{BDC4E54F-33ED-48B9-9315-F2A439BFFFFA}" destId="{71886F08-BDAB-430B-97E2-E93BE30F08B3}" srcOrd="6" destOrd="0" presId="urn:microsoft.com/office/officeart/2008/layout/VerticalCurvedList"/>
    <dgm:cxn modelId="{FE51F92C-2E47-44AD-9FA5-C03871184336}" type="presParOf" srcId="{71886F08-BDAB-430B-97E2-E93BE30F08B3}" destId="{5A77729E-7D33-40F7-98B4-784540208768}" srcOrd="0" destOrd="0" presId="urn:microsoft.com/office/officeart/2008/layout/VerticalCurvedList"/>
    <dgm:cxn modelId="{A3974B1E-8925-4D3C-A562-4C2AAE6FA199}" type="presParOf" srcId="{BDC4E54F-33ED-48B9-9315-F2A439BFFFFA}" destId="{24FAD100-6882-4599-BD2E-BED691511DA0}" srcOrd="7" destOrd="0" presId="urn:microsoft.com/office/officeart/2008/layout/VerticalCurvedList"/>
    <dgm:cxn modelId="{7FF8E75C-712D-4FF3-B446-3862331527BC}" type="presParOf" srcId="{BDC4E54F-33ED-48B9-9315-F2A439BFFFFA}" destId="{9FACE431-D27A-48C7-8B07-892ACDBAC4D3}" srcOrd="8" destOrd="0" presId="urn:microsoft.com/office/officeart/2008/layout/VerticalCurvedList"/>
    <dgm:cxn modelId="{5FF62C51-4463-4892-83C6-A6DCDF417115}" type="presParOf" srcId="{9FACE431-D27A-48C7-8B07-892ACDBAC4D3}" destId="{97630925-78A3-46AD-B06A-D552E3B8718E}" srcOrd="0" destOrd="0" presId="urn:microsoft.com/office/officeart/2008/layout/VerticalCurvedList"/>
    <dgm:cxn modelId="{EE2DF8AA-99D4-454E-945E-21CF278B5885}" type="presParOf" srcId="{BDC4E54F-33ED-48B9-9315-F2A439BFFFFA}" destId="{6B16264B-8168-4633-861D-114710F19202}" srcOrd="9" destOrd="0" presId="urn:microsoft.com/office/officeart/2008/layout/VerticalCurvedList"/>
    <dgm:cxn modelId="{8F7837B7-E3D0-4728-B10D-A7B6D5F86C30}" type="presParOf" srcId="{BDC4E54F-33ED-48B9-9315-F2A439BFFFFA}" destId="{EB25B707-D487-4695-98BC-8548225B6277}" srcOrd="10" destOrd="0" presId="urn:microsoft.com/office/officeart/2008/layout/VerticalCurvedList"/>
    <dgm:cxn modelId="{CC0E8491-7714-4D99-8882-E6E170C923F7}" type="presParOf" srcId="{EB25B707-D487-4695-98BC-8548225B6277}" destId="{1CCFCA3A-1127-49F7-9F29-352F15339FCF}" srcOrd="0" destOrd="0" presId="urn:microsoft.com/office/officeart/2008/layout/VerticalCurvedList"/>
    <dgm:cxn modelId="{124DFBEC-966B-4DAF-B964-ECD554D6ACC8}" type="presParOf" srcId="{BDC4E54F-33ED-48B9-9315-F2A439BFFFFA}" destId="{49ED4FC2-89C7-4CAE-AB95-4572C044A75A}" srcOrd="11" destOrd="0" presId="urn:microsoft.com/office/officeart/2008/layout/VerticalCurvedList"/>
    <dgm:cxn modelId="{DD281F85-C6E0-481F-AD49-F14D7E9F428C}" type="presParOf" srcId="{BDC4E54F-33ED-48B9-9315-F2A439BFFFFA}" destId="{2A40AFFD-5E9E-4EF5-86E2-1EDFDCCE88F8}" srcOrd="12" destOrd="0" presId="urn:microsoft.com/office/officeart/2008/layout/VerticalCurvedList"/>
    <dgm:cxn modelId="{E96731D9-0CE3-479F-80D5-CB88A684DE34}" type="presParOf" srcId="{2A40AFFD-5E9E-4EF5-86E2-1EDFDCCE88F8}" destId="{C5D46CDA-714B-4DCC-8907-BFC697F59142}" srcOrd="0" destOrd="0" presId="urn:microsoft.com/office/officeart/2008/layout/VerticalCurvedList"/>
    <dgm:cxn modelId="{D80FDD36-E34A-4AB4-A894-80DA4013DDAD}" type="presParOf" srcId="{BDC4E54F-33ED-48B9-9315-F2A439BFFFFA}" destId="{9161C44A-71BF-4791-80C4-B0DF286FC503}" srcOrd="13" destOrd="0" presId="urn:microsoft.com/office/officeart/2008/layout/VerticalCurvedList"/>
    <dgm:cxn modelId="{0E3BBD12-E710-4415-8188-C86740570C02}" type="presParOf" srcId="{BDC4E54F-33ED-48B9-9315-F2A439BFFFFA}" destId="{4C8C54A1-3EF3-4D78-83A9-A1A6D7D8DCDC}" srcOrd="14" destOrd="0" presId="urn:microsoft.com/office/officeart/2008/layout/VerticalCurvedList"/>
    <dgm:cxn modelId="{D9D4AFBE-E6B8-429B-AF9E-2ACBC7EC8370}" type="presParOf" srcId="{4C8C54A1-3EF3-4D78-83A9-A1A6D7D8DCDC}" destId="{7B567D79-F4CC-43B6-942F-B6D73B240D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S" sz="1400" dirty="0" smtClean="0"/>
            <a:t>El análisis financiero realizado al Centro de Diálisis Contigo S.A. reveló que la empresa actualmente presenta problemas de recuperación de cartera con las instituciones públicas a las que presta sus servicios para tratamientos de diálisis, situación que provocar problemas de liquidez para afrontar sus obligaciones corrientes con terceros.</a:t>
          </a:r>
          <a:endParaRPr lang="es-EC" sz="1400" dirty="0"/>
        </a:p>
      </dgm:t>
    </dgm:pt>
    <dgm:pt modelId="{73253FFA-83A2-42F5-A039-039FF2601BC8}" type="parTrans" cxnId="{D8FADED0-2916-4D8B-93C3-7CE32AD76093}">
      <dgm:prSet/>
      <dgm:spPr/>
      <dgm:t>
        <a:bodyPr/>
        <a:lstStyle/>
        <a:p>
          <a:endParaRPr lang="es-EC" sz="1400"/>
        </a:p>
      </dgm:t>
    </dgm:pt>
    <dgm:pt modelId="{6CE9B3FE-3995-4A6F-BDA4-13E064886D14}" type="sibTrans" cxnId="{D8FADED0-2916-4D8B-93C3-7CE32AD76093}">
      <dgm:prSet/>
      <dgm:spPr/>
      <dgm:t>
        <a:bodyPr/>
        <a:lstStyle/>
        <a:p>
          <a:endParaRPr lang="es-EC" sz="1400"/>
        </a:p>
      </dgm:t>
    </dgm:pt>
    <dgm:pt modelId="{8908C3FD-C6ED-4E7A-BA7D-60B4C20CA669}">
      <dgm:prSet phldrT="[Text]" custT="1"/>
      <dgm:spPr/>
      <dgm:t>
        <a:bodyPr/>
        <a:lstStyle/>
        <a:p>
          <a:r>
            <a:rPr lang="es-ES" sz="1400" dirty="0" smtClean="0"/>
            <a:t>El valor del Centro de Diálisis Contigo S.A. a través del método de flujos de caja descontados asciende a US$3,183,780 y el valor de cada acción se estima en US$39.80, mientras que el valor contable de la empresa únicamente asciende a US$1,620,702 y el valor en libros de cada acción se ubica en US$20.26; esta información evidencia el beneficio de realizar una valoración dinámica considerando a la compañía como un ente generador de dinero para conocer el valor verdadero de la empresa.</a:t>
          </a:r>
          <a:endParaRPr lang="es-EC" sz="1400" dirty="0"/>
        </a:p>
      </dgm:t>
    </dgm:pt>
    <dgm:pt modelId="{9B71246F-D953-40CE-8E95-47F114FC9240}" type="parTrans" cxnId="{A1E56DE2-A8E3-4DBC-BC48-587F038A3FE4}">
      <dgm:prSet/>
      <dgm:spPr/>
      <dgm:t>
        <a:bodyPr/>
        <a:lstStyle/>
        <a:p>
          <a:endParaRPr lang="es-EC" sz="1400"/>
        </a:p>
      </dgm:t>
    </dgm:pt>
    <dgm:pt modelId="{D277E4DF-EEF6-483C-A705-7A4D4AC82D3D}" type="sibTrans" cxnId="{A1E56DE2-A8E3-4DBC-BC48-587F038A3FE4}">
      <dgm:prSet/>
      <dgm:spPr/>
      <dgm:t>
        <a:bodyPr/>
        <a:lstStyle/>
        <a:p>
          <a:endParaRPr lang="es-EC" sz="1400"/>
        </a:p>
      </dgm:t>
    </dgm:pt>
    <dgm:pt modelId="{67066A19-68F6-4FAE-AD8B-004DFCD7F980}">
      <dgm:prSet phldrT="[Text]" custT="1"/>
      <dgm:spPr/>
      <dgm:t>
        <a:bodyPr/>
        <a:lstStyle/>
        <a:p>
          <a:r>
            <a:rPr lang="es-ES" sz="1400" dirty="0" smtClean="0"/>
            <a:t>El análisis de sensibilidad para el modelo de valoración reveló que ante un aumento del 5% en el precio de cada tratamiento de diálisis el valor global de la empresa se incrementa en 24%, mientras que ante una disminución del 5% en el número de pacientes transferidos desde el </a:t>
          </a:r>
          <a:r>
            <a:rPr lang="es-ES" sz="1400" dirty="0" err="1" smtClean="0"/>
            <a:t>IESS</a:t>
          </a:r>
          <a:r>
            <a:rPr lang="es-ES" sz="1400" dirty="0" smtClean="0"/>
            <a:t> y el MIES y un incremento del 5% en los costos de insumos para tratamientos de diálisis el valor global de la empresa disminuye en 22%.</a:t>
          </a:r>
          <a:endParaRPr lang="es-EC" sz="1400" dirty="0"/>
        </a:p>
      </dgm:t>
    </dgm:pt>
    <dgm:pt modelId="{FDF655B2-7B80-4A89-9A5B-C40D6678DAD9}" type="parTrans" cxnId="{5E8EAF64-7DC5-40BD-BA34-A8FAA07CE512}">
      <dgm:prSet/>
      <dgm:spPr/>
      <dgm:t>
        <a:bodyPr/>
        <a:lstStyle/>
        <a:p>
          <a:endParaRPr lang="es-EC" sz="1400"/>
        </a:p>
      </dgm:t>
    </dgm:pt>
    <dgm:pt modelId="{C3626FD0-5E32-4D5B-80EF-41B60265306B}" type="sibTrans" cxnId="{5E8EAF64-7DC5-40BD-BA34-A8FAA07CE512}">
      <dgm:prSet/>
      <dgm:spPr/>
      <dgm:t>
        <a:bodyPr/>
        <a:lstStyle/>
        <a:p>
          <a:endParaRPr lang="es-EC" sz="1400"/>
        </a:p>
      </dgm:t>
    </dgm:pt>
    <dgm:pt modelId="{9FD913FD-4FFF-4BDC-B111-42B2C186B534}">
      <dgm:prSet phldrT="[Text]" custT="1"/>
      <dgm:spPr/>
      <dgm:t>
        <a:bodyPr/>
        <a:lstStyle/>
        <a:p>
          <a:endParaRPr lang="es-EC" sz="1400" dirty="0"/>
        </a:p>
      </dgm:t>
    </dgm:pt>
    <dgm:pt modelId="{BB72A9C5-246D-4DBC-A445-2A1864DF7F54}" type="parTrans" cxnId="{A566D700-7D1A-4D1F-990E-8E6918031DF2}">
      <dgm:prSet/>
      <dgm:spPr/>
      <dgm:t>
        <a:bodyPr/>
        <a:lstStyle/>
        <a:p>
          <a:endParaRPr lang="es-EC" sz="1400"/>
        </a:p>
      </dgm:t>
    </dgm:pt>
    <dgm:pt modelId="{C181148F-501D-4F3C-94B0-9C446690BE27}" type="sibTrans" cxnId="{A566D700-7D1A-4D1F-990E-8E6918031DF2}">
      <dgm:prSet/>
      <dgm:spPr/>
      <dgm:t>
        <a:bodyPr/>
        <a:lstStyle/>
        <a:p>
          <a:endParaRPr lang="es-EC" sz="1400"/>
        </a:p>
      </dgm:t>
    </dgm:pt>
    <dgm:pt modelId="{B9BEEA85-3C8B-4CDC-A87B-2C52FDEE8CF0}">
      <dgm:prSet phldrT="[Text]" custT="1"/>
      <dgm:spPr/>
      <dgm:t>
        <a:bodyPr/>
        <a:lstStyle/>
        <a:p>
          <a:endParaRPr lang="es-EC" sz="1400" dirty="0"/>
        </a:p>
      </dgm:t>
    </dgm:pt>
    <dgm:pt modelId="{53FD76F3-4BA4-4CB3-9A79-CCAA423B4087}" type="parTrans" cxnId="{02C1DFFA-12FF-4893-9EBF-1736583681AD}">
      <dgm:prSet/>
      <dgm:spPr/>
      <dgm:t>
        <a:bodyPr/>
        <a:lstStyle/>
        <a:p>
          <a:endParaRPr lang="es-EC" sz="1400"/>
        </a:p>
      </dgm:t>
    </dgm:pt>
    <dgm:pt modelId="{A9C10631-2E91-4136-8F15-F93816F12FFF}" type="sibTrans" cxnId="{02C1DFFA-12FF-4893-9EBF-1736583681AD}">
      <dgm:prSet/>
      <dgm:spPr/>
      <dgm:t>
        <a:bodyPr/>
        <a:lstStyle/>
        <a:p>
          <a:endParaRPr lang="es-EC" sz="1400"/>
        </a:p>
      </dgm:t>
    </dgm:pt>
    <dgm:pt modelId="{69DB88C5-7D66-4DA9-ABD0-0E353771D1C7}">
      <dgm:prSet phldrT="[Text]" custT="1"/>
      <dgm:spPr/>
      <dgm:t>
        <a:bodyPr/>
        <a:lstStyle/>
        <a:p>
          <a:endParaRPr lang="es-EC" sz="1400" dirty="0"/>
        </a:p>
      </dgm:t>
    </dgm:pt>
    <dgm:pt modelId="{8D5D0E7A-D862-466B-9A67-20F254D914E9}" type="parTrans" cxnId="{8923E712-DBBE-474F-9678-6F824826E050}">
      <dgm:prSet/>
      <dgm:spPr/>
      <dgm:t>
        <a:bodyPr/>
        <a:lstStyle/>
        <a:p>
          <a:endParaRPr lang="es-EC" sz="1400"/>
        </a:p>
      </dgm:t>
    </dgm:pt>
    <dgm:pt modelId="{9649D24A-47CB-44E1-9F67-28FF707C2D37}" type="sibTrans" cxnId="{8923E712-DBBE-474F-9678-6F824826E050}">
      <dgm:prSet/>
      <dgm:spPr/>
      <dgm:t>
        <a:bodyPr/>
        <a:lstStyle/>
        <a:p>
          <a:endParaRPr lang="es-EC" sz="14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dgm:presLayoutVars>
          <dgm:bulletEnabled val="1"/>
        </dgm:presLayoutVars>
      </dgm:prSet>
      <dgm:spPr/>
      <dgm:t>
        <a:bodyPr/>
        <a:lstStyle/>
        <a:p>
          <a:endParaRPr lang="es-EC"/>
        </a:p>
      </dgm:t>
    </dgm:pt>
  </dgm:ptLst>
  <dgm:cxnLst>
    <dgm:cxn modelId="{02C1DFFA-12FF-4893-9EBF-1736583681AD}" srcId="{E420EE0B-552D-4485-864E-54AC98393CC7}" destId="{B9BEEA85-3C8B-4CDC-A87B-2C52FDEE8CF0}" srcOrd="1" destOrd="0" parTransId="{53FD76F3-4BA4-4CB3-9A79-CCAA423B4087}" sibTransId="{A9C10631-2E91-4136-8F15-F93816F12FFF}"/>
    <dgm:cxn modelId="{9D515F68-4310-436B-991B-01030B9058D1}" type="presOf" srcId="{67066A19-68F6-4FAE-AD8B-004DFCD7F980}" destId="{A08A9D23-53C1-4951-B6C9-77E08D03DDE1}" srcOrd="0" destOrd="0" presId="urn:microsoft.com/office/officeart/2005/8/layout/chevron2"/>
    <dgm:cxn modelId="{C4D6720B-2614-49B7-AFDA-823D446498E6}" type="presOf" srcId="{9FD913FD-4FFF-4BDC-B111-42B2C186B534}" destId="{0312AB9C-969E-445D-A56E-8E939333F795}"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636E9DE-3863-4C37-B170-345A93D89064}" type="presOf" srcId="{B9BEEA85-3C8B-4CDC-A87B-2C52FDEE8CF0}" destId="{4842EACF-3FB9-4951-AB08-4B65517D2731}" srcOrd="0" destOrd="0" presId="urn:microsoft.com/office/officeart/2005/8/layout/chevron2"/>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53391D2E-A571-4A9B-9B62-8FE232C84DAC}" type="presOf" srcId="{69DB88C5-7D66-4DA9-ABD0-0E353771D1C7}" destId="{4510BF24-7A0B-4AA6-B292-71585ED4CE9D}" srcOrd="0" destOrd="0" presId="urn:microsoft.com/office/officeart/2005/8/layout/chevron2"/>
    <dgm:cxn modelId="{C6098FE3-1132-42D5-AED0-6584CE9EF40C}" type="presOf" srcId="{FB7C26A3-84D4-4C9D-8CDA-E7BC97E462E3}" destId="{E9795526-2B06-415E-8855-A3A16CDF4D1A}" srcOrd="0" destOrd="0" presId="urn:microsoft.com/office/officeart/2005/8/layout/chevron2"/>
    <dgm:cxn modelId="{9AF096D9-8512-4919-82D2-39DBD8E53820}" type="presOf" srcId="{E420EE0B-552D-4485-864E-54AC98393CC7}" destId="{4216124D-69BF-4FBF-B4D6-51D1C990115E}" srcOrd="0" destOrd="0" presId="urn:microsoft.com/office/officeart/2005/8/layout/chevron2"/>
    <dgm:cxn modelId="{25FA130D-536C-4BD4-A3C3-7DFDB3F21526}" type="presOf" srcId="{8908C3FD-C6ED-4E7A-BA7D-60B4C20CA669}" destId="{881AE064-2525-49FB-86DC-23F2FADCC123}"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5E8EAF64-7DC5-40BD-BA34-A8FAA07CE512}" srcId="{69DB88C5-7D66-4DA9-ABD0-0E353771D1C7}" destId="{67066A19-68F6-4FAE-AD8B-004DFCD7F980}" srcOrd="0" destOrd="0" parTransId="{FDF655B2-7B80-4A89-9A5B-C40D6678DAD9}" sibTransId="{C3626FD0-5E32-4D5B-80EF-41B60265306B}"/>
    <dgm:cxn modelId="{0C94C164-D00E-4F6E-B09B-E6EB65FCE706}" type="presParOf" srcId="{4216124D-69BF-4FBF-B4D6-51D1C990115E}" destId="{E5D83A33-F8A5-4EFD-AB4C-ACEB1808BB53}" srcOrd="0" destOrd="0" presId="urn:microsoft.com/office/officeart/2005/8/layout/chevron2"/>
    <dgm:cxn modelId="{C4B2AC65-6F40-4016-A55F-1BCDEC33D4FD}" type="presParOf" srcId="{E5D83A33-F8A5-4EFD-AB4C-ACEB1808BB53}" destId="{0312AB9C-969E-445D-A56E-8E939333F795}" srcOrd="0" destOrd="0" presId="urn:microsoft.com/office/officeart/2005/8/layout/chevron2"/>
    <dgm:cxn modelId="{3F9F4613-25D8-4455-A913-DF6883608CF7}" type="presParOf" srcId="{E5D83A33-F8A5-4EFD-AB4C-ACEB1808BB53}" destId="{E9795526-2B06-415E-8855-A3A16CDF4D1A}" srcOrd="1" destOrd="0" presId="urn:microsoft.com/office/officeart/2005/8/layout/chevron2"/>
    <dgm:cxn modelId="{FBDF91F0-2BE5-4C99-B228-EB246016716D}" type="presParOf" srcId="{4216124D-69BF-4FBF-B4D6-51D1C990115E}" destId="{62A85621-FEC1-48F5-91F6-3F12A074A939}" srcOrd="1" destOrd="0" presId="urn:microsoft.com/office/officeart/2005/8/layout/chevron2"/>
    <dgm:cxn modelId="{E6EB0DA1-3FC8-4999-B737-D42D9A2F3FCE}" type="presParOf" srcId="{4216124D-69BF-4FBF-B4D6-51D1C990115E}" destId="{DA274087-2466-4646-B538-7C0ADA57616A}" srcOrd="2" destOrd="0" presId="urn:microsoft.com/office/officeart/2005/8/layout/chevron2"/>
    <dgm:cxn modelId="{53D1F90F-70D7-4B58-BE62-453F8C1E1ED3}" type="presParOf" srcId="{DA274087-2466-4646-B538-7C0ADA57616A}" destId="{4842EACF-3FB9-4951-AB08-4B65517D2731}" srcOrd="0" destOrd="0" presId="urn:microsoft.com/office/officeart/2005/8/layout/chevron2"/>
    <dgm:cxn modelId="{A704BE58-5325-42AC-A57B-06DC3ACA495D}" type="presParOf" srcId="{DA274087-2466-4646-B538-7C0ADA57616A}" destId="{881AE064-2525-49FB-86DC-23F2FADCC123}" srcOrd="1" destOrd="0" presId="urn:microsoft.com/office/officeart/2005/8/layout/chevron2"/>
    <dgm:cxn modelId="{7CA58009-42E3-4915-B2D1-880EFABDB551}" type="presParOf" srcId="{4216124D-69BF-4FBF-B4D6-51D1C990115E}" destId="{7A2B1746-0017-46B0-A237-E6A0B8B6515F}" srcOrd="3" destOrd="0" presId="urn:microsoft.com/office/officeart/2005/8/layout/chevron2"/>
    <dgm:cxn modelId="{C12AB08C-8F8C-4F6D-B456-6D5AD14D6ACC}" type="presParOf" srcId="{4216124D-69BF-4FBF-B4D6-51D1C990115E}" destId="{207B4576-8DA0-4F04-8A2D-D4B931162635}" srcOrd="4" destOrd="0" presId="urn:microsoft.com/office/officeart/2005/8/layout/chevron2"/>
    <dgm:cxn modelId="{25DA6969-B73F-45B5-B9D6-047DE3ACAC94}" type="presParOf" srcId="{207B4576-8DA0-4F04-8A2D-D4B931162635}" destId="{4510BF24-7A0B-4AA6-B292-71585ED4CE9D}" srcOrd="0" destOrd="0" presId="urn:microsoft.com/office/officeart/2005/8/layout/chevron2"/>
    <dgm:cxn modelId="{CA489843-26E4-4557-9E06-493342DC302E}"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CAD7-A239-4B31-BD71-730663D9FCB3}">
      <dsp:nvSpPr>
        <dsp:cNvPr id="0" name=""/>
        <dsp:cNvSpPr/>
      </dsp:nvSpPr>
      <dsp:spPr>
        <a:xfrm>
          <a:off x="0" y="200906"/>
          <a:ext cx="7920880" cy="669544"/>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Objetivo General</a:t>
          </a:r>
          <a:endParaRPr lang="es-EC" sz="2000" b="1" kern="1200" dirty="0"/>
        </a:p>
      </dsp:txBody>
      <dsp:txXfrm>
        <a:off x="32684" y="233590"/>
        <a:ext cx="7855512" cy="604176"/>
      </dsp:txXfrm>
    </dsp:sp>
    <dsp:sp modelId="{F40E42B3-E748-456C-8EAF-C05D1A0B89C0}">
      <dsp:nvSpPr>
        <dsp:cNvPr id="0" name=""/>
        <dsp:cNvSpPr/>
      </dsp:nvSpPr>
      <dsp:spPr>
        <a:xfrm>
          <a:off x="0" y="870451"/>
          <a:ext cx="7920880" cy="137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C" sz="2000" kern="1200" dirty="0"/>
        </a:p>
        <a:p>
          <a:pPr marL="228600" lvl="1" indent="-228600" algn="l" defTabSz="889000">
            <a:lnSpc>
              <a:spcPct val="90000"/>
            </a:lnSpc>
            <a:spcBef>
              <a:spcPct val="0"/>
            </a:spcBef>
            <a:spcAft>
              <a:spcPct val="20000"/>
            </a:spcAft>
            <a:buChar char="••"/>
          </a:pPr>
          <a:r>
            <a:rPr lang="es-ES" sz="2000" kern="1200" dirty="0" smtClean="0"/>
            <a:t>Diseñar un Modelo de Valoración para la empresa Centro de Diálisis Contigo S.A. </a:t>
          </a:r>
          <a:r>
            <a:rPr lang="es-ES" sz="2000" kern="1200" dirty="0" err="1" smtClean="0"/>
            <a:t>Dialicon</a:t>
          </a:r>
          <a:r>
            <a:rPr lang="es-ES" sz="2000" kern="1200" dirty="0" smtClean="0"/>
            <a:t>, a través del método de flujos de caja descontados.</a:t>
          </a:r>
          <a:endParaRPr lang="es-EC" sz="2000" kern="1200" dirty="0"/>
        </a:p>
      </dsp:txBody>
      <dsp:txXfrm>
        <a:off x="0" y="870451"/>
        <a:ext cx="7920880" cy="1376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278341" y="278936"/>
          <a:ext cx="1855612" cy="129892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1" y="650058"/>
        <a:ext cx="1298928" cy="556684"/>
      </dsp:txXfrm>
    </dsp:sp>
    <dsp:sp modelId="{E9795526-2B06-415E-8855-A3A16CDF4D1A}">
      <dsp:nvSpPr>
        <dsp:cNvPr id="0" name=""/>
        <dsp:cNvSpPr/>
      </dsp:nvSpPr>
      <dsp:spPr>
        <a:xfrm rot="5400000">
          <a:off x="4402874" y="-3103350"/>
          <a:ext cx="1206148" cy="741403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Implementar un proceso de gestión de cobranza para la cartera que se mantiene con el </a:t>
          </a:r>
          <a:r>
            <a:rPr lang="es-ES" sz="1600" kern="1200" dirty="0" err="1" smtClean="0"/>
            <a:t>IESS</a:t>
          </a:r>
          <a:r>
            <a:rPr lang="es-ES" sz="1600" kern="1200" dirty="0" smtClean="0"/>
            <a:t> y el </a:t>
          </a:r>
          <a:r>
            <a:rPr lang="es-ES" sz="1600" kern="1200" dirty="0" err="1" smtClean="0"/>
            <a:t>MIESS</a:t>
          </a:r>
          <a:r>
            <a:rPr lang="es-ES" sz="1600" kern="1200" dirty="0" smtClean="0"/>
            <a:t>, a fin de disminuir el plazo medio de cobro, aumentar la recuperación de los valores adeudados por estas instituciones e inyectar liquidez a la empresa.</a:t>
          </a:r>
          <a:endParaRPr lang="es-EC" sz="1600" kern="1200" dirty="0"/>
        </a:p>
      </dsp:txBody>
      <dsp:txXfrm rot="-5400000">
        <a:off x="1298929" y="59474"/>
        <a:ext cx="7355160" cy="1088390"/>
      </dsp:txXfrm>
    </dsp:sp>
    <dsp:sp modelId="{4842EACF-3FB9-4951-AB08-4B65517D2731}">
      <dsp:nvSpPr>
        <dsp:cNvPr id="0" name=""/>
        <dsp:cNvSpPr/>
      </dsp:nvSpPr>
      <dsp:spPr>
        <a:xfrm rot="5400000">
          <a:off x="-278341" y="1942823"/>
          <a:ext cx="1855612" cy="1298928"/>
        </a:xfrm>
        <a:prstGeom prst="chevron">
          <a:avLst/>
        </a:prstGeom>
        <a:solidFill>
          <a:schemeClr val="accent5">
            <a:hueOff val="167072"/>
            <a:satOff val="4598"/>
            <a:lumOff val="5784"/>
            <a:alphaOff val="0"/>
          </a:schemeClr>
        </a:solidFill>
        <a:ln w="25400" cap="flat" cmpd="sng" algn="ctr">
          <a:solidFill>
            <a:schemeClr val="accent5">
              <a:hueOff val="167072"/>
              <a:satOff val="4598"/>
              <a:lumOff val="57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1" y="2313945"/>
        <a:ext cx="1298928" cy="556684"/>
      </dsp:txXfrm>
    </dsp:sp>
    <dsp:sp modelId="{881AE064-2525-49FB-86DC-23F2FADCC123}">
      <dsp:nvSpPr>
        <dsp:cNvPr id="0" name=""/>
        <dsp:cNvSpPr/>
      </dsp:nvSpPr>
      <dsp:spPr>
        <a:xfrm rot="5400000">
          <a:off x="4402874" y="-1439463"/>
          <a:ext cx="1206148" cy="7414039"/>
        </a:xfrm>
        <a:prstGeom prst="round2SameRect">
          <a:avLst/>
        </a:prstGeom>
        <a:solidFill>
          <a:schemeClr val="lt1">
            <a:alpha val="90000"/>
            <a:hueOff val="0"/>
            <a:satOff val="0"/>
            <a:lumOff val="0"/>
            <a:alphaOff val="0"/>
          </a:schemeClr>
        </a:solidFill>
        <a:ln w="25400" cap="flat" cmpd="sng" algn="ctr">
          <a:solidFill>
            <a:schemeClr val="accent5">
              <a:hueOff val="167072"/>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Considerar el valor de la empresa en futuras transacciones que se realicen con inversionistas o entidades bancarias interesadas en financiar las actividades del Centro de Diálisis Contigo S.A. destacando la diferencia que existe con el valor contable de la empresa registrado en libros.</a:t>
          </a:r>
          <a:endParaRPr lang="es-EC" sz="1600" kern="1200" dirty="0"/>
        </a:p>
      </dsp:txBody>
      <dsp:txXfrm rot="-5400000">
        <a:off x="1298929" y="1723361"/>
        <a:ext cx="7355160" cy="1088390"/>
      </dsp:txXfrm>
    </dsp:sp>
    <dsp:sp modelId="{4510BF24-7A0B-4AA6-B292-71585ED4CE9D}">
      <dsp:nvSpPr>
        <dsp:cNvPr id="0" name=""/>
        <dsp:cNvSpPr/>
      </dsp:nvSpPr>
      <dsp:spPr>
        <a:xfrm rot="5400000">
          <a:off x="-278341" y="3606710"/>
          <a:ext cx="1855612" cy="1298928"/>
        </a:xfrm>
        <a:prstGeom prst="chevron">
          <a:avLst/>
        </a:prstGeom>
        <a:solidFill>
          <a:schemeClr val="accent5">
            <a:hueOff val="334145"/>
            <a:satOff val="9197"/>
            <a:lumOff val="11569"/>
            <a:alphaOff val="0"/>
          </a:schemeClr>
        </a:solidFill>
        <a:ln w="25400" cap="flat" cmpd="sng" algn="ctr">
          <a:solidFill>
            <a:schemeClr val="accent5">
              <a:hueOff val="334145"/>
              <a:satOff val="9197"/>
              <a:lumOff val="115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1" y="3977832"/>
        <a:ext cx="1298928" cy="556684"/>
      </dsp:txXfrm>
    </dsp:sp>
    <dsp:sp modelId="{A08A9D23-53C1-4951-B6C9-77E08D03DDE1}">
      <dsp:nvSpPr>
        <dsp:cNvPr id="0" name=""/>
        <dsp:cNvSpPr/>
      </dsp:nvSpPr>
      <dsp:spPr>
        <a:xfrm rot="5400000">
          <a:off x="4402874" y="224423"/>
          <a:ext cx="1206148" cy="7414039"/>
        </a:xfrm>
        <a:prstGeom prst="round2SameRect">
          <a:avLst/>
        </a:prstGeom>
        <a:solidFill>
          <a:schemeClr val="lt1">
            <a:alpha val="90000"/>
            <a:hueOff val="0"/>
            <a:satOff val="0"/>
            <a:lumOff val="0"/>
            <a:alphaOff val="0"/>
          </a:schemeClr>
        </a:solidFill>
        <a:ln w="25400" cap="flat" cmpd="sng" algn="ctr">
          <a:solidFill>
            <a:schemeClr val="accent5">
              <a:hueOff val="334145"/>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Evaluar el impacto que puede generar un cambio en las variables precio, número de pacientes y costo de los insumos, en la rentabilidad del Centro de Diálisis Contigo S.A. para diseñar estrategias que puedan mitigar los efectos provocados ante algún cambio de estas variables.</a:t>
          </a:r>
          <a:endParaRPr lang="es-EC" sz="1600" kern="1200" dirty="0"/>
        </a:p>
      </dsp:txBody>
      <dsp:txXfrm rot="-5400000">
        <a:off x="1298929" y="3387248"/>
        <a:ext cx="7355160" cy="1088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CE845-4D05-41AA-BD39-953D8063B313}">
      <dsp:nvSpPr>
        <dsp:cNvPr id="0" name=""/>
        <dsp:cNvSpPr/>
      </dsp:nvSpPr>
      <dsp:spPr>
        <a:xfrm>
          <a:off x="-5617729" y="-859990"/>
          <a:ext cx="6688533" cy="6688533"/>
        </a:xfrm>
        <a:prstGeom prst="blockArc">
          <a:avLst>
            <a:gd name="adj1" fmla="val 18900000"/>
            <a:gd name="adj2" fmla="val 2700000"/>
            <a:gd name="adj3" fmla="val 32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83786-2624-452C-85FE-F00D24144506}">
      <dsp:nvSpPr>
        <dsp:cNvPr id="0" name=""/>
        <dsp:cNvSpPr/>
      </dsp:nvSpPr>
      <dsp:spPr>
        <a:xfrm>
          <a:off x="560539" y="376196"/>
          <a:ext cx="8215808" cy="77593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Realizar un análisis situacional de la empresa, a través del estudio de su ambiente interno y externo, a fin de determinar las oportunidades y amenazas que afectan a la entidad.</a:t>
          </a:r>
          <a:endParaRPr lang="es-EC" sz="1800" b="1" kern="1200" dirty="0"/>
        </a:p>
      </dsp:txBody>
      <dsp:txXfrm>
        <a:off x="560539" y="376196"/>
        <a:ext cx="8215808" cy="775934"/>
      </dsp:txXfrm>
    </dsp:sp>
    <dsp:sp modelId="{1AFC5098-5A60-4095-B40F-D4FE58D4FC2F}">
      <dsp:nvSpPr>
        <dsp:cNvPr id="0" name=""/>
        <dsp:cNvSpPr/>
      </dsp:nvSpPr>
      <dsp:spPr>
        <a:xfrm>
          <a:off x="82813" y="286437"/>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74C216F-A2B4-4806-A3FB-F7970CEB1BEC}">
      <dsp:nvSpPr>
        <dsp:cNvPr id="0" name=""/>
        <dsp:cNvSpPr/>
      </dsp:nvSpPr>
      <dsp:spPr>
        <a:xfrm>
          <a:off x="998765" y="1517552"/>
          <a:ext cx="7777582" cy="786704"/>
        </a:xfrm>
        <a:prstGeom prst="rect">
          <a:avLst/>
        </a:prstGeom>
        <a:gradFill rotWithShape="0">
          <a:gsLst>
            <a:gs pos="0">
              <a:schemeClr val="accent5">
                <a:hueOff val="111382"/>
                <a:satOff val="3066"/>
                <a:lumOff val="3856"/>
                <a:alphaOff val="0"/>
                <a:tint val="50000"/>
                <a:satMod val="300000"/>
              </a:schemeClr>
            </a:gs>
            <a:gs pos="35000">
              <a:schemeClr val="accent5">
                <a:hueOff val="111382"/>
                <a:satOff val="3066"/>
                <a:lumOff val="3856"/>
                <a:alphaOff val="0"/>
                <a:tint val="37000"/>
                <a:satMod val="300000"/>
              </a:schemeClr>
            </a:gs>
            <a:gs pos="100000">
              <a:schemeClr val="accent5">
                <a:hueOff val="111382"/>
                <a:satOff val="3066"/>
                <a:lumOff val="38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Elaborar el análisis financiero de la compañía, con el propósito de conocer su situación financiera actual.</a:t>
          </a:r>
          <a:endParaRPr lang="es-EC" sz="1600" kern="1200" dirty="0"/>
        </a:p>
      </dsp:txBody>
      <dsp:txXfrm>
        <a:off x="998765" y="1517552"/>
        <a:ext cx="7777582" cy="786704"/>
      </dsp:txXfrm>
    </dsp:sp>
    <dsp:sp modelId="{7ED49442-7820-4494-9349-F8D373BBB652}">
      <dsp:nvSpPr>
        <dsp:cNvPr id="0" name=""/>
        <dsp:cNvSpPr/>
      </dsp:nvSpPr>
      <dsp:spPr>
        <a:xfrm>
          <a:off x="521039" y="1433178"/>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111382"/>
              <a:satOff val="3066"/>
              <a:lumOff val="3856"/>
              <a:alphaOff val="0"/>
            </a:schemeClr>
          </a:solidFill>
          <a:prstDash val="solid"/>
        </a:ln>
        <a:effectLst/>
      </dsp:spPr>
      <dsp:style>
        <a:lnRef idx="1">
          <a:scrgbClr r="0" g="0" b="0"/>
        </a:lnRef>
        <a:fillRef idx="2">
          <a:scrgbClr r="0" g="0" b="0"/>
        </a:fillRef>
        <a:effectRef idx="0">
          <a:scrgbClr r="0" g="0" b="0"/>
        </a:effectRef>
        <a:fontRef idx="minor"/>
      </dsp:style>
    </dsp:sp>
    <dsp:sp modelId="{21D7A6C0-F645-461E-9B8D-0C55B3082126}">
      <dsp:nvSpPr>
        <dsp:cNvPr id="0" name=""/>
        <dsp:cNvSpPr/>
      </dsp:nvSpPr>
      <dsp:spPr>
        <a:xfrm>
          <a:off x="998765" y="2675465"/>
          <a:ext cx="7777582" cy="764362"/>
        </a:xfrm>
        <a:prstGeom prst="rect">
          <a:avLst/>
        </a:prstGeom>
        <a:gradFill rotWithShape="0">
          <a:gsLst>
            <a:gs pos="0">
              <a:schemeClr val="accent5">
                <a:hueOff val="222763"/>
                <a:satOff val="6131"/>
                <a:lumOff val="7713"/>
                <a:alphaOff val="0"/>
                <a:tint val="50000"/>
                <a:satMod val="300000"/>
              </a:schemeClr>
            </a:gs>
            <a:gs pos="35000">
              <a:schemeClr val="accent5">
                <a:hueOff val="222763"/>
                <a:satOff val="6131"/>
                <a:lumOff val="7713"/>
                <a:alphaOff val="0"/>
                <a:tint val="37000"/>
                <a:satMod val="300000"/>
              </a:schemeClr>
            </a:gs>
            <a:gs pos="100000">
              <a:schemeClr val="accent5">
                <a:hueOff val="222763"/>
                <a:satOff val="6131"/>
                <a:lumOff val="77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Determinar los flujos de caja futuros que espera generar la compañía, por medio de previsiones financieras, estratégicas y competitivas, obteniendo estimaciones consistentes para un escenario esperado.</a:t>
          </a:r>
          <a:endParaRPr lang="es-EC" sz="1600" kern="1200" dirty="0"/>
        </a:p>
      </dsp:txBody>
      <dsp:txXfrm>
        <a:off x="998765" y="2675465"/>
        <a:ext cx="7777582" cy="764362"/>
      </dsp:txXfrm>
    </dsp:sp>
    <dsp:sp modelId="{69224346-CEF9-44A2-9335-4BFC52017AC2}">
      <dsp:nvSpPr>
        <dsp:cNvPr id="0" name=""/>
        <dsp:cNvSpPr/>
      </dsp:nvSpPr>
      <dsp:spPr>
        <a:xfrm>
          <a:off x="521039" y="2579920"/>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222763"/>
              <a:satOff val="6131"/>
              <a:lumOff val="7713"/>
              <a:alphaOff val="0"/>
            </a:schemeClr>
          </a:solidFill>
          <a:prstDash val="solid"/>
        </a:ln>
        <a:effectLst/>
      </dsp:spPr>
      <dsp:style>
        <a:lnRef idx="1">
          <a:scrgbClr r="0" g="0" b="0"/>
        </a:lnRef>
        <a:fillRef idx="2">
          <a:scrgbClr r="0" g="0" b="0"/>
        </a:fillRef>
        <a:effectRef idx="0">
          <a:scrgbClr r="0" g="0" b="0"/>
        </a:effectRef>
        <a:fontRef idx="minor"/>
      </dsp:style>
    </dsp:sp>
    <dsp:sp modelId="{70561A73-A827-4D3B-AE82-6926D87A233B}">
      <dsp:nvSpPr>
        <dsp:cNvPr id="0" name=""/>
        <dsp:cNvSpPr/>
      </dsp:nvSpPr>
      <dsp:spPr>
        <a:xfrm>
          <a:off x="560539" y="3822207"/>
          <a:ext cx="8215808" cy="764362"/>
        </a:xfrm>
        <a:prstGeom prst="rect">
          <a:avLst/>
        </a:prstGeom>
        <a:gradFill rotWithShape="0">
          <a:gsLst>
            <a:gs pos="0">
              <a:schemeClr val="accent5">
                <a:hueOff val="334145"/>
                <a:satOff val="9197"/>
                <a:lumOff val="11569"/>
                <a:alphaOff val="0"/>
                <a:tint val="50000"/>
                <a:satMod val="300000"/>
              </a:schemeClr>
            </a:gs>
            <a:gs pos="35000">
              <a:schemeClr val="accent5">
                <a:hueOff val="334145"/>
                <a:satOff val="9197"/>
                <a:lumOff val="11569"/>
                <a:alphaOff val="0"/>
                <a:tint val="37000"/>
                <a:satMod val="300000"/>
              </a:schemeClr>
            </a:gs>
            <a:gs pos="100000">
              <a:schemeClr val="accent5">
                <a:hueOff val="334145"/>
                <a:satOff val="9197"/>
                <a:lumOff val="1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t>Realizar un análisis de sensibilidad del valor de la compañía, proyectando cambios en las variables fundamentales del modelo, para cuantificar el efecto que causarían dichos cambios en el valor de la empresa.</a:t>
          </a:r>
          <a:endParaRPr lang="es-EC" sz="1600" kern="1200" dirty="0"/>
        </a:p>
      </dsp:txBody>
      <dsp:txXfrm>
        <a:off x="560539" y="3822207"/>
        <a:ext cx="8215808" cy="764362"/>
      </dsp:txXfrm>
    </dsp:sp>
    <dsp:sp modelId="{E88D697D-B7BA-4528-81D3-D68D18B28EC0}">
      <dsp:nvSpPr>
        <dsp:cNvPr id="0" name=""/>
        <dsp:cNvSpPr/>
      </dsp:nvSpPr>
      <dsp:spPr>
        <a:xfrm>
          <a:off x="82813" y="3726662"/>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334145"/>
              <a:satOff val="9197"/>
              <a:lumOff val="1156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5D73D-D373-464B-A719-DA79E7497F28}">
      <dsp:nvSpPr>
        <dsp:cNvPr id="0" name=""/>
        <dsp:cNvSpPr/>
      </dsp:nvSpPr>
      <dsp:spPr>
        <a:xfrm>
          <a:off x="632228" y="2353"/>
          <a:ext cx="2818385" cy="187891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86C6CA-65A7-4306-B699-692C3ADD190A}">
      <dsp:nvSpPr>
        <dsp:cNvPr id="0" name=""/>
        <dsp:cNvSpPr/>
      </dsp:nvSpPr>
      <dsp:spPr>
        <a:xfrm>
          <a:off x="3024329" y="1998762"/>
          <a:ext cx="5319975" cy="246637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 El Centro de Diálisis Contigo S.A. brinda </a:t>
          </a:r>
          <a:r>
            <a:rPr lang="es-EC" sz="1800" kern="1200" dirty="0" smtClean="0"/>
            <a:t>servicios de nefrología,</a:t>
          </a:r>
          <a:r>
            <a:rPr lang="es-ES" sz="1800" kern="1200" dirty="0" smtClean="0"/>
            <a:t> </a:t>
          </a:r>
          <a:r>
            <a:rPr lang="es-EC" sz="1800" kern="1200" dirty="0" smtClean="0"/>
            <a:t>ofreciendo tratamientos de </a:t>
          </a:r>
          <a:r>
            <a:rPr lang="es-ES" sz="1800" kern="1200" dirty="0" smtClean="0"/>
            <a:t>diálisis </a:t>
          </a:r>
          <a:r>
            <a:rPr lang="es-ES" sz="1800" kern="1200" dirty="0" err="1" smtClean="0"/>
            <a:t>peritonial</a:t>
          </a:r>
          <a:r>
            <a:rPr lang="es-ES" sz="1800" kern="1200" dirty="0" smtClean="0"/>
            <a:t> y hemodiálisis.</a:t>
          </a:r>
        </a:p>
        <a:p>
          <a:pPr lvl="0" algn="l" defTabSz="800100">
            <a:lnSpc>
              <a:spcPct val="90000"/>
            </a:lnSpc>
            <a:spcBef>
              <a:spcPct val="0"/>
            </a:spcBef>
            <a:spcAft>
              <a:spcPct val="35000"/>
            </a:spcAft>
          </a:pPr>
          <a:r>
            <a:rPr lang="es-EC" sz="1800" kern="1200" dirty="0" smtClean="0"/>
            <a:t>- Conformado por un grupo de ocho clínicas.</a:t>
          </a:r>
        </a:p>
        <a:p>
          <a:pPr lvl="0" algn="l" defTabSz="800100">
            <a:lnSpc>
              <a:spcPct val="90000"/>
            </a:lnSpc>
            <a:spcBef>
              <a:spcPct val="0"/>
            </a:spcBef>
            <a:spcAft>
              <a:spcPct val="35000"/>
            </a:spcAft>
          </a:pPr>
          <a:r>
            <a:rPr lang="es-EC" sz="1800" kern="1200" dirty="0" smtClean="0"/>
            <a:t>- </a:t>
          </a:r>
          <a:r>
            <a:rPr lang="es-ES" sz="1800" kern="1200" dirty="0" smtClean="0"/>
            <a:t>Escritura pública, 31 de agosto de 2004.</a:t>
          </a:r>
        </a:p>
        <a:p>
          <a:pPr lvl="0" algn="l" defTabSz="800100">
            <a:lnSpc>
              <a:spcPct val="90000"/>
            </a:lnSpc>
            <a:spcBef>
              <a:spcPct val="0"/>
            </a:spcBef>
            <a:spcAft>
              <a:spcPct val="35000"/>
            </a:spcAft>
          </a:pPr>
          <a:r>
            <a:rPr lang="es-ES" sz="1800" kern="1200" dirty="0" smtClean="0"/>
            <a:t>- Capital suscrito y pagado de US$80.000, dividido en 80.000 acciones de US$1 cada una</a:t>
          </a:r>
          <a:endParaRPr lang="es-EC" sz="1800" kern="1200" dirty="0" smtClean="0"/>
        </a:p>
      </dsp:txBody>
      <dsp:txXfrm>
        <a:off x="3024329" y="1998762"/>
        <a:ext cx="5319975" cy="2466378"/>
      </dsp:txXfrm>
    </dsp:sp>
    <dsp:sp modelId="{84E69602-A418-4263-9911-FDF5F9AC557D}">
      <dsp:nvSpPr>
        <dsp:cNvPr id="0" name=""/>
        <dsp:cNvSpPr/>
      </dsp:nvSpPr>
      <dsp:spPr>
        <a:xfrm>
          <a:off x="2740964" y="1646766"/>
          <a:ext cx="958952" cy="959200"/>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1EF914-9A6B-4F7E-A51A-F0C2F3E2106F}">
      <dsp:nvSpPr>
        <dsp:cNvPr id="0" name=""/>
        <dsp:cNvSpPr/>
      </dsp:nvSpPr>
      <dsp:spPr>
        <a:xfrm rot="5400000">
          <a:off x="7556108" y="1646890"/>
          <a:ext cx="959200" cy="958952"/>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871508-76AA-4BF3-A099-B736BDABAD00}">
      <dsp:nvSpPr>
        <dsp:cNvPr id="0" name=""/>
        <dsp:cNvSpPr/>
      </dsp:nvSpPr>
      <dsp:spPr>
        <a:xfrm rot="16200000">
          <a:off x="2740840" y="3858541"/>
          <a:ext cx="959200" cy="958952"/>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63BFAE-AFFC-4041-BA22-9A08F47012C3}">
      <dsp:nvSpPr>
        <dsp:cNvPr id="0" name=""/>
        <dsp:cNvSpPr/>
      </dsp:nvSpPr>
      <dsp:spPr>
        <a:xfrm rot="10800000">
          <a:off x="7635048" y="3858417"/>
          <a:ext cx="958952" cy="959200"/>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EA303-C22C-49D9-94D9-757ECF5A0BD0}">
      <dsp:nvSpPr>
        <dsp:cNvPr id="0" name=""/>
        <dsp:cNvSpPr/>
      </dsp:nvSpPr>
      <dsp:spPr>
        <a:xfrm rot="10800000">
          <a:off x="920939" y="868"/>
          <a:ext cx="2617280" cy="1046800"/>
        </a:xfrm>
        <a:prstGeom prst="flowChartAlternateProcess">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10" tIns="171450" rIns="320040" bIns="171450" numCol="1" spcCol="1270" anchor="ctr" anchorCtr="0">
          <a:noAutofit/>
        </a:bodyPr>
        <a:lstStyle/>
        <a:p>
          <a:pPr lvl="0" algn="ctr" defTabSz="2000250">
            <a:lnSpc>
              <a:spcPct val="90000"/>
            </a:lnSpc>
            <a:spcBef>
              <a:spcPct val="0"/>
            </a:spcBef>
            <a:spcAft>
              <a:spcPct val="35000"/>
            </a:spcAft>
          </a:pPr>
          <a:r>
            <a:rPr lang="es-EC" sz="4500" kern="1200" dirty="0" smtClean="0"/>
            <a:t>IESS</a:t>
          </a:r>
          <a:endParaRPr lang="es-EC" sz="4500" kern="1200" dirty="0"/>
        </a:p>
      </dsp:txBody>
      <dsp:txXfrm rot="10800000">
        <a:off x="972039" y="51968"/>
        <a:ext cx="2515080" cy="944600"/>
      </dsp:txXfrm>
    </dsp:sp>
    <dsp:sp modelId="{1D542577-5B8F-43B3-8E21-A5A556776D09}">
      <dsp:nvSpPr>
        <dsp:cNvPr id="0" name=""/>
        <dsp:cNvSpPr/>
      </dsp:nvSpPr>
      <dsp:spPr>
        <a:xfrm>
          <a:off x="397539" y="868"/>
          <a:ext cx="1046800" cy="104680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E3200-C327-4CC9-A1A3-233ED12715AC}">
      <dsp:nvSpPr>
        <dsp:cNvPr id="0" name=""/>
        <dsp:cNvSpPr/>
      </dsp:nvSpPr>
      <dsp:spPr>
        <a:xfrm rot="10800000">
          <a:off x="1274595" y="1360146"/>
          <a:ext cx="2617280" cy="1046800"/>
        </a:xfrm>
        <a:prstGeom prst="flowChartAlternateProcess">
          <a:avLst/>
        </a:prstGeom>
        <a:solidFill>
          <a:schemeClr val="accent3">
            <a:hueOff val="20821956"/>
            <a:satOff val="15379"/>
            <a:lumOff val="3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610" tIns="171450" rIns="320040" bIns="171450" numCol="1" spcCol="1270" anchor="ctr" anchorCtr="0">
          <a:noAutofit/>
        </a:bodyPr>
        <a:lstStyle/>
        <a:p>
          <a:pPr lvl="0" algn="r" defTabSz="2000250">
            <a:lnSpc>
              <a:spcPct val="90000"/>
            </a:lnSpc>
            <a:spcBef>
              <a:spcPct val="0"/>
            </a:spcBef>
            <a:spcAft>
              <a:spcPct val="35000"/>
            </a:spcAft>
          </a:pPr>
          <a:r>
            <a:rPr lang="es-EC" sz="4500" kern="1200" dirty="0" smtClean="0"/>
            <a:t>MIES</a:t>
          </a:r>
          <a:endParaRPr lang="es-EC" sz="4500" kern="1200" dirty="0"/>
        </a:p>
      </dsp:txBody>
      <dsp:txXfrm rot="10800000">
        <a:off x="1325695" y="1411246"/>
        <a:ext cx="2515080" cy="944600"/>
      </dsp:txXfrm>
    </dsp:sp>
    <dsp:sp modelId="{9C21E60B-6598-4C4E-A9E3-E3AABE186388}">
      <dsp:nvSpPr>
        <dsp:cNvPr id="0" name=""/>
        <dsp:cNvSpPr/>
      </dsp:nvSpPr>
      <dsp:spPr>
        <a:xfrm>
          <a:off x="207621" y="1360146"/>
          <a:ext cx="1806474" cy="104680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F5C66-887B-4440-9722-B974B60D2686}">
      <dsp:nvSpPr>
        <dsp:cNvPr id="0" name=""/>
        <dsp:cNvSpPr/>
      </dsp:nvSpPr>
      <dsp:spPr>
        <a:xfrm>
          <a:off x="0" y="2741"/>
          <a:ext cx="8568952" cy="4826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Misión</a:t>
          </a:r>
          <a:endParaRPr lang="es-EC" sz="2400" kern="1200" dirty="0"/>
        </a:p>
      </dsp:txBody>
      <dsp:txXfrm>
        <a:off x="23562" y="26303"/>
        <a:ext cx="8521828" cy="435540"/>
      </dsp:txXfrm>
    </dsp:sp>
    <dsp:sp modelId="{9A1C3E59-4E59-4C2F-96C4-69C05B413D25}">
      <dsp:nvSpPr>
        <dsp:cNvPr id="0" name=""/>
        <dsp:cNvSpPr/>
      </dsp:nvSpPr>
      <dsp:spPr>
        <a:xfrm>
          <a:off x="0" y="485405"/>
          <a:ext cx="8568952" cy="181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s-EC" sz="1800" kern="1200" dirty="0"/>
        </a:p>
        <a:p>
          <a:pPr marL="171450" lvl="1" indent="-171450" algn="l" defTabSz="800100">
            <a:lnSpc>
              <a:spcPct val="90000"/>
            </a:lnSpc>
            <a:spcBef>
              <a:spcPct val="0"/>
            </a:spcBef>
            <a:spcAft>
              <a:spcPct val="20000"/>
            </a:spcAft>
            <a:buChar char="••"/>
          </a:pPr>
          <a:r>
            <a:rPr lang="es-ES" sz="1800" i="1" kern="1200" dirty="0" smtClean="0"/>
            <a:t>"Somos una Red de Clínicas Renales que mejoramos la calidad de vida de nuestros pacientes mediante la prestación de servicios nefrológicos integrales con certificación de calidad, tecnología de punta, personal calificado y soporte internacional"</a:t>
          </a:r>
          <a:endParaRPr lang="es-EC" sz="1800" kern="1200" dirty="0"/>
        </a:p>
      </dsp:txBody>
      <dsp:txXfrm>
        <a:off x="0" y="485405"/>
        <a:ext cx="8568952" cy="1818850"/>
      </dsp:txXfrm>
    </dsp:sp>
    <dsp:sp modelId="{DFA39F0E-28E5-4A48-9A7F-8948199D22A0}">
      <dsp:nvSpPr>
        <dsp:cNvPr id="0" name=""/>
        <dsp:cNvSpPr/>
      </dsp:nvSpPr>
      <dsp:spPr>
        <a:xfrm>
          <a:off x="0" y="2304255"/>
          <a:ext cx="8568952" cy="482664"/>
        </a:xfrm>
        <a:prstGeom prst="roundRect">
          <a:avLst/>
        </a:prstGeom>
        <a:solidFill>
          <a:schemeClr val="accent3">
            <a:hueOff val="20821956"/>
            <a:satOff val="15379"/>
            <a:lumOff val="3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Visión</a:t>
          </a:r>
          <a:endParaRPr lang="es-EC" sz="2400" kern="1200" dirty="0"/>
        </a:p>
      </dsp:txBody>
      <dsp:txXfrm>
        <a:off x="23562" y="2327817"/>
        <a:ext cx="8521828" cy="435540"/>
      </dsp:txXfrm>
    </dsp:sp>
    <dsp:sp modelId="{51C63415-9308-4DC6-865F-45AF96A2F91A}">
      <dsp:nvSpPr>
        <dsp:cNvPr id="0" name=""/>
        <dsp:cNvSpPr/>
      </dsp:nvSpPr>
      <dsp:spPr>
        <a:xfrm>
          <a:off x="0" y="2786920"/>
          <a:ext cx="8568952" cy="181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s-EC" sz="1800" kern="1200" dirty="0"/>
        </a:p>
        <a:p>
          <a:pPr marL="171450" lvl="1" indent="-171450" algn="l" defTabSz="800100">
            <a:lnSpc>
              <a:spcPct val="90000"/>
            </a:lnSpc>
            <a:spcBef>
              <a:spcPct val="0"/>
            </a:spcBef>
            <a:spcAft>
              <a:spcPct val="20000"/>
            </a:spcAft>
            <a:buChar char="••"/>
          </a:pPr>
          <a:r>
            <a:rPr lang="es-ES" sz="1800" i="1" kern="1200" dirty="0" smtClean="0"/>
            <a:t>"Seremos en el año 2015, la Cadena de Clínicas Renales, líder en excelencia médica mejorando la salud de la comunidad, mediante la innovación constante, la búsqueda de la satisfacción y la medición de su gestión permanente”</a:t>
          </a:r>
          <a:endParaRPr lang="es-EC" sz="1800" kern="1200" dirty="0"/>
        </a:p>
      </dsp:txBody>
      <dsp:txXfrm>
        <a:off x="0" y="2786920"/>
        <a:ext cx="8568952" cy="1818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547E9-7ABF-4FB4-A7D5-8D80368792D5}">
      <dsp:nvSpPr>
        <dsp:cNvPr id="0" name=""/>
        <dsp:cNvSpPr/>
      </dsp:nvSpPr>
      <dsp:spPr>
        <a:xfrm>
          <a:off x="696776" y="2828"/>
          <a:ext cx="1998282" cy="1491675"/>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C4DD3-F382-4C50-93F0-4A706A837342}">
      <dsp:nvSpPr>
        <dsp:cNvPr id="0" name=""/>
        <dsp:cNvSpPr/>
      </dsp:nvSpPr>
      <dsp:spPr>
        <a:xfrm>
          <a:off x="696776" y="1494503"/>
          <a:ext cx="1998282" cy="64142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EC" sz="1500" kern="1200" dirty="0" smtClean="0"/>
            <a:t>Hemodiálisis</a:t>
          </a:r>
          <a:endParaRPr lang="es-EC" sz="1500" kern="1200" dirty="0"/>
        </a:p>
      </dsp:txBody>
      <dsp:txXfrm>
        <a:off x="696776" y="1494503"/>
        <a:ext cx="1407240" cy="641420"/>
      </dsp:txXfrm>
    </dsp:sp>
    <dsp:sp modelId="{969393E6-3F13-4756-849D-BC7A6AFED357}">
      <dsp:nvSpPr>
        <dsp:cNvPr id="0" name=""/>
        <dsp:cNvSpPr/>
      </dsp:nvSpPr>
      <dsp:spPr>
        <a:xfrm>
          <a:off x="2160545" y="1596387"/>
          <a:ext cx="699398" cy="699398"/>
        </a:xfrm>
        <a:prstGeom prst="ellipse">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A10583-3C32-40CF-A1AE-F812BFBAC65F}">
      <dsp:nvSpPr>
        <dsp:cNvPr id="0" name=""/>
        <dsp:cNvSpPr/>
      </dsp:nvSpPr>
      <dsp:spPr>
        <a:xfrm>
          <a:off x="3033216" y="2828"/>
          <a:ext cx="1998282" cy="1491675"/>
        </a:xfrm>
        <a:prstGeom prst="round2SameRect">
          <a:avLst>
            <a:gd name="adj1" fmla="val 8000"/>
            <a:gd name="adj2" fmla="val 0"/>
          </a:avLst>
        </a:prstGeom>
        <a:blipFill rotWithShape="0">
          <a:blip xmlns:r="http://schemas.openxmlformats.org/officeDocument/2006/relationships" r:embed="rId2"/>
          <a:stretch>
            <a:fillRect/>
          </a:stretch>
        </a:blipFill>
        <a:ln w="25400" cap="flat" cmpd="sng" algn="ctr">
          <a:solidFill>
            <a:schemeClr val="accent3">
              <a:hueOff val="5205489"/>
              <a:satOff val="3845"/>
              <a:lumOff val="8530"/>
              <a:alphaOff val="0"/>
            </a:schemeClr>
          </a:solidFill>
          <a:prstDash val="solid"/>
        </a:ln>
        <a:effectLst/>
      </dsp:spPr>
      <dsp:style>
        <a:lnRef idx="2">
          <a:scrgbClr r="0" g="0" b="0"/>
        </a:lnRef>
        <a:fillRef idx="1">
          <a:scrgbClr r="0" g="0" b="0"/>
        </a:fillRef>
        <a:effectRef idx="0">
          <a:scrgbClr r="0" g="0" b="0"/>
        </a:effectRef>
        <a:fontRef idx="minor"/>
      </dsp:style>
    </dsp:sp>
    <dsp:sp modelId="{BFF55A47-FCE4-4664-86BA-A251DC3FBB5D}">
      <dsp:nvSpPr>
        <dsp:cNvPr id="0" name=""/>
        <dsp:cNvSpPr/>
      </dsp:nvSpPr>
      <dsp:spPr>
        <a:xfrm>
          <a:off x="3033216" y="1494503"/>
          <a:ext cx="1998282" cy="641420"/>
        </a:xfrm>
        <a:prstGeom prst="rect">
          <a:avLst/>
        </a:prstGeom>
        <a:solidFill>
          <a:schemeClr val="accent3">
            <a:hueOff val="5205489"/>
            <a:satOff val="3845"/>
            <a:lumOff val="8530"/>
            <a:alphaOff val="0"/>
          </a:schemeClr>
        </a:solidFill>
        <a:ln w="25400" cap="flat" cmpd="sng" algn="ctr">
          <a:solidFill>
            <a:schemeClr val="accent3">
              <a:hueOff val="5205489"/>
              <a:satOff val="3845"/>
              <a:lumOff val="8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EC" sz="1500" kern="1200" dirty="0" smtClean="0"/>
            <a:t>Diálisis</a:t>
          </a:r>
          <a:endParaRPr lang="es-EC" sz="1500" kern="1200" dirty="0"/>
        </a:p>
      </dsp:txBody>
      <dsp:txXfrm>
        <a:off x="3033216" y="1494503"/>
        <a:ext cx="1407240" cy="641420"/>
      </dsp:txXfrm>
    </dsp:sp>
    <dsp:sp modelId="{83DE43D5-27B6-494D-8CC6-96A5FCAA15FB}">
      <dsp:nvSpPr>
        <dsp:cNvPr id="0" name=""/>
        <dsp:cNvSpPr/>
      </dsp:nvSpPr>
      <dsp:spPr>
        <a:xfrm>
          <a:off x="4496985" y="1596387"/>
          <a:ext cx="699398" cy="699398"/>
        </a:xfrm>
        <a:prstGeom prst="ellipse">
          <a:avLst/>
        </a:prstGeom>
        <a:solidFill>
          <a:schemeClr val="accent3">
            <a:tint val="40000"/>
            <a:alpha val="90000"/>
            <a:hueOff val="5287749"/>
            <a:satOff val="12122"/>
            <a:lumOff val="1734"/>
            <a:alphaOff val="0"/>
          </a:schemeClr>
        </a:solidFill>
        <a:ln w="25400" cap="flat" cmpd="sng" algn="ctr">
          <a:solidFill>
            <a:schemeClr val="accent3">
              <a:tint val="40000"/>
              <a:alpha val="90000"/>
              <a:hueOff val="5287749"/>
              <a:satOff val="12122"/>
              <a:lumOff val="1734"/>
              <a:alphaOff val="0"/>
            </a:schemeClr>
          </a:solidFill>
          <a:prstDash val="solid"/>
        </a:ln>
        <a:effectLst/>
      </dsp:spPr>
      <dsp:style>
        <a:lnRef idx="2">
          <a:scrgbClr r="0" g="0" b="0"/>
        </a:lnRef>
        <a:fillRef idx="1">
          <a:scrgbClr r="0" g="0" b="0"/>
        </a:fillRef>
        <a:effectRef idx="0">
          <a:scrgbClr r="0" g="0" b="0"/>
        </a:effectRef>
        <a:fontRef idx="minor"/>
      </dsp:style>
    </dsp:sp>
    <dsp:sp modelId="{B58E4A09-BF10-4C76-AD24-7939E725613F}">
      <dsp:nvSpPr>
        <dsp:cNvPr id="0" name=""/>
        <dsp:cNvSpPr/>
      </dsp:nvSpPr>
      <dsp:spPr>
        <a:xfrm>
          <a:off x="5369655" y="2828"/>
          <a:ext cx="1998282" cy="1491675"/>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3">
              <a:hueOff val="10410978"/>
              <a:satOff val="7689"/>
              <a:lumOff val="17059"/>
              <a:alphaOff val="0"/>
            </a:schemeClr>
          </a:solidFill>
          <a:prstDash val="solid"/>
        </a:ln>
        <a:effectLst/>
      </dsp:spPr>
      <dsp:style>
        <a:lnRef idx="2">
          <a:scrgbClr r="0" g="0" b="0"/>
        </a:lnRef>
        <a:fillRef idx="1">
          <a:scrgbClr r="0" g="0" b="0"/>
        </a:fillRef>
        <a:effectRef idx="0">
          <a:scrgbClr r="0" g="0" b="0"/>
        </a:effectRef>
        <a:fontRef idx="minor"/>
      </dsp:style>
    </dsp:sp>
    <dsp:sp modelId="{8695D388-A1DE-4DA4-9163-63240A88351E}">
      <dsp:nvSpPr>
        <dsp:cNvPr id="0" name=""/>
        <dsp:cNvSpPr/>
      </dsp:nvSpPr>
      <dsp:spPr>
        <a:xfrm>
          <a:off x="5369655" y="1494503"/>
          <a:ext cx="1998282" cy="641420"/>
        </a:xfrm>
        <a:prstGeom prst="rect">
          <a:avLst/>
        </a:prstGeom>
        <a:solidFill>
          <a:schemeClr val="accent3">
            <a:hueOff val="10410978"/>
            <a:satOff val="7689"/>
            <a:lumOff val="17059"/>
            <a:alphaOff val="0"/>
          </a:schemeClr>
        </a:solidFill>
        <a:ln w="25400" cap="flat" cmpd="sng" algn="ctr">
          <a:solidFill>
            <a:schemeClr val="accent3">
              <a:hueOff val="10410978"/>
              <a:satOff val="7689"/>
              <a:lumOff val="1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EC" sz="1500" kern="1200" dirty="0" smtClean="0"/>
            <a:t>Asesoramiento Nutricional</a:t>
          </a:r>
          <a:endParaRPr lang="es-EC" sz="1500" kern="1200" dirty="0"/>
        </a:p>
      </dsp:txBody>
      <dsp:txXfrm>
        <a:off x="5369655" y="1494503"/>
        <a:ext cx="1407240" cy="641420"/>
      </dsp:txXfrm>
    </dsp:sp>
    <dsp:sp modelId="{D0FA80A0-F5C1-42BE-98ED-6E2677D10194}">
      <dsp:nvSpPr>
        <dsp:cNvPr id="0" name=""/>
        <dsp:cNvSpPr/>
      </dsp:nvSpPr>
      <dsp:spPr>
        <a:xfrm>
          <a:off x="6833424" y="1596387"/>
          <a:ext cx="699398" cy="699398"/>
        </a:xfrm>
        <a:prstGeom prst="ellipse">
          <a:avLst/>
        </a:prstGeom>
        <a:solidFill>
          <a:schemeClr val="accent3">
            <a:tint val="40000"/>
            <a:alpha val="90000"/>
            <a:hueOff val="10575498"/>
            <a:satOff val="24244"/>
            <a:lumOff val="3469"/>
            <a:alphaOff val="0"/>
          </a:schemeClr>
        </a:solidFill>
        <a:ln w="25400" cap="flat" cmpd="sng" algn="ctr">
          <a:solidFill>
            <a:schemeClr val="accent3">
              <a:tint val="40000"/>
              <a:alpha val="90000"/>
              <a:hueOff val="10575498"/>
              <a:satOff val="24244"/>
              <a:lumOff val="3469"/>
              <a:alphaOff val="0"/>
            </a:schemeClr>
          </a:solidFill>
          <a:prstDash val="solid"/>
        </a:ln>
        <a:effectLst/>
      </dsp:spPr>
      <dsp:style>
        <a:lnRef idx="2">
          <a:scrgbClr r="0" g="0" b="0"/>
        </a:lnRef>
        <a:fillRef idx="1">
          <a:scrgbClr r="0" g="0" b="0"/>
        </a:fillRef>
        <a:effectRef idx="0">
          <a:scrgbClr r="0" g="0" b="0"/>
        </a:effectRef>
        <a:fontRef idx="minor"/>
      </dsp:style>
    </dsp:sp>
    <dsp:sp modelId="{76200BE6-7A39-4A92-A2CA-F2E49E4AB0E4}">
      <dsp:nvSpPr>
        <dsp:cNvPr id="0" name=""/>
        <dsp:cNvSpPr/>
      </dsp:nvSpPr>
      <dsp:spPr>
        <a:xfrm>
          <a:off x="1864996" y="2642183"/>
          <a:ext cx="1998282" cy="1491675"/>
        </a:xfrm>
        <a:prstGeom prst="round2SameRect">
          <a:avLst>
            <a:gd name="adj1" fmla="val 8000"/>
            <a:gd name="adj2" fmla="val 0"/>
          </a:avLst>
        </a:prstGeom>
        <a:blipFill rotWithShape="0">
          <a:blip xmlns:r="http://schemas.openxmlformats.org/officeDocument/2006/relationships" r:embed="rId4"/>
          <a:stretch>
            <a:fillRect/>
          </a:stretch>
        </a:blipFill>
        <a:ln w="25400" cap="flat" cmpd="sng" algn="ctr">
          <a:solidFill>
            <a:schemeClr val="accent3">
              <a:hueOff val="15616467"/>
              <a:satOff val="11534"/>
              <a:lumOff val="25589"/>
              <a:alphaOff val="0"/>
            </a:schemeClr>
          </a:solidFill>
          <a:prstDash val="solid"/>
        </a:ln>
        <a:effectLst/>
      </dsp:spPr>
      <dsp:style>
        <a:lnRef idx="2">
          <a:scrgbClr r="0" g="0" b="0"/>
        </a:lnRef>
        <a:fillRef idx="1">
          <a:scrgbClr r="0" g="0" b="0"/>
        </a:fillRef>
        <a:effectRef idx="0">
          <a:scrgbClr r="0" g="0" b="0"/>
        </a:effectRef>
        <a:fontRef idx="minor"/>
      </dsp:style>
    </dsp:sp>
    <dsp:sp modelId="{B4F0637D-A2F2-4934-A312-9ED698445800}">
      <dsp:nvSpPr>
        <dsp:cNvPr id="0" name=""/>
        <dsp:cNvSpPr/>
      </dsp:nvSpPr>
      <dsp:spPr>
        <a:xfrm>
          <a:off x="1864996" y="4133859"/>
          <a:ext cx="1998282" cy="641420"/>
        </a:xfrm>
        <a:prstGeom prst="rect">
          <a:avLst/>
        </a:prstGeom>
        <a:solidFill>
          <a:schemeClr val="accent3">
            <a:hueOff val="15616467"/>
            <a:satOff val="11534"/>
            <a:lumOff val="25589"/>
            <a:alphaOff val="0"/>
          </a:schemeClr>
        </a:solidFill>
        <a:ln w="25400" cap="flat" cmpd="sng" algn="ctr">
          <a:solidFill>
            <a:schemeClr val="accent3">
              <a:hueOff val="15616467"/>
              <a:satOff val="11534"/>
              <a:lumOff val="25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EC" sz="1500" kern="1200" dirty="0" smtClean="0"/>
            <a:t>Consulta Nefrológica</a:t>
          </a:r>
          <a:endParaRPr lang="es-EC" sz="1500" kern="1200" dirty="0"/>
        </a:p>
      </dsp:txBody>
      <dsp:txXfrm>
        <a:off x="1864996" y="4133859"/>
        <a:ext cx="1407240" cy="641420"/>
      </dsp:txXfrm>
    </dsp:sp>
    <dsp:sp modelId="{01B74762-A5EF-4E70-9375-58E4DC8BF27B}">
      <dsp:nvSpPr>
        <dsp:cNvPr id="0" name=""/>
        <dsp:cNvSpPr/>
      </dsp:nvSpPr>
      <dsp:spPr>
        <a:xfrm>
          <a:off x="3328765" y="4235743"/>
          <a:ext cx="699398" cy="699398"/>
        </a:xfrm>
        <a:prstGeom prst="ellipse">
          <a:avLst/>
        </a:prstGeom>
        <a:solidFill>
          <a:schemeClr val="accent3">
            <a:tint val="40000"/>
            <a:alpha val="90000"/>
            <a:hueOff val="15863247"/>
            <a:satOff val="36367"/>
            <a:lumOff val="5203"/>
            <a:alphaOff val="0"/>
          </a:schemeClr>
        </a:solidFill>
        <a:ln w="25400" cap="flat" cmpd="sng" algn="ctr">
          <a:solidFill>
            <a:schemeClr val="accent3">
              <a:tint val="40000"/>
              <a:alpha val="90000"/>
              <a:hueOff val="15863247"/>
              <a:satOff val="36367"/>
              <a:lumOff val="5203"/>
              <a:alphaOff val="0"/>
            </a:schemeClr>
          </a:solidFill>
          <a:prstDash val="solid"/>
        </a:ln>
        <a:effectLst/>
      </dsp:spPr>
      <dsp:style>
        <a:lnRef idx="2">
          <a:scrgbClr r="0" g="0" b="0"/>
        </a:lnRef>
        <a:fillRef idx="1">
          <a:scrgbClr r="0" g="0" b="0"/>
        </a:fillRef>
        <a:effectRef idx="0">
          <a:scrgbClr r="0" g="0" b="0"/>
        </a:effectRef>
        <a:fontRef idx="minor"/>
      </dsp:style>
    </dsp:sp>
    <dsp:sp modelId="{73F9D21B-AAFF-4AEF-BD02-4E239504E98C}">
      <dsp:nvSpPr>
        <dsp:cNvPr id="0" name=""/>
        <dsp:cNvSpPr/>
      </dsp:nvSpPr>
      <dsp:spPr>
        <a:xfrm>
          <a:off x="4201435" y="2642183"/>
          <a:ext cx="1998282" cy="1491675"/>
        </a:xfrm>
        <a:prstGeom prst="round2SameRect">
          <a:avLst>
            <a:gd name="adj1" fmla="val 8000"/>
            <a:gd name="adj2" fmla="val 0"/>
          </a:avLst>
        </a:prstGeom>
        <a:blipFill rotWithShape="0">
          <a:blip xmlns:r="http://schemas.openxmlformats.org/officeDocument/2006/relationships" r:embed="rId5"/>
          <a:stretch>
            <a:fillRect/>
          </a:stretch>
        </a:blipFill>
        <a:ln w="25400" cap="flat" cmpd="sng" algn="ctr">
          <a:solidFill>
            <a:schemeClr val="accent3">
              <a:hueOff val="20821956"/>
              <a:satOff val="15379"/>
              <a:lumOff val="34119"/>
              <a:alphaOff val="0"/>
            </a:schemeClr>
          </a:solidFill>
          <a:prstDash val="solid"/>
        </a:ln>
        <a:effectLst/>
      </dsp:spPr>
      <dsp:style>
        <a:lnRef idx="2">
          <a:scrgbClr r="0" g="0" b="0"/>
        </a:lnRef>
        <a:fillRef idx="1">
          <a:scrgbClr r="0" g="0" b="0"/>
        </a:fillRef>
        <a:effectRef idx="0">
          <a:scrgbClr r="0" g="0" b="0"/>
        </a:effectRef>
        <a:fontRef idx="minor"/>
      </dsp:style>
    </dsp:sp>
    <dsp:sp modelId="{76ABB2EC-7202-45D6-8CA7-64979BE09724}">
      <dsp:nvSpPr>
        <dsp:cNvPr id="0" name=""/>
        <dsp:cNvSpPr/>
      </dsp:nvSpPr>
      <dsp:spPr>
        <a:xfrm>
          <a:off x="4201435" y="4133859"/>
          <a:ext cx="1998282" cy="641420"/>
        </a:xfrm>
        <a:prstGeom prst="rect">
          <a:avLst/>
        </a:prstGeom>
        <a:solidFill>
          <a:schemeClr val="accent3">
            <a:hueOff val="20821956"/>
            <a:satOff val="15379"/>
            <a:lumOff val="34119"/>
            <a:alphaOff val="0"/>
          </a:schemeClr>
        </a:solidFill>
        <a:ln w="25400" cap="flat" cmpd="sng" algn="ctr">
          <a:solidFill>
            <a:schemeClr val="accent3">
              <a:hueOff val="20821956"/>
              <a:satOff val="15379"/>
              <a:lumOff val="341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s-EC" sz="1500" kern="1200" dirty="0" smtClean="0"/>
            <a:t>Trasplante Renal</a:t>
          </a:r>
          <a:endParaRPr lang="es-EC" sz="1500" kern="1200" dirty="0"/>
        </a:p>
      </dsp:txBody>
      <dsp:txXfrm>
        <a:off x="4201435" y="4133859"/>
        <a:ext cx="1407240" cy="641420"/>
      </dsp:txXfrm>
    </dsp:sp>
    <dsp:sp modelId="{2824FA3A-6D26-49C9-9673-27F671335E9A}">
      <dsp:nvSpPr>
        <dsp:cNvPr id="0" name=""/>
        <dsp:cNvSpPr/>
      </dsp:nvSpPr>
      <dsp:spPr>
        <a:xfrm>
          <a:off x="5665204" y="4235743"/>
          <a:ext cx="699398" cy="699398"/>
        </a:xfrm>
        <a:prstGeom prst="ellipse">
          <a:avLst/>
        </a:prstGeom>
        <a:solidFill>
          <a:schemeClr val="accent3">
            <a:tint val="40000"/>
            <a:alpha val="90000"/>
            <a:hueOff val="21150996"/>
            <a:satOff val="48489"/>
            <a:lumOff val="6938"/>
            <a:alphaOff val="0"/>
          </a:schemeClr>
        </a:solidFill>
        <a:ln w="25400" cap="flat" cmpd="sng" algn="ctr">
          <a:solidFill>
            <a:schemeClr val="accent3">
              <a:tint val="40000"/>
              <a:alpha val="90000"/>
              <a:hueOff val="21150996"/>
              <a:satOff val="48489"/>
              <a:lumOff val="693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B3B16-0DDF-4F4E-BE7E-820EF49F3D65}">
      <dsp:nvSpPr>
        <dsp:cNvPr id="0" name=""/>
        <dsp:cNvSpPr/>
      </dsp:nvSpPr>
      <dsp:spPr>
        <a:xfrm>
          <a:off x="0" y="4668556"/>
          <a:ext cx="7344816" cy="5858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kern="1200" dirty="0" smtClean="0"/>
            <a:t>5. Interpretación de resultados</a:t>
          </a:r>
          <a:endParaRPr lang="es-EC" sz="1600" b="0" kern="1200" dirty="0"/>
        </a:p>
      </dsp:txBody>
      <dsp:txXfrm>
        <a:off x="0" y="4668556"/>
        <a:ext cx="7344816" cy="585866"/>
      </dsp:txXfrm>
    </dsp:sp>
    <dsp:sp modelId="{2662A855-9D63-46FF-9248-B90CF05F1B8B}">
      <dsp:nvSpPr>
        <dsp:cNvPr id="0" name=""/>
        <dsp:cNvSpPr/>
      </dsp:nvSpPr>
      <dsp:spPr>
        <a:xfrm rot="10800000">
          <a:off x="0" y="3888949"/>
          <a:ext cx="7344816" cy="794583"/>
        </a:xfrm>
        <a:prstGeom prst="upArrowCallout">
          <a:avLst/>
        </a:prstGeom>
        <a:solidFill>
          <a:schemeClr val="accent5">
            <a:hueOff val="83536"/>
            <a:satOff val="2299"/>
            <a:lumOff val="28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kern="1200" dirty="0" smtClean="0"/>
            <a:t>4. Actualización de los flujos futuros</a:t>
          </a:r>
          <a:endParaRPr lang="es-EC" sz="1600" b="0" kern="1200" dirty="0"/>
        </a:p>
      </dsp:txBody>
      <dsp:txXfrm rot="10800000">
        <a:off x="0" y="3888949"/>
        <a:ext cx="7344816" cy="516296"/>
      </dsp:txXfrm>
    </dsp:sp>
    <dsp:sp modelId="{D445B048-07CF-4AC6-8220-414034EC84AA}">
      <dsp:nvSpPr>
        <dsp:cNvPr id="0" name=""/>
        <dsp:cNvSpPr/>
      </dsp:nvSpPr>
      <dsp:spPr>
        <a:xfrm rot="10800000">
          <a:off x="0" y="3043418"/>
          <a:ext cx="7344816" cy="860507"/>
        </a:xfrm>
        <a:prstGeom prst="upArrowCallout">
          <a:avLst/>
        </a:prstGeom>
        <a:solidFill>
          <a:schemeClr val="accent5">
            <a:hueOff val="167072"/>
            <a:satOff val="4598"/>
            <a:lumOff val="5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kern="1200" dirty="0" smtClean="0"/>
            <a:t>3. Determinación del coste (rentabilidad exigida) de los recursos</a:t>
          </a:r>
          <a:endParaRPr lang="es-EC" sz="1600" b="0" kern="1200" dirty="0"/>
        </a:p>
      </dsp:txBody>
      <dsp:txXfrm rot="10800000">
        <a:off x="0" y="3043418"/>
        <a:ext cx="7344816" cy="559132"/>
      </dsp:txXfrm>
    </dsp:sp>
    <dsp:sp modelId="{725AEEA0-1255-45FD-B00B-B8FAD9ED897A}">
      <dsp:nvSpPr>
        <dsp:cNvPr id="0" name=""/>
        <dsp:cNvSpPr/>
      </dsp:nvSpPr>
      <dsp:spPr>
        <a:xfrm rot="10800000">
          <a:off x="0" y="1522790"/>
          <a:ext cx="7344816" cy="1535605"/>
        </a:xfrm>
        <a:prstGeom prst="upArrowCallout">
          <a:avLst/>
        </a:prstGeom>
        <a:solidFill>
          <a:schemeClr val="accent5">
            <a:hueOff val="250609"/>
            <a:satOff val="6898"/>
            <a:lumOff val="8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kern="1200" dirty="0" smtClean="0"/>
            <a:t>2. Proyecciones de los flujos futuros</a:t>
          </a:r>
          <a:endParaRPr lang="es-EC" sz="1600" b="0" kern="1200" dirty="0"/>
        </a:p>
      </dsp:txBody>
      <dsp:txXfrm rot="-10800000">
        <a:off x="0" y="1522790"/>
        <a:ext cx="7344816" cy="538997"/>
      </dsp:txXfrm>
    </dsp:sp>
    <dsp:sp modelId="{08FAF974-2113-40CD-80B0-5829D020F8B4}">
      <dsp:nvSpPr>
        <dsp:cNvPr id="0" name=""/>
        <dsp:cNvSpPr/>
      </dsp:nvSpPr>
      <dsp:spPr>
        <a:xfrm>
          <a:off x="1831" y="2061787"/>
          <a:ext cx="2302427" cy="45914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0" kern="1200" dirty="0" smtClean="0"/>
            <a:t>A. Previsiones financieras</a:t>
          </a:r>
          <a:endParaRPr lang="es-EC" sz="1600" b="0" kern="1200" dirty="0"/>
        </a:p>
      </dsp:txBody>
      <dsp:txXfrm>
        <a:off x="1831" y="2061787"/>
        <a:ext cx="2302427" cy="459145"/>
      </dsp:txXfrm>
    </dsp:sp>
    <dsp:sp modelId="{9D60B613-7155-40F1-BF76-3DF5D263B1F3}">
      <dsp:nvSpPr>
        <dsp:cNvPr id="0" name=""/>
        <dsp:cNvSpPr/>
      </dsp:nvSpPr>
      <dsp:spPr>
        <a:xfrm>
          <a:off x="2304259" y="2061787"/>
          <a:ext cx="2736297" cy="459145"/>
        </a:xfrm>
        <a:prstGeom prst="rect">
          <a:avLst/>
        </a:prstGeom>
        <a:solidFill>
          <a:schemeClr val="accent5">
            <a:tint val="40000"/>
            <a:alpha val="90000"/>
            <a:hueOff val="22903"/>
            <a:satOff val="9506"/>
            <a:lumOff val="93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0" kern="1200" dirty="0" smtClean="0"/>
            <a:t>B. Previsiones estratégicas y competitivas</a:t>
          </a:r>
          <a:endParaRPr lang="es-EC" sz="1600" b="0" kern="1200" dirty="0"/>
        </a:p>
      </dsp:txBody>
      <dsp:txXfrm>
        <a:off x="2304259" y="2061787"/>
        <a:ext cx="2736297" cy="459145"/>
      </dsp:txXfrm>
    </dsp:sp>
    <dsp:sp modelId="{DC18A7B5-3AE6-40CF-9364-7DB336809CE9}">
      <dsp:nvSpPr>
        <dsp:cNvPr id="0" name=""/>
        <dsp:cNvSpPr/>
      </dsp:nvSpPr>
      <dsp:spPr>
        <a:xfrm>
          <a:off x="5040556" y="2061787"/>
          <a:ext cx="2302427" cy="459145"/>
        </a:xfrm>
        <a:prstGeom prst="rect">
          <a:avLst/>
        </a:prstGeom>
        <a:solidFill>
          <a:schemeClr val="accent5">
            <a:tint val="40000"/>
            <a:alpha val="90000"/>
            <a:hueOff val="45806"/>
            <a:satOff val="19012"/>
            <a:lumOff val="186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0" kern="1200" dirty="0" smtClean="0"/>
            <a:t>C. Consistencia de las previsiones de flujos</a:t>
          </a:r>
          <a:endParaRPr lang="es-EC" sz="1600" b="0" kern="1200" dirty="0"/>
        </a:p>
      </dsp:txBody>
      <dsp:txXfrm>
        <a:off x="5040556" y="2061787"/>
        <a:ext cx="2302427" cy="459145"/>
      </dsp:txXfrm>
    </dsp:sp>
    <dsp:sp modelId="{BE1361A0-F014-419B-ACB3-5F449979BCA7}">
      <dsp:nvSpPr>
        <dsp:cNvPr id="0" name=""/>
        <dsp:cNvSpPr/>
      </dsp:nvSpPr>
      <dsp:spPr>
        <a:xfrm rot="10800000">
          <a:off x="0" y="0"/>
          <a:ext cx="7344816" cy="1535605"/>
        </a:xfrm>
        <a:prstGeom prst="upArrowCallout">
          <a:avLst/>
        </a:prstGeom>
        <a:solidFill>
          <a:schemeClr val="accent5">
            <a:hueOff val="334145"/>
            <a:satOff val="9197"/>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t>1. Análisis histórico de la empresa y del sector</a:t>
          </a:r>
          <a:endParaRPr lang="es-EC" sz="1600" b="0" kern="1200" dirty="0"/>
        </a:p>
      </dsp:txBody>
      <dsp:txXfrm rot="-10800000">
        <a:off x="0" y="0"/>
        <a:ext cx="7344816" cy="538997"/>
      </dsp:txXfrm>
    </dsp:sp>
    <dsp:sp modelId="{064B5662-8B05-43AE-B167-9049BD8BE509}">
      <dsp:nvSpPr>
        <dsp:cNvPr id="0" name=""/>
        <dsp:cNvSpPr/>
      </dsp:nvSpPr>
      <dsp:spPr>
        <a:xfrm>
          <a:off x="0" y="541158"/>
          <a:ext cx="3672408" cy="459145"/>
        </a:xfrm>
        <a:prstGeom prst="rect">
          <a:avLst/>
        </a:prstGeom>
        <a:solidFill>
          <a:schemeClr val="accent5">
            <a:tint val="40000"/>
            <a:alpha val="90000"/>
            <a:hueOff val="68709"/>
            <a:satOff val="28518"/>
            <a:lumOff val="279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0" kern="1200" dirty="0" smtClean="0"/>
            <a:t>A. Análisis financiero</a:t>
          </a:r>
          <a:endParaRPr lang="es-EC" sz="1600" b="0" kern="1200" dirty="0"/>
        </a:p>
      </dsp:txBody>
      <dsp:txXfrm>
        <a:off x="0" y="541158"/>
        <a:ext cx="3672408" cy="459145"/>
      </dsp:txXfrm>
    </dsp:sp>
    <dsp:sp modelId="{F0309D56-6759-4ABE-B056-6E8782B1D75F}">
      <dsp:nvSpPr>
        <dsp:cNvPr id="0" name=""/>
        <dsp:cNvSpPr/>
      </dsp:nvSpPr>
      <dsp:spPr>
        <a:xfrm>
          <a:off x="3672408" y="541158"/>
          <a:ext cx="3672408" cy="459145"/>
        </a:xfrm>
        <a:prstGeom prst="rect">
          <a:avLst/>
        </a:prstGeom>
        <a:solidFill>
          <a:schemeClr val="accent5">
            <a:tint val="40000"/>
            <a:alpha val="90000"/>
            <a:hueOff val="91612"/>
            <a:satOff val="38024"/>
            <a:lumOff val="372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b="0" kern="1200" dirty="0" smtClean="0"/>
            <a:t>B. Análisis estratégico competitivo</a:t>
          </a:r>
          <a:endParaRPr lang="es-EC" sz="1600" b="0" kern="1200" dirty="0"/>
        </a:p>
      </dsp:txBody>
      <dsp:txXfrm>
        <a:off x="3672408" y="541158"/>
        <a:ext cx="3672408" cy="4591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DEA4-8F3F-41E0-9A05-E6A65D69035A}">
      <dsp:nvSpPr>
        <dsp:cNvPr id="0" name=""/>
        <dsp:cNvSpPr/>
      </dsp:nvSpPr>
      <dsp:spPr>
        <a:xfrm>
          <a:off x="-5575805" y="-854082"/>
          <a:ext cx="6642364" cy="6642364"/>
        </a:xfrm>
        <a:prstGeom prst="blockArc">
          <a:avLst>
            <a:gd name="adj1" fmla="val 18900000"/>
            <a:gd name="adj2" fmla="val 2700000"/>
            <a:gd name="adj3" fmla="val 32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9A22B-C568-4266-828B-3044B34255FC}">
      <dsp:nvSpPr>
        <dsp:cNvPr id="0" name=""/>
        <dsp:cNvSpPr/>
      </dsp:nvSpPr>
      <dsp:spPr>
        <a:xfrm>
          <a:off x="346134" y="224308"/>
          <a:ext cx="6922138" cy="4484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93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Proyección de Tratamientos e Ingresos</a:t>
          </a:r>
          <a:endParaRPr lang="es-EC" sz="2400" kern="1200" dirty="0"/>
        </a:p>
      </dsp:txBody>
      <dsp:txXfrm>
        <a:off x="346134" y="224308"/>
        <a:ext cx="6922138" cy="448420"/>
      </dsp:txXfrm>
    </dsp:sp>
    <dsp:sp modelId="{58DF466B-B701-40ED-B394-D8B3BC8EA8F0}">
      <dsp:nvSpPr>
        <dsp:cNvPr id="0" name=""/>
        <dsp:cNvSpPr/>
      </dsp:nvSpPr>
      <dsp:spPr>
        <a:xfrm>
          <a:off x="65871" y="168256"/>
          <a:ext cx="560525" cy="56052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61A339-3ADD-49B9-9B35-20590CF7A4CC}">
      <dsp:nvSpPr>
        <dsp:cNvPr id="0" name=""/>
        <dsp:cNvSpPr/>
      </dsp:nvSpPr>
      <dsp:spPr>
        <a:xfrm>
          <a:off x="752218" y="897333"/>
          <a:ext cx="6516053" cy="448420"/>
        </a:xfrm>
        <a:prstGeom prst="rect">
          <a:avLst/>
        </a:prstGeom>
        <a:solidFill>
          <a:schemeClr val="accent5">
            <a:hueOff val="55691"/>
            <a:satOff val="1533"/>
            <a:lumOff val="19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93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Proyección de Costos y Gastos</a:t>
          </a:r>
          <a:endParaRPr lang="es-EC" sz="2400" kern="1200" dirty="0"/>
        </a:p>
      </dsp:txBody>
      <dsp:txXfrm>
        <a:off x="752218" y="897333"/>
        <a:ext cx="6516053" cy="448420"/>
      </dsp:txXfrm>
    </dsp:sp>
    <dsp:sp modelId="{EBBC92B3-AB3B-4E35-913B-F1911A3E2ACA}">
      <dsp:nvSpPr>
        <dsp:cNvPr id="0" name=""/>
        <dsp:cNvSpPr/>
      </dsp:nvSpPr>
      <dsp:spPr>
        <a:xfrm>
          <a:off x="471956" y="841281"/>
          <a:ext cx="560525" cy="560525"/>
        </a:xfrm>
        <a:prstGeom prst="ellipse">
          <a:avLst/>
        </a:prstGeom>
        <a:solidFill>
          <a:schemeClr val="lt1">
            <a:hueOff val="0"/>
            <a:satOff val="0"/>
            <a:lumOff val="0"/>
            <a:alphaOff val="0"/>
          </a:schemeClr>
        </a:solidFill>
        <a:ln w="25400" cap="flat" cmpd="sng" algn="ctr">
          <a:solidFill>
            <a:schemeClr val="accent5">
              <a:hueOff val="55691"/>
              <a:satOff val="1533"/>
              <a:lumOff val="1928"/>
              <a:alphaOff val="0"/>
            </a:schemeClr>
          </a:solidFill>
          <a:prstDash val="solid"/>
        </a:ln>
        <a:effectLst/>
      </dsp:spPr>
      <dsp:style>
        <a:lnRef idx="2">
          <a:scrgbClr r="0" g="0" b="0"/>
        </a:lnRef>
        <a:fillRef idx="1">
          <a:scrgbClr r="0" g="0" b="0"/>
        </a:fillRef>
        <a:effectRef idx="0">
          <a:scrgbClr r="0" g="0" b="0"/>
        </a:effectRef>
        <a:fontRef idx="minor"/>
      </dsp:style>
    </dsp:sp>
    <dsp:sp modelId="{20DC178C-DE4C-485E-934A-1E3827E4D7F4}">
      <dsp:nvSpPr>
        <dsp:cNvPr id="0" name=""/>
        <dsp:cNvSpPr/>
      </dsp:nvSpPr>
      <dsp:spPr>
        <a:xfrm>
          <a:off x="974751" y="1569865"/>
          <a:ext cx="6293521" cy="448420"/>
        </a:xfrm>
        <a:prstGeom prst="rect">
          <a:avLst/>
        </a:prstGeom>
        <a:solidFill>
          <a:schemeClr val="accent5">
            <a:hueOff val="111382"/>
            <a:satOff val="3066"/>
            <a:lumOff val="38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93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Financiamiento </a:t>
          </a:r>
          <a:endParaRPr lang="es-EC" sz="2400" kern="1200" dirty="0"/>
        </a:p>
      </dsp:txBody>
      <dsp:txXfrm>
        <a:off x="974751" y="1569865"/>
        <a:ext cx="6293521" cy="448420"/>
      </dsp:txXfrm>
    </dsp:sp>
    <dsp:sp modelId="{5A77729E-7D33-40F7-98B4-784540208768}">
      <dsp:nvSpPr>
        <dsp:cNvPr id="0" name=""/>
        <dsp:cNvSpPr/>
      </dsp:nvSpPr>
      <dsp:spPr>
        <a:xfrm>
          <a:off x="694488" y="1513812"/>
          <a:ext cx="560525" cy="560525"/>
        </a:xfrm>
        <a:prstGeom prst="ellipse">
          <a:avLst/>
        </a:prstGeom>
        <a:solidFill>
          <a:schemeClr val="lt1">
            <a:hueOff val="0"/>
            <a:satOff val="0"/>
            <a:lumOff val="0"/>
            <a:alphaOff val="0"/>
          </a:schemeClr>
        </a:solidFill>
        <a:ln w="25400" cap="flat" cmpd="sng" algn="ctr">
          <a:solidFill>
            <a:schemeClr val="accent5">
              <a:hueOff val="111382"/>
              <a:satOff val="3066"/>
              <a:lumOff val="3856"/>
              <a:alphaOff val="0"/>
            </a:schemeClr>
          </a:solidFill>
          <a:prstDash val="solid"/>
        </a:ln>
        <a:effectLst/>
      </dsp:spPr>
      <dsp:style>
        <a:lnRef idx="2">
          <a:scrgbClr r="0" g="0" b="0"/>
        </a:lnRef>
        <a:fillRef idx="1">
          <a:scrgbClr r="0" g="0" b="0"/>
        </a:fillRef>
        <a:effectRef idx="0">
          <a:scrgbClr r="0" g="0" b="0"/>
        </a:effectRef>
        <a:fontRef idx="minor"/>
      </dsp:style>
    </dsp:sp>
    <dsp:sp modelId="{24FAD100-6882-4599-BD2E-BED691511DA0}">
      <dsp:nvSpPr>
        <dsp:cNvPr id="0" name=""/>
        <dsp:cNvSpPr/>
      </dsp:nvSpPr>
      <dsp:spPr>
        <a:xfrm>
          <a:off x="1045803" y="2242889"/>
          <a:ext cx="6222468" cy="448420"/>
        </a:xfrm>
        <a:prstGeom prst="rect">
          <a:avLst/>
        </a:prstGeom>
        <a:solidFill>
          <a:schemeClr val="accent5">
            <a:hueOff val="167072"/>
            <a:satOff val="4598"/>
            <a:lumOff val="5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93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WACC y WACC (BT)</a:t>
          </a:r>
          <a:endParaRPr lang="es-EC" sz="2400" kern="1200" dirty="0"/>
        </a:p>
      </dsp:txBody>
      <dsp:txXfrm>
        <a:off x="1045803" y="2242889"/>
        <a:ext cx="6222468" cy="448420"/>
      </dsp:txXfrm>
    </dsp:sp>
    <dsp:sp modelId="{97630925-78A3-46AD-B06A-D552E3B8718E}">
      <dsp:nvSpPr>
        <dsp:cNvPr id="0" name=""/>
        <dsp:cNvSpPr/>
      </dsp:nvSpPr>
      <dsp:spPr>
        <a:xfrm>
          <a:off x="765541" y="2186837"/>
          <a:ext cx="560525" cy="560525"/>
        </a:xfrm>
        <a:prstGeom prst="ellipse">
          <a:avLst/>
        </a:prstGeom>
        <a:solidFill>
          <a:schemeClr val="lt1">
            <a:hueOff val="0"/>
            <a:satOff val="0"/>
            <a:lumOff val="0"/>
            <a:alphaOff val="0"/>
          </a:schemeClr>
        </a:solidFill>
        <a:ln w="25400" cap="flat" cmpd="sng" algn="ctr">
          <a:solidFill>
            <a:schemeClr val="accent5">
              <a:hueOff val="167072"/>
              <a:satOff val="4598"/>
              <a:lumOff val="5784"/>
              <a:alphaOff val="0"/>
            </a:schemeClr>
          </a:solidFill>
          <a:prstDash val="solid"/>
        </a:ln>
        <a:effectLst/>
      </dsp:spPr>
      <dsp:style>
        <a:lnRef idx="2">
          <a:scrgbClr r="0" g="0" b="0"/>
        </a:lnRef>
        <a:fillRef idx="1">
          <a:scrgbClr r="0" g="0" b="0"/>
        </a:fillRef>
        <a:effectRef idx="0">
          <a:scrgbClr r="0" g="0" b="0"/>
        </a:effectRef>
        <a:fontRef idx="minor"/>
      </dsp:style>
    </dsp:sp>
    <dsp:sp modelId="{6B16264B-8168-4633-861D-114710F19202}">
      <dsp:nvSpPr>
        <dsp:cNvPr id="0" name=""/>
        <dsp:cNvSpPr/>
      </dsp:nvSpPr>
      <dsp:spPr>
        <a:xfrm>
          <a:off x="974751" y="2915914"/>
          <a:ext cx="6293521" cy="448420"/>
        </a:xfrm>
        <a:prstGeom prst="rect">
          <a:avLst/>
        </a:prstGeom>
        <a:solidFill>
          <a:schemeClr val="accent5">
            <a:hueOff val="222763"/>
            <a:satOff val="6131"/>
            <a:lumOff val="77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93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Valor Residual</a:t>
          </a:r>
          <a:endParaRPr lang="es-EC" sz="2400" kern="1200" dirty="0"/>
        </a:p>
      </dsp:txBody>
      <dsp:txXfrm>
        <a:off x="974751" y="2915914"/>
        <a:ext cx="6293521" cy="448420"/>
      </dsp:txXfrm>
    </dsp:sp>
    <dsp:sp modelId="{1CCFCA3A-1127-49F7-9F29-352F15339FCF}">
      <dsp:nvSpPr>
        <dsp:cNvPr id="0" name=""/>
        <dsp:cNvSpPr/>
      </dsp:nvSpPr>
      <dsp:spPr>
        <a:xfrm>
          <a:off x="694488" y="2859862"/>
          <a:ext cx="560525" cy="560525"/>
        </a:xfrm>
        <a:prstGeom prst="ellipse">
          <a:avLst/>
        </a:prstGeom>
        <a:solidFill>
          <a:schemeClr val="lt1">
            <a:hueOff val="0"/>
            <a:satOff val="0"/>
            <a:lumOff val="0"/>
            <a:alphaOff val="0"/>
          </a:schemeClr>
        </a:solidFill>
        <a:ln w="25400" cap="flat" cmpd="sng" algn="ctr">
          <a:solidFill>
            <a:schemeClr val="accent5">
              <a:hueOff val="222763"/>
              <a:satOff val="6131"/>
              <a:lumOff val="7713"/>
              <a:alphaOff val="0"/>
            </a:schemeClr>
          </a:solidFill>
          <a:prstDash val="solid"/>
        </a:ln>
        <a:effectLst/>
      </dsp:spPr>
      <dsp:style>
        <a:lnRef idx="2">
          <a:scrgbClr r="0" g="0" b="0"/>
        </a:lnRef>
        <a:fillRef idx="1">
          <a:scrgbClr r="0" g="0" b="0"/>
        </a:fillRef>
        <a:effectRef idx="0">
          <a:scrgbClr r="0" g="0" b="0"/>
        </a:effectRef>
        <a:fontRef idx="minor"/>
      </dsp:style>
    </dsp:sp>
    <dsp:sp modelId="{49ED4FC2-89C7-4CAE-AB95-4572C044A75A}">
      <dsp:nvSpPr>
        <dsp:cNvPr id="0" name=""/>
        <dsp:cNvSpPr/>
      </dsp:nvSpPr>
      <dsp:spPr>
        <a:xfrm>
          <a:off x="752218" y="3588446"/>
          <a:ext cx="6516053" cy="448420"/>
        </a:xfrm>
        <a:prstGeom prst="rect">
          <a:avLst/>
        </a:prstGeom>
        <a:solidFill>
          <a:schemeClr val="accent5">
            <a:hueOff val="278454"/>
            <a:satOff val="7664"/>
            <a:lumOff val="9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933" tIns="60960" rIns="60960" bIns="60960" numCol="1" spcCol="1270" anchor="ctr" anchorCtr="0">
          <a:noAutofit/>
        </a:bodyPr>
        <a:lstStyle/>
        <a:p>
          <a:pPr lvl="0" algn="l" defTabSz="1066800">
            <a:lnSpc>
              <a:spcPct val="90000"/>
            </a:lnSpc>
            <a:spcBef>
              <a:spcPct val="0"/>
            </a:spcBef>
            <a:spcAft>
              <a:spcPct val="35000"/>
            </a:spcAft>
          </a:pPr>
          <a:r>
            <a:rPr lang="es-EC" sz="2400" kern="1200" dirty="0" err="1" smtClean="0"/>
            <a:t>FCF</a:t>
          </a:r>
          <a:r>
            <a:rPr lang="es-EC" sz="2400" kern="1200" dirty="0" smtClean="0"/>
            <a:t> y </a:t>
          </a:r>
          <a:r>
            <a:rPr lang="es-EC" sz="2400" kern="1200" dirty="0" err="1" smtClean="0"/>
            <a:t>CCF</a:t>
          </a:r>
          <a:endParaRPr lang="es-EC" sz="2400" kern="1200" dirty="0"/>
        </a:p>
      </dsp:txBody>
      <dsp:txXfrm>
        <a:off x="752218" y="3588446"/>
        <a:ext cx="6516053" cy="448420"/>
      </dsp:txXfrm>
    </dsp:sp>
    <dsp:sp modelId="{C5D46CDA-714B-4DCC-8907-BFC697F59142}">
      <dsp:nvSpPr>
        <dsp:cNvPr id="0" name=""/>
        <dsp:cNvSpPr/>
      </dsp:nvSpPr>
      <dsp:spPr>
        <a:xfrm>
          <a:off x="471956" y="3532393"/>
          <a:ext cx="560525" cy="560525"/>
        </a:xfrm>
        <a:prstGeom prst="ellipse">
          <a:avLst/>
        </a:prstGeom>
        <a:solidFill>
          <a:schemeClr val="lt1">
            <a:hueOff val="0"/>
            <a:satOff val="0"/>
            <a:lumOff val="0"/>
            <a:alphaOff val="0"/>
          </a:schemeClr>
        </a:solidFill>
        <a:ln w="25400" cap="flat" cmpd="sng" algn="ctr">
          <a:solidFill>
            <a:schemeClr val="accent5">
              <a:hueOff val="278454"/>
              <a:satOff val="7664"/>
              <a:lumOff val="9641"/>
              <a:alphaOff val="0"/>
            </a:schemeClr>
          </a:solidFill>
          <a:prstDash val="solid"/>
        </a:ln>
        <a:effectLst/>
      </dsp:spPr>
      <dsp:style>
        <a:lnRef idx="2">
          <a:scrgbClr r="0" g="0" b="0"/>
        </a:lnRef>
        <a:fillRef idx="1">
          <a:scrgbClr r="0" g="0" b="0"/>
        </a:fillRef>
        <a:effectRef idx="0">
          <a:scrgbClr r="0" g="0" b="0"/>
        </a:effectRef>
        <a:fontRef idx="minor"/>
      </dsp:style>
    </dsp:sp>
    <dsp:sp modelId="{9161C44A-71BF-4791-80C4-B0DF286FC503}">
      <dsp:nvSpPr>
        <dsp:cNvPr id="0" name=""/>
        <dsp:cNvSpPr/>
      </dsp:nvSpPr>
      <dsp:spPr>
        <a:xfrm>
          <a:off x="346134" y="4261471"/>
          <a:ext cx="6922138" cy="448420"/>
        </a:xfrm>
        <a:prstGeom prst="rect">
          <a:avLst/>
        </a:prstGeom>
        <a:solidFill>
          <a:schemeClr val="accent5">
            <a:hueOff val="334145"/>
            <a:satOff val="9197"/>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933"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Proyección de </a:t>
          </a:r>
          <a:r>
            <a:rPr lang="es-EC" sz="2400" kern="1200" dirty="0" err="1" smtClean="0"/>
            <a:t>PG</a:t>
          </a:r>
          <a:r>
            <a:rPr lang="es-EC" sz="2400" kern="1200" dirty="0" smtClean="0"/>
            <a:t> y </a:t>
          </a:r>
          <a:r>
            <a:rPr lang="es-EC" sz="2400" kern="1200" dirty="0" err="1" smtClean="0"/>
            <a:t>BG</a:t>
          </a:r>
          <a:endParaRPr lang="es-EC" sz="2400" kern="1200" dirty="0"/>
        </a:p>
      </dsp:txBody>
      <dsp:txXfrm>
        <a:off x="346134" y="4261471"/>
        <a:ext cx="6922138" cy="448420"/>
      </dsp:txXfrm>
    </dsp:sp>
    <dsp:sp modelId="{7B567D79-F4CC-43B6-942F-B6D73B240D22}">
      <dsp:nvSpPr>
        <dsp:cNvPr id="0" name=""/>
        <dsp:cNvSpPr/>
      </dsp:nvSpPr>
      <dsp:spPr>
        <a:xfrm>
          <a:off x="65871" y="4205418"/>
          <a:ext cx="560525" cy="560525"/>
        </a:xfrm>
        <a:prstGeom prst="ellipse">
          <a:avLst/>
        </a:prstGeom>
        <a:solidFill>
          <a:schemeClr val="lt1">
            <a:hueOff val="0"/>
            <a:satOff val="0"/>
            <a:lumOff val="0"/>
            <a:alphaOff val="0"/>
          </a:schemeClr>
        </a:solidFill>
        <a:ln w="25400" cap="flat" cmpd="sng" algn="ctr">
          <a:solidFill>
            <a:schemeClr val="accent5">
              <a:hueOff val="334145"/>
              <a:satOff val="9197"/>
              <a:lumOff val="1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292602" y="293819"/>
          <a:ext cx="1950685" cy="136547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2" y="683956"/>
        <a:ext cx="1365479" cy="585206"/>
      </dsp:txXfrm>
    </dsp:sp>
    <dsp:sp modelId="{E9795526-2B06-415E-8855-A3A16CDF4D1A}">
      <dsp:nvSpPr>
        <dsp:cNvPr id="0" name=""/>
        <dsp:cNvSpPr/>
      </dsp:nvSpPr>
      <dsp:spPr>
        <a:xfrm rot="5400000">
          <a:off x="4405251" y="-3038554"/>
          <a:ext cx="1267945" cy="734748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El análisis financiero realizado al Centro de Diálisis Contigo S.A. reveló que la empresa actualmente presenta problemas de recuperación de cartera con las instituciones públicas a las que presta sus servicios para tratamientos de diálisis, situación que provocar problemas de liquidez para afrontar sus obligaciones corrientes con terceros.</a:t>
          </a:r>
          <a:endParaRPr lang="es-EC" sz="1400" kern="1200" dirty="0"/>
        </a:p>
      </dsp:txBody>
      <dsp:txXfrm rot="-5400000">
        <a:off x="1365480" y="63113"/>
        <a:ext cx="7285592" cy="1144153"/>
      </dsp:txXfrm>
    </dsp:sp>
    <dsp:sp modelId="{4842EACF-3FB9-4951-AB08-4B65517D2731}">
      <dsp:nvSpPr>
        <dsp:cNvPr id="0" name=""/>
        <dsp:cNvSpPr/>
      </dsp:nvSpPr>
      <dsp:spPr>
        <a:xfrm rot="5400000">
          <a:off x="-292602" y="2053564"/>
          <a:ext cx="1950685" cy="1365479"/>
        </a:xfrm>
        <a:prstGeom prst="chevron">
          <a:avLst/>
        </a:prstGeom>
        <a:solidFill>
          <a:schemeClr val="accent5">
            <a:hueOff val="167072"/>
            <a:satOff val="4598"/>
            <a:lumOff val="5784"/>
            <a:alphaOff val="0"/>
          </a:schemeClr>
        </a:solidFill>
        <a:ln w="25400" cap="flat" cmpd="sng" algn="ctr">
          <a:solidFill>
            <a:schemeClr val="accent5">
              <a:hueOff val="167072"/>
              <a:satOff val="4598"/>
              <a:lumOff val="57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2" y="2443701"/>
        <a:ext cx="1365479" cy="585206"/>
      </dsp:txXfrm>
    </dsp:sp>
    <dsp:sp modelId="{881AE064-2525-49FB-86DC-23F2FADCC123}">
      <dsp:nvSpPr>
        <dsp:cNvPr id="0" name=""/>
        <dsp:cNvSpPr/>
      </dsp:nvSpPr>
      <dsp:spPr>
        <a:xfrm rot="5400000">
          <a:off x="4405251" y="-1278810"/>
          <a:ext cx="1267945" cy="7347488"/>
        </a:xfrm>
        <a:prstGeom prst="round2SameRect">
          <a:avLst/>
        </a:prstGeom>
        <a:solidFill>
          <a:schemeClr val="lt1">
            <a:alpha val="90000"/>
            <a:hueOff val="0"/>
            <a:satOff val="0"/>
            <a:lumOff val="0"/>
            <a:alphaOff val="0"/>
          </a:schemeClr>
        </a:solidFill>
        <a:ln w="25400" cap="flat" cmpd="sng" algn="ctr">
          <a:solidFill>
            <a:schemeClr val="accent5">
              <a:hueOff val="167072"/>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El valor del Centro de Diálisis Contigo S.A. a través del método de flujos de caja descontados asciende a US$3,183,780 y el valor de cada acción se estima en US$39.80, mientras que el valor contable de la empresa únicamente asciende a US$1,620,702 y el valor en libros de cada acción se ubica en US$20.26; esta información evidencia el beneficio de realizar una valoración dinámica considerando a la compañía como un ente generador de dinero para conocer el valor verdadero de la empresa.</a:t>
          </a:r>
          <a:endParaRPr lang="es-EC" sz="1400" kern="1200" dirty="0"/>
        </a:p>
      </dsp:txBody>
      <dsp:txXfrm rot="-5400000">
        <a:off x="1365480" y="1822857"/>
        <a:ext cx="7285592" cy="1144153"/>
      </dsp:txXfrm>
    </dsp:sp>
    <dsp:sp modelId="{4510BF24-7A0B-4AA6-B292-71585ED4CE9D}">
      <dsp:nvSpPr>
        <dsp:cNvPr id="0" name=""/>
        <dsp:cNvSpPr/>
      </dsp:nvSpPr>
      <dsp:spPr>
        <a:xfrm rot="5400000">
          <a:off x="-292602" y="3813308"/>
          <a:ext cx="1950685" cy="1365479"/>
        </a:xfrm>
        <a:prstGeom prst="chevron">
          <a:avLst/>
        </a:prstGeom>
        <a:solidFill>
          <a:schemeClr val="accent5">
            <a:hueOff val="334145"/>
            <a:satOff val="9197"/>
            <a:lumOff val="11569"/>
            <a:alphaOff val="0"/>
          </a:schemeClr>
        </a:solidFill>
        <a:ln w="25400" cap="flat" cmpd="sng" algn="ctr">
          <a:solidFill>
            <a:schemeClr val="accent5">
              <a:hueOff val="334145"/>
              <a:satOff val="9197"/>
              <a:lumOff val="115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2" y="4203445"/>
        <a:ext cx="1365479" cy="585206"/>
      </dsp:txXfrm>
    </dsp:sp>
    <dsp:sp modelId="{A08A9D23-53C1-4951-B6C9-77E08D03DDE1}">
      <dsp:nvSpPr>
        <dsp:cNvPr id="0" name=""/>
        <dsp:cNvSpPr/>
      </dsp:nvSpPr>
      <dsp:spPr>
        <a:xfrm rot="5400000">
          <a:off x="4405251" y="480934"/>
          <a:ext cx="1267945" cy="7347488"/>
        </a:xfrm>
        <a:prstGeom prst="round2SameRect">
          <a:avLst/>
        </a:prstGeom>
        <a:solidFill>
          <a:schemeClr val="lt1">
            <a:alpha val="90000"/>
            <a:hueOff val="0"/>
            <a:satOff val="0"/>
            <a:lumOff val="0"/>
            <a:alphaOff val="0"/>
          </a:schemeClr>
        </a:solidFill>
        <a:ln w="25400" cap="flat" cmpd="sng" algn="ctr">
          <a:solidFill>
            <a:schemeClr val="accent5">
              <a:hueOff val="334145"/>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El análisis de sensibilidad para el modelo de valoración reveló que ante un aumento del 5% en el precio de cada tratamiento de diálisis el valor global de la empresa se incrementa en 24%, mientras que ante una disminución del 5% en el número de pacientes transferidos desde el </a:t>
          </a:r>
          <a:r>
            <a:rPr lang="es-ES" sz="1400" kern="1200" dirty="0" err="1" smtClean="0"/>
            <a:t>IESS</a:t>
          </a:r>
          <a:r>
            <a:rPr lang="es-ES" sz="1400" kern="1200" dirty="0" smtClean="0"/>
            <a:t> y el MIES y un incremento del 5% en los costos de insumos para tratamientos de diálisis el valor global de la empresa disminuye en 22%.</a:t>
          </a:r>
          <a:endParaRPr lang="es-EC" sz="1400" kern="1200" dirty="0"/>
        </a:p>
      </dsp:txBody>
      <dsp:txXfrm rot="-5400000">
        <a:off x="1365480" y="3582601"/>
        <a:ext cx="7285592" cy="11441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97C12-92E4-4B0A-9A1B-A438E4617873}" type="datetimeFigureOut">
              <a:rPr lang="es-EC" smtClean="0"/>
              <a:pPr/>
              <a:t>22/06/2014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4188D-9713-4D7E-81DD-2D2A79282486}" type="slidenum">
              <a:rPr lang="es-EC" smtClean="0"/>
              <a:pPr/>
              <a:t>‹#›</a:t>
            </a:fld>
            <a:endParaRPr lang="es-EC" dirty="0"/>
          </a:p>
        </p:txBody>
      </p:sp>
    </p:spTree>
    <p:extLst>
      <p:ext uri="{BB962C8B-B14F-4D97-AF65-F5344CB8AC3E}">
        <p14:creationId xmlns:p14="http://schemas.microsoft.com/office/powerpoint/2010/main" val="33295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196" name="CorelDRAW" r:id="rId3" imgW="9151920" imgH="5621400" progId="">
                  <p:embed/>
                </p:oleObj>
              </mc:Choice>
              <mc:Fallback>
                <p:oleObj name="CorelDRAW" r:id="rId3" imgW="9151920" imgH="5621400"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Modelos%20de%20Valoracion/Modelos%20Corregidos/1.%20Modelo%20de%20Valoraci&#243;n_Conservador%20V2.0.xlsx" TargetMode="Externa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hyperlink" Target="http://www.clinicacontigo.com/portal/index.php"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5"/>
            <a:ext cx="6771104" cy="475252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smtClean="0">
              <a:solidFill>
                <a:schemeClr val="tx1"/>
              </a:solidFill>
            </a:endParaRPr>
          </a:p>
          <a:p>
            <a:pPr marL="0" indent="0" algn="ctr">
              <a:buNone/>
            </a:pPr>
            <a:r>
              <a:rPr lang="es-ES" sz="1800" b="1" kern="0" dirty="0" smtClean="0">
                <a:solidFill>
                  <a:schemeClr val="tx1"/>
                </a:solidFill>
              </a:rPr>
              <a:t>UNIVERSIDAD DE LAS FUERZAS ARMADAS - ESPE </a:t>
            </a:r>
            <a:endParaRPr lang="es-EC" sz="1800" kern="0" dirty="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DEPARTAMENTO  DE CIENCIAS ECONÓMICAS, </a:t>
            </a:r>
          </a:p>
          <a:p>
            <a:pPr marL="0" indent="0" algn="ctr">
              <a:buNone/>
            </a:pPr>
            <a:r>
              <a:rPr lang="es-EC" sz="1600" b="1" kern="0" dirty="0" smtClean="0">
                <a:solidFill>
                  <a:schemeClr val="tx1"/>
                </a:solidFill>
              </a:rPr>
              <a:t>ADMINISTRATIVAS Y DE COMERCIO</a:t>
            </a:r>
            <a:endParaRPr lang="es-EC" sz="1400" kern="0" dirty="0" smtClean="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CARRERA DE INGENIERÍA EN FINANZAS Y AUDITORÍA</a:t>
            </a:r>
            <a:endParaRPr lang="es-EC" sz="1600" kern="0" dirty="0" smtClean="0">
              <a:solidFill>
                <a:schemeClr val="tx1"/>
              </a:solidFill>
            </a:endParaRPr>
          </a:p>
          <a:p>
            <a:pPr marL="0" indent="0" algn="ctr">
              <a:buNone/>
            </a:pPr>
            <a:endParaRPr lang="es-ES" sz="1200" b="1" kern="0" dirty="0" smtClean="0">
              <a:solidFill>
                <a:schemeClr val="tx1"/>
              </a:solidFill>
            </a:endParaRPr>
          </a:p>
          <a:p>
            <a:pPr marL="0" indent="0" algn="ctr">
              <a:buNone/>
            </a:pPr>
            <a:r>
              <a:rPr lang="es-EC" sz="1600" b="1" kern="0" dirty="0">
                <a:solidFill>
                  <a:schemeClr val="tx1"/>
                </a:solidFill>
              </a:rPr>
              <a:t>Tesis presentada como requisito previo a la obtención del título de:</a:t>
            </a:r>
          </a:p>
          <a:p>
            <a:pPr marL="0" indent="0" algn="ctr">
              <a:buNone/>
            </a:pPr>
            <a:r>
              <a:rPr lang="es-EC" sz="1600" b="1" kern="0" dirty="0" smtClean="0">
                <a:solidFill>
                  <a:schemeClr val="tx1"/>
                </a:solidFill>
              </a:rPr>
              <a:t> </a:t>
            </a:r>
            <a:r>
              <a:rPr lang="es-EC" sz="1600" b="1" kern="0" dirty="0">
                <a:solidFill>
                  <a:schemeClr val="tx1"/>
                </a:solidFill>
              </a:rPr>
              <a:t>INGENIERO EN FINANZAS, CONTADOR PÚBLICO – AUDITOR</a:t>
            </a: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AUTOR</a:t>
            </a:r>
            <a:r>
              <a:rPr lang="es-EC" sz="1600" b="1" kern="0" dirty="0">
                <a:solidFill>
                  <a:schemeClr val="tx1"/>
                </a:solidFill>
              </a:rPr>
              <a:t>: REINA CRUZ, IVÁN YANCEY</a:t>
            </a: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TEMA</a:t>
            </a:r>
            <a:r>
              <a:rPr lang="es-EC" sz="1600" b="1" kern="0" dirty="0">
                <a:solidFill>
                  <a:schemeClr val="tx1"/>
                </a:solidFill>
              </a:rPr>
              <a:t>: MODELO DE VALORACIÓN DE LA EMPRESA CENTRO DE DIÁLISIS CONTIGO S.A. DIALICON A TRAVÉS DEL MÉTODO DE FLUJOS DE CAJA </a:t>
            </a:r>
            <a:r>
              <a:rPr lang="es-EC" sz="1600" b="1" kern="0" dirty="0" smtClean="0">
                <a:solidFill>
                  <a:schemeClr val="tx1"/>
                </a:solidFill>
              </a:rPr>
              <a:t>DESCONTADOS</a:t>
            </a: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SANGOLQUÍ</a:t>
            </a:r>
            <a:r>
              <a:rPr lang="es-EC" sz="1600" b="1" kern="0" dirty="0">
                <a:solidFill>
                  <a:schemeClr val="tx1"/>
                </a:solidFill>
              </a:rPr>
              <a:t>, </a:t>
            </a:r>
            <a:r>
              <a:rPr lang="es-EC" sz="1600" b="1" kern="0" dirty="0" smtClean="0">
                <a:solidFill>
                  <a:schemeClr val="tx1"/>
                </a:solidFill>
              </a:rPr>
              <a:t>MAYO 2014</a:t>
            </a:r>
            <a:endParaRPr lang="es-EC" sz="1600" b="1" kern="0" dirty="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Ii: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ANÁLISIS SITUACIONAL</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955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Interno – Matriz FODA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455696548"/>
              </p:ext>
            </p:extLst>
          </p:nvPr>
        </p:nvGraphicFramePr>
        <p:xfrm>
          <a:off x="251520" y="1196752"/>
          <a:ext cx="8568952" cy="2057400"/>
        </p:xfrm>
        <a:graphic>
          <a:graphicData uri="http://schemas.openxmlformats.org/drawingml/2006/table">
            <a:tbl>
              <a:tblPr firstRow="1" bandRow="1">
                <a:tableStyleId>{7DF18680-E054-41AD-8BC1-D1AEF772440D}</a:tableStyleId>
              </a:tblPr>
              <a:tblGrid>
                <a:gridCol w="4365466"/>
                <a:gridCol w="4203486"/>
              </a:tblGrid>
              <a:tr h="0">
                <a:tc>
                  <a:txBody>
                    <a:bodyPr/>
                    <a:lstStyle/>
                    <a:p>
                      <a:pPr algn="ctr">
                        <a:lnSpc>
                          <a:spcPct val="150000"/>
                        </a:lnSpc>
                        <a:spcAft>
                          <a:spcPts val="0"/>
                        </a:spcAft>
                      </a:pPr>
                      <a:r>
                        <a:rPr lang="es-ES" sz="1500" dirty="0">
                          <a:effectLst/>
                        </a:rPr>
                        <a:t>Fortalezas</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ctr">
                        <a:lnSpc>
                          <a:spcPct val="150000"/>
                        </a:lnSpc>
                        <a:spcAft>
                          <a:spcPts val="0"/>
                        </a:spcAft>
                      </a:pPr>
                      <a:r>
                        <a:rPr lang="es-ES" sz="1500" dirty="0">
                          <a:effectLst/>
                        </a:rPr>
                        <a:t>Debilidades</a:t>
                      </a:r>
                      <a:endParaRPr lang="es-EC" sz="1500" dirty="0">
                        <a:solidFill>
                          <a:srgbClr val="365F91"/>
                        </a:solidFill>
                        <a:effectLst/>
                        <a:latin typeface="Times New Roman"/>
                        <a:ea typeface="Georgia"/>
                        <a:cs typeface="Times New Roman"/>
                      </a:endParaRPr>
                    </a:p>
                  </a:txBody>
                  <a:tcPr marL="68580" marR="68580" marT="0" marB="0" anchor="ctr"/>
                </a:tc>
              </a:tr>
              <a:tr h="0">
                <a:tc>
                  <a:txBody>
                    <a:bodyPr/>
                    <a:lstStyle/>
                    <a:p>
                      <a:pPr algn="just">
                        <a:lnSpc>
                          <a:spcPct val="150000"/>
                        </a:lnSpc>
                        <a:spcAft>
                          <a:spcPts val="0"/>
                        </a:spcAft>
                      </a:pPr>
                      <a:r>
                        <a:rPr lang="es-ES" sz="1500" dirty="0">
                          <a:effectLst/>
                        </a:rPr>
                        <a:t>Personal médico de amplia experiencia.</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just">
                        <a:lnSpc>
                          <a:spcPct val="150000"/>
                        </a:lnSpc>
                        <a:spcAft>
                          <a:spcPts val="0"/>
                        </a:spcAft>
                      </a:pPr>
                      <a:r>
                        <a:rPr lang="es-ES" sz="1500" dirty="0">
                          <a:effectLst/>
                        </a:rPr>
                        <a:t>Renovación periódica de los equipos médicos.</a:t>
                      </a:r>
                      <a:endParaRPr lang="es-EC" sz="1500" dirty="0">
                        <a:solidFill>
                          <a:srgbClr val="365F91"/>
                        </a:solidFill>
                        <a:effectLst/>
                        <a:latin typeface="Times New Roman"/>
                        <a:ea typeface="Georgia"/>
                        <a:cs typeface="Times New Roman"/>
                      </a:endParaRPr>
                    </a:p>
                  </a:txBody>
                  <a:tcPr marL="68580" marR="68580" marT="0" marB="0" anchor="ctr"/>
                </a:tc>
              </a:tr>
              <a:tr h="0">
                <a:tc>
                  <a:txBody>
                    <a:bodyPr/>
                    <a:lstStyle/>
                    <a:p>
                      <a:pPr algn="just">
                        <a:lnSpc>
                          <a:spcPct val="150000"/>
                        </a:lnSpc>
                        <a:spcAft>
                          <a:spcPts val="0"/>
                        </a:spcAft>
                      </a:pPr>
                      <a:r>
                        <a:rPr lang="es-ES" sz="1500" dirty="0">
                          <a:effectLst/>
                        </a:rPr>
                        <a:t>Certificación de Calidad ISO 9001:2008.</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just">
                        <a:lnSpc>
                          <a:spcPct val="150000"/>
                        </a:lnSpc>
                        <a:spcAft>
                          <a:spcPts val="0"/>
                        </a:spcAft>
                      </a:pPr>
                      <a:r>
                        <a:rPr lang="es-ES" sz="1500" dirty="0">
                          <a:effectLst/>
                        </a:rPr>
                        <a:t>Elevados costos de mantenimiento y reparación de equipos.</a:t>
                      </a:r>
                      <a:endParaRPr lang="es-EC" sz="1500" dirty="0">
                        <a:solidFill>
                          <a:srgbClr val="365F91"/>
                        </a:solidFill>
                        <a:effectLst/>
                        <a:latin typeface="Times New Roman"/>
                        <a:ea typeface="Georgia"/>
                        <a:cs typeface="Times New Roman"/>
                      </a:endParaRPr>
                    </a:p>
                  </a:txBody>
                  <a:tcPr marL="68580" marR="68580" marT="0" marB="0" anchor="ctr"/>
                </a:tc>
              </a:tr>
              <a:tr h="0">
                <a:tc>
                  <a:txBody>
                    <a:bodyPr/>
                    <a:lstStyle/>
                    <a:p>
                      <a:pPr algn="just">
                        <a:lnSpc>
                          <a:spcPct val="150000"/>
                        </a:lnSpc>
                        <a:spcAft>
                          <a:spcPts val="0"/>
                        </a:spcAft>
                      </a:pPr>
                      <a:r>
                        <a:rPr lang="es-ES" sz="1500" dirty="0">
                          <a:effectLst/>
                        </a:rPr>
                        <a:t>Proceso de crecimiento y expansión en el país.</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just">
                        <a:lnSpc>
                          <a:spcPct val="150000"/>
                        </a:lnSpc>
                        <a:spcAft>
                          <a:spcPts val="0"/>
                        </a:spcAft>
                      </a:pPr>
                      <a:r>
                        <a:rPr lang="es-ES" sz="1500" dirty="0">
                          <a:effectLst/>
                        </a:rPr>
                        <a:t>Bajo posicionamiento en el mercado ecuatoriano.</a:t>
                      </a:r>
                      <a:endParaRPr lang="es-EC" sz="1500" dirty="0">
                        <a:solidFill>
                          <a:srgbClr val="365F91"/>
                        </a:solidFill>
                        <a:effectLst/>
                        <a:latin typeface="Times New Roman"/>
                        <a:ea typeface="Georgia"/>
                        <a:cs typeface="Times New Roman"/>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00624565"/>
              </p:ext>
            </p:extLst>
          </p:nvPr>
        </p:nvGraphicFramePr>
        <p:xfrm>
          <a:off x="179512" y="3429000"/>
          <a:ext cx="8640960" cy="2400300"/>
        </p:xfrm>
        <a:graphic>
          <a:graphicData uri="http://schemas.openxmlformats.org/drawingml/2006/table">
            <a:tbl>
              <a:tblPr firstRow="1" bandRow="1">
                <a:tableStyleId>{7DF18680-E054-41AD-8BC1-D1AEF772440D}</a:tableStyleId>
              </a:tblPr>
              <a:tblGrid>
                <a:gridCol w="4402150"/>
                <a:gridCol w="4238810"/>
              </a:tblGrid>
              <a:tr h="0">
                <a:tc>
                  <a:txBody>
                    <a:bodyPr/>
                    <a:lstStyle/>
                    <a:p>
                      <a:pPr algn="ctr">
                        <a:lnSpc>
                          <a:spcPct val="150000"/>
                        </a:lnSpc>
                        <a:spcAft>
                          <a:spcPts val="0"/>
                        </a:spcAft>
                      </a:pPr>
                      <a:r>
                        <a:rPr lang="es-ES" sz="1500" dirty="0">
                          <a:effectLst/>
                        </a:rPr>
                        <a:t>Oportunidades</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ctr">
                        <a:lnSpc>
                          <a:spcPct val="150000"/>
                        </a:lnSpc>
                        <a:spcAft>
                          <a:spcPts val="0"/>
                        </a:spcAft>
                      </a:pPr>
                      <a:r>
                        <a:rPr lang="es-ES" sz="1500" dirty="0">
                          <a:effectLst/>
                        </a:rPr>
                        <a:t>Amenazas</a:t>
                      </a:r>
                      <a:endParaRPr lang="es-EC" sz="1500" dirty="0">
                        <a:solidFill>
                          <a:srgbClr val="365F91"/>
                        </a:solidFill>
                        <a:effectLst/>
                        <a:latin typeface="Times New Roman"/>
                        <a:ea typeface="Georgia"/>
                        <a:cs typeface="Times New Roman"/>
                      </a:endParaRPr>
                    </a:p>
                  </a:txBody>
                  <a:tcPr marL="68580" marR="68580" marT="0" marB="0" anchor="ctr"/>
                </a:tc>
              </a:tr>
              <a:tr h="0">
                <a:tc>
                  <a:txBody>
                    <a:bodyPr/>
                    <a:lstStyle/>
                    <a:p>
                      <a:pPr algn="just">
                        <a:lnSpc>
                          <a:spcPct val="150000"/>
                        </a:lnSpc>
                        <a:spcAft>
                          <a:spcPts val="0"/>
                        </a:spcAft>
                      </a:pPr>
                      <a:r>
                        <a:rPr lang="es-ES" sz="1500" dirty="0">
                          <a:effectLst/>
                        </a:rPr>
                        <a:t>Incremento de la inversión pública en el sector de la salud.</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just">
                        <a:lnSpc>
                          <a:spcPct val="150000"/>
                        </a:lnSpc>
                        <a:spcAft>
                          <a:spcPts val="0"/>
                        </a:spcAft>
                      </a:pPr>
                      <a:r>
                        <a:rPr lang="es-ES" sz="1500" dirty="0">
                          <a:effectLst/>
                        </a:rPr>
                        <a:t>Construcción de hospitales públicos en sectores desfavorecidos.</a:t>
                      </a:r>
                      <a:endParaRPr lang="es-EC" sz="1500" dirty="0">
                        <a:solidFill>
                          <a:srgbClr val="365F91"/>
                        </a:solidFill>
                        <a:effectLst/>
                        <a:latin typeface="Times New Roman"/>
                        <a:ea typeface="Georgia"/>
                        <a:cs typeface="Times New Roman"/>
                      </a:endParaRPr>
                    </a:p>
                  </a:txBody>
                  <a:tcPr marL="68580" marR="68580" marT="0" marB="0" anchor="ctr"/>
                </a:tc>
              </a:tr>
              <a:tr h="0">
                <a:tc>
                  <a:txBody>
                    <a:bodyPr/>
                    <a:lstStyle/>
                    <a:p>
                      <a:pPr algn="just">
                        <a:lnSpc>
                          <a:spcPct val="150000"/>
                        </a:lnSpc>
                        <a:spcAft>
                          <a:spcPts val="0"/>
                        </a:spcAft>
                      </a:pPr>
                      <a:r>
                        <a:rPr lang="es-ES" sz="1500" dirty="0">
                          <a:effectLst/>
                        </a:rPr>
                        <a:t>PNBV busca la universalización de la Seguridad Social.</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just">
                        <a:lnSpc>
                          <a:spcPct val="150000"/>
                        </a:lnSpc>
                        <a:spcAft>
                          <a:spcPts val="0"/>
                        </a:spcAft>
                      </a:pPr>
                      <a:r>
                        <a:rPr lang="es-ES" sz="1500" dirty="0">
                          <a:effectLst/>
                        </a:rPr>
                        <a:t>Contingencias por residuos y desechos médicos generados.</a:t>
                      </a:r>
                      <a:endParaRPr lang="es-EC" sz="1500" dirty="0">
                        <a:solidFill>
                          <a:srgbClr val="365F91"/>
                        </a:solidFill>
                        <a:effectLst/>
                        <a:latin typeface="Times New Roman"/>
                        <a:ea typeface="Georgia"/>
                        <a:cs typeface="Times New Roman"/>
                      </a:endParaRPr>
                    </a:p>
                  </a:txBody>
                  <a:tcPr marL="68580" marR="68580" marT="0" marB="0" anchor="ctr"/>
                </a:tc>
              </a:tr>
              <a:tr h="0">
                <a:tc>
                  <a:txBody>
                    <a:bodyPr/>
                    <a:lstStyle/>
                    <a:p>
                      <a:pPr algn="just">
                        <a:lnSpc>
                          <a:spcPct val="150000"/>
                        </a:lnSpc>
                        <a:spcAft>
                          <a:spcPts val="0"/>
                        </a:spcAft>
                      </a:pPr>
                      <a:r>
                        <a:rPr lang="es-ES" sz="1500" dirty="0">
                          <a:effectLst/>
                        </a:rPr>
                        <a:t>Afiliación de trabajadores informales al IESS.</a:t>
                      </a:r>
                      <a:endParaRPr lang="es-EC" sz="1500" dirty="0">
                        <a:solidFill>
                          <a:srgbClr val="365F91"/>
                        </a:solidFill>
                        <a:effectLst/>
                        <a:latin typeface="Times New Roman"/>
                        <a:ea typeface="Georgia"/>
                        <a:cs typeface="Times New Roman"/>
                      </a:endParaRPr>
                    </a:p>
                  </a:txBody>
                  <a:tcPr marL="68580" marR="68580" marT="0" marB="0" anchor="ctr"/>
                </a:tc>
                <a:tc>
                  <a:txBody>
                    <a:bodyPr/>
                    <a:lstStyle/>
                    <a:p>
                      <a:pPr algn="just">
                        <a:lnSpc>
                          <a:spcPct val="150000"/>
                        </a:lnSpc>
                        <a:spcAft>
                          <a:spcPts val="0"/>
                        </a:spcAft>
                      </a:pPr>
                      <a:r>
                        <a:rPr lang="es-ES" sz="1500" dirty="0">
                          <a:effectLst/>
                        </a:rPr>
                        <a:t>Dependencia de proveedores extranjeros de equipos médicos.</a:t>
                      </a:r>
                      <a:endParaRPr lang="es-EC" sz="1500" dirty="0">
                        <a:solidFill>
                          <a:srgbClr val="365F91"/>
                        </a:solidFill>
                        <a:effectLst/>
                        <a:latin typeface="Times New Roman"/>
                        <a:ea typeface="Georgi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375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Ponderación del Riesgo Negocio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306969066"/>
              </p:ext>
            </p:extLst>
          </p:nvPr>
        </p:nvGraphicFramePr>
        <p:xfrm>
          <a:off x="323528" y="1052736"/>
          <a:ext cx="8229600" cy="5128260"/>
        </p:xfrm>
        <a:graphic>
          <a:graphicData uri="http://schemas.openxmlformats.org/drawingml/2006/table">
            <a:tbl>
              <a:tblPr firstRow="1" bandRow="1">
                <a:tableStyleId>{7DF18680-E054-41AD-8BC1-D1AEF772440D}</a:tableStyleId>
              </a:tblPr>
              <a:tblGrid>
                <a:gridCol w="4516404"/>
                <a:gridCol w="1338133"/>
                <a:gridCol w="1069848"/>
                <a:gridCol w="1305215"/>
              </a:tblGrid>
              <a:tr h="336550">
                <a:tc>
                  <a:txBody>
                    <a:bodyPr/>
                    <a:lstStyle/>
                    <a:p>
                      <a:pPr algn="r">
                        <a:lnSpc>
                          <a:spcPct val="150000"/>
                        </a:lnSpc>
                        <a:spcAft>
                          <a:spcPts val="0"/>
                        </a:spcAft>
                      </a:pPr>
                      <a:r>
                        <a:rPr lang="es-EC" sz="1400" dirty="0">
                          <a:effectLst/>
                        </a:rPr>
                        <a:t>Ponderación</a:t>
                      </a:r>
                    </a:p>
                    <a:p>
                      <a:pPr>
                        <a:lnSpc>
                          <a:spcPct val="150000"/>
                        </a:lnSpc>
                        <a:spcAft>
                          <a:spcPts val="0"/>
                        </a:spcAft>
                      </a:pPr>
                      <a:r>
                        <a:rPr lang="es-EC" sz="1400" dirty="0">
                          <a:effectLst/>
                        </a:rPr>
                        <a:t>Riesgo</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Aft>
                          <a:spcPts val="0"/>
                        </a:spcAft>
                      </a:pPr>
                      <a:r>
                        <a:rPr lang="es-EC" sz="1400" dirty="0">
                          <a:effectLst/>
                        </a:rPr>
                        <a:t>Probabilidad</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Aft>
                          <a:spcPts val="0"/>
                        </a:spcAft>
                      </a:pPr>
                      <a:r>
                        <a:rPr lang="es-EC" sz="1400" dirty="0">
                          <a:effectLst/>
                        </a:rPr>
                        <a:t>Incidencia</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Aft>
                          <a:spcPts val="0"/>
                        </a:spcAft>
                      </a:pPr>
                      <a:r>
                        <a:rPr lang="es-EC" sz="1400" dirty="0">
                          <a:effectLst/>
                        </a:rPr>
                        <a:t>Ponderación del Riesgo</a:t>
                      </a:r>
                      <a:endParaRPr lang="es-EC" sz="1400" dirty="0">
                        <a:effectLst/>
                        <a:latin typeface="Times New Roman"/>
                        <a:ea typeface="Georgia"/>
                        <a:cs typeface="Times New Roman"/>
                      </a:endParaRPr>
                    </a:p>
                  </a:txBody>
                  <a:tcPr marL="68580" marR="68580" marT="0" marB="0" anchor="ctr"/>
                </a:tc>
              </a:tr>
              <a:tr h="161925">
                <a:tc>
                  <a:txBody>
                    <a:bodyPr/>
                    <a:lstStyle/>
                    <a:p>
                      <a:pPr>
                        <a:lnSpc>
                          <a:spcPct val="150000"/>
                        </a:lnSpc>
                        <a:spcBef>
                          <a:spcPts val="1200"/>
                        </a:spcBef>
                        <a:spcAft>
                          <a:spcPts val="0"/>
                        </a:spcAft>
                      </a:pPr>
                      <a:r>
                        <a:rPr lang="es-ES" sz="1400" b="1" dirty="0">
                          <a:effectLst/>
                        </a:rPr>
                        <a:t>1. </a:t>
                      </a:r>
                      <a:r>
                        <a:rPr lang="es-ES" sz="1400" b="1" dirty="0" smtClean="0">
                          <a:effectLst/>
                        </a:rPr>
                        <a:t>Riesgo </a:t>
                      </a:r>
                      <a:r>
                        <a:rPr lang="es-ES" sz="1400" b="1" dirty="0">
                          <a:effectLst/>
                        </a:rPr>
                        <a:t>Político y Legal</a:t>
                      </a:r>
                      <a:endParaRPr lang="es-EC" sz="1400" b="1" dirty="0">
                        <a:effectLst/>
                        <a:latin typeface="Times New Roman"/>
                        <a:ea typeface="Georgia"/>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r>
              <a:tr h="161925">
                <a:tc>
                  <a:txBody>
                    <a:bodyPr/>
                    <a:lstStyle/>
                    <a:p>
                      <a:pPr>
                        <a:lnSpc>
                          <a:spcPct val="150000"/>
                        </a:lnSpc>
                        <a:spcBef>
                          <a:spcPts val="1200"/>
                        </a:spcBef>
                        <a:spcAft>
                          <a:spcPts val="0"/>
                        </a:spcAft>
                      </a:pPr>
                      <a:r>
                        <a:rPr lang="es-EC" sz="1400" dirty="0">
                          <a:effectLst/>
                        </a:rPr>
                        <a:t>Construcción de hospitales públicos</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5</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3</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15</a:t>
                      </a:r>
                      <a:endParaRPr lang="es-EC" sz="1400" dirty="0">
                        <a:effectLst/>
                        <a:latin typeface="Times New Roman"/>
                        <a:ea typeface="Georgia"/>
                        <a:cs typeface="Times New Roman"/>
                      </a:endParaRPr>
                    </a:p>
                  </a:txBody>
                  <a:tcPr marL="68580" marR="68580" marT="0" marB="0" anchor="ctr"/>
                </a:tc>
              </a:tr>
              <a:tr h="161925">
                <a:tc>
                  <a:txBody>
                    <a:bodyPr/>
                    <a:lstStyle/>
                    <a:p>
                      <a:pPr>
                        <a:lnSpc>
                          <a:spcPct val="150000"/>
                        </a:lnSpc>
                        <a:spcBef>
                          <a:spcPts val="1200"/>
                        </a:spcBef>
                        <a:spcAft>
                          <a:spcPts val="0"/>
                        </a:spcAft>
                      </a:pPr>
                      <a:r>
                        <a:rPr lang="es-EC" sz="1400" dirty="0">
                          <a:effectLst/>
                        </a:rPr>
                        <a:t>Reformas al Nuevo Código Penal Integral</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4</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2</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8</a:t>
                      </a:r>
                      <a:endParaRPr lang="es-EC" sz="1400" dirty="0">
                        <a:effectLst/>
                        <a:latin typeface="Times New Roman"/>
                        <a:ea typeface="Georgia"/>
                        <a:cs typeface="Times New Roman"/>
                      </a:endParaRPr>
                    </a:p>
                  </a:txBody>
                  <a:tcPr marL="68580" marR="68580" marT="0" marB="0" anchor="ctr"/>
                </a:tc>
              </a:tr>
              <a:tr h="161925">
                <a:tc>
                  <a:txBody>
                    <a:bodyPr/>
                    <a:lstStyle/>
                    <a:p>
                      <a:pPr>
                        <a:lnSpc>
                          <a:spcPct val="150000"/>
                        </a:lnSpc>
                        <a:spcBef>
                          <a:spcPts val="1200"/>
                        </a:spcBef>
                        <a:spcAft>
                          <a:spcPts val="0"/>
                        </a:spcAft>
                      </a:pPr>
                      <a:r>
                        <a:rPr lang="es-ES" sz="1400" b="1" dirty="0">
                          <a:effectLst/>
                        </a:rPr>
                        <a:t>2. </a:t>
                      </a:r>
                      <a:r>
                        <a:rPr lang="es-ES" sz="1400" b="1" dirty="0" smtClean="0">
                          <a:effectLst/>
                        </a:rPr>
                        <a:t>Riesgo </a:t>
                      </a:r>
                      <a:r>
                        <a:rPr lang="es-ES" sz="1400" b="1" dirty="0">
                          <a:effectLst/>
                        </a:rPr>
                        <a:t>Macroeconómico</a:t>
                      </a:r>
                      <a:endParaRPr lang="es-EC" sz="1400" b="1" dirty="0">
                        <a:effectLst/>
                        <a:latin typeface="Times New Roman"/>
                        <a:ea typeface="Georgia"/>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r>
              <a:tr h="161925">
                <a:tc>
                  <a:txBody>
                    <a:bodyPr/>
                    <a:lstStyle/>
                    <a:p>
                      <a:pPr>
                        <a:lnSpc>
                          <a:spcPct val="150000"/>
                        </a:lnSpc>
                        <a:spcBef>
                          <a:spcPts val="1200"/>
                        </a:spcBef>
                        <a:spcAft>
                          <a:spcPts val="0"/>
                        </a:spcAft>
                      </a:pPr>
                      <a:r>
                        <a:rPr lang="es-EC" sz="1400" dirty="0">
                          <a:effectLst/>
                        </a:rPr>
                        <a:t>Incremento en los niveles de inflación</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1</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4</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4</a:t>
                      </a:r>
                      <a:endParaRPr lang="es-EC" sz="1400" dirty="0">
                        <a:effectLst/>
                        <a:latin typeface="Times New Roman"/>
                        <a:ea typeface="Georgia"/>
                        <a:cs typeface="Times New Roman"/>
                      </a:endParaRPr>
                    </a:p>
                  </a:txBody>
                  <a:tcPr marL="68580" marR="68580" marT="0" marB="0" anchor="ctr"/>
                </a:tc>
              </a:tr>
              <a:tr h="161925">
                <a:tc>
                  <a:txBody>
                    <a:bodyPr/>
                    <a:lstStyle/>
                    <a:p>
                      <a:pPr>
                        <a:lnSpc>
                          <a:spcPct val="150000"/>
                        </a:lnSpc>
                        <a:spcBef>
                          <a:spcPts val="1200"/>
                        </a:spcBef>
                        <a:spcAft>
                          <a:spcPts val="0"/>
                        </a:spcAft>
                      </a:pPr>
                      <a:r>
                        <a:rPr lang="es-EC" sz="1400" dirty="0">
                          <a:effectLst/>
                        </a:rPr>
                        <a:t>Incremento en las tasas de interés</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3</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2</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6</a:t>
                      </a:r>
                      <a:endParaRPr lang="es-EC" sz="1400" dirty="0">
                        <a:effectLst/>
                        <a:latin typeface="Times New Roman"/>
                        <a:ea typeface="Georgia"/>
                        <a:cs typeface="Times New Roman"/>
                      </a:endParaRPr>
                    </a:p>
                  </a:txBody>
                  <a:tcPr marL="68580" marR="68580" marT="0" marB="0" anchor="ctr"/>
                </a:tc>
              </a:tr>
              <a:tr h="161925">
                <a:tc>
                  <a:txBody>
                    <a:bodyPr/>
                    <a:lstStyle/>
                    <a:p>
                      <a:pPr>
                        <a:lnSpc>
                          <a:spcPct val="150000"/>
                        </a:lnSpc>
                        <a:spcBef>
                          <a:spcPts val="1200"/>
                        </a:spcBef>
                        <a:spcAft>
                          <a:spcPts val="0"/>
                        </a:spcAft>
                      </a:pPr>
                      <a:r>
                        <a:rPr lang="es-ES" sz="1400" b="1" dirty="0">
                          <a:effectLst/>
                        </a:rPr>
                        <a:t>3. </a:t>
                      </a:r>
                      <a:r>
                        <a:rPr lang="es-ES" sz="1400" b="1" dirty="0" smtClean="0">
                          <a:effectLst/>
                        </a:rPr>
                        <a:t>Riesgo </a:t>
                      </a:r>
                      <a:r>
                        <a:rPr lang="es-ES" sz="1400" b="1" dirty="0">
                          <a:effectLst/>
                        </a:rPr>
                        <a:t>Operacional</a:t>
                      </a:r>
                      <a:endParaRPr lang="es-EC" sz="1400" b="1" dirty="0">
                        <a:effectLst/>
                        <a:latin typeface="Times New Roman"/>
                        <a:ea typeface="Georgia"/>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r>
              <a:tr h="323850">
                <a:tc>
                  <a:txBody>
                    <a:bodyPr/>
                    <a:lstStyle/>
                    <a:p>
                      <a:pPr>
                        <a:lnSpc>
                          <a:spcPct val="150000"/>
                        </a:lnSpc>
                        <a:spcBef>
                          <a:spcPts val="1200"/>
                        </a:spcBef>
                        <a:spcAft>
                          <a:spcPts val="0"/>
                        </a:spcAft>
                      </a:pPr>
                      <a:r>
                        <a:rPr lang="es-EC" sz="1400" dirty="0">
                          <a:effectLst/>
                        </a:rPr>
                        <a:t>Falta de mantenimiento técnico en equipos médicos</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2</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3</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6</a:t>
                      </a:r>
                      <a:endParaRPr lang="es-EC" sz="1400" dirty="0">
                        <a:effectLst/>
                        <a:latin typeface="Times New Roman"/>
                        <a:ea typeface="Georgia"/>
                        <a:cs typeface="Times New Roman"/>
                      </a:endParaRPr>
                    </a:p>
                  </a:txBody>
                  <a:tcPr marL="68580" marR="68580" marT="0" marB="0" anchor="ctr"/>
                </a:tc>
              </a:tr>
              <a:tr h="323850">
                <a:tc>
                  <a:txBody>
                    <a:bodyPr/>
                    <a:lstStyle/>
                    <a:p>
                      <a:pPr>
                        <a:lnSpc>
                          <a:spcPct val="150000"/>
                        </a:lnSpc>
                        <a:spcBef>
                          <a:spcPts val="1200"/>
                        </a:spcBef>
                        <a:spcAft>
                          <a:spcPts val="0"/>
                        </a:spcAft>
                      </a:pPr>
                      <a:r>
                        <a:rPr lang="es-EC" sz="1400" dirty="0">
                          <a:effectLst/>
                        </a:rPr>
                        <a:t>Deficiencias en el Plan de Gestión de Residuos</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2</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5</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10</a:t>
                      </a:r>
                      <a:endParaRPr lang="es-EC" sz="1400" dirty="0">
                        <a:effectLst/>
                        <a:latin typeface="Times New Roman"/>
                        <a:ea typeface="Georgia"/>
                        <a:cs typeface="Times New Roman"/>
                      </a:endParaRPr>
                    </a:p>
                  </a:txBody>
                  <a:tcPr marL="68580" marR="68580" marT="0" marB="0" anchor="ctr"/>
                </a:tc>
              </a:tr>
              <a:tr h="161925">
                <a:tc>
                  <a:txBody>
                    <a:bodyPr/>
                    <a:lstStyle/>
                    <a:p>
                      <a:pPr>
                        <a:lnSpc>
                          <a:spcPct val="150000"/>
                        </a:lnSpc>
                        <a:spcBef>
                          <a:spcPts val="1200"/>
                        </a:spcBef>
                        <a:spcAft>
                          <a:spcPts val="0"/>
                        </a:spcAft>
                      </a:pPr>
                      <a:r>
                        <a:rPr lang="es-ES" sz="1400" b="1" dirty="0">
                          <a:effectLst/>
                        </a:rPr>
                        <a:t>4. </a:t>
                      </a:r>
                      <a:r>
                        <a:rPr lang="es-ES" sz="1400" b="1" dirty="0" smtClean="0">
                          <a:effectLst/>
                        </a:rPr>
                        <a:t>Riesgo </a:t>
                      </a:r>
                      <a:r>
                        <a:rPr lang="es-ES" sz="1400" b="1" dirty="0">
                          <a:effectLst/>
                        </a:rPr>
                        <a:t>de Información</a:t>
                      </a:r>
                      <a:endParaRPr lang="es-EC" sz="1400" b="1" dirty="0">
                        <a:effectLst/>
                        <a:latin typeface="Times New Roman"/>
                        <a:ea typeface="Georgia"/>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r>
              <a:tr h="323850">
                <a:tc>
                  <a:txBody>
                    <a:bodyPr/>
                    <a:lstStyle/>
                    <a:p>
                      <a:pPr>
                        <a:lnSpc>
                          <a:spcPct val="150000"/>
                        </a:lnSpc>
                        <a:spcBef>
                          <a:spcPts val="1200"/>
                        </a:spcBef>
                        <a:spcAft>
                          <a:spcPts val="0"/>
                        </a:spcAft>
                      </a:pPr>
                      <a:r>
                        <a:rPr lang="es-EC" sz="1400" dirty="0">
                          <a:effectLst/>
                        </a:rPr>
                        <a:t>Inexistencia de software especializado para seguimiento a pacientes</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4</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2</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8</a:t>
                      </a:r>
                      <a:endParaRPr lang="es-EC" sz="1400" dirty="0">
                        <a:effectLst/>
                        <a:latin typeface="Times New Roman"/>
                        <a:ea typeface="Georgia"/>
                        <a:cs typeface="Times New Roman"/>
                      </a:endParaRPr>
                    </a:p>
                  </a:txBody>
                  <a:tcPr marL="68580" marR="68580" marT="0" marB="0" anchor="ctr"/>
                </a:tc>
              </a:tr>
              <a:tr h="161925">
                <a:tc>
                  <a:txBody>
                    <a:bodyPr/>
                    <a:lstStyle/>
                    <a:p>
                      <a:pPr>
                        <a:lnSpc>
                          <a:spcPct val="150000"/>
                        </a:lnSpc>
                        <a:spcBef>
                          <a:spcPts val="1200"/>
                        </a:spcBef>
                        <a:spcAft>
                          <a:spcPts val="0"/>
                        </a:spcAft>
                      </a:pPr>
                      <a:r>
                        <a:rPr lang="es-ES" sz="1400" b="1" dirty="0">
                          <a:effectLst/>
                        </a:rPr>
                        <a:t>5. </a:t>
                      </a:r>
                      <a:r>
                        <a:rPr lang="es-ES" sz="1400" b="1" dirty="0" smtClean="0">
                          <a:effectLst/>
                        </a:rPr>
                        <a:t>Riesgo </a:t>
                      </a:r>
                      <a:r>
                        <a:rPr lang="es-ES" sz="1400" b="1" dirty="0">
                          <a:effectLst/>
                        </a:rPr>
                        <a:t>de Operaciones Ilícitas</a:t>
                      </a:r>
                      <a:endParaRPr lang="es-EC" sz="1400" b="1" dirty="0">
                        <a:effectLst/>
                        <a:latin typeface="Times New Roman"/>
                        <a:ea typeface="Georgia"/>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c>
                  <a:txBody>
                    <a:bodyPr/>
                    <a:lstStyle/>
                    <a:p>
                      <a:endParaRPr lang="es-EC" sz="1400" dirty="0">
                        <a:effectLst/>
                        <a:latin typeface="Calibri"/>
                        <a:cs typeface="Times New Roman"/>
                      </a:endParaRPr>
                    </a:p>
                  </a:txBody>
                  <a:tcPr marL="68580" marR="68580" marT="0" marB="0" anchor="ctr"/>
                </a:tc>
              </a:tr>
              <a:tr h="161925">
                <a:tc>
                  <a:txBody>
                    <a:bodyPr/>
                    <a:lstStyle/>
                    <a:p>
                      <a:pPr>
                        <a:lnSpc>
                          <a:spcPct val="150000"/>
                        </a:lnSpc>
                        <a:spcBef>
                          <a:spcPts val="1200"/>
                        </a:spcBef>
                        <a:spcAft>
                          <a:spcPts val="0"/>
                        </a:spcAft>
                      </a:pPr>
                      <a:r>
                        <a:rPr lang="es-EC" sz="1400" dirty="0">
                          <a:effectLst/>
                        </a:rPr>
                        <a:t>Robos menores en cajas chicas de clínicas</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4</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1</a:t>
                      </a:r>
                      <a:endParaRPr lang="es-EC" sz="1400" dirty="0">
                        <a:effectLst/>
                        <a:latin typeface="Times New Roman"/>
                        <a:ea typeface="Georgia"/>
                        <a:cs typeface="Times New Roman"/>
                      </a:endParaRPr>
                    </a:p>
                  </a:txBody>
                  <a:tcPr marL="68580" marR="68580" marT="0" marB="0" anchor="ctr"/>
                </a:tc>
                <a:tc>
                  <a:txBody>
                    <a:bodyPr/>
                    <a:lstStyle/>
                    <a:p>
                      <a:pPr algn="ctr">
                        <a:lnSpc>
                          <a:spcPct val="150000"/>
                        </a:lnSpc>
                        <a:spcBef>
                          <a:spcPts val="1200"/>
                        </a:spcBef>
                        <a:spcAft>
                          <a:spcPts val="0"/>
                        </a:spcAft>
                      </a:pPr>
                      <a:r>
                        <a:rPr lang="es-EC" sz="1400" dirty="0">
                          <a:effectLst/>
                        </a:rPr>
                        <a:t>4</a:t>
                      </a:r>
                      <a:endParaRPr lang="es-EC" sz="1400" dirty="0">
                        <a:effectLst/>
                        <a:latin typeface="Times New Roman"/>
                        <a:ea typeface="Georgia"/>
                        <a:cs typeface="Times New Roman"/>
                      </a:endParaRPr>
                    </a:p>
                  </a:txBody>
                  <a:tcPr marL="68580" marR="68580" marT="0" marB="0" anchor="ctr"/>
                </a:tc>
              </a:tr>
            </a:tbl>
          </a:graphicData>
        </a:graphic>
      </p:graphicFrame>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8" name="Oval 7"/>
          <p:cNvSpPr/>
          <p:nvPr/>
        </p:nvSpPr>
        <p:spPr>
          <a:xfrm>
            <a:off x="7668344" y="4221088"/>
            <a:ext cx="504056" cy="432048"/>
          </a:xfrm>
          <a:prstGeom prst="ellipse">
            <a:avLst/>
          </a:prstGeom>
          <a:no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a:p>
        </p:txBody>
      </p:sp>
      <p:sp>
        <p:nvSpPr>
          <p:cNvPr id="9" name="Oval 8"/>
          <p:cNvSpPr/>
          <p:nvPr/>
        </p:nvSpPr>
        <p:spPr>
          <a:xfrm>
            <a:off x="7668344" y="1916832"/>
            <a:ext cx="504056" cy="432048"/>
          </a:xfrm>
          <a:prstGeom prst="ellipse">
            <a:avLst/>
          </a:prstGeom>
          <a:no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396672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IiI: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METODOLOGÍA PARA VALORACIÓN</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637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49159695"/>
              </p:ext>
            </p:extLst>
          </p:nvPr>
        </p:nvGraphicFramePr>
        <p:xfrm>
          <a:off x="827584" y="620688"/>
          <a:ext cx="734481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09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IV: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VALORACIÓN DE LA EMPRESA</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709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Financiero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10" name="Chart 9"/>
          <p:cNvGraphicFramePr/>
          <p:nvPr>
            <p:extLst>
              <p:ext uri="{D42A27DB-BD31-4B8C-83A1-F6EECF244321}">
                <p14:modId xmlns:p14="http://schemas.microsoft.com/office/powerpoint/2010/main" val="3788749866"/>
              </p:ext>
            </p:extLst>
          </p:nvPr>
        </p:nvGraphicFramePr>
        <p:xfrm>
          <a:off x="899592" y="1205487"/>
          <a:ext cx="7200800" cy="4597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7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Financiero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5" name="Chart 4"/>
          <p:cNvGraphicFramePr/>
          <p:nvPr>
            <p:extLst>
              <p:ext uri="{D42A27DB-BD31-4B8C-83A1-F6EECF244321}">
                <p14:modId xmlns:p14="http://schemas.microsoft.com/office/powerpoint/2010/main" val="1686024207"/>
              </p:ext>
            </p:extLst>
          </p:nvPr>
        </p:nvGraphicFramePr>
        <p:xfrm>
          <a:off x="1187624" y="1196752"/>
          <a:ext cx="684076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09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Financiero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6" name="Chart 5"/>
          <p:cNvGraphicFramePr/>
          <p:nvPr>
            <p:extLst>
              <p:ext uri="{D42A27DB-BD31-4B8C-83A1-F6EECF244321}">
                <p14:modId xmlns:p14="http://schemas.microsoft.com/office/powerpoint/2010/main" val="852299337"/>
              </p:ext>
            </p:extLst>
          </p:nvPr>
        </p:nvGraphicFramePr>
        <p:xfrm>
          <a:off x="1612794" y="1196752"/>
          <a:ext cx="606242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1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Financiero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8" name="Chart 7"/>
          <p:cNvGraphicFramePr/>
          <p:nvPr>
            <p:extLst>
              <p:ext uri="{D42A27DB-BD31-4B8C-83A1-F6EECF244321}">
                <p14:modId xmlns:p14="http://schemas.microsoft.com/office/powerpoint/2010/main" val="913086722"/>
              </p:ext>
            </p:extLst>
          </p:nvPr>
        </p:nvGraphicFramePr>
        <p:xfrm>
          <a:off x="1547664" y="1196752"/>
          <a:ext cx="6552728" cy="4722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5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873029"/>
            <a:ext cx="7955161" cy="1500187"/>
          </a:xfrm>
        </p:spPr>
        <p:txBody>
          <a:bodyPr/>
          <a:lstStyle/>
          <a:p>
            <a:pPr algn="r"/>
            <a:r>
              <a:rPr lang="es-EC" sz="2400" i="1" dirty="0" smtClean="0">
                <a:solidFill>
                  <a:schemeClr val="tx1"/>
                </a:solidFill>
                <a:latin typeface="Georgia" pitchFamily="18" charset="0"/>
              </a:rPr>
              <a:t>“El día </a:t>
            </a:r>
            <a:r>
              <a:rPr lang="es-EC" sz="2400" i="1" dirty="0">
                <a:solidFill>
                  <a:schemeClr val="tx1"/>
                </a:solidFill>
                <a:latin typeface="Georgia" pitchFamily="18" charset="0"/>
              </a:rPr>
              <a:t>que comienzas a creer que lo imposible no existe, ese </a:t>
            </a:r>
            <a:r>
              <a:rPr lang="es-EC" sz="2400" i="1" dirty="0" smtClean="0">
                <a:solidFill>
                  <a:schemeClr val="tx1"/>
                </a:solidFill>
                <a:latin typeface="Georgia" pitchFamily="18" charset="0"/>
              </a:rPr>
              <a:t>día </a:t>
            </a:r>
            <a:r>
              <a:rPr lang="es-EC" sz="2400" i="1" dirty="0">
                <a:solidFill>
                  <a:schemeClr val="tx1"/>
                </a:solidFill>
                <a:latin typeface="Georgia" pitchFamily="18" charset="0"/>
              </a:rPr>
              <a:t>empiezas a </a:t>
            </a:r>
            <a:r>
              <a:rPr lang="es-EC" sz="2400" i="1" dirty="0" smtClean="0">
                <a:solidFill>
                  <a:schemeClr val="tx1"/>
                </a:solidFill>
                <a:latin typeface="Georgia" pitchFamily="18" charset="0"/>
              </a:rPr>
              <a:t>vivir.”</a:t>
            </a:r>
          </a:p>
          <a:p>
            <a:pPr algn="r"/>
            <a:endParaRPr lang="es-EC" sz="2400" i="1" dirty="0" smtClean="0">
              <a:solidFill>
                <a:schemeClr val="tx1"/>
              </a:solidFill>
              <a:latin typeface="Georgia" pitchFamily="18" charset="0"/>
            </a:endParaRPr>
          </a:p>
          <a:p>
            <a:pPr algn="r"/>
            <a:r>
              <a:rPr lang="es-EC" sz="2400" i="1" dirty="0" smtClean="0">
                <a:solidFill>
                  <a:schemeClr val="tx1"/>
                </a:solidFill>
                <a:latin typeface="Georgia" pitchFamily="18" charset="0"/>
              </a:rPr>
              <a:t>Jefferson Pérez</a:t>
            </a:r>
            <a:endParaRPr lang="es-EC" sz="2400" i="1" dirty="0">
              <a:solidFill>
                <a:schemeClr val="tx1"/>
              </a:solidFill>
              <a:latin typeface="Georgia" pitchFamily="18" charset="0"/>
            </a:endParaRPr>
          </a:p>
        </p:txBody>
      </p:sp>
    </p:spTree>
    <p:extLst>
      <p:ext uri="{BB962C8B-B14F-4D97-AF65-F5344CB8AC3E}">
        <p14:creationId xmlns:p14="http://schemas.microsoft.com/office/powerpoint/2010/main" val="15238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Razones de Liquidez</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307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613" y="1681087"/>
            <a:ext cx="7274789" cy="279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68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Razones de Actividad</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317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0768"/>
            <a:ext cx="71780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9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Razones de Endeudamiento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327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16832"/>
            <a:ext cx="740598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4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Razones de Rentabilidad</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337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43744"/>
            <a:ext cx="5735777" cy="523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52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Modelo de Valoración</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4" name="Diagram 3"/>
          <p:cNvGraphicFramePr/>
          <p:nvPr>
            <p:extLst>
              <p:ext uri="{D42A27DB-BD31-4B8C-83A1-F6EECF244321}">
                <p14:modId xmlns:p14="http://schemas.microsoft.com/office/powerpoint/2010/main" val="447008718"/>
              </p:ext>
            </p:extLst>
          </p:nvPr>
        </p:nvGraphicFramePr>
        <p:xfrm>
          <a:off x="334201" y="1231104"/>
          <a:ext cx="7334144" cy="4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7" action="ppaction://hlinkfile"/>
          </p:cNvPr>
          <p:cNvSpPr/>
          <p:nvPr/>
        </p:nvSpPr>
        <p:spPr>
          <a:xfrm>
            <a:off x="7884368" y="1484784"/>
            <a:ext cx="504056"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26411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Valor actual de los pasivos</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270" y="2060848"/>
            <a:ext cx="562747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97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Valor de las acciones</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4784"/>
            <a:ext cx="5832648" cy="4079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27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Sensibilidad – Escenario Optimista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564041" cy="316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41" y="4320392"/>
            <a:ext cx="5616535" cy="185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8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Sensibilidad – Escenario Pesimista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628800"/>
            <a:ext cx="8540775"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71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Sensibilidad – Escenario Pesimista</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 y="1412776"/>
            <a:ext cx="421508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146" y="2996952"/>
            <a:ext cx="4725358" cy="159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60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Objetivos</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1202846362"/>
              </p:ext>
            </p:extLst>
          </p:nvPr>
        </p:nvGraphicFramePr>
        <p:xfrm>
          <a:off x="683568" y="1988840"/>
          <a:ext cx="792088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Sensibilidad – Comparación</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619" y="1556792"/>
            <a:ext cx="6984777" cy="38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Valor contable de la empresa– Comparación</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mc:AlternateContent xmlns:mc="http://schemas.openxmlformats.org/markup-compatibility/2006" xmlns:a14="http://schemas.microsoft.com/office/drawing/2010/main">
        <mc:Choice Requires="a14">
          <p:sp>
            <p:nvSpPr>
              <p:cNvPr id="2" name="Rectangle 1"/>
              <p:cNvSpPr/>
              <p:nvPr/>
            </p:nvSpPr>
            <p:spPr>
              <a:xfrm>
                <a:off x="1331640" y="2176256"/>
                <a:ext cx="6624736" cy="240065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s-ES" sz="2000" i="1" smtClean="0">
                          <a:latin typeface="Cambria Math"/>
                        </a:rPr>
                        <m:t>𝑉𝑎𝑙𝑜𝑟</m:t>
                      </m:r>
                      <m:r>
                        <a:rPr lang="es-ES" sz="2000" i="1" smtClean="0">
                          <a:latin typeface="Cambria Math"/>
                        </a:rPr>
                        <m:t> </m:t>
                      </m:r>
                      <m:r>
                        <a:rPr lang="es-ES" sz="2000" i="1" smtClean="0">
                          <a:latin typeface="Cambria Math"/>
                        </a:rPr>
                        <m:t>𝐶𝑜𝑛𝑡𝑎𝑏𝑙𝑒</m:t>
                      </m:r>
                      <m:r>
                        <a:rPr lang="es-ES" sz="2000" i="1" smtClean="0">
                          <a:latin typeface="Cambria Math"/>
                        </a:rPr>
                        <m:t>=</m:t>
                      </m:r>
                      <m:r>
                        <a:rPr lang="es-ES" sz="2000" i="1" smtClean="0">
                          <a:latin typeface="Cambria Math"/>
                        </a:rPr>
                        <m:t>𝑉𝑎𝑙𝑜𝑟</m:t>
                      </m:r>
                      <m:r>
                        <a:rPr lang="es-ES" sz="2000" i="1" smtClean="0">
                          <a:latin typeface="Cambria Math"/>
                        </a:rPr>
                        <m:t> </m:t>
                      </m:r>
                      <m:r>
                        <a:rPr lang="es-ES" sz="2000" i="1" smtClean="0">
                          <a:latin typeface="Cambria Math"/>
                        </a:rPr>
                        <m:t>𝑑𝑒𝑙</m:t>
                      </m:r>
                      <m:r>
                        <a:rPr lang="es-ES" sz="2000" i="1" smtClean="0">
                          <a:latin typeface="Cambria Math"/>
                        </a:rPr>
                        <m:t> </m:t>
                      </m:r>
                      <m:r>
                        <a:rPr lang="es-ES" sz="2000" i="1" smtClean="0">
                          <a:latin typeface="Cambria Math"/>
                        </a:rPr>
                        <m:t>𝐴𝑐𝑡𝑖𝑣𝑜</m:t>
                      </m:r>
                      <m:r>
                        <a:rPr lang="es-ES" sz="2000" i="1" smtClean="0">
                          <a:latin typeface="Cambria Math"/>
                        </a:rPr>
                        <m:t>−</m:t>
                      </m:r>
                      <m:r>
                        <a:rPr lang="es-ES" sz="2000" i="1" smtClean="0">
                          <a:latin typeface="Cambria Math"/>
                        </a:rPr>
                        <m:t>𝑉𝑎𝑙𝑜𝑟</m:t>
                      </m:r>
                      <m:r>
                        <a:rPr lang="es-ES" sz="2000" i="1" smtClean="0">
                          <a:latin typeface="Cambria Math"/>
                        </a:rPr>
                        <m:t> </m:t>
                      </m:r>
                      <m:r>
                        <a:rPr lang="es-ES" sz="2000" i="1" smtClean="0">
                          <a:latin typeface="Cambria Math"/>
                        </a:rPr>
                        <m:t>𝑑𝑒𝑙</m:t>
                      </m:r>
                      <m:r>
                        <a:rPr lang="es-ES" sz="2000" i="1" smtClean="0">
                          <a:latin typeface="Cambria Math"/>
                        </a:rPr>
                        <m:t> </m:t>
                      </m:r>
                      <m:r>
                        <a:rPr lang="es-ES" sz="2000" i="1" smtClean="0">
                          <a:latin typeface="Cambria Math"/>
                        </a:rPr>
                        <m:t>𝑃𝑎𝑠𝑖𝑣𝑜</m:t>
                      </m:r>
                    </m:oMath>
                  </m:oMathPara>
                </a14:m>
                <a:endParaRPr lang="es-EC" sz="2000" dirty="0"/>
              </a:p>
              <a:p>
                <a:pPr>
                  <a:lnSpc>
                    <a:spcPct val="150000"/>
                  </a:lnSpc>
                </a:pPr>
                <a14:m>
                  <m:oMathPara xmlns:m="http://schemas.openxmlformats.org/officeDocument/2006/math">
                    <m:oMathParaPr>
                      <m:jc m:val="left"/>
                    </m:oMathParaPr>
                    <m:oMath xmlns:m="http://schemas.openxmlformats.org/officeDocument/2006/math">
                      <m:r>
                        <a:rPr lang="es-ES" sz="2000" i="1">
                          <a:latin typeface="Cambria Math"/>
                        </a:rPr>
                        <m:t>𝑉𝑎𝑙𝑜𝑟</m:t>
                      </m:r>
                      <m:r>
                        <a:rPr lang="es-ES" sz="2000" i="1">
                          <a:latin typeface="Cambria Math"/>
                        </a:rPr>
                        <m:t> </m:t>
                      </m:r>
                      <m:r>
                        <a:rPr lang="es-ES" sz="2000" i="1">
                          <a:latin typeface="Cambria Math"/>
                        </a:rPr>
                        <m:t>𝐶𝑜𝑛𝑡𝑎𝑏𝑙𝑒</m:t>
                      </m:r>
                      <m:r>
                        <a:rPr lang="es-ES" sz="2000" i="1">
                          <a:latin typeface="Cambria Math"/>
                        </a:rPr>
                        <m:t>=4,760,471−3,139,769</m:t>
                      </m:r>
                    </m:oMath>
                  </m:oMathPara>
                </a14:m>
                <a:endParaRPr lang="es-EC" sz="2000" dirty="0"/>
              </a:p>
              <a:p>
                <a:pPr>
                  <a:lnSpc>
                    <a:spcPct val="150000"/>
                  </a:lnSpc>
                </a:pPr>
                <a14:m>
                  <m:oMathPara xmlns:m="http://schemas.openxmlformats.org/officeDocument/2006/math">
                    <m:oMathParaPr>
                      <m:jc m:val="left"/>
                    </m:oMathParaPr>
                    <m:oMath xmlns:m="http://schemas.openxmlformats.org/officeDocument/2006/math">
                      <m:r>
                        <a:rPr lang="es-ES" sz="2000" i="1">
                          <a:latin typeface="Cambria Math"/>
                        </a:rPr>
                        <m:t>𝑉𝑎𝑙𝑜𝑟</m:t>
                      </m:r>
                      <m:r>
                        <a:rPr lang="es-ES" sz="2000" i="1">
                          <a:latin typeface="Cambria Math"/>
                        </a:rPr>
                        <m:t> </m:t>
                      </m:r>
                      <m:r>
                        <a:rPr lang="es-ES" sz="2000" i="1">
                          <a:latin typeface="Cambria Math"/>
                        </a:rPr>
                        <m:t>𝐶𝑜𝑛𝑡𝑎𝑏𝑙𝑒</m:t>
                      </m:r>
                      <m:r>
                        <a:rPr lang="es-ES" sz="2000" i="1">
                          <a:latin typeface="Cambria Math"/>
                        </a:rPr>
                        <m:t>=1,620,702</m:t>
                      </m:r>
                    </m:oMath>
                  </m:oMathPara>
                </a14:m>
                <a:endParaRPr lang="es-EC" sz="2000" dirty="0" smtClean="0"/>
              </a:p>
              <a:p>
                <a:pPr>
                  <a:lnSpc>
                    <a:spcPct val="150000"/>
                  </a:lnSpc>
                </a:pPr>
                <a:endParaRPr lang="es-EC" sz="2000" dirty="0"/>
              </a:p>
              <a:p>
                <a:pPr>
                  <a:lnSpc>
                    <a:spcPct val="150000"/>
                  </a:lnSpc>
                </a:pPr>
                <a14:m>
                  <m:oMathPara xmlns:m="http://schemas.openxmlformats.org/officeDocument/2006/math">
                    <m:oMathParaPr>
                      <m:jc m:val="left"/>
                    </m:oMathParaPr>
                    <m:oMath xmlns:m="http://schemas.openxmlformats.org/officeDocument/2006/math">
                      <m:r>
                        <a:rPr lang="es-ES" sz="2000" i="1">
                          <a:latin typeface="Cambria Math"/>
                        </a:rPr>
                        <m:t>𝑉𝑎𝑙𝑜𝑟</m:t>
                      </m:r>
                      <m:r>
                        <a:rPr lang="es-ES" sz="2000" i="1">
                          <a:latin typeface="Cambria Math"/>
                        </a:rPr>
                        <m:t> </m:t>
                      </m:r>
                      <m:r>
                        <a:rPr lang="es-EC" sz="2000" b="0" i="1" smtClean="0">
                          <a:latin typeface="Cambria Math"/>
                        </a:rPr>
                        <m:t>𝑑𝑒</m:t>
                      </m:r>
                      <m:r>
                        <a:rPr lang="es-EC" sz="2000" b="0" i="1" smtClean="0">
                          <a:latin typeface="Cambria Math"/>
                        </a:rPr>
                        <m:t> </m:t>
                      </m:r>
                      <m:r>
                        <a:rPr lang="es-EC" sz="2000" b="0" i="1" smtClean="0">
                          <a:latin typeface="Cambria Math"/>
                        </a:rPr>
                        <m:t>𝑙𝑎</m:t>
                      </m:r>
                      <m:r>
                        <a:rPr lang="es-EC" sz="2000" b="0" i="1" smtClean="0">
                          <a:latin typeface="Cambria Math"/>
                        </a:rPr>
                        <m:t> </m:t>
                      </m:r>
                      <m:r>
                        <a:rPr lang="es-EC" sz="2000" b="0" i="1" smtClean="0">
                          <a:latin typeface="Cambria Math"/>
                        </a:rPr>
                        <m:t>𝐸𝑚𝑝𝑟𝑒𝑠𝑎</m:t>
                      </m:r>
                      <m:r>
                        <a:rPr lang="es-ES" sz="2000" i="1">
                          <a:latin typeface="Cambria Math"/>
                        </a:rPr>
                        <m:t>=</m:t>
                      </m:r>
                      <m:r>
                        <a:rPr lang="es-ES" sz="2000" i="1" smtClean="0">
                          <a:latin typeface="Cambria Math"/>
                        </a:rPr>
                        <m:t>3,</m:t>
                      </m:r>
                      <m:r>
                        <a:rPr lang="es-EC" sz="2000" b="0" i="1" smtClean="0">
                          <a:latin typeface="Cambria Math"/>
                        </a:rPr>
                        <m:t>183</m:t>
                      </m:r>
                      <m:r>
                        <a:rPr lang="es-ES" sz="2000" i="1">
                          <a:latin typeface="Cambria Math"/>
                        </a:rPr>
                        <m:t>,78</m:t>
                      </m:r>
                      <m:r>
                        <a:rPr lang="es-EC" sz="2000" b="0" i="1" smtClean="0">
                          <a:latin typeface="Cambria Math"/>
                        </a:rPr>
                        <m:t>0</m:t>
                      </m:r>
                    </m:oMath>
                  </m:oMathPara>
                </a14:m>
                <a:endParaRPr lang="es-EC" sz="2000" dirty="0"/>
              </a:p>
            </p:txBody>
          </p:sp>
        </mc:Choice>
        <mc:Fallback xmlns="">
          <p:sp>
            <p:nvSpPr>
              <p:cNvPr id="2" name="Rectangle 1"/>
              <p:cNvSpPr>
                <a:spLocks noRot="1" noChangeAspect="1" noMove="1" noResize="1" noEditPoints="1" noAdjustHandles="1" noChangeArrowheads="1" noChangeShapeType="1" noTextEdit="1"/>
              </p:cNvSpPr>
              <p:nvPr/>
            </p:nvSpPr>
            <p:spPr>
              <a:xfrm>
                <a:off x="1331640" y="2176256"/>
                <a:ext cx="6624736" cy="2400657"/>
              </a:xfrm>
              <a:prstGeom prst="rect">
                <a:avLst/>
              </a:prstGeom>
              <a:blipFill rotWithShape="1">
                <a:blip r:embed="rId2"/>
                <a:stretch>
                  <a:fillRect/>
                </a:stretch>
              </a:blipFill>
              <a:ln/>
            </p:spPr>
            <p:txBody>
              <a:bodyPr/>
              <a:lstStyle/>
              <a:p>
                <a:r>
                  <a:rPr lang="es-EC">
                    <a:noFill/>
                  </a:rPr>
                  <a:t> </a:t>
                </a:r>
              </a:p>
            </p:txBody>
          </p:sp>
        </mc:Fallback>
      </mc:AlternateContent>
      <p:sp>
        <p:nvSpPr>
          <p:cNvPr id="5" name="Down Arrow 4"/>
          <p:cNvSpPr/>
          <p:nvPr/>
        </p:nvSpPr>
        <p:spPr>
          <a:xfrm>
            <a:off x="4067944" y="3717032"/>
            <a:ext cx="432048" cy="36004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5410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V: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CONCLUSIONES Y RECOMENDACIONES</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521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83942998"/>
              </p:ext>
            </p:extLst>
          </p:nvPr>
        </p:nvGraphicFramePr>
        <p:xfrm>
          <a:off x="179512" y="692696"/>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77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75461700"/>
              </p:ext>
            </p:extLst>
          </p:nvPr>
        </p:nvGraphicFramePr>
        <p:xfrm>
          <a:off x="179512" y="836712"/>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6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Gracias por su atención</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910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Objetivos Específicos</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1367746619"/>
              </p:ext>
            </p:extLst>
          </p:nvPr>
        </p:nvGraphicFramePr>
        <p:xfrm>
          <a:off x="46659" y="1124744"/>
          <a:ext cx="884582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ASPECTOS GENERALES DE LA EMPRESA</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974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323918"/>
              </p:ext>
            </p:extLst>
          </p:nvPr>
        </p:nvGraphicFramePr>
        <p:xfrm>
          <a:off x="179512" y="1129308"/>
          <a:ext cx="8856984" cy="4819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avida clinicas de emodialisis">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412777"/>
            <a:ext cx="2088232" cy="1440159"/>
          </a:xfrm>
          <a:prstGeom prst="rect">
            <a:avLst/>
          </a:prstGeom>
          <a:noFill/>
          <a:ln>
            <a:noFill/>
          </a:ln>
        </p:spPr>
      </p:pic>
      <p:sp>
        <p:nvSpPr>
          <p:cNvPr id="5" name="Title 1"/>
          <p:cNvSpPr txBox="1">
            <a:spLocks/>
          </p:cNvSpPr>
          <p:nvPr/>
        </p:nvSpPr>
        <p:spPr>
          <a:xfrm>
            <a:off x="457200" y="557808"/>
            <a:ext cx="82296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La empresa</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829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9624805"/>
              </p:ext>
            </p:extLst>
          </p:nvPr>
        </p:nvGraphicFramePr>
        <p:xfrm>
          <a:off x="518864" y="1124744"/>
          <a:ext cx="8229600" cy="2438400"/>
        </p:xfrm>
        <a:graphic>
          <a:graphicData uri="http://schemas.openxmlformats.org/drawingml/2006/table">
            <a:tbl>
              <a:tblPr firstRow="1" bandRow="1">
                <a:tableStyleId>{7DF18680-E054-41AD-8BC1-D1AEF772440D}</a:tableStyleId>
              </a:tblPr>
              <a:tblGrid>
                <a:gridCol w="3305007"/>
                <a:gridCol w="1650858"/>
                <a:gridCol w="2098548"/>
                <a:gridCol w="1175187"/>
              </a:tblGrid>
              <a:tr h="0">
                <a:tc>
                  <a:txBody>
                    <a:bodyPr/>
                    <a:lstStyle/>
                    <a:p>
                      <a:pPr algn="just">
                        <a:lnSpc>
                          <a:spcPct val="200000"/>
                        </a:lnSpc>
                        <a:spcAft>
                          <a:spcPts val="0"/>
                        </a:spcAft>
                      </a:pPr>
                      <a:r>
                        <a:rPr lang="es-ES" sz="1600" dirty="0">
                          <a:effectLst/>
                        </a:rPr>
                        <a:t>Nombre</a:t>
                      </a:r>
                      <a:endParaRPr lang="es-EC" sz="1600" dirty="0">
                        <a:effectLst/>
                        <a:latin typeface="Times New Roman"/>
                        <a:ea typeface="Georgia"/>
                        <a:cs typeface="Times New Roman"/>
                      </a:endParaRPr>
                    </a:p>
                  </a:txBody>
                  <a:tcPr marL="68580" marR="68580" marT="0" marB="0"/>
                </a:tc>
                <a:tc>
                  <a:txBody>
                    <a:bodyPr/>
                    <a:lstStyle/>
                    <a:p>
                      <a:pPr algn="just">
                        <a:lnSpc>
                          <a:spcPct val="200000"/>
                        </a:lnSpc>
                        <a:spcAft>
                          <a:spcPts val="0"/>
                        </a:spcAft>
                      </a:pPr>
                      <a:r>
                        <a:rPr lang="es-ES" sz="1600" dirty="0">
                          <a:effectLst/>
                        </a:rPr>
                        <a:t>Nacionalidad</a:t>
                      </a:r>
                      <a:endParaRPr lang="es-EC" sz="1600" dirty="0">
                        <a:effectLst/>
                        <a:latin typeface="Times New Roman"/>
                        <a:ea typeface="Georgia"/>
                        <a:cs typeface="Times New Roman"/>
                      </a:endParaRPr>
                    </a:p>
                  </a:txBody>
                  <a:tcPr marL="68580" marR="68580" marT="0" marB="0"/>
                </a:tc>
                <a:tc>
                  <a:txBody>
                    <a:bodyPr/>
                    <a:lstStyle/>
                    <a:p>
                      <a:pPr algn="just">
                        <a:lnSpc>
                          <a:spcPct val="200000"/>
                        </a:lnSpc>
                        <a:spcAft>
                          <a:spcPts val="0"/>
                        </a:spcAft>
                      </a:pPr>
                      <a:r>
                        <a:rPr lang="es-ES" sz="1600" dirty="0">
                          <a:effectLst/>
                        </a:rPr>
                        <a:t>Tipo de inversión</a:t>
                      </a:r>
                      <a:endParaRPr lang="es-EC" sz="1600" dirty="0">
                        <a:effectLst/>
                        <a:latin typeface="Times New Roman"/>
                        <a:ea typeface="Georgia"/>
                        <a:cs typeface="Times New Roman"/>
                      </a:endParaRPr>
                    </a:p>
                  </a:txBody>
                  <a:tcPr marL="68580" marR="68580" marT="0" marB="0"/>
                </a:tc>
                <a:tc>
                  <a:txBody>
                    <a:bodyPr/>
                    <a:lstStyle/>
                    <a:p>
                      <a:pPr algn="just">
                        <a:lnSpc>
                          <a:spcPct val="200000"/>
                        </a:lnSpc>
                        <a:spcAft>
                          <a:spcPts val="0"/>
                        </a:spcAft>
                      </a:pPr>
                      <a:r>
                        <a:rPr lang="es-ES" sz="1600" dirty="0">
                          <a:effectLst/>
                        </a:rPr>
                        <a:t>Acciones</a:t>
                      </a:r>
                      <a:endParaRPr lang="es-EC" sz="1600" dirty="0">
                        <a:effectLst/>
                        <a:latin typeface="Times New Roman"/>
                        <a:ea typeface="Georgia"/>
                        <a:cs typeface="Times New Roman"/>
                      </a:endParaRPr>
                    </a:p>
                  </a:txBody>
                  <a:tcPr marL="68580" marR="68580" marT="0" marB="0"/>
                </a:tc>
              </a:tr>
              <a:tr h="0">
                <a:tc>
                  <a:txBody>
                    <a:bodyPr/>
                    <a:lstStyle/>
                    <a:p>
                      <a:pPr marL="0" algn="just" defTabSz="914400" rtl="0" eaLnBrk="1" latinLnBrk="0" hangingPunct="1">
                        <a:lnSpc>
                          <a:spcPct val="200000"/>
                        </a:lnSpc>
                        <a:spcAft>
                          <a:spcPts val="0"/>
                        </a:spcAft>
                      </a:pPr>
                      <a:r>
                        <a:rPr lang="es-ES" sz="1600" kern="1200" dirty="0">
                          <a:solidFill>
                            <a:schemeClr val="dk1"/>
                          </a:solidFill>
                          <a:effectLst/>
                          <a:latin typeface="+mn-lt"/>
                          <a:ea typeface="+mn-ea"/>
                          <a:cs typeface="+mn-cs"/>
                        </a:rPr>
                        <a:t>Espin Cunha Marcelo Antonio</a:t>
                      </a:r>
                      <a:endParaRPr lang="es-EC" sz="1600" kern="1200" dirty="0">
                        <a:solidFill>
                          <a:schemeClr val="dk1"/>
                        </a:solidFill>
                        <a:effectLst/>
                        <a:latin typeface="+mn-lt"/>
                        <a:ea typeface="+mn-ea"/>
                        <a:cs typeface="+mn-cs"/>
                      </a:endParaRPr>
                    </a:p>
                  </a:txBody>
                  <a:tcPr marL="68580" marR="68580" marT="0" marB="0"/>
                </a:tc>
                <a:tc>
                  <a:txBody>
                    <a:bodyPr/>
                    <a:lstStyle/>
                    <a:p>
                      <a:pPr algn="just">
                        <a:lnSpc>
                          <a:spcPct val="200000"/>
                        </a:lnSpc>
                        <a:spcAft>
                          <a:spcPts val="0"/>
                        </a:spcAft>
                      </a:pPr>
                      <a:r>
                        <a:rPr lang="es-ES" sz="1600" dirty="0">
                          <a:effectLst/>
                        </a:rPr>
                        <a:t>Ecuatoriana</a:t>
                      </a:r>
                      <a:endParaRPr lang="es-EC" sz="1600" dirty="0">
                        <a:effectLst/>
                        <a:latin typeface="Times New Roman"/>
                        <a:ea typeface="Georgia"/>
                        <a:cs typeface="Times New Roman"/>
                      </a:endParaRPr>
                    </a:p>
                  </a:txBody>
                  <a:tcPr marL="68580" marR="68580" marT="0" marB="0"/>
                </a:tc>
                <a:tc>
                  <a:txBody>
                    <a:bodyPr/>
                    <a:lstStyle/>
                    <a:p>
                      <a:pPr algn="just">
                        <a:lnSpc>
                          <a:spcPct val="200000"/>
                        </a:lnSpc>
                        <a:spcAft>
                          <a:spcPts val="0"/>
                        </a:spcAft>
                      </a:pPr>
                      <a:r>
                        <a:rPr lang="es-ES" sz="1600" dirty="0">
                          <a:effectLst/>
                        </a:rPr>
                        <a:t>Nacional</a:t>
                      </a:r>
                      <a:endParaRPr lang="es-EC" sz="1600" dirty="0">
                        <a:effectLst/>
                        <a:latin typeface="Times New Roman"/>
                        <a:ea typeface="Georgia"/>
                        <a:cs typeface="Times New Roman"/>
                      </a:endParaRPr>
                    </a:p>
                  </a:txBody>
                  <a:tcPr marL="68580" marR="68580" marT="0" marB="0"/>
                </a:tc>
                <a:tc>
                  <a:txBody>
                    <a:bodyPr/>
                    <a:lstStyle/>
                    <a:p>
                      <a:pPr algn="r">
                        <a:lnSpc>
                          <a:spcPct val="200000"/>
                        </a:lnSpc>
                        <a:spcAft>
                          <a:spcPts val="0"/>
                        </a:spcAft>
                      </a:pPr>
                      <a:r>
                        <a:rPr lang="es-ES" sz="1600" dirty="0">
                          <a:effectLst/>
                        </a:rPr>
                        <a:t>20.000</a:t>
                      </a:r>
                      <a:endParaRPr lang="es-EC" sz="1600" dirty="0">
                        <a:effectLst/>
                        <a:latin typeface="Times New Roman"/>
                        <a:ea typeface="Georgia"/>
                        <a:cs typeface="Times New Roman"/>
                      </a:endParaRPr>
                    </a:p>
                  </a:txBody>
                  <a:tcPr marL="68580" marR="68580" marT="0" marB="0"/>
                </a:tc>
              </a:tr>
              <a:tr h="0">
                <a:tc>
                  <a:txBody>
                    <a:bodyPr/>
                    <a:lstStyle/>
                    <a:p>
                      <a:pPr marL="0" algn="just" defTabSz="914400" rtl="0" eaLnBrk="1" latinLnBrk="0" hangingPunct="1">
                        <a:lnSpc>
                          <a:spcPct val="200000"/>
                        </a:lnSpc>
                        <a:spcAft>
                          <a:spcPts val="0"/>
                        </a:spcAft>
                      </a:pPr>
                      <a:r>
                        <a:rPr lang="es-ES" sz="1600" kern="1200" dirty="0">
                          <a:solidFill>
                            <a:schemeClr val="dk1"/>
                          </a:solidFill>
                          <a:effectLst/>
                          <a:latin typeface="+mn-lt"/>
                          <a:ea typeface="+mn-ea"/>
                          <a:cs typeface="+mn-cs"/>
                        </a:rPr>
                        <a:t>Espin Paredes Carlos Marcelo</a:t>
                      </a:r>
                      <a:endParaRPr lang="es-EC" sz="1600" kern="1200" dirty="0">
                        <a:solidFill>
                          <a:schemeClr val="dk1"/>
                        </a:solidFill>
                        <a:effectLst/>
                        <a:latin typeface="+mn-lt"/>
                        <a:ea typeface="+mn-ea"/>
                        <a:cs typeface="+mn-cs"/>
                      </a:endParaRPr>
                    </a:p>
                  </a:txBody>
                  <a:tcPr marL="68580" marR="68580" marT="0" marB="0"/>
                </a:tc>
                <a:tc>
                  <a:txBody>
                    <a:bodyPr/>
                    <a:lstStyle/>
                    <a:p>
                      <a:pPr algn="just">
                        <a:lnSpc>
                          <a:spcPct val="200000"/>
                        </a:lnSpc>
                        <a:spcAft>
                          <a:spcPts val="0"/>
                        </a:spcAft>
                      </a:pPr>
                      <a:r>
                        <a:rPr lang="es-ES" sz="1600" dirty="0">
                          <a:effectLst/>
                        </a:rPr>
                        <a:t>Ecuatoriana</a:t>
                      </a:r>
                      <a:endParaRPr lang="es-EC" sz="1600" dirty="0">
                        <a:effectLst/>
                        <a:latin typeface="Times New Roman"/>
                        <a:ea typeface="Georgia"/>
                        <a:cs typeface="Times New Roman"/>
                      </a:endParaRPr>
                    </a:p>
                  </a:txBody>
                  <a:tcPr marL="68580" marR="68580" marT="0" marB="0"/>
                </a:tc>
                <a:tc>
                  <a:txBody>
                    <a:bodyPr/>
                    <a:lstStyle/>
                    <a:p>
                      <a:pPr algn="just">
                        <a:lnSpc>
                          <a:spcPct val="200000"/>
                        </a:lnSpc>
                        <a:spcAft>
                          <a:spcPts val="0"/>
                        </a:spcAft>
                      </a:pPr>
                      <a:r>
                        <a:rPr lang="es-ES" sz="1600" dirty="0">
                          <a:effectLst/>
                        </a:rPr>
                        <a:t>Nacional</a:t>
                      </a:r>
                      <a:endParaRPr lang="es-EC" sz="1600" dirty="0">
                        <a:effectLst/>
                        <a:latin typeface="Times New Roman"/>
                        <a:ea typeface="Georgia"/>
                        <a:cs typeface="Times New Roman"/>
                      </a:endParaRPr>
                    </a:p>
                  </a:txBody>
                  <a:tcPr marL="68580" marR="68580" marT="0" marB="0"/>
                </a:tc>
                <a:tc>
                  <a:txBody>
                    <a:bodyPr/>
                    <a:lstStyle/>
                    <a:p>
                      <a:pPr algn="r">
                        <a:lnSpc>
                          <a:spcPct val="200000"/>
                        </a:lnSpc>
                        <a:spcAft>
                          <a:spcPts val="0"/>
                        </a:spcAft>
                      </a:pPr>
                      <a:r>
                        <a:rPr lang="es-ES" sz="1600" dirty="0">
                          <a:effectLst/>
                        </a:rPr>
                        <a:t>20.000</a:t>
                      </a:r>
                      <a:endParaRPr lang="es-EC" sz="1600" dirty="0">
                        <a:effectLst/>
                        <a:latin typeface="Times New Roman"/>
                        <a:ea typeface="Georgia"/>
                        <a:cs typeface="Times New Roman"/>
                      </a:endParaRPr>
                    </a:p>
                  </a:txBody>
                  <a:tcPr marL="68580" marR="68580" marT="0" marB="0"/>
                </a:tc>
              </a:tr>
              <a:tr h="0">
                <a:tc>
                  <a:txBody>
                    <a:bodyPr/>
                    <a:lstStyle/>
                    <a:p>
                      <a:pPr marL="0" algn="just" defTabSz="914400" rtl="0" eaLnBrk="1" latinLnBrk="0" hangingPunct="1">
                        <a:lnSpc>
                          <a:spcPct val="200000"/>
                        </a:lnSpc>
                        <a:spcAft>
                          <a:spcPts val="0"/>
                        </a:spcAft>
                      </a:pPr>
                      <a:r>
                        <a:rPr lang="es-ES" sz="1600" kern="1200" dirty="0">
                          <a:solidFill>
                            <a:schemeClr val="dk1"/>
                          </a:solidFill>
                          <a:effectLst/>
                          <a:latin typeface="+mn-lt"/>
                          <a:ea typeface="+mn-ea"/>
                          <a:cs typeface="+mn-cs"/>
                        </a:rPr>
                        <a:t>Werle Seubert Wolfang</a:t>
                      </a:r>
                      <a:endParaRPr lang="es-EC" sz="1600" kern="1200" dirty="0">
                        <a:solidFill>
                          <a:schemeClr val="dk1"/>
                        </a:solidFill>
                        <a:effectLst/>
                        <a:latin typeface="+mn-lt"/>
                        <a:ea typeface="+mn-ea"/>
                        <a:cs typeface="+mn-cs"/>
                      </a:endParaRPr>
                    </a:p>
                  </a:txBody>
                  <a:tcPr marL="68580" marR="68580" marT="0" marB="0"/>
                </a:tc>
                <a:tc>
                  <a:txBody>
                    <a:bodyPr/>
                    <a:lstStyle/>
                    <a:p>
                      <a:pPr algn="just">
                        <a:lnSpc>
                          <a:spcPct val="200000"/>
                        </a:lnSpc>
                        <a:spcAft>
                          <a:spcPts val="0"/>
                        </a:spcAft>
                      </a:pPr>
                      <a:r>
                        <a:rPr lang="es-ES" sz="1600" dirty="0">
                          <a:effectLst/>
                        </a:rPr>
                        <a:t>Alemana</a:t>
                      </a:r>
                      <a:endParaRPr lang="es-EC" sz="1600" dirty="0">
                        <a:effectLst/>
                        <a:latin typeface="Times New Roman"/>
                        <a:ea typeface="Georgia"/>
                        <a:cs typeface="Times New Roman"/>
                      </a:endParaRPr>
                    </a:p>
                  </a:txBody>
                  <a:tcPr marL="68580" marR="68580" marT="0" marB="0"/>
                </a:tc>
                <a:tc>
                  <a:txBody>
                    <a:bodyPr/>
                    <a:lstStyle/>
                    <a:p>
                      <a:pPr algn="just">
                        <a:lnSpc>
                          <a:spcPct val="200000"/>
                        </a:lnSpc>
                        <a:spcAft>
                          <a:spcPts val="0"/>
                        </a:spcAft>
                      </a:pPr>
                      <a:r>
                        <a:rPr lang="es-ES" sz="1600" dirty="0">
                          <a:effectLst/>
                        </a:rPr>
                        <a:t>Extranjera Directa</a:t>
                      </a:r>
                      <a:endParaRPr lang="es-EC" sz="1600" dirty="0">
                        <a:effectLst/>
                        <a:latin typeface="Times New Roman"/>
                        <a:ea typeface="Georgia"/>
                        <a:cs typeface="Times New Roman"/>
                      </a:endParaRPr>
                    </a:p>
                  </a:txBody>
                  <a:tcPr marL="68580" marR="68580" marT="0" marB="0"/>
                </a:tc>
                <a:tc>
                  <a:txBody>
                    <a:bodyPr/>
                    <a:lstStyle/>
                    <a:p>
                      <a:pPr algn="r">
                        <a:lnSpc>
                          <a:spcPct val="200000"/>
                        </a:lnSpc>
                        <a:spcAft>
                          <a:spcPts val="0"/>
                        </a:spcAft>
                      </a:pPr>
                      <a:r>
                        <a:rPr lang="es-ES" sz="1600" dirty="0">
                          <a:effectLst/>
                        </a:rPr>
                        <a:t>200</a:t>
                      </a:r>
                      <a:endParaRPr lang="es-EC" sz="1600" dirty="0">
                        <a:effectLst/>
                        <a:latin typeface="Times New Roman"/>
                        <a:ea typeface="Georgia"/>
                        <a:cs typeface="Times New Roman"/>
                      </a:endParaRPr>
                    </a:p>
                  </a:txBody>
                  <a:tcPr marL="68580" marR="68580" marT="0" marB="0"/>
                </a:tc>
              </a:tr>
              <a:tr h="0">
                <a:tc>
                  <a:txBody>
                    <a:bodyPr/>
                    <a:lstStyle/>
                    <a:p>
                      <a:pPr marL="0" algn="just" defTabSz="914400" rtl="0" eaLnBrk="1" latinLnBrk="0" hangingPunct="1">
                        <a:lnSpc>
                          <a:spcPct val="200000"/>
                        </a:lnSpc>
                        <a:spcAft>
                          <a:spcPts val="0"/>
                        </a:spcAft>
                      </a:pPr>
                      <a:r>
                        <a:rPr lang="es-ES" sz="1600" kern="1200" dirty="0">
                          <a:solidFill>
                            <a:schemeClr val="dk1"/>
                          </a:solidFill>
                          <a:effectLst/>
                          <a:latin typeface="+mn-lt"/>
                          <a:ea typeface="+mn-ea"/>
                          <a:cs typeface="+mn-cs"/>
                        </a:rPr>
                        <a:t>Werle Vahdat Sandra Shirin</a:t>
                      </a:r>
                      <a:endParaRPr lang="es-EC" sz="1600" kern="1200" dirty="0">
                        <a:solidFill>
                          <a:schemeClr val="dk1"/>
                        </a:solidFill>
                        <a:effectLst/>
                        <a:latin typeface="+mn-lt"/>
                        <a:ea typeface="+mn-ea"/>
                        <a:cs typeface="+mn-cs"/>
                      </a:endParaRPr>
                    </a:p>
                  </a:txBody>
                  <a:tcPr marL="68580" marR="68580" marT="0" marB="0"/>
                </a:tc>
                <a:tc>
                  <a:txBody>
                    <a:bodyPr/>
                    <a:lstStyle/>
                    <a:p>
                      <a:pPr algn="just">
                        <a:lnSpc>
                          <a:spcPct val="200000"/>
                        </a:lnSpc>
                        <a:spcAft>
                          <a:spcPts val="0"/>
                        </a:spcAft>
                      </a:pPr>
                      <a:r>
                        <a:rPr lang="es-ES" sz="1600" dirty="0">
                          <a:effectLst/>
                        </a:rPr>
                        <a:t>Ecuatoriana</a:t>
                      </a:r>
                      <a:endParaRPr lang="es-EC" sz="1600" dirty="0">
                        <a:effectLst/>
                        <a:latin typeface="Times New Roman"/>
                        <a:ea typeface="Georgia"/>
                        <a:cs typeface="Times New Roman"/>
                      </a:endParaRPr>
                    </a:p>
                  </a:txBody>
                  <a:tcPr marL="68580" marR="68580" marT="0" marB="0"/>
                </a:tc>
                <a:tc>
                  <a:txBody>
                    <a:bodyPr/>
                    <a:lstStyle/>
                    <a:p>
                      <a:pPr algn="just">
                        <a:lnSpc>
                          <a:spcPct val="200000"/>
                        </a:lnSpc>
                        <a:spcAft>
                          <a:spcPts val="0"/>
                        </a:spcAft>
                      </a:pPr>
                      <a:r>
                        <a:rPr lang="es-ES" sz="1600" dirty="0">
                          <a:effectLst/>
                        </a:rPr>
                        <a:t>Nacional</a:t>
                      </a:r>
                      <a:endParaRPr lang="es-EC" sz="1600" dirty="0">
                        <a:effectLst/>
                        <a:latin typeface="Times New Roman"/>
                        <a:ea typeface="Georgia"/>
                        <a:cs typeface="Times New Roman"/>
                      </a:endParaRPr>
                    </a:p>
                  </a:txBody>
                  <a:tcPr marL="68580" marR="68580" marT="0" marB="0"/>
                </a:tc>
                <a:tc>
                  <a:txBody>
                    <a:bodyPr/>
                    <a:lstStyle/>
                    <a:p>
                      <a:pPr algn="r">
                        <a:lnSpc>
                          <a:spcPct val="200000"/>
                        </a:lnSpc>
                        <a:spcAft>
                          <a:spcPts val="0"/>
                        </a:spcAft>
                      </a:pPr>
                      <a:r>
                        <a:rPr lang="es-ES" sz="1600" dirty="0">
                          <a:effectLst/>
                        </a:rPr>
                        <a:t>39.800</a:t>
                      </a:r>
                      <a:endParaRPr lang="es-EC" sz="1600" dirty="0">
                        <a:effectLst/>
                        <a:latin typeface="Times New Roman"/>
                        <a:ea typeface="Georgia"/>
                        <a:cs typeface="Times New Roman"/>
                      </a:endParaRPr>
                    </a:p>
                  </a:txBody>
                  <a:tcPr marL="68580" marR="68580" marT="0" marB="0"/>
                </a:tc>
              </a:tr>
            </a:tbl>
          </a:graphicData>
        </a:graphic>
      </p:graphicFrame>
      <p:sp>
        <p:nvSpPr>
          <p:cNvPr id="3" name="Title 1"/>
          <p:cNvSpPr txBox="1">
            <a:spLocks/>
          </p:cNvSpPr>
          <p:nvPr/>
        </p:nvSpPr>
        <p:spPr>
          <a:xfrm>
            <a:off x="230832" y="548680"/>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Capital accionario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9" name="Diagram 8"/>
          <p:cNvGraphicFramePr/>
          <p:nvPr>
            <p:extLst>
              <p:ext uri="{D42A27DB-BD31-4B8C-83A1-F6EECF244321}">
                <p14:modId xmlns:p14="http://schemas.microsoft.com/office/powerpoint/2010/main" val="862472474"/>
              </p:ext>
            </p:extLst>
          </p:nvPr>
        </p:nvGraphicFramePr>
        <p:xfrm>
          <a:off x="3084512" y="3645024"/>
          <a:ext cx="3935760" cy="2407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a:xfrm>
            <a:off x="253198" y="4077072"/>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Convenios</a:t>
            </a:r>
          </a:p>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Institucionales</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13" name="AutoShape 6" descr="http://www.google.com.ec/url?sa=i&amp;source=images&amp;cd=&amp;docid=lQUZjXmlVUKhbM&amp;tbnid=uwi-eb1Hqy8SGM&amp;ved=0CAUQjBw&amp;url=http%3A%2F%2Fsolfinconsultoriacontable.files.wordpress.com%2F2014%2F01%2Flogo_iess.gif&amp;ei=fRIdU6ujEYP1kQfD7YGwBA&amp;psig=AFQjCNECmA19687sjXugBNDnvoXURrOCdQ&amp;ust=1394500605372307"/>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294289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Filosofía Empresarial</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2259100442"/>
              </p:ext>
            </p:extLst>
          </p:nvPr>
        </p:nvGraphicFramePr>
        <p:xfrm>
          <a:off x="323528" y="1340768"/>
          <a:ext cx="85689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1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22960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Productos y Servicios</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2" name="Diagram 1"/>
          <p:cNvGraphicFramePr/>
          <p:nvPr>
            <p:extLst>
              <p:ext uri="{D42A27DB-BD31-4B8C-83A1-F6EECF244321}">
                <p14:modId xmlns:p14="http://schemas.microsoft.com/office/powerpoint/2010/main" val="4101521594"/>
              </p:ext>
            </p:extLst>
          </p:nvPr>
        </p:nvGraphicFramePr>
        <p:xfrm>
          <a:off x="374848" y="1227334"/>
          <a:ext cx="8229600" cy="4937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59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1917</TotalTime>
  <Words>1213</Words>
  <Application>Microsoft Office PowerPoint</Application>
  <PresentationFormat>On-screen Show (4:3)</PresentationFormat>
  <Paragraphs>205</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Tema13</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Windows User</cp:lastModifiedBy>
  <cp:revision>163</cp:revision>
  <dcterms:created xsi:type="dcterms:W3CDTF">2013-04-13T15:30:01Z</dcterms:created>
  <dcterms:modified xsi:type="dcterms:W3CDTF">2014-06-22T23:47:51Z</dcterms:modified>
</cp:coreProperties>
</file>