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5"/>
  </p:notesMasterIdLst>
  <p:sldIdLst>
    <p:sldId id="256" r:id="rId2"/>
    <p:sldId id="258" r:id="rId3"/>
    <p:sldId id="322" r:id="rId4"/>
    <p:sldId id="259" r:id="rId5"/>
    <p:sldId id="260" r:id="rId6"/>
    <p:sldId id="276" r:id="rId7"/>
    <p:sldId id="313" r:id="rId8"/>
    <p:sldId id="270" r:id="rId9"/>
    <p:sldId id="312" r:id="rId10"/>
    <p:sldId id="315" r:id="rId11"/>
    <p:sldId id="277" r:id="rId12"/>
    <p:sldId id="316" r:id="rId13"/>
    <p:sldId id="314" r:id="rId14"/>
    <p:sldId id="317" r:id="rId15"/>
    <p:sldId id="318" r:id="rId16"/>
    <p:sldId id="321" r:id="rId17"/>
    <p:sldId id="320" r:id="rId18"/>
    <p:sldId id="319" r:id="rId19"/>
    <p:sldId id="280" r:id="rId20"/>
    <p:sldId id="281" r:id="rId21"/>
    <p:sldId id="295" r:id="rId22"/>
    <p:sldId id="278" r:id="rId23"/>
    <p:sldId id="284" r:id="rId24"/>
    <p:sldId id="290" r:id="rId25"/>
    <p:sldId id="298" r:id="rId26"/>
    <p:sldId id="299" r:id="rId27"/>
    <p:sldId id="300" r:id="rId28"/>
    <p:sldId id="323" r:id="rId29"/>
    <p:sldId id="301" r:id="rId30"/>
    <p:sldId id="324" r:id="rId31"/>
    <p:sldId id="302" r:id="rId32"/>
    <p:sldId id="325" r:id="rId33"/>
    <p:sldId id="303" r:id="rId34"/>
    <p:sldId id="326" r:id="rId35"/>
    <p:sldId id="304" r:id="rId36"/>
    <p:sldId id="327" r:id="rId37"/>
    <p:sldId id="305" r:id="rId38"/>
    <p:sldId id="341" r:id="rId39"/>
    <p:sldId id="342" r:id="rId40"/>
    <p:sldId id="306" r:id="rId41"/>
    <p:sldId id="328" r:id="rId42"/>
    <p:sldId id="329" r:id="rId43"/>
    <p:sldId id="330" r:id="rId44"/>
    <p:sldId id="335" r:id="rId45"/>
    <p:sldId id="334" r:id="rId46"/>
    <p:sldId id="333" r:id="rId47"/>
    <p:sldId id="332" r:id="rId48"/>
    <p:sldId id="331" r:id="rId49"/>
    <p:sldId id="336" r:id="rId50"/>
    <p:sldId id="338" r:id="rId51"/>
    <p:sldId id="339" r:id="rId52"/>
    <p:sldId id="340" r:id="rId53"/>
    <p:sldId id="275"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Avid\Dropbox\debres\Niveles%20de%20Madurez%20por%20procesos%20COBI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a:pPr>
            <a:r>
              <a:rPr lang="en-US" sz="1000"/>
              <a:t>Nivel de Madurez por Dominio</a:t>
            </a:r>
          </a:p>
        </c:rich>
      </c:tx>
      <c:layout/>
      <c:overlay val="0"/>
    </c:title>
    <c:autoTitleDeleted val="0"/>
    <c:plotArea>
      <c:layout/>
      <c:barChart>
        <c:barDir val="bar"/>
        <c:grouping val="clustered"/>
        <c:varyColors val="0"/>
        <c:ser>
          <c:idx val="0"/>
          <c:order val="0"/>
          <c:tx>
            <c:strRef>
              <c:f>MxD!$B$10</c:f>
              <c:strCache>
                <c:ptCount val="1"/>
                <c:pt idx="0">
                  <c:v>NIVEL DE MADUREZ</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MxD!$A$11:$A$16</c:f>
              <c:strCache>
                <c:ptCount val="6"/>
                <c:pt idx="0">
                  <c:v>AI3 Adquirir y Mantener Infraestructura Tecnologica</c:v>
                </c:pt>
                <c:pt idx="1">
                  <c:v>AI6 Administrar Cambios</c:v>
                </c:pt>
                <c:pt idx="2">
                  <c:v>DS4   Garantizar la Continuidad del servicio</c:v>
                </c:pt>
                <c:pt idx="3">
                  <c:v>DS8  Administrar la Mesa de Servicio</c:v>
                </c:pt>
                <c:pt idx="4">
                  <c:v>DS12 Administracion del Ambiente Fisico</c:v>
                </c:pt>
                <c:pt idx="5">
                  <c:v>PO07 Administrar Recursos Humanos de TI</c:v>
                </c:pt>
              </c:strCache>
            </c:strRef>
          </c:cat>
          <c:val>
            <c:numRef>
              <c:f>MxD!$B$11:$B$16</c:f>
              <c:numCache>
                <c:formatCode>General</c:formatCode>
                <c:ptCount val="6"/>
                <c:pt idx="0">
                  <c:v>3</c:v>
                </c:pt>
                <c:pt idx="1">
                  <c:v>0</c:v>
                </c:pt>
                <c:pt idx="2">
                  <c:v>3</c:v>
                </c:pt>
                <c:pt idx="3">
                  <c:v>3</c:v>
                </c:pt>
                <c:pt idx="4">
                  <c:v>3</c:v>
                </c:pt>
                <c:pt idx="5">
                  <c:v>4</c:v>
                </c:pt>
              </c:numCache>
            </c:numRef>
          </c:val>
        </c:ser>
        <c:dLbls>
          <c:showLegendKey val="0"/>
          <c:showVal val="0"/>
          <c:showCatName val="0"/>
          <c:showSerName val="0"/>
          <c:showPercent val="0"/>
          <c:showBubbleSize val="0"/>
        </c:dLbls>
        <c:gapWidth val="150"/>
        <c:axId val="191797360"/>
        <c:axId val="191796816"/>
      </c:barChart>
      <c:catAx>
        <c:axId val="191797360"/>
        <c:scaling>
          <c:orientation val="minMax"/>
        </c:scaling>
        <c:delete val="0"/>
        <c:axPos val="l"/>
        <c:numFmt formatCode="General" sourceLinked="0"/>
        <c:majorTickMark val="out"/>
        <c:minorTickMark val="none"/>
        <c:tickLblPos val="nextTo"/>
        <c:crossAx val="191796816"/>
        <c:crosses val="autoZero"/>
        <c:auto val="1"/>
        <c:lblAlgn val="ctr"/>
        <c:lblOffset val="100"/>
        <c:noMultiLvlLbl val="0"/>
      </c:catAx>
      <c:valAx>
        <c:axId val="191796816"/>
        <c:scaling>
          <c:orientation val="minMax"/>
          <c:max val="5"/>
          <c:min val="0"/>
        </c:scaling>
        <c:delete val="0"/>
        <c:axPos val="b"/>
        <c:majorGridlines/>
        <c:numFmt formatCode="General" sourceLinked="1"/>
        <c:majorTickMark val="out"/>
        <c:minorTickMark val="none"/>
        <c:tickLblPos val="nextTo"/>
        <c:crossAx val="191797360"/>
        <c:crosses val="autoZero"/>
        <c:crossBetween val="between"/>
        <c:majorUnit val="1"/>
        <c:minorUnit val="0.1"/>
      </c:valAx>
    </c:plotArea>
    <c:plotVisOnly val="1"/>
    <c:dispBlanksAs val="gap"/>
    <c:showDLblsOverMax val="0"/>
  </c:chart>
  <c:txPr>
    <a:bodyPr/>
    <a:lstStyle/>
    <a:p>
      <a:pPr>
        <a:defRPr>
          <a:latin typeface="Times New Roman" panose="02020603050405020304" pitchFamily="18" charset="0"/>
          <a:cs typeface="Times New Roman" panose="02020603050405020304" pitchFamily="18" charset="0"/>
        </a:defRPr>
      </a:pPr>
      <a:endParaRPr lang="es-E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157EE0-CDB6-44CB-AD84-98E40061FBAF}" type="datetimeFigureOut">
              <a:rPr lang="es-EC" smtClean="0"/>
              <a:t>30/05/2014</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656240-AE1D-4508-BE58-5C1884A44AFF}" type="slidenum">
              <a:rPr lang="es-EC" smtClean="0"/>
              <a:t>‹Nº›</a:t>
            </a:fld>
            <a:endParaRPr lang="es-EC"/>
          </a:p>
        </p:txBody>
      </p:sp>
    </p:spTree>
    <p:extLst>
      <p:ext uri="{BB962C8B-B14F-4D97-AF65-F5344CB8AC3E}">
        <p14:creationId xmlns:p14="http://schemas.microsoft.com/office/powerpoint/2010/main" val="7166626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dirty="0"/>
          </a:p>
        </p:txBody>
      </p:sp>
      <p:sp>
        <p:nvSpPr>
          <p:cNvPr id="4" name="3 Marcador de número de diapositiva"/>
          <p:cNvSpPr>
            <a:spLocks noGrp="1"/>
          </p:cNvSpPr>
          <p:nvPr>
            <p:ph type="sldNum" sz="quarter" idx="10"/>
          </p:nvPr>
        </p:nvSpPr>
        <p:spPr/>
        <p:txBody>
          <a:bodyPr/>
          <a:lstStyle/>
          <a:p>
            <a:fld id="{25656240-AE1D-4508-BE58-5C1884A44AFF}" type="slidenum">
              <a:rPr lang="es-EC" smtClean="0"/>
              <a:t>2</a:t>
            </a:fld>
            <a:endParaRPr lang="es-EC"/>
          </a:p>
        </p:txBody>
      </p:sp>
    </p:spTree>
    <p:extLst>
      <p:ext uri="{BB962C8B-B14F-4D97-AF65-F5344CB8AC3E}">
        <p14:creationId xmlns:p14="http://schemas.microsoft.com/office/powerpoint/2010/main" val="31446322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457200" lvl="0" indent="-457200">
              <a:buFont typeface="+mj-lt"/>
              <a:buAutoNum type="arabicPeriod" startAt="21"/>
            </a:pPr>
            <a:r>
              <a:rPr lang="es-ES" dirty="0" smtClean="0">
                <a:solidFill>
                  <a:schemeClr val="tx1"/>
                </a:solidFill>
              </a:rPr>
              <a:t>No se encuentran controles que permitan conocer el uso o abuso de las cuentas privilegiadas de los sistemas, tales como </a:t>
            </a:r>
            <a:r>
              <a:rPr lang="es-ES" dirty="0" err="1" smtClean="0">
                <a:solidFill>
                  <a:schemeClr val="tx1"/>
                </a:solidFill>
              </a:rPr>
              <a:t>root</a:t>
            </a:r>
            <a:r>
              <a:rPr lang="es-ES" dirty="0" smtClean="0">
                <a:solidFill>
                  <a:schemeClr val="tx1"/>
                </a:solidFill>
              </a:rPr>
              <a:t>, </a:t>
            </a:r>
            <a:r>
              <a:rPr lang="es-ES" dirty="0" err="1" smtClean="0">
                <a:solidFill>
                  <a:schemeClr val="tx1"/>
                </a:solidFill>
              </a:rPr>
              <a:t>admin</a:t>
            </a:r>
            <a:r>
              <a:rPr lang="es-ES" dirty="0" smtClean="0">
                <a:solidFill>
                  <a:schemeClr val="tx1"/>
                </a:solidFill>
              </a:rPr>
              <a:t>, etc. </a:t>
            </a:r>
          </a:p>
          <a:p>
            <a:pPr marL="457200" lvl="0" indent="-457200">
              <a:buFont typeface="+mj-lt"/>
              <a:buAutoNum type="arabicPeriod" startAt="21"/>
            </a:pPr>
            <a:r>
              <a:rPr lang="es-ES" dirty="0" smtClean="0">
                <a:solidFill>
                  <a:schemeClr val="tx1"/>
                </a:solidFill>
              </a:rPr>
              <a:t>El personal de tecnología de información no administra los generadores eléctricos, su acceso está a cargo del personal de operaciones del edificio. El personal de tecnología no tiene acceso físico a los generadores eléctricos </a:t>
            </a:r>
          </a:p>
          <a:p>
            <a:pPr marL="457200" lvl="0" indent="-457200">
              <a:buFont typeface="+mj-lt"/>
              <a:buAutoNum type="arabicPeriod" startAt="21"/>
            </a:pPr>
            <a:r>
              <a:rPr lang="es-ES" dirty="0" smtClean="0">
                <a:solidFill>
                  <a:schemeClr val="tx1"/>
                </a:solidFill>
              </a:rPr>
              <a:t>No se ha podido comprobar la frecuencia de la realización respaldos de la información y tampoco los procedimientos de comprobación de los mismos, no existen simulacros de pérdida de información y situaciones de entrenamiento para recuperación y utilización de respaldos.</a:t>
            </a:r>
          </a:p>
          <a:p>
            <a:pPr marL="457200" lvl="0" indent="-457200">
              <a:buFont typeface="+mj-lt"/>
              <a:buAutoNum type="arabicPeriod" startAt="21"/>
            </a:pPr>
            <a:r>
              <a:rPr lang="es-ES" dirty="0" smtClean="0">
                <a:solidFill>
                  <a:schemeClr val="tx1"/>
                </a:solidFill>
              </a:rPr>
              <a:t>No se ha podido evidenciar la existencia de manuales e informes entregados por los proveedores además de procedimientos de actualización de la información con la que se cuenta</a:t>
            </a:r>
          </a:p>
          <a:p>
            <a:pPr marL="457200" lvl="0" indent="-457200">
              <a:buFont typeface="+mj-lt"/>
              <a:buAutoNum type="arabicPeriod" startAt="21"/>
            </a:pPr>
            <a:r>
              <a:rPr lang="es-ES" dirty="0" smtClean="0">
                <a:solidFill>
                  <a:schemeClr val="tx1"/>
                </a:solidFill>
              </a:rPr>
              <a:t>Existe dependencia del personal técnico en ciertas áreas específicas, el personal de desarrollo no comparte el conocimiento ganado de la experiencia a un repositorio central o con sus compañeros. </a:t>
            </a:r>
          </a:p>
          <a:p>
            <a:endParaRPr lang="es-ES" dirty="0"/>
          </a:p>
        </p:txBody>
      </p:sp>
      <p:sp>
        <p:nvSpPr>
          <p:cNvPr id="4" name="Marcador de número de diapositiva 3"/>
          <p:cNvSpPr>
            <a:spLocks noGrp="1"/>
          </p:cNvSpPr>
          <p:nvPr>
            <p:ph type="sldNum" sz="quarter" idx="10"/>
          </p:nvPr>
        </p:nvSpPr>
        <p:spPr/>
        <p:txBody>
          <a:bodyPr/>
          <a:lstStyle/>
          <a:p>
            <a:fld id="{25656240-AE1D-4508-BE58-5C1884A44AFF}" type="slidenum">
              <a:rPr lang="es-EC" smtClean="0"/>
              <a:t>33</a:t>
            </a:fld>
            <a:endParaRPr lang="es-EC"/>
          </a:p>
        </p:txBody>
      </p:sp>
    </p:spTree>
    <p:extLst>
      <p:ext uri="{BB962C8B-B14F-4D97-AF65-F5344CB8AC3E}">
        <p14:creationId xmlns:p14="http://schemas.microsoft.com/office/powerpoint/2010/main" val="25687224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457200" lvl="0" indent="-457200">
              <a:buFont typeface="+mj-lt"/>
              <a:buAutoNum type="arabicPeriod" startAt="26"/>
            </a:pPr>
            <a:r>
              <a:rPr lang="es-ES" dirty="0" smtClean="0">
                <a:solidFill>
                  <a:schemeClr val="tx1"/>
                </a:solidFill>
              </a:rPr>
              <a:t>No se identifica un sistema de gestión de incidencias ligado al inventario de equipo informático, las incidencias se administran mediante bitácoras manuales, no se realizan evaluaciones de calidad al servicio de soporte técnico ligados a la incidencia que es atendida. </a:t>
            </a:r>
          </a:p>
          <a:p>
            <a:pPr marL="457200" lvl="0" indent="-457200">
              <a:buFont typeface="+mj-lt"/>
              <a:buAutoNum type="arabicPeriod" startAt="26"/>
            </a:pPr>
            <a:r>
              <a:rPr lang="es-ES" dirty="0" smtClean="0">
                <a:solidFill>
                  <a:schemeClr val="tx1"/>
                </a:solidFill>
              </a:rPr>
              <a:t>No existe documentación que justifique una adecuada sociabilización de los riesgos y las actividades de mitigación de los mismos por parte de la dirección hacia los empleados directamente involucrados en los procesos críticos de la organización</a:t>
            </a:r>
          </a:p>
          <a:p>
            <a:pPr marL="457200" lvl="0" indent="-457200">
              <a:buFont typeface="+mj-lt"/>
              <a:buAutoNum type="arabicPeriod" startAt="26"/>
            </a:pPr>
            <a:r>
              <a:rPr lang="es-ES" dirty="0" smtClean="0">
                <a:solidFill>
                  <a:schemeClr val="tx1"/>
                </a:solidFill>
              </a:rPr>
              <a:t>Los riesgos no son medidos ni controlados, pero aun no han sido detectados, tampoco se han realizado actividades independientes para evaluarlos</a:t>
            </a:r>
          </a:p>
          <a:p>
            <a:endParaRPr lang="es-ES" dirty="0"/>
          </a:p>
        </p:txBody>
      </p:sp>
      <p:sp>
        <p:nvSpPr>
          <p:cNvPr id="4" name="Marcador de número de diapositiva 3"/>
          <p:cNvSpPr>
            <a:spLocks noGrp="1"/>
          </p:cNvSpPr>
          <p:nvPr>
            <p:ph type="sldNum" sz="quarter" idx="10"/>
          </p:nvPr>
        </p:nvSpPr>
        <p:spPr/>
        <p:txBody>
          <a:bodyPr/>
          <a:lstStyle/>
          <a:p>
            <a:fld id="{25656240-AE1D-4508-BE58-5C1884A44AFF}" type="slidenum">
              <a:rPr lang="es-EC" smtClean="0"/>
              <a:t>35</a:t>
            </a:fld>
            <a:endParaRPr lang="es-EC"/>
          </a:p>
        </p:txBody>
      </p:sp>
    </p:spTree>
    <p:extLst>
      <p:ext uri="{BB962C8B-B14F-4D97-AF65-F5344CB8AC3E}">
        <p14:creationId xmlns:p14="http://schemas.microsoft.com/office/powerpoint/2010/main" val="1467996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El personal de Tecniseguros no tiene conocimiento sobre los  riesgos existentes en su trabajo, ya que los riesgos son generales pero no específicos. La cultura de riesgo de Tecniseguros S.A. no es conocida por todo el personal, existen personas que tienen interpretaciones diferentes de los riesgos que plantea la directiva.</a:t>
            </a:r>
          </a:p>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Los trabajadores pueden responder de manera caótica frente a acontecimientos que constan en los planes de riesgo, los impactos pueden ser mayores a los esperados por la organización.</a:t>
            </a:r>
          </a:p>
          <a:p>
            <a:pPr marL="0" marR="0" indent="0" algn="l" defTabSz="914400" rtl="0" eaLnBrk="1" fontAlgn="auto" latinLnBrk="0" hangingPunct="1">
              <a:lnSpc>
                <a:spcPct val="100000"/>
              </a:lnSpc>
              <a:spcBef>
                <a:spcPts val="0"/>
              </a:spcBef>
              <a:spcAft>
                <a:spcPts val="0"/>
              </a:spcAft>
              <a:buClrTx/>
              <a:buSzTx/>
              <a:buFontTx/>
              <a:buNone/>
              <a:tabLst/>
              <a:defRPr/>
            </a:pPr>
            <a:endParaRPr lang="es-ES" dirty="0" smtClean="0"/>
          </a:p>
          <a:p>
            <a:endParaRPr lang="es-ES" dirty="0"/>
          </a:p>
        </p:txBody>
      </p:sp>
      <p:sp>
        <p:nvSpPr>
          <p:cNvPr id="4" name="Marcador de número de diapositiva 3"/>
          <p:cNvSpPr>
            <a:spLocks noGrp="1"/>
          </p:cNvSpPr>
          <p:nvPr>
            <p:ph type="sldNum" sz="quarter" idx="10"/>
          </p:nvPr>
        </p:nvSpPr>
        <p:spPr/>
        <p:txBody>
          <a:bodyPr/>
          <a:lstStyle/>
          <a:p>
            <a:fld id="{25656240-AE1D-4508-BE58-5C1884A44AFF}" type="slidenum">
              <a:rPr lang="es-EC" smtClean="0"/>
              <a:t>41</a:t>
            </a:fld>
            <a:endParaRPr lang="es-EC"/>
          </a:p>
        </p:txBody>
      </p:sp>
    </p:spTree>
    <p:extLst>
      <p:ext uri="{BB962C8B-B14F-4D97-AF65-F5344CB8AC3E}">
        <p14:creationId xmlns:p14="http://schemas.microsoft.com/office/powerpoint/2010/main" val="15901806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Existen cambios de privilegios de usuarios de manera no autorizada, acceso a funciones superiores y prohibidas. No existe una adecuada segregación de funciones. Pueden existir cuentas huérfanas en los recursos, mismas que podrían convertirse en fuentes de ataques.</a:t>
            </a:r>
          </a:p>
          <a:p>
            <a:endParaRPr lang="es-ES"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La asignación de privilegios está relacionada a perfiles de usuario y no a las identidades de cada persona. Los privilegios se asignan individualmente en cada aplicación, la tarea está a cargo, generalmente, del administrador del sistema. No se observan actividades de conciliación y reconciliación de usuarios en las aplicaciones y recursos informáticos. </a:t>
            </a:r>
          </a:p>
          <a:p>
            <a:r>
              <a:rPr lang="es-ES" sz="1200" kern="1200" dirty="0" smtClean="0">
                <a:solidFill>
                  <a:schemeClr val="tx1"/>
                </a:solidFill>
                <a:effectLst/>
                <a:latin typeface="+mn-lt"/>
                <a:ea typeface="+mn-ea"/>
                <a:cs typeface="+mn-cs"/>
              </a:rPr>
              <a:t>No se encuentran controles que permitan conocer el uso o abuso de las cuentas privilegiadas de los sistemas, tales como </a:t>
            </a:r>
            <a:r>
              <a:rPr lang="es-ES" sz="1200" kern="1200" dirty="0" err="1" smtClean="0">
                <a:solidFill>
                  <a:schemeClr val="tx1"/>
                </a:solidFill>
                <a:effectLst/>
                <a:latin typeface="+mn-lt"/>
                <a:ea typeface="+mn-ea"/>
                <a:cs typeface="+mn-cs"/>
              </a:rPr>
              <a:t>root</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admin</a:t>
            </a:r>
            <a:r>
              <a:rPr lang="es-ES" sz="1200" kern="1200" dirty="0" smtClean="0">
                <a:solidFill>
                  <a:schemeClr val="tx1"/>
                </a:solidFill>
                <a:effectLst/>
                <a:latin typeface="+mn-lt"/>
                <a:ea typeface="+mn-ea"/>
                <a:cs typeface="+mn-cs"/>
              </a:rPr>
              <a:t>, etc. </a:t>
            </a:r>
          </a:p>
          <a:p>
            <a:endParaRPr lang="es-ES" dirty="0"/>
          </a:p>
        </p:txBody>
      </p:sp>
      <p:sp>
        <p:nvSpPr>
          <p:cNvPr id="4" name="Marcador de número de diapositiva 3"/>
          <p:cNvSpPr>
            <a:spLocks noGrp="1"/>
          </p:cNvSpPr>
          <p:nvPr>
            <p:ph type="sldNum" sz="quarter" idx="10"/>
          </p:nvPr>
        </p:nvSpPr>
        <p:spPr/>
        <p:txBody>
          <a:bodyPr/>
          <a:lstStyle/>
          <a:p>
            <a:fld id="{25656240-AE1D-4508-BE58-5C1884A44AFF}" type="slidenum">
              <a:rPr lang="es-EC" smtClean="0"/>
              <a:t>42</a:t>
            </a:fld>
            <a:endParaRPr lang="es-EC"/>
          </a:p>
        </p:txBody>
      </p:sp>
    </p:spTree>
    <p:extLst>
      <p:ext uri="{BB962C8B-B14F-4D97-AF65-F5344CB8AC3E}">
        <p14:creationId xmlns:p14="http://schemas.microsoft.com/office/powerpoint/2010/main" val="3164854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200" kern="1200" dirty="0" smtClean="0">
                <a:solidFill>
                  <a:schemeClr val="tx1"/>
                </a:solidFill>
                <a:effectLst/>
                <a:latin typeface="+mn-lt"/>
                <a:ea typeface="+mn-ea"/>
                <a:cs typeface="+mn-cs"/>
              </a:rPr>
              <a:t>se detectan falencia en el proceso, fallas en el entregable y alto desarrollo de aplicaciones y pases a producción.</a:t>
            </a:r>
          </a:p>
          <a:p>
            <a:r>
              <a:rPr lang="es-ES" sz="1200" kern="1200" dirty="0" smtClean="0">
                <a:solidFill>
                  <a:schemeClr val="tx1"/>
                </a:solidFill>
                <a:effectLst/>
                <a:latin typeface="+mn-lt"/>
                <a:ea typeface="+mn-ea"/>
                <a:cs typeface="+mn-cs"/>
              </a:rPr>
              <a:t>No existen ambientes separados de Desarrollo, pruebas y control de calidad.</a:t>
            </a:r>
          </a:p>
          <a:p>
            <a:r>
              <a:rPr lang="es-ES" sz="1200" kern="1200" dirty="0" smtClean="0">
                <a:solidFill>
                  <a:schemeClr val="tx1"/>
                </a:solidFill>
                <a:effectLst/>
                <a:latin typeface="+mn-lt"/>
                <a:ea typeface="+mn-ea"/>
                <a:cs typeface="+mn-cs"/>
              </a:rPr>
              <a:t>Los datos que manejados por los desarrolladores son idénticos a los de producción, no están encriptados, o enmascarados.</a:t>
            </a:r>
          </a:p>
          <a:p>
            <a:endParaRPr lang="es-ES" dirty="0" smtClean="0"/>
          </a:p>
          <a:p>
            <a:r>
              <a:rPr lang="es-ES" sz="1200" kern="1200" dirty="0" smtClean="0">
                <a:solidFill>
                  <a:schemeClr val="tx1"/>
                </a:solidFill>
                <a:effectLst/>
                <a:latin typeface="+mn-lt"/>
                <a:ea typeface="+mn-ea"/>
                <a:cs typeface="+mn-cs"/>
              </a:rPr>
              <a:t>Enmascarar los datos de producción antes de pasarlo a los ambientes de pruebas y control de calidad, evitando que los desarrolladores y probadores tengan acceso a datos reales</a:t>
            </a:r>
            <a:endParaRPr lang="es-ES" dirty="0"/>
          </a:p>
        </p:txBody>
      </p:sp>
      <p:sp>
        <p:nvSpPr>
          <p:cNvPr id="4" name="Marcador de número de diapositiva 3"/>
          <p:cNvSpPr>
            <a:spLocks noGrp="1"/>
          </p:cNvSpPr>
          <p:nvPr>
            <p:ph type="sldNum" sz="quarter" idx="10"/>
          </p:nvPr>
        </p:nvSpPr>
        <p:spPr/>
        <p:txBody>
          <a:bodyPr/>
          <a:lstStyle/>
          <a:p>
            <a:fld id="{25656240-AE1D-4508-BE58-5C1884A44AFF}" type="slidenum">
              <a:rPr lang="es-EC" smtClean="0"/>
              <a:t>43</a:t>
            </a:fld>
            <a:endParaRPr lang="es-EC"/>
          </a:p>
        </p:txBody>
      </p:sp>
    </p:spTree>
    <p:extLst>
      <p:ext uri="{BB962C8B-B14F-4D97-AF65-F5344CB8AC3E}">
        <p14:creationId xmlns:p14="http://schemas.microsoft.com/office/powerpoint/2010/main" val="18461756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tx1"/>
                </a:solidFill>
                <a:effectLst/>
                <a:latin typeface="+mn-lt"/>
                <a:ea typeface="+mn-ea"/>
                <a:cs typeface="+mn-cs"/>
              </a:rPr>
              <a:t>. Estos ataques se los puede obtener a través de programas de análisis de vulnerabilidades o test de penetración gratuitos en internet, no se requiere de mucha experiencia para ejecutar con éxito un ataque de este tipo.</a:t>
            </a:r>
          </a:p>
          <a:p>
            <a:endParaRPr lang="es-ES" dirty="0" smtClean="0"/>
          </a:p>
          <a:p>
            <a:r>
              <a:rPr lang="es-ES" sz="1200" kern="1200" dirty="0" smtClean="0">
                <a:solidFill>
                  <a:schemeClr val="tx1"/>
                </a:solidFill>
                <a:effectLst/>
                <a:latin typeface="+mn-lt"/>
                <a:ea typeface="+mn-ea"/>
                <a:cs typeface="+mn-cs"/>
              </a:rPr>
              <a:t>Los equipos con funcionalidad de IPS específica se recomiendan sobre los UTM de propósito general</a:t>
            </a:r>
            <a:endParaRPr lang="es-ES" dirty="0"/>
          </a:p>
        </p:txBody>
      </p:sp>
      <p:sp>
        <p:nvSpPr>
          <p:cNvPr id="4" name="Marcador de número de diapositiva 3"/>
          <p:cNvSpPr>
            <a:spLocks noGrp="1"/>
          </p:cNvSpPr>
          <p:nvPr>
            <p:ph type="sldNum" sz="quarter" idx="10"/>
          </p:nvPr>
        </p:nvSpPr>
        <p:spPr/>
        <p:txBody>
          <a:bodyPr/>
          <a:lstStyle/>
          <a:p>
            <a:fld id="{25656240-AE1D-4508-BE58-5C1884A44AFF}" type="slidenum">
              <a:rPr lang="es-EC" smtClean="0"/>
              <a:t>44</a:t>
            </a:fld>
            <a:endParaRPr lang="es-EC"/>
          </a:p>
        </p:txBody>
      </p:sp>
    </p:spTree>
    <p:extLst>
      <p:ext uri="{BB962C8B-B14F-4D97-AF65-F5344CB8AC3E}">
        <p14:creationId xmlns:p14="http://schemas.microsoft.com/office/powerpoint/2010/main" val="16740296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200" kern="1200" dirty="0" smtClean="0">
                <a:solidFill>
                  <a:schemeClr val="tx1"/>
                </a:solidFill>
                <a:effectLst/>
                <a:latin typeface="+mn-lt"/>
                <a:ea typeface="+mn-ea"/>
                <a:cs typeface="+mn-cs"/>
              </a:rPr>
              <a:t>Existen adaptaciones de las aplicaciones que responden a la cotidianidad y no al plan estratégico de la organización o planes de Tecniseguros S.A. Las aplicaciones están desarticuladas, no integradas y cada una sirve para un propósito específico. No existe un estándar en las herramientas de desarrollo utilizadas ni en las bases de datos. Existe mucho trabajo de operación y desarrollo en el área de tecnología, tampoco existe un repositorio centralizado de código fuente y ejecutables liberados.</a:t>
            </a:r>
          </a:p>
          <a:p>
            <a:r>
              <a:rPr lang="es-ES" sz="1200" kern="1200" dirty="0" smtClean="0">
                <a:solidFill>
                  <a:schemeClr val="tx1"/>
                </a:solidFill>
                <a:effectLst/>
                <a:latin typeface="+mn-lt"/>
                <a:ea typeface="+mn-ea"/>
                <a:cs typeface="+mn-cs"/>
              </a:rPr>
              <a:t>Los pases a producción no se realizan con las pruebas necesarias. Las mismas personas de desarrollo realizan las pruebas de calidad. Existe embotellamiento en la persona de control de calidad por la cantidad de pases a producción. No existe un repositorio centralizado de las versiones de los programas.</a:t>
            </a:r>
          </a:p>
          <a:p>
            <a:endParaRPr lang="es-ES"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Incompatibilidad de aplicaciones, de lenguajes de programación y  bases de datos.</a:t>
            </a:r>
          </a:p>
          <a:p>
            <a:r>
              <a:rPr lang="es-ES" sz="1200" kern="1200" dirty="0" smtClean="0">
                <a:solidFill>
                  <a:schemeClr val="tx1"/>
                </a:solidFill>
                <a:effectLst/>
                <a:latin typeface="+mn-lt"/>
                <a:ea typeface="+mn-ea"/>
                <a:cs typeface="+mn-cs"/>
              </a:rPr>
              <a:t>Dependencia de los desarrolladores expertos o experimentados.</a:t>
            </a:r>
          </a:p>
          <a:p>
            <a:r>
              <a:rPr lang="es-ES" sz="1200" kern="1200" dirty="0" smtClean="0">
                <a:solidFill>
                  <a:schemeClr val="tx1"/>
                </a:solidFill>
                <a:effectLst/>
                <a:latin typeface="+mn-lt"/>
                <a:ea typeface="+mn-ea"/>
                <a:cs typeface="+mn-cs"/>
              </a:rPr>
              <a:t>Tiempos elevados para dar respuesta a requerimientos.</a:t>
            </a:r>
          </a:p>
          <a:p>
            <a:endParaRPr lang="es-ES" sz="1200" kern="1200" dirty="0" smtClean="0">
              <a:solidFill>
                <a:schemeClr val="tx1"/>
              </a:solidFill>
              <a:effectLst/>
              <a:latin typeface="+mn-lt"/>
              <a:ea typeface="+mn-ea"/>
              <a:cs typeface="+mn-cs"/>
            </a:endParaRPr>
          </a:p>
          <a:p>
            <a:endParaRPr lang="es-ES" sz="1200" kern="1200" dirty="0" smtClean="0">
              <a:solidFill>
                <a:schemeClr val="tx1"/>
              </a:solidFill>
              <a:effectLst/>
              <a:latin typeface="+mn-lt"/>
              <a:ea typeface="+mn-ea"/>
              <a:cs typeface="+mn-cs"/>
            </a:endParaRPr>
          </a:p>
          <a:p>
            <a:endParaRPr lang="es-ES" dirty="0"/>
          </a:p>
        </p:txBody>
      </p:sp>
      <p:sp>
        <p:nvSpPr>
          <p:cNvPr id="4" name="Marcador de número de diapositiva 3"/>
          <p:cNvSpPr>
            <a:spLocks noGrp="1"/>
          </p:cNvSpPr>
          <p:nvPr>
            <p:ph type="sldNum" sz="quarter" idx="10"/>
          </p:nvPr>
        </p:nvSpPr>
        <p:spPr/>
        <p:txBody>
          <a:bodyPr/>
          <a:lstStyle/>
          <a:p>
            <a:fld id="{25656240-AE1D-4508-BE58-5C1884A44AFF}" type="slidenum">
              <a:rPr lang="es-EC" smtClean="0"/>
              <a:t>45</a:t>
            </a:fld>
            <a:endParaRPr lang="es-EC"/>
          </a:p>
        </p:txBody>
      </p:sp>
    </p:spTree>
    <p:extLst>
      <p:ext uri="{BB962C8B-B14F-4D97-AF65-F5344CB8AC3E}">
        <p14:creationId xmlns:p14="http://schemas.microsoft.com/office/powerpoint/2010/main" val="8969868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tx1"/>
                </a:solidFill>
                <a:effectLst/>
                <a:latin typeface="+mn-lt"/>
                <a:ea typeface="+mn-ea"/>
                <a:cs typeface="+mn-cs"/>
              </a:rPr>
              <a:t>un Ethical hacking en busca de vulnerabilidades. Esto podría generar el robo o alteración de información confidencial, bloqueo de los servicios y demás inconvenientes que pueden generar graves consecuencias</a:t>
            </a:r>
          </a:p>
          <a:p>
            <a:endParaRPr lang="es-ES" dirty="0" smtClean="0"/>
          </a:p>
          <a:p>
            <a:endParaRPr lang="es-ES" dirty="0"/>
          </a:p>
        </p:txBody>
      </p:sp>
      <p:sp>
        <p:nvSpPr>
          <p:cNvPr id="4" name="Marcador de número de diapositiva 3"/>
          <p:cNvSpPr>
            <a:spLocks noGrp="1"/>
          </p:cNvSpPr>
          <p:nvPr>
            <p:ph type="sldNum" sz="quarter" idx="10"/>
          </p:nvPr>
        </p:nvSpPr>
        <p:spPr/>
        <p:txBody>
          <a:bodyPr/>
          <a:lstStyle/>
          <a:p>
            <a:fld id="{25656240-AE1D-4508-BE58-5C1884A44AFF}" type="slidenum">
              <a:rPr lang="es-EC" smtClean="0"/>
              <a:t>46</a:t>
            </a:fld>
            <a:endParaRPr lang="es-EC"/>
          </a:p>
        </p:txBody>
      </p:sp>
    </p:spTree>
    <p:extLst>
      <p:ext uri="{BB962C8B-B14F-4D97-AF65-F5344CB8AC3E}">
        <p14:creationId xmlns:p14="http://schemas.microsoft.com/office/powerpoint/2010/main" val="8108105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200" kern="1200" dirty="0" smtClean="0">
                <a:solidFill>
                  <a:schemeClr val="tx1"/>
                </a:solidFill>
                <a:effectLst/>
                <a:latin typeface="+mn-lt"/>
                <a:ea typeface="+mn-ea"/>
                <a:cs typeface="+mn-cs"/>
              </a:rPr>
              <a:t>No se identifican equipos o sistemas dedicados a evitar la fuga de información o cambios no autorizados.</a:t>
            </a:r>
            <a:endParaRPr lang="es-ES" dirty="0"/>
          </a:p>
        </p:txBody>
      </p:sp>
      <p:sp>
        <p:nvSpPr>
          <p:cNvPr id="4" name="Marcador de número de diapositiva 3"/>
          <p:cNvSpPr>
            <a:spLocks noGrp="1"/>
          </p:cNvSpPr>
          <p:nvPr>
            <p:ph type="sldNum" sz="quarter" idx="10"/>
          </p:nvPr>
        </p:nvSpPr>
        <p:spPr/>
        <p:txBody>
          <a:bodyPr/>
          <a:lstStyle/>
          <a:p>
            <a:fld id="{25656240-AE1D-4508-BE58-5C1884A44AFF}" type="slidenum">
              <a:rPr lang="es-EC" smtClean="0"/>
              <a:t>47</a:t>
            </a:fld>
            <a:endParaRPr lang="es-EC"/>
          </a:p>
        </p:txBody>
      </p:sp>
    </p:spTree>
    <p:extLst>
      <p:ext uri="{BB962C8B-B14F-4D97-AF65-F5344CB8AC3E}">
        <p14:creationId xmlns:p14="http://schemas.microsoft.com/office/powerpoint/2010/main" val="15274893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tx1"/>
                </a:solidFill>
                <a:effectLst/>
                <a:latin typeface="+mn-lt"/>
                <a:ea typeface="+mn-ea"/>
                <a:cs typeface="+mn-cs"/>
              </a:rPr>
              <a:t>haciendo que las aplicaciones dependan de especialistas para la interpretación de errores o eventos anormales. No es posible garantizar el análisis forense en base a las bitácoras en caso de ocurrir. No existe personal designado a revisar las bitácoras de los sistemas únicamente se revisan las bitácoras cuando existen inconvenientes.</a:t>
            </a:r>
          </a:p>
          <a:p>
            <a:endParaRPr lang="es-ES" dirty="0" smtClean="0"/>
          </a:p>
          <a:p>
            <a:r>
              <a:rPr lang="es-ES" sz="1200" kern="1200" dirty="0" smtClean="0">
                <a:solidFill>
                  <a:schemeClr val="tx1"/>
                </a:solidFill>
                <a:effectLst/>
                <a:latin typeface="+mn-lt"/>
                <a:ea typeface="+mn-ea"/>
                <a:cs typeface="+mn-cs"/>
              </a:rPr>
              <a:t>el acceso y resguardo de esta información está a cargo del especialista de cada aplicación por lo que no existe una adecuada segregación de funciones.</a:t>
            </a:r>
          </a:p>
          <a:p>
            <a:r>
              <a:rPr lang="es-ES" sz="1200" kern="1200" dirty="0" smtClean="0">
                <a:solidFill>
                  <a:schemeClr val="tx1"/>
                </a:solidFill>
                <a:effectLst/>
                <a:latin typeface="+mn-lt"/>
                <a:ea typeface="+mn-ea"/>
                <a:cs typeface="+mn-cs"/>
              </a:rPr>
              <a:t>Los logs pueden borrarse o modificarse sin que nadie se entere, perdiendo información que permita dar con el origen de los eventos inusuales. </a:t>
            </a:r>
          </a:p>
          <a:p>
            <a:endParaRPr lang="es-E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tx1"/>
                </a:solidFill>
                <a:effectLst/>
                <a:latin typeface="+mn-lt"/>
                <a:ea typeface="+mn-ea"/>
                <a:cs typeface="+mn-cs"/>
              </a:rPr>
              <a:t>evitando que existan personas responsables de esta actividad. Tener un plan de manejo de Logs y bitácoras que garantice su normal operación.</a:t>
            </a:r>
          </a:p>
          <a:p>
            <a:endParaRPr lang="es-ES" sz="1200" kern="1200" dirty="0" smtClean="0">
              <a:solidFill>
                <a:schemeClr val="tx1"/>
              </a:solidFill>
              <a:effectLst/>
              <a:latin typeface="+mn-lt"/>
              <a:ea typeface="+mn-ea"/>
              <a:cs typeface="+mn-cs"/>
            </a:endParaRPr>
          </a:p>
          <a:p>
            <a:endParaRPr lang="es-ES" dirty="0" smtClean="0"/>
          </a:p>
          <a:p>
            <a:endParaRPr lang="es-ES" dirty="0"/>
          </a:p>
        </p:txBody>
      </p:sp>
      <p:sp>
        <p:nvSpPr>
          <p:cNvPr id="4" name="Marcador de número de diapositiva 3"/>
          <p:cNvSpPr>
            <a:spLocks noGrp="1"/>
          </p:cNvSpPr>
          <p:nvPr>
            <p:ph type="sldNum" sz="quarter" idx="10"/>
          </p:nvPr>
        </p:nvSpPr>
        <p:spPr/>
        <p:txBody>
          <a:bodyPr/>
          <a:lstStyle/>
          <a:p>
            <a:fld id="{25656240-AE1D-4508-BE58-5C1884A44AFF}" type="slidenum">
              <a:rPr lang="es-EC" smtClean="0"/>
              <a:t>48</a:t>
            </a:fld>
            <a:endParaRPr lang="es-EC"/>
          </a:p>
        </p:txBody>
      </p:sp>
    </p:spTree>
    <p:extLst>
      <p:ext uri="{BB962C8B-B14F-4D97-AF65-F5344CB8AC3E}">
        <p14:creationId xmlns:p14="http://schemas.microsoft.com/office/powerpoint/2010/main" val="1253672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dirty="0"/>
          </a:p>
        </p:txBody>
      </p:sp>
      <p:sp>
        <p:nvSpPr>
          <p:cNvPr id="4" name="3 Marcador de número de diapositiva"/>
          <p:cNvSpPr>
            <a:spLocks noGrp="1"/>
          </p:cNvSpPr>
          <p:nvPr>
            <p:ph type="sldNum" sz="quarter" idx="10"/>
          </p:nvPr>
        </p:nvSpPr>
        <p:spPr/>
        <p:txBody>
          <a:bodyPr/>
          <a:lstStyle/>
          <a:p>
            <a:fld id="{25656240-AE1D-4508-BE58-5C1884A44AFF}" type="slidenum">
              <a:rPr lang="es-EC" smtClean="0"/>
              <a:t>3</a:t>
            </a:fld>
            <a:endParaRPr lang="es-EC"/>
          </a:p>
        </p:txBody>
      </p:sp>
    </p:spTree>
    <p:extLst>
      <p:ext uri="{BB962C8B-B14F-4D97-AF65-F5344CB8AC3E}">
        <p14:creationId xmlns:p14="http://schemas.microsoft.com/office/powerpoint/2010/main" val="31446322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25656240-AE1D-4508-BE58-5C1884A44AFF}" type="slidenum">
              <a:rPr lang="es-EC" smtClean="0"/>
              <a:t>49</a:t>
            </a:fld>
            <a:endParaRPr lang="es-EC"/>
          </a:p>
        </p:txBody>
      </p:sp>
    </p:spTree>
    <p:extLst>
      <p:ext uri="{BB962C8B-B14F-4D97-AF65-F5344CB8AC3E}">
        <p14:creationId xmlns:p14="http://schemas.microsoft.com/office/powerpoint/2010/main" val="8605347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25656240-AE1D-4508-BE58-5C1884A44AFF}" type="slidenum">
              <a:rPr lang="es-EC" smtClean="0"/>
              <a:t>50</a:t>
            </a:fld>
            <a:endParaRPr lang="es-EC"/>
          </a:p>
        </p:txBody>
      </p:sp>
    </p:spTree>
    <p:extLst>
      <p:ext uri="{BB962C8B-B14F-4D97-AF65-F5344CB8AC3E}">
        <p14:creationId xmlns:p14="http://schemas.microsoft.com/office/powerpoint/2010/main" val="14794241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tx1"/>
                </a:solidFill>
                <a:effectLst/>
                <a:latin typeface="+mn-lt"/>
                <a:ea typeface="+mn-ea"/>
                <a:cs typeface="+mn-cs"/>
              </a:rPr>
              <a:t>el personal de desarrollo no comparte el conocimiento ganado de la experiencia a un repositorio central o con sus compañeros. </a:t>
            </a:r>
          </a:p>
          <a:p>
            <a:endParaRPr lang="es-ES" dirty="0" smtClean="0"/>
          </a:p>
          <a:p>
            <a:r>
              <a:rPr lang="es-ES" sz="1200" kern="1200" dirty="0" smtClean="0">
                <a:solidFill>
                  <a:schemeClr val="tx1"/>
                </a:solidFill>
                <a:effectLst/>
                <a:latin typeface="+mn-lt"/>
                <a:ea typeface="+mn-ea"/>
                <a:cs typeface="+mn-cs"/>
              </a:rPr>
              <a:t>permitiendo tener personas con experiencia multidisciplinaria, capaces de responder a casi todos los incidentes que se reporten. Centralizar el conocimiento en un lugar fuera de los propios técnicos, por ejemplo, una base de conocimientos administrada por el gerente del área. </a:t>
            </a:r>
          </a:p>
          <a:p>
            <a:r>
              <a:rPr lang="es-ES" sz="1200" kern="1200" dirty="0" smtClean="0">
                <a:solidFill>
                  <a:schemeClr val="tx1"/>
                </a:solidFill>
                <a:effectLst/>
                <a:latin typeface="+mn-lt"/>
                <a:ea typeface="+mn-ea"/>
                <a:cs typeface="+mn-cs"/>
              </a:rPr>
              <a:t>Generar una política de transferencia de conocimiento entre los técnicos. Hacerla cumplir y evaluarla periódicamente para tener un mejoramiento continuo.</a:t>
            </a:r>
          </a:p>
          <a:p>
            <a:endParaRPr lang="es-ES" dirty="0"/>
          </a:p>
        </p:txBody>
      </p:sp>
      <p:sp>
        <p:nvSpPr>
          <p:cNvPr id="4" name="Marcador de número de diapositiva 3"/>
          <p:cNvSpPr>
            <a:spLocks noGrp="1"/>
          </p:cNvSpPr>
          <p:nvPr>
            <p:ph type="sldNum" sz="quarter" idx="10"/>
          </p:nvPr>
        </p:nvSpPr>
        <p:spPr/>
        <p:txBody>
          <a:bodyPr/>
          <a:lstStyle/>
          <a:p>
            <a:fld id="{25656240-AE1D-4508-BE58-5C1884A44AFF}" type="slidenum">
              <a:rPr lang="es-EC" smtClean="0"/>
              <a:t>51</a:t>
            </a:fld>
            <a:endParaRPr lang="es-EC"/>
          </a:p>
        </p:txBody>
      </p:sp>
    </p:spTree>
    <p:extLst>
      <p:ext uri="{BB962C8B-B14F-4D97-AF65-F5344CB8AC3E}">
        <p14:creationId xmlns:p14="http://schemas.microsoft.com/office/powerpoint/2010/main" val="2438386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200" kern="1200" dirty="0" smtClean="0">
                <a:solidFill>
                  <a:schemeClr val="tx1"/>
                </a:solidFill>
                <a:effectLst/>
                <a:latin typeface="+mn-lt"/>
                <a:ea typeface="+mn-ea"/>
                <a:cs typeface="+mn-cs"/>
              </a:rPr>
              <a:t>las incidencias se administran mediante bitácoras manuales, no se realizan evaluaciones de calidad al servicio de soporte técnico ligados a la incidencia que es atendida. </a:t>
            </a:r>
          </a:p>
          <a:p>
            <a:endParaRPr lang="es-ES" sz="1200" kern="1200" dirty="0" smtClean="0">
              <a:solidFill>
                <a:schemeClr val="tx1"/>
              </a:solidFill>
              <a:effectLst/>
              <a:latin typeface="+mn-lt"/>
              <a:ea typeface="+mn-ea"/>
              <a:cs typeface="+mn-cs"/>
            </a:endParaRPr>
          </a:p>
          <a:p>
            <a:r>
              <a:rPr lang="es-ES" sz="1200" kern="1200" dirty="0" smtClean="0">
                <a:solidFill>
                  <a:schemeClr val="tx1"/>
                </a:solidFill>
                <a:effectLst/>
                <a:latin typeface="+mn-lt"/>
                <a:ea typeface="+mn-ea"/>
                <a:cs typeface="+mn-cs"/>
              </a:rPr>
              <a:t>conocer los equipos que más incidencias han presentado, tener estadísticas de incidencias por unida de tiempo, de negocio y otros filtros. </a:t>
            </a:r>
          </a:p>
          <a:p>
            <a:r>
              <a:rPr lang="es-ES" sz="1200" kern="1200" dirty="0" smtClean="0">
                <a:solidFill>
                  <a:schemeClr val="tx1"/>
                </a:solidFill>
                <a:effectLst/>
                <a:latin typeface="+mn-lt"/>
                <a:ea typeface="+mn-ea"/>
                <a:cs typeface="+mn-cs"/>
              </a:rPr>
              <a:t>Evaluar la calidad del servicio de soporte técnico brindado por el área y ligarlo a la incidencia, de esa manera será posible evidenciar la calidad del servicio y por ende, podrá ser mejorado.</a:t>
            </a:r>
          </a:p>
          <a:p>
            <a:endParaRPr lang="es-ES" dirty="0"/>
          </a:p>
        </p:txBody>
      </p:sp>
      <p:sp>
        <p:nvSpPr>
          <p:cNvPr id="4" name="Marcador de número de diapositiva 3"/>
          <p:cNvSpPr>
            <a:spLocks noGrp="1"/>
          </p:cNvSpPr>
          <p:nvPr>
            <p:ph type="sldNum" sz="quarter" idx="10"/>
          </p:nvPr>
        </p:nvSpPr>
        <p:spPr/>
        <p:txBody>
          <a:bodyPr/>
          <a:lstStyle/>
          <a:p>
            <a:fld id="{25656240-AE1D-4508-BE58-5C1884A44AFF}" type="slidenum">
              <a:rPr lang="es-EC" smtClean="0"/>
              <a:t>52</a:t>
            </a:fld>
            <a:endParaRPr lang="es-EC"/>
          </a:p>
        </p:txBody>
      </p:sp>
    </p:spTree>
    <p:extLst>
      <p:ext uri="{BB962C8B-B14F-4D97-AF65-F5344CB8AC3E}">
        <p14:creationId xmlns:p14="http://schemas.microsoft.com/office/powerpoint/2010/main" val="1445493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25656240-AE1D-4508-BE58-5C1884A44AFF}" type="slidenum">
              <a:rPr lang="es-EC" smtClean="0"/>
              <a:t>7</a:t>
            </a:fld>
            <a:endParaRPr lang="es-EC"/>
          </a:p>
        </p:txBody>
      </p:sp>
    </p:spTree>
    <p:extLst>
      <p:ext uri="{BB962C8B-B14F-4D97-AF65-F5344CB8AC3E}">
        <p14:creationId xmlns:p14="http://schemas.microsoft.com/office/powerpoint/2010/main" val="11790109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25656240-AE1D-4508-BE58-5C1884A44AFF}" type="slidenum">
              <a:rPr lang="es-EC" smtClean="0"/>
              <a:t>10</a:t>
            </a:fld>
            <a:endParaRPr lang="es-EC"/>
          </a:p>
        </p:txBody>
      </p:sp>
    </p:spTree>
    <p:extLst>
      <p:ext uri="{BB962C8B-B14F-4D97-AF65-F5344CB8AC3E}">
        <p14:creationId xmlns:p14="http://schemas.microsoft.com/office/powerpoint/2010/main" val="11790109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25656240-AE1D-4508-BE58-5C1884A44AFF}" type="slidenum">
              <a:rPr lang="es-EC" smtClean="0"/>
              <a:t>13</a:t>
            </a:fld>
            <a:endParaRPr lang="es-EC"/>
          </a:p>
        </p:txBody>
      </p:sp>
    </p:spTree>
    <p:extLst>
      <p:ext uri="{BB962C8B-B14F-4D97-AF65-F5344CB8AC3E}">
        <p14:creationId xmlns:p14="http://schemas.microsoft.com/office/powerpoint/2010/main" val="11790109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25656240-AE1D-4508-BE58-5C1884A44AFF}" type="slidenum">
              <a:rPr lang="es-EC" smtClean="0"/>
              <a:t>26</a:t>
            </a:fld>
            <a:endParaRPr lang="es-EC"/>
          </a:p>
        </p:txBody>
      </p:sp>
    </p:spTree>
    <p:extLst>
      <p:ext uri="{BB962C8B-B14F-4D97-AF65-F5344CB8AC3E}">
        <p14:creationId xmlns:p14="http://schemas.microsoft.com/office/powerpoint/2010/main" val="1498229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457200" lvl="0" indent="-457200">
              <a:buFont typeface="+mj-lt"/>
              <a:buAutoNum type="arabicPeriod" startAt="6"/>
            </a:pPr>
            <a:r>
              <a:rPr lang="es-ES" dirty="0" smtClean="0">
                <a:solidFill>
                  <a:schemeClr val="tx1"/>
                </a:solidFill>
              </a:rPr>
              <a:t>Si la institución posee objetivos estratégicos, pero no se encuentran alineados a los objetivos de negocio</a:t>
            </a:r>
          </a:p>
          <a:p>
            <a:pPr marL="457200" lvl="0" indent="-457200">
              <a:buFont typeface="+mj-lt"/>
              <a:buAutoNum type="arabicPeriod" startAt="6"/>
            </a:pPr>
            <a:r>
              <a:rPr lang="es-ES" dirty="0" smtClean="0">
                <a:solidFill>
                  <a:schemeClr val="tx1"/>
                </a:solidFill>
              </a:rPr>
              <a:t>No existen parámetros de medición de riesgos dentro de la empresa</a:t>
            </a:r>
          </a:p>
          <a:p>
            <a:pPr marL="457200" lvl="0" indent="-457200">
              <a:buFont typeface="+mj-lt"/>
              <a:buAutoNum type="arabicPeriod" startAt="6"/>
            </a:pPr>
            <a:r>
              <a:rPr lang="es-ES" dirty="0" smtClean="0">
                <a:solidFill>
                  <a:schemeClr val="tx1"/>
                </a:solidFill>
              </a:rPr>
              <a:t>No existe control para el mantenimiento y desarrollo de software</a:t>
            </a:r>
          </a:p>
          <a:p>
            <a:pPr marL="457200" lvl="0" indent="-457200">
              <a:buFont typeface="+mj-lt"/>
              <a:buAutoNum type="arabicPeriod" startAt="6"/>
            </a:pPr>
            <a:r>
              <a:rPr lang="es-ES" dirty="0" smtClean="0">
                <a:solidFill>
                  <a:schemeClr val="tx1"/>
                </a:solidFill>
              </a:rPr>
              <a:t>No se identifican equipos de red perimetral orientados a la función de IPS, es decir, no existen equipos de prevención de intrusiones. La única profesión es la de un firewall y el filtrado que brinda el canal de los proveedores.</a:t>
            </a:r>
          </a:p>
          <a:p>
            <a:pPr marL="457200" lvl="0" indent="-457200">
              <a:buFont typeface="+mj-lt"/>
              <a:buAutoNum type="arabicPeriod" startAt="6"/>
            </a:pPr>
            <a:r>
              <a:rPr lang="es-ES" dirty="0" smtClean="0">
                <a:solidFill>
                  <a:schemeClr val="tx1"/>
                </a:solidFill>
              </a:rPr>
              <a:t>Existe un ecosistema de diferentes soluciones, desarrolladas a medida, con diferentes bases de datos, y sin un control de crecimiento. Existen adaptaciones de las aplicaciones que responden a la cotidianidad y no al plan estratégico de la organización o planes de Tecniseguros S.A. Las aplicaciones están desarticuladas, no integradas y cada una sirve para un propósito específico. No existe un estándar en las herramientas de desarrollo utilizadas ni en las bases de datos. Existe mucho trabajo de operación y desarrollo en el área de tecnología, tampoco existe un repositorio centralizado de código fuente y ejecutables liberados.</a:t>
            </a:r>
          </a:p>
          <a:p>
            <a:endParaRPr lang="es-ES" dirty="0"/>
          </a:p>
        </p:txBody>
      </p:sp>
      <p:sp>
        <p:nvSpPr>
          <p:cNvPr id="4" name="Marcador de número de diapositiva 3"/>
          <p:cNvSpPr>
            <a:spLocks noGrp="1"/>
          </p:cNvSpPr>
          <p:nvPr>
            <p:ph type="sldNum" sz="quarter" idx="10"/>
          </p:nvPr>
        </p:nvSpPr>
        <p:spPr/>
        <p:txBody>
          <a:bodyPr/>
          <a:lstStyle/>
          <a:p>
            <a:fld id="{25656240-AE1D-4508-BE58-5C1884A44AFF}" type="slidenum">
              <a:rPr lang="es-EC" smtClean="0"/>
              <a:t>27</a:t>
            </a:fld>
            <a:endParaRPr lang="es-EC"/>
          </a:p>
        </p:txBody>
      </p:sp>
    </p:spTree>
    <p:extLst>
      <p:ext uri="{BB962C8B-B14F-4D97-AF65-F5344CB8AC3E}">
        <p14:creationId xmlns:p14="http://schemas.microsoft.com/office/powerpoint/2010/main" val="16134761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457200" lvl="0" indent="-457200">
              <a:buFont typeface="+mj-lt"/>
              <a:buAutoNum type="arabicPeriod" startAt="11"/>
            </a:pPr>
            <a:r>
              <a:rPr lang="es-ES" dirty="0" smtClean="0">
                <a:solidFill>
                  <a:schemeClr val="tx1"/>
                </a:solidFill>
              </a:rPr>
              <a:t>Los pases a producción no se realizan con las pruebas necesarias. Las mismas personas de desarrollo realizan las pruebas de calidad. Existe embotellamiento en la persona de control de calidad por la cantidad de pases a producción. No existe un repositorio centralizado de las versiones de los programas.</a:t>
            </a:r>
          </a:p>
          <a:p>
            <a:pPr marL="457200" lvl="0" indent="-457200">
              <a:buFont typeface="+mj-lt"/>
              <a:buAutoNum type="arabicPeriod" startAt="11"/>
            </a:pPr>
            <a:r>
              <a:rPr lang="es-ES" dirty="0" smtClean="0">
                <a:solidFill>
                  <a:schemeClr val="tx1"/>
                </a:solidFill>
              </a:rPr>
              <a:t>No existe dentro de la empresa normativas que evalúen los riesgos, la gerencia no maneja métricas para mitigar los riesgos</a:t>
            </a:r>
          </a:p>
          <a:p>
            <a:pPr marL="457200" lvl="0" indent="-457200">
              <a:buFont typeface="+mj-lt"/>
              <a:buAutoNum type="arabicPeriod" startAt="11"/>
            </a:pPr>
            <a:r>
              <a:rPr lang="es-ES" dirty="0" smtClean="0">
                <a:solidFill>
                  <a:schemeClr val="tx1"/>
                </a:solidFill>
              </a:rPr>
              <a:t>No se tiene identificado los riesgos que pudieran afectar al Área de TI de motivo por el cual es imposible poder desarrollar un plan de mitigación del riesgo ya que al no conocer con exactitud cualquier plan de respuesta estaría erróneo</a:t>
            </a:r>
          </a:p>
          <a:p>
            <a:pPr marL="457200" lvl="0" indent="-457200">
              <a:buFont typeface="+mj-lt"/>
              <a:buAutoNum type="arabicPeriod" startAt="11"/>
            </a:pPr>
            <a:r>
              <a:rPr lang="es-ES" dirty="0" smtClean="0">
                <a:solidFill>
                  <a:schemeClr val="tx1"/>
                </a:solidFill>
              </a:rPr>
              <a:t>El personal de Tecniseguros no tiene conciencia de los riesgos que pueden afectar el normal funcionamiento de la organización, de igual forma al no existir planes de respuesta al riesgo los mismos no están capacitados para la ejecución de cualquier acción en caso de alguna contingencia  </a:t>
            </a:r>
          </a:p>
          <a:p>
            <a:pPr marL="457200" lvl="0" indent="-457200">
              <a:buFont typeface="+mj-lt"/>
              <a:buAutoNum type="arabicPeriod" startAt="11"/>
            </a:pPr>
            <a:r>
              <a:rPr lang="es-ES" dirty="0" smtClean="0">
                <a:solidFill>
                  <a:schemeClr val="tx1"/>
                </a:solidFill>
              </a:rPr>
              <a:t>La empresa no tiene una adecuada conciencia del riesgo, no se tiene definido cuál es la tolerancia al riesgo, ni el riesgo inherente pero aun el de control, esto puede generar  desconfianza a nivel de los clientes de la Cooperativa  e inestabilidad dentro del mercado</a:t>
            </a:r>
          </a:p>
          <a:p>
            <a:endParaRPr lang="es-ES" dirty="0"/>
          </a:p>
        </p:txBody>
      </p:sp>
      <p:sp>
        <p:nvSpPr>
          <p:cNvPr id="4" name="Marcador de número de diapositiva 3"/>
          <p:cNvSpPr>
            <a:spLocks noGrp="1"/>
          </p:cNvSpPr>
          <p:nvPr>
            <p:ph type="sldNum" sz="quarter" idx="10"/>
          </p:nvPr>
        </p:nvSpPr>
        <p:spPr/>
        <p:txBody>
          <a:bodyPr/>
          <a:lstStyle/>
          <a:p>
            <a:fld id="{25656240-AE1D-4508-BE58-5C1884A44AFF}" type="slidenum">
              <a:rPr lang="es-EC" smtClean="0"/>
              <a:t>29</a:t>
            </a:fld>
            <a:endParaRPr lang="es-EC"/>
          </a:p>
        </p:txBody>
      </p:sp>
    </p:spTree>
    <p:extLst>
      <p:ext uri="{BB962C8B-B14F-4D97-AF65-F5344CB8AC3E}">
        <p14:creationId xmlns:p14="http://schemas.microsoft.com/office/powerpoint/2010/main" val="5822280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457200" lvl="0" indent="-457200">
              <a:buFont typeface="+mj-lt"/>
              <a:buAutoNum type="arabicPeriod" startAt="16"/>
            </a:pPr>
            <a:r>
              <a:rPr lang="es-ES" dirty="0" smtClean="0">
                <a:solidFill>
                  <a:schemeClr val="tx1"/>
                </a:solidFill>
              </a:rPr>
              <a:t>No existe evidencia de haber realizado un ataque controlado a la infraestructura de Tecniseguros, o un Ethical hacking en busca de vulnerabilidades. Esto podría generar el robo o alteración de información confidencial, bloqueo de los servicios y demás inconvenientes que pueden generar graves consecuencias</a:t>
            </a:r>
          </a:p>
          <a:p>
            <a:pPr marL="457200" lvl="0" indent="-457200">
              <a:buFont typeface="+mj-lt"/>
              <a:buAutoNum type="arabicPeriod" startAt="16"/>
            </a:pPr>
            <a:r>
              <a:rPr lang="es-ES" dirty="0" smtClean="0">
                <a:solidFill>
                  <a:schemeClr val="tx1"/>
                </a:solidFill>
              </a:rPr>
              <a:t>No existen mecanismos de control de robo o adulteración de la información de los usuarios y clientes.</a:t>
            </a:r>
          </a:p>
          <a:p>
            <a:pPr marL="457200" lvl="0" indent="-457200">
              <a:buFont typeface="+mj-lt"/>
              <a:buAutoNum type="arabicPeriod" startAt="16"/>
            </a:pPr>
            <a:r>
              <a:rPr lang="es-ES" dirty="0" smtClean="0">
                <a:solidFill>
                  <a:schemeClr val="tx1"/>
                </a:solidFill>
              </a:rPr>
              <a:t>No existe evidencia de la existencia de políticas y procedimientos para el mantenimiento y desarrollo de sistemas en el área de TI de ninguna índole</a:t>
            </a:r>
          </a:p>
          <a:p>
            <a:pPr marL="457200" lvl="0" indent="-457200">
              <a:buFont typeface="+mj-lt"/>
              <a:buAutoNum type="arabicPeriod" startAt="16"/>
            </a:pPr>
            <a:r>
              <a:rPr lang="es-ES" dirty="0" smtClean="0">
                <a:solidFill>
                  <a:schemeClr val="tx1"/>
                </a:solidFill>
              </a:rPr>
              <a:t>Las bitácoras de los sistemas, logs, flujos de red, y demás evidencia que arrojan los sistemas no se concentran en un repositorio único, haciendo que las aplicaciones dependan de especialistas para la interpretación de errores o eventos anormales. No es posible garantizar el análisis forense en base a las bitácoras en caso de ocurrir. No existe personal designado a revisar las bitácoras de los sistemas únicamente se revisan las bitácoras cuando existen inconvenientes.</a:t>
            </a:r>
          </a:p>
          <a:p>
            <a:pPr marL="457200" lvl="0" indent="-457200">
              <a:buFont typeface="+mj-lt"/>
              <a:buAutoNum type="arabicPeriod" startAt="16"/>
            </a:pPr>
            <a:r>
              <a:rPr lang="es-ES" dirty="0" smtClean="0">
                <a:solidFill>
                  <a:schemeClr val="tx1"/>
                </a:solidFill>
              </a:rPr>
              <a:t>La asignación de privilegios está relacionada a perfiles de usuario y no a las identidades de cada persona. Los privilegios se asignan individualmente en cada aplicación, la tarea está a cargo, generalmente, del administrador del sistema. No se observan actividades de conciliación y reconciliación de usuarios en las aplicaciones y recursos informáticos. </a:t>
            </a:r>
          </a:p>
          <a:p>
            <a:endParaRPr lang="es-ES" dirty="0"/>
          </a:p>
        </p:txBody>
      </p:sp>
      <p:sp>
        <p:nvSpPr>
          <p:cNvPr id="4" name="Marcador de número de diapositiva 3"/>
          <p:cNvSpPr>
            <a:spLocks noGrp="1"/>
          </p:cNvSpPr>
          <p:nvPr>
            <p:ph type="sldNum" sz="quarter" idx="10"/>
          </p:nvPr>
        </p:nvSpPr>
        <p:spPr/>
        <p:txBody>
          <a:bodyPr/>
          <a:lstStyle/>
          <a:p>
            <a:fld id="{25656240-AE1D-4508-BE58-5C1884A44AFF}" type="slidenum">
              <a:rPr lang="es-EC" smtClean="0"/>
              <a:t>31</a:t>
            </a:fld>
            <a:endParaRPr lang="es-EC"/>
          </a:p>
        </p:txBody>
      </p:sp>
    </p:spTree>
    <p:extLst>
      <p:ext uri="{BB962C8B-B14F-4D97-AF65-F5344CB8AC3E}">
        <p14:creationId xmlns:p14="http://schemas.microsoft.com/office/powerpoint/2010/main" val="1324453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CC540DD0-3E15-4444-8FA1-B0FB08D942F4}" type="datetimeFigureOut">
              <a:rPr lang="es-EC" smtClean="0"/>
              <a:t>30/05/2014</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39A4EDBC-8125-47AB-84A3-2AD4D5F46233}" type="slidenum">
              <a:rPr lang="es-EC" smtClean="0"/>
              <a:t>‹Nº›</a:t>
            </a:fld>
            <a:endParaRPr lang="es-EC"/>
          </a:p>
        </p:txBody>
      </p:sp>
    </p:spTree>
    <p:extLst>
      <p:ext uri="{BB962C8B-B14F-4D97-AF65-F5344CB8AC3E}">
        <p14:creationId xmlns:p14="http://schemas.microsoft.com/office/powerpoint/2010/main" val="2393978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C540DD0-3E15-4444-8FA1-B0FB08D942F4}" type="datetimeFigureOut">
              <a:rPr lang="es-EC" smtClean="0"/>
              <a:t>30/05/2014</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39A4EDBC-8125-47AB-84A3-2AD4D5F46233}" type="slidenum">
              <a:rPr lang="es-EC" smtClean="0"/>
              <a:t>‹Nº›</a:t>
            </a:fld>
            <a:endParaRPr lang="es-EC"/>
          </a:p>
        </p:txBody>
      </p:sp>
    </p:spTree>
    <p:extLst>
      <p:ext uri="{BB962C8B-B14F-4D97-AF65-F5344CB8AC3E}">
        <p14:creationId xmlns:p14="http://schemas.microsoft.com/office/powerpoint/2010/main" val="1116800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C540DD0-3E15-4444-8FA1-B0FB08D942F4}" type="datetimeFigureOut">
              <a:rPr lang="es-EC" smtClean="0"/>
              <a:t>30/05/2014</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39A4EDBC-8125-47AB-84A3-2AD4D5F46233}" type="slidenum">
              <a:rPr lang="es-EC" smtClean="0"/>
              <a:t>‹Nº›</a:t>
            </a:fld>
            <a:endParaRPr lang="es-EC"/>
          </a:p>
        </p:txBody>
      </p:sp>
    </p:spTree>
    <p:extLst>
      <p:ext uri="{BB962C8B-B14F-4D97-AF65-F5344CB8AC3E}">
        <p14:creationId xmlns:p14="http://schemas.microsoft.com/office/powerpoint/2010/main" val="3850283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C540DD0-3E15-4444-8FA1-B0FB08D942F4}" type="datetimeFigureOut">
              <a:rPr lang="es-EC" smtClean="0"/>
              <a:t>30/05/2014</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39A4EDBC-8125-47AB-84A3-2AD4D5F46233}" type="slidenum">
              <a:rPr lang="es-EC" smtClean="0"/>
              <a:t>‹Nº›</a:t>
            </a:fld>
            <a:endParaRPr lang="es-EC"/>
          </a:p>
        </p:txBody>
      </p:sp>
    </p:spTree>
    <p:extLst>
      <p:ext uri="{BB962C8B-B14F-4D97-AF65-F5344CB8AC3E}">
        <p14:creationId xmlns:p14="http://schemas.microsoft.com/office/powerpoint/2010/main" val="2030400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C540DD0-3E15-4444-8FA1-B0FB08D942F4}" type="datetimeFigureOut">
              <a:rPr lang="es-EC" smtClean="0"/>
              <a:t>30/05/2014</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39A4EDBC-8125-47AB-84A3-2AD4D5F46233}" type="slidenum">
              <a:rPr lang="es-EC" smtClean="0"/>
              <a:t>‹Nº›</a:t>
            </a:fld>
            <a:endParaRPr lang="es-EC"/>
          </a:p>
        </p:txBody>
      </p:sp>
    </p:spTree>
    <p:extLst>
      <p:ext uri="{BB962C8B-B14F-4D97-AF65-F5344CB8AC3E}">
        <p14:creationId xmlns:p14="http://schemas.microsoft.com/office/powerpoint/2010/main" val="1928555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8" name="Date Placeholder 7"/>
          <p:cNvSpPr>
            <a:spLocks noGrp="1"/>
          </p:cNvSpPr>
          <p:nvPr>
            <p:ph type="dt" sz="half" idx="10"/>
          </p:nvPr>
        </p:nvSpPr>
        <p:spPr/>
        <p:txBody>
          <a:bodyPr/>
          <a:lstStyle/>
          <a:p>
            <a:fld id="{CC540DD0-3E15-4444-8FA1-B0FB08D942F4}" type="datetimeFigureOut">
              <a:rPr lang="es-EC" smtClean="0"/>
              <a:t>30/05/2014</a:t>
            </a:fld>
            <a:endParaRPr lang="es-EC"/>
          </a:p>
        </p:txBody>
      </p:sp>
      <p:sp>
        <p:nvSpPr>
          <p:cNvPr id="9" name="Footer Placeholder 8"/>
          <p:cNvSpPr>
            <a:spLocks noGrp="1"/>
          </p:cNvSpPr>
          <p:nvPr>
            <p:ph type="ftr" sz="quarter" idx="11"/>
          </p:nvPr>
        </p:nvSpPr>
        <p:spPr/>
        <p:txBody>
          <a:bodyPr/>
          <a:lstStyle/>
          <a:p>
            <a:endParaRPr lang="es-EC"/>
          </a:p>
        </p:txBody>
      </p:sp>
      <p:sp>
        <p:nvSpPr>
          <p:cNvPr id="10" name="Slide Number Placeholder 9"/>
          <p:cNvSpPr>
            <a:spLocks noGrp="1"/>
          </p:cNvSpPr>
          <p:nvPr>
            <p:ph type="sldNum" sz="quarter" idx="12"/>
          </p:nvPr>
        </p:nvSpPr>
        <p:spPr/>
        <p:txBody>
          <a:bodyPr/>
          <a:lstStyle/>
          <a:p>
            <a:fld id="{39A4EDBC-8125-47AB-84A3-2AD4D5F46233}" type="slidenum">
              <a:rPr lang="es-EC" smtClean="0"/>
              <a:t>‹Nº›</a:t>
            </a:fld>
            <a:endParaRPr lang="es-EC"/>
          </a:p>
        </p:txBody>
      </p:sp>
    </p:spTree>
    <p:extLst>
      <p:ext uri="{BB962C8B-B14F-4D97-AF65-F5344CB8AC3E}">
        <p14:creationId xmlns:p14="http://schemas.microsoft.com/office/powerpoint/2010/main" val="3695846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2" name="Date Placeholder 1"/>
          <p:cNvSpPr>
            <a:spLocks noGrp="1"/>
          </p:cNvSpPr>
          <p:nvPr>
            <p:ph type="dt" sz="half" idx="10"/>
          </p:nvPr>
        </p:nvSpPr>
        <p:spPr/>
        <p:txBody>
          <a:bodyPr/>
          <a:lstStyle/>
          <a:p>
            <a:fld id="{CC540DD0-3E15-4444-8FA1-B0FB08D942F4}" type="datetimeFigureOut">
              <a:rPr lang="es-EC" smtClean="0"/>
              <a:t>30/05/2014</a:t>
            </a:fld>
            <a:endParaRPr lang="es-EC"/>
          </a:p>
        </p:txBody>
      </p:sp>
      <p:sp>
        <p:nvSpPr>
          <p:cNvPr id="11" name="Footer Placeholder 10"/>
          <p:cNvSpPr>
            <a:spLocks noGrp="1"/>
          </p:cNvSpPr>
          <p:nvPr>
            <p:ph type="ftr" sz="quarter" idx="11"/>
          </p:nvPr>
        </p:nvSpPr>
        <p:spPr/>
        <p:txBody>
          <a:bodyPr/>
          <a:lstStyle/>
          <a:p>
            <a:endParaRPr lang="es-EC"/>
          </a:p>
        </p:txBody>
      </p:sp>
      <p:sp>
        <p:nvSpPr>
          <p:cNvPr id="12" name="Slide Number Placeholder 11"/>
          <p:cNvSpPr>
            <a:spLocks noGrp="1"/>
          </p:cNvSpPr>
          <p:nvPr>
            <p:ph type="sldNum" sz="quarter" idx="12"/>
          </p:nvPr>
        </p:nvSpPr>
        <p:spPr/>
        <p:txBody>
          <a:bodyPr/>
          <a:lstStyle/>
          <a:p>
            <a:fld id="{39A4EDBC-8125-47AB-84A3-2AD4D5F46233}" type="slidenum">
              <a:rPr lang="es-EC" smtClean="0"/>
              <a:t>‹Nº›</a:t>
            </a:fld>
            <a:endParaRPr lang="es-EC"/>
          </a:p>
        </p:txBody>
      </p:sp>
    </p:spTree>
    <p:extLst>
      <p:ext uri="{BB962C8B-B14F-4D97-AF65-F5344CB8AC3E}">
        <p14:creationId xmlns:p14="http://schemas.microsoft.com/office/powerpoint/2010/main" val="896101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smtClean="0"/>
              <a:t>Haga clic para modificar el estilo de título del patrón</a:t>
            </a:r>
            <a:endParaRPr lang="en-US" dirty="0"/>
          </a:p>
        </p:txBody>
      </p:sp>
      <p:sp>
        <p:nvSpPr>
          <p:cNvPr id="2" name="Date Placeholder 1"/>
          <p:cNvSpPr>
            <a:spLocks noGrp="1"/>
          </p:cNvSpPr>
          <p:nvPr>
            <p:ph type="dt" sz="half" idx="10"/>
          </p:nvPr>
        </p:nvSpPr>
        <p:spPr/>
        <p:txBody>
          <a:bodyPr/>
          <a:lstStyle/>
          <a:p>
            <a:fld id="{CC540DD0-3E15-4444-8FA1-B0FB08D942F4}" type="datetimeFigureOut">
              <a:rPr lang="es-EC" smtClean="0"/>
              <a:t>30/05/2014</a:t>
            </a:fld>
            <a:endParaRPr lang="es-EC"/>
          </a:p>
        </p:txBody>
      </p:sp>
      <p:sp>
        <p:nvSpPr>
          <p:cNvPr id="7" name="Footer Placeholder 6"/>
          <p:cNvSpPr>
            <a:spLocks noGrp="1"/>
          </p:cNvSpPr>
          <p:nvPr>
            <p:ph type="ftr" sz="quarter" idx="11"/>
          </p:nvPr>
        </p:nvSpPr>
        <p:spPr/>
        <p:txBody>
          <a:bodyPr/>
          <a:lstStyle/>
          <a:p>
            <a:endParaRPr lang="es-EC"/>
          </a:p>
        </p:txBody>
      </p:sp>
      <p:sp>
        <p:nvSpPr>
          <p:cNvPr id="8" name="Slide Number Placeholder 7"/>
          <p:cNvSpPr>
            <a:spLocks noGrp="1"/>
          </p:cNvSpPr>
          <p:nvPr>
            <p:ph type="sldNum" sz="quarter" idx="12"/>
          </p:nvPr>
        </p:nvSpPr>
        <p:spPr/>
        <p:txBody>
          <a:bodyPr/>
          <a:lstStyle/>
          <a:p>
            <a:fld id="{39A4EDBC-8125-47AB-84A3-2AD4D5F46233}" type="slidenum">
              <a:rPr lang="es-EC" smtClean="0"/>
              <a:t>‹Nº›</a:t>
            </a:fld>
            <a:endParaRPr lang="es-EC"/>
          </a:p>
        </p:txBody>
      </p:sp>
    </p:spTree>
    <p:extLst>
      <p:ext uri="{BB962C8B-B14F-4D97-AF65-F5344CB8AC3E}">
        <p14:creationId xmlns:p14="http://schemas.microsoft.com/office/powerpoint/2010/main" val="1768779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C540DD0-3E15-4444-8FA1-B0FB08D942F4}" type="datetimeFigureOut">
              <a:rPr lang="es-EC" smtClean="0"/>
              <a:t>30/05/2014</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39A4EDBC-8125-47AB-84A3-2AD4D5F46233}" type="slidenum">
              <a:rPr lang="es-EC" smtClean="0"/>
              <a:t>‹Nº›</a:t>
            </a:fld>
            <a:endParaRPr lang="es-EC"/>
          </a:p>
        </p:txBody>
      </p:sp>
    </p:spTree>
    <p:extLst>
      <p:ext uri="{BB962C8B-B14F-4D97-AF65-F5344CB8AC3E}">
        <p14:creationId xmlns:p14="http://schemas.microsoft.com/office/powerpoint/2010/main" val="3744215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CC540DD0-3E15-4444-8FA1-B0FB08D942F4}" type="datetimeFigureOut">
              <a:rPr lang="es-EC" smtClean="0"/>
              <a:t>30/05/2014</a:t>
            </a:fld>
            <a:endParaRPr lang="es-EC"/>
          </a:p>
        </p:txBody>
      </p:sp>
      <p:sp>
        <p:nvSpPr>
          <p:cNvPr id="9" name="Footer Placeholder 8"/>
          <p:cNvSpPr>
            <a:spLocks noGrp="1"/>
          </p:cNvSpPr>
          <p:nvPr>
            <p:ph type="ftr" sz="quarter" idx="11"/>
          </p:nvPr>
        </p:nvSpPr>
        <p:spPr/>
        <p:txBody>
          <a:bodyPr/>
          <a:lstStyle/>
          <a:p>
            <a:endParaRPr lang="es-EC"/>
          </a:p>
        </p:txBody>
      </p:sp>
      <p:sp>
        <p:nvSpPr>
          <p:cNvPr id="10" name="Slide Number Placeholder 9"/>
          <p:cNvSpPr>
            <a:spLocks noGrp="1"/>
          </p:cNvSpPr>
          <p:nvPr>
            <p:ph type="sldNum" sz="quarter" idx="12"/>
          </p:nvPr>
        </p:nvSpPr>
        <p:spPr/>
        <p:txBody>
          <a:bodyPr/>
          <a:lstStyle/>
          <a:p>
            <a:fld id="{39A4EDBC-8125-47AB-84A3-2AD4D5F46233}" type="slidenum">
              <a:rPr lang="es-EC" smtClean="0"/>
              <a:t>‹Nº›</a:t>
            </a:fld>
            <a:endParaRPr lang="es-EC"/>
          </a:p>
        </p:txBody>
      </p:sp>
    </p:spTree>
    <p:extLst>
      <p:ext uri="{BB962C8B-B14F-4D97-AF65-F5344CB8AC3E}">
        <p14:creationId xmlns:p14="http://schemas.microsoft.com/office/powerpoint/2010/main" val="3468552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CC540DD0-3E15-4444-8FA1-B0FB08D942F4}" type="datetimeFigureOut">
              <a:rPr lang="es-EC" smtClean="0"/>
              <a:t>30/05/2014</a:t>
            </a:fld>
            <a:endParaRPr lang="es-EC"/>
          </a:p>
        </p:txBody>
      </p:sp>
      <p:sp>
        <p:nvSpPr>
          <p:cNvPr id="9" name="Footer Placeholder 8"/>
          <p:cNvSpPr>
            <a:spLocks noGrp="1"/>
          </p:cNvSpPr>
          <p:nvPr>
            <p:ph type="ftr" sz="quarter" idx="11"/>
          </p:nvPr>
        </p:nvSpPr>
        <p:spPr>
          <a:xfrm>
            <a:off x="2624326" y="6356351"/>
            <a:ext cx="4433638" cy="365125"/>
          </a:xfrm>
        </p:spPr>
        <p:txBody>
          <a:bodyPr/>
          <a:lstStyle/>
          <a:p>
            <a:endParaRPr lang="es-EC"/>
          </a:p>
        </p:txBody>
      </p:sp>
      <p:sp>
        <p:nvSpPr>
          <p:cNvPr id="10" name="Slide Number Placeholder 9"/>
          <p:cNvSpPr>
            <a:spLocks noGrp="1"/>
          </p:cNvSpPr>
          <p:nvPr>
            <p:ph type="sldNum" sz="quarter" idx="12"/>
          </p:nvPr>
        </p:nvSpPr>
        <p:spPr/>
        <p:txBody>
          <a:bodyPr/>
          <a:lstStyle/>
          <a:p>
            <a:fld id="{39A4EDBC-8125-47AB-84A3-2AD4D5F46233}" type="slidenum">
              <a:rPr lang="es-EC" smtClean="0"/>
              <a:t>‹Nº›</a:t>
            </a:fld>
            <a:endParaRPr lang="es-EC"/>
          </a:p>
        </p:txBody>
      </p:sp>
    </p:spTree>
    <p:extLst>
      <p:ext uri="{BB962C8B-B14F-4D97-AF65-F5344CB8AC3E}">
        <p14:creationId xmlns:p14="http://schemas.microsoft.com/office/powerpoint/2010/main" val="527541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CC540DD0-3E15-4444-8FA1-B0FB08D942F4}" type="datetimeFigureOut">
              <a:rPr lang="es-EC" smtClean="0"/>
              <a:t>30/05/2014</a:t>
            </a:fld>
            <a:endParaRPr lang="es-EC"/>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endParaRPr lang="es-EC"/>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fld id="{39A4EDBC-8125-47AB-84A3-2AD4D5F46233}" type="slidenum">
              <a:rPr lang="es-EC" smtClean="0"/>
              <a:t>‹Nº›</a:t>
            </a:fld>
            <a:endParaRPr lang="es-EC"/>
          </a:p>
        </p:txBody>
      </p:sp>
    </p:spTree>
    <p:extLst>
      <p:ext uri="{BB962C8B-B14F-4D97-AF65-F5344CB8AC3E}">
        <p14:creationId xmlns:p14="http://schemas.microsoft.com/office/powerpoint/2010/main" val="20660466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4.png"/></Relationships>
</file>

<file path=ppt/slides/_rels/slide14.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3.png"/><Relationship Id="rId3" Type="http://schemas.openxmlformats.org/officeDocument/2006/relationships/image" Target="../media/image3.jpeg"/><Relationship Id="rId7" Type="http://schemas.openxmlformats.org/officeDocument/2006/relationships/image" Target="../media/image7.png"/><Relationship Id="rId12" Type="http://schemas.openxmlformats.org/officeDocument/2006/relationships/image" Target="../media/image12.jpeg"/><Relationship Id="rId2" Type="http://schemas.openxmlformats.org/officeDocument/2006/relationships/notesSlide" Target="../notesSlides/notesSlide1.xml"/><Relationship Id="rId16"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jpeg"/><Relationship Id="rId15" Type="http://schemas.openxmlformats.org/officeDocument/2006/relationships/image" Target="../media/image1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273968" y="1459098"/>
            <a:ext cx="6400800" cy="5715000"/>
          </a:xfrm>
        </p:spPr>
        <p:txBody>
          <a:bodyPr>
            <a:normAutofit/>
          </a:bodyPr>
          <a:lstStyle/>
          <a:p>
            <a:r>
              <a:rPr lang="es-ES" sz="3200" dirty="0" smtClean="0">
                <a:solidFill>
                  <a:schemeClr val="bg1"/>
                </a:solidFill>
              </a:rPr>
              <a:t>Auditoría </a:t>
            </a:r>
            <a:r>
              <a:rPr lang="es-ES" sz="3200" dirty="0">
                <a:solidFill>
                  <a:schemeClr val="bg1"/>
                </a:solidFill>
              </a:rPr>
              <a:t>Informática Basada En Riesgos de TECNISEGUROS S.A</a:t>
            </a:r>
            <a:r>
              <a:rPr lang="es-ES" sz="3200" dirty="0" smtClean="0">
                <a:solidFill>
                  <a:schemeClr val="bg1"/>
                </a:solidFill>
              </a:rPr>
              <a:t>.</a:t>
            </a:r>
          </a:p>
          <a:p>
            <a:r>
              <a:rPr lang="es-EC" dirty="0" smtClean="0">
                <a:solidFill>
                  <a:schemeClr val="bg1"/>
                </a:solidFill>
              </a:rPr>
              <a:t>Maestría en Evaluación y Auditoria de Sistemas III Promoción</a:t>
            </a:r>
          </a:p>
          <a:p>
            <a:endParaRPr lang="es-ES" dirty="0" smtClean="0">
              <a:solidFill>
                <a:schemeClr val="bg1"/>
              </a:solidFill>
            </a:endParaRPr>
          </a:p>
          <a:p>
            <a:r>
              <a:rPr lang="es-ES" dirty="0" smtClean="0">
                <a:solidFill>
                  <a:schemeClr val="bg1"/>
                </a:solidFill>
              </a:rPr>
              <a:t>Ing</a:t>
            </a:r>
            <a:r>
              <a:rPr lang="es-ES" dirty="0">
                <a:solidFill>
                  <a:schemeClr val="bg1"/>
                </a:solidFill>
              </a:rPr>
              <a:t>. Julio César Calderón Carrasco.</a:t>
            </a:r>
            <a:endParaRPr lang="en-US" dirty="0">
              <a:solidFill>
                <a:schemeClr val="bg1"/>
              </a:solidFill>
            </a:endParaRPr>
          </a:p>
          <a:p>
            <a:r>
              <a:rPr lang="es-ES" dirty="0">
                <a:solidFill>
                  <a:schemeClr val="bg1"/>
                </a:solidFill>
              </a:rPr>
              <a:t>Ing. David Adolfo Ocaña Aldaz</a:t>
            </a:r>
            <a:r>
              <a:rPr lang="es-ES" dirty="0" smtClean="0">
                <a:solidFill>
                  <a:schemeClr val="bg1"/>
                </a:solidFill>
              </a:rPr>
              <a:t>.</a:t>
            </a:r>
          </a:p>
          <a:p>
            <a:endParaRPr lang="es-ES" dirty="0" smtClean="0">
              <a:solidFill>
                <a:schemeClr val="bg1"/>
              </a:solidFill>
            </a:endParaRPr>
          </a:p>
          <a:p>
            <a:r>
              <a:rPr lang="es-ES" dirty="0">
                <a:solidFill>
                  <a:schemeClr val="bg1"/>
                </a:solidFill>
              </a:rPr>
              <a:t>Eco. Gabriel E. </a:t>
            </a:r>
            <a:r>
              <a:rPr lang="es-ES" dirty="0" err="1">
                <a:solidFill>
                  <a:schemeClr val="bg1"/>
                </a:solidFill>
              </a:rPr>
              <a:t>Chiriboga</a:t>
            </a:r>
            <a:r>
              <a:rPr lang="es-ES" dirty="0">
                <a:solidFill>
                  <a:schemeClr val="bg1"/>
                </a:solidFill>
              </a:rPr>
              <a:t> B. </a:t>
            </a:r>
            <a:r>
              <a:rPr lang="es-ES" dirty="0" err="1">
                <a:solidFill>
                  <a:schemeClr val="bg1"/>
                </a:solidFill>
              </a:rPr>
              <a:t>Msi</a:t>
            </a:r>
            <a:endParaRPr lang="es-ES" dirty="0">
              <a:solidFill>
                <a:schemeClr val="bg1"/>
              </a:solidFill>
            </a:endParaRPr>
          </a:p>
          <a:p>
            <a:endParaRPr lang="es-ES" dirty="0" smtClean="0">
              <a:solidFill>
                <a:schemeClr val="bg1"/>
              </a:solidFill>
            </a:endParaRPr>
          </a:p>
          <a:p>
            <a:r>
              <a:rPr lang="es-ES" dirty="0" smtClean="0">
                <a:solidFill>
                  <a:schemeClr val="bg1"/>
                </a:solidFill>
              </a:rPr>
              <a:t>SANGOLQUÍ</a:t>
            </a:r>
            <a:r>
              <a:rPr lang="es-ES" dirty="0">
                <a:solidFill>
                  <a:schemeClr val="bg1"/>
                </a:solidFill>
              </a:rPr>
              <a:t>, </a:t>
            </a:r>
            <a:r>
              <a:rPr lang="es-ES" dirty="0" smtClean="0">
                <a:solidFill>
                  <a:schemeClr val="bg1"/>
                </a:solidFill>
              </a:rPr>
              <a:t>Mayo 2014</a:t>
            </a:r>
            <a:endParaRPr lang="en-US" dirty="0">
              <a:solidFill>
                <a:schemeClr val="bg1"/>
              </a:solidFill>
            </a:endParaRPr>
          </a:p>
          <a:p>
            <a:endParaRPr lang="en-US" dirty="0"/>
          </a:p>
          <a:p>
            <a:endParaRPr lang="es-EC" dirty="0"/>
          </a:p>
        </p:txBody>
      </p:sp>
      <p:pic>
        <p:nvPicPr>
          <p:cNvPr id="4" name="Imagen 8"/>
          <p:cNvPicPr/>
          <p:nvPr/>
        </p:nvPicPr>
        <p:blipFill>
          <a:blip r:embed="rId2">
            <a:extLst>
              <a:ext uri="{28A0092B-C50C-407E-A947-70E740481C1C}">
                <a14:useLocalDpi xmlns:a14="http://schemas.microsoft.com/office/drawing/2010/main" val="0"/>
              </a:ext>
            </a:extLst>
          </a:blip>
          <a:srcRect/>
          <a:stretch>
            <a:fillRect/>
          </a:stretch>
        </p:blipFill>
        <p:spPr bwMode="auto">
          <a:xfrm>
            <a:off x="21609" y="92610"/>
            <a:ext cx="5210493" cy="1394195"/>
          </a:xfrm>
          <a:prstGeom prst="rect">
            <a:avLst/>
          </a:prstGeom>
          <a:noFill/>
          <a:ln>
            <a:noFill/>
          </a:ln>
        </p:spPr>
      </p:pic>
      <p:pic>
        <p:nvPicPr>
          <p:cNvPr id="5"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l="17556"/>
          <a:stretch/>
        </p:blipFill>
        <p:spPr bwMode="auto">
          <a:xfrm>
            <a:off x="5207819" y="184851"/>
            <a:ext cx="3936181" cy="11820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61424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0"/>
                                        <p:tgtEl>
                                          <p:spTgt spid="4"/>
                                        </p:tgtEl>
                                      </p:cBhvr>
                                    </p:animEffect>
                                    <p:anim calcmode="lin" valueType="num">
                                      <p:cBhvr>
                                        <p:cTn id="8" dur="3000" fill="hold"/>
                                        <p:tgtEl>
                                          <p:spTgt spid="4"/>
                                        </p:tgtEl>
                                        <p:attrNameLst>
                                          <p:attrName>ppt_x</p:attrName>
                                        </p:attrNameLst>
                                      </p:cBhvr>
                                      <p:tavLst>
                                        <p:tav tm="0">
                                          <p:val>
                                            <p:strVal val="#ppt_x"/>
                                          </p:val>
                                        </p:tav>
                                        <p:tav tm="100000">
                                          <p:val>
                                            <p:strVal val="#ppt_x"/>
                                          </p:val>
                                        </p:tav>
                                      </p:tavLst>
                                    </p:anim>
                                    <p:anim calcmode="lin" valueType="num">
                                      <p:cBhvr>
                                        <p:cTn id="9" dur="3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Metodología de investigación</a:t>
            </a:r>
            <a:endParaRPr lang="es-EC"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1509712"/>
            <a:ext cx="5995987" cy="38369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74733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Metodología de investigación</a:t>
            </a:r>
            <a:endParaRPr lang="es-EC" dirty="0"/>
          </a:p>
        </p:txBody>
      </p:sp>
      <p:pic>
        <p:nvPicPr>
          <p:cNvPr id="20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1509712"/>
            <a:ext cx="5995987" cy="38369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52606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Metodología de investigación</a:t>
            </a:r>
            <a:endParaRPr lang="es-EC" dirty="0"/>
          </a:p>
        </p:txBody>
      </p:sp>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914400"/>
            <a:ext cx="5995987" cy="39385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67001" y="4953000"/>
            <a:ext cx="2033270"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7675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Metodología de investigación</a:t>
            </a:r>
            <a:endParaRPr lang="es-EC"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3321050"/>
            <a:ext cx="2762250" cy="933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67136" y="289288"/>
            <a:ext cx="3905250" cy="29271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05199" y="5105400"/>
            <a:ext cx="4167187" cy="1168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88792" y="4254500"/>
            <a:ext cx="749300" cy="850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44335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Metodología de investigación</a:t>
            </a:r>
            <a:endParaRPr lang="es-EC"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1239982"/>
            <a:ext cx="5995987" cy="38369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7675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Metodología de investigación</a:t>
            </a:r>
            <a:endParaRPr lang="es-EC"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1691" y="1446572"/>
            <a:ext cx="5995987" cy="38369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7675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Metodología de investigación</a:t>
            </a:r>
            <a:endParaRPr lang="es-EC"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295400"/>
            <a:ext cx="5995987" cy="38369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47975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Metodología de investigación</a:t>
            </a:r>
            <a:endParaRPr lang="es-EC"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509713"/>
            <a:ext cx="5995987" cy="38369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37500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Metodología de investigación</a:t>
            </a:r>
            <a:endParaRPr lang="es-EC"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1600200"/>
            <a:ext cx="4205287" cy="38369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46476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Metodología de análisis</a:t>
            </a:r>
            <a:endParaRPr lang="es-EC" dirty="0"/>
          </a:p>
        </p:txBody>
      </p:sp>
      <p:graphicFrame>
        <p:nvGraphicFramePr>
          <p:cNvPr id="3" name="Tabla 2"/>
          <p:cNvGraphicFramePr>
            <a:graphicFrameLocks noGrp="1"/>
          </p:cNvGraphicFramePr>
          <p:nvPr>
            <p:extLst>
              <p:ext uri="{D42A27DB-BD31-4B8C-83A1-F6EECF244321}">
                <p14:modId xmlns:p14="http://schemas.microsoft.com/office/powerpoint/2010/main" val="1031958357"/>
              </p:ext>
            </p:extLst>
          </p:nvPr>
        </p:nvGraphicFramePr>
        <p:xfrm>
          <a:off x="4038600" y="1066800"/>
          <a:ext cx="3581400" cy="2362200"/>
        </p:xfrm>
        <a:graphic>
          <a:graphicData uri="http://schemas.openxmlformats.org/drawingml/2006/table">
            <a:tbl>
              <a:tblPr firstRow="1" firstCol="1" bandRow="1">
                <a:tableStyleId>{5C22544A-7EE6-4342-B048-85BDC9FD1C3A}</a:tableStyleId>
              </a:tblPr>
              <a:tblGrid>
                <a:gridCol w="1307990"/>
                <a:gridCol w="2273410"/>
              </a:tblGrid>
              <a:tr h="403302">
                <a:tc gridSpan="2">
                  <a:txBody>
                    <a:bodyPr/>
                    <a:lstStyle/>
                    <a:p>
                      <a:pPr algn="ctr">
                        <a:lnSpc>
                          <a:spcPct val="107000"/>
                        </a:lnSpc>
                        <a:spcAft>
                          <a:spcPts val="0"/>
                        </a:spcAft>
                      </a:pPr>
                      <a:r>
                        <a:rPr lang="es-ES" sz="2000" dirty="0">
                          <a:effectLst/>
                        </a:rPr>
                        <a:t>Impacto</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es-ES"/>
                    </a:p>
                  </a:txBody>
                  <a:tcPr/>
                </a:tc>
              </a:tr>
              <a:tr h="384098">
                <a:tc>
                  <a:txBody>
                    <a:bodyPr/>
                    <a:lstStyle/>
                    <a:p>
                      <a:pPr algn="ctr">
                        <a:lnSpc>
                          <a:spcPct val="107000"/>
                        </a:lnSpc>
                        <a:spcAft>
                          <a:spcPts val="0"/>
                        </a:spcAft>
                      </a:pPr>
                      <a:r>
                        <a:rPr lang="es-ES" sz="2000">
                          <a:effectLst/>
                        </a:rPr>
                        <a:t>5</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ES" sz="2000" dirty="0">
                          <a:effectLst/>
                        </a:rPr>
                        <a:t>Alto</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rgbClr val="FF0000"/>
                    </a:solidFill>
                  </a:tcPr>
                </a:tc>
              </a:tr>
              <a:tr h="384098">
                <a:tc>
                  <a:txBody>
                    <a:bodyPr/>
                    <a:lstStyle/>
                    <a:p>
                      <a:pPr algn="ctr">
                        <a:lnSpc>
                          <a:spcPct val="107000"/>
                        </a:lnSpc>
                        <a:spcAft>
                          <a:spcPts val="0"/>
                        </a:spcAft>
                      </a:pPr>
                      <a:r>
                        <a:rPr lang="es-ES" sz="2000">
                          <a:effectLst/>
                        </a:rPr>
                        <a:t>4</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ES" sz="2000" dirty="0">
                          <a:effectLst/>
                        </a:rPr>
                        <a:t>Crítico</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rgbClr val="FFFF00"/>
                    </a:solidFill>
                  </a:tcPr>
                </a:tc>
              </a:tr>
              <a:tr h="384098">
                <a:tc>
                  <a:txBody>
                    <a:bodyPr/>
                    <a:lstStyle/>
                    <a:p>
                      <a:pPr algn="ctr">
                        <a:lnSpc>
                          <a:spcPct val="107000"/>
                        </a:lnSpc>
                        <a:spcAft>
                          <a:spcPts val="0"/>
                        </a:spcAft>
                      </a:pPr>
                      <a:r>
                        <a:rPr lang="es-ES" sz="2000">
                          <a:effectLst/>
                        </a:rPr>
                        <a:t>3</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ES" sz="2000" dirty="0">
                          <a:effectLst/>
                        </a:rPr>
                        <a:t>Requiere Atención</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rgbClr val="FFFF00"/>
                    </a:solidFill>
                  </a:tcPr>
                </a:tc>
              </a:tr>
              <a:tr h="403302">
                <a:tc>
                  <a:txBody>
                    <a:bodyPr/>
                    <a:lstStyle/>
                    <a:p>
                      <a:pPr algn="ctr">
                        <a:lnSpc>
                          <a:spcPct val="107000"/>
                        </a:lnSpc>
                        <a:spcAft>
                          <a:spcPts val="0"/>
                        </a:spcAft>
                      </a:pPr>
                      <a:r>
                        <a:rPr lang="es-ES" sz="2000">
                          <a:effectLst/>
                        </a:rPr>
                        <a:t>2</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ES" sz="2000" dirty="0">
                          <a:effectLst/>
                        </a:rPr>
                        <a:t>Manejable</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rgbClr val="FFFF00"/>
                    </a:solidFill>
                  </a:tcPr>
                </a:tc>
              </a:tr>
              <a:tr h="403302">
                <a:tc>
                  <a:txBody>
                    <a:bodyPr/>
                    <a:lstStyle/>
                    <a:p>
                      <a:pPr algn="ctr">
                        <a:lnSpc>
                          <a:spcPct val="107000"/>
                        </a:lnSpc>
                        <a:spcAft>
                          <a:spcPts val="0"/>
                        </a:spcAft>
                      </a:pPr>
                      <a:r>
                        <a:rPr lang="es-ES" sz="2000">
                          <a:effectLst/>
                        </a:rPr>
                        <a:t>1</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ES" sz="2000" dirty="0">
                          <a:effectLst/>
                        </a:rPr>
                        <a:t>Nulo (Sin Riesgos )</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rgbClr val="00FF00"/>
                    </a:solidFill>
                  </a:tcPr>
                </a:tc>
              </a:tr>
            </a:tbl>
          </a:graphicData>
        </a:graphic>
      </p:graphicFrame>
      <p:graphicFrame>
        <p:nvGraphicFramePr>
          <p:cNvPr id="7" name="Marcador de contenido 6"/>
          <p:cNvGraphicFramePr>
            <a:graphicFrameLocks noGrp="1"/>
          </p:cNvGraphicFramePr>
          <p:nvPr>
            <p:ph idx="1"/>
            <p:extLst>
              <p:ext uri="{D42A27DB-BD31-4B8C-83A1-F6EECF244321}">
                <p14:modId xmlns:p14="http://schemas.microsoft.com/office/powerpoint/2010/main" val="1916113936"/>
              </p:ext>
            </p:extLst>
          </p:nvPr>
        </p:nvGraphicFramePr>
        <p:xfrm>
          <a:off x="4038600" y="3657602"/>
          <a:ext cx="3581400" cy="2285999"/>
        </p:xfrm>
        <a:graphic>
          <a:graphicData uri="http://schemas.openxmlformats.org/drawingml/2006/table">
            <a:tbl>
              <a:tblPr firstRow="1" firstCol="1" bandRow="1">
                <a:tableStyleId>{5C22544A-7EE6-4342-B048-85BDC9FD1C3A}</a:tableStyleId>
              </a:tblPr>
              <a:tblGrid>
                <a:gridCol w="1295400"/>
                <a:gridCol w="2286000"/>
              </a:tblGrid>
              <a:tr h="470647">
                <a:tc gridSpan="2">
                  <a:txBody>
                    <a:bodyPr/>
                    <a:lstStyle/>
                    <a:p>
                      <a:pPr algn="ctr">
                        <a:lnSpc>
                          <a:spcPct val="107000"/>
                        </a:lnSpc>
                        <a:spcAft>
                          <a:spcPts val="0"/>
                        </a:spcAft>
                      </a:pPr>
                      <a:r>
                        <a:rPr lang="es-ES" sz="2000" dirty="0">
                          <a:effectLst/>
                        </a:rPr>
                        <a:t>Probabilidad</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es-ES"/>
                    </a:p>
                  </a:txBody>
                  <a:tcPr/>
                </a:tc>
              </a:tr>
              <a:tr h="448235">
                <a:tc>
                  <a:txBody>
                    <a:bodyPr/>
                    <a:lstStyle/>
                    <a:p>
                      <a:pPr algn="ctr">
                        <a:lnSpc>
                          <a:spcPct val="107000"/>
                        </a:lnSpc>
                        <a:spcAft>
                          <a:spcPts val="0"/>
                        </a:spcAft>
                      </a:pPr>
                      <a:r>
                        <a:rPr lang="es-ES" sz="1000">
                          <a:effectLst/>
                        </a:rPr>
                        <a:t>1</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ES" sz="2000" dirty="0">
                          <a:effectLst/>
                        </a:rPr>
                        <a:t>Baja</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rgbClr val="00FF00"/>
                    </a:solidFill>
                  </a:tcPr>
                </a:tc>
              </a:tr>
              <a:tr h="448235">
                <a:tc>
                  <a:txBody>
                    <a:bodyPr/>
                    <a:lstStyle/>
                    <a:p>
                      <a:pPr algn="ctr">
                        <a:lnSpc>
                          <a:spcPct val="107000"/>
                        </a:lnSpc>
                        <a:spcAft>
                          <a:spcPts val="0"/>
                        </a:spcAft>
                      </a:pPr>
                      <a:r>
                        <a:rPr lang="es-ES" sz="1000">
                          <a:effectLst/>
                        </a:rPr>
                        <a:t>2</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ES" sz="2000" dirty="0">
                          <a:effectLst/>
                        </a:rPr>
                        <a:t>Media Baja</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rgbClr val="FFFF00"/>
                    </a:solidFill>
                  </a:tcPr>
                </a:tc>
              </a:tr>
              <a:tr h="448235">
                <a:tc>
                  <a:txBody>
                    <a:bodyPr/>
                    <a:lstStyle/>
                    <a:p>
                      <a:pPr algn="ctr">
                        <a:lnSpc>
                          <a:spcPct val="107000"/>
                        </a:lnSpc>
                        <a:spcAft>
                          <a:spcPts val="0"/>
                        </a:spcAft>
                      </a:pPr>
                      <a:r>
                        <a:rPr lang="es-ES" sz="1000">
                          <a:effectLst/>
                        </a:rPr>
                        <a:t>3</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ES" sz="2000" dirty="0">
                          <a:effectLst/>
                        </a:rPr>
                        <a:t>Media Alta</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rgbClr val="FFFF00"/>
                    </a:solidFill>
                  </a:tcPr>
                </a:tc>
              </a:tr>
              <a:tr h="470647">
                <a:tc>
                  <a:txBody>
                    <a:bodyPr/>
                    <a:lstStyle/>
                    <a:p>
                      <a:pPr algn="ctr">
                        <a:lnSpc>
                          <a:spcPct val="107000"/>
                        </a:lnSpc>
                        <a:spcAft>
                          <a:spcPts val="0"/>
                        </a:spcAft>
                      </a:pPr>
                      <a:r>
                        <a:rPr lang="es-ES" sz="1000">
                          <a:effectLst/>
                        </a:rPr>
                        <a:t>4</a:t>
                      </a:r>
                      <a:endParaRPr lang="es-ES"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es-ES" sz="2000" dirty="0">
                          <a:effectLst/>
                        </a:rPr>
                        <a:t>Alta</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rgbClr val="FF0000"/>
                    </a:solidFill>
                  </a:tcPr>
                </a:tc>
              </a:tr>
            </a:tbl>
          </a:graphicData>
        </a:graphic>
      </p:graphicFrame>
    </p:spTree>
    <p:extLst>
      <p:ext uri="{BB962C8B-B14F-4D97-AF65-F5344CB8AC3E}">
        <p14:creationId xmlns:p14="http://schemas.microsoft.com/office/powerpoint/2010/main" val="3548089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Picture 22" descr="http://t0.gstatic.com/images?q=tbn:ANd9GcRJ44sVoEsjAQYyn3BVqaU2CF5YPbI68gvJUoxA-R1-ijtj38ZdiIGXzlh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7097" y="4136473"/>
            <a:ext cx="978476" cy="732913"/>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title"/>
          </p:nvPr>
        </p:nvSpPr>
        <p:spPr>
          <a:xfrm>
            <a:off x="-1" y="764228"/>
            <a:ext cx="2590801" cy="1064572"/>
          </a:xfrm>
        </p:spPr>
        <p:txBody>
          <a:bodyPr>
            <a:normAutofit/>
          </a:bodyPr>
          <a:lstStyle/>
          <a:p>
            <a:pPr algn="ctr"/>
            <a:r>
              <a:rPr lang="es-EC" sz="3200" dirty="0" smtClean="0"/>
              <a:t>Planteamiento del Problema</a:t>
            </a:r>
            <a:endParaRPr lang="es-EC" sz="3200" dirty="0"/>
          </a:p>
        </p:txBody>
      </p:sp>
      <p:sp>
        <p:nvSpPr>
          <p:cNvPr id="6" name="5 Rectángulo"/>
          <p:cNvSpPr/>
          <p:nvPr/>
        </p:nvSpPr>
        <p:spPr>
          <a:xfrm>
            <a:off x="4204855" y="-76200"/>
            <a:ext cx="2500745" cy="461665"/>
          </a:xfrm>
          <a:prstGeom prst="rect">
            <a:avLst/>
          </a:prstGeom>
          <a:noFill/>
        </p:spPr>
        <p:txBody>
          <a:bodyPr wrap="square" lIns="91440" tIns="45720" rIns="91440" bIns="45720">
            <a:spAutoFit/>
          </a:bodyPr>
          <a:lstStyle/>
          <a:p>
            <a:pPr algn="ctr"/>
            <a:r>
              <a:rPr lang="es-ES" sz="24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Procesos</a:t>
            </a:r>
            <a:endParaRPr lang="es-ES" sz="24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9" name="8 Flecha abajo"/>
          <p:cNvSpPr/>
          <p:nvPr/>
        </p:nvSpPr>
        <p:spPr>
          <a:xfrm>
            <a:off x="5791200" y="381000"/>
            <a:ext cx="9144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0" name="9 Flecha abajo"/>
          <p:cNvSpPr/>
          <p:nvPr/>
        </p:nvSpPr>
        <p:spPr>
          <a:xfrm>
            <a:off x="6705600" y="381000"/>
            <a:ext cx="9144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1" name="10 Flecha abajo"/>
          <p:cNvSpPr/>
          <p:nvPr/>
        </p:nvSpPr>
        <p:spPr>
          <a:xfrm>
            <a:off x="7696200" y="381000"/>
            <a:ext cx="9144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cxnSp>
        <p:nvCxnSpPr>
          <p:cNvPr id="13" name="12 Conector recto"/>
          <p:cNvCxnSpPr/>
          <p:nvPr/>
        </p:nvCxnSpPr>
        <p:spPr>
          <a:xfrm>
            <a:off x="3733800" y="609600"/>
            <a:ext cx="0" cy="5486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15 Conector recto"/>
          <p:cNvCxnSpPr/>
          <p:nvPr/>
        </p:nvCxnSpPr>
        <p:spPr>
          <a:xfrm>
            <a:off x="4724400" y="609600"/>
            <a:ext cx="0" cy="5486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19 Conector recto"/>
          <p:cNvCxnSpPr/>
          <p:nvPr/>
        </p:nvCxnSpPr>
        <p:spPr>
          <a:xfrm>
            <a:off x="8610600" y="685800"/>
            <a:ext cx="0" cy="5486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21 Conector recto"/>
          <p:cNvCxnSpPr/>
          <p:nvPr/>
        </p:nvCxnSpPr>
        <p:spPr>
          <a:xfrm>
            <a:off x="2590800" y="6096000"/>
            <a:ext cx="6400800" cy="76200"/>
          </a:xfrm>
          <a:prstGeom prst="line">
            <a:avLst/>
          </a:prstGeom>
        </p:spPr>
        <p:style>
          <a:lnRef idx="1">
            <a:schemeClr val="accent1"/>
          </a:lnRef>
          <a:fillRef idx="0">
            <a:schemeClr val="accent1"/>
          </a:fillRef>
          <a:effectRef idx="0">
            <a:schemeClr val="accent1"/>
          </a:effectRef>
          <a:fontRef idx="minor">
            <a:schemeClr val="tx1"/>
          </a:fontRef>
        </p:style>
      </p:cxn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0934" y="1295400"/>
            <a:ext cx="666750"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33825" y="1295400"/>
            <a:ext cx="666750"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72050" y="1295400"/>
            <a:ext cx="666750"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86450" y="1295400"/>
            <a:ext cx="666750"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90904" y="1295400"/>
            <a:ext cx="666750"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1295400"/>
            <a:ext cx="666750"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0" name="29 Rectángulo"/>
          <p:cNvSpPr/>
          <p:nvPr/>
        </p:nvSpPr>
        <p:spPr>
          <a:xfrm>
            <a:off x="4390280" y="986135"/>
            <a:ext cx="2500745" cy="461665"/>
          </a:xfrm>
          <a:prstGeom prst="rect">
            <a:avLst/>
          </a:prstGeom>
          <a:noFill/>
        </p:spPr>
        <p:txBody>
          <a:bodyPr wrap="square" lIns="91440" tIns="45720" rIns="91440" bIns="45720">
            <a:spAutoFit/>
          </a:bodyPr>
          <a:lstStyle/>
          <a:p>
            <a:pPr algn="ctr"/>
            <a:r>
              <a:rPr lang="es-ES" sz="24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Aplicativos</a:t>
            </a:r>
            <a:endParaRPr lang="es-ES" sz="24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pic>
        <p:nvPicPr>
          <p:cNvPr id="1029" name="Picture 5" descr="http://t1.gstatic.com/images?q=tbn:ANd9GcRCqwOWLR-qTXvnfm_KM0FZ7tdUh5HN4wKL9qHzypKrH9BZrV9JyQ"/>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59208" y="2582141"/>
            <a:ext cx="878504" cy="1092667"/>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http://t2.gstatic.com/images?q=tbn:ANd9GcTA7W_jfkjdD5DMh7ljys-qyNwxgBBWZZewmSs2uvtP1g-I5pS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10000" y="2582142"/>
            <a:ext cx="825499" cy="990600"/>
          </a:xfrm>
          <a:prstGeom prst="rect">
            <a:avLst/>
          </a:prstGeom>
          <a:noFill/>
          <a:extLst>
            <a:ext uri="{909E8E84-426E-40DD-AFC4-6F175D3DCCD1}">
              <a14:hiddenFill xmlns:a14="http://schemas.microsoft.com/office/drawing/2010/main">
                <a:solidFill>
                  <a:srgbClr val="FFFFFF"/>
                </a:solidFill>
              </a14:hiddenFill>
            </a:ext>
          </a:extLst>
        </p:spPr>
      </p:pic>
      <p:sp>
        <p:nvSpPr>
          <p:cNvPr id="23" name="AutoShape 9" descr="data:image/jpeg;base64,/9j/4AAQSkZJRgABAQAAAQABAAD/2wCEAAkGBhAPEBAPEBAPDg8QEA0PEA8MDw8QDw8NFRAVFBQQFBIXGyYeFxkkGRISHy8gJCcrLCwsFR4xNTAqNSYsLCkBCQoKDgwOGg8PFywkHCQpNSkpKS0pKiwsKS0tKTQwLCkpKSkpKSwsLCwsKS0sKSk1LCksLCkqLCksKSwsKSkvKf/AABEIAMIBAwMBIgACEQEDEQH/xAAcAAEAAgIDAQAAAAAAAAAAAAAAAgMEBwEFCAb/xABGEAACAQIDAwcICAIIBwAAAAABAgADEQQSIQUxUQcTIkFhcXIydIGRobGzwQYUIyQ0QlLRkrJEU3OTosLS8BUXM0OCg+H/xAAaAQEAAwEBAQAAAAAAAAAAAAAAAQIEAwUG/8QAMxEBAAECAgUJCAMBAAAAAAAAAAECEQMEBTFBUYESFCEyM0JSkaETFSJhccHh8CNi0bH/2gAMAwEAAhEDEQA/AN4xEQEREBERARE0bi+UPaVa4OINMXOlBET/ABWze2csTFjD1u+DgVYt7bG8HcAXJAA3kmwHpnWVvpTgkOU4mjm6wrhyO/Le00XWxlWsSatSpWO8mq7ObcekZk7OGreE+8TJVm5jVDZRkqZnpq8m6l+leCP9Jo+lre+Wr9IsId2Kw/8AfIPnNO2nFpx5/Vuho920eKW5xtvDHdiKB7q1P95Yu0qJ3VaR7qiH5zSLLK2pjgPVLxnp8Kk6Njxeje610O5lPcwMmDNAml2D1RYjcSO42l4zv9fVHu3+/p+W/wCJoIYioN1SoO52Hzk12niBur1x3Vqo+ctzyNyPds+L0b6iaJXb+MG7FYkf++r+8mPpRjh/S8R6arH3yeeU7ke7K/FDecTRw+mW0Buxdb05T7xLE+ne09y4l2PDmqLH+SWjN0TslWdGYnij1/xu2JpQ8om1F319+7NQo6/4ZwOVDaY/7lI+KgnytLRmaJUnR2Lvj94N2RNKf83Nor1YU99F/k82JyffSSttDCtXrimrrWemBRVlXKEQg2JOvSM604lNXRDhi5avCi9T6eIidGYiIgIiICIiAiIgIiICIiAM81qNT3melDPNyjU95mLN7Ho5HvcHZbD5tmu7BQgq5h+rsPZbX0SWzx0m8J94lD0lC0XS12DCpc6Eg29cydnDpN4T7xPPq5U/FP08m7C5HKvTx82WFgrJWnNpmb1RWcFJcVnGWTcY5pyBSZJWRKyboYxSRKzIZZWVkxIxysgVl7CVkSbpuqKzs/oztWnhK/PVEaoAjoFS17sQGOpH5M47yJgESJEvTVNM3hWqIrpmmX1uO+leBr83zmHayc0CDRpVAaYGV6aXfoaKhDDXo23b8IbY2Ywu+FVWNM3Wlh0AWoUS6q2fXpqxDMNA9ha0+cKyDLO/t6p1uEZaiItEz5vo8ZtvZy0MRSoUEDVEcKz4c2vdhTHlkghKhGbrZM3XPruR8WwFTzqr8OlNUuk2zySC2Bfzmr8OnNWBXyq2POYcUYU23vtoiJueMREQEREBERAREQEREBERATzphqOdyuYLvsTfq6vfPRc89bPW7VBe10qbzYW7dR7bjsmPNd1uyk25S6hs0WVqj5M+Vkp73Ybuct+UWvqd9hYdcu2cOk3hPvEy6RIo0gxqODlC84tK1NsoeyNcuBlJ4DsuJh7NPSPgPymDEi0PRwtc/VngTnLAkpjegjljLJSQErdCvLIlZdaRZYuhjssqZZksJS4lolEsdhKyJa4lZEsrdAicWk7Ti0tdN1ZWRKy204Ik3WY7LNrclI+5P5zV+HTmrmWbT5LR9yfzip8OnNuUn42DP9lxfYxET1XgkREBERAREQEREBERAREQE87YAm9W1/8Ap1N3q4ds9EzzpgjrU/s6nD23/wB7pjzPdb8n3nZ4usVpYY2BAWn0ufVmboE5TSB6ABdhqPTrMXZ/lN4G94mbjaObDUSMt1WmWzVMOGyhbZVRWLm5Yk3F5h7OpnM2h8hveJixHpYP3djQbQ+iSnNKlYG/XOch4TG3OJmYBwCWIDZVYqG1Ga2hI67XvMUIeEtW6g2F+IG8iVmVZ1Jk31NvUJF0B092h9cr+uL+mr/c1f2nD40dSVSeoc1UF/SQAPTKWlF4UI5Ki++7AnjlYrf2StxLkolUUG2bpFrbrsxYgekyp1MvGtGxQZdWdciKFF7FmYi7MxJ0v1AADTvlRWV1K1t4bsKqW09E6QpKXqlLNZrdRVj3EEf6vZOfrK8H/u6n7SCks2axChWUFgQSSR1HWwy+2LF9zm84kipjKZLpCFQ7ptPkr/BP5xV+HTmrWW82nyWj7k/nFT4dObMp2jFn+x4vsYiJ6zwCIiAiIgIiICIiAiIgIiICed9nM2ZwADmVlN3VNCR1kHWeiJ512dbM992R/wAyL18W+Wsx5nXS3ZTVU7FqVIUMwF2ZKZDqX+zcZAUPVdjzx7AgtvlezW6R8DfKX496gw9FT9Y5tlpEF2+wNqeioltLX46kXmPszyj4G+Uw4sPTwvu7IPoeyV5jxMkdFPbaQEyN6WY8T65nbPZdS4zBQxy7szW0B7Ln2TAAmRSYopNj28bcbSsq1amQSOAHdeRdbjh2i95j/wDEaX9Yn8QkW2lS/WG7E6THsAGpnO0qXhWa5Kg9fSBtxVip90xnY8T65etJgi3Fj02I32zMWt6L2lLKeBnWCNSnMZxUOslkM4YXl1ULySnfOMvZJKslKF5xeSKzi0LQ4abS5Lvwb+cVPh05q1hNo8lv4J/OKnw6c15PtGLP9jxfYxET13gEREBERAREQEREBERAREQBnnPZ9Q3qWuPs6m4N1a62GneZ6LM8zqdT3n3zHmtj0MlF+VwfQYlUOHQhqAZVpkKquKputnDNlsxzEHU6D1SjZtU5j4G+Utx1VvqtAZnyWRV+3Z1qApmcc3eyZXUDcPTMbZp6R8DfKY8SP+PRwvu7Smb3J1tLOcMppbj6JIGY5blvOHjMrB5WJL3yqGYhdC1tyjhckTBvJpWCg33bieHbK2RVqZDOO0dl5F200JHt9kpNZf1D1icc+u7Mv8QlLKXQGIJUHcekDbiCVNvSDKmc8YpjokcHq39Llh7CJEy8QRqQa5mVUVAiAC7EFmYk77kBQOFh7ZQFvLseVpMEdlVlVcwJFw1rkW7CbeiXUqspI/3rKHYhrdRVm7iCP9XskzjKf61lLVMzZhfKFZbkEBmYjdffYL7Yi50bEWY8ZAseMsKngZWynhLQ7JM+k2lyWH7k/nFX4dOaoLaTavJSfuT+c1fh05sykfyMOkOx4vtIiJ6r58iIgIiICIiAiIgIiICIiAM8zK2p3bzPTJnmMHU95mPNbHpZDvcHbVkQU1YAZjzQZR+X7MkE9rb9OHbaT2Y3SOg8hvlOMSxNCkCTZSoVSAMt0uSDe7AnW5AtYiR2aek3gb5THXD0MN2y1NO6R57sErB0PokQ0zWbV3PHgPVOc/WNOoykmcg9H0yswiXBpp+in/Av7TjIv6E/gX9pwTOM0iyloX00G8XG7r6tdPfLfX7P2lC1QBY6XIt7dPbJioOI9cqr0LDijSDVFALKpKltbMBoR29sxcpS4BJN7sx8p362JksVUBUoCCz9FQCCTfrtwA19ElWXU9ustdNMRMqjUbiZEam51sL6yRWcpTOvdaS6WUuTKWaXupmO4l4TDGrtNr8kZ+4v5zV+HTmpsQJtjkgP3Gp51V+HSm3K9dh0h2HF9xERPTfPEREBERAREQEREBERAREQBnmMbz3menDPMQOp7zMmZ2PSyHe4MoOSACSQBYAk6DXQes+uZ+zFGY+BvlOuQzsNmHpHwNMMvTjW7FZzkHCQBk7zi0mQcJwTBMgTKqy4NpGGMjeQrKehFiARwIuJymFp/wBXT/gX9pAGXIZWURC6lTUblVfCAPdL1EqSXKJWXSEWEqcS8iUvELMapMSrMupMOrOtKWDiTNr8j5+4VPOqvw6U1NiZtjkd/AVPOqvw6U9DK9Zh0j2PF91ERPRfOkREBERAREQEREBERAREQBnmAHU95np4zy8Dqe8zLmdj0sh3uDKpmdhs09JvA06xDOw2aekfA8xS9R2StLBx6uMoRhfpGw6z2T6IbaQ4V6TUcgBsgfcE3huxv33nWZq+VTETFN4vZerFtXFERedbo2nBpta+VrcbGWNTrMrOVy0yuZWYdEKp1P8A87Z2mBp5qVCpnfmQmKNcDLdTRXnAFNtMwakBfrvOsURMRMT9Y3dLnON8VVNtX+fif2XSrh3Y2CMT2KeF5UZ9Jidj1ydKgRS7oqgPUClKPONmqBAATbQGxO+YOE+jhqKDzmXPQWqhyDJmK1CKbMWFj9kdwJ13WBkThTqiCMam15l1QMuQzvEwtH6xXoqlHnm+rjDJXDcyxNMF6YsdHa62J037r3kzsGi9SktM1QrVNnUmDBSftsPzjONTrpe27U9QEicKdiIxqdv1dTTMvE77ZuzUVctqhZjgGaoyoyHnKb1LUwVO64Gt726pRiNkqqDKlQtmwyqzN0MTzlMucgsLAEAaE6HWxlKsGqIuvTj0zNnTsZS5nenAU9fs7+RYMagDEuVqDUg2UDNxA1M6radNVK5RlBUGxFm32zHU3va4Omh3CVnDmOl0pxYqm0OuqGYdUzJqmYlUy1LqwsTNr8jv4Cp51V+HSmpsQZtnkd/AVPOqvw6U35brMOkex4vu4iJ6L50iIgIiICIiAiIgIiICIiAM8tX1PeZ6lM8r31PeZmzGx6WQ73BkoZ2GzG6R8Dzq1aZ+zW6TeB5jl6sOyDSeIqtUsC3RFtACCbcTeYweTDznebW2O/Ji/Kt0uyxu2KlZFptlCC1wgIzWGmbXdfWwtL6LYhcO9NAGpYjIXtqy5SCNfy3ut+4Tps0yFx7i3S0ChQCARlF9LHS2pvxvKUU00RaHOcO3ViN7vDjMaLuqorMRVqMiUgehcBahO9QBe27pC+8SH1zHaKGRdAgULhlCBQy2QW6NlZgbW0Ouk6j/AIpV06e45h0U6LcV006t3AcBInaFU6c41rKLA2AA3AAbpfl/OXL2U7o8ncYY4pSW55k556VNmQ6sLhA3VuVtCOondrLcOtfLcYmqoC5VCvU0pIMyL0dDv0AJtf0TofrTkAF3IXyQWbo92um6TFZjvZj3knXeZSak+zn5eTu6mGqKtjWayZsiFntopey9VrA6jruJhiodNTYbtdB3TERpcHnGrp1O1FNtabGUuZyzyh3lYh0RqNMSqZdUaYtVp2pgYlczbfI7+AqedVfh0pqKsZt3kc/AVPOqvw6U35frMGkOx4vu4iJvfPEREBERAREQEREBERAREQBnlQtqe8z1WZ5QY6nvMz4+x6WQ11cGQjTO2c3SbwP7p1itM3Zz9Jv7N/dMkvUh2Iec55i55znnOzUys8kGmIKksSpImEMkGSBlKtLAZSyE1MsBlN5INKzAyVaWB5ih5LnJSaUrmeVO0iakqZ5MUg7TGqNJu0oqNOkQKKpm3+Rz8BU86q/DpTT1QzcPI5+AqedVfh0puwOs8/SE/wAXF93ERNrwCIiAiIgIiICIiAiIgIiICeVtobOrYdiK9GrQNzpXpvTv3ZgLz1TI1KSsCrAMp0IYAgjtBlK6OU0YGP7KZ6LvKAaZmz36Tf2b+6egtpcnezMRcvg6SsfzUAaDX4/ZkX9M+crcieFDFqOIxFIEMpWoKdUAHgbA+u8zzgzsejRncOdfQ1Nzkc5NtUeRTCjy8TiW8PMr71MzKXI9s4bziX8VYD+VRK+xqd50hgxv8mmhUltN5u6jyX7LX+jFvHXxB/zzOofQXZqbsHQPjTP/ADXk83lSdJYeyJ9Gi0eXK192vdN+UtgYRPJwuGXw0KQ+UzKdBV8lVXwgD3SOa/NznScbKPVoClgar+TSqt4Kbt7hMun9HMa27CYk99GoPeJveJPNY3uc6Tq2UtKUvoVtFt2FqDxNTX3tMqnydbRO+kieOtT/AMpM3DEnmlG+VJ0li7Ij94tUU+S3Gne+GX/zqE+xJk0+SSufKxVJfDTdveRNnRLxlsONjnOfxp2+jXScj6/mxbHwUAPe5mTT5H8J+eviW8JpL/kM+8iXjBojY5znMae8+Lp8kuzh5Qrv4qxH8oE+k2JsGhgqZo4dDTpli5Bd3JcgAm7EnconYRLxTEaoca8WuvoqqmSIiWcyIiAiIgIiICIiAiIgIiICIiAiIgIiICIiAiIgIiICIiAiIgIiICIiAiIgIiICIiAiIgf/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pic>
        <p:nvPicPr>
          <p:cNvPr id="1037" name="Picture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62500" y="2582142"/>
            <a:ext cx="878153"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40" name="Picture 16" descr="http://1.bp.blogspot.com/_29BpnEqBC94/SqoHfFHUihI/AAAAAAAAAB8/gudLEQl9csY/s320/visualstudio2008std.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38800" y="2514600"/>
            <a:ext cx="1134341" cy="1134341"/>
          </a:xfrm>
          <a:prstGeom prst="rect">
            <a:avLst/>
          </a:prstGeom>
          <a:noFill/>
          <a:extLst>
            <a:ext uri="{909E8E84-426E-40DD-AFC4-6F175D3DCCD1}">
              <a14:hiddenFill xmlns:a14="http://schemas.microsoft.com/office/drawing/2010/main">
                <a:solidFill>
                  <a:srgbClr val="FFFFFF"/>
                </a:solidFill>
              </a14:hiddenFill>
            </a:ext>
          </a:extLst>
        </p:spPr>
      </p:pic>
      <p:sp>
        <p:nvSpPr>
          <p:cNvPr id="31" name="AutoShape 18" descr="data:image/jpeg;base64,/9j/4AAQSkZJRgABAQAAAQABAAD/2wCEAAkGBxQPEBQPDw8PEA8PDxQPDw8PERQUDxAPFBUWFxURFRQYHSkgGBolHBUUITEhJSksLi4uFx8zODMsNygtLisBCgoKDg0OGBAQGCsfHxwwNCwsLCw3LDAsLCssNy0sLCwsLCwsLC0sLC0sLSwsKywsLCwsLCwvLSwsLCssLCssK//AABEIAPcAzAMBIgACEQEDEQH/xAAcAAACAgMBAQAAAAAAAAAAAAAAAQQFAgYIAwf/xABKEAACAQICBAkJBQUFCAMAAAABAgADEQQhBRIxQQYHEyIyNVFhcVJydIGRobGysxQjQsHRM1NikuFDgqLC8CQlNERzk9LxFRaD/8QAGQEBAQEBAQEAAAAAAAAAAAAAAAECBAMF/8QAJREBAQACAQQCAQUBAAAAAAAAAAECEQMhMTJBBBJREyJSwdEU/9oADAMBAAIRAxEAPwD7jCEhabx32bDVsQF1zRovV1Cba2qpNr2NtkCbCaRwU4c//JAhPs9KspzoMzNU1fKGy48JsX2iv5VEeFNv/KWyzuLWEquUrfvF9VP9SYi9X963qVB+UgtoSo1n/fP/AIB/lmOo5/tqp/vD8hAuYSl5A76lb/uVPyi+yd9U+L1f1gXcRYdolJ9iXySfG/5mH2Ff3Q9i/rAuDWUfjX2iYnF0xtqUx/fH6yrGEH7tR6lmQw/cv+vVAnnH0v3tP+YQ+30/3i+oyHyPh7f6Rcl4Sib9vp+WPYf0nouIU7HX2iVvJd6+z+sDSB7PZ/WNC3hKlKZXokjwOXsntTxjL0xcdoyP6SCwhMKdQMLqbiZwCEIQCEIQCU3DPq7F+iVfkMuZTcM+rsX6JV+Qy494OYVqsjh0ZkdG1ldCVZT2gjMGfSuCXGo9O1HSKmquwYlAOVH/AFEGTeIse4z5i+0+Ma7Z3ZYzKdVdLYXTtCsA1Kojq2wj9DnJq1idiN6llNxXdV0fOq/UabZOLKatiK4O/wC7aP7zyD7RJ8JkQdSodwHrEORqfw+2ToRsQvs7+Uvvj+zN5Y9n9ZLhaBE+yne59n9YxhP4290kwlRH+yjtb2j9I/sy959c94QPHkF7PeYciOyetoWgeXJjsiNOesLQqKQUNxke3ce4ydQraw7CNoniRPA3pnWHR3js/pAsoRK1xcbDHICEIQCU3DPq7F+iVfkMuZS8NOrsX6JV+Qy494OXX2nxjXbBULOFUXZmCgdpJsJJxmBaiVuVZXvquhupKnVZfEGfQNzenQfFb1XR86r9Rptc1Tis6ro+fV+o02ycGflVKEcUyFCOEIUIQgKEcICimUUBQjilChHCEYxETKEKWCyunkm4807PzkmRkycd4I/P9ZJkBCEIBKXhp1di/RKvyGXUpeGnV2L9ErfIZce8HL9KoUqK4FytRWAG8gg2ltpqqoUUhfPEPiFuNi1FW6/zAyrwptVQnIcoM/XtkjFK2rqv06bFb9ovt+E+jOzNx3lK6C4qeq6Pn1fqNNttNR4qeq6Pn1fqNNvnz8/KtMbRTOEyMIpnaYwpQjhAUUr9Maew+DAOJrpTLZqpuXYdoQXJnloXhJhcaSuGrq7gXKEFamr26rAG3fNfTLW9dDS1hHFMoIo4QFFaZRQFCOKBh+NfX8JKkb8a+v4STAIQhAJS8NersX6JW+Qy6lLw16uxfolb5DLj3g5qpoSiHlAn3gQcp+yXXdhrnaVA5xJA2eEekKLpcM9KpqkLUekX5rAkBWDqpByO6LCqDyStZg+IUBSA1wWII1bbza+3LxzmaasAyrq800kLLrEMADq2ZjcgWYC+dlW5O2d27Kr7pxUdV0fPq/UabfNQ4qOqqPn1fqNNvnFn5VBCE869daYBdgoZlQE72Y2UeskCZHpCQV0vRK6wqrq9uey1729vsM8a2nqQyUs76wQIqsDrtaym4y27+w9kDx0zj3FVMNQsKlRS5bK4Udl8txzlPpzSmJ0bqu1WliUqXXkXJWqDY2dSBmoNr37e2W1bDnFamJoFqFZFtTd1Vg9J1DEEAm3j2jfK6nwW5WtrYyuKrka3Jqecyg9pzC3O4b51cd49Tete57rmymf2ut/1I0fQnBSvpWs2JxLstJmvUrsOdUPkUwdw2X2Dv2SNV0KcJptEwbNqU8VRCDaQrBOUUttIsXv3Xm/nRqCrUTR+lFwxQl62GUpVp0rnMimT92L7pN0VwUSgWqmtVqYl7k1zqhlv0tVbEC+8m5npfkTrd9Nak/1743JfmKRMfpBaJpKQWNasKKgEc0lHYMb7uYfbPJtM0UFPl6tKi9ZVZab1UJ51gACDYi5tcZGcLawikepj0VOU5zJzrsqsQApsxOWQFjPJtJrewSoecoBsACrPqa4udgPrzGWcImwkXB43lCRqFRqiohJB16bFgDbcebe3Yw7wJUAhCEDA9JfX8JIkc9JfX8JIgEIQgEpeGvVuL9ErfIZdSk4bdW4v0St8hlx7wc3aPa5oAE3GLQZAm12bm5HWJIOwW9pvFpJudVUtUbnUypqlS5AuubDp5ZXIvsuBmJX4RNasigqCaigF11lvfK6/iHdvkzTNR3dKtVKyVKtJWK1SWBWwCsjE62qRua5Habzu9q6C4qOqqPn1fqNNvmn8U/VVHz6v1Gm4Tiz8qglTwq1hhKrpTWq1JeV5JgTyiIbugAI5xQMAdxIltMXYDaQLmwvvJ3TI0zTuMpKGegLYeno+pjcQ1AJyrJUGrQCFwVBI5Y3I/DbYTPc8JFR6y08Ph1+zVqdAo1XVxd3r06AqGgE5tIgkq2sdYKuQvl6YTg3h6eHxGCNdiuJ1qZN1D0aNgtPDobWAQMoF8+d3yRjdEYaszVMVWeoXouqLWqCmaFGq9N2CBQrLzkpWY3YaosRANKaadKtTDoVV1NBaNqTValRqgqsyKgZRcLSJuSABcnZK3gvpJ8ViqdWsFFQYTG0X1bAHkcatLWsGYAkICQCRe9iZPxOjcDSVg9M1mZqdRizVa9Z3HMR9cksSBVtkei1tlhLHRRwytyeHp06ZRWKhKQQape76tgMtfM95vA0fEMPsdbR9GtTxmGo4MVqOJwb/AHqU0dQKWI5MkOzAlgwtrajXXK5s8TiGtXw9JcZV5XFYKrhWC1qiHCD7Nrvy7ZWBSqSC1+462e7ogXJQAL3sBbPtmUDRaGh6jVKF8EftFHSFavicY5p8+mwrhWR9bWcEPTAX8IAGWqBHhODWJXCVcIUoFcZgqOGqVWqHWw+rhxRqJqBSHAsWXMXLG9tp3mECDjMM7BFUryam7h7kva2qMt20kb8t1wfA6LYixrbNUIQguqK+uAbk3NwufYuyWsVoEPB4IUtjM3NCDWtzUUkhRYfxHv2dkkzK0UKUI5DxukqdHpML+SMzLJb0iWyd0g9JfX8J7zX8FpVq2IRdXUpnWyPSNlM2CXLG49KzjlMusEIQmWhKTht1bjPRK3yGXcpOG3VuM9ErfIZce8HL2j1viKYOrY1l6Wtq9IbdXnW8M+yS9O11eqpR9e45R25TlL1Kli1qhzZcha4BGYOYkPR3/E0r3/bpsLg9Ib05w8Vz7M5J08hGIuyKhqIlXVTVK88XJDLk4Jvzt++5uZ3e1dCcU/VVHz6v1Gm4TT+Kbqqj59X6jTcJxZ+VQSHpSmzKpRdcpVSpqggFgrZgE5XtfaZMhMihq6KeqxqNTTOstYU6hBK6rUsiQCL6tMnK+23fPXR+g+S1CxQslRKhIXMlcKuH2nwvfsylzCBS0tAWtrVmJRAlMhQGUDUI23FgaYsAAMze+2TsBo9aF9QmzHJSFsuZNhYAnbvvJkIBCEIBCEIBCeGIxiUxd3VQO0yqxHCJf7JSw2a7c1B33O0eF5rHDK9olyk7ryV+M0rTp3F9dgL6qZkeJ3TRNPcOES4arrtb9nSyQHvbafdNA0vw1q1ebT5i3JAXIZ+73eudGPx/5V5/e3xj6jprhaFHOqrTXyUILHu1v0vNH0jw5VSRSUX8o9I9/b8JoFfFvUN2Yknbmf8ARnhOiTHHpIn6W+uVfTeLzhBUxOlKKsxIIqm2wZUnPiZ9qnPfFH1tQ8K30XnQk5PkXeT1xxmM1BCEJ4KJScN+rcZ6HW+Qy7lJw36txnodb5DLj3g5awdRVroz9Baqs20CwYG5tnbwzk7hBWZqwDldYKHIRw6KXVSQpBIOYvfadbO5zlbRF6gBAYFthNgfE7pliEKuFLBrKtiLdG2Qy7rTu9tOg+LDTFGlo2lTqVAjhqhswNrGoxGdrTdaWkqL9GtSbwdb/GfFOD2NpphaSvVRG52TMAeke2Wi4+if7ej/ANxf1nleHd2afYFYHYQfAxz5GmPoj/mKA/8A1T9Z7ppigu3GUx4Vf0Mz+hT6vqsJ8t/+z4df+bY9y8q3wExPC6juOJqZE81DYgbTziMhY+yP+fJNV9TvMGrqNrqPFhPldXhbkSmFcgKr3qVFXmuQFNgDe9xPJuEdYtb/AGekBUZGKqzsAnScXNiMwB2nKWfGq/WvqbaQpj8YPgCfhImK09Spi7MB55C/HOfLn0lVqD7yvVJK5qpCKHJ7FAuALeJNp5HFoh1gADcNc5sNUWBufb2E9wAm58aM3o+g1uF6n9kjPtsQptlt5zWG8e0Ssxen6rdKotNbjJTrG2/PZfdsnz/G8JwuSc4jIZ3Ht9Z7dveb65pDTVSp0nNvJBPvnpOLDF537Vvek+FdKlfVvWqC4ux1vjkJp+mOFVavkXIXyVJC+s75QPUJ8OwTCb3+FnHIzqVS20/pMIoXkbOKK8V4G68UfW1Dza30XnQs554outqHm1vovOhpx8/kCEITxBKPhx1bjPQ63yGXko+HHVuM9DrfIZce8HK1AjlVva2uNvjPXHH73fsXaoX3AD4CQ6m0+MzDkkEkk5C5JJsNgzne03Giw1KFwp+8ubhTdbrcG5zHjlt7550bWS6g/d1S11vfJgpPbY790w1/u0281GOV8icr7Rbdn4bdk8u7Lohfw7TmTbO/iM/hOjCftjO0jWUKeat+QA2C+uXB1h323jdPcsLstlF3pJewyNNbOQdgzz9chl9+4tfuKoMttgfWL+20Qq2352Of8Tbc8iMvEbe2a0sq0p4whhUGR5V8SBuB2IAB3x06tlCXsFQ0h3BiWqEbt+r6/ZWcvbYMr79ll2X3GYtjO/uy9pzmekb3F0MTbO9jcEX3ECyfyr7yJg2OC9wAyvuAzGW/efEyhfGHdl8e+Rnq325zNykT7ruvpk7Fv8B+u/3mVmIxrN0m9QyHukMvMbzFytYvV6NVJnnFeK8gyvFeK8UKd4XivFeA4XiivA3bih62oebW+i86HnO/FAf97UPNrfRedETj5/JBCEJ4glHw46txnodb5DLyUfDnqzGeh1vkMuPeDk6ptPjCntiqbT4wTaJ9BttVV/u0FrnVt37Tsnga58My3YL9wGyGIbmJ5si636T0mepp56exfv7v/cRq9n+uzOeJb/W+Y3kuVV6s8xLzAmK8yMi0xvFeF4DvFeK8LwoheKKA7wivC8gIXiivKHeF4oryDd+J/rah5tb6Lzomc68T3W9Dza30XnRU5OfyQQhCeIJR8OerMZ6HW+Qy8lHw56sxnodb5DLj3g5NfafGJNog+0+ME2zvbbDijzU8385EJknFnmp5siyxg7xRQlU7xRQgO8UULyBxXivC8ocUV4SAvCKF4BC8UIBeEV4rwN44nut6Hm1vovOi5znxO9b0PNrfRedGTk5/JBCEJ4glFw66sxnodb5DL2UXDrqzGeh1vkMuPeDk19p8Yl2wbafGCzubX+L6KebIklYvop5v5yJeajBwivFKpxQvFIHFeKF4DiiheA7xXivC8BxRXivCsrxXiivAcUV4XgbxxOn/AHvQ82t9F50WHnN/FI1tK0PNrfRedBrVnJz+TNT9aO8iLVnoHniPeUXDrqzG+h1vkMvZRcO+rMb6HW+Qy494OTW2+uIRn84p276tLzGdFPN/ORbyTjOinm/nIk3EOEV5iW7YGV4XnvhsBVq/sqNV+9KbEe21pY0eC+IbpLTpf9Sqt/5U1j7oS5Sd6poTZ8PwRGXKYkebRplj/MxHwlhh+C9CwtTxFa52s51Tut92B2jfLqsXmwnto5MzoUWqfs0epbbyaM9v5QZ9LwuhFSzJhsNSFgddlVmsdnOOs2f5z2eqEZf9oRm5RLIhv+MDaDYG2fqjTF5/xHym8Lx1OkfOPxmEjoO8LxXiJhDvFeW3BSlh3xlMY5lXCLrvX1nKawVGKoCM7ltUWHfNq0hj9CU0RKNFqxpqqseQa9XIB2LFkPKbTckqM8jlM3LV1ofPS/eJa4Tg7ia1GpiEoOKNFA71Klqa6pBYFS9tYWG7tHaJsZ4f06S2wmjcPRJpshyQIjNq31Qqa2rzQxGtcnfYZ1GmOGeKxavTdqaUqmuGp06eVncOwBcswGuNbblc2sMo3l+BP4qmtpOif4av0nn3unVnwLixQjSNE2Oyr9Jp9+wWAdsyNUd+32Tm5/JKk0mvJSoZ6UcMF7z2me08QSi4d9V430Ot8hl7KfhjhmraPxVKmpepUwtVEQbWYoQAO+XHvByOYR1FKkqQQykggixBBsQQdhinX7X2usZ0U8385DJkvGHmp5v5yG2yekG+YLgxR1RahUxDhVLsWe2sVDEBUIsM99/GW+E0YEsUp4agpNjUVUuO0a4F2Pr9ds5rlTTyKObiiquqkoi1C1woBByABy7ZXV9PIbnVr1Wve7sqX7z0jNbc1wzt67bnXqoGAq4kOCHBNO76jADVOfSFz3dEzA6Xw6nmUWZta4R7MCoLWFzmDmmwG+p2EzQ6unWPQp0kHeGdv8Rt7pGq6WrMLGs4HkoeTX+VLCNrOBvNfSjK/KClTo2XVIqEIhBQKbhyAQczbv3yFieFBG3FqN+rQUk3tbJlW3+Lee2aMe3f274Rt6TikbFX4QoRa2Iq5357LTF7Wv8Ajv7pDfT73vTp0qduibM7g7jdm1b/AN2VYQnYDJuB0LXrm1GhVqHsRGb4CS1qYYz0r7xXm76N4rdIVszh+SHbWZU9233TatHcSTmxxGLpr2rSRnPtJHwmLyYz21t8emQpE7jOiNG8UmApW5QVq5Hlvqr7EA+M2bR3BfB4fOjg8OhH4tQM/wDM1zPO889G3Mej+DeKxFuRw1eoDsKU3ZfaBabTo3ik0hWsXppQHbWqKPcmsfdOigI5i8+XpNvjujeJEZHEYwd60aZJ9Tsf8s2rR3FVo6jbWpVaxG+rVIv6k1RN4hPO8mV9iv0boPDYb/h8NQpHyqdNQ3ra1zLCEJgEIQgEIQgfNOM/iyXSAbF4MLTxoF3TIU8V53k1Oxt+w9o5+xOHek7UqqNTqU2KOjizKw2gidmTRuMbi8paVTlaerSxqLZKuxaoGynU7e5to7xlPXDk10o5/wAb0U8385EvN1fi+x9QrTXC1LpzWJsFBB8okA+qXOjeJrFPnWqUaI7NYu3sUW986fvjPavmEYQnYDPu+juJrDJY1q9aod4QKin23M2jR3ALAULauEpuRvrXqH2Nce6YvPibc04bR1WqdWnTd28lVLN7BnNj0dxb6Qr2IwlRQd9XVp29TkH3TpPD4ZKQ1adNKa+SihR7BPWed576ht8R0bxK12scRiaNMdiBqjf5R75tGjeJ7B0861StWPZdUQ+oAn3z6NCYvLlfaKHAcDMDQtyeCoXGxnXlG9r3l5TphRZQFA2BQAPYJlCYttBCEJAQhCAQhCAQhCAQhCAQhCAQhCAQhCAQhCAQhCAQhCAQhCAQhCAQhCAQhCAQhCAQhCAQhCAQhCB//9k="/>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pic>
        <p:nvPicPr>
          <p:cNvPr id="1043" name="Picture 1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777037" y="2514600"/>
            <a:ext cx="842963" cy="11239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44" name="Picture 2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772400" y="2514600"/>
            <a:ext cx="771911" cy="10432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2" name="41 Rectángulo"/>
          <p:cNvSpPr/>
          <p:nvPr/>
        </p:nvSpPr>
        <p:spPr>
          <a:xfrm>
            <a:off x="3980998" y="1905000"/>
            <a:ext cx="3639002" cy="461665"/>
          </a:xfrm>
          <a:prstGeom prst="rect">
            <a:avLst/>
          </a:prstGeom>
          <a:noFill/>
        </p:spPr>
        <p:txBody>
          <a:bodyPr wrap="square" lIns="91440" tIns="45720" rIns="91440" bIns="45720">
            <a:spAutoFit/>
          </a:bodyPr>
          <a:lstStyle/>
          <a:p>
            <a:pPr algn="ctr"/>
            <a:r>
              <a:rPr lang="es-ES" sz="2400" dirty="0" smtClean="0">
                <a:ln w="10160">
                  <a:solidFill>
                    <a:schemeClr val="accent1"/>
                  </a:solidFill>
                  <a:prstDash val="solid"/>
                </a:ln>
                <a:solidFill>
                  <a:srgbClr val="FFFFFF"/>
                </a:solidFill>
                <a:effectLst>
                  <a:outerShdw blurRad="38100" dist="32000" dir="5400000" algn="tl">
                    <a:srgbClr val="000000">
                      <a:alpha val="30000"/>
                    </a:srgbClr>
                  </a:outerShdw>
                </a:effectLst>
              </a:rPr>
              <a:t>Lenguajes / Versiones</a:t>
            </a:r>
            <a:endParaRPr lang="es-ES" sz="24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pic>
        <p:nvPicPr>
          <p:cNvPr id="1046" name="Picture 22" descr="http://t0.gstatic.com/images?q=tbn:ANd9GcRJ44sVoEsjAQYyn3BVqaU2CF5YPbI68gvJUoxA-R1-ijtj38ZdiIGXzlh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59209" y="4104434"/>
            <a:ext cx="978476" cy="732913"/>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22" descr="http://t0.gstatic.com/images?q=tbn:ANd9GcRJ44sVoEsjAQYyn3BVqaU2CF5YPbI68gvJUoxA-R1-ijtj38ZdiIGXzlh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36524" y="4114800"/>
            <a:ext cx="978476" cy="732913"/>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22" descr="http://t0.gstatic.com/images?q=tbn:ANd9GcRJ44sVoEsjAQYyn3BVqaU2CF5YPbI68gvJUoxA-R1-ijtj38ZdiIGXzlh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74169" y="4146839"/>
            <a:ext cx="978476" cy="732913"/>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22" descr="http://t0.gstatic.com/images?q=tbn:ANd9GcRJ44sVoEsjAQYyn3BVqaU2CF5YPbI68gvJUoxA-R1-ijtj38ZdiIGXzlh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17724" y="4133186"/>
            <a:ext cx="978476" cy="732913"/>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22" descr="http://t0.gstatic.com/images?q=tbn:ANd9GcRJ44sVoEsjAQYyn3BVqaU2CF5YPbI68gvJUoxA-R1-ijtj38ZdiIGXzlh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0" y="4143887"/>
            <a:ext cx="978476" cy="732913"/>
          </a:xfrm>
          <a:prstGeom prst="rect">
            <a:avLst/>
          </a:prstGeom>
          <a:noFill/>
          <a:extLst>
            <a:ext uri="{909E8E84-426E-40DD-AFC4-6F175D3DCCD1}">
              <a14:hiddenFill xmlns:a14="http://schemas.microsoft.com/office/drawing/2010/main">
                <a:solidFill>
                  <a:srgbClr val="FFFFFF"/>
                </a:solidFill>
              </a14:hiddenFill>
            </a:ext>
          </a:extLst>
        </p:spPr>
      </p:pic>
      <p:sp>
        <p:nvSpPr>
          <p:cNvPr id="49" name="48 Rectángulo"/>
          <p:cNvSpPr/>
          <p:nvPr/>
        </p:nvSpPr>
        <p:spPr>
          <a:xfrm>
            <a:off x="3904798" y="3657600"/>
            <a:ext cx="3639002" cy="461665"/>
          </a:xfrm>
          <a:prstGeom prst="rect">
            <a:avLst/>
          </a:prstGeom>
          <a:noFill/>
        </p:spPr>
        <p:txBody>
          <a:bodyPr wrap="square" lIns="91440" tIns="45720" rIns="91440" bIns="45720">
            <a:spAutoFit/>
          </a:bodyPr>
          <a:lstStyle/>
          <a:p>
            <a:pPr algn="ctr"/>
            <a:r>
              <a:rPr lang="es-ES" sz="2400" dirty="0" smtClean="0">
                <a:ln w="10160">
                  <a:solidFill>
                    <a:schemeClr val="accent1"/>
                  </a:solidFill>
                  <a:prstDash val="solid"/>
                </a:ln>
                <a:solidFill>
                  <a:srgbClr val="FFFFFF"/>
                </a:solidFill>
                <a:effectLst>
                  <a:outerShdw blurRad="38100" dist="32000" dir="5400000" algn="tl">
                    <a:srgbClr val="000000">
                      <a:alpha val="30000"/>
                    </a:srgbClr>
                  </a:outerShdw>
                </a:effectLst>
              </a:rPr>
              <a:t>Bases de Datos</a:t>
            </a:r>
            <a:endParaRPr lang="es-ES" sz="24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50" name="49 Rectángulo"/>
          <p:cNvSpPr/>
          <p:nvPr/>
        </p:nvSpPr>
        <p:spPr>
          <a:xfrm>
            <a:off x="3844636" y="4796135"/>
            <a:ext cx="3639002" cy="461665"/>
          </a:xfrm>
          <a:prstGeom prst="rect">
            <a:avLst/>
          </a:prstGeom>
          <a:noFill/>
        </p:spPr>
        <p:txBody>
          <a:bodyPr wrap="square" lIns="91440" tIns="45720" rIns="91440" bIns="45720">
            <a:spAutoFit/>
          </a:bodyPr>
          <a:lstStyle/>
          <a:p>
            <a:pPr algn="ctr"/>
            <a:r>
              <a:rPr lang="es-ES" sz="2400" dirty="0" smtClean="0">
                <a:ln w="10160">
                  <a:solidFill>
                    <a:schemeClr val="accent1"/>
                  </a:solidFill>
                  <a:prstDash val="solid"/>
                </a:ln>
                <a:solidFill>
                  <a:srgbClr val="FFFFFF"/>
                </a:solidFill>
                <a:effectLst>
                  <a:outerShdw blurRad="38100" dist="32000" dir="5400000" algn="tl">
                    <a:srgbClr val="000000">
                      <a:alpha val="30000"/>
                    </a:srgbClr>
                  </a:outerShdw>
                </a:effectLst>
              </a:rPr>
              <a:t>Desarrolladores</a:t>
            </a:r>
            <a:endParaRPr lang="es-ES" sz="24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pic>
        <p:nvPicPr>
          <p:cNvPr id="1048" name="Picture 24" descr="http://t0.gstatic.com/images?q=tbn:ANd9GcQvRCnS0kAQWwEAdHBccBdz8KSAF1WOu8zxAH0CbpUWqr-ziudb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05535" y="5181600"/>
            <a:ext cx="1008351" cy="874462"/>
          </a:xfrm>
          <a:prstGeom prst="rect">
            <a:avLst/>
          </a:prstGeom>
          <a:noFill/>
          <a:extLst>
            <a:ext uri="{909E8E84-426E-40DD-AFC4-6F175D3DCCD1}">
              <a14:hiddenFill xmlns:a14="http://schemas.microsoft.com/office/drawing/2010/main">
                <a:solidFill>
                  <a:srgbClr val="FFFFFF"/>
                </a:solidFill>
              </a14:hiddenFill>
            </a:ext>
          </a:extLst>
        </p:spPr>
      </p:pic>
      <p:pic>
        <p:nvPicPr>
          <p:cNvPr id="1050" name="Picture 26" descr="http://us.123rf.com/450wm/damirlucky/damirlucky1302/damirlucky130200010/17715481-persona-3d-pequena--una-imagen-de-la-estrella-3d-sobre-un-fondo-blanco.jp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868449" y="5179843"/>
            <a:ext cx="779751" cy="916157"/>
          </a:xfrm>
          <a:prstGeom prst="rect">
            <a:avLst/>
          </a:prstGeom>
          <a:noFill/>
          <a:extLst>
            <a:ext uri="{909E8E84-426E-40DD-AFC4-6F175D3DCCD1}">
              <a14:hiddenFill xmlns:a14="http://schemas.microsoft.com/office/drawing/2010/main">
                <a:solidFill>
                  <a:srgbClr val="FFFFFF"/>
                </a:solidFill>
              </a14:hiddenFill>
            </a:ext>
          </a:extLst>
        </p:spPr>
      </p:pic>
      <p:pic>
        <p:nvPicPr>
          <p:cNvPr id="1051" name="Picture 2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778148" y="5303176"/>
            <a:ext cx="996021" cy="7762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52" name="Picture 2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146222" y="5256499"/>
            <a:ext cx="406978" cy="9157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53" name="Picture 29"/>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6781800" y="5165493"/>
            <a:ext cx="762000" cy="10304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6" name="55 Flecha abajo"/>
          <p:cNvSpPr/>
          <p:nvPr/>
        </p:nvSpPr>
        <p:spPr>
          <a:xfrm>
            <a:off x="2781300" y="381000"/>
            <a:ext cx="9144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57" name="56 Flecha abajo"/>
          <p:cNvSpPr/>
          <p:nvPr/>
        </p:nvSpPr>
        <p:spPr>
          <a:xfrm>
            <a:off x="3771900" y="381000"/>
            <a:ext cx="9144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58" name="57 Flecha abajo"/>
          <p:cNvSpPr/>
          <p:nvPr/>
        </p:nvSpPr>
        <p:spPr>
          <a:xfrm>
            <a:off x="4762500" y="381000"/>
            <a:ext cx="9144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1055" name="Picture 31" descr="http://t1.gstatic.com/images?q=tbn:ANd9GcTxL6S6x-RetsOKfro8wywwRfRTJaoBacL2xnXIvE56S2l5JgoV"/>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7734300" y="5256499"/>
            <a:ext cx="742950" cy="808606"/>
          </a:xfrm>
          <a:prstGeom prst="rect">
            <a:avLst/>
          </a:prstGeom>
          <a:noFill/>
          <a:extLst>
            <a:ext uri="{909E8E84-426E-40DD-AFC4-6F175D3DCCD1}">
              <a14:hiddenFill xmlns:a14="http://schemas.microsoft.com/office/drawing/2010/main">
                <a:solidFill>
                  <a:srgbClr val="FFFFFF"/>
                </a:solidFill>
              </a14:hiddenFill>
            </a:ext>
          </a:extLst>
        </p:spPr>
      </p:pic>
      <p:cxnSp>
        <p:nvCxnSpPr>
          <p:cNvPr id="18" name="17 Conector recto"/>
          <p:cNvCxnSpPr/>
          <p:nvPr/>
        </p:nvCxnSpPr>
        <p:spPr>
          <a:xfrm>
            <a:off x="6705600" y="685800"/>
            <a:ext cx="0" cy="5486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18 Conector recto"/>
          <p:cNvCxnSpPr/>
          <p:nvPr/>
        </p:nvCxnSpPr>
        <p:spPr>
          <a:xfrm>
            <a:off x="7620000" y="685800"/>
            <a:ext cx="0" cy="5486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a:off x="5715000" y="685800"/>
            <a:ext cx="0" cy="5486400"/>
          </a:xfrm>
          <a:prstGeom prst="line">
            <a:avLst/>
          </a:prstGeom>
        </p:spPr>
        <p:style>
          <a:lnRef idx="1">
            <a:schemeClr val="accent1"/>
          </a:lnRef>
          <a:fillRef idx="0">
            <a:schemeClr val="accent1"/>
          </a:fillRef>
          <a:effectRef idx="0">
            <a:schemeClr val="accent1"/>
          </a:effectRef>
          <a:fontRef idx="minor">
            <a:schemeClr val="tx1"/>
          </a:fontRef>
        </p:style>
      </p:cxnSp>
      <p:sp>
        <p:nvSpPr>
          <p:cNvPr id="3" name="2 CuadroTexto"/>
          <p:cNvSpPr txBox="1"/>
          <p:nvPr/>
        </p:nvSpPr>
        <p:spPr>
          <a:xfrm>
            <a:off x="0" y="1905000"/>
            <a:ext cx="2514600" cy="3693319"/>
          </a:xfrm>
          <a:prstGeom prst="rect">
            <a:avLst/>
          </a:prstGeom>
          <a:noFill/>
        </p:spPr>
        <p:txBody>
          <a:bodyPr wrap="square" rtlCol="0">
            <a:spAutoFit/>
          </a:bodyPr>
          <a:lstStyle/>
          <a:p>
            <a:pPr marL="285750" indent="-285750">
              <a:buFont typeface="Arial" pitchFamily="34" charset="0"/>
              <a:buChar char="•"/>
            </a:pPr>
            <a:r>
              <a:rPr lang="es-ES" sz="1200" dirty="0"/>
              <a:t>200 aplicaciones, </a:t>
            </a:r>
            <a:r>
              <a:rPr lang="es-ES" sz="1200" dirty="0" smtClean="0"/>
              <a:t>en </a:t>
            </a:r>
            <a:r>
              <a:rPr lang="es-ES" sz="1200" dirty="0"/>
              <a:t>diferentes </a:t>
            </a:r>
            <a:r>
              <a:rPr lang="es-ES" sz="1200" dirty="0" smtClean="0"/>
              <a:t>versiones</a:t>
            </a:r>
            <a:r>
              <a:rPr lang="es-ES" sz="1200" dirty="0"/>
              <a:t>, en diferentes lenguajes de programación, con diferentes bases de datos, sin un repositorio central de código y desarticuladas entre sí</a:t>
            </a:r>
            <a:r>
              <a:rPr lang="es-ES" sz="1200" dirty="0" smtClean="0"/>
              <a:t>.</a:t>
            </a:r>
          </a:p>
          <a:p>
            <a:endParaRPr lang="en-US" sz="1200" dirty="0"/>
          </a:p>
          <a:p>
            <a:pPr marL="285750" indent="-285750">
              <a:buFont typeface="Arial" pitchFamily="34" charset="0"/>
              <a:buChar char="•"/>
            </a:pPr>
            <a:r>
              <a:rPr lang="es-ES" sz="1200" dirty="0"/>
              <a:t>Aplicaciones descontinuadas o incompatibles con las herramientas actuales, impidiendo su actualización</a:t>
            </a:r>
            <a:r>
              <a:rPr lang="es-ES" sz="1200" dirty="0" smtClean="0"/>
              <a:t>.</a:t>
            </a:r>
          </a:p>
          <a:p>
            <a:pPr marL="285750" indent="-285750">
              <a:buFont typeface="Arial" pitchFamily="34" charset="0"/>
              <a:buChar char="•"/>
            </a:pPr>
            <a:endParaRPr lang="en-US" sz="1200" dirty="0"/>
          </a:p>
          <a:p>
            <a:pPr marL="285750" indent="-285750">
              <a:buFont typeface="Arial" pitchFamily="34" charset="0"/>
              <a:buChar char="•"/>
            </a:pPr>
            <a:r>
              <a:rPr lang="es-ES" sz="1200" dirty="0"/>
              <a:t>Alto riesgo de realizar mantenimientos. </a:t>
            </a:r>
            <a:endParaRPr lang="es-ES" sz="1200" dirty="0" smtClean="0"/>
          </a:p>
          <a:p>
            <a:pPr marL="285750" indent="-285750">
              <a:buFont typeface="Arial" pitchFamily="34" charset="0"/>
              <a:buChar char="•"/>
            </a:pPr>
            <a:endParaRPr lang="es-ES" sz="1200" dirty="0"/>
          </a:p>
          <a:p>
            <a:pPr marL="285750" indent="-285750">
              <a:buFont typeface="Arial" pitchFamily="34" charset="0"/>
              <a:buChar char="•"/>
            </a:pPr>
            <a:r>
              <a:rPr lang="es-ES" sz="1200" dirty="0" smtClean="0"/>
              <a:t>Alta </a:t>
            </a:r>
            <a:r>
              <a:rPr lang="es-ES" sz="1200" dirty="0"/>
              <a:t>dependencia de los desarrolladores, debido a su conocimiento.</a:t>
            </a:r>
            <a:endParaRPr lang="en-US" sz="1200" dirty="0"/>
          </a:p>
          <a:p>
            <a:endParaRPr lang="es-EC" dirty="0"/>
          </a:p>
        </p:txBody>
      </p:sp>
    </p:spTree>
    <p:extLst>
      <p:ext uri="{BB962C8B-B14F-4D97-AF65-F5344CB8AC3E}">
        <p14:creationId xmlns:p14="http://schemas.microsoft.com/office/powerpoint/2010/main" val="2502725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56"/>
                                        </p:tgtEl>
                                        <p:attrNameLst>
                                          <p:attrName>style.visibility</p:attrName>
                                        </p:attrNameLst>
                                      </p:cBhvr>
                                      <p:to>
                                        <p:strVal val="visible"/>
                                      </p:to>
                                    </p:set>
                                    <p:animEffect transition="in" filter="wipe(down)">
                                      <p:cBhvr>
                                        <p:cTn id="11" dur="500"/>
                                        <p:tgtEl>
                                          <p:spTgt spid="56"/>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0"/>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1027"/>
                                        </p:tgtEl>
                                        <p:attrNameLst>
                                          <p:attrName>style.visibility</p:attrName>
                                        </p:attrNameLst>
                                      </p:cBhvr>
                                      <p:to>
                                        <p:strVal val="visible"/>
                                      </p:to>
                                    </p:set>
                                    <p:animEffect transition="in" filter="wipe(down)">
                                      <p:cBhvr>
                                        <p:cTn id="20" dur="500"/>
                                        <p:tgtEl>
                                          <p:spTgt spid="1027"/>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1029"/>
                                        </p:tgtEl>
                                        <p:attrNameLst>
                                          <p:attrName>style.visibility</p:attrName>
                                        </p:attrNameLst>
                                      </p:cBhvr>
                                      <p:to>
                                        <p:strVal val="visible"/>
                                      </p:to>
                                    </p:set>
                                    <p:animEffect transition="in" filter="wipe(down)">
                                      <p:cBhvr>
                                        <p:cTn id="29" dur="500"/>
                                        <p:tgtEl>
                                          <p:spTgt spid="1029"/>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49"/>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1046"/>
                                        </p:tgtEl>
                                        <p:attrNameLst>
                                          <p:attrName>style.visibility</p:attrName>
                                        </p:attrNameLst>
                                      </p:cBhvr>
                                      <p:to>
                                        <p:strVal val="visible"/>
                                      </p:to>
                                    </p:set>
                                    <p:animEffect transition="in" filter="wipe(down)">
                                      <p:cBhvr>
                                        <p:cTn id="38" dur="500"/>
                                        <p:tgtEl>
                                          <p:spTgt spid="1046"/>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1048"/>
                                        </p:tgtEl>
                                        <p:attrNameLst>
                                          <p:attrName>style.visibility</p:attrName>
                                        </p:attrNameLst>
                                      </p:cBhvr>
                                      <p:to>
                                        <p:strVal val="visible"/>
                                      </p:to>
                                    </p:set>
                                    <p:anim calcmode="lin" valueType="num">
                                      <p:cBhvr>
                                        <p:cTn id="47" dur="1000" fill="hold"/>
                                        <p:tgtEl>
                                          <p:spTgt spid="1048"/>
                                        </p:tgtEl>
                                        <p:attrNameLst>
                                          <p:attrName>ppt_w</p:attrName>
                                        </p:attrNameLst>
                                      </p:cBhvr>
                                      <p:tavLst>
                                        <p:tav tm="0">
                                          <p:val>
                                            <p:fltVal val="0"/>
                                          </p:val>
                                        </p:tav>
                                        <p:tav tm="100000">
                                          <p:val>
                                            <p:strVal val="#ppt_w"/>
                                          </p:val>
                                        </p:tav>
                                      </p:tavLst>
                                    </p:anim>
                                    <p:anim calcmode="lin" valueType="num">
                                      <p:cBhvr>
                                        <p:cTn id="48" dur="1000" fill="hold"/>
                                        <p:tgtEl>
                                          <p:spTgt spid="1048"/>
                                        </p:tgtEl>
                                        <p:attrNameLst>
                                          <p:attrName>ppt_h</p:attrName>
                                        </p:attrNameLst>
                                      </p:cBhvr>
                                      <p:tavLst>
                                        <p:tav tm="0">
                                          <p:val>
                                            <p:fltVal val="0"/>
                                          </p:val>
                                        </p:tav>
                                        <p:tav tm="100000">
                                          <p:val>
                                            <p:strVal val="#ppt_h"/>
                                          </p:val>
                                        </p:tav>
                                      </p:tavLst>
                                    </p:anim>
                                    <p:anim calcmode="lin" valueType="num">
                                      <p:cBhvr>
                                        <p:cTn id="49" dur="1000" fill="hold"/>
                                        <p:tgtEl>
                                          <p:spTgt spid="1048"/>
                                        </p:tgtEl>
                                        <p:attrNameLst>
                                          <p:attrName>style.rotation</p:attrName>
                                        </p:attrNameLst>
                                      </p:cBhvr>
                                      <p:tavLst>
                                        <p:tav tm="0">
                                          <p:val>
                                            <p:fltVal val="90"/>
                                          </p:val>
                                        </p:tav>
                                        <p:tav tm="100000">
                                          <p:val>
                                            <p:fltVal val="0"/>
                                          </p:val>
                                        </p:tav>
                                      </p:tavLst>
                                    </p:anim>
                                    <p:animEffect transition="in" filter="fade">
                                      <p:cBhvr>
                                        <p:cTn id="50" dur="1000"/>
                                        <p:tgtEl>
                                          <p:spTgt spid="1048"/>
                                        </p:tgtEl>
                                      </p:cBhvr>
                                    </p:animEffec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grpId="0" nodeType="clickEffect">
                                  <p:stCondLst>
                                    <p:cond delay="0"/>
                                  </p:stCondLst>
                                  <p:childTnLst>
                                    <p:set>
                                      <p:cBhvr>
                                        <p:cTn id="58" dur="1" fill="hold">
                                          <p:stCondLst>
                                            <p:cond delay="0"/>
                                          </p:stCondLst>
                                        </p:cTn>
                                        <p:tgtEl>
                                          <p:spTgt spid="57"/>
                                        </p:tgtEl>
                                        <p:attrNameLst>
                                          <p:attrName>style.visibility</p:attrName>
                                        </p:attrNameLst>
                                      </p:cBhvr>
                                      <p:to>
                                        <p:strVal val="visible"/>
                                      </p:to>
                                    </p:set>
                                    <p:animEffect transition="in" filter="wipe(down)">
                                      <p:cBhvr>
                                        <p:cTn id="59" dur="500"/>
                                        <p:tgtEl>
                                          <p:spTgt spid="57"/>
                                        </p:tgtEl>
                                      </p:cBhvr>
                                    </p:animEffect>
                                  </p:childTnLst>
                                </p:cTn>
                              </p:par>
                              <p:par>
                                <p:cTn id="60" presetID="22" presetClass="entr" presetSubtype="4" fill="hold" nodeType="with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wipe(down)">
                                      <p:cBhvr>
                                        <p:cTn id="62" dur="500"/>
                                        <p:tgtEl>
                                          <p:spTgt spid="25"/>
                                        </p:tgtEl>
                                      </p:cBhvr>
                                    </p:animEffect>
                                  </p:childTnLst>
                                </p:cTn>
                              </p:par>
                              <p:par>
                                <p:cTn id="63" presetID="22" presetClass="entr" presetSubtype="4" fill="hold" nodeType="withEffect">
                                  <p:stCondLst>
                                    <p:cond delay="0"/>
                                  </p:stCondLst>
                                  <p:childTnLst>
                                    <p:set>
                                      <p:cBhvr>
                                        <p:cTn id="64" dur="1" fill="hold">
                                          <p:stCondLst>
                                            <p:cond delay="0"/>
                                          </p:stCondLst>
                                        </p:cTn>
                                        <p:tgtEl>
                                          <p:spTgt spid="1031"/>
                                        </p:tgtEl>
                                        <p:attrNameLst>
                                          <p:attrName>style.visibility</p:attrName>
                                        </p:attrNameLst>
                                      </p:cBhvr>
                                      <p:to>
                                        <p:strVal val="visible"/>
                                      </p:to>
                                    </p:set>
                                    <p:animEffect transition="in" filter="wipe(down)">
                                      <p:cBhvr>
                                        <p:cTn id="65" dur="500"/>
                                        <p:tgtEl>
                                          <p:spTgt spid="1031"/>
                                        </p:tgtEl>
                                      </p:cBhvr>
                                    </p:animEffect>
                                  </p:childTnLst>
                                </p:cTn>
                              </p:par>
                              <p:par>
                                <p:cTn id="66" presetID="22" presetClass="entr" presetSubtype="4" fill="hold" nodeType="withEffect">
                                  <p:stCondLst>
                                    <p:cond delay="0"/>
                                  </p:stCondLst>
                                  <p:childTnLst>
                                    <p:set>
                                      <p:cBhvr>
                                        <p:cTn id="67" dur="1" fill="hold">
                                          <p:stCondLst>
                                            <p:cond delay="0"/>
                                          </p:stCondLst>
                                        </p:cTn>
                                        <p:tgtEl>
                                          <p:spTgt spid="44"/>
                                        </p:tgtEl>
                                        <p:attrNameLst>
                                          <p:attrName>style.visibility</p:attrName>
                                        </p:attrNameLst>
                                      </p:cBhvr>
                                      <p:to>
                                        <p:strVal val="visible"/>
                                      </p:to>
                                    </p:set>
                                    <p:animEffect transition="in" filter="wipe(down)">
                                      <p:cBhvr>
                                        <p:cTn id="68" dur="500"/>
                                        <p:tgtEl>
                                          <p:spTgt spid="44"/>
                                        </p:tgtEl>
                                      </p:cBhvr>
                                    </p:animEffect>
                                  </p:childTnLst>
                                </p:cTn>
                              </p:par>
                              <p:par>
                                <p:cTn id="69" presetID="22" presetClass="entr" presetSubtype="4" fill="hold" nodeType="withEffect">
                                  <p:stCondLst>
                                    <p:cond delay="0"/>
                                  </p:stCondLst>
                                  <p:childTnLst>
                                    <p:set>
                                      <p:cBhvr>
                                        <p:cTn id="70" dur="1" fill="hold">
                                          <p:stCondLst>
                                            <p:cond delay="0"/>
                                          </p:stCondLst>
                                        </p:cTn>
                                        <p:tgtEl>
                                          <p:spTgt spid="1050"/>
                                        </p:tgtEl>
                                        <p:attrNameLst>
                                          <p:attrName>style.visibility</p:attrName>
                                        </p:attrNameLst>
                                      </p:cBhvr>
                                      <p:to>
                                        <p:strVal val="visible"/>
                                      </p:to>
                                    </p:set>
                                    <p:animEffect transition="in" filter="wipe(down)">
                                      <p:cBhvr>
                                        <p:cTn id="71" dur="500"/>
                                        <p:tgtEl>
                                          <p:spTgt spid="1050"/>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nodeType="clickEffect">
                                  <p:stCondLst>
                                    <p:cond delay="0"/>
                                  </p:stCondLst>
                                  <p:childTnLst>
                                    <p:set>
                                      <p:cBhvr>
                                        <p:cTn id="75" dur="1" fill="hold">
                                          <p:stCondLst>
                                            <p:cond delay="0"/>
                                          </p:stCondLst>
                                        </p:cTn>
                                        <p:tgtEl>
                                          <p:spTgt spid="16"/>
                                        </p:tgtEl>
                                        <p:attrNameLst>
                                          <p:attrName>style.visibility</p:attrName>
                                        </p:attrNameLst>
                                      </p:cBhvr>
                                      <p:to>
                                        <p:strVal val="visible"/>
                                      </p:to>
                                    </p:set>
                                    <p:animEffect transition="in" filter="fade">
                                      <p:cBhvr>
                                        <p:cTn id="76" dur="500"/>
                                        <p:tgtEl>
                                          <p:spTgt spid="16"/>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4" fill="hold" grpId="0" nodeType="clickEffect">
                                  <p:stCondLst>
                                    <p:cond delay="0"/>
                                  </p:stCondLst>
                                  <p:childTnLst>
                                    <p:set>
                                      <p:cBhvr>
                                        <p:cTn id="80" dur="1" fill="hold">
                                          <p:stCondLst>
                                            <p:cond delay="0"/>
                                          </p:stCondLst>
                                        </p:cTn>
                                        <p:tgtEl>
                                          <p:spTgt spid="58"/>
                                        </p:tgtEl>
                                        <p:attrNameLst>
                                          <p:attrName>style.visibility</p:attrName>
                                        </p:attrNameLst>
                                      </p:cBhvr>
                                      <p:to>
                                        <p:strVal val="visible"/>
                                      </p:to>
                                    </p:set>
                                    <p:animEffect transition="in" filter="wipe(down)">
                                      <p:cBhvr>
                                        <p:cTn id="81" dur="500"/>
                                        <p:tgtEl>
                                          <p:spTgt spid="58"/>
                                        </p:tgtEl>
                                      </p:cBhvr>
                                    </p:animEffect>
                                  </p:childTnLst>
                                </p:cTn>
                              </p:par>
                              <p:par>
                                <p:cTn id="82" presetID="22" presetClass="entr" presetSubtype="4" fill="hold" nodeType="withEffect">
                                  <p:stCondLst>
                                    <p:cond delay="0"/>
                                  </p:stCondLst>
                                  <p:childTnLst>
                                    <p:set>
                                      <p:cBhvr>
                                        <p:cTn id="83" dur="1" fill="hold">
                                          <p:stCondLst>
                                            <p:cond delay="0"/>
                                          </p:stCondLst>
                                        </p:cTn>
                                        <p:tgtEl>
                                          <p:spTgt spid="26"/>
                                        </p:tgtEl>
                                        <p:attrNameLst>
                                          <p:attrName>style.visibility</p:attrName>
                                        </p:attrNameLst>
                                      </p:cBhvr>
                                      <p:to>
                                        <p:strVal val="visible"/>
                                      </p:to>
                                    </p:set>
                                    <p:animEffect transition="in" filter="wipe(down)">
                                      <p:cBhvr>
                                        <p:cTn id="84" dur="500"/>
                                        <p:tgtEl>
                                          <p:spTgt spid="26"/>
                                        </p:tgtEl>
                                      </p:cBhvr>
                                    </p:animEffect>
                                  </p:childTnLst>
                                </p:cTn>
                              </p:par>
                              <p:par>
                                <p:cTn id="85" presetID="22" presetClass="entr" presetSubtype="4" fill="hold" nodeType="withEffect">
                                  <p:stCondLst>
                                    <p:cond delay="0"/>
                                  </p:stCondLst>
                                  <p:childTnLst>
                                    <p:set>
                                      <p:cBhvr>
                                        <p:cTn id="86" dur="1" fill="hold">
                                          <p:stCondLst>
                                            <p:cond delay="0"/>
                                          </p:stCondLst>
                                        </p:cTn>
                                        <p:tgtEl>
                                          <p:spTgt spid="1037"/>
                                        </p:tgtEl>
                                        <p:attrNameLst>
                                          <p:attrName>style.visibility</p:attrName>
                                        </p:attrNameLst>
                                      </p:cBhvr>
                                      <p:to>
                                        <p:strVal val="visible"/>
                                      </p:to>
                                    </p:set>
                                    <p:animEffect transition="in" filter="wipe(down)">
                                      <p:cBhvr>
                                        <p:cTn id="87" dur="500"/>
                                        <p:tgtEl>
                                          <p:spTgt spid="1037"/>
                                        </p:tgtEl>
                                      </p:cBhvr>
                                    </p:animEffect>
                                  </p:childTnLst>
                                </p:cTn>
                              </p:par>
                              <p:par>
                                <p:cTn id="88" presetID="22" presetClass="entr" presetSubtype="4" fill="hold" nodeType="withEffect">
                                  <p:stCondLst>
                                    <p:cond delay="0"/>
                                  </p:stCondLst>
                                  <p:childTnLst>
                                    <p:set>
                                      <p:cBhvr>
                                        <p:cTn id="89" dur="1" fill="hold">
                                          <p:stCondLst>
                                            <p:cond delay="0"/>
                                          </p:stCondLst>
                                        </p:cTn>
                                        <p:tgtEl>
                                          <p:spTgt spid="45"/>
                                        </p:tgtEl>
                                        <p:attrNameLst>
                                          <p:attrName>style.visibility</p:attrName>
                                        </p:attrNameLst>
                                      </p:cBhvr>
                                      <p:to>
                                        <p:strVal val="visible"/>
                                      </p:to>
                                    </p:set>
                                    <p:animEffect transition="in" filter="wipe(down)">
                                      <p:cBhvr>
                                        <p:cTn id="90" dur="500"/>
                                        <p:tgtEl>
                                          <p:spTgt spid="45"/>
                                        </p:tgtEl>
                                      </p:cBhvr>
                                    </p:animEffect>
                                  </p:childTnLst>
                                </p:cTn>
                              </p:par>
                              <p:par>
                                <p:cTn id="91" presetID="22" presetClass="entr" presetSubtype="4" fill="hold" nodeType="withEffect">
                                  <p:stCondLst>
                                    <p:cond delay="0"/>
                                  </p:stCondLst>
                                  <p:childTnLst>
                                    <p:set>
                                      <p:cBhvr>
                                        <p:cTn id="92" dur="1" fill="hold">
                                          <p:stCondLst>
                                            <p:cond delay="0"/>
                                          </p:stCondLst>
                                        </p:cTn>
                                        <p:tgtEl>
                                          <p:spTgt spid="1051"/>
                                        </p:tgtEl>
                                        <p:attrNameLst>
                                          <p:attrName>style.visibility</p:attrName>
                                        </p:attrNameLst>
                                      </p:cBhvr>
                                      <p:to>
                                        <p:strVal val="visible"/>
                                      </p:to>
                                    </p:set>
                                    <p:animEffect transition="in" filter="wipe(down)">
                                      <p:cBhvr>
                                        <p:cTn id="93" dur="500"/>
                                        <p:tgtEl>
                                          <p:spTgt spid="1051"/>
                                        </p:tgtEl>
                                      </p:cBhvr>
                                    </p:animEffec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nodeType="clickEffect">
                                  <p:stCondLst>
                                    <p:cond delay="0"/>
                                  </p:stCondLst>
                                  <p:childTnLst>
                                    <p:set>
                                      <p:cBhvr>
                                        <p:cTn id="97" dur="1" fill="hold">
                                          <p:stCondLst>
                                            <p:cond delay="0"/>
                                          </p:stCondLst>
                                        </p:cTn>
                                        <p:tgtEl>
                                          <p:spTgt spid="17"/>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22" presetClass="entr" presetSubtype="4" fill="hold" grpId="0" nodeType="clickEffect">
                                  <p:stCondLst>
                                    <p:cond delay="0"/>
                                  </p:stCondLst>
                                  <p:childTnLst>
                                    <p:set>
                                      <p:cBhvr>
                                        <p:cTn id="101" dur="1" fill="hold">
                                          <p:stCondLst>
                                            <p:cond delay="0"/>
                                          </p:stCondLst>
                                        </p:cTn>
                                        <p:tgtEl>
                                          <p:spTgt spid="9"/>
                                        </p:tgtEl>
                                        <p:attrNameLst>
                                          <p:attrName>style.visibility</p:attrName>
                                        </p:attrNameLst>
                                      </p:cBhvr>
                                      <p:to>
                                        <p:strVal val="visible"/>
                                      </p:to>
                                    </p:set>
                                    <p:animEffect transition="in" filter="wipe(down)">
                                      <p:cBhvr>
                                        <p:cTn id="102" dur="500"/>
                                        <p:tgtEl>
                                          <p:spTgt spid="9"/>
                                        </p:tgtEl>
                                      </p:cBhvr>
                                    </p:animEffect>
                                  </p:childTnLst>
                                </p:cTn>
                              </p:par>
                              <p:par>
                                <p:cTn id="103" presetID="22" presetClass="entr" presetSubtype="4" fill="hold" nodeType="withEffect">
                                  <p:stCondLst>
                                    <p:cond delay="0"/>
                                  </p:stCondLst>
                                  <p:childTnLst>
                                    <p:set>
                                      <p:cBhvr>
                                        <p:cTn id="104" dur="1" fill="hold">
                                          <p:stCondLst>
                                            <p:cond delay="0"/>
                                          </p:stCondLst>
                                        </p:cTn>
                                        <p:tgtEl>
                                          <p:spTgt spid="27"/>
                                        </p:tgtEl>
                                        <p:attrNameLst>
                                          <p:attrName>style.visibility</p:attrName>
                                        </p:attrNameLst>
                                      </p:cBhvr>
                                      <p:to>
                                        <p:strVal val="visible"/>
                                      </p:to>
                                    </p:set>
                                    <p:animEffect transition="in" filter="wipe(down)">
                                      <p:cBhvr>
                                        <p:cTn id="105" dur="500"/>
                                        <p:tgtEl>
                                          <p:spTgt spid="27"/>
                                        </p:tgtEl>
                                      </p:cBhvr>
                                    </p:animEffect>
                                  </p:childTnLst>
                                </p:cTn>
                              </p:par>
                              <p:par>
                                <p:cTn id="106" presetID="22" presetClass="entr" presetSubtype="4" fill="hold" nodeType="withEffect">
                                  <p:stCondLst>
                                    <p:cond delay="0"/>
                                  </p:stCondLst>
                                  <p:childTnLst>
                                    <p:set>
                                      <p:cBhvr>
                                        <p:cTn id="107" dur="1" fill="hold">
                                          <p:stCondLst>
                                            <p:cond delay="0"/>
                                          </p:stCondLst>
                                        </p:cTn>
                                        <p:tgtEl>
                                          <p:spTgt spid="1040"/>
                                        </p:tgtEl>
                                        <p:attrNameLst>
                                          <p:attrName>style.visibility</p:attrName>
                                        </p:attrNameLst>
                                      </p:cBhvr>
                                      <p:to>
                                        <p:strVal val="visible"/>
                                      </p:to>
                                    </p:set>
                                    <p:animEffect transition="in" filter="wipe(down)">
                                      <p:cBhvr>
                                        <p:cTn id="108" dur="500"/>
                                        <p:tgtEl>
                                          <p:spTgt spid="1040"/>
                                        </p:tgtEl>
                                      </p:cBhvr>
                                    </p:animEffect>
                                  </p:childTnLst>
                                </p:cTn>
                              </p:par>
                              <p:par>
                                <p:cTn id="109" presetID="22" presetClass="entr" presetSubtype="4" fill="hold" nodeType="withEffect">
                                  <p:stCondLst>
                                    <p:cond delay="0"/>
                                  </p:stCondLst>
                                  <p:childTnLst>
                                    <p:set>
                                      <p:cBhvr>
                                        <p:cTn id="110" dur="1" fill="hold">
                                          <p:stCondLst>
                                            <p:cond delay="0"/>
                                          </p:stCondLst>
                                        </p:cTn>
                                        <p:tgtEl>
                                          <p:spTgt spid="46"/>
                                        </p:tgtEl>
                                        <p:attrNameLst>
                                          <p:attrName>style.visibility</p:attrName>
                                        </p:attrNameLst>
                                      </p:cBhvr>
                                      <p:to>
                                        <p:strVal val="visible"/>
                                      </p:to>
                                    </p:set>
                                    <p:animEffect transition="in" filter="wipe(down)">
                                      <p:cBhvr>
                                        <p:cTn id="111" dur="500"/>
                                        <p:tgtEl>
                                          <p:spTgt spid="46"/>
                                        </p:tgtEl>
                                      </p:cBhvr>
                                    </p:animEffect>
                                  </p:childTnLst>
                                </p:cTn>
                              </p:par>
                              <p:par>
                                <p:cTn id="112" presetID="22" presetClass="entr" presetSubtype="4" fill="hold" nodeType="withEffect">
                                  <p:stCondLst>
                                    <p:cond delay="0"/>
                                  </p:stCondLst>
                                  <p:childTnLst>
                                    <p:set>
                                      <p:cBhvr>
                                        <p:cTn id="113" dur="1" fill="hold">
                                          <p:stCondLst>
                                            <p:cond delay="0"/>
                                          </p:stCondLst>
                                        </p:cTn>
                                        <p:tgtEl>
                                          <p:spTgt spid="1052"/>
                                        </p:tgtEl>
                                        <p:attrNameLst>
                                          <p:attrName>style.visibility</p:attrName>
                                        </p:attrNameLst>
                                      </p:cBhvr>
                                      <p:to>
                                        <p:strVal val="visible"/>
                                      </p:to>
                                    </p:set>
                                    <p:animEffect transition="in" filter="wipe(down)">
                                      <p:cBhvr>
                                        <p:cTn id="114" dur="500"/>
                                        <p:tgtEl>
                                          <p:spTgt spid="1052"/>
                                        </p:tgtEl>
                                      </p:cBhvr>
                                    </p:animEffec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nodeType="clickEffect">
                                  <p:stCondLst>
                                    <p:cond delay="0"/>
                                  </p:stCondLst>
                                  <p:childTnLst>
                                    <p:set>
                                      <p:cBhvr>
                                        <p:cTn id="118" dur="1" fill="hold">
                                          <p:stCondLst>
                                            <p:cond delay="0"/>
                                          </p:stCondLst>
                                        </p:cTn>
                                        <p:tgtEl>
                                          <p:spTgt spid="18"/>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22" presetClass="entr" presetSubtype="4" fill="hold" grpId="0" nodeType="clickEffect">
                                  <p:stCondLst>
                                    <p:cond delay="0"/>
                                  </p:stCondLst>
                                  <p:childTnLst>
                                    <p:set>
                                      <p:cBhvr>
                                        <p:cTn id="122" dur="1" fill="hold">
                                          <p:stCondLst>
                                            <p:cond delay="0"/>
                                          </p:stCondLst>
                                        </p:cTn>
                                        <p:tgtEl>
                                          <p:spTgt spid="10"/>
                                        </p:tgtEl>
                                        <p:attrNameLst>
                                          <p:attrName>style.visibility</p:attrName>
                                        </p:attrNameLst>
                                      </p:cBhvr>
                                      <p:to>
                                        <p:strVal val="visible"/>
                                      </p:to>
                                    </p:set>
                                    <p:animEffect transition="in" filter="wipe(down)">
                                      <p:cBhvr>
                                        <p:cTn id="123" dur="500"/>
                                        <p:tgtEl>
                                          <p:spTgt spid="10"/>
                                        </p:tgtEl>
                                      </p:cBhvr>
                                    </p:animEffect>
                                  </p:childTnLst>
                                </p:cTn>
                              </p:par>
                              <p:par>
                                <p:cTn id="124" presetID="22" presetClass="entr" presetSubtype="4" fill="hold" nodeType="withEffect">
                                  <p:stCondLst>
                                    <p:cond delay="0"/>
                                  </p:stCondLst>
                                  <p:childTnLst>
                                    <p:set>
                                      <p:cBhvr>
                                        <p:cTn id="125" dur="1" fill="hold">
                                          <p:stCondLst>
                                            <p:cond delay="0"/>
                                          </p:stCondLst>
                                        </p:cTn>
                                        <p:tgtEl>
                                          <p:spTgt spid="28"/>
                                        </p:tgtEl>
                                        <p:attrNameLst>
                                          <p:attrName>style.visibility</p:attrName>
                                        </p:attrNameLst>
                                      </p:cBhvr>
                                      <p:to>
                                        <p:strVal val="visible"/>
                                      </p:to>
                                    </p:set>
                                    <p:animEffect transition="in" filter="wipe(down)">
                                      <p:cBhvr>
                                        <p:cTn id="126" dur="500"/>
                                        <p:tgtEl>
                                          <p:spTgt spid="28"/>
                                        </p:tgtEl>
                                      </p:cBhvr>
                                    </p:animEffect>
                                  </p:childTnLst>
                                </p:cTn>
                              </p:par>
                              <p:par>
                                <p:cTn id="127" presetID="22" presetClass="entr" presetSubtype="4" fill="hold" nodeType="withEffect">
                                  <p:stCondLst>
                                    <p:cond delay="0"/>
                                  </p:stCondLst>
                                  <p:childTnLst>
                                    <p:set>
                                      <p:cBhvr>
                                        <p:cTn id="128" dur="1" fill="hold">
                                          <p:stCondLst>
                                            <p:cond delay="0"/>
                                          </p:stCondLst>
                                        </p:cTn>
                                        <p:tgtEl>
                                          <p:spTgt spid="1043"/>
                                        </p:tgtEl>
                                        <p:attrNameLst>
                                          <p:attrName>style.visibility</p:attrName>
                                        </p:attrNameLst>
                                      </p:cBhvr>
                                      <p:to>
                                        <p:strVal val="visible"/>
                                      </p:to>
                                    </p:set>
                                    <p:animEffect transition="in" filter="wipe(down)">
                                      <p:cBhvr>
                                        <p:cTn id="129" dur="500"/>
                                        <p:tgtEl>
                                          <p:spTgt spid="1043"/>
                                        </p:tgtEl>
                                      </p:cBhvr>
                                    </p:animEffect>
                                  </p:childTnLst>
                                </p:cTn>
                              </p:par>
                              <p:par>
                                <p:cTn id="130" presetID="22" presetClass="entr" presetSubtype="4" fill="hold" nodeType="withEffect">
                                  <p:stCondLst>
                                    <p:cond delay="0"/>
                                  </p:stCondLst>
                                  <p:childTnLst>
                                    <p:set>
                                      <p:cBhvr>
                                        <p:cTn id="131" dur="1" fill="hold">
                                          <p:stCondLst>
                                            <p:cond delay="0"/>
                                          </p:stCondLst>
                                        </p:cTn>
                                        <p:tgtEl>
                                          <p:spTgt spid="47"/>
                                        </p:tgtEl>
                                        <p:attrNameLst>
                                          <p:attrName>style.visibility</p:attrName>
                                        </p:attrNameLst>
                                      </p:cBhvr>
                                      <p:to>
                                        <p:strVal val="visible"/>
                                      </p:to>
                                    </p:set>
                                    <p:animEffect transition="in" filter="wipe(down)">
                                      <p:cBhvr>
                                        <p:cTn id="132" dur="500"/>
                                        <p:tgtEl>
                                          <p:spTgt spid="47"/>
                                        </p:tgtEl>
                                      </p:cBhvr>
                                    </p:animEffect>
                                  </p:childTnLst>
                                </p:cTn>
                              </p:par>
                              <p:par>
                                <p:cTn id="133" presetID="22" presetClass="entr" presetSubtype="4" fill="hold" nodeType="withEffect">
                                  <p:stCondLst>
                                    <p:cond delay="0"/>
                                  </p:stCondLst>
                                  <p:childTnLst>
                                    <p:set>
                                      <p:cBhvr>
                                        <p:cTn id="134" dur="1" fill="hold">
                                          <p:stCondLst>
                                            <p:cond delay="0"/>
                                          </p:stCondLst>
                                        </p:cTn>
                                        <p:tgtEl>
                                          <p:spTgt spid="1053"/>
                                        </p:tgtEl>
                                        <p:attrNameLst>
                                          <p:attrName>style.visibility</p:attrName>
                                        </p:attrNameLst>
                                      </p:cBhvr>
                                      <p:to>
                                        <p:strVal val="visible"/>
                                      </p:to>
                                    </p:set>
                                    <p:animEffect transition="in" filter="wipe(down)">
                                      <p:cBhvr>
                                        <p:cTn id="135" dur="500"/>
                                        <p:tgtEl>
                                          <p:spTgt spid="1053"/>
                                        </p:tgtEl>
                                      </p:cBhvr>
                                    </p:animEffect>
                                  </p:childTnLst>
                                </p:cTn>
                              </p:par>
                            </p:childTnLst>
                          </p:cTn>
                        </p:par>
                      </p:childTnLst>
                    </p:cTn>
                  </p:par>
                  <p:par>
                    <p:cTn id="136" fill="hold">
                      <p:stCondLst>
                        <p:cond delay="indefinite"/>
                      </p:stCondLst>
                      <p:childTnLst>
                        <p:par>
                          <p:cTn id="137" fill="hold">
                            <p:stCondLst>
                              <p:cond delay="0"/>
                            </p:stCondLst>
                            <p:childTnLst>
                              <p:par>
                                <p:cTn id="138" presetID="1" presetClass="entr" presetSubtype="0" fill="hold" nodeType="clickEffect">
                                  <p:stCondLst>
                                    <p:cond delay="0"/>
                                  </p:stCondLst>
                                  <p:childTnLst>
                                    <p:set>
                                      <p:cBhvr>
                                        <p:cTn id="139" dur="1" fill="hold">
                                          <p:stCondLst>
                                            <p:cond delay="0"/>
                                          </p:stCondLst>
                                        </p:cTn>
                                        <p:tgtEl>
                                          <p:spTgt spid="19"/>
                                        </p:tgtEl>
                                        <p:attrNameLst>
                                          <p:attrName>style.visibility</p:attrName>
                                        </p:attrNameLst>
                                      </p:cBhvr>
                                      <p:to>
                                        <p:strVal val="visible"/>
                                      </p:to>
                                    </p:set>
                                  </p:childTnLst>
                                </p:cTn>
                              </p:par>
                            </p:childTnLst>
                          </p:cTn>
                        </p:par>
                      </p:childTnLst>
                    </p:cTn>
                  </p:par>
                  <p:par>
                    <p:cTn id="140" fill="hold">
                      <p:stCondLst>
                        <p:cond delay="indefinite"/>
                      </p:stCondLst>
                      <p:childTnLst>
                        <p:par>
                          <p:cTn id="141" fill="hold">
                            <p:stCondLst>
                              <p:cond delay="0"/>
                            </p:stCondLst>
                            <p:childTnLst>
                              <p:par>
                                <p:cTn id="142" presetID="22" presetClass="entr" presetSubtype="4" fill="hold" grpId="0" nodeType="clickEffect">
                                  <p:stCondLst>
                                    <p:cond delay="0"/>
                                  </p:stCondLst>
                                  <p:childTnLst>
                                    <p:set>
                                      <p:cBhvr>
                                        <p:cTn id="143" dur="1" fill="hold">
                                          <p:stCondLst>
                                            <p:cond delay="0"/>
                                          </p:stCondLst>
                                        </p:cTn>
                                        <p:tgtEl>
                                          <p:spTgt spid="11"/>
                                        </p:tgtEl>
                                        <p:attrNameLst>
                                          <p:attrName>style.visibility</p:attrName>
                                        </p:attrNameLst>
                                      </p:cBhvr>
                                      <p:to>
                                        <p:strVal val="visible"/>
                                      </p:to>
                                    </p:set>
                                    <p:animEffect transition="in" filter="wipe(down)">
                                      <p:cBhvr>
                                        <p:cTn id="144" dur="500"/>
                                        <p:tgtEl>
                                          <p:spTgt spid="11"/>
                                        </p:tgtEl>
                                      </p:cBhvr>
                                    </p:animEffect>
                                  </p:childTnLst>
                                </p:cTn>
                              </p:par>
                              <p:par>
                                <p:cTn id="145" presetID="22" presetClass="entr" presetSubtype="4" fill="hold" nodeType="withEffect">
                                  <p:stCondLst>
                                    <p:cond delay="0"/>
                                  </p:stCondLst>
                                  <p:childTnLst>
                                    <p:set>
                                      <p:cBhvr>
                                        <p:cTn id="146" dur="1" fill="hold">
                                          <p:stCondLst>
                                            <p:cond delay="0"/>
                                          </p:stCondLst>
                                        </p:cTn>
                                        <p:tgtEl>
                                          <p:spTgt spid="29"/>
                                        </p:tgtEl>
                                        <p:attrNameLst>
                                          <p:attrName>style.visibility</p:attrName>
                                        </p:attrNameLst>
                                      </p:cBhvr>
                                      <p:to>
                                        <p:strVal val="visible"/>
                                      </p:to>
                                    </p:set>
                                    <p:animEffect transition="in" filter="wipe(down)">
                                      <p:cBhvr>
                                        <p:cTn id="147" dur="500"/>
                                        <p:tgtEl>
                                          <p:spTgt spid="29"/>
                                        </p:tgtEl>
                                      </p:cBhvr>
                                    </p:animEffect>
                                  </p:childTnLst>
                                </p:cTn>
                              </p:par>
                              <p:par>
                                <p:cTn id="148" presetID="22" presetClass="entr" presetSubtype="4" fill="hold" nodeType="withEffect">
                                  <p:stCondLst>
                                    <p:cond delay="0"/>
                                  </p:stCondLst>
                                  <p:childTnLst>
                                    <p:set>
                                      <p:cBhvr>
                                        <p:cTn id="149" dur="1" fill="hold">
                                          <p:stCondLst>
                                            <p:cond delay="0"/>
                                          </p:stCondLst>
                                        </p:cTn>
                                        <p:tgtEl>
                                          <p:spTgt spid="1044"/>
                                        </p:tgtEl>
                                        <p:attrNameLst>
                                          <p:attrName>style.visibility</p:attrName>
                                        </p:attrNameLst>
                                      </p:cBhvr>
                                      <p:to>
                                        <p:strVal val="visible"/>
                                      </p:to>
                                    </p:set>
                                    <p:animEffect transition="in" filter="wipe(down)">
                                      <p:cBhvr>
                                        <p:cTn id="150" dur="500"/>
                                        <p:tgtEl>
                                          <p:spTgt spid="1044"/>
                                        </p:tgtEl>
                                      </p:cBhvr>
                                    </p:animEffect>
                                  </p:childTnLst>
                                </p:cTn>
                              </p:par>
                              <p:par>
                                <p:cTn id="151" presetID="22" presetClass="entr" presetSubtype="4" fill="hold" nodeType="withEffect">
                                  <p:stCondLst>
                                    <p:cond delay="0"/>
                                  </p:stCondLst>
                                  <p:childTnLst>
                                    <p:set>
                                      <p:cBhvr>
                                        <p:cTn id="152" dur="1" fill="hold">
                                          <p:stCondLst>
                                            <p:cond delay="0"/>
                                          </p:stCondLst>
                                        </p:cTn>
                                        <p:tgtEl>
                                          <p:spTgt spid="48"/>
                                        </p:tgtEl>
                                        <p:attrNameLst>
                                          <p:attrName>style.visibility</p:attrName>
                                        </p:attrNameLst>
                                      </p:cBhvr>
                                      <p:to>
                                        <p:strVal val="visible"/>
                                      </p:to>
                                    </p:set>
                                    <p:animEffect transition="in" filter="wipe(down)">
                                      <p:cBhvr>
                                        <p:cTn id="153" dur="500"/>
                                        <p:tgtEl>
                                          <p:spTgt spid="48"/>
                                        </p:tgtEl>
                                      </p:cBhvr>
                                    </p:animEffect>
                                  </p:childTnLst>
                                </p:cTn>
                              </p:par>
                              <p:par>
                                <p:cTn id="154" presetID="22" presetClass="entr" presetSubtype="4" fill="hold" nodeType="withEffect">
                                  <p:stCondLst>
                                    <p:cond delay="0"/>
                                  </p:stCondLst>
                                  <p:childTnLst>
                                    <p:set>
                                      <p:cBhvr>
                                        <p:cTn id="155" dur="1" fill="hold">
                                          <p:stCondLst>
                                            <p:cond delay="0"/>
                                          </p:stCondLst>
                                        </p:cTn>
                                        <p:tgtEl>
                                          <p:spTgt spid="1055"/>
                                        </p:tgtEl>
                                        <p:attrNameLst>
                                          <p:attrName>style.visibility</p:attrName>
                                        </p:attrNameLst>
                                      </p:cBhvr>
                                      <p:to>
                                        <p:strVal val="visible"/>
                                      </p:to>
                                    </p:set>
                                    <p:animEffect transition="in" filter="wipe(down)">
                                      <p:cBhvr>
                                        <p:cTn id="156" dur="500"/>
                                        <p:tgtEl>
                                          <p:spTgt spid="1055"/>
                                        </p:tgtEl>
                                      </p:cBhvr>
                                    </p:animEffect>
                                  </p:childTnLst>
                                </p:cTn>
                              </p:par>
                            </p:childTnLst>
                          </p:cTn>
                        </p:par>
                      </p:childTnLst>
                    </p:cTn>
                  </p:par>
                  <p:par>
                    <p:cTn id="157" fill="hold">
                      <p:stCondLst>
                        <p:cond delay="indefinite"/>
                      </p:stCondLst>
                      <p:childTnLst>
                        <p:par>
                          <p:cTn id="158" fill="hold">
                            <p:stCondLst>
                              <p:cond delay="0"/>
                            </p:stCondLst>
                            <p:childTnLst>
                              <p:par>
                                <p:cTn id="159" presetID="1" presetClass="entr" presetSubtype="0" fill="hold" nodeType="clickEffect">
                                  <p:stCondLst>
                                    <p:cond delay="0"/>
                                  </p:stCondLst>
                                  <p:childTnLst>
                                    <p:set>
                                      <p:cBhvr>
                                        <p:cTn id="16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animBg="1"/>
      <p:bldP spid="10" grpId="0" animBg="1"/>
      <p:bldP spid="11" grpId="0" animBg="1"/>
      <p:bldP spid="30" grpId="0"/>
      <p:bldP spid="42" grpId="0"/>
      <p:bldP spid="49" grpId="0"/>
      <p:bldP spid="50" grpId="0"/>
      <p:bldP spid="56" grpId="0" animBg="1"/>
      <p:bldP spid="57" grpId="0" animBg="1"/>
      <p:bldP spid="5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Metodología de análisis</a:t>
            </a: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906639857"/>
              </p:ext>
            </p:extLst>
          </p:nvPr>
        </p:nvGraphicFramePr>
        <p:xfrm>
          <a:off x="3124200" y="838200"/>
          <a:ext cx="5257800" cy="5257799"/>
        </p:xfrm>
        <a:graphic>
          <a:graphicData uri="http://schemas.openxmlformats.org/drawingml/2006/table">
            <a:tbl>
              <a:tblPr firstRow="1" firstCol="1" bandRow="1">
                <a:tableStyleId>{5C22544A-7EE6-4342-B048-85BDC9FD1C3A}</a:tableStyleId>
              </a:tblPr>
              <a:tblGrid>
                <a:gridCol w="1341170"/>
                <a:gridCol w="3916630"/>
              </a:tblGrid>
              <a:tr h="464257">
                <a:tc gridSpan="2">
                  <a:txBody>
                    <a:bodyPr/>
                    <a:lstStyle/>
                    <a:p>
                      <a:pPr algn="ctr">
                        <a:lnSpc>
                          <a:spcPct val="107000"/>
                        </a:lnSpc>
                        <a:spcAft>
                          <a:spcPts val="0"/>
                        </a:spcAft>
                      </a:pPr>
                      <a:r>
                        <a:rPr lang="es-ES" sz="2000" dirty="0">
                          <a:effectLst/>
                        </a:rPr>
                        <a:t>EVALUACIÓN DE RIESGOS</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es-ES"/>
                    </a:p>
                  </a:txBody>
                  <a:tcPr/>
                </a:tc>
              </a:tr>
              <a:tr h="1435906">
                <a:tc>
                  <a:txBody>
                    <a:bodyPr/>
                    <a:lstStyle/>
                    <a:p>
                      <a:pPr algn="ctr">
                        <a:lnSpc>
                          <a:spcPct val="107000"/>
                        </a:lnSpc>
                        <a:spcAft>
                          <a:spcPts val="0"/>
                        </a:spcAft>
                      </a:pPr>
                      <a:r>
                        <a:rPr lang="es-ES" sz="2000">
                          <a:effectLst/>
                        </a:rPr>
                        <a:t>12 - 20</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es-ES" sz="2000" dirty="0">
                          <a:effectLst/>
                        </a:rPr>
                        <a:t>ALTA PROBABILIDAD DE IMPACTO CON ALTO IMPACTO</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rgbClr val="FF0000"/>
                    </a:solidFill>
                  </a:tcPr>
                </a:tc>
              </a:tr>
              <a:tr h="1921730">
                <a:tc>
                  <a:txBody>
                    <a:bodyPr/>
                    <a:lstStyle/>
                    <a:p>
                      <a:pPr algn="ctr">
                        <a:lnSpc>
                          <a:spcPct val="107000"/>
                        </a:lnSpc>
                        <a:spcAft>
                          <a:spcPts val="0"/>
                        </a:spcAft>
                      </a:pPr>
                      <a:r>
                        <a:rPr lang="es-ES" sz="2000">
                          <a:effectLst/>
                        </a:rPr>
                        <a:t>4 - 11</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es-ES" sz="2000" dirty="0">
                          <a:effectLst/>
                        </a:rPr>
                        <a:t>MEDIANA PROBABILIDAD DE IMPACTO CON MEDIANO IMPACTO</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rgbClr val="FFFF00"/>
                    </a:solidFill>
                  </a:tcPr>
                </a:tc>
              </a:tr>
              <a:tr h="1435906">
                <a:tc>
                  <a:txBody>
                    <a:bodyPr/>
                    <a:lstStyle/>
                    <a:p>
                      <a:pPr algn="ctr">
                        <a:lnSpc>
                          <a:spcPct val="107000"/>
                        </a:lnSpc>
                        <a:spcAft>
                          <a:spcPts val="0"/>
                        </a:spcAft>
                      </a:pPr>
                      <a:r>
                        <a:rPr lang="es-ES" sz="2000">
                          <a:effectLst/>
                        </a:rPr>
                        <a:t>1 - 3</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es-ES" sz="2000" dirty="0">
                          <a:effectLst/>
                        </a:rPr>
                        <a:t>POCA PROBABILIDAD DE IMPACTO CON POCO IMPACTO</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rgbClr val="00FF00"/>
                    </a:solidFill>
                  </a:tcPr>
                </a:tc>
              </a:tr>
            </a:tbl>
          </a:graphicData>
        </a:graphic>
      </p:graphicFrame>
    </p:spTree>
    <p:extLst>
      <p:ext uri="{BB962C8B-B14F-4D97-AF65-F5344CB8AC3E}">
        <p14:creationId xmlns:p14="http://schemas.microsoft.com/office/powerpoint/2010/main" val="2885859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Metodología de análisis</a:t>
            </a: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4191124069"/>
              </p:ext>
            </p:extLst>
          </p:nvPr>
        </p:nvGraphicFramePr>
        <p:xfrm>
          <a:off x="3048000" y="838199"/>
          <a:ext cx="5161280" cy="5181603"/>
        </p:xfrm>
        <a:graphic>
          <a:graphicData uri="http://schemas.openxmlformats.org/drawingml/2006/table">
            <a:tbl>
              <a:tblPr firstRow="1" firstCol="1" bandRow="1">
                <a:tableStyleId>{5C22544A-7EE6-4342-B048-85BDC9FD1C3A}</a:tableStyleId>
              </a:tblPr>
              <a:tblGrid>
                <a:gridCol w="639828"/>
                <a:gridCol w="927751"/>
                <a:gridCol w="927751"/>
                <a:gridCol w="1013061"/>
                <a:gridCol w="1013061"/>
                <a:gridCol w="639828"/>
              </a:tblGrid>
              <a:tr h="740229">
                <a:tc rowSpan="7">
                  <a:txBody>
                    <a:bodyPr/>
                    <a:lstStyle/>
                    <a:p>
                      <a:pPr algn="ctr">
                        <a:lnSpc>
                          <a:spcPct val="107000"/>
                        </a:lnSpc>
                        <a:spcAft>
                          <a:spcPts val="0"/>
                        </a:spcAft>
                      </a:pPr>
                      <a:r>
                        <a:rPr lang="es-ES" sz="2000" dirty="0">
                          <a:effectLst/>
                        </a:rPr>
                        <a:t>Impacto</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vert="wordArtVert" anchor="b"/>
                </a:tc>
                <a:tc>
                  <a:txBody>
                    <a:bodyPr/>
                    <a:lstStyle/>
                    <a:p>
                      <a:pPr algn="ctr">
                        <a:lnSpc>
                          <a:spcPct val="107000"/>
                        </a:lnSpc>
                        <a:spcAft>
                          <a:spcPts val="0"/>
                        </a:spcAft>
                      </a:pPr>
                      <a:r>
                        <a:rPr lang="es-ES" sz="2000" dirty="0">
                          <a:effectLst/>
                        </a:rPr>
                        <a:t>5</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1">
                        <a:lumMod val="40000"/>
                        <a:lumOff val="60000"/>
                      </a:schemeClr>
                    </a:solidFill>
                  </a:tcPr>
                </a:tc>
                <a:tc>
                  <a:txBody>
                    <a:bodyPr/>
                    <a:lstStyle/>
                    <a:p>
                      <a:pPr algn="ctr">
                        <a:lnSpc>
                          <a:spcPct val="107000"/>
                        </a:lnSpc>
                        <a:spcAft>
                          <a:spcPts val="0"/>
                        </a:spcAft>
                      </a:pPr>
                      <a:r>
                        <a:rPr lang="es-ES" sz="2000" dirty="0">
                          <a:effectLst/>
                        </a:rPr>
                        <a:t>5</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rgbClr val="FFFF00"/>
                    </a:solidFill>
                  </a:tcPr>
                </a:tc>
                <a:tc>
                  <a:txBody>
                    <a:bodyPr/>
                    <a:lstStyle/>
                    <a:p>
                      <a:pPr algn="ctr">
                        <a:lnSpc>
                          <a:spcPct val="107000"/>
                        </a:lnSpc>
                        <a:spcAft>
                          <a:spcPts val="0"/>
                        </a:spcAft>
                      </a:pPr>
                      <a:r>
                        <a:rPr lang="es-ES" sz="2000" dirty="0">
                          <a:effectLst/>
                        </a:rPr>
                        <a:t>10</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rgbClr val="FFFF00"/>
                    </a:solidFill>
                  </a:tcPr>
                </a:tc>
                <a:tc>
                  <a:txBody>
                    <a:bodyPr/>
                    <a:lstStyle/>
                    <a:p>
                      <a:pPr algn="ctr">
                        <a:lnSpc>
                          <a:spcPct val="107000"/>
                        </a:lnSpc>
                        <a:spcAft>
                          <a:spcPts val="0"/>
                        </a:spcAft>
                      </a:pPr>
                      <a:r>
                        <a:rPr lang="es-ES" sz="2000" dirty="0">
                          <a:effectLst/>
                        </a:rPr>
                        <a:t>15</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rgbClr val="FF0000"/>
                    </a:solidFill>
                  </a:tcPr>
                </a:tc>
                <a:tc>
                  <a:txBody>
                    <a:bodyPr/>
                    <a:lstStyle/>
                    <a:p>
                      <a:pPr algn="ctr">
                        <a:lnSpc>
                          <a:spcPct val="107000"/>
                        </a:lnSpc>
                        <a:spcAft>
                          <a:spcPts val="0"/>
                        </a:spcAft>
                      </a:pPr>
                      <a:r>
                        <a:rPr lang="es-ES" sz="2000" dirty="0">
                          <a:effectLst/>
                        </a:rPr>
                        <a:t>20</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rgbClr val="FF0000"/>
                    </a:solidFill>
                  </a:tcPr>
                </a:tc>
              </a:tr>
              <a:tr h="740229">
                <a:tc vMerge="1">
                  <a:txBody>
                    <a:bodyPr/>
                    <a:lstStyle/>
                    <a:p>
                      <a:endParaRPr lang="es-ES"/>
                    </a:p>
                  </a:txBody>
                  <a:tcPr/>
                </a:tc>
                <a:tc>
                  <a:txBody>
                    <a:bodyPr/>
                    <a:lstStyle/>
                    <a:p>
                      <a:pPr algn="ctr">
                        <a:lnSpc>
                          <a:spcPct val="107000"/>
                        </a:lnSpc>
                        <a:spcAft>
                          <a:spcPts val="0"/>
                        </a:spcAft>
                      </a:pPr>
                      <a:r>
                        <a:rPr lang="es-ES" sz="2000" dirty="0">
                          <a:effectLst/>
                        </a:rPr>
                        <a:t>4</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1">
                        <a:lumMod val="40000"/>
                        <a:lumOff val="60000"/>
                      </a:schemeClr>
                    </a:solidFill>
                  </a:tcPr>
                </a:tc>
                <a:tc>
                  <a:txBody>
                    <a:bodyPr/>
                    <a:lstStyle/>
                    <a:p>
                      <a:pPr algn="ctr">
                        <a:lnSpc>
                          <a:spcPct val="107000"/>
                        </a:lnSpc>
                        <a:spcAft>
                          <a:spcPts val="0"/>
                        </a:spcAft>
                      </a:pPr>
                      <a:r>
                        <a:rPr lang="es-ES" sz="2000" dirty="0">
                          <a:effectLst/>
                        </a:rPr>
                        <a:t>4</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rgbClr val="FFFF00"/>
                    </a:solidFill>
                  </a:tcPr>
                </a:tc>
                <a:tc>
                  <a:txBody>
                    <a:bodyPr/>
                    <a:lstStyle/>
                    <a:p>
                      <a:pPr algn="ctr">
                        <a:lnSpc>
                          <a:spcPct val="107000"/>
                        </a:lnSpc>
                        <a:spcAft>
                          <a:spcPts val="0"/>
                        </a:spcAft>
                      </a:pPr>
                      <a:r>
                        <a:rPr lang="es-ES" sz="2000">
                          <a:effectLst/>
                        </a:rPr>
                        <a:t>8</a:t>
                      </a:r>
                      <a:endParaRPr lang="es-E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rgbClr val="FFFF00"/>
                    </a:solidFill>
                  </a:tcPr>
                </a:tc>
                <a:tc>
                  <a:txBody>
                    <a:bodyPr/>
                    <a:lstStyle/>
                    <a:p>
                      <a:pPr algn="ctr">
                        <a:lnSpc>
                          <a:spcPct val="107000"/>
                        </a:lnSpc>
                        <a:spcAft>
                          <a:spcPts val="0"/>
                        </a:spcAft>
                      </a:pPr>
                      <a:r>
                        <a:rPr lang="es-ES" sz="2000" dirty="0">
                          <a:effectLst/>
                        </a:rPr>
                        <a:t>12</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rgbClr val="FF0000"/>
                    </a:solidFill>
                  </a:tcPr>
                </a:tc>
                <a:tc>
                  <a:txBody>
                    <a:bodyPr/>
                    <a:lstStyle/>
                    <a:p>
                      <a:pPr algn="ctr">
                        <a:lnSpc>
                          <a:spcPct val="107000"/>
                        </a:lnSpc>
                        <a:spcAft>
                          <a:spcPts val="0"/>
                        </a:spcAft>
                      </a:pPr>
                      <a:r>
                        <a:rPr lang="es-ES" sz="2000" dirty="0">
                          <a:effectLst/>
                        </a:rPr>
                        <a:t>16</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rgbClr val="FF0000"/>
                    </a:solidFill>
                  </a:tcPr>
                </a:tc>
              </a:tr>
              <a:tr h="740229">
                <a:tc vMerge="1">
                  <a:txBody>
                    <a:bodyPr/>
                    <a:lstStyle/>
                    <a:p>
                      <a:endParaRPr lang="es-ES"/>
                    </a:p>
                  </a:txBody>
                  <a:tcPr/>
                </a:tc>
                <a:tc>
                  <a:txBody>
                    <a:bodyPr/>
                    <a:lstStyle/>
                    <a:p>
                      <a:pPr algn="ctr">
                        <a:lnSpc>
                          <a:spcPct val="107000"/>
                        </a:lnSpc>
                        <a:spcAft>
                          <a:spcPts val="0"/>
                        </a:spcAft>
                      </a:pPr>
                      <a:r>
                        <a:rPr lang="es-ES" sz="2000" dirty="0">
                          <a:effectLst/>
                        </a:rPr>
                        <a:t>3</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1">
                        <a:lumMod val="40000"/>
                        <a:lumOff val="60000"/>
                      </a:schemeClr>
                    </a:solidFill>
                  </a:tcPr>
                </a:tc>
                <a:tc>
                  <a:txBody>
                    <a:bodyPr/>
                    <a:lstStyle/>
                    <a:p>
                      <a:pPr algn="ctr">
                        <a:lnSpc>
                          <a:spcPct val="107000"/>
                        </a:lnSpc>
                        <a:spcAft>
                          <a:spcPts val="0"/>
                        </a:spcAft>
                      </a:pPr>
                      <a:r>
                        <a:rPr lang="es-ES" sz="2000" dirty="0">
                          <a:effectLst/>
                        </a:rPr>
                        <a:t>3</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rgbClr val="FFFF00"/>
                    </a:solidFill>
                  </a:tcPr>
                </a:tc>
                <a:tc>
                  <a:txBody>
                    <a:bodyPr/>
                    <a:lstStyle/>
                    <a:p>
                      <a:pPr algn="ctr">
                        <a:lnSpc>
                          <a:spcPct val="107000"/>
                        </a:lnSpc>
                        <a:spcAft>
                          <a:spcPts val="0"/>
                        </a:spcAft>
                      </a:pPr>
                      <a:r>
                        <a:rPr lang="es-ES" sz="2000" dirty="0">
                          <a:effectLst/>
                        </a:rPr>
                        <a:t>6</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rgbClr val="FFFF00"/>
                    </a:solidFill>
                  </a:tcPr>
                </a:tc>
                <a:tc>
                  <a:txBody>
                    <a:bodyPr/>
                    <a:lstStyle/>
                    <a:p>
                      <a:pPr algn="ctr">
                        <a:lnSpc>
                          <a:spcPct val="107000"/>
                        </a:lnSpc>
                        <a:spcAft>
                          <a:spcPts val="0"/>
                        </a:spcAft>
                      </a:pPr>
                      <a:r>
                        <a:rPr lang="es-ES" sz="2000" dirty="0">
                          <a:effectLst/>
                        </a:rPr>
                        <a:t>9</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rgbClr val="FFFF00"/>
                    </a:solidFill>
                  </a:tcPr>
                </a:tc>
                <a:tc>
                  <a:txBody>
                    <a:bodyPr/>
                    <a:lstStyle/>
                    <a:p>
                      <a:pPr algn="ctr">
                        <a:lnSpc>
                          <a:spcPct val="107000"/>
                        </a:lnSpc>
                        <a:spcAft>
                          <a:spcPts val="0"/>
                        </a:spcAft>
                      </a:pPr>
                      <a:r>
                        <a:rPr lang="es-ES" sz="2000" dirty="0">
                          <a:effectLst/>
                        </a:rPr>
                        <a:t>12</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rgbClr val="FFFF00"/>
                    </a:solidFill>
                  </a:tcPr>
                </a:tc>
              </a:tr>
              <a:tr h="740229">
                <a:tc vMerge="1">
                  <a:txBody>
                    <a:bodyPr/>
                    <a:lstStyle/>
                    <a:p>
                      <a:endParaRPr lang="es-ES"/>
                    </a:p>
                  </a:txBody>
                  <a:tcPr/>
                </a:tc>
                <a:tc>
                  <a:txBody>
                    <a:bodyPr/>
                    <a:lstStyle/>
                    <a:p>
                      <a:pPr algn="ctr">
                        <a:lnSpc>
                          <a:spcPct val="107000"/>
                        </a:lnSpc>
                        <a:spcAft>
                          <a:spcPts val="0"/>
                        </a:spcAft>
                      </a:pPr>
                      <a:r>
                        <a:rPr lang="es-ES" sz="2000" dirty="0">
                          <a:effectLst/>
                        </a:rPr>
                        <a:t>2</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1">
                        <a:lumMod val="40000"/>
                        <a:lumOff val="60000"/>
                      </a:schemeClr>
                    </a:solidFill>
                  </a:tcPr>
                </a:tc>
                <a:tc>
                  <a:txBody>
                    <a:bodyPr/>
                    <a:lstStyle/>
                    <a:p>
                      <a:pPr algn="ctr">
                        <a:lnSpc>
                          <a:spcPct val="107000"/>
                        </a:lnSpc>
                        <a:spcAft>
                          <a:spcPts val="0"/>
                        </a:spcAft>
                      </a:pPr>
                      <a:r>
                        <a:rPr lang="es-ES" sz="2000" dirty="0">
                          <a:effectLst/>
                        </a:rPr>
                        <a:t>2</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rgbClr val="00FF00"/>
                    </a:solidFill>
                  </a:tcPr>
                </a:tc>
                <a:tc>
                  <a:txBody>
                    <a:bodyPr/>
                    <a:lstStyle/>
                    <a:p>
                      <a:pPr algn="ctr">
                        <a:lnSpc>
                          <a:spcPct val="107000"/>
                        </a:lnSpc>
                        <a:spcAft>
                          <a:spcPts val="0"/>
                        </a:spcAft>
                      </a:pPr>
                      <a:r>
                        <a:rPr lang="es-ES" sz="2000" dirty="0">
                          <a:effectLst/>
                        </a:rPr>
                        <a:t>4</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rgbClr val="00FF00"/>
                    </a:solidFill>
                  </a:tcPr>
                </a:tc>
                <a:tc>
                  <a:txBody>
                    <a:bodyPr/>
                    <a:lstStyle/>
                    <a:p>
                      <a:pPr algn="ctr">
                        <a:lnSpc>
                          <a:spcPct val="107000"/>
                        </a:lnSpc>
                        <a:spcAft>
                          <a:spcPts val="0"/>
                        </a:spcAft>
                      </a:pPr>
                      <a:r>
                        <a:rPr lang="es-ES" sz="2000" dirty="0">
                          <a:effectLst/>
                        </a:rPr>
                        <a:t>6</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rgbClr val="FFFF00"/>
                    </a:solidFill>
                  </a:tcPr>
                </a:tc>
                <a:tc>
                  <a:txBody>
                    <a:bodyPr/>
                    <a:lstStyle/>
                    <a:p>
                      <a:pPr algn="ctr">
                        <a:lnSpc>
                          <a:spcPct val="107000"/>
                        </a:lnSpc>
                        <a:spcAft>
                          <a:spcPts val="0"/>
                        </a:spcAft>
                      </a:pPr>
                      <a:r>
                        <a:rPr lang="es-ES" sz="2000" dirty="0">
                          <a:effectLst/>
                        </a:rPr>
                        <a:t>8</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rgbClr val="FFFF00"/>
                    </a:solidFill>
                  </a:tcPr>
                </a:tc>
              </a:tr>
              <a:tr h="740229">
                <a:tc vMerge="1">
                  <a:txBody>
                    <a:bodyPr/>
                    <a:lstStyle/>
                    <a:p>
                      <a:endParaRPr lang="es-ES"/>
                    </a:p>
                  </a:txBody>
                  <a:tcPr/>
                </a:tc>
                <a:tc>
                  <a:txBody>
                    <a:bodyPr/>
                    <a:lstStyle/>
                    <a:p>
                      <a:pPr algn="ctr">
                        <a:lnSpc>
                          <a:spcPct val="107000"/>
                        </a:lnSpc>
                        <a:spcAft>
                          <a:spcPts val="0"/>
                        </a:spcAft>
                      </a:pPr>
                      <a:r>
                        <a:rPr lang="es-ES" sz="2000" dirty="0">
                          <a:effectLst/>
                        </a:rPr>
                        <a:t>1</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1">
                        <a:lumMod val="40000"/>
                        <a:lumOff val="60000"/>
                      </a:schemeClr>
                    </a:solidFill>
                  </a:tcPr>
                </a:tc>
                <a:tc>
                  <a:txBody>
                    <a:bodyPr/>
                    <a:lstStyle/>
                    <a:p>
                      <a:pPr algn="ctr">
                        <a:lnSpc>
                          <a:spcPct val="107000"/>
                        </a:lnSpc>
                        <a:spcAft>
                          <a:spcPts val="0"/>
                        </a:spcAft>
                      </a:pPr>
                      <a:r>
                        <a:rPr lang="es-ES" sz="2000" dirty="0">
                          <a:effectLst/>
                        </a:rPr>
                        <a:t>1</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rgbClr val="00FF00"/>
                    </a:solidFill>
                  </a:tcPr>
                </a:tc>
                <a:tc>
                  <a:txBody>
                    <a:bodyPr/>
                    <a:lstStyle/>
                    <a:p>
                      <a:pPr algn="ctr">
                        <a:lnSpc>
                          <a:spcPct val="107000"/>
                        </a:lnSpc>
                        <a:spcAft>
                          <a:spcPts val="0"/>
                        </a:spcAft>
                      </a:pPr>
                      <a:r>
                        <a:rPr lang="es-ES" sz="2000" dirty="0">
                          <a:effectLst/>
                        </a:rPr>
                        <a:t>2</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rgbClr val="00FF00"/>
                    </a:solidFill>
                  </a:tcPr>
                </a:tc>
                <a:tc>
                  <a:txBody>
                    <a:bodyPr/>
                    <a:lstStyle/>
                    <a:p>
                      <a:pPr algn="ctr">
                        <a:lnSpc>
                          <a:spcPct val="107000"/>
                        </a:lnSpc>
                        <a:spcAft>
                          <a:spcPts val="0"/>
                        </a:spcAft>
                      </a:pPr>
                      <a:r>
                        <a:rPr lang="es-ES" sz="2000" dirty="0">
                          <a:effectLst/>
                        </a:rPr>
                        <a:t>3</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rgbClr val="FFFF00"/>
                    </a:solidFill>
                  </a:tcPr>
                </a:tc>
                <a:tc>
                  <a:txBody>
                    <a:bodyPr/>
                    <a:lstStyle/>
                    <a:p>
                      <a:pPr algn="ctr">
                        <a:lnSpc>
                          <a:spcPct val="107000"/>
                        </a:lnSpc>
                        <a:spcAft>
                          <a:spcPts val="0"/>
                        </a:spcAft>
                      </a:pPr>
                      <a:r>
                        <a:rPr lang="es-ES" sz="2000" dirty="0">
                          <a:effectLst/>
                        </a:rPr>
                        <a:t>4</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rgbClr val="FFFF00"/>
                    </a:solidFill>
                  </a:tcPr>
                </a:tc>
              </a:tr>
              <a:tr h="740229">
                <a:tc vMerge="1">
                  <a:txBody>
                    <a:bodyPr/>
                    <a:lstStyle/>
                    <a:p>
                      <a:endParaRPr lang="es-ES"/>
                    </a:p>
                  </a:txBody>
                  <a:tcPr/>
                </a:tc>
                <a:tc>
                  <a:txBody>
                    <a:bodyPr/>
                    <a:lstStyle/>
                    <a:p>
                      <a:pPr algn="ctr">
                        <a:lnSpc>
                          <a:spcPct val="107000"/>
                        </a:lnSpc>
                        <a:spcAft>
                          <a:spcPts val="0"/>
                        </a:spcAft>
                      </a:pPr>
                      <a:r>
                        <a:rPr lang="es-ES" sz="2000" dirty="0">
                          <a:effectLst/>
                        </a:rPr>
                        <a:t>0</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1">
                        <a:lumMod val="40000"/>
                        <a:lumOff val="60000"/>
                      </a:schemeClr>
                    </a:solidFill>
                  </a:tcPr>
                </a:tc>
                <a:tc>
                  <a:txBody>
                    <a:bodyPr/>
                    <a:lstStyle/>
                    <a:p>
                      <a:pPr algn="ctr">
                        <a:lnSpc>
                          <a:spcPct val="107000"/>
                        </a:lnSpc>
                        <a:spcAft>
                          <a:spcPts val="0"/>
                        </a:spcAft>
                      </a:pPr>
                      <a:r>
                        <a:rPr lang="es-ES" sz="2000" dirty="0">
                          <a:effectLst/>
                        </a:rPr>
                        <a:t>1</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1">
                        <a:lumMod val="40000"/>
                        <a:lumOff val="60000"/>
                      </a:schemeClr>
                    </a:solidFill>
                  </a:tcPr>
                </a:tc>
                <a:tc>
                  <a:txBody>
                    <a:bodyPr/>
                    <a:lstStyle/>
                    <a:p>
                      <a:pPr algn="ctr">
                        <a:lnSpc>
                          <a:spcPct val="107000"/>
                        </a:lnSpc>
                        <a:spcAft>
                          <a:spcPts val="0"/>
                        </a:spcAft>
                      </a:pPr>
                      <a:r>
                        <a:rPr lang="es-ES" sz="2000" dirty="0">
                          <a:effectLst/>
                        </a:rPr>
                        <a:t>2</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1">
                        <a:lumMod val="40000"/>
                        <a:lumOff val="60000"/>
                      </a:schemeClr>
                    </a:solidFill>
                  </a:tcPr>
                </a:tc>
                <a:tc>
                  <a:txBody>
                    <a:bodyPr/>
                    <a:lstStyle/>
                    <a:p>
                      <a:pPr algn="ctr">
                        <a:lnSpc>
                          <a:spcPct val="107000"/>
                        </a:lnSpc>
                        <a:spcAft>
                          <a:spcPts val="0"/>
                        </a:spcAft>
                      </a:pPr>
                      <a:r>
                        <a:rPr lang="es-ES" sz="2000" dirty="0">
                          <a:effectLst/>
                        </a:rPr>
                        <a:t>3</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1">
                        <a:lumMod val="40000"/>
                        <a:lumOff val="60000"/>
                      </a:schemeClr>
                    </a:solidFill>
                  </a:tcPr>
                </a:tc>
                <a:tc>
                  <a:txBody>
                    <a:bodyPr/>
                    <a:lstStyle/>
                    <a:p>
                      <a:pPr algn="ctr">
                        <a:lnSpc>
                          <a:spcPct val="107000"/>
                        </a:lnSpc>
                        <a:spcAft>
                          <a:spcPts val="0"/>
                        </a:spcAft>
                      </a:pPr>
                      <a:r>
                        <a:rPr lang="es-ES" sz="2000" dirty="0">
                          <a:effectLst/>
                        </a:rPr>
                        <a:t>4</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accent1">
                        <a:lumMod val="40000"/>
                        <a:lumOff val="60000"/>
                      </a:schemeClr>
                    </a:solidFill>
                  </a:tcPr>
                </a:tc>
              </a:tr>
              <a:tr h="740229">
                <a:tc vMerge="1">
                  <a:txBody>
                    <a:bodyPr/>
                    <a:lstStyle/>
                    <a:p>
                      <a:endParaRPr lang="es-ES"/>
                    </a:p>
                  </a:txBody>
                  <a:tcPr/>
                </a:tc>
                <a:tc gridSpan="5">
                  <a:txBody>
                    <a:bodyPr/>
                    <a:lstStyle/>
                    <a:p>
                      <a:pPr algn="ctr">
                        <a:lnSpc>
                          <a:spcPct val="107000"/>
                        </a:lnSpc>
                        <a:spcAft>
                          <a:spcPts val="0"/>
                        </a:spcAft>
                      </a:pPr>
                      <a:r>
                        <a:rPr lang="es-ES" sz="2000" dirty="0">
                          <a:effectLst/>
                        </a:rPr>
                        <a:t>Probabilidad</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bl>
          </a:graphicData>
        </a:graphic>
      </p:graphicFrame>
      <p:cxnSp>
        <p:nvCxnSpPr>
          <p:cNvPr id="5" name="Conector recto de flecha 4"/>
          <p:cNvCxnSpPr/>
          <p:nvPr/>
        </p:nvCxnSpPr>
        <p:spPr>
          <a:xfrm>
            <a:off x="3048000" y="6248400"/>
            <a:ext cx="51816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Conector recto de flecha 6"/>
          <p:cNvCxnSpPr/>
          <p:nvPr/>
        </p:nvCxnSpPr>
        <p:spPr>
          <a:xfrm flipV="1">
            <a:off x="2895600" y="838200"/>
            <a:ext cx="0" cy="5410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769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Procesos analizados</a:t>
            </a:r>
            <a:endParaRPr lang="es-EC" dirty="0"/>
          </a:p>
        </p:txBody>
      </p:sp>
      <p:sp>
        <p:nvSpPr>
          <p:cNvPr id="5" name="2 Marcador de contenido"/>
          <p:cNvSpPr>
            <a:spLocks noGrp="1"/>
          </p:cNvSpPr>
          <p:nvPr>
            <p:ph idx="1"/>
          </p:nvPr>
        </p:nvSpPr>
        <p:spPr>
          <a:xfrm>
            <a:off x="2901951" y="864108"/>
            <a:ext cx="5486400" cy="5120640"/>
          </a:xfrm>
        </p:spPr>
        <p:txBody>
          <a:bodyPr>
            <a:normAutofit/>
          </a:bodyPr>
          <a:lstStyle/>
          <a:p>
            <a:pPr lvl="0"/>
            <a:r>
              <a:rPr lang="es-ES" dirty="0">
                <a:solidFill>
                  <a:schemeClr val="tx1"/>
                </a:solidFill>
              </a:rPr>
              <a:t>Adquisiciones Garantías Equipo Electrónico</a:t>
            </a:r>
          </a:p>
          <a:p>
            <a:pPr lvl="0"/>
            <a:r>
              <a:rPr lang="es-ES" dirty="0">
                <a:solidFill>
                  <a:schemeClr val="tx1"/>
                </a:solidFill>
              </a:rPr>
              <a:t>Soporte Técnico</a:t>
            </a:r>
          </a:p>
          <a:p>
            <a:pPr lvl="0"/>
            <a:r>
              <a:rPr lang="es-ES" dirty="0">
                <a:solidFill>
                  <a:schemeClr val="tx1"/>
                </a:solidFill>
              </a:rPr>
              <a:t>Administración de Respaldos</a:t>
            </a:r>
          </a:p>
          <a:p>
            <a:pPr lvl="0"/>
            <a:r>
              <a:rPr lang="es-ES" dirty="0">
                <a:solidFill>
                  <a:schemeClr val="tx1"/>
                </a:solidFill>
              </a:rPr>
              <a:t>Administración Data Center</a:t>
            </a:r>
          </a:p>
          <a:p>
            <a:pPr lvl="0"/>
            <a:r>
              <a:rPr lang="es-ES" dirty="0">
                <a:solidFill>
                  <a:schemeClr val="tx1"/>
                </a:solidFill>
              </a:rPr>
              <a:t>Administración Redes LAN</a:t>
            </a:r>
          </a:p>
          <a:p>
            <a:pPr lvl="0"/>
            <a:r>
              <a:rPr lang="es-ES" dirty="0">
                <a:solidFill>
                  <a:schemeClr val="tx1"/>
                </a:solidFill>
              </a:rPr>
              <a:t>Administración Redes WAN</a:t>
            </a:r>
          </a:p>
          <a:p>
            <a:pPr lvl="0"/>
            <a:r>
              <a:rPr lang="es-ES" dirty="0">
                <a:solidFill>
                  <a:schemeClr val="tx1"/>
                </a:solidFill>
              </a:rPr>
              <a:t>Mantenimiento de Hardware</a:t>
            </a:r>
          </a:p>
          <a:p>
            <a:pPr lvl="0"/>
            <a:r>
              <a:rPr lang="es-ES" dirty="0">
                <a:solidFill>
                  <a:schemeClr val="tx1"/>
                </a:solidFill>
              </a:rPr>
              <a:t>Mantenimiento De Licencias</a:t>
            </a:r>
          </a:p>
          <a:p>
            <a:pPr lvl="0"/>
            <a:r>
              <a:rPr lang="es-ES" dirty="0">
                <a:solidFill>
                  <a:schemeClr val="tx1"/>
                </a:solidFill>
              </a:rPr>
              <a:t>Desarrollo y Mantenimiento de Aplicaciones</a:t>
            </a:r>
          </a:p>
          <a:p>
            <a:pPr lvl="0"/>
            <a:r>
              <a:rPr lang="es-ES" dirty="0">
                <a:solidFill>
                  <a:schemeClr val="tx1"/>
                </a:solidFill>
              </a:rPr>
              <a:t>Administración de Servidores</a:t>
            </a:r>
          </a:p>
          <a:p>
            <a:pPr lvl="0"/>
            <a:r>
              <a:rPr lang="es-ES" dirty="0">
                <a:solidFill>
                  <a:schemeClr val="tx1"/>
                </a:solidFill>
              </a:rPr>
              <a:t>Administración de </a:t>
            </a:r>
            <a:r>
              <a:rPr lang="es-ES" dirty="0" smtClean="0">
                <a:solidFill>
                  <a:schemeClr val="tx1"/>
                </a:solidFill>
              </a:rPr>
              <a:t>usuarios</a:t>
            </a:r>
            <a:endParaRPr lang="es-ES" dirty="0">
              <a:solidFill>
                <a:schemeClr val="tx1"/>
              </a:solidFill>
            </a:endParaRPr>
          </a:p>
        </p:txBody>
      </p:sp>
    </p:spTree>
    <p:extLst>
      <p:ext uri="{BB962C8B-B14F-4D97-AF65-F5344CB8AC3E}">
        <p14:creationId xmlns:p14="http://schemas.microsoft.com/office/powerpoint/2010/main" val="2979766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2400" y="1123838"/>
            <a:ext cx="2286000" cy="4601183"/>
          </a:xfrm>
        </p:spPr>
        <p:txBody>
          <a:bodyPr/>
          <a:lstStyle/>
          <a:p>
            <a:r>
              <a:rPr lang="es-ES" dirty="0" smtClean="0"/>
              <a:t>Identificación de eventos</a:t>
            </a:r>
            <a:endParaRPr lang="es-ES" dirty="0"/>
          </a:p>
        </p:txBody>
      </p:sp>
      <p:graphicFrame>
        <p:nvGraphicFramePr>
          <p:cNvPr id="5" name="Tabla 4"/>
          <p:cNvGraphicFramePr>
            <a:graphicFrameLocks noGrp="1"/>
          </p:cNvGraphicFramePr>
          <p:nvPr>
            <p:extLst>
              <p:ext uri="{D42A27DB-BD31-4B8C-83A1-F6EECF244321}">
                <p14:modId xmlns:p14="http://schemas.microsoft.com/office/powerpoint/2010/main" val="266697717"/>
              </p:ext>
            </p:extLst>
          </p:nvPr>
        </p:nvGraphicFramePr>
        <p:xfrm>
          <a:off x="3048000" y="1066800"/>
          <a:ext cx="5791200" cy="4610354"/>
        </p:xfrm>
        <a:graphic>
          <a:graphicData uri="http://schemas.openxmlformats.org/drawingml/2006/table">
            <a:tbl>
              <a:tblPr firstRow="1" firstCol="1" bandRow="1">
                <a:tableStyleId>{5C22544A-7EE6-4342-B048-85BDC9FD1C3A}</a:tableStyleId>
              </a:tblPr>
              <a:tblGrid>
                <a:gridCol w="4419600"/>
                <a:gridCol w="1371600"/>
              </a:tblGrid>
              <a:tr h="365760">
                <a:tc>
                  <a:txBody>
                    <a:bodyPr/>
                    <a:lstStyle/>
                    <a:p>
                      <a:pPr algn="ctr">
                        <a:lnSpc>
                          <a:spcPct val="107000"/>
                        </a:lnSpc>
                        <a:spcAft>
                          <a:spcPts val="0"/>
                        </a:spcAft>
                        <a:tabLst>
                          <a:tab pos="3209290" algn="l"/>
                        </a:tabLst>
                      </a:pPr>
                      <a:r>
                        <a:rPr lang="es-ES" sz="1800" dirty="0" smtClean="0">
                          <a:effectLst/>
                        </a:rPr>
                        <a:t>Proceso</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tabLst>
                          <a:tab pos="3209290" algn="l"/>
                        </a:tabLst>
                      </a:pPr>
                      <a:r>
                        <a:rPr lang="es-ES" sz="1800" dirty="0" smtClean="0">
                          <a:effectLst/>
                        </a:rPr>
                        <a:t>Eventos</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5760">
                <a:tc>
                  <a:txBody>
                    <a:bodyPr/>
                    <a:lstStyle/>
                    <a:p>
                      <a:pPr marL="0" marR="0" lvl="0" indent="0" algn="ctr" defTabSz="914400" rtl="0" eaLnBrk="1" fontAlgn="auto" latinLnBrk="0" hangingPunct="1">
                        <a:lnSpc>
                          <a:spcPct val="107000"/>
                        </a:lnSpc>
                        <a:spcBef>
                          <a:spcPts val="0"/>
                        </a:spcBef>
                        <a:spcAft>
                          <a:spcPts val="0"/>
                        </a:spcAft>
                        <a:buClrTx/>
                        <a:buSzTx/>
                        <a:buFontTx/>
                        <a:buNone/>
                        <a:tabLst>
                          <a:tab pos="3209290" algn="l"/>
                        </a:tabLst>
                        <a:defRPr/>
                      </a:pPr>
                      <a:r>
                        <a:rPr lang="es-ES" dirty="0" smtClean="0"/>
                        <a:t>Adquisiciones Garantías Equipo Electrónico</a:t>
                      </a:r>
                    </a:p>
                  </a:txBody>
                  <a:tcPr marL="68580" marR="68580" marT="0" marB="0"/>
                </a:tc>
                <a:tc>
                  <a:txBody>
                    <a:bodyPr/>
                    <a:lstStyle/>
                    <a:p>
                      <a:pPr algn="ctr">
                        <a:lnSpc>
                          <a:spcPct val="107000"/>
                        </a:lnSpc>
                        <a:spcAft>
                          <a:spcPts val="0"/>
                        </a:spcAft>
                        <a:tabLst>
                          <a:tab pos="3209290" algn="l"/>
                        </a:tabLst>
                      </a:pPr>
                      <a:r>
                        <a:rPr lang="es-ES_tradnl" sz="1800" b="1" kern="1200" dirty="0" smtClean="0">
                          <a:solidFill>
                            <a:schemeClr val="dk1"/>
                          </a:solidFill>
                          <a:effectLst/>
                          <a:latin typeface="+mn-lt"/>
                          <a:ea typeface="+mn-ea"/>
                          <a:cs typeface="+mn-cs"/>
                        </a:rPr>
                        <a:t>40,51% </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r>
              <a:tr h="365760">
                <a:tc>
                  <a:txBody>
                    <a:bodyPr/>
                    <a:lstStyle/>
                    <a:p>
                      <a:pPr marL="0" marR="0" lvl="0" indent="0" algn="ctr" defTabSz="914400" rtl="0" eaLnBrk="1" fontAlgn="auto" latinLnBrk="0" hangingPunct="1">
                        <a:lnSpc>
                          <a:spcPct val="107000"/>
                        </a:lnSpc>
                        <a:spcBef>
                          <a:spcPts val="0"/>
                        </a:spcBef>
                        <a:spcAft>
                          <a:spcPts val="0"/>
                        </a:spcAft>
                        <a:buClrTx/>
                        <a:buSzTx/>
                        <a:buFontTx/>
                        <a:buNone/>
                        <a:tabLst>
                          <a:tab pos="3209290" algn="l"/>
                        </a:tabLst>
                        <a:defRPr/>
                      </a:pPr>
                      <a:r>
                        <a:rPr lang="es-ES" dirty="0" smtClean="0"/>
                        <a:t>Soporte Técnico</a:t>
                      </a:r>
                    </a:p>
                  </a:txBody>
                  <a:tcPr marL="68580" marR="68580" marT="0" marB="0"/>
                </a:tc>
                <a:tc>
                  <a:txBody>
                    <a:bodyPr/>
                    <a:lstStyle/>
                    <a:p>
                      <a:pPr algn="ctr">
                        <a:lnSpc>
                          <a:spcPct val="107000"/>
                        </a:lnSpc>
                        <a:spcAft>
                          <a:spcPts val="0"/>
                        </a:spcAft>
                        <a:tabLst>
                          <a:tab pos="3209290" algn="l"/>
                        </a:tabLst>
                      </a:pPr>
                      <a:r>
                        <a:rPr lang="es-ES_tradnl" sz="1800" b="1" kern="1200" dirty="0" smtClean="0">
                          <a:solidFill>
                            <a:schemeClr val="dk1"/>
                          </a:solidFill>
                          <a:effectLst/>
                          <a:latin typeface="+mn-lt"/>
                          <a:ea typeface="+mn-ea"/>
                          <a:cs typeface="+mn-cs"/>
                        </a:rPr>
                        <a:t>58.62 %</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r>
              <a:tr h="365760">
                <a:tc>
                  <a:txBody>
                    <a:bodyPr/>
                    <a:lstStyle/>
                    <a:p>
                      <a:pPr marL="0" marR="0" lvl="0" indent="0" algn="ctr" defTabSz="914400" rtl="0" eaLnBrk="1" fontAlgn="auto" latinLnBrk="0" hangingPunct="1">
                        <a:lnSpc>
                          <a:spcPct val="107000"/>
                        </a:lnSpc>
                        <a:spcBef>
                          <a:spcPts val="0"/>
                        </a:spcBef>
                        <a:spcAft>
                          <a:spcPts val="0"/>
                        </a:spcAft>
                        <a:buClrTx/>
                        <a:buSzTx/>
                        <a:buFontTx/>
                        <a:buNone/>
                        <a:tabLst>
                          <a:tab pos="3209290" algn="l"/>
                        </a:tabLst>
                        <a:defRPr/>
                      </a:pPr>
                      <a:r>
                        <a:rPr lang="es-ES" dirty="0" smtClean="0"/>
                        <a:t>Administración de Respaldos</a:t>
                      </a:r>
                    </a:p>
                  </a:txBody>
                  <a:tcPr marL="68580" marR="68580" marT="0" marB="0"/>
                </a:tc>
                <a:tc>
                  <a:txBody>
                    <a:bodyPr/>
                    <a:lstStyle/>
                    <a:p>
                      <a:pPr algn="ctr">
                        <a:lnSpc>
                          <a:spcPct val="107000"/>
                        </a:lnSpc>
                        <a:spcAft>
                          <a:spcPts val="0"/>
                        </a:spcAft>
                        <a:tabLst>
                          <a:tab pos="3209290" algn="l"/>
                        </a:tabLst>
                      </a:pPr>
                      <a:r>
                        <a:rPr lang="es-ES_tradnl" sz="1800" b="1" kern="1200" dirty="0" smtClean="0">
                          <a:solidFill>
                            <a:schemeClr val="dk1"/>
                          </a:solidFill>
                          <a:effectLst/>
                          <a:latin typeface="+mn-lt"/>
                          <a:ea typeface="+mn-ea"/>
                          <a:cs typeface="+mn-cs"/>
                        </a:rPr>
                        <a:t>33.06 %</a:t>
                      </a:r>
                      <a:r>
                        <a:rPr lang="es-ES_tradnl" sz="1800" kern="1200" dirty="0" smtClean="0">
                          <a:solidFill>
                            <a:schemeClr val="dk1"/>
                          </a:solidFill>
                          <a:effectLst/>
                          <a:latin typeface="+mn-lt"/>
                          <a:ea typeface="+mn-ea"/>
                          <a:cs typeface="+mn-cs"/>
                        </a:rPr>
                        <a:t> </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50"/>
                    </a:solidFill>
                  </a:tcPr>
                </a:tc>
              </a:tr>
              <a:tr h="365760">
                <a:tc>
                  <a:txBody>
                    <a:bodyPr/>
                    <a:lstStyle/>
                    <a:p>
                      <a:pPr marL="0" marR="0" lvl="0" indent="0" algn="ctr" defTabSz="914400" rtl="0" eaLnBrk="1" fontAlgn="auto" latinLnBrk="0" hangingPunct="1">
                        <a:lnSpc>
                          <a:spcPct val="107000"/>
                        </a:lnSpc>
                        <a:spcBef>
                          <a:spcPts val="0"/>
                        </a:spcBef>
                        <a:spcAft>
                          <a:spcPts val="0"/>
                        </a:spcAft>
                        <a:buClrTx/>
                        <a:buSzTx/>
                        <a:buFontTx/>
                        <a:buNone/>
                        <a:tabLst>
                          <a:tab pos="3209290" algn="l"/>
                        </a:tabLst>
                        <a:defRPr/>
                      </a:pPr>
                      <a:r>
                        <a:rPr lang="es-ES" dirty="0" smtClean="0"/>
                        <a:t>Administración Data Center</a:t>
                      </a:r>
                    </a:p>
                  </a:txBody>
                  <a:tcPr marL="68580" marR="68580" marT="0" marB="0"/>
                </a:tc>
                <a:tc>
                  <a:txBody>
                    <a:bodyPr/>
                    <a:lstStyle/>
                    <a:p>
                      <a:pPr algn="ctr">
                        <a:lnSpc>
                          <a:spcPct val="107000"/>
                        </a:lnSpc>
                        <a:spcAft>
                          <a:spcPts val="0"/>
                        </a:spcAft>
                        <a:tabLst>
                          <a:tab pos="3209290" algn="l"/>
                        </a:tabLst>
                      </a:pPr>
                      <a:r>
                        <a:rPr lang="es-ES_tradnl" sz="1800" b="1" kern="1200" dirty="0" smtClean="0">
                          <a:solidFill>
                            <a:schemeClr val="dk1"/>
                          </a:solidFill>
                          <a:effectLst/>
                          <a:latin typeface="+mn-lt"/>
                          <a:ea typeface="+mn-ea"/>
                          <a:cs typeface="+mn-cs"/>
                        </a:rPr>
                        <a:t>64.70 %</a:t>
                      </a:r>
                      <a:r>
                        <a:rPr lang="es-ES_tradnl" sz="1800" kern="1200" dirty="0" smtClean="0">
                          <a:solidFill>
                            <a:schemeClr val="dk1"/>
                          </a:solidFill>
                          <a:effectLst/>
                          <a:latin typeface="+mn-lt"/>
                          <a:ea typeface="+mn-ea"/>
                          <a:cs typeface="+mn-cs"/>
                        </a:rPr>
                        <a:t> </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r>
              <a:tr h="365760">
                <a:tc>
                  <a:txBody>
                    <a:bodyPr/>
                    <a:lstStyle/>
                    <a:p>
                      <a:pPr marL="0" marR="0" lvl="0" indent="0" algn="ctr" defTabSz="914400" rtl="0" eaLnBrk="1" fontAlgn="auto" latinLnBrk="0" hangingPunct="1">
                        <a:lnSpc>
                          <a:spcPct val="107000"/>
                        </a:lnSpc>
                        <a:spcBef>
                          <a:spcPts val="0"/>
                        </a:spcBef>
                        <a:spcAft>
                          <a:spcPts val="0"/>
                        </a:spcAft>
                        <a:buClrTx/>
                        <a:buSzTx/>
                        <a:buFontTx/>
                        <a:buNone/>
                        <a:tabLst>
                          <a:tab pos="3209290" algn="l"/>
                        </a:tabLst>
                        <a:defRPr/>
                      </a:pPr>
                      <a:r>
                        <a:rPr lang="es-ES" dirty="0" smtClean="0"/>
                        <a:t>Administración Redes LAN</a:t>
                      </a:r>
                    </a:p>
                  </a:txBody>
                  <a:tcPr marL="68580" marR="68580" marT="0" marB="0"/>
                </a:tc>
                <a:tc>
                  <a:txBody>
                    <a:bodyPr/>
                    <a:lstStyle/>
                    <a:p>
                      <a:pPr algn="ctr">
                        <a:lnSpc>
                          <a:spcPct val="107000"/>
                        </a:lnSpc>
                        <a:spcAft>
                          <a:spcPts val="0"/>
                        </a:spcAft>
                        <a:tabLst>
                          <a:tab pos="3209290" algn="l"/>
                        </a:tabLst>
                      </a:pPr>
                      <a:r>
                        <a:rPr lang="es-ES_tradnl" sz="1800" b="1" kern="1200" dirty="0" smtClean="0">
                          <a:solidFill>
                            <a:schemeClr val="dk1"/>
                          </a:solidFill>
                          <a:effectLst/>
                          <a:latin typeface="+mn-lt"/>
                          <a:ea typeface="+mn-ea"/>
                          <a:cs typeface="+mn-cs"/>
                        </a:rPr>
                        <a:t>52,29 % </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r>
              <a:tr h="365760">
                <a:tc>
                  <a:txBody>
                    <a:bodyPr/>
                    <a:lstStyle/>
                    <a:p>
                      <a:pPr marL="0" marR="0" lvl="0" indent="0" algn="ctr" defTabSz="914400" rtl="0" eaLnBrk="1" fontAlgn="auto" latinLnBrk="0" hangingPunct="1">
                        <a:lnSpc>
                          <a:spcPct val="107000"/>
                        </a:lnSpc>
                        <a:spcBef>
                          <a:spcPts val="0"/>
                        </a:spcBef>
                        <a:spcAft>
                          <a:spcPts val="0"/>
                        </a:spcAft>
                        <a:buClrTx/>
                        <a:buSzTx/>
                        <a:buFontTx/>
                        <a:buNone/>
                        <a:tabLst>
                          <a:tab pos="3209290" algn="l"/>
                        </a:tabLst>
                        <a:defRPr/>
                      </a:pPr>
                      <a:r>
                        <a:rPr lang="es-ES" dirty="0" smtClean="0"/>
                        <a:t>Administración Redes WAN</a:t>
                      </a:r>
                    </a:p>
                  </a:txBody>
                  <a:tcPr marL="68580" marR="68580" marT="0" marB="0"/>
                </a:tc>
                <a:tc>
                  <a:txBody>
                    <a:bodyPr/>
                    <a:lstStyle/>
                    <a:p>
                      <a:pPr algn="ctr">
                        <a:lnSpc>
                          <a:spcPct val="107000"/>
                        </a:lnSpc>
                        <a:spcAft>
                          <a:spcPts val="0"/>
                        </a:spcAft>
                        <a:tabLst>
                          <a:tab pos="3209290" algn="l"/>
                        </a:tabLst>
                      </a:pPr>
                      <a:r>
                        <a:rPr lang="es-ES_tradnl" sz="1800" b="1" kern="1200" dirty="0" smtClean="0">
                          <a:solidFill>
                            <a:schemeClr val="dk1"/>
                          </a:solidFill>
                          <a:effectLst/>
                          <a:latin typeface="+mn-lt"/>
                          <a:ea typeface="+mn-ea"/>
                          <a:cs typeface="+mn-cs"/>
                        </a:rPr>
                        <a:t>76.26 %</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r>
              <a:tr h="365760">
                <a:tc>
                  <a:txBody>
                    <a:bodyPr/>
                    <a:lstStyle/>
                    <a:p>
                      <a:pPr marL="0" marR="0" lvl="0" indent="0" algn="ctr" defTabSz="914400" rtl="0" eaLnBrk="1" fontAlgn="auto" latinLnBrk="0" hangingPunct="1">
                        <a:lnSpc>
                          <a:spcPct val="107000"/>
                        </a:lnSpc>
                        <a:spcBef>
                          <a:spcPts val="0"/>
                        </a:spcBef>
                        <a:spcAft>
                          <a:spcPts val="0"/>
                        </a:spcAft>
                        <a:buClrTx/>
                        <a:buSzTx/>
                        <a:buFontTx/>
                        <a:buNone/>
                        <a:tabLst>
                          <a:tab pos="3209290" algn="l"/>
                        </a:tabLst>
                        <a:defRPr/>
                      </a:pPr>
                      <a:r>
                        <a:rPr lang="es-ES" dirty="0" smtClean="0"/>
                        <a:t>Mantenimiento de Hardware</a:t>
                      </a:r>
                    </a:p>
                  </a:txBody>
                  <a:tcPr marL="68580" marR="68580" marT="0" marB="0"/>
                </a:tc>
                <a:tc>
                  <a:txBody>
                    <a:bodyPr/>
                    <a:lstStyle/>
                    <a:p>
                      <a:pPr algn="ctr">
                        <a:lnSpc>
                          <a:spcPct val="107000"/>
                        </a:lnSpc>
                        <a:spcAft>
                          <a:spcPts val="0"/>
                        </a:spcAft>
                        <a:tabLst>
                          <a:tab pos="3209290" algn="l"/>
                        </a:tabLst>
                      </a:pPr>
                      <a:r>
                        <a:rPr lang="es-ES_tradnl" sz="1800" b="1" kern="1200" dirty="0" smtClean="0">
                          <a:solidFill>
                            <a:schemeClr val="dk1"/>
                          </a:solidFill>
                          <a:effectLst/>
                          <a:latin typeface="+mn-lt"/>
                          <a:ea typeface="+mn-ea"/>
                          <a:cs typeface="+mn-cs"/>
                        </a:rPr>
                        <a:t>43.75 % </a:t>
                      </a:r>
                      <a:endParaRPr lang="es-E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r>
              <a:tr h="365760">
                <a:tc>
                  <a:txBody>
                    <a:bodyPr/>
                    <a:lstStyle/>
                    <a:p>
                      <a:pPr marL="0" marR="0" lvl="0" indent="0" algn="ctr" defTabSz="914400" rtl="0" eaLnBrk="1" fontAlgn="auto" latinLnBrk="0" hangingPunct="1">
                        <a:lnSpc>
                          <a:spcPct val="107000"/>
                        </a:lnSpc>
                        <a:spcBef>
                          <a:spcPts val="0"/>
                        </a:spcBef>
                        <a:spcAft>
                          <a:spcPts val="0"/>
                        </a:spcAft>
                        <a:buClrTx/>
                        <a:buSzTx/>
                        <a:buFontTx/>
                        <a:buNone/>
                        <a:tabLst>
                          <a:tab pos="3209290" algn="l"/>
                        </a:tabLst>
                        <a:defRPr/>
                      </a:pPr>
                      <a:r>
                        <a:rPr lang="es-ES" dirty="0" smtClean="0"/>
                        <a:t>Mantenimiento De Licencias</a:t>
                      </a:r>
                    </a:p>
                  </a:txBody>
                  <a:tcPr marL="68580" marR="68580" marT="0" marB="0"/>
                </a:tc>
                <a:tc>
                  <a:txBody>
                    <a:bodyPr/>
                    <a:lstStyle/>
                    <a:p>
                      <a:pPr algn="ctr">
                        <a:lnSpc>
                          <a:spcPct val="107000"/>
                        </a:lnSpc>
                        <a:spcAft>
                          <a:spcPts val="0"/>
                        </a:spcAft>
                        <a:tabLst>
                          <a:tab pos="3209290" algn="l"/>
                        </a:tabLst>
                      </a:pPr>
                      <a:r>
                        <a:rPr lang="es-ES_tradnl" sz="1800" b="1" kern="1200" dirty="0" smtClean="0">
                          <a:solidFill>
                            <a:schemeClr val="dk1"/>
                          </a:solidFill>
                          <a:effectLst/>
                          <a:latin typeface="+mn-lt"/>
                          <a:ea typeface="+mn-ea"/>
                          <a:cs typeface="+mn-cs"/>
                        </a:rPr>
                        <a:t>34.28 %</a:t>
                      </a:r>
                      <a:r>
                        <a:rPr lang="es-ES_tradnl" sz="1800" kern="1200" dirty="0" smtClean="0">
                          <a:solidFill>
                            <a:schemeClr val="dk1"/>
                          </a:solidFill>
                          <a:effectLst/>
                          <a:latin typeface="+mn-lt"/>
                          <a:ea typeface="+mn-ea"/>
                          <a:cs typeface="+mn-cs"/>
                        </a:rPr>
                        <a:t> </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B050"/>
                    </a:solidFill>
                  </a:tcPr>
                </a:tc>
              </a:tr>
              <a:tr h="365760">
                <a:tc>
                  <a:txBody>
                    <a:bodyPr/>
                    <a:lstStyle/>
                    <a:p>
                      <a:pPr marL="0" marR="0" lvl="0" indent="0" algn="ctr" defTabSz="914400" rtl="0" eaLnBrk="1" fontAlgn="auto" latinLnBrk="0" hangingPunct="1">
                        <a:lnSpc>
                          <a:spcPct val="107000"/>
                        </a:lnSpc>
                        <a:spcBef>
                          <a:spcPts val="0"/>
                        </a:spcBef>
                        <a:spcAft>
                          <a:spcPts val="0"/>
                        </a:spcAft>
                        <a:buClrTx/>
                        <a:buSzTx/>
                        <a:buFontTx/>
                        <a:buNone/>
                        <a:tabLst>
                          <a:tab pos="3209290" algn="l"/>
                        </a:tabLst>
                        <a:defRPr/>
                      </a:pPr>
                      <a:r>
                        <a:rPr lang="es-ES" dirty="0" smtClean="0"/>
                        <a:t>Desarrollo y Mantenimiento de Aplicaciones</a:t>
                      </a:r>
                    </a:p>
                  </a:txBody>
                  <a:tcPr marL="68580" marR="68580" marT="0" marB="0"/>
                </a:tc>
                <a:tc>
                  <a:txBody>
                    <a:bodyPr/>
                    <a:lstStyle/>
                    <a:p>
                      <a:pPr algn="ctr">
                        <a:lnSpc>
                          <a:spcPct val="107000"/>
                        </a:lnSpc>
                        <a:spcAft>
                          <a:spcPts val="0"/>
                        </a:spcAft>
                        <a:tabLst>
                          <a:tab pos="3209290" algn="l"/>
                        </a:tabLst>
                      </a:pPr>
                      <a:r>
                        <a:rPr lang="es-ES_tradnl" sz="1800" b="1" kern="1200" dirty="0" smtClean="0">
                          <a:solidFill>
                            <a:schemeClr val="dk1"/>
                          </a:solidFill>
                          <a:effectLst/>
                          <a:latin typeface="+mn-lt"/>
                          <a:ea typeface="+mn-ea"/>
                          <a:cs typeface="+mn-cs"/>
                        </a:rPr>
                        <a:t>63.33 %</a:t>
                      </a:r>
                      <a:r>
                        <a:rPr lang="es-ES_tradnl" sz="1800" kern="1200" dirty="0" smtClean="0">
                          <a:solidFill>
                            <a:schemeClr val="dk1"/>
                          </a:solidFill>
                          <a:effectLst/>
                          <a:latin typeface="+mn-lt"/>
                          <a:ea typeface="+mn-ea"/>
                          <a:cs typeface="+mn-cs"/>
                        </a:rPr>
                        <a:t> </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r>
              <a:tr h="365760">
                <a:tc>
                  <a:txBody>
                    <a:bodyPr/>
                    <a:lstStyle/>
                    <a:p>
                      <a:pPr marL="0" marR="0" lvl="0" indent="0" algn="ctr" defTabSz="914400" rtl="0" eaLnBrk="1" fontAlgn="auto" latinLnBrk="0" hangingPunct="1">
                        <a:lnSpc>
                          <a:spcPct val="107000"/>
                        </a:lnSpc>
                        <a:spcBef>
                          <a:spcPts val="0"/>
                        </a:spcBef>
                        <a:spcAft>
                          <a:spcPts val="0"/>
                        </a:spcAft>
                        <a:buClrTx/>
                        <a:buSzTx/>
                        <a:buFontTx/>
                        <a:buNone/>
                        <a:tabLst>
                          <a:tab pos="3209290" algn="l"/>
                        </a:tabLst>
                        <a:defRPr/>
                      </a:pPr>
                      <a:r>
                        <a:rPr lang="es-ES" dirty="0" smtClean="0"/>
                        <a:t>Administración de Servidores</a:t>
                      </a:r>
                    </a:p>
                  </a:txBody>
                  <a:tcPr marL="68580" marR="68580" marT="0" marB="0"/>
                </a:tc>
                <a:tc>
                  <a:txBody>
                    <a:bodyPr/>
                    <a:lstStyle/>
                    <a:p>
                      <a:pPr algn="ctr">
                        <a:lnSpc>
                          <a:spcPct val="107000"/>
                        </a:lnSpc>
                        <a:spcAft>
                          <a:spcPts val="0"/>
                        </a:spcAft>
                        <a:tabLst>
                          <a:tab pos="3209290" algn="l"/>
                        </a:tabLst>
                      </a:pPr>
                      <a:r>
                        <a:rPr lang="es-ES_tradnl" sz="1800" b="1" kern="1200" dirty="0" smtClean="0">
                          <a:solidFill>
                            <a:schemeClr val="dk1"/>
                          </a:solidFill>
                          <a:effectLst/>
                          <a:latin typeface="+mn-lt"/>
                          <a:ea typeface="+mn-ea"/>
                          <a:cs typeface="+mn-cs"/>
                        </a:rPr>
                        <a:t>72.85 %</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r>
              <a:tr h="365760">
                <a:tc>
                  <a:txBody>
                    <a:bodyPr/>
                    <a:lstStyle/>
                    <a:p>
                      <a:pPr marL="0" marR="0" lvl="0" indent="0" algn="ctr" defTabSz="914400" rtl="0" eaLnBrk="1" fontAlgn="auto" latinLnBrk="0" hangingPunct="1">
                        <a:lnSpc>
                          <a:spcPct val="107000"/>
                        </a:lnSpc>
                        <a:spcBef>
                          <a:spcPts val="0"/>
                        </a:spcBef>
                        <a:spcAft>
                          <a:spcPts val="0"/>
                        </a:spcAft>
                        <a:buClrTx/>
                        <a:buSzTx/>
                        <a:buFontTx/>
                        <a:buNone/>
                        <a:tabLst>
                          <a:tab pos="3209290" algn="l"/>
                        </a:tabLst>
                        <a:defRPr/>
                      </a:pPr>
                      <a:r>
                        <a:rPr lang="es-ES" dirty="0" smtClean="0"/>
                        <a:t>Administración de usuarios</a:t>
                      </a:r>
                    </a:p>
                  </a:txBody>
                  <a:tcPr marL="68580" marR="68580" marT="0" marB="0"/>
                </a:tc>
                <a:tc>
                  <a:txBody>
                    <a:bodyPr/>
                    <a:lstStyle/>
                    <a:p>
                      <a:pPr algn="ctr">
                        <a:lnSpc>
                          <a:spcPct val="107000"/>
                        </a:lnSpc>
                        <a:spcAft>
                          <a:spcPts val="0"/>
                        </a:spcAft>
                        <a:tabLst>
                          <a:tab pos="3209290" algn="l"/>
                        </a:tabLst>
                      </a:pPr>
                      <a:r>
                        <a:rPr lang="es-ES_tradnl" sz="1800" b="1" kern="1200" dirty="0" smtClean="0">
                          <a:solidFill>
                            <a:schemeClr val="dk1"/>
                          </a:solidFill>
                          <a:effectLst/>
                          <a:latin typeface="+mn-lt"/>
                          <a:ea typeface="+mn-ea"/>
                          <a:cs typeface="+mn-cs"/>
                        </a:rPr>
                        <a:t>50.94 %</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r>
            </a:tbl>
          </a:graphicData>
        </a:graphic>
      </p:graphicFrame>
    </p:spTree>
    <p:extLst>
      <p:ext uri="{BB962C8B-B14F-4D97-AF65-F5344CB8AC3E}">
        <p14:creationId xmlns:p14="http://schemas.microsoft.com/office/powerpoint/2010/main" val="3770614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2400" y="1123838"/>
            <a:ext cx="2286000" cy="4601183"/>
          </a:xfrm>
        </p:spPr>
        <p:txBody>
          <a:bodyPr/>
          <a:lstStyle/>
          <a:p>
            <a:r>
              <a:rPr lang="es-ES" dirty="0" smtClean="0"/>
              <a:t>Evaluación de riesgos</a:t>
            </a:r>
            <a:endParaRPr lang="es-ES" dirty="0"/>
          </a:p>
        </p:txBody>
      </p:sp>
      <p:graphicFrame>
        <p:nvGraphicFramePr>
          <p:cNvPr id="4" name="Tabla 3"/>
          <p:cNvGraphicFramePr>
            <a:graphicFrameLocks noGrp="1"/>
          </p:cNvGraphicFramePr>
          <p:nvPr>
            <p:extLst>
              <p:ext uri="{D42A27DB-BD31-4B8C-83A1-F6EECF244321}">
                <p14:modId xmlns:p14="http://schemas.microsoft.com/office/powerpoint/2010/main" val="2062927865"/>
              </p:ext>
            </p:extLst>
          </p:nvPr>
        </p:nvGraphicFramePr>
        <p:xfrm>
          <a:off x="2743200" y="914400"/>
          <a:ext cx="5867400" cy="4831588"/>
        </p:xfrm>
        <a:graphic>
          <a:graphicData uri="http://schemas.openxmlformats.org/drawingml/2006/table">
            <a:tbl>
              <a:tblPr firstRow="1" firstCol="1" bandRow="1">
                <a:tableStyleId>{5C22544A-7EE6-4342-B048-85BDC9FD1C3A}</a:tableStyleId>
              </a:tblPr>
              <a:tblGrid>
                <a:gridCol w="3200400"/>
                <a:gridCol w="1447800"/>
                <a:gridCol w="1219200"/>
              </a:tblGrid>
              <a:tr h="365760">
                <a:tc>
                  <a:txBody>
                    <a:bodyPr/>
                    <a:lstStyle/>
                    <a:p>
                      <a:pPr algn="ctr">
                        <a:lnSpc>
                          <a:spcPct val="107000"/>
                        </a:lnSpc>
                        <a:spcAft>
                          <a:spcPts val="0"/>
                        </a:spcAft>
                        <a:tabLst>
                          <a:tab pos="3209290" algn="l"/>
                        </a:tabLst>
                      </a:pPr>
                      <a:r>
                        <a:rPr lang="es-ES" sz="1800" dirty="0" smtClean="0">
                          <a:effectLst/>
                        </a:rPr>
                        <a:t>Proceso</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tabLst>
                          <a:tab pos="3209290" algn="l"/>
                        </a:tabLst>
                      </a:pPr>
                      <a:r>
                        <a:rPr lang="es-ES" sz="1800" dirty="0" smtClean="0">
                          <a:effectLst/>
                        </a:rPr>
                        <a:t>Probabilidad</a:t>
                      </a:r>
                      <a:r>
                        <a:rPr lang="es-ES" sz="1800" baseline="0" dirty="0" smtClean="0">
                          <a:effectLst/>
                        </a:rPr>
                        <a:t> </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tabLst>
                          <a:tab pos="3209290" algn="l"/>
                        </a:tabLst>
                      </a:pPr>
                      <a:r>
                        <a:rPr lang="es-ES" sz="1800" dirty="0" smtClean="0">
                          <a:effectLst/>
                          <a:latin typeface="Calibri" panose="020F0502020204030204" pitchFamily="34" charset="0"/>
                          <a:ea typeface="Calibri" panose="020F0502020204030204" pitchFamily="34" charset="0"/>
                          <a:cs typeface="Times New Roman" panose="02020603050405020304" pitchFamily="18" charset="0"/>
                        </a:rPr>
                        <a:t>Impacto</a:t>
                      </a:r>
                      <a:endParaRPr lang="es-E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5760">
                <a:tc>
                  <a:txBody>
                    <a:bodyPr/>
                    <a:lstStyle/>
                    <a:p>
                      <a:pPr marL="0" marR="0" lvl="0" indent="0" algn="ctr" defTabSz="914400" rtl="0" eaLnBrk="1" fontAlgn="auto" latinLnBrk="0" hangingPunct="1">
                        <a:lnSpc>
                          <a:spcPct val="107000"/>
                        </a:lnSpc>
                        <a:spcBef>
                          <a:spcPts val="0"/>
                        </a:spcBef>
                        <a:spcAft>
                          <a:spcPts val="0"/>
                        </a:spcAft>
                        <a:buClrTx/>
                        <a:buSzTx/>
                        <a:buFontTx/>
                        <a:buNone/>
                        <a:tabLst>
                          <a:tab pos="3209290" algn="l"/>
                        </a:tabLst>
                        <a:defRPr/>
                      </a:pPr>
                      <a:r>
                        <a:rPr lang="es-ES" dirty="0" smtClean="0"/>
                        <a:t>Adquisiciones Garantías Equipo Electrónico</a:t>
                      </a:r>
                    </a:p>
                  </a:txBody>
                  <a:tcPr marL="68580" marR="68580" marT="0" marB="0"/>
                </a:tc>
                <a:tc>
                  <a:txBody>
                    <a:bodyPr/>
                    <a:lstStyle/>
                    <a:p>
                      <a:pPr algn="ctr">
                        <a:lnSpc>
                          <a:spcPct val="107000"/>
                        </a:lnSpc>
                        <a:spcAft>
                          <a:spcPts val="0"/>
                        </a:spcAft>
                      </a:pPr>
                      <a:r>
                        <a:rPr lang="es-E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45,00</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rgbClr val="FFFF00"/>
                    </a:solidFill>
                  </a:tcPr>
                </a:tc>
                <a:tc>
                  <a:txBody>
                    <a:bodyPr/>
                    <a:lstStyle/>
                    <a:p>
                      <a:pPr algn="ctr">
                        <a:lnSpc>
                          <a:spcPct val="107000"/>
                        </a:lnSpc>
                        <a:spcAft>
                          <a:spcPts val="0"/>
                        </a:spcAft>
                      </a:pPr>
                      <a:r>
                        <a:rPr lang="es-E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73,64</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rgbClr val="FFC000"/>
                    </a:solidFill>
                  </a:tcPr>
                </a:tc>
              </a:tr>
              <a:tr h="365760">
                <a:tc>
                  <a:txBody>
                    <a:bodyPr/>
                    <a:lstStyle/>
                    <a:p>
                      <a:pPr marL="0" marR="0" lvl="0" indent="0" algn="ctr" defTabSz="914400" rtl="0" eaLnBrk="1" fontAlgn="auto" latinLnBrk="0" hangingPunct="1">
                        <a:lnSpc>
                          <a:spcPct val="107000"/>
                        </a:lnSpc>
                        <a:spcBef>
                          <a:spcPts val="0"/>
                        </a:spcBef>
                        <a:spcAft>
                          <a:spcPts val="0"/>
                        </a:spcAft>
                        <a:buClrTx/>
                        <a:buSzTx/>
                        <a:buFontTx/>
                        <a:buNone/>
                        <a:tabLst>
                          <a:tab pos="3209290" algn="l"/>
                        </a:tabLst>
                        <a:defRPr/>
                      </a:pPr>
                      <a:r>
                        <a:rPr lang="es-ES" dirty="0" smtClean="0"/>
                        <a:t>Soporte Técnico</a:t>
                      </a:r>
                    </a:p>
                  </a:txBody>
                  <a:tcPr marL="68580" marR="68580" marT="0" marB="0"/>
                </a:tc>
                <a:tc>
                  <a:txBody>
                    <a:bodyPr/>
                    <a:lstStyle/>
                    <a:p>
                      <a:pPr algn="ctr">
                        <a:lnSpc>
                          <a:spcPct val="107000"/>
                        </a:lnSpc>
                        <a:spcAft>
                          <a:spcPts val="0"/>
                        </a:spcAft>
                      </a:pPr>
                      <a:r>
                        <a:rPr lang="es-E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54,29</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rgbClr val="FFC000"/>
                    </a:solidFill>
                  </a:tcPr>
                </a:tc>
                <a:tc>
                  <a:txBody>
                    <a:bodyPr/>
                    <a:lstStyle/>
                    <a:p>
                      <a:pPr algn="ctr">
                        <a:lnSpc>
                          <a:spcPct val="107000"/>
                        </a:lnSpc>
                        <a:spcAft>
                          <a:spcPts val="0"/>
                        </a:spcAft>
                      </a:pPr>
                      <a:r>
                        <a:rPr lang="es-E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59,29</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rgbClr val="FFC000"/>
                    </a:solidFill>
                  </a:tcPr>
                </a:tc>
              </a:tr>
              <a:tr h="365760">
                <a:tc>
                  <a:txBody>
                    <a:bodyPr/>
                    <a:lstStyle/>
                    <a:p>
                      <a:pPr marL="0" marR="0" lvl="0" indent="0" algn="ctr" defTabSz="914400" rtl="0" eaLnBrk="1" fontAlgn="auto" latinLnBrk="0" hangingPunct="1">
                        <a:lnSpc>
                          <a:spcPct val="107000"/>
                        </a:lnSpc>
                        <a:spcBef>
                          <a:spcPts val="0"/>
                        </a:spcBef>
                        <a:spcAft>
                          <a:spcPts val="0"/>
                        </a:spcAft>
                        <a:buClrTx/>
                        <a:buSzTx/>
                        <a:buFontTx/>
                        <a:buNone/>
                        <a:tabLst>
                          <a:tab pos="3209290" algn="l"/>
                        </a:tabLst>
                        <a:defRPr/>
                      </a:pPr>
                      <a:r>
                        <a:rPr lang="es-ES" dirty="0" smtClean="0"/>
                        <a:t>Administración de Respaldos</a:t>
                      </a:r>
                    </a:p>
                  </a:txBody>
                  <a:tcPr marL="68580" marR="68580" marT="0" marB="0"/>
                </a:tc>
                <a:tc>
                  <a:txBody>
                    <a:bodyPr/>
                    <a:lstStyle/>
                    <a:p>
                      <a:pPr algn="ctr">
                        <a:lnSpc>
                          <a:spcPct val="107000"/>
                        </a:lnSpc>
                        <a:spcAft>
                          <a:spcPts val="0"/>
                        </a:spcAft>
                      </a:pPr>
                      <a:r>
                        <a:rPr lang="es-E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48,21</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rgbClr val="FFFF00"/>
                    </a:solidFill>
                  </a:tcPr>
                </a:tc>
                <a:tc>
                  <a:txBody>
                    <a:bodyPr/>
                    <a:lstStyle/>
                    <a:p>
                      <a:pPr algn="ctr">
                        <a:lnSpc>
                          <a:spcPct val="107000"/>
                        </a:lnSpc>
                        <a:spcAft>
                          <a:spcPts val="0"/>
                        </a:spcAft>
                      </a:pPr>
                      <a:r>
                        <a:rPr lang="es-E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80,71</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rgbClr val="FF0000"/>
                    </a:solidFill>
                  </a:tcPr>
                </a:tc>
              </a:tr>
              <a:tr h="365760">
                <a:tc>
                  <a:txBody>
                    <a:bodyPr/>
                    <a:lstStyle/>
                    <a:p>
                      <a:pPr marL="0" marR="0" lvl="0" indent="0" algn="ctr" defTabSz="914400" rtl="0" eaLnBrk="1" fontAlgn="auto" latinLnBrk="0" hangingPunct="1">
                        <a:lnSpc>
                          <a:spcPct val="107000"/>
                        </a:lnSpc>
                        <a:spcBef>
                          <a:spcPts val="0"/>
                        </a:spcBef>
                        <a:spcAft>
                          <a:spcPts val="0"/>
                        </a:spcAft>
                        <a:buClrTx/>
                        <a:buSzTx/>
                        <a:buFontTx/>
                        <a:buNone/>
                        <a:tabLst>
                          <a:tab pos="3209290" algn="l"/>
                        </a:tabLst>
                        <a:defRPr/>
                      </a:pPr>
                      <a:r>
                        <a:rPr lang="es-ES" dirty="0" smtClean="0"/>
                        <a:t>Administración Data Center</a:t>
                      </a:r>
                    </a:p>
                  </a:txBody>
                  <a:tcPr marL="68580" marR="68580" marT="0" marB="0"/>
                </a:tc>
                <a:tc>
                  <a:txBody>
                    <a:bodyPr/>
                    <a:lstStyle/>
                    <a:p>
                      <a:pPr algn="ctr">
                        <a:lnSpc>
                          <a:spcPct val="107000"/>
                        </a:lnSpc>
                        <a:spcAft>
                          <a:spcPts val="0"/>
                        </a:spcAft>
                      </a:pPr>
                      <a:r>
                        <a:rPr lang="es-ES"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57,73</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rgbClr val="FFC000"/>
                    </a:solidFill>
                  </a:tcPr>
                </a:tc>
                <a:tc>
                  <a:txBody>
                    <a:bodyPr/>
                    <a:lstStyle/>
                    <a:p>
                      <a:pPr algn="ctr">
                        <a:lnSpc>
                          <a:spcPct val="107000"/>
                        </a:lnSpc>
                        <a:spcAft>
                          <a:spcPts val="0"/>
                        </a:spcAft>
                      </a:pPr>
                      <a:r>
                        <a:rPr lang="es-ES"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59,55</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rgbClr val="FFC000"/>
                    </a:solidFill>
                  </a:tcPr>
                </a:tc>
              </a:tr>
              <a:tr h="365760">
                <a:tc>
                  <a:txBody>
                    <a:bodyPr/>
                    <a:lstStyle/>
                    <a:p>
                      <a:pPr marL="0" marR="0" lvl="0" indent="0" algn="ctr" defTabSz="914400" rtl="0" eaLnBrk="1" fontAlgn="auto" latinLnBrk="0" hangingPunct="1">
                        <a:lnSpc>
                          <a:spcPct val="107000"/>
                        </a:lnSpc>
                        <a:spcBef>
                          <a:spcPts val="0"/>
                        </a:spcBef>
                        <a:spcAft>
                          <a:spcPts val="0"/>
                        </a:spcAft>
                        <a:buClrTx/>
                        <a:buSzTx/>
                        <a:buFontTx/>
                        <a:buNone/>
                        <a:tabLst>
                          <a:tab pos="3209290" algn="l"/>
                        </a:tabLst>
                        <a:defRPr/>
                      </a:pPr>
                      <a:r>
                        <a:rPr lang="es-ES" dirty="0" smtClean="0"/>
                        <a:t>Administración Redes LAN</a:t>
                      </a:r>
                    </a:p>
                  </a:txBody>
                  <a:tcPr marL="68580" marR="68580" marT="0" marB="0"/>
                </a:tc>
                <a:tc>
                  <a:txBody>
                    <a:bodyPr/>
                    <a:lstStyle/>
                    <a:p>
                      <a:pPr algn="ctr">
                        <a:lnSpc>
                          <a:spcPct val="107000"/>
                        </a:lnSpc>
                        <a:spcAft>
                          <a:spcPts val="0"/>
                        </a:spcAft>
                      </a:pPr>
                      <a:r>
                        <a:rPr lang="es-E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50,38</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rgbClr val="FFC000"/>
                    </a:solidFill>
                  </a:tcPr>
                </a:tc>
                <a:tc>
                  <a:txBody>
                    <a:bodyPr/>
                    <a:lstStyle/>
                    <a:p>
                      <a:pPr algn="ctr">
                        <a:lnSpc>
                          <a:spcPct val="107000"/>
                        </a:lnSpc>
                        <a:spcAft>
                          <a:spcPts val="0"/>
                        </a:spcAft>
                      </a:pPr>
                      <a:r>
                        <a:rPr lang="es-E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71,92</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rgbClr val="FFC000"/>
                    </a:solidFill>
                  </a:tcPr>
                </a:tc>
              </a:tr>
              <a:tr h="365760">
                <a:tc>
                  <a:txBody>
                    <a:bodyPr/>
                    <a:lstStyle/>
                    <a:p>
                      <a:pPr marL="0" marR="0" lvl="0" indent="0" algn="ctr" defTabSz="914400" rtl="0" eaLnBrk="1" fontAlgn="auto" latinLnBrk="0" hangingPunct="1">
                        <a:lnSpc>
                          <a:spcPct val="107000"/>
                        </a:lnSpc>
                        <a:spcBef>
                          <a:spcPts val="0"/>
                        </a:spcBef>
                        <a:spcAft>
                          <a:spcPts val="0"/>
                        </a:spcAft>
                        <a:buClrTx/>
                        <a:buSzTx/>
                        <a:buFontTx/>
                        <a:buNone/>
                        <a:tabLst>
                          <a:tab pos="3209290" algn="l"/>
                        </a:tabLst>
                        <a:defRPr/>
                      </a:pPr>
                      <a:r>
                        <a:rPr lang="es-ES" dirty="0" smtClean="0"/>
                        <a:t>Administración Redes WAN</a:t>
                      </a:r>
                    </a:p>
                  </a:txBody>
                  <a:tcPr marL="68580" marR="68580" marT="0" marB="0"/>
                </a:tc>
                <a:tc>
                  <a:txBody>
                    <a:bodyPr/>
                    <a:lstStyle/>
                    <a:p>
                      <a:pPr algn="ctr">
                        <a:lnSpc>
                          <a:spcPct val="107000"/>
                        </a:lnSpc>
                        <a:spcAft>
                          <a:spcPts val="0"/>
                        </a:spcAft>
                      </a:pPr>
                      <a:r>
                        <a:rPr lang="es-E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60,83</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rgbClr val="FFC000"/>
                    </a:solidFill>
                  </a:tcPr>
                </a:tc>
                <a:tc>
                  <a:txBody>
                    <a:bodyPr/>
                    <a:lstStyle/>
                    <a:p>
                      <a:pPr algn="ctr">
                        <a:lnSpc>
                          <a:spcPct val="107000"/>
                        </a:lnSpc>
                        <a:spcAft>
                          <a:spcPts val="0"/>
                        </a:spcAft>
                      </a:pPr>
                      <a:r>
                        <a:rPr lang="es-E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76,67</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rgbClr val="FFC000"/>
                    </a:solidFill>
                  </a:tcPr>
                </a:tc>
              </a:tr>
              <a:tr h="365760">
                <a:tc>
                  <a:txBody>
                    <a:bodyPr/>
                    <a:lstStyle/>
                    <a:p>
                      <a:pPr marL="0" marR="0" lvl="0" indent="0" algn="ctr" defTabSz="914400" rtl="0" eaLnBrk="1" fontAlgn="auto" latinLnBrk="0" hangingPunct="1">
                        <a:lnSpc>
                          <a:spcPct val="107000"/>
                        </a:lnSpc>
                        <a:spcBef>
                          <a:spcPts val="0"/>
                        </a:spcBef>
                        <a:spcAft>
                          <a:spcPts val="0"/>
                        </a:spcAft>
                        <a:buClrTx/>
                        <a:buSzTx/>
                        <a:buFontTx/>
                        <a:buNone/>
                        <a:tabLst>
                          <a:tab pos="3209290" algn="l"/>
                        </a:tabLst>
                        <a:defRPr/>
                      </a:pPr>
                      <a:r>
                        <a:rPr lang="es-ES" dirty="0" smtClean="0"/>
                        <a:t>Mantenimiento de Hardware</a:t>
                      </a:r>
                    </a:p>
                  </a:txBody>
                  <a:tcPr marL="68580" marR="68580" marT="0" marB="0"/>
                </a:tc>
                <a:tc>
                  <a:txBody>
                    <a:bodyPr/>
                    <a:lstStyle/>
                    <a:p>
                      <a:pPr algn="ctr">
                        <a:lnSpc>
                          <a:spcPct val="107000"/>
                        </a:lnSpc>
                        <a:spcAft>
                          <a:spcPts val="0"/>
                        </a:spcAft>
                      </a:pPr>
                      <a:r>
                        <a:rPr lang="es-E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50,00</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rgbClr val="FFC000"/>
                    </a:solidFill>
                  </a:tcPr>
                </a:tc>
                <a:tc>
                  <a:txBody>
                    <a:bodyPr/>
                    <a:lstStyle/>
                    <a:p>
                      <a:pPr algn="ctr">
                        <a:lnSpc>
                          <a:spcPct val="107000"/>
                        </a:lnSpc>
                        <a:spcAft>
                          <a:spcPts val="0"/>
                        </a:spcAft>
                      </a:pPr>
                      <a:r>
                        <a:rPr lang="es-E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72,00</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rgbClr val="FFC000"/>
                    </a:solidFill>
                  </a:tcPr>
                </a:tc>
              </a:tr>
              <a:tr h="365760">
                <a:tc>
                  <a:txBody>
                    <a:bodyPr/>
                    <a:lstStyle/>
                    <a:p>
                      <a:pPr marL="0" marR="0" lvl="0" indent="0" algn="ctr" defTabSz="914400" rtl="0" eaLnBrk="1" fontAlgn="auto" latinLnBrk="0" hangingPunct="1">
                        <a:lnSpc>
                          <a:spcPct val="107000"/>
                        </a:lnSpc>
                        <a:spcBef>
                          <a:spcPts val="0"/>
                        </a:spcBef>
                        <a:spcAft>
                          <a:spcPts val="0"/>
                        </a:spcAft>
                        <a:buClrTx/>
                        <a:buSzTx/>
                        <a:buFontTx/>
                        <a:buNone/>
                        <a:tabLst>
                          <a:tab pos="3209290" algn="l"/>
                        </a:tabLst>
                        <a:defRPr/>
                      </a:pPr>
                      <a:r>
                        <a:rPr lang="es-ES" dirty="0" smtClean="0"/>
                        <a:t>Mantenimiento De Licencias</a:t>
                      </a:r>
                    </a:p>
                  </a:txBody>
                  <a:tcPr marL="68580" marR="68580" marT="0" marB="0"/>
                </a:tc>
                <a:tc>
                  <a:txBody>
                    <a:bodyPr/>
                    <a:lstStyle/>
                    <a:p>
                      <a:pPr algn="ctr">
                        <a:lnSpc>
                          <a:spcPct val="107000"/>
                        </a:lnSpc>
                        <a:spcAft>
                          <a:spcPts val="0"/>
                        </a:spcAft>
                      </a:pPr>
                      <a:r>
                        <a:rPr lang="es-ES"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62,00</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rgbClr val="FFC000"/>
                    </a:solidFill>
                  </a:tcPr>
                </a:tc>
                <a:tc>
                  <a:txBody>
                    <a:bodyPr/>
                    <a:lstStyle/>
                    <a:p>
                      <a:pPr algn="ctr">
                        <a:lnSpc>
                          <a:spcPct val="107000"/>
                        </a:lnSpc>
                        <a:spcAft>
                          <a:spcPts val="0"/>
                        </a:spcAft>
                      </a:pPr>
                      <a:r>
                        <a:rPr lang="es-ES"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57,00</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rgbClr val="FFC000"/>
                    </a:solidFill>
                  </a:tcPr>
                </a:tc>
              </a:tr>
              <a:tr h="365760">
                <a:tc>
                  <a:txBody>
                    <a:bodyPr/>
                    <a:lstStyle/>
                    <a:p>
                      <a:pPr marL="0" marR="0" lvl="0" indent="0" algn="ctr" defTabSz="914400" rtl="0" eaLnBrk="1" fontAlgn="auto" latinLnBrk="0" hangingPunct="1">
                        <a:lnSpc>
                          <a:spcPct val="107000"/>
                        </a:lnSpc>
                        <a:spcBef>
                          <a:spcPts val="0"/>
                        </a:spcBef>
                        <a:spcAft>
                          <a:spcPts val="0"/>
                        </a:spcAft>
                        <a:buClrTx/>
                        <a:buSzTx/>
                        <a:buFontTx/>
                        <a:buNone/>
                        <a:tabLst>
                          <a:tab pos="3209290" algn="l"/>
                        </a:tabLst>
                        <a:defRPr/>
                      </a:pPr>
                      <a:r>
                        <a:rPr lang="es-ES" dirty="0" smtClean="0"/>
                        <a:t>Desarrollo y Mantenimiento de Aplicaciones</a:t>
                      </a:r>
                    </a:p>
                  </a:txBody>
                  <a:tcPr marL="68580" marR="68580" marT="0" marB="0"/>
                </a:tc>
                <a:tc>
                  <a:txBody>
                    <a:bodyPr/>
                    <a:lstStyle/>
                    <a:p>
                      <a:pPr algn="ctr">
                        <a:lnSpc>
                          <a:spcPct val="107000"/>
                        </a:lnSpc>
                        <a:spcAft>
                          <a:spcPts val="0"/>
                        </a:spcAft>
                      </a:pPr>
                      <a:r>
                        <a:rPr lang="es-E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61,67</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rgbClr val="FFC000"/>
                    </a:solidFill>
                  </a:tcPr>
                </a:tc>
                <a:tc>
                  <a:txBody>
                    <a:bodyPr/>
                    <a:lstStyle/>
                    <a:p>
                      <a:pPr algn="ctr">
                        <a:lnSpc>
                          <a:spcPct val="107000"/>
                        </a:lnSpc>
                        <a:spcAft>
                          <a:spcPts val="0"/>
                        </a:spcAft>
                      </a:pPr>
                      <a:r>
                        <a:rPr lang="es-E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63,33</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rgbClr val="FFC000"/>
                    </a:solidFill>
                  </a:tcPr>
                </a:tc>
              </a:tr>
              <a:tr h="365760">
                <a:tc>
                  <a:txBody>
                    <a:bodyPr/>
                    <a:lstStyle/>
                    <a:p>
                      <a:pPr marL="0" marR="0" lvl="0" indent="0" algn="ctr" defTabSz="914400" rtl="0" eaLnBrk="1" fontAlgn="auto" latinLnBrk="0" hangingPunct="1">
                        <a:lnSpc>
                          <a:spcPct val="107000"/>
                        </a:lnSpc>
                        <a:spcBef>
                          <a:spcPts val="0"/>
                        </a:spcBef>
                        <a:spcAft>
                          <a:spcPts val="0"/>
                        </a:spcAft>
                        <a:buClrTx/>
                        <a:buSzTx/>
                        <a:buFontTx/>
                        <a:buNone/>
                        <a:tabLst>
                          <a:tab pos="3209290" algn="l"/>
                        </a:tabLst>
                        <a:defRPr/>
                      </a:pPr>
                      <a:r>
                        <a:rPr lang="es-ES" dirty="0" smtClean="0"/>
                        <a:t>Administración de Servidores</a:t>
                      </a:r>
                    </a:p>
                  </a:txBody>
                  <a:tcPr marL="68580" marR="68580" marT="0" marB="0"/>
                </a:tc>
                <a:tc>
                  <a:txBody>
                    <a:bodyPr/>
                    <a:lstStyle/>
                    <a:p>
                      <a:pPr algn="ctr">
                        <a:lnSpc>
                          <a:spcPct val="107000"/>
                        </a:lnSpc>
                        <a:spcAft>
                          <a:spcPts val="0"/>
                        </a:spcAft>
                      </a:pPr>
                      <a:r>
                        <a:rPr lang="es-ES"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56,11</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rgbClr val="FFC000"/>
                    </a:solidFill>
                  </a:tcPr>
                </a:tc>
                <a:tc>
                  <a:txBody>
                    <a:bodyPr/>
                    <a:lstStyle/>
                    <a:p>
                      <a:pPr algn="ctr">
                        <a:lnSpc>
                          <a:spcPct val="107000"/>
                        </a:lnSpc>
                        <a:spcAft>
                          <a:spcPts val="0"/>
                        </a:spcAft>
                      </a:pPr>
                      <a:r>
                        <a:rPr lang="es-ES"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63,89</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rgbClr val="FFC000"/>
                    </a:solidFill>
                  </a:tcPr>
                </a:tc>
              </a:tr>
              <a:tr h="365760">
                <a:tc>
                  <a:txBody>
                    <a:bodyPr/>
                    <a:lstStyle/>
                    <a:p>
                      <a:pPr marL="0" marR="0" lvl="0" indent="0" algn="ctr" defTabSz="914400" rtl="0" eaLnBrk="1" fontAlgn="auto" latinLnBrk="0" hangingPunct="1">
                        <a:lnSpc>
                          <a:spcPct val="107000"/>
                        </a:lnSpc>
                        <a:spcBef>
                          <a:spcPts val="0"/>
                        </a:spcBef>
                        <a:spcAft>
                          <a:spcPts val="0"/>
                        </a:spcAft>
                        <a:buClrTx/>
                        <a:buSzTx/>
                        <a:buFontTx/>
                        <a:buNone/>
                        <a:tabLst>
                          <a:tab pos="3209290" algn="l"/>
                        </a:tabLst>
                        <a:defRPr/>
                      </a:pPr>
                      <a:r>
                        <a:rPr lang="es-ES" dirty="0" smtClean="0"/>
                        <a:t>Administración de usuarios</a:t>
                      </a:r>
                    </a:p>
                  </a:txBody>
                  <a:tcPr marL="68580" marR="68580" marT="0" marB="0"/>
                </a:tc>
                <a:tc>
                  <a:txBody>
                    <a:bodyPr/>
                    <a:lstStyle/>
                    <a:p>
                      <a:pPr algn="ctr">
                        <a:lnSpc>
                          <a:spcPct val="107000"/>
                        </a:lnSpc>
                        <a:spcAft>
                          <a:spcPts val="0"/>
                        </a:spcAft>
                      </a:pPr>
                      <a:r>
                        <a:rPr lang="es-E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60,00</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rgbClr val="FFC000"/>
                    </a:solidFill>
                  </a:tcPr>
                </a:tc>
                <a:tc>
                  <a:txBody>
                    <a:bodyPr/>
                    <a:lstStyle/>
                    <a:p>
                      <a:pPr algn="ctr">
                        <a:lnSpc>
                          <a:spcPct val="107000"/>
                        </a:lnSpc>
                        <a:spcAft>
                          <a:spcPts val="0"/>
                        </a:spcAft>
                      </a:pPr>
                      <a:r>
                        <a:rPr lang="es-E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83,33</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rgbClr val="FF0000"/>
                    </a:solidFill>
                  </a:tcPr>
                </a:tc>
              </a:tr>
            </a:tbl>
          </a:graphicData>
        </a:graphic>
      </p:graphicFrame>
    </p:spTree>
    <p:extLst>
      <p:ext uri="{BB962C8B-B14F-4D97-AF65-F5344CB8AC3E}">
        <p14:creationId xmlns:p14="http://schemas.microsoft.com/office/powerpoint/2010/main" val="314872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2400" y="1123838"/>
            <a:ext cx="2286000" cy="4601183"/>
          </a:xfrm>
        </p:spPr>
        <p:txBody>
          <a:bodyPr/>
          <a:lstStyle/>
          <a:p>
            <a:r>
              <a:rPr lang="es-ES" dirty="0" smtClean="0"/>
              <a:t>Resumen</a:t>
            </a:r>
            <a:endParaRPr lang="es-ES"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143000"/>
            <a:ext cx="6022133" cy="441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29322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2400" y="1123838"/>
            <a:ext cx="2286000" cy="4601183"/>
          </a:xfrm>
        </p:spPr>
        <p:txBody>
          <a:bodyPr/>
          <a:lstStyle/>
          <a:p>
            <a:r>
              <a:rPr lang="es-ES" dirty="0" smtClean="0"/>
              <a:t>Riesgos</a:t>
            </a:r>
            <a:endParaRPr lang="es-ES" dirty="0"/>
          </a:p>
        </p:txBody>
      </p:sp>
      <p:sp>
        <p:nvSpPr>
          <p:cNvPr id="3" name="Marcador de contenido 2"/>
          <p:cNvSpPr>
            <a:spLocks noGrp="1"/>
          </p:cNvSpPr>
          <p:nvPr>
            <p:ph idx="1"/>
          </p:nvPr>
        </p:nvSpPr>
        <p:spPr/>
        <p:txBody>
          <a:bodyPr>
            <a:normAutofit lnSpcReduction="10000"/>
          </a:bodyPr>
          <a:lstStyle/>
          <a:p>
            <a:pPr marL="457200" lvl="0" indent="-457200">
              <a:buFont typeface="+mj-lt"/>
              <a:buAutoNum type="arabicPeriod"/>
            </a:pPr>
            <a:r>
              <a:rPr lang="es-ES" dirty="0">
                <a:solidFill>
                  <a:schemeClr val="tx1"/>
                </a:solidFill>
              </a:rPr>
              <a:t>No existen políticas para manejar los riesgos a presentarse, por parte de la gerencia no se han emitido documentos formales que indiquen como proceder</a:t>
            </a:r>
          </a:p>
          <a:p>
            <a:pPr marL="457200" lvl="0" indent="-457200">
              <a:buFont typeface="+mj-lt"/>
              <a:buAutoNum type="arabicPeriod"/>
            </a:pPr>
            <a:r>
              <a:rPr lang="es-ES" dirty="0">
                <a:solidFill>
                  <a:schemeClr val="tx1"/>
                </a:solidFill>
              </a:rPr>
              <a:t>Tecniseguros no cuenta con una política de manejo de riegos para el área de TI.</a:t>
            </a:r>
          </a:p>
          <a:p>
            <a:pPr marL="457200" lvl="0" indent="-457200">
              <a:buFont typeface="+mj-lt"/>
              <a:buAutoNum type="arabicPeriod"/>
            </a:pPr>
            <a:r>
              <a:rPr lang="es-ES" dirty="0">
                <a:solidFill>
                  <a:schemeClr val="tx1"/>
                </a:solidFill>
              </a:rPr>
              <a:t>El personal de Tecniseguros no tiene conocimiento sobre los  riesgos existentes en su trabajo, ya que los riesgos son generales pero no específicos.</a:t>
            </a:r>
          </a:p>
          <a:p>
            <a:pPr marL="457200" lvl="0" indent="-457200">
              <a:buFont typeface="+mj-lt"/>
              <a:buAutoNum type="arabicPeriod"/>
            </a:pPr>
            <a:r>
              <a:rPr lang="es-ES" dirty="0">
                <a:solidFill>
                  <a:schemeClr val="tx1"/>
                </a:solidFill>
              </a:rPr>
              <a:t>No se ha podido evidenciar que exista documento alguno que norme los procesos de reclutamiento, creación de cuentas, roles y privilegios de personal, para ninguna de las unidades administrativas de Tecniseguros. Ni aun para el área de TIC´s.</a:t>
            </a:r>
          </a:p>
          <a:p>
            <a:pPr marL="457200" lvl="0" indent="-457200">
              <a:buFont typeface="+mj-lt"/>
              <a:buAutoNum type="arabicPeriod"/>
            </a:pPr>
            <a:r>
              <a:rPr lang="es-ES" dirty="0">
                <a:solidFill>
                  <a:schemeClr val="tx1"/>
                </a:solidFill>
              </a:rPr>
              <a:t>No se entregan documentos donde se indique las funcionalidades que tienen los empleados dentro de la </a:t>
            </a:r>
            <a:r>
              <a:rPr lang="es-ES" dirty="0" smtClean="0">
                <a:solidFill>
                  <a:schemeClr val="tx1"/>
                </a:solidFill>
              </a:rPr>
              <a:t>empresa</a:t>
            </a:r>
            <a:endParaRPr lang="es-ES" dirty="0">
              <a:solidFill>
                <a:schemeClr val="tx1"/>
              </a:solidFill>
            </a:endParaRPr>
          </a:p>
        </p:txBody>
      </p:sp>
    </p:spTree>
    <p:extLst>
      <p:ext uri="{BB962C8B-B14F-4D97-AF65-F5344CB8AC3E}">
        <p14:creationId xmlns:p14="http://schemas.microsoft.com/office/powerpoint/2010/main" val="898071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2400" y="1123838"/>
            <a:ext cx="2286000" cy="4601183"/>
          </a:xfrm>
        </p:spPr>
        <p:txBody>
          <a:bodyPr/>
          <a:lstStyle/>
          <a:p>
            <a:r>
              <a:rPr lang="es-ES" dirty="0" smtClean="0"/>
              <a:t>Riesgos</a:t>
            </a:r>
            <a:endParaRPr lang="es-ES" dirty="0"/>
          </a:p>
        </p:txBody>
      </p:sp>
      <p:sp>
        <p:nvSpPr>
          <p:cNvPr id="3" name="Marcador de contenido 2"/>
          <p:cNvSpPr>
            <a:spLocks noGrp="1"/>
          </p:cNvSpPr>
          <p:nvPr>
            <p:ph idx="1"/>
          </p:nvPr>
        </p:nvSpPr>
        <p:spPr/>
        <p:txBody>
          <a:bodyPr>
            <a:normAutofit/>
          </a:bodyPr>
          <a:lstStyle/>
          <a:p>
            <a:pPr marL="457200" lvl="0" indent="-457200">
              <a:buFont typeface="+mj-lt"/>
              <a:buAutoNum type="arabicPeriod" startAt="6"/>
            </a:pPr>
            <a:r>
              <a:rPr lang="es-ES" dirty="0">
                <a:solidFill>
                  <a:schemeClr val="tx1"/>
                </a:solidFill>
              </a:rPr>
              <a:t>Si la institución posee objetivos estratégicos, pero no se encuentran alineados a los objetivos de negocio</a:t>
            </a:r>
          </a:p>
          <a:p>
            <a:pPr marL="457200" lvl="0" indent="-457200">
              <a:buFont typeface="+mj-lt"/>
              <a:buAutoNum type="arabicPeriod" startAt="6"/>
            </a:pPr>
            <a:r>
              <a:rPr lang="es-ES" dirty="0">
                <a:solidFill>
                  <a:schemeClr val="tx1"/>
                </a:solidFill>
              </a:rPr>
              <a:t>No existen parámetros de medición de riesgos dentro de la empresa</a:t>
            </a:r>
          </a:p>
          <a:p>
            <a:pPr marL="457200" lvl="0" indent="-457200">
              <a:buFont typeface="+mj-lt"/>
              <a:buAutoNum type="arabicPeriod" startAt="6"/>
            </a:pPr>
            <a:r>
              <a:rPr lang="es-ES" dirty="0">
                <a:solidFill>
                  <a:schemeClr val="tx1"/>
                </a:solidFill>
              </a:rPr>
              <a:t>No existe control para el mantenimiento y desarrollo de software</a:t>
            </a:r>
          </a:p>
          <a:p>
            <a:pPr marL="457200" lvl="0" indent="-457200">
              <a:buFont typeface="+mj-lt"/>
              <a:buAutoNum type="arabicPeriod" startAt="6"/>
            </a:pPr>
            <a:r>
              <a:rPr lang="es-ES" dirty="0">
                <a:solidFill>
                  <a:schemeClr val="tx1"/>
                </a:solidFill>
              </a:rPr>
              <a:t>No se identifican equipos de red perimetral orientados a la función de IPS, es decir, no existen equipos de prevención de intrusiones. La única profesión es la de un firewall y el filtrado que brinda el canal de los proveedores.</a:t>
            </a:r>
          </a:p>
          <a:p>
            <a:pPr marL="457200" lvl="0" indent="-457200">
              <a:buFont typeface="+mj-lt"/>
              <a:buAutoNum type="arabicPeriod" startAt="6"/>
            </a:pPr>
            <a:r>
              <a:rPr lang="es-ES" dirty="0">
                <a:solidFill>
                  <a:schemeClr val="tx1"/>
                </a:solidFill>
              </a:rPr>
              <a:t>Existe un ecosistema de diferentes soluciones, desarrolladas a medida, con diferentes bases de datos, y sin un control de crecimiento. </a:t>
            </a:r>
          </a:p>
        </p:txBody>
      </p:sp>
    </p:spTree>
    <p:extLst>
      <p:ext uri="{BB962C8B-B14F-4D97-AF65-F5344CB8AC3E}">
        <p14:creationId xmlns:p14="http://schemas.microsoft.com/office/powerpoint/2010/main" val="708194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p:cNvSpPr>
            <a:spLocks noGrp="1"/>
          </p:cNvSpPr>
          <p:nvPr>
            <p:ph type="title"/>
          </p:nvPr>
        </p:nvSpPr>
        <p:spPr>
          <a:xfrm>
            <a:off x="152400" y="1123838"/>
            <a:ext cx="2286000" cy="4601183"/>
          </a:xfrm>
        </p:spPr>
        <p:txBody>
          <a:bodyPr/>
          <a:lstStyle/>
          <a:p>
            <a:r>
              <a:rPr lang="es-ES" dirty="0" smtClean="0"/>
              <a:t>Riesgos</a:t>
            </a:r>
            <a:endParaRPr lang="es-ES" dirty="0"/>
          </a:p>
        </p:txBody>
      </p:sp>
      <p:sp>
        <p:nvSpPr>
          <p:cNvPr id="3" name="Marcador de contenido 2"/>
          <p:cNvSpPr>
            <a:spLocks noGrp="1"/>
          </p:cNvSpPr>
          <p:nvPr>
            <p:ph idx="1"/>
          </p:nvPr>
        </p:nvSpPr>
        <p:spPr/>
        <p:txBody>
          <a:bodyPr>
            <a:normAutofit fontScale="85000" lnSpcReduction="20000"/>
          </a:bodyPr>
          <a:lstStyle/>
          <a:p>
            <a:pPr marL="457200" lvl="0" indent="-457200">
              <a:buFont typeface="+mj-lt"/>
              <a:buAutoNum type="arabicPeriod" startAt="6"/>
            </a:pPr>
            <a:r>
              <a:rPr lang="es-ES" dirty="0">
                <a:solidFill>
                  <a:schemeClr val="tx1"/>
                </a:solidFill>
              </a:rPr>
              <a:t>Si la institución posee objetivos estratégicos, pero no se encuentran alineados a los objetivos de negocio</a:t>
            </a:r>
          </a:p>
          <a:p>
            <a:pPr marL="457200" lvl="0" indent="-457200">
              <a:buFont typeface="+mj-lt"/>
              <a:buAutoNum type="arabicPeriod" startAt="6"/>
            </a:pPr>
            <a:r>
              <a:rPr lang="es-ES" dirty="0">
                <a:solidFill>
                  <a:schemeClr val="tx1"/>
                </a:solidFill>
              </a:rPr>
              <a:t>No existen parámetros de medición de riesgos dentro de la empresa</a:t>
            </a:r>
          </a:p>
          <a:p>
            <a:pPr marL="457200" lvl="0" indent="-457200">
              <a:buFont typeface="+mj-lt"/>
              <a:buAutoNum type="arabicPeriod" startAt="6"/>
            </a:pPr>
            <a:r>
              <a:rPr lang="es-ES" dirty="0">
                <a:solidFill>
                  <a:schemeClr val="tx1"/>
                </a:solidFill>
              </a:rPr>
              <a:t>No existe control para el mantenimiento y desarrollo de software</a:t>
            </a:r>
          </a:p>
          <a:p>
            <a:pPr marL="457200" lvl="0" indent="-457200">
              <a:buFont typeface="+mj-lt"/>
              <a:buAutoNum type="arabicPeriod" startAt="6"/>
            </a:pPr>
            <a:r>
              <a:rPr lang="es-ES" dirty="0">
                <a:solidFill>
                  <a:schemeClr val="tx1"/>
                </a:solidFill>
              </a:rPr>
              <a:t>No se identifican equipos de red perimetral orientados a la función de IPS, es decir, no existen equipos de prevención de intrusiones. La única profesión es la de un firewall y el filtrado que brinda el canal de los proveedores.</a:t>
            </a:r>
          </a:p>
          <a:p>
            <a:pPr marL="457200" lvl="0" indent="-457200">
              <a:buFont typeface="+mj-lt"/>
              <a:buAutoNum type="arabicPeriod" startAt="6"/>
            </a:pPr>
            <a:r>
              <a:rPr lang="es-ES" dirty="0">
                <a:solidFill>
                  <a:schemeClr val="tx1"/>
                </a:solidFill>
              </a:rPr>
              <a:t>Existe un ecosistema de diferentes soluciones, desarrolladas a medida, con diferentes bases de datos, y sin un control de crecimiento. </a:t>
            </a:r>
            <a:r>
              <a:rPr lang="es-ES" dirty="0" smtClean="0">
                <a:solidFill>
                  <a:schemeClr val="tx1"/>
                </a:solidFill>
              </a:rPr>
              <a:t>Existen adaptaciones de las aplicaciones que responden a la cotidianidad y no al plan estratégico de la organización o planes de Tecniseguros S.A. Las aplicaciones están desarticuladas, no integradas y cada una sirve para un propósito específico. No existe un estándar en las herramientas de desarrollo utilizadas ni en las bases de datos. Existe mucho trabajo de operación y desarrollo en el área de tecnología, tampoco existe un repositorio centralizado de código fuente y ejecutables liberados.</a:t>
            </a:r>
            <a:endParaRPr lang="es-ES" dirty="0">
              <a:solidFill>
                <a:schemeClr val="tx1"/>
              </a:solidFill>
            </a:endParaRPr>
          </a:p>
        </p:txBody>
      </p:sp>
    </p:spTree>
    <p:extLst>
      <p:ext uri="{BB962C8B-B14F-4D97-AF65-F5344CB8AC3E}">
        <p14:creationId xmlns:p14="http://schemas.microsoft.com/office/powerpoint/2010/main" val="3188791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2400" y="1123838"/>
            <a:ext cx="2286000" cy="4601183"/>
          </a:xfrm>
        </p:spPr>
        <p:txBody>
          <a:bodyPr/>
          <a:lstStyle/>
          <a:p>
            <a:r>
              <a:rPr lang="es-ES" dirty="0" smtClean="0"/>
              <a:t>Riesgos</a:t>
            </a:r>
            <a:endParaRPr lang="es-ES" dirty="0"/>
          </a:p>
        </p:txBody>
      </p:sp>
      <p:sp>
        <p:nvSpPr>
          <p:cNvPr id="3" name="Marcador de contenido 2"/>
          <p:cNvSpPr>
            <a:spLocks noGrp="1"/>
          </p:cNvSpPr>
          <p:nvPr>
            <p:ph idx="1"/>
          </p:nvPr>
        </p:nvSpPr>
        <p:spPr/>
        <p:txBody>
          <a:bodyPr>
            <a:normAutofit/>
          </a:bodyPr>
          <a:lstStyle/>
          <a:p>
            <a:pPr marL="457200" lvl="0" indent="-457200">
              <a:buFont typeface="+mj-lt"/>
              <a:buAutoNum type="arabicPeriod" startAt="11"/>
            </a:pPr>
            <a:r>
              <a:rPr lang="es-ES" dirty="0">
                <a:solidFill>
                  <a:schemeClr val="tx1"/>
                </a:solidFill>
              </a:rPr>
              <a:t>Los pases a producción no se realizan con las pruebas necesarias. </a:t>
            </a:r>
            <a:endParaRPr lang="es-ES" dirty="0" smtClean="0">
              <a:solidFill>
                <a:schemeClr val="tx1"/>
              </a:solidFill>
            </a:endParaRPr>
          </a:p>
          <a:p>
            <a:pPr marL="457200" lvl="0" indent="-457200">
              <a:buFont typeface="+mj-lt"/>
              <a:buAutoNum type="arabicPeriod" startAt="11"/>
            </a:pPr>
            <a:r>
              <a:rPr lang="es-ES" dirty="0" smtClean="0">
                <a:solidFill>
                  <a:schemeClr val="tx1"/>
                </a:solidFill>
              </a:rPr>
              <a:t>No existe en empresa normativas que evalúen los riesgos, la gerencia no maneja métricas para mitigar los riesgos.</a:t>
            </a:r>
          </a:p>
          <a:p>
            <a:pPr marL="457200" lvl="0" indent="-457200">
              <a:buFont typeface="+mj-lt"/>
              <a:buAutoNum type="arabicPeriod" startAt="11"/>
            </a:pPr>
            <a:r>
              <a:rPr lang="es-ES" dirty="0" smtClean="0">
                <a:solidFill>
                  <a:schemeClr val="tx1"/>
                </a:solidFill>
              </a:rPr>
              <a:t>No </a:t>
            </a:r>
            <a:r>
              <a:rPr lang="es-ES" dirty="0">
                <a:solidFill>
                  <a:schemeClr val="tx1"/>
                </a:solidFill>
              </a:rPr>
              <a:t>se tiene identificado los riesgos que pudieran afectar al Área de </a:t>
            </a:r>
            <a:r>
              <a:rPr lang="es-ES" dirty="0" smtClean="0">
                <a:solidFill>
                  <a:schemeClr val="tx1"/>
                </a:solidFill>
              </a:rPr>
              <a:t>TI.</a:t>
            </a:r>
            <a:endParaRPr lang="es-ES" dirty="0">
              <a:solidFill>
                <a:schemeClr val="tx1"/>
              </a:solidFill>
            </a:endParaRPr>
          </a:p>
          <a:p>
            <a:pPr marL="457200" lvl="0" indent="-457200">
              <a:buFont typeface="+mj-lt"/>
              <a:buAutoNum type="arabicPeriod" startAt="11"/>
            </a:pPr>
            <a:r>
              <a:rPr lang="es-ES" dirty="0">
                <a:solidFill>
                  <a:schemeClr val="tx1"/>
                </a:solidFill>
              </a:rPr>
              <a:t>El personal de Tecniseguros no tiene conciencia de los riesgos que pueden afectar el normal funcionamiento de la </a:t>
            </a:r>
            <a:r>
              <a:rPr lang="es-ES" dirty="0" smtClean="0">
                <a:solidFill>
                  <a:schemeClr val="tx1"/>
                </a:solidFill>
              </a:rPr>
              <a:t>organización.</a:t>
            </a:r>
            <a:endParaRPr lang="es-ES" dirty="0">
              <a:solidFill>
                <a:schemeClr val="tx1"/>
              </a:solidFill>
            </a:endParaRPr>
          </a:p>
          <a:p>
            <a:pPr marL="457200" lvl="0" indent="-457200">
              <a:buFont typeface="+mj-lt"/>
              <a:buAutoNum type="arabicPeriod" startAt="11"/>
            </a:pPr>
            <a:r>
              <a:rPr lang="es-ES" dirty="0">
                <a:solidFill>
                  <a:schemeClr val="tx1"/>
                </a:solidFill>
              </a:rPr>
              <a:t>La empresa </a:t>
            </a:r>
            <a:r>
              <a:rPr lang="es-ES" dirty="0" smtClean="0">
                <a:solidFill>
                  <a:schemeClr val="tx1"/>
                </a:solidFill>
              </a:rPr>
              <a:t>no </a:t>
            </a:r>
            <a:r>
              <a:rPr lang="es-ES" dirty="0">
                <a:solidFill>
                  <a:schemeClr val="tx1"/>
                </a:solidFill>
              </a:rPr>
              <a:t>se tiene definido cuál es la tolerancia al riesgo, ni el riesgo inherente pero aun el de </a:t>
            </a:r>
            <a:r>
              <a:rPr lang="es-ES" dirty="0" smtClean="0">
                <a:solidFill>
                  <a:schemeClr val="tx1"/>
                </a:solidFill>
              </a:rPr>
              <a:t>control.</a:t>
            </a:r>
            <a:endParaRPr lang="es-ES" dirty="0">
              <a:solidFill>
                <a:schemeClr val="tx1"/>
              </a:solidFill>
            </a:endParaRPr>
          </a:p>
        </p:txBody>
      </p:sp>
    </p:spTree>
    <p:extLst>
      <p:ext uri="{BB962C8B-B14F-4D97-AF65-F5344CB8AC3E}">
        <p14:creationId xmlns:p14="http://schemas.microsoft.com/office/powerpoint/2010/main" val="58096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 y="764228"/>
            <a:ext cx="2590801" cy="1064572"/>
          </a:xfrm>
        </p:spPr>
        <p:txBody>
          <a:bodyPr>
            <a:normAutofit/>
          </a:bodyPr>
          <a:lstStyle/>
          <a:p>
            <a:pPr algn="ctr"/>
            <a:r>
              <a:rPr lang="es-EC" sz="3200" dirty="0" smtClean="0"/>
              <a:t>Planteamiento del Problema</a:t>
            </a:r>
            <a:endParaRPr lang="es-EC" sz="3200" dirty="0"/>
          </a:p>
        </p:txBody>
      </p:sp>
      <p:sp>
        <p:nvSpPr>
          <p:cNvPr id="23" name="AutoShape 9" descr="data:image/jpeg;base64,/9j/4AAQSkZJRgABAQAAAQABAAD/2wCEAAkGBhAPEBAPEBAPDg8QEA0PEA8MDw8QDw8NFRAVFBQQFBIXGyYeFxkkGRISHy8gJCcrLCwsFR4xNTAqNSYsLCkBCQoKDgwOGg8PFywkHCQpNSkpKS0pKiwsKS0tKTQwLCkpKSkpKSwsLCwsKS0sKSk1LCksLCkqLCksKSwsKSkvKf/AABEIAMIBAwMBIgACEQEDEQH/xAAcAAEAAgIDAQAAAAAAAAAAAAAAAgMEBwEFCAb/xABGEAACAQIDAwcICAIIBwAAAAABAgADEQQSIQUxUQcTIkFhcXIydIGRobGzwQYUIyQ0QlLRkrJEU3OTosLS8BUXM0OCg+H/xAAaAQEAAwEBAQAAAAAAAAAAAAAAAQIEAwUG/8QAMxEBAAECAgUJCAMBAAAAAAAAAAECEQMEBTFBUYESFCEyM0JSkaETFSJhccHh8CNi0bH/2gAMAwEAAhEDEQA/AN4xEQEREBERARE0bi+UPaVa4OINMXOlBET/ABWze2csTFjD1u+DgVYt7bG8HcAXJAA3kmwHpnWVvpTgkOU4mjm6wrhyO/Le00XWxlWsSatSpWO8mq7ObcekZk7OGreE+8TJVm5jVDZRkqZnpq8m6l+leCP9Jo+lre+Wr9IsId2Kw/8AfIPnNO2nFpx5/Vuho920eKW5xtvDHdiKB7q1P95Yu0qJ3VaR7qiH5zSLLK2pjgPVLxnp8Kk6Njxeje610O5lPcwMmDNAml2D1RYjcSO42l4zv9fVHu3+/p+W/wCJoIYioN1SoO52Hzk12niBur1x3Vqo+ctzyNyPds+L0b6iaJXb+MG7FYkf++r+8mPpRjh/S8R6arH3yeeU7ke7K/FDecTRw+mW0Buxdb05T7xLE+ne09y4l2PDmqLH+SWjN0TslWdGYnij1/xu2JpQ8om1F319+7NQo6/4ZwOVDaY/7lI+KgnytLRmaJUnR2Lvj94N2RNKf83Nor1YU99F/k82JyffSSttDCtXrimrrWemBRVlXKEQg2JOvSM604lNXRDhi5avCi9T6eIidGYiIgIiICIiAiIgIiICIiAM81qNT3melDPNyjU95mLN7Ho5HvcHZbD5tmu7BQgq5h+rsPZbX0SWzx0m8J94lD0lC0XS12DCpc6Eg29cydnDpN4T7xPPq5U/FP08m7C5HKvTx82WFgrJWnNpmb1RWcFJcVnGWTcY5pyBSZJWRKyboYxSRKzIZZWVkxIxysgVl7CVkSbpuqKzs/oztWnhK/PVEaoAjoFS17sQGOpH5M47yJgESJEvTVNM3hWqIrpmmX1uO+leBr83zmHayc0CDRpVAaYGV6aXfoaKhDDXo23b8IbY2Ywu+FVWNM3Wlh0AWoUS6q2fXpqxDMNA9ha0+cKyDLO/t6p1uEZaiItEz5vo8ZtvZy0MRSoUEDVEcKz4c2vdhTHlkghKhGbrZM3XPruR8WwFTzqr8OlNUuk2zySC2Bfzmr8OnNWBXyq2POYcUYU23vtoiJueMREQEREBERAREQEREBERATzphqOdyuYLvsTfq6vfPRc89bPW7VBe10qbzYW7dR7bjsmPNd1uyk25S6hs0WVqj5M+Vkp73Ybuct+UWvqd9hYdcu2cOk3hPvEy6RIo0gxqODlC84tK1NsoeyNcuBlJ4DsuJh7NPSPgPymDEi0PRwtc/VngTnLAkpjegjljLJSQErdCvLIlZdaRZYuhjssqZZksJS4lolEsdhKyJa4lZEsrdAicWk7Ti0tdN1ZWRKy204Ik3WY7LNrclI+5P5zV+HTmrmWbT5LR9yfzip8OnNuUn42DP9lxfYxET1XgkREBERAREQEREBERAREQE87YAm9W1/8Ap1N3q4ds9EzzpgjrU/s6nD23/wB7pjzPdb8n3nZ4usVpYY2BAWn0ufVmboE5TSB6ABdhqPTrMXZ/lN4G94mbjaObDUSMt1WmWzVMOGyhbZVRWLm5Yk3F5h7OpnM2h8hveJixHpYP3djQbQ+iSnNKlYG/XOch4TG3OJmYBwCWIDZVYqG1Ga2hI67XvMUIeEtW6g2F+IG8iVmVZ1Jk31NvUJF0B092h9cr+uL+mr/c1f2nD40dSVSeoc1UF/SQAPTKWlF4UI5Ki++7AnjlYrf2StxLkolUUG2bpFrbrsxYgekyp1MvGtGxQZdWdciKFF7FmYi7MxJ0v1AADTvlRWV1K1t4bsKqW09E6QpKXqlLNZrdRVj3EEf6vZOfrK8H/u6n7SCks2axChWUFgQSSR1HWwy+2LF9zm84kipjKZLpCFQ7ptPkr/BP5xV+HTmrWW82nyWj7k/nFT4dObMp2jFn+x4vsYiJ6zwCIiAiIgIiICIiAiIgIiICed9nM2ZwADmVlN3VNCR1kHWeiJ512dbM992R/wAyL18W+Wsx5nXS3ZTVU7FqVIUMwF2ZKZDqX+zcZAUPVdjzx7AgtvlezW6R8DfKX496gw9FT9Y5tlpEF2+wNqeioltLX46kXmPszyj4G+Uw4sPTwvu7IPoeyV5jxMkdFPbaQEyN6WY8T65nbPZdS4zBQxy7szW0B7Ln2TAAmRSYopNj28bcbSsq1amQSOAHdeRdbjh2i95j/wDEaX9Yn8QkW2lS/WG7E6THsAGpnO0qXhWa5Kg9fSBtxVip90xnY8T65etJgi3Fj02I32zMWt6L2lLKeBnWCNSnMZxUOslkM4YXl1ULySnfOMvZJKslKF5xeSKzi0LQ4abS5Lvwb+cVPh05q1hNo8lv4J/OKnw6c15PtGLP9jxfYxET13gEREBERAREQEREBERAREQBnnPZ9Q3qWuPs6m4N1a62GneZ6LM8zqdT3n3zHmtj0MlF+VwfQYlUOHQhqAZVpkKquKputnDNlsxzEHU6D1SjZtU5j4G+Utx1VvqtAZnyWRV+3Z1qApmcc3eyZXUDcPTMbZp6R8DfKY8SP+PRwvu7Smb3J1tLOcMppbj6JIGY5blvOHjMrB5WJL3yqGYhdC1tyjhckTBvJpWCg33bieHbK2RVqZDOO0dl5F200JHt9kpNZf1D1icc+u7Mv8QlLKXQGIJUHcekDbiCVNvSDKmc8YpjokcHq39Llh7CJEy8QRqQa5mVUVAiAC7EFmYk77kBQOFh7ZQFvLseVpMEdlVlVcwJFw1rkW7CbeiXUqspI/3rKHYhrdRVm7iCP9XskzjKf61lLVMzZhfKFZbkEBmYjdffYL7Yi50bEWY8ZAseMsKngZWynhLQ7JM+k2lyWH7k/nFX4dOaoLaTavJSfuT+c1fh05sykfyMOkOx4vtIiJ6r58iIgIiICIiAiIgIiICIiAM8zK2p3bzPTJnmMHU95mPNbHpZDvcHbVkQU1YAZjzQZR+X7MkE9rb9OHbaT2Y3SOg8hvlOMSxNCkCTZSoVSAMt0uSDe7AnW5AtYiR2aek3gb5THXD0MN2y1NO6R57sErB0PokQ0zWbV3PHgPVOc/WNOoykmcg9H0yswiXBpp+in/Av7TjIv6E/gX9pwTOM0iyloX00G8XG7r6tdPfLfX7P2lC1QBY6XIt7dPbJioOI9cqr0LDijSDVFALKpKltbMBoR29sxcpS4BJN7sx8p362JksVUBUoCCz9FQCCTfrtwA19ElWXU9ustdNMRMqjUbiZEam51sL6yRWcpTOvdaS6WUuTKWaXupmO4l4TDGrtNr8kZ+4v5zV+HTmpsQJtjkgP3Gp51V+HSm3K9dh0h2HF9xERPTfPEREBERAREQEREBERAREQBnmMbz3menDPMQOp7zMmZ2PSyHe4MoOSACSQBYAk6DXQes+uZ+zFGY+BvlOuQzsNmHpHwNMMvTjW7FZzkHCQBk7zi0mQcJwTBMgTKqy4NpGGMjeQrKehFiARwIuJymFp/wBXT/gX9pAGXIZWURC6lTUblVfCAPdL1EqSXKJWXSEWEqcS8iUvELMapMSrMupMOrOtKWDiTNr8j5+4VPOqvw6U1NiZtjkd/AVPOqvw6U9DK9Zh0j2PF91ERPRfOkREBERAREQEREBERAREQBnmAHU95np4zy8Dqe8zLmdj0sh3uDKpmdhs09JvA06xDOw2aekfA8xS9R2StLBx6uMoRhfpGw6z2T6IbaQ4V6TUcgBsgfcE3huxv33nWZq+VTETFN4vZerFtXFERedbo2nBpta+VrcbGWNTrMrOVy0yuZWYdEKp1P8A87Z2mBp5qVCpnfmQmKNcDLdTRXnAFNtMwakBfrvOsURMRMT9Y3dLnON8VVNtX+fif2XSrh3Y2CMT2KeF5UZ9Jidj1ydKgRS7oqgPUClKPONmqBAATbQGxO+YOE+jhqKDzmXPQWqhyDJmK1CKbMWFj9kdwJ13WBkThTqiCMam15l1QMuQzvEwtH6xXoqlHnm+rjDJXDcyxNMF6YsdHa62J037r3kzsGi9SktM1QrVNnUmDBSftsPzjONTrpe27U9QEicKdiIxqdv1dTTMvE77ZuzUVctqhZjgGaoyoyHnKb1LUwVO64Gt726pRiNkqqDKlQtmwyqzN0MTzlMucgsLAEAaE6HWxlKsGqIuvTj0zNnTsZS5nenAU9fs7+RYMagDEuVqDUg2UDNxA1M6radNVK5RlBUGxFm32zHU3va4Omh3CVnDmOl0pxYqm0OuqGYdUzJqmYlUy1LqwsTNr8jv4Cp51V+HSmpsQZtnkd/AVPOqvw6U35brMOkex4vu4iJ6L50iIgIiICIiAiIgIiICIiAM8tX1PeZ6lM8r31PeZmzGx6WQ73BkoZ2GzG6R8Dzq1aZ+zW6TeB5jl6sOyDSeIqtUsC3RFtACCbcTeYweTDznebW2O/Ji/Kt0uyxu2KlZFptlCC1wgIzWGmbXdfWwtL6LYhcO9NAGpYjIXtqy5SCNfy3ut+4Tps0yFx7i3S0ChQCARlF9LHS2pvxvKUU00RaHOcO3ViN7vDjMaLuqorMRVqMiUgehcBahO9QBe27pC+8SH1zHaKGRdAgULhlCBQy2QW6NlZgbW0Ouk6j/AIpV06e45h0U6LcV006t3AcBInaFU6c41rKLA2AA3AAbpfl/OXL2U7o8ncYY4pSW55k556VNmQ6sLhA3VuVtCOondrLcOtfLcYmqoC5VCvU0pIMyL0dDv0AJtf0TofrTkAF3IXyQWbo92um6TFZjvZj3knXeZSak+zn5eTu6mGqKtjWayZsiFntopey9VrA6jruJhiodNTYbtdB3TERpcHnGrp1O1FNtabGUuZyzyh3lYh0RqNMSqZdUaYtVp2pgYlczbfI7+AqedVfh0pqKsZt3kc/AVPOqvw6U35frMGkOx4vu4iJvfPEREBERAREQEREBERAREQBnlQtqe8z1WZ5QY6nvMz4+x6WQ11cGQjTO2c3SbwP7p1itM3Zz9Jv7N/dMkvUh2Iec55i55znnOzUys8kGmIKksSpImEMkGSBlKtLAZSyE1MsBlN5INKzAyVaWB5ih5LnJSaUrmeVO0iakqZ5MUg7TGqNJu0oqNOkQKKpm3+Rz8BU86q/DpTT1QzcPI5+AqedVfh0puwOs8/SE/wAXF93ERNrwCIiAiIgIiICIiAiIgIiICeVtobOrYdiK9GrQNzpXpvTv3ZgLz1TI1KSsCrAMp0IYAgjtBlK6OU0YGP7KZ6LvKAaZmz36Tf2b+6egtpcnezMRcvg6SsfzUAaDX4/ZkX9M+crcieFDFqOIxFIEMpWoKdUAHgbA+u8zzgzsejRncOdfQ1Nzkc5NtUeRTCjy8TiW8PMr71MzKXI9s4bziX8VYD+VRK+xqd50hgxv8mmhUltN5u6jyX7LX+jFvHXxB/zzOofQXZqbsHQPjTP/ADXk83lSdJYeyJ9Gi0eXK192vdN+UtgYRPJwuGXw0KQ+UzKdBV8lVXwgD3SOa/NznScbKPVoClgar+TSqt4Kbt7hMun9HMa27CYk99GoPeJveJPNY3uc6Tq2UtKUvoVtFt2FqDxNTX3tMqnydbRO+kieOtT/AMpM3DEnmlG+VJ0li7Ij94tUU+S3Gne+GX/zqE+xJk0+SSufKxVJfDTdveRNnRLxlsONjnOfxp2+jXScj6/mxbHwUAPe5mTT5H8J+eviW8JpL/kM+8iXjBojY5znMae8+Lp8kuzh5Qrv4qxH8oE+k2JsGhgqZo4dDTpli5Bd3JcgAm7EnconYRLxTEaoca8WuvoqqmSIiWcyIiAiIgIiICIiAiIgIiICIiAiIgIiICIiAiIgIiICIiAiIgIiICIiAiIgIiICIiAiIgf/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sp>
        <p:nvSpPr>
          <p:cNvPr id="31" name="AutoShape 18" descr="data:image/jpeg;base64,/9j/4AAQSkZJRgABAQAAAQABAAD/2wCEAAkGBxQPEBQPDw8PEA8PDxQPDw8PERQUDxAPFBUWFxURFRQYHSkgGBolHBUUITEhJSksLi4uFx8zODMsNygtLisBCgoKDg0OGBAQGCsfHxwwNCwsLCw3LDAsLCssNy0sLCwsLCwsLC0sLC0sLSwsKywsLCwsLCwvLSwsLCssLCssK//AABEIAPcAzAMBIgACEQEDEQH/xAAcAAACAgMBAQAAAAAAAAAAAAAAAQQFAgYIAwf/xABKEAACAQICBAkJBQUFCAMAAAABAgADEQQhBRIxQQYHEyIyNVFhcVJydIGRobGysxQjQsHRM1NikuFDgqLC8CQlNERzk9LxFRaD/8QAGQEBAQEBAQEAAAAAAAAAAAAAAAECBAMF/8QAJREBAQACAQQCAQUBAAAAAAAAAAECEQMhMTJBBBJREyJSwdEU/9oADAMBAAIRAxEAPwD7jCEhabx32bDVsQF1zRovV1Cba2qpNr2NtkCbCaRwU4c//JAhPs9KspzoMzNU1fKGy48JsX2iv5VEeFNv/KWyzuLWEquUrfvF9VP9SYi9X963qVB+UgtoSo1n/fP/AIB/lmOo5/tqp/vD8hAuYSl5A76lb/uVPyi+yd9U+L1f1gXcRYdolJ9iXySfG/5mH2Ff3Q9i/rAuDWUfjX2iYnF0xtqUx/fH6yrGEH7tR6lmQw/cv+vVAnnH0v3tP+YQ+30/3i+oyHyPh7f6Rcl4Sib9vp+WPYf0nouIU7HX2iVvJd6+z+sDSB7PZ/WNC3hKlKZXokjwOXsntTxjL0xcdoyP6SCwhMKdQMLqbiZwCEIQCEIQCU3DPq7F+iVfkMuZTcM+rsX6JV+Qy494OYVqsjh0ZkdG1ldCVZT2gjMGfSuCXGo9O1HSKmquwYlAOVH/AFEGTeIse4z5i+0+Ma7Z3ZYzKdVdLYXTtCsA1Kojq2wj9DnJq1idiN6llNxXdV0fOq/UabZOLKatiK4O/wC7aP7zyD7RJ8JkQdSodwHrEORqfw+2ToRsQvs7+Uvvj+zN5Y9n9ZLhaBE+yne59n9YxhP4290kwlRH+yjtb2j9I/sy959c94QPHkF7PeYciOyetoWgeXJjsiNOesLQqKQUNxke3ce4ydQraw7CNoniRPA3pnWHR3js/pAsoRK1xcbDHICEIQCU3DPq7F+iVfkMuZS8NOrsX6JV+Qy494OXX2nxjXbBULOFUXZmCgdpJsJJxmBaiVuVZXvquhupKnVZfEGfQNzenQfFb1XR86r9Rptc1Tis6ro+fV+o02ycGflVKEcUyFCOEIUIQgKEcICimUUBQjilChHCEYxETKEKWCyunkm4807PzkmRkycd4I/P9ZJkBCEIBKXhp1di/RKvyGXUpeGnV2L9ErfIZce8HL9KoUqK4FytRWAG8gg2ltpqqoUUhfPEPiFuNi1FW6/zAyrwptVQnIcoM/XtkjFK2rqv06bFb9ovt+E+jOzNx3lK6C4qeq6Pn1fqNNttNR4qeq6Pn1fqNNvnz8/KtMbRTOEyMIpnaYwpQjhAUUr9Maew+DAOJrpTLZqpuXYdoQXJnloXhJhcaSuGrq7gXKEFamr26rAG3fNfTLW9dDS1hHFMoIo4QFFaZRQFCOKBh+NfX8JKkb8a+v4STAIQhAJS8NersX6JW+Qy6lLw16uxfolb5DLj3g5qpoSiHlAn3gQcp+yXXdhrnaVA5xJA2eEekKLpcM9KpqkLUekX5rAkBWDqpByO6LCqDyStZg+IUBSA1wWII1bbza+3LxzmaasAyrq800kLLrEMADq2ZjcgWYC+dlW5O2d27Kr7pxUdV0fPq/UabfNQ4qOqqPn1fqNNvnFn5VBCE869daYBdgoZlQE72Y2UeskCZHpCQV0vRK6wqrq9uey1729vsM8a2nqQyUs76wQIqsDrtaym4y27+w9kDx0zj3FVMNQsKlRS5bK4Udl8txzlPpzSmJ0bqu1WliUqXXkXJWqDY2dSBmoNr37e2W1bDnFamJoFqFZFtTd1Vg9J1DEEAm3j2jfK6nwW5WtrYyuKrka3Jqecyg9pzC3O4b51cd49Tete57rmymf2ut/1I0fQnBSvpWs2JxLstJmvUrsOdUPkUwdw2X2Dv2SNV0KcJptEwbNqU8VRCDaQrBOUUttIsXv3Xm/nRqCrUTR+lFwxQl62GUpVp0rnMimT92L7pN0VwUSgWqmtVqYl7k1zqhlv0tVbEC+8m5npfkTrd9Nak/1743JfmKRMfpBaJpKQWNasKKgEc0lHYMb7uYfbPJtM0UFPl6tKi9ZVZab1UJ51gACDYi5tcZGcLawikepj0VOU5zJzrsqsQApsxOWQFjPJtJrewSoecoBsACrPqa4udgPrzGWcImwkXB43lCRqFRqiohJB16bFgDbcebe3Yw7wJUAhCEDA9JfX8JIkc9JfX8JIgEIQgEpeGvVuL9ErfIZdSk4bdW4v0St8hlx7wc3aPa5oAE3GLQZAm12bm5HWJIOwW9pvFpJudVUtUbnUypqlS5AuubDp5ZXIvsuBmJX4RNasigqCaigF11lvfK6/iHdvkzTNR3dKtVKyVKtJWK1SWBWwCsjE62qRua5Habzu9q6C4qOqqPn1fqNNvmn8U/VVHz6v1Gm4Tiz8qglTwq1hhKrpTWq1JeV5JgTyiIbugAI5xQMAdxIltMXYDaQLmwvvJ3TI0zTuMpKGegLYeno+pjcQ1AJyrJUGrQCFwVBI5Y3I/DbYTPc8JFR6y08Ph1+zVqdAo1XVxd3r06AqGgE5tIgkq2sdYKuQvl6YTg3h6eHxGCNdiuJ1qZN1D0aNgtPDobWAQMoF8+d3yRjdEYaszVMVWeoXouqLWqCmaFGq9N2CBQrLzkpWY3YaosRANKaadKtTDoVV1NBaNqTValRqgqsyKgZRcLSJuSABcnZK3gvpJ8ViqdWsFFQYTG0X1bAHkcatLWsGYAkICQCRe9iZPxOjcDSVg9M1mZqdRizVa9Z3HMR9cksSBVtkei1tlhLHRRwytyeHp06ZRWKhKQQape76tgMtfM95vA0fEMPsdbR9GtTxmGo4MVqOJwb/AHqU0dQKWI5MkOzAlgwtrajXXK5s8TiGtXw9JcZV5XFYKrhWC1qiHCD7Nrvy7ZWBSqSC1+462e7ogXJQAL3sBbPtmUDRaGh6jVKF8EftFHSFavicY5p8+mwrhWR9bWcEPTAX8IAGWqBHhODWJXCVcIUoFcZgqOGqVWqHWw+rhxRqJqBSHAsWXMXLG9tp3mECDjMM7BFUryam7h7kva2qMt20kb8t1wfA6LYixrbNUIQguqK+uAbk3NwufYuyWsVoEPB4IUtjM3NCDWtzUUkhRYfxHv2dkkzK0UKUI5DxukqdHpML+SMzLJb0iWyd0g9JfX8J7zX8FpVq2IRdXUpnWyPSNlM2CXLG49KzjlMusEIQmWhKTht1bjPRK3yGXcpOG3VuM9ErfIZce8HL2j1viKYOrY1l6Wtq9IbdXnW8M+yS9O11eqpR9e45R25TlL1Kli1qhzZcha4BGYOYkPR3/E0r3/bpsLg9Ib05w8Vz7M5J08hGIuyKhqIlXVTVK88XJDLk4Jvzt++5uZ3e1dCcU/VVHz6v1Gm4TT+Kbqqj59X6jTcJxZ+VQSHpSmzKpRdcpVSpqggFgrZgE5XtfaZMhMihq6KeqxqNTTOstYU6hBK6rUsiQCL6tMnK+23fPXR+g+S1CxQslRKhIXMlcKuH2nwvfsylzCBS0tAWtrVmJRAlMhQGUDUI23FgaYsAAMze+2TsBo9aF9QmzHJSFsuZNhYAnbvvJkIBCEIBCEIBCeGIxiUxd3VQO0yqxHCJf7JSw2a7c1B33O0eF5rHDK9olyk7ryV+M0rTp3F9dgL6qZkeJ3TRNPcOES4arrtb9nSyQHvbafdNA0vw1q1ebT5i3JAXIZ+73eudGPx/5V5/e3xj6jprhaFHOqrTXyUILHu1v0vNH0jw5VSRSUX8o9I9/b8JoFfFvUN2Yknbmf8ARnhOiTHHpIn6W+uVfTeLzhBUxOlKKsxIIqm2wZUnPiZ9qnPfFH1tQ8K30XnQk5PkXeT1xxmM1BCEJ4KJScN+rcZ6HW+Qy7lJw36txnodb5DLj3g5awdRVroz9Baqs20CwYG5tnbwzk7hBWZqwDldYKHIRw6KXVSQpBIOYvfadbO5zlbRF6gBAYFthNgfE7pliEKuFLBrKtiLdG2Qy7rTu9tOg+LDTFGlo2lTqVAjhqhswNrGoxGdrTdaWkqL9GtSbwdb/GfFOD2NpphaSvVRG52TMAeke2Wi4+if7ej/ANxf1nleHd2afYFYHYQfAxz5GmPoj/mKA/8A1T9Z7ppigu3GUx4Vf0Mz+hT6vqsJ8t/+z4df+bY9y8q3wExPC6juOJqZE81DYgbTziMhY+yP+fJNV9TvMGrqNrqPFhPldXhbkSmFcgKr3qVFXmuQFNgDe9xPJuEdYtb/AGekBUZGKqzsAnScXNiMwB2nKWfGq/WvqbaQpj8YPgCfhImK09Spi7MB55C/HOfLn0lVqD7yvVJK5qpCKHJ7FAuALeJNp5HFoh1gADcNc5sNUWBufb2E9wAm58aM3o+g1uF6n9kjPtsQptlt5zWG8e0Ssxen6rdKotNbjJTrG2/PZfdsnz/G8JwuSc4jIZ3Ht9Z7dveb65pDTVSp0nNvJBPvnpOLDF537Vvek+FdKlfVvWqC4ux1vjkJp+mOFVavkXIXyVJC+s75QPUJ8OwTCb3+FnHIzqVS20/pMIoXkbOKK8V4G68UfW1Dza30XnQs554outqHm1vovOhpx8/kCEITxBKPhx1bjPQ63yGXko+HHVuM9DrfIZce8HK1AjlVva2uNvjPXHH73fsXaoX3AD4CQ6m0+MzDkkEkk5C5JJsNgzne03Giw1KFwp+8ubhTdbrcG5zHjlt7550bWS6g/d1S11vfJgpPbY790w1/u0281GOV8icr7Rbdn4bdk8u7Lohfw7TmTbO/iM/hOjCftjO0jWUKeat+QA2C+uXB1h323jdPcsLstlF3pJewyNNbOQdgzz9chl9+4tfuKoMttgfWL+20Qq2352Of8Tbc8iMvEbe2a0sq0p4whhUGR5V8SBuB2IAB3x06tlCXsFQ0h3BiWqEbt+r6/ZWcvbYMr79ll2X3GYtjO/uy9pzmekb3F0MTbO9jcEX3ECyfyr7yJg2OC9wAyvuAzGW/efEyhfGHdl8e+Rnq325zNykT7ruvpk7Fv8B+u/3mVmIxrN0m9QyHukMvMbzFytYvV6NVJnnFeK8gyvFeK8UKd4XivFeA4XiivA3bih62oebW+i86HnO/FAf97UPNrfRedETj5/JBCEJ4glHw46txnodb5DLyUfDnqzGeh1vkMuPeDk6ptPjCntiqbT4wTaJ9BttVV/u0FrnVt37Tsnga58My3YL9wGyGIbmJ5si636T0mepp56exfv7v/cRq9n+uzOeJb/W+Y3kuVV6s8xLzAmK8yMi0xvFeF4DvFeK8LwoheKKA7wivC8gIXiivKHeF4oryDd+J/rah5tb6Lzomc68T3W9Dza30XnRU5OfyQQhCeIJR8OerMZ6HW+Qy8lHw56sxnodb5DLj3g5NfafGJNog+0+ME2zvbbDijzU8385EJknFnmp5siyxg7xRQlU7xRQgO8UULyBxXivC8ocUV4SAvCKF4BC8UIBeEV4rwN44nut6Hm1vovOi5znxO9b0PNrfRedGTk5/JBCEJ4glFw66sxnodb5DL2UXDrqzGeh1vkMuPeDk19p8Yl2wbafGCzubX+L6KebIklYvop5v5yJeajBwivFKpxQvFIHFeKF4DiiheA7xXivC8BxRXivCsrxXiivAcUV4XgbxxOn/AHvQ82t9F50WHnN/FI1tK0PNrfRedBrVnJz+TNT9aO8iLVnoHniPeUXDrqzG+h1vkMvZRcO+rMb6HW+Qy494OTW2+uIRn84p276tLzGdFPN/ORbyTjOinm/nIk3EOEV5iW7YGV4XnvhsBVq/sqNV+9KbEe21pY0eC+IbpLTpf9Sqt/5U1j7oS5Sd6poTZ8PwRGXKYkebRplj/MxHwlhh+C9CwtTxFa52s51Tut92B2jfLqsXmwnto5MzoUWqfs0epbbyaM9v5QZ9LwuhFSzJhsNSFgddlVmsdnOOs2f5z2eqEZf9oRm5RLIhv+MDaDYG2fqjTF5/xHym8Lx1OkfOPxmEjoO8LxXiJhDvFeW3BSlh3xlMY5lXCLrvX1nKawVGKoCM7ltUWHfNq0hj9CU0RKNFqxpqqseQa9XIB2LFkPKbTckqM8jlM3LV1ofPS/eJa4Tg7ia1GpiEoOKNFA71Klqa6pBYFS9tYWG7tHaJsZ4f06S2wmjcPRJpshyQIjNq31Qqa2rzQxGtcnfYZ1GmOGeKxavTdqaUqmuGp06eVncOwBcswGuNbblc2sMo3l+BP4qmtpOif4av0nn3unVnwLixQjSNE2Oyr9Jp9+wWAdsyNUd+32Tm5/JKk0mvJSoZ6UcMF7z2me08QSi4d9V430Ot8hl7KfhjhmraPxVKmpepUwtVEQbWYoQAO+XHvByOYR1FKkqQQykggixBBsQQdhinX7X2usZ0U8385DJkvGHmp5v5yG2yekG+YLgxR1RahUxDhVLsWe2sVDEBUIsM99/GW+E0YEsUp4agpNjUVUuO0a4F2Pr9ds5rlTTyKObiiquqkoi1C1woBByABy7ZXV9PIbnVr1Wve7sqX7z0jNbc1wzt67bnXqoGAq4kOCHBNO76jADVOfSFz3dEzA6Xw6nmUWZta4R7MCoLWFzmDmmwG+p2EzQ6unWPQp0kHeGdv8Rt7pGq6WrMLGs4HkoeTX+VLCNrOBvNfSjK/KClTo2XVIqEIhBQKbhyAQczbv3yFieFBG3FqN+rQUk3tbJlW3+Lee2aMe3f274Rt6TikbFX4QoRa2Iq5357LTF7Wv8Ajv7pDfT73vTp0qduibM7g7jdm1b/AN2VYQnYDJuB0LXrm1GhVqHsRGb4CS1qYYz0r7xXm76N4rdIVszh+SHbWZU9233TatHcSTmxxGLpr2rSRnPtJHwmLyYz21t8emQpE7jOiNG8UmApW5QVq5Hlvqr7EA+M2bR3BfB4fOjg8OhH4tQM/wDM1zPO889G3Mej+DeKxFuRw1eoDsKU3ZfaBabTo3ik0hWsXppQHbWqKPcmsfdOigI5i8+XpNvjujeJEZHEYwd60aZJ9Tsf8s2rR3FVo6jbWpVaxG+rVIv6k1RN4hPO8mV9iv0boPDYb/h8NQpHyqdNQ3ra1zLCEJgEIQgEIQgfNOM/iyXSAbF4MLTxoF3TIU8V53k1Oxt+w9o5+xOHek7UqqNTqU2KOjizKw2gidmTRuMbi8paVTlaerSxqLZKuxaoGynU7e5to7xlPXDk10o5/wAb0U8385EvN1fi+x9QrTXC1LpzWJsFBB8okA+qXOjeJrFPnWqUaI7NYu3sUW986fvjPavmEYQnYDPu+juJrDJY1q9aod4QKin23M2jR3ALAULauEpuRvrXqH2Nce6YvPibc04bR1WqdWnTd28lVLN7BnNj0dxb6Qr2IwlRQd9XVp29TkH3TpPD4ZKQ1adNKa+SihR7BPWed576ht8R0bxK12scRiaNMdiBqjf5R75tGjeJ7B0861StWPZdUQ+oAn3z6NCYvLlfaKHAcDMDQtyeCoXGxnXlG9r3l5TphRZQFA2BQAPYJlCYttBCEJAQhCAQhCAQhCAQhCAQhCAQhCAQhCAQhCAQhCAQhCAQhCAQhCAQhCAQhCAQhCAQhCAQhCAQhCB//9k="/>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sp>
        <p:nvSpPr>
          <p:cNvPr id="49" name="48 Rectángulo"/>
          <p:cNvSpPr/>
          <p:nvPr/>
        </p:nvSpPr>
        <p:spPr>
          <a:xfrm>
            <a:off x="3657600" y="234305"/>
            <a:ext cx="3639002" cy="461665"/>
          </a:xfrm>
          <a:prstGeom prst="rect">
            <a:avLst/>
          </a:prstGeom>
          <a:noFill/>
        </p:spPr>
        <p:txBody>
          <a:bodyPr wrap="square" lIns="91440" tIns="45720" rIns="91440" bIns="45720">
            <a:spAutoFit/>
          </a:bodyPr>
          <a:lstStyle/>
          <a:p>
            <a:pPr algn="ctr"/>
            <a:r>
              <a:rPr lang="es-ES" sz="2400" dirty="0" smtClean="0">
                <a:ln w="10160">
                  <a:solidFill>
                    <a:schemeClr val="accent1"/>
                  </a:solidFill>
                  <a:prstDash val="solid"/>
                </a:ln>
                <a:solidFill>
                  <a:srgbClr val="FFFFFF"/>
                </a:solidFill>
                <a:effectLst>
                  <a:outerShdw blurRad="38100" dist="32000" dir="5400000" algn="tl">
                    <a:srgbClr val="000000">
                      <a:alpha val="30000"/>
                    </a:srgbClr>
                  </a:outerShdw>
                </a:effectLst>
              </a:rPr>
              <a:t>Bases de Datos</a:t>
            </a:r>
            <a:endParaRPr lang="es-ES" sz="24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pic>
        <p:nvPicPr>
          <p:cNvPr id="7" name="Imagen 6"/>
          <p:cNvPicPr/>
          <p:nvPr/>
        </p:nvPicPr>
        <p:blipFill>
          <a:blip r:embed="rId3"/>
          <a:stretch>
            <a:fillRect/>
          </a:stretch>
        </p:blipFill>
        <p:spPr>
          <a:xfrm>
            <a:off x="2560093" y="1143000"/>
            <a:ext cx="6386251" cy="4054153"/>
          </a:xfrm>
          <a:prstGeom prst="rect">
            <a:avLst/>
          </a:prstGeom>
        </p:spPr>
      </p:pic>
    </p:spTree>
    <p:extLst>
      <p:ext uri="{BB962C8B-B14F-4D97-AF65-F5344CB8AC3E}">
        <p14:creationId xmlns:p14="http://schemas.microsoft.com/office/powerpoint/2010/main" val="3042584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p:cNvSpPr>
            <a:spLocks noGrp="1"/>
          </p:cNvSpPr>
          <p:nvPr>
            <p:ph type="title"/>
          </p:nvPr>
        </p:nvSpPr>
        <p:spPr>
          <a:xfrm>
            <a:off x="152400" y="1123838"/>
            <a:ext cx="2286000" cy="4601183"/>
          </a:xfrm>
        </p:spPr>
        <p:txBody>
          <a:bodyPr/>
          <a:lstStyle/>
          <a:p>
            <a:r>
              <a:rPr lang="es-ES" dirty="0" smtClean="0"/>
              <a:t>Riesgos</a:t>
            </a:r>
            <a:endParaRPr lang="es-ES" dirty="0"/>
          </a:p>
        </p:txBody>
      </p:sp>
      <p:sp>
        <p:nvSpPr>
          <p:cNvPr id="3" name="Marcador de contenido 2"/>
          <p:cNvSpPr>
            <a:spLocks noGrp="1"/>
          </p:cNvSpPr>
          <p:nvPr>
            <p:ph idx="1"/>
          </p:nvPr>
        </p:nvSpPr>
        <p:spPr/>
        <p:txBody>
          <a:bodyPr>
            <a:normAutofit fontScale="85000" lnSpcReduction="20000"/>
          </a:bodyPr>
          <a:lstStyle/>
          <a:p>
            <a:pPr marL="457200" lvl="0" indent="-457200">
              <a:buFont typeface="+mj-lt"/>
              <a:buAutoNum type="arabicPeriod" startAt="11"/>
            </a:pPr>
            <a:r>
              <a:rPr lang="es-ES" dirty="0">
                <a:solidFill>
                  <a:schemeClr val="tx1"/>
                </a:solidFill>
              </a:rPr>
              <a:t>Los pases a producción no se realizan con las pruebas necesarias. Las mismas personas de desarrollo realizan las pruebas de calidad. Existe embotellamiento en la persona de control de calidad por la cantidad de pases a producción. No existe un repositorio centralizado de las versiones de los programas.</a:t>
            </a:r>
          </a:p>
          <a:p>
            <a:pPr marL="457200" lvl="0" indent="-457200">
              <a:buFont typeface="+mj-lt"/>
              <a:buAutoNum type="arabicPeriod" startAt="11"/>
            </a:pPr>
            <a:r>
              <a:rPr lang="es-ES" dirty="0">
                <a:solidFill>
                  <a:schemeClr val="tx1"/>
                </a:solidFill>
              </a:rPr>
              <a:t>No existe dentro de la empresa normativas que evalúen los riesgos, la gerencia no maneja métricas para mitigar los riesgos</a:t>
            </a:r>
          </a:p>
          <a:p>
            <a:pPr marL="457200" lvl="0" indent="-457200">
              <a:buFont typeface="+mj-lt"/>
              <a:buAutoNum type="arabicPeriod" startAt="11"/>
            </a:pPr>
            <a:r>
              <a:rPr lang="es-ES" dirty="0">
                <a:solidFill>
                  <a:schemeClr val="tx1"/>
                </a:solidFill>
              </a:rPr>
              <a:t>No se tiene identificado los riesgos que pudieran afectar al Área de TI de motivo por el cual es imposible poder desarrollar un plan de mitigación del riesgo ya que al no conocer con exactitud cualquier plan de respuesta estaría erróneo</a:t>
            </a:r>
          </a:p>
          <a:p>
            <a:pPr marL="457200" lvl="0" indent="-457200">
              <a:buFont typeface="+mj-lt"/>
              <a:buAutoNum type="arabicPeriod" startAt="11"/>
            </a:pPr>
            <a:r>
              <a:rPr lang="es-ES" dirty="0">
                <a:solidFill>
                  <a:schemeClr val="tx1"/>
                </a:solidFill>
              </a:rPr>
              <a:t>El personal de Tecniseguros no tiene conciencia de los riesgos que pueden afectar el normal funcionamiento de la organización, de igual forma al no existir planes de respuesta al riesgo los mismos no están capacitados para la ejecución de cualquier acción en caso de alguna contingencia  </a:t>
            </a:r>
          </a:p>
          <a:p>
            <a:pPr marL="457200" lvl="0" indent="-457200">
              <a:buFont typeface="+mj-lt"/>
              <a:buAutoNum type="arabicPeriod" startAt="11"/>
            </a:pPr>
            <a:r>
              <a:rPr lang="es-ES" dirty="0">
                <a:solidFill>
                  <a:schemeClr val="tx1"/>
                </a:solidFill>
              </a:rPr>
              <a:t>La empresa no tiene una adecuada conciencia del riesgo, no se tiene definido cuál es la tolerancia al riesgo, ni el riesgo inherente pero aun el de control, esto puede generar  desconfianza a nivel de los clientes de la Cooperativa  e inestabilidad dentro del </a:t>
            </a:r>
            <a:r>
              <a:rPr lang="es-ES" dirty="0" smtClean="0">
                <a:solidFill>
                  <a:schemeClr val="tx1"/>
                </a:solidFill>
              </a:rPr>
              <a:t>mercado</a:t>
            </a:r>
            <a:endParaRPr lang="es-ES" dirty="0">
              <a:solidFill>
                <a:schemeClr val="tx1"/>
              </a:solidFill>
            </a:endParaRPr>
          </a:p>
        </p:txBody>
      </p:sp>
    </p:spTree>
    <p:extLst>
      <p:ext uri="{BB962C8B-B14F-4D97-AF65-F5344CB8AC3E}">
        <p14:creationId xmlns:p14="http://schemas.microsoft.com/office/powerpoint/2010/main" val="1556867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Riesgos</a:t>
            </a:r>
          </a:p>
        </p:txBody>
      </p:sp>
      <p:sp>
        <p:nvSpPr>
          <p:cNvPr id="3" name="Marcador de contenido 2"/>
          <p:cNvSpPr>
            <a:spLocks noGrp="1"/>
          </p:cNvSpPr>
          <p:nvPr>
            <p:ph idx="1"/>
          </p:nvPr>
        </p:nvSpPr>
        <p:spPr/>
        <p:txBody>
          <a:bodyPr>
            <a:normAutofit fontScale="77500" lnSpcReduction="20000"/>
          </a:bodyPr>
          <a:lstStyle/>
          <a:p>
            <a:pPr marL="457200" lvl="0" indent="-457200">
              <a:buFont typeface="+mj-lt"/>
              <a:buAutoNum type="arabicPeriod" startAt="16"/>
            </a:pPr>
            <a:r>
              <a:rPr lang="es-ES" dirty="0">
                <a:solidFill>
                  <a:schemeClr val="tx1"/>
                </a:solidFill>
              </a:rPr>
              <a:t>No existe evidencia de haber realizado un ataque controlado a la infraestructura de Tecniseguros, o un Ethical hacking en busca de vulnerabilidades. Esto podría generar el robo o alteración de información confidencial, bloqueo de los servicios y demás inconvenientes que pueden generar graves consecuencias</a:t>
            </a:r>
          </a:p>
          <a:p>
            <a:pPr marL="457200" lvl="0" indent="-457200">
              <a:buFont typeface="+mj-lt"/>
              <a:buAutoNum type="arabicPeriod" startAt="16"/>
            </a:pPr>
            <a:r>
              <a:rPr lang="es-ES" dirty="0">
                <a:solidFill>
                  <a:schemeClr val="tx1"/>
                </a:solidFill>
              </a:rPr>
              <a:t>No existen mecanismos de control de robo o adulteración de la información de los usuarios y clientes.</a:t>
            </a:r>
          </a:p>
          <a:p>
            <a:pPr marL="457200" lvl="0" indent="-457200">
              <a:buFont typeface="+mj-lt"/>
              <a:buAutoNum type="arabicPeriod" startAt="16"/>
            </a:pPr>
            <a:r>
              <a:rPr lang="es-ES" dirty="0">
                <a:solidFill>
                  <a:schemeClr val="tx1"/>
                </a:solidFill>
              </a:rPr>
              <a:t>No existe evidencia de la existencia de políticas y procedimientos para el mantenimiento y desarrollo de sistemas en el área de TI de ninguna índole</a:t>
            </a:r>
          </a:p>
          <a:p>
            <a:pPr marL="457200" lvl="0" indent="-457200">
              <a:buFont typeface="+mj-lt"/>
              <a:buAutoNum type="arabicPeriod" startAt="16"/>
            </a:pPr>
            <a:r>
              <a:rPr lang="es-ES" dirty="0">
                <a:solidFill>
                  <a:schemeClr val="tx1"/>
                </a:solidFill>
              </a:rPr>
              <a:t>Las bitácoras de los sistemas, logs, flujos de red, y demás evidencia que arrojan los sistemas no se concentran en un repositorio único, haciendo que las aplicaciones dependan de especialistas para la interpretación de errores o eventos anormales. No es posible garantizar el análisis forense en base a las bitácoras en caso de ocurrir. No existe personal designado a revisar las bitácoras de los sistemas únicamente se revisan las bitácoras cuando existen inconvenientes.</a:t>
            </a:r>
          </a:p>
          <a:p>
            <a:pPr marL="457200" lvl="0" indent="-457200">
              <a:buFont typeface="+mj-lt"/>
              <a:buAutoNum type="arabicPeriod" startAt="16"/>
            </a:pPr>
            <a:r>
              <a:rPr lang="es-ES" dirty="0">
                <a:solidFill>
                  <a:schemeClr val="tx1"/>
                </a:solidFill>
              </a:rPr>
              <a:t>La asignación de privilegios está relacionada a perfiles de usuario y no a las identidades de cada persona. Los privilegios se asignan individualmente en cada aplicación, la tarea está a cargo, generalmente, del administrador del sistema. No se observan actividades de conciliación y reconciliación de usuarios en las aplicaciones y recursos informáticos. </a:t>
            </a:r>
          </a:p>
        </p:txBody>
      </p:sp>
    </p:spTree>
    <p:extLst>
      <p:ext uri="{BB962C8B-B14F-4D97-AF65-F5344CB8AC3E}">
        <p14:creationId xmlns:p14="http://schemas.microsoft.com/office/powerpoint/2010/main" val="1376092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Riesgos</a:t>
            </a:r>
          </a:p>
        </p:txBody>
      </p:sp>
      <p:sp>
        <p:nvSpPr>
          <p:cNvPr id="3" name="Marcador de contenido 2"/>
          <p:cNvSpPr>
            <a:spLocks noGrp="1"/>
          </p:cNvSpPr>
          <p:nvPr>
            <p:ph idx="1"/>
          </p:nvPr>
        </p:nvSpPr>
        <p:spPr/>
        <p:txBody>
          <a:bodyPr>
            <a:normAutofit fontScale="77500" lnSpcReduction="20000"/>
          </a:bodyPr>
          <a:lstStyle/>
          <a:p>
            <a:pPr marL="457200" lvl="0" indent="-457200">
              <a:buFont typeface="+mj-lt"/>
              <a:buAutoNum type="arabicPeriod" startAt="16"/>
            </a:pPr>
            <a:r>
              <a:rPr lang="es-ES" dirty="0">
                <a:solidFill>
                  <a:schemeClr val="tx1"/>
                </a:solidFill>
              </a:rPr>
              <a:t>No existe evidencia de haber realizado un ataque controlado a la infraestructura de Tecniseguros, o un Ethical hacking en busca de vulnerabilidades. Esto podría generar el robo o alteración de información confidencial, bloqueo de los servicios y demás inconvenientes que pueden generar graves consecuencias</a:t>
            </a:r>
          </a:p>
          <a:p>
            <a:pPr marL="457200" lvl="0" indent="-457200">
              <a:buFont typeface="+mj-lt"/>
              <a:buAutoNum type="arabicPeriod" startAt="16"/>
            </a:pPr>
            <a:r>
              <a:rPr lang="es-ES" dirty="0">
                <a:solidFill>
                  <a:schemeClr val="tx1"/>
                </a:solidFill>
              </a:rPr>
              <a:t>No existen mecanismos de control de robo o adulteración de la información de los usuarios y clientes.</a:t>
            </a:r>
          </a:p>
          <a:p>
            <a:pPr marL="457200" lvl="0" indent="-457200">
              <a:buFont typeface="+mj-lt"/>
              <a:buAutoNum type="arabicPeriod" startAt="16"/>
            </a:pPr>
            <a:r>
              <a:rPr lang="es-ES" dirty="0">
                <a:solidFill>
                  <a:schemeClr val="tx1"/>
                </a:solidFill>
              </a:rPr>
              <a:t>No existe evidencia de la existencia de políticas y procedimientos para el mantenimiento y desarrollo de sistemas en el área de TI de ninguna índole</a:t>
            </a:r>
          </a:p>
          <a:p>
            <a:pPr marL="457200" lvl="0" indent="-457200">
              <a:buFont typeface="+mj-lt"/>
              <a:buAutoNum type="arabicPeriod" startAt="16"/>
            </a:pPr>
            <a:r>
              <a:rPr lang="es-ES" dirty="0">
                <a:solidFill>
                  <a:schemeClr val="tx1"/>
                </a:solidFill>
              </a:rPr>
              <a:t>Las bitácoras de los sistemas, logs, flujos de red, y demás evidencia que arrojan los sistemas no se concentran en un repositorio único, haciendo que las aplicaciones dependan de especialistas para la interpretación de errores o eventos anormales. No es posible garantizar el análisis forense en base a las bitácoras en caso de ocurrir. No existe personal designado a revisar las bitácoras de los sistemas únicamente se revisan las bitácoras cuando existen inconvenientes.</a:t>
            </a:r>
          </a:p>
          <a:p>
            <a:pPr marL="457200" lvl="0" indent="-457200">
              <a:buFont typeface="+mj-lt"/>
              <a:buAutoNum type="arabicPeriod" startAt="16"/>
            </a:pPr>
            <a:r>
              <a:rPr lang="es-ES" dirty="0">
                <a:solidFill>
                  <a:schemeClr val="tx1"/>
                </a:solidFill>
              </a:rPr>
              <a:t>La asignación de privilegios está relacionada a perfiles de usuario y no a las identidades de cada persona. Los privilegios se asignan individualmente en cada aplicación, la tarea está a cargo, generalmente, del administrador del sistema. No se observan actividades de conciliación y reconciliación de usuarios en las aplicaciones y recursos informáticos. </a:t>
            </a:r>
          </a:p>
        </p:txBody>
      </p:sp>
    </p:spTree>
    <p:extLst>
      <p:ext uri="{BB962C8B-B14F-4D97-AF65-F5344CB8AC3E}">
        <p14:creationId xmlns:p14="http://schemas.microsoft.com/office/powerpoint/2010/main" val="3536621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Riesgos</a:t>
            </a:r>
          </a:p>
        </p:txBody>
      </p:sp>
      <p:sp>
        <p:nvSpPr>
          <p:cNvPr id="3" name="Marcador de contenido 2"/>
          <p:cNvSpPr>
            <a:spLocks noGrp="1"/>
          </p:cNvSpPr>
          <p:nvPr>
            <p:ph idx="1"/>
          </p:nvPr>
        </p:nvSpPr>
        <p:spPr/>
        <p:txBody>
          <a:bodyPr>
            <a:normAutofit lnSpcReduction="10000"/>
          </a:bodyPr>
          <a:lstStyle/>
          <a:p>
            <a:pPr marL="457200" lvl="0" indent="-457200">
              <a:buFont typeface="+mj-lt"/>
              <a:buAutoNum type="arabicPeriod" startAt="21"/>
            </a:pPr>
            <a:r>
              <a:rPr lang="es-ES" dirty="0">
                <a:solidFill>
                  <a:schemeClr val="tx1"/>
                </a:solidFill>
              </a:rPr>
              <a:t>No se encuentran controles que permitan conocer el uso o abuso de las cuentas privilegiadas de los sistemas, tales como </a:t>
            </a:r>
            <a:r>
              <a:rPr lang="es-ES" dirty="0" err="1">
                <a:solidFill>
                  <a:schemeClr val="tx1"/>
                </a:solidFill>
              </a:rPr>
              <a:t>root</a:t>
            </a:r>
            <a:r>
              <a:rPr lang="es-ES" dirty="0">
                <a:solidFill>
                  <a:schemeClr val="tx1"/>
                </a:solidFill>
              </a:rPr>
              <a:t>, </a:t>
            </a:r>
            <a:r>
              <a:rPr lang="es-ES" dirty="0" err="1">
                <a:solidFill>
                  <a:schemeClr val="tx1"/>
                </a:solidFill>
              </a:rPr>
              <a:t>admin</a:t>
            </a:r>
            <a:r>
              <a:rPr lang="es-ES" dirty="0">
                <a:solidFill>
                  <a:schemeClr val="tx1"/>
                </a:solidFill>
              </a:rPr>
              <a:t>, etc. </a:t>
            </a:r>
          </a:p>
          <a:p>
            <a:pPr marL="457200" lvl="0" indent="-457200">
              <a:buFont typeface="+mj-lt"/>
              <a:buAutoNum type="arabicPeriod" startAt="21"/>
            </a:pPr>
            <a:r>
              <a:rPr lang="es-ES" dirty="0">
                <a:solidFill>
                  <a:schemeClr val="tx1"/>
                </a:solidFill>
              </a:rPr>
              <a:t>El personal de tecnología de información no administra los generadores </a:t>
            </a:r>
            <a:r>
              <a:rPr lang="es-ES" dirty="0" smtClean="0">
                <a:solidFill>
                  <a:schemeClr val="tx1"/>
                </a:solidFill>
              </a:rPr>
              <a:t>eléctricos</a:t>
            </a:r>
            <a:r>
              <a:rPr lang="es-ES" dirty="0">
                <a:solidFill>
                  <a:schemeClr val="tx1"/>
                </a:solidFill>
              </a:rPr>
              <a:t>.</a:t>
            </a:r>
          </a:p>
          <a:p>
            <a:pPr marL="457200" lvl="0" indent="-457200">
              <a:buFont typeface="+mj-lt"/>
              <a:buAutoNum type="arabicPeriod" startAt="21"/>
            </a:pPr>
            <a:r>
              <a:rPr lang="es-ES" dirty="0">
                <a:solidFill>
                  <a:schemeClr val="tx1"/>
                </a:solidFill>
              </a:rPr>
              <a:t>No se ha podido comprobar la frecuencia de la realización respaldos de la información y tampoco los procedimientos de comprobación de los </a:t>
            </a:r>
            <a:r>
              <a:rPr lang="es-ES" dirty="0" smtClean="0">
                <a:solidFill>
                  <a:schemeClr val="tx1"/>
                </a:solidFill>
              </a:rPr>
              <a:t>mismos.</a:t>
            </a:r>
            <a:endParaRPr lang="es-ES" dirty="0">
              <a:solidFill>
                <a:schemeClr val="tx1"/>
              </a:solidFill>
            </a:endParaRPr>
          </a:p>
          <a:p>
            <a:pPr marL="457200" lvl="0" indent="-457200">
              <a:buFont typeface="+mj-lt"/>
              <a:buAutoNum type="arabicPeriod" startAt="21"/>
            </a:pPr>
            <a:r>
              <a:rPr lang="es-ES" dirty="0">
                <a:solidFill>
                  <a:schemeClr val="tx1"/>
                </a:solidFill>
              </a:rPr>
              <a:t>No se ha podido evidenciar la existencia de manuales e informes entregados por los proveedores además de procedimientos de actualización de la información con la que se </a:t>
            </a:r>
            <a:r>
              <a:rPr lang="es-ES" dirty="0" smtClean="0">
                <a:solidFill>
                  <a:schemeClr val="tx1"/>
                </a:solidFill>
              </a:rPr>
              <a:t>cuenta.</a:t>
            </a:r>
            <a:endParaRPr lang="es-ES" dirty="0">
              <a:solidFill>
                <a:schemeClr val="tx1"/>
              </a:solidFill>
            </a:endParaRPr>
          </a:p>
          <a:p>
            <a:pPr marL="457200" lvl="0" indent="-457200">
              <a:buFont typeface="+mj-lt"/>
              <a:buAutoNum type="arabicPeriod" startAt="21"/>
            </a:pPr>
            <a:r>
              <a:rPr lang="es-ES" dirty="0">
                <a:solidFill>
                  <a:schemeClr val="tx1"/>
                </a:solidFill>
              </a:rPr>
              <a:t>Existe dependencia del personal técnico en ciertas áreas </a:t>
            </a:r>
            <a:r>
              <a:rPr lang="es-ES" dirty="0" smtClean="0">
                <a:solidFill>
                  <a:schemeClr val="tx1"/>
                </a:solidFill>
              </a:rPr>
              <a:t>específicas.</a:t>
            </a:r>
            <a:endParaRPr lang="es-ES" dirty="0">
              <a:solidFill>
                <a:schemeClr val="tx1"/>
              </a:solidFill>
            </a:endParaRPr>
          </a:p>
        </p:txBody>
      </p:sp>
    </p:spTree>
    <p:extLst>
      <p:ext uri="{BB962C8B-B14F-4D97-AF65-F5344CB8AC3E}">
        <p14:creationId xmlns:p14="http://schemas.microsoft.com/office/powerpoint/2010/main" val="30780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Riesgos</a:t>
            </a:r>
          </a:p>
        </p:txBody>
      </p:sp>
      <p:sp>
        <p:nvSpPr>
          <p:cNvPr id="3" name="Marcador de contenido 2"/>
          <p:cNvSpPr>
            <a:spLocks noGrp="1"/>
          </p:cNvSpPr>
          <p:nvPr>
            <p:ph idx="1"/>
          </p:nvPr>
        </p:nvSpPr>
        <p:spPr/>
        <p:txBody>
          <a:bodyPr>
            <a:normAutofit fontScale="85000" lnSpcReduction="10000"/>
          </a:bodyPr>
          <a:lstStyle/>
          <a:p>
            <a:pPr marL="457200" lvl="0" indent="-457200">
              <a:buFont typeface="+mj-lt"/>
              <a:buAutoNum type="arabicPeriod" startAt="21"/>
            </a:pPr>
            <a:r>
              <a:rPr lang="es-ES" dirty="0">
                <a:solidFill>
                  <a:schemeClr val="tx1"/>
                </a:solidFill>
              </a:rPr>
              <a:t>No se encuentran controles que permitan conocer el uso o abuso de las cuentas privilegiadas de los sistemas, tales como </a:t>
            </a:r>
            <a:r>
              <a:rPr lang="es-ES" dirty="0" err="1">
                <a:solidFill>
                  <a:schemeClr val="tx1"/>
                </a:solidFill>
              </a:rPr>
              <a:t>root</a:t>
            </a:r>
            <a:r>
              <a:rPr lang="es-ES" dirty="0">
                <a:solidFill>
                  <a:schemeClr val="tx1"/>
                </a:solidFill>
              </a:rPr>
              <a:t>, </a:t>
            </a:r>
            <a:r>
              <a:rPr lang="es-ES" dirty="0" err="1">
                <a:solidFill>
                  <a:schemeClr val="tx1"/>
                </a:solidFill>
              </a:rPr>
              <a:t>admin</a:t>
            </a:r>
            <a:r>
              <a:rPr lang="es-ES" dirty="0">
                <a:solidFill>
                  <a:schemeClr val="tx1"/>
                </a:solidFill>
              </a:rPr>
              <a:t>, etc. </a:t>
            </a:r>
          </a:p>
          <a:p>
            <a:pPr marL="457200" lvl="0" indent="-457200">
              <a:buFont typeface="+mj-lt"/>
              <a:buAutoNum type="arabicPeriod" startAt="21"/>
            </a:pPr>
            <a:r>
              <a:rPr lang="es-ES" dirty="0">
                <a:solidFill>
                  <a:schemeClr val="tx1"/>
                </a:solidFill>
              </a:rPr>
              <a:t>El personal de tecnología de información no administra los generadores eléctricos, su acceso está a cargo del personal de operaciones del edificio. El personal de tecnología no tiene acceso físico a los generadores eléctricos </a:t>
            </a:r>
          </a:p>
          <a:p>
            <a:pPr marL="457200" lvl="0" indent="-457200">
              <a:buFont typeface="+mj-lt"/>
              <a:buAutoNum type="arabicPeriod" startAt="21"/>
            </a:pPr>
            <a:r>
              <a:rPr lang="es-ES" dirty="0">
                <a:solidFill>
                  <a:schemeClr val="tx1"/>
                </a:solidFill>
              </a:rPr>
              <a:t>No se ha podido comprobar la frecuencia de la realización respaldos de la información y tampoco los procedimientos de comprobación de los mismos, no existen simulacros de pérdida de información y situaciones de entrenamiento para recuperación y utilización de respaldos.</a:t>
            </a:r>
          </a:p>
          <a:p>
            <a:pPr marL="457200" lvl="0" indent="-457200">
              <a:buFont typeface="+mj-lt"/>
              <a:buAutoNum type="arabicPeriod" startAt="21"/>
            </a:pPr>
            <a:r>
              <a:rPr lang="es-ES" dirty="0">
                <a:solidFill>
                  <a:schemeClr val="tx1"/>
                </a:solidFill>
              </a:rPr>
              <a:t>No se ha podido evidenciar la existencia de manuales e informes entregados por los proveedores además de procedimientos de actualización de la información con la que se cuenta</a:t>
            </a:r>
          </a:p>
          <a:p>
            <a:pPr marL="457200" lvl="0" indent="-457200">
              <a:buFont typeface="+mj-lt"/>
              <a:buAutoNum type="arabicPeriod" startAt="21"/>
            </a:pPr>
            <a:r>
              <a:rPr lang="es-ES" dirty="0">
                <a:solidFill>
                  <a:schemeClr val="tx1"/>
                </a:solidFill>
              </a:rPr>
              <a:t>Existe dependencia del personal técnico en ciertas áreas específicas, el personal de desarrollo no comparte el conocimiento ganado de la experiencia a un repositorio central o con sus compañeros. </a:t>
            </a:r>
          </a:p>
        </p:txBody>
      </p:sp>
    </p:spTree>
    <p:extLst>
      <p:ext uri="{BB962C8B-B14F-4D97-AF65-F5344CB8AC3E}">
        <p14:creationId xmlns:p14="http://schemas.microsoft.com/office/powerpoint/2010/main" val="3381974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Riesgos</a:t>
            </a:r>
          </a:p>
        </p:txBody>
      </p:sp>
      <p:sp>
        <p:nvSpPr>
          <p:cNvPr id="3" name="Marcador de contenido 2"/>
          <p:cNvSpPr>
            <a:spLocks noGrp="1"/>
          </p:cNvSpPr>
          <p:nvPr>
            <p:ph idx="1"/>
          </p:nvPr>
        </p:nvSpPr>
        <p:spPr/>
        <p:txBody>
          <a:bodyPr>
            <a:normAutofit/>
          </a:bodyPr>
          <a:lstStyle/>
          <a:p>
            <a:pPr marL="457200" lvl="0" indent="-457200">
              <a:buFont typeface="+mj-lt"/>
              <a:buAutoNum type="arabicPeriod" startAt="26"/>
            </a:pPr>
            <a:r>
              <a:rPr lang="es-ES" dirty="0">
                <a:solidFill>
                  <a:schemeClr val="tx1"/>
                </a:solidFill>
              </a:rPr>
              <a:t>No se identifica un sistema de gestión de incidencias ligado al inventario de equipo </a:t>
            </a:r>
            <a:r>
              <a:rPr lang="es-ES" dirty="0" smtClean="0">
                <a:solidFill>
                  <a:schemeClr val="tx1"/>
                </a:solidFill>
              </a:rPr>
              <a:t>informático. </a:t>
            </a:r>
            <a:endParaRPr lang="es-ES" dirty="0">
              <a:solidFill>
                <a:schemeClr val="tx1"/>
              </a:solidFill>
            </a:endParaRPr>
          </a:p>
          <a:p>
            <a:pPr marL="457200" lvl="0" indent="-457200">
              <a:buFont typeface="+mj-lt"/>
              <a:buAutoNum type="arabicPeriod" startAt="26"/>
            </a:pPr>
            <a:r>
              <a:rPr lang="es-ES" dirty="0">
                <a:solidFill>
                  <a:schemeClr val="tx1"/>
                </a:solidFill>
              </a:rPr>
              <a:t>No existe documentación que justifique una adecuada sociabilización de los riesgos y las actividades de mitigación de los </a:t>
            </a:r>
            <a:r>
              <a:rPr lang="es-ES" dirty="0" smtClean="0">
                <a:solidFill>
                  <a:schemeClr val="tx1"/>
                </a:solidFill>
              </a:rPr>
              <a:t>mismos.</a:t>
            </a:r>
            <a:endParaRPr lang="es-ES" dirty="0">
              <a:solidFill>
                <a:schemeClr val="tx1"/>
              </a:solidFill>
            </a:endParaRPr>
          </a:p>
          <a:p>
            <a:pPr marL="457200" lvl="0" indent="-457200">
              <a:buFont typeface="+mj-lt"/>
              <a:buAutoNum type="arabicPeriod" startAt="26"/>
            </a:pPr>
            <a:r>
              <a:rPr lang="es-ES" dirty="0">
                <a:solidFill>
                  <a:schemeClr val="tx1"/>
                </a:solidFill>
              </a:rPr>
              <a:t>Los riesgos no son </a:t>
            </a:r>
            <a:r>
              <a:rPr lang="es-ES" dirty="0" smtClean="0">
                <a:solidFill>
                  <a:schemeClr val="tx1"/>
                </a:solidFill>
              </a:rPr>
              <a:t>medidos, controlados o detectados, tampoco se han </a:t>
            </a:r>
            <a:r>
              <a:rPr lang="es-ES" dirty="0">
                <a:solidFill>
                  <a:schemeClr val="tx1"/>
                </a:solidFill>
              </a:rPr>
              <a:t>realizado actividades independientes para </a:t>
            </a:r>
            <a:r>
              <a:rPr lang="es-ES" dirty="0" smtClean="0">
                <a:solidFill>
                  <a:schemeClr val="tx1"/>
                </a:solidFill>
              </a:rPr>
              <a:t>evaluarlos.</a:t>
            </a:r>
            <a:endParaRPr lang="es-ES" dirty="0">
              <a:solidFill>
                <a:schemeClr val="tx1"/>
              </a:solidFill>
            </a:endParaRPr>
          </a:p>
        </p:txBody>
      </p:sp>
    </p:spTree>
    <p:extLst>
      <p:ext uri="{BB962C8B-B14F-4D97-AF65-F5344CB8AC3E}">
        <p14:creationId xmlns:p14="http://schemas.microsoft.com/office/powerpoint/2010/main" val="171200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Riesgos</a:t>
            </a:r>
          </a:p>
        </p:txBody>
      </p:sp>
      <p:sp>
        <p:nvSpPr>
          <p:cNvPr id="3" name="Marcador de contenido 2"/>
          <p:cNvSpPr>
            <a:spLocks noGrp="1"/>
          </p:cNvSpPr>
          <p:nvPr>
            <p:ph idx="1"/>
          </p:nvPr>
        </p:nvSpPr>
        <p:spPr/>
        <p:txBody>
          <a:bodyPr>
            <a:normAutofit/>
          </a:bodyPr>
          <a:lstStyle/>
          <a:p>
            <a:pPr marL="457200" lvl="0" indent="-457200">
              <a:buFont typeface="+mj-lt"/>
              <a:buAutoNum type="arabicPeriod" startAt="26"/>
            </a:pPr>
            <a:r>
              <a:rPr lang="es-ES" dirty="0">
                <a:solidFill>
                  <a:schemeClr val="tx1"/>
                </a:solidFill>
              </a:rPr>
              <a:t>No se identifica un sistema de gestión de incidencias ligado al inventario de equipo informático, las incidencias se administran mediante bitácoras manuales, no se realizan evaluaciones de calidad al servicio de soporte técnico ligados a la incidencia que es atendida. </a:t>
            </a:r>
          </a:p>
          <a:p>
            <a:pPr marL="457200" lvl="0" indent="-457200">
              <a:buFont typeface="+mj-lt"/>
              <a:buAutoNum type="arabicPeriod" startAt="26"/>
            </a:pPr>
            <a:r>
              <a:rPr lang="es-ES" dirty="0">
                <a:solidFill>
                  <a:schemeClr val="tx1"/>
                </a:solidFill>
              </a:rPr>
              <a:t>No existe documentación que justifique una adecuada sociabilización de los riesgos y las actividades de mitigación de los mismos por parte de la dirección hacia los empleados directamente involucrados en los procesos críticos de la organización</a:t>
            </a:r>
          </a:p>
          <a:p>
            <a:pPr marL="457200" lvl="0" indent="-457200">
              <a:buFont typeface="+mj-lt"/>
              <a:buAutoNum type="arabicPeriod" startAt="26"/>
            </a:pPr>
            <a:r>
              <a:rPr lang="es-ES" dirty="0">
                <a:solidFill>
                  <a:schemeClr val="tx1"/>
                </a:solidFill>
              </a:rPr>
              <a:t>Los riesgos no son medidos ni controlados, pero aun </a:t>
            </a:r>
            <a:r>
              <a:rPr lang="es-ES" dirty="0" smtClean="0">
                <a:solidFill>
                  <a:schemeClr val="tx1"/>
                </a:solidFill>
              </a:rPr>
              <a:t>no han </a:t>
            </a:r>
            <a:r>
              <a:rPr lang="es-ES" dirty="0">
                <a:solidFill>
                  <a:schemeClr val="tx1"/>
                </a:solidFill>
              </a:rPr>
              <a:t>sido detectados</a:t>
            </a:r>
            <a:r>
              <a:rPr lang="es-ES" dirty="0" smtClean="0">
                <a:solidFill>
                  <a:schemeClr val="tx1"/>
                </a:solidFill>
              </a:rPr>
              <a:t>, tampoco se han </a:t>
            </a:r>
            <a:r>
              <a:rPr lang="es-ES" dirty="0">
                <a:solidFill>
                  <a:schemeClr val="tx1"/>
                </a:solidFill>
              </a:rPr>
              <a:t>realizado actividades independientes para </a:t>
            </a:r>
            <a:r>
              <a:rPr lang="es-ES" dirty="0" smtClean="0">
                <a:solidFill>
                  <a:schemeClr val="tx1"/>
                </a:solidFill>
              </a:rPr>
              <a:t>evaluarlos</a:t>
            </a:r>
            <a:endParaRPr lang="es-ES" dirty="0">
              <a:solidFill>
                <a:schemeClr val="tx1"/>
              </a:solidFill>
            </a:endParaRPr>
          </a:p>
        </p:txBody>
      </p:sp>
    </p:spTree>
    <p:extLst>
      <p:ext uri="{BB962C8B-B14F-4D97-AF65-F5344CB8AC3E}">
        <p14:creationId xmlns:p14="http://schemas.microsoft.com/office/powerpoint/2010/main" val="152466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Clasificación de riesgos</a:t>
            </a:r>
            <a:endParaRPr lang="es-ES" dirty="0"/>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val="262021987"/>
              </p:ext>
            </p:extLst>
          </p:nvPr>
        </p:nvGraphicFramePr>
        <p:xfrm>
          <a:off x="2971800" y="762001"/>
          <a:ext cx="5334000" cy="5257800"/>
        </p:xfrm>
        <a:graphic>
          <a:graphicData uri="http://schemas.openxmlformats.org/drawingml/2006/table">
            <a:tbl>
              <a:tblPr firstRow="1" firstCol="1" bandRow="1">
                <a:tableStyleId>{5C22544A-7EE6-4342-B048-85BDC9FD1C3A}</a:tableStyleId>
              </a:tblPr>
              <a:tblGrid>
                <a:gridCol w="661240"/>
                <a:gridCol w="958797"/>
                <a:gridCol w="958797"/>
                <a:gridCol w="1046963"/>
                <a:gridCol w="1046963"/>
                <a:gridCol w="661240"/>
              </a:tblGrid>
              <a:tr h="961906">
                <a:tc rowSpan="7">
                  <a:txBody>
                    <a:bodyPr/>
                    <a:lstStyle/>
                    <a:p>
                      <a:pPr algn="ctr">
                        <a:lnSpc>
                          <a:spcPct val="107000"/>
                        </a:lnSpc>
                        <a:spcAft>
                          <a:spcPts val="0"/>
                        </a:spcAft>
                      </a:pPr>
                      <a:r>
                        <a:rPr lang="es-ES" sz="2400" dirty="0">
                          <a:effectLst/>
                        </a:rPr>
                        <a:t>Impacto</a:t>
                      </a:r>
                      <a:endParaRPr lang="es-E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vert="wordArtVert" anchor="b"/>
                </a:tc>
                <a:tc>
                  <a:txBody>
                    <a:bodyPr/>
                    <a:lstStyle/>
                    <a:p>
                      <a:pPr algn="ctr">
                        <a:lnSpc>
                          <a:spcPct val="107000"/>
                        </a:lnSpc>
                        <a:spcAft>
                          <a:spcPts val="0"/>
                        </a:spcAft>
                      </a:pPr>
                      <a:r>
                        <a:rPr lang="es-ES" sz="2400" b="1" dirty="0">
                          <a:solidFill>
                            <a:schemeClr val="tx1"/>
                          </a:solidFill>
                          <a:effectLst/>
                        </a:rPr>
                        <a:t>5</a:t>
                      </a:r>
                      <a:endParaRPr lang="es-ES"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tx2">
                        <a:lumMod val="20000"/>
                        <a:lumOff val="80000"/>
                      </a:schemeClr>
                    </a:solidFill>
                  </a:tcPr>
                </a:tc>
                <a:tc>
                  <a:txBody>
                    <a:bodyPr/>
                    <a:lstStyle/>
                    <a:p>
                      <a:pPr algn="ctr">
                        <a:lnSpc>
                          <a:spcPct val="107000"/>
                        </a:lnSpc>
                        <a:spcAft>
                          <a:spcPts val="0"/>
                        </a:spcAft>
                      </a:pPr>
                      <a:r>
                        <a:rPr lang="es-ES" sz="2400" b="0" dirty="0">
                          <a:effectLst/>
                        </a:rPr>
                        <a:t> </a:t>
                      </a:r>
                      <a:endParaRPr lang="es-E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rgbClr val="FFFF00"/>
                    </a:solidFill>
                  </a:tcPr>
                </a:tc>
                <a:tc>
                  <a:txBody>
                    <a:bodyPr/>
                    <a:lstStyle/>
                    <a:p>
                      <a:pPr algn="ctr">
                        <a:lnSpc>
                          <a:spcPct val="107000"/>
                        </a:lnSpc>
                        <a:spcAft>
                          <a:spcPts val="0"/>
                        </a:spcAft>
                      </a:pPr>
                      <a:r>
                        <a:rPr lang="es-ES" sz="2400" b="0" dirty="0">
                          <a:solidFill>
                            <a:schemeClr val="tx1"/>
                          </a:solidFill>
                          <a:effectLst/>
                        </a:rPr>
                        <a:t>15, 17, 18</a:t>
                      </a:r>
                      <a:endParaRPr lang="es-E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rgbClr val="FFFF00"/>
                    </a:solidFill>
                  </a:tcPr>
                </a:tc>
                <a:tc>
                  <a:txBody>
                    <a:bodyPr/>
                    <a:lstStyle/>
                    <a:p>
                      <a:pPr algn="ctr">
                        <a:lnSpc>
                          <a:spcPct val="107000"/>
                        </a:lnSpc>
                        <a:spcAft>
                          <a:spcPts val="0"/>
                        </a:spcAft>
                      </a:pPr>
                      <a:r>
                        <a:rPr lang="es-ES" sz="2400" b="0" dirty="0">
                          <a:solidFill>
                            <a:schemeClr val="tx1"/>
                          </a:solidFill>
                          <a:effectLst/>
                        </a:rPr>
                        <a:t>1, 3, 8, 12</a:t>
                      </a:r>
                      <a:endParaRPr lang="es-E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rgbClr val="FF0000"/>
                    </a:solidFill>
                  </a:tcPr>
                </a:tc>
                <a:tc>
                  <a:txBody>
                    <a:bodyPr/>
                    <a:lstStyle/>
                    <a:p>
                      <a:pPr algn="ctr">
                        <a:lnSpc>
                          <a:spcPct val="107000"/>
                        </a:lnSpc>
                        <a:spcAft>
                          <a:spcPts val="0"/>
                        </a:spcAft>
                      </a:pPr>
                      <a:r>
                        <a:rPr lang="es-ES" sz="2400" b="0" dirty="0">
                          <a:solidFill>
                            <a:schemeClr val="tx1"/>
                          </a:solidFill>
                          <a:effectLst/>
                        </a:rPr>
                        <a:t>9</a:t>
                      </a:r>
                      <a:endParaRPr lang="es-E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rgbClr val="FF0000"/>
                    </a:solidFill>
                  </a:tcPr>
                </a:tc>
              </a:tr>
              <a:tr h="1453752">
                <a:tc vMerge="1">
                  <a:txBody>
                    <a:bodyPr/>
                    <a:lstStyle/>
                    <a:p>
                      <a:endParaRPr lang="es-ES"/>
                    </a:p>
                  </a:txBody>
                  <a:tcPr/>
                </a:tc>
                <a:tc>
                  <a:txBody>
                    <a:bodyPr/>
                    <a:lstStyle/>
                    <a:p>
                      <a:pPr algn="ctr">
                        <a:lnSpc>
                          <a:spcPct val="107000"/>
                        </a:lnSpc>
                        <a:spcAft>
                          <a:spcPts val="0"/>
                        </a:spcAft>
                      </a:pPr>
                      <a:r>
                        <a:rPr lang="es-ES" sz="2400" b="1" dirty="0">
                          <a:effectLst/>
                        </a:rPr>
                        <a:t>4</a:t>
                      </a:r>
                      <a:endParaRPr lang="es-E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tx2">
                        <a:lumMod val="20000"/>
                        <a:lumOff val="80000"/>
                      </a:schemeClr>
                    </a:solidFill>
                  </a:tcPr>
                </a:tc>
                <a:tc>
                  <a:txBody>
                    <a:bodyPr/>
                    <a:lstStyle/>
                    <a:p>
                      <a:pPr algn="ctr">
                        <a:lnSpc>
                          <a:spcPct val="107000"/>
                        </a:lnSpc>
                        <a:spcAft>
                          <a:spcPts val="0"/>
                        </a:spcAft>
                      </a:pPr>
                      <a:r>
                        <a:rPr lang="es-ES" sz="2400" b="0" dirty="0">
                          <a:effectLst/>
                        </a:rPr>
                        <a:t> </a:t>
                      </a:r>
                      <a:endParaRPr lang="es-E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rgbClr val="FFFF00"/>
                    </a:solidFill>
                  </a:tcPr>
                </a:tc>
                <a:tc>
                  <a:txBody>
                    <a:bodyPr/>
                    <a:lstStyle/>
                    <a:p>
                      <a:pPr algn="ctr">
                        <a:lnSpc>
                          <a:spcPct val="107000"/>
                        </a:lnSpc>
                        <a:spcAft>
                          <a:spcPts val="0"/>
                        </a:spcAft>
                      </a:pPr>
                      <a:r>
                        <a:rPr lang="es-ES" sz="2400" b="0" dirty="0">
                          <a:effectLst/>
                        </a:rPr>
                        <a:t>14, 16, 19, 27, 28</a:t>
                      </a:r>
                      <a:endParaRPr lang="es-E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rgbClr val="FFFF00"/>
                    </a:solidFill>
                  </a:tcPr>
                </a:tc>
                <a:tc>
                  <a:txBody>
                    <a:bodyPr/>
                    <a:lstStyle/>
                    <a:p>
                      <a:pPr algn="ctr">
                        <a:lnSpc>
                          <a:spcPct val="107000"/>
                        </a:lnSpc>
                        <a:spcAft>
                          <a:spcPts val="0"/>
                        </a:spcAft>
                      </a:pPr>
                      <a:r>
                        <a:rPr lang="es-ES" sz="2400" b="0" dirty="0">
                          <a:effectLst/>
                        </a:rPr>
                        <a:t>2, 7, 10, 11, 13, 25</a:t>
                      </a:r>
                      <a:endParaRPr lang="es-E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rgbClr val="FF0000"/>
                    </a:solidFill>
                  </a:tcPr>
                </a:tc>
                <a:tc>
                  <a:txBody>
                    <a:bodyPr/>
                    <a:lstStyle/>
                    <a:p>
                      <a:pPr algn="ctr">
                        <a:lnSpc>
                          <a:spcPct val="107000"/>
                        </a:lnSpc>
                        <a:spcAft>
                          <a:spcPts val="0"/>
                        </a:spcAft>
                      </a:pPr>
                      <a:r>
                        <a:rPr lang="es-ES" sz="2400" b="0" dirty="0">
                          <a:effectLst/>
                        </a:rPr>
                        <a:t> </a:t>
                      </a:r>
                      <a:endParaRPr lang="es-E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rgbClr val="FF0000"/>
                    </a:solidFill>
                  </a:tcPr>
                </a:tc>
              </a:tr>
              <a:tr h="961906">
                <a:tc vMerge="1">
                  <a:txBody>
                    <a:bodyPr/>
                    <a:lstStyle/>
                    <a:p>
                      <a:endParaRPr lang="es-ES"/>
                    </a:p>
                  </a:txBody>
                  <a:tcPr/>
                </a:tc>
                <a:tc>
                  <a:txBody>
                    <a:bodyPr/>
                    <a:lstStyle/>
                    <a:p>
                      <a:pPr algn="ctr">
                        <a:lnSpc>
                          <a:spcPct val="107000"/>
                        </a:lnSpc>
                        <a:spcAft>
                          <a:spcPts val="0"/>
                        </a:spcAft>
                      </a:pPr>
                      <a:r>
                        <a:rPr lang="es-ES" sz="2400" b="1" dirty="0">
                          <a:effectLst/>
                        </a:rPr>
                        <a:t>3</a:t>
                      </a:r>
                      <a:endParaRPr lang="es-E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tx2">
                        <a:lumMod val="20000"/>
                        <a:lumOff val="80000"/>
                      </a:schemeClr>
                    </a:solidFill>
                  </a:tcPr>
                </a:tc>
                <a:tc>
                  <a:txBody>
                    <a:bodyPr/>
                    <a:lstStyle/>
                    <a:p>
                      <a:pPr algn="ctr">
                        <a:lnSpc>
                          <a:spcPct val="107000"/>
                        </a:lnSpc>
                        <a:spcAft>
                          <a:spcPts val="0"/>
                        </a:spcAft>
                      </a:pPr>
                      <a:r>
                        <a:rPr lang="es-ES" sz="2400" b="0" dirty="0">
                          <a:effectLst/>
                        </a:rPr>
                        <a:t>24</a:t>
                      </a:r>
                      <a:endParaRPr lang="es-E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rgbClr val="FFFF00"/>
                    </a:solidFill>
                  </a:tcPr>
                </a:tc>
                <a:tc>
                  <a:txBody>
                    <a:bodyPr/>
                    <a:lstStyle/>
                    <a:p>
                      <a:pPr algn="ctr">
                        <a:lnSpc>
                          <a:spcPct val="107000"/>
                        </a:lnSpc>
                        <a:spcAft>
                          <a:spcPts val="0"/>
                        </a:spcAft>
                      </a:pPr>
                      <a:r>
                        <a:rPr lang="es-ES" sz="2400" b="0" dirty="0">
                          <a:effectLst/>
                        </a:rPr>
                        <a:t>6, 22, 23, 26</a:t>
                      </a:r>
                      <a:endParaRPr lang="es-E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rgbClr val="FFFF00"/>
                    </a:solidFill>
                  </a:tcPr>
                </a:tc>
                <a:tc>
                  <a:txBody>
                    <a:bodyPr/>
                    <a:lstStyle/>
                    <a:p>
                      <a:pPr algn="ctr">
                        <a:lnSpc>
                          <a:spcPct val="107000"/>
                        </a:lnSpc>
                        <a:spcAft>
                          <a:spcPts val="0"/>
                        </a:spcAft>
                      </a:pPr>
                      <a:r>
                        <a:rPr lang="es-ES" sz="2400" b="0" dirty="0">
                          <a:effectLst/>
                        </a:rPr>
                        <a:t>4, 5, 20, 21</a:t>
                      </a:r>
                      <a:endParaRPr lang="es-E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rgbClr val="FFFF00"/>
                    </a:solidFill>
                  </a:tcPr>
                </a:tc>
                <a:tc>
                  <a:txBody>
                    <a:bodyPr/>
                    <a:lstStyle/>
                    <a:p>
                      <a:pPr algn="ctr">
                        <a:lnSpc>
                          <a:spcPct val="107000"/>
                        </a:lnSpc>
                        <a:spcAft>
                          <a:spcPts val="0"/>
                        </a:spcAft>
                      </a:pPr>
                      <a:r>
                        <a:rPr lang="es-ES" sz="2400" b="0" dirty="0">
                          <a:effectLst/>
                        </a:rPr>
                        <a:t> </a:t>
                      </a:r>
                      <a:endParaRPr lang="es-E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rgbClr val="FFFF00"/>
                    </a:solidFill>
                  </a:tcPr>
                </a:tc>
              </a:tr>
              <a:tr h="470059">
                <a:tc vMerge="1">
                  <a:txBody>
                    <a:bodyPr/>
                    <a:lstStyle/>
                    <a:p>
                      <a:endParaRPr lang="es-ES"/>
                    </a:p>
                  </a:txBody>
                  <a:tcPr/>
                </a:tc>
                <a:tc>
                  <a:txBody>
                    <a:bodyPr/>
                    <a:lstStyle/>
                    <a:p>
                      <a:pPr algn="ctr">
                        <a:lnSpc>
                          <a:spcPct val="107000"/>
                        </a:lnSpc>
                        <a:spcAft>
                          <a:spcPts val="0"/>
                        </a:spcAft>
                      </a:pPr>
                      <a:r>
                        <a:rPr lang="es-ES" sz="2400" b="1" dirty="0">
                          <a:effectLst/>
                        </a:rPr>
                        <a:t>2</a:t>
                      </a:r>
                      <a:endParaRPr lang="es-E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tx2">
                        <a:lumMod val="20000"/>
                        <a:lumOff val="80000"/>
                      </a:schemeClr>
                    </a:solidFill>
                  </a:tcPr>
                </a:tc>
                <a:tc>
                  <a:txBody>
                    <a:bodyPr/>
                    <a:lstStyle/>
                    <a:p>
                      <a:pPr algn="ctr">
                        <a:lnSpc>
                          <a:spcPct val="107000"/>
                        </a:lnSpc>
                        <a:spcAft>
                          <a:spcPts val="0"/>
                        </a:spcAft>
                      </a:pPr>
                      <a:r>
                        <a:rPr lang="es-ES" sz="2400" b="0" dirty="0">
                          <a:effectLst/>
                        </a:rPr>
                        <a:t> </a:t>
                      </a:r>
                      <a:endParaRPr lang="es-E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rgbClr val="00FF00"/>
                    </a:solidFill>
                  </a:tcPr>
                </a:tc>
                <a:tc>
                  <a:txBody>
                    <a:bodyPr/>
                    <a:lstStyle/>
                    <a:p>
                      <a:pPr algn="ctr">
                        <a:lnSpc>
                          <a:spcPct val="107000"/>
                        </a:lnSpc>
                        <a:spcAft>
                          <a:spcPts val="0"/>
                        </a:spcAft>
                      </a:pPr>
                      <a:r>
                        <a:rPr lang="es-ES" sz="2400" b="0" dirty="0">
                          <a:effectLst/>
                        </a:rPr>
                        <a:t> </a:t>
                      </a:r>
                      <a:endParaRPr lang="es-E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rgbClr val="00FF00"/>
                    </a:solidFill>
                  </a:tcPr>
                </a:tc>
                <a:tc>
                  <a:txBody>
                    <a:bodyPr/>
                    <a:lstStyle/>
                    <a:p>
                      <a:pPr algn="ctr">
                        <a:lnSpc>
                          <a:spcPct val="107000"/>
                        </a:lnSpc>
                        <a:spcAft>
                          <a:spcPts val="0"/>
                        </a:spcAft>
                      </a:pPr>
                      <a:r>
                        <a:rPr lang="es-ES" sz="2400" b="0" dirty="0">
                          <a:effectLst/>
                        </a:rPr>
                        <a:t> </a:t>
                      </a:r>
                      <a:endParaRPr lang="es-E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rgbClr val="FFFF00"/>
                    </a:solidFill>
                  </a:tcPr>
                </a:tc>
                <a:tc>
                  <a:txBody>
                    <a:bodyPr/>
                    <a:lstStyle/>
                    <a:p>
                      <a:pPr algn="ctr">
                        <a:lnSpc>
                          <a:spcPct val="107000"/>
                        </a:lnSpc>
                        <a:spcAft>
                          <a:spcPts val="0"/>
                        </a:spcAft>
                      </a:pPr>
                      <a:r>
                        <a:rPr lang="es-ES" sz="2400" b="0" dirty="0">
                          <a:effectLst/>
                        </a:rPr>
                        <a:t> </a:t>
                      </a:r>
                      <a:endParaRPr lang="es-E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rgbClr val="FFFF00"/>
                    </a:solidFill>
                  </a:tcPr>
                </a:tc>
              </a:tr>
              <a:tr h="470059">
                <a:tc vMerge="1">
                  <a:txBody>
                    <a:bodyPr/>
                    <a:lstStyle/>
                    <a:p>
                      <a:endParaRPr lang="es-ES"/>
                    </a:p>
                  </a:txBody>
                  <a:tcPr/>
                </a:tc>
                <a:tc>
                  <a:txBody>
                    <a:bodyPr/>
                    <a:lstStyle/>
                    <a:p>
                      <a:pPr algn="ctr">
                        <a:lnSpc>
                          <a:spcPct val="107000"/>
                        </a:lnSpc>
                        <a:spcAft>
                          <a:spcPts val="0"/>
                        </a:spcAft>
                      </a:pPr>
                      <a:r>
                        <a:rPr lang="es-ES" sz="2400" b="1" dirty="0">
                          <a:effectLst/>
                        </a:rPr>
                        <a:t>1</a:t>
                      </a:r>
                      <a:endParaRPr lang="es-E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tx2">
                        <a:lumMod val="20000"/>
                        <a:lumOff val="80000"/>
                      </a:schemeClr>
                    </a:solidFill>
                  </a:tcPr>
                </a:tc>
                <a:tc>
                  <a:txBody>
                    <a:bodyPr/>
                    <a:lstStyle/>
                    <a:p>
                      <a:pPr algn="ctr">
                        <a:lnSpc>
                          <a:spcPct val="107000"/>
                        </a:lnSpc>
                        <a:spcAft>
                          <a:spcPts val="0"/>
                        </a:spcAft>
                      </a:pPr>
                      <a:r>
                        <a:rPr lang="es-ES" sz="2400" b="0" dirty="0">
                          <a:effectLst/>
                        </a:rPr>
                        <a:t> </a:t>
                      </a:r>
                      <a:endParaRPr lang="es-E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rgbClr val="00FF00"/>
                    </a:solidFill>
                  </a:tcPr>
                </a:tc>
                <a:tc>
                  <a:txBody>
                    <a:bodyPr/>
                    <a:lstStyle/>
                    <a:p>
                      <a:pPr algn="ctr">
                        <a:lnSpc>
                          <a:spcPct val="107000"/>
                        </a:lnSpc>
                        <a:spcAft>
                          <a:spcPts val="0"/>
                        </a:spcAft>
                      </a:pPr>
                      <a:r>
                        <a:rPr lang="es-ES" sz="2400" b="0" dirty="0">
                          <a:effectLst/>
                        </a:rPr>
                        <a:t> </a:t>
                      </a:r>
                      <a:endParaRPr lang="es-E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rgbClr val="00FF00"/>
                    </a:solidFill>
                  </a:tcPr>
                </a:tc>
                <a:tc>
                  <a:txBody>
                    <a:bodyPr/>
                    <a:lstStyle/>
                    <a:p>
                      <a:pPr algn="ctr">
                        <a:lnSpc>
                          <a:spcPct val="107000"/>
                        </a:lnSpc>
                        <a:spcAft>
                          <a:spcPts val="0"/>
                        </a:spcAft>
                      </a:pPr>
                      <a:r>
                        <a:rPr lang="es-ES" sz="2400" b="0" dirty="0">
                          <a:effectLst/>
                        </a:rPr>
                        <a:t> </a:t>
                      </a:r>
                      <a:endParaRPr lang="es-E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rgbClr val="FFFF00"/>
                    </a:solidFill>
                  </a:tcPr>
                </a:tc>
                <a:tc>
                  <a:txBody>
                    <a:bodyPr/>
                    <a:lstStyle/>
                    <a:p>
                      <a:pPr algn="ctr">
                        <a:lnSpc>
                          <a:spcPct val="107000"/>
                        </a:lnSpc>
                        <a:spcAft>
                          <a:spcPts val="0"/>
                        </a:spcAft>
                      </a:pPr>
                      <a:r>
                        <a:rPr lang="es-ES" sz="2400" b="0" dirty="0">
                          <a:effectLst/>
                        </a:rPr>
                        <a:t> </a:t>
                      </a:r>
                      <a:endParaRPr lang="es-E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rgbClr val="FFFF00"/>
                    </a:solidFill>
                  </a:tcPr>
                </a:tc>
              </a:tr>
              <a:tr h="470059">
                <a:tc vMerge="1">
                  <a:txBody>
                    <a:bodyPr/>
                    <a:lstStyle/>
                    <a:p>
                      <a:endParaRPr lang="es-ES"/>
                    </a:p>
                  </a:txBody>
                  <a:tcPr/>
                </a:tc>
                <a:tc>
                  <a:txBody>
                    <a:bodyPr/>
                    <a:lstStyle/>
                    <a:p>
                      <a:pPr algn="ctr">
                        <a:lnSpc>
                          <a:spcPct val="107000"/>
                        </a:lnSpc>
                        <a:spcAft>
                          <a:spcPts val="0"/>
                        </a:spcAft>
                      </a:pPr>
                      <a:r>
                        <a:rPr lang="es-ES" sz="2400" b="1" dirty="0">
                          <a:effectLst/>
                        </a:rPr>
                        <a:t>0</a:t>
                      </a:r>
                      <a:endParaRPr lang="es-E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tx2">
                        <a:lumMod val="20000"/>
                        <a:lumOff val="80000"/>
                      </a:schemeClr>
                    </a:solidFill>
                  </a:tcPr>
                </a:tc>
                <a:tc>
                  <a:txBody>
                    <a:bodyPr/>
                    <a:lstStyle/>
                    <a:p>
                      <a:pPr algn="ctr">
                        <a:lnSpc>
                          <a:spcPct val="107000"/>
                        </a:lnSpc>
                        <a:spcAft>
                          <a:spcPts val="0"/>
                        </a:spcAft>
                      </a:pPr>
                      <a:r>
                        <a:rPr lang="es-ES" sz="2400" b="1">
                          <a:effectLst/>
                        </a:rPr>
                        <a:t>1</a:t>
                      </a:r>
                      <a:endParaRPr lang="es-ES" sz="24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tx2">
                        <a:lumMod val="20000"/>
                        <a:lumOff val="80000"/>
                      </a:schemeClr>
                    </a:solidFill>
                  </a:tcPr>
                </a:tc>
                <a:tc>
                  <a:txBody>
                    <a:bodyPr/>
                    <a:lstStyle/>
                    <a:p>
                      <a:pPr algn="ctr">
                        <a:lnSpc>
                          <a:spcPct val="107000"/>
                        </a:lnSpc>
                        <a:spcAft>
                          <a:spcPts val="0"/>
                        </a:spcAft>
                      </a:pPr>
                      <a:r>
                        <a:rPr lang="es-ES" sz="2400" b="1">
                          <a:effectLst/>
                        </a:rPr>
                        <a:t>2</a:t>
                      </a:r>
                      <a:endParaRPr lang="es-ES" sz="2400" b="1">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tx2">
                        <a:lumMod val="20000"/>
                        <a:lumOff val="80000"/>
                      </a:schemeClr>
                    </a:solidFill>
                  </a:tcPr>
                </a:tc>
                <a:tc>
                  <a:txBody>
                    <a:bodyPr/>
                    <a:lstStyle/>
                    <a:p>
                      <a:pPr algn="ctr">
                        <a:lnSpc>
                          <a:spcPct val="107000"/>
                        </a:lnSpc>
                        <a:spcAft>
                          <a:spcPts val="0"/>
                        </a:spcAft>
                      </a:pPr>
                      <a:r>
                        <a:rPr lang="es-ES" sz="2400" b="1" dirty="0">
                          <a:effectLst/>
                        </a:rPr>
                        <a:t>3</a:t>
                      </a:r>
                      <a:endParaRPr lang="es-E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tx2">
                        <a:lumMod val="20000"/>
                        <a:lumOff val="80000"/>
                      </a:schemeClr>
                    </a:solidFill>
                  </a:tcPr>
                </a:tc>
                <a:tc>
                  <a:txBody>
                    <a:bodyPr/>
                    <a:lstStyle/>
                    <a:p>
                      <a:pPr algn="ctr">
                        <a:lnSpc>
                          <a:spcPct val="107000"/>
                        </a:lnSpc>
                        <a:spcAft>
                          <a:spcPts val="0"/>
                        </a:spcAft>
                      </a:pPr>
                      <a:r>
                        <a:rPr lang="es-ES" sz="2400" b="1" dirty="0">
                          <a:effectLst/>
                        </a:rPr>
                        <a:t>4</a:t>
                      </a:r>
                      <a:endParaRPr lang="es-ES"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solidFill>
                      <a:schemeClr val="tx2">
                        <a:lumMod val="20000"/>
                        <a:lumOff val="80000"/>
                      </a:schemeClr>
                    </a:solidFill>
                  </a:tcPr>
                </a:tc>
              </a:tr>
              <a:tr h="470059">
                <a:tc vMerge="1">
                  <a:txBody>
                    <a:bodyPr/>
                    <a:lstStyle/>
                    <a:p>
                      <a:endParaRPr lang="es-ES"/>
                    </a:p>
                  </a:txBody>
                  <a:tcPr/>
                </a:tc>
                <a:tc gridSpan="5">
                  <a:txBody>
                    <a:bodyPr/>
                    <a:lstStyle/>
                    <a:p>
                      <a:pPr algn="ctr">
                        <a:lnSpc>
                          <a:spcPct val="107000"/>
                        </a:lnSpc>
                        <a:spcAft>
                          <a:spcPts val="0"/>
                        </a:spcAft>
                      </a:pPr>
                      <a:r>
                        <a:rPr lang="es-ES" sz="2400" dirty="0">
                          <a:effectLst/>
                        </a:rPr>
                        <a:t>Probabilidad</a:t>
                      </a:r>
                      <a:endParaRPr lang="es-E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bl>
          </a:graphicData>
        </a:graphic>
      </p:graphicFrame>
    </p:spTree>
    <p:extLst>
      <p:ext uri="{BB962C8B-B14F-4D97-AF65-F5344CB8AC3E}">
        <p14:creationId xmlns:p14="http://schemas.microsoft.com/office/powerpoint/2010/main" val="316327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COBIT 4</a:t>
            </a:r>
            <a:endParaRPr lang="es-E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326232833"/>
              </p:ext>
            </p:extLst>
          </p:nvPr>
        </p:nvGraphicFramePr>
        <p:xfrm>
          <a:off x="2590800" y="762002"/>
          <a:ext cx="6096000" cy="5334003"/>
        </p:xfrm>
        <a:graphic>
          <a:graphicData uri="http://schemas.openxmlformats.org/drawingml/2006/table">
            <a:tbl>
              <a:tblPr firstRow="1" firstCol="1" bandRow="1">
                <a:tableStyleId>{5C22544A-7EE6-4342-B048-85BDC9FD1C3A}</a:tableStyleId>
              </a:tblPr>
              <a:tblGrid>
                <a:gridCol w="549932"/>
                <a:gridCol w="2785371"/>
                <a:gridCol w="580447"/>
                <a:gridCol w="2180250"/>
              </a:tblGrid>
              <a:tr h="375355">
                <a:tc>
                  <a:txBody>
                    <a:bodyPr/>
                    <a:lstStyle/>
                    <a:p>
                      <a:pPr>
                        <a:lnSpc>
                          <a:spcPct val="107000"/>
                        </a:lnSpc>
                        <a:spcAft>
                          <a:spcPts val="0"/>
                        </a:spcAft>
                      </a:pPr>
                      <a:r>
                        <a:rPr lang="es-ES" sz="900">
                          <a:effectLst/>
                        </a:rPr>
                        <a:t>Código</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38559" marR="38559" marT="0" marB="0" anchor="b"/>
                </a:tc>
                <a:tc>
                  <a:txBody>
                    <a:bodyPr/>
                    <a:lstStyle/>
                    <a:p>
                      <a:pPr>
                        <a:lnSpc>
                          <a:spcPct val="107000"/>
                        </a:lnSpc>
                        <a:spcAft>
                          <a:spcPts val="0"/>
                        </a:spcAft>
                      </a:pPr>
                      <a:r>
                        <a:rPr lang="es-ES" sz="900">
                          <a:effectLst/>
                        </a:rPr>
                        <a:t>Proceso</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38559" marR="38559" marT="0" marB="0" anchor="b"/>
                </a:tc>
                <a:tc>
                  <a:txBody>
                    <a:bodyPr/>
                    <a:lstStyle/>
                    <a:p>
                      <a:pPr>
                        <a:lnSpc>
                          <a:spcPct val="107000"/>
                        </a:lnSpc>
                        <a:spcAft>
                          <a:spcPts val="0"/>
                        </a:spcAft>
                      </a:pPr>
                      <a:r>
                        <a:rPr lang="es-ES" sz="900">
                          <a:effectLst/>
                        </a:rPr>
                        <a:t>Cobit 4</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38559" marR="38559" marT="0" marB="0" anchor="b"/>
                </a:tc>
                <a:tc>
                  <a:txBody>
                    <a:bodyPr/>
                    <a:lstStyle/>
                    <a:p>
                      <a:pPr>
                        <a:lnSpc>
                          <a:spcPct val="107000"/>
                        </a:lnSpc>
                        <a:spcAft>
                          <a:spcPts val="0"/>
                        </a:spcAft>
                      </a:pPr>
                      <a:r>
                        <a:rPr lang="es-ES" sz="900">
                          <a:effectLst/>
                        </a:rPr>
                        <a:t>Dominio</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38559" marR="38559" marT="0" marB="0" anchor="b"/>
                </a:tc>
              </a:tr>
              <a:tr h="651936">
                <a:tc>
                  <a:txBody>
                    <a:bodyPr/>
                    <a:lstStyle/>
                    <a:p>
                      <a:pPr>
                        <a:lnSpc>
                          <a:spcPct val="107000"/>
                        </a:lnSpc>
                        <a:spcAft>
                          <a:spcPts val="0"/>
                        </a:spcAft>
                      </a:pPr>
                      <a:r>
                        <a:rPr lang="es-ES" sz="900">
                          <a:effectLst/>
                        </a:rPr>
                        <a:t>P11-01</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38559" marR="38559" marT="0" marB="0" anchor="b"/>
                </a:tc>
                <a:tc>
                  <a:txBody>
                    <a:bodyPr/>
                    <a:lstStyle/>
                    <a:p>
                      <a:pPr>
                        <a:lnSpc>
                          <a:spcPct val="107000"/>
                        </a:lnSpc>
                        <a:spcAft>
                          <a:spcPts val="0"/>
                        </a:spcAft>
                      </a:pPr>
                      <a:r>
                        <a:rPr lang="es-ES" sz="900">
                          <a:effectLst/>
                        </a:rPr>
                        <a:t>Adquisiciones Garantías Equipo Electrónico </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38559" marR="38559" marT="0" marB="0" anchor="b"/>
                </a:tc>
                <a:tc>
                  <a:txBody>
                    <a:bodyPr/>
                    <a:lstStyle/>
                    <a:p>
                      <a:pPr>
                        <a:lnSpc>
                          <a:spcPct val="107000"/>
                        </a:lnSpc>
                        <a:spcAft>
                          <a:spcPts val="0"/>
                        </a:spcAft>
                      </a:pPr>
                      <a:r>
                        <a:rPr lang="es-ES" sz="900">
                          <a:effectLst/>
                        </a:rPr>
                        <a:t>AI3</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38559" marR="38559" marT="0" marB="0" anchor="b"/>
                </a:tc>
                <a:tc>
                  <a:txBody>
                    <a:bodyPr/>
                    <a:lstStyle/>
                    <a:p>
                      <a:pPr>
                        <a:lnSpc>
                          <a:spcPct val="107000"/>
                        </a:lnSpc>
                        <a:spcAft>
                          <a:spcPts val="0"/>
                        </a:spcAft>
                      </a:pPr>
                      <a:r>
                        <a:rPr lang="es-ES" sz="900">
                          <a:effectLst/>
                        </a:rPr>
                        <a:t>Adquirir y Mantener Infraestructura Tecnológica</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38559" marR="38559" marT="0" marB="0" anchor="b"/>
                </a:tc>
              </a:tr>
              <a:tr h="651936">
                <a:tc>
                  <a:txBody>
                    <a:bodyPr/>
                    <a:lstStyle/>
                    <a:p>
                      <a:pPr>
                        <a:lnSpc>
                          <a:spcPct val="107000"/>
                        </a:lnSpc>
                        <a:spcAft>
                          <a:spcPts val="0"/>
                        </a:spcAft>
                      </a:pPr>
                      <a:r>
                        <a:rPr lang="es-ES" sz="900">
                          <a:effectLst/>
                        </a:rPr>
                        <a:t>P11-02</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38559" marR="38559" marT="0" marB="0" anchor="b"/>
                </a:tc>
                <a:tc>
                  <a:txBody>
                    <a:bodyPr/>
                    <a:lstStyle/>
                    <a:p>
                      <a:pPr>
                        <a:lnSpc>
                          <a:spcPct val="107000"/>
                        </a:lnSpc>
                        <a:spcAft>
                          <a:spcPts val="0"/>
                        </a:spcAft>
                      </a:pPr>
                      <a:r>
                        <a:rPr lang="es-ES" sz="900">
                          <a:effectLst/>
                        </a:rPr>
                        <a:t>Soporte Técnico </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38559" marR="38559" marT="0" marB="0" anchor="b"/>
                </a:tc>
                <a:tc>
                  <a:txBody>
                    <a:bodyPr/>
                    <a:lstStyle/>
                    <a:p>
                      <a:pPr>
                        <a:lnSpc>
                          <a:spcPct val="107000"/>
                        </a:lnSpc>
                        <a:spcAft>
                          <a:spcPts val="0"/>
                        </a:spcAft>
                      </a:pPr>
                      <a:r>
                        <a:rPr lang="es-ES" sz="900">
                          <a:effectLst/>
                        </a:rPr>
                        <a:t>DS8</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38559" marR="38559" marT="0" marB="0" anchor="b"/>
                </a:tc>
                <a:tc>
                  <a:txBody>
                    <a:bodyPr/>
                    <a:lstStyle/>
                    <a:p>
                      <a:pPr>
                        <a:lnSpc>
                          <a:spcPct val="107000"/>
                        </a:lnSpc>
                        <a:spcAft>
                          <a:spcPts val="0"/>
                        </a:spcAft>
                      </a:pPr>
                      <a:r>
                        <a:rPr lang="es-ES" sz="900">
                          <a:effectLst/>
                        </a:rPr>
                        <a:t>Administrar la Mesa de servicio y los incidentes</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38559" marR="38559" marT="0" marB="0" anchor="b"/>
                </a:tc>
              </a:tr>
              <a:tr h="375355">
                <a:tc>
                  <a:txBody>
                    <a:bodyPr/>
                    <a:lstStyle/>
                    <a:p>
                      <a:pPr>
                        <a:lnSpc>
                          <a:spcPct val="107000"/>
                        </a:lnSpc>
                        <a:spcAft>
                          <a:spcPts val="0"/>
                        </a:spcAft>
                      </a:pPr>
                      <a:r>
                        <a:rPr lang="es-ES" sz="900">
                          <a:effectLst/>
                        </a:rPr>
                        <a:t>P11-03</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38559" marR="38559" marT="0" marB="0" anchor="b"/>
                </a:tc>
                <a:tc>
                  <a:txBody>
                    <a:bodyPr/>
                    <a:lstStyle/>
                    <a:p>
                      <a:pPr>
                        <a:lnSpc>
                          <a:spcPct val="107000"/>
                        </a:lnSpc>
                        <a:spcAft>
                          <a:spcPts val="0"/>
                        </a:spcAft>
                      </a:pPr>
                      <a:r>
                        <a:rPr lang="es-ES" sz="900">
                          <a:effectLst/>
                        </a:rPr>
                        <a:t>Administración de Respaldos </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38559" marR="38559" marT="0" marB="0" anchor="b"/>
                </a:tc>
                <a:tc>
                  <a:txBody>
                    <a:bodyPr/>
                    <a:lstStyle/>
                    <a:p>
                      <a:pPr>
                        <a:lnSpc>
                          <a:spcPct val="107000"/>
                        </a:lnSpc>
                        <a:spcAft>
                          <a:spcPts val="0"/>
                        </a:spcAft>
                      </a:pPr>
                      <a:r>
                        <a:rPr lang="es-ES" sz="900">
                          <a:effectLst/>
                        </a:rPr>
                        <a:t>DS4</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38559" marR="38559" marT="0" marB="0" anchor="b"/>
                </a:tc>
                <a:tc>
                  <a:txBody>
                    <a:bodyPr/>
                    <a:lstStyle/>
                    <a:p>
                      <a:pPr>
                        <a:lnSpc>
                          <a:spcPct val="107000"/>
                        </a:lnSpc>
                        <a:spcAft>
                          <a:spcPts val="0"/>
                        </a:spcAft>
                      </a:pPr>
                      <a:r>
                        <a:rPr lang="es-ES" sz="900">
                          <a:effectLst/>
                        </a:rPr>
                        <a:t>Garantizar la Continuidad del servicio</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38559" marR="38559" marT="0" marB="0" anchor="b"/>
                </a:tc>
              </a:tr>
              <a:tr h="375355">
                <a:tc>
                  <a:txBody>
                    <a:bodyPr/>
                    <a:lstStyle/>
                    <a:p>
                      <a:pPr>
                        <a:lnSpc>
                          <a:spcPct val="107000"/>
                        </a:lnSpc>
                        <a:spcAft>
                          <a:spcPts val="0"/>
                        </a:spcAft>
                      </a:pPr>
                      <a:r>
                        <a:rPr lang="es-ES" sz="900">
                          <a:effectLst/>
                        </a:rPr>
                        <a:t>P11-04</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38559" marR="38559" marT="0" marB="0" anchor="b"/>
                </a:tc>
                <a:tc>
                  <a:txBody>
                    <a:bodyPr/>
                    <a:lstStyle/>
                    <a:p>
                      <a:pPr>
                        <a:lnSpc>
                          <a:spcPct val="107000"/>
                        </a:lnSpc>
                        <a:spcAft>
                          <a:spcPts val="0"/>
                        </a:spcAft>
                      </a:pPr>
                      <a:r>
                        <a:rPr lang="es-ES" sz="900">
                          <a:effectLst/>
                        </a:rPr>
                        <a:t>Administración Data Center </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38559" marR="38559" marT="0" marB="0" anchor="b"/>
                </a:tc>
                <a:tc>
                  <a:txBody>
                    <a:bodyPr/>
                    <a:lstStyle/>
                    <a:p>
                      <a:pPr>
                        <a:lnSpc>
                          <a:spcPct val="107000"/>
                        </a:lnSpc>
                        <a:spcAft>
                          <a:spcPts val="0"/>
                        </a:spcAft>
                      </a:pPr>
                      <a:r>
                        <a:rPr lang="es-ES" sz="900">
                          <a:effectLst/>
                        </a:rPr>
                        <a:t>DS12</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38559" marR="38559" marT="0" marB="0" anchor="b"/>
                </a:tc>
                <a:tc>
                  <a:txBody>
                    <a:bodyPr/>
                    <a:lstStyle/>
                    <a:p>
                      <a:pPr>
                        <a:lnSpc>
                          <a:spcPct val="107000"/>
                        </a:lnSpc>
                        <a:spcAft>
                          <a:spcPts val="0"/>
                        </a:spcAft>
                      </a:pPr>
                      <a:r>
                        <a:rPr lang="es-ES" sz="900">
                          <a:effectLst/>
                        </a:rPr>
                        <a:t>Administración del Ambiente Fisco</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38559" marR="38559" marT="0" marB="0" anchor="b"/>
                </a:tc>
              </a:tr>
              <a:tr h="375355">
                <a:tc>
                  <a:txBody>
                    <a:bodyPr/>
                    <a:lstStyle/>
                    <a:p>
                      <a:pPr>
                        <a:lnSpc>
                          <a:spcPct val="107000"/>
                        </a:lnSpc>
                        <a:spcAft>
                          <a:spcPts val="0"/>
                        </a:spcAft>
                      </a:pPr>
                      <a:r>
                        <a:rPr lang="es-ES" sz="900">
                          <a:effectLst/>
                        </a:rPr>
                        <a:t>P11-05</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38559" marR="38559" marT="0" marB="0" anchor="b"/>
                </a:tc>
                <a:tc>
                  <a:txBody>
                    <a:bodyPr/>
                    <a:lstStyle/>
                    <a:p>
                      <a:pPr>
                        <a:lnSpc>
                          <a:spcPct val="107000"/>
                        </a:lnSpc>
                        <a:spcAft>
                          <a:spcPts val="0"/>
                        </a:spcAft>
                      </a:pPr>
                      <a:r>
                        <a:rPr lang="es-ES" sz="900">
                          <a:effectLst/>
                        </a:rPr>
                        <a:t>Administración Redes LAN </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38559" marR="38559" marT="0" marB="0" anchor="b"/>
                </a:tc>
                <a:tc>
                  <a:txBody>
                    <a:bodyPr/>
                    <a:lstStyle/>
                    <a:p>
                      <a:pPr>
                        <a:lnSpc>
                          <a:spcPct val="107000"/>
                        </a:lnSpc>
                        <a:spcAft>
                          <a:spcPts val="0"/>
                        </a:spcAft>
                      </a:pPr>
                      <a:r>
                        <a:rPr lang="es-ES" sz="900">
                          <a:effectLst/>
                        </a:rPr>
                        <a:t>DS12</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38559" marR="38559" marT="0" marB="0" anchor="b"/>
                </a:tc>
                <a:tc>
                  <a:txBody>
                    <a:bodyPr/>
                    <a:lstStyle/>
                    <a:p>
                      <a:pPr>
                        <a:lnSpc>
                          <a:spcPct val="107000"/>
                        </a:lnSpc>
                        <a:spcAft>
                          <a:spcPts val="0"/>
                        </a:spcAft>
                      </a:pPr>
                      <a:r>
                        <a:rPr lang="es-ES" sz="900">
                          <a:effectLst/>
                        </a:rPr>
                        <a:t>Administración del Ambiente Fisco</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38559" marR="38559" marT="0" marB="0" anchor="b"/>
                </a:tc>
              </a:tr>
              <a:tr h="375355">
                <a:tc>
                  <a:txBody>
                    <a:bodyPr/>
                    <a:lstStyle/>
                    <a:p>
                      <a:pPr>
                        <a:lnSpc>
                          <a:spcPct val="107000"/>
                        </a:lnSpc>
                        <a:spcAft>
                          <a:spcPts val="0"/>
                        </a:spcAft>
                      </a:pPr>
                      <a:r>
                        <a:rPr lang="es-ES" sz="900">
                          <a:effectLst/>
                        </a:rPr>
                        <a:t>P11-06</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38559" marR="38559" marT="0" marB="0" anchor="b"/>
                </a:tc>
                <a:tc>
                  <a:txBody>
                    <a:bodyPr/>
                    <a:lstStyle/>
                    <a:p>
                      <a:pPr>
                        <a:lnSpc>
                          <a:spcPct val="107000"/>
                        </a:lnSpc>
                        <a:spcAft>
                          <a:spcPts val="0"/>
                        </a:spcAft>
                      </a:pPr>
                      <a:r>
                        <a:rPr lang="es-ES" sz="900">
                          <a:effectLst/>
                        </a:rPr>
                        <a:t>Administración Redes WAN</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38559" marR="38559" marT="0" marB="0" anchor="b"/>
                </a:tc>
                <a:tc>
                  <a:txBody>
                    <a:bodyPr/>
                    <a:lstStyle/>
                    <a:p>
                      <a:pPr>
                        <a:lnSpc>
                          <a:spcPct val="107000"/>
                        </a:lnSpc>
                        <a:spcAft>
                          <a:spcPts val="0"/>
                        </a:spcAft>
                      </a:pPr>
                      <a:r>
                        <a:rPr lang="es-ES" sz="900">
                          <a:effectLst/>
                        </a:rPr>
                        <a:t>DS12</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38559" marR="38559" marT="0" marB="0" anchor="b"/>
                </a:tc>
                <a:tc>
                  <a:txBody>
                    <a:bodyPr/>
                    <a:lstStyle/>
                    <a:p>
                      <a:pPr>
                        <a:lnSpc>
                          <a:spcPct val="107000"/>
                        </a:lnSpc>
                        <a:spcAft>
                          <a:spcPts val="0"/>
                        </a:spcAft>
                      </a:pPr>
                      <a:r>
                        <a:rPr lang="es-ES" sz="900">
                          <a:effectLst/>
                        </a:rPr>
                        <a:t>Administración del Ambiente Fisco</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38559" marR="38559" marT="0" marB="0" anchor="b"/>
                </a:tc>
              </a:tr>
              <a:tr h="375355">
                <a:tc>
                  <a:txBody>
                    <a:bodyPr/>
                    <a:lstStyle/>
                    <a:p>
                      <a:pPr>
                        <a:lnSpc>
                          <a:spcPct val="107000"/>
                        </a:lnSpc>
                        <a:spcAft>
                          <a:spcPts val="0"/>
                        </a:spcAft>
                      </a:pPr>
                      <a:r>
                        <a:rPr lang="es-ES" sz="900">
                          <a:effectLst/>
                        </a:rPr>
                        <a:t>P11-07</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38559" marR="38559" marT="0" marB="0" anchor="b"/>
                </a:tc>
                <a:tc>
                  <a:txBody>
                    <a:bodyPr/>
                    <a:lstStyle/>
                    <a:p>
                      <a:pPr>
                        <a:lnSpc>
                          <a:spcPct val="107000"/>
                        </a:lnSpc>
                        <a:spcAft>
                          <a:spcPts val="0"/>
                        </a:spcAft>
                      </a:pPr>
                      <a:r>
                        <a:rPr lang="es-ES" sz="900">
                          <a:effectLst/>
                        </a:rPr>
                        <a:t>Mantenimiento de Hardware </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38559" marR="38559" marT="0" marB="0" anchor="b"/>
                </a:tc>
                <a:tc>
                  <a:txBody>
                    <a:bodyPr/>
                    <a:lstStyle/>
                    <a:p>
                      <a:pPr>
                        <a:lnSpc>
                          <a:spcPct val="107000"/>
                        </a:lnSpc>
                        <a:spcAft>
                          <a:spcPts val="0"/>
                        </a:spcAft>
                      </a:pPr>
                      <a:r>
                        <a:rPr lang="es-ES" sz="900">
                          <a:effectLst/>
                        </a:rPr>
                        <a:t>DS12</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38559" marR="38559" marT="0" marB="0" anchor="b"/>
                </a:tc>
                <a:tc>
                  <a:txBody>
                    <a:bodyPr/>
                    <a:lstStyle/>
                    <a:p>
                      <a:pPr>
                        <a:lnSpc>
                          <a:spcPct val="107000"/>
                        </a:lnSpc>
                        <a:spcAft>
                          <a:spcPts val="0"/>
                        </a:spcAft>
                      </a:pPr>
                      <a:r>
                        <a:rPr lang="es-ES" sz="900">
                          <a:effectLst/>
                        </a:rPr>
                        <a:t>Administración del Ambiente Fisco</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38559" marR="38559" marT="0" marB="0" anchor="b"/>
                </a:tc>
              </a:tr>
              <a:tr h="375355">
                <a:tc>
                  <a:txBody>
                    <a:bodyPr/>
                    <a:lstStyle/>
                    <a:p>
                      <a:pPr>
                        <a:lnSpc>
                          <a:spcPct val="107000"/>
                        </a:lnSpc>
                        <a:spcAft>
                          <a:spcPts val="0"/>
                        </a:spcAft>
                      </a:pPr>
                      <a:r>
                        <a:rPr lang="es-ES" sz="900">
                          <a:effectLst/>
                        </a:rPr>
                        <a:t>P11-08</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38559" marR="38559" marT="0" marB="0" anchor="b"/>
                </a:tc>
                <a:tc>
                  <a:txBody>
                    <a:bodyPr/>
                    <a:lstStyle/>
                    <a:p>
                      <a:pPr>
                        <a:lnSpc>
                          <a:spcPct val="107000"/>
                        </a:lnSpc>
                        <a:spcAft>
                          <a:spcPts val="0"/>
                        </a:spcAft>
                      </a:pPr>
                      <a:r>
                        <a:rPr lang="es-ES" sz="900">
                          <a:effectLst/>
                        </a:rPr>
                        <a:t>Mantenimiento De Licencias</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38559" marR="38559" marT="0" marB="0" anchor="b"/>
                </a:tc>
                <a:tc>
                  <a:txBody>
                    <a:bodyPr/>
                    <a:lstStyle/>
                    <a:p>
                      <a:pPr>
                        <a:lnSpc>
                          <a:spcPct val="107000"/>
                        </a:lnSpc>
                        <a:spcAft>
                          <a:spcPts val="0"/>
                        </a:spcAft>
                      </a:pPr>
                      <a:r>
                        <a:rPr lang="es-ES" sz="900">
                          <a:effectLst/>
                        </a:rPr>
                        <a:t>DS12</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38559" marR="38559" marT="0" marB="0" anchor="b"/>
                </a:tc>
                <a:tc>
                  <a:txBody>
                    <a:bodyPr/>
                    <a:lstStyle/>
                    <a:p>
                      <a:pPr>
                        <a:lnSpc>
                          <a:spcPct val="107000"/>
                        </a:lnSpc>
                        <a:spcAft>
                          <a:spcPts val="0"/>
                        </a:spcAft>
                      </a:pPr>
                      <a:r>
                        <a:rPr lang="es-ES" sz="900">
                          <a:effectLst/>
                        </a:rPr>
                        <a:t>Administración del Ambiente Fisco</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38559" marR="38559" marT="0" marB="0" anchor="b"/>
                </a:tc>
              </a:tr>
              <a:tr h="375355">
                <a:tc>
                  <a:txBody>
                    <a:bodyPr/>
                    <a:lstStyle/>
                    <a:p>
                      <a:pPr>
                        <a:lnSpc>
                          <a:spcPct val="107000"/>
                        </a:lnSpc>
                        <a:spcAft>
                          <a:spcPts val="0"/>
                        </a:spcAft>
                      </a:pPr>
                      <a:r>
                        <a:rPr lang="es-ES" sz="900">
                          <a:effectLst/>
                        </a:rPr>
                        <a:t>P11-09</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38559" marR="38559" marT="0" marB="0" anchor="b"/>
                </a:tc>
                <a:tc>
                  <a:txBody>
                    <a:bodyPr/>
                    <a:lstStyle/>
                    <a:p>
                      <a:pPr>
                        <a:lnSpc>
                          <a:spcPct val="107000"/>
                        </a:lnSpc>
                        <a:spcAft>
                          <a:spcPts val="0"/>
                        </a:spcAft>
                      </a:pPr>
                      <a:r>
                        <a:rPr lang="es-ES" sz="900">
                          <a:effectLst/>
                        </a:rPr>
                        <a:t>Desarrollo y Mantenimiento de Aplicaciones</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38559" marR="38559" marT="0" marB="0" anchor="b"/>
                </a:tc>
                <a:tc>
                  <a:txBody>
                    <a:bodyPr/>
                    <a:lstStyle/>
                    <a:p>
                      <a:pPr>
                        <a:lnSpc>
                          <a:spcPct val="107000"/>
                        </a:lnSpc>
                        <a:spcAft>
                          <a:spcPts val="0"/>
                        </a:spcAft>
                      </a:pPr>
                      <a:r>
                        <a:rPr lang="es-ES" sz="900">
                          <a:effectLst/>
                        </a:rPr>
                        <a:t>AI6</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38559" marR="38559" marT="0" marB="0" anchor="b"/>
                </a:tc>
                <a:tc>
                  <a:txBody>
                    <a:bodyPr/>
                    <a:lstStyle/>
                    <a:p>
                      <a:pPr>
                        <a:lnSpc>
                          <a:spcPct val="107000"/>
                        </a:lnSpc>
                        <a:spcAft>
                          <a:spcPts val="0"/>
                        </a:spcAft>
                      </a:pPr>
                      <a:r>
                        <a:rPr lang="es-ES" sz="900">
                          <a:effectLst/>
                        </a:rPr>
                        <a:t>Administrar Cambio</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38559" marR="38559" marT="0" marB="0" anchor="b"/>
                </a:tc>
              </a:tr>
              <a:tr h="375355">
                <a:tc>
                  <a:txBody>
                    <a:bodyPr/>
                    <a:lstStyle/>
                    <a:p>
                      <a:pPr>
                        <a:lnSpc>
                          <a:spcPct val="107000"/>
                        </a:lnSpc>
                        <a:spcAft>
                          <a:spcPts val="0"/>
                        </a:spcAft>
                      </a:pPr>
                      <a:r>
                        <a:rPr lang="es-ES" sz="900">
                          <a:effectLst/>
                        </a:rPr>
                        <a:t>P11-10</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38559" marR="38559" marT="0" marB="0" anchor="b"/>
                </a:tc>
                <a:tc>
                  <a:txBody>
                    <a:bodyPr/>
                    <a:lstStyle/>
                    <a:p>
                      <a:pPr>
                        <a:lnSpc>
                          <a:spcPct val="107000"/>
                        </a:lnSpc>
                        <a:spcAft>
                          <a:spcPts val="0"/>
                        </a:spcAft>
                      </a:pPr>
                      <a:r>
                        <a:rPr lang="es-ES" sz="900">
                          <a:effectLst/>
                        </a:rPr>
                        <a:t>Administración de Servidores </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38559" marR="38559" marT="0" marB="0" anchor="b"/>
                </a:tc>
                <a:tc>
                  <a:txBody>
                    <a:bodyPr/>
                    <a:lstStyle/>
                    <a:p>
                      <a:pPr>
                        <a:lnSpc>
                          <a:spcPct val="107000"/>
                        </a:lnSpc>
                        <a:spcAft>
                          <a:spcPts val="0"/>
                        </a:spcAft>
                      </a:pPr>
                      <a:r>
                        <a:rPr lang="es-ES" sz="900">
                          <a:effectLst/>
                        </a:rPr>
                        <a:t>DS12</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38559" marR="38559" marT="0" marB="0" anchor="b"/>
                </a:tc>
                <a:tc>
                  <a:txBody>
                    <a:bodyPr/>
                    <a:lstStyle/>
                    <a:p>
                      <a:pPr>
                        <a:lnSpc>
                          <a:spcPct val="107000"/>
                        </a:lnSpc>
                        <a:spcAft>
                          <a:spcPts val="0"/>
                        </a:spcAft>
                      </a:pPr>
                      <a:r>
                        <a:rPr lang="es-ES" sz="900">
                          <a:effectLst/>
                        </a:rPr>
                        <a:t>Administración del Ambiente Fisco</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38559" marR="38559" marT="0" marB="0" anchor="b"/>
                </a:tc>
              </a:tr>
              <a:tr h="651936">
                <a:tc>
                  <a:txBody>
                    <a:bodyPr/>
                    <a:lstStyle/>
                    <a:p>
                      <a:pPr>
                        <a:lnSpc>
                          <a:spcPct val="107000"/>
                        </a:lnSpc>
                        <a:spcAft>
                          <a:spcPts val="0"/>
                        </a:spcAft>
                      </a:pPr>
                      <a:r>
                        <a:rPr lang="es-ES" sz="900">
                          <a:effectLst/>
                        </a:rPr>
                        <a:t>P11-11</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38559" marR="38559" marT="0" marB="0" anchor="b"/>
                </a:tc>
                <a:tc>
                  <a:txBody>
                    <a:bodyPr/>
                    <a:lstStyle/>
                    <a:p>
                      <a:pPr>
                        <a:lnSpc>
                          <a:spcPct val="107000"/>
                        </a:lnSpc>
                        <a:spcAft>
                          <a:spcPts val="0"/>
                        </a:spcAft>
                      </a:pPr>
                      <a:r>
                        <a:rPr lang="es-ES" sz="900">
                          <a:effectLst/>
                        </a:rPr>
                        <a:t>Administración de usuarios</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38559" marR="38559" marT="0" marB="0" anchor="b"/>
                </a:tc>
                <a:tc>
                  <a:txBody>
                    <a:bodyPr/>
                    <a:lstStyle/>
                    <a:p>
                      <a:pPr>
                        <a:lnSpc>
                          <a:spcPct val="107000"/>
                        </a:lnSpc>
                        <a:spcAft>
                          <a:spcPts val="0"/>
                        </a:spcAft>
                      </a:pPr>
                      <a:r>
                        <a:rPr lang="es-ES" sz="900">
                          <a:effectLst/>
                        </a:rPr>
                        <a:t>PO07</a:t>
                      </a:r>
                      <a:endParaRPr lang="es-ES" sz="1000">
                        <a:effectLst/>
                        <a:latin typeface="Calibri" panose="020F0502020204030204" pitchFamily="34" charset="0"/>
                        <a:ea typeface="Calibri" panose="020F0502020204030204" pitchFamily="34" charset="0"/>
                        <a:cs typeface="Times New Roman" panose="02020603050405020304" pitchFamily="18" charset="0"/>
                      </a:endParaRPr>
                    </a:p>
                  </a:txBody>
                  <a:tcPr marL="38559" marR="38559" marT="0" marB="0" anchor="ctr"/>
                </a:tc>
                <a:tc>
                  <a:txBody>
                    <a:bodyPr/>
                    <a:lstStyle/>
                    <a:p>
                      <a:pPr>
                        <a:lnSpc>
                          <a:spcPct val="107000"/>
                        </a:lnSpc>
                        <a:spcAft>
                          <a:spcPts val="0"/>
                        </a:spcAft>
                      </a:pPr>
                      <a:r>
                        <a:rPr lang="es-ES" sz="900" dirty="0">
                          <a:effectLst/>
                        </a:rPr>
                        <a:t>Administrar los Recursos Humanos de TI</a:t>
                      </a:r>
                      <a:endParaRPr lang="es-E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8559" marR="38559" marT="0" marB="0" anchor="ctr"/>
                </a:tc>
              </a:tr>
            </a:tbl>
          </a:graphicData>
        </a:graphic>
      </p:graphicFrame>
    </p:spTree>
    <p:extLst>
      <p:ext uri="{BB962C8B-B14F-4D97-AF65-F5344CB8AC3E}">
        <p14:creationId xmlns:p14="http://schemas.microsoft.com/office/powerpoint/2010/main" val="27897133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COBIT 4</a:t>
            </a:r>
            <a:endParaRPr lang="es-ES" dirty="0"/>
          </a:p>
        </p:txBody>
      </p:sp>
      <p:sp>
        <p:nvSpPr>
          <p:cNvPr id="3" name="Marcador de contenido 2"/>
          <p:cNvSpPr>
            <a:spLocks noGrp="1"/>
          </p:cNvSpPr>
          <p:nvPr>
            <p:ph idx="1"/>
          </p:nvPr>
        </p:nvSpPr>
        <p:spPr/>
        <p:txBody>
          <a:bodyPr/>
          <a:lstStyle/>
          <a:p>
            <a:endParaRPr lang="es-ES"/>
          </a:p>
        </p:txBody>
      </p:sp>
      <p:graphicFrame>
        <p:nvGraphicFramePr>
          <p:cNvPr id="4" name="Gráfico 3"/>
          <p:cNvGraphicFramePr/>
          <p:nvPr>
            <p:extLst>
              <p:ext uri="{D42A27DB-BD31-4B8C-83A1-F6EECF244321}">
                <p14:modId xmlns:p14="http://schemas.microsoft.com/office/powerpoint/2010/main" val="3903402397"/>
              </p:ext>
            </p:extLst>
          </p:nvPr>
        </p:nvGraphicFramePr>
        <p:xfrm>
          <a:off x="2590800" y="762000"/>
          <a:ext cx="6172200" cy="52227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368083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Justificación e Importancia</a:t>
            </a:r>
            <a:endParaRPr lang="es-EC" dirty="0"/>
          </a:p>
        </p:txBody>
      </p:sp>
      <p:sp>
        <p:nvSpPr>
          <p:cNvPr id="3" name="2 Marcador de contenido"/>
          <p:cNvSpPr>
            <a:spLocks noGrp="1"/>
          </p:cNvSpPr>
          <p:nvPr>
            <p:ph idx="1"/>
          </p:nvPr>
        </p:nvSpPr>
        <p:spPr/>
        <p:txBody>
          <a:bodyPr>
            <a:normAutofit/>
          </a:bodyPr>
          <a:lstStyle/>
          <a:p>
            <a:pPr lvl="0" algn="just"/>
            <a:r>
              <a:rPr lang="es-ES" dirty="0" smtClean="0">
                <a:solidFill>
                  <a:schemeClr val="tx1"/>
                </a:solidFill>
              </a:rPr>
              <a:t>Las empresas de mayor reputación a nivel mundial implementaron análisis de riesgos tecnológicos en sus organizaciones.</a:t>
            </a:r>
            <a:endParaRPr lang="es-ES" dirty="0">
              <a:solidFill>
                <a:schemeClr val="tx1"/>
              </a:solidFill>
            </a:endParaRPr>
          </a:p>
          <a:p>
            <a:pPr lvl="0" algn="just"/>
            <a:r>
              <a:rPr lang="es-ES" dirty="0" smtClean="0">
                <a:solidFill>
                  <a:schemeClr val="tx1"/>
                </a:solidFill>
              </a:rPr>
              <a:t>El análisis de riesgo es una de las nuevas metodologías para el desarrollo de todo tipo de auditorías, incluida la informática</a:t>
            </a:r>
            <a:endParaRPr lang="es-ES" dirty="0">
              <a:solidFill>
                <a:schemeClr val="tx1"/>
              </a:solidFill>
            </a:endParaRPr>
          </a:p>
          <a:p>
            <a:pPr lvl="0" algn="just"/>
            <a:r>
              <a:rPr lang="es-ES" dirty="0" smtClean="0">
                <a:solidFill>
                  <a:schemeClr val="tx1"/>
                </a:solidFill>
              </a:rPr>
              <a:t>La Auditoria Informática </a:t>
            </a:r>
            <a:r>
              <a:rPr lang="es-ES" dirty="0">
                <a:solidFill>
                  <a:schemeClr val="tx1"/>
                </a:solidFill>
              </a:rPr>
              <a:t>sugiere establecer marcos de referencia y guías de las mejores prácticas para el desarrollo e implementación de sus </a:t>
            </a:r>
            <a:r>
              <a:rPr lang="es-ES" dirty="0" smtClean="0">
                <a:solidFill>
                  <a:schemeClr val="tx1"/>
                </a:solidFill>
              </a:rPr>
              <a:t>planes, </a:t>
            </a:r>
            <a:r>
              <a:rPr lang="es-ES" dirty="0">
                <a:solidFill>
                  <a:schemeClr val="tx1"/>
                </a:solidFill>
              </a:rPr>
              <a:t>dando origen a muchas metodólogas entre las más importantes COSO ERM</a:t>
            </a:r>
            <a:endParaRPr lang="es-EC" dirty="0">
              <a:solidFill>
                <a:schemeClr val="tx1"/>
              </a:solidFill>
            </a:endParaRPr>
          </a:p>
        </p:txBody>
      </p:sp>
    </p:spTree>
    <p:extLst>
      <p:ext uri="{BB962C8B-B14F-4D97-AF65-F5344CB8AC3E}">
        <p14:creationId xmlns:p14="http://schemas.microsoft.com/office/powerpoint/2010/main" val="4281400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400" dirty="0" smtClean="0"/>
              <a:t>Observaciones</a:t>
            </a:r>
            <a:endParaRPr lang="es-ES" sz="2400" dirty="0"/>
          </a:p>
        </p:txBody>
      </p:sp>
      <p:sp>
        <p:nvSpPr>
          <p:cNvPr id="3" name="Marcador de contenido 2"/>
          <p:cNvSpPr>
            <a:spLocks noGrp="1"/>
          </p:cNvSpPr>
          <p:nvPr>
            <p:ph idx="1"/>
          </p:nvPr>
        </p:nvSpPr>
        <p:spPr/>
        <p:txBody>
          <a:bodyPr>
            <a:normAutofit lnSpcReduction="10000"/>
          </a:bodyPr>
          <a:lstStyle/>
          <a:p>
            <a:r>
              <a:rPr lang="es-ES" b="1" dirty="0" smtClean="0">
                <a:solidFill>
                  <a:schemeClr val="tx1"/>
                </a:solidFill>
              </a:rPr>
              <a:t>Observación 1</a:t>
            </a:r>
          </a:p>
          <a:p>
            <a:r>
              <a:rPr lang="es-ES" dirty="0">
                <a:solidFill>
                  <a:schemeClr val="tx1"/>
                </a:solidFill>
              </a:rPr>
              <a:t>No existen políticas para manejar los riesgos a presentarse, por parte de la gerencia no se han emitido documentos formales que indiquen como </a:t>
            </a:r>
            <a:r>
              <a:rPr lang="es-ES" dirty="0" smtClean="0">
                <a:solidFill>
                  <a:schemeClr val="tx1"/>
                </a:solidFill>
              </a:rPr>
              <a:t>proceder </a:t>
            </a:r>
            <a:endParaRPr lang="es-ES" dirty="0">
              <a:solidFill>
                <a:schemeClr val="tx1"/>
              </a:solidFill>
            </a:endParaRPr>
          </a:p>
          <a:p>
            <a:r>
              <a:rPr lang="es-ES" b="1" dirty="0">
                <a:solidFill>
                  <a:schemeClr val="tx1"/>
                </a:solidFill>
              </a:rPr>
              <a:t>Efecto</a:t>
            </a:r>
            <a:endParaRPr lang="es-ES" dirty="0">
              <a:solidFill>
                <a:schemeClr val="tx1"/>
              </a:solidFill>
            </a:endParaRPr>
          </a:p>
          <a:p>
            <a:r>
              <a:rPr lang="es-ES" dirty="0">
                <a:solidFill>
                  <a:schemeClr val="tx1"/>
                </a:solidFill>
              </a:rPr>
              <a:t>El personal de Tecniseguros no sabe cómo responder ante los riesgos, no existen planes de entrenamiento, o campañas de socialización de la respuesta a los riesgos.</a:t>
            </a:r>
          </a:p>
          <a:p>
            <a:r>
              <a:rPr lang="es-ES" i="1" dirty="0">
                <a:solidFill>
                  <a:schemeClr val="tx1"/>
                </a:solidFill>
              </a:rPr>
              <a:t>Probabilidad = 3</a:t>
            </a:r>
            <a:endParaRPr lang="es-ES" dirty="0">
              <a:solidFill>
                <a:schemeClr val="tx1"/>
              </a:solidFill>
            </a:endParaRPr>
          </a:p>
          <a:p>
            <a:r>
              <a:rPr lang="es-ES" i="1" dirty="0">
                <a:solidFill>
                  <a:schemeClr val="tx1"/>
                </a:solidFill>
              </a:rPr>
              <a:t>Impacto = 5</a:t>
            </a:r>
            <a:endParaRPr lang="es-ES" dirty="0">
              <a:solidFill>
                <a:schemeClr val="tx1"/>
              </a:solidFill>
            </a:endParaRPr>
          </a:p>
          <a:p>
            <a:r>
              <a:rPr lang="es-ES" b="1" dirty="0">
                <a:solidFill>
                  <a:schemeClr val="tx1"/>
                </a:solidFill>
              </a:rPr>
              <a:t>Recomendaciones</a:t>
            </a:r>
            <a:endParaRPr lang="es-ES" dirty="0">
              <a:solidFill>
                <a:schemeClr val="tx1"/>
              </a:solidFill>
            </a:endParaRPr>
          </a:p>
          <a:p>
            <a:r>
              <a:rPr lang="es-ES" dirty="0">
                <a:solidFill>
                  <a:schemeClr val="tx1"/>
                </a:solidFill>
              </a:rPr>
              <a:t>Realizar campañas de educación para que los colaboradores de la empresa sepan cómo responder a los riesgos</a:t>
            </a:r>
            <a:r>
              <a:rPr lang="es-ES" dirty="0" smtClean="0">
                <a:solidFill>
                  <a:schemeClr val="tx1"/>
                </a:solidFill>
              </a:rPr>
              <a:t>.</a:t>
            </a:r>
            <a:endParaRPr lang="es-ES" dirty="0">
              <a:solidFill>
                <a:schemeClr val="tx1"/>
              </a:solidFill>
            </a:endParaRPr>
          </a:p>
        </p:txBody>
      </p:sp>
    </p:spTree>
    <p:extLst>
      <p:ext uri="{BB962C8B-B14F-4D97-AF65-F5344CB8AC3E}">
        <p14:creationId xmlns:p14="http://schemas.microsoft.com/office/powerpoint/2010/main" val="2408516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400" dirty="0" smtClean="0"/>
              <a:t>Observaciones</a:t>
            </a:r>
            <a:endParaRPr lang="es-ES" sz="2400" dirty="0"/>
          </a:p>
        </p:txBody>
      </p:sp>
      <p:sp>
        <p:nvSpPr>
          <p:cNvPr id="3" name="Marcador de contenido 2"/>
          <p:cNvSpPr>
            <a:spLocks noGrp="1"/>
          </p:cNvSpPr>
          <p:nvPr>
            <p:ph idx="1"/>
          </p:nvPr>
        </p:nvSpPr>
        <p:spPr/>
        <p:txBody>
          <a:bodyPr>
            <a:noAutofit/>
          </a:bodyPr>
          <a:lstStyle/>
          <a:p>
            <a:r>
              <a:rPr lang="es-ES" b="1" dirty="0">
                <a:solidFill>
                  <a:schemeClr val="tx1"/>
                </a:solidFill>
              </a:rPr>
              <a:t>Observación </a:t>
            </a:r>
            <a:r>
              <a:rPr lang="es-ES" b="1" dirty="0" smtClean="0">
                <a:solidFill>
                  <a:schemeClr val="tx1"/>
                </a:solidFill>
              </a:rPr>
              <a:t>2</a:t>
            </a:r>
            <a:endParaRPr lang="es-ES" dirty="0">
              <a:solidFill>
                <a:schemeClr val="tx1"/>
              </a:solidFill>
            </a:endParaRPr>
          </a:p>
          <a:p>
            <a:r>
              <a:rPr lang="es-ES" dirty="0">
                <a:solidFill>
                  <a:schemeClr val="tx1"/>
                </a:solidFill>
              </a:rPr>
              <a:t>Tecniseguros no cuenta con una política de manejo de riegos para el área de </a:t>
            </a:r>
            <a:r>
              <a:rPr lang="es-ES" dirty="0" smtClean="0">
                <a:solidFill>
                  <a:schemeClr val="tx1"/>
                </a:solidFill>
              </a:rPr>
              <a:t>TI. </a:t>
            </a:r>
          </a:p>
          <a:p>
            <a:r>
              <a:rPr lang="es-ES" b="1" dirty="0" smtClean="0">
                <a:solidFill>
                  <a:schemeClr val="tx1"/>
                </a:solidFill>
              </a:rPr>
              <a:t>Efecto</a:t>
            </a:r>
            <a:endParaRPr lang="es-ES" dirty="0">
              <a:solidFill>
                <a:schemeClr val="tx1"/>
              </a:solidFill>
            </a:endParaRPr>
          </a:p>
          <a:p>
            <a:r>
              <a:rPr lang="es-ES" dirty="0">
                <a:solidFill>
                  <a:schemeClr val="tx1"/>
                </a:solidFill>
              </a:rPr>
              <a:t>El área de TI no trabaja en función a los riesgos, mismos que no son formalmente conocidos dentro del área. Los objetivos del área están orientados a los requerimientos de la cotidianidad y no responden a un plan.</a:t>
            </a:r>
          </a:p>
          <a:p>
            <a:r>
              <a:rPr lang="es-ES" i="1" dirty="0" smtClean="0">
                <a:solidFill>
                  <a:schemeClr val="tx1"/>
                </a:solidFill>
              </a:rPr>
              <a:t>Probabilidad </a:t>
            </a:r>
            <a:r>
              <a:rPr lang="es-ES" i="1" dirty="0">
                <a:solidFill>
                  <a:schemeClr val="tx1"/>
                </a:solidFill>
              </a:rPr>
              <a:t>= 3</a:t>
            </a:r>
            <a:endParaRPr lang="es-ES" dirty="0">
              <a:solidFill>
                <a:schemeClr val="tx1"/>
              </a:solidFill>
            </a:endParaRPr>
          </a:p>
          <a:p>
            <a:r>
              <a:rPr lang="es-ES" i="1" dirty="0">
                <a:solidFill>
                  <a:schemeClr val="tx1"/>
                </a:solidFill>
              </a:rPr>
              <a:t>Impacto = </a:t>
            </a:r>
            <a:r>
              <a:rPr lang="es-ES" i="1" dirty="0" smtClean="0">
                <a:solidFill>
                  <a:schemeClr val="tx1"/>
                </a:solidFill>
              </a:rPr>
              <a:t>4</a:t>
            </a:r>
            <a:endParaRPr lang="es-ES" dirty="0">
              <a:solidFill>
                <a:schemeClr val="tx1"/>
              </a:solidFill>
            </a:endParaRPr>
          </a:p>
          <a:p>
            <a:r>
              <a:rPr lang="es-ES" b="1" dirty="0">
                <a:solidFill>
                  <a:schemeClr val="tx1"/>
                </a:solidFill>
              </a:rPr>
              <a:t>Recomendaciones</a:t>
            </a:r>
            <a:endParaRPr lang="es-ES" dirty="0">
              <a:solidFill>
                <a:schemeClr val="tx1"/>
              </a:solidFill>
            </a:endParaRPr>
          </a:p>
          <a:p>
            <a:r>
              <a:rPr lang="es-ES" dirty="0">
                <a:solidFill>
                  <a:schemeClr val="tx1"/>
                </a:solidFill>
              </a:rPr>
              <a:t>Revisar la estructura del área de </a:t>
            </a:r>
            <a:r>
              <a:rPr lang="es-ES" dirty="0" smtClean="0">
                <a:solidFill>
                  <a:schemeClr val="tx1"/>
                </a:solidFill>
              </a:rPr>
              <a:t>TI </a:t>
            </a:r>
            <a:r>
              <a:rPr lang="es-ES" dirty="0">
                <a:solidFill>
                  <a:schemeClr val="tx1"/>
                </a:solidFill>
              </a:rPr>
              <a:t>y</a:t>
            </a:r>
            <a:r>
              <a:rPr lang="es-ES" dirty="0" smtClean="0">
                <a:solidFill>
                  <a:schemeClr val="tx1"/>
                </a:solidFill>
              </a:rPr>
              <a:t> fortalecer </a:t>
            </a:r>
            <a:r>
              <a:rPr lang="es-ES" dirty="0">
                <a:solidFill>
                  <a:schemeClr val="tx1"/>
                </a:solidFill>
              </a:rPr>
              <a:t>la política de comunicación  de la cultura de riesgo, realizar ejercicios, evaluaciones y motivar el </a:t>
            </a:r>
            <a:r>
              <a:rPr lang="es-ES" dirty="0" smtClean="0">
                <a:solidFill>
                  <a:schemeClr val="tx1"/>
                </a:solidFill>
              </a:rPr>
              <a:t>aprendizaje.</a:t>
            </a:r>
            <a:endParaRPr lang="es-ES" dirty="0">
              <a:solidFill>
                <a:schemeClr val="tx1"/>
              </a:solidFill>
            </a:endParaRPr>
          </a:p>
        </p:txBody>
      </p:sp>
    </p:spTree>
    <p:extLst>
      <p:ext uri="{BB962C8B-B14F-4D97-AF65-F5344CB8AC3E}">
        <p14:creationId xmlns:p14="http://schemas.microsoft.com/office/powerpoint/2010/main" val="1331732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400" dirty="0" smtClean="0"/>
              <a:t>Observaciones</a:t>
            </a:r>
            <a:endParaRPr lang="es-ES" sz="2400" dirty="0"/>
          </a:p>
        </p:txBody>
      </p:sp>
      <p:sp>
        <p:nvSpPr>
          <p:cNvPr id="3" name="Marcador de contenido 2"/>
          <p:cNvSpPr>
            <a:spLocks noGrp="1"/>
          </p:cNvSpPr>
          <p:nvPr>
            <p:ph idx="1"/>
          </p:nvPr>
        </p:nvSpPr>
        <p:spPr/>
        <p:txBody>
          <a:bodyPr>
            <a:noAutofit/>
          </a:bodyPr>
          <a:lstStyle/>
          <a:p>
            <a:pPr marL="0" indent="0">
              <a:buNone/>
            </a:pPr>
            <a:endParaRPr lang="es-ES" b="1" dirty="0" smtClean="0">
              <a:solidFill>
                <a:schemeClr val="tx1"/>
              </a:solidFill>
            </a:endParaRPr>
          </a:p>
          <a:p>
            <a:r>
              <a:rPr lang="es-ES" b="1" dirty="0" smtClean="0">
                <a:solidFill>
                  <a:schemeClr val="tx1"/>
                </a:solidFill>
              </a:rPr>
              <a:t>Observación 3</a:t>
            </a:r>
          </a:p>
          <a:p>
            <a:r>
              <a:rPr lang="es-ES" dirty="0" smtClean="0">
                <a:solidFill>
                  <a:schemeClr val="tx1"/>
                </a:solidFill>
              </a:rPr>
              <a:t>Los procesos </a:t>
            </a:r>
            <a:r>
              <a:rPr lang="es-ES" dirty="0">
                <a:solidFill>
                  <a:schemeClr val="tx1"/>
                </a:solidFill>
              </a:rPr>
              <a:t>de reclutamiento, creación de cuentas, roles y privilegios de personal, </a:t>
            </a:r>
            <a:r>
              <a:rPr lang="es-ES" dirty="0" smtClean="0">
                <a:solidFill>
                  <a:schemeClr val="tx1"/>
                </a:solidFill>
              </a:rPr>
              <a:t>no cuentan con un proceso automático.</a:t>
            </a:r>
          </a:p>
          <a:p>
            <a:r>
              <a:rPr lang="es-ES" b="1" dirty="0">
                <a:solidFill>
                  <a:schemeClr val="tx1"/>
                </a:solidFill>
              </a:rPr>
              <a:t>Efecto</a:t>
            </a:r>
            <a:endParaRPr lang="es-ES" dirty="0">
              <a:solidFill>
                <a:schemeClr val="tx1"/>
              </a:solidFill>
            </a:endParaRPr>
          </a:p>
          <a:p>
            <a:r>
              <a:rPr lang="es-ES" dirty="0">
                <a:solidFill>
                  <a:schemeClr val="tx1"/>
                </a:solidFill>
              </a:rPr>
              <a:t>Las tareas de aprovisionamiento son ejecutadas de manera manual y por el administrador de los sistemas. </a:t>
            </a:r>
            <a:endParaRPr lang="es-ES" dirty="0" smtClean="0">
              <a:solidFill>
                <a:schemeClr val="tx1"/>
              </a:solidFill>
            </a:endParaRPr>
          </a:p>
          <a:p>
            <a:r>
              <a:rPr lang="es-ES" i="1" dirty="0" smtClean="0">
                <a:solidFill>
                  <a:schemeClr val="tx1"/>
                </a:solidFill>
              </a:rPr>
              <a:t>Probabilidad </a:t>
            </a:r>
            <a:r>
              <a:rPr lang="es-ES" i="1" dirty="0">
                <a:solidFill>
                  <a:schemeClr val="tx1"/>
                </a:solidFill>
              </a:rPr>
              <a:t>= 3</a:t>
            </a:r>
            <a:endParaRPr lang="es-ES" dirty="0">
              <a:solidFill>
                <a:schemeClr val="tx1"/>
              </a:solidFill>
            </a:endParaRPr>
          </a:p>
          <a:p>
            <a:r>
              <a:rPr lang="es-ES" i="1" dirty="0">
                <a:solidFill>
                  <a:schemeClr val="tx1"/>
                </a:solidFill>
              </a:rPr>
              <a:t>Impacto = 3</a:t>
            </a:r>
            <a:endParaRPr lang="es-ES" dirty="0">
              <a:solidFill>
                <a:schemeClr val="tx1"/>
              </a:solidFill>
            </a:endParaRPr>
          </a:p>
          <a:p>
            <a:r>
              <a:rPr lang="es-ES" b="1" dirty="0">
                <a:solidFill>
                  <a:schemeClr val="tx1"/>
                </a:solidFill>
              </a:rPr>
              <a:t>Recomendaciones</a:t>
            </a:r>
            <a:endParaRPr lang="es-ES" dirty="0">
              <a:solidFill>
                <a:schemeClr val="tx1"/>
              </a:solidFill>
            </a:endParaRPr>
          </a:p>
          <a:p>
            <a:r>
              <a:rPr lang="es-ES" dirty="0">
                <a:solidFill>
                  <a:schemeClr val="tx1"/>
                </a:solidFill>
              </a:rPr>
              <a:t>Revisar los perfiles de los usuarios en cada uno de los recursos, buscar inconsistencia en los perfiles, cuentas con privilegios elevados, cuentas huérfanas, etc.</a:t>
            </a:r>
          </a:p>
          <a:p>
            <a:endParaRPr lang="es-ES" dirty="0"/>
          </a:p>
          <a:p>
            <a:endParaRPr lang="es-ES" dirty="0"/>
          </a:p>
        </p:txBody>
      </p:sp>
    </p:spTree>
    <p:extLst>
      <p:ext uri="{BB962C8B-B14F-4D97-AF65-F5344CB8AC3E}">
        <p14:creationId xmlns:p14="http://schemas.microsoft.com/office/powerpoint/2010/main" val="367172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400" dirty="0" smtClean="0"/>
              <a:t>Observaciones</a:t>
            </a:r>
            <a:endParaRPr lang="es-ES" sz="2400" dirty="0"/>
          </a:p>
        </p:txBody>
      </p:sp>
      <p:sp>
        <p:nvSpPr>
          <p:cNvPr id="3" name="Marcador de contenido 2"/>
          <p:cNvSpPr>
            <a:spLocks noGrp="1"/>
          </p:cNvSpPr>
          <p:nvPr>
            <p:ph idx="1"/>
          </p:nvPr>
        </p:nvSpPr>
        <p:spPr/>
        <p:txBody>
          <a:bodyPr>
            <a:noAutofit/>
          </a:bodyPr>
          <a:lstStyle/>
          <a:p>
            <a:pPr marL="0" indent="0">
              <a:buNone/>
            </a:pPr>
            <a:endParaRPr lang="es-ES" b="1" dirty="0" smtClean="0">
              <a:solidFill>
                <a:schemeClr val="tx1"/>
              </a:solidFill>
            </a:endParaRPr>
          </a:p>
          <a:p>
            <a:r>
              <a:rPr lang="es-ES" b="1" dirty="0" smtClean="0">
                <a:solidFill>
                  <a:schemeClr val="tx1"/>
                </a:solidFill>
              </a:rPr>
              <a:t>Observación 4</a:t>
            </a:r>
          </a:p>
          <a:p>
            <a:r>
              <a:rPr lang="es-ES" dirty="0">
                <a:solidFill>
                  <a:schemeClr val="tx1"/>
                </a:solidFill>
              </a:rPr>
              <a:t>El control para el Mantenimiento y desarrollo de software es </a:t>
            </a:r>
            <a:r>
              <a:rPr lang="es-ES" dirty="0" smtClean="0">
                <a:solidFill>
                  <a:schemeClr val="tx1"/>
                </a:solidFill>
              </a:rPr>
              <a:t>insuficiente</a:t>
            </a:r>
          </a:p>
          <a:p>
            <a:r>
              <a:rPr lang="es-ES" b="1" dirty="0">
                <a:solidFill>
                  <a:schemeClr val="tx1"/>
                </a:solidFill>
              </a:rPr>
              <a:t>Efecto</a:t>
            </a:r>
            <a:endParaRPr lang="es-ES" dirty="0">
              <a:solidFill>
                <a:schemeClr val="tx1"/>
              </a:solidFill>
            </a:endParaRPr>
          </a:p>
          <a:p>
            <a:r>
              <a:rPr lang="es-ES" dirty="0">
                <a:solidFill>
                  <a:schemeClr val="tx1"/>
                </a:solidFill>
              </a:rPr>
              <a:t>El proceso de desarrollo y Mantenimiento de aplicaciones no es coherente en toda la ejecución, existen fallas en los entregables, no se realizan las pruebas necesarias antes de liberar una aplicación</a:t>
            </a:r>
          </a:p>
          <a:p>
            <a:r>
              <a:rPr lang="es-ES" i="1" dirty="0">
                <a:solidFill>
                  <a:schemeClr val="tx1"/>
                </a:solidFill>
              </a:rPr>
              <a:t>Probabilidad = 3</a:t>
            </a:r>
            <a:endParaRPr lang="es-ES" dirty="0">
              <a:solidFill>
                <a:schemeClr val="tx1"/>
              </a:solidFill>
            </a:endParaRPr>
          </a:p>
          <a:p>
            <a:r>
              <a:rPr lang="es-ES" i="1" dirty="0">
                <a:solidFill>
                  <a:schemeClr val="tx1"/>
                </a:solidFill>
              </a:rPr>
              <a:t>Impacto = 5</a:t>
            </a:r>
            <a:endParaRPr lang="es-ES" dirty="0">
              <a:solidFill>
                <a:schemeClr val="tx1"/>
              </a:solidFill>
            </a:endParaRPr>
          </a:p>
          <a:p>
            <a:r>
              <a:rPr lang="es-ES" b="1" dirty="0">
                <a:solidFill>
                  <a:schemeClr val="tx1"/>
                </a:solidFill>
              </a:rPr>
              <a:t>Recomendaciones</a:t>
            </a:r>
            <a:endParaRPr lang="es-ES" dirty="0">
              <a:solidFill>
                <a:schemeClr val="tx1"/>
              </a:solidFill>
            </a:endParaRPr>
          </a:p>
          <a:p>
            <a:r>
              <a:rPr lang="es-ES" dirty="0">
                <a:solidFill>
                  <a:schemeClr val="tx1"/>
                </a:solidFill>
              </a:rPr>
              <a:t>Crear los ambientes de pruebas y control de calidad, estos ambientes serán usados para evaluar las aplicaciones antes de su pase a </a:t>
            </a:r>
            <a:r>
              <a:rPr lang="es-ES" dirty="0" smtClean="0">
                <a:solidFill>
                  <a:schemeClr val="tx1"/>
                </a:solidFill>
              </a:rPr>
              <a:t>producción.</a:t>
            </a:r>
            <a:endParaRPr lang="es-ES" dirty="0">
              <a:solidFill>
                <a:schemeClr val="tx1"/>
              </a:solidFill>
            </a:endParaRPr>
          </a:p>
        </p:txBody>
      </p:sp>
    </p:spTree>
    <p:extLst>
      <p:ext uri="{BB962C8B-B14F-4D97-AF65-F5344CB8AC3E}">
        <p14:creationId xmlns:p14="http://schemas.microsoft.com/office/powerpoint/2010/main" val="731274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400" dirty="0" smtClean="0"/>
              <a:t>Observaciones</a:t>
            </a:r>
            <a:endParaRPr lang="es-ES" sz="2400" dirty="0"/>
          </a:p>
        </p:txBody>
      </p:sp>
      <p:sp>
        <p:nvSpPr>
          <p:cNvPr id="3" name="Marcador de contenido 2"/>
          <p:cNvSpPr>
            <a:spLocks noGrp="1"/>
          </p:cNvSpPr>
          <p:nvPr>
            <p:ph idx="1"/>
          </p:nvPr>
        </p:nvSpPr>
        <p:spPr/>
        <p:txBody>
          <a:bodyPr>
            <a:noAutofit/>
          </a:bodyPr>
          <a:lstStyle/>
          <a:p>
            <a:pPr marL="0" indent="0">
              <a:buNone/>
            </a:pPr>
            <a:endParaRPr lang="es-ES" b="1" dirty="0" smtClean="0">
              <a:solidFill>
                <a:schemeClr val="tx1"/>
              </a:solidFill>
            </a:endParaRPr>
          </a:p>
          <a:p>
            <a:r>
              <a:rPr lang="es-ES" b="1" dirty="0" smtClean="0">
                <a:solidFill>
                  <a:schemeClr val="tx1"/>
                </a:solidFill>
              </a:rPr>
              <a:t>Observación 5</a:t>
            </a:r>
          </a:p>
          <a:p>
            <a:r>
              <a:rPr lang="es-ES" dirty="0">
                <a:solidFill>
                  <a:schemeClr val="tx1"/>
                </a:solidFill>
              </a:rPr>
              <a:t>No se identifican equipos de red perimetral orientados a la función de IPS, es decir, no existen equipos de prevención de </a:t>
            </a:r>
            <a:r>
              <a:rPr lang="es-ES" dirty="0" smtClean="0">
                <a:solidFill>
                  <a:schemeClr val="tx1"/>
                </a:solidFill>
              </a:rPr>
              <a:t>intrusiones</a:t>
            </a:r>
          </a:p>
          <a:p>
            <a:r>
              <a:rPr lang="es-ES" b="1" dirty="0">
                <a:solidFill>
                  <a:schemeClr val="tx1"/>
                </a:solidFill>
              </a:rPr>
              <a:t>Efecto</a:t>
            </a:r>
            <a:endParaRPr lang="es-ES" dirty="0">
              <a:solidFill>
                <a:schemeClr val="tx1"/>
              </a:solidFill>
            </a:endParaRPr>
          </a:p>
          <a:p>
            <a:r>
              <a:rPr lang="es-ES" dirty="0">
                <a:solidFill>
                  <a:schemeClr val="tx1"/>
                </a:solidFill>
              </a:rPr>
              <a:t>Múltiples ataques conocidos pueden llevarse a cabo de manera exitosa, tales como SQL Inyección, DOS, Cross </a:t>
            </a:r>
            <a:r>
              <a:rPr lang="es-ES" dirty="0" err="1">
                <a:solidFill>
                  <a:schemeClr val="tx1"/>
                </a:solidFill>
              </a:rPr>
              <a:t>site</a:t>
            </a:r>
            <a:r>
              <a:rPr lang="es-ES" dirty="0">
                <a:solidFill>
                  <a:schemeClr val="tx1"/>
                </a:solidFill>
              </a:rPr>
              <a:t> scripting, entre otros</a:t>
            </a:r>
            <a:r>
              <a:rPr lang="es-ES" dirty="0" smtClean="0">
                <a:solidFill>
                  <a:schemeClr val="tx1"/>
                </a:solidFill>
              </a:rPr>
              <a:t>.</a:t>
            </a:r>
          </a:p>
          <a:p>
            <a:r>
              <a:rPr lang="es-ES" i="1" dirty="0">
                <a:solidFill>
                  <a:schemeClr val="tx1"/>
                </a:solidFill>
              </a:rPr>
              <a:t>Probabilidad = 4</a:t>
            </a:r>
            <a:endParaRPr lang="es-ES" dirty="0">
              <a:solidFill>
                <a:schemeClr val="tx1"/>
              </a:solidFill>
            </a:endParaRPr>
          </a:p>
          <a:p>
            <a:r>
              <a:rPr lang="es-ES" i="1" dirty="0">
                <a:solidFill>
                  <a:schemeClr val="tx1"/>
                </a:solidFill>
              </a:rPr>
              <a:t>Impacto = 5</a:t>
            </a:r>
            <a:endParaRPr lang="es-ES" dirty="0">
              <a:solidFill>
                <a:schemeClr val="tx1"/>
              </a:solidFill>
            </a:endParaRPr>
          </a:p>
          <a:p>
            <a:r>
              <a:rPr lang="es-ES" b="1" dirty="0">
                <a:solidFill>
                  <a:schemeClr val="tx1"/>
                </a:solidFill>
              </a:rPr>
              <a:t>Recomendaciones</a:t>
            </a:r>
            <a:endParaRPr lang="es-ES" dirty="0">
              <a:solidFill>
                <a:schemeClr val="tx1"/>
              </a:solidFill>
            </a:endParaRPr>
          </a:p>
          <a:p>
            <a:r>
              <a:rPr lang="es-ES" dirty="0">
                <a:solidFill>
                  <a:schemeClr val="tx1"/>
                </a:solidFill>
              </a:rPr>
              <a:t>Implementar equipos de seguridad perimetral e internos que prevengan este tipo de ataques</a:t>
            </a:r>
          </a:p>
          <a:p>
            <a:endParaRPr lang="es-ES" dirty="0"/>
          </a:p>
        </p:txBody>
      </p:sp>
    </p:spTree>
    <p:extLst>
      <p:ext uri="{BB962C8B-B14F-4D97-AF65-F5344CB8AC3E}">
        <p14:creationId xmlns:p14="http://schemas.microsoft.com/office/powerpoint/2010/main" val="970203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400" dirty="0" smtClean="0"/>
              <a:t>Observaciones</a:t>
            </a:r>
            <a:endParaRPr lang="es-ES" sz="2400" dirty="0"/>
          </a:p>
        </p:txBody>
      </p:sp>
      <p:sp>
        <p:nvSpPr>
          <p:cNvPr id="3" name="Marcador de contenido 2"/>
          <p:cNvSpPr>
            <a:spLocks noGrp="1"/>
          </p:cNvSpPr>
          <p:nvPr>
            <p:ph idx="1"/>
          </p:nvPr>
        </p:nvSpPr>
        <p:spPr/>
        <p:txBody>
          <a:bodyPr>
            <a:noAutofit/>
          </a:bodyPr>
          <a:lstStyle/>
          <a:p>
            <a:pPr marL="0" indent="0">
              <a:buNone/>
            </a:pPr>
            <a:endParaRPr lang="es-ES" b="1" dirty="0" smtClean="0">
              <a:solidFill>
                <a:schemeClr val="tx1"/>
              </a:solidFill>
            </a:endParaRPr>
          </a:p>
          <a:p>
            <a:r>
              <a:rPr lang="es-ES" b="1" dirty="0" smtClean="0">
                <a:solidFill>
                  <a:schemeClr val="tx1"/>
                </a:solidFill>
              </a:rPr>
              <a:t>Observación 6</a:t>
            </a:r>
          </a:p>
          <a:p>
            <a:r>
              <a:rPr lang="es-ES" dirty="0">
                <a:solidFill>
                  <a:schemeClr val="tx1"/>
                </a:solidFill>
              </a:rPr>
              <a:t>Existe un ecosistema de diferentes soluciones, desarrolladas a medida, con diferentes bases de datos, y sin un control de </a:t>
            </a:r>
            <a:r>
              <a:rPr lang="es-ES" dirty="0" smtClean="0">
                <a:solidFill>
                  <a:schemeClr val="tx1"/>
                </a:solidFill>
              </a:rPr>
              <a:t>crecimiento</a:t>
            </a:r>
          </a:p>
          <a:p>
            <a:r>
              <a:rPr lang="es-ES" b="1" dirty="0">
                <a:solidFill>
                  <a:schemeClr val="tx1"/>
                </a:solidFill>
              </a:rPr>
              <a:t>Efecto</a:t>
            </a:r>
            <a:endParaRPr lang="es-ES" dirty="0">
              <a:solidFill>
                <a:schemeClr val="tx1"/>
              </a:solidFill>
            </a:endParaRPr>
          </a:p>
          <a:p>
            <a:r>
              <a:rPr lang="es-ES" dirty="0">
                <a:solidFill>
                  <a:schemeClr val="tx1"/>
                </a:solidFill>
              </a:rPr>
              <a:t>Falla total o parcial de los sistemas.</a:t>
            </a:r>
          </a:p>
          <a:p>
            <a:r>
              <a:rPr lang="es-ES" dirty="0">
                <a:solidFill>
                  <a:schemeClr val="tx1"/>
                </a:solidFill>
              </a:rPr>
              <a:t>Tiempos de recuperación mayores a los esperados por el negocio</a:t>
            </a:r>
          </a:p>
          <a:p>
            <a:r>
              <a:rPr lang="es-ES" i="1" dirty="0">
                <a:solidFill>
                  <a:schemeClr val="tx1"/>
                </a:solidFill>
              </a:rPr>
              <a:t>Probabilidad = 3</a:t>
            </a:r>
            <a:endParaRPr lang="es-ES" dirty="0">
              <a:solidFill>
                <a:schemeClr val="tx1"/>
              </a:solidFill>
            </a:endParaRPr>
          </a:p>
          <a:p>
            <a:r>
              <a:rPr lang="es-ES" i="1" dirty="0">
                <a:solidFill>
                  <a:schemeClr val="tx1"/>
                </a:solidFill>
              </a:rPr>
              <a:t>Impacto = 4</a:t>
            </a:r>
            <a:endParaRPr lang="es-ES" dirty="0">
              <a:solidFill>
                <a:schemeClr val="tx1"/>
              </a:solidFill>
            </a:endParaRPr>
          </a:p>
          <a:p>
            <a:r>
              <a:rPr lang="es-ES" b="1" dirty="0">
                <a:solidFill>
                  <a:schemeClr val="tx1"/>
                </a:solidFill>
              </a:rPr>
              <a:t>Recomendaciones</a:t>
            </a:r>
            <a:endParaRPr lang="es-ES" dirty="0">
              <a:solidFill>
                <a:schemeClr val="tx1"/>
              </a:solidFill>
            </a:endParaRPr>
          </a:p>
          <a:p>
            <a:r>
              <a:rPr lang="es-ES" dirty="0">
                <a:solidFill>
                  <a:schemeClr val="tx1"/>
                </a:solidFill>
              </a:rPr>
              <a:t>Hacer una reingeniería de sistemas y evaluar la posibilidad de integrarlas en sistemas de mayor tamaño</a:t>
            </a:r>
            <a:r>
              <a:rPr lang="es-ES" dirty="0" smtClean="0">
                <a:solidFill>
                  <a:schemeClr val="tx1"/>
                </a:solidFill>
              </a:rPr>
              <a:t>.</a:t>
            </a:r>
            <a:endParaRPr lang="es-ES" dirty="0">
              <a:solidFill>
                <a:schemeClr val="tx1"/>
              </a:solidFill>
            </a:endParaRPr>
          </a:p>
        </p:txBody>
      </p:sp>
    </p:spTree>
    <p:extLst>
      <p:ext uri="{BB962C8B-B14F-4D97-AF65-F5344CB8AC3E}">
        <p14:creationId xmlns:p14="http://schemas.microsoft.com/office/powerpoint/2010/main" val="2004589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400" dirty="0" smtClean="0"/>
              <a:t>Observaciones</a:t>
            </a:r>
            <a:endParaRPr lang="es-ES" sz="2400" dirty="0"/>
          </a:p>
        </p:txBody>
      </p:sp>
      <p:sp>
        <p:nvSpPr>
          <p:cNvPr id="3" name="Marcador de contenido 2"/>
          <p:cNvSpPr>
            <a:spLocks noGrp="1"/>
          </p:cNvSpPr>
          <p:nvPr>
            <p:ph idx="1"/>
          </p:nvPr>
        </p:nvSpPr>
        <p:spPr/>
        <p:txBody>
          <a:bodyPr>
            <a:noAutofit/>
          </a:bodyPr>
          <a:lstStyle/>
          <a:p>
            <a:pPr marL="0" indent="0">
              <a:buNone/>
            </a:pPr>
            <a:endParaRPr lang="es-ES" b="1" dirty="0" smtClean="0">
              <a:solidFill>
                <a:schemeClr val="tx1"/>
              </a:solidFill>
            </a:endParaRPr>
          </a:p>
          <a:p>
            <a:r>
              <a:rPr lang="es-ES" b="1" dirty="0" smtClean="0">
                <a:solidFill>
                  <a:schemeClr val="tx1"/>
                </a:solidFill>
              </a:rPr>
              <a:t>Observación 7</a:t>
            </a:r>
          </a:p>
          <a:p>
            <a:r>
              <a:rPr lang="es-ES" dirty="0">
                <a:solidFill>
                  <a:schemeClr val="tx1"/>
                </a:solidFill>
              </a:rPr>
              <a:t>No existe evidencia de haber realizado un ataque controlado a la infraestructura de </a:t>
            </a:r>
            <a:r>
              <a:rPr lang="es-ES" dirty="0" smtClean="0">
                <a:solidFill>
                  <a:schemeClr val="tx1"/>
                </a:solidFill>
              </a:rPr>
              <a:t>Tecniseguros.</a:t>
            </a:r>
          </a:p>
          <a:p>
            <a:r>
              <a:rPr lang="es-ES" b="1" dirty="0">
                <a:solidFill>
                  <a:schemeClr val="tx1"/>
                </a:solidFill>
              </a:rPr>
              <a:t>Efecto</a:t>
            </a:r>
            <a:endParaRPr lang="es-ES" dirty="0">
              <a:solidFill>
                <a:schemeClr val="tx1"/>
              </a:solidFill>
            </a:endParaRPr>
          </a:p>
          <a:p>
            <a:r>
              <a:rPr lang="es-ES" dirty="0">
                <a:solidFill>
                  <a:schemeClr val="tx1"/>
                </a:solidFill>
              </a:rPr>
              <a:t>No existe conciencia sobre la situación actual de las aplicaciones y de la infraestructura tecnológica de Tecniseguros, las vulnerabilidades se mantienen hasta que sean explotadas.</a:t>
            </a:r>
          </a:p>
          <a:p>
            <a:r>
              <a:rPr lang="es-ES" i="1" dirty="0">
                <a:solidFill>
                  <a:schemeClr val="tx1"/>
                </a:solidFill>
              </a:rPr>
              <a:t>Probabilidad = 2</a:t>
            </a:r>
            <a:endParaRPr lang="es-ES" dirty="0">
              <a:solidFill>
                <a:schemeClr val="tx1"/>
              </a:solidFill>
            </a:endParaRPr>
          </a:p>
          <a:p>
            <a:r>
              <a:rPr lang="es-ES" i="1" dirty="0">
                <a:solidFill>
                  <a:schemeClr val="tx1"/>
                </a:solidFill>
              </a:rPr>
              <a:t>Impacto = 4</a:t>
            </a:r>
            <a:endParaRPr lang="es-ES" dirty="0">
              <a:solidFill>
                <a:schemeClr val="tx1"/>
              </a:solidFill>
            </a:endParaRPr>
          </a:p>
          <a:p>
            <a:r>
              <a:rPr lang="es-ES" b="1" dirty="0">
                <a:solidFill>
                  <a:schemeClr val="tx1"/>
                </a:solidFill>
              </a:rPr>
              <a:t>Recomendaciones</a:t>
            </a:r>
            <a:endParaRPr lang="es-ES" dirty="0">
              <a:solidFill>
                <a:schemeClr val="tx1"/>
              </a:solidFill>
            </a:endParaRPr>
          </a:p>
          <a:p>
            <a:r>
              <a:rPr lang="es-ES" dirty="0">
                <a:solidFill>
                  <a:schemeClr val="tx1"/>
                </a:solidFill>
              </a:rPr>
              <a:t>Realizar un análisis de vulnerabilidades a las aplicaciones y a la infraestructura</a:t>
            </a:r>
            <a:r>
              <a:rPr lang="es-ES" dirty="0" smtClean="0">
                <a:solidFill>
                  <a:schemeClr val="tx1"/>
                </a:solidFill>
              </a:rPr>
              <a:t>.</a:t>
            </a:r>
          </a:p>
          <a:p>
            <a:pPr marL="0" indent="0">
              <a:buNone/>
            </a:pPr>
            <a:endParaRPr lang="es-ES" dirty="0"/>
          </a:p>
        </p:txBody>
      </p:sp>
    </p:spTree>
    <p:extLst>
      <p:ext uri="{BB962C8B-B14F-4D97-AF65-F5344CB8AC3E}">
        <p14:creationId xmlns:p14="http://schemas.microsoft.com/office/powerpoint/2010/main" val="2860080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400" dirty="0" smtClean="0"/>
              <a:t>Observaciones</a:t>
            </a:r>
            <a:endParaRPr lang="es-ES" sz="2400" dirty="0"/>
          </a:p>
        </p:txBody>
      </p:sp>
      <p:sp>
        <p:nvSpPr>
          <p:cNvPr id="3" name="Marcador de contenido 2"/>
          <p:cNvSpPr>
            <a:spLocks noGrp="1"/>
          </p:cNvSpPr>
          <p:nvPr>
            <p:ph idx="1"/>
          </p:nvPr>
        </p:nvSpPr>
        <p:spPr/>
        <p:txBody>
          <a:bodyPr>
            <a:noAutofit/>
          </a:bodyPr>
          <a:lstStyle/>
          <a:p>
            <a:pPr marL="0" indent="0">
              <a:buNone/>
            </a:pPr>
            <a:endParaRPr lang="es-ES" b="1" dirty="0" smtClean="0">
              <a:solidFill>
                <a:schemeClr val="tx1"/>
              </a:solidFill>
            </a:endParaRPr>
          </a:p>
          <a:p>
            <a:r>
              <a:rPr lang="es-ES" b="1" dirty="0" smtClean="0">
                <a:solidFill>
                  <a:schemeClr val="tx1"/>
                </a:solidFill>
              </a:rPr>
              <a:t>Observación 8</a:t>
            </a:r>
          </a:p>
          <a:p>
            <a:r>
              <a:rPr lang="es-ES" dirty="0">
                <a:solidFill>
                  <a:schemeClr val="tx1"/>
                </a:solidFill>
              </a:rPr>
              <a:t>No existen mecanismos de control de robo o adulteración de la información de los usuarios y clientes. </a:t>
            </a:r>
            <a:endParaRPr lang="es-ES" dirty="0" smtClean="0">
              <a:solidFill>
                <a:schemeClr val="tx1"/>
              </a:solidFill>
            </a:endParaRPr>
          </a:p>
          <a:p>
            <a:r>
              <a:rPr lang="es-ES" b="1" dirty="0">
                <a:solidFill>
                  <a:schemeClr val="tx1"/>
                </a:solidFill>
              </a:rPr>
              <a:t>Efecto</a:t>
            </a:r>
            <a:endParaRPr lang="es-ES" dirty="0">
              <a:solidFill>
                <a:schemeClr val="tx1"/>
              </a:solidFill>
            </a:endParaRPr>
          </a:p>
          <a:p>
            <a:r>
              <a:rPr lang="es-ES" dirty="0">
                <a:solidFill>
                  <a:schemeClr val="tx1"/>
                </a:solidFill>
              </a:rPr>
              <a:t>Los datos no están asegurados contra robo o alteración no autorizada.</a:t>
            </a:r>
          </a:p>
          <a:p>
            <a:r>
              <a:rPr lang="es-ES" i="1" dirty="0">
                <a:solidFill>
                  <a:schemeClr val="tx1"/>
                </a:solidFill>
              </a:rPr>
              <a:t>Probabilidad = 2</a:t>
            </a:r>
            <a:endParaRPr lang="es-ES" dirty="0">
              <a:solidFill>
                <a:schemeClr val="tx1"/>
              </a:solidFill>
            </a:endParaRPr>
          </a:p>
          <a:p>
            <a:r>
              <a:rPr lang="es-ES" i="1" dirty="0">
                <a:solidFill>
                  <a:schemeClr val="tx1"/>
                </a:solidFill>
              </a:rPr>
              <a:t>Impacto = </a:t>
            </a:r>
            <a:r>
              <a:rPr lang="es-ES" i="1" dirty="0" smtClean="0">
                <a:solidFill>
                  <a:schemeClr val="tx1"/>
                </a:solidFill>
              </a:rPr>
              <a:t>5</a:t>
            </a:r>
            <a:endParaRPr lang="es-ES" dirty="0">
              <a:solidFill>
                <a:schemeClr val="tx1"/>
              </a:solidFill>
            </a:endParaRPr>
          </a:p>
          <a:p>
            <a:r>
              <a:rPr lang="es-ES" b="1" dirty="0">
                <a:solidFill>
                  <a:schemeClr val="tx1"/>
                </a:solidFill>
              </a:rPr>
              <a:t>Recomendaciones</a:t>
            </a:r>
            <a:endParaRPr lang="es-ES" dirty="0">
              <a:solidFill>
                <a:schemeClr val="tx1"/>
              </a:solidFill>
            </a:endParaRPr>
          </a:p>
          <a:p>
            <a:r>
              <a:rPr lang="es-ES" dirty="0">
                <a:solidFill>
                  <a:schemeClr val="tx1"/>
                </a:solidFill>
              </a:rPr>
              <a:t>Implementar políticas de control de datos o un sistema de prevención de pérdida de datos</a:t>
            </a:r>
            <a:r>
              <a:rPr lang="es-ES" dirty="0" smtClean="0">
                <a:solidFill>
                  <a:schemeClr val="tx1"/>
                </a:solidFill>
              </a:rPr>
              <a:t>.</a:t>
            </a:r>
            <a:endParaRPr lang="es-ES" dirty="0">
              <a:solidFill>
                <a:schemeClr val="tx1"/>
              </a:solidFill>
            </a:endParaRPr>
          </a:p>
          <a:p>
            <a:endParaRPr lang="es-ES" dirty="0"/>
          </a:p>
        </p:txBody>
      </p:sp>
    </p:spTree>
    <p:extLst>
      <p:ext uri="{BB962C8B-B14F-4D97-AF65-F5344CB8AC3E}">
        <p14:creationId xmlns:p14="http://schemas.microsoft.com/office/powerpoint/2010/main" val="1196535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400" dirty="0" smtClean="0"/>
              <a:t>Observaciones</a:t>
            </a:r>
            <a:endParaRPr lang="es-ES" sz="2400" dirty="0"/>
          </a:p>
        </p:txBody>
      </p:sp>
      <p:sp>
        <p:nvSpPr>
          <p:cNvPr id="3" name="Marcador de contenido 2"/>
          <p:cNvSpPr>
            <a:spLocks noGrp="1"/>
          </p:cNvSpPr>
          <p:nvPr>
            <p:ph idx="1"/>
          </p:nvPr>
        </p:nvSpPr>
        <p:spPr/>
        <p:txBody>
          <a:bodyPr>
            <a:noAutofit/>
          </a:bodyPr>
          <a:lstStyle/>
          <a:p>
            <a:pPr marL="0" indent="0">
              <a:buNone/>
            </a:pPr>
            <a:endParaRPr lang="es-ES" b="1" dirty="0" smtClean="0">
              <a:solidFill>
                <a:schemeClr val="tx1"/>
              </a:solidFill>
            </a:endParaRPr>
          </a:p>
          <a:p>
            <a:r>
              <a:rPr lang="es-ES" b="1" dirty="0" smtClean="0">
                <a:solidFill>
                  <a:schemeClr val="tx1"/>
                </a:solidFill>
              </a:rPr>
              <a:t>Observación 9</a:t>
            </a:r>
          </a:p>
          <a:p>
            <a:r>
              <a:rPr lang="es-ES" dirty="0">
                <a:solidFill>
                  <a:schemeClr val="tx1"/>
                </a:solidFill>
              </a:rPr>
              <a:t>Las bitácoras de los sistemas, logs, flujos de red, y demás evidencia que arrojan los sistemas no se concentran en un repositorio </a:t>
            </a:r>
            <a:r>
              <a:rPr lang="es-ES" dirty="0" smtClean="0">
                <a:solidFill>
                  <a:schemeClr val="tx1"/>
                </a:solidFill>
              </a:rPr>
              <a:t>único.</a:t>
            </a:r>
          </a:p>
          <a:p>
            <a:r>
              <a:rPr lang="es-ES" b="1" dirty="0">
                <a:solidFill>
                  <a:schemeClr val="tx1"/>
                </a:solidFill>
              </a:rPr>
              <a:t>Efecto</a:t>
            </a:r>
            <a:endParaRPr lang="es-ES" dirty="0">
              <a:solidFill>
                <a:schemeClr val="tx1"/>
              </a:solidFill>
            </a:endParaRPr>
          </a:p>
          <a:p>
            <a:r>
              <a:rPr lang="es-ES" dirty="0">
                <a:solidFill>
                  <a:schemeClr val="tx1"/>
                </a:solidFill>
              </a:rPr>
              <a:t>Cada aplicación guarda sus bitácoras o logs en su propio </a:t>
            </a:r>
            <a:r>
              <a:rPr lang="es-ES" dirty="0" smtClean="0">
                <a:solidFill>
                  <a:schemeClr val="tx1"/>
                </a:solidFill>
              </a:rPr>
              <a:t>almacenamiento</a:t>
            </a:r>
            <a:r>
              <a:rPr lang="es-ES" dirty="0">
                <a:solidFill>
                  <a:schemeClr val="tx1"/>
                </a:solidFill>
              </a:rPr>
              <a:t>.</a:t>
            </a:r>
          </a:p>
          <a:p>
            <a:r>
              <a:rPr lang="es-ES" i="1" dirty="0">
                <a:solidFill>
                  <a:schemeClr val="tx1"/>
                </a:solidFill>
              </a:rPr>
              <a:t>Probabilidad = 2</a:t>
            </a:r>
            <a:endParaRPr lang="es-ES" dirty="0">
              <a:solidFill>
                <a:schemeClr val="tx1"/>
              </a:solidFill>
            </a:endParaRPr>
          </a:p>
          <a:p>
            <a:r>
              <a:rPr lang="es-ES" i="1" dirty="0">
                <a:solidFill>
                  <a:schemeClr val="tx1"/>
                </a:solidFill>
              </a:rPr>
              <a:t>Impacto = 4</a:t>
            </a:r>
            <a:endParaRPr lang="es-ES" dirty="0">
              <a:solidFill>
                <a:schemeClr val="tx1"/>
              </a:solidFill>
            </a:endParaRPr>
          </a:p>
          <a:p>
            <a:r>
              <a:rPr lang="es-ES" b="1" dirty="0">
                <a:solidFill>
                  <a:schemeClr val="tx1"/>
                </a:solidFill>
              </a:rPr>
              <a:t>Recomendaciones</a:t>
            </a:r>
            <a:endParaRPr lang="es-ES" dirty="0">
              <a:solidFill>
                <a:schemeClr val="tx1"/>
              </a:solidFill>
            </a:endParaRPr>
          </a:p>
          <a:p>
            <a:r>
              <a:rPr lang="es-ES" dirty="0">
                <a:solidFill>
                  <a:schemeClr val="tx1"/>
                </a:solidFill>
              </a:rPr>
              <a:t>Implementar un equipo que concentre los logs y demás bitácoras en un solo equipo, que permita la conciliación de estos</a:t>
            </a:r>
          </a:p>
        </p:txBody>
      </p:sp>
    </p:spTree>
    <p:extLst>
      <p:ext uri="{BB962C8B-B14F-4D97-AF65-F5344CB8AC3E}">
        <p14:creationId xmlns:p14="http://schemas.microsoft.com/office/powerpoint/2010/main" val="106209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400" dirty="0" smtClean="0"/>
              <a:t>Observaciones</a:t>
            </a:r>
            <a:endParaRPr lang="es-ES" sz="2400" dirty="0"/>
          </a:p>
        </p:txBody>
      </p:sp>
      <p:sp>
        <p:nvSpPr>
          <p:cNvPr id="3" name="Marcador de contenido 2"/>
          <p:cNvSpPr>
            <a:spLocks noGrp="1"/>
          </p:cNvSpPr>
          <p:nvPr>
            <p:ph idx="1"/>
          </p:nvPr>
        </p:nvSpPr>
        <p:spPr/>
        <p:txBody>
          <a:bodyPr>
            <a:noAutofit/>
          </a:bodyPr>
          <a:lstStyle/>
          <a:p>
            <a:pPr marL="0" indent="0">
              <a:buNone/>
            </a:pPr>
            <a:endParaRPr lang="es-ES" b="1" dirty="0" smtClean="0">
              <a:solidFill>
                <a:schemeClr val="tx1"/>
              </a:solidFill>
            </a:endParaRPr>
          </a:p>
          <a:p>
            <a:r>
              <a:rPr lang="es-ES" b="1" dirty="0" smtClean="0">
                <a:solidFill>
                  <a:schemeClr val="tx1"/>
                </a:solidFill>
              </a:rPr>
              <a:t>Observación 10</a:t>
            </a:r>
          </a:p>
          <a:p>
            <a:r>
              <a:rPr lang="es-ES" dirty="0">
                <a:solidFill>
                  <a:schemeClr val="tx1"/>
                </a:solidFill>
              </a:rPr>
              <a:t>El personal de tecnología de información no administra los generadores </a:t>
            </a:r>
            <a:r>
              <a:rPr lang="es-ES" dirty="0" smtClean="0">
                <a:solidFill>
                  <a:schemeClr val="tx1"/>
                </a:solidFill>
              </a:rPr>
              <a:t>eléctricos.</a:t>
            </a:r>
          </a:p>
          <a:p>
            <a:r>
              <a:rPr lang="es-ES" b="1" dirty="0">
                <a:solidFill>
                  <a:schemeClr val="tx1"/>
                </a:solidFill>
              </a:rPr>
              <a:t>Efecto</a:t>
            </a:r>
            <a:endParaRPr lang="es-ES" dirty="0">
              <a:solidFill>
                <a:schemeClr val="tx1"/>
              </a:solidFill>
            </a:endParaRPr>
          </a:p>
          <a:p>
            <a:r>
              <a:rPr lang="es-ES" dirty="0">
                <a:solidFill>
                  <a:schemeClr val="tx1"/>
                </a:solidFill>
              </a:rPr>
              <a:t>Las personas encargadas de mantener la continuidad de las operaciones tecnológicas no pueden verificar el estado de los </a:t>
            </a:r>
            <a:r>
              <a:rPr lang="es-ES" dirty="0" smtClean="0">
                <a:solidFill>
                  <a:schemeClr val="tx1"/>
                </a:solidFill>
              </a:rPr>
              <a:t>generadores.</a:t>
            </a:r>
          </a:p>
          <a:p>
            <a:r>
              <a:rPr lang="es-ES" i="1" dirty="0">
                <a:solidFill>
                  <a:schemeClr val="tx1"/>
                </a:solidFill>
              </a:rPr>
              <a:t>Probabilidad = 2</a:t>
            </a:r>
            <a:endParaRPr lang="es-ES" dirty="0">
              <a:solidFill>
                <a:schemeClr val="tx1"/>
              </a:solidFill>
            </a:endParaRPr>
          </a:p>
          <a:p>
            <a:r>
              <a:rPr lang="es-ES" i="1" dirty="0">
                <a:solidFill>
                  <a:schemeClr val="tx1"/>
                </a:solidFill>
              </a:rPr>
              <a:t>Impacto = 3</a:t>
            </a:r>
            <a:endParaRPr lang="es-ES" dirty="0">
              <a:solidFill>
                <a:schemeClr val="tx1"/>
              </a:solidFill>
            </a:endParaRPr>
          </a:p>
          <a:p>
            <a:r>
              <a:rPr lang="es-ES" b="1" dirty="0">
                <a:solidFill>
                  <a:schemeClr val="tx1"/>
                </a:solidFill>
              </a:rPr>
              <a:t>Recomendaciones</a:t>
            </a:r>
            <a:endParaRPr lang="es-ES" dirty="0">
              <a:solidFill>
                <a:schemeClr val="tx1"/>
              </a:solidFill>
            </a:endParaRPr>
          </a:p>
          <a:p>
            <a:r>
              <a:rPr lang="es-ES" dirty="0">
                <a:solidFill>
                  <a:schemeClr val="tx1"/>
                </a:solidFill>
              </a:rPr>
              <a:t>El equipo de tecnología debe administrar los generadores eléctricos y garantizar la continuidad de los servicios tecnológicos. Actualizar la política de gestión de energía con los nuevos actores</a:t>
            </a:r>
            <a:r>
              <a:rPr lang="es-ES" dirty="0" smtClean="0">
                <a:solidFill>
                  <a:schemeClr val="tx1"/>
                </a:solidFill>
              </a:rPr>
              <a:t>.</a:t>
            </a:r>
            <a:endParaRPr lang="es-ES" dirty="0">
              <a:solidFill>
                <a:schemeClr val="tx1"/>
              </a:solidFill>
            </a:endParaRPr>
          </a:p>
        </p:txBody>
      </p:sp>
    </p:spTree>
    <p:extLst>
      <p:ext uri="{BB962C8B-B14F-4D97-AF65-F5344CB8AC3E}">
        <p14:creationId xmlns:p14="http://schemas.microsoft.com/office/powerpoint/2010/main" val="3926277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Objetivos General Específicos</a:t>
            </a:r>
            <a:endParaRPr lang="es-EC" dirty="0"/>
          </a:p>
        </p:txBody>
      </p:sp>
      <p:sp>
        <p:nvSpPr>
          <p:cNvPr id="3" name="2 Marcador de contenido"/>
          <p:cNvSpPr>
            <a:spLocks noGrp="1"/>
          </p:cNvSpPr>
          <p:nvPr>
            <p:ph idx="1"/>
          </p:nvPr>
        </p:nvSpPr>
        <p:spPr>
          <a:xfrm>
            <a:off x="2667000" y="772020"/>
            <a:ext cx="6096000" cy="5323979"/>
          </a:xfrm>
        </p:spPr>
        <p:txBody>
          <a:bodyPr>
            <a:normAutofit fontScale="85000" lnSpcReduction="10000"/>
          </a:bodyPr>
          <a:lstStyle/>
          <a:p>
            <a:pPr marL="0" lvl="0" indent="0">
              <a:buNone/>
            </a:pPr>
            <a:r>
              <a:rPr lang="es-ES" b="1" dirty="0">
                <a:solidFill>
                  <a:schemeClr val="tx1"/>
                </a:solidFill>
              </a:rPr>
              <a:t>OBJETIVO GENERAL </a:t>
            </a:r>
            <a:endParaRPr lang="es-ES" b="1" dirty="0" smtClean="0">
              <a:solidFill>
                <a:schemeClr val="tx1"/>
              </a:solidFill>
            </a:endParaRPr>
          </a:p>
          <a:p>
            <a:pPr lvl="0"/>
            <a:endParaRPr lang="en-US" dirty="0">
              <a:solidFill>
                <a:schemeClr val="tx1"/>
              </a:solidFill>
            </a:endParaRPr>
          </a:p>
          <a:p>
            <a:pPr algn="just"/>
            <a:r>
              <a:rPr lang="es-ES" dirty="0">
                <a:solidFill>
                  <a:schemeClr val="tx1"/>
                </a:solidFill>
              </a:rPr>
              <a:t>Desarrollar una Auditoria Informática Basada  En El Análisis De Riesgos De La Empresa TECNISEGUROS S.A.</a:t>
            </a:r>
          </a:p>
          <a:p>
            <a:pPr algn="just"/>
            <a:endParaRPr lang="en-US" dirty="0">
              <a:solidFill>
                <a:schemeClr val="tx1"/>
              </a:solidFill>
            </a:endParaRPr>
          </a:p>
          <a:p>
            <a:pPr marL="0" lvl="0" indent="0" algn="just">
              <a:buNone/>
            </a:pPr>
            <a:r>
              <a:rPr lang="es-ES" b="1" dirty="0">
                <a:solidFill>
                  <a:schemeClr val="tx1"/>
                </a:solidFill>
              </a:rPr>
              <a:t>OBJETIVOS  </a:t>
            </a:r>
            <a:r>
              <a:rPr lang="es-ES" b="1" dirty="0" smtClean="0">
                <a:solidFill>
                  <a:schemeClr val="tx1"/>
                </a:solidFill>
              </a:rPr>
              <a:t>ESPECÍFICOS</a:t>
            </a:r>
            <a:endParaRPr lang="en-US" b="1" dirty="0">
              <a:solidFill>
                <a:schemeClr val="tx1"/>
              </a:solidFill>
            </a:endParaRPr>
          </a:p>
          <a:p>
            <a:pPr lvl="0" algn="just"/>
            <a:endParaRPr lang="en-US" dirty="0">
              <a:solidFill>
                <a:schemeClr val="tx1"/>
              </a:solidFill>
            </a:endParaRPr>
          </a:p>
          <a:p>
            <a:pPr lvl="0" algn="just"/>
            <a:r>
              <a:rPr lang="es-ES" dirty="0">
                <a:solidFill>
                  <a:schemeClr val="tx1"/>
                </a:solidFill>
              </a:rPr>
              <a:t>Realizar un diagnóstico de la situación actual de las Tecnologías de Información en le empresa </a:t>
            </a:r>
            <a:r>
              <a:rPr lang="es-ES" dirty="0" err="1">
                <a:solidFill>
                  <a:schemeClr val="tx1"/>
                </a:solidFill>
              </a:rPr>
              <a:t>Tecniseguros</a:t>
            </a:r>
            <a:r>
              <a:rPr lang="es-ES" dirty="0">
                <a:solidFill>
                  <a:schemeClr val="tx1"/>
                </a:solidFill>
              </a:rPr>
              <a:t> S.A. utilizando el marco de referencia </a:t>
            </a:r>
            <a:r>
              <a:rPr lang="es-ES" dirty="0" err="1">
                <a:solidFill>
                  <a:schemeClr val="tx1"/>
                </a:solidFill>
              </a:rPr>
              <a:t>CobIT</a:t>
            </a:r>
            <a:r>
              <a:rPr lang="es-ES" dirty="0">
                <a:solidFill>
                  <a:schemeClr val="tx1"/>
                </a:solidFill>
              </a:rPr>
              <a:t>, dominio PO (Planificar y organizar</a:t>
            </a:r>
            <a:r>
              <a:rPr lang="es-ES" dirty="0" smtClean="0">
                <a:solidFill>
                  <a:schemeClr val="tx1"/>
                </a:solidFill>
              </a:rPr>
              <a:t>).</a:t>
            </a:r>
          </a:p>
          <a:p>
            <a:pPr algn="just"/>
            <a:r>
              <a:rPr lang="es-ES" dirty="0">
                <a:solidFill>
                  <a:schemeClr val="tx1"/>
                </a:solidFill>
              </a:rPr>
              <a:t>Identificar los riesgos y procedimientos mediante la aplicación de la metodología </a:t>
            </a:r>
            <a:r>
              <a:rPr lang="es-ES" dirty="0" err="1">
                <a:solidFill>
                  <a:schemeClr val="tx1"/>
                </a:solidFill>
              </a:rPr>
              <a:t>Magerit</a:t>
            </a:r>
            <a:r>
              <a:rPr lang="es-ES" dirty="0">
                <a:solidFill>
                  <a:schemeClr val="tx1"/>
                </a:solidFill>
              </a:rPr>
              <a:t> 3.0.</a:t>
            </a:r>
          </a:p>
          <a:p>
            <a:pPr lvl="0" algn="just"/>
            <a:r>
              <a:rPr lang="es-ES" dirty="0">
                <a:solidFill>
                  <a:schemeClr val="tx1"/>
                </a:solidFill>
              </a:rPr>
              <a:t>Ejecutar un análisis de riesgos de los sistemas de información de </a:t>
            </a:r>
            <a:r>
              <a:rPr lang="es-ES" dirty="0" err="1">
                <a:solidFill>
                  <a:schemeClr val="tx1"/>
                </a:solidFill>
              </a:rPr>
              <a:t>Tecniseguros</a:t>
            </a:r>
            <a:r>
              <a:rPr lang="es-ES" dirty="0">
                <a:solidFill>
                  <a:schemeClr val="tx1"/>
                </a:solidFill>
              </a:rPr>
              <a:t> S.A. utilizando el marco de referencia COSO </a:t>
            </a:r>
            <a:r>
              <a:rPr lang="es-ES" dirty="0" smtClean="0">
                <a:solidFill>
                  <a:schemeClr val="tx1"/>
                </a:solidFill>
              </a:rPr>
              <a:t>ERM.</a:t>
            </a:r>
          </a:p>
          <a:p>
            <a:pPr lvl="0" algn="just"/>
            <a:r>
              <a:rPr lang="es-ES" dirty="0" smtClean="0">
                <a:solidFill>
                  <a:schemeClr val="tx1"/>
                </a:solidFill>
              </a:rPr>
              <a:t>Identificar </a:t>
            </a:r>
            <a:r>
              <a:rPr lang="es-ES" dirty="0">
                <a:solidFill>
                  <a:schemeClr val="tx1"/>
                </a:solidFill>
              </a:rPr>
              <a:t>los procesos críticos del área de TI</a:t>
            </a:r>
            <a:r>
              <a:rPr lang="es-ES" dirty="0" smtClean="0">
                <a:solidFill>
                  <a:schemeClr val="tx1"/>
                </a:solidFill>
              </a:rPr>
              <a:t>.</a:t>
            </a:r>
          </a:p>
          <a:p>
            <a:pPr lvl="0" algn="just"/>
            <a:r>
              <a:rPr lang="es-ES" dirty="0">
                <a:solidFill>
                  <a:schemeClr val="tx1"/>
                </a:solidFill>
              </a:rPr>
              <a:t>Desarrollar la matriz de </a:t>
            </a:r>
            <a:r>
              <a:rPr lang="es-ES" dirty="0" smtClean="0">
                <a:solidFill>
                  <a:schemeClr val="tx1"/>
                </a:solidFill>
              </a:rPr>
              <a:t>riesgos.</a:t>
            </a:r>
          </a:p>
          <a:p>
            <a:pPr lvl="0"/>
            <a:r>
              <a:rPr lang="es-ES" dirty="0">
                <a:solidFill>
                  <a:schemeClr val="tx1"/>
                </a:solidFill>
              </a:rPr>
              <a:t>Presentar el Informe de </a:t>
            </a:r>
            <a:r>
              <a:rPr lang="es-ES" dirty="0" smtClean="0">
                <a:solidFill>
                  <a:schemeClr val="tx1"/>
                </a:solidFill>
              </a:rPr>
              <a:t>Auditoria</a:t>
            </a:r>
            <a:r>
              <a:rPr lang="es-ES" dirty="0">
                <a:solidFill>
                  <a:schemeClr val="tx1"/>
                </a:solidFill>
              </a:rPr>
              <a:t>.</a:t>
            </a:r>
          </a:p>
        </p:txBody>
      </p:sp>
    </p:spTree>
    <p:extLst>
      <p:ext uri="{BB962C8B-B14F-4D97-AF65-F5344CB8AC3E}">
        <p14:creationId xmlns:p14="http://schemas.microsoft.com/office/powerpoint/2010/main" val="1822514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400" dirty="0" smtClean="0"/>
              <a:t>Observaciones</a:t>
            </a:r>
            <a:endParaRPr lang="es-ES" sz="2400" dirty="0"/>
          </a:p>
        </p:txBody>
      </p:sp>
      <p:sp>
        <p:nvSpPr>
          <p:cNvPr id="3" name="Marcador de contenido 2"/>
          <p:cNvSpPr>
            <a:spLocks noGrp="1"/>
          </p:cNvSpPr>
          <p:nvPr>
            <p:ph idx="1"/>
          </p:nvPr>
        </p:nvSpPr>
        <p:spPr/>
        <p:txBody>
          <a:bodyPr>
            <a:noAutofit/>
          </a:bodyPr>
          <a:lstStyle/>
          <a:p>
            <a:pPr marL="0" indent="0">
              <a:buNone/>
            </a:pPr>
            <a:endParaRPr lang="es-ES" b="1" dirty="0" smtClean="0">
              <a:solidFill>
                <a:schemeClr val="tx1"/>
              </a:solidFill>
            </a:endParaRPr>
          </a:p>
          <a:p>
            <a:r>
              <a:rPr lang="es-ES" b="1" dirty="0" smtClean="0">
                <a:solidFill>
                  <a:schemeClr val="tx1"/>
                </a:solidFill>
              </a:rPr>
              <a:t>Observación 11</a:t>
            </a:r>
          </a:p>
          <a:p>
            <a:r>
              <a:rPr lang="es-ES" dirty="0">
                <a:solidFill>
                  <a:schemeClr val="tx1"/>
                </a:solidFill>
              </a:rPr>
              <a:t>No se ha podido comprobar la frecuencia de la realización respaldos de la información y tampoco los procedimientos de comprobación de los </a:t>
            </a:r>
            <a:r>
              <a:rPr lang="es-ES" dirty="0" smtClean="0">
                <a:solidFill>
                  <a:schemeClr val="tx1"/>
                </a:solidFill>
              </a:rPr>
              <a:t>mismos.</a:t>
            </a:r>
          </a:p>
          <a:p>
            <a:r>
              <a:rPr lang="es-ES" b="1" dirty="0">
                <a:solidFill>
                  <a:schemeClr val="tx1"/>
                </a:solidFill>
              </a:rPr>
              <a:t>Efecto</a:t>
            </a:r>
            <a:endParaRPr lang="es-ES" dirty="0">
              <a:solidFill>
                <a:schemeClr val="tx1"/>
              </a:solidFill>
            </a:endParaRPr>
          </a:p>
          <a:p>
            <a:r>
              <a:rPr lang="es-ES" dirty="0">
                <a:solidFill>
                  <a:schemeClr val="tx1"/>
                </a:solidFill>
              </a:rPr>
              <a:t>El personal no está entrenado para enfrentar un evento real. No se conoce el estado, utilidad y tiempo de respuesta de los respaldos de </a:t>
            </a:r>
            <a:r>
              <a:rPr lang="es-ES" dirty="0" smtClean="0">
                <a:solidFill>
                  <a:schemeClr val="tx1"/>
                </a:solidFill>
              </a:rPr>
              <a:t>información.</a:t>
            </a:r>
          </a:p>
          <a:p>
            <a:r>
              <a:rPr lang="es-ES" i="1" dirty="0">
                <a:solidFill>
                  <a:schemeClr val="tx1"/>
                </a:solidFill>
              </a:rPr>
              <a:t>Probabilidad = 2</a:t>
            </a:r>
            <a:endParaRPr lang="es-ES" dirty="0">
              <a:solidFill>
                <a:schemeClr val="tx1"/>
              </a:solidFill>
            </a:endParaRPr>
          </a:p>
          <a:p>
            <a:r>
              <a:rPr lang="es-ES" i="1" dirty="0">
                <a:solidFill>
                  <a:schemeClr val="tx1"/>
                </a:solidFill>
              </a:rPr>
              <a:t>Impacto = 3</a:t>
            </a:r>
            <a:endParaRPr lang="es-ES" dirty="0">
              <a:solidFill>
                <a:schemeClr val="tx1"/>
              </a:solidFill>
            </a:endParaRPr>
          </a:p>
          <a:p>
            <a:r>
              <a:rPr lang="es-ES" b="1" dirty="0">
                <a:solidFill>
                  <a:schemeClr val="tx1"/>
                </a:solidFill>
              </a:rPr>
              <a:t>Recomendaciones</a:t>
            </a:r>
            <a:endParaRPr lang="es-ES" dirty="0">
              <a:solidFill>
                <a:schemeClr val="tx1"/>
              </a:solidFill>
            </a:endParaRPr>
          </a:p>
          <a:p>
            <a:r>
              <a:rPr lang="es-ES" dirty="0">
                <a:solidFill>
                  <a:schemeClr val="tx1"/>
                </a:solidFill>
              </a:rPr>
              <a:t>Preparar planes de simulacro de fallos de sistemas, evaluar la calidad de los </a:t>
            </a:r>
            <a:r>
              <a:rPr lang="es-ES" dirty="0" smtClean="0">
                <a:solidFill>
                  <a:schemeClr val="tx1"/>
                </a:solidFill>
              </a:rPr>
              <a:t>respaldos.</a:t>
            </a:r>
            <a:endParaRPr lang="es-ES" dirty="0">
              <a:solidFill>
                <a:schemeClr val="tx1"/>
              </a:solidFill>
            </a:endParaRPr>
          </a:p>
        </p:txBody>
      </p:sp>
    </p:spTree>
    <p:extLst>
      <p:ext uri="{BB962C8B-B14F-4D97-AF65-F5344CB8AC3E}">
        <p14:creationId xmlns:p14="http://schemas.microsoft.com/office/powerpoint/2010/main" val="3091293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400" dirty="0" smtClean="0"/>
              <a:t>Observaciones</a:t>
            </a:r>
            <a:endParaRPr lang="es-ES" sz="2400" dirty="0"/>
          </a:p>
        </p:txBody>
      </p:sp>
      <p:sp>
        <p:nvSpPr>
          <p:cNvPr id="3" name="Marcador de contenido 2"/>
          <p:cNvSpPr>
            <a:spLocks noGrp="1"/>
          </p:cNvSpPr>
          <p:nvPr>
            <p:ph idx="1"/>
          </p:nvPr>
        </p:nvSpPr>
        <p:spPr/>
        <p:txBody>
          <a:bodyPr>
            <a:noAutofit/>
          </a:bodyPr>
          <a:lstStyle/>
          <a:p>
            <a:pPr marL="0" indent="0">
              <a:buNone/>
            </a:pPr>
            <a:endParaRPr lang="es-ES" b="1" dirty="0" smtClean="0">
              <a:solidFill>
                <a:schemeClr val="tx1"/>
              </a:solidFill>
            </a:endParaRPr>
          </a:p>
          <a:p>
            <a:r>
              <a:rPr lang="es-ES" b="1" dirty="0" smtClean="0">
                <a:solidFill>
                  <a:schemeClr val="tx1"/>
                </a:solidFill>
              </a:rPr>
              <a:t>Observación 12</a:t>
            </a:r>
          </a:p>
          <a:p>
            <a:r>
              <a:rPr lang="es-ES" dirty="0">
                <a:solidFill>
                  <a:schemeClr val="tx1"/>
                </a:solidFill>
              </a:rPr>
              <a:t>Existe dependencia del personal técnico en ciertas áreas </a:t>
            </a:r>
            <a:r>
              <a:rPr lang="es-ES" dirty="0" smtClean="0">
                <a:solidFill>
                  <a:schemeClr val="tx1"/>
                </a:solidFill>
              </a:rPr>
              <a:t>específicas.</a:t>
            </a:r>
          </a:p>
          <a:p>
            <a:r>
              <a:rPr lang="es-ES" b="1" dirty="0">
                <a:solidFill>
                  <a:schemeClr val="tx1"/>
                </a:solidFill>
              </a:rPr>
              <a:t>Efecto</a:t>
            </a:r>
            <a:endParaRPr lang="es-ES" dirty="0">
              <a:solidFill>
                <a:schemeClr val="tx1"/>
              </a:solidFill>
            </a:endParaRPr>
          </a:p>
          <a:p>
            <a:r>
              <a:rPr lang="es-ES" dirty="0">
                <a:solidFill>
                  <a:schemeClr val="tx1"/>
                </a:solidFill>
              </a:rPr>
              <a:t>Los procesos ligados a las aplicaciones tienen dependencia directa con una persona, misma que no tiene un control superior que valide lo que </a:t>
            </a:r>
            <a:r>
              <a:rPr lang="es-ES" dirty="0" smtClean="0">
                <a:solidFill>
                  <a:schemeClr val="tx1"/>
                </a:solidFill>
              </a:rPr>
              <a:t>hace.</a:t>
            </a:r>
          </a:p>
          <a:p>
            <a:r>
              <a:rPr lang="es-ES" i="1" dirty="0" smtClean="0">
                <a:solidFill>
                  <a:schemeClr val="tx1"/>
                </a:solidFill>
              </a:rPr>
              <a:t>Probabilidad </a:t>
            </a:r>
            <a:r>
              <a:rPr lang="es-ES" i="1" dirty="0">
                <a:solidFill>
                  <a:schemeClr val="tx1"/>
                </a:solidFill>
              </a:rPr>
              <a:t>= 3</a:t>
            </a:r>
            <a:endParaRPr lang="es-ES" dirty="0">
              <a:solidFill>
                <a:schemeClr val="tx1"/>
              </a:solidFill>
            </a:endParaRPr>
          </a:p>
          <a:p>
            <a:r>
              <a:rPr lang="es-ES" i="1" dirty="0">
                <a:solidFill>
                  <a:schemeClr val="tx1"/>
                </a:solidFill>
              </a:rPr>
              <a:t>Impacto = 4</a:t>
            </a:r>
            <a:endParaRPr lang="es-ES" dirty="0">
              <a:solidFill>
                <a:schemeClr val="tx1"/>
              </a:solidFill>
            </a:endParaRPr>
          </a:p>
          <a:p>
            <a:r>
              <a:rPr lang="es-ES" b="1" dirty="0">
                <a:solidFill>
                  <a:schemeClr val="tx1"/>
                </a:solidFill>
              </a:rPr>
              <a:t>Recomendaciones</a:t>
            </a:r>
            <a:endParaRPr lang="es-ES" dirty="0">
              <a:solidFill>
                <a:schemeClr val="tx1"/>
              </a:solidFill>
            </a:endParaRPr>
          </a:p>
          <a:p>
            <a:r>
              <a:rPr lang="es-ES" dirty="0">
                <a:solidFill>
                  <a:schemeClr val="tx1"/>
                </a:solidFill>
              </a:rPr>
              <a:t>Generar campañas de transferencia de conocimiento entre el personal del área de tecnología</a:t>
            </a:r>
            <a:endParaRPr lang="es-ES" b="1" dirty="0" smtClean="0">
              <a:solidFill>
                <a:schemeClr val="tx1"/>
              </a:solidFill>
            </a:endParaRPr>
          </a:p>
          <a:p>
            <a:endParaRPr lang="es-ES" dirty="0">
              <a:solidFill>
                <a:schemeClr val="tx1"/>
              </a:solidFill>
            </a:endParaRPr>
          </a:p>
        </p:txBody>
      </p:sp>
    </p:spTree>
    <p:extLst>
      <p:ext uri="{BB962C8B-B14F-4D97-AF65-F5344CB8AC3E}">
        <p14:creationId xmlns:p14="http://schemas.microsoft.com/office/powerpoint/2010/main" val="2016846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400" dirty="0" smtClean="0"/>
              <a:t>Observaciones</a:t>
            </a:r>
            <a:endParaRPr lang="es-ES" sz="2400" dirty="0"/>
          </a:p>
        </p:txBody>
      </p:sp>
      <p:sp>
        <p:nvSpPr>
          <p:cNvPr id="3" name="Marcador de contenido 2"/>
          <p:cNvSpPr>
            <a:spLocks noGrp="1"/>
          </p:cNvSpPr>
          <p:nvPr>
            <p:ph idx="1"/>
          </p:nvPr>
        </p:nvSpPr>
        <p:spPr/>
        <p:txBody>
          <a:bodyPr>
            <a:noAutofit/>
          </a:bodyPr>
          <a:lstStyle/>
          <a:p>
            <a:pPr marL="0" indent="0">
              <a:buNone/>
            </a:pPr>
            <a:endParaRPr lang="es-ES" b="1" dirty="0" smtClean="0">
              <a:solidFill>
                <a:schemeClr val="tx1"/>
              </a:solidFill>
            </a:endParaRPr>
          </a:p>
          <a:p>
            <a:r>
              <a:rPr lang="es-ES" b="1" dirty="0" smtClean="0">
                <a:solidFill>
                  <a:schemeClr val="tx1"/>
                </a:solidFill>
              </a:rPr>
              <a:t>Observación 13</a:t>
            </a:r>
          </a:p>
          <a:p>
            <a:r>
              <a:rPr lang="es-ES" dirty="0">
                <a:solidFill>
                  <a:schemeClr val="tx1"/>
                </a:solidFill>
              </a:rPr>
              <a:t>No se identifica un sistema de gestión de incidencias ligado al inventario de equipo </a:t>
            </a:r>
            <a:r>
              <a:rPr lang="es-ES" dirty="0" smtClean="0">
                <a:solidFill>
                  <a:schemeClr val="tx1"/>
                </a:solidFill>
              </a:rPr>
              <a:t>informático.</a:t>
            </a:r>
          </a:p>
          <a:p>
            <a:r>
              <a:rPr lang="es-ES" b="1" dirty="0">
                <a:solidFill>
                  <a:schemeClr val="tx1"/>
                </a:solidFill>
              </a:rPr>
              <a:t>Efecto</a:t>
            </a:r>
            <a:endParaRPr lang="es-ES" dirty="0">
              <a:solidFill>
                <a:schemeClr val="tx1"/>
              </a:solidFill>
            </a:endParaRPr>
          </a:p>
          <a:p>
            <a:r>
              <a:rPr lang="es-ES" dirty="0">
                <a:solidFill>
                  <a:schemeClr val="tx1"/>
                </a:solidFill>
              </a:rPr>
              <a:t>Las personas comenten equivocaciones y las incidencias pueden ser olvidadas, tratadas fuera de tiempo,  y no cumplir con los niveles de servicio acordados. </a:t>
            </a:r>
            <a:endParaRPr lang="es-ES" dirty="0" smtClean="0">
              <a:solidFill>
                <a:schemeClr val="tx1"/>
              </a:solidFill>
            </a:endParaRPr>
          </a:p>
          <a:p>
            <a:r>
              <a:rPr lang="es-ES" i="1" dirty="0">
                <a:solidFill>
                  <a:schemeClr val="tx1"/>
                </a:solidFill>
              </a:rPr>
              <a:t>Probabilidad = 2</a:t>
            </a:r>
            <a:endParaRPr lang="es-ES" dirty="0">
              <a:solidFill>
                <a:schemeClr val="tx1"/>
              </a:solidFill>
            </a:endParaRPr>
          </a:p>
          <a:p>
            <a:r>
              <a:rPr lang="es-ES" i="1" dirty="0">
                <a:solidFill>
                  <a:schemeClr val="tx1"/>
                </a:solidFill>
              </a:rPr>
              <a:t>Impacto = 3</a:t>
            </a:r>
            <a:endParaRPr lang="es-ES" dirty="0">
              <a:solidFill>
                <a:schemeClr val="tx1"/>
              </a:solidFill>
            </a:endParaRPr>
          </a:p>
          <a:p>
            <a:r>
              <a:rPr lang="es-ES" b="1" dirty="0">
                <a:solidFill>
                  <a:schemeClr val="tx1"/>
                </a:solidFill>
              </a:rPr>
              <a:t>Recomendaciones</a:t>
            </a:r>
            <a:endParaRPr lang="es-ES" dirty="0">
              <a:solidFill>
                <a:schemeClr val="tx1"/>
              </a:solidFill>
            </a:endParaRPr>
          </a:p>
          <a:p>
            <a:r>
              <a:rPr lang="es-ES" dirty="0">
                <a:solidFill>
                  <a:schemeClr val="tx1"/>
                </a:solidFill>
              </a:rPr>
              <a:t>Implementar un sistema de administración de incidencias que cuente con un inventario, de modo que, sea capaz de tener el control de las incidencias atendidas por </a:t>
            </a:r>
            <a:r>
              <a:rPr lang="es-ES" dirty="0" smtClean="0">
                <a:solidFill>
                  <a:schemeClr val="tx1"/>
                </a:solidFill>
              </a:rPr>
              <a:t>soporte.</a:t>
            </a:r>
            <a:endParaRPr lang="es-ES" b="1" dirty="0" smtClean="0">
              <a:solidFill>
                <a:schemeClr val="tx1"/>
              </a:solidFill>
            </a:endParaRPr>
          </a:p>
        </p:txBody>
      </p:sp>
    </p:spTree>
    <p:extLst>
      <p:ext uri="{BB962C8B-B14F-4D97-AF65-F5344CB8AC3E}">
        <p14:creationId xmlns:p14="http://schemas.microsoft.com/office/powerpoint/2010/main" val="297644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Gracias</a:t>
            </a:r>
            <a:endParaRPr lang="es-ES" dirty="0"/>
          </a:p>
        </p:txBody>
      </p:sp>
    </p:spTree>
    <p:extLst>
      <p:ext uri="{BB962C8B-B14F-4D97-AF65-F5344CB8AC3E}">
        <p14:creationId xmlns:p14="http://schemas.microsoft.com/office/powerpoint/2010/main" val="2577905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Metodología de investigación</a:t>
            </a:r>
            <a:endParaRPr lang="es-EC" dirty="0"/>
          </a:p>
        </p:txBody>
      </p:sp>
      <p:sp>
        <p:nvSpPr>
          <p:cNvPr id="3" name="2 Marcador de contenido"/>
          <p:cNvSpPr>
            <a:spLocks noGrp="1"/>
          </p:cNvSpPr>
          <p:nvPr>
            <p:ph idx="1"/>
          </p:nvPr>
        </p:nvSpPr>
        <p:spPr/>
        <p:txBody>
          <a:bodyPr>
            <a:normAutofit/>
          </a:bodyPr>
          <a:lstStyle/>
          <a:p>
            <a:pPr algn="just"/>
            <a:r>
              <a:rPr lang="es-ES" dirty="0">
                <a:solidFill>
                  <a:schemeClr val="tx1"/>
                </a:solidFill>
              </a:rPr>
              <a:t>La naturaleza de este proyecto de graduación es de investigación aplicada ya que al realizar una auditoría basada en riesgos,  utilizamos los conocimientos teóricos </a:t>
            </a:r>
            <a:r>
              <a:rPr lang="es-ES" dirty="0" smtClean="0">
                <a:solidFill>
                  <a:schemeClr val="tx1"/>
                </a:solidFill>
              </a:rPr>
              <a:t>de diferentes marcos de referencia.</a:t>
            </a:r>
          </a:p>
          <a:p>
            <a:r>
              <a:rPr lang="es-ES" dirty="0" smtClean="0">
                <a:solidFill>
                  <a:schemeClr val="tx1"/>
                </a:solidFill>
              </a:rPr>
              <a:t>Marcos de referencia: COSO ERM, </a:t>
            </a:r>
            <a:r>
              <a:rPr lang="es-ES" dirty="0" err="1" smtClean="0">
                <a:solidFill>
                  <a:schemeClr val="tx1"/>
                </a:solidFill>
              </a:rPr>
              <a:t>Majerit</a:t>
            </a:r>
            <a:r>
              <a:rPr lang="es-ES" dirty="0" smtClean="0">
                <a:solidFill>
                  <a:schemeClr val="tx1"/>
                </a:solidFill>
              </a:rPr>
              <a:t>, </a:t>
            </a:r>
            <a:r>
              <a:rPr lang="es-ES" dirty="0" err="1" smtClean="0">
                <a:solidFill>
                  <a:schemeClr val="tx1"/>
                </a:solidFill>
              </a:rPr>
              <a:t>CobIT</a:t>
            </a:r>
            <a:r>
              <a:rPr lang="es-ES" dirty="0">
                <a:solidFill>
                  <a:schemeClr val="tx1"/>
                </a:solidFill>
              </a:rPr>
              <a:t>.</a:t>
            </a:r>
            <a:endParaRPr lang="es-ES" dirty="0" smtClean="0">
              <a:solidFill>
                <a:schemeClr val="tx1"/>
              </a:solidFill>
            </a:endParaRPr>
          </a:p>
          <a:p>
            <a:r>
              <a:rPr lang="es-ES" dirty="0" smtClean="0">
                <a:solidFill>
                  <a:schemeClr val="tx1"/>
                </a:solidFill>
              </a:rPr>
              <a:t>Herramientas</a:t>
            </a:r>
          </a:p>
          <a:p>
            <a:pPr lvl="1"/>
            <a:r>
              <a:rPr lang="es-ES" dirty="0" smtClean="0">
                <a:solidFill>
                  <a:schemeClr val="tx1"/>
                </a:solidFill>
              </a:rPr>
              <a:t>Reuniones, encuestas, informes, procedimientos</a:t>
            </a:r>
          </a:p>
        </p:txBody>
      </p:sp>
    </p:spTree>
    <p:extLst>
      <p:ext uri="{BB962C8B-B14F-4D97-AF65-F5344CB8AC3E}">
        <p14:creationId xmlns:p14="http://schemas.microsoft.com/office/powerpoint/2010/main" val="2392925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Metodología de investigación</a:t>
            </a:r>
            <a:endParaRPr lang="es-EC" dirty="0"/>
          </a:p>
        </p:txBody>
      </p:sp>
      <p:pic>
        <p:nvPicPr>
          <p:cNvPr id="5122" name="Picture 2" descr="http://www.overti.es/images/cobit/cobit-cub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1295400"/>
            <a:ext cx="5934826"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1917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Metodología de investigación</a:t>
            </a:r>
            <a:endParaRPr lang="es-EC"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990600"/>
            <a:ext cx="5029200" cy="46319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47347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Metodología de investigación</a:t>
            </a:r>
            <a:endParaRPr lang="es-EC"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8200" y="1123838"/>
            <a:ext cx="4810887" cy="43895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79772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Marco">
  <a:themeElements>
    <a:clrScheme name="Marco">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Marco">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Marco">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TC103457475[[fn=Marco]]</Template>
  <TotalTime>1123</TotalTime>
  <Words>5206</Words>
  <Application>Microsoft Office PowerPoint</Application>
  <PresentationFormat>Presentación en pantalla (4:3)</PresentationFormat>
  <Paragraphs>555</Paragraphs>
  <Slides>53</Slides>
  <Notes>23</Notes>
  <HiddenSlides>5</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53</vt:i4>
      </vt:variant>
    </vt:vector>
  </HeadingPairs>
  <TitlesOfParts>
    <vt:vector size="59" baseType="lpstr">
      <vt:lpstr>Arial</vt:lpstr>
      <vt:lpstr>Calibri</vt:lpstr>
      <vt:lpstr>Corbel</vt:lpstr>
      <vt:lpstr>Times New Roman</vt:lpstr>
      <vt:lpstr>Wingdings 2</vt:lpstr>
      <vt:lpstr>Marco</vt:lpstr>
      <vt:lpstr>Presentación de PowerPoint</vt:lpstr>
      <vt:lpstr>Planteamiento del Problema</vt:lpstr>
      <vt:lpstr>Planteamiento del Problema</vt:lpstr>
      <vt:lpstr>Justificación e Importancia</vt:lpstr>
      <vt:lpstr>Objetivos General Específicos</vt:lpstr>
      <vt:lpstr>Metodología de investigación</vt:lpstr>
      <vt:lpstr>Metodología de investigación</vt:lpstr>
      <vt:lpstr>Metodología de investigación</vt:lpstr>
      <vt:lpstr>Metodología de investigación</vt:lpstr>
      <vt:lpstr>Metodología de investigación</vt:lpstr>
      <vt:lpstr>Metodología de investigación</vt:lpstr>
      <vt:lpstr>Metodología de investigación</vt:lpstr>
      <vt:lpstr>Metodología de investigación</vt:lpstr>
      <vt:lpstr>Metodología de investigación</vt:lpstr>
      <vt:lpstr>Metodología de investigación</vt:lpstr>
      <vt:lpstr>Metodología de investigación</vt:lpstr>
      <vt:lpstr>Metodología de investigación</vt:lpstr>
      <vt:lpstr>Metodología de investigación</vt:lpstr>
      <vt:lpstr>Metodología de análisis</vt:lpstr>
      <vt:lpstr>Metodología de análisis</vt:lpstr>
      <vt:lpstr>Metodología de análisis</vt:lpstr>
      <vt:lpstr>Procesos analizados</vt:lpstr>
      <vt:lpstr>Identificación de eventos</vt:lpstr>
      <vt:lpstr>Evaluación de riesgos</vt:lpstr>
      <vt:lpstr>Resumen</vt:lpstr>
      <vt:lpstr>Riesgos</vt:lpstr>
      <vt:lpstr>Riesgos</vt:lpstr>
      <vt:lpstr>Riesgos</vt:lpstr>
      <vt:lpstr>Riesgos</vt:lpstr>
      <vt:lpstr>Riesgos</vt:lpstr>
      <vt:lpstr>Riesgos</vt:lpstr>
      <vt:lpstr>Riesgos</vt:lpstr>
      <vt:lpstr>Riesgos</vt:lpstr>
      <vt:lpstr>Riesgos</vt:lpstr>
      <vt:lpstr>Riesgos</vt:lpstr>
      <vt:lpstr>Riesgos</vt:lpstr>
      <vt:lpstr>Clasificación de riesgos</vt:lpstr>
      <vt:lpstr>COBIT 4</vt:lpstr>
      <vt:lpstr>COBIT 4</vt:lpstr>
      <vt:lpstr>Observaciones</vt:lpstr>
      <vt:lpstr>Observaciones</vt:lpstr>
      <vt:lpstr>Observaciones</vt:lpstr>
      <vt:lpstr>Observaciones</vt:lpstr>
      <vt:lpstr>Observaciones</vt:lpstr>
      <vt:lpstr>Observaciones</vt:lpstr>
      <vt:lpstr>Observaciones</vt:lpstr>
      <vt:lpstr>Observaciones</vt:lpstr>
      <vt:lpstr>Observaciones</vt:lpstr>
      <vt:lpstr>Observaciones</vt:lpstr>
      <vt:lpstr>Observaciones</vt:lpstr>
      <vt:lpstr>Observaciones</vt:lpstr>
      <vt:lpstr>Observaciones</vt:lpstr>
      <vt:lpstr>Gracias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 Estratégico de Tecnología de Información para  TECNISEGUROS </dc:title>
  <dc:creator>TLCL</dc:creator>
  <cp:lastModifiedBy>Julio Calderón</cp:lastModifiedBy>
  <cp:revision>92</cp:revision>
  <dcterms:created xsi:type="dcterms:W3CDTF">2013-08-21T03:29:37Z</dcterms:created>
  <dcterms:modified xsi:type="dcterms:W3CDTF">2014-05-30T20:41:12Z</dcterms:modified>
</cp:coreProperties>
</file>