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8" r:id="rId3"/>
    <p:sldId id="316" r:id="rId4"/>
    <p:sldId id="319" r:id="rId5"/>
    <p:sldId id="276" r:id="rId6"/>
    <p:sldId id="387" r:id="rId7"/>
    <p:sldId id="300" r:id="rId8"/>
    <p:sldId id="380" r:id="rId9"/>
    <p:sldId id="382" r:id="rId10"/>
    <p:sldId id="310" r:id="rId11"/>
    <p:sldId id="356" r:id="rId12"/>
    <p:sldId id="321" r:id="rId13"/>
    <p:sldId id="313" r:id="rId14"/>
    <p:sldId id="373" r:id="rId15"/>
    <p:sldId id="357" r:id="rId16"/>
    <p:sldId id="359" r:id="rId17"/>
    <p:sldId id="358" r:id="rId18"/>
    <p:sldId id="360" r:id="rId19"/>
    <p:sldId id="374" r:id="rId20"/>
    <p:sldId id="361" r:id="rId21"/>
    <p:sldId id="362" r:id="rId22"/>
    <p:sldId id="363" r:id="rId23"/>
    <p:sldId id="364" r:id="rId24"/>
    <p:sldId id="375" r:id="rId25"/>
    <p:sldId id="365" r:id="rId26"/>
    <p:sldId id="366" r:id="rId27"/>
    <p:sldId id="367" r:id="rId28"/>
    <p:sldId id="368" r:id="rId29"/>
    <p:sldId id="376" r:id="rId30"/>
    <p:sldId id="369" r:id="rId31"/>
    <p:sldId id="370" r:id="rId32"/>
    <p:sldId id="371" r:id="rId33"/>
    <p:sldId id="372" r:id="rId34"/>
    <p:sldId id="377" r:id="rId35"/>
    <p:sldId id="383" r:id="rId36"/>
    <p:sldId id="384" r:id="rId37"/>
    <p:sldId id="385" r:id="rId38"/>
    <p:sldId id="386" r:id="rId39"/>
    <p:sldId id="378" r:id="rId40"/>
    <p:sldId id="347" r:id="rId41"/>
    <p:sldId id="379" r:id="rId4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9900FF"/>
    <a:srgbClr val="800080"/>
    <a:srgbClr val="EAE6AC"/>
    <a:srgbClr val="EED66E"/>
    <a:srgbClr val="FAF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2737" autoAdjust="0"/>
  </p:normalViewPr>
  <p:slideViewPr>
    <p:cSldViewPr>
      <p:cViewPr>
        <p:scale>
          <a:sx n="66" d="100"/>
          <a:sy n="66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0BA08-A1AA-455F-BA10-516FCD752071}" type="doc">
      <dgm:prSet loTypeId="urn:microsoft.com/office/officeart/2005/8/layout/cycle2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91F6D10-9224-4059-9CA7-2375F141A0E5}">
      <dgm:prSet phldrT="[Texto]" custT="1"/>
      <dgm:spPr/>
      <dgm:t>
        <a:bodyPr/>
        <a:lstStyle/>
        <a:p>
          <a:r>
            <a:rPr lang="es-ES" sz="1800" b="1" dirty="0" smtClean="0"/>
            <a:t>Aspectos Políticos</a:t>
          </a:r>
          <a:endParaRPr lang="es-ES" b="1" dirty="0"/>
        </a:p>
      </dgm:t>
    </dgm:pt>
    <dgm:pt modelId="{390686FD-A736-4EB0-A14D-587BDDB42382}" type="parTrans" cxnId="{52491FA6-EA8E-4C1A-9DCF-A1139379345E}">
      <dgm:prSet/>
      <dgm:spPr/>
      <dgm:t>
        <a:bodyPr/>
        <a:lstStyle/>
        <a:p>
          <a:endParaRPr lang="es-ES"/>
        </a:p>
      </dgm:t>
    </dgm:pt>
    <dgm:pt modelId="{743BC23E-21F3-4FEA-B74C-03B09CE88BBB}" type="sibTrans" cxnId="{52491FA6-EA8E-4C1A-9DCF-A1139379345E}">
      <dgm:prSet/>
      <dgm:spPr/>
      <dgm:t>
        <a:bodyPr/>
        <a:lstStyle/>
        <a:p>
          <a:endParaRPr lang="es-ES" dirty="0"/>
        </a:p>
      </dgm:t>
    </dgm:pt>
    <dgm:pt modelId="{249D93E4-CA76-4838-92C7-0F58E99459F7}">
      <dgm:prSet phldrT="[Texto]" custT="1"/>
      <dgm:spPr/>
      <dgm:t>
        <a:bodyPr/>
        <a:lstStyle/>
        <a:p>
          <a:r>
            <a:rPr lang="es-ES" sz="1800" b="1" dirty="0" smtClean="0"/>
            <a:t>Aspectos Económicos</a:t>
          </a:r>
          <a:endParaRPr lang="es-ES" b="1" dirty="0"/>
        </a:p>
      </dgm:t>
    </dgm:pt>
    <dgm:pt modelId="{FE90163D-0DBB-402D-8782-207552E54E5C}" type="parTrans" cxnId="{08599F7C-A8D6-41F5-96C5-F5C44621D10D}">
      <dgm:prSet/>
      <dgm:spPr/>
      <dgm:t>
        <a:bodyPr/>
        <a:lstStyle/>
        <a:p>
          <a:endParaRPr lang="es-ES"/>
        </a:p>
      </dgm:t>
    </dgm:pt>
    <dgm:pt modelId="{D6E47E85-3204-489B-8729-8AC9644BA73A}" type="sibTrans" cxnId="{08599F7C-A8D6-41F5-96C5-F5C44621D10D}">
      <dgm:prSet/>
      <dgm:spPr/>
      <dgm:t>
        <a:bodyPr/>
        <a:lstStyle/>
        <a:p>
          <a:endParaRPr lang="es-ES" dirty="0"/>
        </a:p>
      </dgm:t>
    </dgm:pt>
    <dgm:pt modelId="{5FB9A371-BFAB-4C21-8569-FB434CB48722}">
      <dgm:prSet phldrT="[Texto]" custT="1"/>
      <dgm:spPr/>
      <dgm:t>
        <a:bodyPr/>
        <a:lstStyle/>
        <a:p>
          <a:r>
            <a:rPr lang="es-ES" sz="1600" b="1" dirty="0" smtClean="0"/>
            <a:t>Aspectos </a:t>
          </a:r>
          <a:r>
            <a:rPr lang="es-ES" sz="1600" b="1" dirty="0" smtClean="0"/>
            <a:t>Sociales </a:t>
          </a:r>
          <a:endParaRPr lang="es-ES" sz="1600" b="1" dirty="0"/>
        </a:p>
      </dgm:t>
    </dgm:pt>
    <dgm:pt modelId="{CF43D388-3A1D-4DDE-A867-9234B3C11613}" type="parTrans" cxnId="{16E2612E-6E85-4AF7-A7DD-E918BB1E7667}">
      <dgm:prSet/>
      <dgm:spPr/>
      <dgm:t>
        <a:bodyPr/>
        <a:lstStyle/>
        <a:p>
          <a:endParaRPr lang="es-ES"/>
        </a:p>
      </dgm:t>
    </dgm:pt>
    <dgm:pt modelId="{F07FA6BD-9E8A-457D-9107-CEB5E2C9ED4A}" type="sibTrans" cxnId="{16E2612E-6E85-4AF7-A7DD-E918BB1E7667}">
      <dgm:prSet/>
      <dgm:spPr/>
      <dgm:t>
        <a:bodyPr/>
        <a:lstStyle/>
        <a:p>
          <a:endParaRPr lang="es-ES" dirty="0"/>
        </a:p>
      </dgm:t>
    </dgm:pt>
    <dgm:pt modelId="{E82BD484-0E85-45A6-BA0F-2C028F11B531}">
      <dgm:prSet phldrT="[Texto]" custT="1"/>
      <dgm:spPr/>
      <dgm:t>
        <a:bodyPr/>
        <a:lstStyle/>
        <a:p>
          <a:r>
            <a:rPr lang="es-ES" sz="1600" b="1" dirty="0" smtClean="0"/>
            <a:t>Aspectos </a:t>
          </a:r>
          <a:r>
            <a:rPr lang="es-ES" sz="1600" b="1" dirty="0" smtClean="0"/>
            <a:t>Tecnológicos</a:t>
          </a:r>
          <a:endParaRPr lang="es-ES" sz="1600" b="1" dirty="0"/>
        </a:p>
      </dgm:t>
    </dgm:pt>
    <dgm:pt modelId="{375047C9-EAD0-4D17-AC58-84A698E445FC}" type="parTrans" cxnId="{E67D2987-8C69-4C7F-976C-05E6E2B85DC5}">
      <dgm:prSet/>
      <dgm:spPr/>
      <dgm:t>
        <a:bodyPr/>
        <a:lstStyle/>
        <a:p>
          <a:endParaRPr lang="es-ES"/>
        </a:p>
      </dgm:t>
    </dgm:pt>
    <dgm:pt modelId="{28261493-31CF-401C-B9C4-7F0D34B79C68}" type="sibTrans" cxnId="{E67D2987-8C69-4C7F-976C-05E6E2B85DC5}">
      <dgm:prSet/>
      <dgm:spPr/>
      <dgm:t>
        <a:bodyPr/>
        <a:lstStyle/>
        <a:p>
          <a:endParaRPr lang="es-ES" dirty="0"/>
        </a:p>
      </dgm:t>
    </dgm:pt>
    <dgm:pt modelId="{E93D3C95-193B-4709-9946-E2E844E51E13}" type="pres">
      <dgm:prSet presAssocID="{91E0BA08-A1AA-455F-BA10-516FCD7520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AA1BBF0-C758-417B-A121-6912580C559D}" type="pres">
      <dgm:prSet presAssocID="{E91F6D10-9224-4059-9CA7-2375F141A0E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567C2E-9286-49DD-8D1B-54809BB92D59}" type="pres">
      <dgm:prSet presAssocID="{743BC23E-21F3-4FEA-B74C-03B09CE88BBB}" presName="sibTrans" presStyleLbl="sibTrans2D1" presStyleIdx="0" presStyleCnt="4"/>
      <dgm:spPr/>
      <dgm:t>
        <a:bodyPr/>
        <a:lstStyle/>
        <a:p>
          <a:endParaRPr lang="es-ES"/>
        </a:p>
      </dgm:t>
    </dgm:pt>
    <dgm:pt modelId="{8B197086-434E-43F7-B6E2-B13E1E8BADF6}" type="pres">
      <dgm:prSet presAssocID="{743BC23E-21F3-4FEA-B74C-03B09CE88BBB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508C6DFF-1BFE-4E70-9337-4F51C5F3E73C}" type="pres">
      <dgm:prSet presAssocID="{249D93E4-CA76-4838-92C7-0F58E99459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2B8194-6C43-4354-98AC-5C2FA456F397}" type="pres">
      <dgm:prSet presAssocID="{D6E47E85-3204-489B-8729-8AC9644BA73A}" presName="sibTrans" presStyleLbl="sibTrans2D1" presStyleIdx="1" presStyleCnt="4"/>
      <dgm:spPr/>
      <dgm:t>
        <a:bodyPr/>
        <a:lstStyle/>
        <a:p>
          <a:endParaRPr lang="es-ES"/>
        </a:p>
      </dgm:t>
    </dgm:pt>
    <dgm:pt modelId="{76672C24-5ED4-4AB9-9423-656A192CF9C5}" type="pres">
      <dgm:prSet presAssocID="{D6E47E85-3204-489B-8729-8AC9644BA73A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7237CC9D-2D6C-4B35-827C-D6A579C39860}" type="pres">
      <dgm:prSet presAssocID="{5FB9A371-BFAB-4C21-8569-FB434CB4872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5565A8-2768-45A2-A804-60DD690D8519}" type="pres">
      <dgm:prSet presAssocID="{F07FA6BD-9E8A-457D-9107-CEB5E2C9ED4A}" presName="sibTrans" presStyleLbl="sibTrans2D1" presStyleIdx="2" presStyleCnt="4"/>
      <dgm:spPr/>
      <dgm:t>
        <a:bodyPr/>
        <a:lstStyle/>
        <a:p>
          <a:endParaRPr lang="es-ES"/>
        </a:p>
      </dgm:t>
    </dgm:pt>
    <dgm:pt modelId="{19B380C1-70F6-4B97-88F8-DF2928C6EA78}" type="pres">
      <dgm:prSet presAssocID="{F07FA6BD-9E8A-457D-9107-CEB5E2C9ED4A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2D33DD36-98A2-4CC1-9250-225392A0DAFD}" type="pres">
      <dgm:prSet presAssocID="{E82BD484-0E85-45A6-BA0F-2C028F11B53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988852-8EE6-4DD3-880E-889DB9734214}" type="pres">
      <dgm:prSet presAssocID="{28261493-31CF-401C-B9C4-7F0D34B79C68}" presName="sibTrans" presStyleLbl="sibTrans2D1" presStyleIdx="3" presStyleCnt="4"/>
      <dgm:spPr/>
      <dgm:t>
        <a:bodyPr/>
        <a:lstStyle/>
        <a:p>
          <a:endParaRPr lang="es-ES"/>
        </a:p>
      </dgm:t>
    </dgm:pt>
    <dgm:pt modelId="{8D40EEB8-83C6-41F6-A03B-373E8F53E18E}" type="pres">
      <dgm:prSet presAssocID="{28261493-31CF-401C-B9C4-7F0D34B79C68}" presName="connectorText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6D53B685-000B-4DD2-87FD-41B6D6FF62B0}" type="presOf" srcId="{28261493-31CF-401C-B9C4-7F0D34B79C68}" destId="{9F988852-8EE6-4DD3-880E-889DB9734214}" srcOrd="0" destOrd="0" presId="urn:microsoft.com/office/officeart/2005/8/layout/cycle2"/>
    <dgm:cxn modelId="{E67D2987-8C69-4C7F-976C-05E6E2B85DC5}" srcId="{91E0BA08-A1AA-455F-BA10-516FCD752071}" destId="{E82BD484-0E85-45A6-BA0F-2C028F11B531}" srcOrd="3" destOrd="0" parTransId="{375047C9-EAD0-4D17-AC58-84A698E445FC}" sibTransId="{28261493-31CF-401C-B9C4-7F0D34B79C68}"/>
    <dgm:cxn modelId="{DD01B56D-2DAA-4919-9484-EA3C0FAD5217}" type="presOf" srcId="{D6E47E85-3204-489B-8729-8AC9644BA73A}" destId="{9F2B8194-6C43-4354-98AC-5C2FA456F397}" srcOrd="0" destOrd="0" presId="urn:microsoft.com/office/officeart/2005/8/layout/cycle2"/>
    <dgm:cxn modelId="{CFC436A8-2E8C-4DCA-8170-B8FCC389959F}" type="presOf" srcId="{743BC23E-21F3-4FEA-B74C-03B09CE88BBB}" destId="{FF567C2E-9286-49DD-8D1B-54809BB92D59}" srcOrd="0" destOrd="0" presId="urn:microsoft.com/office/officeart/2005/8/layout/cycle2"/>
    <dgm:cxn modelId="{808B8C71-ABB3-49D6-8033-127C0EAD1490}" type="presOf" srcId="{743BC23E-21F3-4FEA-B74C-03B09CE88BBB}" destId="{8B197086-434E-43F7-B6E2-B13E1E8BADF6}" srcOrd="1" destOrd="0" presId="urn:microsoft.com/office/officeart/2005/8/layout/cycle2"/>
    <dgm:cxn modelId="{08599F7C-A8D6-41F5-96C5-F5C44621D10D}" srcId="{91E0BA08-A1AA-455F-BA10-516FCD752071}" destId="{249D93E4-CA76-4838-92C7-0F58E99459F7}" srcOrd="1" destOrd="0" parTransId="{FE90163D-0DBB-402D-8782-207552E54E5C}" sibTransId="{D6E47E85-3204-489B-8729-8AC9644BA73A}"/>
    <dgm:cxn modelId="{7F45C2C3-719E-4E41-A08E-5537AB385A56}" type="presOf" srcId="{28261493-31CF-401C-B9C4-7F0D34B79C68}" destId="{8D40EEB8-83C6-41F6-A03B-373E8F53E18E}" srcOrd="1" destOrd="0" presId="urn:microsoft.com/office/officeart/2005/8/layout/cycle2"/>
    <dgm:cxn modelId="{56A064B2-2957-4445-901D-C4CC0DED85EE}" type="presOf" srcId="{249D93E4-CA76-4838-92C7-0F58E99459F7}" destId="{508C6DFF-1BFE-4E70-9337-4F51C5F3E73C}" srcOrd="0" destOrd="0" presId="urn:microsoft.com/office/officeart/2005/8/layout/cycle2"/>
    <dgm:cxn modelId="{492682EC-401D-40F5-AEAF-DB81E80E1143}" type="presOf" srcId="{F07FA6BD-9E8A-457D-9107-CEB5E2C9ED4A}" destId="{19B380C1-70F6-4B97-88F8-DF2928C6EA78}" srcOrd="1" destOrd="0" presId="urn:microsoft.com/office/officeart/2005/8/layout/cycle2"/>
    <dgm:cxn modelId="{16E2612E-6E85-4AF7-A7DD-E918BB1E7667}" srcId="{91E0BA08-A1AA-455F-BA10-516FCD752071}" destId="{5FB9A371-BFAB-4C21-8569-FB434CB48722}" srcOrd="2" destOrd="0" parTransId="{CF43D388-3A1D-4DDE-A867-9234B3C11613}" sibTransId="{F07FA6BD-9E8A-457D-9107-CEB5E2C9ED4A}"/>
    <dgm:cxn modelId="{F3E0DB5C-6D79-44A0-8313-272776D245E7}" type="presOf" srcId="{E82BD484-0E85-45A6-BA0F-2C028F11B531}" destId="{2D33DD36-98A2-4CC1-9250-225392A0DAFD}" srcOrd="0" destOrd="0" presId="urn:microsoft.com/office/officeart/2005/8/layout/cycle2"/>
    <dgm:cxn modelId="{6EB9C502-117A-4B2F-B974-862B620E57EB}" type="presOf" srcId="{D6E47E85-3204-489B-8729-8AC9644BA73A}" destId="{76672C24-5ED4-4AB9-9423-656A192CF9C5}" srcOrd="1" destOrd="0" presId="urn:microsoft.com/office/officeart/2005/8/layout/cycle2"/>
    <dgm:cxn modelId="{FDF7BC15-D6E7-478D-9F60-0DAC32DA698A}" type="presOf" srcId="{5FB9A371-BFAB-4C21-8569-FB434CB48722}" destId="{7237CC9D-2D6C-4B35-827C-D6A579C39860}" srcOrd="0" destOrd="0" presId="urn:microsoft.com/office/officeart/2005/8/layout/cycle2"/>
    <dgm:cxn modelId="{9D6AC38B-9EA2-450D-B6AF-3F281BC3907B}" type="presOf" srcId="{91E0BA08-A1AA-455F-BA10-516FCD752071}" destId="{E93D3C95-193B-4709-9946-E2E844E51E13}" srcOrd="0" destOrd="0" presId="urn:microsoft.com/office/officeart/2005/8/layout/cycle2"/>
    <dgm:cxn modelId="{68C9F0C7-F636-4F29-8E57-29F362CA72F5}" type="presOf" srcId="{F07FA6BD-9E8A-457D-9107-CEB5E2C9ED4A}" destId="{475565A8-2768-45A2-A804-60DD690D8519}" srcOrd="0" destOrd="0" presId="urn:microsoft.com/office/officeart/2005/8/layout/cycle2"/>
    <dgm:cxn modelId="{52491FA6-EA8E-4C1A-9DCF-A1139379345E}" srcId="{91E0BA08-A1AA-455F-BA10-516FCD752071}" destId="{E91F6D10-9224-4059-9CA7-2375F141A0E5}" srcOrd="0" destOrd="0" parTransId="{390686FD-A736-4EB0-A14D-587BDDB42382}" sibTransId="{743BC23E-21F3-4FEA-B74C-03B09CE88BBB}"/>
    <dgm:cxn modelId="{3A3030EE-314C-491A-A951-ADA97F17EF56}" type="presOf" srcId="{E91F6D10-9224-4059-9CA7-2375F141A0E5}" destId="{EAA1BBF0-C758-417B-A121-6912580C559D}" srcOrd="0" destOrd="0" presId="urn:microsoft.com/office/officeart/2005/8/layout/cycle2"/>
    <dgm:cxn modelId="{68A4F6B2-5429-4325-B724-A4006F8AB3DF}" type="presParOf" srcId="{E93D3C95-193B-4709-9946-E2E844E51E13}" destId="{EAA1BBF0-C758-417B-A121-6912580C559D}" srcOrd="0" destOrd="0" presId="urn:microsoft.com/office/officeart/2005/8/layout/cycle2"/>
    <dgm:cxn modelId="{E77A9A93-074B-43C6-805C-2C70924D2C8D}" type="presParOf" srcId="{E93D3C95-193B-4709-9946-E2E844E51E13}" destId="{FF567C2E-9286-49DD-8D1B-54809BB92D59}" srcOrd="1" destOrd="0" presId="urn:microsoft.com/office/officeart/2005/8/layout/cycle2"/>
    <dgm:cxn modelId="{9E453CF0-5EE2-44DB-95DE-0CDD0CE1FFD8}" type="presParOf" srcId="{FF567C2E-9286-49DD-8D1B-54809BB92D59}" destId="{8B197086-434E-43F7-B6E2-B13E1E8BADF6}" srcOrd="0" destOrd="0" presId="urn:microsoft.com/office/officeart/2005/8/layout/cycle2"/>
    <dgm:cxn modelId="{C9233177-E3AD-44CE-BDF7-0E9C5B271416}" type="presParOf" srcId="{E93D3C95-193B-4709-9946-E2E844E51E13}" destId="{508C6DFF-1BFE-4E70-9337-4F51C5F3E73C}" srcOrd="2" destOrd="0" presId="urn:microsoft.com/office/officeart/2005/8/layout/cycle2"/>
    <dgm:cxn modelId="{AC34FC33-1A84-4984-A4DF-1BC7808433A4}" type="presParOf" srcId="{E93D3C95-193B-4709-9946-E2E844E51E13}" destId="{9F2B8194-6C43-4354-98AC-5C2FA456F397}" srcOrd="3" destOrd="0" presId="urn:microsoft.com/office/officeart/2005/8/layout/cycle2"/>
    <dgm:cxn modelId="{D99FEAD6-05E8-40C2-9379-9A1448BE89A2}" type="presParOf" srcId="{9F2B8194-6C43-4354-98AC-5C2FA456F397}" destId="{76672C24-5ED4-4AB9-9423-656A192CF9C5}" srcOrd="0" destOrd="0" presId="urn:microsoft.com/office/officeart/2005/8/layout/cycle2"/>
    <dgm:cxn modelId="{6FD7DC71-5E2B-40FD-AACD-13FE1AB3DFB6}" type="presParOf" srcId="{E93D3C95-193B-4709-9946-E2E844E51E13}" destId="{7237CC9D-2D6C-4B35-827C-D6A579C39860}" srcOrd="4" destOrd="0" presId="urn:microsoft.com/office/officeart/2005/8/layout/cycle2"/>
    <dgm:cxn modelId="{A85800A1-0241-4462-9F99-0C6D428C99EB}" type="presParOf" srcId="{E93D3C95-193B-4709-9946-E2E844E51E13}" destId="{475565A8-2768-45A2-A804-60DD690D8519}" srcOrd="5" destOrd="0" presId="urn:microsoft.com/office/officeart/2005/8/layout/cycle2"/>
    <dgm:cxn modelId="{F7A75C5F-4970-4FA8-A362-8842C094F4EF}" type="presParOf" srcId="{475565A8-2768-45A2-A804-60DD690D8519}" destId="{19B380C1-70F6-4B97-88F8-DF2928C6EA78}" srcOrd="0" destOrd="0" presId="urn:microsoft.com/office/officeart/2005/8/layout/cycle2"/>
    <dgm:cxn modelId="{EE669A6C-8111-4F1D-8E97-C0B7F3C7EB0F}" type="presParOf" srcId="{E93D3C95-193B-4709-9946-E2E844E51E13}" destId="{2D33DD36-98A2-4CC1-9250-225392A0DAFD}" srcOrd="6" destOrd="0" presId="urn:microsoft.com/office/officeart/2005/8/layout/cycle2"/>
    <dgm:cxn modelId="{80CCAC98-5931-461D-A21F-F55E29E70629}" type="presParOf" srcId="{E93D3C95-193B-4709-9946-E2E844E51E13}" destId="{9F988852-8EE6-4DD3-880E-889DB9734214}" srcOrd="7" destOrd="0" presId="urn:microsoft.com/office/officeart/2005/8/layout/cycle2"/>
    <dgm:cxn modelId="{092E43A7-D041-40B8-AD19-C22E84BD835A}" type="presParOf" srcId="{9F988852-8EE6-4DD3-880E-889DB9734214}" destId="{8D40EEB8-83C6-41F6-A03B-373E8F53E18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C811D3-E3AB-4A46-BEDB-93ACBBA7113B}" type="doc">
      <dgm:prSet loTypeId="urn:microsoft.com/office/officeart/2005/8/layout/radial5" loCatId="cycle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EC23EE5D-76F4-4FAB-939F-D5609C2075A0}">
      <dgm:prSet phldrT="[Texto]" custT="1"/>
      <dgm:spPr/>
      <dgm:t>
        <a:bodyPr/>
        <a:lstStyle/>
        <a:p>
          <a:pPr algn="ctr"/>
          <a:r>
            <a:rPr lang="es-ES" sz="1600" b="1" dirty="0" smtClean="0"/>
            <a:t>Cinco Fuerzas de Porter</a:t>
          </a:r>
          <a:endParaRPr lang="es-ES" sz="1600" b="1" dirty="0"/>
        </a:p>
      </dgm:t>
    </dgm:pt>
    <dgm:pt modelId="{B29B28F0-9101-4807-9A00-003799A71BBD}" type="parTrans" cxnId="{2DF96FAC-43DE-4AF7-8E2D-B94256367739}">
      <dgm:prSet/>
      <dgm:spPr/>
      <dgm:t>
        <a:bodyPr/>
        <a:lstStyle/>
        <a:p>
          <a:endParaRPr lang="es-ES" sz="2800">
            <a:solidFill>
              <a:schemeClr val="tx1"/>
            </a:solidFill>
          </a:endParaRPr>
        </a:p>
      </dgm:t>
    </dgm:pt>
    <dgm:pt modelId="{CBABDC96-48A7-4659-923D-B706C6642316}" type="sibTrans" cxnId="{2DF96FAC-43DE-4AF7-8E2D-B94256367739}">
      <dgm:prSet/>
      <dgm:spPr/>
      <dgm:t>
        <a:bodyPr/>
        <a:lstStyle/>
        <a:p>
          <a:endParaRPr lang="es-ES" sz="2800">
            <a:solidFill>
              <a:schemeClr val="tx1"/>
            </a:solidFill>
          </a:endParaRPr>
        </a:p>
      </dgm:t>
    </dgm:pt>
    <dgm:pt modelId="{B3E9EEF8-5655-4C6B-9B2A-878EF934499D}">
      <dgm:prSet phldrT="[Texto]" custT="1"/>
      <dgm:spPr/>
      <dgm:t>
        <a:bodyPr/>
        <a:lstStyle/>
        <a:p>
          <a:r>
            <a:rPr lang="es-ES" sz="1400" b="1" dirty="0" smtClean="0"/>
            <a:t>Competidores Actuales</a:t>
          </a:r>
          <a:r>
            <a:rPr lang="es-ES" sz="1800" b="1" dirty="0" smtClean="0"/>
            <a:t>	</a:t>
          </a:r>
          <a:endParaRPr lang="es-ES" sz="1800" b="1" dirty="0"/>
        </a:p>
      </dgm:t>
    </dgm:pt>
    <dgm:pt modelId="{826A55BE-6A84-49B5-B3E8-348246C37E44}" type="parTrans" cxnId="{6923F7EC-3277-42E5-85D2-DA57DC517A21}">
      <dgm:prSet custT="1"/>
      <dgm:spPr/>
      <dgm:t>
        <a:bodyPr/>
        <a:lstStyle/>
        <a:p>
          <a:endParaRPr lang="es-ES" sz="1100" dirty="0">
            <a:solidFill>
              <a:schemeClr val="tx1"/>
            </a:solidFill>
          </a:endParaRPr>
        </a:p>
      </dgm:t>
    </dgm:pt>
    <dgm:pt modelId="{6A57B241-FE12-4A5C-8836-B6D753C6F496}" type="sibTrans" cxnId="{6923F7EC-3277-42E5-85D2-DA57DC517A21}">
      <dgm:prSet/>
      <dgm:spPr/>
      <dgm:t>
        <a:bodyPr/>
        <a:lstStyle/>
        <a:p>
          <a:endParaRPr lang="es-ES" sz="2800">
            <a:solidFill>
              <a:schemeClr val="tx1"/>
            </a:solidFill>
          </a:endParaRPr>
        </a:p>
      </dgm:t>
    </dgm:pt>
    <dgm:pt modelId="{DE112716-0DF5-4FEF-A089-146BAD125746}">
      <dgm:prSet phldrT="[Texto]" custT="1"/>
      <dgm:spPr/>
      <dgm:t>
        <a:bodyPr/>
        <a:lstStyle/>
        <a:p>
          <a:r>
            <a:rPr lang="es-ES" sz="1400" b="1" dirty="0" smtClean="0"/>
            <a:t>Competidores Potenciales</a:t>
          </a:r>
          <a:endParaRPr lang="es-ES" sz="1400" b="1" dirty="0"/>
        </a:p>
      </dgm:t>
    </dgm:pt>
    <dgm:pt modelId="{1F563D46-EDB0-4035-82AA-2CF18E0EAB46}" type="parTrans" cxnId="{296E5FF1-CDCC-475B-8FB7-1CA0868377BD}">
      <dgm:prSet custT="1"/>
      <dgm:spPr/>
      <dgm:t>
        <a:bodyPr/>
        <a:lstStyle/>
        <a:p>
          <a:endParaRPr lang="es-ES" sz="1100" dirty="0">
            <a:solidFill>
              <a:schemeClr val="tx1"/>
            </a:solidFill>
          </a:endParaRPr>
        </a:p>
      </dgm:t>
    </dgm:pt>
    <dgm:pt modelId="{97C80C0C-8957-469B-91E4-FB0193BDAC0D}" type="sibTrans" cxnId="{296E5FF1-CDCC-475B-8FB7-1CA0868377BD}">
      <dgm:prSet/>
      <dgm:spPr/>
      <dgm:t>
        <a:bodyPr/>
        <a:lstStyle/>
        <a:p>
          <a:endParaRPr lang="es-ES" sz="2800">
            <a:solidFill>
              <a:schemeClr val="tx1"/>
            </a:solidFill>
          </a:endParaRPr>
        </a:p>
      </dgm:t>
    </dgm:pt>
    <dgm:pt modelId="{30B2DB81-CA5D-4DFA-AB1D-496E23406C3F}">
      <dgm:prSet phldrT="[Texto]" custT="1"/>
      <dgm:spPr/>
      <dgm:t>
        <a:bodyPr/>
        <a:lstStyle/>
        <a:p>
          <a:r>
            <a:rPr lang="es-ES" sz="1400" b="1" dirty="0" smtClean="0"/>
            <a:t>Productos Sustitutos</a:t>
          </a:r>
          <a:endParaRPr lang="es-ES" sz="1400" b="1" dirty="0"/>
        </a:p>
      </dgm:t>
    </dgm:pt>
    <dgm:pt modelId="{3ECB61EA-9933-45C9-B0CC-AAC3A5710B36}" type="parTrans" cxnId="{215233A0-BADC-4CFF-A584-7A626605DA73}">
      <dgm:prSet custT="1"/>
      <dgm:spPr/>
      <dgm:t>
        <a:bodyPr/>
        <a:lstStyle/>
        <a:p>
          <a:endParaRPr lang="es-ES" sz="1100" dirty="0">
            <a:solidFill>
              <a:schemeClr val="tx1"/>
            </a:solidFill>
          </a:endParaRPr>
        </a:p>
      </dgm:t>
    </dgm:pt>
    <dgm:pt modelId="{7FC8133A-EC55-4A6C-8CA9-3B574FEC48A5}" type="sibTrans" cxnId="{215233A0-BADC-4CFF-A584-7A626605DA73}">
      <dgm:prSet/>
      <dgm:spPr/>
      <dgm:t>
        <a:bodyPr/>
        <a:lstStyle/>
        <a:p>
          <a:endParaRPr lang="es-ES" sz="2800">
            <a:solidFill>
              <a:schemeClr val="tx1"/>
            </a:solidFill>
          </a:endParaRPr>
        </a:p>
      </dgm:t>
    </dgm:pt>
    <dgm:pt modelId="{5FC0CBB3-9F29-4B28-87B7-1412856B7C1E}">
      <dgm:prSet phldrT="[Texto]" custT="1"/>
      <dgm:spPr/>
      <dgm:t>
        <a:bodyPr/>
        <a:lstStyle/>
        <a:p>
          <a:r>
            <a:rPr lang="es-ES" sz="1400" b="1" dirty="0" smtClean="0"/>
            <a:t>Proveedores</a:t>
          </a:r>
          <a:endParaRPr lang="es-ES" sz="1600" b="1" dirty="0"/>
        </a:p>
      </dgm:t>
    </dgm:pt>
    <dgm:pt modelId="{B3B0B68B-4942-4A6F-8F2A-3803F78B087B}" type="parTrans" cxnId="{5F346FE1-FCAE-4715-95A6-392630F83263}">
      <dgm:prSet custT="1"/>
      <dgm:spPr/>
      <dgm:t>
        <a:bodyPr/>
        <a:lstStyle/>
        <a:p>
          <a:endParaRPr lang="es-ES" sz="1100" dirty="0">
            <a:solidFill>
              <a:schemeClr val="tx1"/>
            </a:solidFill>
          </a:endParaRPr>
        </a:p>
      </dgm:t>
    </dgm:pt>
    <dgm:pt modelId="{CD423850-AF65-4CF3-AA3E-ED7CD1929BEE}" type="sibTrans" cxnId="{5F346FE1-FCAE-4715-95A6-392630F83263}">
      <dgm:prSet/>
      <dgm:spPr/>
      <dgm:t>
        <a:bodyPr/>
        <a:lstStyle/>
        <a:p>
          <a:endParaRPr lang="es-ES" sz="2800">
            <a:solidFill>
              <a:schemeClr val="tx1"/>
            </a:solidFill>
          </a:endParaRPr>
        </a:p>
      </dgm:t>
    </dgm:pt>
    <dgm:pt modelId="{CB1558FB-0091-439F-BC12-FEE38A9BA985}">
      <dgm:prSet phldrT="[Texto]" custT="1"/>
      <dgm:spPr/>
      <dgm:t>
        <a:bodyPr/>
        <a:lstStyle/>
        <a:p>
          <a:r>
            <a:rPr lang="es-ES" sz="1400" b="1" dirty="0" smtClean="0"/>
            <a:t>Clientes</a:t>
          </a:r>
          <a:endParaRPr lang="es-ES" sz="1400" b="1" dirty="0"/>
        </a:p>
      </dgm:t>
    </dgm:pt>
    <dgm:pt modelId="{31E078C0-785D-4B67-AE57-9F3E0388BB79}" type="parTrans" cxnId="{EC54380E-5490-4FBF-BBFA-D7072CB71184}">
      <dgm:prSet/>
      <dgm:spPr/>
      <dgm:t>
        <a:bodyPr/>
        <a:lstStyle/>
        <a:p>
          <a:endParaRPr lang="es-ES" dirty="0">
            <a:solidFill>
              <a:schemeClr val="tx1"/>
            </a:solidFill>
          </a:endParaRPr>
        </a:p>
      </dgm:t>
    </dgm:pt>
    <dgm:pt modelId="{3A523E43-56A0-44F5-AE34-82619054FCC4}" type="sibTrans" cxnId="{EC54380E-5490-4FBF-BBFA-D7072CB7118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73A9D93-4B4A-4F1A-97D4-C1F39AAFC904}" type="pres">
      <dgm:prSet presAssocID="{9BC811D3-E3AB-4A46-BEDB-93ACBBA711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9E4A9A1-78FF-4864-B21F-3DB7B66F87F3}" type="pres">
      <dgm:prSet presAssocID="{EC23EE5D-76F4-4FAB-939F-D5609C2075A0}" presName="centerShape" presStyleLbl="node0" presStyleIdx="0" presStyleCnt="1"/>
      <dgm:spPr/>
      <dgm:t>
        <a:bodyPr/>
        <a:lstStyle/>
        <a:p>
          <a:endParaRPr lang="es-ES"/>
        </a:p>
      </dgm:t>
    </dgm:pt>
    <dgm:pt modelId="{0DE5F868-D898-4A59-90D2-3B10634CF048}" type="pres">
      <dgm:prSet presAssocID="{826A55BE-6A84-49B5-B3E8-348246C37E44}" presName="parTrans" presStyleLbl="sibTrans2D1" presStyleIdx="0" presStyleCnt="5"/>
      <dgm:spPr/>
      <dgm:t>
        <a:bodyPr/>
        <a:lstStyle/>
        <a:p>
          <a:endParaRPr lang="es-ES"/>
        </a:p>
      </dgm:t>
    </dgm:pt>
    <dgm:pt modelId="{904216E5-7B6B-4202-81B2-55A4EE82695A}" type="pres">
      <dgm:prSet presAssocID="{826A55BE-6A84-49B5-B3E8-348246C37E44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AD2B273B-BFC6-49BB-98D0-64C2AC8742C3}" type="pres">
      <dgm:prSet presAssocID="{B3E9EEF8-5655-4C6B-9B2A-878EF934499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CB25BB-2189-4BEB-A79B-1B6C9E40FCF9}" type="pres">
      <dgm:prSet presAssocID="{1F563D46-EDB0-4035-82AA-2CF18E0EAB46}" presName="parTrans" presStyleLbl="sibTrans2D1" presStyleIdx="1" presStyleCnt="5"/>
      <dgm:spPr/>
      <dgm:t>
        <a:bodyPr/>
        <a:lstStyle/>
        <a:p>
          <a:endParaRPr lang="es-ES"/>
        </a:p>
      </dgm:t>
    </dgm:pt>
    <dgm:pt modelId="{E7080ACC-3521-43CC-AB95-9F1797CCF40F}" type="pres">
      <dgm:prSet presAssocID="{1F563D46-EDB0-4035-82AA-2CF18E0EAB46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7242DAC7-799A-44D7-A2B7-F0C6377683DF}" type="pres">
      <dgm:prSet presAssocID="{DE112716-0DF5-4FEF-A089-146BAD12574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BF91CB-6393-4A3A-9725-235ADB994306}" type="pres">
      <dgm:prSet presAssocID="{3ECB61EA-9933-45C9-B0CC-AAC3A5710B36}" presName="parTrans" presStyleLbl="sibTrans2D1" presStyleIdx="2" presStyleCnt="5"/>
      <dgm:spPr/>
      <dgm:t>
        <a:bodyPr/>
        <a:lstStyle/>
        <a:p>
          <a:endParaRPr lang="es-ES"/>
        </a:p>
      </dgm:t>
    </dgm:pt>
    <dgm:pt modelId="{6C6E2505-1F42-406B-91AD-85BCA70CC825}" type="pres">
      <dgm:prSet presAssocID="{3ECB61EA-9933-45C9-B0CC-AAC3A5710B36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902633AA-C7B9-4D0C-8718-AD7CD158FA23}" type="pres">
      <dgm:prSet presAssocID="{30B2DB81-CA5D-4DFA-AB1D-496E23406C3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B1FE39-30B4-4BE7-952F-A4CACF0F1014}" type="pres">
      <dgm:prSet presAssocID="{B3B0B68B-4942-4A6F-8F2A-3803F78B087B}" presName="parTrans" presStyleLbl="sibTrans2D1" presStyleIdx="3" presStyleCnt="5"/>
      <dgm:spPr/>
      <dgm:t>
        <a:bodyPr/>
        <a:lstStyle/>
        <a:p>
          <a:endParaRPr lang="es-ES"/>
        </a:p>
      </dgm:t>
    </dgm:pt>
    <dgm:pt modelId="{0E72792A-09D0-4106-99EF-8DD85CBBD13E}" type="pres">
      <dgm:prSet presAssocID="{B3B0B68B-4942-4A6F-8F2A-3803F78B087B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F62B2CD8-E164-4971-BA6C-0867F8A28FA0}" type="pres">
      <dgm:prSet presAssocID="{5FC0CBB3-9F29-4B28-87B7-1412856B7C1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619843-565E-49EB-A0CD-AE07C8D2F3F6}" type="pres">
      <dgm:prSet presAssocID="{31E078C0-785D-4B67-AE57-9F3E0388BB79}" presName="parTrans" presStyleLbl="sibTrans2D1" presStyleIdx="4" presStyleCnt="5"/>
      <dgm:spPr/>
      <dgm:t>
        <a:bodyPr/>
        <a:lstStyle/>
        <a:p>
          <a:endParaRPr lang="es-ES"/>
        </a:p>
      </dgm:t>
    </dgm:pt>
    <dgm:pt modelId="{DB863AA1-D619-49D1-BEA6-8C0F36D8AED8}" type="pres">
      <dgm:prSet presAssocID="{31E078C0-785D-4B67-AE57-9F3E0388BB79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6751D879-236E-46F1-A44E-2F1547F6249D}" type="pres">
      <dgm:prSet presAssocID="{CB1558FB-0091-439F-BC12-FEE38A9BA98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689DCC6-3FFB-40B7-9C47-A69E459E6F4D}" type="presOf" srcId="{EC23EE5D-76F4-4FAB-939F-D5609C2075A0}" destId="{09E4A9A1-78FF-4864-B21F-3DB7B66F87F3}" srcOrd="0" destOrd="0" presId="urn:microsoft.com/office/officeart/2005/8/layout/radial5"/>
    <dgm:cxn modelId="{2D9CAACE-90A9-4738-8377-3816CAFE92D0}" type="presOf" srcId="{1F563D46-EDB0-4035-82AA-2CF18E0EAB46}" destId="{E7080ACC-3521-43CC-AB95-9F1797CCF40F}" srcOrd="1" destOrd="0" presId="urn:microsoft.com/office/officeart/2005/8/layout/radial5"/>
    <dgm:cxn modelId="{42CEBE57-F0F6-474F-8598-E091D3B367A7}" type="presOf" srcId="{31E078C0-785D-4B67-AE57-9F3E0388BB79}" destId="{76619843-565E-49EB-A0CD-AE07C8D2F3F6}" srcOrd="0" destOrd="0" presId="urn:microsoft.com/office/officeart/2005/8/layout/radial5"/>
    <dgm:cxn modelId="{525739FD-1999-454A-A1AC-94FD6AB99FC1}" type="presOf" srcId="{B3E9EEF8-5655-4C6B-9B2A-878EF934499D}" destId="{AD2B273B-BFC6-49BB-98D0-64C2AC8742C3}" srcOrd="0" destOrd="0" presId="urn:microsoft.com/office/officeart/2005/8/layout/radial5"/>
    <dgm:cxn modelId="{BEEBD974-FE18-41F1-AE3A-05A812F75788}" type="presOf" srcId="{3ECB61EA-9933-45C9-B0CC-AAC3A5710B36}" destId="{21BF91CB-6393-4A3A-9725-235ADB994306}" srcOrd="0" destOrd="0" presId="urn:microsoft.com/office/officeart/2005/8/layout/radial5"/>
    <dgm:cxn modelId="{238CED75-1C1D-4B52-8151-AF231709DF79}" type="presOf" srcId="{30B2DB81-CA5D-4DFA-AB1D-496E23406C3F}" destId="{902633AA-C7B9-4D0C-8718-AD7CD158FA23}" srcOrd="0" destOrd="0" presId="urn:microsoft.com/office/officeart/2005/8/layout/radial5"/>
    <dgm:cxn modelId="{22E27988-D819-421F-8679-68FE0E758D6D}" type="presOf" srcId="{5FC0CBB3-9F29-4B28-87B7-1412856B7C1E}" destId="{F62B2CD8-E164-4971-BA6C-0867F8A28FA0}" srcOrd="0" destOrd="0" presId="urn:microsoft.com/office/officeart/2005/8/layout/radial5"/>
    <dgm:cxn modelId="{5F346FE1-FCAE-4715-95A6-392630F83263}" srcId="{EC23EE5D-76F4-4FAB-939F-D5609C2075A0}" destId="{5FC0CBB3-9F29-4B28-87B7-1412856B7C1E}" srcOrd="3" destOrd="0" parTransId="{B3B0B68B-4942-4A6F-8F2A-3803F78B087B}" sibTransId="{CD423850-AF65-4CF3-AA3E-ED7CD1929BEE}"/>
    <dgm:cxn modelId="{C80B4BA9-62B4-4CB1-9820-BFA1AF994EB6}" type="presOf" srcId="{826A55BE-6A84-49B5-B3E8-348246C37E44}" destId="{0DE5F868-D898-4A59-90D2-3B10634CF048}" srcOrd="0" destOrd="0" presId="urn:microsoft.com/office/officeart/2005/8/layout/radial5"/>
    <dgm:cxn modelId="{F656A6F7-41E6-41D6-9137-2D75D4C78612}" type="presOf" srcId="{CB1558FB-0091-439F-BC12-FEE38A9BA985}" destId="{6751D879-236E-46F1-A44E-2F1547F6249D}" srcOrd="0" destOrd="0" presId="urn:microsoft.com/office/officeart/2005/8/layout/radial5"/>
    <dgm:cxn modelId="{76C59276-D640-4D85-86CB-6BE5C1EC4420}" type="presOf" srcId="{B3B0B68B-4942-4A6F-8F2A-3803F78B087B}" destId="{0E72792A-09D0-4106-99EF-8DD85CBBD13E}" srcOrd="1" destOrd="0" presId="urn:microsoft.com/office/officeart/2005/8/layout/radial5"/>
    <dgm:cxn modelId="{5121314B-B5F0-4F4B-9990-D47AEE483BC0}" type="presOf" srcId="{9BC811D3-E3AB-4A46-BEDB-93ACBBA7113B}" destId="{373A9D93-4B4A-4F1A-97D4-C1F39AAFC904}" srcOrd="0" destOrd="0" presId="urn:microsoft.com/office/officeart/2005/8/layout/radial5"/>
    <dgm:cxn modelId="{027A166F-F22D-456E-AD0F-8D3438FF5438}" type="presOf" srcId="{31E078C0-785D-4B67-AE57-9F3E0388BB79}" destId="{DB863AA1-D619-49D1-BEA6-8C0F36D8AED8}" srcOrd="1" destOrd="0" presId="urn:microsoft.com/office/officeart/2005/8/layout/radial5"/>
    <dgm:cxn modelId="{EC54380E-5490-4FBF-BBFA-D7072CB71184}" srcId="{EC23EE5D-76F4-4FAB-939F-D5609C2075A0}" destId="{CB1558FB-0091-439F-BC12-FEE38A9BA985}" srcOrd="4" destOrd="0" parTransId="{31E078C0-785D-4B67-AE57-9F3E0388BB79}" sibTransId="{3A523E43-56A0-44F5-AE34-82619054FCC4}"/>
    <dgm:cxn modelId="{2DF96FAC-43DE-4AF7-8E2D-B94256367739}" srcId="{9BC811D3-E3AB-4A46-BEDB-93ACBBA7113B}" destId="{EC23EE5D-76F4-4FAB-939F-D5609C2075A0}" srcOrd="0" destOrd="0" parTransId="{B29B28F0-9101-4807-9A00-003799A71BBD}" sibTransId="{CBABDC96-48A7-4659-923D-B706C6642316}"/>
    <dgm:cxn modelId="{6923F7EC-3277-42E5-85D2-DA57DC517A21}" srcId="{EC23EE5D-76F4-4FAB-939F-D5609C2075A0}" destId="{B3E9EEF8-5655-4C6B-9B2A-878EF934499D}" srcOrd="0" destOrd="0" parTransId="{826A55BE-6A84-49B5-B3E8-348246C37E44}" sibTransId="{6A57B241-FE12-4A5C-8836-B6D753C6F496}"/>
    <dgm:cxn modelId="{BBDC231D-C816-4652-AD4F-CD0DE2030A3A}" type="presOf" srcId="{B3B0B68B-4942-4A6F-8F2A-3803F78B087B}" destId="{9AB1FE39-30B4-4BE7-952F-A4CACF0F1014}" srcOrd="0" destOrd="0" presId="urn:microsoft.com/office/officeart/2005/8/layout/radial5"/>
    <dgm:cxn modelId="{A9DFFE62-5A9C-42D7-905F-DC7C8D552F6E}" type="presOf" srcId="{826A55BE-6A84-49B5-B3E8-348246C37E44}" destId="{904216E5-7B6B-4202-81B2-55A4EE82695A}" srcOrd="1" destOrd="0" presId="urn:microsoft.com/office/officeart/2005/8/layout/radial5"/>
    <dgm:cxn modelId="{296E5FF1-CDCC-475B-8FB7-1CA0868377BD}" srcId="{EC23EE5D-76F4-4FAB-939F-D5609C2075A0}" destId="{DE112716-0DF5-4FEF-A089-146BAD125746}" srcOrd="1" destOrd="0" parTransId="{1F563D46-EDB0-4035-82AA-2CF18E0EAB46}" sibTransId="{97C80C0C-8957-469B-91E4-FB0193BDAC0D}"/>
    <dgm:cxn modelId="{215233A0-BADC-4CFF-A584-7A626605DA73}" srcId="{EC23EE5D-76F4-4FAB-939F-D5609C2075A0}" destId="{30B2DB81-CA5D-4DFA-AB1D-496E23406C3F}" srcOrd="2" destOrd="0" parTransId="{3ECB61EA-9933-45C9-B0CC-AAC3A5710B36}" sibTransId="{7FC8133A-EC55-4A6C-8CA9-3B574FEC48A5}"/>
    <dgm:cxn modelId="{47CBC694-6205-43F7-8D60-29C2444EBC38}" type="presOf" srcId="{1F563D46-EDB0-4035-82AA-2CF18E0EAB46}" destId="{84CB25BB-2189-4BEB-A79B-1B6C9E40FCF9}" srcOrd="0" destOrd="0" presId="urn:microsoft.com/office/officeart/2005/8/layout/radial5"/>
    <dgm:cxn modelId="{A1539CEA-E07F-485B-9DC9-97CC9DABAE32}" type="presOf" srcId="{DE112716-0DF5-4FEF-A089-146BAD125746}" destId="{7242DAC7-799A-44D7-A2B7-F0C6377683DF}" srcOrd="0" destOrd="0" presId="urn:microsoft.com/office/officeart/2005/8/layout/radial5"/>
    <dgm:cxn modelId="{D3039BDE-0428-4F5C-9B0A-9F475DB0959E}" type="presOf" srcId="{3ECB61EA-9933-45C9-B0CC-AAC3A5710B36}" destId="{6C6E2505-1F42-406B-91AD-85BCA70CC825}" srcOrd="1" destOrd="0" presId="urn:microsoft.com/office/officeart/2005/8/layout/radial5"/>
    <dgm:cxn modelId="{462D6DDB-51BB-4AA2-8D4F-B3A3BE5A24CA}" type="presParOf" srcId="{373A9D93-4B4A-4F1A-97D4-C1F39AAFC904}" destId="{09E4A9A1-78FF-4864-B21F-3DB7B66F87F3}" srcOrd="0" destOrd="0" presId="urn:microsoft.com/office/officeart/2005/8/layout/radial5"/>
    <dgm:cxn modelId="{544F9A2C-BFCD-4467-A98F-E97EFD82B3D8}" type="presParOf" srcId="{373A9D93-4B4A-4F1A-97D4-C1F39AAFC904}" destId="{0DE5F868-D898-4A59-90D2-3B10634CF048}" srcOrd="1" destOrd="0" presId="urn:microsoft.com/office/officeart/2005/8/layout/radial5"/>
    <dgm:cxn modelId="{2B1ADE50-17BC-491C-9DAD-C7B5D1ABE19C}" type="presParOf" srcId="{0DE5F868-D898-4A59-90D2-3B10634CF048}" destId="{904216E5-7B6B-4202-81B2-55A4EE82695A}" srcOrd="0" destOrd="0" presId="urn:microsoft.com/office/officeart/2005/8/layout/radial5"/>
    <dgm:cxn modelId="{BD3AE2F1-AF30-411B-A42A-73377512874B}" type="presParOf" srcId="{373A9D93-4B4A-4F1A-97D4-C1F39AAFC904}" destId="{AD2B273B-BFC6-49BB-98D0-64C2AC8742C3}" srcOrd="2" destOrd="0" presId="urn:microsoft.com/office/officeart/2005/8/layout/radial5"/>
    <dgm:cxn modelId="{0A293B07-94D5-487C-8F1B-7AE382592639}" type="presParOf" srcId="{373A9D93-4B4A-4F1A-97D4-C1F39AAFC904}" destId="{84CB25BB-2189-4BEB-A79B-1B6C9E40FCF9}" srcOrd="3" destOrd="0" presId="urn:microsoft.com/office/officeart/2005/8/layout/radial5"/>
    <dgm:cxn modelId="{40FF0DEA-8C5B-480F-8D54-1106E9662675}" type="presParOf" srcId="{84CB25BB-2189-4BEB-A79B-1B6C9E40FCF9}" destId="{E7080ACC-3521-43CC-AB95-9F1797CCF40F}" srcOrd="0" destOrd="0" presId="urn:microsoft.com/office/officeart/2005/8/layout/radial5"/>
    <dgm:cxn modelId="{D7E73741-19DF-4C65-A328-112E6878D710}" type="presParOf" srcId="{373A9D93-4B4A-4F1A-97D4-C1F39AAFC904}" destId="{7242DAC7-799A-44D7-A2B7-F0C6377683DF}" srcOrd="4" destOrd="0" presId="urn:microsoft.com/office/officeart/2005/8/layout/radial5"/>
    <dgm:cxn modelId="{1EF7F36D-5B8C-49AC-AD41-DF4D50A9BE6D}" type="presParOf" srcId="{373A9D93-4B4A-4F1A-97D4-C1F39AAFC904}" destId="{21BF91CB-6393-4A3A-9725-235ADB994306}" srcOrd="5" destOrd="0" presId="urn:microsoft.com/office/officeart/2005/8/layout/radial5"/>
    <dgm:cxn modelId="{B20E8018-B67A-4797-93B7-F444522C6CBB}" type="presParOf" srcId="{21BF91CB-6393-4A3A-9725-235ADB994306}" destId="{6C6E2505-1F42-406B-91AD-85BCA70CC825}" srcOrd="0" destOrd="0" presId="urn:microsoft.com/office/officeart/2005/8/layout/radial5"/>
    <dgm:cxn modelId="{94FC53A8-B75C-485A-974A-44D39FE50300}" type="presParOf" srcId="{373A9D93-4B4A-4F1A-97D4-C1F39AAFC904}" destId="{902633AA-C7B9-4D0C-8718-AD7CD158FA23}" srcOrd="6" destOrd="0" presId="urn:microsoft.com/office/officeart/2005/8/layout/radial5"/>
    <dgm:cxn modelId="{5719B77F-A775-4241-87C7-CD82AA2F945D}" type="presParOf" srcId="{373A9D93-4B4A-4F1A-97D4-C1F39AAFC904}" destId="{9AB1FE39-30B4-4BE7-952F-A4CACF0F1014}" srcOrd="7" destOrd="0" presId="urn:microsoft.com/office/officeart/2005/8/layout/radial5"/>
    <dgm:cxn modelId="{2A9D089B-5057-4D5B-9EDD-B65FC7225598}" type="presParOf" srcId="{9AB1FE39-30B4-4BE7-952F-A4CACF0F1014}" destId="{0E72792A-09D0-4106-99EF-8DD85CBBD13E}" srcOrd="0" destOrd="0" presId="urn:microsoft.com/office/officeart/2005/8/layout/radial5"/>
    <dgm:cxn modelId="{E07A3341-EE19-454C-AA1A-E5B6FC89A45B}" type="presParOf" srcId="{373A9D93-4B4A-4F1A-97D4-C1F39AAFC904}" destId="{F62B2CD8-E164-4971-BA6C-0867F8A28FA0}" srcOrd="8" destOrd="0" presId="urn:microsoft.com/office/officeart/2005/8/layout/radial5"/>
    <dgm:cxn modelId="{A54DBFCD-F3BD-4EDC-AAB6-08418D84D747}" type="presParOf" srcId="{373A9D93-4B4A-4F1A-97D4-C1F39AAFC904}" destId="{76619843-565E-49EB-A0CD-AE07C8D2F3F6}" srcOrd="9" destOrd="0" presId="urn:microsoft.com/office/officeart/2005/8/layout/radial5"/>
    <dgm:cxn modelId="{7660F150-2BD3-4039-8584-D69EE1CA2824}" type="presParOf" srcId="{76619843-565E-49EB-A0CD-AE07C8D2F3F6}" destId="{DB863AA1-D619-49D1-BEA6-8C0F36D8AED8}" srcOrd="0" destOrd="0" presId="urn:microsoft.com/office/officeart/2005/8/layout/radial5"/>
    <dgm:cxn modelId="{6780C68F-3270-4D65-B34B-3EAD964A89A1}" type="presParOf" srcId="{373A9D93-4B4A-4F1A-97D4-C1F39AAFC904}" destId="{6751D879-236E-46F1-A44E-2F1547F6249D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49215F-5CD7-4D57-B75D-15F2A6E882A8}" type="doc">
      <dgm:prSet loTypeId="urn:microsoft.com/office/officeart/2005/8/layout/vList5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7951A73D-868B-4127-A847-D8025518F8ED}">
      <dgm:prSet phldrT="[Texto]" custT="1"/>
      <dgm:spPr/>
      <dgm:t>
        <a:bodyPr/>
        <a:lstStyle/>
        <a:p>
          <a:r>
            <a:rPr lang="es-ES" sz="2400" dirty="0" smtClean="0">
              <a:latin typeface="Times New Roman" pitchFamily="18" charset="0"/>
              <a:cs typeface="Times New Roman" pitchFamily="18" charset="0"/>
            </a:rPr>
            <a:t>Estrategia Corporativa</a:t>
          </a:r>
          <a:endParaRPr lang="es-ES" sz="2400" dirty="0">
            <a:latin typeface="Times New Roman" pitchFamily="18" charset="0"/>
            <a:cs typeface="Times New Roman" pitchFamily="18" charset="0"/>
          </a:endParaRPr>
        </a:p>
      </dgm:t>
    </dgm:pt>
    <dgm:pt modelId="{C98EF2B9-AC50-4617-9A12-B58980486879}" type="parTrans" cxnId="{3ADED13B-6405-4D34-B1B4-13840B71A10B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477A1FD3-4542-4892-B33A-70863A067D95}" type="sibTrans" cxnId="{3ADED13B-6405-4D34-B1B4-13840B71A10B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31EBB20B-1B79-4FAF-9CDA-D896AA3E75CA}">
      <dgm:prSet phldrT="[Texto]" custT="1"/>
      <dgm:spPr/>
      <dgm:t>
        <a:bodyPr/>
        <a:lstStyle/>
        <a:p>
          <a:pPr algn="just"/>
          <a:r>
            <a:rPr lang="es-ES" sz="1600" dirty="0" smtClean="0">
              <a:latin typeface="Times New Roman" pitchFamily="18" charset="0"/>
              <a:cs typeface="Times New Roman" pitchFamily="18" charset="0"/>
            </a:rPr>
            <a:t>Fortalecer los procesos, tecnología y recursos humanos, para proveer servicios de </a:t>
          </a:r>
          <a:r>
            <a:rPr lang="es-ES" sz="1600" dirty="0" smtClean="0">
              <a:latin typeface="Times New Roman" pitchFamily="18" charset="0"/>
              <a:cs typeface="Times New Roman" pitchFamily="18" charset="0"/>
            </a:rPr>
            <a:t>asesoramiento en el área de comunicación y publicidad de calidad, a </a:t>
          </a:r>
          <a:r>
            <a:rPr lang="es-ES" sz="1600" dirty="0" smtClean="0">
              <a:latin typeface="Times New Roman" pitchFamily="18" charset="0"/>
              <a:cs typeface="Times New Roman" pitchFamily="18" charset="0"/>
            </a:rPr>
            <a:t>las empresas privadas y entidades públicas de </a:t>
          </a:r>
          <a:r>
            <a:rPr lang="es-ES" sz="1600" dirty="0" smtClean="0">
              <a:latin typeface="Times New Roman" pitchFamily="18" charset="0"/>
              <a:cs typeface="Times New Roman" pitchFamily="18" charset="0"/>
            </a:rPr>
            <a:t>Quito, </a:t>
          </a:r>
          <a:r>
            <a:rPr lang="es-ES" sz="1600" dirty="0" smtClean="0">
              <a:latin typeface="Times New Roman" pitchFamily="18" charset="0"/>
              <a:cs typeface="Times New Roman" pitchFamily="18" charset="0"/>
            </a:rPr>
            <a:t>aplicando un plan que permita incrementar el posicionamiento de la empresa.</a:t>
          </a:r>
          <a:endParaRPr lang="es-ES" sz="1600" dirty="0">
            <a:latin typeface="Times New Roman" pitchFamily="18" charset="0"/>
            <a:cs typeface="Times New Roman" pitchFamily="18" charset="0"/>
          </a:endParaRPr>
        </a:p>
      </dgm:t>
    </dgm:pt>
    <dgm:pt modelId="{AC140242-B23B-486C-97DB-DA5E08307788}" type="parTrans" cxnId="{D5B7F522-26AD-498E-853B-C2B49572A2CE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79C3C0A4-3158-4CC1-89E8-CCAF98EAE875}" type="sibTrans" cxnId="{D5B7F522-26AD-498E-853B-C2B49572A2CE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58DD9145-0988-4097-904C-68ABD33C4292}">
      <dgm:prSet phldrT="[Texto]" custT="1"/>
      <dgm:spPr/>
      <dgm:t>
        <a:bodyPr/>
        <a:lstStyle/>
        <a:p>
          <a:r>
            <a:rPr lang="es-ES" sz="2400" dirty="0" smtClean="0">
              <a:latin typeface="Times New Roman" pitchFamily="18" charset="0"/>
              <a:cs typeface="Times New Roman" pitchFamily="18" charset="0"/>
            </a:rPr>
            <a:t>Estrategia de Crecimiento</a:t>
          </a:r>
          <a:endParaRPr lang="es-ES" sz="2400" dirty="0">
            <a:latin typeface="Times New Roman" pitchFamily="18" charset="0"/>
            <a:cs typeface="Times New Roman" pitchFamily="18" charset="0"/>
          </a:endParaRPr>
        </a:p>
      </dgm:t>
    </dgm:pt>
    <dgm:pt modelId="{84F7C97D-0B30-4DD1-9883-9D3DBC4B4F27}" type="parTrans" cxnId="{D6587991-BBF3-4C15-BF3A-8DCF899E1ADF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17371F1A-B7B5-468F-832B-F389CDCB4303}" type="sibTrans" cxnId="{D6587991-BBF3-4C15-BF3A-8DCF899E1ADF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14DA03DC-22DB-4820-8849-CEAD48504F04}">
      <dgm:prSet phldrT="[Texto]" custT="1"/>
      <dgm:spPr/>
      <dgm:t>
        <a:bodyPr/>
        <a:lstStyle/>
        <a:p>
          <a:r>
            <a:rPr lang="es-ES" sz="1600" dirty="0" smtClean="0">
              <a:latin typeface="Times New Roman" pitchFamily="18" charset="0"/>
              <a:cs typeface="Times New Roman" pitchFamily="18" charset="0"/>
            </a:rPr>
            <a:t>Penetración de Mercados</a:t>
          </a:r>
          <a:endParaRPr lang="es-ES" sz="1600" dirty="0">
            <a:latin typeface="Times New Roman" pitchFamily="18" charset="0"/>
            <a:cs typeface="Times New Roman" pitchFamily="18" charset="0"/>
          </a:endParaRPr>
        </a:p>
      </dgm:t>
    </dgm:pt>
    <dgm:pt modelId="{6D89E80F-E286-4FAB-B316-3DF33408AB5C}" type="parTrans" cxnId="{BA3F9FE7-43B1-4802-9B0C-3F1B043ADFE1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E3054A37-0375-4FC4-B377-22871B9C3F65}" type="sibTrans" cxnId="{BA3F9FE7-43B1-4802-9B0C-3F1B043ADFE1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DB80F743-D445-431F-8183-F5F87F8E988F}">
      <dgm:prSet phldrT="[Texto]" custT="1"/>
      <dgm:spPr/>
      <dgm:t>
        <a:bodyPr/>
        <a:lstStyle/>
        <a:p>
          <a:r>
            <a:rPr lang="es-ES" sz="2400" dirty="0" smtClean="0">
              <a:latin typeface="Times New Roman" pitchFamily="18" charset="0"/>
              <a:cs typeface="Times New Roman" pitchFamily="18" charset="0"/>
            </a:rPr>
            <a:t>Estrategia de Ventaja Competitiva</a:t>
          </a:r>
          <a:endParaRPr lang="es-ES" sz="2400" dirty="0">
            <a:latin typeface="Times New Roman" pitchFamily="18" charset="0"/>
            <a:cs typeface="Times New Roman" pitchFamily="18" charset="0"/>
          </a:endParaRPr>
        </a:p>
      </dgm:t>
    </dgm:pt>
    <dgm:pt modelId="{43322E64-FF1B-4A1B-842E-A09C48535E7C}" type="parTrans" cxnId="{12EA4606-55C9-41FA-A5B1-80BA18219C84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F23D5C54-FF88-4FDF-8D62-00D384116287}" type="sibTrans" cxnId="{12EA4606-55C9-41FA-A5B1-80BA18219C84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ADCE529F-B036-4CB2-8AAB-28673D3110CB}">
      <dgm:prSet phldrT="[Texto]" custT="1"/>
      <dgm:spPr/>
      <dgm:t>
        <a:bodyPr/>
        <a:lstStyle/>
        <a:p>
          <a:r>
            <a:rPr lang="es-ES" sz="1600" dirty="0" smtClean="0">
              <a:latin typeface="Times New Roman" pitchFamily="18" charset="0"/>
              <a:cs typeface="Times New Roman" pitchFamily="18" charset="0"/>
            </a:rPr>
            <a:t>Diferenciación</a:t>
          </a:r>
          <a:endParaRPr lang="es-ES" sz="1600" dirty="0">
            <a:latin typeface="Times New Roman" pitchFamily="18" charset="0"/>
            <a:cs typeface="Times New Roman" pitchFamily="18" charset="0"/>
          </a:endParaRPr>
        </a:p>
      </dgm:t>
    </dgm:pt>
    <dgm:pt modelId="{5403DEEC-2F07-4716-A2D5-4FDFF27ECAED}" type="parTrans" cxnId="{BD93280A-19F5-4F07-8CC5-5268C835B5E4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0CE96F20-D97D-455F-BD58-DC0F0F44CEDA}" type="sibTrans" cxnId="{BD93280A-19F5-4F07-8CC5-5268C835B5E4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5054DC45-0570-4AFF-8F59-CEE2507B4763}">
      <dgm:prSet phldrT="[Texto]" custT="1"/>
      <dgm:spPr/>
      <dgm:t>
        <a:bodyPr/>
        <a:lstStyle/>
        <a:p>
          <a:r>
            <a:rPr lang="es-E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s-ES" sz="2400" dirty="0" smtClean="0">
              <a:latin typeface="Times New Roman" pitchFamily="18" charset="0"/>
              <a:cs typeface="Times New Roman" pitchFamily="18" charset="0"/>
            </a:rPr>
            <a:t>Estrategia Competitiva</a:t>
          </a:r>
          <a:endParaRPr lang="es-ES" sz="2400" dirty="0">
            <a:latin typeface="Times New Roman" pitchFamily="18" charset="0"/>
            <a:cs typeface="Times New Roman" pitchFamily="18" charset="0"/>
          </a:endParaRPr>
        </a:p>
      </dgm:t>
    </dgm:pt>
    <dgm:pt modelId="{F0578E26-849E-4F63-9FBF-E35B69B42F4B}" type="parTrans" cxnId="{FFE691DA-880F-4FC3-BE9B-623DC74BA4F1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0EB1C6CF-2283-418F-BA01-91E296A89AD8}" type="sibTrans" cxnId="{FFE691DA-880F-4FC3-BE9B-623DC74BA4F1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A35FF22C-CADA-4D5D-905C-1F3272CC696E}">
      <dgm:prSet phldrT="[Texto]" custT="1"/>
      <dgm:spPr/>
      <dgm:t>
        <a:bodyPr/>
        <a:lstStyle/>
        <a:p>
          <a:r>
            <a:rPr lang="es-ES" sz="1600" dirty="0" smtClean="0">
              <a:latin typeface="Times New Roman" pitchFamily="18" charset="0"/>
              <a:cs typeface="Times New Roman" pitchFamily="18" charset="0"/>
            </a:rPr>
            <a:t>Líder</a:t>
          </a:r>
          <a:endParaRPr lang="es-ES" sz="1200" dirty="0">
            <a:latin typeface="Times New Roman" pitchFamily="18" charset="0"/>
            <a:cs typeface="Times New Roman" pitchFamily="18" charset="0"/>
          </a:endParaRPr>
        </a:p>
      </dgm:t>
    </dgm:pt>
    <dgm:pt modelId="{CC6B0F9C-5843-4CDD-9C08-58AA8B1E210A}" type="parTrans" cxnId="{C3D7CAF5-B186-49AF-AAA9-FF0BAE905D93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7EB088FD-E2A4-4273-BE5B-DB628C797565}" type="sibTrans" cxnId="{C3D7CAF5-B186-49AF-AAA9-FF0BAE905D93}">
      <dgm:prSet/>
      <dgm:spPr/>
      <dgm:t>
        <a:bodyPr/>
        <a:lstStyle/>
        <a:p>
          <a:endParaRPr lang="es-ES" sz="2800">
            <a:latin typeface="Times New Roman" pitchFamily="18" charset="0"/>
            <a:cs typeface="Times New Roman" pitchFamily="18" charset="0"/>
          </a:endParaRPr>
        </a:p>
      </dgm:t>
    </dgm:pt>
    <dgm:pt modelId="{E8BDE5A7-51DF-44A7-A397-795F45DEFC48}">
      <dgm:prSet phldrT="[Texto]" custT="1"/>
      <dgm:spPr/>
      <dgm:t>
        <a:bodyPr/>
        <a:lstStyle/>
        <a:p>
          <a:r>
            <a:rPr lang="es-ES" sz="1600" dirty="0" smtClean="0">
              <a:latin typeface="Times New Roman" pitchFamily="18" charset="0"/>
              <a:cs typeface="Times New Roman" pitchFamily="18" charset="0"/>
            </a:rPr>
            <a:t>Desarrollo de Producto</a:t>
          </a:r>
          <a:endParaRPr lang="es-ES" sz="1600" dirty="0">
            <a:latin typeface="Times New Roman" pitchFamily="18" charset="0"/>
            <a:cs typeface="Times New Roman" pitchFamily="18" charset="0"/>
          </a:endParaRPr>
        </a:p>
      </dgm:t>
    </dgm:pt>
    <dgm:pt modelId="{9EFB503C-55EE-4DEC-8E20-FB287270375B}" type="parTrans" cxnId="{4075499F-4136-4CBD-AA1F-D9C758B33CB8}">
      <dgm:prSet/>
      <dgm:spPr/>
      <dgm:t>
        <a:bodyPr/>
        <a:lstStyle/>
        <a:p>
          <a:endParaRPr lang="es-ES"/>
        </a:p>
      </dgm:t>
    </dgm:pt>
    <dgm:pt modelId="{4973828C-3619-4C9D-B4F0-C7BF36E59C09}" type="sibTrans" cxnId="{4075499F-4136-4CBD-AA1F-D9C758B33CB8}">
      <dgm:prSet/>
      <dgm:spPr/>
      <dgm:t>
        <a:bodyPr/>
        <a:lstStyle/>
        <a:p>
          <a:endParaRPr lang="es-ES"/>
        </a:p>
      </dgm:t>
    </dgm:pt>
    <dgm:pt modelId="{CC126E18-574C-4D2D-9024-83A1923F0E57}" type="pres">
      <dgm:prSet presAssocID="{8249215F-5CD7-4D57-B75D-15F2A6E88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A9AE36D-175F-46D7-A3C9-C6AE419C7DBA}" type="pres">
      <dgm:prSet presAssocID="{7951A73D-868B-4127-A847-D8025518F8ED}" presName="linNode" presStyleCnt="0"/>
      <dgm:spPr/>
      <dgm:t>
        <a:bodyPr/>
        <a:lstStyle/>
        <a:p>
          <a:endParaRPr lang="es-ES"/>
        </a:p>
      </dgm:t>
    </dgm:pt>
    <dgm:pt modelId="{EC817C80-E7D7-4D20-A4F1-33BC736B7EBE}" type="pres">
      <dgm:prSet presAssocID="{7951A73D-868B-4127-A847-D8025518F8E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F15D2C-95FD-44F5-8C8B-6A057065A15E}" type="pres">
      <dgm:prSet presAssocID="{7951A73D-868B-4127-A847-D8025518F8E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1F06F9-CD6E-4804-AF76-72BDFD3BFBCE}" type="pres">
      <dgm:prSet presAssocID="{477A1FD3-4542-4892-B33A-70863A067D95}" presName="sp" presStyleCnt="0"/>
      <dgm:spPr/>
      <dgm:t>
        <a:bodyPr/>
        <a:lstStyle/>
        <a:p>
          <a:endParaRPr lang="es-ES"/>
        </a:p>
      </dgm:t>
    </dgm:pt>
    <dgm:pt modelId="{72799634-4C88-4332-AF2E-801F0C3D021A}" type="pres">
      <dgm:prSet presAssocID="{58DD9145-0988-4097-904C-68ABD33C4292}" presName="linNode" presStyleCnt="0"/>
      <dgm:spPr/>
      <dgm:t>
        <a:bodyPr/>
        <a:lstStyle/>
        <a:p>
          <a:endParaRPr lang="es-ES"/>
        </a:p>
      </dgm:t>
    </dgm:pt>
    <dgm:pt modelId="{F413CF0F-E9FD-4F54-93E2-9D614A56DF70}" type="pres">
      <dgm:prSet presAssocID="{58DD9145-0988-4097-904C-68ABD33C429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10FBAF-6BD9-41A1-B83E-4E64388D3989}" type="pres">
      <dgm:prSet presAssocID="{58DD9145-0988-4097-904C-68ABD33C429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F1D30F-8B18-435E-9425-E616CF185F8C}" type="pres">
      <dgm:prSet presAssocID="{17371F1A-B7B5-468F-832B-F389CDCB4303}" presName="sp" presStyleCnt="0"/>
      <dgm:spPr/>
      <dgm:t>
        <a:bodyPr/>
        <a:lstStyle/>
        <a:p>
          <a:endParaRPr lang="es-ES"/>
        </a:p>
      </dgm:t>
    </dgm:pt>
    <dgm:pt modelId="{A112AC33-E134-4E2A-ACF9-2CFE36A16BD5}" type="pres">
      <dgm:prSet presAssocID="{DB80F743-D445-431F-8183-F5F87F8E988F}" presName="linNode" presStyleCnt="0"/>
      <dgm:spPr/>
      <dgm:t>
        <a:bodyPr/>
        <a:lstStyle/>
        <a:p>
          <a:endParaRPr lang="es-ES"/>
        </a:p>
      </dgm:t>
    </dgm:pt>
    <dgm:pt modelId="{609D3386-7193-4D6B-AD57-DB48D2037D25}" type="pres">
      <dgm:prSet presAssocID="{DB80F743-D445-431F-8183-F5F87F8E988F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6D2F90-27BA-44BE-B3EF-BB127F618D9B}" type="pres">
      <dgm:prSet presAssocID="{DB80F743-D445-431F-8183-F5F87F8E988F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1A4178-9997-448A-908A-2EBE03146F2F}" type="pres">
      <dgm:prSet presAssocID="{F23D5C54-FF88-4FDF-8D62-00D384116287}" presName="sp" presStyleCnt="0"/>
      <dgm:spPr/>
      <dgm:t>
        <a:bodyPr/>
        <a:lstStyle/>
        <a:p>
          <a:endParaRPr lang="es-ES"/>
        </a:p>
      </dgm:t>
    </dgm:pt>
    <dgm:pt modelId="{1AA2DB1B-7137-423C-AF3E-4CF0D0BC7B5F}" type="pres">
      <dgm:prSet presAssocID="{5054DC45-0570-4AFF-8F59-CEE2507B4763}" presName="linNode" presStyleCnt="0"/>
      <dgm:spPr/>
      <dgm:t>
        <a:bodyPr/>
        <a:lstStyle/>
        <a:p>
          <a:endParaRPr lang="es-ES"/>
        </a:p>
      </dgm:t>
    </dgm:pt>
    <dgm:pt modelId="{123AEBE6-C0C6-430B-A61E-461D0E943D22}" type="pres">
      <dgm:prSet presAssocID="{5054DC45-0570-4AFF-8F59-CEE2507B476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39E239-5AB1-4BAB-BE4F-6F119F3793F4}" type="pres">
      <dgm:prSet presAssocID="{5054DC45-0570-4AFF-8F59-CEE2507B4763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DE452F9-0822-4D11-928B-9C4A5306AC38}" type="presOf" srcId="{E8BDE5A7-51DF-44A7-A397-795F45DEFC48}" destId="{6410FBAF-6BD9-41A1-B83E-4E64388D3989}" srcOrd="0" destOrd="1" presId="urn:microsoft.com/office/officeart/2005/8/layout/vList5"/>
    <dgm:cxn modelId="{6001CBB9-52F8-45F6-8359-3D2289509179}" type="presOf" srcId="{14DA03DC-22DB-4820-8849-CEAD48504F04}" destId="{6410FBAF-6BD9-41A1-B83E-4E64388D3989}" srcOrd="0" destOrd="0" presId="urn:microsoft.com/office/officeart/2005/8/layout/vList5"/>
    <dgm:cxn modelId="{4075499F-4136-4CBD-AA1F-D9C758B33CB8}" srcId="{58DD9145-0988-4097-904C-68ABD33C4292}" destId="{E8BDE5A7-51DF-44A7-A397-795F45DEFC48}" srcOrd="1" destOrd="0" parTransId="{9EFB503C-55EE-4DEC-8E20-FB287270375B}" sibTransId="{4973828C-3619-4C9D-B4F0-C7BF36E59C09}"/>
    <dgm:cxn modelId="{3ADED13B-6405-4D34-B1B4-13840B71A10B}" srcId="{8249215F-5CD7-4D57-B75D-15F2A6E882A8}" destId="{7951A73D-868B-4127-A847-D8025518F8ED}" srcOrd="0" destOrd="0" parTransId="{C98EF2B9-AC50-4617-9A12-B58980486879}" sibTransId="{477A1FD3-4542-4892-B33A-70863A067D95}"/>
    <dgm:cxn modelId="{F2D38C70-7C9B-4218-B4ED-0E6221B70388}" type="presOf" srcId="{31EBB20B-1B79-4FAF-9CDA-D896AA3E75CA}" destId="{B3F15D2C-95FD-44F5-8C8B-6A057065A15E}" srcOrd="0" destOrd="0" presId="urn:microsoft.com/office/officeart/2005/8/layout/vList5"/>
    <dgm:cxn modelId="{D6587991-BBF3-4C15-BF3A-8DCF899E1ADF}" srcId="{8249215F-5CD7-4D57-B75D-15F2A6E882A8}" destId="{58DD9145-0988-4097-904C-68ABD33C4292}" srcOrd="1" destOrd="0" parTransId="{84F7C97D-0B30-4DD1-9883-9D3DBC4B4F27}" sibTransId="{17371F1A-B7B5-468F-832B-F389CDCB4303}"/>
    <dgm:cxn modelId="{F224387C-0CBC-4B94-A6D5-DB99B0282D5E}" type="presOf" srcId="{A35FF22C-CADA-4D5D-905C-1F3272CC696E}" destId="{D939E239-5AB1-4BAB-BE4F-6F119F3793F4}" srcOrd="0" destOrd="0" presId="urn:microsoft.com/office/officeart/2005/8/layout/vList5"/>
    <dgm:cxn modelId="{B947F281-6C40-41C5-977E-69E15D5A5B45}" type="presOf" srcId="{5054DC45-0570-4AFF-8F59-CEE2507B4763}" destId="{123AEBE6-C0C6-430B-A61E-461D0E943D22}" srcOrd="0" destOrd="0" presId="urn:microsoft.com/office/officeart/2005/8/layout/vList5"/>
    <dgm:cxn modelId="{BA3F9FE7-43B1-4802-9B0C-3F1B043ADFE1}" srcId="{58DD9145-0988-4097-904C-68ABD33C4292}" destId="{14DA03DC-22DB-4820-8849-CEAD48504F04}" srcOrd="0" destOrd="0" parTransId="{6D89E80F-E286-4FAB-B316-3DF33408AB5C}" sibTransId="{E3054A37-0375-4FC4-B377-22871B9C3F65}"/>
    <dgm:cxn modelId="{12EA4606-55C9-41FA-A5B1-80BA18219C84}" srcId="{8249215F-5CD7-4D57-B75D-15F2A6E882A8}" destId="{DB80F743-D445-431F-8183-F5F87F8E988F}" srcOrd="2" destOrd="0" parTransId="{43322E64-FF1B-4A1B-842E-A09C48535E7C}" sibTransId="{F23D5C54-FF88-4FDF-8D62-00D384116287}"/>
    <dgm:cxn modelId="{8D46705C-4501-491A-BE12-349C164A2A11}" type="presOf" srcId="{58DD9145-0988-4097-904C-68ABD33C4292}" destId="{F413CF0F-E9FD-4F54-93E2-9D614A56DF70}" srcOrd="0" destOrd="0" presId="urn:microsoft.com/office/officeart/2005/8/layout/vList5"/>
    <dgm:cxn modelId="{BD93280A-19F5-4F07-8CC5-5268C835B5E4}" srcId="{DB80F743-D445-431F-8183-F5F87F8E988F}" destId="{ADCE529F-B036-4CB2-8AAB-28673D3110CB}" srcOrd="0" destOrd="0" parTransId="{5403DEEC-2F07-4716-A2D5-4FDFF27ECAED}" sibTransId="{0CE96F20-D97D-455F-BD58-DC0F0F44CEDA}"/>
    <dgm:cxn modelId="{FFE691DA-880F-4FC3-BE9B-623DC74BA4F1}" srcId="{8249215F-5CD7-4D57-B75D-15F2A6E882A8}" destId="{5054DC45-0570-4AFF-8F59-CEE2507B4763}" srcOrd="3" destOrd="0" parTransId="{F0578E26-849E-4F63-9FBF-E35B69B42F4B}" sibTransId="{0EB1C6CF-2283-418F-BA01-91E296A89AD8}"/>
    <dgm:cxn modelId="{C7283CCB-BB0A-4836-BF33-8C82D235E4D6}" type="presOf" srcId="{DB80F743-D445-431F-8183-F5F87F8E988F}" destId="{609D3386-7193-4D6B-AD57-DB48D2037D25}" srcOrd="0" destOrd="0" presId="urn:microsoft.com/office/officeart/2005/8/layout/vList5"/>
    <dgm:cxn modelId="{C3D7CAF5-B186-49AF-AAA9-FF0BAE905D93}" srcId="{5054DC45-0570-4AFF-8F59-CEE2507B4763}" destId="{A35FF22C-CADA-4D5D-905C-1F3272CC696E}" srcOrd="0" destOrd="0" parTransId="{CC6B0F9C-5843-4CDD-9C08-58AA8B1E210A}" sibTransId="{7EB088FD-E2A4-4273-BE5B-DB628C797565}"/>
    <dgm:cxn modelId="{4BDED39A-B3E0-4DA5-93E4-6DCACF6A114C}" type="presOf" srcId="{ADCE529F-B036-4CB2-8AAB-28673D3110CB}" destId="{916D2F90-27BA-44BE-B3EF-BB127F618D9B}" srcOrd="0" destOrd="0" presId="urn:microsoft.com/office/officeart/2005/8/layout/vList5"/>
    <dgm:cxn modelId="{C6DEC837-41F7-4531-9D19-F683148F5DB1}" type="presOf" srcId="{7951A73D-868B-4127-A847-D8025518F8ED}" destId="{EC817C80-E7D7-4D20-A4F1-33BC736B7EBE}" srcOrd="0" destOrd="0" presId="urn:microsoft.com/office/officeart/2005/8/layout/vList5"/>
    <dgm:cxn modelId="{D5B7F522-26AD-498E-853B-C2B49572A2CE}" srcId="{7951A73D-868B-4127-A847-D8025518F8ED}" destId="{31EBB20B-1B79-4FAF-9CDA-D896AA3E75CA}" srcOrd="0" destOrd="0" parTransId="{AC140242-B23B-486C-97DB-DA5E08307788}" sibTransId="{79C3C0A4-3158-4CC1-89E8-CCAF98EAE875}"/>
    <dgm:cxn modelId="{CEB26C91-6CED-4511-B8BA-F793652CFB53}" type="presOf" srcId="{8249215F-5CD7-4D57-B75D-15F2A6E882A8}" destId="{CC126E18-574C-4D2D-9024-83A1923F0E57}" srcOrd="0" destOrd="0" presId="urn:microsoft.com/office/officeart/2005/8/layout/vList5"/>
    <dgm:cxn modelId="{E91C7C8B-01B2-4551-8226-52446FA8B597}" type="presParOf" srcId="{CC126E18-574C-4D2D-9024-83A1923F0E57}" destId="{AA9AE36D-175F-46D7-A3C9-C6AE419C7DBA}" srcOrd="0" destOrd="0" presId="urn:microsoft.com/office/officeart/2005/8/layout/vList5"/>
    <dgm:cxn modelId="{50BBD293-5FE5-4D62-A96E-7F1F8CFCE2A6}" type="presParOf" srcId="{AA9AE36D-175F-46D7-A3C9-C6AE419C7DBA}" destId="{EC817C80-E7D7-4D20-A4F1-33BC736B7EBE}" srcOrd="0" destOrd="0" presId="urn:microsoft.com/office/officeart/2005/8/layout/vList5"/>
    <dgm:cxn modelId="{C3AE7892-0FC0-41ED-8E76-999A2627237F}" type="presParOf" srcId="{AA9AE36D-175F-46D7-A3C9-C6AE419C7DBA}" destId="{B3F15D2C-95FD-44F5-8C8B-6A057065A15E}" srcOrd="1" destOrd="0" presId="urn:microsoft.com/office/officeart/2005/8/layout/vList5"/>
    <dgm:cxn modelId="{7E3ED21F-30A1-4F01-88B5-9600A6AB2DC3}" type="presParOf" srcId="{CC126E18-574C-4D2D-9024-83A1923F0E57}" destId="{2B1F06F9-CD6E-4804-AF76-72BDFD3BFBCE}" srcOrd="1" destOrd="0" presId="urn:microsoft.com/office/officeart/2005/8/layout/vList5"/>
    <dgm:cxn modelId="{3F3EA52A-A169-4BC1-8656-DED433E6BBDD}" type="presParOf" srcId="{CC126E18-574C-4D2D-9024-83A1923F0E57}" destId="{72799634-4C88-4332-AF2E-801F0C3D021A}" srcOrd="2" destOrd="0" presId="urn:microsoft.com/office/officeart/2005/8/layout/vList5"/>
    <dgm:cxn modelId="{2FEC98E2-CE5C-4313-A1E5-7C8BAF18B8B8}" type="presParOf" srcId="{72799634-4C88-4332-AF2E-801F0C3D021A}" destId="{F413CF0F-E9FD-4F54-93E2-9D614A56DF70}" srcOrd="0" destOrd="0" presId="urn:microsoft.com/office/officeart/2005/8/layout/vList5"/>
    <dgm:cxn modelId="{09840373-7186-42CF-A690-F3676321C5CE}" type="presParOf" srcId="{72799634-4C88-4332-AF2E-801F0C3D021A}" destId="{6410FBAF-6BD9-41A1-B83E-4E64388D3989}" srcOrd="1" destOrd="0" presId="urn:microsoft.com/office/officeart/2005/8/layout/vList5"/>
    <dgm:cxn modelId="{BDB59276-43EB-4BA0-A512-0DCB036A87DF}" type="presParOf" srcId="{CC126E18-574C-4D2D-9024-83A1923F0E57}" destId="{B9F1D30F-8B18-435E-9425-E616CF185F8C}" srcOrd="3" destOrd="0" presId="urn:microsoft.com/office/officeart/2005/8/layout/vList5"/>
    <dgm:cxn modelId="{21415031-654B-4610-8D41-013C298AEF63}" type="presParOf" srcId="{CC126E18-574C-4D2D-9024-83A1923F0E57}" destId="{A112AC33-E134-4E2A-ACF9-2CFE36A16BD5}" srcOrd="4" destOrd="0" presId="urn:microsoft.com/office/officeart/2005/8/layout/vList5"/>
    <dgm:cxn modelId="{91137AF1-B74A-472E-A3C5-715FB734E04A}" type="presParOf" srcId="{A112AC33-E134-4E2A-ACF9-2CFE36A16BD5}" destId="{609D3386-7193-4D6B-AD57-DB48D2037D25}" srcOrd="0" destOrd="0" presId="urn:microsoft.com/office/officeart/2005/8/layout/vList5"/>
    <dgm:cxn modelId="{F5C62D2C-6C72-4443-BEC7-764B50DF223F}" type="presParOf" srcId="{A112AC33-E134-4E2A-ACF9-2CFE36A16BD5}" destId="{916D2F90-27BA-44BE-B3EF-BB127F618D9B}" srcOrd="1" destOrd="0" presId="urn:microsoft.com/office/officeart/2005/8/layout/vList5"/>
    <dgm:cxn modelId="{D1D9DD1F-A636-4FD5-B9CE-BF966007F3F8}" type="presParOf" srcId="{CC126E18-574C-4D2D-9024-83A1923F0E57}" destId="{901A4178-9997-448A-908A-2EBE03146F2F}" srcOrd="5" destOrd="0" presId="urn:microsoft.com/office/officeart/2005/8/layout/vList5"/>
    <dgm:cxn modelId="{4F7725C6-8EB9-4240-9DA8-C9A27AC1AB74}" type="presParOf" srcId="{CC126E18-574C-4D2D-9024-83A1923F0E57}" destId="{1AA2DB1B-7137-423C-AF3E-4CF0D0BC7B5F}" srcOrd="6" destOrd="0" presId="urn:microsoft.com/office/officeart/2005/8/layout/vList5"/>
    <dgm:cxn modelId="{C5274F1C-922F-4659-9D96-C86A7B14625C}" type="presParOf" srcId="{1AA2DB1B-7137-423C-AF3E-4CF0D0BC7B5F}" destId="{123AEBE6-C0C6-430B-A61E-461D0E943D22}" srcOrd="0" destOrd="0" presId="urn:microsoft.com/office/officeart/2005/8/layout/vList5"/>
    <dgm:cxn modelId="{0804D58F-47B7-4C9D-B10F-7A4D14BBD0CD}" type="presParOf" srcId="{1AA2DB1B-7137-423C-AF3E-4CF0D0BC7B5F}" destId="{D939E239-5AB1-4BAB-BE4F-6F119F3793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1BBF0-C758-417B-A121-6912580C559D}">
      <dsp:nvSpPr>
        <dsp:cNvPr id="0" name=""/>
        <dsp:cNvSpPr/>
      </dsp:nvSpPr>
      <dsp:spPr>
        <a:xfrm>
          <a:off x="3208590" y="284"/>
          <a:ext cx="1720519" cy="1720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Aspectos Políticos</a:t>
          </a:r>
          <a:endParaRPr lang="es-ES" b="1" kern="1200" dirty="0"/>
        </a:p>
      </dsp:txBody>
      <dsp:txXfrm>
        <a:off x="3460554" y="252248"/>
        <a:ext cx="1216591" cy="1216591"/>
      </dsp:txXfrm>
    </dsp:sp>
    <dsp:sp modelId="{FF567C2E-9286-49DD-8D1B-54809BB92D59}">
      <dsp:nvSpPr>
        <dsp:cNvPr id="0" name=""/>
        <dsp:cNvSpPr/>
      </dsp:nvSpPr>
      <dsp:spPr>
        <a:xfrm rot="2700000">
          <a:off x="4744294" y="1473939"/>
          <a:ext cx="456578" cy="5806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/>
        </a:p>
      </dsp:txBody>
      <dsp:txXfrm>
        <a:off x="4764353" y="1541647"/>
        <a:ext cx="319605" cy="348405"/>
      </dsp:txXfrm>
    </dsp:sp>
    <dsp:sp modelId="{508C6DFF-1BFE-4E70-9337-4F51C5F3E73C}">
      <dsp:nvSpPr>
        <dsp:cNvPr id="0" name=""/>
        <dsp:cNvSpPr/>
      </dsp:nvSpPr>
      <dsp:spPr>
        <a:xfrm>
          <a:off x="5034331" y="1826025"/>
          <a:ext cx="1720519" cy="1720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Aspectos Económicos</a:t>
          </a:r>
          <a:endParaRPr lang="es-ES" b="1" kern="1200" dirty="0"/>
        </a:p>
      </dsp:txBody>
      <dsp:txXfrm>
        <a:off x="5286295" y="2077989"/>
        <a:ext cx="1216591" cy="1216591"/>
      </dsp:txXfrm>
    </dsp:sp>
    <dsp:sp modelId="{9F2B8194-6C43-4354-98AC-5C2FA456F397}">
      <dsp:nvSpPr>
        <dsp:cNvPr id="0" name=""/>
        <dsp:cNvSpPr/>
      </dsp:nvSpPr>
      <dsp:spPr>
        <a:xfrm rot="8100000">
          <a:off x="4762569" y="3299681"/>
          <a:ext cx="456578" cy="5806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/>
        </a:p>
      </dsp:txBody>
      <dsp:txXfrm rot="10800000">
        <a:off x="4879483" y="3367389"/>
        <a:ext cx="319605" cy="348405"/>
      </dsp:txXfrm>
    </dsp:sp>
    <dsp:sp modelId="{7237CC9D-2D6C-4B35-827C-D6A579C39860}">
      <dsp:nvSpPr>
        <dsp:cNvPr id="0" name=""/>
        <dsp:cNvSpPr/>
      </dsp:nvSpPr>
      <dsp:spPr>
        <a:xfrm>
          <a:off x="3208590" y="3651766"/>
          <a:ext cx="1720519" cy="1720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Aspectos </a:t>
          </a:r>
          <a:r>
            <a:rPr lang="es-ES" sz="1600" b="1" kern="1200" dirty="0" smtClean="0"/>
            <a:t>Sociales </a:t>
          </a:r>
          <a:endParaRPr lang="es-ES" sz="1600" b="1" kern="1200" dirty="0"/>
        </a:p>
      </dsp:txBody>
      <dsp:txXfrm>
        <a:off x="3460554" y="3903730"/>
        <a:ext cx="1216591" cy="1216591"/>
      </dsp:txXfrm>
    </dsp:sp>
    <dsp:sp modelId="{475565A8-2768-45A2-A804-60DD690D8519}">
      <dsp:nvSpPr>
        <dsp:cNvPr id="0" name=""/>
        <dsp:cNvSpPr/>
      </dsp:nvSpPr>
      <dsp:spPr>
        <a:xfrm rot="13500000">
          <a:off x="2936828" y="3317955"/>
          <a:ext cx="456578" cy="5806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/>
        </a:p>
      </dsp:txBody>
      <dsp:txXfrm rot="10800000">
        <a:off x="3053742" y="3482517"/>
        <a:ext cx="319605" cy="348405"/>
      </dsp:txXfrm>
    </dsp:sp>
    <dsp:sp modelId="{2D33DD36-98A2-4CC1-9250-225392A0DAFD}">
      <dsp:nvSpPr>
        <dsp:cNvPr id="0" name=""/>
        <dsp:cNvSpPr/>
      </dsp:nvSpPr>
      <dsp:spPr>
        <a:xfrm>
          <a:off x="1382849" y="1826025"/>
          <a:ext cx="1720519" cy="1720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Aspectos </a:t>
          </a:r>
          <a:r>
            <a:rPr lang="es-ES" sz="1600" b="1" kern="1200" dirty="0" smtClean="0"/>
            <a:t>Tecnológicos</a:t>
          </a:r>
          <a:endParaRPr lang="es-ES" sz="1600" b="1" kern="1200" dirty="0"/>
        </a:p>
      </dsp:txBody>
      <dsp:txXfrm>
        <a:off x="1634813" y="2077989"/>
        <a:ext cx="1216591" cy="1216591"/>
      </dsp:txXfrm>
    </dsp:sp>
    <dsp:sp modelId="{9F988852-8EE6-4DD3-880E-889DB9734214}">
      <dsp:nvSpPr>
        <dsp:cNvPr id="0" name=""/>
        <dsp:cNvSpPr/>
      </dsp:nvSpPr>
      <dsp:spPr>
        <a:xfrm rot="18900000">
          <a:off x="2918553" y="1492214"/>
          <a:ext cx="456578" cy="5806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/>
        </a:p>
      </dsp:txBody>
      <dsp:txXfrm>
        <a:off x="2938612" y="1656776"/>
        <a:ext cx="319605" cy="348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4A9A1-78FF-4864-B21F-3DB7B66F87F3}">
      <dsp:nvSpPr>
        <dsp:cNvPr id="0" name=""/>
        <dsp:cNvSpPr/>
      </dsp:nvSpPr>
      <dsp:spPr>
        <a:xfrm>
          <a:off x="3724024" y="2226358"/>
          <a:ext cx="1588446" cy="1588446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Cinco Fuerzas de Porter</a:t>
          </a:r>
          <a:endParaRPr lang="es-ES" sz="1600" b="1" kern="1200" dirty="0"/>
        </a:p>
      </dsp:txBody>
      <dsp:txXfrm>
        <a:off x="3956647" y="2458981"/>
        <a:ext cx="1123200" cy="1123200"/>
      </dsp:txXfrm>
    </dsp:sp>
    <dsp:sp modelId="{0DE5F868-D898-4A59-90D2-3B10634CF048}">
      <dsp:nvSpPr>
        <dsp:cNvPr id="0" name=""/>
        <dsp:cNvSpPr/>
      </dsp:nvSpPr>
      <dsp:spPr>
        <a:xfrm rot="16200000">
          <a:off x="4350113" y="1648604"/>
          <a:ext cx="336269" cy="540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>
            <a:solidFill>
              <a:schemeClr val="tx1"/>
            </a:solidFill>
          </a:endParaRPr>
        </a:p>
      </dsp:txBody>
      <dsp:txXfrm>
        <a:off x="4400554" y="1807059"/>
        <a:ext cx="235388" cy="324043"/>
      </dsp:txXfrm>
    </dsp:sp>
    <dsp:sp modelId="{AD2B273B-BFC6-49BB-98D0-64C2AC8742C3}">
      <dsp:nvSpPr>
        <dsp:cNvPr id="0" name=""/>
        <dsp:cNvSpPr/>
      </dsp:nvSpPr>
      <dsp:spPr>
        <a:xfrm>
          <a:off x="3724024" y="3441"/>
          <a:ext cx="1588446" cy="1588446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Competidores Actuales</a:t>
          </a:r>
          <a:r>
            <a:rPr lang="es-ES" sz="1800" b="1" kern="1200" dirty="0" smtClean="0"/>
            <a:t>	</a:t>
          </a:r>
          <a:endParaRPr lang="es-ES" sz="1800" b="1" kern="1200" dirty="0"/>
        </a:p>
      </dsp:txBody>
      <dsp:txXfrm>
        <a:off x="3956647" y="236064"/>
        <a:ext cx="1123200" cy="1123200"/>
      </dsp:txXfrm>
    </dsp:sp>
    <dsp:sp modelId="{84CB25BB-2189-4BEB-A79B-1B6C9E40FCF9}">
      <dsp:nvSpPr>
        <dsp:cNvPr id="0" name=""/>
        <dsp:cNvSpPr/>
      </dsp:nvSpPr>
      <dsp:spPr>
        <a:xfrm rot="20520000">
          <a:off x="5398121" y="2410027"/>
          <a:ext cx="336269" cy="540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76575"/>
            <a:satOff val="-1064"/>
            <a:lumOff val="57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>
            <a:solidFill>
              <a:schemeClr val="tx1"/>
            </a:solidFill>
          </a:endParaRPr>
        </a:p>
      </dsp:txBody>
      <dsp:txXfrm>
        <a:off x="5400590" y="2533628"/>
        <a:ext cx="235388" cy="324043"/>
      </dsp:txXfrm>
    </dsp:sp>
    <dsp:sp modelId="{7242DAC7-799A-44D7-A2B7-F0C6377683DF}">
      <dsp:nvSpPr>
        <dsp:cNvPr id="0" name=""/>
        <dsp:cNvSpPr/>
      </dsp:nvSpPr>
      <dsp:spPr>
        <a:xfrm>
          <a:off x="5838144" y="1539439"/>
          <a:ext cx="1588446" cy="1588446"/>
        </a:xfrm>
        <a:prstGeom prst="ellipse">
          <a:avLst/>
        </a:prstGeom>
        <a:solidFill>
          <a:schemeClr val="accent1">
            <a:shade val="80000"/>
            <a:hueOff val="76561"/>
            <a:satOff val="-1098"/>
            <a:lumOff val="64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Competidores Potenciales</a:t>
          </a:r>
          <a:endParaRPr lang="es-ES" sz="1400" b="1" kern="1200" dirty="0"/>
        </a:p>
      </dsp:txBody>
      <dsp:txXfrm>
        <a:off x="6070767" y="1772062"/>
        <a:ext cx="1123200" cy="1123200"/>
      </dsp:txXfrm>
    </dsp:sp>
    <dsp:sp modelId="{21BF91CB-6393-4A3A-9725-235ADB994306}">
      <dsp:nvSpPr>
        <dsp:cNvPr id="0" name=""/>
        <dsp:cNvSpPr/>
      </dsp:nvSpPr>
      <dsp:spPr>
        <a:xfrm rot="3240000">
          <a:off x="4997818" y="3642035"/>
          <a:ext cx="336269" cy="540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53151"/>
            <a:satOff val="-2127"/>
            <a:lumOff val="114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>
            <a:solidFill>
              <a:schemeClr val="tx1"/>
            </a:solidFill>
          </a:endParaRPr>
        </a:p>
      </dsp:txBody>
      <dsp:txXfrm>
        <a:off x="5018610" y="3709242"/>
        <a:ext cx="235388" cy="324043"/>
      </dsp:txXfrm>
    </dsp:sp>
    <dsp:sp modelId="{902633AA-C7B9-4D0C-8718-AD7CD158FA23}">
      <dsp:nvSpPr>
        <dsp:cNvPr id="0" name=""/>
        <dsp:cNvSpPr/>
      </dsp:nvSpPr>
      <dsp:spPr>
        <a:xfrm>
          <a:off x="5030622" y="4024735"/>
          <a:ext cx="1588446" cy="1588446"/>
        </a:xfrm>
        <a:prstGeom prst="ellipse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Productos Sustitutos</a:t>
          </a:r>
          <a:endParaRPr lang="es-ES" sz="1400" b="1" kern="1200" dirty="0"/>
        </a:p>
      </dsp:txBody>
      <dsp:txXfrm>
        <a:off x="5263245" y="4257358"/>
        <a:ext cx="1123200" cy="1123200"/>
      </dsp:txXfrm>
    </dsp:sp>
    <dsp:sp modelId="{9AB1FE39-30B4-4BE7-952F-A4CACF0F1014}">
      <dsp:nvSpPr>
        <dsp:cNvPr id="0" name=""/>
        <dsp:cNvSpPr/>
      </dsp:nvSpPr>
      <dsp:spPr>
        <a:xfrm rot="7560000">
          <a:off x="3702408" y="3642035"/>
          <a:ext cx="336269" cy="540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29726"/>
            <a:satOff val="-3191"/>
            <a:lumOff val="172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>
            <a:solidFill>
              <a:schemeClr val="tx1"/>
            </a:solidFill>
          </a:endParaRPr>
        </a:p>
      </dsp:txBody>
      <dsp:txXfrm rot="10800000">
        <a:off x="3782497" y="3709242"/>
        <a:ext cx="235388" cy="324043"/>
      </dsp:txXfrm>
    </dsp:sp>
    <dsp:sp modelId="{F62B2CD8-E164-4971-BA6C-0867F8A28FA0}">
      <dsp:nvSpPr>
        <dsp:cNvPr id="0" name=""/>
        <dsp:cNvSpPr/>
      </dsp:nvSpPr>
      <dsp:spPr>
        <a:xfrm>
          <a:off x="2417427" y="4024735"/>
          <a:ext cx="1588446" cy="1588446"/>
        </a:xfrm>
        <a:prstGeom prst="ellipse">
          <a:avLst/>
        </a:prstGeom>
        <a:solidFill>
          <a:schemeClr val="accent1">
            <a:shade val="80000"/>
            <a:hueOff val="229684"/>
            <a:satOff val="-3294"/>
            <a:lumOff val="192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Proveedores</a:t>
          </a:r>
          <a:endParaRPr lang="es-ES" sz="1600" b="1" kern="1200" dirty="0"/>
        </a:p>
      </dsp:txBody>
      <dsp:txXfrm>
        <a:off x="2650050" y="4257358"/>
        <a:ext cx="1123200" cy="1123200"/>
      </dsp:txXfrm>
    </dsp:sp>
    <dsp:sp modelId="{76619843-565E-49EB-A0CD-AE07C8D2F3F6}">
      <dsp:nvSpPr>
        <dsp:cNvPr id="0" name=""/>
        <dsp:cNvSpPr/>
      </dsp:nvSpPr>
      <dsp:spPr>
        <a:xfrm rot="11880000">
          <a:off x="3302104" y="2410027"/>
          <a:ext cx="336269" cy="540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06302"/>
            <a:satOff val="-4255"/>
            <a:lumOff val="229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300" kern="1200" dirty="0">
            <a:solidFill>
              <a:schemeClr val="tx1"/>
            </a:solidFill>
          </a:endParaRPr>
        </a:p>
      </dsp:txBody>
      <dsp:txXfrm rot="10800000">
        <a:off x="3400516" y="2533628"/>
        <a:ext cx="235388" cy="324043"/>
      </dsp:txXfrm>
    </dsp:sp>
    <dsp:sp modelId="{6751D879-236E-46F1-A44E-2F1547F6249D}">
      <dsp:nvSpPr>
        <dsp:cNvPr id="0" name=""/>
        <dsp:cNvSpPr/>
      </dsp:nvSpPr>
      <dsp:spPr>
        <a:xfrm>
          <a:off x="1609905" y="1539439"/>
          <a:ext cx="1588446" cy="1588446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Clientes</a:t>
          </a:r>
          <a:endParaRPr lang="es-ES" sz="1400" b="1" kern="1200" dirty="0"/>
        </a:p>
      </dsp:txBody>
      <dsp:txXfrm>
        <a:off x="1842528" y="1772062"/>
        <a:ext cx="1123200" cy="1123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15D2C-95FD-44F5-8C8B-6A057065A15E}">
      <dsp:nvSpPr>
        <dsp:cNvPr id="0" name=""/>
        <dsp:cNvSpPr/>
      </dsp:nvSpPr>
      <dsp:spPr>
        <a:xfrm rot="5400000">
          <a:off x="5509663" y="-2190211"/>
          <a:ext cx="1026170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Times New Roman" pitchFamily="18" charset="0"/>
              <a:cs typeface="Times New Roman" pitchFamily="18" charset="0"/>
            </a:rPr>
            <a:t>Fortalecer los procesos, tecnología y recursos humanos, para proveer servicios de </a:t>
          </a:r>
          <a:r>
            <a:rPr lang="es-ES" sz="1600" kern="1200" dirty="0" smtClean="0">
              <a:latin typeface="Times New Roman" pitchFamily="18" charset="0"/>
              <a:cs typeface="Times New Roman" pitchFamily="18" charset="0"/>
            </a:rPr>
            <a:t>asesoramiento en el área de comunicación y publicidad de calidad, a </a:t>
          </a:r>
          <a:r>
            <a:rPr lang="es-ES" sz="1600" kern="1200" dirty="0" smtClean="0">
              <a:latin typeface="Times New Roman" pitchFamily="18" charset="0"/>
              <a:cs typeface="Times New Roman" pitchFamily="18" charset="0"/>
            </a:rPr>
            <a:t>las empresas privadas y entidades públicas de </a:t>
          </a:r>
          <a:r>
            <a:rPr lang="es-ES" sz="1600" kern="1200" dirty="0" smtClean="0">
              <a:latin typeface="Times New Roman" pitchFamily="18" charset="0"/>
              <a:cs typeface="Times New Roman" pitchFamily="18" charset="0"/>
            </a:rPr>
            <a:t>Quito, </a:t>
          </a:r>
          <a:r>
            <a:rPr lang="es-ES" sz="1600" kern="1200" dirty="0" smtClean="0">
              <a:latin typeface="Times New Roman" pitchFamily="18" charset="0"/>
              <a:cs typeface="Times New Roman" pitchFamily="18" charset="0"/>
            </a:rPr>
            <a:t>aplicando un plan que permita incrementar el posicionamiento de la empresa.</a:t>
          </a:r>
          <a:endParaRPr lang="es-ES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88514" y="181031"/>
        <a:ext cx="5618376" cy="925984"/>
      </dsp:txXfrm>
    </dsp:sp>
    <dsp:sp modelId="{EC817C80-E7D7-4D20-A4F1-33BC736B7EBE}">
      <dsp:nvSpPr>
        <dsp:cNvPr id="0" name=""/>
        <dsp:cNvSpPr/>
      </dsp:nvSpPr>
      <dsp:spPr>
        <a:xfrm>
          <a:off x="0" y="2666"/>
          <a:ext cx="3188514" cy="1282712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Times New Roman" pitchFamily="18" charset="0"/>
              <a:cs typeface="Times New Roman" pitchFamily="18" charset="0"/>
            </a:rPr>
            <a:t>Estrategia Corporativa</a:t>
          </a:r>
          <a:endParaRPr lang="es-E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617" y="65283"/>
        <a:ext cx="3063280" cy="1157478"/>
      </dsp:txXfrm>
    </dsp:sp>
    <dsp:sp modelId="{6410FBAF-6BD9-41A1-B83E-4E64388D3989}">
      <dsp:nvSpPr>
        <dsp:cNvPr id="0" name=""/>
        <dsp:cNvSpPr/>
      </dsp:nvSpPr>
      <dsp:spPr>
        <a:xfrm rot="5400000">
          <a:off x="5509663" y="-843363"/>
          <a:ext cx="1026170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Times New Roman" pitchFamily="18" charset="0"/>
              <a:cs typeface="Times New Roman" pitchFamily="18" charset="0"/>
            </a:rPr>
            <a:t>Penetración de Mercados</a:t>
          </a:r>
          <a:endParaRPr lang="es-ES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Times New Roman" pitchFamily="18" charset="0"/>
              <a:cs typeface="Times New Roman" pitchFamily="18" charset="0"/>
            </a:rPr>
            <a:t>Desarrollo de Producto</a:t>
          </a:r>
          <a:endParaRPr lang="es-ES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88514" y="1527879"/>
        <a:ext cx="5618376" cy="925984"/>
      </dsp:txXfrm>
    </dsp:sp>
    <dsp:sp modelId="{F413CF0F-E9FD-4F54-93E2-9D614A56DF70}">
      <dsp:nvSpPr>
        <dsp:cNvPr id="0" name=""/>
        <dsp:cNvSpPr/>
      </dsp:nvSpPr>
      <dsp:spPr>
        <a:xfrm>
          <a:off x="0" y="1349515"/>
          <a:ext cx="3188514" cy="1282712"/>
        </a:xfrm>
        <a:prstGeom prst="roundRect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Times New Roman" pitchFamily="18" charset="0"/>
              <a:cs typeface="Times New Roman" pitchFamily="18" charset="0"/>
            </a:rPr>
            <a:t>Estrategia de Crecimiento</a:t>
          </a:r>
          <a:endParaRPr lang="es-E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617" y="1412132"/>
        <a:ext cx="3063280" cy="1157478"/>
      </dsp:txXfrm>
    </dsp:sp>
    <dsp:sp modelId="{916D2F90-27BA-44BE-B3EF-BB127F618D9B}">
      <dsp:nvSpPr>
        <dsp:cNvPr id="0" name=""/>
        <dsp:cNvSpPr/>
      </dsp:nvSpPr>
      <dsp:spPr>
        <a:xfrm rot="5400000">
          <a:off x="5509663" y="503485"/>
          <a:ext cx="1026170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Times New Roman" pitchFamily="18" charset="0"/>
              <a:cs typeface="Times New Roman" pitchFamily="18" charset="0"/>
            </a:rPr>
            <a:t>Diferenciación</a:t>
          </a:r>
          <a:endParaRPr lang="es-ES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88514" y="2874728"/>
        <a:ext cx="5618376" cy="925984"/>
      </dsp:txXfrm>
    </dsp:sp>
    <dsp:sp modelId="{609D3386-7193-4D6B-AD57-DB48D2037D25}">
      <dsp:nvSpPr>
        <dsp:cNvPr id="0" name=""/>
        <dsp:cNvSpPr/>
      </dsp:nvSpPr>
      <dsp:spPr>
        <a:xfrm>
          <a:off x="0" y="2696363"/>
          <a:ext cx="3188514" cy="1282712"/>
        </a:xfrm>
        <a:prstGeom prst="roundRect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Times New Roman" pitchFamily="18" charset="0"/>
              <a:cs typeface="Times New Roman" pitchFamily="18" charset="0"/>
            </a:rPr>
            <a:t>Estrategia de Ventaja Competitiva</a:t>
          </a:r>
          <a:endParaRPr lang="es-E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617" y="2758980"/>
        <a:ext cx="3063280" cy="1157478"/>
      </dsp:txXfrm>
    </dsp:sp>
    <dsp:sp modelId="{D939E239-5AB1-4BAB-BE4F-6F119F3793F4}">
      <dsp:nvSpPr>
        <dsp:cNvPr id="0" name=""/>
        <dsp:cNvSpPr/>
      </dsp:nvSpPr>
      <dsp:spPr>
        <a:xfrm rot="5400000">
          <a:off x="5509663" y="1850333"/>
          <a:ext cx="1026170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Times New Roman" pitchFamily="18" charset="0"/>
              <a:cs typeface="Times New Roman" pitchFamily="18" charset="0"/>
            </a:rPr>
            <a:t>Líder</a:t>
          </a:r>
          <a:endParaRPr lang="es-ES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88514" y="4221576"/>
        <a:ext cx="5618376" cy="925984"/>
      </dsp:txXfrm>
    </dsp:sp>
    <dsp:sp modelId="{123AEBE6-C0C6-430B-A61E-461D0E943D22}">
      <dsp:nvSpPr>
        <dsp:cNvPr id="0" name=""/>
        <dsp:cNvSpPr/>
      </dsp:nvSpPr>
      <dsp:spPr>
        <a:xfrm>
          <a:off x="0" y="4043212"/>
          <a:ext cx="3188514" cy="1282712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s-ES" sz="2400" kern="1200" dirty="0" smtClean="0">
              <a:latin typeface="Times New Roman" pitchFamily="18" charset="0"/>
              <a:cs typeface="Times New Roman" pitchFamily="18" charset="0"/>
            </a:rPr>
            <a:t>Estrategia Competitiva</a:t>
          </a:r>
          <a:endParaRPr lang="es-E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617" y="4105829"/>
        <a:ext cx="3063280" cy="1157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6776D-0E97-49F5-BF80-E7A5B4405439}" type="datetimeFigureOut">
              <a:rPr lang="es-EC" smtClean="0"/>
              <a:pPr/>
              <a:t>04/08/2014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3A290-DF40-42F4-A233-C4D1FABCF70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123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Servicio_(econom%C3%ADa)" TargetMode="External"/><Relationship Id="rId13" Type="http://schemas.openxmlformats.org/officeDocument/2006/relationships/hyperlink" Target="http://es.wikipedia.org/wiki/Cadena_de_valor#cite_note-2" TargetMode="External"/><Relationship Id="rId3" Type="http://schemas.openxmlformats.org/officeDocument/2006/relationships/hyperlink" Target="http://es.wikipedia.org/w/index.php?title=Log%C3%ADstica_interna_bilateral&amp;action=edit&amp;redlink=1" TargetMode="External"/><Relationship Id="rId7" Type="http://schemas.openxmlformats.org/officeDocument/2006/relationships/hyperlink" Target="http://es.wikipedia.org/wiki/Ventas" TargetMode="External"/><Relationship Id="rId12" Type="http://schemas.openxmlformats.org/officeDocument/2006/relationships/hyperlink" Target="http://es.wikipedia.org/wiki/Investigaci%C3%B3n_y_desarrollo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s.wikipedia.org/wiki/Marketing" TargetMode="External"/><Relationship Id="rId11" Type="http://schemas.openxmlformats.org/officeDocument/2006/relationships/hyperlink" Target="http://es.wikipedia.org/wiki/Recursos_humanos" TargetMode="External"/><Relationship Id="rId5" Type="http://schemas.openxmlformats.org/officeDocument/2006/relationships/hyperlink" Target="http://es.wikipedia.org/w/index.php?title=Log%C3%ADstica_externa_lateral&amp;action=edit&amp;redlink=1" TargetMode="External"/><Relationship Id="rId10" Type="http://schemas.openxmlformats.org/officeDocument/2006/relationships/hyperlink" Target="http://es.wikipedia.org/wiki/Organizaci%C3%B3n" TargetMode="External"/><Relationship Id="rId4" Type="http://schemas.openxmlformats.org/officeDocument/2006/relationships/hyperlink" Target="http://es.wikipedia.org/wiki/Producci%C3%B3n_(econom%C3%ADa)" TargetMode="External"/><Relationship Id="rId9" Type="http://schemas.openxmlformats.org/officeDocument/2006/relationships/hyperlink" Target="http://es.wikipedia.org/wiki/Mantenimiento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3A290-DF40-42F4-A233-C4D1FABCF707}" type="slidenum">
              <a:rPr lang="es-EC" smtClean="0"/>
              <a:pPr/>
              <a:t>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95217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3A290-DF40-42F4-A233-C4D1FABCF707}" type="slidenum">
              <a:rPr lang="es-EC" smtClean="0"/>
              <a:pPr/>
              <a:t>4</a:t>
            </a:fld>
            <a:endParaRPr lang="es-EC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Actividades primarias (o secuenciales)</a:t>
            </a:r>
          </a:p>
          <a:p>
            <a:r>
              <a:rPr lang="es-ES" dirty="0" smtClean="0"/>
              <a:t>Las actividades primarias se refieren a la creación física del producto, diseño, fabricación, venta y el servicio posventa, y pueden también a su vez, diferenciarse en sub-actividades, directas, indirectas y de control de calidad. El modelo de la cadena de valor distingue cinco actividades primarias:</a:t>
            </a:r>
          </a:p>
          <a:p>
            <a:r>
              <a:rPr lang="es-ES" dirty="0" smtClean="0">
                <a:hlinkClick r:id="rId3" tooltip="Logística interna bilateral (aún no redactado)"/>
              </a:rPr>
              <a:t>Logística interna bilateral</a:t>
            </a:r>
            <a:r>
              <a:rPr lang="es-ES" dirty="0" smtClean="0"/>
              <a:t>: comprende operaciones de recepción de OS, gestionar los pedidos, seguimientos a las OS y distribución de los componentes. Es decir: recepción, almacenamiento, control de existencias y distribución interna de materias primas y materiales auxiliares hasta que se incorporan al proceso productivo.</a:t>
            </a:r>
          </a:p>
          <a:p>
            <a:r>
              <a:rPr lang="es-ES" dirty="0" smtClean="0">
                <a:hlinkClick r:id="rId4" tooltip="Producción (economía)"/>
              </a:rPr>
              <a:t>Operaciones (producción)</a:t>
            </a:r>
            <a:r>
              <a:rPr lang="es-ES" dirty="0" smtClean="0"/>
              <a:t>: procesamiento de las materias primas para transformarlas en el producto final. Es en esta etapa donde se procura minimizar los costos.</a:t>
            </a:r>
          </a:p>
          <a:p>
            <a:r>
              <a:rPr lang="es-ES" dirty="0" smtClean="0">
                <a:hlinkClick r:id="rId5" tooltip="Logística externa lateral (aún no redactado)"/>
              </a:rPr>
              <a:t>Logística externa lateral</a:t>
            </a:r>
            <a:r>
              <a:rPr lang="es-ES" dirty="0" smtClean="0"/>
              <a:t>: almacenamiento y recepción de los productos y distribución del producto al consumidor.</a:t>
            </a:r>
          </a:p>
          <a:p>
            <a:r>
              <a:rPr lang="es-ES" dirty="0" smtClean="0">
                <a:hlinkClick r:id="rId6" tooltip="Marketing"/>
              </a:rPr>
              <a:t>Marketing</a:t>
            </a:r>
            <a:r>
              <a:rPr lang="es-ES" dirty="0" smtClean="0"/>
              <a:t> y </a:t>
            </a:r>
            <a:r>
              <a:rPr lang="es-ES" dirty="0" smtClean="0">
                <a:hlinkClick r:id="rId7" tooltip="Ventas"/>
              </a:rPr>
              <a:t>Ventas</a:t>
            </a:r>
            <a:r>
              <a:rPr lang="es-ES" dirty="0" smtClean="0"/>
              <a:t>: actividades con las cuales se da a conocer el producto.</a:t>
            </a:r>
          </a:p>
          <a:p>
            <a:r>
              <a:rPr lang="es-ES" dirty="0" smtClean="0">
                <a:hlinkClick r:id="rId8" tooltip="Servicio (economía)"/>
              </a:rPr>
              <a:t>Servicio</a:t>
            </a:r>
            <a:r>
              <a:rPr lang="es-ES" dirty="0" smtClean="0"/>
              <a:t>: de posventa o </a:t>
            </a:r>
            <a:r>
              <a:rPr lang="es-ES" dirty="0" smtClean="0">
                <a:hlinkClick r:id="rId9" tooltip="Mantenimiento"/>
              </a:rPr>
              <a:t>mantenimiento</a:t>
            </a:r>
            <a:r>
              <a:rPr lang="es-ES" dirty="0" smtClean="0"/>
              <a:t>, agrupa las actividades destinadas a mantener y realzar el valor del producto, mediante la aplicación de garantías, servicios técnicos y soporte de fábrica al producto.</a:t>
            </a:r>
          </a:p>
          <a:p>
            <a:r>
              <a:rPr lang="es-ES" b="1" dirty="0" smtClean="0"/>
              <a:t>Actividades de apoyo</a:t>
            </a:r>
          </a:p>
          <a:p>
            <a:r>
              <a:rPr lang="es-ES" dirty="0" smtClean="0"/>
              <a:t>Las actividades primarias están apoyadas o auxiliadas por las también denominadas </a:t>
            </a:r>
            <a:r>
              <a:rPr lang="es-ES" i="1" dirty="0" smtClean="0"/>
              <a:t>actividades secundarias</a:t>
            </a:r>
            <a:r>
              <a:rPr lang="es-ES" dirty="0" smtClean="0"/>
              <a:t>:</a:t>
            </a:r>
          </a:p>
          <a:p>
            <a:r>
              <a:rPr lang="es-ES" dirty="0" smtClean="0"/>
              <a:t>Abastecimiento: almacenaje y acumulación de artículos de mercadería, insumos, materiales, etc.</a:t>
            </a:r>
          </a:p>
          <a:p>
            <a:r>
              <a:rPr lang="es-ES" dirty="0" smtClean="0"/>
              <a:t>Infraestructura de la </a:t>
            </a:r>
            <a:r>
              <a:rPr lang="es-ES" dirty="0" smtClean="0">
                <a:hlinkClick r:id="rId10" tooltip="Organización"/>
              </a:rPr>
              <a:t>organización</a:t>
            </a:r>
            <a:r>
              <a:rPr lang="es-ES" dirty="0" smtClean="0"/>
              <a:t>: actividades que prestan apoyo a toda la empresa, como la planificación, contabilidad y las finanzas.</a:t>
            </a:r>
          </a:p>
          <a:p>
            <a:r>
              <a:rPr lang="es-ES" dirty="0" smtClean="0"/>
              <a:t>Dirección de </a:t>
            </a:r>
            <a:r>
              <a:rPr lang="es-ES" dirty="0" smtClean="0">
                <a:hlinkClick r:id="rId11" tooltip="Recursos humanos"/>
              </a:rPr>
              <a:t>recursos humanos</a:t>
            </a:r>
            <a:r>
              <a:rPr lang="es-ES" dirty="0" smtClean="0"/>
              <a:t>: búsqueda, contratación y motivación del personal.</a:t>
            </a:r>
          </a:p>
          <a:p>
            <a:r>
              <a:rPr lang="es-ES" dirty="0" smtClean="0"/>
              <a:t>Desarrollo de tecnología, </a:t>
            </a:r>
            <a:r>
              <a:rPr lang="es-ES" dirty="0" smtClean="0">
                <a:hlinkClick r:id="rId12" tooltip="Investigación y desarrollo"/>
              </a:rPr>
              <a:t>investigación y desarrollo</a:t>
            </a:r>
            <a:r>
              <a:rPr lang="es-ES" dirty="0" smtClean="0"/>
              <a:t>: generadores de costes y valor.</a:t>
            </a:r>
            <a:r>
              <a:rPr lang="es-ES" baseline="30000" dirty="0" smtClean="0">
                <a:hlinkClick r:id="rId13"/>
              </a:rPr>
              <a:t>2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3A290-DF40-42F4-A233-C4D1FABCF707}" type="slidenum">
              <a:rPr lang="es-EC" smtClean="0"/>
              <a:pPr/>
              <a:t>6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89005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Prime</a:t>
            </a:r>
            <a:r>
              <a:rPr lang="es-ES" baseline="0" dirty="0" smtClean="0"/>
              <a:t> cuadrante representa una posición muy fuerte de elevado atractivo lo que convierte a los negocios aquí ubicados en destinatarios de las </a:t>
            </a:r>
          </a:p>
          <a:p>
            <a:r>
              <a:rPr lang="es-ES" baseline="0" dirty="0" smtClean="0"/>
              <a:t>Principales inversiones de la empresa.</a:t>
            </a:r>
          </a:p>
          <a:p>
            <a:r>
              <a:rPr lang="es-ES" dirty="0" err="1" smtClean="0"/>
              <a:t>Estrateiga</a:t>
            </a:r>
            <a:r>
              <a:rPr lang="es-ES" baseline="0" dirty="0" smtClean="0"/>
              <a:t> cuadrante I: Invertir para crecer, proveer el máximo de inversiones, consolidar la posición y aceptar niveles de rentabilidad moderados.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3A290-DF40-42F4-A233-C4D1FABCF707}" type="slidenum">
              <a:rPr lang="es-EC" smtClean="0"/>
              <a:pPr/>
              <a:t>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0293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Averiguar</a:t>
            </a:r>
            <a:r>
              <a:rPr lang="es-ES" baseline="0" dirty="0" smtClean="0"/>
              <a:t> la </a:t>
            </a:r>
            <a:r>
              <a:rPr lang="es-ES" baseline="0" dirty="0" err="1" smtClean="0"/>
              <a:t>estrategica</a:t>
            </a:r>
            <a:r>
              <a:rPr lang="es-ES" baseline="0" dirty="0" smtClean="0"/>
              <a:t> corporativa: relacionada con el objetivo y alcance global de la empresa para satisfacer expectativas de propietarios y añadir valor.</a:t>
            </a:r>
          </a:p>
          <a:p>
            <a:r>
              <a:rPr lang="es-ES" baseline="0" dirty="0" smtClean="0"/>
              <a:t>La definición de los tipos de negocios, cobertura geográfica, tipología de productos y servicios se incluyen en el nivel corporativo de la estrategia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3A290-DF40-42F4-A233-C4D1FABCF707}" type="slidenum">
              <a:rPr lang="es-EC" smtClean="0"/>
              <a:pPr/>
              <a:t>11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9840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3A290-DF40-42F4-A233-C4D1FABCF707}" type="slidenum">
              <a:rPr lang="es-EC" smtClean="0"/>
              <a:pPr/>
              <a:t>12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6783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22EB-71AA-4AB2-8E97-25817BA79D89}" type="datetimeFigureOut">
              <a:rPr lang="es-EC" smtClean="0"/>
              <a:pPr/>
              <a:t>04/08/2014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407D-D0E6-4C05-95AB-F483CD3F2F6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8434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22EB-71AA-4AB2-8E97-25817BA79D89}" type="datetimeFigureOut">
              <a:rPr lang="es-EC" smtClean="0"/>
              <a:pPr/>
              <a:t>04/08/2014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407D-D0E6-4C05-95AB-F483CD3F2F6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0483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22EB-71AA-4AB2-8E97-25817BA79D89}" type="datetimeFigureOut">
              <a:rPr lang="es-EC" smtClean="0"/>
              <a:pPr/>
              <a:t>04/08/2014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407D-D0E6-4C05-95AB-F483CD3F2F6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4082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22EB-71AA-4AB2-8E97-25817BA79D89}" type="datetimeFigureOut">
              <a:rPr lang="es-EC" smtClean="0"/>
              <a:pPr/>
              <a:t>04/08/2014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407D-D0E6-4C05-95AB-F483CD3F2F6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3747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22EB-71AA-4AB2-8E97-25817BA79D89}" type="datetimeFigureOut">
              <a:rPr lang="es-EC" smtClean="0"/>
              <a:pPr/>
              <a:t>04/08/2014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407D-D0E6-4C05-95AB-F483CD3F2F6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076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22EB-71AA-4AB2-8E97-25817BA79D89}" type="datetimeFigureOut">
              <a:rPr lang="es-EC" smtClean="0"/>
              <a:pPr/>
              <a:t>04/08/2014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407D-D0E6-4C05-95AB-F483CD3F2F6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84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22EB-71AA-4AB2-8E97-25817BA79D89}" type="datetimeFigureOut">
              <a:rPr lang="es-EC" smtClean="0"/>
              <a:pPr/>
              <a:t>04/08/2014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407D-D0E6-4C05-95AB-F483CD3F2F6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949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22EB-71AA-4AB2-8E97-25817BA79D89}" type="datetimeFigureOut">
              <a:rPr lang="es-EC" smtClean="0"/>
              <a:pPr/>
              <a:t>04/08/2014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407D-D0E6-4C05-95AB-F483CD3F2F6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9051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22EB-71AA-4AB2-8E97-25817BA79D89}" type="datetimeFigureOut">
              <a:rPr lang="es-EC" smtClean="0"/>
              <a:pPr/>
              <a:t>04/08/2014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407D-D0E6-4C05-95AB-F483CD3F2F6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15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22EB-71AA-4AB2-8E97-25817BA79D89}" type="datetimeFigureOut">
              <a:rPr lang="es-EC" smtClean="0"/>
              <a:pPr/>
              <a:t>04/08/2014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407D-D0E6-4C05-95AB-F483CD3F2F6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1589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22EB-71AA-4AB2-8E97-25817BA79D89}" type="datetimeFigureOut">
              <a:rPr lang="es-EC" smtClean="0"/>
              <a:pPr/>
              <a:t>04/08/2014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407D-D0E6-4C05-95AB-F483CD3F2F6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734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C22EB-71AA-4AB2-8E97-25817BA79D89}" type="datetimeFigureOut">
              <a:rPr lang="es-EC" smtClean="0"/>
              <a:pPr/>
              <a:t>04/08/2014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407D-D0E6-4C05-95AB-F483CD3F2F6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712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2780928"/>
            <a:ext cx="7488039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s-E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 ESTRATÉGICO PARA LA EMPRESA CREA COMUNICACIÓN BASADO EN EL MODELO DEL BALANCED SCORECARD”</a:t>
            </a:r>
            <a:endParaRPr lang="es-EC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1600" y="5157192"/>
            <a:ext cx="698477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AUTORA: MARÍA VERÓNICA CÁRDENAS OÑATE</a:t>
            </a:r>
          </a:p>
          <a:p>
            <a:pPr algn="ctr"/>
            <a:r>
              <a:rPr lang="es-EC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SANGOLQUÍ,  JULIO 2014</a:t>
            </a:r>
            <a:endParaRPr lang="es-EC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36712"/>
            <a:ext cx="4709795" cy="1245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75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687969"/>
            <a:ext cx="336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>
                <a:latin typeface="Times New Roman" pitchFamily="18" charset="0"/>
                <a:cs typeface="Times New Roman" pitchFamily="18" charset="0"/>
              </a:rPr>
              <a:t>DEFINICIÓN DEL NEGOCIO:</a:t>
            </a:r>
            <a:endParaRPr lang="es-EC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471063" y="2569612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>
                <a:latin typeface="Times New Roman" pitchFamily="18" charset="0"/>
                <a:cs typeface="Times New Roman" pitchFamily="18" charset="0"/>
              </a:rPr>
              <a:t>MISIÓN:</a:t>
            </a:r>
            <a:endParaRPr lang="es-EC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88616" y="4357694"/>
            <a:ext cx="1954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>
                <a:latin typeface="Times New Roman" pitchFamily="18" charset="0"/>
                <a:cs typeface="Times New Roman" pitchFamily="18" charset="0"/>
              </a:rPr>
              <a:t>VISIÓN AL 2017:</a:t>
            </a:r>
            <a:endParaRPr lang="es-EC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9"/>
          <p:cNvSpPr>
            <a:spLocks noChangeArrowheads="1"/>
          </p:cNvSpPr>
          <p:nvPr/>
        </p:nvSpPr>
        <p:spPr bwMode="auto">
          <a:xfrm>
            <a:off x="395534" y="1057301"/>
            <a:ext cx="5256586" cy="1497348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Ofrecer un asesoramiento efectivo en todos los ámbitos de la comunicación, a fin de impulsar a los clientes a alcanzar sus objetivos en el mercado con eficiencia y eficacia, y así generar un efecto positivo en sus negocios, mediante la entrega de un servicio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oportuno y atención personalizada.</a:t>
            </a:r>
            <a:endParaRPr lang="es-EC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AutoShape 6"/>
          <p:cNvSpPr>
            <a:spLocks noChangeArrowheads="1"/>
          </p:cNvSpPr>
          <p:nvPr/>
        </p:nvSpPr>
        <p:spPr bwMode="auto">
          <a:xfrm>
            <a:off x="3604707" y="4717734"/>
            <a:ext cx="5359781" cy="1519578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</a:t>
            </a:r>
            <a:r>
              <a:rPr lang="es-ES" sz="16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er </a:t>
            </a:r>
            <a:r>
              <a:rPr lang="es-ES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una agencia líder en la prestación de servicios integrales en comunicación y publicidad dirigido a las entidades del sector público y </a:t>
            </a:r>
            <a:r>
              <a:rPr lang="es-ES" sz="16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privado de Quito</a:t>
            </a:r>
            <a:r>
              <a:rPr lang="es-ES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, buscando el mejoramiento continuo y calidad en la entrega de los servicios, promoviendo </a:t>
            </a:r>
            <a:r>
              <a:rPr lang="es-ES" sz="16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el trabajo </a:t>
            </a:r>
            <a:r>
              <a:rPr lang="es-ES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en equipo y </a:t>
            </a:r>
            <a:r>
              <a:rPr lang="es-ES" sz="16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responsabilidad </a:t>
            </a:r>
            <a:r>
              <a:rPr lang="es-ES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social.</a:t>
            </a:r>
            <a:endParaRPr lang="es-EC" sz="1600" dirty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2591474" y="2899286"/>
            <a:ext cx="5436909" cy="1458408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6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Brindar asesoramiento en el área de comunicación y publicidad a las entidades del sector público y </a:t>
            </a:r>
            <a:r>
              <a:rPr lang="es-ES_tradnl" sz="16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privado de la ciudad de Quito, </a:t>
            </a:r>
            <a:r>
              <a:rPr lang="es-ES_tradnl" sz="16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brindando calidad en el servicio y atención personalizada apoyados en la innovación, personal calificado y procesos efectivos.</a:t>
            </a:r>
            <a:endParaRPr lang="es-EC" sz="1600" dirty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III: Direccionamiento Estratégico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13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DIRECCIONAMIENTO ESTRATÉGICO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9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418058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FORMULACIÓN ESTRATÉGICA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III: Direccionamiento Estratégico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Imagen"/>
          <p:cNvPicPr/>
          <p:nvPr/>
        </p:nvPicPr>
        <p:blipFill rotWithShape="1">
          <a:blip r:embed="rId3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358883581"/>
              </p:ext>
            </p:extLst>
          </p:nvPr>
        </p:nvGraphicFramePr>
        <p:xfrm>
          <a:off x="107504" y="764704"/>
          <a:ext cx="885698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842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0" y="-4032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5" name="AutoShape 6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83319" y="-403226"/>
            <a:ext cx="8452047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11" name="AutoShape 8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304801" y="-984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17" name="16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III: Direccionamiento  Estratégico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1912" y="20637"/>
            <a:ext cx="7771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MAPA ESTRATÉGICO</a:t>
            </a:r>
            <a:endParaRPr lang="es-E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14 Imagen"/>
          <p:cNvPicPr/>
          <p:nvPr/>
        </p:nvPicPr>
        <p:blipFill rotWithShape="1">
          <a:blip r:embed="rId3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8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9300"/>
            <a:ext cx="8964487" cy="5416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2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5597211" y="116632"/>
            <a:ext cx="3422184" cy="115212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938953"/>
            </a:solidFill>
            <a:round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1050" b="1" dirty="0" smtClean="0">
                <a:latin typeface="Times New Roman" pitchFamily="18" charset="0"/>
                <a:cs typeface="Times New Roman" pitchFamily="18" charset="0"/>
              </a:rPr>
              <a:t>VISIÓN AL 2017: </a:t>
            </a:r>
            <a:r>
              <a:rPr lang="es-ES" sz="1050" dirty="0" smtClean="0">
                <a:latin typeface="Times New Roman" pitchFamily="18" charset="0"/>
                <a:cs typeface="Times New Roman" pitchFamily="18" charset="0"/>
              </a:rPr>
              <a:t>Ser </a:t>
            </a:r>
            <a:r>
              <a:rPr lang="es-ES" sz="1050" dirty="0">
                <a:latin typeface="Times New Roman" pitchFamily="18" charset="0"/>
                <a:cs typeface="Times New Roman" pitchFamily="18" charset="0"/>
              </a:rPr>
              <a:t>una agencia líder en la prestación de servicios integrales en comunicación y publicidad dirigido a las entidades del sector público y privado de Quito, buscando el mejoramiento continuo y calidad en la entrega de los servicios, promoviendo el trabajo en equipo y responsabilidad social.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s-ES_tradnl" sz="9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Flecha derecha"/>
          <p:cNvSpPr/>
          <p:nvPr/>
        </p:nvSpPr>
        <p:spPr>
          <a:xfrm rot="18542157">
            <a:off x="4093914" y="3007706"/>
            <a:ext cx="5020933" cy="509513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00041" y="980726"/>
            <a:ext cx="1368152" cy="12961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_tradnl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PRINCIPIOS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Orientación al  cliente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Calidad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Mejora continua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Trabajo en equipo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Compromiso con el desarrollo humano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826848" y="3000942"/>
            <a:ext cx="230324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s-ES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s-E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Incrementar la ventas y participación de mercado. </a:t>
            </a:r>
          </a:p>
          <a:p>
            <a:pPr>
              <a:buFont typeface="Wingdings" pitchFamily="2" charset="2"/>
              <a:buChar char="ü"/>
            </a:pPr>
            <a:endParaRPr lang="es-ES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es-ES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es-ES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834960" y="2892930"/>
            <a:ext cx="1296144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OBJETIVOS M/P</a:t>
            </a:r>
            <a:endParaRPr lang="es-ES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050104" y="1819864"/>
            <a:ext cx="1656184" cy="5749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 una agencia  líder en Quito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6554160" y="1656431"/>
            <a:ext cx="1152128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OBJETIVOS L/P</a:t>
            </a:r>
            <a:endParaRPr lang="es-E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14282" y="1543112"/>
            <a:ext cx="2269486" cy="172819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8C2">
                  <a:gamma/>
                  <a:shade val="46275"/>
                  <a:invGamma/>
                  <a:alpha val="37000"/>
                </a:srgbClr>
              </a:gs>
              <a:gs pos="100000">
                <a:srgbClr val="DDD8C2">
                  <a:alpha val="37000"/>
                </a:srgbClr>
              </a:gs>
            </a:gsLst>
            <a:lin ang="5400000" scaled="1"/>
          </a:gradFill>
          <a:ln w="9525">
            <a:solidFill>
              <a:srgbClr val="93895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s-ES_tradnl" sz="1000" b="1" dirty="0" smtClean="0">
                <a:latin typeface="Times New Roman" pitchFamily="18" charset="0"/>
                <a:cs typeface="Times New Roman" pitchFamily="18" charset="0"/>
              </a:rPr>
              <a:t>OBJETIVO CORPORATIVO</a:t>
            </a:r>
            <a:endParaRPr kumimoji="0" lang="es-ES" sz="1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000" dirty="0">
                <a:latin typeface="Times New Roman" pitchFamily="18" charset="0"/>
                <a:cs typeface="Times New Roman" pitchFamily="18" charset="0"/>
              </a:rPr>
              <a:t>Incrementar la participación de mercado de Crea Comunicación en la ciudad de Quito, mediante la entrega de productos y servicios de calidad para fidelizar a los clientes y asegurar la permanencia de la empresa a largo plazo.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14646" y="3415320"/>
            <a:ext cx="2428528" cy="172819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8C2">
                  <a:gamma/>
                  <a:shade val="46275"/>
                  <a:invGamma/>
                  <a:alpha val="37000"/>
                </a:srgbClr>
              </a:gs>
              <a:gs pos="100000">
                <a:srgbClr val="DDD8C2">
                  <a:alpha val="37000"/>
                </a:srgbClr>
              </a:gs>
            </a:gsLst>
            <a:lin ang="5400000" scaled="1"/>
          </a:gradFill>
          <a:ln w="9525">
            <a:solidFill>
              <a:srgbClr val="93895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s-ES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ESTRATEGIA CORPORATIVA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>
                <a:latin typeface="Times New Roman" pitchFamily="18" charset="0"/>
                <a:cs typeface="Times New Roman" pitchFamily="18" charset="0"/>
              </a:rPr>
              <a:t>Fortalecer los procesos, tecnología y recursos humanos para proveer servicios de asesoramiento en el área de comunicación y publicidad a las empresas privadas y entidades públicas de la Ciudad de Quito, aplicando un plan que permita posicionar a la empresa en la mente de los clientes.</a:t>
            </a:r>
            <a:endParaRPr lang="es-EC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6915080" y="3216966"/>
            <a:ext cx="1224000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b="1" dirty="0" smtClean="0">
                <a:solidFill>
                  <a:schemeClr val="tx1"/>
                </a:solidFill>
              </a:rPr>
              <a:t>Jun 2016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7634280" y="1858506"/>
            <a:ext cx="1224000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b="1" dirty="0" smtClean="0">
                <a:solidFill>
                  <a:schemeClr val="tx1"/>
                </a:solidFill>
              </a:rPr>
              <a:t>Jun 2017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6728" y="4001075"/>
            <a:ext cx="2160240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Fortalecer la empresa financiera, operativa y comercialmente. </a:t>
            </a:r>
            <a:endParaRPr lang="es-E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755856" y="3929066"/>
            <a:ext cx="1152128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OBJETIVOS C/P</a:t>
            </a:r>
            <a:endParaRPr lang="es-ES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26 Elipse"/>
          <p:cNvSpPr/>
          <p:nvPr/>
        </p:nvSpPr>
        <p:spPr>
          <a:xfrm>
            <a:off x="5258896" y="4505130"/>
            <a:ext cx="1224136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b="1" dirty="0" smtClean="0">
                <a:solidFill>
                  <a:schemeClr val="tx1"/>
                </a:solidFill>
              </a:rPr>
              <a:t>Jun 2015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237096" y="5171146"/>
            <a:ext cx="2669872" cy="104393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MISION: </a:t>
            </a:r>
            <a:r>
              <a:rPr lang="es-ES" sz="1000" dirty="0" smtClean="0">
                <a:latin typeface="Times New Roman" pitchFamily="18" charset="0"/>
                <a:cs typeface="Times New Roman" pitchFamily="18" charset="0"/>
              </a:rPr>
              <a:t>Brindar </a:t>
            </a:r>
            <a:r>
              <a:rPr lang="es-ES" sz="1000" dirty="0">
                <a:latin typeface="Times New Roman" pitchFamily="18" charset="0"/>
                <a:cs typeface="Times New Roman" pitchFamily="18" charset="0"/>
              </a:rPr>
              <a:t>asesoramiento en </a:t>
            </a:r>
            <a:r>
              <a:rPr lang="es-ES" sz="1000" dirty="0" smtClean="0">
                <a:latin typeface="Times New Roman" pitchFamily="18" charset="0"/>
                <a:cs typeface="Times New Roman" pitchFamily="18" charset="0"/>
              </a:rPr>
              <a:t>comunicación </a:t>
            </a:r>
            <a:r>
              <a:rPr lang="es-ES" sz="1000" dirty="0">
                <a:latin typeface="Times New Roman" pitchFamily="18" charset="0"/>
                <a:cs typeface="Times New Roman" pitchFamily="18" charset="0"/>
              </a:rPr>
              <a:t>y publicidad a las entidades del sector público y privadas, brindando calidad en el servicio y atención personalizada apoyados en la innovación, personal calificado y procesos efectivos.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es-ES_tradnl" sz="9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III: Direccionamiento  Estratégico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22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07504" y="0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MAPA ESTRATÉGICO INSTITUCIONAL</a:t>
            </a:r>
            <a:endParaRPr lang="es-E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065751" y="978471"/>
            <a:ext cx="1368152" cy="12961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VALORES</a:t>
            </a:r>
            <a:endParaRPr lang="es-ES_tradnl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_tradnl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Honestidad</a:t>
            </a:r>
            <a:endParaRPr lang="es-ES_tradnl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_tradnl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Respeto</a:t>
            </a:r>
          </a:p>
          <a:p>
            <a:pPr>
              <a:buFont typeface="Arial" pitchFamily="34" charset="0"/>
              <a:buChar char="•"/>
            </a:pPr>
            <a:r>
              <a:rPr lang="es-ES_tradnl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Innovación</a:t>
            </a:r>
          </a:p>
          <a:p>
            <a:pPr>
              <a:buFont typeface="Arial" pitchFamily="34" charset="0"/>
              <a:buChar char="•"/>
            </a:pPr>
            <a:r>
              <a:rPr lang="es-ES_tradnl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Compromiso</a:t>
            </a:r>
          </a:p>
          <a:p>
            <a:pPr>
              <a:buFont typeface="Arial" pitchFamily="34" charset="0"/>
              <a:buChar char="•"/>
            </a:pPr>
            <a:r>
              <a:rPr lang="es-ES_tradnl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Responsabilidad</a:t>
            </a:r>
            <a:endParaRPr lang="es-ES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0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800" b="1" dirty="0" smtClean="0"/>
              <a:t>OBJETIVOS ESTRATÉGICOS POR PERSPECTIVA</a:t>
            </a:r>
            <a:endParaRPr lang="es-ES" sz="2800" b="1" dirty="0"/>
          </a:p>
        </p:txBody>
      </p:sp>
      <p:sp>
        <p:nvSpPr>
          <p:cNvPr id="4" name="3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IV: Cuadro de Mando Integral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4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8792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OBJETIVOS ESTRATÉGICOS – PERSPECTIVA FINANCIERA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260300"/>
              </p:ext>
            </p:extLst>
          </p:nvPr>
        </p:nvGraphicFramePr>
        <p:xfrm>
          <a:off x="726171" y="1340768"/>
          <a:ext cx="7734260" cy="335280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254784"/>
                <a:gridCol w="2527149"/>
                <a:gridCol w="2952327"/>
              </a:tblGrid>
              <a:tr h="377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PROPUESTA DE VALOR</a:t>
                      </a:r>
                      <a:endParaRPr lang="es-ES" sz="18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OBJETIVO ESTRATÉGICO</a:t>
                      </a:r>
                      <a:endParaRPr lang="es-ES" sz="18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ESTRATEGIAS</a:t>
                      </a:r>
                      <a:endParaRPr lang="es-ES" sz="18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4978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Maximizar la rentabilidad</a:t>
                      </a:r>
                      <a:endParaRPr lang="es-ES" sz="18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Incrementar la liquidez.</a:t>
                      </a:r>
                      <a:endParaRPr lang="es-ES" sz="18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Establecer políticas y herramientas que permitan recuperar a tiempo los créditos otorgados a los clientes.</a:t>
                      </a:r>
                      <a:endParaRPr lang="es-ES" sz="18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548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Optimizar recursos financieros</a:t>
                      </a:r>
                      <a:endParaRPr lang="es-ES" sz="18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Fortalecer el seguimiento de la ejecución presupuestaria.</a:t>
                      </a:r>
                      <a:endParaRPr lang="es-ES" sz="18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Incrementar las utilidades.</a:t>
                      </a:r>
                      <a:endParaRPr lang="es-ES" sz="18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48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432048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OBJETIVOS ESTRATÉGICOS – PERSPECTIVA DE CLIENTES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9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069372"/>
              </p:ext>
            </p:extLst>
          </p:nvPr>
        </p:nvGraphicFramePr>
        <p:xfrm>
          <a:off x="467544" y="1052737"/>
          <a:ext cx="8136904" cy="436165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927161"/>
                <a:gridCol w="2783678"/>
                <a:gridCol w="3426065"/>
              </a:tblGrid>
              <a:tr h="6770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PROPUESTA DE VALOR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OBJETIVO ESTRATÉGICO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ESTRATEGIAS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 anchor="ctr"/>
                </a:tc>
              </a:tr>
              <a:tr h="331053">
                <a:tc rowSpan="9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Mejorar relaciones </a:t>
                      </a:r>
                      <a:r>
                        <a:rPr lang="es-ES" sz="1600" dirty="0">
                          <a:effectLst/>
                        </a:rPr>
                        <a:t>clientes actuales y potenciales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just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just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Mantener </a:t>
                      </a:r>
                      <a:r>
                        <a:rPr lang="es-ES" sz="1600" dirty="0">
                          <a:effectLst/>
                        </a:rPr>
                        <a:t>a los clientes actuales.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600" dirty="0" smtClean="0">
                          <a:effectLst/>
                        </a:rPr>
                        <a:t>Generar </a:t>
                      </a:r>
                      <a:r>
                        <a:rPr lang="es-ES" sz="1600" dirty="0">
                          <a:effectLst/>
                        </a:rPr>
                        <a:t>una Propuesta Única de </a:t>
                      </a:r>
                      <a:r>
                        <a:rPr lang="es-ES" sz="1600" dirty="0" smtClean="0">
                          <a:effectLst/>
                        </a:rPr>
                        <a:t>Venta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27398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600" dirty="0">
                          <a:effectLst/>
                        </a:rPr>
                        <a:t>Implementar el Servicio </a:t>
                      </a:r>
                      <a:r>
                        <a:rPr lang="es-ES" sz="1600" dirty="0" smtClean="0">
                          <a:effectLst/>
                        </a:rPr>
                        <a:t>post-venta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50589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600" dirty="0" smtClean="0">
                          <a:effectLst/>
                        </a:rPr>
                        <a:t>Desarrollar </a:t>
                      </a:r>
                      <a:r>
                        <a:rPr lang="es-ES" sz="1600" dirty="0">
                          <a:effectLst/>
                        </a:rPr>
                        <a:t>un plan de fidelización de los clientes.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27398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600" dirty="0">
                          <a:effectLst/>
                        </a:rPr>
                        <a:t>Mejorar el servicio al cliente.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50589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just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just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Incrementar </a:t>
                      </a:r>
                      <a:r>
                        <a:rPr lang="es-ES" sz="1600" dirty="0">
                          <a:effectLst/>
                        </a:rPr>
                        <a:t>la participación en el mercado.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600" dirty="0" smtClean="0">
                          <a:effectLst/>
                        </a:rPr>
                        <a:t>Desarrollar </a:t>
                      </a:r>
                      <a:r>
                        <a:rPr lang="es-ES" sz="1600" dirty="0">
                          <a:effectLst/>
                        </a:rPr>
                        <a:t>nuevos productos </a:t>
                      </a:r>
                      <a:r>
                        <a:rPr lang="es-ES" sz="1600" dirty="0" smtClean="0">
                          <a:effectLst/>
                        </a:rPr>
                        <a:t>innovadores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27398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600" dirty="0">
                          <a:effectLst/>
                        </a:rPr>
                        <a:t>Desarrollar nuevos </a:t>
                      </a:r>
                      <a:r>
                        <a:rPr lang="es-ES" sz="1600" dirty="0" smtClean="0">
                          <a:effectLst/>
                        </a:rPr>
                        <a:t>mercados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50589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600" dirty="0">
                          <a:effectLst/>
                        </a:rPr>
                        <a:t>Diseñar un plan de </a:t>
                      </a:r>
                      <a:r>
                        <a:rPr lang="es-ES" sz="1600" dirty="0" smtClean="0">
                          <a:effectLst/>
                        </a:rPr>
                        <a:t>mercadeo (posicionamiento)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50589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just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Brindar </a:t>
                      </a:r>
                      <a:r>
                        <a:rPr lang="es-ES" sz="1600" dirty="0">
                          <a:effectLst/>
                        </a:rPr>
                        <a:t>una imagen positiva de la empresa en el sector.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600" dirty="0">
                          <a:effectLst/>
                        </a:rPr>
                        <a:t>Actualizar la imagen corporativa de la </a:t>
                      </a:r>
                      <a:r>
                        <a:rPr lang="es-ES" sz="1600" dirty="0" smtClean="0">
                          <a:effectLst/>
                        </a:rPr>
                        <a:t>agencia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50798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600" dirty="0">
                          <a:effectLst/>
                        </a:rPr>
                        <a:t>Fortalecer las relaciones públicas de la </a:t>
                      </a:r>
                      <a:r>
                        <a:rPr lang="es-ES" sz="1600" dirty="0" smtClean="0">
                          <a:effectLst/>
                        </a:rPr>
                        <a:t>empresa</a:t>
                      </a:r>
                      <a:endParaRPr lang="es-ES" sz="16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03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432048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OBJETIVOS ESTRATÉGICOS – PERSPECTIVA DE PROCESOS INTERNOS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</a:p>
        </p:txBody>
      </p:sp>
      <p:pic>
        <p:nvPicPr>
          <p:cNvPr id="9" name="8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735205"/>
              </p:ext>
            </p:extLst>
          </p:nvPr>
        </p:nvGraphicFramePr>
        <p:xfrm>
          <a:off x="512247" y="1340768"/>
          <a:ext cx="8119505" cy="439248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178945"/>
                <a:gridCol w="2685920"/>
                <a:gridCol w="3254640"/>
              </a:tblGrid>
              <a:tr h="532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+mj-lt"/>
                          <a:cs typeface="Times New Roman" pitchFamily="18" charset="0"/>
                        </a:rPr>
                        <a:t>PROPUESTA DE VALOR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38356" marR="383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+mj-lt"/>
                          <a:cs typeface="Times New Roman" pitchFamily="18" charset="0"/>
                        </a:rPr>
                        <a:t>OBJETIVO ESTRATÉGICO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38356" marR="383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2290" algn="l"/>
                          <a:tab pos="1011555" algn="ctr"/>
                        </a:tabLst>
                      </a:pPr>
                      <a:r>
                        <a:rPr lang="es-ES" sz="1600" dirty="0" smtClean="0">
                          <a:effectLst/>
                          <a:latin typeface="+mj-lt"/>
                          <a:cs typeface="Times New Roman" pitchFamily="18" charset="0"/>
                        </a:rPr>
                        <a:t>ESTRATEGIAS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38356" marR="38356" marT="0" marB="0" anchor="ctr"/>
                </a:tc>
              </a:tr>
              <a:tr h="355144">
                <a:tc row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j-lt"/>
                          <a:cs typeface="Times New Roman" pitchFamily="18" charset="0"/>
                        </a:rPr>
                        <a:t>Optimizar los procesos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38356" marR="38356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j-lt"/>
                          <a:cs typeface="Times New Roman" pitchFamily="18" charset="0"/>
                        </a:rPr>
                        <a:t>Incrementar la innovación de productos, servicios y tecnología.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38356" marR="38356" marT="0" marB="0" anchor="ctr"/>
                </a:tc>
                <a:tc>
                  <a:txBody>
                    <a:bodyPr/>
                    <a:lstStyle/>
                    <a:p>
                      <a:pPr marL="174625" indent="-174625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Realizar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benchmarking </a:t>
                      </a: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estratégico.</a:t>
                      </a:r>
                    </a:p>
                  </a:txBody>
                  <a:tcPr marL="38356" marR="38356" marT="0" marB="0" anchor="ctr"/>
                </a:tc>
              </a:tr>
              <a:tr h="71029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Fortalecer </a:t>
                      </a: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las actividades de Investigación y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Desarrollo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38356" marR="38356" marT="0" marB="0" anchor="ctr"/>
                </a:tc>
              </a:tr>
              <a:tr h="71029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Diferenciación </a:t>
                      </a: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mediante el uso de nuevas tecnologías (interactividad). </a:t>
                      </a:r>
                    </a:p>
                  </a:txBody>
                  <a:tcPr marL="38356" marR="38356" marT="0" marB="0" anchor="ctr"/>
                </a:tc>
              </a:tr>
              <a:tr h="73945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j-lt"/>
                          <a:cs typeface="Times New Roman" pitchFamily="18" charset="0"/>
                        </a:rPr>
                        <a:t>Mejorar la productividad de los procesos.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38356" marR="38356" marT="0" marB="0" anchor="ctr"/>
                </a:tc>
                <a:tc>
                  <a:txBody>
                    <a:bodyPr/>
                    <a:lstStyle/>
                    <a:p>
                      <a:pPr marL="174625" indent="-174625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Implementar y difundir una gestión por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procesos.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38356" marR="38356" marT="0" marB="0" anchor="ctr"/>
                </a:tc>
              </a:tr>
              <a:tr h="13445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j-lt"/>
                          <a:cs typeface="Times New Roman" pitchFamily="18" charset="0"/>
                        </a:rPr>
                        <a:t>Reducir los tiempos </a:t>
                      </a:r>
                      <a:r>
                        <a:rPr lang="es-ES" sz="1600" dirty="0" smtClean="0">
                          <a:effectLst/>
                          <a:latin typeface="+mj-lt"/>
                          <a:cs typeface="Times New Roman" pitchFamily="18" charset="0"/>
                        </a:rPr>
                        <a:t>en la </a:t>
                      </a:r>
                      <a:r>
                        <a:rPr lang="es-ES" sz="1600" dirty="0">
                          <a:effectLst/>
                          <a:latin typeface="+mj-lt"/>
                          <a:cs typeface="Times New Roman" pitchFamily="18" charset="0"/>
                        </a:rPr>
                        <a:t>producción de las campañas publicitarias.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38356" marR="38356" marT="0" marB="0" anchor="ctr"/>
                </a:tc>
                <a:tc>
                  <a:txBody>
                    <a:bodyPr/>
                    <a:lstStyle/>
                    <a:p>
                      <a:pPr marL="174625" indent="-1746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" sz="1600" dirty="0" smtClean="0">
                          <a:effectLst/>
                          <a:latin typeface="+mj-lt"/>
                          <a:cs typeface="Times New Roman" pitchFamily="18" charset="0"/>
                        </a:rPr>
                        <a:t>Establecer </a:t>
                      </a:r>
                      <a:r>
                        <a:rPr lang="es-ES" sz="1600" dirty="0">
                          <a:effectLst/>
                          <a:latin typeface="+mj-lt"/>
                          <a:cs typeface="Times New Roman" pitchFamily="18" charset="0"/>
                        </a:rPr>
                        <a:t>alianzas estratégicas con los </a:t>
                      </a:r>
                      <a:r>
                        <a:rPr lang="es-ES" sz="1600" dirty="0" smtClean="0">
                          <a:effectLst/>
                          <a:latin typeface="+mj-lt"/>
                          <a:cs typeface="Times New Roman" pitchFamily="18" charset="0"/>
                        </a:rPr>
                        <a:t>proveedores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38356" marR="3835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8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432048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OBJETIVOS ESTRATÉGICOS – PERSPECTIVA APRENDIZAJE Y CRECIMIENTO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7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283366"/>
              </p:ext>
            </p:extLst>
          </p:nvPr>
        </p:nvGraphicFramePr>
        <p:xfrm>
          <a:off x="539553" y="1412778"/>
          <a:ext cx="7848870" cy="410099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232247"/>
                <a:gridCol w="2664296"/>
                <a:gridCol w="2952327"/>
              </a:tblGrid>
              <a:tr h="2825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PROPUESTA DE VALOR</a:t>
                      </a:r>
                      <a:endParaRPr lang="es-ES" sz="14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OBJETIVO ESTRATÉGICO</a:t>
                      </a:r>
                      <a:endParaRPr lang="es-ES" sz="14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ESTRATEGIAS</a:t>
                      </a:r>
                      <a:endParaRPr lang="es-ES" sz="14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2710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Desarrollar competencias y habilidades del personal</a:t>
                      </a:r>
                      <a:endParaRPr lang="es-ES" sz="14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Incrementar el desarrollo profesional del personal.</a:t>
                      </a:r>
                      <a:endParaRPr lang="es-ES" sz="14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Diseñar e implementar un plan de capacitación para el personal.</a:t>
                      </a:r>
                      <a:endParaRPr lang="es-ES" sz="14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25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Incrementar la motivación y  satisfacción personal.</a:t>
                      </a:r>
                      <a:endParaRPr lang="es-ES" sz="14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Mejorar el clima laboral</a:t>
                      </a:r>
                      <a:endParaRPr lang="es-ES" sz="14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71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Crear un esquema de remuneración variable por cumplimiento de objetivos.</a:t>
                      </a:r>
                      <a:endParaRPr lang="es-ES" sz="14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428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Elaborar un plan estratégico que garantice la permanencia de la empresa.</a:t>
                      </a:r>
                      <a:endParaRPr lang="es-ES" sz="14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Mejorar </a:t>
                      </a:r>
                      <a:r>
                        <a:rPr lang="es-ES" sz="1600" dirty="0">
                          <a:effectLst/>
                        </a:rPr>
                        <a:t>el manejo administrativo de la empresa, a través de la implementación de un BSC.</a:t>
                      </a:r>
                      <a:endParaRPr lang="es-ES" sz="1400" dirty="0">
                        <a:solidFill>
                          <a:srgbClr val="2F549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3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b="1" dirty="0" smtClean="0"/>
              <a:t>INDICADORES POR PERSPECTIVA</a:t>
            </a:r>
            <a:endParaRPr lang="es-ES" b="1" dirty="0"/>
          </a:p>
        </p:txBody>
      </p:sp>
      <p:sp>
        <p:nvSpPr>
          <p:cNvPr id="4" name="3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</a:p>
        </p:txBody>
      </p:sp>
      <p:pic>
        <p:nvPicPr>
          <p:cNvPr id="5" name="4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132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860519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Fundada en el año 2000</a:t>
            </a:r>
          </a:p>
          <a:p>
            <a:pPr marL="354013" indent="-354013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Representante Legal: Carolina Navas</a:t>
            </a:r>
          </a:p>
          <a:p>
            <a:pPr marL="354013" indent="-354013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Socios: Mauricio Galarza, Eva Álvarez y Carolina Navas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CAPITULO I: Generalidades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7" y="332656"/>
            <a:ext cx="7720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ANTECEDENTES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13 Imagen"/>
          <p:cNvPicPr/>
          <p:nvPr/>
        </p:nvPicPr>
        <p:blipFill rotWithShape="1">
          <a:blip r:embed="rId3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83568" y="2853609"/>
            <a:ext cx="1872208" cy="646331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Campañas Publicitarias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635461" y="2835894"/>
            <a:ext cx="1872208" cy="646331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Consultorías en Comunicación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4592015" y="2854677"/>
            <a:ext cx="1872208" cy="646331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Producción audiovisual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554345" y="2854677"/>
            <a:ext cx="1872208" cy="646331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Diseño gráfico e impresos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993" y="3645024"/>
            <a:ext cx="5133280" cy="2673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0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5004048" cy="620688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KPI’S - Perspectiva Financiera 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</a:p>
        </p:txBody>
      </p:sp>
      <p:pic>
        <p:nvPicPr>
          <p:cNvPr id="9" name="8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596883"/>
              </p:ext>
            </p:extLst>
          </p:nvPr>
        </p:nvGraphicFramePr>
        <p:xfrm>
          <a:off x="179511" y="836713"/>
          <a:ext cx="8712968" cy="521362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317929"/>
                <a:gridCol w="1391146"/>
                <a:gridCol w="1391146"/>
                <a:gridCol w="1464364"/>
                <a:gridCol w="1098273"/>
                <a:gridCol w="1219316"/>
                <a:gridCol w="830794"/>
              </a:tblGrid>
              <a:tr h="26309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Objetivos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KPI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Definición Operacional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Responsables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Frecuencia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Unidad de medida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</a:tr>
              <a:tr h="5152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bg1"/>
                          </a:solidFill>
                          <a:effectLst/>
                        </a:rPr>
                        <a:t>Ejecución</a:t>
                      </a: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bg1"/>
                          </a:solidFill>
                          <a:effectLst/>
                        </a:rPr>
                        <a:t>Seguimiento</a:t>
                      </a: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386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Incrementar las utilidades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Margen de Utilidad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Utilidad neta/Ventas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Departamento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Administrativo y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Gestión de Cuentas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Gerencia General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anual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Número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</a:tr>
              <a:tr h="12961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Optimizar recursos financieros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Reducción de costos </a:t>
                      </a:r>
                      <a:r>
                        <a:rPr lang="es-ES" sz="1400" dirty="0" smtClean="0">
                          <a:effectLst/>
                        </a:rPr>
                        <a:t>operativos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Costos operativos/Ventas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Departamento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Creativo,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Gestión de Cuentas,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Administrativo y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RRHH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Gerencia General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anual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</a:p>
                  </a:txBody>
                  <a:tcPr marL="35835" marR="35835" marT="0" marB="0" anchor="ctr"/>
                </a:tc>
              </a:tr>
              <a:tr h="863396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Incrementar la Liquidez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Variación en la razón corriente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Activos </a:t>
                      </a:r>
                      <a:r>
                        <a:rPr lang="es-ES" sz="1400" dirty="0" smtClean="0">
                          <a:effectLst/>
                        </a:rPr>
                        <a:t>Corrientes/ </a:t>
                      </a:r>
                      <a:r>
                        <a:rPr lang="es-ES" sz="1400" dirty="0">
                          <a:effectLst/>
                        </a:rPr>
                        <a:t>Pasivos Corrientes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Departamento Gestión de Cuentas y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Administrativo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Gerencia General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mensual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</a:tr>
              <a:tr h="86339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Prueba ácida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(Activos Corrientes-Cuentas por cobrar </a:t>
                      </a:r>
                      <a:r>
                        <a:rPr lang="es-ES" sz="1400" dirty="0" smtClean="0">
                          <a:effectLst/>
                        </a:rPr>
                        <a:t>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/Pasivos </a:t>
                      </a:r>
                      <a:r>
                        <a:rPr lang="es-ES" sz="1400" dirty="0">
                          <a:effectLst/>
                        </a:rPr>
                        <a:t>Corrientes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Departamento Gestión de Cuentas y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Administrativo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Gerencia General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mensual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5" marR="358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32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18058"/>
          </a:xfrm>
        </p:spPr>
        <p:txBody>
          <a:bodyPr>
            <a:noAutofit/>
          </a:bodyPr>
          <a:lstStyle/>
          <a:p>
            <a:pPr algn="l"/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KPI’S 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-Perspectiva de Clientes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9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415318"/>
              </p:ext>
            </p:extLst>
          </p:nvPr>
        </p:nvGraphicFramePr>
        <p:xfrm>
          <a:off x="170637" y="620688"/>
          <a:ext cx="8802726" cy="558348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360892"/>
                <a:gridCol w="1414173"/>
                <a:gridCol w="1979134"/>
                <a:gridCol w="1768424"/>
                <a:gridCol w="919212"/>
                <a:gridCol w="848504"/>
                <a:gridCol w="512387"/>
              </a:tblGrid>
              <a:tr h="24922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Objetivos</a:t>
                      </a:r>
                      <a:endParaRPr lang="es-ES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KPI</a:t>
                      </a:r>
                      <a:endParaRPr lang="es-ES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Definición Operacional</a:t>
                      </a:r>
                      <a:endParaRPr lang="es-ES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Responsables</a:t>
                      </a:r>
                      <a:endParaRPr lang="es-ES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kern="1200" dirty="0">
                          <a:effectLst/>
                        </a:rPr>
                        <a:t>Frecuencia</a:t>
                      </a:r>
                      <a:endParaRPr lang="es-E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23" marR="2662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Unidad </a:t>
                      </a:r>
                      <a:r>
                        <a:rPr lang="es-EC" sz="1100" dirty="0" smtClean="0">
                          <a:effectLst/>
                        </a:rPr>
                        <a:t> </a:t>
                      </a:r>
                      <a:r>
                        <a:rPr lang="es-EC" sz="1100" dirty="0">
                          <a:effectLst/>
                        </a:rPr>
                        <a:t>medida</a:t>
                      </a:r>
                      <a:endParaRPr lang="es-ES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</a:tr>
              <a:tr h="2492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kern="1200" dirty="0">
                          <a:effectLst/>
                        </a:rPr>
                        <a:t>Ejecución</a:t>
                      </a:r>
                      <a:endParaRPr lang="es-E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23" marR="26623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kern="1200" dirty="0">
                          <a:effectLst/>
                        </a:rPr>
                        <a:t>Seguimiento</a:t>
                      </a:r>
                      <a:endParaRPr lang="es-E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623" marR="26623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2297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Mantener a los clientes </a:t>
                      </a:r>
                      <a:r>
                        <a:rPr lang="es-EC" sz="1100" dirty="0" smtClean="0">
                          <a:effectLst/>
                        </a:rPr>
                        <a:t>actuales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Porcentaje de clientes antiguos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(Nro. de clientes antiguos (+1 año) / total clientes)*100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Departamentos:</a:t>
                      </a:r>
                      <a:endParaRPr lang="es-ES" sz="1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Creativo, Gestión </a:t>
                      </a:r>
                      <a:r>
                        <a:rPr lang="es-EC" sz="1100" dirty="0">
                          <a:effectLst/>
                        </a:rPr>
                        <a:t>de Cuentas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Gerencia General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trimestral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</a:tr>
              <a:tr h="4984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Tiempo promedio de respuesta a reclamos del cliente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Nro. de días transcurridos desde que el reclamo es recibido hasta que es atendido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Departamento: Creativo, Gestión de Cuentas, RRHH, Administrativo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Administrativo 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mensual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Días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</a:tr>
              <a:tr h="4984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Porcentaje de satisfacción de clientes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(Nro. de clientes satisfechos / Total de clientes)*100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Departamento: Creativo, Gestión de Cuentas, RRHH, Administrativo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Administrativo 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mensual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</a:tr>
              <a:tr h="4984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Porcentaje de atención de reclamos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(Nro. de reclamos atendidos / total de reclamos)*100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Departamento: Creativo, Gestión de Cuentas,</a:t>
                      </a:r>
                      <a:endParaRPr lang="es-ES" sz="1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RRHH, Administrativo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Administrativo 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mensual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</a:tr>
              <a:tr h="498446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Incrementar la participación en el Mercado</a:t>
                      </a:r>
                      <a:endParaRPr lang="es-ES" sz="1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Porcentaje de participación en ventas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(Ventas de la empresa / Total de Ventas del Mercado)*100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Departamento: Creativo, Gestión de Cuentas, Administrativo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Gerencia General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anual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</a:tr>
              <a:tr h="4984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Porcentaje de nuevos clientes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(Nro. de clientes nuevos/Total de clientes de la empresa)*100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Departamento: Creativo, Gestión de Cuentas, Administrativo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Gerencia </a:t>
                      </a:r>
                      <a:r>
                        <a:rPr lang="es-EC" sz="1100" dirty="0" smtClean="0">
                          <a:effectLst/>
                        </a:rPr>
                        <a:t>General</a:t>
                      </a:r>
                      <a:r>
                        <a:rPr lang="es-ES" sz="1100" dirty="0" smtClean="0">
                          <a:effectLst/>
                        </a:rPr>
                        <a:t>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anual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</a:tr>
              <a:tr h="4984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Porcentaje de licitaciones adjudicadas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(Nro. de licitaciones adjudicadas / licitaciones presentadas)*100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Departamento: Creativo, Gestión de Cuentas, Administrativo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Gerencia General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trimestral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</a:tr>
              <a:tr h="72192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Porcentaje de clientes que compran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(Nro. clientes compran / total clientes de la muestra)*100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Departamento: Creativo, Gestión de Cuentas, Administrativo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Gerencia General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anual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</a:tr>
              <a:tr h="498446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Brindar una imagen positiva de la empresa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Porcentaje de clientes que tienen imagen positiva de la empresa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(Nro. de clientes que tienen imagen positiva de la empresa / Total de clientes)*100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Departamentos: </a:t>
                      </a:r>
                      <a:r>
                        <a:rPr lang="es-EC" sz="1100" dirty="0" smtClean="0">
                          <a:effectLst/>
                        </a:rPr>
                        <a:t>Creativo</a:t>
                      </a:r>
                      <a:r>
                        <a:rPr lang="es-EC" sz="1100" dirty="0">
                          <a:effectLst/>
                        </a:rPr>
                        <a:t>, Gestión de Cuentas, RRHH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Gerencia General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semestral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</a:tr>
              <a:tr h="4984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Porcentaje de conocimiento de la marca.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(Nro. de Personas que conocen la marca/Total de Personas encuestadas)*100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Departamentos: </a:t>
                      </a:r>
                      <a:endParaRPr lang="es-ES" sz="1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Creativo, Gestión de Cuentas, RRHH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Gerencia General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mensual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6623" marR="2662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8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18058"/>
          </a:xfrm>
        </p:spPr>
        <p:txBody>
          <a:bodyPr>
            <a:noAutofit/>
          </a:bodyPr>
          <a:lstStyle/>
          <a:p>
            <a:pPr algn="l"/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KPI’S 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Perspectiva 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de Procesos 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Internos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9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01164"/>
              </p:ext>
            </p:extLst>
          </p:nvPr>
        </p:nvGraphicFramePr>
        <p:xfrm>
          <a:off x="143508" y="836712"/>
          <a:ext cx="8856983" cy="454528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404156"/>
                <a:gridCol w="1512168"/>
                <a:gridCol w="2016224"/>
                <a:gridCol w="1224136"/>
                <a:gridCol w="1152128"/>
                <a:gridCol w="864096"/>
                <a:gridCol w="684075"/>
              </a:tblGrid>
              <a:tr h="24238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Objetivos</a:t>
                      </a:r>
                      <a:endParaRPr lang="es-E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KPI</a:t>
                      </a:r>
                      <a:endParaRPr lang="es-E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Definición Operacional</a:t>
                      </a:r>
                      <a:endParaRPr lang="es-E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Responsables</a:t>
                      </a:r>
                      <a:endParaRPr lang="es-E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Frecuencia</a:t>
                      </a:r>
                      <a:endParaRPr lang="es-E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Unidad </a:t>
                      </a:r>
                      <a:r>
                        <a:rPr lang="es-ES" sz="1200" b="1" dirty="0" smtClean="0">
                          <a:effectLst/>
                        </a:rPr>
                        <a:t>medida</a:t>
                      </a:r>
                      <a:endParaRPr lang="es-E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</a:tr>
              <a:tr h="41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bg1"/>
                          </a:solidFill>
                          <a:effectLst/>
                        </a:rPr>
                        <a:t>Ejecución</a:t>
                      </a:r>
                      <a:endParaRPr lang="es-ES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bg1"/>
                          </a:solidFill>
                          <a:effectLst/>
                        </a:rPr>
                        <a:t>Seguimiento</a:t>
                      </a:r>
                      <a:endParaRPr lang="es-ES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2077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Reducir los tiempos de producción de las campañas publicitarias.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Porcentaje de campañas terminadas dentro del tiempo establecido.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(Nro. de campañas terminadas dentro del  tiempo/Total de campañas realizadas)*100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Departamento Creativo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Departamento </a:t>
                      </a:r>
                      <a:r>
                        <a:rPr lang="es-ES" sz="1200" dirty="0">
                          <a:effectLst/>
                        </a:rPr>
                        <a:t>de Gestión de Cuentas </a:t>
                      </a:r>
                      <a:endParaRPr lang="es-ES" sz="1200" dirty="0">
                        <a:effectLst/>
                        <a:latin typeface="Calibri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mensual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</a:tr>
              <a:tr h="7829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Mejorar la productividad de los procesos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Porcentaje de cumplimiento del plan de mejora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(Nro. Actividades ejecutadas del plan / Total de actividades planificadas)*100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Departamento: Creativo, Gestión de Cuentas, RRHH, Administrativo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Departamento </a:t>
                      </a:r>
                      <a:r>
                        <a:rPr lang="es-ES" sz="1200" dirty="0" smtClean="0">
                          <a:effectLst/>
                        </a:rPr>
                        <a:t>Administrativo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mensual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</a:tr>
              <a:tr h="900971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Incrementar la Innovación de productos, servicios y tecnología.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Porcentaje de productos y servicios nuevos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(Nro. de productos y servicios nuevos / Total de Productos y servicios ofertados)*100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Departamento: Creativo, Gestión de Cuentas, Administrativo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Gerencia General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anual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</a:tr>
              <a:tr h="7207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Inversión en I+D+I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Monto de Inversión en I+D+I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Departamento: Creativo, Gestión de Cuentas, Administrativo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Gerencia General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mensual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</a:tr>
              <a:tr h="7207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Porcentaje de ventas de nuevos productos y servicios.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(Ventas de nuevos productos y servicios / Ventas Totales)*100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Departamento: Creativo, Gestión de Cuentas, Administrativo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Gerencia General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mensual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01" marR="2500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1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18058"/>
          </a:xfrm>
        </p:spPr>
        <p:txBody>
          <a:bodyPr>
            <a:noAutofit/>
          </a:bodyPr>
          <a:lstStyle/>
          <a:p>
            <a:pPr algn="l"/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KPI’S 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Perspectiva 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de Aprendizaje y Crecimiento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9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585869"/>
              </p:ext>
            </p:extLst>
          </p:nvPr>
        </p:nvGraphicFramePr>
        <p:xfrm>
          <a:off x="179511" y="692692"/>
          <a:ext cx="8784978" cy="514245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236448"/>
                <a:gridCol w="1550850"/>
                <a:gridCol w="1861600"/>
                <a:gridCol w="1447264"/>
                <a:gridCol w="1034384"/>
                <a:gridCol w="930071"/>
                <a:gridCol w="724361"/>
              </a:tblGrid>
              <a:tr h="248371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Objetivos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KPI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Definición Operacional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Responsables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Frecuencia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Unidad Medida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</a:tr>
              <a:tr h="3984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</a:rPr>
                        <a:t>Ejecución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</a:rPr>
                        <a:t>Seguimiento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470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Incrementar el desarrollo profesional del personal.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Porcentaje de empleados capacitados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(Nro. de empleados capacitados/total de empleados)*100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Departamento Creativo, RRHH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r>
                        <a:rPr lang="es-ES" sz="1200" dirty="0" smtClean="0">
                          <a:effectLst/>
                        </a:rPr>
                        <a:t>Gerencia </a:t>
                      </a:r>
                      <a:r>
                        <a:rPr lang="es-ES" sz="1200" dirty="0">
                          <a:effectLst/>
                        </a:rPr>
                        <a:t>General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anual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</a:tr>
              <a:tr h="8283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Porcentaje de cumplimiento del plan de capacitación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(Actividades realizadas del plan / Actividades planificadas)*100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Departamento Creativo, RRHH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r>
                        <a:rPr lang="es-ES" sz="1200" dirty="0" smtClean="0">
                          <a:effectLst/>
                        </a:rPr>
                        <a:t>Gerencia General</a:t>
                      </a:r>
                      <a:endParaRPr lang="es-ES" sz="1200" dirty="0">
                        <a:effectLst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mensual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</a:tr>
              <a:tr h="597677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Incrementar la motivación y  satisfacción personal.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Índice de Rotación de empleados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(Nro. Empleados desertores/Total de Empleados)*100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Departamento Creativo, Gestión de cuentas, RRHH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Gerencia General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semestral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</a:tr>
              <a:tr h="69663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Porcentaje de empleados que reciben incentivos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(Recompensas a empleados/Gestiones exitosas)*100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Departamento Creativo, Gestión de cuentas, RRHH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Gerencia General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mensual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</a:tr>
              <a:tr h="59192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Porcentaje de satisfacción del cliente interno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(Nro. de clientes interno satisfechos / Total clientes internos)*100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Departamento Creativo, Gestión de cuentas, RRHH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Gerencia General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anual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</a:tr>
              <a:tr h="120647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Elaborar un plan estratégico que garantice la permanencia de la empresa.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Porcentaje de cumplimiento del plan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(Nro. de objetivos alcanzados / Nro. de objetivos planifica-dos)*100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Departamento: Creativo, Gestión de Cuentas, RRHH, Administrativo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Gerencia General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anual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02" marR="320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2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800" b="1" dirty="0" smtClean="0"/>
              <a:t>METAS POR PERSPECTIVA</a:t>
            </a:r>
            <a:endParaRPr lang="es-ES" sz="2800" b="1" dirty="0"/>
          </a:p>
        </p:txBody>
      </p:sp>
      <p:sp>
        <p:nvSpPr>
          <p:cNvPr id="4" name="3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4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085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18058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Metas: 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Perspectiva Financiera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9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568424"/>
              </p:ext>
            </p:extLst>
          </p:nvPr>
        </p:nvGraphicFramePr>
        <p:xfrm>
          <a:off x="251519" y="857277"/>
          <a:ext cx="8352929" cy="480397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267855"/>
                <a:gridCol w="2044514"/>
                <a:gridCol w="1296144"/>
                <a:gridCol w="1080120"/>
                <a:gridCol w="1090458"/>
                <a:gridCol w="1573838"/>
              </a:tblGrid>
              <a:tr h="38025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OBJETIVO ESTRATÉGICO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MEDIDAS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METAS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VARIACIÓN RESPECTO A M1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</a:tr>
              <a:tr h="38449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</a:rPr>
                        <a:t>KPI</a:t>
                      </a: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</a:rPr>
                        <a:t>AÑO 2015</a:t>
                      </a: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</a:rPr>
                        <a:t>AÑO 2016</a:t>
                      </a: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</a:rPr>
                        <a:t>AÑO 2017</a:t>
                      </a: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5458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Incrementar las utilidades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Margen de Utilidad</a:t>
                      </a: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1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1,50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1,50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Verde: M1 &gt;=1,5                          Amarillo: &lt; 1,5 y  &gt; 1                                           Rojo: &lt;1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</a:tr>
              <a:tr h="12700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Optimizar recursos financieros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Reducción de costos </a:t>
                      </a:r>
                      <a:r>
                        <a:rPr lang="es-ES" sz="1400" dirty="0" smtClean="0">
                          <a:effectLst/>
                        </a:rPr>
                        <a:t>operativos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0,4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0,3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0,3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Verde: M1 &lt;=0,4                            Amarillo: &lt;0,5 y &gt;0,4                                           Rojo: &gt;0,5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</a:tr>
              <a:tr h="808209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Incrementar la Liquidez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Variación en la razón corriente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1,5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Verde: M1 &gt;=1,5                            Amarillo: &lt;1,5 y &gt;1                                        Rojo: &lt;1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</a:tr>
              <a:tr h="8063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Prueba ácida                                   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1,5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1,5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Verde: M1&gt;=1                            Amarillo: &lt;1 y &gt;0,85                                        Rojo: &lt;0,85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6" marR="3636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90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18058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Metas: Perspectiva 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del Cliente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9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810547"/>
              </p:ext>
            </p:extLst>
          </p:nvPr>
        </p:nvGraphicFramePr>
        <p:xfrm>
          <a:off x="89757" y="629115"/>
          <a:ext cx="8964486" cy="578358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476938"/>
                <a:gridCol w="2088346"/>
                <a:gridCol w="1072689"/>
                <a:gridCol w="1068406"/>
                <a:gridCol w="1536327"/>
                <a:gridCol w="1721780"/>
              </a:tblGrid>
              <a:tr h="24221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OBJETIVO ESTRATÉGICO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MEDIDAS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METAS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VARIACIÓN RESPECTO A M1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</a:tr>
              <a:tr h="24221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solidFill>
                            <a:schemeClr val="bg1"/>
                          </a:solidFill>
                          <a:effectLst/>
                        </a:rPr>
                        <a:t>KPI</a:t>
                      </a:r>
                      <a:endParaRPr lang="es-ES" sz="11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solidFill>
                            <a:schemeClr val="bg1"/>
                          </a:solidFill>
                          <a:effectLst/>
                        </a:rPr>
                        <a:t>AÑO 2015</a:t>
                      </a:r>
                      <a:endParaRPr lang="es-ES" sz="11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solidFill>
                            <a:schemeClr val="bg1"/>
                          </a:solidFill>
                          <a:effectLst/>
                        </a:rPr>
                        <a:t>AÑO 2016</a:t>
                      </a:r>
                      <a:endParaRPr lang="es-ES" sz="11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solidFill>
                            <a:schemeClr val="bg1"/>
                          </a:solidFill>
                          <a:effectLst/>
                        </a:rPr>
                        <a:t>AÑO 2017</a:t>
                      </a:r>
                      <a:endParaRPr lang="es-ES" sz="11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98819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Mantener a los clientes actuales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Porcentaje de clientes antiguos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60%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60%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60%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Verde: M1 &gt;=60%                            Amarillo: &lt;60% y &gt;40%                                           Rojo: 40&lt;%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b"/>
                </a:tc>
              </a:tr>
              <a:tr h="4988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Tiempo promedio de respuesta a reclamos del cliente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5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4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3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Verde: M1 &lt;=5                            </a:t>
                      </a:r>
                      <a:endParaRPr lang="es-ES" sz="115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 smtClean="0">
                          <a:effectLst/>
                        </a:rPr>
                        <a:t>Amarillo</a:t>
                      </a:r>
                      <a:r>
                        <a:rPr lang="es-ES" sz="1150" dirty="0">
                          <a:effectLst/>
                        </a:rPr>
                        <a:t>: &gt;5 y &lt;7                                           Rojo: &gt;7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</a:tr>
              <a:tr h="4988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Porcentaje de satisfacción de clientes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80%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90%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100%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Verde: M1 &gt;=80%                            Amarillo: &lt;80% y &gt;60%                                           </a:t>
                      </a:r>
                      <a:r>
                        <a:rPr lang="es-ES" sz="1150" dirty="0" smtClean="0">
                          <a:effectLst/>
                        </a:rPr>
                        <a:t>Rojo</a:t>
                      </a:r>
                      <a:r>
                        <a:rPr lang="es-ES" sz="1150" dirty="0">
                          <a:effectLst/>
                        </a:rPr>
                        <a:t>: &lt;60% </a:t>
                      </a:r>
                      <a:endParaRPr lang="es-ES" sz="1150" dirty="0">
                        <a:effectLst/>
                        <a:latin typeface="Calibri"/>
                      </a:endParaRPr>
                    </a:p>
                  </a:txBody>
                  <a:tcPr marL="14816" marR="14816" marT="0" marB="0" anchor="ctr"/>
                </a:tc>
              </a:tr>
              <a:tr h="4988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Porcentaje de atención de reclamos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85%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150" dirty="0" smtClean="0">
                          <a:effectLst/>
                        </a:rPr>
                        <a:t>85</a:t>
                      </a:r>
                      <a:r>
                        <a:rPr lang="es-ES" sz="1150" dirty="0">
                          <a:effectLst/>
                        </a:rPr>
                        <a:t>% </a:t>
                      </a:r>
                      <a:endParaRPr lang="es-ES" sz="1150" dirty="0">
                        <a:effectLst/>
                        <a:latin typeface="Calibri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90%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Verde: M1 &gt;=80%                            Amarillo: &lt;80% y º&gt;60%                                           Rojo: &lt;60%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</a:tr>
              <a:tr h="498819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Incrementar la participación en el Mercado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Porcentaje de participación en ventas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6%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7%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8%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Verde: M1 &gt;=6%                            Amarillo: &lt;6% y &gt;4%                                           Rojo: &lt;4%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b"/>
                </a:tc>
              </a:tr>
              <a:tr h="4988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Porcentaje de nuevos clientes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15%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20%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25%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Verde: M1 &gt;=15%                            Amarillo: &lt;15% y &gt;12%                                           Rojo: &lt;12%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b"/>
                </a:tc>
              </a:tr>
              <a:tr h="4988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Porcentaje de licitaciones adjudicadas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10%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15%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20%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Verde: M1 &gt;=10% </a:t>
                      </a:r>
                      <a:endParaRPr lang="es-ES" sz="115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 smtClean="0">
                          <a:effectLst/>
                        </a:rPr>
                        <a:t>Amarillo</a:t>
                      </a:r>
                      <a:r>
                        <a:rPr lang="es-ES" sz="1150" dirty="0">
                          <a:effectLst/>
                        </a:rPr>
                        <a:t>: &lt;10% y &gt;5%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Rojo: &lt;5%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b"/>
                </a:tc>
              </a:tr>
              <a:tr h="4988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Porcentaje de clientes que compran 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60%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70%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80%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Verde: M1 &gt;=60%                            Amarillo: &lt;60% y &gt;51%                                           Rojo: &lt;51%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b"/>
                </a:tc>
              </a:tr>
              <a:tr h="498819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Brindar una imagen positiva de la empresa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Porcentaje de clientes que tienen imagen positiva de la empresa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60%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70%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80%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Verde: M1 &gt;=60%                            Amarillo: &lt;60% y &gt;50%                                           Rojo: &lt;50%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</a:tr>
              <a:tr h="4988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Porcentaje de conocimiento de marca.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60%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65%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70%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effectLst/>
                        </a:rPr>
                        <a:t>Verde: M1 &gt;=60%                            Amarillo: &lt;60% y &gt;50%                                           Rojo: &lt;50%</a:t>
                      </a:r>
                      <a:endParaRPr lang="es-E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16" marR="1481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7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260648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Metas: Perspectiva de Procesos Internos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9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893646"/>
              </p:ext>
            </p:extLst>
          </p:nvPr>
        </p:nvGraphicFramePr>
        <p:xfrm>
          <a:off x="215516" y="980728"/>
          <a:ext cx="8712967" cy="459507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486704"/>
                <a:gridCol w="2375604"/>
                <a:gridCol w="1020232"/>
                <a:gridCol w="1020232"/>
                <a:gridCol w="947358"/>
                <a:gridCol w="1862837"/>
              </a:tblGrid>
              <a:tr h="22555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OBJETIVO ESTRATÉGICO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MEDIDAS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METAS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effectLst/>
                        </a:rPr>
                        <a:t>VARIACIÓN RESPECTO A M1</a:t>
                      </a:r>
                      <a:endParaRPr lang="es-ES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</a:tr>
              <a:tr h="33880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effectLst/>
                        </a:rPr>
                        <a:t>KPI</a:t>
                      </a:r>
                      <a:endParaRPr lang="es-ES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effectLst/>
                        </a:rPr>
                        <a:t>AÑO 2015</a:t>
                      </a:r>
                      <a:endParaRPr lang="es-ES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effectLst/>
                        </a:rPr>
                        <a:t>AÑO 2016</a:t>
                      </a:r>
                      <a:endParaRPr lang="es-ES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effectLst/>
                        </a:rPr>
                        <a:t>AÑO 2017</a:t>
                      </a:r>
                      <a:endParaRPr lang="es-ES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53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Reducir los tiempos de producción de las campañas publicitarias.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Porcentaje de campañas terminadas dentro del tiempo establecido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85%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95%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100%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Verde: M1 &gt;=85%                            Amarillo: &lt;85% y &gt;65%                                           Rojo: &lt;65%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</a:tr>
              <a:tr h="7837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Mejorar la productividad de los procesos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Porcentaje de cumplimiento del plan de mejora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75%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85%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90%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Verde: M1 &gt;=75%                            Amarillo: &lt;75% y &gt;55%                                           Rojo: &lt;55%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</a:tr>
              <a:tr h="705334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Incrementar la Innovación de productos, servicios y tecnología.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Porcentaje de productos y servicios nuevos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300" dirty="0" smtClean="0">
                          <a:effectLst/>
                        </a:rPr>
                        <a:t>10</a:t>
                      </a:r>
                      <a:r>
                        <a:rPr lang="es-ES" sz="1300" dirty="0">
                          <a:effectLst/>
                        </a:rPr>
                        <a:t>% </a:t>
                      </a:r>
                      <a:endParaRPr lang="es-ES" sz="1300" dirty="0">
                        <a:effectLst/>
                        <a:latin typeface="Calibri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20%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Verde: M1 &gt;=10%                            Amarillo: &lt;10% y &gt;5%                                           Rojo: &lt;5%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</a:tr>
              <a:tr h="90219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Monto de inversión en I+D+I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50.000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55.000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60.500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Verde: M1 &gt;=50.000                            Amarillo: &lt;50.000 y &gt;30.000                                           Rojo: &lt;30.000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</a:tr>
              <a:tr h="8470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Porcentaje de ventas de nuevos productos y servicios.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20%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25%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30%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Verde: M1 &gt;=20%                            Amarillo: &lt;20% y &gt;15%                                           Rojo: &lt;15%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2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548680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Metas: Perspectiva 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de Aprendizaje y Crecimiento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898978"/>
              </p:ext>
            </p:extLst>
          </p:nvPr>
        </p:nvGraphicFramePr>
        <p:xfrm>
          <a:off x="179512" y="692696"/>
          <a:ext cx="8784976" cy="557868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28194"/>
                <a:gridCol w="2286415"/>
                <a:gridCol w="1025950"/>
                <a:gridCol w="1008112"/>
                <a:gridCol w="1008112"/>
                <a:gridCol w="1728193"/>
              </a:tblGrid>
              <a:tr h="20297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OBJETIVO ESTRATÉGICO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MEDIDAS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METAS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VARIACIÓN RESPECTO A M1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</a:tr>
              <a:tr h="42271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effectLst/>
                        </a:rPr>
                        <a:t>KPI</a:t>
                      </a:r>
                      <a:endParaRPr lang="es-ES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effectLst/>
                        </a:rPr>
                        <a:t>AÑO 2015</a:t>
                      </a:r>
                      <a:endParaRPr lang="es-ES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effectLst/>
                        </a:rPr>
                        <a:t>AÑO 2016</a:t>
                      </a:r>
                      <a:endParaRPr lang="es-ES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bg1"/>
                          </a:solidFill>
                          <a:effectLst/>
                        </a:rPr>
                        <a:t>AÑO 2017</a:t>
                      </a:r>
                      <a:endParaRPr lang="es-ES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7550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Incrementar el desarrollo profesional del personal.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Porcentaje de empleados capacitados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70%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80%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90%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Verde: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M1 &gt;=70%                            Amarillo: &lt;70% y &gt;50%                                           Rojo: &lt;50%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</a:tr>
              <a:tr h="77550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Porcentaje de cumplimiento del plan de capacitación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85%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90%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100%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Verde: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M1 &gt;=85%                    Amarillo: &lt;85% y &gt;65%                                           Rojo: &lt;65%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</a:tr>
              <a:tr h="775507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Incrementar la motivación y  satisfacción personal.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Índice de Rotación de empleados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8%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Verde: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M1 &lt;=10%                            Amarillo: &gt;10% y &lt;15%                                           Rojo: &gt;15%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</a:tr>
              <a:tr h="77550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Porcentaje de empleados que reciben incentivos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30%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35%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40%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Verde: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M1 &gt;=30%                            Amarillo: &lt;30% y &gt;20%                                           Rojo: &lt;20%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</a:tr>
              <a:tr h="77550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Porcentaje de satisfacción del cliente interno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85%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90%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90%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Verde: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M1 &gt;=85%                            Amarillo: &lt;85% y &gt;65%                                           Rojo: &lt;65%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</a:tr>
              <a:tr h="6684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Elaborar un plan estratégico que garantice la permanencia de la empresa.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Porcentaje de cumplimiento del plan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85%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90%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90%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Verde: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M1 &gt;=85%                            Amarillo: &lt;85% y &gt;65%                                           Rojo: &lt;65%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1" marR="2353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14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852936"/>
            <a:ext cx="82296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800" b="1" dirty="0" smtClean="0"/>
              <a:t>MEDIOS POR PERSPECTIVA</a:t>
            </a:r>
            <a:endParaRPr lang="es-ES" sz="2800" b="1" dirty="0"/>
          </a:p>
        </p:txBody>
      </p:sp>
      <p:sp>
        <p:nvSpPr>
          <p:cNvPr id="4" name="3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4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232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174728" y="944724"/>
            <a:ext cx="8842889" cy="4536504"/>
            <a:chOff x="-56047" y="1412776"/>
            <a:chExt cx="8842889" cy="4536504"/>
          </a:xfrm>
        </p:grpSpPr>
        <p:cxnSp>
          <p:nvCxnSpPr>
            <p:cNvPr id="5" name="4 Conector recto de flecha"/>
            <p:cNvCxnSpPr/>
            <p:nvPr/>
          </p:nvCxnSpPr>
          <p:spPr>
            <a:xfrm>
              <a:off x="1298010" y="3688457"/>
              <a:ext cx="5256584" cy="28575"/>
            </a:xfrm>
            <a:prstGeom prst="straightConnector1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5 Elipse"/>
            <p:cNvSpPr/>
            <p:nvPr/>
          </p:nvSpPr>
          <p:spPr>
            <a:xfrm>
              <a:off x="6554594" y="2898523"/>
              <a:ext cx="2232248" cy="15385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tx1"/>
                  </a:solidFill>
                </a:rPr>
                <a:t>Ausencia de un Plan Estratégico</a:t>
              </a:r>
              <a:endParaRPr lang="es-E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6 Conector recto de flecha"/>
            <p:cNvCxnSpPr>
              <a:stCxn id="14" idx="2"/>
            </p:cNvCxnSpPr>
            <p:nvPr/>
          </p:nvCxnSpPr>
          <p:spPr>
            <a:xfrm>
              <a:off x="4394354" y="1916832"/>
              <a:ext cx="1224136" cy="180020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 de flecha"/>
            <p:cNvCxnSpPr>
              <a:stCxn id="11" idx="2"/>
            </p:cNvCxnSpPr>
            <p:nvPr/>
          </p:nvCxnSpPr>
          <p:spPr>
            <a:xfrm>
              <a:off x="1658050" y="1916832"/>
              <a:ext cx="1224136" cy="180020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 de flecha"/>
            <p:cNvCxnSpPr>
              <a:stCxn id="13" idx="0"/>
            </p:cNvCxnSpPr>
            <p:nvPr/>
          </p:nvCxnSpPr>
          <p:spPr>
            <a:xfrm flipV="1">
              <a:off x="1685033" y="3717032"/>
              <a:ext cx="1188132" cy="1728192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>
              <a:stCxn id="12" idx="0"/>
            </p:cNvCxnSpPr>
            <p:nvPr/>
          </p:nvCxnSpPr>
          <p:spPr>
            <a:xfrm flipV="1">
              <a:off x="3602266" y="3717032"/>
              <a:ext cx="1180059" cy="1728192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Rectángulo redondeado"/>
            <p:cNvSpPr/>
            <p:nvPr/>
          </p:nvSpPr>
          <p:spPr>
            <a:xfrm>
              <a:off x="1081986" y="1412776"/>
              <a:ext cx="1152128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 smtClean="0">
                  <a:solidFill>
                    <a:schemeClr val="tx1"/>
                  </a:solidFill>
                </a:rPr>
                <a:t>TALENTO HUMANO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3026202" y="5445224"/>
              <a:ext cx="1152128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 smtClean="0">
                  <a:solidFill>
                    <a:schemeClr val="tx1"/>
                  </a:solidFill>
                </a:rPr>
                <a:t>MARKETING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12 Rectángulo redondeado"/>
            <p:cNvSpPr/>
            <p:nvPr/>
          </p:nvSpPr>
          <p:spPr>
            <a:xfrm>
              <a:off x="1072965" y="5445224"/>
              <a:ext cx="1224136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 smtClean="0">
                  <a:solidFill>
                    <a:schemeClr val="tx1"/>
                  </a:solidFill>
                </a:rPr>
                <a:t>MÉTODOS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13 Rectángulo redondeado"/>
            <p:cNvSpPr/>
            <p:nvPr/>
          </p:nvSpPr>
          <p:spPr>
            <a:xfrm>
              <a:off x="3818290" y="1412776"/>
              <a:ext cx="1152128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 smtClean="0">
                  <a:solidFill>
                    <a:schemeClr val="tx1"/>
                  </a:solidFill>
                </a:rPr>
                <a:t>FINANCIERO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14 Conector recto de flecha"/>
            <p:cNvCxnSpPr/>
            <p:nvPr/>
          </p:nvCxnSpPr>
          <p:spPr>
            <a:xfrm>
              <a:off x="3026202" y="5161258"/>
              <a:ext cx="792088" cy="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CuadroTexto"/>
            <p:cNvSpPr txBox="1"/>
            <p:nvPr/>
          </p:nvSpPr>
          <p:spPr>
            <a:xfrm>
              <a:off x="3357443" y="3805008"/>
              <a:ext cx="11416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C" sz="1000" b="1" dirty="0" smtClean="0"/>
                <a:t>No existe un área </a:t>
              </a:r>
            </a:p>
            <a:p>
              <a:r>
                <a:rPr lang="es-EC" sz="1000" b="1" dirty="0" smtClean="0"/>
                <a:t>de Marketing</a:t>
              </a:r>
              <a:endParaRPr lang="es-EC" sz="1000" b="1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3299214" y="2196732"/>
              <a:ext cx="13676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C" sz="1000" b="1" dirty="0" smtClean="0"/>
                <a:t>Falencias en el control</a:t>
              </a:r>
            </a:p>
            <a:p>
              <a:pPr algn="just"/>
              <a:r>
                <a:rPr lang="es-EC" sz="1000" b="1" dirty="0" smtClean="0"/>
                <a:t>presupuestario</a:t>
              </a:r>
              <a:endParaRPr lang="es-EC" sz="1000" b="1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937178" y="3702744"/>
              <a:ext cx="16946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1000" b="1" dirty="0" smtClean="0"/>
                <a:t>   Falta de Direccionamiento </a:t>
              </a:r>
            </a:p>
            <a:p>
              <a:pPr algn="ctr"/>
              <a:r>
                <a:rPr lang="es-EC" sz="1000" b="1" dirty="0" smtClean="0"/>
                <a:t>estratégico</a:t>
              </a: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33725" y="1995932"/>
              <a:ext cx="18069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EC" sz="1000" b="1" dirty="0" smtClean="0"/>
                <a:t>No existe Reglamento  Interno</a:t>
              </a:r>
              <a:endParaRPr lang="es-EC" sz="1000" b="1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-56047" y="2308559"/>
              <a:ext cx="21371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EC" sz="1000" b="1" dirty="0" smtClean="0"/>
                <a:t>Ausencia de plan de reclutamiento,</a:t>
              </a:r>
            </a:p>
            <a:p>
              <a:pPr algn="r"/>
              <a:r>
                <a:rPr lang="es-EC" sz="1000" b="1" dirty="0" smtClean="0"/>
                <a:t>selección y capacitación</a:t>
              </a:r>
              <a:endParaRPr lang="es-EC" sz="1000" b="1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1010276" y="2748510"/>
              <a:ext cx="129554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C" sz="1000" b="1" dirty="0" smtClean="0"/>
                <a:t>Personal insuficiente</a:t>
              </a:r>
              <a:endParaRPr lang="es-EC" sz="10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1110594" y="3212987"/>
              <a:ext cx="13981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C" sz="1000" b="1" dirty="0" smtClean="0"/>
                <a:t>Ausencia de incentivos</a:t>
              </a:r>
              <a:endParaRPr lang="es-EC" sz="1000" b="1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3026202" y="4306306"/>
              <a:ext cx="9653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C" sz="1000" b="1" dirty="0" smtClean="0"/>
                <a:t>Quejas no son </a:t>
              </a:r>
            </a:p>
            <a:p>
              <a:r>
                <a:rPr lang="es-EC" sz="1000" b="1" dirty="0" smtClean="0"/>
                <a:t>atendidas</a:t>
              </a:r>
              <a:endParaRPr lang="es-EC" sz="1000" b="1" dirty="0"/>
            </a:p>
          </p:txBody>
        </p:sp>
        <p:cxnSp>
          <p:nvCxnSpPr>
            <p:cNvPr id="27" name="26 Conector recto de flecha"/>
            <p:cNvCxnSpPr/>
            <p:nvPr/>
          </p:nvCxnSpPr>
          <p:spPr>
            <a:xfrm>
              <a:off x="4033574" y="2596842"/>
              <a:ext cx="792088" cy="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 de flecha"/>
            <p:cNvCxnSpPr>
              <a:stCxn id="29" idx="0"/>
            </p:cNvCxnSpPr>
            <p:nvPr/>
          </p:nvCxnSpPr>
          <p:spPr>
            <a:xfrm flipV="1">
              <a:off x="4970418" y="3717032"/>
              <a:ext cx="1172996" cy="1728192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Rectángulo redondeado"/>
            <p:cNvSpPr/>
            <p:nvPr/>
          </p:nvSpPr>
          <p:spPr>
            <a:xfrm>
              <a:off x="4394354" y="5445224"/>
              <a:ext cx="1152128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 smtClean="0">
                  <a:solidFill>
                    <a:schemeClr val="tx1"/>
                  </a:solidFill>
                </a:rPr>
                <a:t>PROCESOS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4829479" y="3881953"/>
              <a:ext cx="11521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EC" sz="1000" b="1" dirty="0" smtClean="0"/>
                <a:t>Improvisación</a:t>
              </a:r>
              <a:endParaRPr lang="es-EC" sz="1000" b="1" dirty="0"/>
            </a:p>
          </p:txBody>
        </p:sp>
        <p:cxnSp>
          <p:nvCxnSpPr>
            <p:cNvPr id="31" name="30 Conector recto de flecha"/>
            <p:cNvCxnSpPr/>
            <p:nvPr/>
          </p:nvCxnSpPr>
          <p:spPr>
            <a:xfrm>
              <a:off x="1950865" y="3482768"/>
              <a:ext cx="792088" cy="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recto de flecha"/>
            <p:cNvCxnSpPr/>
            <p:nvPr/>
          </p:nvCxnSpPr>
          <p:spPr>
            <a:xfrm>
              <a:off x="5106542" y="4128174"/>
              <a:ext cx="792088" cy="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33 CuadroTexto"/>
            <p:cNvSpPr txBox="1"/>
            <p:nvPr/>
          </p:nvSpPr>
          <p:spPr>
            <a:xfrm>
              <a:off x="704117" y="4761148"/>
              <a:ext cx="1188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C" sz="1000" b="1" dirty="0" smtClean="0"/>
                <a:t>No existe Filosofía </a:t>
              </a:r>
            </a:p>
            <a:p>
              <a:r>
                <a:rPr lang="es-EC" sz="1000" b="1" dirty="0" smtClean="0"/>
                <a:t>corporativa</a:t>
              </a:r>
              <a:endParaRPr lang="es-EC" sz="1000" b="1" dirty="0"/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228730" y="4278155"/>
              <a:ext cx="21101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000" b="1" dirty="0" smtClean="0"/>
                <a:t>Toma de decisiones  improvisadas</a:t>
              </a:r>
              <a:endParaRPr lang="es-EC" sz="1000" b="1" dirty="0"/>
            </a:p>
          </p:txBody>
        </p:sp>
        <p:cxnSp>
          <p:nvCxnSpPr>
            <p:cNvPr id="40" name="39 Conector recto de flecha"/>
            <p:cNvCxnSpPr/>
            <p:nvPr/>
          </p:nvCxnSpPr>
          <p:spPr>
            <a:xfrm>
              <a:off x="1809664" y="4111364"/>
              <a:ext cx="792088" cy="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37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CAPITULO I: Generalidades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17791" y="116632"/>
            <a:ext cx="7642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DETERMINACIÓN DEL PROBLEMA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41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3" name="42 Conector recto de flecha"/>
          <p:cNvCxnSpPr/>
          <p:nvPr/>
        </p:nvCxnSpPr>
        <p:spPr>
          <a:xfrm>
            <a:off x="4678188" y="4733977"/>
            <a:ext cx="669824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4284742" y="433386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000" b="1" dirty="0" smtClean="0"/>
              <a:t>Dispersión de recursos</a:t>
            </a:r>
            <a:endParaRPr lang="es-EC" sz="1000" b="1" dirty="0"/>
          </a:p>
        </p:txBody>
      </p:sp>
      <p:cxnSp>
        <p:nvCxnSpPr>
          <p:cNvPr id="45" name="44 Conector recto de flecha"/>
          <p:cNvCxnSpPr/>
          <p:nvPr/>
        </p:nvCxnSpPr>
        <p:spPr>
          <a:xfrm>
            <a:off x="4841153" y="4311336"/>
            <a:ext cx="792088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4537631" y="4015014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C" sz="1000" b="1" dirty="0" smtClean="0"/>
              <a:t>Elevados costos </a:t>
            </a:r>
            <a:endParaRPr lang="es-EC" sz="1000" b="1" dirty="0"/>
          </a:p>
        </p:txBody>
      </p:sp>
      <p:cxnSp>
        <p:nvCxnSpPr>
          <p:cNvPr id="52" name="51 Conector recto de flecha"/>
          <p:cNvCxnSpPr/>
          <p:nvPr/>
        </p:nvCxnSpPr>
        <p:spPr>
          <a:xfrm flipH="1">
            <a:off x="5636318" y="4313711"/>
            <a:ext cx="726708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5870259" y="3854904"/>
            <a:ext cx="1830219" cy="402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000" b="1" dirty="0" smtClean="0"/>
              <a:t>Ausencia de manuales </a:t>
            </a:r>
          </a:p>
          <a:p>
            <a:r>
              <a:rPr lang="es-EC" sz="1000" b="1" dirty="0" smtClean="0"/>
              <a:t>de procedimientos</a:t>
            </a:r>
            <a:endParaRPr lang="es-EC" sz="1000" b="1" dirty="0"/>
          </a:p>
        </p:txBody>
      </p:sp>
      <p:cxnSp>
        <p:nvCxnSpPr>
          <p:cNvPr id="61" name="60 Conector recto de flecha"/>
          <p:cNvCxnSpPr/>
          <p:nvPr/>
        </p:nvCxnSpPr>
        <p:spPr>
          <a:xfrm>
            <a:off x="1675361" y="4169985"/>
            <a:ext cx="792088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1303740" y="4733977"/>
            <a:ext cx="792088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/>
          <p:nvPr/>
        </p:nvCxnSpPr>
        <p:spPr>
          <a:xfrm>
            <a:off x="4639111" y="2652010"/>
            <a:ext cx="792088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/>
          <p:nvPr/>
        </p:nvCxnSpPr>
        <p:spPr>
          <a:xfrm>
            <a:off x="4985169" y="3073673"/>
            <a:ext cx="792088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4024137" y="2251900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1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s-EC" sz="1000" dirty="0" smtClean="0">
                <a:solidFill>
                  <a:schemeClr val="tx1"/>
                </a:solidFill>
              </a:rPr>
              <a:t>No existe sistema de </a:t>
            </a:r>
          </a:p>
          <a:p>
            <a:r>
              <a:rPr lang="es-EC" sz="1000" dirty="0" smtClean="0">
                <a:solidFill>
                  <a:schemeClr val="tx1"/>
                </a:solidFill>
              </a:rPr>
              <a:t>control financiero</a:t>
            </a:r>
            <a:endParaRPr lang="es-EC" sz="1000" dirty="0">
              <a:solidFill>
                <a:schemeClr val="tx1"/>
              </a:solidFill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4659779" y="2843644"/>
            <a:ext cx="9124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1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s-EC" sz="1000" dirty="0" smtClean="0">
                <a:solidFill>
                  <a:schemeClr val="tx1"/>
                </a:solidFill>
              </a:rPr>
              <a:t>Baja Liquidez </a:t>
            </a:r>
            <a:endParaRPr lang="es-EC" sz="1000" dirty="0">
              <a:solidFill>
                <a:schemeClr val="tx1"/>
              </a:solidFill>
            </a:endParaRPr>
          </a:p>
        </p:txBody>
      </p:sp>
      <p:cxnSp>
        <p:nvCxnSpPr>
          <p:cNvPr id="68" name="67 Conector recto de flecha"/>
          <p:cNvCxnSpPr/>
          <p:nvPr/>
        </p:nvCxnSpPr>
        <p:spPr>
          <a:xfrm>
            <a:off x="1851176" y="2526679"/>
            <a:ext cx="792088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/>
          <p:nvPr/>
        </p:nvCxnSpPr>
        <p:spPr>
          <a:xfrm>
            <a:off x="1619256" y="2240617"/>
            <a:ext cx="792088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/>
          <p:nvPr/>
        </p:nvCxnSpPr>
        <p:spPr>
          <a:xfrm>
            <a:off x="1337886" y="1805415"/>
            <a:ext cx="792088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 de flecha"/>
          <p:cNvCxnSpPr/>
          <p:nvPr/>
        </p:nvCxnSpPr>
        <p:spPr>
          <a:xfrm>
            <a:off x="3868305" y="3737066"/>
            <a:ext cx="792088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>
            <a:off x="3568613" y="4226551"/>
            <a:ext cx="792088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3103940" y="4311336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000" b="1" dirty="0" smtClean="0"/>
              <a:t>No existe plan </a:t>
            </a:r>
          </a:p>
          <a:p>
            <a:r>
              <a:rPr lang="es-EC" sz="1000" b="1" dirty="0" smtClean="0"/>
              <a:t>de marketing</a:t>
            </a:r>
            <a:endParaRPr lang="es-EC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548680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Medios: Perspectiva 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Financiera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315222"/>
              </p:ext>
            </p:extLst>
          </p:nvPr>
        </p:nvGraphicFramePr>
        <p:xfrm>
          <a:off x="251520" y="980728"/>
          <a:ext cx="8424935" cy="432048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60264"/>
                <a:gridCol w="1760264"/>
                <a:gridCol w="3095277"/>
                <a:gridCol w="1031412"/>
                <a:gridCol w="777718"/>
              </a:tblGrid>
              <a:tr h="49903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OBJETIVO ESTRATÉGICO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MEDIDAS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INICIATIVA ESTRATÉGICAS /PROYECTOS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FECHA INICIO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FECHA FIN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5654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bg1"/>
                          </a:solidFill>
                          <a:effectLst/>
                        </a:rPr>
                        <a:t>KPI</a:t>
                      </a:r>
                      <a:endParaRPr lang="es-ES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822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Incrementar las utilidades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Margen de Utilidad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Plan para incrementar ventas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Jul-15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oct-15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0598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Optimizar recursos financieros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Reducción de costos operativos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Plan de control y evaluación presupuestaria.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feb-15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jul-15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92766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Incrementar la Liquidez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Variación en la razón corriente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Plan para la recuperación de créditos a clientes y cartera vencida.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ene-15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may-15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299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Prueba ácida                                    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9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548680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Medios: Perspectiva 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Cliente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CAPITULO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262734"/>
              </p:ext>
            </p:extLst>
          </p:nvPr>
        </p:nvGraphicFramePr>
        <p:xfrm>
          <a:off x="107505" y="692697"/>
          <a:ext cx="8856983" cy="549928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400357"/>
                <a:gridCol w="2839672"/>
                <a:gridCol w="2904213"/>
                <a:gridCol w="968071"/>
                <a:gridCol w="744670"/>
              </a:tblGrid>
              <a:tr h="28793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OBJETIVO ESTRATÉGICO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MEDIDAS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INICIATIVA ESTRATÉGICAS /PROYECTOS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FECHA INICIO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FECHA FIN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</a:tr>
              <a:tr h="20598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</a:rPr>
                        <a:t>KPI</a:t>
                      </a: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3909">
                <a:tc row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Mantener a los clientes actuales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atención de quejas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400" dirty="0">
                          <a:effectLst/>
                        </a:rPr>
                        <a:t>Implementar un proceso de seguimiento y manejo de clientes.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mar-16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feb-17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</a:tr>
              <a:tr h="3839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clientes antiguos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400" dirty="0">
                          <a:effectLst/>
                        </a:rPr>
                        <a:t>Implementar un CRM que satisfaga las necesidades del cliente.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ene-16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jun-16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</a:tr>
              <a:tr h="3839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400" dirty="0">
                          <a:effectLst/>
                        </a:rPr>
                        <a:t>Plan para fidelizar a los clientes actuales.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ago-15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dic-15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</a:tr>
              <a:tr h="4853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Tiempo promedio de respuesta a reclamos del cliente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3657" marR="23657" marT="0" marB="0" anchor="ctr"/>
                </a:tc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400" dirty="0">
                          <a:effectLst/>
                        </a:rPr>
                        <a:t>Diseño e implementación de área encargada del servicio al cliente.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may-15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feb-16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</a:tr>
              <a:tr h="19195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satisfacción de clientes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3657" marR="23657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2495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Incrementar </a:t>
                      </a:r>
                      <a:r>
                        <a:rPr lang="es-ES" sz="1400" dirty="0">
                          <a:effectLst/>
                        </a:rPr>
                        <a:t>la participación en el </a:t>
                      </a:r>
                      <a:r>
                        <a:rPr lang="es-ES" sz="1400" dirty="0" smtClean="0">
                          <a:effectLst/>
                        </a:rPr>
                        <a:t>Mercado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participación en ventas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 rowSpan="4"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s-ES" sz="14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s-ES" sz="14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s-ES" sz="14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s-ES" sz="14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400" dirty="0" smtClean="0">
                          <a:effectLst/>
                        </a:rPr>
                        <a:t>Diseño </a:t>
                      </a:r>
                      <a:r>
                        <a:rPr lang="es-ES" sz="1400" dirty="0">
                          <a:effectLst/>
                        </a:rPr>
                        <a:t>e implementación de plan de marketing para la empresa</a:t>
                      </a:r>
                      <a:r>
                        <a:rPr lang="es-ES" sz="1400" dirty="0" smtClean="0">
                          <a:effectLst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400" dirty="0" smtClean="0">
                          <a:effectLst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400" dirty="0" smtClean="0">
                          <a:effectLst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400" dirty="0" smtClean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feb-16</a:t>
                      </a:r>
                      <a:endParaRPr lang="es-ES" sz="1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r>
                        <a:rPr lang="es-ES" sz="1400" dirty="0" smtClean="0">
                          <a:effectLst/>
                        </a:rPr>
                        <a:t>may-16</a:t>
                      </a:r>
                      <a:endParaRPr lang="es-ES" sz="1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</a:tr>
              <a:tr h="19195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nuevos clientes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249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licitaciones adjudicadas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779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clientes </a:t>
                      </a:r>
                      <a:r>
                        <a:rPr lang="es-ES" sz="1400" dirty="0" smtClean="0">
                          <a:effectLst/>
                        </a:rPr>
                        <a:t>que </a:t>
                      </a:r>
                      <a:r>
                        <a:rPr lang="es-ES" sz="1400" dirty="0">
                          <a:effectLst/>
                        </a:rPr>
                        <a:t>compran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4186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Brindar una imagen positiva de la empresa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clientes que tienen imagen positiva de la empresa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400" dirty="0">
                          <a:effectLst/>
                        </a:rPr>
                        <a:t>Plan de fortalecimiento de relaciones públicas de la empresa.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jun-16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sep-16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</a:tr>
              <a:tr h="19195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conocimiento de marca.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400" dirty="0">
                          <a:effectLst/>
                        </a:rPr>
                        <a:t>Diseñar nueva imagen corporativa.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ago-16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nov-16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</a:tr>
              <a:tr h="3839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ES" sz="1400" dirty="0">
                          <a:effectLst/>
                        </a:rPr>
                        <a:t>Establecer alianzas estratégicas con firmas internacionales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jun-17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dic-17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57" marR="2365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3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548680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Medios: Perspectiva de Procesos Internos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933957"/>
              </p:ext>
            </p:extLst>
          </p:nvPr>
        </p:nvGraphicFramePr>
        <p:xfrm>
          <a:off x="251520" y="836712"/>
          <a:ext cx="8496944" cy="482453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625502"/>
                <a:gridCol w="2659913"/>
                <a:gridCol w="2447820"/>
                <a:gridCol w="980453"/>
                <a:gridCol w="783256"/>
              </a:tblGrid>
              <a:tr h="37454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OBJETIVO ESTRATÉGICO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</a:rPr>
                        <a:t>MEDIDAS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INICIATIVA ESTRATÉGICAS /PROYECTOS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FECHA INICIO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FECHA FIN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</a:tr>
              <a:tr h="45980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</a:rPr>
                        <a:t>KPI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089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Reducir los tiempos de producción de las campañas publicitarias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campañas terminadas dentro del tiempo establecido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Diseño </a:t>
                      </a:r>
                      <a:r>
                        <a:rPr lang="es-ES" sz="1400" dirty="0">
                          <a:effectLst/>
                        </a:rPr>
                        <a:t>e implementación de un Software para la gestión de campañas publicitarias.</a:t>
                      </a:r>
                      <a:endParaRPr lang="es-ES" sz="1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feb-16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ago-16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</a:tr>
              <a:tr h="927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Mejorar la productividad de los procesos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cumplimiento del plan de mejora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Plan de mejoramiento de procesos internos críticos.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ene-15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jun-15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</a:tr>
              <a:tr h="618043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Incrementar la Innovación de productos, servicios y tecnología.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productos y servicios nuevos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Implementar productos y servicios interactivos.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jul-15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dic-16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</a:tr>
              <a:tr h="30902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Inversión en I+D+I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Implementar procesos de I+D+I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jun-16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dic-16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</a:tr>
              <a:tr h="92706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ventas de nuevos productos y servicios.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Benchmarking estratégico adaptado a la realidad de la empresa.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ene-17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may-17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65" marR="434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6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548680"/>
          </a:xfrm>
        </p:spPr>
        <p:txBody>
          <a:bodyPr>
            <a:normAutofit/>
          </a:bodyPr>
          <a:lstStyle/>
          <a:p>
            <a:pPr algn="l"/>
            <a:r>
              <a:rPr lang="es-EC" sz="2000" b="1" dirty="0" smtClean="0">
                <a:latin typeface="Times New Roman" pitchFamily="18" charset="0"/>
                <a:cs typeface="Times New Roman" pitchFamily="18" charset="0"/>
              </a:rPr>
              <a:t>Medios</a:t>
            </a:r>
            <a:r>
              <a:rPr lang="es-EC" sz="2000" b="1" dirty="0" smtClean="0"/>
              <a:t>: Perspectiva </a:t>
            </a:r>
            <a:r>
              <a:rPr lang="es-EC" sz="2000" b="1" dirty="0"/>
              <a:t>Aprendizaje y Crecimiento</a:t>
            </a:r>
            <a:endParaRPr lang="es-ES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09342"/>
              </p:ext>
            </p:extLst>
          </p:nvPr>
        </p:nvGraphicFramePr>
        <p:xfrm>
          <a:off x="251521" y="692696"/>
          <a:ext cx="8640958" cy="514677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819982"/>
                <a:gridCol w="2426643"/>
                <a:gridCol w="2573123"/>
                <a:gridCol w="936389"/>
                <a:gridCol w="884821"/>
              </a:tblGrid>
              <a:tr h="24220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OBJETIVO ESTRATÉGICO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MEDIDAS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INICIATIVA ESTRATÉGICAS /PROYECTOS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FECHA INICIO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FECHA FIN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</a:tr>
              <a:tr h="48441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</a:rPr>
                        <a:t>KPI</a:t>
                      </a:r>
                      <a:endParaRPr lang="es-E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84416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Incrementar el desarrollo profesional del personal de la empresa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empleados capacitados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400" dirty="0" smtClean="0">
                          <a:effectLst/>
                        </a:rPr>
                        <a:t>Plan </a:t>
                      </a:r>
                      <a:r>
                        <a:rPr lang="es-ES" sz="1400" dirty="0">
                          <a:effectLst/>
                        </a:rPr>
                        <a:t>anual de capacitación y evaluación del personal</a:t>
                      </a:r>
                      <a:r>
                        <a:rPr lang="es-ES" sz="1600" dirty="0">
                          <a:effectLst/>
                        </a:rPr>
                        <a:t> </a:t>
                      </a:r>
                      <a:endParaRPr lang="es-ES" sz="1600" dirty="0">
                        <a:effectLst/>
                        <a:latin typeface="Calibri"/>
                      </a:endParaRPr>
                    </a:p>
                  </a:txBody>
                  <a:tcPr marL="40002" marR="400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mar-15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jul-15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</a:tr>
              <a:tr h="72662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cumplimiento del plan de capacitación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2589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Incrementar la motivación y  satisfacción </a:t>
                      </a:r>
                      <a:r>
                        <a:rPr lang="es-ES" sz="1400" dirty="0" smtClean="0">
                          <a:effectLst/>
                        </a:rPr>
                        <a:t>personal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Índice de Rotación de empleados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Implementar </a:t>
                      </a:r>
                      <a:r>
                        <a:rPr lang="es-ES" sz="1400" dirty="0">
                          <a:effectLst/>
                        </a:rPr>
                        <a:t>reglamento interno de trabajo que incluya beneficios.</a:t>
                      </a:r>
                      <a:endParaRPr lang="es-ES" sz="16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feb-15</a:t>
                      </a: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may-15</a:t>
                      </a: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</a:tr>
              <a:tr h="72662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empleados que reciben incentivos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Implementar política de incentivos al personal en función a resultados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feb-15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may-15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</a:tr>
              <a:tr h="48441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satisfacción del cliente interno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Diseñar mecanismos para mejorar el clima laboral.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abr-15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jun-15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</a:tr>
              <a:tr h="8441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Elaborar un plan estratégico que garantice la permanencia de la </a:t>
                      </a:r>
                      <a:r>
                        <a:rPr lang="es-ES" sz="1400" dirty="0" smtClean="0">
                          <a:effectLst/>
                        </a:rPr>
                        <a:t>empresa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Porcentaje de cumplimiento del plan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Implementar un BSC para todas las áreas de la empresa.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mar-15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oct-15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2" marR="400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46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0" y="-4032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5" name="AutoShape 6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152401" y="-2508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11" name="AutoShape 8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304801" y="-984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1030" name="AutoShape 6" descr="data:image/jpeg;base64,/9j/4AAQSkZJRgABAQAAAQABAAD/2wCEAAkGBwgHBgkIBwgKCgkLDRYPDQwMDRsUFRAWIB0iIiAdHx8kKDQsJCYxJx8fLT0tMTU3Ojo6Iys/RD84QzQ5OjcBCgoKDQwNGg8PGjclHyU3Nzc3Nzc3Nzc3Nzc3Nzc3Nzc3Nzc3Nzc3Nzc3Nzc3Nzc3Nzc3Nzc3Nzc3Nzc3Nzc3N//AABEIAFoAeAMBIgACEQEDEQH/xAAbAAACAgMBAAAAAAAAAAAAAAAFBgIEAAMHAf/EADoQAAIBAgQEAgkDAgUFAAAAAAECAwQRAAUSIQYTMUEiURQyYXGBkaGxwQcVIzTRM0JikvBDU3Jzgv/EABkBAAMBAQEAAAAAAAAAAAAAAAECAwAEBf/EACERAAICAgIDAQEBAAAAAAAAAAABAhEDIRIxMkFRImET/9oADAMBAAIRAxEAPwBhyfhuupCJaLMGjbtqQMPqMHqluJFpNJqqZ2OzaorX8ulsbsvdw4kbT02XsMW6muiXwu0YYdVL2w1Ixz+r/faRqv8AnUCqXTONIOoWt36beWA6ZjntEzNFWMxMJh/k8VlPYX6dBjoOYzQSRlTSEvZhqDdD2OAs0NG4IOXyk6yb8y22nYdfPfCvXsNWIGacQZrAiT1CwlKaIQovKVlC9BcMDc3tud9sBqfiFJp6L9wyTLKumpVZeTyuW04It43HUjqDbtjpNbkVBV0pjeijLER3WWRipYetcKQbXsbA9sUcv4LymkaKRkaSVEUEkkAsOrWJPy7WwvOK9h4SbFzLYcgkgpTmGRzrKsshm5cxAkQklOp2K7DyNsPWWcP5VLldKzUviaJWLa2DXt78TFDSIoC08e3S63wXp7CCMKAAFAAAxOWTloeOPjtk6Gq4Y4Vi8UqvWlC1m8bL5LcDbC1xBxJVZhFUcvNcuSneVVaFU0lgbeI3Fzbv7sUuKnyr02QVFUqz7aldmFtha3bC0P2RpJOdJ4CjaORKL67bXuel+uLKyTraJz0srgtHmFE/iZbLVC91F+h7EdD8Ou2B70eYyNppoUqm2/p5o5OouPVbbYYC5pUUi5pNFDDK9GjDSZJLSEWFxcbdb9vLBCnyyiXLcrr1geNpppeawqGVwqsAAp87HrbB0Ap1dDnjBicsq1TuViY28OrqP9O/uvjXS8OZjO95qeaMdwykN8j78P0FTFTU1Ki+lvE8Gm6SnWQtwLkA39Y/AkYJJWFYxNTU1dqYlTqcAgWUb3AuLAj5HtjJoFCVTZCKcgCMA2vqbrj3HRmmZHZhFKTHL/3BYjWx6W6bn/dj3GTizOLQfp6lVHrD54D5/W8urjCst3ANz2GCKNb3YC5iafMKqnngljmh0ka42DKbHpcYTN4lsXkWVqdZs0pZrXIG5xA1KaSyxyPbyFj9ceiuhXSx1AO/KG3Qi4/Bx4syPO8a3uhs22w6H8jEKX0pb+FeuzCSmy+asipxKsR3XmhT8ztjXRVlXV5SK940pjrKmNjq27HUDbG30NK3KqqknGqOcWIU6diPPtixTU6Jk3o/jCnYbi/9u2BoOyNPE88bmSVgwItptglD4YowPLzwLy52LThuwFvZ1wQpZObTxuBp6i1/IkYykn0ZplHNl5ngKKw9owj53SQI3ipoz5+Dzww8QZ1LSZjJTx0hl0opDWPUj6/jFDOOJhmshfMMtWlhOkIsKbkgb3+Z326jbFttUiVK7Ym1GRXr1elBMImUSq1hYXHbHQ8vo4TRRRqiKkZJVQo2ucLJzXL54XFK7awPFqt0v98F8mzqF6ONaUekMXdAsYLElRqOwBPS5+GFk5VQVGN2i3UVXo7rHzNAJO+i+Aed59XUUlCtHUKyzFuYWiG9ivs9pwYMNRXGOSmmVVfxABtmv0wDz3LpzPRJLKGkQta/Q3I79vVxG5XsvUWtdjPHVyumou12679cZhYk4gpoISxjmIVtOwHX54zASn6A+PsH5zxhmVOJIlrdauWiOpQRbdT8e+GXgWpWqyCLlJGqxzOlk6DZT+flbEYKeeabWmVSMt72WmGCckeaejlIaKWDuLusf5xaeRSjSQkYNO2zzMjyqeJmOkLW3328ziMFSBxZVUjRyK7RK6MX8LDSL2W398GaCOqMAEsqA23vMG+xOLBAVgXqYrjpsxI+mEQzWxd4Rmll4baSabmyhmJYbbgnb6Wxtzp2PBcvJDG0C6GPfYYOqIY1ISQBT1CRCx+uPdSadJuV7CwA+VsH3Zhc4Lq+fFLTMAJYFAceXs++DHD0hkyWkZr3Kt1/8jidLDS0Uss1LQwxSSeuy28e5O9gPM49opE9GVIokiRCQqJ0AvgOuWjbrYqcSJLJndQVV3URxjlqGPUezbANYaiKJPT6OOPSxZUAtfYdj/zphlz/ADDJaPM2Fcl6l0Qm6hgQL26/HFyhznKswo+UIUkhjYjcXCsd7798VW0Laizl+cstLXR1NLFyi62awsD7CMH+EKanzagnFUHQCoMo0Ak3Kr7fZilxlT061TywQyGjBGhxqIJ9pPT64McCUktJRFpQRzN1B8sCeoUbudoKV1BzKA0MVbOiOTeQxam63tu23v3xTcx1aUHMqZS8CjVI6AmQ77nfBGvZl0kX/wA3TC/RMTTxN3tjnlKVUWjBdk6jJaNogklQ5DEsf4j169m9uMxumkvZbm9vLGY3+k0bhF9jkJXY7sfeSTjFA6suo+ZwJnzqOLVy4mcqbG7AYlluaSVpkJhEaqAQQSb/ABxSxKaDINh1+AFsehtt1Hywp53UcQvWiPKVkMJQHUiL619xc4NZflGbNQwtVBzKy3fmP37+z4YLVKwJ26L7zQxbu6L7ziMtbHEoYxzsDuNELG/lbbGzI61KDO0yisi5b1EJlhLrYswJuBfrtv8AA4cFCFdjt78BIz0cozrjiky2Z4PQap5R2YBR97/TBLhPMjmuTrWcrk63fwhtVrNbrbEf1PyiSsqqOookSoVVkE0SWMnQWIF7kbHp+caOGyMt4ZB5YjKO/hfwgEnv5YMkqX0VNt0Jv6lErxOhQ2Poib//AE+C36X2kOYiR1TQiSEm1rb36/DAfjFXrGizCUNzNXKJPYbkDyNjff24AQ1M9OssUUzJHKNMgU+sL3sfZcDHTj3EhkVSGDi7PlzPMzHHMXp6f/BKrpVm8/7HFzhzOJnmSmqJAwckAnqDbbphQ0pcM2sKDYnBCmQU1THqmeNNQ8ZI29vTDyinGmLGTT0PlfSrVx6ZGFwCBq1AC/s6YBPkGYoiCjmpGCqBbWR9sM1LmVFUIjRVcZD30/yDxYttGjb+E38xjz02judMSTQ51TkGohQJexdZ2sB8WOMwy5vFGlFIUVdXQWxmDYKSHeXIctSIxNFHApILMtlJt/q641Z/NRNRlKeaNpgQSqtc2wMhzTL85iWnz9UirUjOmUMVWQD3EfLCjlka02fGNXjYSmWMctiy2A1AgnciwHXD18FsZY+Ksr4dpUGYpM8ksh5aohIbYbX6DFub9Q39AFTS0KxxsdhM1ja9r/8APLCJxxTS8/LJCrchFlYm3h1DTYX+OMpuG3qI0eapZQwBsnl8cGMbSoVzSexrHF1W05SqqYAqsW0U8anSPNlI369jjF4hy3MhKKiIw8si06FVJ9oVr/S2AeX5Unp3oxUq5ZubKP8AOgFwR7yR9cEv22ky/M6W8IkpJxoIk8WmTsfiPtgcWHlGv6b4uJeGPTTT1dVWSBTqEkrlUBPmBYX+OC2atQVdHbLWQ0zoADHcb7/XpgJXZlkprv2+rotbowV9CEEAi9wQOm+LmWQ0MNA0eXU7wQ6y1nvdmsLnoPtjSSQFJsUKqIiuOWs5Z2Qypq32AJ/GF2W8HMjsjLqIKja49+DHGtTPQZzDU0zFWNPo27qSbjCm9VLK7OwF2N7dsdWHUSGV8pF2Rg8RI/xLXBI3Pv8APB/gjIE4krORVuFpYY7yANYm/qgfX5YUhK7baRh54RyZKrK+dTZlLT1TyHWA3hY9tjte1u2Gm3x0JGr2Mmafpfl9RTwwwVNRCkOrStww3Nz1GAs/6dZpRnVlubsukABSGT6g/jBdZeLMsP8AE0dYg6AEqfyPoMGKfiCshg5me0goz2jkIMj+0BT9wMcrtdnQmn0IVPQ8TUtalPmnOlpiy3cAOvUb3G4+OPMMM/FD5lmcdLSwiOAk62tckAfTGYnLbHSoE1qc5RmVSNUTSsCt7WQd/n9MaqKJkz2nkij5MCu1rG4cGMj4bnBGpUHJ6IECxTp8MaMt6wjsJFsPLfFnGlZPm7r0HssrCY3p5tEkMt9UMq6kf3g7Yvrl2XSoFg10bjopYvH/AHH1wBT/AKXx+xwRy9mamBZiTqI3OJRbirQ8km6NlFlNXSVtRU1aWU+CF1bUrL1JBHw+WLOY0grqKSENaQi6HpZh0OCGRO3pqR6job1lvsfeMaMxVVrZ1VQFBNgBsMVi7RKWmUMnqFrqNZ2RRL6kvhAIYbEHFmpsiWUW88SoY0jpyERVu1zpFt8RrfVHvGNkX5NB/o5rx7b9wpg994fycLBiCqp1XJGGn9Qf6+k/9R++FhtibeX4xfF4oSfkRjU6um2Ol/pRIXhr4CPCuhwfadQP2GOcKTZBc2vjpH6T/wBFmB7603/3YZ9CDjmNLNNTSLTsFkK+EnoD2wrVHDeZ1lQJa+USG3qJe31w7DGN0xFwT7HU2uhQ/bFoYjy4LOPIWxmGOqAKG+PcB40wrI0f/9k="/>
          <p:cNvSpPr>
            <a:spLocks noChangeAspect="1" noChangeArrowheads="1"/>
          </p:cNvSpPr>
          <p:nvPr/>
        </p:nvSpPr>
        <p:spPr bwMode="auto">
          <a:xfrm>
            <a:off x="0" y="-411163"/>
            <a:ext cx="11430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56971"/>
              </p:ext>
            </p:extLst>
          </p:nvPr>
        </p:nvGraphicFramePr>
        <p:xfrm>
          <a:off x="397481" y="988027"/>
          <a:ext cx="8278975" cy="373797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495231"/>
                <a:gridCol w="1495231"/>
                <a:gridCol w="1510132"/>
                <a:gridCol w="1500198"/>
                <a:gridCol w="2278183"/>
              </a:tblGrid>
              <a:tr h="767701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PERSPECTIVA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OBJETIVOS</a:t>
                      </a:r>
                      <a:r>
                        <a:rPr lang="es-EC" baseline="0" dirty="0" smtClean="0"/>
                        <a:t> POR PERSPECTIVA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KPI’S POR PERSPECTIVA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PROYECTOS  POR</a:t>
                      </a:r>
                      <a:r>
                        <a:rPr lang="es-EC" baseline="0" dirty="0" smtClean="0"/>
                        <a:t> PERSPECTIVA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VALOR DE LA INVERSIÓN</a:t>
                      </a:r>
                      <a:endParaRPr lang="es-EC" dirty="0"/>
                    </a:p>
                  </a:txBody>
                  <a:tcPr anchor="ctr"/>
                </a:tc>
              </a:tr>
              <a:tr h="514473">
                <a:tc>
                  <a:txBody>
                    <a:bodyPr/>
                    <a:lstStyle/>
                    <a:p>
                      <a:pPr algn="just"/>
                      <a:r>
                        <a:rPr lang="es-EC" dirty="0" smtClean="0"/>
                        <a:t>FINANCIERA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3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4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3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$  3.990,00</a:t>
                      </a:r>
                      <a:endParaRPr lang="es-EC" dirty="0"/>
                    </a:p>
                  </a:txBody>
                  <a:tcPr anchor="ctr"/>
                </a:tc>
              </a:tr>
              <a:tr h="514473">
                <a:tc>
                  <a:txBody>
                    <a:bodyPr/>
                    <a:lstStyle/>
                    <a:p>
                      <a:pPr algn="just"/>
                      <a:r>
                        <a:rPr lang="es-EC" dirty="0" smtClean="0"/>
                        <a:t>CLIENTE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3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10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8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$  11.900,00</a:t>
                      </a:r>
                      <a:endParaRPr lang="es-EC" dirty="0"/>
                    </a:p>
                  </a:txBody>
                  <a:tcPr anchor="ctr"/>
                </a:tc>
              </a:tr>
              <a:tr h="514473">
                <a:tc>
                  <a:txBody>
                    <a:bodyPr/>
                    <a:lstStyle/>
                    <a:p>
                      <a:pPr algn="just"/>
                      <a:r>
                        <a:rPr lang="es-EC" dirty="0" smtClean="0"/>
                        <a:t>PROCESO</a:t>
                      </a:r>
                      <a:r>
                        <a:rPr lang="es-EC" baseline="0" dirty="0" smtClean="0"/>
                        <a:t> INTERNO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3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6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5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$ 9.850,00</a:t>
                      </a:r>
                      <a:endParaRPr lang="es-EC" dirty="0"/>
                    </a:p>
                  </a:txBody>
                  <a:tcPr anchor="ctr"/>
                </a:tc>
              </a:tr>
              <a:tr h="145579">
                <a:tc>
                  <a:txBody>
                    <a:bodyPr/>
                    <a:lstStyle/>
                    <a:p>
                      <a:pPr algn="just"/>
                      <a:r>
                        <a:rPr lang="es-EC" dirty="0" smtClean="0"/>
                        <a:t>APREND.   Y CRECIMIENTO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3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6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5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$ 10.000,00</a:t>
                      </a:r>
                      <a:endParaRPr lang="es-EC" dirty="0"/>
                    </a:p>
                  </a:txBody>
                  <a:tcPr anchor="ctr"/>
                </a:tc>
              </a:tr>
              <a:tr h="514473">
                <a:tc>
                  <a:txBody>
                    <a:bodyPr/>
                    <a:lstStyle/>
                    <a:p>
                      <a:pPr algn="just"/>
                      <a:r>
                        <a:rPr lang="es-EC" dirty="0" smtClean="0"/>
                        <a:t>TOTAL: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12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26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21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/>
                        <a:t>$ 35.740,00</a:t>
                      </a:r>
                      <a:endParaRPr lang="es-EC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938996"/>
              </p:ext>
            </p:extLst>
          </p:nvPr>
        </p:nvGraphicFramePr>
        <p:xfrm>
          <a:off x="4283968" y="5085184"/>
          <a:ext cx="4572000" cy="741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 smtClean="0"/>
                        <a:t>2015</a:t>
                      </a:r>
                      <a:endParaRPr lang="es-EC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 smtClean="0"/>
                        <a:t>2016</a:t>
                      </a:r>
                      <a:endParaRPr lang="es-EC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 smtClean="0"/>
                        <a:t>2017</a:t>
                      </a:r>
                      <a:endParaRPr lang="es-EC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 dirty="0"/>
                        <a:t> $   </a:t>
                      </a:r>
                      <a:r>
                        <a:rPr lang="es-EC" sz="1800" u="none" strike="noStrike" dirty="0" smtClean="0"/>
                        <a:t>19.190,00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 dirty="0"/>
                        <a:t> $   </a:t>
                      </a:r>
                      <a:r>
                        <a:rPr lang="es-EC" sz="1800" u="none" strike="noStrike" dirty="0" smtClean="0"/>
                        <a:t>14.750,00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 dirty="0"/>
                        <a:t> $   </a:t>
                      </a:r>
                      <a:r>
                        <a:rPr lang="es-EC" sz="1800" u="none" strike="noStrike" dirty="0" smtClean="0"/>
                        <a:t>1.800,00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17" name="16 Conector recto de flecha"/>
          <p:cNvCxnSpPr/>
          <p:nvPr/>
        </p:nvCxnSpPr>
        <p:spPr>
          <a:xfrm rot="5400000">
            <a:off x="7346527" y="4874778"/>
            <a:ext cx="357190" cy="1588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15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95536" y="173037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RESUMEN BSC ESTRATÉGICO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056988"/>
              </p:ext>
            </p:extLst>
          </p:nvPr>
        </p:nvGraphicFramePr>
        <p:xfrm>
          <a:off x="143508" y="650827"/>
          <a:ext cx="8856985" cy="559093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68052"/>
                <a:gridCol w="1296144"/>
                <a:gridCol w="1368152"/>
                <a:gridCol w="1728193"/>
                <a:gridCol w="360040"/>
                <a:gridCol w="504056"/>
                <a:gridCol w="432048"/>
                <a:gridCol w="449754"/>
                <a:gridCol w="2250546"/>
              </a:tblGrid>
              <a:tr h="19249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Perspectiva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vert="vert27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Objetivo </a:t>
                      </a:r>
                      <a:endParaRPr lang="es-ES" sz="13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ES" sz="1300" u="none" strike="noStrike" dirty="0" smtClean="0">
                          <a:effectLst/>
                        </a:rPr>
                        <a:t>Estratégico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Objetivo </a:t>
                      </a:r>
                      <a:endParaRPr lang="es-ES" sz="13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ES" sz="1300" u="none" strike="noStrike" dirty="0" smtClean="0">
                          <a:effectLst/>
                        </a:rPr>
                        <a:t>Operativo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Medidas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Metas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Medios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</a:tr>
              <a:tr h="3812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KPI'S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Nivel base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Año 2015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Año 2016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Año 2017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Proyectos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</a:tr>
              <a:tr h="3812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Financiera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vert="vert27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Optimizar recursos financieros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Reducir gastos de la Dirección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Reducción de costos de la </a:t>
                      </a:r>
                      <a:r>
                        <a:rPr lang="es-ES" sz="1300" u="none" strike="noStrike" dirty="0" smtClean="0">
                          <a:effectLst/>
                        </a:rPr>
                        <a:t>Dirección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0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0,4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0,3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0,3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Plan para la reducción de costos de la dirección creativa.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</a:tr>
              <a:tr h="569943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Clientes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vert="vert27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Mantener a los clientes actuales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Fortalecer la coordinación entre deptos.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 smtClean="0">
                          <a:effectLst/>
                        </a:rPr>
                        <a:t>Aplicación de procedimientos</a:t>
                      </a:r>
                      <a:r>
                        <a:rPr lang="es-ES" sz="1300" u="none" strike="noStrike" baseline="0" dirty="0" smtClean="0">
                          <a:effectLst/>
                        </a:rPr>
                        <a:t> </a:t>
                      </a:r>
                      <a:r>
                        <a:rPr lang="es-ES" sz="1300" u="none" strike="noStrike" dirty="0" smtClean="0">
                          <a:effectLst/>
                        </a:rPr>
                        <a:t>de </a:t>
                      </a:r>
                      <a:r>
                        <a:rPr lang="es-ES" sz="1300" u="none" strike="noStrike" dirty="0">
                          <a:effectLst/>
                        </a:rPr>
                        <a:t>comunicación.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0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0,85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0,9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0,95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Plan de comunicación interna efectiva entre departamentos.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</a:tr>
              <a:tr h="3812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Incrementar la participación en el Mercado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 rowSpan="2"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 smtClean="0">
                          <a:effectLst/>
                        </a:rPr>
                        <a:t>Fomentar la </a:t>
                      </a:r>
                      <a:r>
                        <a:rPr lang="es-ES" sz="1300" u="none" strike="noStrike" dirty="0">
                          <a:effectLst/>
                        </a:rPr>
                        <a:t>creatividad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Ideas innovadoras que reciben recompensas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0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5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8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10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Desarrollo de la guía de buenas prácticas en creatividad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</a:tr>
              <a:tr h="3812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Desarrollo de nuevos productos y servicios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0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5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10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15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Plan de incentivo a la creatividad e innovación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</a:tr>
              <a:tr h="30495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Brindar una imagen positiva de la empresa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u="none" strike="noStrike" dirty="0">
                          <a:effectLst/>
                        </a:rPr>
                        <a:t>Fortalecer la presencia de la agencia en actos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u="none" strike="noStrike" dirty="0">
                          <a:effectLst/>
                        </a:rPr>
                        <a:t>Participación de la agencia en </a:t>
                      </a:r>
                      <a:r>
                        <a:rPr lang="es-ES" sz="1300" u="none" strike="noStrike" dirty="0" smtClean="0">
                          <a:effectLst/>
                        </a:rPr>
                        <a:t>actos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300" u="none" strike="noStrike" dirty="0">
                          <a:effectLst/>
                        </a:rPr>
                        <a:t>0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300" u="none" strike="noStrike" dirty="0">
                          <a:effectLst/>
                        </a:rPr>
                        <a:t>8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300" u="none" strike="noStrike" dirty="0">
                          <a:effectLst/>
                        </a:rPr>
                        <a:t>10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300" u="none" strike="noStrike" dirty="0">
                          <a:effectLst/>
                        </a:rPr>
                        <a:t>12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u="none" strike="noStrike" dirty="0">
                          <a:effectLst/>
                        </a:rPr>
                        <a:t>Plan de comunicación externa a la agencia.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</a:tr>
              <a:tr h="13868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Fomentar el reconocimiento del </a:t>
                      </a:r>
                      <a:r>
                        <a:rPr lang="es-ES" sz="1300" u="none" strike="noStrike" dirty="0" smtClean="0">
                          <a:effectLst/>
                        </a:rPr>
                        <a:t>equipo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Participación del equipo creativo en </a:t>
                      </a:r>
                      <a:r>
                        <a:rPr lang="es-ES" sz="1300" u="none" strike="noStrike" dirty="0" smtClean="0">
                          <a:effectLst/>
                        </a:rPr>
                        <a:t>concursos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0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10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13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14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Creación del fondo para el desarrollo de la creatividad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</a:tr>
              <a:tr h="5699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Procesos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vert="vert27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u="none" strike="noStrike" dirty="0">
                          <a:effectLst/>
                        </a:rPr>
                        <a:t>Mejorar la productividad de los procesos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Incrementar la eficiencia en los procesos </a:t>
                      </a:r>
                      <a:r>
                        <a:rPr lang="es-ES" sz="1300" u="none" strike="noStrike" dirty="0" smtClean="0">
                          <a:effectLst/>
                        </a:rPr>
                        <a:t>internos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u="none" strike="noStrike" dirty="0">
                          <a:effectLst/>
                        </a:rPr>
                        <a:t>Mejoramiento de los procesos de la Dirección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300" u="none" strike="noStrike" dirty="0">
                          <a:effectLst/>
                        </a:rPr>
                        <a:t>0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300" u="none" strike="noStrike" dirty="0">
                          <a:effectLst/>
                        </a:rPr>
                        <a:t>75%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300" u="none" strike="noStrike" dirty="0">
                          <a:effectLst/>
                        </a:rPr>
                        <a:t>85%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300" u="none" strike="noStrike" dirty="0">
                          <a:effectLst/>
                        </a:rPr>
                        <a:t>95%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u="none" strike="noStrike" dirty="0">
                          <a:effectLst/>
                        </a:rPr>
                        <a:t>Plan de mejoramiento de procesos internos </a:t>
                      </a:r>
                      <a:r>
                        <a:rPr lang="es-ES" sz="1300" u="none" strike="noStrike" dirty="0" smtClean="0">
                          <a:effectLst/>
                        </a:rPr>
                        <a:t>de </a:t>
                      </a:r>
                      <a:r>
                        <a:rPr lang="es-ES" sz="1300" u="none" strike="noStrike" dirty="0">
                          <a:effectLst/>
                        </a:rPr>
                        <a:t>la </a:t>
                      </a:r>
                      <a:r>
                        <a:rPr lang="es-ES" sz="1300" u="none" strike="noStrike" dirty="0" smtClean="0">
                          <a:effectLst/>
                        </a:rPr>
                        <a:t>Dirección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</a:tr>
              <a:tr h="7586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Aprendizaje y Crecimiento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vert="vert27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Incrementar la motivación y  satisfacción personal.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Reducir la rotación del </a:t>
                      </a:r>
                      <a:r>
                        <a:rPr lang="es-ES" sz="1300" u="none" strike="noStrike" dirty="0" smtClean="0">
                          <a:effectLst/>
                        </a:rPr>
                        <a:t>equipo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Desvinculaciones del equipo creativo.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60%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50%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10%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5%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Diseño e implementación de planes de carrera para el equipo creativo.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</a:tr>
              <a:tr h="56994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Elaborar un plan </a:t>
                      </a:r>
                      <a:r>
                        <a:rPr lang="es-ES" sz="1300" u="none" strike="noStrike" dirty="0" smtClean="0">
                          <a:effectLst/>
                        </a:rPr>
                        <a:t>estratégico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Elaborar la planificación </a:t>
                      </a:r>
                      <a:r>
                        <a:rPr lang="es-ES" sz="1300" u="none" strike="noStrike" dirty="0" smtClean="0">
                          <a:effectLst/>
                        </a:rPr>
                        <a:t>de </a:t>
                      </a:r>
                      <a:r>
                        <a:rPr lang="es-ES" sz="1300" u="none" strike="noStrike" dirty="0">
                          <a:effectLst/>
                        </a:rPr>
                        <a:t>la </a:t>
                      </a:r>
                      <a:r>
                        <a:rPr lang="es-ES" sz="1300" u="none" strike="noStrike" dirty="0" smtClean="0">
                          <a:effectLst/>
                        </a:rPr>
                        <a:t>Dirección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Participación del equipo </a:t>
                      </a:r>
                      <a:r>
                        <a:rPr lang="es-ES" sz="1300" u="none" strike="noStrike" dirty="0" smtClean="0">
                          <a:effectLst/>
                        </a:rPr>
                        <a:t>construcción </a:t>
                      </a:r>
                      <a:r>
                        <a:rPr lang="es-ES" sz="1300" u="none" strike="noStrike" dirty="0">
                          <a:effectLst/>
                        </a:rPr>
                        <a:t>del plan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0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85%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90%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u="none" strike="noStrike" dirty="0">
                          <a:effectLst/>
                        </a:rPr>
                        <a:t>90%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300" u="none" strike="noStrike" dirty="0">
                          <a:effectLst/>
                        </a:rPr>
                        <a:t>Organización de talleres </a:t>
                      </a:r>
                      <a:r>
                        <a:rPr lang="es-ES" sz="1300" u="none" strike="noStrike" dirty="0" smtClean="0">
                          <a:effectLst/>
                        </a:rPr>
                        <a:t>para </a:t>
                      </a:r>
                      <a:r>
                        <a:rPr lang="es-ES" sz="1300" u="none" strike="noStrike" dirty="0">
                          <a:effectLst/>
                        </a:rPr>
                        <a:t>la construcción del plan.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1" marR="3961" marT="3961" marB="0" anchor="ctr"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8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43508" y="173037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BSC de Segundo Nivel –Departamento Creativo</a:t>
            </a:r>
          </a:p>
        </p:txBody>
      </p:sp>
    </p:spTree>
    <p:extLst>
      <p:ext uri="{BB962C8B-B14F-4D97-AF65-F5344CB8AC3E}">
        <p14:creationId xmlns:p14="http://schemas.microsoft.com/office/powerpoint/2010/main" val="38637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8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43508" y="173037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BSC de Segundo Nivel – Departamento Administrativo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78508"/>
              </p:ext>
            </p:extLst>
          </p:nvPr>
        </p:nvGraphicFramePr>
        <p:xfrm>
          <a:off x="21141" y="764704"/>
          <a:ext cx="8979352" cy="540060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88917"/>
                <a:gridCol w="1382799"/>
                <a:gridCol w="1515446"/>
                <a:gridCol w="1263195"/>
                <a:gridCol w="507774"/>
                <a:gridCol w="405505"/>
                <a:gridCol w="501913"/>
                <a:gridCol w="430211"/>
                <a:gridCol w="1505739"/>
                <a:gridCol w="501913"/>
                <a:gridCol w="575940"/>
              </a:tblGrid>
              <a:tr h="175926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Perspectiva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Objetivo Estratégico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Objetivo Operativo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Medidas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Metas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Medios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8392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KPI'S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Nivel </a:t>
                      </a:r>
                      <a:r>
                        <a:rPr lang="es-EC" sz="1100" dirty="0">
                          <a:effectLst/>
                        </a:rPr>
                        <a:t>base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Año 2015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Año 2016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Año 2017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Proyectos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Fecha Inicio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Fecha Fin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</a:tr>
              <a:tr h="666854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Financiera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vert="vert27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Incrementar las utilidades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Mejorar la efectividad del proceso financiero-contable.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Cumplimiento de políticas contables-financieras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30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Fortalecer la relación con los proveedores, clientes y </a:t>
                      </a:r>
                      <a:r>
                        <a:rPr lang="es-EC" sz="1100" dirty="0" smtClean="0">
                          <a:effectLst/>
                        </a:rPr>
                        <a:t>bancos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feb-15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jul-15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</a:tr>
              <a:tr h="48690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Optimizar recursos financieros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Reducir gastos de la Dirección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Reducción de costos de la </a:t>
                      </a:r>
                      <a:r>
                        <a:rPr lang="es-EC" sz="1100" dirty="0" smtClean="0">
                          <a:effectLst/>
                        </a:rPr>
                        <a:t>Dirección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0,4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0,3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0,3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Plan para la reducción de </a:t>
                      </a:r>
                      <a:r>
                        <a:rPr lang="es-EC" sz="1100" dirty="0" smtClean="0">
                          <a:effectLst/>
                        </a:rPr>
                        <a:t>costos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feb-15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ago-15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</a:tr>
              <a:tr h="5277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Incrementar el control </a:t>
                      </a:r>
                      <a:r>
                        <a:rPr lang="es-EC" sz="1100" dirty="0" smtClean="0">
                          <a:effectLst/>
                        </a:rPr>
                        <a:t>del presupuesto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Implementación </a:t>
                      </a:r>
                      <a:r>
                        <a:rPr lang="es-EC" sz="1100" dirty="0" smtClean="0">
                          <a:effectLst/>
                        </a:rPr>
                        <a:t>de</a:t>
                      </a:r>
                      <a:r>
                        <a:rPr lang="es-EC" sz="1100" baseline="0" dirty="0" smtClean="0">
                          <a:effectLst/>
                        </a:rPr>
                        <a:t> </a:t>
                      </a:r>
                      <a:r>
                        <a:rPr lang="es-EC" sz="1100" dirty="0" smtClean="0">
                          <a:effectLst/>
                        </a:rPr>
                        <a:t>acciones </a:t>
                      </a:r>
                      <a:r>
                        <a:rPr lang="es-EC" sz="1100" dirty="0">
                          <a:effectLst/>
                        </a:rPr>
                        <a:t>correctivas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0%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100%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100%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100%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Establecer políticas de seguimiento </a:t>
                      </a:r>
                      <a:r>
                        <a:rPr lang="es-EC" sz="1100" dirty="0" smtClean="0">
                          <a:effectLst/>
                        </a:rPr>
                        <a:t>del </a:t>
                      </a:r>
                      <a:r>
                        <a:rPr lang="es-EC" sz="1100" dirty="0">
                          <a:effectLst/>
                        </a:rPr>
                        <a:t>presupuesto.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ago-15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oct-15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</a:tr>
              <a:tr h="5277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Incrementar la liquidez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Mejorar el manejo de la cartera incobrable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Recuperación de cuentas incobrables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0,4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0,3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0,3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Plan </a:t>
                      </a:r>
                      <a:r>
                        <a:rPr lang="es-EC" sz="1100" dirty="0">
                          <a:effectLst/>
                        </a:rPr>
                        <a:t>para recuperar cuentas por cobrar.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en-15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may-15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</a:tr>
              <a:tr h="455788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Clientes</a:t>
                      </a:r>
                      <a:endParaRPr lang="es-ES" sz="1400" dirty="0">
                        <a:effectLst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Clientes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vert="vert2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Brindar una imagen positiva de la empresa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Impulsar proyectos de </a:t>
                      </a:r>
                      <a:r>
                        <a:rPr lang="es-EC" sz="1100" dirty="0" smtClean="0">
                          <a:effectLst/>
                        </a:rPr>
                        <a:t>responsabilidad </a:t>
                      </a:r>
                      <a:r>
                        <a:rPr lang="es-EC" sz="1100" dirty="0">
                          <a:effectLst/>
                        </a:rPr>
                        <a:t>social.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Financiamiento de proyectos </a:t>
                      </a:r>
                      <a:r>
                        <a:rPr lang="es-EC" sz="1100" dirty="0" smtClean="0">
                          <a:effectLst/>
                        </a:rPr>
                        <a:t>sociales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Manual para financiar proyectos sociales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dic-16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mar-17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</a:tr>
              <a:tr h="532548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Procesos</a:t>
                      </a:r>
                      <a:endParaRPr lang="es-ES" sz="1400" dirty="0">
                        <a:effectLst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Procesos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vert="vert2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Mejorar la productivi-dad de los procesos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Incrementar la eficiencia en los procesos de la Dirección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Mejoramiento de los procesos de la Dirección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75%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85%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95%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Plan de mejoramiento de </a:t>
                      </a:r>
                      <a:r>
                        <a:rPr lang="es-EC" sz="1100" dirty="0" smtClean="0">
                          <a:effectLst/>
                        </a:rPr>
                        <a:t>procesos críticos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ene-15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jun-15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</a:tr>
              <a:tr h="7037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Incrementar la Innova-</a:t>
                      </a:r>
                      <a:r>
                        <a:rPr lang="es-EC" sz="1100" dirty="0" err="1">
                          <a:effectLst/>
                        </a:rPr>
                        <a:t>ción</a:t>
                      </a:r>
                      <a:r>
                        <a:rPr lang="es-EC" sz="1100" dirty="0">
                          <a:effectLst/>
                        </a:rPr>
                        <a:t> de productos, servicios y tecnología.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Establecer políticas  que fomenten la innovación y uso de </a:t>
                      </a:r>
                      <a:r>
                        <a:rPr lang="es-EC" sz="1100" dirty="0" smtClean="0">
                          <a:effectLst/>
                        </a:rPr>
                        <a:t>TICS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Implementación de políticas de innovación y uso de TICS.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75%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85%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95%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Plan </a:t>
                      </a:r>
                      <a:r>
                        <a:rPr lang="es-EC" sz="1100" dirty="0">
                          <a:effectLst/>
                        </a:rPr>
                        <a:t>de innovación tecnológica empresarial.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mar-15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jul-16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</a:tr>
              <a:tr h="83938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Aprendiza-je y Crecimiento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vert="vert27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Elaborar un plan </a:t>
                      </a:r>
                      <a:r>
                        <a:rPr lang="es-EC" sz="1100" dirty="0" smtClean="0">
                          <a:effectLst/>
                        </a:rPr>
                        <a:t>estratégico </a:t>
                      </a:r>
                      <a:r>
                        <a:rPr lang="es-EC" sz="1100" dirty="0">
                          <a:effectLst/>
                        </a:rPr>
                        <a:t>de la empresa.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Elaborar la planificación operativa de la Dirección de forma participativa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Participación del equipo creativo para construcción del plan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85%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Organización de talleres para la construcción del </a:t>
                      </a:r>
                      <a:r>
                        <a:rPr lang="es-EC" sz="1100" dirty="0" smtClean="0">
                          <a:effectLst/>
                        </a:rPr>
                        <a:t>plan.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jul-15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sep-15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24" marR="3652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68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8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43508" y="173037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BSC de Segundo Nivel – Departamento 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de Gestión de Cuentas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85798"/>
              </p:ext>
            </p:extLst>
          </p:nvPr>
        </p:nvGraphicFramePr>
        <p:xfrm>
          <a:off x="158530" y="764704"/>
          <a:ext cx="8849715" cy="517176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88033"/>
                <a:gridCol w="1108853"/>
                <a:gridCol w="1368152"/>
                <a:gridCol w="1512168"/>
                <a:gridCol w="487792"/>
                <a:gridCol w="365073"/>
                <a:gridCol w="354299"/>
                <a:gridCol w="354299"/>
                <a:gridCol w="1941845"/>
                <a:gridCol w="576064"/>
                <a:gridCol w="493137"/>
              </a:tblGrid>
              <a:tr h="230137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Perspectiva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Objetivo Estratégico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Objetivo Operativo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Medidas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Metas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Medios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24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KPI'S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Nivel base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Año 2015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Año 2016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Año 2017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Proyectos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Fecha Inicio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Fecha Fin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</a:tr>
              <a:tr h="342191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Financiera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vert="vert27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Incrementar las utilidades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Ingresar a nuevos segmentos de mercado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Atención de nuevos segmentos de mercado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Análisis del mercado potencial.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ene-15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may-15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</a:tr>
              <a:tr h="34219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Optimizar</a:t>
                      </a:r>
                      <a:r>
                        <a:rPr lang="es-EC" sz="1100" baseline="0" dirty="0" smtClean="0">
                          <a:effectLst/>
                        </a:rPr>
                        <a:t> </a:t>
                      </a:r>
                      <a:r>
                        <a:rPr lang="es-EC" sz="1100" dirty="0" smtClean="0">
                          <a:effectLst/>
                        </a:rPr>
                        <a:t>recursos </a:t>
                      </a:r>
                      <a:r>
                        <a:rPr lang="es-EC" sz="1100" dirty="0">
                          <a:effectLst/>
                        </a:rPr>
                        <a:t>financieros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Reducir los gastos de la </a:t>
                      </a:r>
                      <a:r>
                        <a:rPr lang="es-EC" sz="1100" dirty="0" smtClean="0">
                          <a:effectLst/>
                        </a:rPr>
                        <a:t>Dirección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Reducción de los costos de la </a:t>
                      </a:r>
                      <a:r>
                        <a:rPr lang="es-EC" sz="1100" dirty="0" smtClean="0">
                          <a:effectLst/>
                        </a:rPr>
                        <a:t>Dirección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0,4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0,3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0,3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Plan de reducción de costos de la </a:t>
                      </a:r>
                      <a:r>
                        <a:rPr lang="es-EC" sz="1100" dirty="0" smtClean="0">
                          <a:effectLst/>
                        </a:rPr>
                        <a:t>dirección.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feb-15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jul-15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</a:tr>
              <a:tr h="34219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Mejorar condiciones con los proveedores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Proveedores que ofrecen las mejores condiciones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Plan de calificación y selección de </a:t>
                      </a:r>
                      <a:r>
                        <a:rPr lang="es-EC" sz="1100" dirty="0" smtClean="0">
                          <a:effectLst/>
                        </a:rPr>
                        <a:t>proveedores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abr-15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jul-15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</a:tr>
              <a:tr h="51328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Incrementar la liquidez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Realizar el seguimiento al cobro de los clientes.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Cumplimiento del cronograma de visitas de cobro a clientes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75%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85%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Plan de seguimiento de cobro de clientes.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jun-15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ago-15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</a:tr>
              <a:tr h="513286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Clientes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vert="vert27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Mantener a los clientes actuales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Fortalecer capacidades y habilidades del </a:t>
                      </a:r>
                      <a:r>
                        <a:rPr lang="es-EC" sz="1100" dirty="0" smtClean="0">
                          <a:effectLst/>
                        </a:rPr>
                        <a:t>equipo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Participación del equipo en cursos/talleres en atención al cliente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Plan de capacitación de los gestores de </a:t>
                      </a:r>
                      <a:r>
                        <a:rPr lang="es-EC" sz="1100" dirty="0" smtClean="0">
                          <a:effectLst/>
                        </a:rPr>
                        <a:t>cuenta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dic-16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mar-17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</a:tr>
              <a:tr h="51328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Ofrecer propuestas atractivas dirigidas a los clientes actuales.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Clientes VIP que reciben beneficios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Establecer políticas de promociones y descuentos  a los clientes importantes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abr-16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jul-16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</a:tr>
              <a:tr h="3013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Brindar una imagen positiva de la empresa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Interactuar </a:t>
                      </a:r>
                      <a:r>
                        <a:rPr lang="es-EC" sz="1100" dirty="0" smtClean="0">
                          <a:effectLst/>
                        </a:rPr>
                        <a:t>los </a:t>
                      </a:r>
                      <a:r>
                        <a:rPr lang="es-EC" sz="1100" dirty="0">
                          <a:effectLst/>
                        </a:rPr>
                        <a:t>blogs, redes sociales y la web 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Utilización de sitios para promocionar la empresa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Manual para el manejo de sitios de la agencia.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jun-17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ago-17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</a:tr>
              <a:tr h="342191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Procesos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vert="vert27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Mejorar la productividad de los procesos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Incrementar la eficiencia en los procesos de la </a:t>
                      </a:r>
                      <a:r>
                        <a:rPr lang="es-EC" sz="1100" dirty="0" smtClean="0">
                          <a:effectLst/>
                        </a:rPr>
                        <a:t>Dirección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Mejoramiento de los procesos de la Dirección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75%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85%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Plan de mejoramiento de procesos </a:t>
                      </a:r>
                      <a:r>
                        <a:rPr lang="es-EC" sz="1100" dirty="0" smtClean="0">
                          <a:effectLst/>
                        </a:rPr>
                        <a:t>internos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ene-15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jul-15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</a:tr>
              <a:tr h="2483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Alianzas </a:t>
                      </a:r>
                      <a:r>
                        <a:rPr lang="es-EC" sz="1100" dirty="0" smtClean="0">
                          <a:effectLst/>
                        </a:rPr>
                        <a:t>estratégicas </a:t>
                      </a:r>
                      <a:r>
                        <a:rPr lang="es-EC" sz="1100" dirty="0">
                          <a:effectLst/>
                        </a:rPr>
                        <a:t>con proveedores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65%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75%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85%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Plan de acercamiento con los </a:t>
                      </a:r>
                      <a:r>
                        <a:rPr lang="es-EC" sz="1100" dirty="0" smtClean="0">
                          <a:effectLst/>
                        </a:rPr>
                        <a:t>proveedores</a:t>
                      </a:r>
                      <a:r>
                        <a:rPr lang="es-EC" sz="1100" baseline="0" dirty="0" smtClean="0">
                          <a:effectLst/>
                        </a:rPr>
                        <a:t> (</a:t>
                      </a:r>
                      <a:r>
                        <a:rPr lang="es-EC" sz="1100" dirty="0" smtClean="0">
                          <a:effectLst/>
                        </a:rPr>
                        <a:t>producción </a:t>
                      </a:r>
                      <a:r>
                        <a:rPr lang="es-EC" sz="1100" dirty="0">
                          <a:effectLst/>
                        </a:rPr>
                        <a:t>y </a:t>
                      </a:r>
                      <a:r>
                        <a:rPr lang="es-EC" sz="1100" dirty="0" smtClean="0">
                          <a:effectLst/>
                        </a:rPr>
                        <a:t>postproducción)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feb-17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jun-17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</a:tr>
              <a:tr h="32150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Aprend y Crec.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Elaborar un plan </a:t>
                      </a:r>
                      <a:r>
                        <a:rPr lang="es-EC" sz="1100" dirty="0" smtClean="0">
                          <a:effectLst/>
                        </a:rPr>
                        <a:t>estratégico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Elaborar la planificación operativa </a:t>
                      </a:r>
                      <a:r>
                        <a:rPr lang="es-EC" sz="1100" dirty="0" smtClean="0">
                          <a:effectLst/>
                        </a:rPr>
                        <a:t>interno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Participación del equipo </a:t>
                      </a:r>
                      <a:r>
                        <a:rPr lang="es-EC" sz="1100" dirty="0" smtClean="0">
                          <a:effectLst/>
                        </a:rPr>
                        <a:t>para </a:t>
                      </a:r>
                      <a:r>
                        <a:rPr lang="es-EC" sz="1100" dirty="0">
                          <a:effectLst/>
                        </a:rPr>
                        <a:t>construcción del plan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85%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Organización de talleres con el equipo para </a:t>
                      </a:r>
                      <a:r>
                        <a:rPr lang="es-EC" sz="1100" dirty="0" smtClean="0">
                          <a:effectLst/>
                        </a:rPr>
                        <a:t>construir el plan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mar-15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oct-15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33" marR="1993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65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</a:t>
            </a:r>
            <a:r>
              <a:rPr lang="es-EC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8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43508" y="173037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BSC de Segundo Nivel – Departamento 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de Recursos Humanos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449581"/>
              </p:ext>
            </p:extLst>
          </p:nvPr>
        </p:nvGraphicFramePr>
        <p:xfrm>
          <a:off x="143508" y="689021"/>
          <a:ext cx="8830424" cy="549865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60425"/>
                <a:gridCol w="1081277"/>
                <a:gridCol w="1225446"/>
                <a:gridCol w="1657956"/>
                <a:gridCol w="432511"/>
                <a:gridCol w="378518"/>
                <a:gridCol w="493496"/>
                <a:gridCol w="455047"/>
                <a:gridCol w="1700513"/>
                <a:gridCol w="576681"/>
                <a:gridCol w="468554"/>
              </a:tblGrid>
              <a:tr h="160697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Perspectiva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Objetivo Estratégico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Objetivo Operativo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bg1"/>
                          </a:solidFill>
                          <a:effectLst/>
                        </a:rPr>
                        <a:t>Medidas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chemeClr val="bg1"/>
                          </a:solidFill>
                          <a:effectLst/>
                        </a:rPr>
                        <a:t>Metas</a:t>
                      </a:r>
                      <a:endParaRPr lang="es-ES" sz="12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bg1"/>
                          </a:solidFill>
                          <a:effectLst/>
                        </a:rPr>
                        <a:t>Medios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009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bg1"/>
                          </a:solidFill>
                          <a:effectLst/>
                        </a:rPr>
                        <a:t>KPI'S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bg1"/>
                          </a:solidFill>
                          <a:effectLst/>
                        </a:rPr>
                        <a:t>Nivel base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bg1"/>
                          </a:solidFill>
                          <a:effectLst/>
                        </a:rPr>
                        <a:t>Año 2015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bg1"/>
                          </a:solidFill>
                          <a:effectLst/>
                        </a:rPr>
                        <a:t>Año 2016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bg1"/>
                          </a:solidFill>
                          <a:effectLst/>
                        </a:rPr>
                        <a:t>Año 2017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bg1"/>
                          </a:solidFill>
                          <a:effectLst/>
                        </a:rPr>
                        <a:t>Proyectos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bg1"/>
                          </a:solidFill>
                          <a:effectLst/>
                        </a:rPr>
                        <a:t>Fecha Inicio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bg1"/>
                          </a:solidFill>
                          <a:effectLst/>
                        </a:rPr>
                        <a:t>Fecha Fin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3228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Financiera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vert="vert27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Optimizar recursos financieros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Reducir gastos de la </a:t>
                      </a:r>
                      <a:r>
                        <a:rPr lang="es-EC" sz="1100" dirty="0" smtClean="0">
                          <a:effectLst/>
                        </a:rPr>
                        <a:t>Dirección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Reducción de costos de la </a:t>
                      </a:r>
                      <a:r>
                        <a:rPr lang="es-EC" sz="1100" dirty="0" smtClean="0">
                          <a:effectLst/>
                        </a:rPr>
                        <a:t>Dirección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0,4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0,3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0,3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Plan de mejoramiento de calidad de la dirección  de RRHH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mar-15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jul-15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</a:tr>
              <a:tr h="80348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Clientes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vert="vert27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Mantener a los clientes actuales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Incrementar la percepción positiva de los clientes acerca del recurso humano.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Satisfacción del cliente externo respecto a la efectividad del recurso humano.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75%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85%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Programa de gestión de RRHH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ene-15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abr-15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</a:tr>
              <a:tr h="321394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Procesos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vert="vert27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Mejorar la productividad de los </a:t>
                      </a:r>
                      <a:r>
                        <a:rPr lang="es-EC" sz="1100" dirty="0" smtClean="0">
                          <a:effectLst/>
                        </a:rPr>
                        <a:t>procesos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Incrementar la eficiencia en los procesos de la Dirección de RRHH.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Mejoramiento de los </a:t>
                      </a:r>
                      <a:r>
                        <a:rPr lang="es-EC" sz="1100" dirty="0" smtClean="0">
                          <a:effectLst/>
                        </a:rPr>
                        <a:t>procesos </a:t>
                      </a:r>
                      <a:r>
                        <a:rPr lang="es-EC" sz="1100" dirty="0">
                          <a:effectLst/>
                        </a:rPr>
                        <a:t>de la Dirección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75%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85%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95%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Plan de mejoramiento de procesos </a:t>
                      </a:r>
                      <a:r>
                        <a:rPr lang="es-EC" sz="1100" dirty="0" smtClean="0">
                          <a:effectLst/>
                        </a:rPr>
                        <a:t>de </a:t>
                      </a:r>
                      <a:r>
                        <a:rPr lang="es-EC" sz="1100" dirty="0">
                          <a:effectLst/>
                        </a:rPr>
                        <a:t>la Dirección 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ene-15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jul-15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</a:tr>
              <a:tr h="6427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Reglamento de </a:t>
                      </a:r>
                      <a:r>
                        <a:rPr lang="es-EC" sz="1100" dirty="0" smtClean="0">
                          <a:effectLst/>
                        </a:rPr>
                        <a:t>reclutamiento</a:t>
                      </a:r>
                      <a:r>
                        <a:rPr lang="es-EC" sz="1100" dirty="0">
                          <a:effectLst/>
                        </a:rPr>
                        <a:t>, </a:t>
                      </a:r>
                      <a:r>
                        <a:rPr lang="es-EC" sz="1100" dirty="0" smtClean="0">
                          <a:effectLst/>
                        </a:rPr>
                        <a:t>selección</a:t>
                      </a:r>
                      <a:r>
                        <a:rPr lang="es-EC" sz="1100" dirty="0">
                          <a:effectLst/>
                        </a:rPr>
                        <a:t>, </a:t>
                      </a:r>
                      <a:r>
                        <a:rPr lang="es-EC" sz="1100" dirty="0" smtClean="0">
                          <a:effectLst/>
                        </a:rPr>
                        <a:t>inducción </a:t>
                      </a:r>
                      <a:r>
                        <a:rPr lang="es-EC" sz="1100" dirty="0">
                          <a:effectLst/>
                        </a:rPr>
                        <a:t>y evaluación del personal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jun-15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ene-16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</a:tr>
              <a:tr h="482091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Aprend. y </a:t>
                      </a:r>
                      <a:r>
                        <a:rPr lang="es-EC" sz="1100" dirty="0" smtClean="0">
                          <a:effectLst/>
                        </a:rPr>
                        <a:t>Crecimiento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vert="vert27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C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Incrementar </a:t>
                      </a:r>
                      <a:r>
                        <a:rPr lang="es-EC" sz="1100" dirty="0">
                          <a:effectLst/>
                        </a:rPr>
                        <a:t>la motivación y  satisfacción personal.</a:t>
                      </a:r>
                      <a:endParaRPr lang="es-ES" sz="12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Realizar mediciones del clima laboral</a:t>
                      </a:r>
                      <a:endParaRPr lang="es-ES" sz="12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Porcentaje de mediciones de clima laboral realizados</a:t>
                      </a:r>
                      <a:endParaRPr lang="es-ES" sz="12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100%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Establecer </a:t>
                      </a:r>
                      <a:r>
                        <a:rPr lang="es-EC" sz="1100" dirty="0" smtClean="0">
                          <a:effectLst/>
                        </a:rPr>
                        <a:t>procedimientos </a:t>
                      </a:r>
                      <a:r>
                        <a:rPr lang="es-EC" sz="1100" dirty="0">
                          <a:effectLst/>
                        </a:rPr>
                        <a:t>para medir el  clima laboral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ab-15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jun-15</a:t>
                      </a:r>
                      <a:endParaRPr lang="es-ES" sz="12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</a:tr>
              <a:tr h="642788">
                <a:tc vMerge="1">
                  <a:txBody>
                    <a:bodyPr/>
                    <a:lstStyle/>
                    <a:p>
                      <a:endParaRPr lang="es-ES" sz="1050" dirty="0">
                        <a:effectLst/>
                        <a:latin typeface="Calibri"/>
                      </a:endParaRPr>
                    </a:p>
                  </a:txBody>
                  <a:tcPr marL="24828" marR="24828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050" dirty="0">
                        <a:effectLst/>
                        <a:latin typeface="Calibri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Entregar a los empleados beneficios </a:t>
                      </a:r>
                      <a:r>
                        <a:rPr lang="es-EC" sz="1100" dirty="0" smtClean="0">
                          <a:effectLst/>
                        </a:rPr>
                        <a:t>laborales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Porcentaje de empleados que reciben beneficios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85%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100%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Establecer políticas para el pago de beneficios sociales (horas extras).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sep-17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dic-17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</a:tr>
              <a:tr h="6427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Elaborar un plan </a:t>
                      </a:r>
                      <a:r>
                        <a:rPr lang="es-EC" sz="1100" dirty="0" smtClean="0">
                          <a:effectLst/>
                        </a:rPr>
                        <a:t>estratégico</a:t>
                      </a:r>
                      <a:r>
                        <a:rPr lang="es-EC" sz="1100" baseline="0" dirty="0" smtClean="0">
                          <a:effectLst/>
                        </a:rPr>
                        <a:t> de la dirección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Elaborar la planificación operativa de la </a:t>
                      </a:r>
                      <a:r>
                        <a:rPr lang="es-EC" sz="1100" dirty="0" smtClean="0">
                          <a:effectLst/>
                        </a:rPr>
                        <a:t>Dirección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Participación del equipo de la dirección de RRHH en la </a:t>
                      </a:r>
                      <a:r>
                        <a:rPr lang="es-EC" sz="1100" dirty="0" smtClean="0">
                          <a:effectLst/>
                        </a:rPr>
                        <a:t>construcción </a:t>
                      </a:r>
                      <a:r>
                        <a:rPr lang="es-EC" sz="1100" dirty="0">
                          <a:effectLst/>
                        </a:rPr>
                        <a:t>del plan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85%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Organización de talleres para la </a:t>
                      </a:r>
                      <a:r>
                        <a:rPr lang="es-EC" sz="1100" dirty="0" smtClean="0">
                          <a:effectLst/>
                        </a:rPr>
                        <a:t>construcción </a:t>
                      </a:r>
                      <a:r>
                        <a:rPr lang="es-EC" sz="1100" dirty="0">
                          <a:effectLst/>
                        </a:rPr>
                        <a:t>del plan de la Dirección de RRHH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mar-15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oct-15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</a:tr>
              <a:tr h="6427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Difundir el contenido del plan estratégico a todos los empleados.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Nivel de conocimiento del plan estratégico en los empleados.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85%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100%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Plan de difusión del plan </a:t>
                      </a:r>
                      <a:r>
                        <a:rPr lang="es-EC" sz="1100" dirty="0" smtClean="0">
                          <a:effectLst/>
                        </a:rPr>
                        <a:t>estratégico organizacional</a:t>
                      </a:r>
                      <a:r>
                        <a:rPr lang="es-EC" sz="1100" dirty="0">
                          <a:effectLst/>
                        </a:rPr>
                        <a:t>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nov-15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ene-16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8" marR="2482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90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0" y="-4032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" name="AutoShape 6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152401" y="-2508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1" name="AutoShape 8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304801" y="-984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030" name="AutoShape 6" descr="data:image/jpeg;base64,/9j/4AAQSkZJRgABAQAAAQABAAD/2wCEAAkGBwgHBgkIBwgKCgkLDRYPDQwMDRsUFRAWIB0iIiAdHx8kKDQsJCYxJx8fLT0tMTU3Ojo6Iys/RD84QzQ5OjcBCgoKDQwNGg8PGjclHyU3Nzc3Nzc3Nzc3Nzc3Nzc3Nzc3Nzc3Nzc3Nzc3Nzc3Nzc3Nzc3Nzc3Nzc3Nzc3Nzc3N//AABEIAFoAeAMBIgACEQEDEQH/xAAbAAACAgMBAAAAAAAAAAAAAAAFBgIEAAMHAf/EADoQAAIBAgQEAgkDAgUFAAAAAAECAwQRAAUSIQYTMUEiURQyYXGBkaGxwQcVIzTRM0JikvBDU3Jzgv/EABkBAAMBAQEAAAAAAAAAAAAAAAECAwAEBf/EACERAAICAgIDAQEBAAAAAAAAAAABAhEDIRIxMkFRImET/9oADAMBAAIRAxEAPwBhyfhuupCJaLMGjbtqQMPqMHqluJFpNJqqZ2OzaorX8ulsbsvdw4kbT02XsMW6muiXwu0YYdVL2w1Ixz+r/faRqv8AnUCqXTONIOoWt36beWA6ZjntEzNFWMxMJh/k8VlPYX6dBjoOYzQSRlTSEvZhqDdD2OAs0NG4IOXyk6yb8y22nYdfPfCvXsNWIGacQZrAiT1CwlKaIQovKVlC9BcMDc3tud9sBqfiFJp6L9wyTLKumpVZeTyuW04It43HUjqDbtjpNbkVBV0pjeijLER3WWRipYetcKQbXsbA9sUcv4LymkaKRkaSVEUEkkAsOrWJPy7WwvOK9h4SbFzLYcgkgpTmGRzrKsshm5cxAkQklOp2K7DyNsPWWcP5VLldKzUviaJWLa2DXt78TFDSIoC08e3S63wXp7CCMKAAFAAAxOWTloeOPjtk6Gq4Y4Vi8UqvWlC1m8bL5LcDbC1xBxJVZhFUcvNcuSneVVaFU0lgbeI3Fzbv7sUuKnyr02QVFUqz7aldmFtha3bC0P2RpJOdJ4CjaORKL67bXuel+uLKyTraJz0srgtHmFE/iZbLVC91F+h7EdD8Ou2B70eYyNppoUqm2/p5o5OouPVbbYYC5pUUi5pNFDDK9GjDSZJLSEWFxcbdb9vLBCnyyiXLcrr1geNpppeawqGVwqsAAp87HrbB0Ap1dDnjBicsq1TuViY28OrqP9O/uvjXS8OZjO95qeaMdwykN8j78P0FTFTU1Ki+lvE8Gm6SnWQtwLkA39Y/AkYJJWFYxNTU1dqYlTqcAgWUb3AuLAj5HtjJoFCVTZCKcgCMA2vqbrj3HRmmZHZhFKTHL/3BYjWx6W6bn/dj3GTizOLQfp6lVHrD54D5/W8urjCst3ANz2GCKNb3YC5iafMKqnngljmh0ka42DKbHpcYTN4lsXkWVqdZs0pZrXIG5xA1KaSyxyPbyFj9ceiuhXSx1AO/KG3Qi4/Bx4syPO8a3uhs22w6H8jEKX0pb+FeuzCSmy+asipxKsR3XmhT8ztjXRVlXV5SK940pjrKmNjq27HUDbG30NK3KqqknGqOcWIU6diPPtixTU6Jk3o/jCnYbi/9u2BoOyNPE88bmSVgwItptglD4YowPLzwLy52LThuwFvZ1wQpZObTxuBp6i1/IkYykn0ZplHNl5ngKKw9owj53SQI3ipoz5+Dzww8QZ1LSZjJTx0hl0opDWPUj6/jFDOOJhmshfMMtWlhOkIsKbkgb3+Z326jbFttUiVK7Ym1GRXr1elBMImUSq1hYXHbHQ8vo4TRRRqiKkZJVQo2ucLJzXL54XFK7awPFqt0v98F8mzqF6ONaUekMXdAsYLElRqOwBPS5+GFk5VQVGN2i3UVXo7rHzNAJO+i+Aed59XUUlCtHUKyzFuYWiG9ivs9pwYMNRXGOSmmVVfxABtmv0wDz3LpzPRJLKGkQta/Q3I79vVxG5XsvUWtdjPHVyumou12679cZhYk4gpoISxjmIVtOwHX54zASn6A+PsH5zxhmVOJIlrdauWiOpQRbdT8e+GXgWpWqyCLlJGqxzOlk6DZT+flbEYKeeabWmVSMt72WmGCckeaejlIaKWDuLusf5xaeRSjSQkYNO2zzMjyqeJmOkLW3328ziMFSBxZVUjRyK7RK6MX8LDSL2W398GaCOqMAEsqA23vMG+xOLBAVgXqYrjpsxI+mEQzWxd4Rmll4baSabmyhmJYbbgnb6Wxtzp2PBcvJDG0C6GPfYYOqIY1ISQBT1CRCx+uPdSadJuV7CwA+VsH3Zhc4Lq+fFLTMAJYFAceXs++DHD0hkyWkZr3Kt1/8jidLDS0Uss1LQwxSSeuy28e5O9gPM49opE9GVIokiRCQqJ0AvgOuWjbrYqcSJLJndQVV3URxjlqGPUezbANYaiKJPT6OOPSxZUAtfYdj/zphlz/ADDJaPM2Fcl6l0Qm6hgQL26/HFyhznKswo+UIUkhjYjcXCsd7798VW0Laizl+cstLXR1NLFyi62awsD7CMH+EKanzagnFUHQCoMo0Ak3Kr7fZilxlT061TywQyGjBGhxqIJ9pPT64McCUktJRFpQRzN1B8sCeoUbudoKV1BzKA0MVbOiOTeQxam63tu23v3xTcx1aUHMqZS8CjVI6AmQ77nfBGvZl0kX/wA3TC/RMTTxN3tjnlKVUWjBdk6jJaNogklQ5DEsf4j169m9uMxumkvZbm9vLGY3+k0bhF9jkJXY7sfeSTjFA6suo+ZwJnzqOLVy4mcqbG7AYlluaSVpkJhEaqAQQSb/ABxSxKaDINh1+AFsehtt1Hywp53UcQvWiPKVkMJQHUiL619xc4NZflGbNQwtVBzKy3fmP37+z4YLVKwJ26L7zQxbu6L7ziMtbHEoYxzsDuNELG/lbbGzI61KDO0yisi5b1EJlhLrYswJuBfrtv8AA4cFCFdjt78BIz0cozrjiky2Z4PQap5R2YBR97/TBLhPMjmuTrWcrk63fwhtVrNbrbEf1PyiSsqqOookSoVVkE0SWMnQWIF7kbHp+caOGyMt4ZB5YjKO/hfwgEnv5YMkqX0VNt0Jv6lErxOhQ2Poib//AE+C36X2kOYiR1TQiSEm1rb36/DAfjFXrGizCUNzNXKJPYbkDyNjff24AQ1M9OssUUzJHKNMgU+sL3sfZcDHTj3EhkVSGDi7PlzPMzHHMXp6f/BKrpVm8/7HFzhzOJnmSmqJAwckAnqDbbphQ0pcM2sKDYnBCmQU1THqmeNNQ8ZI29vTDyinGmLGTT0PlfSrVx6ZGFwCBq1AC/s6YBPkGYoiCjmpGCqBbWR9sM1LmVFUIjRVcZD30/yDxYttGjb+E38xjz02judMSTQ51TkGohQJexdZ2sB8WOMwy5vFGlFIUVdXQWxmDYKSHeXIctSIxNFHApILMtlJt/q641Z/NRNRlKeaNpgQSqtc2wMhzTL85iWnz9UirUjOmUMVWQD3EfLCjlka02fGNXjYSmWMctiy2A1AgnciwHXD18FsZY+Ksr4dpUGYpM8ksh5aohIbYbX6DFub9Q39AFTS0KxxsdhM1ja9r/8APLCJxxTS8/LJCrchFlYm3h1DTYX+OMpuG3qI0eapZQwBsnl8cGMbSoVzSexrHF1W05SqqYAqsW0U8anSPNlI369jjF4hy3MhKKiIw8si06FVJ9oVr/S2AeX5Unp3oxUq5ZubKP8AOgFwR7yR9cEv22ky/M6W8IkpJxoIk8WmTsfiPtgcWHlGv6b4uJeGPTTT1dVWSBTqEkrlUBPmBYX+OC2atQVdHbLWQ0zoADHcb7/XpgJXZlkprv2+rotbowV9CEEAi9wQOm+LmWQ0MNA0eXU7wQ6y1nvdmsLnoPtjSSQFJsUKqIiuOWs5Z2Qypq32AJ/GF2W8HMjsjLqIKja49+DHGtTPQZzDU0zFWNPo27qSbjCm9VLK7OwF2N7dsdWHUSGV8pF2Rg8RI/xLXBI3Pv8APB/gjIE4krORVuFpYY7yANYm/qgfX5YUhK7baRh54RyZKrK+dTZlLT1TyHWA3hY9tjte1u2Gm3x0JGr2Mmafpfl9RTwwwVNRCkOrStww3Nz1GAs/6dZpRnVlubsukABSGT6g/jBdZeLMsP8AE0dYg6AEqfyPoMGKfiCshg5me0goz2jkIMj+0BT9wMcrtdnQmn0IVPQ8TUtalPmnOlpiy3cAOvUb3G4+OPMMM/FD5lmcdLSwiOAk62tckAfTGYnLbHSoE1qc5RmVSNUTSsCt7WQd/n9MaqKJkz2nkij5MCu1rG4cGMj4bnBGpUHJ6IECxTp8MaMt6wjsJFsPLfFnGlZPm7r0HssrCY3p5tEkMt9UMq6kf3g7Yvrl2XSoFg10bjopYvH/AHH1wBT/AKXx+xwRy9mamBZiTqI3OJRbirQ8km6NlFlNXSVtRU1aWU+CF1bUrL1JBHw+WLOY0grqKSENaQi6HpZh0OCGRO3pqR6job1lvsfeMaMxVVrZ1VQFBNgBsMVi7RKWmUMnqFrqNZ2RRL6kvhAIYbEHFmpsiWUW88SoY0jpyERVu1zpFt8RrfVHvGNkX5NB/o5rx7b9wpg994fycLBiCqp1XJGGn9Qf6+k/9R++FhtibeX4xfF4oSfkRjU6um2Ol/pRIXhr4CPCuhwfadQP2GOcKTZBc2vjpH6T/wBFmB7603/3YZ9CDjmNLNNTSLTsFkK+EnoD2wrVHDeZ1lQJa+USG3qJe31w7DGN0xFwT7HU2uhQ/bFoYjy4LOPIWxmGOqAKG+PcB40wrI0f/9k="/>
          <p:cNvSpPr>
            <a:spLocks noChangeAspect="1" noChangeArrowheads="1"/>
          </p:cNvSpPr>
          <p:nvPr/>
        </p:nvSpPr>
        <p:spPr bwMode="auto">
          <a:xfrm>
            <a:off x="0" y="-411163"/>
            <a:ext cx="11430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34397"/>
              </p:ext>
            </p:extLst>
          </p:nvPr>
        </p:nvGraphicFramePr>
        <p:xfrm>
          <a:off x="597148" y="990046"/>
          <a:ext cx="8048365" cy="387911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561282"/>
                <a:gridCol w="1561282"/>
                <a:gridCol w="1576841"/>
                <a:gridCol w="1620768"/>
                <a:gridCol w="1728192"/>
              </a:tblGrid>
              <a:tr h="1091439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PERSPECTIVA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OBJETIVOS</a:t>
                      </a:r>
                      <a:r>
                        <a:rPr lang="es-EC" baseline="0" dirty="0" smtClean="0"/>
                        <a:t> POR PERSPECTIVA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KPI’S POR PERSPECTIVA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PROYECTOS  POR</a:t>
                      </a:r>
                      <a:r>
                        <a:rPr lang="es-EC" baseline="0" dirty="0" smtClean="0"/>
                        <a:t> PERSPECTIVA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 smtClean="0"/>
                        <a:t>VALOR DE LA INVERSIÓN</a:t>
                      </a:r>
                    </a:p>
                    <a:p>
                      <a:pPr algn="ctr"/>
                      <a:endParaRPr lang="es-EC" dirty="0"/>
                    </a:p>
                  </a:txBody>
                  <a:tcPr anchor="ctr"/>
                </a:tc>
              </a:tr>
              <a:tr h="466520">
                <a:tc>
                  <a:txBody>
                    <a:bodyPr/>
                    <a:lstStyle/>
                    <a:p>
                      <a:r>
                        <a:rPr lang="es-EC" dirty="0" smtClean="0"/>
                        <a:t>FINANCIERA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9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9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10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 smtClean="0"/>
                        <a:t>$ 16.120,00</a:t>
                      </a:r>
                      <a:endParaRPr lang="es-EC" dirty="0"/>
                    </a:p>
                  </a:txBody>
                  <a:tcPr anchor="ctr"/>
                </a:tc>
              </a:tr>
              <a:tr h="466520">
                <a:tc>
                  <a:txBody>
                    <a:bodyPr/>
                    <a:lstStyle/>
                    <a:p>
                      <a:r>
                        <a:rPr lang="es-EC" dirty="0" smtClean="0"/>
                        <a:t>CLIENTE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9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10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10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 smtClean="0"/>
                        <a:t>$ 19.390,00</a:t>
                      </a:r>
                      <a:endParaRPr lang="es-EC" dirty="0"/>
                    </a:p>
                  </a:txBody>
                  <a:tcPr anchor="ctr"/>
                </a:tc>
              </a:tr>
              <a:tr h="587698">
                <a:tc>
                  <a:txBody>
                    <a:bodyPr/>
                    <a:lstStyle/>
                    <a:p>
                      <a:r>
                        <a:rPr lang="es-EC" dirty="0" smtClean="0"/>
                        <a:t>PROCESO</a:t>
                      </a:r>
                      <a:r>
                        <a:rPr lang="es-EC" baseline="0" dirty="0" smtClean="0"/>
                        <a:t> INTERNO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5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5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7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 smtClean="0"/>
                        <a:t>$ 16.400,00</a:t>
                      </a:r>
                      <a:endParaRPr lang="es-EC" dirty="0"/>
                    </a:p>
                  </a:txBody>
                  <a:tcPr anchor="ctr"/>
                </a:tc>
              </a:tr>
              <a:tr h="587698">
                <a:tc>
                  <a:txBody>
                    <a:bodyPr/>
                    <a:lstStyle/>
                    <a:p>
                      <a:r>
                        <a:rPr lang="es-EC" dirty="0" smtClean="0"/>
                        <a:t>APREND.   Y CRECIMIENTO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8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8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8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 smtClean="0"/>
                        <a:t>$ 6.390,00</a:t>
                      </a:r>
                      <a:endParaRPr lang="es-EC" dirty="0"/>
                    </a:p>
                  </a:txBody>
                  <a:tcPr anchor="ctr"/>
                </a:tc>
              </a:tr>
              <a:tr h="477194">
                <a:tc>
                  <a:txBody>
                    <a:bodyPr/>
                    <a:lstStyle/>
                    <a:p>
                      <a:r>
                        <a:rPr lang="es-EC" b="1" dirty="0" smtClean="0"/>
                        <a:t>TOTAL:</a:t>
                      </a:r>
                      <a:endParaRPr lang="es-EC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/>
                        <a:t>31</a:t>
                      </a:r>
                      <a:endParaRPr lang="es-EC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/>
                        <a:t>32</a:t>
                      </a:r>
                      <a:endParaRPr lang="es-EC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/>
                        <a:t>35</a:t>
                      </a:r>
                      <a:endParaRPr lang="es-EC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C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$ 58.300,00</a:t>
                      </a:r>
                      <a:endParaRPr lang="es-EC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13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IV: Cuadro de Mando Integral</a:t>
            </a:r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15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95536" y="173037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RESUMEN BSC OPERATIVO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315345" y="5867980"/>
            <a:ext cx="4577135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PRESUPUESTO TOTAL:                  </a:t>
            </a:r>
            <a:r>
              <a:rPr lang="es-EC" b="1" dirty="0" smtClean="0">
                <a:solidFill>
                  <a:schemeClr val="bg1"/>
                </a:solidFill>
              </a:rPr>
              <a:t>$ 94.040,00</a:t>
            </a:r>
            <a:endParaRPr lang="es-ES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64643"/>
              </p:ext>
            </p:extLst>
          </p:nvPr>
        </p:nvGraphicFramePr>
        <p:xfrm>
          <a:off x="4315345" y="5085184"/>
          <a:ext cx="4540622" cy="741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15088"/>
                <a:gridCol w="1562767"/>
                <a:gridCol w="156276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 smtClean="0"/>
                        <a:t>2015</a:t>
                      </a:r>
                      <a:endParaRPr lang="es-EC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 smtClean="0"/>
                        <a:t>2016</a:t>
                      </a:r>
                      <a:endParaRPr lang="es-EC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 smtClean="0"/>
                        <a:t>2017</a:t>
                      </a:r>
                      <a:endParaRPr lang="es-EC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/>
                        <a:t> $   </a:t>
                      </a:r>
                      <a:r>
                        <a:rPr lang="es-EC" sz="1800" u="none" strike="noStrike" dirty="0" smtClean="0"/>
                        <a:t>32.900,00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/>
                        <a:t> $   </a:t>
                      </a:r>
                      <a:r>
                        <a:rPr lang="es-EC" sz="1800" u="none" strike="noStrike" dirty="0" smtClean="0"/>
                        <a:t>16.800,00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/>
                        <a:t> $   </a:t>
                      </a:r>
                      <a:r>
                        <a:rPr lang="es-EC" sz="1800" u="none" strike="noStrike" dirty="0" smtClean="0"/>
                        <a:t>8.600,00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13" name="12 Conector recto de flecha"/>
          <p:cNvCxnSpPr/>
          <p:nvPr/>
        </p:nvCxnSpPr>
        <p:spPr>
          <a:xfrm>
            <a:off x="7524328" y="4875572"/>
            <a:ext cx="0" cy="178595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5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AutoShape 6" descr="data:image/jpeg;base64,/9j/4AAQSkZJRgABAQAAAQABAAD/2wCEAAkGBwgHBgkIBwgKCgkLDRYPDQwMDRsUFRAWIB0iIiAdHx8kKDQsJCYxJx8fLT0tMTU3Ojo6Iys/RD84QzQ5OjcBCgoKDQwNGg8PGjclHyU3Nzc3Nzc3Nzc3Nzc3Nzc3Nzc3Nzc3Nzc3Nzc3Nzc3Nzc3Nzc3Nzc3Nzc3Nzc3Nzc3N//AABEIAF4AXgMBIgACEQEDEQH/xAAbAAACAwEBAQAAAAAAAAAAAAAFBgABBAMCB//EADwQAAEDAgIECwYFBAMAAAAAAAECBBEAAxIhBQYWMRMiMjNBUVJxk8HhI0JhcnOxFCWhotFEgpHwNUWB/8QAGgEAAgMBAQAAAAAAAAAAAAAAAAIBAwUEBv/EAC0RAAIBAwEHAgUFAAAAAAAAAAABAgMEERITFBUhMVFSBaEiMkGR8SQzcYHR/9oADAMBAAIRAxEAPwBmqU07MtY51xvj3avZlrn7Vxl8tea4Zcdl9yjZyFWpTVsy1kDhXGfy1WzLWJ4Vxvj3ajhlx2X3DZyFapTVsy1z9q4y+Wpsw1mOFcfto4ZcdvcNnIValNOzLWOdcb492psy1z9q4y+Wjhlx29w2chWqU1bMNZjhXH7arZlrE8K43x7tTwy47e4bOQrVKaTqy1z9s4y+Wr2Zazzrj9tRwy47e4bOQbkYeWeV51CRx+Od1XxsO8crq+NWcXHzG7qr0xcVIxJ453HyqpGHlnledeoViTmNx6O6q42HeOV1fGgkokcfjnd5VcjEnjncfKoQrj5j/FXxsQzG49HdQB5kYeWeV51RIhfHO7yriXthN4NzfQLuOIg798TumM43xS9rZrew0Ou4xcIdXLy8IIsWZBBiRMjODSuSXUWUlFZYyW3Ni8Sqy4RcSmQooUCAct9LGl9btXgrg7mmbK7KJUsWSbknEAOSDMZ5dcUDXrlfvOUnR+rzpMJVbXeuq4NJB+EZgRlnkKHsGbVS715beyq7wkYygExA6a4Li/jS6cyiVVyXwDDo3X7RCrqm9lekHDcqCUXvw6lYRHT7xzEbj0TTnYvW79u3dtXCULTKTEfoRXz0AAQMhTvoEqOimpEcgjd8aWyvXXm4Ywh6Tk+UjbCcPN+91DrqyBx/Z9HUKqRh5R5XnQ78a5JN4WwpqSAI5cEwD1ZyDGUAjOtJvBbkIqwJhSkAAJJJMZbq5N77dzaxtzbuoxxiQUkTNKuseubNm7To8MnzlWIBSraElChkd8zExOW6aCHWrSTu9LbQV1pbXbUi64u34XB3GIBkZ/5+FU1LinBZyip1op4HzSF24LirNlSbACQpVwpT0zAE5e6qe6OmQHf63tNHtjcVZQ8v2yUqttLiCYnfE5d2e+kKxoJq8Ny87vOr5Wopi7fKoAPQd/612vMGmjW5Szbi2FcrDJnvJrhl6lBvEOom0m/pgI3da9LuG3BtNW0e0GI3HN6MKsRM4SB057+rqrkHLt1pK3efptpcqQcabU4RAAyn4AVtPxrD/wBojuV9qza15OutL6CfF9Xk2XObV8prLo3k3vqH7CtV3ml/Kay6N5N/6nkK418rGNlOWrsK0U3lExjE5dqk2nDVgzoy2CoiFLH61o+k/vv+P8Hp9QNr+7f2bLWywf3Wa1qUSu0BJ4wAme/oik9egVuUJTpDS2kHKQnCUG8QkjuM0y6/LH4xskCMKZjvWf4rHU31zVhVcYy5fgSpFSlzBzK0iw84G0IQm0QB8JFbr59ivurE3P5kfjbP3rY55lX+9NZ08uSyQZWKobH6qs5iuGllFNmTizB6fStGjQFN1hQBi6rfXHS6EcEeKOT51ZF4qEo2oXJAGI9O/wBKyg/maP7q3gCZAEnpoen/AJO3/fSReWwZuvc0vurLozdf+p5VpccyrurNoz+o+pUL5GBtpt1UJOjyBGVxXlSlTTqlBZ3QU4oun7Jrt9Lf6j+mPT6i1r2vFpSJnChAz+Ynzrx00x6yarW9MAuLbhdh3iEK3oVB3EeY/Wqs6rKzN90BHQhHmf4q+7sa06mYrOQcJOQlNj+Yj42z962OuZPeKPXdSeC0ghwxeKCFW8K7d4TB60kfb/TsGqdi5bhw5uKzj2Yw9P8A7VUvTq7mkkQoSE/RXML+oa46X5tXyj701MdTbrThbX44Ls4ypClI48dR6MuuvWltSg6bFLZ8u24iQVpGBUEGCN+e6alen19o3jkRoljoBU7hQxB/MrXxxfanBvqw4UhPD37aOiEgq/iuLjUnA7tuWj1UokXLd0SkgjeI3EUlOwr4bcSdEsARzzKqy6L/AKj6lOSdU7SxgcuVqBGYQnD+tYmmplxpevi29xt13MSDcTK0/A9fflQvT66pvlzDRIEUzaokcE4EkQoHLurrZ1ZbIBN27cuEdHJFFGjKyz4ra2i2CM4Bz/WuuysKtKqqksDwg08sV9onvYb+H61NonvYb+H60JqVmb7cebK9UgttE97Dfw/WptE97Dfw/WhNSjfbjzZOqQW2ie9hv4frU2ie9hv4frQmpRvtx5sNUgttE97Dfw/WptE97Dfw/WhNSjfbjzYapBbaJ72G/h+tTaJ72G/h+tCalG+3Hmw1SC20T3sN/D9avaJ72G/h+tCKlG+3Hmw1SP/Z"/>
          <p:cNvSpPr>
            <a:spLocks noChangeAspect="1" noChangeArrowheads="1"/>
          </p:cNvSpPr>
          <p:nvPr/>
        </p:nvSpPr>
        <p:spPr bwMode="auto">
          <a:xfrm>
            <a:off x="63500" y="-136525"/>
            <a:ext cx="895350" cy="895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51208" name="AutoShape 8" descr="data:image/jpeg;base64,/9j/4AAQSkZJRgABAQAAAQABAAD/2wCEAAkGBwgHBgkIBwgKCgkLDRYPDQwMDRsUFRAWIB0iIiAdHx8kKDQsJCYxJx8fLT0tMTU3Ojo6Iys/RD84QzQ5OjcBCgoKDQwNGg8PGjclHyU3Nzc3Nzc3Nzc3Nzc3Nzc3Nzc3Nzc3Nzc3Nzc3Nzc3Nzc3Nzc3Nzc3Nzc3Nzc3Nzc3N//AABEIAF4AXgMBIgACEQEDEQH/xAAbAAACAwEBAQAAAAAAAAAAAAAFBgABBAMCB//EADwQAAEDAgIECwYFBAMAAAAAAAECBBEAAxIhBQYWMRMiMjNBUVJxk8HhI0JhcnOxFCWhotFEgpHwNUWB/8QAGgEAAgMBAQAAAAAAAAAAAAAAAAIBAwUEBv/EAC0RAAIBAwEHAgUFAAAAAAAAAAABAgMEERITFBUhMVFSBaEiMkGR8SQzcYHR/9oADAMBAAIRAxEAPwBmqU07MtY51xvj3avZlrn7Vxl8tea4Zcdl9yjZyFWpTVsy1kDhXGfy1WzLWJ4Vxvj3ajhlx2X3DZyFapTVsy1z9q4y+Wpsw1mOFcfto4ZcdvcNnIValNOzLWOdcb492psy1z9q4y+Wjhlx29w2chWqU1bMNZjhXH7arZlrE8K43x7tTwy47e4bOQrVKaTqy1z9s4y+Wr2Zazzrj9tRwy47e4bOQbkYeWeV51CRx+Od1XxsO8crq+NWcXHzG7qr0xcVIxJ453HyqpGHlnledeoViTmNx6O6q42HeOV1fGgkokcfjnd5VcjEnjncfKoQrj5j/FXxsQzG49HdQB5kYeWeV51RIhfHO7yriXthN4NzfQLuOIg798TumM43xS9rZrew0Ou4xcIdXLy8IIsWZBBiRMjODSuSXUWUlFZYyW3Ni8Sqy4RcSmQooUCAct9LGl9btXgrg7mmbK7KJUsWSbknEAOSDMZ5dcUDXrlfvOUnR+rzpMJVbXeuq4NJB+EZgRlnkKHsGbVS715beyq7wkYygExA6a4Li/jS6cyiVVyXwDDo3X7RCrqm9lekHDcqCUXvw6lYRHT7xzEbj0TTnYvW79u3dtXCULTKTEfoRXz0AAQMhTvoEqOimpEcgjd8aWyvXXm4Ywh6Tk+UjbCcPN+91DrqyBx/Z9HUKqRh5R5XnQ78a5JN4WwpqSAI5cEwD1ZyDGUAjOtJvBbkIqwJhSkAAJJJMZbq5N77dzaxtzbuoxxiQUkTNKuseubNm7To8MnzlWIBSraElChkd8zExOW6aCHWrSTu9LbQV1pbXbUi64u34XB3GIBkZ/5+FU1LinBZyip1op4HzSF24LirNlSbACQpVwpT0zAE5e6qe6OmQHf63tNHtjcVZQ8v2yUqttLiCYnfE5d2e+kKxoJq8Ny87vOr5Wopi7fKoAPQd/612vMGmjW5Szbi2FcrDJnvJrhl6lBvEOom0m/pgI3da9LuG3BtNW0e0GI3HN6MKsRM4SB057+rqrkHLt1pK3efptpcqQcabU4RAAyn4AVtPxrD/wBojuV9qza15OutL6CfF9Xk2XObV8prLo3k3vqH7CtV3ml/Kay6N5N/6nkK418rGNlOWrsK0U3lExjE5dqk2nDVgzoy2CoiFLH61o+k/vv+P8Hp9QNr+7f2bLWywf3Wa1qUSu0BJ4wAme/oik9egVuUJTpDS2kHKQnCUG8QkjuM0y6/LH4xskCMKZjvWf4rHU31zVhVcYy5fgSpFSlzBzK0iw84G0IQm0QB8JFbr59ivurE3P5kfjbP3rY55lX+9NZ08uSyQZWKobH6qs5iuGllFNmTizB6fStGjQFN1hQBi6rfXHS6EcEeKOT51ZF4qEo2oXJAGI9O/wBKyg/maP7q3gCZAEnpoen/AJO3/fSReWwZuvc0vurLozdf+p5VpccyrurNoz+o+pUL5GBtpt1UJOjyBGVxXlSlTTqlBZ3QU4oun7Jrt9Lf6j+mPT6i1r2vFpSJnChAz+Ynzrx00x6yarW9MAuLbhdh3iEK3oVB3EeY/Wqs6rKzN90BHQhHmf4q+7sa06mYrOQcJOQlNj+Yj42z962OuZPeKPXdSeC0ghwxeKCFW8K7d4TB60kfb/TsGqdi5bhw5uKzj2Yw9P8A7VUvTq7mkkQoSE/RXML+oa46X5tXyj701MdTbrThbX44Ls4ypClI48dR6MuuvWltSg6bFLZ8u24iQVpGBUEGCN+e6alen19o3jkRoljoBU7hQxB/MrXxxfanBvqw4UhPD37aOiEgq/iuLjUnA7tuWj1UokXLd0SkgjeI3EUlOwr4bcSdEsARzzKqy6L/AKj6lOSdU7SxgcuVqBGYQnD+tYmmplxpevi29xt13MSDcTK0/A9fflQvT66pvlzDRIEUzaokcE4EkQoHLurrZ1ZbIBN27cuEdHJFFGjKyz4ra2i2CM4Bz/WuuysKtKqqksDwg08sV9onvYb+H61NonvYb+H60JqVmb7cebK9UgttE97Dfw/WptE97Dfw/WhNSjfbjzZOqQW2ie9hv4frU2ie9hv4frQmpRvtx5sNUgttE97Dfw/WptE97Dfw/WhNSjfbjzYapBbaJ72G/h+tTaJ72G/h+tCalG+3Hmw1SC20T3sN/D9avaJ72G/h+tCKlG+3Hmw1SP/Z"/>
          <p:cNvSpPr>
            <a:spLocks noChangeAspect="1" noChangeArrowheads="1"/>
          </p:cNvSpPr>
          <p:nvPr/>
        </p:nvSpPr>
        <p:spPr bwMode="auto">
          <a:xfrm>
            <a:off x="63500" y="-136525"/>
            <a:ext cx="895350" cy="895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51212" name="AutoShape 12" descr="data:image/jpeg;base64,/9j/4AAQSkZJRgABAQAAAQABAAD/2wCEAAkGBwgHBgkIBwgKCgkLDRYPDQwMDRsUFRAWIB0iIiAdHx8kKDQsJCYxJx8fLT0tMTU3Ojo6Iys/RD84QzQ5OjcBCgoKDQwNGg8PGjclHyU3Nzc3Nzc3Nzc3Nzc3Nzc3Nzc3Nzc3Nzc3Nzc3Nzc3Nzc3Nzc3Nzc3Nzc3Nzc3Nzc3N//AABEIAFoAewMBIgACEQEDEQH/xAAcAAACAwEAAwAAAAAAAAAAAAAFBgMEBwIAAQj/xAA8EAACAQIEAwUGBAQFBQAAAAABAgMEEQAFEiEGMUETIlFhcRQygZGhsQdCweEVM2LRIySCkvAlUlOio//EABkBAAMBAQEAAAAAAAAAAAAAAAIDBAEFAP/EACURAAICAwACAAYDAAAAAAAAAAABAhEDEiEEMRMiQXGBsTJRYf/aAAwDAQACEQMRAD8A0kCSSsWRf8Rb3AHTFj+LwU6H2mRkivYOOmIm7RVZ1ZrAbhl5emA9cwlpJjHEZSsv8o733G2EJjmHmzSgt/hZnFdhsrOGvgdUM6xnUTJ39wQMUUyzMyqqJaOl1cgY2Yj6gYs9q0cJMrCTQNymxcgb7dMG6qwEFqTKKeSk/wCpAzCQXaB2JQeRHXCtxb+GHDmc08j5fGMtr/ejkiJ0av6kva3pbACp/FXNGVJ6XIY1idiqdtI5Y2Nr2FrYoVH4q54sk7DJ6ECJC17yb2F/HCHnnrUV0P4En1+hCakkiqZqdwRNTyNGbjqCQb/LFyghkjjJI5k3tyxbzuT23OGzBabsZa2GOoeEX99x3reV8S0dFUTUVR2MkaEBijFL94LewHnvizLc8KYrG9clF+hbWYtSWUODa/XDlwhmaRLWQV5U5eULy9qLqp5fXw8sBuGcrgqITHWe0mqRQ4YtpVgeo02vv4+WAHFkcmXmajy9Ar1UCzNoFiX1v9bOT/pxG4T1+V9H7Rb6aLXfiVw2k3s0NQ0099IWJd7+H7YE5jnOT8VLT1dA/Z5tRSaonlTdgPfQ2O+17A8iPXGULk0MCVUU9PM0sLWIZLFt+m+LkEFVSZhleYR9oIXUrMr8+7bYnrzFvTApP3u219q/QTxpKqNkia+kvGFJ5no2JlaMX1RsDbo2+BWXZnDVQwyRBisi7MNgD1+uCZBsLjYc+Xzw4UWjIqgXQt0sBuMRlImJOojyxXAYqYtbWAvq/wCcscrAlhpVCP613x40bZChhYSDQpFibcsCZYVopp5mcqDp7ptvYc8HkjkCkSOjseoS3645amjYDWkRt/3JfDHAUpi1/GW5JdbHezbYHZu0eia0ippu5JOwFufphkcUER1GGAG19AhUMfPCVn3FZbifLcpy+OIKamJqlrdA4NvkDfDcfjz+omfkxX8RVrVm7K0bgSwuV2XSQQN9t974Awe2SvKqFZZQpMaSmxc9V5c7Yn4xqxR57WJLITDUuZo3U7G+x3Hn98DsjhqKyKtr6fWlPSU0pWY3/maTa1/DEqhc/R0JTrHx9D/EMvY0GXGsp5RWPTqrqIu9GdI5jblvifJa2KtyCqipaeoknDKrGRbEWtuDYDlf64YaXMaHOsgDV8SSBoAZASdStb3VPNdx0wxcJUdR/CgmU19A1EraRF7PrCMLXuQdz54syQlCFLpzseZTl32BchrIq+Kjjp2WOezxNcElfGw68hiCryrL804iNTmubxUlVTOYFheL3yPzW6CzD5YL5/kVJkclTxJU5n7ITp1JDEioX5DSDezH98Z5xBxHVPlYp6WqeESMWSJSNUu+7u3M3Nx6g8rbz6uqHOaTLGc1ctM8sMRWVDKQ8osQxFxYG/rgHWZvTUZhNSjSuAyiInZb8yR15D54Brm1fSPJR1MctPa7BGQqwPO5B8cA2mlkn7d3btL3DX3BwEcVS6UzzXCka/Qca5bHQw0jwyLIg/mXVVRfAgC3wGHXJZYs1pxLSSI1ua8mX1Bx871dX28qVCkhpLGYD/ydT8efxOGPhfiaty+dZopoaaEG2qUEl/XfDXG+km0om6rQzKCQqqrb8xjn/Kr3ZczoEcbMrSrcHFfhXNouIqVmiq41nQd6Jd9vEb7jBRuHad2LPHTsxNyTEu/0wOjGKaYSUyM+8kn+ywxWzmtTLaB5ndiLHkenXFqSohW5aZVHif74SfxEzKMUc8UTg2QJt4tb9LYpxR2kTZp6w4JM/Fs88NVXaBrmVYwEYjTu1yL+Qwq0lfUxVEtUnZySOhuZQT16G9xzxXWdlp5afb+ff6HHuMGOCNbWMh39MW2mQa6lykrUeNaPMctp6inklv8A4akOCfDf+2JMxnjg7ClhnipYo9QEULW5+Nzv+uKFZdCFQkFVLEjpinR06NOlxazC7Dnbywp44qV0PWSUo9dIvT18sMgYSO6obKHJ59cap+EuZezRfwyVt5k7VD01D3vvjHqlUesYRa9IO2tr7eeG3gPOPZ+JcrhCjs3qFWZ3F7qdgB4AE39ca3tFpgpayTQ0fjxmoWjy/LDJpEjGcgjnbuj7tjHErpjNA6vZ4AojYdNPI40z8eJEm4hooha0NH08Wdv7YyZrqzWHLwxEy5dHPiDPs0zOlpY8wqnlVEQ2ZiQWaPcnx62wmyaRsuDmbNooqc894j/8zgnwNwmuZSDNc4UrlED+7+apYflH9I6n4DrYU+WxmruhSpaaeqmEVNG0jnoP18MM2WZStEqzZlVRobX7GJrt8W6D0+eDXHuc0EcENJltFHRSDdVhjCKUPQgffCfl2W5lmlmijcxarFyQAPG1yBjykmrMnCSdDNleeQ5ZmEc9BPLTSobgCQlH9b8/ocfQWTVrZplVLXQyIEniDgHp4jGD0H4ayTV6RS51SpTldQcIdb294KPduNubdeWNoySXLMnymly6lNoaeMIuuS7HzO3M88amgNaPK3NoI45DGO00i9tt7fDGUcbZwZUVGspmlMunyAsP1w3cTZiaHIqh0A1ONCfHr98ZbxOszexySHU3Y2Bt5k/rh/itvG5P6kWWW2RJguSlq4sujzQxj2eWoKqxPvEE328OmLsk6yNDKAAoXYDDPneWSpwvluV1pjjqYqfVp22Oq/xPQnCZTa1/y0i2YN3b8ifXDsbuKf8AZk6l+DqSYMkjM3ecAfW+OqYgK8nReuPK6l7OIl72tsQNr9BivUtppVRSqq1rANu3wwXr2YkpJJHOXo9TJPY2JbnbpgvkrQRZvSQxPLJK86KXVbBSTz+H6YkNLR02XQpKrK2kE9CT44m4RmkOeU60MLmIyDtCwLAAb38iN8DL5IWe23k+cK3HT1tZxBWh5pJhTt2Qe4u1uZNvO+KXCmWtV0+fTtrIpaBmsEDKxvcKb+l9vA4bKiieqz+uoIYzJUSTOyIpsWB71/riplVBWuuecO0LyU1TIUlm7UlVhVfeBt1a6j9hiC7RdFti/mdM1RQ0kSFQ0ssEak7DeP8AfDZ/E2jp6eig0CmgTRF07oLb/wDrf44X8wiqkggjggEktLNFIVU3vZPLpt9cA5c0qVj06NMneuSdgCdrfMjC5JyVIsxyUesmNbDm3EXtFZq9mQHSvUhRdR8T98F8sq3kR5xEdKE2HRB6dBuMBMoAomhqGYa5nCIOoW+58je1vQ4uTrUZhmtQgabQibhn2YiwF/8AnTBNJ8EvvWOvBNVNVZtEVJ7NlJkUnbUF5i/kbfDGhNGWNyQPK2Mo4Pi7HOoqSaZWZKkKGW4Knw262B9RfGqnXfr8r4nnxiciV8AHFSUr0MMlaTp1kKBzNx+2ELMGhqa6liphM6rKAgIsLkjl5Ya+PMwaszExrSvDTRKArILqT1OF3hmqpW4uoIZlYUYlOpgLkkKbH/dbHYgvh4Ev8Oc4uWVhv8SaZnq8tlD3HfVj13t/bCtPS0KLaepjTyLC+HfitYM6iK00NRGkTsiTE9bd7YdL4nyXKKeipkiSNAbbki5bC8EnDGotDp4dpezOmrYaCIn2vtwPcjZSQfmMSZDFl1a0ua5jCWZZQkadBt7xHK2H/NMryhgXraOnVLWMmgKfphG4urqSiiWjyuIQRltTFO6SbYyXkU6Y+HitxbT/ACWqmePOsyp6KFjFA7gPJ1I5kD4D6jGhU2b0WTUMVJQpHFGg0iNDzsPvjE8urZ4K2KpDiSZb6bgDn1ODC1xWdWlqGqJSLWUWVAdyOe5wUmpptgRg4cRolHl82Z57ScRTyGCSEkJGq7OliO+f9XS/nj3mOczyU2ZVVR2KPGh0MyAdqgN7Kebbm2FrNOIqqpqIpY30KkWlTrGkITsoA5beIv8AIYgzfNajNMoihJp0lUMA8oYKy7XZbfm2vv4/DETavhdHi6U84qOy7auS8UgMcgMe2kuv0FjbClmkvblJpNAlmuX7MWXy+PO+DmdO0VNoUlhIipccj3CP3wDqQsnZgLZEXSAOoxidG1ZHSRKah43m7qIbEfmPS3xthxosq9no6jMKqpSLtagAE8iLkWPzGE6CBmmJjRtIa/jbDxn9TK9FSUsPcAdZVdG8NyD0v5HwxrfQZRVdCHC1C1VxRGYmC6HepYXuZe6VCgdbFyb9B640tKKfSLia/nEThG4eeTK9dXSvonmXQzBBqRbnZfDnc/DwxZNdWE9+prCep7Z9/rhbin7B1CfEfC9OuW+01E8zdgt3aNzrI+GxHrhMhp4Xr6JaZhSsrEKxXWx2/NuCb7jGlZq7NklWGYkGCQG55904yBCe1ka51Bl368zhkpsbCKpj3PlrTrHClUBAodmGkjUxa4N7m1rn79MF6KmYRqrNGXtayXt9sAqaaXVAO0exTcaj44OqxEmxI7vTBLPOhTww9gqv4Wrq2pNXX5gkKRG8S6CEUed974T894TirK0yTZ7TJqOoWgd/thkzirqROoFRL70n5z4jCrrYzTEsdm235c8A32wk3rRQk4OMYtR5rS1Uh3VOydGY+AuDglw9wPnFUHnqKJkAOkpKSnyHX1xVZj2F7m/j8cOnC0jyUrmR2YiQgFjfrjXlfo8oJnVJwRUMgjnliiKHkq3On44VOO+EcyyRRXlnqqQ2DyJyi6bjew5bjb0xpQdhA9mIsDbfHVNUTsWRppCh2KljYi2AVWF0yWqp1kpEEiiyKh3N/wAh/vgNQ0clXmdO0EQ0rIBIxPPffGp5HR0tRxHmsVRTQyxqDpR4wwG/QHHGY5fRUkp9lo6eHvn+XEq/YYCUmlYyKtkeWZbQ0/DU+dZlSjRCsjBlcglQbe7yvfYYT8uy6irsxphLOUgnkC9oTY2vubeO/hzvhz40ZouDo0jYopZAQpsLeGEuBVhzLIjEoQupLFRbUbHc4KTrgKV9NhocoyWn0vSmKQ22bXqJ+eOjBlhN1pomB/MDzwOyuCGSSMvFGxDOQWUH8q4vSwRLIwWJAPAKMEpcBcT/2Q=="/>
          <p:cNvSpPr>
            <a:spLocks noChangeAspect="1" noChangeArrowheads="1"/>
          </p:cNvSpPr>
          <p:nvPr/>
        </p:nvSpPr>
        <p:spPr bwMode="auto">
          <a:xfrm>
            <a:off x="63500" y="-136525"/>
            <a:ext cx="1171575" cy="857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51214" name="AutoShape 14" descr="data:image/jpeg;base64,/9j/4AAQSkZJRgABAQAAAQABAAD/2wCEAAkGBwgHBgkIBwgKCgkLDRYPDQwMDRsUFRAWIB0iIiAdHx8kKDQsJCYxJx8fLT0tMTU3Ojo6Iys/RD84QzQ5OjcBCgoKDQwNGg8PGjclHyU3Nzc3Nzc3Nzc3Nzc3Nzc3Nzc3Nzc3Nzc3Nzc3Nzc3Nzc3Nzc3Nzc3Nzc3Nzc3Nzc3N//AABEIAFoAewMBIgACEQEDEQH/xAAcAAACAwEAAwAAAAAAAAAAAAAFBgMEBwIAAQj/xAA8EAACAQIEAwUGBAQFBQAAAAABAgMEEQAFEiEGMUETIlFhcRQygZGhsQdCweEVM2LRIySCkvAlUlOio//EABkBAAMBAQEAAAAAAAAAAAAAAAIDBAEFAP/EACURAAICAwACAAYDAAAAAAAAAAABAhEDEiEEMRMiQXGBsTJRYf/aAAwDAQACEQMRAD8A0kCSSsWRf8Rb3AHTFj+LwU6H2mRkivYOOmIm7RVZ1ZrAbhl5emA9cwlpJjHEZSsv8o733G2EJjmHmzSgt/hZnFdhsrOGvgdUM6xnUTJ39wQMUUyzMyqqJaOl1cgY2Yj6gYs9q0cJMrCTQNymxcgb7dMG6qwEFqTKKeSk/wCpAzCQXaB2JQeRHXCtxb+GHDmc08j5fGMtr/ejkiJ0av6kva3pbACp/FXNGVJ6XIY1idiqdtI5Y2Nr2FrYoVH4q54sk7DJ6ECJC17yb2F/HCHnnrUV0P4En1+hCakkiqZqdwRNTyNGbjqCQb/LFyghkjjJI5k3tyxbzuT23OGzBabsZa2GOoeEX99x3reV8S0dFUTUVR2MkaEBijFL94LewHnvizLc8KYrG9clF+hbWYtSWUODa/XDlwhmaRLWQV5U5eULy9qLqp5fXw8sBuGcrgqITHWe0mqRQ4YtpVgeo02vv4+WAHFkcmXmajy9Ar1UCzNoFiX1v9bOT/pxG4T1+V9H7Rb6aLXfiVw2k3s0NQ0099IWJd7+H7YE5jnOT8VLT1dA/Z5tRSaonlTdgPfQ2O+17A8iPXGULk0MCVUU9PM0sLWIZLFt+m+LkEFVSZhleYR9oIXUrMr8+7bYnrzFvTApP3u219q/QTxpKqNkia+kvGFJ5no2JlaMX1RsDbo2+BWXZnDVQwyRBisi7MNgD1+uCZBsLjYc+Xzw4UWjIqgXQt0sBuMRlImJOojyxXAYqYtbWAvq/wCcscrAlhpVCP613x40bZChhYSDQpFibcsCZYVopp5mcqDp7ptvYc8HkjkCkSOjseoS3645amjYDWkRt/3JfDHAUpi1/GW5JdbHezbYHZu0eia0ippu5JOwFufphkcUER1GGAG19AhUMfPCVn3FZbifLcpy+OIKamJqlrdA4NvkDfDcfjz+omfkxX8RVrVm7K0bgSwuV2XSQQN9t974Awe2SvKqFZZQpMaSmxc9V5c7Yn4xqxR57WJLITDUuZo3U7G+x3Hn98DsjhqKyKtr6fWlPSU0pWY3/maTa1/DEqhc/R0JTrHx9D/EMvY0GXGsp5RWPTqrqIu9GdI5jblvifJa2KtyCqipaeoknDKrGRbEWtuDYDlf64YaXMaHOsgDV8SSBoAZASdStb3VPNdx0wxcJUdR/CgmU19A1EraRF7PrCMLXuQdz54syQlCFLpzseZTl32BchrIq+Kjjp2WOezxNcElfGw68hiCryrL804iNTmubxUlVTOYFheL3yPzW6CzD5YL5/kVJkclTxJU5n7ITp1JDEioX5DSDezH98Z5xBxHVPlYp6WqeESMWSJSNUu+7u3M3Nx6g8rbz6uqHOaTLGc1ctM8sMRWVDKQ8osQxFxYG/rgHWZvTUZhNSjSuAyiInZb8yR15D54Brm1fSPJR1MctPa7BGQqwPO5B8cA2mlkn7d3btL3DX3BwEcVS6UzzXCka/Qca5bHQw0jwyLIg/mXVVRfAgC3wGHXJZYs1pxLSSI1ua8mX1Bx871dX28qVCkhpLGYD/ydT8efxOGPhfiaty+dZopoaaEG2qUEl/XfDXG+km0om6rQzKCQqqrb8xjn/Kr3ZczoEcbMrSrcHFfhXNouIqVmiq41nQd6Jd9vEb7jBRuHad2LPHTsxNyTEu/0wOjGKaYSUyM+8kn+ywxWzmtTLaB5ndiLHkenXFqSohW5aZVHif74SfxEzKMUc8UTg2QJt4tb9LYpxR2kTZp6w4JM/Fs88NVXaBrmVYwEYjTu1yL+Qwq0lfUxVEtUnZySOhuZQT16G9xzxXWdlp5afb+ff6HHuMGOCNbWMh39MW2mQa6lykrUeNaPMctp6inklv8A4akOCfDf+2JMxnjg7ClhnipYo9QEULW5+Nzv+uKFZdCFQkFVLEjpinR06NOlxazC7Dnbywp44qV0PWSUo9dIvT18sMgYSO6obKHJ59cap+EuZezRfwyVt5k7VD01D3vvjHqlUesYRa9IO2tr7eeG3gPOPZ+JcrhCjs3qFWZ3F7qdgB4AE39ca3tFpgpayTQ0fjxmoWjy/LDJpEjGcgjnbuj7tjHErpjNA6vZ4AojYdNPI40z8eJEm4hooha0NH08Wdv7YyZrqzWHLwxEy5dHPiDPs0zOlpY8wqnlVEQ2ZiQWaPcnx62wmyaRsuDmbNooqc894j/8zgnwNwmuZSDNc4UrlED+7+apYflH9I6n4DrYU+WxmruhSpaaeqmEVNG0jnoP18MM2WZStEqzZlVRobX7GJrt8W6D0+eDXHuc0EcENJltFHRSDdVhjCKUPQgffCfl2W5lmlmijcxarFyQAPG1yBjykmrMnCSdDNleeQ5ZmEc9BPLTSobgCQlH9b8/ocfQWTVrZplVLXQyIEniDgHp4jGD0H4ayTV6RS51SpTldQcIdb294KPduNubdeWNoySXLMnymly6lNoaeMIuuS7HzO3M88amgNaPK3NoI45DGO00i9tt7fDGUcbZwZUVGspmlMunyAsP1w3cTZiaHIqh0A1ONCfHr98ZbxOszexySHU3Y2Bt5k/rh/itvG5P6kWWW2RJguSlq4sujzQxj2eWoKqxPvEE328OmLsk6yNDKAAoXYDDPneWSpwvluV1pjjqYqfVp22Oq/xPQnCZTa1/y0i2YN3b8ifXDsbuKf8AZk6l+DqSYMkjM3ecAfW+OqYgK8nReuPK6l7OIl72tsQNr9BivUtppVRSqq1rANu3wwXr2YkpJJHOXo9TJPY2JbnbpgvkrQRZvSQxPLJK86KXVbBSTz+H6YkNLR02XQpKrK2kE9CT44m4RmkOeU60MLmIyDtCwLAAb38iN8DL5IWe23k+cK3HT1tZxBWh5pJhTt2Qe4u1uZNvO+KXCmWtV0+fTtrIpaBmsEDKxvcKb+l9vA4bKiieqz+uoIYzJUSTOyIpsWB71/riplVBWuuecO0LyU1TIUlm7UlVhVfeBt1a6j9hiC7RdFti/mdM1RQ0kSFQ0ssEak7DeP8AfDZ/E2jp6eig0CmgTRF07oLb/wDrf44X8wiqkggjggEktLNFIVU3vZPLpt9cA5c0qVj06NMneuSdgCdrfMjC5JyVIsxyUesmNbDm3EXtFZq9mQHSvUhRdR8T98F8sq3kR5xEdKE2HRB6dBuMBMoAomhqGYa5nCIOoW+58je1vQ4uTrUZhmtQgabQibhn2YiwF/8AnTBNJ8EvvWOvBNVNVZtEVJ7NlJkUnbUF5i/kbfDGhNGWNyQPK2Mo4Pi7HOoqSaZWZKkKGW4Knw262B9RfGqnXfr8r4nnxiciV8AHFSUr0MMlaTp1kKBzNx+2ELMGhqa6liphM6rKAgIsLkjl5Ya+PMwaszExrSvDTRKArILqT1OF3hmqpW4uoIZlYUYlOpgLkkKbH/dbHYgvh4Ev8Oc4uWVhv8SaZnq8tlD3HfVj13t/bCtPS0KLaepjTyLC+HfitYM6iK00NRGkTsiTE9bd7YdL4nyXKKeipkiSNAbbki5bC8EnDGotDp4dpezOmrYaCIn2vtwPcjZSQfmMSZDFl1a0ua5jCWZZQkadBt7xHK2H/NMryhgXraOnVLWMmgKfphG4urqSiiWjyuIQRltTFO6SbYyXkU6Y+HitxbT/ACWqmePOsyp6KFjFA7gPJ1I5kD4D6jGhU2b0WTUMVJQpHFGg0iNDzsPvjE8urZ4K2KpDiSZb6bgDn1ODC1xWdWlqGqJSLWUWVAdyOe5wUmpptgRg4cRolHl82Z57ScRTyGCSEkJGq7OliO+f9XS/nj3mOczyU2ZVVR2KPGh0MyAdqgN7Kebbm2FrNOIqqpqIpY30KkWlTrGkITsoA5beIv8AIYgzfNajNMoihJp0lUMA8oYKy7XZbfm2vv4/DETavhdHi6U84qOy7auS8UgMcgMe2kuv0FjbClmkvblJpNAlmuX7MWXy+PO+DmdO0VNoUlhIipccj3CP3wDqQsnZgLZEXSAOoxidG1ZHSRKah43m7qIbEfmPS3xthxosq9no6jMKqpSLtagAE8iLkWPzGE6CBmmJjRtIa/jbDxn9TK9FSUsPcAdZVdG8NyD0v5HwxrfQZRVdCHC1C1VxRGYmC6HepYXuZe6VCgdbFyb9B640tKKfSLia/nEThG4eeTK9dXSvonmXQzBBqRbnZfDnc/DwxZNdWE9+prCep7Z9/rhbin7B1CfEfC9OuW+01E8zdgt3aNzrI+GxHrhMhp4Xr6JaZhSsrEKxXWx2/NuCb7jGlZq7NklWGYkGCQG55904yBCe1ka51Bl368zhkpsbCKpj3PlrTrHClUBAodmGkjUxa4N7m1rn79MF6KmYRqrNGXtayXt9sAqaaXVAO0exTcaj44OqxEmxI7vTBLPOhTww9gqv4Wrq2pNXX5gkKRG8S6CEUed974T894TirK0yTZ7TJqOoWgd/thkzirqROoFRL70n5z4jCrrYzTEsdm235c8A32wk3rRQk4OMYtR5rS1Uh3VOydGY+AuDglw9wPnFUHnqKJkAOkpKSnyHX1xVZj2F7m/j8cOnC0jyUrmR2YiQgFjfrjXlfo8oJnVJwRUMgjnliiKHkq3On44VOO+EcyyRRXlnqqQ2DyJyi6bjew5bjb0xpQdhA9mIsDbfHVNUTsWRppCh2KljYi2AVWF0yWqp1kpEEiiyKh3N/wAh/vgNQ0clXmdO0EQ0rIBIxPPffGp5HR0tRxHmsVRTQyxqDpR4wwG/QHHGY5fRUkp9lo6eHvn+XEq/YYCUmlYyKtkeWZbQ0/DU+dZlSjRCsjBlcglQbe7yvfYYT8uy6irsxphLOUgnkC9oTY2vubeO/hzvhz40ZouDo0jYopZAQpsLeGEuBVhzLIjEoQupLFRbUbHc4KTrgKV9NhocoyWn0vSmKQ22bXqJ+eOjBlhN1pomB/MDzwOyuCGSSMvFGxDOQWUH8q4vSwRLIwWJAPAKMEpcBcT/2Q=="/>
          <p:cNvSpPr>
            <a:spLocks noChangeAspect="1" noChangeArrowheads="1"/>
          </p:cNvSpPr>
          <p:nvPr/>
        </p:nvSpPr>
        <p:spPr bwMode="auto">
          <a:xfrm>
            <a:off x="63500" y="-136525"/>
            <a:ext cx="1171575" cy="857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51218" name="AutoShape 18" descr="data:image/jpeg;base64,/9j/4AAQSkZJRgABAQAAAQABAAD/2wCEAAkGBwgHBgkIBwgKCgkLDRYPDQwMDRsUFRAWIB0iIiAdHx8kKDQsJCYxJx8fLT0tMTU3Ojo6Iys/RD84QzQ5OjcBCgoKDQwNGg8PGjclHyU3Nzc3Nzc3Nzc3Nzc3Nzc3Nzc3Nzc3Nzc3Nzc3Nzc3Nzc3Nzc3Nzc3Nzc3Nzc3Nzc3N//AABEIAFwAXAMBIgACEQEDEQH/xAAbAAAABwEAAAAAAAAAAAAAAAABAgMEBQYHAP/EADoQAAIBAwEFBAcGBQUAAAAAAAECAwAEEQUGEiExQSJRYXETFCMykaGxQmKBwdLhB2Nyk/EVgoOi0f/EABkBAAMBAQEAAAAAAAAAAAAAAAECAwAEBf/EACIRAAICAgIBBQEAAAAAAAAAAAABAhEDEiExQRMiQlFxBP/aAAwDAQACEQMRAD8A2+R1Rd5jwpjLcO54HdHcK66l3pCOi8BTcmuXJkbdIrGPlhic0BNFJoksqQxtLK6pGgyzMcBR4molRTNATSaSpKiyROrowyrKcgihzQNQOa4mi5oM1g0GzRkldD2GIpImuzWujNWSlrdiU7j8H+tO6r+9gggkEVNWs3poVfryPnXViybcMhONckaTRSaAmgzXLZUJcTx28LzTuI4o13mduQFZJtxtW9/MvoGZLdOCRhvfHPJHLP0qW/iFtOVun0xQPQRMC7o2S7Y5HyOfxrKb26NzOWUbqZ7KjkBV8cV2zF12V2wutDkQTs1xpkrc1+weox0Ph9RWv2V5DfWcN3avvwTKHRsYyKwfYjQ7jXtVa0gnMNuE3rpwA3Z6DdPAnOMd3PpW8xRpDEkUahURQqqBgAAYFJlSsZCuaAmi12akYHNdmgyKDNAwOaWhuGiUqvU5pvmuzWTaBVhWkkce9w+7SWGB95s+ZrJm0uaMYiv7tf8AlNJ7uqwH2WsXY8N4H8qnV+TqpLwTX8QNkruYHUdFDShSXmtlHaB6unf4jn3d1UbRNHudfvVt7SFwwcLPOseUjBOCzDhg+HXFWFdR2hhOU1aRh3OM0EGua/ayStFcQ5lffkKxAF2xjJ55OAOPhXRGclGibimyw3uxD6ZFb3uydzJDqVqvFZH7N0Ou90B+XThzqZ2X2vXWt+0uUFrqcJ3ZraQYII54qC0Taq9vHNpqO7FKVJjlj+0RxweH0qI2isFvNUFxb3UkV6VVrecn3em6x5lfp8qVNy9sxnj+UTTJtXihlWFnjaZvdjUnJ/KnVrdJcrlcisdt9ob29lGn30aR38B7JHBt8HJHHmeGRj86v2zd+11dL0BUnHmM/nQnFwoVJSTrwWkmuzRc1xNKSBzXb1FzQZoGM/fdI4GmcyjxppJehRzkb+n9wKb+vkntRyjxKA/nU4o62OJAKbuAONFa8H3v7ZpF7kNw+q4qqBQvbti6hZOHbxnzp3eMXuoQo4gY4edRsU6pcJxACcc8cZ+FTFlPpaSeku75ZG7irKo+VCTadjRdRoDVtKn1/ct7a0aV1fjKOHoj/V08qdaRf3ex+rJabURgxXA3YNSQ5Rz3N97vz+5ndG1iyTeispYXUje3I8j8eVO9Sms9UspLLULVZreUYZCfgQehHQ9KOPItdZEsu0pNom0kV0DowZWGQR1rt6svtNT1DYW6FtctJe6E7YilYduHuU4/wencLxb69a3MKzQnfjcZVlOQaaca5XRFJ3RMb1dmo7/U4wASjDNcNWtuu98KnaDrL6KRJpm7TCeFEuFhIl3j1WFio/3YxV31PTmtryaAk9hyBx6dPlUfJa56/OpbOLpl1TVlWks8Ug1q2cAmrQ9lw5/OkvUMcc/OnUwlaNq3fQepueANWJrE55n41ws2HJsfjTbgoR2atzB6zngW3evnU2QCOY+NRcbPAWySc/jilVlJG8xpXy7GQ6mtop4nimjSSNxhkfiGFU67s9Q2Qna7sd640lz7SJiT6Lz/AFfHxtiykjg1KmUEbrEMpGCCM5FNjyOP4LOGw30nUbfWbUS20m8OTIR2kPcRS5glBIQNjwqm6vol3oN0dW2eL+gHGWADO4PL7SeHMfTXf4ewLrGy9tqV1A0LXRZ1QnPZ5ZHgcZHgRVvQU+YdEvVcOJEjtjo95fWouNJdFu4veV1z6Ve4cRg91Zs1zqyuVeSIMpIZWhIIPceNbbUXquhafqmWuofa44SocN+/41XN/MpvaPZDFm1VPoyJrvVfsyQjH8n965r3Vd1cvbDP8o8f+1Sev2EOnXLRwlmHe5GfliowY49kVwuOrpnfGmrCes6qec1v/Zb9VF9a1XkJ7fzEDfqo+cHhwz3UOTjmaxqQFu9+ZPbyQyIeamNh897hTlLZ8cZDScZOAeppUORwo8moMYGA4yL8D/7QFGII9KOHcDTq39oF3utXLRNmdOniW4uBLIc53C+F+WKfHCU3SJzmoK2VrZzQ7zVrtXMjJZIfaSADtY+yPH6Vp0USRRrHEioiAKqqMAAchXRRpFGscSKiKMKqjAAo9ejjxqCODJkc2f/Z"/>
          <p:cNvSpPr>
            <a:spLocks noChangeAspect="1" noChangeArrowheads="1"/>
          </p:cNvSpPr>
          <p:nvPr/>
        </p:nvSpPr>
        <p:spPr bwMode="auto">
          <a:xfrm>
            <a:off x="63500" y="-136525"/>
            <a:ext cx="876300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96" name="95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II: Diagnóstico Estratégico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25 Imagen"/>
          <p:cNvPicPr/>
          <p:nvPr/>
        </p:nvPicPr>
        <p:blipFill rotWithShape="1">
          <a:blip r:embed="rId3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846" y="107434"/>
            <a:ext cx="748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ANÁLISIS EXTERNO: 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MACROAMBIENTE</a:t>
            </a:r>
            <a:endParaRPr lang="es-E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425984148"/>
              </p:ext>
            </p:extLst>
          </p:nvPr>
        </p:nvGraphicFramePr>
        <p:xfrm>
          <a:off x="395536" y="764704"/>
          <a:ext cx="8137701" cy="5372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721999" y="3222268"/>
            <a:ext cx="1700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Análisis PEST</a:t>
            </a:r>
            <a:endParaRPr lang="es-E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272635" y="188568"/>
            <a:ext cx="3326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Estabilidad política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IED</a:t>
            </a:r>
            <a:r>
              <a:rPr lang="es-ES" sz="12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s-ES" sz="1200" dirty="0" smtClean="0"/>
              <a:t>2012: $582,4 mill; menor en 8% al 2011</a:t>
            </a:r>
            <a:endParaRPr lang="es-E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Corrupción </a:t>
            </a:r>
            <a:r>
              <a:rPr lang="es-ES" sz="12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s-ES" sz="1200" dirty="0" smtClean="0"/>
              <a:t>Puesto 102 entre 163 países</a:t>
            </a:r>
            <a:endParaRPr lang="es-E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Política Internacional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Ley de Comunicación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Riesgo </a:t>
            </a: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País </a:t>
            </a:r>
            <a:r>
              <a:rPr lang="es-ES" sz="1200" b="1" dirty="0" smtClean="0"/>
              <a:t>: </a:t>
            </a:r>
            <a:r>
              <a:rPr lang="es-ES" sz="1200" dirty="0" smtClean="0"/>
              <a:t>2013: 704 ptos, 2014: 530 ptos puntos, Promedio de la región 300 puntos</a:t>
            </a:r>
            <a:endParaRPr lang="es-ES" sz="1200" dirty="0" smtClean="0"/>
          </a:p>
        </p:txBody>
      </p:sp>
      <p:sp>
        <p:nvSpPr>
          <p:cNvPr id="13" name="12 CuadroTexto"/>
          <p:cNvSpPr txBox="1"/>
          <p:nvPr/>
        </p:nvSpPr>
        <p:spPr>
          <a:xfrm>
            <a:off x="7042689" y="2143735"/>
            <a:ext cx="20587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PIB: </a:t>
            </a:r>
            <a:r>
              <a:rPr lang="es-ES" sz="1200" dirty="0"/>
              <a:t>2012 </a:t>
            </a:r>
            <a:r>
              <a:rPr lang="es-ES" sz="1200" dirty="0" smtClean="0"/>
              <a:t>:5,1</a:t>
            </a:r>
            <a:r>
              <a:rPr lang="es-ES" sz="1200" dirty="0"/>
              <a:t>%  </a:t>
            </a:r>
            <a:r>
              <a:rPr lang="es-ES" sz="1200" dirty="0" smtClean="0"/>
              <a:t>2013 :4,5% , promedio región es del 3,7%  </a:t>
            </a:r>
            <a:endParaRPr lang="es-E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Inflación</a:t>
            </a:r>
            <a:r>
              <a:rPr lang="es-ES" sz="1200" b="1" dirty="0" smtClean="0"/>
              <a:t>: </a:t>
            </a:r>
            <a:r>
              <a:rPr lang="es-ES" sz="1200" dirty="0" smtClean="0"/>
              <a:t>2013: 2,7%, 7,56% promedio de la región.</a:t>
            </a:r>
            <a:endParaRPr lang="es-E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Tasa de </a:t>
            </a: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Interés: </a:t>
            </a:r>
            <a:r>
              <a:rPr lang="es-ES" sz="1200" dirty="0" smtClean="0"/>
              <a:t>2013 8,17%</a:t>
            </a:r>
            <a:endParaRPr lang="es-E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Sector </a:t>
            </a: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Fiscal: </a:t>
            </a:r>
            <a:r>
              <a:rPr lang="es-ES" sz="1200" dirty="0" smtClean="0"/>
              <a:t>2012: 31.733 mill 2013: 34.149 mill</a:t>
            </a:r>
            <a:endParaRPr lang="es-E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Balanza </a:t>
            </a: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Comercial</a:t>
            </a:r>
            <a:r>
              <a:rPr lang="es-ES" sz="1200" b="1" dirty="0" smtClean="0"/>
              <a:t>:  </a:t>
            </a:r>
            <a:r>
              <a:rPr lang="es-ES" sz="1200" dirty="0" smtClean="0"/>
              <a:t>2012: 1.352 mill  2013: 1.126 mil</a:t>
            </a:r>
            <a:r>
              <a:rPr lang="es-ES" sz="1200" b="1" dirty="0" smtClean="0"/>
              <a:t>l </a:t>
            </a:r>
            <a:endParaRPr lang="es-ES" sz="1200" b="1" dirty="0" smtClean="0"/>
          </a:p>
        </p:txBody>
      </p:sp>
      <p:sp>
        <p:nvSpPr>
          <p:cNvPr id="14" name="13 CuadroTexto"/>
          <p:cNvSpPr txBox="1"/>
          <p:nvPr/>
        </p:nvSpPr>
        <p:spPr>
          <a:xfrm>
            <a:off x="5560179" y="4797152"/>
            <a:ext cx="2511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Desempleo: </a:t>
            </a:r>
            <a:r>
              <a:rPr lang="es-ES" sz="1200" dirty="0" smtClean="0"/>
              <a:t>2012: 4,14% 2013: 4,15% Ocupación plena: 42,32% en 2012 a  42,69% a 2013.</a:t>
            </a:r>
            <a:endParaRPr lang="es-E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Consumo por Habitante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1200" dirty="0" smtClean="0"/>
              <a:t>Quito : $111,88 – $148,87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1200" dirty="0" smtClean="0"/>
              <a:t>Resto de capitales provinciales: $102,2</a:t>
            </a:r>
            <a:endParaRPr lang="es-ES" sz="1200" dirty="0" smtClean="0"/>
          </a:p>
        </p:txBody>
      </p:sp>
      <p:sp>
        <p:nvSpPr>
          <p:cNvPr id="15" name="14 CuadroTexto"/>
          <p:cNvSpPr txBox="1"/>
          <p:nvPr/>
        </p:nvSpPr>
        <p:spPr>
          <a:xfrm>
            <a:off x="323528" y="4550931"/>
            <a:ext cx="31770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</a:rPr>
              <a:t>TIC’S</a:t>
            </a:r>
          </a:p>
          <a:p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</a:rPr>
              <a:t>Utilización del </a:t>
            </a: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</a:rPr>
              <a:t>Internet: 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1200" dirty="0" smtClean="0"/>
              <a:t>2011</a:t>
            </a:r>
            <a:r>
              <a:rPr lang="es-ES" sz="1200" dirty="0"/>
              <a:t>: 31% 2012: 35%</a:t>
            </a:r>
            <a:endParaRPr lang="es-E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s-ES" sz="1200" dirty="0" smtClean="0"/>
              <a:t>36%: Uso Internet como fuente de información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1200" dirty="0" smtClean="0"/>
              <a:t>28% Uso Internet como canal de comunicación</a:t>
            </a:r>
            <a:endParaRPr lang="es-ES" sz="1200" dirty="0" smtClean="0"/>
          </a:p>
        </p:txBody>
      </p:sp>
    </p:spTree>
    <p:extLst>
      <p:ext uri="{BB962C8B-B14F-4D97-AF65-F5344CB8AC3E}">
        <p14:creationId xmlns:p14="http://schemas.microsoft.com/office/powerpoint/2010/main" val="396874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0" y="-4032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" name="AutoShape 6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152401" y="-2508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1" name="AutoShape 8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304801" y="-984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0" name="9 CuadroTexto"/>
          <p:cNvSpPr txBox="1"/>
          <p:nvPr/>
        </p:nvSpPr>
        <p:spPr>
          <a:xfrm>
            <a:off x="179512" y="764704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El diagnóstico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estratégico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permitió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determinar el posicionamiento de la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empresa,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a partir de ello se realizó el análisis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estratégico y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se plantearon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estrategias.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análisis FODA y el mapa estratégico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permitieron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lograr el alineamiento entre la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estrategia,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los objetivos estratégicos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las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acciones.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Una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vez construido el mapa estratégico fue posible identificar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los medidas,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metas y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medios, los cuales permitirán cumplir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la visión propuesta.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Se construyó el BSC estratégico y operativo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a fin de facilitar el seguimiento y control de los resultados del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plan.</a:t>
            </a:r>
            <a:endParaRPr lang="es-ES_tradn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1520" y="4509120"/>
            <a:ext cx="84969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Implementar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el Plan Estratégico propuesto, a fin de alcanzar su visión al contar con objetivos, estrategias y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planes.</a:t>
            </a:r>
            <a:endParaRPr lang="es-ES_tradn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2000" dirty="0" smtClean="0">
                <a:latin typeface="Times New Roman" pitchFamily="18" charset="0"/>
                <a:cs typeface="Times New Roman" pitchFamily="18" charset="0"/>
              </a:rPr>
              <a:t>Implantar eficazmente la estrategia a través del sistema de gestión del BSC.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Ejecutar los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proyectos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propuestos, para lo cual se deberá realizar un plan de ejecución detallado de los mismos.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V: Conclusiones y Recomendaciones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16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42844" y="173037"/>
            <a:ext cx="9001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CONCLUSIONES: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42844" y="3796338"/>
            <a:ext cx="9001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RECOMENDACIONES: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0" y="-4032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" name="AutoShape 6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152401" y="-2508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1" name="AutoShape 8" descr="data:image/jpeg;base64,/9j/4AAQSkZJRgABAQAAAQABAAD/2wCEAAkGBwgHBgkIBwgKCgkLDRYPDQwMDRsUFRAWIB0iIiAdHx8kKDQsJCYxJx8fLT0tMTU3Ojo6Iys/RD84QzQ5OjcBCgoKDQwNGg8PGjclHyU3Nzc3Nzc3Nzc3Nzc3Nzc3Nzc3Nzc3Nzc3Nzc3Nzc3Nzc3Nzc3Nzc3Nzc3Nzc3Nzc3N//AABEIAFkAhwMBIgACEQEDEQH/xAAcAAACAwEBAQEAAAAAAAAAAAAGBwMEBQACAQj/xAA9EAACAQIEBAQCBwYFBQAAAAABAgMEEQAFEiEGMUFREyJhcTKBFEKRobHB8AcVIzNy4RZSc9HxJTSCkrL/xAAaAQADAQEBAQAAAAAAAAAAAAABAwQCBQAG/8QAIxEAAgMAAwEAAgIDAAAAAAAAAQIAAxESITEEIkFRUgUUMv/aAAwDAQACEQMRAD8AcmY1q0ia3NlHxH++MteJKVD/AB5UUA2Jv17DucR8bOy5W6oN2IsbHY9Pfft/thTR5h9FqHpJQ7hTdDfzE9Tt1vfvy64nusZfJRRULPY3G4lh8GSRgYlUixcdO/69uePFLxXQzSpTGQrUMCxQ87DCmZqvMXQSEJAklrksGFltbV1te+3I374xs/qpstzCGugPmEn1eigW2v6C1+1++MV/QScMZZ82DQY+Wz+mTU00iqgIAN73ubD5nt/ziWfOUpy+pGOldViQNuuE3lOaQVDTCRpCs6pNeM6mRiOnt2xZfN21OIopDIYijlgb3G9wOu3zxlvoYMQBNr8ilQSY0xxDTyHyygAAFifX05/rbHuPP4XkIv5eQJ2ub/r57YScWcz0mdQ0NQXeCYbAjzRvuScFuVoskLVrFm1SBIwLkkDYWt8/twx7sr5fuLT5iz5+owxm8dlIKtq5KpubY+SZ5T+TRKpV9xZun5f2OAvNI3YiOFZKeYRkq+lkNh2J9xywO5WM1R2qZZQ8sraryPqAFhYbfPGa7XfoDuMb5q07Y9RsR5srkkEWvtivJxFSrMYlfUykjc7epPp+eFnV8TVBzJ8tox/FjVfEcDyrfv8ALpjXp4IaaOMzS3mmOq521HnjNt7Icmk+WtxqnqMmGrSYa4mv3XqPl0xXmzaJJGXxEJX4l1bj9frpdUcV11VRwf8ATJZ2lI8gBIZG98DtPmGYZLli1NTJK1VO15INOosb878ybHe+NJazLoiX+YK2Ex7U+e0E9hHVxFj9UnSfsO/LE65ijXWJlke/JGvb37YUdBXUucQF5owahLG0i+YE/f3+/BRkvECQQJBTwK4U2OlgAcAXn99TTfGQNXuH8Uwflv7Y7FPLamKqjDoL97DrjsUq2jZGRkpcVIppPEYE+Hdjj87Z9TNUZrUVmU1k87qbyo+xhHoSd1B2sOWP0VxMY3pJI5DdNgwsDe/JRfvhQZjkVJNVOXhjLHay7jbCrLAh7EfShbsGCNPxNNDGhkXxXtYMz/78sTZTT1PEuaXqjaBQb6SQLdd++Nx+G6BwRaO4W9rWOKtA8mTstRRSO1MxOqEnY2Njb19cLqavluSixbOObMKNjknEFVRsAIRKV8wuAL3X7iN8MHL6ymTLgumMqVAFgBYAWAGKPFXCsee06ZjlwvVFBYatKyL6+vbAJXZNndJGRPFUxJH8QN7bmw3G2N3Ucj1MU38Rhl/Oc6/d+eRVNAEZ4gwsw8ovt0weZZXPT5etOaczRNHqQi+1vW1vle+AjLuAs2qqeeea0BVS0UcnxSNbkewwS8H5gsMYp8wdoaqOweNmK3I6lb/jhV1XFR1H0W8nIm0M4hVmZKeTW8elSxsBt5uvtj3krrW5bT1MYOiVAwPfGDxvmayUq0WVtrqJ38MqjmwB7i9sFuU0By/K6SjG/gQql+9hh3xJ60V9r6QsAOGvEmmzFmuJp6h2L2vpN9vW21vTBHPViEfRMz1B9kWQKWFu/viCtyWty3Mp6vLYDPTzN4jRJ8Ssedh2vv8APFPNqbOZ8uqJxTPTpGhJEliz+y7/AGnCbKLDYeoyq9FrHc859NS5iYcvhkkWnp/4skpY32BO5+WNbLaKljoln8L6RK7aQrNzN7cztjI4MekajaOcaplbVIS25J63xO+cUlHLOlRKsdI97lefM7b/AIe2EEH/AJEcrA/kf3LmbJQQQrV6/A0NZltpK9CPcEbjHjLS1NYwJUvrIZGTqP8AKw5BvfAfxBntTUhUyiklSlUl2lYHVKTzJ62xPwhxDXZZWQx1MeiCZrpaLa/UWO2nqbcu+HLVq9+xNlxDfj5P0Hw1qahjdlKXXZevM88diDhTM/3lA0qoyovlBYW1HqR6e/t0OOxYowTmsdOybiGNZKZ42JQMPiXYrfrfCuzfL5MqqPpdHLeNTYo+/wAx35YaHElTDTUxlqSFjX6xN7bdsAlbnmUoiyioWd+apELsfl9X52wWrVgeU1W7K34wUlr1UNO8kMvhqFWPcNt0/HFKszGkgy/wZZFZwvl8vU9Nu3fHnMkpc9zU1MlPDThFtpXdiBfcnr9mIXoYI5NUABit8Wj4D0PtiAhQ2CdIFmGxgcOVVDW5ZCuX1cdQsCLG5U7ggW3B3HLrjTkpYp0CTRrIuoNZhcXBuD9oGF7kSGn4sy2SiG80jQzBOTpoY7+xF/lhorH3x06rOabObYnBslYRegxlZpwvluazCaqhImtYvG1iffBEEHbH3R6YYQD7MA5B3LeFcry2QSwQFpV5PI2oj26DGsY8XNHpjjH6YAAHkJOyl4Z9MV6546WknqZx/DhjaR7dgLnGl4YxRzugevymso42CvPA8ak8rkWGD3BE8IZM2nnryyUQdiNEJ0BRfl64zsxyuVVmgihSWUsGLsLvpHQH17Y1MoikjkqKCpDRSRMQByI5g/P/AHxvCiQwBYpQur4jytvzxy2sZW2dNa1dRM+lq6Zss0R7SeERy3BHMW77YtQUSVwp08IMotZQSSG7/niGj4UizvMZFp6yeCoVgXaJLqy8r35Br/8AHPDbyTKcvyWiSGCK7Abs27Me5PXA4eEGBreOgiWeCqaOGiRYDIIlGlUYW5bbD2tv9mOxtUR8p8gHbf8AVsditPJzmOmZ3FCRzUwgkUMjcx1N7cu3y7gdcKvifLqalhjqqBAjReVk6snI/Zho8VKn0SVm0+ZdBH+YdfuvsPzNlJm2dwLSNSQv9KfzKsxIKtGRsT678u4w1ASczqLbrCPRMaGvhpi7aW3IZHHMA4v0VBNnUr01FqeRhuVFhGPX7sE/DWZ5PknBcWbV8UUbBnjZkivJK2sgAdTsRjIm424gzB2OUUFNQwsbqZV8RyO7Acv1vidqEQ9mXpc7DFEK+F+FVyiR6modZalwQthtGpNzb1J5n+9yRYrdL4FOEeK6qtzNMnzqmjjq2jLQ1EJ8k1uYt9U9bb8jg5EXcYqQrx/HyTOG38vZmJUQtKIxfUTYHSbE9geWPs1RFC+htRNrmyk2HrblihnGa0OT0NdBXVAWSmmWshjUFnKn4rAez+m+KeWcT5Rm9BMKSqH0jMqlYlikGlxEoJtb1s//ALY9ygw/xCEC9iBiGebwn0CJ5CELsFHJRzP3jEFPVrPUwUozWGKrnH8OnambTe19Ou/OwOJIJDLU1LOumQZdUKy9irKD94wdmZ7ZovB8ZmCx21ajsAMCeYftB4boZjEa1pSNi0UbMv22tjE/aZmE09FRZRHUGmpGCmol06tfKy2G5sSOWMXMOCqOgyemzSKdMwo6gaUnKMuhh9Vl+R+wjbqqy8Icjkq5DYX07cO8XCapy+tKTL/M07EepVhb54yqPJKn6eIameFxrOlIty6X8rN/lvtt19MQNwjDkND+9KbMUp6iaAPBSiEhnHM33IFrjfGvw1TfQaiBM5zmKkr6lkaOBqZmI1fCXOwW5IAtttbobT8kt8HceOVY3Yc5blaUNGotvbc4lH8RgQNu2I5KyeczUbvHTSUiM9XIyllRVtuB1uDf2+zFfKqtJmHgVX0qBk1eJ4Jjsb8iDgFT7FcthLRDygXvbpjsdREabDkOuPuHL5EH2ZHFoApHN9PkN3P1R1O+wP65XugqwIlTKsQIRWIFzfD641R5cvMaeVbgs1r2A6/L8sIiqpZpK141CIhYi+97X7d8PSxU0tMip7D+Ik+SNNXRfRZDppqckjfnfc7dN/wxrTKkMiyUwZJFS6XW5bb8D39MdDTJlqRuFugXQyjmfXFfNqieiy1czlUxxTHRTh2AL3+IovM9ydhjmuxtckTqoBWgDGanCIkzXjbKzErAUyyTS+X4RoZPvLDDcr51oaCoq5RdIImkYDqFF8I/g7inNslkepocjp5aWot4rySN4sluVm5WHYLbf54YUvGNNn3A2eVcFPLDPTwMk9PLa8YIte45i1z8sV1FVXAZHbyZuREX2TzHOuLlnzCd2bMdUbnmBtdR7bafnibjXKaLJJ46LLU0/uulVDKps7SEA3PrYKfmcY/DsK1UZMZZl1sQqm2w5b32xoJTCSCYsFLAKxNyCQQOfcYkJxtli16ohxlmbZpmOZ5ZQcPRQRUqQq+Y5kVR31m/lu17sfLv6/Zn5c+dUOe5661pqVWKr/hVSgAgS22IAsevbC+4aYQ5nVwSAlVfxACNV+21+d8GbeJmRRBGlOobRewBsd/vHPGntYHNi0oBlfORFxlwIuY5YNGZ5RVa5aVmGplNrj5X29vbGd+9pf8ABCZY0oWpmq2d4Q1zCAp3I9TYW9TzxNmuSfRMyl0zJFDUQHxGVdrrve45csYqUMEhNT5ohNuGVgTfmb+lvwwXcWY08tZQlYY8Zl46ylppXKs2UxldJNmcl7W7dL+gxu55NmlVU0mY5FR5dXUs1Ml2eljkkSRSdmLEWG/yN8LKlauZ/DFRaGxBYrdn3NiPS1sbFPBEh/hK4L7uSx8x7+uBXXxIMqq+ZrQDCihznPjnNdURUvi5lGAKhYwui1gtiurceUHY3/Pamr6WkzCgCwx0U9VTeJV0qMCkT7W5bC/m5c7YBxTRALpSxUbFbg4npYVWUabDU12Y7/M98UHCJQ3+MUnfI4stIaMG9/Qdcdipw4QKJRG2pQNIbpt+uX6HY0o6nz7jGIkue5e1fTNGPMW2Ub2G3M9/+MA83AqQgERvO97m/Mn0N+XX1O5IHJmv8JxF2x5lB9mksZPIuqnhJpadKeRZDfykILlj1tf7ATYDmbYm4j4DXP61J6tSEjjEUUabKidQO3TfnsOXU6i/kD/TXFj6p9seVAvkDOWPcX8HCDBzEAPDC2jFrb8gBtyt9/zxY4c4U+gZjWF4onp6qmMU5tfxD2IO3cW3/Ek0j5j+kfhj1T/9un9A/DAWtQdELWswwxbpwHJRPIVbVThW5Dc/3Pz7e8/+DXMQvCiyFPDEaAgC/Vmvew7D2uLmzF6Yip/gj/pH4YyalJ2EXOBmwCP7PaKJ46mNNNSgKHa4Kn0Ft8aR4bZpHkITzKoCkdR+PT09+WC0/wA3/wAcd9Ye+PNWpOmBbXUYDALOuDKisoBTw1ckclirSKAWcMCG5ggbX6e3LFCk/ZnGsfhsyotth8RIIsbm4tcE7b+55YZX1m/q/IYjpv59R/qD/wCFwRWoGTxtfd2BcfAMEZBBQG5Ngtr87C/6/Mff8ILrNowbbCwsAP1+fXB3jyPre+CEEcv13L4YDnhCMzp5SY15221n8h+vb6/CLu5ZCEXYhUGDZ/5bex/HHP8AC3z/ADwcmv8Aev8A7Slk1E9JAqPY2GwHIY+Y0k+Ee2OxoCSMxY6Z/9k="/>
          <p:cNvSpPr>
            <a:spLocks noChangeAspect="1" noChangeArrowheads="1"/>
          </p:cNvSpPr>
          <p:nvPr/>
        </p:nvSpPr>
        <p:spPr bwMode="auto">
          <a:xfrm>
            <a:off x="304801" y="-98425"/>
            <a:ext cx="12858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2" name="11 CuadroTexto"/>
          <p:cNvSpPr txBox="1"/>
          <p:nvPr/>
        </p:nvSpPr>
        <p:spPr>
          <a:xfrm>
            <a:off x="323528" y="285293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GRACIAS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16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491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II: Diagnóstico Estratégico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0" y="13304"/>
            <a:ext cx="8604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ANÁLISIS EXTERNO: MICROAMBIENTE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21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17131386"/>
              </p:ext>
            </p:extLst>
          </p:nvPr>
        </p:nvGraphicFramePr>
        <p:xfrm>
          <a:off x="0" y="548680"/>
          <a:ext cx="90364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652120" y="413414"/>
            <a:ext cx="20162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Norlop 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JW (40%)</a:t>
            </a:r>
            <a:endParaRPr lang="es-E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Rivas Herrera 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 (25%)</a:t>
            </a:r>
            <a:endParaRPr lang="es-E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accent1">
                    <a:lumMod val="75000"/>
                  </a:schemeClr>
                </a:solidFill>
              </a:rPr>
              <a:t>QualitatLowe (10%)</a:t>
            </a:r>
            <a:endParaRPr lang="es-ES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accent1">
                    <a:lumMod val="75000"/>
                  </a:schemeClr>
                </a:solidFill>
              </a:rPr>
              <a:t>McCann </a:t>
            </a:r>
            <a:r>
              <a:rPr lang="es-EC" sz="1400" dirty="0" smtClean="0">
                <a:solidFill>
                  <a:schemeClr val="accent1">
                    <a:lumMod val="75000"/>
                  </a:schemeClr>
                </a:solidFill>
              </a:rPr>
              <a:t>Erickson (10%)</a:t>
            </a:r>
            <a:endParaRPr lang="es-ES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EC" sz="1400" dirty="0" smtClean="0">
                <a:solidFill>
                  <a:schemeClr val="accent1">
                    <a:lumMod val="75000"/>
                  </a:schemeClr>
                </a:solidFill>
              </a:rPr>
              <a:t>Maruri (15%)</a:t>
            </a:r>
            <a:endParaRPr lang="es-ES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405553" y="2132856"/>
            <a:ext cx="16625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</a:rPr>
              <a:t>Barreras de entrada 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Pautaje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Inversión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Lealtad de clientes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Personal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Relaciones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Acceso a 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TIC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Demanda</a:t>
            </a:r>
            <a:endParaRPr lang="es-E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</a:rPr>
              <a:t>Barreras de salida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7084" y="4869160"/>
            <a:ext cx="16625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Productoras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Free lance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Estudios de diseño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07504" y="4725144"/>
            <a:ext cx="18785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Medios</a:t>
            </a: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Imprentas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Organizadores de eventos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Productoras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Estudios de Diseño</a:t>
            </a:r>
            <a:endParaRPr lang="es-ES" sz="1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836712"/>
            <a:ext cx="23042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Gobierno 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Nacional, Unilever y </a:t>
            </a:r>
            <a:r>
              <a:rPr lang="es-ES" sz="1400" dirty="0" err="1" smtClean="0">
                <a:solidFill>
                  <a:schemeClr val="accent1">
                    <a:lumMod val="75000"/>
                  </a:schemeClr>
                </a:solidFill>
              </a:rPr>
              <a:t>Conecel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s-E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Mercado </a:t>
            </a:r>
            <a:r>
              <a:rPr lang="es-ES" sz="1400" dirty="0">
                <a:solidFill>
                  <a:schemeClr val="accent1">
                    <a:lumMod val="75000"/>
                  </a:schemeClr>
                </a:solidFill>
              </a:rPr>
              <a:t>publicitario 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amplio</a:t>
            </a:r>
            <a:r>
              <a:rPr lang="es-ES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13.494 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anunciantes</a:t>
            </a: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80% de inversión la tienen el 2% de inversionistas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II: Diagnóstico Estratégico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5783" y="34108"/>
            <a:ext cx="8467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ANÁLISIS  INTERNO: 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CADENA DE VALOR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12 Imagen"/>
          <p:cNvPicPr/>
          <p:nvPr/>
        </p:nvPicPr>
        <p:blipFill rotWithShape="1">
          <a:blip r:embed="rId3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13 Marcador de texto"/>
          <p:cNvSpPr>
            <a:spLocks noGrp="1"/>
          </p:cNvSpPr>
          <p:nvPr>
            <p:ph type="body" idx="1"/>
          </p:nvPr>
        </p:nvSpPr>
        <p:spPr>
          <a:xfrm>
            <a:off x="495808" y="908720"/>
            <a:ext cx="4040188" cy="639762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algn="ctr"/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ACTIVIDADES PRIMARIAS</a:t>
            </a: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14 Marcador de contenido"/>
          <p:cNvSpPr>
            <a:spLocks noGrp="1"/>
          </p:cNvSpPr>
          <p:nvPr>
            <p:ph sz="half" idx="2"/>
          </p:nvPr>
        </p:nvSpPr>
        <p:spPr>
          <a:xfrm>
            <a:off x="531812" y="1700808"/>
            <a:ext cx="4040188" cy="316835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Investigación y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Desarrollo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Logística de Entrada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Operación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Logística de Salida</a:t>
            </a:r>
            <a:endParaRPr lang="es-E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Marketing y Ventas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Servicio Postventa</a:t>
            </a:r>
            <a:endParaRPr lang="es-ES" sz="2000" dirty="0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3"/>
          </p:nvPr>
        </p:nvSpPr>
        <p:spPr>
          <a:xfrm>
            <a:off x="4572000" y="908720"/>
            <a:ext cx="4041775" cy="639762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algn="ctr"/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ACTIVIDADES DE APOYO</a:t>
            </a: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16 Marcador de contenido"/>
          <p:cNvSpPr>
            <a:spLocks noGrp="1"/>
          </p:cNvSpPr>
          <p:nvPr>
            <p:ph sz="quarter" idx="4"/>
          </p:nvPr>
        </p:nvSpPr>
        <p:spPr>
          <a:xfrm>
            <a:off x="4645027" y="1700809"/>
            <a:ext cx="4041775" cy="316835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Logística</a:t>
            </a:r>
          </a:p>
          <a:p>
            <a:pPr>
              <a:buFont typeface="Wingdings" pitchFamily="2" charset="2"/>
              <a:buChar char="§"/>
            </a:pP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Recursos Humanos</a:t>
            </a:r>
          </a:p>
          <a:p>
            <a:pPr>
              <a:buFont typeface="Wingdings" pitchFamily="2" charset="2"/>
              <a:buChar char="§"/>
            </a:pP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Administración</a:t>
            </a:r>
            <a:endParaRPr lang="es-ES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5229200"/>
            <a:ext cx="81369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Actividades Estratégicas: Planificación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30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569192" y="785794"/>
            <a:ext cx="3714776" cy="264320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s-EC" b="1" u="sng" dirty="0" smtClean="0">
                <a:solidFill>
                  <a:schemeClr val="tx1"/>
                </a:solidFill>
              </a:rPr>
              <a:t>PRINCIPALES FORTALEZAS</a:t>
            </a:r>
          </a:p>
          <a:p>
            <a:pPr marL="285750" indent="-285750" algn="just" fontAlgn="ctr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Experiencia del equipo de creativos (Know how)</a:t>
            </a:r>
          </a:p>
          <a:p>
            <a:pPr marL="285750" indent="-285750" algn="just" fontAlgn="ctr">
              <a:buFont typeface="Arial" pitchFamily="34" charset="0"/>
              <a:buChar char="•"/>
            </a:pPr>
            <a:r>
              <a:rPr lang="es-EC" dirty="0">
                <a:solidFill>
                  <a:schemeClr val="tx1"/>
                </a:solidFill>
              </a:rPr>
              <a:t>Amplia red de </a:t>
            </a:r>
            <a:r>
              <a:rPr lang="es-EC" dirty="0" smtClean="0">
                <a:solidFill>
                  <a:schemeClr val="tx1"/>
                </a:solidFill>
              </a:rPr>
              <a:t>contactos (40%)</a:t>
            </a:r>
            <a:endParaRPr lang="es-EC" dirty="0">
              <a:solidFill>
                <a:schemeClr val="tx1"/>
              </a:solidFill>
            </a:endParaRPr>
          </a:p>
          <a:p>
            <a:pPr marL="285750" indent="-285750" algn="just" fontAlgn="ctr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Servicio de </a:t>
            </a:r>
            <a:r>
              <a:rPr lang="es-EC" dirty="0" smtClean="0">
                <a:solidFill>
                  <a:schemeClr val="tx1"/>
                </a:solidFill>
              </a:rPr>
              <a:t>calidad (43%)</a:t>
            </a:r>
            <a:endParaRPr lang="es-EC" dirty="0" smtClean="0">
              <a:solidFill>
                <a:schemeClr val="tx1"/>
              </a:solidFill>
            </a:endParaRPr>
          </a:p>
          <a:p>
            <a:pPr marL="285750" indent="-285750" algn="just" fontAlgn="ctr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Atención rápida</a:t>
            </a:r>
          </a:p>
          <a:p>
            <a:pPr marL="285750" indent="-285750" algn="just" fontAlgn="ctr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Reconocimiento</a:t>
            </a:r>
          </a:p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716016" y="785794"/>
            <a:ext cx="3746411" cy="264320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s-EC" b="1" u="sng" dirty="0" smtClean="0">
                <a:solidFill>
                  <a:schemeClr val="tx1"/>
                </a:solidFill>
              </a:rPr>
              <a:t>PRINCIPALES DEBILIDADES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Investigación </a:t>
            </a:r>
            <a:r>
              <a:rPr lang="es-ES" dirty="0">
                <a:solidFill>
                  <a:schemeClr val="tx1"/>
                </a:solidFill>
              </a:rPr>
              <a:t>y </a:t>
            </a:r>
            <a:r>
              <a:rPr lang="es-ES" dirty="0" smtClean="0">
                <a:solidFill>
                  <a:schemeClr val="tx1"/>
                </a:solidFill>
              </a:rPr>
              <a:t>Desarrollo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Personal insuficiente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Quejas no </a:t>
            </a:r>
            <a:r>
              <a:rPr lang="es-EC" dirty="0">
                <a:solidFill>
                  <a:schemeClr val="tx1"/>
                </a:solidFill>
              </a:rPr>
              <a:t>son </a:t>
            </a:r>
            <a:r>
              <a:rPr lang="es-EC" dirty="0" smtClean="0">
                <a:solidFill>
                  <a:schemeClr val="tx1"/>
                </a:solidFill>
              </a:rPr>
              <a:t>atendidas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Personal crea sus agencias propias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Improvisación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Ausencia de plan estratégico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Incumplimiento en los pagos a proveedores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II: Diagnóstico Estratégico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69192" y="3586334"/>
            <a:ext cx="3714776" cy="261428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s-EC" b="1" u="sng" dirty="0" smtClean="0">
                <a:solidFill>
                  <a:schemeClr val="tx1"/>
                </a:solidFill>
              </a:rPr>
              <a:t>PRINCIPALES OPORTUNIDADES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Ley de Comunicación</a:t>
            </a:r>
          </a:p>
          <a:p>
            <a:pPr marL="285750" indent="-285750" algn="just" fontAlgn="ctr">
              <a:buFont typeface="Arial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Aumento del gasto público en </a:t>
            </a:r>
            <a:r>
              <a:rPr lang="es-ES" dirty="0" smtClean="0">
                <a:solidFill>
                  <a:schemeClr val="tx1"/>
                </a:solidFill>
              </a:rPr>
              <a:t>publicidad</a:t>
            </a:r>
          </a:p>
          <a:p>
            <a:pPr marL="285750" indent="-285750" algn="just" fontAlgn="ctr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Acceso a </a:t>
            </a:r>
            <a:r>
              <a:rPr lang="es-ES" dirty="0">
                <a:solidFill>
                  <a:schemeClr val="tx1"/>
                </a:solidFill>
              </a:rPr>
              <a:t>nueva </a:t>
            </a:r>
            <a:r>
              <a:rPr lang="es-ES" dirty="0" smtClean="0">
                <a:solidFill>
                  <a:schemeClr val="tx1"/>
                </a:solidFill>
              </a:rPr>
              <a:t>tecnología</a:t>
            </a:r>
          </a:p>
          <a:p>
            <a:pPr marL="285750" indent="-285750" algn="just" fontAlgn="ctr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Uso </a:t>
            </a:r>
            <a:r>
              <a:rPr lang="es-ES" dirty="0">
                <a:solidFill>
                  <a:schemeClr val="tx1"/>
                </a:solidFill>
              </a:rPr>
              <a:t>de Internet </a:t>
            </a:r>
            <a:endParaRPr lang="es-ES" dirty="0" smtClean="0">
              <a:solidFill>
                <a:schemeClr val="tx1"/>
              </a:solidFill>
            </a:endParaRPr>
          </a:p>
          <a:p>
            <a:pPr marL="285750" indent="-285750" algn="just" fontAlgn="ctr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Agencias </a:t>
            </a:r>
            <a:r>
              <a:rPr lang="es-ES" dirty="0">
                <a:solidFill>
                  <a:schemeClr val="tx1"/>
                </a:solidFill>
              </a:rPr>
              <a:t>grandes </a:t>
            </a:r>
            <a:r>
              <a:rPr lang="es-ES" dirty="0" smtClean="0">
                <a:solidFill>
                  <a:schemeClr val="tx1"/>
                </a:solidFill>
              </a:rPr>
              <a:t>burocráticas</a:t>
            </a:r>
          </a:p>
          <a:p>
            <a:pPr marL="285750" indent="-285750" algn="just" fontAlgn="ctr">
              <a:buFont typeface="Arial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Bajo </a:t>
            </a:r>
            <a:r>
              <a:rPr lang="es-ES" dirty="0" smtClean="0">
                <a:solidFill>
                  <a:schemeClr val="tx1"/>
                </a:solidFill>
              </a:rPr>
              <a:t>poder de </a:t>
            </a:r>
            <a:r>
              <a:rPr lang="es-ES" dirty="0">
                <a:solidFill>
                  <a:schemeClr val="tx1"/>
                </a:solidFill>
              </a:rPr>
              <a:t>los </a:t>
            </a:r>
            <a:r>
              <a:rPr lang="es-ES" dirty="0" smtClean="0">
                <a:solidFill>
                  <a:schemeClr val="tx1"/>
                </a:solidFill>
              </a:rPr>
              <a:t>proveedores</a:t>
            </a:r>
          </a:p>
          <a:p>
            <a:pPr marL="285750" indent="-285750" algn="just" fontAlgn="ctr">
              <a:buFont typeface="Arial" pitchFamily="34" charset="0"/>
              <a:buChar char="•"/>
            </a:pPr>
            <a:r>
              <a:rPr lang="es-EC" dirty="0">
                <a:solidFill>
                  <a:schemeClr val="tx1"/>
                </a:solidFill>
              </a:rPr>
              <a:t>Amplio mercado publicitario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716016" y="3586335"/>
            <a:ext cx="3746411" cy="26142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"/>
            <a:endParaRPr lang="es-EC" b="1" u="sng" dirty="0" smtClean="0">
              <a:solidFill>
                <a:schemeClr val="tx1"/>
              </a:solidFill>
            </a:endParaRPr>
          </a:p>
          <a:p>
            <a:pPr algn="ctr" fontAlgn="b"/>
            <a:r>
              <a:rPr lang="es-EC" b="1" u="sng" dirty="0" smtClean="0">
                <a:solidFill>
                  <a:schemeClr val="tx1"/>
                </a:solidFill>
              </a:rPr>
              <a:t>PRINCIPALES AMENAZAS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Corrupción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Prestigio de los competidores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Alta rivalidad de los competidores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Bajas barreras de entrada 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Integración hacia delante de proveedores</a:t>
            </a:r>
          </a:p>
          <a:p>
            <a:pPr marL="285750" indent="-285750" algn="just" fontAlgn="b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Mayoría de inversión publicitaria lo realiza el 2% de anunciantes</a:t>
            </a:r>
          </a:p>
          <a:p>
            <a:pPr algn="ctr">
              <a:buFont typeface="Wingdings" pitchFamily="2" charset="2"/>
              <a:buChar char="ü"/>
            </a:pP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5783" y="34108"/>
            <a:ext cx="8467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ANÁLISIS ESTRATÉGICO: FODA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12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400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II: Diagnóstico Estratégico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5783" y="61926"/>
            <a:ext cx="8467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MATRIZ BOSTON CONSULTING GROUP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12 Imagen"/>
          <p:cNvPicPr/>
          <p:nvPr/>
        </p:nvPicPr>
        <p:blipFill rotWithShape="1">
          <a:blip r:embed="rId2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02" name="Picture 1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92" y="1082576"/>
            <a:ext cx="8192616" cy="455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05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6417972"/>
            <a:ext cx="9144000" cy="440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 II: Diagnóstico Estratégico</a:t>
            </a:r>
          </a:p>
          <a:p>
            <a:endParaRPr lang="es-EC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5783" y="34108"/>
            <a:ext cx="8467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MATRIZ GENERAL ELECTRIC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12 Imagen"/>
          <p:cNvPicPr/>
          <p:nvPr/>
        </p:nvPicPr>
        <p:blipFill rotWithShape="1">
          <a:blip r:embed="rId3"/>
          <a:srcRect l="50315" t="52095" r="29110" b="37319"/>
          <a:stretch/>
        </p:blipFill>
        <p:spPr bwMode="auto">
          <a:xfrm>
            <a:off x="7308303" y="6417972"/>
            <a:ext cx="1840767" cy="44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968" y="980729"/>
            <a:ext cx="6289352" cy="4827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3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15280</TotalTime>
  <Words>5781</Words>
  <Application>Microsoft Office PowerPoint</Application>
  <PresentationFormat>Presentación en pantalla (4:3)</PresentationFormat>
  <Paragraphs>1415</Paragraphs>
  <Slides>41</Slides>
  <Notes>6</Notes>
  <HiddenSlides>4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FORMULACIÓN ESTRATÉGICA</vt:lpstr>
      <vt:lpstr>Presentación de PowerPoint</vt:lpstr>
      <vt:lpstr>Presentación de PowerPoint</vt:lpstr>
      <vt:lpstr>Presentación de PowerPoint</vt:lpstr>
      <vt:lpstr>OBJETIVOS ESTRATÉGICOS – PERSPECTIVA FINANCIERA</vt:lpstr>
      <vt:lpstr>OBJETIVOS ESTRATÉGICOS – PERSPECTIVA DE CLIENTES</vt:lpstr>
      <vt:lpstr>OBJETIVOS ESTRATÉGICOS – PERSPECTIVA DE PROCESOS INTERNOS</vt:lpstr>
      <vt:lpstr>OBJETIVOS ESTRATÉGICOS – PERSPECTIVA APRENDIZAJE Y CRECIMIENTO</vt:lpstr>
      <vt:lpstr>Presentación de PowerPoint</vt:lpstr>
      <vt:lpstr>KPI’S - Perspectiva Financiera </vt:lpstr>
      <vt:lpstr>KPI’S -Perspectiva de Clientes</vt:lpstr>
      <vt:lpstr>KPI’S -Perspectiva de Procesos Internos</vt:lpstr>
      <vt:lpstr>KPI’S -Perspectiva de Aprendizaje y Crecimiento</vt:lpstr>
      <vt:lpstr>Presentación de PowerPoint</vt:lpstr>
      <vt:lpstr>Metas: Perspectiva Financiera</vt:lpstr>
      <vt:lpstr>Metas: Perspectiva del Cliente</vt:lpstr>
      <vt:lpstr>Metas: Perspectiva de Procesos Internos</vt:lpstr>
      <vt:lpstr>Metas: Perspectiva de Aprendizaje y Crecimiento</vt:lpstr>
      <vt:lpstr>Presentación de PowerPoint</vt:lpstr>
      <vt:lpstr>Medios: Perspectiva Financiera</vt:lpstr>
      <vt:lpstr>Medios: Perspectiva Cliente</vt:lpstr>
      <vt:lpstr>Medios: Perspectiva de Procesos Internos</vt:lpstr>
      <vt:lpstr>Medios: Perspectiva Aprendizaje y Crecimiento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</dc:creator>
  <cp:lastModifiedBy>Verònica Càrdenas</cp:lastModifiedBy>
  <cp:revision>544</cp:revision>
  <dcterms:created xsi:type="dcterms:W3CDTF">2013-01-19T23:23:34Z</dcterms:created>
  <dcterms:modified xsi:type="dcterms:W3CDTF">2014-08-06T02:18:03Z</dcterms:modified>
</cp:coreProperties>
</file>