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7" r:id="rId4"/>
    <p:sldId id="258" r:id="rId5"/>
    <p:sldId id="293" r:id="rId6"/>
    <p:sldId id="294" r:id="rId7"/>
    <p:sldId id="295" r:id="rId8"/>
    <p:sldId id="259" r:id="rId9"/>
    <p:sldId id="260" r:id="rId10"/>
    <p:sldId id="261" r:id="rId11"/>
    <p:sldId id="262" r:id="rId12"/>
    <p:sldId id="263" r:id="rId13"/>
    <p:sldId id="264" r:id="rId14"/>
    <p:sldId id="274" r:id="rId15"/>
    <p:sldId id="265" r:id="rId16"/>
    <p:sldId id="266" r:id="rId17"/>
    <p:sldId id="268" r:id="rId18"/>
    <p:sldId id="278" r:id="rId19"/>
    <p:sldId id="279" r:id="rId20"/>
    <p:sldId id="267" r:id="rId21"/>
    <p:sldId id="291" r:id="rId22"/>
    <p:sldId id="280" r:id="rId23"/>
    <p:sldId id="281" r:id="rId24"/>
    <p:sldId id="292" r:id="rId25"/>
    <p:sldId id="282" r:id="rId26"/>
    <p:sldId id="289" r:id="rId27"/>
    <p:sldId id="290" r:id="rId28"/>
    <p:sldId id="283" r:id="rId29"/>
    <p:sldId id="284" r:id="rId30"/>
    <p:sldId id="285" r:id="rId31"/>
    <p:sldId id="286" r:id="rId32"/>
    <p:sldId id="287" r:id="rId33"/>
    <p:sldId id="288" r:id="rId34"/>
    <p:sldId id="270" r:id="rId35"/>
    <p:sldId id="271" r:id="rId36"/>
    <p:sldId id="276" r:id="rId3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734" autoAdjust="0"/>
  </p:normalViewPr>
  <p:slideViewPr>
    <p:cSldViewPr>
      <p:cViewPr>
        <p:scale>
          <a:sx n="50" d="100"/>
          <a:sy n="50" d="100"/>
        </p:scale>
        <p:origin x="-10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'Router A'!$B$3</c:f>
              <c:strCache>
                <c:ptCount val="1"/>
                <c:pt idx="0">
                  <c:v>3750 A-4507 sin IPSec </c:v>
                </c:pt>
              </c:strCache>
            </c:strRef>
          </c:tx>
          <c:invertIfNegative val="0"/>
          <c:cat>
            <c:strRef>
              <c:f>'Router C'!$A$4:$A$9</c:f>
              <c:strCache>
                <c:ptCount val="6"/>
                <c:pt idx="0">
                  <c:v>IPV6</c:v>
                </c:pt>
                <c:pt idx="1">
                  <c:v>OSPF</c:v>
                </c:pt>
                <c:pt idx="2">
                  <c:v>ICMP</c:v>
                </c:pt>
                <c:pt idx="3">
                  <c:v>Data</c:v>
                </c:pt>
                <c:pt idx="4">
                  <c:v>ESP</c:v>
                </c:pt>
                <c:pt idx="5">
                  <c:v>ISAKMP</c:v>
                </c:pt>
              </c:strCache>
            </c:strRef>
          </c:cat>
          <c:val>
            <c:numRef>
              <c:f>'Router A'!$B$4:$B$9</c:f>
              <c:numCache>
                <c:formatCode>General</c:formatCode>
                <c:ptCount val="6"/>
                <c:pt idx="0">
                  <c:v>47.37</c:v>
                </c:pt>
                <c:pt idx="1">
                  <c:v>45.14</c:v>
                </c:pt>
                <c:pt idx="2">
                  <c:v>2.23</c:v>
                </c:pt>
                <c:pt idx="3">
                  <c:v>0.75</c:v>
                </c:pt>
              </c:numCache>
            </c:numRef>
          </c:val>
        </c:ser>
        <c:ser>
          <c:idx val="1"/>
          <c:order val="1"/>
          <c:tx>
            <c:strRef>
              <c:f>'Router A'!$C$3</c:f>
              <c:strCache>
                <c:ptCount val="1"/>
                <c:pt idx="0">
                  <c:v>3750 A-4507 con IPSec </c:v>
                </c:pt>
              </c:strCache>
            </c:strRef>
          </c:tx>
          <c:invertIfNegative val="0"/>
          <c:cat>
            <c:strRef>
              <c:f>'Router C'!$A$4:$A$9</c:f>
              <c:strCache>
                <c:ptCount val="6"/>
                <c:pt idx="0">
                  <c:v>IPV6</c:v>
                </c:pt>
                <c:pt idx="1">
                  <c:v>OSPF</c:v>
                </c:pt>
                <c:pt idx="2">
                  <c:v>ICMP</c:v>
                </c:pt>
                <c:pt idx="3">
                  <c:v>Data</c:v>
                </c:pt>
                <c:pt idx="4">
                  <c:v>ESP</c:v>
                </c:pt>
                <c:pt idx="5">
                  <c:v>ISAKMP</c:v>
                </c:pt>
              </c:strCache>
            </c:strRef>
          </c:cat>
          <c:val>
            <c:numRef>
              <c:f>'Router A'!$C$4:$C$9</c:f>
              <c:numCache>
                <c:formatCode>General</c:formatCode>
                <c:ptCount val="6"/>
                <c:pt idx="0">
                  <c:v>47.82</c:v>
                </c:pt>
                <c:pt idx="1">
                  <c:v>44.86</c:v>
                </c:pt>
                <c:pt idx="2">
                  <c:v>2.54</c:v>
                </c:pt>
                <c:pt idx="3">
                  <c:v>0.72</c:v>
                </c:pt>
                <c:pt idx="4">
                  <c:v>3.64</c:v>
                </c:pt>
                <c:pt idx="5">
                  <c:v>0.42</c:v>
                </c:pt>
              </c:numCache>
            </c:numRef>
          </c:val>
        </c:ser>
        <c:dLbls>
          <c:showLegendKey val="0"/>
          <c:showVal val="0"/>
          <c:showCatName val="0"/>
          <c:showSerName val="0"/>
          <c:showPercent val="0"/>
          <c:showBubbleSize val="0"/>
        </c:dLbls>
        <c:gapWidth val="150"/>
        <c:shape val="box"/>
        <c:axId val="21916288"/>
        <c:axId val="22950272"/>
        <c:axId val="21858944"/>
      </c:bar3DChart>
      <c:catAx>
        <c:axId val="21916288"/>
        <c:scaling>
          <c:orientation val="minMax"/>
        </c:scaling>
        <c:delete val="0"/>
        <c:axPos val="b"/>
        <c:majorTickMark val="out"/>
        <c:minorTickMark val="none"/>
        <c:tickLblPos val="nextTo"/>
        <c:crossAx val="22950272"/>
        <c:crosses val="autoZero"/>
        <c:auto val="1"/>
        <c:lblAlgn val="ctr"/>
        <c:lblOffset val="100"/>
        <c:noMultiLvlLbl val="0"/>
      </c:catAx>
      <c:valAx>
        <c:axId val="22950272"/>
        <c:scaling>
          <c:orientation val="minMax"/>
        </c:scaling>
        <c:delete val="0"/>
        <c:axPos val="l"/>
        <c:majorGridlines/>
        <c:numFmt formatCode="General" sourceLinked="1"/>
        <c:majorTickMark val="out"/>
        <c:minorTickMark val="none"/>
        <c:tickLblPos val="nextTo"/>
        <c:crossAx val="21916288"/>
        <c:crosses val="autoZero"/>
        <c:crossBetween val="between"/>
      </c:valAx>
      <c:serAx>
        <c:axId val="21858944"/>
        <c:scaling>
          <c:orientation val="minMax"/>
        </c:scaling>
        <c:delete val="1"/>
        <c:axPos val="b"/>
        <c:majorTickMark val="out"/>
        <c:minorTickMark val="none"/>
        <c:tickLblPos val="nextTo"/>
        <c:crossAx val="22950272"/>
        <c:crosses val="autoZero"/>
      </c:serAx>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0"/>
      <c:perspective val="30"/>
    </c:view3D>
    <c:floor>
      <c:thickness val="0"/>
    </c:floor>
    <c:sideWall>
      <c:thickness val="0"/>
      <c:spPr>
        <a:noFill/>
        <a:ln w="25400">
          <a:noFill/>
        </a:ln>
      </c:spPr>
    </c:sideWall>
    <c:backWall>
      <c:thickness val="0"/>
      <c:spPr>
        <a:noFill/>
        <a:ln w="25400">
          <a:noFill/>
        </a:ln>
      </c:spPr>
    </c:backWall>
    <c:plotArea>
      <c:layout/>
      <c:bar3DChart>
        <c:barDir val="col"/>
        <c:grouping val="standard"/>
        <c:varyColors val="0"/>
        <c:ser>
          <c:idx val="0"/>
          <c:order val="0"/>
          <c:tx>
            <c:strRef>
              <c:f>'Router C'!$B$3</c:f>
              <c:strCache>
                <c:ptCount val="1"/>
                <c:pt idx="0">
                  <c:v>3750B- 4507 sin IPSec </c:v>
                </c:pt>
              </c:strCache>
            </c:strRef>
          </c:tx>
          <c:invertIfNegative val="0"/>
          <c:cat>
            <c:strRef>
              <c:f>'Router C'!$A$4:$A$9</c:f>
              <c:strCache>
                <c:ptCount val="6"/>
                <c:pt idx="0">
                  <c:v>IPV6</c:v>
                </c:pt>
                <c:pt idx="1">
                  <c:v>OSPF</c:v>
                </c:pt>
                <c:pt idx="2">
                  <c:v>ICMP</c:v>
                </c:pt>
                <c:pt idx="3">
                  <c:v>Data</c:v>
                </c:pt>
                <c:pt idx="4">
                  <c:v>ESP</c:v>
                </c:pt>
                <c:pt idx="5">
                  <c:v>ISAKMP</c:v>
                </c:pt>
              </c:strCache>
            </c:strRef>
          </c:cat>
          <c:val>
            <c:numRef>
              <c:f>'Router C'!$B$4:$B$9</c:f>
              <c:numCache>
                <c:formatCode>General</c:formatCode>
                <c:ptCount val="6"/>
                <c:pt idx="0">
                  <c:v>43.66</c:v>
                </c:pt>
                <c:pt idx="1">
                  <c:v>41.14</c:v>
                </c:pt>
                <c:pt idx="2">
                  <c:v>2.52</c:v>
                </c:pt>
                <c:pt idx="3">
                  <c:v>0.55000000000000004</c:v>
                </c:pt>
              </c:numCache>
            </c:numRef>
          </c:val>
        </c:ser>
        <c:ser>
          <c:idx val="1"/>
          <c:order val="1"/>
          <c:tx>
            <c:strRef>
              <c:f>'Router C'!$C$3</c:f>
              <c:strCache>
                <c:ptCount val="1"/>
                <c:pt idx="0">
                  <c:v>3750B-4507 con IPSec </c:v>
                </c:pt>
              </c:strCache>
            </c:strRef>
          </c:tx>
          <c:invertIfNegative val="0"/>
          <c:cat>
            <c:strRef>
              <c:f>'Router C'!$A$4:$A$9</c:f>
              <c:strCache>
                <c:ptCount val="6"/>
                <c:pt idx="0">
                  <c:v>IPV6</c:v>
                </c:pt>
                <c:pt idx="1">
                  <c:v>OSPF</c:v>
                </c:pt>
                <c:pt idx="2">
                  <c:v>ICMP</c:v>
                </c:pt>
                <c:pt idx="3">
                  <c:v>Data</c:v>
                </c:pt>
                <c:pt idx="4">
                  <c:v>ESP</c:v>
                </c:pt>
                <c:pt idx="5">
                  <c:v>ISAKMP</c:v>
                </c:pt>
              </c:strCache>
            </c:strRef>
          </c:cat>
          <c:val>
            <c:numRef>
              <c:f>'Router C'!$C$4:$C$9</c:f>
              <c:numCache>
                <c:formatCode>General</c:formatCode>
                <c:ptCount val="6"/>
                <c:pt idx="0">
                  <c:v>44.28</c:v>
                </c:pt>
                <c:pt idx="1">
                  <c:v>40.840000000000003</c:v>
                </c:pt>
                <c:pt idx="2">
                  <c:v>2.73</c:v>
                </c:pt>
                <c:pt idx="3">
                  <c:v>0.53</c:v>
                </c:pt>
                <c:pt idx="4">
                  <c:v>10.92</c:v>
                </c:pt>
                <c:pt idx="5">
                  <c:v>0.7</c:v>
                </c:pt>
              </c:numCache>
            </c:numRef>
          </c:val>
        </c:ser>
        <c:dLbls>
          <c:showLegendKey val="0"/>
          <c:showVal val="0"/>
          <c:showCatName val="0"/>
          <c:showSerName val="0"/>
          <c:showPercent val="0"/>
          <c:showBubbleSize val="0"/>
        </c:dLbls>
        <c:gapWidth val="150"/>
        <c:shape val="box"/>
        <c:axId val="22989824"/>
        <c:axId val="22995712"/>
        <c:axId val="22946688"/>
      </c:bar3DChart>
      <c:catAx>
        <c:axId val="22989824"/>
        <c:scaling>
          <c:orientation val="minMax"/>
        </c:scaling>
        <c:delete val="0"/>
        <c:axPos val="b"/>
        <c:majorTickMark val="out"/>
        <c:minorTickMark val="none"/>
        <c:tickLblPos val="nextTo"/>
        <c:crossAx val="22995712"/>
        <c:crosses val="autoZero"/>
        <c:auto val="1"/>
        <c:lblAlgn val="ctr"/>
        <c:lblOffset val="100"/>
        <c:noMultiLvlLbl val="0"/>
      </c:catAx>
      <c:valAx>
        <c:axId val="22995712"/>
        <c:scaling>
          <c:orientation val="minMax"/>
        </c:scaling>
        <c:delete val="0"/>
        <c:axPos val="l"/>
        <c:majorGridlines/>
        <c:numFmt formatCode="General" sourceLinked="1"/>
        <c:majorTickMark val="out"/>
        <c:minorTickMark val="none"/>
        <c:tickLblPos val="nextTo"/>
        <c:crossAx val="22989824"/>
        <c:crosses val="autoZero"/>
        <c:crossBetween val="between"/>
      </c:valAx>
      <c:serAx>
        <c:axId val="22946688"/>
        <c:scaling>
          <c:orientation val="minMax"/>
        </c:scaling>
        <c:delete val="1"/>
        <c:axPos val="b"/>
        <c:majorTickMark val="out"/>
        <c:minorTickMark val="none"/>
        <c:tickLblPos val="nextTo"/>
        <c:crossAx val="22995712"/>
        <c:crosses val="autoZero"/>
      </c:serAx>
    </c:plotArea>
    <c:legend>
      <c:legendPos val="r"/>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'Host A'!$B$2</c:f>
              <c:strCache>
                <c:ptCount val="1"/>
                <c:pt idx="0">
                  <c:v>Host A - 4507 sin IPSec </c:v>
                </c:pt>
              </c:strCache>
            </c:strRef>
          </c:tx>
          <c:invertIfNegative val="0"/>
          <c:cat>
            <c:strRef>
              <c:f>'Host A'!$A$3:$A$6</c:f>
              <c:strCache>
                <c:ptCount val="4"/>
                <c:pt idx="0">
                  <c:v>IPV6</c:v>
                </c:pt>
                <c:pt idx="1">
                  <c:v>OSPF</c:v>
                </c:pt>
                <c:pt idx="2">
                  <c:v>ICMP</c:v>
                </c:pt>
                <c:pt idx="3">
                  <c:v>Data LLC</c:v>
                </c:pt>
              </c:strCache>
            </c:strRef>
          </c:cat>
          <c:val>
            <c:numRef>
              <c:f>'Host A'!$B$3:$B$6</c:f>
              <c:numCache>
                <c:formatCode>General</c:formatCode>
                <c:ptCount val="4"/>
                <c:pt idx="0">
                  <c:v>43.36</c:v>
                </c:pt>
                <c:pt idx="1">
                  <c:v>40.85</c:v>
                </c:pt>
                <c:pt idx="2">
                  <c:v>3.01</c:v>
                </c:pt>
                <c:pt idx="3">
                  <c:v>1.43</c:v>
                </c:pt>
              </c:numCache>
            </c:numRef>
          </c:val>
        </c:ser>
        <c:ser>
          <c:idx val="1"/>
          <c:order val="1"/>
          <c:tx>
            <c:strRef>
              <c:f>'Host A'!$C$2</c:f>
              <c:strCache>
                <c:ptCount val="1"/>
                <c:pt idx="0">
                  <c:v>Host A - 4507 con IPSec </c:v>
                </c:pt>
              </c:strCache>
            </c:strRef>
          </c:tx>
          <c:invertIfNegative val="0"/>
          <c:cat>
            <c:strRef>
              <c:f>'Host A'!$A$3:$A$6</c:f>
              <c:strCache>
                <c:ptCount val="4"/>
                <c:pt idx="0">
                  <c:v>IPV6</c:v>
                </c:pt>
                <c:pt idx="1">
                  <c:v>OSPF</c:v>
                </c:pt>
                <c:pt idx="2">
                  <c:v>ICMP</c:v>
                </c:pt>
                <c:pt idx="3">
                  <c:v>Data LLC</c:v>
                </c:pt>
              </c:strCache>
            </c:strRef>
          </c:cat>
          <c:val>
            <c:numRef>
              <c:f>'Host A'!$C$3:$C$6</c:f>
              <c:numCache>
                <c:formatCode>General</c:formatCode>
                <c:ptCount val="4"/>
                <c:pt idx="0">
                  <c:v>43.74</c:v>
                </c:pt>
                <c:pt idx="1">
                  <c:v>37.85</c:v>
                </c:pt>
                <c:pt idx="2">
                  <c:v>5.89</c:v>
                </c:pt>
                <c:pt idx="3">
                  <c:v>1.47</c:v>
                </c:pt>
              </c:numCache>
            </c:numRef>
          </c:val>
        </c:ser>
        <c:dLbls>
          <c:showLegendKey val="0"/>
          <c:showVal val="0"/>
          <c:showCatName val="0"/>
          <c:showSerName val="0"/>
          <c:showPercent val="0"/>
          <c:showBubbleSize val="0"/>
        </c:dLbls>
        <c:gapWidth val="150"/>
        <c:shape val="box"/>
        <c:axId val="23068032"/>
        <c:axId val="26346624"/>
        <c:axId val="22948928"/>
      </c:bar3DChart>
      <c:catAx>
        <c:axId val="23068032"/>
        <c:scaling>
          <c:orientation val="minMax"/>
        </c:scaling>
        <c:delete val="0"/>
        <c:axPos val="b"/>
        <c:majorTickMark val="out"/>
        <c:minorTickMark val="none"/>
        <c:tickLblPos val="nextTo"/>
        <c:crossAx val="26346624"/>
        <c:crosses val="autoZero"/>
        <c:auto val="1"/>
        <c:lblAlgn val="ctr"/>
        <c:lblOffset val="100"/>
        <c:noMultiLvlLbl val="0"/>
      </c:catAx>
      <c:valAx>
        <c:axId val="26346624"/>
        <c:scaling>
          <c:orientation val="minMax"/>
        </c:scaling>
        <c:delete val="0"/>
        <c:axPos val="l"/>
        <c:majorGridlines/>
        <c:numFmt formatCode="General" sourceLinked="1"/>
        <c:majorTickMark val="out"/>
        <c:minorTickMark val="none"/>
        <c:tickLblPos val="nextTo"/>
        <c:crossAx val="23068032"/>
        <c:crosses val="autoZero"/>
        <c:crossBetween val="between"/>
      </c:valAx>
      <c:serAx>
        <c:axId val="22948928"/>
        <c:scaling>
          <c:orientation val="minMax"/>
        </c:scaling>
        <c:delete val="1"/>
        <c:axPos val="b"/>
        <c:majorTickMark val="out"/>
        <c:minorTickMark val="none"/>
        <c:tickLblPos val="nextTo"/>
        <c:crossAx val="26346624"/>
        <c:crosses val="autoZero"/>
      </c:serAx>
    </c:plotArea>
    <c:legend>
      <c:legendPos val="r"/>
      <c:layout/>
      <c:overlay val="0"/>
    </c:legend>
    <c:plotVisOnly val="1"/>
    <c:dispBlanksAs val="gap"/>
    <c:showDLblsOverMax val="0"/>
  </c:chart>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A449B42A-2B9F-4727-B612-ABD8B390E9DE}" type="datetimeFigureOut">
              <a:rPr lang="es-EC" smtClean="0"/>
              <a:t>26/02/2014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6265597-0822-482F-B57C-E70FD1E83112}" type="slidenum">
              <a:rPr lang="es-EC" smtClean="0"/>
              <a:t>‹Nº›</a:t>
            </a:fld>
            <a:endParaRPr lang="es-EC"/>
          </a:p>
        </p:txBody>
      </p:sp>
    </p:spTree>
    <p:extLst>
      <p:ext uri="{BB962C8B-B14F-4D97-AF65-F5344CB8AC3E}">
        <p14:creationId xmlns:p14="http://schemas.microsoft.com/office/powerpoint/2010/main" val="1206448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449B42A-2B9F-4727-B612-ABD8B390E9DE}" type="datetimeFigureOut">
              <a:rPr lang="es-EC" smtClean="0"/>
              <a:t>26/02/2014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6265597-0822-482F-B57C-E70FD1E83112}" type="slidenum">
              <a:rPr lang="es-EC" smtClean="0"/>
              <a:t>‹Nº›</a:t>
            </a:fld>
            <a:endParaRPr lang="es-EC"/>
          </a:p>
        </p:txBody>
      </p:sp>
    </p:spTree>
    <p:extLst>
      <p:ext uri="{BB962C8B-B14F-4D97-AF65-F5344CB8AC3E}">
        <p14:creationId xmlns:p14="http://schemas.microsoft.com/office/powerpoint/2010/main" val="24849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449B42A-2B9F-4727-B612-ABD8B390E9DE}" type="datetimeFigureOut">
              <a:rPr lang="es-EC" smtClean="0"/>
              <a:t>26/02/2014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6265597-0822-482F-B57C-E70FD1E83112}" type="slidenum">
              <a:rPr lang="es-EC" smtClean="0"/>
              <a:t>‹Nº›</a:t>
            </a:fld>
            <a:endParaRPr lang="es-EC"/>
          </a:p>
        </p:txBody>
      </p:sp>
    </p:spTree>
    <p:extLst>
      <p:ext uri="{BB962C8B-B14F-4D97-AF65-F5344CB8AC3E}">
        <p14:creationId xmlns:p14="http://schemas.microsoft.com/office/powerpoint/2010/main" val="424651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449B42A-2B9F-4727-B612-ABD8B390E9DE}" type="datetimeFigureOut">
              <a:rPr lang="es-EC" smtClean="0"/>
              <a:t>26/02/2014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6265597-0822-482F-B57C-E70FD1E83112}" type="slidenum">
              <a:rPr lang="es-EC" smtClean="0"/>
              <a:t>‹Nº›</a:t>
            </a:fld>
            <a:endParaRPr lang="es-EC"/>
          </a:p>
        </p:txBody>
      </p:sp>
    </p:spTree>
    <p:extLst>
      <p:ext uri="{BB962C8B-B14F-4D97-AF65-F5344CB8AC3E}">
        <p14:creationId xmlns:p14="http://schemas.microsoft.com/office/powerpoint/2010/main" val="419820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449B42A-2B9F-4727-B612-ABD8B390E9DE}" type="datetimeFigureOut">
              <a:rPr lang="es-EC" smtClean="0"/>
              <a:t>26/02/2014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6265597-0822-482F-B57C-E70FD1E83112}" type="slidenum">
              <a:rPr lang="es-EC" smtClean="0"/>
              <a:t>‹Nº›</a:t>
            </a:fld>
            <a:endParaRPr lang="es-EC"/>
          </a:p>
        </p:txBody>
      </p:sp>
    </p:spTree>
    <p:extLst>
      <p:ext uri="{BB962C8B-B14F-4D97-AF65-F5344CB8AC3E}">
        <p14:creationId xmlns:p14="http://schemas.microsoft.com/office/powerpoint/2010/main" val="755615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A449B42A-2B9F-4727-B612-ABD8B390E9DE}" type="datetimeFigureOut">
              <a:rPr lang="es-EC" smtClean="0"/>
              <a:t>26/02/2014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6265597-0822-482F-B57C-E70FD1E83112}" type="slidenum">
              <a:rPr lang="es-EC" smtClean="0"/>
              <a:t>‹Nº›</a:t>
            </a:fld>
            <a:endParaRPr lang="es-EC"/>
          </a:p>
        </p:txBody>
      </p:sp>
    </p:spTree>
    <p:extLst>
      <p:ext uri="{BB962C8B-B14F-4D97-AF65-F5344CB8AC3E}">
        <p14:creationId xmlns:p14="http://schemas.microsoft.com/office/powerpoint/2010/main" val="3192535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A449B42A-2B9F-4727-B612-ABD8B390E9DE}" type="datetimeFigureOut">
              <a:rPr lang="es-EC" smtClean="0"/>
              <a:t>26/02/2014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16265597-0822-482F-B57C-E70FD1E83112}" type="slidenum">
              <a:rPr lang="es-EC" smtClean="0"/>
              <a:t>‹Nº›</a:t>
            </a:fld>
            <a:endParaRPr lang="es-EC"/>
          </a:p>
        </p:txBody>
      </p:sp>
    </p:spTree>
    <p:extLst>
      <p:ext uri="{BB962C8B-B14F-4D97-AF65-F5344CB8AC3E}">
        <p14:creationId xmlns:p14="http://schemas.microsoft.com/office/powerpoint/2010/main" val="1336016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A449B42A-2B9F-4727-B612-ABD8B390E9DE}" type="datetimeFigureOut">
              <a:rPr lang="es-EC" smtClean="0"/>
              <a:t>26/02/2014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16265597-0822-482F-B57C-E70FD1E83112}" type="slidenum">
              <a:rPr lang="es-EC" smtClean="0"/>
              <a:t>‹Nº›</a:t>
            </a:fld>
            <a:endParaRPr lang="es-EC"/>
          </a:p>
        </p:txBody>
      </p:sp>
    </p:spTree>
    <p:extLst>
      <p:ext uri="{BB962C8B-B14F-4D97-AF65-F5344CB8AC3E}">
        <p14:creationId xmlns:p14="http://schemas.microsoft.com/office/powerpoint/2010/main" val="298994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449B42A-2B9F-4727-B612-ABD8B390E9DE}" type="datetimeFigureOut">
              <a:rPr lang="es-EC" smtClean="0"/>
              <a:t>26/02/2014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16265597-0822-482F-B57C-E70FD1E83112}" type="slidenum">
              <a:rPr lang="es-EC" smtClean="0"/>
              <a:t>‹Nº›</a:t>
            </a:fld>
            <a:endParaRPr lang="es-EC"/>
          </a:p>
        </p:txBody>
      </p:sp>
    </p:spTree>
    <p:extLst>
      <p:ext uri="{BB962C8B-B14F-4D97-AF65-F5344CB8AC3E}">
        <p14:creationId xmlns:p14="http://schemas.microsoft.com/office/powerpoint/2010/main" val="2705576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449B42A-2B9F-4727-B612-ABD8B390E9DE}" type="datetimeFigureOut">
              <a:rPr lang="es-EC" smtClean="0"/>
              <a:t>26/02/2014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6265597-0822-482F-B57C-E70FD1E83112}" type="slidenum">
              <a:rPr lang="es-EC" smtClean="0"/>
              <a:t>‹Nº›</a:t>
            </a:fld>
            <a:endParaRPr lang="es-EC"/>
          </a:p>
        </p:txBody>
      </p:sp>
    </p:spTree>
    <p:extLst>
      <p:ext uri="{BB962C8B-B14F-4D97-AF65-F5344CB8AC3E}">
        <p14:creationId xmlns:p14="http://schemas.microsoft.com/office/powerpoint/2010/main" val="1445188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449B42A-2B9F-4727-B612-ABD8B390E9DE}" type="datetimeFigureOut">
              <a:rPr lang="es-EC" smtClean="0"/>
              <a:t>26/02/2014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6265597-0822-482F-B57C-E70FD1E83112}" type="slidenum">
              <a:rPr lang="es-EC" smtClean="0"/>
              <a:t>‹Nº›</a:t>
            </a:fld>
            <a:endParaRPr lang="es-EC"/>
          </a:p>
        </p:txBody>
      </p:sp>
    </p:spTree>
    <p:extLst>
      <p:ext uri="{BB962C8B-B14F-4D97-AF65-F5344CB8AC3E}">
        <p14:creationId xmlns:p14="http://schemas.microsoft.com/office/powerpoint/2010/main" val="3965036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1000">
              <a:schemeClr val="bg1"/>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9B42A-2B9F-4727-B612-ABD8B390E9DE}" type="datetimeFigureOut">
              <a:rPr lang="es-EC" smtClean="0"/>
              <a:t>26/02/2014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65597-0822-482F-B57C-E70FD1E83112}" type="slidenum">
              <a:rPr lang="es-EC" smtClean="0"/>
              <a:t>‹Nº›</a:t>
            </a:fld>
            <a:endParaRPr lang="es-EC"/>
          </a:p>
        </p:txBody>
      </p:sp>
    </p:spTree>
    <p:extLst>
      <p:ext uri="{BB962C8B-B14F-4D97-AF65-F5344CB8AC3E}">
        <p14:creationId xmlns:p14="http://schemas.microsoft.com/office/powerpoint/2010/main" val="3676387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27584" y="421936"/>
            <a:ext cx="7632848" cy="1512168"/>
          </a:xfrm>
          <a:prstGeom prst="rect">
            <a:avLst/>
          </a:prstGeom>
          <a:noFill/>
          <a:ln>
            <a:noFill/>
          </a:ln>
        </p:spPr>
      </p:pic>
      <p:sp>
        <p:nvSpPr>
          <p:cNvPr id="6" name="5 Rectángulo"/>
          <p:cNvSpPr/>
          <p:nvPr/>
        </p:nvSpPr>
        <p:spPr>
          <a:xfrm>
            <a:off x="827584" y="2132856"/>
            <a:ext cx="7632848" cy="3477875"/>
          </a:xfrm>
          <a:prstGeom prst="rect">
            <a:avLst/>
          </a:prstGeom>
        </p:spPr>
        <p:txBody>
          <a:bodyPr wrap="square">
            <a:spAutoFit/>
          </a:bodyPr>
          <a:lstStyle/>
          <a:p>
            <a:pPr algn="ctr"/>
            <a:r>
              <a:rPr lang="es-EC" sz="2000" b="1" dirty="0">
                <a:latin typeface="Arial" panose="020B0604020202020204" pitchFamily="34" charset="0"/>
                <a:cs typeface="Arial" panose="020B0604020202020204" pitchFamily="34" charset="0"/>
              </a:rPr>
              <a:t>MAESTRIA EN REDES DE LA INFORMACIÓN Y CONECTIVIDAD</a:t>
            </a:r>
            <a:endParaRPr lang="es-EC" sz="2000" dirty="0">
              <a:latin typeface="Arial" panose="020B0604020202020204" pitchFamily="34" charset="0"/>
              <a:cs typeface="Arial" panose="020B0604020202020204" pitchFamily="34" charset="0"/>
            </a:endParaRPr>
          </a:p>
          <a:p>
            <a:pPr algn="ctr"/>
            <a:r>
              <a:rPr lang="es-EC" sz="2000" b="1" dirty="0">
                <a:latin typeface="Arial" panose="020B0604020202020204" pitchFamily="34" charset="0"/>
                <a:cs typeface="Arial" panose="020B0604020202020204" pitchFamily="34" charset="0"/>
              </a:rPr>
              <a:t>III PROMOCIÓN</a:t>
            </a:r>
            <a:endParaRPr lang="es-EC" sz="2000" dirty="0">
              <a:latin typeface="Arial" panose="020B0604020202020204" pitchFamily="34" charset="0"/>
              <a:cs typeface="Arial" panose="020B0604020202020204" pitchFamily="34" charset="0"/>
            </a:endParaRPr>
          </a:p>
          <a:p>
            <a:pPr algn="ctr"/>
            <a:r>
              <a:rPr lang="es-EC" sz="2000" b="1" dirty="0">
                <a:latin typeface="Arial" panose="020B0604020202020204" pitchFamily="34" charset="0"/>
                <a:cs typeface="Arial" panose="020B0604020202020204" pitchFamily="34" charset="0"/>
              </a:rPr>
              <a:t> </a:t>
            </a:r>
            <a:endParaRPr lang="es-EC" sz="2000" dirty="0">
              <a:latin typeface="Arial" panose="020B0604020202020204" pitchFamily="34" charset="0"/>
              <a:cs typeface="Arial" panose="020B0604020202020204" pitchFamily="34" charset="0"/>
            </a:endParaRPr>
          </a:p>
          <a:p>
            <a:pPr algn="ctr"/>
            <a:r>
              <a:rPr lang="es-EC" sz="2000" b="1" dirty="0">
                <a:latin typeface="Arial" panose="020B0604020202020204" pitchFamily="34" charset="0"/>
                <a:cs typeface="Arial" panose="020B0604020202020204" pitchFamily="34" charset="0"/>
              </a:rPr>
              <a:t> </a:t>
            </a:r>
            <a:endParaRPr lang="es-EC" sz="2000" dirty="0">
              <a:latin typeface="Arial" panose="020B0604020202020204" pitchFamily="34" charset="0"/>
              <a:cs typeface="Arial" panose="020B0604020202020204" pitchFamily="34" charset="0"/>
            </a:endParaRPr>
          </a:p>
          <a:p>
            <a:pPr algn="ctr"/>
            <a:r>
              <a:rPr lang="es-EC" sz="2000" b="1" dirty="0">
                <a:latin typeface="Arial" panose="020B0604020202020204" pitchFamily="34" charset="0"/>
                <a:cs typeface="Arial" panose="020B0604020202020204" pitchFamily="34" charset="0"/>
              </a:rPr>
              <a:t>TEMA: “FACTIBILIDAD DE IPSEC PARA IPV6 EN LA RED DE LA UNIVERSIDAD POLITÉCNICA SALESIANA, SEDE QUITO”</a:t>
            </a:r>
            <a:endParaRPr lang="es-EC" sz="2000" dirty="0">
              <a:latin typeface="Arial" panose="020B0604020202020204" pitchFamily="34" charset="0"/>
              <a:cs typeface="Arial" panose="020B0604020202020204" pitchFamily="34" charset="0"/>
            </a:endParaRPr>
          </a:p>
          <a:p>
            <a:pPr algn="ctr"/>
            <a:r>
              <a:rPr lang="es-EC" sz="2000" b="1" dirty="0">
                <a:latin typeface="Arial" panose="020B0604020202020204" pitchFamily="34" charset="0"/>
                <a:cs typeface="Arial" panose="020B0604020202020204" pitchFamily="34" charset="0"/>
              </a:rPr>
              <a:t> </a:t>
            </a:r>
            <a:endParaRPr lang="es-EC" sz="2000" dirty="0">
              <a:latin typeface="Arial" panose="020B0604020202020204" pitchFamily="34" charset="0"/>
              <a:cs typeface="Arial" panose="020B0604020202020204" pitchFamily="34" charset="0"/>
            </a:endParaRPr>
          </a:p>
          <a:p>
            <a:pPr algn="ctr"/>
            <a:r>
              <a:rPr lang="es-EC" sz="2000" b="1" dirty="0">
                <a:latin typeface="Arial" panose="020B0604020202020204" pitchFamily="34" charset="0"/>
                <a:cs typeface="Arial" panose="020B0604020202020204" pitchFamily="34" charset="0"/>
              </a:rPr>
              <a:t> </a:t>
            </a:r>
            <a:endParaRPr lang="es-EC" sz="2000" dirty="0">
              <a:latin typeface="Arial" panose="020B0604020202020204" pitchFamily="34" charset="0"/>
              <a:cs typeface="Arial" panose="020B0604020202020204" pitchFamily="34" charset="0"/>
            </a:endParaRPr>
          </a:p>
          <a:p>
            <a:pPr algn="ctr"/>
            <a:r>
              <a:rPr lang="es-EC" sz="2000" b="1" dirty="0">
                <a:latin typeface="Arial" panose="020B0604020202020204" pitchFamily="34" charset="0"/>
                <a:cs typeface="Arial" panose="020B0604020202020204" pitchFamily="34" charset="0"/>
              </a:rPr>
              <a:t> </a:t>
            </a:r>
            <a:endParaRPr lang="es-EC" sz="2000" dirty="0">
              <a:latin typeface="Arial" panose="020B0604020202020204" pitchFamily="34" charset="0"/>
              <a:cs typeface="Arial" panose="020B0604020202020204" pitchFamily="34" charset="0"/>
            </a:endParaRPr>
          </a:p>
          <a:p>
            <a:pPr algn="ctr"/>
            <a:r>
              <a:rPr lang="es-EC" sz="1600" b="1" dirty="0">
                <a:latin typeface="Arial" panose="020B0604020202020204" pitchFamily="34" charset="0"/>
                <a:cs typeface="Arial" panose="020B0604020202020204" pitchFamily="34" charset="0"/>
              </a:rPr>
              <a:t>AUTOR: ING. LÓPEZ LOGACHO, JORGE ENRIQUE</a:t>
            </a:r>
            <a:endParaRPr lang="es-EC"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5574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260648"/>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C" dirty="0" smtClean="0"/>
              <a:t>Conexiones Recibidas</a:t>
            </a:r>
            <a:endParaRPr lang="es-EC" dirty="0"/>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1729396"/>
            <a:ext cx="8096845" cy="5128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449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3975" y="63559"/>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C" dirty="0" smtClean="0"/>
              <a:t>Protocolos bloqueados</a:t>
            </a:r>
            <a:endParaRPr lang="es-EC"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5" y="1600200"/>
            <a:ext cx="8136904" cy="49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10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3975" y="69924"/>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a:off x="683568" y="476672"/>
            <a:ext cx="7287740" cy="1470025"/>
          </a:xfrm>
        </p:spPr>
        <p:txBody>
          <a:bodyPr>
            <a:normAutofit/>
          </a:bodyPr>
          <a:lstStyle/>
          <a:p>
            <a:r>
              <a:rPr lang="es-EC" sz="3600" dirty="0" smtClean="0"/>
              <a:t>Levantamiento de estado inicial </a:t>
            </a:r>
            <a:br>
              <a:rPr lang="es-EC" sz="3600" dirty="0" smtClean="0"/>
            </a:br>
            <a:r>
              <a:rPr lang="es-EC" sz="3600" dirty="0" smtClean="0"/>
              <a:t>de la red</a:t>
            </a:r>
            <a:endParaRPr lang="es-EC" sz="3600" dirty="0"/>
          </a:p>
        </p:txBody>
      </p:sp>
      <p:sp>
        <p:nvSpPr>
          <p:cNvPr id="3" name="2 Subtítulo"/>
          <p:cNvSpPr>
            <a:spLocks noGrp="1"/>
          </p:cNvSpPr>
          <p:nvPr>
            <p:ph type="subTitle" idx="1"/>
          </p:nvPr>
        </p:nvSpPr>
        <p:spPr>
          <a:xfrm>
            <a:off x="611560" y="1772816"/>
            <a:ext cx="8094761" cy="4752528"/>
          </a:xfrm>
        </p:spPr>
        <p:txBody>
          <a:bodyPr>
            <a:normAutofit/>
          </a:bodyPr>
          <a:lstStyle/>
          <a:p>
            <a:pPr algn="just"/>
            <a:r>
              <a:rPr lang="es-EC" b="1" dirty="0" smtClean="0">
                <a:solidFill>
                  <a:schemeClr val="tx1"/>
                </a:solidFill>
              </a:rPr>
              <a:t>Propuesta de direccionamiento</a:t>
            </a:r>
            <a:r>
              <a:rPr lang="es-EC" dirty="0" smtClean="0">
                <a:solidFill>
                  <a:schemeClr val="tx1"/>
                </a:solidFill>
              </a:rPr>
              <a:t>.- </a:t>
            </a:r>
            <a:r>
              <a:rPr lang="es-EC" dirty="0">
                <a:solidFill>
                  <a:schemeClr val="tx1"/>
                </a:solidFill>
              </a:rPr>
              <a:t>E</a:t>
            </a:r>
            <a:r>
              <a:rPr lang="es-EC" dirty="0" smtClean="0">
                <a:solidFill>
                  <a:schemeClr val="tx1"/>
                </a:solidFill>
              </a:rPr>
              <a:t>l </a:t>
            </a:r>
            <a:r>
              <a:rPr lang="es-EC" dirty="0">
                <a:solidFill>
                  <a:schemeClr val="tx1"/>
                </a:solidFill>
              </a:rPr>
              <a:t>consorcio </a:t>
            </a:r>
            <a:r>
              <a:rPr lang="es-EC" dirty="0" smtClean="0">
                <a:solidFill>
                  <a:schemeClr val="tx1"/>
                </a:solidFill>
              </a:rPr>
              <a:t>CEDIA asigna a la Universidad </a:t>
            </a:r>
            <a:r>
              <a:rPr lang="es-EC" dirty="0">
                <a:solidFill>
                  <a:schemeClr val="tx1"/>
                </a:solidFill>
              </a:rPr>
              <a:t>Politécnica </a:t>
            </a:r>
            <a:r>
              <a:rPr lang="es-EC" dirty="0" smtClean="0">
                <a:solidFill>
                  <a:schemeClr val="tx1"/>
                </a:solidFill>
              </a:rPr>
              <a:t>Salesiana la </a:t>
            </a:r>
            <a:r>
              <a:rPr lang="es-EC" dirty="0">
                <a:solidFill>
                  <a:schemeClr val="tx1"/>
                </a:solidFill>
              </a:rPr>
              <a:t>red 2800:68:0016::/</a:t>
            </a:r>
            <a:r>
              <a:rPr lang="es-EC" dirty="0" smtClean="0">
                <a:solidFill>
                  <a:schemeClr val="tx1"/>
                </a:solidFill>
              </a:rPr>
              <a:t>48, para </a:t>
            </a:r>
            <a:r>
              <a:rPr lang="es-EC" dirty="0">
                <a:solidFill>
                  <a:schemeClr val="tx1"/>
                </a:solidFill>
              </a:rPr>
              <a:t>los proveedores se tiene la dirección 2800:2a0::/32 asignada a </a:t>
            </a:r>
            <a:r>
              <a:rPr lang="es-EC" dirty="0" err="1">
                <a:solidFill>
                  <a:schemeClr val="tx1"/>
                </a:solidFill>
              </a:rPr>
              <a:t>Telconet</a:t>
            </a:r>
            <a:r>
              <a:rPr lang="es-EC" dirty="0">
                <a:solidFill>
                  <a:schemeClr val="tx1"/>
                </a:solidFill>
              </a:rPr>
              <a:t> y la dirección 2800:370::/32, asignada a </a:t>
            </a:r>
            <a:r>
              <a:rPr lang="es-EC" dirty="0" smtClean="0">
                <a:solidFill>
                  <a:schemeClr val="tx1"/>
                </a:solidFill>
              </a:rPr>
              <a:t>CNT.</a:t>
            </a:r>
            <a:endParaRPr lang="es-EC" dirty="0">
              <a:solidFill>
                <a:schemeClr val="tx1"/>
              </a:solidFill>
            </a:endParaRPr>
          </a:p>
        </p:txBody>
      </p:sp>
    </p:spTree>
    <p:extLst>
      <p:ext uri="{BB962C8B-B14F-4D97-AF65-F5344CB8AC3E}">
        <p14:creationId xmlns:p14="http://schemas.microsoft.com/office/powerpoint/2010/main" val="382335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0"/>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Título"/>
          <p:cNvSpPr>
            <a:spLocks noGrp="1"/>
          </p:cNvSpPr>
          <p:nvPr>
            <p:ph type="title"/>
          </p:nvPr>
        </p:nvSpPr>
        <p:spPr>
          <a:xfrm>
            <a:off x="344834" y="-171400"/>
            <a:ext cx="8229600" cy="914399"/>
          </a:xfrm>
        </p:spPr>
        <p:txBody>
          <a:bodyPr/>
          <a:lstStyle/>
          <a:p>
            <a:r>
              <a:rPr lang="es-EC" dirty="0" smtClean="0"/>
              <a:t>VLAN a proteger</a:t>
            </a:r>
            <a:endParaRPr lang="es-EC" dirty="0"/>
          </a:p>
        </p:txBody>
      </p:sp>
      <p:graphicFrame>
        <p:nvGraphicFramePr>
          <p:cNvPr id="15" name="14 Marcador de contenido"/>
          <p:cNvGraphicFramePr>
            <a:graphicFrameLocks noGrp="1"/>
          </p:cNvGraphicFramePr>
          <p:nvPr>
            <p:ph idx="1"/>
            <p:extLst>
              <p:ext uri="{D42A27DB-BD31-4B8C-83A1-F6EECF244321}">
                <p14:modId xmlns:p14="http://schemas.microsoft.com/office/powerpoint/2010/main" val="1255323088"/>
              </p:ext>
            </p:extLst>
          </p:nvPr>
        </p:nvGraphicFramePr>
        <p:xfrm>
          <a:off x="1619674" y="617536"/>
          <a:ext cx="6192686" cy="6161870"/>
        </p:xfrm>
        <a:graphic>
          <a:graphicData uri="http://schemas.openxmlformats.org/drawingml/2006/table">
            <a:tbl>
              <a:tblPr firstRow="1" firstCol="1" bandRow="1"/>
              <a:tblGrid>
                <a:gridCol w="687264"/>
                <a:gridCol w="2875438"/>
                <a:gridCol w="1851852"/>
                <a:gridCol w="778132"/>
              </a:tblGrid>
              <a:tr h="319404">
                <a:tc>
                  <a:txBody>
                    <a:bodyPr/>
                    <a:lstStyle/>
                    <a:p>
                      <a:pPr>
                        <a:lnSpc>
                          <a:spcPct val="115000"/>
                        </a:lnSpc>
                        <a:spcAft>
                          <a:spcPts val="1000"/>
                        </a:spcAft>
                      </a:pPr>
                      <a:r>
                        <a:rPr lang="es-EC" sz="1800" b="1" dirty="0">
                          <a:effectLst/>
                          <a:latin typeface="Calibri"/>
                          <a:ea typeface="Calibri"/>
                          <a:cs typeface="Times New Roman"/>
                        </a:rPr>
                        <a:t>VLAN</a:t>
                      </a:r>
                      <a:endParaRPr lang="es-EC" sz="1800" dirty="0">
                        <a:effectLst/>
                        <a:latin typeface="Calibri"/>
                        <a:ea typeface="Calibri"/>
                        <a:cs typeface="Times New Roman"/>
                      </a:endParaRP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b="1">
                          <a:effectLst/>
                          <a:latin typeface="Calibri"/>
                          <a:ea typeface="Calibri"/>
                          <a:cs typeface="Times New Roman"/>
                        </a:rPr>
                        <a:t>Nombre</a:t>
                      </a:r>
                      <a:endParaRPr lang="es-EC" sz="1800">
                        <a:effectLst/>
                        <a:latin typeface="Calibri"/>
                        <a:ea typeface="Calibri"/>
                        <a:cs typeface="Times New Roman"/>
                      </a:endParaRP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b="1">
                          <a:effectLst/>
                          <a:latin typeface="Calibri"/>
                          <a:ea typeface="Calibri"/>
                          <a:cs typeface="Times New Roman"/>
                        </a:rPr>
                        <a:t>Dirección red</a:t>
                      </a:r>
                      <a:endParaRPr lang="es-EC" sz="1800">
                        <a:effectLst/>
                        <a:latin typeface="Calibri"/>
                        <a:ea typeface="Calibri"/>
                        <a:cs typeface="Times New Roman"/>
                      </a:endParaRP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b="1">
                          <a:effectLst/>
                          <a:latin typeface="Calibri"/>
                          <a:ea typeface="Calibri"/>
                          <a:cs typeface="Times New Roman"/>
                        </a:rPr>
                        <a:t>Prefijo</a:t>
                      </a:r>
                      <a:endParaRPr lang="es-EC" sz="1800">
                        <a:effectLst/>
                        <a:latin typeface="Calibri"/>
                        <a:ea typeface="Calibri"/>
                        <a:cs typeface="Times New Roman"/>
                      </a:endParaRP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404">
                <a:tc>
                  <a:txBody>
                    <a:bodyPr/>
                    <a:lstStyle/>
                    <a:p>
                      <a:pPr>
                        <a:lnSpc>
                          <a:spcPct val="115000"/>
                        </a:lnSpc>
                        <a:spcAft>
                          <a:spcPts val="1000"/>
                        </a:spcAft>
                      </a:pPr>
                      <a:r>
                        <a:rPr lang="es-EC" sz="1800">
                          <a:effectLst/>
                          <a:latin typeface="Calibri"/>
                          <a:ea typeface="Calibri"/>
                          <a:cs typeface="Times New Roman"/>
                        </a:rPr>
                        <a:t>7</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dirty="0">
                          <a:effectLst/>
                          <a:latin typeface="Calibri"/>
                          <a:ea typeface="Calibri"/>
                          <a:cs typeface="Times New Roman"/>
                        </a:rPr>
                        <a:t>UPS-NET-ESTUDIANTES</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2800:68:16:A00::</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56</a:t>
                      </a:r>
                    </a:p>
                  </a:txBody>
                  <a:tcPr marL="37294" marR="372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404">
                <a:tc>
                  <a:txBody>
                    <a:bodyPr/>
                    <a:lstStyle/>
                    <a:p>
                      <a:pPr>
                        <a:lnSpc>
                          <a:spcPct val="115000"/>
                        </a:lnSpc>
                        <a:spcAft>
                          <a:spcPts val="1000"/>
                        </a:spcAft>
                      </a:pPr>
                      <a:r>
                        <a:rPr lang="es-EC" sz="1800">
                          <a:effectLst/>
                          <a:latin typeface="Calibri"/>
                          <a:ea typeface="Calibri"/>
                          <a:cs typeface="Times New Roman"/>
                        </a:rPr>
                        <a:t>8</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dirty="0">
                          <a:effectLst/>
                          <a:latin typeface="Calibri"/>
                          <a:ea typeface="Calibri"/>
                          <a:cs typeface="Times New Roman"/>
                        </a:rPr>
                        <a:t>UPS-NET-DOCENTES</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2800:68:16:A01::</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56</a:t>
                      </a:r>
                    </a:p>
                  </a:txBody>
                  <a:tcPr marL="37294" marR="372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186">
                <a:tc>
                  <a:txBody>
                    <a:bodyPr/>
                    <a:lstStyle/>
                    <a:p>
                      <a:pPr>
                        <a:lnSpc>
                          <a:spcPct val="115000"/>
                        </a:lnSpc>
                        <a:spcAft>
                          <a:spcPts val="1000"/>
                        </a:spcAft>
                      </a:pPr>
                      <a:r>
                        <a:rPr lang="es-EC" sz="1800">
                          <a:effectLst/>
                          <a:latin typeface="Calibri"/>
                          <a:ea typeface="Calibri"/>
                          <a:cs typeface="Times New Roman"/>
                        </a:rPr>
                        <a:t>11</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INTERNET</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2800:68:16:2000::</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56</a:t>
                      </a:r>
                    </a:p>
                  </a:txBody>
                  <a:tcPr marL="37294" marR="372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186">
                <a:tc>
                  <a:txBody>
                    <a:bodyPr/>
                    <a:lstStyle/>
                    <a:p>
                      <a:pPr>
                        <a:lnSpc>
                          <a:spcPct val="115000"/>
                        </a:lnSpc>
                        <a:spcAft>
                          <a:spcPts val="1000"/>
                        </a:spcAft>
                      </a:pPr>
                      <a:r>
                        <a:rPr lang="es-EC" sz="1800">
                          <a:effectLst/>
                          <a:latin typeface="Calibri"/>
                          <a:ea typeface="Calibri"/>
                          <a:cs typeface="Times New Roman"/>
                        </a:rPr>
                        <a:t>12</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dirty="0">
                          <a:effectLst/>
                          <a:latin typeface="Calibri"/>
                          <a:ea typeface="Calibri"/>
                          <a:cs typeface="Times New Roman"/>
                        </a:rPr>
                        <a:t>IUS</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2800:68:16:2100::</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56</a:t>
                      </a:r>
                    </a:p>
                  </a:txBody>
                  <a:tcPr marL="37294" marR="372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186">
                <a:tc>
                  <a:txBody>
                    <a:bodyPr/>
                    <a:lstStyle/>
                    <a:p>
                      <a:pPr>
                        <a:lnSpc>
                          <a:spcPct val="115000"/>
                        </a:lnSpc>
                        <a:spcAft>
                          <a:spcPts val="1000"/>
                        </a:spcAft>
                      </a:pPr>
                      <a:r>
                        <a:rPr lang="es-EC" sz="1800">
                          <a:effectLst/>
                          <a:latin typeface="Calibri"/>
                          <a:ea typeface="Calibri"/>
                          <a:cs typeface="Times New Roman"/>
                        </a:rPr>
                        <a:t>13</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SOL</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2800:68:16:2200::</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56</a:t>
                      </a:r>
                    </a:p>
                  </a:txBody>
                  <a:tcPr marL="37294" marR="372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186">
                <a:tc>
                  <a:txBody>
                    <a:bodyPr/>
                    <a:lstStyle/>
                    <a:p>
                      <a:pPr>
                        <a:lnSpc>
                          <a:spcPct val="115000"/>
                        </a:lnSpc>
                        <a:spcAft>
                          <a:spcPts val="1000"/>
                        </a:spcAft>
                      </a:pPr>
                      <a:r>
                        <a:rPr lang="es-EC" sz="1800">
                          <a:effectLst/>
                          <a:latin typeface="Calibri"/>
                          <a:ea typeface="Calibri"/>
                          <a:cs typeface="Times New Roman"/>
                        </a:rPr>
                        <a:t>14</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INSPECTORIA ADMINISTRATIVA</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2800:68:16:2300::</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56</a:t>
                      </a:r>
                    </a:p>
                  </a:txBody>
                  <a:tcPr marL="37294" marR="372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186">
                <a:tc>
                  <a:txBody>
                    <a:bodyPr/>
                    <a:lstStyle/>
                    <a:p>
                      <a:pPr>
                        <a:lnSpc>
                          <a:spcPct val="115000"/>
                        </a:lnSpc>
                        <a:spcAft>
                          <a:spcPts val="1000"/>
                        </a:spcAft>
                      </a:pPr>
                      <a:r>
                        <a:rPr lang="es-EC" sz="1800">
                          <a:effectLst/>
                          <a:latin typeface="Calibri"/>
                          <a:ea typeface="Calibri"/>
                          <a:cs typeface="Times New Roman"/>
                        </a:rPr>
                        <a:t>99</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VLAN0099</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2800:68:16:2900::</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56</a:t>
                      </a:r>
                    </a:p>
                  </a:txBody>
                  <a:tcPr marL="37294" marR="372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186">
                <a:tc>
                  <a:txBody>
                    <a:bodyPr/>
                    <a:lstStyle/>
                    <a:p>
                      <a:pPr>
                        <a:lnSpc>
                          <a:spcPct val="115000"/>
                        </a:lnSpc>
                        <a:spcAft>
                          <a:spcPts val="1000"/>
                        </a:spcAft>
                      </a:pPr>
                      <a:r>
                        <a:rPr lang="es-EC" sz="1800">
                          <a:effectLst/>
                          <a:latin typeface="Calibri"/>
                          <a:ea typeface="Calibri"/>
                          <a:cs typeface="Times New Roman"/>
                        </a:rPr>
                        <a:t>112</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Administrativosv2</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2800:68:16:3000::</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56</a:t>
                      </a:r>
                    </a:p>
                  </a:txBody>
                  <a:tcPr marL="37294" marR="372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186">
                <a:tc>
                  <a:txBody>
                    <a:bodyPr/>
                    <a:lstStyle/>
                    <a:p>
                      <a:pPr>
                        <a:lnSpc>
                          <a:spcPct val="115000"/>
                        </a:lnSpc>
                        <a:spcAft>
                          <a:spcPts val="1000"/>
                        </a:spcAft>
                      </a:pPr>
                      <a:r>
                        <a:rPr lang="es-EC" sz="1800">
                          <a:effectLst/>
                          <a:latin typeface="Calibri"/>
                          <a:ea typeface="Calibri"/>
                          <a:cs typeface="Times New Roman"/>
                        </a:rPr>
                        <a:t>114</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VLAN-WLC</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2800:68:16:3100::</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56</a:t>
                      </a:r>
                    </a:p>
                  </a:txBody>
                  <a:tcPr marL="37294" marR="372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186">
                <a:tc>
                  <a:txBody>
                    <a:bodyPr/>
                    <a:lstStyle/>
                    <a:p>
                      <a:pPr>
                        <a:lnSpc>
                          <a:spcPct val="115000"/>
                        </a:lnSpc>
                        <a:spcAft>
                          <a:spcPts val="1000"/>
                        </a:spcAft>
                      </a:pPr>
                      <a:r>
                        <a:rPr lang="es-EC" sz="1800">
                          <a:effectLst/>
                          <a:latin typeface="Calibri"/>
                          <a:ea typeface="Calibri"/>
                          <a:cs typeface="Times New Roman"/>
                        </a:rPr>
                        <a:t>116</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WLC-ESTUDIANTES</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2800:68:16:3300::</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56</a:t>
                      </a:r>
                    </a:p>
                  </a:txBody>
                  <a:tcPr marL="37294" marR="372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404">
                <a:tc>
                  <a:txBody>
                    <a:bodyPr/>
                    <a:lstStyle/>
                    <a:p>
                      <a:pPr>
                        <a:lnSpc>
                          <a:spcPct val="115000"/>
                        </a:lnSpc>
                        <a:spcAft>
                          <a:spcPts val="1000"/>
                        </a:spcAft>
                      </a:pPr>
                      <a:r>
                        <a:rPr lang="es-EC" sz="1800">
                          <a:effectLst/>
                          <a:latin typeface="Calibri"/>
                          <a:ea typeface="Calibri"/>
                          <a:cs typeface="Times New Roman"/>
                        </a:rPr>
                        <a:t>810</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SERVIDORES-INTERNOS</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2800:68:16:200::</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56</a:t>
                      </a:r>
                    </a:p>
                  </a:txBody>
                  <a:tcPr marL="37294" marR="372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186">
                <a:tc>
                  <a:txBody>
                    <a:bodyPr/>
                    <a:lstStyle/>
                    <a:p>
                      <a:pPr>
                        <a:lnSpc>
                          <a:spcPct val="115000"/>
                        </a:lnSpc>
                        <a:spcAft>
                          <a:spcPts val="1000"/>
                        </a:spcAft>
                      </a:pPr>
                      <a:r>
                        <a:rPr lang="es-EC" sz="1800">
                          <a:effectLst/>
                          <a:latin typeface="Calibri"/>
                          <a:ea typeface="Calibri"/>
                          <a:cs typeface="Times New Roman"/>
                        </a:rPr>
                        <a:t>820</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SERVIDORES-PUBLICOS</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2800:68:16:4000::</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56</a:t>
                      </a:r>
                    </a:p>
                  </a:txBody>
                  <a:tcPr marL="37294" marR="372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186">
                <a:tc>
                  <a:txBody>
                    <a:bodyPr/>
                    <a:lstStyle/>
                    <a:p>
                      <a:pPr>
                        <a:lnSpc>
                          <a:spcPct val="115000"/>
                        </a:lnSpc>
                        <a:spcAft>
                          <a:spcPts val="1000"/>
                        </a:spcAft>
                      </a:pPr>
                      <a:r>
                        <a:rPr lang="es-EC" sz="1800">
                          <a:effectLst/>
                          <a:latin typeface="Calibri"/>
                          <a:ea typeface="Calibri"/>
                          <a:cs typeface="Times New Roman"/>
                        </a:rPr>
                        <a:t>830</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SERVIDORES-PROXY</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2800:68:16:4100::</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56</a:t>
                      </a:r>
                    </a:p>
                  </a:txBody>
                  <a:tcPr marL="37294" marR="372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186">
                <a:tc>
                  <a:txBody>
                    <a:bodyPr/>
                    <a:lstStyle/>
                    <a:p>
                      <a:pPr>
                        <a:lnSpc>
                          <a:spcPct val="115000"/>
                        </a:lnSpc>
                        <a:spcAft>
                          <a:spcPts val="1000"/>
                        </a:spcAft>
                      </a:pPr>
                      <a:r>
                        <a:rPr lang="es-EC" sz="1800">
                          <a:effectLst/>
                          <a:latin typeface="Calibri"/>
                          <a:ea typeface="Calibri"/>
                          <a:cs typeface="Times New Roman"/>
                        </a:rPr>
                        <a:t>999</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dirty="0">
                          <a:effectLst/>
                          <a:latin typeface="Calibri"/>
                          <a:ea typeface="Calibri"/>
                          <a:cs typeface="Times New Roman"/>
                        </a:rPr>
                        <a:t>TELCONET</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a:effectLst/>
                          <a:latin typeface="Calibri"/>
                          <a:ea typeface="Calibri"/>
                          <a:cs typeface="Times New Roman"/>
                        </a:rPr>
                        <a:t>2800:68:16:1000::</a:t>
                      </a:r>
                    </a:p>
                  </a:txBody>
                  <a:tcPr marL="37294" marR="372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800" dirty="0">
                          <a:effectLst/>
                          <a:latin typeface="Calibri"/>
                          <a:ea typeface="Calibri"/>
                          <a:cs typeface="Times New Roman"/>
                        </a:rPr>
                        <a:t>56</a:t>
                      </a:r>
                    </a:p>
                  </a:txBody>
                  <a:tcPr marL="37294" marR="372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38176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16966"/>
            <a:ext cx="1474787"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a:off x="502392" y="260648"/>
            <a:ext cx="7772400" cy="1470025"/>
          </a:xfrm>
        </p:spPr>
        <p:txBody>
          <a:bodyPr/>
          <a:lstStyle/>
          <a:p>
            <a:r>
              <a:rPr lang="es-EC" dirty="0"/>
              <a:t>Propuesta de </a:t>
            </a:r>
            <a:r>
              <a:rPr lang="es-EC" dirty="0" smtClean="0"/>
              <a:t>implementación</a:t>
            </a:r>
            <a:br>
              <a:rPr lang="es-EC" dirty="0" smtClean="0"/>
            </a:br>
            <a:r>
              <a:rPr lang="es-EC" dirty="0" smtClean="0"/>
              <a:t> </a:t>
            </a:r>
            <a:r>
              <a:rPr lang="es-EC" dirty="0"/>
              <a:t>de los túneles </a:t>
            </a:r>
            <a:r>
              <a:rPr lang="es-EC" dirty="0" err="1"/>
              <a:t>IPSec</a:t>
            </a:r>
            <a:endParaRPr lang="es-EC" dirty="0"/>
          </a:p>
        </p:txBody>
      </p:sp>
      <p:sp>
        <p:nvSpPr>
          <p:cNvPr id="3" name="2 Subtítulo"/>
          <p:cNvSpPr>
            <a:spLocks noGrp="1"/>
          </p:cNvSpPr>
          <p:nvPr>
            <p:ph type="subTitle" idx="1"/>
          </p:nvPr>
        </p:nvSpPr>
        <p:spPr>
          <a:xfrm>
            <a:off x="539552" y="1700808"/>
            <a:ext cx="8136904" cy="4968552"/>
          </a:xfrm>
        </p:spPr>
        <p:txBody>
          <a:bodyPr>
            <a:normAutofit fontScale="92500" lnSpcReduction="20000"/>
          </a:bodyPr>
          <a:lstStyle/>
          <a:p>
            <a:r>
              <a:rPr lang="es-EC" dirty="0" smtClean="0"/>
              <a:t>. </a:t>
            </a:r>
            <a:endParaRPr lang="es-EC" dirty="0"/>
          </a:p>
          <a:p>
            <a:pPr marL="457200" indent="-457200" algn="just">
              <a:buFont typeface="Arial" panose="020B0604020202020204" pitchFamily="34" charset="0"/>
              <a:buChar char="•"/>
            </a:pPr>
            <a:r>
              <a:rPr lang="es-EC" dirty="0" err="1">
                <a:solidFill>
                  <a:schemeClr val="tx1"/>
                </a:solidFill>
              </a:rPr>
              <a:t>IPSec</a:t>
            </a:r>
            <a:r>
              <a:rPr lang="es-EC" dirty="0">
                <a:solidFill>
                  <a:schemeClr val="tx1"/>
                </a:solidFill>
              </a:rPr>
              <a:t> se configurará en modo </a:t>
            </a:r>
            <a:r>
              <a:rPr lang="es-EC" dirty="0" smtClean="0">
                <a:solidFill>
                  <a:schemeClr val="tx1"/>
                </a:solidFill>
              </a:rPr>
              <a:t>túnel: todo </a:t>
            </a:r>
            <a:r>
              <a:rPr lang="es-EC" dirty="0">
                <a:solidFill>
                  <a:schemeClr val="tx1"/>
                </a:solidFill>
              </a:rPr>
              <a:t>el paquete se someterá a un proceso de cifrado con 3DES y a un autenticado por medio de clave pre compartida con </a:t>
            </a:r>
            <a:r>
              <a:rPr lang="es-EC" dirty="0" smtClean="0">
                <a:solidFill>
                  <a:schemeClr val="tx1"/>
                </a:solidFill>
              </a:rPr>
              <a:t>MD5.</a:t>
            </a:r>
          </a:p>
          <a:p>
            <a:pPr marL="457200" indent="-457200" algn="just">
              <a:buFont typeface="Arial" panose="020B0604020202020204" pitchFamily="34" charset="0"/>
              <a:buChar char="•"/>
            </a:pPr>
            <a:r>
              <a:rPr lang="es-EC" dirty="0" smtClean="0">
                <a:solidFill>
                  <a:schemeClr val="tx1"/>
                </a:solidFill>
              </a:rPr>
              <a:t>L</a:t>
            </a:r>
            <a:r>
              <a:rPr lang="es-EC" dirty="0" smtClean="0">
                <a:solidFill>
                  <a:schemeClr val="tx1"/>
                </a:solidFill>
              </a:rPr>
              <a:t>a </a:t>
            </a:r>
            <a:r>
              <a:rPr lang="es-EC" dirty="0">
                <a:solidFill>
                  <a:schemeClr val="tx1"/>
                </a:solidFill>
              </a:rPr>
              <a:t>combinación de las SA será de acuerdo al Caso </a:t>
            </a:r>
            <a:r>
              <a:rPr lang="es-EC" dirty="0" smtClean="0">
                <a:solidFill>
                  <a:schemeClr val="tx1"/>
                </a:solidFill>
              </a:rPr>
              <a:t>I: el </a:t>
            </a:r>
            <a:r>
              <a:rPr lang="es-EC" dirty="0">
                <a:solidFill>
                  <a:schemeClr val="tx1"/>
                </a:solidFill>
              </a:rPr>
              <a:t>escenario es una intranet y el protocolo </a:t>
            </a:r>
            <a:r>
              <a:rPr lang="es-EC" dirty="0" smtClean="0">
                <a:solidFill>
                  <a:schemeClr val="tx1"/>
                </a:solidFill>
              </a:rPr>
              <a:t>se configurará entre </a:t>
            </a:r>
            <a:r>
              <a:rPr lang="es-EC" dirty="0">
                <a:solidFill>
                  <a:schemeClr val="tx1"/>
                </a:solidFill>
              </a:rPr>
              <a:t>los Security Gateway </a:t>
            </a:r>
            <a:r>
              <a:rPr lang="es-EC" dirty="0" smtClean="0">
                <a:solidFill>
                  <a:schemeClr val="tx1"/>
                </a:solidFill>
              </a:rPr>
              <a:t>internos</a:t>
            </a:r>
          </a:p>
          <a:p>
            <a:pPr marL="457200" indent="-457200" algn="just">
              <a:buFont typeface="Arial" panose="020B0604020202020204" pitchFamily="34" charset="0"/>
              <a:buChar char="•"/>
            </a:pPr>
            <a:r>
              <a:rPr lang="es-EC" dirty="0" smtClean="0">
                <a:solidFill>
                  <a:schemeClr val="tx1"/>
                </a:solidFill>
              </a:rPr>
              <a:t>Se </a:t>
            </a:r>
            <a:r>
              <a:rPr lang="es-EC" dirty="0">
                <a:solidFill>
                  <a:schemeClr val="tx1"/>
                </a:solidFill>
              </a:rPr>
              <a:t>usará </a:t>
            </a:r>
            <a:r>
              <a:rPr lang="es-EC" dirty="0" smtClean="0">
                <a:solidFill>
                  <a:schemeClr val="tx1"/>
                </a:solidFill>
              </a:rPr>
              <a:t>la </a:t>
            </a:r>
            <a:r>
              <a:rPr lang="es-EC" dirty="0">
                <a:solidFill>
                  <a:schemeClr val="tx1"/>
                </a:solidFill>
              </a:rPr>
              <a:t>cabecera ESP y </a:t>
            </a:r>
            <a:r>
              <a:rPr lang="es-EC" dirty="0" smtClean="0">
                <a:solidFill>
                  <a:schemeClr val="tx1"/>
                </a:solidFill>
              </a:rPr>
              <a:t>se </a:t>
            </a:r>
            <a:r>
              <a:rPr lang="es-EC" dirty="0">
                <a:solidFill>
                  <a:schemeClr val="tx1"/>
                </a:solidFill>
              </a:rPr>
              <a:t>generarán varias </a:t>
            </a:r>
            <a:r>
              <a:rPr lang="es-EC" dirty="0" err="1">
                <a:solidFill>
                  <a:schemeClr val="tx1"/>
                </a:solidFill>
              </a:rPr>
              <a:t>SA’s</a:t>
            </a:r>
            <a:r>
              <a:rPr lang="es-EC" dirty="0">
                <a:solidFill>
                  <a:schemeClr val="tx1"/>
                </a:solidFill>
              </a:rPr>
              <a:t> entre el </a:t>
            </a:r>
            <a:r>
              <a:rPr lang="es-EC" dirty="0" err="1">
                <a:solidFill>
                  <a:schemeClr val="tx1"/>
                </a:solidFill>
              </a:rPr>
              <a:t>switch</a:t>
            </a:r>
            <a:r>
              <a:rPr lang="es-EC" dirty="0">
                <a:solidFill>
                  <a:schemeClr val="tx1"/>
                </a:solidFill>
              </a:rPr>
              <a:t> </a:t>
            </a:r>
            <a:r>
              <a:rPr lang="es-EC" dirty="0" err="1">
                <a:solidFill>
                  <a:schemeClr val="tx1"/>
                </a:solidFill>
              </a:rPr>
              <a:t>core</a:t>
            </a:r>
            <a:r>
              <a:rPr lang="es-EC" dirty="0">
                <a:solidFill>
                  <a:schemeClr val="tx1"/>
                </a:solidFill>
              </a:rPr>
              <a:t> y cada </a:t>
            </a:r>
            <a:r>
              <a:rPr lang="es-EC" dirty="0" err="1">
                <a:solidFill>
                  <a:schemeClr val="tx1"/>
                </a:solidFill>
              </a:rPr>
              <a:t>switch</a:t>
            </a:r>
            <a:r>
              <a:rPr lang="es-EC" dirty="0">
                <a:solidFill>
                  <a:schemeClr val="tx1"/>
                </a:solidFill>
              </a:rPr>
              <a:t> de distribución respectivamente.</a:t>
            </a:r>
          </a:p>
        </p:txBody>
      </p:sp>
    </p:spTree>
    <p:extLst>
      <p:ext uri="{BB962C8B-B14F-4D97-AF65-F5344CB8AC3E}">
        <p14:creationId xmlns:p14="http://schemas.microsoft.com/office/powerpoint/2010/main" val="2699452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8489" y="40208"/>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57200" y="274638"/>
            <a:ext cx="8003232" cy="1143000"/>
          </a:xfrm>
        </p:spPr>
        <p:txBody>
          <a:bodyPr/>
          <a:lstStyle/>
          <a:p>
            <a:r>
              <a:rPr lang="es-EC" dirty="0" smtClean="0"/>
              <a:t>VLAN a proteger</a:t>
            </a:r>
            <a:endParaRPr lang="es-EC"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600200"/>
            <a:ext cx="8280921" cy="5123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520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155" y="0"/>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Título"/>
          <p:cNvSpPr>
            <a:spLocks noGrp="1"/>
          </p:cNvSpPr>
          <p:nvPr>
            <p:ph type="title"/>
          </p:nvPr>
        </p:nvSpPr>
        <p:spPr>
          <a:xfrm>
            <a:off x="457200" y="274638"/>
            <a:ext cx="7730132" cy="1143000"/>
          </a:xfrm>
        </p:spPr>
        <p:txBody>
          <a:bodyPr>
            <a:normAutofit fontScale="90000"/>
          </a:bodyPr>
          <a:lstStyle/>
          <a:p>
            <a:r>
              <a:rPr lang="es-EC" dirty="0" smtClean="0"/>
              <a:t>Factibilidad:</a:t>
            </a:r>
            <a:br>
              <a:rPr lang="es-EC" dirty="0" smtClean="0"/>
            </a:br>
            <a:r>
              <a:rPr lang="es-EC" dirty="0" smtClean="0"/>
              <a:t>Topología Lógica</a:t>
            </a:r>
            <a:endParaRPr lang="es-EC" dirty="0"/>
          </a:p>
        </p:txBody>
      </p:sp>
      <p:pic>
        <p:nvPicPr>
          <p:cNvPr id="307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1412776"/>
            <a:ext cx="8208912" cy="5326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127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8854" y="0"/>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C" dirty="0" smtClean="0"/>
              <a:t>Topología Física- Bloque A</a:t>
            </a:r>
            <a:endParaRPr lang="es-EC"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1556793"/>
            <a:ext cx="8064896" cy="5118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826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7232" y="0"/>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C" dirty="0"/>
              <a:t>Topología Física- Bloque </a:t>
            </a:r>
            <a:r>
              <a:rPr lang="es-EC" dirty="0" smtClean="0"/>
              <a:t>B</a:t>
            </a:r>
            <a:endParaRPr lang="es-EC"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1615562"/>
            <a:ext cx="8064896" cy="4959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235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0"/>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301798" y="260648"/>
            <a:ext cx="8229600" cy="1143000"/>
          </a:xfrm>
        </p:spPr>
        <p:txBody>
          <a:bodyPr/>
          <a:lstStyle/>
          <a:p>
            <a:r>
              <a:rPr lang="es-EC" sz="4000" dirty="0" smtClean="0"/>
              <a:t>Direccionamiento de la simulación</a:t>
            </a:r>
            <a:endParaRPr lang="es-EC" sz="4000"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591" y="1069316"/>
            <a:ext cx="7416825" cy="5832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6051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3975" y="18876"/>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Título"/>
          <p:cNvSpPr>
            <a:spLocks noGrp="1"/>
          </p:cNvSpPr>
          <p:nvPr>
            <p:ph type="ctrTitle"/>
          </p:nvPr>
        </p:nvSpPr>
        <p:spPr>
          <a:xfrm>
            <a:off x="554700" y="48145"/>
            <a:ext cx="7772400" cy="1470025"/>
          </a:xfrm>
        </p:spPr>
        <p:txBody>
          <a:bodyPr/>
          <a:lstStyle/>
          <a:p>
            <a:r>
              <a:rPr lang="es-EC" b="1" dirty="0"/>
              <a:t>Descripción del Problema</a:t>
            </a:r>
            <a:r>
              <a:rPr lang="es-EC" dirty="0"/>
              <a:t/>
            </a:r>
            <a:br>
              <a:rPr lang="es-EC" dirty="0"/>
            </a:br>
            <a:endParaRPr lang="es-EC" dirty="0"/>
          </a:p>
        </p:txBody>
      </p:sp>
      <p:sp>
        <p:nvSpPr>
          <p:cNvPr id="4" name="3 Subtítulo"/>
          <p:cNvSpPr>
            <a:spLocks noGrp="1"/>
          </p:cNvSpPr>
          <p:nvPr>
            <p:ph type="subTitle" idx="1"/>
          </p:nvPr>
        </p:nvSpPr>
        <p:spPr>
          <a:xfrm>
            <a:off x="971600" y="1377677"/>
            <a:ext cx="7520880" cy="5112568"/>
          </a:xfrm>
        </p:spPr>
        <p:txBody>
          <a:bodyPr>
            <a:normAutofit fontScale="85000" lnSpcReduction="10000"/>
          </a:bodyPr>
          <a:lstStyle/>
          <a:p>
            <a:pPr marL="457200" indent="-457200" algn="just">
              <a:buFont typeface="Arial" panose="020B0604020202020204" pitchFamily="34" charset="0"/>
              <a:buChar char="•"/>
            </a:pPr>
            <a:r>
              <a:rPr lang="es-ES" dirty="0" smtClean="0">
                <a:solidFill>
                  <a:schemeClr val="tx1"/>
                </a:solidFill>
              </a:rPr>
              <a:t>La </a:t>
            </a:r>
            <a:r>
              <a:rPr lang="es-ES" dirty="0">
                <a:solidFill>
                  <a:schemeClr val="tx1"/>
                </a:solidFill>
              </a:rPr>
              <a:t>seguridad en un entorno LAN se ha desarrollado más lentamente de lo esperado, </a:t>
            </a:r>
            <a:r>
              <a:rPr lang="es-ES" dirty="0" smtClean="0">
                <a:solidFill>
                  <a:schemeClr val="tx1"/>
                </a:solidFill>
              </a:rPr>
              <a:t>muchos </a:t>
            </a:r>
            <a:r>
              <a:rPr lang="es-ES" dirty="0">
                <a:solidFill>
                  <a:schemeClr val="tx1"/>
                </a:solidFill>
              </a:rPr>
              <a:t>administradores no comprenden lo suficientemente bien </a:t>
            </a:r>
            <a:r>
              <a:rPr lang="es-ES" dirty="0" smtClean="0">
                <a:solidFill>
                  <a:schemeClr val="tx1"/>
                </a:solidFill>
              </a:rPr>
              <a:t>su importancia ni </a:t>
            </a:r>
            <a:r>
              <a:rPr lang="es-ES" dirty="0">
                <a:solidFill>
                  <a:schemeClr val="tx1"/>
                </a:solidFill>
              </a:rPr>
              <a:t>las opciones disponibles como para promover su inclusión en sus diseños de red. </a:t>
            </a:r>
            <a:endParaRPr lang="es-EC" dirty="0">
              <a:solidFill>
                <a:schemeClr val="tx1"/>
              </a:solidFill>
            </a:endParaRPr>
          </a:p>
          <a:p>
            <a:pPr marL="457200" indent="-457200" algn="just">
              <a:buFont typeface="Arial" panose="020B0604020202020204" pitchFamily="34" charset="0"/>
              <a:buChar char="•"/>
            </a:pPr>
            <a:r>
              <a:rPr lang="es-ES" dirty="0">
                <a:solidFill>
                  <a:schemeClr val="tx1"/>
                </a:solidFill>
              </a:rPr>
              <a:t>La universidad ecuatoriana está en un proceso de restructuración, esto ha determinado nuevos retos a cumplir, </a:t>
            </a:r>
            <a:r>
              <a:rPr lang="es-ES" dirty="0" smtClean="0">
                <a:solidFill>
                  <a:schemeClr val="tx1"/>
                </a:solidFill>
              </a:rPr>
              <a:t>para </a:t>
            </a:r>
            <a:r>
              <a:rPr lang="es-ES" dirty="0">
                <a:solidFill>
                  <a:schemeClr val="tx1"/>
                </a:solidFill>
              </a:rPr>
              <a:t>enfrentar estos requerimientos se necesita una infraestructura adecuada para el tratamiento de la información, la que debe ser manejada con altos niveles de </a:t>
            </a:r>
            <a:r>
              <a:rPr lang="es-ES" dirty="0" smtClean="0">
                <a:solidFill>
                  <a:schemeClr val="tx1"/>
                </a:solidFill>
              </a:rPr>
              <a:t>seguridad.</a:t>
            </a:r>
            <a:endParaRPr lang="es-EC" dirty="0">
              <a:solidFill>
                <a:schemeClr val="tx1"/>
              </a:solidFill>
            </a:endParaRPr>
          </a:p>
          <a:p>
            <a:endParaRPr lang="es-EC" dirty="0"/>
          </a:p>
        </p:txBody>
      </p:sp>
    </p:spTree>
    <p:extLst>
      <p:ext uri="{BB962C8B-B14F-4D97-AF65-F5344CB8AC3E}">
        <p14:creationId xmlns:p14="http://schemas.microsoft.com/office/powerpoint/2010/main" val="1958830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3975" y="0"/>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a:off x="755576" y="192162"/>
            <a:ext cx="7772400" cy="996876"/>
          </a:xfrm>
        </p:spPr>
        <p:txBody>
          <a:bodyPr/>
          <a:lstStyle/>
          <a:p>
            <a:r>
              <a:rPr lang="es-EC" dirty="0" smtClean="0"/>
              <a:t>Parámetros de simulación</a:t>
            </a:r>
            <a:endParaRPr lang="es-EC" dirty="0"/>
          </a:p>
        </p:txBody>
      </p:sp>
      <p:sp>
        <p:nvSpPr>
          <p:cNvPr id="3" name="2 Subtítulo"/>
          <p:cNvSpPr>
            <a:spLocks noGrp="1"/>
          </p:cNvSpPr>
          <p:nvPr>
            <p:ph type="subTitle" idx="1"/>
          </p:nvPr>
        </p:nvSpPr>
        <p:spPr/>
        <p:txBody>
          <a:bodyPr/>
          <a:lstStyle/>
          <a:p>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val="324868827"/>
              </p:ext>
            </p:extLst>
          </p:nvPr>
        </p:nvGraphicFramePr>
        <p:xfrm>
          <a:off x="395537" y="1166167"/>
          <a:ext cx="8496942" cy="5567491"/>
        </p:xfrm>
        <a:graphic>
          <a:graphicData uri="http://schemas.openxmlformats.org/drawingml/2006/table">
            <a:tbl>
              <a:tblPr firstRow="1" firstCol="1" bandRow="1">
                <a:tableStyleId>{5C22544A-7EE6-4342-B048-85BDC9FD1C3A}</a:tableStyleId>
              </a:tblPr>
              <a:tblGrid>
                <a:gridCol w="1457383"/>
                <a:gridCol w="1353285"/>
                <a:gridCol w="1354239"/>
                <a:gridCol w="1488898"/>
                <a:gridCol w="1488898"/>
                <a:gridCol w="1354239"/>
              </a:tblGrid>
              <a:tr h="280950">
                <a:tc>
                  <a:txBody>
                    <a:bodyPr/>
                    <a:lstStyle/>
                    <a:p>
                      <a:pPr algn="just">
                        <a:lnSpc>
                          <a:spcPct val="115000"/>
                        </a:lnSpc>
                        <a:spcBef>
                          <a:spcPts val="200"/>
                        </a:spcBef>
                        <a:spcAft>
                          <a:spcPts val="0"/>
                        </a:spcAft>
                      </a:pPr>
                      <a:r>
                        <a:rPr lang="es-ES" sz="1800" dirty="0">
                          <a:effectLst/>
                        </a:rPr>
                        <a:t>DESCRIPCION</a:t>
                      </a:r>
                      <a:endParaRPr lang="es-EC" sz="1800" dirty="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800">
                          <a:effectLst/>
                        </a:rPr>
                        <a:t>HOST A</a:t>
                      </a:r>
                      <a:endParaRPr lang="es-EC" sz="18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800">
                          <a:effectLst/>
                        </a:rPr>
                        <a:t>HOST B</a:t>
                      </a:r>
                      <a:endParaRPr lang="es-EC" sz="18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800" dirty="0">
                          <a:effectLst/>
                        </a:rPr>
                        <a:t>ROUTER A </a:t>
                      </a:r>
                      <a:endParaRPr lang="es-EC" sz="1800" dirty="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800">
                          <a:effectLst/>
                        </a:rPr>
                        <a:t>Switch Core</a:t>
                      </a:r>
                      <a:endParaRPr lang="es-EC" sz="18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800">
                          <a:effectLst/>
                        </a:rPr>
                        <a:t>ROUTER B</a:t>
                      </a:r>
                      <a:endParaRPr lang="es-EC" sz="1800">
                        <a:effectLst/>
                        <a:latin typeface="Calibri"/>
                        <a:ea typeface="Calibri"/>
                        <a:cs typeface="Times New Roman"/>
                      </a:endParaRPr>
                    </a:p>
                  </a:txBody>
                  <a:tcPr marL="68580" marR="68580" marT="0" marB="0"/>
                </a:tc>
              </a:tr>
              <a:tr h="914467">
                <a:tc>
                  <a:txBody>
                    <a:bodyPr/>
                    <a:lstStyle/>
                    <a:p>
                      <a:pPr>
                        <a:lnSpc>
                          <a:spcPct val="115000"/>
                        </a:lnSpc>
                        <a:spcBef>
                          <a:spcPts val="200"/>
                        </a:spcBef>
                        <a:spcAft>
                          <a:spcPts val="0"/>
                        </a:spcAft>
                      </a:pPr>
                      <a:r>
                        <a:rPr lang="es-ES" sz="1400">
                          <a:effectLst/>
                        </a:rPr>
                        <a:t>Nombre del dispositivo</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Host A</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Host B</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Catalyst_3750</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Catalyst_4750R</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Catalyst3750</a:t>
                      </a:r>
                      <a:endParaRPr lang="es-EC" sz="1400">
                        <a:effectLst/>
                        <a:latin typeface="Calibri"/>
                        <a:ea typeface="Calibri"/>
                        <a:cs typeface="Times New Roman"/>
                      </a:endParaRPr>
                    </a:p>
                  </a:txBody>
                  <a:tcPr marL="68580" marR="68580" marT="0" marB="0"/>
                </a:tc>
              </a:tr>
              <a:tr h="877937">
                <a:tc>
                  <a:txBody>
                    <a:bodyPr/>
                    <a:lstStyle/>
                    <a:p>
                      <a:pPr>
                        <a:lnSpc>
                          <a:spcPct val="115000"/>
                        </a:lnSpc>
                        <a:spcBef>
                          <a:spcPts val="200"/>
                        </a:spcBef>
                        <a:spcAft>
                          <a:spcPts val="0"/>
                        </a:spcAft>
                      </a:pPr>
                      <a:r>
                        <a:rPr lang="es-ES" sz="1400">
                          <a:effectLst/>
                        </a:rPr>
                        <a:t>Versión del IOS</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No</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No</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c2691-advipservicesk9-mz.124-15.T6</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c2691-advipservicesk9-mz.124-15.T6</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c2691-advipservicesk9-mz.124-15.T6</a:t>
                      </a:r>
                      <a:endParaRPr lang="es-EC" sz="1400">
                        <a:effectLst/>
                        <a:latin typeface="Calibri"/>
                        <a:ea typeface="Calibri"/>
                        <a:cs typeface="Times New Roman"/>
                      </a:endParaRPr>
                    </a:p>
                  </a:txBody>
                  <a:tcPr marL="68580" marR="68580" marT="0" marB="0"/>
                </a:tc>
              </a:tr>
              <a:tr h="579443">
                <a:tc>
                  <a:txBody>
                    <a:bodyPr/>
                    <a:lstStyle/>
                    <a:p>
                      <a:pPr>
                        <a:lnSpc>
                          <a:spcPct val="115000"/>
                        </a:lnSpc>
                        <a:spcBef>
                          <a:spcPts val="200"/>
                        </a:spcBef>
                        <a:spcAft>
                          <a:spcPts val="0"/>
                        </a:spcAft>
                      </a:pPr>
                      <a:r>
                        <a:rPr lang="es-ES" sz="1400">
                          <a:effectLst/>
                        </a:rPr>
                        <a:t>Dirección IPv6 Fa0/0</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u="sng">
                          <a:effectLst/>
                        </a:rPr>
                        <a:t>2800:68:16:1</a:t>
                      </a:r>
                      <a:r>
                        <a:rPr lang="es-ES" sz="1400">
                          <a:effectLst/>
                        </a:rPr>
                        <a:t>:A01:1200:23:3</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u="sng">
                          <a:effectLst/>
                        </a:rPr>
                        <a:t>2800:68:16:4001</a:t>
                      </a:r>
                      <a:r>
                        <a:rPr lang="es-ES" sz="1400">
                          <a:effectLst/>
                        </a:rPr>
                        <a:t>:E01:1230:1123:6</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u="sng">
                          <a:effectLst/>
                        </a:rPr>
                        <a:t>2800:68:16:1</a:t>
                      </a:r>
                      <a:r>
                        <a:rPr lang="es-ES" sz="1400">
                          <a:effectLst/>
                        </a:rPr>
                        <a:t>:A01:1200:23:4</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u="sng">
                          <a:effectLst/>
                        </a:rPr>
                        <a:t>2800:68:16:2001</a:t>
                      </a:r>
                      <a:r>
                        <a:rPr lang="es-ES" sz="1400">
                          <a:effectLst/>
                        </a:rPr>
                        <a:t>:B01:1200:23:8</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u="sng">
                          <a:effectLst/>
                        </a:rPr>
                        <a:t>2800:68:16:1001</a:t>
                      </a:r>
                      <a:r>
                        <a:rPr lang="es-ES" sz="1400">
                          <a:effectLst/>
                        </a:rPr>
                        <a:t>:D01:1220:1023:7</a:t>
                      </a:r>
                      <a:endParaRPr lang="es-EC" sz="1400">
                        <a:effectLst/>
                        <a:latin typeface="Calibri"/>
                        <a:ea typeface="Calibri"/>
                        <a:cs typeface="Times New Roman"/>
                      </a:endParaRPr>
                    </a:p>
                  </a:txBody>
                  <a:tcPr marL="68580" marR="68580" marT="0" marB="0"/>
                </a:tc>
              </a:tr>
              <a:tr h="828549">
                <a:tc>
                  <a:txBody>
                    <a:bodyPr/>
                    <a:lstStyle/>
                    <a:p>
                      <a:pPr>
                        <a:lnSpc>
                          <a:spcPct val="115000"/>
                        </a:lnSpc>
                        <a:spcBef>
                          <a:spcPts val="200"/>
                        </a:spcBef>
                        <a:spcAft>
                          <a:spcPts val="0"/>
                        </a:spcAft>
                      </a:pPr>
                      <a:r>
                        <a:rPr lang="es-ES" sz="1400">
                          <a:effectLst/>
                        </a:rPr>
                        <a:t>Dirección IPv6 Fa0/1</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2800:0068:0016:1:A01:1200:23:2</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No</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u="sng">
                          <a:effectLst/>
                        </a:rPr>
                        <a:t>2800:68:16:2001</a:t>
                      </a:r>
                      <a:r>
                        <a:rPr lang="es-ES" sz="1400">
                          <a:effectLst/>
                        </a:rPr>
                        <a:t>:B01:1200:23:7</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u="sng">
                          <a:effectLst/>
                        </a:rPr>
                        <a:t>2800:68:16:1001</a:t>
                      </a:r>
                      <a:r>
                        <a:rPr lang="es-ES" sz="1400">
                          <a:effectLst/>
                        </a:rPr>
                        <a:t>:D01:1220:1023:6</a:t>
                      </a:r>
                      <a:endParaRPr lang="es-EC" sz="1400">
                        <a:effectLst/>
                      </a:endParaRPr>
                    </a:p>
                    <a:p>
                      <a:pPr algn="just">
                        <a:lnSpc>
                          <a:spcPct val="115000"/>
                        </a:lnSpc>
                        <a:spcBef>
                          <a:spcPts val="200"/>
                        </a:spcBef>
                        <a:spcAft>
                          <a:spcPts val="0"/>
                        </a:spcAft>
                      </a:pPr>
                      <a:r>
                        <a:rPr lang="es-ES" sz="1400">
                          <a:effectLst/>
                        </a:rPr>
                        <a:t> </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u="sng">
                          <a:effectLst/>
                        </a:rPr>
                        <a:t>2800:68:16:4001</a:t>
                      </a:r>
                      <a:r>
                        <a:rPr lang="es-ES" sz="1400">
                          <a:effectLst/>
                        </a:rPr>
                        <a:t>:E01:1230:1123:5</a:t>
                      </a:r>
                      <a:endParaRPr lang="es-EC" sz="1400">
                        <a:effectLst/>
                        <a:latin typeface="Calibri"/>
                        <a:ea typeface="Calibri"/>
                        <a:cs typeface="Times New Roman"/>
                      </a:endParaRPr>
                    </a:p>
                  </a:txBody>
                  <a:tcPr marL="68580" marR="68580" marT="0" marB="0"/>
                </a:tc>
              </a:tr>
              <a:tr h="579443">
                <a:tc>
                  <a:txBody>
                    <a:bodyPr/>
                    <a:lstStyle/>
                    <a:p>
                      <a:pPr>
                        <a:lnSpc>
                          <a:spcPct val="115000"/>
                        </a:lnSpc>
                        <a:spcBef>
                          <a:spcPts val="200"/>
                        </a:spcBef>
                        <a:spcAft>
                          <a:spcPts val="0"/>
                        </a:spcAft>
                      </a:pPr>
                      <a:r>
                        <a:rPr lang="es-ES" sz="1400" baseline="30000">
                          <a:effectLst/>
                        </a:rPr>
                        <a:t>Dirección</a:t>
                      </a:r>
                      <a:r>
                        <a:rPr lang="es-ES" sz="1400">
                          <a:effectLst/>
                        </a:rPr>
                        <a:t> IPv6 Tunnel0</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No</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No</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u="sng">
                          <a:effectLst/>
                        </a:rPr>
                        <a:t>2800:68:16:3001</a:t>
                      </a:r>
                      <a:r>
                        <a:rPr lang="es-ES" sz="1400">
                          <a:effectLst/>
                        </a:rPr>
                        <a:t>:C01:1200:23:9</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u="sng">
                          <a:effectLst/>
                        </a:rPr>
                        <a:t>2800:68:16:3001</a:t>
                      </a:r>
                      <a:r>
                        <a:rPr lang="es-ES" sz="1400">
                          <a:effectLst/>
                        </a:rPr>
                        <a:t>:C01:1200:23:10</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 </a:t>
                      </a:r>
                      <a:endParaRPr lang="es-EC" sz="1400">
                        <a:effectLst/>
                        <a:latin typeface="Calibri"/>
                        <a:ea typeface="Calibri"/>
                        <a:cs typeface="Times New Roman"/>
                      </a:endParaRPr>
                    </a:p>
                  </a:txBody>
                  <a:tcPr marL="68580" marR="68580" marT="0" marB="0"/>
                </a:tc>
              </a:tr>
              <a:tr h="579443">
                <a:tc>
                  <a:txBody>
                    <a:bodyPr/>
                    <a:lstStyle/>
                    <a:p>
                      <a:pPr>
                        <a:lnSpc>
                          <a:spcPct val="115000"/>
                        </a:lnSpc>
                        <a:spcBef>
                          <a:spcPts val="200"/>
                        </a:spcBef>
                        <a:spcAft>
                          <a:spcPts val="0"/>
                        </a:spcAft>
                      </a:pPr>
                      <a:r>
                        <a:rPr lang="es-ES" sz="1400">
                          <a:effectLst/>
                        </a:rPr>
                        <a:t>Dirección IPv6 Tunnel1</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 </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 </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u="none" strike="noStrike">
                          <a:effectLst/>
                        </a:rPr>
                        <a:t> </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u="sng">
                          <a:effectLst/>
                        </a:rPr>
                        <a:t>2800:68:16:3002</a:t>
                      </a:r>
                      <a:r>
                        <a:rPr lang="es-ES" sz="1400">
                          <a:effectLst/>
                        </a:rPr>
                        <a:t>:C02:1200:23:11</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u="sng">
                          <a:effectLst/>
                        </a:rPr>
                        <a:t>2800:68:16:3002</a:t>
                      </a:r>
                      <a:r>
                        <a:rPr lang="es-ES" sz="1400">
                          <a:effectLst/>
                        </a:rPr>
                        <a:t>:C02:1200:23:12</a:t>
                      </a:r>
                      <a:endParaRPr lang="es-EC" sz="1400">
                        <a:effectLst/>
                        <a:latin typeface="Calibri"/>
                        <a:ea typeface="Calibri"/>
                        <a:cs typeface="Times New Roman"/>
                      </a:endParaRPr>
                    </a:p>
                  </a:txBody>
                  <a:tcPr marL="68580" marR="68580" marT="0" marB="0"/>
                </a:tc>
              </a:tr>
              <a:tr h="579443">
                <a:tc>
                  <a:txBody>
                    <a:bodyPr/>
                    <a:lstStyle/>
                    <a:p>
                      <a:pPr>
                        <a:lnSpc>
                          <a:spcPct val="115000"/>
                        </a:lnSpc>
                        <a:spcBef>
                          <a:spcPts val="200"/>
                        </a:spcBef>
                        <a:spcAft>
                          <a:spcPts val="0"/>
                        </a:spcAft>
                      </a:pPr>
                      <a:r>
                        <a:rPr lang="es-ES" sz="1400">
                          <a:effectLst/>
                        </a:rPr>
                        <a:t>Protocolo de ruteo </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No</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No</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dirty="0">
                          <a:effectLst/>
                        </a:rPr>
                        <a:t>OSPF</a:t>
                      </a:r>
                      <a:endParaRPr lang="es-EC" sz="1400" dirty="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OSPF</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dirty="0">
                          <a:effectLst/>
                        </a:rPr>
                        <a:t>OSPF</a:t>
                      </a:r>
                      <a:endParaRPr lang="es-EC"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031285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4107" y="116632"/>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a:off x="755576" y="192161"/>
            <a:ext cx="7772400" cy="1470025"/>
          </a:xfrm>
        </p:spPr>
        <p:txBody>
          <a:bodyPr/>
          <a:lstStyle/>
          <a:p>
            <a:r>
              <a:rPr lang="es-EC" dirty="0"/>
              <a:t>Parámetros de simulación</a:t>
            </a:r>
          </a:p>
        </p:txBody>
      </p:sp>
      <p:sp>
        <p:nvSpPr>
          <p:cNvPr id="3" name="2 Subtítulo"/>
          <p:cNvSpPr>
            <a:spLocks noGrp="1"/>
          </p:cNvSpPr>
          <p:nvPr>
            <p:ph type="subTitle" idx="1"/>
          </p:nvPr>
        </p:nvSpPr>
        <p:spPr/>
        <p:txBody>
          <a:bodyPr/>
          <a:lstStyle/>
          <a:p>
            <a:endParaRPr lang="es-EC" dirty="0"/>
          </a:p>
        </p:txBody>
      </p:sp>
      <p:graphicFrame>
        <p:nvGraphicFramePr>
          <p:cNvPr id="6" name="5 Tabla"/>
          <p:cNvGraphicFramePr>
            <a:graphicFrameLocks noGrp="1"/>
          </p:cNvGraphicFramePr>
          <p:nvPr>
            <p:extLst>
              <p:ext uri="{D42A27DB-BD31-4B8C-83A1-F6EECF244321}">
                <p14:modId xmlns:p14="http://schemas.microsoft.com/office/powerpoint/2010/main" val="2531097527"/>
              </p:ext>
            </p:extLst>
          </p:nvPr>
        </p:nvGraphicFramePr>
        <p:xfrm>
          <a:off x="323528" y="1521691"/>
          <a:ext cx="8640960" cy="4859636"/>
        </p:xfrm>
        <a:graphic>
          <a:graphicData uri="http://schemas.openxmlformats.org/drawingml/2006/table">
            <a:tbl>
              <a:tblPr firstRow="1" firstCol="1" bandRow="1">
                <a:tableStyleId>{5C22544A-7EE6-4342-B048-85BDC9FD1C3A}</a:tableStyleId>
              </a:tblPr>
              <a:tblGrid>
                <a:gridCol w="1445032"/>
                <a:gridCol w="1341816"/>
                <a:gridCol w="957568"/>
                <a:gridCol w="1656184"/>
                <a:gridCol w="1584176"/>
                <a:gridCol w="1656184"/>
              </a:tblGrid>
              <a:tr h="338069">
                <a:tc>
                  <a:txBody>
                    <a:bodyPr/>
                    <a:lstStyle/>
                    <a:p>
                      <a:pPr algn="just">
                        <a:lnSpc>
                          <a:spcPct val="115000"/>
                        </a:lnSpc>
                        <a:spcBef>
                          <a:spcPts val="200"/>
                        </a:spcBef>
                        <a:spcAft>
                          <a:spcPts val="0"/>
                        </a:spcAft>
                      </a:pPr>
                      <a:r>
                        <a:rPr lang="es-ES" sz="1400" dirty="0">
                          <a:effectLst/>
                        </a:rPr>
                        <a:t>DESCRIPCION</a:t>
                      </a:r>
                      <a:endParaRPr lang="es-EC" sz="1400" dirty="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HOST A</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HOST B</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ROUTER A </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Switch Core</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ROUTER B</a:t>
                      </a:r>
                      <a:endParaRPr lang="es-EC" sz="1400">
                        <a:effectLst/>
                        <a:latin typeface="Calibri"/>
                        <a:ea typeface="Calibri"/>
                        <a:cs typeface="Times New Roman"/>
                      </a:endParaRPr>
                    </a:p>
                  </a:txBody>
                  <a:tcPr marL="68580" marR="68580" marT="0" marB="0"/>
                </a:tc>
              </a:tr>
              <a:tr h="338069">
                <a:tc>
                  <a:txBody>
                    <a:bodyPr/>
                    <a:lstStyle/>
                    <a:p>
                      <a:pPr>
                        <a:lnSpc>
                          <a:spcPct val="115000"/>
                        </a:lnSpc>
                        <a:spcBef>
                          <a:spcPts val="200"/>
                        </a:spcBef>
                        <a:spcAft>
                          <a:spcPts val="0"/>
                        </a:spcAft>
                      </a:pPr>
                      <a:r>
                        <a:rPr lang="es-ES" sz="1400">
                          <a:effectLst/>
                        </a:rPr>
                        <a:t>Clave</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No </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No</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hh87fkqwfw</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hh87fkqwfw</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hh87fkqwfw</a:t>
                      </a:r>
                      <a:endParaRPr lang="es-EC" sz="1400">
                        <a:effectLst/>
                        <a:latin typeface="Calibri"/>
                        <a:ea typeface="Calibri"/>
                        <a:cs typeface="Times New Roman"/>
                      </a:endParaRPr>
                    </a:p>
                  </a:txBody>
                  <a:tcPr marL="68580" marR="68580" marT="0" marB="0"/>
                </a:tc>
              </a:tr>
              <a:tr h="697250">
                <a:tc>
                  <a:txBody>
                    <a:bodyPr/>
                    <a:lstStyle/>
                    <a:p>
                      <a:pPr>
                        <a:lnSpc>
                          <a:spcPct val="115000"/>
                        </a:lnSpc>
                        <a:spcBef>
                          <a:spcPts val="200"/>
                        </a:spcBef>
                        <a:spcAft>
                          <a:spcPts val="0"/>
                        </a:spcAft>
                      </a:pPr>
                      <a:r>
                        <a:rPr lang="es-ES" sz="1400">
                          <a:effectLst/>
                        </a:rPr>
                        <a:t>Protocolo de seguridad</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No</a:t>
                      </a:r>
                      <a:endParaRPr lang="es-EC" sz="1400">
                        <a:effectLst/>
                        <a:latin typeface="Calibri"/>
                        <a:ea typeface="Calibri"/>
                        <a:cs typeface="Times New Roman"/>
                      </a:endParaRPr>
                    </a:p>
                  </a:txBody>
                  <a:tcPr marL="68580" marR="68580" marT="0" marB="0"/>
                </a:tc>
                <a:tc>
                  <a:txBody>
                    <a:bodyPr/>
                    <a:lstStyle/>
                    <a:p>
                      <a:pPr algn="just">
                        <a:lnSpc>
                          <a:spcPct val="115000"/>
                        </a:lnSpc>
                        <a:spcBef>
                          <a:spcPts val="200"/>
                        </a:spcBef>
                        <a:spcAft>
                          <a:spcPts val="0"/>
                        </a:spcAft>
                      </a:pPr>
                      <a:r>
                        <a:rPr lang="es-ES" sz="1400">
                          <a:effectLst/>
                        </a:rPr>
                        <a:t>No</a:t>
                      </a:r>
                      <a:endParaRPr lang="es-EC" sz="1400">
                        <a:effectLst/>
                        <a:latin typeface="Calibri"/>
                        <a:ea typeface="Calibri"/>
                        <a:cs typeface="Times New Roman"/>
                      </a:endParaRPr>
                    </a:p>
                  </a:txBody>
                  <a:tcPr marL="68580" marR="68580" marT="0" marB="0"/>
                </a:tc>
                <a:tc>
                  <a:txBody>
                    <a:bodyPr/>
                    <a:lstStyle/>
                    <a:p>
                      <a:pPr>
                        <a:lnSpc>
                          <a:spcPct val="115000"/>
                        </a:lnSpc>
                        <a:spcBef>
                          <a:spcPts val="200"/>
                        </a:spcBef>
                        <a:spcAft>
                          <a:spcPts val="0"/>
                        </a:spcAft>
                      </a:pPr>
                      <a:r>
                        <a:rPr lang="es-ES" sz="1400">
                          <a:effectLst/>
                        </a:rPr>
                        <a:t>IPSec, IKE, ISAKMP</a:t>
                      </a:r>
                      <a:endParaRPr lang="es-EC" sz="1400">
                        <a:effectLst/>
                        <a:latin typeface="Calibri"/>
                        <a:ea typeface="Calibri"/>
                        <a:cs typeface="Times New Roman"/>
                      </a:endParaRPr>
                    </a:p>
                  </a:txBody>
                  <a:tcPr marL="68580" marR="68580" marT="0" marB="0"/>
                </a:tc>
                <a:tc>
                  <a:txBody>
                    <a:bodyPr/>
                    <a:lstStyle/>
                    <a:p>
                      <a:pPr>
                        <a:lnSpc>
                          <a:spcPct val="115000"/>
                        </a:lnSpc>
                        <a:spcBef>
                          <a:spcPts val="200"/>
                        </a:spcBef>
                        <a:spcAft>
                          <a:spcPts val="0"/>
                        </a:spcAft>
                      </a:pPr>
                      <a:r>
                        <a:rPr lang="es-ES" sz="1400">
                          <a:effectLst/>
                        </a:rPr>
                        <a:t>IPSec, IKE, ISAKMP</a:t>
                      </a:r>
                      <a:endParaRPr lang="es-EC" sz="1400">
                        <a:effectLst/>
                        <a:latin typeface="Calibri"/>
                        <a:ea typeface="Calibri"/>
                        <a:cs typeface="Times New Roman"/>
                      </a:endParaRPr>
                    </a:p>
                  </a:txBody>
                  <a:tcPr marL="68580" marR="68580" marT="0" marB="0"/>
                </a:tc>
                <a:tc>
                  <a:txBody>
                    <a:bodyPr/>
                    <a:lstStyle/>
                    <a:p>
                      <a:pPr>
                        <a:lnSpc>
                          <a:spcPct val="115000"/>
                        </a:lnSpc>
                        <a:spcBef>
                          <a:spcPts val="200"/>
                        </a:spcBef>
                        <a:spcAft>
                          <a:spcPts val="0"/>
                        </a:spcAft>
                      </a:pPr>
                      <a:r>
                        <a:rPr lang="es-ES" sz="1400">
                          <a:effectLst/>
                        </a:rPr>
                        <a:t>IPSec, IKE, ISAKMP</a:t>
                      </a:r>
                      <a:endParaRPr lang="es-EC" sz="1400">
                        <a:effectLst/>
                        <a:latin typeface="Calibri"/>
                        <a:ea typeface="Calibri"/>
                        <a:cs typeface="Times New Roman"/>
                      </a:endParaRPr>
                    </a:p>
                  </a:txBody>
                  <a:tcPr marL="68580" marR="68580" marT="0" marB="0"/>
                </a:tc>
              </a:tr>
              <a:tr h="697250">
                <a:tc>
                  <a:txBody>
                    <a:bodyPr/>
                    <a:lstStyle/>
                    <a:p>
                      <a:pPr>
                        <a:lnSpc>
                          <a:spcPct val="115000"/>
                        </a:lnSpc>
                        <a:spcBef>
                          <a:spcPts val="200"/>
                        </a:spcBef>
                        <a:spcAft>
                          <a:spcPts val="0"/>
                        </a:spcAft>
                      </a:pPr>
                      <a:r>
                        <a:rPr lang="es-ES" sz="1400">
                          <a:effectLst/>
                        </a:rPr>
                        <a:t>Algoritmo de cifrado</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S" sz="1400">
                          <a:effectLst/>
                        </a:rPr>
                        <a:t>No</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S" sz="1400">
                          <a:effectLst/>
                        </a:rPr>
                        <a:t>No</a:t>
                      </a:r>
                      <a:endParaRPr lang="es-EC" sz="1400">
                        <a:effectLst/>
                        <a:latin typeface="Calibri"/>
                        <a:ea typeface="Calibri"/>
                        <a:cs typeface="Times New Roman"/>
                      </a:endParaRPr>
                    </a:p>
                  </a:txBody>
                  <a:tcPr marL="68580" marR="68580" marT="0" marB="0"/>
                </a:tc>
                <a:tc>
                  <a:txBody>
                    <a:bodyPr/>
                    <a:lstStyle/>
                    <a:p>
                      <a:pPr>
                        <a:lnSpc>
                          <a:spcPct val="115000"/>
                        </a:lnSpc>
                        <a:spcBef>
                          <a:spcPts val="200"/>
                        </a:spcBef>
                        <a:spcAft>
                          <a:spcPts val="0"/>
                        </a:spcAft>
                      </a:pPr>
                      <a:r>
                        <a:rPr lang="es-ES" sz="1400">
                          <a:effectLst/>
                        </a:rPr>
                        <a:t>3DES</a:t>
                      </a:r>
                      <a:endParaRPr lang="es-EC" sz="1400">
                        <a:effectLst/>
                        <a:latin typeface="Calibri"/>
                        <a:ea typeface="Calibri"/>
                        <a:cs typeface="Times New Roman"/>
                      </a:endParaRPr>
                    </a:p>
                  </a:txBody>
                  <a:tcPr marL="68580" marR="68580" marT="0" marB="0"/>
                </a:tc>
                <a:tc>
                  <a:txBody>
                    <a:bodyPr/>
                    <a:lstStyle/>
                    <a:p>
                      <a:pPr>
                        <a:lnSpc>
                          <a:spcPct val="115000"/>
                        </a:lnSpc>
                        <a:spcBef>
                          <a:spcPts val="200"/>
                        </a:spcBef>
                        <a:spcAft>
                          <a:spcPts val="0"/>
                        </a:spcAft>
                      </a:pPr>
                      <a:r>
                        <a:rPr lang="es-ES" sz="1400">
                          <a:effectLst/>
                        </a:rPr>
                        <a:t>3DES</a:t>
                      </a:r>
                      <a:endParaRPr lang="es-EC" sz="1400">
                        <a:effectLst/>
                        <a:latin typeface="Calibri"/>
                        <a:ea typeface="Calibri"/>
                        <a:cs typeface="Times New Roman"/>
                      </a:endParaRPr>
                    </a:p>
                  </a:txBody>
                  <a:tcPr marL="68580" marR="68580" marT="0" marB="0"/>
                </a:tc>
                <a:tc>
                  <a:txBody>
                    <a:bodyPr/>
                    <a:lstStyle/>
                    <a:p>
                      <a:pPr>
                        <a:lnSpc>
                          <a:spcPct val="115000"/>
                        </a:lnSpc>
                        <a:spcBef>
                          <a:spcPts val="200"/>
                        </a:spcBef>
                        <a:spcAft>
                          <a:spcPts val="0"/>
                        </a:spcAft>
                      </a:pPr>
                      <a:r>
                        <a:rPr lang="es-ES" sz="1400">
                          <a:effectLst/>
                        </a:rPr>
                        <a:t>3DES</a:t>
                      </a:r>
                      <a:endParaRPr lang="es-EC" sz="1400">
                        <a:effectLst/>
                        <a:latin typeface="Calibri"/>
                        <a:ea typeface="Calibri"/>
                        <a:cs typeface="Times New Roman"/>
                      </a:endParaRPr>
                    </a:p>
                  </a:txBody>
                  <a:tcPr marL="68580" marR="68580" marT="0" marB="0"/>
                </a:tc>
              </a:tr>
              <a:tr h="338069">
                <a:tc>
                  <a:txBody>
                    <a:bodyPr/>
                    <a:lstStyle/>
                    <a:p>
                      <a:pPr>
                        <a:lnSpc>
                          <a:spcPct val="115000"/>
                        </a:lnSpc>
                        <a:spcBef>
                          <a:spcPts val="200"/>
                        </a:spcBef>
                        <a:spcAft>
                          <a:spcPts val="0"/>
                        </a:spcAft>
                      </a:pPr>
                      <a:r>
                        <a:rPr lang="es-ES" sz="1400">
                          <a:effectLst/>
                        </a:rPr>
                        <a:t>Algoritmo hash</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S" sz="1400">
                          <a:effectLst/>
                        </a:rPr>
                        <a:t>No</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S" sz="1400">
                          <a:effectLst/>
                        </a:rPr>
                        <a:t>No</a:t>
                      </a:r>
                      <a:endParaRPr lang="es-EC" sz="1400">
                        <a:effectLst/>
                        <a:latin typeface="Calibri"/>
                        <a:ea typeface="Calibri"/>
                        <a:cs typeface="Times New Roman"/>
                      </a:endParaRPr>
                    </a:p>
                  </a:txBody>
                  <a:tcPr marL="68580" marR="68580" marT="0" marB="0"/>
                </a:tc>
                <a:tc>
                  <a:txBody>
                    <a:bodyPr/>
                    <a:lstStyle/>
                    <a:p>
                      <a:pPr>
                        <a:lnSpc>
                          <a:spcPct val="115000"/>
                        </a:lnSpc>
                        <a:spcBef>
                          <a:spcPts val="200"/>
                        </a:spcBef>
                        <a:spcAft>
                          <a:spcPts val="0"/>
                        </a:spcAft>
                      </a:pPr>
                      <a:r>
                        <a:rPr lang="es-ES" sz="1400">
                          <a:effectLst/>
                        </a:rPr>
                        <a:t>MD5</a:t>
                      </a:r>
                      <a:endParaRPr lang="es-EC" sz="1400">
                        <a:effectLst/>
                        <a:latin typeface="Calibri"/>
                        <a:ea typeface="Calibri"/>
                        <a:cs typeface="Times New Roman"/>
                      </a:endParaRPr>
                    </a:p>
                  </a:txBody>
                  <a:tcPr marL="68580" marR="68580" marT="0" marB="0"/>
                </a:tc>
                <a:tc>
                  <a:txBody>
                    <a:bodyPr/>
                    <a:lstStyle/>
                    <a:p>
                      <a:pPr>
                        <a:lnSpc>
                          <a:spcPct val="115000"/>
                        </a:lnSpc>
                        <a:spcBef>
                          <a:spcPts val="200"/>
                        </a:spcBef>
                        <a:spcAft>
                          <a:spcPts val="0"/>
                        </a:spcAft>
                      </a:pPr>
                      <a:r>
                        <a:rPr lang="es-ES" sz="1400">
                          <a:effectLst/>
                        </a:rPr>
                        <a:t>MD5</a:t>
                      </a:r>
                      <a:endParaRPr lang="es-EC" sz="1400">
                        <a:effectLst/>
                        <a:latin typeface="Calibri"/>
                        <a:ea typeface="Calibri"/>
                        <a:cs typeface="Times New Roman"/>
                      </a:endParaRPr>
                    </a:p>
                  </a:txBody>
                  <a:tcPr marL="68580" marR="68580" marT="0" marB="0"/>
                </a:tc>
                <a:tc>
                  <a:txBody>
                    <a:bodyPr/>
                    <a:lstStyle/>
                    <a:p>
                      <a:pPr>
                        <a:lnSpc>
                          <a:spcPct val="115000"/>
                        </a:lnSpc>
                        <a:spcBef>
                          <a:spcPts val="200"/>
                        </a:spcBef>
                        <a:spcAft>
                          <a:spcPts val="0"/>
                        </a:spcAft>
                      </a:pPr>
                      <a:r>
                        <a:rPr lang="es-ES" sz="1400">
                          <a:effectLst/>
                        </a:rPr>
                        <a:t>MD5</a:t>
                      </a:r>
                      <a:endParaRPr lang="es-EC" sz="1400">
                        <a:effectLst/>
                        <a:latin typeface="Calibri"/>
                        <a:ea typeface="Calibri"/>
                        <a:cs typeface="Times New Roman"/>
                      </a:endParaRPr>
                    </a:p>
                  </a:txBody>
                  <a:tcPr marL="68580" marR="68580" marT="0" marB="0"/>
                </a:tc>
              </a:tr>
              <a:tr h="1056429">
                <a:tc>
                  <a:txBody>
                    <a:bodyPr/>
                    <a:lstStyle/>
                    <a:p>
                      <a:pPr>
                        <a:lnSpc>
                          <a:spcPct val="115000"/>
                        </a:lnSpc>
                        <a:spcBef>
                          <a:spcPts val="200"/>
                        </a:spcBef>
                        <a:spcAft>
                          <a:spcPts val="0"/>
                        </a:spcAft>
                      </a:pPr>
                      <a:r>
                        <a:rPr lang="es-ES" sz="1400">
                          <a:effectLst/>
                        </a:rPr>
                        <a:t>Intercambio de llaves</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S" sz="1400">
                          <a:effectLst/>
                        </a:rPr>
                        <a:t>No</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S" sz="1400">
                          <a:effectLst/>
                        </a:rPr>
                        <a:t>No</a:t>
                      </a:r>
                      <a:endParaRPr lang="es-EC" sz="1400">
                        <a:effectLst/>
                        <a:latin typeface="Calibri"/>
                        <a:ea typeface="Calibri"/>
                        <a:cs typeface="Times New Roman"/>
                      </a:endParaRPr>
                    </a:p>
                  </a:txBody>
                  <a:tcPr marL="68580" marR="68580" marT="0" marB="0"/>
                </a:tc>
                <a:tc>
                  <a:txBody>
                    <a:bodyPr/>
                    <a:lstStyle/>
                    <a:p>
                      <a:pPr>
                        <a:lnSpc>
                          <a:spcPct val="115000"/>
                        </a:lnSpc>
                        <a:spcBef>
                          <a:spcPts val="200"/>
                        </a:spcBef>
                        <a:spcAft>
                          <a:spcPts val="0"/>
                        </a:spcAft>
                      </a:pPr>
                      <a:r>
                        <a:rPr lang="es-ES" sz="1400">
                          <a:effectLst/>
                        </a:rPr>
                        <a:t>Diffie-Hellman Grupo 1 de 768 bits</a:t>
                      </a:r>
                      <a:endParaRPr lang="es-EC" sz="1400">
                        <a:effectLst/>
                        <a:latin typeface="Calibri"/>
                        <a:ea typeface="Calibri"/>
                        <a:cs typeface="Times New Roman"/>
                      </a:endParaRPr>
                    </a:p>
                  </a:txBody>
                  <a:tcPr marL="68580" marR="68580" marT="0" marB="0"/>
                </a:tc>
                <a:tc>
                  <a:txBody>
                    <a:bodyPr/>
                    <a:lstStyle/>
                    <a:p>
                      <a:pPr>
                        <a:lnSpc>
                          <a:spcPct val="115000"/>
                        </a:lnSpc>
                        <a:spcBef>
                          <a:spcPts val="200"/>
                        </a:spcBef>
                        <a:spcAft>
                          <a:spcPts val="0"/>
                        </a:spcAft>
                      </a:pPr>
                      <a:r>
                        <a:rPr lang="es-ES" sz="1400">
                          <a:effectLst/>
                        </a:rPr>
                        <a:t>Diffie-Hellman Grupo 1 de 768 bits</a:t>
                      </a:r>
                      <a:endParaRPr lang="es-EC" sz="1400">
                        <a:effectLst/>
                        <a:latin typeface="Calibri"/>
                        <a:ea typeface="Calibri"/>
                        <a:cs typeface="Times New Roman"/>
                      </a:endParaRPr>
                    </a:p>
                  </a:txBody>
                  <a:tcPr marL="68580" marR="68580" marT="0" marB="0"/>
                </a:tc>
                <a:tc>
                  <a:txBody>
                    <a:bodyPr/>
                    <a:lstStyle/>
                    <a:p>
                      <a:pPr>
                        <a:lnSpc>
                          <a:spcPct val="115000"/>
                        </a:lnSpc>
                        <a:spcBef>
                          <a:spcPts val="200"/>
                        </a:spcBef>
                        <a:spcAft>
                          <a:spcPts val="0"/>
                        </a:spcAft>
                      </a:pPr>
                      <a:r>
                        <a:rPr lang="es-ES" sz="1400">
                          <a:effectLst/>
                        </a:rPr>
                        <a:t>Diffie-Hellman Grupo 1 de 768 bits</a:t>
                      </a:r>
                      <a:endParaRPr lang="es-EC" sz="1400">
                        <a:effectLst/>
                        <a:latin typeface="Calibri"/>
                        <a:ea typeface="Calibri"/>
                        <a:cs typeface="Times New Roman"/>
                      </a:endParaRPr>
                    </a:p>
                  </a:txBody>
                  <a:tcPr marL="68580" marR="68580" marT="0" marB="0"/>
                </a:tc>
              </a:tr>
              <a:tr h="697250">
                <a:tc>
                  <a:txBody>
                    <a:bodyPr/>
                    <a:lstStyle/>
                    <a:p>
                      <a:pPr>
                        <a:lnSpc>
                          <a:spcPct val="115000"/>
                        </a:lnSpc>
                        <a:spcBef>
                          <a:spcPts val="200"/>
                        </a:spcBef>
                        <a:spcAft>
                          <a:spcPts val="0"/>
                        </a:spcAft>
                      </a:pPr>
                      <a:r>
                        <a:rPr lang="es-ES" sz="1400">
                          <a:effectLst/>
                        </a:rPr>
                        <a:t>Método de autenticación</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S" sz="1400">
                          <a:effectLst/>
                        </a:rPr>
                        <a:t>No</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S" sz="1400">
                          <a:effectLst/>
                        </a:rPr>
                        <a:t>No</a:t>
                      </a:r>
                      <a:endParaRPr lang="es-EC" sz="1400">
                        <a:effectLst/>
                        <a:latin typeface="Calibri"/>
                        <a:ea typeface="Calibri"/>
                        <a:cs typeface="Times New Roman"/>
                      </a:endParaRPr>
                    </a:p>
                  </a:txBody>
                  <a:tcPr marL="68580" marR="68580" marT="0" marB="0"/>
                </a:tc>
                <a:tc>
                  <a:txBody>
                    <a:bodyPr/>
                    <a:lstStyle/>
                    <a:p>
                      <a:pPr>
                        <a:lnSpc>
                          <a:spcPct val="115000"/>
                        </a:lnSpc>
                        <a:spcBef>
                          <a:spcPts val="200"/>
                        </a:spcBef>
                        <a:spcAft>
                          <a:spcPts val="0"/>
                        </a:spcAft>
                      </a:pPr>
                      <a:r>
                        <a:rPr lang="es-ES" sz="1400">
                          <a:effectLst/>
                        </a:rPr>
                        <a:t>Pre-share</a:t>
                      </a:r>
                      <a:endParaRPr lang="es-EC" sz="1400">
                        <a:effectLst/>
                        <a:latin typeface="Calibri"/>
                        <a:ea typeface="Calibri"/>
                        <a:cs typeface="Times New Roman"/>
                      </a:endParaRPr>
                    </a:p>
                  </a:txBody>
                  <a:tcPr marL="68580" marR="68580" marT="0" marB="0"/>
                </a:tc>
                <a:tc>
                  <a:txBody>
                    <a:bodyPr/>
                    <a:lstStyle/>
                    <a:p>
                      <a:pPr>
                        <a:lnSpc>
                          <a:spcPct val="115000"/>
                        </a:lnSpc>
                        <a:spcBef>
                          <a:spcPts val="200"/>
                        </a:spcBef>
                        <a:spcAft>
                          <a:spcPts val="0"/>
                        </a:spcAft>
                      </a:pPr>
                      <a:r>
                        <a:rPr lang="es-ES" sz="1400">
                          <a:effectLst/>
                        </a:rPr>
                        <a:t>Pre-share</a:t>
                      </a:r>
                      <a:endParaRPr lang="es-EC" sz="1400">
                        <a:effectLst/>
                        <a:latin typeface="Calibri"/>
                        <a:ea typeface="Calibri"/>
                        <a:cs typeface="Times New Roman"/>
                      </a:endParaRPr>
                    </a:p>
                  </a:txBody>
                  <a:tcPr marL="68580" marR="68580" marT="0" marB="0"/>
                </a:tc>
                <a:tc>
                  <a:txBody>
                    <a:bodyPr/>
                    <a:lstStyle/>
                    <a:p>
                      <a:pPr>
                        <a:lnSpc>
                          <a:spcPct val="115000"/>
                        </a:lnSpc>
                        <a:spcBef>
                          <a:spcPts val="200"/>
                        </a:spcBef>
                        <a:spcAft>
                          <a:spcPts val="0"/>
                        </a:spcAft>
                      </a:pPr>
                      <a:r>
                        <a:rPr lang="es-ES" sz="1400">
                          <a:effectLst/>
                        </a:rPr>
                        <a:t>Pre-share</a:t>
                      </a:r>
                      <a:endParaRPr lang="es-EC" sz="1400">
                        <a:effectLst/>
                        <a:latin typeface="Calibri"/>
                        <a:ea typeface="Calibri"/>
                        <a:cs typeface="Times New Roman"/>
                      </a:endParaRPr>
                    </a:p>
                  </a:txBody>
                  <a:tcPr marL="68580" marR="68580" marT="0" marB="0"/>
                </a:tc>
              </a:tr>
              <a:tr h="697250">
                <a:tc>
                  <a:txBody>
                    <a:bodyPr/>
                    <a:lstStyle/>
                    <a:p>
                      <a:pPr>
                        <a:lnSpc>
                          <a:spcPct val="115000"/>
                        </a:lnSpc>
                        <a:spcBef>
                          <a:spcPts val="200"/>
                        </a:spcBef>
                        <a:spcAft>
                          <a:spcPts val="0"/>
                        </a:spcAft>
                      </a:pPr>
                      <a:r>
                        <a:rPr lang="es-ES" sz="1400">
                          <a:effectLst/>
                        </a:rPr>
                        <a:t>Tiempo de vida IKE</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S" sz="1400">
                          <a:effectLst/>
                        </a:rPr>
                        <a:t>No</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S" sz="1400">
                          <a:effectLst/>
                        </a:rPr>
                        <a:t>No</a:t>
                      </a:r>
                      <a:endParaRPr lang="es-EC" sz="1400">
                        <a:effectLst/>
                        <a:latin typeface="Calibri"/>
                        <a:ea typeface="Calibri"/>
                        <a:cs typeface="Times New Roman"/>
                      </a:endParaRPr>
                    </a:p>
                  </a:txBody>
                  <a:tcPr marL="68580" marR="68580" marT="0" marB="0"/>
                </a:tc>
                <a:tc>
                  <a:txBody>
                    <a:bodyPr/>
                    <a:lstStyle/>
                    <a:p>
                      <a:pPr>
                        <a:lnSpc>
                          <a:spcPct val="115000"/>
                        </a:lnSpc>
                        <a:spcBef>
                          <a:spcPts val="200"/>
                        </a:spcBef>
                        <a:spcAft>
                          <a:spcPts val="0"/>
                        </a:spcAft>
                      </a:pPr>
                      <a:r>
                        <a:rPr lang="es-ES" sz="1400">
                          <a:effectLst/>
                        </a:rPr>
                        <a:t>86400 segundos</a:t>
                      </a:r>
                      <a:endParaRPr lang="es-EC" sz="1400">
                        <a:effectLst/>
                        <a:latin typeface="Calibri"/>
                        <a:ea typeface="Calibri"/>
                        <a:cs typeface="Times New Roman"/>
                      </a:endParaRPr>
                    </a:p>
                  </a:txBody>
                  <a:tcPr marL="68580" marR="68580" marT="0" marB="0"/>
                </a:tc>
                <a:tc>
                  <a:txBody>
                    <a:bodyPr/>
                    <a:lstStyle/>
                    <a:p>
                      <a:pPr>
                        <a:lnSpc>
                          <a:spcPct val="115000"/>
                        </a:lnSpc>
                        <a:spcBef>
                          <a:spcPts val="200"/>
                        </a:spcBef>
                        <a:spcAft>
                          <a:spcPts val="0"/>
                        </a:spcAft>
                      </a:pPr>
                      <a:r>
                        <a:rPr lang="es-ES" sz="1400">
                          <a:effectLst/>
                        </a:rPr>
                        <a:t>86400 segundos</a:t>
                      </a:r>
                      <a:endParaRPr lang="es-EC" sz="1400">
                        <a:effectLst/>
                        <a:latin typeface="Calibri"/>
                        <a:ea typeface="Calibri"/>
                        <a:cs typeface="Times New Roman"/>
                      </a:endParaRPr>
                    </a:p>
                  </a:txBody>
                  <a:tcPr marL="68580" marR="68580" marT="0" marB="0"/>
                </a:tc>
                <a:tc>
                  <a:txBody>
                    <a:bodyPr/>
                    <a:lstStyle/>
                    <a:p>
                      <a:pPr>
                        <a:lnSpc>
                          <a:spcPct val="115000"/>
                        </a:lnSpc>
                        <a:spcBef>
                          <a:spcPts val="200"/>
                        </a:spcBef>
                        <a:spcAft>
                          <a:spcPts val="0"/>
                        </a:spcAft>
                      </a:pPr>
                      <a:r>
                        <a:rPr lang="es-ES" sz="1400" dirty="0">
                          <a:effectLst/>
                        </a:rPr>
                        <a:t>86400segundos</a:t>
                      </a:r>
                      <a:endParaRPr lang="es-EC"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669499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3975" y="12774"/>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a:off x="636587" y="188640"/>
            <a:ext cx="7772400" cy="1470025"/>
          </a:xfrm>
        </p:spPr>
        <p:txBody>
          <a:bodyPr/>
          <a:lstStyle/>
          <a:p>
            <a:r>
              <a:rPr lang="es-EC" dirty="0" smtClean="0"/>
              <a:t>Configuración básica</a:t>
            </a:r>
            <a:endParaRPr lang="es-EC" dirty="0"/>
          </a:p>
        </p:txBody>
      </p:sp>
      <p:sp>
        <p:nvSpPr>
          <p:cNvPr id="5" name="4 Subtítulo"/>
          <p:cNvSpPr>
            <a:spLocks noGrp="1"/>
          </p:cNvSpPr>
          <p:nvPr>
            <p:ph type="subTitle" idx="1"/>
          </p:nvPr>
        </p:nvSpPr>
        <p:spPr>
          <a:xfrm>
            <a:off x="179512" y="1340768"/>
            <a:ext cx="8964488" cy="5400600"/>
          </a:xfrm>
        </p:spPr>
        <p:txBody>
          <a:bodyPr>
            <a:noAutofit/>
          </a:bodyPr>
          <a:lstStyle/>
          <a:p>
            <a:pPr algn="l">
              <a:lnSpc>
                <a:spcPct val="120000"/>
              </a:lnSpc>
              <a:spcBef>
                <a:spcPts val="200"/>
              </a:spcBef>
              <a:spcAft>
                <a:spcPts val="1000"/>
              </a:spcAft>
            </a:pPr>
            <a:r>
              <a:rPr lang="es-EC" sz="2000" dirty="0">
                <a:solidFill>
                  <a:schemeClr val="tx1"/>
                </a:solidFill>
                <a:latin typeface="Arial"/>
                <a:ea typeface="Calibri"/>
                <a:cs typeface="Times New Roman"/>
              </a:rPr>
              <a:t>Catalyst_3750(</a:t>
            </a:r>
            <a:r>
              <a:rPr lang="es-EC" sz="2000" dirty="0" err="1">
                <a:solidFill>
                  <a:schemeClr val="tx1"/>
                </a:solidFill>
                <a:latin typeface="Arial"/>
                <a:ea typeface="Calibri"/>
                <a:cs typeface="Times New Roman"/>
              </a:rPr>
              <a:t>config</a:t>
            </a:r>
            <a:r>
              <a:rPr lang="es-EC" sz="2000" dirty="0">
                <a:solidFill>
                  <a:schemeClr val="tx1"/>
                </a:solidFill>
                <a:latin typeface="Arial"/>
                <a:ea typeface="Calibri"/>
                <a:cs typeface="Times New Roman"/>
              </a:rPr>
              <a:t>)# interface </a:t>
            </a:r>
            <a:r>
              <a:rPr lang="es-EC" sz="2000" dirty="0" err="1">
                <a:solidFill>
                  <a:schemeClr val="tx1"/>
                </a:solidFill>
                <a:latin typeface="Arial"/>
                <a:ea typeface="Calibri"/>
                <a:cs typeface="Times New Roman"/>
              </a:rPr>
              <a:t>fastethernet</a:t>
            </a:r>
            <a:r>
              <a:rPr lang="es-EC" sz="2000" dirty="0">
                <a:solidFill>
                  <a:schemeClr val="tx1"/>
                </a:solidFill>
                <a:latin typeface="Arial"/>
                <a:ea typeface="Calibri"/>
                <a:cs typeface="Times New Roman"/>
              </a:rPr>
              <a:t> </a:t>
            </a:r>
            <a:r>
              <a:rPr lang="es-EC" sz="2000" dirty="0" smtClean="0">
                <a:solidFill>
                  <a:schemeClr val="tx1"/>
                </a:solidFill>
                <a:latin typeface="Arial"/>
                <a:ea typeface="Calibri"/>
                <a:cs typeface="Times New Roman"/>
              </a:rPr>
              <a:t>0/0</a:t>
            </a:r>
          </a:p>
          <a:p>
            <a:pPr algn="l">
              <a:lnSpc>
                <a:spcPct val="120000"/>
              </a:lnSpc>
              <a:spcBef>
                <a:spcPts val="200"/>
              </a:spcBef>
              <a:spcAft>
                <a:spcPts val="1000"/>
              </a:spcAft>
            </a:pPr>
            <a:r>
              <a:rPr lang="es-EC" sz="2000" dirty="0" smtClean="0">
                <a:solidFill>
                  <a:schemeClr val="tx1"/>
                </a:solidFill>
                <a:latin typeface="Arial"/>
                <a:ea typeface="Calibri"/>
                <a:cs typeface="Times New Roman"/>
              </a:rPr>
              <a:t>Catalyst_3750(</a:t>
            </a:r>
            <a:r>
              <a:rPr lang="es-EC" sz="2000" dirty="0" err="1" smtClean="0">
                <a:solidFill>
                  <a:schemeClr val="tx1"/>
                </a:solidFill>
                <a:latin typeface="Arial"/>
                <a:ea typeface="Calibri"/>
                <a:cs typeface="Times New Roman"/>
              </a:rPr>
              <a:t>config-if</a:t>
            </a:r>
            <a:r>
              <a:rPr lang="es-EC" sz="2000" dirty="0">
                <a:solidFill>
                  <a:schemeClr val="tx1"/>
                </a:solidFill>
                <a:latin typeface="Arial"/>
                <a:ea typeface="Calibri"/>
                <a:cs typeface="Times New Roman"/>
              </a:rPr>
              <a:t>)#  ipv6 </a:t>
            </a:r>
            <a:r>
              <a:rPr lang="es-EC" sz="2000" dirty="0" err="1" smtClean="0">
                <a:solidFill>
                  <a:schemeClr val="tx1"/>
                </a:solidFill>
                <a:latin typeface="Arial"/>
                <a:ea typeface="Calibri"/>
                <a:cs typeface="Times New Roman"/>
              </a:rPr>
              <a:t>enable</a:t>
            </a:r>
            <a:endParaRPr lang="es-EC" sz="2000" dirty="0">
              <a:solidFill>
                <a:schemeClr val="tx1"/>
              </a:solidFill>
              <a:ea typeface="Calibri"/>
              <a:cs typeface="Times New Roman"/>
            </a:endParaRPr>
          </a:p>
          <a:p>
            <a:pPr algn="l">
              <a:lnSpc>
                <a:spcPct val="120000"/>
              </a:lnSpc>
              <a:spcBef>
                <a:spcPts val="200"/>
              </a:spcBef>
              <a:spcAft>
                <a:spcPts val="1000"/>
              </a:spcAft>
            </a:pPr>
            <a:r>
              <a:rPr lang="es-EC" sz="2000" dirty="0">
                <a:solidFill>
                  <a:schemeClr val="tx1"/>
                </a:solidFill>
                <a:latin typeface="Arial"/>
                <a:ea typeface="Calibri"/>
                <a:cs typeface="Times New Roman"/>
              </a:rPr>
              <a:t>Catalyst_3750(</a:t>
            </a:r>
            <a:r>
              <a:rPr lang="es-EC" sz="2000" dirty="0" err="1">
                <a:solidFill>
                  <a:schemeClr val="tx1"/>
                </a:solidFill>
                <a:latin typeface="Arial"/>
                <a:ea typeface="Calibri"/>
                <a:cs typeface="Times New Roman"/>
              </a:rPr>
              <a:t>config-if</a:t>
            </a:r>
            <a:r>
              <a:rPr lang="es-EC" sz="2000" dirty="0">
                <a:solidFill>
                  <a:schemeClr val="tx1"/>
                </a:solidFill>
                <a:latin typeface="Arial"/>
                <a:ea typeface="Calibri"/>
                <a:cs typeface="Times New Roman"/>
              </a:rPr>
              <a:t>)# ipv6 </a:t>
            </a:r>
            <a:r>
              <a:rPr lang="es-EC" sz="2000" dirty="0" err="1">
                <a:solidFill>
                  <a:schemeClr val="tx1"/>
                </a:solidFill>
                <a:latin typeface="Arial"/>
                <a:ea typeface="Calibri"/>
                <a:cs typeface="Times New Roman"/>
              </a:rPr>
              <a:t>address</a:t>
            </a:r>
            <a:r>
              <a:rPr lang="es-EC" sz="2000" dirty="0">
                <a:solidFill>
                  <a:schemeClr val="tx1"/>
                </a:solidFill>
                <a:latin typeface="Arial"/>
                <a:ea typeface="Calibri"/>
                <a:cs typeface="Times New Roman"/>
              </a:rPr>
              <a:t> </a:t>
            </a:r>
            <a:r>
              <a:rPr lang="es-EC" sz="2000" dirty="0" smtClean="0">
                <a:solidFill>
                  <a:schemeClr val="tx1"/>
                </a:solidFill>
                <a:latin typeface="Arial"/>
                <a:ea typeface="Calibri"/>
                <a:cs typeface="Times New Roman"/>
              </a:rPr>
              <a:t>2800:0068:16:0001:A01:1200:0023:004/64</a:t>
            </a:r>
            <a:endParaRPr lang="es-EC" sz="2000" dirty="0">
              <a:solidFill>
                <a:schemeClr val="tx1"/>
              </a:solidFill>
              <a:ea typeface="Calibri"/>
              <a:cs typeface="Times New Roman"/>
            </a:endParaRPr>
          </a:p>
          <a:p>
            <a:pPr algn="l">
              <a:lnSpc>
                <a:spcPct val="120000"/>
              </a:lnSpc>
            </a:pPr>
            <a:r>
              <a:rPr lang="es-EC" sz="2000" dirty="0">
                <a:solidFill>
                  <a:schemeClr val="tx1"/>
                </a:solidFill>
                <a:latin typeface="Arial"/>
              </a:rPr>
              <a:t>Catalyst_3750(</a:t>
            </a:r>
            <a:r>
              <a:rPr lang="es-EC" sz="2000" dirty="0" err="1">
                <a:solidFill>
                  <a:schemeClr val="tx1"/>
                </a:solidFill>
                <a:latin typeface="Arial"/>
              </a:rPr>
              <a:t>config-if</a:t>
            </a:r>
            <a:r>
              <a:rPr lang="es-EC" sz="2000" dirty="0">
                <a:solidFill>
                  <a:schemeClr val="tx1"/>
                </a:solidFill>
                <a:latin typeface="Arial"/>
              </a:rPr>
              <a:t>)#  ipv6 </a:t>
            </a:r>
            <a:r>
              <a:rPr lang="es-EC" sz="2000" dirty="0" err="1">
                <a:solidFill>
                  <a:schemeClr val="tx1"/>
                </a:solidFill>
                <a:latin typeface="Arial"/>
              </a:rPr>
              <a:t>ospf</a:t>
            </a:r>
            <a:r>
              <a:rPr lang="es-EC" sz="2000" dirty="0">
                <a:solidFill>
                  <a:schemeClr val="tx1"/>
                </a:solidFill>
                <a:latin typeface="Arial"/>
              </a:rPr>
              <a:t> 1 </a:t>
            </a:r>
            <a:r>
              <a:rPr lang="es-EC" sz="2000" dirty="0" err="1">
                <a:solidFill>
                  <a:schemeClr val="tx1"/>
                </a:solidFill>
                <a:latin typeface="Arial"/>
              </a:rPr>
              <a:t>area</a:t>
            </a:r>
            <a:r>
              <a:rPr lang="es-EC" sz="2000" dirty="0">
                <a:solidFill>
                  <a:schemeClr val="tx1"/>
                </a:solidFill>
                <a:latin typeface="Arial"/>
              </a:rPr>
              <a:t> 0 </a:t>
            </a:r>
            <a:endParaRPr lang="es-EC" sz="2000" dirty="0" smtClean="0">
              <a:solidFill>
                <a:schemeClr val="tx1"/>
              </a:solidFill>
              <a:latin typeface="Arial"/>
            </a:endParaRPr>
          </a:p>
          <a:p>
            <a:pPr algn="l">
              <a:lnSpc>
                <a:spcPct val="120000"/>
              </a:lnSpc>
            </a:pPr>
            <a:r>
              <a:rPr lang="en-US" sz="2000" dirty="0" smtClean="0">
                <a:solidFill>
                  <a:schemeClr val="tx1"/>
                </a:solidFill>
                <a:latin typeface="Arial"/>
              </a:rPr>
              <a:t>Catalyst_3750(</a:t>
            </a:r>
            <a:r>
              <a:rPr lang="en-US" sz="2000" dirty="0" err="1" smtClean="0">
                <a:solidFill>
                  <a:schemeClr val="tx1"/>
                </a:solidFill>
                <a:latin typeface="Arial"/>
              </a:rPr>
              <a:t>config</a:t>
            </a:r>
            <a:r>
              <a:rPr lang="en-US" sz="2000" dirty="0" smtClean="0">
                <a:solidFill>
                  <a:schemeClr val="tx1"/>
                </a:solidFill>
                <a:latin typeface="Arial"/>
              </a:rPr>
              <a:t>-if</a:t>
            </a:r>
            <a:r>
              <a:rPr lang="en-US" sz="2000" dirty="0">
                <a:solidFill>
                  <a:schemeClr val="tx1"/>
                </a:solidFill>
                <a:latin typeface="Arial"/>
              </a:rPr>
              <a:t>)# no shutdown </a:t>
            </a:r>
            <a:endParaRPr lang="en-US" sz="2000" dirty="0" smtClean="0">
              <a:solidFill>
                <a:schemeClr val="tx1"/>
              </a:solidFill>
              <a:latin typeface="Arial"/>
            </a:endParaRPr>
          </a:p>
          <a:p>
            <a:pPr algn="l">
              <a:lnSpc>
                <a:spcPct val="120000"/>
              </a:lnSpc>
            </a:pPr>
            <a:r>
              <a:rPr lang="en-US" sz="2000" dirty="0" smtClean="0">
                <a:solidFill>
                  <a:schemeClr val="tx1"/>
                </a:solidFill>
                <a:latin typeface="Arial"/>
              </a:rPr>
              <a:t>Catalyst_3750(</a:t>
            </a:r>
            <a:r>
              <a:rPr lang="en-US" sz="2000" dirty="0" err="1" smtClean="0">
                <a:solidFill>
                  <a:schemeClr val="tx1"/>
                </a:solidFill>
                <a:latin typeface="Arial"/>
              </a:rPr>
              <a:t>config</a:t>
            </a:r>
            <a:r>
              <a:rPr lang="en-US" sz="2000" dirty="0" smtClean="0">
                <a:solidFill>
                  <a:schemeClr val="tx1"/>
                </a:solidFill>
                <a:latin typeface="Arial"/>
              </a:rPr>
              <a:t>-if</a:t>
            </a:r>
            <a:r>
              <a:rPr lang="en-US" sz="2000" dirty="0">
                <a:solidFill>
                  <a:schemeClr val="tx1"/>
                </a:solidFill>
                <a:latin typeface="Arial"/>
              </a:rPr>
              <a:t>)# exit </a:t>
            </a:r>
            <a:endParaRPr lang="en-US" sz="2000" dirty="0" smtClean="0">
              <a:solidFill>
                <a:schemeClr val="tx1"/>
              </a:solidFill>
              <a:latin typeface="Arial"/>
            </a:endParaRPr>
          </a:p>
          <a:p>
            <a:pPr algn="l">
              <a:lnSpc>
                <a:spcPct val="120000"/>
              </a:lnSpc>
            </a:pPr>
            <a:r>
              <a:rPr lang="en-US" sz="2000" dirty="0" smtClean="0">
                <a:solidFill>
                  <a:schemeClr val="tx1"/>
                </a:solidFill>
                <a:latin typeface="Arial"/>
              </a:rPr>
              <a:t>Catalyst_3750(</a:t>
            </a:r>
            <a:r>
              <a:rPr lang="en-US" sz="2000" dirty="0" err="1" smtClean="0">
                <a:solidFill>
                  <a:schemeClr val="tx1"/>
                </a:solidFill>
                <a:latin typeface="Arial"/>
              </a:rPr>
              <a:t>config</a:t>
            </a:r>
            <a:r>
              <a:rPr lang="en-US" sz="2000" dirty="0">
                <a:solidFill>
                  <a:schemeClr val="tx1"/>
                </a:solidFill>
                <a:latin typeface="Arial"/>
              </a:rPr>
              <a:t>)# ipv6 router </a:t>
            </a:r>
            <a:r>
              <a:rPr lang="en-US" sz="2000" dirty="0" err="1">
                <a:solidFill>
                  <a:schemeClr val="tx1"/>
                </a:solidFill>
                <a:latin typeface="Arial"/>
              </a:rPr>
              <a:t>ospf</a:t>
            </a:r>
            <a:r>
              <a:rPr lang="en-US" sz="2000" dirty="0">
                <a:solidFill>
                  <a:schemeClr val="tx1"/>
                </a:solidFill>
                <a:latin typeface="Arial"/>
              </a:rPr>
              <a:t> </a:t>
            </a:r>
            <a:r>
              <a:rPr lang="en-US" sz="2000" dirty="0" smtClean="0">
                <a:solidFill>
                  <a:schemeClr val="tx1"/>
                </a:solidFill>
                <a:latin typeface="Arial"/>
              </a:rPr>
              <a:t>1</a:t>
            </a:r>
          </a:p>
          <a:p>
            <a:pPr algn="l">
              <a:lnSpc>
                <a:spcPct val="120000"/>
              </a:lnSpc>
            </a:pPr>
            <a:r>
              <a:rPr lang="es-EC" sz="2000" dirty="0" smtClean="0">
                <a:solidFill>
                  <a:schemeClr val="tx1"/>
                </a:solidFill>
                <a:latin typeface="Arial"/>
              </a:rPr>
              <a:t>Catalyst_3750(</a:t>
            </a:r>
            <a:r>
              <a:rPr lang="es-EC" sz="2000" dirty="0" err="1" smtClean="0">
                <a:solidFill>
                  <a:schemeClr val="tx1"/>
                </a:solidFill>
                <a:latin typeface="Arial"/>
              </a:rPr>
              <a:t>config-rtr</a:t>
            </a:r>
            <a:r>
              <a:rPr lang="es-EC" sz="2000" dirty="0">
                <a:solidFill>
                  <a:schemeClr val="tx1"/>
                </a:solidFill>
                <a:latin typeface="Arial"/>
              </a:rPr>
              <a:t>)# </a:t>
            </a:r>
            <a:r>
              <a:rPr lang="es-EC" sz="2000" dirty="0" err="1">
                <a:solidFill>
                  <a:schemeClr val="tx1"/>
                </a:solidFill>
                <a:latin typeface="Arial"/>
              </a:rPr>
              <a:t>router</a:t>
            </a:r>
            <a:r>
              <a:rPr lang="es-EC" sz="2000" dirty="0">
                <a:solidFill>
                  <a:schemeClr val="tx1"/>
                </a:solidFill>
                <a:latin typeface="Arial"/>
              </a:rPr>
              <a:t>-id 10.1.1.3 </a:t>
            </a:r>
            <a:endParaRPr lang="es-EC" sz="2000" dirty="0" smtClean="0">
              <a:solidFill>
                <a:schemeClr val="tx1"/>
              </a:solidFill>
              <a:latin typeface="Arial"/>
            </a:endParaRPr>
          </a:p>
          <a:p>
            <a:pPr algn="l">
              <a:lnSpc>
                <a:spcPct val="120000"/>
              </a:lnSpc>
            </a:pPr>
            <a:r>
              <a:rPr lang="es-EC" sz="2000" dirty="0" smtClean="0">
                <a:solidFill>
                  <a:schemeClr val="tx1"/>
                </a:solidFill>
                <a:latin typeface="Arial"/>
              </a:rPr>
              <a:t>Catalyst_3750(</a:t>
            </a:r>
            <a:r>
              <a:rPr lang="es-EC" sz="2000" dirty="0" err="1" smtClean="0">
                <a:solidFill>
                  <a:schemeClr val="tx1"/>
                </a:solidFill>
                <a:latin typeface="Arial"/>
              </a:rPr>
              <a:t>config-rtr</a:t>
            </a:r>
            <a:r>
              <a:rPr lang="es-EC" sz="2000" dirty="0">
                <a:solidFill>
                  <a:schemeClr val="tx1"/>
                </a:solidFill>
                <a:latin typeface="Arial"/>
              </a:rPr>
              <a:t>)# </a:t>
            </a:r>
            <a:r>
              <a:rPr lang="es-EC" sz="2000" dirty="0" err="1">
                <a:solidFill>
                  <a:schemeClr val="tx1"/>
                </a:solidFill>
                <a:latin typeface="Arial"/>
              </a:rPr>
              <a:t>exit</a:t>
            </a:r>
            <a:r>
              <a:rPr lang="es-EC" sz="2000" dirty="0">
                <a:solidFill>
                  <a:schemeClr val="tx1"/>
                </a:solidFill>
                <a:latin typeface="Arial"/>
              </a:rPr>
              <a:t> </a:t>
            </a:r>
            <a:endParaRPr lang="es-EC" sz="2000" dirty="0" smtClean="0">
              <a:solidFill>
                <a:schemeClr val="tx1"/>
              </a:solidFill>
              <a:latin typeface="Arial"/>
            </a:endParaRPr>
          </a:p>
          <a:p>
            <a:pPr algn="l">
              <a:lnSpc>
                <a:spcPct val="120000"/>
              </a:lnSpc>
            </a:pPr>
            <a:r>
              <a:rPr lang="es-EC" sz="2000" dirty="0" smtClean="0">
                <a:solidFill>
                  <a:schemeClr val="tx1"/>
                </a:solidFill>
                <a:latin typeface="Arial"/>
              </a:rPr>
              <a:t>Catalyst_3750(</a:t>
            </a:r>
            <a:r>
              <a:rPr lang="es-EC" sz="2000" dirty="0" err="1" smtClean="0">
                <a:solidFill>
                  <a:schemeClr val="tx1"/>
                </a:solidFill>
                <a:latin typeface="Arial"/>
              </a:rPr>
              <a:t>config</a:t>
            </a:r>
            <a:r>
              <a:rPr lang="es-EC" sz="2000" dirty="0">
                <a:solidFill>
                  <a:schemeClr val="tx1"/>
                </a:solidFill>
                <a:latin typeface="Arial"/>
              </a:rPr>
              <a:t>)# </a:t>
            </a:r>
            <a:r>
              <a:rPr lang="fr-FR" sz="2000" dirty="0">
                <a:solidFill>
                  <a:schemeClr val="tx1"/>
                </a:solidFill>
                <a:latin typeface="Arial"/>
              </a:rPr>
              <a:t>ipv6 </a:t>
            </a:r>
            <a:r>
              <a:rPr lang="fr-FR" sz="2000" dirty="0" smtClean="0">
                <a:solidFill>
                  <a:schemeClr val="tx1"/>
                </a:solidFill>
                <a:latin typeface="Arial"/>
              </a:rPr>
              <a:t>unicast-</a:t>
            </a:r>
            <a:r>
              <a:rPr lang="fr-FR" sz="2000" dirty="0" err="1" smtClean="0">
                <a:solidFill>
                  <a:schemeClr val="tx1"/>
                </a:solidFill>
                <a:latin typeface="Arial"/>
              </a:rPr>
              <a:t>routing</a:t>
            </a:r>
            <a:endParaRPr lang="fr-FR" sz="2000" dirty="0" smtClean="0">
              <a:solidFill>
                <a:schemeClr val="tx1"/>
              </a:solidFill>
              <a:latin typeface="Arial"/>
            </a:endParaRPr>
          </a:p>
        </p:txBody>
      </p:sp>
    </p:spTree>
    <p:extLst>
      <p:ext uri="{BB962C8B-B14F-4D97-AF65-F5344CB8AC3E}">
        <p14:creationId xmlns:p14="http://schemas.microsoft.com/office/powerpoint/2010/main" val="3548848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957" y="50874"/>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a:off x="755576" y="332657"/>
            <a:ext cx="7772400" cy="864095"/>
          </a:xfrm>
        </p:spPr>
        <p:txBody>
          <a:bodyPr>
            <a:normAutofit/>
          </a:bodyPr>
          <a:lstStyle/>
          <a:p>
            <a:r>
              <a:rPr lang="es-EC" dirty="0" smtClean="0"/>
              <a:t>Configuración de  </a:t>
            </a:r>
            <a:r>
              <a:rPr lang="es-EC" dirty="0" err="1" smtClean="0"/>
              <a:t>IPSec</a:t>
            </a:r>
            <a:endParaRPr lang="es-EC" dirty="0"/>
          </a:p>
        </p:txBody>
      </p:sp>
      <p:sp>
        <p:nvSpPr>
          <p:cNvPr id="4" name="3 Subtítulo"/>
          <p:cNvSpPr>
            <a:spLocks noGrp="1"/>
          </p:cNvSpPr>
          <p:nvPr>
            <p:ph type="subTitle" idx="1"/>
          </p:nvPr>
        </p:nvSpPr>
        <p:spPr>
          <a:xfrm>
            <a:off x="179511" y="1052736"/>
            <a:ext cx="8742833" cy="5616624"/>
          </a:xfrm>
        </p:spPr>
        <p:txBody>
          <a:bodyPr>
            <a:noAutofit/>
          </a:bodyPr>
          <a:lstStyle/>
          <a:p>
            <a:pPr algn="l">
              <a:lnSpc>
                <a:spcPct val="115000"/>
              </a:lnSpc>
              <a:spcBef>
                <a:spcPts val="200"/>
              </a:spcBef>
              <a:spcAft>
                <a:spcPts val="1000"/>
              </a:spcAft>
            </a:pPr>
            <a:r>
              <a:rPr lang="en-US" sz="1800" dirty="0">
                <a:solidFill>
                  <a:schemeClr val="tx1"/>
                </a:solidFill>
                <a:latin typeface="Arial"/>
                <a:ea typeface="Calibri"/>
                <a:cs typeface="Times New Roman"/>
              </a:rPr>
              <a:t>Catalyst_3750 (</a:t>
            </a:r>
            <a:r>
              <a:rPr lang="en-US" sz="1800" dirty="0" err="1">
                <a:solidFill>
                  <a:schemeClr val="tx1"/>
                </a:solidFill>
                <a:latin typeface="Arial"/>
                <a:ea typeface="Calibri"/>
                <a:cs typeface="Times New Roman"/>
              </a:rPr>
              <a:t>config</a:t>
            </a:r>
            <a:r>
              <a:rPr lang="en-US" sz="1800" dirty="0">
                <a:solidFill>
                  <a:schemeClr val="tx1"/>
                </a:solidFill>
                <a:latin typeface="Arial"/>
                <a:ea typeface="Calibri"/>
                <a:cs typeface="Times New Roman"/>
              </a:rPr>
              <a:t>)# crypto </a:t>
            </a:r>
            <a:r>
              <a:rPr lang="en-US" sz="1800" dirty="0" err="1">
                <a:solidFill>
                  <a:schemeClr val="tx1"/>
                </a:solidFill>
                <a:latin typeface="Arial"/>
                <a:ea typeface="Calibri"/>
                <a:cs typeface="Times New Roman"/>
              </a:rPr>
              <a:t>isakmp</a:t>
            </a:r>
            <a:r>
              <a:rPr lang="en-US" sz="1800" dirty="0">
                <a:solidFill>
                  <a:schemeClr val="tx1"/>
                </a:solidFill>
                <a:latin typeface="Arial"/>
                <a:ea typeface="Calibri"/>
                <a:cs typeface="Times New Roman"/>
              </a:rPr>
              <a:t> policy 1 </a:t>
            </a:r>
            <a:endParaRPr lang="es-EC" sz="1800" dirty="0">
              <a:solidFill>
                <a:schemeClr val="tx1"/>
              </a:solidFill>
              <a:ea typeface="Calibri"/>
              <a:cs typeface="Times New Roman"/>
            </a:endParaRPr>
          </a:p>
          <a:p>
            <a:pPr algn="l">
              <a:lnSpc>
                <a:spcPct val="115000"/>
              </a:lnSpc>
              <a:spcBef>
                <a:spcPts val="200"/>
              </a:spcBef>
              <a:spcAft>
                <a:spcPts val="1000"/>
              </a:spcAft>
            </a:pPr>
            <a:r>
              <a:rPr lang="es-EC" sz="1800" dirty="0">
                <a:solidFill>
                  <a:schemeClr val="tx1"/>
                </a:solidFill>
                <a:latin typeface="Arial"/>
                <a:ea typeface="Calibri"/>
                <a:cs typeface="Times New Roman"/>
              </a:rPr>
              <a:t>Catalyst_3750 (</a:t>
            </a:r>
            <a:r>
              <a:rPr lang="es-EC" sz="1800" dirty="0" err="1">
                <a:solidFill>
                  <a:schemeClr val="tx1"/>
                </a:solidFill>
                <a:latin typeface="Arial"/>
                <a:ea typeface="Calibri"/>
                <a:cs typeface="Times New Roman"/>
              </a:rPr>
              <a:t>config-isakmp-policy</a:t>
            </a:r>
            <a:r>
              <a:rPr lang="es-EC" sz="1800" dirty="0">
                <a:solidFill>
                  <a:schemeClr val="tx1"/>
                </a:solidFill>
                <a:latin typeface="Arial"/>
                <a:ea typeface="Calibri"/>
                <a:cs typeface="Times New Roman"/>
              </a:rPr>
              <a:t>)# </a:t>
            </a:r>
            <a:r>
              <a:rPr lang="es-EC" sz="1800" dirty="0" err="1">
                <a:solidFill>
                  <a:schemeClr val="tx1"/>
                </a:solidFill>
                <a:latin typeface="Arial"/>
                <a:ea typeface="Calibri"/>
                <a:cs typeface="Times New Roman"/>
              </a:rPr>
              <a:t>authentication</a:t>
            </a:r>
            <a:r>
              <a:rPr lang="es-EC" sz="1800" dirty="0">
                <a:solidFill>
                  <a:schemeClr val="tx1"/>
                </a:solidFill>
                <a:latin typeface="Arial"/>
                <a:ea typeface="Calibri"/>
                <a:cs typeface="Times New Roman"/>
              </a:rPr>
              <a:t> pre-share</a:t>
            </a:r>
            <a:endParaRPr lang="es-EC" sz="1800" dirty="0">
              <a:solidFill>
                <a:schemeClr val="tx1"/>
              </a:solidFill>
              <a:ea typeface="Calibri"/>
              <a:cs typeface="Times New Roman"/>
            </a:endParaRPr>
          </a:p>
          <a:p>
            <a:pPr algn="l">
              <a:lnSpc>
                <a:spcPct val="115000"/>
              </a:lnSpc>
              <a:spcBef>
                <a:spcPts val="200"/>
              </a:spcBef>
              <a:spcAft>
                <a:spcPts val="1000"/>
              </a:spcAft>
            </a:pPr>
            <a:r>
              <a:rPr lang="en-US" sz="1800" dirty="0">
                <a:solidFill>
                  <a:schemeClr val="tx1"/>
                </a:solidFill>
                <a:latin typeface="Arial"/>
                <a:ea typeface="Calibri"/>
                <a:cs typeface="Times New Roman"/>
              </a:rPr>
              <a:t>Catalyst_3750 (</a:t>
            </a:r>
            <a:r>
              <a:rPr lang="en-US" sz="1800" dirty="0" err="1">
                <a:solidFill>
                  <a:schemeClr val="tx1"/>
                </a:solidFill>
                <a:latin typeface="Arial"/>
                <a:ea typeface="Calibri"/>
                <a:cs typeface="Times New Roman"/>
              </a:rPr>
              <a:t>config</a:t>
            </a:r>
            <a:r>
              <a:rPr lang="en-US" sz="1800" dirty="0">
                <a:solidFill>
                  <a:schemeClr val="tx1"/>
                </a:solidFill>
                <a:latin typeface="Arial"/>
                <a:ea typeface="Calibri"/>
                <a:cs typeface="Times New Roman"/>
              </a:rPr>
              <a:t>-</a:t>
            </a:r>
            <a:r>
              <a:rPr lang="en-US" sz="1800" dirty="0" err="1">
                <a:solidFill>
                  <a:schemeClr val="tx1"/>
                </a:solidFill>
                <a:latin typeface="Arial"/>
                <a:ea typeface="Calibri"/>
                <a:cs typeface="Times New Roman"/>
              </a:rPr>
              <a:t>isakmp</a:t>
            </a:r>
            <a:r>
              <a:rPr lang="en-US" sz="1800" dirty="0">
                <a:solidFill>
                  <a:schemeClr val="tx1"/>
                </a:solidFill>
                <a:latin typeface="Arial"/>
                <a:ea typeface="Calibri"/>
                <a:cs typeface="Times New Roman"/>
              </a:rPr>
              <a:t>-policy)# hash md5</a:t>
            </a:r>
            <a:endParaRPr lang="es-EC" sz="1800" dirty="0">
              <a:solidFill>
                <a:schemeClr val="tx1"/>
              </a:solidFill>
              <a:ea typeface="Calibri"/>
              <a:cs typeface="Times New Roman"/>
            </a:endParaRPr>
          </a:p>
          <a:p>
            <a:pPr algn="l">
              <a:lnSpc>
                <a:spcPct val="115000"/>
              </a:lnSpc>
              <a:spcBef>
                <a:spcPts val="200"/>
              </a:spcBef>
              <a:spcAft>
                <a:spcPts val="1000"/>
              </a:spcAft>
            </a:pPr>
            <a:r>
              <a:rPr lang="es-EC" sz="1800" dirty="0">
                <a:solidFill>
                  <a:schemeClr val="tx1"/>
                </a:solidFill>
                <a:latin typeface="Arial"/>
                <a:ea typeface="Calibri"/>
                <a:cs typeface="Times New Roman"/>
              </a:rPr>
              <a:t>Catalyst_3750 (</a:t>
            </a:r>
            <a:r>
              <a:rPr lang="es-EC" sz="1800" dirty="0" err="1">
                <a:solidFill>
                  <a:schemeClr val="tx1"/>
                </a:solidFill>
                <a:latin typeface="Arial"/>
                <a:ea typeface="Calibri"/>
                <a:cs typeface="Times New Roman"/>
              </a:rPr>
              <a:t>config-isakmp-policy</a:t>
            </a:r>
            <a:r>
              <a:rPr lang="es-EC" sz="1800" dirty="0">
                <a:solidFill>
                  <a:schemeClr val="tx1"/>
                </a:solidFill>
                <a:latin typeface="Arial"/>
                <a:ea typeface="Calibri"/>
                <a:cs typeface="Times New Roman"/>
              </a:rPr>
              <a:t>)# </a:t>
            </a:r>
            <a:r>
              <a:rPr lang="es-EC" sz="1800" dirty="0" err="1">
                <a:solidFill>
                  <a:schemeClr val="tx1"/>
                </a:solidFill>
                <a:latin typeface="Arial"/>
                <a:ea typeface="Calibri"/>
                <a:cs typeface="Times New Roman"/>
              </a:rPr>
              <a:t>group</a:t>
            </a:r>
            <a:r>
              <a:rPr lang="es-EC" sz="1800" dirty="0">
                <a:solidFill>
                  <a:schemeClr val="tx1"/>
                </a:solidFill>
                <a:latin typeface="Arial"/>
                <a:ea typeface="Calibri"/>
                <a:cs typeface="Times New Roman"/>
              </a:rPr>
              <a:t> 1</a:t>
            </a:r>
            <a:endParaRPr lang="es-EC" sz="1800" dirty="0">
              <a:solidFill>
                <a:schemeClr val="tx1"/>
              </a:solidFill>
              <a:ea typeface="Calibri"/>
              <a:cs typeface="Times New Roman"/>
            </a:endParaRPr>
          </a:p>
          <a:p>
            <a:pPr algn="l">
              <a:lnSpc>
                <a:spcPct val="115000"/>
              </a:lnSpc>
              <a:spcBef>
                <a:spcPts val="200"/>
              </a:spcBef>
              <a:spcAft>
                <a:spcPts val="1000"/>
              </a:spcAft>
            </a:pPr>
            <a:r>
              <a:rPr lang="es-EC" sz="1800" dirty="0">
                <a:solidFill>
                  <a:schemeClr val="tx1"/>
                </a:solidFill>
                <a:latin typeface="Arial"/>
                <a:ea typeface="Calibri"/>
                <a:cs typeface="Times New Roman"/>
              </a:rPr>
              <a:t>Catalyst_3750 (</a:t>
            </a:r>
            <a:r>
              <a:rPr lang="es-EC" sz="1800" dirty="0" err="1">
                <a:solidFill>
                  <a:schemeClr val="tx1"/>
                </a:solidFill>
                <a:latin typeface="Arial"/>
                <a:ea typeface="Calibri"/>
                <a:cs typeface="Times New Roman"/>
              </a:rPr>
              <a:t>config-isakmp-policy</a:t>
            </a:r>
            <a:r>
              <a:rPr lang="es-EC" sz="1800" dirty="0">
                <a:solidFill>
                  <a:schemeClr val="tx1"/>
                </a:solidFill>
                <a:latin typeface="Arial"/>
                <a:ea typeface="Calibri"/>
                <a:cs typeface="Times New Roman"/>
              </a:rPr>
              <a:t>)# </a:t>
            </a:r>
            <a:r>
              <a:rPr lang="es-EC" sz="1800" dirty="0" err="1">
                <a:solidFill>
                  <a:schemeClr val="tx1"/>
                </a:solidFill>
                <a:latin typeface="Arial"/>
                <a:ea typeface="Calibri"/>
                <a:cs typeface="Times New Roman"/>
              </a:rPr>
              <a:t>encryption</a:t>
            </a:r>
            <a:r>
              <a:rPr lang="es-EC" sz="1800" dirty="0">
                <a:solidFill>
                  <a:schemeClr val="tx1"/>
                </a:solidFill>
                <a:latin typeface="Arial"/>
                <a:ea typeface="Calibri"/>
                <a:cs typeface="Times New Roman"/>
              </a:rPr>
              <a:t> 3des </a:t>
            </a:r>
            <a:endParaRPr lang="es-EC" sz="1800" dirty="0">
              <a:solidFill>
                <a:schemeClr val="tx1"/>
              </a:solidFill>
              <a:ea typeface="Calibri"/>
              <a:cs typeface="Times New Roman"/>
            </a:endParaRPr>
          </a:p>
          <a:p>
            <a:pPr algn="l">
              <a:lnSpc>
                <a:spcPct val="115000"/>
              </a:lnSpc>
              <a:spcBef>
                <a:spcPts val="200"/>
              </a:spcBef>
              <a:spcAft>
                <a:spcPts val="1000"/>
              </a:spcAft>
            </a:pPr>
            <a:r>
              <a:rPr lang="es-EC" sz="1800" dirty="0">
                <a:solidFill>
                  <a:schemeClr val="tx1"/>
                </a:solidFill>
                <a:latin typeface="Arial"/>
                <a:ea typeface="Calibri"/>
                <a:cs typeface="Times New Roman"/>
              </a:rPr>
              <a:t>Catalyst_3750 (</a:t>
            </a:r>
            <a:r>
              <a:rPr lang="es-EC" sz="1800" dirty="0" err="1">
                <a:solidFill>
                  <a:schemeClr val="tx1"/>
                </a:solidFill>
                <a:latin typeface="Arial"/>
                <a:ea typeface="Calibri"/>
                <a:cs typeface="Times New Roman"/>
              </a:rPr>
              <a:t>config-isakmp-policy</a:t>
            </a:r>
            <a:r>
              <a:rPr lang="es-EC" sz="1800" dirty="0">
                <a:solidFill>
                  <a:schemeClr val="tx1"/>
                </a:solidFill>
                <a:latin typeface="Arial"/>
                <a:ea typeface="Calibri"/>
                <a:cs typeface="Times New Roman"/>
              </a:rPr>
              <a:t>)# </a:t>
            </a:r>
            <a:r>
              <a:rPr lang="es-EC" sz="1800" dirty="0" err="1">
                <a:solidFill>
                  <a:schemeClr val="tx1"/>
                </a:solidFill>
                <a:latin typeface="Arial"/>
                <a:ea typeface="Calibri"/>
                <a:cs typeface="Times New Roman"/>
              </a:rPr>
              <a:t>lifetime</a:t>
            </a:r>
            <a:r>
              <a:rPr lang="es-EC" sz="1800" dirty="0">
                <a:solidFill>
                  <a:schemeClr val="tx1"/>
                </a:solidFill>
                <a:latin typeface="Arial"/>
                <a:ea typeface="Calibri"/>
                <a:cs typeface="Times New Roman"/>
              </a:rPr>
              <a:t> 86400</a:t>
            </a:r>
            <a:endParaRPr lang="es-EC" sz="1800" dirty="0">
              <a:solidFill>
                <a:schemeClr val="tx1"/>
              </a:solidFill>
              <a:ea typeface="Calibri"/>
              <a:cs typeface="Times New Roman"/>
            </a:endParaRPr>
          </a:p>
          <a:p>
            <a:pPr algn="l">
              <a:lnSpc>
                <a:spcPct val="115000"/>
              </a:lnSpc>
              <a:spcBef>
                <a:spcPts val="200"/>
              </a:spcBef>
              <a:spcAft>
                <a:spcPts val="1000"/>
              </a:spcAft>
            </a:pPr>
            <a:r>
              <a:rPr lang="en-US" sz="1800" dirty="0">
                <a:solidFill>
                  <a:schemeClr val="tx1"/>
                </a:solidFill>
                <a:latin typeface="Arial"/>
                <a:ea typeface="Calibri"/>
                <a:cs typeface="Times New Roman"/>
              </a:rPr>
              <a:t>Catalyst_3750 (</a:t>
            </a:r>
            <a:r>
              <a:rPr lang="en-US" sz="1800" dirty="0" err="1">
                <a:solidFill>
                  <a:schemeClr val="tx1"/>
                </a:solidFill>
                <a:latin typeface="Arial"/>
                <a:ea typeface="Calibri"/>
                <a:cs typeface="Times New Roman"/>
              </a:rPr>
              <a:t>config</a:t>
            </a:r>
            <a:r>
              <a:rPr lang="en-US" sz="1800" dirty="0">
                <a:solidFill>
                  <a:schemeClr val="tx1"/>
                </a:solidFill>
                <a:latin typeface="Arial"/>
                <a:ea typeface="Calibri"/>
                <a:cs typeface="Times New Roman"/>
              </a:rPr>
              <a:t>-</a:t>
            </a:r>
            <a:r>
              <a:rPr lang="en-US" sz="1800" dirty="0" err="1">
                <a:solidFill>
                  <a:schemeClr val="tx1"/>
                </a:solidFill>
                <a:latin typeface="Arial"/>
                <a:ea typeface="Calibri"/>
                <a:cs typeface="Times New Roman"/>
              </a:rPr>
              <a:t>isakmp</a:t>
            </a:r>
            <a:r>
              <a:rPr lang="en-US" sz="1800" dirty="0">
                <a:solidFill>
                  <a:schemeClr val="tx1"/>
                </a:solidFill>
                <a:latin typeface="Arial"/>
                <a:ea typeface="Calibri"/>
                <a:cs typeface="Times New Roman"/>
              </a:rPr>
              <a:t>-policy)# </a:t>
            </a:r>
            <a:r>
              <a:rPr lang="en-US" sz="1800" dirty="0" smtClean="0">
                <a:solidFill>
                  <a:schemeClr val="tx1"/>
                </a:solidFill>
                <a:latin typeface="Arial"/>
                <a:ea typeface="Calibri"/>
                <a:cs typeface="Times New Roman"/>
              </a:rPr>
              <a:t>exit</a:t>
            </a:r>
            <a:endParaRPr lang="es-EC" sz="1800" dirty="0" smtClean="0">
              <a:solidFill>
                <a:schemeClr val="tx1"/>
              </a:solidFill>
              <a:ea typeface="Calibri"/>
              <a:cs typeface="Times New Roman"/>
            </a:endParaRPr>
          </a:p>
          <a:p>
            <a:pPr algn="l">
              <a:lnSpc>
                <a:spcPct val="115000"/>
              </a:lnSpc>
              <a:spcBef>
                <a:spcPts val="200"/>
              </a:spcBef>
              <a:spcAft>
                <a:spcPts val="1000"/>
              </a:spcAft>
            </a:pPr>
            <a:r>
              <a:rPr lang="en-US" sz="1800" dirty="0" smtClean="0">
                <a:solidFill>
                  <a:schemeClr val="tx1"/>
                </a:solidFill>
                <a:latin typeface="Arial"/>
                <a:ea typeface="Calibri"/>
                <a:cs typeface="Times New Roman"/>
              </a:rPr>
              <a:t>Catalyst_3750 </a:t>
            </a:r>
            <a:r>
              <a:rPr lang="en-US" sz="1800" dirty="0">
                <a:solidFill>
                  <a:schemeClr val="tx1"/>
                </a:solidFill>
                <a:latin typeface="Arial"/>
                <a:ea typeface="Calibri"/>
                <a:cs typeface="Times New Roman"/>
              </a:rPr>
              <a:t>(</a:t>
            </a:r>
            <a:r>
              <a:rPr lang="en-US" sz="1800" dirty="0" err="1">
                <a:solidFill>
                  <a:schemeClr val="tx1"/>
                </a:solidFill>
                <a:latin typeface="Arial"/>
                <a:ea typeface="Calibri"/>
                <a:cs typeface="Times New Roman"/>
              </a:rPr>
              <a:t>config</a:t>
            </a:r>
            <a:r>
              <a:rPr lang="en-US" sz="1800" dirty="0">
                <a:solidFill>
                  <a:schemeClr val="tx1"/>
                </a:solidFill>
                <a:latin typeface="Arial"/>
                <a:ea typeface="Calibri"/>
                <a:cs typeface="Times New Roman"/>
              </a:rPr>
              <a:t>)# crypto </a:t>
            </a:r>
            <a:r>
              <a:rPr lang="en-US" sz="1800" dirty="0" err="1">
                <a:solidFill>
                  <a:schemeClr val="tx1"/>
                </a:solidFill>
                <a:latin typeface="Arial"/>
                <a:ea typeface="Calibri"/>
                <a:cs typeface="Times New Roman"/>
              </a:rPr>
              <a:t>isakmp</a:t>
            </a:r>
            <a:r>
              <a:rPr lang="en-US" sz="1800" dirty="0">
                <a:solidFill>
                  <a:schemeClr val="tx1"/>
                </a:solidFill>
                <a:latin typeface="Arial"/>
                <a:ea typeface="Calibri"/>
                <a:cs typeface="Times New Roman"/>
              </a:rPr>
              <a:t> key 0 cisco address  ipv6 2800:0068:16:2001:B01:1200:0023:008/128  </a:t>
            </a:r>
            <a:endParaRPr lang="es-EC" sz="1800" dirty="0">
              <a:solidFill>
                <a:schemeClr val="tx1"/>
              </a:solidFill>
              <a:ea typeface="Calibri"/>
              <a:cs typeface="Times New Roman"/>
            </a:endParaRPr>
          </a:p>
          <a:p>
            <a:pPr algn="l">
              <a:lnSpc>
                <a:spcPct val="115000"/>
              </a:lnSpc>
              <a:spcBef>
                <a:spcPts val="200"/>
              </a:spcBef>
              <a:spcAft>
                <a:spcPts val="1000"/>
              </a:spcAft>
            </a:pPr>
            <a:r>
              <a:rPr lang="es-EC" sz="1800" dirty="0">
                <a:solidFill>
                  <a:schemeClr val="tx1"/>
                </a:solidFill>
                <a:latin typeface="Arial"/>
                <a:ea typeface="Calibri"/>
                <a:cs typeface="Times New Roman"/>
              </a:rPr>
              <a:t>Catalyst_3750 (</a:t>
            </a:r>
            <a:r>
              <a:rPr lang="es-EC" sz="1800" dirty="0" err="1">
                <a:solidFill>
                  <a:schemeClr val="tx1"/>
                </a:solidFill>
                <a:latin typeface="Arial"/>
                <a:ea typeface="Calibri"/>
                <a:cs typeface="Times New Roman"/>
              </a:rPr>
              <a:t>config</a:t>
            </a:r>
            <a:r>
              <a:rPr lang="es-EC" sz="1800" dirty="0">
                <a:solidFill>
                  <a:schemeClr val="tx1"/>
                </a:solidFill>
                <a:latin typeface="Arial"/>
                <a:ea typeface="Calibri"/>
                <a:cs typeface="Times New Roman"/>
              </a:rPr>
              <a:t>)# </a:t>
            </a:r>
            <a:r>
              <a:rPr lang="es-EC" sz="1800" dirty="0" err="1">
                <a:solidFill>
                  <a:schemeClr val="tx1"/>
                </a:solidFill>
                <a:latin typeface="Arial"/>
                <a:ea typeface="Calibri"/>
                <a:cs typeface="Times New Roman"/>
              </a:rPr>
              <a:t>crypto</a:t>
            </a:r>
            <a:r>
              <a:rPr lang="es-EC" sz="1800" dirty="0">
                <a:solidFill>
                  <a:schemeClr val="tx1"/>
                </a:solidFill>
                <a:latin typeface="Arial"/>
                <a:ea typeface="Calibri"/>
                <a:cs typeface="Times New Roman"/>
              </a:rPr>
              <a:t> </a:t>
            </a:r>
            <a:r>
              <a:rPr lang="es-EC" sz="1800" dirty="0" err="1">
                <a:solidFill>
                  <a:schemeClr val="tx1"/>
                </a:solidFill>
                <a:latin typeface="Arial"/>
                <a:ea typeface="Calibri"/>
                <a:cs typeface="Times New Roman"/>
              </a:rPr>
              <a:t>keyring</a:t>
            </a:r>
            <a:r>
              <a:rPr lang="es-EC" sz="1800" dirty="0">
                <a:solidFill>
                  <a:schemeClr val="tx1"/>
                </a:solidFill>
                <a:latin typeface="Arial"/>
                <a:ea typeface="Calibri"/>
                <a:cs typeface="Times New Roman"/>
              </a:rPr>
              <a:t> </a:t>
            </a:r>
            <a:r>
              <a:rPr lang="es-EC" sz="1800" dirty="0" smtClean="0">
                <a:solidFill>
                  <a:schemeClr val="tx1"/>
                </a:solidFill>
                <a:latin typeface="Arial"/>
                <a:ea typeface="Calibri"/>
                <a:cs typeface="Times New Roman"/>
              </a:rPr>
              <a:t>ANILLO</a:t>
            </a:r>
            <a:endParaRPr lang="es-EC" sz="1800" dirty="0" smtClean="0">
              <a:solidFill>
                <a:schemeClr val="tx1"/>
              </a:solidFill>
              <a:ea typeface="Calibri"/>
              <a:cs typeface="Times New Roman"/>
            </a:endParaRPr>
          </a:p>
          <a:p>
            <a:pPr algn="l">
              <a:lnSpc>
                <a:spcPct val="115000"/>
              </a:lnSpc>
              <a:spcBef>
                <a:spcPts val="200"/>
              </a:spcBef>
              <a:spcAft>
                <a:spcPts val="1000"/>
              </a:spcAft>
            </a:pPr>
            <a:r>
              <a:rPr lang="es-EC" sz="1800" dirty="0" smtClean="0">
                <a:solidFill>
                  <a:schemeClr val="tx1"/>
                </a:solidFill>
                <a:latin typeface="Arial"/>
                <a:ea typeface="Calibri"/>
                <a:cs typeface="Times New Roman"/>
              </a:rPr>
              <a:t>Catalyst_3750 </a:t>
            </a:r>
            <a:r>
              <a:rPr lang="es-EC" sz="1800" dirty="0">
                <a:solidFill>
                  <a:schemeClr val="tx1"/>
                </a:solidFill>
                <a:latin typeface="Arial"/>
                <a:ea typeface="Calibri"/>
                <a:cs typeface="Times New Roman"/>
              </a:rPr>
              <a:t>(</a:t>
            </a:r>
            <a:r>
              <a:rPr lang="es-EC" sz="1800" dirty="0" err="1">
                <a:solidFill>
                  <a:schemeClr val="tx1"/>
                </a:solidFill>
                <a:latin typeface="Arial"/>
                <a:ea typeface="Calibri"/>
                <a:cs typeface="Times New Roman"/>
              </a:rPr>
              <a:t>config-keyring</a:t>
            </a:r>
            <a:r>
              <a:rPr lang="es-EC" sz="1800" dirty="0">
                <a:solidFill>
                  <a:schemeClr val="tx1"/>
                </a:solidFill>
                <a:latin typeface="Arial"/>
                <a:ea typeface="Calibri"/>
                <a:cs typeface="Times New Roman"/>
              </a:rPr>
              <a:t>)# pre-</a:t>
            </a:r>
            <a:r>
              <a:rPr lang="es-EC" sz="1800" dirty="0" err="1">
                <a:solidFill>
                  <a:schemeClr val="tx1"/>
                </a:solidFill>
                <a:latin typeface="Arial"/>
                <a:ea typeface="Calibri"/>
                <a:cs typeface="Times New Roman"/>
              </a:rPr>
              <a:t>shared</a:t>
            </a:r>
            <a:r>
              <a:rPr lang="es-EC" sz="1800" dirty="0">
                <a:solidFill>
                  <a:schemeClr val="tx1"/>
                </a:solidFill>
                <a:latin typeface="Arial"/>
                <a:ea typeface="Calibri"/>
                <a:cs typeface="Times New Roman"/>
              </a:rPr>
              <a:t>-</a:t>
            </a:r>
            <a:r>
              <a:rPr lang="es-EC" sz="1800" dirty="0" err="1">
                <a:solidFill>
                  <a:schemeClr val="tx1"/>
                </a:solidFill>
                <a:latin typeface="Arial"/>
                <a:ea typeface="Calibri"/>
                <a:cs typeface="Times New Roman"/>
              </a:rPr>
              <a:t>key</a:t>
            </a:r>
            <a:r>
              <a:rPr lang="es-EC" sz="1800" dirty="0">
                <a:solidFill>
                  <a:schemeClr val="tx1"/>
                </a:solidFill>
                <a:latin typeface="Arial"/>
                <a:ea typeface="Calibri"/>
                <a:cs typeface="Times New Roman"/>
              </a:rPr>
              <a:t> </a:t>
            </a:r>
            <a:r>
              <a:rPr lang="es-EC" sz="1800" dirty="0" err="1">
                <a:solidFill>
                  <a:schemeClr val="tx1"/>
                </a:solidFill>
                <a:latin typeface="Arial"/>
                <a:ea typeface="Calibri"/>
                <a:cs typeface="Times New Roman"/>
              </a:rPr>
              <a:t>address</a:t>
            </a:r>
            <a:r>
              <a:rPr lang="es-EC" sz="1800" dirty="0">
                <a:solidFill>
                  <a:schemeClr val="tx1"/>
                </a:solidFill>
                <a:latin typeface="Arial"/>
                <a:ea typeface="Calibri"/>
                <a:cs typeface="Times New Roman"/>
              </a:rPr>
              <a:t> ipv6 2800:0068:16:2001:B01:1200:0023:008/128 </a:t>
            </a:r>
            <a:r>
              <a:rPr lang="es-EC" sz="1800" dirty="0" err="1">
                <a:solidFill>
                  <a:schemeClr val="tx1"/>
                </a:solidFill>
                <a:latin typeface="Arial"/>
                <a:ea typeface="Calibri"/>
                <a:cs typeface="Times New Roman"/>
              </a:rPr>
              <a:t>key</a:t>
            </a:r>
            <a:r>
              <a:rPr lang="es-EC" sz="1800" dirty="0">
                <a:solidFill>
                  <a:schemeClr val="tx1"/>
                </a:solidFill>
                <a:latin typeface="Arial"/>
                <a:ea typeface="Calibri"/>
                <a:cs typeface="Times New Roman"/>
              </a:rPr>
              <a:t> chh87fkqwfw </a:t>
            </a:r>
            <a:endParaRPr lang="es-EC" sz="1800" dirty="0">
              <a:solidFill>
                <a:schemeClr val="tx1"/>
              </a:solidFill>
              <a:ea typeface="Calibri"/>
              <a:cs typeface="Times New Roman"/>
            </a:endParaRPr>
          </a:p>
          <a:p>
            <a:pPr algn="l">
              <a:lnSpc>
                <a:spcPct val="115000"/>
              </a:lnSpc>
              <a:spcBef>
                <a:spcPts val="200"/>
              </a:spcBef>
              <a:spcAft>
                <a:spcPts val="1000"/>
              </a:spcAft>
            </a:pPr>
            <a:r>
              <a:rPr lang="es-EC" sz="1800" dirty="0">
                <a:solidFill>
                  <a:schemeClr val="tx1"/>
                </a:solidFill>
                <a:latin typeface="Arial"/>
                <a:ea typeface="Calibri"/>
                <a:cs typeface="Times New Roman"/>
              </a:rPr>
              <a:t>Catalyst_3750 (</a:t>
            </a:r>
            <a:r>
              <a:rPr lang="es-EC" sz="1800" dirty="0" err="1">
                <a:solidFill>
                  <a:schemeClr val="tx1"/>
                </a:solidFill>
                <a:latin typeface="Arial"/>
                <a:ea typeface="Calibri"/>
                <a:cs typeface="Times New Roman"/>
              </a:rPr>
              <a:t>config-keyring</a:t>
            </a:r>
            <a:r>
              <a:rPr lang="es-EC" sz="1800" dirty="0">
                <a:solidFill>
                  <a:schemeClr val="tx1"/>
                </a:solidFill>
                <a:latin typeface="Arial"/>
                <a:ea typeface="Calibri"/>
                <a:cs typeface="Times New Roman"/>
              </a:rPr>
              <a:t>)# </a:t>
            </a:r>
            <a:r>
              <a:rPr lang="es-EC" sz="1800" dirty="0" err="1">
                <a:solidFill>
                  <a:schemeClr val="tx1"/>
                </a:solidFill>
                <a:latin typeface="Arial"/>
                <a:ea typeface="Calibri"/>
                <a:cs typeface="Times New Roman"/>
              </a:rPr>
              <a:t>exit</a:t>
            </a:r>
            <a:endParaRPr lang="es-EC" sz="1800" dirty="0">
              <a:solidFill>
                <a:schemeClr val="tx1"/>
              </a:solidFill>
              <a:ea typeface="Calibri"/>
              <a:cs typeface="Times New Roman"/>
            </a:endParaRPr>
          </a:p>
        </p:txBody>
      </p:sp>
    </p:spTree>
    <p:extLst>
      <p:ext uri="{BB962C8B-B14F-4D97-AF65-F5344CB8AC3E}">
        <p14:creationId xmlns:p14="http://schemas.microsoft.com/office/powerpoint/2010/main" val="21724688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12774"/>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a:off x="774972" y="188641"/>
            <a:ext cx="7772400" cy="792087"/>
          </a:xfrm>
        </p:spPr>
        <p:txBody>
          <a:bodyPr/>
          <a:lstStyle/>
          <a:p>
            <a:r>
              <a:rPr lang="es-EC" dirty="0" smtClean="0"/>
              <a:t>Configuración de  </a:t>
            </a:r>
            <a:r>
              <a:rPr lang="es-EC" dirty="0" err="1" smtClean="0"/>
              <a:t>IPSec</a:t>
            </a:r>
            <a:endParaRPr lang="es-EC" dirty="0"/>
          </a:p>
        </p:txBody>
      </p:sp>
      <p:sp>
        <p:nvSpPr>
          <p:cNvPr id="4" name="3 Subtítulo"/>
          <p:cNvSpPr>
            <a:spLocks noGrp="1"/>
          </p:cNvSpPr>
          <p:nvPr>
            <p:ph type="subTitle" idx="1"/>
          </p:nvPr>
        </p:nvSpPr>
        <p:spPr>
          <a:xfrm>
            <a:off x="179512" y="1052736"/>
            <a:ext cx="8742833" cy="5435700"/>
          </a:xfrm>
        </p:spPr>
        <p:txBody>
          <a:bodyPr>
            <a:noAutofit/>
          </a:bodyPr>
          <a:lstStyle/>
          <a:p>
            <a:pPr algn="l">
              <a:lnSpc>
                <a:spcPct val="115000"/>
              </a:lnSpc>
              <a:spcBef>
                <a:spcPts val="200"/>
              </a:spcBef>
              <a:spcAft>
                <a:spcPts val="1000"/>
              </a:spcAft>
            </a:pPr>
            <a:r>
              <a:rPr lang="es-EC" sz="1800" dirty="0">
                <a:solidFill>
                  <a:schemeClr val="tx1"/>
                </a:solidFill>
                <a:latin typeface="Arial"/>
                <a:ea typeface="Calibri"/>
                <a:cs typeface="Times New Roman"/>
              </a:rPr>
              <a:t>Catalyst_3750 (</a:t>
            </a:r>
            <a:r>
              <a:rPr lang="es-EC" sz="1800" dirty="0" err="1">
                <a:solidFill>
                  <a:schemeClr val="tx1"/>
                </a:solidFill>
                <a:latin typeface="Arial"/>
                <a:ea typeface="Calibri"/>
                <a:cs typeface="Times New Roman"/>
              </a:rPr>
              <a:t>config</a:t>
            </a:r>
            <a:r>
              <a:rPr lang="es-EC" sz="1800" dirty="0">
                <a:solidFill>
                  <a:schemeClr val="tx1"/>
                </a:solidFill>
                <a:latin typeface="Arial"/>
                <a:ea typeface="Calibri"/>
                <a:cs typeface="Times New Roman"/>
              </a:rPr>
              <a:t>)# </a:t>
            </a:r>
            <a:r>
              <a:rPr lang="es-EC" sz="1800" dirty="0" err="1">
                <a:solidFill>
                  <a:schemeClr val="tx1"/>
                </a:solidFill>
                <a:latin typeface="Arial"/>
                <a:ea typeface="Calibri"/>
                <a:cs typeface="Times New Roman"/>
              </a:rPr>
              <a:t>crypto</a:t>
            </a:r>
            <a:r>
              <a:rPr lang="es-EC" sz="1800" dirty="0">
                <a:solidFill>
                  <a:schemeClr val="tx1"/>
                </a:solidFill>
                <a:latin typeface="Arial"/>
                <a:ea typeface="Calibri"/>
                <a:cs typeface="Times New Roman"/>
              </a:rPr>
              <a:t> </a:t>
            </a:r>
            <a:r>
              <a:rPr lang="es-EC" sz="1800" dirty="0" err="1">
                <a:solidFill>
                  <a:schemeClr val="tx1"/>
                </a:solidFill>
                <a:latin typeface="Arial"/>
                <a:ea typeface="Calibri"/>
                <a:cs typeface="Times New Roman"/>
              </a:rPr>
              <a:t>ipsec</a:t>
            </a:r>
            <a:r>
              <a:rPr lang="es-EC" sz="1800" dirty="0">
                <a:solidFill>
                  <a:schemeClr val="tx1"/>
                </a:solidFill>
                <a:latin typeface="Arial"/>
                <a:ea typeface="Calibri"/>
                <a:cs typeface="Times New Roman"/>
              </a:rPr>
              <a:t> </a:t>
            </a:r>
            <a:r>
              <a:rPr lang="es-EC" sz="1800" dirty="0" err="1">
                <a:solidFill>
                  <a:schemeClr val="tx1"/>
                </a:solidFill>
                <a:latin typeface="Arial"/>
                <a:ea typeface="Calibri"/>
                <a:cs typeface="Times New Roman"/>
              </a:rPr>
              <a:t>transform</a:t>
            </a:r>
            <a:r>
              <a:rPr lang="es-EC" sz="1800" dirty="0">
                <a:solidFill>
                  <a:schemeClr val="tx1"/>
                </a:solidFill>
                <a:latin typeface="Arial"/>
                <a:ea typeface="Calibri"/>
                <a:cs typeface="Times New Roman"/>
              </a:rPr>
              <a:t>-set TRANSFORMADA esp-3des</a:t>
            </a:r>
            <a:endParaRPr lang="es-EC" sz="1800" dirty="0">
              <a:solidFill>
                <a:schemeClr val="tx1"/>
              </a:solidFill>
              <a:ea typeface="Calibri"/>
              <a:cs typeface="Times New Roman"/>
            </a:endParaRPr>
          </a:p>
          <a:p>
            <a:pPr algn="l">
              <a:lnSpc>
                <a:spcPct val="115000"/>
              </a:lnSpc>
              <a:spcBef>
                <a:spcPts val="200"/>
              </a:spcBef>
              <a:spcAft>
                <a:spcPts val="1000"/>
              </a:spcAft>
            </a:pPr>
            <a:r>
              <a:rPr lang="es-EC" sz="1800" dirty="0">
                <a:solidFill>
                  <a:schemeClr val="tx1"/>
                </a:solidFill>
                <a:latin typeface="Arial"/>
                <a:ea typeface="Calibri"/>
                <a:cs typeface="Times New Roman"/>
              </a:rPr>
              <a:t>Catalyst_3750 (</a:t>
            </a:r>
            <a:r>
              <a:rPr lang="es-EC" sz="1800" dirty="0" err="1">
                <a:solidFill>
                  <a:schemeClr val="tx1"/>
                </a:solidFill>
                <a:latin typeface="Arial"/>
                <a:ea typeface="Calibri"/>
                <a:cs typeface="Times New Roman"/>
              </a:rPr>
              <a:t>cfg-crypto-trans</a:t>
            </a:r>
            <a:r>
              <a:rPr lang="es-EC" sz="1800" dirty="0">
                <a:solidFill>
                  <a:schemeClr val="tx1"/>
                </a:solidFill>
                <a:latin typeface="Arial"/>
                <a:ea typeface="Calibri"/>
                <a:cs typeface="Times New Roman"/>
              </a:rPr>
              <a:t>)# </a:t>
            </a:r>
            <a:r>
              <a:rPr lang="es-EC" sz="1800" dirty="0" err="1">
                <a:solidFill>
                  <a:schemeClr val="tx1"/>
                </a:solidFill>
                <a:latin typeface="Arial"/>
                <a:ea typeface="Calibri"/>
                <a:cs typeface="Times New Roman"/>
              </a:rPr>
              <a:t>crypto</a:t>
            </a:r>
            <a:r>
              <a:rPr lang="es-EC" sz="1800" dirty="0">
                <a:solidFill>
                  <a:schemeClr val="tx1"/>
                </a:solidFill>
                <a:latin typeface="Arial"/>
                <a:ea typeface="Calibri"/>
                <a:cs typeface="Times New Roman"/>
              </a:rPr>
              <a:t> </a:t>
            </a:r>
            <a:r>
              <a:rPr lang="es-EC" sz="1800" dirty="0" err="1">
                <a:solidFill>
                  <a:schemeClr val="tx1"/>
                </a:solidFill>
                <a:latin typeface="Arial"/>
                <a:ea typeface="Calibri"/>
                <a:cs typeface="Times New Roman"/>
              </a:rPr>
              <a:t>ipsec</a:t>
            </a:r>
            <a:r>
              <a:rPr lang="es-EC" sz="1800" dirty="0">
                <a:solidFill>
                  <a:schemeClr val="tx1"/>
                </a:solidFill>
                <a:latin typeface="Arial"/>
                <a:ea typeface="Calibri"/>
                <a:cs typeface="Times New Roman"/>
              </a:rPr>
              <a:t> </a:t>
            </a:r>
            <a:r>
              <a:rPr lang="es-EC" sz="1800" dirty="0" err="1">
                <a:solidFill>
                  <a:schemeClr val="tx1"/>
                </a:solidFill>
                <a:latin typeface="Arial"/>
                <a:ea typeface="Calibri"/>
                <a:cs typeface="Times New Roman"/>
              </a:rPr>
              <a:t>profile</a:t>
            </a:r>
            <a:r>
              <a:rPr lang="es-EC" sz="1800" dirty="0">
                <a:solidFill>
                  <a:schemeClr val="tx1"/>
                </a:solidFill>
                <a:latin typeface="Arial"/>
                <a:ea typeface="Calibri"/>
                <a:cs typeface="Times New Roman"/>
              </a:rPr>
              <a:t> PERFIL</a:t>
            </a:r>
            <a:endParaRPr lang="es-EC" sz="1800" dirty="0">
              <a:solidFill>
                <a:schemeClr val="tx1"/>
              </a:solidFill>
              <a:ea typeface="Calibri"/>
              <a:cs typeface="Times New Roman"/>
            </a:endParaRPr>
          </a:p>
          <a:p>
            <a:pPr algn="l">
              <a:lnSpc>
                <a:spcPct val="115000"/>
              </a:lnSpc>
              <a:spcBef>
                <a:spcPts val="200"/>
              </a:spcBef>
              <a:spcAft>
                <a:spcPts val="1000"/>
              </a:spcAft>
            </a:pPr>
            <a:r>
              <a:rPr lang="es-EC" sz="1800" dirty="0">
                <a:solidFill>
                  <a:schemeClr val="tx1"/>
                </a:solidFill>
                <a:latin typeface="Arial"/>
                <a:ea typeface="Calibri"/>
                <a:cs typeface="Times New Roman"/>
              </a:rPr>
              <a:t>Catalyst_3750 (</a:t>
            </a:r>
            <a:r>
              <a:rPr lang="es-EC" sz="1800" dirty="0" err="1">
                <a:solidFill>
                  <a:schemeClr val="tx1"/>
                </a:solidFill>
                <a:latin typeface="Arial"/>
                <a:ea typeface="Calibri"/>
                <a:cs typeface="Times New Roman"/>
              </a:rPr>
              <a:t>ipsec-profile</a:t>
            </a:r>
            <a:r>
              <a:rPr lang="es-EC" sz="1800" dirty="0">
                <a:solidFill>
                  <a:schemeClr val="tx1"/>
                </a:solidFill>
                <a:latin typeface="Arial"/>
                <a:ea typeface="Calibri"/>
                <a:cs typeface="Times New Roman"/>
              </a:rPr>
              <a:t>)# set </a:t>
            </a:r>
            <a:r>
              <a:rPr lang="es-EC" sz="1800" dirty="0" err="1">
                <a:solidFill>
                  <a:schemeClr val="tx1"/>
                </a:solidFill>
                <a:latin typeface="Arial"/>
                <a:ea typeface="Calibri"/>
                <a:cs typeface="Times New Roman"/>
              </a:rPr>
              <a:t>transform</a:t>
            </a:r>
            <a:r>
              <a:rPr lang="es-EC" sz="1800" dirty="0">
                <a:solidFill>
                  <a:schemeClr val="tx1"/>
                </a:solidFill>
                <a:latin typeface="Arial"/>
                <a:ea typeface="Calibri"/>
                <a:cs typeface="Times New Roman"/>
              </a:rPr>
              <a:t>-set TRANSFORMADA</a:t>
            </a:r>
            <a:endParaRPr lang="es-EC" sz="1800" dirty="0">
              <a:solidFill>
                <a:schemeClr val="tx1"/>
              </a:solidFill>
              <a:ea typeface="Calibri"/>
              <a:cs typeface="Times New Roman"/>
            </a:endParaRPr>
          </a:p>
          <a:p>
            <a:pPr algn="l">
              <a:lnSpc>
                <a:spcPct val="115000"/>
              </a:lnSpc>
              <a:spcBef>
                <a:spcPts val="200"/>
              </a:spcBef>
              <a:spcAft>
                <a:spcPts val="1000"/>
              </a:spcAft>
            </a:pPr>
            <a:r>
              <a:rPr lang="es-EC" sz="1800" dirty="0">
                <a:solidFill>
                  <a:schemeClr val="tx1"/>
                </a:solidFill>
                <a:latin typeface="Arial"/>
                <a:ea typeface="Calibri"/>
                <a:cs typeface="Times New Roman"/>
              </a:rPr>
              <a:t>Catalyst_3750 (</a:t>
            </a:r>
            <a:r>
              <a:rPr lang="es-EC" sz="1800" dirty="0" err="1">
                <a:solidFill>
                  <a:schemeClr val="tx1"/>
                </a:solidFill>
                <a:latin typeface="Arial"/>
                <a:ea typeface="Calibri"/>
                <a:cs typeface="Times New Roman"/>
              </a:rPr>
              <a:t>ipsec-profile</a:t>
            </a:r>
            <a:r>
              <a:rPr lang="es-EC" sz="1800" dirty="0">
                <a:solidFill>
                  <a:schemeClr val="tx1"/>
                </a:solidFill>
                <a:latin typeface="Arial"/>
                <a:ea typeface="Calibri"/>
                <a:cs typeface="Times New Roman"/>
              </a:rPr>
              <a:t>)# </a:t>
            </a:r>
            <a:r>
              <a:rPr lang="es-EC" sz="1800" dirty="0" err="1">
                <a:solidFill>
                  <a:schemeClr val="tx1"/>
                </a:solidFill>
                <a:latin typeface="Arial"/>
                <a:ea typeface="Calibri"/>
                <a:cs typeface="Times New Roman"/>
              </a:rPr>
              <a:t>exit</a:t>
            </a:r>
            <a:endParaRPr lang="es-EC" sz="1800" dirty="0">
              <a:solidFill>
                <a:schemeClr val="tx1"/>
              </a:solidFill>
              <a:ea typeface="Calibri"/>
              <a:cs typeface="Times New Roman"/>
            </a:endParaRPr>
          </a:p>
          <a:p>
            <a:pPr algn="l">
              <a:lnSpc>
                <a:spcPct val="115000"/>
              </a:lnSpc>
              <a:spcBef>
                <a:spcPts val="200"/>
              </a:spcBef>
              <a:spcAft>
                <a:spcPts val="1000"/>
              </a:spcAft>
            </a:pPr>
            <a:r>
              <a:rPr lang="es-EC" sz="1800" dirty="0">
                <a:solidFill>
                  <a:schemeClr val="tx1"/>
                </a:solidFill>
                <a:latin typeface="Arial"/>
                <a:ea typeface="Calibri"/>
                <a:cs typeface="Times New Roman"/>
              </a:rPr>
              <a:t>Catalyst_3750 (</a:t>
            </a:r>
            <a:r>
              <a:rPr lang="es-EC" sz="1800" dirty="0" err="1">
                <a:solidFill>
                  <a:schemeClr val="tx1"/>
                </a:solidFill>
                <a:latin typeface="Arial"/>
                <a:ea typeface="Calibri"/>
                <a:cs typeface="Times New Roman"/>
              </a:rPr>
              <a:t>config</a:t>
            </a:r>
            <a:r>
              <a:rPr lang="es-EC" sz="1800" dirty="0">
                <a:solidFill>
                  <a:schemeClr val="tx1"/>
                </a:solidFill>
                <a:latin typeface="Arial"/>
                <a:ea typeface="Calibri"/>
                <a:cs typeface="Times New Roman"/>
              </a:rPr>
              <a:t>)# interface </a:t>
            </a:r>
            <a:r>
              <a:rPr lang="es-EC" sz="1800" dirty="0" err="1">
                <a:solidFill>
                  <a:schemeClr val="tx1"/>
                </a:solidFill>
                <a:latin typeface="Arial"/>
                <a:ea typeface="Calibri"/>
                <a:cs typeface="Times New Roman"/>
              </a:rPr>
              <a:t>tunnel</a:t>
            </a:r>
            <a:r>
              <a:rPr lang="es-EC" sz="1800" dirty="0">
                <a:solidFill>
                  <a:schemeClr val="tx1"/>
                </a:solidFill>
                <a:latin typeface="Arial"/>
                <a:ea typeface="Calibri"/>
                <a:cs typeface="Times New Roman"/>
              </a:rPr>
              <a:t> 0</a:t>
            </a:r>
            <a:endParaRPr lang="es-EC" sz="1800" dirty="0">
              <a:solidFill>
                <a:schemeClr val="tx1"/>
              </a:solidFill>
              <a:ea typeface="Calibri"/>
              <a:cs typeface="Times New Roman"/>
            </a:endParaRPr>
          </a:p>
          <a:p>
            <a:pPr algn="l">
              <a:lnSpc>
                <a:spcPct val="115000"/>
              </a:lnSpc>
              <a:spcBef>
                <a:spcPts val="200"/>
              </a:spcBef>
              <a:spcAft>
                <a:spcPts val="1000"/>
              </a:spcAft>
            </a:pPr>
            <a:r>
              <a:rPr lang="en-US" sz="1800" dirty="0">
                <a:solidFill>
                  <a:schemeClr val="tx1"/>
                </a:solidFill>
                <a:latin typeface="Arial"/>
                <a:ea typeface="Calibri"/>
                <a:cs typeface="Times New Roman"/>
              </a:rPr>
              <a:t>Catalyst_3750 (</a:t>
            </a:r>
            <a:r>
              <a:rPr lang="en-US" sz="1800" dirty="0" err="1">
                <a:solidFill>
                  <a:schemeClr val="tx1"/>
                </a:solidFill>
                <a:latin typeface="Arial"/>
                <a:ea typeface="Calibri"/>
                <a:cs typeface="Times New Roman"/>
              </a:rPr>
              <a:t>config</a:t>
            </a:r>
            <a:r>
              <a:rPr lang="en-US" sz="1800" dirty="0">
                <a:solidFill>
                  <a:schemeClr val="tx1"/>
                </a:solidFill>
                <a:latin typeface="Arial"/>
                <a:ea typeface="Calibri"/>
                <a:cs typeface="Times New Roman"/>
              </a:rPr>
              <a:t>-if)# ipv6 address 2800:0068:16:3001:C01:1200:0023:009/64 </a:t>
            </a:r>
            <a:endParaRPr lang="es-EC" sz="1800" dirty="0">
              <a:solidFill>
                <a:schemeClr val="tx1"/>
              </a:solidFill>
              <a:ea typeface="Calibri"/>
              <a:cs typeface="Times New Roman"/>
            </a:endParaRPr>
          </a:p>
          <a:p>
            <a:pPr algn="l">
              <a:lnSpc>
                <a:spcPct val="115000"/>
              </a:lnSpc>
              <a:spcBef>
                <a:spcPts val="200"/>
              </a:spcBef>
              <a:spcAft>
                <a:spcPts val="1000"/>
              </a:spcAft>
            </a:pPr>
            <a:r>
              <a:rPr lang="en-US" sz="1800" dirty="0">
                <a:solidFill>
                  <a:schemeClr val="tx1"/>
                </a:solidFill>
                <a:latin typeface="Arial"/>
                <a:ea typeface="Calibri"/>
                <a:cs typeface="Times New Roman"/>
              </a:rPr>
              <a:t>Catalyst_3750 (</a:t>
            </a:r>
            <a:r>
              <a:rPr lang="en-US" sz="1800" dirty="0" err="1">
                <a:solidFill>
                  <a:schemeClr val="tx1"/>
                </a:solidFill>
                <a:latin typeface="Arial"/>
                <a:ea typeface="Calibri"/>
                <a:cs typeface="Times New Roman"/>
              </a:rPr>
              <a:t>config</a:t>
            </a:r>
            <a:r>
              <a:rPr lang="en-US" sz="1800" dirty="0">
                <a:solidFill>
                  <a:schemeClr val="tx1"/>
                </a:solidFill>
                <a:latin typeface="Arial"/>
                <a:ea typeface="Calibri"/>
                <a:cs typeface="Times New Roman"/>
              </a:rPr>
              <a:t>-if)# ipv6 enable</a:t>
            </a:r>
            <a:endParaRPr lang="es-EC" sz="1800" dirty="0">
              <a:solidFill>
                <a:schemeClr val="tx1"/>
              </a:solidFill>
              <a:ea typeface="Calibri"/>
              <a:cs typeface="Times New Roman"/>
            </a:endParaRPr>
          </a:p>
          <a:p>
            <a:pPr algn="l">
              <a:lnSpc>
                <a:spcPct val="115000"/>
              </a:lnSpc>
              <a:spcBef>
                <a:spcPts val="200"/>
              </a:spcBef>
              <a:spcAft>
                <a:spcPts val="1000"/>
              </a:spcAft>
            </a:pPr>
            <a:r>
              <a:rPr lang="en-US" sz="1800" dirty="0">
                <a:solidFill>
                  <a:schemeClr val="tx1"/>
                </a:solidFill>
                <a:latin typeface="Arial"/>
                <a:ea typeface="Calibri"/>
                <a:cs typeface="Times New Roman"/>
              </a:rPr>
              <a:t>Catalyst_3750 (</a:t>
            </a:r>
            <a:r>
              <a:rPr lang="en-US" sz="1800" dirty="0" err="1">
                <a:solidFill>
                  <a:schemeClr val="tx1"/>
                </a:solidFill>
                <a:latin typeface="Arial"/>
                <a:ea typeface="Calibri"/>
                <a:cs typeface="Times New Roman"/>
              </a:rPr>
              <a:t>config</a:t>
            </a:r>
            <a:r>
              <a:rPr lang="en-US" sz="1800" dirty="0">
                <a:solidFill>
                  <a:schemeClr val="tx1"/>
                </a:solidFill>
                <a:latin typeface="Arial"/>
                <a:ea typeface="Calibri"/>
                <a:cs typeface="Times New Roman"/>
              </a:rPr>
              <a:t>-if)# tunnel source 2800:0068:16:2001:B01:1200:0023:007</a:t>
            </a:r>
            <a:endParaRPr lang="es-EC" sz="1800" dirty="0">
              <a:solidFill>
                <a:schemeClr val="tx1"/>
              </a:solidFill>
              <a:ea typeface="Calibri"/>
              <a:cs typeface="Times New Roman"/>
            </a:endParaRPr>
          </a:p>
          <a:p>
            <a:pPr algn="l">
              <a:lnSpc>
                <a:spcPct val="115000"/>
              </a:lnSpc>
              <a:spcBef>
                <a:spcPts val="200"/>
              </a:spcBef>
              <a:spcAft>
                <a:spcPts val="1000"/>
              </a:spcAft>
            </a:pPr>
            <a:r>
              <a:rPr lang="es-EC" sz="1800" dirty="0">
                <a:solidFill>
                  <a:schemeClr val="tx1"/>
                </a:solidFill>
                <a:latin typeface="Arial"/>
                <a:ea typeface="Calibri"/>
                <a:cs typeface="Times New Roman"/>
              </a:rPr>
              <a:t>Catalyst_3750(</a:t>
            </a:r>
            <a:r>
              <a:rPr lang="es-EC" sz="1800" dirty="0" err="1">
                <a:solidFill>
                  <a:schemeClr val="tx1"/>
                </a:solidFill>
                <a:latin typeface="Arial"/>
                <a:ea typeface="Calibri"/>
                <a:cs typeface="Times New Roman"/>
              </a:rPr>
              <a:t>config-if</a:t>
            </a:r>
            <a:r>
              <a:rPr lang="es-EC" sz="1800" dirty="0">
                <a:solidFill>
                  <a:schemeClr val="tx1"/>
                </a:solidFill>
                <a:latin typeface="Arial"/>
                <a:ea typeface="Calibri"/>
                <a:cs typeface="Times New Roman"/>
              </a:rPr>
              <a:t>)# </a:t>
            </a:r>
            <a:r>
              <a:rPr lang="es-EC" sz="1800" dirty="0" err="1">
                <a:solidFill>
                  <a:schemeClr val="tx1"/>
                </a:solidFill>
                <a:latin typeface="Arial"/>
                <a:ea typeface="Calibri"/>
                <a:cs typeface="Times New Roman"/>
              </a:rPr>
              <a:t>tunnel</a:t>
            </a:r>
            <a:r>
              <a:rPr lang="es-EC" sz="1800" dirty="0">
                <a:solidFill>
                  <a:schemeClr val="tx1"/>
                </a:solidFill>
                <a:latin typeface="Arial"/>
                <a:ea typeface="Calibri"/>
                <a:cs typeface="Times New Roman"/>
              </a:rPr>
              <a:t> </a:t>
            </a:r>
            <a:r>
              <a:rPr lang="es-EC" sz="1800" dirty="0" err="1">
                <a:solidFill>
                  <a:schemeClr val="tx1"/>
                </a:solidFill>
                <a:latin typeface="Arial"/>
                <a:ea typeface="Calibri"/>
                <a:cs typeface="Times New Roman"/>
              </a:rPr>
              <a:t>destination</a:t>
            </a:r>
            <a:r>
              <a:rPr lang="es-EC" sz="1800" dirty="0">
                <a:solidFill>
                  <a:schemeClr val="tx1"/>
                </a:solidFill>
                <a:latin typeface="Arial"/>
                <a:ea typeface="Calibri"/>
                <a:cs typeface="Times New Roman"/>
              </a:rPr>
              <a:t> 2800:0068:16:2001:B1:1200:0023:008</a:t>
            </a:r>
            <a:endParaRPr lang="es-EC" sz="1800" dirty="0">
              <a:solidFill>
                <a:schemeClr val="tx1"/>
              </a:solidFill>
              <a:ea typeface="Calibri"/>
              <a:cs typeface="Times New Roman"/>
            </a:endParaRPr>
          </a:p>
          <a:p>
            <a:pPr algn="l">
              <a:lnSpc>
                <a:spcPct val="115000"/>
              </a:lnSpc>
              <a:spcBef>
                <a:spcPts val="200"/>
              </a:spcBef>
              <a:spcAft>
                <a:spcPts val="1000"/>
              </a:spcAft>
            </a:pPr>
            <a:r>
              <a:rPr lang="es-EC" sz="1800" dirty="0">
                <a:solidFill>
                  <a:schemeClr val="tx1"/>
                </a:solidFill>
                <a:latin typeface="Arial"/>
                <a:ea typeface="Calibri"/>
                <a:cs typeface="Times New Roman"/>
              </a:rPr>
              <a:t>Catalyst_3750 (</a:t>
            </a:r>
            <a:r>
              <a:rPr lang="es-EC" sz="1800" dirty="0" err="1">
                <a:solidFill>
                  <a:schemeClr val="tx1"/>
                </a:solidFill>
                <a:latin typeface="Arial"/>
                <a:ea typeface="Calibri"/>
                <a:cs typeface="Times New Roman"/>
              </a:rPr>
              <a:t>config-if</a:t>
            </a:r>
            <a:r>
              <a:rPr lang="es-EC" sz="1800" dirty="0">
                <a:solidFill>
                  <a:schemeClr val="tx1"/>
                </a:solidFill>
                <a:latin typeface="Arial"/>
                <a:ea typeface="Calibri"/>
                <a:cs typeface="Times New Roman"/>
              </a:rPr>
              <a:t>)# </a:t>
            </a:r>
            <a:r>
              <a:rPr lang="es-EC" sz="1800" dirty="0" err="1">
                <a:solidFill>
                  <a:schemeClr val="tx1"/>
                </a:solidFill>
                <a:latin typeface="Arial"/>
                <a:ea typeface="Calibri"/>
                <a:cs typeface="Times New Roman"/>
              </a:rPr>
              <a:t>tunnel</a:t>
            </a:r>
            <a:r>
              <a:rPr lang="es-EC" sz="1800" dirty="0">
                <a:solidFill>
                  <a:schemeClr val="tx1"/>
                </a:solidFill>
                <a:latin typeface="Arial"/>
                <a:ea typeface="Calibri"/>
                <a:cs typeface="Times New Roman"/>
              </a:rPr>
              <a:t> </a:t>
            </a:r>
            <a:r>
              <a:rPr lang="es-EC" sz="1800" dirty="0" err="1">
                <a:solidFill>
                  <a:schemeClr val="tx1"/>
                </a:solidFill>
                <a:latin typeface="Arial"/>
                <a:ea typeface="Calibri"/>
                <a:cs typeface="Times New Roman"/>
              </a:rPr>
              <a:t>mode</a:t>
            </a:r>
            <a:r>
              <a:rPr lang="es-EC" sz="1800" dirty="0">
                <a:solidFill>
                  <a:schemeClr val="tx1"/>
                </a:solidFill>
                <a:latin typeface="Arial"/>
                <a:ea typeface="Calibri"/>
                <a:cs typeface="Times New Roman"/>
              </a:rPr>
              <a:t> </a:t>
            </a:r>
            <a:r>
              <a:rPr lang="es-EC" sz="1800" dirty="0" err="1">
                <a:solidFill>
                  <a:schemeClr val="tx1"/>
                </a:solidFill>
                <a:latin typeface="Arial"/>
                <a:ea typeface="Calibri"/>
                <a:cs typeface="Times New Roman"/>
              </a:rPr>
              <a:t>ipsec</a:t>
            </a:r>
            <a:r>
              <a:rPr lang="es-EC" sz="1800" dirty="0">
                <a:solidFill>
                  <a:schemeClr val="tx1"/>
                </a:solidFill>
                <a:latin typeface="Arial"/>
                <a:ea typeface="Calibri"/>
                <a:cs typeface="Times New Roman"/>
              </a:rPr>
              <a:t> ipv6</a:t>
            </a:r>
            <a:endParaRPr lang="es-EC" sz="1800" dirty="0">
              <a:solidFill>
                <a:schemeClr val="tx1"/>
              </a:solidFill>
              <a:ea typeface="Calibri"/>
              <a:cs typeface="Times New Roman"/>
            </a:endParaRPr>
          </a:p>
          <a:p>
            <a:pPr algn="l">
              <a:lnSpc>
                <a:spcPct val="115000"/>
              </a:lnSpc>
              <a:spcBef>
                <a:spcPts val="200"/>
              </a:spcBef>
              <a:spcAft>
                <a:spcPts val="1000"/>
              </a:spcAft>
            </a:pPr>
            <a:r>
              <a:rPr lang="es-EC" sz="1800" dirty="0">
                <a:solidFill>
                  <a:schemeClr val="tx1"/>
                </a:solidFill>
                <a:latin typeface="Arial"/>
                <a:ea typeface="Calibri"/>
                <a:cs typeface="Times New Roman"/>
              </a:rPr>
              <a:t>Catalyst_3750 (</a:t>
            </a:r>
            <a:r>
              <a:rPr lang="es-EC" sz="1800" dirty="0" err="1">
                <a:solidFill>
                  <a:schemeClr val="tx1"/>
                </a:solidFill>
                <a:latin typeface="Arial"/>
                <a:ea typeface="Calibri"/>
                <a:cs typeface="Times New Roman"/>
              </a:rPr>
              <a:t>config-if</a:t>
            </a:r>
            <a:r>
              <a:rPr lang="es-EC" sz="1800" dirty="0">
                <a:solidFill>
                  <a:schemeClr val="tx1"/>
                </a:solidFill>
                <a:latin typeface="Arial"/>
                <a:ea typeface="Calibri"/>
                <a:cs typeface="Times New Roman"/>
              </a:rPr>
              <a:t>)# </a:t>
            </a:r>
            <a:r>
              <a:rPr lang="es-EC" sz="1800" dirty="0" err="1">
                <a:solidFill>
                  <a:schemeClr val="tx1"/>
                </a:solidFill>
                <a:latin typeface="Arial"/>
                <a:ea typeface="Calibri"/>
                <a:cs typeface="Times New Roman"/>
              </a:rPr>
              <a:t>tunnel</a:t>
            </a:r>
            <a:r>
              <a:rPr lang="es-EC" sz="1800" dirty="0">
                <a:solidFill>
                  <a:schemeClr val="tx1"/>
                </a:solidFill>
                <a:latin typeface="Arial"/>
                <a:ea typeface="Calibri"/>
                <a:cs typeface="Times New Roman"/>
              </a:rPr>
              <a:t> </a:t>
            </a:r>
            <a:r>
              <a:rPr lang="es-EC" sz="1800" dirty="0" err="1">
                <a:solidFill>
                  <a:schemeClr val="tx1"/>
                </a:solidFill>
                <a:latin typeface="Arial"/>
                <a:ea typeface="Calibri"/>
                <a:cs typeface="Times New Roman"/>
              </a:rPr>
              <a:t>protection</a:t>
            </a:r>
            <a:r>
              <a:rPr lang="es-EC" sz="1800" dirty="0">
                <a:solidFill>
                  <a:schemeClr val="tx1"/>
                </a:solidFill>
                <a:latin typeface="Arial"/>
                <a:ea typeface="Calibri"/>
                <a:cs typeface="Times New Roman"/>
              </a:rPr>
              <a:t> </a:t>
            </a:r>
            <a:r>
              <a:rPr lang="es-EC" sz="1800" dirty="0" err="1">
                <a:solidFill>
                  <a:schemeClr val="tx1"/>
                </a:solidFill>
                <a:latin typeface="Arial"/>
                <a:ea typeface="Calibri"/>
                <a:cs typeface="Times New Roman"/>
              </a:rPr>
              <a:t>ipsec</a:t>
            </a:r>
            <a:r>
              <a:rPr lang="es-EC" sz="1800" dirty="0">
                <a:solidFill>
                  <a:schemeClr val="tx1"/>
                </a:solidFill>
                <a:latin typeface="Arial"/>
                <a:ea typeface="Calibri"/>
                <a:cs typeface="Times New Roman"/>
              </a:rPr>
              <a:t> </a:t>
            </a:r>
            <a:r>
              <a:rPr lang="es-EC" sz="1800" dirty="0" err="1">
                <a:solidFill>
                  <a:schemeClr val="tx1"/>
                </a:solidFill>
                <a:latin typeface="Arial"/>
                <a:ea typeface="Calibri"/>
                <a:cs typeface="Times New Roman"/>
              </a:rPr>
              <a:t>profile</a:t>
            </a:r>
            <a:r>
              <a:rPr lang="es-EC" sz="1800" dirty="0">
                <a:solidFill>
                  <a:schemeClr val="tx1"/>
                </a:solidFill>
                <a:latin typeface="Arial"/>
                <a:ea typeface="Calibri"/>
                <a:cs typeface="Times New Roman"/>
              </a:rPr>
              <a:t> PERFIL</a:t>
            </a:r>
            <a:endParaRPr lang="es-EC" sz="1800" dirty="0">
              <a:solidFill>
                <a:schemeClr val="tx1"/>
              </a:solidFill>
              <a:ea typeface="Calibri"/>
              <a:cs typeface="Times New Roman"/>
            </a:endParaRPr>
          </a:p>
          <a:p>
            <a:pPr algn="l">
              <a:lnSpc>
                <a:spcPct val="115000"/>
              </a:lnSpc>
              <a:spcAft>
                <a:spcPts val="1000"/>
              </a:spcAft>
            </a:pPr>
            <a:r>
              <a:rPr lang="es-EC" sz="1800" dirty="0">
                <a:solidFill>
                  <a:schemeClr val="tx1"/>
                </a:solidFill>
                <a:latin typeface="Arial"/>
                <a:ea typeface="Calibri"/>
                <a:cs typeface="Times New Roman"/>
              </a:rPr>
              <a:t>Catalyst_3750 (</a:t>
            </a:r>
            <a:r>
              <a:rPr lang="es-EC" sz="1800" dirty="0" err="1">
                <a:solidFill>
                  <a:schemeClr val="tx1"/>
                </a:solidFill>
                <a:latin typeface="Arial"/>
                <a:ea typeface="Calibri"/>
                <a:cs typeface="Times New Roman"/>
              </a:rPr>
              <a:t>config</a:t>
            </a:r>
            <a:r>
              <a:rPr lang="es-EC" sz="1800" dirty="0">
                <a:solidFill>
                  <a:schemeClr val="tx1"/>
                </a:solidFill>
                <a:latin typeface="Arial"/>
                <a:ea typeface="Calibri"/>
                <a:cs typeface="Times New Roman"/>
              </a:rPr>
              <a:t>)# ipv6 </a:t>
            </a:r>
            <a:r>
              <a:rPr lang="es-EC" sz="1800" dirty="0" err="1">
                <a:solidFill>
                  <a:schemeClr val="tx1"/>
                </a:solidFill>
                <a:latin typeface="Arial"/>
                <a:ea typeface="Calibri"/>
                <a:cs typeface="Times New Roman"/>
              </a:rPr>
              <a:t>route</a:t>
            </a:r>
            <a:r>
              <a:rPr lang="es-EC" sz="1800" dirty="0">
                <a:solidFill>
                  <a:schemeClr val="tx1"/>
                </a:solidFill>
                <a:latin typeface="Arial"/>
                <a:ea typeface="Calibri"/>
                <a:cs typeface="Times New Roman"/>
              </a:rPr>
              <a:t> 2800:0068:16:4001:E01:1230:1123:005/64 </a:t>
            </a:r>
            <a:r>
              <a:rPr lang="es-EC" sz="1800" dirty="0" err="1">
                <a:solidFill>
                  <a:schemeClr val="tx1"/>
                </a:solidFill>
                <a:latin typeface="Arial"/>
                <a:ea typeface="Calibri"/>
                <a:cs typeface="Times New Roman"/>
              </a:rPr>
              <a:t>tunnel</a:t>
            </a:r>
            <a:r>
              <a:rPr lang="es-EC" sz="1800" dirty="0">
                <a:solidFill>
                  <a:schemeClr val="tx1"/>
                </a:solidFill>
                <a:latin typeface="Arial"/>
                <a:ea typeface="Calibri"/>
                <a:cs typeface="Times New Roman"/>
              </a:rPr>
              <a:t> 0</a:t>
            </a:r>
            <a:endParaRPr lang="es-EC" sz="1800" dirty="0">
              <a:solidFill>
                <a:schemeClr val="tx1"/>
              </a:solidFill>
              <a:ea typeface="Calibri"/>
              <a:cs typeface="Times New Roman"/>
            </a:endParaRPr>
          </a:p>
        </p:txBody>
      </p:sp>
    </p:spTree>
    <p:extLst>
      <p:ext uri="{BB962C8B-B14F-4D97-AF65-F5344CB8AC3E}">
        <p14:creationId xmlns:p14="http://schemas.microsoft.com/office/powerpoint/2010/main" val="4103594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3157" y="0"/>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a:off x="778345" y="-68907"/>
            <a:ext cx="7772400" cy="666129"/>
          </a:xfrm>
        </p:spPr>
        <p:txBody>
          <a:bodyPr>
            <a:normAutofit fontScale="90000"/>
          </a:bodyPr>
          <a:lstStyle/>
          <a:p>
            <a:r>
              <a:rPr lang="es-EC" dirty="0" smtClean="0"/>
              <a:t>Resultados</a:t>
            </a:r>
            <a:endParaRPr lang="es-EC" dirty="0"/>
          </a:p>
        </p:txBody>
      </p:sp>
      <p:sp>
        <p:nvSpPr>
          <p:cNvPr id="3" name="2 Subtítulo"/>
          <p:cNvSpPr>
            <a:spLocks noGrp="1"/>
          </p:cNvSpPr>
          <p:nvPr>
            <p:ph type="subTitle" idx="1"/>
          </p:nvPr>
        </p:nvSpPr>
        <p:spPr>
          <a:xfrm>
            <a:off x="395536" y="404664"/>
            <a:ext cx="8280920" cy="6192689"/>
          </a:xfrm>
        </p:spPr>
        <p:txBody>
          <a:bodyPr>
            <a:noAutofit/>
          </a:bodyPr>
          <a:lstStyle/>
          <a:p>
            <a:pPr algn="l">
              <a:lnSpc>
                <a:spcPct val="115000"/>
              </a:lnSpc>
              <a:spcAft>
                <a:spcPts val="1000"/>
              </a:spcAft>
            </a:pPr>
            <a:r>
              <a:rPr lang="en-US" sz="1600" dirty="0">
                <a:solidFill>
                  <a:schemeClr val="tx1"/>
                </a:solidFill>
                <a:latin typeface="Arial"/>
                <a:ea typeface="Calibri"/>
                <a:cs typeface="Times New Roman"/>
              </a:rPr>
              <a:t>Catalyst_4507R#show crypto </a:t>
            </a:r>
            <a:r>
              <a:rPr lang="en-US" sz="1600" dirty="0" err="1">
                <a:solidFill>
                  <a:schemeClr val="tx1"/>
                </a:solidFill>
                <a:latin typeface="Arial"/>
                <a:ea typeface="Calibri"/>
                <a:cs typeface="Times New Roman"/>
              </a:rPr>
              <a:t>ipsec</a:t>
            </a:r>
            <a:r>
              <a:rPr lang="en-US" sz="1600" dirty="0">
                <a:solidFill>
                  <a:schemeClr val="tx1"/>
                </a:solidFill>
                <a:latin typeface="Arial"/>
                <a:ea typeface="Calibri"/>
                <a:cs typeface="Times New Roman"/>
              </a:rPr>
              <a:t> </a:t>
            </a:r>
            <a:r>
              <a:rPr lang="en-US" sz="1600" dirty="0" err="1">
                <a:solidFill>
                  <a:schemeClr val="tx1"/>
                </a:solidFill>
                <a:latin typeface="Arial"/>
                <a:ea typeface="Calibri"/>
                <a:cs typeface="Times New Roman"/>
              </a:rPr>
              <a:t>sa</a:t>
            </a:r>
            <a:endParaRPr lang="es-EC" sz="1600" dirty="0">
              <a:solidFill>
                <a:schemeClr val="tx1"/>
              </a:solidFill>
              <a:ea typeface="Calibri"/>
              <a:cs typeface="Times New Roman"/>
            </a:endParaRPr>
          </a:p>
          <a:p>
            <a:pPr algn="l">
              <a:lnSpc>
                <a:spcPct val="115000"/>
              </a:lnSpc>
              <a:spcAft>
                <a:spcPts val="1000"/>
              </a:spcAft>
            </a:pPr>
            <a:r>
              <a:rPr lang="en-US" sz="1600" dirty="0">
                <a:solidFill>
                  <a:schemeClr val="tx1"/>
                </a:solidFill>
                <a:latin typeface="Arial"/>
                <a:ea typeface="Calibri"/>
                <a:cs typeface="Times New Roman"/>
              </a:rPr>
              <a:t>interface: Tunnel0</a:t>
            </a:r>
            <a:endParaRPr lang="es-EC" sz="1600" dirty="0">
              <a:solidFill>
                <a:schemeClr val="tx1"/>
              </a:solidFill>
              <a:ea typeface="Calibri"/>
              <a:cs typeface="Times New Roman"/>
            </a:endParaRPr>
          </a:p>
          <a:p>
            <a:pPr algn="l">
              <a:lnSpc>
                <a:spcPct val="115000"/>
              </a:lnSpc>
              <a:spcAft>
                <a:spcPts val="1000"/>
              </a:spcAft>
            </a:pPr>
            <a:r>
              <a:rPr lang="en-US" sz="1600" dirty="0">
                <a:solidFill>
                  <a:schemeClr val="tx1"/>
                </a:solidFill>
                <a:latin typeface="Arial"/>
                <a:ea typeface="Calibri"/>
                <a:cs typeface="Times New Roman"/>
              </a:rPr>
              <a:t>    Crypto map tag: Tunnel0-head-0, local </a:t>
            </a:r>
            <a:r>
              <a:rPr lang="en-US" sz="1600" dirty="0" err="1">
                <a:solidFill>
                  <a:schemeClr val="tx1"/>
                </a:solidFill>
                <a:latin typeface="Arial"/>
                <a:ea typeface="Calibri"/>
                <a:cs typeface="Times New Roman"/>
              </a:rPr>
              <a:t>addr</a:t>
            </a:r>
            <a:r>
              <a:rPr lang="en-US" sz="1600" dirty="0">
                <a:solidFill>
                  <a:schemeClr val="tx1"/>
                </a:solidFill>
                <a:latin typeface="Arial"/>
                <a:ea typeface="Calibri"/>
                <a:cs typeface="Times New Roman"/>
              </a:rPr>
              <a:t> 2800:68:16:2001:B01:1200:23:8</a:t>
            </a:r>
            <a:endParaRPr lang="es-EC" sz="1600" dirty="0">
              <a:solidFill>
                <a:schemeClr val="tx1"/>
              </a:solidFill>
              <a:ea typeface="Calibri"/>
              <a:cs typeface="Times New Roman"/>
            </a:endParaRPr>
          </a:p>
          <a:p>
            <a:pPr algn="l">
              <a:lnSpc>
                <a:spcPct val="115000"/>
              </a:lnSpc>
              <a:spcAft>
                <a:spcPts val="1000"/>
              </a:spcAft>
            </a:pPr>
            <a:r>
              <a:rPr lang="en-US" sz="1600" dirty="0">
                <a:solidFill>
                  <a:schemeClr val="tx1"/>
                </a:solidFill>
                <a:latin typeface="Arial"/>
                <a:ea typeface="Calibri"/>
                <a:cs typeface="Times New Roman"/>
              </a:rPr>
              <a:t>   protected </a:t>
            </a:r>
            <a:r>
              <a:rPr lang="en-US" sz="1600" dirty="0" err="1">
                <a:solidFill>
                  <a:schemeClr val="tx1"/>
                </a:solidFill>
                <a:latin typeface="Arial"/>
                <a:ea typeface="Calibri"/>
                <a:cs typeface="Times New Roman"/>
              </a:rPr>
              <a:t>vrf</a:t>
            </a:r>
            <a:r>
              <a:rPr lang="en-US" sz="1600" dirty="0">
                <a:solidFill>
                  <a:schemeClr val="tx1"/>
                </a:solidFill>
                <a:latin typeface="Arial"/>
                <a:ea typeface="Calibri"/>
                <a:cs typeface="Times New Roman"/>
              </a:rPr>
              <a:t>: (none)</a:t>
            </a:r>
            <a:endParaRPr lang="es-EC" sz="1600" dirty="0">
              <a:solidFill>
                <a:schemeClr val="tx1"/>
              </a:solidFill>
              <a:ea typeface="Calibri"/>
              <a:cs typeface="Times New Roman"/>
            </a:endParaRPr>
          </a:p>
          <a:p>
            <a:pPr algn="l">
              <a:lnSpc>
                <a:spcPct val="115000"/>
              </a:lnSpc>
              <a:spcAft>
                <a:spcPts val="1000"/>
              </a:spcAft>
            </a:pPr>
            <a:r>
              <a:rPr lang="en-US" sz="1600" dirty="0">
                <a:solidFill>
                  <a:schemeClr val="tx1"/>
                </a:solidFill>
                <a:latin typeface="Arial"/>
                <a:ea typeface="Calibri"/>
                <a:cs typeface="Times New Roman"/>
              </a:rPr>
              <a:t>   local  </a:t>
            </a:r>
            <a:r>
              <a:rPr lang="en-US" sz="1600" dirty="0" err="1">
                <a:solidFill>
                  <a:schemeClr val="tx1"/>
                </a:solidFill>
                <a:latin typeface="Arial"/>
                <a:ea typeface="Calibri"/>
                <a:cs typeface="Times New Roman"/>
              </a:rPr>
              <a:t>ident</a:t>
            </a:r>
            <a:r>
              <a:rPr lang="en-US" sz="1600" dirty="0">
                <a:solidFill>
                  <a:schemeClr val="tx1"/>
                </a:solidFill>
                <a:latin typeface="Arial"/>
                <a:ea typeface="Calibri"/>
                <a:cs typeface="Times New Roman"/>
              </a:rPr>
              <a:t> (</a:t>
            </a:r>
            <a:r>
              <a:rPr lang="en-US" sz="1600" dirty="0" err="1">
                <a:solidFill>
                  <a:schemeClr val="tx1"/>
                </a:solidFill>
                <a:latin typeface="Arial"/>
                <a:ea typeface="Calibri"/>
                <a:cs typeface="Times New Roman"/>
              </a:rPr>
              <a:t>addr</a:t>
            </a:r>
            <a:r>
              <a:rPr lang="en-US" sz="1600" dirty="0">
                <a:solidFill>
                  <a:schemeClr val="tx1"/>
                </a:solidFill>
                <a:latin typeface="Arial"/>
                <a:ea typeface="Calibri"/>
                <a:cs typeface="Times New Roman"/>
              </a:rPr>
              <a:t>/mask/</a:t>
            </a:r>
            <a:r>
              <a:rPr lang="en-US" sz="1600" dirty="0" err="1">
                <a:solidFill>
                  <a:schemeClr val="tx1"/>
                </a:solidFill>
                <a:latin typeface="Arial"/>
                <a:ea typeface="Calibri"/>
                <a:cs typeface="Times New Roman"/>
              </a:rPr>
              <a:t>prot</a:t>
            </a:r>
            <a:r>
              <a:rPr lang="en-US" sz="1600" dirty="0">
                <a:solidFill>
                  <a:schemeClr val="tx1"/>
                </a:solidFill>
                <a:latin typeface="Arial"/>
                <a:ea typeface="Calibri"/>
                <a:cs typeface="Times New Roman"/>
              </a:rPr>
              <a:t>/port): (::/0/0/0)</a:t>
            </a:r>
            <a:endParaRPr lang="es-EC" sz="1600" dirty="0">
              <a:solidFill>
                <a:schemeClr val="tx1"/>
              </a:solidFill>
              <a:ea typeface="Calibri"/>
              <a:cs typeface="Times New Roman"/>
            </a:endParaRPr>
          </a:p>
          <a:p>
            <a:pPr algn="l">
              <a:lnSpc>
                <a:spcPct val="115000"/>
              </a:lnSpc>
              <a:spcAft>
                <a:spcPts val="1000"/>
              </a:spcAft>
            </a:pPr>
            <a:r>
              <a:rPr lang="en-US" sz="1600" dirty="0">
                <a:solidFill>
                  <a:schemeClr val="tx1"/>
                </a:solidFill>
                <a:latin typeface="Arial"/>
                <a:ea typeface="Calibri"/>
                <a:cs typeface="Times New Roman"/>
              </a:rPr>
              <a:t>   remote </a:t>
            </a:r>
            <a:r>
              <a:rPr lang="en-US" sz="1600" dirty="0" err="1">
                <a:solidFill>
                  <a:schemeClr val="tx1"/>
                </a:solidFill>
                <a:latin typeface="Arial"/>
                <a:ea typeface="Calibri"/>
                <a:cs typeface="Times New Roman"/>
              </a:rPr>
              <a:t>ident</a:t>
            </a:r>
            <a:r>
              <a:rPr lang="en-US" sz="1600" dirty="0">
                <a:solidFill>
                  <a:schemeClr val="tx1"/>
                </a:solidFill>
                <a:latin typeface="Arial"/>
                <a:ea typeface="Calibri"/>
                <a:cs typeface="Times New Roman"/>
              </a:rPr>
              <a:t> (</a:t>
            </a:r>
            <a:r>
              <a:rPr lang="en-US" sz="1600" dirty="0" err="1">
                <a:solidFill>
                  <a:schemeClr val="tx1"/>
                </a:solidFill>
                <a:latin typeface="Arial"/>
                <a:ea typeface="Calibri"/>
                <a:cs typeface="Times New Roman"/>
              </a:rPr>
              <a:t>addr</a:t>
            </a:r>
            <a:r>
              <a:rPr lang="en-US" sz="1600" dirty="0">
                <a:solidFill>
                  <a:schemeClr val="tx1"/>
                </a:solidFill>
                <a:latin typeface="Arial"/>
                <a:ea typeface="Calibri"/>
                <a:cs typeface="Times New Roman"/>
              </a:rPr>
              <a:t>/mask/</a:t>
            </a:r>
            <a:r>
              <a:rPr lang="en-US" sz="1600" dirty="0" err="1">
                <a:solidFill>
                  <a:schemeClr val="tx1"/>
                </a:solidFill>
                <a:latin typeface="Arial"/>
                <a:ea typeface="Calibri"/>
                <a:cs typeface="Times New Roman"/>
              </a:rPr>
              <a:t>prot</a:t>
            </a:r>
            <a:r>
              <a:rPr lang="en-US" sz="1600" dirty="0">
                <a:solidFill>
                  <a:schemeClr val="tx1"/>
                </a:solidFill>
                <a:latin typeface="Arial"/>
                <a:ea typeface="Calibri"/>
                <a:cs typeface="Times New Roman"/>
              </a:rPr>
              <a:t>/port): (::/0/0/0)</a:t>
            </a:r>
            <a:endParaRPr lang="es-EC" sz="1600" dirty="0">
              <a:solidFill>
                <a:schemeClr val="tx1"/>
              </a:solidFill>
              <a:ea typeface="Calibri"/>
              <a:cs typeface="Times New Roman"/>
            </a:endParaRPr>
          </a:p>
          <a:p>
            <a:pPr algn="l">
              <a:lnSpc>
                <a:spcPct val="115000"/>
              </a:lnSpc>
              <a:spcAft>
                <a:spcPts val="1000"/>
              </a:spcAft>
            </a:pPr>
            <a:r>
              <a:rPr lang="en-US" sz="1600" dirty="0">
                <a:solidFill>
                  <a:schemeClr val="tx1"/>
                </a:solidFill>
                <a:latin typeface="Arial"/>
                <a:ea typeface="Calibri"/>
                <a:cs typeface="Times New Roman"/>
              </a:rPr>
              <a:t>   </a:t>
            </a:r>
            <a:r>
              <a:rPr lang="en-US" sz="1600" dirty="0" err="1">
                <a:solidFill>
                  <a:schemeClr val="tx1"/>
                </a:solidFill>
                <a:latin typeface="Arial"/>
                <a:ea typeface="Calibri"/>
                <a:cs typeface="Times New Roman"/>
              </a:rPr>
              <a:t>current_peer</a:t>
            </a:r>
            <a:r>
              <a:rPr lang="en-US" sz="1600" dirty="0">
                <a:solidFill>
                  <a:schemeClr val="tx1"/>
                </a:solidFill>
                <a:latin typeface="Arial"/>
                <a:ea typeface="Calibri"/>
                <a:cs typeface="Times New Roman"/>
              </a:rPr>
              <a:t> 2800:68:16:2001:B01:1200:23:7 port 500</a:t>
            </a:r>
            <a:endParaRPr lang="es-EC" sz="1600" dirty="0">
              <a:solidFill>
                <a:schemeClr val="tx1"/>
              </a:solidFill>
              <a:ea typeface="Calibri"/>
              <a:cs typeface="Times New Roman"/>
            </a:endParaRPr>
          </a:p>
          <a:p>
            <a:pPr algn="l">
              <a:lnSpc>
                <a:spcPct val="115000"/>
              </a:lnSpc>
              <a:spcAft>
                <a:spcPts val="1000"/>
              </a:spcAft>
            </a:pPr>
            <a:r>
              <a:rPr lang="en-US" sz="1600" dirty="0">
                <a:solidFill>
                  <a:schemeClr val="tx1"/>
                </a:solidFill>
                <a:latin typeface="Arial"/>
                <a:ea typeface="Calibri"/>
                <a:cs typeface="Times New Roman"/>
              </a:rPr>
              <a:t>     PERMIT, flags={</a:t>
            </a:r>
            <a:r>
              <a:rPr lang="en-US" sz="1600" dirty="0" err="1">
                <a:solidFill>
                  <a:schemeClr val="tx1"/>
                </a:solidFill>
                <a:latin typeface="Arial"/>
                <a:ea typeface="Calibri"/>
                <a:cs typeface="Times New Roman"/>
              </a:rPr>
              <a:t>origin_is_acl</a:t>
            </a:r>
            <a:r>
              <a:rPr lang="en-US" sz="1600" dirty="0">
                <a:solidFill>
                  <a:schemeClr val="tx1"/>
                </a:solidFill>
                <a:latin typeface="Arial"/>
                <a:ea typeface="Calibri"/>
                <a:cs typeface="Times New Roman"/>
              </a:rPr>
              <a:t>,}</a:t>
            </a:r>
            <a:endParaRPr lang="es-EC" sz="1600" dirty="0">
              <a:solidFill>
                <a:schemeClr val="tx1"/>
              </a:solidFill>
              <a:ea typeface="Calibri"/>
              <a:cs typeface="Times New Roman"/>
            </a:endParaRPr>
          </a:p>
          <a:p>
            <a:pPr algn="l">
              <a:lnSpc>
                <a:spcPct val="115000"/>
              </a:lnSpc>
              <a:spcAft>
                <a:spcPts val="1000"/>
              </a:spcAft>
            </a:pPr>
            <a:r>
              <a:rPr lang="en-US" sz="1600" dirty="0">
                <a:solidFill>
                  <a:schemeClr val="tx1"/>
                </a:solidFill>
                <a:latin typeface="Arial"/>
                <a:ea typeface="Calibri"/>
                <a:cs typeface="Times New Roman"/>
              </a:rPr>
              <a:t>    #</a:t>
            </a:r>
            <a:r>
              <a:rPr lang="en-US" sz="1600" dirty="0" err="1">
                <a:solidFill>
                  <a:schemeClr val="tx1"/>
                </a:solidFill>
                <a:latin typeface="Arial"/>
                <a:ea typeface="Calibri"/>
                <a:cs typeface="Times New Roman"/>
              </a:rPr>
              <a:t>pkts</a:t>
            </a:r>
            <a:r>
              <a:rPr lang="en-US" sz="1600" dirty="0">
                <a:solidFill>
                  <a:schemeClr val="tx1"/>
                </a:solidFill>
                <a:latin typeface="Arial"/>
                <a:ea typeface="Calibri"/>
                <a:cs typeface="Times New Roman"/>
              </a:rPr>
              <a:t> </a:t>
            </a:r>
            <a:r>
              <a:rPr lang="en-US" sz="1600" dirty="0" err="1">
                <a:solidFill>
                  <a:schemeClr val="tx1"/>
                </a:solidFill>
                <a:latin typeface="Arial"/>
                <a:ea typeface="Calibri"/>
                <a:cs typeface="Times New Roman"/>
              </a:rPr>
              <a:t>encaps</a:t>
            </a:r>
            <a:r>
              <a:rPr lang="en-US" sz="1600" dirty="0">
                <a:solidFill>
                  <a:schemeClr val="tx1"/>
                </a:solidFill>
                <a:latin typeface="Arial"/>
                <a:ea typeface="Calibri"/>
                <a:cs typeface="Times New Roman"/>
              </a:rPr>
              <a:t>: 10, #</a:t>
            </a:r>
            <a:r>
              <a:rPr lang="en-US" sz="1600" dirty="0" err="1">
                <a:solidFill>
                  <a:schemeClr val="tx1"/>
                </a:solidFill>
                <a:latin typeface="Arial"/>
                <a:ea typeface="Calibri"/>
                <a:cs typeface="Times New Roman"/>
              </a:rPr>
              <a:t>pkts</a:t>
            </a:r>
            <a:r>
              <a:rPr lang="en-US" sz="1600" dirty="0">
                <a:solidFill>
                  <a:schemeClr val="tx1"/>
                </a:solidFill>
                <a:latin typeface="Arial"/>
                <a:ea typeface="Calibri"/>
                <a:cs typeface="Times New Roman"/>
              </a:rPr>
              <a:t> encrypt: 10, #</a:t>
            </a:r>
            <a:r>
              <a:rPr lang="en-US" sz="1600" dirty="0" err="1">
                <a:solidFill>
                  <a:schemeClr val="tx1"/>
                </a:solidFill>
                <a:latin typeface="Arial"/>
                <a:ea typeface="Calibri"/>
                <a:cs typeface="Times New Roman"/>
              </a:rPr>
              <a:t>pkts</a:t>
            </a:r>
            <a:r>
              <a:rPr lang="en-US" sz="1600" dirty="0">
                <a:solidFill>
                  <a:schemeClr val="tx1"/>
                </a:solidFill>
                <a:latin typeface="Arial"/>
                <a:ea typeface="Calibri"/>
                <a:cs typeface="Times New Roman"/>
              </a:rPr>
              <a:t> digest: 10</a:t>
            </a:r>
            <a:endParaRPr lang="es-EC" sz="1600" dirty="0">
              <a:solidFill>
                <a:schemeClr val="tx1"/>
              </a:solidFill>
              <a:ea typeface="Calibri"/>
              <a:cs typeface="Times New Roman"/>
            </a:endParaRPr>
          </a:p>
          <a:p>
            <a:pPr algn="l">
              <a:lnSpc>
                <a:spcPct val="115000"/>
              </a:lnSpc>
              <a:spcAft>
                <a:spcPts val="1000"/>
              </a:spcAft>
            </a:pPr>
            <a:r>
              <a:rPr lang="en-US" sz="1600" dirty="0">
                <a:solidFill>
                  <a:schemeClr val="tx1"/>
                </a:solidFill>
                <a:latin typeface="Arial"/>
                <a:ea typeface="Calibri"/>
                <a:cs typeface="Times New Roman"/>
              </a:rPr>
              <a:t>    #</a:t>
            </a:r>
            <a:r>
              <a:rPr lang="en-US" sz="1600" dirty="0" err="1">
                <a:solidFill>
                  <a:schemeClr val="tx1"/>
                </a:solidFill>
                <a:latin typeface="Arial"/>
                <a:ea typeface="Calibri"/>
                <a:cs typeface="Times New Roman"/>
              </a:rPr>
              <a:t>pkts</a:t>
            </a:r>
            <a:r>
              <a:rPr lang="en-US" sz="1600" dirty="0">
                <a:solidFill>
                  <a:schemeClr val="tx1"/>
                </a:solidFill>
                <a:latin typeface="Arial"/>
                <a:ea typeface="Calibri"/>
                <a:cs typeface="Times New Roman"/>
              </a:rPr>
              <a:t> </a:t>
            </a:r>
            <a:r>
              <a:rPr lang="en-US" sz="1600" dirty="0" err="1">
                <a:solidFill>
                  <a:schemeClr val="tx1"/>
                </a:solidFill>
                <a:latin typeface="Arial"/>
                <a:ea typeface="Calibri"/>
                <a:cs typeface="Times New Roman"/>
              </a:rPr>
              <a:t>decaps</a:t>
            </a:r>
            <a:r>
              <a:rPr lang="en-US" sz="1600" dirty="0">
                <a:solidFill>
                  <a:schemeClr val="tx1"/>
                </a:solidFill>
                <a:latin typeface="Arial"/>
                <a:ea typeface="Calibri"/>
                <a:cs typeface="Times New Roman"/>
              </a:rPr>
              <a:t>: 36023, #</a:t>
            </a:r>
            <a:r>
              <a:rPr lang="en-US" sz="1600" dirty="0" err="1">
                <a:solidFill>
                  <a:schemeClr val="tx1"/>
                </a:solidFill>
                <a:latin typeface="Arial"/>
                <a:ea typeface="Calibri"/>
                <a:cs typeface="Times New Roman"/>
              </a:rPr>
              <a:t>pkts</a:t>
            </a:r>
            <a:r>
              <a:rPr lang="en-US" sz="1600" dirty="0">
                <a:solidFill>
                  <a:schemeClr val="tx1"/>
                </a:solidFill>
                <a:latin typeface="Arial"/>
                <a:ea typeface="Calibri"/>
                <a:cs typeface="Times New Roman"/>
              </a:rPr>
              <a:t> decrypt: 36023, #</a:t>
            </a:r>
            <a:r>
              <a:rPr lang="en-US" sz="1600" dirty="0" err="1">
                <a:solidFill>
                  <a:schemeClr val="tx1"/>
                </a:solidFill>
                <a:latin typeface="Arial"/>
                <a:ea typeface="Calibri"/>
                <a:cs typeface="Times New Roman"/>
              </a:rPr>
              <a:t>pkts</a:t>
            </a:r>
            <a:r>
              <a:rPr lang="en-US" sz="1600" dirty="0">
                <a:solidFill>
                  <a:schemeClr val="tx1"/>
                </a:solidFill>
                <a:latin typeface="Arial"/>
                <a:ea typeface="Calibri"/>
                <a:cs typeface="Times New Roman"/>
              </a:rPr>
              <a:t> verify: 36023</a:t>
            </a:r>
            <a:endParaRPr lang="es-EC" sz="1600" dirty="0">
              <a:solidFill>
                <a:schemeClr val="tx1"/>
              </a:solidFill>
              <a:ea typeface="Calibri"/>
              <a:cs typeface="Times New Roman"/>
            </a:endParaRPr>
          </a:p>
          <a:p>
            <a:pPr algn="l">
              <a:lnSpc>
                <a:spcPct val="115000"/>
              </a:lnSpc>
              <a:spcAft>
                <a:spcPts val="1000"/>
              </a:spcAft>
            </a:pPr>
            <a:r>
              <a:rPr lang="en-US" sz="1600" dirty="0">
                <a:solidFill>
                  <a:schemeClr val="tx1"/>
                </a:solidFill>
                <a:latin typeface="Arial"/>
                <a:ea typeface="Calibri"/>
                <a:cs typeface="Times New Roman"/>
              </a:rPr>
              <a:t>    #</a:t>
            </a:r>
            <a:r>
              <a:rPr lang="en-US" sz="1600" dirty="0" err="1">
                <a:solidFill>
                  <a:schemeClr val="tx1"/>
                </a:solidFill>
                <a:latin typeface="Arial"/>
                <a:ea typeface="Calibri"/>
                <a:cs typeface="Times New Roman"/>
              </a:rPr>
              <a:t>pkts</a:t>
            </a:r>
            <a:r>
              <a:rPr lang="en-US" sz="1600" dirty="0">
                <a:solidFill>
                  <a:schemeClr val="tx1"/>
                </a:solidFill>
                <a:latin typeface="Arial"/>
                <a:ea typeface="Calibri"/>
                <a:cs typeface="Times New Roman"/>
              </a:rPr>
              <a:t> compressed: 0, #</a:t>
            </a:r>
            <a:r>
              <a:rPr lang="en-US" sz="1600" dirty="0" err="1">
                <a:solidFill>
                  <a:schemeClr val="tx1"/>
                </a:solidFill>
                <a:latin typeface="Arial"/>
                <a:ea typeface="Calibri"/>
                <a:cs typeface="Times New Roman"/>
              </a:rPr>
              <a:t>pkts</a:t>
            </a:r>
            <a:r>
              <a:rPr lang="en-US" sz="1600" dirty="0">
                <a:solidFill>
                  <a:schemeClr val="tx1"/>
                </a:solidFill>
                <a:latin typeface="Arial"/>
                <a:ea typeface="Calibri"/>
                <a:cs typeface="Times New Roman"/>
              </a:rPr>
              <a:t> decompressed: 0</a:t>
            </a:r>
            <a:endParaRPr lang="es-EC" sz="1600" dirty="0">
              <a:solidFill>
                <a:schemeClr val="tx1"/>
              </a:solidFill>
              <a:ea typeface="Calibri"/>
              <a:cs typeface="Times New Roman"/>
            </a:endParaRPr>
          </a:p>
          <a:p>
            <a:pPr algn="l">
              <a:lnSpc>
                <a:spcPct val="115000"/>
              </a:lnSpc>
              <a:spcAft>
                <a:spcPts val="1000"/>
              </a:spcAft>
            </a:pPr>
            <a:r>
              <a:rPr lang="en-US" sz="1600" dirty="0">
                <a:solidFill>
                  <a:schemeClr val="tx1"/>
                </a:solidFill>
                <a:latin typeface="Arial"/>
                <a:ea typeface="Calibri"/>
                <a:cs typeface="Times New Roman"/>
              </a:rPr>
              <a:t>    #</a:t>
            </a:r>
            <a:r>
              <a:rPr lang="en-US" sz="1600" dirty="0" err="1">
                <a:solidFill>
                  <a:schemeClr val="tx1"/>
                </a:solidFill>
                <a:latin typeface="Arial"/>
                <a:ea typeface="Calibri"/>
                <a:cs typeface="Times New Roman"/>
              </a:rPr>
              <a:t>pkts</a:t>
            </a:r>
            <a:r>
              <a:rPr lang="en-US" sz="1600" dirty="0">
                <a:solidFill>
                  <a:schemeClr val="tx1"/>
                </a:solidFill>
                <a:latin typeface="Arial"/>
                <a:ea typeface="Calibri"/>
                <a:cs typeface="Times New Roman"/>
              </a:rPr>
              <a:t> not compressed: 0, #</a:t>
            </a:r>
            <a:r>
              <a:rPr lang="en-US" sz="1600" dirty="0" err="1">
                <a:solidFill>
                  <a:schemeClr val="tx1"/>
                </a:solidFill>
                <a:latin typeface="Arial"/>
                <a:ea typeface="Calibri"/>
                <a:cs typeface="Times New Roman"/>
              </a:rPr>
              <a:t>pkts</a:t>
            </a:r>
            <a:r>
              <a:rPr lang="en-US" sz="1600" dirty="0">
                <a:solidFill>
                  <a:schemeClr val="tx1"/>
                </a:solidFill>
                <a:latin typeface="Arial"/>
                <a:ea typeface="Calibri"/>
                <a:cs typeface="Times New Roman"/>
              </a:rPr>
              <a:t> </a:t>
            </a:r>
            <a:r>
              <a:rPr lang="en-US" sz="1600" dirty="0" err="1">
                <a:solidFill>
                  <a:schemeClr val="tx1"/>
                </a:solidFill>
                <a:latin typeface="Arial"/>
                <a:ea typeface="Calibri"/>
                <a:cs typeface="Times New Roman"/>
              </a:rPr>
              <a:t>compr</a:t>
            </a:r>
            <a:r>
              <a:rPr lang="en-US" sz="1600" dirty="0">
                <a:solidFill>
                  <a:schemeClr val="tx1"/>
                </a:solidFill>
                <a:latin typeface="Arial"/>
                <a:ea typeface="Calibri"/>
                <a:cs typeface="Times New Roman"/>
              </a:rPr>
              <a:t>. failed: 0</a:t>
            </a:r>
            <a:endParaRPr lang="es-EC" sz="1600" dirty="0">
              <a:solidFill>
                <a:schemeClr val="tx1"/>
              </a:solidFill>
              <a:ea typeface="Calibri"/>
              <a:cs typeface="Times New Roman"/>
            </a:endParaRPr>
          </a:p>
          <a:p>
            <a:pPr algn="l">
              <a:lnSpc>
                <a:spcPct val="115000"/>
              </a:lnSpc>
              <a:spcAft>
                <a:spcPts val="1000"/>
              </a:spcAft>
            </a:pPr>
            <a:r>
              <a:rPr lang="en-US" sz="1600" dirty="0">
                <a:solidFill>
                  <a:schemeClr val="tx1"/>
                </a:solidFill>
                <a:latin typeface="Arial"/>
                <a:ea typeface="Calibri"/>
                <a:cs typeface="Times New Roman"/>
              </a:rPr>
              <a:t>    #</a:t>
            </a:r>
            <a:r>
              <a:rPr lang="en-US" sz="1600" dirty="0" err="1">
                <a:solidFill>
                  <a:schemeClr val="tx1"/>
                </a:solidFill>
                <a:latin typeface="Arial"/>
                <a:ea typeface="Calibri"/>
                <a:cs typeface="Times New Roman"/>
              </a:rPr>
              <a:t>pkts</a:t>
            </a:r>
            <a:r>
              <a:rPr lang="en-US" sz="1600" dirty="0">
                <a:solidFill>
                  <a:schemeClr val="tx1"/>
                </a:solidFill>
                <a:latin typeface="Arial"/>
                <a:ea typeface="Calibri"/>
                <a:cs typeface="Times New Roman"/>
              </a:rPr>
              <a:t> not decompressed: 0, #</a:t>
            </a:r>
            <a:r>
              <a:rPr lang="en-US" sz="1600" dirty="0" err="1">
                <a:solidFill>
                  <a:schemeClr val="tx1"/>
                </a:solidFill>
                <a:latin typeface="Arial"/>
                <a:ea typeface="Calibri"/>
                <a:cs typeface="Times New Roman"/>
              </a:rPr>
              <a:t>pkts</a:t>
            </a:r>
            <a:r>
              <a:rPr lang="en-US" sz="1600" dirty="0">
                <a:solidFill>
                  <a:schemeClr val="tx1"/>
                </a:solidFill>
                <a:latin typeface="Arial"/>
                <a:ea typeface="Calibri"/>
                <a:cs typeface="Times New Roman"/>
              </a:rPr>
              <a:t> decompress failed: 0</a:t>
            </a:r>
            <a:endParaRPr lang="es-EC" sz="1600" dirty="0">
              <a:solidFill>
                <a:schemeClr val="tx1"/>
              </a:solidFill>
              <a:ea typeface="Calibri"/>
              <a:cs typeface="Times New Roman"/>
            </a:endParaRPr>
          </a:p>
          <a:p>
            <a:pPr algn="l">
              <a:lnSpc>
                <a:spcPct val="115000"/>
              </a:lnSpc>
              <a:spcAft>
                <a:spcPts val="1000"/>
              </a:spcAft>
            </a:pPr>
            <a:r>
              <a:rPr lang="en-US" sz="1600" dirty="0">
                <a:solidFill>
                  <a:schemeClr val="tx1"/>
                </a:solidFill>
                <a:latin typeface="Arial"/>
                <a:ea typeface="Calibri"/>
                <a:cs typeface="Times New Roman"/>
              </a:rPr>
              <a:t>    #send errors 0, #</a:t>
            </a:r>
            <a:r>
              <a:rPr lang="en-US" sz="1600" dirty="0" err="1">
                <a:solidFill>
                  <a:schemeClr val="tx1"/>
                </a:solidFill>
                <a:latin typeface="Arial"/>
                <a:ea typeface="Calibri"/>
                <a:cs typeface="Times New Roman"/>
              </a:rPr>
              <a:t>recv</a:t>
            </a:r>
            <a:r>
              <a:rPr lang="en-US" sz="1600" dirty="0">
                <a:solidFill>
                  <a:schemeClr val="tx1"/>
                </a:solidFill>
                <a:latin typeface="Arial"/>
                <a:ea typeface="Calibri"/>
                <a:cs typeface="Times New Roman"/>
              </a:rPr>
              <a:t> errors </a:t>
            </a:r>
            <a:r>
              <a:rPr lang="en-US" sz="1750" dirty="0">
                <a:solidFill>
                  <a:schemeClr val="tx1"/>
                </a:solidFill>
                <a:latin typeface="Arial"/>
                <a:ea typeface="Calibri"/>
                <a:cs typeface="Times New Roman"/>
              </a:rPr>
              <a:t>0</a:t>
            </a:r>
            <a:endParaRPr lang="es-EC" sz="1750" dirty="0">
              <a:solidFill>
                <a:schemeClr val="tx1"/>
              </a:solidFill>
              <a:ea typeface="Calibri"/>
              <a:cs typeface="Times New Roman"/>
            </a:endParaRPr>
          </a:p>
          <a:p>
            <a:pPr algn="l">
              <a:lnSpc>
                <a:spcPct val="115000"/>
              </a:lnSpc>
              <a:spcAft>
                <a:spcPts val="1000"/>
              </a:spcAft>
            </a:pPr>
            <a:endParaRPr lang="es-EC" sz="1400" dirty="0">
              <a:solidFill>
                <a:schemeClr val="tx1"/>
              </a:solidFill>
              <a:ea typeface="Calibri"/>
              <a:cs typeface="Times New Roman"/>
            </a:endParaRPr>
          </a:p>
        </p:txBody>
      </p:sp>
    </p:spTree>
    <p:extLst>
      <p:ext uri="{BB962C8B-B14F-4D97-AF65-F5344CB8AC3E}">
        <p14:creationId xmlns:p14="http://schemas.microsoft.com/office/powerpoint/2010/main" val="3221776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ctrTitle"/>
          </p:nvPr>
        </p:nvSpPr>
        <p:spPr>
          <a:xfrm>
            <a:off x="611560" y="188641"/>
            <a:ext cx="7772400" cy="648072"/>
          </a:xfrm>
        </p:spPr>
        <p:txBody>
          <a:bodyPr>
            <a:normAutofit fontScale="90000"/>
          </a:bodyPr>
          <a:lstStyle/>
          <a:p>
            <a:r>
              <a:rPr lang="es-EC" dirty="0" smtClean="0"/>
              <a:t>Resultados</a:t>
            </a:r>
            <a:br>
              <a:rPr lang="es-EC" dirty="0" smtClean="0"/>
            </a:br>
            <a:endParaRPr lang="es-EC" dirty="0"/>
          </a:p>
        </p:txBody>
      </p:sp>
      <p:sp>
        <p:nvSpPr>
          <p:cNvPr id="3" name="2 Marcador de contenido"/>
          <p:cNvSpPr>
            <a:spLocks noGrp="1"/>
          </p:cNvSpPr>
          <p:nvPr>
            <p:ph type="subTitle" idx="1"/>
          </p:nvPr>
        </p:nvSpPr>
        <p:spPr>
          <a:xfrm>
            <a:off x="683568" y="594518"/>
            <a:ext cx="7863804" cy="6074842"/>
          </a:xfrm>
        </p:spPr>
        <p:txBody>
          <a:bodyPr>
            <a:normAutofit fontScale="85000" lnSpcReduction="20000"/>
          </a:bodyPr>
          <a:lstStyle/>
          <a:p>
            <a:pPr algn="l">
              <a:lnSpc>
                <a:spcPct val="115000"/>
              </a:lnSpc>
              <a:spcAft>
                <a:spcPts val="1000"/>
              </a:spcAft>
            </a:pPr>
            <a:r>
              <a:rPr lang="en-US" sz="2100" dirty="0">
                <a:solidFill>
                  <a:schemeClr val="tx1"/>
                </a:solidFill>
                <a:latin typeface="Arial"/>
                <a:ea typeface="Calibri"/>
                <a:cs typeface="Times New Roman"/>
              </a:rPr>
              <a:t>local crypto </a:t>
            </a:r>
            <a:r>
              <a:rPr lang="en-US" sz="2100" dirty="0" err="1">
                <a:solidFill>
                  <a:schemeClr val="tx1"/>
                </a:solidFill>
                <a:latin typeface="Arial"/>
                <a:ea typeface="Calibri"/>
                <a:cs typeface="Times New Roman"/>
              </a:rPr>
              <a:t>endpt</a:t>
            </a:r>
            <a:r>
              <a:rPr lang="en-US" sz="2100" dirty="0">
                <a:solidFill>
                  <a:schemeClr val="tx1"/>
                </a:solidFill>
                <a:latin typeface="Arial"/>
                <a:ea typeface="Calibri"/>
                <a:cs typeface="Times New Roman"/>
              </a:rPr>
              <a:t>.: 2800:68:16:2001:B01:1200:23:8,</a:t>
            </a:r>
            <a:endParaRPr lang="es-EC" sz="2100" dirty="0">
              <a:solidFill>
                <a:schemeClr val="tx1"/>
              </a:solidFill>
              <a:ea typeface="Calibri"/>
              <a:cs typeface="Times New Roman"/>
            </a:endParaRPr>
          </a:p>
          <a:p>
            <a:pPr algn="l">
              <a:lnSpc>
                <a:spcPct val="115000"/>
              </a:lnSpc>
              <a:spcAft>
                <a:spcPts val="1000"/>
              </a:spcAft>
            </a:pPr>
            <a:r>
              <a:rPr lang="en-US" sz="2100" dirty="0">
                <a:solidFill>
                  <a:schemeClr val="tx1"/>
                </a:solidFill>
                <a:latin typeface="Arial"/>
                <a:ea typeface="Calibri"/>
                <a:cs typeface="Times New Roman"/>
              </a:rPr>
              <a:t>     remote crypto </a:t>
            </a:r>
            <a:r>
              <a:rPr lang="en-US" sz="2100" dirty="0" err="1">
                <a:solidFill>
                  <a:schemeClr val="tx1"/>
                </a:solidFill>
                <a:latin typeface="Arial"/>
                <a:ea typeface="Calibri"/>
                <a:cs typeface="Times New Roman"/>
              </a:rPr>
              <a:t>endpt</a:t>
            </a:r>
            <a:r>
              <a:rPr lang="en-US" sz="2100" dirty="0">
                <a:solidFill>
                  <a:schemeClr val="tx1"/>
                </a:solidFill>
                <a:latin typeface="Arial"/>
                <a:ea typeface="Calibri"/>
                <a:cs typeface="Times New Roman"/>
              </a:rPr>
              <a:t>.: 2800:68:16:2001:B01:1200:23:7</a:t>
            </a:r>
            <a:endParaRPr lang="es-EC" sz="2100" dirty="0">
              <a:solidFill>
                <a:schemeClr val="tx1"/>
              </a:solidFill>
              <a:ea typeface="Calibri"/>
              <a:cs typeface="Times New Roman"/>
            </a:endParaRPr>
          </a:p>
          <a:p>
            <a:pPr algn="l">
              <a:lnSpc>
                <a:spcPct val="115000"/>
              </a:lnSpc>
              <a:spcAft>
                <a:spcPts val="1000"/>
              </a:spcAft>
            </a:pPr>
            <a:r>
              <a:rPr lang="en-US" sz="2100" dirty="0">
                <a:solidFill>
                  <a:schemeClr val="tx1"/>
                </a:solidFill>
                <a:latin typeface="Arial"/>
                <a:ea typeface="Calibri"/>
                <a:cs typeface="Times New Roman"/>
              </a:rPr>
              <a:t>     path </a:t>
            </a:r>
            <a:r>
              <a:rPr lang="en-US" sz="2100" dirty="0" err="1">
                <a:solidFill>
                  <a:schemeClr val="tx1"/>
                </a:solidFill>
                <a:latin typeface="Arial"/>
                <a:ea typeface="Calibri"/>
                <a:cs typeface="Times New Roman"/>
              </a:rPr>
              <a:t>mtu</a:t>
            </a:r>
            <a:r>
              <a:rPr lang="en-US" sz="2100" dirty="0">
                <a:solidFill>
                  <a:schemeClr val="tx1"/>
                </a:solidFill>
                <a:latin typeface="Arial"/>
                <a:ea typeface="Calibri"/>
                <a:cs typeface="Times New Roman"/>
              </a:rPr>
              <a:t> 1514, </a:t>
            </a:r>
            <a:r>
              <a:rPr lang="en-US" sz="2100" dirty="0" err="1">
                <a:solidFill>
                  <a:schemeClr val="tx1"/>
                </a:solidFill>
                <a:latin typeface="Arial"/>
                <a:ea typeface="Calibri"/>
                <a:cs typeface="Times New Roman"/>
              </a:rPr>
              <a:t>ip</a:t>
            </a:r>
            <a:r>
              <a:rPr lang="en-US" sz="2100" dirty="0">
                <a:solidFill>
                  <a:schemeClr val="tx1"/>
                </a:solidFill>
                <a:latin typeface="Arial"/>
                <a:ea typeface="Calibri"/>
                <a:cs typeface="Times New Roman"/>
              </a:rPr>
              <a:t> </a:t>
            </a:r>
            <a:r>
              <a:rPr lang="en-US" sz="2100" dirty="0" err="1">
                <a:solidFill>
                  <a:schemeClr val="tx1"/>
                </a:solidFill>
                <a:latin typeface="Arial"/>
                <a:ea typeface="Calibri"/>
                <a:cs typeface="Times New Roman"/>
              </a:rPr>
              <a:t>mtu</a:t>
            </a:r>
            <a:r>
              <a:rPr lang="en-US" sz="2100" dirty="0">
                <a:solidFill>
                  <a:schemeClr val="tx1"/>
                </a:solidFill>
                <a:latin typeface="Arial"/>
                <a:ea typeface="Calibri"/>
                <a:cs typeface="Times New Roman"/>
              </a:rPr>
              <a:t> 1514, </a:t>
            </a:r>
            <a:r>
              <a:rPr lang="en-US" sz="2100" dirty="0" err="1">
                <a:solidFill>
                  <a:schemeClr val="tx1"/>
                </a:solidFill>
                <a:latin typeface="Arial"/>
                <a:ea typeface="Calibri"/>
                <a:cs typeface="Times New Roman"/>
              </a:rPr>
              <a:t>ip</a:t>
            </a:r>
            <a:r>
              <a:rPr lang="en-US" sz="2100" dirty="0">
                <a:solidFill>
                  <a:schemeClr val="tx1"/>
                </a:solidFill>
                <a:latin typeface="Arial"/>
                <a:ea typeface="Calibri"/>
                <a:cs typeface="Times New Roman"/>
              </a:rPr>
              <a:t> </a:t>
            </a:r>
            <a:r>
              <a:rPr lang="en-US" sz="2100" dirty="0" err="1">
                <a:solidFill>
                  <a:schemeClr val="tx1"/>
                </a:solidFill>
                <a:latin typeface="Arial"/>
                <a:ea typeface="Calibri"/>
                <a:cs typeface="Times New Roman"/>
              </a:rPr>
              <a:t>mtu</a:t>
            </a:r>
            <a:r>
              <a:rPr lang="en-US" sz="2100" dirty="0">
                <a:solidFill>
                  <a:schemeClr val="tx1"/>
                </a:solidFill>
                <a:latin typeface="Arial"/>
                <a:ea typeface="Calibri"/>
                <a:cs typeface="Times New Roman"/>
              </a:rPr>
              <a:t> </a:t>
            </a:r>
            <a:r>
              <a:rPr lang="en-US" sz="2100" dirty="0" err="1">
                <a:solidFill>
                  <a:schemeClr val="tx1"/>
                </a:solidFill>
                <a:latin typeface="Arial"/>
                <a:ea typeface="Calibri"/>
                <a:cs typeface="Times New Roman"/>
              </a:rPr>
              <a:t>idb</a:t>
            </a:r>
            <a:r>
              <a:rPr lang="en-US" sz="2100" dirty="0">
                <a:solidFill>
                  <a:schemeClr val="tx1"/>
                </a:solidFill>
                <a:latin typeface="Arial"/>
                <a:ea typeface="Calibri"/>
                <a:cs typeface="Times New Roman"/>
              </a:rPr>
              <a:t> Tunnel0</a:t>
            </a:r>
            <a:endParaRPr lang="es-EC" sz="2100" dirty="0">
              <a:solidFill>
                <a:schemeClr val="tx1"/>
              </a:solidFill>
              <a:ea typeface="Calibri"/>
              <a:cs typeface="Times New Roman"/>
            </a:endParaRPr>
          </a:p>
          <a:p>
            <a:pPr algn="l">
              <a:lnSpc>
                <a:spcPct val="115000"/>
              </a:lnSpc>
              <a:spcAft>
                <a:spcPts val="1000"/>
              </a:spcAft>
            </a:pPr>
            <a:r>
              <a:rPr lang="en-US" sz="2100" dirty="0">
                <a:solidFill>
                  <a:schemeClr val="tx1"/>
                </a:solidFill>
                <a:latin typeface="Arial"/>
                <a:ea typeface="Calibri"/>
                <a:cs typeface="Times New Roman"/>
              </a:rPr>
              <a:t>     current outbound </a:t>
            </a:r>
            <a:r>
              <a:rPr lang="en-US" sz="2100" dirty="0" err="1">
                <a:solidFill>
                  <a:schemeClr val="tx1"/>
                </a:solidFill>
                <a:latin typeface="Arial"/>
                <a:ea typeface="Calibri"/>
                <a:cs typeface="Times New Roman"/>
              </a:rPr>
              <a:t>spi</a:t>
            </a:r>
            <a:r>
              <a:rPr lang="en-US" sz="2100" dirty="0">
                <a:solidFill>
                  <a:schemeClr val="tx1"/>
                </a:solidFill>
                <a:latin typeface="Arial"/>
                <a:ea typeface="Calibri"/>
                <a:cs typeface="Times New Roman"/>
              </a:rPr>
              <a:t>: 0xA299BCF3(2727984371)</a:t>
            </a:r>
            <a:endParaRPr lang="es-EC" sz="2100" dirty="0">
              <a:solidFill>
                <a:schemeClr val="tx1"/>
              </a:solidFill>
              <a:ea typeface="Calibri"/>
              <a:cs typeface="Times New Roman"/>
            </a:endParaRPr>
          </a:p>
          <a:p>
            <a:pPr algn="l">
              <a:lnSpc>
                <a:spcPct val="115000"/>
              </a:lnSpc>
              <a:spcAft>
                <a:spcPts val="1000"/>
              </a:spcAft>
            </a:pPr>
            <a:r>
              <a:rPr lang="en-US" sz="2100" dirty="0">
                <a:solidFill>
                  <a:schemeClr val="tx1"/>
                </a:solidFill>
                <a:latin typeface="Arial"/>
                <a:ea typeface="Calibri"/>
                <a:cs typeface="Times New Roman"/>
              </a:rPr>
              <a:t> </a:t>
            </a:r>
            <a:r>
              <a:rPr lang="en-US" sz="2100" dirty="0" smtClean="0">
                <a:solidFill>
                  <a:schemeClr val="tx1"/>
                </a:solidFill>
                <a:latin typeface="Arial"/>
                <a:ea typeface="Calibri"/>
                <a:cs typeface="Times New Roman"/>
              </a:rPr>
              <a:t>     </a:t>
            </a:r>
            <a:r>
              <a:rPr lang="en-US" sz="2100" dirty="0">
                <a:solidFill>
                  <a:schemeClr val="tx1"/>
                </a:solidFill>
                <a:latin typeface="Arial"/>
                <a:ea typeface="Calibri"/>
                <a:cs typeface="Times New Roman"/>
              </a:rPr>
              <a:t>inbound </a:t>
            </a:r>
            <a:r>
              <a:rPr lang="en-US" sz="2100" dirty="0" err="1">
                <a:solidFill>
                  <a:schemeClr val="tx1"/>
                </a:solidFill>
                <a:latin typeface="Arial"/>
                <a:ea typeface="Calibri"/>
                <a:cs typeface="Times New Roman"/>
              </a:rPr>
              <a:t>esp</a:t>
            </a:r>
            <a:r>
              <a:rPr lang="en-US" sz="2100" dirty="0">
                <a:solidFill>
                  <a:schemeClr val="tx1"/>
                </a:solidFill>
                <a:latin typeface="Arial"/>
                <a:ea typeface="Calibri"/>
                <a:cs typeface="Times New Roman"/>
              </a:rPr>
              <a:t> </a:t>
            </a:r>
            <a:r>
              <a:rPr lang="en-US" sz="2100" dirty="0" err="1">
                <a:solidFill>
                  <a:schemeClr val="tx1"/>
                </a:solidFill>
                <a:latin typeface="Arial"/>
                <a:ea typeface="Calibri"/>
                <a:cs typeface="Times New Roman"/>
              </a:rPr>
              <a:t>sas</a:t>
            </a:r>
            <a:r>
              <a:rPr lang="en-US" sz="2100" dirty="0">
                <a:solidFill>
                  <a:schemeClr val="tx1"/>
                </a:solidFill>
                <a:latin typeface="Arial"/>
                <a:ea typeface="Calibri"/>
                <a:cs typeface="Times New Roman"/>
              </a:rPr>
              <a:t>:</a:t>
            </a:r>
            <a:endParaRPr lang="es-EC" sz="2100" dirty="0">
              <a:solidFill>
                <a:schemeClr val="tx1"/>
              </a:solidFill>
              <a:ea typeface="Calibri"/>
              <a:cs typeface="Times New Roman"/>
            </a:endParaRPr>
          </a:p>
          <a:p>
            <a:pPr algn="l">
              <a:lnSpc>
                <a:spcPct val="115000"/>
              </a:lnSpc>
              <a:spcAft>
                <a:spcPts val="1000"/>
              </a:spcAft>
            </a:pPr>
            <a:r>
              <a:rPr lang="en-US" sz="2100" dirty="0">
                <a:solidFill>
                  <a:schemeClr val="tx1"/>
                </a:solidFill>
                <a:latin typeface="Arial"/>
                <a:ea typeface="Calibri"/>
                <a:cs typeface="Times New Roman"/>
              </a:rPr>
              <a:t>      </a:t>
            </a:r>
            <a:r>
              <a:rPr lang="en-US" sz="2100" dirty="0" err="1">
                <a:solidFill>
                  <a:schemeClr val="tx1"/>
                </a:solidFill>
                <a:latin typeface="Arial"/>
                <a:ea typeface="Calibri"/>
                <a:cs typeface="Times New Roman"/>
              </a:rPr>
              <a:t>spi</a:t>
            </a:r>
            <a:r>
              <a:rPr lang="en-US" sz="2100" dirty="0">
                <a:solidFill>
                  <a:schemeClr val="tx1"/>
                </a:solidFill>
                <a:latin typeface="Arial"/>
                <a:ea typeface="Calibri"/>
                <a:cs typeface="Times New Roman"/>
              </a:rPr>
              <a:t>: 0xE8A19F25(3902906149)</a:t>
            </a:r>
            <a:endParaRPr lang="es-EC" sz="2100" dirty="0">
              <a:solidFill>
                <a:schemeClr val="tx1"/>
              </a:solidFill>
              <a:ea typeface="Calibri"/>
              <a:cs typeface="Times New Roman"/>
            </a:endParaRPr>
          </a:p>
          <a:p>
            <a:pPr algn="l">
              <a:lnSpc>
                <a:spcPct val="115000"/>
              </a:lnSpc>
              <a:spcAft>
                <a:spcPts val="1000"/>
              </a:spcAft>
            </a:pPr>
            <a:r>
              <a:rPr lang="en-US" sz="2100" dirty="0">
                <a:solidFill>
                  <a:schemeClr val="tx1"/>
                </a:solidFill>
                <a:latin typeface="Arial"/>
                <a:ea typeface="Calibri"/>
                <a:cs typeface="Times New Roman"/>
              </a:rPr>
              <a:t>        transform: esp-3des ,</a:t>
            </a:r>
            <a:endParaRPr lang="es-EC" sz="2100" dirty="0">
              <a:solidFill>
                <a:schemeClr val="tx1"/>
              </a:solidFill>
              <a:ea typeface="Calibri"/>
              <a:cs typeface="Times New Roman"/>
            </a:endParaRPr>
          </a:p>
          <a:p>
            <a:pPr algn="l">
              <a:lnSpc>
                <a:spcPct val="115000"/>
              </a:lnSpc>
              <a:spcAft>
                <a:spcPts val="1000"/>
              </a:spcAft>
            </a:pPr>
            <a:r>
              <a:rPr lang="en-US" sz="2100" dirty="0">
                <a:solidFill>
                  <a:schemeClr val="tx1"/>
                </a:solidFill>
                <a:latin typeface="Arial"/>
                <a:ea typeface="Calibri"/>
                <a:cs typeface="Times New Roman"/>
              </a:rPr>
              <a:t>        in use settings ={Tunnel, }</a:t>
            </a:r>
            <a:endParaRPr lang="es-EC" sz="2100" dirty="0">
              <a:solidFill>
                <a:schemeClr val="tx1"/>
              </a:solidFill>
              <a:ea typeface="Calibri"/>
              <a:cs typeface="Times New Roman"/>
            </a:endParaRPr>
          </a:p>
          <a:p>
            <a:pPr algn="l">
              <a:lnSpc>
                <a:spcPct val="115000"/>
              </a:lnSpc>
              <a:spcAft>
                <a:spcPts val="1000"/>
              </a:spcAft>
            </a:pPr>
            <a:r>
              <a:rPr lang="en-US" sz="2100" dirty="0">
                <a:solidFill>
                  <a:schemeClr val="tx1"/>
                </a:solidFill>
                <a:latin typeface="Arial"/>
                <a:ea typeface="Calibri"/>
                <a:cs typeface="Times New Roman"/>
              </a:rPr>
              <a:t>        conn id: 17, </a:t>
            </a:r>
            <a:r>
              <a:rPr lang="en-US" sz="2100" dirty="0" err="1">
                <a:solidFill>
                  <a:schemeClr val="tx1"/>
                </a:solidFill>
                <a:latin typeface="Arial"/>
                <a:ea typeface="Calibri"/>
                <a:cs typeface="Times New Roman"/>
              </a:rPr>
              <a:t>flow_id</a:t>
            </a:r>
            <a:r>
              <a:rPr lang="en-US" sz="2100" dirty="0">
                <a:solidFill>
                  <a:schemeClr val="tx1"/>
                </a:solidFill>
                <a:latin typeface="Arial"/>
                <a:ea typeface="Calibri"/>
                <a:cs typeface="Times New Roman"/>
              </a:rPr>
              <a:t>: SW:17, crypto map: Tunnel0-head-0</a:t>
            </a:r>
            <a:endParaRPr lang="es-EC" sz="2100" dirty="0">
              <a:solidFill>
                <a:schemeClr val="tx1"/>
              </a:solidFill>
              <a:ea typeface="Calibri"/>
              <a:cs typeface="Times New Roman"/>
            </a:endParaRPr>
          </a:p>
          <a:p>
            <a:pPr algn="l">
              <a:lnSpc>
                <a:spcPct val="115000"/>
              </a:lnSpc>
              <a:spcAft>
                <a:spcPts val="1000"/>
              </a:spcAft>
            </a:pPr>
            <a:r>
              <a:rPr lang="en-US" sz="2100" dirty="0">
                <a:solidFill>
                  <a:schemeClr val="tx1"/>
                </a:solidFill>
                <a:latin typeface="Arial"/>
                <a:ea typeface="Calibri"/>
                <a:cs typeface="Times New Roman"/>
              </a:rPr>
              <a:t>        </a:t>
            </a:r>
            <a:r>
              <a:rPr lang="en-US" sz="2100" dirty="0" err="1">
                <a:solidFill>
                  <a:schemeClr val="tx1"/>
                </a:solidFill>
                <a:latin typeface="Arial"/>
                <a:ea typeface="Calibri"/>
                <a:cs typeface="Times New Roman"/>
              </a:rPr>
              <a:t>sa</a:t>
            </a:r>
            <a:r>
              <a:rPr lang="en-US" sz="2100" dirty="0">
                <a:solidFill>
                  <a:schemeClr val="tx1"/>
                </a:solidFill>
                <a:latin typeface="Arial"/>
                <a:ea typeface="Calibri"/>
                <a:cs typeface="Times New Roman"/>
              </a:rPr>
              <a:t> timing: remaining key lifetime (k/sec): (4576641/542)</a:t>
            </a:r>
            <a:endParaRPr lang="es-EC" sz="2100" dirty="0">
              <a:solidFill>
                <a:schemeClr val="tx1"/>
              </a:solidFill>
              <a:ea typeface="Calibri"/>
              <a:cs typeface="Times New Roman"/>
            </a:endParaRPr>
          </a:p>
          <a:p>
            <a:pPr algn="l">
              <a:lnSpc>
                <a:spcPct val="115000"/>
              </a:lnSpc>
              <a:spcAft>
                <a:spcPts val="1000"/>
              </a:spcAft>
            </a:pPr>
            <a:r>
              <a:rPr lang="en-US" sz="2100" dirty="0">
                <a:solidFill>
                  <a:schemeClr val="tx1"/>
                </a:solidFill>
                <a:latin typeface="Arial"/>
                <a:ea typeface="Calibri"/>
                <a:cs typeface="Times New Roman"/>
              </a:rPr>
              <a:t>        IV size: 8 bytes</a:t>
            </a:r>
            <a:endParaRPr lang="es-EC" sz="2100" dirty="0">
              <a:solidFill>
                <a:schemeClr val="tx1"/>
              </a:solidFill>
              <a:ea typeface="Calibri"/>
              <a:cs typeface="Times New Roman"/>
            </a:endParaRPr>
          </a:p>
          <a:p>
            <a:pPr algn="l">
              <a:lnSpc>
                <a:spcPct val="115000"/>
              </a:lnSpc>
              <a:spcAft>
                <a:spcPts val="1000"/>
              </a:spcAft>
            </a:pPr>
            <a:r>
              <a:rPr lang="en-US" sz="2100" dirty="0">
                <a:solidFill>
                  <a:schemeClr val="tx1"/>
                </a:solidFill>
                <a:latin typeface="Arial"/>
                <a:ea typeface="Calibri"/>
                <a:cs typeface="Times New Roman"/>
              </a:rPr>
              <a:t>        replay detection support: N</a:t>
            </a:r>
            <a:endParaRPr lang="es-EC" sz="2100" dirty="0">
              <a:solidFill>
                <a:schemeClr val="tx1"/>
              </a:solidFill>
              <a:ea typeface="Calibri"/>
              <a:cs typeface="Times New Roman"/>
            </a:endParaRPr>
          </a:p>
          <a:p>
            <a:pPr algn="l">
              <a:lnSpc>
                <a:spcPct val="115000"/>
              </a:lnSpc>
              <a:spcAft>
                <a:spcPts val="1000"/>
              </a:spcAft>
            </a:pPr>
            <a:r>
              <a:rPr lang="en-US" sz="2100" dirty="0">
                <a:solidFill>
                  <a:schemeClr val="tx1"/>
                </a:solidFill>
                <a:latin typeface="Arial"/>
                <a:ea typeface="Calibri"/>
                <a:cs typeface="Times New Roman"/>
              </a:rPr>
              <a:t>        Status: ACTIVE</a:t>
            </a:r>
            <a:endParaRPr lang="es-EC" sz="2100" dirty="0">
              <a:solidFill>
                <a:schemeClr val="tx1"/>
              </a:solidFill>
              <a:ea typeface="Calibri"/>
              <a:cs typeface="Times New Roman"/>
            </a:endParaRPr>
          </a:p>
          <a:p>
            <a:pPr marL="0" lvl="0" indent="0">
              <a:lnSpc>
                <a:spcPct val="115000"/>
              </a:lnSpc>
              <a:spcAft>
                <a:spcPts val="1000"/>
              </a:spcAft>
              <a:buNone/>
            </a:pPr>
            <a:r>
              <a:rPr lang="en-US" sz="800" dirty="0" smtClean="0">
                <a:solidFill>
                  <a:prstClr val="black"/>
                </a:solidFill>
                <a:latin typeface="Arial"/>
                <a:ea typeface="Calibri"/>
                <a:cs typeface="Times New Roman"/>
              </a:rPr>
              <a:t> </a:t>
            </a:r>
            <a:endParaRPr lang="es-EC" sz="7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0"/>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51290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749448" y="116633"/>
            <a:ext cx="7772400" cy="648072"/>
          </a:xfrm>
        </p:spPr>
        <p:txBody>
          <a:bodyPr>
            <a:normAutofit fontScale="90000"/>
          </a:bodyPr>
          <a:lstStyle/>
          <a:p>
            <a:r>
              <a:rPr lang="es-EC" dirty="0"/>
              <a:t>R</a:t>
            </a:r>
            <a:r>
              <a:rPr lang="es-EC" dirty="0" smtClean="0"/>
              <a:t>esultados</a:t>
            </a:r>
            <a:endParaRPr lang="es-EC" dirty="0"/>
          </a:p>
        </p:txBody>
      </p:sp>
      <p:sp>
        <p:nvSpPr>
          <p:cNvPr id="6" name="5 Subtítulo"/>
          <p:cNvSpPr>
            <a:spLocks noGrp="1"/>
          </p:cNvSpPr>
          <p:nvPr>
            <p:ph type="subTitle" idx="1"/>
          </p:nvPr>
        </p:nvSpPr>
        <p:spPr>
          <a:xfrm>
            <a:off x="539552" y="764704"/>
            <a:ext cx="8007820" cy="5760640"/>
          </a:xfrm>
        </p:spPr>
        <p:txBody>
          <a:bodyPr>
            <a:normAutofit lnSpcReduction="10000"/>
          </a:bodyPr>
          <a:lstStyle/>
          <a:p>
            <a:pPr algn="l">
              <a:lnSpc>
                <a:spcPct val="115000"/>
              </a:lnSpc>
              <a:spcAft>
                <a:spcPts val="1000"/>
              </a:spcAft>
            </a:pPr>
            <a:r>
              <a:rPr lang="en-US" sz="1800" dirty="0">
                <a:solidFill>
                  <a:schemeClr val="tx1"/>
                </a:solidFill>
                <a:latin typeface="Arial"/>
                <a:ea typeface="Calibri"/>
                <a:cs typeface="Times New Roman"/>
              </a:rPr>
              <a:t>inbound </a:t>
            </a:r>
            <a:r>
              <a:rPr lang="en-US" sz="1800" dirty="0" err="1">
                <a:solidFill>
                  <a:schemeClr val="tx1"/>
                </a:solidFill>
                <a:latin typeface="Arial"/>
                <a:ea typeface="Calibri"/>
                <a:cs typeface="Times New Roman"/>
              </a:rPr>
              <a:t>pcp</a:t>
            </a:r>
            <a:r>
              <a:rPr lang="en-US" sz="1800" dirty="0">
                <a:solidFill>
                  <a:schemeClr val="tx1"/>
                </a:solidFill>
                <a:latin typeface="Arial"/>
                <a:ea typeface="Calibri"/>
                <a:cs typeface="Times New Roman"/>
              </a:rPr>
              <a:t> </a:t>
            </a:r>
            <a:r>
              <a:rPr lang="en-US" sz="1800" dirty="0" err="1">
                <a:solidFill>
                  <a:schemeClr val="tx1"/>
                </a:solidFill>
                <a:latin typeface="Arial"/>
                <a:ea typeface="Calibri"/>
                <a:cs typeface="Times New Roman"/>
              </a:rPr>
              <a:t>sas</a:t>
            </a:r>
            <a:r>
              <a:rPr lang="en-US" sz="1800" dirty="0">
                <a:solidFill>
                  <a:schemeClr val="tx1"/>
                </a:solidFill>
                <a:latin typeface="Arial"/>
                <a:ea typeface="Calibri"/>
                <a:cs typeface="Times New Roman"/>
              </a:rPr>
              <a:t>:</a:t>
            </a:r>
            <a:endParaRPr lang="es-EC" sz="1800" dirty="0">
              <a:solidFill>
                <a:schemeClr val="tx1"/>
              </a:solidFill>
              <a:ea typeface="Calibri"/>
              <a:cs typeface="Times New Roman"/>
            </a:endParaRPr>
          </a:p>
          <a:p>
            <a:pPr algn="l">
              <a:lnSpc>
                <a:spcPct val="115000"/>
              </a:lnSpc>
              <a:spcAft>
                <a:spcPts val="1000"/>
              </a:spcAft>
            </a:pPr>
            <a:r>
              <a:rPr lang="en-US" sz="1800" dirty="0">
                <a:solidFill>
                  <a:schemeClr val="tx1"/>
                </a:solidFill>
                <a:latin typeface="Arial"/>
                <a:ea typeface="Calibri"/>
                <a:cs typeface="Times New Roman"/>
              </a:rPr>
              <a:t>     outbound </a:t>
            </a:r>
            <a:r>
              <a:rPr lang="en-US" sz="1800" dirty="0" err="1">
                <a:solidFill>
                  <a:schemeClr val="tx1"/>
                </a:solidFill>
                <a:latin typeface="Arial"/>
                <a:ea typeface="Calibri"/>
                <a:cs typeface="Times New Roman"/>
              </a:rPr>
              <a:t>esp</a:t>
            </a:r>
            <a:r>
              <a:rPr lang="en-US" sz="1800" dirty="0">
                <a:solidFill>
                  <a:schemeClr val="tx1"/>
                </a:solidFill>
                <a:latin typeface="Arial"/>
                <a:ea typeface="Calibri"/>
                <a:cs typeface="Times New Roman"/>
              </a:rPr>
              <a:t> </a:t>
            </a:r>
            <a:r>
              <a:rPr lang="en-US" sz="1800" dirty="0" err="1">
                <a:solidFill>
                  <a:schemeClr val="tx1"/>
                </a:solidFill>
                <a:latin typeface="Arial"/>
                <a:ea typeface="Calibri"/>
                <a:cs typeface="Times New Roman"/>
              </a:rPr>
              <a:t>sas</a:t>
            </a:r>
            <a:r>
              <a:rPr lang="en-US" sz="1800" dirty="0">
                <a:solidFill>
                  <a:schemeClr val="tx1"/>
                </a:solidFill>
                <a:latin typeface="Arial"/>
                <a:ea typeface="Calibri"/>
                <a:cs typeface="Times New Roman"/>
              </a:rPr>
              <a:t>:</a:t>
            </a:r>
            <a:endParaRPr lang="es-EC" sz="1800" dirty="0">
              <a:solidFill>
                <a:schemeClr val="tx1"/>
              </a:solidFill>
              <a:ea typeface="Calibri"/>
              <a:cs typeface="Times New Roman"/>
            </a:endParaRPr>
          </a:p>
          <a:p>
            <a:pPr algn="l">
              <a:lnSpc>
                <a:spcPct val="115000"/>
              </a:lnSpc>
              <a:spcAft>
                <a:spcPts val="1000"/>
              </a:spcAft>
            </a:pPr>
            <a:r>
              <a:rPr lang="en-US" sz="1800" dirty="0">
                <a:solidFill>
                  <a:schemeClr val="tx1"/>
                </a:solidFill>
                <a:latin typeface="Arial"/>
                <a:ea typeface="Calibri"/>
                <a:cs typeface="Times New Roman"/>
              </a:rPr>
              <a:t>      </a:t>
            </a:r>
            <a:r>
              <a:rPr lang="en-US" sz="1800" dirty="0" err="1">
                <a:solidFill>
                  <a:schemeClr val="tx1"/>
                </a:solidFill>
                <a:latin typeface="Arial"/>
                <a:ea typeface="Calibri"/>
                <a:cs typeface="Times New Roman"/>
              </a:rPr>
              <a:t>spi</a:t>
            </a:r>
            <a:r>
              <a:rPr lang="en-US" sz="1800" dirty="0">
                <a:solidFill>
                  <a:schemeClr val="tx1"/>
                </a:solidFill>
                <a:latin typeface="Arial"/>
                <a:ea typeface="Calibri"/>
                <a:cs typeface="Times New Roman"/>
              </a:rPr>
              <a:t>: 0xA299BCF3(2727984371)</a:t>
            </a:r>
            <a:endParaRPr lang="es-EC" sz="1800" dirty="0">
              <a:solidFill>
                <a:schemeClr val="tx1"/>
              </a:solidFill>
              <a:ea typeface="Calibri"/>
              <a:cs typeface="Times New Roman"/>
            </a:endParaRPr>
          </a:p>
          <a:p>
            <a:pPr algn="l">
              <a:lnSpc>
                <a:spcPct val="115000"/>
              </a:lnSpc>
              <a:spcAft>
                <a:spcPts val="1000"/>
              </a:spcAft>
            </a:pPr>
            <a:r>
              <a:rPr lang="en-US" sz="1800" dirty="0">
                <a:solidFill>
                  <a:schemeClr val="tx1"/>
                </a:solidFill>
                <a:latin typeface="Arial"/>
                <a:ea typeface="Calibri"/>
                <a:cs typeface="Times New Roman"/>
              </a:rPr>
              <a:t>        transform: esp-3des ,</a:t>
            </a:r>
            <a:endParaRPr lang="es-EC" sz="1800" dirty="0">
              <a:solidFill>
                <a:schemeClr val="tx1"/>
              </a:solidFill>
              <a:ea typeface="Calibri"/>
              <a:cs typeface="Times New Roman"/>
            </a:endParaRPr>
          </a:p>
          <a:p>
            <a:pPr algn="l">
              <a:lnSpc>
                <a:spcPct val="115000"/>
              </a:lnSpc>
              <a:spcAft>
                <a:spcPts val="1000"/>
              </a:spcAft>
            </a:pPr>
            <a:r>
              <a:rPr lang="en-US" sz="1800" dirty="0">
                <a:solidFill>
                  <a:schemeClr val="tx1"/>
                </a:solidFill>
                <a:latin typeface="Arial"/>
                <a:ea typeface="Calibri"/>
                <a:cs typeface="Times New Roman"/>
              </a:rPr>
              <a:t>        in use settings ={Tunnel, }</a:t>
            </a:r>
            <a:endParaRPr lang="es-EC" sz="1800" dirty="0">
              <a:solidFill>
                <a:schemeClr val="tx1"/>
              </a:solidFill>
              <a:ea typeface="Calibri"/>
              <a:cs typeface="Times New Roman"/>
            </a:endParaRPr>
          </a:p>
          <a:p>
            <a:pPr algn="l">
              <a:lnSpc>
                <a:spcPct val="115000"/>
              </a:lnSpc>
              <a:spcAft>
                <a:spcPts val="1000"/>
              </a:spcAft>
            </a:pPr>
            <a:r>
              <a:rPr lang="en-US" sz="1800" dirty="0">
                <a:solidFill>
                  <a:schemeClr val="tx1"/>
                </a:solidFill>
                <a:latin typeface="Arial"/>
                <a:ea typeface="Calibri"/>
                <a:cs typeface="Times New Roman"/>
              </a:rPr>
              <a:t>        conn id: 18, </a:t>
            </a:r>
            <a:r>
              <a:rPr lang="en-US" sz="1800" dirty="0" err="1">
                <a:solidFill>
                  <a:schemeClr val="tx1"/>
                </a:solidFill>
                <a:latin typeface="Arial"/>
                <a:ea typeface="Calibri"/>
                <a:cs typeface="Times New Roman"/>
              </a:rPr>
              <a:t>flow_id</a:t>
            </a:r>
            <a:r>
              <a:rPr lang="en-US" sz="1800" dirty="0">
                <a:solidFill>
                  <a:schemeClr val="tx1"/>
                </a:solidFill>
                <a:latin typeface="Arial"/>
                <a:ea typeface="Calibri"/>
                <a:cs typeface="Times New Roman"/>
              </a:rPr>
              <a:t>: SW:18, crypto map: Tunnel0-head-0</a:t>
            </a:r>
            <a:endParaRPr lang="es-EC" sz="1800" dirty="0">
              <a:solidFill>
                <a:schemeClr val="tx1"/>
              </a:solidFill>
              <a:ea typeface="Calibri"/>
              <a:cs typeface="Times New Roman"/>
            </a:endParaRPr>
          </a:p>
          <a:p>
            <a:pPr algn="l">
              <a:lnSpc>
                <a:spcPct val="115000"/>
              </a:lnSpc>
              <a:spcAft>
                <a:spcPts val="1000"/>
              </a:spcAft>
            </a:pPr>
            <a:r>
              <a:rPr lang="en-US" sz="1800" dirty="0">
                <a:solidFill>
                  <a:schemeClr val="tx1"/>
                </a:solidFill>
                <a:latin typeface="Arial"/>
                <a:ea typeface="Calibri"/>
                <a:cs typeface="Times New Roman"/>
              </a:rPr>
              <a:t>        </a:t>
            </a:r>
            <a:r>
              <a:rPr lang="en-US" sz="1800" dirty="0" err="1">
                <a:solidFill>
                  <a:schemeClr val="tx1"/>
                </a:solidFill>
                <a:latin typeface="Arial"/>
                <a:ea typeface="Calibri"/>
                <a:cs typeface="Times New Roman"/>
              </a:rPr>
              <a:t>sa</a:t>
            </a:r>
            <a:r>
              <a:rPr lang="en-US" sz="1800" dirty="0">
                <a:solidFill>
                  <a:schemeClr val="tx1"/>
                </a:solidFill>
                <a:latin typeface="Arial"/>
                <a:ea typeface="Calibri"/>
                <a:cs typeface="Times New Roman"/>
              </a:rPr>
              <a:t> timing: remaining key lifetime (k/sec): (4584845/534)</a:t>
            </a:r>
            <a:endParaRPr lang="es-EC" sz="1800" dirty="0">
              <a:solidFill>
                <a:schemeClr val="tx1"/>
              </a:solidFill>
              <a:ea typeface="Calibri"/>
              <a:cs typeface="Times New Roman"/>
            </a:endParaRPr>
          </a:p>
          <a:p>
            <a:pPr algn="l">
              <a:lnSpc>
                <a:spcPct val="115000"/>
              </a:lnSpc>
              <a:spcAft>
                <a:spcPts val="1000"/>
              </a:spcAft>
            </a:pPr>
            <a:r>
              <a:rPr lang="en-US" sz="1800" dirty="0">
                <a:solidFill>
                  <a:schemeClr val="tx1"/>
                </a:solidFill>
                <a:latin typeface="Arial"/>
                <a:ea typeface="Calibri"/>
                <a:cs typeface="Times New Roman"/>
              </a:rPr>
              <a:t>        IV size: 8 bytes</a:t>
            </a:r>
            <a:endParaRPr lang="es-EC" sz="1800" dirty="0">
              <a:solidFill>
                <a:schemeClr val="tx1"/>
              </a:solidFill>
              <a:ea typeface="Calibri"/>
              <a:cs typeface="Times New Roman"/>
            </a:endParaRPr>
          </a:p>
          <a:p>
            <a:pPr algn="l">
              <a:lnSpc>
                <a:spcPct val="115000"/>
              </a:lnSpc>
              <a:spcAft>
                <a:spcPts val="1000"/>
              </a:spcAft>
            </a:pPr>
            <a:r>
              <a:rPr lang="en-US" sz="1800" dirty="0">
                <a:solidFill>
                  <a:schemeClr val="tx1"/>
                </a:solidFill>
                <a:latin typeface="Arial"/>
                <a:ea typeface="Calibri"/>
                <a:cs typeface="Times New Roman"/>
              </a:rPr>
              <a:t>        replay detection support: N</a:t>
            </a:r>
            <a:endParaRPr lang="es-EC" sz="1800" dirty="0">
              <a:solidFill>
                <a:schemeClr val="tx1"/>
              </a:solidFill>
              <a:ea typeface="Calibri"/>
              <a:cs typeface="Times New Roman"/>
            </a:endParaRPr>
          </a:p>
          <a:p>
            <a:pPr algn="l">
              <a:lnSpc>
                <a:spcPct val="115000"/>
              </a:lnSpc>
              <a:spcAft>
                <a:spcPts val="1000"/>
              </a:spcAft>
            </a:pPr>
            <a:r>
              <a:rPr lang="en-US" sz="1800" dirty="0">
                <a:solidFill>
                  <a:schemeClr val="tx1"/>
                </a:solidFill>
                <a:latin typeface="Arial"/>
                <a:ea typeface="Calibri"/>
                <a:cs typeface="Times New Roman"/>
              </a:rPr>
              <a:t>        Status: ACTIVE</a:t>
            </a:r>
            <a:endParaRPr lang="es-EC" sz="1800" dirty="0">
              <a:solidFill>
                <a:schemeClr val="tx1"/>
              </a:solidFill>
              <a:ea typeface="Calibri"/>
              <a:cs typeface="Times New Roman"/>
            </a:endParaRPr>
          </a:p>
          <a:p>
            <a:pPr algn="l">
              <a:lnSpc>
                <a:spcPct val="115000"/>
              </a:lnSpc>
              <a:spcAft>
                <a:spcPts val="1000"/>
              </a:spcAft>
            </a:pPr>
            <a:r>
              <a:rPr lang="en-US" sz="1800" dirty="0">
                <a:solidFill>
                  <a:schemeClr val="tx1"/>
                </a:solidFill>
                <a:latin typeface="Arial"/>
                <a:ea typeface="Calibri"/>
                <a:cs typeface="Times New Roman"/>
              </a:rPr>
              <a:t>     outbound ah </a:t>
            </a:r>
            <a:r>
              <a:rPr lang="en-US" sz="1800" dirty="0" err="1">
                <a:solidFill>
                  <a:schemeClr val="tx1"/>
                </a:solidFill>
                <a:latin typeface="Arial"/>
                <a:ea typeface="Calibri"/>
                <a:cs typeface="Times New Roman"/>
              </a:rPr>
              <a:t>sas</a:t>
            </a:r>
            <a:r>
              <a:rPr lang="en-US" sz="1800" dirty="0">
                <a:solidFill>
                  <a:schemeClr val="tx1"/>
                </a:solidFill>
                <a:latin typeface="Arial"/>
                <a:ea typeface="Calibri"/>
                <a:cs typeface="Times New Roman"/>
              </a:rPr>
              <a:t>:</a:t>
            </a:r>
            <a:endParaRPr lang="es-EC" sz="1800" dirty="0">
              <a:solidFill>
                <a:schemeClr val="tx1"/>
              </a:solidFill>
              <a:ea typeface="Calibri"/>
              <a:cs typeface="Times New Roman"/>
            </a:endParaRPr>
          </a:p>
          <a:p>
            <a:pPr algn="l">
              <a:lnSpc>
                <a:spcPct val="115000"/>
              </a:lnSpc>
              <a:spcAft>
                <a:spcPts val="1000"/>
              </a:spcAft>
            </a:pPr>
            <a:r>
              <a:rPr lang="en-US" sz="1800" dirty="0">
                <a:solidFill>
                  <a:schemeClr val="tx1"/>
                </a:solidFill>
                <a:latin typeface="Arial"/>
                <a:ea typeface="Calibri"/>
                <a:cs typeface="Times New Roman"/>
              </a:rPr>
              <a:t>     outbound </a:t>
            </a:r>
            <a:r>
              <a:rPr lang="en-US" sz="1800" dirty="0" err="1">
                <a:solidFill>
                  <a:schemeClr val="tx1"/>
                </a:solidFill>
                <a:latin typeface="Arial"/>
                <a:ea typeface="Calibri"/>
                <a:cs typeface="Times New Roman"/>
              </a:rPr>
              <a:t>pcp</a:t>
            </a:r>
            <a:r>
              <a:rPr lang="en-US" sz="1800" dirty="0">
                <a:solidFill>
                  <a:schemeClr val="tx1"/>
                </a:solidFill>
                <a:latin typeface="Arial"/>
                <a:ea typeface="Calibri"/>
                <a:cs typeface="Times New Roman"/>
              </a:rPr>
              <a:t> </a:t>
            </a:r>
            <a:r>
              <a:rPr lang="en-US" sz="1800" dirty="0" err="1">
                <a:solidFill>
                  <a:schemeClr val="tx1"/>
                </a:solidFill>
                <a:latin typeface="Arial"/>
                <a:ea typeface="Calibri"/>
                <a:cs typeface="Times New Roman"/>
              </a:rPr>
              <a:t>sas</a:t>
            </a:r>
            <a:r>
              <a:rPr lang="en-US" sz="1800" dirty="0">
                <a:solidFill>
                  <a:schemeClr val="tx1"/>
                </a:solidFill>
                <a:latin typeface="Arial"/>
                <a:ea typeface="Calibri"/>
                <a:cs typeface="Times New Roman"/>
              </a:rPr>
              <a:t>:</a:t>
            </a:r>
            <a:endParaRPr lang="es-EC" sz="1800" dirty="0">
              <a:solidFill>
                <a:schemeClr val="tx1"/>
              </a:solidFill>
              <a:ea typeface="Calibri"/>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0"/>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8699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0"/>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a:off x="683568" y="35397"/>
            <a:ext cx="7772400" cy="594517"/>
          </a:xfrm>
        </p:spPr>
        <p:txBody>
          <a:bodyPr>
            <a:normAutofit fontScale="90000"/>
          </a:bodyPr>
          <a:lstStyle/>
          <a:p>
            <a:r>
              <a:rPr lang="es-EC" dirty="0" smtClean="0"/>
              <a:t>Resultados</a:t>
            </a:r>
            <a:endParaRPr lang="es-EC" dirty="0"/>
          </a:p>
        </p:txBody>
      </p:sp>
      <p:sp>
        <p:nvSpPr>
          <p:cNvPr id="3" name="2 Subtítulo"/>
          <p:cNvSpPr>
            <a:spLocks noGrp="1"/>
          </p:cNvSpPr>
          <p:nvPr>
            <p:ph type="subTitle" idx="1"/>
          </p:nvPr>
        </p:nvSpPr>
        <p:spPr>
          <a:xfrm>
            <a:off x="611560" y="594518"/>
            <a:ext cx="8310785" cy="6074842"/>
          </a:xfrm>
        </p:spPr>
        <p:txBody>
          <a:bodyPr>
            <a:noAutofit/>
          </a:bodyPr>
          <a:lstStyle/>
          <a:p>
            <a:pPr algn="l">
              <a:spcAft>
                <a:spcPts val="1000"/>
              </a:spcAft>
            </a:pPr>
            <a:r>
              <a:rPr lang="en-US" sz="1750" dirty="0">
                <a:solidFill>
                  <a:schemeClr val="tx1"/>
                </a:solidFill>
                <a:latin typeface="Arial"/>
                <a:ea typeface="Calibri"/>
                <a:cs typeface="Times New Roman"/>
              </a:rPr>
              <a:t>Catalyst_4507R#show crypto </a:t>
            </a:r>
            <a:r>
              <a:rPr lang="en-US" sz="1750" dirty="0" err="1">
                <a:solidFill>
                  <a:schemeClr val="tx1"/>
                </a:solidFill>
                <a:latin typeface="Arial"/>
                <a:ea typeface="Calibri"/>
                <a:cs typeface="Times New Roman"/>
              </a:rPr>
              <a:t>isakmp</a:t>
            </a:r>
            <a:r>
              <a:rPr lang="en-US" sz="1750" dirty="0">
                <a:solidFill>
                  <a:schemeClr val="tx1"/>
                </a:solidFill>
                <a:latin typeface="Arial"/>
                <a:ea typeface="Calibri"/>
                <a:cs typeface="Times New Roman"/>
              </a:rPr>
              <a:t> policy</a:t>
            </a:r>
            <a:endParaRPr lang="es-EC" sz="1750" dirty="0">
              <a:solidFill>
                <a:schemeClr val="tx1"/>
              </a:solidFill>
              <a:ea typeface="Calibri"/>
              <a:cs typeface="Times New Roman"/>
            </a:endParaRPr>
          </a:p>
          <a:p>
            <a:pPr algn="l">
              <a:spcAft>
                <a:spcPts val="1000"/>
              </a:spcAft>
            </a:pPr>
            <a:r>
              <a:rPr lang="en-US" sz="1750" dirty="0">
                <a:solidFill>
                  <a:schemeClr val="tx1"/>
                </a:solidFill>
                <a:latin typeface="Arial"/>
                <a:ea typeface="Calibri"/>
                <a:cs typeface="Times New Roman"/>
              </a:rPr>
              <a:t>Global IKE policy</a:t>
            </a:r>
            <a:endParaRPr lang="es-EC" sz="1750" dirty="0">
              <a:solidFill>
                <a:schemeClr val="tx1"/>
              </a:solidFill>
              <a:ea typeface="Calibri"/>
              <a:cs typeface="Times New Roman"/>
            </a:endParaRPr>
          </a:p>
          <a:p>
            <a:pPr algn="l">
              <a:spcAft>
                <a:spcPts val="1000"/>
              </a:spcAft>
            </a:pPr>
            <a:r>
              <a:rPr lang="en-US" sz="1750" dirty="0">
                <a:solidFill>
                  <a:schemeClr val="tx1"/>
                </a:solidFill>
                <a:latin typeface="Arial"/>
                <a:ea typeface="Calibri"/>
                <a:cs typeface="Times New Roman"/>
              </a:rPr>
              <a:t>Protection suite of priority 1</a:t>
            </a:r>
            <a:endParaRPr lang="es-EC" sz="1750" dirty="0">
              <a:solidFill>
                <a:schemeClr val="tx1"/>
              </a:solidFill>
              <a:ea typeface="Calibri"/>
              <a:cs typeface="Times New Roman"/>
            </a:endParaRPr>
          </a:p>
          <a:p>
            <a:pPr algn="l">
              <a:spcAft>
                <a:spcPts val="1000"/>
              </a:spcAft>
            </a:pPr>
            <a:r>
              <a:rPr lang="en-US" sz="1750" dirty="0">
                <a:solidFill>
                  <a:schemeClr val="tx1"/>
                </a:solidFill>
                <a:latin typeface="Arial"/>
                <a:ea typeface="Calibri"/>
                <a:cs typeface="Times New Roman"/>
              </a:rPr>
              <a:t>        encryption algorithm:   Three key triple DES</a:t>
            </a:r>
            <a:endParaRPr lang="es-EC" sz="1750" dirty="0">
              <a:solidFill>
                <a:schemeClr val="tx1"/>
              </a:solidFill>
              <a:ea typeface="Calibri"/>
              <a:cs typeface="Times New Roman"/>
            </a:endParaRPr>
          </a:p>
          <a:p>
            <a:pPr algn="l">
              <a:spcAft>
                <a:spcPts val="1000"/>
              </a:spcAft>
            </a:pPr>
            <a:r>
              <a:rPr lang="en-US" sz="1750" dirty="0">
                <a:solidFill>
                  <a:schemeClr val="tx1"/>
                </a:solidFill>
                <a:latin typeface="Arial"/>
                <a:ea typeface="Calibri"/>
                <a:cs typeface="Times New Roman"/>
              </a:rPr>
              <a:t>        hash algorithm:  </a:t>
            </a:r>
            <a:r>
              <a:rPr lang="en-US" sz="1750" dirty="0" smtClean="0">
                <a:solidFill>
                  <a:schemeClr val="tx1"/>
                </a:solidFill>
                <a:latin typeface="Arial"/>
                <a:ea typeface="Calibri"/>
                <a:cs typeface="Times New Roman"/>
              </a:rPr>
              <a:t>Message </a:t>
            </a:r>
            <a:r>
              <a:rPr lang="en-US" sz="1750" dirty="0">
                <a:solidFill>
                  <a:schemeClr val="tx1"/>
                </a:solidFill>
                <a:latin typeface="Arial"/>
                <a:ea typeface="Calibri"/>
                <a:cs typeface="Times New Roman"/>
              </a:rPr>
              <a:t>Digest 5</a:t>
            </a:r>
            <a:endParaRPr lang="es-EC" sz="1750" dirty="0">
              <a:solidFill>
                <a:schemeClr val="tx1"/>
              </a:solidFill>
              <a:ea typeface="Calibri"/>
              <a:cs typeface="Times New Roman"/>
            </a:endParaRPr>
          </a:p>
          <a:p>
            <a:pPr algn="l">
              <a:spcAft>
                <a:spcPts val="1000"/>
              </a:spcAft>
            </a:pPr>
            <a:r>
              <a:rPr lang="en-US" sz="1750" dirty="0">
                <a:solidFill>
                  <a:schemeClr val="tx1"/>
                </a:solidFill>
                <a:latin typeface="Arial"/>
                <a:ea typeface="Calibri"/>
                <a:cs typeface="Times New Roman"/>
              </a:rPr>
              <a:t>        authentication method:  Pre-Shared Key</a:t>
            </a:r>
            <a:endParaRPr lang="es-EC" sz="1750" dirty="0">
              <a:solidFill>
                <a:schemeClr val="tx1"/>
              </a:solidFill>
              <a:ea typeface="Calibri"/>
              <a:cs typeface="Times New Roman"/>
            </a:endParaRPr>
          </a:p>
          <a:p>
            <a:pPr algn="l">
              <a:spcAft>
                <a:spcPts val="1000"/>
              </a:spcAft>
            </a:pPr>
            <a:r>
              <a:rPr lang="en-US" sz="1750" dirty="0">
                <a:solidFill>
                  <a:schemeClr val="tx1"/>
                </a:solidFill>
                <a:latin typeface="Arial"/>
                <a:ea typeface="Calibri"/>
                <a:cs typeface="Times New Roman"/>
              </a:rPr>
              <a:t>        </a:t>
            </a:r>
            <a:r>
              <a:rPr lang="en-US" sz="1750" dirty="0" err="1">
                <a:solidFill>
                  <a:schemeClr val="tx1"/>
                </a:solidFill>
                <a:latin typeface="Arial"/>
                <a:ea typeface="Calibri"/>
                <a:cs typeface="Times New Roman"/>
              </a:rPr>
              <a:t>Diffie</a:t>
            </a:r>
            <a:r>
              <a:rPr lang="en-US" sz="1750" dirty="0">
                <a:solidFill>
                  <a:schemeClr val="tx1"/>
                </a:solidFill>
                <a:latin typeface="Arial"/>
                <a:ea typeface="Calibri"/>
                <a:cs typeface="Times New Roman"/>
              </a:rPr>
              <a:t>-Hellman group:   #1 (768 bit)</a:t>
            </a:r>
            <a:endParaRPr lang="es-EC" sz="1750" dirty="0">
              <a:solidFill>
                <a:schemeClr val="tx1"/>
              </a:solidFill>
              <a:ea typeface="Calibri"/>
              <a:cs typeface="Times New Roman"/>
            </a:endParaRPr>
          </a:p>
          <a:p>
            <a:pPr algn="l">
              <a:spcAft>
                <a:spcPts val="1000"/>
              </a:spcAft>
            </a:pPr>
            <a:r>
              <a:rPr lang="en-US" sz="1750" dirty="0">
                <a:solidFill>
                  <a:schemeClr val="tx1"/>
                </a:solidFill>
                <a:latin typeface="Arial"/>
                <a:ea typeface="Calibri"/>
                <a:cs typeface="Times New Roman"/>
              </a:rPr>
              <a:t>        lifetime: </a:t>
            </a:r>
            <a:r>
              <a:rPr lang="en-US" sz="1750" dirty="0" smtClean="0">
                <a:solidFill>
                  <a:schemeClr val="tx1"/>
                </a:solidFill>
                <a:latin typeface="Arial"/>
                <a:ea typeface="Calibri"/>
                <a:cs typeface="Times New Roman"/>
              </a:rPr>
              <a:t> </a:t>
            </a:r>
            <a:r>
              <a:rPr lang="en-US" sz="1750" dirty="0">
                <a:solidFill>
                  <a:schemeClr val="tx1"/>
                </a:solidFill>
                <a:latin typeface="Arial"/>
                <a:ea typeface="Calibri"/>
                <a:cs typeface="Times New Roman"/>
              </a:rPr>
              <a:t>86400 seconds, no volume limit</a:t>
            </a:r>
            <a:endParaRPr lang="es-EC" sz="1750" dirty="0">
              <a:solidFill>
                <a:schemeClr val="tx1"/>
              </a:solidFill>
              <a:ea typeface="Calibri"/>
              <a:cs typeface="Times New Roman"/>
            </a:endParaRPr>
          </a:p>
          <a:p>
            <a:pPr algn="l">
              <a:spcAft>
                <a:spcPts val="1000"/>
              </a:spcAft>
            </a:pPr>
            <a:r>
              <a:rPr lang="en-US" sz="1750" dirty="0">
                <a:solidFill>
                  <a:schemeClr val="tx1"/>
                </a:solidFill>
                <a:latin typeface="Arial"/>
                <a:ea typeface="Calibri"/>
                <a:cs typeface="Times New Roman"/>
              </a:rPr>
              <a:t>Default protection suite</a:t>
            </a:r>
            <a:endParaRPr lang="es-EC" sz="1750" dirty="0">
              <a:solidFill>
                <a:schemeClr val="tx1"/>
              </a:solidFill>
              <a:ea typeface="Calibri"/>
              <a:cs typeface="Times New Roman"/>
            </a:endParaRPr>
          </a:p>
          <a:p>
            <a:pPr algn="l">
              <a:spcAft>
                <a:spcPts val="1000"/>
              </a:spcAft>
            </a:pPr>
            <a:r>
              <a:rPr lang="en-US" sz="1750" dirty="0">
                <a:solidFill>
                  <a:schemeClr val="tx1"/>
                </a:solidFill>
                <a:latin typeface="Arial"/>
                <a:ea typeface="Calibri"/>
                <a:cs typeface="Times New Roman"/>
              </a:rPr>
              <a:t>        encryption algorithm:   DES - Data Encryption Standard (56 bit keys).</a:t>
            </a:r>
            <a:endParaRPr lang="es-EC" sz="1750" dirty="0">
              <a:solidFill>
                <a:schemeClr val="tx1"/>
              </a:solidFill>
              <a:ea typeface="Calibri"/>
              <a:cs typeface="Times New Roman"/>
            </a:endParaRPr>
          </a:p>
          <a:p>
            <a:pPr algn="l">
              <a:spcAft>
                <a:spcPts val="1000"/>
              </a:spcAft>
            </a:pPr>
            <a:r>
              <a:rPr lang="en-US" sz="1750" dirty="0">
                <a:solidFill>
                  <a:schemeClr val="tx1"/>
                </a:solidFill>
                <a:latin typeface="Arial"/>
                <a:ea typeface="Calibri"/>
                <a:cs typeface="Times New Roman"/>
              </a:rPr>
              <a:t>        hash algorithm:         Secure Hash Standard</a:t>
            </a:r>
            <a:endParaRPr lang="es-EC" sz="1750" dirty="0">
              <a:solidFill>
                <a:schemeClr val="tx1"/>
              </a:solidFill>
              <a:ea typeface="Calibri"/>
              <a:cs typeface="Times New Roman"/>
            </a:endParaRPr>
          </a:p>
          <a:p>
            <a:pPr algn="l">
              <a:spcAft>
                <a:spcPts val="1000"/>
              </a:spcAft>
            </a:pPr>
            <a:r>
              <a:rPr lang="en-US" sz="1750" dirty="0">
                <a:solidFill>
                  <a:schemeClr val="tx1"/>
                </a:solidFill>
                <a:latin typeface="Arial"/>
                <a:ea typeface="Calibri"/>
                <a:cs typeface="Times New Roman"/>
              </a:rPr>
              <a:t>        authentication method:  </a:t>
            </a:r>
            <a:r>
              <a:rPr lang="en-US" sz="1750" dirty="0" err="1">
                <a:solidFill>
                  <a:schemeClr val="tx1"/>
                </a:solidFill>
                <a:latin typeface="Arial"/>
                <a:ea typeface="Calibri"/>
                <a:cs typeface="Times New Roman"/>
              </a:rPr>
              <a:t>Rivest</a:t>
            </a:r>
            <a:r>
              <a:rPr lang="en-US" sz="1750" dirty="0">
                <a:solidFill>
                  <a:schemeClr val="tx1"/>
                </a:solidFill>
                <a:latin typeface="Arial"/>
                <a:ea typeface="Calibri"/>
                <a:cs typeface="Times New Roman"/>
              </a:rPr>
              <a:t>-Shamir-</a:t>
            </a:r>
            <a:r>
              <a:rPr lang="en-US" sz="1750" dirty="0" err="1">
                <a:solidFill>
                  <a:schemeClr val="tx1"/>
                </a:solidFill>
                <a:latin typeface="Arial"/>
                <a:ea typeface="Calibri"/>
                <a:cs typeface="Times New Roman"/>
              </a:rPr>
              <a:t>Adleman</a:t>
            </a:r>
            <a:r>
              <a:rPr lang="en-US" sz="1750" dirty="0">
                <a:solidFill>
                  <a:schemeClr val="tx1"/>
                </a:solidFill>
                <a:latin typeface="Arial"/>
                <a:ea typeface="Calibri"/>
                <a:cs typeface="Times New Roman"/>
              </a:rPr>
              <a:t> Signature</a:t>
            </a:r>
            <a:endParaRPr lang="es-EC" sz="1750" dirty="0">
              <a:solidFill>
                <a:schemeClr val="tx1"/>
              </a:solidFill>
              <a:ea typeface="Calibri"/>
              <a:cs typeface="Times New Roman"/>
            </a:endParaRPr>
          </a:p>
          <a:p>
            <a:pPr algn="l">
              <a:spcAft>
                <a:spcPts val="1000"/>
              </a:spcAft>
            </a:pPr>
            <a:r>
              <a:rPr lang="en-US" sz="1750" dirty="0">
                <a:solidFill>
                  <a:schemeClr val="tx1"/>
                </a:solidFill>
                <a:latin typeface="Arial"/>
                <a:ea typeface="Calibri"/>
                <a:cs typeface="Times New Roman"/>
              </a:rPr>
              <a:t>        </a:t>
            </a:r>
            <a:r>
              <a:rPr lang="en-US" sz="1750" dirty="0" err="1">
                <a:solidFill>
                  <a:schemeClr val="tx1"/>
                </a:solidFill>
                <a:latin typeface="Arial"/>
                <a:ea typeface="Calibri"/>
                <a:cs typeface="Times New Roman"/>
              </a:rPr>
              <a:t>Diffie</a:t>
            </a:r>
            <a:r>
              <a:rPr lang="en-US" sz="1750" dirty="0">
                <a:solidFill>
                  <a:schemeClr val="tx1"/>
                </a:solidFill>
                <a:latin typeface="Arial"/>
                <a:ea typeface="Calibri"/>
                <a:cs typeface="Times New Roman"/>
              </a:rPr>
              <a:t>-Hellman group:   #1 (768 bit)</a:t>
            </a:r>
            <a:endParaRPr lang="es-EC" sz="1750" dirty="0">
              <a:solidFill>
                <a:schemeClr val="tx1"/>
              </a:solidFill>
              <a:ea typeface="Calibri"/>
              <a:cs typeface="Times New Roman"/>
            </a:endParaRPr>
          </a:p>
          <a:p>
            <a:pPr algn="l"/>
            <a:r>
              <a:rPr lang="en-US" sz="1750" dirty="0">
                <a:solidFill>
                  <a:schemeClr val="tx1"/>
                </a:solidFill>
                <a:latin typeface="Arial"/>
                <a:ea typeface="Calibri"/>
              </a:rPr>
              <a:t>        lifetime: </a:t>
            </a:r>
            <a:r>
              <a:rPr lang="en-US" sz="1750" dirty="0" smtClean="0">
                <a:solidFill>
                  <a:schemeClr val="tx1"/>
                </a:solidFill>
                <a:latin typeface="Arial"/>
                <a:ea typeface="Calibri"/>
              </a:rPr>
              <a:t> </a:t>
            </a:r>
            <a:r>
              <a:rPr lang="en-US" sz="1750" dirty="0">
                <a:solidFill>
                  <a:schemeClr val="tx1"/>
                </a:solidFill>
                <a:latin typeface="Arial"/>
                <a:ea typeface="Calibri"/>
              </a:rPr>
              <a:t>86400 seconds, no volume limit</a:t>
            </a:r>
            <a:endParaRPr lang="es-EC" sz="1750" dirty="0">
              <a:solidFill>
                <a:schemeClr val="tx1"/>
              </a:solidFill>
            </a:endParaRPr>
          </a:p>
        </p:txBody>
      </p:sp>
    </p:spTree>
    <p:extLst>
      <p:ext uri="{BB962C8B-B14F-4D97-AF65-F5344CB8AC3E}">
        <p14:creationId xmlns:p14="http://schemas.microsoft.com/office/powerpoint/2010/main" val="1379788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0"/>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C" dirty="0" smtClean="0"/>
              <a:t>Resultados</a:t>
            </a:r>
            <a:endParaRPr lang="es-EC" dirty="0"/>
          </a:p>
        </p:txBody>
      </p:sp>
      <p:pic>
        <p:nvPicPr>
          <p:cNvPr id="921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9094" y="1189037"/>
            <a:ext cx="8391379" cy="555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975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0"/>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106649" y="1257394"/>
            <a:ext cx="7260070" cy="461665"/>
          </a:xfrm>
          <a:prstGeom prst="rect">
            <a:avLst/>
          </a:prstGeom>
        </p:spPr>
        <p:txBody>
          <a:bodyPr wrap="square">
            <a:spAutoFit/>
          </a:bodyPr>
          <a:lstStyle/>
          <a:p>
            <a:pPr algn="ctr"/>
            <a:r>
              <a:rPr lang="es-EC" sz="2400" dirty="0" smtClean="0"/>
              <a:t> </a:t>
            </a:r>
            <a:endParaRPr lang="es-EC" sz="2400" dirty="0"/>
          </a:p>
        </p:txBody>
      </p:sp>
      <p:sp>
        <p:nvSpPr>
          <p:cNvPr id="3" name="2 Título"/>
          <p:cNvSpPr>
            <a:spLocks noGrp="1"/>
          </p:cNvSpPr>
          <p:nvPr>
            <p:ph type="ctrTitle"/>
          </p:nvPr>
        </p:nvSpPr>
        <p:spPr>
          <a:xfrm>
            <a:off x="594319" y="86663"/>
            <a:ext cx="7772400" cy="1470025"/>
          </a:xfrm>
        </p:spPr>
        <p:txBody>
          <a:bodyPr/>
          <a:lstStyle/>
          <a:p>
            <a:pPr lvl="0"/>
            <a:r>
              <a:rPr lang="es-EC" b="1" dirty="0">
                <a:solidFill>
                  <a:prstClr val="black"/>
                </a:solidFill>
              </a:rPr>
              <a:t>Justificación e Importancia</a:t>
            </a:r>
            <a:r>
              <a:rPr lang="es-EC" dirty="0">
                <a:solidFill>
                  <a:prstClr val="black"/>
                </a:solidFill>
              </a:rPr>
              <a:t/>
            </a:r>
            <a:br>
              <a:rPr lang="es-EC" dirty="0">
                <a:solidFill>
                  <a:prstClr val="black"/>
                </a:solidFill>
              </a:rPr>
            </a:br>
            <a:endParaRPr lang="es-EC" dirty="0"/>
          </a:p>
        </p:txBody>
      </p:sp>
      <p:sp>
        <p:nvSpPr>
          <p:cNvPr id="4" name="3 Subtítulo"/>
          <p:cNvSpPr>
            <a:spLocks noGrp="1"/>
          </p:cNvSpPr>
          <p:nvPr>
            <p:ph type="subTitle" idx="1"/>
          </p:nvPr>
        </p:nvSpPr>
        <p:spPr>
          <a:xfrm>
            <a:off x="755576" y="1257394"/>
            <a:ext cx="7611143" cy="5184576"/>
          </a:xfrm>
        </p:spPr>
        <p:txBody>
          <a:bodyPr>
            <a:normAutofit/>
          </a:bodyPr>
          <a:lstStyle/>
          <a:p>
            <a:pPr lvl="0" algn="just">
              <a:spcBef>
                <a:spcPts val="0"/>
              </a:spcBef>
            </a:pPr>
            <a:r>
              <a:rPr lang="es-EC" sz="2800" dirty="0">
                <a:solidFill>
                  <a:prstClr val="black"/>
                </a:solidFill>
              </a:rPr>
              <a:t> La Universidad Politécnica Salesiana, como institución educativa superior, ha tenido un crecimiento exponencial en base a la necesidad de cubrir las expectativas y demanda de la población estudiantil, ofreciendo educación de calidad,  razón por la cual posee una infraestructura de red que ofrece los servicios necesarios para cumplir este reto, se maneja por lo tanto información de orden crítico, esto obliga a que se debe ofrecer niveles de seguridad muy altos.</a:t>
            </a:r>
            <a:endParaRPr lang="es-EC" sz="2800" dirty="0"/>
          </a:p>
        </p:txBody>
      </p:sp>
    </p:spTree>
    <p:extLst>
      <p:ext uri="{BB962C8B-B14F-4D97-AF65-F5344CB8AC3E}">
        <p14:creationId xmlns:p14="http://schemas.microsoft.com/office/powerpoint/2010/main" val="28374989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7876" y="44598"/>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C" dirty="0" smtClean="0"/>
              <a:t>Resultados</a:t>
            </a:r>
            <a:endParaRPr lang="es-EC" dirty="0"/>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233635"/>
            <a:ext cx="8208912" cy="5444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1992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0"/>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395536" y="260648"/>
            <a:ext cx="8229600" cy="1143000"/>
          </a:xfrm>
        </p:spPr>
        <p:txBody>
          <a:bodyPr>
            <a:normAutofit fontScale="90000"/>
          </a:bodyPr>
          <a:lstStyle/>
          <a:p>
            <a:r>
              <a:rPr lang="es-EC" dirty="0"/>
              <a:t>Entre el </a:t>
            </a:r>
            <a:r>
              <a:rPr lang="es-EC" dirty="0" err="1"/>
              <a:t>switch</a:t>
            </a:r>
            <a:r>
              <a:rPr lang="es-EC" dirty="0"/>
              <a:t> 3750 y el 4507R, </a:t>
            </a:r>
            <a:r>
              <a:rPr lang="es-EC" dirty="0" smtClean="0"/>
              <a:t/>
            </a:r>
            <a:br>
              <a:rPr lang="es-EC" dirty="0" smtClean="0"/>
            </a:br>
            <a:r>
              <a:rPr lang="es-EC" dirty="0" smtClean="0"/>
              <a:t>con </a:t>
            </a:r>
            <a:r>
              <a:rPr lang="es-EC" dirty="0"/>
              <a:t>5458 paquetes</a:t>
            </a: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3113360853"/>
              </p:ext>
            </p:extLst>
          </p:nvPr>
        </p:nvGraphicFramePr>
        <p:xfrm>
          <a:off x="457199" y="1600200"/>
          <a:ext cx="8465145" cy="47811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71076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31824"/>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fontScale="90000"/>
          </a:bodyPr>
          <a:lstStyle/>
          <a:p>
            <a:r>
              <a:rPr lang="es-EC" dirty="0"/>
              <a:t>Entre el </a:t>
            </a:r>
            <a:r>
              <a:rPr lang="es-EC" dirty="0" err="1"/>
              <a:t>switch</a:t>
            </a:r>
            <a:r>
              <a:rPr lang="es-EC" dirty="0"/>
              <a:t> 4507R y el </a:t>
            </a:r>
            <a:r>
              <a:rPr lang="es-EC" dirty="0" smtClean="0"/>
              <a:t>3750</a:t>
            </a:r>
            <a:br>
              <a:rPr lang="es-EC" dirty="0" smtClean="0"/>
            </a:br>
            <a:r>
              <a:rPr lang="es-EC" dirty="0" smtClean="0"/>
              <a:t> </a:t>
            </a:r>
            <a:r>
              <a:rPr lang="es-EC" dirty="0"/>
              <a:t>con 5458 paquetes</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4170851347"/>
              </p:ext>
            </p:extLst>
          </p:nvPr>
        </p:nvGraphicFramePr>
        <p:xfrm>
          <a:off x="457199" y="1600200"/>
          <a:ext cx="8465145" cy="470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93748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31824"/>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fontScale="90000"/>
          </a:bodyPr>
          <a:lstStyle/>
          <a:p>
            <a:r>
              <a:rPr lang="es-EC" dirty="0"/>
              <a:t>Entre el host A y el </a:t>
            </a:r>
            <a:r>
              <a:rPr lang="es-EC" dirty="0" err="1"/>
              <a:t>switch</a:t>
            </a:r>
            <a:r>
              <a:rPr lang="es-EC" dirty="0"/>
              <a:t> 4507R </a:t>
            </a:r>
            <a:r>
              <a:rPr lang="es-EC" dirty="0" smtClean="0"/>
              <a:t/>
            </a:r>
            <a:br>
              <a:rPr lang="es-EC" dirty="0" smtClean="0"/>
            </a:br>
            <a:r>
              <a:rPr lang="es-EC" dirty="0" smtClean="0"/>
              <a:t>con </a:t>
            </a:r>
            <a:r>
              <a:rPr lang="es-EC" dirty="0"/>
              <a:t>2791 paquetes</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579636004"/>
              </p:ext>
            </p:extLst>
          </p:nvPr>
        </p:nvGraphicFramePr>
        <p:xfrm>
          <a:off x="457199" y="1600200"/>
          <a:ext cx="8465145" cy="470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78705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3975" y="188640"/>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Título"/>
          <p:cNvSpPr>
            <a:spLocks noGrp="1"/>
          </p:cNvSpPr>
          <p:nvPr>
            <p:ph type="ctrTitle"/>
          </p:nvPr>
        </p:nvSpPr>
        <p:spPr>
          <a:xfrm>
            <a:off x="636587" y="192088"/>
            <a:ext cx="7772400" cy="1470025"/>
          </a:xfrm>
        </p:spPr>
        <p:txBody>
          <a:bodyPr/>
          <a:lstStyle/>
          <a:p>
            <a:r>
              <a:rPr lang="es-EC" dirty="0" smtClean="0"/>
              <a:t>Conclusiones</a:t>
            </a:r>
            <a:endParaRPr lang="es-EC" dirty="0"/>
          </a:p>
        </p:txBody>
      </p:sp>
      <p:sp>
        <p:nvSpPr>
          <p:cNvPr id="4" name="3 Subtítulo"/>
          <p:cNvSpPr>
            <a:spLocks noGrp="1"/>
          </p:cNvSpPr>
          <p:nvPr>
            <p:ph type="subTitle" idx="1"/>
          </p:nvPr>
        </p:nvSpPr>
        <p:spPr>
          <a:xfrm>
            <a:off x="755577" y="1268761"/>
            <a:ext cx="7653410" cy="5400600"/>
          </a:xfrm>
        </p:spPr>
        <p:txBody>
          <a:bodyPr>
            <a:normAutofit/>
          </a:bodyPr>
          <a:lstStyle/>
          <a:p>
            <a:pPr marL="342900" indent="-342900" algn="just">
              <a:buFont typeface="Arial" panose="020B0604020202020204" pitchFamily="34" charset="0"/>
              <a:buChar char="•"/>
            </a:pPr>
            <a:r>
              <a:rPr lang="es-EC" sz="3000" dirty="0" smtClean="0">
                <a:solidFill>
                  <a:schemeClr val="tx1"/>
                </a:solidFill>
              </a:rPr>
              <a:t>La </a:t>
            </a:r>
            <a:r>
              <a:rPr lang="es-EC" sz="3000" dirty="0">
                <a:solidFill>
                  <a:schemeClr val="tx1"/>
                </a:solidFill>
              </a:rPr>
              <a:t>investigación demostró la factibilidad de la implementación del protocolo </a:t>
            </a:r>
            <a:r>
              <a:rPr lang="es-EC" sz="3000" dirty="0" err="1">
                <a:solidFill>
                  <a:schemeClr val="tx1"/>
                </a:solidFill>
              </a:rPr>
              <a:t>IPSec</a:t>
            </a:r>
            <a:r>
              <a:rPr lang="es-EC" sz="3000" dirty="0">
                <a:solidFill>
                  <a:schemeClr val="tx1"/>
                </a:solidFill>
              </a:rPr>
              <a:t> en un entorno nativo IPv6 dentro de un escenario </a:t>
            </a:r>
            <a:r>
              <a:rPr lang="es-EC" sz="3000" dirty="0" smtClean="0">
                <a:solidFill>
                  <a:schemeClr val="tx1"/>
                </a:solidFill>
              </a:rPr>
              <a:t>LAN</a:t>
            </a:r>
            <a:r>
              <a:rPr lang="es-EC" sz="3000" dirty="0">
                <a:solidFill>
                  <a:schemeClr val="tx1"/>
                </a:solidFill>
              </a:rPr>
              <a:t>.</a:t>
            </a:r>
            <a:endParaRPr lang="es-EC" sz="3000" dirty="0" smtClean="0">
              <a:solidFill>
                <a:schemeClr val="tx1"/>
              </a:solidFill>
            </a:endParaRPr>
          </a:p>
          <a:p>
            <a:pPr marL="342900" indent="-342900" algn="just">
              <a:buFont typeface="Arial" panose="020B0604020202020204" pitchFamily="34" charset="0"/>
              <a:buChar char="•"/>
            </a:pPr>
            <a:r>
              <a:rPr lang="es-ES_tradnl" sz="3000" dirty="0" smtClean="0">
                <a:solidFill>
                  <a:schemeClr val="tx1"/>
                </a:solidFill>
              </a:rPr>
              <a:t>IPv6 </a:t>
            </a:r>
            <a:r>
              <a:rPr lang="es-ES_tradnl" sz="3000" dirty="0">
                <a:solidFill>
                  <a:schemeClr val="tx1"/>
                </a:solidFill>
              </a:rPr>
              <a:t>no es la solución absoluta en materia de seguridad, contiene vulnerabilidades, razón por la cual la seguridad debe ser inherente en el diseño de la red, por lo tanto es imperioso que se implementen mecanismos de seguridad de capa </a:t>
            </a:r>
            <a:r>
              <a:rPr lang="es-ES_tradnl" sz="3000" dirty="0" smtClean="0">
                <a:solidFill>
                  <a:schemeClr val="tx1"/>
                </a:solidFill>
              </a:rPr>
              <a:t>3</a:t>
            </a:r>
            <a:endParaRPr lang="es-EC" dirty="0"/>
          </a:p>
        </p:txBody>
      </p:sp>
    </p:spTree>
    <p:extLst>
      <p:ext uri="{BB962C8B-B14F-4D97-AF65-F5344CB8AC3E}">
        <p14:creationId xmlns:p14="http://schemas.microsoft.com/office/powerpoint/2010/main" val="30139370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3975" y="53403"/>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a:off x="664021" y="71709"/>
            <a:ext cx="7772400" cy="1470025"/>
          </a:xfrm>
        </p:spPr>
        <p:txBody>
          <a:bodyPr/>
          <a:lstStyle/>
          <a:p>
            <a:r>
              <a:rPr lang="es-EC" dirty="0" smtClean="0"/>
              <a:t>Conclusiones</a:t>
            </a:r>
            <a:endParaRPr lang="es-EC" dirty="0"/>
          </a:p>
        </p:txBody>
      </p:sp>
      <p:sp>
        <p:nvSpPr>
          <p:cNvPr id="4" name="3 Subtítulo"/>
          <p:cNvSpPr>
            <a:spLocks noGrp="1"/>
          </p:cNvSpPr>
          <p:nvPr>
            <p:ph type="subTitle" idx="1"/>
          </p:nvPr>
        </p:nvSpPr>
        <p:spPr>
          <a:xfrm>
            <a:off x="899593" y="1242440"/>
            <a:ext cx="7509394" cy="5282904"/>
          </a:xfrm>
        </p:spPr>
        <p:txBody>
          <a:bodyPr>
            <a:normAutofit fontScale="92500"/>
          </a:bodyPr>
          <a:lstStyle/>
          <a:p>
            <a:pPr marL="285750" lvl="0" indent="-285750" algn="just">
              <a:spcBef>
                <a:spcPts val="0"/>
              </a:spcBef>
              <a:buFont typeface="Arial" panose="020B0604020202020204" pitchFamily="34" charset="0"/>
              <a:buChar char="•"/>
            </a:pPr>
            <a:r>
              <a:rPr lang="es-ES_tradnl" dirty="0">
                <a:solidFill>
                  <a:prstClr val="black"/>
                </a:solidFill>
              </a:rPr>
              <a:t>El impacto de una implementación de IPv6 en una red existente basada en IPv4 es mínimo, puesto que los cambios solamente se lo realizan a nivel de capa </a:t>
            </a:r>
            <a:r>
              <a:rPr lang="es-ES_tradnl" dirty="0" smtClean="0">
                <a:solidFill>
                  <a:prstClr val="black"/>
                </a:solidFill>
              </a:rPr>
              <a:t>3, </a:t>
            </a:r>
            <a:r>
              <a:rPr lang="es-ES_tradnl" dirty="0">
                <a:solidFill>
                  <a:prstClr val="black"/>
                </a:solidFill>
              </a:rPr>
              <a:t>de esta manera se mantiene intacto el diseño jerárquico de la red.</a:t>
            </a:r>
            <a:endParaRPr lang="es-EC" dirty="0">
              <a:solidFill>
                <a:prstClr val="black"/>
              </a:solidFill>
            </a:endParaRPr>
          </a:p>
          <a:p>
            <a:pPr marL="285750" lvl="0" indent="-285750" algn="just">
              <a:spcBef>
                <a:spcPts val="0"/>
              </a:spcBef>
              <a:buFont typeface="Arial" panose="020B0604020202020204" pitchFamily="34" charset="0"/>
              <a:buChar char="•"/>
            </a:pPr>
            <a:r>
              <a:rPr lang="es-EC" dirty="0">
                <a:solidFill>
                  <a:prstClr val="black"/>
                </a:solidFill>
              </a:rPr>
              <a:t>La implementación de </a:t>
            </a:r>
            <a:r>
              <a:rPr lang="es-EC" dirty="0" err="1">
                <a:solidFill>
                  <a:prstClr val="black"/>
                </a:solidFill>
              </a:rPr>
              <a:t>IPSec</a:t>
            </a:r>
            <a:r>
              <a:rPr lang="es-EC" dirty="0">
                <a:solidFill>
                  <a:prstClr val="black"/>
                </a:solidFill>
              </a:rPr>
              <a:t> en una red LAN no necesariamente se la debe hacer en todo el escenario, sino más bien a segmentos determinados elegidos en base al tipo de información que se cursa por </a:t>
            </a:r>
            <a:r>
              <a:rPr lang="es-EC" dirty="0" smtClean="0">
                <a:solidFill>
                  <a:prstClr val="black"/>
                </a:solidFill>
              </a:rPr>
              <a:t>ellos.</a:t>
            </a:r>
            <a:endParaRPr lang="es-EC" dirty="0"/>
          </a:p>
        </p:txBody>
      </p:sp>
    </p:spTree>
    <p:extLst>
      <p:ext uri="{BB962C8B-B14F-4D97-AF65-F5344CB8AC3E}">
        <p14:creationId xmlns:p14="http://schemas.microsoft.com/office/powerpoint/2010/main" val="38503259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1445" y="117198"/>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Título"/>
          <p:cNvSpPr>
            <a:spLocks noGrp="1"/>
          </p:cNvSpPr>
          <p:nvPr>
            <p:ph type="ctrTitle"/>
          </p:nvPr>
        </p:nvSpPr>
        <p:spPr>
          <a:xfrm>
            <a:off x="594057" y="332656"/>
            <a:ext cx="7772400" cy="1470025"/>
          </a:xfrm>
        </p:spPr>
        <p:txBody>
          <a:bodyPr/>
          <a:lstStyle/>
          <a:p>
            <a:pPr lvl="1" algn="ctr" rtl="0">
              <a:spcBef>
                <a:spcPct val="0"/>
              </a:spcBef>
            </a:pPr>
            <a:r>
              <a:rPr lang="es-ES_tradnl" sz="3200" b="1" cap="all" dirty="0" smtClean="0"/>
              <a:t>RECOMENDACIONES</a:t>
            </a:r>
            <a:r>
              <a:rPr lang="es-EC" b="1" cap="all" dirty="0" smtClean="0"/>
              <a:t/>
            </a:r>
            <a:br>
              <a:rPr lang="es-EC" b="1" cap="all" dirty="0" smtClean="0"/>
            </a:br>
            <a:endParaRPr lang="es-EC" dirty="0"/>
          </a:p>
        </p:txBody>
      </p:sp>
      <p:sp>
        <p:nvSpPr>
          <p:cNvPr id="4" name="3 Subtítulo"/>
          <p:cNvSpPr>
            <a:spLocks noGrp="1"/>
          </p:cNvSpPr>
          <p:nvPr>
            <p:ph type="subTitle" idx="1"/>
          </p:nvPr>
        </p:nvSpPr>
        <p:spPr>
          <a:xfrm>
            <a:off x="755576" y="1573932"/>
            <a:ext cx="7776864" cy="5023420"/>
          </a:xfrm>
        </p:spPr>
        <p:txBody>
          <a:bodyPr>
            <a:normAutofit/>
          </a:bodyPr>
          <a:lstStyle/>
          <a:p>
            <a:pPr lvl="0" algn="just"/>
            <a:endParaRPr lang="es-EC" sz="1600" dirty="0"/>
          </a:p>
          <a:p>
            <a:pPr marL="285750" lvl="0" indent="-285750" algn="just">
              <a:buFont typeface="Arial" panose="020B0604020202020204" pitchFamily="34" charset="0"/>
              <a:buChar char="•"/>
            </a:pPr>
            <a:r>
              <a:rPr lang="es-ES_tradnl" sz="2800" dirty="0">
                <a:solidFill>
                  <a:schemeClr val="tx1"/>
                </a:solidFill>
              </a:rPr>
              <a:t>Implementar políticas de </a:t>
            </a:r>
            <a:r>
              <a:rPr lang="es-ES_tradnl" sz="2800" dirty="0" smtClean="0">
                <a:solidFill>
                  <a:schemeClr val="tx1"/>
                </a:solidFill>
              </a:rPr>
              <a:t>seguridad.</a:t>
            </a:r>
          </a:p>
          <a:p>
            <a:pPr marL="285750" lvl="0" indent="-285750" algn="just">
              <a:buFont typeface="Arial" panose="020B0604020202020204" pitchFamily="34" charset="0"/>
              <a:buChar char="•"/>
            </a:pPr>
            <a:r>
              <a:rPr lang="es-EC" sz="2800" dirty="0" smtClean="0">
                <a:solidFill>
                  <a:schemeClr val="tx1"/>
                </a:solidFill>
              </a:rPr>
              <a:t>El </a:t>
            </a:r>
            <a:r>
              <a:rPr lang="es-EC" sz="2800" dirty="0">
                <a:solidFill>
                  <a:schemeClr val="tx1"/>
                </a:solidFill>
              </a:rPr>
              <a:t>administrador de TI deberá realizar regularmente pruebas de </a:t>
            </a:r>
            <a:r>
              <a:rPr lang="es-EC" sz="2800" dirty="0" smtClean="0">
                <a:solidFill>
                  <a:schemeClr val="tx1"/>
                </a:solidFill>
              </a:rPr>
              <a:t>intrusión. </a:t>
            </a:r>
          </a:p>
          <a:p>
            <a:pPr marL="285750" lvl="0" indent="-285750" algn="just">
              <a:buFont typeface="Arial" panose="020B0604020202020204" pitchFamily="34" charset="0"/>
              <a:buChar char="•"/>
            </a:pPr>
            <a:r>
              <a:rPr lang="es-EC" dirty="0">
                <a:solidFill>
                  <a:schemeClr val="tx1"/>
                </a:solidFill>
              </a:rPr>
              <a:t>Programas de entrenamiento y capacitación continua dirigidos al grupo de trabajo encargado del departamento de TI.</a:t>
            </a:r>
            <a:endParaRPr lang="es-EC" dirty="0"/>
          </a:p>
        </p:txBody>
      </p:sp>
    </p:spTree>
    <p:extLst>
      <p:ext uri="{BB962C8B-B14F-4D97-AF65-F5344CB8AC3E}">
        <p14:creationId xmlns:p14="http://schemas.microsoft.com/office/powerpoint/2010/main" val="4121661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188640"/>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Título"/>
          <p:cNvSpPr>
            <a:spLocks noGrp="1"/>
          </p:cNvSpPr>
          <p:nvPr>
            <p:ph type="ctrTitle"/>
          </p:nvPr>
        </p:nvSpPr>
        <p:spPr>
          <a:xfrm>
            <a:off x="827584" y="188640"/>
            <a:ext cx="7772400" cy="1470025"/>
          </a:xfrm>
        </p:spPr>
        <p:txBody>
          <a:bodyPr/>
          <a:lstStyle/>
          <a:p>
            <a:r>
              <a:rPr lang="es-EC" dirty="0" smtClean="0"/>
              <a:t>Objetivos</a:t>
            </a:r>
            <a:endParaRPr lang="es-EC" dirty="0"/>
          </a:p>
        </p:txBody>
      </p:sp>
      <p:sp>
        <p:nvSpPr>
          <p:cNvPr id="4" name="3 Subtítulo"/>
          <p:cNvSpPr>
            <a:spLocks noGrp="1"/>
          </p:cNvSpPr>
          <p:nvPr>
            <p:ph type="subTitle" idx="1"/>
          </p:nvPr>
        </p:nvSpPr>
        <p:spPr>
          <a:xfrm>
            <a:off x="899592" y="1377677"/>
            <a:ext cx="7359748" cy="4931643"/>
          </a:xfrm>
        </p:spPr>
        <p:txBody>
          <a:bodyPr>
            <a:normAutofit/>
          </a:bodyPr>
          <a:lstStyle/>
          <a:p>
            <a:pPr lvl="0">
              <a:spcBef>
                <a:spcPts val="0"/>
              </a:spcBef>
            </a:pPr>
            <a:r>
              <a:rPr lang="es-EC" sz="2400" b="1" dirty="0">
                <a:solidFill>
                  <a:prstClr val="black"/>
                </a:solidFill>
              </a:rPr>
              <a:t>Objetivo General</a:t>
            </a:r>
            <a:endParaRPr lang="es-EC" sz="2400" dirty="0">
              <a:solidFill>
                <a:prstClr val="black"/>
              </a:solidFill>
            </a:endParaRPr>
          </a:p>
          <a:p>
            <a:pPr lvl="0" algn="just">
              <a:spcBef>
                <a:spcPts val="0"/>
              </a:spcBef>
            </a:pPr>
            <a:r>
              <a:rPr lang="es-EC" sz="2400" dirty="0">
                <a:solidFill>
                  <a:prstClr val="black"/>
                </a:solidFill>
              </a:rPr>
              <a:t>Analizar la factibilidad para la implementación del protocolo </a:t>
            </a:r>
            <a:r>
              <a:rPr lang="es-EC" sz="2400" dirty="0" err="1">
                <a:solidFill>
                  <a:prstClr val="black"/>
                </a:solidFill>
              </a:rPr>
              <a:t>IPSec</a:t>
            </a:r>
            <a:r>
              <a:rPr lang="es-EC" sz="2400" dirty="0">
                <a:solidFill>
                  <a:prstClr val="black"/>
                </a:solidFill>
              </a:rPr>
              <a:t> sobre IPv6 para la red de la Universidad Politécnica Salesiana, Sede Quito</a:t>
            </a:r>
          </a:p>
          <a:p>
            <a:pPr lvl="0">
              <a:spcBef>
                <a:spcPts val="0"/>
              </a:spcBef>
            </a:pPr>
            <a:r>
              <a:rPr lang="es-EC" sz="2400" dirty="0">
                <a:solidFill>
                  <a:prstClr val="black"/>
                </a:solidFill>
              </a:rPr>
              <a:t> </a:t>
            </a:r>
            <a:r>
              <a:rPr lang="es-EC" sz="2400" b="1" dirty="0">
                <a:solidFill>
                  <a:prstClr val="black"/>
                </a:solidFill>
              </a:rPr>
              <a:t>Objetivos Específicos</a:t>
            </a:r>
            <a:endParaRPr lang="es-EC" sz="2400" dirty="0">
              <a:solidFill>
                <a:prstClr val="black"/>
              </a:solidFill>
            </a:endParaRPr>
          </a:p>
          <a:p>
            <a:pPr marL="342900" lvl="0" indent="-342900" algn="just">
              <a:spcBef>
                <a:spcPts val="0"/>
              </a:spcBef>
              <a:buFont typeface="Arial" panose="020B0604020202020204" pitchFamily="34" charset="0"/>
              <a:buChar char="•"/>
            </a:pPr>
            <a:r>
              <a:rPr lang="es-EC" sz="2400" dirty="0">
                <a:solidFill>
                  <a:prstClr val="black"/>
                </a:solidFill>
              </a:rPr>
              <a:t>Analizar las extensiones de seguridad del protocolo IPv6, que se denominan </a:t>
            </a:r>
            <a:r>
              <a:rPr lang="es-EC" sz="2400" dirty="0" err="1">
                <a:solidFill>
                  <a:prstClr val="black"/>
                </a:solidFill>
              </a:rPr>
              <a:t>IPSec</a:t>
            </a:r>
            <a:r>
              <a:rPr lang="es-EC" sz="2400" dirty="0">
                <a:solidFill>
                  <a:prstClr val="black"/>
                </a:solidFill>
              </a:rPr>
              <a:t>, y cuáles son los nuevos servicios que proporcionan.</a:t>
            </a:r>
          </a:p>
          <a:p>
            <a:pPr marL="342900" lvl="0" indent="-342900" algn="just">
              <a:spcBef>
                <a:spcPts val="0"/>
              </a:spcBef>
              <a:buFont typeface="Arial" panose="020B0604020202020204" pitchFamily="34" charset="0"/>
              <a:buChar char="•"/>
            </a:pPr>
            <a:r>
              <a:rPr lang="es-EC" sz="2400" dirty="0">
                <a:solidFill>
                  <a:prstClr val="black"/>
                </a:solidFill>
              </a:rPr>
              <a:t>Levantar el estado actual de la red de la UPS, sede Quito</a:t>
            </a:r>
          </a:p>
          <a:p>
            <a:pPr marL="342900" lvl="0" indent="-342900" algn="just">
              <a:spcBef>
                <a:spcPts val="0"/>
              </a:spcBef>
              <a:buFont typeface="Arial" panose="020B0604020202020204" pitchFamily="34" charset="0"/>
              <a:buChar char="•"/>
            </a:pPr>
            <a:r>
              <a:rPr lang="es-EC" sz="2400" dirty="0">
                <a:solidFill>
                  <a:prstClr val="black"/>
                </a:solidFill>
              </a:rPr>
              <a:t>Procesar los datos obtenidos de la simulación del protocolo </a:t>
            </a:r>
            <a:r>
              <a:rPr lang="es-EC" sz="2400" dirty="0" err="1" smtClean="0">
                <a:solidFill>
                  <a:prstClr val="black"/>
                </a:solidFill>
              </a:rPr>
              <a:t>IPSec</a:t>
            </a:r>
            <a:r>
              <a:rPr lang="es-EC" sz="2400" dirty="0" smtClean="0">
                <a:solidFill>
                  <a:prstClr val="black"/>
                </a:solidFill>
              </a:rPr>
              <a:t> </a:t>
            </a:r>
            <a:r>
              <a:rPr lang="es-EC" sz="2400" dirty="0">
                <a:solidFill>
                  <a:prstClr val="black"/>
                </a:solidFill>
              </a:rPr>
              <a:t>en IPv6, para justificar la validez de la hipótesis planteada</a:t>
            </a:r>
            <a:r>
              <a:rPr lang="es-EC" sz="1800" dirty="0">
                <a:solidFill>
                  <a:prstClr val="black"/>
                </a:solidFill>
              </a:rPr>
              <a:t>. </a:t>
            </a:r>
          </a:p>
          <a:p>
            <a:endParaRPr lang="es-EC" dirty="0"/>
          </a:p>
        </p:txBody>
      </p:sp>
    </p:spTree>
    <p:extLst>
      <p:ext uri="{BB962C8B-B14F-4D97-AF65-F5344CB8AC3E}">
        <p14:creationId xmlns:p14="http://schemas.microsoft.com/office/powerpoint/2010/main" val="2049102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188640"/>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Título"/>
          <p:cNvSpPr>
            <a:spLocks noGrp="1"/>
          </p:cNvSpPr>
          <p:nvPr>
            <p:ph type="title"/>
          </p:nvPr>
        </p:nvSpPr>
        <p:spPr/>
        <p:txBody>
          <a:bodyPr>
            <a:normAutofit fontScale="90000"/>
          </a:bodyPr>
          <a:lstStyle/>
          <a:p>
            <a:r>
              <a:rPr lang="es-EC" dirty="0" err="1" smtClean="0"/>
              <a:t>IPSec</a:t>
            </a:r>
            <a:r>
              <a:rPr lang="es-EC" dirty="0" smtClean="0"/>
              <a:t/>
            </a:r>
            <a:br>
              <a:rPr lang="es-EC" dirty="0" smtClean="0"/>
            </a:br>
            <a:r>
              <a:rPr lang="es-EC" dirty="0" smtClean="0"/>
              <a:t>Modo transporte</a:t>
            </a:r>
            <a:endParaRPr lang="es-EC"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616" y="1700808"/>
            <a:ext cx="7666173"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7652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188640"/>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Título"/>
          <p:cNvSpPr>
            <a:spLocks noGrp="1"/>
          </p:cNvSpPr>
          <p:nvPr>
            <p:ph type="title"/>
          </p:nvPr>
        </p:nvSpPr>
        <p:spPr/>
        <p:txBody>
          <a:bodyPr>
            <a:normAutofit fontScale="90000"/>
          </a:bodyPr>
          <a:lstStyle/>
          <a:p>
            <a:r>
              <a:rPr lang="es-EC" dirty="0" err="1" smtClean="0"/>
              <a:t>IPSec</a:t>
            </a:r>
            <a:r>
              <a:rPr lang="es-EC" dirty="0" smtClean="0"/>
              <a:t/>
            </a:r>
            <a:br>
              <a:rPr lang="es-EC" dirty="0" smtClean="0"/>
            </a:br>
            <a:r>
              <a:rPr lang="es-EC" dirty="0" smtClean="0"/>
              <a:t>Modo túnel</a:t>
            </a:r>
            <a:endParaRPr lang="es-EC"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1206" y="1628800"/>
            <a:ext cx="792714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072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188640"/>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Título"/>
          <p:cNvSpPr>
            <a:spLocks noGrp="1"/>
          </p:cNvSpPr>
          <p:nvPr>
            <p:ph type="title"/>
          </p:nvPr>
        </p:nvSpPr>
        <p:spPr/>
        <p:txBody>
          <a:bodyPr/>
          <a:lstStyle/>
          <a:p>
            <a:r>
              <a:rPr lang="es-EC" dirty="0" smtClean="0"/>
              <a:t>Arquitectura </a:t>
            </a:r>
            <a:r>
              <a:rPr lang="es-EC" dirty="0" err="1" smtClean="0"/>
              <a:t>IPSec</a:t>
            </a:r>
            <a:endParaRPr lang="es-EC"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1556792"/>
            <a:ext cx="7848871" cy="4944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731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3975" y="188640"/>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Título"/>
          <p:cNvSpPr>
            <a:spLocks noGrp="1"/>
          </p:cNvSpPr>
          <p:nvPr>
            <p:ph type="title"/>
          </p:nvPr>
        </p:nvSpPr>
        <p:spPr>
          <a:xfrm>
            <a:off x="457200" y="274638"/>
            <a:ext cx="7216775" cy="1143000"/>
          </a:xfrm>
        </p:spPr>
        <p:txBody>
          <a:bodyPr>
            <a:normAutofit fontScale="90000"/>
          </a:bodyPr>
          <a:lstStyle/>
          <a:p>
            <a:r>
              <a:rPr lang="es-EC" dirty="0" smtClean="0"/>
              <a:t>Estado inicial de la red </a:t>
            </a:r>
            <a:r>
              <a:rPr lang="es-EC" sz="4000" dirty="0" smtClean="0"/>
              <a:t>Infraestructura </a:t>
            </a:r>
            <a:r>
              <a:rPr lang="es-EC" sz="4000" dirty="0" smtClean="0"/>
              <a:t>de acceso y seguridad</a:t>
            </a:r>
            <a:endParaRPr lang="es-EC" sz="4000" dirty="0"/>
          </a:p>
        </p:txBody>
      </p:sp>
      <p:pic>
        <p:nvPicPr>
          <p:cNvPr id="1126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600" y="1600200"/>
            <a:ext cx="7437387" cy="50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259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7623" y="260648"/>
            <a:ext cx="14700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C" dirty="0" smtClean="0"/>
              <a:t>Análisis de vulnerabilidades</a:t>
            </a:r>
            <a:endParaRPr lang="es-EC" dirty="0"/>
          </a:p>
        </p:txBody>
      </p:sp>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2311615"/>
            <a:ext cx="8139181" cy="436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694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7215</TotalTime>
  <Words>1323</Words>
  <Application>Microsoft Office PowerPoint</Application>
  <PresentationFormat>Presentación en pantalla (4:3)</PresentationFormat>
  <Paragraphs>311</Paragraphs>
  <Slides>36</Slides>
  <Notes>0</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Tema de Office</vt:lpstr>
      <vt:lpstr>Presentación de PowerPoint</vt:lpstr>
      <vt:lpstr>Descripción del Problema </vt:lpstr>
      <vt:lpstr>Justificación e Importancia </vt:lpstr>
      <vt:lpstr>Objetivos</vt:lpstr>
      <vt:lpstr>IPSec Modo transporte</vt:lpstr>
      <vt:lpstr>IPSec Modo túnel</vt:lpstr>
      <vt:lpstr>Arquitectura IPSec</vt:lpstr>
      <vt:lpstr>Estado inicial de la red Infraestructura de acceso y seguridad</vt:lpstr>
      <vt:lpstr>Análisis de vulnerabilidades</vt:lpstr>
      <vt:lpstr>Conexiones Recibidas</vt:lpstr>
      <vt:lpstr>Protocolos bloqueados</vt:lpstr>
      <vt:lpstr>Levantamiento de estado inicial  de la red</vt:lpstr>
      <vt:lpstr>VLAN a proteger</vt:lpstr>
      <vt:lpstr>Propuesta de implementación  de los túneles IPSec</vt:lpstr>
      <vt:lpstr>VLAN a proteger</vt:lpstr>
      <vt:lpstr>Factibilidad: Topología Lógica</vt:lpstr>
      <vt:lpstr>Topología Física- Bloque A</vt:lpstr>
      <vt:lpstr>Topología Física- Bloque B</vt:lpstr>
      <vt:lpstr>Direccionamiento de la simulación</vt:lpstr>
      <vt:lpstr>Parámetros de simulación</vt:lpstr>
      <vt:lpstr>Parámetros de simulación</vt:lpstr>
      <vt:lpstr>Configuración básica</vt:lpstr>
      <vt:lpstr>Configuración de  IPSec</vt:lpstr>
      <vt:lpstr>Configuración de  IPSec</vt:lpstr>
      <vt:lpstr>Resultados</vt:lpstr>
      <vt:lpstr>Resultados </vt:lpstr>
      <vt:lpstr>Resultados</vt:lpstr>
      <vt:lpstr>Resultados</vt:lpstr>
      <vt:lpstr>Resultados</vt:lpstr>
      <vt:lpstr>Resultados</vt:lpstr>
      <vt:lpstr>Entre el switch 3750 y el 4507R,  con 5458 paquetes</vt:lpstr>
      <vt:lpstr>Entre el switch 4507R y el 3750  con 5458 paquetes</vt:lpstr>
      <vt:lpstr>Entre el host A y el switch 4507R  con 2791 paquetes</vt:lpstr>
      <vt:lpstr>Conclusiones</vt:lpstr>
      <vt:lpstr>Conclusiones</vt:lpstr>
      <vt:lpstr>RECOMENDACIONES </vt:lpstr>
    </vt:vector>
  </TitlesOfParts>
  <Company>UPS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George</dc:creator>
  <cp:lastModifiedBy>George</cp:lastModifiedBy>
  <cp:revision>90</cp:revision>
  <dcterms:created xsi:type="dcterms:W3CDTF">2014-02-04T21:59:18Z</dcterms:created>
  <dcterms:modified xsi:type="dcterms:W3CDTF">2014-02-27T03:54:06Z</dcterms:modified>
</cp:coreProperties>
</file>