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32" r:id="rId1"/>
  </p:sldMasterIdLst>
  <p:notesMasterIdLst>
    <p:notesMasterId r:id="rId36"/>
  </p:notesMasterIdLst>
  <p:handoutMasterIdLst>
    <p:handoutMasterId r:id="rId37"/>
  </p:handoutMasterIdLst>
  <p:sldIdLst>
    <p:sldId id="257" r:id="rId2"/>
    <p:sldId id="258"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7" r:id="rId24"/>
    <p:sldId id="318" r:id="rId25"/>
    <p:sldId id="319" r:id="rId26"/>
    <p:sldId id="321" r:id="rId27"/>
    <p:sldId id="320" r:id="rId28"/>
    <p:sldId id="322" r:id="rId29"/>
    <p:sldId id="324" r:id="rId30"/>
    <p:sldId id="325" r:id="rId31"/>
    <p:sldId id="313" r:id="rId32"/>
    <p:sldId id="314" r:id="rId33"/>
    <p:sldId id="315" r:id="rId34"/>
    <p:sldId id="316" r:id="rId3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EGA\Desktop\anexos%20presentac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EGA\Desktop\anexos%20presentac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sz="2000" dirty="0">
                <a:solidFill>
                  <a:srgbClr val="FF0000"/>
                </a:solidFill>
                <a:latin typeface="Arial" pitchFamily="34" charset="0"/>
                <a:cs typeface="Arial" pitchFamily="34" charset="0"/>
              </a:rPr>
              <a:t>PRE-TEST COMPARATIVE</a:t>
            </a:r>
            <a:r>
              <a:rPr lang="es-ES" sz="2000" baseline="0" dirty="0">
                <a:solidFill>
                  <a:srgbClr val="FF0000"/>
                </a:solidFill>
                <a:latin typeface="Arial" pitchFamily="34" charset="0"/>
                <a:cs typeface="Arial" pitchFamily="34" charset="0"/>
              </a:rPr>
              <a:t> CHART</a:t>
            </a:r>
            <a:endParaRPr lang="es-ES" sz="2000" dirty="0">
              <a:solidFill>
                <a:srgbClr val="FF0000"/>
              </a:solidFill>
              <a:latin typeface="Arial" pitchFamily="34" charset="0"/>
              <a:cs typeface="Arial" pitchFamily="34" charset="0"/>
            </a:endParaRPr>
          </a:p>
        </c:rich>
      </c:tx>
      <c:layout/>
    </c:title>
    <c:plotArea>
      <c:layout/>
      <c:lineChart>
        <c:grouping val="standard"/>
        <c:ser>
          <c:idx val="0"/>
          <c:order val="0"/>
          <c:tx>
            <c:strRef>
              <c:f>'PRE TEST COMPARATIVE CHART'!$B$1</c:f>
              <c:strCache>
                <c:ptCount val="1"/>
                <c:pt idx="0">
                  <c:v>PRE-TEST CG</c:v>
                </c:pt>
              </c:strCache>
            </c:strRef>
          </c:tx>
          <c:val>
            <c:numRef>
              <c:f>'PRE TEST COMPARATIVE CHART'!$B$2:$B$19</c:f>
              <c:numCache>
                <c:formatCode>General</c:formatCode>
                <c:ptCount val="18"/>
                <c:pt idx="0">
                  <c:v>3</c:v>
                </c:pt>
                <c:pt idx="1">
                  <c:v>8</c:v>
                </c:pt>
                <c:pt idx="2">
                  <c:v>5</c:v>
                </c:pt>
                <c:pt idx="3">
                  <c:v>9</c:v>
                </c:pt>
                <c:pt idx="4">
                  <c:v>9</c:v>
                </c:pt>
                <c:pt idx="5">
                  <c:v>8</c:v>
                </c:pt>
                <c:pt idx="6">
                  <c:v>7</c:v>
                </c:pt>
                <c:pt idx="7">
                  <c:v>8</c:v>
                </c:pt>
                <c:pt idx="8">
                  <c:v>6</c:v>
                </c:pt>
                <c:pt idx="9">
                  <c:v>9</c:v>
                </c:pt>
                <c:pt idx="10">
                  <c:v>9</c:v>
                </c:pt>
                <c:pt idx="11">
                  <c:v>8</c:v>
                </c:pt>
                <c:pt idx="12">
                  <c:v>8</c:v>
                </c:pt>
                <c:pt idx="13">
                  <c:v>9</c:v>
                </c:pt>
                <c:pt idx="14">
                  <c:v>8</c:v>
                </c:pt>
                <c:pt idx="15">
                  <c:v>9</c:v>
                </c:pt>
              </c:numCache>
            </c:numRef>
          </c:val>
        </c:ser>
        <c:ser>
          <c:idx val="1"/>
          <c:order val="1"/>
          <c:tx>
            <c:strRef>
              <c:f>'PRE TEST COMPARATIVE CHART'!$C$1</c:f>
              <c:strCache>
                <c:ptCount val="1"/>
                <c:pt idx="0">
                  <c:v>PRE-TEST EG</c:v>
                </c:pt>
              </c:strCache>
            </c:strRef>
          </c:tx>
          <c:val>
            <c:numRef>
              <c:f>'PRE TEST COMPARATIVE CHART'!$C$2:$C$19</c:f>
              <c:numCache>
                <c:formatCode>General</c:formatCode>
                <c:ptCount val="18"/>
                <c:pt idx="0">
                  <c:v>6</c:v>
                </c:pt>
                <c:pt idx="1">
                  <c:v>7</c:v>
                </c:pt>
                <c:pt idx="2">
                  <c:v>4</c:v>
                </c:pt>
                <c:pt idx="3">
                  <c:v>8</c:v>
                </c:pt>
                <c:pt idx="4">
                  <c:v>5</c:v>
                </c:pt>
                <c:pt idx="5">
                  <c:v>5</c:v>
                </c:pt>
                <c:pt idx="6">
                  <c:v>7</c:v>
                </c:pt>
                <c:pt idx="7">
                  <c:v>8</c:v>
                </c:pt>
                <c:pt idx="8">
                  <c:v>5</c:v>
                </c:pt>
                <c:pt idx="9">
                  <c:v>9</c:v>
                </c:pt>
                <c:pt idx="10">
                  <c:v>6</c:v>
                </c:pt>
                <c:pt idx="11">
                  <c:v>9</c:v>
                </c:pt>
                <c:pt idx="12">
                  <c:v>9</c:v>
                </c:pt>
                <c:pt idx="13">
                  <c:v>8</c:v>
                </c:pt>
                <c:pt idx="14">
                  <c:v>8</c:v>
                </c:pt>
                <c:pt idx="15">
                  <c:v>9</c:v>
                </c:pt>
                <c:pt idx="16">
                  <c:v>8</c:v>
                </c:pt>
                <c:pt idx="17">
                  <c:v>8</c:v>
                </c:pt>
              </c:numCache>
            </c:numRef>
          </c:val>
        </c:ser>
        <c:dLbls/>
        <c:marker val="1"/>
        <c:axId val="60322560"/>
        <c:axId val="60324480"/>
      </c:lineChart>
      <c:catAx>
        <c:axId val="60322560"/>
        <c:scaling>
          <c:orientation val="minMax"/>
        </c:scaling>
        <c:axPos val="b"/>
        <c:title>
          <c:tx>
            <c:rich>
              <a:bodyPr/>
              <a:lstStyle/>
              <a:p>
                <a:pPr>
                  <a:defRPr/>
                </a:pPr>
                <a:r>
                  <a:rPr lang="es-ES"/>
                  <a:t>Students</a:t>
                </a:r>
              </a:p>
            </c:rich>
          </c:tx>
          <c:layout/>
        </c:title>
        <c:majorTickMark val="none"/>
        <c:tickLblPos val="nextTo"/>
        <c:crossAx val="60324480"/>
        <c:crosses val="autoZero"/>
        <c:auto val="1"/>
        <c:lblAlgn val="ctr"/>
        <c:lblOffset val="100"/>
      </c:catAx>
      <c:valAx>
        <c:axId val="60324480"/>
        <c:scaling>
          <c:orientation val="minMax"/>
        </c:scaling>
        <c:axPos val="l"/>
        <c:majorGridlines/>
        <c:title>
          <c:tx>
            <c:rich>
              <a:bodyPr/>
              <a:lstStyle/>
              <a:p>
                <a:pPr>
                  <a:defRPr/>
                </a:pPr>
                <a:r>
                  <a:rPr lang="es-ES"/>
                  <a:t>Grades</a:t>
                </a:r>
              </a:p>
            </c:rich>
          </c:tx>
          <c:layout/>
        </c:title>
        <c:numFmt formatCode="General" sourceLinked="1"/>
        <c:tickLblPos val="nextTo"/>
        <c:crossAx val="60322560"/>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sz="2000" dirty="0" smtClean="0">
                <a:solidFill>
                  <a:srgbClr val="FF0000"/>
                </a:solidFill>
                <a:latin typeface="Arial" pitchFamily="34" charset="0"/>
                <a:cs typeface="Arial" pitchFamily="34" charset="0"/>
              </a:rPr>
              <a:t>POST TESTCOMPARATIVE </a:t>
            </a:r>
            <a:r>
              <a:rPr lang="es-ES" sz="2000" dirty="0">
                <a:solidFill>
                  <a:srgbClr val="FF0000"/>
                </a:solidFill>
                <a:latin typeface="Arial" pitchFamily="34" charset="0"/>
                <a:cs typeface="Arial" pitchFamily="34" charset="0"/>
              </a:rPr>
              <a:t>CHART </a:t>
            </a:r>
            <a:r>
              <a:rPr lang="es-ES" sz="2000" dirty="0" smtClean="0">
                <a:solidFill>
                  <a:srgbClr val="FF0000"/>
                </a:solidFill>
                <a:latin typeface="Arial" pitchFamily="34" charset="0"/>
                <a:cs typeface="Arial" pitchFamily="34" charset="0"/>
              </a:rPr>
              <a:t> </a:t>
            </a:r>
            <a:r>
              <a:rPr lang="es-ES" sz="2000" dirty="0">
                <a:solidFill>
                  <a:srgbClr val="FF0000"/>
                </a:solidFill>
                <a:latin typeface="Arial" pitchFamily="34" charset="0"/>
                <a:cs typeface="Arial" pitchFamily="34" charset="0"/>
              </a:rPr>
              <a:t>RESULTS</a:t>
            </a:r>
          </a:p>
        </c:rich>
      </c:tx>
      <c:layout/>
    </c:title>
    <c:plotArea>
      <c:layout/>
      <c:lineChart>
        <c:grouping val="standard"/>
        <c:ser>
          <c:idx val="0"/>
          <c:order val="0"/>
          <c:tx>
            <c:strRef>
              <c:f>'POSTTESCOMPARATIVE CHART'!$B$1</c:f>
              <c:strCache>
                <c:ptCount val="1"/>
                <c:pt idx="0">
                  <c:v>POST-TEST  CG</c:v>
                </c:pt>
              </c:strCache>
            </c:strRef>
          </c:tx>
          <c:val>
            <c:numRef>
              <c:f>'POSTTESCOMPARATIVE CHART'!$B$2:$B$19</c:f>
              <c:numCache>
                <c:formatCode>General</c:formatCode>
                <c:ptCount val="18"/>
                <c:pt idx="0">
                  <c:v>2</c:v>
                </c:pt>
                <c:pt idx="1">
                  <c:v>8</c:v>
                </c:pt>
                <c:pt idx="2">
                  <c:v>2</c:v>
                </c:pt>
                <c:pt idx="3">
                  <c:v>8</c:v>
                </c:pt>
                <c:pt idx="4">
                  <c:v>3</c:v>
                </c:pt>
                <c:pt idx="5">
                  <c:v>8</c:v>
                </c:pt>
                <c:pt idx="6">
                  <c:v>5</c:v>
                </c:pt>
                <c:pt idx="7">
                  <c:v>4</c:v>
                </c:pt>
                <c:pt idx="8">
                  <c:v>1</c:v>
                </c:pt>
                <c:pt idx="9">
                  <c:v>5</c:v>
                </c:pt>
                <c:pt idx="10">
                  <c:v>5</c:v>
                </c:pt>
                <c:pt idx="11">
                  <c:v>7</c:v>
                </c:pt>
                <c:pt idx="12">
                  <c:v>4</c:v>
                </c:pt>
                <c:pt idx="13">
                  <c:v>7</c:v>
                </c:pt>
                <c:pt idx="14">
                  <c:v>6</c:v>
                </c:pt>
                <c:pt idx="15">
                  <c:v>8</c:v>
                </c:pt>
              </c:numCache>
            </c:numRef>
          </c:val>
        </c:ser>
        <c:ser>
          <c:idx val="1"/>
          <c:order val="1"/>
          <c:tx>
            <c:strRef>
              <c:f>'POSTTESCOMPARATIVE CHART'!$C$1</c:f>
              <c:strCache>
                <c:ptCount val="1"/>
                <c:pt idx="0">
                  <c:v>POST-TEST EG</c:v>
                </c:pt>
              </c:strCache>
            </c:strRef>
          </c:tx>
          <c:val>
            <c:numRef>
              <c:f>'POSTTESCOMPARATIVE CHART'!$C$2:$C$19</c:f>
              <c:numCache>
                <c:formatCode>General</c:formatCode>
                <c:ptCount val="18"/>
                <c:pt idx="0">
                  <c:v>10</c:v>
                </c:pt>
                <c:pt idx="1">
                  <c:v>10</c:v>
                </c:pt>
                <c:pt idx="2">
                  <c:v>5</c:v>
                </c:pt>
                <c:pt idx="3">
                  <c:v>5</c:v>
                </c:pt>
                <c:pt idx="4">
                  <c:v>5</c:v>
                </c:pt>
                <c:pt idx="5">
                  <c:v>4</c:v>
                </c:pt>
                <c:pt idx="6">
                  <c:v>9</c:v>
                </c:pt>
                <c:pt idx="7">
                  <c:v>6</c:v>
                </c:pt>
                <c:pt idx="8">
                  <c:v>5</c:v>
                </c:pt>
                <c:pt idx="9">
                  <c:v>9</c:v>
                </c:pt>
                <c:pt idx="10">
                  <c:v>9</c:v>
                </c:pt>
                <c:pt idx="11">
                  <c:v>10</c:v>
                </c:pt>
                <c:pt idx="12">
                  <c:v>9</c:v>
                </c:pt>
                <c:pt idx="13">
                  <c:v>8</c:v>
                </c:pt>
                <c:pt idx="14">
                  <c:v>6</c:v>
                </c:pt>
                <c:pt idx="15">
                  <c:v>9</c:v>
                </c:pt>
                <c:pt idx="16">
                  <c:v>9</c:v>
                </c:pt>
                <c:pt idx="17">
                  <c:v>9</c:v>
                </c:pt>
              </c:numCache>
            </c:numRef>
          </c:val>
        </c:ser>
        <c:dLbls/>
        <c:marker val="1"/>
        <c:axId val="63947520"/>
        <c:axId val="63949440"/>
      </c:lineChart>
      <c:catAx>
        <c:axId val="63947520"/>
        <c:scaling>
          <c:orientation val="minMax"/>
        </c:scaling>
        <c:axPos val="b"/>
        <c:title>
          <c:tx>
            <c:rich>
              <a:bodyPr/>
              <a:lstStyle/>
              <a:p>
                <a:pPr>
                  <a:defRPr/>
                </a:pPr>
                <a:r>
                  <a:rPr lang="es-ES"/>
                  <a:t>Students</a:t>
                </a:r>
              </a:p>
            </c:rich>
          </c:tx>
          <c:layout/>
        </c:title>
        <c:majorTickMark val="none"/>
        <c:tickLblPos val="nextTo"/>
        <c:crossAx val="63949440"/>
        <c:crosses val="autoZero"/>
        <c:auto val="1"/>
        <c:lblAlgn val="ctr"/>
        <c:lblOffset val="100"/>
      </c:catAx>
      <c:valAx>
        <c:axId val="63949440"/>
        <c:scaling>
          <c:orientation val="minMax"/>
        </c:scaling>
        <c:axPos val="l"/>
        <c:majorGridlines/>
        <c:title>
          <c:tx>
            <c:rich>
              <a:bodyPr/>
              <a:lstStyle/>
              <a:p>
                <a:pPr>
                  <a:defRPr/>
                </a:pPr>
                <a:r>
                  <a:rPr lang="es-ES"/>
                  <a:t>Grades</a:t>
                </a:r>
              </a:p>
            </c:rich>
          </c:tx>
          <c:layout/>
        </c:title>
        <c:numFmt formatCode="General" sourceLinked="1"/>
        <c:tickLblPos val="nextTo"/>
        <c:crossAx val="63947520"/>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F96691-64E9-486A-8D7E-90BF54DB046F}" type="datetimeFigureOut">
              <a:rPr lang="es-ES" smtClean="0"/>
              <a:pPr/>
              <a:t>21/06/2014</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3C4AD6-EC18-4025-8415-6A034CCFAB61}" type="slidenum">
              <a:rPr lang="es-ES" smtClean="0"/>
              <a:pPr/>
              <a:t>‹Nº›</a:t>
            </a:fld>
            <a:endParaRPr lang="es-ES"/>
          </a:p>
        </p:txBody>
      </p:sp>
    </p:spTree>
    <p:extLst>
      <p:ext uri="{BB962C8B-B14F-4D97-AF65-F5344CB8AC3E}">
        <p14:creationId xmlns:p14="http://schemas.microsoft.com/office/powerpoint/2010/main" xmlns="" val="3502463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81C69C-9EB6-4FC5-9475-2F10271C7DB5}" type="datetimeFigureOut">
              <a:rPr lang="es-ES" smtClean="0"/>
              <a:pPr/>
              <a:t>21/06/2014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EDCDD-F84F-44C7-B6B4-72CF2A1C388A}" type="slidenum">
              <a:rPr lang="es-ES" smtClean="0"/>
              <a:pPr/>
              <a:t>‹Nº›</a:t>
            </a:fld>
            <a:endParaRPr lang="es-ES"/>
          </a:p>
        </p:txBody>
      </p:sp>
    </p:spTree>
    <p:extLst>
      <p:ext uri="{BB962C8B-B14F-4D97-AF65-F5344CB8AC3E}">
        <p14:creationId xmlns:p14="http://schemas.microsoft.com/office/powerpoint/2010/main" xmlns="" val="29245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27EDCDD-F84F-44C7-B6B4-72CF2A1C388A}"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B5B1B6-863F-4296-9FC6-F8545E355E5B}" type="slidenum">
              <a:rPr lang="es-ES" smtClean="0"/>
              <a:pPr/>
              <a:t>‹Nº›</a:t>
            </a:fld>
            <a:endParaRPr lang="es-E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B5B1B6-863F-4296-9FC6-F8545E355E5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B5B1B6-863F-4296-9FC6-F8545E355E5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B5B1B6-863F-4296-9FC6-F8545E355E5B}" type="slidenum">
              <a:rPr lang="es-ES" smtClean="0"/>
              <a:pPr/>
              <a:t>‹Nº›</a:t>
            </a:fld>
            <a:endParaRPr lang="es-ES"/>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3B5B1B6-863F-4296-9FC6-F8545E355E5B}"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3B5B1B6-863F-4296-9FC6-F8545E355E5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3B5B1B6-863F-4296-9FC6-F8545E355E5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3B5B1B6-863F-4296-9FC6-F8545E355E5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3B5B1B6-863F-4296-9FC6-F8545E355E5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3B5B1B6-863F-4296-9FC6-F8545E355E5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6699D3-71D8-4D12-8BF0-A6B4FB384A5F}" type="datetimeFigureOut">
              <a:rPr lang="es-ES" smtClean="0"/>
              <a:pPr/>
              <a:t>21/06/2014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3B5B1B6-863F-4296-9FC6-F8545E355E5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C6699D3-71D8-4D12-8BF0-A6B4FB384A5F}" type="datetimeFigureOut">
              <a:rPr lang="es-ES" smtClean="0"/>
              <a:pPr/>
              <a:t>21/06/2014</a:t>
            </a:fld>
            <a:endParaRPr lang="es-E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E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3B5B1B6-863F-4296-9FC6-F8545E355E5B}"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467544" y="2749565"/>
            <a:ext cx="8280920"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ES" sz="60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26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AUTHORS:	</a:t>
            </a:r>
            <a:r>
              <a:rPr kumimoji="0" lang="es-EC"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María Eugenia Guerrero Andrade</a:t>
            </a:r>
            <a:endParaRPr kumimoji="0" lang="es-ES"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Martha Catalina Puga Cevallos</a:t>
            </a:r>
          </a:p>
          <a:p>
            <a:pPr marL="0" marR="0" lvl="0" indent="0" algn="ctr" defTabSz="914400" rtl="0" eaLnBrk="0" fontAlgn="base" latinLnBrk="0" hangingPunct="0">
              <a:lnSpc>
                <a:spcPct val="100000"/>
              </a:lnSpc>
              <a:spcBef>
                <a:spcPct val="0"/>
              </a:spcBef>
              <a:spcAft>
                <a:spcPct val="0"/>
              </a:spcAft>
              <a:buClrTx/>
              <a:buSzTx/>
              <a:buFontTx/>
              <a:buNone/>
              <a:tabLst/>
            </a:pPr>
            <a:endParaRPr lang="es-EC" sz="2000" b="1" dirty="0">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ADVISORS: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C"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EC" sz="26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Director:</a:t>
            </a:r>
            <a:r>
              <a:rPr kumimoji="0" lang="es-EC"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EC" sz="26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EC" sz="2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MS. Miguel Ponce Medina</a:t>
            </a:r>
            <a:endParaRPr lang="es-EC" sz="2600" dirty="0">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EC" sz="2600" b="1" dirty="0" smtClean="0">
                <a:latin typeface="Arial" pitchFamily="34" charset="0"/>
                <a:ea typeface="Calibri" pitchFamily="34" charset="0"/>
                <a:cs typeface="Arial" pitchFamily="34" charset="0"/>
              </a:rPr>
              <a:t>  	</a:t>
            </a:r>
            <a:r>
              <a:rPr lang="es-EC" sz="2600" b="1" dirty="0" smtClean="0">
                <a:solidFill>
                  <a:srgbClr val="FF0000"/>
                </a:solidFill>
                <a:latin typeface="Arial" pitchFamily="34" charset="0"/>
                <a:ea typeface="Calibri" pitchFamily="34" charset="0"/>
                <a:cs typeface="Arial" pitchFamily="34" charset="0"/>
              </a:rPr>
              <a:t>Co-Director:   </a:t>
            </a:r>
            <a:r>
              <a:rPr lang="es-EC" sz="2600" b="1" dirty="0" smtClean="0">
                <a:latin typeface="Arial" pitchFamily="34" charset="0"/>
                <a:ea typeface="Calibri" pitchFamily="34" charset="0"/>
                <a:cs typeface="Arial" pitchFamily="34" charset="0"/>
              </a:rPr>
              <a:t>MG. Néstor Bonilla </a:t>
            </a:r>
            <a:r>
              <a:rPr lang="es-EC" sz="2600" b="1" dirty="0" err="1" smtClean="0">
                <a:latin typeface="Arial" pitchFamily="34" charset="0"/>
                <a:ea typeface="Calibri" pitchFamily="34" charset="0"/>
                <a:cs typeface="Arial" pitchFamily="34" charset="0"/>
              </a:rPr>
              <a:t>Bonilla</a:t>
            </a:r>
            <a:endParaRPr lang="es-EC" sz="2600" b="1" dirty="0" smtClean="0">
              <a:latin typeface="Arial"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s-EC" b="1"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C" sz="2000" b="1" dirty="0" smtClean="0">
                <a:latin typeface="Arial" pitchFamily="34" charset="0"/>
                <a:ea typeface="Calibri" pitchFamily="34" charset="0"/>
                <a:cs typeface="Arial" pitchFamily="34" charset="0"/>
              </a:rPr>
              <a:t>Quito, </a:t>
            </a:r>
            <a:r>
              <a:rPr lang="es-EC" sz="2000" b="1" dirty="0" err="1" smtClean="0">
                <a:latin typeface="Arial" pitchFamily="34" charset="0"/>
                <a:ea typeface="Calibri" pitchFamily="34" charset="0"/>
                <a:cs typeface="Arial" pitchFamily="34" charset="0"/>
              </a:rPr>
              <a:t>January</a:t>
            </a:r>
            <a:r>
              <a:rPr lang="es-EC" sz="2000" b="1" dirty="0" smtClean="0">
                <a:latin typeface="Arial" pitchFamily="34" charset="0"/>
                <a:ea typeface="Calibri" pitchFamily="34" charset="0"/>
                <a:cs typeface="Arial" pitchFamily="34" charset="0"/>
              </a:rPr>
              <a:t> 2014</a:t>
            </a:r>
            <a:endParaRPr kumimoji="0" lang="es-EC" sz="20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p:txBody>
      </p:sp>
      <p:sp>
        <p:nvSpPr>
          <p:cNvPr id="5" name="Rectangle 2"/>
          <p:cNvSpPr txBox="1">
            <a:spLocks noChangeArrowheads="1"/>
          </p:cNvSpPr>
          <p:nvPr/>
        </p:nvSpPr>
        <p:spPr bwMode="black">
          <a:xfrm>
            <a:off x="1187624" y="1884422"/>
            <a:ext cx="7086600" cy="1040522"/>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GB" sz="2800" i="1" dirty="0" smtClean="0">
                <a:latin typeface="Franklin Gothic Medium Cond" pitchFamily="34" charset="0"/>
              </a:rPr>
              <a:t>DEPARTMENT OF LANGUAGES</a:t>
            </a:r>
            <a:br>
              <a:rPr lang="en-GB" sz="2800" i="1" dirty="0" smtClean="0">
                <a:latin typeface="Franklin Gothic Medium Cond" pitchFamily="34" charset="0"/>
              </a:rPr>
            </a:br>
            <a:r>
              <a:rPr lang="en-GB" sz="2800" i="1" dirty="0" smtClean="0">
                <a:latin typeface="Franklin Gothic Medium Cond" pitchFamily="34" charset="0"/>
              </a:rPr>
              <a:t>APPLIED LINGUISTICS IN ENGLISH PROGRAM</a:t>
            </a:r>
            <a:endParaRPr lang="es-ES" sz="2800" i="1" dirty="0" smtClean="0">
              <a:latin typeface="Franklin Gothic Medium Cond" pitchFamily="34" charset="0"/>
            </a:endParaRPr>
          </a:p>
        </p:txBody>
      </p:sp>
      <p:pic>
        <p:nvPicPr>
          <p:cNvPr id="7" name="6 Imagen"/>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79712" y="433983"/>
            <a:ext cx="5172075" cy="12668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rrowheads="1"/>
          </p:cNvSpPr>
          <p:nvPr/>
        </p:nvSpPr>
        <p:spPr bwMode="auto">
          <a:xfrm>
            <a:off x="899591" y="2428875"/>
            <a:ext cx="3816000" cy="1512000"/>
          </a:xfrm>
          <a:prstGeom prst="ellipse">
            <a:avLst/>
          </a:prstGeom>
          <a:solidFill>
            <a:schemeClr val="tx1">
              <a:lumMod val="95000"/>
            </a:schemeClr>
          </a:solidFill>
          <a:ln w="9525">
            <a:solidFill>
              <a:schemeClr val="tx1"/>
            </a:solidFill>
            <a:round/>
            <a:headEnd/>
            <a:tailEnd/>
          </a:ln>
          <a:effectLst>
            <a:glow rad="228600">
              <a:schemeClr val="accent5">
                <a:satMod val="175000"/>
                <a:alpha val="40000"/>
              </a:schemeClr>
            </a:glow>
          </a:effectLst>
        </p:spPr>
        <p:txBody>
          <a:bodyPr wrap="none" anchor="ctr"/>
          <a:lstStyle/>
          <a:p>
            <a:pPr algn="ctr">
              <a:defRPr/>
            </a:pPr>
            <a:r>
              <a:rPr lang="es-MX" sz="2000" b="1" dirty="0" smtClean="0">
                <a:solidFill>
                  <a:schemeClr val="bg1"/>
                </a:solidFill>
                <a:latin typeface="Arial" panose="020B0604020202020204" pitchFamily="34" charset="0"/>
                <a:cs typeface="Arial" panose="020B0604020202020204" pitchFamily="34" charset="0"/>
              </a:rPr>
              <a:t>RUDOLF STEINER SCHOOL</a:t>
            </a:r>
            <a:endParaRPr lang="es-ES" sz="2000" b="1" u="sng" dirty="0">
              <a:solidFill>
                <a:schemeClr val="bg1"/>
              </a:solidFill>
              <a:latin typeface="Arial" panose="020B0604020202020204" pitchFamily="34" charset="0"/>
              <a:cs typeface="Arial" panose="020B0604020202020204" pitchFamily="34" charset="0"/>
            </a:endParaRPr>
          </a:p>
        </p:txBody>
      </p:sp>
      <p:sp>
        <p:nvSpPr>
          <p:cNvPr id="6" name="AutoShape 9"/>
          <p:cNvSpPr>
            <a:spLocks noChangeArrowheads="1"/>
          </p:cNvSpPr>
          <p:nvPr/>
        </p:nvSpPr>
        <p:spPr bwMode="auto">
          <a:xfrm>
            <a:off x="3276136" y="332656"/>
            <a:ext cx="2520000" cy="1332000"/>
          </a:xfrm>
          <a:prstGeom prst="foldedCorner">
            <a:avLst>
              <a:gd name="adj" fmla="val 12500"/>
            </a:avLst>
          </a:prstGeom>
          <a:solidFill>
            <a:schemeClr val="tx1">
              <a:lumMod val="75000"/>
            </a:schemeClr>
          </a:solidFill>
          <a:ln w="9525">
            <a:solidFill>
              <a:schemeClr val="tx1"/>
            </a:solidFill>
            <a:round/>
            <a:headEnd/>
            <a:tailEnd/>
          </a:ln>
        </p:spPr>
        <p:txBody>
          <a:bodyPr wrap="none" anchor="ctr"/>
          <a:lstStyle/>
          <a:p>
            <a:endParaRPr lang="en-US" b="1" dirty="0" smtClean="0">
              <a:solidFill>
                <a:sysClr val="windowText" lastClr="000000"/>
              </a:solidFill>
              <a:latin typeface="Arial" pitchFamily="34" charset="0"/>
              <a:cs typeface="Arial" pitchFamily="34" charset="0"/>
            </a:endParaRPr>
          </a:p>
          <a:p>
            <a:r>
              <a:rPr lang="es-EC" b="1" dirty="0" smtClean="0">
                <a:solidFill>
                  <a:sysClr val="windowText" lastClr="000000"/>
                </a:solidFill>
                <a:latin typeface="Arial" pitchFamily="34" charset="0"/>
                <a:cs typeface="Arial" pitchFamily="34" charset="0"/>
              </a:rPr>
              <a:t>General </a:t>
            </a:r>
            <a:r>
              <a:rPr lang="es-EC" b="1" dirty="0" err="1" smtClean="0">
                <a:solidFill>
                  <a:sysClr val="windowText" lastClr="000000"/>
                </a:solidFill>
                <a:latin typeface="Arial" pitchFamily="34" charset="0"/>
                <a:cs typeface="Arial" pitchFamily="34" charset="0"/>
              </a:rPr>
              <a:t>Information</a:t>
            </a:r>
            <a:endParaRPr lang="es-ES" b="1" dirty="0">
              <a:solidFill>
                <a:sysClr val="windowText" lastClr="000000"/>
              </a:solidFill>
              <a:latin typeface="Arial" pitchFamily="34" charset="0"/>
              <a:cs typeface="Arial" pitchFamily="34" charset="0"/>
            </a:endParaRPr>
          </a:p>
        </p:txBody>
      </p:sp>
      <p:sp>
        <p:nvSpPr>
          <p:cNvPr id="7" name="AutoShape 10"/>
          <p:cNvSpPr>
            <a:spLocks noChangeArrowheads="1"/>
          </p:cNvSpPr>
          <p:nvPr/>
        </p:nvSpPr>
        <p:spPr bwMode="auto">
          <a:xfrm>
            <a:off x="6084168" y="2492896"/>
            <a:ext cx="2271712" cy="1349375"/>
          </a:xfrm>
          <a:prstGeom prst="foldedCorner">
            <a:avLst>
              <a:gd name="adj" fmla="val 12500"/>
            </a:avLst>
          </a:prstGeom>
          <a:solidFill>
            <a:schemeClr val="tx1">
              <a:lumMod val="75000"/>
            </a:schemeClr>
          </a:solidFill>
          <a:ln w="9525">
            <a:solidFill>
              <a:schemeClr val="tx1"/>
            </a:solidFill>
            <a:round/>
            <a:headEnd/>
            <a:tailEnd/>
          </a:ln>
        </p:spPr>
        <p:txBody>
          <a:bodyPr wrap="none" anchor="ctr"/>
          <a:lstStyle/>
          <a:p>
            <a:pPr algn="ctr">
              <a:defRPr/>
            </a:pPr>
            <a:r>
              <a:rPr lang="es-MX" b="1" dirty="0" err="1" smtClean="0">
                <a:solidFill>
                  <a:schemeClr val="bg1"/>
                </a:solidFill>
                <a:latin typeface="Arial" panose="020B0604020202020204" pitchFamily="34" charset="0"/>
                <a:cs typeface="Arial" panose="020B0604020202020204" pitchFamily="34" charset="0"/>
              </a:rPr>
              <a:t>History</a:t>
            </a:r>
            <a:r>
              <a:rPr lang="es-MX" b="1" dirty="0" smtClean="0">
                <a:solidFill>
                  <a:schemeClr val="bg1"/>
                </a:solidFill>
                <a:latin typeface="Arial" panose="020B0604020202020204" pitchFamily="34" charset="0"/>
                <a:cs typeface="Arial" panose="020B0604020202020204" pitchFamily="34" charset="0"/>
              </a:rPr>
              <a:t> </a:t>
            </a:r>
            <a:r>
              <a:rPr lang="es-MX" b="1" dirty="0" err="1" smtClean="0">
                <a:solidFill>
                  <a:schemeClr val="bg1"/>
                </a:solidFill>
                <a:latin typeface="Arial" panose="020B0604020202020204" pitchFamily="34" charset="0"/>
                <a:cs typeface="Arial" panose="020B0604020202020204" pitchFamily="34" charset="0"/>
              </a:rPr>
              <a:t>traits</a:t>
            </a:r>
            <a:r>
              <a:rPr lang="es-MX" b="1" dirty="0" smtClean="0">
                <a:solidFill>
                  <a:schemeClr val="bg1"/>
                </a:solidFill>
                <a:latin typeface="Arial" panose="020B0604020202020204" pitchFamily="34" charset="0"/>
                <a:cs typeface="Arial" panose="020B0604020202020204" pitchFamily="34" charset="0"/>
              </a:rPr>
              <a:t> </a:t>
            </a:r>
            <a:endParaRPr lang="es-ES" b="1" dirty="0">
              <a:solidFill>
                <a:schemeClr val="bg1"/>
              </a:solidFill>
              <a:latin typeface="Arial" panose="020B0604020202020204" pitchFamily="34" charset="0"/>
              <a:cs typeface="Arial" panose="020B0604020202020204" pitchFamily="34" charset="0"/>
            </a:endParaRPr>
          </a:p>
        </p:txBody>
      </p:sp>
      <p:sp>
        <p:nvSpPr>
          <p:cNvPr id="8" name="AutoShape 11"/>
          <p:cNvSpPr>
            <a:spLocks noChangeArrowheads="1"/>
          </p:cNvSpPr>
          <p:nvPr/>
        </p:nvSpPr>
        <p:spPr bwMode="auto">
          <a:xfrm>
            <a:off x="3779911" y="4940770"/>
            <a:ext cx="2268000" cy="1332000"/>
          </a:xfrm>
          <a:prstGeom prst="foldedCorner">
            <a:avLst>
              <a:gd name="adj" fmla="val 12500"/>
            </a:avLst>
          </a:prstGeom>
          <a:solidFill>
            <a:schemeClr val="tx1">
              <a:lumMod val="75000"/>
            </a:schemeClr>
          </a:solidFill>
          <a:ln w="9525">
            <a:solidFill>
              <a:schemeClr val="tx1"/>
            </a:solidFill>
            <a:round/>
            <a:headEnd/>
            <a:tailEnd/>
          </a:ln>
        </p:spPr>
        <p:txBody>
          <a:bodyPr wrap="none" anchor="ctr"/>
          <a:lstStyle/>
          <a:p>
            <a:pPr algn="ctr">
              <a:defRPr/>
            </a:pPr>
            <a:r>
              <a:rPr lang="es-MX" b="1" dirty="0" err="1" smtClean="0">
                <a:solidFill>
                  <a:schemeClr val="bg1"/>
                </a:solidFill>
                <a:latin typeface="Arial" panose="020B0604020202020204" pitchFamily="34" charset="0"/>
                <a:cs typeface="Arial" panose="020B0604020202020204" pitchFamily="34" charset="0"/>
              </a:rPr>
              <a:t>Facilities</a:t>
            </a:r>
            <a:endParaRPr lang="es-ES" b="1" dirty="0">
              <a:solidFill>
                <a:schemeClr val="bg1"/>
              </a:solidFill>
              <a:latin typeface="Arial" panose="020B0604020202020204" pitchFamily="34" charset="0"/>
              <a:cs typeface="Arial" panose="020B0604020202020204" pitchFamily="34" charset="0"/>
            </a:endParaRPr>
          </a:p>
        </p:txBody>
      </p:sp>
      <p:sp>
        <p:nvSpPr>
          <p:cNvPr id="10" name="AutoShape 13"/>
          <p:cNvSpPr>
            <a:spLocks noChangeArrowheads="1"/>
          </p:cNvSpPr>
          <p:nvPr/>
        </p:nvSpPr>
        <p:spPr bwMode="auto">
          <a:xfrm>
            <a:off x="4284663" y="1844179"/>
            <a:ext cx="431800" cy="720725"/>
          </a:xfrm>
          <a:prstGeom prst="upArrow">
            <a:avLst>
              <a:gd name="adj1" fmla="val 50000"/>
              <a:gd name="adj2" fmla="val 41728"/>
            </a:avLst>
          </a:prstGeom>
          <a:solidFill>
            <a:srgbClr val="FF0000"/>
          </a:solidFill>
          <a:ln w="9525">
            <a:solidFill>
              <a:schemeClr val="tx1"/>
            </a:solidFill>
            <a:miter lim="800000"/>
            <a:headEnd/>
            <a:tailEnd/>
          </a:ln>
        </p:spPr>
        <p:txBody>
          <a:bodyPr wrap="none" anchor="ctr"/>
          <a:lstStyle/>
          <a:p>
            <a:endParaRPr lang="es-ES"/>
          </a:p>
        </p:txBody>
      </p:sp>
      <p:sp>
        <p:nvSpPr>
          <p:cNvPr id="11" name="AutoShape 14"/>
          <p:cNvSpPr>
            <a:spLocks noChangeArrowheads="1"/>
          </p:cNvSpPr>
          <p:nvPr/>
        </p:nvSpPr>
        <p:spPr bwMode="auto">
          <a:xfrm rot="5400000">
            <a:off x="4212555" y="4077667"/>
            <a:ext cx="719138" cy="431800"/>
          </a:xfrm>
          <a:prstGeom prst="rightArrow">
            <a:avLst>
              <a:gd name="adj1" fmla="val 50000"/>
              <a:gd name="adj2" fmla="val 41636"/>
            </a:avLst>
          </a:prstGeom>
          <a:solidFill>
            <a:srgbClr val="FF0000"/>
          </a:solidFill>
          <a:ln w="9525">
            <a:solidFill>
              <a:schemeClr val="tx1"/>
            </a:solidFill>
            <a:miter lim="800000"/>
            <a:headEnd/>
            <a:tailEnd/>
          </a:ln>
        </p:spPr>
        <p:txBody>
          <a:bodyPr wrap="none" anchor="ctr"/>
          <a:lstStyle/>
          <a:p>
            <a:endParaRPr lang="es-ES"/>
          </a:p>
        </p:txBody>
      </p:sp>
      <p:sp>
        <p:nvSpPr>
          <p:cNvPr id="15" name="AutoShape 18"/>
          <p:cNvSpPr>
            <a:spLocks noChangeArrowheads="1"/>
          </p:cNvSpPr>
          <p:nvPr/>
        </p:nvSpPr>
        <p:spPr bwMode="auto">
          <a:xfrm rot="10800000">
            <a:off x="4933553" y="2925192"/>
            <a:ext cx="790575" cy="431800"/>
          </a:xfrm>
          <a:prstGeom prst="leftArrow">
            <a:avLst>
              <a:gd name="adj1" fmla="val 50000"/>
              <a:gd name="adj2" fmla="val 45772"/>
            </a:avLst>
          </a:prstGeom>
          <a:solidFill>
            <a:srgbClr val="FF0000"/>
          </a:solidFill>
          <a:ln w="9525">
            <a:solidFill>
              <a:schemeClr val="tx1"/>
            </a:solidFill>
            <a:miter lim="800000"/>
            <a:headEnd/>
            <a:tailEnd/>
          </a:ln>
        </p:spPr>
        <p:txBody>
          <a:bodyPr wrap="none" anchor="ctr"/>
          <a:lstStyle/>
          <a:p>
            <a:endParaRPr lang="es-ES"/>
          </a:p>
        </p:txBody>
      </p:sp>
      <p:sp>
        <p:nvSpPr>
          <p:cNvPr id="3" name="2 CuadroTexto"/>
          <p:cNvSpPr txBox="1"/>
          <p:nvPr/>
        </p:nvSpPr>
        <p:spPr>
          <a:xfrm>
            <a:off x="899591" y="5606770"/>
            <a:ext cx="1908000" cy="276999"/>
          </a:xfrm>
          <a:prstGeom prst="rect">
            <a:avLst/>
          </a:prstGeom>
          <a:noFill/>
        </p:spPr>
        <p:txBody>
          <a:bodyPr wrap="square" rtlCol="0">
            <a:spAutoFit/>
          </a:bodyPr>
          <a:lstStyle/>
          <a:p>
            <a:r>
              <a:rPr lang="es-EC" sz="1200" dirty="0" err="1" smtClean="0">
                <a:latin typeface="Arial" panose="020B0604020202020204" pitchFamily="34" charset="0"/>
                <a:cs typeface="Arial" panose="020B0604020202020204" pitchFamily="34" charset="0"/>
              </a:rPr>
              <a:t>School</a:t>
            </a:r>
            <a:r>
              <a:rPr lang="es-EC" sz="1200" dirty="0" smtClean="0">
                <a:latin typeface="Arial" panose="020B0604020202020204" pitchFamily="34" charset="0"/>
                <a:cs typeface="Arial" panose="020B0604020202020204" pitchFamily="34" charset="0"/>
              </a:rPr>
              <a:t> </a:t>
            </a:r>
            <a:r>
              <a:rPr lang="es-EC" sz="1200" dirty="0" err="1" smtClean="0">
                <a:latin typeface="Arial" panose="020B0604020202020204" pitchFamily="34" charset="0"/>
                <a:cs typeface="Arial" panose="020B0604020202020204" pitchFamily="34" charset="0"/>
              </a:rPr>
              <a:t>document</a:t>
            </a:r>
            <a:endParaRPr lang="es-EC"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8628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from="(-#ppt_w/2)" to="(#ppt_x)" calcmode="lin" valueType="num">
                                      <p:cBhvr>
                                        <p:cTn id="12" dur="600" fill="hold">
                                          <p:stCondLst>
                                            <p:cond delay="0"/>
                                          </p:stCondLst>
                                        </p:cTn>
                                        <p:tgtEl>
                                          <p:spTgt spid="10"/>
                                        </p:tgtEl>
                                        <p:attrNameLst>
                                          <p:attrName>ppt_x</p:attrName>
                                        </p:attrNameLst>
                                      </p:cBhvr>
                                    </p:anim>
                                    <p:anim from="0" to="-1.0" calcmode="lin" valueType="num">
                                      <p:cBhvr>
                                        <p:cTn id="13" dur="200" decel="50000" autoRev="1" fill="hold">
                                          <p:stCondLst>
                                            <p:cond delay="600"/>
                                          </p:stCondLst>
                                        </p:cTn>
                                        <p:tgtEl>
                                          <p:spTgt spid="10"/>
                                        </p:tgtEl>
                                        <p:attrNameLst>
                                          <p:attrName>xshear</p:attrName>
                                        </p:attrNameLst>
                                      </p:cBhvr>
                                    </p:anim>
                                    <p:animScale>
                                      <p:cBhvr>
                                        <p:cTn id="14" dur="200" decel="100000" autoRev="1" fill="hold">
                                          <p:stCondLst>
                                            <p:cond delay="600"/>
                                          </p:stCondLst>
                                        </p:cTn>
                                        <p:tgtEl>
                                          <p:spTgt spid="10"/>
                                        </p:tgtEl>
                                      </p:cBhvr>
                                      <p:from x="100000" y="100000"/>
                                      <p:to x="80000" y="100000"/>
                                    </p:animScale>
                                    <p:anim by="(#ppt_h/3+#ppt_w*0.1)" calcmode="lin" valueType="num">
                                      <p:cBhvr additive="sum">
                                        <p:cTn id="15" dur="200" decel="100000" autoRev="1" fill="hold">
                                          <p:stCondLst>
                                            <p:cond delay="600"/>
                                          </p:stCondLst>
                                        </p:cTn>
                                        <p:tgtEl>
                                          <p:spTgt spid="10"/>
                                        </p:tgtEl>
                                        <p:attrNameLst>
                                          <p:attrName>ppt_x</p:attrName>
                                        </p:attrNameLst>
                                      </p:cBhvr>
                                    </p:anim>
                                  </p:childTnLst>
                                </p:cTn>
                              </p:par>
                              <p:par>
                                <p:cTn id="16" presetID="34"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 from="(-#ppt_w/2)" to="(#ppt_x)" calcmode="lin" valueType="num">
                                      <p:cBhvr>
                                        <p:cTn id="18" dur="600" fill="hold">
                                          <p:stCondLst>
                                            <p:cond delay="0"/>
                                          </p:stCondLst>
                                        </p:cTn>
                                        <p:tgtEl>
                                          <p:spTgt spid="15"/>
                                        </p:tgtEl>
                                        <p:attrNameLst>
                                          <p:attrName>ppt_x</p:attrName>
                                        </p:attrNameLst>
                                      </p:cBhvr>
                                    </p:anim>
                                    <p:anim from="0" to="-1.0" calcmode="lin" valueType="num">
                                      <p:cBhvr>
                                        <p:cTn id="19" dur="200" decel="50000" autoRev="1" fill="hold">
                                          <p:stCondLst>
                                            <p:cond delay="600"/>
                                          </p:stCondLst>
                                        </p:cTn>
                                        <p:tgtEl>
                                          <p:spTgt spid="15"/>
                                        </p:tgtEl>
                                        <p:attrNameLst>
                                          <p:attrName>xshear</p:attrName>
                                        </p:attrNameLst>
                                      </p:cBhvr>
                                    </p:anim>
                                    <p:animScale>
                                      <p:cBhvr>
                                        <p:cTn id="20" dur="200" decel="100000" autoRev="1" fill="hold">
                                          <p:stCondLst>
                                            <p:cond delay="600"/>
                                          </p:stCondLst>
                                        </p:cTn>
                                        <p:tgtEl>
                                          <p:spTgt spid="15"/>
                                        </p:tgtEl>
                                      </p:cBhvr>
                                      <p:from x="100000" y="100000"/>
                                      <p:to x="80000" y="100000"/>
                                    </p:animScale>
                                    <p:anim by="(#ppt_h/3+#ppt_w*0.1)" calcmode="lin" valueType="num">
                                      <p:cBhvr additive="sum">
                                        <p:cTn id="21" dur="200" decel="100000" autoRev="1" fill="hold">
                                          <p:stCondLst>
                                            <p:cond delay="600"/>
                                          </p:stCondLst>
                                        </p:cTn>
                                        <p:tgtEl>
                                          <p:spTgt spid="15"/>
                                        </p:tgtEl>
                                        <p:attrNameLst>
                                          <p:attrName>ppt_x</p:attrName>
                                        </p:attrNameLst>
                                      </p:cBhvr>
                                    </p:anim>
                                  </p:childTnLst>
                                </p:cTn>
                              </p:par>
                              <p:par>
                                <p:cTn id="22" presetID="34"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from="(-#ppt_w/2)" to="(#ppt_x)" calcmode="lin" valueType="num">
                                      <p:cBhvr>
                                        <p:cTn id="24" dur="600" fill="hold">
                                          <p:stCondLst>
                                            <p:cond delay="0"/>
                                          </p:stCondLst>
                                        </p:cTn>
                                        <p:tgtEl>
                                          <p:spTgt spid="11"/>
                                        </p:tgtEl>
                                        <p:attrNameLst>
                                          <p:attrName>ppt_x</p:attrName>
                                        </p:attrNameLst>
                                      </p:cBhvr>
                                    </p:anim>
                                    <p:anim from="0" to="-1.0" calcmode="lin" valueType="num">
                                      <p:cBhvr>
                                        <p:cTn id="25" dur="200" decel="50000" autoRev="1" fill="hold">
                                          <p:stCondLst>
                                            <p:cond delay="600"/>
                                          </p:stCondLst>
                                        </p:cTn>
                                        <p:tgtEl>
                                          <p:spTgt spid="11"/>
                                        </p:tgtEl>
                                        <p:attrNameLst>
                                          <p:attrName>xshear</p:attrName>
                                        </p:attrNameLst>
                                      </p:cBhvr>
                                    </p:anim>
                                    <p:animScale>
                                      <p:cBhvr>
                                        <p:cTn id="26" dur="200" decel="100000" autoRev="1" fill="hold">
                                          <p:stCondLst>
                                            <p:cond delay="600"/>
                                          </p:stCondLst>
                                        </p:cTn>
                                        <p:tgtEl>
                                          <p:spTgt spid="11"/>
                                        </p:tgtEl>
                                      </p:cBhvr>
                                      <p:from x="100000" y="100000"/>
                                      <p:to x="80000" y="100000"/>
                                    </p:animScale>
                                    <p:anim by="(#ppt_h/3+#ppt_w*0.1)" calcmode="lin" valueType="num">
                                      <p:cBhvr additive="sum">
                                        <p:cTn id="27" dur="200" decel="100000" autoRev="1" fill="hold">
                                          <p:stCondLst>
                                            <p:cond delay="600"/>
                                          </p:stCondLst>
                                        </p:cTn>
                                        <p:tgtEl>
                                          <p:spTgt spid="11"/>
                                        </p:tgtEl>
                                        <p:attrNameLst>
                                          <p:attrName>ppt_x</p:attrName>
                                        </p:attrNameLst>
                                      </p:cBhvr>
                                    </p:anim>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1+#ppt_w/2"/>
                                          </p:val>
                                        </p:tav>
                                        <p:tav tm="100000">
                                          <p:val>
                                            <p:strVal val="#ppt_x"/>
                                          </p:val>
                                        </p:tav>
                                      </p:tavLst>
                                    </p:anim>
                                    <p:anim calcmode="lin" valueType="num">
                                      <p:cBhvr additive="base">
                                        <p:cTn id="39"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additive="base">
                                        <p:cTn id="44" dur="500" fill="hold"/>
                                        <p:tgtEl>
                                          <p:spTgt spid="8"/>
                                        </p:tgtEl>
                                        <p:attrNameLst>
                                          <p:attrName>ppt_x</p:attrName>
                                        </p:attrNameLst>
                                      </p:cBhvr>
                                      <p:tavLst>
                                        <p:tav tm="0">
                                          <p:val>
                                            <p:strVal val="1+#ppt_w/2"/>
                                          </p:val>
                                        </p:tav>
                                        <p:tav tm="100000">
                                          <p:val>
                                            <p:strVal val="#ppt_x"/>
                                          </p:val>
                                        </p:tav>
                                      </p:tavLst>
                                    </p:anim>
                                    <p:anim calcmode="lin" valueType="num">
                                      <p:cBhvr additive="base">
                                        <p:cTn id="4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203575" y="2348806"/>
            <a:ext cx="2735263" cy="1368425"/>
          </a:xfrm>
          <a:prstGeom prst="rect">
            <a:avLst/>
          </a:prstGeom>
          <a:solidFill>
            <a:srgbClr val="C00000"/>
          </a:solidFill>
          <a:ln w="38100">
            <a:solidFill>
              <a:schemeClr val="tx1"/>
            </a:solidFill>
            <a:miter lim="800000"/>
            <a:headEnd/>
            <a:tailEnd/>
          </a:ln>
          <a:effectLst>
            <a:glow rad="101600">
              <a:schemeClr val="accent5">
                <a:satMod val="175000"/>
                <a:alpha val="40000"/>
              </a:schemeClr>
            </a:glow>
          </a:effectLst>
          <a:scene3d>
            <a:camera prst="orthographicFront"/>
            <a:lightRig rig="threePt" dir="t"/>
          </a:scene3d>
          <a:sp3d>
            <a:bevelT w="101600" prst="riblet"/>
          </a:sp3d>
        </p:spPr>
        <p:txBody>
          <a:bodyPr wrap="none" anchor="ctr"/>
          <a:lstStyle/>
          <a:p>
            <a:pPr algn="ctr">
              <a:defRPr/>
            </a:pPr>
            <a:r>
              <a:rPr lang="es-MX" sz="2400" b="1" dirty="0" smtClean="0">
                <a:solidFill>
                  <a:schemeClr val="bg1"/>
                </a:solidFill>
                <a:latin typeface="Arial" panose="020B0604020202020204" pitchFamily="34" charset="0"/>
                <a:cs typeface="Arial" panose="020B0604020202020204" pitchFamily="34" charset="0"/>
              </a:rPr>
              <a:t> COMMUNICATIVE </a:t>
            </a:r>
          </a:p>
          <a:p>
            <a:pPr algn="ctr">
              <a:defRPr/>
            </a:pPr>
            <a:r>
              <a:rPr lang="es-MX" sz="2400" b="1" dirty="0" smtClean="0">
                <a:solidFill>
                  <a:schemeClr val="bg1"/>
                </a:solidFill>
                <a:latin typeface="Arial" panose="020B0604020202020204" pitchFamily="34" charset="0"/>
                <a:cs typeface="Arial" panose="020B0604020202020204" pitchFamily="34" charset="0"/>
              </a:rPr>
              <a:t>APPROACH</a:t>
            </a:r>
            <a:endParaRPr lang="es-ES" sz="2400" b="1" dirty="0">
              <a:solidFill>
                <a:schemeClr val="bg1"/>
              </a:solidFill>
              <a:latin typeface="Arial" panose="020B0604020202020204" pitchFamily="34" charset="0"/>
              <a:cs typeface="Arial" panose="020B0604020202020204" pitchFamily="34" charset="0"/>
            </a:endParaRPr>
          </a:p>
        </p:txBody>
      </p:sp>
      <p:sp>
        <p:nvSpPr>
          <p:cNvPr id="3" name="Oval 5"/>
          <p:cNvSpPr>
            <a:spLocks noChangeArrowheads="1"/>
          </p:cNvSpPr>
          <p:nvPr/>
        </p:nvSpPr>
        <p:spPr bwMode="auto">
          <a:xfrm>
            <a:off x="683568" y="837779"/>
            <a:ext cx="3455988" cy="935037"/>
          </a:xfrm>
          <a:prstGeom prst="ellipse">
            <a:avLst/>
          </a:prstGeom>
          <a:solidFill>
            <a:schemeClr val="tx1">
              <a:lumMod val="65000"/>
            </a:schemeClr>
          </a:solidFill>
          <a:ln w="9525">
            <a:solidFill>
              <a:srgbClr val="FF0000"/>
            </a:solidFill>
            <a:round/>
            <a:headEnd/>
            <a:tailEnd/>
          </a:ln>
          <a:scene3d>
            <a:camera prst="orthographicFront"/>
            <a:lightRig rig="threePt" dir="t"/>
          </a:scene3d>
          <a:sp3d>
            <a:bevelT w="114300" prst="hardEdge"/>
          </a:sp3d>
        </p:spPr>
        <p:txBody>
          <a:bodyPr wrap="none" anchor="ctr"/>
          <a:lstStyle/>
          <a:p>
            <a:pPr algn="ctr">
              <a:defRPr/>
            </a:pPr>
            <a:r>
              <a:rPr lang="es-MX" sz="2000" b="1" dirty="0" smtClean="0">
                <a:solidFill>
                  <a:schemeClr val="bg1"/>
                </a:solidFill>
                <a:latin typeface="Arial" panose="020B0604020202020204" pitchFamily="34" charset="0"/>
                <a:cs typeface="Arial" panose="020B0604020202020204" pitchFamily="34" charset="0"/>
              </a:rPr>
              <a:t>ORIGINS</a:t>
            </a:r>
            <a:endParaRPr lang="es-ES" sz="2000" b="1" dirty="0">
              <a:solidFill>
                <a:schemeClr val="bg1"/>
              </a:solidFill>
              <a:latin typeface="Arial" panose="020B0604020202020204" pitchFamily="34" charset="0"/>
              <a:cs typeface="Arial" panose="020B0604020202020204" pitchFamily="34" charset="0"/>
            </a:endParaRPr>
          </a:p>
        </p:txBody>
      </p:sp>
      <p:sp>
        <p:nvSpPr>
          <p:cNvPr id="4" name="Oval 7"/>
          <p:cNvSpPr>
            <a:spLocks noChangeArrowheads="1"/>
          </p:cNvSpPr>
          <p:nvPr/>
        </p:nvSpPr>
        <p:spPr bwMode="auto">
          <a:xfrm>
            <a:off x="4643438" y="4293493"/>
            <a:ext cx="3455987" cy="935038"/>
          </a:xfrm>
          <a:prstGeom prst="ellipse">
            <a:avLst/>
          </a:prstGeom>
          <a:solidFill>
            <a:schemeClr val="tx1">
              <a:lumMod val="65000"/>
            </a:schemeClr>
          </a:solidFill>
          <a:ln w="9525">
            <a:solidFill>
              <a:srgbClr val="FF0000"/>
            </a:solidFill>
            <a:round/>
            <a:headEnd/>
            <a:tailEnd/>
          </a:ln>
          <a:scene3d>
            <a:camera prst="orthographicFront"/>
            <a:lightRig rig="threePt" dir="t"/>
          </a:scene3d>
          <a:sp3d>
            <a:bevelT w="114300" prst="hardEdge"/>
          </a:sp3d>
        </p:spPr>
        <p:txBody>
          <a:bodyPr wrap="none" anchor="ctr"/>
          <a:lstStyle/>
          <a:p>
            <a:pPr algn="ctr">
              <a:defRPr/>
            </a:pPr>
            <a:r>
              <a:rPr lang="es-MX" sz="2000" b="1" dirty="0" smtClean="0">
                <a:solidFill>
                  <a:schemeClr val="bg1"/>
                </a:solidFill>
                <a:latin typeface="Arial" panose="020B0604020202020204" pitchFamily="34" charset="0"/>
                <a:cs typeface="Arial" panose="020B0604020202020204" pitchFamily="34" charset="0"/>
              </a:rPr>
              <a:t>EVALUATION</a:t>
            </a:r>
            <a:endParaRPr lang="es-ES" sz="2000" b="1" dirty="0">
              <a:solidFill>
                <a:schemeClr val="bg1"/>
              </a:solidFill>
              <a:latin typeface="Arial" panose="020B0604020202020204" pitchFamily="34" charset="0"/>
              <a:cs typeface="Arial" panose="020B0604020202020204" pitchFamily="34" charset="0"/>
            </a:endParaRPr>
          </a:p>
        </p:txBody>
      </p:sp>
      <p:sp>
        <p:nvSpPr>
          <p:cNvPr id="5" name="Oval 8"/>
          <p:cNvSpPr>
            <a:spLocks noChangeArrowheads="1"/>
          </p:cNvSpPr>
          <p:nvPr/>
        </p:nvSpPr>
        <p:spPr bwMode="auto">
          <a:xfrm>
            <a:off x="827088" y="4293493"/>
            <a:ext cx="3455987" cy="935038"/>
          </a:xfrm>
          <a:prstGeom prst="ellipse">
            <a:avLst/>
          </a:prstGeom>
          <a:solidFill>
            <a:schemeClr val="tx1">
              <a:lumMod val="65000"/>
            </a:schemeClr>
          </a:solidFill>
          <a:ln w="9525">
            <a:solidFill>
              <a:srgbClr val="FF0000"/>
            </a:solidFill>
            <a:round/>
            <a:headEnd/>
            <a:tailEnd/>
          </a:ln>
          <a:scene3d>
            <a:camera prst="orthographicFront"/>
            <a:lightRig rig="threePt" dir="t"/>
          </a:scene3d>
          <a:sp3d>
            <a:bevelT w="114300" prst="hardEdge"/>
          </a:sp3d>
        </p:spPr>
        <p:txBody>
          <a:bodyPr wrap="none" anchor="ctr"/>
          <a:lstStyle/>
          <a:p>
            <a:pPr algn="ctr">
              <a:defRPr/>
            </a:pPr>
            <a:r>
              <a:rPr lang="es-MX" sz="2000" b="1" dirty="0" smtClean="0">
                <a:solidFill>
                  <a:schemeClr val="bg1"/>
                </a:solidFill>
                <a:latin typeface="Arial" panose="020B0604020202020204" pitchFamily="34" charset="0"/>
                <a:cs typeface="Arial" panose="020B0604020202020204" pitchFamily="34" charset="0"/>
              </a:rPr>
              <a:t>ACTIVITIES</a:t>
            </a:r>
            <a:r>
              <a:rPr lang="es-MX" b="1" dirty="0" smtClean="0">
                <a:solidFill>
                  <a:schemeClr val="bg1"/>
                </a:solidFill>
              </a:rPr>
              <a:t> </a:t>
            </a:r>
            <a:endParaRPr lang="es-ES" b="1" dirty="0">
              <a:solidFill>
                <a:schemeClr val="bg1"/>
              </a:solidFill>
            </a:endParaRPr>
          </a:p>
        </p:txBody>
      </p:sp>
      <p:cxnSp>
        <p:nvCxnSpPr>
          <p:cNvPr id="10" name="AutoShape 21"/>
          <p:cNvCxnSpPr>
            <a:cxnSpLocks noChangeShapeType="1"/>
          </p:cNvCxnSpPr>
          <p:nvPr/>
        </p:nvCxnSpPr>
        <p:spPr bwMode="auto">
          <a:xfrm>
            <a:off x="2484438" y="1772816"/>
            <a:ext cx="700087" cy="1044575"/>
          </a:xfrm>
          <a:prstGeom prst="straightConnector1">
            <a:avLst/>
          </a:prstGeom>
          <a:noFill/>
          <a:ln w="38100">
            <a:solidFill>
              <a:schemeClr val="tx1"/>
            </a:solidFill>
            <a:round/>
            <a:headEnd/>
            <a:tailEnd/>
          </a:ln>
        </p:spPr>
      </p:cxnSp>
      <p:cxnSp>
        <p:nvCxnSpPr>
          <p:cNvPr id="11" name="AutoShape 22"/>
          <p:cNvCxnSpPr>
            <a:cxnSpLocks noChangeShapeType="1"/>
          </p:cNvCxnSpPr>
          <p:nvPr/>
        </p:nvCxnSpPr>
        <p:spPr bwMode="auto">
          <a:xfrm flipV="1">
            <a:off x="2555875" y="3033018"/>
            <a:ext cx="628650" cy="1260475"/>
          </a:xfrm>
          <a:prstGeom prst="straightConnector1">
            <a:avLst/>
          </a:prstGeom>
          <a:noFill/>
          <a:ln w="38100">
            <a:solidFill>
              <a:schemeClr val="tx1"/>
            </a:solidFill>
            <a:round/>
            <a:headEnd/>
            <a:tailEnd/>
          </a:ln>
        </p:spPr>
      </p:cxnSp>
      <p:cxnSp>
        <p:nvCxnSpPr>
          <p:cNvPr id="12" name="AutoShape 23"/>
          <p:cNvCxnSpPr>
            <a:cxnSpLocks noChangeShapeType="1"/>
          </p:cNvCxnSpPr>
          <p:nvPr/>
        </p:nvCxnSpPr>
        <p:spPr bwMode="auto">
          <a:xfrm flipH="1">
            <a:off x="5957888" y="1988443"/>
            <a:ext cx="487362" cy="1044575"/>
          </a:xfrm>
          <a:prstGeom prst="straightConnector1">
            <a:avLst/>
          </a:prstGeom>
          <a:noFill/>
          <a:ln w="38100">
            <a:solidFill>
              <a:schemeClr val="tx1"/>
            </a:solidFill>
            <a:round/>
            <a:headEnd/>
            <a:tailEnd/>
          </a:ln>
        </p:spPr>
      </p:cxnSp>
      <p:cxnSp>
        <p:nvCxnSpPr>
          <p:cNvPr id="13" name="AutoShape 24"/>
          <p:cNvCxnSpPr>
            <a:cxnSpLocks noChangeShapeType="1"/>
          </p:cNvCxnSpPr>
          <p:nvPr/>
        </p:nvCxnSpPr>
        <p:spPr bwMode="auto">
          <a:xfrm>
            <a:off x="5957888" y="3033018"/>
            <a:ext cx="414337" cy="1260475"/>
          </a:xfrm>
          <a:prstGeom prst="straightConnector1">
            <a:avLst/>
          </a:prstGeom>
          <a:noFill/>
          <a:ln w="38100">
            <a:solidFill>
              <a:schemeClr val="tx1"/>
            </a:solidFill>
            <a:round/>
            <a:headEnd/>
            <a:tailEnd/>
          </a:ln>
        </p:spPr>
      </p:cxnSp>
      <p:sp>
        <p:nvSpPr>
          <p:cNvPr id="14" name="Oval 6"/>
          <p:cNvSpPr>
            <a:spLocks noChangeArrowheads="1"/>
          </p:cNvSpPr>
          <p:nvPr/>
        </p:nvSpPr>
        <p:spPr bwMode="auto">
          <a:xfrm>
            <a:off x="4427984" y="476672"/>
            <a:ext cx="4028631" cy="1527631"/>
          </a:xfrm>
          <a:prstGeom prst="ellipse">
            <a:avLst/>
          </a:prstGeom>
          <a:solidFill>
            <a:schemeClr val="tx1">
              <a:lumMod val="65000"/>
            </a:schemeClr>
          </a:solidFill>
          <a:ln w="9525">
            <a:solidFill>
              <a:srgbClr val="FF0000"/>
            </a:solidFill>
            <a:round/>
            <a:headEnd/>
            <a:tailEnd/>
          </a:ln>
          <a:scene3d>
            <a:camera prst="orthographicFront"/>
            <a:lightRig rig="threePt" dir="t"/>
          </a:scene3d>
          <a:sp3d>
            <a:bevelT w="114300" prst="hardEdge"/>
          </a:sp3d>
        </p:spPr>
        <p:txBody>
          <a:bodyPr wrap="none" anchor="ctr"/>
          <a:lstStyle/>
          <a:p>
            <a:pPr algn="ctr">
              <a:defRPr/>
            </a:pPr>
            <a:r>
              <a:rPr lang="es-MX" sz="2000" b="1" dirty="0" smtClean="0">
                <a:solidFill>
                  <a:schemeClr val="bg1"/>
                </a:solidFill>
                <a:latin typeface="Arial" panose="020B0604020202020204" pitchFamily="34" charset="0"/>
                <a:cs typeface="Arial" panose="020B0604020202020204" pitchFamily="34" charset="0"/>
              </a:rPr>
              <a:t> PRINCIPLES FOR TEACHERS</a:t>
            </a:r>
          </a:p>
          <a:p>
            <a:pPr algn="ctr">
              <a:defRPr/>
            </a:pPr>
            <a:r>
              <a:rPr lang="es-MX" sz="2000" b="1" dirty="0" smtClean="0">
                <a:solidFill>
                  <a:schemeClr val="bg1"/>
                </a:solidFill>
                <a:latin typeface="Arial" panose="020B0604020202020204" pitchFamily="34" charset="0"/>
                <a:cs typeface="Arial" panose="020B0604020202020204" pitchFamily="34" charset="0"/>
              </a:rPr>
              <a:t> PRINCIPLES FOR LEARNERS</a:t>
            </a:r>
            <a:endParaRPr lang="es-MX" sz="2000" b="1" dirty="0">
              <a:solidFill>
                <a:schemeClr val="bg1"/>
              </a:solidFill>
              <a:latin typeface="Arial" panose="020B0604020202020204" pitchFamily="34" charset="0"/>
              <a:cs typeface="Arial" panose="020B0604020202020204" pitchFamily="34" charset="0"/>
            </a:endParaRPr>
          </a:p>
        </p:txBody>
      </p:sp>
      <p:sp>
        <p:nvSpPr>
          <p:cNvPr id="6" name="5 Rectángulo"/>
          <p:cNvSpPr/>
          <p:nvPr/>
        </p:nvSpPr>
        <p:spPr>
          <a:xfrm>
            <a:off x="827087" y="5445224"/>
            <a:ext cx="7272337" cy="307777"/>
          </a:xfrm>
          <a:prstGeom prst="rect">
            <a:avLst/>
          </a:prstGeom>
        </p:spPr>
        <p:txBody>
          <a:bodyPr wrap="square">
            <a:spAutoFit/>
          </a:bodyPr>
          <a:lstStyle/>
          <a:p>
            <a:r>
              <a:rPr lang="en-US" sz="1400" dirty="0"/>
              <a:t>(The Communicative Approach in English as a Foreign language Teaching)</a:t>
            </a:r>
            <a:endParaRPr lang="es-EC" sz="1400" dirty="0"/>
          </a:p>
        </p:txBody>
      </p:sp>
      <p:sp>
        <p:nvSpPr>
          <p:cNvPr id="7" name="6 Rectángulo"/>
          <p:cNvSpPr/>
          <p:nvPr/>
        </p:nvSpPr>
        <p:spPr>
          <a:xfrm>
            <a:off x="827584" y="5814556"/>
            <a:ext cx="3289427" cy="307777"/>
          </a:xfrm>
          <a:prstGeom prst="rect">
            <a:avLst/>
          </a:prstGeom>
        </p:spPr>
        <p:txBody>
          <a:bodyPr wrap="none">
            <a:spAutoFit/>
          </a:bodyPr>
          <a:lstStyle/>
          <a:p>
            <a:r>
              <a:rPr lang="en-US" sz="1400" dirty="0">
                <a:latin typeface="Arial" panose="020B0604020202020204" pitchFamily="34" charset="0"/>
                <a:cs typeface="Arial" panose="020B0604020202020204" pitchFamily="34" charset="0"/>
              </a:rPr>
              <a:t>(What is the Communicative Approach)</a:t>
            </a:r>
            <a:endParaRPr lang="es-EC" sz="1400" dirty="0">
              <a:latin typeface="Arial" panose="020B0604020202020204" pitchFamily="34" charset="0"/>
              <a:cs typeface="Arial" panose="020B0604020202020204" pitchFamily="34" charset="0"/>
            </a:endParaRPr>
          </a:p>
        </p:txBody>
      </p:sp>
      <p:sp>
        <p:nvSpPr>
          <p:cNvPr id="8" name="7 Rectángulo"/>
          <p:cNvSpPr/>
          <p:nvPr/>
        </p:nvSpPr>
        <p:spPr>
          <a:xfrm>
            <a:off x="827584" y="6122333"/>
            <a:ext cx="1440160" cy="307777"/>
          </a:xfrm>
          <a:prstGeom prst="rect">
            <a:avLst/>
          </a:prstGeom>
        </p:spPr>
        <p:txBody>
          <a:bodyPr wrap="square">
            <a:spAutoFit/>
          </a:bodyPr>
          <a:lstStyle/>
          <a:p>
            <a:r>
              <a:rPr lang="es-EC" sz="1400" dirty="0">
                <a:latin typeface="Arial" panose="020B0604020202020204" pitchFamily="34" charset="0"/>
                <a:cs typeface="Arial" panose="020B0604020202020204" pitchFamily="34" charset="0"/>
              </a:rPr>
              <a:t>(</a:t>
            </a:r>
            <a:r>
              <a:rPr lang="es-EC" sz="1400" dirty="0" err="1">
                <a:latin typeface="Arial" panose="020B0604020202020204" pitchFamily="34" charset="0"/>
                <a:cs typeface="Arial" panose="020B0604020202020204" pitchFamily="34" charset="0"/>
              </a:rPr>
              <a:t>Sasson</a:t>
            </a:r>
            <a:r>
              <a:rPr lang="es-EC" sz="1400" dirty="0">
                <a:latin typeface="Arial" panose="020B0604020202020204" pitchFamily="34" charset="0"/>
                <a:cs typeface="Arial" panose="020B0604020202020204" pitchFamily="34" charset="0"/>
              </a:rPr>
              <a:t>)</a:t>
            </a:r>
          </a:p>
        </p:txBody>
      </p:sp>
      <p:sp>
        <p:nvSpPr>
          <p:cNvPr id="15" name="14 Rectángulo"/>
          <p:cNvSpPr/>
          <p:nvPr/>
        </p:nvSpPr>
        <p:spPr>
          <a:xfrm>
            <a:off x="817522" y="6419180"/>
            <a:ext cx="2190023" cy="338554"/>
          </a:xfrm>
          <a:prstGeom prst="rect">
            <a:avLst/>
          </a:prstGeom>
        </p:spPr>
        <p:txBody>
          <a:bodyPr wrap="none">
            <a:spAutoFit/>
          </a:bodyPr>
          <a:lstStyle/>
          <a:p>
            <a:r>
              <a:rPr lang="en-US" sz="1600" baseline="30000" dirty="0">
                <a:latin typeface="Arial" panose="020B0604020202020204" pitchFamily="34" charset="0"/>
                <a:cs typeface="Arial" panose="020B0604020202020204" pitchFamily="34" charset="0"/>
              </a:rPr>
              <a:t>(Larsen &amp; Robinson, 2000, 1986)</a:t>
            </a:r>
            <a:endParaRPr lang="es-EC"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6794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par>
                                <p:cTn id="11" presetID="9"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ssolve">
                                      <p:cBhvr>
                                        <p:cTn id="13" dur="500"/>
                                        <p:tgtEl>
                                          <p:spTgt spid="11"/>
                                        </p:tgtEl>
                                      </p:cBhvr>
                                    </p:animEffect>
                                  </p:childTnLst>
                                </p:cTn>
                              </p:par>
                              <p:par>
                                <p:cTn id="14" presetID="9"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par>
                                <p:cTn id="17" presetID="9"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heel(4)">
                                      <p:cBhvr>
                                        <p:cTn id="24" dur="20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heel(4)">
                                      <p:cBhvr>
                                        <p:cTn id="29" dur="20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heel(4)">
                                      <p:cBhvr>
                                        <p:cTn id="34" dur="20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heel(4)">
                                      <p:cBhvr>
                                        <p:cTn id="3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rrowheads="1"/>
          </p:cNvSpPr>
          <p:nvPr/>
        </p:nvSpPr>
        <p:spPr bwMode="auto">
          <a:xfrm>
            <a:off x="2411413" y="332656"/>
            <a:ext cx="4465637" cy="863600"/>
          </a:xfrm>
          <a:prstGeom prst="ellipse">
            <a:avLst/>
          </a:prstGeom>
          <a:solidFill>
            <a:schemeClr val="tx1">
              <a:lumMod val="85000"/>
            </a:schemeClr>
          </a:solidFill>
          <a:ln w="9525">
            <a:solidFill>
              <a:srgbClr val="FF0000"/>
            </a:solidFill>
            <a:round/>
            <a:headEnd/>
            <a:tailEnd/>
          </a:ln>
          <a:scene3d>
            <a:camera prst="orthographicFront"/>
            <a:lightRig rig="threePt" dir="t"/>
          </a:scene3d>
          <a:sp3d>
            <a:bevelT w="165100" prst="coolSlant"/>
          </a:sp3d>
        </p:spPr>
        <p:txBody>
          <a:bodyPr wrap="none" anchor="ctr"/>
          <a:lstStyle/>
          <a:p>
            <a:pPr algn="ctr">
              <a:defRPr/>
            </a:pPr>
            <a:r>
              <a:rPr lang="es-MX" sz="2400" b="1" dirty="0" smtClean="0">
                <a:solidFill>
                  <a:schemeClr val="bg1"/>
                </a:solidFill>
                <a:latin typeface="Arial" panose="020B0604020202020204" pitchFamily="34" charset="0"/>
                <a:cs typeface="Arial" panose="020B0604020202020204" pitchFamily="34" charset="0"/>
              </a:rPr>
              <a:t>SPEAKING SKILL</a:t>
            </a:r>
            <a:endParaRPr lang="es-ES" sz="2400" b="1" dirty="0">
              <a:solidFill>
                <a:schemeClr val="bg1"/>
              </a:solidFill>
              <a:latin typeface="Arial" panose="020B0604020202020204" pitchFamily="34" charset="0"/>
              <a:cs typeface="Arial" panose="020B0604020202020204" pitchFamily="34" charset="0"/>
            </a:endParaRPr>
          </a:p>
        </p:txBody>
      </p:sp>
      <p:sp>
        <p:nvSpPr>
          <p:cNvPr id="3" name="Rectangle 6"/>
          <p:cNvSpPr>
            <a:spLocks noChangeArrowheads="1"/>
          </p:cNvSpPr>
          <p:nvPr/>
        </p:nvSpPr>
        <p:spPr bwMode="auto">
          <a:xfrm>
            <a:off x="4716016" y="1340768"/>
            <a:ext cx="3492000" cy="791567"/>
          </a:xfrm>
          <a:prstGeom prst="rect">
            <a:avLst/>
          </a:prstGeom>
          <a:solidFill>
            <a:srgbClr val="FF0000"/>
          </a:solidFill>
          <a:ln w="9525">
            <a:solidFill>
              <a:schemeClr val="tx1"/>
            </a:solidFill>
            <a:miter lim="800000"/>
            <a:headEnd/>
            <a:tailEnd/>
          </a:ln>
          <a:scene3d>
            <a:camera prst="orthographicFront"/>
            <a:lightRig rig="threePt" dir="t"/>
          </a:scene3d>
          <a:sp3d>
            <a:bevelT w="139700" prst="cross"/>
          </a:sp3d>
        </p:spPr>
        <p:txBody>
          <a:bodyPr wrap="none" anchor="ctr"/>
          <a:lstStyle/>
          <a:p>
            <a:pPr algn="ctr">
              <a:defRPr/>
            </a:pPr>
            <a:r>
              <a:rPr lang="es-MX" b="1" dirty="0" smtClean="0">
                <a:solidFill>
                  <a:schemeClr val="bg1"/>
                </a:solidFill>
                <a:latin typeface="Arial" panose="020B0604020202020204" pitchFamily="34" charset="0"/>
                <a:cs typeface="Arial" panose="020B0604020202020204" pitchFamily="34" charset="0"/>
              </a:rPr>
              <a:t>STAGES OF </a:t>
            </a:r>
          </a:p>
          <a:p>
            <a:pPr algn="ctr">
              <a:defRPr/>
            </a:pPr>
            <a:r>
              <a:rPr lang="es-MX" b="1" dirty="0" smtClean="0">
                <a:solidFill>
                  <a:schemeClr val="bg1"/>
                </a:solidFill>
                <a:latin typeface="Arial" panose="020B0604020202020204" pitchFamily="34" charset="0"/>
                <a:cs typeface="Arial" panose="020B0604020202020204" pitchFamily="34" charset="0"/>
              </a:rPr>
              <a:t>LINGUISTIC DEVELOPMENT</a:t>
            </a:r>
            <a:endParaRPr lang="es-ES" b="1" dirty="0">
              <a:solidFill>
                <a:schemeClr val="bg1"/>
              </a:solidFill>
              <a:latin typeface="Arial" panose="020B0604020202020204" pitchFamily="34" charset="0"/>
              <a:cs typeface="Arial" panose="020B0604020202020204" pitchFamily="34" charset="0"/>
            </a:endParaRPr>
          </a:p>
        </p:txBody>
      </p:sp>
      <p:sp>
        <p:nvSpPr>
          <p:cNvPr id="6" name="Rectangle 15"/>
          <p:cNvSpPr>
            <a:spLocks noChangeArrowheads="1"/>
          </p:cNvSpPr>
          <p:nvPr/>
        </p:nvSpPr>
        <p:spPr bwMode="auto">
          <a:xfrm>
            <a:off x="899592" y="2708921"/>
            <a:ext cx="3096890" cy="2592287"/>
          </a:xfrm>
          <a:prstGeom prst="rect">
            <a:avLst/>
          </a:prstGeom>
          <a:solidFill>
            <a:schemeClr val="bg1">
              <a:lumMod val="85000"/>
              <a:lumOff val="15000"/>
            </a:schemeClr>
          </a:solidFill>
          <a:ln w="9525">
            <a:solidFill>
              <a:schemeClr val="tx1"/>
            </a:solidFill>
            <a:miter lim="800000"/>
            <a:headEnd/>
            <a:tailEnd/>
          </a:ln>
        </p:spPr>
        <p:txBody>
          <a:bodyPr wrap="none" anchor="ctr"/>
          <a:lstStyle/>
          <a:p>
            <a:pPr marL="285750" indent="-285750" algn="just">
              <a:buFont typeface="Arial" panose="020B0604020202020204" pitchFamily="34" charset="0"/>
              <a:buChar char="•"/>
            </a:pPr>
            <a:r>
              <a:rPr lang="es-ES" dirty="0" err="1" smtClean="0">
                <a:latin typeface="Arial" pitchFamily="34" charset="0"/>
                <a:cs typeface="Arial" pitchFamily="34" charset="0"/>
              </a:rPr>
              <a:t>Language</a:t>
            </a:r>
            <a:r>
              <a:rPr lang="es-ES" dirty="0" smtClean="0">
                <a:latin typeface="Arial" pitchFamily="34" charset="0"/>
                <a:cs typeface="Arial" pitchFamily="34" charset="0"/>
              </a:rPr>
              <a:t> </a:t>
            </a:r>
            <a:r>
              <a:rPr lang="es-ES" dirty="0" err="1">
                <a:latin typeface="Arial" pitchFamily="34" charset="0"/>
                <a:cs typeface="Arial" pitchFamily="34" charset="0"/>
              </a:rPr>
              <a:t>form</a:t>
            </a:r>
            <a:r>
              <a:rPr lang="es-ES" dirty="0">
                <a:latin typeface="Arial" pitchFamily="34" charset="0"/>
                <a:cs typeface="Arial" pitchFamily="34" charset="0"/>
              </a:rPr>
              <a:t> </a:t>
            </a:r>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     (</a:t>
            </a:r>
            <a:r>
              <a:rPr lang="es-ES" dirty="0" err="1">
                <a:latin typeface="Arial" pitchFamily="34" charset="0"/>
                <a:cs typeface="Arial" pitchFamily="34" charset="0"/>
              </a:rPr>
              <a:t>grammar</a:t>
            </a:r>
            <a:r>
              <a:rPr lang="es-ES" dirty="0">
                <a:latin typeface="Arial" pitchFamily="34" charset="0"/>
                <a:cs typeface="Arial" pitchFamily="34" charset="0"/>
              </a:rPr>
              <a:t>)</a:t>
            </a:r>
          </a:p>
          <a:p>
            <a:pPr algn="just"/>
            <a:endParaRPr lang="es-ES" sz="1400" dirty="0">
              <a:latin typeface="Arial" pitchFamily="34" charset="0"/>
              <a:cs typeface="Arial" pitchFamily="34" charset="0"/>
            </a:endParaRPr>
          </a:p>
          <a:p>
            <a:pPr marL="285750" indent="-285750" algn="just">
              <a:buFont typeface="Arial" panose="020B0604020202020204" pitchFamily="34" charset="0"/>
              <a:buChar char="•"/>
            </a:pPr>
            <a:r>
              <a:rPr lang="es-ES" dirty="0" err="1">
                <a:latin typeface="Arial" pitchFamily="34" charset="0"/>
                <a:cs typeface="Arial" pitchFamily="34" charset="0"/>
              </a:rPr>
              <a:t>Language</a:t>
            </a:r>
            <a:r>
              <a:rPr lang="es-ES" dirty="0">
                <a:latin typeface="Arial" pitchFamily="34" charset="0"/>
                <a:cs typeface="Arial" pitchFamily="34" charset="0"/>
              </a:rPr>
              <a:t> </a:t>
            </a:r>
            <a:r>
              <a:rPr lang="es-ES" dirty="0" err="1">
                <a:latin typeface="Arial" pitchFamily="34" charset="0"/>
                <a:cs typeface="Arial" pitchFamily="34" charset="0"/>
              </a:rPr>
              <a:t>meaning</a:t>
            </a:r>
            <a:r>
              <a:rPr lang="es-ES" dirty="0">
                <a:latin typeface="Arial" pitchFamily="34" charset="0"/>
                <a:cs typeface="Arial" pitchFamily="34" charset="0"/>
              </a:rPr>
              <a:t> </a:t>
            </a:r>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     (</a:t>
            </a:r>
            <a:r>
              <a:rPr lang="es-ES" dirty="0" err="1">
                <a:latin typeface="Arial" pitchFamily="34" charset="0"/>
                <a:cs typeface="Arial" pitchFamily="34" charset="0"/>
              </a:rPr>
              <a:t>semantics</a:t>
            </a:r>
            <a:r>
              <a:rPr lang="es-ES" dirty="0">
                <a:latin typeface="Arial" pitchFamily="34" charset="0"/>
                <a:cs typeface="Arial" pitchFamily="34" charset="0"/>
              </a:rPr>
              <a:t>)</a:t>
            </a:r>
          </a:p>
          <a:p>
            <a:pPr algn="just"/>
            <a:endParaRPr lang="es-ES" sz="1400" dirty="0">
              <a:latin typeface="Arial" pitchFamily="34" charset="0"/>
              <a:cs typeface="Arial" pitchFamily="34" charset="0"/>
            </a:endParaRPr>
          </a:p>
          <a:p>
            <a:pPr marL="285750" indent="-285750" algn="just">
              <a:buFont typeface="Arial" panose="020B0604020202020204" pitchFamily="34" charset="0"/>
              <a:buChar char="•"/>
            </a:pPr>
            <a:r>
              <a:rPr lang="es-ES" dirty="0" err="1">
                <a:latin typeface="Arial" pitchFamily="34" charset="0"/>
                <a:cs typeface="Arial" pitchFamily="34" charset="0"/>
              </a:rPr>
              <a:t>Language</a:t>
            </a:r>
            <a:r>
              <a:rPr lang="es-ES" dirty="0">
                <a:latin typeface="Arial" pitchFamily="34" charset="0"/>
                <a:cs typeface="Arial" pitchFamily="34" charset="0"/>
              </a:rPr>
              <a:t> in </a:t>
            </a:r>
            <a:r>
              <a:rPr lang="es-ES" dirty="0" err="1">
                <a:latin typeface="Arial" pitchFamily="34" charset="0"/>
                <a:cs typeface="Arial" pitchFamily="34" charset="0"/>
              </a:rPr>
              <a:t>context</a:t>
            </a:r>
            <a:r>
              <a:rPr lang="es-ES" dirty="0">
                <a:latin typeface="Arial" pitchFamily="34" charset="0"/>
                <a:cs typeface="Arial" pitchFamily="34" charset="0"/>
              </a:rPr>
              <a:t> </a:t>
            </a:r>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     (</a:t>
            </a:r>
            <a:r>
              <a:rPr lang="es-ES" dirty="0" err="1">
                <a:latin typeface="Arial" pitchFamily="34" charset="0"/>
                <a:cs typeface="Arial" pitchFamily="34" charset="0"/>
              </a:rPr>
              <a:t>pragmatics</a:t>
            </a:r>
            <a:r>
              <a:rPr lang="es-ES" dirty="0">
                <a:latin typeface="Arial" pitchFamily="34" charset="0"/>
                <a:cs typeface="Arial" pitchFamily="34" charset="0"/>
              </a:rPr>
              <a:t>)</a:t>
            </a:r>
          </a:p>
          <a:p>
            <a:pPr algn="ctr">
              <a:defRPr/>
            </a:pPr>
            <a:endParaRPr lang="es-ES" dirty="0"/>
          </a:p>
        </p:txBody>
      </p:sp>
      <p:sp>
        <p:nvSpPr>
          <p:cNvPr id="7" name="Rectangle 16"/>
          <p:cNvSpPr>
            <a:spLocks noChangeArrowheads="1"/>
          </p:cNvSpPr>
          <p:nvPr/>
        </p:nvSpPr>
        <p:spPr bwMode="auto">
          <a:xfrm>
            <a:off x="4499992" y="2636912"/>
            <a:ext cx="3960440" cy="3816000"/>
          </a:xfrm>
          <a:prstGeom prst="rect">
            <a:avLst/>
          </a:prstGeom>
          <a:solidFill>
            <a:schemeClr val="bg1">
              <a:lumMod val="85000"/>
              <a:lumOff val="15000"/>
            </a:schemeClr>
          </a:solidFill>
          <a:ln w="9525">
            <a:solidFill>
              <a:schemeClr val="tx1"/>
            </a:solidFill>
            <a:miter lim="800000"/>
            <a:headEnd/>
            <a:tailEnd/>
          </a:ln>
        </p:spPr>
        <p:txBody>
          <a:bodyPr wrap="none" anchor="ctr"/>
          <a:lstStyle/>
          <a:p>
            <a:endParaRPr lang="en-US" b="1" dirty="0" smtClean="0">
              <a:latin typeface="Arial" pitchFamily="34" charset="0"/>
              <a:cs typeface="Arial" pitchFamily="34" charset="0"/>
            </a:endParaRPr>
          </a:p>
          <a:p>
            <a:endParaRPr lang="en-US" b="1" dirty="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a:latin typeface="Arial" pitchFamily="34" charset="0"/>
              <a:cs typeface="Arial" pitchFamily="34" charset="0"/>
            </a:endParaRPr>
          </a:p>
          <a:p>
            <a:endParaRPr lang="en-US" b="1" dirty="0" smtClean="0">
              <a:latin typeface="Arial" pitchFamily="34" charset="0"/>
              <a:cs typeface="Arial" pitchFamily="34" charset="0"/>
            </a:endParaRPr>
          </a:p>
          <a:p>
            <a:endParaRPr lang="en-US" b="1" dirty="0">
              <a:latin typeface="Arial" pitchFamily="34" charset="0"/>
              <a:cs typeface="Arial" pitchFamily="34" charset="0"/>
            </a:endParaRPr>
          </a:p>
          <a:p>
            <a:pPr marL="285750" indent="-285750">
              <a:buFont typeface="Arial" panose="020B0604020202020204" pitchFamily="34" charset="0"/>
              <a:buChar char="•"/>
            </a:pPr>
            <a:r>
              <a:rPr lang="en-US" b="1" dirty="0" smtClean="0">
                <a:latin typeface="Arial" pitchFamily="34" charset="0"/>
                <a:cs typeface="Arial" pitchFamily="34" charset="0"/>
              </a:rPr>
              <a:t>Pre </a:t>
            </a:r>
            <a:r>
              <a:rPr lang="en-US" b="1" dirty="0">
                <a:latin typeface="Arial" pitchFamily="34" charset="0"/>
                <a:cs typeface="Arial" pitchFamily="34" charset="0"/>
              </a:rPr>
              <a:t>Linguistic Period</a:t>
            </a:r>
            <a:endParaRPr lang="es-ES" dirty="0">
              <a:latin typeface="Arial" pitchFamily="34" charset="0"/>
              <a:cs typeface="Arial" pitchFamily="34" charset="0"/>
            </a:endParaRPr>
          </a:p>
          <a:p>
            <a:pPr algn="just"/>
            <a:r>
              <a:rPr lang="en-US" sz="1400" dirty="0" smtClean="0">
                <a:latin typeface="Arial" pitchFamily="34" charset="0"/>
                <a:cs typeface="Arial" pitchFamily="34" charset="0"/>
              </a:rPr>
              <a:t>Echolalia</a:t>
            </a:r>
            <a:r>
              <a:rPr lang="en-US" sz="1400" dirty="0">
                <a:latin typeface="Arial" pitchFamily="34" charset="0"/>
                <a:cs typeface="Arial" pitchFamily="34" charset="0"/>
              </a:rPr>
              <a:t>:  the </a:t>
            </a:r>
            <a:r>
              <a:rPr lang="en-US" sz="1400" dirty="0" smtClean="0">
                <a:latin typeface="Arial" pitchFamily="34" charset="0"/>
                <a:cs typeface="Arial" pitchFamily="34" charset="0"/>
              </a:rPr>
              <a:t>baby makes noises</a:t>
            </a:r>
          </a:p>
          <a:p>
            <a:pPr algn="just"/>
            <a:endParaRPr lang="en-US" sz="1000" dirty="0" smtClean="0">
              <a:latin typeface="Arial" pitchFamily="34" charset="0"/>
              <a:cs typeface="Arial" pitchFamily="34" charset="0"/>
            </a:endParaRPr>
          </a:p>
          <a:p>
            <a:pPr marL="285750" indent="-285750">
              <a:buFont typeface="Arial" panose="020B0604020202020204" pitchFamily="34" charset="0"/>
              <a:buChar char="•"/>
            </a:pPr>
            <a:r>
              <a:rPr lang="en-US" b="1" dirty="0">
                <a:latin typeface="Arial" pitchFamily="34" charset="0"/>
                <a:cs typeface="Arial" pitchFamily="34" charset="0"/>
              </a:rPr>
              <a:t>The Holophrastic Period</a:t>
            </a:r>
          </a:p>
          <a:p>
            <a:pPr algn="just"/>
            <a:r>
              <a:rPr lang="en-US" sz="1400" dirty="0">
                <a:latin typeface="Arial" pitchFamily="34" charset="0"/>
                <a:cs typeface="Arial" pitchFamily="34" charset="0"/>
              </a:rPr>
              <a:t>A child </a:t>
            </a:r>
            <a:r>
              <a:rPr lang="en-US" sz="1400" dirty="0" smtClean="0">
                <a:latin typeface="Arial" pitchFamily="34" charset="0"/>
                <a:cs typeface="Arial" pitchFamily="34" charset="0"/>
              </a:rPr>
              <a:t>understands </a:t>
            </a:r>
            <a:r>
              <a:rPr lang="en-US" sz="1400" dirty="0">
                <a:latin typeface="Arial" pitchFamily="34" charset="0"/>
                <a:cs typeface="Arial" pitchFamily="34" charset="0"/>
              </a:rPr>
              <a:t>very </a:t>
            </a:r>
            <a:r>
              <a:rPr lang="en-US" sz="1400" dirty="0" smtClean="0">
                <a:latin typeface="Arial" pitchFamily="34" charset="0"/>
                <a:cs typeface="Arial" pitchFamily="34" charset="0"/>
              </a:rPr>
              <a:t>simple instructions </a:t>
            </a:r>
          </a:p>
          <a:p>
            <a:pPr algn="just"/>
            <a:r>
              <a:rPr lang="en-US" sz="1400" dirty="0" smtClean="0">
                <a:latin typeface="Arial" pitchFamily="34" charset="0"/>
                <a:cs typeface="Arial" pitchFamily="34" charset="0"/>
              </a:rPr>
              <a:t>and questions</a:t>
            </a:r>
          </a:p>
          <a:p>
            <a:pPr algn="just"/>
            <a:endParaRPr lang="en-US" sz="1000" dirty="0">
              <a:latin typeface="Arial" pitchFamily="34" charset="0"/>
              <a:cs typeface="Arial" pitchFamily="34" charset="0"/>
            </a:endParaRPr>
          </a:p>
          <a:p>
            <a:pPr marL="285750" indent="-285750" algn="just">
              <a:buFont typeface="Arial" panose="020B0604020202020204" pitchFamily="34" charset="0"/>
              <a:buChar char="•"/>
            </a:pPr>
            <a:r>
              <a:rPr lang="en-US" b="1" dirty="0">
                <a:latin typeface="Arial" pitchFamily="34" charset="0"/>
                <a:cs typeface="Arial" pitchFamily="34" charset="0"/>
              </a:rPr>
              <a:t>The Telegraphic Period </a:t>
            </a:r>
            <a:endParaRPr lang="es-ES" dirty="0">
              <a:latin typeface="Arial" pitchFamily="34" charset="0"/>
              <a:cs typeface="Arial" pitchFamily="34" charset="0"/>
            </a:endParaRPr>
          </a:p>
          <a:p>
            <a:pPr algn="just"/>
            <a:r>
              <a:rPr lang="en-US" sz="1400" dirty="0">
                <a:latin typeface="Arial" pitchFamily="34" charset="0"/>
                <a:cs typeface="Arial" pitchFamily="34" charset="0"/>
              </a:rPr>
              <a:t>The words that are used are the  </a:t>
            </a:r>
            <a:r>
              <a:rPr lang="en-US" sz="1400" dirty="0" smtClean="0">
                <a:latin typeface="Arial" pitchFamily="34" charset="0"/>
                <a:cs typeface="Arial" pitchFamily="34" charset="0"/>
              </a:rPr>
              <a:t>absolute </a:t>
            </a:r>
          </a:p>
          <a:p>
            <a:pPr algn="just"/>
            <a:r>
              <a:rPr lang="en-US" sz="1400" dirty="0" smtClean="0">
                <a:latin typeface="Arial" pitchFamily="34" charset="0"/>
                <a:cs typeface="Arial" pitchFamily="34" charset="0"/>
              </a:rPr>
              <a:t>minimum  required to </a:t>
            </a:r>
            <a:r>
              <a:rPr lang="en-US" sz="1400" dirty="0">
                <a:latin typeface="Arial" pitchFamily="34" charset="0"/>
                <a:cs typeface="Arial" pitchFamily="34" charset="0"/>
              </a:rPr>
              <a:t>convey the meaning</a:t>
            </a:r>
            <a:r>
              <a:rPr lang="en-US" sz="1400" dirty="0" smtClean="0">
                <a:latin typeface="Arial" pitchFamily="34" charset="0"/>
                <a:cs typeface="Arial" pitchFamily="34" charset="0"/>
              </a:rPr>
              <a:t>.</a:t>
            </a:r>
          </a:p>
          <a:p>
            <a:pPr algn="just"/>
            <a:endParaRPr lang="en-US" sz="1000" dirty="0">
              <a:latin typeface="Arial" pitchFamily="34" charset="0"/>
              <a:cs typeface="Arial" pitchFamily="34" charset="0"/>
            </a:endParaRPr>
          </a:p>
          <a:p>
            <a:pPr marL="285750" indent="-285750" algn="just">
              <a:buFont typeface="Arial" panose="020B0604020202020204" pitchFamily="34" charset="0"/>
              <a:buChar char="•"/>
            </a:pPr>
            <a:r>
              <a:rPr lang="en-US" b="1" dirty="0">
                <a:latin typeface="Arial" pitchFamily="34" charset="0"/>
                <a:cs typeface="Arial" pitchFamily="34" charset="0"/>
              </a:rPr>
              <a:t>The Complex Period</a:t>
            </a:r>
            <a:endParaRPr lang="es-ES" dirty="0">
              <a:latin typeface="Arial" pitchFamily="34" charset="0"/>
              <a:cs typeface="Arial" pitchFamily="34" charset="0"/>
            </a:endParaRPr>
          </a:p>
          <a:p>
            <a:pPr algn="just"/>
            <a:r>
              <a:rPr lang="en-US" sz="1400" dirty="0">
                <a:latin typeface="Arial" pitchFamily="34" charset="0"/>
                <a:cs typeface="Arial" pitchFamily="34" charset="0"/>
              </a:rPr>
              <a:t>The first example of grammatical markers </a:t>
            </a:r>
            <a:endParaRPr lang="en-US" sz="1400" dirty="0" smtClean="0">
              <a:latin typeface="Arial" pitchFamily="34" charset="0"/>
              <a:cs typeface="Arial" pitchFamily="34" charset="0"/>
            </a:endParaRPr>
          </a:p>
          <a:p>
            <a:pPr algn="just"/>
            <a:r>
              <a:rPr lang="en-US" sz="1400" dirty="0" smtClean="0">
                <a:latin typeface="Arial" pitchFamily="34" charset="0"/>
                <a:cs typeface="Arial" pitchFamily="34" charset="0"/>
              </a:rPr>
              <a:t>appears</a:t>
            </a:r>
          </a:p>
          <a:p>
            <a:pPr algn="just"/>
            <a:endParaRPr lang="en-US" sz="1000" dirty="0">
              <a:latin typeface="Arial" pitchFamily="34" charset="0"/>
              <a:cs typeface="Arial" pitchFamily="34" charset="0"/>
            </a:endParaRPr>
          </a:p>
          <a:p>
            <a:pPr marL="285750" indent="-285750" algn="just">
              <a:buFont typeface="Arial" panose="020B0604020202020204" pitchFamily="34" charset="0"/>
              <a:buChar char="•"/>
            </a:pPr>
            <a:r>
              <a:rPr lang="en-US" b="1" dirty="0">
                <a:latin typeface="Arial" pitchFamily="34" charset="0"/>
                <a:cs typeface="Arial" pitchFamily="34" charset="0"/>
              </a:rPr>
              <a:t>The Intuitive Linguistic Period</a:t>
            </a:r>
            <a:endParaRPr lang="es-ES" dirty="0">
              <a:latin typeface="Arial" pitchFamily="34" charset="0"/>
              <a:cs typeface="Arial" pitchFamily="34" charset="0"/>
            </a:endParaRPr>
          </a:p>
          <a:p>
            <a:pPr algn="just"/>
            <a:r>
              <a:rPr lang="en-US" sz="1400" dirty="0">
                <a:latin typeface="Arial" pitchFamily="34" charset="0"/>
                <a:cs typeface="Arial" pitchFamily="34" charset="0"/>
              </a:rPr>
              <a:t>Children use larger words and longer </a:t>
            </a:r>
            <a:r>
              <a:rPr lang="en-US" sz="1400" dirty="0" smtClean="0">
                <a:latin typeface="Arial" pitchFamily="34" charset="0"/>
                <a:cs typeface="Arial" pitchFamily="34" charset="0"/>
              </a:rPr>
              <a:t>sentences</a:t>
            </a:r>
            <a:endParaRPr lang="en-US" sz="1400" dirty="0">
              <a:latin typeface="Arial" pitchFamily="34" charset="0"/>
              <a:cs typeface="Arial" pitchFamily="34" charset="0"/>
            </a:endParaRPr>
          </a:p>
          <a:p>
            <a:pPr algn="just"/>
            <a:endParaRPr lang="en-US" sz="1400" dirty="0" smtClean="0">
              <a:latin typeface="Arial" pitchFamily="34" charset="0"/>
              <a:cs typeface="Arial" pitchFamily="34" charset="0"/>
            </a:endParaRPr>
          </a:p>
          <a:p>
            <a:pPr algn="just"/>
            <a:endParaRPr lang="en-US" sz="1400" dirty="0">
              <a:latin typeface="Arial" pitchFamily="34" charset="0"/>
              <a:cs typeface="Arial" pitchFamily="34" charset="0"/>
            </a:endParaRPr>
          </a:p>
          <a:p>
            <a:pPr algn="just"/>
            <a:r>
              <a:rPr lang="en-US" sz="1400" dirty="0" smtClean="0">
                <a:latin typeface="Arial" pitchFamily="34" charset="0"/>
                <a:cs typeface="Arial" pitchFamily="34" charset="0"/>
              </a:rPr>
              <a:t>  </a:t>
            </a:r>
            <a:endParaRPr lang="es-ES" sz="1400" dirty="0">
              <a:latin typeface="Arial" pitchFamily="34" charset="0"/>
              <a:cs typeface="Arial" pitchFamily="34" charset="0"/>
            </a:endParaRPr>
          </a:p>
          <a:p>
            <a:pPr algn="just"/>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a:p>
            <a:pPr algn="just"/>
            <a:endParaRPr lang="en-US" dirty="0" smtClean="0">
              <a:latin typeface="Arial" pitchFamily="34" charset="0"/>
              <a:cs typeface="Arial" pitchFamily="34" charset="0"/>
            </a:endParaRPr>
          </a:p>
          <a:p>
            <a:pPr algn="just"/>
            <a:endParaRPr lang="en-US" dirty="0">
              <a:latin typeface="Arial" pitchFamily="34" charset="0"/>
              <a:cs typeface="Arial" pitchFamily="34" charset="0"/>
            </a:endParaRPr>
          </a:p>
          <a:p>
            <a:pPr algn="just"/>
            <a:endParaRPr lang="en-US" dirty="0">
              <a:latin typeface="Arial" pitchFamily="34" charset="0"/>
              <a:cs typeface="Arial" pitchFamily="34" charset="0"/>
            </a:endParaRPr>
          </a:p>
          <a:p>
            <a:pPr algn="just"/>
            <a:endParaRPr lang="es-ES" dirty="0"/>
          </a:p>
        </p:txBody>
      </p:sp>
      <p:sp>
        <p:nvSpPr>
          <p:cNvPr id="8" name="AutoShape 17"/>
          <p:cNvSpPr>
            <a:spLocks noChangeArrowheads="1"/>
          </p:cNvSpPr>
          <p:nvPr/>
        </p:nvSpPr>
        <p:spPr bwMode="auto">
          <a:xfrm rot="5400000">
            <a:off x="2267744" y="2204864"/>
            <a:ext cx="360362" cy="360362"/>
          </a:xfrm>
          <a:custGeom>
            <a:avLst/>
            <a:gdLst>
              <a:gd name="T0" fmla="*/ 270271 w 21600"/>
              <a:gd name="T1" fmla="*/ 0 h 21600"/>
              <a:gd name="T2" fmla="*/ 0 w 21600"/>
              <a:gd name="T3" fmla="*/ 180181 h 21600"/>
              <a:gd name="T4" fmla="*/ 270271 w 21600"/>
              <a:gd name="T5" fmla="*/ 360362 h 21600"/>
              <a:gd name="T6" fmla="*/ 360362 w 21600"/>
              <a:gd name="T7" fmla="*/ 18018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1">
              <a:lumMod val="85000"/>
            </a:schemeClr>
          </a:solidFill>
          <a:ln w="9525">
            <a:solidFill>
              <a:schemeClr val="tx1"/>
            </a:solidFill>
            <a:miter lim="800000"/>
            <a:headEnd/>
            <a:tailEnd/>
          </a:ln>
          <a:effectLst>
            <a:innerShdw blurRad="114300">
              <a:prstClr val="black"/>
            </a:innerShdw>
          </a:effectLst>
        </p:spPr>
        <p:txBody>
          <a:bodyPr rot="10800000" vert="eaVert" wrap="none" anchor="ctr"/>
          <a:lstStyle/>
          <a:p>
            <a:pPr algn="ctr">
              <a:defRPr/>
            </a:pPr>
            <a:endParaRPr lang="es-ES"/>
          </a:p>
        </p:txBody>
      </p:sp>
      <p:sp>
        <p:nvSpPr>
          <p:cNvPr id="9" name="AutoShape 18"/>
          <p:cNvSpPr>
            <a:spLocks noChangeArrowheads="1"/>
          </p:cNvSpPr>
          <p:nvPr/>
        </p:nvSpPr>
        <p:spPr bwMode="auto">
          <a:xfrm rot="5400000">
            <a:off x="6300193" y="2204864"/>
            <a:ext cx="360362" cy="360363"/>
          </a:xfrm>
          <a:custGeom>
            <a:avLst/>
            <a:gdLst>
              <a:gd name="T0" fmla="*/ 270271 w 21600"/>
              <a:gd name="T1" fmla="*/ 0 h 21600"/>
              <a:gd name="T2" fmla="*/ 0 w 21600"/>
              <a:gd name="T3" fmla="*/ 180182 h 21600"/>
              <a:gd name="T4" fmla="*/ 270271 w 21600"/>
              <a:gd name="T5" fmla="*/ 360363 h 21600"/>
              <a:gd name="T6" fmla="*/ 360362 w 21600"/>
              <a:gd name="T7" fmla="*/ 18018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1">
              <a:lumMod val="85000"/>
            </a:schemeClr>
          </a:solidFill>
          <a:ln w="9525">
            <a:solidFill>
              <a:schemeClr val="tx1"/>
            </a:solidFill>
            <a:miter lim="800000"/>
            <a:headEnd/>
            <a:tailEnd/>
          </a:ln>
          <a:effectLst>
            <a:innerShdw blurRad="114300">
              <a:prstClr val="black"/>
            </a:innerShdw>
          </a:effectLst>
        </p:spPr>
        <p:txBody>
          <a:bodyPr rot="10800000" vert="eaVert" wrap="none" anchor="ctr"/>
          <a:lstStyle/>
          <a:p>
            <a:pPr algn="ctr">
              <a:defRPr/>
            </a:pPr>
            <a:endParaRPr lang="es-ES"/>
          </a:p>
        </p:txBody>
      </p:sp>
      <p:sp>
        <p:nvSpPr>
          <p:cNvPr id="11" name="Rectangle 5"/>
          <p:cNvSpPr>
            <a:spLocks noChangeArrowheads="1"/>
          </p:cNvSpPr>
          <p:nvPr/>
        </p:nvSpPr>
        <p:spPr bwMode="auto">
          <a:xfrm>
            <a:off x="1115616" y="1412856"/>
            <a:ext cx="2736850" cy="720000"/>
          </a:xfrm>
          <a:prstGeom prst="rect">
            <a:avLst/>
          </a:prstGeom>
          <a:solidFill>
            <a:srgbClr val="FF0000"/>
          </a:solidFill>
          <a:ln w="9525">
            <a:solidFill>
              <a:schemeClr val="tx1"/>
            </a:solidFill>
            <a:miter lim="800000"/>
            <a:headEnd/>
            <a:tailEnd/>
          </a:ln>
          <a:scene3d>
            <a:camera prst="orthographicFront"/>
            <a:lightRig rig="threePt" dir="t"/>
          </a:scene3d>
          <a:sp3d>
            <a:bevelT w="139700" prst="cross"/>
          </a:sp3d>
        </p:spPr>
        <p:txBody>
          <a:bodyPr wrap="none" anchor="ctr"/>
          <a:lstStyle/>
          <a:p>
            <a:pPr algn="ctr">
              <a:defRPr/>
            </a:pPr>
            <a:r>
              <a:rPr lang="es-MX" b="1" dirty="0" smtClean="0">
                <a:solidFill>
                  <a:schemeClr val="bg1"/>
                </a:solidFill>
                <a:latin typeface="Arial" panose="020B0604020202020204" pitchFamily="34" charset="0"/>
                <a:cs typeface="Arial" panose="020B0604020202020204" pitchFamily="34" charset="0"/>
              </a:rPr>
              <a:t>LINGUISTICS</a:t>
            </a:r>
            <a:endParaRPr lang="es-ES" b="1" dirty="0">
              <a:solidFill>
                <a:schemeClr val="bg1"/>
              </a:solidFill>
              <a:latin typeface="Arial" panose="020B0604020202020204" pitchFamily="34" charset="0"/>
              <a:cs typeface="Arial" panose="020B0604020202020204" pitchFamily="34" charset="0"/>
            </a:endParaRPr>
          </a:p>
        </p:txBody>
      </p:sp>
      <p:sp>
        <p:nvSpPr>
          <p:cNvPr id="4" name="3 Rectángulo"/>
          <p:cNvSpPr/>
          <p:nvPr/>
        </p:nvSpPr>
        <p:spPr>
          <a:xfrm>
            <a:off x="899592" y="5517232"/>
            <a:ext cx="1162498" cy="369332"/>
          </a:xfrm>
          <a:prstGeom prst="rect">
            <a:avLst/>
          </a:prstGeom>
        </p:spPr>
        <p:txBody>
          <a:bodyPr wrap="none">
            <a:spAutoFit/>
          </a:bodyPr>
          <a:lstStyle/>
          <a:p>
            <a:r>
              <a:rPr lang="en-US" baseline="30000" dirty="0"/>
              <a:t>(Matthews, 1996)</a:t>
            </a:r>
            <a:endParaRPr lang="es-EC" dirty="0"/>
          </a:p>
        </p:txBody>
      </p:sp>
      <p:sp>
        <p:nvSpPr>
          <p:cNvPr id="5" name="4 Rectángulo"/>
          <p:cNvSpPr/>
          <p:nvPr/>
        </p:nvSpPr>
        <p:spPr>
          <a:xfrm>
            <a:off x="929297" y="5805264"/>
            <a:ext cx="1122423" cy="369332"/>
          </a:xfrm>
          <a:prstGeom prst="rect">
            <a:avLst/>
          </a:prstGeom>
        </p:spPr>
        <p:txBody>
          <a:bodyPr wrap="none">
            <a:spAutoFit/>
          </a:bodyPr>
          <a:lstStyle/>
          <a:p>
            <a:r>
              <a:rPr lang="en-US" baseline="30000" dirty="0"/>
              <a:t>(Linguistics C. f.)</a:t>
            </a:r>
            <a:endParaRPr lang="es-EC" dirty="0"/>
          </a:p>
        </p:txBody>
      </p:sp>
    </p:spTree>
    <p:extLst>
      <p:ext uri="{BB962C8B-B14F-4D97-AF65-F5344CB8AC3E}">
        <p14:creationId xmlns:p14="http://schemas.microsoft.com/office/powerpoint/2010/main" xmlns="" val="208109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par>
                                <p:cTn id="23" presetID="6" presetClass="entr" presetSubtype="16"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ircle(in)">
                                      <p:cBhvr>
                                        <p:cTn id="28" dur="2000"/>
                                        <p:tgtEl>
                                          <p:spTgt spid="6"/>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ircle(in)">
                                      <p:cBhvr>
                                        <p:cTn id="3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1"/>
          <p:cNvSpPr>
            <a:spLocks noChangeArrowheads="1"/>
          </p:cNvSpPr>
          <p:nvPr/>
        </p:nvSpPr>
        <p:spPr bwMode="auto">
          <a:xfrm>
            <a:off x="1835696" y="476672"/>
            <a:ext cx="5760640" cy="1079748"/>
          </a:xfrm>
          <a:prstGeom prst="roundRect">
            <a:avLst>
              <a:gd name="adj" fmla="val 16667"/>
            </a:avLst>
          </a:prstGeom>
          <a:solidFill>
            <a:schemeClr val="tx1">
              <a:lumMod val="50000"/>
            </a:schemeClr>
          </a:solidFill>
          <a:ln w="9525">
            <a:solidFill>
              <a:schemeClr val="tx1"/>
            </a:solidFill>
            <a:round/>
            <a:headEnd/>
            <a:tailEnd/>
          </a:ln>
          <a:scene3d>
            <a:camera prst="orthographicFront"/>
            <a:lightRig rig="threePt" dir="t"/>
          </a:scene3d>
          <a:sp3d>
            <a:bevelT w="114300" prst="hardEdge"/>
          </a:sp3d>
        </p:spPr>
        <p:txBody>
          <a:bodyPr wrap="none" anchor="ctr"/>
          <a:lstStyle/>
          <a:p>
            <a:pPr algn="ctr"/>
            <a:r>
              <a:rPr lang="en-US" sz="2800" b="1" dirty="0">
                <a:latin typeface="Arial" pitchFamily="34" charset="0"/>
                <a:cs typeface="Arial" pitchFamily="34" charset="0"/>
              </a:rPr>
              <a:t>COMMUNICATIVE APPROACH </a:t>
            </a:r>
            <a:endParaRPr lang="en-US" sz="2800" b="1" dirty="0" smtClean="0">
              <a:latin typeface="Arial" pitchFamily="34" charset="0"/>
              <a:cs typeface="Arial" pitchFamily="34" charset="0"/>
            </a:endParaRPr>
          </a:p>
          <a:p>
            <a:pPr algn="ctr"/>
            <a:r>
              <a:rPr lang="en-US" sz="2800" b="1" dirty="0" smtClean="0">
                <a:latin typeface="Arial" pitchFamily="34" charset="0"/>
                <a:cs typeface="Arial" pitchFamily="34" charset="0"/>
              </a:rPr>
              <a:t>AND </a:t>
            </a:r>
            <a:r>
              <a:rPr lang="en-US" sz="2800" b="1" dirty="0">
                <a:latin typeface="Arial" pitchFamily="34" charset="0"/>
                <a:cs typeface="Arial" pitchFamily="34" charset="0"/>
              </a:rPr>
              <a:t>THE SPEAKING SKILL </a:t>
            </a:r>
          </a:p>
        </p:txBody>
      </p:sp>
      <p:sp>
        <p:nvSpPr>
          <p:cNvPr id="4" name="AutoShape 20"/>
          <p:cNvSpPr>
            <a:spLocks noChangeArrowheads="1"/>
          </p:cNvSpPr>
          <p:nvPr/>
        </p:nvSpPr>
        <p:spPr bwMode="auto">
          <a:xfrm>
            <a:off x="468635" y="2059757"/>
            <a:ext cx="3743325" cy="865187"/>
          </a:xfrm>
          <a:prstGeom prst="wedgeRectCallout">
            <a:avLst>
              <a:gd name="adj1" fmla="val -3560"/>
              <a:gd name="adj2" fmla="val 82292"/>
            </a:avLst>
          </a:prstGeom>
          <a:solidFill>
            <a:schemeClr val="bg1">
              <a:lumMod val="75000"/>
              <a:lumOff val="25000"/>
            </a:schemeClr>
          </a:solidFill>
          <a:ln w="9525">
            <a:solidFill>
              <a:srgbClr val="FF0000"/>
            </a:solidFill>
            <a:miter lim="800000"/>
            <a:headEnd/>
            <a:tailEnd/>
          </a:ln>
        </p:spPr>
        <p:txBody>
          <a:bodyPr/>
          <a:lstStyle/>
          <a:p>
            <a:r>
              <a:rPr lang="en-US" dirty="0">
                <a:latin typeface="Arial" panose="020B0604020202020204" pitchFamily="34" charset="0"/>
                <a:cs typeface="Arial" panose="020B0604020202020204" pitchFamily="34" charset="0"/>
              </a:rPr>
              <a:t>Students learned the vocabulary related to the function before doing the constructivist activities</a:t>
            </a:r>
            <a:endParaRPr lang="es-EC" dirty="0">
              <a:latin typeface="Arial" panose="020B0604020202020204" pitchFamily="34" charset="0"/>
              <a:cs typeface="Arial" panose="020B0604020202020204" pitchFamily="34" charset="0"/>
            </a:endParaRPr>
          </a:p>
        </p:txBody>
      </p:sp>
      <p:sp>
        <p:nvSpPr>
          <p:cNvPr id="6" name="AutoShape 16"/>
          <p:cNvSpPr>
            <a:spLocks noChangeArrowheads="1"/>
          </p:cNvSpPr>
          <p:nvPr/>
        </p:nvSpPr>
        <p:spPr bwMode="auto">
          <a:xfrm>
            <a:off x="4788024" y="1844824"/>
            <a:ext cx="3887540" cy="1224136"/>
          </a:xfrm>
          <a:prstGeom prst="wedgeRectCallout">
            <a:avLst>
              <a:gd name="adj1" fmla="val -37870"/>
              <a:gd name="adj2" fmla="val 86514"/>
            </a:avLst>
          </a:prstGeom>
          <a:solidFill>
            <a:schemeClr val="bg1">
              <a:lumMod val="75000"/>
              <a:lumOff val="25000"/>
            </a:schemeClr>
          </a:solidFill>
          <a:ln w="9525">
            <a:solidFill>
              <a:srgbClr val="FF0000"/>
            </a:solidFill>
            <a:miter lim="800000"/>
            <a:headEnd/>
            <a:tailEnd/>
          </a:ln>
        </p:spPr>
        <p:txBody>
          <a:bodyPr/>
          <a:lstStyle/>
          <a:p>
            <a:pPr algn="ctr">
              <a:defRPr/>
            </a:pP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he </a:t>
            </a:r>
            <a:r>
              <a:rPr lang="en-US" dirty="0">
                <a:latin typeface="Arial" panose="020B0604020202020204" pitchFamily="34" charset="0"/>
                <a:cs typeface="Arial" panose="020B0604020202020204" pitchFamily="34" charset="0"/>
              </a:rPr>
              <a:t>class </a:t>
            </a:r>
            <a:r>
              <a:rPr lang="en-US" dirty="0" smtClean="0">
                <a:latin typeface="Arial" panose="020B0604020202020204" pitchFamily="34" charset="0"/>
                <a:cs typeface="Arial" panose="020B0604020202020204" pitchFamily="34" charset="0"/>
              </a:rPr>
              <a:t>was adapted similar </a:t>
            </a:r>
            <a:r>
              <a:rPr lang="en-US" dirty="0">
                <a:latin typeface="Arial" panose="020B0604020202020204" pitchFamily="34" charset="0"/>
                <a:cs typeface="Arial" panose="020B0604020202020204" pitchFamily="34" charset="0"/>
              </a:rPr>
              <a:t>to a restaurant using a poster and </a:t>
            </a:r>
            <a:r>
              <a:rPr lang="en-US" dirty="0" err="1">
                <a:latin typeface="Arial" panose="020B0604020202020204" pitchFamily="34" charset="0"/>
                <a:cs typeface="Arial" panose="020B0604020202020204" pitchFamily="34" charset="0"/>
              </a:rPr>
              <a:t>realia</a:t>
            </a:r>
            <a:r>
              <a:rPr lang="en-US" dirty="0">
                <a:latin typeface="Arial" panose="020B0604020202020204" pitchFamily="34" charset="0"/>
                <a:cs typeface="Arial" panose="020B0604020202020204" pitchFamily="34" charset="0"/>
              </a:rPr>
              <a:t>, and helped students to act out and speak in the restaurant.</a:t>
            </a:r>
            <a:endParaRPr lang="es-ES" dirty="0">
              <a:latin typeface="Arial" panose="020B0604020202020204" pitchFamily="34" charset="0"/>
              <a:cs typeface="Arial" panose="020B0604020202020204" pitchFamily="34" charset="0"/>
            </a:endParaRPr>
          </a:p>
        </p:txBody>
      </p:sp>
      <p:pic>
        <p:nvPicPr>
          <p:cNvPr id="9" name="Picture 4" descr="C:\Users\MEGA\Desktop\T PICTURES\DSC06657.JPG"/>
          <p:cNvPicPr>
            <a:picLocks noChangeAspect="1" noChangeArrowheads="1"/>
          </p:cNvPicPr>
          <p:nvPr/>
        </p:nvPicPr>
        <p:blipFill>
          <a:blip r:embed="rId2" cstate="print"/>
          <a:srcRect/>
          <a:stretch>
            <a:fillRect/>
          </a:stretch>
        </p:blipFill>
        <p:spPr bwMode="auto">
          <a:xfrm>
            <a:off x="611560" y="3212976"/>
            <a:ext cx="3456384" cy="2592288"/>
          </a:xfrm>
          <a:prstGeom prst="rect">
            <a:avLst/>
          </a:prstGeom>
          <a:noFill/>
        </p:spPr>
      </p:pic>
      <p:pic>
        <p:nvPicPr>
          <p:cNvPr id="10" name="Picture 1" descr="C:\Users\MEGA\Desktop\T PICTURES\DSC06656.JPG"/>
          <p:cNvPicPr>
            <a:picLocks noChangeAspect="1" noChangeArrowheads="1"/>
          </p:cNvPicPr>
          <p:nvPr/>
        </p:nvPicPr>
        <p:blipFill>
          <a:blip r:embed="rId3" cstate="print"/>
          <a:srcRect/>
          <a:stretch>
            <a:fillRect/>
          </a:stretch>
        </p:blipFill>
        <p:spPr bwMode="auto">
          <a:xfrm>
            <a:off x="5004048" y="3573016"/>
            <a:ext cx="3264096" cy="2448072"/>
          </a:xfrm>
          <a:prstGeom prst="rect">
            <a:avLst/>
          </a:prstGeom>
          <a:noFill/>
        </p:spPr>
      </p:pic>
    </p:spTree>
    <p:extLst>
      <p:ext uri="{BB962C8B-B14F-4D97-AF65-F5344CB8AC3E}">
        <p14:creationId xmlns:p14="http://schemas.microsoft.com/office/powerpoint/2010/main" xmlns="" val="47353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1"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4)">
                                      <p:cBhvr>
                                        <p:cTn id="10" dur="2000"/>
                                        <p:tgtEl>
                                          <p:spTgt spid="4"/>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4)">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0"/>
          <p:cNvSpPr>
            <a:spLocks noChangeArrowheads="1"/>
          </p:cNvSpPr>
          <p:nvPr/>
        </p:nvSpPr>
        <p:spPr bwMode="auto">
          <a:xfrm>
            <a:off x="1116707" y="836712"/>
            <a:ext cx="3743325" cy="997397"/>
          </a:xfrm>
          <a:prstGeom prst="wedgeRectCallout">
            <a:avLst>
              <a:gd name="adj1" fmla="val -3560"/>
              <a:gd name="adj2" fmla="val 82292"/>
            </a:avLst>
          </a:prstGeom>
          <a:solidFill>
            <a:schemeClr val="bg1">
              <a:lumMod val="75000"/>
              <a:lumOff val="25000"/>
            </a:schemeClr>
          </a:solidFill>
          <a:ln w="9525">
            <a:solidFill>
              <a:srgbClr val="FF0000"/>
            </a:solidFill>
            <a:miter lim="800000"/>
            <a:headEnd/>
            <a:tailEnd/>
          </a:ln>
        </p:spPr>
        <p:txBody>
          <a:bodyPr/>
          <a:lstStyle/>
          <a:p>
            <a:pPr algn="ctr"/>
            <a:r>
              <a:rPr lang="en-US" dirty="0">
                <a:latin typeface="Arial" panose="020B0604020202020204" pitchFamily="34" charset="0"/>
                <a:cs typeface="Arial" panose="020B0604020202020204" pitchFamily="34" charset="0"/>
              </a:rPr>
              <a:t>Students </a:t>
            </a:r>
            <a:r>
              <a:rPr lang="en-US" dirty="0" smtClean="0">
                <a:latin typeface="Arial" panose="020B0604020202020204" pitchFamily="34" charset="0"/>
                <a:cs typeface="Arial" panose="020B0604020202020204" pitchFamily="34" charset="0"/>
              </a:rPr>
              <a:t>practiced listening, understanding and following instructions</a:t>
            </a:r>
            <a:endParaRPr lang="es-EC" dirty="0">
              <a:latin typeface="Arial" panose="020B0604020202020204" pitchFamily="34" charset="0"/>
              <a:cs typeface="Arial" panose="020B0604020202020204" pitchFamily="34" charset="0"/>
            </a:endParaRPr>
          </a:p>
        </p:txBody>
      </p:sp>
      <p:sp>
        <p:nvSpPr>
          <p:cNvPr id="3" name="AutoShape 16"/>
          <p:cNvSpPr>
            <a:spLocks noChangeArrowheads="1"/>
          </p:cNvSpPr>
          <p:nvPr/>
        </p:nvSpPr>
        <p:spPr bwMode="auto">
          <a:xfrm>
            <a:off x="4427984" y="4293096"/>
            <a:ext cx="3887540" cy="792088"/>
          </a:xfrm>
          <a:prstGeom prst="wedgeRectCallout">
            <a:avLst>
              <a:gd name="adj1" fmla="val -37870"/>
              <a:gd name="adj2" fmla="val 86514"/>
            </a:avLst>
          </a:prstGeom>
          <a:solidFill>
            <a:schemeClr val="bg1">
              <a:lumMod val="75000"/>
              <a:lumOff val="25000"/>
            </a:schemeClr>
          </a:solidFill>
          <a:ln w="9525">
            <a:solidFill>
              <a:srgbClr val="FF0000"/>
            </a:solidFill>
            <a:miter lim="800000"/>
            <a:headEnd/>
            <a:tailEnd/>
          </a:ln>
        </p:spPr>
        <p:txBody>
          <a:bodyPr/>
          <a:lstStyle/>
          <a:p>
            <a:pPr algn="ctr">
              <a:defRPr/>
            </a:pPr>
            <a:r>
              <a:rPr lang="en-US" dirty="0" smtClean="0">
                <a:latin typeface="Arial" panose="020B0604020202020204" pitchFamily="34" charset="0"/>
                <a:cs typeface="Arial" panose="020B0604020202020204" pitchFamily="34" charset="0"/>
              </a:rPr>
              <a:t>Students listened to native language using an Audio CD and a book</a:t>
            </a:r>
            <a:endParaRPr lang="es-ES" dirty="0">
              <a:latin typeface="Arial" panose="020B0604020202020204" pitchFamily="34" charset="0"/>
              <a:cs typeface="Arial" panose="020B0604020202020204" pitchFamily="34" charset="0"/>
            </a:endParaRPr>
          </a:p>
        </p:txBody>
      </p:sp>
      <p:pic>
        <p:nvPicPr>
          <p:cNvPr id="5" name="4 Imagen" descr="C:\Users\Katty\Pictures\T PICTURES\DSC06597.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041" y="836712"/>
            <a:ext cx="3528391" cy="2664296"/>
          </a:xfrm>
          <a:prstGeom prst="rect">
            <a:avLst/>
          </a:prstGeom>
          <a:noFill/>
          <a:ln>
            <a:noFill/>
          </a:ln>
        </p:spPr>
      </p:pic>
      <p:pic>
        <p:nvPicPr>
          <p:cNvPr id="6" name="5 Imagen" descr="C:\Users\Katty\Pictures\T PICTURES\DSC06676.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9" y="2852936"/>
            <a:ext cx="2952327" cy="3456384"/>
          </a:xfrm>
          <a:prstGeom prst="rect">
            <a:avLst/>
          </a:prstGeom>
          <a:noFill/>
          <a:ln>
            <a:noFill/>
          </a:ln>
        </p:spPr>
      </p:pic>
      <p:cxnSp>
        <p:nvCxnSpPr>
          <p:cNvPr id="7" name="6 Conector recto de flecha"/>
          <p:cNvCxnSpPr>
            <a:stCxn id="2" idx="4"/>
          </p:cNvCxnSpPr>
          <p:nvPr/>
        </p:nvCxnSpPr>
        <p:spPr>
          <a:xfrm>
            <a:off x="2855107" y="2156188"/>
            <a:ext cx="2076934" cy="339484"/>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flipH="1">
            <a:off x="4355976" y="5374407"/>
            <a:ext cx="576065" cy="286841"/>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2577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4)">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3103513" y="1501784"/>
            <a:ext cx="2663825" cy="1566878"/>
          </a:xfrm>
          <a:prstGeom prst="flowChartTerminator">
            <a:avLst/>
          </a:prstGeom>
          <a:solidFill>
            <a:srgbClr val="C00000"/>
          </a:solidFill>
          <a:ln w="9525">
            <a:solidFill>
              <a:schemeClr val="tx1"/>
            </a:solidFill>
            <a:miter lim="800000"/>
            <a:headEnd/>
            <a:tailEnd/>
          </a:ln>
          <a:scene3d>
            <a:camera prst="orthographicFront"/>
            <a:lightRig rig="threePt" dir="t"/>
          </a:scene3d>
          <a:sp3d>
            <a:bevelT w="139700" prst="cross"/>
          </a:sp3d>
        </p:spPr>
        <p:txBody>
          <a:bodyPr wrap="none" anchor="ctr"/>
          <a:lstStyle/>
          <a:p>
            <a:pPr algn="ctr">
              <a:defRPr/>
            </a:pPr>
            <a:r>
              <a:rPr lang="es-MX" sz="2800" b="1" dirty="0">
                <a:latin typeface="Arial" panose="020B0604020202020204" pitchFamily="34" charset="0"/>
                <a:cs typeface="Arial" panose="020B0604020202020204" pitchFamily="34" charset="0"/>
              </a:rPr>
              <a:t>HYPOTHESIS</a:t>
            </a:r>
            <a:endParaRPr lang="es-ES" sz="2800" b="1" dirty="0">
              <a:latin typeface="Arial" panose="020B0604020202020204" pitchFamily="34" charset="0"/>
              <a:cs typeface="Arial" panose="020B0604020202020204" pitchFamily="34" charset="0"/>
            </a:endParaRPr>
          </a:p>
        </p:txBody>
      </p:sp>
      <p:sp>
        <p:nvSpPr>
          <p:cNvPr id="3" name="AutoShape 6"/>
          <p:cNvSpPr>
            <a:spLocks noChangeArrowheads="1"/>
          </p:cNvSpPr>
          <p:nvPr/>
        </p:nvSpPr>
        <p:spPr bwMode="auto">
          <a:xfrm>
            <a:off x="755576" y="3429024"/>
            <a:ext cx="3357585" cy="792163"/>
          </a:xfrm>
          <a:prstGeom prst="roundRect">
            <a:avLst>
              <a:gd name="adj" fmla="val 16667"/>
            </a:avLst>
          </a:prstGeom>
          <a:solidFill>
            <a:schemeClr val="tx1">
              <a:lumMod val="95000"/>
            </a:schemeClr>
          </a:solidFill>
          <a:ln w="9525">
            <a:solidFill>
              <a:schemeClr val="tx1"/>
            </a:solidFill>
            <a:round/>
            <a:headEnd/>
            <a:tailEnd/>
          </a:ln>
          <a:scene3d>
            <a:camera prst="orthographicFront"/>
            <a:lightRig rig="threePt" dir="t"/>
          </a:scene3d>
          <a:sp3d>
            <a:bevelT prst="convex"/>
          </a:sp3d>
        </p:spPr>
        <p:txBody>
          <a:bodyPr wrap="none" anchor="ctr"/>
          <a:lstStyle/>
          <a:p>
            <a:pPr algn="ctr">
              <a:defRPr/>
            </a:pPr>
            <a:r>
              <a:rPr lang="es-MX" sz="2000" b="1" dirty="0">
                <a:solidFill>
                  <a:srgbClr val="FF0000"/>
                </a:solidFill>
                <a:latin typeface="Arial" panose="020B0604020202020204" pitchFamily="34" charset="0"/>
                <a:cs typeface="Arial" panose="020B0604020202020204" pitchFamily="34" charset="0"/>
              </a:rPr>
              <a:t>NULL HYPOTHESIS</a:t>
            </a:r>
            <a:endParaRPr lang="es-ES" sz="2000" b="1" dirty="0">
              <a:solidFill>
                <a:srgbClr val="FF0000"/>
              </a:solidFill>
              <a:latin typeface="Arial" panose="020B0604020202020204" pitchFamily="34" charset="0"/>
              <a:cs typeface="Arial" panose="020B0604020202020204" pitchFamily="34" charset="0"/>
            </a:endParaRPr>
          </a:p>
        </p:txBody>
      </p:sp>
      <p:sp>
        <p:nvSpPr>
          <p:cNvPr id="4" name="AutoShape 7"/>
          <p:cNvSpPr>
            <a:spLocks noChangeArrowheads="1"/>
          </p:cNvSpPr>
          <p:nvPr/>
        </p:nvSpPr>
        <p:spPr bwMode="auto">
          <a:xfrm>
            <a:off x="4756886" y="3429024"/>
            <a:ext cx="3714776" cy="792163"/>
          </a:xfrm>
          <a:prstGeom prst="roundRect">
            <a:avLst>
              <a:gd name="adj" fmla="val 16667"/>
            </a:avLst>
          </a:prstGeom>
          <a:solidFill>
            <a:schemeClr val="tx1">
              <a:lumMod val="95000"/>
            </a:schemeClr>
          </a:solidFill>
          <a:ln w="9525">
            <a:solidFill>
              <a:schemeClr val="tx1"/>
            </a:solidFill>
            <a:round/>
            <a:headEnd/>
            <a:tailEnd/>
          </a:ln>
          <a:scene3d>
            <a:camera prst="orthographicFront"/>
            <a:lightRig rig="threePt" dir="t"/>
          </a:scene3d>
          <a:sp3d>
            <a:bevelT prst="convex"/>
          </a:sp3d>
        </p:spPr>
        <p:txBody>
          <a:bodyPr wrap="none" anchor="ctr"/>
          <a:lstStyle/>
          <a:p>
            <a:pPr algn="ctr">
              <a:defRPr/>
            </a:pPr>
            <a:r>
              <a:rPr lang="es-MX" sz="2000" b="1" dirty="0" smtClean="0">
                <a:solidFill>
                  <a:srgbClr val="FF0000"/>
                </a:solidFill>
                <a:latin typeface="Arial" panose="020B0604020202020204" pitchFamily="34" charset="0"/>
                <a:cs typeface="Arial" panose="020B0604020202020204" pitchFamily="34" charset="0"/>
              </a:rPr>
              <a:t>WORKING HYPOTHESIS</a:t>
            </a:r>
            <a:endParaRPr lang="es-ES" sz="2000" b="1" dirty="0">
              <a:solidFill>
                <a:srgbClr val="FF0000"/>
              </a:solidFill>
              <a:latin typeface="Arial" panose="020B0604020202020204" pitchFamily="34" charset="0"/>
              <a:cs typeface="Arial" panose="020B0604020202020204" pitchFamily="34" charset="0"/>
            </a:endParaRPr>
          </a:p>
        </p:txBody>
      </p:sp>
      <p:sp>
        <p:nvSpPr>
          <p:cNvPr id="5" name="Rectangle 8"/>
          <p:cNvSpPr>
            <a:spLocks noChangeArrowheads="1"/>
          </p:cNvSpPr>
          <p:nvPr/>
        </p:nvSpPr>
        <p:spPr bwMode="auto">
          <a:xfrm>
            <a:off x="872270" y="4365649"/>
            <a:ext cx="3168650" cy="1800225"/>
          </a:xfrm>
          <a:prstGeom prst="rect">
            <a:avLst/>
          </a:prstGeom>
          <a:ln w="28575">
            <a:solidFill>
              <a:srgbClr val="FFFFFF">
                <a:alpha val="92157"/>
              </a:srgbClr>
            </a:solidFill>
            <a:headEnd/>
            <a:tailEnd/>
          </a:ln>
        </p:spPr>
        <p:style>
          <a:lnRef idx="3">
            <a:schemeClr val="lt1"/>
          </a:lnRef>
          <a:fillRef idx="1">
            <a:schemeClr val="dk1"/>
          </a:fillRef>
          <a:effectRef idx="1">
            <a:schemeClr val="dk1"/>
          </a:effectRef>
          <a:fontRef idx="minor">
            <a:schemeClr val="lt1"/>
          </a:fontRef>
        </p:style>
        <p:txBody>
          <a:bodyPr wrap="none" anchor="ctr"/>
          <a:lstStyle/>
          <a:p>
            <a:pPr algn="ctr"/>
            <a:r>
              <a:rPr lang="en-US" dirty="0">
                <a:latin typeface="Arial" pitchFamily="34" charset="0"/>
                <a:cs typeface="Arial" pitchFamily="34" charset="0"/>
              </a:rPr>
              <a:t>Communicative Approach </a:t>
            </a:r>
            <a:endParaRPr lang="en-US" dirty="0" smtClean="0">
              <a:latin typeface="Arial" pitchFamily="34" charset="0"/>
              <a:cs typeface="Arial" pitchFamily="34" charset="0"/>
            </a:endParaRPr>
          </a:p>
          <a:p>
            <a:pPr algn="ctr"/>
            <a:r>
              <a:rPr lang="en-US" dirty="0" smtClean="0">
                <a:latin typeface="Arial" pitchFamily="34" charset="0"/>
                <a:cs typeface="Arial" pitchFamily="34" charset="0"/>
              </a:rPr>
              <a:t>does </a:t>
            </a:r>
            <a:r>
              <a:rPr lang="en-US" dirty="0">
                <a:latin typeface="Arial" pitchFamily="34" charset="0"/>
                <a:cs typeface="Arial" pitchFamily="34" charset="0"/>
              </a:rPr>
              <a:t>not affect the level </a:t>
            </a:r>
          </a:p>
          <a:p>
            <a:pPr algn="ctr"/>
            <a:r>
              <a:rPr lang="en-US" dirty="0" smtClean="0">
                <a:latin typeface="Arial" pitchFamily="34" charset="0"/>
                <a:cs typeface="Arial" pitchFamily="34" charset="0"/>
              </a:rPr>
              <a:t>of </a:t>
            </a:r>
            <a:r>
              <a:rPr lang="en-US" dirty="0">
                <a:latin typeface="Arial" pitchFamily="34" charset="0"/>
                <a:cs typeface="Arial" pitchFamily="34" charset="0"/>
              </a:rPr>
              <a:t>speaking skill </a:t>
            </a:r>
            <a:r>
              <a:rPr lang="en-US" dirty="0" smtClean="0">
                <a:latin typeface="Arial" pitchFamily="34" charset="0"/>
                <a:cs typeface="Arial" pitchFamily="34" charset="0"/>
              </a:rPr>
              <a:t>development</a:t>
            </a:r>
          </a:p>
          <a:p>
            <a:pPr algn="ctr"/>
            <a:r>
              <a:rPr lang="en-US" dirty="0" smtClean="0">
                <a:latin typeface="Arial" pitchFamily="34" charset="0"/>
                <a:cs typeface="Arial" pitchFamily="34" charset="0"/>
              </a:rPr>
              <a:t> </a:t>
            </a:r>
            <a:r>
              <a:rPr lang="en-US" dirty="0">
                <a:latin typeface="Arial" pitchFamily="34" charset="0"/>
                <a:cs typeface="Arial" pitchFamily="34" charset="0"/>
              </a:rPr>
              <a:t>in students attending the </a:t>
            </a:r>
            <a:endParaRPr lang="en-US" dirty="0" smtClean="0">
              <a:latin typeface="Arial" pitchFamily="34" charset="0"/>
              <a:cs typeface="Arial" pitchFamily="34" charset="0"/>
            </a:endParaRPr>
          </a:p>
          <a:p>
            <a:pPr algn="ctr"/>
            <a:r>
              <a:rPr lang="en-US" dirty="0" smtClean="0">
                <a:latin typeface="Arial" pitchFamily="34" charset="0"/>
                <a:cs typeface="Arial" pitchFamily="34" charset="0"/>
              </a:rPr>
              <a:t>first </a:t>
            </a:r>
            <a:r>
              <a:rPr lang="en-US" dirty="0">
                <a:latin typeface="Arial" pitchFamily="34" charset="0"/>
                <a:cs typeface="Arial" pitchFamily="34" charset="0"/>
              </a:rPr>
              <a:t>year of basic education </a:t>
            </a:r>
            <a:endParaRPr lang="en-US" dirty="0" smtClean="0">
              <a:latin typeface="Arial" pitchFamily="34" charset="0"/>
              <a:cs typeface="Arial" pitchFamily="34" charset="0"/>
            </a:endParaRPr>
          </a:p>
          <a:p>
            <a:pPr algn="ctr"/>
            <a:r>
              <a:rPr lang="en-US" dirty="0" smtClean="0">
                <a:latin typeface="Arial" pitchFamily="34" charset="0"/>
                <a:cs typeface="Arial" pitchFamily="34" charset="0"/>
              </a:rPr>
              <a:t>at </a:t>
            </a:r>
            <a:r>
              <a:rPr lang="en-US" dirty="0">
                <a:latin typeface="Arial" pitchFamily="34" charset="0"/>
                <a:cs typeface="Arial" pitchFamily="34" charset="0"/>
              </a:rPr>
              <a:t>the Rudolf Steiner School.</a:t>
            </a:r>
            <a:endParaRPr lang="es-ES" dirty="0">
              <a:latin typeface="Arial" pitchFamily="34" charset="0"/>
              <a:cs typeface="Arial" pitchFamily="34" charset="0"/>
            </a:endParaRPr>
          </a:p>
        </p:txBody>
      </p:sp>
      <p:sp>
        <p:nvSpPr>
          <p:cNvPr id="6" name="Rectangle 9"/>
          <p:cNvSpPr>
            <a:spLocks noChangeArrowheads="1"/>
          </p:cNvSpPr>
          <p:nvPr/>
        </p:nvSpPr>
        <p:spPr bwMode="auto">
          <a:xfrm>
            <a:off x="4833083" y="4365649"/>
            <a:ext cx="3638579" cy="1871663"/>
          </a:xfrm>
          <a:prstGeom prst="rect">
            <a:avLst/>
          </a:prstGeom>
          <a:ln w="28575">
            <a:solidFill>
              <a:srgbClr val="FFFFFF">
                <a:alpha val="90980"/>
              </a:srgbClr>
            </a:solidFill>
            <a:headEnd/>
            <a:tailEnd/>
          </a:ln>
        </p:spPr>
        <p:style>
          <a:lnRef idx="3">
            <a:schemeClr val="lt1"/>
          </a:lnRef>
          <a:fillRef idx="1">
            <a:schemeClr val="dk1"/>
          </a:fillRef>
          <a:effectRef idx="1">
            <a:schemeClr val="dk1"/>
          </a:effectRef>
          <a:fontRef idx="minor">
            <a:schemeClr val="lt1"/>
          </a:fontRef>
        </p:style>
        <p:txBody>
          <a:bodyPr wrap="none" anchor="ctr"/>
          <a:lstStyle/>
          <a:p>
            <a:pPr algn="ctr">
              <a:defRPr/>
            </a:pPr>
            <a:r>
              <a:rPr lang="en-US" dirty="0">
                <a:latin typeface="Arial" pitchFamily="34" charset="0"/>
                <a:cs typeface="Arial" pitchFamily="34" charset="0"/>
              </a:rPr>
              <a:t>Communicative Approach affects </a:t>
            </a:r>
            <a:endParaRPr lang="en-US" dirty="0" smtClean="0">
              <a:latin typeface="Arial" pitchFamily="34" charset="0"/>
              <a:cs typeface="Arial" pitchFamily="34" charset="0"/>
            </a:endParaRPr>
          </a:p>
          <a:p>
            <a:pPr algn="ctr">
              <a:defRPr/>
            </a:pPr>
            <a:r>
              <a:rPr lang="en-US" dirty="0" smtClean="0">
                <a:latin typeface="Arial" pitchFamily="34" charset="0"/>
                <a:cs typeface="Arial" pitchFamily="34" charset="0"/>
              </a:rPr>
              <a:t>positively the </a:t>
            </a:r>
            <a:r>
              <a:rPr lang="en-US" dirty="0">
                <a:latin typeface="Arial" pitchFamily="34" charset="0"/>
                <a:cs typeface="Arial" pitchFamily="34" charset="0"/>
              </a:rPr>
              <a:t>level of speaking </a:t>
            </a:r>
            <a:endParaRPr lang="en-US" dirty="0" smtClean="0">
              <a:latin typeface="Arial" pitchFamily="34" charset="0"/>
              <a:cs typeface="Arial" pitchFamily="34" charset="0"/>
            </a:endParaRPr>
          </a:p>
          <a:p>
            <a:pPr algn="ctr">
              <a:defRPr/>
            </a:pPr>
            <a:r>
              <a:rPr lang="en-US" dirty="0" smtClean="0">
                <a:latin typeface="Arial" pitchFamily="34" charset="0"/>
                <a:cs typeface="Arial" pitchFamily="34" charset="0"/>
              </a:rPr>
              <a:t>skill development in </a:t>
            </a:r>
            <a:r>
              <a:rPr lang="en-US" dirty="0">
                <a:latin typeface="Arial" pitchFamily="34" charset="0"/>
                <a:cs typeface="Arial" pitchFamily="34" charset="0"/>
              </a:rPr>
              <a:t>students </a:t>
            </a:r>
            <a:endParaRPr lang="en-US" dirty="0" smtClean="0">
              <a:latin typeface="Arial" pitchFamily="34" charset="0"/>
              <a:cs typeface="Arial" pitchFamily="34" charset="0"/>
            </a:endParaRPr>
          </a:p>
          <a:p>
            <a:pPr algn="ctr">
              <a:defRPr/>
            </a:pPr>
            <a:r>
              <a:rPr lang="en-US" dirty="0" smtClean="0">
                <a:latin typeface="Arial" pitchFamily="34" charset="0"/>
                <a:cs typeface="Arial" pitchFamily="34" charset="0"/>
              </a:rPr>
              <a:t>attending </a:t>
            </a:r>
            <a:r>
              <a:rPr lang="en-US" dirty="0">
                <a:latin typeface="Arial" pitchFamily="34" charset="0"/>
                <a:cs typeface="Arial" pitchFamily="34" charset="0"/>
              </a:rPr>
              <a:t>the first </a:t>
            </a:r>
            <a:r>
              <a:rPr lang="en-US" dirty="0" smtClean="0">
                <a:latin typeface="Arial" pitchFamily="34" charset="0"/>
                <a:cs typeface="Arial" pitchFamily="34" charset="0"/>
              </a:rPr>
              <a:t>year </a:t>
            </a:r>
            <a:r>
              <a:rPr lang="en-US" dirty="0">
                <a:latin typeface="Arial" pitchFamily="34" charset="0"/>
                <a:cs typeface="Arial" pitchFamily="34" charset="0"/>
              </a:rPr>
              <a:t>of </a:t>
            </a:r>
            <a:r>
              <a:rPr lang="en-US" dirty="0" smtClean="0">
                <a:latin typeface="Arial" pitchFamily="34" charset="0"/>
                <a:cs typeface="Arial" pitchFamily="34" charset="0"/>
              </a:rPr>
              <a:t>basic </a:t>
            </a:r>
          </a:p>
          <a:p>
            <a:pPr algn="ctr">
              <a:defRPr/>
            </a:pPr>
            <a:r>
              <a:rPr lang="en-US" dirty="0" smtClean="0">
                <a:latin typeface="Arial" pitchFamily="34" charset="0"/>
                <a:cs typeface="Arial" pitchFamily="34" charset="0"/>
              </a:rPr>
              <a:t>education </a:t>
            </a:r>
            <a:r>
              <a:rPr lang="en-US" dirty="0">
                <a:latin typeface="Arial" pitchFamily="34" charset="0"/>
                <a:cs typeface="Arial" pitchFamily="34" charset="0"/>
              </a:rPr>
              <a:t>at </a:t>
            </a:r>
            <a:r>
              <a:rPr lang="en-US" dirty="0" smtClean="0">
                <a:latin typeface="Arial" pitchFamily="34" charset="0"/>
                <a:cs typeface="Arial" pitchFamily="34" charset="0"/>
              </a:rPr>
              <a:t>the </a:t>
            </a:r>
          </a:p>
          <a:p>
            <a:pPr algn="ctr">
              <a:defRPr/>
            </a:pPr>
            <a:r>
              <a:rPr lang="en-US" dirty="0" smtClean="0">
                <a:latin typeface="Arial" pitchFamily="34" charset="0"/>
                <a:cs typeface="Arial" pitchFamily="34" charset="0"/>
              </a:rPr>
              <a:t>Rudolf </a:t>
            </a:r>
            <a:r>
              <a:rPr lang="en-US" dirty="0">
                <a:latin typeface="Arial" pitchFamily="34" charset="0"/>
                <a:cs typeface="Arial" pitchFamily="34" charset="0"/>
              </a:rPr>
              <a:t>Steiner School</a:t>
            </a:r>
            <a:endParaRPr lang="es-ES" dirty="0">
              <a:solidFill>
                <a:srgbClr val="FFFFFF"/>
              </a:solidFill>
            </a:endParaRPr>
          </a:p>
        </p:txBody>
      </p:sp>
      <p:cxnSp>
        <p:nvCxnSpPr>
          <p:cNvPr id="7" name="AutoShape 11"/>
          <p:cNvCxnSpPr>
            <a:cxnSpLocks noChangeShapeType="1"/>
          </p:cNvCxnSpPr>
          <p:nvPr/>
        </p:nvCxnSpPr>
        <p:spPr bwMode="auto">
          <a:xfrm rot="10800000" flipV="1">
            <a:off x="2461915" y="2284412"/>
            <a:ext cx="669925" cy="1144587"/>
          </a:xfrm>
          <a:prstGeom prst="curvedConnector2">
            <a:avLst/>
          </a:prstGeom>
          <a:noFill/>
          <a:ln w="9525">
            <a:solidFill>
              <a:schemeClr val="tx1"/>
            </a:solidFill>
            <a:round/>
            <a:headEnd/>
            <a:tailEnd type="triangle" w="med" len="med"/>
          </a:ln>
        </p:spPr>
      </p:cxnSp>
      <p:cxnSp>
        <p:nvCxnSpPr>
          <p:cNvPr id="8" name="AutoShape 12"/>
          <p:cNvCxnSpPr>
            <a:cxnSpLocks noChangeShapeType="1"/>
          </p:cNvCxnSpPr>
          <p:nvPr/>
        </p:nvCxnSpPr>
        <p:spPr bwMode="auto">
          <a:xfrm>
            <a:off x="5768120" y="2284437"/>
            <a:ext cx="846138" cy="1144587"/>
          </a:xfrm>
          <a:prstGeom prst="curvedConnector2">
            <a:avLst/>
          </a:prstGeom>
          <a:noFill/>
          <a:ln w="9525">
            <a:solidFill>
              <a:schemeClr val="tx1"/>
            </a:solidFill>
            <a:round/>
            <a:headEnd/>
            <a:tailEnd type="triangle" w="med" len="med"/>
          </a:ln>
        </p:spPr>
      </p:cxnSp>
      <p:sp>
        <p:nvSpPr>
          <p:cNvPr id="9" name="10 Rectángulo"/>
          <p:cNvSpPr>
            <a:spLocks noChangeArrowheads="1"/>
          </p:cNvSpPr>
          <p:nvPr/>
        </p:nvSpPr>
        <p:spPr bwMode="auto">
          <a:xfrm>
            <a:off x="1619672" y="488866"/>
            <a:ext cx="6500812" cy="707886"/>
          </a:xfrm>
          <a:prstGeom prst="rect">
            <a:avLst/>
          </a:prstGeom>
          <a:noFill/>
          <a:ln w="9525">
            <a:noFill/>
            <a:miter lim="800000"/>
            <a:headEnd/>
            <a:tailEnd/>
          </a:ln>
        </p:spPr>
        <p:txBody>
          <a:bodyPr>
            <a:spAutoFit/>
          </a:bodyPr>
          <a:lstStyle/>
          <a:p>
            <a:r>
              <a:rPr lang="es-MX" sz="4000" b="1" dirty="0">
                <a:solidFill>
                  <a:srgbClr val="FF0000"/>
                </a:solidFill>
                <a:latin typeface="Arial" panose="020B0604020202020204" pitchFamily="34" charset="0"/>
                <a:cs typeface="Arial" panose="020B0604020202020204" pitchFamily="34" charset="0"/>
              </a:rPr>
              <a:t>HYPOTHESIS SYSTEM</a:t>
            </a:r>
            <a:endParaRPr lang="es-ES" sz="4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7470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from="(-#ppt_w/2)" to="(#ppt_x)" calcmode="lin" valueType="num">
                                      <p:cBhvr>
                                        <p:cTn id="12" dur="600" fill="hold">
                                          <p:stCondLst>
                                            <p:cond delay="0"/>
                                          </p:stCondLst>
                                        </p:cTn>
                                        <p:tgtEl>
                                          <p:spTgt spid="7"/>
                                        </p:tgtEl>
                                        <p:attrNameLst>
                                          <p:attrName>ppt_x</p:attrName>
                                        </p:attrNameLst>
                                      </p:cBhvr>
                                    </p:anim>
                                    <p:anim from="0" to="-1.0" calcmode="lin" valueType="num">
                                      <p:cBhvr>
                                        <p:cTn id="13" dur="200" decel="50000" autoRev="1" fill="hold">
                                          <p:stCondLst>
                                            <p:cond delay="600"/>
                                          </p:stCondLst>
                                        </p:cTn>
                                        <p:tgtEl>
                                          <p:spTgt spid="7"/>
                                        </p:tgtEl>
                                        <p:attrNameLst>
                                          <p:attrName>xshear</p:attrName>
                                        </p:attrNameLst>
                                      </p:cBhvr>
                                    </p:anim>
                                    <p:animScale>
                                      <p:cBhvr>
                                        <p:cTn id="14" dur="200" decel="100000" autoRev="1" fill="hold">
                                          <p:stCondLst>
                                            <p:cond delay="600"/>
                                          </p:stCondLst>
                                        </p:cTn>
                                        <p:tgtEl>
                                          <p:spTgt spid="7"/>
                                        </p:tgtEl>
                                      </p:cBhvr>
                                      <p:from x="100000" y="100000"/>
                                      <p:to x="80000" y="100000"/>
                                    </p:animScale>
                                    <p:anim by="(#ppt_h/3+#ppt_w*0.1)" calcmode="lin" valueType="num">
                                      <p:cBhvr additive="sum">
                                        <p:cTn id="15" dur="200" decel="100000" autoRev="1" fill="hold">
                                          <p:stCondLst>
                                            <p:cond delay="600"/>
                                          </p:stCondLst>
                                        </p:cTn>
                                        <p:tgtEl>
                                          <p:spTgt spid="7"/>
                                        </p:tgtEl>
                                        <p:attrNameLst>
                                          <p:attrName>ppt_x</p:attrName>
                                        </p:attrNameLst>
                                      </p:cBhvr>
                                    </p:anim>
                                  </p:childTnLst>
                                </p:cTn>
                              </p:par>
                              <p:par>
                                <p:cTn id="16" presetID="34"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from="(-#ppt_w/2)" to="(#ppt_x)" calcmode="lin" valueType="num">
                                      <p:cBhvr>
                                        <p:cTn id="18" dur="600" fill="hold">
                                          <p:stCondLst>
                                            <p:cond delay="0"/>
                                          </p:stCondLst>
                                        </p:cTn>
                                        <p:tgtEl>
                                          <p:spTgt spid="3"/>
                                        </p:tgtEl>
                                        <p:attrNameLst>
                                          <p:attrName>ppt_x</p:attrName>
                                        </p:attrNameLst>
                                      </p:cBhvr>
                                    </p:anim>
                                    <p:anim from="0" to="-1.0" calcmode="lin" valueType="num">
                                      <p:cBhvr>
                                        <p:cTn id="19" dur="200" decel="50000" autoRev="1" fill="hold">
                                          <p:stCondLst>
                                            <p:cond delay="600"/>
                                          </p:stCondLst>
                                        </p:cTn>
                                        <p:tgtEl>
                                          <p:spTgt spid="3"/>
                                        </p:tgtEl>
                                        <p:attrNameLst>
                                          <p:attrName>xshear</p:attrName>
                                        </p:attrNameLst>
                                      </p:cBhvr>
                                    </p:anim>
                                    <p:animScale>
                                      <p:cBhvr>
                                        <p:cTn id="20" dur="200" decel="100000" autoRev="1" fill="hold">
                                          <p:stCondLst>
                                            <p:cond delay="600"/>
                                          </p:stCondLst>
                                        </p:cTn>
                                        <p:tgtEl>
                                          <p:spTgt spid="3"/>
                                        </p:tgtEl>
                                      </p:cBhvr>
                                      <p:from x="100000" y="100000"/>
                                      <p:to x="80000" y="100000"/>
                                    </p:animScale>
                                    <p:anim by="(#ppt_h/3+#ppt_w*0.1)" calcmode="lin" valueType="num">
                                      <p:cBhvr additive="sum">
                                        <p:cTn id="21" dur="200" decel="100000" autoRev="1" fill="hold">
                                          <p:stCondLst>
                                            <p:cond delay="600"/>
                                          </p:stCondLst>
                                        </p:cTn>
                                        <p:tgtEl>
                                          <p:spTgt spid="3"/>
                                        </p:tgtEl>
                                        <p:attrNameLst>
                                          <p:attrName>ppt_x</p:attrName>
                                        </p:attrNameLst>
                                      </p:cBhvr>
                                    </p:anim>
                                  </p:childTnLst>
                                </p:cTn>
                              </p:par>
                              <p:par>
                                <p:cTn id="22" presetID="34"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from="(-#ppt_w/2)" to="(#ppt_x)" calcmode="lin" valueType="num">
                                      <p:cBhvr>
                                        <p:cTn id="24" dur="600" fill="hold">
                                          <p:stCondLst>
                                            <p:cond delay="0"/>
                                          </p:stCondLst>
                                        </p:cTn>
                                        <p:tgtEl>
                                          <p:spTgt spid="5"/>
                                        </p:tgtEl>
                                        <p:attrNameLst>
                                          <p:attrName>ppt_x</p:attrName>
                                        </p:attrNameLst>
                                      </p:cBhvr>
                                    </p:anim>
                                    <p:anim from="0" to="-1.0" calcmode="lin" valueType="num">
                                      <p:cBhvr>
                                        <p:cTn id="25" dur="200" decel="50000" autoRev="1" fill="hold">
                                          <p:stCondLst>
                                            <p:cond delay="600"/>
                                          </p:stCondLst>
                                        </p:cTn>
                                        <p:tgtEl>
                                          <p:spTgt spid="5"/>
                                        </p:tgtEl>
                                        <p:attrNameLst>
                                          <p:attrName>xshear</p:attrName>
                                        </p:attrNameLst>
                                      </p:cBhvr>
                                    </p:anim>
                                    <p:animScale>
                                      <p:cBhvr>
                                        <p:cTn id="26" dur="200" decel="100000" autoRev="1" fill="hold">
                                          <p:stCondLst>
                                            <p:cond delay="600"/>
                                          </p:stCondLst>
                                        </p:cTn>
                                        <p:tgtEl>
                                          <p:spTgt spid="5"/>
                                        </p:tgtEl>
                                      </p:cBhvr>
                                      <p:from x="100000" y="100000"/>
                                      <p:to x="80000" y="100000"/>
                                    </p:animScale>
                                    <p:anim by="(#ppt_h/3+#ppt_w*0.1)" calcmode="lin" valueType="num">
                                      <p:cBhvr additive="sum">
                                        <p:cTn id="27" dur="200" decel="100000" autoRev="1" fill="hold">
                                          <p:stCondLst>
                                            <p:cond delay="600"/>
                                          </p:stCondLst>
                                        </p:cTn>
                                        <p:tgtEl>
                                          <p:spTgt spid="5"/>
                                        </p:tgtEl>
                                        <p:attrNameLst>
                                          <p:attrName>ppt_x</p:attrName>
                                        </p:attrNameLst>
                                      </p:cBhvr>
                                    </p:anim>
                                  </p:childTnLst>
                                </p:cTn>
                              </p:par>
                            </p:childTnLst>
                          </p:cTn>
                        </p:par>
                      </p:childTnLst>
                    </p:cTn>
                  </p:par>
                  <p:par>
                    <p:cTn id="28" fill="hold">
                      <p:stCondLst>
                        <p:cond delay="indefinite"/>
                      </p:stCondLst>
                      <p:childTnLst>
                        <p:par>
                          <p:cTn id="29" fill="hold">
                            <p:stCondLst>
                              <p:cond delay="0"/>
                            </p:stCondLst>
                            <p:childTnLst>
                              <p:par>
                                <p:cTn id="30" presetID="34"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 from="(-#ppt_w/2)" to="(#ppt_x)" calcmode="lin" valueType="num">
                                      <p:cBhvr>
                                        <p:cTn id="32" dur="600" fill="hold">
                                          <p:stCondLst>
                                            <p:cond delay="0"/>
                                          </p:stCondLst>
                                        </p:cTn>
                                        <p:tgtEl>
                                          <p:spTgt spid="8"/>
                                        </p:tgtEl>
                                        <p:attrNameLst>
                                          <p:attrName>ppt_x</p:attrName>
                                        </p:attrNameLst>
                                      </p:cBhvr>
                                    </p:anim>
                                    <p:anim from="0" to="-1.0" calcmode="lin" valueType="num">
                                      <p:cBhvr>
                                        <p:cTn id="33" dur="200" decel="50000" autoRev="1" fill="hold">
                                          <p:stCondLst>
                                            <p:cond delay="600"/>
                                          </p:stCondLst>
                                        </p:cTn>
                                        <p:tgtEl>
                                          <p:spTgt spid="8"/>
                                        </p:tgtEl>
                                        <p:attrNameLst>
                                          <p:attrName>xshear</p:attrName>
                                        </p:attrNameLst>
                                      </p:cBhvr>
                                    </p:anim>
                                    <p:animScale>
                                      <p:cBhvr>
                                        <p:cTn id="34" dur="200" decel="100000" autoRev="1" fill="hold">
                                          <p:stCondLst>
                                            <p:cond delay="600"/>
                                          </p:stCondLst>
                                        </p:cTn>
                                        <p:tgtEl>
                                          <p:spTgt spid="8"/>
                                        </p:tgtEl>
                                      </p:cBhvr>
                                      <p:from x="100000" y="100000"/>
                                      <p:to x="80000" y="100000"/>
                                    </p:animScale>
                                    <p:anim by="(#ppt_h/3+#ppt_w*0.1)" calcmode="lin" valueType="num">
                                      <p:cBhvr additive="sum">
                                        <p:cTn id="35" dur="200" decel="100000" autoRev="1" fill="hold">
                                          <p:stCondLst>
                                            <p:cond delay="600"/>
                                          </p:stCondLst>
                                        </p:cTn>
                                        <p:tgtEl>
                                          <p:spTgt spid="8"/>
                                        </p:tgtEl>
                                        <p:attrNameLst>
                                          <p:attrName>ppt_x</p:attrName>
                                        </p:attrNameLst>
                                      </p:cBhvr>
                                    </p:anim>
                                  </p:childTnLst>
                                </p:cTn>
                              </p:par>
                              <p:par>
                                <p:cTn id="36" presetID="34" presetClass="entr" presetSubtype="0"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 from="(-#ppt_w/2)" to="(#ppt_x)" calcmode="lin" valueType="num">
                                      <p:cBhvr>
                                        <p:cTn id="38" dur="600" fill="hold">
                                          <p:stCondLst>
                                            <p:cond delay="0"/>
                                          </p:stCondLst>
                                        </p:cTn>
                                        <p:tgtEl>
                                          <p:spTgt spid="4"/>
                                        </p:tgtEl>
                                        <p:attrNameLst>
                                          <p:attrName>ppt_x</p:attrName>
                                        </p:attrNameLst>
                                      </p:cBhvr>
                                    </p:anim>
                                    <p:anim from="0" to="-1.0" calcmode="lin" valueType="num">
                                      <p:cBhvr>
                                        <p:cTn id="39" dur="200" decel="50000" autoRev="1" fill="hold">
                                          <p:stCondLst>
                                            <p:cond delay="600"/>
                                          </p:stCondLst>
                                        </p:cTn>
                                        <p:tgtEl>
                                          <p:spTgt spid="4"/>
                                        </p:tgtEl>
                                        <p:attrNameLst>
                                          <p:attrName>xshear</p:attrName>
                                        </p:attrNameLst>
                                      </p:cBhvr>
                                    </p:anim>
                                    <p:animScale>
                                      <p:cBhvr>
                                        <p:cTn id="40" dur="200" decel="100000" autoRev="1" fill="hold">
                                          <p:stCondLst>
                                            <p:cond delay="600"/>
                                          </p:stCondLst>
                                        </p:cTn>
                                        <p:tgtEl>
                                          <p:spTgt spid="4"/>
                                        </p:tgtEl>
                                      </p:cBhvr>
                                      <p:from x="100000" y="100000"/>
                                      <p:to x="80000" y="100000"/>
                                    </p:animScale>
                                    <p:anim by="(#ppt_h/3+#ppt_w*0.1)" calcmode="lin" valueType="num">
                                      <p:cBhvr additive="sum">
                                        <p:cTn id="41" dur="200" decel="100000" autoRev="1" fill="hold">
                                          <p:stCondLst>
                                            <p:cond delay="600"/>
                                          </p:stCondLst>
                                        </p:cTn>
                                        <p:tgtEl>
                                          <p:spTgt spid="4"/>
                                        </p:tgtEl>
                                        <p:attrNameLst>
                                          <p:attrName>ppt_x</p:attrName>
                                        </p:attrNameLst>
                                      </p:cBhvr>
                                    </p:anim>
                                  </p:childTnLst>
                                </p:cTn>
                              </p:par>
                              <p:par>
                                <p:cTn id="42" presetID="34" presetClass="entr" presetSubtype="0"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 from="(-#ppt_w/2)" to="(#ppt_x)" calcmode="lin" valueType="num">
                                      <p:cBhvr>
                                        <p:cTn id="44" dur="600" fill="hold">
                                          <p:stCondLst>
                                            <p:cond delay="0"/>
                                          </p:stCondLst>
                                        </p:cTn>
                                        <p:tgtEl>
                                          <p:spTgt spid="6"/>
                                        </p:tgtEl>
                                        <p:attrNameLst>
                                          <p:attrName>ppt_x</p:attrName>
                                        </p:attrNameLst>
                                      </p:cBhvr>
                                    </p:anim>
                                    <p:anim from="0" to="-1.0" calcmode="lin" valueType="num">
                                      <p:cBhvr>
                                        <p:cTn id="45" dur="200" decel="50000" autoRev="1" fill="hold">
                                          <p:stCondLst>
                                            <p:cond delay="600"/>
                                          </p:stCondLst>
                                        </p:cTn>
                                        <p:tgtEl>
                                          <p:spTgt spid="6"/>
                                        </p:tgtEl>
                                        <p:attrNameLst>
                                          <p:attrName>xshear</p:attrName>
                                        </p:attrNameLst>
                                      </p:cBhvr>
                                    </p:anim>
                                    <p:animScale>
                                      <p:cBhvr>
                                        <p:cTn id="46" dur="200" decel="100000" autoRev="1" fill="hold">
                                          <p:stCondLst>
                                            <p:cond delay="600"/>
                                          </p:stCondLst>
                                        </p:cTn>
                                        <p:tgtEl>
                                          <p:spTgt spid="6"/>
                                        </p:tgtEl>
                                      </p:cBhvr>
                                      <p:from x="100000" y="100000"/>
                                      <p:to x="80000" y="100000"/>
                                    </p:animScale>
                                    <p:anim by="(#ppt_h/3+#ppt_w*0.1)" calcmode="lin" valueType="num">
                                      <p:cBhvr additive="sum">
                                        <p:cTn id="47"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28625" y="332656"/>
            <a:ext cx="8229600" cy="1332000"/>
          </a:xfrm>
          <a:prstGeom prst="rect">
            <a:avLst/>
          </a:prstGeom>
          <a:ln>
            <a:solidFill>
              <a:schemeClr val="tx1"/>
            </a:solidFill>
          </a:ln>
        </p:spPr>
        <p:txBody>
          <a:bodyPr/>
          <a:lstStyle/>
          <a:p>
            <a:pPr algn="ctr" fontAlgn="auto">
              <a:spcAft>
                <a:spcPts val="0"/>
              </a:spcAft>
              <a:defRPr/>
            </a:pPr>
            <a:endParaRPr lang="es-MX" sz="2400" b="1" spc="-100" dirty="0">
              <a:solidFill>
                <a:srgbClr val="FFFF00"/>
              </a:solidFill>
              <a:latin typeface="Arial" panose="020B0604020202020204" pitchFamily="34" charset="0"/>
              <a:ea typeface="+mj-ea"/>
              <a:cs typeface="Arial" panose="020B0604020202020204" pitchFamily="34" charset="0"/>
            </a:endParaRPr>
          </a:p>
          <a:p>
            <a:pPr algn="ctr" fontAlgn="auto">
              <a:spcAft>
                <a:spcPts val="0"/>
              </a:spcAft>
              <a:defRPr/>
            </a:pPr>
            <a:r>
              <a:rPr lang="es-MX" sz="4000" b="1" spc="-100" dirty="0">
                <a:solidFill>
                  <a:srgbClr val="FF0000"/>
                </a:solidFill>
                <a:latin typeface="Arial" panose="020B0604020202020204" pitchFamily="34" charset="0"/>
                <a:ea typeface="+mj-ea"/>
                <a:cs typeface="Arial" panose="020B0604020202020204" pitchFamily="34" charset="0"/>
              </a:rPr>
              <a:t>METHODOLOGICAL DESIGN</a:t>
            </a:r>
            <a:endParaRPr lang="es-ES" sz="4000" b="1" spc="-100" dirty="0">
              <a:solidFill>
                <a:srgbClr val="FF0000"/>
              </a:solidFill>
              <a:latin typeface="Arial" panose="020B0604020202020204" pitchFamily="34" charset="0"/>
              <a:ea typeface="+mj-ea"/>
              <a:cs typeface="Arial" panose="020B0604020202020204" pitchFamily="34" charset="0"/>
            </a:endParaRPr>
          </a:p>
        </p:txBody>
      </p:sp>
      <p:sp>
        <p:nvSpPr>
          <p:cNvPr id="3" name="Rectangle 5"/>
          <p:cNvSpPr txBox="1">
            <a:spLocks noChangeArrowheads="1"/>
          </p:cNvSpPr>
          <p:nvPr/>
        </p:nvSpPr>
        <p:spPr>
          <a:xfrm>
            <a:off x="428625" y="1844825"/>
            <a:ext cx="4038600" cy="4320480"/>
          </a:xfrm>
          <a:prstGeom prst="rect">
            <a:avLst/>
          </a:prstGeom>
          <a:ln w="28575">
            <a:solidFill>
              <a:srgbClr val="FFFFFF">
                <a:alpha val="90980"/>
              </a:srgbClr>
            </a:solidFill>
          </a:ln>
        </p:spPr>
        <p:style>
          <a:lnRef idx="3">
            <a:schemeClr val="lt1"/>
          </a:lnRef>
          <a:fillRef idx="1">
            <a:schemeClr val="dk1"/>
          </a:fillRef>
          <a:effectRef idx="1">
            <a:schemeClr val="dk1"/>
          </a:effectRef>
          <a:fontRef idx="minor">
            <a:schemeClr val="lt1"/>
          </a:fontRef>
        </p:style>
        <p:txBody>
          <a:bodyPr/>
          <a:lstStyle/>
          <a:p>
            <a:pPr marL="411480" indent="-342900" algn="ctr" fontAlgn="auto">
              <a:spcBef>
                <a:spcPts val="700"/>
              </a:spcBef>
              <a:spcAft>
                <a:spcPts val="0"/>
              </a:spcAft>
              <a:buClr>
                <a:schemeClr val="tx2"/>
              </a:buClr>
              <a:buSzPct val="95000"/>
              <a:buFont typeface="Wingdings" pitchFamily="2" charset="2"/>
              <a:buNone/>
              <a:defRPr/>
            </a:pPr>
            <a:endParaRPr lang="es-MX" sz="1100" b="1" dirty="0" smtClean="0">
              <a:solidFill>
                <a:schemeClr val="tx1">
                  <a:lumMod val="95000"/>
                </a:schemeClr>
              </a:solidFill>
              <a:latin typeface="Arial" panose="020B0604020202020204" pitchFamily="34" charset="0"/>
              <a:cs typeface="Arial" panose="020B0604020202020204" pitchFamily="34" charset="0"/>
            </a:endParaRPr>
          </a:p>
          <a:p>
            <a:pPr marL="411480" indent="-342900" algn="ctr" fontAlgn="auto">
              <a:spcBef>
                <a:spcPts val="700"/>
              </a:spcBef>
              <a:spcAft>
                <a:spcPts val="0"/>
              </a:spcAft>
              <a:buClr>
                <a:schemeClr val="tx2"/>
              </a:buClr>
              <a:buSzPct val="95000"/>
              <a:buFont typeface="Wingdings" pitchFamily="2" charset="2"/>
              <a:buNone/>
              <a:defRPr/>
            </a:pPr>
            <a:r>
              <a:rPr lang="es-MX" sz="2900" b="1" dirty="0" smtClean="0">
                <a:solidFill>
                  <a:schemeClr val="tx1">
                    <a:lumMod val="95000"/>
                  </a:schemeClr>
                </a:solidFill>
                <a:latin typeface="Arial" panose="020B0604020202020204" pitchFamily="34" charset="0"/>
                <a:cs typeface="Arial" panose="020B0604020202020204" pitchFamily="34" charset="0"/>
              </a:rPr>
              <a:t>1. TYPE </a:t>
            </a:r>
            <a:r>
              <a:rPr lang="es-MX" sz="2900" b="1" dirty="0">
                <a:solidFill>
                  <a:schemeClr val="tx1">
                    <a:lumMod val="95000"/>
                  </a:schemeClr>
                </a:solidFill>
                <a:latin typeface="Arial" panose="020B0604020202020204" pitchFamily="34" charset="0"/>
                <a:cs typeface="Arial" panose="020B0604020202020204" pitchFamily="34" charset="0"/>
              </a:rPr>
              <a:t>OF RESEARCH AND DESIGN</a:t>
            </a:r>
          </a:p>
          <a:p>
            <a:pPr marL="68580" fontAlgn="auto">
              <a:spcBef>
                <a:spcPts val="700"/>
              </a:spcBef>
              <a:spcAft>
                <a:spcPts val="0"/>
              </a:spcAft>
              <a:buClr>
                <a:schemeClr val="tx2"/>
              </a:buClr>
              <a:buSzPct val="95000"/>
              <a:defRPr/>
            </a:pPr>
            <a:endParaRPr lang="es-MX" sz="600" b="1" dirty="0" smtClean="0">
              <a:solidFill>
                <a:schemeClr val="tx1">
                  <a:lumMod val="95000"/>
                </a:schemeClr>
              </a:solidFill>
              <a:latin typeface="Arial" panose="020B0604020202020204" pitchFamily="34" charset="0"/>
              <a:cs typeface="Arial" panose="020B0604020202020204" pitchFamily="34" charset="0"/>
            </a:endParaRPr>
          </a:p>
          <a:p>
            <a:pPr marL="411480" indent="-342900" fontAlgn="auto">
              <a:spcBef>
                <a:spcPts val="700"/>
              </a:spcBef>
              <a:spcAft>
                <a:spcPts val="0"/>
              </a:spcAft>
              <a:buClr>
                <a:schemeClr val="tx2"/>
              </a:buClr>
              <a:buSzPct val="95000"/>
              <a:buFont typeface="Arial" panose="020B0604020202020204" pitchFamily="34" charset="0"/>
              <a:buChar char="•"/>
              <a:defRPr/>
            </a:pPr>
            <a:r>
              <a:rPr lang="es-MX" sz="2400" b="1" dirty="0" smtClean="0">
                <a:solidFill>
                  <a:schemeClr val="tx1">
                    <a:lumMod val="95000"/>
                  </a:schemeClr>
                </a:solidFill>
                <a:latin typeface="Arial" panose="020B0604020202020204" pitchFamily="34" charset="0"/>
                <a:cs typeface="Arial" panose="020B0604020202020204" pitchFamily="34" charset="0"/>
              </a:rPr>
              <a:t>Basic</a:t>
            </a:r>
            <a:r>
              <a:rPr lang="es-MX" sz="2400" b="1" dirty="0">
                <a:solidFill>
                  <a:schemeClr val="tx1">
                    <a:lumMod val="95000"/>
                  </a:schemeClr>
                </a:solidFill>
                <a:latin typeface="Arial" panose="020B0604020202020204" pitchFamily="34" charset="0"/>
                <a:cs typeface="Arial" panose="020B0604020202020204" pitchFamily="34" charset="0"/>
              </a:rPr>
              <a:t>, </a:t>
            </a:r>
            <a:r>
              <a:rPr lang="es-MX" sz="2400" b="1" dirty="0" err="1">
                <a:solidFill>
                  <a:schemeClr val="tx1">
                    <a:lumMod val="95000"/>
                  </a:schemeClr>
                </a:solidFill>
                <a:latin typeface="Arial" panose="020B0604020202020204" pitchFamily="34" charset="0"/>
                <a:cs typeface="Arial" panose="020B0604020202020204" pitchFamily="34" charset="0"/>
              </a:rPr>
              <a:t>descriptive</a:t>
            </a:r>
            <a:r>
              <a:rPr lang="es-MX" sz="2400" b="1" dirty="0">
                <a:solidFill>
                  <a:schemeClr val="tx1">
                    <a:lumMod val="95000"/>
                  </a:schemeClr>
                </a:solidFill>
                <a:latin typeface="Arial" panose="020B0604020202020204" pitchFamily="34" charset="0"/>
                <a:cs typeface="Arial" panose="020B0604020202020204" pitchFamily="34" charset="0"/>
              </a:rPr>
              <a:t>, of </a:t>
            </a:r>
            <a:r>
              <a:rPr lang="es-MX" sz="2400" b="1" dirty="0" err="1" smtClean="0">
                <a:solidFill>
                  <a:schemeClr val="tx1">
                    <a:lumMod val="95000"/>
                  </a:schemeClr>
                </a:solidFill>
                <a:latin typeface="Arial" panose="020B0604020202020204" pitchFamily="34" charset="0"/>
                <a:cs typeface="Arial" panose="020B0604020202020204" pitchFamily="34" charset="0"/>
              </a:rPr>
              <a:t>field</a:t>
            </a:r>
            <a:endParaRPr lang="es-MX" sz="2400" b="1" dirty="0">
              <a:solidFill>
                <a:schemeClr val="tx1">
                  <a:lumMod val="95000"/>
                </a:schemeClr>
              </a:solidFill>
              <a:latin typeface="Arial" panose="020B0604020202020204" pitchFamily="34" charset="0"/>
              <a:cs typeface="Arial" panose="020B0604020202020204" pitchFamily="34" charset="0"/>
            </a:endParaRPr>
          </a:p>
          <a:p>
            <a:pPr marL="411480" indent="-342900" fontAlgn="auto">
              <a:spcBef>
                <a:spcPts val="700"/>
              </a:spcBef>
              <a:spcAft>
                <a:spcPts val="0"/>
              </a:spcAft>
              <a:buClr>
                <a:schemeClr val="tx2"/>
              </a:buClr>
              <a:buSzPct val="95000"/>
              <a:buFont typeface="Arial" panose="020B0604020202020204" pitchFamily="34" charset="0"/>
              <a:buChar char="•"/>
              <a:defRPr/>
            </a:pPr>
            <a:endParaRPr lang="es-MX" sz="800" b="1" dirty="0" smtClean="0">
              <a:solidFill>
                <a:schemeClr val="tx1">
                  <a:lumMod val="95000"/>
                </a:schemeClr>
              </a:solidFill>
              <a:latin typeface="Arial" panose="020B0604020202020204" pitchFamily="34" charset="0"/>
              <a:cs typeface="Arial" panose="020B0604020202020204" pitchFamily="34" charset="0"/>
            </a:endParaRPr>
          </a:p>
          <a:p>
            <a:pPr marL="411480" indent="-342900" fontAlgn="auto">
              <a:spcBef>
                <a:spcPts val="700"/>
              </a:spcBef>
              <a:spcAft>
                <a:spcPts val="0"/>
              </a:spcAft>
              <a:buClr>
                <a:schemeClr val="tx2"/>
              </a:buClr>
              <a:buSzPct val="95000"/>
              <a:buFont typeface="Arial" panose="020B0604020202020204" pitchFamily="34" charset="0"/>
              <a:buChar char="•"/>
              <a:defRPr/>
            </a:pPr>
            <a:r>
              <a:rPr lang="es-MX" sz="2400" b="1" dirty="0" err="1" smtClean="0">
                <a:solidFill>
                  <a:schemeClr val="tx1">
                    <a:lumMod val="95000"/>
                  </a:schemeClr>
                </a:solidFill>
                <a:latin typeface="Arial" panose="020B0604020202020204" pitchFamily="34" charset="0"/>
                <a:cs typeface="Arial" panose="020B0604020202020204" pitchFamily="34" charset="0"/>
              </a:rPr>
              <a:t>Quasi</a:t>
            </a:r>
            <a:r>
              <a:rPr lang="es-MX" sz="2400" b="1" dirty="0" smtClean="0">
                <a:solidFill>
                  <a:schemeClr val="tx1">
                    <a:lumMod val="95000"/>
                  </a:schemeClr>
                </a:solidFill>
                <a:latin typeface="Arial" panose="020B0604020202020204" pitchFamily="34" charset="0"/>
                <a:cs typeface="Arial" panose="020B0604020202020204" pitchFamily="34" charset="0"/>
              </a:rPr>
              <a:t>-experimental</a:t>
            </a:r>
            <a:r>
              <a:rPr lang="es-MX" sz="2400" b="1" dirty="0">
                <a:solidFill>
                  <a:schemeClr val="tx1">
                    <a:lumMod val="95000"/>
                  </a:schemeClr>
                </a:solidFill>
                <a:latin typeface="Arial" panose="020B0604020202020204" pitchFamily="34" charset="0"/>
                <a:cs typeface="Arial" panose="020B0604020202020204" pitchFamily="34" charset="0"/>
              </a:rPr>
              <a:t>, </a:t>
            </a:r>
            <a:r>
              <a:rPr lang="es-MX" sz="2400" b="1" dirty="0" err="1">
                <a:solidFill>
                  <a:schemeClr val="tx1">
                    <a:lumMod val="95000"/>
                  </a:schemeClr>
                </a:solidFill>
                <a:latin typeface="Arial" panose="020B0604020202020204" pitchFamily="34" charset="0"/>
                <a:cs typeface="Arial" panose="020B0604020202020204" pitchFamily="34" charset="0"/>
              </a:rPr>
              <a:t>quantitative</a:t>
            </a:r>
            <a:r>
              <a:rPr lang="es-MX" sz="2400" b="1" dirty="0">
                <a:solidFill>
                  <a:schemeClr val="tx1">
                    <a:lumMod val="95000"/>
                  </a:schemeClr>
                </a:solidFill>
                <a:latin typeface="Arial" panose="020B0604020202020204" pitchFamily="34" charset="0"/>
                <a:cs typeface="Arial" panose="020B0604020202020204" pitchFamily="34" charset="0"/>
              </a:rPr>
              <a:t> </a:t>
            </a:r>
            <a:r>
              <a:rPr lang="es-MX" sz="2400" b="1" dirty="0" smtClean="0">
                <a:solidFill>
                  <a:schemeClr val="tx1">
                    <a:lumMod val="95000"/>
                  </a:schemeClr>
                </a:solidFill>
                <a:latin typeface="Arial" panose="020B0604020202020204" pitchFamily="34" charset="0"/>
                <a:cs typeface="Arial" panose="020B0604020202020204" pitchFamily="34" charset="0"/>
              </a:rPr>
              <a:t>and transversal</a:t>
            </a:r>
            <a:endParaRPr lang="es-ES" sz="2400" b="1" dirty="0">
              <a:solidFill>
                <a:schemeClr val="tx1">
                  <a:lumMod val="95000"/>
                </a:schemeClr>
              </a:solidFill>
              <a:latin typeface="Arial" panose="020B0604020202020204" pitchFamily="34" charset="0"/>
              <a:cs typeface="Arial" panose="020B0604020202020204" pitchFamily="34" charset="0"/>
            </a:endParaRPr>
          </a:p>
        </p:txBody>
      </p:sp>
      <p:sp>
        <p:nvSpPr>
          <p:cNvPr id="4" name="Rectangle 6"/>
          <p:cNvSpPr txBox="1">
            <a:spLocks noChangeArrowheads="1"/>
          </p:cNvSpPr>
          <p:nvPr/>
        </p:nvSpPr>
        <p:spPr>
          <a:xfrm>
            <a:off x="4643438" y="1844825"/>
            <a:ext cx="4038600" cy="4320480"/>
          </a:xfrm>
          <a:prstGeom prst="rect">
            <a:avLst/>
          </a:prstGeom>
          <a:ln w="28575">
            <a:solidFill>
              <a:srgbClr val="FFFFFF">
                <a:alpha val="90980"/>
              </a:srgbClr>
            </a:solidFill>
          </a:ln>
        </p:spPr>
        <p:style>
          <a:lnRef idx="3">
            <a:schemeClr val="lt1"/>
          </a:lnRef>
          <a:fillRef idx="1">
            <a:schemeClr val="dk1"/>
          </a:fillRef>
          <a:effectRef idx="1">
            <a:schemeClr val="dk1"/>
          </a:effectRef>
          <a:fontRef idx="minor">
            <a:schemeClr val="lt1"/>
          </a:fontRef>
        </p:style>
        <p:txBody>
          <a:bodyPr/>
          <a:lstStyle/>
          <a:p>
            <a:pPr marL="411480" indent="-342900" algn="ctr" fontAlgn="auto">
              <a:spcBef>
                <a:spcPts val="700"/>
              </a:spcBef>
              <a:spcAft>
                <a:spcPts val="0"/>
              </a:spcAft>
              <a:buClr>
                <a:schemeClr val="tx2"/>
              </a:buClr>
              <a:buSzPct val="95000"/>
              <a:buFont typeface="Wingdings" pitchFamily="2" charset="2"/>
              <a:buNone/>
              <a:defRPr/>
            </a:pPr>
            <a:endParaRPr lang="es-MX" sz="1100" b="1" dirty="0" smtClean="0">
              <a:solidFill>
                <a:schemeClr val="tx1">
                  <a:lumMod val="95000"/>
                </a:schemeClr>
              </a:solidFill>
              <a:latin typeface="Arial" panose="020B0604020202020204" pitchFamily="34" charset="0"/>
              <a:cs typeface="Arial" panose="020B0604020202020204" pitchFamily="34" charset="0"/>
            </a:endParaRPr>
          </a:p>
          <a:p>
            <a:pPr marL="411480" indent="-342900" algn="ctr" fontAlgn="auto">
              <a:spcBef>
                <a:spcPts val="700"/>
              </a:spcBef>
              <a:spcAft>
                <a:spcPts val="0"/>
              </a:spcAft>
              <a:buClr>
                <a:schemeClr val="tx2"/>
              </a:buClr>
              <a:buSzPct val="95000"/>
              <a:buFont typeface="Wingdings" pitchFamily="2" charset="2"/>
              <a:buNone/>
              <a:defRPr/>
            </a:pPr>
            <a:r>
              <a:rPr lang="es-MX" sz="2900" b="1" dirty="0" smtClean="0">
                <a:solidFill>
                  <a:schemeClr val="tx1">
                    <a:lumMod val="95000"/>
                  </a:schemeClr>
                </a:solidFill>
                <a:latin typeface="Arial" panose="020B0604020202020204" pitchFamily="34" charset="0"/>
                <a:cs typeface="Arial" panose="020B0604020202020204" pitchFamily="34" charset="0"/>
              </a:rPr>
              <a:t>2. POPULATION </a:t>
            </a:r>
            <a:r>
              <a:rPr lang="es-MX" sz="2900" b="1" dirty="0">
                <a:solidFill>
                  <a:schemeClr val="tx1">
                    <a:lumMod val="95000"/>
                  </a:schemeClr>
                </a:solidFill>
                <a:latin typeface="Arial" panose="020B0604020202020204" pitchFamily="34" charset="0"/>
                <a:cs typeface="Arial" panose="020B0604020202020204" pitchFamily="34" charset="0"/>
              </a:rPr>
              <a:t>AND SAMPLE</a:t>
            </a:r>
          </a:p>
          <a:p>
            <a:pPr marL="411480" indent="-342900" fontAlgn="auto">
              <a:spcBef>
                <a:spcPts val="700"/>
              </a:spcBef>
              <a:spcAft>
                <a:spcPts val="0"/>
              </a:spcAft>
              <a:buClr>
                <a:schemeClr val="tx2"/>
              </a:buClr>
              <a:buSzPct val="95000"/>
              <a:buFont typeface="Wingdings" pitchFamily="2" charset="2"/>
              <a:buNone/>
              <a:defRPr/>
            </a:pPr>
            <a:endParaRPr lang="es-MX" sz="3000" dirty="0" smtClean="0">
              <a:solidFill>
                <a:srgbClr val="FFFF00"/>
              </a:solidFill>
            </a:endParaRPr>
          </a:p>
          <a:p>
            <a:pPr marL="411480" indent="-342900" fontAlgn="auto">
              <a:spcBef>
                <a:spcPts val="700"/>
              </a:spcBef>
              <a:spcAft>
                <a:spcPts val="0"/>
              </a:spcAft>
              <a:buClr>
                <a:schemeClr val="tx2"/>
              </a:buClr>
              <a:buSzPct val="95000"/>
              <a:buFont typeface="Wingdings" pitchFamily="2" charset="2"/>
              <a:buNone/>
              <a:defRPr/>
            </a:pPr>
            <a:endParaRPr lang="es-MX" sz="3000" dirty="0">
              <a:solidFill>
                <a:srgbClr val="FFFF00"/>
              </a:solidFill>
            </a:endParaRPr>
          </a:p>
          <a:p>
            <a:pPr lvl="1"/>
            <a:r>
              <a:rPr lang="en-US" sz="2400" b="1" dirty="0">
                <a:latin typeface="Arial" panose="020B0604020202020204" pitchFamily="34" charset="0"/>
                <a:cs typeface="Arial" panose="020B0604020202020204" pitchFamily="34" charset="0"/>
              </a:rPr>
              <a:t>W</a:t>
            </a:r>
            <a:r>
              <a:rPr lang="en-US" sz="2400" b="1" dirty="0" smtClean="0">
                <a:latin typeface="Arial" panose="020B0604020202020204" pitchFamily="34" charset="0"/>
                <a:cs typeface="Arial" panose="020B0604020202020204" pitchFamily="34" charset="0"/>
              </a:rPr>
              <a:t>hole </a:t>
            </a:r>
            <a:r>
              <a:rPr lang="en-US" sz="2400" b="1" dirty="0">
                <a:latin typeface="Arial" panose="020B0604020202020204" pitchFamily="34" charset="0"/>
                <a:cs typeface="Arial" panose="020B0604020202020204" pitchFamily="34" charset="0"/>
              </a:rPr>
              <a:t>population, no sample</a:t>
            </a:r>
            <a:r>
              <a:rPr lang="en-US" sz="2400" b="1" dirty="0" smtClean="0">
                <a:latin typeface="Arial" panose="020B0604020202020204" pitchFamily="34" charset="0"/>
                <a:cs typeface="Arial" panose="020B0604020202020204" pitchFamily="34" charset="0"/>
              </a:rPr>
              <a:t>.</a:t>
            </a:r>
            <a:endParaRPr lang="es-EC"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4925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500188" y="692696"/>
            <a:ext cx="6381750" cy="1323439"/>
          </a:xfrm>
          <a:prstGeom prst="rect">
            <a:avLst/>
          </a:prstGeom>
          <a:ln w="57150">
            <a:solidFill>
              <a:schemeClr val="tx1"/>
            </a:solidFill>
            <a:headEnd/>
            <a:tailEnd/>
          </a:ln>
        </p:spPr>
        <p:style>
          <a:lnRef idx="1">
            <a:schemeClr val="dk1"/>
          </a:lnRef>
          <a:fillRef idx="3">
            <a:schemeClr val="dk1"/>
          </a:fillRef>
          <a:effectRef idx="2">
            <a:schemeClr val="dk1"/>
          </a:effectRef>
          <a:fontRef idx="minor">
            <a:schemeClr val="lt1"/>
          </a:fontRef>
        </p:style>
        <p:txBody>
          <a:bodyPr>
            <a:spAutoFit/>
          </a:bodyPr>
          <a:lstStyle/>
          <a:p>
            <a:pPr algn="ctr">
              <a:spcBef>
                <a:spcPct val="50000"/>
              </a:spcBef>
              <a:defRPr/>
            </a:pPr>
            <a:r>
              <a:rPr lang="es-MX" sz="4000" b="1" dirty="0">
                <a:solidFill>
                  <a:srgbClr val="FF0000"/>
                </a:solidFill>
                <a:latin typeface="Arial" panose="020B0604020202020204" pitchFamily="34" charset="0"/>
                <a:cs typeface="Arial" panose="020B0604020202020204" pitchFamily="34" charset="0"/>
              </a:rPr>
              <a:t>METHODOLOGICAL DESIGN</a:t>
            </a:r>
            <a:endParaRPr lang="es-ES" sz="4000" b="1" dirty="0">
              <a:solidFill>
                <a:srgbClr val="FF0000"/>
              </a:solidFill>
              <a:latin typeface="Arial" panose="020B0604020202020204" pitchFamily="34" charset="0"/>
              <a:cs typeface="Arial" panose="020B0604020202020204" pitchFamily="34" charset="0"/>
            </a:endParaRPr>
          </a:p>
        </p:txBody>
      </p:sp>
      <p:sp>
        <p:nvSpPr>
          <p:cNvPr id="3" name="Rectangle 6"/>
          <p:cNvSpPr txBox="1">
            <a:spLocks noChangeArrowheads="1"/>
          </p:cNvSpPr>
          <p:nvPr/>
        </p:nvSpPr>
        <p:spPr>
          <a:xfrm>
            <a:off x="428625" y="2492897"/>
            <a:ext cx="4038600" cy="3420000"/>
          </a:xfrm>
          <a:prstGeom prst="rect">
            <a:avLst/>
          </a:prstGeom>
          <a:ln w="28575">
            <a:solidFill>
              <a:srgbClr val="FFFFFF">
                <a:alpha val="90980"/>
              </a:srgbClr>
            </a:solidFill>
          </a:ln>
        </p:spPr>
        <p:style>
          <a:lnRef idx="3">
            <a:schemeClr val="lt1"/>
          </a:lnRef>
          <a:fillRef idx="1">
            <a:schemeClr val="dk1"/>
          </a:fillRef>
          <a:effectRef idx="1">
            <a:schemeClr val="dk1"/>
          </a:effectRef>
          <a:fontRef idx="minor">
            <a:schemeClr val="lt1"/>
          </a:fontRef>
        </p:style>
        <p:txBody>
          <a:bodyPr/>
          <a:lstStyle/>
          <a:p>
            <a:pPr marL="411480" indent="-342900" algn="ctr" fontAlgn="auto">
              <a:spcBef>
                <a:spcPts val="700"/>
              </a:spcBef>
              <a:spcAft>
                <a:spcPts val="0"/>
              </a:spcAft>
              <a:buClr>
                <a:schemeClr val="tx2"/>
              </a:buClr>
              <a:buSzPct val="95000"/>
              <a:buFont typeface="Wingdings" pitchFamily="2" charset="2"/>
              <a:buNone/>
              <a:defRPr/>
            </a:pPr>
            <a:endParaRPr lang="es-MX" sz="2000" b="1" dirty="0" smtClean="0">
              <a:latin typeface="Arial" panose="020B0604020202020204" pitchFamily="34" charset="0"/>
              <a:cs typeface="Arial" panose="020B0604020202020204" pitchFamily="34" charset="0"/>
            </a:endParaRPr>
          </a:p>
          <a:p>
            <a:pPr marL="411480" indent="-342900" algn="ctr" fontAlgn="auto">
              <a:spcBef>
                <a:spcPts val="700"/>
              </a:spcBef>
              <a:spcAft>
                <a:spcPts val="0"/>
              </a:spcAft>
              <a:buClr>
                <a:schemeClr val="tx2"/>
              </a:buClr>
              <a:buSzPct val="95000"/>
              <a:buFont typeface="Wingdings" pitchFamily="2" charset="2"/>
              <a:buNone/>
              <a:defRPr/>
            </a:pPr>
            <a:r>
              <a:rPr lang="es-MX" sz="2900" b="1" dirty="0" smtClean="0">
                <a:latin typeface="Arial" panose="020B0604020202020204" pitchFamily="34" charset="0"/>
                <a:cs typeface="Arial" panose="020B0604020202020204" pitchFamily="34" charset="0"/>
              </a:rPr>
              <a:t>3. FIELD </a:t>
            </a:r>
            <a:r>
              <a:rPr lang="es-MX" sz="2900" b="1" dirty="0">
                <a:latin typeface="Arial" panose="020B0604020202020204" pitchFamily="34" charset="0"/>
                <a:cs typeface="Arial" panose="020B0604020202020204" pitchFamily="34" charset="0"/>
              </a:rPr>
              <a:t>WORK</a:t>
            </a:r>
          </a:p>
          <a:p>
            <a:pPr marL="411480" indent="-342900" algn="ctr" fontAlgn="auto">
              <a:spcBef>
                <a:spcPts val="700"/>
              </a:spcBef>
              <a:spcAft>
                <a:spcPts val="0"/>
              </a:spcAft>
              <a:buClr>
                <a:schemeClr val="tx2"/>
              </a:buClr>
              <a:buSzPct val="95000"/>
              <a:buFont typeface="Wingdings" pitchFamily="2" charset="2"/>
              <a:buNone/>
              <a:defRPr/>
            </a:pPr>
            <a:endParaRPr lang="es-MX" sz="2400" b="1" dirty="0"/>
          </a:p>
          <a:p>
            <a:pPr marL="411480" indent="-342900" algn="ctr" fontAlgn="auto">
              <a:spcBef>
                <a:spcPts val="700"/>
              </a:spcBef>
              <a:spcAft>
                <a:spcPts val="0"/>
              </a:spcAft>
              <a:buClr>
                <a:schemeClr val="tx2"/>
              </a:buClr>
              <a:buSzPct val="95000"/>
              <a:buFont typeface="Arial" panose="020B0604020202020204" pitchFamily="34" charset="0"/>
              <a:buChar char="•"/>
              <a:defRPr/>
            </a:pPr>
            <a:r>
              <a:rPr lang="es-EC" sz="2400" b="1" dirty="0" smtClean="0">
                <a:latin typeface="Arial" panose="020B0604020202020204" pitchFamily="34" charset="0"/>
                <a:cs typeface="Arial" panose="020B0604020202020204" pitchFamily="34" charset="0"/>
              </a:rPr>
              <a:t>Pre - test</a:t>
            </a:r>
            <a:endParaRPr lang="en-US" sz="2400" b="1" dirty="0">
              <a:latin typeface="Arial" panose="020B0604020202020204" pitchFamily="34" charset="0"/>
              <a:cs typeface="Arial" panose="020B0604020202020204" pitchFamily="34" charset="0"/>
            </a:endParaRPr>
          </a:p>
          <a:p>
            <a:pPr marL="411480" indent="-342900" algn="ctr" fontAlgn="auto">
              <a:spcBef>
                <a:spcPts val="700"/>
              </a:spcBef>
              <a:spcAft>
                <a:spcPts val="0"/>
              </a:spcAft>
              <a:buClr>
                <a:schemeClr val="tx2"/>
              </a:buClr>
              <a:buSzPct val="95000"/>
              <a:buFont typeface="Arial" panose="020B0604020202020204" pitchFamily="34" charset="0"/>
              <a:buChar char="•"/>
              <a:defRPr/>
            </a:pPr>
            <a:r>
              <a:rPr lang="en-US" sz="2400" b="1" dirty="0" smtClean="0">
                <a:latin typeface="Arial" panose="020B0604020202020204" pitchFamily="34" charset="0"/>
                <a:cs typeface="Arial" panose="020B0604020202020204" pitchFamily="34" charset="0"/>
              </a:rPr>
              <a:t>Post - test</a:t>
            </a:r>
            <a:endParaRPr lang="en-US" sz="2400" b="1" dirty="0">
              <a:latin typeface="Arial" panose="020B0604020202020204" pitchFamily="34" charset="0"/>
              <a:cs typeface="Arial" panose="020B0604020202020204" pitchFamily="34" charset="0"/>
            </a:endParaRPr>
          </a:p>
        </p:txBody>
      </p:sp>
      <p:sp>
        <p:nvSpPr>
          <p:cNvPr id="4" name="Rectangle 7"/>
          <p:cNvSpPr txBox="1">
            <a:spLocks noChangeArrowheads="1"/>
          </p:cNvSpPr>
          <p:nvPr/>
        </p:nvSpPr>
        <p:spPr>
          <a:xfrm>
            <a:off x="4643438" y="2492896"/>
            <a:ext cx="4038600" cy="3420000"/>
          </a:xfrm>
          <a:prstGeom prst="rect">
            <a:avLst/>
          </a:prstGeom>
          <a:ln w="28575">
            <a:solidFill>
              <a:srgbClr val="FFFFFF">
                <a:alpha val="90980"/>
              </a:srgbClr>
            </a:solidFill>
          </a:ln>
        </p:spPr>
        <p:style>
          <a:lnRef idx="3">
            <a:schemeClr val="lt1"/>
          </a:lnRef>
          <a:fillRef idx="1">
            <a:schemeClr val="dk1"/>
          </a:fillRef>
          <a:effectRef idx="1">
            <a:schemeClr val="dk1"/>
          </a:effectRef>
          <a:fontRef idx="minor">
            <a:schemeClr val="lt1"/>
          </a:fontRef>
        </p:style>
        <p:txBody>
          <a:bodyPr/>
          <a:lstStyle/>
          <a:p>
            <a:pPr marL="411480" indent="-342900" algn="ctr" fontAlgn="auto">
              <a:spcBef>
                <a:spcPts val="700"/>
              </a:spcBef>
              <a:spcAft>
                <a:spcPts val="0"/>
              </a:spcAft>
              <a:buClr>
                <a:schemeClr val="tx2"/>
              </a:buClr>
              <a:buSzPct val="95000"/>
              <a:buFont typeface="Wingdings" pitchFamily="2" charset="2"/>
              <a:buNone/>
              <a:defRPr/>
            </a:pPr>
            <a:endParaRPr lang="es-MX" b="1" dirty="0" smtClean="0">
              <a:latin typeface="Arial" panose="020B0604020202020204" pitchFamily="34" charset="0"/>
              <a:cs typeface="Arial" panose="020B0604020202020204" pitchFamily="34" charset="0"/>
            </a:endParaRPr>
          </a:p>
          <a:p>
            <a:pPr marL="411480" indent="-342900" algn="ctr" fontAlgn="auto">
              <a:spcBef>
                <a:spcPts val="700"/>
              </a:spcBef>
              <a:spcAft>
                <a:spcPts val="0"/>
              </a:spcAft>
              <a:buClr>
                <a:schemeClr val="tx2"/>
              </a:buClr>
              <a:buSzPct val="95000"/>
              <a:buFont typeface="Wingdings" pitchFamily="2" charset="2"/>
              <a:buNone/>
              <a:defRPr/>
            </a:pPr>
            <a:r>
              <a:rPr lang="es-MX" sz="2900" b="1" dirty="0" smtClean="0">
                <a:latin typeface="Arial" panose="020B0604020202020204" pitchFamily="34" charset="0"/>
                <a:cs typeface="Arial" panose="020B0604020202020204" pitchFamily="34" charset="0"/>
              </a:rPr>
              <a:t>4. DATA </a:t>
            </a:r>
            <a:r>
              <a:rPr lang="es-MX" sz="2900" b="1" dirty="0">
                <a:latin typeface="Arial" panose="020B0604020202020204" pitchFamily="34" charset="0"/>
                <a:cs typeface="Arial" panose="020B0604020202020204" pitchFamily="34" charset="0"/>
              </a:rPr>
              <a:t>COLLECTION</a:t>
            </a:r>
          </a:p>
          <a:p>
            <a:pPr marL="411480" indent="-342900" algn="ctr" fontAlgn="auto">
              <a:spcBef>
                <a:spcPts val="700"/>
              </a:spcBef>
              <a:spcAft>
                <a:spcPts val="0"/>
              </a:spcAft>
              <a:buClr>
                <a:schemeClr val="tx2"/>
              </a:buClr>
              <a:buSzPct val="95000"/>
              <a:buFont typeface="Wingdings" pitchFamily="2" charset="2"/>
              <a:buNone/>
              <a:defRPr/>
            </a:pPr>
            <a:endParaRPr lang="es-ES" sz="3000" dirty="0">
              <a:solidFill>
                <a:srgbClr val="FFFF00"/>
              </a:solidFill>
            </a:endParaRPr>
          </a:p>
          <a:p>
            <a:pPr marL="411480" indent="-342900" algn="ctr" fontAlgn="auto">
              <a:spcBef>
                <a:spcPts val="700"/>
              </a:spcBef>
              <a:spcAft>
                <a:spcPts val="0"/>
              </a:spcAft>
              <a:buClr>
                <a:schemeClr val="tx2"/>
              </a:buClr>
              <a:buSzPct val="95000"/>
              <a:buFont typeface="Wingdings" pitchFamily="2" charset="2"/>
              <a:buNone/>
              <a:defRPr/>
            </a:pPr>
            <a:r>
              <a:rPr lang="es-ES" sz="3000" dirty="0" smtClean="0">
                <a:solidFill>
                  <a:srgbClr val="FFFF00"/>
                </a:solidFill>
              </a:rPr>
              <a:t>	</a:t>
            </a:r>
            <a:r>
              <a:rPr lang="es-ES" sz="2400" b="1" dirty="0" err="1" smtClean="0">
                <a:solidFill>
                  <a:schemeClr val="tx1"/>
                </a:solidFill>
                <a:latin typeface="Arial" panose="020B0604020202020204" pitchFamily="34" charset="0"/>
                <a:cs typeface="Arial" panose="020B0604020202020204" pitchFamily="34" charset="0"/>
              </a:rPr>
              <a:t>Tests</a:t>
            </a:r>
            <a:endParaRPr lang="es-MX"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1888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900113" y="1268413"/>
            <a:ext cx="7772400" cy="914400"/>
          </a:xfrm>
          <a:prstGeom prst="rect">
            <a:avLst/>
          </a:prstGeom>
        </p:spPr>
        <p:txBody>
          <a:bodyPr vert="horz" wrap="square" lIns="91440" tIns="45720" rIns="91440" bIns="45720" numCol="1" rtlCol="0" anchor="b" anchorCtr="0" compatLnSpc="1">
            <a:prstTxWarp prst="textNoShape">
              <a:avLst/>
            </a:prstTxWarp>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MX" sz="4000" b="1" dirty="0" smtClean="0">
                <a:solidFill>
                  <a:srgbClr val="FF0000"/>
                </a:solidFill>
                <a:latin typeface="Arial" panose="020B0604020202020204" pitchFamily="34" charset="0"/>
                <a:cs typeface="Arial" panose="020B0604020202020204" pitchFamily="34" charset="0"/>
              </a:rPr>
              <a:t>TESTING THE HYPOTHESIS</a:t>
            </a:r>
            <a:endParaRPr lang="es-ES" sz="4000" b="1" dirty="0" smtClean="0">
              <a:solidFill>
                <a:srgbClr val="FF0000"/>
              </a:solidFill>
              <a:latin typeface="Arial" panose="020B0604020202020204" pitchFamily="34" charset="0"/>
              <a:cs typeface="Arial" panose="020B0604020202020204" pitchFamily="34" charset="0"/>
            </a:endParaRPr>
          </a:p>
        </p:txBody>
      </p:sp>
      <p:sp>
        <p:nvSpPr>
          <p:cNvPr id="5" name="Text Box 4"/>
          <p:cNvSpPr txBox="1">
            <a:spLocks noChangeArrowheads="1"/>
          </p:cNvSpPr>
          <p:nvPr/>
        </p:nvSpPr>
        <p:spPr bwMode="auto">
          <a:xfrm>
            <a:off x="1547813" y="3140968"/>
            <a:ext cx="6119812" cy="1920875"/>
          </a:xfrm>
          <a:prstGeom prst="rect">
            <a:avLst/>
          </a:prstGeom>
          <a:noFill/>
          <a:ln w="9525">
            <a:noFill/>
            <a:miter lim="800000"/>
            <a:headEnd/>
            <a:tailEnd/>
          </a:ln>
        </p:spPr>
        <p:txBody>
          <a:bodyPr>
            <a:spAutoFit/>
          </a:bodyPr>
          <a:lstStyle/>
          <a:p>
            <a:pPr algn="ctr">
              <a:spcBef>
                <a:spcPct val="50000"/>
              </a:spcBef>
            </a:pPr>
            <a:r>
              <a:rPr lang="es-MX" sz="4000" b="1" dirty="0">
                <a:solidFill>
                  <a:srgbClr val="FF0000"/>
                </a:solidFill>
                <a:latin typeface="Arial" panose="020B0604020202020204" pitchFamily="34" charset="0"/>
                <a:cs typeface="Arial" panose="020B0604020202020204" pitchFamily="34" charset="0"/>
              </a:rPr>
              <a:t>GRAPHICAL EXPOSITION OF RESULTS</a:t>
            </a:r>
            <a:endParaRPr lang="es-ES" sz="4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1420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404664"/>
            <a:ext cx="8208912" cy="1513235"/>
          </a:xfrm>
          <a:prstGeom prst="rect">
            <a:avLst/>
          </a:prstGeom>
        </p:spPr>
        <p:txBody>
          <a:bodyPr wrap="square">
            <a:spAutoFit/>
          </a:bodyPr>
          <a:lstStyle/>
          <a:p>
            <a:pPr algn="ctr">
              <a:spcAft>
                <a:spcPts val="1000"/>
              </a:spcAft>
            </a:pPr>
            <a:r>
              <a:rPr lang="es-MX" sz="2800" b="1" dirty="0" smtClean="0">
                <a:solidFill>
                  <a:srgbClr val="FF0000"/>
                </a:solidFill>
                <a:latin typeface="Arial" panose="020B0604020202020204" pitchFamily="34" charset="0"/>
                <a:cs typeface="Arial" panose="020B0604020202020204" pitchFamily="34" charset="0"/>
              </a:rPr>
              <a:t>EXAMPLE OF THE ANALYSIS OF EACH QUESTION ON THE TESTS </a:t>
            </a:r>
          </a:p>
          <a:p>
            <a:pPr>
              <a:spcAft>
                <a:spcPts val="1000"/>
              </a:spcAft>
            </a:pPr>
            <a:r>
              <a:rPr lang="es-MX" sz="2800" b="1" dirty="0" smtClean="0">
                <a:solidFill>
                  <a:srgbClr val="FF0000"/>
                </a:solidFill>
                <a:latin typeface="Arial" panose="020B0604020202020204" pitchFamily="34" charset="0"/>
                <a:cs typeface="Arial" panose="020B0604020202020204" pitchFamily="34" charset="0"/>
              </a:rPr>
              <a:t>PRE </a:t>
            </a:r>
            <a:r>
              <a:rPr lang="es-MX" sz="2800" b="1" dirty="0">
                <a:solidFill>
                  <a:srgbClr val="FF0000"/>
                </a:solidFill>
                <a:latin typeface="Arial" panose="020B0604020202020204" pitchFamily="34" charset="0"/>
                <a:cs typeface="Arial" panose="020B0604020202020204" pitchFamily="34" charset="0"/>
              </a:rPr>
              <a:t>– TEST </a:t>
            </a:r>
            <a:r>
              <a:rPr lang="es-MX" sz="2800" b="1" dirty="0" smtClean="0">
                <a:solidFill>
                  <a:srgbClr val="FF0000"/>
                </a:solidFill>
                <a:latin typeface="Arial" panose="020B0604020202020204" pitchFamily="34" charset="0"/>
                <a:cs typeface="Arial" panose="020B0604020202020204" pitchFamily="34" charset="0"/>
              </a:rPr>
              <a:t>(SPEAKING)</a:t>
            </a:r>
            <a:endParaRPr lang="es-EC" sz="2800" dirty="0">
              <a:latin typeface="Arial" panose="020B0604020202020204" pitchFamily="34" charset="0"/>
              <a:cs typeface="Arial" panose="020B0604020202020204" pitchFamily="34" charset="0"/>
            </a:endParaRPr>
          </a:p>
        </p:txBody>
      </p:sp>
      <p:sp>
        <p:nvSpPr>
          <p:cNvPr id="3" name="Rectangle 3"/>
          <p:cNvSpPr>
            <a:spLocks noChangeArrowheads="1"/>
          </p:cNvSpPr>
          <p:nvPr/>
        </p:nvSpPr>
        <p:spPr bwMode="auto">
          <a:xfrm>
            <a:off x="467544" y="1801124"/>
            <a:ext cx="8208912" cy="19774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GB" sz="1050" b="1" dirty="0" smtClean="0">
              <a:latin typeface="Arial" pitchFamily="34" charset="0"/>
              <a:ea typeface="Calibri" pitchFamily="34" charset="0"/>
              <a:cs typeface="Arial" pitchFamily="34" charset="0"/>
            </a:endParaRPr>
          </a:p>
          <a:p>
            <a:r>
              <a:rPr lang="en-US" sz="2800" b="1" dirty="0" smtClean="0">
                <a:solidFill>
                  <a:srgbClr val="FF0000"/>
                </a:solidFill>
                <a:latin typeface="Arial" pitchFamily="34" charset="0"/>
                <a:cs typeface="Arial" pitchFamily="34" charset="0"/>
              </a:rPr>
              <a:t>CONTROL GROUP   </a:t>
            </a:r>
          </a:p>
          <a:p>
            <a:r>
              <a:rPr lang="en-US" sz="2000" b="1" dirty="0" smtClean="0">
                <a:latin typeface="Arial" pitchFamily="34" charset="0"/>
                <a:cs typeface="Arial" pitchFamily="34" charset="0"/>
              </a:rPr>
              <a:t>KINDER  </a:t>
            </a:r>
            <a:r>
              <a:rPr lang="en-US" sz="2000" b="1" dirty="0">
                <a:latin typeface="Arial" pitchFamily="34" charset="0"/>
                <a:cs typeface="Arial" pitchFamily="34" charset="0"/>
              </a:rPr>
              <a:t>A</a:t>
            </a:r>
            <a:endParaRPr lang="es-ES" sz="2000" dirty="0">
              <a:latin typeface="Arial" pitchFamily="34" charset="0"/>
              <a:cs typeface="Arial" pitchFamily="34" charset="0"/>
            </a:endParaRPr>
          </a:p>
          <a:p>
            <a:endParaRPr lang="en-US" sz="2000" b="1" dirty="0" smtClean="0">
              <a:latin typeface="Arial" pitchFamily="34" charset="0"/>
              <a:cs typeface="Arial" pitchFamily="34" charset="0"/>
            </a:endParaRPr>
          </a:p>
          <a:p>
            <a:r>
              <a:rPr lang="en-US" sz="2000" b="1" dirty="0" smtClean="0">
                <a:latin typeface="Arial" pitchFamily="34" charset="0"/>
                <a:cs typeface="Arial" pitchFamily="34" charset="0"/>
              </a:rPr>
              <a:t>Question </a:t>
            </a:r>
            <a:r>
              <a:rPr lang="en-US" sz="2000" b="1" dirty="0">
                <a:latin typeface="Arial" pitchFamily="34" charset="0"/>
                <a:cs typeface="Arial" pitchFamily="34" charset="0"/>
              </a:rPr>
              <a:t>5	 What is </a:t>
            </a:r>
            <a:r>
              <a:rPr lang="en-US" sz="2000" b="1" dirty="0" smtClean="0">
                <a:latin typeface="Arial" pitchFamily="34" charset="0"/>
                <a:cs typeface="Arial" pitchFamily="34" charset="0"/>
              </a:rPr>
              <a:t>this?</a:t>
            </a:r>
            <a:endParaRPr lang="es-ES" sz="2000" dirty="0"/>
          </a:p>
          <a:p>
            <a:pPr algn="just"/>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xmlns="" val="2132421836"/>
              </p:ext>
            </p:extLst>
          </p:nvPr>
        </p:nvGraphicFramePr>
        <p:xfrm>
          <a:off x="1475656" y="4465672"/>
          <a:ext cx="6192687" cy="1477896"/>
        </p:xfrm>
        <a:graphic>
          <a:graphicData uri="http://schemas.openxmlformats.org/drawingml/2006/table">
            <a:tbl>
              <a:tblPr/>
              <a:tblGrid>
                <a:gridCol w="2063769"/>
                <a:gridCol w="2064459"/>
                <a:gridCol w="2064459"/>
              </a:tblGrid>
              <a:tr h="354328">
                <a:tc>
                  <a:txBody>
                    <a:bodyPr/>
                    <a:lstStyle/>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OPTION</a:t>
                      </a:r>
                      <a:endParaRPr lang="es-ES" sz="1800" dirty="0">
                        <a:latin typeface="Arial" panose="020B0604020202020204" pitchFamily="34" charset="0"/>
                        <a:ea typeface="Calibri"/>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FREQUENCY</a:t>
                      </a:r>
                      <a:endParaRPr lang="es-ES" sz="1800" dirty="0">
                        <a:latin typeface="Arial" panose="020B0604020202020204" pitchFamily="34" charset="0"/>
                        <a:ea typeface="Calibri"/>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a:latin typeface="Arial" panose="020B0604020202020204" pitchFamily="34" charset="0"/>
                          <a:ea typeface="Calibri"/>
                          <a:cs typeface="Arial" panose="020B0604020202020204" pitchFamily="34" charset="0"/>
                        </a:rPr>
                        <a:t>PERCENTAGE</a:t>
                      </a:r>
                      <a:endParaRPr lang="es-ES" sz="1800">
                        <a:latin typeface="Arial" panose="020B0604020202020204" pitchFamily="34" charset="0"/>
                        <a:ea typeface="Calibri"/>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9240">
                <a:tc>
                  <a:txBody>
                    <a:bodyPr/>
                    <a:lstStyle/>
                    <a:p>
                      <a:pPr algn="ctr">
                        <a:lnSpc>
                          <a:spcPct val="115000"/>
                        </a:lnSpc>
                        <a:spcAft>
                          <a:spcPts val="0"/>
                        </a:spcAft>
                      </a:pPr>
                      <a:r>
                        <a:rPr lang="en-US" sz="1800" dirty="0" smtClean="0">
                          <a:latin typeface="Arial" panose="020B0604020202020204" pitchFamily="34" charset="0"/>
                          <a:ea typeface="Calibri"/>
                          <a:cs typeface="Arial" panose="020B0604020202020204" pitchFamily="34" charset="0"/>
                        </a:rPr>
                        <a:t>Right</a:t>
                      </a:r>
                      <a:endParaRPr lang="es-ES" sz="1800" dirty="0">
                        <a:latin typeface="Arial" panose="020B0604020202020204" pitchFamily="34" charset="0"/>
                        <a:ea typeface="Calibri"/>
                        <a:cs typeface="Arial" panose="020B0604020202020204" pitchFamily="34" charset="0"/>
                      </a:endParaRPr>
                    </a:p>
                    <a:p>
                      <a:pPr algn="ctr">
                        <a:lnSpc>
                          <a:spcPct val="115000"/>
                        </a:lnSpc>
                        <a:spcAft>
                          <a:spcPts val="0"/>
                        </a:spcAft>
                      </a:pPr>
                      <a:r>
                        <a:rPr lang="en-US" sz="1800" dirty="0">
                          <a:latin typeface="Arial" panose="020B0604020202020204" pitchFamily="34" charset="0"/>
                          <a:ea typeface="Calibri"/>
                          <a:cs typeface="Arial" panose="020B0604020202020204" pitchFamily="34" charset="0"/>
                        </a:rPr>
                        <a:t>Wrong</a:t>
                      </a:r>
                      <a:endParaRPr lang="es-ES" sz="18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smtClean="0">
                          <a:latin typeface="Arial" panose="020B0604020202020204" pitchFamily="34" charset="0"/>
                          <a:ea typeface="Calibri"/>
                          <a:cs typeface="Arial" panose="020B0604020202020204" pitchFamily="34" charset="0"/>
                        </a:rPr>
                        <a:t>15</a:t>
                      </a:r>
                      <a:endParaRPr lang="es-ES" sz="1800" dirty="0">
                        <a:latin typeface="Arial" panose="020B0604020202020204" pitchFamily="34" charset="0"/>
                        <a:ea typeface="Calibri"/>
                        <a:cs typeface="Arial" panose="020B0604020202020204" pitchFamily="34" charset="0"/>
                      </a:endParaRPr>
                    </a:p>
                    <a:p>
                      <a:pPr algn="ctr">
                        <a:lnSpc>
                          <a:spcPct val="115000"/>
                        </a:lnSpc>
                        <a:spcAft>
                          <a:spcPts val="0"/>
                        </a:spcAft>
                      </a:pPr>
                      <a:r>
                        <a:rPr lang="en-US" sz="1800" dirty="0">
                          <a:latin typeface="Arial" panose="020B0604020202020204" pitchFamily="34" charset="0"/>
                          <a:ea typeface="Calibri"/>
                          <a:cs typeface="Arial" panose="020B0604020202020204" pitchFamily="34" charset="0"/>
                        </a:rPr>
                        <a:t>  1</a:t>
                      </a:r>
                      <a:endParaRPr lang="es-ES" sz="18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tabLst>
                          <a:tab pos="742950" algn="l"/>
                          <a:tab pos="881380" algn="ctr"/>
                        </a:tabLst>
                      </a:pPr>
                      <a:r>
                        <a:rPr lang="en-US" sz="1800" dirty="0" smtClean="0">
                          <a:latin typeface="Arial" panose="020B0604020202020204" pitchFamily="34" charset="0"/>
                          <a:ea typeface="Calibri"/>
                          <a:cs typeface="Arial" panose="020B0604020202020204" pitchFamily="34" charset="0"/>
                        </a:rPr>
                        <a:t>  94 </a:t>
                      </a:r>
                      <a:r>
                        <a:rPr lang="en-US" sz="1800" dirty="0">
                          <a:latin typeface="Arial" panose="020B0604020202020204" pitchFamily="34" charset="0"/>
                          <a:ea typeface="Calibri"/>
                          <a:cs typeface="Arial" panose="020B0604020202020204" pitchFamily="34" charset="0"/>
                        </a:rPr>
                        <a:t>%</a:t>
                      </a:r>
                      <a:endParaRPr lang="es-ES" sz="1800" dirty="0">
                        <a:latin typeface="Arial" panose="020B0604020202020204" pitchFamily="34" charset="0"/>
                        <a:ea typeface="Calibri"/>
                        <a:cs typeface="Arial" panose="020B0604020202020204" pitchFamily="34" charset="0"/>
                      </a:endParaRPr>
                    </a:p>
                    <a:p>
                      <a:pPr algn="ctr">
                        <a:lnSpc>
                          <a:spcPct val="115000"/>
                        </a:lnSpc>
                        <a:spcAft>
                          <a:spcPts val="0"/>
                        </a:spcAft>
                      </a:pPr>
                      <a:r>
                        <a:rPr lang="en-US" sz="1800" dirty="0">
                          <a:latin typeface="Arial" panose="020B0604020202020204" pitchFamily="34" charset="0"/>
                          <a:ea typeface="Calibri"/>
                          <a:cs typeface="Arial" panose="020B0604020202020204" pitchFamily="34" charset="0"/>
                        </a:rPr>
                        <a:t>   </a:t>
                      </a:r>
                      <a:r>
                        <a:rPr lang="en-US" sz="1800" dirty="0" smtClean="0">
                          <a:latin typeface="Arial" panose="020B0604020202020204" pitchFamily="34" charset="0"/>
                          <a:ea typeface="Calibri"/>
                          <a:cs typeface="Arial" panose="020B0604020202020204" pitchFamily="34" charset="0"/>
                        </a:rPr>
                        <a:t> 6 </a:t>
                      </a:r>
                      <a:r>
                        <a:rPr lang="en-US" sz="1800" dirty="0">
                          <a:latin typeface="Arial" panose="020B0604020202020204" pitchFamily="34" charset="0"/>
                          <a:ea typeface="Calibri"/>
                          <a:cs typeface="Arial" panose="020B0604020202020204" pitchFamily="34" charset="0"/>
                        </a:rPr>
                        <a:t>%</a:t>
                      </a:r>
                      <a:endParaRPr lang="es-ES" sz="18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328">
                <a:tc>
                  <a:txBody>
                    <a:bodyPr/>
                    <a:lstStyle/>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Total</a:t>
                      </a:r>
                      <a:endParaRPr lang="es-ES" sz="18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a:latin typeface="Arial" panose="020B0604020202020204" pitchFamily="34" charset="0"/>
                          <a:ea typeface="Calibri"/>
                          <a:cs typeface="Arial" panose="020B0604020202020204" pitchFamily="34" charset="0"/>
                        </a:rPr>
                        <a:t>16</a:t>
                      </a:r>
                      <a:endParaRPr lang="es-ES" sz="180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100%</a:t>
                      </a:r>
                      <a:endParaRPr lang="es-ES" sz="18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Gráfico 1"/>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6016" y="1948645"/>
            <a:ext cx="3456384" cy="227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06078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14400" y="786408"/>
            <a:ext cx="7772400" cy="914400"/>
          </a:xfrm>
          <a:prstGeom prst="rect">
            <a:avLst/>
          </a:prstGeom>
        </p:spPr>
        <p:txBody>
          <a:bodyPr/>
          <a:lstStyle/>
          <a:p>
            <a:pPr algn="ctr" fontAlgn="auto">
              <a:spcAft>
                <a:spcPts val="0"/>
              </a:spcAft>
              <a:defRPr/>
            </a:pPr>
            <a:r>
              <a:rPr lang="es-MX" sz="4000" b="1" spc="-100" dirty="0">
                <a:solidFill>
                  <a:srgbClr val="FF0000"/>
                </a:solidFill>
                <a:latin typeface="Arial" panose="020B0604020202020204" pitchFamily="34" charset="0"/>
                <a:ea typeface="+mj-ea"/>
                <a:cs typeface="Arial" panose="020B0604020202020204" pitchFamily="34" charset="0"/>
              </a:rPr>
              <a:t>RESEARCH WORK:</a:t>
            </a:r>
            <a:endParaRPr lang="es-ES" sz="4000" b="1" spc="-100" dirty="0">
              <a:solidFill>
                <a:srgbClr val="FF0000"/>
              </a:solidFill>
              <a:latin typeface="Arial" panose="020B0604020202020204" pitchFamily="34" charset="0"/>
              <a:ea typeface="+mj-ea"/>
              <a:cs typeface="Arial" panose="020B0604020202020204" pitchFamily="34" charset="0"/>
            </a:endParaRPr>
          </a:p>
        </p:txBody>
      </p:sp>
      <p:sp>
        <p:nvSpPr>
          <p:cNvPr id="2" name="1 Rectángulo"/>
          <p:cNvSpPr/>
          <p:nvPr/>
        </p:nvSpPr>
        <p:spPr>
          <a:xfrm>
            <a:off x="1009650" y="2136339"/>
            <a:ext cx="7522790" cy="2862322"/>
          </a:xfrm>
          <a:prstGeom prst="rect">
            <a:avLst/>
          </a:prstGeom>
        </p:spPr>
        <p:txBody>
          <a:bodyPr wrap="square">
            <a:spAutoFit/>
          </a:bodyPr>
          <a:lstStyle/>
          <a:p>
            <a:pPr lvl="0" algn="ctr" eaLnBrk="0" fontAlgn="base" hangingPunct="0">
              <a:lnSpc>
                <a:spcPct val="200000"/>
              </a:lnSpc>
              <a:spcBef>
                <a:spcPct val="0"/>
              </a:spcBef>
              <a:spcAft>
                <a:spcPct val="0"/>
              </a:spcAft>
            </a:pPr>
            <a:r>
              <a:rPr lang="en-US" b="1" dirty="0" smtClean="0">
                <a:latin typeface="Arial" pitchFamily="34" charset="0"/>
                <a:ea typeface="Calibri" pitchFamily="34" charset="0"/>
                <a:cs typeface="Arial" pitchFamily="34" charset="0"/>
              </a:rPr>
              <a:t>“THE </a:t>
            </a:r>
            <a:r>
              <a:rPr lang="en-US" b="1" dirty="0">
                <a:latin typeface="Arial" pitchFamily="34" charset="0"/>
                <a:ea typeface="Calibri" pitchFamily="34" charset="0"/>
                <a:cs typeface="Arial" pitchFamily="34" charset="0"/>
              </a:rPr>
              <a:t>INCIDENCE OF THE COMMUNICATIVE APPROACH ON THE LEVEL OF THE SPEAKING SKILL DEVELOPMENT IN STUDENTS ATTENDING THE FIRST YEAR OF BASIC EDUCATION AT THE RUDOLPH STEINER SCHOOL DURING THE SECOND TERM, </a:t>
            </a:r>
          </a:p>
          <a:p>
            <a:pPr lvl="0" algn="ctr" eaLnBrk="0" fontAlgn="base" hangingPunct="0">
              <a:lnSpc>
                <a:spcPct val="200000"/>
              </a:lnSpc>
              <a:spcBef>
                <a:spcPct val="0"/>
              </a:spcBef>
              <a:spcAft>
                <a:spcPct val="0"/>
              </a:spcAft>
            </a:pPr>
            <a:r>
              <a:rPr lang="en-US" b="1" dirty="0">
                <a:latin typeface="Arial" pitchFamily="34" charset="0"/>
                <a:ea typeface="Calibri" pitchFamily="34" charset="0"/>
                <a:cs typeface="Arial" pitchFamily="34" charset="0"/>
              </a:rPr>
              <a:t>2007– 2008 SCHOOL </a:t>
            </a:r>
            <a:r>
              <a:rPr lang="en-US" b="1" dirty="0" smtClean="0">
                <a:latin typeface="Arial" pitchFamily="34" charset="0"/>
                <a:ea typeface="Calibri" pitchFamily="34" charset="0"/>
                <a:cs typeface="Arial" pitchFamily="34" charset="0"/>
              </a:rPr>
              <a:t>YEAR”</a:t>
            </a:r>
            <a:endParaRPr lang="en-US" b="1" dirty="0">
              <a:latin typeface="Arial" pitchFamily="34" charset="0"/>
              <a:ea typeface="Calibri"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67544" y="991182"/>
            <a:ext cx="8208912" cy="13619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GB" sz="1050" b="1" dirty="0" smtClean="0">
              <a:latin typeface="Arial" pitchFamily="34" charset="0"/>
              <a:ea typeface="Calibri" pitchFamily="34" charset="0"/>
              <a:cs typeface="Arial" pitchFamily="34" charset="0"/>
            </a:endParaRPr>
          </a:p>
          <a:p>
            <a:r>
              <a:rPr lang="en-US" sz="2800" b="1" dirty="0" smtClean="0">
                <a:solidFill>
                  <a:srgbClr val="FF0000"/>
                </a:solidFill>
                <a:latin typeface="Arial" pitchFamily="34" charset="0"/>
                <a:cs typeface="Arial" pitchFamily="34" charset="0"/>
              </a:rPr>
              <a:t>EXPERIMENTAL GROUP   </a:t>
            </a:r>
            <a:r>
              <a:rPr lang="en-US" sz="2000" b="1" dirty="0" smtClean="0">
                <a:latin typeface="Arial" pitchFamily="34" charset="0"/>
                <a:cs typeface="Arial" pitchFamily="34" charset="0"/>
              </a:rPr>
              <a:t>KINDER  </a:t>
            </a:r>
            <a:r>
              <a:rPr lang="en-US" sz="2000" b="1" dirty="0">
                <a:latin typeface="Arial" pitchFamily="34" charset="0"/>
                <a:cs typeface="Arial" pitchFamily="34" charset="0"/>
              </a:rPr>
              <a:t>B</a:t>
            </a:r>
            <a:endParaRPr lang="es-ES" sz="2000" dirty="0">
              <a:latin typeface="Arial" pitchFamily="34" charset="0"/>
              <a:cs typeface="Arial" pitchFamily="34" charset="0"/>
            </a:endParaRPr>
          </a:p>
          <a:p>
            <a:r>
              <a:rPr lang="en-US" sz="2000" b="1" dirty="0" smtClean="0">
                <a:latin typeface="Arial" pitchFamily="34" charset="0"/>
                <a:cs typeface="Arial" pitchFamily="34" charset="0"/>
              </a:rPr>
              <a:t>Question </a:t>
            </a:r>
            <a:r>
              <a:rPr lang="en-US" sz="2000" b="1" dirty="0">
                <a:latin typeface="Arial" pitchFamily="34" charset="0"/>
                <a:cs typeface="Arial" pitchFamily="34" charset="0"/>
              </a:rPr>
              <a:t>5	 What is </a:t>
            </a:r>
            <a:r>
              <a:rPr lang="en-US" sz="2000" b="1" dirty="0" smtClean="0">
                <a:latin typeface="Arial" pitchFamily="34" charset="0"/>
                <a:cs typeface="Arial" pitchFamily="34" charset="0"/>
              </a:rPr>
              <a:t>this?</a:t>
            </a:r>
            <a:endParaRPr lang="es-ES" sz="2000" dirty="0"/>
          </a:p>
          <a:p>
            <a:pPr algn="just"/>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Rectángulo"/>
          <p:cNvSpPr/>
          <p:nvPr/>
        </p:nvSpPr>
        <p:spPr>
          <a:xfrm>
            <a:off x="2339752" y="476672"/>
            <a:ext cx="4536504" cy="523220"/>
          </a:xfrm>
          <a:prstGeom prst="rect">
            <a:avLst/>
          </a:prstGeom>
        </p:spPr>
        <p:txBody>
          <a:bodyPr wrap="square">
            <a:spAutoFit/>
          </a:bodyPr>
          <a:lstStyle/>
          <a:p>
            <a:pPr algn="ctr"/>
            <a:r>
              <a:rPr lang="es-MX" sz="2800" b="1" dirty="0">
                <a:solidFill>
                  <a:srgbClr val="FF0000"/>
                </a:solidFill>
                <a:latin typeface="Arial" panose="020B0604020202020204" pitchFamily="34" charset="0"/>
                <a:cs typeface="Arial" panose="020B0604020202020204" pitchFamily="34" charset="0"/>
              </a:rPr>
              <a:t>PRE – TEST (SPEAKING)</a:t>
            </a:r>
            <a:endParaRPr lang="es-EC" sz="2800" dirty="0">
              <a:latin typeface="Arial" panose="020B0604020202020204" pitchFamily="34" charset="0"/>
              <a:cs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xmlns="" val="1964353905"/>
              </p:ext>
            </p:extLst>
          </p:nvPr>
        </p:nvGraphicFramePr>
        <p:xfrm>
          <a:off x="1619672" y="2257932"/>
          <a:ext cx="5701030" cy="1261872"/>
        </p:xfrm>
        <a:graphic>
          <a:graphicData uri="http://schemas.openxmlformats.org/drawingml/2006/table">
            <a:tbl>
              <a:tblPr/>
              <a:tblGrid>
                <a:gridCol w="1899920"/>
                <a:gridCol w="1900555"/>
                <a:gridCol w="1900555"/>
              </a:tblGrid>
              <a:tr h="0">
                <a:tc>
                  <a:txBody>
                    <a:bodyPr/>
                    <a:lstStyle/>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OPTION</a:t>
                      </a:r>
                      <a:endParaRPr lang="es-ES" sz="1800" dirty="0">
                        <a:latin typeface="Arial" panose="020B0604020202020204" pitchFamily="34" charset="0"/>
                        <a:ea typeface="Calibri"/>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a:latin typeface="Arial" panose="020B0604020202020204" pitchFamily="34" charset="0"/>
                          <a:ea typeface="Calibri"/>
                          <a:cs typeface="Arial" panose="020B0604020202020204" pitchFamily="34" charset="0"/>
                        </a:rPr>
                        <a:t>FREQUENCY</a:t>
                      </a:r>
                      <a:endParaRPr lang="es-ES" sz="1800">
                        <a:latin typeface="Arial" panose="020B0604020202020204" pitchFamily="34" charset="0"/>
                        <a:ea typeface="Calibri"/>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PERCENTAGE</a:t>
                      </a:r>
                      <a:endParaRPr lang="es-ES" sz="1800" dirty="0">
                        <a:latin typeface="Arial" panose="020B0604020202020204" pitchFamily="34" charset="0"/>
                        <a:ea typeface="Calibri"/>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140">
                <a:tc>
                  <a:txBody>
                    <a:bodyPr/>
                    <a:lstStyle/>
                    <a:p>
                      <a:pPr algn="ctr">
                        <a:lnSpc>
                          <a:spcPct val="115000"/>
                        </a:lnSpc>
                        <a:spcAft>
                          <a:spcPts val="0"/>
                        </a:spcAft>
                      </a:pPr>
                      <a:r>
                        <a:rPr lang="en-US" sz="1800" b="1" dirty="0" smtClean="0">
                          <a:latin typeface="Arial" panose="020B0604020202020204" pitchFamily="34" charset="0"/>
                          <a:ea typeface="Calibri"/>
                          <a:cs typeface="Arial" panose="020B0604020202020204" pitchFamily="34" charset="0"/>
                        </a:rPr>
                        <a:t>Right</a:t>
                      </a:r>
                      <a:endParaRPr lang="es-ES" sz="1800" b="1" dirty="0">
                        <a:latin typeface="Arial" panose="020B0604020202020204" pitchFamily="34" charset="0"/>
                        <a:ea typeface="Calibri"/>
                        <a:cs typeface="Arial" panose="020B0604020202020204" pitchFamily="34" charset="0"/>
                      </a:endParaRPr>
                    </a:p>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Wrong</a:t>
                      </a:r>
                      <a:endParaRPr lang="es-ES" sz="1800" b="1"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dirty="0" smtClean="0">
                          <a:latin typeface="Arial" panose="020B0604020202020204" pitchFamily="34" charset="0"/>
                          <a:ea typeface="Calibri"/>
                          <a:cs typeface="Arial" panose="020B0604020202020204" pitchFamily="34" charset="0"/>
                        </a:rPr>
                        <a:t>15</a:t>
                      </a:r>
                      <a:endParaRPr lang="es-ES" sz="1800" b="1" dirty="0">
                        <a:latin typeface="Arial" panose="020B0604020202020204" pitchFamily="34" charset="0"/>
                        <a:ea typeface="Calibri"/>
                        <a:cs typeface="Arial" panose="020B0604020202020204" pitchFamily="34" charset="0"/>
                      </a:endParaRPr>
                    </a:p>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  3</a:t>
                      </a:r>
                      <a:endParaRPr lang="es-ES" sz="1800" b="1"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tabLst>
                          <a:tab pos="742950" algn="l"/>
                          <a:tab pos="881380" algn="ctr"/>
                        </a:tabLst>
                      </a:pPr>
                      <a:r>
                        <a:rPr lang="en-US" sz="1800" b="1" dirty="0" smtClean="0">
                          <a:latin typeface="Arial" panose="020B0604020202020204" pitchFamily="34" charset="0"/>
                          <a:ea typeface="Calibri"/>
                          <a:cs typeface="Arial" panose="020B0604020202020204" pitchFamily="34" charset="0"/>
                        </a:rPr>
                        <a:t>     87 </a:t>
                      </a:r>
                      <a:r>
                        <a:rPr lang="en-US" sz="1800" b="1" dirty="0">
                          <a:latin typeface="Arial" panose="020B0604020202020204" pitchFamily="34" charset="0"/>
                          <a:ea typeface="Calibri"/>
                          <a:cs typeface="Arial" panose="020B0604020202020204" pitchFamily="34" charset="0"/>
                        </a:rPr>
                        <a:t>%</a:t>
                      </a:r>
                      <a:endParaRPr lang="es-ES" sz="1800" b="1" dirty="0">
                        <a:latin typeface="Arial" panose="020B0604020202020204" pitchFamily="34" charset="0"/>
                        <a:ea typeface="Calibri"/>
                        <a:cs typeface="Arial" panose="020B0604020202020204" pitchFamily="34" charset="0"/>
                      </a:endParaRPr>
                    </a:p>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  </a:t>
                      </a:r>
                      <a:r>
                        <a:rPr lang="en-US" sz="1800" b="1" dirty="0" smtClean="0">
                          <a:latin typeface="Arial" panose="020B0604020202020204" pitchFamily="34" charset="0"/>
                          <a:ea typeface="Calibri"/>
                          <a:cs typeface="Arial" panose="020B0604020202020204" pitchFamily="34" charset="0"/>
                        </a:rPr>
                        <a:t>   13 </a:t>
                      </a:r>
                      <a:r>
                        <a:rPr lang="en-US" sz="1800" b="1" dirty="0">
                          <a:latin typeface="Arial" panose="020B0604020202020204" pitchFamily="34" charset="0"/>
                          <a:ea typeface="Calibri"/>
                          <a:cs typeface="Arial" panose="020B0604020202020204" pitchFamily="34" charset="0"/>
                        </a:rPr>
                        <a:t>%</a:t>
                      </a:r>
                      <a:endParaRPr lang="es-ES" sz="1800" b="1"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9705">
                <a:tc>
                  <a:txBody>
                    <a:bodyPr/>
                    <a:lstStyle/>
                    <a:p>
                      <a:pPr algn="ctr">
                        <a:lnSpc>
                          <a:spcPct val="115000"/>
                        </a:lnSpc>
                        <a:spcAft>
                          <a:spcPts val="0"/>
                        </a:spcAft>
                      </a:pPr>
                      <a:r>
                        <a:rPr lang="en-US" sz="1800" b="1">
                          <a:latin typeface="Arial" panose="020B0604020202020204" pitchFamily="34" charset="0"/>
                          <a:ea typeface="Calibri"/>
                          <a:cs typeface="Arial" panose="020B0604020202020204" pitchFamily="34" charset="0"/>
                        </a:rPr>
                        <a:t>Total</a:t>
                      </a:r>
                      <a:endParaRPr lang="es-ES" sz="180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dirty="0">
                          <a:latin typeface="Arial" panose="020B0604020202020204" pitchFamily="34" charset="0"/>
                          <a:ea typeface="Calibri"/>
                          <a:cs typeface="Arial" panose="020B0604020202020204" pitchFamily="34" charset="0"/>
                        </a:rPr>
                        <a:t>18</a:t>
                      </a:r>
                      <a:endParaRPr lang="es-ES" sz="18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b="1" dirty="0" smtClean="0">
                          <a:latin typeface="Arial" panose="020B0604020202020204" pitchFamily="34" charset="0"/>
                          <a:ea typeface="Calibri"/>
                          <a:cs typeface="Arial" panose="020B0604020202020204" pitchFamily="34" charset="0"/>
                        </a:rPr>
                        <a:t>  100</a:t>
                      </a:r>
                      <a:r>
                        <a:rPr lang="en-US" sz="1800" b="1" dirty="0">
                          <a:latin typeface="Arial" panose="020B0604020202020204" pitchFamily="34" charset="0"/>
                          <a:ea typeface="Calibri"/>
                          <a:cs typeface="Arial" panose="020B0604020202020204" pitchFamily="34" charset="0"/>
                        </a:rPr>
                        <a:t>%</a:t>
                      </a:r>
                      <a:endParaRPr lang="es-ES" sz="18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026" name="Gráfico 1"/>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71800" y="3861048"/>
            <a:ext cx="3456384" cy="2160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20368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67544" y="837294"/>
            <a:ext cx="8208912" cy="16696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GB" sz="1050" b="1" dirty="0" smtClean="0">
              <a:latin typeface="Arial" pitchFamily="34" charset="0"/>
              <a:ea typeface="Calibri" pitchFamily="34" charset="0"/>
              <a:cs typeface="Arial" pitchFamily="34" charset="0"/>
            </a:endParaRPr>
          </a:p>
          <a:p>
            <a:r>
              <a:rPr lang="en-US" sz="2800" b="1" dirty="0" smtClean="0">
                <a:solidFill>
                  <a:srgbClr val="FF0000"/>
                </a:solidFill>
                <a:latin typeface="Arial" pitchFamily="34" charset="0"/>
                <a:cs typeface="Arial" pitchFamily="34" charset="0"/>
              </a:rPr>
              <a:t>CONTROL GROUP   </a:t>
            </a:r>
            <a:r>
              <a:rPr lang="en-US" sz="2000" b="1" dirty="0" smtClean="0">
                <a:latin typeface="Arial" pitchFamily="34" charset="0"/>
                <a:cs typeface="Arial" pitchFamily="34" charset="0"/>
              </a:rPr>
              <a:t>KINDER  </a:t>
            </a:r>
            <a:r>
              <a:rPr lang="en-US" sz="2000" b="1" dirty="0">
                <a:latin typeface="Arial" pitchFamily="34" charset="0"/>
                <a:cs typeface="Arial" pitchFamily="34" charset="0"/>
              </a:rPr>
              <a:t>A</a:t>
            </a:r>
            <a:endParaRPr lang="es-ES" sz="2000" dirty="0">
              <a:latin typeface="Arial" pitchFamily="34" charset="0"/>
              <a:cs typeface="Arial" pitchFamily="34" charset="0"/>
            </a:endParaRPr>
          </a:p>
          <a:p>
            <a:r>
              <a:rPr lang="en-US" sz="2000" b="1" dirty="0">
                <a:latin typeface="Arial" panose="020B0604020202020204" pitchFamily="34" charset="0"/>
                <a:cs typeface="Arial" panose="020B0604020202020204" pitchFamily="34" charset="0"/>
              </a:rPr>
              <a:t>Question 6	</a:t>
            </a:r>
            <a:endParaRPr lang="es-EC"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Where is the bee? look and answer </a:t>
            </a:r>
            <a:endParaRPr lang="es-EC" sz="2000" dirty="0">
              <a:latin typeface="Arial" panose="020B0604020202020204" pitchFamily="34" charset="0"/>
              <a:cs typeface="Arial" panose="020B0604020202020204" pitchFamily="34" charset="0"/>
            </a:endParaRPr>
          </a:p>
          <a:p>
            <a:pPr algn="just"/>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Rectángulo"/>
          <p:cNvSpPr/>
          <p:nvPr/>
        </p:nvSpPr>
        <p:spPr>
          <a:xfrm>
            <a:off x="2339752" y="476672"/>
            <a:ext cx="5184576" cy="523220"/>
          </a:xfrm>
          <a:prstGeom prst="rect">
            <a:avLst/>
          </a:prstGeom>
        </p:spPr>
        <p:txBody>
          <a:bodyPr wrap="square">
            <a:spAutoFit/>
          </a:bodyPr>
          <a:lstStyle/>
          <a:p>
            <a:pPr algn="ctr"/>
            <a:r>
              <a:rPr lang="es-MX" sz="2800" b="1" dirty="0" smtClean="0">
                <a:solidFill>
                  <a:srgbClr val="FF0000"/>
                </a:solidFill>
                <a:latin typeface="Arial" panose="020B0604020202020204" pitchFamily="34" charset="0"/>
                <a:cs typeface="Arial" panose="020B0604020202020204" pitchFamily="34" charset="0"/>
              </a:rPr>
              <a:t>POST </a:t>
            </a:r>
            <a:r>
              <a:rPr lang="es-MX" sz="2800" b="1" dirty="0">
                <a:solidFill>
                  <a:srgbClr val="FF0000"/>
                </a:solidFill>
                <a:latin typeface="Arial" panose="020B0604020202020204" pitchFamily="34" charset="0"/>
                <a:cs typeface="Arial" panose="020B0604020202020204" pitchFamily="34" charset="0"/>
              </a:rPr>
              <a:t>– TEST (SPEAKING)</a:t>
            </a:r>
            <a:endParaRPr lang="es-EC" sz="2800" dirty="0">
              <a:latin typeface="Arial" panose="020B0604020202020204" pitchFamily="34" charset="0"/>
              <a:cs typeface="Arial" panose="020B0604020202020204"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xmlns="" val="3622702023"/>
              </p:ext>
            </p:extLst>
          </p:nvPr>
        </p:nvGraphicFramePr>
        <p:xfrm>
          <a:off x="1721485" y="2348880"/>
          <a:ext cx="5701030" cy="1261872"/>
        </p:xfrm>
        <a:graphic>
          <a:graphicData uri="http://schemas.openxmlformats.org/drawingml/2006/table">
            <a:tbl>
              <a:tblPr firstRow="1" firstCol="1" bandRow="1">
                <a:tableStyleId>{5C22544A-7EE6-4342-B048-85BDC9FD1C3A}</a:tableStyleId>
              </a:tblPr>
              <a:tblGrid>
                <a:gridCol w="1899920"/>
                <a:gridCol w="1900555"/>
                <a:gridCol w="1900555"/>
              </a:tblGrid>
              <a:tr h="179705">
                <a:tc>
                  <a:txBody>
                    <a:bodyPr/>
                    <a:lstStyle/>
                    <a:p>
                      <a:pPr algn="ctr">
                        <a:lnSpc>
                          <a:spcPct val="115000"/>
                        </a:lnSpc>
                        <a:spcAft>
                          <a:spcPts val="0"/>
                        </a:spcAft>
                      </a:pPr>
                      <a:r>
                        <a:rPr lang="en-US" sz="1800" dirty="0">
                          <a:solidFill>
                            <a:schemeClr val="tx1"/>
                          </a:solidFill>
                          <a:effectLst/>
                          <a:latin typeface="Arial" panose="020B0604020202020204" pitchFamily="34" charset="0"/>
                          <a:cs typeface="Arial" panose="020B0604020202020204" pitchFamily="34" charset="0"/>
                        </a:rPr>
                        <a:t>OPTION</a:t>
                      </a:r>
                      <a:endParaRPr lang="es-EC" sz="18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800">
                          <a:solidFill>
                            <a:schemeClr val="tx1"/>
                          </a:solidFill>
                          <a:effectLst/>
                          <a:latin typeface="Arial" panose="020B0604020202020204" pitchFamily="34" charset="0"/>
                          <a:cs typeface="Arial" panose="020B0604020202020204" pitchFamily="34" charset="0"/>
                        </a:rPr>
                        <a:t>FREQUENCY</a:t>
                      </a:r>
                      <a:endParaRPr lang="es-EC" sz="1800">
                        <a:solidFill>
                          <a:schemeClr val="tx1"/>
                        </a:solidFill>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800" dirty="0">
                          <a:solidFill>
                            <a:schemeClr val="tx1"/>
                          </a:solidFill>
                          <a:effectLst/>
                          <a:latin typeface="Arial" panose="020B0604020202020204" pitchFamily="34" charset="0"/>
                          <a:cs typeface="Arial" panose="020B0604020202020204" pitchFamily="34" charset="0"/>
                        </a:rPr>
                        <a:t>PERCENTAGE</a:t>
                      </a:r>
                      <a:endParaRPr lang="es-EC" sz="18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2140">
                <a:tc>
                  <a:txBody>
                    <a:bodyPr/>
                    <a:lstStyle/>
                    <a:p>
                      <a:pPr algn="ctr">
                        <a:lnSpc>
                          <a:spcPct val="115000"/>
                        </a:lnSpc>
                        <a:spcAft>
                          <a:spcPts val="0"/>
                        </a:spcAft>
                      </a:pPr>
                      <a:r>
                        <a:rPr lang="en-US" sz="1800" b="1" dirty="0">
                          <a:solidFill>
                            <a:schemeClr val="tx1"/>
                          </a:solidFill>
                          <a:effectLst/>
                          <a:latin typeface="Arial" panose="020B0604020202020204" pitchFamily="34" charset="0"/>
                          <a:cs typeface="Arial" panose="020B0604020202020204" pitchFamily="34" charset="0"/>
                        </a:rPr>
                        <a:t> </a:t>
                      </a:r>
                      <a:r>
                        <a:rPr lang="en-US" sz="1800" b="1" dirty="0" smtClean="0">
                          <a:solidFill>
                            <a:schemeClr val="tx1"/>
                          </a:solidFill>
                          <a:effectLst/>
                          <a:latin typeface="Arial" panose="020B0604020202020204" pitchFamily="34" charset="0"/>
                          <a:cs typeface="Arial" panose="020B0604020202020204" pitchFamily="34" charset="0"/>
                        </a:rPr>
                        <a:t>Right </a:t>
                      </a:r>
                      <a:r>
                        <a:rPr lang="en-US" sz="1800" b="1" dirty="0">
                          <a:solidFill>
                            <a:schemeClr val="tx1"/>
                          </a:solidFill>
                          <a:effectLst/>
                          <a:latin typeface="Arial" panose="020B0604020202020204" pitchFamily="34" charset="0"/>
                          <a:cs typeface="Arial" panose="020B0604020202020204" pitchFamily="34" charset="0"/>
                        </a:rPr>
                        <a:t>answer</a:t>
                      </a:r>
                      <a:endParaRPr lang="es-EC" sz="1800" b="1"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en-US" sz="1800" b="1" dirty="0">
                          <a:solidFill>
                            <a:schemeClr val="tx1"/>
                          </a:solidFill>
                          <a:effectLst/>
                          <a:latin typeface="Arial" panose="020B0604020202020204" pitchFamily="34" charset="0"/>
                          <a:cs typeface="Arial" panose="020B0604020202020204" pitchFamily="34" charset="0"/>
                        </a:rPr>
                        <a:t>Wrong answer</a:t>
                      </a:r>
                      <a:endParaRPr lang="es-EC" sz="18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800" b="1" dirty="0">
                          <a:solidFill>
                            <a:schemeClr val="tx1"/>
                          </a:solidFill>
                          <a:effectLst/>
                          <a:latin typeface="Arial" panose="020B0604020202020204" pitchFamily="34" charset="0"/>
                          <a:cs typeface="Arial" panose="020B0604020202020204" pitchFamily="34" charset="0"/>
                        </a:rPr>
                        <a:t> </a:t>
                      </a:r>
                      <a:r>
                        <a:rPr lang="en-US" sz="1800" b="1" dirty="0" smtClean="0">
                          <a:solidFill>
                            <a:schemeClr val="tx1"/>
                          </a:solidFill>
                          <a:effectLst/>
                          <a:latin typeface="Arial" panose="020B0604020202020204" pitchFamily="34" charset="0"/>
                          <a:cs typeface="Arial" panose="020B0604020202020204" pitchFamily="34" charset="0"/>
                        </a:rPr>
                        <a:t> </a:t>
                      </a:r>
                      <a:r>
                        <a:rPr lang="en-US" sz="1800" b="1" dirty="0">
                          <a:solidFill>
                            <a:schemeClr val="tx1"/>
                          </a:solidFill>
                          <a:effectLst/>
                          <a:latin typeface="Arial" panose="020B0604020202020204" pitchFamily="34" charset="0"/>
                          <a:cs typeface="Arial" panose="020B0604020202020204" pitchFamily="34" charset="0"/>
                        </a:rPr>
                        <a:t>3</a:t>
                      </a:r>
                      <a:endParaRPr lang="es-EC" sz="1800" b="1"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en-US" sz="1800" b="1" dirty="0">
                          <a:solidFill>
                            <a:schemeClr val="tx1"/>
                          </a:solidFill>
                          <a:effectLst/>
                          <a:latin typeface="Arial" panose="020B0604020202020204" pitchFamily="34" charset="0"/>
                          <a:cs typeface="Arial" panose="020B0604020202020204" pitchFamily="34" charset="0"/>
                        </a:rPr>
                        <a:t>13</a:t>
                      </a:r>
                      <a:endParaRPr lang="es-EC" sz="18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800" b="1" dirty="0">
                          <a:solidFill>
                            <a:schemeClr val="tx1"/>
                          </a:solidFill>
                          <a:effectLst/>
                          <a:latin typeface="Arial" panose="020B0604020202020204" pitchFamily="34" charset="0"/>
                          <a:cs typeface="Arial" panose="020B0604020202020204" pitchFamily="34" charset="0"/>
                        </a:rPr>
                        <a:t> </a:t>
                      </a:r>
                      <a:r>
                        <a:rPr lang="es-EC" sz="1800" b="1" baseline="0" dirty="0" smtClean="0">
                          <a:solidFill>
                            <a:schemeClr val="tx1"/>
                          </a:solidFill>
                          <a:effectLst/>
                          <a:latin typeface="Arial" panose="020B0604020202020204" pitchFamily="34" charset="0"/>
                          <a:cs typeface="Arial" panose="020B0604020202020204" pitchFamily="34" charset="0"/>
                        </a:rPr>
                        <a:t>   </a:t>
                      </a:r>
                      <a:r>
                        <a:rPr lang="en-US" sz="1800" b="1" dirty="0" smtClean="0">
                          <a:solidFill>
                            <a:schemeClr val="tx1"/>
                          </a:solidFill>
                          <a:effectLst/>
                          <a:latin typeface="Arial" panose="020B0604020202020204" pitchFamily="34" charset="0"/>
                          <a:cs typeface="Arial" panose="020B0604020202020204" pitchFamily="34" charset="0"/>
                        </a:rPr>
                        <a:t>19 </a:t>
                      </a:r>
                      <a:r>
                        <a:rPr lang="en-US" sz="1800" b="1" dirty="0">
                          <a:solidFill>
                            <a:schemeClr val="tx1"/>
                          </a:solidFill>
                          <a:effectLst/>
                          <a:latin typeface="Arial" panose="020B0604020202020204" pitchFamily="34" charset="0"/>
                          <a:cs typeface="Arial" panose="020B0604020202020204" pitchFamily="34" charset="0"/>
                        </a:rPr>
                        <a:t>%</a:t>
                      </a:r>
                      <a:endParaRPr lang="es-EC" sz="1800" b="1"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en-US" sz="1800" b="1" dirty="0">
                          <a:solidFill>
                            <a:schemeClr val="tx1"/>
                          </a:solidFill>
                          <a:effectLst/>
                          <a:latin typeface="Arial" panose="020B0604020202020204" pitchFamily="34" charset="0"/>
                          <a:cs typeface="Arial" panose="020B0604020202020204" pitchFamily="34" charset="0"/>
                        </a:rPr>
                        <a:t>  </a:t>
                      </a:r>
                      <a:r>
                        <a:rPr lang="en-US" sz="1800" b="1" dirty="0" smtClean="0">
                          <a:solidFill>
                            <a:schemeClr val="tx1"/>
                          </a:solidFill>
                          <a:effectLst/>
                          <a:latin typeface="Arial" panose="020B0604020202020204" pitchFamily="34" charset="0"/>
                          <a:cs typeface="Arial" panose="020B0604020202020204" pitchFamily="34" charset="0"/>
                        </a:rPr>
                        <a:t>   </a:t>
                      </a:r>
                      <a:r>
                        <a:rPr lang="en-US" sz="1800" b="1" dirty="0">
                          <a:solidFill>
                            <a:schemeClr val="tx1"/>
                          </a:solidFill>
                          <a:effectLst/>
                          <a:latin typeface="Arial" panose="020B0604020202020204" pitchFamily="34" charset="0"/>
                          <a:cs typeface="Arial" panose="020B0604020202020204" pitchFamily="34" charset="0"/>
                        </a:rPr>
                        <a:t>81 </a:t>
                      </a:r>
                      <a:r>
                        <a:rPr lang="en-US" sz="1800" b="1" dirty="0" smtClean="0">
                          <a:solidFill>
                            <a:schemeClr val="tx1"/>
                          </a:solidFill>
                          <a:effectLst/>
                          <a:latin typeface="Arial" panose="020B0604020202020204" pitchFamily="34" charset="0"/>
                          <a:cs typeface="Arial" panose="020B0604020202020204" pitchFamily="34" charset="0"/>
                        </a:rPr>
                        <a:t>%</a:t>
                      </a:r>
                      <a:endParaRPr lang="es-EC" sz="1800" b="1" dirty="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9705">
                <a:tc>
                  <a:txBody>
                    <a:bodyPr/>
                    <a:lstStyle/>
                    <a:p>
                      <a:pPr algn="ctr">
                        <a:lnSpc>
                          <a:spcPct val="115000"/>
                        </a:lnSpc>
                        <a:spcAft>
                          <a:spcPts val="0"/>
                        </a:spcAft>
                      </a:pPr>
                      <a:r>
                        <a:rPr lang="en-US" sz="1800" b="1" dirty="0">
                          <a:solidFill>
                            <a:schemeClr val="tx1"/>
                          </a:solidFill>
                          <a:effectLst/>
                          <a:latin typeface="Arial" panose="020B0604020202020204" pitchFamily="34" charset="0"/>
                          <a:cs typeface="Arial" panose="020B0604020202020204" pitchFamily="34" charset="0"/>
                        </a:rPr>
                        <a:t>Total</a:t>
                      </a:r>
                      <a:endParaRPr lang="es-EC" sz="18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800" b="1" dirty="0">
                          <a:solidFill>
                            <a:schemeClr val="tx1"/>
                          </a:solidFill>
                          <a:effectLst/>
                          <a:latin typeface="Arial" panose="020B0604020202020204" pitchFamily="34" charset="0"/>
                          <a:cs typeface="Arial" panose="020B0604020202020204" pitchFamily="34" charset="0"/>
                        </a:rPr>
                        <a:t>16</a:t>
                      </a:r>
                      <a:endParaRPr lang="es-EC" sz="18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US" sz="1800" b="1" dirty="0" smtClean="0">
                          <a:solidFill>
                            <a:schemeClr val="tx1"/>
                          </a:solidFill>
                          <a:effectLst/>
                          <a:latin typeface="Arial" panose="020B0604020202020204" pitchFamily="34" charset="0"/>
                          <a:cs typeface="Arial" panose="020B0604020202020204" pitchFamily="34" charset="0"/>
                        </a:rPr>
                        <a:t>    100</a:t>
                      </a:r>
                      <a:r>
                        <a:rPr lang="en-US" sz="1800" b="1" dirty="0">
                          <a:solidFill>
                            <a:schemeClr val="tx1"/>
                          </a:solidFill>
                          <a:effectLst/>
                          <a:latin typeface="Arial" panose="020B0604020202020204" pitchFamily="34" charset="0"/>
                          <a:cs typeface="Arial" panose="020B0604020202020204" pitchFamily="34" charset="0"/>
                        </a:rPr>
                        <a:t>%</a:t>
                      </a:r>
                      <a:endParaRPr lang="es-EC" sz="18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2051" name="Gráfico 1"/>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59832" y="4005064"/>
            <a:ext cx="3107804" cy="21678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02847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1189201"/>
            <a:ext cx="7920880" cy="1015663"/>
          </a:xfrm>
          <a:prstGeom prst="rect">
            <a:avLst/>
          </a:prstGeom>
        </p:spPr>
        <p:txBody>
          <a:bodyPr wrap="square">
            <a:spAutoFit/>
          </a:bodyPr>
          <a:lstStyle/>
          <a:p>
            <a:r>
              <a:rPr lang="en-US" sz="2400" b="1" dirty="0" smtClean="0">
                <a:solidFill>
                  <a:srgbClr val="FF0000"/>
                </a:solidFill>
                <a:latin typeface="Arial" pitchFamily="34" charset="0"/>
                <a:cs typeface="Arial" pitchFamily="34" charset="0"/>
              </a:rPr>
              <a:t>EXPERIMENTAL </a:t>
            </a:r>
            <a:r>
              <a:rPr lang="en-US" sz="2400" b="1" dirty="0">
                <a:solidFill>
                  <a:srgbClr val="FF0000"/>
                </a:solidFill>
                <a:latin typeface="Arial" pitchFamily="34" charset="0"/>
                <a:cs typeface="Arial" pitchFamily="34" charset="0"/>
              </a:rPr>
              <a:t>GROUP   </a:t>
            </a:r>
            <a:r>
              <a:rPr lang="en-US" b="1" dirty="0">
                <a:latin typeface="Arial" pitchFamily="34" charset="0"/>
                <a:cs typeface="Arial" pitchFamily="34" charset="0"/>
              </a:rPr>
              <a:t>KINDER  </a:t>
            </a:r>
            <a:r>
              <a:rPr lang="en-US" b="1" dirty="0" smtClean="0">
                <a:latin typeface="Arial" pitchFamily="34" charset="0"/>
                <a:cs typeface="Arial" pitchFamily="34" charset="0"/>
              </a:rPr>
              <a:t>B</a:t>
            </a:r>
            <a:endParaRPr lang="es-ES" dirty="0">
              <a:latin typeface="Arial" pitchFamily="34" charset="0"/>
              <a:cs typeface="Arial" pitchFamily="34" charset="0"/>
            </a:endParaRPr>
          </a:p>
          <a:p>
            <a:r>
              <a:rPr lang="en-US" b="1" dirty="0">
                <a:latin typeface="Arial" panose="020B0604020202020204" pitchFamily="34" charset="0"/>
                <a:cs typeface="Arial" panose="020B0604020202020204" pitchFamily="34" charset="0"/>
              </a:rPr>
              <a:t>Question 6	</a:t>
            </a:r>
            <a:endParaRPr lang="es-EC"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Where is the bee? look and answer </a:t>
            </a:r>
            <a:endParaRPr lang="es-EC" dirty="0">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xmlns="" val="2685897505"/>
              </p:ext>
            </p:extLst>
          </p:nvPr>
        </p:nvGraphicFramePr>
        <p:xfrm>
          <a:off x="1721484" y="2420888"/>
          <a:ext cx="5701030" cy="1261872"/>
        </p:xfrm>
        <a:graphic>
          <a:graphicData uri="http://schemas.openxmlformats.org/drawingml/2006/table">
            <a:tbl>
              <a:tblPr firstRow="1" firstCol="1" bandRow="1">
                <a:tableStyleId>{5C22544A-7EE6-4342-B048-85BDC9FD1C3A}</a:tableStyleId>
              </a:tblPr>
              <a:tblGrid>
                <a:gridCol w="1899920"/>
                <a:gridCol w="1900555"/>
                <a:gridCol w="1900555"/>
              </a:tblGrid>
              <a:tr h="179705">
                <a:tc>
                  <a:txBody>
                    <a:bodyPr/>
                    <a:lstStyle/>
                    <a:p>
                      <a:pPr algn="ctr">
                        <a:lnSpc>
                          <a:spcPct val="115000"/>
                        </a:lnSpc>
                        <a:spcAft>
                          <a:spcPts val="0"/>
                        </a:spcAft>
                      </a:pPr>
                      <a:r>
                        <a:rPr lang="en-US" sz="1800" dirty="0">
                          <a:solidFill>
                            <a:schemeClr val="tx1"/>
                          </a:solidFill>
                          <a:effectLst/>
                          <a:latin typeface="Arial" panose="020B0604020202020204" pitchFamily="34" charset="0"/>
                          <a:cs typeface="Arial" panose="020B0604020202020204" pitchFamily="34" charset="0"/>
                        </a:rPr>
                        <a:t>OPTION</a:t>
                      </a:r>
                      <a:endParaRPr lang="es-EC" sz="18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b">
                    <a:solidFill>
                      <a:schemeClr val="bg1"/>
                    </a:solidFill>
                  </a:tcPr>
                </a:tc>
                <a:tc>
                  <a:txBody>
                    <a:bodyPr/>
                    <a:lstStyle/>
                    <a:p>
                      <a:pPr algn="ctr">
                        <a:lnSpc>
                          <a:spcPct val="115000"/>
                        </a:lnSpc>
                        <a:spcAft>
                          <a:spcPts val="0"/>
                        </a:spcAft>
                      </a:pPr>
                      <a:r>
                        <a:rPr lang="en-US" sz="1800">
                          <a:solidFill>
                            <a:schemeClr val="tx1"/>
                          </a:solidFill>
                          <a:effectLst/>
                          <a:latin typeface="Arial" panose="020B0604020202020204" pitchFamily="34" charset="0"/>
                          <a:cs typeface="Arial" panose="020B0604020202020204" pitchFamily="34" charset="0"/>
                        </a:rPr>
                        <a:t>FREQUENCY</a:t>
                      </a:r>
                      <a:endParaRPr lang="es-EC" sz="1800">
                        <a:solidFill>
                          <a:schemeClr val="tx1"/>
                        </a:solidFill>
                        <a:effectLst/>
                        <a:latin typeface="Arial" panose="020B0604020202020204" pitchFamily="34" charset="0"/>
                        <a:ea typeface="Calibri"/>
                        <a:cs typeface="Arial" panose="020B0604020202020204" pitchFamily="34" charset="0"/>
                      </a:endParaRPr>
                    </a:p>
                  </a:txBody>
                  <a:tcPr marL="68580" marR="68580" marT="0" marB="0" anchor="b">
                    <a:solidFill>
                      <a:schemeClr val="bg1"/>
                    </a:solidFill>
                  </a:tcPr>
                </a:tc>
                <a:tc>
                  <a:txBody>
                    <a:bodyPr/>
                    <a:lstStyle/>
                    <a:p>
                      <a:pPr algn="ctr">
                        <a:lnSpc>
                          <a:spcPct val="115000"/>
                        </a:lnSpc>
                        <a:spcAft>
                          <a:spcPts val="0"/>
                        </a:spcAft>
                      </a:pPr>
                      <a:r>
                        <a:rPr lang="en-US" sz="1800">
                          <a:solidFill>
                            <a:schemeClr val="tx1"/>
                          </a:solidFill>
                          <a:effectLst/>
                          <a:latin typeface="Arial" panose="020B0604020202020204" pitchFamily="34" charset="0"/>
                          <a:cs typeface="Arial" panose="020B0604020202020204" pitchFamily="34" charset="0"/>
                        </a:rPr>
                        <a:t>PERCENTAGE</a:t>
                      </a:r>
                      <a:endParaRPr lang="es-EC" sz="1800">
                        <a:solidFill>
                          <a:schemeClr val="tx1"/>
                        </a:solidFill>
                        <a:effectLst/>
                        <a:latin typeface="Arial" panose="020B0604020202020204" pitchFamily="34" charset="0"/>
                        <a:ea typeface="Calibri"/>
                        <a:cs typeface="Arial" panose="020B0604020202020204" pitchFamily="34" charset="0"/>
                      </a:endParaRPr>
                    </a:p>
                  </a:txBody>
                  <a:tcPr marL="68580" marR="68580" marT="0" marB="0" anchor="b">
                    <a:solidFill>
                      <a:schemeClr val="bg1"/>
                    </a:solidFill>
                  </a:tcPr>
                </a:tc>
              </a:tr>
              <a:tr h="612140">
                <a:tc>
                  <a:txBody>
                    <a:bodyPr/>
                    <a:lstStyle/>
                    <a:p>
                      <a:pPr algn="ctr">
                        <a:lnSpc>
                          <a:spcPct val="115000"/>
                        </a:lnSpc>
                        <a:spcAft>
                          <a:spcPts val="0"/>
                        </a:spcAft>
                      </a:pPr>
                      <a:r>
                        <a:rPr lang="en-US" sz="1800" dirty="0">
                          <a:solidFill>
                            <a:schemeClr val="tx1"/>
                          </a:solidFill>
                          <a:effectLst/>
                          <a:latin typeface="Arial" panose="020B0604020202020204" pitchFamily="34" charset="0"/>
                          <a:cs typeface="Arial" panose="020B0604020202020204" pitchFamily="34" charset="0"/>
                        </a:rPr>
                        <a:t> </a:t>
                      </a:r>
                      <a:r>
                        <a:rPr lang="en-US" sz="1800" dirty="0" smtClean="0">
                          <a:solidFill>
                            <a:schemeClr val="tx1"/>
                          </a:solidFill>
                          <a:effectLst/>
                          <a:latin typeface="Arial" panose="020B0604020202020204" pitchFamily="34" charset="0"/>
                          <a:cs typeface="Arial" panose="020B0604020202020204" pitchFamily="34" charset="0"/>
                        </a:rPr>
                        <a:t>Right </a:t>
                      </a:r>
                      <a:r>
                        <a:rPr lang="en-US" sz="1800" dirty="0">
                          <a:solidFill>
                            <a:schemeClr val="tx1"/>
                          </a:solidFill>
                          <a:effectLst/>
                          <a:latin typeface="Arial" panose="020B0604020202020204" pitchFamily="34" charset="0"/>
                          <a:cs typeface="Arial" panose="020B0604020202020204" pitchFamily="34" charset="0"/>
                        </a:rPr>
                        <a:t>answer</a:t>
                      </a:r>
                      <a:endParaRPr lang="es-EC" sz="1800"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en-US" sz="1800" dirty="0">
                          <a:solidFill>
                            <a:schemeClr val="tx1"/>
                          </a:solidFill>
                          <a:effectLst/>
                          <a:latin typeface="Arial" panose="020B0604020202020204" pitchFamily="34" charset="0"/>
                          <a:cs typeface="Arial" panose="020B0604020202020204" pitchFamily="34" charset="0"/>
                        </a:rPr>
                        <a:t>Wrong answer</a:t>
                      </a:r>
                      <a:endParaRPr lang="es-EC" sz="18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bg1"/>
                    </a:solidFill>
                  </a:tcPr>
                </a:tc>
                <a:tc>
                  <a:txBody>
                    <a:bodyPr/>
                    <a:lstStyle/>
                    <a:p>
                      <a:pPr algn="ctr">
                        <a:lnSpc>
                          <a:spcPct val="115000"/>
                        </a:lnSpc>
                        <a:spcAft>
                          <a:spcPts val="0"/>
                        </a:spcAft>
                      </a:pPr>
                      <a:r>
                        <a:rPr lang="es-EC" sz="1800" baseline="0" dirty="0" smtClean="0">
                          <a:solidFill>
                            <a:schemeClr val="tx1"/>
                          </a:solidFill>
                          <a:effectLst/>
                          <a:latin typeface="Arial" panose="020B0604020202020204" pitchFamily="34" charset="0"/>
                          <a:cs typeface="Arial" panose="020B0604020202020204" pitchFamily="34" charset="0"/>
                        </a:rPr>
                        <a:t> </a:t>
                      </a:r>
                      <a:r>
                        <a:rPr lang="en-US" sz="1800" dirty="0" smtClean="0">
                          <a:solidFill>
                            <a:schemeClr val="tx1"/>
                          </a:solidFill>
                          <a:effectLst/>
                          <a:latin typeface="Arial" panose="020B0604020202020204" pitchFamily="34" charset="0"/>
                          <a:cs typeface="Arial" panose="020B0604020202020204" pitchFamily="34" charset="0"/>
                        </a:rPr>
                        <a:t>7</a:t>
                      </a:r>
                      <a:endParaRPr lang="es-EC" sz="1800"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en-US" sz="1800" dirty="0">
                          <a:solidFill>
                            <a:schemeClr val="tx1"/>
                          </a:solidFill>
                          <a:effectLst/>
                          <a:latin typeface="Arial" panose="020B0604020202020204" pitchFamily="34" charset="0"/>
                          <a:cs typeface="Arial" panose="020B0604020202020204" pitchFamily="34" charset="0"/>
                        </a:rPr>
                        <a:t>11</a:t>
                      </a:r>
                      <a:endParaRPr lang="es-EC" sz="18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bg1"/>
                    </a:solidFill>
                  </a:tcPr>
                </a:tc>
                <a:tc>
                  <a:txBody>
                    <a:bodyPr/>
                    <a:lstStyle/>
                    <a:p>
                      <a:pPr algn="ctr">
                        <a:lnSpc>
                          <a:spcPct val="115000"/>
                        </a:lnSpc>
                        <a:spcAft>
                          <a:spcPts val="0"/>
                        </a:spcAft>
                        <a:tabLst>
                          <a:tab pos="742950" algn="l"/>
                          <a:tab pos="881380" algn="ctr"/>
                        </a:tabLst>
                      </a:pPr>
                      <a:r>
                        <a:rPr lang="en-US" sz="1800" dirty="0" smtClean="0">
                          <a:solidFill>
                            <a:schemeClr val="tx1"/>
                          </a:solidFill>
                          <a:effectLst/>
                          <a:latin typeface="Arial" panose="020B0604020202020204" pitchFamily="34" charset="0"/>
                          <a:cs typeface="Arial" panose="020B0604020202020204" pitchFamily="34" charset="0"/>
                        </a:rPr>
                        <a:t>39 </a:t>
                      </a:r>
                      <a:r>
                        <a:rPr lang="en-US" sz="1800" dirty="0">
                          <a:solidFill>
                            <a:schemeClr val="tx1"/>
                          </a:solidFill>
                          <a:effectLst/>
                          <a:latin typeface="Arial" panose="020B0604020202020204" pitchFamily="34" charset="0"/>
                          <a:cs typeface="Arial" panose="020B0604020202020204" pitchFamily="34" charset="0"/>
                        </a:rPr>
                        <a:t>%</a:t>
                      </a:r>
                      <a:endParaRPr lang="es-EC" sz="1800" dirty="0">
                        <a:solidFill>
                          <a:schemeClr val="tx1"/>
                        </a:solidFill>
                        <a:effectLst/>
                        <a:latin typeface="Arial" panose="020B0604020202020204" pitchFamily="34" charset="0"/>
                        <a:cs typeface="Arial" panose="020B0604020202020204" pitchFamily="34" charset="0"/>
                      </a:endParaRPr>
                    </a:p>
                    <a:p>
                      <a:pPr algn="ctr">
                        <a:lnSpc>
                          <a:spcPct val="115000"/>
                        </a:lnSpc>
                        <a:spcAft>
                          <a:spcPts val="0"/>
                        </a:spcAft>
                      </a:pPr>
                      <a:r>
                        <a:rPr lang="en-US" sz="1800" dirty="0" smtClean="0">
                          <a:solidFill>
                            <a:schemeClr val="tx1"/>
                          </a:solidFill>
                          <a:effectLst/>
                          <a:latin typeface="Arial" panose="020B0604020202020204" pitchFamily="34" charset="0"/>
                          <a:cs typeface="Arial" panose="020B0604020202020204" pitchFamily="34" charset="0"/>
                        </a:rPr>
                        <a:t>61 %</a:t>
                      </a:r>
                      <a:endParaRPr lang="es-EC" sz="1800" dirty="0">
                        <a:solidFill>
                          <a:schemeClr val="tx1"/>
                        </a:solidFill>
                        <a:effectLst/>
                        <a:latin typeface="Arial" panose="020B0604020202020204" pitchFamily="34" charset="0"/>
                        <a:cs typeface="Arial" panose="020B0604020202020204" pitchFamily="34" charset="0"/>
                      </a:endParaRPr>
                    </a:p>
                  </a:txBody>
                  <a:tcPr marL="68580" marR="68580" marT="0" marB="0">
                    <a:solidFill>
                      <a:schemeClr val="bg1"/>
                    </a:solidFill>
                  </a:tcPr>
                </a:tc>
              </a:tr>
              <a:tr h="179705">
                <a:tc>
                  <a:txBody>
                    <a:bodyPr/>
                    <a:lstStyle/>
                    <a:p>
                      <a:pPr algn="ctr">
                        <a:lnSpc>
                          <a:spcPct val="115000"/>
                        </a:lnSpc>
                        <a:spcAft>
                          <a:spcPts val="0"/>
                        </a:spcAft>
                      </a:pPr>
                      <a:r>
                        <a:rPr lang="en-US" sz="1800">
                          <a:solidFill>
                            <a:schemeClr val="tx1"/>
                          </a:solidFill>
                          <a:effectLst/>
                          <a:latin typeface="Arial" panose="020B0604020202020204" pitchFamily="34" charset="0"/>
                          <a:cs typeface="Arial" panose="020B0604020202020204" pitchFamily="34" charset="0"/>
                        </a:rPr>
                        <a:t>Total</a:t>
                      </a:r>
                      <a:endParaRPr lang="es-EC" sz="180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bg1"/>
                    </a:solidFill>
                  </a:tcPr>
                </a:tc>
                <a:tc>
                  <a:txBody>
                    <a:bodyPr/>
                    <a:lstStyle/>
                    <a:p>
                      <a:pPr algn="ctr">
                        <a:lnSpc>
                          <a:spcPct val="115000"/>
                        </a:lnSpc>
                        <a:spcAft>
                          <a:spcPts val="0"/>
                        </a:spcAft>
                      </a:pPr>
                      <a:r>
                        <a:rPr lang="en-US" sz="1800">
                          <a:solidFill>
                            <a:schemeClr val="tx1"/>
                          </a:solidFill>
                          <a:effectLst/>
                          <a:latin typeface="Arial" panose="020B0604020202020204" pitchFamily="34" charset="0"/>
                          <a:cs typeface="Arial" panose="020B0604020202020204" pitchFamily="34" charset="0"/>
                        </a:rPr>
                        <a:t>18</a:t>
                      </a:r>
                      <a:endParaRPr lang="es-EC" sz="180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bg1"/>
                    </a:solidFill>
                  </a:tcPr>
                </a:tc>
                <a:tc>
                  <a:txBody>
                    <a:bodyPr/>
                    <a:lstStyle/>
                    <a:p>
                      <a:pPr algn="ctr">
                        <a:lnSpc>
                          <a:spcPct val="115000"/>
                        </a:lnSpc>
                        <a:spcAft>
                          <a:spcPts val="0"/>
                        </a:spcAft>
                      </a:pPr>
                      <a:r>
                        <a:rPr lang="en-US" sz="1800" dirty="0" smtClean="0">
                          <a:solidFill>
                            <a:schemeClr val="tx1"/>
                          </a:solidFill>
                          <a:effectLst/>
                          <a:latin typeface="Arial" panose="020B0604020202020204" pitchFamily="34" charset="0"/>
                          <a:cs typeface="Arial" panose="020B0604020202020204" pitchFamily="34" charset="0"/>
                        </a:rPr>
                        <a:t>100</a:t>
                      </a:r>
                      <a:r>
                        <a:rPr lang="en-US" sz="1800" dirty="0">
                          <a:solidFill>
                            <a:schemeClr val="tx1"/>
                          </a:solidFill>
                          <a:effectLst/>
                          <a:latin typeface="Arial" panose="020B0604020202020204" pitchFamily="34" charset="0"/>
                          <a:cs typeface="Arial" panose="020B0604020202020204" pitchFamily="34" charset="0"/>
                        </a:rPr>
                        <a:t>%</a:t>
                      </a:r>
                      <a:endParaRPr lang="es-EC" sz="18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solidFill>
                      <a:schemeClr val="bg1"/>
                    </a:solidFill>
                  </a:tcPr>
                </a:tc>
              </a:tr>
            </a:tbl>
          </a:graphicData>
        </a:graphic>
      </p:graphicFrame>
      <p:sp>
        <p:nvSpPr>
          <p:cNvPr id="4" name="3 Rectángulo"/>
          <p:cNvSpPr/>
          <p:nvPr/>
        </p:nvSpPr>
        <p:spPr>
          <a:xfrm>
            <a:off x="2248286" y="620688"/>
            <a:ext cx="4647427" cy="523220"/>
          </a:xfrm>
          <a:prstGeom prst="rect">
            <a:avLst/>
          </a:prstGeom>
        </p:spPr>
        <p:txBody>
          <a:bodyPr wrap="none">
            <a:spAutoFit/>
          </a:bodyPr>
          <a:lstStyle/>
          <a:p>
            <a:pPr algn="ctr"/>
            <a:r>
              <a:rPr lang="es-MX" sz="2800" b="1" dirty="0">
                <a:solidFill>
                  <a:srgbClr val="FF0000"/>
                </a:solidFill>
                <a:latin typeface="Arial" panose="020B0604020202020204" pitchFamily="34" charset="0"/>
                <a:cs typeface="Arial" panose="020B0604020202020204" pitchFamily="34" charset="0"/>
              </a:rPr>
              <a:t>POST – TEST (SPEAKING</a:t>
            </a:r>
            <a:r>
              <a:rPr lang="es-MX" b="1" dirty="0">
                <a:solidFill>
                  <a:srgbClr val="FF0000"/>
                </a:solidFill>
                <a:latin typeface="Arial" panose="020B0604020202020204" pitchFamily="34" charset="0"/>
                <a:cs typeface="Arial" panose="020B0604020202020204" pitchFamily="34" charset="0"/>
              </a:rPr>
              <a:t>)</a:t>
            </a:r>
            <a:endParaRPr lang="es-EC" dirty="0">
              <a:latin typeface="Arial" panose="020B0604020202020204" pitchFamily="34" charset="0"/>
              <a:cs typeface="Arial" panose="020B0604020202020204" pitchFamily="34" charset="0"/>
            </a:endParaRPr>
          </a:p>
        </p:txBody>
      </p:sp>
      <p:pic>
        <p:nvPicPr>
          <p:cNvPr id="3073" name="Gráfico 1"/>
          <p:cNvPicPr>
            <a:picLocks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87824" y="4005064"/>
            <a:ext cx="3240359" cy="2160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425668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1101971877"/>
              </p:ext>
            </p:extLst>
          </p:nvPr>
        </p:nvGraphicFramePr>
        <p:xfrm>
          <a:off x="467544" y="1124744"/>
          <a:ext cx="2502024" cy="3794760"/>
        </p:xfrm>
        <a:graphic>
          <a:graphicData uri="http://schemas.openxmlformats.org/drawingml/2006/table">
            <a:tbl>
              <a:tblPr/>
              <a:tblGrid>
                <a:gridCol w="834008"/>
                <a:gridCol w="834008"/>
                <a:gridCol w="834008"/>
              </a:tblGrid>
              <a:tr h="118492">
                <a:tc>
                  <a:txBody>
                    <a:bodyPr/>
                    <a:lstStyle/>
                    <a:p>
                      <a:pPr algn="ctr" fontAlgn="b"/>
                      <a:r>
                        <a:rPr lang="es-ES" sz="1200" b="0" i="0" u="none" strike="noStrike" dirty="0">
                          <a:solidFill>
                            <a:srgbClr val="FFFF00"/>
                          </a:solidFill>
                          <a:latin typeface="Arial" pitchFamily="34" charset="0"/>
                          <a:cs typeface="Arial" pitchFamily="34" charset="0"/>
                        </a:rPr>
                        <a:t>STUDENTS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PRE-TEST CG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PRE-TEST EG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dirty="0">
                          <a:solidFill>
                            <a:srgbClr val="FFFF00"/>
                          </a:solidFill>
                          <a:latin typeface="Arial" pitchFamily="34" charset="0"/>
                          <a:cs typeface="Arial" pitchFamily="34"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dirty="0">
                          <a:solidFill>
                            <a:srgbClr val="FFFF00"/>
                          </a:solidFill>
                          <a:latin typeface="Arial" pitchFamily="34" charset="0"/>
                          <a:cs typeface="Arial"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16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a:solidFill>
                            <a:srgbClr val="FFFF00"/>
                          </a:solidFill>
                          <a:latin typeface="Arial" pitchFamily="34" charset="0"/>
                          <a:cs typeface="Arial" pitchFamily="34" charset="0"/>
                        </a:rPr>
                        <a:t>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pitchFamily="34" charset="0"/>
                          <a:cs typeface="Arial"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500">
                <a:tc>
                  <a:txBody>
                    <a:bodyPr/>
                    <a:lstStyle/>
                    <a:p>
                      <a:pPr algn="ctr" fontAlgn="b"/>
                      <a:r>
                        <a:rPr lang="es-ES" sz="1200" b="0" i="0" u="none" strike="noStrike" dirty="0">
                          <a:solidFill>
                            <a:srgbClr val="FFFF00"/>
                          </a:solidFill>
                          <a:latin typeface="Arial" pitchFamily="34" charset="0"/>
                          <a:cs typeface="Arial" pitchFamily="34" charset="0"/>
                        </a:rPr>
                        <a:t>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pitchFamily="34" charset="0"/>
                          <a:cs typeface="Arial" pitchFamily="34"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bl>
          </a:graphicData>
        </a:graphic>
      </p:graphicFrame>
      <p:graphicFrame>
        <p:nvGraphicFramePr>
          <p:cNvPr id="3" name="4 Gráfico"/>
          <p:cNvGraphicFramePr/>
          <p:nvPr/>
        </p:nvGraphicFramePr>
        <p:xfrm>
          <a:off x="3059832" y="548680"/>
          <a:ext cx="5760000"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56094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1732300007"/>
              </p:ext>
            </p:extLst>
          </p:nvPr>
        </p:nvGraphicFramePr>
        <p:xfrm>
          <a:off x="395536" y="1196752"/>
          <a:ext cx="2592288" cy="3783311"/>
        </p:xfrm>
        <a:graphic>
          <a:graphicData uri="http://schemas.openxmlformats.org/drawingml/2006/table">
            <a:tbl>
              <a:tblPr/>
              <a:tblGrid>
                <a:gridCol w="800121"/>
                <a:gridCol w="1000079"/>
                <a:gridCol w="792088"/>
              </a:tblGrid>
              <a:tr h="348893">
                <a:tc>
                  <a:txBody>
                    <a:bodyPr/>
                    <a:lstStyle/>
                    <a:p>
                      <a:pPr algn="ctr" fontAlgn="b"/>
                      <a:r>
                        <a:rPr lang="es-ES" sz="1000" b="0" i="0" u="none" strike="noStrike" dirty="0">
                          <a:solidFill>
                            <a:srgbClr val="FFFF00"/>
                          </a:solidFill>
                          <a:latin typeface="Arial"/>
                        </a:rPr>
                        <a:t>STUDENTS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000" b="0" i="0" u="none" strike="noStrike" dirty="0" smtClean="0">
                          <a:solidFill>
                            <a:srgbClr val="FFFF00"/>
                          </a:solidFill>
                          <a:latin typeface="Arial"/>
                        </a:rPr>
                        <a:t>POST-TEST</a:t>
                      </a:r>
                    </a:p>
                    <a:p>
                      <a:pPr algn="ctr" fontAlgn="b"/>
                      <a:r>
                        <a:rPr lang="es-ES" sz="1000" b="0" i="0" u="none" strike="noStrike" dirty="0" smtClean="0">
                          <a:solidFill>
                            <a:srgbClr val="FFFF00"/>
                          </a:solidFill>
                          <a:latin typeface="Arial"/>
                        </a:rPr>
                        <a:t>  </a:t>
                      </a:r>
                      <a:r>
                        <a:rPr lang="es-ES" sz="1000" b="0" i="0" u="none" strike="noStrike" dirty="0">
                          <a:solidFill>
                            <a:srgbClr val="FFFF00"/>
                          </a:solidFill>
                          <a:latin typeface="Arial"/>
                        </a:rPr>
                        <a:t>CG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000" b="0" i="0" u="none" strike="noStrike" dirty="0">
                          <a:solidFill>
                            <a:srgbClr val="FFFF00"/>
                          </a:solidFill>
                          <a:latin typeface="Arial"/>
                        </a:rPr>
                        <a:t>POST-TEST EG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r h="190801">
                <a:tc>
                  <a:txBody>
                    <a:bodyPr/>
                    <a:lstStyle/>
                    <a:p>
                      <a:pPr algn="ctr" fontAlgn="b"/>
                      <a:r>
                        <a:rPr lang="es-ES" sz="1200" b="0" i="0" u="none" strike="noStrike">
                          <a:solidFill>
                            <a:srgbClr val="FFFF00"/>
                          </a:solidFill>
                          <a:latin typeface="Arial"/>
                        </a:rPr>
                        <a:t>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a:solidFill>
                            <a:srgbClr val="FFFF00"/>
                          </a:solidFill>
                          <a:latin typeface="Arial"/>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c>
                  <a:txBody>
                    <a:bodyPr/>
                    <a:lstStyle/>
                    <a:p>
                      <a:pPr algn="ctr" fontAlgn="b"/>
                      <a:r>
                        <a:rPr lang="es-ES" sz="1200" b="0" i="0" u="none" strike="noStrike" dirty="0">
                          <a:solidFill>
                            <a:srgbClr val="FFFF00"/>
                          </a:solidFill>
                          <a:latin typeface="Arial"/>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00"/>
                    </a:solidFill>
                  </a:tcPr>
                </a:tc>
              </a:tr>
            </a:tbl>
          </a:graphicData>
        </a:graphic>
      </p:graphicFrame>
      <p:graphicFrame>
        <p:nvGraphicFramePr>
          <p:cNvPr id="3" name="3 Gráfico"/>
          <p:cNvGraphicFramePr/>
          <p:nvPr/>
        </p:nvGraphicFramePr>
        <p:xfrm>
          <a:off x="3131840" y="692696"/>
          <a:ext cx="5760000"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35099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611560" y="1556792"/>
          <a:ext cx="2670237" cy="4381495"/>
        </p:xfrm>
        <a:graphic>
          <a:graphicData uri="http://schemas.openxmlformats.org/drawingml/2006/table">
            <a:tbl>
              <a:tblPr/>
              <a:tblGrid>
                <a:gridCol w="942237"/>
                <a:gridCol w="864000"/>
                <a:gridCol w="864000"/>
              </a:tblGrid>
              <a:tr h="608137">
                <a:tc>
                  <a:txBody>
                    <a:bodyPr/>
                    <a:lstStyle/>
                    <a:p>
                      <a:pPr algn="ctr" fontAlgn="ctr"/>
                      <a:r>
                        <a:rPr lang="es-ES" sz="1200" b="0" i="0" u="none" strike="noStrike" dirty="0">
                          <a:solidFill>
                            <a:schemeClr val="tx1"/>
                          </a:solidFill>
                          <a:latin typeface="Arial" pitchFamily="34" charset="0"/>
                          <a:cs typeface="Arial" pitchFamily="34" charset="0"/>
                        </a:rPr>
                        <a:t>STUDENTS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PRE-TEST CG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PRE-TEST 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dirty="0">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a:solidFill>
                            <a:schemeClr val="tx1"/>
                          </a:solidFill>
                          <a:latin typeface="Arial" pitchFamily="34" charset="0"/>
                          <a:cs typeface="Arial"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9631">
                <a:tc>
                  <a:txBody>
                    <a:bodyPr/>
                    <a:lstStyle/>
                    <a:p>
                      <a:pPr algn="ctr" fontAlgn="b"/>
                      <a:r>
                        <a:rPr lang="es-ES" sz="1200" b="0" i="0" u="none" strike="noStrike" dirty="0">
                          <a:solidFill>
                            <a:schemeClr val="tx1"/>
                          </a:solidFill>
                          <a:latin typeface="Arial" pitchFamily="34" charset="0"/>
                          <a:cs typeface="Arial"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dirty="0">
                          <a:solidFill>
                            <a:schemeClr val="tx1"/>
                          </a:solidFill>
                          <a:latin typeface="Arial" pitchFamily="34" charset="0"/>
                          <a:cs typeface="Arial"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b"/>
                      <a:r>
                        <a:rPr lang="es-ES" sz="1200" b="0" i="0" u="none" strike="noStrike" dirty="0">
                          <a:solidFill>
                            <a:schemeClr val="tx1"/>
                          </a:solidFill>
                          <a:latin typeface="Arial" pitchFamily="34" charset="0"/>
                          <a:cs typeface="Arial"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bl>
          </a:graphicData>
        </a:graphic>
      </p:graphicFrame>
      <p:graphicFrame>
        <p:nvGraphicFramePr>
          <p:cNvPr id="5" name="4 Tabla"/>
          <p:cNvGraphicFramePr>
            <a:graphicFrameLocks noGrp="1"/>
          </p:cNvGraphicFramePr>
          <p:nvPr/>
        </p:nvGraphicFramePr>
        <p:xfrm>
          <a:off x="3995936" y="1556792"/>
          <a:ext cx="4536000" cy="4184262"/>
        </p:xfrm>
        <a:graphic>
          <a:graphicData uri="http://schemas.openxmlformats.org/drawingml/2006/table">
            <a:tbl>
              <a:tblPr/>
              <a:tblGrid>
                <a:gridCol w="1745722"/>
                <a:gridCol w="1438055"/>
                <a:gridCol w="1352223"/>
              </a:tblGrid>
              <a:tr h="299380">
                <a:tc>
                  <a:txBody>
                    <a:bodyPr/>
                    <a:lstStyle/>
                    <a:p>
                      <a:pPr algn="l" fontAlgn="b"/>
                      <a:r>
                        <a:rPr lang="es-ES" sz="1800" b="0" i="0" u="none" strike="noStrike" dirty="0">
                          <a:solidFill>
                            <a:schemeClr val="tx1"/>
                          </a:solidFill>
                          <a:latin typeface="Arial" pitchFamily="34" charset="0"/>
                          <a:cs typeface="Arial"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800" b="1" i="0" u="none" strike="noStrike" dirty="0">
                          <a:solidFill>
                            <a:schemeClr val="tx1"/>
                          </a:solidFill>
                          <a:latin typeface="Arial" pitchFamily="34" charset="0"/>
                          <a:cs typeface="Arial" pitchFamily="34" charset="0"/>
                        </a:rPr>
                        <a:t>CG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800" b="1" i="0" u="none" strike="noStrike">
                          <a:solidFill>
                            <a:schemeClr val="tx1"/>
                          </a:solidFill>
                          <a:latin typeface="Arial" pitchFamily="34" charset="0"/>
                          <a:cs typeface="Arial" pitchFamily="34" charset="0"/>
                        </a:rPr>
                        <a:t>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380">
                <a:tc>
                  <a:txBody>
                    <a:bodyPr/>
                    <a:lstStyle/>
                    <a:p>
                      <a:pPr algn="l" fontAlgn="b"/>
                      <a:r>
                        <a:rPr lang="es-ES" sz="1800" b="1" i="0" u="none" strike="noStrike">
                          <a:solidFill>
                            <a:schemeClr val="tx1"/>
                          </a:solidFill>
                          <a:latin typeface="Arial" pitchFamily="34" charset="0"/>
                          <a:cs typeface="Arial" pitchFamily="34" charset="0"/>
                        </a:rPr>
                        <a:t>Mean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a:solidFill>
                            <a:schemeClr val="tx1"/>
                          </a:solidFill>
                          <a:latin typeface="Arial" pitchFamily="34" charset="0"/>
                          <a:cs typeface="Arial" pitchFamily="34" charset="0"/>
                        </a:rPr>
                        <a:t>7,6875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a:solidFill>
                            <a:schemeClr val="tx1"/>
                          </a:solidFill>
                          <a:latin typeface="Arial" pitchFamily="34" charset="0"/>
                          <a:cs typeface="Arial" pitchFamily="34" charset="0"/>
                        </a:rPr>
                        <a:t>7,1667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8713">
                <a:tc>
                  <a:txBody>
                    <a:bodyPr/>
                    <a:lstStyle/>
                    <a:p>
                      <a:pPr algn="l" fontAlgn="b"/>
                      <a:r>
                        <a:rPr lang="es-ES" sz="1800" b="1" i="0" u="none" strike="noStrike" dirty="0">
                          <a:solidFill>
                            <a:schemeClr val="tx1"/>
                          </a:solidFill>
                          <a:latin typeface="Arial" pitchFamily="34" charset="0"/>
                          <a:cs typeface="Arial" pitchFamily="34" charset="0"/>
                        </a:rPr>
                        <a:t>Standard </a:t>
                      </a:r>
                      <a:r>
                        <a:rPr lang="es-ES" sz="1800" b="1" i="0" u="none" strike="noStrike" dirty="0" err="1">
                          <a:solidFill>
                            <a:schemeClr val="tx1"/>
                          </a:solidFill>
                          <a:latin typeface="Arial" pitchFamily="34" charset="0"/>
                          <a:cs typeface="Arial" pitchFamily="34" charset="0"/>
                        </a:rPr>
                        <a:t>Deviation</a:t>
                      </a:r>
                      <a:endParaRPr lang="es-ES" sz="1800" b="1" i="0" u="none" strike="noStrike" dirty="0">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dirty="0">
                          <a:solidFill>
                            <a:schemeClr val="tx1"/>
                          </a:solidFill>
                          <a:latin typeface="Arial" pitchFamily="34" charset="0"/>
                          <a:cs typeface="Arial" pitchFamily="34" charset="0"/>
                        </a:rPr>
                        <a:t>1,7017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a:solidFill>
                            <a:schemeClr val="tx1"/>
                          </a:solidFill>
                          <a:latin typeface="Arial" pitchFamily="34" charset="0"/>
                          <a:cs typeface="Arial" pitchFamily="34" charset="0"/>
                        </a:rPr>
                        <a:t>1,6179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380">
                <a:tc>
                  <a:txBody>
                    <a:bodyPr/>
                    <a:lstStyle/>
                    <a:p>
                      <a:pPr algn="l" fontAlgn="b"/>
                      <a:r>
                        <a:rPr lang="es-ES" sz="1800" b="1" i="0" u="none" strike="noStrike">
                          <a:solidFill>
                            <a:schemeClr val="tx1"/>
                          </a:solidFill>
                          <a:latin typeface="Arial" pitchFamily="34" charset="0"/>
                          <a:cs typeface="Arial" pitchFamily="34" charset="0"/>
                        </a:rPr>
                        <a:t>Size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dirty="0">
                          <a:solidFill>
                            <a:schemeClr val="tx1"/>
                          </a:solidFill>
                          <a:latin typeface="Arial" pitchFamily="34" charset="0"/>
                          <a:cs typeface="Arial" pitchFamily="34" charset="0"/>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a:solidFill>
                            <a:schemeClr val="tx1"/>
                          </a:solidFill>
                          <a:latin typeface="Arial" pitchFamily="34" charset="0"/>
                          <a:cs typeface="Arial" pitchFamily="34"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380">
                <a:tc>
                  <a:txBody>
                    <a:bodyPr/>
                    <a:lstStyle/>
                    <a:p>
                      <a:pPr algn="l" fontAlgn="b"/>
                      <a:endParaRPr lang="es-ES" sz="1800" b="0" i="0" u="none" strike="noStrike">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986">
                <a:tc>
                  <a:txBody>
                    <a:bodyPr/>
                    <a:lstStyle/>
                    <a:p>
                      <a:pPr algn="l" fontAlgn="b"/>
                      <a:r>
                        <a:rPr lang="es-ES" sz="1800" b="0" i="0" u="none" strike="noStrike">
                          <a:solidFill>
                            <a:schemeClr val="tx1"/>
                          </a:solidFill>
                          <a:latin typeface="Arial" pitchFamily="34" charset="0"/>
                          <a:cs typeface="Arial" pitchFamily="34" charset="0"/>
                        </a:rPr>
                        <a:t>Standard error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dirty="0">
                          <a:solidFill>
                            <a:schemeClr val="tx1"/>
                          </a:solidFill>
                          <a:latin typeface="Arial" pitchFamily="34" charset="0"/>
                          <a:cs typeface="Arial" pitchFamily="34" charset="0"/>
                        </a:rPr>
                        <a:t>0,5713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380">
                <a:tc>
                  <a:txBody>
                    <a:bodyPr/>
                    <a:lstStyle/>
                    <a:p>
                      <a:pPr algn="l" fontAlgn="b"/>
                      <a:endParaRPr lang="es-ES" sz="1800" b="0" i="0" u="none" strike="noStrike">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380">
                <a:tc>
                  <a:txBody>
                    <a:bodyPr/>
                    <a:lstStyle/>
                    <a:p>
                      <a:pPr algn="r" fontAlgn="b"/>
                      <a:r>
                        <a:rPr lang="es-ES" sz="2400" b="1" i="0" u="none" strike="noStrike" dirty="0" smtClean="0">
                          <a:solidFill>
                            <a:srgbClr val="FF0000"/>
                          </a:solidFill>
                          <a:latin typeface="Arial" pitchFamily="34" charset="0"/>
                          <a:cs typeface="Arial" pitchFamily="34" charset="0"/>
                        </a:rPr>
                        <a:t>t=  </a:t>
                      </a:r>
                      <a:endParaRPr lang="es-ES" sz="2400" b="1" i="0" u="none" strike="noStrike" dirty="0">
                        <a:solidFill>
                          <a:srgbClr val="FF0000"/>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2400" b="1" i="0" u="none" strike="noStrike" dirty="0">
                          <a:solidFill>
                            <a:srgbClr val="FF0000"/>
                          </a:solidFill>
                          <a:latin typeface="Arial" pitchFamily="34" charset="0"/>
                          <a:cs typeface="Arial" pitchFamily="34" charset="0"/>
                        </a:rPr>
                        <a:t>0,9116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1" i="0" u="none" strike="noStrike" dirty="0">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8713">
                <a:tc>
                  <a:txBody>
                    <a:bodyPr/>
                    <a:lstStyle/>
                    <a:p>
                      <a:pPr algn="l" fontAlgn="b"/>
                      <a:r>
                        <a:rPr lang="es-ES" sz="1800" b="1" i="0" u="none" strike="noStrike" dirty="0" err="1">
                          <a:solidFill>
                            <a:schemeClr val="tx1"/>
                          </a:solidFill>
                          <a:latin typeface="Arial" pitchFamily="34" charset="0"/>
                          <a:cs typeface="Arial" pitchFamily="34" charset="0"/>
                        </a:rPr>
                        <a:t>degree</a:t>
                      </a:r>
                      <a:r>
                        <a:rPr lang="es-ES" sz="1800" b="1" i="0" u="none" strike="noStrike" dirty="0">
                          <a:solidFill>
                            <a:schemeClr val="tx1"/>
                          </a:solidFill>
                          <a:latin typeface="Arial" pitchFamily="34" charset="0"/>
                          <a:cs typeface="Arial" pitchFamily="34" charset="0"/>
                        </a:rPr>
                        <a:t> of </a:t>
                      </a:r>
                      <a:r>
                        <a:rPr lang="es-ES" sz="1800" b="1" i="0" u="none" strike="noStrike" dirty="0" err="1">
                          <a:solidFill>
                            <a:schemeClr val="tx1"/>
                          </a:solidFill>
                          <a:latin typeface="Arial" pitchFamily="34" charset="0"/>
                          <a:cs typeface="Arial" pitchFamily="34" charset="0"/>
                        </a:rPr>
                        <a:t>freedom</a:t>
                      </a:r>
                      <a:r>
                        <a:rPr lang="es-ES" sz="1800" b="1" i="0" u="none" strike="noStrike" dirty="0">
                          <a:solidFill>
                            <a:schemeClr val="tx1"/>
                          </a:solidFill>
                          <a:latin typeface="Arial" pitchFamily="34" charset="0"/>
                          <a:cs typeface="Arial" pitchFamily="34" charset="0"/>
                        </a:rPr>
                        <a: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1" i="0" u="none" strike="noStrike" dirty="0">
                          <a:solidFill>
                            <a:schemeClr val="tx1"/>
                          </a:solidFill>
                          <a:latin typeface="Arial" pitchFamily="34" charset="0"/>
                          <a:cs typeface="Arial" pitchFamily="34" charset="0"/>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1" i="0" u="none" strike="noStrike">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380">
                <a:tc>
                  <a:txBody>
                    <a:bodyPr/>
                    <a:lstStyle/>
                    <a:p>
                      <a:pPr algn="l" fontAlgn="b"/>
                      <a:endParaRPr lang="es-ES" sz="1800" b="0" i="0" u="none" strike="noStrike">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380">
                <a:tc>
                  <a:txBody>
                    <a:bodyPr/>
                    <a:lstStyle/>
                    <a:p>
                      <a:pPr algn="r" fontAlgn="b"/>
                      <a:r>
                        <a:rPr lang="es-ES" sz="2400" b="1" i="0" u="none" strike="noStrike" dirty="0" smtClean="0">
                          <a:solidFill>
                            <a:srgbClr val="FF0000"/>
                          </a:solidFill>
                          <a:latin typeface="Arial" pitchFamily="34" charset="0"/>
                          <a:cs typeface="Arial" pitchFamily="34" charset="0"/>
                        </a:rPr>
                        <a:t>p-</a:t>
                      </a:r>
                      <a:r>
                        <a:rPr lang="es-ES" sz="2400" b="1" i="0" u="none" strike="noStrike" dirty="0" err="1" smtClean="0">
                          <a:solidFill>
                            <a:srgbClr val="FF0000"/>
                          </a:solidFill>
                          <a:latin typeface="Arial" pitchFamily="34" charset="0"/>
                          <a:cs typeface="Arial" pitchFamily="34" charset="0"/>
                        </a:rPr>
                        <a:t>value</a:t>
                      </a:r>
                      <a:r>
                        <a:rPr lang="es-ES" sz="2400" b="1" i="0" u="none" strike="noStrike" dirty="0" smtClean="0">
                          <a:solidFill>
                            <a:srgbClr val="FF0000"/>
                          </a:solidFill>
                          <a:latin typeface="Arial" pitchFamily="34" charset="0"/>
                          <a:cs typeface="Arial" pitchFamily="34" charset="0"/>
                        </a:rPr>
                        <a:t>  =</a:t>
                      </a:r>
                      <a:endParaRPr lang="es-ES" sz="2400" b="1" i="0" u="none" strike="noStrike" dirty="0">
                        <a:solidFill>
                          <a:srgbClr val="FF0000"/>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2400" b="1" i="0" u="none" strike="noStrike" dirty="0">
                          <a:solidFill>
                            <a:srgbClr val="FF0000"/>
                          </a:solidFill>
                          <a:latin typeface="Arial" pitchFamily="34" charset="0"/>
                          <a:cs typeface="Arial" pitchFamily="34" charset="0"/>
                        </a:rPr>
                        <a:t>0,1844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chemeClr val="tx1"/>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5 Rectángulo"/>
          <p:cNvSpPr/>
          <p:nvPr/>
        </p:nvSpPr>
        <p:spPr>
          <a:xfrm>
            <a:off x="1397737" y="620688"/>
            <a:ext cx="5925148" cy="523220"/>
          </a:xfrm>
          <a:prstGeom prst="rect">
            <a:avLst/>
          </a:prstGeom>
        </p:spPr>
        <p:txBody>
          <a:bodyPr wrap="none">
            <a:spAutoFit/>
          </a:bodyPr>
          <a:lstStyle/>
          <a:p>
            <a:pPr algn="ctr"/>
            <a:r>
              <a:rPr lang="es-MX" sz="2800" b="1" dirty="0" smtClean="0">
                <a:solidFill>
                  <a:srgbClr val="FF0000"/>
                </a:solidFill>
                <a:latin typeface="Arial" panose="020B0604020202020204" pitchFamily="34" charset="0"/>
                <a:cs typeface="Arial" panose="020B0604020202020204" pitchFamily="34" charset="0"/>
              </a:rPr>
              <a:t>PRE-TEST    STATISTICS VALUES</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256023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7171" name="Rectangle 3"/>
          <p:cNvSpPr>
            <a:spLocks noChangeArrowheads="1"/>
          </p:cNvSpPr>
          <p:nvPr/>
        </p:nvSpPr>
        <p:spPr bwMode="auto">
          <a:xfrm>
            <a:off x="0" y="1600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17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717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7176" name="Rectangle 8"/>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pic>
        <p:nvPicPr>
          <p:cNvPr id="11" name="10 Imagen"/>
          <p:cNvPicPr/>
          <p:nvPr/>
        </p:nvPicPr>
        <p:blipFill>
          <a:blip r:embed="rId2" cstate="print"/>
          <a:srcRect t="16779" b="13087"/>
          <a:stretch>
            <a:fillRect/>
          </a:stretch>
        </p:blipFill>
        <p:spPr bwMode="auto">
          <a:xfrm>
            <a:off x="3635896" y="2492896"/>
            <a:ext cx="4896544" cy="29523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pic>
      <p:cxnSp>
        <p:nvCxnSpPr>
          <p:cNvPr id="7177" name="AutoShape 9"/>
          <p:cNvCxnSpPr>
            <a:cxnSpLocks noChangeShapeType="1"/>
          </p:cNvCxnSpPr>
          <p:nvPr/>
        </p:nvCxnSpPr>
        <p:spPr bwMode="auto">
          <a:xfrm flipH="1">
            <a:off x="7020272" y="3356992"/>
            <a:ext cx="666750" cy="904875"/>
          </a:xfrm>
          <a:prstGeom prst="straightConnector1">
            <a:avLst/>
          </a:prstGeom>
          <a:noFill/>
          <a:ln w="9525">
            <a:solidFill>
              <a:srgbClr val="000000"/>
            </a:solidFill>
            <a:round/>
            <a:headEnd/>
            <a:tailEnd type="triangle" w="med" len="med"/>
          </a:ln>
        </p:spPr>
      </p:cxnSp>
      <p:sp>
        <p:nvSpPr>
          <p:cNvPr id="7178" name="Text Box 10"/>
          <p:cNvSpPr txBox="1">
            <a:spLocks noChangeArrowheads="1"/>
          </p:cNvSpPr>
          <p:nvPr/>
        </p:nvSpPr>
        <p:spPr bwMode="auto">
          <a:xfrm>
            <a:off x="7092280" y="2996952"/>
            <a:ext cx="990600" cy="3385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600" b="0" i="0" u="none" strike="noStrike" cap="none" normalizeH="0" baseline="0" dirty="0" smtClean="0">
                <a:ln>
                  <a:noFill/>
                </a:ln>
                <a:solidFill>
                  <a:srgbClr val="FF0000"/>
                </a:solidFill>
                <a:effectLst/>
                <a:latin typeface="Calibri" pitchFamily="34" charset="0"/>
                <a:cs typeface="Arial" pitchFamily="34" charset="0"/>
              </a:rPr>
              <a:t>p-</a:t>
            </a:r>
            <a:r>
              <a:rPr kumimoji="0" lang="es-ES" sz="1600" b="0" i="0" u="none" strike="noStrike" cap="none" normalizeH="0" baseline="0" dirty="0" err="1" smtClean="0">
                <a:ln>
                  <a:noFill/>
                </a:ln>
                <a:solidFill>
                  <a:srgbClr val="FF0000"/>
                </a:solidFill>
                <a:effectLst/>
                <a:latin typeface="Calibri" pitchFamily="34" charset="0"/>
                <a:cs typeface="Arial" pitchFamily="34" charset="0"/>
              </a:rPr>
              <a:t>value</a:t>
            </a:r>
            <a:endParaRPr kumimoji="0" lang="es-ES" sz="1600" b="0" i="0" u="none" strike="noStrike" cap="none" normalizeH="0" baseline="0" dirty="0" smtClean="0">
              <a:ln>
                <a:noFill/>
              </a:ln>
              <a:solidFill>
                <a:srgbClr val="FF0000"/>
              </a:solidFill>
              <a:effectLst/>
              <a:latin typeface="Arial" pitchFamily="34" charset="0"/>
              <a:cs typeface="Arial" pitchFamily="34" charset="0"/>
            </a:endParaRPr>
          </a:p>
        </p:txBody>
      </p:sp>
      <p:sp>
        <p:nvSpPr>
          <p:cNvPr id="21" name="20 Rectángulo"/>
          <p:cNvSpPr/>
          <p:nvPr/>
        </p:nvSpPr>
        <p:spPr>
          <a:xfrm>
            <a:off x="1793039" y="764704"/>
            <a:ext cx="5544531" cy="461665"/>
          </a:xfrm>
          <a:prstGeom prst="rect">
            <a:avLst/>
          </a:prstGeom>
        </p:spPr>
        <p:txBody>
          <a:bodyPr wrap="none">
            <a:spAutoFit/>
          </a:bodyPr>
          <a:lstStyle/>
          <a:p>
            <a:pPr algn="ctr"/>
            <a:r>
              <a:rPr lang="es-MX" sz="2400" b="1" dirty="0" smtClean="0">
                <a:solidFill>
                  <a:srgbClr val="FF0000"/>
                </a:solidFill>
                <a:latin typeface="Arial" panose="020B0604020202020204" pitchFamily="34" charset="0"/>
                <a:cs typeface="Arial" panose="020B0604020202020204" pitchFamily="34" charset="0"/>
              </a:rPr>
              <a:t>PRE-TEST    T- STUDENT  ANALYSIS</a:t>
            </a:r>
            <a:endParaRPr lang="es-EC" sz="2400" dirty="0">
              <a:latin typeface="Arial" panose="020B0604020202020204" pitchFamily="34" charset="0"/>
              <a:cs typeface="Arial" panose="020B0604020202020204" pitchFamily="34" charset="0"/>
            </a:endParaRPr>
          </a:p>
        </p:txBody>
      </p:sp>
      <p:sp>
        <p:nvSpPr>
          <p:cNvPr id="7186" name="Rectangle 18"/>
          <p:cNvSpPr>
            <a:spLocks noChangeArrowheads="1"/>
          </p:cNvSpPr>
          <p:nvPr/>
        </p:nvSpPr>
        <p:spPr bwMode="auto">
          <a:xfrm>
            <a:off x="467544" y="1443553"/>
            <a:ext cx="8136904"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2095500" algn="l"/>
              </a:tabLst>
            </a:pPr>
            <a:r>
              <a:rPr lang="en-US" sz="1600" dirty="0" smtClean="0">
                <a:latin typeface="Arial" pitchFamily="34" charset="0"/>
                <a:ea typeface="Times New Roman" pitchFamily="18" charset="0"/>
                <a:cs typeface="Arial" pitchFamily="34" charset="0"/>
              </a:rPr>
              <a:t>We can not reject the null </a:t>
            </a:r>
            <a:r>
              <a:rPr lang="en-US" sz="1600" dirty="0" smtClean="0">
                <a:latin typeface="Arial" pitchFamily="34" charset="0"/>
                <a:ea typeface="Times New Roman" pitchFamily="18" charset="0"/>
                <a:cs typeface="Arial" pitchFamily="34" charset="0"/>
              </a:rPr>
              <a:t>hypothesis,</a:t>
            </a:r>
            <a:r>
              <a:rPr kumimoji="0" lang="en-US" sz="1600" b="0" i="0" u="none" strike="noStrike" cap="none" normalizeH="0" baseline="-30000" dirty="0" smtClean="0">
                <a:ln>
                  <a:noFill/>
                </a:ln>
                <a:solidFill>
                  <a:srgbClr val="333333"/>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there is no difference between the means of the pre tests applied to the two groups of students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95500" algn="l"/>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7" name="Rectangle 19"/>
          <p:cNvSpPr>
            <a:spLocks noChangeArrowheads="1"/>
          </p:cNvSpPr>
          <p:nvPr/>
        </p:nvSpPr>
        <p:spPr bwMode="auto">
          <a:xfrm>
            <a:off x="467544" y="3241430"/>
            <a:ext cx="302433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095500" algn="l"/>
              </a:tabLst>
            </a:pPr>
            <a:r>
              <a:rPr lang="en-US" sz="1600" dirty="0" smtClean="0">
                <a:latin typeface="Arial" pitchFamily="34" charset="0"/>
                <a:ea typeface="Times New Roman" pitchFamily="18" charset="0"/>
                <a:cs typeface="Arial" pitchFamily="34" charset="0"/>
              </a:rPr>
              <a:t>T</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value of p (</a:t>
            </a:r>
            <a:r>
              <a:rPr kumimoji="0" lang="en-US" sz="1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0.1844</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higher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greater than 0.05 (5% significance  level), which means that the compared results are the same</a:t>
            </a:r>
            <a:r>
              <a:rPr kumimoji="0" lang="es-ES" sz="1600" b="0" i="0" u="none" strike="noStrike" cap="none" normalizeH="0" baseline="0" dirty="0" smtClean="0">
                <a:ln>
                  <a:noFill/>
                </a:ln>
                <a:solidFill>
                  <a:schemeClr val="tx1"/>
                </a:solidFill>
                <a:effectLst/>
                <a:latin typeface="Arial" pitchFamily="34" charset="0"/>
                <a:cs typeface="Arial" pitchFamily="34" charset="0"/>
              </a:rPr>
              <a:t> </a:t>
            </a:r>
          </a:p>
        </p:txBody>
      </p:sp>
    </p:spTree>
    <p:extLst>
      <p:ext uri="{BB962C8B-B14F-4D97-AF65-F5344CB8AC3E}">
        <p14:creationId xmlns:p14="http://schemas.microsoft.com/office/powerpoint/2010/main" xmlns="" val="18195344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88221" y="620688"/>
            <a:ext cx="6144181" cy="523220"/>
          </a:xfrm>
          <a:prstGeom prst="rect">
            <a:avLst/>
          </a:prstGeom>
        </p:spPr>
        <p:txBody>
          <a:bodyPr wrap="none">
            <a:spAutoFit/>
          </a:bodyPr>
          <a:lstStyle/>
          <a:p>
            <a:pPr algn="ctr"/>
            <a:r>
              <a:rPr lang="es-MX" sz="2800" b="1" dirty="0" smtClean="0">
                <a:solidFill>
                  <a:srgbClr val="FF0000"/>
                </a:solidFill>
                <a:latin typeface="Arial" panose="020B0604020202020204" pitchFamily="34" charset="0"/>
                <a:cs typeface="Arial" panose="020B0604020202020204" pitchFamily="34" charset="0"/>
              </a:rPr>
              <a:t>POST-TEST    STATISTICS VALUES</a:t>
            </a:r>
            <a:endParaRPr lang="es-EC" dirty="0">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xmlns="" val="309747393"/>
              </p:ext>
            </p:extLst>
          </p:nvPr>
        </p:nvGraphicFramePr>
        <p:xfrm>
          <a:off x="611560" y="1556792"/>
          <a:ext cx="3024000" cy="4448175"/>
        </p:xfrm>
        <a:graphic>
          <a:graphicData uri="http://schemas.openxmlformats.org/drawingml/2006/table">
            <a:tbl>
              <a:tblPr/>
              <a:tblGrid>
                <a:gridCol w="1008000"/>
                <a:gridCol w="1008000"/>
                <a:gridCol w="1008000"/>
              </a:tblGrid>
              <a:tr h="381000">
                <a:tc>
                  <a:txBody>
                    <a:bodyPr/>
                    <a:lstStyle/>
                    <a:p>
                      <a:pPr algn="ctr" fontAlgn="ctr"/>
                      <a:r>
                        <a:rPr lang="es-ES" sz="1200" b="0" i="0" u="none" strike="noStrike" dirty="0">
                          <a:solidFill>
                            <a:srgbClr val="FFFFFF"/>
                          </a:solidFill>
                          <a:latin typeface="Arial" pitchFamily="34" charset="0"/>
                          <a:cs typeface="Arial" pitchFamily="34" charset="0"/>
                        </a:rPr>
                        <a:t>STUDENTS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ctr"/>
                      <a:r>
                        <a:rPr lang="es-ES" sz="1400" b="0" i="0" u="none" strike="noStrike" dirty="0">
                          <a:solidFill>
                            <a:srgbClr val="FFFFFF"/>
                          </a:solidFill>
                          <a:latin typeface="Arial" pitchFamily="34" charset="0"/>
                          <a:cs typeface="Arial" pitchFamily="34" charset="0"/>
                        </a:rPr>
                        <a:t>POST-TEST  CG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ctr"/>
                      <a:r>
                        <a:rPr lang="es-ES" sz="1400" b="0" i="0" u="none" strike="noStrike">
                          <a:solidFill>
                            <a:srgbClr val="FFFFFF"/>
                          </a:solidFill>
                          <a:latin typeface="Arial" pitchFamily="34" charset="0"/>
                          <a:cs typeface="Arial" pitchFamily="34" charset="0"/>
                        </a:rPr>
                        <a:t>POST-TEST EG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a:solidFill>
                            <a:srgbClr val="FFFFFF"/>
                          </a:solidFill>
                          <a:latin typeface="Arial" pitchFamily="34" charset="0"/>
                          <a:cs typeface="Arial" pitchFamily="34"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190500">
                <a:tc>
                  <a:txBody>
                    <a:bodyPr/>
                    <a:lstStyle/>
                    <a:p>
                      <a:pPr algn="ctr" fontAlgn="b"/>
                      <a:r>
                        <a:rPr lang="es-ES" sz="1400" b="0" i="0" u="none" strike="noStrike" dirty="0">
                          <a:solidFill>
                            <a:srgbClr val="FFFFFF"/>
                          </a:solidFill>
                          <a:latin typeface="Arial" pitchFamily="34" charset="0"/>
                          <a:cs typeface="Arial" pitchFamily="34"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a:solidFill>
                            <a:srgbClr val="FFFFFF"/>
                          </a:solidFill>
                          <a:latin typeface="Arial" pitchFamily="34" charset="0"/>
                          <a:cs typeface="Arial"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ctr" fontAlgn="b"/>
                      <a:r>
                        <a:rPr lang="es-ES" sz="1400" b="0" i="0" u="none" strike="noStrike" dirty="0">
                          <a:solidFill>
                            <a:srgbClr val="FFFFFF"/>
                          </a:solidFill>
                          <a:latin typeface="Arial" pitchFamily="34" charset="0"/>
                          <a:cs typeface="Arial"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xmlns="" val="3857230534"/>
              </p:ext>
            </p:extLst>
          </p:nvPr>
        </p:nvGraphicFramePr>
        <p:xfrm>
          <a:off x="4067944" y="1628800"/>
          <a:ext cx="4536000" cy="4331246"/>
        </p:xfrm>
        <a:graphic>
          <a:graphicData uri="http://schemas.openxmlformats.org/drawingml/2006/table">
            <a:tbl>
              <a:tblPr/>
              <a:tblGrid>
                <a:gridCol w="1651886"/>
                <a:gridCol w="1442057"/>
                <a:gridCol w="1442057"/>
              </a:tblGrid>
              <a:tr h="301298">
                <a:tc>
                  <a:txBody>
                    <a:bodyPr/>
                    <a:lstStyle/>
                    <a:p>
                      <a:pPr algn="l" fontAlgn="b"/>
                      <a:r>
                        <a:rPr lang="es-ES" sz="1800" b="0" i="0" u="none" strike="noStrike" dirty="0">
                          <a:solidFill>
                            <a:srgbClr val="FFFFFF"/>
                          </a:solidFill>
                          <a:latin typeface="Arial" pitchFamily="34" charset="0"/>
                          <a:cs typeface="Arial"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800" b="1" i="0" u="none" strike="noStrike" dirty="0">
                          <a:solidFill>
                            <a:srgbClr val="FFFFFF"/>
                          </a:solidFill>
                          <a:latin typeface="Arial" pitchFamily="34" charset="0"/>
                          <a:cs typeface="Arial" pitchFamily="34" charset="0"/>
                        </a:rPr>
                        <a:t>CG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1800" b="1" i="0" u="none" strike="noStrike">
                          <a:solidFill>
                            <a:srgbClr val="FFFFFF"/>
                          </a:solidFill>
                          <a:latin typeface="Arial" pitchFamily="34" charset="0"/>
                          <a:cs typeface="Arial" pitchFamily="34" charset="0"/>
                        </a:rPr>
                        <a:t>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298">
                <a:tc>
                  <a:txBody>
                    <a:bodyPr/>
                    <a:lstStyle/>
                    <a:p>
                      <a:pPr algn="l" fontAlgn="b"/>
                      <a:r>
                        <a:rPr lang="es-ES" sz="1800" b="1" i="0" u="none" strike="noStrike" dirty="0">
                          <a:solidFill>
                            <a:srgbClr val="FFFFFF"/>
                          </a:solidFill>
                          <a:latin typeface="Arial" pitchFamily="34" charset="0"/>
                          <a:cs typeface="Arial" pitchFamily="34" charset="0"/>
                        </a:rPr>
                        <a:t>Mean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dirty="0">
                          <a:solidFill>
                            <a:srgbClr val="FFFFFF"/>
                          </a:solidFill>
                          <a:latin typeface="Arial" pitchFamily="34" charset="0"/>
                          <a:cs typeface="Arial" pitchFamily="34" charset="0"/>
                        </a:rPr>
                        <a:t>5,1875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a:solidFill>
                            <a:srgbClr val="FFFFFF"/>
                          </a:solidFill>
                          <a:latin typeface="Arial" pitchFamily="34" charset="0"/>
                          <a:cs typeface="Arial" pitchFamily="34" charset="0"/>
                        </a:rPr>
                        <a:t>7,6111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2598">
                <a:tc>
                  <a:txBody>
                    <a:bodyPr/>
                    <a:lstStyle/>
                    <a:p>
                      <a:pPr algn="l" fontAlgn="b"/>
                      <a:r>
                        <a:rPr lang="es-ES" sz="1800" b="1" i="0" u="none" strike="noStrike" dirty="0">
                          <a:solidFill>
                            <a:srgbClr val="FFFFFF"/>
                          </a:solidFill>
                          <a:latin typeface="Arial" pitchFamily="34" charset="0"/>
                          <a:cs typeface="Arial" pitchFamily="34" charset="0"/>
                        </a:rPr>
                        <a:t>Standard </a:t>
                      </a:r>
                      <a:r>
                        <a:rPr lang="es-ES" sz="1800" b="1" i="0" u="none" strike="noStrike" dirty="0" err="1">
                          <a:solidFill>
                            <a:srgbClr val="FFFFFF"/>
                          </a:solidFill>
                          <a:latin typeface="Arial" pitchFamily="34" charset="0"/>
                          <a:cs typeface="Arial" pitchFamily="34" charset="0"/>
                        </a:rPr>
                        <a:t>Deviation</a:t>
                      </a:r>
                      <a:endParaRPr lang="es-ES" sz="1800" b="1"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dirty="0">
                          <a:solidFill>
                            <a:srgbClr val="FFFFFF"/>
                          </a:solidFill>
                          <a:latin typeface="Arial" pitchFamily="34" charset="0"/>
                          <a:cs typeface="Arial" pitchFamily="34" charset="0"/>
                        </a:rPr>
                        <a:t>2,3726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dirty="0">
                          <a:solidFill>
                            <a:srgbClr val="FFFFFF"/>
                          </a:solidFill>
                          <a:latin typeface="Arial" pitchFamily="34" charset="0"/>
                          <a:cs typeface="Arial" pitchFamily="34" charset="0"/>
                        </a:rPr>
                        <a:t>2,1182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298">
                <a:tc>
                  <a:txBody>
                    <a:bodyPr/>
                    <a:lstStyle/>
                    <a:p>
                      <a:pPr algn="l" fontAlgn="b"/>
                      <a:r>
                        <a:rPr lang="es-ES" sz="1800" b="1" i="0" u="none" strike="noStrike">
                          <a:solidFill>
                            <a:srgbClr val="FFFFFF"/>
                          </a:solidFill>
                          <a:latin typeface="Arial" pitchFamily="34" charset="0"/>
                          <a:cs typeface="Arial" pitchFamily="34" charset="0"/>
                        </a:rPr>
                        <a:t>Size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dirty="0">
                          <a:solidFill>
                            <a:srgbClr val="FFFFFF"/>
                          </a:solidFill>
                          <a:latin typeface="Arial" pitchFamily="34" charset="0"/>
                          <a:cs typeface="Arial" pitchFamily="34" charset="0"/>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0" i="0" u="none" strike="noStrike" dirty="0">
                          <a:solidFill>
                            <a:srgbClr val="FFFFFF"/>
                          </a:solidFill>
                          <a:latin typeface="Arial" pitchFamily="34" charset="0"/>
                          <a:cs typeface="Arial" pitchFamily="34"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208">
                <a:tc>
                  <a:txBody>
                    <a:bodyPr/>
                    <a:lstStyle/>
                    <a:p>
                      <a:pPr algn="l" fontAlgn="b"/>
                      <a:endParaRPr lang="es-ES" sz="1800" b="0" i="0" u="none" strike="noStrike">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2598">
                <a:tc>
                  <a:txBody>
                    <a:bodyPr/>
                    <a:lstStyle/>
                    <a:p>
                      <a:pPr algn="l" fontAlgn="b"/>
                      <a:r>
                        <a:rPr lang="es-ES" sz="1800" b="1" i="0" u="none" strike="noStrike" dirty="0">
                          <a:solidFill>
                            <a:srgbClr val="FFFFFF"/>
                          </a:solidFill>
                          <a:latin typeface="Arial" pitchFamily="34" charset="0"/>
                          <a:cs typeface="Arial" pitchFamily="34" charset="0"/>
                        </a:rPr>
                        <a:t>Standard error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1" i="0" u="none" strike="noStrike" dirty="0">
                          <a:solidFill>
                            <a:srgbClr val="FFFFFF"/>
                          </a:solidFill>
                          <a:latin typeface="Arial" pitchFamily="34" charset="0"/>
                          <a:cs typeface="Arial" pitchFamily="34" charset="0"/>
                        </a:rPr>
                        <a:t>0,7753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208">
                <a:tc>
                  <a:txBody>
                    <a:bodyPr/>
                    <a:lstStyle/>
                    <a:p>
                      <a:pPr algn="l" fontAlgn="b"/>
                      <a:endParaRPr lang="es-ES" sz="1800" b="1"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1"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298">
                <a:tc>
                  <a:txBody>
                    <a:bodyPr/>
                    <a:lstStyle/>
                    <a:p>
                      <a:pPr algn="r" fontAlgn="b"/>
                      <a:r>
                        <a:rPr lang="es-ES" sz="2400" b="1" i="0" u="none" strike="noStrike" dirty="0" smtClean="0">
                          <a:solidFill>
                            <a:srgbClr val="FF0000"/>
                          </a:solidFill>
                          <a:latin typeface="Arial" pitchFamily="34" charset="0"/>
                          <a:cs typeface="Arial" pitchFamily="34" charset="0"/>
                        </a:rPr>
                        <a:t>t=</a:t>
                      </a:r>
                      <a:endParaRPr lang="es-ES" sz="2400" b="1" i="0" u="none" strike="noStrike" dirty="0">
                        <a:solidFill>
                          <a:srgbClr val="FF0000"/>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2400" b="1" i="0" u="none" strike="noStrike" dirty="0">
                          <a:solidFill>
                            <a:srgbClr val="FF0000"/>
                          </a:solidFill>
                          <a:latin typeface="Arial" pitchFamily="34" charset="0"/>
                          <a:cs typeface="Arial" pitchFamily="34" charset="0"/>
                        </a:rPr>
                        <a:t>3,1260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2598">
                <a:tc>
                  <a:txBody>
                    <a:bodyPr/>
                    <a:lstStyle/>
                    <a:p>
                      <a:pPr algn="l" fontAlgn="b"/>
                      <a:r>
                        <a:rPr lang="es-ES" sz="1800" b="1" i="0" u="none" strike="noStrike">
                          <a:solidFill>
                            <a:srgbClr val="FFFFFF"/>
                          </a:solidFill>
                          <a:latin typeface="Arial" pitchFamily="34" charset="0"/>
                          <a:cs typeface="Arial" pitchFamily="34" charset="0"/>
                        </a:rPr>
                        <a:t>degree of freedom=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1800" b="1" i="0" u="none" strike="noStrike" dirty="0">
                          <a:solidFill>
                            <a:srgbClr val="FFFFFF"/>
                          </a:solidFill>
                          <a:latin typeface="Arial" pitchFamily="34" charset="0"/>
                          <a:cs typeface="Arial" pitchFamily="34" charset="0"/>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298">
                <a:tc>
                  <a:txBody>
                    <a:bodyPr/>
                    <a:lstStyle/>
                    <a:p>
                      <a:pPr algn="l" fontAlgn="b"/>
                      <a:endParaRPr lang="es-ES" sz="1800" b="0" i="0" u="none" strike="noStrike">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298">
                <a:tc>
                  <a:txBody>
                    <a:bodyPr/>
                    <a:lstStyle/>
                    <a:p>
                      <a:pPr algn="r" fontAlgn="b"/>
                      <a:r>
                        <a:rPr lang="es-ES" sz="2400" b="1" i="0" u="none" strike="noStrike" dirty="0" smtClean="0">
                          <a:solidFill>
                            <a:srgbClr val="FF0000"/>
                          </a:solidFill>
                          <a:latin typeface="Arial" pitchFamily="34" charset="0"/>
                          <a:cs typeface="Arial" pitchFamily="34" charset="0"/>
                        </a:rPr>
                        <a:t>p-</a:t>
                      </a:r>
                      <a:r>
                        <a:rPr lang="es-ES" sz="2400" b="1" i="0" u="none" strike="noStrike" dirty="0" err="1" smtClean="0">
                          <a:solidFill>
                            <a:srgbClr val="FF0000"/>
                          </a:solidFill>
                          <a:latin typeface="Arial" pitchFamily="34" charset="0"/>
                          <a:cs typeface="Arial" pitchFamily="34" charset="0"/>
                        </a:rPr>
                        <a:t>value</a:t>
                      </a:r>
                      <a:r>
                        <a:rPr lang="es-ES" sz="2400" b="1" i="0" u="none" strike="noStrike" dirty="0" smtClean="0">
                          <a:solidFill>
                            <a:srgbClr val="FF0000"/>
                          </a:solidFill>
                          <a:latin typeface="Arial" pitchFamily="34" charset="0"/>
                          <a:cs typeface="Arial" pitchFamily="34" charset="0"/>
                        </a:rPr>
                        <a:t> =</a:t>
                      </a:r>
                      <a:endParaRPr lang="es-ES" sz="2400" b="1" i="0" u="none" strike="noStrike" dirty="0">
                        <a:solidFill>
                          <a:srgbClr val="FF0000"/>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ES" sz="2400" b="1" i="0" u="none" strike="noStrike" dirty="0">
                          <a:solidFill>
                            <a:srgbClr val="FF0000"/>
                          </a:solidFill>
                          <a:latin typeface="Arial" pitchFamily="34" charset="0"/>
                          <a:cs typeface="Arial" pitchFamily="34" charset="0"/>
                        </a:rPr>
                        <a:t>0,0019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s-ES" sz="1800" b="0" i="0" u="none" strike="noStrike" dirty="0">
                        <a:solidFill>
                          <a:srgbClr val="FFFFFF"/>
                        </a:solidFill>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350260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548680"/>
            <a:ext cx="5731120" cy="461665"/>
          </a:xfrm>
          <a:prstGeom prst="rect">
            <a:avLst/>
          </a:prstGeom>
        </p:spPr>
        <p:txBody>
          <a:bodyPr wrap="none">
            <a:spAutoFit/>
          </a:bodyPr>
          <a:lstStyle/>
          <a:p>
            <a:pPr algn="ctr"/>
            <a:r>
              <a:rPr lang="es-MX" sz="2400" b="1" dirty="0" smtClean="0">
                <a:solidFill>
                  <a:srgbClr val="FF0000"/>
                </a:solidFill>
                <a:latin typeface="Arial" panose="020B0604020202020204" pitchFamily="34" charset="0"/>
                <a:cs typeface="Arial" panose="020B0604020202020204" pitchFamily="34" charset="0"/>
              </a:rPr>
              <a:t>POST-TEST    T- STUDENT  ANALYSIS</a:t>
            </a:r>
            <a:endParaRPr lang="es-EC" sz="2400" dirty="0">
              <a:latin typeface="Arial" panose="020B0604020202020204" pitchFamily="34" charset="0"/>
              <a:cs typeface="Arial" panose="020B0604020202020204" pitchFamily="34" charset="0"/>
            </a:endParaRPr>
          </a:p>
        </p:txBody>
      </p:sp>
      <p:pic>
        <p:nvPicPr>
          <p:cNvPr id="3" name="2 Imagen"/>
          <p:cNvPicPr/>
          <p:nvPr/>
        </p:nvPicPr>
        <p:blipFill>
          <a:blip r:embed="rId2" cstate="print"/>
          <a:srcRect t="16719" b="11041"/>
          <a:stretch>
            <a:fillRect/>
          </a:stretch>
        </p:blipFill>
        <p:spPr bwMode="auto">
          <a:xfrm>
            <a:off x="1907704" y="1196752"/>
            <a:ext cx="5112568" cy="316835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pic>
      <p:cxnSp>
        <p:nvCxnSpPr>
          <p:cNvPr id="6145" name="Straight Arrow Connector 5"/>
          <p:cNvCxnSpPr>
            <a:cxnSpLocks noChangeShapeType="1"/>
          </p:cNvCxnSpPr>
          <p:nvPr/>
        </p:nvCxnSpPr>
        <p:spPr bwMode="auto">
          <a:xfrm flipV="1">
            <a:off x="6300192" y="3284984"/>
            <a:ext cx="360040" cy="249560"/>
          </a:xfrm>
          <a:prstGeom prst="straightConnector1">
            <a:avLst/>
          </a:prstGeom>
          <a:noFill/>
          <a:ln w="9525" algn="ctr">
            <a:solidFill>
              <a:srgbClr val="4A7EBB"/>
            </a:solidFill>
            <a:round/>
            <a:headEnd/>
            <a:tailEnd type="arrow" w="med" len="med"/>
          </a:ln>
        </p:spPr>
      </p:cxnSp>
      <p:sp>
        <p:nvSpPr>
          <p:cNvPr id="7" name="6 Rectángulo"/>
          <p:cNvSpPr/>
          <p:nvPr/>
        </p:nvSpPr>
        <p:spPr>
          <a:xfrm>
            <a:off x="6156176" y="2708920"/>
            <a:ext cx="878574" cy="369332"/>
          </a:xfrm>
          <a:prstGeom prst="rect">
            <a:avLst/>
          </a:prstGeom>
        </p:spPr>
        <p:txBody>
          <a:bodyPr wrap="none">
            <a:spAutoFit/>
          </a:bodyPr>
          <a:lstStyle/>
          <a:p>
            <a:pPr lvl="0" algn="ctr" fontAlgn="base">
              <a:spcBef>
                <a:spcPct val="0"/>
              </a:spcBef>
              <a:spcAft>
                <a:spcPts val="1000"/>
              </a:spcAft>
            </a:pPr>
            <a:r>
              <a:rPr lang="es-ES" dirty="0" smtClean="0">
                <a:solidFill>
                  <a:srgbClr val="FF0000"/>
                </a:solidFill>
                <a:latin typeface="Calibri" pitchFamily="34" charset="0"/>
                <a:cs typeface="Arial" pitchFamily="34" charset="0"/>
              </a:rPr>
              <a:t>p-</a:t>
            </a:r>
            <a:r>
              <a:rPr lang="es-ES" dirty="0" err="1" smtClean="0">
                <a:solidFill>
                  <a:srgbClr val="FF0000"/>
                </a:solidFill>
                <a:latin typeface="Calibri" pitchFamily="34" charset="0"/>
                <a:cs typeface="Arial" pitchFamily="34" charset="0"/>
              </a:rPr>
              <a:t>value</a:t>
            </a:r>
            <a:endParaRPr lang="es-ES" dirty="0" smtClean="0">
              <a:solidFill>
                <a:srgbClr val="FF0000"/>
              </a:solidFill>
              <a:latin typeface="Arial" pitchFamily="34" charset="0"/>
              <a:cs typeface="Arial" pitchFamily="34" charset="0"/>
            </a:endParaRPr>
          </a:p>
        </p:txBody>
      </p:sp>
      <p:sp>
        <p:nvSpPr>
          <p:cNvPr id="6146" name="Rectangle 2"/>
          <p:cNvSpPr>
            <a:spLocks noChangeArrowheads="1"/>
          </p:cNvSpPr>
          <p:nvPr/>
        </p:nvSpPr>
        <p:spPr bwMode="auto">
          <a:xfrm>
            <a:off x="755576" y="4867998"/>
            <a:ext cx="756084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095500" algn="l"/>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results of the t - student of this application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let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us state that the null hypothesis is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rejected</a:t>
            </a:r>
            <a:r>
              <a:rPr lang="en-US" sz="1600" dirty="0" smtClean="0">
                <a:latin typeface="Arial" pitchFamily="34" charset="0"/>
                <a:ea typeface="Calibri"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tab pos="2095500" algn="l"/>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p-value </a:t>
            </a:r>
            <a:r>
              <a:rPr kumimoji="0" lang="en-US" sz="1600" b="0" i="0" u="none" strike="noStrike" cap="none" normalizeH="0" baseline="0" dirty="0" smtClean="0">
                <a:ln>
                  <a:noFill/>
                </a:ln>
                <a:solidFill>
                  <a:srgbClr val="FF0000"/>
                </a:solidFill>
                <a:effectLst/>
                <a:latin typeface="Arial" pitchFamily="34" charset="0"/>
                <a:ea typeface="Calibri" pitchFamily="34" charset="0"/>
                <a:cs typeface="Arial" pitchFamily="34" charset="0"/>
              </a:rPr>
              <a:t>(0.0019</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less than 0.05 (5% significance level),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there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is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difference </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 the results of the post-test between the two groups.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597669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4" name="3 Tabla"/>
          <p:cNvGraphicFramePr>
            <a:graphicFrameLocks noGrp="1"/>
          </p:cNvGraphicFramePr>
          <p:nvPr>
            <p:extLst>
              <p:ext uri="{D42A27DB-BD31-4B8C-83A1-F6EECF244321}">
                <p14:modId xmlns:p14="http://schemas.microsoft.com/office/powerpoint/2010/main" xmlns="" val="2318846507"/>
              </p:ext>
            </p:extLst>
          </p:nvPr>
        </p:nvGraphicFramePr>
        <p:xfrm>
          <a:off x="971600" y="1124744"/>
          <a:ext cx="3528392" cy="2055866"/>
        </p:xfrm>
        <a:graphic>
          <a:graphicData uri="http://schemas.openxmlformats.org/drawingml/2006/table">
            <a:tbl>
              <a:tblPr firstRow="1" firstCol="1" bandRow="1">
                <a:tableStyleId>{5C22544A-7EE6-4342-B048-85BDC9FD1C3A}</a:tableStyleId>
              </a:tblPr>
              <a:tblGrid>
                <a:gridCol w="1152128"/>
                <a:gridCol w="1152128"/>
                <a:gridCol w="1224136"/>
              </a:tblGrid>
              <a:tr h="546387">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 </a:t>
                      </a:r>
                      <a:endParaRPr lang="es-EC" sz="1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PRE TEST CG</a:t>
                      </a:r>
                      <a:endParaRPr lang="es-EC" sz="12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POST TEST CG</a:t>
                      </a:r>
                      <a:endParaRPr lang="es-EC" sz="1200" dirty="0">
                        <a:effectLst/>
                        <a:latin typeface="Arial" panose="020B0604020202020204" pitchFamily="34" charset="0"/>
                        <a:ea typeface="Calibri"/>
                        <a:cs typeface="Arial" panose="020B0604020202020204" pitchFamily="34" charset="0"/>
                      </a:endParaRPr>
                    </a:p>
                  </a:txBody>
                  <a:tcPr marL="68580" marR="68580" marT="0" marB="0"/>
                </a:tc>
              </a:tr>
              <a:tr h="481546">
                <a:tc>
                  <a:txBody>
                    <a:bodyPr/>
                    <a:lstStyle/>
                    <a:p>
                      <a:pPr>
                        <a:lnSpc>
                          <a:spcPct val="115000"/>
                        </a:lnSpc>
                        <a:spcAft>
                          <a:spcPts val="0"/>
                        </a:spcAft>
                      </a:pPr>
                      <a:r>
                        <a:rPr lang="en-US" sz="1400" b="1" dirty="0">
                          <a:solidFill>
                            <a:schemeClr val="tx1"/>
                          </a:solidFill>
                          <a:effectLst/>
                          <a:latin typeface="Arial" panose="020B0604020202020204" pitchFamily="34" charset="0"/>
                          <a:cs typeface="Arial" panose="020B0604020202020204" pitchFamily="34" charset="0"/>
                        </a:rPr>
                        <a:t>Mean</a:t>
                      </a:r>
                      <a:endParaRPr lang="es-EC" sz="12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7,6875</a:t>
                      </a:r>
                      <a:endParaRPr lang="es-EC" sz="12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5,1875</a:t>
                      </a:r>
                      <a:endParaRPr lang="es-EC" sz="12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tc>
              </a:tr>
              <a:tr h="546387">
                <a:tc>
                  <a:txBody>
                    <a:bodyPr/>
                    <a:lstStyle/>
                    <a:p>
                      <a:pPr>
                        <a:lnSpc>
                          <a:spcPct val="115000"/>
                        </a:lnSpc>
                        <a:spcAft>
                          <a:spcPts val="0"/>
                        </a:spcAft>
                      </a:pPr>
                      <a:r>
                        <a:rPr lang="en-US" sz="1400" b="1" dirty="0">
                          <a:solidFill>
                            <a:schemeClr val="tx1"/>
                          </a:solidFill>
                          <a:effectLst/>
                          <a:latin typeface="Arial" panose="020B0604020202020204" pitchFamily="34" charset="0"/>
                          <a:cs typeface="Arial" panose="020B0604020202020204" pitchFamily="34" charset="0"/>
                        </a:rPr>
                        <a:t>Standard Deviation</a:t>
                      </a:r>
                      <a:endParaRPr lang="es-EC" sz="12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1,7017</a:t>
                      </a:r>
                      <a:endParaRPr lang="es-EC" sz="12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2,3726</a:t>
                      </a:r>
                      <a:endParaRPr lang="es-EC" sz="12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tc>
              </a:tr>
              <a:tr h="481546">
                <a:tc>
                  <a:txBody>
                    <a:bodyPr/>
                    <a:lstStyle/>
                    <a:p>
                      <a:pPr>
                        <a:lnSpc>
                          <a:spcPct val="115000"/>
                        </a:lnSpc>
                        <a:spcAft>
                          <a:spcPts val="0"/>
                        </a:spcAft>
                      </a:pPr>
                      <a:r>
                        <a:rPr lang="en-US" sz="1400" b="1" dirty="0">
                          <a:solidFill>
                            <a:schemeClr val="tx1"/>
                          </a:solidFill>
                          <a:effectLst/>
                          <a:latin typeface="Arial" panose="020B0604020202020204" pitchFamily="34" charset="0"/>
                          <a:cs typeface="Arial" panose="020B0604020202020204" pitchFamily="34" charset="0"/>
                        </a:rPr>
                        <a:t>Size</a:t>
                      </a:r>
                      <a:endParaRPr lang="es-EC" sz="12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16</a:t>
                      </a:r>
                      <a:endParaRPr lang="es-EC" sz="12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16</a:t>
                      </a:r>
                      <a:endParaRPr lang="es-EC" sz="12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xmlns="" val="2643104162"/>
              </p:ext>
            </p:extLst>
          </p:nvPr>
        </p:nvGraphicFramePr>
        <p:xfrm>
          <a:off x="1142434" y="3734169"/>
          <a:ext cx="3285550" cy="990975"/>
        </p:xfrm>
        <a:graphic>
          <a:graphicData uri="http://schemas.openxmlformats.org/drawingml/2006/table">
            <a:tbl>
              <a:tblPr firstRow="1" firstCol="1" bandRow="1">
                <a:tableStyleId>{5C22544A-7EE6-4342-B048-85BDC9FD1C3A}</a:tableStyleId>
              </a:tblPr>
              <a:tblGrid>
                <a:gridCol w="1982909"/>
                <a:gridCol w="1302641"/>
              </a:tblGrid>
              <a:tr h="330325">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Standard error =</a:t>
                      </a:r>
                      <a:endParaRPr lang="es-EC" sz="12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0,7299</a:t>
                      </a:r>
                      <a:endParaRPr lang="es-EC" sz="12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tc>
              </a:tr>
              <a:tr h="330325">
                <a:tc>
                  <a:txBody>
                    <a:bodyPr/>
                    <a:lstStyle/>
                    <a:p>
                      <a:pPr>
                        <a:lnSpc>
                          <a:spcPct val="115000"/>
                        </a:lnSpc>
                        <a:spcAft>
                          <a:spcPts val="0"/>
                        </a:spcAft>
                      </a:pPr>
                      <a:r>
                        <a:rPr lang="en-US" sz="1400" b="1" dirty="0">
                          <a:effectLst/>
                          <a:latin typeface="Arial" panose="020B0604020202020204" pitchFamily="34" charset="0"/>
                          <a:cs typeface="Arial" panose="020B0604020202020204" pitchFamily="34" charset="0"/>
                        </a:rPr>
                        <a:t>t =</a:t>
                      </a:r>
                      <a:endParaRPr lang="es-EC" sz="12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-3,4249</a:t>
                      </a:r>
                      <a:endParaRPr lang="es-EC" sz="12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tc>
              </a:tr>
              <a:tr h="330325">
                <a:tc>
                  <a:txBody>
                    <a:bodyPr/>
                    <a:lstStyle/>
                    <a:p>
                      <a:pPr>
                        <a:lnSpc>
                          <a:spcPct val="115000"/>
                        </a:lnSpc>
                        <a:spcAft>
                          <a:spcPts val="0"/>
                        </a:spcAft>
                      </a:pPr>
                      <a:r>
                        <a:rPr lang="en-US" sz="1400" b="1">
                          <a:effectLst/>
                          <a:latin typeface="Arial" panose="020B0604020202020204" pitchFamily="34" charset="0"/>
                          <a:cs typeface="Arial" panose="020B0604020202020204" pitchFamily="34" charset="0"/>
                        </a:rPr>
                        <a:t>degree of freedom =</a:t>
                      </a:r>
                      <a:endParaRPr lang="es-EC" sz="1200" b="1">
                        <a:effectLst/>
                        <a:latin typeface="Arial" panose="020B0604020202020204" pitchFamily="34" charset="0"/>
                        <a:ea typeface="Calibri"/>
                        <a:cs typeface="Arial" panose="020B0604020202020204" pitchFamily="34" charset="0"/>
                      </a:endParaRPr>
                    </a:p>
                  </a:txBody>
                  <a:tcPr marL="68580" marR="68580" marT="0" marB="0"/>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30</a:t>
                      </a:r>
                      <a:endParaRPr lang="es-EC" sz="12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6" name="5 Rectángulo"/>
          <p:cNvSpPr/>
          <p:nvPr/>
        </p:nvSpPr>
        <p:spPr>
          <a:xfrm>
            <a:off x="1979712" y="5085184"/>
            <a:ext cx="1646605" cy="369332"/>
          </a:xfrm>
          <a:prstGeom prst="rect">
            <a:avLst/>
          </a:prstGeom>
        </p:spPr>
        <p:txBody>
          <a:bodyPr wrap="none">
            <a:spAutoFit/>
          </a:bodyPr>
          <a:lstStyle/>
          <a:p>
            <a:r>
              <a:rPr lang="en-US" b="1" dirty="0"/>
              <a:t>p-value = 0,0009</a:t>
            </a:r>
            <a:endParaRPr lang="es-EC" dirty="0"/>
          </a:p>
        </p:txBody>
      </p:sp>
      <p:sp>
        <p:nvSpPr>
          <p:cNvPr id="7" name="6 Rectángulo"/>
          <p:cNvSpPr/>
          <p:nvPr/>
        </p:nvSpPr>
        <p:spPr>
          <a:xfrm>
            <a:off x="1331640" y="431861"/>
            <a:ext cx="6523887" cy="400110"/>
          </a:xfrm>
          <a:prstGeom prst="rect">
            <a:avLst/>
          </a:prstGeom>
        </p:spPr>
        <p:txBody>
          <a:bodyPr wrap="square">
            <a:spAutoFit/>
          </a:bodyPr>
          <a:lstStyle/>
          <a:p>
            <a:pPr algn="ctr"/>
            <a:r>
              <a:rPr lang="es-MX" sz="2000" b="1" dirty="0" smtClean="0">
                <a:solidFill>
                  <a:srgbClr val="FF0000"/>
                </a:solidFill>
                <a:latin typeface="Arial" panose="020B0604020202020204" pitchFamily="34" charset="0"/>
                <a:cs typeface="Arial" panose="020B0604020202020204" pitchFamily="34" charset="0"/>
              </a:rPr>
              <a:t>PRE-TEST  AND POST-TEST  CONTROL GROUP</a:t>
            </a:r>
            <a:endParaRPr lang="es-EC" sz="2000" dirty="0">
              <a:latin typeface="Arial" panose="020B0604020202020204" pitchFamily="34" charset="0"/>
              <a:cs typeface="Arial" panose="020B0604020202020204" pitchFamily="34" charset="0"/>
            </a:endParaRPr>
          </a:p>
        </p:txBody>
      </p:sp>
      <p:sp>
        <p:nvSpPr>
          <p:cNvPr id="8" name="7 CuadroTexto"/>
          <p:cNvSpPr txBox="1"/>
          <p:nvPr/>
        </p:nvSpPr>
        <p:spPr>
          <a:xfrm>
            <a:off x="4932040" y="1340768"/>
            <a:ext cx="3312368" cy="1477328"/>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It </a:t>
            </a:r>
            <a:r>
              <a:rPr lang="en-US" dirty="0">
                <a:latin typeface="Arial" panose="020B0604020202020204" pitchFamily="34" charset="0"/>
                <a:cs typeface="Arial" panose="020B0604020202020204" pitchFamily="34" charset="0"/>
              </a:rPr>
              <a:t>is observed that the POST-TEST exam is more complicated than PRE-TEST and control group students obtained lower grades.</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28103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259632" y="620713"/>
            <a:ext cx="6915150" cy="1281112"/>
          </a:xfrm>
          <a:prstGeom prst="rect">
            <a:avLst/>
          </a:prstGeom>
          <a:noFill/>
          <a:ln w="9525">
            <a:noFill/>
            <a:miter lim="800000"/>
            <a:headEnd/>
            <a:tailEnd/>
          </a:ln>
        </p:spPr>
        <p:txBody>
          <a:bodyPr/>
          <a:lstStyle/>
          <a:p>
            <a:pPr algn="ctr"/>
            <a:r>
              <a:rPr lang="es-MX" sz="4000" b="1" dirty="0">
                <a:solidFill>
                  <a:srgbClr val="FF0000"/>
                </a:solidFill>
                <a:latin typeface="Arial" panose="020B0604020202020204" pitchFamily="34" charset="0"/>
                <a:cs typeface="Arial" panose="020B0604020202020204" pitchFamily="34" charset="0"/>
              </a:rPr>
              <a:t>INTRODUCTION</a:t>
            </a:r>
            <a:r>
              <a:rPr lang="es-MX" sz="4000" dirty="0">
                <a:solidFill>
                  <a:srgbClr val="FF0000"/>
                </a:solidFill>
                <a:latin typeface="Symbol" pitchFamily="18" charset="2"/>
              </a:rPr>
              <a:t>:</a:t>
            </a:r>
            <a:endParaRPr lang="es-ES" sz="4000" dirty="0">
              <a:solidFill>
                <a:srgbClr val="FF0000"/>
              </a:solidFill>
              <a:latin typeface="Symbol" pitchFamily="18" charset="2"/>
            </a:endParaRPr>
          </a:p>
        </p:txBody>
      </p:sp>
      <p:sp>
        <p:nvSpPr>
          <p:cNvPr id="5" name="Rectangle 3"/>
          <p:cNvSpPr txBox="1">
            <a:spLocks noChangeArrowheads="1"/>
          </p:cNvSpPr>
          <p:nvPr/>
        </p:nvSpPr>
        <p:spPr bwMode="auto">
          <a:xfrm>
            <a:off x="1043608" y="1844824"/>
            <a:ext cx="6918325" cy="3803650"/>
          </a:xfrm>
          <a:prstGeom prst="rect">
            <a:avLst/>
          </a:prstGeom>
          <a:noFill/>
          <a:ln w="9525">
            <a:noFill/>
            <a:miter lim="800000"/>
            <a:headEnd/>
            <a:tailEnd/>
          </a:ln>
        </p:spPr>
        <p:txBody>
          <a:bodyPr/>
          <a:lstStyle/>
          <a:p>
            <a:pPr marL="285750" indent="-285750">
              <a:buFont typeface="Wingdings" panose="05000000000000000000" pitchFamily="2" charset="2"/>
              <a:buChar char="§"/>
            </a:pPr>
            <a:r>
              <a:rPr lang="en-US" sz="2400" dirty="0">
                <a:latin typeface="Arial" panose="020B0604020202020204" pitchFamily="34" charset="0"/>
                <a:cs typeface="Arial" panose="020B0604020202020204" pitchFamily="34" charset="0"/>
              </a:rPr>
              <a:t>Students </a:t>
            </a:r>
            <a:r>
              <a:rPr lang="en-US" sz="2400" dirty="0" smtClean="0">
                <a:latin typeface="Arial" panose="020B0604020202020204" pitchFamily="34" charset="0"/>
                <a:cs typeface="Arial" panose="020B0604020202020204" pitchFamily="34" charset="0"/>
              </a:rPr>
              <a:t>and foreign language</a:t>
            </a:r>
            <a:endParaRPr lang="es-EC" sz="2400" dirty="0">
              <a:latin typeface="Arial" panose="020B0604020202020204" pitchFamily="34" charset="0"/>
              <a:cs typeface="Arial" panose="020B0604020202020204" pitchFamily="34" charset="0"/>
            </a:endParaRPr>
          </a:p>
          <a:p>
            <a:pPr marL="411163" indent="-342900">
              <a:spcBef>
                <a:spcPts val="700"/>
              </a:spcBef>
              <a:buClr>
                <a:schemeClr val="tx2"/>
              </a:buClr>
              <a:buSzPct val="95000"/>
              <a:buFont typeface="Wingdings" panose="05000000000000000000" pitchFamily="2" charset="2"/>
              <a:buChar char="§"/>
            </a:pPr>
            <a:endParaRPr lang="en-GB"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400" dirty="0">
                <a:latin typeface="Arial" panose="020B0604020202020204" pitchFamily="34" charset="0"/>
                <a:cs typeface="Arial" panose="020B0604020202020204" pitchFamily="34" charset="0"/>
              </a:rPr>
              <a:t>Students are not familiarized with daily life </a:t>
            </a:r>
            <a:r>
              <a:rPr lang="en-US" sz="2400" dirty="0" smtClean="0">
                <a:latin typeface="Arial" panose="020B0604020202020204" pitchFamily="34" charset="0"/>
                <a:cs typeface="Arial" panose="020B0604020202020204" pitchFamily="34" charset="0"/>
              </a:rPr>
              <a:t>language</a:t>
            </a:r>
            <a:endParaRPr lang="es-EC" sz="2400" dirty="0">
              <a:latin typeface="Arial" panose="020B0604020202020204" pitchFamily="34" charset="0"/>
              <a:cs typeface="Arial" panose="020B0604020202020204" pitchFamily="34" charset="0"/>
            </a:endParaRPr>
          </a:p>
          <a:p>
            <a:pPr marL="411163" indent="-342900">
              <a:spcBef>
                <a:spcPts val="700"/>
              </a:spcBef>
              <a:buClr>
                <a:schemeClr val="tx2"/>
              </a:buClr>
              <a:buSzPct val="95000"/>
              <a:buFont typeface="Wingdings" panose="05000000000000000000" pitchFamily="2" charset="2"/>
              <a:buChar char="§"/>
            </a:pPr>
            <a:endParaRPr lang="en-GB"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sz="2400" dirty="0">
                <a:latin typeface="Arial" panose="020B0604020202020204" pitchFamily="34" charset="0"/>
                <a:cs typeface="Arial" panose="020B0604020202020204" pitchFamily="34" charset="0"/>
              </a:rPr>
              <a:t>Students </a:t>
            </a:r>
            <a:r>
              <a:rPr lang="en-US" sz="2400" dirty="0" smtClean="0">
                <a:latin typeface="Arial" panose="020B0604020202020204" pitchFamily="34" charset="0"/>
                <a:cs typeface="Arial" panose="020B0604020202020204" pitchFamily="34" charset="0"/>
              </a:rPr>
              <a:t>and the writing skill</a:t>
            </a:r>
            <a:endParaRPr lang="es-EC"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4879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508610"/>
            <a:ext cx="7272808" cy="400110"/>
          </a:xfrm>
          <a:prstGeom prst="rect">
            <a:avLst/>
          </a:prstGeom>
        </p:spPr>
        <p:txBody>
          <a:bodyPr wrap="square">
            <a:spAutoFit/>
          </a:bodyPr>
          <a:lstStyle/>
          <a:p>
            <a:pPr algn="ctr"/>
            <a:r>
              <a:rPr lang="es-MX" sz="2000" b="1" dirty="0" smtClean="0">
                <a:solidFill>
                  <a:srgbClr val="FF0000"/>
                </a:solidFill>
                <a:latin typeface="Arial" panose="020B0604020202020204" pitchFamily="34" charset="0"/>
                <a:cs typeface="Arial" panose="020B0604020202020204" pitchFamily="34" charset="0"/>
              </a:rPr>
              <a:t>PRE-TEST  AND POST-TEST  EXPERIMENTAL GROUP</a:t>
            </a:r>
            <a:endParaRPr lang="es-EC" sz="2000" dirty="0">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xmlns="" val="3094882573"/>
              </p:ext>
            </p:extLst>
          </p:nvPr>
        </p:nvGraphicFramePr>
        <p:xfrm>
          <a:off x="1043608" y="1340768"/>
          <a:ext cx="3549975" cy="1472184"/>
        </p:xfrm>
        <a:graphic>
          <a:graphicData uri="http://schemas.openxmlformats.org/drawingml/2006/table">
            <a:tbl>
              <a:tblPr firstRow="1" firstCol="1" bandRow="1">
                <a:tableStyleId>{5C22544A-7EE6-4342-B048-85BDC9FD1C3A}</a:tableStyleId>
              </a:tblPr>
              <a:tblGrid>
                <a:gridCol w="1089554"/>
                <a:gridCol w="1142694"/>
                <a:gridCol w="1317727"/>
              </a:tblGrid>
              <a:tr h="200025">
                <a:tc>
                  <a:txBody>
                    <a:bodyPr/>
                    <a:lstStyle/>
                    <a:p>
                      <a:pPr>
                        <a:lnSpc>
                          <a:spcPct val="115000"/>
                        </a:lnSpc>
                        <a:spcAft>
                          <a:spcPts val="0"/>
                        </a:spcAft>
                      </a:pPr>
                      <a:r>
                        <a:rPr lang="en-US" sz="1400" b="1">
                          <a:effectLst/>
                          <a:latin typeface="Arial" panose="020B0604020202020204" pitchFamily="34" charset="0"/>
                          <a:cs typeface="Arial" panose="020B0604020202020204" pitchFamily="34" charset="0"/>
                        </a:rPr>
                        <a:t> </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Aft>
                          <a:spcPts val="0"/>
                        </a:spcAft>
                      </a:pPr>
                      <a:r>
                        <a:rPr lang="en-US" sz="1400" b="1">
                          <a:effectLst/>
                          <a:latin typeface="Arial" panose="020B0604020202020204" pitchFamily="34" charset="0"/>
                          <a:cs typeface="Arial" panose="020B0604020202020204" pitchFamily="34" charset="0"/>
                        </a:rPr>
                        <a:t>PRE TEST EG</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15000"/>
                        </a:lnSpc>
                        <a:spcAft>
                          <a:spcPts val="0"/>
                        </a:spcAft>
                      </a:pPr>
                      <a:r>
                        <a:rPr lang="en-US" sz="1400" b="1">
                          <a:effectLst/>
                          <a:latin typeface="Arial" panose="020B0604020202020204" pitchFamily="34" charset="0"/>
                          <a:cs typeface="Arial" panose="020B0604020202020204" pitchFamily="34" charset="0"/>
                        </a:rPr>
                        <a:t>POST TEST EG</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r>
              <a:tr h="200025">
                <a:tc>
                  <a:txBody>
                    <a:bodyPr/>
                    <a:lstStyle/>
                    <a:p>
                      <a:pPr>
                        <a:lnSpc>
                          <a:spcPct val="115000"/>
                        </a:lnSpc>
                        <a:spcAft>
                          <a:spcPts val="0"/>
                        </a:spcAft>
                      </a:pPr>
                      <a:r>
                        <a:rPr lang="en-US" sz="1400" b="1">
                          <a:effectLst/>
                          <a:latin typeface="Arial" panose="020B0604020202020204" pitchFamily="34" charset="0"/>
                          <a:cs typeface="Arial" panose="020B0604020202020204" pitchFamily="34" charset="0"/>
                        </a:rPr>
                        <a:t>Mean</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a:effectLst/>
                          <a:latin typeface="Arial" panose="020B0604020202020204" pitchFamily="34" charset="0"/>
                          <a:cs typeface="Arial" panose="020B0604020202020204" pitchFamily="34" charset="0"/>
                        </a:rPr>
                        <a:t>7,1667</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a:effectLst/>
                          <a:latin typeface="Arial" panose="020B0604020202020204" pitchFamily="34" charset="0"/>
                          <a:cs typeface="Arial" panose="020B0604020202020204" pitchFamily="34" charset="0"/>
                        </a:rPr>
                        <a:t>7,6111</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r>
              <a:tr h="200025">
                <a:tc>
                  <a:txBody>
                    <a:bodyPr/>
                    <a:lstStyle/>
                    <a:p>
                      <a:pPr>
                        <a:lnSpc>
                          <a:spcPct val="115000"/>
                        </a:lnSpc>
                        <a:spcAft>
                          <a:spcPts val="0"/>
                        </a:spcAft>
                      </a:pPr>
                      <a:r>
                        <a:rPr lang="en-US" sz="1400" b="1">
                          <a:effectLst/>
                          <a:latin typeface="Arial" panose="020B0604020202020204" pitchFamily="34" charset="0"/>
                          <a:cs typeface="Arial" panose="020B0604020202020204" pitchFamily="34" charset="0"/>
                        </a:rPr>
                        <a:t>Standard Deviation</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a:effectLst/>
                          <a:latin typeface="Arial" panose="020B0604020202020204" pitchFamily="34" charset="0"/>
                          <a:cs typeface="Arial" panose="020B0604020202020204" pitchFamily="34" charset="0"/>
                        </a:rPr>
                        <a:t>1,6179</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a:effectLst/>
                          <a:latin typeface="Arial" panose="020B0604020202020204" pitchFamily="34" charset="0"/>
                          <a:cs typeface="Arial" panose="020B0604020202020204" pitchFamily="34" charset="0"/>
                        </a:rPr>
                        <a:t>2,1182</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r>
              <a:tr h="200025">
                <a:tc>
                  <a:txBody>
                    <a:bodyPr/>
                    <a:lstStyle/>
                    <a:p>
                      <a:pPr>
                        <a:lnSpc>
                          <a:spcPct val="115000"/>
                        </a:lnSpc>
                        <a:spcAft>
                          <a:spcPts val="0"/>
                        </a:spcAft>
                      </a:pPr>
                      <a:r>
                        <a:rPr lang="en-US" sz="1400" b="1">
                          <a:effectLst/>
                          <a:latin typeface="Arial" panose="020B0604020202020204" pitchFamily="34" charset="0"/>
                          <a:cs typeface="Arial" panose="020B0604020202020204" pitchFamily="34" charset="0"/>
                        </a:rPr>
                        <a:t>Size</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a:effectLst/>
                          <a:latin typeface="Arial" panose="020B0604020202020204" pitchFamily="34" charset="0"/>
                          <a:cs typeface="Arial" panose="020B0604020202020204" pitchFamily="34" charset="0"/>
                        </a:rPr>
                        <a:t>18</a:t>
                      </a:r>
                      <a:endParaRPr lang="es-EC" sz="1200" b="1">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effectLst/>
                          <a:latin typeface="Arial" panose="020B0604020202020204" pitchFamily="34" charset="0"/>
                          <a:cs typeface="Arial" panose="020B0604020202020204" pitchFamily="34" charset="0"/>
                        </a:rPr>
                        <a:t>18</a:t>
                      </a:r>
                      <a:endParaRPr lang="es-EC" sz="1200" b="1" dirty="0">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xmlns="" val="2348025962"/>
              </p:ext>
            </p:extLst>
          </p:nvPr>
        </p:nvGraphicFramePr>
        <p:xfrm>
          <a:off x="1187624" y="3356992"/>
          <a:ext cx="3168352" cy="1224136"/>
        </p:xfrm>
        <a:graphic>
          <a:graphicData uri="http://schemas.openxmlformats.org/drawingml/2006/table">
            <a:tbl>
              <a:tblPr firstRow="1" firstCol="1" bandRow="1">
                <a:tableStyleId>{5C22544A-7EE6-4342-B048-85BDC9FD1C3A}</a:tableStyleId>
              </a:tblPr>
              <a:tblGrid>
                <a:gridCol w="1948556"/>
                <a:gridCol w="1219796"/>
              </a:tblGrid>
              <a:tr h="432048">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Standard error =</a:t>
                      </a:r>
                      <a:endParaRPr lang="es-EC" sz="14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0,6283</a:t>
                      </a:r>
                      <a:endParaRPr lang="es-EC" sz="14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tc>
              </a:tr>
              <a:tr h="366589">
                <a:tc>
                  <a:txBody>
                    <a:bodyPr/>
                    <a:lstStyle/>
                    <a:p>
                      <a:pPr>
                        <a:lnSpc>
                          <a:spcPct val="115000"/>
                        </a:lnSpc>
                        <a:spcAft>
                          <a:spcPts val="0"/>
                        </a:spcAft>
                      </a:pPr>
                      <a:r>
                        <a:rPr lang="en-US" sz="1400" dirty="0">
                          <a:effectLst/>
                          <a:latin typeface="Arial" panose="020B0604020202020204" pitchFamily="34" charset="0"/>
                          <a:cs typeface="Arial" panose="020B0604020202020204" pitchFamily="34" charset="0"/>
                        </a:rPr>
                        <a:t>t =</a:t>
                      </a:r>
                      <a:endParaRPr lang="es-EC" sz="14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-0,7074</a:t>
                      </a:r>
                      <a:endParaRPr lang="es-EC" sz="14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tc>
              </a:tr>
              <a:tr h="425499">
                <a:tc>
                  <a:txBody>
                    <a:bodyPr/>
                    <a:lstStyle/>
                    <a:p>
                      <a:pPr algn="just">
                        <a:lnSpc>
                          <a:spcPct val="115000"/>
                        </a:lnSpc>
                        <a:spcAft>
                          <a:spcPts val="0"/>
                        </a:spcAft>
                      </a:pPr>
                      <a:r>
                        <a:rPr lang="en-US" sz="1400" dirty="0">
                          <a:effectLst/>
                          <a:latin typeface="Arial" panose="020B0604020202020204" pitchFamily="34" charset="0"/>
                          <a:cs typeface="Arial" panose="020B0604020202020204" pitchFamily="34" charset="0"/>
                        </a:rPr>
                        <a:t>degree of freedom =</a:t>
                      </a:r>
                      <a:endParaRPr lang="es-EC" sz="14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r">
                        <a:lnSpc>
                          <a:spcPct val="115000"/>
                        </a:lnSpc>
                        <a:spcAft>
                          <a:spcPts val="0"/>
                        </a:spcAft>
                      </a:pPr>
                      <a:r>
                        <a:rPr lang="en-US" sz="1400" b="1" dirty="0">
                          <a:solidFill>
                            <a:schemeClr val="bg1"/>
                          </a:solidFill>
                          <a:effectLst/>
                          <a:latin typeface="Arial" panose="020B0604020202020204" pitchFamily="34" charset="0"/>
                          <a:cs typeface="Arial" panose="020B0604020202020204" pitchFamily="34" charset="0"/>
                        </a:rPr>
                        <a:t>       34</a:t>
                      </a:r>
                      <a:endParaRPr lang="es-EC" sz="1400" b="1" dirty="0">
                        <a:solidFill>
                          <a:schemeClr val="bg1"/>
                        </a:solidFill>
                        <a:effectLst/>
                        <a:latin typeface="Arial" panose="020B0604020202020204" pitchFamily="34" charset="0"/>
                        <a:ea typeface="Calibri"/>
                        <a:cs typeface="Arial" panose="020B0604020202020204" pitchFamily="34" charset="0"/>
                      </a:endParaRPr>
                    </a:p>
                  </a:txBody>
                  <a:tcPr marL="68580" marR="68580" marT="0" marB="0" anchor="ctr"/>
                </a:tc>
              </a:tr>
            </a:tbl>
          </a:graphicData>
        </a:graphic>
      </p:graphicFrame>
      <p:sp>
        <p:nvSpPr>
          <p:cNvPr id="5" name="4 Rectángulo"/>
          <p:cNvSpPr/>
          <p:nvPr/>
        </p:nvSpPr>
        <p:spPr>
          <a:xfrm>
            <a:off x="1835696" y="5085184"/>
            <a:ext cx="1646605" cy="369332"/>
          </a:xfrm>
          <a:prstGeom prst="rect">
            <a:avLst/>
          </a:prstGeom>
        </p:spPr>
        <p:txBody>
          <a:bodyPr wrap="none">
            <a:spAutoFit/>
          </a:bodyPr>
          <a:lstStyle/>
          <a:p>
            <a:r>
              <a:rPr lang="en-US" b="1" dirty="0"/>
              <a:t>p-value = 0,2421</a:t>
            </a:r>
            <a:endParaRPr lang="es-EC" dirty="0"/>
          </a:p>
        </p:txBody>
      </p:sp>
      <p:sp>
        <p:nvSpPr>
          <p:cNvPr id="6" name="5 CuadroTexto"/>
          <p:cNvSpPr txBox="1"/>
          <p:nvPr/>
        </p:nvSpPr>
        <p:spPr>
          <a:xfrm>
            <a:off x="5148064" y="1484784"/>
            <a:ext cx="2880320" cy="1477328"/>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group could maintain or even raise five tenths, average rating, although the post-test examination had greater difficulty. </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124157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p:cNvSpPr>
          <p:nvPr/>
        </p:nvSpPr>
        <p:spPr bwMode="auto">
          <a:xfrm>
            <a:off x="1740130" y="693415"/>
            <a:ext cx="6072230" cy="719361"/>
          </a:xfrm>
          <a:prstGeom prst="rect">
            <a:avLst/>
          </a:prstGeom>
          <a:solidFill>
            <a:schemeClr val="tx1">
              <a:lumMod val="75000"/>
            </a:schemeClr>
          </a:solidFill>
          <a:ln w="9525">
            <a:noFill/>
            <a:miter lim="800000"/>
            <a:headEnd/>
            <a:tailEnd/>
          </a:ln>
          <a:scene3d>
            <a:camera prst="orthographicFront"/>
            <a:lightRig rig="threePt" dir="t"/>
          </a:scene3d>
          <a:sp3d>
            <a:bevelT prst="convex"/>
          </a:sp3d>
        </p:spPr>
        <p:txBody>
          <a:bodyPr/>
          <a:lstStyle/>
          <a:p>
            <a:pPr algn="ctr">
              <a:defRPr/>
            </a:pPr>
            <a:r>
              <a:rPr lang="es-MX" sz="4000" b="1" dirty="0">
                <a:solidFill>
                  <a:srgbClr val="FF0000"/>
                </a:solidFill>
                <a:latin typeface="Arial" panose="020B0604020202020204" pitchFamily="34" charset="0"/>
                <a:cs typeface="Arial" panose="020B0604020202020204" pitchFamily="34" charset="0"/>
              </a:rPr>
              <a:t>CONCLUSIONS</a:t>
            </a:r>
            <a:endParaRPr lang="es-ES" sz="4000" b="1" dirty="0">
              <a:solidFill>
                <a:srgbClr val="FF0000"/>
              </a:solidFill>
              <a:latin typeface="Arial" panose="020B0604020202020204" pitchFamily="34" charset="0"/>
              <a:cs typeface="Arial" panose="020B0604020202020204" pitchFamily="34" charset="0"/>
            </a:endParaRPr>
          </a:p>
        </p:txBody>
      </p:sp>
      <p:sp>
        <p:nvSpPr>
          <p:cNvPr id="4" name="Rectangle 3"/>
          <p:cNvSpPr>
            <a:spLocks noChangeArrowheads="1"/>
          </p:cNvSpPr>
          <p:nvPr/>
        </p:nvSpPr>
        <p:spPr bwMode="auto">
          <a:xfrm>
            <a:off x="611560" y="1340768"/>
            <a:ext cx="8208912" cy="3881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250000"/>
              </a:lnSpc>
            </a:pPr>
            <a:endParaRPr lang="es-ES" sz="1050" dirty="0">
              <a:latin typeface="Arial" pitchFamily="34" charset="0"/>
              <a:cs typeface="Arial" pitchFamily="34" charset="0"/>
            </a:endParaRPr>
          </a:p>
          <a:p>
            <a:pPr marL="457200" lvl="0" indent="-457200" algn="just">
              <a:lnSpc>
                <a:spcPct val="250000"/>
              </a:lnSpc>
              <a:buFont typeface="+mj-lt"/>
              <a:buAutoNum type="arabicPeriod"/>
            </a:pPr>
            <a:r>
              <a:rPr lang="en-GB" sz="2200" dirty="0" smtClean="0">
                <a:latin typeface="Arial" pitchFamily="34" charset="0"/>
                <a:cs typeface="Arial" pitchFamily="34" charset="0"/>
              </a:rPr>
              <a:t>The </a:t>
            </a:r>
            <a:r>
              <a:rPr lang="en-GB" sz="2200" dirty="0">
                <a:latin typeface="Arial" pitchFamily="34" charset="0"/>
                <a:cs typeface="Arial" pitchFamily="34" charset="0"/>
              </a:rPr>
              <a:t>incidence of Communicative </a:t>
            </a:r>
            <a:r>
              <a:rPr lang="en-GB" sz="2200" dirty="0" smtClean="0">
                <a:latin typeface="Arial" pitchFamily="34" charset="0"/>
                <a:cs typeface="Arial" pitchFamily="34" charset="0"/>
              </a:rPr>
              <a:t>Approach</a:t>
            </a:r>
          </a:p>
          <a:p>
            <a:pPr marL="457200" lvl="0" indent="-457200" algn="just">
              <a:lnSpc>
                <a:spcPct val="250000"/>
              </a:lnSpc>
              <a:buFont typeface="+mj-lt"/>
              <a:buAutoNum type="arabicPeriod"/>
            </a:pPr>
            <a:r>
              <a:rPr lang="en-GB" sz="2200" dirty="0" smtClean="0">
                <a:latin typeface="Arial" pitchFamily="34" charset="0"/>
                <a:cs typeface="Arial" pitchFamily="34" charset="0"/>
              </a:rPr>
              <a:t>Students </a:t>
            </a:r>
            <a:r>
              <a:rPr lang="es-EC" sz="2200" dirty="0" err="1" smtClean="0">
                <a:latin typeface="Arial" pitchFamily="34" charset="0"/>
                <a:cs typeface="Arial" pitchFamily="34" charset="0"/>
              </a:rPr>
              <a:t>reaction</a:t>
            </a:r>
            <a:r>
              <a:rPr lang="es-EC" sz="2200" dirty="0" smtClean="0">
                <a:latin typeface="Arial" pitchFamily="34" charset="0"/>
                <a:cs typeface="Arial" pitchFamily="34" charset="0"/>
              </a:rPr>
              <a:t> </a:t>
            </a:r>
            <a:r>
              <a:rPr lang="es-EC" sz="2200" dirty="0" err="1" smtClean="0">
                <a:latin typeface="Arial" pitchFamily="34" charset="0"/>
                <a:cs typeface="Arial" pitchFamily="34" charset="0"/>
              </a:rPr>
              <a:t>towards</a:t>
            </a:r>
            <a:r>
              <a:rPr lang="es-EC" sz="2200" dirty="0" smtClean="0">
                <a:latin typeface="Arial" pitchFamily="34" charset="0"/>
                <a:cs typeface="Arial" pitchFamily="34" charset="0"/>
              </a:rPr>
              <a:t> </a:t>
            </a:r>
            <a:r>
              <a:rPr lang="es-EC" sz="2200" dirty="0" err="1" smtClean="0">
                <a:latin typeface="Arial" pitchFamily="34" charset="0"/>
                <a:cs typeface="Arial" pitchFamily="34" charset="0"/>
              </a:rPr>
              <a:t>the</a:t>
            </a:r>
            <a:r>
              <a:rPr lang="es-EC" sz="2200" dirty="0" smtClean="0">
                <a:latin typeface="Arial" pitchFamily="34" charset="0"/>
                <a:cs typeface="Arial" pitchFamily="34" charset="0"/>
              </a:rPr>
              <a:t> English </a:t>
            </a:r>
            <a:r>
              <a:rPr lang="es-EC" sz="2200" dirty="0" err="1" smtClean="0">
                <a:latin typeface="Arial" pitchFamily="34" charset="0"/>
                <a:cs typeface="Arial" pitchFamily="34" charset="0"/>
              </a:rPr>
              <a:t>language</a:t>
            </a:r>
            <a:endParaRPr lang="es-ES" sz="2200" dirty="0">
              <a:latin typeface="Arial" pitchFamily="34" charset="0"/>
              <a:cs typeface="Arial" pitchFamily="34" charset="0"/>
            </a:endParaRPr>
          </a:p>
          <a:p>
            <a:pPr marL="457200" lvl="0" indent="-457200" algn="just">
              <a:lnSpc>
                <a:spcPct val="250000"/>
              </a:lnSpc>
              <a:buFont typeface="+mj-lt"/>
              <a:buAutoNum type="arabicPeriod"/>
            </a:pPr>
            <a:r>
              <a:rPr lang="en-GB" sz="2200" dirty="0">
                <a:latin typeface="Arial" pitchFamily="34" charset="0"/>
                <a:cs typeface="Arial" pitchFamily="34" charset="0"/>
              </a:rPr>
              <a:t>The speaking </a:t>
            </a:r>
            <a:r>
              <a:rPr lang="en-GB" sz="2200" dirty="0" smtClean="0">
                <a:latin typeface="Arial" pitchFamily="34" charset="0"/>
                <a:cs typeface="Arial" pitchFamily="34" charset="0"/>
              </a:rPr>
              <a:t>skill</a:t>
            </a:r>
          </a:p>
          <a:p>
            <a:pPr marL="457200" lvl="0" indent="-457200" algn="just">
              <a:lnSpc>
                <a:spcPct val="250000"/>
              </a:lnSpc>
              <a:buFont typeface="+mj-lt"/>
              <a:buAutoNum type="arabicPeriod"/>
            </a:pPr>
            <a:r>
              <a:rPr lang="en-GB" sz="2200" dirty="0" smtClean="0">
                <a:latin typeface="Arial" pitchFamily="34" charset="0"/>
                <a:cs typeface="Arial" pitchFamily="34" charset="0"/>
              </a:rPr>
              <a:t>The </a:t>
            </a:r>
            <a:r>
              <a:rPr lang="en-GB" sz="2200" dirty="0">
                <a:latin typeface="Arial" pitchFamily="34" charset="0"/>
                <a:cs typeface="Arial" pitchFamily="34" charset="0"/>
              </a:rPr>
              <a:t>age 5 years old of the experimental and control </a:t>
            </a:r>
            <a:r>
              <a:rPr lang="en-GB" sz="2200" dirty="0" smtClean="0">
                <a:latin typeface="Arial" pitchFamily="34" charset="0"/>
                <a:cs typeface="Arial" pitchFamily="34" charset="0"/>
              </a:rPr>
              <a:t>group</a:t>
            </a:r>
            <a:endParaRPr lang="es-ES" sz="2200" dirty="0">
              <a:latin typeface="Arial" pitchFamily="34" charset="0"/>
              <a:cs typeface="Arial" pitchFamily="34" charset="0"/>
            </a:endParaRPr>
          </a:p>
        </p:txBody>
      </p:sp>
    </p:spTree>
    <p:extLst>
      <p:ext uri="{BB962C8B-B14F-4D97-AF65-F5344CB8AC3E}">
        <p14:creationId xmlns:p14="http://schemas.microsoft.com/office/powerpoint/2010/main" xmlns="" val="89581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p:cNvSpPr>
          <p:nvPr/>
        </p:nvSpPr>
        <p:spPr bwMode="auto">
          <a:xfrm>
            <a:off x="1368678" y="571480"/>
            <a:ext cx="6443682" cy="701659"/>
          </a:xfrm>
          <a:prstGeom prst="rect">
            <a:avLst/>
          </a:prstGeom>
          <a:solidFill>
            <a:schemeClr val="tx1">
              <a:lumMod val="75000"/>
            </a:schemeClr>
          </a:solidFill>
          <a:ln w="9525">
            <a:noFill/>
            <a:miter lim="800000"/>
            <a:headEnd/>
            <a:tailEnd/>
          </a:ln>
          <a:scene3d>
            <a:camera prst="orthographicFront"/>
            <a:lightRig rig="threePt" dir="t"/>
          </a:scene3d>
          <a:sp3d>
            <a:bevelT prst="slope"/>
          </a:sp3d>
        </p:spPr>
        <p:txBody>
          <a:bodyPr/>
          <a:lstStyle/>
          <a:p>
            <a:pPr algn="ctr">
              <a:defRPr/>
            </a:pPr>
            <a:r>
              <a:rPr lang="es-MX" sz="4000" b="1" dirty="0">
                <a:solidFill>
                  <a:srgbClr val="FF0000"/>
                </a:solidFill>
                <a:latin typeface="Arial" panose="020B0604020202020204" pitchFamily="34" charset="0"/>
                <a:cs typeface="Arial" panose="020B0604020202020204" pitchFamily="34" charset="0"/>
              </a:rPr>
              <a:t>RECOMMENDATIONS</a:t>
            </a:r>
            <a:endParaRPr lang="es-ES" sz="4000" b="1" dirty="0">
              <a:solidFill>
                <a:srgbClr val="FF0000"/>
              </a:solidFill>
              <a:latin typeface="Arial" panose="020B0604020202020204" pitchFamily="34" charset="0"/>
              <a:cs typeface="Arial" panose="020B0604020202020204" pitchFamily="34" charset="0"/>
            </a:endParaRPr>
          </a:p>
        </p:txBody>
      </p:sp>
      <p:sp>
        <p:nvSpPr>
          <p:cNvPr id="4" name="Rectangle 3"/>
          <p:cNvSpPr>
            <a:spLocks noChangeArrowheads="1"/>
          </p:cNvSpPr>
          <p:nvPr/>
        </p:nvSpPr>
        <p:spPr bwMode="auto">
          <a:xfrm>
            <a:off x="467544" y="1129779"/>
            <a:ext cx="8208912"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sz="2400" b="1" dirty="0" smtClean="0">
                <a:latin typeface="Arial" pitchFamily="34" charset="0"/>
                <a:cs typeface="Arial" pitchFamily="34" charset="0"/>
              </a:rPr>
              <a:t> </a:t>
            </a:r>
            <a:endParaRPr lang="es-ES" sz="1200" dirty="0" smtClean="0">
              <a:latin typeface="Arial" pitchFamily="34" charset="0"/>
              <a:cs typeface="Arial" pitchFamily="34" charset="0"/>
            </a:endParaRPr>
          </a:p>
          <a:p>
            <a:pPr marL="457200" indent="-457200" algn="just">
              <a:lnSpc>
                <a:spcPct val="250000"/>
              </a:lnSpc>
              <a:buFont typeface="+mj-lt"/>
              <a:buAutoNum type="arabicPeriod"/>
            </a:pPr>
            <a:r>
              <a:rPr lang="en-GB" sz="2000" dirty="0" smtClean="0">
                <a:latin typeface="Arial" pitchFamily="34" charset="0"/>
                <a:cs typeface="Arial" pitchFamily="34" charset="0"/>
              </a:rPr>
              <a:t>Communicative Approach </a:t>
            </a:r>
            <a:r>
              <a:rPr lang="en-GB" sz="2000" dirty="0">
                <a:latin typeface="Arial" pitchFamily="34" charset="0"/>
                <a:cs typeface="Arial" pitchFamily="34" charset="0"/>
              </a:rPr>
              <a:t>to develop the speaking skill </a:t>
            </a:r>
            <a:endParaRPr lang="es-ES" sz="2000" dirty="0">
              <a:latin typeface="Arial" pitchFamily="34" charset="0"/>
              <a:cs typeface="Arial" pitchFamily="34" charset="0"/>
            </a:endParaRPr>
          </a:p>
          <a:p>
            <a:pPr marL="457200" lvl="0" indent="-457200" algn="just">
              <a:lnSpc>
                <a:spcPct val="250000"/>
              </a:lnSpc>
              <a:buFont typeface="+mj-lt"/>
              <a:buAutoNum type="arabicPeriod"/>
            </a:pPr>
            <a:r>
              <a:rPr lang="en-GB" sz="2000" dirty="0">
                <a:latin typeface="Arial" pitchFamily="34" charset="0"/>
                <a:cs typeface="Arial" pitchFamily="34" charset="0"/>
              </a:rPr>
              <a:t>R</a:t>
            </a:r>
            <a:r>
              <a:rPr lang="en-GB" sz="2000" dirty="0" smtClean="0">
                <a:latin typeface="Arial" pitchFamily="34" charset="0"/>
                <a:cs typeface="Arial" pitchFamily="34" charset="0"/>
              </a:rPr>
              <a:t>einforce of grammar</a:t>
            </a:r>
          </a:p>
          <a:p>
            <a:pPr marL="457200" lvl="0" indent="-457200" algn="just">
              <a:lnSpc>
                <a:spcPct val="250000"/>
              </a:lnSpc>
              <a:buFont typeface="+mj-lt"/>
              <a:buAutoNum type="arabicPeriod"/>
            </a:pPr>
            <a:r>
              <a:rPr lang="en-GB" sz="2000" dirty="0" smtClean="0">
                <a:latin typeface="Arial" pitchFamily="34" charset="0"/>
                <a:cs typeface="Arial" pitchFamily="34" charset="0"/>
              </a:rPr>
              <a:t>Link </a:t>
            </a:r>
            <a:r>
              <a:rPr lang="en-GB" sz="2000" dirty="0">
                <a:latin typeface="Arial" pitchFamily="34" charset="0"/>
                <a:cs typeface="Arial" pitchFamily="34" charset="0"/>
              </a:rPr>
              <a:t>Communicative Approach and </a:t>
            </a:r>
            <a:r>
              <a:rPr lang="en-GB" sz="2000" dirty="0" smtClean="0">
                <a:latin typeface="Arial" pitchFamily="34" charset="0"/>
                <a:cs typeface="Arial" pitchFamily="34" charset="0"/>
              </a:rPr>
              <a:t>Constructivism</a:t>
            </a:r>
          </a:p>
          <a:p>
            <a:pPr marL="457200" lvl="0" indent="-457200" algn="just">
              <a:lnSpc>
                <a:spcPct val="250000"/>
              </a:lnSpc>
              <a:buFont typeface="+mj-lt"/>
              <a:buAutoNum type="arabicPeriod"/>
            </a:pPr>
            <a:r>
              <a:rPr lang="en-GB" sz="2000" dirty="0" smtClean="0">
                <a:latin typeface="Arial" pitchFamily="34" charset="0"/>
                <a:cs typeface="Arial" pitchFamily="34" charset="0"/>
              </a:rPr>
              <a:t>Develop speaking by contacting students from an </a:t>
            </a:r>
            <a:r>
              <a:rPr lang="en-GB" sz="2000" dirty="0">
                <a:latin typeface="Arial" pitchFamily="34" charset="0"/>
                <a:cs typeface="Arial" pitchFamily="34" charset="0"/>
              </a:rPr>
              <a:t>English speaking </a:t>
            </a:r>
            <a:r>
              <a:rPr lang="en-GB" sz="2000" dirty="0" smtClean="0">
                <a:latin typeface="Arial" pitchFamily="34" charset="0"/>
                <a:cs typeface="Arial" pitchFamily="34" charset="0"/>
              </a:rPr>
              <a:t>country</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xmlns="" val="362714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000" fill="hold"/>
                                        <p:tgtEl>
                                          <p:spTgt spid="2">
                                            <p:txEl>
                                              <p:pRg st="0" end="0"/>
                                            </p:txEl>
                                          </p:spTgt>
                                        </p:tgtEl>
                                        <p:attrNameLst>
                                          <p:attrName>ppt_w</p:attrName>
                                        </p:attrNameLst>
                                      </p:cBhvr>
                                      <p:tavLst>
                                        <p:tav tm="0">
                                          <p:val>
                                            <p:strVal val="#ppt_w*2.5"/>
                                          </p:val>
                                        </p:tav>
                                        <p:tav tm="100000">
                                          <p:val>
                                            <p:strVal val="#ppt_w"/>
                                          </p:val>
                                        </p:tav>
                                      </p:tavLst>
                                    </p:anim>
                                    <p:anim calcmode="lin" valueType="num">
                                      <p:cBhvr>
                                        <p:cTn id="8" dur="2000" fill="hold"/>
                                        <p:tgtEl>
                                          <p:spTgt spid="2">
                                            <p:txEl>
                                              <p:pRg st="0" end="0"/>
                                            </p:txEl>
                                          </p:spTgt>
                                        </p:tgtEl>
                                        <p:attrNameLst>
                                          <p:attrName>ppt_h</p:attrName>
                                        </p:attrNameLst>
                                      </p:cBhvr>
                                      <p:tavLst>
                                        <p:tav tm="0">
                                          <p:val>
                                            <p:strVal val="#ppt_h*0.01"/>
                                          </p:val>
                                        </p:tav>
                                        <p:tav tm="100000">
                                          <p:val>
                                            <p:strVal val="#ppt_h"/>
                                          </p:val>
                                        </p:tav>
                                      </p:tavLst>
                                    </p:anim>
                                    <p:anim calcmode="lin" valueType="num">
                                      <p:cBhvr>
                                        <p:cTn id="9"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0" dur="2000" fill="hold"/>
                                        <p:tgtEl>
                                          <p:spTgt spid="2">
                                            <p:txEl>
                                              <p:pRg st="0" end="0"/>
                                            </p:txEl>
                                          </p:spTgt>
                                        </p:tgtEl>
                                        <p:attrNameLst>
                                          <p:attrName>ppt_y</p:attrName>
                                        </p:attrNameLst>
                                      </p:cBhvr>
                                      <p:tavLst>
                                        <p:tav tm="0">
                                          <p:val>
                                            <p:strVal val="#ppt_h+1"/>
                                          </p:val>
                                        </p:tav>
                                        <p:tav tm="100000">
                                          <p:val>
                                            <p:strVal val="#ppt_y"/>
                                          </p:val>
                                        </p:tav>
                                      </p:tavLst>
                                    </p:anim>
                                    <p:animEffect transition="in" filter="fade">
                                      <p:cBhvr>
                                        <p:cTn id="11"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p:cNvSpPr>
          <p:nvPr/>
        </p:nvSpPr>
        <p:spPr bwMode="auto">
          <a:xfrm>
            <a:off x="900113" y="476250"/>
            <a:ext cx="7772400" cy="914400"/>
          </a:xfrm>
          <a:prstGeom prst="rect">
            <a:avLst/>
          </a:prstGeom>
        </p:spPr>
        <p:txBody>
          <a:bodyPr vert="horz" wrap="square" lIns="91440" tIns="45720" rIns="91440" bIns="45720" numCol="1" rtlCol="0" anchor="b" anchorCtr="0" compatLnSpc="1">
            <a:prstTxWarp prst="textNoShape">
              <a:avLst/>
            </a:prstTxWarp>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MX" sz="4000" b="1" dirty="0" smtClean="0">
                <a:solidFill>
                  <a:srgbClr val="FF0000"/>
                </a:solidFill>
                <a:latin typeface="Arial" panose="020B0604020202020204" pitchFamily="34" charset="0"/>
                <a:cs typeface="Arial" panose="020B0604020202020204" pitchFamily="34" charset="0"/>
              </a:rPr>
              <a:t>THE PROPOSAL</a:t>
            </a:r>
            <a:endParaRPr lang="es-ES" sz="4000" b="1" dirty="0" smtClean="0">
              <a:solidFill>
                <a:srgbClr val="FF0000"/>
              </a:solidFill>
              <a:latin typeface="Arial" panose="020B0604020202020204" pitchFamily="34" charset="0"/>
              <a:cs typeface="Arial" panose="020B0604020202020204" pitchFamily="34" charset="0"/>
            </a:endParaRPr>
          </a:p>
        </p:txBody>
      </p:sp>
      <p:sp>
        <p:nvSpPr>
          <p:cNvPr id="5" name="AutoShape 5"/>
          <p:cNvSpPr>
            <a:spLocks noChangeArrowheads="1"/>
          </p:cNvSpPr>
          <p:nvPr/>
        </p:nvSpPr>
        <p:spPr bwMode="auto">
          <a:xfrm>
            <a:off x="467545" y="1700808"/>
            <a:ext cx="8204968" cy="4347210"/>
          </a:xfrm>
          <a:prstGeom prst="roundRect">
            <a:avLst>
              <a:gd name="adj" fmla="val 36162"/>
            </a:avLst>
          </a:prstGeom>
          <a:solidFill>
            <a:schemeClr val="tx1">
              <a:lumMod val="75000"/>
              <a:alpha val="3000"/>
            </a:schemeClr>
          </a:solidFill>
          <a:ln w="76200" algn="ctr">
            <a:solidFill>
              <a:srgbClr val="F8F8F8">
                <a:alpha val="14000"/>
              </a:srgbClr>
            </a:solidFill>
            <a:round/>
            <a:headEnd/>
            <a:tailEnd/>
          </a:ln>
          <a:effectLst>
            <a:glow rad="101600">
              <a:srgbClr val="FF0000">
                <a:alpha val="60000"/>
              </a:srgbClr>
            </a:glow>
            <a:outerShdw dist="17961" dir="2700000" algn="ctr" rotWithShape="0">
              <a:srgbClr val="000000">
                <a:alpha val="0"/>
              </a:srgbClr>
            </a:outerShdw>
          </a:effectLst>
        </p:spPr>
        <p:txBody>
          <a:bodyPr wrap="square">
            <a:spAutoFit/>
          </a:bodyPr>
          <a:lstStyle/>
          <a:p>
            <a:pPr algn="just"/>
            <a:r>
              <a:rPr lang="en-GB" sz="2200" dirty="0">
                <a:latin typeface="Arial" pitchFamily="34" charset="0"/>
                <a:cs typeface="Arial" pitchFamily="34" charset="0"/>
              </a:rPr>
              <a:t>Three</a:t>
            </a:r>
            <a:r>
              <a:rPr lang="en-US" sz="2200" dirty="0">
                <a:latin typeface="Arial" pitchFamily="34" charset="0"/>
                <a:cs typeface="Arial" pitchFamily="34" charset="0"/>
              </a:rPr>
              <a:t> Hours Workshop: “Communicative Approach and its use in the classroom.” (to be held in the school)</a:t>
            </a:r>
          </a:p>
          <a:p>
            <a:pPr algn="just"/>
            <a:endParaRPr lang="es-ES" sz="2200" dirty="0">
              <a:latin typeface="Arial" pitchFamily="34" charset="0"/>
              <a:cs typeface="Arial" pitchFamily="34" charset="0"/>
            </a:endParaRPr>
          </a:p>
          <a:p>
            <a:pPr algn="just"/>
            <a:r>
              <a:rPr lang="en-US" sz="2200" dirty="0">
                <a:latin typeface="Arial" pitchFamily="34" charset="0"/>
                <a:cs typeface="Arial" pitchFamily="34" charset="0"/>
              </a:rPr>
              <a:t>Definition, </a:t>
            </a:r>
            <a:r>
              <a:rPr lang="en-US" sz="2200" dirty="0" smtClean="0">
                <a:latin typeface="Arial" pitchFamily="34" charset="0"/>
                <a:cs typeface="Arial" pitchFamily="34" charset="0"/>
              </a:rPr>
              <a:t>techniques to </a:t>
            </a:r>
            <a:r>
              <a:rPr lang="en-US" sz="2200" dirty="0">
                <a:latin typeface="Arial" pitchFamily="34" charset="0"/>
                <a:cs typeface="Arial" pitchFamily="34" charset="0"/>
              </a:rPr>
              <a:t>apply in the classroom.</a:t>
            </a:r>
            <a:endParaRPr lang="es-ES" sz="2200" dirty="0">
              <a:latin typeface="Arial" pitchFamily="34" charset="0"/>
              <a:cs typeface="Arial" pitchFamily="34" charset="0"/>
            </a:endParaRPr>
          </a:p>
          <a:p>
            <a:endParaRPr lang="en-US" sz="2200" dirty="0">
              <a:latin typeface="Arial" pitchFamily="34" charset="0"/>
              <a:cs typeface="Arial" pitchFamily="34" charset="0"/>
            </a:endParaRPr>
          </a:p>
          <a:p>
            <a:pPr algn="just"/>
            <a:r>
              <a:rPr lang="en-US" sz="2200" dirty="0">
                <a:latin typeface="Arial" pitchFamily="34" charset="0"/>
                <a:cs typeface="Arial" pitchFamily="34" charset="0"/>
              </a:rPr>
              <a:t>O</a:t>
            </a:r>
            <a:r>
              <a:rPr lang="en-US" sz="2200" dirty="0" smtClean="0">
                <a:latin typeface="Arial" pitchFamily="34" charset="0"/>
                <a:cs typeface="Arial" pitchFamily="34" charset="0"/>
              </a:rPr>
              <a:t>ngoing </a:t>
            </a:r>
            <a:r>
              <a:rPr lang="en-US" sz="2200" dirty="0">
                <a:latin typeface="Arial" pitchFamily="34" charset="0"/>
                <a:cs typeface="Arial" pitchFamily="34" charset="0"/>
              </a:rPr>
              <a:t>training to keep Communicative Approach updated after the workshop. </a:t>
            </a:r>
            <a:endParaRPr lang="es-ES" sz="2200" dirty="0">
              <a:latin typeface="Arial" pitchFamily="34" charset="0"/>
              <a:cs typeface="Arial" pitchFamily="34" charset="0"/>
            </a:endParaRPr>
          </a:p>
          <a:p>
            <a:r>
              <a:rPr lang="en-GB" sz="2200" b="1" dirty="0">
                <a:latin typeface="Arial" pitchFamily="34" charset="0"/>
                <a:cs typeface="Arial" pitchFamily="34" charset="0"/>
              </a:rPr>
              <a:t>  </a:t>
            </a:r>
            <a:endParaRPr lang="es-ES" sz="2200" dirty="0">
              <a:latin typeface="Arial" pitchFamily="34" charset="0"/>
              <a:cs typeface="Arial" pitchFamily="34" charset="0"/>
            </a:endParaRPr>
          </a:p>
          <a:p>
            <a:pPr algn="just"/>
            <a:r>
              <a:rPr lang="en-US" sz="2200" dirty="0">
                <a:latin typeface="Arial" pitchFamily="34" charset="0"/>
                <a:cs typeface="Arial" pitchFamily="34" charset="0"/>
              </a:rPr>
              <a:t>End of the week vocabulary contest in the class.</a:t>
            </a:r>
            <a:endParaRPr lang="es-ES" sz="2200" dirty="0">
              <a:latin typeface="Arial" pitchFamily="34" charset="0"/>
              <a:cs typeface="Arial" pitchFamily="34" charset="0"/>
            </a:endParaRPr>
          </a:p>
          <a:p>
            <a:r>
              <a:rPr lang="en-GB" sz="2000" b="1" dirty="0">
                <a:latin typeface="Arial" pitchFamily="34" charset="0"/>
                <a:cs typeface="Arial" pitchFamily="34" charset="0"/>
              </a:rPr>
              <a:t> </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xmlns="" val="238452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amond(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5"/>
          <p:cNvSpPr>
            <a:spLocks noChangeArrowheads="1" noChangeShapeType="1" noTextEdit="1"/>
          </p:cNvSpPr>
          <p:nvPr/>
        </p:nvSpPr>
        <p:spPr bwMode="auto">
          <a:xfrm>
            <a:off x="816049" y="3429200"/>
            <a:ext cx="7572375" cy="1800000"/>
          </a:xfrm>
          <a:prstGeom prst="rect">
            <a:avLst/>
          </a:prstGeom>
        </p:spPr>
        <p:txBody>
          <a:bodyPr wrap="none" fromWordArt="1">
            <a:prstTxWarp prst="textWave1">
              <a:avLst>
                <a:gd name="adj1" fmla="val 13005"/>
                <a:gd name="adj2" fmla="val 1208"/>
              </a:avLst>
            </a:prstTxWarp>
          </a:bodyPr>
          <a:lstStyle/>
          <a:p>
            <a:pPr algn="ctr"/>
            <a:r>
              <a:rPr lang="es-ES" sz="9600" b="1" kern="10" dirty="0">
                <a:ln w="25400">
                  <a:solidFill>
                    <a:srgbClr val="292929"/>
                  </a:solidFill>
                  <a:round/>
                  <a:headEnd/>
                  <a:tailEnd/>
                </a:ln>
                <a:solidFill>
                  <a:srgbClr val="FF0000"/>
                </a:solidFill>
                <a:effectLst>
                  <a:outerShdw dist="53882" dir="2700000" algn="ctr" rotWithShape="0">
                    <a:srgbClr val="C0C0C0">
                      <a:alpha val="79999"/>
                    </a:srgbClr>
                  </a:outerShdw>
                </a:effectLst>
                <a:latin typeface="Porky's"/>
              </a:rPr>
              <a:t>THANK </a:t>
            </a:r>
            <a:r>
              <a:rPr lang="es-ES" sz="9600" b="1" kern="10" dirty="0" smtClean="0">
                <a:ln w="25400">
                  <a:solidFill>
                    <a:srgbClr val="292929"/>
                  </a:solidFill>
                  <a:round/>
                  <a:headEnd/>
                  <a:tailEnd/>
                </a:ln>
                <a:solidFill>
                  <a:srgbClr val="FF0000"/>
                </a:solidFill>
                <a:effectLst>
                  <a:outerShdw dist="53882" dir="2700000" algn="ctr" rotWithShape="0">
                    <a:srgbClr val="C0C0C0">
                      <a:alpha val="79999"/>
                    </a:srgbClr>
                  </a:outerShdw>
                </a:effectLst>
                <a:latin typeface="Porky's"/>
              </a:rPr>
              <a:t>YOU</a:t>
            </a:r>
            <a:endParaRPr lang="es-ES" sz="9600" b="1" kern="10" dirty="0">
              <a:ln w="25400">
                <a:solidFill>
                  <a:srgbClr val="292929"/>
                </a:solidFill>
                <a:round/>
                <a:headEnd/>
                <a:tailEnd/>
              </a:ln>
              <a:solidFill>
                <a:srgbClr val="FF0000"/>
              </a:solidFill>
              <a:effectLst>
                <a:outerShdw dist="53882" dir="2700000" algn="ctr" rotWithShape="0">
                  <a:srgbClr val="C0C0C0">
                    <a:alpha val="79999"/>
                  </a:srgbClr>
                </a:outerShdw>
              </a:effectLst>
              <a:latin typeface="Porky's"/>
            </a:endParaRPr>
          </a:p>
        </p:txBody>
      </p:sp>
      <p:pic>
        <p:nvPicPr>
          <p:cNvPr id="5" name="4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80" y="908720"/>
            <a:ext cx="5904656" cy="1800200"/>
          </a:xfrm>
          <a:prstGeom prst="rect">
            <a:avLst/>
          </a:prstGeom>
          <a:noFill/>
          <a:ln>
            <a:noFill/>
          </a:ln>
        </p:spPr>
      </p:pic>
    </p:spTree>
    <p:extLst>
      <p:ext uri="{BB962C8B-B14F-4D97-AF65-F5344CB8AC3E}">
        <p14:creationId xmlns:p14="http://schemas.microsoft.com/office/powerpoint/2010/main" xmlns="" val="361387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87624" y="620688"/>
            <a:ext cx="6574532" cy="914400"/>
          </a:xfrm>
          <a:prstGeom prst="rect">
            <a:avLst/>
          </a:prstGeom>
        </p:spPr>
        <p:txBody>
          <a:bodyPr/>
          <a:lstStyle/>
          <a:p>
            <a:pPr algn="ctr" fontAlgn="auto">
              <a:spcAft>
                <a:spcPts val="0"/>
              </a:spcAft>
              <a:defRPr/>
            </a:pPr>
            <a:r>
              <a:rPr lang="es-MX" sz="4000" spc="-100" dirty="0">
                <a:solidFill>
                  <a:srgbClr val="FFFF00"/>
                </a:solidFill>
                <a:latin typeface="+mj-lt"/>
                <a:ea typeface="+mj-ea"/>
                <a:cs typeface="+mj-cs"/>
              </a:rPr>
              <a:t>   </a:t>
            </a:r>
            <a:r>
              <a:rPr lang="es-MX" sz="3900" b="1" spc="-100" dirty="0" smtClean="0">
                <a:solidFill>
                  <a:srgbClr val="FF0000"/>
                </a:solidFill>
                <a:latin typeface="Arial" panose="020B0604020202020204" pitchFamily="34" charset="0"/>
                <a:ea typeface="+mj-ea"/>
                <a:cs typeface="Arial" panose="020B0604020202020204" pitchFamily="34" charset="0"/>
              </a:rPr>
              <a:t>PROBLEM FORMULATION </a:t>
            </a:r>
            <a:endParaRPr lang="es-ES" sz="3900" b="1" spc="-100" dirty="0">
              <a:solidFill>
                <a:srgbClr val="FF0000"/>
              </a:solidFill>
              <a:latin typeface="Arial" panose="020B0604020202020204" pitchFamily="34" charset="0"/>
              <a:ea typeface="+mj-ea"/>
              <a:cs typeface="Arial" panose="020B0604020202020204" pitchFamily="34" charset="0"/>
            </a:endParaRPr>
          </a:p>
        </p:txBody>
      </p:sp>
      <p:pic>
        <p:nvPicPr>
          <p:cNvPr id="1026" name="Picture 2" descr="https://encrypted-tbn1.gstatic.com/images?q=tbn:ANd9GcTAKSu4J52LQdmCSej4BgTqSuvwSdvB3KL-rLm9PE-61_KjkKp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47864" y="1484784"/>
            <a:ext cx="1961471" cy="1620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5 Rectángulo"/>
          <p:cNvSpPr/>
          <p:nvPr/>
        </p:nvSpPr>
        <p:spPr>
          <a:xfrm>
            <a:off x="816495" y="3212976"/>
            <a:ext cx="7283897" cy="2862322"/>
          </a:xfrm>
          <a:prstGeom prst="rect">
            <a:avLst/>
          </a:prstGeom>
        </p:spPr>
        <p:txBody>
          <a:bodyPr wrap="square">
            <a:spAutoFit/>
          </a:bodyPr>
          <a:lstStyle/>
          <a:p>
            <a:pPr algn="just">
              <a:lnSpc>
                <a:spcPct val="150000"/>
              </a:lnSpc>
            </a:pPr>
            <a:r>
              <a:rPr lang="en-GB" sz="2400" dirty="0">
                <a:latin typeface="Arial" panose="020B0604020202020204" pitchFamily="34" charset="0"/>
                <a:cs typeface="Arial" panose="020B0604020202020204" pitchFamily="34" charset="0"/>
              </a:rPr>
              <a:t>What is the incidence of the Communicative Approach on the level of speaking skill development in students attending the first year of basic education at the Rudolf Steiner School during the second term 2007 – 2008 school year?</a:t>
            </a:r>
            <a:endParaRPr lang="es-EC"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294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27584" y="332656"/>
            <a:ext cx="7543800" cy="1012825"/>
          </a:xfrm>
          <a:prstGeom prst="rect">
            <a:avLst/>
          </a:prstGeom>
          <a:solidFill>
            <a:schemeClr val="bg1"/>
          </a:solidFill>
        </p:spPr>
        <p:txBody>
          <a:bodyPr/>
          <a:lstStyle/>
          <a:p>
            <a:pPr algn="ctr" fontAlgn="auto">
              <a:spcAft>
                <a:spcPts val="0"/>
              </a:spcAft>
              <a:defRPr/>
            </a:pPr>
            <a:r>
              <a:rPr lang="es-MX" sz="4000" b="1" spc="-100" dirty="0" smtClean="0">
                <a:solidFill>
                  <a:srgbClr val="FF0000"/>
                </a:solidFill>
                <a:latin typeface="Arial" panose="020B0604020202020204" pitchFamily="34" charset="0"/>
                <a:ea typeface="+mj-ea"/>
                <a:cs typeface="Arial" panose="020B0604020202020204" pitchFamily="34" charset="0"/>
              </a:rPr>
              <a:t>VARIABLES MATRIX</a:t>
            </a:r>
            <a:endParaRPr lang="es-ES" sz="4000" b="1" spc="-100" dirty="0">
              <a:solidFill>
                <a:srgbClr val="FF0000"/>
              </a:solidFill>
              <a:latin typeface="Arial" panose="020B0604020202020204" pitchFamily="34" charset="0"/>
              <a:ea typeface="+mj-ea"/>
              <a:cs typeface="Arial" panose="020B0604020202020204" pitchFamily="34" charset="0"/>
            </a:endParaRPr>
          </a:p>
        </p:txBody>
      </p:sp>
      <p:sp>
        <p:nvSpPr>
          <p:cNvPr id="3" name="Oval 4"/>
          <p:cNvSpPr>
            <a:spLocks noChangeArrowheads="1"/>
          </p:cNvSpPr>
          <p:nvPr/>
        </p:nvSpPr>
        <p:spPr bwMode="auto">
          <a:xfrm>
            <a:off x="928688" y="1196752"/>
            <a:ext cx="3384550" cy="863600"/>
          </a:xfrm>
          <a:prstGeom prst="ellipse">
            <a:avLst/>
          </a:prstGeom>
          <a:ln>
            <a:solidFill>
              <a:srgbClr val="FF0000"/>
            </a:solidFill>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s-MX" b="1" dirty="0">
                <a:solidFill>
                  <a:srgbClr val="000000"/>
                </a:solidFill>
                <a:latin typeface="Arial" panose="020B0604020202020204" pitchFamily="34" charset="0"/>
                <a:cs typeface="Arial" panose="020B0604020202020204" pitchFamily="34" charset="0"/>
              </a:rPr>
              <a:t>INDEPENDENT VARIABLE</a:t>
            </a:r>
            <a:endParaRPr lang="es-ES" b="1" dirty="0">
              <a:solidFill>
                <a:srgbClr val="000000"/>
              </a:solidFill>
              <a:latin typeface="Arial" panose="020B0604020202020204" pitchFamily="34" charset="0"/>
              <a:cs typeface="Arial" panose="020B0604020202020204" pitchFamily="34" charset="0"/>
            </a:endParaRPr>
          </a:p>
        </p:txBody>
      </p:sp>
      <p:sp>
        <p:nvSpPr>
          <p:cNvPr id="4" name="Oval 6"/>
          <p:cNvSpPr>
            <a:spLocks noChangeArrowheads="1"/>
          </p:cNvSpPr>
          <p:nvPr/>
        </p:nvSpPr>
        <p:spPr bwMode="auto">
          <a:xfrm>
            <a:off x="826963" y="3267919"/>
            <a:ext cx="3529013" cy="1008062"/>
          </a:xfrm>
          <a:prstGeom prst="ellipse">
            <a:avLst/>
          </a:prstGeom>
          <a:ln>
            <a:solidFill>
              <a:srgbClr val="FF0000"/>
            </a:solidFill>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endParaRPr lang="es-MX" sz="2400" dirty="0">
              <a:latin typeface="Garamond" pitchFamily="18" charset="0"/>
            </a:endParaRPr>
          </a:p>
          <a:p>
            <a:pPr algn="ctr">
              <a:defRPr/>
            </a:pPr>
            <a:r>
              <a:rPr lang="es-MX" b="1" dirty="0" smtClean="0">
                <a:latin typeface="Arial" panose="020B0604020202020204" pitchFamily="34" charset="0"/>
                <a:cs typeface="Arial" panose="020B0604020202020204" pitchFamily="34" charset="0"/>
              </a:rPr>
              <a:t>THE COMMUNICATIVE </a:t>
            </a:r>
          </a:p>
          <a:p>
            <a:pPr algn="ctr">
              <a:defRPr/>
            </a:pPr>
            <a:r>
              <a:rPr lang="es-MX" b="1" dirty="0" smtClean="0">
                <a:latin typeface="Arial" panose="020B0604020202020204" pitchFamily="34" charset="0"/>
                <a:cs typeface="Arial" panose="020B0604020202020204" pitchFamily="34" charset="0"/>
              </a:rPr>
              <a:t>APPROACH</a:t>
            </a:r>
            <a:endParaRPr lang="es-MX" b="1" dirty="0">
              <a:latin typeface="Arial" panose="020B0604020202020204" pitchFamily="34" charset="0"/>
              <a:cs typeface="Arial" panose="020B0604020202020204" pitchFamily="34" charset="0"/>
            </a:endParaRPr>
          </a:p>
          <a:p>
            <a:pPr algn="ctr">
              <a:defRPr/>
            </a:pPr>
            <a:endParaRPr lang="es-ES" dirty="0"/>
          </a:p>
        </p:txBody>
      </p:sp>
      <p:sp>
        <p:nvSpPr>
          <p:cNvPr id="5" name="Oval 7"/>
          <p:cNvSpPr>
            <a:spLocks noChangeArrowheads="1"/>
          </p:cNvSpPr>
          <p:nvPr/>
        </p:nvSpPr>
        <p:spPr bwMode="auto">
          <a:xfrm>
            <a:off x="5000625" y="2911252"/>
            <a:ext cx="3529013" cy="792163"/>
          </a:xfrm>
          <a:prstGeom prst="ellipse">
            <a:avLst/>
          </a:prstGeom>
          <a:solidFill>
            <a:schemeClr val="tx1">
              <a:lumMod val="65000"/>
            </a:schemeClr>
          </a:solidFill>
          <a:ln>
            <a:solidFill>
              <a:srgbClr val="FF0000"/>
            </a:solidFill>
            <a:headEnd/>
            <a:tailEnd/>
          </a:ln>
        </p:spPr>
        <p:style>
          <a:lnRef idx="1">
            <a:schemeClr val="dk1"/>
          </a:lnRef>
          <a:fillRef idx="3">
            <a:schemeClr val="dk1"/>
          </a:fillRef>
          <a:effectRef idx="2">
            <a:schemeClr val="dk1"/>
          </a:effectRef>
          <a:fontRef idx="minor">
            <a:schemeClr val="lt1"/>
          </a:fontRef>
        </p:style>
        <p:txBody>
          <a:bodyPr wrap="none" anchor="ctr"/>
          <a:lstStyle/>
          <a:p>
            <a:pPr algn="ctr">
              <a:defRPr/>
            </a:pPr>
            <a:r>
              <a:rPr lang="es-MX" b="1" dirty="0" smtClean="0">
                <a:latin typeface="Arial" panose="020B0604020202020204" pitchFamily="34" charset="0"/>
                <a:cs typeface="Arial" panose="020B0604020202020204" pitchFamily="34" charset="0"/>
              </a:rPr>
              <a:t>THE SPEAKING SKILL</a:t>
            </a:r>
            <a:endParaRPr lang="es-ES" b="1" dirty="0">
              <a:latin typeface="Arial" panose="020B0604020202020204" pitchFamily="34" charset="0"/>
              <a:cs typeface="Arial" panose="020B0604020202020204" pitchFamily="34" charset="0"/>
            </a:endParaRPr>
          </a:p>
        </p:txBody>
      </p:sp>
      <p:sp>
        <p:nvSpPr>
          <p:cNvPr id="6" name="Oval 8"/>
          <p:cNvSpPr>
            <a:spLocks noChangeArrowheads="1"/>
          </p:cNvSpPr>
          <p:nvPr/>
        </p:nvSpPr>
        <p:spPr bwMode="auto">
          <a:xfrm>
            <a:off x="3929063" y="5411565"/>
            <a:ext cx="2362009" cy="1008062"/>
          </a:xfrm>
          <a:prstGeom prst="ellipse">
            <a:avLst/>
          </a:prstGeom>
          <a:ln>
            <a:solidFill>
              <a:srgbClr val="FF0000"/>
            </a:solidFill>
            <a:headEnd/>
            <a:tailEnd/>
          </a:ln>
        </p:spPr>
        <p:style>
          <a:lnRef idx="3">
            <a:schemeClr val="lt1"/>
          </a:lnRef>
          <a:fillRef idx="1">
            <a:schemeClr val="dk1"/>
          </a:fillRef>
          <a:effectRef idx="1">
            <a:schemeClr val="dk1"/>
          </a:effectRef>
          <a:fontRef idx="minor">
            <a:schemeClr val="lt1"/>
          </a:fontRef>
        </p:style>
        <p:txBody>
          <a:bodyPr wrap="none" anchor="ctr"/>
          <a:lstStyle/>
          <a:p>
            <a:pPr algn="ctr">
              <a:defRPr/>
            </a:pPr>
            <a:r>
              <a:rPr lang="es-MX" b="1" dirty="0" smtClean="0">
                <a:latin typeface="Arial" panose="020B0604020202020204" pitchFamily="34" charset="0"/>
                <a:cs typeface="Arial" panose="020B0604020202020204" pitchFamily="34" charset="0"/>
              </a:rPr>
              <a:t>LINGUISTIC </a:t>
            </a:r>
          </a:p>
          <a:p>
            <a:pPr algn="ctr">
              <a:defRPr/>
            </a:pPr>
            <a:r>
              <a:rPr lang="es-MX" b="1" dirty="0" smtClean="0">
                <a:latin typeface="Arial" panose="020B0604020202020204" pitchFamily="34" charset="0"/>
                <a:cs typeface="Arial" panose="020B0604020202020204" pitchFamily="34" charset="0"/>
              </a:rPr>
              <a:t>KNOWLEDGE</a:t>
            </a:r>
            <a:endParaRPr lang="es-ES" b="1" dirty="0">
              <a:latin typeface="Arial" panose="020B0604020202020204" pitchFamily="34" charset="0"/>
              <a:cs typeface="Arial" panose="020B0604020202020204" pitchFamily="34" charset="0"/>
            </a:endParaRPr>
          </a:p>
        </p:txBody>
      </p:sp>
      <p:sp>
        <p:nvSpPr>
          <p:cNvPr id="7" name="Oval 9"/>
          <p:cNvSpPr>
            <a:spLocks noChangeArrowheads="1"/>
          </p:cNvSpPr>
          <p:nvPr/>
        </p:nvSpPr>
        <p:spPr bwMode="auto">
          <a:xfrm>
            <a:off x="6643688" y="5483002"/>
            <a:ext cx="2339975" cy="1008063"/>
          </a:xfrm>
          <a:prstGeom prst="ellipse">
            <a:avLst/>
          </a:prstGeom>
          <a:ln>
            <a:solidFill>
              <a:srgbClr val="FF0000"/>
            </a:solidFill>
            <a:headEnd/>
            <a:tailEnd/>
          </a:ln>
        </p:spPr>
        <p:style>
          <a:lnRef idx="3">
            <a:schemeClr val="lt1"/>
          </a:lnRef>
          <a:fillRef idx="1">
            <a:schemeClr val="dk1"/>
          </a:fillRef>
          <a:effectRef idx="1">
            <a:schemeClr val="dk1"/>
          </a:effectRef>
          <a:fontRef idx="minor">
            <a:schemeClr val="lt1"/>
          </a:fontRef>
        </p:style>
        <p:txBody>
          <a:bodyPr wrap="none" anchor="ctr"/>
          <a:lstStyle/>
          <a:p>
            <a:pPr algn="ctr">
              <a:defRPr/>
            </a:pPr>
            <a:r>
              <a:rPr lang="es-MX" b="1" dirty="0" smtClean="0">
                <a:latin typeface="Arial" panose="020B0604020202020204" pitchFamily="34" charset="0"/>
                <a:cs typeface="Arial" panose="020B0604020202020204" pitchFamily="34" charset="0"/>
              </a:rPr>
              <a:t>LINGUISTIC </a:t>
            </a:r>
          </a:p>
          <a:p>
            <a:pPr algn="ctr">
              <a:defRPr/>
            </a:pPr>
            <a:r>
              <a:rPr lang="es-MX" b="1" dirty="0" smtClean="0">
                <a:latin typeface="Arial" panose="020B0604020202020204" pitchFamily="34" charset="0"/>
                <a:cs typeface="Arial" panose="020B0604020202020204" pitchFamily="34" charset="0"/>
              </a:rPr>
              <a:t>DEVELOPMENT</a:t>
            </a:r>
            <a:endParaRPr lang="es-ES" b="1" dirty="0">
              <a:latin typeface="Arial" panose="020B0604020202020204" pitchFamily="34" charset="0"/>
              <a:cs typeface="Arial" panose="020B0604020202020204" pitchFamily="34" charset="0"/>
            </a:endParaRPr>
          </a:p>
        </p:txBody>
      </p:sp>
      <p:sp>
        <p:nvSpPr>
          <p:cNvPr id="9" name="AutoShape 13"/>
          <p:cNvSpPr>
            <a:spLocks noChangeArrowheads="1"/>
          </p:cNvSpPr>
          <p:nvPr/>
        </p:nvSpPr>
        <p:spPr bwMode="auto">
          <a:xfrm>
            <a:off x="6516216" y="2196877"/>
            <a:ext cx="360362" cy="431800"/>
          </a:xfrm>
          <a:prstGeom prst="downArrow">
            <a:avLst>
              <a:gd name="adj1" fmla="val 50000"/>
              <a:gd name="adj2" fmla="val 29956"/>
            </a:avLst>
          </a:prstGeom>
          <a:solidFill>
            <a:srgbClr val="FF0000"/>
          </a:solidFill>
          <a:ln w="25400">
            <a:solidFill>
              <a:srgbClr val="000000"/>
            </a:solidFill>
            <a:miter lim="800000"/>
            <a:headEnd/>
            <a:tailEnd/>
          </a:ln>
        </p:spPr>
        <p:txBody>
          <a:bodyPr wrap="none" anchor="ctr"/>
          <a:lstStyle/>
          <a:p>
            <a:endParaRPr lang="es-ES"/>
          </a:p>
        </p:txBody>
      </p:sp>
      <p:cxnSp>
        <p:nvCxnSpPr>
          <p:cNvPr id="10" name="AutoShape 14"/>
          <p:cNvCxnSpPr>
            <a:cxnSpLocks noChangeShapeType="1"/>
          </p:cNvCxnSpPr>
          <p:nvPr/>
        </p:nvCxnSpPr>
        <p:spPr bwMode="auto">
          <a:xfrm rot="5400000">
            <a:off x="4975027" y="3870103"/>
            <a:ext cx="1571625" cy="1225550"/>
          </a:xfrm>
          <a:prstGeom prst="curvedConnector3">
            <a:avLst>
              <a:gd name="adj1" fmla="val 50000"/>
            </a:avLst>
          </a:prstGeom>
          <a:noFill/>
          <a:ln w="38100">
            <a:solidFill>
              <a:srgbClr val="FF0000"/>
            </a:solidFill>
            <a:round/>
            <a:headEnd/>
            <a:tailEnd type="triangle" w="med" len="med"/>
          </a:ln>
        </p:spPr>
      </p:cxnSp>
      <p:cxnSp>
        <p:nvCxnSpPr>
          <p:cNvPr id="11" name="AutoShape 15"/>
          <p:cNvCxnSpPr>
            <a:cxnSpLocks noChangeShapeType="1"/>
          </p:cNvCxnSpPr>
          <p:nvPr/>
        </p:nvCxnSpPr>
        <p:spPr bwMode="auto">
          <a:xfrm rot="16200000" flipH="1">
            <a:off x="6733952" y="3911378"/>
            <a:ext cx="1571625" cy="1143000"/>
          </a:xfrm>
          <a:prstGeom prst="curvedConnector3">
            <a:avLst>
              <a:gd name="adj1" fmla="val 48125"/>
            </a:avLst>
          </a:prstGeom>
          <a:noFill/>
          <a:ln w="38100">
            <a:solidFill>
              <a:srgbClr val="FF0000"/>
            </a:solidFill>
            <a:round/>
            <a:headEnd/>
            <a:tailEnd type="triangle" w="med" len="med"/>
          </a:ln>
        </p:spPr>
      </p:cxnSp>
      <p:sp>
        <p:nvSpPr>
          <p:cNvPr id="12" name="Oval 5"/>
          <p:cNvSpPr>
            <a:spLocks noChangeArrowheads="1"/>
          </p:cNvSpPr>
          <p:nvPr/>
        </p:nvSpPr>
        <p:spPr bwMode="auto">
          <a:xfrm>
            <a:off x="4857750" y="1196752"/>
            <a:ext cx="3600450" cy="863600"/>
          </a:xfrm>
          <a:prstGeom prst="ellipse">
            <a:avLst/>
          </a:prstGeom>
          <a:solidFill>
            <a:schemeClr val="tx1">
              <a:lumMod val="65000"/>
            </a:schemeClr>
          </a:solidFill>
          <a:ln>
            <a:solidFill>
              <a:srgbClr val="FF0000"/>
            </a:solidFill>
            <a:headEnd/>
            <a:tailEnd/>
          </a:ln>
        </p:spPr>
        <p:style>
          <a:lnRef idx="1">
            <a:schemeClr val="dk1"/>
          </a:lnRef>
          <a:fillRef idx="3">
            <a:schemeClr val="dk1"/>
          </a:fillRef>
          <a:effectRef idx="2">
            <a:schemeClr val="dk1"/>
          </a:effectRef>
          <a:fontRef idx="minor">
            <a:schemeClr val="lt1"/>
          </a:fontRef>
        </p:style>
        <p:txBody>
          <a:bodyPr wrap="none" anchor="ctr"/>
          <a:lstStyle/>
          <a:p>
            <a:pPr algn="ctr">
              <a:defRPr/>
            </a:pPr>
            <a:r>
              <a:rPr lang="es-MX" b="1" dirty="0">
                <a:solidFill>
                  <a:srgbClr val="FFFFFF"/>
                </a:solidFill>
                <a:latin typeface="Arial" panose="020B0604020202020204" pitchFamily="34" charset="0"/>
                <a:cs typeface="Arial" panose="020B0604020202020204" pitchFamily="34" charset="0"/>
              </a:rPr>
              <a:t>DEPENDENT VARIABLE</a:t>
            </a:r>
            <a:endParaRPr lang="es-ES" b="1" dirty="0">
              <a:solidFill>
                <a:srgbClr val="FFFFFF"/>
              </a:solidFill>
              <a:latin typeface="Arial" panose="020B0604020202020204" pitchFamily="34" charset="0"/>
              <a:cs typeface="Arial" panose="020B0604020202020204" pitchFamily="34" charset="0"/>
            </a:endParaRPr>
          </a:p>
        </p:txBody>
      </p:sp>
      <p:sp>
        <p:nvSpPr>
          <p:cNvPr id="14" name="AutoShape 13"/>
          <p:cNvSpPr>
            <a:spLocks noChangeArrowheads="1"/>
          </p:cNvSpPr>
          <p:nvPr/>
        </p:nvSpPr>
        <p:spPr bwMode="auto">
          <a:xfrm>
            <a:off x="2339752" y="2476029"/>
            <a:ext cx="360362" cy="431800"/>
          </a:xfrm>
          <a:prstGeom prst="downArrow">
            <a:avLst>
              <a:gd name="adj1" fmla="val 50000"/>
              <a:gd name="adj2" fmla="val 29956"/>
            </a:avLst>
          </a:prstGeom>
          <a:solidFill>
            <a:srgbClr val="FF0000"/>
          </a:solidFill>
          <a:ln w="25400">
            <a:solidFill>
              <a:srgbClr val="000000"/>
            </a:solidFill>
            <a:miter lim="800000"/>
            <a:headEnd/>
            <a:tailEnd/>
          </a:ln>
        </p:spPr>
        <p:txBody>
          <a:bodyPr wrap="none" anchor="ctr"/>
          <a:lstStyle/>
          <a:p>
            <a:endParaRPr lang="es-ES"/>
          </a:p>
        </p:txBody>
      </p:sp>
    </p:spTree>
    <p:extLst>
      <p:ext uri="{BB962C8B-B14F-4D97-AF65-F5344CB8AC3E}">
        <p14:creationId xmlns:p14="http://schemas.microsoft.com/office/powerpoint/2010/main" xmlns="" val="275900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20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2000"/>
                                        <p:tgtEl>
                                          <p:spTgt spid="5"/>
                                        </p:tgtEl>
                                      </p:cBhvr>
                                    </p:animEffect>
                                  </p:childTnLst>
                                </p:cTn>
                              </p:par>
                              <p:par>
                                <p:cTn id="27" presetID="10"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2000"/>
                                        <p:tgtEl>
                                          <p:spTgt spid="10"/>
                                        </p:tgtEl>
                                      </p:cBhvr>
                                    </p:animEffect>
                                  </p:childTnLst>
                                </p:cTn>
                              </p:par>
                              <p:par>
                                <p:cTn id="30" presetID="10"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2000"/>
                                        <p:tgtEl>
                                          <p:spTgt spid="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2000"/>
                                        <p:tgtEl>
                                          <p:spTgt spid="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9" grpId="0" animBg="1"/>
      <p:bldP spid="12"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2771800" y="404664"/>
            <a:ext cx="3672681" cy="707886"/>
          </a:xfrm>
          <a:prstGeom prst="rect">
            <a:avLst/>
          </a:prstGeom>
          <a:noFill/>
          <a:ln w="9525">
            <a:noFill/>
            <a:miter lim="800000"/>
            <a:headEnd/>
            <a:tailEnd/>
          </a:ln>
        </p:spPr>
        <p:txBody>
          <a:bodyPr wrap="square">
            <a:spAutoFit/>
          </a:bodyPr>
          <a:lstStyle/>
          <a:p>
            <a:pPr algn="ctr">
              <a:spcBef>
                <a:spcPct val="50000"/>
              </a:spcBef>
            </a:pPr>
            <a:r>
              <a:rPr lang="es-MX" sz="4000" b="1" dirty="0">
                <a:solidFill>
                  <a:srgbClr val="FF0000"/>
                </a:solidFill>
                <a:latin typeface="Arial" panose="020B0604020202020204" pitchFamily="34" charset="0"/>
                <a:cs typeface="Arial" panose="020B0604020202020204" pitchFamily="34" charset="0"/>
              </a:rPr>
              <a:t>OBJECTIVES</a:t>
            </a:r>
            <a:endParaRPr lang="es-ES" sz="4000" b="1" dirty="0">
              <a:solidFill>
                <a:srgbClr val="FF0000"/>
              </a:solidFill>
              <a:latin typeface="Arial" panose="020B0604020202020204" pitchFamily="34" charset="0"/>
              <a:cs typeface="Arial" panose="020B0604020202020204" pitchFamily="34" charset="0"/>
            </a:endParaRPr>
          </a:p>
        </p:txBody>
      </p:sp>
      <p:sp>
        <p:nvSpPr>
          <p:cNvPr id="4" name="AutoShape 5"/>
          <p:cNvSpPr>
            <a:spLocks noChangeArrowheads="1"/>
          </p:cNvSpPr>
          <p:nvPr/>
        </p:nvSpPr>
        <p:spPr bwMode="auto">
          <a:xfrm>
            <a:off x="3276600" y="1196975"/>
            <a:ext cx="2808288" cy="1441450"/>
          </a:xfrm>
          <a:prstGeom prst="wave">
            <a:avLst>
              <a:gd name="adj1" fmla="val 13005"/>
              <a:gd name="adj2" fmla="val 0"/>
            </a:avLst>
          </a:prstGeom>
          <a:solidFill>
            <a:schemeClr val="tx1">
              <a:alpha val="61960"/>
            </a:schemeClr>
          </a:solidFill>
          <a:ln w="9525">
            <a:solidFill>
              <a:schemeClr val="tx1"/>
            </a:solidFill>
            <a:round/>
            <a:headEnd/>
            <a:tailEnd/>
          </a:ln>
          <a:scene3d>
            <a:camera prst="orthographicFront"/>
            <a:lightRig rig="threePt" dir="t"/>
          </a:scene3d>
          <a:sp3d>
            <a:bevelT w="139700" prst="cross"/>
          </a:sp3d>
        </p:spPr>
        <p:txBody>
          <a:bodyPr wrap="none" anchor="ctr"/>
          <a:lstStyle/>
          <a:p>
            <a:pPr algn="ctr">
              <a:defRPr/>
            </a:pPr>
            <a:r>
              <a:rPr lang="es-MX"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GENERAL</a:t>
            </a:r>
            <a:endParaRPr lang="es-E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AutoShape 7"/>
          <p:cNvSpPr>
            <a:spLocks noChangeArrowheads="1"/>
          </p:cNvSpPr>
          <p:nvPr/>
        </p:nvSpPr>
        <p:spPr bwMode="auto">
          <a:xfrm>
            <a:off x="214313" y="2852936"/>
            <a:ext cx="4213225" cy="1621315"/>
          </a:xfrm>
          <a:prstGeom prst="roundRect">
            <a:avLst>
              <a:gd name="adj" fmla="val 16667"/>
            </a:avLst>
          </a:prstGeom>
          <a:solidFill>
            <a:schemeClr val="tx1">
              <a:lumMod val="50000"/>
              <a:alpha val="74901"/>
            </a:schemeClr>
          </a:solidFill>
          <a:ln w="25400">
            <a:solidFill>
              <a:srgbClr val="FF0000"/>
            </a:solidFill>
            <a:round/>
            <a:headEnd/>
            <a:tailEnd/>
          </a:ln>
          <a:scene3d>
            <a:camera prst="orthographicFront"/>
            <a:lightRig rig="threePt" dir="t"/>
          </a:scene3d>
          <a:sp3d>
            <a:bevelT w="152400" h="50800" prst="softRound"/>
          </a:sp3d>
        </p:spPr>
        <p:txBody>
          <a:bodyPr wrap="none" anchor="ctr"/>
          <a:lstStyle/>
          <a:p>
            <a:pPr lvl="0" algn="ctr">
              <a:defRPr/>
            </a:pPr>
            <a:endParaRPr lang="en-US" dirty="0" smtClean="0">
              <a:latin typeface="Arial" panose="020B0604020202020204" pitchFamily="34" charset="0"/>
              <a:cs typeface="Arial" panose="020B0604020202020204" pitchFamily="34" charset="0"/>
            </a:endParaRPr>
          </a:p>
          <a:p>
            <a:pPr lvl="0" algn="ctr">
              <a:defRPr/>
            </a:pPr>
            <a:r>
              <a:rPr lang="en-US" dirty="0">
                <a:latin typeface="Arial" panose="020B0604020202020204" pitchFamily="34" charset="0"/>
                <a:cs typeface="Arial" panose="020B0604020202020204" pitchFamily="34" charset="0"/>
              </a:rPr>
              <a:t>F</a:t>
            </a:r>
            <a:r>
              <a:rPr lang="en-US" dirty="0" smtClean="0">
                <a:latin typeface="Arial" panose="020B0604020202020204" pitchFamily="34" charset="0"/>
                <a:cs typeface="Arial" panose="020B0604020202020204" pitchFamily="34" charset="0"/>
              </a:rPr>
              <a:t>acilitate </a:t>
            </a:r>
            <a:r>
              <a:rPr lang="en-US" dirty="0">
                <a:latin typeface="Arial" panose="020B0604020202020204" pitchFamily="34" charset="0"/>
                <a:cs typeface="Arial" panose="020B0604020202020204" pitchFamily="34" charset="0"/>
              </a:rPr>
              <a:t>the learning </a:t>
            </a:r>
            <a:endParaRPr lang="en-US" dirty="0" smtClean="0">
              <a:latin typeface="Arial" panose="020B0604020202020204" pitchFamily="34" charset="0"/>
              <a:cs typeface="Arial" panose="020B0604020202020204" pitchFamily="34" charset="0"/>
            </a:endParaRPr>
          </a:p>
          <a:p>
            <a:pPr lvl="0" algn="ctr">
              <a:defRPr/>
            </a:pPr>
            <a:r>
              <a:rPr lang="en-US" dirty="0" smtClean="0">
                <a:latin typeface="Arial" panose="020B0604020202020204" pitchFamily="34" charset="0"/>
                <a:cs typeface="Arial" panose="020B0604020202020204" pitchFamily="34" charset="0"/>
              </a:rPr>
              <a:t>process of </a:t>
            </a:r>
            <a:r>
              <a:rPr lang="en-US" dirty="0">
                <a:latin typeface="Arial" panose="020B0604020202020204" pitchFamily="34" charset="0"/>
                <a:cs typeface="Arial" panose="020B0604020202020204" pitchFamily="34" charset="0"/>
              </a:rPr>
              <a:t>a second language </a:t>
            </a:r>
            <a:endParaRPr lang="en-US" dirty="0" smtClean="0">
              <a:latin typeface="Arial" panose="020B0604020202020204" pitchFamily="34" charset="0"/>
              <a:cs typeface="Arial" panose="020B0604020202020204" pitchFamily="34" charset="0"/>
            </a:endParaRPr>
          </a:p>
          <a:p>
            <a:pPr lvl="0" algn="ctr">
              <a:defRPr/>
            </a:pPr>
            <a:endParaRPr lang="es-EC" dirty="0"/>
          </a:p>
          <a:p>
            <a:pPr algn="ctr">
              <a:buFont typeface="Symbol" pitchFamily="18" charset="2"/>
              <a:buNone/>
              <a:defRPr/>
            </a:pPr>
            <a:r>
              <a:rPr lang="es-ES" dirty="0" smtClean="0"/>
              <a:t> </a:t>
            </a:r>
            <a:endParaRPr lang="es-ES" dirty="0"/>
          </a:p>
        </p:txBody>
      </p:sp>
      <p:sp>
        <p:nvSpPr>
          <p:cNvPr id="6" name="AutoShape 8"/>
          <p:cNvSpPr>
            <a:spLocks noChangeArrowheads="1"/>
          </p:cNvSpPr>
          <p:nvPr/>
        </p:nvSpPr>
        <p:spPr bwMode="auto">
          <a:xfrm>
            <a:off x="5076825" y="2906472"/>
            <a:ext cx="3744913" cy="1582738"/>
          </a:xfrm>
          <a:prstGeom prst="roundRect">
            <a:avLst>
              <a:gd name="adj" fmla="val 16667"/>
            </a:avLst>
          </a:prstGeom>
          <a:solidFill>
            <a:schemeClr val="tx1">
              <a:lumMod val="50000"/>
              <a:alpha val="74901"/>
            </a:schemeClr>
          </a:solidFill>
          <a:ln w="25400">
            <a:solidFill>
              <a:srgbClr val="FF0000"/>
            </a:solidFill>
            <a:round/>
            <a:headEnd/>
            <a:tailEnd/>
          </a:ln>
          <a:scene3d>
            <a:camera prst="orthographicFront"/>
            <a:lightRig rig="threePt" dir="t"/>
          </a:scene3d>
          <a:sp3d>
            <a:bevelT w="152400" h="50800" prst="softRound"/>
          </a:sp3d>
        </p:spPr>
        <p:txBody>
          <a:bodyPr wrap="none" anchor="ctr"/>
          <a:lstStyle/>
          <a:p>
            <a:pPr algn="ctr">
              <a:defRPr/>
            </a:pPr>
            <a:r>
              <a:rPr lang="en-US" dirty="0">
                <a:latin typeface="Arial" panose="020B0604020202020204" pitchFamily="34" charset="0"/>
                <a:cs typeface="Arial" panose="020B0604020202020204" pitchFamily="34" charset="0"/>
              </a:rPr>
              <a:t>H</a:t>
            </a:r>
            <a:r>
              <a:rPr lang="en-US" dirty="0" smtClean="0">
                <a:latin typeface="Arial" panose="020B0604020202020204" pitchFamily="34" charset="0"/>
                <a:cs typeface="Arial" panose="020B0604020202020204" pitchFamily="34" charset="0"/>
              </a:rPr>
              <a:t>elp students </a:t>
            </a:r>
          </a:p>
          <a:p>
            <a:pPr algn="ctr">
              <a:defRPr/>
            </a:pP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use the second language </a:t>
            </a:r>
            <a:endParaRPr lang="es-ES" dirty="0">
              <a:solidFill>
                <a:srgbClr val="000099"/>
              </a:solidFill>
              <a:latin typeface="Arial" panose="020B0604020202020204" pitchFamily="34" charset="0"/>
              <a:cs typeface="Arial" panose="020B0604020202020204" pitchFamily="34" charset="0"/>
            </a:endParaRPr>
          </a:p>
        </p:txBody>
      </p:sp>
      <p:sp>
        <p:nvSpPr>
          <p:cNvPr id="7" name="AutoShape 9"/>
          <p:cNvSpPr>
            <a:spLocks noChangeArrowheads="1"/>
          </p:cNvSpPr>
          <p:nvPr/>
        </p:nvSpPr>
        <p:spPr bwMode="auto">
          <a:xfrm>
            <a:off x="2159000" y="4724400"/>
            <a:ext cx="5184775" cy="1655763"/>
          </a:xfrm>
          <a:prstGeom prst="roundRect">
            <a:avLst>
              <a:gd name="adj" fmla="val 16667"/>
            </a:avLst>
          </a:prstGeom>
          <a:solidFill>
            <a:schemeClr val="bg1">
              <a:lumMod val="85000"/>
              <a:lumOff val="15000"/>
              <a:alpha val="74901"/>
            </a:schemeClr>
          </a:solidFill>
          <a:ln w="25400">
            <a:solidFill>
              <a:srgbClr val="FF0000"/>
            </a:solidFill>
            <a:round/>
            <a:headEnd/>
            <a:tailEnd/>
          </a:ln>
          <a:scene3d>
            <a:camera prst="orthographicFront"/>
            <a:lightRig rig="threePt" dir="t"/>
          </a:scene3d>
          <a:sp3d>
            <a:bevelT prst="relaxedInset"/>
          </a:sp3d>
        </p:spPr>
        <p:txBody>
          <a:bodyPr wrap="none" anchor="ctr"/>
          <a:lstStyle/>
          <a:p>
            <a:pPr lvl="0" algn="ctr">
              <a:defRPr/>
            </a:pPr>
            <a:endParaRPr lang="en-US" dirty="0" smtClean="0">
              <a:latin typeface="Arial" panose="020B0604020202020204" pitchFamily="34" charset="0"/>
              <a:cs typeface="Arial" panose="020B0604020202020204" pitchFamily="34" charset="0"/>
            </a:endParaRPr>
          </a:p>
          <a:p>
            <a:pPr lvl="0" algn="ctr">
              <a:defRPr/>
            </a:pPr>
            <a:endParaRPr lang="en-US" dirty="0">
              <a:latin typeface="Arial" panose="020B0604020202020204" pitchFamily="34" charset="0"/>
              <a:cs typeface="Arial" panose="020B0604020202020204" pitchFamily="34" charset="0"/>
            </a:endParaRPr>
          </a:p>
          <a:p>
            <a:pPr lvl="0" algn="ctr">
              <a:defRPr/>
            </a:pPr>
            <a:r>
              <a:rPr lang="en-US" dirty="0" smtClean="0">
                <a:latin typeface="Arial" panose="020B0604020202020204" pitchFamily="34" charset="0"/>
                <a:cs typeface="Arial" panose="020B0604020202020204" pitchFamily="34" charset="0"/>
              </a:rPr>
              <a:t>Determine </a:t>
            </a:r>
            <a:r>
              <a:rPr lang="en-US" dirty="0">
                <a:latin typeface="Arial" panose="020B0604020202020204" pitchFamily="34" charset="0"/>
                <a:cs typeface="Arial" panose="020B0604020202020204" pitchFamily="34" charset="0"/>
              </a:rPr>
              <a:t>the incidence of </a:t>
            </a:r>
            <a:r>
              <a:rPr lang="en-US" dirty="0" smtClean="0">
                <a:latin typeface="Arial" panose="020B0604020202020204" pitchFamily="34" charset="0"/>
                <a:cs typeface="Arial" panose="020B0604020202020204" pitchFamily="34" charset="0"/>
              </a:rPr>
              <a:t>the</a:t>
            </a:r>
          </a:p>
          <a:p>
            <a:pPr lvl="0" algn="ctr">
              <a:defRPr/>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Communicative Approach on the level </a:t>
            </a:r>
            <a:endParaRPr lang="en-US" dirty="0" smtClean="0">
              <a:latin typeface="Arial" panose="020B0604020202020204" pitchFamily="34" charset="0"/>
              <a:cs typeface="Arial" panose="020B0604020202020204" pitchFamily="34" charset="0"/>
            </a:endParaRPr>
          </a:p>
          <a:p>
            <a:pPr lvl="0" algn="ctr">
              <a:defRPr/>
            </a:pPr>
            <a:r>
              <a:rPr lang="en-US" dirty="0" smtClean="0">
                <a:latin typeface="Arial" panose="020B0604020202020204" pitchFamily="34" charset="0"/>
                <a:cs typeface="Arial" panose="020B0604020202020204" pitchFamily="34" charset="0"/>
              </a:rPr>
              <a:t>of </a:t>
            </a:r>
            <a:r>
              <a:rPr lang="en-US" dirty="0">
                <a:latin typeface="Arial" panose="020B0604020202020204" pitchFamily="34" charset="0"/>
                <a:cs typeface="Arial" panose="020B0604020202020204" pitchFamily="34" charset="0"/>
              </a:rPr>
              <a:t>speaking skill </a:t>
            </a:r>
            <a:r>
              <a:rPr lang="en-US" dirty="0" smtClean="0">
                <a:latin typeface="Arial" panose="020B0604020202020204" pitchFamily="34" charset="0"/>
                <a:cs typeface="Arial" panose="020B0604020202020204" pitchFamily="34" charset="0"/>
              </a:rPr>
              <a:t>development.</a:t>
            </a:r>
            <a:endParaRPr lang="es-EC" dirty="0">
              <a:latin typeface="Arial" panose="020B0604020202020204" pitchFamily="34" charset="0"/>
              <a:cs typeface="Arial" panose="020B0604020202020204" pitchFamily="34" charset="0"/>
            </a:endParaRPr>
          </a:p>
          <a:p>
            <a:pPr algn="ctr">
              <a:buFont typeface="Symbol" pitchFamily="18" charset="2"/>
              <a:buNone/>
              <a:defRPr/>
            </a:pPr>
            <a:r>
              <a:rPr lang="en-US" sz="1700" dirty="0" smtClean="0"/>
              <a:t> </a:t>
            </a:r>
            <a:endParaRPr lang="es-ES" sz="1700" dirty="0"/>
          </a:p>
          <a:p>
            <a:pPr algn="ctr">
              <a:defRPr/>
            </a:pPr>
            <a:endParaRPr lang="es-ES" sz="1700" dirty="0">
              <a:solidFill>
                <a:srgbClr val="000099"/>
              </a:solidFill>
            </a:endParaRPr>
          </a:p>
        </p:txBody>
      </p:sp>
      <p:sp>
        <p:nvSpPr>
          <p:cNvPr id="8" name="AutoShape 11"/>
          <p:cNvSpPr>
            <a:spLocks noChangeArrowheads="1"/>
          </p:cNvSpPr>
          <p:nvPr/>
        </p:nvSpPr>
        <p:spPr bwMode="auto">
          <a:xfrm rot="1581186">
            <a:off x="2555875" y="1700213"/>
            <a:ext cx="431800" cy="1150937"/>
          </a:xfrm>
          <a:prstGeom prst="curvedRightArrow">
            <a:avLst>
              <a:gd name="adj1" fmla="val 23138"/>
              <a:gd name="adj2" fmla="val 76446"/>
              <a:gd name="adj3" fmla="val 36032"/>
            </a:avLst>
          </a:prstGeom>
          <a:solidFill>
            <a:srgbClr val="FF0000"/>
          </a:solidFill>
          <a:ln>
            <a:headEnd/>
            <a:tailEnd/>
          </a:ln>
        </p:spPr>
        <p:style>
          <a:lnRef idx="3">
            <a:schemeClr val="lt1"/>
          </a:lnRef>
          <a:fillRef idx="1">
            <a:schemeClr val="dk1"/>
          </a:fillRef>
          <a:effectRef idx="1">
            <a:schemeClr val="dk1"/>
          </a:effectRef>
          <a:fontRef idx="minor">
            <a:schemeClr val="lt1"/>
          </a:fontRef>
        </p:style>
        <p:txBody>
          <a:bodyPr wrap="none" anchor="ctr"/>
          <a:lstStyle/>
          <a:p>
            <a:pPr>
              <a:defRPr/>
            </a:pPr>
            <a:endParaRPr lang="es-ES"/>
          </a:p>
        </p:txBody>
      </p:sp>
      <p:sp>
        <p:nvSpPr>
          <p:cNvPr id="9" name="AutoShape 12"/>
          <p:cNvSpPr>
            <a:spLocks noChangeArrowheads="1"/>
          </p:cNvSpPr>
          <p:nvPr/>
        </p:nvSpPr>
        <p:spPr bwMode="auto">
          <a:xfrm rot="20443044">
            <a:off x="6300788" y="1773238"/>
            <a:ext cx="720725" cy="1150937"/>
          </a:xfrm>
          <a:prstGeom prst="curvedLeftArrow">
            <a:avLst>
              <a:gd name="adj1" fmla="val 13285"/>
              <a:gd name="adj2" fmla="val 62036"/>
              <a:gd name="adj3" fmla="val 33111"/>
            </a:avLst>
          </a:prstGeom>
          <a:solidFill>
            <a:srgbClr val="FF0000"/>
          </a:solidFill>
          <a:ln>
            <a:headEnd/>
            <a:tailEnd/>
          </a:ln>
        </p:spPr>
        <p:style>
          <a:lnRef idx="3">
            <a:schemeClr val="lt1"/>
          </a:lnRef>
          <a:fillRef idx="1">
            <a:schemeClr val="dk1"/>
          </a:fillRef>
          <a:effectRef idx="1">
            <a:schemeClr val="dk1"/>
          </a:effectRef>
          <a:fontRef idx="minor">
            <a:schemeClr val="lt1"/>
          </a:fontRef>
        </p:style>
        <p:txBody>
          <a:bodyPr wrap="none" anchor="ctr"/>
          <a:lstStyle/>
          <a:p>
            <a:pPr>
              <a:defRPr/>
            </a:pPr>
            <a:endParaRPr lang="es-ES">
              <a:ln>
                <a:solidFill>
                  <a:schemeClr val="tx1"/>
                </a:solidFill>
              </a:ln>
              <a:effectLst>
                <a:outerShdw blurRad="38100" dist="38100" dir="2700000" algn="tl">
                  <a:srgbClr val="000000">
                    <a:alpha val="43137"/>
                  </a:srgbClr>
                </a:outerShdw>
              </a:effectLst>
            </a:endParaRPr>
          </a:p>
        </p:txBody>
      </p:sp>
      <p:sp>
        <p:nvSpPr>
          <p:cNvPr id="10" name="AutoShape 13"/>
          <p:cNvSpPr>
            <a:spLocks noChangeArrowheads="1"/>
          </p:cNvSpPr>
          <p:nvPr/>
        </p:nvSpPr>
        <p:spPr bwMode="auto">
          <a:xfrm>
            <a:off x="4643438" y="2636838"/>
            <a:ext cx="215900" cy="1871662"/>
          </a:xfrm>
          <a:prstGeom prst="downArrow">
            <a:avLst>
              <a:gd name="adj1" fmla="val 38231"/>
              <a:gd name="adj2" fmla="val 266896"/>
            </a:avLst>
          </a:prstGeom>
          <a:solidFill>
            <a:srgbClr val="FF0000"/>
          </a:solidFill>
          <a:ln>
            <a:headEnd/>
            <a:tailEnd/>
          </a:ln>
        </p:spPr>
        <p:style>
          <a:lnRef idx="3">
            <a:schemeClr val="lt1"/>
          </a:lnRef>
          <a:fillRef idx="1">
            <a:schemeClr val="dk1"/>
          </a:fillRef>
          <a:effectRef idx="1">
            <a:schemeClr val="dk1"/>
          </a:effectRef>
          <a:fontRef idx="minor">
            <a:schemeClr val="lt1"/>
          </a:fontRef>
        </p:style>
        <p:txBody>
          <a:bodyPr wrap="none" anchor="ctr"/>
          <a:lstStyle/>
          <a:p>
            <a:pPr>
              <a:defRPr/>
            </a:pPr>
            <a:endParaRPr lang="es-ES"/>
          </a:p>
        </p:txBody>
      </p:sp>
    </p:spTree>
    <p:extLst>
      <p:ext uri="{BB962C8B-B14F-4D97-AF65-F5344CB8AC3E}">
        <p14:creationId xmlns:p14="http://schemas.microsoft.com/office/powerpoint/2010/main" xmlns="" val="168695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par>
                                <p:cTn id="13" presetID="13" presetClass="entr" presetSubtype="16"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plus(in)">
                                      <p:cBhvr>
                                        <p:cTn id="15" dur="2000"/>
                                        <p:tgtEl>
                                          <p:spTgt spid="5"/>
                                        </p:tgtEl>
                                      </p:cBhvr>
                                    </p:animEffect>
                                  </p:childTnLst>
                                </p:cTn>
                              </p:par>
                              <p:par>
                                <p:cTn id="16" presetID="13" presetClass="entr" presetSubtype="16"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plus(in)">
                                      <p:cBhvr>
                                        <p:cTn id="18" dur="2000"/>
                                        <p:tgtEl>
                                          <p:spTgt spid="6"/>
                                        </p:tgtEl>
                                      </p:cBhvr>
                                    </p:animEffect>
                                  </p:childTnLst>
                                </p:cTn>
                              </p:par>
                              <p:par>
                                <p:cTn id="19" presetID="13" presetClass="entr" presetSubtype="16"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plus(in)">
                                      <p:cBhvr>
                                        <p:cTn id="21" dur="2000"/>
                                        <p:tgtEl>
                                          <p:spTgt spid="7"/>
                                        </p:tgtEl>
                                      </p:cBhvr>
                                    </p:animEffect>
                                  </p:childTnLst>
                                </p:cTn>
                              </p:par>
                              <p:par>
                                <p:cTn id="22" presetID="13"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plus(in)">
                                      <p:cBhvr>
                                        <p:cTn id="24" dur="2000"/>
                                        <p:tgtEl>
                                          <p:spTgt spid="8"/>
                                        </p:tgtEl>
                                      </p:cBhvr>
                                    </p:animEffect>
                                  </p:childTnLst>
                                </p:cTn>
                              </p:par>
                              <p:par>
                                <p:cTn id="25" presetID="1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plus(in)">
                                      <p:cBhvr>
                                        <p:cTn id="27" dur="2000"/>
                                        <p:tgtEl>
                                          <p:spTgt spid="9"/>
                                        </p:tgtEl>
                                      </p:cBhvr>
                                    </p:animEffect>
                                  </p:childTnLst>
                                </p:cTn>
                              </p:par>
                              <p:par>
                                <p:cTn id="28" presetID="13"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plus(in)">
                                      <p:cBhvr>
                                        <p:cTn id="3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rrowheads="1"/>
          </p:cNvSpPr>
          <p:nvPr/>
        </p:nvSpPr>
        <p:spPr bwMode="auto">
          <a:xfrm>
            <a:off x="3562623" y="2565400"/>
            <a:ext cx="1908000" cy="1476000"/>
          </a:xfrm>
          <a:prstGeom prst="ellipse">
            <a:avLst/>
          </a:prstGeom>
          <a:solidFill>
            <a:srgbClr val="EAEAEA">
              <a:alpha val="50195"/>
            </a:srgbClr>
          </a:solidFill>
          <a:ln w="38100">
            <a:solidFill>
              <a:schemeClr val="tx1"/>
            </a:solidFill>
            <a:round/>
            <a:headEnd/>
            <a:tailEnd/>
          </a:ln>
          <a:effectLst>
            <a:glow rad="228600">
              <a:schemeClr val="tx1">
                <a:lumMod val="85000"/>
                <a:alpha val="40000"/>
              </a:schemeClr>
            </a:glow>
          </a:effectLst>
        </p:spPr>
        <p:txBody>
          <a:bodyPr wrap="none" anchor="ctr"/>
          <a:lstStyle/>
          <a:p>
            <a:pPr algn="ctr">
              <a:defRPr/>
            </a:pPr>
            <a:r>
              <a:rPr lang="es-MX" sz="2000" b="1" dirty="0">
                <a:solidFill>
                  <a:schemeClr val="bg1"/>
                </a:solidFill>
                <a:latin typeface="Arial" panose="020B0604020202020204" pitchFamily="34" charset="0"/>
                <a:cs typeface="Arial" panose="020B0604020202020204" pitchFamily="34" charset="0"/>
              </a:rPr>
              <a:t>SPECIFIC</a:t>
            </a:r>
          </a:p>
          <a:p>
            <a:pPr algn="ctr">
              <a:defRPr/>
            </a:pPr>
            <a:r>
              <a:rPr lang="es-MX" sz="2000" b="1" dirty="0">
                <a:solidFill>
                  <a:schemeClr val="bg1"/>
                </a:solidFill>
                <a:latin typeface="Arial" panose="020B0604020202020204" pitchFamily="34" charset="0"/>
                <a:cs typeface="Arial" panose="020B0604020202020204" pitchFamily="34" charset="0"/>
              </a:rPr>
              <a:t>OBJECTIVES</a:t>
            </a:r>
            <a:endParaRPr lang="es-ES" sz="2000" b="1" dirty="0">
              <a:solidFill>
                <a:schemeClr val="bg1"/>
              </a:solidFill>
              <a:latin typeface="Arial" panose="020B0604020202020204" pitchFamily="34" charset="0"/>
              <a:cs typeface="Arial" panose="020B0604020202020204" pitchFamily="34" charset="0"/>
            </a:endParaRPr>
          </a:p>
        </p:txBody>
      </p:sp>
      <p:sp>
        <p:nvSpPr>
          <p:cNvPr id="3" name="AutoShape 6"/>
          <p:cNvSpPr>
            <a:spLocks noChangeArrowheads="1"/>
          </p:cNvSpPr>
          <p:nvPr/>
        </p:nvSpPr>
        <p:spPr bwMode="auto">
          <a:xfrm>
            <a:off x="318655" y="2859083"/>
            <a:ext cx="3028936" cy="1223962"/>
          </a:xfrm>
          <a:prstGeom prst="flowChartAlternateProcess">
            <a:avLst/>
          </a:prstGeom>
          <a:solidFill>
            <a:schemeClr val="tx1">
              <a:lumMod val="95000"/>
              <a:alpha val="25098"/>
            </a:schemeClr>
          </a:solidFill>
          <a:ln w="9525">
            <a:solidFill>
              <a:srgbClr val="FF0000"/>
            </a:solidFill>
            <a:miter lim="800000"/>
            <a:headEnd/>
            <a:tailEnd/>
          </a:ln>
          <a:effectLst>
            <a:glow rad="101600">
              <a:srgbClr val="FF0000">
                <a:alpha val="60000"/>
              </a:srgbClr>
            </a:glow>
          </a:effectLst>
        </p:spPr>
        <p:txBody>
          <a:bodyPr wrap="none" anchor="ctr"/>
          <a:lstStyle/>
          <a:p>
            <a:pPr algn="ctr">
              <a:defRPr/>
            </a:pPr>
            <a:r>
              <a:rPr lang="en-US" dirty="0" smtClean="0">
                <a:latin typeface="Arial" panose="020B0604020202020204" pitchFamily="34" charset="0"/>
                <a:cs typeface="Arial" panose="020B0604020202020204" pitchFamily="34" charset="0"/>
              </a:rPr>
              <a:t>Develop </a:t>
            </a:r>
          </a:p>
          <a:p>
            <a:pPr algn="ctr">
              <a:defRPr/>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communicative competence </a:t>
            </a:r>
            <a:endParaRPr lang="en-GB" dirty="0">
              <a:latin typeface="Arial" panose="020B0604020202020204" pitchFamily="34" charset="0"/>
              <a:cs typeface="Arial" panose="020B0604020202020204" pitchFamily="34" charset="0"/>
            </a:endParaRPr>
          </a:p>
        </p:txBody>
      </p:sp>
      <p:sp>
        <p:nvSpPr>
          <p:cNvPr id="4" name="AutoShape 5"/>
          <p:cNvSpPr>
            <a:spLocks noChangeArrowheads="1"/>
          </p:cNvSpPr>
          <p:nvPr/>
        </p:nvSpPr>
        <p:spPr bwMode="auto">
          <a:xfrm>
            <a:off x="971600" y="930257"/>
            <a:ext cx="3382963" cy="1366837"/>
          </a:xfrm>
          <a:prstGeom prst="flowChartAlternateProcess">
            <a:avLst/>
          </a:prstGeom>
          <a:solidFill>
            <a:schemeClr val="tx1">
              <a:lumMod val="95000"/>
              <a:alpha val="23921"/>
            </a:schemeClr>
          </a:solidFill>
          <a:ln w="9525">
            <a:solidFill>
              <a:srgbClr val="FF0000"/>
            </a:solidFill>
            <a:miter lim="800000"/>
            <a:headEnd/>
            <a:tailEnd/>
          </a:ln>
          <a:effectLst>
            <a:glow rad="101600">
              <a:srgbClr val="FF0000">
                <a:alpha val="60000"/>
              </a:srgbClr>
            </a:glow>
          </a:effectLst>
        </p:spPr>
        <p:txBody>
          <a:bodyPr wrap="none" anchor="ctr"/>
          <a:lstStyle/>
          <a:p>
            <a:pPr algn="ctr">
              <a:defRPr/>
            </a:pPr>
            <a:r>
              <a:rPr lang="en-US" dirty="0">
                <a:latin typeface="Arial" panose="020B0604020202020204" pitchFamily="34" charset="0"/>
                <a:cs typeface="Arial" panose="020B0604020202020204" pitchFamily="34" charset="0"/>
              </a:rPr>
              <a:t>G</a:t>
            </a:r>
            <a:r>
              <a:rPr lang="en-US" dirty="0" smtClean="0">
                <a:latin typeface="Arial" panose="020B0604020202020204" pitchFamily="34" charset="0"/>
                <a:cs typeface="Arial" panose="020B0604020202020204" pitchFamily="34" charset="0"/>
              </a:rPr>
              <a:t>et </a:t>
            </a:r>
            <a:r>
              <a:rPr lang="en-US" dirty="0">
                <a:latin typeface="Arial" panose="020B0604020202020204" pitchFamily="34" charset="0"/>
                <a:cs typeface="Arial" panose="020B0604020202020204" pitchFamily="34" charset="0"/>
              </a:rPr>
              <a:t>students </a:t>
            </a:r>
            <a:r>
              <a:rPr lang="en-US" dirty="0" smtClean="0">
                <a:latin typeface="Arial" panose="020B0604020202020204" pitchFamily="34" charset="0"/>
                <a:cs typeface="Arial" panose="020B0604020202020204" pitchFamily="34" charset="0"/>
              </a:rPr>
              <a:t>to work </a:t>
            </a:r>
          </a:p>
          <a:p>
            <a:pPr algn="ctr">
              <a:defRPr/>
            </a:pPr>
            <a:r>
              <a:rPr lang="en-US" dirty="0" smtClean="0">
                <a:latin typeface="Arial" panose="020B0604020202020204" pitchFamily="34" charset="0"/>
                <a:cs typeface="Arial" panose="020B0604020202020204" pitchFamily="34" charset="0"/>
              </a:rPr>
              <a:t>with task-based activities </a:t>
            </a:r>
            <a:endParaRPr lang="en-GB" dirty="0">
              <a:latin typeface="Arial" panose="020B0604020202020204" pitchFamily="34" charset="0"/>
              <a:cs typeface="Arial" panose="020B0604020202020204" pitchFamily="34" charset="0"/>
            </a:endParaRPr>
          </a:p>
        </p:txBody>
      </p:sp>
      <p:sp>
        <p:nvSpPr>
          <p:cNvPr id="5" name="AutoShape 7"/>
          <p:cNvSpPr>
            <a:spLocks noChangeArrowheads="1"/>
          </p:cNvSpPr>
          <p:nvPr/>
        </p:nvSpPr>
        <p:spPr bwMode="auto">
          <a:xfrm>
            <a:off x="1115616" y="4725144"/>
            <a:ext cx="3240000" cy="1368000"/>
          </a:xfrm>
          <a:prstGeom prst="flowChartAlternateProcess">
            <a:avLst/>
          </a:prstGeom>
          <a:solidFill>
            <a:schemeClr val="tx1">
              <a:lumMod val="95000"/>
              <a:alpha val="25098"/>
            </a:schemeClr>
          </a:solidFill>
          <a:ln w="9525">
            <a:solidFill>
              <a:srgbClr val="FF0000"/>
            </a:solidFill>
            <a:miter lim="800000"/>
            <a:headEnd/>
            <a:tailEnd/>
          </a:ln>
          <a:effectLst>
            <a:glow rad="101600">
              <a:srgbClr val="FF0000">
                <a:alpha val="60000"/>
              </a:srgbClr>
            </a:glow>
          </a:effectLst>
        </p:spPr>
        <p:txBody>
          <a:bodyPr wrap="none" anchor="ctr"/>
          <a:lstStyle/>
          <a:p>
            <a:pPr algn="ctr">
              <a:defRPr/>
            </a:pPr>
            <a:r>
              <a:rPr lang="en-US" dirty="0" smtClean="0">
                <a:latin typeface="Arial" panose="020B0604020202020204" pitchFamily="34" charset="0"/>
                <a:cs typeface="Arial" panose="020B0604020202020204" pitchFamily="34" charset="0"/>
              </a:rPr>
              <a:t>Involve students</a:t>
            </a:r>
          </a:p>
          <a:p>
            <a:pPr algn="ctr">
              <a:defRPr/>
            </a:pPr>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oral </a:t>
            </a:r>
            <a:r>
              <a:rPr lang="en-US" dirty="0" smtClean="0">
                <a:latin typeface="Arial" panose="020B0604020202020204" pitchFamily="34" charset="0"/>
                <a:cs typeface="Arial" panose="020B0604020202020204" pitchFamily="34" charset="0"/>
              </a:rPr>
              <a:t>interaction</a:t>
            </a:r>
            <a:endParaRPr lang="en-US" dirty="0">
              <a:latin typeface="Arial" panose="020B0604020202020204" pitchFamily="34" charset="0"/>
              <a:cs typeface="Arial" panose="020B0604020202020204" pitchFamily="34" charset="0"/>
            </a:endParaRPr>
          </a:p>
        </p:txBody>
      </p:sp>
      <p:sp>
        <p:nvSpPr>
          <p:cNvPr id="6" name="AutoShape 8"/>
          <p:cNvSpPr>
            <a:spLocks noChangeArrowheads="1"/>
          </p:cNvSpPr>
          <p:nvPr/>
        </p:nvSpPr>
        <p:spPr bwMode="auto">
          <a:xfrm>
            <a:off x="4860031" y="4724400"/>
            <a:ext cx="3168079" cy="1296988"/>
          </a:xfrm>
          <a:prstGeom prst="flowChartAlternateProcess">
            <a:avLst/>
          </a:prstGeom>
          <a:solidFill>
            <a:schemeClr val="tx1">
              <a:lumMod val="95000"/>
              <a:alpha val="25098"/>
            </a:schemeClr>
          </a:solidFill>
          <a:ln w="9525">
            <a:solidFill>
              <a:srgbClr val="FF0000"/>
            </a:solidFill>
            <a:miter lim="800000"/>
            <a:headEnd/>
            <a:tailEnd/>
          </a:ln>
          <a:effectLst>
            <a:glow rad="101600">
              <a:srgbClr val="FF0000">
                <a:alpha val="60000"/>
              </a:srgbClr>
            </a:glow>
          </a:effectLst>
        </p:spPr>
        <p:txBody>
          <a:bodyPr wrap="none" anchor="ctr"/>
          <a:lstStyle/>
          <a:p>
            <a:pPr algn="ctr">
              <a:defRPr/>
            </a:pPr>
            <a:r>
              <a:rPr lang="en-US" dirty="0" smtClean="0">
                <a:latin typeface="Arial" panose="020B0604020202020204" pitchFamily="34" charset="0"/>
                <a:cs typeface="Arial" panose="020B0604020202020204" pitchFamily="34" charset="0"/>
              </a:rPr>
              <a:t>Help teachers</a:t>
            </a:r>
          </a:p>
          <a:p>
            <a:pPr algn="ctr">
              <a:defRPr/>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 their </a:t>
            </a:r>
            <a:r>
              <a:rPr lang="en-US" dirty="0" smtClean="0">
                <a:latin typeface="Arial" panose="020B0604020202020204" pitchFamily="34" charset="0"/>
                <a:cs typeface="Arial" panose="020B0604020202020204" pitchFamily="34" charset="0"/>
              </a:rPr>
              <a:t>classrooms</a:t>
            </a:r>
            <a:endParaRPr lang="es-ES" dirty="0">
              <a:latin typeface="Arial" panose="020B0604020202020204" pitchFamily="34" charset="0"/>
              <a:cs typeface="Arial" panose="020B0604020202020204" pitchFamily="34" charset="0"/>
            </a:endParaRPr>
          </a:p>
        </p:txBody>
      </p:sp>
      <p:sp>
        <p:nvSpPr>
          <p:cNvPr id="7" name="AutoShape 9"/>
          <p:cNvSpPr>
            <a:spLocks noChangeArrowheads="1"/>
          </p:cNvSpPr>
          <p:nvPr/>
        </p:nvSpPr>
        <p:spPr bwMode="auto">
          <a:xfrm>
            <a:off x="5867772" y="2781088"/>
            <a:ext cx="2736676" cy="1440000"/>
          </a:xfrm>
          <a:prstGeom prst="flowChartAlternateProcess">
            <a:avLst/>
          </a:prstGeom>
          <a:solidFill>
            <a:schemeClr val="tx1">
              <a:lumMod val="95000"/>
              <a:alpha val="25098"/>
            </a:schemeClr>
          </a:solidFill>
          <a:ln w="9525">
            <a:solidFill>
              <a:srgbClr val="FF0000"/>
            </a:solidFill>
            <a:miter lim="800000"/>
            <a:headEnd/>
            <a:tailEnd/>
          </a:ln>
          <a:effectLst>
            <a:glow rad="101600">
              <a:srgbClr val="FF0000">
                <a:alpha val="60000"/>
              </a:srgbClr>
            </a:glow>
          </a:effectLst>
        </p:spPr>
        <p:txBody>
          <a:bodyPr wrap="none" anchor="ctr"/>
          <a:lstStyle/>
          <a:p>
            <a:pPr algn="ctr">
              <a:defRPr/>
            </a:pPr>
            <a:r>
              <a:rPr lang="en-US" sz="1700" dirty="0" smtClean="0">
                <a:latin typeface="Arial" panose="020B0604020202020204" pitchFamily="34" charset="0"/>
                <a:cs typeface="Arial" panose="020B0604020202020204" pitchFamily="34" charset="0"/>
              </a:rPr>
              <a:t>Improve</a:t>
            </a:r>
          </a:p>
          <a:p>
            <a:pPr algn="ctr">
              <a:defRPr/>
            </a:pPr>
            <a:r>
              <a:rPr lang="en-US" sz="1700" dirty="0" smtClean="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the current </a:t>
            </a:r>
            <a:r>
              <a:rPr lang="en-US" sz="1700" dirty="0" smtClean="0">
                <a:latin typeface="Arial" panose="020B0604020202020204" pitchFamily="34" charset="0"/>
                <a:cs typeface="Arial" panose="020B0604020202020204" pitchFamily="34" charset="0"/>
              </a:rPr>
              <a:t>planning</a:t>
            </a:r>
          </a:p>
          <a:p>
            <a:pPr algn="ctr">
              <a:defRPr/>
            </a:pPr>
            <a:r>
              <a:rPr lang="en-US" sz="1700" dirty="0" smtClean="0">
                <a:latin typeface="Arial" panose="020B0604020202020204" pitchFamily="34" charset="0"/>
                <a:cs typeface="Arial" panose="020B0604020202020204" pitchFamily="34" charset="0"/>
              </a:rPr>
              <a:t> </a:t>
            </a:r>
            <a:endParaRPr lang="es-ES" sz="1700" dirty="0">
              <a:latin typeface="Arial" panose="020B0604020202020204" pitchFamily="34" charset="0"/>
              <a:cs typeface="Arial" panose="020B0604020202020204" pitchFamily="34" charset="0"/>
            </a:endParaRPr>
          </a:p>
        </p:txBody>
      </p:sp>
      <p:sp>
        <p:nvSpPr>
          <p:cNvPr id="8" name="AutoShape 10"/>
          <p:cNvSpPr>
            <a:spLocks noChangeArrowheads="1"/>
          </p:cNvSpPr>
          <p:nvPr/>
        </p:nvSpPr>
        <p:spPr bwMode="auto">
          <a:xfrm>
            <a:off x="4788024" y="910034"/>
            <a:ext cx="3240087" cy="1366838"/>
          </a:xfrm>
          <a:prstGeom prst="flowChartAlternateProcess">
            <a:avLst/>
          </a:prstGeom>
          <a:solidFill>
            <a:schemeClr val="tx1">
              <a:lumMod val="95000"/>
              <a:alpha val="25098"/>
            </a:schemeClr>
          </a:solidFill>
          <a:ln w="9525">
            <a:solidFill>
              <a:srgbClr val="FF0000"/>
            </a:solidFill>
            <a:miter lim="800000"/>
            <a:headEnd/>
            <a:tailEnd/>
          </a:ln>
          <a:effectLst>
            <a:glow rad="101600">
              <a:srgbClr val="FF0000">
                <a:alpha val="60000"/>
              </a:srgbClr>
            </a:glow>
          </a:effectLst>
          <a:scene3d>
            <a:camera prst="orthographicFront"/>
            <a:lightRig rig="threePt" dir="t"/>
          </a:scene3d>
          <a:sp3d>
            <a:bevelT prst="relaxedInset"/>
          </a:sp3d>
        </p:spPr>
        <p:txBody>
          <a:bodyPr wrap="none" anchor="ctr"/>
          <a:lstStyle/>
          <a:p>
            <a:pPr algn="ctr">
              <a:defRPr/>
            </a:pPr>
            <a:r>
              <a:rPr lang="en-US" dirty="0" smtClean="0">
                <a:latin typeface="Arial" panose="020B0604020202020204" pitchFamily="34" charset="0"/>
                <a:cs typeface="Arial" panose="020B0604020202020204" pitchFamily="34" charset="0"/>
              </a:rPr>
              <a:t>Emphasize meaning </a:t>
            </a:r>
          </a:p>
          <a:p>
            <a:pPr algn="ctr">
              <a:defRPr/>
            </a:pPr>
            <a:r>
              <a:rPr lang="en-US" dirty="0" smtClean="0">
                <a:latin typeface="Arial" panose="020B0604020202020204" pitchFamily="34" charset="0"/>
                <a:cs typeface="Arial" panose="020B0604020202020204" pitchFamily="34" charset="0"/>
              </a:rPr>
              <a:t>rather perfect grammar</a:t>
            </a:r>
            <a:endParaRPr lang="en-GB" dirty="0">
              <a:latin typeface="Arial" panose="020B0604020202020204" pitchFamily="34" charset="0"/>
              <a:cs typeface="Arial" panose="020B0604020202020204" pitchFamily="34" charset="0"/>
            </a:endParaRPr>
          </a:p>
        </p:txBody>
      </p:sp>
      <p:cxnSp>
        <p:nvCxnSpPr>
          <p:cNvPr id="9" name="AutoShape 12"/>
          <p:cNvCxnSpPr>
            <a:cxnSpLocks noChangeShapeType="1"/>
          </p:cNvCxnSpPr>
          <p:nvPr/>
        </p:nvCxnSpPr>
        <p:spPr bwMode="auto">
          <a:xfrm>
            <a:off x="5597798" y="3465513"/>
            <a:ext cx="233363" cy="0"/>
          </a:xfrm>
          <a:prstGeom prst="straightConnector1">
            <a:avLst/>
          </a:prstGeom>
          <a:noFill/>
          <a:ln w="38100">
            <a:solidFill>
              <a:srgbClr val="FF0000"/>
            </a:solidFill>
            <a:round/>
            <a:headEnd/>
            <a:tailEnd type="triangle" w="med" len="med"/>
          </a:ln>
        </p:spPr>
      </p:cxnSp>
      <p:cxnSp>
        <p:nvCxnSpPr>
          <p:cNvPr id="10" name="AutoShape 13"/>
          <p:cNvCxnSpPr>
            <a:cxnSpLocks noChangeShapeType="1"/>
          </p:cNvCxnSpPr>
          <p:nvPr/>
        </p:nvCxnSpPr>
        <p:spPr bwMode="auto">
          <a:xfrm flipV="1">
            <a:off x="5283473" y="2359025"/>
            <a:ext cx="431006" cy="511988"/>
          </a:xfrm>
          <a:prstGeom prst="straightConnector1">
            <a:avLst/>
          </a:prstGeom>
          <a:noFill/>
          <a:ln w="38100">
            <a:solidFill>
              <a:srgbClr val="FF0000"/>
            </a:solidFill>
            <a:round/>
            <a:headEnd/>
            <a:tailEnd type="triangle" w="med" len="med"/>
          </a:ln>
        </p:spPr>
      </p:cxnSp>
      <p:cxnSp>
        <p:nvCxnSpPr>
          <p:cNvPr id="11" name="AutoShape 14"/>
          <p:cNvCxnSpPr>
            <a:cxnSpLocks noChangeShapeType="1"/>
          </p:cNvCxnSpPr>
          <p:nvPr/>
        </p:nvCxnSpPr>
        <p:spPr bwMode="auto">
          <a:xfrm flipH="1" flipV="1">
            <a:off x="3562623" y="2348880"/>
            <a:ext cx="295275" cy="432000"/>
          </a:xfrm>
          <a:prstGeom prst="straightConnector1">
            <a:avLst/>
          </a:prstGeom>
          <a:noFill/>
          <a:ln w="38100">
            <a:solidFill>
              <a:srgbClr val="FF0000"/>
            </a:solidFill>
            <a:round/>
            <a:headEnd/>
            <a:tailEnd type="triangle" w="med" len="med"/>
          </a:ln>
        </p:spPr>
      </p:cxnSp>
      <p:cxnSp>
        <p:nvCxnSpPr>
          <p:cNvPr id="12" name="AutoShape 15"/>
          <p:cNvCxnSpPr>
            <a:cxnSpLocks noChangeShapeType="1"/>
            <a:endCxn id="3" idx="3"/>
          </p:cNvCxnSpPr>
          <p:nvPr/>
        </p:nvCxnSpPr>
        <p:spPr bwMode="auto">
          <a:xfrm flipH="1">
            <a:off x="3347591" y="3465514"/>
            <a:ext cx="215032" cy="5550"/>
          </a:xfrm>
          <a:prstGeom prst="straightConnector1">
            <a:avLst/>
          </a:prstGeom>
          <a:noFill/>
          <a:ln w="38100">
            <a:solidFill>
              <a:srgbClr val="FF0000"/>
            </a:solidFill>
            <a:round/>
            <a:headEnd/>
            <a:tailEnd type="triangle" w="med" len="med"/>
          </a:ln>
        </p:spPr>
      </p:cxnSp>
      <p:cxnSp>
        <p:nvCxnSpPr>
          <p:cNvPr id="13" name="AutoShape 16"/>
          <p:cNvCxnSpPr>
            <a:cxnSpLocks noChangeShapeType="1"/>
          </p:cNvCxnSpPr>
          <p:nvPr/>
        </p:nvCxnSpPr>
        <p:spPr bwMode="auto">
          <a:xfrm flipH="1">
            <a:off x="3203848" y="4041400"/>
            <a:ext cx="792088" cy="630613"/>
          </a:xfrm>
          <a:prstGeom prst="straightConnector1">
            <a:avLst/>
          </a:prstGeom>
          <a:noFill/>
          <a:ln w="38100">
            <a:solidFill>
              <a:srgbClr val="FF0000"/>
            </a:solidFill>
            <a:round/>
            <a:headEnd/>
            <a:tailEnd type="triangle" w="med" len="med"/>
          </a:ln>
        </p:spPr>
      </p:cxnSp>
      <p:cxnSp>
        <p:nvCxnSpPr>
          <p:cNvPr id="14" name="AutoShape 17"/>
          <p:cNvCxnSpPr>
            <a:cxnSpLocks noChangeShapeType="1"/>
          </p:cNvCxnSpPr>
          <p:nvPr/>
        </p:nvCxnSpPr>
        <p:spPr bwMode="auto">
          <a:xfrm>
            <a:off x="5076825" y="4041400"/>
            <a:ext cx="935311" cy="611563"/>
          </a:xfrm>
          <a:prstGeom prst="straightConnector1">
            <a:avLst/>
          </a:prstGeom>
          <a:noFill/>
          <a:ln w="38100">
            <a:solidFill>
              <a:srgbClr val="FF0000"/>
            </a:solidFill>
            <a:round/>
            <a:headEnd/>
            <a:tailEnd type="triangle" w="med" len="med"/>
          </a:ln>
        </p:spPr>
      </p:cxnSp>
    </p:spTree>
    <p:extLst>
      <p:ext uri="{BB962C8B-B14F-4D97-AF65-F5344CB8AC3E}">
        <p14:creationId xmlns:p14="http://schemas.microsoft.com/office/powerpoint/2010/main" xmlns="" val="123927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20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2000"/>
                                        <p:tgtEl>
                                          <p:spTgt spid="12"/>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00"/>
                                        <p:tgtEl>
                                          <p:spTgt spid="4"/>
                                        </p:tgtEl>
                                      </p:cBhvr>
                                    </p:animEffect>
                                  </p:childTnLst>
                                </p:cTn>
                              </p:par>
                              <p:par>
                                <p:cTn id="31" presetID="22" presetClass="entr" presetSubtype="4"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down)">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wipe(down)">
                                      <p:cBhvr>
                                        <p:cTn id="38" dur="500"/>
                                        <p:tgtEl>
                                          <p:spTgt spid="3"/>
                                        </p:tgtEl>
                                      </p:cBhvr>
                                    </p:animEffect>
                                  </p:childTnLst>
                                </p:cTn>
                              </p:par>
                              <p:par>
                                <p:cTn id="39" presetID="22" presetClass="entr" presetSubtype="4" fill="hold"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down)">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down)">
                                      <p:cBhvr>
                                        <p:cTn id="46" dur="500"/>
                                        <p:tgtEl>
                                          <p:spTgt spid="5"/>
                                        </p:tgtEl>
                                      </p:cBhvr>
                                    </p:animEffect>
                                  </p:childTnLst>
                                </p:cTn>
                              </p:par>
                              <p:par>
                                <p:cTn id="47" presetID="22" presetClass="entr" presetSubtype="4" fill="hold"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txBox="1">
            <a:spLocks noChangeArrowheads="1"/>
          </p:cNvSpPr>
          <p:nvPr/>
        </p:nvSpPr>
        <p:spPr>
          <a:xfrm>
            <a:off x="827584" y="520725"/>
            <a:ext cx="7543800" cy="1108075"/>
          </a:xfrm>
          <a:prstGeom prst="rect">
            <a:avLst/>
          </a:prstGeom>
        </p:spPr>
        <p:txBody>
          <a:bodyPr/>
          <a:lstStyle/>
          <a:p>
            <a:pPr algn="ctr" fontAlgn="auto">
              <a:spcAft>
                <a:spcPts val="0"/>
              </a:spcAft>
              <a:defRPr/>
            </a:pPr>
            <a:r>
              <a:rPr lang="es-MX" sz="4000" b="1" spc="-100" dirty="0">
                <a:solidFill>
                  <a:srgbClr val="FF3300"/>
                </a:solidFill>
                <a:latin typeface="Arial" panose="020B0604020202020204" pitchFamily="34" charset="0"/>
                <a:ea typeface="+mj-ea"/>
                <a:cs typeface="Arial" panose="020B0604020202020204" pitchFamily="34" charset="0"/>
              </a:rPr>
              <a:t>JUSTIFICATION</a:t>
            </a:r>
            <a:endParaRPr lang="es-ES" sz="4000" b="1" spc="-100" dirty="0">
              <a:solidFill>
                <a:srgbClr val="FF3300"/>
              </a:solidFill>
              <a:latin typeface="Arial" panose="020B0604020202020204" pitchFamily="34" charset="0"/>
              <a:ea typeface="+mj-ea"/>
              <a:cs typeface="Arial" panose="020B0604020202020204" pitchFamily="34" charset="0"/>
            </a:endParaRPr>
          </a:p>
        </p:txBody>
      </p:sp>
      <p:sp>
        <p:nvSpPr>
          <p:cNvPr id="3" name="Text Box 7"/>
          <p:cNvSpPr txBox="1">
            <a:spLocks noChangeArrowheads="1"/>
          </p:cNvSpPr>
          <p:nvPr/>
        </p:nvSpPr>
        <p:spPr bwMode="auto">
          <a:xfrm>
            <a:off x="4427538" y="1844976"/>
            <a:ext cx="4176712" cy="984885"/>
          </a:xfrm>
          <a:prstGeom prst="rect">
            <a:avLst/>
          </a:prstGeom>
          <a:ln w="38100">
            <a:solidFill>
              <a:srgbClr val="FFFFFF">
                <a:alpha val="92941"/>
              </a:srgbClr>
            </a:solidFill>
            <a:headEnd/>
            <a:tailEnd/>
          </a:ln>
        </p:spPr>
        <p:style>
          <a:lnRef idx="3">
            <a:schemeClr val="lt1"/>
          </a:lnRef>
          <a:fillRef idx="1">
            <a:schemeClr val="dk1"/>
          </a:fillRef>
          <a:effectRef idx="1">
            <a:schemeClr val="dk1"/>
          </a:effectRef>
          <a:fontRef idx="minor">
            <a:schemeClr val="lt1"/>
          </a:fontRef>
        </p:style>
        <p:txBody>
          <a:bodyPr>
            <a:spAutoFit/>
          </a:bodyPr>
          <a:lstStyle/>
          <a:p>
            <a:pPr algn="just">
              <a:spcBef>
                <a:spcPct val="50000"/>
              </a:spcBef>
              <a:defRPr/>
            </a:pPr>
            <a:endParaRPr lang="en-US" sz="400" dirty="0">
              <a:latin typeface="Arial" panose="020B0604020202020204" pitchFamily="34" charset="0"/>
              <a:cs typeface="Arial" panose="020B0604020202020204" pitchFamily="34" charset="0"/>
            </a:endParaRPr>
          </a:p>
          <a:p>
            <a:pPr algn="just">
              <a:spcBef>
                <a:spcPct val="50000"/>
              </a:spcBef>
              <a:defRPr/>
            </a:pPr>
            <a:r>
              <a:rPr lang="en-US" dirty="0">
                <a:latin typeface="Arial" panose="020B0604020202020204" pitchFamily="34" charset="0"/>
                <a:cs typeface="Arial" panose="020B0604020202020204" pitchFamily="34" charset="0"/>
              </a:rPr>
              <a:t>I</a:t>
            </a:r>
            <a:r>
              <a:rPr lang="en-US" dirty="0" smtClean="0">
                <a:latin typeface="Arial" panose="020B0604020202020204" pitchFamily="34" charset="0"/>
                <a:cs typeface="Arial" panose="020B0604020202020204" pitchFamily="34" charset="0"/>
              </a:rPr>
              <a:t>nteraction </a:t>
            </a:r>
            <a:r>
              <a:rPr lang="en-US" dirty="0">
                <a:latin typeface="Arial" panose="020B0604020202020204" pitchFamily="34" charset="0"/>
                <a:cs typeface="Arial" panose="020B0604020202020204" pitchFamily="34" charset="0"/>
              </a:rPr>
              <a:t>between the speaker and listener </a:t>
            </a:r>
            <a:r>
              <a:rPr lang="en-US" dirty="0" smtClean="0">
                <a:latin typeface="Arial" panose="020B0604020202020204" pitchFamily="34" charset="0"/>
                <a:cs typeface="Arial" panose="020B0604020202020204" pitchFamily="34" charset="0"/>
              </a:rPr>
              <a:t>to make </a:t>
            </a:r>
            <a:r>
              <a:rPr lang="en-US" dirty="0">
                <a:latin typeface="Arial" panose="020B0604020202020204" pitchFamily="34" charset="0"/>
                <a:cs typeface="Arial" panose="020B0604020202020204" pitchFamily="34" charset="0"/>
              </a:rPr>
              <a:t>meaning </a:t>
            </a:r>
            <a:r>
              <a:rPr lang="en-US" dirty="0" smtClean="0">
                <a:latin typeface="Arial" panose="020B0604020202020204" pitchFamily="34" charset="0"/>
                <a:cs typeface="Arial" panose="020B0604020202020204" pitchFamily="34" charset="0"/>
              </a:rPr>
              <a:t>clear</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gn="just">
              <a:spcBef>
                <a:spcPct val="50000"/>
              </a:spcBef>
              <a:defRPr/>
            </a:pPr>
            <a:endParaRPr lang="es-ES" sz="600" dirty="0">
              <a:solidFill>
                <a:srgbClr val="FFFF00"/>
              </a:solidFill>
              <a:latin typeface="Arial" panose="020B0604020202020204" pitchFamily="34" charset="0"/>
              <a:cs typeface="Arial" panose="020B0604020202020204" pitchFamily="34" charset="0"/>
            </a:endParaRPr>
          </a:p>
        </p:txBody>
      </p:sp>
      <p:sp>
        <p:nvSpPr>
          <p:cNvPr id="4" name="Text Box 8"/>
          <p:cNvSpPr txBox="1">
            <a:spLocks noChangeArrowheads="1"/>
          </p:cNvSpPr>
          <p:nvPr/>
        </p:nvSpPr>
        <p:spPr bwMode="auto">
          <a:xfrm>
            <a:off x="4428752" y="3573168"/>
            <a:ext cx="4176000" cy="1368000"/>
          </a:xfrm>
          <a:prstGeom prst="rect">
            <a:avLst/>
          </a:prstGeom>
          <a:ln w="38100">
            <a:solidFill>
              <a:srgbClr val="FFFFFF">
                <a:alpha val="92941"/>
              </a:srgbClr>
            </a:solidFill>
            <a:headEnd/>
            <a:tailEnd/>
          </a:ln>
        </p:spPr>
        <p:style>
          <a:lnRef idx="3">
            <a:schemeClr val="lt1"/>
          </a:lnRef>
          <a:fillRef idx="1">
            <a:schemeClr val="dk1"/>
          </a:fillRef>
          <a:effectRef idx="1">
            <a:schemeClr val="dk1"/>
          </a:effectRef>
          <a:fontRef idx="minor">
            <a:schemeClr val="lt1"/>
          </a:fontRef>
        </p:style>
        <p:txBody>
          <a:bodyPr anchor="ctr">
            <a:spAutoFit/>
          </a:bodyPr>
          <a:lstStyle/>
          <a:p>
            <a:pPr algn="just">
              <a:lnSpc>
                <a:spcPct val="90000"/>
              </a:lnSpc>
              <a:spcBef>
                <a:spcPct val="20000"/>
              </a:spcBef>
              <a:buClr>
                <a:srgbClr val="FFFF00"/>
              </a:buClr>
              <a:buSzPct val="70000"/>
              <a:buFont typeface="Wingdings" pitchFamily="2" charset="2"/>
              <a:buNone/>
              <a:defRP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Communicative Language approach in the </a:t>
            </a:r>
            <a:r>
              <a:rPr lang="en-US" dirty="0" smtClean="0">
                <a:latin typeface="Arial" panose="020B0604020202020204" pitchFamily="34" charset="0"/>
                <a:cs typeface="Arial" panose="020B0604020202020204" pitchFamily="34" charset="0"/>
              </a:rPr>
              <a:t>classroom (experimental group)</a:t>
            </a:r>
            <a:endParaRPr lang="es-ES" dirty="0">
              <a:solidFill>
                <a:srgbClr val="FFFF00"/>
              </a:solidFill>
              <a:latin typeface="Arial" panose="020B0604020202020204" pitchFamily="34" charset="0"/>
              <a:cs typeface="Arial" panose="020B0604020202020204" pitchFamily="34" charset="0"/>
            </a:endParaRPr>
          </a:p>
        </p:txBody>
      </p:sp>
      <p:sp>
        <p:nvSpPr>
          <p:cNvPr id="5" name="Text Box 5"/>
          <p:cNvSpPr txBox="1">
            <a:spLocks noChangeArrowheads="1"/>
          </p:cNvSpPr>
          <p:nvPr/>
        </p:nvSpPr>
        <p:spPr bwMode="auto">
          <a:xfrm>
            <a:off x="426343" y="2565056"/>
            <a:ext cx="3857625" cy="1311128"/>
          </a:xfrm>
          <a:prstGeom prst="rect">
            <a:avLst/>
          </a:prstGeom>
          <a:ln w="38100">
            <a:solidFill>
              <a:srgbClr val="FFFFFF">
                <a:alpha val="94118"/>
              </a:srgbClr>
            </a:solidFill>
            <a:headEnd/>
            <a:tailEnd/>
          </a:ln>
          <a:effectLst>
            <a:outerShdw blurRad="50800" dist="38100" dir="5400000" algn="t"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lIns="144000" rIns="144000" anchor="ctr">
            <a:spAutoFit/>
          </a:bodyPr>
          <a:lstStyle/>
          <a:p>
            <a:pPr algn="just">
              <a:lnSpc>
                <a:spcPct val="90000"/>
              </a:lnSpc>
              <a:spcBef>
                <a:spcPct val="20000"/>
              </a:spcBef>
              <a:buClr>
                <a:srgbClr val="FFFF00"/>
              </a:buClr>
              <a:buSzPct val="70000"/>
              <a:buFont typeface="Wingdings" pitchFamily="2" charset="2"/>
              <a:buChar char="ü"/>
              <a:defRPr/>
            </a:pPr>
            <a:endParaRPr lang="en-US" dirty="0">
              <a:effectLst>
                <a:outerShdw blurRad="38100" dist="38100" dir="2700000" algn="tl">
                  <a:srgbClr val="000000"/>
                </a:outerShdw>
              </a:effectLst>
            </a:endParaRPr>
          </a:p>
          <a:p>
            <a:pPr algn="just">
              <a:lnSpc>
                <a:spcPct val="90000"/>
              </a:lnSpc>
              <a:spcBef>
                <a:spcPct val="20000"/>
              </a:spcBef>
              <a:buClr>
                <a:srgbClr val="FFFF00"/>
              </a:buClr>
              <a:buSzPct val="70000"/>
              <a:buFont typeface="Wingdings" pitchFamily="2" charset="2"/>
              <a:buNone/>
              <a:defRPr/>
            </a:pPr>
            <a:r>
              <a:rPr lang="en-US" dirty="0" smtClean="0">
                <a:latin typeface="Arial" panose="020B0604020202020204" pitchFamily="34" charset="0"/>
                <a:cs typeface="Arial" panose="020B0604020202020204" pitchFamily="34" charset="0"/>
              </a:rPr>
              <a:t>Very young </a:t>
            </a:r>
            <a:r>
              <a:rPr lang="en-US" dirty="0">
                <a:latin typeface="Arial" panose="020B0604020202020204" pitchFamily="34" charset="0"/>
                <a:cs typeface="Arial" panose="020B0604020202020204" pitchFamily="34" charset="0"/>
              </a:rPr>
              <a:t>children </a:t>
            </a:r>
            <a:r>
              <a:rPr lang="en-US" dirty="0" smtClean="0">
                <a:latin typeface="Arial" panose="020B0604020202020204" pitchFamily="34" charset="0"/>
                <a:cs typeface="Arial" panose="020B0604020202020204" pitchFamily="34" charset="0"/>
              </a:rPr>
              <a:t>did </a:t>
            </a:r>
            <a:r>
              <a:rPr lang="en-US" dirty="0">
                <a:latin typeface="Arial" panose="020B0604020202020204" pitchFamily="34" charset="0"/>
                <a:cs typeface="Arial" panose="020B0604020202020204" pitchFamily="34" charset="0"/>
              </a:rPr>
              <a:t>not internalize the language. </a:t>
            </a:r>
            <a:endParaRPr lang="en-US" dirty="0">
              <a:solidFill>
                <a:srgbClr val="FFFF00"/>
              </a:solidFill>
              <a:effectLst>
                <a:outerShdw blurRad="38100" dist="38100" dir="2700000" algn="tl">
                  <a:srgbClr val="000000"/>
                </a:outerShdw>
              </a:effectLst>
              <a:latin typeface="Arial" panose="020B0604020202020204" pitchFamily="34" charset="0"/>
              <a:cs typeface="Arial" panose="020B0604020202020204" pitchFamily="34" charset="0"/>
            </a:endParaRPr>
          </a:p>
          <a:p>
            <a:pPr>
              <a:spcBef>
                <a:spcPct val="50000"/>
              </a:spcBef>
              <a:defRPr/>
            </a:pPr>
            <a:endParaRPr lang="es-ES" dirty="0">
              <a:solidFill>
                <a:srgbClr val="FFFF00"/>
              </a:solidFill>
            </a:endParaRPr>
          </a:p>
        </p:txBody>
      </p:sp>
    </p:spTree>
    <p:extLst>
      <p:ext uri="{BB962C8B-B14F-4D97-AF65-F5344CB8AC3E}">
        <p14:creationId xmlns:p14="http://schemas.microsoft.com/office/powerpoint/2010/main" xmlns="" val="24471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1000" fill="hold"/>
                                        <p:tgtEl>
                                          <p:spTgt spid="3"/>
                                        </p:tgtEl>
                                        <p:attrNameLst>
                                          <p:attrName>ppt_x</p:attrName>
                                        </p:attrNameLst>
                                      </p:cBhvr>
                                      <p:tavLst>
                                        <p:tav tm="0">
                                          <p:val>
                                            <p:strVal val="#ppt_x"/>
                                          </p:val>
                                        </p:tav>
                                        <p:tav tm="100000">
                                          <p:val>
                                            <p:strVal val="#ppt_x"/>
                                          </p:val>
                                        </p:tav>
                                      </p:tavLst>
                                    </p:anim>
                                    <p:anim calcmode="lin" valueType="num">
                                      <p:cBhvr additive="base">
                                        <p:cTn id="19"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2000" fill="hold"/>
                                        <p:tgtEl>
                                          <p:spTgt spid="4"/>
                                        </p:tgtEl>
                                        <p:attrNameLst>
                                          <p:attrName>ppt_x</p:attrName>
                                        </p:attrNameLst>
                                      </p:cBhvr>
                                      <p:tavLst>
                                        <p:tav tm="0">
                                          <p:val>
                                            <p:strVal val="0-#ppt_w/2"/>
                                          </p:val>
                                        </p:tav>
                                        <p:tav tm="100000">
                                          <p:val>
                                            <p:strVal val="#ppt_x"/>
                                          </p:val>
                                        </p:tav>
                                      </p:tavLst>
                                    </p:anim>
                                    <p:anim calcmode="lin" valueType="num">
                                      <p:cBhvr additive="base">
                                        <p:cTn id="25"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755576" y="1927398"/>
            <a:ext cx="7543800" cy="2725738"/>
          </a:xfrm>
          <a:prstGeom prst="rect">
            <a:avLst/>
          </a:prstGeom>
        </p:spPr>
        <p:txBody>
          <a:bodyPr/>
          <a:lstStyle/>
          <a:p>
            <a:pPr algn="ctr" fontAlgn="auto">
              <a:spcAft>
                <a:spcPts val="0"/>
              </a:spcAft>
              <a:defRPr/>
            </a:pPr>
            <a:r>
              <a:rPr lang="es-MX" sz="5400" b="1" spc="-100" dirty="0">
                <a:solidFill>
                  <a:srgbClr val="FF0000"/>
                </a:solidFill>
                <a:latin typeface="Arial" panose="020B0604020202020204" pitchFamily="34" charset="0"/>
                <a:ea typeface="+mj-ea"/>
                <a:cs typeface="Arial" panose="020B0604020202020204" pitchFamily="34" charset="0"/>
              </a:rPr>
              <a:t>PART TWO</a:t>
            </a:r>
            <a:r>
              <a:rPr lang="es-MX" sz="4000" b="1" spc="-100" dirty="0">
                <a:solidFill>
                  <a:srgbClr val="FF0000"/>
                </a:solidFill>
                <a:latin typeface="Arial" panose="020B0604020202020204" pitchFamily="34" charset="0"/>
                <a:ea typeface="+mj-ea"/>
                <a:cs typeface="Arial" panose="020B0604020202020204" pitchFamily="34" charset="0"/>
              </a:rPr>
              <a:t/>
            </a:r>
            <a:br>
              <a:rPr lang="es-MX" sz="4000" b="1" spc="-100" dirty="0">
                <a:solidFill>
                  <a:srgbClr val="FF0000"/>
                </a:solidFill>
                <a:latin typeface="Arial" panose="020B0604020202020204" pitchFamily="34" charset="0"/>
                <a:ea typeface="+mj-ea"/>
                <a:cs typeface="Arial" panose="020B0604020202020204" pitchFamily="34" charset="0"/>
              </a:rPr>
            </a:br>
            <a:r>
              <a:rPr lang="es-MX" sz="4000" b="1" spc="-100" dirty="0">
                <a:solidFill>
                  <a:srgbClr val="FF0000"/>
                </a:solidFill>
                <a:latin typeface="Arial" panose="020B0604020202020204" pitchFamily="34" charset="0"/>
                <a:ea typeface="+mj-ea"/>
                <a:cs typeface="Arial" panose="020B0604020202020204" pitchFamily="34" charset="0"/>
              </a:rPr>
              <a:t>THEORETICAL FRAME</a:t>
            </a:r>
            <a:r>
              <a:rPr lang="es-MX" sz="4000" spc="-100" dirty="0">
                <a:solidFill>
                  <a:srgbClr val="FFFF00"/>
                </a:solidFill>
                <a:latin typeface="+mj-lt"/>
                <a:ea typeface="+mj-ea"/>
                <a:cs typeface="+mj-cs"/>
              </a:rPr>
              <a:t/>
            </a:r>
            <a:br>
              <a:rPr lang="es-MX" sz="4000" spc="-100" dirty="0">
                <a:solidFill>
                  <a:srgbClr val="FFFF00"/>
                </a:solidFill>
                <a:latin typeface="+mj-lt"/>
                <a:ea typeface="+mj-ea"/>
                <a:cs typeface="+mj-cs"/>
              </a:rPr>
            </a:br>
            <a:endParaRPr lang="es-ES" sz="4000" spc="-100" dirty="0">
              <a:solidFill>
                <a:srgbClr val="FFFF00"/>
              </a:solidFill>
              <a:latin typeface="+mj-lt"/>
              <a:ea typeface="+mj-ea"/>
              <a:cs typeface="+mj-cs"/>
            </a:endParaRPr>
          </a:p>
        </p:txBody>
      </p:sp>
    </p:spTree>
    <p:extLst>
      <p:ext uri="{BB962C8B-B14F-4D97-AF65-F5344CB8AC3E}">
        <p14:creationId xmlns:p14="http://schemas.microsoft.com/office/powerpoint/2010/main" xmlns="" val="30084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path" presetSubtype="0" accel="50000" decel="50000" fill="hold" grpId="0" nodeType="clickEffect">
                                  <p:stCondLst>
                                    <p:cond delay="0"/>
                                  </p:stCondLst>
                                  <p:childTnLst>
                                    <p:animMotion origin="layout" path="M 0 0  L 0.125 0.288  L -0.125 0.288  L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2375</TotalTime>
  <Words>1300</Words>
  <Application>Microsoft Office PowerPoint</Application>
  <PresentationFormat>Presentación en pantalla (4:3)</PresentationFormat>
  <Paragraphs>600</Paragraphs>
  <Slides>34</Slides>
  <Notes>1</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Horizonte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MEGA</dc:creator>
  <cp:lastModifiedBy>MEGA</cp:lastModifiedBy>
  <cp:revision>231</cp:revision>
  <dcterms:created xsi:type="dcterms:W3CDTF">2013-12-21T22:31:03Z</dcterms:created>
  <dcterms:modified xsi:type="dcterms:W3CDTF">2014-06-21T17:53:43Z</dcterms:modified>
</cp:coreProperties>
</file>