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0" r:id="rId19"/>
    <p:sldId id="271" r:id="rId20"/>
    <p:sldId id="281" r:id="rId21"/>
    <p:sldId id="275" r:id="rId22"/>
    <p:sldId id="282" r:id="rId23"/>
    <p:sldId id="276" r:id="rId24"/>
    <p:sldId id="277" r:id="rId25"/>
    <p:sldId id="283" r:id="rId26"/>
    <p:sldId id="278" r:id="rId27"/>
    <p:sldId id="279" r:id="rId28"/>
    <p:sldId id="280" r:id="rId29"/>
    <p:sldId id="284" r:id="rId30"/>
    <p:sldId id="294" r:id="rId31"/>
    <p:sldId id="299" r:id="rId32"/>
    <p:sldId id="300" r:id="rId33"/>
    <p:sldId id="301" r:id="rId34"/>
    <p:sldId id="302" r:id="rId35"/>
    <p:sldId id="303" r:id="rId36"/>
    <p:sldId id="285" r:id="rId37"/>
    <p:sldId id="295" r:id="rId38"/>
    <p:sldId id="296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7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62" autoAdjust="0"/>
  </p:normalViewPr>
  <p:slideViewPr>
    <p:cSldViewPr>
      <p:cViewPr>
        <p:scale>
          <a:sx n="50" d="100"/>
          <a:sy n="50" d="100"/>
        </p:scale>
        <p:origin x="-10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\nuevos%20ajustes%20balances\ANALISIS%20FINANCIE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\Desktop\TESIS%20FINAL\nuevos%20ajustes%20balances\ANALISIS%20FINANCIE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Hoja1!$E$2</c:f>
              <c:strCache>
                <c:ptCount val="1"/>
                <c:pt idx="0">
                  <c:v>INFLACION ANUAL</c:v>
                </c:pt>
              </c:strCache>
            </c:strRef>
          </c:tx>
          <c:spPr>
            <a:ln cmpd="thickThin">
              <a:solidFill>
                <a:srgbClr val="7030A0"/>
              </a:solidFill>
            </a:ln>
          </c:spPr>
          <c:marker>
            <c:symbol val="diamond"/>
            <c:size val="14"/>
          </c:marker>
          <c:dLbls>
            <c:dLbl>
              <c:idx val="0"/>
              <c:layout>
                <c:manualLayout>
                  <c:x val="-4.673032531048308E-2"/>
                  <c:y val="-7.6537617413578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700605915582028E-2"/>
                  <c:y val="-8.984850739854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297193949010418E-3"/>
                  <c:y val="-5.3243559939880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074298487252604E-3"/>
                  <c:y val="-8.319306240606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148596974505209E-3"/>
                  <c:y val="-6.322672742860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Hoja1!$D$4:$D$12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Hoja1!$E$4:$E$12</c:f>
              <c:numCache>
                <c:formatCode>General</c:formatCode>
                <c:ptCount val="9"/>
                <c:pt idx="0">
                  <c:v>3.1</c:v>
                </c:pt>
                <c:pt idx="1">
                  <c:v>2.9</c:v>
                </c:pt>
                <c:pt idx="2">
                  <c:v>3.3</c:v>
                </c:pt>
                <c:pt idx="3">
                  <c:v>8.8000000000000007</c:v>
                </c:pt>
                <c:pt idx="4">
                  <c:v>4.5</c:v>
                </c:pt>
                <c:pt idx="5">
                  <c:v>3.4</c:v>
                </c:pt>
                <c:pt idx="6">
                  <c:v>5.4</c:v>
                </c:pt>
                <c:pt idx="7">
                  <c:v>4.0999999999999996</c:v>
                </c:pt>
                <c:pt idx="8">
                  <c:v>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91936"/>
        <c:axId val="28793472"/>
      </c:lineChart>
      <c:catAx>
        <c:axId val="287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793472"/>
        <c:crosses val="autoZero"/>
        <c:auto val="1"/>
        <c:lblAlgn val="ctr"/>
        <c:lblOffset val="100"/>
        <c:noMultiLvlLbl val="0"/>
      </c:catAx>
      <c:valAx>
        <c:axId val="28793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8791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5"/>
    </a:solidFill>
    <a:ln w="12700" cap="flat" cmpd="sng" algn="ctr">
      <a:solidFill>
        <a:schemeClr val="accent5">
          <a:shade val="70000"/>
          <a:satMod val="150000"/>
        </a:schemeClr>
      </a:solidFill>
      <a:prstDash val="solid"/>
    </a:ln>
    <a:effectLst>
      <a:outerShdw blurRad="50800" dist="250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'GRAFICOS 2'!$B$47:$B$50</c:f>
              <c:strCache>
                <c:ptCount val="4"/>
                <c:pt idx="0">
                  <c:v>COSTO DE VENTAS Y PRODUCCION</c:v>
                </c:pt>
                <c:pt idx="1">
                  <c:v>GASTOS DE VENTAS</c:v>
                </c:pt>
                <c:pt idx="2">
                  <c:v>GASTOS DE ADMINISTRACION</c:v>
                </c:pt>
                <c:pt idx="3">
                  <c:v>GASTOS FINANCIEROS</c:v>
                </c:pt>
              </c:strCache>
            </c:strRef>
          </c:cat>
          <c:val>
            <c:numRef>
              <c:f>'GRAFICOS 2'!$E$47:$E$50</c:f>
              <c:numCache>
                <c:formatCode>#,##0.00</c:formatCode>
                <c:ptCount val="4"/>
                <c:pt idx="0">
                  <c:v>4892149.09</c:v>
                </c:pt>
                <c:pt idx="1">
                  <c:v>637973.51</c:v>
                </c:pt>
                <c:pt idx="2">
                  <c:v>683857.13000000012</c:v>
                </c:pt>
                <c:pt idx="3">
                  <c:v>137095.72999999998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'GRAFICOS 2'!$B$47:$B$50</c:f>
              <c:strCache>
                <c:ptCount val="4"/>
                <c:pt idx="0">
                  <c:v>COSTO DE VENTAS Y PRODUCCION</c:v>
                </c:pt>
                <c:pt idx="1">
                  <c:v>GASTOS DE VENTAS</c:v>
                </c:pt>
                <c:pt idx="2">
                  <c:v>GASTOS DE ADMINISTRACION</c:v>
                </c:pt>
                <c:pt idx="3">
                  <c:v>GASTOS FINANCIEROS</c:v>
                </c:pt>
              </c:strCache>
            </c:strRef>
          </c:cat>
          <c:val>
            <c:numRef>
              <c:f>'GRAFICOS 2'!$C$47:$C$50</c:f>
              <c:numCache>
                <c:formatCode>#,##0.00</c:formatCode>
                <c:ptCount val="4"/>
                <c:pt idx="0">
                  <c:v>4295921.0999999996</c:v>
                </c:pt>
                <c:pt idx="1">
                  <c:v>359278.01</c:v>
                </c:pt>
                <c:pt idx="2">
                  <c:v>790514.66</c:v>
                </c:pt>
                <c:pt idx="3">
                  <c:v>87895.76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'GRAFICOS 2'!$B$47:$B$50</c:f>
              <c:strCache>
                <c:ptCount val="4"/>
                <c:pt idx="0">
                  <c:v>COSTO DE VENTAS Y PRODUCCION</c:v>
                </c:pt>
                <c:pt idx="1">
                  <c:v>GASTOS DE VENTAS</c:v>
                </c:pt>
                <c:pt idx="2">
                  <c:v>GASTOS DE ADMINISTRACION</c:v>
                </c:pt>
                <c:pt idx="3">
                  <c:v>GASTOS FINANCIEROS</c:v>
                </c:pt>
              </c:strCache>
            </c:strRef>
          </c:cat>
          <c:val>
            <c:numRef>
              <c:f>'GRAFICOS 2'!$D$47:$D$50</c:f>
              <c:numCache>
                <c:formatCode>#,##0.00</c:formatCode>
                <c:ptCount val="4"/>
                <c:pt idx="0">
                  <c:v>5788756.6200000001</c:v>
                </c:pt>
                <c:pt idx="1">
                  <c:v>676275.71</c:v>
                </c:pt>
                <c:pt idx="2">
                  <c:v>794929.48</c:v>
                </c:pt>
                <c:pt idx="3">
                  <c:v>129768.8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'GRAFICOS 2'!$B$47:$B$50</c:f>
              <c:strCache>
                <c:ptCount val="4"/>
                <c:pt idx="0">
                  <c:v>COSTO DE VENTAS Y PRODUCCION</c:v>
                </c:pt>
                <c:pt idx="1">
                  <c:v>GASTOS DE VENTAS</c:v>
                </c:pt>
                <c:pt idx="2">
                  <c:v>GASTOS DE ADMINISTRACION</c:v>
                </c:pt>
                <c:pt idx="3">
                  <c:v>GASTOS FINANCIEROS</c:v>
                </c:pt>
              </c:strCache>
            </c:strRef>
          </c:cat>
          <c:val>
            <c:numRef>
              <c:f>'GRAFICOS 2'!$E$47:$E$50</c:f>
              <c:numCache>
                <c:formatCode>#,##0.00</c:formatCode>
                <c:ptCount val="4"/>
                <c:pt idx="0">
                  <c:v>4892149.09</c:v>
                </c:pt>
                <c:pt idx="1">
                  <c:v>637973.51</c:v>
                </c:pt>
                <c:pt idx="2">
                  <c:v>683857.13000000012</c:v>
                </c:pt>
                <c:pt idx="3">
                  <c:v>137095.72999999998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17760"/>
        <c:axId val="80519552"/>
        <c:axId val="0"/>
      </c:bar3DChart>
      <c:catAx>
        <c:axId val="80517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80519552"/>
        <c:crosses val="autoZero"/>
        <c:auto val="1"/>
        <c:lblAlgn val="ctr"/>
        <c:lblOffset val="100"/>
        <c:noMultiLvlLbl val="0"/>
      </c:catAx>
      <c:valAx>
        <c:axId val="8051955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0517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s-EC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IVSE!$D$3</c:f>
              <c:strCache>
                <c:ptCount val="1"/>
                <c:pt idx="0">
                  <c:v>GASTOS</c:v>
                </c:pt>
              </c:strCache>
            </c:strRef>
          </c:tx>
          <c:xVal>
            <c:numRef>
              <c:f>IVSE!$C$4:$C$8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IVSE!$D$4:$D$8</c:f>
              <c:numCache>
                <c:formatCode>#,##0.00</c:formatCode>
                <c:ptCount val="5"/>
                <c:pt idx="0">
                  <c:v>6351075.46</c:v>
                </c:pt>
                <c:pt idx="1">
                  <c:v>6737177.3211739324</c:v>
                </c:pt>
                <c:pt idx="2">
                  <c:v>7018653.4254478794</c:v>
                </c:pt>
                <c:pt idx="3">
                  <c:v>7323556.9958641725</c:v>
                </c:pt>
                <c:pt idx="4">
                  <c:v>7655003.0340538118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IVSE!$E$3</c:f>
              <c:strCache>
                <c:ptCount val="1"/>
                <c:pt idx="0">
                  <c:v>VENTAS</c:v>
                </c:pt>
              </c:strCache>
            </c:strRef>
          </c:tx>
          <c:xVal>
            <c:numRef>
              <c:f>IVSE!$C$4:$C$8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IVSE!$E$4:$E$8</c:f>
              <c:numCache>
                <c:formatCode>#,##0.00</c:formatCode>
                <c:ptCount val="5"/>
                <c:pt idx="0">
                  <c:v>6635654.5500000007</c:v>
                </c:pt>
                <c:pt idx="1">
                  <c:v>6954264.7977420641</c:v>
                </c:pt>
                <c:pt idx="2">
                  <c:v>7304408.3921649391</c:v>
                </c:pt>
                <c:pt idx="3">
                  <c:v>7672052.7928254567</c:v>
                </c:pt>
                <c:pt idx="4">
                  <c:v>8058074.1718037296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533760"/>
        <c:axId val="81924096"/>
      </c:scatterChart>
      <c:valAx>
        <c:axId val="805337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1924096"/>
        <c:crosses val="autoZero"/>
        <c:crossBetween val="midCat"/>
      </c:valAx>
      <c:valAx>
        <c:axId val="8192409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053376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56693911359922E-2"/>
          <c:y val="0.24323636628754738"/>
          <c:w val="0.35461832480065469"/>
          <c:h val="0.64767096821230674"/>
        </c:manualLayout>
      </c:layout>
      <c:pieChart>
        <c:varyColors val="1"/>
        <c:ser>
          <c:idx val="0"/>
          <c:order val="0"/>
          <c:tx>
            <c:strRef>
              <c:f>GRAFICOS!$B$3</c:f>
              <c:strCache>
                <c:ptCount val="1"/>
                <c:pt idx="0">
                  <c:v>ACTIVO CORRIENTE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GRAFICOS!$B$4:$B$8</c:f>
              <c:strCache>
                <c:ptCount val="5"/>
                <c:pt idx="0">
                  <c:v>EFECTIVO Y EQUIVALENTES AL EFECTIVO</c:v>
                </c:pt>
                <c:pt idx="1">
                  <c:v>ACTIVOS FINANCIEROS</c:v>
                </c:pt>
                <c:pt idx="2">
                  <c:v>INVENTARIOS</c:v>
                </c:pt>
                <c:pt idx="3">
                  <c:v>SERVICIOS Y OTROS PAGOS ANTICIPADOS</c:v>
                </c:pt>
                <c:pt idx="4">
                  <c:v>ACTIVOS POR IMPUESTOS CORRIENTES</c:v>
                </c:pt>
              </c:strCache>
            </c:strRef>
          </c:cat>
          <c:val>
            <c:numRef>
              <c:f>GRAFICOS!$E$4:$E$8</c:f>
              <c:numCache>
                <c:formatCode>#,##0.00</c:formatCode>
                <c:ptCount val="5"/>
                <c:pt idx="0">
                  <c:v>260735.72</c:v>
                </c:pt>
                <c:pt idx="1">
                  <c:v>973179.42</c:v>
                </c:pt>
                <c:pt idx="2">
                  <c:v>2226096.23</c:v>
                </c:pt>
                <c:pt idx="3">
                  <c:v>112965.84</c:v>
                </c:pt>
                <c:pt idx="4">
                  <c:v>128197.66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243316068381189"/>
          <c:y val="0.22255978419364247"/>
          <c:w val="0.41235771384090297"/>
          <c:h val="0.698283027121609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GRAFICOS!$C$2</c:f>
              <c:strCache>
                <c:ptCount val="1"/>
                <c:pt idx="0">
                  <c:v>2,011</c:v>
                </c:pt>
              </c:strCache>
            </c:strRef>
          </c:tx>
          <c:invertIfNegative val="0"/>
          <c:cat>
            <c:strRef>
              <c:f>GRAFICOS!$B$3:$B$11</c:f>
              <c:strCache>
                <c:ptCount val="9"/>
                <c:pt idx="0">
                  <c:v>ACTIVO CORRIENTE</c:v>
                </c:pt>
                <c:pt idx="1">
                  <c:v>EFECTIVO Y EQUIVALENTES AL EFECTIVO</c:v>
                </c:pt>
                <c:pt idx="2">
                  <c:v>ACTIVOS FINANCIEROS</c:v>
                </c:pt>
                <c:pt idx="3">
                  <c:v>INVENTARIOS</c:v>
                </c:pt>
                <c:pt idx="4">
                  <c:v>SERVICIOS Y OTROS PAGOS ANTICIPADOS</c:v>
                </c:pt>
                <c:pt idx="5">
                  <c:v>ACTIVOS POR IMPUESTOS CORRIENTES</c:v>
                </c:pt>
                <c:pt idx="6">
                  <c:v>ACTIVO NO CORRIENTE</c:v>
                </c:pt>
                <c:pt idx="7">
                  <c:v>PROPIEDADE, PLANTA Y EQUIPO</c:v>
                </c:pt>
                <c:pt idx="8">
                  <c:v>OTROS ACTIVOS NO CORRIENTES</c:v>
                </c:pt>
              </c:strCache>
            </c:strRef>
          </c:cat>
          <c:val>
            <c:numRef>
              <c:f>GRAFICOS!$C$3:$C$11</c:f>
              <c:numCache>
                <c:formatCode>#,##0.00</c:formatCode>
                <c:ptCount val="9"/>
                <c:pt idx="0">
                  <c:v>3095458.8</c:v>
                </c:pt>
                <c:pt idx="1">
                  <c:v>-22985.719999999998</c:v>
                </c:pt>
                <c:pt idx="2">
                  <c:v>864588.12</c:v>
                </c:pt>
                <c:pt idx="3">
                  <c:v>2061344.06</c:v>
                </c:pt>
                <c:pt idx="4">
                  <c:v>25120.9</c:v>
                </c:pt>
                <c:pt idx="5">
                  <c:v>167391.44</c:v>
                </c:pt>
                <c:pt idx="6">
                  <c:v>126824.73</c:v>
                </c:pt>
                <c:pt idx="7">
                  <c:v>120140.36</c:v>
                </c:pt>
                <c:pt idx="8">
                  <c:v>6684.37</c:v>
                </c:pt>
              </c:numCache>
            </c:numRef>
          </c:val>
        </c:ser>
        <c:ser>
          <c:idx val="1"/>
          <c:order val="1"/>
          <c:tx>
            <c:strRef>
              <c:f>GRAFICOS!$D$2</c:f>
              <c:strCache>
                <c:ptCount val="1"/>
                <c:pt idx="0">
                  <c:v>2,012</c:v>
                </c:pt>
              </c:strCache>
            </c:strRef>
          </c:tx>
          <c:invertIfNegative val="0"/>
          <c:cat>
            <c:strRef>
              <c:f>GRAFICOS!$B$3:$B$11</c:f>
              <c:strCache>
                <c:ptCount val="9"/>
                <c:pt idx="0">
                  <c:v>ACTIVO CORRIENTE</c:v>
                </c:pt>
                <c:pt idx="1">
                  <c:v>EFECTIVO Y EQUIVALENTES AL EFECTIVO</c:v>
                </c:pt>
                <c:pt idx="2">
                  <c:v>ACTIVOS FINANCIEROS</c:v>
                </c:pt>
                <c:pt idx="3">
                  <c:v>INVENTARIOS</c:v>
                </c:pt>
                <c:pt idx="4">
                  <c:v>SERVICIOS Y OTROS PAGOS ANTICIPADOS</c:v>
                </c:pt>
                <c:pt idx="5">
                  <c:v>ACTIVOS POR IMPUESTOS CORRIENTES</c:v>
                </c:pt>
                <c:pt idx="6">
                  <c:v>ACTIVO NO CORRIENTE</c:v>
                </c:pt>
                <c:pt idx="7">
                  <c:v>PROPIEDADE, PLANTA Y EQUIPO</c:v>
                </c:pt>
                <c:pt idx="8">
                  <c:v>OTROS ACTIVOS NO CORRIENTES</c:v>
                </c:pt>
              </c:strCache>
            </c:strRef>
          </c:cat>
          <c:val>
            <c:numRef>
              <c:f>GRAFICOS!$D$3:$D$11</c:f>
              <c:numCache>
                <c:formatCode>#,##0.00</c:formatCode>
                <c:ptCount val="9"/>
                <c:pt idx="0">
                  <c:v>3410247.7199999997</c:v>
                </c:pt>
                <c:pt idx="1">
                  <c:v>110090.34</c:v>
                </c:pt>
                <c:pt idx="2">
                  <c:v>1098542.42</c:v>
                </c:pt>
                <c:pt idx="3">
                  <c:v>1920757.22</c:v>
                </c:pt>
                <c:pt idx="4">
                  <c:v>175338.15</c:v>
                </c:pt>
                <c:pt idx="5">
                  <c:v>105519.59</c:v>
                </c:pt>
                <c:pt idx="6">
                  <c:v>172093.53</c:v>
                </c:pt>
                <c:pt idx="7">
                  <c:v>154282.04</c:v>
                </c:pt>
                <c:pt idx="8">
                  <c:v>17811.490000000002</c:v>
                </c:pt>
              </c:numCache>
            </c:numRef>
          </c:val>
        </c:ser>
        <c:ser>
          <c:idx val="2"/>
          <c:order val="2"/>
          <c:tx>
            <c:strRef>
              <c:f>GRAFICOS!$E$2</c:f>
              <c:strCache>
                <c:ptCount val="1"/>
                <c:pt idx="0">
                  <c:v>2,013</c:v>
                </c:pt>
              </c:strCache>
            </c:strRef>
          </c:tx>
          <c:invertIfNegative val="0"/>
          <c:cat>
            <c:strRef>
              <c:f>GRAFICOS!$B$3:$B$11</c:f>
              <c:strCache>
                <c:ptCount val="9"/>
                <c:pt idx="0">
                  <c:v>ACTIVO CORRIENTE</c:v>
                </c:pt>
                <c:pt idx="1">
                  <c:v>EFECTIVO Y EQUIVALENTES AL EFECTIVO</c:v>
                </c:pt>
                <c:pt idx="2">
                  <c:v>ACTIVOS FINANCIEROS</c:v>
                </c:pt>
                <c:pt idx="3">
                  <c:v>INVENTARIOS</c:v>
                </c:pt>
                <c:pt idx="4">
                  <c:v>SERVICIOS Y OTROS PAGOS ANTICIPADOS</c:v>
                </c:pt>
                <c:pt idx="5">
                  <c:v>ACTIVOS POR IMPUESTOS CORRIENTES</c:v>
                </c:pt>
                <c:pt idx="6">
                  <c:v>ACTIVO NO CORRIENTE</c:v>
                </c:pt>
                <c:pt idx="7">
                  <c:v>PROPIEDADE, PLANTA Y EQUIPO</c:v>
                </c:pt>
                <c:pt idx="8">
                  <c:v>OTROS ACTIVOS NO CORRIENTES</c:v>
                </c:pt>
              </c:strCache>
            </c:strRef>
          </c:cat>
          <c:val>
            <c:numRef>
              <c:f>GRAFICOS!$E$3:$E$11</c:f>
              <c:numCache>
                <c:formatCode>#,##0.00</c:formatCode>
                <c:ptCount val="9"/>
                <c:pt idx="0">
                  <c:v>3701174.87</c:v>
                </c:pt>
                <c:pt idx="1">
                  <c:v>260735.72</c:v>
                </c:pt>
                <c:pt idx="2">
                  <c:v>973179.42</c:v>
                </c:pt>
                <c:pt idx="3">
                  <c:v>2226096.23</c:v>
                </c:pt>
                <c:pt idx="4">
                  <c:v>112965.84</c:v>
                </c:pt>
                <c:pt idx="5">
                  <c:v>128197.66</c:v>
                </c:pt>
                <c:pt idx="6">
                  <c:v>189242.45</c:v>
                </c:pt>
                <c:pt idx="7">
                  <c:v>161520.59</c:v>
                </c:pt>
                <c:pt idx="8">
                  <c:v>27721.86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50688"/>
        <c:axId val="80452224"/>
      </c:barChart>
      <c:catAx>
        <c:axId val="80450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0452224"/>
        <c:crosses val="autoZero"/>
        <c:auto val="1"/>
        <c:lblAlgn val="ctr"/>
        <c:lblOffset val="100"/>
        <c:noMultiLvlLbl val="0"/>
      </c:catAx>
      <c:valAx>
        <c:axId val="8045222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0450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00"/>
            </a:pPr>
            <a:endParaRPr lang="es-EC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GRAFICOS!$B$10</c:f>
              <c:strCache>
                <c:ptCount val="1"/>
                <c:pt idx="0">
                  <c:v>PROPIEDADE, PLANTA Y EQUIPO</c:v>
                </c:pt>
              </c:strCache>
            </c:strRef>
          </c:tx>
          <c:invertIfNegative val="0"/>
          <c:val>
            <c:numRef>
              <c:f>GRAFICOS!$C$10:$E$10</c:f>
              <c:numCache>
                <c:formatCode>#,##0.00</c:formatCode>
                <c:ptCount val="3"/>
                <c:pt idx="0">
                  <c:v>120140.36</c:v>
                </c:pt>
                <c:pt idx="1">
                  <c:v>154282.04</c:v>
                </c:pt>
                <c:pt idx="2">
                  <c:v>161520.59</c:v>
                </c:pt>
              </c:numCache>
            </c:numRef>
          </c:val>
        </c:ser>
        <c:ser>
          <c:idx val="1"/>
          <c:order val="1"/>
          <c:tx>
            <c:strRef>
              <c:f>GRAFICOS!$B$11</c:f>
              <c:strCache>
                <c:ptCount val="1"/>
                <c:pt idx="0">
                  <c:v>OTROS ACTIVOS NO CORRIENTES</c:v>
                </c:pt>
              </c:strCache>
            </c:strRef>
          </c:tx>
          <c:invertIfNegative val="0"/>
          <c:val>
            <c:numRef>
              <c:f>GRAFICOS!$C$11:$E$11</c:f>
              <c:numCache>
                <c:formatCode>#,##0.00</c:formatCode>
                <c:ptCount val="3"/>
                <c:pt idx="0">
                  <c:v>6684.37</c:v>
                </c:pt>
                <c:pt idx="1">
                  <c:v>17811.490000000002</c:v>
                </c:pt>
                <c:pt idx="2">
                  <c:v>27721.86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180352"/>
        <c:axId val="80181888"/>
        <c:axId val="0"/>
      </c:bar3DChart>
      <c:catAx>
        <c:axId val="80180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80181888"/>
        <c:crosses val="autoZero"/>
        <c:auto val="1"/>
        <c:lblAlgn val="ctr"/>
        <c:lblOffset val="100"/>
        <c:noMultiLvlLbl val="0"/>
      </c:catAx>
      <c:valAx>
        <c:axId val="8018188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01803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s-EC"/>
          </a:p>
        </c:txPr>
      </c:dTable>
    </c:plotArea>
    <c:plotVisOnly val="1"/>
    <c:dispBlanksAs val="gap"/>
    <c:showDLblsOverMax val="0"/>
  </c:chart>
  <c:txPr>
    <a:bodyPr/>
    <a:lstStyle/>
    <a:p>
      <a:pPr>
        <a:defRPr sz="9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GRAFICOS!$B$63:$B$67</c:f>
              <c:strCache>
                <c:ptCount val="5"/>
                <c:pt idx="0">
                  <c:v>CTAS Y DCTOS POR PAGAR (Proveedores)</c:v>
                </c:pt>
                <c:pt idx="1">
                  <c:v>OBLIGACIONES CON INST. FINANCIERAS</c:v>
                </c:pt>
                <c:pt idx="2">
                  <c:v>OTRAS OBLIGACIONES CORRIENTES</c:v>
                </c:pt>
                <c:pt idx="3">
                  <c:v>PASIVO DIFERIDO</c:v>
                </c:pt>
                <c:pt idx="4">
                  <c:v>ANTICIPOS DE CLIENTES</c:v>
                </c:pt>
              </c:strCache>
            </c:strRef>
          </c:cat>
          <c:val>
            <c:numRef>
              <c:f>GRAFICOS!$E$63:$E$67</c:f>
              <c:numCache>
                <c:formatCode>#,##0.00</c:formatCode>
                <c:ptCount val="5"/>
                <c:pt idx="0">
                  <c:v>487255.68</c:v>
                </c:pt>
                <c:pt idx="1">
                  <c:v>589394.34</c:v>
                </c:pt>
                <c:pt idx="2">
                  <c:v>212283.91</c:v>
                </c:pt>
                <c:pt idx="3">
                  <c:v>328899.77</c:v>
                </c:pt>
                <c:pt idx="4">
                  <c:v>245985.28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9033473681832"/>
          <c:y val="0.27449750974429987"/>
          <c:w val="0.33128722514824155"/>
          <c:h val="0.44503104793939191"/>
        </c:manualLayout>
      </c:layout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GRAFICOS!$B$63:$B$67</c:f>
              <c:strCache>
                <c:ptCount val="5"/>
                <c:pt idx="0">
                  <c:v>CTAS Y DCTOS POR PAGAR (Proveedores)</c:v>
                </c:pt>
                <c:pt idx="1">
                  <c:v>OBLIGACIONES CON INST. FINANCIERAS</c:v>
                </c:pt>
                <c:pt idx="2">
                  <c:v>OTRAS OBLIGACIONES CORRIENTES</c:v>
                </c:pt>
                <c:pt idx="3">
                  <c:v>PASIVO DIFERIDO</c:v>
                </c:pt>
                <c:pt idx="4">
                  <c:v>ANTICIPOS DE CLIENTES</c:v>
                </c:pt>
              </c:strCache>
            </c:strRef>
          </c:cat>
          <c:val>
            <c:numRef>
              <c:f>GRAFICOS!$C$63:$C$67</c:f>
              <c:numCache>
                <c:formatCode>#,##0.00</c:formatCode>
                <c:ptCount val="5"/>
                <c:pt idx="0">
                  <c:v>647002.56999999995</c:v>
                </c:pt>
                <c:pt idx="1">
                  <c:v>333896.64</c:v>
                </c:pt>
                <c:pt idx="2">
                  <c:v>285393.06</c:v>
                </c:pt>
                <c:pt idx="3">
                  <c:v>0</c:v>
                </c:pt>
                <c:pt idx="4">
                  <c:v>528410.61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GRAFICOS!$B$63:$B$67</c:f>
              <c:strCache>
                <c:ptCount val="5"/>
                <c:pt idx="0">
                  <c:v>CTAS Y DCTOS POR PAGAR (Proveedores)</c:v>
                </c:pt>
                <c:pt idx="1">
                  <c:v>OBLIGACIONES CON INST. FINANCIERAS</c:v>
                </c:pt>
                <c:pt idx="2">
                  <c:v>OTRAS OBLIGACIONES CORRIENTES</c:v>
                </c:pt>
                <c:pt idx="3">
                  <c:v>PASIVO DIFERIDO</c:v>
                </c:pt>
                <c:pt idx="4">
                  <c:v>ANTICIPOS DE CLIENTES</c:v>
                </c:pt>
              </c:strCache>
            </c:strRef>
          </c:cat>
          <c:val>
            <c:numRef>
              <c:f>GRAFICOS!$D$63:$D$67</c:f>
              <c:numCache>
                <c:formatCode>#,##0.00</c:formatCode>
                <c:ptCount val="5"/>
                <c:pt idx="0">
                  <c:v>301645.73</c:v>
                </c:pt>
                <c:pt idx="1">
                  <c:v>609364.29</c:v>
                </c:pt>
                <c:pt idx="2">
                  <c:v>338558.79</c:v>
                </c:pt>
                <c:pt idx="3">
                  <c:v>186008.53</c:v>
                </c:pt>
                <c:pt idx="4">
                  <c:v>484511.84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GRAFICOS!$B$63:$B$67</c:f>
              <c:strCache>
                <c:ptCount val="5"/>
                <c:pt idx="0">
                  <c:v>CTAS Y DCTOS POR PAGAR (Proveedores)</c:v>
                </c:pt>
                <c:pt idx="1">
                  <c:v>OBLIGACIONES CON INST. FINANCIERAS</c:v>
                </c:pt>
                <c:pt idx="2">
                  <c:v>OTRAS OBLIGACIONES CORRIENTES</c:v>
                </c:pt>
                <c:pt idx="3">
                  <c:v>PASIVO DIFERIDO</c:v>
                </c:pt>
                <c:pt idx="4">
                  <c:v>ANTICIPOS DE CLIENTES</c:v>
                </c:pt>
              </c:strCache>
            </c:strRef>
          </c:cat>
          <c:val>
            <c:numRef>
              <c:f>GRAFICOS!$E$63:$E$67</c:f>
              <c:numCache>
                <c:formatCode>#,##0.00</c:formatCode>
                <c:ptCount val="5"/>
                <c:pt idx="0">
                  <c:v>487255.68</c:v>
                </c:pt>
                <c:pt idx="1">
                  <c:v>589394.34</c:v>
                </c:pt>
                <c:pt idx="2">
                  <c:v>212283.91</c:v>
                </c:pt>
                <c:pt idx="3">
                  <c:v>328899.77</c:v>
                </c:pt>
                <c:pt idx="4">
                  <c:v>245985.28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251136"/>
        <c:axId val="80261120"/>
        <c:axId val="0"/>
      </c:bar3DChart>
      <c:catAx>
        <c:axId val="80251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80261120"/>
        <c:crosses val="autoZero"/>
        <c:auto val="1"/>
        <c:lblAlgn val="ctr"/>
        <c:lblOffset val="100"/>
        <c:noMultiLvlLbl val="0"/>
      </c:catAx>
      <c:valAx>
        <c:axId val="8026112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0251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EC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GRAFICOS!$B$107:$B$111</c:f>
              <c:strCache>
                <c:ptCount val="5"/>
                <c:pt idx="0">
                  <c:v>CAPITAL SUSCRITO O PAGADO</c:v>
                </c:pt>
                <c:pt idx="1">
                  <c:v>RESERVA LEGAL</c:v>
                </c:pt>
                <c:pt idx="2">
                  <c:v>GANANCIAS ACUMULADAS</c:v>
                </c:pt>
                <c:pt idx="3">
                  <c:v>RESULTADOS ACUM. POR EFECTOS NIFFS</c:v>
                </c:pt>
                <c:pt idx="4">
                  <c:v>GANANCIA NETA DEL PERIODO</c:v>
                </c:pt>
              </c:strCache>
            </c:strRef>
          </c:cat>
          <c:val>
            <c:numRef>
              <c:f>GRAFICOS!$E$107:$E$111</c:f>
              <c:numCache>
                <c:formatCode>#,##0.00</c:formatCode>
                <c:ptCount val="5"/>
                <c:pt idx="0">
                  <c:v>90830</c:v>
                </c:pt>
                <c:pt idx="1">
                  <c:v>20122.740000000002</c:v>
                </c:pt>
                <c:pt idx="2">
                  <c:v>855533.14</c:v>
                </c:pt>
                <c:pt idx="3">
                  <c:v>33872.42</c:v>
                </c:pt>
                <c:pt idx="4">
                  <c:v>284579.09000000003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'GRAFICOS 2'!$B$3:$B$9</c:f>
              <c:strCache>
                <c:ptCount val="7"/>
                <c:pt idx="0">
                  <c:v>VENTA DE BIENES IMPORTADOS</c:v>
                </c:pt>
                <c:pt idx="1">
                  <c:v>VENTA DE BIENES PRO.NACIONAL</c:v>
                </c:pt>
                <c:pt idx="2">
                  <c:v>SERVICIOS PRESTADOS</c:v>
                </c:pt>
                <c:pt idx="3">
                  <c:v>(-) DSCTOS Y DEVOL EN VENTAS</c:v>
                </c:pt>
                <c:pt idx="4">
                  <c:v>OTROS INGRESOS</c:v>
                </c:pt>
                <c:pt idx="5">
                  <c:v>INTERESES FINANCIEROS</c:v>
                </c:pt>
                <c:pt idx="6">
                  <c:v>OTRAS RENTAS</c:v>
                </c:pt>
              </c:strCache>
            </c:strRef>
          </c:cat>
          <c:val>
            <c:numRef>
              <c:f>'GRAFICOS 2'!$E$3:$E$9</c:f>
              <c:numCache>
                <c:formatCode>#,##0.00</c:formatCode>
                <c:ptCount val="7"/>
                <c:pt idx="0">
                  <c:v>5564037.5099999998</c:v>
                </c:pt>
                <c:pt idx="1">
                  <c:v>826912.67</c:v>
                </c:pt>
                <c:pt idx="2">
                  <c:v>301419.94</c:v>
                </c:pt>
                <c:pt idx="3">
                  <c:v>-51118.14</c:v>
                </c:pt>
                <c:pt idx="4">
                  <c:v>-5243.02</c:v>
                </c:pt>
                <c:pt idx="5" formatCode="General">
                  <c:v>56.68</c:v>
                </c:pt>
                <c:pt idx="6" formatCode="General">
                  <c:v>-411.09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'GRAFICOS 2'!$B$3:$B$10</c:f>
              <c:strCache>
                <c:ptCount val="8"/>
                <c:pt idx="0">
                  <c:v>VENTA DE BIENES</c:v>
                </c:pt>
                <c:pt idx="1">
                  <c:v>VENTA DE BIENES IMPORTADOS</c:v>
                </c:pt>
                <c:pt idx="2">
                  <c:v>VENTA DE BIENES PRO.NACIONAL</c:v>
                </c:pt>
                <c:pt idx="3">
                  <c:v>SERVICIOS PRESTADOS</c:v>
                </c:pt>
                <c:pt idx="4">
                  <c:v>(-) DSCTOS Y DEVOL EN VENTAS</c:v>
                </c:pt>
                <c:pt idx="5">
                  <c:v>OTROS INGRESOS</c:v>
                </c:pt>
                <c:pt idx="6">
                  <c:v>INTERESES FINANCIEROS</c:v>
                </c:pt>
                <c:pt idx="7">
                  <c:v>OTRAS RENTAS</c:v>
                </c:pt>
              </c:strCache>
            </c:strRef>
          </c:cat>
          <c:val>
            <c:numRef>
              <c:f>'GRAFICOS 2'!$C$3:$C$10</c:f>
              <c:numCache>
                <c:formatCode>#,##0.00</c:formatCode>
                <c:ptCount val="8"/>
                <c:pt idx="0">
                  <c:v>5774939.6600000001</c:v>
                </c:pt>
                <c:pt idx="1">
                  <c:v>5027731.42</c:v>
                </c:pt>
                <c:pt idx="2">
                  <c:v>747208.24</c:v>
                </c:pt>
                <c:pt idx="3">
                  <c:v>54687.38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105.59</c:v>
                </c:pt>
                <c:pt idx="7">
                  <c:v>31071.19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'GRAFICOS 2'!$B$3:$B$10</c:f>
              <c:strCache>
                <c:ptCount val="8"/>
                <c:pt idx="0">
                  <c:v>VENTA DE BIENES</c:v>
                </c:pt>
                <c:pt idx="1">
                  <c:v>VENTA DE BIENES IMPORTADOS</c:v>
                </c:pt>
                <c:pt idx="2">
                  <c:v>VENTA DE BIENES PRO.NACIONAL</c:v>
                </c:pt>
                <c:pt idx="3">
                  <c:v>SERVICIOS PRESTADOS</c:v>
                </c:pt>
                <c:pt idx="4">
                  <c:v>(-) DSCTOS Y DEVOL EN VENTAS</c:v>
                </c:pt>
                <c:pt idx="5">
                  <c:v>OTROS INGRESOS</c:v>
                </c:pt>
                <c:pt idx="6">
                  <c:v>INTERESES FINANCIEROS</c:v>
                </c:pt>
                <c:pt idx="7">
                  <c:v>OTRAS RENTAS</c:v>
                </c:pt>
              </c:strCache>
            </c:strRef>
          </c:cat>
          <c:val>
            <c:numRef>
              <c:f>'GRAFICOS 2'!$D$3:$D$10</c:f>
              <c:numCache>
                <c:formatCode>#,##0.00</c:formatCode>
                <c:ptCount val="8"/>
                <c:pt idx="0">
                  <c:v>6070872.4000000004</c:v>
                </c:pt>
                <c:pt idx="1">
                  <c:v>4931058.41</c:v>
                </c:pt>
                <c:pt idx="2">
                  <c:v>1139813.99</c:v>
                </c:pt>
                <c:pt idx="3">
                  <c:v>936353.48</c:v>
                </c:pt>
                <c:pt idx="4">
                  <c:v>-73755.16</c:v>
                </c:pt>
                <c:pt idx="5">
                  <c:v>87390.38</c:v>
                </c:pt>
                <c:pt idx="6" formatCode="General">
                  <c:v>21.54</c:v>
                </c:pt>
                <c:pt idx="7">
                  <c:v>54280.14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'GRAFICOS 2'!$B$3:$B$10</c:f>
              <c:strCache>
                <c:ptCount val="8"/>
                <c:pt idx="0">
                  <c:v>VENTA DE BIENES</c:v>
                </c:pt>
                <c:pt idx="1">
                  <c:v>VENTA DE BIENES IMPORTADOS</c:v>
                </c:pt>
                <c:pt idx="2">
                  <c:v>VENTA DE BIENES PRO.NACIONAL</c:v>
                </c:pt>
                <c:pt idx="3">
                  <c:v>SERVICIOS PRESTADOS</c:v>
                </c:pt>
                <c:pt idx="4">
                  <c:v>(-) DSCTOS Y DEVOL EN VENTAS</c:v>
                </c:pt>
                <c:pt idx="5">
                  <c:v>OTROS INGRESOS</c:v>
                </c:pt>
                <c:pt idx="6">
                  <c:v>INTERESES FINANCIEROS</c:v>
                </c:pt>
                <c:pt idx="7">
                  <c:v>OTRAS RENTAS</c:v>
                </c:pt>
              </c:strCache>
            </c:strRef>
          </c:cat>
          <c:val>
            <c:numRef>
              <c:f>'GRAFICOS 2'!$E$3:$E$10</c:f>
              <c:numCache>
                <c:formatCode>#,##0.00</c:formatCode>
                <c:ptCount val="8"/>
                <c:pt idx="0">
                  <c:v>6390950.1799999997</c:v>
                </c:pt>
                <c:pt idx="1">
                  <c:v>5564037.5099999998</c:v>
                </c:pt>
                <c:pt idx="2">
                  <c:v>826912.67</c:v>
                </c:pt>
                <c:pt idx="3">
                  <c:v>301419.94</c:v>
                </c:pt>
                <c:pt idx="4">
                  <c:v>-51118.14</c:v>
                </c:pt>
                <c:pt idx="5">
                  <c:v>-5243.02</c:v>
                </c:pt>
                <c:pt idx="6" formatCode="General">
                  <c:v>56.68</c:v>
                </c:pt>
                <c:pt idx="7" formatCode="General">
                  <c:v>-411.09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300288"/>
        <c:axId val="80306176"/>
        <c:axId val="0"/>
      </c:bar3DChart>
      <c:catAx>
        <c:axId val="80300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0306176"/>
        <c:crosses val="autoZero"/>
        <c:auto val="1"/>
        <c:lblAlgn val="ctr"/>
        <c:lblOffset val="100"/>
        <c:noMultiLvlLbl val="0"/>
      </c:catAx>
      <c:valAx>
        <c:axId val="8030617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803002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s-EC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slide" Target="../slides/slide33.xml"/><Relationship Id="rId1" Type="http://schemas.openxmlformats.org/officeDocument/2006/relationships/slide" Target="../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6F8C0-3554-47C0-BE26-E80465183E57}" type="doc">
      <dgm:prSet loTypeId="urn:microsoft.com/office/officeart/2005/8/layout/radial6" loCatId="cycle" qsTypeId="urn:microsoft.com/office/officeart/2005/8/quickstyle/3d7" qsCatId="3D" csTypeId="urn:microsoft.com/office/officeart/2005/8/colors/colorful5" csCatId="colorful" phldr="1"/>
      <dgm:spPr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</dgm:spPr>
      <dgm:t>
        <a:bodyPr/>
        <a:lstStyle/>
        <a:p>
          <a:endParaRPr lang="es-EC"/>
        </a:p>
      </dgm:t>
    </dgm:pt>
    <dgm:pt modelId="{079D517A-A5A9-4C8A-B529-99BF0AEC7F58}">
      <dgm:prSet phldrT="[Texto]" custT="1"/>
      <dgm:spPr/>
      <dgm:t>
        <a:bodyPr/>
        <a:lstStyle/>
        <a:p>
          <a:r>
            <a:rPr lang="es-EC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</a:t>
          </a:r>
        </a:p>
        <a:p>
          <a:r>
            <a:rPr lang="es-EC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AMBIENTE</a:t>
          </a:r>
          <a:endParaRPr lang="es-EC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9D771-6160-439F-AAA4-C71BFC5745BB}" type="parTrans" cxnId="{31834DAA-077E-4F45-BA30-474718D581B5}">
      <dgm:prSet/>
      <dgm:spPr/>
      <dgm:t>
        <a:bodyPr/>
        <a:lstStyle/>
        <a:p>
          <a:endParaRPr lang="es-EC"/>
        </a:p>
      </dgm:t>
    </dgm:pt>
    <dgm:pt modelId="{6180D10B-2E38-44E8-BF27-F505BEDD6F18}" type="sibTrans" cxnId="{31834DAA-077E-4F45-BA30-474718D581B5}">
      <dgm:prSet/>
      <dgm:spPr/>
      <dgm:t>
        <a:bodyPr/>
        <a:lstStyle/>
        <a:p>
          <a:endParaRPr lang="es-EC"/>
        </a:p>
      </dgm:t>
    </dgm:pt>
    <dgm:pt modelId="{6CE640EC-CAE7-4D59-8F3C-6CCEC399FEF9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POBREZA Y DESEMPLEO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258465-1F3B-44C2-8572-73DB62CC67D1}" type="parTrans" cxnId="{691B99A5-9B53-4AE7-8A91-D2AEA54FB8A4}">
      <dgm:prSet/>
      <dgm:spPr/>
      <dgm:t>
        <a:bodyPr/>
        <a:lstStyle/>
        <a:p>
          <a:endParaRPr lang="es-EC"/>
        </a:p>
      </dgm:t>
    </dgm:pt>
    <dgm:pt modelId="{BE67A7D8-9BAB-428D-BA49-8203284A9FD7}" type="sibTrans" cxnId="{691B99A5-9B53-4AE7-8A91-D2AEA54FB8A4}">
      <dgm:prSet/>
      <dgm:spPr/>
      <dgm:t>
        <a:bodyPr/>
        <a:lstStyle/>
        <a:p>
          <a:endParaRPr lang="es-EC"/>
        </a:p>
      </dgm:t>
    </dgm:pt>
    <dgm:pt modelId="{CB115035-7BE0-4555-82B7-D0C8B1274CE1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 INTERNO BRUTO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AD9654-126A-4F55-BC46-418DE4E683E2}" type="parTrans" cxnId="{8BC23202-6CEA-4ECD-8719-B6C5BD9B9347}">
      <dgm:prSet/>
      <dgm:spPr/>
      <dgm:t>
        <a:bodyPr/>
        <a:lstStyle/>
        <a:p>
          <a:endParaRPr lang="es-EC"/>
        </a:p>
      </dgm:t>
    </dgm:pt>
    <dgm:pt modelId="{EB174825-4804-4568-B153-F1DAF96E5D80}" type="sibTrans" cxnId="{8BC23202-6CEA-4ECD-8719-B6C5BD9B9347}">
      <dgm:prSet/>
      <dgm:spPr/>
      <dgm:t>
        <a:bodyPr/>
        <a:lstStyle/>
        <a:p>
          <a:endParaRPr lang="es-EC"/>
        </a:p>
      </dgm:t>
    </dgm:pt>
    <dgm:pt modelId="{E3994D9C-A8B3-472E-9A1E-EC45DE82E4DF}">
      <dgm:prSet phldrT="[Texto]" custT="1"/>
      <dgm:spPr/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 FISCAL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540AA8-B0C3-4CF0-A33B-EE1629DFDD2F}" type="parTrans" cxnId="{068893E7-BA2D-4C8F-9496-429CC5B435C5}">
      <dgm:prSet/>
      <dgm:spPr/>
      <dgm:t>
        <a:bodyPr/>
        <a:lstStyle/>
        <a:p>
          <a:endParaRPr lang="es-EC"/>
        </a:p>
      </dgm:t>
    </dgm:pt>
    <dgm:pt modelId="{B4C32277-CB09-44E2-99E5-CAF6EE1A8F47}" type="sibTrans" cxnId="{068893E7-BA2D-4C8F-9496-429CC5B435C5}">
      <dgm:prSet/>
      <dgm:spPr/>
      <dgm:t>
        <a:bodyPr/>
        <a:lstStyle/>
        <a:p>
          <a:endParaRPr lang="es-EC"/>
        </a:p>
      </dgm:t>
    </dgm:pt>
    <dgm:pt modelId="{14E84E6A-373B-46D6-A145-AED246B971AC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INFLACIÓN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C2F21-587B-421F-B34E-EF86984CA380}" type="parTrans" cxnId="{E570BA22-9AFB-4CE2-9E06-77879409473E}">
      <dgm:prSet/>
      <dgm:spPr/>
      <dgm:t>
        <a:bodyPr/>
        <a:lstStyle/>
        <a:p>
          <a:endParaRPr lang="es-EC"/>
        </a:p>
      </dgm:t>
    </dgm:pt>
    <dgm:pt modelId="{8047A152-4974-486A-A39C-748922C20CD3}" type="sibTrans" cxnId="{E570BA22-9AFB-4CE2-9E06-77879409473E}">
      <dgm:prSet/>
      <dgm:spPr/>
      <dgm:t>
        <a:bodyPr/>
        <a:lstStyle/>
        <a:p>
          <a:endParaRPr lang="es-EC"/>
        </a:p>
      </dgm:t>
    </dgm:pt>
    <dgm:pt modelId="{0246DED2-B355-41D3-9EB3-2229A2FDCE14}" type="pres">
      <dgm:prSet presAssocID="{2966F8C0-3554-47C0-BE26-E80465183E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C40730-676A-4845-A00B-BA9B9FFAE40A}" type="pres">
      <dgm:prSet presAssocID="{079D517A-A5A9-4C8A-B529-99BF0AEC7F58}" presName="centerShape" presStyleLbl="node0" presStyleIdx="0" presStyleCnt="1"/>
      <dgm:spPr/>
      <dgm:t>
        <a:bodyPr/>
        <a:lstStyle/>
        <a:p>
          <a:endParaRPr lang="es-EC"/>
        </a:p>
      </dgm:t>
    </dgm:pt>
    <dgm:pt modelId="{50375026-5B12-40F1-B90B-2F0A76BC395D}" type="pres">
      <dgm:prSet presAssocID="{6CE640EC-CAE7-4D59-8F3C-6CCEC399FE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32C70E-2923-456E-B268-A88D61D5B433}" type="pres">
      <dgm:prSet presAssocID="{6CE640EC-CAE7-4D59-8F3C-6CCEC399FEF9}" presName="dummy" presStyleCnt="0"/>
      <dgm:spPr/>
    </dgm:pt>
    <dgm:pt modelId="{B8DBD938-5509-475B-9C88-35C53D325745}" type="pres">
      <dgm:prSet presAssocID="{BE67A7D8-9BAB-428D-BA49-8203284A9FD7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0CCF658-C71E-4A29-8907-0697AD8AB918}" type="pres">
      <dgm:prSet presAssocID="{CB115035-7BE0-4555-82B7-D0C8B1274C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8FE3B4-63B5-41BE-A225-52BAC04A113E}" type="pres">
      <dgm:prSet presAssocID="{CB115035-7BE0-4555-82B7-D0C8B1274CE1}" presName="dummy" presStyleCnt="0"/>
      <dgm:spPr/>
    </dgm:pt>
    <dgm:pt modelId="{087E776A-7CA4-494D-869D-03BB946D9F99}" type="pres">
      <dgm:prSet presAssocID="{EB174825-4804-4568-B153-F1DAF96E5D80}" presName="sibTrans" presStyleLbl="sibTrans2D1" presStyleIdx="1" presStyleCnt="4"/>
      <dgm:spPr/>
      <dgm:t>
        <a:bodyPr/>
        <a:lstStyle/>
        <a:p>
          <a:endParaRPr lang="es-EC"/>
        </a:p>
      </dgm:t>
    </dgm:pt>
    <dgm:pt modelId="{8733DB2C-9DFE-4DE6-962C-020B544C8D4D}" type="pres">
      <dgm:prSet presAssocID="{E3994D9C-A8B3-472E-9A1E-EC45DE82E4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947C17-60BB-4C0B-A1D3-B3639692764D}" type="pres">
      <dgm:prSet presAssocID="{E3994D9C-A8B3-472E-9A1E-EC45DE82E4DF}" presName="dummy" presStyleCnt="0"/>
      <dgm:spPr/>
    </dgm:pt>
    <dgm:pt modelId="{A6A6A441-BCB6-4954-9D69-D0B096CE6FC4}" type="pres">
      <dgm:prSet presAssocID="{B4C32277-CB09-44E2-99E5-CAF6EE1A8F47}" presName="sibTrans" presStyleLbl="sibTrans2D1" presStyleIdx="2" presStyleCnt="4"/>
      <dgm:spPr/>
      <dgm:t>
        <a:bodyPr/>
        <a:lstStyle/>
        <a:p>
          <a:endParaRPr lang="es-EC"/>
        </a:p>
      </dgm:t>
    </dgm:pt>
    <dgm:pt modelId="{039A1F73-37C3-46D5-AD35-B182AD8A5EB2}" type="pres">
      <dgm:prSet presAssocID="{14E84E6A-373B-46D6-A145-AED246B971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1FB01-64A6-45CC-B58A-542531AA295C}" type="pres">
      <dgm:prSet presAssocID="{14E84E6A-373B-46D6-A145-AED246B971AC}" presName="dummy" presStyleCnt="0"/>
      <dgm:spPr/>
    </dgm:pt>
    <dgm:pt modelId="{D9CF787E-A72A-436F-A8EC-E0C2442224C2}" type="pres">
      <dgm:prSet presAssocID="{8047A152-4974-486A-A39C-748922C20CD3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0ECA84AA-EDBE-47AD-902C-9EBB906BAE5B}" type="presOf" srcId="{6CE640EC-CAE7-4D59-8F3C-6CCEC399FEF9}" destId="{50375026-5B12-40F1-B90B-2F0A76BC395D}" srcOrd="0" destOrd="0" presId="urn:microsoft.com/office/officeart/2005/8/layout/radial6"/>
    <dgm:cxn modelId="{068893E7-BA2D-4C8F-9496-429CC5B435C5}" srcId="{079D517A-A5A9-4C8A-B529-99BF0AEC7F58}" destId="{E3994D9C-A8B3-472E-9A1E-EC45DE82E4DF}" srcOrd="2" destOrd="0" parTransId="{CE540AA8-B0C3-4CF0-A33B-EE1629DFDD2F}" sibTransId="{B4C32277-CB09-44E2-99E5-CAF6EE1A8F47}"/>
    <dgm:cxn modelId="{44E462E1-F9AB-443A-A531-056C0F28E934}" type="presOf" srcId="{EB174825-4804-4568-B153-F1DAF96E5D80}" destId="{087E776A-7CA4-494D-869D-03BB946D9F99}" srcOrd="0" destOrd="0" presId="urn:microsoft.com/office/officeart/2005/8/layout/radial6"/>
    <dgm:cxn modelId="{1A3CB176-96B6-4930-BA0C-C65ABFB34DD2}" type="presOf" srcId="{B4C32277-CB09-44E2-99E5-CAF6EE1A8F47}" destId="{A6A6A441-BCB6-4954-9D69-D0B096CE6FC4}" srcOrd="0" destOrd="0" presId="urn:microsoft.com/office/officeart/2005/8/layout/radial6"/>
    <dgm:cxn modelId="{3A65D8A5-E522-43B4-8DB6-83E9E9A0605D}" type="presOf" srcId="{BE67A7D8-9BAB-428D-BA49-8203284A9FD7}" destId="{B8DBD938-5509-475B-9C88-35C53D325745}" srcOrd="0" destOrd="0" presId="urn:microsoft.com/office/officeart/2005/8/layout/radial6"/>
    <dgm:cxn modelId="{31834DAA-077E-4F45-BA30-474718D581B5}" srcId="{2966F8C0-3554-47C0-BE26-E80465183E57}" destId="{079D517A-A5A9-4C8A-B529-99BF0AEC7F58}" srcOrd="0" destOrd="0" parTransId="{7149D771-6160-439F-AAA4-C71BFC5745BB}" sibTransId="{6180D10B-2E38-44E8-BF27-F505BEDD6F18}"/>
    <dgm:cxn modelId="{B2586059-702E-4CC0-917C-59539FAF2DEC}" type="presOf" srcId="{14E84E6A-373B-46D6-A145-AED246B971AC}" destId="{039A1F73-37C3-46D5-AD35-B182AD8A5EB2}" srcOrd="0" destOrd="0" presId="urn:microsoft.com/office/officeart/2005/8/layout/radial6"/>
    <dgm:cxn modelId="{691B99A5-9B53-4AE7-8A91-D2AEA54FB8A4}" srcId="{079D517A-A5A9-4C8A-B529-99BF0AEC7F58}" destId="{6CE640EC-CAE7-4D59-8F3C-6CCEC399FEF9}" srcOrd="0" destOrd="0" parTransId="{AC258465-1F3B-44C2-8572-73DB62CC67D1}" sibTransId="{BE67A7D8-9BAB-428D-BA49-8203284A9FD7}"/>
    <dgm:cxn modelId="{AE3EEEC0-2B9B-4780-9A4F-3800140A901D}" type="presOf" srcId="{2966F8C0-3554-47C0-BE26-E80465183E57}" destId="{0246DED2-B355-41D3-9EB3-2229A2FDCE14}" srcOrd="0" destOrd="0" presId="urn:microsoft.com/office/officeart/2005/8/layout/radial6"/>
    <dgm:cxn modelId="{763013DF-4E03-4C54-A061-2E5B8E27F9FD}" type="presOf" srcId="{E3994D9C-A8B3-472E-9A1E-EC45DE82E4DF}" destId="{8733DB2C-9DFE-4DE6-962C-020B544C8D4D}" srcOrd="0" destOrd="0" presId="urn:microsoft.com/office/officeart/2005/8/layout/radial6"/>
    <dgm:cxn modelId="{78F96E87-FC03-457F-9FD5-534653A6C33B}" type="presOf" srcId="{079D517A-A5A9-4C8A-B529-99BF0AEC7F58}" destId="{71C40730-676A-4845-A00B-BA9B9FFAE40A}" srcOrd="0" destOrd="0" presId="urn:microsoft.com/office/officeart/2005/8/layout/radial6"/>
    <dgm:cxn modelId="{11DC444A-C2F6-4F31-9D1A-1BB20F567478}" type="presOf" srcId="{8047A152-4974-486A-A39C-748922C20CD3}" destId="{D9CF787E-A72A-436F-A8EC-E0C2442224C2}" srcOrd="0" destOrd="0" presId="urn:microsoft.com/office/officeart/2005/8/layout/radial6"/>
    <dgm:cxn modelId="{8BC23202-6CEA-4ECD-8719-B6C5BD9B9347}" srcId="{079D517A-A5A9-4C8A-B529-99BF0AEC7F58}" destId="{CB115035-7BE0-4555-82B7-D0C8B1274CE1}" srcOrd="1" destOrd="0" parTransId="{C2AD9654-126A-4F55-BC46-418DE4E683E2}" sibTransId="{EB174825-4804-4568-B153-F1DAF96E5D80}"/>
    <dgm:cxn modelId="{0D1BC3D3-E282-41BA-AF44-560143BCAE6C}" type="presOf" srcId="{CB115035-7BE0-4555-82B7-D0C8B1274CE1}" destId="{00CCF658-C71E-4A29-8907-0697AD8AB918}" srcOrd="0" destOrd="0" presId="urn:microsoft.com/office/officeart/2005/8/layout/radial6"/>
    <dgm:cxn modelId="{E570BA22-9AFB-4CE2-9E06-77879409473E}" srcId="{079D517A-A5A9-4C8A-B529-99BF0AEC7F58}" destId="{14E84E6A-373B-46D6-A145-AED246B971AC}" srcOrd="3" destOrd="0" parTransId="{014C2F21-587B-421F-B34E-EF86984CA380}" sibTransId="{8047A152-4974-486A-A39C-748922C20CD3}"/>
    <dgm:cxn modelId="{9B0DDEE9-0A7F-4C58-BB98-7D0015689795}" type="presParOf" srcId="{0246DED2-B355-41D3-9EB3-2229A2FDCE14}" destId="{71C40730-676A-4845-A00B-BA9B9FFAE40A}" srcOrd="0" destOrd="0" presId="urn:microsoft.com/office/officeart/2005/8/layout/radial6"/>
    <dgm:cxn modelId="{952A852E-DBB8-4DC5-811F-1376FD7DB7B5}" type="presParOf" srcId="{0246DED2-B355-41D3-9EB3-2229A2FDCE14}" destId="{50375026-5B12-40F1-B90B-2F0A76BC395D}" srcOrd="1" destOrd="0" presId="urn:microsoft.com/office/officeart/2005/8/layout/radial6"/>
    <dgm:cxn modelId="{CF79B90F-38F7-4045-9631-160E664DD1FE}" type="presParOf" srcId="{0246DED2-B355-41D3-9EB3-2229A2FDCE14}" destId="{8232C70E-2923-456E-B268-A88D61D5B433}" srcOrd="2" destOrd="0" presId="urn:microsoft.com/office/officeart/2005/8/layout/radial6"/>
    <dgm:cxn modelId="{8B771AB9-1319-472B-97F4-C770A186CC2C}" type="presParOf" srcId="{0246DED2-B355-41D3-9EB3-2229A2FDCE14}" destId="{B8DBD938-5509-475B-9C88-35C53D325745}" srcOrd="3" destOrd="0" presId="urn:microsoft.com/office/officeart/2005/8/layout/radial6"/>
    <dgm:cxn modelId="{293026A3-D936-497C-A724-9965CB8E7F3D}" type="presParOf" srcId="{0246DED2-B355-41D3-9EB3-2229A2FDCE14}" destId="{00CCF658-C71E-4A29-8907-0697AD8AB918}" srcOrd="4" destOrd="0" presId="urn:microsoft.com/office/officeart/2005/8/layout/radial6"/>
    <dgm:cxn modelId="{422CF1C5-D165-4158-A62D-B322B48DCFD8}" type="presParOf" srcId="{0246DED2-B355-41D3-9EB3-2229A2FDCE14}" destId="{0F8FE3B4-63B5-41BE-A225-52BAC04A113E}" srcOrd="5" destOrd="0" presId="urn:microsoft.com/office/officeart/2005/8/layout/radial6"/>
    <dgm:cxn modelId="{142188F9-74CF-41DF-80F1-E91815E141A9}" type="presParOf" srcId="{0246DED2-B355-41D3-9EB3-2229A2FDCE14}" destId="{087E776A-7CA4-494D-869D-03BB946D9F99}" srcOrd="6" destOrd="0" presId="urn:microsoft.com/office/officeart/2005/8/layout/radial6"/>
    <dgm:cxn modelId="{61DE8D01-4650-44D6-89C0-456F08856D15}" type="presParOf" srcId="{0246DED2-B355-41D3-9EB3-2229A2FDCE14}" destId="{8733DB2C-9DFE-4DE6-962C-020B544C8D4D}" srcOrd="7" destOrd="0" presId="urn:microsoft.com/office/officeart/2005/8/layout/radial6"/>
    <dgm:cxn modelId="{31BB6603-B9E9-4063-B233-43E90F6C5C2C}" type="presParOf" srcId="{0246DED2-B355-41D3-9EB3-2229A2FDCE14}" destId="{51947C17-60BB-4C0B-A1D3-B3639692764D}" srcOrd="8" destOrd="0" presId="urn:microsoft.com/office/officeart/2005/8/layout/radial6"/>
    <dgm:cxn modelId="{00934766-08DD-4C67-88D9-A83C6996129D}" type="presParOf" srcId="{0246DED2-B355-41D3-9EB3-2229A2FDCE14}" destId="{A6A6A441-BCB6-4954-9D69-D0B096CE6FC4}" srcOrd="9" destOrd="0" presId="urn:microsoft.com/office/officeart/2005/8/layout/radial6"/>
    <dgm:cxn modelId="{BDB69A09-B623-419C-9095-C3386319548F}" type="presParOf" srcId="{0246DED2-B355-41D3-9EB3-2229A2FDCE14}" destId="{039A1F73-37C3-46D5-AD35-B182AD8A5EB2}" srcOrd="10" destOrd="0" presId="urn:microsoft.com/office/officeart/2005/8/layout/radial6"/>
    <dgm:cxn modelId="{3C010A37-FD12-4084-B349-4D5EC05D14D1}" type="presParOf" srcId="{0246DED2-B355-41D3-9EB3-2229A2FDCE14}" destId="{5CF1FB01-64A6-45CC-B58A-542531AA295C}" srcOrd="11" destOrd="0" presId="urn:microsoft.com/office/officeart/2005/8/layout/radial6"/>
    <dgm:cxn modelId="{40509073-97E8-4742-8EDA-F2A5FAFA9944}" type="presParOf" srcId="{0246DED2-B355-41D3-9EB3-2229A2FDCE14}" destId="{D9CF787E-A72A-436F-A8EC-E0C2442224C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E23A9-48BC-499B-9EF0-C25029348BD7}" type="doc">
      <dgm:prSet loTypeId="urn:microsoft.com/office/officeart/2005/8/layout/venn1" loCatId="relationship" qsTypeId="urn:microsoft.com/office/officeart/2005/8/quickstyle/3d5" qsCatId="3D" csTypeId="urn:microsoft.com/office/officeart/2005/8/colors/colorful5" csCatId="colorful" phldr="1"/>
      <dgm:spPr>
        <a:scene3d>
          <a:camera prst="isometricOffAxis2Left" zoom="95000">
            <a:rot lat="600000" lon="0" rev="0"/>
          </a:camera>
          <a:lightRig rig="flat" dir="t"/>
        </a:scene3d>
      </dgm:spPr>
    </dgm:pt>
    <dgm:pt modelId="{1E9330EC-1B62-451C-8A49-6815A0C25057}">
      <dgm:prSet phldrT="[Texto]" custT="1"/>
      <dgm:spPr>
        <a:scene3d>
          <a:camera prst="isometricOffAxis2Left" zoom="95000">
            <a:rot lat="600000" lon="0" rev="0"/>
          </a:camera>
          <a:lightRig rig="flat" dir="t"/>
        </a:scene3d>
        <a:sp3d/>
      </dgm:spPr>
      <dgm:t>
        <a:bodyPr>
          <a:flatTx/>
        </a:bodyPr>
        <a:lstStyle/>
        <a:p>
          <a:r>
            <a:rPr lang="es-EC" sz="1600" b="1" i="1" dirty="0" smtClean="0"/>
            <a:t>COMPETENCIA</a:t>
          </a:r>
        </a:p>
        <a:p>
          <a:endParaRPr lang="es-EC" sz="1600" b="1" i="1" dirty="0" smtClean="0"/>
        </a:p>
        <a:p>
          <a:r>
            <a:rPr lang="es-EC" sz="1400" dirty="0" smtClean="0"/>
            <a:t>Las alternativas son variadas, y debemos considerar factores como precios, calidad y marca</a:t>
          </a:r>
        </a:p>
        <a:p>
          <a:r>
            <a:rPr lang="es-EC" sz="1100" b="1" i="1" dirty="0" err="1" smtClean="0"/>
            <a:t>PINTULAC</a:t>
          </a:r>
          <a:r>
            <a:rPr lang="es-EC" sz="1100" b="1" i="1" dirty="0" smtClean="0"/>
            <a:t>, </a:t>
          </a:r>
          <a:r>
            <a:rPr lang="es-EC" sz="1100" b="1" i="1" dirty="0" err="1" smtClean="0"/>
            <a:t>JENIN</a:t>
          </a:r>
          <a:r>
            <a:rPr lang="es-EC" sz="1100" b="1" i="1" dirty="0" smtClean="0"/>
            <a:t>, </a:t>
          </a:r>
          <a:r>
            <a:rPr lang="es-EC" sz="1100" b="1" i="1" dirty="0" err="1" smtClean="0"/>
            <a:t>KRONTEX</a:t>
          </a:r>
          <a:r>
            <a:rPr lang="es-EC" sz="1100" b="1" i="1" dirty="0" smtClean="0"/>
            <a:t>, </a:t>
          </a:r>
          <a:r>
            <a:rPr lang="es-EC" sz="1100" b="1" i="1" dirty="0" err="1" smtClean="0"/>
            <a:t>INDUMARMOL</a:t>
          </a:r>
          <a:endParaRPr lang="es-EC" sz="1100" b="1" i="1" dirty="0"/>
        </a:p>
      </dgm:t>
    </dgm:pt>
    <dgm:pt modelId="{90FDB5A9-236F-4A3F-807A-C211AA433ADB}" type="parTrans" cxnId="{BFC196B8-F118-4565-AF31-A5DA265D1C83}">
      <dgm:prSet/>
      <dgm:spPr/>
      <dgm:t>
        <a:bodyPr/>
        <a:lstStyle/>
        <a:p>
          <a:endParaRPr lang="es-EC"/>
        </a:p>
      </dgm:t>
    </dgm:pt>
    <dgm:pt modelId="{225E944E-D261-40A5-B690-39F5338BA2EC}" type="sibTrans" cxnId="{BFC196B8-F118-4565-AF31-A5DA265D1C83}">
      <dgm:prSet/>
      <dgm:spPr/>
      <dgm:t>
        <a:bodyPr/>
        <a:lstStyle/>
        <a:p>
          <a:endParaRPr lang="es-EC"/>
        </a:p>
      </dgm:t>
    </dgm:pt>
    <dgm:pt modelId="{93930EC0-ED87-4748-B4A2-BAA9BC9B6AD5}">
      <dgm:prSet phldrT="[Texto]" custT="1"/>
      <dgm:spPr>
        <a:scene3d>
          <a:camera prst="isometricOffAxis2Left" zoom="95000">
            <a:rot lat="600000" lon="0" rev="0"/>
          </a:camera>
          <a:lightRig rig="flat" dir="t"/>
        </a:scene3d>
        <a:sp3d/>
      </dgm:spPr>
      <dgm:t>
        <a:bodyPr>
          <a:flatTx/>
        </a:bodyPr>
        <a:lstStyle/>
        <a:p>
          <a:pPr algn="ctr"/>
          <a:r>
            <a:rPr lang="es-EC" sz="1600" b="1" i="1" dirty="0" smtClean="0"/>
            <a:t>PROVEEDORES</a:t>
          </a:r>
        </a:p>
        <a:p>
          <a:pPr algn="ctr"/>
          <a:endParaRPr lang="es-EC" sz="1400" dirty="0" smtClean="0"/>
        </a:p>
        <a:p>
          <a:pPr algn="ctr"/>
          <a:r>
            <a:rPr lang="es-EC" sz="1400" dirty="0" smtClean="0"/>
            <a:t>INDUMADERA Cía. Ltda. Maneja algunas líneas exclusivas con proveedores fijos</a:t>
          </a:r>
        </a:p>
        <a:p>
          <a:pPr algn="ctr"/>
          <a:r>
            <a:rPr lang="es-EC" sz="1100" dirty="0" err="1" smtClean="0"/>
            <a:t>KAINDL</a:t>
          </a:r>
          <a:r>
            <a:rPr lang="es-EC" sz="1100" dirty="0" smtClean="0"/>
            <a:t>, </a:t>
          </a:r>
          <a:r>
            <a:rPr lang="es-EC" sz="1100" dirty="0" err="1" smtClean="0"/>
            <a:t>JUANSUNG</a:t>
          </a:r>
          <a:r>
            <a:rPr lang="es-EC" sz="1100" dirty="0" smtClean="0"/>
            <a:t>, </a:t>
          </a:r>
          <a:r>
            <a:rPr lang="es-EC" sz="1100" dirty="0" err="1" smtClean="0"/>
            <a:t>CERCOM</a:t>
          </a:r>
          <a:r>
            <a:rPr lang="es-EC" sz="1100" dirty="0" smtClean="0"/>
            <a:t>, </a:t>
          </a:r>
          <a:r>
            <a:rPr lang="es-EC" sz="1100" dirty="0" err="1" smtClean="0"/>
            <a:t>KRONOSPAN</a:t>
          </a:r>
          <a:r>
            <a:rPr lang="es-EC" sz="1100" dirty="0" smtClean="0"/>
            <a:t>, HANGZHOU, MAPEI</a:t>
          </a:r>
        </a:p>
        <a:p>
          <a:pPr algn="ctr"/>
          <a:endParaRPr lang="es-EC" sz="1000" dirty="0"/>
        </a:p>
      </dgm:t>
    </dgm:pt>
    <dgm:pt modelId="{45D0C938-11F7-47CF-ACA1-8208164474CA}" type="parTrans" cxnId="{4ABC036A-B00C-4037-A5CA-E0A118A5440A}">
      <dgm:prSet/>
      <dgm:spPr/>
      <dgm:t>
        <a:bodyPr/>
        <a:lstStyle/>
        <a:p>
          <a:endParaRPr lang="es-EC"/>
        </a:p>
      </dgm:t>
    </dgm:pt>
    <dgm:pt modelId="{95C521AC-DCB2-47BC-9B2A-BE80DA5CEC8C}" type="sibTrans" cxnId="{4ABC036A-B00C-4037-A5CA-E0A118A5440A}">
      <dgm:prSet/>
      <dgm:spPr/>
      <dgm:t>
        <a:bodyPr/>
        <a:lstStyle/>
        <a:p>
          <a:endParaRPr lang="es-EC"/>
        </a:p>
      </dgm:t>
    </dgm:pt>
    <dgm:pt modelId="{C09B467A-51BA-4C56-9290-CF35E534812A}">
      <dgm:prSet phldrT="[Texto]" custT="1"/>
      <dgm:spPr>
        <a:scene3d>
          <a:camera prst="isometricOffAxis2Left" zoom="95000">
            <a:rot lat="600000" lon="0" rev="0"/>
          </a:camera>
          <a:lightRig rig="flat" dir="t"/>
        </a:scene3d>
        <a:sp3d/>
      </dgm:spPr>
      <dgm:t>
        <a:bodyPr>
          <a:flatTx/>
        </a:bodyPr>
        <a:lstStyle/>
        <a:p>
          <a:pPr algn="ctr"/>
          <a:r>
            <a:rPr lang="es-EC" sz="1600" b="1" i="1" dirty="0" smtClean="0"/>
            <a:t>CLIENTES</a:t>
          </a:r>
        </a:p>
        <a:p>
          <a:pPr algn="just"/>
          <a:endParaRPr lang="es-EC" sz="1400" dirty="0" smtClean="0"/>
        </a:p>
        <a:p>
          <a:pPr algn="ctr"/>
          <a:r>
            <a:rPr lang="es-EC" sz="1400" dirty="0" smtClean="0"/>
            <a:t>INDUMADERA Cía. Ltda. conserva una base de alrededor de 5500 clientes</a:t>
          </a:r>
        </a:p>
        <a:p>
          <a:pPr algn="r"/>
          <a:r>
            <a:rPr lang="es-EC" sz="1100" dirty="0" err="1" smtClean="0"/>
            <a:t>PROMULSA</a:t>
          </a:r>
          <a:r>
            <a:rPr lang="es-EC" sz="1100" dirty="0" smtClean="0"/>
            <a:t>, REP. ALMAGRO, ELITE, FAUSTO, </a:t>
          </a:r>
          <a:r>
            <a:rPr lang="es-EC" sz="1100" dirty="0" err="1" smtClean="0"/>
            <a:t>MADEHOME</a:t>
          </a:r>
          <a:endParaRPr lang="es-EC" sz="1100" dirty="0"/>
        </a:p>
      </dgm:t>
    </dgm:pt>
    <dgm:pt modelId="{E4F5DC18-1D20-47F2-9320-A722825C834A}" type="parTrans" cxnId="{C13D96EB-4205-48F5-8CF4-0121A3E65DF8}">
      <dgm:prSet/>
      <dgm:spPr/>
      <dgm:t>
        <a:bodyPr/>
        <a:lstStyle/>
        <a:p>
          <a:endParaRPr lang="es-EC"/>
        </a:p>
      </dgm:t>
    </dgm:pt>
    <dgm:pt modelId="{2BE0C6BB-EF51-4D01-B5FC-07F32FB4679E}" type="sibTrans" cxnId="{C13D96EB-4205-48F5-8CF4-0121A3E65DF8}">
      <dgm:prSet/>
      <dgm:spPr/>
      <dgm:t>
        <a:bodyPr/>
        <a:lstStyle/>
        <a:p>
          <a:endParaRPr lang="es-EC"/>
        </a:p>
      </dgm:t>
    </dgm:pt>
    <dgm:pt modelId="{0A9449A7-8704-43AE-9C61-4C6C5989A4E8}" type="pres">
      <dgm:prSet presAssocID="{A8DE23A9-48BC-499B-9EF0-C25029348BD7}" presName="compositeShape" presStyleCnt="0">
        <dgm:presLayoutVars>
          <dgm:chMax val="7"/>
          <dgm:dir/>
          <dgm:resizeHandles val="exact"/>
        </dgm:presLayoutVars>
      </dgm:prSet>
      <dgm:spPr/>
    </dgm:pt>
    <dgm:pt modelId="{7007EB6C-8B38-45A4-91C2-45A9B3AB3F09}" type="pres">
      <dgm:prSet presAssocID="{1E9330EC-1B62-451C-8A49-6815A0C25057}" presName="circ1" presStyleLbl="vennNode1" presStyleIdx="0" presStyleCnt="3" custLinFactNeighborX="-228" custLinFactNeighborY="-8390"/>
      <dgm:spPr/>
      <dgm:t>
        <a:bodyPr/>
        <a:lstStyle/>
        <a:p>
          <a:endParaRPr lang="es-EC"/>
        </a:p>
      </dgm:t>
    </dgm:pt>
    <dgm:pt modelId="{E1004A9A-FFD2-4002-A1CF-0C176F2E83C7}" type="pres">
      <dgm:prSet presAssocID="{1E9330EC-1B62-451C-8A49-6815A0C250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81E12E-37B1-4B85-804A-59AC5A8BEB90}" type="pres">
      <dgm:prSet presAssocID="{93930EC0-ED87-4748-B4A2-BAA9BC9B6AD5}" presName="circ2" presStyleLbl="vennNode1" presStyleIdx="1" presStyleCnt="3" custLinFactNeighborX="10492" custLinFactNeighborY="1627"/>
      <dgm:spPr/>
      <dgm:t>
        <a:bodyPr/>
        <a:lstStyle/>
        <a:p>
          <a:endParaRPr lang="es-EC"/>
        </a:p>
      </dgm:t>
    </dgm:pt>
    <dgm:pt modelId="{5F73D73E-8591-4772-820E-DC8AE73BA43D}" type="pres">
      <dgm:prSet presAssocID="{93930EC0-ED87-4748-B4A2-BAA9BC9B6A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C0F4B4-69D4-4700-9E27-CBAEA0CEF962}" type="pres">
      <dgm:prSet presAssocID="{C09B467A-51BA-4C56-9290-CF35E534812A}" presName="circ3" presStyleLbl="vennNode1" presStyleIdx="2" presStyleCnt="3" custLinFactNeighborX="-1816" custLinFactNeighborY="3910"/>
      <dgm:spPr/>
      <dgm:t>
        <a:bodyPr/>
        <a:lstStyle/>
        <a:p>
          <a:endParaRPr lang="es-EC"/>
        </a:p>
      </dgm:t>
    </dgm:pt>
    <dgm:pt modelId="{F95553FA-244D-4D50-BCCC-B5EFF3074093}" type="pres">
      <dgm:prSet presAssocID="{C09B467A-51BA-4C56-9290-CF35E534812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91CAA8-4EA7-40DE-824B-3E0212DD3312}" type="presOf" srcId="{C09B467A-51BA-4C56-9290-CF35E534812A}" destId="{41C0F4B4-69D4-4700-9E27-CBAEA0CEF962}" srcOrd="0" destOrd="0" presId="urn:microsoft.com/office/officeart/2005/8/layout/venn1"/>
    <dgm:cxn modelId="{73B85C72-757E-4CA6-BB80-80DD43D688ED}" type="presOf" srcId="{1E9330EC-1B62-451C-8A49-6815A0C25057}" destId="{7007EB6C-8B38-45A4-91C2-45A9B3AB3F09}" srcOrd="0" destOrd="0" presId="urn:microsoft.com/office/officeart/2005/8/layout/venn1"/>
    <dgm:cxn modelId="{4ABC036A-B00C-4037-A5CA-E0A118A5440A}" srcId="{A8DE23A9-48BC-499B-9EF0-C25029348BD7}" destId="{93930EC0-ED87-4748-B4A2-BAA9BC9B6AD5}" srcOrd="1" destOrd="0" parTransId="{45D0C938-11F7-47CF-ACA1-8208164474CA}" sibTransId="{95C521AC-DCB2-47BC-9B2A-BE80DA5CEC8C}"/>
    <dgm:cxn modelId="{AFA6110C-7868-42D0-B67F-B7659134087B}" type="presOf" srcId="{1E9330EC-1B62-451C-8A49-6815A0C25057}" destId="{E1004A9A-FFD2-4002-A1CF-0C176F2E83C7}" srcOrd="1" destOrd="0" presId="urn:microsoft.com/office/officeart/2005/8/layout/venn1"/>
    <dgm:cxn modelId="{0E65D16F-C474-4C6E-B5A0-19A267B53F73}" type="presOf" srcId="{93930EC0-ED87-4748-B4A2-BAA9BC9B6AD5}" destId="{5F73D73E-8591-4772-820E-DC8AE73BA43D}" srcOrd="1" destOrd="0" presId="urn:microsoft.com/office/officeart/2005/8/layout/venn1"/>
    <dgm:cxn modelId="{BFC196B8-F118-4565-AF31-A5DA265D1C83}" srcId="{A8DE23A9-48BC-499B-9EF0-C25029348BD7}" destId="{1E9330EC-1B62-451C-8A49-6815A0C25057}" srcOrd="0" destOrd="0" parTransId="{90FDB5A9-236F-4A3F-807A-C211AA433ADB}" sibTransId="{225E944E-D261-40A5-B690-39F5338BA2EC}"/>
    <dgm:cxn modelId="{19B3ABBE-551B-4A14-A8C1-928007E6EB9E}" type="presOf" srcId="{A8DE23A9-48BC-499B-9EF0-C25029348BD7}" destId="{0A9449A7-8704-43AE-9C61-4C6C5989A4E8}" srcOrd="0" destOrd="0" presId="urn:microsoft.com/office/officeart/2005/8/layout/venn1"/>
    <dgm:cxn modelId="{4399DC49-327F-4504-87E7-4112B0995868}" type="presOf" srcId="{C09B467A-51BA-4C56-9290-CF35E534812A}" destId="{F95553FA-244D-4D50-BCCC-B5EFF3074093}" srcOrd="1" destOrd="0" presId="urn:microsoft.com/office/officeart/2005/8/layout/venn1"/>
    <dgm:cxn modelId="{5DFE688A-47FF-4125-A898-DC45E6B4A1B4}" type="presOf" srcId="{93930EC0-ED87-4748-B4A2-BAA9BC9B6AD5}" destId="{4D81E12E-37B1-4B85-804A-59AC5A8BEB90}" srcOrd="0" destOrd="0" presId="urn:microsoft.com/office/officeart/2005/8/layout/venn1"/>
    <dgm:cxn modelId="{C13D96EB-4205-48F5-8CF4-0121A3E65DF8}" srcId="{A8DE23A9-48BC-499B-9EF0-C25029348BD7}" destId="{C09B467A-51BA-4C56-9290-CF35E534812A}" srcOrd="2" destOrd="0" parTransId="{E4F5DC18-1D20-47F2-9320-A722825C834A}" sibTransId="{2BE0C6BB-EF51-4D01-B5FC-07F32FB4679E}"/>
    <dgm:cxn modelId="{FE2E7810-C9D4-4DBD-BDDA-ABFDCB067C2D}" type="presParOf" srcId="{0A9449A7-8704-43AE-9C61-4C6C5989A4E8}" destId="{7007EB6C-8B38-45A4-91C2-45A9B3AB3F09}" srcOrd="0" destOrd="0" presId="urn:microsoft.com/office/officeart/2005/8/layout/venn1"/>
    <dgm:cxn modelId="{4BF4D3DD-52B6-4B0D-9FDA-079EDFE18A78}" type="presParOf" srcId="{0A9449A7-8704-43AE-9C61-4C6C5989A4E8}" destId="{E1004A9A-FFD2-4002-A1CF-0C176F2E83C7}" srcOrd="1" destOrd="0" presId="urn:microsoft.com/office/officeart/2005/8/layout/venn1"/>
    <dgm:cxn modelId="{EDF0580A-DA1F-4A08-942A-D98F76B12C92}" type="presParOf" srcId="{0A9449A7-8704-43AE-9C61-4C6C5989A4E8}" destId="{4D81E12E-37B1-4B85-804A-59AC5A8BEB90}" srcOrd="2" destOrd="0" presId="urn:microsoft.com/office/officeart/2005/8/layout/venn1"/>
    <dgm:cxn modelId="{6E0AACA4-9546-460F-B4C1-9EB1407CD20C}" type="presParOf" srcId="{0A9449A7-8704-43AE-9C61-4C6C5989A4E8}" destId="{5F73D73E-8591-4772-820E-DC8AE73BA43D}" srcOrd="3" destOrd="0" presId="urn:microsoft.com/office/officeart/2005/8/layout/venn1"/>
    <dgm:cxn modelId="{9EDBECED-C678-45A0-85EF-65002FA9D3B2}" type="presParOf" srcId="{0A9449A7-8704-43AE-9C61-4C6C5989A4E8}" destId="{41C0F4B4-69D4-4700-9E27-CBAEA0CEF962}" srcOrd="4" destOrd="0" presId="urn:microsoft.com/office/officeart/2005/8/layout/venn1"/>
    <dgm:cxn modelId="{0DA10D86-6F64-4EE3-8EA4-89094F6A963B}" type="presParOf" srcId="{0A9449A7-8704-43AE-9C61-4C6C5989A4E8}" destId="{F95553FA-244D-4D50-BCCC-B5EFF307409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4BBF8-A8D1-4C77-BD55-82474AE97314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D501AF7-09CE-443A-8CD7-702E7339F746}">
      <dgm:prSet phldrT="[Texto]"/>
      <dgm:spPr/>
      <dgm:t>
        <a:bodyPr/>
        <a:lstStyle/>
        <a:p>
          <a:r>
            <a:rPr lang="es-EC" b="1" i="1" dirty="0" smtClean="0"/>
            <a:t>INDUMADERA CIA. LTDA.</a:t>
          </a:r>
          <a:endParaRPr lang="es-EC" b="1" i="1" dirty="0"/>
        </a:p>
      </dgm:t>
    </dgm:pt>
    <dgm:pt modelId="{35B592FC-CDFA-4DAC-8699-00301689CE49}" type="parTrans" cxnId="{5784FACF-008C-4045-8F9D-785C33068F83}">
      <dgm:prSet/>
      <dgm:spPr/>
      <dgm:t>
        <a:bodyPr/>
        <a:lstStyle/>
        <a:p>
          <a:endParaRPr lang="es-EC"/>
        </a:p>
      </dgm:t>
    </dgm:pt>
    <dgm:pt modelId="{C5CD2CA6-2D79-4081-BBCD-9C7BCF79E46E}" type="sibTrans" cxnId="{5784FACF-008C-4045-8F9D-785C33068F83}">
      <dgm:prSet/>
      <dgm:spPr/>
      <dgm:t>
        <a:bodyPr/>
        <a:lstStyle/>
        <a:p>
          <a:endParaRPr lang="es-EC"/>
        </a:p>
      </dgm:t>
    </dgm:pt>
    <dgm:pt modelId="{26BE9609-B17F-4803-9D20-15B8700B0374}">
      <dgm:prSet phldrT="[Texto]" custT="1"/>
      <dgm:spPr/>
      <dgm:t>
        <a:bodyPr/>
        <a:lstStyle/>
        <a:p>
          <a:pPr algn="ctr"/>
          <a:endParaRPr lang="es-EC" sz="1400" b="1" i="1" dirty="0" smtClean="0">
            <a:solidFill>
              <a:schemeClr val="tx1"/>
            </a:solidFill>
          </a:endParaRPr>
        </a:p>
        <a:p>
          <a:pPr algn="ctr"/>
          <a:endParaRPr lang="es-EC" sz="1400" b="1" i="1" dirty="0" smtClean="0">
            <a:solidFill>
              <a:schemeClr val="tx1"/>
            </a:solidFill>
          </a:endParaRPr>
        </a:p>
        <a:p>
          <a:pPr algn="ctr"/>
          <a:r>
            <a:rPr lang="es-EC" sz="1400" b="1" i="1" dirty="0" smtClean="0">
              <a:solidFill>
                <a:schemeClr val="tx1"/>
              </a:solidFill>
            </a:rPr>
            <a:t>FORTALEZAS</a:t>
          </a:r>
        </a:p>
        <a:p>
          <a:pPr algn="ctr"/>
          <a:endParaRPr lang="es-EC" sz="1100" dirty="0" smtClean="0">
            <a:solidFill>
              <a:schemeClr val="tx1"/>
            </a:solidFill>
          </a:endParaRPr>
        </a:p>
        <a:p>
          <a:pPr algn="l"/>
          <a:r>
            <a:rPr lang="es-EC" sz="1200" dirty="0" smtClean="0">
              <a:solidFill>
                <a:schemeClr val="tx1"/>
              </a:solidFill>
            </a:rPr>
            <a:t>1. Manejo de proceso bajo normas ISO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2. Correcta implementación y uso de NIFF´S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3. Excelente clima laboral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4. Posición Privilegiada en el mercado local</a:t>
          </a:r>
          <a:endParaRPr lang="es-EC" sz="1200" dirty="0">
            <a:solidFill>
              <a:schemeClr val="tx1"/>
            </a:solidFill>
          </a:endParaRPr>
        </a:p>
      </dgm:t>
    </dgm:pt>
    <dgm:pt modelId="{07591894-BEAE-4CBB-B6A2-4A88FD2F8273}" type="parTrans" cxnId="{C8B490ED-439E-4E0B-A001-0CA4F2CC72EF}">
      <dgm:prSet/>
      <dgm:spPr/>
      <dgm:t>
        <a:bodyPr/>
        <a:lstStyle/>
        <a:p>
          <a:endParaRPr lang="es-EC"/>
        </a:p>
      </dgm:t>
    </dgm:pt>
    <dgm:pt modelId="{89F4D732-6E48-475D-9D4F-7C09340EEDA2}" type="sibTrans" cxnId="{C8B490ED-439E-4E0B-A001-0CA4F2CC72EF}">
      <dgm:prSet/>
      <dgm:spPr/>
      <dgm:t>
        <a:bodyPr/>
        <a:lstStyle/>
        <a:p>
          <a:endParaRPr lang="es-EC"/>
        </a:p>
      </dgm:t>
    </dgm:pt>
    <dgm:pt modelId="{30F37AB0-1211-453C-89B8-8290A1A3172A}">
      <dgm:prSet phldrT="[Texto]" custT="1"/>
      <dgm:spPr/>
      <dgm:t>
        <a:bodyPr/>
        <a:lstStyle/>
        <a:p>
          <a:pPr algn="ctr"/>
          <a:endParaRPr lang="es-EC" sz="1400" b="1" i="1" dirty="0" smtClean="0">
            <a:solidFill>
              <a:schemeClr val="tx1"/>
            </a:solidFill>
          </a:endParaRPr>
        </a:p>
        <a:p>
          <a:pPr algn="ctr"/>
          <a:r>
            <a:rPr lang="es-EC" sz="1400" b="1" i="1" dirty="0" smtClean="0">
              <a:solidFill>
                <a:schemeClr val="tx1"/>
              </a:solidFill>
            </a:rPr>
            <a:t>OPORTUNIDADES</a:t>
          </a:r>
        </a:p>
        <a:p>
          <a:pPr algn="ctr"/>
          <a:endParaRPr lang="es-EC" sz="1100" b="1" i="1" dirty="0" smtClean="0">
            <a:solidFill>
              <a:schemeClr val="tx1"/>
            </a:solidFill>
          </a:endParaRPr>
        </a:p>
        <a:p>
          <a:pPr algn="l"/>
          <a:r>
            <a:rPr lang="es-EC" sz="1200" dirty="0" smtClean="0">
              <a:solidFill>
                <a:schemeClr val="tx1"/>
              </a:solidFill>
            </a:rPr>
            <a:t>1. Sector inmobiliario en crecimiento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2. Apoyo gubernamental para el crecimiento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3. Fácil  acceso a fuentes de financiamiento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4. Preferencia sobre el producto en el mercado local</a:t>
          </a:r>
          <a:endParaRPr lang="es-EC" sz="1200" dirty="0">
            <a:solidFill>
              <a:schemeClr val="tx1"/>
            </a:solidFill>
          </a:endParaRPr>
        </a:p>
      </dgm:t>
    </dgm:pt>
    <dgm:pt modelId="{F60C4A72-545B-4752-AB49-1744F95AA437}" type="parTrans" cxnId="{EE257BFD-D90C-40D6-97E5-CC83D2259D5A}">
      <dgm:prSet/>
      <dgm:spPr/>
      <dgm:t>
        <a:bodyPr/>
        <a:lstStyle/>
        <a:p>
          <a:endParaRPr lang="es-EC"/>
        </a:p>
      </dgm:t>
    </dgm:pt>
    <dgm:pt modelId="{9BCC80F9-9E53-4C8A-B0B3-E4AF410965C3}" type="sibTrans" cxnId="{EE257BFD-D90C-40D6-97E5-CC83D2259D5A}">
      <dgm:prSet/>
      <dgm:spPr/>
      <dgm:t>
        <a:bodyPr/>
        <a:lstStyle/>
        <a:p>
          <a:endParaRPr lang="es-EC"/>
        </a:p>
      </dgm:t>
    </dgm:pt>
    <dgm:pt modelId="{B10468E6-4560-4334-A28C-5B28559757DA}">
      <dgm:prSet phldrT="[Texto]" custT="1"/>
      <dgm:spPr/>
      <dgm:t>
        <a:bodyPr lIns="144000" anchor="ctr" anchorCtr="0"/>
        <a:lstStyle/>
        <a:p>
          <a:pPr algn="ctr"/>
          <a:r>
            <a:rPr lang="es-EC" sz="1400" b="1" i="1" dirty="0" smtClean="0">
              <a:solidFill>
                <a:schemeClr val="tx1"/>
              </a:solidFill>
            </a:rPr>
            <a:t>DEBILIDADES</a:t>
          </a:r>
        </a:p>
        <a:p>
          <a:pPr algn="ctr"/>
          <a:endParaRPr lang="es-EC" sz="1200" dirty="0" smtClean="0">
            <a:solidFill>
              <a:schemeClr val="tx1"/>
            </a:solidFill>
          </a:endParaRPr>
        </a:p>
        <a:p>
          <a:pPr algn="l"/>
          <a:r>
            <a:rPr lang="es-EC" sz="1200" dirty="0" smtClean="0">
              <a:solidFill>
                <a:schemeClr val="tx1"/>
              </a:solidFill>
            </a:rPr>
            <a:t>1. Falta de implementación de un Modelo de Gestión Financiera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2. Insuficiente control administrativo  a los procesos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3. Escaso apalancamiento en fuentes de  financiamiento para el crecimiento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4. Inexistencia de innovación en el producto</a:t>
          </a:r>
        </a:p>
        <a:p>
          <a:pPr algn="l"/>
          <a:endParaRPr lang="es-EC" sz="1200" dirty="0" smtClean="0">
            <a:solidFill>
              <a:schemeClr val="tx1"/>
            </a:solidFill>
          </a:endParaRPr>
        </a:p>
      </dgm:t>
    </dgm:pt>
    <dgm:pt modelId="{EFC43B11-29D7-4368-87BE-DDDD0BFCAA25}" type="parTrans" cxnId="{C70983BD-64A5-4006-B10F-1F33FEA61ACF}">
      <dgm:prSet/>
      <dgm:spPr/>
      <dgm:t>
        <a:bodyPr/>
        <a:lstStyle/>
        <a:p>
          <a:endParaRPr lang="es-EC"/>
        </a:p>
      </dgm:t>
    </dgm:pt>
    <dgm:pt modelId="{7EB3B043-8214-446D-9B00-AC60317CA85B}" type="sibTrans" cxnId="{C70983BD-64A5-4006-B10F-1F33FEA61ACF}">
      <dgm:prSet/>
      <dgm:spPr/>
      <dgm:t>
        <a:bodyPr/>
        <a:lstStyle/>
        <a:p>
          <a:endParaRPr lang="es-EC"/>
        </a:p>
      </dgm:t>
    </dgm:pt>
    <dgm:pt modelId="{BC241184-6D66-4C04-A8E3-2485DBBFEB1B}">
      <dgm:prSet phldrT="[Texto]" custT="1"/>
      <dgm:spPr/>
      <dgm:t>
        <a:bodyPr/>
        <a:lstStyle/>
        <a:p>
          <a:pPr algn="ctr"/>
          <a:r>
            <a:rPr lang="es-EC" sz="1400" b="1" i="1" dirty="0" smtClean="0">
              <a:solidFill>
                <a:schemeClr val="tx1"/>
              </a:solidFill>
            </a:rPr>
            <a:t>AMENAZAS</a:t>
          </a:r>
        </a:p>
        <a:p>
          <a:pPr algn="ctr"/>
          <a:endParaRPr lang="es-EC" sz="1400" dirty="0" smtClean="0">
            <a:solidFill>
              <a:schemeClr val="tx1"/>
            </a:solidFill>
          </a:endParaRPr>
        </a:p>
        <a:p>
          <a:pPr algn="l"/>
          <a:r>
            <a:rPr lang="es-EC" sz="1200" dirty="0" smtClean="0">
              <a:solidFill>
                <a:schemeClr val="tx1"/>
              </a:solidFill>
            </a:rPr>
            <a:t>1. Productos sustitutos como alternativa más económica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2. Exceso oferta e intermediarios</a:t>
          </a:r>
        </a:p>
        <a:p>
          <a:pPr algn="l"/>
          <a:r>
            <a:rPr lang="es-EC" sz="1200" dirty="0" smtClean="0">
              <a:solidFill>
                <a:schemeClr val="tx1"/>
              </a:solidFill>
            </a:rPr>
            <a:t>3. Competencia mejor ubicada en el mercado</a:t>
          </a:r>
        </a:p>
        <a:p>
          <a:pPr algn="l"/>
          <a:endParaRPr lang="es-EC" sz="1200" dirty="0" smtClean="0">
            <a:solidFill>
              <a:schemeClr val="tx1"/>
            </a:solidFill>
          </a:endParaRPr>
        </a:p>
        <a:p>
          <a:pPr algn="l"/>
          <a:endParaRPr lang="es-EC" sz="1200" dirty="0" smtClean="0">
            <a:solidFill>
              <a:schemeClr val="tx1"/>
            </a:solidFill>
          </a:endParaRPr>
        </a:p>
        <a:p>
          <a:pPr algn="l"/>
          <a:endParaRPr lang="es-EC" sz="1200" dirty="0" smtClean="0">
            <a:solidFill>
              <a:schemeClr val="tx1"/>
            </a:solidFill>
          </a:endParaRPr>
        </a:p>
      </dgm:t>
    </dgm:pt>
    <dgm:pt modelId="{BE52C4FC-DBAF-4554-A5B4-5AD2A55CA6FE}" type="parTrans" cxnId="{169083BC-B07E-4D9A-B6D6-D3504ADC82AA}">
      <dgm:prSet/>
      <dgm:spPr/>
      <dgm:t>
        <a:bodyPr/>
        <a:lstStyle/>
        <a:p>
          <a:endParaRPr lang="es-EC"/>
        </a:p>
      </dgm:t>
    </dgm:pt>
    <dgm:pt modelId="{A7B974A5-5B60-487F-A65E-B06B296CF187}" type="sibTrans" cxnId="{169083BC-B07E-4D9A-B6D6-D3504ADC82AA}">
      <dgm:prSet/>
      <dgm:spPr/>
      <dgm:t>
        <a:bodyPr/>
        <a:lstStyle/>
        <a:p>
          <a:endParaRPr lang="es-EC"/>
        </a:p>
      </dgm:t>
    </dgm:pt>
    <dgm:pt modelId="{B3A2B845-C13D-4E2D-B480-D96B33A8F7E5}" type="pres">
      <dgm:prSet presAssocID="{EC94BBF8-A8D1-4C77-BD55-82474AE9731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6033C4-D495-48FC-A301-D5F3AB4C6767}" type="pres">
      <dgm:prSet presAssocID="{EC94BBF8-A8D1-4C77-BD55-82474AE97314}" presName="matrix" presStyleCnt="0"/>
      <dgm:spPr/>
    </dgm:pt>
    <dgm:pt modelId="{309F153D-E3F5-4287-B57D-665678C2A604}" type="pres">
      <dgm:prSet presAssocID="{EC94BBF8-A8D1-4C77-BD55-82474AE97314}" presName="tile1" presStyleLbl="node1" presStyleIdx="0" presStyleCnt="4" custLinFactNeighborX="-1569"/>
      <dgm:spPr/>
      <dgm:t>
        <a:bodyPr/>
        <a:lstStyle/>
        <a:p>
          <a:endParaRPr lang="es-EC"/>
        </a:p>
      </dgm:t>
    </dgm:pt>
    <dgm:pt modelId="{255BABA4-BEAD-478E-8497-2330D7E2A229}" type="pres">
      <dgm:prSet presAssocID="{EC94BBF8-A8D1-4C77-BD55-82474AE9731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B3FB24-338F-43B8-BE05-A04AE01DBDF2}" type="pres">
      <dgm:prSet presAssocID="{EC94BBF8-A8D1-4C77-BD55-82474AE97314}" presName="tile2" presStyleLbl="node1" presStyleIdx="1" presStyleCnt="4"/>
      <dgm:spPr/>
      <dgm:t>
        <a:bodyPr/>
        <a:lstStyle/>
        <a:p>
          <a:endParaRPr lang="es-EC"/>
        </a:p>
      </dgm:t>
    </dgm:pt>
    <dgm:pt modelId="{3F8F88CA-C71C-430F-901A-08A8C4D6AFB7}" type="pres">
      <dgm:prSet presAssocID="{EC94BBF8-A8D1-4C77-BD55-82474AE9731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0A00AE-751F-4820-BF3E-3A39F22C5EAA}" type="pres">
      <dgm:prSet presAssocID="{EC94BBF8-A8D1-4C77-BD55-82474AE97314}" presName="tile3" presStyleLbl="node1" presStyleIdx="2" presStyleCnt="4"/>
      <dgm:spPr/>
      <dgm:t>
        <a:bodyPr/>
        <a:lstStyle/>
        <a:p>
          <a:endParaRPr lang="es-EC"/>
        </a:p>
      </dgm:t>
    </dgm:pt>
    <dgm:pt modelId="{6D876A73-C3D1-4D3A-ABB5-E19D30B5D684}" type="pres">
      <dgm:prSet presAssocID="{EC94BBF8-A8D1-4C77-BD55-82474AE9731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BE5C6-B306-43BA-80C8-AD6E5F20CE80}" type="pres">
      <dgm:prSet presAssocID="{EC94BBF8-A8D1-4C77-BD55-82474AE97314}" presName="tile4" presStyleLbl="node1" presStyleIdx="3" presStyleCnt="4"/>
      <dgm:spPr/>
      <dgm:t>
        <a:bodyPr/>
        <a:lstStyle/>
        <a:p>
          <a:endParaRPr lang="es-EC"/>
        </a:p>
      </dgm:t>
    </dgm:pt>
    <dgm:pt modelId="{7603A594-B8E2-4B86-BD20-C582DDD2D6CB}" type="pres">
      <dgm:prSet presAssocID="{EC94BBF8-A8D1-4C77-BD55-82474AE9731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8CBC3-7D38-4000-B4E9-C4C801A186ED}" type="pres">
      <dgm:prSet presAssocID="{EC94BBF8-A8D1-4C77-BD55-82474AE9731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C70983BD-64A5-4006-B10F-1F33FEA61ACF}" srcId="{ED501AF7-09CE-443A-8CD7-702E7339F746}" destId="{B10468E6-4560-4334-A28C-5B28559757DA}" srcOrd="2" destOrd="0" parTransId="{EFC43B11-29D7-4368-87BE-DDDD0BFCAA25}" sibTransId="{7EB3B043-8214-446D-9B00-AC60317CA85B}"/>
    <dgm:cxn modelId="{4918ECEC-D3BE-47C6-894C-55CD6EB1F181}" type="presOf" srcId="{26BE9609-B17F-4803-9D20-15B8700B0374}" destId="{309F153D-E3F5-4287-B57D-665678C2A604}" srcOrd="0" destOrd="0" presId="urn:microsoft.com/office/officeart/2005/8/layout/matrix1"/>
    <dgm:cxn modelId="{5784FACF-008C-4045-8F9D-785C33068F83}" srcId="{EC94BBF8-A8D1-4C77-BD55-82474AE97314}" destId="{ED501AF7-09CE-443A-8CD7-702E7339F746}" srcOrd="0" destOrd="0" parTransId="{35B592FC-CDFA-4DAC-8699-00301689CE49}" sibTransId="{C5CD2CA6-2D79-4081-BBCD-9C7BCF79E46E}"/>
    <dgm:cxn modelId="{EE257BFD-D90C-40D6-97E5-CC83D2259D5A}" srcId="{ED501AF7-09CE-443A-8CD7-702E7339F746}" destId="{30F37AB0-1211-453C-89B8-8290A1A3172A}" srcOrd="1" destOrd="0" parTransId="{F60C4A72-545B-4752-AB49-1744F95AA437}" sibTransId="{9BCC80F9-9E53-4C8A-B0B3-E4AF410965C3}"/>
    <dgm:cxn modelId="{DF060E53-16E7-419B-8238-E4869563F7C8}" type="presOf" srcId="{30F37AB0-1211-453C-89B8-8290A1A3172A}" destId="{86B3FB24-338F-43B8-BE05-A04AE01DBDF2}" srcOrd="0" destOrd="0" presId="urn:microsoft.com/office/officeart/2005/8/layout/matrix1"/>
    <dgm:cxn modelId="{C8B490ED-439E-4E0B-A001-0CA4F2CC72EF}" srcId="{ED501AF7-09CE-443A-8CD7-702E7339F746}" destId="{26BE9609-B17F-4803-9D20-15B8700B0374}" srcOrd="0" destOrd="0" parTransId="{07591894-BEAE-4CBB-B6A2-4A88FD2F8273}" sibTransId="{89F4D732-6E48-475D-9D4F-7C09340EEDA2}"/>
    <dgm:cxn modelId="{E5F77F58-ECE7-4268-AFBF-287B1226CA1D}" type="presOf" srcId="{26BE9609-B17F-4803-9D20-15B8700B0374}" destId="{255BABA4-BEAD-478E-8497-2330D7E2A229}" srcOrd="1" destOrd="0" presId="urn:microsoft.com/office/officeart/2005/8/layout/matrix1"/>
    <dgm:cxn modelId="{390CCB3F-0631-44B7-91D6-44ADD5983749}" type="presOf" srcId="{B10468E6-4560-4334-A28C-5B28559757DA}" destId="{6D876A73-C3D1-4D3A-ABB5-E19D30B5D684}" srcOrd="1" destOrd="0" presId="urn:microsoft.com/office/officeart/2005/8/layout/matrix1"/>
    <dgm:cxn modelId="{169083BC-B07E-4D9A-B6D6-D3504ADC82AA}" srcId="{ED501AF7-09CE-443A-8CD7-702E7339F746}" destId="{BC241184-6D66-4C04-A8E3-2485DBBFEB1B}" srcOrd="3" destOrd="0" parTransId="{BE52C4FC-DBAF-4554-A5B4-5AD2A55CA6FE}" sibTransId="{A7B974A5-5B60-487F-A65E-B06B296CF187}"/>
    <dgm:cxn modelId="{1CBAC8A5-3868-4EBC-B1EE-205FBB43FCDC}" type="presOf" srcId="{BC241184-6D66-4C04-A8E3-2485DBBFEB1B}" destId="{7603A594-B8E2-4B86-BD20-C582DDD2D6CB}" srcOrd="1" destOrd="0" presId="urn:microsoft.com/office/officeart/2005/8/layout/matrix1"/>
    <dgm:cxn modelId="{8E4EFC42-F03F-49E3-A824-5E54DACC9623}" type="presOf" srcId="{30F37AB0-1211-453C-89B8-8290A1A3172A}" destId="{3F8F88CA-C71C-430F-901A-08A8C4D6AFB7}" srcOrd="1" destOrd="0" presId="urn:microsoft.com/office/officeart/2005/8/layout/matrix1"/>
    <dgm:cxn modelId="{BA4C420F-A7E4-429D-8423-A2BB4EF53DDD}" type="presOf" srcId="{ED501AF7-09CE-443A-8CD7-702E7339F746}" destId="{41F8CBC3-7D38-4000-B4E9-C4C801A186ED}" srcOrd="0" destOrd="0" presId="urn:microsoft.com/office/officeart/2005/8/layout/matrix1"/>
    <dgm:cxn modelId="{911B8E7D-EB16-48DD-A30D-C68C1DE6BAEE}" type="presOf" srcId="{EC94BBF8-A8D1-4C77-BD55-82474AE97314}" destId="{B3A2B845-C13D-4E2D-B480-D96B33A8F7E5}" srcOrd="0" destOrd="0" presId="urn:microsoft.com/office/officeart/2005/8/layout/matrix1"/>
    <dgm:cxn modelId="{2806F507-B838-4AD0-8AAC-3DD709A2D446}" type="presOf" srcId="{B10468E6-4560-4334-A28C-5B28559757DA}" destId="{9B0A00AE-751F-4820-BF3E-3A39F22C5EAA}" srcOrd="0" destOrd="0" presId="urn:microsoft.com/office/officeart/2005/8/layout/matrix1"/>
    <dgm:cxn modelId="{E77863BA-5999-4A4B-A54D-79D8D0380C28}" type="presOf" srcId="{BC241184-6D66-4C04-A8E3-2485DBBFEB1B}" destId="{153BE5C6-B306-43BA-80C8-AD6E5F20CE80}" srcOrd="0" destOrd="0" presId="urn:microsoft.com/office/officeart/2005/8/layout/matrix1"/>
    <dgm:cxn modelId="{CDC2AB30-368C-47A5-9A9F-04E8C7C314AE}" type="presParOf" srcId="{B3A2B845-C13D-4E2D-B480-D96B33A8F7E5}" destId="{C06033C4-D495-48FC-A301-D5F3AB4C6767}" srcOrd="0" destOrd="0" presId="urn:microsoft.com/office/officeart/2005/8/layout/matrix1"/>
    <dgm:cxn modelId="{8CCBCD6A-18AE-4B82-8F8F-8A64351394EA}" type="presParOf" srcId="{C06033C4-D495-48FC-A301-D5F3AB4C6767}" destId="{309F153D-E3F5-4287-B57D-665678C2A604}" srcOrd="0" destOrd="0" presId="urn:microsoft.com/office/officeart/2005/8/layout/matrix1"/>
    <dgm:cxn modelId="{583A3F35-4B53-4975-883C-86902FF61410}" type="presParOf" srcId="{C06033C4-D495-48FC-A301-D5F3AB4C6767}" destId="{255BABA4-BEAD-478E-8497-2330D7E2A229}" srcOrd="1" destOrd="0" presId="urn:microsoft.com/office/officeart/2005/8/layout/matrix1"/>
    <dgm:cxn modelId="{EE30259D-C9CA-4DF5-A35C-D46538BC4ED4}" type="presParOf" srcId="{C06033C4-D495-48FC-A301-D5F3AB4C6767}" destId="{86B3FB24-338F-43B8-BE05-A04AE01DBDF2}" srcOrd="2" destOrd="0" presId="urn:microsoft.com/office/officeart/2005/8/layout/matrix1"/>
    <dgm:cxn modelId="{01715316-B3C8-44DB-8553-DBE720366538}" type="presParOf" srcId="{C06033C4-D495-48FC-A301-D5F3AB4C6767}" destId="{3F8F88CA-C71C-430F-901A-08A8C4D6AFB7}" srcOrd="3" destOrd="0" presId="urn:microsoft.com/office/officeart/2005/8/layout/matrix1"/>
    <dgm:cxn modelId="{74E3BE71-BE96-4B3B-906F-389ACA577677}" type="presParOf" srcId="{C06033C4-D495-48FC-A301-D5F3AB4C6767}" destId="{9B0A00AE-751F-4820-BF3E-3A39F22C5EAA}" srcOrd="4" destOrd="0" presId="urn:microsoft.com/office/officeart/2005/8/layout/matrix1"/>
    <dgm:cxn modelId="{133649CC-2DB5-493B-9BBA-03E71C4BB421}" type="presParOf" srcId="{C06033C4-D495-48FC-A301-D5F3AB4C6767}" destId="{6D876A73-C3D1-4D3A-ABB5-E19D30B5D684}" srcOrd="5" destOrd="0" presId="urn:microsoft.com/office/officeart/2005/8/layout/matrix1"/>
    <dgm:cxn modelId="{45300519-AE7E-47E3-A71B-024D7B354DD5}" type="presParOf" srcId="{C06033C4-D495-48FC-A301-D5F3AB4C6767}" destId="{153BE5C6-B306-43BA-80C8-AD6E5F20CE80}" srcOrd="6" destOrd="0" presId="urn:microsoft.com/office/officeart/2005/8/layout/matrix1"/>
    <dgm:cxn modelId="{2E0D0027-D25D-42A4-A845-0596FF5C7726}" type="presParOf" srcId="{C06033C4-D495-48FC-A301-D5F3AB4C6767}" destId="{7603A594-B8E2-4B86-BD20-C582DDD2D6CB}" srcOrd="7" destOrd="0" presId="urn:microsoft.com/office/officeart/2005/8/layout/matrix1"/>
    <dgm:cxn modelId="{1988C1B5-AFD4-48B5-B00B-5BADAEE9DFA6}" type="presParOf" srcId="{B3A2B845-C13D-4E2D-B480-D96B33A8F7E5}" destId="{41F8CBC3-7D38-4000-B4E9-C4C801A186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A00C1C-EC73-4A62-B82D-A271BF5807BB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C9275EC-1A65-4C07-828C-043AB7CD0BB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MODELO DE GESTIÓN FINANCIERA</a:t>
          </a:r>
          <a:endParaRPr lang="es-EC" dirty="0">
            <a:solidFill>
              <a:schemeClr val="tx1"/>
            </a:solidFill>
          </a:endParaRPr>
        </a:p>
      </dgm:t>
    </dgm:pt>
    <dgm:pt modelId="{1B804A38-5CD9-41F9-BFCA-9DD2FEC1AF17}" type="parTrans" cxnId="{4C085BEE-73DB-48DA-8066-0500C1454B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6D63FD-D932-408F-8B35-B6E3A390B3BA}" type="sibTrans" cxnId="{4C085BEE-73DB-48DA-8066-0500C1454B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E794F8-E3E0-40B7-9DC8-3F8D51E0E53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CUENTAS POR COBRAR</a:t>
          </a:r>
          <a:endParaRPr lang="es-EC" dirty="0">
            <a:solidFill>
              <a:schemeClr val="tx1"/>
            </a:solidFill>
          </a:endParaRPr>
        </a:p>
      </dgm:t>
    </dgm:pt>
    <dgm:pt modelId="{B51CC06D-B1CC-45D9-BC46-207ADCC431BC}" type="parTrans" cxnId="{2045B92C-5B67-4E15-B5CB-3F6AF8D531E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AB5BEB-F0E3-4699-8734-197E75862D51}" type="sibTrans" cxnId="{2045B92C-5B67-4E15-B5CB-3F6AF8D531E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2617C5-9D7E-4044-B527-25DDA66A699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CUENTAS POR PAGAR</a:t>
          </a:r>
          <a:endParaRPr lang="es-EC" dirty="0">
            <a:solidFill>
              <a:schemeClr val="tx1"/>
            </a:solidFill>
          </a:endParaRPr>
        </a:p>
      </dgm:t>
    </dgm:pt>
    <dgm:pt modelId="{F31A699C-461E-44E1-A233-3F9561C1C1B3}" type="parTrans" cxnId="{E607DD0C-7C2A-424A-8367-B5BBC0648B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1D59ECA-B554-4882-989D-AE512C46AE58}" type="sibTrans" cxnId="{E607DD0C-7C2A-424A-8367-B5BBC0648B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F31CB6A-F515-4185-9CAE-4F7A0FFA208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INVENTARIO</a:t>
          </a:r>
          <a:endParaRPr lang="es-EC" dirty="0">
            <a:solidFill>
              <a:schemeClr val="tx1"/>
            </a:solidFill>
          </a:endParaRPr>
        </a:p>
      </dgm:t>
    </dgm:pt>
    <dgm:pt modelId="{0852638E-4C9C-4FFD-80B4-500DD851FE04}" type="parTrans" cxnId="{E2E13C50-B19B-4038-80C0-2A9E232072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777A2AB-2D92-4784-9486-2079EC899543}" type="sibTrans" cxnId="{E2E13C50-B19B-4038-80C0-2A9E232072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567CE7-AEE7-4DED-8F08-C8115211183A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POLÍTICAS DE FINANCIAMIENTO	</a:t>
          </a:r>
          <a:endParaRPr lang="es-EC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9E21FA6-9AA1-4FC1-8D6C-0EFCE7BFB16D}" type="parTrans" cxnId="{2261664B-7243-4E9D-BD81-876888B14D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0FCFCE-A9E9-4811-9500-CA1FDC1FC4AF}" type="sibTrans" cxnId="{2261664B-7243-4E9D-BD81-876888B14D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D3A1C1-08D4-4FB5-B766-4A66BDC998C7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CONDICIONES DEL CRÉDITO</a:t>
          </a:r>
          <a:endParaRPr lang="es-EC" dirty="0">
            <a:solidFill>
              <a:schemeClr val="tx1"/>
            </a:solidFill>
          </a:endParaRPr>
        </a:p>
      </dgm:t>
    </dgm:pt>
    <dgm:pt modelId="{2719BB4B-77EF-497C-9A98-47AF75EB0942}" type="parTrans" cxnId="{BC877BF4-B76F-426E-8BE6-5E78EBA4D55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8F4A24-E8A3-4C4B-94CE-73756B62FC01}" type="sibTrans" cxnId="{BC877BF4-B76F-426E-8BE6-5E78EBA4D55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50205F-D44B-44C1-8316-DEBCB7BD625C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ANÁLISIS CREDITICIO</a:t>
          </a:r>
          <a:endParaRPr lang="es-EC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C704925-59B3-485B-96B6-89AAA9C4DF30}" type="parTrans" cxnId="{7F6D6363-F9DC-4664-BAFE-4466DAB3AB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78EAF67-51DC-45CC-BDC4-BF5F9F35919E}" type="sibTrans" cxnId="{7F6D6363-F9DC-4664-BAFE-4466DAB3AB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146DF0C-E27A-4DEB-B2BB-E129D25B4602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NEGOCIACIÓN CON PROVEEDORES</a:t>
          </a:r>
          <a:endParaRPr lang="es-EC" dirty="0">
            <a:solidFill>
              <a:schemeClr val="tx1"/>
            </a:solidFill>
          </a:endParaRPr>
        </a:p>
      </dgm:t>
    </dgm:pt>
    <dgm:pt modelId="{8EB43CA5-820C-4FC0-8553-D98569A06E01}" type="parTrans" cxnId="{6CB99152-02B1-4CEF-9E7B-E4AAE47A59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2A8A07-A42B-4FA2-8F1D-EC03B693EDD3}" type="sibTrans" cxnId="{6CB99152-02B1-4CEF-9E7B-E4AAE47A59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73D1551-4139-4B65-8C5B-3F24FF67F148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CALENDARIO DE PAGOS</a:t>
          </a:r>
          <a:endParaRPr lang="es-EC" dirty="0">
            <a:solidFill>
              <a:schemeClr val="tx1"/>
            </a:solidFill>
          </a:endParaRPr>
        </a:p>
      </dgm:t>
    </dgm:pt>
    <dgm:pt modelId="{EFA23C48-E8D5-4764-B8FA-F9F17AAA86BC}" type="parTrans" cxnId="{266AC02B-712A-47EC-8599-B31666FD70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A4FF44-509C-4715-92BF-53B513C6BFDB}" type="sibTrans" cxnId="{266AC02B-712A-47EC-8599-B31666FD70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7B66D1-A41C-4BCA-9D6E-2CE65A0A7C07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PROVEEDORES SUBSTITUTOS</a:t>
          </a:r>
          <a:endParaRPr lang="es-EC" dirty="0">
            <a:solidFill>
              <a:schemeClr val="tx1"/>
            </a:solidFill>
          </a:endParaRPr>
        </a:p>
      </dgm:t>
    </dgm:pt>
    <dgm:pt modelId="{C0198978-0A70-4EAE-958E-041CD94E8F37}" type="parTrans" cxnId="{44D9A969-2BB3-477D-B458-E749C9447F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B8A9BC-47F0-473C-865A-A300C89A8231}" type="sibTrans" cxnId="{44D9A969-2BB3-477D-B458-E749C9447F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F31021-BB86-4812-9403-CEEC122690C1}">
      <dgm:prSet/>
      <dgm:spPr/>
      <dgm:t>
        <a:bodyPr/>
        <a:lstStyle/>
        <a:p>
          <a:r>
            <a:rPr lang="es-EC" smtClean="0">
              <a:solidFill>
                <a:schemeClr val="tx1"/>
              </a:solidFill>
            </a:rPr>
            <a:t>INVENTARIO ABC</a:t>
          </a:r>
          <a:endParaRPr lang="es-EC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8A165D4-6DA3-4B7F-B365-A2AF40F6899E}" type="parTrans" cxnId="{8F4E6AF9-AE4B-457B-85F9-660EA129C3A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47FA1F5-0A62-4E1B-87F9-9D15D77ED13C}" type="sibTrans" cxnId="{8F4E6AF9-AE4B-457B-85F9-660EA129C3A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8C7434-40BA-4C5A-BA09-B647AAC6E84D}">
      <dgm:prSet/>
      <dgm:spPr/>
      <dgm:t>
        <a:bodyPr/>
        <a:lstStyle/>
        <a:p>
          <a:r>
            <a:rPr lang="es-EC" dirty="0" err="1" smtClean="0">
              <a:solidFill>
                <a:schemeClr val="tx1"/>
              </a:solidFill>
            </a:rPr>
            <a:t>JUST</a:t>
          </a:r>
          <a:r>
            <a:rPr lang="es-EC" dirty="0" smtClean="0">
              <a:solidFill>
                <a:schemeClr val="tx1"/>
              </a:solidFill>
            </a:rPr>
            <a:t> IN TIME</a:t>
          </a:r>
          <a:endParaRPr lang="es-EC" dirty="0">
            <a:solidFill>
              <a:schemeClr val="tx1"/>
            </a:solidFill>
          </a:endParaRPr>
        </a:p>
      </dgm:t>
    </dgm:pt>
    <dgm:pt modelId="{2CF7E7B9-C356-4F7E-BC05-02F3449BA3E9}" type="parTrans" cxnId="{3FC7D5E9-1910-4DA4-AB30-99A44E8D51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B0ADA5-6A33-4C56-BF80-07552898C178}" type="sibTrans" cxnId="{3FC7D5E9-1910-4DA4-AB30-99A44E8D51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17E16E-0852-4EB1-8B5E-1E8CC3B26CC7}" type="pres">
      <dgm:prSet presAssocID="{A6A00C1C-EC73-4A62-B82D-A271BF5807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B2376D8-6FAE-448D-BBAD-6042F556FD1F}" type="pres">
      <dgm:prSet presAssocID="{DC9275EC-1A65-4C07-828C-043AB7CD0BB7}" presName="root1" presStyleCnt="0"/>
      <dgm:spPr/>
    </dgm:pt>
    <dgm:pt modelId="{5B535C89-DF43-4BD6-9896-A08470F61CF5}" type="pres">
      <dgm:prSet presAssocID="{DC9275EC-1A65-4C07-828C-043AB7CD0BB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3AC82F-D279-40E5-9588-6E6BB0B49E59}" type="pres">
      <dgm:prSet presAssocID="{DC9275EC-1A65-4C07-828C-043AB7CD0BB7}" presName="level2hierChild" presStyleCnt="0"/>
      <dgm:spPr/>
    </dgm:pt>
    <dgm:pt modelId="{750C2066-CED8-470A-85A6-21EF165091F2}" type="pres">
      <dgm:prSet presAssocID="{B51CC06D-B1CC-45D9-BC46-207ADCC431BC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FED0758C-E8CE-499A-A29C-55C2D9172FE7}" type="pres">
      <dgm:prSet presAssocID="{B51CC06D-B1CC-45D9-BC46-207ADCC431BC}" presName="connTx" presStyleLbl="parChTrans1D2" presStyleIdx="0" presStyleCnt="3"/>
      <dgm:spPr/>
      <dgm:t>
        <a:bodyPr/>
        <a:lstStyle/>
        <a:p>
          <a:endParaRPr lang="es-EC"/>
        </a:p>
      </dgm:t>
    </dgm:pt>
    <dgm:pt modelId="{2B71BE84-42BB-43D5-9053-42722BE3C55E}" type="pres">
      <dgm:prSet presAssocID="{8AE794F8-E3E0-40B7-9DC8-3F8D51E0E536}" presName="root2" presStyleCnt="0"/>
      <dgm:spPr/>
    </dgm:pt>
    <dgm:pt modelId="{5EA1B99E-F4B7-4B06-8B66-4497ACBA862A}" type="pres">
      <dgm:prSet presAssocID="{8AE794F8-E3E0-40B7-9DC8-3F8D51E0E53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42D247-C05A-4FE7-B737-2AC4B3D51E43}" type="pres">
      <dgm:prSet presAssocID="{8AE794F8-E3E0-40B7-9DC8-3F8D51E0E536}" presName="level3hierChild" presStyleCnt="0"/>
      <dgm:spPr/>
    </dgm:pt>
    <dgm:pt modelId="{FA7885AA-499D-4331-B4DB-9E6CFF8D154F}" type="pres">
      <dgm:prSet presAssocID="{19E21FA6-9AA1-4FC1-8D6C-0EFCE7BFB16D}" presName="conn2-1" presStyleLbl="parChTrans1D3" presStyleIdx="0" presStyleCnt="8"/>
      <dgm:spPr/>
      <dgm:t>
        <a:bodyPr/>
        <a:lstStyle/>
        <a:p>
          <a:endParaRPr lang="es-EC"/>
        </a:p>
      </dgm:t>
    </dgm:pt>
    <dgm:pt modelId="{27D24C3C-D666-4556-BB9E-A3B190842D83}" type="pres">
      <dgm:prSet presAssocID="{19E21FA6-9AA1-4FC1-8D6C-0EFCE7BFB16D}" presName="connTx" presStyleLbl="parChTrans1D3" presStyleIdx="0" presStyleCnt="8"/>
      <dgm:spPr/>
      <dgm:t>
        <a:bodyPr/>
        <a:lstStyle/>
        <a:p>
          <a:endParaRPr lang="es-EC"/>
        </a:p>
      </dgm:t>
    </dgm:pt>
    <dgm:pt modelId="{536A59F5-BB82-47F5-8644-9CD9B5CE2C10}" type="pres">
      <dgm:prSet presAssocID="{57567CE7-AEE7-4DED-8F08-C8115211183A}" presName="root2" presStyleCnt="0"/>
      <dgm:spPr/>
    </dgm:pt>
    <dgm:pt modelId="{8359B62B-DAB5-40F7-AFF0-077AA3FAD41A}" type="pres">
      <dgm:prSet presAssocID="{57567CE7-AEE7-4DED-8F08-C8115211183A}" presName="LevelTwoTextNode" presStyleLbl="node3" presStyleIdx="0" presStyleCnt="8" custLinFactNeighborX="2811" custLinFactNeighborY="-6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DA29BD-37B3-4E7A-985B-0F775FF35FD5}" type="pres">
      <dgm:prSet presAssocID="{57567CE7-AEE7-4DED-8F08-C8115211183A}" presName="level3hierChild" presStyleCnt="0"/>
      <dgm:spPr/>
    </dgm:pt>
    <dgm:pt modelId="{A118B7F6-7DE5-4978-98A6-38E28E94709D}" type="pres">
      <dgm:prSet presAssocID="{2719BB4B-77EF-497C-9A98-47AF75EB0942}" presName="conn2-1" presStyleLbl="parChTrans1D3" presStyleIdx="1" presStyleCnt="8"/>
      <dgm:spPr/>
      <dgm:t>
        <a:bodyPr/>
        <a:lstStyle/>
        <a:p>
          <a:endParaRPr lang="es-EC"/>
        </a:p>
      </dgm:t>
    </dgm:pt>
    <dgm:pt modelId="{B3232AAC-0C3C-4AE4-BCBC-C142B31196AC}" type="pres">
      <dgm:prSet presAssocID="{2719BB4B-77EF-497C-9A98-47AF75EB0942}" presName="connTx" presStyleLbl="parChTrans1D3" presStyleIdx="1" presStyleCnt="8"/>
      <dgm:spPr/>
      <dgm:t>
        <a:bodyPr/>
        <a:lstStyle/>
        <a:p>
          <a:endParaRPr lang="es-EC"/>
        </a:p>
      </dgm:t>
    </dgm:pt>
    <dgm:pt modelId="{B2D12226-2AE1-471B-91C2-4395EF9DD77A}" type="pres">
      <dgm:prSet presAssocID="{4CD3A1C1-08D4-4FB5-B766-4A66BDC998C7}" presName="root2" presStyleCnt="0"/>
      <dgm:spPr/>
    </dgm:pt>
    <dgm:pt modelId="{F36643F3-2420-459E-AC44-B9B1A84D7543}" type="pres">
      <dgm:prSet presAssocID="{4CD3A1C1-08D4-4FB5-B766-4A66BDC998C7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2A1BB6-6E59-4E13-84E7-E09C4BC9470E}" type="pres">
      <dgm:prSet presAssocID="{4CD3A1C1-08D4-4FB5-B766-4A66BDC998C7}" presName="level3hierChild" presStyleCnt="0"/>
      <dgm:spPr/>
    </dgm:pt>
    <dgm:pt modelId="{7FD6A948-B916-4664-89C7-BEC68DABB7C0}" type="pres">
      <dgm:prSet presAssocID="{DC704925-59B3-485B-96B6-89AAA9C4DF30}" presName="conn2-1" presStyleLbl="parChTrans1D3" presStyleIdx="2" presStyleCnt="8"/>
      <dgm:spPr/>
      <dgm:t>
        <a:bodyPr/>
        <a:lstStyle/>
        <a:p>
          <a:endParaRPr lang="es-EC"/>
        </a:p>
      </dgm:t>
    </dgm:pt>
    <dgm:pt modelId="{B0DB6243-8D85-4149-8112-EA7E0C8E2D84}" type="pres">
      <dgm:prSet presAssocID="{DC704925-59B3-485B-96B6-89AAA9C4DF30}" presName="connTx" presStyleLbl="parChTrans1D3" presStyleIdx="2" presStyleCnt="8"/>
      <dgm:spPr/>
      <dgm:t>
        <a:bodyPr/>
        <a:lstStyle/>
        <a:p>
          <a:endParaRPr lang="es-EC"/>
        </a:p>
      </dgm:t>
    </dgm:pt>
    <dgm:pt modelId="{A9D496ED-76D7-4998-AA84-6353C9F788A5}" type="pres">
      <dgm:prSet presAssocID="{6950205F-D44B-44C1-8316-DEBCB7BD625C}" presName="root2" presStyleCnt="0"/>
      <dgm:spPr/>
    </dgm:pt>
    <dgm:pt modelId="{EFCD50DD-C0C3-46A4-B939-6B3E0DAEA6DE}" type="pres">
      <dgm:prSet presAssocID="{6950205F-D44B-44C1-8316-DEBCB7BD625C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5804B4-2197-42DD-8131-82BF9B32395A}" type="pres">
      <dgm:prSet presAssocID="{6950205F-D44B-44C1-8316-DEBCB7BD625C}" presName="level3hierChild" presStyleCnt="0"/>
      <dgm:spPr/>
    </dgm:pt>
    <dgm:pt modelId="{C2EA5D04-7992-4F55-A537-55163A6C5EB4}" type="pres">
      <dgm:prSet presAssocID="{F31A699C-461E-44E1-A233-3F9561C1C1B3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ECEEFF5B-2717-4F87-AA2D-F5E91C264F0B}" type="pres">
      <dgm:prSet presAssocID="{F31A699C-461E-44E1-A233-3F9561C1C1B3}" presName="connTx" presStyleLbl="parChTrans1D2" presStyleIdx="1" presStyleCnt="3"/>
      <dgm:spPr/>
      <dgm:t>
        <a:bodyPr/>
        <a:lstStyle/>
        <a:p>
          <a:endParaRPr lang="es-EC"/>
        </a:p>
      </dgm:t>
    </dgm:pt>
    <dgm:pt modelId="{7DF7753A-CBF3-480C-BB69-081909296A75}" type="pres">
      <dgm:prSet presAssocID="{2E2617C5-9D7E-4044-B527-25DDA66A699F}" presName="root2" presStyleCnt="0"/>
      <dgm:spPr/>
    </dgm:pt>
    <dgm:pt modelId="{9699C59B-4972-49F5-BCE9-5B598D6E4FCC}" type="pres">
      <dgm:prSet presAssocID="{2E2617C5-9D7E-4044-B527-25DDA66A699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BEF0E6-59C0-409E-9723-824DF21FED43}" type="pres">
      <dgm:prSet presAssocID="{2E2617C5-9D7E-4044-B527-25DDA66A699F}" presName="level3hierChild" presStyleCnt="0"/>
      <dgm:spPr/>
    </dgm:pt>
    <dgm:pt modelId="{6FF33F30-78AA-4233-9A94-4871AB86EA0F}" type="pres">
      <dgm:prSet presAssocID="{8EB43CA5-820C-4FC0-8553-D98569A06E01}" presName="conn2-1" presStyleLbl="parChTrans1D3" presStyleIdx="3" presStyleCnt="8"/>
      <dgm:spPr/>
      <dgm:t>
        <a:bodyPr/>
        <a:lstStyle/>
        <a:p>
          <a:endParaRPr lang="es-EC"/>
        </a:p>
      </dgm:t>
    </dgm:pt>
    <dgm:pt modelId="{F342B3C2-4B0B-41AA-951E-435D006228F5}" type="pres">
      <dgm:prSet presAssocID="{8EB43CA5-820C-4FC0-8553-D98569A06E01}" presName="connTx" presStyleLbl="parChTrans1D3" presStyleIdx="3" presStyleCnt="8"/>
      <dgm:spPr/>
      <dgm:t>
        <a:bodyPr/>
        <a:lstStyle/>
        <a:p>
          <a:endParaRPr lang="es-EC"/>
        </a:p>
      </dgm:t>
    </dgm:pt>
    <dgm:pt modelId="{B57B363C-A4D4-4555-AB56-876236EC3754}" type="pres">
      <dgm:prSet presAssocID="{5146DF0C-E27A-4DEB-B2BB-E129D25B4602}" presName="root2" presStyleCnt="0"/>
      <dgm:spPr/>
    </dgm:pt>
    <dgm:pt modelId="{0B2A8685-9BFD-4CDC-87EC-1870425EEB43}" type="pres">
      <dgm:prSet presAssocID="{5146DF0C-E27A-4DEB-B2BB-E129D25B4602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F7B00D-6358-401B-AB8F-017B34EEA4C3}" type="pres">
      <dgm:prSet presAssocID="{5146DF0C-E27A-4DEB-B2BB-E129D25B4602}" presName="level3hierChild" presStyleCnt="0"/>
      <dgm:spPr/>
    </dgm:pt>
    <dgm:pt modelId="{B0F99A09-6376-4E4C-A319-D4ACF89D6D2A}" type="pres">
      <dgm:prSet presAssocID="{EFA23C48-E8D5-4764-B8FA-F9F17AAA86BC}" presName="conn2-1" presStyleLbl="parChTrans1D3" presStyleIdx="4" presStyleCnt="8"/>
      <dgm:spPr/>
      <dgm:t>
        <a:bodyPr/>
        <a:lstStyle/>
        <a:p>
          <a:endParaRPr lang="es-EC"/>
        </a:p>
      </dgm:t>
    </dgm:pt>
    <dgm:pt modelId="{938F2A43-E402-448D-BE13-D55E55A76137}" type="pres">
      <dgm:prSet presAssocID="{EFA23C48-E8D5-4764-B8FA-F9F17AAA86BC}" presName="connTx" presStyleLbl="parChTrans1D3" presStyleIdx="4" presStyleCnt="8"/>
      <dgm:spPr/>
      <dgm:t>
        <a:bodyPr/>
        <a:lstStyle/>
        <a:p>
          <a:endParaRPr lang="es-EC"/>
        </a:p>
      </dgm:t>
    </dgm:pt>
    <dgm:pt modelId="{22D1C7B0-F7D8-4583-9E16-A900029E9745}" type="pres">
      <dgm:prSet presAssocID="{C73D1551-4139-4B65-8C5B-3F24FF67F148}" presName="root2" presStyleCnt="0"/>
      <dgm:spPr/>
    </dgm:pt>
    <dgm:pt modelId="{EC17F9D6-000C-4F14-BE6C-6049E9F8D31C}" type="pres">
      <dgm:prSet presAssocID="{C73D1551-4139-4B65-8C5B-3F24FF67F148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4934AD-DF86-472D-B9A4-80130672A4FE}" type="pres">
      <dgm:prSet presAssocID="{C73D1551-4139-4B65-8C5B-3F24FF67F148}" presName="level3hierChild" presStyleCnt="0"/>
      <dgm:spPr/>
    </dgm:pt>
    <dgm:pt modelId="{D3C23199-C02B-4159-9074-1F1F4EF59A2E}" type="pres">
      <dgm:prSet presAssocID="{C0198978-0A70-4EAE-958E-041CD94E8F37}" presName="conn2-1" presStyleLbl="parChTrans1D3" presStyleIdx="5" presStyleCnt="8"/>
      <dgm:spPr/>
      <dgm:t>
        <a:bodyPr/>
        <a:lstStyle/>
        <a:p>
          <a:endParaRPr lang="es-EC"/>
        </a:p>
      </dgm:t>
    </dgm:pt>
    <dgm:pt modelId="{BFAEFAD1-E026-49D7-A9C7-E7082FE1FD57}" type="pres">
      <dgm:prSet presAssocID="{C0198978-0A70-4EAE-958E-041CD94E8F37}" presName="connTx" presStyleLbl="parChTrans1D3" presStyleIdx="5" presStyleCnt="8"/>
      <dgm:spPr/>
      <dgm:t>
        <a:bodyPr/>
        <a:lstStyle/>
        <a:p>
          <a:endParaRPr lang="es-EC"/>
        </a:p>
      </dgm:t>
    </dgm:pt>
    <dgm:pt modelId="{2AFD5B76-BFB0-4C11-AB4E-7B441FCF798B}" type="pres">
      <dgm:prSet presAssocID="{8F7B66D1-A41C-4BCA-9D6E-2CE65A0A7C07}" presName="root2" presStyleCnt="0"/>
      <dgm:spPr/>
    </dgm:pt>
    <dgm:pt modelId="{21C0397F-7AB3-4DE5-A871-03CE3D51CB13}" type="pres">
      <dgm:prSet presAssocID="{8F7B66D1-A41C-4BCA-9D6E-2CE65A0A7C07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60D026-6390-448D-A0B9-17C3721B0E60}" type="pres">
      <dgm:prSet presAssocID="{8F7B66D1-A41C-4BCA-9D6E-2CE65A0A7C07}" presName="level3hierChild" presStyleCnt="0"/>
      <dgm:spPr/>
    </dgm:pt>
    <dgm:pt modelId="{E65DD90B-B5D4-4D7E-B9B3-F3A9657376F4}" type="pres">
      <dgm:prSet presAssocID="{0852638E-4C9C-4FFD-80B4-500DD851FE04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F3030D6A-EFCF-49D4-AAD5-18A03EBBDF98}" type="pres">
      <dgm:prSet presAssocID="{0852638E-4C9C-4FFD-80B4-500DD851FE04}" presName="connTx" presStyleLbl="parChTrans1D2" presStyleIdx="2" presStyleCnt="3"/>
      <dgm:spPr/>
      <dgm:t>
        <a:bodyPr/>
        <a:lstStyle/>
        <a:p>
          <a:endParaRPr lang="es-EC"/>
        </a:p>
      </dgm:t>
    </dgm:pt>
    <dgm:pt modelId="{DA37D428-85AF-4EC8-8A41-C1A77659E5E4}" type="pres">
      <dgm:prSet presAssocID="{5F31CB6A-F515-4185-9CAE-4F7A0FFA2083}" presName="root2" presStyleCnt="0"/>
      <dgm:spPr/>
    </dgm:pt>
    <dgm:pt modelId="{55905C0A-664F-4EF2-A511-CEBA0B9E3F94}" type="pres">
      <dgm:prSet presAssocID="{5F31CB6A-F515-4185-9CAE-4F7A0FFA208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689DF9-6BC5-42A9-A187-E5DE8880895C}" type="pres">
      <dgm:prSet presAssocID="{5F31CB6A-F515-4185-9CAE-4F7A0FFA2083}" presName="level3hierChild" presStyleCnt="0"/>
      <dgm:spPr/>
    </dgm:pt>
    <dgm:pt modelId="{1C82B041-16DF-487E-9474-C71BA9616456}" type="pres">
      <dgm:prSet presAssocID="{78A165D4-6DA3-4B7F-B365-A2AF40F6899E}" presName="conn2-1" presStyleLbl="parChTrans1D3" presStyleIdx="6" presStyleCnt="8"/>
      <dgm:spPr/>
      <dgm:t>
        <a:bodyPr/>
        <a:lstStyle/>
        <a:p>
          <a:endParaRPr lang="es-EC"/>
        </a:p>
      </dgm:t>
    </dgm:pt>
    <dgm:pt modelId="{56517763-C49C-48A9-BEDC-3EC33E823136}" type="pres">
      <dgm:prSet presAssocID="{78A165D4-6DA3-4B7F-B365-A2AF40F6899E}" presName="connTx" presStyleLbl="parChTrans1D3" presStyleIdx="6" presStyleCnt="8"/>
      <dgm:spPr/>
      <dgm:t>
        <a:bodyPr/>
        <a:lstStyle/>
        <a:p>
          <a:endParaRPr lang="es-EC"/>
        </a:p>
      </dgm:t>
    </dgm:pt>
    <dgm:pt modelId="{129412A6-564D-4F65-AC53-57FC0E40F8A3}" type="pres">
      <dgm:prSet presAssocID="{CFF31021-BB86-4812-9403-CEEC122690C1}" presName="root2" presStyleCnt="0"/>
      <dgm:spPr/>
    </dgm:pt>
    <dgm:pt modelId="{C9B3E867-67B5-42D8-80BC-D430596C31C1}" type="pres">
      <dgm:prSet presAssocID="{CFF31021-BB86-4812-9403-CEEC122690C1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92844B-12F5-4FE5-B922-3865BD248F26}" type="pres">
      <dgm:prSet presAssocID="{CFF31021-BB86-4812-9403-CEEC122690C1}" presName="level3hierChild" presStyleCnt="0"/>
      <dgm:spPr/>
    </dgm:pt>
    <dgm:pt modelId="{2A7E106B-B559-4F2A-AFE8-3612078502ED}" type="pres">
      <dgm:prSet presAssocID="{2CF7E7B9-C356-4F7E-BC05-02F3449BA3E9}" presName="conn2-1" presStyleLbl="parChTrans1D3" presStyleIdx="7" presStyleCnt="8"/>
      <dgm:spPr/>
      <dgm:t>
        <a:bodyPr/>
        <a:lstStyle/>
        <a:p>
          <a:endParaRPr lang="es-EC"/>
        </a:p>
      </dgm:t>
    </dgm:pt>
    <dgm:pt modelId="{6DE032BF-CCF5-49A2-988F-0E657F45012D}" type="pres">
      <dgm:prSet presAssocID="{2CF7E7B9-C356-4F7E-BC05-02F3449BA3E9}" presName="connTx" presStyleLbl="parChTrans1D3" presStyleIdx="7" presStyleCnt="8"/>
      <dgm:spPr/>
      <dgm:t>
        <a:bodyPr/>
        <a:lstStyle/>
        <a:p>
          <a:endParaRPr lang="es-EC"/>
        </a:p>
      </dgm:t>
    </dgm:pt>
    <dgm:pt modelId="{ACB89822-D978-4DA7-87B9-DE298CC3F6EB}" type="pres">
      <dgm:prSet presAssocID="{D48C7434-40BA-4C5A-BA09-B647AAC6E84D}" presName="root2" presStyleCnt="0"/>
      <dgm:spPr/>
    </dgm:pt>
    <dgm:pt modelId="{95CC390A-545F-491C-B983-2A56F55DA4E0}" type="pres">
      <dgm:prSet presAssocID="{D48C7434-40BA-4C5A-BA09-B647AAC6E84D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AA5D07-F3EF-4B41-A9F2-F7918AC6BC64}" type="pres">
      <dgm:prSet presAssocID="{D48C7434-40BA-4C5A-BA09-B647AAC6E84D}" presName="level3hierChild" presStyleCnt="0"/>
      <dgm:spPr/>
    </dgm:pt>
  </dgm:ptLst>
  <dgm:cxnLst>
    <dgm:cxn modelId="{46C21A00-1C76-40EE-B897-DDC550CB72D6}" type="presOf" srcId="{8EB43CA5-820C-4FC0-8553-D98569A06E01}" destId="{6FF33F30-78AA-4233-9A94-4871AB86EA0F}" srcOrd="0" destOrd="0" presId="urn:microsoft.com/office/officeart/2008/layout/HorizontalMultiLevelHierarchy"/>
    <dgm:cxn modelId="{6CB99152-02B1-4CEF-9E7B-E4AAE47A5977}" srcId="{2E2617C5-9D7E-4044-B527-25DDA66A699F}" destId="{5146DF0C-E27A-4DEB-B2BB-E129D25B4602}" srcOrd="0" destOrd="0" parTransId="{8EB43CA5-820C-4FC0-8553-D98569A06E01}" sibTransId="{FB2A8A07-A42B-4FA2-8F1D-EC03B693EDD3}"/>
    <dgm:cxn modelId="{9AE33467-BBE6-4E4D-B782-2EDC6CB947F1}" type="presOf" srcId="{8F7B66D1-A41C-4BCA-9D6E-2CE65A0A7C07}" destId="{21C0397F-7AB3-4DE5-A871-03CE3D51CB13}" srcOrd="0" destOrd="0" presId="urn:microsoft.com/office/officeart/2008/layout/HorizontalMultiLevelHierarchy"/>
    <dgm:cxn modelId="{F7E8CCF1-57B6-449D-BF66-401E70BEDBF0}" type="presOf" srcId="{C0198978-0A70-4EAE-958E-041CD94E8F37}" destId="{BFAEFAD1-E026-49D7-A9C7-E7082FE1FD57}" srcOrd="1" destOrd="0" presId="urn:microsoft.com/office/officeart/2008/layout/HorizontalMultiLevelHierarchy"/>
    <dgm:cxn modelId="{E0A11B5D-363A-4B0A-8D22-307E04CF0EEB}" type="presOf" srcId="{19E21FA6-9AA1-4FC1-8D6C-0EFCE7BFB16D}" destId="{27D24C3C-D666-4556-BB9E-A3B190842D83}" srcOrd="1" destOrd="0" presId="urn:microsoft.com/office/officeart/2008/layout/HorizontalMultiLevelHierarchy"/>
    <dgm:cxn modelId="{266AC02B-712A-47EC-8599-B31666FD70B6}" srcId="{2E2617C5-9D7E-4044-B527-25DDA66A699F}" destId="{C73D1551-4139-4B65-8C5B-3F24FF67F148}" srcOrd="1" destOrd="0" parTransId="{EFA23C48-E8D5-4764-B8FA-F9F17AAA86BC}" sibTransId="{6FA4FF44-509C-4715-92BF-53B513C6BFDB}"/>
    <dgm:cxn modelId="{6F1D6355-4425-4E7E-A341-652A7FEEFDBC}" type="presOf" srcId="{A6A00C1C-EC73-4A62-B82D-A271BF5807BB}" destId="{5017E16E-0852-4EB1-8B5E-1E8CC3B26CC7}" srcOrd="0" destOrd="0" presId="urn:microsoft.com/office/officeart/2008/layout/HorizontalMultiLevelHierarchy"/>
    <dgm:cxn modelId="{723D26D5-A687-4934-A07E-3BB58BC8EB0A}" type="presOf" srcId="{8AE794F8-E3E0-40B7-9DC8-3F8D51E0E536}" destId="{5EA1B99E-F4B7-4B06-8B66-4497ACBA862A}" srcOrd="0" destOrd="0" presId="urn:microsoft.com/office/officeart/2008/layout/HorizontalMultiLevelHierarchy"/>
    <dgm:cxn modelId="{6854C70C-7D36-44CE-ACD9-6A741E2566E3}" type="presOf" srcId="{78A165D4-6DA3-4B7F-B365-A2AF40F6899E}" destId="{56517763-C49C-48A9-BEDC-3EC33E823136}" srcOrd="1" destOrd="0" presId="urn:microsoft.com/office/officeart/2008/layout/HorizontalMultiLevelHierarchy"/>
    <dgm:cxn modelId="{84E6120D-DED3-43C5-82E9-862E544F7980}" type="presOf" srcId="{6950205F-D44B-44C1-8316-DEBCB7BD625C}" destId="{EFCD50DD-C0C3-46A4-B939-6B3E0DAEA6DE}" srcOrd="0" destOrd="0" presId="urn:microsoft.com/office/officeart/2008/layout/HorizontalMultiLevelHierarchy"/>
    <dgm:cxn modelId="{84EC0AEF-9DAE-4D1B-B76C-80E138549FCC}" type="presOf" srcId="{2719BB4B-77EF-497C-9A98-47AF75EB0942}" destId="{A118B7F6-7DE5-4978-98A6-38E28E94709D}" srcOrd="0" destOrd="0" presId="urn:microsoft.com/office/officeart/2008/layout/HorizontalMultiLevelHierarchy"/>
    <dgm:cxn modelId="{54C06AB1-2B10-41CF-9545-D3F5AB554996}" type="presOf" srcId="{DC704925-59B3-485B-96B6-89AAA9C4DF30}" destId="{7FD6A948-B916-4664-89C7-BEC68DABB7C0}" srcOrd="0" destOrd="0" presId="urn:microsoft.com/office/officeart/2008/layout/HorizontalMultiLevelHierarchy"/>
    <dgm:cxn modelId="{8F4E6AF9-AE4B-457B-85F9-660EA129C3A2}" srcId="{5F31CB6A-F515-4185-9CAE-4F7A0FFA2083}" destId="{CFF31021-BB86-4812-9403-CEEC122690C1}" srcOrd="0" destOrd="0" parTransId="{78A165D4-6DA3-4B7F-B365-A2AF40F6899E}" sibTransId="{347FA1F5-0A62-4E1B-87F9-9D15D77ED13C}"/>
    <dgm:cxn modelId="{A8218574-B3E0-48E1-9F67-8B6E92AA5407}" type="presOf" srcId="{2719BB4B-77EF-497C-9A98-47AF75EB0942}" destId="{B3232AAC-0C3C-4AE4-BCBC-C142B31196AC}" srcOrd="1" destOrd="0" presId="urn:microsoft.com/office/officeart/2008/layout/HorizontalMultiLevelHierarchy"/>
    <dgm:cxn modelId="{6455A831-ADE1-4CCF-923D-8CD0DCF3B996}" type="presOf" srcId="{B51CC06D-B1CC-45D9-BC46-207ADCC431BC}" destId="{750C2066-CED8-470A-85A6-21EF165091F2}" srcOrd="0" destOrd="0" presId="urn:microsoft.com/office/officeart/2008/layout/HorizontalMultiLevelHierarchy"/>
    <dgm:cxn modelId="{D5160371-72EA-479A-A451-D2DB3710A4E2}" type="presOf" srcId="{4CD3A1C1-08D4-4FB5-B766-4A66BDC998C7}" destId="{F36643F3-2420-459E-AC44-B9B1A84D7543}" srcOrd="0" destOrd="0" presId="urn:microsoft.com/office/officeart/2008/layout/HorizontalMultiLevelHierarchy"/>
    <dgm:cxn modelId="{2045B92C-5B67-4E15-B5CB-3F6AF8D531E5}" srcId="{DC9275EC-1A65-4C07-828C-043AB7CD0BB7}" destId="{8AE794F8-E3E0-40B7-9DC8-3F8D51E0E536}" srcOrd="0" destOrd="0" parTransId="{B51CC06D-B1CC-45D9-BC46-207ADCC431BC}" sibTransId="{8EAB5BEB-F0E3-4699-8734-197E75862D51}"/>
    <dgm:cxn modelId="{0C7DF857-9C37-4536-A6D3-054AA3A926FD}" type="presOf" srcId="{2CF7E7B9-C356-4F7E-BC05-02F3449BA3E9}" destId="{2A7E106B-B559-4F2A-AFE8-3612078502ED}" srcOrd="0" destOrd="0" presId="urn:microsoft.com/office/officeart/2008/layout/HorizontalMultiLevelHierarchy"/>
    <dgm:cxn modelId="{A8FD2F6A-D4AB-463C-8550-BBB789BA1C32}" type="presOf" srcId="{5146DF0C-E27A-4DEB-B2BB-E129D25B4602}" destId="{0B2A8685-9BFD-4CDC-87EC-1870425EEB43}" srcOrd="0" destOrd="0" presId="urn:microsoft.com/office/officeart/2008/layout/HorizontalMultiLevelHierarchy"/>
    <dgm:cxn modelId="{833B986C-A2B6-452F-B1A0-CD797C503C32}" type="presOf" srcId="{EFA23C48-E8D5-4764-B8FA-F9F17AAA86BC}" destId="{B0F99A09-6376-4E4C-A319-D4ACF89D6D2A}" srcOrd="0" destOrd="0" presId="urn:microsoft.com/office/officeart/2008/layout/HorizontalMultiLevelHierarchy"/>
    <dgm:cxn modelId="{BC877BF4-B76F-426E-8BE6-5E78EBA4D555}" srcId="{8AE794F8-E3E0-40B7-9DC8-3F8D51E0E536}" destId="{4CD3A1C1-08D4-4FB5-B766-4A66BDC998C7}" srcOrd="1" destOrd="0" parTransId="{2719BB4B-77EF-497C-9A98-47AF75EB0942}" sibTransId="{978F4A24-E8A3-4C4B-94CE-73756B62FC01}"/>
    <dgm:cxn modelId="{73CF667C-F1A0-4442-B059-A4D0222292DB}" type="presOf" srcId="{0852638E-4C9C-4FFD-80B4-500DD851FE04}" destId="{E65DD90B-B5D4-4D7E-B9B3-F3A9657376F4}" srcOrd="0" destOrd="0" presId="urn:microsoft.com/office/officeart/2008/layout/HorizontalMultiLevelHierarchy"/>
    <dgm:cxn modelId="{C6864CDA-6004-4424-A47E-D0D8BB6738D5}" type="presOf" srcId="{F31A699C-461E-44E1-A233-3F9561C1C1B3}" destId="{C2EA5D04-7992-4F55-A537-55163A6C5EB4}" srcOrd="0" destOrd="0" presId="urn:microsoft.com/office/officeart/2008/layout/HorizontalMultiLevelHierarchy"/>
    <dgm:cxn modelId="{AF738899-1009-4749-A836-A50AB5C2C4E6}" type="presOf" srcId="{B51CC06D-B1CC-45D9-BC46-207ADCC431BC}" destId="{FED0758C-E8CE-499A-A29C-55C2D9172FE7}" srcOrd="1" destOrd="0" presId="urn:microsoft.com/office/officeart/2008/layout/HorizontalMultiLevelHierarchy"/>
    <dgm:cxn modelId="{5D06F731-0BBE-4C56-AF3A-BE2D52D64257}" type="presOf" srcId="{57567CE7-AEE7-4DED-8F08-C8115211183A}" destId="{8359B62B-DAB5-40F7-AFF0-077AA3FAD41A}" srcOrd="0" destOrd="0" presId="urn:microsoft.com/office/officeart/2008/layout/HorizontalMultiLevelHierarchy"/>
    <dgm:cxn modelId="{E2E13C50-B19B-4038-80C0-2A9E232072F2}" srcId="{DC9275EC-1A65-4C07-828C-043AB7CD0BB7}" destId="{5F31CB6A-F515-4185-9CAE-4F7A0FFA2083}" srcOrd="2" destOrd="0" parTransId="{0852638E-4C9C-4FFD-80B4-500DD851FE04}" sibTransId="{1777A2AB-2D92-4784-9486-2079EC899543}"/>
    <dgm:cxn modelId="{7F6D6363-F9DC-4664-BAFE-4466DAB3ABF5}" srcId="{8AE794F8-E3E0-40B7-9DC8-3F8D51E0E536}" destId="{6950205F-D44B-44C1-8316-DEBCB7BD625C}" srcOrd="2" destOrd="0" parTransId="{DC704925-59B3-485B-96B6-89AAA9C4DF30}" sibTransId="{578EAF67-51DC-45CC-BDC4-BF5F9F35919E}"/>
    <dgm:cxn modelId="{683A03A5-3DF2-4326-82EC-8C025800EBF3}" type="presOf" srcId="{2E2617C5-9D7E-4044-B527-25DDA66A699F}" destId="{9699C59B-4972-49F5-BCE9-5B598D6E4FCC}" srcOrd="0" destOrd="0" presId="urn:microsoft.com/office/officeart/2008/layout/HorizontalMultiLevelHierarchy"/>
    <dgm:cxn modelId="{427DC2BC-E4AD-4E27-BDE7-B0554A3C5C4F}" type="presOf" srcId="{5F31CB6A-F515-4185-9CAE-4F7A0FFA2083}" destId="{55905C0A-664F-4EF2-A511-CEBA0B9E3F94}" srcOrd="0" destOrd="0" presId="urn:microsoft.com/office/officeart/2008/layout/HorizontalMultiLevelHierarchy"/>
    <dgm:cxn modelId="{7C44185A-C66A-4596-94FE-EFF78E568D37}" type="presOf" srcId="{8EB43CA5-820C-4FC0-8553-D98569A06E01}" destId="{F342B3C2-4B0B-41AA-951E-435D006228F5}" srcOrd="1" destOrd="0" presId="urn:microsoft.com/office/officeart/2008/layout/HorizontalMultiLevelHierarchy"/>
    <dgm:cxn modelId="{4C085BEE-73DB-48DA-8066-0500C1454B9A}" srcId="{A6A00C1C-EC73-4A62-B82D-A271BF5807BB}" destId="{DC9275EC-1A65-4C07-828C-043AB7CD0BB7}" srcOrd="0" destOrd="0" parTransId="{1B804A38-5CD9-41F9-BFCA-9DD2FEC1AF17}" sibTransId="{886D63FD-D932-408F-8B35-B6E3A390B3BA}"/>
    <dgm:cxn modelId="{44D9A969-2BB3-477D-B458-E749C9447FC8}" srcId="{2E2617C5-9D7E-4044-B527-25DDA66A699F}" destId="{8F7B66D1-A41C-4BCA-9D6E-2CE65A0A7C07}" srcOrd="2" destOrd="0" parTransId="{C0198978-0A70-4EAE-958E-041CD94E8F37}" sibTransId="{84B8A9BC-47F0-473C-865A-A300C89A8231}"/>
    <dgm:cxn modelId="{2862CD22-463D-4778-974A-E8DD32133D17}" type="presOf" srcId="{EFA23C48-E8D5-4764-B8FA-F9F17AAA86BC}" destId="{938F2A43-E402-448D-BE13-D55E55A76137}" srcOrd="1" destOrd="0" presId="urn:microsoft.com/office/officeart/2008/layout/HorizontalMultiLevelHierarchy"/>
    <dgm:cxn modelId="{E607DD0C-7C2A-424A-8367-B5BBC0648B0F}" srcId="{DC9275EC-1A65-4C07-828C-043AB7CD0BB7}" destId="{2E2617C5-9D7E-4044-B527-25DDA66A699F}" srcOrd="1" destOrd="0" parTransId="{F31A699C-461E-44E1-A233-3F9561C1C1B3}" sibTransId="{51D59ECA-B554-4882-989D-AE512C46AE58}"/>
    <dgm:cxn modelId="{47765C46-3C4D-435E-947C-CDB6A9A7D8FF}" type="presOf" srcId="{2CF7E7B9-C356-4F7E-BC05-02F3449BA3E9}" destId="{6DE032BF-CCF5-49A2-988F-0E657F45012D}" srcOrd="1" destOrd="0" presId="urn:microsoft.com/office/officeart/2008/layout/HorizontalMultiLevelHierarchy"/>
    <dgm:cxn modelId="{022AB09B-2AAD-4651-8D31-B1180F33BF85}" type="presOf" srcId="{DC704925-59B3-485B-96B6-89AAA9C4DF30}" destId="{B0DB6243-8D85-4149-8112-EA7E0C8E2D84}" srcOrd="1" destOrd="0" presId="urn:microsoft.com/office/officeart/2008/layout/HorizontalMultiLevelHierarchy"/>
    <dgm:cxn modelId="{DE4D166C-2320-4343-865A-F40CAADF138D}" type="presOf" srcId="{CFF31021-BB86-4812-9403-CEEC122690C1}" destId="{C9B3E867-67B5-42D8-80BC-D430596C31C1}" srcOrd="0" destOrd="0" presId="urn:microsoft.com/office/officeart/2008/layout/HorizontalMultiLevelHierarchy"/>
    <dgm:cxn modelId="{EA716D09-572E-4C73-8F9C-60651BB6BCBF}" type="presOf" srcId="{C0198978-0A70-4EAE-958E-041CD94E8F37}" destId="{D3C23199-C02B-4159-9074-1F1F4EF59A2E}" srcOrd="0" destOrd="0" presId="urn:microsoft.com/office/officeart/2008/layout/HorizontalMultiLevelHierarchy"/>
    <dgm:cxn modelId="{0119E0C9-BC91-4C55-843D-DB47D558E95E}" type="presOf" srcId="{C73D1551-4139-4B65-8C5B-3F24FF67F148}" destId="{EC17F9D6-000C-4F14-BE6C-6049E9F8D31C}" srcOrd="0" destOrd="0" presId="urn:microsoft.com/office/officeart/2008/layout/HorizontalMultiLevelHierarchy"/>
    <dgm:cxn modelId="{C7339D20-1B73-4E9D-BEE4-CC3BEE3717E1}" type="presOf" srcId="{DC9275EC-1A65-4C07-828C-043AB7CD0BB7}" destId="{5B535C89-DF43-4BD6-9896-A08470F61CF5}" srcOrd="0" destOrd="0" presId="urn:microsoft.com/office/officeart/2008/layout/HorizontalMultiLevelHierarchy"/>
    <dgm:cxn modelId="{4F176E19-9405-488F-9D62-CE3D0F5B4D12}" type="presOf" srcId="{F31A699C-461E-44E1-A233-3F9561C1C1B3}" destId="{ECEEFF5B-2717-4F87-AA2D-F5E91C264F0B}" srcOrd="1" destOrd="0" presId="urn:microsoft.com/office/officeart/2008/layout/HorizontalMultiLevelHierarchy"/>
    <dgm:cxn modelId="{5B2C4E47-B67C-4AC7-99FD-25767FE8D022}" type="presOf" srcId="{19E21FA6-9AA1-4FC1-8D6C-0EFCE7BFB16D}" destId="{FA7885AA-499D-4331-B4DB-9E6CFF8D154F}" srcOrd="0" destOrd="0" presId="urn:microsoft.com/office/officeart/2008/layout/HorizontalMultiLevelHierarchy"/>
    <dgm:cxn modelId="{ADE773BA-7BDB-402E-882A-E7CB6138D852}" type="presOf" srcId="{78A165D4-6DA3-4B7F-B365-A2AF40F6899E}" destId="{1C82B041-16DF-487E-9474-C71BA9616456}" srcOrd="0" destOrd="0" presId="urn:microsoft.com/office/officeart/2008/layout/HorizontalMultiLevelHierarchy"/>
    <dgm:cxn modelId="{20846E11-03FD-4777-B3DF-92E62847EF72}" type="presOf" srcId="{0852638E-4C9C-4FFD-80B4-500DD851FE04}" destId="{F3030D6A-EFCF-49D4-AAD5-18A03EBBDF98}" srcOrd="1" destOrd="0" presId="urn:microsoft.com/office/officeart/2008/layout/HorizontalMultiLevelHierarchy"/>
    <dgm:cxn modelId="{3FC7D5E9-1910-4DA4-AB30-99A44E8D51FB}" srcId="{5F31CB6A-F515-4185-9CAE-4F7A0FFA2083}" destId="{D48C7434-40BA-4C5A-BA09-B647AAC6E84D}" srcOrd="1" destOrd="0" parTransId="{2CF7E7B9-C356-4F7E-BC05-02F3449BA3E9}" sibTransId="{58B0ADA5-6A33-4C56-BF80-07552898C178}"/>
    <dgm:cxn modelId="{4D1A76E0-FF54-48B9-A3E2-76F90693004C}" type="presOf" srcId="{D48C7434-40BA-4C5A-BA09-B647AAC6E84D}" destId="{95CC390A-545F-491C-B983-2A56F55DA4E0}" srcOrd="0" destOrd="0" presId="urn:microsoft.com/office/officeart/2008/layout/HorizontalMultiLevelHierarchy"/>
    <dgm:cxn modelId="{2261664B-7243-4E9D-BD81-876888B14D63}" srcId="{8AE794F8-E3E0-40B7-9DC8-3F8D51E0E536}" destId="{57567CE7-AEE7-4DED-8F08-C8115211183A}" srcOrd="0" destOrd="0" parTransId="{19E21FA6-9AA1-4FC1-8D6C-0EFCE7BFB16D}" sibTransId="{050FCFCE-A9E9-4811-9500-CA1FDC1FC4AF}"/>
    <dgm:cxn modelId="{9FCF8811-5AA2-49D7-A533-8D36E858DFC8}" type="presParOf" srcId="{5017E16E-0852-4EB1-8B5E-1E8CC3B26CC7}" destId="{2B2376D8-6FAE-448D-BBAD-6042F556FD1F}" srcOrd="0" destOrd="0" presId="urn:microsoft.com/office/officeart/2008/layout/HorizontalMultiLevelHierarchy"/>
    <dgm:cxn modelId="{500C03C2-A32F-4769-8A3B-7ED1DD9BA41B}" type="presParOf" srcId="{2B2376D8-6FAE-448D-BBAD-6042F556FD1F}" destId="{5B535C89-DF43-4BD6-9896-A08470F61CF5}" srcOrd="0" destOrd="0" presId="urn:microsoft.com/office/officeart/2008/layout/HorizontalMultiLevelHierarchy"/>
    <dgm:cxn modelId="{63451969-97B1-4AB2-B3C3-43A7F9E33AE6}" type="presParOf" srcId="{2B2376D8-6FAE-448D-BBAD-6042F556FD1F}" destId="{E73AC82F-D279-40E5-9588-6E6BB0B49E59}" srcOrd="1" destOrd="0" presId="urn:microsoft.com/office/officeart/2008/layout/HorizontalMultiLevelHierarchy"/>
    <dgm:cxn modelId="{81BC69F6-6CDC-4D20-9DAD-BB050693BE08}" type="presParOf" srcId="{E73AC82F-D279-40E5-9588-6E6BB0B49E59}" destId="{750C2066-CED8-470A-85A6-21EF165091F2}" srcOrd="0" destOrd="0" presId="urn:microsoft.com/office/officeart/2008/layout/HorizontalMultiLevelHierarchy"/>
    <dgm:cxn modelId="{077FBCF0-37CA-4E3F-A796-EFB769119A53}" type="presParOf" srcId="{750C2066-CED8-470A-85A6-21EF165091F2}" destId="{FED0758C-E8CE-499A-A29C-55C2D9172FE7}" srcOrd="0" destOrd="0" presId="urn:microsoft.com/office/officeart/2008/layout/HorizontalMultiLevelHierarchy"/>
    <dgm:cxn modelId="{01956635-A487-47EA-8DB8-577A6E4A2DAC}" type="presParOf" srcId="{E73AC82F-D279-40E5-9588-6E6BB0B49E59}" destId="{2B71BE84-42BB-43D5-9053-42722BE3C55E}" srcOrd="1" destOrd="0" presId="urn:microsoft.com/office/officeart/2008/layout/HorizontalMultiLevelHierarchy"/>
    <dgm:cxn modelId="{80B1ACA7-8C02-4540-B2DD-5B22267C2EEB}" type="presParOf" srcId="{2B71BE84-42BB-43D5-9053-42722BE3C55E}" destId="{5EA1B99E-F4B7-4B06-8B66-4497ACBA862A}" srcOrd="0" destOrd="0" presId="urn:microsoft.com/office/officeart/2008/layout/HorizontalMultiLevelHierarchy"/>
    <dgm:cxn modelId="{8E9DE5FE-7DE2-4A6C-B456-234B39C10273}" type="presParOf" srcId="{2B71BE84-42BB-43D5-9053-42722BE3C55E}" destId="{B742D247-C05A-4FE7-B737-2AC4B3D51E43}" srcOrd="1" destOrd="0" presId="urn:microsoft.com/office/officeart/2008/layout/HorizontalMultiLevelHierarchy"/>
    <dgm:cxn modelId="{2FB7655E-66A2-4207-A8AC-A2E5FC19F655}" type="presParOf" srcId="{B742D247-C05A-4FE7-B737-2AC4B3D51E43}" destId="{FA7885AA-499D-4331-B4DB-9E6CFF8D154F}" srcOrd="0" destOrd="0" presId="urn:microsoft.com/office/officeart/2008/layout/HorizontalMultiLevelHierarchy"/>
    <dgm:cxn modelId="{686E2721-975C-4526-A728-0B9D0CD5AAC0}" type="presParOf" srcId="{FA7885AA-499D-4331-B4DB-9E6CFF8D154F}" destId="{27D24C3C-D666-4556-BB9E-A3B190842D83}" srcOrd="0" destOrd="0" presId="urn:microsoft.com/office/officeart/2008/layout/HorizontalMultiLevelHierarchy"/>
    <dgm:cxn modelId="{89EEB7B4-5602-4335-B117-25327DD30109}" type="presParOf" srcId="{B742D247-C05A-4FE7-B737-2AC4B3D51E43}" destId="{536A59F5-BB82-47F5-8644-9CD9B5CE2C10}" srcOrd="1" destOrd="0" presId="urn:microsoft.com/office/officeart/2008/layout/HorizontalMultiLevelHierarchy"/>
    <dgm:cxn modelId="{C1574275-18FB-4FD4-B512-035C3C10649C}" type="presParOf" srcId="{536A59F5-BB82-47F5-8644-9CD9B5CE2C10}" destId="{8359B62B-DAB5-40F7-AFF0-077AA3FAD41A}" srcOrd="0" destOrd="0" presId="urn:microsoft.com/office/officeart/2008/layout/HorizontalMultiLevelHierarchy"/>
    <dgm:cxn modelId="{B1F3B5FA-567C-43E7-84F0-D9B54C1EBAF8}" type="presParOf" srcId="{536A59F5-BB82-47F5-8644-9CD9B5CE2C10}" destId="{79DA29BD-37B3-4E7A-985B-0F775FF35FD5}" srcOrd="1" destOrd="0" presId="urn:microsoft.com/office/officeart/2008/layout/HorizontalMultiLevelHierarchy"/>
    <dgm:cxn modelId="{EB4D6CF5-98F0-466F-AFD8-FD6E99C478D7}" type="presParOf" srcId="{B742D247-C05A-4FE7-B737-2AC4B3D51E43}" destId="{A118B7F6-7DE5-4978-98A6-38E28E94709D}" srcOrd="2" destOrd="0" presId="urn:microsoft.com/office/officeart/2008/layout/HorizontalMultiLevelHierarchy"/>
    <dgm:cxn modelId="{2949E82C-5665-4038-88F3-30A6F2C31248}" type="presParOf" srcId="{A118B7F6-7DE5-4978-98A6-38E28E94709D}" destId="{B3232AAC-0C3C-4AE4-BCBC-C142B31196AC}" srcOrd="0" destOrd="0" presId="urn:microsoft.com/office/officeart/2008/layout/HorizontalMultiLevelHierarchy"/>
    <dgm:cxn modelId="{5F20C302-D5C9-4D96-8DDF-BF471580D904}" type="presParOf" srcId="{B742D247-C05A-4FE7-B737-2AC4B3D51E43}" destId="{B2D12226-2AE1-471B-91C2-4395EF9DD77A}" srcOrd="3" destOrd="0" presId="urn:microsoft.com/office/officeart/2008/layout/HorizontalMultiLevelHierarchy"/>
    <dgm:cxn modelId="{965A996B-3D2B-4D35-8819-13B00663FE62}" type="presParOf" srcId="{B2D12226-2AE1-471B-91C2-4395EF9DD77A}" destId="{F36643F3-2420-459E-AC44-B9B1A84D7543}" srcOrd="0" destOrd="0" presId="urn:microsoft.com/office/officeart/2008/layout/HorizontalMultiLevelHierarchy"/>
    <dgm:cxn modelId="{98F28B7C-1BB1-402A-A42A-05624CF17C52}" type="presParOf" srcId="{B2D12226-2AE1-471B-91C2-4395EF9DD77A}" destId="{1A2A1BB6-6E59-4E13-84E7-E09C4BC9470E}" srcOrd="1" destOrd="0" presId="urn:microsoft.com/office/officeart/2008/layout/HorizontalMultiLevelHierarchy"/>
    <dgm:cxn modelId="{405468E8-2AB9-425B-8055-8BFFBF1260B5}" type="presParOf" srcId="{B742D247-C05A-4FE7-B737-2AC4B3D51E43}" destId="{7FD6A948-B916-4664-89C7-BEC68DABB7C0}" srcOrd="4" destOrd="0" presId="urn:microsoft.com/office/officeart/2008/layout/HorizontalMultiLevelHierarchy"/>
    <dgm:cxn modelId="{45901709-FA87-4CB4-96D6-00113C93AE1B}" type="presParOf" srcId="{7FD6A948-B916-4664-89C7-BEC68DABB7C0}" destId="{B0DB6243-8D85-4149-8112-EA7E0C8E2D84}" srcOrd="0" destOrd="0" presId="urn:microsoft.com/office/officeart/2008/layout/HorizontalMultiLevelHierarchy"/>
    <dgm:cxn modelId="{54BA2288-0E4B-4F9F-9788-B0A5536C2B43}" type="presParOf" srcId="{B742D247-C05A-4FE7-B737-2AC4B3D51E43}" destId="{A9D496ED-76D7-4998-AA84-6353C9F788A5}" srcOrd="5" destOrd="0" presId="urn:microsoft.com/office/officeart/2008/layout/HorizontalMultiLevelHierarchy"/>
    <dgm:cxn modelId="{7EFB486F-0E7E-49DB-9EEB-028382A41F5E}" type="presParOf" srcId="{A9D496ED-76D7-4998-AA84-6353C9F788A5}" destId="{EFCD50DD-C0C3-46A4-B939-6B3E0DAEA6DE}" srcOrd="0" destOrd="0" presId="urn:microsoft.com/office/officeart/2008/layout/HorizontalMultiLevelHierarchy"/>
    <dgm:cxn modelId="{63034770-14F1-432B-88A2-B1CEB69B69EC}" type="presParOf" srcId="{A9D496ED-76D7-4998-AA84-6353C9F788A5}" destId="{0B5804B4-2197-42DD-8131-82BF9B32395A}" srcOrd="1" destOrd="0" presId="urn:microsoft.com/office/officeart/2008/layout/HorizontalMultiLevelHierarchy"/>
    <dgm:cxn modelId="{7807F1FA-5D10-42C0-9A32-E127F125C284}" type="presParOf" srcId="{E73AC82F-D279-40E5-9588-6E6BB0B49E59}" destId="{C2EA5D04-7992-4F55-A537-55163A6C5EB4}" srcOrd="2" destOrd="0" presId="urn:microsoft.com/office/officeart/2008/layout/HorizontalMultiLevelHierarchy"/>
    <dgm:cxn modelId="{5CA5BFD8-9BF9-46F5-B9B1-5FEEC07A6E8D}" type="presParOf" srcId="{C2EA5D04-7992-4F55-A537-55163A6C5EB4}" destId="{ECEEFF5B-2717-4F87-AA2D-F5E91C264F0B}" srcOrd="0" destOrd="0" presId="urn:microsoft.com/office/officeart/2008/layout/HorizontalMultiLevelHierarchy"/>
    <dgm:cxn modelId="{0272E663-5E92-4244-9CE8-7916D78AA702}" type="presParOf" srcId="{E73AC82F-D279-40E5-9588-6E6BB0B49E59}" destId="{7DF7753A-CBF3-480C-BB69-081909296A75}" srcOrd="3" destOrd="0" presId="urn:microsoft.com/office/officeart/2008/layout/HorizontalMultiLevelHierarchy"/>
    <dgm:cxn modelId="{3936D2C7-AA98-4AF2-B14C-0B9D8EEB588F}" type="presParOf" srcId="{7DF7753A-CBF3-480C-BB69-081909296A75}" destId="{9699C59B-4972-49F5-BCE9-5B598D6E4FCC}" srcOrd="0" destOrd="0" presId="urn:microsoft.com/office/officeart/2008/layout/HorizontalMultiLevelHierarchy"/>
    <dgm:cxn modelId="{B737E46A-F409-4035-88D9-2F7C6DB1F0F3}" type="presParOf" srcId="{7DF7753A-CBF3-480C-BB69-081909296A75}" destId="{3EBEF0E6-59C0-409E-9723-824DF21FED43}" srcOrd="1" destOrd="0" presId="urn:microsoft.com/office/officeart/2008/layout/HorizontalMultiLevelHierarchy"/>
    <dgm:cxn modelId="{53D4ABF7-E6F8-4952-8B40-40AF6FDBD7B9}" type="presParOf" srcId="{3EBEF0E6-59C0-409E-9723-824DF21FED43}" destId="{6FF33F30-78AA-4233-9A94-4871AB86EA0F}" srcOrd="0" destOrd="0" presId="urn:microsoft.com/office/officeart/2008/layout/HorizontalMultiLevelHierarchy"/>
    <dgm:cxn modelId="{2970E3CC-263D-49E9-A6D0-50693F031F8A}" type="presParOf" srcId="{6FF33F30-78AA-4233-9A94-4871AB86EA0F}" destId="{F342B3C2-4B0B-41AA-951E-435D006228F5}" srcOrd="0" destOrd="0" presId="urn:microsoft.com/office/officeart/2008/layout/HorizontalMultiLevelHierarchy"/>
    <dgm:cxn modelId="{996396F0-FE39-4880-A781-64D2BBC937DC}" type="presParOf" srcId="{3EBEF0E6-59C0-409E-9723-824DF21FED43}" destId="{B57B363C-A4D4-4555-AB56-876236EC3754}" srcOrd="1" destOrd="0" presId="urn:microsoft.com/office/officeart/2008/layout/HorizontalMultiLevelHierarchy"/>
    <dgm:cxn modelId="{2AA1CF15-899E-4833-BE16-2369B72ECC19}" type="presParOf" srcId="{B57B363C-A4D4-4555-AB56-876236EC3754}" destId="{0B2A8685-9BFD-4CDC-87EC-1870425EEB43}" srcOrd="0" destOrd="0" presId="urn:microsoft.com/office/officeart/2008/layout/HorizontalMultiLevelHierarchy"/>
    <dgm:cxn modelId="{A34D052F-5151-43EA-8622-B06FB8D6C101}" type="presParOf" srcId="{B57B363C-A4D4-4555-AB56-876236EC3754}" destId="{79F7B00D-6358-401B-AB8F-017B34EEA4C3}" srcOrd="1" destOrd="0" presId="urn:microsoft.com/office/officeart/2008/layout/HorizontalMultiLevelHierarchy"/>
    <dgm:cxn modelId="{E7B3C1E8-C24F-47AD-8BFA-03845FCC9C69}" type="presParOf" srcId="{3EBEF0E6-59C0-409E-9723-824DF21FED43}" destId="{B0F99A09-6376-4E4C-A319-D4ACF89D6D2A}" srcOrd="2" destOrd="0" presId="urn:microsoft.com/office/officeart/2008/layout/HorizontalMultiLevelHierarchy"/>
    <dgm:cxn modelId="{32758A82-64B6-4D58-83C2-7DE7ECFDE9A3}" type="presParOf" srcId="{B0F99A09-6376-4E4C-A319-D4ACF89D6D2A}" destId="{938F2A43-E402-448D-BE13-D55E55A76137}" srcOrd="0" destOrd="0" presId="urn:microsoft.com/office/officeart/2008/layout/HorizontalMultiLevelHierarchy"/>
    <dgm:cxn modelId="{A5EC9A92-288C-4422-8536-65AC8513C56C}" type="presParOf" srcId="{3EBEF0E6-59C0-409E-9723-824DF21FED43}" destId="{22D1C7B0-F7D8-4583-9E16-A900029E9745}" srcOrd="3" destOrd="0" presId="urn:microsoft.com/office/officeart/2008/layout/HorizontalMultiLevelHierarchy"/>
    <dgm:cxn modelId="{0B041BB2-DB34-4508-88CF-B94591CB15EE}" type="presParOf" srcId="{22D1C7B0-F7D8-4583-9E16-A900029E9745}" destId="{EC17F9D6-000C-4F14-BE6C-6049E9F8D31C}" srcOrd="0" destOrd="0" presId="urn:microsoft.com/office/officeart/2008/layout/HorizontalMultiLevelHierarchy"/>
    <dgm:cxn modelId="{BF371789-92FF-4B11-BFA4-5C5B828EED23}" type="presParOf" srcId="{22D1C7B0-F7D8-4583-9E16-A900029E9745}" destId="{204934AD-DF86-472D-B9A4-80130672A4FE}" srcOrd="1" destOrd="0" presId="urn:microsoft.com/office/officeart/2008/layout/HorizontalMultiLevelHierarchy"/>
    <dgm:cxn modelId="{A8983412-FA93-4ABA-AED2-E940E7ACC458}" type="presParOf" srcId="{3EBEF0E6-59C0-409E-9723-824DF21FED43}" destId="{D3C23199-C02B-4159-9074-1F1F4EF59A2E}" srcOrd="4" destOrd="0" presId="urn:microsoft.com/office/officeart/2008/layout/HorizontalMultiLevelHierarchy"/>
    <dgm:cxn modelId="{A6BAA2E2-394F-4523-81E8-19A4C1E71F6A}" type="presParOf" srcId="{D3C23199-C02B-4159-9074-1F1F4EF59A2E}" destId="{BFAEFAD1-E026-49D7-A9C7-E7082FE1FD57}" srcOrd="0" destOrd="0" presId="urn:microsoft.com/office/officeart/2008/layout/HorizontalMultiLevelHierarchy"/>
    <dgm:cxn modelId="{1E565DC9-7FDA-4078-93CE-842FA79FD8B0}" type="presParOf" srcId="{3EBEF0E6-59C0-409E-9723-824DF21FED43}" destId="{2AFD5B76-BFB0-4C11-AB4E-7B441FCF798B}" srcOrd="5" destOrd="0" presId="urn:microsoft.com/office/officeart/2008/layout/HorizontalMultiLevelHierarchy"/>
    <dgm:cxn modelId="{BF3616E2-0B69-4365-B4BC-6E4AD7A76A53}" type="presParOf" srcId="{2AFD5B76-BFB0-4C11-AB4E-7B441FCF798B}" destId="{21C0397F-7AB3-4DE5-A871-03CE3D51CB13}" srcOrd="0" destOrd="0" presId="urn:microsoft.com/office/officeart/2008/layout/HorizontalMultiLevelHierarchy"/>
    <dgm:cxn modelId="{03B5D747-BD9C-41B3-BB26-B464DE8B40B5}" type="presParOf" srcId="{2AFD5B76-BFB0-4C11-AB4E-7B441FCF798B}" destId="{3160D026-6390-448D-A0B9-17C3721B0E60}" srcOrd="1" destOrd="0" presId="urn:microsoft.com/office/officeart/2008/layout/HorizontalMultiLevelHierarchy"/>
    <dgm:cxn modelId="{3795DE30-CF1B-4883-8248-24B70CA892E2}" type="presParOf" srcId="{E73AC82F-D279-40E5-9588-6E6BB0B49E59}" destId="{E65DD90B-B5D4-4D7E-B9B3-F3A9657376F4}" srcOrd="4" destOrd="0" presId="urn:microsoft.com/office/officeart/2008/layout/HorizontalMultiLevelHierarchy"/>
    <dgm:cxn modelId="{218A6317-6D80-4B86-AF53-A65C3C6FF5A2}" type="presParOf" srcId="{E65DD90B-B5D4-4D7E-B9B3-F3A9657376F4}" destId="{F3030D6A-EFCF-49D4-AAD5-18A03EBBDF98}" srcOrd="0" destOrd="0" presId="urn:microsoft.com/office/officeart/2008/layout/HorizontalMultiLevelHierarchy"/>
    <dgm:cxn modelId="{D5599EF0-D665-4CFD-9CF8-8C6B7F7E17B5}" type="presParOf" srcId="{E73AC82F-D279-40E5-9588-6E6BB0B49E59}" destId="{DA37D428-85AF-4EC8-8A41-C1A77659E5E4}" srcOrd="5" destOrd="0" presId="urn:microsoft.com/office/officeart/2008/layout/HorizontalMultiLevelHierarchy"/>
    <dgm:cxn modelId="{C0E3DABC-AA0B-4FFA-A045-A19242747D71}" type="presParOf" srcId="{DA37D428-85AF-4EC8-8A41-C1A77659E5E4}" destId="{55905C0A-664F-4EF2-A511-CEBA0B9E3F94}" srcOrd="0" destOrd="0" presId="urn:microsoft.com/office/officeart/2008/layout/HorizontalMultiLevelHierarchy"/>
    <dgm:cxn modelId="{8D401BE1-F635-4E81-9F6A-ECB8A3D30729}" type="presParOf" srcId="{DA37D428-85AF-4EC8-8A41-C1A77659E5E4}" destId="{7F689DF9-6BC5-42A9-A187-E5DE8880895C}" srcOrd="1" destOrd="0" presId="urn:microsoft.com/office/officeart/2008/layout/HorizontalMultiLevelHierarchy"/>
    <dgm:cxn modelId="{D87F3783-E1A9-46E1-BEAC-97D586FE83FE}" type="presParOf" srcId="{7F689DF9-6BC5-42A9-A187-E5DE8880895C}" destId="{1C82B041-16DF-487E-9474-C71BA9616456}" srcOrd="0" destOrd="0" presId="urn:microsoft.com/office/officeart/2008/layout/HorizontalMultiLevelHierarchy"/>
    <dgm:cxn modelId="{B5F1A7B5-761F-4C17-867E-CB18CDEC2452}" type="presParOf" srcId="{1C82B041-16DF-487E-9474-C71BA9616456}" destId="{56517763-C49C-48A9-BEDC-3EC33E823136}" srcOrd="0" destOrd="0" presId="urn:microsoft.com/office/officeart/2008/layout/HorizontalMultiLevelHierarchy"/>
    <dgm:cxn modelId="{C34BD06F-4296-4B04-B245-7CC06C8DB635}" type="presParOf" srcId="{7F689DF9-6BC5-42A9-A187-E5DE8880895C}" destId="{129412A6-564D-4F65-AC53-57FC0E40F8A3}" srcOrd="1" destOrd="0" presId="urn:microsoft.com/office/officeart/2008/layout/HorizontalMultiLevelHierarchy"/>
    <dgm:cxn modelId="{7CAB7617-A8CC-4DC6-A490-43FB298B8E3E}" type="presParOf" srcId="{129412A6-564D-4F65-AC53-57FC0E40F8A3}" destId="{C9B3E867-67B5-42D8-80BC-D430596C31C1}" srcOrd="0" destOrd="0" presId="urn:microsoft.com/office/officeart/2008/layout/HorizontalMultiLevelHierarchy"/>
    <dgm:cxn modelId="{BD97193F-8031-456A-82EE-3BBC204F0A27}" type="presParOf" srcId="{129412A6-564D-4F65-AC53-57FC0E40F8A3}" destId="{3E92844B-12F5-4FE5-B922-3865BD248F26}" srcOrd="1" destOrd="0" presId="urn:microsoft.com/office/officeart/2008/layout/HorizontalMultiLevelHierarchy"/>
    <dgm:cxn modelId="{0E2D4AE9-C1CD-4D61-AB01-19C93178FDC0}" type="presParOf" srcId="{7F689DF9-6BC5-42A9-A187-E5DE8880895C}" destId="{2A7E106B-B559-4F2A-AFE8-3612078502ED}" srcOrd="2" destOrd="0" presId="urn:microsoft.com/office/officeart/2008/layout/HorizontalMultiLevelHierarchy"/>
    <dgm:cxn modelId="{B323C321-5F73-480C-90BF-0714D9D38C57}" type="presParOf" srcId="{2A7E106B-B559-4F2A-AFE8-3612078502ED}" destId="{6DE032BF-CCF5-49A2-988F-0E657F45012D}" srcOrd="0" destOrd="0" presId="urn:microsoft.com/office/officeart/2008/layout/HorizontalMultiLevelHierarchy"/>
    <dgm:cxn modelId="{54BEDF16-4057-415B-86E1-91E59CC6636D}" type="presParOf" srcId="{7F689DF9-6BC5-42A9-A187-E5DE8880895C}" destId="{ACB89822-D978-4DA7-87B9-DE298CC3F6EB}" srcOrd="3" destOrd="0" presId="urn:microsoft.com/office/officeart/2008/layout/HorizontalMultiLevelHierarchy"/>
    <dgm:cxn modelId="{6292A3C7-904F-43CE-B643-10671D8D4456}" type="presParOf" srcId="{ACB89822-D978-4DA7-87B9-DE298CC3F6EB}" destId="{95CC390A-545F-491C-B983-2A56F55DA4E0}" srcOrd="0" destOrd="0" presId="urn:microsoft.com/office/officeart/2008/layout/HorizontalMultiLevelHierarchy"/>
    <dgm:cxn modelId="{B3943498-8BFE-405C-A937-A8ABABD9C584}" type="presParOf" srcId="{ACB89822-D978-4DA7-87B9-DE298CC3F6EB}" destId="{BAAA5D07-F3EF-4B41-A9F2-F7918AC6BC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F787E-A72A-436F-A8EC-E0C2442224C2}">
      <dsp:nvSpPr>
        <dsp:cNvPr id="0" name=""/>
        <dsp:cNvSpPr/>
      </dsp:nvSpPr>
      <dsp:spPr>
        <a:xfrm>
          <a:off x="3383333" y="777353"/>
          <a:ext cx="5186661" cy="5186661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A6A441-BCB6-4954-9D69-D0B096CE6FC4}">
      <dsp:nvSpPr>
        <dsp:cNvPr id="0" name=""/>
        <dsp:cNvSpPr/>
      </dsp:nvSpPr>
      <dsp:spPr>
        <a:xfrm>
          <a:off x="3383333" y="777353"/>
          <a:ext cx="5186661" cy="5186661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7E776A-7CA4-494D-869D-03BB946D9F99}">
      <dsp:nvSpPr>
        <dsp:cNvPr id="0" name=""/>
        <dsp:cNvSpPr/>
      </dsp:nvSpPr>
      <dsp:spPr>
        <a:xfrm>
          <a:off x="3383333" y="777353"/>
          <a:ext cx="5186661" cy="5186661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BD938-5509-475B-9C88-35C53D325745}">
      <dsp:nvSpPr>
        <dsp:cNvPr id="0" name=""/>
        <dsp:cNvSpPr/>
      </dsp:nvSpPr>
      <dsp:spPr>
        <a:xfrm>
          <a:off x="3383333" y="777353"/>
          <a:ext cx="5186661" cy="5186661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C40730-676A-4845-A00B-BA9B9FFAE40A}">
      <dsp:nvSpPr>
        <dsp:cNvPr id="0" name=""/>
        <dsp:cNvSpPr/>
      </dsp:nvSpPr>
      <dsp:spPr>
        <a:xfrm>
          <a:off x="4783082" y="2177102"/>
          <a:ext cx="2387163" cy="2387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MACRO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AMBIENTE</a:t>
          </a:r>
          <a:endParaRPr lang="es-EC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2674" y="2526694"/>
        <a:ext cx="1687979" cy="1687979"/>
      </dsp:txXfrm>
    </dsp:sp>
    <dsp:sp modelId="{50375026-5B12-40F1-B90B-2F0A76BC395D}">
      <dsp:nvSpPr>
        <dsp:cNvPr id="0" name=""/>
        <dsp:cNvSpPr/>
      </dsp:nvSpPr>
      <dsp:spPr>
        <a:xfrm>
          <a:off x="5141156" y="2002"/>
          <a:ext cx="1671014" cy="16710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POBREZA Y DESEMPLEO</a:t>
          </a:r>
          <a:endParaRPr lang="es-EC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5870" y="246716"/>
        <a:ext cx="1181586" cy="1181586"/>
      </dsp:txXfrm>
    </dsp:sp>
    <dsp:sp modelId="{00CCF658-C71E-4A29-8907-0697AD8AB918}">
      <dsp:nvSpPr>
        <dsp:cNvPr id="0" name=""/>
        <dsp:cNvSpPr/>
      </dsp:nvSpPr>
      <dsp:spPr>
        <a:xfrm>
          <a:off x="7674330" y="2535176"/>
          <a:ext cx="1671014" cy="167101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PRODUCTO INTERNO BRUTO</a:t>
          </a:r>
          <a:endParaRPr lang="es-EC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19044" y="2779890"/>
        <a:ext cx="1181586" cy="1181586"/>
      </dsp:txXfrm>
    </dsp:sp>
    <dsp:sp modelId="{8733DB2C-9DFE-4DE6-962C-020B544C8D4D}">
      <dsp:nvSpPr>
        <dsp:cNvPr id="0" name=""/>
        <dsp:cNvSpPr/>
      </dsp:nvSpPr>
      <dsp:spPr>
        <a:xfrm>
          <a:off x="5141156" y="5068350"/>
          <a:ext cx="1671014" cy="167101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 FISCAL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5870" y="5313064"/>
        <a:ext cx="1181586" cy="1181586"/>
      </dsp:txXfrm>
    </dsp:sp>
    <dsp:sp modelId="{039A1F73-37C3-46D5-AD35-B182AD8A5EB2}">
      <dsp:nvSpPr>
        <dsp:cNvPr id="0" name=""/>
        <dsp:cNvSpPr/>
      </dsp:nvSpPr>
      <dsp:spPr>
        <a:xfrm>
          <a:off x="2607982" y="2535176"/>
          <a:ext cx="1671014" cy="167101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perspectiveLeft" fov="2100000" zoom="91000">
            <a:rot lat="0" lon="600000" rev="0"/>
          </a:camera>
          <a:lightRig rig="threePt" dir="t">
            <a:rot lat="0" lon="0" rev="1800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INFLACIÓN</a:t>
          </a:r>
          <a:endParaRPr lang="es-EC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2696" y="2779890"/>
        <a:ext cx="1181586" cy="1181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7EB6C-8B38-45A4-91C2-45A9B3AB3F09}">
      <dsp:nvSpPr>
        <dsp:cNvPr id="0" name=""/>
        <dsp:cNvSpPr/>
      </dsp:nvSpPr>
      <dsp:spPr>
        <a:xfrm>
          <a:off x="2045039" y="0"/>
          <a:ext cx="3346978" cy="33469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600000" lon="0" rev="0"/>
          </a:camera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COMPETENCIA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alternativas son variadas, y debemos considerar factores como precios, calidad y marca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i="1" kern="1200" dirty="0" err="1" smtClean="0"/>
            <a:t>PINTULAC</a:t>
          </a:r>
          <a:r>
            <a:rPr lang="es-EC" sz="1100" b="1" i="1" kern="1200" dirty="0" smtClean="0"/>
            <a:t>, </a:t>
          </a:r>
          <a:r>
            <a:rPr lang="es-EC" sz="1100" b="1" i="1" kern="1200" dirty="0" err="1" smtClean="0"/>
            <a:t>JENIN</a:t>
          </a:r>
          <a:r>
            <a:rPr lang="es-EC" sz="1100" b="1" i="1" kern="1200" dirty="0" smtClean="0"/>
            <a:t>, </a:t>
          </a:r>
          <a:r>
            <a:rPr lang="es-EC" sz="1100" b="1" i="1" kern="1200" dirty="0" err="1" smtClean="0"/>
            <a:t>KRONTEX</a:t>
          </a:r>
          <a:r>
            <a:rPr lang="es-EC" sz="1100" b="1" i="1" kern="1200" dirty="0" smtClean="0"/>
            <a:t>, </a:t>
          </a:r>
          <a:r>
            <a:rPr lang="es-EC" sz="1100" b="1" i="1" kern="1200" dirty="0" err="1" smtClean="0"/>
            <a:t>INDUMARMOL</a:t>
          </a:r>
          <a:endParaRPr lang="es-EC" sz="1100" b="1" i="1" kern="1200" dirty="0"/>
        </a:p>
      </dsp:txBody>
      <dsp:txXfrm>
        <a:off x="2491303" y="585721"/>
        <a:ext cx="2454450" cy="1506140"/>
      </dsp:txXfrm>
    </dsp:sp>
    <dsp:sp modelId="{4D81E12E-37B1-4B85-804A-59AC5A8BEB90}">
      <dsp:nvSpPr>
        <dsp:cNvPr id="0" name=""/>
        <dsp:cNvSpPr/>
      </dsp:nvSpPr>
      <dsp:spPr>
        <a:xfrm>
          <a:off x="3611537" y="2308087"/>
          <a:ext cx="3346978" cy="334697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isometricOffAxis2Left" zoom="95000">
            <a:rot lat="600000" lon="0" rev="0"/>
          </a:camera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PROVEEDORES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INDUMADERA Cía. Ltda. Maneja algunas líneas exclusivas con proveedores fijos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/>
            <a:t>KAINDL</a:t>
          </a:r>
          <a:r>
            <a:rPr lang="es-EC" sz="1100" kern="1200" dirty="0" smtClean="0"/>
            <a:t>, </a:t>
          </a:r>
          <a:r>
            <a:rPr lang="es-EC" sz="1100" kern="1200" dirty="0" err="1" smtClean="0"/>
            <a:t>JUANSUNG</a:t>
          </a:r>
          <a:r>
            <a:rPr lang="es-EC" sz="1100" kern="1200" dirty="0" smtClean="0"/>
            <a:t>, </a:t>
          </a:r>
          <a:r>
            <a:rPr lang="es-EC" sz="1100" kern="1200" dirty="0" err="1" smtClean="0"/>
            <a:t>CERCOM</a:t>
          </a:r>
          <a:r>
            <a:rPr lang="es-EC" sz="1100" kern="1200" dirty="0" smtClean="0"/>
            <a:t>, </a:t>
          </a:r>
          <a:r>
            <a:rPr lang="es-EC" sz="1100" kern="1200" dirty="0" err="1" smtClean="0"/>
            <a:t>KRONOSPAN</a:t>
          </a:r>
          <a:r>
            <a:rPr lang="es-EC" sz="1100" kern="1200" dirty="0" smtClean="0"/>
            <a:t>, HANGZHOU, MAPEI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4635154" y="3172723"/>
        <a:ext cx="2008186" cy="1840838"/>
      </dsp:txXfrm>
    </dsp:sp>
    <dsp:sp modelId="{41C0F4B4-69D4-4700-9E27-CBAEA0CEF962}">
      <dsp:nvSpPr>
        <dsp:cNvPr id="0" name=""/>
        <dsp:cNvSpPr/>
      </dsp:nvSpPr>
      <dsp:spPr>
        <a:xfrm>
          <a:off x="784188" y="2384498"/>
          <a:ext cx="3346978" cy="334697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isometricOffAxis2Left" zoom="95000">
            <a:rot lat="600000" lon="0" rev="0"/>
          </a:camera>
          <a:lightRig rig="fla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flatTx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CLIENTES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INDUMADERA Cía. Ltda. conserva una base de alrededor de 5500 clientes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/>
            <a:t>PROMULSA</a:t>
          </a:r>
          <a:r>
            <a:rPr lang="es-EC" sz="1100" kern="1200" dirty="0" smtClean="0"/>
            <a:t>, REP. ALMAGRO, ELITE, FAUSTO, </a:t>
          </a:r>
          <a:r>
            <a:rPr lang="es-EC" sz="1100" kern="1200" dirty="0" err="1" smtClean="0"/>
            <a:t>MADEHOME</a:t>
          </a:r>
          <a:endParaRPr lang="es-EC" sz="1100" kern="1200" dirty="0"/>
        </a:p>
      </dsp:txBody>
      <dsp:txXfrm>
        <a:off x="1099362" y="3249134"/>
        <a:ext cx="2008186" cy="1840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F153D-E3F5-4287-B57D-665678C2A604}">
      <dsp:nvSpPr>
        <dsp:cNvPr id="0" name=""/>
        <dsp:cNvSpPr/>
      </dsp:nvSpPr>
      <dsp:spPr>
        <a:xfrm rot="16200000">
          <a:off x="119844" y="-119844"/>
          <a:ext cx="2808312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i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i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FORTALEZAS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1. Manejo de proceso bajo normas ISO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2. Correcta implementación y uso de NIFF´S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3. Excelente clima laboral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4. Posición Privilegiada en el mercado local</a:t>
          </a:r>
          <a:endParaRPr lang="es-EC" sz="1200" kern="1200" dirty="0">
            <a:solidFill>
              <a:schemeClr val="tx1"/>
            </a:solidFill>
          </a:endParaRPr>
        </a:p>
      </dsp:txBody>
      <dsp:txXfrm rot="5400000">
        <a:off x="-1" y="1"/>
        <a:ext cx="3048000" cy="2106234"/>
      </dsp:txXfrm>
    </dsp:sp>
    <dsp:sp modelId="{86B3FB24-338F-43B8-BE05-A04AE01DBDF2}">
      <dsp:nvSpPr>
        <dsp:cNvPr id="0" name=""/>
        <dsp:cNvSpPr/>
      </dsp:nvSpPr>
      <dsp:spPr>
        <a:xfrm>
          <a:off x="3048000" y="0"/>
          <a:ext cx="3048000" cy="2808312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i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OPORTUNIDADES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i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1. Sector inmobiliario en crecimiento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2. Apoyo gubernamental para el crecimiento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3. Fácil  acceso a fuentes de financiamiento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4. Preferencia sobre el producto en el mercado local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048000" y="0"/>
        <a:ext cx="3048000" cy="2106234"/>
      </dsp:txXfrm>
    </dsp:sp>
    <dsp:sp modelId="{9B0A00AE-751F-4820-BF3E-3A39F22C5EAA}">
      <dsp:nvSpPr>
        <dsp:cNvPr id="0" name=""/>
        <dsp:cNvSpPr/>
      </dsp:nvSpPr>
      <dsp:spPr>
        <a:xfrm rot="10800000">
          <a:off x="0" y="2808312"/>
          <a:ext cx="3048000" cy="2808312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DEBILIDADES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1. Falta de implementación de un Modelo de Gestión Financiera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2. Insuficiente control administrativo  a los procesos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3. Escaso apalancamiento en fuentes de  financiamiento para el crecimiento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4. Inexistencia de innovación en el producto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</dsp:txBody>
      <dsp:txXfrm rot="10800000">
        <a:off x="0" y="3510390"/>
        <a:ext cx="3048000" cy="2106234"/>
      </dsp:txXfrm>
    </dsp:sp>
    <dsp:sp modelId="{153BE5C6-B306-43BA-80C8-AD6E5F20CE80}">
      <dsp:nvSpPr>
        <dsp:cNvPr id="0" name=""/>
        <dsp:cNvSpPr/>
      </dsp:nvSpPr>
      <dsp:spPr>
        <a:xfrm rot="5400000">
          <a:off x="3167844" y="2688468"/>
          <a:ext cx="2808312" cy="30480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AMENAZAS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1. Productos sustitutos como alternativa más económica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2. Exceso oferta e intermediarios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3. Competencia mejor ubicada en el mercado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</dsp:txBody>
      <dsp:txXfrm rot="-5400000">
        <a:off x="3048000" y="3510389"/>
        <a:ext cx="3048000" cy="2106234"/>
      </dsp:txXfrm>
    </dsp:sp>
    <dsp:sp modelId="{41F8CBC3-7D38-4000-B4E9-C4C801A186ED}">
      <dsp:nvSpPr>
        <dsp:cNvPr id="0" name=""/>
        <dsp:cNvSpPr/>
      </dsp:nvSpPr>
      <dsp:spPr>
        <a:xfrm>
          <a:off x="2133600" y="2106234"/>
          <a:ext cx="1828800" cy="140415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i="1" kern="1200" dirty="0" smtClean="0"/>
            <a:t>INDUMADERA CIA. LTDA.</a:t>
          </a:r>
          <a:endParaRPr lang="es-EC" sz="1500" b="1" i="1" kern="1200" dirty="0"/>
        </a:p>
      </dsp:txBody>
      <dsp:txXfrm>
        <a:off x="2202145" y="2174779"/>
        <a:ext cx="1691710" cy="1267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E106B-B559-4F2A-AFE8-3612078502ED}">
      <dsp:nvSpPr>
        <dsp:cNvPr id="0" name=""/>
        <dsp:cNvSpPr/>
      </dsp:nvSpPr>
      <dsp:spPr>
        <a:xfrm>
          <a:off x="4869630" y="5138162"/>
          <a:ext cx="390491" cy="372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245" y="0"/>
              </a:lnTo>
              <a:lnTo>
                <a:pt x="195245" y="372038"/>
              </a:lnTo>
              <a:lnTo>
                <a:pt x="390491" y="37203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51393" y="5310698"/>
        <a:ext cx="26967" cy="26967"/>
      </dsp:txXfrm>
    </dsp:sp>
    <dsp:sp modelId="{1C82B041-16DF-487E-9474-C71BA9616456}">
      <dsp:nvSpPr>
        <dsp:cNvPr id="0" name=""/>
        <dsp:cNvSpPr/>
      </dsp:nvSpPr>
      <dsp:spPr>
        <a:xfrm>
          <a:off x="4869630" y="4766124"/>
          <a:ext cx="390491" cy="372038"/>
        </a:xfrm>
        <a:custGeom>
          <a:avLst/>
          <a:gdLst/>
          <a:ahLst/>
          <a:cxnLst/>
          <a:rect l="0" t="0" r="0" b="0"/>
          <a:pathLst>
            <a:path>
              <a:moveTo>
                <a:pt x="0" y="372038"/>
              </a:moveTo>
              <a:lnTo>
                <a:pt x="195245" y="372038"/>
              </a:lnTo>
              <a:lnTo>
                <a:pt x="195245" y="0"/>
              </a:lnTo>
              <a:lnTo>
                <a:pt x="39049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51393" y="4938659"/>
        <a:ext cx="26967" cy="26967"/>
      </dsp:txXfrm>
    </dsp:sp>
    <dsp:sp modelId="{E65DD90B-B5D4-4D7E-B9B3-F3A9657376F4}">
      <dsp:nvSpPr>
        <dsp:cNvPr id="0" name=""/>
        <dsp:cNvSpPr/>
      </dsp:nvSpPr>
      <dsp:spPr>
        <a:xfrm>
          <a:off x="2526680" y="3091950"/>
          <a:ext cx="390491" cy="2046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245" y="0"/>
              </a:lnTo>
              <a:lnTo>
                <a:pt x="195245" y="2046212"/>
              </a:lnTo>
              <a:lnTo>
                <a:pt x="390491" y="20462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>
            <a:solidFill>
              <a:schemeClr val="tx1"/>
            </a:solidFill>
          </a:endParaRPr>
        </a:p>
      </dsp:txBody>
      <dsp:txXfrm>
        <a:off x="2669847" y="4062978"/>
        <a:ext cx="104156" cy="104156"/>
      </dsp:txXfrm>
    </dsp:sp>
    <dsp:sp modelId="{D3C23199-C02B-4159-9074-1F1F4EF59A2E}">
      <dsp:nvSpPr>
        <dsp:cNvPr id="0" name=""/>
        <dsp:cNvSpPr/>
      </dsp:nvSpPr>
      <dsp:spPr>
        <a:xfrm>
          <a:off x="4869630" y="3277969"/>
          <a:ext cx="390491" cy="744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245" y="0"/>
              </a:lnTo>
              <a:lnTo>
                <a:pt x="195245" y="744077"/>
              </a:lnTo>
              <a:lnTo>
                <a:pt x="390491" y="744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43868" y="3629000"/>
        <a:ext cx="42015" cy="42015"/>
      </dsp:txXfrm>
    </dsp:sp>
    <dsp:sp modelId="{B0F99A09-6376-4E4C-A319-D4ACF89D6D2A}">
      <dsp:nvSpPr>
        <dsp:cNvPr id="0" name=""/>
        <dsp:cNvSpPr/>
      </dsp:nvSpPr>
      <dsp:spPr>
        <a:xfrm>
          <a:off x="4869630" y="3232249"/>
          <a:ext cx="390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91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55114" y="3268207"/>
        <a:ext cx="19524" cy="19524"/>
      </dsp:txXfrm>
    </dsp:sp>
    <dsp:sp modelId="{6FF33F30-78AA-4233-9A94-4871AB86EA0F}">
      <dsp:nvSpPr>
        <dsp:cNvPr id="0" name=""/>
        <dsp:cNvSpPr/>
      </dsp:nvSpPr>
      <dsp:spPr>
        <a:xfrm>
          <a:off x="4869630" y="2533892"/>
          <a:ext cx="390491" cy="744077"/>
        </a:xfrm>
        <a:custGeom>
          <a:avLst/>
          <a:gdLst/>
          <a:ahLst/>
          <a:cxnLst/>
          <a:rect l="0" t="0" r="0" b="0"/>
          <a:pathLst>
            <a:path>
              <a:moveTo>
                <a:pt x="0" y="744077"/>
              </a:moveTo>
              <a:lnTo>
                <a:pt x="195245" y="744077"/>
              </a:lnTo>
              <a:lnTo>
                <a:pt x="195245" y="0"/>
              </a:lnTo>
              <a:lnTo>
                <a:pt x="39049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43868" y="2884923"/>
        <a:ext cx="42015" cy="42015"/>
      </dsp:txXfrm>
    </dsp:sp>
    <dsp:sp modelId="{C2EA5D04-7992-4F55-A537-55163A6C5EB4}">
      <dsp:nvSpPr>
        <dsp:cNvPr id="0" name=""/>
        <dsp:cNvSpPr/>
      </dsp:nvSpPr>
      <dsp:spPr>
        <a:xfrm>
          <a:off x="2526680" y="3091950"/>
          <a:ext cx="390491" cy="18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245" y="0"/>
              </a:lnTo>
              <a:lnTo>
                <a:pt x="195245" y="186019"/>
              </a:lnTo>
              <a:lnTo>
                <a:pt x="390491" y="1860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711112" y="3174146"/>
        <a:ext cx="21626" cy="21626"/>
      </dsp:txXfrm>
    </dsp:sp>
    <dsp:sp modelId="{7FD6A948-B916-4664-89C7-BEC68DABB7C0}">
      <dsp:nvSpPr>
        <dsp:cNvPr id="0" name=""/>
        <dsp:cNvSpPr/>
      </dsp:nvSpPr>
      <dsp:spPr>
        <a:xfrm>
          <a:off x="4869630" y="1045737"/>
          <a:ext cx="390491" cy="744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245" y="0"/>
              </a:lnTo>
              <a:lnTo>
                <a:pt x="195245" y="744077"/>
              </a:lnTo>
              <a:lnTo>
                <a:pt x="390491" y="74407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43868" y="1396768"/>
        <a:ext cx="42015" cy="42015"/>
      </dsp:txXfrm>
    </dsp:sp>
    <dsp:sp modelId="{A118B7F6-7DE5-4978-98A6-38E28E94709D}">
      <dsp:nvSpPr>
        <dsp:cNvPr id="0" name=""/>
        <dsp:cNvSpPr/>
      </dsp:nvSpPr>
      <dsp:spPr>
        <a:xfrm>
          <a:off x="4869630" y="1000017"/>
          <a:ext cx="390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491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55114" y="1035975"/>
        <a:ext cx="19524" cy="19524"/>
      </dsp:txXfrm>
    </dsp:sp>
    <dsp:sp modelId="{FA7885AA-499D-4331-B4DB-9E6CFF8D154F}">
      <dsp:nvSpPr>
        <dsp:cNvPr id="0" name=""/>
        <dsp:cNvSpPr/>
      </dsp:nvSpPr>
      <dsp:spPr>
        <a:xfrm>
          <a:off x="4869630" y="297630"/>
          <a:ext cx="445375" cy="748106"/>
        </a:xfrm>
        <a:custGeom>
          <a:avLst/>
          <a:gdLst/>
          <a:ahLst/>
          <a:cxnLst/>
          <a:rect l="0" t="0" r="0" b="0"/>
          <a:pathLst>
            <a:path>
              <a:moveTo>
                <a:pt x="0" y="748106"/>
              </a:moveTo>
              <a:lnTo>
                <a:pt x="222687" y="748106"/>
              </a:lnTo>
              <a:lnTo>
                <a:pt x="222687" y="0"/>
              </a:lnTo>
              <a:lnTo>
                <a:pt x="445375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70552" y="649918"/>
        <a:ext cx="43532" cy="43532"/>
      </dsp:txXfrm>
    </dsp:sp>
    <dsp:sp modelId="{750C2066-CED8-470A-85A6-21EF165091F2}">
      <dsp:nvSpPr>
        <dsp:cNvPr id="0" name=""/>
        <dsp:cNvSpPr/>
      </dsp:nvSpPr>
      <dsp:spPr>
        <a:xfrm>
          <a:off x="2526680" y="1045737"/>
          <a:ext cx="390491" cy="2046212"/>
        </a:xfrm>
        <a:custGeom>
          <a:avLst/>
          <a:gdLst/>
          <a:ahLst/>
          <a:cxnLst/>
          <a:rect l="0" t="0" r="0" b="0"/>
          <a:pathLst>
            <a:path>
              <a:moveTo>
                <a:pt x="0" y="2046212"/>
              </a:moveTo>
              <a:lnTo>
                <a:pt x="195245" y="2046212"/>
              </a:lnTo>
              <a:lnTo>
                <a:pt x="195245" y="0"/>
              </a:lnTo>
              <a:lnTo>
                <a:pt x="39049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>
            <a:solidFill>
              <a:schemeClr val="tx1"/>
            </a:solidFill>
          </a:endParaRPr>
        </a:p>
      </dsp:txBody>
      <dsp:txXfrm>
        <a:off x="2669847" y="2016765"/>
        <a:ext cx="104156" cy="104156"/>
      </dsp:txXfrm>
    </dsp:sp>
    <dsp:sp modelId="{5B535C89-DF43-4BD6-9896-A08470F61CF5}">
      <dsp:nvSpPr>
        <dsp:cNvPr id="0" name=""/>
        <dsp:cNvSpPr/>
      </dsp:nvSpPr>
      <dsp:spPr>
        <a:xfrm rot="16200000">
          <a:off x="662571" y="2794319"/>
          <a:ext cx="3132956" cy="5952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MODELO DE GESTIÓN FINANCIERA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62571" y="2794319"/>
        <a:ext cx="3132956" cy="595261"/>
      </dsp:txXfrm>
    </dsp:sp>
    <dsp:sp modelId="{5EA1B99E-F4B7-4B06-8B66-4497ACBA862A}">
      <dsp:nvSpPr>
        <dsp:cNvPr id="0" name=""/>
        <dsp:cNvSpPr/>
      </dsp:nvSpPr>
      <dsp:spPr>
        <a:xfrm>
          <a:off x="2917172" y="748106"/>
          <a:ext cx="1952458" cy="5952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CUENTAS POR COBRAR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17172" y="748106"/>
        <a:ext cx="1952458" cy="595261"/>
      </dsp:txXfrm>
    </dsp:sp>
    <dsp:sp modelId="{8359B62B-DAB5-40F7-AFF0-077AA3FAD41A}">
      <dsp:nvSpPr>
        <dsp:cNvPr id="0" name=""/>
        <dsp:cNvSpPr/>
      </dsp:nvSpPr>
      <dsp:spPr>
        <a:xfrm>
          <a:off x="5315006" y="0"/>
          <a:ext cx="1952458" cy="595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POLÍTICAS DE FINANCIAMIENTO	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315006" y="0"/>
        <a:ext cx="1952458" cy="595261"/>
      </dsp:txXfrm>
    </dsp:sp>
    <dsp:sp modelId="{F36643F3-2420-459E-AC44-B9B1A84D7543}">
      <dsp:nvSpPr>
        <dsp:cNvPr id="0" name=""/>
        <dsp:cNvSpPr/>
      </dsp:nvSpPr>
      <dsp:spPr>
        <a:xfrm>
          <a:off x="5260122" y="748106"/>
          <a:ext cx="1952458" cy="595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CONDICIONES DEL CRÉDITO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60122" y="748106"/>
        <a:ext cx="1952458" cy="595261"/>
      </dsp:txXfrm>
    </dsp:sp>
    <dsp:sp modelId="{EFCD50DD-C0C3-46A4-B939-6B3E0DAEA6DE}">
      <dsp:nvSpPr>
        <dsp:cNvPr id="0" name=""/>
        <dsp:cNvSpPr/>
      </dsp:nvSpPr>
      <dsp:spPr>
        <a:xfrm>
          <a:off x="5260122" y="1492184"/>
          <a:ext cx="1952458" cy="595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ANÁLISIS CREDITICIO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60122" y="1492184"/>
        <a:ext cx="1952458" cy="595261"/>
      </dsp:txXfrm>
    </dsp:sp>
    <dsp:sp modelId="{9699C59B-4972-49F5-BCE9-5B598D6E4FCC}">
      <dsp:nvSpPr>
        <dsp:cNvPr id="0" name=""/>
        <dsp:cNvSpPr/>
      </dsp:nvSpPr>
      <dsp:spPr>
        <a:xfrm>
          <a:off x="2917172" y="2980338"/>
          <a:ext cx="1952458" cy="5952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CUENTAS POR PAGAR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17172" y="2980338"/>
        <a:ext cx="1952458" cy="595261"/>
      </dsp:txXfrm>
    </dsp:sp>
    <dsp:sp modelId="{0B2A8685-9BFD-4CDC-87EC-1870425EEB43}">
      <dsp:nvSpPr>
        <dsp:cNvPr id="0" name=""/>
        <dsp:cNvSpPr/>
      </dsp:nvSpPr>
      <dsp:spPr>
        <a:xfrm>
          <a:off x="5260122" y="2236261"/>
          <a:ext cx="1952458" cy="595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NEGOCIACIÓN CON PROVEEDORES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60122" y="2236261"/>
        <a:ext cx="1952458" cy="595261"/>
      </dsp:txXfrm>
    </dsp:sp>
    <dsp:sp modelId="{EC17F9D6-000C-4F14-BE6C-6049E9F8D31C}">
      <dsp:nvSpPr>
        <dsp:cNvPr id="0" name=""/>
        <dsp:cNvSpPr/>
      </dsp:nvSpPr>
      <dsp:spPr>
        <a:xfrm>
          <a:off x="5260122" y="2980338"/>
          <a:ext cx="1952458" cy="595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CALENDARIO DE PAGOS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60122" y="2980338"/>
        <a:ext cx="1952458" cy="595261"/>
      </dsp:txXfrm>
    </dsp:sp>
    <dsp:sp modelId="{21C0397F-7AB3-4DE5-A871-03CE3D51CB13}">
      <dsp:nvSpPr>
        <dsp:cNvPr id="0" name=""/>
        <dsp:cNvSpPr/>
      </dsp:nvSpPr>
      <dsp:spPr>
        <a:xfrm>
          <a:off x="5260122" y="3724415"/>
          <a:ext cx="1952458" cy="595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PROVEEDORES SUBSTITUTOS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60122" y="3724415"/>
        <a:ext cx="1952458" cy="595261"/>
      </dsp:txXfrm>
    </dsp:sp>
    <dsp:sp modelId="{55905C0A-664F-4EF2-A511-CEBA0B9E3F94}">
      <dsp:nvSpPr>
        <dsp:cNvPr id="0" name=""/>
        <dsp:cNvSpPr/>
      </dsp:nvSpPr>
      <dsp:spPr>
        <a:xfrm>
          <a:off x="2917172" y="4840531"/>
          <a:ext cx="1952458" cy="5952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INVENTARIO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917172" y="4840531"/>
        <a:ext cx="1952458" cy="595261"/>
      </dsp:txXfrm>
    </dsp:sp>
    <dsp:sp modelId="{C9B3E867-67B5-42D8-80BC-D430596C31C1}">
      <dsp:nvSpPr>
        <dsp:cNvPr id="0" name=""/>
        <dsp:cNvSpPr/>
      </dsp:nvSpPr>
      <dsp:spPr>
        <a:xfrm>
          <a:off x="5260122" y="4468493"/>
          <a:ext cx="1952458" cy="595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>
              <a:solidFill>
                <a:schemeClr val="tx1"/>
              </a:solidFill>
            </a:rPr>
            <a:t>INVENTARIO ABC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60122" y="4468493"/>
        <a:ext cx="1952458" cy="595261"/>
      </dsp:txXfrm>
    </dsp:sp>
    <dsp:sp modelId="{95CC390A-545F-491C-B983-2A56F55DA4E0}">
      <dsp:nvSpPr>
        <dsp:cNvPr id="0" name=""/>
        <dsp:cNvSpPr/>
      </dsp:nvSpPr>
      <dsp:spPr>
        <a:xfrm>
          <a:off x="5260122" y="5212570"/>
          <a:ext cx="1952458" cy="595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>
              <a:solidFill>
                <a:schemeClr val="tx1"/>
              </a:solidFill>
            </a:rPr>
            <a:t>JUST</a:t>
          </a:r>
          <a:r>
            <a:rPr lang="es-EC" sz="1400" kern="1200" dirty="0" smtClean="0">
              <a:solidFill>
                <a:schemeClr val="tx1"/>
              </a:solidFill>
            </a:rPr>
            <a:t> IN TIME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260122" y="5212570"/>
        <a:ext cx="1952458" cy="595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DD4DA4-CA1A-47F5-81C0-0C15B23A65F0}" type="datetimeFigureOut">
              <a:rPr lang="es-EC" smtClean="0"/>
              <a:t>17/03/2014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77A8CA-3565-4F2E-B07A-8A63EDC7F203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VER.xlsx" TargetMode="External"/><Relationship Id="rId2" Type="http://schemas.openxmlformats.org/officeDocument/2006/relationships/hyperlink" Target="AVBG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AHER.xlsx" TargetMode="External"/><Relationship Id="rId4" Type="http://schemas.openxmlformats.org/officeDocument/2006/relationships/hyperlink" Target="AHBG.xls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3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2534969"/>
            <a:ext cx="727280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2400" b="1" spc="50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</a:rPr>
              <a:t>PROPUESTA DE UN MODELO DE GESTIÓN FINANCIERA A LA EMPRESA INDUMADERA CÍA. LTDA. ESTABLECIDA EN LA CIUDAD DE QUITO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43809" y="4631070"/>
            <a:ext cx="5229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effectLst>
                  <a:reflection blurRad="6350" stA="60000" endA="900" endPos="58000" dir="5400000" sy="-100000" algn="bl" rotWithShape="0"/>
                </a:effectLst>
              </a:rPr>
              <a:t>AUTOR: </a:t>
            </a:r>
            <a:r>
              <a:rPr lang="es-EC" dirty="0">
                <a:effectLst>
                  <a:reflection blurRad="6350" stA="60000" endA="900" endPos="58000" dir="5400000" sy="-100000" algn="bl" rotWithShape="0"/>
                </a:effectLst>
              </a:rPr>
              <a:t>DARWIN JAVIER LESCANO MORA</a:t>
            </a:r>
          </a:p>
        </p:txBody>
      </p:sp>
      <p:pic>
        <p:nvPicPr>
          <p:cNvPr id="1028" name="Picture 4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5"/>
            <a:ext cx="5256584" cy="13681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6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ANALISIS INTERNO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86759746"/>
              </p:ext>
            </p:extLst>
          </p:nvPr>
        </p:nvGraphicFramePr>
        <p:xfrm>
          <a:off x="1691680" y="762963"/>
          <a:ext cx="7452320" cy="576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73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ANALISIS F.O.D.A.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13914389"/>
              </p:ext>
            </p:extLst>
          </p:nvPr>
        </p:nvGraphicFramePr>
        <p:xfrm>
          <a:off x="2411760" y="771234"/>
          <a:ext cx="6096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4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DIAGNOSTICO FINANCIERO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63102" y="1427094"/>
            <a:ext cx="4671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ANÁLISIS VERTICAL</a:t>
            </a:r>
            <a:endParaRPr lang="es-EC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3 Rectángulo">
            <a:hlinkClick r:id="rId2" action="ppaction://hlinkfile"/>
          </p:cNvPr>
          <p:cNvSpPr/>
          <p:nvPr/>
        </p:nvSpPr>
        <p:spPr>
          <a:xfrm>
            <a:off x="3491881" y="2102715"/>
            <a:ext cx="4025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4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BALANCE GENERAL</a:t>
            </a:r>
            <a:endParaRPr lang="es-EC" sz="2400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4 Rectángulo">
            <a:hlinkClick r:id="rId3" action="ppaction://hlinkfile"/>
          </p:cNvPr>
          <p:cNvSpPr/>
          <p:nvPr/>
        </p:nvSpPr>
        <p:spPr>
          <a:xfrm>
            <a:off x="3491881" y="2661069"/>
            <a:ext cx="498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4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ESTADO DE RESULTADOS</a:t>
            </a:r>
            <a:endParaRPr lang="es-EC" sz="2000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63102" y="3573016"/>
            <a:ext cx="5291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ANÁLISIS </a:t>
            </a:r>
            <a:r>
              <a:rPr lang="es-EC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HORIZONTAL</a:t>
            </a:r>
            <a:endParaRPr lang="es-EC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6 Rectángulo">
            <a:hlinkClick r:id="rId4" action="ppaction://hlinkfile"/>
          </p:cNvPr>
          <p:cNvSpPr/>
          <p:nvPr/>
        </p:nvSpPr>
        <p:spPr>
          <a:xfrm>
            <a:off x="3491881" y="4248637"/>
            <a:ext cx="4025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4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BALANCE GENERAL</a:t>
            </a:r>
            <a:endParaRPr lang="es-EC" sz="2400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7 Rectángulo">
            <a:hlinkClick r:id="rId5" action="ppaction://hlinkfile"/>
          </p:cNvPr>
          <p:cNvSpPr/>
          <p:nvPr/>
        </p:nvSpPr>
        <p:spPr>
          <a:xfrm>
            <a:off x="3491881" y="4806991"/>
            <a:ext cx="498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4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ESTADO DE RESULTADOS</a:t>
            </a:r>
            <a:endParaRPr lang="es-EC" sz="2000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219347" y="2189546"/>
            <a:ext cx="648000" cy="288000"/>
          </a:xfrm>
          <a:prstGeom prst="rightArrow">
            <a:avLst>
              <a:gd name="adj1" fmla="val 50000"/>
              <a:gd name="adj2" fmla="val 7581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3219347" y="2747900"/>
            <a:ext cx="648000" cy="288000"/>
          </a:xfrm>
          <a:prstGeom prst="rightArrow">
            <a:avLst>
              <a:gd name="adj1" fmla="val 50000"/>
              <a:gd name="adj2" fmla="val 75818"/>
            </a:avLst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3285856" y="4300104"/>
            <a:ext cx="648000" cy="288000"/>
          </a:xfrm>
          <a:prstGeom prst="rightArrow">
            <a:avLst>
              <a:gd name="adj1" fmla="val 50000"/>
              <a:gd name="adj2" fmla="val 75818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3285856" y="4858458"/>
            <a:ext cx="648000" cy="288000"/>
          </a:xfrm>
          <a:prstGeom prst="rightArrow">
            <a:avLst>
              <a:gd name="adj1" fmla="val 50000"/>
              <a:gd name="adj2" fmla="val 75818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82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INDICADORES O RATIOS FINANCIEROS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1556793"/>
            <a:ext cx="603041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Los indicadores que se escogieron determinaran si efectivamente existen falencias en determinadas cuentas, mismas falencias que ya fueron detectadas en el análisis vertical y horizontal y que necesitaran apoyarse en un modelo comparativo.</a:t>
            </a:r>
          </a:p>
        </p:txBody>
      </p:sp>
      <p:pic>
        <p:nvPicPr>
          <p:cNvPr id="2050" name="Picture 2" descr="http://cdn.slidesharecdn.com/ss_thumbnails/4pd-anlisisproduccinfinanciero-120816223833-phpapp01-thumbnail-4.jpg?cb=1345174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0"/>
          <a:stretch/>
        </p:blipFill>
        <p:spPr bwMode="auto">
          <a:xfrm>
            <a:off x="3491880" y="3140969"/>
            <a:ext cx="3829688" cy="295449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67664"/>
                  </p:ext>
                </p:extLst>
              </p:nvPr>
            </p:nvGraphicFramePr>
            <p:xfrm>
              <a:off x="755576" y="1800133"/>
              <a:ext cx="8136903" cy="2100326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3960440"/>
                    <a:gridCol w="1728192"/>
                    <a:gridCol w="1224136"/>
                    <a:gridCol w="1224135"/>
                  </a:tblGrid>
                  <a:tr h="3238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𝑹𝒂𝒛𝒐𝒏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𝒄𝒊𝒓𝒄𝒖𝒍𝒂𝒏𝒕𝒆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𝑨𝒄𝒕𝒊𝒗𝒐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𝑪𝒐𝒓𝒓𝒊𝒆𝒏𝒕𝒆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𝑷𝒂𝒔𝒊𝒗𝒐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𝑪𝒐𝒓𝒓𝒊𝒆𝒏𝒕𝒆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1.72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1.78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>
                              <a:effectLst/>
                            </a:rPr>
                            <a:t>1.99</a:t>
                          </a:r>
                          <a:endParaRPr lang="es-EC" sz="18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76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𝑷𝒓𝒖𝒆𝒃𝒂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𝑨𝒄𝒊𝒅𝒂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𝑨𝒄𝒕𝒊𝒗𝒐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𝑪𝒐𝒓𝒓𝒊𝒆𝒏𝒕𝒆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𝑰𝒏𝒗𝒆𝒏𝒕𝒂𝒓𝒊𝒐</m:t>
                                    </m:r>
                                  </m:num>
                                  <m:den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𝑷𝒂𝒔𝒊𝒗𝒐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s-EC" sz="1200">
                                        <a:effectLst/>
                                        <a:latin typeface="Cambria Math"/>
                                      </a:rPr>
                                      <m:t>𝑪𝒐𝒓𝒓𝒊𝒆𝒏𝒕𝒆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0.58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0.78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>
                              <a:effectLst/>
                            </a:rPr>
                            <a:t>0.79</a:t>
                          </a:r>
                          <a:endParaRPr lang="es-EC" sz="18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𝑪𝒂𝒑𝒊𝒕𝒂𝒍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𝑻𝒓𝒂𝒃𝒂𝒋𝒐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𝑵𝒆𝒕𝒐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𝑨𝒄𝒕𝒊𝒗𝒐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𝑪𝒐𝒓𝒓𝒊𝒆𝒏𝒕𝒆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𝑷𝒂𝒔𝒊𝒗𝒐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𝑪𝒐𝒓𝒓𝒊𝒆𝒏𝒕𝒆</m:t>
                                </m:r>
                              </m:oMath>
                            </m:oMathPara>
                          </a14:m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1,300,755.92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1,490,158.54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1,837,355.89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67664"/>
                  </p:ext>
                </p:extLst>
              </p:nvPr>
            </p:nvGraphicFramePr>
            <p:xfrm>
              <a:off x="755576" y="1800133"/>
              <a:ext cx="8136903" cy="2100326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3960440"/>
                    <a:gridCol w="1728192"/>
                    <a:gridCol w="1224136"/>
                    <a:gridCol w="1224135"/>
                  </a:tblGrid>
                  <a:tr h="688594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4" r="-105385" b="-20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1.72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1.78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>
                              <a:effectLst/>
                            </a:rPr>
                            <a:t>1.99</a:t>
                          </a:r>
                          <a:endParaRPr lang="es-EC" sz="18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88594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4" t="-100000" r="-105385" b="-10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0.58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0.78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>
                              <a:effectLst/>
                            </a:rPr>
                            <a:t>0.79</a:t>
                          </a:r>
                          <a:endParaRPr lang="es-EC" sz="1800" b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23138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4" t="-189916" r="-10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1,300,755.92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1,490,158.54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400" b="0" dirty="0">
                              <a:effectLst/>
                            </a:rPr>
                            <a:t>1,837,355.89</a:t>
                          </a:r>
                          <a:endParaRPr lang="es-EC" sz="18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4 CuadroTexto"/>
          <p:cNvSpPr txBox="1"/>
          <p:nvPr/>
        </p:nvSpPr>
        <p:spPr>
          <a:xfrm>
            <a:off x="5220072" y="12687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</a:t>
            </a:r>
            <a:r>
              <a:rPr lang="es-EC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2011             2012             2013</a:t>
            </a:r>
            <a:endParaRPr lang="es-EC" dirty="0">
              <a:ln w="17780" cmpd="sng">
                <a:noFill/>
                <a:prstDash val="solid"/>
                <a:miter lim="800000"/>
              </a:ln>
              <a:solidFill>
                <a:srgbClr val="00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INDICADORES DE LIQUIDEZ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4" name="Picture 2" descr="http://www.revistabusiness.com.pe/wp-content/uploads/2011/11/cajafor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2001"/>
            <a:ext cx="4706033" cy="24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8070231"/>
                  </p:ext>
                </p:extLst>
              </p:nvPr>
            </p:nvGraphicFramePr>
            <p:xfrm>
              <a:off x="755576" y="1800133"/>
              <a:ext cx="8136903" cy="1621028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3960440"/>
                    <a:gridCol w="1728192"/>
                    <a:gridCol w="1224136"/>
                    <a:gridCol w="1224135"/>
                  </a:tblGrid>
                  <a:tr h="3238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𝑹𝒂𝒛𝒐𝒏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𝒅𝒆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𝑬𝒏𝒅𝒆𝒖𝒅𝒂𝒎𝒊𝒆𝒏𝒕𝒐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400" b="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𝑻𝒐𝒕𝒂𝒍</m:t>
                                    </m:r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𝑷𝒂𝒔𝒊𝒗𝒐</m:t>
                                    </m:r>
                                  </m:num>
                                  <m:den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𝑻𝒐𝒕𝒂𝒍</m:t>
                                    </m:r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𝑨𝒄𝒕𝒊𝒗𝒐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0.79</a:t>
                          </a:r>
                          <a:endParaRPr lang="es-EC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0.72</a:t>
                          </a:r>
                          <a:endParaRPr lang="es-EC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0.67</a:t>
                          </a:r>
                          <a:endParaRPr lang="es-EC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76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𝑹𝒂𝒛𝒐𝒏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𝒅𝒆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𝑨𝒖𝒕𝒐𝒏𝒐𝒎𝒊𝒂</m:t>
                                </m:r>
                                <m:r>
                                  <a:rPr lang="es-EC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400" b="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𝑻𝒐𝒕𝒂𝒍</m:t>
                                    </m:r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𝑷𝒂𝒕𝒓𝒊𝒎𝒐𝒏𝒊𝒐</m:t>
                                    </m:r>
                                  </m:num>
                                  <m:den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𝑻𝒐𝒕𝒂𝒍</m:t>
                                    </m:r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𝑨𝒄𝒕𝒊𝒗𝒐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0.21</a:t>
                          </a:r>
                          <a:endParaRPr lang="es-EC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0.28</a:t>
                          </a:r>
                          <a:endParaRPr lang="es-EC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0.33</a:t>
                          </a:r>
                          <a:endParaRPr lang="es-EC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8070231"/>
                  </p:ext>
                </p:extLst>
              </p:nvPr>
            </p:nvGraphicFramePr>
            <p:xfrm>
              <a:off x="755576" y="1800133"/>
              <a:ext cx="8136903" cy="1621028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3960440"/>
                    <a:gridCol w="1728192"/>
                    <a:gridCol w="1224136"/>
                    <a:gridCol w="1224135"/>
                  </a:tblGrid>
                  <a:tr h="810514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54" r="-105385" b="-100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0.79</a:t>
                          </a:r>
                          <a:endParaRPr lang="es-EC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0.72</a:t>
                          </a:r>
                          <a:endParaRPr lang="es-EC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b="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0.67</a:t>
                          </a:r>
                          <a:endParaRPr lang="es-EC" sz="24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810514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54" t="-100000" r="-105385" b="-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0.21</a:t>
                          </a:r>
                          <a:endParaRPr lang="es-EC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0.28</a:t>
                          </a:r>
                          <a:endParaRPr lang="es-EC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8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0.33</a:t>
                          </a:r>
                          <a:endParaRPr lang="es-EC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4 CuadroTexto"/>
          <p:cNvSpPr txBox="1"/>
          <p:nvPr/>
        </p:nvSpPr>
        <p:spPr>
          <a:xfrm>
            <a:off x="5220072" y="12687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</a:t>
            </a:r>
            <a:r>
              <a:rPr lang="es-EC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2011             2012             2013</a:t>
            </a:r>
            <a:endParaRPr lang="es-EC" dirty="0">
              <a:ln w="17780" cmpd="sng">
                <a:noFill/>
                <a:prstDash val="solid"/>
                <a:miter lim="800000"/>
              </a:ln>
              <a:solidFill>
                <a:srgbClr val="00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INDICADORES DE APALANCAMIENTO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observatoriodelinversor.com/wp-content/uploads/2013/12/1428648_628916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 b="12797"/>
          <a:stretch/>
        </p:blipFill>
        <p:spPr bwMode="auto">
          <a:xfrm>
            <a:off x="3165939" y="3573016"/>
            <a:ext cx="4108265" cy="29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53174"/>
                  </p:ext>
                </p:extLst>
              </p:nvPr>
            </p:nvGraphicFramePr>
            <p:xfrm>
              <a:off x="755576" y="1800133"/>
              <a:ext cx="8136903" cy="2880868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3960440"/>
                    <a:gridCol w="1728192"/>
                    <a:gridCol w="1224136"/>
                    <a:gridCol w="1224135"/>
                  </a:tblGrid>
                  <a:tr h="3238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𝑷𝒍𝒂𝒛𝒐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𝑷𝒓𝒐𝒎𝒆𝒅𝒊𝒐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𝒅𝒆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𝑰𝒏𝒗𝒆𝒏𝒕𝒂𝒓𝒊𝒐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200" b="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𝑰𝒏𝒗𝒆𝒏𝒕𝒂𝒓𝒊𝒐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∗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𝟑𝟔𝟎</m:t>
                                    </m:r>
                                  </m:num>
                                  <m:den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𝑽𝒆𝒏𝒕𝒂𝒔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128.50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99.73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120.67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76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𝑷𝒍𝒂𝒛𝒐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𝑷𝒓𝒐𝒎𝒆𝒅𝒊𝒐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𝒅𝒆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𝑪𝒐𝒃𝒓𝒐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200" b="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𝑪𝒕𝒂𝒔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.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𝒑𝒐𝒓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𝑪𝒐𝒃𝒓𝒂𝒓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∗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𝟑𝟔𝟎</m:t>
                                    </m:r>
                                  </m:num>
                                  <m:den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𝑽𝒆𝒏𝒕𝒂𝒔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𝒂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𝑪𝒓𝒆𝒅𝒊𝒕𝒐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53.90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57.04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52.75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76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𝑷𝒍𝒂𝒛𝒐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𝑷𝒓𝒐𝒎𝒆𝒅𝒊𝒐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𝒅𝒆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𝑷𝒂𝒈𝒐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200" b="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𝑪𝒕𝒂𝒔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.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𝒑𝒐𝒓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𝑷𝒂𝒈𝒂𝒓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∗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𝟑𝟔𝟎</m:t>
                                    </m:r>
                                  </m:num>
                                  <m:den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𝑪𝒐𝒎𝒑𝒓𝒂𝒔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42.09</a:t>
                          </a:r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15.99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27.62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76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𝑹𝒐𝒕𝒂𝒄𝒊𝒐𝒏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𝒅𝒆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𝑨𝒄𝒕𝒊𝒗𝒐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𝑭𝒊𝒋𝒐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𝑽𝒆𝒏𝒕𝒂𝒔</m:t>
                                    </m:r>
                                  </m:num>
                                  <m:den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𝑨𝒄𝒕𝒊𝒗𝒐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𝑭𝒊𝒋𝒐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48.07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44.94</a:t>
                          </a:r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41.12</a:t>
                          </a:r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53174"/>
                  </p:ext>
                </p:extLst>
              </p:nvPr>
            </p:nvGraphicFramePr>
            <p:xfrm>
              <a:off x="755576" y="1800133"/>
              <a:ext cx="8136903" cy="2880868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3960440"/>
                    <a:gridCol w="1728192"/>
                    <a:gridCol w="1224136"/>
                    <a:gridCol w="1224135"/>
                  </a:tblGrid>
                  <a:tr h="688594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54" r="-105385" b="-3185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128.50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99.73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120.67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9469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54" t="-99123" r="-105385" b="-2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53.90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57.04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52.75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48665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4" t="-184553" r="-1053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42.09</a:t>
                          </a:r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15.99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27.62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48919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4" t="-284553" r="-10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48.07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44.94</a:t>
                          </a:r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41.12</a:t>
                          </a:r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4 CuadroTexto"/>
          <p:cNvSpPr txBox="1"/>
          <p:nvPr/>
        </p:nvSpPr>
        <p:spPr>
          <a:xfrm>
            <a:off x="5220072" y="12687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</a:t>
            </a:r>
            <a:r>
              <a:rPr lang="es-EC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2011             2012             2013</a:t>
            </a:r>
            <a:endParaRPr lang="es-EC" dirty="0">
              <a:ln w="17780" cmpd="sng">
                <a:noFill/>
                <a:prstDash val="solid"/>
                <a:miter lim="800000"/>
              </a:ln>
              <a:solidFill>
                <a:srgbClr val="00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INDICADORES DE ACTIVIDAD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versioninmobiliaria.biz/wp-content/uploads/2012/04/drawing_up_arrow_pc_16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02391"/>
            <a:ext cx="3940810" cy="295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3054329"/>
                  </p:ext>
                </p:extLst>
              </p:nvPr>
            </p:nvGraphicFramePr>
            <p:xfrm>
              <a:off x="755576" y="1800133"/>
              <a:ext cx="8136903" cy="2084070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3960440"/>
                    <a:gridCol w="1728192"/>
                    <a:gridCol w="1224136"/>
                    <a:gridCol w="1224135"/>
                  </a:tblGrid>
                  <a:tr h="3238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𝑴𝒂𝒓𝒈𝒆𝒏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𝑩𝒓𝒖𝒕𝒐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𝒅𝒆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𝑼𝒕𝒊𝒍𝒊𝒅𝒂𝒅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𝑼𝒕𝒊𝒍𝒊𝒅𝒂𝒅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𝑩𝒓𝒖𝒕𝒂</m:t>
                                    </m:r>
                                  </m:num>
                                  <m:den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𝑽𝒆𝒏𝒕𝒂𝒔</m:t>
                                    </m:r>
                                  </m:den>
                                </m:f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∗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3.36%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4.12%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4.29%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767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𝑹𝑶𝑬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𝑼𝒕𝒊𝒍𝒊𝒅𝒂𝒅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𝑵𝒆𝒕𝒂</m:t>
                                    </m:r>
                                  </m:num>
                                  <m:den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𝑷𝒂𝒕𝒓𝒊𝒎𝒐𝒏𝒊𝒐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19.07%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18.92%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14.68%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76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𝑹𝑶𝑨</m:t>
                                </m:r>
                                <m:r>
                                  <a:rPr lang="es-EC" sz="1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2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𝑼𝒕𝒊𝒍𝒊𝒅𝒂𝒅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𝑵𝒆𝒕𝒂</m:t>
                                    </m:r>
                                  </m:num>
                                  <m:den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𝑨𝒄𝒕𝒊𝒗𝒐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  <m:r>
                                      <a:rPr lang="es-EC" sz="1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𝑻𝒐𝒕𝒂𝒍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4.03%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5.28%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4.85%</a:t>
                          </a:r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3054329"/>
                  </p:ext>
                </p:extLst>
              </p:nvPr>
            </p:nvGraphicFramePr>
            <p:xfrm>
              <a:off x="755576" y="1800133"/>
              <a:ext cx="8136903" cy="2084070"/>
            </p:xfrm>
            <a:graphic>
              <a:graphicData uri="http://schemas.openxmlformats.org/drawingml/2006/table">
                <a:tbl>
                  <a:tblPr firstRow="1" firstCol="1" bandRow="1">
                    <a:tableStyleId>{5FD0F851-EC5A-4D38-B0AD-8093EC10F338}</a:tableStyleId>
                  </a:tblPr>
                  <a:tblGrid>
                    <a:gridCol w="3960440"/>
                    <a:gridCol w="1728192"/>
                    <a:gridCol w="1224136"/>
                    <a:gridCol w="1224135"/>
                  </a:tblGrid>
                  <a:tr h="69469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54" r="-105385" b="-2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3.36%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4.12%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b="1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4.29%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9469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54" t="-100000" r="-105385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19.07%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18.92%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14.68%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9469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54" t="-200000" r="-105385" b="-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4.03%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5.28%</a:t>
                          </a:r>
                          <a:endParaRPr lang="es-EC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4.85%</a:t>
                          </a:r>
                          <a:endParaRPr lang="es-EC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4 CuadroTexto"/>
          <p:cNvSpPr txBox="1"/>
          <p:nvPr/>
        </p:nvSpPr>
        <p:spPr>
          <a:xfrm>
            <a:off x="5220072" y="12687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</a:t>
            </a:r>
            <a:r>
              <a:rPr lang="es-EC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2011             2012             2013</a:t>
            </a:r>
            <a:endParaRPr lang="es-EC" dirty="0">
              <a:ln w="17780" cmpd="sng">
                <a:noFill/>
                <a:prstDash val="solid"/>
                <a:miter lim="800000"/>
              </a:ln>
              <a:solidFill>
                <a:srgbClr val="00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INDICADORES DE RENTABILIDAD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ANÁLISIS FINANCIERO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1680" y="762964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ACTIVO CORRIENTE</a:t>
            </a:r>
            <a:endParaRPr 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951863"/>
              </p:ext>
            </p:extLst>
          </p:nvPr>
        </p:nvGraphicFramePr>
        <p:xfrm>
          <a:off x="1835696" y="1347739"/>
          <a:ext cx="7128792" cy="474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7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592970"/>
              </p:ext>
            </p:extLst>
          </p:nvPr>
        </p:nvGraphicFramePr>
        <p:xfrm>
          <a:off x="251520" y="332656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9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293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LA EMPRESA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indumadera.com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85" y="1196752"/>
            <a:ext cx="6192688" cy="1579137"/>
          </a:xfrm>
          <a:prstGeom prst="rect">
            <a:avLst/>
          </a:prstGeom>
          <a:noFill/>
          <a:effectLst>
            <a:reflection stA="480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99792" y="3744933"/>
            <a:ext cx="61926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VISIÓN          </a:t>
            </a:r>
            <a:r>
              <a:rPr lang="es-EC" sz="2800" dirty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s-EC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Cumplir </a:t>
            </a:r>
            <a:r>
              <a:rPr lang="es-EC" sz="2800" dirty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Expectativas</a:t>
            </a:r>
            <a:r>
              <a:rPr lang="es-EC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, 			efectividad</a:t>
            </a:r>
          </a:p>
          <a:p>
            <a:r>
              <a:rPr lang="es-EC" sz="36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MISIÓN         </a:t>
            </a:r>
            <a:r>
              <a:rPr lang="es-EC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 Mejor calidad, eficiencia</a:t>
            </a:r>
          </a:p>
          <a:p>
            <a:r>
              <a:rPr lang="es-EC" sz="2800" dirty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 </a:t>
            </a:r>
            <a:endParaRPr lang="es-EC" sz="2800" dirty="0" smtClean="0">
              <a:effectLst>
                <a:glow rad="101600">
                  <a:srgbClr val="00FF00">
                    <a:alpha val="60000"/>
                  </a:srgbClr>
                </a:glow>
              </a:effectLst>
              <a:latin typeface="Calibri" panose="020F0502020204030204" pitchFamily="34" charset="0"/>
            </a:endParaRPr>
          </a:p>
          <a:p>
            <a:r>
              <a:rPr lang="es-EC" sz="36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PRODUCTO   </a:t>
            </a:r>
            <a:r>
              <a:rPr lang="es-EC" sz="32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 Importado, nacional</a:t>
            </a:r>
            <a:endParaRPr lang="es-EC" sz="3200" dirty="0">
              <a:effectLst>
                <a:glow rad="101600">
                  <a:srgbClr val="00FF00">
                    <a:alpha val="60000"/>
                  </a:srgbClr>
                </a:glo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65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ANÁLISIS FINANCIERO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75249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ACTIVO NO CORRIENTE</a:t>
            </a:r>
            <a:endParaRPr 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604745"/>
              </p:ext>
            </p:extLst>
          </p:nvPr>
        </p:nvGraphicFramePr>
        <p:xfrm>
          <a:off x="1691680" y="1988840"/>
          <a:ext cx="69847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1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ANÁLISIS FINANCIERO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75249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PASIVO CORRIENTE</a:t>
            </a:r>
            <a:endParaRPr 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426251"/>
              </p:ext>
            </p:extLst>
          </p:nvPr>
        </p:nvGraphicFramePr>
        <p:xfrm>
          <a:off x="1259632" y="1337267"/>
          <a:ext cx="8496944" cy="425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272633"/>
              </p:ext>
            </p:extLst>
          </p:nvPr>
        </p:nvGraphicFramePr>
        <p:xfrm>
          <a:off x="179512" y="620688"/>
          <a:ext cx="89644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ANÁLISIS FINANCIERO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75249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PATRIMONIO</a:t>
            </a:r>
            <a:endParaRPr 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108404"/>
              </p:ext>
            </p:extLst>
          </p:nvPr>
        </p:nvGraphicFramePr>
        <p:xfrm>
          <a:off x="1835696" y="1484784"/>
          <a:ext cx="69127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ANÁLISIS FINANCIERO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75249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INGRESOS</a:t>
            </a:r>
            <a:endParaRPr 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522033"/>
              </p:ext>
            </p:extLst>
          </p:nvPr>
        </p:nvGraphicFramePr>
        <p:xfrm>
          <a:off x="1187624" y="1370059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708555"/>
              </p:ext>
            </p:extLst>
          </p:nvPr>
        </p:nvGraphicFramePr>
        <p:xfrm>
          <a:off x="323528" y="404664"/>
          <a:ext cx="864096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08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ANÁLISIS FINANCIERO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75249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COSTOS Y GASTOS</a:t>
            </a:r>
            <a:endParaRPr 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88493"/>
              </p:ext>
            </p:extLst>
          </p:nvPr>
        </p:nvGraphicFramePr>
        <p:xfrm>
          <a:off x="1835696" y="1556792"/>
          <a:ext cx="71287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634774"/>
              </p:ext>
            </p:extLst>
          </p:nvPr>
        </p:nvGraphicFramePr>
        <p:xfrm>
          <a:off x="0" y="188640"/>
          <a:ext cx="896448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ANÁLISIS FINANCIERO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75249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CICLO DE CAJA</a:t>
            </a:r>
            <a:endParaRPr 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72732"/>
              </p:ext>
            </p:extLst>
          </p:nvPr>
        </p:nvGraphicFramePr>
        <p:xfrm>
          <a:off x="1403648" y="1772816"/>
          <a:ext cx="7467600" cy="38404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096344"/>
                <a:gridCol w="1512168"/>
                <a:gridCol w="1512168"/>
                <a:gridCol w="1346920"/>
              </a:tblGrid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Indicadores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u="sng">
                          <a:effectLst/>
                        </a:rPr>
                        <a:t>2011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Plazo Promedio de Inventario (Días Inv.)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128.50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99.73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120.67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Plazo Promedio de Cobro (Días CXC)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53.90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57.04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52.75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Ciclo operativo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182.40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156.77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173.42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Plazo Promedio de Pago (Días CXP)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42.09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15.99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27.62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Ciclo de caja (días)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140.31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140.78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145.80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9616" y="139159"/>
            <a:ext cx="5116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ÁRBOL DE PROBLEMAS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4" name="Lienzo 240"/>
          <p:cNvGrpSpPr/>
          <p:nvPr/>
        </p:nvGrpSpPr>
        <p:grpSpPr>
          <a:xfrm>
            <a:off x="-180528" y="908721"/>
            <a:ext cx="9069347" cy="5595814"/>
            <a:chOff x="0" y="0"/>
            <a:chExt cx="8146470" cy="5010785"/>
          </a:xfrm>
        </p:grpSpPr>
        <p:sp>
          <p:nvSpPr>
            <p:cNvPr id="5" name="30 Rectángulo"/>
            <p:cNvSpPr/>
            <p:nvPr/>
          </p:nvSpPr>
          <p:spPr>
            <a:xfrm>
              <a:off x="0" y="0"/>
              <a:ext cx="8146415" cy="5010785"/>
            </a:xfrm>
            <a:prstGeom prst="rect">
              <a:avLst/>
            </a:prstGeom>
          </p:spPr>
        </p:sp>
        <p:sp>
          <p:nvSpPr>
            <p:cNvPr id="6" name="164 Rectángulo redondeado"/>
            <p:cNvSpPr/>
            <p:nvPr/>
          </p:nvSpPr>
          <p:spPr>
            <a:xfrm>
              <a:off x="2881288" y="3023244"/>
              <a:ext cx="3135935" cy="55289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6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DEFICIENTE GESTIÓN FINANCIERA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40 Rectángulo redondeado"/>
            <p:cNvSpPr/>
            <p:nvPr/>
          </p:nvSpPr>
          <p:spPr>
            <a:xfrm>
              <a:off x="733953" y="1939837"/>
              <a:ext cx="1542279" cy="5637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>
                  <a:effectLst/>
                  <a:latin typeface="Times New Roman"/>
                  <a:ea typeface="Times New Roman"/>
                </a:rPr>
                <a:t>Activos Improductivos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40 Rectángulo redondeado"/>
            <p:cNvSpPr/>
            <p:nvPr/>
          </p:nvSpPr>
          <p:spPr>
            <a:xfrm>
              <a:off x="2751251" y="1950080"/>
              <a:ext cx="1848940" cy="5524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200" b="1">
                  <a:effectLst/>
                  <a:latin typeface="Times New Roman"/>
                  <a:ea typeface="Times New Roman"/>
                </a:rPr>
                <a:t>Baja rotación del Inventario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40 Rectángulo redondeado"/>
            <p:cNvSpPr/>
            <p:nvPr/>
          </p:nvSpPr>
          <p:spPr>
            <a:xfrm>
              <a:off x="890702" y="4143423"/>
              <a:ext cx="2018665" cy="552450"/>
            </a:xfrm>
            <a:prstGeom prst="round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>
                  <a:effectLst/>
                  <a:latin typeface="Times New Roman"/>
                  <a:ea typeface="Times New Roman"/>
                </a:rPr>
                <a:t>Mal m anejo de los Activos Fijos de la empresa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40 Rectángulo redondeado"/>
            <p:cNvSpPr/>
            <p:nvPr/>
          </p:nvSpPr>
          <p:spPr>
            <a:xfrm>
              <a:off x="3451458" y="4141886"/>
              <a:ext cx="2018665" cy="64686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>
                  <a:effectLst/>
                  <a:latin typeface="Times New Roman"/>
                  <a:ea typeface="Times New Roman"/>
                </a:rPr>
                <a:t>Falta de planificación del manejo de inventarios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40 Rectángulo redondeado"/>
            <p:cNvSpPr/>
            <p:nvPr/>
          </p:nvSpPr>
          <p:spPr>
            <a:xfrm>
              <a:off x="6128440" y="4144065"/>
              <a:ext cx="2018030" cy="5518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>
                  <a:effectLst/>
                  <a:latin typeface="Times New Roman"/>
                  <a:ea typeface="Times New Roman"/>
                </a:rPr>
                <a:t>Escaza gestión de cartera 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40 Rectángulo redondeado"/>
            <p:cNvSpPr/>
            <p:nvPr/>
          </p:nvSpPr>
          <p:spPr>
            <a:xfrm>
              <a:off x="1066472" y="1330676"/>
              <a:ext cx="1328490" cy="4450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Altos rubros por mantenimiento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40 Rectángulo redondeado"/>
            <p:cNvSpPr/>
            <p:nvPr/>
          </p:nvSpPr>
          <p:spPr>
            <a:xfrm>
              <a:off x="1066472" y="777227"/>
              <a:ext cx="1318095" cy="4339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Alta concentración de tiempos muertos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40 Rectángulo redondeado"/>
            <p:cNvSpPr/>
            <p:nvPr/>
          </p:nvSpPr>
          <p:spPr>
            <a:xfrm>
              <a:off x="3097242" y="1176126"/>
              <a:ext cx="1502949" cy="58772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Excesiva existencia de material en mal estado y desperdicio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40 Rectángulo redondeado"/>
            <p:cNvSpPr/>
            <p:nvPr/>
          </p:nvSpPr>
          <p:spPr>
            <a:xfrm>
              <a:off x="3097192" y="700602"/>
              <a:ext cx="1502967" cy="3449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 dirty="0">
                  <a:effectLst/>
                  <a:latin typeface="Times New Roman"/>
                  <a:ea typeface="Times New Roman"/>
                </a:rPr>
                <a:t>Altos costos por bodegaje</a:t>
              </a:r>
              <a:endParaRPr lang="es-EC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40 Rectángulo redondeado"/>
            <p:cNvSpPr/>
            <p:nvPr/>
          </p:nvSpPr>
          <p:spPr>
            <a:xfrm>
              <a:off x="3097150" y="0"/>
              <a:ext cx="1503026" cy="5701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Poca rotación del inventario respecto de las ventas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175 Conector recto de flecha"/>
            <p:cNvCxnSpPr>
              <a:stCxn id="9" idx="0"/>
              <a:endCxn id="6" idx="2"/>
            </p:cNvCxnSpPr>
            <p:nvPr/>
          </p:nvCxnSpPr>
          <p:spPr>
            <a:xfrm flipV="1">
              <a:off x="1900035" y="3576137"/>
              <a:ext cx="2549221" cy="567286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71 Conector recto de flecha"/>
            <p:cNvCxnSpPr>
              <a:stCxn id="10" idx="0"/>
              <a:endCxn id="6" idx="2"/>
            </p:cNvCxnSpPr>
            <p:nvPr/>
          </p:nvCxnSpPr>
          <p:spPr>
            <a:xfrm flipH="1" flipV="1">
              <a:off x="4449256" y="3576137"/>
              <a:ext cx="11535" cy="56574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71 Conector recto de flecha"/>
            <p:cNvCxnSpPr>
              <a:stCxn id="11" idx="0"/>
              <a:endCxn id="6" idx="2"/>
            </p:cNvCxnSpPr>
            <p:nvPr/>
          </p:nvCxnSpPr>
          <p:spPr>
            <a:xfrm flipH="1" flipV="1">
              <a:off x="4449256" y="3576137"/>
              <a:ext cx="2688199" cy="567928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178 Conector recto de flecha"/>
            <p:cNvCxnSpPr>
              <a:stCxn id="6" idx="0"/>
              <a:endCxn id="7" idx="2"/>
            </p:cNvCxnSpPr>
            <p:nvPr/>
          </p:nvCxnSpPr>
          <p:spPr>
            <a:xfrm flipH="1" flipV="1">
              <a:off x="1505093" y="2503615"/>
              <a:ext cx="2944163" cy="51962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71 Conector recto de flecha"/>
            <p:cNvCxnSpPr>
              <a:stCxn id="6" idx="0"/>
              <a:endCxn id="8" idx="2"/>
            </p:cNvCxnSpPr>
            <p:nvPr/>
          </p:nvCxnSpPr>
          <p:spPr>
            <a:xfrm flipH="1" flipV="1">
              <a:off x="3675721" y="2502530"/>
              <a:ext cx="773535" cy="520714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180 Conector angular"/>
            <p:cNvCxnSpPr>
              <a:stCxn id="7" idx="1"/>
              <a:endCxn id="12" idx="1"/>
            </p:cNvCxnSpPr>
            <p:nvPr/>
          </p:nvCxnSpPr>
          <p:spPr>
            <a:xfrm rot="10800000" flipH="1">
              <a:off x="733952" y="1553208"/>
              <a:ext cx="332519" cy="668519"/>
            </a:xfrm>
            <a:prstGeom prst="bentConnector3">
              <a:avLst>
                <a:gd name="adj1" fmla="val -68748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80 Conector angular"/>
            <p:cNvCxnSpPr>
              <a:stCxn id="7" idx="1"/>
              <a:endCxn id="13" idx="1"/>
            </p:cNvCxnSpPr>
            <p:nvPr/>
          </p:nvCxnSpPr>
          <p:spPr>
            <a:xfrm rot="10800000" flipH="1">
              <a:off x="733952" y="994196"/>
              <a:ext cx="332519" cy="1227531"/>
            </a:xfrm>
            <a:prstGeom prst="bentConnector3">
              <a:avLst>
                <a:gd name="adj1" fmla="val -68748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80 Conector angular"/>
            <p:cNvCxnSpPr>
              <a:stCxn id="8" idx="1"/>
              <a:endCxn id="14" idx="1"/>
            </p:cNvCxnSpPr>
            <p:nvPr/>
          </p:nvCxnSpPr>
          <p:spPr>
            <a:xfrm rot="10800000" flipH="1">
              <a:off x="2751250" y="1469991"/>
              <a:ext cx="345991" cy="756314"/>
            </a:xfrm>
            <a:prstGeom prst="bentConnector3">
              <a:avLst>
                <a:gd name="adj1" fmla="val -66071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183 Conector angular"/>
            <p:cNvCxnSpPr>
              <a:stCxn id="8" idx="1"/>
              <a:endCxn id="15" idx="1"/>
            </p:cNvCxnSpPr>
            <p:nvPr/>
          </p:nvCxnSpPr>
          <p:spPr>
            <a:xfrm rot="10800000" flipH="1">
              <a:off x="2751250" y="873077"/>
              <a:ext cx="345941" cy="1353228"/>
            </a:xfrm>
            <a:prstGeom prst="bentConnector3">
              <a:avLst>
                <a:gd name="adj1" fmla="val -66081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80 Conector angular"/>
            <p:cNvCxnSpPr>
              <a:stCxn id="8" idx="1"/>
              <a:endCxn id="16" idx="1"/>
            </p:cNvCxnSpPr>
            <p:nvPr/>
          </p:nvCxnSpPr>
          <p:spPr>
            <a:xfrm rot="10800000" flipH="1">
              <a:off x="2751250" y="285071"/>
              <a:ext cx="345899" cy="1941234"/>
            </a:xfrm>
            <a:prstGeom prst="bentConnector3">
              <a:avLst>
                <a:gd name="adj1" fmla="val -66089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40 Rectángulo redondeado"/>
            <p:cNvSpPr/>
            <p:nvPr/>
          </p:nvSpPr>
          <p:spPr>
            <a:xfrm>
              <a:off x="4937540" y="1838898"/>
              <a:ext cx="1501775" cy="60134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Plazos cortos para el pago de obligaciones en relación de las compras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40 Rectángulo redondeado"/>
            <p:cNvSpPr/>
            <p:nvPr/>
          </p:nvSpPr>
          <p:spPr>
            <a:xfrm>
              <a:off x="6643785" y="1839533"/>
              <a:ext cx="1500505" cy="60134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Exceso  de plazo para cuentas por cobrar  en relación de las ventas efectuadas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40 Rectángulo redondeado"/>
            <p:cNvSpPr/>
            <p:nvPr/>
          </p:nvSpPr>
          <p:spPr>
            <a:xfrm>
              <a:off x="5797330" y="941008"/>
              <a:ext cx="1501140" cy="5861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1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/>
                  <a:latin typeface="Times New Roman"/>
                  <a:ea typeface="Calibri"/>
                </a:rPr>
                <a:t>C</a:t>
              </a:r>
              <a:r>
                <a:rPr lang="es-EC" sz="1000" b="1">
                  <a:effectLst/>
                  <a:latin typeface="Times New Roman"/>
                  <a:ea typeface="Times New Roman"/>
                </a:rPr>
                <a:t>iclo de efectivo deficiente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71 Conector recto de flecha"/>
            <p:cNvCxnSpPr/>
            <p:nvPr/>
          </p:nvCxnSpPr>
          <p:spPr>
            <a:xfrm flipV="1">
              <a:off x="4316819" y="2440585"/>
              <a:ext cx="1371251" cy="582296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71 Conector recto de flecha"/>
            <p:cNvCxnSpPr>
              <a:stCxn id="6" idx="0"/>
            </p:cNvCxnSpPr>
            <p:nvPr/>
          </p:nvCxnSpPr>
          <p:spPr>
            <a:xfrm flipV="1">
              <a:off x="4449256" y="2440586"/>
              <a:ext cx="2944413" cy="582658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71 Conector recto de flecha"/>
            <p:cNvCxnSpPr/>
            <p:nvPr/>
          </p:nvCxnSpPr>
          <p:spPr>
            <a:xfrm flipV="1">
              <a:off x="5688745" y="1527748"/>
              <a:ext cx="859155" cy="311150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71 Conector recto de flecha"/>
            <p:cNvCxnSpPr/>
            <p:nvPr/>
          </p:nvCxnSpPr>
          <p:spPr>
            <a:xfrm flipH="1" flipV="1">
              <a:off x="6547900" y="1527748"/>
              <a:ext cx="845820" cy="311150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293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EL MODELO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4" name="Picture 2" descr="http://cdn3.planeatusfinanzas.com/wp-content/uploads/2011/09/lograr-objeti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02" y="30368"/>
            <a:ext cx="3695700" cy="2943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79711" y="2489374"/>
            <a:ext cx="68407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QUÉ DESEAMOS CONSEGUIR?</a:t>
            </a:r>
          </a:p>
          <a:p>
            <a:r>
              <a:rPr lang="es-EC" sz="32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	</a:t>
            </a:r>
            <a:r>
              <a:rPr lang="es-EC" sz="3200" dirty="0" smtClean="0">
                <a:effectLst/>
                <a:latin typeface="Calibri" panose="020F0502020204030204" pitchFamily="34" charset="0"/>
              </a:rPr>
              <a:t>Diseño, estudio, análisis, 	diagnostico, proposición, 	conclusión</a:t>
            </a:r>
            <a:endParaRPr lang="es-EC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67704" y="4551477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QUÉ PROBLEMAS TIENEN?</a:t>
            </a:r>
            <a:endParaRPr lang="es-EC" sz="3200" dirty="0">
              <a:effectLst>
                <a:glow rad="101600">
                  <a:srgbClr val="00FF00">
                    <a:alpha val="60000"/>
                  </a:srgb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98623" y="5517232"/>
            <a:ext cx="5417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QUÉ VARIABLES INTERVIENEN?</a:t>
            </a:r>
            <a:endParaRPr lang="es-EC" sz="3200" dirty="0">
              <a:effectLst>
                <a:glow rad="101600">
                  <a:srgbClr val="00FF00">
                    <a:alpha val="60000"/>
                  </a:srgbClr>
                </a:glo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2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9616" y="13915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ÁRBOL DE OBJETIVOS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34" name="Lienzo 241"/>
          <p:cNvGrpSpPr/>
          <p:nvPr/>
        </p:nvGrpSpPr>
        <p:grpSpPr>
          <a:xfrm>
            <a:off x="199949" y="996277"/>
            <a:ext cx="8692531" cy="5601075"/>
            <a:chOff x="0" y="0"/>
            <a:chExt cx="8146415" cy="5010785"/>
          </a:xfrm>
        </p:grpSpPr>
        <p:sp>
          <p:nvSpPr>
            <p:cNvPr id="35" name="35 Rectángulo"/>
            <p:cNvSpPr/>
            <p:nvPr/>
          </p:nvSpPr>
          <p:spPr>
            <a:xfrm>
              <a:off x="0" y="0"/>
              <a:ext cx="8146415" cy="5010785"/>
            </a:xfrm>
            <a:prstGeom prst="rect">
              <a:avLst/>
            </a:prstGeom>
          </p:spPr>
        </p:sp>
        <p:sp>
          <p:nvSpPr>
            <p:cNvPr id="36" name="192 Rectángulo redondeado"/>
            <p:cNvSpPr/>
            <p:nvPr/>
          </p:nvSpPr>
          <p:spPr>
            <a:xfrm>
              <a:off x="2373686" y="3097309"/>
              <a:ext cx="3135935" cy="6878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60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Efectivo Modelo de Gestión Financiera</a:t>
              </a:r>
              <a:endParaRPr lang="es-EC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40 Rectángulo redondeado"/>
            <p:cNvSpPr/>
            <p:nvPr/>
          </p:nvSpPr>
          <p:spPr>
            <a:xfrm>
              <a:off x="130677" y="2057945"/>
              <a:ext cx="1542279" cy="5637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>
                  <a:effectLst/>
                  <a:latin typeface="Times New Roman"/>
                  <a:ea typeface="Times New Roman"/>
                </a:rPr>
                <a:t>Renovar Activos Fijos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40 Rectángulo redondeado"/>
            <p:cNvSpPr/>
            <p:nvPr/>
          </p:nvSpPr>
          <p:spPr>
            <a:xfrm>
              <a:off x="2092704" y="2036130"/>
              <a:ext cx="1848940" cy="5524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200" b="1">
                  <a:effectLst/>
                  <a:latin typeface="Times New Roman"/>
                  <a:ea typeface="Times New Roman"/>
                </a:rPr>
                <a:t>Manejo de inventario ABC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40 Rectángulo redondeado"/>
            <p:cNvSpPr/>
            <p:nvPr/>
          </p:nvSpPr>
          <p:spPr>
            <a:xfrm>
              <a:off x="383120" y="4217851"/>
              <a:ext cx="2018665" cy="552450"/>
            </a:xfrm>
            <a:prstGeom prst="round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>
                  <a:effectLst/>
                  <a:latin typeface="Times New Roman"/>
                  <a:ea typeface="Times New Roman"/>
                </a:rPr>
                <a:t>Modelo de Gestión de Activos Fijos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40 Rectángulo redondeado"/>
            <p:cNvSpPr/>
            <p:nvPr/>
          </p:nvSpPr>
          <p:spPr>
            <a:xfrm>
              <a:off x="2943876" y="4216314"/>
              <a:ext cx="2018665" cy="64686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>
                  <a:effectLst/>
                  <a:latin typeface="Times New Roman"/>
                  <a:ea typeface="Times New Roman"/>
                </a:rPr>
                <a:t>Modelo de Gestión de Inventarios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40 Rectángulo redondeado"/>
            <p:cNvSpPr/>
            <p:nvPr/>
          </p:nvSpPr>
          <p:spPr>
            <a:xfrm>
              <a:off x="5620858" y="4218493"/>
              <a:ext cx="2018030" cy="5518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000" b="1">
                  <a:effectLst/>
                  <a:latin typeface="Times New Roman"/>
                  <a:ea typeface="Times New Roman"/>
                </a:rPr>
                <a:t>Modelo de Gestión de Cartera 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40 Rectángulo redondeado"/>
            <p:cNvSpPr/>
            <p:nvPr/>
          </p:nvSpPr>
          <p:spPr>
            <a:xfrm>
              <a:off x="463182" y="1383382"/>
              <a:ext cx="1328490" cy="5843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Realizar mantenimiento preventivo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40 Rectángulo redondeado"/>
            <p:cNvSpPr/>
            <p:nvPr/>
          </p:nvSpPr>
          <p:spPr>
            <a:xfrm>
              <a:off x="473577" y="729744"/>
              <a:ext cx="1318095" cy="4339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Asignar responsables de área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40 Rectángulo redondeado"/>
            <p:cNvSpPr/>
            <p:nvPr/>
          </p:nvSpPr>
          <p:spPr>
            <a:xfrm>
              <a:off x="2438695" y="1262176"/>
              <a:ext cx="1502949" cy="58772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Modelo bajo concepto “Just in Time”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40 Rectángulo redondeado"/>
            <p:cNvSpPr/>
            <p:nvPr/>
          </p:nvSpPr>
          <p:spPr>
            <a:xfrm>
              <a:off x="2438645" y="786652"/>
              <a:ext cx="1502967" cy="3449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Proveedores Sustitutos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202 Conector recto de flecha"/>
            <p:cNvCxnSpPr>
              <a:stCxn id="39" idx="0"/>
              <a:endCxn id="36" idx="2"/>
            </p:cNvCxnSpPr>
            <p:nvPr/>
          </p:nvCxnSpPr>
          <p:spPr>
            <a:xfrm flipV="1">
              <a:off x="1392453" y="3785191"/>
              <a:ext cx="2549190" cy="432660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71 Conector recto de flecha"/>
            <p:cNvCxnSpPr>
              <a:stCxn id="40" idx="0"/>
              <a:endCxn id="36" idx="2"/>
            </p:cNvCxnSpPr>
            <p:nvPr/>
          </p:nvCxnSpPr>
          <p:spPr>
            <a:xfrm flipH="1" flipV="1">
              <a:off x="3941643" y="3785191"/>
              <a:ext cx="11566" cy="431123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71 Conector recto de flecha"/>
            <p:cNvCxnSpPr>
              <a:stCxn id="41" idx="0"/>
              <a:endCxn id="36" idx="2"/>
            </p:cNvCxnSpPr>
            <p:nvPr/>
          </p:nvCxnSpPr>
          <p:spPr>
            <a:xfrm flipH="1" flipV="1">
              <a:off x="3941643" y="3785191"/>
              <a:ext cx="2688230" cy="433302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205 Conector recto de flecha"/>
            <p:cNvCxnSpPr>
              <a:stCxn id="36" idx="0"/>
              <a:endCxn id="37" idx="2"/>
            </p:cNvCxnSpPr>
            <p:nvPr/>
          </p:nvCxnSpPr>
          <p:spPr>
            <a:xfrm flipH="1" flipV="1">
              <a:off x="901817" y="2621723"/>
              <a:ext cx="3039837" cy="475586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71 Conector recto de flecha"/>
            <p:cNvCxnSpPr>
              <a:stCxn id="36" idx="0"/>
              <a:endCxn id="38" idx="2"/>
            </p:cNvCxnSpPr>
            <p:nvPr/>
          </p:nvCxnSpPr>
          <p:spPr>
            <a:xfrm flipH="1" flipV="1">
              <a:off x="3017174" y="2588580"/>
              <a:ext cx="924480" cy="508729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207 Conector angular"/>
            <p:cNvCxnSpPr>
              <a:stCxn id="37" idx="1"/>
              <a:endCxn id="42" idx="1"/>
            </p:cNvCxnSpPr>
            <p:nvPr/>
          </p:nvCxnSpPr>
          <p:spPr>
            <a:xfrm rot="10800000" flipH="1">
              <a:off x="130676" y="1675556"/>
              <a:ext cx="332505" cy="664278"/>
            </a:xfrm>
            <a:prstGeom prst="bentConnector3">
              <a:avLst>
                <a:gd name="adj1" fmla="val -43170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80 Conector angular"/>
            <p:cNvCxnSpPr>
              <a:stCxn id="37" idx="1"/>
              <a:endCxn id="43" idx="1"/>
            </p:cNvCxnSpPr>
            <p:nvPr/>
          </p:nvCxnSpPr>
          <p:spPr>
            <a:xfrm rot="10800000" flipH="1">
              <a:off x="130677" y="946712"/>
              <a:ext cx="342900" cy="1393122"/>
            </a:xfrm>
            <a:prstGeom prst="bentConnector3">
              <a:avLst>
                <a:gd name="adj1" fmla="val -38760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80 Conector angular"/>
            <p:cNvCxnSpPr>
              <a:stCxn id="38" idx="1"/>
              <a:endCxn id="44" idx="1"/>
            </p:cNvCxnSpPr>
            <p:nvPr/>
          </p:nvCxnSpPr>
          <p:spPr>
            <a:xfrm rot="10800000" flipH="1">
              <a:off x="2092703" y="1556041"/>
              <a:ext cx="345991" cy="756314"/>
            </a:xfrm>
            <a:prstGeom prst="bentConnector3">
              <a:avLst>
                <a:gd name="adj1" fmla="val -35345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210 Conector angular"/>
            <p:cNvCxnSpPr>
              <a:stCxn id="38" idx="1"/>
              <a:endCxn id="45" idx="1"/>
            </p:cNvCxnSpPr>
            <p:nvPr/>
          </p:nvCxnSpPr>
          <p:spPr>
            <a:xfrm rot="10800000" flipH="1">
              <a:off x="2092703" y="959127"/>
              <a:ext cx="345941" cy="1353228"/>
            </a:xfrm>
            <a:prstGeom prst="bentConnector3">
              <a:avLst>
                <a:gd name="adj1" fmla="val -41497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5" name="40 Rectángulo redondeado"/>
            <p:cNvSpPr/>
            <p:nvPr/>
          </p:nvSpPr>
          <p:spPr>
            <a:xfrm>
              <a:off x="4180622" y="2007673"/>
              <a:ext cx="1848485" cy="55181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200" b="1">
                  <a:effectLst/>
                  <a:latin typeface="Times New Roman"/>
                  <a:ea typeface="Times New Roman"/>
                </a:rPr>
                <a:t>Estructurar la concesión de créditos a clientes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40 Rectángulo redondeado"/>
            <p:cNvSpPr/>
            <p:nvPr/>
          </p:nvSpPr>
          <p:spPr>
            <a:xfrm>
              <a:off x="4526697" y="1233608"/>
              <a:ext cx="1502410" cy="5873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Establecer Políticas y Condiciones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40 Rectángulo redondeado"/>
            <p:cNvSpPr/>
            <p:nvPr/>
          </p:nvSpPr>
          <p:spPr>
            <a:xfrm>
              <a:off x="4526697" y="758628"/>
              <a:ext cx="1502410" cy="3448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El análisis del crédito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8" name="71 Conector recto de flecha"/>
            <p:cNvCxnSpPr>
              <a:stCxn id="36" idx="0"/>
            </p:cNvCxnSpPr>
            <p:nvPr/>
          </p:nvCxnSpPr>
          <p:spPr>
            <a:xfrm flipV="1">
              <a:off x="3941654" y="2530552"/>
              <a:ext cx="1450567" cy="566757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80 Conector angular"/>
            <p:cNvCxnSpPr/>
            <p:nvPr/>
          </p:nvCxnSpPr>
          <p:spPr>
            <a:xfrm rot="10800000" flipH="1">
              <a:off x="4180622" y="1527613"/>
              <a:ext cx="345440" cy="755650"/>
            </a:xfrm>
            <a:prstGeom prst="bentConnector3">
              <a:avLst>
                <a:gd name="adj1" fmla="val -26066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109 Conector angular"/>
            <p:cNvCxnSpPr/>
            <p:nvPr/>
          </p:nvCxnSpPr>
          <p:spPr>
            <a:xfrm rot="10800000" flipH="1">
              <a:off x="4180622" y="930713"/>
              <a:ext cx="345440" cy="1352550"/>
            </a:xfrm>
            <a:prstGeom prst="bentConnector3">
              <a:avLst>
                <a:gd name="adj1" fmla="val -29154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1" name="40 Rectángulo redondeado"/>
            <p:cNvSpPr/>
            <p:nvPr/>
          </p:nvSpPr>
          <p:spPr>
            <a:xfrm>
              <a:off x="4526026" y="251032"/>
              <a:ext cx="1501775" cy="34417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Seguimiento al crédito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2" name="109 Conector angular"/>
            <p:cNvCxnSpPr>
              <a:stCxn id="55" idx="1"/>
              <a:endCxn id="61" idx="1"/>
            </p:cNvCxnSpPr>
            <p:nvPr/>
          </p:nvCxnSpPr>
          <p:spPr>
            <a:xfrm rot="10800000" flipH="1">
              <a:off x="4180622" y="423117"/>
              <a:ext cx="345404" cy="1860464"/>
            </a:xfrm>
            <a:prstGeom prst="bentConnector3">
              <a:avLst>
                <a:gd name="adj1" fmla="val -29252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3" name="40 Rectángulo redondeado"/>
            <p:cNvSpPr/>
            <p:nvPr/>
          </p:nvSpPr>
          <p:spPr>
            <a:xfrm>
              <a:off x="6284393" y="1978795"/>
              <a:ext cx="1847850" cy="5511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200" b="1">
                  <a:effectLst/>
                  <a:latin typeface="Times New Roman"/>
                  <a:ea typeface="Times New Roman"/>
                </a:rPr>
                <a:t>Calendarización de las cuentas por pagar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40 Rectángulo redondeado"/>
            <p:cNvSpPr/>
            <p:nvPr/>
          </p:nvSpPr>
          <p:spPr>
            <a:xfrm>
              <a:off x="6630468" y="1204730"/>
              <a:ext cx="1501775" cy="5867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Negociar plazos más extensos con el proveedor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40 Rectángulo redondeado"/>
            <p:cNvSpPr/>
            <p:nvPr/>
          </p:nvSpPr>
          <p:spPr>
            <a:xfrm>
              <a:off x="6630468" y="729750"/>
              <a:ext cx="1501775" cy="34417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900">
                  <a:effectLst/>
                  <a:latin typeface="Times New Roman"/>
                  <a:ea typeface="Times New Roman"/>
                </a:rPr>
                <a:t>Priorizar los pagos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6" name="71 Conector recto de flecha"/>
            <p:cNvCxnSpPr>
              <a:stCxn id="36" idx="0"/>
            </p:cNvCxnSpPr>
            <p:nvPr/>
          </p:nvCxnSpPr>
          <p:spPr>
            <a:xfrm flipV="1">
              <a:off x="3941654" y="2530306"/>
              <a:ext cx="3267249" cy="567003"/>
            </a:xfrm>
            <a:prstGeom prst="straightConnector1">
              <a:avLst/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80 Conector angular"/>
            <p:cNvCxnSpPr/>
            <p:nvPr/>
          </p:nvCxnSpPr>
          <p:spPr>
            <a:xfrm rot="10800000" flipH="1">
              <a:off x="6284393" y="1498735"/>
              <a:ext cx="344805" cy="755015"/>
            </a:xfrm>
            <a:prstGeom prst="bentConnector3">
              <a:avLst>
                <a:gd name="adj1" fmla="val -25996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109 Conector angular"/>
            <p:cNvCxnSpPr/>
            <p:nvPr/>
          </p:nvCxnSpPr>
          <p:spPr>
            <a:xfrm rot="10800000" flipH="1">
              <a:off x="6284393" y="901835"/>
              <a:ext cx="344805" cy="1351915"/>
            </a:xfrm>
            <a:prstGeom prst="bentConnector3">
              <a:avLst>
                <a:gd name="adj1" fmla="val -29089"/>
              </a:avLst>
            </a:prstGeom>
            <a:ln>
              <a:headEnd type="none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9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16" y="43909"/>
            <a:ext cx="782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PROPUESTA  DEL MODELO DE GESTIÓN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23644117"/>
              </p:ext>
            </p:extLst>
          </p:nvPr>
        </p:nvGraphicFramePr>
        <p:xfrm>
          <a:off x="265100" y="690240"/>
          <a:ext cx="9144000" cy="581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derecha">
            <a:hlinkClick r:id="rId7" action="ppaction://hlinksldjump"/>
          </p:cNvPr>
          <p:cNvSpPr/>
          <p:nvPr/>
        </p:nvSpPr>
        <p:spPr>
          <a:xfrm>
            <a:off x="8028384" y="5805264"/>
            <a:ext cx="792088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27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16" y="43909"/>
            <a:ext cx="782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POLÍTICAS DE FINANCIAMIENTO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0601"/>
              </p:ext>
            </p:extLst>
          </p:nvPr>
        </p:nvGraphicFramePr>
        <p:xfrm>
          <a:off x="2555776" y="1484784"/>
          <a:ext cx="5297016" cy="336499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84512"/>
                <a:gridCol w="261250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MONTOS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PLAZOS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0" dirty="0">
                          <a:effectLst/>
                        </a:rPr>
                        <a:t>$500 a $1000</a:t>
                      </a:r>
                      <a:endParaRPr lang="es-EC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15 días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0" dirty="0">
                          <a:effectLst/>
                        </a:rPr>
                        <a:t>$1001 a $2500</a:t>
                      </a:r>
                      <a:endParaRPr lang="es-EC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30 días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0">
                          <a:effectLst/>
                        </a:rPr>
                        <a:t>$2501 a $5000</a:t>
                      </a:r>
                      <a:endParaRPr lang="es-EC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45 días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0" dirty="0">
                          <a:effectLst/>
                        </a:rPr>
                        <a:t>$5001 a $7500</a:t>
                      </a:r>
                      <a:endParaRPr lang="es-EC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55 días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0">
                          <a:effectLst/>
                        </a:rPr>
                        <a:t>$7501 a $10000</a:t>
                      </a:r>
                      <a:endParaRPr lang="es-EC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</a:rPr>
                        <a:t>70 días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0" dirty="0">
                          <a:effectLst/>
                        </a:rPr>
                        <a:t>Mayor a $10000</a:t>
                      </a:r>
                      <a:endParaRPr lang="es-EC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85 días previa autorización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Flecha doblada hacia arriba">
            <a:hlinkClick r:id="rId2" action="ppaction://hlinksldjump"/>
          </p:cNvPr>
          <p:cNvSpPr/>
          <p:nvPr/>
        </p:nvSpPr>
        <p:spPr>
          <a:xfrm>
            <a:off x="8244408" y="6029064"/>
            <a:ext cx="504056" cy="50405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16" y="43909"/>
            <a:ext cx="782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LAS 5 C DEL CRÉDITO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65217"/>
              </p:ext>
            </p:extLst>
          </p:nvPr>
        </p:nvGraphicFramePr>
        <p:xfrm>
          <a:off x="1928850" y="1124744"/>
          <a:ext cx="6819614" cy="439145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409807"/>
                <a:gridCol w="3409807"/>
              </a:tblGrid>
              <a:tr h="28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ELEMENTO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VARIABLE</a:t>
                      </a:r>
                      <a:endParaRPr lang="es-EC" sz="14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CARÁCTER</a:t>
                      </a:r>
                      <a:endParaRPr lang="es-EC" sz="14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Cumplimiento de deudas anteriores con la empresa</a:t>
                      </a:r>
                      <a:endParaRPr lang="es-EC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Cumplimiento de crédito con otras empresas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9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CAPACIDAD DE PAGO</a:t>
                      </a:r>
                      <a:endParaRPr lang="es-EC" sz="14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Ingresos netos</a:t>
                      </a:r>
                      <a:endParaRPr lang="es-EC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Años de establecimiento del negocio</a:t>
                      </a:r>
                      <a:endParaRPr lang="es-EC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Tiempo en el mercado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CAPITAL</a:t>
                      </a:r>
                      <a:endParaRPr lang="es-EC" sz="14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Situación financiera del cliente</a:t>
                      </a:r>
                      <a:endParaRPr lang="es-EC" sz="14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5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COLATERAL</a:t>
                      </a:r>
                      <a:endParaRPr lang="es-EC" sz="14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Letras de cambio</a:t>
                      </a:r>
                      <a:endParaRPr lang="es-EC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Cheques posfechados</a:t>
                      </a:r>
                      <a:endParaRPr lang="es-EC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Pagare</a:t>
                      </a:r>
                      <a:endParaRPr lang="es-EC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Otros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CONDICIONES</a:t>
                      </a:r>
                      <a:endParaRPr lang="es-EC" sz="140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Condiciones del medio</a:t>
                      </a:r>
                      <a:endParaRPr lang="es-EC" sz="1400" dirty="0">
                        <a:solidFill>
                          <a:srgbClr val="5F497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Flecha doblada hacia arriba">
            <a:hlinkClick r:id="rId2" action="ppaction://hlinksldjump"/>
          </p:cNvPr>
          <p:cNvSpPr/>
          <p:nvPr/>
        </p:nvSpPr>
        <p:spPr>
          <a:xfrm>
            <a:off x="8244408" y="6029064"/>
            <a:ext cx="504056" cy="50405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2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16" y="43909"/>
            <a:ext cx="782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PONDERACIÓN DE CLIENTES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57959"/>
              </p:ext>
            </p:extLst>
          </p:nvPr>
        </p:nvGraphicFramePr>
        <p:xfrm>
          <a:off x="1979711" y="1268760"/>
          <a:ext cx="6768753" cy="430773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522110"/>
                <a:gridCol w="2217624"/>
                <a:gridCol w="4029019"/>
              </a:tblGrid>
              <a:tr h="873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PONDERACIÓN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OBSERVACIONES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</a:tr>
              <a:tr h="65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100% A 71%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600">
                          <a:effectLst/>
                        </a:rPr>
                        <a:t>Cliente cumple todas o la gran mayoría de condiciones</a:t>
                      </a:r>
                      <a:endParaRPr lang="es-EC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600">
                          <a:effectLst/>
                        </a:rPr>
                        <a:t>Representa un riesgo manejable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</a:tr>
              <a:tr h="65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70% A 51%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600">
                          <a:effectLst/>
                        </a:rPr>
                        <a:t>Cliente cumple las condiciones con ciertas observaciones</a:t>
                      </a:r>
                      <a:endParaRPr lang="es-EC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600">
                          <a:effectLst/>
                        </a:rPr>
                        <a:t>Representa un riesgo medio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</a:tr>
              <a:tr h="65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50% A 41%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600">
                          <a:effectLst/>
                        </a:rPr>
                        <a:t>Cliente cumple requisitos mínimos</a:t>
                      </a:r>
                      <a:endParaRPr lang="es-EC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600">
                          <a:effectLst/>
                        </a:rPr>
                        <a:t>Representa un riesgo alto</a:t>
                      </a:r>
                      <a:endParaRPr lang="es-EC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600">
                          <a:effectLst/>
                        </a:rPr>
                        <a:t>Se necesita de una mejor garantía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</a:tr>
              <a:tr h="9109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MENOR A 40%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s-EC" sz="1600" dirty="0">
                          <a:effectLst/>
                        </a:rPr>
                        <a:t>No cumple con los requisitos mínimos para el crédito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18" marR="43618" marT="0" marB="0" anchor="ctr"/>
                </a:tc>
              </a:tr>
            </a:tbl>
          </a:graphicData>
        </a:graphic>
      </p:graphicFrame>
      <p:sp>
        <p:nvSpPr>
          <p:cNvPr id="5" name="4 Flecha doblada hacia arriba">
            <a:hlinkClick r:id="rId2" action="ppaction://hlinksldjump"/>
          </p:cNvPr>
          <p:cNvSpPr/>
          <p:nvPr/>
        </p:nvSpPr>
        <p:spPr>
          <a:xfrm>
            <a:off x="8244408" y="6029064"/>
            <a:ext cx="504056" cy="50405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87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16" y="43909"/>
            <a:ext cx="782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INVENTARIO BAJO MODELO ABC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55030"/>
              </p:ext>
            </p:extLst>
          </p:nvPr>
        </p:nvGraphicFramePr>
        <p:xfrm>
          <a:off x="1475656" y="1196752"/>
          <a:ext cx="7200800" cy="410108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24135"/>
                <a:gridCol w="3240360"/>
                <a:gridCol w="273630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CLASE</a:t>
                      </a:r>
                      <a:endParaRPr lang="es-EC" sz="18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DESCRIPCIÓN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FRECUENCIA DE CONTEO FÍSICO</a:t>
                      </a:r>
                      <a:endParaRPr lang="es-EC" sz="18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</a:t>
                      </a:r>
                      <a:endParaRPr lang="es-EC" sz="18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Laminado Kassel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MENSUAL</a:t>
                      </a:r>
                      <a:endParaRPr lang="es-EC" sz="18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Bambú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Laminado Krono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TRIMESTRAL</a:t>
                      </a:r>
                      <a:endParaRPr lang="es-EC" sz="18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Porcelanato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Barredera MDF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Mármol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SEMESTRAL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Madera Sólida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Perfil MDF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Tabloncillo de Chanul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Parquet de Chanul</a:t>
                      </a:r>
                      <a:endParaRPr lang="es-EC" sz="18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Insumos Materiales</a:t>
                      </a:r>
                      <a:endParaRPr lang="es-EC" sz="18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Flecha doblada hacia arriba">
            <a:hlinkClick r:id="rId2" action="ppaction://hlinksldjump"/>
          </p:cNvPr>
          <p:cNvSpPr/>
          <p:nvPr/>
        </p:nvSpPr>
        <p:spPr>
          <a:xfrm>
            <a:off x="8244408" y="6029064"/>
            <a:ext cx="504056" cy="50405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95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16" y="139159"/>
            <a:ext cx="782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SIMULACIÓN DEL MODELO DE GESTIÓN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7824" y="862484"/>
            <a:ext cx="405207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VENTAS PROYECTADAS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96071"/>
              </p:ext>
            </p:extLst>
          </p:nvPr>
        </p:nvGraphicFramePr>
        <p:xfrm>
          <a:off x="395536" y="1844825"/>
          <a:ext cx="8568952" cy="463083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37378"/>
                <a:gridCol w="775914"/>
                <a:gridCol w="1431132"/>
                <a:gridCol w="1431132"/>
                <a:gridCol w="1431132"/>
                <a:gridCol w="1431132"/>
                <a:gridCol w="1431132"/>
              </a:tblGrid>
              <a:tr h="648531"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V. BIENES IMPORTADOS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V. BIENES </a:t>
                      </a:r>
                      <a:r>
                        <a:rPr lang="es-EC" sz="1100" dirty="0" err="1">
                          <a:effectLst/>
                        </a:rPr>
                        <a:t>PRO.NACIONAL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VENTAS TOTALES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VARIACIÓN ANUAL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PIB CONSTRUCCIÓN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23706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DATOS REALES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2009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2,016,411.51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1,299,986.79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3,316,398.30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6430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3,721,306.33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552,913.02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4,274,219.35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28.88%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19.64%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6430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5,027,731.41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747,208.25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5,774,939.66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35.11%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21.60%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6430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4,931,058.41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1,139,813.99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6,070,872.40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5.12%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14.00%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5358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5,564,037.51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826,912.67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6,390,950.18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5.27%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6.00%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53586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PROYECCIÓN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5,842,239.39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868,258.30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6,710,497.69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5.00%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5.50%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2370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6,134,351.35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911,671.22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7,046,022.57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5.00%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2370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6,441,068.92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957,254.78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7,398,323.70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5.00%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  <a:tr h="2370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6,763,122.37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1,005,117.52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7,768,239.89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5.00%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33" marR="4503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16" y="139159"/>
            <a:ext cx="782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SIMULACIÓN DEL MODELO DE GESTIÓN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7824" y="862484"/>
            <a:ext cx="410952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COSTOS PROYECTADOS</a:t>
            </a:r>
            <a:endParaRPr lang="es-EC" alt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39164"/>
              </p:ext>
            </p:extLst>
          </p:nvPr>
        </p:nvGraphicFramePr>
        <p:xfrm>
          <a:off x="2123728" y="1988840"/>
          <a:ext cx="6377136" cy="41452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080120"/>
                <a:gridCol w="1296144"/>
                <a:gridCol w="2000436"/>
                <a:gridCol w="2000436"/>
              </a:tblGrid>
              <a:tr h="190500">
                <a:tc>
                  <a:txBody>
                    <a:bodyPr/>
                    <a:lstStyle/>
                    <a:p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AÑO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COSTOS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VARIACIÓN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DATOS REALES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5,533,609.53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6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6,789,730.41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22.70%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6,351,075.46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-6.46%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PROYECCIONES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6,737,177.32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6.08%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7,018,653.43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4.18%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7,323,557.00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4.34%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2017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7,655,003.03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4.53%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616" y="139159"/>
            <a:ext cx="782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SIMULACIÓN DEL MODELO DE GESTIÓN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092951552"/>
              </p:ext>
            </p:extLst>
          </p:nvPr>
        </p:nvGraphicFramePr>
        <p:xfrm>
          <a:off x="0" y="1124744"/>
          <a:ext cx="89644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0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5736" y="82144"/>
            <a:ext cx="513345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INDICADORES PROYECTADOS</a:t>
            </a:r>
            <a:endParaRPr lang="es-EC" altLang="es-EC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1444069"/>
                  </p:ext>
                </p:extLst>
              </p:nvPr>
            </p:nvGraphicFramePr>
            <p:xfrm>
              <a:off x="323528" y="764704"/>
              <a:ext cx="8352929" cy="5903561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3096344"/>
                    <a:gridCol w="1051317"/>
                    <a:gridCol w="1051317"/>
                    <a:gridCol w="1051317"/>
                    <a:gridCol w="1051317"/>
                    <a:gridCol w="1051317"/>
                  </a:tblGrid>
                  <a:tr h="205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RAZÓN</a:t>
                          </a:r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2013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2014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2015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2016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2017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57232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INDICADORES DE LIQUIDEZ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800">
                            <a:effectLst/>
                            <a:latin typeface="Calibri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498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 smtClean="0">
                                    <a:effectLst/>
                                    <a:latin typeface="Cambria Math"/>
                                  </a:rPr>
                                  <m:t>𝑹𝒂𝒛𝒐𝒏</m:t>
                                </m:r>
                                <m:r>
                                  <a:rPr lang="es-EC" sz="1200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 smtClean="0">
                                    <a:effectLst/>
                                    <a:latin typeface="Cambria Math"/>
                                  </a:rPr>
                                  <m:t>𝒄𝒊𝒓𝒄𝒖𝒍𝒂𝒏𝒕</m:t>
                                </m:r>
                                <m:r>
                                  <a:rPr lang="es-EC" sz="1200" b="1" i="0" smtClean="0">
                                    <a:effectLst/>
                                    <a:latin typeface="Cambria Math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1.99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1.99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2.07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2.14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2.25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8359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𝑷𝒓𝒖𝒆𝒃𝒂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𝑨𝒄𝒊𝒅𝒂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0.79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0.88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1.01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1.16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1.32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6149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𝑪𝒂𝒑𝒊𝒕𝒂𝒍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𝑻𝒓𝒂𝒃𝒂𝒋𝒐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𝑵𝒆𝒕𝒐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1,837,355.89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2,002,844.94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2,304,655.66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2,686,007.46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3,138,016.59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57232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INDICADORES DE APALANCAMIENTO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800" dirty="0">
                            <a:effectLst/>
                            <a:latin typeface="Calibri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424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𝑹𝒂𝒛𝒐𝒏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𝑬𝒏𝒅𝒆𝒖𝒅𝒂𝒎𝒊𝒆𝒏𝒕𝒐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0.67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0.61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0.51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5272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𝑹𝒂𝒛𝒐𝒏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𝑨𝒖𝒕𝒐𝒏𝒐𝒎𝒊𝒂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0.33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0.39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0.43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0.45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0.49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57232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INDICADORES DE ACTIVIDAD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800">
                            <a:effectLst/>
                            <a:latin typeface="Calibri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9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𝑷𝒍𝒂𝒛𝒐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𝑷𝒓𝒐𝒎𝒆𝒅𝒊𝒐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𝑰𝒏𝒗𝒆𝒏𝒕𝒂𝒓𝒊𝒐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120.67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116.45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112.13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107.97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103.97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012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𝑷𝒍𝒂𝒛𝒐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𝑷𝒓𝒐𝒎𝒆𝒅𝒊𝒐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𝑪𝒐𝒃𝒓𝒐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52.75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55.37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56.13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55.03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51.94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115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𝑷𝒍𝒂𝒛𝒐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𝑷𝒓𝒐𝒎𝒆𝒅𝒊𝒐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𝑷𝒂𝒈𝒐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27.62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28.64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30.24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31.88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33.55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57232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INDICADORES DE RENTABILIDAD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800">
                            <a:effectLst/>
                            <a:latin typeface="Calibri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807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𝑴𝒂𝒓𝒈𝒆𝒏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𝑩𝒓𝒖𝒕𝒐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𝒅𝒆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𝑼𝒕𝒊𝒍𝒊𝒅𝒂𝒅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4.29%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3.12%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3.91%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4.54%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5.00%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393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200">
                                    <a:effectLst/>
                                    <a:latin typeface="Cambria Math"/>
                                  </a:rPr>
                                  <m:t>𝑹𝑶𝑬</m:t>
                                </m:r>
                              </m:oMath>
                            </m:oMathPara>
                          </a14:m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14.68%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8.23%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9.10%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9.30%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9.04%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881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ROA </a:t>
                          </a:r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4.85%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3.21%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3.87%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4.22%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4.40%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1444069"/>
                  </p:ext>
                </p:extLst>
              </p:nvPr>
            </p:nvGraphicFramePr>
            <p:xfrm>
              <a:off x="323528" y="764704"/>
              <a:ext cx="8352929" cy="5842094"/>
            </p:xfrm>
            <a:graphic>
              <a:graphicData uri="http://schemas.openxmlformats.org/drawingml/2006/table">
                <a:tbl>
                  <a:tblPr firstRow="1" firstCol="1" bandRow="1">
                    <a:tableStyleId>{5DA37D80-6434-44D0-A028-1B22A696006F}</a:tableStyleId>
                  </a:tblPr>
                  <a:tblGrid>
                    <a:gridCol w="3096344"/>
                    <a:gridCol w="1051317"/>
                    <a:gridCol w="1051317"/>
                    <a:gridCol w="1051317"/>
                    <a:gridCol w="1051317"/>
                    <a:gridCol w="1051317"/>
                  </a:tblGrid>
                  <a:tr h="261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RAZÓN</a:t>
                          </a:r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2013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2014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2015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2016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2017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7432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INDICADORES DE LIQUIDEZ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800">
                            <a:effectLst/>
                            <a:latin typeface="Calibri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49836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168421" r="-169882" b="-14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1.99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1.99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2.07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2.14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2.25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83597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191250" r="-169882" b="-9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0.79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0.88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1.01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1.16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1.32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542227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261798" r="-169882" b="-743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1,837,355.89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2,002,844.94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2,304,655.66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2,686,007.46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3,138,016.59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7432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INDICADORES DE APALANCAMIENTO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800" dirty="0">
                            <a:effectLst/>
                            <a:latin typeface="Calibri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424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502740" r="-169882" b="-745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0.67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0.61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0.51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52729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594595" r="-169882" b="-63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0.33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0.39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0.43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0.45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0.49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7432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INDICADORES DE ACTIVIDAD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800">
                            <a:effectLst/>
                            <a:latin typeface="Calibri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90993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873438" r="-169882" b="-56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120.67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116.45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112.13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107.97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103.97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01283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943939" r="-169882" b="-44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52.75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55.37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56.13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55.03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51.94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411572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1028358" r="-169882" b="-340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27.62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28.64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30.24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31.88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33.55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7432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INDICADORES DE RENTABILIDAD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sz="1800">
                            <a:effectLst/>
                            <a:latin typeface="Calibri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80704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1293548" r="-169882" b="-1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4.29%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3.12%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3.91%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4.54%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5.00%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339395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5395" marR="65395" marT="0" marB="0" anchor="ctr">
                        <a:blipFill rotWithShape="1">
                          <a:blip r:embed="rId2"/>
                          <a:stretch>
                            <a:fillRect t="-1542857" r="-169882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14.68%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8.23%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9.10%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9.30%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9.04%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  <a:tr h="2881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dirty="0">
                              <a:effectLst/>
                            </a:rPr>
                            <a:t>ROA </a:t>
                          </a:r>
                          <a:endParaRPr lang="es-EC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4.85%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3.21%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3.87%</a:t>
                          </a:r>
                          <a:endParaRPr lang="es-EC" sz="1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4.22%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4.40%</a:t>
                          </a:r>
                          <a:endParaRPr lang="es-EC" sz="1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395" marR="65395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4347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EL ENTORNO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posgradoenmarketing.com/wp-content/uploads/2013/05/investigacion-de-mercad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7" b="31562"/>
          <a:stretch/>
        </p:blipFill>
        <p:spPr bwMode="auto">
          <a:xfrm>
            <a:off x="6372201" y="4410591"/>
            <a:ext cx="2629911" cy="23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97199425"/>
              </p:ext>
            </p:extLst>
          </p:nvPr>
        </p:nvGraphicFramePr>
        <p:xfrm>
          <a:off x="-1476672" y="40432"/>
          <a:ext cx="1195332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874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691"/>
              </p:ext>
            </p:extLst>
          </p:nvPr>
        </p:nvGraphicFramePr>
        <p:xfrm>
          <a:off x="755576" y="980728"/>
          <a:ext cx="8136902" cy="204848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726162"/>
                <a:gridCol w="1282148"/>
                <a:gridCol w="1282148"/>
                <a:gridCol w="1282148"/>
                <a:gridCol w="1282148"/>
                <a:gridCol w="1282148"/>
              </a:tblGrid>
              <a:tr h="32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FLUJO DE EFECTIVO NETO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-209,170.00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185,668.41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230,694.08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271,796.39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307,490.91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AUMENTO DE CAPITAL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209,170.00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FLUJO DE CAJA DESCONTADOS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-209,170.00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164,921.31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182,017.84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190,484.63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191,420.00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116632"/>
            <a:ext cx="3892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FLUJO DE EFECTIVO</a:t>
            </a:r>
            <a:endParaRPr lang="es-EC" alt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25483"/>
              </p:ext>
            </p:extLst>
          </p:nvPr>
        </p:nvGraphicFramePr>
        <p:xfrm>
          <a:off x="2747894" y="3861048"/>
          <a:ext cx="3775525" cy="27757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88728"/>
                <a:gridCol w="2186797"/>
              </a:tblGrid>
              <a:tr h="189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PORCENTAJE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DESTINO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1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45%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ACTIVOS FIJOS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1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25%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INVENTARIO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15%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ADMINISTRATIVO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1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10%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CARTERA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6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5%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OTROS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592" y="3151475"/>
            <a:ext cx="64129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DISTRIBUCIÓN DE LA INVERSIÓN</a:t>
            </a:r>
            <a:endParaRPr lang="es-EC" alt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116632"/>
            <a:ext cx="44220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CALCULO DE LA </a:t>
            </a:r>
            <a:r>
              <a:rPr lang="es-EC" altLang="es-EC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TMAR</a:t>
            </a:r>
            <a:endParaRPr lang="es-EC" alt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88968"/>
              </p:ext>
            </p:extLst>
          </p:nvPr>
        </p:nvGraphicFramePr>
        <p:xfrm>
          <a:off x="2267744" y="1412776"/>
          <a:ext cx="6120680" cy="30480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608512"/>
                <a:gridCol w="1512168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 MAR</a:t>
                      </a:r>
                      <a:endParaRPr lang="es-EC" sz="16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12.58%</a:t>
                      </a:r>
                      <a:endParaRPr lang="es-EC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s-EC" sz="16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24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TASA PASIVA REFERENCIAL</a:t>
                      </a:r>
                      <a:endParaRPr lang="es-EC" sz="16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4.53%</a:t>
                      </a:r>
                      <a:endParaRPr lang="es-EC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TASA LIBRE DE RIESGO (31/12/2013)</a:t>
                      </a:r>
                      <a:endParaRPr lang="es-EC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2.75%</a:t>
                      </a:r>
                      <a:endParaRPr lang="es-EC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RIESGO PAÍS (31/12/2013) 530 PUNTOS</a:t>
                      </a:r>
                      <a:endParaRPr lang="es-EC" sz="16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5.30%</a:t>
                      </a:r>
                      <a:endParaRPr lang="es-EC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67035" y="270520"/>
            <a:ext cx="20789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TIR</a:t>
            </a:r>
            <a:r>
              <a:rPr lang="es-EC" alt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 Y VAN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94772"/>
              </p:ext>
            </p:extLst>
          </p:nvPr>
        </p:nvGraphicFramePr>
        <p:xfrm>
          <a:off x="3131840" y="1196752"/>
          <a:ext cx="4408384" cy="112166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617015"/>
                <a:gridCol w="2791369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VAN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>
                          <a:effectLst/>
                        </a:rPr>
                        <a:t>$</a:t>
                      </a:r>
                      <a:r>
                        <a:rPr lang="es-EC" sz="2800" dirty="0">
                          <a:effectLst/>
                        </a:rPr>
                        <a:t> </a:t>
                      </a:r>
                      <a:r>
                        <a:rPr lang="es-EC" sz="3200" dirty="0">
                          <a:effectLst/>
                        </a:rPr>
                        <a:t>519,673.78</a:t>
                      </a:r>
                      <a:endParaRPr lang="es-EC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TIR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3200" dirty="0">
                          <a:effectLst/>
                        </a:rPr>
                        <a:t>75.20%</a:t>
                      </a:r>
                      <a:endParaRPr lang="es-EC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18447"/>
              </p:ext>
            </p:extLst>
          </p:nvPr>
        </p:nvGraphicFramePr>
        <p:xfrm>
          <a:off x="539554" y="3717032"/>
          <a:ext cx="8352925" cy="224332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85995"/>
                <a:gridCol w="1645234"/>
                <a:gridCol w="1645234"/>
                <a:gridCol w="817324"/>
                <a:gridCol w="1679569"/>
                <a:gridCol w="1679569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INGRESOS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EGRESOS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TASA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INGRESOS DESCONTADOS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EGRESOS DESCONTADOS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6,954,264.80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6,737,177.32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6,177,176.05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5,984,346.53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7,304,408.39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7,018,653.43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5,763,184.96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5,537,724.03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7,672,052.79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7,323,557.00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1.43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5,376,849.12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5,132,610.79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8,058,074.17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7,655,003.03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1.61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5,016,332.13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4,765,411.30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endParaRPr lang="es-EC" sz="20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22,333,542.26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21,420,092.65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43471" y="2636912"/>
            <a:ext cx="3705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COSTO/BENEFICIO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2906486" y="6093296"/>
                <a:ext cx="4493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𝑹𝑬𝑳𝑨𝑪𝑰𝑶𝑵</m:t>
                      </m:r>
                      <m:r>
                        <a:rPr lang="es-EC" b="1" i="1">
                          <a:latin typeface="Cambria Math"/>
                        </a:rPr>
                        <m:t> </m:t>
                      </m:r>
                      <m:r>
                        <a:rPr lang="es-EC" b="1" i="1">
                          <a:latin typeface="Cambria Math"/>
                        </a:rPr>
                        <m:t>𝑪𝑶𝑺𝑻𝑶</m:t>
                      </m:r>
                      <m:r>
                        <a:rPr lang="es-EC" b="1" i="1">
                          <a:latin typeface="Cambria Math"/>
                        </a:rPr>
                        <m:t>/</m:t>
                      </m:r>
                      <m:r>
                        <a:rPr lang="es-EC" b="1" i="1">
                          <a:latin typeface="Cambria Math"/>
                        </a:rPr>
                        <m:t>𝑩𝑬𝑵𝑬𝑭𝑰𝑪𝑰𝑶</m:t>
                      </m:r>
                      <m:r>
                        <a:rPr lang="es-EC" i="1">
                          <a:latin typeface="Cambria Math"/>
                        </a:rPr>
                        <m:t>= 1.03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486" y="6093296"/>
                <a:ext cx="449353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243930"/>
            <a:ext cx="5690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PERIODO DE RECUPERACIÓN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12859"/>
              </p:ext>
            </p:extLst>
          </p:nvPr>
        </p:nvGraphicFramePr>
        <p:xfrm>
          <a:off x="3138074" y="1916832"/>
          <a:ext cx="4680520" cy="189280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84276"/>
                <a:gridCol w="219624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FLUJO DE CAJA DESCONTADO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FLUJO ACUMULADO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185,668.41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230,694.08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416,362.49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271,796.39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688,158.87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307,490.91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995,649.79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3316524" y="4536996"/>
                <a:ext cx="4323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𝑷𝑬𝑹𝑰𝑶𝑫𝑶</m:t>
                      </m:r>
                      <m:r>
                        <a:rPr lang="es-EC" b="1" i="1">
                          <a:latin typeface="Cambria Math"/>
                        </a:rPr>
                        <m:t> </m:t>
                      </m:r>
                      <m:r>
                        <a:rPr lang="es-EC" b="1" i="1">
                          <a:latin typeface="Cambria Math"/>
                        </a:rPr>
                        <m:t>𝑫𝑬</m:t>
                      </m:r>
                      <m:r>
                        <a:rPr lang="es-EC" b="1" i="1">
                          <a:latin typeface="Cambria Math"/>
                        </a:rPr>
                        <m:t> </m:t>
                      </m:r>
                      <m:r>
                        <a:rPr lang="es-EC" b="1" i="1">
                          <a:latin typeface="Cambria Math"/>
                        </a:rPr>
                        <m:t>𝑹𝑬𝑪𝑼𝑷𝑬𝑹𝑨𝑪𝑰𝑶𝑵</m:t>
                      </m:r>
                      <m:r>
                        <a:rPr lang="es-EC" b="1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2.53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24" y="4536996"/>
                <a:ext cx="4323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243930"/>
            <a:ext cx="4521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PUNTO DE EQUILIBRIO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19621"/>
              </p:ext>
            </p:extLst>
          </p:nvPr>
        </p:nvGraphicFramePr>
        <p:xfrm>
          <a:off x="755578" y="1412776"/>
          <a:ext cx="8064895" cy="308457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190500"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COSTOS FIJOS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1,814,394.88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1,875,625.92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1,939,203.31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2,005,245.84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COSTOS VARIABLES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3,887,989.03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4,019,198.40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4,155,435.66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4,296,955.38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COSTOS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5,183,985.37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5,358,931.20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5,540,580.88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5,729,273.84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INGRESOS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6,954,264.80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7,304,408.39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7,672,052.79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8,058,074.17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PUNTO DE EQUILIBRIO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4,115,018.80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4,170,308.05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4,230,676.70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4,296,173.73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051720" y="4941168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Como podemos </a:t>
            </a:r>
            <a:r>
              <a:rPr lang="es-EC" dirty="0" smtClean="0"/>
              <a:t>el </a:t>
            </a:r>
            <a:r>
              <a:rPr lang="es-EC" dirty="0"/>
              <a:t>punto de equilibro, es decir, el nivel de ventas o ingresos mínimos que debe mantener la empresa para no tener alguna perdida o alguna ganancia, es en promedio un 40% menor a los ingresos estimados para el período 2014, sin embargo, este incrementa hasta un 47% para el período 2017.</a:t>
            </a:r>
          </a:p>
        </p:txBody>
      </p:sp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edcumes.com/wp-content/uploads/2013/07/resultados_margen-de-solve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12" y="2160240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21074" y="188640"/>
            <a:ext cx="6481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67744" y="148478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CRECIMIENTO SOSTENIDO DEL 5%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267744" y="19818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DISPONIBILIDAD DE INVENTARIO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25090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ESTRUCTURA DE OBLIGACIONES Y DERECHOS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267744" y="303075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ESTRATEGIAS FINANCIERAS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2267744" y="349131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MARGEN DE UTILIDAD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a.uccdn.com/images/5/9/4/img_como_escribir_una_carta_de_recomendacion_sobre_ti_mismo_495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4" b="17150"/>
          <a:stretch/>
        </p:blipFill>
        <p:spPr bwMode="auto">
          <a:xfrm>
            <a:off x="4391587" y="1590178"/>
            <a:ext cx="4860933" cy="5295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453405"/>
            <a:ext cx="835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RECOMENDACIONES</a:t>
            </a:r>
            <a:endParaRPr lang="es-E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159017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APLICAR EL MODELO DE GESTIÓN FINANCIERA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238890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CONTROL DEL INVENTARIO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306896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PRESUPUESTO DE COSTOS Y GASTOS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187624" y="372318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PLANIFICACIÓN A LARGO PLAZO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450339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INVERSIÓN DE $ 209,170.00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593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9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293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PRODUCTO INTERNO BRUTO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26815" r="35925" b="19508"/>
          <a:stretch/>
        </p:blipFill>
        <p:spPr bwMode="auto">
          <a:xfrm>
            <a:off x="1979712" y="1340769"/>
            <a:ext cx="6480720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02581" y="5369083"/>
            <a:ext cx="6457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i="1" dirty="0"/>
              <a:t>El sector no petrolero representó el 84,7% del total del PIB en el </a:t>
            </a:r>
            <a:r>
              <a:rPr lang="es-EC" i="1" dirty="0" smtClean="0"/>
              <a:t>ultimo </a:t>
            </a:r>
            <a:r>
              <a:rPr lang="es-EC" i="1" dirty="0"/>
              <a:t>trimestre de 2013</a:t>
            </a:r>
          </a:p>
        </p:txBody>
      </p:sp>
    </p:spTree>
    <p:extLst>
      <p:ext uri="{BB962C8B-B14F-4D97-AF65-F5344CB8AC3E}">
        <p14:creationId xmlns:p14="http://schemas.microsoft.com/office/powerpoint/2010/main" val="39767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INFLACIÓN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8763" y="1019623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i="1" dirty="0"/>
              <a:t>Ecuador obtuvo una inflación anual de 2,70% en 2013, menor al 4,16 % de 2012. </a:t>
            </a:r>
            <a:r>
              <a:rPr lang="es-EC" i="1" dirty="0" smtClean="0"/>
              <a:t>Para el 2014 se espera un 3,2%</a:t>
            </a:r>
            <a:endParaRPr lang="es-EC" i="1" dirty="0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546475"/>
              </p:ext>
            </p:extLst>
          </p:nvPr>
        </p:nvGraphicFramePr>
        <p:xfrm>
          <a:off x="467544" y="2204865"/>
          <a:ext cx="84249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17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5488384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Para el año 2014 el incremento </a:t>
            </a:r>
            <a:r>
              <a:rPr lang="es-EC" dirty="0" smtClean="0"/>
              <a:t>del salario mínimo vital es de </a:t>
            </a:r>
            <a:r>
              <a:rPr lang="es-EC" dirty="0"/>
              <a:t>22 dólares, es decir será de 340 dólares. Mientras que el salario digno se estableció en 368.05.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POBREZA Y DESEMPLEO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7" t="33916" r="17417" b="15703"/>
          <a:stretch/>
        </p:blipFill>
        <p:spPr bwMode="auto">
          <a:xfrm>
            <a:off x="2339752" y="1196752"/>
            <a:ext cx="6048672" cy="403418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933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POLÍTICA  FISCAL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3728" y="90872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El gasto total del gobierno central incremento un 14,2% respecto del año anterior.</a:t>
            </a:r>
          </a:p>
        </p:txBody>
      </p:sp>
      <p:pic>
        <p:nvPicPr>
          <p:cNvPr id="8198" name="Picture 6" descr="http://asiscomex.com/wp-content/uploads/Economia-sector-pub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3" y="1700808"/>
            <a:ext cx="5508612" cy="43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54109" y="1783850"/>
            <a:ext cx="3878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INGRESOS PETROLEROS                   34%</a:t>
            </a:r>
            <a:endParaRPr lang="es-EC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67528" y="2060849"/>
            <a:ext cx="3664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RECAUDACIÓN TRIBUTARIA       13%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33914" y="2353408"/>
            <a:ext cx="3177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CRÉDITOS BANCARIOS               6%</a:t>
            </a:r>
          </a:p>
        </p:txBody>
      </p:sp>
    </p:spTree>
    <p:extLst>
      <p:ext uri="{BB962C8B-B14F-4D97-AF65-F5344CB8AC3E}">
        <p14:creationId xmlns:p14="http://schemas.microsoft.com/office/powerpoint/2010/main" val="301734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gitalpencorp.ch/wp-content/uploads/2013/03/aut1362745745756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14" y="2046572"/>
            <a:ext cx="4349541" cy="342427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16633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EL SECTOR INMOBILIARIO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83768" y="134076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Dentro del sector de la construcción, el sector inmobiliario constituye el 60% aproximadamente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952328" y="5538163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El crecimiento del sector depende del acceso a créditos para la demanda inmobiliaria</a:t>
            </a:r>
          </a:p>
        </p:txBody>
      </p:sp>
    </p:spTree>
    <p:extLst>
      <p:ext uri="{BB962C8B-B14F-4D97-AF65-F5344CB8AC3E}">
        <p14:creationId xmlns:p14="http://schemas.microsoft.com/office/powerpoint/2010/main" val="1378910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1551</TotalTime>
  <Words>1728</Words>
  <Application>Microsoft Office PowerPoint</Application>
  <PresentationFormat>Presentación en pantalla (4:3)</PresentationFormat>
  <Paragraphs>618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</dc:creator>
  <cp:lastModifiedBy>Cami</cp:lastModifiedBy>
  <cp:revision>62</cp:revision>
  <dcterms:created xsi:type="dcterms:W3CDTF">2014-02-16T21:01:13Z</dcterms:created>
  <dcterms:modified xsi:type="dcterms:W3CDTF">2014-03-17T12:18:14Z</dcterms:modified>
</cp:coreProperties>
</file>