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290" r:id="rId3"/>
    <p:sldId id="293" r:id="rId4"/>
    <p:sldId id="294" r:id="rId5"/>
    <p:sldId id="291" r:id="rId6"/>
    <p:sldId id="295" r:id="rId7"/>
    <p:sldId id="296" r:id="rId8"/>
    <p:sldId id="297" r:id="rId9"/>
    <p:sldId id="263" r:id="rId10"/>
    <p:sldId id="264" r:id="rId11"/>
    <p:sldId id="265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5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66"/>
    <a:srgbClr val="66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A4535-8DC1-4580-AB66-7BFAFCF925AA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D23F-D564-4AA8-8ADF-4057BCB17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13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66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18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15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16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07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40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95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74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13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94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31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4A3C8-3E60-40BC-91B9-DBF09E125A57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95CF6-164F-4467-98D3-A4052BA27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54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Subtítulo"/>
          <p:cNvSpPr txBox="1">
            <a:spLocks/>
          </p:cNvSpPr>
          <p:nvPr/>
        </p:nvSpPr>
        <p:spPr bwMode="auto">
          <a:xfrm>
            <a:off x="785813" y="2420938"/>
            <a:ext cx="76438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s-ES_tradnl" altLang="es-ES" sz="2000" b="1"/>
              <a:t>“EFECTO DE LA FERTILIZACIÓN CON NPK, SOBRE EL DESARROLLO, ESTADO NUTRITIVO Y RENDIMIENTO DE PLANTAS DE PALMITO (</a:t>
            </a:r>
            <a:r>
              <a:rPr lang="es-ES_tradnl" altLang="es-ES" sz="2000" b="1" i="1"/>
              <a:t>Bactris gasipaes  </a:t>
            </a:r>
            <a:r>
              <a:rPr lang="es-ES_tradnl" altLang="es-ES" sz="2000" b="1"/>
              <a:t>Kunth) INOCULADAS CON MICORRIZAS ARBUSCULARES NATIVAS, EN SANTO DOMINGO”</a:t>
            </a:r>
            <a:endParaRPr lang="es-EC" altLang="es-ES" sz="2000"/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2217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9850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/>
          <a:stretch>
            <a:fillRect/>
          </a:stretch>
        </p:blipFill>
        <p:spPr bwMode="auto">
          <a:xfrm>
            <a:off x="1285875" y="93663"/>
            <a:ext cx="62261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2 Subtítulo"/>
          <p:cNvSpPr>
            <a:spLocks noGrp="1"/>
          </p:cNvSpPr>
          <p:nvPr>
            <p:ph type="subTitle" idx="1"/>
          </p:nvPr>
        </p:nvSpPr>
        <p:spPr>
          <a:xfrm>
            <a:off x="1042988" y="2124075"/>
            <a:ext cx="7643812" cy="1152525"/>
          </a:xfrm>
        </p:spPr>
        <p:txBody>
          <a:bodyPr/>
          <a:lstStyle/>
          <a:p>
            <a:pPr eaLnBrk="1" hangingPunct="1"/>
            <a:r>
              <a:rPr lang="es-ES" sz="2000" b="1" smtClean="0">
                <a:solidFill>
                  <a:schemeClr val="tx1"/>
                </a:solidFill>
              </a:rPr>
              <a:t>“IDENTIFICACION TAXONÓMICA DE LAS ESPECIES DE PHYLLOPHAGA (</a:t>
            </a:r>
            <a:r>
              <a:rPr lang="es-ES" sz="2000" b="1" i="1" smtClean="0">
                <a:solidFill>
                  <a:schemeClr val="tx1"/>
                </a:solidFill>
              </a:rPr>
              <a:t>Col. Scarabaeidae</a:t>
            </a:r>
            <a:r>
              <a:rPr lang="es-ES" sz="2000" b="1" smtClean="0">
                <a:solidFill>
                  <a:schemeClr val="tx1"/>
                </a:solidFill>
              </a:rPr>
              <a:t>) PRESENTES EN DIEZ CULTIVOS DE IMPORTANCIA ECONÓMICA EN LA PROVINCIA DE LOS RIOS”</a:t>
            </a:r>
            <a:endParaRPr lang="es-EC" altLang="es-ES" sz="2000" b="1" smtClean="0">
              <a:solidFill>
                <a:schemeClr val="tx1"/>
              </a:solidFill>
            </a:endParaRPr>
          </a:p>
        </p:txBody>
      </p:sp>
      <p:sp>
        <p:nvSpPr>
          <p:cNvPr id="2055" name="2 Subtítulo"/>
          <p:cNvSpPr txBox="1">
            <a:spLocks/>
          </p:cNvSpPr>
          <p:nvPr/>
        </p:nvSpPr>
        <p:spPr bwMode="auto">
          <a:xfrm>
            <a:off x="2663825" y="4979988"/>
            <a:ext cx="38877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0" rIns="50397" bIns="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6EA0B0"/>
              </a:buClr>
              <a:buSzPct val="80000"/>
              <a:buFont typeface="Wingdings 2" pitchFamily="18" charset="2"/>
              <a:buNone/>
            </a:pPr>
            <a:r>
              <a:rPr lang="es-ES" altLang="es-ES" sz="2200" b="1">
                <a:solidFill>
                  <a:srgbClr val="000000"/>
                </a:solidFill>
                <a:latin typeface="Arial" charset="0"/>
              </a:rPr>
              <a:t>Marco Manuel Cueva Tacuri</a:t>
            </a:r>
          </a:p>
        </p:txBody>
      </p:sp>
      <p:sp>
        <p:nvSpPr>
          <p:cNvPr id="2056" name="2 Subtítulo"/>
          <p:cNvSpPr txBox="1">
            <a:spLocks/>
          </p:cNvSpPr>
          <p:nvPr/>
        </p:nvSpPr>
        <p:spPr bwMode="auto">
          <a:xfrm>
            <a:off x="3226668" y="3684588"/>
            <a:ext cx="2344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0" rIns="50397" bIns="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6EA0B0"/>
              </a:buClr>
              <a:buSzPct val="80000"/>
              <a:buFont typeface="Wingdings 2" pitchFamily="18" charset="2"/>
              <a:buNone/>
            </a:pPr>
            <a:r>
              <a:rPr lang="es-MX" altLang="es-E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MX" altLang="es-ES" b="1" dirty="0" smtClean="0">
                <a:solidFill>
                  <a:srgbClr val="000000"/>
                </a:solidFill>
                <a:latin typeface="Arial" charset="0"/>
              </a:rPr>
              <a:t>OCTUBRE </a:t>
            </a:r>
            <a:r>
              <a:rPr lang="es-MX" altLang="es-ES" b="1" dirty="0">
                <a:solidFill>
                  <a:srgbClr val="000000"/>
                </a:solidFill>
                <a:latin typeface="Arial" charset="0"/>
              </a:rPr>
              <a:t>2014</a:t>
            </a:r>
            <a:endParaRPr lang="es-ES" altLang="es-ES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5770984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HUEVO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Puede ser esferoide, elipsoide o ligeramente cilíndrico.  Su color varía de un blanco perlado translúcido a un blanco cremoso. </a:t>
            </a:r>
            <a:endParaRPr lang="es-ES" sz="2000" dirty="0" smtClean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s-ES" b="1" dirty="0" smtClean="0"/>
              <a:t>LARVA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Las larvas son gusanos blancos, gordos, carnosos y arrugados, de color blancuzco o crema y con el cuerpo en forma de “C” </a:t>
            </a:r>
            <a:endParaRPr lang="es-ES" sz="2000" dirty="0" smtClean="0"/>
          </a:p>
          <a:p>
            <a:pPr algn="just">
              <a:lnSpc>
                <a:spcPct val="150000"/>
              </a:lnSpc>
            </a:pPr>
            <a:r>
              <a:rPr lang="es-ES" sz="2000" dirty="0" smtClean="0"/>
              <a:t>L</a:t>
            </a:r>
            <a:r>
              <a:rPr lang="es-ES" sz="2000" dirty="0" smtClean="0"/>
              <a:t>as </a:t>
            </a:r>
            <a:r>
              <a:rPr lang="es-ES" sz="2000" dirty="0"/>
              <a:t>patas bien desarrolladas, la cabeza es grande, </a:t>
            </a:r>
            <a:r>
              <a:rPr lang="es-ES" sz="2000" dirty="0" smtClean="0"/>
              <a:t>y </a:t>
            </a:r>
            <a:r>
              <a:rPr lang="es-ES" sz="2000" dirty="0"/>
              <a:t>densamente </a:t>
            </a:r>
            <a:r>
              <a:rPr lang="es-ES" sz="2000" dirty="0" err="1"/>
              <a:t>esclereotizada</a:t>
            </a:r>
            <a:r>
              <a:rPr lang="es-ES" sz="2000" dirty="0"/>
              <a:t>, de color amarillo-café  o rojo-café, con mandíbulas poderosas expuestas </a:t>
            </a:r>
            <a:r>
              <a:rPr lang="es-EC" sz="2000" dirty="0"/>
              <a:t>(King &amp; Saunders, 1979)</a:t>
            </a:r>
            <a:r>
              <a:rPr lang="es-ES" sz="2000" dirty="0"/>
              <a:t>. </a:t>
            </a:r>
          </a:p>
        </p:txBody>
      </p:sp>
      <p:pic>
        <p:nvPicPr>
          <p:cNvPr id="2051" name="Picture 3" descr="I:\ \Fotos Tesis\Larvas Muestras\M2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58" y="3717032"/>
            <a:ext cx="20517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 \Fotos Tesis\Larvas Muestras\M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88" y="1556792"/>
            <a:ext cx="2328260" cy="17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5338936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    PUPA</a:t>
            </a:r>
          </a:p>
          <a:p>
            <a:pPr algn="just"/>
            <a:r>
              <a:rPr lang="es-ES" sz="2400" dirty="0" smtClean="0"/>
              <a:t>se </a:t>
            </a:r>
            <a:r>
              <a:rPr lang="es-ES" sz="2400" dirty="0"/>
              <a:t>parece morfológicamente al adulto, excepto porque las alas, patas y la antena están plegadas próximas al cuerpo</a:t>
            </a:r>
            <a:r>
              <a:rPr lang="es-ES" sz="2400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b="1" dirty="0" smtClean="0"/>
              <a:t>    ADULTO</a:t>
            </a:r>
          </a:p>
          <a:p>
            <a:pPr algn="just"/>
            <a:r>
              <a:rPr lang="es-ES" sz="2400" dirty="0"/>
              <a:t>El adulto  posee una cutícula </a:t>
            </a:r>
            <a:r>
              <a:rPr lang="es-ES" sz="2400" dirty="0" smtClean="0"/>
              <a:t>blanda se </a:t>
            </a:r>
            <a:r>
              <a:rPr lang="es-ES" sz="2400" dirty="0"/>
              <a:t>expanden las alas a su tamaño normal y maduran los órganos sexuales.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074" name="Picture 2" descr="I:\ \Fotos Tesis\Laboratorio\DSC0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695848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 \Fotos Tesis\Laboratorio\DSC01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56" y="3789040"/>
            <a:ext cx="2755776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239838"/>
            <a:ext cx="8229600" cy="488632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/>
              <a:t>H</a:t>
            </a:r>
            <a:r>
              <a:rPr lang="es-ES" sz="2400" dirty="0" smtClean="0"/>
              <a:t>embras </a:t>
            </a:r>
            <a:r>
              <a:rPr lang="es-ES" sz="2400" dirty="0"/>
              <a:t>adultas </a:t>
            </a:r>
            <a:r>
              <a:rPr lang="es-ES" sz="2400" dirty="0" smtClean="0"/>
              <a:t> </a:t>
            </a:r>
            <a:r>
              <a:rPr lang="es-ES" sz="2400" dirty="0"/>
              <a:t>período de </a:t>
            </a:r>
            <a:r>
              <a:rPr lang="es-ES" sz="2400" dirty="0" err="1"/>
              <a:t>oviposición</a:t>
            </a:r>
            <a:r>
              <a:rPr lang="es-ES" sz="2400" dirty="0"/>
              <a:t> varía entre los 50 y 100 días y puede llegar a poner hasta 140 huevos. </a:t>
            </a:r>
            <a:endParaRPr lang="es-ES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Los </a:t>
            </a:r>
            <a:r>
              <a:rPr lang="es-ES" sz="2400" dirty="0"/>
              <a:t>huevos eclosionan entre los 10 y 14 días; son depositados entre dos y 10 cm. de </a:t>
            </a:r>
            <a:r>
              <a:rPr lang="es-ES" sz="2400" dirty="0" smtClean="0"/>
              <a:t>profundidad</a:t>
            </a:r>
            <a:endParaRPr lang="es-ES" sz="2400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/>
              <a:t>La etapa de pupa dura cerca de un </a:t>
            </a:r>
            <a:r>
              <a:rPr lang="es-ES" sz="2400" dirty="0" smtClean="0"/>
              <a:t>mes y </a:t>
            </a:r>
            <a:r>
              <a:rPr lang="es-ES" sz="2400" dirty="0"/>
              <a:t>es estimulada a emerger con la humedad del suelo. </a:t>
            </a:r>
            <a:endParaRPr lang="es-ES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Todas </a:t>
            </a:r>
            <a:r>
              <a:rPr lang="es-ES" sz="2400" dirty="0"/>
              <a:t>las etapas larvales viven en el suelo </a:t>
            </a:r>
            <a:endParaRPr lang="es-ES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Los dos </a:t>
            </a:r>
            <a:r>
              <a:rPr lang="es-ES" sz="2400" dirty="0"/>
              <a:t>instares se alimentan de pequeñas raíces de plantas vivas e ingieren pequeñas cantidades de suelo y materia orgánica durante 45 </a:t>
            </a:r>
            <a:r>
              <a:rPr lang="es-ES" sz="2400" dirty="0" smtClean="0"/>
              <a:t>días</a:t>
            </a:r>
          </a:p>
          <a:p>
            <a:pPr algn="just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737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/>
              <a:t>El tercer instar dura de 45 a 60 días y es en este período que la plaga causa mayor daño en el  sistema radicular </a:t>
            </a:r>
            <a:endParaRPr lang="es-ES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Los </a:t>
            </a:r>
            <a:r>
              <a:rPr lang="es-ES" sz="2400" dirty="0"/>
              <a:t>ataques causan marchitez, caracterizada por un color morado inicial en las hojas, seguido de la muerte de pequeñas plantas y reducido vigor de las más </a:t>
            </a:r>
            <a:r>
              <a:rPr lang="es-ES" sz="2400" dirty="0" smtClean="0"/>
              <a:t>grandes</a:t>
            </a:r>
            <a:r>
              <a:rPr lang="es-ES" sz="2400" dirty="0"/>
              <a:t> </a:t>
            </a:r>
            <a:r>
              <a:rPr lang="es-EC" sz="2400" dirty="0"/>
              <a:t>(Morón, 1986</a:t>
            </a:r>
            <a:r>
              <a:rPr lang="es-EC" sz="2400" dirty="0" smtClean="0"/>
              <a:t>)</a:t>
            </a:r>
            <a:endParaRPr lang="es-ES" sz="2400" dirty="0"/>
          </a:p>
          <a:p>
            <a:pPr algn="just"/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62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03648" y="880604"/>
            <a:ext cx="7283152" cy="718468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/>
              <a:t>HÁBITOS ALIMENTICIOS E IMPORTANCIA AGRÍCOLA</a:t>
            </a:r>
            <a:endParaRPr lang="es-ES" sz="2400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/>
              <a:t>Las larvas del género  </a:t>
            </a:r>
            <a:r>
              <a:rPr lang="es-ES" sz="2000" i="1" dirty="0" err="1"/>
              <a:t>Phyllophaga</a:t>
            </a:r>
            <a:r>
              <a:rPr lang="es-ES" sz="2000" i="1" dirty="0"/>
              <a:t>  </a:t>
            </a:r>
            <a:r>
              <a:rPr lang="es-ES" sz="2000" dirty="0"/>
              <a:t> pueden alimentarse de raíces, tejidos </a:t>
            </a:r>
            <a:r>
              <a:rPr lang="es-ES" sz="2000" dirty="0" err="1"/>
              <a:t>xilosos</a:t>
            </a:r>
            <a:r>
              <a:rPr lang="es-ES" sz="2000" dirty="0"/>
              <a:t> en distintas etapas de descomposición, hojarasca y humus. </a:t>
            </a:r>
            <a:endParaRPr lang="es-ES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/>
              <a:t>Entre los cultivos afectados por la “gallina ciega” </a:t>
            </a:r>
            <a:r>
              <a:rPr lang="es-ES" sz="2000" dirty="0" smtClean="0"/>
              <a:t>pastos</a:t>
            </a:r>
            <a:r>
              <a:rPr lang="es-ES" sz="2000" dirty="0"/>
              <a:t>, trigo, </a:t>
            </a:r>
            <a:r>
              <a:rPr lang="es-ES" sz="2000" dirty="0" smtClean="0"/>
              <a:t>plántulas </a:t>
            </a:r>
            <a:r>
              <a:rPr lang="es-ES" sz="2000" dirty="0"/>
              <a:t>de viveros, papa, frijol, fresa, chile, maíz, caña de azúcar, acelga, camote, arroz, durazno, garbanzo, zanahoria, espinaca, cebolla y sorgo. </a:t>
            </a:r>
            <a:endParaRPr lang="es-ES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Este </a:t>
            </a:r>
            <a:r>
              <a:rPr lang="es-ES" sz="2000" dirty="0"/>
              <a:t>insecto ocupa el segundo lugar como plaga del maíz  a nivel </a:t>
            </a:r>
            <a:r>
              <a:rPr lang="es-ES" sz="2000" dirty="0" smtClean="0"/>
              <a:t>mundial, </a:t>
            </a:r>
            <a:r>
              <a:rPr lang="es-ES" sz="2000" dirty="0"/>
              <a:t>pueden provocar pérdidas cercanas al 32% de la </a:t>
            </a:r>
            <a:r>
              <a:rPr lang="es-ES" sz="2000" dirty="0" smtClean="0"/>
              <a:t>producción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15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12775" y="601705"/>
            <a:ext cx="8229600" cy="507306"/>
          </a:xfrm>
        </p:spPr>
        <p:txBody>
          <a:bodyPr>
            <a:normAutofit fontScale="90000"/>
          </a:bodyPr>
          <a:lstStyle/>
          <a:p>
            <a:r>
              <a:rPr lang="es-ES" sz="2800" b="1" dirty="0"/>
              <a:t>UBICACIÓN GEOGRÁFICA </a:t>
            </a:r>
            <a:endParaRPr lang="es-E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1" y="1337886"/>
            <a:ext cx="3310422" cy="489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139952" y="1124744"/>
            <a:ext cx="475252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Cantones </a:t>
            </a:r>
            <a:r>
              <a:rPr lang="es-ES" sz="2000" dirty="0"/>
              <a:t>de la Provincia de Los Ríos: Quevedo, Valencia, </a:t>
            </a:r>
            <a:r>
              <a:rPr lang="es-ES" sz="2000" dirty="0" err="1"/>
              <a:t>Mocache</a:t>
            </a:r>
            <a:r>
              <a:rPr lang="es-ES" sz="2000" dirty="0"/>
              <a:t>, </a:t>
            </a:r>
            <a:r>
              <a:rPr lang="es-ES" sz="2000" dirty="0" err="1"/>
              <a:t>Puebloviejo</a:t>
            </a:r>
            <a:r>
              <a:rPr lang="es-ES" sz="2000" dirty="0"/>
              <a:t>, Ventanas y  Buena Fe</a:t>
            </a:r>
            <a:r>
              <a:rPr lang="es-E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/>
              <a:t>La provincia de Los Ríos posee una extensión aproximada de 7 256 </a:t>
            </a:r>
            <a:r>
              <a:rPr lang="es-ES" sz="2000" dirty="0" smtClean="0"/>
              <a:t>km</a:t>
            </a:r>
            <a:r>
              <a:rPr lang="es-ES" sz="2000" baseline="30000" dirty="0" smtClean="0"/>
              <a:t>2</a:t>
            </a:r>
            <a:endParaRPr lang="es-ES" sz="20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Temperatura </a:t>
            </a:r>
            <a:r>
              <a:rPr lang="es-ES" sz="2000" dirty="0"/>
              <a:t>media de 25º C y con una  precipitación de 1 867 milímetros al año. </a:t>
            </a:r>
            <a:r>
              <a:rPr lang="es-ES" sz="2000" dirty="0" smtClean="0"/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/>
              <a:t>Limita al Norte con Santo Domingo de los </a:t>
            </a:r>
            <a:r>
              <a:rPr lang="es-ES" sz="2000" dirty="0" err="1"/>
              <a:t>Tsáchilas</a:t>
            </a:r>
            <a:r>
              <a:rPr lang="es-ES" sz="2000" dirty="0"/>
              <a:t>, al Sur y al Oeste con Guayas  y  al Este con Bolívar  y Cotopaxi. </a:t>
            </a:r>
            <a:endParaRPr lang="es-ES" sz="20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19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0850" y="692696"/>
            <a:ext cx="8229600" cy="835174"/>
          </a:xfrm>
        </p:spPr>
        <p:txBody>
          <a:bodyPr>
            <a:noAutofit/>
          </a:bodyPr>
          <a:lstStyle/>
          <a:p>
            <a:r>
              <a:rPr lang="es-ES" sz="2800" b="1" dirty="0"/>
              <a:t>MATERIALES Y EQUIPOS</a:t>
            </a:r>
            <a:r>
              <a:rPr lang="es-ES" sz="2800" dirty="0"/>
              <a:t/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7543" y="2064041"/>
            <a:ext cx="2591073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Materiales de campo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67542" y="3212976"/>
            <a:ext cx="2591073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Insumos de Laboratorio 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68564" y="4366302"/>
            <a:ext cx="2591073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/>
              <a:t>Equipos</a:t>
            </a:r>
            <a:r>
              <a:rPr lang="es-ES" dirty="0"/>
              <a:t> 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392394" y="2388077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3392394" y="3573016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>
            <a:off x="3368240" y="4682334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4565650" y="1772816"/>
            <a:ext cx="432683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Pala de desfonde, barra metálica, machete, hielera, cedazo, recipientes plásticos, hoja de campo, marcadores, bolígrafos 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4640833" y="3104964"/>
            <a:ext cx="4176464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Alcohol 75%, ácido acético 80%, glicerina, formaldehido 37%, agua destilada</a:t>
            </a:r>
            <a:endParaRPr lang="es-EC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4695630" y="4357682"/>
            <a:ext cx="4176464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GPS, </a:t>
            </a:r>
            <a:r>
              <a:rPr lang="es-ES" dirty="0" err="1"/>
              <a:t>estereo</a:t>
            </a:r>
            <a:r>
              <a:rPr lang="es-ES" dirty="0"/>
              <a:t> microscopio, estufa, cocina / gas 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85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12775" y="622300"/>
            <a:ext cx="7643192" cy="562074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MANEJO DEL EXPERIMENTO</a:t>
            </a:r>
            <a:endParaRPr lang="es-ES" sz="2800" b="1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s-ES" sz="3000" b="1" u="sng" dirty="0" smtClean="0"/>
              <a:t>Selección </a:t>
            </a:r>
            <a:r>
              <a:rPr lang="es-ES" sz="3000" b="1" u="sng" dirty="0"/>
              <a:t>del </a:t>
            </a:r>
            <a:r>
              <a:rPr lang="es-ES" sz="3000" b="1" u="sng" dirty="0" smtClean="0"/>
              <a:t>terreno</a:t>
            </a:r>
          </a:p>
          <a:p>
            <a:pPr marL="0" indent="0">
              <a:buNone/>
            </a:pPr>
            <a:endParaRPr lang="es-ES" b="1" u="sng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Forma visual al azar, presencia del cultivo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Sin </a:t>
            </a:r>
            <a:r>
              <a:rPr lang="es-ES" sz="2400" dirty="0"/>
              <a:t>importar la extensión  ni su </a:t>
            </a:r>
            <a:r>
              <a:rPr lang="es-ES" sz="2400" dirty="0" smtClean="0"/>
              <a:t>topografía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Se </a:t>
            </a:r>
            <a:r>
              <a:rPr lang="es-ES" sz="2400" dirty="0"/>
              <a:t>estudiaron 10 cultivos con 10 repeticiones cada uno, dando un total de 100 sitios </a:t>
            </a:r>
            <a:r>
              <a:rPr lang="es-ES" sz="2400" dirty="0" smtClean="0"/>
              <a:t>estudiados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Datos</a:t>
            </a:r>
            <a:r>
              <a:rPr lang="es-ES" sz="2400" dirty="0"/>
              <a:t>: fecha, cultivo, ubicación geográfica, altitud sobre el nivel del mar, cantón, sector, nombre del propietario, extensión del cultivo y  el número de especímenes encontrados (Anexo 1). </a:t>
            </a:r>
          </a:p>
        </p:txBody>
      </p:sp>
    </p:spTree>
    <p:extLst>
      <p:ext uri="{BB962C8B-B14F-4D97-AF65-F5344CB8AC3E}">
        <p14:creationId xmlns:p14="http://schemas.microsoft.com/office/powerpoint/2010/main" val="10360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4402832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/>
              <a:t>2. </a:t>
            </a:r>
            <a:r>
              <a:rPr lang="es-ES" sz="2400" b="1" u="sng" dirty="0" smtClean="0"/>
              <a:t>Metodología </a:t>
            </a:r>
            <a:r>
              <a:rPr lang="es-ES" sz="2400" b="1" u="sng" dirty="0"/>
              <a:t>del </a:t>
            </a:r>
            <a:r>
              <a:rPr lang="es-ES" sz="2400" b="1" u="sng" dirty="0" smtClean="0"/>
              <a:t>muestreo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Se </a:t>
            </a:r>
            <a:r>
              <a:rPr lang="es-ES" sz="2400" dirty="0"/>
              <a:t>realizaron  hoyos en el suelo de forma cuadrada con una dimensión aproximada  de 30 cm por lado y  una profundidad  de  30 </a:t>
            </a:r>
            <a:r>
              <a:rPr lang="es-ES" sz="2400" dirty="0" smtClean="0"/>
              <a:t>cm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 smtClean="0"/>
              <a:t>Se </a:t>
            </a:r>
            <a:r>
              <a:rPr lang="es-ES" sz="2400" dirty="0"/>
              <a:t>realizaron 10 hoyos distribuidos aleatoriamente en cada sitio de estudio</a:t>
            </a:r>
            <a:endParaRPr lang="es-ES" sz="2400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b="1" u="sng" dirty="0" smtClean="0"/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1" name="Picture 3" descr="I:\ \Fotos Tesis\Platano\pla 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963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899592" y="1196752"/>
            <a:ext cx="4330824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smtClean="0"/>
              <a:t>3. </a:t>
            </a:r>
            <a:r>
              <a:rPr lang="es-ES" sz="3000" b="1" u="sng" dirty="0" smtClean="0"/>
              <a:t>Recolección </a:t>
            </a:r>
            <a:r>
              <a:rPr lang="es-ES" sz="3000" b="1" u="sng" dirty="0"/>
              <a:t>y traslado de </a:t>
            </a:r>
            <a:r>
              <a:rPr lang="es-ES" sz="3000" b="1" u="sng" dirty="0" smtClean="0"/>
              <a:t>    larvas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600" dirty="0" smtClean="0"/>
              <a:t>Las </a:t>
            </a:r>
            <a:r>
              <a:rPr lang="es-ES" sz="2600" dirty="0"/>
              <a:t>larvas encontradas del complejo gallina ciega fueron colocadas individualmente en envases plásticos con suelo </a:t>
            </a:r>
            <a:r>
              <a:rPr lang="es-ES" sz="2600" dirty="0" smtClean="0"/>
              <a:t>húmedo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600" dirty="0" smtClean="0"/>
              <a:t>Los </a:t>
            </a:r>
            <a:r>
              <a:rPr lang="es-ES" sz="2600" dirty="0"/>
              <a:t>recipientes fueron etiquetados con los códigos </a:t>
            </a:r>
            <a:r>
              <a:rPr lang="es-ES" sz="2600" dirty="0" smtClean="0"/>
              <a:t>correspondientes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600" dirty="0"/>
              <a:t>Posteriormente fueron trasladadas hasta el laboratorio de Entomología </a:t>
            </a:r>
            <a:r>
              <a:rPr lang="es-ES" sz="2600" dirty="0" smtClean="0"/>
              <a:t>del INIAP</a:t>
            </a:r>
            <a:endParaRPr lang="es-ES" sz="2600" b="1" u="sng" dirty="0" smtClean="0"/>
          </a:p>
          <a:p>
            <a:endParaRPr lang="es-ES" dirty="0"/>
          </a:p>
        </p:txBody>
      </p:sp>
      <p:pic>
        <p:nvPicPr>
          <p:cNvPr id="9" name="Picture 2" descr="I:\ \Fotos Tesis\Platano\pla 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00" y="1628800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I:\ \Fotos Tesis\Platano\pla 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00" y="4005064"/>
            <a:ext cx="2976331" cy="21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64758" y="1340768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/>
              <a:t>Las larvas del complejo “gallina ciega”,  plaga importante en el litoral ecuatoriano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/>
              <a:t>Particularmente las áreas arroceras de la provincia de Los Ríos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/>
              <a:t>Insectos fitófagos se encuentran distribuidos en todo el continente americano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/>
              <a:t>Las larvas del género </a:t>
            </a:r>
            <a:r>
              <a:rPr lang="es-ES" sz="2000" i="1" dirty="0" err="1"/>
              <a:t>Phyllophaga</a:t>
            </a:r>
            <a:r>
              <a:rPr lang="es-ES" sz="2000" i="1" dirty="0"/>
              <a:t>,</a:t>
            </a:r>
            <a:r>
              <a:rPr lang="es-ES" sz="2000" dirty="0"/>
              <a:t> pueden sobrevivir uno o dos años en el suelo, inicialmente se alimentan de materia orgánica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/>
              <a:t>Luego tercer </a:t>
            </a:r>
            <a:r>
              <a:rPr lang="es-ES" sz="2000" dirty="0" err="1"/>
              <a:t>estadío</a:t>
            </a:r>
            <a:r>
              <a:rPr lang="es-ES" sz="2000" dirty="0"/>
              <a:t> alimentan de las raíces destruyendo sistema radicular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/>
              <a:t>Plaga de difícil control, el control químico no es </a:t>
            </a:r>
            <a:r>
              <a:rPr lang="es-ES" sz="2000" dirty="0" smtClean="0"/>
              <a:t>satisfactorio</a:t>
            </a:r>
            <a:endParaRPr lang="es-ES" sz="2000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835696" y="908720"/>
            <a:ext cx="6480720" cy="187102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INTRODUCCIÓN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86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454684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4</a:t>
            </a:r>
            <a:r>
              <a:rPr lang="es-ES" b="1" dirty="0" smtClean="0"/>
              <a:t>. </a:t>
            </a:r>
            <a:r>
              <a:rPr lang="es-ES" sz="2800" b="1" u="sng" dirty="0" smtClean="0"/>
              <a:t>Identificación </a:t>
            </a:r>
            <a:r>
              <a:rPr lang="es-ES" sz="2800" b="1" u="sng" dirty="0"/>
              <a:t>taxonómica</a:t>
            </a:r>
            <a:r>
              <a:rPr lang="es-ES" sz="2800" b="1" dirty="0"/>
              <a:t> </a:t>
            </a:r>
            <a:endParaRPr lang="es-ES" sz="2800" b="1" dirty="0" smtClean="0"/>
          </a:p>
          <a:p>
            <a:pPr marL="0" indent="0">
              <a:buNone/>
            </a:pPr>
            <a:endParaRPr lang="es-ES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Las </a:t>
            </a:r>
            <a:r>
              <a:rPr lang="es-ES" sz="2400" dirty="0"/>
              <a:t>larvas </a:t>
            </a:r>
            <a:r>
              <a:rPr lang="es-ES" sz="2400" dirty="0" smtClean="0"/>
              <a:t>colectadas </a:t>
            </a:r>
            <a:r>
              <a:rPr lang="es-ES" sz="2400" dirty="0"/>
              <a:t>en </a:t>
            </a:r>
            <a:r>
              <a:rPr lang="es-ES" sz="2400" dirty="0" err="1"/>
              <a:t>estadíos</a:t>
            </a:r>
            <a:r>
              <a:rPr lang="es-ES" sz="2400" dirty="0"/>
              <a:t> uno y dos, fueron alimentadas con trozos de zanahoria y papa </a:t>
            </a:r>
            <a:r>
              <a:rPr lang="es-ES" sz="2400" dirty="0" smtClean="0"/>
              <a:t>por </a:t>
            </a:r>
            <a:r>
              <a:rPr lang="es-ES" sz="2400" dirty="0"/>
              <a:t>un periodo de 30 a 60 días </a:t>
            </a:r>
            <a:endParaRPr lang="es-ES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El </a:t>
            </a:r>
            <a:r>
              <a:rPr lang="es-ES" sz="2400" dirty="0"/>
              <a:t>control de la humedad del sustrato y el cambio de alimento se realizó tres veces por semana. </a:t>
            </a:r>
            <a:endParaRPr lang="es-ES" sz="2400" dirty="0" smtClean="0"/>
          </a:p>
          <a:p>
            <a:endParaRPr lang="es-ES" dirty="0"/>
          </a:p>
        </p:txBody>
      </p:sp>
      <p:pic>
        <p:nvPicPr>
          <p:cNvPr id="11" name="Picture 2" descr="I:\ \Fotos Tesis\Laboratorio\DSC010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300899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51520" y="1863958"/>
            <a:ext cx="4978896" cy="453650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Alcanzado </a:t>
            </a:r>
            <a:r>
              <a:rPr lang="es-ES" sz="2400" dirty="0"/>
              <a:t>el tercer </a:t>
            </a:r>
            <a:r>
              <a:rPr lang="es-ES" sz="2400" dirty="0" err="1"/>
              <a:t>estadío</a:t>
            </a:r>
            <a:r>
              <a:rPr lang="es-ES" sz="2400" dirty="0"/>
              <a:t>, se procedió a conservar las muestras en una solución de alcohol 75% + ácido acético 80% + glicerina. 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La </a:t>
            </a:r>
            <a:r>
              <a:rPr lang="es-ES" sz="2400" dirty="0"/>
              <a:t>observación morfológica </a:t>
            </a:r>
            <a:r>
              <a:rPr lang="es-ES" sz="2400" dirty="0" smtClean="0"/>
              <a:t>realizó </a:t>
            </a:r>
            <a:r>
              <a:rPr lang="es-ES" sz="2400" dirty="0"/>
              <a:t>con el estero microscopio </a:t>
            </a:r>
            <a:endParaRPr lang="es-ES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Claves </a:t>
            </a:r>
            <a:r>
              <a:rPr lang="es-ES" sz="2400" dirty="0"/>
              <a:t>taxonómicas establecidas por Shannon (</a:t>
            </a:r>
            <a:r>
              <a:rPr lang="es-ES" sz="2400" dirty="0" smtClean="0"/>
              <a:t>1994)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 err="1"/>
              <a:t>Raster</a:t>
            </a:r>
            <a:r>
              <a:rPr lang="es-ES" sz="2400" dirty="0"/>
              <a:t> (región setal ventral del último segmento abdominal) </a:t>
            </a:r>
            <a:endParaRPr lang="es-ES" sz="2400" dirty="0" smtClean="0"/>
          </a:p>
        </p:txBody>
      </p:sp>
      <p:pic>
        <p:nvPicPr>
          <p:cNvPr id="9" name="Picture 2" descr="I:\ \Fotos Tesis\Laboratorio\DSC003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55" y="1700808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:\ \Fotos Tesis\Laboratorio\DSC0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55" y="4149080"/>
            <a:ext cx="3062848" cy="22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336704" cy="418058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653136"/>
            <a:ext cx="7941568" cy="13681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Las </a:t>
            </a:r>
            <a:r>
              <a:rPr lang="es-ES" dirty="0"/>
              <a:t>tres especies del género </a:t>
            </a:r>
            <a:r>
              <a:rPr lang="es-ES" i="1" dirty="0" err="1"/>
              <a:t>Phyllophaga</a:t>
            </a:r>
            <a:r>
              <a:rPr lang="es-ES" i="1" dirty="0"/>
              <a:t> </a:t>
            </a:r>
            <a:r>
              <a:rPr lang="es-ES" dirty="0"/>
              <a:t>e</a:t>
            </a:r>
            <a:r>
              <a:rPr lang="es-ES" dirty="0" smtClean="0"/>
              <a:t>ncontradas</a:t>
            </a:r>
            <a:r>
              <a:rPr lang="es-ES" i="1" dirty="0" smtClean="0"/>
              <a:t> </a:t>
            </a:r>
            <a:r>
              <a:rPr lang="es-ES" dirty="0"/>
              <a:t>en el estudio corresponden a: </a:t>
            </a:r>
            <a:r>
              <a:rPr lang="es-ES" i="1" dirty="0"/>
              <a:t>P. obsoleta, P. </a:t>
            </a:r>
            <a:r>
              <a:rPr lang="es-ES" i="1" dirty="0" err="1"/>
              <a:t>zunilensis</a:t>
            </a:r>
            <a:r>
              <a:rPr lang="es-ES" i="1" dirty="0"/>
              <a:t>, y  P. valeriana</a:t>
            </a:r>
            <a:endParaRPr lang="es-ES" dirty="0"/>
          </a:p>
        </p:txBody>
      </p:sp>
      <p:pic>
        <p:nvPicPr>
          <p:cNvPr id="4" name="3 Imagen" descr="C:\Users\Marco\TESIS\Fotos Tesis\Larvas Muestras\PHY A 1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28600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Marco\TESIS\Fotos Tesis\Laboratorio\DSC012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222504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Marco\TESIS\Fotos Tesis\Laboratorio\DSC013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04" y="1412776"/>
            <a:ext cx="2305685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36030"/>
            <a:ext cx="8280920" cy="1066130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r>
              <a:rPr lang="es-ES" sz="2200" dirty="0"/>
              <a:t>Cuadro 1. Recuentos de larvas del tercer </a:t>
            </a:r>
            <a:r>
              <a:rPr lang="es-ES" sz="2200" dirty="0" err="1"/>
              <a:t>estadío</a:t>
            </a:r>
            <a:r>
              <a:rPr lang="es-ES" sz="2200" dirty="0"/>
              <a:t> del </a:t>
            </a:r>
            <a:r>
              <a:rPr lang="es-ES" sz="2200" dirty="0" smtClean="0"/>
              <a:t>complejo </a:t>
            </a:r>
            <a:r>
              <a:rPr lang="es-ES" sz="2200" dirty="0"/>
              <a:t>“gallina ciega” provenientes de 10 cultivos de importancia económica en la provincia de Los Ríos. INIAP 2014.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628800"/>
            <a:ext cx="71723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7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dirty="0"/>
              <a:t>Cuadro 2. Distribución espacial  de larvas del tercer </a:t>
            </a:r>
            <a:r>
              <a:rPr lang="es-ES" sz="2400" dirty="0" err="1"/>
              <a:t>estadío</a:t>
            </a:r>
            <a:r>
              <a:rPr lang="es-ES" sz="2400" dirty="0"/>
              <a:t> del complejo “gallina ciega” en la provincia  de Los Ríos. INIAP 2014. </a:t>
            </a:r>
            <a:br>
              <a:rPr lang="es-ES" sz="2400" dirty="0"/>
            </a:br>
            <a:endParaRPr lang="es-E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8" y="1681163"/>
            <a:ext cx="7926372" cy="426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2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s-ES" sz="2400" dirty="0"/>
              <a:t>Cuadro 3. Porcentajes de las especies del género </a:t>
            </a:r>
            <a:r>
              <a:rPr lang="es-ES" sz="2400" i="1" dirty="0" err="1"/>
              <a:t>Phyllophaga</a:t>
            </a:r>
            <a:r>
              <a:rPr lang="es-ES" sz="2400" i="1" dirty="0"/>
              <a:t>  </a:t>
            </a:r>
            <a:r>
              <a:rPr lang="es-ES" sz="2400" dirty="0"/>
              <a:t>encontradas en 10 cultivos de importancia económica en la provincia de Los Ríos. INIAP 2014.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1200" y="2724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28800"/>
            <a:ext cx="7886700" cy="457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5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128792" cy="391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87624" y="54868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Complejo </a:t>
            </a:r>
            <a:r>
              <a:rPr lang="es-ES" dirty="0"/>
              <a:t>“gallina ciega” provenientes de 10 cultivos de importancia económica en la provincia de Los Ríos. INIAP 2014. </a:t>
            </a:r>
          </a:p>
        </p:txBody>
      </p:sp>
    </p:spTree>
    <p:extLst>
      <p:ext uri="{BB962C8B-B14F-4D97-AF65-F5344CB8AC3E}">
        <p14:creationId xmlns:p14="http://schemas.microsoft.com/office/powerpoint/2010/main" val="10063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CONCLUSIONES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s-ES" dirty="0"/>
              <a:t>Se identificaron tres  especies del género </a:t>
            </a:r>
            <a:r>
              <a:rPr lang="es-ES" i="1" dirty="0" err="1"/>
              <a:t>Phyllophaga</a:t>
            </a:r>
            <a:r>
              <a:rPr lang="es-ES" i="1" dirty="0"/>
              <a:t>, </a:t>
            </a:r>
            <a:r>
              <a:rPr lang="es-ES" dirty="0"/>
              <a:t>las mismas que  corresponden a: </a:t>
            </a:r>
            <a:r>
              <a:rPr lang="es-ES" i="1" dirty="0"/>
              <a:t>P. obsoleta, P. </a:t>
            </a:r>
            <a:r>
              <a:rPr lang="es-ES" i="1" dirty="0" err="1"/>
              <a:t>zunilensis</a:t>
            </a:r>
            <a:r>
              <a:rPr lang="es-ES" i="1" dirty="0"/>
              <a:t>, y  P. valeriana</a:t>
            </a:r>
            <a:r>
              <a:rPr lang="es-ES" dirty="0"/>
              <a:t>; </a:t>
            </a:r>
            <a:r>
              <a:rPr lang="es-ES" i="1" dirty="0"/>
              <a:t> </a:t>
            </a:r>
            <a:r>
              <a:rPr lang="es-ES" dirty="0"/>
              <a:t>la mayor población se registró con la especie </a:t>
            </a:r>
            <a:r>
              <a:rPr lang="es-ES" i="1" dirty="0"/>
              <a:t>P. obsoleta, </a:t>
            </a:r>
            <a:r>
              <a:rPr lang="es-ES" dirty="0"/>
              <a:t>con 34 larvas y un porcentaje del 53,49% distribuido en los 10 cultivos estudiados, el maíz es el cultivo de mayor incidencia, indicando la posibilidad de que esta especie sea selectiva para este cultivo.</a:t>
            </a:r>
          </a:p>
          <a:p>
            <a:pPr marL="0" indent="0" algn="just">
              <a:buNone/>
            </a:pPr>
            <a:endParaRPr lang="es-ES" dirty="0"/>
          </a:p>
          <a:p>
            <a:pPr lvl="0" algn="just"/>
            <a:r>
              <a:rPr lang="es-ES" dirty="0"/>
              <a:t>La zona de mayor presencia de individuos fue el cantón Ventanas con un total de 33 larvas  del género </a:t>
            </a:r>
            <a:r>
              <a:rPr lang="es-ES" i="1" dirty="0" err="1"/>
              <a:t>Phyllophaga</a:t>
            </a:r>
            <a:r>
              <a:rPr lang="es-ES" dirty="0"/>
              <a:t>, la razón principal posiblemente se debe a que en esta zona existe mayor concentración de monocultivo, especialmente de cultivos de ciclo corto como maíz y arroz. </a:t>
            </a:r>
            <a:endParaRPr lang="es-ES" dirty="0" smtClean="0"/>
          </a:p>
          <a:p>
            <a:pPr marL="0" lvl="0" indent="0" algn="just">
              <a:buNone/>
            </a:pPr>
            <a:r>
              <a:rPr lang="es-ES" dirty="0"/>
              <a:t> </a:t>
            </a:r>
          </a:p>
          <a:p>
            <a:pPr lvl="0" algn="just"/>
            <a:r>
              <a:rPr lang="es-ES" dirty="0"/>
              <a:t>De todo el complejo de “gallina ciega” encontrado en los sitios de estudio, solamente el 21,71% corresponde al género </a:t>
            </a:r>
            <a:r>
              <a:rPr lang="es-ES" i="1" dirty="0" err="1"/>
              <a:t>Phyllophaga</a:t>
            </a:r>
            <a:r>
              <a:rPr lang="es-ES" i="1" dirty="0"/>
              <a:t>, </a:t>
            </a:r>
            <a:r>
              <a:rPr lang="es-ES" dirty="0"/>
              <a:t>el cual es considerado de importancia económica para los cultivos.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0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RECOMENDACIONES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es-ES" dirty="0"/>
              <a:t>Se recomienda realizar trabajos similares en otros cultivos de importancia económica en litoral ecuatoriano y en otras regiones del país.</a:t>
            </a:r>
          </a:p>
          <a:p>
            <a:pPr marL="0" indent="0" algn="just">
              <a:buNone/>
            </a:pPr>
            <a:endParaRPr lang="es-ES" dirty="0"/>
          </a:p>
          <a:p>
            <a:pPr lvl="0" algn="just"/>
            <a:r>
              <a:rPr lang="es-ES" dirty="0"/>
              <a:t>Estudiar el ciclo biológico de las especies de </a:t>
            </a:r>
            <a:r>
              <a:rPr lang="es-ES" i="1" dirty="0" err="1"/>
              <a:t>Phyllophaga</a:t>
            </a:r>
            <a:r>
              <a:rPr lang="es-ES" i="1" dirty="0"/>
              <a:t> </a:t>
            </a:r>
            <a:r>
              <a:rPr lang="es-ES" dirty="0"/>
              <a:t> encontradas en esta investigación y de esta manera conocer con mayor exactitud la época del año en la cual tendrían mayor incidencia en los cultivos.</a:t>
            </a:r>
          </a:p>
          <a:p>
            <a:pPr marL="0" indent="0" algn="just">
              <a:buNone/>
            </a:pPr>
            <a:endParaRPr lang="es-ES" dirty="0"/>
          </a:p>
          <a:p>
            <a:pPr lvl="0" algn="just"/>
            <a:r>
              <a:rPr lang="es-ES" dirty="0"/>
              <a:t>Realizar el estudio de identificación taxonómica de las especies del género </a:t>
            </a:r>
            <a:r>
              <a:rPr lang="es-ES" i="1" dirty="0" err="1"/>
              <a:t>Phyllophaga</a:t>
            </a:r>
            <a:r>
              <a:rPr lang="es-ES" i="1" dirty="0"/>
              <a:t> </a:t>
            </a:r>
            <a:r>
              <a:rPr lang="es-ES" dirty="0"/>
              <a:t> en el cultivo de maíz, muestreando por lo menos 20 sitios en producción, dos veces por año, en la provincia de Los Ríos y/o en otras provincias del litoral ecuatoriano.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8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arco\TESIS\Fotos Tesis\Platano\pla 6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252028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F:\ \Fotos Tesis\Palma\pal 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40512"/>
            <a:ext cx="2664296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Marco\TESIS\Fotos Tesis\Cacao\cc2-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96" y="3789040"/>
            <a:ext cx="2494736" cy="260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Marco\TESIS\Fotos Tesis\Laboratorio\DSC010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16" y="3924295"/>
            <a:ext cx="260202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1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34659" y="1239838"/>
            <a:ext cx="8229600" cy="47814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Estudios </a:t>
            </a:r>
            <a:r>
              <a:rPr lang="es-ES" sz="2000" dirty="0"/>
              <a:t>realizados en América Central, registran 110 especies de </a:t>
            </a:r>
            <a:r>
              <a:rPr lang="es-ES" sz="2000" i="1" dirty="0" err="1"/>
              <a:t>Phyllophaga</a:t>
            </a:r>
            <a:r>
              <a:rPr lang="es-ES" sz="2000" i="1" dirty="0"/>
              <a:t>,</a:t>
            </a:r>
            <a:r>
              <a:rPr lang="es-ES" sz="2000" dirty="0"/>
              <a:t> según </a:t>
            </a:r>
            <a:r>
              <a:rPr lang="es-EC" sz="2000" dirty="0"/>
              <a:t>(Morón, 1990</a:t>
            </a:r>
            <a:r>
              <a:rPr lang="es-EC" sz="2000" dirty="0" smtClean="0"/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En </a:t>
            </a:r>
            <a:r>
              <a:rPr lang="es-ES" sz="2000" dirty="0"/>
              <a:t>el Ecuador, son pocos los trabajos de investigación realizados con </a:t>
            </a:r>
            <a:r>
              <a:rPr lang="es-ES" sz="2000" i="1" dirty="0" err="1"/>
              <a:t>Phyllophaga</a:t>
            </a:r>
            <a:r>
              <a:rPr lang="es-ES" sz="2000" dirty="0"/>
              <a:t> </a:t>
            </a:r>
            <a:r>
              <a:rPr lang="es-ES" sz="2000" dirty="0" err="1"/>
              <a:t>spp</a:t>
            </a:r>
            <a:r>
              <a:rPr lang="es-ES" sz="2000" i="1" dirty="0"/>
              <a:t>.</a:t>
            </a:r>
            <a:r>
              <a:rPr lang="es-ES" sz="2000" dirty="0"/>
              <a:t>  </a:t>
            </a:r>
            <a:endParaRPr lang="es-ES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Desde </a:t>
            </a:r>
            <a:r>
              <a:rPr lang="es-ES" sz="2000" dirty="0"/>
              <a:t>1991 el Departamento de Entomología </a:t>
            </a:r>
            <a:r>
              <a:rPr lang="es-ES" sz="2000" dirty="0" smtClean="0"/>
              <a:t>del </a:t>
            </a:r>
            <a:r>
              <a:rPr lang="es-ES" sz="2000" dirty="0"/>
              <a:t>INIAP, inició un estudio orientado a determinar la dinámica y fluctuación poblacional del </a:t>
            </a:r>
            <a:r>
              <a:rPr lang="es-ES" sz="2000" dirty="0" smtClean="0"/>
              <a:t>género </a:t>
            </a:r>
            <a:r>
              <a:rPr lang="es-ES" sz="2000" i="1" dirty="0" err="1" smtClean="0"/>
              <a:t>Phyllophaga</a:t>
            </a:r>
            <a:endParaRPr lang="es-ES" sz="2000" i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Esta </a:t>
            </a:r>
            <a:r>
              <a:rPr lang="es-ES" sz="2000" dirty="0"/>
              <a:t>investigación se enfocó en la identificación taxonómica de las especies </a:t>
            </a:r>
            <a:r>
              <a:rPr lang="es-ES" sz="2000" dirty="0" smtClean="0"/>
              <a:t>del género </a:t>
            </a:r>
            <a:r>
              <a:rPr lang="es-ES" sz="2000" i="1" dirty="0" err="1" smtClean="0"/>
              <a:t>Phyllophaga</a:t>
            </a:r>
            <a:r>
              <a:rPr lang="es-ES" sz="2000" i="1" dirty="0" smtClean="0"/>
              <a:t> </a:t>
            </a:r>
            <a:r>
              <a:rPr lang="es-ES" sz="2000" dirty="0" smtClean="0"/>
              <a:t>presentes </a:t>
            </a:r>
            <a:r>
              <a:rPr lang="es-ES" sz="2000" dirty="0"/>
              <a:t>en 10 cultivos de importancia económica en la provincia de Los Ríos</a:t>
            </a:r>
            <a:endParaRPr lang="es-ES" sz="2000" i="1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843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arco\TESIS\Fotos Tesis\Laboratorio\DSC010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09634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Marco\TESIS\Fotos Tesis\Laboratorio\DSC003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7"/>
            <a:ext cx="3205341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Marco\TESIS\Fotos Tesis\Laboratorio\DSC0063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496855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8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2492896"/>
            <a:ext cx="4248472" cy="1108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8000" dirty="0" smtClean="0"/>
              <a:t>GRACIAS..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26275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0850" y="1556792"/>
            <a:ext cx="8229600" cy="42484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El muestreo en el campo se lo realizó en un periodo de ocho meses, iniciando en noviembre del 2012 y culminando en junio del 2013. 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La </a:t>
            </a:r>
            <a:r>
              <a:rPr lang="es-ES" sz="2000" dirty="0"/>
              <a:t>identificación de las especies del complejo “gallina ciega” se la realizó en el laboratorio de Entomología de la Estación Experimental Tropical </a:t>
            </a:r>
            <a:r>
              <a:rPr lang="es-ES" sz="2000" dirty="0" err="1"/>
              <a:t>Pichilingue</a:t>
            </a:r>
            <a:r>
              <a:rPr lang="es-ES" sz="2000" dirty="0"/>
              <a:t> (INIAP), con larvas de tercer </a:t>
            </a:r>
            <a:r>
              <a:rPr lang="es-ES" sz="2000" dirty="0" err="1" smtClean="0"/>
              <a:t>estadío</a:t>
            </a:r>
            <a:endParaRPr lang="es-ES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Utilizando </a:t>
            </a:r>
            <a:r>
              <a:rPr lang="es-ES" sz="2000" dirty="0"/>
              <a:t>las claves taxonómicas establecidas por </a:t>
            </a:r>
            <a:r>
              <a:rPr lang="es-EC" sz="2000" dirty="0"/>
              <a:t>(Shannon, 1994)</a:t>
            </a:r>
            <a:r>
              <a:rPr lang="es-ES" sz="2000" dirty="0"/>
              <a:t>, las cuales priorizan la forma del </a:t>
            </a:r>
            <a:r>
              <a:rPr lang="es-ES" sz="2000" dirty="0" err="1"/>
              <a:t>Raster</a:t>
            </a:r>
            <a:r>
              <a:rPr lang="es-ES" sz="2000" dirty="0"/>
              <a:t> como la principal característica para la identificación.</a:t>
            </a:r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762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381000" y="1927225"/>
            <a:ext cx="2265363" cy="541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/>
              <a:t>GENERAL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995738" y="1749425"/>
            <a:ext cx="4464050" cy="14398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Identificar taxonómicamente las especies de </a:t>
            </a:r>
            <a:r>
              <a:rPr lang="es-ES" i="1" dirty="0" err="1">
                <a:solidFill>
                  <a:schemeClr val="tx1"/>
                </a:solidFill>
              </a:rPr>
              <a:t>Phyllophaga</a:t>
            </a:r>
            <a:r>
              <a:rPr lang="es-ES" dirty="0">
                <a:solidFill>
                  <a:schemeClr val="tx1"/>
                </a:solidFill>
              </a:rPr>
              <a:t> presentes en 10 cultivos agrícolas de importancia económica mediante muestreos visuales en la provincia de Los Ríos.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54013" y="4714875"/>
            <a:ext cx="2319337" cy="6127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/>
              <a:t>ESPECÍFICOS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059832" y="817997"/>
            <a:ext cx="3600400" cy="5024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/>
              <a:t>OBJETIVOS</a:t>
            </a:r>
          </a:p>
        </p:txBody>
      </p:sp>
      <p:sp>
        <p:nvSpPr>
          <p:cNvPr id="21" name="20 Flecha derecha"/>
          <p:cNvSpPr/>
          <p:nvPr/>
        </p:nvSpPr>
        <p:spPr>
          <a:xfrm>
            <a:off x="2876550" y="2049463"/>
            <a:ext cx="865188" cy="2698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3779838" y="3357563"/>
            <a:ext cx="5184775" cy="33115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S" dirty="0"/>
              <a:t>Identificar  el complejo “gallina ciega” presente en los principales cultivos perennes  y ciclo corto en la provincia de Los Ríos. </a:t>
            </a:r>
          </a:p>
          <a:p>
            <a:pPr algn="just">
              <a:defRPr/>
            </a:pPr>
            <a:r>
              <a:rPr lang="es-ES" dirty="0"/>
              <a:t> </a:t>
            </a:r>
          </a:p>
          <a:p>
            <a:pPr algn="just">
              <a:defRPr/>
            </a:pPr>
            <a:r>
              <a:rPr lang="es-ES" dirty="0"/>
              <a:t>Cuantificar las especies de </a:t>
            </a:r>
            <a:r>
              <a:rPr lang="es-ES" i="1" dirty="0" err="1"/>
              <a:t>Phyllophaga</a:t>
            </a:r>
            <a:r>
              <a:rPr lang="es-ES" i="1" dirty="0"/>
              <a:t> </a:t>
            </a:r>
            <a:r>
              <a:rPr lang="es-ES" dirty="0"/>
              <a:t>y su dominancia en el área y/o cultivos destinados para la investigación. </a:t>
            </a:r>
          </a:p>
          <a:p>
            <a:pPr algn="just">
              <a:defRPr/>
            </a:pPr>
            <a:r>
              <a:rPr lang="es-ES" dirty="0"/>
              <a:t> </a:t>
            </a:r>
          </a:p>
          <a:p>
            <a:pPr algn="just">
              <a:defRPr/>
            </a:pPr>
            <a:r>
              <a:rPr lang="es-ES" dirty="0"/>
              <a:t>Determinar la distribución espacial de las especies de </a:t>
            </a:r>
            <a:r>
              <a:rPr lang="es-ES" i="1" dirty="0" err="1"/>
              <a:t>Phyllophaga</a:t>
            </a:r>
            <a:r>
              <a:rPr lang="es-ES" i="1" dirty="0"/>
              <a:t> </a:t>
            </a:r>
            <a:r>
              <a:rPr lang="es-ES" dirty="0"/>
              <a:t>presentes en la provincia de Los Ríos.</a:t>
            </a:r>
          </a:p>
        </p:txBody>
      </p:sp>
      <p:sp>
        <p:nvSpPr>
          <p:cNvPr id="23" name="22 Flecha derecha"/>
          <p:cNvSpPr/>
          <p:nvPr/>
        </p:nvSpPr>
        <p:spPr>
          <a:xfrm>
            <a:off x="2876550" y="4867275"/>
            <a:ext cx="758825" cy="30638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9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04744" y="836712"/>
            <a:ext cx="7499176" cy="504056"/>
          </a:xfrm>
        </p:spPr>
        <p:txBody>
          <a:bodyPr>
            <a:noAutofit/>
          </a:bodyPr>
          <a:lstStyle/>
          <a:p>
            <a:r>
              <a:rPr lang="es-ES" sz="2400" b="1" dirty="0"/>
              <a:t>CLASIFICACIÓN TAXONÓMICA DE PHYLLOPHAGA SPP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259632" y="1700808"/>
            <a:ext cx="4536504" cy="41373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000" dirty="0"/>
              <a:t>Reino: 	</a:t>
            </a:r>
            <a:r>
              <a:rPr lang="es-ES" sz="2000" dirty="0" smtClean="0"/>
              <a:t>Animal </a:t>
            </a:r>
            <a:endParaRPr lang="es-ES" sz="2000" dirty="0"/>
          </a:p>
          <a:p>
            <a:pPr>
              <a:buFont typeface="Wingdings" pitchFamily="2" charset="2"/>
              <a:buChar char="Ø"/>
            </a:pPr>
            <a:r>
              <a:rPr lang="es-ES" sz="2000" dirty="0" err="1"/>
              <a:t>Phylum</a:t>
            </a:r>
            <a:r>
              <a:rPr lang="es-ES" sz="2000" dirty="0"/>
              <a:t>:	</a:t>
            </a:r>
            <a:r>
              <a:rPr lang="es-ES" sz="2000" dirty="0" err="1" smtClean="0"/>
              <a:t>Artropoda</a:t>
            </a:r>
            <a:endParaRPr lang="es-ES" sz="2000" dirty="0"/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Clase:	</a:t>
            </a:r>
            <a:r>
              <a:rPr lang="es-ES" sz="2000" dirty="0" err="1" smtClean="0"/>
              <a:t>Insecta</a:t>
            </a:r>
            <a:r>
              <a:rPr lang="es-ES" sz="2000" dirty="0" smtClean="0"/>
              <a:t> </a:t>
            </a:r>
            <a:endParaRPr lang="es-ES" sz="2000" dirty="0"/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Orden: 	Coleóptera 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Familia: 	</a:t>
            </a:r>
            <a:r>
              <a:rPr lang="es-ES" sz="2000" dirty="0" err="1"/>
              <a:t>Scarabaeidae</a:t>
            </a:r>
            <a:endParaRPr lang="es-ES" sz="2000" dirty="0"/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Género:	</a:t>
            </a:r>
            <a:r>
              <a:rPr lang="es-ES" sz="2000" i="1" dirty="0" err="1"/>
              <a:t>Phyllophaga</a:t>
            </a:r>
            <a:endParaRPr lang="es-ES" sz="2000" dirty="0"/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Especie: 	</a:t>
            </a:r>
            <a:r>
              <a:rPr lang="es-ES" sz="2000" dirty="0" err="1"/>
              <a:t>spp</a:t>
            </a:r>
            <a:r>
              <a:rPr lang="es-ES" sz="2000" dirty="0"/>
              <a:t>.   </a:t>
            </a:r>
            <a:endParaRPr lang="es-ES" sz="2000" dirty="0" smtClean="0"/>
          </a:p>
          <a:p>
            <a:endParaRPr lang="es-ES" sz="2400" dirty="0"/>
          </a:p>
          <a:p>
            <a:pPr marL="0" indent="0" algn="ctr">
              <a:buNone/>
            </a:pPr>
            <a:r>
              <a:rPr lang="es-ES" sz="2400" dirty="0" smtClean="0"/>
              <a:t> </a:t>
            </a:r>
            <a:r>
              <a:rPr lang="es-EC" sz="1800" dirty="0"/>
              <a:t>(González, 1989)</a:t>
            </a:r>
            <a:endParaRPr lang="es-ES" sz="1800" dirty="0"/>
          </a:p>
          <a:p>
            <a:pPr algn="ctr"/>
            <a:endParaRPr lang="es-ES" sz="2400" dirty="0"/>
          </a:p>
        </p:txBody>
      </p:sp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1772816"/>
            <a:ext cx="2621280" cy="298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0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848872" cy="504056"/>
          </a:xfrm>
        </p:spPr>
        <p:txBody>
          <a:bodyPr>
            <a:noAutofit/>
          </a:bodyPr>
          <a:lstStyle/>
          <a:p>
            <a:r>
              <a:rPr lang="es-ES" sz="3200" b="1" dirty="0"/>
              <a:t>ASPECTOS GENERALES Y CICLO BIOLÓGICO 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920880" cy="43924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Es </a:t>
            </a:r>
            <a:r>
              <a:rPr lang="es-ES" sz="2000" dirty="0"/>
              <a:t>un insecto de metamorfosis completa, </a:t>
            </a:r>
            <a:r>
              <a:rPr lang="es-ES" sz="2000" dirty="0" smtClean="0"/>
              <a:t>cuatro </a:t>
            </a:r>
            <a:r>
              <a:rPr lang="es-ES" sz="2000" dirty="0"/>
              <a:t>formas biológicas: huevo, larva, pupa y adulto.   </a:t>
            </a:r>
            <a:endParaRPr lang="es-ES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El </a:t>
            </a:r>
            <a:r>
              <a:rPr lang="es-ES" sz="2000" dirty="0"/>
              <a:t>adulto es una plaga importante que ataca al follaje de numerosas plantas de interés </a:t>
            </a:r>
            <a:r>
              <a:rPr lang="es-ES" sz="2000" dirty="0" smtClean="0"/>
              <a:t>económico maíz</a:t>
            </a:r>
            <a:r>
              <a:rPr lang="es-ES" sz="2000" dirty="0"/>
              <a:t>, café, trigo, caña de azúcar, flores, frutales, papa, camote, hortalizas, arroz, pastos y viveros forestales</a:t>
            </a:r>
            <a:r>
              <a:rPr lang="es-ES" sz="2000" dirty="0" smtClean="0"/>
              <a:t>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Las </a:t>
            </a:r>
            <a:r>
              <a:rPr lang="es-ES" sz="2000" dirty="0"/>
              <a:t>larvas la de mayor importancia económica por sus hábitos rizófagos. </a:t>
            </a:r>
            <a:endParaRPr lang="es-ES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Pueden </a:t>
            </a:r>
            <a:r>
              <a:rPr lang="es-ES" sz="2000" dirty="0"/>
              <a:t>matar en algunos casos hasta el 50 % de las plántulas de ciclo anual, con la consecuente disminución de las cosechas </a:t>
            </a:r>
            <a:r>
              <a:rPr lang="es-EC" sz="2000" dirty="0"/>
              <a:t>(Morón, 1984)</a:t>
            </a:r>
            <a:r>
              <a:rPr lang="es-E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9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>
            <a:fillRect/>
          </a:stretch>
        </p:blipFill>
        <p:spPr bwMode="auto">
          <a:xfrm>
            <a:off x="-6350" y="15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347864" y="675892"/>
            <a:ext cx="3281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CICLO BIOLÓGICO </a:t>
            </a:r>
            <a:endParaRPr lang="es-ES" sz="2800" dirty="0"/>
          </a:p>
        </p:txBody>
      </p:sp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056784" cy="42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 \Fotos Tesis\Laboratorio\DSC01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68" y="836712"/>
            <a:ext cx="3136800" cy="23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 \Fotos Tesis\Laboratorio\DSC01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3060340" cy="1944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I:\ \Fotos Tesis\Larvas Muestras\M1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11600"/>
            <a:ext cx="3528392" cy="23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516216" y="3352800"/>
            <a:ext cx="1296144" cy="504056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PUPA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051612" y="3352800"/>
            <a:ext cx="1368368" cy="491716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LARVA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617894" y="6040680"/>
            <a:ext cx="2232248" cy="432048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ADULTO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1623</Words>
  <Application>Microsoft Office PowerPoint</Application>
  <PresentationFormat>Presentación en pantalla (4:3)</PresentationFormat>
  <Paragraphs>125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INTRODUCCIÓN </vt:lpstr>
      <vt:lpstr>Presentación de PowerPoint</vt:lpstr>
      <vt:lpstr>Presentación de PowerPoint</vt:lpstr>
      <vt:lpstr>Presentación de PowerPoint</vt:lpstr>
      <vt:lpstr>CLASIFICACIÓN TAXONÓMICA DE PHYLLOPHAGA SPP</vt:lpstr>
      <vt:lpstr>ASPECTOS GENERALES Y CICLO BIOLÓGICO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HÁBITOS ALIMENTICIOS E IMPORTANCIA AGRÍCOLA</vt:lpstr>
      <vt:lpstr>UBICACIÓN GEOGRÁFICA </vt:lpstr>
      <vt:lpstr>MATERIALES Y EQUIPOS </vt:lpstr>
      <vt:lpstr>MANEJO DEL EXPERIMENTO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 Cuadro 1. Recuentos de larvas del tercer estadío del complejo “gallina ciega” provenientes de 10 cultivos de importancia económica en la provincia de Los Ríos. INIAP 2014.  </vt:lpstr>
      <vt:lpstr>Cuadro 2. Distribución espacial  de larvas del tercer estadío del complejo “gallina ciega” en la provincia  de Los Ríos. INIAP 2014.  </vt:lpstr>
      <vt:lpstr>Cuadro 3. Porcentajes de las especies del género Phyllophaga  encontradas en 10 cultivos de importancia económica en la provincia de Los Ríos. INIAP 2014. </vt:lpstr>
      <vt:lpstr>Presentación de PowerPoint</vt:lpstr>
      <vt:lpstr>CONCLUSIONES </vt:lpstr>
      <vt:lpstr>RECOMENDACIONES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IDENTIFICACION TAXONÓMICA DE LAS ESPECIES DE PHYLLOPHAGA (Col. Scarabaeidae) PRESENTES EN DIEZ CULTIVOS DE IMPORTANCIA ECONÓMICA EN LA PROVINCIA DE LOS RIOS</dc:title>
  <dc:creator>USER</dc:creator>
  <cp:lastModifiedBy>Usuario</cp:lastModifiedBy>
  <cp:revision>44</cp:revision>
  <dcterms:created xsi:type="dcterms:W3CDTF">2014-10-06T20:08:32Z</dcterms:created>
  <dcterms:modified xsi:type="dcterms:W3CDTF">2014-10-09T04:40:16Z</dcterms:modified>
</cp:coreProperties>
</file>