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1" r:id="rId1"/>
  </p:sldMasterIdLst>
  <p:notesMasterIdLst>
    <p:notesMasterId r:id="rId34"/>
  </p:notesMasterIdLst>
  <p:handoutMasterIdLst>
    <p:handoutMasterId r:id="rId35"/>
  </p:handoutMasterIdLst>
  <p:sldIdLst>
    <p:sldId id="258" r:id="rId2"/>
    <p:sldId id="309" r:id="rId3"/>
    <p:sldId id="298" r:id="rId4"/>
    <p:sldId id="287" r:id="rId5"/>
    <p:sldId id="288" r:id="rId6"/>
    <p:sldId id="289" r:id="rId7"/>
    <p:sldId id="312" r:id="rId8"/>
    <p:sldId id="275" r:id="rId9"/>
    <p:sldId id="303" r:id="rId10"/>
    <p:sldId id="290" r:id="rId11"/>
    <p:sldId id="313" r:id="rId12"/>
    <p:sldId id="314" r:id="rId13"/>
    <p:sldId id="321" r:id="rId14"/>
    <p:sldId id="297" r:id="rId15"/>
    <p:sldId id="304" r:id="rId16"/>
    <p:sldId id="296" r:id="rId17"/>
    <p:sldId id="276" r:id="rId18"/>
    <p:sldId id="315" r:id="rId19"/>
    <p:sldId id="306" r:id="rId20"/>
    <p:sldId id="301" r:id="rId21"/>
    <p:sldId id="316" r:id="rId22"/>
    <p:sldId id="284" r:id="rId23"/>
    <p:sldId id="307" r:id="rId24"/>
    <p:sldId id="308" r:id="rId25"/>
    <p:sldId id="317" r:id="rId26"/>
    <p:sldId id="318" r:id="rId27"/>
    <p:sldId id="319" r:id="rId28"/>
    <p:sldId id="323" r:id="rId29"/>
    <p:sldId id="324" r:id="rId30"/>
    <p:sldId id="325" r:id="rId31"/>
    <p:sldId id="320" r:id="rId32"/>
    <p:sldId id="322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33"/>
    <a:srgbClr val="99FF99"/>
    <a:srgbClr val="FF6600"/>
    <a:srgbClr val="A7FB11"/>
    <a:srgbClr val="009900"/>
    <a:srgbClr val="000000"/>
    <a:srgbClr val="F11BD8"/>
    <a:srgbClr val="0000CC"/>
    <a:srgbClr val="EB2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0" d="100"/>
          <a:sy n="70" d="100"/>
        </p:scale>
        <p:origin x="-78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waldo\Documents\trabajos%20CADE\tesis%20espe%20MELANIA%20CARVAJAL\correcciones%20mayo%202014\estadisticas%20ENCUESTAS%20FICHA%20OBSERVACI&#211;N\ESTAD.%20.%20ENCUESTA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550306211723537E-2"/>
          <c:y val="3.9351851851851853E-2"/>
          <c:w val="0.59081627296588102"/>
          <c:h val="0.84722222222222221"/>
        </c:manualLayout>
      </c:layout>
      <c:pie3DChart>
        <c:varyColors val="1"/>
        <c:ser>
          <c:idx val="0"/>
          <c:order val="0"/>
          <c:tx>
            <c:strRef>
              <c:f>Hoja2!$B$5</c:f>
              <c:strCache>
                <c:ptCount val="1"/>
                <c:pt idx="0">
                  <c:v>El desarrollo de la psicomotricidad ayuda al niño, niña al refuerzo de sus procesos afectivos</c:v>
                </c:pt>
              </c:strCache>
            </c:strRef>
          </c:tx>
          <c:explosion val="25"/>
          <c:dPt>
            <c:idx val="3"/>
            <c:bubble3D val="0"/>
            <c:explosion val="21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Hoja2!$C$3:$F$4</c:f>
              <c:multiLvlStrCache>
                <c:ptCount val="4"/>
                <c:lvl>
                  <c:pt idx="0">
                    <c:v>NUNCA</c:v>
                  </c:pt>
                  <c:pt idx="1">
                    <c:v>A VECES</c:v>
                  </c:pt>
                  <c:pt idx="2">
                    <c:v>CASI SIEMPRE</c:v>
                  </c:pt>
                  <c:pt idx="3">
                    <c:v>SIEMPRE</c:v>
                  </c:pt>
                </c:lvl>
                <c:lvl>
                  <c:pt idx="0">
                    <c:v>ESCALA</c:v>
                  </c:pt>
                </c:lvl>
              </c:multiLvlStrCache>
            </c:multiLvlStrRef>
          </c:cat>
          <c:val>
            <c:numRef>
              <c:f>Hoja2!$C$5:$F$5</c:f>
              <c:numCache>
                <c:formatCode>General</c:formatCode>
                <c:ptCount val="4"/>
                <c:pt idx="2">
                  <c:v>7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CE33E-4FBB-463A-B141-6946FB5596BB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35223D1-60EF-4E4D-8B6E-56703D07A8BC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DESARROLLO EVOLUTIVO DEL NIÑO O NIÑA</a:t>
          </a:r>
          <a:endParaRPr lang="es-ES" sz="1400" b="1" dirty="0">
            <a:solidFill>
              <a:schemeClr val="tx1"/>
            </a:solidFill>
          </a:endParaRPr>
        </a:p>
      </dgm:t>
    </dgm:pt>
    <dgm:pt modelId="{26C78FCF-8ABF-45FA-A8E1-D476DCDD5E15}" type="parTrans" cxnId="{F37DF10F-9CB1-42F5-8E26-065F159CF5EB}">
      <dgm:prSet/>
      <dgm:spPr/>
      <dgm:t>
        <a:bodyPr/>
        <a:lstStyle/>
        <a:p>
          <a:endParaRPr lang="es-ES"/>
        </a:p>
      </dgm:t>
    </dgm:pt>
    <dgm:pt modelId="{236A263E-F6AE-4A99-949B-33B4DA792E88}" type="sibTrans" cxnId="{F37DF10F-9CB1-42F5-8E26-065F159CF5EB}">
      <dgm:prSet/>
      <dgm:spPr/>
      <dgm:t>
        <a:bodyPr/>
        <a:lstStyle/>
        <a:p>
          <a:endParaRPr lang="es-ES"/>
        </a:p>
      </dgm:t>
    </dgm:pt>
    <dgm:pt modelId="{4E24AF2E-1C40-4485-B921-96194D20C934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400" b="1" smtClean="0">
              <a:solidFill>
                <a:schemeClr val="tx1"/>
              </a:solidFill>
            </a:rPr>
            <a:t>DESARROLLO </a:t>
          </a:r>
          <a:r>
            <a:rPr lang="es-MX" sz="1400" b="1" smtClean="0">
              <a:solidFill>
                <a:schemeClr val="tx1"/>
              </a:solidFill>
            </a:rPr>
            <a:t>FÍSICO-MOTOR</a:t>
          </a:r>
          <a:endParaRPr lang="es-ES" sz="1400" b="1" dirty="0">
            <a:solidFill>
              <a:schemeClr val="tx1"/>
            </a:solidFill>
          </a:endParaRPr>
        </a:p>
      </dgm:t>
    </dgm:pt>
    <dgm:pt modelId="{06255813-6963-4F63-B059-B56EC516F367}" type="parTrans" cxnId="{576134EE-FE2E-4690-8D96-6AF7B287EE29}">
      <dgm:prSet/>
      <dgm:spPr/>
      <dgm:t>
        <a:bodyPr/>
        <a:lstStyle/>
        <a:p>
          <a:endParaRPr lang="es-ES"/>
        </a:p>
      </dgm:t>
    </dgm:pt>
    <dgm:pt modelId="{D9EC8181-4C02-4212-B87A-EE7181EFA035}" type="sibTrans" cxnId="{576134EE-FE2E-4690-8D96-6AF7B287EE29}">
      <dgm:prSet/>
      <dgm:spPr/>
      <dgm:t>
        <a:bodyPr/>
        <a:lstStyle/>
        <a:p>
          <a:endParaRPr lang="es-ES"/>
        </a:p>
      </dgm:t>
    </dgm:pt>
    <dgm:pt modelId="{3FBEC380-046B-42F2-9241-65D639E0CEFB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DESARROLLO </a:t>
          </a:r>
        </a:p>
        <a:p>
          <a:r>
            <a:rPr lang="es-MX" sz="1400" b="1" dirty="0" smtClean="0">
              <a:solidFill>
                <a:schemeClr val="tx1"/>
              </a:solidFill>
            </a:rPr>
            <a:t>MOTOR</a:t>
          </a:r>
          <a:endParaRPr lang="es-ES" sz="1400" b="1" dirty="0">
            <a:solidFill>
              <a:schemeClr val="tx1"/>
            </a:solidFill>
          </a:endParaRPr>
        </a:p>
      </dgm:t>
    </dgm:pt>
    <dgm:pt modelId="{CFA4A23A-A6E3-4CE0-B6CF-09F6EB2B0FDE}" type="parTrans" cxnId="{176C002A-EF24-468B-B112-EFA96C32B5BD}">
      <dgm:prSet/>
      <dgm:spPr/>
      <dgm:t>
        <a:bodyPr/>
        <a:lstStyle/>
        <a:p>
          <a:endParaRPr lang="es-ES"/>
        </a:p>
      </dgm:t>
    </dgm:pt>
    <dgm:pt modelId="{6521B5B5-74C5-4C2C-96AD-5101CD8FF94B}" type="sibTrans" cxnId="{176C002A-EF24-468B-B112-EFA96C32B5BD}">
      <dgm:prSet/>
      <dgm:spPr/>
      <dgm:t>
        <a:bodyPr/>
        <a:lstStyle/>
        <a:p>
          <a:endParaRPr lang="es-ES"/>
        </a:p>
      </dgm:t>
    </dgm:pt>
    <dgm:pt modelId="{59F75A86-C4DD-4A6F-8537-376573B347FB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DESARROLLO COGNITIVO</a:t>
          </a:r>
          <a:endParaRPr lang="es-ES" sz="1400" b="1" dirty="0">
            <a:solidFill>
              <a:schemeClr val="tx1"/>
            </a:solidFill>
          </a:endParaRPr>
        </a:p>
      </dgm:t>
    </dgm:pt>
    <dgm:pt modelId="{FA03832E-362D-45CC-90FF-AEC5E19013B0}" type="parTrans" cxnId="{75ACBDAE-C606-4BBD-A888-BF2B90FB77C6}">
      <dgm:prSet/>
      <dgm:spPr/>
      <dgm:t>
        <a:bodyPr/>
        <a:lstStyle/>
        <a:p>
          <a:endParaRPr lang="es-ES"/>
        </a:p>
      </dgm:t>
    </dgm:pt>
    <dgm:pt modelId="{0AF5719F-8FA3-4FD8-9C50-12AE0590648F}" type="sibTrans" cxnId="{75ACBDAE-C606-4BBD-A888-BF2B90FB77C6}">
      <dgm:prSet/>
      <dgm:spPr/>
      <dgm:t>
        <a:bodyPr/>
        <a:lstStyle/>
        <a:p>
          <a:endParaRPr lang="es-ES"/>
        </a:p>
      </dgm:t>
    </dgm:pt>
    <dgm:pt modelId="{07A820EB-1BAB-415B-826E-5C774BED708B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DESARROLLO</a:t>
          </a:r>
        </a:p>
        <a:p>
          <a:r>
            <a:rPr lang="es-MX" sz="1400" b="1" dirty="0" smtClean="0">
              <a:solidFill>
                <a:schemeClr val="tx1"/>
              </a:solidFill>
            </a:rPr>
            <a:t>AFECTIVO SOCIAL</a:t>
          </a:r>
          <a:endParaRPr lang="es-ES" sz="1400" b="1" dirty="0">
            <a:solidFill>
              <a:schemeClr val="tx1"/>
            </a:solidFill>
          </a:endParaRPr>
        </a:p>
      </dgm:t>
    </dgm:pt>
    <dgm:pt modelId="{CA7D6496-808D-4827-8050-700B1594BE5A}" type="parTrans" cxnId="{5CC7B1E1-3BD5-4060-91F8-9EC533CEA25B}">
      <dgm:prSet/>
      <dgm:spPr/>
      <dgm:t>
        <a:bodyPr/>
        <a:lstStyle/>
        <a:p>
          <a:endParaRPr lang="es-ES"/>
        </a:p>
      </dgm:t>
    </dgm:pt>
    <dgm:pt modelId="{4D802F8D-FC99-487E-9C0D-D9B7C77978EF}" type="sibTrans" cxnId="{5CC7B1E1-3BD5-4060-91F8-9EC533CEA25B}">
      <dgm:prSet/>
      <dgm:spPr/>
      <dgm:t>
        <a:bodyPr/>
        <a:lstStyle/>
        <a:p>
          <a:endParaRPr lang="es-ES"/>
        </a:p>
      </dgm:t>
    </dgm:pt>
    <dgm:pt modelId="{538A1243-D7B3-4F21-829B-D7FD93044BCB}" type="pres">
      <dgm:prSet presAssocID="{794CE33E-4FBB-463A-B141-6946FB5596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27686A-8AC5-4FF5-BED1-513EC66D78E3}" type="pres">
      <dgm:prSet presAssocID="{635223D1-60EF-4E4D-8B6E-56703D07A8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A425E-BCE7-4795-99B6-78E7EFCE6509}" type="pres">
      <dgm:prSet presAssocID="{635223D1-60EF-4E4D-8B6E-56703D07A8BC}" presName="spNode" presStyleCnt="0"/>
      <dgm:spPr/>
    </dgm:pt>
    <dgm:pt modelId="{C938F6CA-6CC9-42D6-B6BE-90CDD1E267BA}" type="pres">
      <dgm:prSet presAssocID="{236A263E-F6AE-4A99-949B-33B4DA792E88}" presName="sibTrans" presStyleLbl="sibTrans1D1" presStyleIdx="0" presStyleCnt="5"/>
      <dgm:spPr/>
      <dgm:t>
        <a:bodyPr/>
        <a:lstStyle/>
        <a:p>
          <a:endParaRPr lang="es-ES"/>
        </a:p>
      </dgm:t>
    </dgm:pt>
    <dgm:pt modelId="{1CE4ED59-BB9D-416F-A617-BF6CF2B8D2A3}" type="pres">
      <dgm:prSet presAssocID="{4E24AF2E-1C40-4485-B921-96194D20C9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E9AF4-1D5C-4469-8769-0969D23405F1}" type="pres">
      <dgm:prSet presAssocID="{4E24AF2E-1C40-4485-B921-96194D20C934}" presName="spNode" presStyleCnt="0"/>
      <dgm:spPr/>
    </dgm:pt>
    <dgm:pt modelId="{3DA1C027-E9F4-4BE7-9EB6-FD6AE1D6B4DA}" type="pres">
      <dgm:prSet presAssocID="{D9EC8181-4C02-4212-B87A-EE7181EFA035}" presName="sibTrans" presStyleLbl="sibTrans1D1" presStyleIdx="1" presStyleCnt="5"/>
      <dgm:spPr/>
      <dgm:t>
        <a:bodyPr/>
        <a:lstStyle/>
        <a:p>
          <a:endParaRPr lang="es-ES"/>
        </a:p>
      </dgm:t>
    </dgm:pt>
    <dgm:pt modelId="{EBE2DD72-0851-4E57-9BCE-53CA58D17A59}" type="pres">
      <dgm:prSet presAssocID="{3FBEC380-046B-42F2-9241-65D639E0CE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B1CBA-14E0-4E25-80C1-CE454BF96F90}" type="pres">
      <dgm:prSet presAssocID="{3FBEC380-046B-42F2-9241-65D639E0CEFB}" presName="spNode" presStyleCnt="0"/>
      <dgm:spPr/>
    </dgm:pt>
    <dgm:pt modelId="{90C70604-77ED-46C4-A2C8-181BE1BB3D71}" type="pres">
      <dgm:prSet presAssocID="{6521B5B5-74C5-4C2C-96AD-5101CD8FF94B}" presName="sibTrans" presStyleLbl="sibTrans1D1" presStyleIdx="2" presStyleCnt="5"/>
      <dgm:spPr/>
      <dgm:t>
        <a:bodyPr/>
        <a:lstStyle/>
        <a:p>
          <a:endParaRPr lang="es-ES"/>
        </a:p>
      </dgm:t>
    </dgm:pt>
    <dgm:pt modelId="{62EBC424-4D2D-4B33-A31B-92ED1BC50E42}" type="pres">
      <dgm:prSet presAssocID="{59F75A86-C4DD-4A6F-8537-376573B347F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E24696-2D3F-422A-9630-0CF04A866DE3}" type="pres">
      <dgm:prSet presAssocID="{59F75A86-C4DD-4A6F-8537-376573B347FB}" presName="spNode" presStyleCnt="0"/>
      <dgm:spPr/>
    </dgm:pt>
    <dgm:pt modelId="{B6578846-7F59-4744-ACA7-B841B45BA90A}" type="pres">
      <dgm:prSet presAssocID="{0AF5719F-8FA3-4FD8-9C50-12AE0590648F}" presName="sibTrans" presStyleLbl="sibTrans1D1" presStyleIdx="3" presStyleCnt="5"/>
      <dgm:spPr/>
      <dgm:t>
        <a:bodyPr/>
        <a:lstStyle/>
        <a:p>
          <a:endParaRPr lang="es-ES"/>
        </a:p>
      </dgm:t>
    </dgm:pt>
    <dgm:pt modelId="{BBDEAC28-EBDE-4A42-B1AC-9A8EB484AF24}" type="pres">
      <dgm:prSet presAssocID="{07A820EB-1BAB-415B-826E-5C774BED708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3475C-5B99-4D99-AB83-243DE9B25933}" type="pres">
      <dgm:prSet presAssocID="{07A820EB-1BAB-415B-826E-5C774BED708B}" presName="spNode" presStyleCnt="0"/>
      <dgm:spPr/>
    </dgm:pt>
    <dgm:pt modelId="{932793D5-79E2-4211-84BD-3924586AD7ED}" type="pres">
      <dgm:prSet presAssocID="{4D802F8D-FC99-487E-9C0D-D9B7C77978EF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6558EB1A-B03E-493A-AD04-6F34E8D6F8AB}" type="presOf" srcId="{635223D1-60EF-4E4D-8B6E-56703D07A8BC}" destId="{4427686A-8AC5-4FF5-BED1-513EC66D78E3}" srcOrd="0" destOrd="0" presId="urn:microsoft.com/office/officeart/2005/8/layout/cycle5"/>
    <dgm:cxn modelId="{C4AE85CC-E129-415C-A065-A40537675487}" type="presOf" srcId="{59F75A86-C4DD-4A6F-8537-376573B347FB}" destId="{62EBC424-4D2D-4B33-A31B-92ED1BC50E42}" srcOrd="0" destOrd="0" presId="urn:microsoft.com/office/officeart/2005/8/layout/cycle5"/>
    <dgm:cxn modelId="{1B21089C-17CD-4A9B-BAD1-9D2C967102AD}" type="presOf" srcId="{D9EC8181-4C02-4212-B87A-EE7181EFA035}" destId="{3DA1C027-E9F4-4BE7-9EB6-FD6AE1D6B4DA}" srcOrd="0" destOrd="0" presId="urn:microsoft.com/office/officeart/2005/8/layout/cycle5"/>
    <dgm:cxn modelId="{5CC7B1E1-3BD5-4060-91F8-9EC533CEA25B}" srcId="{794CE33E-4FBB-463A-B141-6946FB5596BB}" destId="{07A820EB-1BAB-415B-826E-5C774BED708B}" srcOrd="4" destOrd="0" parTransId="{CA7D6496-808D-4827-8050-700B1594BE5A}" sibTransId="{4D802F8D-FC99-487E-9C0D-D9B7C77978EF}"/>
    <dgm:cxn modelId="{3DDE57B3-957E-4F80-BF1C-B1DD1AD2DE6F}" type="presOf" srcId="{4E24AF2E-1C40-4485-B921-96194D20C934}" destId="{1CE4ED59-BB9D-416F-A617-BF6CF2B8D2A3}" srcOrd="0" destOrd="0" presId="urn:microsoft.com/office/officeart/2005/8/layout/cycle5"/>
    <dgm:cxn modelId="{FF3D1282-1394-4F4E-B651-FBE29255D951}" type="presOf" srcId="{6521B5B5-74C5-4C2C-96AD-5101CD8FF94B}" destId="{90C70604-77ED-46C4-A2C8-181BE1BB3D71}" srcOrd="0" destOrd="0" presId="urn:microsoft.com/office/officeart/2005/8/layout/cycle5"/>
    <dgm:cxn modelId="{B26F61CD-99B8-4A5E-8DB1-6FD1E779833B}" type="presOf" srcId="{236A263E-F6AE-4A99-949B-33B4DA792E88}" destId="{C938F6CA-6CC9-42D6-B6BE-90CDD1E267BA}" srcOrd="0" destOrd="0" presId="urn:microsoft.com/office/officeart/2005/8/layout/cycle5"/>
    <dgm:cxn modelId="{75ACBDAE-C606-4BBD-A888-BF2B90FB77C6}" srcId="{794CE33E-4FBB-463A-B141-6946FB5596BB}" destId="{59F75A86-C4DD-4A6F-8537-376573B347FB}" srcOrd="3" destOrd="0" parTransId="{FA03832E-362D-45CC-90FF-AEC5E19013B0}" sibTransId="{0AF5719F-8FA3-4FD8-9C50-12AE0590648F}"/>
    <dgm:cxn modelId="{9EE427C2-92A6-40A5-9D55-EEB29ED3B981}" type="presOf" srcId="{0AF5719F-8FA3-4FD8-9C50-12AE0590648F}" destId="{B6578846-7F59-4744-ACA7-B841B45BA90A}" srcOrd="0" destOrd="0" presId="urn:microsoft.com/office/officeart/2005/8/layout/cycle5"/>
    <dgm:cxn modelId="{F37DF10F-9CB1-42F5-8E26-065F159CF5EB}" srcId="{794CE33E-4FBB-463A-B141-6946FB5596BB}" destId="{635223D1-60EF-4E4D-8B6E-56703D07A8BC}" srcOrd="0" destOrd="0" parTransId="{26C78FCF-8ABF-45FA-A8E1-D476DCDD5E15}" sibTransId="{236A263E-F6AE-4A99-949B-33B4DA792E88}"/>
    <dgm:cxn modelId="{BA94E9BA-0E94-4AB2-BBA8-4EBF7FA74CE6}" type="presOf" srcId="{3FBEC380-046B-42F2-9241-65D639E0CEFB}" destId="{EBE2DD72-0851-4E57-9BCE-53CA58D17A59}" srcOrd="0" destOrd="0" presId="urn:microsoft.com/office/officeart/2005/8/layout/cycle5"/>
    <dgm:cxn modelId="{176C002A-EF24-468B-B112-EFA96C32B5BD}" srcId="{794CE33E-4FBB-463A-B141-6946FB5596BB}" destId="{3FBEC380-046B-42F2-9241-65D639E0CEFB}" srcOrd="2" destOrd="0" parTransId="{CFA4A23A-A6E3-4CE0-B6CF-09F6EB2B0FDE}" sibTransId="{6521B5B5-74C5-4C2C-96AD-5101CD8FF94B}"/>
    <dgm:cxn modelId="{79911E09-4DC5-4320-980F-0BF1B9E333A7}" type="presOf" srcId="{4D802F8D-FC99-487E-9C0D-D9B7C77978EF}" destId="{932793D5-79E2-4211-84BD-3924586AD7ED}" srcOrd="0" destOrd="0" presId="urn:microsoft.com/office/officeart/2005/8/layout/cycle5"/>
    <dgm:cxn modelId="{AB136B51-0085-4F6F-8226-B31095B3214A}" type="presOf" srcId="{794CE33E-4FBB-463A-B141-6946FB5596BB}" destId="{538A1243-D7B3-4F21-829B-D7FD93044BCB}" srcOrd="0" destOrd="0" presId="urn:microsoft.com/office/officeart/2005/8/layout/cycle5"/>
    <dgm:cxn modelId="{91779374-1D0A-4AB4-A0DE-9A6971111C44}" type="presOf" srcId="{07A820EB-1BAB-415B-826E-5C774BED708B}" destId="{BBDEAC28-EBDE-4A42-B1AC-9A8EB484AF24}" srcOrd="0" destOrd="0" presId="urn:microsoft.com/office/officeart/2005/8/layout/cycle5"/>
    <dgm:cxn modelId="{576134EE-FE2E-4690-8D96-6AF7B287EE29}" srcId="{794CE33E-4FBB-463A-B141-6946FB5596BB}" destId="{4E24AF2E-1C40-4485-B921-96194D20C934}" srcOrd="1" destOrd="0" parTransId="{06255813-6963-4F63-B059-B56EC516F367}" sibTransId="{D9EC8181-4C02-4212-B87A-EE7181EFA035}"/>
    <dgm:cxn modelId="{9C8A631F-9E37-42DE-B05E-28B7A0BE926D}" type="presParOf" srcId="{538A1243-D7B3-4F21-829B-D7FD93044BCB}" destId="{4427686A-8AC5-4FF5-BED1-513EC66D78E3}" srcOrd="0" destOrd="0" presId="urn:microsoft.com/office/officeart/2005/8/layout/cycle5"/>
    <dgm:cxn modelId="{C73C4980-7E8F-40C7-B8C2-B4F79156DDB1}" type="presParOf" srcId="{538A1243-D7B3-4F21-829B-D7FD93044BCB}" destId="{D50A425E-BCE7-4795-99B6-78E7EFCE6509}" srcOrd="1" destOrd="0" presId="urn:microsoft.com/office/officeart/2005/8/layout/cycle5"/>
    <dgm:cxn modelId="{25798BDB-1E94-42FC-9CCA-1DB0604B4970}" type="presParOf" srcId="{538A1243-D7B3-4F21-829B-D7FD93044BCB}" destId="{C938F6CA-6CC9-42D6-B6BE-90CDD1E267BA}" srcOrd="2" destOrd="0" presId="urn:microsoft.com/office/officeart/2005/8/layout/cycle5"/>
    <dgm:cxn modelId="{0651CAAA-8C47-4DBE-BC45-60D3A4C01AFD}" type="presParOf" srcId="{538A1243-D7B3-4F21-829B-D7FD93044BCB}" destId="{1CE4ED59-BB9D-416F-A617-BF6CF2B8D2A3}" srcOrd="3" destOrd="0" presId="urn:microsoft.com/office/officeart/2005/8/layout/cycle5"/>
    <dgm:cxn modelId="{A91121F7-544E-4C77-AD64-C0B6F6DBEAB6}" type="presParOf" srcId="{538A1243-D7B3-4F21-829B-D7FD93044BCB}" destId="{437E9AF4-1D5C-4469-8769-0969D23405F1}" srcOrd="4" destOrd="0" presId="urn:microsoft.com/office/officeart/2005/8/layout/cycle5"/>
    <dgm:cxn modelId="{B30F1957-266E-4022-A7C5-2BEC4A53B18E}" type="presParOf" srcId="{538A1243-D7B3-4F21-829B-D7FD93044BCB}" destId="{3DA1C027-E9F4-4BE7-9EB6-FD6AE1D6B4DA}" srcOrd="5" destOrd="0" presId="urn:microsoft.com/office/officeart/2005/8/layout/cycle5"/>
    <dgm:cxn modelId="{E1EAE7E8-9DEA-4016-AF1D-896DC01A683D}" type="presParOf" srcId="{538A1243-D7B3-4F21-829B-D7FD93044BCB}" destId="{EBE2DD72-0851-4E57-9BCE-53CA58D17A59}" srcOrd="6" destOrd="0" presId="urn:microsoft.com/office/officeart/2005/8/layout/cycle5"/>
    <dgm:cxn modelId="{82230507-1AB9-4934-AE94-EB57AE88E50C}" type="presParOf" srcId="{538A1243-D7B3-4F21-829B-D7FD93044BCB}" destId="{CD1B1CBA-14E0-4E25-80C1-CE454BF96F90}" srcOrd="7" destOrd="0" presId="urn:microsoft.com/office/officeart/2005/8/layout/cycle5"/>
    <dgm:cxn modelId="{1E2F2510-DC2D-449B-A6AD-038C6939B846}" type="presParOf" srcId="{538A1243-D7B3-4F21-829B-D7FD93044BCB}" destId="{90C70604-77ED-46C4-A2C8-181BE1BB3D71}" srcOrd="8" destOrd="0" presId="urn:microsoft.com/office/officeart/2005/8/layout/cycle5"/>
    <dgm:cxn modelId="{91AB107B-8F8B-414C-AC09-E7AC08EF0491}" type="presParOf" srcId="{538A1243-D7B3-4F21-829B-D7FD93044BCB}" destId="{62EBC424-4D2D-4B33-A31B-92ED1BC50E42}" srcOrd="9" destOrd="0" presId="urn:microsoft.com/office/officeart/2005/8/layout/cycle5"/>
    <dgm:cxn modelId="{3FC82A91-8793-49F0-9E2F-6AD31F49F405}" type="presParOf" srcId="{538A1243-D7B3-4F21-829B-D7FD93044BCB}" destId="{04E24696-2D3F-422A-9630-0CF04A866DE3}" srcOrd="10" destOrd="0" presId="urn:microsoft.com/office/officeart/2005/8/layout/cycle5"/>
    <dgm:cxn modelId="{25C55BA7-2990-4A04-B30C-E52E320684A9}" type="presParOf" srcId="{538A1243-D7B3-4F21-829B-D7FD93044BCB}" destId="{B6578846-7F59-4744-ACA7-B841B45BA90A}" srcOrd="11" destOrd="0" presId="urn:microsoft.com/office/officeart/2005/8/layout/cycle5"/>
    <dgm:cxn modelId="{8AE6C2FA-5E56-4748-A926-EB682790B86E}" type="presParOf" srcId="{538A1243-D7B3-4F21-829B-D7FD93044BCB}" destId="{BBDEAC28-EBDE-4A42-B1AC-9A8EB484AF24}" srcOrd="12" destOrd="0" presId="urn:microsoft.com/office/officeart/2005/8/layout/cycle5"/>
    <dgm:cxn modelId="{56861FEA-D032-4CED-B617-B2D3A4CC33C7}" type="presParOf" srcId="{538A1243-D7B3-4F21-829B-D7FD93044BCB}" destId="{F103475C-5B99-4D99-AB83-243DE9B25933}" srcOrd="13" destOrd="0" presId="urn:microsoft.com/office/officeart/2005/8/layout/cycle5"/>
    <dgm:cxn modelId="{98C456BF-4742-4AF0-B22C-41CE2E03758B}" type="presParOf" srcId="{538A1243-D7B3-4F21-829B-D7FD93044BCB}" destId="{932793D5-79E2-4211-84BD-3924586AD7E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CE33E-4FBB-463A-B141-6946FB5596BB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35223D1-60EF-4E4D-8B6E-56703D07A8BC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PSICOMOTRICIDAD</a:t>
          </a:r>
          <a:endParaRPr lang="es-ES" sz="1400" b="1" dirty="0">
            <a:solidFill>
              <a:schemeClr val="tx1"/>
            </a:solidFill>
          </a:endParaRPr>
        </a:p>
      </dgm:t>
    </dgm:pt>
    <dgm:pt modelId="{26C78FCF-8ABF-45FA-A8E1-D476DCDD5E15}" type="parTrans" cxnId="{F37DF10F-9CB1-42F5-8E26-065F159CF5EB}">
      <dgm:prSet/>
      <dgm:spPr/>
      <dgm:t>
        <a:bodyPr/>
        <a:lstStyle/>
        <a:p>
          <a:endParaRPr lang="es-ES"/>
        </a:p>
      </dgm:t>
    </dgm:pt>
    <dgm:pt modelId="{236A263E-F6AE-4A99-949B-33B4DA792E88}" type="sibTrans" cxnId="{F37DF10F-9CB1-42F5-8E26-065F159CF5EB}">
      <dgm:prSet/>
      <dgm:spPr/>
      <dgm:t>
        <a:bodyPr/>
        <a:lstStyle/>
        <a:p>
          <a:endParaRPr lang="es-ES"/>
        </a:p>
      </dgm:t>
    </dgm:pt>
    <dgm:pt modelId="{4E24AF2E-1C40-4485-B921-96194D20C934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ETAPAS DEL DESARROLLO PSICOMOTRIZ</a:t>
          </a:r>
          <a:endParaRPr lang="es-ES" sz="1400" b="1" dirty="0">
            <a:solidFill>
              <a:schemeClr val="tx1"/>
            </a:solidFill>
          </a:endParaRPr>
        </a:p>
      </dgm:t>
    </dgm:pt>
    <dgm:pt modelId="{06255813-6963-4F63-B059-B56EC516F367}" type="parTrans" cxnId="{576134EE-FE2E-4690-8D96-6AF7B287EE29}">
      <dgm:prSet/>
      <dgm:spPr/>
      <dgm:t>
        <a:bodyPr/>
        <a:lstStyle/>
        <a:p>
          <a:endParaRPr lang="es-ES"/>
        </a:p>
      </dgm:t>
    </dgm:pt>
    <dgm:pt modelId="{D9EC8181-4C02-4212-B87A-EE7181EFA035}" type="sibTrans" cxnId="{576134EE-FE2E-4690-8D96-6AF7B287EE29}">
      <dgm:prSet/>
      <dgm:spPr/>
      <dgm:t>
        <a:bodyPr/>
        <a:lstStyle/>
        <a:p>
          <a:endParaRPr lang="es-ES"/>
        </a:p>
      </dgm:t>
    </dgm:pt>
    <dgm:pt modelId="{3FBEC380-046B-42F2-9241-65D639E0CEFB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TONO MUSCULAR</a:t>
          </a:r>
        </a:p>
      </dgm:t>
    </dgm:pt>
    <dgm:pt modelId="{CFA4A23A-A6E3-4CE0-B6CF-09F6EB2B0FDE}" type="parTrans" cxnId="{176C002A-EF24-468B-B112-EFA96C32B5BD}">
      <dgm:prSet/>
      <dgm:spPr/>
      <dgm:t>
        <a:bodyPr/>
        <a:lstStyle/>
        <a:p>
          <a:endParaRPr lang="es-ES"/>
        </a:p>
      </dgm:t>
    </dgm:pt>
    <dgm:pt modelId="{6521B5B5-74C5-4C2C-96AD-5101CD8FF94B}" type="sibTrans" cxnId="{176C002A-EF24-468B-B112-EFA96C32B5BD}">
      <dgm:prSet/>
      <dgm:spPr/>
      <dgm:t>
        <a:bodyPr/>
        <a:lstStyle/>
        <a:p>
          <a:endParaRPr lang="es-ES"/>
        </a:p>
      </dgm:t>
    </dgm:pt>
    <dgm:pt modelId="{59F75A86-C4DD-4A6F-8537-376573B347FB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EQUILIBRIO</a:t>
          </a:r>
          <a:endParaRPr lang="es-ES" sz="1400" b="1" dirty="0">
            <a:solidFill>
              <a:schemeClr val="tx1"/>
            </a:solidFill>
          </a:endParaRPr>
        </a:p>
      </dgm:t>
    </dgm:pt>
    <dgm:pt modelId="{FA03832E-362D-45CC-90FF-AEC5E19013B0}" type="parTrans" cxnId="{75ACBDAE-C606-4BBD-A888-BF2B90FB77C6}">
      <dgm:prSet/>
      <dgm:spPr/>
      <dgm:t>
        <a:bodyPr/>
        <a:lstStyle/>
        <a:p>
          <a:endParaRPr lang="es-ES"/>
        </a:p>
      </dgm:t>
    </dgm:pt>
    <dgm:pt modelId="{0AF5719F-8FA3-4FD8-9C50-12AE0590648F}" type="sibTrans" cxnId="{75ACBDAE-C606-4BBD-A888-BF2B90FB77C6}">
      <dgm:prSet/>
      <dgm:spPr/>
      <dgm:t>
        <a:bodyPr/>
        <a:lstStyle/>
        <a:p>
          <a:endParaRPr lang="es-ES"/>
        </a:p>
      </dgm:t>
    </dgm:pt>
    <dgm:pt modelId="{07A820EB-1BAB-415B-826E-5C774BED708B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POSTURA</a:t>
          </a:r>
        </a:p>
      </dgm:t>
    </dgm:pt>
    <dgm:pt modelId="{CA7D6496-808D-4827-8050-700B1594BE5A}" type="parTrans" cxnId="{5CC7B1E1-3BD5-4060-91F8-9EC533CEA25B}">
      <dgm:prSet/>
      <dgm:spPr/>
      <dgm:t>
        <a:bodyPr/>
        <a:lstStyle/>
        <a:p>
          <a:endParaRPr lang="es-ES"/>
        </a:p>
      </dgm:t>
    </dgm:pt>
    <dgm:pt modelId="{4D802F8D-FC99-487E-9C0D-D9B7C77978EF}" type="sibTrans" cxnId="{5CC7B1E1-3BD5-4060-91F8-9EC533CEA25B}">
      <dgm:prSet/>
      <dgm:spPr/>
      <dgm:t>
        <a:bodyPr/>
        <a:lstStyle/>
        <a:p>
          <a:endParaRPr lang="es-ES"/>
        </a:p>
      </dgm:t>
    </dgm:pt>
    <dgm:pt modelId="{FA5113EE-A8DD-444F-B84A-9CEA3CE82BEE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COORDINACIÓN DEL MOVIMIENTO</a:t>
          </a:r>
          <a:endParaRPr lang="es-ES" sz="1400" b="1" dirty="0">
            <a:solidFill>
              <a:schemeClr val="tx1"/>
            </a:solidFill>
          </a:endParaRPr>
        </a:p>
      </dgm:t>
    </dgm:pt>
    <dgm:pt modelId="{6D88B661-EEC9-4F48-834D-790BE75CAA44}" type="parTrans" cxnId="{FBDF5D4E-CA13-4A8D-AB87-7C0829062EA0}">
      <dgm:prSet/>
      <dgm:spPr/>
      <dgm:t>
        <a:bodyPr/>
        <a:lstStyle/>
        <a:p>
          <a:endParaRPr lang="es-ES"/>
        </a:p>
      </dgm:t>
    </dgm:pt>
    <dgm:pt modelId="{72E3D61B-1C9B-45D6-959A-9BE8BC32130D}" type="sibTrans" cxnId="{FBDF5D4E-CA13-4A8D-AB87-7C0829062EA0}">
      <dgm:prSet/>
      <dgm:spPr/>
      <dgm:t>
        <a:bodyPr/>
        <a:lstStyle/>
        <a:p>
          <a:endParaRPr lang="es-ES"/>
        </a:p>
      </dgm:t>
    </dgm:pt>
    <dgm:pt modelId="{3D2DB87A-B7CF-49B9-ADBA-4203D06A26FB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INDICADORES DE LA PSICOMOTRICIDAD</a:t>
          </a:r>
          <a:endParaRPr lang="es-ES" sz="1400" b="1" dirty="0">
            <a:solidFill>
              <a:schemeClr val="tx1"/>
            </a:solidFill>
          </a:endParaRPr>
        </a:p>
      </dgm:t>
    </dgm:pt>
    <dgm:pt modelId="{E3779630-B393-435C-952E-3BA18F21B3F2}" type="parTrans" cxnId="{92A06EA8-6080-44DC-8F86-875FFDA2EF7B}">
      <dgm:prSet/>
      <dgm:spPr/>
      <dgm:t>
        <a:bodyPr/>
        <a:lstStyle/>
        <a:p>
          <a:endParaRPr lang="es-ES"/>
        </a:p>
      </dgm:t>
    </dgm:pt>
    <dgm:pt modelId="{2EA63F3A-ADA6-49CF-87C8-DCD14158CC27}" type="sibTrans" cxnId="{92A06EA8-6080-44DC-8F86-875FFDA2EF7B}">
      <dgm:prSet/>
      <dgm:spPr/>
      <dgm:t>
        <a:bodyPr/>
        <a:lstStyle/>
        <a:p>
          <a:endParaRPr lang="es-ES"/>
        </a:p>
      </dgm:t>
    </dgm:pt>
    <dgm:pt modelId="{538A1243-D7B3-4F21-829B-D7FD93044BCB}" type="pres">
      <dgm:prSet presAssocID="{794CE33E-4FBB-463A-B141-6946FB5596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27686A-8AC5-4FF5-BED1-513EC66D78E3}" type="pres">
      <dgm:prSet presAssocID="{635223D1-60EF-4E4D-8B6E-56703D07A8BC}" presName="node" presStyleLbl="node1" presStyleIdx="0" presStyleCnt="7" custScaleX="1694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A425E-BCE7-4795-99B6-78E7EFCE6509}" type="pres">
      <dgm:prSet presAssocID="{635223D1-60EF-4E4D-8B6E-56703D07A8BC}" presName="spNode" presStyleCnt="0"/>
      <dgm:spPr/>
    </dgm:pt>
    <dgm:pt modelId="{C938F6CA-6CC9-42D6-B6BE-90CDD1E267BA}" type="pres">
      <dgm:prSet presAssocID="{236A263E-F6AE-4A99-949B-33B4DA792E88}" presName="sibTrans" presStyleLbl="sibTrans1D1" presStyleIdx="0" presStyleCnt="7"/>
      <dgm:spPr/>
      <dgm:t>
        <a:bodyPr/>
        <a:lstStyle/>
        <a:p>
          <a:endParaRPr lang="es-ES"/>
        </a:p>
      </dgm:t>
    </dgm:pt>
    <dgm:pt modelId="{1CE4ED59-BB9D-416F-A617-BF6CF2B8D2A3}" type="pres">
      <dgm:prSet presAssocID="{4E24AF2E-1C40-4485-B921-96194D20C93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E9AF4-1D5C-4469-8769-0969D23405F1}" type="pres">
      <dgm:prSet presAssocID="{4E24AF2E-1C40-4485-B921-96194D20C934}" presName="spNode" presStyleCnt="0"/>
      <dgm:spPr/>
    </dgm:pt>
    <dgm:pt modelId="{3DA1C027-E9F4-4BE7-9EB6-FD6AE1D6B4DA}" type="pres">
      <dgm:prSet presAssocID="{D9EC8181-4C02-4212-B87A-EE7181EFA035}" presName="sibTrans" presStyleLbl="sibTrans1D1" presStyleIdx="1" presStyleCnt="7"/>
      <dgm:spPr/>
      <dgm:t>
        <a:bodyPr/>
        <a:lstStyle/>
        <a:p>
          <a:endParaRPr lang="es-ES"/>
        </a:p>
      </dgm:t>
    </dgm:pt>
    <dgm:pt modelId="{D6422820-843D-4DAD-94E3-14F9D5B4C346}" type="pres">
      <dgm:prSet presAssocID="{3D2DB87A-B7CF-49B9-ADBA-4203D06A26FB}" presName="node" presStyleLbl="node1" presStyleIdx="2" presStyleCnt="7" custScaleX="156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F5CEC-7619-4898-A2B3-1A09A4A6E787}" type="pres">
      <dgm:prSet presAssocID="{3D2DB87A-B7CF-49B9-ADBA-4203D06A26FB}" presName="spNode" presStyleCnt="0"/>
      <dgm:spPr/>
    </dgm:pt>
    <dgm:pt modelId="{BDE6CCBB-ECA9-4156-A042-0CC641719A27}" type="pres">
      <dgm:prSet presAssocID="{2EA63F3A-ADA6-49CF-87C8-DCD14158CC27}" presName="sibTrans" presStyleLbl="sibTrans1D1" presStyleIdx="2" presStyleCnt="7"/>
      <dgm:spPr/>
      <dgm:t>
        <a:bodyPr/>
        <a:lstStyle/>
        <a:p>
          <a:endParaRPr lang="es-ES"/>
        </a:p>
      </dgm:t>
    </dgm:pt>
    <dgm:pt modelId="{EBE2DD72-0851-4E57-9BCE-53CA58D17A59}" type="pres">
      <dgm:prSet presAssocID="{3FBEC380-046B-42F2-9241-65D639E0CEF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B1CBA-14E0-4E25-80C1-CE454BF96F90}" type="pres">
      <dgm:prSet presAssocID="{3FBEC380-046B-42F2-9241-65D639E0CEFB}" presName="spNode" presStyleCnt="0"/>
      <dgm:spPr/>
    </dgm:pt>
    <dgm:pt modelId="{90C70604-77ED-46C4-A2C8-181BE1BB3D71}" type="pres">
      <dgm:prSet presAssocID="{6521B5B5-74C5-4C2C-96AD-5101CD8FF94B}" presName="sibTrans" presStyleLbl="sibTrans1D1" presStyleIdx="3" presStyleCnt="7"/>
      <dgm:spPr/>
      <dgm:t>
        <a:bodyPr/>
        <a:lstStyle/>
        <a:p>
          <a:endParaRPr lang="es-ES"/>
        </a:p>
      </dgm:t>
    </dgm:pt>
    <dgm:pt modelId="{62EBC424-4D2D-4B33-A31B-92ED1BC50E42}" type="pres">
      <dgm:prSet presAssocID="{59F75A86-C4DD-4A6F-8537-376573B347F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E24696-2D3F-422A-9630-0CF04A866DE3}" type="pres">
      <dgm:prSet presAssocID="{59F75A86-C4DD-4A6F-8537-376573B347FB}" presName="spNode" presStyleCnt="0"/>
      <dgm:spPr/>
    </dgm:pt>
    <dgm:pt modelId="{B6578846-7F59-4744-ACA7-B841B45BA90A}" type="pres">
      <dgm:prSet presAssocID="{0AF5719F-8FA3-4FD8-9C50-12AE0590648F}" presName="sibTrans" presStyleLbl="sibTrans1D1" presStyleIdx="4" presStyleCnt="7"/>
      <dgm:spPr/>
      <dgm:t>
        <a:bodyPr/>
        <a:lstStyle/>
        <a:p>
          <a:endParaRPr lang="es-ES"/>
        </a:p>
      </dgm:t>
    </dgm:pt>
    <dgm:pt modelId="{BBDEAC28-EBDE-4A42-B1AC-9A8EB484AF24}" type="pres">
      <dgm:prSet presAssocID="{07A820EB-1BAB-415B-826E-5C774BED708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3475C-5B99-4D99-AB83-243DE9B25933}" type="pres">
      <dgm:prSet presAssocID="{07A820EB-1BAB-415B-826E-5C774BED708B}" presName="spNode" presStyleCnt="0"/>
      <dgm:spPr/>
    </dgm:pt>
    <dgm:pt modelId="{932793D5-79E2-4211-84BD-3924586AD7ED}" type="pres">
      <dgm:prSet presAssocID="{4D802F8D-FC99-487E-9C0D-D9B7C77978EF}" presName="sibTrans" presStyleLbl="sibTrans1D1" presStyleIdx="5" presStyleCnt="7"/>
      <dgm:spPr/>
      <dgm:t>
        <a:bodyPr/>
        <a:lstStyle/>
        <a:p>
          <a:endParaRPr lang="es-ES"/>
        </a:p>
      </dgm:t>
    </dgm:pt>
    <dgm:pt modelId="{CD680313-3C76-496A-BC4D-074127E97363}" type="pres">
      <dgm:prSet presAssocID="{FA5113EE-A8DD-444F-B84A-9CEA3CE82BEE}" presName="node" presStyleLbl="node1" presStyleIdx="6" presStyleCnt="7" custScaleX="1326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F1F11-0D1C-41CE-95FB-19D97ECCDCE3}" type="pres">
      <dgm:prSet presAssocID="{FA5113EE-A8DD-444F-B84A-9CEA3CE82BEE}" presName="spNode" presStyleCnt="0"/>
      <dgm:spPr/>
    </dgm:pt>
    <dgm:pt modelId="{7D854A16-0F4A-47A8-9C1D-5A63FDBF52C6}" type="pres">
      <dgm:prSet presAssocID="{72E3D61B-1C9B-45D6-959A-9BE8BC32130D}" presName="sibTrans" presStyleLbl="sibTrans1D1" presStyleIdx="6" presStyleCnt="7"/>
      <dgm:spPr/>
      <dgm:t>
        <a:bodyPr/>
        <a:lstStyle/>
        <a:p>
          <a:endParaRPr lang="es-ES"/>
        </a:p>
      </dgm:t>
    </dgm:pt>
  </dgm:ptLst>
  <dgm:cxnLst>
    <dgm:cxn modelId="{92A06EA8-6080-44DC-8F86-875FFDA2EF7B}" srcId="{794CE33E-4FBB-463A-B141-6946FB5596BB}" destId="{3D2DB87A-B7CF-49B9-ADBA-4203D06A26FB}" srcOrd="2" destOrd="0" parTransId="{E3779630-B393-435C-952E-3BA18F21B3F2}" sibTransId="{2EA63F3A-ADA6-49CF-87C8-DCD14158CC27}"/>
    <dgm:cxn modelId="{576134EE-FE2E-4690-8D96-6AF7B287EE29}" srcId="{794CE33E-4FBB-463A-B141-6946FB5596BB}" destId="{4E24AF2E-1C40-4485-B921-96194D20C934}" srcOrd="1" destOrd="0" parTransId="{06255813-6963-4F63-B059-B56EC516F367}" sibTransId="{D9EC8181-4C02-4212-B87A-EE7181EFA035}"/>
    <dgm:cxn modelId="{EE3DBF60-9C5B-45E9-91FC-6BC1FAC3572B}" type="presOf" srcId="{07A820EB-1BAB-415B-826E-5C774BED708B}" destId="{BBDEAC28-EBDE-4A42-B1AC-9A8EB484AF24}" srcOrd="0" destOrd="0" presId="urn:microsoft.com/office/officeart/2005/8/layout/cycle5"/>
    <dgm:cxn modelId="{88081B12-951D-41ED-9587-5FC89DC6F318}" type="presOf" srcId="{4D802F8D-FC99-487E-9C0D-D9B7C77978EF}" destId="{932793D5-79E2-4211-84BD-3924586AD7ED}" srcOrd="0" destOrd="0" presId="urn:microsoft.com/office/officeart/2005/8/layout/cycle5"/>
    <dgm:cxn modelId="{8468548D-61FB-4118-9AD9-1E9C614D661A}" type="presOf" srcId="{4E24AF2E-1C40-4485-B921-96194D20C934}" destId="{1CE4ED59-BB9D-416F-A617-BF6CF2B8D2A3}" srcOrd="0" destOrd="0" presId="urn:microsoft.com/office/officeart/2005/8/layout/cycle5"/>
    <dgm:cxn modelId="{415AC6A2-D0CE-4D1E-8478-EA7BC7131612}" type="presOf" srcId="{2EA63F3A-ADA6-49CF-87C8-DCD14158CC27}" destId="{BDE6CCBB-ECA9-4156-A042-0CC641719A27}" srcOrd="0" destOrd="0" presId="urn:microsoft.com/office/officeart/2005/8/layout/cycle5"/>
    <dgm:cxn modelId="{9322E4B6-8FD7-4859-820F-0588F52293F6}" type="presOf" srcId="{3D2DB87A-B7CF-49B9-ADBA-4203D06A26FB}" destId="{D6422820-843D-4DAD-94E3-14F9D5B4C346}" srcOrd="0" destOrd="0" presId="urn:microsoft.com/office/officeart/2005/8/layout/cycle5"/>
    <dgm:cxn modelId="{6A342B62-01FB-417A-B4B9-4334F0036E0E}" type="presOf" srcId="{236A263E-F6AE-4A99-949B-33B4DA792E88}" destId="{C938F6CA-6CC9-42D6-B6BE-90CDD1E267BA}" srcOrd="0" destOrd="0" presId="urn:microsoft.com/office/officeart/2005/8/layout/cycle5"/>
    <dgm:cxn modelId="{488B3028-0707-4336-AB45-78411C26821D}" type="presOf" srcId="{794CE33E-4FBB-463A-B141-6946FB5596BB}" destId="{538A1243-D7B3-4F21-829B-D7FD93044BCB}" srcOrd="0" destOrd="0" presId="urn:microsoft.com/office/officeart/2005/8/layout/cycle5"/>
    <dgm:cxn modelId="{82CF56A6-2643-487A-9956-C77A28E87A56}" type="presOf" srcId="{3FBEC380-046B-42F2-9241-65D639E0CEFB}" destId="{EBE2DD72-0851-4E57-9BCE-53CA58D17A59}" srcOrd="0" destOrd="0" presId="urn:microsoft.com/office/officeart/2005/8/layout/cycle5"/>
    <dgm:cxn modelId="{32C48197-AF05-4F78-A5E9-E945D8EC924F}" type="presOf" srcId="{0AF5719F-8FA3-4FD8-9C50-12AE0590648F}" destId="{B6578846-7F59-4744-ACA7-B841B45BA90A}" srcOrd="0" destOrd="0" presId="urn:microsoft.com/office/officeart/2005/8/layout/cycle5"/>
    <dgm:cxn modelId="{75ACBDAE-C606-4BBD-A888-BF2B90FB77C6}" srcId="{794CE33E-4FBB-463A-B141-6946FB5596BB}" destId="{59F75A86-C4DD-4A6F-8537-376573B347FB}" srcOrd="4" destOrd="0" parTransId="{FA03832E-362D-45CC-90FF-AEC5E19013B0}" sibTransId="{0AF5719F-8FA3-4FD8-9C50-12AE0590648F}"/>
    <dgm:cxn modelId="{25C01580-003B-48B3-9F81-282FE561473F}" type="presOf" srcId="{635223D1-60EF-4E4D-8B6E-56703D07A8BC}" destId="{4427686A-8AC5-4FF5-BED1-513EC66D78E3}" srcOrd="0" destOrd="0" presId="urn:microsoft.com/office/officeart/2005/8/layout/cycle5"/>
    <dgm:cxn modelId="{C18A3D67-5ACA-48EB-B6AE-7636EE5B061E}" type="presOf" srcId="{FA5113EE-A8DD-444F-B84A-9CEA3CE82BEE}" destId="{CD680313-3C76-496A-BC4D-074127E97363}" srcOrd="0" destOrd="0" presId="urn:microsoft.com/office/officeart/2005/8/layout/cycle5"/>
    <dgm:cxn modelId="{AA693DBB-F0A1-487E-9393-995A8443B3A0}" type="presOf" srcId="{6521B5B5-74C5-4C2C-96AD-5101CD8FF94B}" destId="{90C70604-77ED-46C4-A2C8-181BE1BB3D71}" srcOrd="0" destOrd="0" presId="urn:microsoft.com/office/officeart/2005/8/layout/cycle5"/>
    <dgm:cxn modelId="{FBDF5D4E-CA13-4A8D-AB87-7C0829062EA0}" srcId="{794CE33E-4FBB-463A-B141-6946FB5596BB}" destId="{FA5113EE-A8DD-444F-B84A-9CEA3CE82BEE}" srcOrd="6" destOrd="0" parTransId="{6D88B661-EEC9-4F48-834D-790BE75CAA44}" sibTransId="{72E3D61B-1C9B-45D6-959A-9BE8BC32130D}"/>
    <dgm:cxn modelId="{5CC7B1E1-3BD5-4060-91F8-9EC533CEA25B}" srcId="{794CE33E-4FBB-463A-B141-6946FB5596BB}" destId="{07A820EB-1BAB-415B-826E-5C774BED708B}" srcOrd="5" destOrd="0" parTransId="{CA7D6496-808D-4827-8050-700B1594BE5A}" sibTransId="{4D802F8D-FC99-487E-9C0D-D9B7C77978EF}"/>
    <dgm:cxn modelId="{9B2AF3F0-4FFE-4BDF-BFCA-2DF6805E217D}" type="presOf" srcId="{59F75A86-C4DD-4A6F-8537-376573B347FB}" destId="{62EBC424-4D2D-4B33-A31B-92ED1BC50E42}" srcOrd="0" destOrd="0" presId="urn:microsoft.com/office/officeart/2005/8/layout/cycle5"/>
    <dgm:cxn modelId="{176C002A-EF24-468B-B112-EFA96C32B5BD}" srcId="{794CE33E-4FBB-463A-B141-6946FB5596BB}" destId="{3FBEC380-046B-42F2-9241-65D639E0CEFB}" srcOrd="3" destOrd="0" parTransId="{CFA4A23A-A6E3-4CE0-B6CF-09F6EB2B0FDE}" sibTransId="{6521B5B5-74C5-4C2C-96AD-5101CD8FF94B}"/>
    <dgm:cxn modelId="{F37DF10F-9CB1-42F5-8E26-065F159CF5EB}" srcId="{794CE33E-4FBB-463A-B141-6946FB5596BB}" destId="{635223D1-60EF-4E4D-8B6E-56703D07A8BC}" srcOrd="0" destOrd="0" parTransId="{26C78FCF-8ABF-45FA-A8E1-D476DCDD5E15}" sibTransId="{236A263E-F6AE-4A99-949B-33B4DA792E88}"/>
    <dgm:cxn modelId="{B4556552-8058-4D35-8E64-79005491929B}" type="presOf" srcId="{D9EC8181-4C02-4212-B87A-EE7181EFA035}" destId="{3DA1C027-E9F4-4BE7-9EB6-FD6AE1D6B4DA}" srcOrd="0" destOrd="0" presId="urn:microsoft.com/office/officeart/2005/8/layout/cycle5"/>
    <dgm:cxn modelId="{970FDB61-3565-4383-A8A9-D7B3D8D986F7}" type="presOf" srcId="{72E3D61B-1C9B-45D6-959A-9BE8BC32130D}" destId="{7D854A16-0F4A-47A8-9C1D-5A63FDBF52C6}" srcOrd="0" destOrd="0" presId="urn:microsoft.com/office/officeart/2005/8/layout/cycle5"/>
    <dgm:cxn modelId="{8FA97EAB-2A1F-4AD4-966E-6F8621837A06}" type="presParOf" srcId="{538A1243-D7B3-4F21-829B-D7FD93044BCB}" destId="{4427686A-8AC5-4FF5-BED1-513EC66D78E3}" srcOrd="0" destOrd="0" presId="urn:microsoft.com/office/officeart/2005/8/layout/cycle5"/>
    <dgm:cxn modelId="{39ED8DF9-BBA0-4E15-8DA5-2D8C01A90742}" type="presParOf" srcId="{538A1243-D7B3-4F21-829B-D7FD93044BCB}" destId="{D50A425E-BCE7-4795-99B6-78E7EFCE6509}" srcOrd="1" destOrd="0" presId="urn:microsoft.com/office/officeart/2005/8/layout/cycle5"/>
    <dgm:cxn modelId="{26FEFBBE-C5C5-4D2C-9590-33201FB42E4F}" type="presParOf" srcId="{538A1243-D7B3-4F21-829B-D7FD93044BCB}" destId="{C938F6CA-6CC9-42D6-B6BE-90CDD1E267BA}" srcOrd="2" destOrd="0" presId="urn:microsoft.com/office/officeart/2005/8/layout/cycle5"/>
    <dgm:cxn modelId="{D1A5C080-3614-422E-A04C-7058364E4063}" type="presParOf" srcId="{538A1243-D7B3-4F21-829B-D7FD93044BCB}" destId="{1CE4ED59-BB9D-416F-A617-BF6CF2B8D2A3}" srcOrd="3" destOrd="0" presId="urn:microsoft.com/office/officeart/2005/8/layout/cycle5"/>
    <dgm:cxn modelId="{44D8E5E9-75AD-4D96-80D0-80D5C518C770}" type="presParOf" srcId="{538A1243-D7B3-4F21-829B-D7FD93044BCB}" destId="{437E9AF4-1D5C-4469-8769-0969D23405F1}" srcOrd="4" destOrd="0" presId="urn:microsoft.com/office/officeart/2005/8/layout/cycle5"/>
    <dgm:cxn modelId="{30391670-64C7-4485-A4F5-CB8563D2A4C9}" type="presParOf" srcId="{538A1243-D7B3-4F21-829B-D7FD93044BCB}" destId="{3DA1C027-E9F4-4BE7-9EB6-FD6AE1D6B4DA}" srcOrd="5" destOrd="0" presId="urn:microsoft.com/office/officeart/2005/8/layout/cycle5"/>
    <dgm:cxn modelId="{8867E7CD-DB49-473C-8A7E-E58A79C4C9CE}" type="presParOf" srcId="{538A1243-D7B3-4F21-829B-D7FD93044BCB}" destId="{D6422820-843D-4DAD-94E3-14F9D5B4C346}" srcOrd="6" destOrd="0" presId="urn:microsoft.com/office/officeart/2005/8/layout/cycle5"/>
    <dgm:cxn modelId="{23ED4FAF-511B-4AC9-8DAF-3F8EF1931777}" type="presParOf" srcId="{538A1243-D7B3-4F21-829B-D7FD93044BCB}" destId="{BA6F5CEC-7619-4898-A2B3-1A09A4A6E787}" srcOrd="7" destOrd="0" presId="urn:microsoft.com/office/officeart/2005/8/layout/cycle5"/>
    <dgm:cxn modelId="{C8CA6C9A-6DE5-4383-AAF6-3520AFFEFE39}" type="presParOf" srcId="{538A1243-D7B3-4F21-829B-D7FD93044BCB}" destId="{BDE6CCBB-ECA9-4156-A042-0CC641719A27}" srcOrd="8" destOrd="0" presId="urn:microsoft.com/office/officeart/2005/8/layout/cycle5"/>
    <dgm:cxn modelId="{F6E31F9E-4440-44B8-B0BD-E7B7973DA64A}" type="presParOf" srcId="{538A1243-D7B3-4F21-829B-D7FD93044BCB}" destId="{EBE2DD72-0851-4E57-9BCE-53CA58D17A59}" srcOrd="9" destOrd="0" presId="urn:microsoft.com/office/officeart/2005/8/layout/cycle5"/>
    <dgm:cxn modelId="{E37FA888-76A1-45B5-A620-8599B3C700E8}" type="presParOf" srcId="{538A1243-D7B3-4F21-829B-D7FD93044BCB}" destId="{CD1B1CBA-14E0-4E25-80C1-CE454BF96F90}" srcOrd="10" destOrd="0" presId="urn:microsoft.com/office/officeart/2005/8/layout/cycle5"/>
    <dgm:cxn modelId="{D7C55BF5-CEF2-4A0E-88CA-2518E97057A8}" type="presParOf" srcId="{538A1243-D7B3-4F21-829B-D7FD93044BCB}" destId="{90C70604-77ED-46C4-A2C8-181BE1BB3D71}" srcOrd="11" destOrd="0" presId="urn:microsoft.com/office/officeart/2005/8/layout/cycle5"/>
    <dgm:cxn modelId="{9E10DECC-F0E9-4BA9-A2FB-5730459C2C6E}" type="presParOf" srcId="{538A1243-D7B3-4F21-829B-D7FD93044BCB}" destId="{62EBC424-4D2D-4B33-A31B-92ED1BC50E42}" srcOrd="12" destOrd="0" presId="urn:microsoft.com/office/officeart/2005/8/layout/cycle5"/>
    <dgm:cxn modelId="{E4ADDFEC-925D-4BC4-AA02-259F412BC68B}" type="presParOf" srcId="{538A1243-D7B3-4F21-829B-D7FD93044BCB}" destId="{04E24696-2D3F-422A-9630-0CF04A866DE3}" srcOrd="13" destOrd="0" presId="urn:microsoft.com/office/officeart/2005/8/layout/cycle5"/>
    <dgm:cxn modelId="{E6030387-A297-4C66-8F2B-CE8D6875C0D4}" type="presParOf" srcId="{538A1243-D7B3-4F21-829B-D7FD93044BCB}" destId="{B6578846-7F59-4744-ACA7-B841B45BA90A}" srcOrd="14" destOrd="0" presId="urn:microsoft.com/office/officeart/2005/8/layout/cycle5"/>
    <dgm:cxn modelId="{898BA39B-0E2F-41C1-BE93-D886B86CD1BE}" type="presParOf" srcId="{538A1243-D7B3-4F21-829B-D7FD93044BCB}" destId="{BBDEAC28-EBDE-4A42-B1AC-9A8EB484AF24}" srcOrd="15" destOrd="0" presId="urn:microsoft.com/office/officeart/2005/8/layout/cycle5"/>
    <dgm:cxn modelId="{37628E6A-EC1A-42F7-A3FA-51AA36164C7F}" type="presParOf" srcId="{538A1243-D7B3-4F21-829B-D7FD93044BCB}" destId="{F103475C-5B99-4D99-AB83-243DE9B25933}" srcOrd="16" destOrd="0" presId="urn:microsoft.com/office/officeart/2005/8/layout/cycle5"/>
    <dgm:cxn modelId="{AA6DFD78-98DD-45AB-907D-606D36135DBE}" type="presParOf" srcId="{538A1243-D7B3-4F21-829B-D7FD93044BCB}" destId="{932793D5-79E2-4211-84BD-3924586AD7ED}" srcOrd="17" destOrd="0" presId="urn:microsoft.com/office/officeart/2005/8/layout/cycle5"/>
    <dgm:cxn modelId="{BFAD2198-ACBD-446B-AE5F-B09674FEAEEA}" type="presParOf" srcId="{538A1243-D7B3-4F21-829B-D7FD93044BCB}" destId="{CD680313-3C76-496A-BC4D-074127E97363}" srcOrd="18" destOrd="0" presId="urn:microsoft.com/office/officeart/2005/8/layout/cycle5"/>
    <dgm:cxn modelId="{5FB9FD97-0772-45A9-B9A1-E6E89F804606}" type="presParOf" srcId="{538A1243-D7B3-4F21-829B-D7FD93044BCB}" destId="{46BF1F11-0D1C-41CE-95FB-19D97ECCDCE3}" srcOrd="19" destOrd="0" presId="urn:microsoft.com/office/officeart/2005/8/layout/cycle5"/>
    <dgm:cxn modelId="{4EA3C94E-2C4A-4F64-8E0C-FB448EEDFC62}" type="presParOf" srcId="{538A1243-D7B3-4F21-829B-D7FD93044BCB}" destId="{7D854A16-0F4A-47A8-9C1D-5A63FDBF52C6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4CE33E-4FBB-463A-B141-6946FB5596BB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7A820EB-1BAB-415B-826E-5C774BED708B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PRE LECTURA</a:t>
          </a:r>
        </a:p>
      </dgm:t>
    </dgm:pt>
    <dgm:pt modelId="{CA7D6496-808D-4827-8050-700B1594BE5A}" type="parTrans" cxnId="{5CC7B1E1-3BD5-4060-91F8-9EC533CEA25B}">
      <dgm:prSet/>
      <dgm:spPr/>
      <dgm:t>
        <a:bodyPr/>
        <a:lstStyle/>
        <a:p>
          <a:endParaRPr lang="es-ES"/>
        </a:p>
      </dgm:t>
    </dgm:pt>
    <dgm:pt modelId="{4D802F8D-FC99-487E-9C0D-D9B7C77978EF}" type="sibTrans" cxnId="{5CC7B1E1-3BD5-4060-91F8-9EC533CEA25B}">
      <dgm:prSet/>
      <dgm:spPr/>
      <dgm:t>
        <a:bodyPr/>
        <a:lstStyle/>
        <a:p>
          <a:endParaRPr lang="es-ES"/>
        </a:p>
      </dgm:t>
    </dgm:pt>
    <dgm:pt modelId="{CBEF89EA-5923-460E-B62B-D6CB4315665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OBJETIVOS  DEL DESARROLLO DE LAS DESTREZAS DE PRE LECTURA</a:t>
          </a:r>
          <a:endParaRPr lang="es-ES" sz="2000" b="1" dirty="0">
            <a:solidFill>
              <a:schemeClr val="tx1"/>
            </a:solidFill>
          </a:endParaRPr>
        </a:p>
      </dgm:t>
    </dgm:pt>
    <dgm:pt modelId="{8C637F0A-4AD5-442E-A7F8-21459F0C6DD8}" type="parTrans" cxnId="{2485D7DC-323A-42B7-B27F-088DF85D6488}">
      <dgm:prSet/>
      <dgm:spPr/>
      <dgm:t>
        <a:bodyPr/>
        <a:lstStyle/>
        <a:p>
          <a:endParaRPr lang="es-ES"/>
        </a:p>
      </dgm:t>
    </dgm:pt>
    <dgm:pt modelId="{B8761099-7F44-4AA5-8527-6C9515093542}" type="sibTrans" cxnId="{2485D7DC-323A-42B7-B27F-088DF85D6488}">
      <dgm:prSet/>
      <dgm:spPr/>
      <dgm:t>
        <a:bodyPr/>
        <a:lstStyle/>
        <a:p>
          <a:endParaRPr lang="es-ES"/>
        </a:p>
      </dgm:t>
    </dgm:pt>
    <dgm:pt modelId="{86BF4C0F-61E0-4CD1-AA40-B9179550E8F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MX" b="1" smtClean="0">
              <a:solidFill>
                <a:schemeClr val="tx1"/>
              </a:solidFill>
            </a:rPr>
            <a:t>EJERCICIOS DE PRE LECTURA</a:t>
          </a:r>
          <a:endParaRPr lang="es-ES" b="1" dirty="0">
            <a:solidFill>
              <a:schemeClr val="tx1"/>
            </a:solidFill>
          </a:endParaRPr>
        </a:p>
      </dgm:t>
    </dgm:pt>
    <dgm:pt modelId="{54E831D3-96E9-44F0-B6BE-15245C652963}" type="parTrans" cxnId="{7831B2BC-CBB9-4377-84EA-83DBE60A5873}">
      <dgm:prSet/>
      <dgm:spPr/>
      <dgm:t>
        <a:bodyPr/>
        <a:lstStyle/>
        <a:p>
          <a:endParaRPr lang="es-ES"/>
        </a:p>
      </dgm:t>
    </dgm:pt>
    <dgm:pt modelId="{F3EDDD2F-488D-42F3-83B0-7471C001A6B9}" type="sibTrans" cxnId="{7831B2BC-CBB9-4377-84EA-83DBE60A5873}">
      <dgm:prSet/>
      <dgm:spPr/>
      <dgm:t>
        <a:bodyPr/>
        <a:lstStyle/>
        <a:p>
          <a:endParaRPr lang="es-ES"/>
        </a:p>
      </dgm:t>
    </dgm:pt>
    <dgm:pt modelId="{538A1243-D7B3-4F21-829B-D7FD93044BCB}" type="pres">
      <dgm:prSet presAssocID="{794CE33E-4FBB-463A-B141-6946FB5596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DEAC28-EBDE-4A42-B1AC-9A8EB484AF24}" type="pres">
      <dgm:prSet presAssocID="{07A820EB-1BAB-415B-826E-5C774BED708B}" presName="node" presStyleLbl="node1" presStyleIdx="0" presStyleCnt="3" custScaleX="83229" custScaleY="93968" custRadScaleRad="102930" custRadScaleInc="-262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3475C-5B99-4D99-AB83-243DE9B25933}" type="pres">
      <dgm:prSet presAssocID="{07A820EB-1BAB-415B-826E-5C774BED708B}" presName="spNode" presStyleCnt="0"/>
      <dgm:spPr/>
    </dgm:pt>
    <dgm:pt modelId="{932793D5-79E2-4211-84BD-3924586AD7ED}" type="pres">
      <dgm:prSet presAssocID="{4D802F8D-FC99-487E-9C0D-D9B7C77978EF}" presName="sibTrans" presStyleLbl="sibTrans1D1" presStyleIdx="0" presStyleCnt="3"/>
      <dgm:spPr/>
      <dgm:t>
        <a:bodyPr/>
        <a:lstStyle/>
        <a:p>
          <a:endParaRPr lang="es-ES"/>
        </a:p>
      </dgm:t>
    </dgm:pt>
    <dgm:pt modelId="{E741081C-EAB2-40B7-B5AE-6C4516B6E50C}" type="pres">
      <dgm:prSet presAssocID="{CBEF89EA-5923-460E-B62B-D6CB43156651}" presName="node" presStyleLbl="node1" presStyleIdx="1" presStyleCnt="3" custRadScaleRad="111858" custRadScaleInc="-88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1A7853-EB3A-47DC-AF67-B75F2CA28F36}" type="pres">
      <dgm:prSet presAssocID="{CBEF89EA-5923-460E-B62B-D6CB43156651}" presName="spNode" presStyleCnt="0"/>
      <dgm:spPr/>
    </dgm:pt>
    <dgm:pt modelId="{E220F0CD-3BEE-41FF-9E14-076F8634A809}" type="pres">
      <dgm:prSet presAssocID="{B8761099-7F44-4AA5-8527-6C9515093542}" presName="sibTrans" presStyleLbl="sibTrans1D1" presStyleIdx="1" presStyleCnt="3"/>
      <dgm:spPr/>
      <dgm:t>
        <a:bodyPr/>
        <a:lstStyle/>
        <a:p>
          <a:endParaRPr lang="es-ES"/>
        </a:p>
      </dgm:t>
    </dgm:pt>
    <dgm:pt modelId="{50B590B9-86A7-4E23-97CC-F9ED6ED708F1}" type="pres">
      <dgm:prSet presAssocID="{86BF4C0F-61E0-4CD1-AA40-B9179550E8F4}" presName="node" presStyleLbl="node1" presStyleIdx="2" presStyleCnt="3" custRadScaleRad="131993" custRadScaleInc="277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6F7D4-94CC-4E50-819C-3A8DE1229988}" type="pres">
      <dgm:prSet presAssocID="{86BF4C0F-61E0-4CD1-AA40-B9179550E8F4}" presName="spNode" presStyleCnt="0"/>
      <dgm:spPr/>
    </dgm:pt>
    <dgm:pt modelId="{39F56935-2A4C-457F-9521-698409C95A7B}" type="pres">
      <dgm:prSet presAssocID="{F3EDDD2F-488D-42F3-83B0-7471C001A6B9}" presName="sibTrans" presStyleLbl="sibTrans1D1" presStyleIdx="2" presStyleCnt="3"/>
      <dgm:spPr/>
      <dgm:t>
        <a:bodyPr/>
        <a:lstStyle/>
        <a:p>
          <a:endParaRPr lang="es-ES"/>
        </a:p>
      </dgm:t>
    </dgm:pt>
  </dgm:ptLst>
  <dgm:cxnLst>
    <dgm:cxn modelId="{C801FD35-31AB-4399-A18E-D6141A1CCD31}" type="presOf" srcId="{794CE33E-4FBB-463A-B141-6946FB5596BB}" destId="{538A1243-D7B3-4F21-829B-D7FD93044BCB}" srcOrd="0" destOrd="0" presId="urn:microsoft.com/office/officeart/2005/8/layout/cycle5"/>
    <dgm:cxn modelId="{6B65DBC8-6C5D-43D7-BEC8-A7094D9A58E7}" type="presOf" srcId="{F3EDDD2F-488D-42F3-83B0-7471C001A6B9}" destId="{39F56935-2A4C-457F-9521-698409C95A7B}" srcOrd="0" destOrd="0" presId="urn:microsoft.com/office/officeart/2005/8/layout/cycle5"/>
    <dgm:cxn modelId="{2485D7DC-323A-42B7-B27F-088DF85D6488}" srcId="{794CE33E-4FBB-463A-B141-6946FB5596BB}" destId="{CBEF89EA-5923-460E-B62B-D6CB43156651}" srcOrd="1" destOrd="0" parTransId="{8C637F0A-4AD5-442E-A7F8-21459F0C6DD8}" sibTransId="{B8761099-7F44-4AA5-8527-6C9515093542}"/>
    <dgm:cxn modelId="{5CC7B1E1-3BD5-4060-91F8-9EC533CEA25B}" srcId="{794CE33E-4FBB-463A-B141-6946FB5596BB}" destId="{07A820EB-1BAB-415B-826E-5C774BED708B}" srcOrd="0" destOrd="0" parTransId="{CA7D6496-808D-4827-8050-700B1594BE5A}" sibTransId="{4D802F8D-FC99-487E-9C0D-D9B7C77978EF}"/>
    <dgm:cxn modelId="{01F5B689-D0C6-4CDD-9C28-99878E66B4CF}" type="presOf" srcId="{07A820EB-1BAB-415B-826E-5C774BED708B}" destId="{BBDEAC28-EBDE-4A42-B1AC-9A8EB484AF24}" srcOrd="0" destOrd="0" presId="urn:microsoft.com/office/officeart/2005/8/layout/cycle5"/>
    <dgm:cxn modelId="{DE067AE8-4125-4A86-A6F3-C87AE5EC09D7}" type="presOf" srcId="{B8761099-7F44-4AA5-8527-6C9515093542}" destId="{E220F0CD-3BEE-41FF-9E14-076F8634A809}" srcOrd="0" destOrd="0" presId="urn:microsoft.com/office/officeart/2005/8/layout/cycle5"/>
    <dgm:cxn modelId="{BEEAB703-EE9C-4548-A388-A6C735BE4B35}" type="presOf" srcId="{CBEF89EA-5923-460E-B62B-D6CB43156651}" destId="{E741081C-EAB2-40B7-B5AE-6C4516B6E50C}" srcOrd="0" destOrd="0" presId="urn:microsoft.com/office/officeart/2005/8/layout/cycle5"/>
    <dgm:cxn modelId="{07446234-6043-46A1-A7A3-DB9BBE314AE2}" type="presOf" srcId="{4D802F8D-FC99-487E-9C0D-D9B7C77978EF}" destId="{932793D5-79E2-4211-84BD-3924586AD7ED}" srcOrd="0" destOrd="0" presId="urn:microsoft.com/office/officeart/2005/8/layout/cycle5"/>
    <dgm:cxn modelId="{7831B2BC-CBB9-4377-84EA-83DBE60A5873}" srcId="{794CE33E-4FBB-463A-B141-6946FB5596BB}" destId="{86BF4C0F-61E0-4CD1-AA40-B9179550E8F4}" srcOrd="2" destOrd="0" parTransId="{54E831D3-96E9-44F0-B6BE-15245C652963}" sibTransId="{F3EDDD2F-488D-42F3-83B0-7471C001A6B9}"/>
    <dgm:cxn modelId="{6D9D7566-0ADB-49C2-879E-A29DEA290FB7}" type="presOf" srcId="{86BF4C0F-61E0-4CD1-AA40-B9179550E8F4}" destId="{50B590B9-86A7-4E23-97CC-F9ED6ED708F1}" srcOrd="0" destOrd="0" presId="urn:microsoft.com/office/officeart/2005/8/layout/cycle5"/>
    <dgm:cxn modelId="{767231E2-5F37-4C52-9A9C-2FE586AD4F27}" type="presParOf" srcId="{538A1243-D7B3-4F21-829B-D7FD93044BCB}" destId="{BBDEAC28-EBDE-4A42-B1AC-9A8EB484AF24}" srcOrd="0" destOrd="0" presId="urn:microsoft.com/office/officeart/2005/8/layout/cycle5"/>
    <dgm:cxn modelId="{69FD95BF-DE79-4842-93DB-C7EB53D1616D}" type="presParOf" srcId="{538A1243-D7B3-4F21-829B-D7FD93044BCB}" destId="{F103475C-5B99-4D99-AB83-243DE9B25933}" srcOrd="1" destOrd="0" presId="urn:microsoft.com/office/officeart/2005/8/layout/cycle5"/>
    <dgm:cxn modelId="{F033EA79-2534-4147-B0DC-E76CAEE788A3}" type="presParOf" srcId="{538A1243-D7B3-4F21-829B-D7FD93044BCB}" destId="{932793D5-79E2-4211-84BD-3924586AD7ED}" srcOrd="2" destOrd="0" presId="urn:microsoft.com/office/officeart/2005/8/layout/cycle5"/>
    <dgm:cxn modelId="{E658EB74-17E8-4B65-B2C0-8AF409703A46}" type="presParOf" srcId="{538A1243-D7B3-4F21-829B-D7FD93044BCB}" destId="{E741081C-EAB2-40B7-B5AE-6C4516B6E50C}" srcOrd="3" destOrd="0" presId="urn:microsoft.com/office/officeart/2005/8/layout/cycle5"/>
    <dgm:cxn modelId="{74852B0B-46B5-4650-9528-1C967DA483D2}" type="presParOf" srcId="{538A1243-D7B3-4F21-829B-D7FD93044BCB}" destId="{A51A7853-EB3A-47DC-AF67-B75F2CA28F36}" srcOrd="4" destOrd="0" presId="urn:microsoft.com/office/officeart/2005/8/layout/cycle5"/>
    <dgm:cxn modelId="{545514D3-8D1E-4A64-885F-FA8F1ED8A06A}" type="presParOf" srcId="{538A1243-D7B3-4F21-829B-D7FD93044BCB}" destId="{E220F0CD-3BEE-41FF-9E14-076F8634A809}" srcOrd="5" destOrd="0" presId="urn:microsoft.com/office/officeart/2005/8/layout/cycle5"/>
    <dgm:cxn modelId="{2A9C5BC6-707D-4094-922E-3B5D48F553C5}" type="presParOf" srcId="{538A1243-D7B3-4F21-829B-D7FD93044BCB}" destId="{50B590B9-86A7-4E23-97CC-F9ED6ED708F1}" srcOrd="6" destOrd="0" presId="urn:microsoft.com/office/officeart/2005/8/layout/cycle5"/>
    <dgm:cxn modelId="{31646E6D-FDC8-4786-A9FB-1778DE80B9F6}" type="presParOf" srcId="{538A1243-D7B3-4F21-829B-D7FD93044BCB}" destId="{8036F7D4-94CC-4E50-819C-3A8DE1229988}" srcOrd="7" destOrd="0" presId="urn:microsoft.com/office/officeart/2005/8/layout/cycle5"/>
    <dgm:cxn modelId="{C815BCEE-3072-4C4C-BF1B-157995977AFE}" type="presParOf" srcId="{538A1243-D7B3-4F21-829B-D7FD93044BCB}" destId="{39F56935-2A4C-457F-9521-698409C95A7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4CE33E-4FBB-463A-B141-6946FB5596BB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7A820EB-1BAB-415B-826E-5C774BED708B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PRE ESCRITURA</a:t>
          </a:r>
        </a:p>
      </dgm:t>
    </dgm:pt>
    <dgm:pt modelId="{CA7D6496-808D-4827-8050-700B1594BE5A}" type="parTrans" cxnId="{5CC7B1E1-3BD5-4060-91F8-9EC533CEA25B}">
      <dgm:prSet/>
      <dgm:spPr/>
      <dgm:t>
        <a:bodyPr/>
        <a:lstStyle/>
        <a:p>
          <a:endParaRPr lang="es-ES"/>
        </a:p>
      </dgm:t>
    </dgm:pt>
    <dgm:pt modelId="{4D802F8D-FC99-487E-9C0D-D9B7C77978EF}" type="sibTrans" cxnId="{5CC7B1E1-3BD5-4060-91F8-9EC533CEA25B}">
      <dgm:prSet/>
      <dgm:spPr/>
      <dgm:t>
        <a:bodyPr/>
        <a:lstStyle/>
        <a:p>
          <a:endParaRPr lang="es-ES"/>
        </a:p>
      </dgm:t>
    </dgm:pt>
    <dgm:pt modelId="{CBEF89EA-5923-460E-B62B-D6CB4315665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OBJETIVOS  DEL DESARROLLO DE LAS DESTREZAS DE PRE ESCRITURA</a:t>
          </a:r>
          <a:endParaRPr lang="es-ES" sz="2000" b="1" dirty="0">
            <a:solidFill>
              <a:schemeClr val="tx1"/>
            </a:solidFill>
          </a:endParaRPr>
        </a:p>
      </dgm:t>
    </dgm:pt>
    <dgm:pt modelId="{8C637F0A-4AD5-442E-A7F8-21459F0C6DD8}" type="parTrans" cxnId="{2485D7DC-323A-42B7-B27F-088DF85D6488}">
      <dgm:prSet/>
      <dgm:spPr/>
      <dgm:t>
        <a:bodyPr/>
        <a:lstStyle/>
        <a:p>
          <a:endParaRPr lang="es-ES"/>
        </a:p>
      </dgm:t>
    </dgm:pt>
    <dgm:pt modelId="{B8761099-7F44-4AA5-8527-6C9515093542}" type="sibTrans" cxnId="{2485D7DC-323A-42B7-B27F-088DF85D6488}">
      <dgm:prSet/>
      <dgm:spPr/>
      <dgm:t>
        <a:bodyPr/>
        <a:lstStyle/>
        <a:p>
          <a:endParaRPr lang="es-ES"/>
        </a:p>
      </dgm:t>
    </dgm:pt>
    <dgm:pt modelId="{86BF4C0F-61E0-4CD1-AA40-B9179550E8F4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EJERCICIOS DE PRE ESCRITURA</a:t>
          </a:r>
          <a:endParaRPr lang="es-ES" b="1" dirty="0">
            <a:solidFill>
              <a:schemeClr val="tx1"/>
            </a:solidFill>
          </a:endParaRPr>
        </a:p>
      </dgm:t>
    </dgm:pt>
    <dgm:pt modelId="{54E831D3-96E9-44F0-B6BE-15245C652963}" type="parTrans" cxnId="{7831B2BC-CBB9-4377-84EA-83DBE60A5873}">
      <dgm:prSet/>
      <dgm:spPr/>
      <dgm:t>
        <a:bodyPr/>
        <a:lstStyle/>
        <a:p>
          <a:endParaRPr lang="es-ES"/>
        </a:p>
      </dgm:t>
    </dgm:pt>
    <dgm:pt modelId="{F3EDDD2F-488D-42F3-83B0-7471C001A6B9}" type="sibTrans" cxnId="{7831B2BC-CBB9-4377-84EA-83DBE60A5873}">
      <dgm:prSet/>
      <dgm:spPr/>
      <dgm:t>
        <a:bodyPr/>
        <a:lstStyle/>
        <a:p>
          <a:endParaRPr lang="es-ES"/>
        </a:p>
      </dgm:t>
    </dgm:pt>
    <dgm:pt modelId="{538A1243-D7B3-4F21-829B-D7FD93044BCB}" type="pres">
      <dgm:prSet presAssocID="{794CE33E-4FBB-463A-B141-6946FB5596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DEAC28-EBDE-4A42-B1AC-9A8EB484AF24}" type="pres">
      <dgm:prSet presAssocID="{07A820EB-1BAB-415B-826E-5C774BED708B}" presName="node" presStyleLbl="node1" presStyleIdx="0" presStyleCnt="3" custScaleX="83229" custScaleY="93968" custRadScaleRad="102930" custRadScaleInc="-262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3475C-5B99-4D99-AB83-243DE9B25933}" type="pres">
      <dgm:prSet presAssocID="{07A820EB-1BAB-415B-826E-5C774BED708B}" presName="spNode" presStyleCnt="0"/>
      <dgm:spPr/>
    </dgm:pt>
    <dgm:pt modelId="{932793D5-79E2-4211-84BD-3924586AD7ED}" type="pres">
      <dgm:prSet presAssocID="{4D802F8D-FC99-487E-9C0D-D9B7C77978EF}" presName="sibTrans" presStyleLbl="sibTrans1D1" presStyleIdx="0" presStyleCnt="3"/>
      <dgm:spPr/>
      <dgm:t>
        <a:bodyPr/>
        <a:lstStyle/>
        <a:p>
          <a:endParaRPr lang="es-ES"/>
        </a:p>
      </dgm:t>
    </dgm:pt>
    <dgm:pt modelId="{E741081C-EAB2-40B7-B5AE-6C4516B6E50C}" type="pres">
      <dgm:prSet presAssocID="{CBEF89EA-5923-460E-B62B-D6CB43156651}" presName="node" presStyleLbl="node1" presStyleIdx="1" presStyleCnt="3" custRadScaleRad="111858" custRadScaleInc="-88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1A7853-EB3A-47DC-AF67-B75F2CA28F36}" type="pres">
      <dgm:prSet presAssocID="{CBEF89EA-5923-460E-B62B-D6CB43156651}" presName="spNode" presStyleCnt="0"/>
      <dgm:spPr/>
    </dgm:pt>
    <dgm:pt modelId="{E220F0CD-3BEE-41FF-9E14-076F8634A809}" type="pres">
      <dgm:prSet presAssocID="{B8761099-7F44-4AA5-8527-6C9515093542}" presName="sibTrans" presStyleLbl="sibTrans1D1" presStyleIdx="1" presStyleCnt="3"/>
      <dgm:spPr/>
      <dgm:t>
        <a:bodyPr/>
        <a:lstStyle/>
        <a:p>
          <a:endParaRPr lang="es-ES"/>
        </a:p>
      </dgm:t>
    </dgm:pt>
    <dgm:pt modelId="{50B590B9-86A7-4E23-97CC-F9ED6ED708F1}" type="pres">
      <dgm:prSet presAssocID="{86BF4C0F-61E0-4CD1-AA40-B9179550E8F4}" presName="node" presStyleLbl="node1" presStyleIdx="2" presStyleCnt="3" custRadScaleRad="131993" custRadScaleInc="277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6F7D4-94CC-4E50-819C-3A8DE1229988}" type="pres">
      <dgm:prSet presAssocID="{86BF4C0F-61E0-4CD1-AA40-B9179550E8F4}" presName="spNode" presStyleCnt="0"/>
      <dgm:spPr/>
    </dgm:pt>
    <dgm:pt modelId="{39F56935-2A4C-457F-9521-698409C95A7B}" type="pres">
      <dgm:prSet presAssocID="{F3EDDD2F-488D-42F3-83B0-7471C001A6B9}" presName="sibTrans" presStyleLbl="sibTrans1D1" presStyleIdx="2" presStyleCnt="3"/>
      <dgm:spPr/>
      <dgm:t>
        <a:bodyPr/>
        <a:lstStyle/>
        <a:p>
          <a:endParaRPr lang="es-ES"/>
        </a:p>
      </dgm:t>
    </dgm:pt>
  </dgm:ptLst>
  <dgm:cxnLst>
    <dgm:cxn modelId="{7C75797B-BF86-4F54-B049-B9469E3669E3}" type="presOf" srcId="{4D802F8D-FC99-487E-9C0D-D9B7C77978EF}" destId="{932793D5-79E2-4211-84BD-3924586AD7ED}" srcOrd="0" destOrd="0" presId="urn:microsoft.com/office/officeart/2005/8/layout/cycle5"/>
    <dgm:cxn modelId="{E52D8AD6-1D84-4259-843D-6CE803B68743}" type="presOf" srcId="{B8761099-7F44-4AA5-8527-6C9515093542}" destId="{E220F0CD-3BEE-41FF-9E14-076F8634A809}" srcOrd="0" destOrd="0" presId="urn:microsoft.com/office/officeart/2005/8/layout/cycle5"/>
    <dgm:cxn modelId="{0EA7EC60-ED40-4360-B8A7-7B15341AC471}" type="presOf" srcId="{CBEF89EA-5923-460E-B62B-D6CB43156651}" destId="{E741081C-EAB2-40B7-B5AE-6C4516B6E50C}" srcOrd="0" destOrd="0" presId="urn:microsoft.com/office/officeart/2005/8/layout/cycle5"/>
    <dgm:cxn modelId="{68830E58-F248-4D79-BB43-2A20D84AAE94}" type="presOf" srcId="{794CE33E-4FBB-463A-B141-6946FB5596BB}" destId="{538A1243-D7B3-4F21-829B-D7FD93044BCB}" srcOrd="0" destOrd="0" presId="urn:microsoft.com/office/officeart/2005/8/layout/cycle5"/>
    <dgm:cxn modelId="{080E09D3-609B-4C62-89AA-1E6B153F1241}" type="presOf" srcId="{86BF4C0F-61E0-4CD1-AA40-B9179550E8F4}" destId="{50B590B9-86A7-4E23-97CC-F9ED6ED708F1}" srcOrd="0" destOrd="0" presId="urn:microsoft.com/office/officeart/2005/8/layout/cycle5"/>
    <dgm:cxn modelId="{74C665B3-F606-4453-BBB8-DC863233BE61}" type="presOf" srcId="{07A820EB-1BAB-415B-826E-5C774BED708B}" destId="{BBDEAC28-EBDE-4A42-B1AC-9A8EB484AF24}" srcOrd="0" destOrd="0" presId="urn:microsoft.com/office/officeart/2005/8/layout/cycle5"/>
    <dgm:cxn modelId="{7831B2BC-CBB9-4377-84EA-83DBE60A5873}" srcId="{794CE33E-4FBB-463A-B141-6946FB5596BB}" destId="{86BF4C0F-61E0-4CD1-AA40-B9179550E8F4}" srcOrd="2" destOrd="0" parTransId="{54E831D3-96E9-44F0-B6BE-15245C652963}" sibTransId="{F3EDDD2F-488D-42F3-83B0-7471C001A6B9}"/>
    <dgm:cxn modelId="{5CC7B1E1-3BD5-4060-91F8-9EC533CEA25B}" srcId="{794CE33E-4FBB-463A-B141-6946FB5596BB}" destId="{07A820EB-1BAB-415B-826E-5C774BED708B}" srcOrd="0" destOrd="0" parTransId="{CA7D6496-808D-4827-8050-700B1594BE5A}" sibTransId="{4D802F8D-FC99-487E-9C0D-D9B7C77978EF}"/>
    <dgm:cxn modelId="{003292D0-5DAF-4B17-BB06-E3AA32E6A1B9}" type="presOf" srcId="{F3EDDD2F-488D-42F3-83B0-7471C001A6B9}" destId="{39F56935-2A4C-457F-9521-698409C95A7B}" srcOrd="0" destOrd="0" presId="urn:microsoft.com/office/officeart/2005/8/layout/cycle5"/>
    <dgm:cxn modelId="{2485D7DC-323A-42B7-B27F-088DF85D6488}" srcId="{794CE33E-4FBB-463A-B141-6946FB5596BB}" destId="{CBEF89EA-5923-460E-B62B-D6CB43156651}" srcOrd="1" destOrd="0" parTransId="{8C637F0A-4AD5-442E-A7F8-21459F0C6DD8}" sibTransId="{B8761099-7F44-4AA5-8527-6C9515093542}"/>
    <dgm:cxn modelId="{E8D72BDE-6983-4CA4-8F55-6BCD8422A2CC}" type="presParOf" srcId="{538A1243-D7B3-4F21-829B-D7FD93044BCB}" destId="{BBDEAC28-EBDE-4A42-B1AC-9A8EB484AF24}" srcOrd="0" destOrd="0" presId="urn:microsoft.com/office/officeart/2005/8/layout/cycle5"/>
    <dgm:cxn modelId="{182C2C91-A377-4AE7-880F-48F97A673E04}" type="presParOf" srcId="{538A1243-D7B3-4F21-829B-D7FD93044BCB}" destId="{F103475C-5B99-4D99-AB83-243DE9B25933}" srcOrd="1" destOrd="0" presId="urn:microsoft.com/office/officeart/2005/8/layout/cycle5"/>
    <dgm:cxn modelId="{32AC7B20-B998-4709-BB7D-B6ECAB4F2B70}" type="presParOf" srcId="{538A1243-D7B3-4F21-829B-D7FD93044BCB}" destId="{932793D5-79E2-4211-84BD-3924586AD7ED}" srcOrd="2" destOrd="0" presId="urn:microsoft.com/office/officeart/2005/8/layout/cycle5"/>
    <dgm:cxn modelId="{78257915-7272-4A9C-86FC-C4E7A6D2C16E}" type="presParOf" srcId="{538A1243-D7B3-4F21-829B-D7FD93044BCB}" destId="{E741081C-EAB2-40B7-B5AE-6C4516B6E50C}" srcOrd="3" destOrd="0" presId="urn:microsoft.com/office/officeart/2005/8/layout/cycle5"/>
    <dgm:cxn modelId="{983E0F4D-5402-4239-9D2E-CFCC21BC9DBA}" type="presParOf" srcId="{538A1243-D7B3-4F21-829B-D7FD93044BCB}" destId="{A51A7853-EB3A-47DC-AF67-B75F2CA28F36}" srcOrd="4" destOrd="0" presId="urn:microsoft.com/office/officeart/2005/8/layout/cycle5"/>
    <dgm:cxn modelId="{6C6B49CF-792C-4A0B-848A-76AE2335ED23}" type="presParOf" srcId="{538A1243-D7B3-4F21-829B-D7FD93044BCB}" destId="{E220F0CD-3BEE-41FF-9E14-076F8634A809}" srcOrd="5" destOrd="0" presId="urn:microsoft.com/office/officeart/2005/8/layout/cycle5"/>
    <dgm:cxn modelId="{60AAFA0E-E297-4FB6-B3CA-A6A7A2ED4254}" type="presParOf" srcId="{538A1243-D7B3-4F21-829B-D7FD93044BCB}" destId="{50B590B9-86A7-4E23-97CC-F9ED6ED708F1}" srcOrd="6" destOrd="0" presId="urn:microsoft.com/office/officeart/2005/8/layout/cycle5"/>
    <dgm:cxn modelId="{51D14FA9-66CA-4EDF-A892-01484F8378E3}" type="presParOf" srcId="{538A1243-D7B3-4F21-829B-D7FD93044BCB}" destId="{8036F7D4-94CC-4E50-819C-3A8DE1229988}" srcOrd="7" destOrd="0" presId="urn:microsoft.com/office/officeart/2005/8/layout/cycle5"/>
    <dgm:cxn modelId="{55B1092C-D3A2-4E32-AD13-CF09CFF9DE97}" type="presParOf" srcId="{538A1243-D7B3-4F21-829B-D7FD93044BCB}" destId="{39F56935-2A4C-457F-9521-698409C95A7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686A-8AC5-4FF5-BED1-513EC66D78E3}">
      <dsp:nvSpPr>
        <dsp:cNvPr id="0" name=""/>
        <dsp:cNvSpPr/>
      </dsp:nvSpPr>
      <dsp:spPr>
        <a:xfrm>
          <a:off x="2577578" y="1776"/>
          <a:ext cx="1565251" cy="101741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DESARROLLO EVOLUTIVO DEL NIÑO O NIÑA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627244" y="51442"/>
        <a:ext cx="1465919" cy="918081"/>
      </dsp:txXfrm>
    </dsp:sp>
    <dsp:sp modelId="{C938F6CA-6CC9-42D6-B6BE-90CDD1E267BA}">
      <dsp:nvSpPr>
        <dsp:cNvPr id="0" name=""/>
        <dsp:cNvSpPr/>
      </dsp:nvSpPr>
      <dsp:spPr>
        <a:xfrm>
          <a:off x="1326096" y="510483"/>
          <a:ext cx="4068214" cy="4068214"/>
        </a:xfrm>
        <a:custGeom>
          <a:avLst/>
          <a:gdLst/>
          <a:ahLst/>
          <a:cxnLst/>
          <a:rect l="0" t="0" r="0" b="0"/>
          <a:pathLst>
            <a:path>
              <a:moveTo>
                <a:pt x="3026771" y="258660"/>
              </a:moveTo>
              <a:arcTo wR="2034107" hR="2034107" stAng="17952592" swAng="121287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4ED59-BB9D-416F-A617-BF6CF2B8D2A3}">
      <dsp:nvSpPr>
        <dsp:cNvPr id="0" name=""/>
        <dsp:cNvSpPr/>
      </dsp:nvSpPr>
      <dsp:spPr>
        <a:xfrm>
          <a:off x="4512129" y="1407309"/>
          <a:ext cx="1565251" cy="101741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>
              <a:solidFill>
                <a:schemeClr val="tx1"/>
              </a:solidFill>
            </a:rPr>
            <a:t>DESARROLLO </a:t>
          </a:r>
          <a:r>
            <a:rPr lang="es-MX" sz="1400" b="1" kern="1200" smtClean="0">
              <a:solidFill>
                <a:schemeClr val="tx1"/>
              </a:solidFill>
            </a:rPr>
            <a:t>FÍSICO-MOTOR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561795" y="1456975"/>
        <a:ext cx="1465919" cy="918081"/>
      </dsp:txXfrm>
    </dsp:sp>
    <dsp:sp modelId="{3DA1C027-E9F4-4BE7-9EB6-FD6AE1D6B4DA}">
      <dsp:nvSpPr>
        <dsp:cNvPr id="0" name=""/>
        <dsp:cNvSpPr/>
      </dsp:nvSpPr>
      <dsp:spPr>
        <a:xfrm>
          <a:off x="1326096" y="510483"/>
          <a:ext cx="4068214" cy="4068214"/>
        </a:xfrm>
        <a:custGeom>
          <a:avLst/>
          <a:gdLst/>
          <a:ahLst/>
          <a:cxnLst/>
          <a:rect l="0" t="0" r="0" b="0"/>
          <a:pathLst>
            <a:path>
              <a:moveTo>
                <a:pt x="4063352" y="2174654"/>
              </a:moveTo>
              <a:arcTo wR="2034107" hR="2034107" stAng="21837721" swAng="1360762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2DD72-0851-4E57-9BCE-53CA58D17A59}">
      <dsp:nvSpPr>
        <dsp:cNvPr id="0" name=""/>
        <dsp:cNvSpPr/>
      </dsp:nvSpPr>
      <dsp:spPr>
        <a:xfrm>
          <a:off x="3773196" y="3681510"/>
          <a:ext cx="1565251" cy="101741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DESARROLLO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MOTOR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822862" y="3731176"/>
        <a:ext cx="1465919" cy="918081"/>
      </dsp:txXfrm>
    </dsp:sp>
    <dsp:sp modelId="{90C70604-77ED-46C4-A2C8-181BE1BB3D71}">
      <dsp:nvSpPr>
        <dsp:cNvPr id="0" name=""/>
        <dsp:cNvSpPr/>
      </dsp:nvSpPr>
      <dsp:spPr>
        <a:xfrm>
          <a:off x="1326096" y="510483"/>
          <a:ext cx="4068214" cy="4068214"/>
        </a:xfrm>
        <a:custGeom>
          <a:avLst/>
          <a:gdLst/>
          <a:ahLst/>
          <a:cxnLst/>
          <a:rect l="0" t="0" r="0" b="0"/>
          <a:pathLst>
            <a:path>
              <a:moveTo>
                <a:pt x="2284159" y="4052786"/>
              </a:moveTo>
              <a:arcTo wR="2034107" hR="2034107" stAng="4976326" swAng="847348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BC424-4D2D-4B33-A31B-92ED1BC50E42}">
      <dsp:nvSpPr>
        <dsp:cNvPr id="0" name=""/>
        <dsp:cNvSpPr/>
      </dsp:nvSpPr>
      <dsp:spPr>
        <a:xfrm>
          <a:off x="1381960" y="3681510"/>
          <a:ext cx="1565251" cy="101741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DESARROLLO COGNITIVO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431626" y="3731176"/>
        <a:ext cx="1465919" cy="918081"/>
      </dsp:txXfrm>
    </dsp:sp>
    <dsp:sp modelId="{B6578846-7F59-4744-ACA7-B841B45BA90A}">
      <dsp:nvSpPr>
        <dsp:cNvPr id="0" name=""/>
        <dsp:cNvSpPr/>
      </dsp:nvSpPr>
      <dsp:spPr>
        <a:xfrm>
          <a:off x="1326096" y="510483"/>
          <a:ext cx="4068214" cy="4068214"/>
        </a:xfrm>
        <a:custGeom>
          <a:avLst/>
          <a:gdLst/>
          <a:ahLst/>
          <a:cxnLst/>
          <a:rect l="0" t="0" r="0" b="0"/>
          <a:pathLst>
            <a:path>
              <a:moveTo>
                <a:pt x="215960" y="2946210"/>
              </a:moveTo>
              <a:arcTo wR="2034107" hR="2034107" stAng="9201516" swAng="1360762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EAC28-EBDE-4A42-B1AC-9A8EB484AF24}">
      <dsp:nvSpPr>
        <dsp:cNvPr id="0" name=""/>
        <dsp:cNvSpPr/>
      </dsp:nvSpPr>
      <dsp:spPr>
        <a:xfrm>
          <a:off x="643027" y="1407309"/>
          <a:ext cx="1565251" cy="101741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DESARROLLO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AFECTIVO SOCIAL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692693" y="1456975"/>
        <a:ext cx="1465919" cy="918081"/>
      </dsp:txXfrm>
    </dsp:sp>
    <dsp:sp modelId="{932793D5-79E2-4211-84BD-3924586AD7ED}">
      <dsp:nvSpPr>
        <dsp:cNvPr id="0" name=""/>
        <dsp:cNvSpPr/>
      </dsp:nvSpPr>
      <dsp:spPr>
        <a:xfrm>
          <a:off x="1326096" y="510483"/>
          <a:ext cx="4068214" cy="4068214"/>
        </a:xfrm>
        <a:custGeom>
          <a:avLst/>
          <a:gdLst/>
          <a:ahLst/>
          <a:cxnLst/>
          <a:rect l="0" t="0" r="0" b="0"/>
          <a:pathLst>
            <a:path>
              <a:moveTo>
                <a:pt x="489102" y="711022"/>
              </a:moveTo>
              <a:arcTo wR="2034107" hR="2034107" stAng="13234530" swAng="1212878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686A-8AC5-4FF5-BED1-513EC66D78E3}">
      <dsp:nvSpPr>
        <dsp:cNvPr id="0" name=""/>
        <dsp:cNvSpPr/>
      </dsp:nvSpPr>
      <dsp:spPr>
        <a:xfrm>
          <a:off x="2609213" y="486"/>
          <a:ext cx="2071304" cy="79459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PSICOMOTRICIDAD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648002" y="39275"/>
        <a:ext cx="1993726" cy="717013"/>
      </dsp:txXfrm>
    </dsp:sp>
    <dsp:sp modelId="{C938F6CA-6CC9-42D6-B6BE-90CDD1E267BA}">
      <dsp:nvSpPr>
        <dsp:cNvPr id="0" name=""/>
        <dsp:cNvSpPr/>
      </dsp:nvSpPr>
      <dsp:spPr>
        <a:xfrm>
          <a:off x="1373916" y="397782"/>
          <a:ext cx="4541898" cy="4541898"/>
        </a:xfrm>
        <a:custGeom>
          <a:avLst/>
          <a:gdLst/>
          <a:ahLst/>
          <a:cxnLst/>
          <a:rect l="0" t="0" r="0" b="0"/>
          <a:pathLst>
            <a:path>
              <a:moveTo>
                <a:pt x="3375635" y="286792"/>
              </a:moveTo>
              <a:arcTo wR="2270949" hR="2270949" stAng="17946421" swAng="35621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4ED59-BB9D-416F-A617-BF6CF2B8D2A3}">
      <dsp:nvSpPr>
        <dsp:cNvPr id="0" name=""/>
        <dsp:cNvSpPr/>
      </dsp:nvSpPr>
      <dsp:spPr>
        <a:xfrm>
          <a:off x="4809140" y="855522"/>
          <a:ext cx="1222448" cy="79459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ETAPAS DEL DESARROLLO PSICOMOTRIZ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847929" y="894311"/>
        <a:ext cx="1144870" cy="717013"/>
      </dsp:txXfrm>
    </dsp:sp>
    <dsp:sp modelId="{3DA1C027-E9F4-4BE7-9EB6-FD6AE1D6B4DA}">
      <dsp:nvSpPr>
        <dsp:cNvPr id="0" name=""/>
        <dsp:cNvSpPr/>
      </dsp:nvSpPr>
      <dsp:spPr>
        <a:xfrm>
          <a:off x="1373916" y="397782"/>
          <a:ext cx="4541898" cy="4541898"/>
        </a:xfrm>
        <a:custGeom>
          <a:avLst/>
          <a:gdLst/>
          <a:ahLst/>
          <a:cxnLst/>
          <a:rect l="0" t="0" r="0" b="0"/>
          <a:pathLst>
            <a:path>
              <a:moveTo>
                <a:pt x="4393341" y="1463075"/>
              </a:moveTo>
              <a:arcTo wR="2270949" hR="2270949" stAng="20349662" swAng="1065271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22820-843D-4DAD-94E3-14F9D5B4C346}">
      <dsp:nvSpPr>
        <dsp:cNvPr id="0" name=""/>
        <dsp:cNvSpPr/>
      </dsp:nvSpPr>
      <dsp:spPr>
        <a:xfrm>
          <a:off x="4904536" y="2776769"/>
          <a:ext cx="1908681" cy="79459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INDICADORES DE LA PSICOMOTRICIDAD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943325" y="2815558"/>
        <a:ext cx="1831103" cy="717013"/>
      </dsp:txXfrm>
    </dsp:sp>
    <dsp:sp modelId="{BDE6CCBB-ECA9-4156-A042-0CC641719A27}">
      <dsp:nvSpPr>
        <dsp:cNvPr id="0" name=""/>
        <dsp:cNvSpPr/>
      </dsp:nvSpPr>
      <dsp:spPr>
        <a:xfrm>
          <a:off x="1373916" y="397782"/>
          <a:ext cx="4541898" cy="4541898"/>
        </a:xfrm>
        <a:custGeom>
          <a:avLst/>
          <a:gdLst/>
          <a:ahLst/>
          <a:cxnLst/>
          <a:rect l="0" t="0" r="0" b="0"/>
          <a:pathLst>
            <a:path>
              <a:moveTo>
                <a:pt x="4275791" y="3337634"/>
              </a:moveTo>
              <a:arcTo wR="2270949" hR="2270949" stAng="1680924" swAng="836586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2DD72-0851-4E57-9BCE-53CA58D17A59}">
      <dsp:nvSpPr>
        <dsp:cNvPr id="0" name=""/>
        <dsp:cNvSpPr/>
      </dsp:nvSpPr>
      <dsp:spPr>
        <a:xfrm>
          <a:off x="4018969" y="4317490"/>
          <a:ext cx="1222448" cy="79459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TONO MUSCULAR</a:t>
          </a:r>
        </a:p>
      </dsp:txBody>
      <dsp:txXfrm>
        <a:off x="4057758" y="4356279"/>
        <a:ext cx="1144870" cy="717013"/>
      </dsp:txXfrm>
    </dsp:sp>
    <dsp:sp modelId="{90C70604-77ED-46C4-A2C8-181BE1BB3D71}">
      <dsp:nvSpPr>
        <dsp:cNvPr id="0" name=""/>
        <dsp:cNvSpPr/>
      </dsp:nvSpPr>
      <dsp:spPr>
        <a:xfrm>
          <a:off x="1373916" y="397782"/>
          <a:ext cx="4541898" cy="4541898"/>
        </a:xfrm>
        <a:custGeom>
          <a:avLst/>
          <a:gdLst/>
          <a:ahLst/>
          <a:cxnLst/>
          <a:rect l="0" t="0" r="0" b="0"/>
          <a:pathLst>
            <a:path>
              <a:moveTo>
                <a:pt x="2496750" y="4530644"/>
              </a:moveTo>
              <a:arcTo wR="2270949" hR="2270949" stAng="5057617" swAng="684765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BC424-4D2D-4B33-A31B-92ED1BC50E42}">
      <dsp:nvSpPr>
        <dsp:cNvPr id="0" name=""/>
        <dsp:cNvSpPr/>
      </dsp:nvSpPr>
      <dsp:spPr>
        <a:xfrm>
          <a:off x="2048313" y="4317490"/>
          <a:ext cx="1222448" cy="79459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EQUILIBRIO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087102" y="4356279"/>
        <a:ext cx="1144870" cy="717013"/>
      </dsp:txXfrm>
    </dsp:sp>
    <dsp:sp modelId="{B6578846-7F59-4744-ACA7-B841B45BA90A}">
      <dsp:nvSpPr>
        <dsp:cNvPr id="0" name=""/>
        <dsp:cNvSpPr/>
      </dsp:nvSpPr>
      <dsp:spPr>
        <a:xfrm>
          <a:off x="1373916" y="397782"/>
          <a:ext cx="4541898" cy="4541898"/>
        </a:xfrm>
        <a:custGeom>
          <a:avLst/>
          <a:gdLst/>
          <a:ahLst/>
          <a:cxnLst/>
          <a:rect l="0" t="0" r="0" b="0"/>
          <a:pathLst>
            <a:path>
              <a:moveTo>
                <a:pt x="582204" y="3789287"/>
              </a:moveTo>
              <a:arcTo wR="2270949" hR="2270949" stAng="8282490" swAng="836586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EAC28-EBDE-4A42-B1AC-9A8EB484AF24}">
      <dsp:nvSpPr>
        <dsp:cNvPr id="0" name=""/>
        <dsp:cNvSpPr/>
      </dsp:nvSpPr>
      <dsp:spPr>
        <a:xfrm>
          <a:off x="819629" y="2776769"/>
          <a:ext cx="1222448" cy="79459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POSTURA</a:t>
          </a:r>
        </a:p>
      </dsp:txBody>
      <dsp:txXfrm>
        <a:off x="858418" y="2815558"/>
        <a:ext cx="1144870" cy="717013"/>
      </dsp:txXfrm>
    </dsp:sp>
    <dsp:sp modelId="{932793D5-79E2-4211-84BD-3924586AD7ED}">
      <dsp:nvSpPr>
        <dsp:cNvPr id="0" name=""/>
        <dsp:cNvSpPr/>
      </dsp:nvSpPr>
      <dsp:spPr>
        <a:xfrm>
          <a:off x="1373916" y="397782"/>
          <a:ext cx="4541898" cy="4541898"/>
        </a:xfrm>
        <a:custGeom>
          <a:avLst/>
          <a:gdLst/>
          <a:ahLst/>
          <a:cxnLst/>
          <a:rect l="0" t="0" r="0" b="0"/>
          <a:pathLst>
            <a:path>
              <a:moveTo>
                <a:pt x="3289" y="2148754"/>
              </a:moveTo>
              <a:arcTo wR="2270949" hR="2270949" stAng="10985067" swAng="1065271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80313-3C76-496A-BC4D-074127E97363}">
      <dsp:nvSpPr>
        <dsp:cNvPr id="0" name=""/>
        <dsp:cNvSpPr/>
      </dsp:nvSpPr>
      <dsp:spPr>
        <a:xfrm>
          <a:off x="1058736" y="855522"/>
          <a:ext cx="1621259" cy="794591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COORDINACIÓN DEL MOVIMIENTO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097525" y="894311"/>
        <a:ext cx="1543681" cy="717013"/>
      </dsp:txXfrm>
    </dsp:sp>
    <dsp:sp modelId="{7D854A16-0F4A-47A8-9C1D-5A63FDBF52C6}">
      <dsp:nvSpPr>
        <dsp:cNvPr id="0" name=""/>
        <dsp:cNvSpPr/>
      </dsp:nvSpPr>
      <dsp:spPr>
        <a:xfrm>
          <a:off x="1373916" y="397782"/>
          <a:ext cx="4541898" cy="4541898"/>
        </a:xfrm>
        <a:custGeom>
          <a:avLst/>
          <a:gdLst/>
          <a:ahLst/>
          <a:cxnLst/>
          <a:rect l="0" t="0" r="0" b="0"/>
          <a:pathLst>
            <a:path>
              <a:moveTo>
                <a:pt x="966957" y="411697"/>
              </a:moveTo>
              <a:arcTo wR="2270949" hR="2270949" stAng="14097360" swAng="356219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EAC28-EBDE-4A42-B1AC-9A8EB484AF24}">
      <dsp:nvSpPr>
        <dsp:cNvPr id="0" name=""/>
        <dsp:cNvSpPr/>
      </dsp:nvSpPr>
      <dsp:spPr>
        <a:xfrm>
          <a:off x="2460036" y="0"/>
          <a:ext cx="1951111" cy="143186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PRE LECTURA</a:t>
          </a:r>
        </a:p>
      </dsp:txBody>
      <dsp:txXfrm>
        <a:off x="2529934" y="69898"/>
        <a:ext cx="1811315" cy="1292064"/>
      </dsp:txXfrm>
    </dsp:sp>
    <dsp:sp modelId="{932793D5-79E2-4211-84BD-3924586AD7ED}">
      <dsp:nvSpPr>
        <dsp:cNvPr id="0" name=""/>
        <dsp:cNvSpPr/>
      </dsp:nvSpPr>
      <dsp:spPr>
        <a:xfrm>
          <a:off x="2026599" y="736657"/>
          <a:ext cx="4066092" cy="4066092"/>
        </a:xfrm>
        <a:custGeom>
          <a:avLst/>
          <a:gdLst/>
          <a:ahLst/>
          <a:cxnLst/>
          <a:rect l="0" t="0" r="0" b="0"/>
          <a:pathLst>
            <a:path>
              <a:moveTo>
                <a:pt x="2916827" y="202142"/>
              </a:moveTo>
              <a:arcTo wR="2033046" hR="2033046" stAng="17746002" swAng="333707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1081C-EAB2-40B7-B5AE-6C4516B6E50C}">
      <dsp:nvSpPr>
        <dsp:cNvPr id="0" name=""/>
        <dsp:cNvSpPr/>
      </dsp:nvSpPr>
      <dsp:spPr>
        <a:xfrm>
          <a:off x="4680515" y="3024340"/>
          <a:ext cx="2344268" cy="152377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OBJETIVOS  DEL DESARROLLO DE LAS DESTREZAS DE PRE LECTURA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754900" y="3098725"/>
        <a:ext cx="2195498" cy="1375004"/>
      </dsp:txXfrm>
    </dsp:sp>
    <dsp:sp modelId="{E220F0CD-3BEE-41FF-9E14-076F8634A809}">
      <dsp:nvSpPr>
        <dsp:cNvPr id="0" name=""/>
        <dsp:cNvSpPr/>
      </dsp:nvSpPr>
      <dsp:spPr>
        <a:xfrm>
          <a:off x="1468737" y="1458381"/>
          <a:ext cx="4066092" cy="4066092"/>
        </a:xfrm>
        <a:custGeom>
          <a:avLst/>
          <a:gdLst/>
          <a:ahLst/>
          <a:cxnLst/>
          <a:rect l="0" t="0" r="0" b="0"/>
          <a:pathLst>
            <a:path>
              <a:moveTo>
                <a:pt x="3302486" y="3621063"/>
              </a:moveTo>
              <a:arcTo wR="2033046" hR="2033046" stAng="3081696" swAng="4915095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590B9-86A7-4E23-97CC-F9ED6ED708F1}">
      <dsp:nvSpPr>
        <dsp:cNvPr id="0" name=""/>
        <dsp:cNvSpPr/>
      </dsp:nvSpPr>
      <dsp:spPr>
        <a:xfrm>
          <a:off x="105283" y="2880328"/>
          <a:ext cx="2344268" cy="152377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smtClean="0">
              <a:solidFill>
                <a:schemeClr val="tx1"/>
              </a:solidFill>
            </a:rPr>
            <a:t>EJERCICIOS DE PRE LECTURA</a:t>
          </a:r>
          <a:endParaRPr lang="es-ES" sz="2700" b="1" kern="1200" dirty="0">
            <a:solidFill>
              <a:schemeClr val="tx1"/>
            </a:solidFill>
          </a:endParaRPr>
        </a:p>
      </dsp:txBody>
      <dsp:txXfrm>
        <a:off x="179668" y="2954713"/>
        <a:ext cx="2195498" cy="1375004"/>
      </dsp:txXfrm>
    </dsp:sp>
    <dsp:sp modelId="{39F56935-2A4C-457F-9521-698409C95A7B}">
      <dsp:nvSpPr>
        <dsp:cNvPr id="0" name=""/>
        <dsp:cNvSpPr/>
      </dsp:nvSpPr>
      <dsp:spPr>
        <a:xfrm>
          <a:off x="1124244" y="1056794"/>
          <a:ext cx="4066092" cy="4066092"/>
        </a:xfrm>
        <a:custGeom>
          <a:avLst/>
          <a:gdLst/>
          <a:ahLst/>
          <a:cxnLst/>
          <a:rect l="0" t="0" r="0" b="0"/>
          <a:pathLst>
            <a:path>
              <a:moveTo>
                <a:pt x="100213" y="1402621"/>
              </a:moveTo>
              <a:arcTo wR="2033046" hR="2033046" stAng="11883874" swAng="2383714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EAC28-EBDE-4A42-B1AC-9A8EB484AF24}">
      <dsp:nvSpPr>
        <dsp:cNvPr id="0" name=""/>
        <dsp:cNvSpPr/>
      </dsp:nvSpPr>
      <dsp:spPr>
        <a:xfrm>
          <a:off x="2460036" y="0"/>
          <a:ext cx="1951111" cy="143186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PRE ESCRITURA</a:t>
          </a:r>
        </a:p>
      </dsp:txBody>
      <dsp:txXfrm>
        <a:off x="2529934" y="69898"/>
        <a:ext cx="1811315" cy="1292064"/>
      </dsp:txXfrm>
    </dsp:sp>
    <dsp:sp modelId="{932793D5-79E2-4211-84BD-3924586AD7ED}">
      <dsp:nvSpPr>
        <dsp:cNvPr id="0" name=""/>
        <dsp:cNvSpPr/>
      </dsp:nvSpPr>
      <dsp:spPr>
        <a:xfrm>
          <a:off x="2026599" y="736657"/>
          <a:ext cx="4066092" cy="4066092"/>
        </a:xfrm>
        <a:custGeom>
          <a:avLst/>
          <a:gdLst/>
          <a:ahLst/>
          <a:cxnLst/>
          <a:rect l="0" t="0" r="0" b="0"/>
          <a:pathLst>
            <a:path>
              <a:moveTo>
                <a:pt x="2916827" y="202142"/>
              </a:moveTo>
              <a:arcTo wR="2033046" hR="2033046" stAng="17746002" swAng="333707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1081C-EAB2-40B7-B5AE-6C4516B6E50C}">
      <dsp:nvSpPr>
        <dsp:cNvPr id="0" name=""/>
        <dsp:cNvSpPr/>
      </dsp:nvSpPr>
      <dsp:spPr>
        <a:xfrm>
          <a:off x="4680515" y="3024340"/>
          <a:ext cx="2344268" cy="152377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OBJETIVOS  DEL DESARROLLO DE LAS DESTREZAS DE PRE ESCRITURA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754900" y="3098725"/>
        <a:ext cx="2195498" cy="1375004"/>
      </dsp:txXfrm>
    </dsp:sp>
    <dsp:sp modelId="{E220F0CD-3BEE-41FF-9E14-076F8634A809}">
      <dsp:nvSpPr>
        <dsp:cNvPr id="0" name=""/>
        <dsp:cNvSpPr/>
      </dsp:nvSpPr>
      <dsp:spPr>
        <a:xfrm>
          <a:off x="1468737" y="1458381"/>
          <a:ext cx="4066092" cy="4066092"/>
        </a:xfrm>
        <a:custGeom>
          <a:avLst/>
          <a:gdLst/>
          <a:ahLst/>
          <a:cxnLst/>
          <a:rect l="0" t="0" r="0" b="0"/>
          <a:pathLst>
            <a:path>
              <a:moveTo>
                <a:pt x="3302486" y="3621063"/>
              </a:moveTo>
              <a:arcTo wR="2033046" hR="2033046" stAng="3081696" swAng="4915095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590B9-86A7-4E23-97CC-F9ED6ED708F1}">
      <dsp:nvSpPr>
        <dsp:cNvPr id="0" name=""/>
        <dsp:cNvSpPr/>
      </dsp:nvSpPr>
      <dsp:spPr>
        <a:xfrm>
          <a:off x="105283" y="2880328"/>
          <a:ext cx="2344268" cy="1523774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dirty="0" smtClean="0">
              <a:solidFill>
                <a:schemeClr val="tx1"/>
              </a:solidFill>
            </a:rPr>
            <a:t>EJERCICIOS DE PRE ESCRITURA</a:t>
          </a:r>
          <a:endParaRPr lang="es-ES" sz="2700" b="1" kern="1200" dirty="0">
            <a:solidFill>
              <a:schemeClr val="tx1"/>
            </a:solidFill>
          </a:endParaRPr>
        </a:p>
      </dsp:txBody>
      <dsp:txXfrm>
        <a:off x="179668" y="2954713"/>
        <a:ext cx="2195498" cy="1375004"/>
      </dsp:txXfrm>
    </dsp:sp>
    <dsp:sp modelId="{39F56935-2A4C-457F-9521-698409C95A7B}">
      <dsp:nvSpPr>
        <dsp:cNvPr id="0" name=""/>
        <dsp:cNvSpPr/>
      </dsp:nvSpPr>
      <dsp:spPr>
        <a:xfrm>
          <a:off x="1124244" y="1056794"/>
          <a:ext cx="4066092" cy="4066092"/>
        </a:xfrm>
        <a:custGeom>
          <a:avLst/>
          <a:gdLst/>
          <a:ahLst/>
          <a:cxnLst/>
          <a:rect l="0" t="0" r="0" b="0"/>
          <a:pathLst>
            <a:path>
              <a:moveTo>
                <a:pt x="100213" y="1402621"/>
              </a:moveTo>
              <a:arcTo wR="2033046" hR="2033046" stAng="11883874" swAng="2383714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ED2B-4D82-4BCB-80EA-90DFC43826D9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628B5-EC70-43C9-ABBE-CADFB3D141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397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C292FA-C07C-49FA-BAE3-057DCCE01DCD}" type="datetimeFigureOut">
              <a:rPr lang="es-ES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685390-9255-4A33-A399-0145B7F00D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810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19237-1053-4D81-ADFC-F30A72B3CD9E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C69E-E9B7-41E8-AF80-70E70AA491B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44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4208E-46C9-468F-8D5E-E96592667EAF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741F-CF92-4B8E-B3C4-F9D363E3065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32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2ED0E-8400-49C2-9D91-B70C4754EF67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25EA6-D1B0-441F-880B-9424BBDDF53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31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6388"/>
            <a:ext cx="261143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7EA8C-A6EF-480F-BDAC-5D27ACE36505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25FF9-22F5-4F15-8252-FC2F7175327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5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CC29C-3766-4084-9E9A-18975D9803CA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C89BF-F025-4CF1-A517-703CAF114FB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58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059B2-F978-4F3E-A773-AE851B40EEAF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59F3-708D-41BC-9AC5-1B66C051A2E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4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B4737-2324-40D3-ADCD-0170482FA545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34614-0FB4-43FD-927E-3FF80C1236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13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A805C-C5E4-4468-B7B9-15C4EFD29F0C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1F370-B14D-43BB-9312-A807AEF3E43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00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D5776-9AC4-40E5-AE1C-B5077024AE2A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723BC-C067-44D3-A86C-91F6E326BD7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65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1D91E-4F4D-44FE-830A-03271977C898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5DC2-B38B-4B0F-BCDD-2A14601CC84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90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4EA09-1798-4394-96CB-B53E38506FB0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974AA-3384-4F02-AE12-8A734119CD3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97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EB4590-1906-454F-B82B-20290754958B}" type="datetimeFigureOut">
              <a:rPr lang="es-ES" smtClean="0"/>
              <a:pPr>
                <a:defRPr/>
              </a:pPr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D2005D-0BD5-4B0B-BC5D-F89B8D5DD0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ecopeques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11" Type="http://schemas.openxmlformats.org/officeDocument/2006/relationships/slide" Target="slide1.xml"/><Relationship Id="rId5" Type="http://schemas.openxmlformats.org/officeDocument/2006/relationships/slide" Target="slide22.xml"/><Relationship Id="rId10" Type="http://schemas.openxmlformats.org/officeDocument/2006/relationships/slide" Target="slide8.xml"/><Relationship Id="rId4" Type="http://schemas.openxmlformats.org/officeDocument/2006/relationships/slide" Target="slide14.xml"/><Relationship Id="rId9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image" Target="../media/image9.jpeg"/><Relationship Id="rId10" Type="http://schemas.openxmlformats.org/officeDocument/2006/relationships/slide" Target="slide3.xml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980728"/>
            <a:ext cx="84249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UNIVERSIDAD DE LAS FUERZAS ARMADAS “ESPE”</a:t>
            </a:r>
            <a:endParaRPr lang="es-ES" dirty="0"/>
          </a:p>
          <a:p>
            <a:pPr algn="ctr"/>
            <a:endParaRPr lang="es-ES" sz="1400" b="1" dirty="0" smtClean="0"/>
          </a:p>
          <a:p>
            <a:pPr algn="ctr"/>
            <a:r>
              <a:rPr lang="es-ES" sz="1600" b="1" dirty="0" smtClean="0"/>
              <a:t>DEPARTAMENTO </a:t>
            </a:r>
            <a:r>
              <a:rPr lang="es-ES" sz="1600" b="1" dirty="0"/>
              <a:t>DE CIENCIAS HUMANAS Y SOCIALES</a:t>
            </a:r>
            <a:endParaRPr lang="es-ES" sz="1600" dirty="0"/>
          </a:p>
          <a:p>
            <a:pPr algn="ctr"/>
            <a:r>
              <a:rPr lang="es-ES" sz="1600" b="1" dirty="0"/>
              <a:t>LICENCIATURA EN EDUCACIÓN INFANTIL </a:t>
            </a:r>
            <a:endParaRPr lang="es-ES" sz="1600" b="1" dirty="0" smtClean="0"/>
          </a:p>
          <a:p>
            <a:pPr algn="ctr"/>
            <a:endParaRPr lang="es-ES" sz="1600" dirty="0"/>
          </a:p>
          <a:p>
            <a:pPr algn="ctr"/>
            <a:r>
              <a:rPr lang="es-ES" sz="1400" b="1" dirty="0"/>
              <a:t> </a:t>
            </a:r>
            <a:endParaRPr lang="es-ES" sz="1400" dirty="0"/>
          </a:p>
          <a:p>
            <a:pPr algn="ctr"/>
            <a:r>
              <a:rPr lang="es-ES" sz="1600" b="1" dirty="0"/>
              <a:t>PROYECTO DE GRADO PREVIO A LA OBTENCIÓN DEL TÍTULO DE LICENCIADA EN CIENCIAS DE LA EDUCACIÓN MENCIÓN “EDUCACIÓN INFANTIL”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 smtClean="0"/>
              <a:t>DIRECTOR</a:t>
            </a:r>
            <a:r>
              <a:rPr lang="es-ES" sz="1600" b="1" dirty="0"/>
              <a:t>: </a:t>
            </a:r>
            <a:r>
              <a:rPr lang="es-ES" sz="1600" b="1" dirty="0" err="1"/>
              <a:t>MSc</a:t>
            </a:r>
            <a:r>
              <a:rPr lang="es-ES" sz="1600" b="1" dirty="0"/>
              <a:t>. TEJADA </a:t>
            </a:r>
            <a:r>
              <a:rPr lang="es-ES" sz="1600" b="1" dirty="0" smtClean="0"/>
              <a:t>VERÓNICA       CODIRECTOR</a:t>
            </a:r>
            <a:r>
              <a:rPr lang="es-ES" sz="1600" b="1" dirty="0"/>
              <a:t>: </a:t>
            </a:r>
            <a:r>
              <a:rPr lang="es-ES" sz="1600" b="1" dirty="0" err="1"/>
              <a:t>MSc</a:t>
            </a:r>
            <a:r>
              <a:rPr lang="es-ES" sz="1600" b="1" dirty="0"/>
              <a:t>. SOLÍS MÓNICA</a:t>
            </a:r>
            <a:endParaRPr lang="es-ES" sz="1600" dirty="0"/>
          </a:p>
          <a:p>
            <a:pPr algn="just"/>
            <a:endParaRPr lang="es-ES" sz="1600" dirty="0"/>
          </a:p>
          <a:p>
            <a:pPr algn="ctr"/>
            <a:endParaRPr lang="es-ES" sz="1600" b="1" dirty="0" smtClean="0"/>
          </a:p>
          <a:p>
            <a:pPr algn="ctr"/>
            <a:endParaRPr lang="es-ES" sz="1600" b="1" dirty="0"/>
          </a:p>
          <a:p>
            <a:pPr algn="ctr"/>
            <a:r>
              <a:rPr lang="es-ES" sz="1600" b="1" dirty="0" smtClean="0"/>
              <a:t>AUTOR</a:t>
            </a:r>
            <a:r>
              <a:rPr lang="es-ES" sz="1600" b="1" dirty="0"/>
              <a:t>: CARVAJAL OJEDA MELANIA PAULINA</a:t>
            </a:r>
            <a:endParaRPr lang="es-ES" sz="1600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endParaRPr lang="es-ES" sz="1600" b="1" dirty="0"/>
          </a:p>
          <a:p>
            <a:pPr algn="ctr"/>
            <a:endParaRPr lang="es-ES" sz="1600" b="1" dirty="0" smtClean="0"/>
          </a:p>
          <a:p>
            <a:pPr algn="ctr"/>
            <a:r>
              <a:rPr lang="es-ES" sz="1600" b="1" dirty="0" smtClean="0"/>
              <a:t>SANGOLQUÍ</a:t>
            </a:r>
            <a:r>
              <a:rPr lang="es-ES" sz="1600" b="1" dirty="0"/>
              <a:t>, </a:t>
            </a:r>
            <a:r>
              <a:rPr lang="es-ES" sz="1600" b="1" dirty="0" smtClean="0"/>
              <a:t>SEPTIEMBRE</a:t>
            </a:r>
            <a:r>
              <a:rPr lang="es-ES" sz="1600" b="1" dirty="0" smtClean="0"/>
              <a:t> </a:t>
            </a:r>
            <a:r>
              <a:rPr lang="es-ES" sz="1600" b="1" dirty="0" smtClean="0"/>
              <a:t>2014</a:t>
            </a:r>
            <a:endParaRPr lang="en-US" sz="1600" b="1" dirty="0"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026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9" y="160286"/>
            <a:ext cx="2722885" cy="8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74396"/>
            <a:ext cx="3065911" cy="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7751772"/>
              </p:ext>
            </p:extLst>
          </p:nvPr>
        </p:nvGraphicFramePr>
        <p:xfrm>
          <a:off x="1187624" y="1397000"/>
          <a:ext cx="672040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851920" y="360495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UNIDAD I</a:t>
            </a:r>
            <a:endParaRPr lang="es-ES" sz="2000" b="1" dirty="0"/>
          </a:p>
        </p:txBody>
      </p:sp>
      <p:sp>
        <p:nvSpPr>
          <p:cNvPr id="5" name="4 Recortar rectángulo de esquina sencilla"/>
          <p:cNvSpPr/>
          <p:nvPr/>
        </p:nvSpPr>
        <p:spPr>
          <a:xfrm>
            <a:off x="6732240" y="5787228"/>
            <a:ext cx="2304256" cy="620688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REGRESAR MARCO TEÓRICO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74396"/>
            <a:ext cx="3065911" cy="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81402459"/>
              </p:ext>
            </p:extLst>
          </p:nvPr>
        </p:nvGraphicFramePr>
        <p:xfrm>
          <a:off x="899592" y="1052736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779912" y="353294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UNIDAD II</a:t>
            </a:r>
            <a:endParaRPr lang="es-ES" sz="2000" b="1" dirty="0"/>
          </a:p>
        </p:txBody>
      </p:sp>
      <p:sp>
        <p:nvSpPr>
          <p:cNvPr id="5" name="4 Recortar rectángulo de esquina sencilla"/>
          <p:cNvSpPr/>
          <p:nvPr/>
        </p:nvSpPr>
        <p:spPr>
          <a:xfrm>
            <a:off x="6732240" y="5787228"/>
            <a:ext cx="2304256" cy="810124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REGRESAR MARCO TEÓRICO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7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74396"/>
            <a:ext cx="3065911" cy="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16170627"/>
              </p:ext>
            </p:extLst>
          </p:nvPr>
        </p:nvGraphicFramePr>
        <p:xfrm>
          <a:off x="899592" y="1052736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491880" y="35730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UNIDAD III</a:t>
            </a:r>
            <a:endParaRPr lang="es-ES" sz="2400" b="1" dirty="0"/>
          </a:p>
        </p:txBody>
      </p:sp>
      <p:sp>
        <p:nvSpPr>
          <p:cNvPr id="6" name="5 Recortar rectángulo de esquina sencilla"/>
          <p:cNvSpPr/>
          <p:nvPr/>
        </p:nvSpPr>
        <p:spPr>
          <a:xfrm>
            <a:off x="6732240" y="5787228"/>
            <a:ext cx="2304256" cy="620688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hlinkClick r:id="rId8" action="ppaction://hlinksldjump"/>
              </a:rPr>
              <a:t>REGRESAR MARCO TEÓRICO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1586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74396"/>
            <a:ext cx="3065911" cy="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63768523"/>
              </p:ext>
            </p:extLst>
          </p:nvPr>
        </p:nvGraphicFramePr>
        <p:xfrm>
          <a:off x="899592" y="1052736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491880" y="35730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UNIDAD IV</a:t>
            </a:r>
            <a:endParaRPr lang="es-ES" sz="2400" b="1" dirty="0"/>
          </a:p>
        </p:txBody>
      </p:sp>
      <p:sp>
        <p:nvSpPr>
          <p:cNvPr id="5" name="4 Recortar rectángulo de esquina sencilla"/>
          <p:cNvSpPr/>
          <p:nvPr/>
        </p:nvSpPr>
        <p:spPr>
          <a:xfrm>
            <a:off x="6732240" y="5971592"/>
            <a:ext cx="1728192" cy="620688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ÍNDICE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3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259633" y="1052736"/>
            <a:ext cx="2304256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</a:rPr>
              <a:t>TIPOS DE INVESTIGACIÓN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47664" y="1628800"/>
            <a:ext cx="1872208" cy="792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</a:rPr>
              <a:t>Descriptiva</a:t>
            </a:r>
            <a:r>
              <a:rPr lang="es-ES" sz="1200" b="1" dirty="0" smtClean="0">
                <a:solidFill>
                  <a:schemeClr val="tx1"/>
                </a:solidFill>
              </a:rPr>
              <a:t>: </a:t>
            </a:r>
            <a:r>
              <a:rPr lang="es-EC" sz="1200" dirty="0" smtClean="0">
                <a:solidFill>
                  <a:schemeClr val="tx1"/>
                </a:solidFill>
              </a:rPr>
              <a:t>diagnosticar conocimientos acerca de las variables</a:t>
            </a:r>
            <a:r>
              <a:rPr lang="es-EC" sz="1400" dirty="0" smtClean="0">
                <a:solidFill>
                  <a:schemeClr val="tx1"/>
                </a:solidFill>
              </a:rPr>
              <a:t>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7664" y="2564904"/>
            <a:ext cx="1800200" cy="5760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</a:rPr>
              <a:t>De Campo: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smtClean="0">
                <a:solidFill>
                  <a:schemeClr val="tx1"/>
                </a:solidFill>
              </a:rPr>
              <a:t> Colegio SAINT DOMINIC SCHOOL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47664" y="3356992"/>
            <a:ext cx="1800200" cy="5760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</a:rPr>
              <a:t>Documental: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smtClean="0">
                <a:solidFill>
                  <a:schemeClr val="tx1"/>
                </a:solidFill>
              </a:rPr>
              <a:t>textos, </a:t>
            </a:r>
            <a:r>
              <a:rPr lang="es-ES" sz="1200" dirty="0" err="1" smtClean="0">
                <a:solidFill>
                  <a:schemeClr val="tx1"/>
                </a:solidFill>
              </a:rPr>
              <a:t>netgrafías</a:t>
            </a:r>
            <a:r>
              <a:rPr lang="es-ES" sz="1200" dirty="0" smtClean="0">
                <a:solidFill>
                  <a:schemeClr val="tx1"/>
                </a:solidFill>
              </a:rPr>
              <a:t> e </a:t>
            </a:r>
            <a:r>
              <a:rPr lang="es-EC" sz="1200" dirty="0" smtClean="0">
                <a:solidFill>
                  <a:schemeClr val="tx1"/>
                </a:solidFill>
              </a:rPr>
              <a:t>internet.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220072" y="1052736"/>
            <a:ext cx="2880320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</a:rPr>
              <a:t>MÉTODOS  DE INVESTIGACIÓN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6804248" y="1772816"/>
            <a:ext cx="208823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chemeClr val="tx1"/>
                </a:solidFill>
              </a:rPr>
              <a:t>Inductivo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>
                <a:solidFill>
                  <a:schemeClr val="tx1"/>
                </a:solidFill>
              </a:rPr>
              <a:t>se llevó a cabo la observación, análisis, </a:t>
            </a:r>
            <a:r>
              <a:rPr lang="es-ES" sz="1200" dirty="0" smtClean="0">
                <a:solidFill>
                  <a:schemeClr val="tx1"/>
                </a:solidFill>
              </a:rPr>
              <a:t>registro</a:t>
            </a:r>
            <a:endParaRPr lang="es-ES" sz="1600" dirty="0"/>
          </a:p>
        </p:txBody>
      </p:sp>
      <p:sp>
        <p:nvSpPr>
          <p:cNvPr id="26" name="25 Rectángulo"/>
          <p:cNvSpPr/>
          <p:nvPr/>
        </p:nvSpPr>
        <p:spPr>
          <a:xfrm>
            <a:off x="4499992" y="2060848"/>
            <a:ext cx="1368152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Deductivo: observación, </a:t>
            </a:r>
            <a:r>
              <a:rPr lang="es-ES" sz="1200" dirty="0">
                <a:solidFill>
                  <a:schemeClr val="tx1"/>
                </a:solidFill>
              </a:rPr>
              <a:t>sacar resultados </a:t>
            </a:r>
            <a:r>
              <a:rPr lang="es-ES" sz="1200" dirty="0" smtClean="0">
                <a:solidFill>
                  <a:schemeClr val="tx1"/>
                </a:solidFill>
              </a:rPr>
              <a:t> para encontrar soluciones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804248" y="3068960"/>
            <a:ext cx="172819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Científico: se utilizó información </a:t>
            </a:r>
            <a:r>
              <a:rPr lang="es-ES" sz="1200" dirty="0">
                <a:solidFill>
                  <a:schemeClr val="tx1"/>
                </a:solidFill>
              </a:rPr>
              <a:t>relevante y </a:t>
            </a:r>
            <a:r>
              <a:rPr lang="es-ES" sz="1200" dirty="0" smtClean="0">
                <a:solidFill>
                  <a:schemeClr val="tx1"/>
                </a:solidFill>
              </a:rPr>
              <a:t>fidedigna</a:t>
            </a:r>
            <a:endParaRPr lang="es-ES" sz="1200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3707904" y="3789040"/>
            <a:ext cx="2736304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solidFill>
                  <a:schemeClr val="tx1"/>
                </a:solidFill>
              </a:rPr>
              <a:t>TÉCNICAS  </a:t>
            </a:r>
            <a:r>
              <a:rPr lang="es-ES" sz="1400" b="1" dirty="0">
                <a:solidFill>
                  <a:schemeClr val="tx1"/>
                </a:solidFill>
              </a:rPr>
              <a:t>DE INVESTIGACIÓN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4643586" y="8109223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2195736" y="4725144"/>
            <a:ext cx="25202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</a:rPr>
              <a:t>Observación</a:t>
            </a:r>
            <a:r>
              <a:rPr lang="es-ES" sz="1600" b="1" dirty="0" smtClean="0">
                <a:solidFill>
                  <a:schemeClr val="tx1"/>
                </a:solidFill>
              </a:rPr>
              <a:t>: </a:t>
            </a:r>
            <a:r>
              <a:rPr lang="es-ES" sz="1600" dirty="0" smtClean="0">
                <a:solidFill>
                  <a:schemeClr val="tx1"/>
                </a:solidFill>
              </a:rPr>
              <a:t>percibir en forma directa el problema.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5220072" y="4725144"/>
            <a:ext cx="25202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</a:rPr>
              <a:t>Encuesta: </a:t>
            </a:r>
            <a:r>
              <a:rPr lang="es-ES" sz="1600" dirty="0" smtClean="0">
                <a:solidFill>
                  <a:schemeClr val="tx1"/>
                </a:solidFill>
              </a:rPr>
              <a:t>se aplicó un cuestionario.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3347864" y="476672"/>
            <a:ext cx="3384376" cy="28803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MARCO METODOLÓGICO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2" name="31 Recortar rectángulo de esquina sencilla"/>
          <p:cNvSpPr/>
          <p:nvPr/>
        </p:nvSpPr>
        <p:spPr>
          <a:xfrm>
            <a:off x="7308304" y="5877272"/>
            <a:ext cx="1728192" cy="620688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ÍNDICE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74396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angular"/>
          <p:cNvCxnSpPr>
            <a:endCxn id="6" idx="1"/>
          </p:cNvCxnSpPr>
          <p:nvPr/>
        </p:nvCxnSpPr>
        <p:spPr>
          <a:xfrm rot="16200000" flipH="1">
            <a:off x="215454" y="2312814"/>
            <a:ext cx="2376388" cy="2880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>
            <a:stCxn id="2" idx="1"/>
            <a:endCxn id="5" idx="1"/>
          </p:cNvCxnSpPr>
          <p:nvPr/>
        </p:nvCxnSpPr>
        <p:spPr>
          <a:xfrm rot="10800000" flipH="1" flipV="1">
            <a:off x="1259632" y="1268636"/>
            <a:ext cx="288031" cy="1584300"/>
          </a:xfrm>
          <a:prstGeom prst="bentConnector3">
            <a:avLst>
              <a:gd name="adj1" fmla="val -130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2" idx="1"/>
            <a:endCxn id="4" idx="1"/>
          </p:cNvCxnSpPr>
          <p:nvPr/>
        </p:nvCxnSpPr>
        <p:spPr>
          <a:xfrm rot="10800000" flipH="1" flipV="1">
            <a:off x="1259632" y="1268636"/>
            <a:ext cx="288031" cy="756208"/>
          </a:xfrm>
          <a:prstGeom prst="bentConnector3">
            <a:avLst>
              <a:gd name="adj1" fmla="val 39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endCxn id="31" idx="1"/>
          </p:cNvCxnSpPr>
          <p:nvPr/>
        </p:nvCxnSpPr>
        <p:spPr>
          <a:xfrm rot="5400000">
            <a:off x="2645594" y="1610991"/>
            <a:ext cx="3456384" cy="1331763"/>
          </a:xfrm>
          <a:prstGeom prst="bentConnector4">
            <a:avLst>
              <a:gd name="adj1" fmla="val 24323"/>
              <a:gd name="adj2" fmla="val 1081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angular"/>
          <p:cNvCxnSpPr/>
          <p:nvPr/>
        </p:nvCxnSpPr>
        <p:spPr>
          <a:xfrm rot="10800000" flipV="1">
            <a:off x="3563889" y="764704"/>
            <a:ext cx="1475778" cy="5039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angular"/>
          <p:cNvCxnSpPr>
            <a:stCxn id="21" idx="1"/>
            <a:endCxn id="26" idx="0"/>
          </p:cNvCxnSpPr>
          <p:nvPr/>
        </p:nvCxnSpPr>
        <p:spPr>
          <a:xfrm rot="10800000" flipV="1">
            <a:off x="5184068" y="1268636"/>
            <a:ext cx="36004" cy="7922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26" idx="3"/>
            <a:endCxn id="25" idx="1"/>
          </p:cNvCxnSpPr>
          <p:nvPr/>
        </p:nvCxnSpPr>
        <p:spPr>
          <a:xfrm flipV="1">
            <a:off x="5868144" y="2060848"/>
            <a:ext cx="936104" cy="61206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angular"/>
          <p:cNvCxnSpPr>
            <a:stCxn id="26" idx="3"/>
            <a:endCxn id="27" idx="1"/>
          </p:cNvCxnSpPr>
          <p:nvPr/>
        </p:nvCxnSpPr>
        <p:spPr>
          <a:xfrm>
            <a:off x="5868144" y="2672916"/>
            <a:ext cx="936104" cy="68407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angular"/>
          <p:cNvCxnSpPr>
            <a:stCxn id="31" idx="2"/>
            <a:endCxn id="36" idx="0"/>
          </p:cNvCxnSpPr>
          <p:nvPr/>
        </p:nvCxnSpPr>
        <p:spPr>
          <a:xfrm rot="5400000">
            <a:off x="4013938" y="3663026"/>
            <a:ext cx="504056" cy="162018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angular"/>
          <p:cNvCxnSpPr>
            <a:stCxn id="31" idx="2"/>
            <a:endCxn id="38" idx="0"/>
          </p:cNvCxnSpPr>
          <p:nvPr/>
        </p:nvCxnSpPr>
        <p:spPr>
          <a:xfrm rot="16200000" flipH="1">
            <a:off x="5526106" y="3771038"/>
            <a:ext cx="504056" cy="14041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81 CuadroTexto"/>
          <p:cNvSpPr txBox="1"/>
          <p:nvPr/>
        </p:nvSpPr>
        <p:spPr>
          <a:xfrm>
            <a:off x="1907704" y="6021288"/>
            <a:ext cx="273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Ficha de observación</a:t>
            </a:r>
            <a:endParaRPr lang="es-ES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5364088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</a:t>
            </a:r>
            <a:r>
              <a:rPr lang="es-MX" b="1" dirty="0" smtClean="0"/>
              <a:t>uestionario</a:t>
            </a:r>
            <a:endParaRPr lang="es-ES" b="1" dirty="0"/>
          </a:p>
        </p:txBody>
      </p:sp>
      <p:cxnSp>
        <p:nvCxnSpPr>
          <p:cNvPr id="85" name="84 Conector angular"/>
          <p:cNvCxnSpPr>
            <a:endCxn id="21" idx="0"/>
          </p:cNvCxnSpPr>
          <p:nvPr/>
        </p:nvCxnSpPr>
        <p:spPr>
          <a:xfrm rot="5400000">
            <a:off x="6480212" y="800708"/>
            <a:ext cx="432048" cy="7200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angular"/>
          <p:cNvCxnSpPr>
            <a:endCxn id="82" idx="1"/>
          </p:cNvCxnSpPr>
          <p:nvPr/>
        </p:nvCxnSpPr>
        <p:spPr>
          <a:xfrm rot="5400000">
            <a:off x="1509337" y="5519555"/>
            <a:ext cx="1084766" cy="288032"/>
          </a:xfrm>
          <a:prstGeom prst="bentConnector4">
            <a:avLst>
              <a:gd name="adj1" fmla="val -5496"/>
              <a:gd name="adj2" fmla="val 1793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angular"/>
          <p:cNvCxnSpPr>
            <a:stCxn id="38" idx="1"/>
            <a:endCxn id="83" idx="1"/>
          </p:cNvCxnSpPr>
          <p:nvPr/>
        </p:nvCxnSpPr>
        <p:spPr>
          <a:xfrm rot="10800000" flipH="1" flipV="1">
            <a:off x="5220072" y="5121188"/>
            <a:ext cx="144016" cy="1084766"/>
          </a:xfrm>
          <a:prstGeom prst="bentConnector3">
            <a:avLst>
              <a:gd name="adj1" fmla="val -1587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Elipse"/>
          <p:cNvSpPr/>
          <p:nvPr/>
        </p:nvSpPr>
        <p:spPr>
          <a:xfrm>
            <a:off x="971600" y="2060848"/>
            <a:ext cx="7992888" cy="3168352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Pergamino horizontal"/>
          <p:cNvSpPr/>
          <p:nvPr/>
        </p:nvSpPr>
        <p:spPr>
          <a:xfrm>
            <a:off x="827584" y="1844824"/>
            <a:ext cx="3528392" cy="288032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VARIABLE DEPENDIENTE</a:t>
            </a:r>
          </a:p>
          <a:p>
            <a:pPr algn="ctr"/>
            <a:endParaRPr lang="es-MX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Ejercicios Psicomotrices</a:t>
            </a:r>
          </a:p>
          <a:p>
            <a:pPr algn="ctr"/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Pergamino horizontal"/>
          <p:cNvSpPr/>
          <p:nvPr/>
        </p:nvSpPr>
        <p:spPr>
          <a:xfrm>
            <a:off x="5814138" y="1844824"/>
            <a:ext cx="3150350" cy="266429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VARIABLE INDEPENDIENTE</a:t>
            </a:r>
          </a:p>
          <a:p>
            <a:pPr algn="ctr"/>
            <a:endParaRPr lang="es-MX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Lectoescritura</a:t>
            </a:r>
          </a:p>
          <a:p>
            <a:pPr algn="ctr"/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Flecha izquierda y derecha"/>
          <p:cNvSpPr/>
          <p:nvPr/>
        </p:nvSpPr>
        <p:spPr>
          <a:xfrm>
            <a:off x="4355976" y="2924944"/>
            <a:ext cx="1296144" cy="504056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74396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87176"/>
              </p:ext>
            </p:extLst>
          </p:nvPr>
        </p:nvGraphicFramePr>
        <p:xfrm>
          <a:off x="1979711" y="2276872"/>
          <a:ext cx="5832648" cy="374441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16324"/>
                <a:gridCol w="2916324"/>
              </a:tblGrid>
              <a:tr h="9361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MAESTROS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ESTUDIANTES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Hombres        08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solidFill>
                            <a:schemeClr val="tx1"/>
                          </a:solidFill>
                          <a:effectLst/>
                        </a:rPr>
                        <a:t>Niños      27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Mujeres          12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solidFill>
                            <a:schemeClr val="tx1"/>
                          </a:solidFill>
                          <a:effectLst/>
                        </a:rPr>
                        <a:t>Niñas      63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TOTAL:           20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627784" y="1124744"/>
            <a:ext cx="482453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POBLACIÓN Y MUESTRA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74396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Rectángulo"/>
          <p:cNvSpPr>
            <a:spLocks noChangeArrowheads="1"/>
          </p:cNvSpPr>
          <p:nvPr/>
        </p:nvSpPr>
        <p:spPr bwMode="auto">
          <a:xfrm>
            <a:off x="1547813" y="1268413"/>
            <a:ext cx="61198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</p:txBody>
      </p:sp>
      <p:pic>
        <p:nvPicPr>
          <p:cNvPr id="5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12897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19872" y="332656"/>
            <a:ext cx="52565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OPERACIONALIZACIÓN DE  VARIABLES</a:t>
            </a:r>
            <a:endParaRPr lang="es-E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89341"/>
              </p:ext>
            </p:extLst>
          </p:nvPr>
        </p:nvGraphicFramePr>
        <p:xfrm>
          <a:off x="971600" y="836712"/>
          <a:ext cx="7992888" cy="5844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853"/>
                <a:gridCol w="1845264"/>
                <a:gridCol w="2341487"/>
                <a:gridCol w="2128284"/>
              </a:tblGrid>
              <a:tr h="16979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effectLst/>
                        </a:rPr>
                        <a:t>DEFINICIÓN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effectLst/>
                        </a:rPr>
                        <a:t>DIMENSIONES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6154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INDEPENDIENTE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Ejercicios Psicomotrices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09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(DOLTO, B. 2009) Los ejercicios psicomotrices entienden al infante como un ser integral, que incluye el desarrollo de las competencias motrices, cognitivas, psicológicas y socio afectivas, es decir son la interacción entre las funciones </a:t>
                      </a:r>
                      <a:r>
                        <a:rPr lang="es-ES" sz="1000" b="1" dirty="0" err="1">
                          <a:solidFill>
                            <a:schemeClr val="tx1"/>
                          </a:solidFill>
                          <a:effectLst/>
                        </a:rPr>
                        <a:t>neuromotrices</a:t>
                      </a: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 y psíquicas, por lo tanto, el movimiento es una actividad conjunta motriz y psíquica.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DESARROLLO  EVOLUTIVO DEL NIÑO 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PSICOMOTRICIDAD FINA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EJERCICIOS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COORDINACIÓN VISO-MANUAL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Área Motriz 5-6 años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Área Cognitiva 5-6 años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Área Socio afectiva 5-6 años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Motricidad fina 5- 6 años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Coordinación del Movimiento 5- 6 años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Equilibrio Estático y Dinámico 5-6 años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Esquema Corporal 5-6 años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Relaciones espaciales 5-6 años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Abrocharse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Abrochar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Subir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Bajar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Amarrar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Atar 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Anudar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Pintar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Punzar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Modelar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Colorear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Recortar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</a:rPr>
                        <a:t>Dibujar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solidFill>
                            <a:schemeClr val="tx1"/>
                          </a:solidFill>
                          <a:effectLst/>
                        </a:rPr>
                        <a:t>Delinear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Rectángulo"/>
          <p:cNvSpPr>
            <a:spLocks noChangeArrowheads="1"/>
          </p:cNvSpPr>
          <p:nvPr/>
        </p:nvSpPr>
        <p:spPr bwMode="auto">
          <a:xfrm>
            <a:off x="1547813" y="1268413"/>
            <a:ext cx="61198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</p:txBody>
      </p:sp>
      <p:pic>
        <p:nvPicPr>
          <p:cNvPr id="5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19872" y="260648"/>
            <a:ext cx="52565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OPERACIONALIZACIÓN DE  VARIABLES</a:t>
            </a:r>
            <a:endParaRPr lang="es-E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9599"/>
              </p:ext>
            </p:extLst>
          </p:nvPr>
        </p:nvGraphicFramePr>
        <p:xfrm>
          <a:off x="971600" y="1134644"/>
          <a:ext cx="7704855" cy="498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340"/>
                <a:gridCol w="1336051"/>
                <a:gridCol w="1695340"/>
                <a:gridCol w="1540971"/>
                <a:gridCol w="1437153"/>
              </a:tblGrid>
              <a:tr h="1138607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DEPENDIENTE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Lectoescritura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98" marR="42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DEFINICION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CONCEPTUAL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“Es una nueva conceptualización de lo que significa leer y escribir, de quiénes 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son lectores y escritores, de cómo se aprende a leer y escribir y de cómo crear contextos educativos que faciliten su aprendizaje y desarrollo.”(</a:t>
                      </a:r>
                      <a:r>
                        <a:rPr lang="es-ES" sz="1100" b="1" dirty="0" err="1">
                          <a:solidFill>
                            <a:schemeClr val="tx1"/>
                          </a:solidFill>
                          <a:effectLst/>
                        </a:rPr>
                        <a:t>Saéz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, Cintrón, Rivera, Guerra &amp; Ojeda, 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1999)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98" marR="42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DIMENSIONES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98" marR="42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98" marR="42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TÉCNICAS 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E INSTRUMENTOS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98" marR="42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TONICIDAD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CONTROL POSTURAL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FASES DE LA ESCRITURA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LECTURA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98" marR="42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Tono muscular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Ausencia o presencia Pinza motriz 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Movimientos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Rasgos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Líneas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Garabatos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Palabras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98" marR="42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Encuesta: Cuestionario dirigido a docentes y directivos                                                             Ficha de observación: aplicada a los niños y niñas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Entrevista  a Directivos 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98" marR="42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6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98072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ANÁLISIS E INTERPRETACIÓN DE RESULTADOS</a:t>
            </a:r>
          </a:p>
          <a:p>
            <a:r>
              <a:rPr lang="es-ES" sz="1600" dirty="0"/>
              <a:t>De la encuesta aplicada a los docentes del Colegio Saint </a:t>
            </a:r>
            <a:r>
              <a:rPr lang="es-ES" sz="1600" dirty="0" err="1"/>
              <a:t>Dominic</a:t>
            </a:r>
            <a:r>
              <a:rPr lang="es-ES" sz="1600" dirty="0"/>
              <a:t> </a:t>
            </a:r>
            <a:r>
              <a:rPr lang="es-ES" sz="1600" dirty="0" err="1"/>
              <a:t>School</a:t>
            </a:r>
            <a:r>
              <a:rPr lang="es-ES" sz="1600" dirty="0"/>
              <a:t> de la ciudad de Quito durante el período lectivo 2013-2014, se desprenden los siguientes resultados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199121"/>
              </p:ext>
            </p:extLst>
          </p:nvPr>
        </p:nvGraphicFramePr>
        <p:xfrm>
          <a:off x="755576" y="2852936"/>
          <a:ext cx="4896545" cy="1906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076"/>
                <a:gridCol w="673993"/>
                <a:gridCol w="843536"/>
                <a:gridCol w="761202"/>
                <a:gridCol w="761202"/>
                <a:gridCol w="843536"/>
              </a:tblGrid>
              <a:tr h="448374">
                <a:tc rowSpan="2"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 INDICADORES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ESCALA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7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NUNCA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A VECES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CASI SIEMPRE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SIEMPRE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73430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FECUENCIA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/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/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8374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99592" y="1916832"/>
            <a:ext cx="40324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1.- 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¿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desarrollo de la psicomotricidad ayuda al ni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o, ni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al refuerzo de sus procesos afectivos?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Tabla N° 1 desarrollo de la psicomotricidad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Elaborado por: Melania Carvajal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15616" y="4941168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  </a:t>
            </a:r>
            <a:endParaRPr lang="es-ES" sz="1200" b="1" dirty="0" smtClean="0"/>
          </a:p>
          <a:p>
            <a:r>
              <a:rPr lang="es-ES" sz="1200" b="1" dirty="0" smtClean="0"/>
              <a:t>ANÁLISIS E INTERPRETACIÓN</a:t>
            </a:r>
          </a:p>
          <a:p>
            <a:r>
              <a:rPr lang="es-ES" sz="1200" b="1" dirty="0"/>
              <a:t> </a:t>
            </a:r>
          </a:p>
          <a:p>
            <a:r>
              <a:rPr lang="es-ES" sz="1200" b="1" dirty="0"/>
              <a:t>El 65% de los docentes encuestados están de acuerdo con la pregunta, y un 35% casi siempre.</a:t>
            </a:r>
          </a:p>
          <a:p>
            <a:r>
              <a:rPr lang="es-ES" sz="1200" b="1" dirty="0"/>
              <a:t> </a:t>
            </a:r>
          </a:p>
          <a:p>
            <a:r>
              <a:rPr lang="es-ES" sz="1200" b="1" dirty="0"/>
              <a:t>Esto quiere decir que en el desarrollo de los procesos de psicomotricidad también se desarrolla los procesos afectivos en los niños y niñas de la institución.</a:t>
            </a:r>
          </a:p>
          <a:p>
            <a:endParaRPr lang="es-ES" sz="1200" b="1" dirty="0"/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3189221388"/>
              </p:ext>
            </p:extLst>
          </p:nvPr>
        </p:nvGraphicFramePr>
        <p:xfrm>
          <a:off x="5436096" y="2909843"/>
          <a:ext cx="3338853" cy="203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ortar rectángulo de esquina sencilla"/>
          <p:cNvSpPr/>
          <p:nvPr/>
        </p:nvSpPr>
        <p:spPr>
          <a:xfrm>
            <a:off x="7596336" y="6093296"/>
            <a:ext cx="1440160" cy="620688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ÍNDICE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700808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TEMA: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smtClean="0"/>
              <a:t>“ESTUDIO </a:t>
            </a:r>
            <a:r>
              <a:rPr lang="es-ES" sz="2000" b="1" dirty="0"/>
              <a:t>DE LOS EJERCICIOS PSICOMOTRICES APLICADOS POR LOS MAESTROS PARA FORTALECER EL APRENDIZAJE DE LA LECTOESCRITURA EN NIÑOS Y NIÑAS DE 5 A 6 AÑOS DE EDAD DEL PRIMER AÑO DE EDUCACIÓN BÁSICA DEL COLEGIO SAINT DOMINIC SCHOOL DE LA CIUDAD DE QUITO DURANTE EL PERÍODO LECTIVO 2013-2014 </a:t>
            </a:r>
            <a:r>
              <a:rPr lang="es-ES" sz="2000" b="1" dirty="0" smtClean="0"/>
              <a:t>PROPUESTA”</a:t>
            </a:r>
            <a:endParaRPr lang="en-GB" sz="2000" b="1" dirty="0" smtClean="0">
              <a:cs typeface="Arial" pitchFamily="34" charset="0"/>
            </a:endParaRPr>
          </a:p>
        </p:txBody>
      </p:sp>
      <p:pic>
        <p:nvPicPr>
          <p:cNvPr id="2050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722885" cy="8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2771800" y="1052736"/>
            <a:ext cx="3960440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198884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800" b="1" dirty="0"/>
              <a:t>Los docentes presentan </a:t>
            </a:r>
            <a:r>
              <a:rPr lang="es-ES" sz="2800" b="1" u="sng" dirty="0"/>
              <a:t>limitaciones</a:t>
            </a:r>
            <a:r>
              <a:rPr lang="es-ES" sz="2800" b="1" dirty="0"/>
              <a:t> </a:t>
            </a:r>
            <a:r>
              <a:rPr lang="es-ES" sz="2800" b="1" dirty="0" smtClean="0"/>
              <a:t>.</a:t>
            </a:r>
          </a:p>
          <a:p>
            <a:pPr lvl="0" algn="just"/>
            <a:endParaRPr lang="es-ES" sz="2800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800" b="1" dirty="0" smtClean="0"/>
              <a:t>Los </a:t>
            </a:r>
            <a:r>
              <a:rPr lang="es-ES" sz="2800" b="1" dirty="0"/>
              <a:t>docentes determinan la </a:t>
            </a:r>
            <a:r>
              <a:rPr lang="es-ES" sz="2800" b="1" u="sng" dirty="0"/>
              <a:t>importancia</a:t>
            </a:r>
            <a:r>
              <a:rPr lang="es-ES" sz="2800" b="1" dirty="0"/>
              <a:t> que tiene el trabajo de </a:t>
            </a:r>
            <a:r>
              <a:rPr lang="es-ES" sz="2800" b="1" u="sng" dirty="0" smtClean="0"/>
              <a:t>motivación</a:t>
            </a:r>
            <a:r>
              <a:rPr lang="es-ES" sz="2800" b="1" dirty="0" smtClean="0"/>
              <a:t>.</a:t>
            </a:r>
          </a:p>
          <a:p>
            <a:pPr lvl="0" algn="just"/>
            <a:endParaRPr lang="es-ES" sz="2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b="1" u="sng" dirty="0"/>
              <a:t>No</a:t>
            </a:r>
            <a:r>
              <a:rPr lang="es-ES" sz="2800" b="1" dirty="0"/>
              <a:t> se realizan </a:t>
            </a:r>
            <a:r>
              <a:rPr lang="es-ES" sz="2800" b="1" u="sng" dirty="0"/>
              <a:t>ejercicios </a:t>
            </a:r>
            <a:r>
              <a:rPr lang="es-ES" sz="2800" b="1" u="sng" dirty="0" smtClean="0"/>
              <a:t>previos</a:t>
            </a:r>
          </a:p>
          <a:p>
            <a:pPr algn="just"/>
            <a:endParaRPr lang="es-ES" sz="28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b="1" dirty="0" smtClean="0"/>
              <a:t>No se usan las </a:t>
            </a:r>
            <a:r>
              <a:rPr lang="es-ES" sz="2800" b="1" dirty="0" err="1" smtClean="0"/>
              <a:t>TICs</a:t>
            </a:r>
            <a:r>
              <a:rPr lang="es-ES" sz="2800" b="1" dirty="0" smtClean="0"/>
              <a:t>. (tecnologías de la información y comunicación). </a:t>
            </a:r>
            <a:endParaRPr lang="es-ES" sz="2800" b="1" dirty="0"/>
          </a:p>
        </p:txBody>
      </p:sp>
      <p:pic>
        <p:nvPicPr>
          <p:cNvPr id="5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275856" y="548680"/>
            <a:ext cx="3960440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628800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800" b="1" dirty="0" smtClean="0"/>
              <a:t>Se recomienda realizar círculos de estudios permanentes.</a:t>
            </a:r>
            <a:endParaRPr lang="es-ES" sz="2800" b="1" dirty="0" smtClean="0"/>
          </a:p>
          <a:p>
            <a:pPr lvl="0" algn="just"/>
            <a:endParaRPr lang="es-ES" sz="2800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800" b="1" dirty="0" smtClean="0"/>
              <a:t>Las actividades deben ser </a:t>
            </a:r>
            <a:r>
              <a:rPr lang="es-ES" sz="2800" b="1" u="sng" dirty="0"/>
              <a:t>dirigidas por los </a:t>
            </a:r>
            <a:r>
              <a:rPr lang="es-ES" sz="2800" b="1" u="sng" dirty="0" smtClean="0"/>
              <a:t>docentes</a:t>
            </a:r>
            <a:r>
              <a:rPr lang="es-ES" sz="2800" b="1" dirty="0" smtClean="0"/>
              <a:t>.</a:t>
            </a:r>
          </a:p>
          <a:p>
            <a:pPr lvl="0" algn="just"/>
            <a:endParaRPr lang="es-ES" sz="2800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800" b="1" dirty="0" smtClean="0"/>
              <a:t>Las </a:t>
            </a:r>
            <a:r>
              <a:rPr lang="es-ES" sz="2800" b="1" u="sng" dirty="0" err="1"/>
              <a:t>TICs</a:t>
            </a:r>
            <a:r>
              <a:rPr lang="es-ES" sz="2800" b="1" dirty="0"/>
              <a:t> deben ser utilizadas en la didáctica </a:t>
            </a:r>
            <a:r>
              <a:rPr lang="es-ES" sz="2800" b="1" dirty="0" smtClean="0"/>
              <a:t>educativa.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2800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800" b="1" dirty="0" smtClean="0"/>
              <a:t>La Evaluación debe ser ejecutada </a:t>
            </a:r>
            <a:r>
              <a:rPr lang="es-ES" sz="2800" b="1" dirty="0"/>
              <a:t>en forma periódica y </a:t>
            </a:r>
            <a:r>
              <a:rPr lang="es-ES" sz="2800" b="1" dirty="0" smtClean="0"/>
              <a:t>deben.</a:t>
            </a:r>
            <a:endParaRPr lang="es-ES" sz="2800" b="1" dirty="0"/>
          </a:p>
        </p:txBody>
      </p:sp>
      <p:sp>
        <p:nvSpPr>
          <p:cNvPr id="4" name="3 Recortar rectángulo de esquina sencilla"/>
          <p:cNvSpPr/>
          <p:nvPr/>
        </p:nvSpPr>
        <p:spPr>
          <a:xfrm>
            <a:off x="7596336" y="6093296"/>
            <a:ext cx="1440160" cy="620688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ÍNDICE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707904" y="188640"/>
            <a:ext cx="396044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LA PROPUESTA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oswaldo\Documents\trabajos CADE\tesis espe MELANIA CARVAJAL\correcciones mayo 2014\estructura de laGUÍ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92088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771800" y="1052736"/>
            <a:ext cx="396044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2060848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La importancia de la lectoescritura </a:t>
            </a:r>
            <a:r>
              <a:rPr lang="es-ES" sz="2800" dirty="0" smtClean="0"/>
              <a:t>radica </a:t>
            </a:r>
            <a:r>
              <a:rPr lang="es-ES" sz="2800" dirty="0"/>
              <a:t>en que es un </a:t>
            </a:r>
            <a:r>
              <a:rPr lang="es-ES" sz="2800" u="sng" dirty="0"/>
              <a:t>aprestamiento</a:t>
            </a:r>
            <a:r>
              <a:rPr lang="es-ES" sz="2800" dirty="0"/>
              <a:t> en el cual se produce no solo el adiestramiento físico (muscular), sino ante todo de conseguir una maduración motriz, perceptiva y psicológica por parte del niño, a fin de que los procesos que lleve adelante durante su aprendizaje sean sin mucho esfuerzo y con gran motivación personal; ayudándolo a conformar su personalidad, autoestima, en fin su progreso como ser humano</a:t>
            </a:r>
          </a:p>
        </p:txBody>
      </p:sp>
      <p:pic>
        <p:nvPicPr>
          <p:cNvPr id="5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707904" y="548680"/>
            <a:ext cx="2736304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OBJETIVOS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Pergamino horizontal"/>
          <p:cNvSpPr/>
          <p:nvPr/>
        </p:nvSpPr>
        <p:spPr>
          <a:xfrm>
            <a:off x="1475656" y="1484784"/>
            <a:ext cx="7128792" cy="48245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+mj-lt"/>
              <a:buAutoNum type="arabicPeriod"/>
            </a:pPr>
            <a:r>
              <a:rPr lang="es-ES" sz="2400" b="1" u="sng" dirty="0">
                <a:solidFill>
                  <a:schemeClr val="tx1"/>
                </a:solidFill>
              </a:rPr>
              <a:t>Orientar</a:t>
            </a:r>
            <a:r>
              <a:rPr lang="es-ES" sz="2400" b="1" dirty="0">
                <a:solidFill>
                  <a:schemeClr val="tx1"/>
                </a:solidFill>
              </a:rPr>
              <a:t> a los </a:t>
            </a:r>
            <a:r>
              <a:rPr lang="es-ES" sz="2400" b="1" u="sng" dirty="0" smtClean="0">
                <a:solidFill>
                  <a:schemeClr val="tx1"/>
                </a:solidFill>
              </a:rPr>
              <a:t>docentes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b="1" u="sng" dirty="0" smtClean="0">
                <a:solidFill>
                  <a:schemeClr val="tx1"/>
                </a:solidFill>
              </a:rPr>
              <a:t>Incentivar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>
                <a:solidFill>
                  <a:schemeClr val="tx1"/>
                </a:solidFill>
              </a:rPr>
              <a:t>en los docentes, el </a:t>
            </a:r>
            <a:r>
              <a:rPr lang="es-ES" sz="2400" b="1" u="sng" dirty="0">
                <a:solidFill>
                  <a:schemeClr val="tx1"/>
                </a:solidFill>
              </a:rPr>
              <a:t>uso de estrategias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diversas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u="sng" dirty="0" smtClean="0">
                <a:solidFill>
                  <a:schemeClr val="tx1"/>
                </a:solidFill>
              </a:rPr>
              <a:t>Fomentar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>
                <a:solidFill>
                  <a:schemeClr val="tx1"/>
                </a:solidFill>
              </a:rPr>
              <a:t>en los docentes, el desarrollo y la aplicación de actividades de </a:t>
            </a:r>
            <a:r>
              <a:rPr lang="es-ES" sz="2400" b="1" dirty="0" smtClean="0">
                <a:solidFill>
                  <a:schemeClr val="tx1"/>
                </a:solidFill>
              </a:rPr>
              <a:t>evaluación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b="1" u="sng" dirty="0">
                <a:solidFill>
                  <a:schemeClr val="tx1"/>
                </a:solidFill>
              </a:rPr>
              <a:t>C</a:t>
            </a:r>
            <a:r>
              <a:rPr lang="es-ES" sz="2400" b="1" u="sng" dirty="0" smtClean="0">
                <a:solidFill>
                  <a:schemeClr val="tx1"/>
                </a:solidFill>
              </a:rPr>
              <a:t>ontar </a:t>
            </a:r>
            <a:r>
              <a:rPr lang="es-ES" sz="2400" b="1" u="sng" dirty="0">
                <a:solidFill>
                  <a:schemeClr val="tx1"/>
                </a:solidFill>
              </a:rPr>
              <a:t>con instrumentos </a:t>
            </a:r>
            <a:r>
              <a:rPr lang="es-ES" sz="2400" b="1" dirty="0">
                <a:solidFill>
                  <a:schemeClr val="tx1"/>
                </a:solidFill>
              </a:rPr>
              <a:t>que reflejen evidencias del desarrollo de las actividades por parte de los niños y niñas</a:t>
            </a:r>
          </a:p>
        </p:txBody>
      </p:sp>
      <p:pic>
        <p:nvPicPr>
          <p:cNvPr id="4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8817"/>
              </p:ext>
            </p:extLst>
          </p:nvPr>
        </p:nvGraphicFramePr>
        <p:xfrm>
          <a:off x="107504" y="1268760"/>
          <a:ext cx="8907125" cy="5362522"/>
        </p:xfrm>
        <a:graphic>
          <a:graphicData uri="http://schemas.openxmlformats.org/drawingml/2006/table">
            <a:tbl>
              <a:tblPr firstRow="1" firstCol="1" bandRow="1"/>
              <a:tblGrid>
                <a:gridCol w="2609680"/>
                <a:gridCol w="3853522"/>
                <a:gridCol w="2443923"/>
              </a:tblGrid>
              <a:tr h="1199708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GUÍA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DIDÁCTICA CON EJERCICIOS PSICOMOTRICES PARA DESARROLLAR LA LECTOESCRITURA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ACTIVIDADES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PARA EJERCITAR MANOS Y DEDOS:  N° 2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69676"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TEMA: CON EL ÍNDICE HACER RODAR SOBRE EL PULGAR UNA BOLITA HECHA DE PLASTILINA.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OBJETIVO: 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Mejorar la tonicidad muscular en los músculos de dedos y manos.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Desarrollar destrezas óculos manuales.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Desarrollar la pinza digital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7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7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7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7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7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7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7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7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Tomado </a:t>
                      </a: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de: </a:t>
                      </a:r>
                      <a:r>
                        <a:rPr lang="es-ES" sz="700" b="1" u="sng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www.decopeques.com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S" sz="7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PROCESO </a:t>
                      </a: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SEGUIR: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Realizar actividades lúdicas previas, cantar, jugar elevando los brazos y moviendo sus dedos.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Pintar en las manos de los niños y niñas figuras de animalitos.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Poner en el dedo índice y pulgar bolitas de plastilina o papel y hacerlo rodar entre los dedos. Simulando que los animales comen.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Mover los dedos girando la bolita de papel y/o plastilina de dentro hacia afuera y fuera hacia dentro. 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Repetir el proceso en forma lenta, y a medida que se avance hacerlo de forma más rápida.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 finalizar realizar una actividad lúdica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CC"/>
                    </a:solidFill>
                  </a:tcPr>
                </a:tc>
              </a:tr>
              <a:tr h="10445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EVALUACIÓN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 observará la movilidad de los dedos.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 dificultad.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6884"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MATERIALES: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Plastilina, papel.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Grabadora o computador, con música afín al instrumento a tocar.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Pintura para piel 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79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095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INSTRUMENTOS  DE EVALUACIÓN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Ficha de observación.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Tabla de progreso.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17577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TIEMPO:  30 MINUTOS</a:t>
                      </a:r>
                      <a:endParaRPr lang="es-ES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Imagen 9" descr="http://www.decopeques.com/wp-content/uploads/2009/08/t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316835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1052736"/>
            <a:ext cx="74888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FICHA DE OBSERVACIÓN</a:t>
            </a:r>
            <a:endParaRPr lang="es-ES" sz="1050" dirty="0"/>
          </a:p>
          <a:p>
            <a:pPr algn="r"/>
            <a:r>
              <a:rPr lang="es-ES" sz="1050" b="1" dirty="0"/>
              <a:t>ACTIVIDAD: ……………………………						FECHA: ……………………………	</a:t>
            </a:r>
            <a:endParaRPr lang="es-ES" sz="1050" dirty="0"/>
          </a:p>
          <a:p>
            <a:r>
              <a:rPr lang="es-ES" sz="1050" b="1" dirty="0"/>
              <a:t>OBJETIVO:……………………………………………………………………………………………………………………..</a:t>
            </a:r>
            <a:endParaRPr lang="es-ES" sz="1050" dirty="0"/>
          </a:p>
          <a:p>
            <a:r>
              <a:rPr lang="es-ES" sz="1050" b="1" dirty="0"/>
              <a:t>NIÑO/NIÑA: ……………………………………..</a:t>
            </a:r>
            <a:endParaRPr lang="es-ES" sz="1050" dirty="0"/>
          </a:p>
          <a:p>
            <a:endParaRPr lang="es-ES" sz="105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07919"/>
              </p:ext>
            </p:extLst>
          </p:nvPr>
        </p:nvGraphicFramePr>
        <p:xfrm>
          <a:off x="1043607" y="2276872"/>
          <a:ext cx="7848873" cy="4150608"/>
        </p:xfrm>
        <a:graphic>
          <a:graphicData uri="http://schemas.openxmlformats.org/drawingml/2006/table">
            <a:tbl>
              <a:tblPr firstRow="1" firstCol="1" bandRow="1"/>
              <a:tblGrid>
                <a:gridCol w="1387996"/>
                <a:gridCol w="3717176"/>
                <a:gridCol w="759171"/>
                <a:gridCol w="720420"/>
                <a:gridCol w="604752"/>
                <a:gridCol w="659358"/>
              </a:tblGrid>
              <a:tr h="195604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N°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ESTUDIANTES   /   INDICADORES DE OBSERVACIÓN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</a:t>
                      </a:r>
                      <a:r>
                        <a:rPr lang="es-ES" sz="105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HACE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(1)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HACE </a:t>
                      </a: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 AYUDA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(2)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VECES </a:t>
                      </a:r>
                      <a:r>
                        <a:rPr lang="es-ES" sz="105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HACE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(3)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HACE </a:t>
                      </a: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SIN AYUDA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(4)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1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El movimiento de sus dedos es el adecuado al momento de realizar la pinza digital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1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Sigue las órdenes que su profesora le imparte el momento de realizar los ejercicios.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1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Interactúa adecuadamente con el animalito pintado en su mano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21300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u="sng" dirty="0"/>
              <a:t>TABLA DE PROGRESO</a:t>
            </a:r>
            <a:endParaRPr lang="es-ES" sz="1200" dirty="0"/>
          </a:p>
          <a:p>
            <a:r>
              <a:rPr lang="es-ES" sz="1200" b="1" dirty="0"/>
              <a:t>NIÑO O NIÑA: ……………………………	ACTIVIDAD:	……………………………FECHA:……………………………</a:t>
            </a:r>
            <a:endParaRPr lang="es-ES" sz="1200" dirty="0"/>
          </a:p>
        </p:txBody>
      </p:sp>
      <p:pic>
        <p:nvPicPr>
          <p:cNvPr id="3" name="2 Imagen" descr="C:\Users\oswaldo\Documents\trabajos CADE\tesis espe MELANIA CARVAJAL\correcciones mayo 2014\ESCALA DE PROGRES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70" y="1916832"/>
            <a:ext cx="6347460" cy="228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481205"/>
              </p:ext>
            </p:extLst>
          </p:nvPr>
        </p:nvGraphicFramePr>
        <p:xfrm>
          <a:off x="457200" y="4581127"/>
          <a:ext cx="8229599" cy="2326458"/>
        </p:xfrm>
        <a:graphic>
          <a:graphicData uri="http://schemas.openxmlformats.org/drawingml/2006/table">
            <a:tbl>
              <a:tblPr firstRow="1" firstCol="1" bandRow="1"/>
              <a:tblGrid>
                <a:gridCol w="2737659"/>
                <a:gridCol w="2755512"/>
                <a:gridCol w="2736428"/>
              </a:tblGrid>
              <a:tr h="1594938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EVALUACIÓN / INDICACIONES Y SUGRENCIAS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863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PROFESOR/A DE GRADO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COORDINADOR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DIRECTOR/A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63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Recortar rectángulo de esquina sencilla"/>
          <p:cNvSpPr/>
          <p:nvPr/>
        </p:nvSpPr>
        <p:spPr>
          <a:xfrm>
            <a:off x="7884368" y="6165304"/>
            <a:ext cx="1301522" cy="620688"/>
          </a:xfrm>
          <a:prstGeom prst="snip1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ÍNDICE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232110"/>
              </p:ext>
            </p:extLst>
          </p:nvPr>
        </p:nvGraphicFramePr>
        <p:xfrm>
          <a:off x="107505" y="980729"/>
          <a:ext cx="8856982" cy="5472609"/>
        </p:xfrm>
        <a:graphic>
          <a:graphicData uri="http://schemas.openxmlformats.org/drawingml/2006/table">
            <a:tbl>
              <a:tblPr firstRow="1" firstCol="1" bandRow="1"/>
              <a:tblGrid>
                <a:gridCol w="2424210"/>
                <a:gridCol w="4008562"/>
                <a:gridCol w="2424210"/>
              </a:tblGrid>
              <a:tr h="711993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GUÍA DIDÁCTICA CON EJERCICIOS PSICOMOTRICES PARA DESARROLLAR LA LECTOESCRITURA</a:t>
                      </a:r>
                      <a:endParaRPr lang="es-ES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ACTIVIDADES PARA EJERCITAR MANOS Y DEDOS:  N° 3</a:t>
                      </a:r>
                      <a:endParaRPr lang="es-ES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88546"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TEMA</a:t>
                      </a: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 JUEGOS DE SOMBRA, UTILIZANDO LA MANO Y DEDOS PARA REPRESENTAR ANIMALES U OTROS.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OBJETIVO</a:t>
                      </a: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 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Mejorar la tonicidad muscular en los músculos de dedos y manos.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Desarrollar destrezas óculos manuales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Tomado </a:t>
                      </a: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de: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http://archivo.laprensa.com.ni/archivo/2006/mayo/13/suplementos/chavalos/manos/manos-20060512-1.shtml 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PROCESO A SEGUIR: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Realizar actividades lúdicas previas, cantar, jugar elevando los brazos y moviendo sus dedos.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Cerrar las cortinas del aula, encender una linterna, lámpara o </a:t>
                      </a:r>
                      <a:r>
                        <a:rPr lang="es-ES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infocus</a:t>
                      </a: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Realizar las sombras de animales con las manos.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Motivar a los niños y niñas a hacerlo  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Repetir el proceso en forma lenta, y a medida que se avance hacerlo de forma más rápida.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 finalizar realizar una actividad lúdica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CC"/>
                    </a:solidFill>
                  </a:tcPr>
                </a:tc>
              </a:tr>
              <a:tr h="13885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EVALUACIÓN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 observará la movilidad de los dedos y manos 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 dificultad.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8193"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MATERIALES: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Sitio obscuro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Lámpara, linterna, o la luz de un </a:t>
                      </a:r>
                      <a:r>
                        <a:rPr lang="es-ES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infocus</a:t>
                      </a: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28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15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INSTRUMENTOS DE EVALUACIÓN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Ficha de observación.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Tabla de progreso.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01248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TIEMPO:  40 MINUTOS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Imagen 11" descr="http://archivo.laprensa.com.ni/archivo/2006/mayo/13/suplementos/chavalos/manos/manos-200605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5283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12474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b="1" dirty="0"/>
              <a:t>FICHA DE OBSERVACIÓN</a:t>
            </a:r>
            <a:endParaRPr lang="es-ES" sz="1000" dirty="0"/>
          </a:p>
          <a:p>
            <a:pPr algn="ctr"/>
            <a:r>
              <a:rPr lang="es-ES" sz="1000" b="1" dirty="0"/>
              <a:t>ACTIVIDAD: ……………………………	</a:t>
            </a:r>
            <a:r>
              <a:rPr lang="es-ES" sz="1000" b="1" dirty="0" smtClean="0"/>
              <a:t>                            FECHA</a:t>
            </a:r>
            <a:r>
              <a:rPr lang="es-ES" sz="1000" b="1" dirty="0"/>
              <a:t>: ……………………………	</a:t>
            </a:r>
            <a:endParaRPr lang="es-ES" sz="1000" dirty="0"/>
          </a:p>
          <a:p>
            <a:r>
              <a:rPr lang="es-ES" sz="1000" b="1" dirty="0"/>
              <a:t>OBJETIVO:…………………………………………………………………………………………………………………….</a:t>
            </a:r>
            <a:endParaRPr lang="es-ES" sz="1000" dirty="0"/>
          </a:p>
          <a:p>
            <a:pPr algn="ctr"/>
            <a:r>
              <a:rPr lang="es-ES" sz="1000" b="1" dirty="0"/>
              <a:t>NIÑO/NIÑA: …………………………………</a:t>
            </a:r>
            <a:endParaRPr lang="es-ES" sz="1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21151"/>
              </p:ext>
            </p:extLst>
          </p:nvPr>
        </p:nvGraphicFramePr>
        <p:xfrm>
          <a:off x="457200" y="2032088"/>
          <a:ext cx="8229600" cy="4493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5324"/>
                <a:gridCol w="3897486"/>
                <a:gridCol w="795996"/>
                <a:gridCol w="755365"/>
                <a:gridCol w="634088"/>
                <a:gridCol w="691341"/>
              </a:tblGrid>
              <a:tr h="15970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ESTUDIANTES   /   INDICADORES DE OBSERVACIÓN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NO 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HACE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1)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HACE CON AYUDA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A VECES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HACE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HACE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SIN AYUDA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748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Los movimientos de dedos y manos responden al desarrollo de sus destrezas óculo manuales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748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Imitan adecuadamente al animalito que están reflejando en las imágenes.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748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Siguen adecuadamente las órdenes y posiciones de dedos y manos propuestos por su docente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74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87" marR="664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30243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1348408" y="1556792"/>
            <a:ext cx="1728192" cy="100811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  <a:hlinkClick r:id="rId3" action="ppaction://hlinksldjump"/>
              </a:rPr>
              <a:t>1</a:t>
            </a:r>
            <a:r>
              <a:rPr lang="es-MX" sz="1400" b="1" dirty="0" smtClean="0">
                <a:solidFill>
                  <a:srgbClr val="000000"/>
                </a:solidFill>
                <a:hlinkClick r:id="rId3" action="ppaction://hlinksldjump"/>
              </a:rPr>
              <a:t>.- PROBLEMA DE INVESTIGACIÓN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32" name="31 Pergamino horizontal"/>
          <p:cNvSpPr/>
          <p:nvPr/>
        </p:nvSpPr>
        <p:spPr>
          <a:xfrm>
            <a:off x="1348408" y="2807489"/>
            <a:ext cx="1728192" cy="1269583"/>
          </a:xfrm>
          <a:prstGeom prst="horizontalScroll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MX" sz="1400" b="1" dirty="0">
                <a:hlinkClick r:id="rId4" action="ppaction://hlinksldjump"/>
              </a:rPr>
              <a:t>4</a:t>
            </a:r>
            <a:r>
              <a:rPr lang="es-MX" sz="1400" b="1" dirty="0" smtClean="0">
                <a:hlinkClick r:id="rId4" action="ppaction://hlinksldjump"/>
              </a:rPr>
              <a:t>.- METODOLOGÍA DE LA INVESTIGACIÓN</a:t>
            </a:r>
            <a:endParaRPr lang="es-ES" sz="1400" b="1" dirty="0"/>
          </a:p>
        </p:txBody>
      </p:sp>
      <p:sp>
        <p:nvSpPr>
          <p:cNvPr id="34" name="33 Pergamino horizontal"/>
          <p:cNvSpPr/>
          <p:nvPr/>
        </p:nvSpPr>
        <p:spPr>
          <a:xfrm>
            <a:off x="1348408" y="4293096"/>
            <a:ext cx="1728192" cy="1008112"/>
          </a:xfrm>
          <a:prstGeom prst="horizontalScroll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7.- PROPUESTA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Pergamino horizontal"/>
          <p:cNvSpPr/>
          <p:nvPr/>
        </p:nvSpPr>
        <p:spPr>
          <a:xfrm>
            <a:off x="3923928" y="2924944"/>
            <a:ext cx="1728192" cy="100811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hlinkClick r:id="rId6" action="ppaction://hlinksldjump"/>
              </a:rPr>
              <a:t>5</a:t>
            </a:r>
            <a:r>
              <a:rPr lang="es-MX" sz="1400" b="1" dirty="0" smtClean="0">
                <a:hlinkClick r:id="rId6" action="ppaction://hlinksldjump"/>
              </a:rPr>
              <a:t>.- ANÁLISIS E INTERPRETACIÓN DE RESULTADOS</a:t>
            </a:r>
            <a:endParaRPr lang="es-ES" sz="1400" b="1" dirty="0"/>
          </a:p>
        </p:txBody>
      </p:sp>
      <p:sp>
        <p:nvSpPr>
          <p:cNvPr id="40" name="39 Pergamino horizontal"/>
          <p:cNvSpPr/>
          <p:nvPr/>
        </p:nvSpPr>
        <p:spPr>
          <a:xfrm>
            <a:off x="3923928" y="4293096"/>
            <a:ext cx="1944216" cy="100811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hlinkClick r:id="rId7" action="ppaction://hlinksldjump"/>
              </a:rPr>
              <a:t>8.- FOTOGRAFÍAS</a:t>
            </a:r>
            <a:endParaRPr lang="es-ES" sz="1400" b="1" dirty="0"/>
          </a:p>
        </p:txBody>
      </p:sp>
      <p:sp>
        <p:nvSpPr>
          <p:cNvPr id="41" name="40 Pergamino horizontal"/>
          <p:cNvSpPr/>
          <p:nvPr/>
        </p:nvSpPr>
        <p:spPr>
          <a:xfrm>
            <a:off x="6444208" y="2924944"/>
            <a:ext cx="1944216" cy="1008112"/>
          </a:xfrm>
          <a:prstGeom prst="horizontalScroll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hlinkClick r:id="rId8" action="ppaction://hlinksldjump"/>
              </a:rPr>
              <a:t>6.- CONCLUSIONES Y RECOMENDACIONES</a:t>
            </a:r>
            <a:endParaRPr lang="es-ES" sz="1400" b="1" dirty="0"/>
          </a:p>
        </p:txBody>
      </p:sp>
      <p:sp>
        <p:nvSpPr>
          <p:cNvPr id="42" name="41 Pergamino horizontal"/>
          <p:cNvSpPr/>
          <p:nvPr/>
        </p:nvSpPr>
        <p:spPr>
          <a:xfrm>
            <a:off x="6444208" y="1556792"/>
            <a:ext cx="1728192" cy="1008112"/>
          </a:xfrm>
          <a:prstGeom prst="horizontalScroll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hlinkClick r:id="rId9" action="ppaction://hlinksldjump"/>
              </a:rPr>
              <a:t>3</a:t>
            </a:r>
            <a:r>
              <a:rPr lang="es-MX" sz="1400" b="1" dirty="0" smtClean="0">
                <a:hlinkClick r:id="rId9" action="ppaction://hlinksldjump"/>
              </a:rPr>
              <a:t>.- MARCO TEÓRICO</a:t>
            </a:r>
            <a:endParaRPr lang="es-ES" sz="1400" b="1" dirty="0"/>
          </a:p>
        </p:txBody>
      </p:sp>
      <p:sp>
        <p:nvSpPr>
          <p:cNvPr id="43" name="42 Pergamino horizontal"/>
          <p:cNvSpPr/>
          <p:nvPr/>
        </p:nvSpPr>
        <p:spPr>
          <a:xfrm>
            <a:off x="3887924" y="1556792"/>
            <a:ext cx="1728192" cy="1008112"/>
          </a:xfrm>
          <a:prstGeom prst="horizontalScroll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hlinkClick r:id="rId10" action="ppaction://hlinksldjump"/>
              </a:rPr>
              <a:t>2.- OBJETIVOS</a:t>
            </a:r>
            <a:endParaRPr lang="es-ES" sz="1400" b="1" dirty="0"/>
          </a:p>
        </p:txBody>
      </p:sp>
      <p:cxnSp>
        <p:nvCxnSpPr>
          <p:cNvPr id="7" name="6 Conector recto"/>
          <p:cNvCxnSpPr>
            <a:endCxn id="5" idx="0"/>
          </p:cNvCxnSpPr>
          <p:nvPr/>
        </p:nvCxnSpPr>
        <p:spPr>
          <a:xfrm flipH="1">
            <a:off x="2212504" y="1124744"/>
            <a:ext cx="2539516" cy="55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endCxn id="43" idx="0"/>
          </p:cNvCxnSpPr>
          <p:nvPr/>
        </p:nvCxnSpPr>
        <p:spPr>
          <a:xfrm>
            <a:off x="4752020" y="1124744"/>
            <a:ext cx="0" cy="55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endCxn id="42" idx="0"/>
          </p:cNvCxnSpPr>
          <p:nvPr/>
        </p:nvCxnSpPr>
        <p:spPr>
          <a:xfrm>
            <a:off x="4752020" y="1124744"/>
            <a:ext cx="2556284" cy="55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5" idx="3"/>
            <a:endCxn id="43" idx="1"/>
          </p:cNvCxnSpPr>
          <p:nvPr/>
        </p:nvCxnSpPr>
        <p:spPr>
          <a:xfrm>
            <a:off x="3076600" y="2060848"/>
            <a:ext cx="811324" cy="0"/>
          </a:xfrm>
          <a:prstGeom prst="straightConnector1">
            <a:avLst/>
          </a:prstGeom>
          <a:ln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3" name="52 Conector recto de flecha"/>
          <p:cNvCxnSpPr>
            <a:stCxn id="43" idx="3"/>
            <a:endCxn id="42" idx="1"/>
          </p:cNvCxnSpPr>
          <p:nvPr/>
        </p:nvCxnSpPr>
        <p:spPr>
          <a:xfrm>
            <a:off x="5616116" y="2060848"/>
            <a:ext cx="828092" cy="0"/>
          </a:xfrm>
          <a:prstGeom prst="straightConnector1">
            <a:avLst/>
          </a:prstGeom>
          <a:ln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5" name="54 Conector angular"/>
          <p:cNvCxnSpPr>
            <a:stCxn id="42" idx="2"/>
            <a:endCxn id="32" idx="1"/>
          </p:cNvCxnSpPr>
          <p:nvPr/>
        </p:nvCxnSpPr>
        <p:spPr>
          <a:xfrm rot="16200000" flipH="1" flipV="1">
            <a:off x="3826660" y="-39363"/>
            <a:ext cx="1003391" cy="5959896"/>
          </a:xfrm>
          <a:prstGeom prst="bentConnector4">
            <a:avLst>
              <a:gd name="adj1" fmla="val 31231"/>
              <a:gd name="adj2" fmla="val 103836"/>
            </a:avLst>
          </a:prstGeom>
          <a:ln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8" name="57 Conector recto de flecha"/>
          <p:cNvCxnSpPr>
            <a:stCxn id="32" idx="3"/>
            <a:endCxn id="38" idx="1"/>
          </p:cNvCxnSpPr>
          <p:nvPr/>
        </p:nvCxnSpPr>
        <p:spPr>
          <a:xfrm flipV="1">
            <a:off x="3076600" y="3429000"/>
            <a:ext cx="847328" cy="13281"/>
          </a:xfrm>
          <a:prstGeom prst="straightConnector1">
            <a:avLst/>
          </a:prstGeom>
          <a:ln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60" name="59 Conector recto de flecha"/>
          <p:cNvCxnSpPr>
            <a:stCxn id="38" idx="3"/>
            <a:endCxn id="41" idx="1"/>
          </p:cNvCxnSpPr>
          <p:nvPr/>
        </p:nvCxnSpPr>
        <p:spPr>
          <a:xfrm>
            <a:off x="5652120" y="3429000"/>
            <a:ext cx="792088" cy="0"/>
          </a:xfrm>
          <a:prstGeom prst="straightConnector1">
            <a:avLst/>
          </a:prstGeom>
          <a:ln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63" name="62 Conector angular"/>
          <p:cNvCxnSpPr>
            <a:stCxn id="41" idx="2"/>
            <a:endCxn id="34" idx="1"/>
          </p:cNvCxnSpPr>
          <p:nvPr/>
        </p:nvCxnSpPr>
        <p:spPr>
          <a:xfrm rot="16200000" flipH="1" flipV="1">
            <a:off x="3887307" y="1268143"/>
            <a:ext cx="990110" cy="6067908"/>
          </a:xfrm>
          <a:prstGeom prst="bentConnector4">
            <a:avLst>
              <a:gd name="adj1" fmla="val 40734"/>
              <a:gd name="adj2" fmla="val 103767"/>
            </a:avLst>
          </a:prstGeom>
          <a:ln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075" name="3074 Conector recto de flecha"/>
          <p:cNvCxnSpPr>
            <a:stCxn id="34" idx="3"/>
          </p:cNvCxnSpPr>
          <p:nvPr/>
        </p:nvCxnSpPr>
        <p:spPr>
          <a:xfrm>
            <a:off x="3076600" y="4797152"/>
            <a:ext cx="847328" cy="0"/>
          </a:xfrm>
          <a:prstGeom prst="straightConnector1">
            <a:avLst/>
          </a:prstGeom>
          <a:ln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085" name="3084 Recortar rectángulo de esquina sencilla"/>
          <p:cNvSpPr/>
          <p:nvPr/>
        </p:nvSpPr>
        <p:spPr>
          <a:xfrm>
            <a:off x="6472902" y="5926968"/>
            <a:ext cx="1728192" cy="620688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hlinkClick r:id="rId11" action="ppaction://hlinksldjump"/>
              </a:rPr>
              <a:t>CARÁTULA</a:t>
            </a:r>
            <a:endParaRPr lang="es-ES" sz="2000" b="1" dirty="0"/>
          </a:p>
        </p:txBody>
      </p:sp>
      <p:sp>
        <p:nvSpPr>
          <p:cNvPr id="3086" name="3085 Rectángulo redondeado"/>
          <p:cNvSpPr/>
          <p:nvPr/>
        </p:nvSpPr>
        <p:spPr>
          <a:xfrm>
            <a:off x="3923928" y="548680"/>
            <a:ext cx="1728192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NDICE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21300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u="sng" dirty="0"/>
              <a:t>TABLA DE PROGRESO</a:t>
            </a:r>
            <a:endParaRPr lang="es-ES" sz="1200" dirty="0"/>
          </a:p>
          <a:p>
            <a:r>
              <a:rPr lang="es-ES" sz="1200" b="1" dirty="0"/>
              <a:t>NIÑO O NIÑA: ……………………………	ACTIVIDAD:	……………………………FECHA:……………………………</a:t>
            </a:r>
            <a:endParaRPr lang="es-ES" sz="1200" dirty="0"/>
          </a:p>
        </p:txBody>
      </p:sp>
      <p:pic>
        <p:nvPicPr>
          <p:cNvPr id="3" name="2 Imagen" descr="C:\Users\oswaldo\Documents\trabajos CADE\tesis espe MELANIA CARVAJAL\correcciones mayo 2014\ESCALA DE PROGRES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70" y="1772816"/>
            <a:ext cx="634746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079612" y="4509120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/>
              <a:t>EVALUACIÓN / INDICACIONES Y SUGRENCIAS</a:t>
            </a:r>
            <a:endParaRPr lang="es-ES" sz="1050" dirty="0"/>
          </a:p>
          <a:p>
            <a:r>
              <a:rPr lang="es-ES" sz="1050" b="1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s-ES" sz="1050" dirty="0"/>
          </a:p>
          <a:p>
            <a:r>
              <a:rPr lang="es-ES" sz="1050" b="1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s-ES" sz="1050" dirty="0"/>
          </a:p>
        </p:txBody>
      </p:sp>
      <p:sp>
        <p:nvSpPr>
          <p:cNvPr id="5" name="4 Recortar rectángulo de esquina sencilla"/>
          <p:cNvSpPr/>
          <p:nvPr/>
        </p:nvSpPr>
        <p:spPr>
          <a:xfrm>
            <a:off x="7596336" y="6093296"/>
            <a:ext cx="1440160" cy="620688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ÍNDICE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71800" y="1052736"/>
            <a:ext cx="3960440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oswaldo\Documents\trabajos CADE\tesis espe MELANIA CARVAJAL\correcciones mayo 2014\ENERO A JUNIO 2014 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0" y="2204864"/>
            <a:ext cx="1996480" cy="14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swaldo\Documents\trabajos CADE\tesis espe MELANIA CARVAJAL\correcciones mayo 2014\ENERO A JUNIO 2014 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46" y="2015843"/>
            <a:ext cx="2248508" cy="168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oswaldo\Documents\trabajos CADE\tesis espe MELANIA CARVAJAL\correcciones mayo 2014\ENERO A JUNIO 2014 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15843"/>
            <a:ext cx="2356520" cy="17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oswaldo\Documents\trabajos CADE\tesis espe MELANIA CARVAJAL\correcciones mayo 2014\ENERO A JUNIO 2014 3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6" y="4149080"/>
            <a:ext cx="2068488" cy="155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oswaldo\Documents\trabajos CADE\tesis espe MELANIA CARVAJAL\correcciones mayo 2014\ENERO A JUNIO 2014 3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068488" cy="155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oswaldo\Documents\trabajos CADE\tesis espe MELANIA CARVAJAL\correcciones mayo 2014\ENERO A JUNIO 2014 3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89177"/>
            <a:ext cx="2212504" cy="155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ortar rectángulo de esquina sencilla"/>
          <p:cNvSpPr/>
          <p:nvPr/>
        </p:nvSpPr>
        <p:spPr>
          <a:xfrm>
            <a:off x="7596336" y="6093296"/>
            <a:ext cx="1440160" cy="620688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ÍNDICE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tiana Witzy Witzy Ara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79463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6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6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6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7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7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7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84905"/>
            <a:ext cx="2777879" cy="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19764735">
            <a:off x="582304" y="2409085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Bernard MT Condensed" panose="02050806060905020404" pitchFamily="18" charset="0"/>
                <a:cs typeface="Aharoni" panose="02010803020104030203" pitchFamily="2" charset="-79"/>
              </a:rPr>
              <a:t>Educar es amar, </a:t>
            </a:r>
            <a:r>
              <a:rPr lang="es-MX" sz="3600" dirty="0" smtClean="0">
                <a:latin typeface="Bernard MT Condensed" panose="02050806060905020404" pitchFamily="18" charset="0"/>
                <a:cs typeface="Aharoni" panose="02010803020104030203" pitchFamily="2" charset="-79"/>
              </a:rPr>
              <a:t>cuidar </a:t>
            </a:r>
            <a:r>
              <a:rPr lang="es-MX" sz="3600" dirty="0">
                <a:latin typeface="Bernard MT Condensed" panose="02050806060905020404" pitchFamily="18" charset="0"/>
                <a:cs typeface="Aharoni" panose="02010803020104030203" pitchFamily="2" charset="-79"/>
              </a:rPr>
              <a:t>con ternura y dedicación una semilla, con la ilusión que un día dará sus frutos.</a:t>
            </a:r>
            <a:endParaRPr lang="es-ES" sz="3600" dirty="0">
              <a:latin typeface="Bernard MT Condensed" panose="02050806060905020404" pitchFamily="18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https://encrypted-tbn0.gstatic.com/images?q=tbn:ANd9GcQb6VV64H8GLa84pJxBHVsTgYN0cEJbhpydpGumuxV9C3_dVt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638">
            <a:off x="5343932" y="3844834"/>
            <a:ext cx="3028706" cy="23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ortar rectángulo de esquina sencilla"/>
          <p:cNvSpPr/>
          <p:nvPr/>
        </p:nvSpPr>
        <p:spPr>
          <a:xfrm>
            <a:off x="7596336" y="6093296"/>
            <a:ext cx="1440160" cy="620688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ÍNDICE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6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4581128"/>
            <a:ext cx="7129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059832" y="908720"/>
            <a:ext cx="4248472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PLANTEAMIENTO DEL PROBLEMA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899592" y="1988840"/>
            <a:ext cx="3312368" cy="113412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S</a:t>
            </a:r>
            <a:r>
              <a:rPr lang="es-ES" sz="2400" b="1" dirty="0" smtClean="0">
                <a:solidFill>
                  <a:schemeClr val="tx1"/>
                </a:solidFill>
              </a:rPr>
              <a:t>e </a:t>
            </a:r>
            <a:r>
              <a:rPr lang="es-ES" sz="2400" b="1" u="sng" dirty="0">
                <a:solidFill>
                  <a:schemeClr val="tx1"/>
                </a:solidFill>
              </a:rPr>
              <a:t>observó</a:t>
            </a:r>
            <a:r>
              <a:rPr lang="es-ES" sz="2400" b="1" dirty="0">
                <a:solidFill>
                  <a:schemeClr val="tx1"/>
                </a:solidFill>
              </a:rPr>
              <a:t> que los </a:t>
            </a:r>
            <a:r>
              <a:rPr lang="es-ES" sz="2400" b="1" dirty="0" smtClean="0">
                <a:solidFill>
                  <a:schemeClr val="tx1"/>
                </a:solidFill>
              </a:rPr>
              <a:t>alumnos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2 Esquina doblada"/>
          <p:cNvSpPr/>
          <p:nvPr/>
        </p:nvSpPr>
        <p:spPr>
          <a:xfrm>
            <a:off x="6372200" y="1772815"/>
            <a:ext cx="2736304" cy="135015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b="1" dirty="0" smtClean="0">
                <a:solidFill>
                  <a:schemeClr val="tx1"/>
                </a:solidFill>
              </a:rPr>
              <a:t>Se </a:t>
            </a:r>
            <a:r>
              <a:rPr lang="es-ES" sz="2000" b="1" u="sng" dirty="0">
                <a:solidFill>
                  <a:schemeClr val="tx1"/>
                </a:solidFill>
              </a:rPr>
              <a:t>evidenció</a:t>
            </a:r>
            <a:r>
              <a:rPr lang="es-ES" sz="2000" b="1" dirty="0">
                <a:solidFill>
                  <a:schemeClr val="tx1"/>
                </a:solidFill>
              </a:rPr>
              <a:t> que ciertas </a:t>
            </a:r>
            <a:r>
              <a:rPr lang="es-ES" sz="2000" b="1" dirty="0" smtClean="0">
                <a:solidFill>
                  <a:schemeClr val="tx1"/>
                </a:solidFill>
              </a:rPr>
              <a:t>maestras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211960" y="3284984"/>
            <a:ext cx="2016224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  <a:endParaRPr 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3" y="116633"/>
            <a:ext cx="2765599" cy="8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Esquina doblada"/>
          <p:cNvSpPr/>
          <p:nvPr/>
        </p:nvSpPr>
        <p:spPr>
          <a:xfrm>
            <a:off x="899592" y="4166484"/>
            <a:ext cx="3312368" cy="682793"/>
          </a:xfrm>
          <a:prstGeom prst="foldedCorner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En el aula el niño </a:t>
            </a:r>
            <a:r>
              <a:rPr lang="es-ES" sz="2400" b="1" u="sng" dirty="0" smtClean="0">
                <a:solidFill>
                  <a:schemeClr val="tx1"/>
                </a:solidFill>
              </a:rPr>
              <a:t>utiliza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3" name="22 Esquina doblada"/>
          <p:cNvSpPr/>
          <p:nvPr/>
        </p:nvSpPr>
        <p:spPr>
          <a:xfrm>
            <a:off x="5940152" y="4194097"/>
            <a:ext cx="3024336" cy="1179120"/>
          </a:xfrm>
          <a:prstGeom prst="foldedCorner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schemeClr val="tx1"/>
                </a:solidFill>
              </a:rPr>
              <a:t>E</a:t>
            </a:r>
            <a:r>
              <a:rPr lang="es-ES" sz="2000" b="1" dirty="0" smtClean="0">
                <a:solidFill>
                  <a:schemeClr val="tx1"/>
                </a:solidFill>
              </a:rPr>
              <a:t>l </a:t>
            </a:r>
            <a:r>
              <a:rPr lang="es-ES" sz="2000" b="1" dirty="0">
                <a:solidFill>
                  <a:schemeClr val="tx1"/>
                </a:solidFill>
              </a:rPr>
              <a:t>niño no tiene </a:t>
            </a:r>
            <a:r>
              <a:rPr lang="es-ES" sz="2000" b="1" u="sng" dirty="0">
                <a:solidFill>
                  <a:schemeClr val="tx1"/>
                </a:solidFill>
              </a:rPr>
              <a:t>experiencias</a:t>
            </a:r>
            <a:r>
              <a:rPr lang="es-ES" sz="2000" b="1" dirty="0">
                <a:solidFill>
                  <a:schemeClr val="tx1"/>
                </a:solidFill>
              </a:rPr>
              <a:t> previas ni </a:t>
            </a:r>
            <a:r>
              <a:rPr lang="es-ES" sz="2000" b="1" dirty="0" smtClean="0">
                <a:solidFill>
                  <a:schemeClr val="tx1"/>
                </a:solidFill>
              </a:rPr>
              <a:t>directas</a:t>
            </a:r>
            <a:endParaRPr lang="es-ES" sz="2000" b="1" dirty="0">
              <a:solidFill>
                <a:schemeClr val="tx1"/>
              </a:solidFill>
            </a:endParaRPr>
          </a:p>
        </p:txBody>
      </p:sp>
      <p:cxnSp>
        <p:nvCxnSpPr>
          <p:cNvPr id="5" name="4 Conector curvado"/>
          <p:cNvCxnSpPr>
            <a:stCxn id="20" idx="0"/>
            <a:endCxn id="12" idx="3"/>
          </p:cNvCxnSpPr>
          <p:nvPr/>
        </p:nvCxnSpPr>
        <p:spPr>
          <a:xfrm rot="16200000" flipV="1">
            <a:off x="4351476" y="2416388"/>
            <a:ext cx="729081" cy="100811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6 Conector curvado"/>
          <p:cNvCxnSpPr>
            <a:stCxn id="20" idx="0"/>
            <a:endCxn id="13" idx="1"/>
          </p:cNvCxnSpPr>
          <p:nvPr/>
        </p:nvCxnSpPr>
        <p:spPr>
          <a:xfrm rot="5400000" flipH="1" flipV="1">
            <a:off x="5377590" y="2290374"/>
            <a:ext cx="837093" cy="115212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curvado"/>
          <p:cNvCxnSpPr>
            <a:stCxn id="20" idx="2"/>
            <a:endCxn id="18" idx="3"/>
          </p:cNvCxnSpPr>
          <p:nvPr/>
        </p:nvCxnSpPr>
        <p:spPr>
          <a:xfrm rot="5400000">
            <a:off x="4356596" y="3644404"/>
            <a:ext cx="718841" cy="100811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Conector curvado"/>
          <p:cNvCxnSpPr>
            <a:stCxn id="20" idx="2"/>
            <a:endCxn id="23" idx="1"/>
          </p:cNvCxnSpPr>
          <p:nvPr/>
        </p:nvCxnSpPr>
        <p:spPr>
          <a:xfrm rot="16200000" flipH="1">
            <a:off x="5082804" y="3926308"/>
            <a:ext cx="994617" cy="72008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09"/>
            <a:ext cx="3370957" cy="10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051720" y="1052736"/>
            <a:ext cx="612068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FORMULACIÓN DEL PROBLEMA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Pergamino vertical"/>
          <p:cNvSpPr/>
          <p:nvPr/>
        </p:nvSpPr>
        <p:spPr>
          <a:xfrm>
            <a:off x="2771800" y="1844824"/>
            <a:ext cx="4464496" cy="4752528"/>
          </a:xfrm>
          <a:prstGeom prst="verticalScroll">
            <a:avLst/>
          </a:prstGeom>
          <a:ln>
            <a:solidFill>
              <a:srgbClr val="0099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¿La aplicación de los ejercicios psicomotrices que emplean los maestros está directamente relacionada para fortalecer el aprendizaje de la lectoescritura en niños y niñas de cinco y seis años de edad del primer año de educación básica del Colegio Saint </a:t>
            </a:r>
            <a:r>
              <a:rPr lang="es-ES" sz="2000" b="1" dirty="0" err="1"/>
              <a:t>Dominic</a:t>
            </a:r>
            <a:r>
              <a:rPr lang="es-ES" sz="2000" b="1" dirty="0"/>
              <a:t> </a:t>
            </a:r>
            <a:r>
              <a:rPr lang="es-ES" sz="2000" b="1" dirty="0" err="1"/>
              <a:t>School</a:t>
            </a:r>
            <a:r>
              <a:rPr lang="es-ES" sz="2000" b="1" dirty="0"/>
              <a:t> del barrio la Armenia, ciudad de Quito en el período lectivo 2013 -2014?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699791" cy="8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2051720" y="1052736"/>
            <a:ext cx="612068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 E IMPORTANCIA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Pergamino vertical"/>
          <p:cNvSpPr/>
          <p:nvPr/>
        </p:nvSpPr>
        <p:spPr>
          <a:xfrm>
            <a:off x="3491880" y="2000190"/>
            <a:ext cx="3240360" cy="4096072"/>
          </a:xfrm>
          <a:prstGeom prst="verticalScroll">
            <a:avLst/>
          </a:prstGeom>
          <a:ln>
            <a:solidFill>
              <a:srgbClr val="0099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b="1" dirty="0"/>
              <a:t>C</a:t>
            </a:r>
            <a:r>
              <a:rPr lang="es-ES" sz="2800" b="1" dirty="0" smtClean="0"/>
              <a:t>on </a:t>
            </a:r>
            <a:r>
              <a:rPr lang="es-ES" sz="2800" b="1" dirty="0"/>
              <a:t>la propuesta </a:t>
            </a:r>
            <a:r>
              <a:rPr lang="es-ES" sz="2800" b="1" dirty="0" smtClean="0"/>
              <a:t>se </a:t>
            </a:r>
            <a:r>
              <a:rPr lang="es-ES" sz="2800" b="1" u="sng" dirty="0" smtClean="0"/>
              <a:t>conocerá</a:t>
            </a:r>
            <a:r>
              <a:rPr lang="es-ES" sz="2800" b="1" dirty="0" smtClean="0"/>
              <a:t> </a:t>
            </a:r>
            <a:r>
              <a:rPr lang="es-ES" sz="2800" b="1" dirty="0"/>
              <a:t>la dinámica de los procesos </a:t>
            </a:r>
            <a:r>
              <a:rPr lang="es-ES" sz="2800" b="1" dirty="0" smtClean="0"/>
              <a:t>didácticos</a:t>
            </a:r>
            <a:endParaRPr lang="es-E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323528" y="1988840"/>
            <a:ext cx="8568952" cy="468052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699791" cy="8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051720" y="1052736"/>
            <a:ext cx="6120680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DIRECTRICES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Pergamino horizontal"/>
          <p:cNvSpPr/>
          <p:nvPr/>
        </p:nvSpPr>
        <p:spPr>
          <a:xfrm>
            <a:off x="971600" y="2348880"/>
            <a:ext cx="3456384" cy="19442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chemeClr val="tx1"/>
                </a:solidFill>
              </a:rPr>
              <a:t>¿Qué conocimientos de importancia tienen los maestros sobre los ejercicios psicomotrices en los niños y niñas de 5 a 6 años de edad? </a:t>
            </a:r>
          </a:p>
        </p:txBody>
      </p:sp>
      <p:sp>
        <p:nvSpPr>
          <p:cNvPr id="5" name="4 Pergamino horizontal"/>
          <p:cNvSpPr/>
          <p:nvPr/>
        </p:nvSpPr>
        <p:spPr>
          <a:xfrm>
            <a:off x="4932040" y="2348880"/>
            <a:ext cx="3456384" cy="19442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tx1"/>
                </a:solidFill>
              </a:rPr>
              <a:t>¿Cómo se estructuran los procesos de aprendizaje de la lectoescritura de acuerdo al desarrollo evolutivo de  los niños y niñas de 5 a 6 años de edad? </a:t>
            </a:r>
          </a:p>
          <a:p>
            <a:pPr lvl="0"/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6" name="5 Pergamino horizontal"/>
          <p:cNvSpPr/>
          <p:nvPr/>
        </p:nvSpPr>
        <p:spPr>
          <a:xfrm>
            <a:off x="1002961" y="4453903"/>
            <a:ext cx="3456384" cy="19442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tx1"/>
                </a:solidFill>
              </a:rPr>
              <a:t>¿Qué relación hay entre los ejercicios psicomotrices y los procesos de aprendizaje de lectoescritura en los niños y niñas de 5 a 6 años de edad?</a:t>
            </a:r>
          </a:p>
          <a:p>
            <a:pPr lvl="0"/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7" name="6 Pergamino horizontal"/>
          <p:cNvSpPr/>
          <p:nvPr/>
        </p:nvSpPr>
        <p:spPr>
          <a:xfrm>
            <a:off x="5112060" y="4293096"/>
            <a:ext cx="3456384" cy="19442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tx1"/>
                </a:solidFill>
              </a:rPr>
              <a:t>¿Qué ejercicios psicomotrices alternativos son susceptibles de plantear para  fortalecer los </a:t>
            </a:r>
            <a:r>
              <a:rPr lang="es-ES" sz="1400" b="1" dirty="0" smtClean="0">
                <a:solidFill>
                  <a:schemeClr val="tx1"/>
                </a:solidFill>
              </a:rPr>
              <a:t>procesos de </a:t>
            </a:r>
            <a:r>
              <a:rPr lang="es-ES" sz="1400" b="1" dirty="0">
                <a:solidFill>
                  <a:schemeClr val="tx1"/>
                </a:solidFill>
              </a:rPr>
              <a:t>aprendizaje de la lectoescritura en los niños y niñas de 5 a 6 años de edad</a:t>
            </a:r>
            <a:r>
              <a:rPr lang="es-ES" sz="1400" b="1" dirty="0" smtClean="0">
                <a:solidFill>
                  <a:schemeClr val="tx1"/>
                </a:solidFill>
              </a:rPr>
              <a:t>?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9" name="8 Recortar rectángulo de esquina sencilla"/>
          <p:cNvSpPr/>
          <p:nvPr/>
        </p:nvSpPr>
        <p:spPr>
          <a:xfrm>
            <a:off x="7308304" y="6120680"/>
            <a:ext cx="1728192" cy="620688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ÍNDICE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4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47813" y="908050"/>
            <a:ext cx="687705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74396"/>
            <a:ext cx="3065911" cy="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Bisel"/>
          <p:cNvSpPr/>
          <p:nvPr/>
        </p:nvSpPr>
        <p:spPr>
          <a:xfrm>
            <a:off x="2483768" y="1052066"/>
            <a:ext cx="4248472" cy="720750"/>
          </a:xfrm>
          <a:prstGeom prst="bevel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OBJETIVOS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4" name="3 Proceso alternativo"/>
          <p:cNvSpPr/>
          <p:nvPr/>
        </p:nvSpPr>
        <p:spPr>
          <a:xfrm>
            <a:off x="1187624" y="2132856"/>
            <a:ext cx="2448272" cy="57606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GENERAL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5" name="4 Proceso alternativo"/>
          <p:cNvSpPr/>
          <p:nvPr/>
        </p:nvSpPr>
        <p:spPr>
          <a:xfrm>
            <a:off x="5580112" y="2060848"/>
            <a:ext cx="2664296" cy="64807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ESPECÍFICOS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27584" y="3068960"/>
            <a:ext cx="3600400" cy="120032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u="sng" dirty="0"/>
              <a:t>Fortalecer</a:t>
            </a:r>
            <a:r>
              <a:rPr lang="es-ES" sz="2400" b="1" dirty="0"/>
              <a:t> el aprendizaje de la </a:t>
            </a:r>
            <a:r>
              <a:rPr lang="es-ES" sz="2400" b="1" dirty="0" smtClean="0"/>
              <a:t>lectoescritura</a:t>
            </a:r>
            <a:endParaRPr lang="es-ES" sz="2400" b="1" dirty="0"/>
          </a:p>
        </p:txBody>
      </p:sp>
      <p:cxnSp>
        <p:nvCxnSpPr>
          <p:cNvPr id="12" name="11 Conector curvado"/>
          <p:cNvCxnSpPr>
            <a:stCxn id="2" idx="2"/>
            <a:endCxn id="4" idx="3"/>
          </p:cNvCxnSpPr>
          <p:nvPr/>
        </p:nvCxnSpPr>
        <p:spPr>
          <a:xfrm rot="5400000">
            <a:off x="3797914" y="1610798"/>
            <a:ext cx="648072" cy="972108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13 Conector curvado"/>
          <p:cNvCxnSpPr>
            <a:stCxn id="2" idx="2"/>
            <a:endCxn id="5" idx="1"/>
          </p:cNvCxnSpPr>
          <p:nvPr/>
        </p:nvCxnSpPr>
        <p:spPr>
          <a:xfrm rot="16200000" flipH="1">
            <a:off x="4788024" y="1592796"/>
            <a:ext cx="612068" cy="972108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716016" y="2780928"/>
            <a:ext cx="4266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u="sng" dirty="0"/>
              <a:t>Detallar </a:t>
            </a:r>
            <a:r>
              <a:rPr lang="es-ES" sz="2000" b="1" dirty="0"/>
              <a:t>el nivel de conocimientos de los educadores </a:t>
            </a:r>
            <a:endParaRPr lang="es-E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u="sng" dirty="0" smtClean="0"/>
              <a:t>Describir </a:t>
            </a:r>
            <a:r>
              <a:rPr lang="es-ES" sz="2000" b="1" dirty="0" smtClean="0"/>
              <a:t> </a:t>
            </a:r>
            <a:r>
              <a:rPr lang="es-ES" sz="2000" b="1" dirty="0"/>
              <a:t>los procesos de aprendizaje de la lectoescritura </a:t>
            </a:r>
            <a:endParaRPr lang="es-E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u="sng" dirty="0" smtClean="0"/>
              <a:t>Identificar </a:t>
            </a:r>
            <a:r>
              <a:rPr lang="es-ES" sz="2000" b="1" dirty="0"/>
              <a:t>la relación entre los ejercicios psicomotrices y los procesos de </a:t>
            </a:r>
            <a:r>
              <a:rPr lang="es-ES" sz="2000" b="1" dirty="0" smtClean="0"/>
              <a:t>aprendizaje.</a:t>
            </a:r>
            <a:endParaRPr lang="es-ES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b="1" u="sng" dirty="0"/>
              <a:t>Proponer</a:t>
            </a:r>
            <a:r>
              <a:rPr lang="es-ES" sz="2000" b="1" dirty="0"/>
              <a:t> ejercicios </a:t>
            </a:r>
            <a:r>
              <a:rPr lang="es-ES" sz="2000" b="1" dirty="0" smtClean="0"/>
              <a:t>psicomotrices</a:t>
            </a:r>
            <a:endParaRPr lang="es-ES" sz="2000" b="1" dirty="0"/>
          </a:p>
        </p:txBody>
      </p:sp>
      <p:sp>
        <p:nvSpPr>
          <p:cNvPr id="11" name="10 Recortar rectángulo de esquina sencilla"/>
          <p:cNvSpPr/>
          <p:nvPr/>
        </p:nvSpPr>
        <p:spPr>
          <a:xfrm>
            <a:off x="899592" y="6021288"/>
            <a:ext cx="1728192" cy="620688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ÍNDICE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swaldo\Pictures\escudo\espe logo nuev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3" y="174396"/>
            <a:ext cx="3065911" cy="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771800" y="1052736"/>
            <a:ext cx="3672408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3127027"/>
            <a:ext cx="1800200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hlinkClick r:id="rId3" action="ppaction://hlinksldjump"/>
              </a:rPr>
              <a:t>UNIDAD I</a:t>
            </a:r>
            <a:endParaRPr lang="es-MX" sz="1400" b="1" dirty="0" smtClean="0"/>
          </a:p>
          <a:p>
            <a:pPr algn="ctr"/>
            <a:endParaRPr lang="es-MX" sz="1400" b="1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Desarrollo evolutivo del niño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Desarrollo </a:t>
            </a:r>
            <a:r>
              <a:rPr lang="es-MX" sz="1400" b="1" dirty="0" smtClean="0"/>
              <a:t>Físico- </a:t>
            </a:r>
            <a:r>
              <a:rPr lang="es-MX" sz="1400" b="1" dirty="0" smtClean="0"/>
              <a:t>motor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Desarrollo motor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Desarrollo Cognitivo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Desarrollo Afectivo social</a:t>
            </a:r>
            <a:endParaRPr lang="es-ES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131840" y="3127027"/>
            <a:ext cx="1800200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hlinkClick r:id="rId4" action="ppaction://hlinksldjump"/>
              </a:rPr>
              <a:t>UNIDAD II</a:t>
            </a:r>
            <a:endParaRPr lang="es-MX" sz="1400" b="1" dirty="0" smtClean="0"/>
          </a:p>
          <a:p>
            <a:pPr algn="ctr"/>
            <a:endParaRPr lang="es-MX" sz="1400" b="1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Psicomotricidad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Etapas del desarrollo psicomotriz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/>
              <a:t>Indicadores de la psicomotricidad.</a:t>
            </a:r>
            <a:endParaRPr lang="es-ES" sz="1400" b="1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Tono muscular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Equilibrio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Postura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Coordinación del movimiento.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148064" y="3123545"/>
            <a:ext cx="1800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hlinkClick r:id="rId5" action="ppaction://hlinksldjump"/>
              </a:rPr>
              <a:t>UNIDAD III</a:t>
            </a:r>
            <a:endParaRPr lang="es-MX" sz="1400" b="1" dirty="0" smtClean="0"/>
          </a:p>
          <a:p>
            <a:pPr algn="ctr"/>
            <a:endParaRPr lang="es-MX" sz="1400" b="1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PRE – LECTURA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EJERCICIOS DE PRE - LECTURA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092280" y="3124706"/>
            <a:ext cx="18002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hlinkClick r:id="rId6" action="ppaction://hlinksldjump"/>
              </a:rPr>
              <a:t>UNIDAD IV</a:t>
            </a:r>
            <a:endParaRPr lang="es-MX" sz="1400" b="1" dirty="0" smtClean="0"/>
          </a:p>
          <a:p>
            <a:pPr algn="ctr"/>
            <a:endParaRPr lang="es-MX" sz="1400" b="1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PRE – ESCRITURA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MX" sz="1400" b="1" dirty="0" smtClean="0"/>
              <a:t>EJERCICIOS DE PRE - ESCRITURA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63688" y="213285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/>
              <a:t>ANTECEDENTES DE LA INVESTIGACIÓN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/>
              <a:t>FUNDAMENTACIÓN TEÓRICA</a:t>
            </a:r>
            <a:endParaRPr lang="es-ES" sz="20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735796" y="6084004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s-MX" b="1" dirty="0" smtClean="0"/>
              <a:t>FUNDAMENTACIÓN LEGAL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1243</Words>
  <Application>Microsoft Office PowerPoint</Application>
  <PresentationFormat>Presentación en pantalla (4:3)</PresentationFormat>
  <Paragraphs>511</Paragraphs>
  <Slides>32</Slides>
  <Notes>2</Notes>
  <HiddenSlides>5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MELANIA CARVAJAL</dc:creator>
  <cp:lastModifiedBy>AsusIntel</cp:lastModifiedBy>
  <cp:revision>326</cp:revision>
  <dcterms:created xsi:type="dcterms:W3CDTF">2012-05-16T01:50:12Z</dcterms:created>
  <dcterms:modified xsi:type="dcterms:W3CDTF">2014-09-27T15:56:14Z</dcterms:modified>
</cp:coreProperties>
</file>