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6" r:id="rId16"/>
    <p:sldId id="299" r:id="rId17"/>
    <p:sldId id="300" r:id="rId18"/>
    <p:sldId id="301" r:id="rId19"/>
    <p:sldId id="270" r:id="rId20"/>
    <p:sldId id="271" r:id="rId21"/>
    <p:sldId id="272" r:id="rId22"/>
    <p:sldId id="273" r:id="rId23"/>
    <p:sldId id="274" r:id="rId24"/>
    <p:sldId id="276" r:id="rId25"/>
    <p:sldId id="277" r:id="rId26"/>
    <p:sldId id="278" r:id="rId27"/>
    <p:sldId id="279" r:id="rId28"/>
    <p:sldId id="281" r:id="rId29"/>
    <p:sldId id="280" r:id="rId30"/>
    <p:sldId id="282" r:id="rId31"/>
    <p:sldId id="302" r:id="rId32"/>
    <p:sldId id="283" r:id="rId33"/>
    <p:sldId id="284" r:id="rId34"/>
    <p:sldId id="303" r:id="rId35"/>
    <p:sldId id="286" r:id="rId36"/>
    <p:sldId id="291" r:id="rId37"/>
    <p:sldId id="287" r:id="rId38"/>
    <p:sldId id="288" r:id="rId39"/>
    <p:sldId id="289" r:id="rId40"/>
    <p:sldId id="295" r:id="rId41"/>
    <p:sldId id="290" r:id="rId42"/>
    <p:sldId id="292" r:id="rId43"/>
    <p:sldId id="293" r:id="rId44"/>
    <p:sldId id="305" r:id="rId45"/>
    <p:sldId id="294" r:id="rId46"/>
    <p:sldId id="306" r:id="rId47"/>
    <p:sldId id="304" r:id="rId48"/>
    <p:sldId id="307"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FA"/>
    <a:srgbClr val="FFFF66"/>
    <a:srgbClr val="FEF9DA"/>
    <a:srgbClr val="FED1B8"/>
    <a:srgbClr val="BFF6FD"/>
    <a:srgbClr val="FEDADB"/>
    <a:srgbClr val="F6FE94"/>
    <a:srgbClr val="FCF1DC"/>
    <a:srgbClr val="FFFFFF"/>
    <a:srgbClr val="F9F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3178" autoAdjust="0"/>
  </p:normalViewPr>
  <p:slideViewPr>
    <p:cSldViewPr snapToGrid="0">
      <p:cViewPr varScale="1">
        <p:scale>
          <a:sx n="69" d="100"/>
          <a:sy n="69"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dirty="0" smtClean="0"/>
              <a:t> </a:t>
            </a:r>
            <a:r>
              <a:rPr lang="es-EC" sz="1400" dirty="0"/>
              <a:t>¿Considera usted al hogar, un ambiente que apoye el aprendizaje social de los niño/as?</a:t>
            </a:r>
          </a:p>
        </c:rich>
      </c:tx>
      <c:layout/>
      <c:overlay val="0"/>
    </c:title>
    <c:autoTitleDeleted val="0"/>
    <c:plotArea>
      <c:layout/>
      <c:pieChart>
        <c:varyColors val="1"/>
        <c:ser>
          <c:idx val="0"/>
          <c:order val="0"/>
          <c:tx>
            <c:strRef>
              <c:f>Hoja1!$A$220</c:f>
              <c:strCache>
                <c:ptCount val="1"/>
                <c:pt idx="0">
                  <c:v>9.- ¿Considera usted al hogar, un ambiente que apoye el aprendizaje social de los niño/as?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Hoja1!$B$219:$F$219</c:f>
              <c:strCache>
                <c:ptCount val="5"/>
                <c:pt idx="0">
                  <c:v>Totalmente de acuerdo </c:v>
                </c:pt>
                <c:pt idx="1">
                  <c:v>De acuerdo </c:v>
                </c:pt>
                <c:pt idx="2">
                  <c:v>Ni de acuerdo, ni en desacuerdo </c:v>
                </c:pt>
                <c:pt idx="3">
                  <c:v>En desacuerdo </c:v>
                </c:pt>
                <c:pt idx="4">
                  <c:v>Totalmente en desacuerdo</c:v>
                </c:pt>
              </c:strCache>
            </c:strRef>
          </c:cat>
          <c:val>
            <c:numRef>
              <c:f>Hoja1!$B$220:$F$220</c:f>
              <c:numCache>
                <c:formatCode>0%</c:formatCode>
                <c:ptCount val="5"/>
                <c:pt idx="0">
                  <c:v>0.75000000000000289</c:v>
                </c:pt>
                <c:pt idx="1">
                  <c:v>0.25</c:v>
                </c:pt>
                <c:pt idx="2">
                  <c:v>0</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dirty="0" smtClean="0"/>
              <a:t>¿Los </a:t>
            </a:r>
            <a:r>
              <a:rPr lang="es-EC" sz="1400" dirty="0"/>
              <a:t>estilos de crianza que los padres adoptan con sus hijos, influye en el desarrollo social de los mismos?</a:t>
            </a:r>
          </a:p>
        </c:rich>
      </c:tx>
      <c:layout>
        <c:manualLayout>
          <c:xMode val="edge"/>
          <c:yMode val="edge"/>
          <c:x val="0.13582697201017813"/>
          <c:y val="3.4440344403444054E-2"/>
        </c:manualLayout>
      </c:layout>
      <c:overlay val="0"/>
    </c:title>
    <c:autoTitleDeleted val="0"/>
    <c:plotArea>
      <c:layout/>
      <c:pieChart>
        <c:varyColors val="1"/>
        <c:ser>
          <c:idx val="0"/>
          <c:order val="0"/>
          <c:tx>
            <c:strRef>
              <c:f>Hoja1!$A$167</c:f>
              <c:strCache>
                <c:ptCount val="1"/>
                <c:pt idx="0">
                  <c:v>7. ¿Los estilos de crianza que los padres adoptan con sus hijos, influye en el desarrollo social de los mismos?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Hoja1!$B$166:$F$166</c:f>
              <c:strCache>
                <c:ptCount val="5"/>
                <c:pt idx="0">
                  <c:v>Totalmente de acuerdo </c:v>
                </c:pt>
                <c:pt idx="1">
                  <c:v>De acuerdo </c:v>
                </c:pt>
                <c:pt idx="2">
                  <c:v>Ni de acuerdo, ni en desacuerdo </c:v>
                </c:pt>
                <c:pt idx="3">
                  <c:v>En desacuerdo </c:v>
                </c:pt>
                <c:pt idx="4">
                  <c:v>Totalmente en desacuerdo</c:v>
                </c:pt>
              </c:strCache>
            </c:strRef>
          </c:cat>
          <c:val>
            <c:numRef>
              <c:f>Hoja1!$B$167:$F$167</c:f>
              <c:numCache>
                <c:formatCode>0%</c:formatCode>
                <c:ptCount val="5"/>
                <c:pt idx="0">
                  <c:v>0.25</c:v>
                </c:pt>
                <c:pt idx="1">
                  <c:v>0.5</c:v>
                </c:pt>
                <c:pt idx="2">
                  <c:v>0.25</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3125000000000001"/>
          <c:y val="3.7037037037037056E-2"/>
        </c:manualLayout>
      </c:layout>
      <c:overlay val="0"/>
      <c:txPr>
        <a:bodyPr/>
        <a:lstStyle/>
        <a:p>
          <a:pPr>
            <a:defRPr sz="1400"/>
          </a:pPr>
          <a:endParaRPr lang="es-EC"/>
        </a:p>
      </c:txPr>
    </c:title>
    <c:autoTitleDeleted val="0"/>
    <c:plotArea>
      <c:layout>
        <c:manualLayout>
          <c:layoutTarget val="inner"/>
          <c:xMode val="edge"/>
          <c:yMode val="edge"/>
          <c:x val="0.18186329833770856"/>
          <c:y val="0.34324329250510205"/>
          <c:w val="0.33519138232721091"/>
          <c:h val="0.55865230387868181"/>
        </c:manualLayout>
      </c:layout>
      <c:pieChart>
        <c:varyColors val="1"/>
        <c:ser>
          <c:idx val="0"/>
          <c:order val="0"/>
          <c:tx>
            <c:strRef>
              <c:f>Hoja1!$A$5</c:f>
              <c:strCache>
                <c:ptCount val="1"/>
                <c:pt idx="0">
                  <c:v>1.- ¿Considera usted, que los estilos de crianza van a marcar las primeras relaciones de los niños con sus padres?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Hoja1!$B$4:$F$4</c:f>
              <c:strCache>
                <c:ptCount val="5"/>
                <c:pt idx="0">
                  <c:v>Totalmente de acuerdo </c:v>
                </c:pt>
                <c:pt idx="1">
                  <c:v>De acuerdo </c:v>
                </c:pt>
                <c:pt idx="2">
                  <c:v>Ni de acuerdo, ni en desacuerdo </c:v>
                </c:pt>
                <c:pt idx="3">
                  <c:v>En desacuerdo </c:v>
                </c:pt>
                <c:pt idx="4">
                  <c:v>Totalmente en desacuerdo</c:v>
                </c:pt>
              </c:strCache>
            </c:strRef>
          </c:cat>
          <c:val>
            <c:numRef>
              <c:f>Hoja1!$B$5:$F$5</c:f>
              <c:numCache>
                <c:formatCode>0%</c:formatCode>
                <c:ptCount val="5"/>
                <c:pt idx="0">
                  <c:v>0.75000000000000289</c:v>
                </c:pt>
                <c:pt idx="1">
                  <c:v>0.25</c:v>
                </c:pt>
                <c:pt idx="2">
                  <c:v>0</c:v>
                </c:pt>
                <c:pt idx="3">
                  <c:v>0</c:v>
                </c:pt>
                <c:pt idx="4">
                  <c:v>0</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a:t>
            </a:r>
            <a:r>
              <a:rPr lang="en-US" sz="1400" dirty="0" err="1" smtClean="0"/>
              <a:t>Es</a:t>
            </a:r>
            <a:r>
              <a:rPr lang="en-US" sz="1400" dirty="0" smtClean="0"/>
              <a:t> </a:t>
            </a:r>
            <a:r>
              <a:rPr lang="en-US" sz="1400" dirty="0"/>
              <a:t>el </a:t>
            </a:r>
            <a:r>
              <a:rPr lang="en-US" sz="1400" dirty="0" err="1"/>
              <a:t>castigo</a:t>
            </a:r>
            <a:r>
              <a:rPr lang="en-US" sz="1400" dirty="0"/>
              <a:t>  la </a:t>
            </a:r>
            <a:r>
              <a:rPr lang="en-US" sz="1400" dirty="0" err="1"/>
              <a:t>mejor</a:t>
            </a:r>
            <a:r>
              <a:rPr lang="en-US" sz="1400" dirty="0"/>
              <a:t> forma de </a:t>
            </a:r>
            <a:r>
              <a:rPr lang="en-US" sz="1400" dirty="0" err="1"/>
              <a:t>motivar</a:t>
            </a:r>
            <a:r>
              <a:rPr lang="en-US" sz="1400" dirty="0"/>
              <a:t> a </a:t>
            </a:r>
            <a:r>
              <a:rPr lang="en-US" sz="1400" dirty="0" err="1"/>
              <a:t>su</a:t>
            </a:r>
            <a:r>
              <a:rPr lang="en-US" sz="1400" dirty="0"/>
              <a:t> </a:t>
            </a:r>
            <a:r>
              <a:rPr lang="en-US" sz="1400" dirty="0" err="1"/>
              <a:t>hijo</a:t>
            </a:r>
            <a:r>
              <a:rPr lang="en-US" sz="1400" dirty="0"/>
              <a:t>/a para </a:t>
            </a:r>
            <a:r>
              <a:rPr lang="en-US" sz="1400" dirty="0" err="1"/>
              <a:t>que</a:t>
            </a:r>
            <a:r>
              <a:rPr lang="en-US" sz="1400" dirty="0"/>
              <a:t> </a:t>
            </a:r>
            <a:r>
              <a:rPr lang="en-US" sz="1400" dirty="0" err="1"/>
              <a:t>mejore</a:t>
            </a:r>
            <a:r>
              <a:rPr lang="en-US" sz="1400" dirty="0"/>
              <a:t> </a:t>
            </a:r>
            <a:r>
              <a:rPr lang="en-US" sz="1400" dirty="0" err="1"/>
              <a:t>su</a:t>
            </a:r>
            <a:r>
              <a:rPr lang="en-US" sz="1400" dirty="0"/>
              <a:t> </a:t>
            </a:r>
            <a:r>
              <a:rPr lang="en-US" sz="1400" dirty="0" err="1"/>
              <a:t>comportamiento</a:t>
            </a:r>
            <a:r>
              <a:rPr lang="en-US" sz="1400" dirty="0"/>
              <a:t>?</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'PADRES DE FAMILIA'!$A$59</c:f>
              <c:strCache>
                <c:ptCount val="1"/>
                <c:pt idx="0">
                  <c:v>3.- ¿Es el castigo la mejor forma de motivar a su hijo/a para que mejore su comportamiento?</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'PADRES DE FAMILIA'!$B$58:$F$58</c:f>
              <c:strCache>
                <c:ptCount val="5"/>
                <c:pt idx="0">
                  <c:v>Totalmente de acuerdo</c:v>
                </c:pt>
                <c:pt idx="1">
                  <c:v>De acuerdo</c:v>
                </c:pt>
                <c:pt idx="2">
                  <c:v>Ni de acuerdo, ni en desacuerdo </c:v>
                </c:pt>
                <c:pt idx="3">
                  <c:v>En desacuerdo </c:v>
                </c:pt>
                <c:pt idx="4">
                  <c:v>Totalmente en desacuerdo</c:v>
                </c:pt>
              </c:strCache>
            </c:strRef>
          </c:cat>
          <c:val>
            <c:numRef>
              <c:f>'PADRES DE FAMILIA'!$B$59:$F$59</c:f>
              <c:numCache>
                <c:formatCode>0%</c:formatCode>
                <c:ptCount val="5"/>
                <c:pt idx="0">
                  <c:v>0.05</c:v>
                </c:pt>
                <c:pt idx="1">
                  <c:v>0.35000000000000031</c:v>
                </c:pt>
                <c:pt idx="2">
                  <c:v>0.25</c:v>
                </c:pt>
                <c:pt idx="3">
                  <c:v>0.35000000000000031</c:v>
                </c:pt>
                <c:pt idx="4">
                  <c:v>0</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pPr>
            <a:r>
              <a:rPr lang="es-EC" sz="1400" dirty="0" smtClean="0"/>
              <a:t> </a:t>
            </a:r>
            <a:r>
              <a:rPr lang="es-EC" sz="1400" dirty="0"/>
              <a:t>¿Considera usted que los lazos afectivos con sus hijos se desarrollan desde el momento de la concepción?</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'PADRES DE FAMILIA'!$A$172</c:f>
              <c:strCache>
                <c:ptCount val="1"/>
                <c:pt idx="0">
                  <c:v>7.- ¿Considera usted que los lazos afectivos con sus hijos se desarrollan desde el momento de la concepción?</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'PADRES DE FAMILIA'!$B$171:$F$171</c:f>
              <c:strCache>
                <c:ptCount val="5"/>
                <c:pt idx="0">
                  <c:v>Totalmente de acuerdo</c:v>
                </c:pt>
                <c:pt idx="1">
                  <c:v>De acuerdo</c:v>
                </c:pt>
                <c:pt idx="2">
                  <c:v>Ni de acuerdo, ni en desacuerdo </c:v>
                </c:pt>
                <c:pt idx="3">
                  <c:v>En desacuerdo </c:v>
                </c:pt>
                <c:pt idx="4">
                  <c:v>Totalmente en desacuerdo</c:v>
                </c:pt>
              </c:strCache>
            </c:strRef>
          </c:cat>
          <c:val>
            <c:numRef>
              <c:f>'PADRES DE FAMILIA'!$B$172:$F$172</c:f>
              <c:numCache>
                <c:formatCode>0%</c:formatCode>
                <c:ptCount val="5"/>
                <c:pt idx="0">
                  <c:v>0.1</c:v>
                </c:pt>
                <c:pt idx="1">
                  <c:v>0.65000000000000036</c:v>
                </c:pt>
                <c:pt idx="2">
                  <c:v>0.25</c:v>
                </c:pt>
                <c:pt idx="3">
                  <c:v>0</c:v>
                </c:pt>
                <c:pt idx="4">
                  <c:v>0</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 </a:t>
            </a:r>
            <a:r>
              <a:rPr lang="en-US" sz="1400" dirty="0"/>
              <a:t>¿</a:t>
            </a:r>
            <a:r>
              <a:rPr lang="en-US" sz="1400" dirty="0" err="1"/>
              <a:t>Desarrollar</a:t>
            </a:r>
            <a:r>
              <a:rPr lang="en-US" sz="1400" dirty="0"/>
              <a:t> </a:t>
            </a:r>
            <a:r>
              <a:rPr lang="en-US" sz="1400" dirty="0" err="1"/>
              <a:t>escuela</a:t>
            </a:r>
            <a:r>
              <a:rPr lang="en-US" sz="1400" dirty="0"/>
              <a:t> para padres, </a:t>
            </a:r>
            <a:r>
              <a:rPr lang="en-US" sz="1400" dirty="0" err="1"/>
              <a:t>es</a:t>
            </a:r>
            <a:r>
              <a:rPr lang="en-US" sz="1400" dirty="0"/>
              <a:t> la </a:t>
            </a:r>
            <a:r>
              <a:rPr lang="en-US" sz="1400" dirty="0" err="1"/>
              <a:t>mejor</a:t>
            </a:r>
            <a:r>
              <a:rPr lang="en-US" sz="1400" dirty="0"/>
              <a:t> </a:t>
            </a:r>
            <a:r>
              <a:rPr lang="en-US" sz="1400" dirty="0" err="1"/>
              <a:t>manera</a:t>
            </a:r>
            <a:r>
              <a:rPr lang="en-US" sz="1400" dirty="0"/>
              <a:t> de </a:t>
            </a:r>
            <a:r>
              <a:rPr lang="en-US" sz="1400" dirty="0" err="1"/>
              <a:t>comunicarle</a:t>
            </a:r>
            <a:r>
              <a:rPr lang="en-US" sz="1400" dirty="0"/>
              <a:t> a </a:t>
            </a:r>
            <a:r>
              <a:rPr lang="en-US" sz="1400" dirty="0" err="1"/>
              <a:t>usted</a:t>
            </a:r>
            <a:r>
              <a:rPr lang="en-US" sz="1400" dirty="0"/>
              <a:t> </a:t>
            </a:r>
            <a:r>
              <a:rPr lang="en-US" sz="1400" dirty="0" err="1"/>
              <a:t>aspectos</a:t>
            </a:r>
            <a:r>
              <a:rPr lang="en-US" sz="1400" dirty="0"/>
              <a:t> </a:t>
            </a:r>
            <a:r>
              <a:rPr lang="en-US" sz="1400" dirty="0" err="1"/>
              <a:t>relevantes</a:t>
            </a:r>
            <a:r>
              <a:rPr lang="en-US" sz="1400" dirty="0"/>
              <a:t> </a:t>
            </a:r>
            <a:r>
              <a:rPr lang="en-US" sz="1400" dirty="0" err="1"/>
              <a:t>sobre</a:t>
            </a:r>
            <a:r>
              <a:rPr lang="en-US" sz="1400" dirty="0"/>
              <a:t> el </a:t>
            </a:r>
            <a:r>
              <a:rPr lang="en-US" sz="1400" dirty="0" err="1"/>
              <a:t>tema</a:t>
            </a:r>
            <a:r>
              <a:rPr lang="en-US" sz="1400" dirty="0"/>
              <a:t> de </a:t>
            </a:r>
            <a:r>
              <a:rPr lang="en-US" sz="1400" dirty="0" err="1"/>
              <a:t>estilos</a:t>
            </a:r>
            <a:r>
              <a:rPr lang="en-US" sz="1400" dirty="0"/>
              <a:t> de </a:t>
            </a:r>
            <a:r>
              <a:rPr lang="en-US" sz="1400" dirty="0" err="1"/>
              <a:t>crianza</a:t>
            </a:r>
            <a:r>
              <a:rPr lang="en-US" sz="1400" dirty="0"/>
              <a:t>?</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'PADRES DE FAMILIA'!$A$309</c:f>
              <c:strCache>
                <c:ptCount val="1"/>
                <c:pt idx="0">
                  <c:v>12.- ¿Desarrollar escuela para padres, es la mejor manera de comunicarle a usted aspectos relevantes sobre el tema de estilos de crianza?</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'PADRES DE FAMILIA'!$B$308:$F$308</c:f>
              <c:strCache>
                <c:ptCount val="5"/>
                <c:pt idx="0">
                  <c:v>Totalmente de acuerdo</c:v>
                </c:pt>
                <c:pt idx="1">
                  <c:v>De acuerdo</c:v>
                </c:pt>
                <c:pt idx="2">
                  <c:v>Ni de acuerdo, ni en desacuerdo </c:v>
                </c:pt>
                <c:pt idx="3">
                  <c:v>En desacuerdo </c:v>
                </c:pt>
                <c:pt idx="4">
                  <c:v>Totalmente en desacuerdo</c:v>
                </c:pt>
              </c:strCache>
            </c:strRef>
          </c:cat>
          <c:val>
            <c:numRef>
              <c:f>'PADRES DE FAMILIA'!$B$309:$F$309</c:f>
              <c:numCache>
                <c:formatCode>0%</c:formatCode>
                <c:ptCount val="5"/>
                <c:pt idx="0">
                  <c:v>0.55000000000000004</c:v>
                </c:pt>
                <c:pt idx="1">
                  <c:v>0.4</c:v>
                </c:pt>
                <c:pt idx="2">
                  <c:v>0.05</c:v>
                </c:pt>
                <c:pt idx="3">
                  <c:v>0</c:v>
                </c:pt>
                <c:pt idx="4">
                  <c:v>0</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err="1" smtClean="0"/>
              <a:t>Expresa</a:t>
            </a:r>
            <a:r>
              <a:rPr lang="en-US" sz="1400" dirty="0" smtClean="0"/>
              <a:t> </a:t>
            </a:r>
            <a:r>
              <a:rPr lang="en-US" sz="1400" dirty="0" err="1"/>
              <a:t>sus</a:t>
            </a:r>
            <a:r>
              <a:rPr lang="en-US" sz="1400" dirty="0"/>
              <a:t> </a:t>
            </a:r>
            <a:r>
              <a:rPr lang="en-US" sz="1400" dirty="0" err="1"/>
              <a:t>decisiones</a:t>
            </a:r>
            <a:r>
              <a:rPr lang="en-US" sz="1400" dirty="0"/>
              <a:t> a </a:t>
            </a:r>
            <a:r>
              <a:rPr lang="en-US" sz="1400" dirty="0" err="1"/>
              <a:t>otros</a:t>
            </a:r>
            <a:r>
              <a:rPr lang="en-US" sz="1400" dirty="0"/>
              <a:t>. </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'GUIA DE OBSERVACIÓN'!$A$25</c:f>
              <c:strCache>
                <c:ptCount val="1"/>
                <c:pt idx="0">
                  <c:v>2.- Expresa sus decisiones a otros. </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'GUIA DE OBSERVACIÓN'!$B$24:$D$24</c:f>
              <c:strCache>
                <c:ptCount val="3"/>
                <c:pt idx="0">
                  <c:v>Siempre</c:v>
                </c:pt>
                <c:pt idx="1">
                  <c:v>A veces</c:v>
                </c:pt>
                <c:pt idx="2">
                  <c:v>Nunca</c:v>
                </c:pt>
              </c:strCache>
            </c:strRef>
          </c:cat>
          <c:val>
            <c:numRef>
              <c:f>'GUIA DE OBSERVACIÓN'!$B$25:$D$25</c:f>
              <c:numCache>
                <c:formatCode>0%</c:formatCode>
                <c:ptCount val="3"/>
                <c:pt idx="0">
                  <c:v>0.25</c:v>
                </c:pt>
                <c:pt idx="1">
                  <c:v>0.35000000000000031</c:v>
                </c:pt>
                <c:pt idx="2">
                  <c:v>0.4</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a:t>45.- Considera "bueno" lo que los adultos le permiten hacer y "malo" lo que le prohíben</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'GUIA DE OBSERVACIÓN'!$A$195</c:f>
              <c:strCache>
                <c:ptCount val="1"/>
                <c:pt idx="0">
                  <c:v>2.- Considera "bueno" lo que los adultos le permiten hacer y "malo" lo que le prohíben</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'GUIA DE OBSERVACIÓN'!$B$194:$D$194</c:f>
              <c:strCache>
                <c:ptCount val="3"/>
                <c:pt idx="0">
                  <c:v>Siempre</c:v>
                </c:pt>
                <c:pt idx="1">
                  <c:v>A veces</c:v>
                </c:pt>
                <c:pt idx="2">
                  <c:v>Nunca</c:v>
                </c:pt>
              </c:strCache>
            </c:strRef>
          </c:cat>
          <c:val>
            <c:numRef>
              <c:f>'GUIA DE OBSERVACIÓN'!$B$195:$D$195</c:f>
              <c:numCache>
                <c:formatCode>0%</c:formatCode>
                <c:ptCount val="3"/>
                <c:pt idx="0">
                  <c:v>0.30000000000000032</c:v>
                </c:pt>
                <c:pt idx="1">
                  <c:v>0.5</c:v>
                </c:pt>
                <c:pt idx="2">
                  <c:v>0.2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9475450302564488"/>
          <c:y val="0.49223534527301943"/>
          <c:w val="0.10216769108690812"/>
          <c:h val="0.22056842919623118"/>
        </c:manualLayout>
      </c:layout>
      <c:overlay val="0"/>
      <c:txPr>
        <a:bodyPr/>
        <a:lstStyle/>
        <a:p>
          <a:pPr>
            <a:defRPr sz="1200"/>
          </a:pPr>
          <a:endParaRPr lang="es-EC"/>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EC" sz="1400" dirty="0" smtClean="0"/>
              <a:t>Muestra </a:t>
            </a:r>
            <a:r>
              <a:rPr lang="es-EC" sz="1400" dirty="0"/>
              <a:t>aprecio por lo que realiza</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'GUIA DE OBSERVACIÓN'!$A$467</c:f>
              <c:strCache>
                <c:ptCount val="1"/>
                <c:pt idx="0">
                  <c:v>2.- Muestra aprecio por lo que realiza</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'GUIA DE OBSERVACIÓN'!$B$466:$D$466</c:f>
              <c:strCache>
                <c:ptCount val="3"/>
                <c:pt idx="0">
                  <c:v>Siempre</c:v>
                </c:pt>
                <c:pt idx="1">
                  <c:v>A veces</c:v>
                </c:pt>
                <c:pt idx="2">
                  <c:v>Nunca</c:v>
                </c:pt>
              </c:strCache>
            </c:strRef>
          </c:cat>
          <c:val>
            <c:numRef>
              <c:f>'GUIA DE OBSERVACIÓN'!$B$467:$D$467</c:f>
              <c:numCache>
                <c:formatCode>0%</c:formatCode>
                <c:ptCount val="3"/>
                <c:pt idx="0">
                  <c:v>0.35000000000000026</c:v>
                </c:pt>
                <c:pt idx="1">
                  <c:v>0.55000000000000004</c:v>
                </c:pt>
                <c:pt idx="2">
                  <c:v>0.1</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200"/>
          </a:pPr>
          <a:endParaRPr lang="es-EC"/>
        </a:p>
      </c:txPr>
    </c:legend>
    <c:plotVisOnly val="1"/>
    <c:dispBlanksAs val="gap"/>
    <c:showDLblsOverMax val="0"/>
  </c:chart>
  <c:externalData r:id="rId2">
    <c:autoUpdate val="0"/>
  </c:externalData>
</c:chartSpace>
</file>

<file path=ppt/diagrams/_rels/data7.xml.rels><?xml version="1.0" encoding="UTF-8" standalone="yes"?>
<Relationships xmlns="http://schemas.openxmlformats.org/package/2006/relationships"><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81876-1C8E-4A46-98F9-502E8924DBC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5DEA99DC-6BC7-44B6-86EA-883862327E13}">
      <dgm:prSet phldrT="[Texto]" custT="1"/>
      <dgm:spPr>
        <a:solidFill>
          <a:schemeClr val="accent2">
            <a:lumMod val="20000"/>
            <a:lumOff val="80000"/>
          </a:schemeClr>
        </a:solidFill>
      </dgm:spPr>
      <dgm:t>
        <a:bodyPr/>
        <a:lstStyle/>
        <a:p>
          <a:r>
            <a:rPr lang="es-EC" sz="1200" dirty="0" smtClean="0">
              <a:solidFill>
                <a:schemeClr val="tx1"/>
              </a:solidFill>
              <a:latin typeface="Arial" panose="020B0604020202020204" pitchFamily="34" charset="0"/>
              <a:cs typeface="Arial" panose="020B0604020202020204" pitchFamily="34" charset="0"/>
            </a:rPr>
            <a:t>1. </a:t>
          </a:r>
          <a:r>
            <a:rPr lang="es-ES" sz="1200" dirty="0" smtClean="0">
              <a:solidFill>
                <a:schemeClr val="tx1"/>
              </a:solidFill>
              <a:latin typeface="Arial" panose="020B0604020202020204" pitchFamily="34" charset="0"/>
              <a:cs typeface="Arial" panose="020B0604020202020204" pitchFamily="34" charset="0"/>
            </a:rPr>
            <a:t>Padres de Familia que justifican el berrinche comprándoles a la hora de la salida golosinas.</a:t>
          </a:r>
          <a:endParaRPr lang="es-EC" sz="1200" dirty="0">
            <a:solidFill>
              <a:schemeClr val="tx1"/>
            </a:solidFill>
            <a:latin typeface="Arial" panose="020B0604020202020204" pitchFamily="34" charset="0"/>
            <a:cs typeface="Arial" panose="020B0604020202020204" pitchFamily="34" charset="0"/>
          </a:endParaRPr>
        </a:p>
      </dgm:t>
    </dgm:pt>
    <dgm:pt modelId="{F9ABD26E-7CC0-4D3B-8B7A-8CC42E75A4CB}" type="parTrans" cxnId="{BE5E8524-93AF-48BE-A961-A6A198D17900}">
      <dgm:prSet/>
      <dgm:spPr/>
      <dgm:t>
        <a:bodyPr/>
        <a:lstStyle/>
        <a:p>
          <a:endParaRPr lang="es-EC"/>
        </a:p>
      </dgm:t>
    </dgm:pt>
    <dgm:pt modelId="{8610A91E-8F16-4AA3-B349-09D53F0106B6}" type="sibTrans" cxnId="{BE5E8524-93AF-48BE-A961-A6A198D17900}">
      <dgm:prSet/>
      <dgm:spPr/>
      <dgm:t>
        <a:bodyPr/>
        <a:lstStyle/>
        <a:p>
          <a:endParaRPr lang="es-EC"/>
        </a:p>
      </dgm:t>
    </dgm:pt>
    <dgm:pt modelId="{925046E9-2FEE-4C1F-B112-CBBC374B5C33}">
      <dgm:prSet phldrT="[Texto]" custT="1"/>
      <dgm:spPr>
        <a:solidFill>
          <a:schemeClr val="accent4">
            <a:lumMod val="20000"/>
            <a:lumOff val="80000"/>
          </a:schemeClr>
        </a:solidFill>
      </dgm:spPr>
      <dgm:t>
        <a:bodyPr/>
        <a:lstStyle/>
        <a:p>
          <a:endParaRPr lang="es-ES" sz="1200" dirty="0" smtClean="0">
            <a:solidFill>
              <a:schemeClr val="tx1"/>
            </a:solidFill>
            <a:latin typeface="Arial" panose="020B0604020202020204" pitchFamily="34" charset="0"/>
            <a:cs typeface="Arial" panose="020B0604020202020204" pitchFamily="34" charset="0"/>
          </a:endParaRPr>
        </a:p>
        <a:p>
          <a:r>
            <a:rPr lang="es-ES" sz="1200" dirty="0" smtClean="0">
              <a:solidFill>
                <a:schemeClr val="tx1"/>
              </a:solidFill>
              <a:latin typeface="Arial" panose="020B0604020202020204" pitchFamily="34" charset="0"/>
              <a:cs typeface="Arial" panose="020B0604020202020204" pitchFamily="34" charset="0"/>
            </a:rPr>
            <a:t>2. A la hora del recreo, madres de familia que alegan que ingresan a la institución para realizar trámites, pero que en realidad pasan durante la hora del receso dando de comer a sus niños/as, sin permitirles que compartan con sus compañeros. </a:t>
          </a:r>
          <a:endParaRPr lang="es-EC" sz="1200" dirty="0">
            <a:solidFill>
              <a:schemeClr val="tx1"/>
            </a:solidFill>
            <a:latin typeface="Arial" panose="020B0604020202020204" pitchFamily="34" charset="0"/>
            <a:cs typeface="Arial" panose="020B0604020202020204" pitchFamily="34" charset="0"/>
          </a:endParaRPr>
        </a:p>
      </dgm:t>
    </dgm:pt>
    <dgm:pt modelId="{C3D03103-4F8F-4834-8708-ABCCC1875B64}" type="parTrans" cxnId="{E86028B5-FDEE-4B5E-B919-D45AA2CB1E6D}">
      <dgm:prSet/>
      <dgm:spPr/>
      <dgm:t>
        <a:bodyPr/>
        <a:lstStyle/>
        <a:p>
          <a:endParaRPr lang="es-EC"/>
        </a:p>
      </dgm:t>
    </dgm:pt>
    <dgm:pt modelId="{20FE0C44-E483-450D-BC21-CE28019FC584}" type="sibTrans" cxnId="{E86028B5-FDEE-4B5E-B919-D45AA2CB1E6D}">
      <dgm:prSet/>
      <dgm:spPr/>
      <dgm:t>
        <a:bodyPr/>
        <a:lstStyle/>
        <a:p>
          <a:endParaRPr lang="es-EC"/>
        </a:p>
      </dgm:t>
    </dgm:pt>
    <dgm:pt modelId="{82AE4A70-81A3-451A-82A2-D21FB8961E61}">
      <dgm:prSet phldrT="[Texto]" custT="1"/>
      <dgm:spPr>
        <a:solidFill>
          <a:srgbClr val="BFF6FD"/>
        </a:solidFill>
      </dgm:spPr>
      <dgm:t>
        <a:bodyPr/>
        <a:lstStyle/>
        <a:p>
          <a:r>
            <a:rPr lang="es-ES" sz="1200" dirty="0" smtClean="0">
              <a:solidFill>
                <a:schemeClr val="tx1"/>
              </a:solidFill>
              <a:latin typeface="Arial" panose="020B0604020202020204" pitchFamily="34" charset="0"/>
              <a:cs typeface="Arial" panose="020B0604020202020204" pitchFamily="34" charset="0"/>
            </a:rPr>
            <a:t>5. Niños/as que dejan sus pertenencias fuera del lugar, por más que la maestra les pida que dejen en el espacio apropiado y designado para cada  niño/a.</a:t>
          </a:r>
          <a:endParaRPr lang="es-EC" sz="1200" dirty="0">
            <a:solidFill>
              <a:schemeClr val="tx1"/>
            </a:solidFill>
            <a:latin typeface="Arial" panose="020B0604020202020204" pitchFamily="34" charset="0"/>
            <a:cs typeface="Arial" panose="020B0604020202020204" pitchFamily="34" charset="0"/>
          </a:endParaRPr>
        </a:p>
      </dgm:t>
    </dgm:pt>
    <dgm:pt modelId="{BDF0F983-01D7-4B6E-9417-ED3EC8E2DD72}" type="parTrans" cxnId="{5DAFFB9D-0CF7-465B-AA59-05EB155BE701}">
      <dgm:prSet/>
      <dgm:spPr/>
      <dgm:t>
        <a:bodyPr/>
        <a:lstStyle/>
        <a:p>
          <a:endParaRPr lang="es-EC"/>
        </a:p>
      </dgm:t>
    </dgm:pt>
    <dgm:pt modelId="{9D18A4E6-0DF6-41BD-B72B-888E58F6D1F0}" type="sibTrans" cxnId="{5DAFFB9D-0CF7-465B-AA59-05EB155BE701}">
      <dgm:prSet/>
      <dgm:spPr/>
      <dgm:t>
        <a:bodyPr/>
        <a:lstStyle/>
        <a:p>
          <a:endParaRPr lang="es-EC"/>
        </a:p>
      </dgm:t>
    </dgm:pt>
    <dgm:pt modelId="{62492888-D3E1-467A-B3FE-3F280AA9F3A3}">
      <dgm:prSet custT="1"/>
      <dgm:spPr>
        <a:solidFill>
          <a:srgbClr val="FBD1F6"/>
        </a:solidFill>
      </dgm:spPr>
      <dgm:t>
        <a:bodyPr/>
        <a:lstStyle/>
        <a:p>
          <a:r>
            <a:rPr lang="es-ES" sz="1200" dirty="0" smtClean="0">
              <a:solidFill>
                <a:schemeClr val="tx1"/>
              </a:solidFill>
              <a:latin typeface="Arial" panose="020B0604020202020204" pitchFamily="34" charset="0"/>
              <a:cs typeface="Arial" panose="020B0604020202020204" pitchFamily="34" charset="0"/>
            </a:rPr>
            <a:t>4. Niños y niñas que todos los días llevan a la escuela un material nuevo, porque lo ha perdido, y sus padres les compra cada vez que lo pierden.</a:t>
          </a:r>
          <a:endParaRPr lang="es-EC" sz="1200" dirty="0">
            <a:solidFill>
              <a:schemeClr val="tx1"/>
            </a:solidFill>
            <a:latin typeface="Arial" panose="020B0604020202020204" pitchFamily="34" charset="0"/>
            <a:cs typeface="Arial" panose="020B0604020202020204" pitchFamily="34" charset="0"/>
          </a:endParaRPr>
        </a:p>
      </dgm:t>
    </dgm:pt>
    <dgm:pt modelId="{DB0166F1-91ED-4675-8663-C213306737C2}" type="parTrans" cxnId="{CAC44F5B-BE91-4DA8-9F22-37EBEA7AABCF}">
      <dgm:prSet/>
      <dgm:spPr/>
      <dgm:t>
        <a:bodyPr/>
        <a:lstStyle/>
        <a:p>
          <a:endParaRPr lang="es-EC"/>
        </a:p>
      </dgm:t>
    </dgm:pt>
    <dgm:pt modelId="{97BA8156-C258-4347-820D-D31752BE72DD}" type="sibTrans" cxnId="{CAC44F5B-BE91-4DA8-9F22-37EBEA7AABCF}">
      <dgm:prSet/>
      <dgm:spPr/>
      <dgm:t>
        <a:bodyPr/>
        <a:lstStyle/>
        <a:p>
          <a:endParaRPr lang="es-EC"/>
        </a:p>
      </dgm:t>
    </dgm:pt>
    <dgm:pt modelId="{4C6DCE12-2597-4810-B0CF-7165947E81FE}">
      <dgm:prSet custT="1"/>
      <dgm:spPr>
        <a:solidFill>
          <a:schemeClr val="accent3">
            <a:lumMod val="40000"/>
            <a:lumOff val="60000"/>
          </a:schemeClr>
        </a:solidFill>
      </dgm:spPr>
      <dgm:t>
        <a:bodyPr/>
        <a:lstStyle/>
        <a:p>
          <a:r>
            <a:rPr lang="es-ES" sz="1200" dirty="0" smtClean="0">
              <a:solidFill>
                <a:schemeClr val="tx1"/>
              </a:solidFill>
              <a:latin typeface="Arial" panose="020B0604020202020204" pitchFamily="34" charset="0"/>
              <a:cs typeface="Arial" panose="020B0604020202020204" pitchFamily="34" charset="0"/>
            </a:rPr>
            <a:t>5. Padres de Familia, que a la hora de la salida ingresan a copiar y preguntar por los deberes de sus niños/as.</a:t>
          </a:r>
          <a:endParaRPr lang="es-EC" sz="1200" dirty="0">
            <a:solidFill>
              <a:schemeClr val="tx1"/>
            </a:solidFill>
            <a:latin typeface="Arial" panose="020B0604020202020204" pitchFamily="34" charset="0"/>
            <a:cs typeface="Arial" panose="020B0604020202020204" pitchFamily="34" charset="0"/>
          </a:endParaRPr>
        </a:p>
      </dgm:t>
    </dgm:pt>
    <dgm:pt modelId="{3F3436EC-D4C5-470E-891A-CB77A69F57EC}" type="parTrans" cxnId="{6489F2C0-7661-42B8-9145-D4D89FE9500A}">
      <dgm:prSet/>
      <dgm:spPr/>
      <dgm:t>
        <a:bodyPr/>
        <a:lstStyle/>
        <a:p>
          <a:endParaRPr lang="es-EC"/>
        </a:p>
      </dgm:t>
    </dgm:pt>
    <dgm:pt modelId="{BA74EE6F-1284-4EE6-A126-838A177F6D52}" type="sibTrans" cxnId="{6489F2C0-7661-42B8-9145-D4D89FE9500A}">
      <dgm:prSet/>
      <dgm:spPr/>
      <dgm:t>
        <a:bodyPr/>
        <a:lstStyle/>
        <a:p>
          <a:endParaRPr lang="es-EC"/>
        </a:p>
      </dgm:t>
    </dgm:pt>
    <dgm:pt modelId="{B919D822-FFAE-4B17-ACA4-7CE5DF014782}" type="pres">
      <dgm:prSet presAssocID="{9B581876-1C8E-4A46-98F9-502E8924DBCF}" presName="cycle" presStyleCnt="0">
        <dgm:presLayoutVars>
          <dgm:dir/>
          <dgm:resizeHandles val="exact"/>
        </dgm:presLayoutVars>
      </dgm:prSet>
      <dgm:spPr/>
      <dgm:t>
        <a:bodyPr/>
        <a:lstStyle/>
        <a:p>
          <a:endParaRPr lang="es-EC"/>
        </a:p>
      </dgm:t>
    </dgm:pt>
    <dgm:pt modelId="{DF3FDA6D-93E6-4B69-9BD3-CADF5FBB08E8}" type="pres">
      <dgm:prSet presAssocID="{5DEA99DC-6BC7-44B6-86EA-883862327E13}" presName="node" presStyleLbl="node1" presStyleIdx="0" presStyleCnt="5" custScaleX="206833" custScaleY="73193" custRadScaleRad="110878" custRadScaleInc="-31514">
        <dgm:presLayoutVars>
          <dgm:bulletEnabled val="1"/>
        </dgm:presLayoutVars>
      </dgm:prSet>
      <dgm:spPr/>
      <dgm:t>
        <a:bodyPr/>
        <a:lstStyle/>
        <a:p>
          <a:endParaRPr lang="es-EC"/>
        </a:p>
      </dgm:t>
    </dgm:pt>
    <dgm:pt modelId="{6C051B92-7B25-4A9A-B19D-9996B5D2BB46}" type="pres">
      <dgm:prSet presAssocID="{8610A91E-8F16-4AA3-B349-09D53F0106B6}" presName="sibTrans" presStyleLbl="sibTrans2D1" presStyleIdx="0" presStyleCnt="5" custScaleX="134178" custLinFactNeighborX="50835" custLinFactNeighborY="-4582"/>
      <dgm:spPr/>
      <dgm:t>
        <a:bodyPr/>
        <a:lstStyle/>
        <a:p>
          <a:endParaRPr lang="es-EC"/>
        </a:p>
      </dgm:t>
    </dgm:pt>
    <dgm:pt modelId="{0337BDD4-9E23-410D-B382-562ED963344D}" type="pres">
      <dgm:prSet presAssocID="{8610A91E-8F16-4AA3-B349-09D53F0106B6}" presName="connectorText" presStyleLbl="sibTrans2D1" presStyleIdx="0" presStyleCnt="5"/>
      <dgm:spPr/>
      <dgm:t>
        <a:bodyPr/>
        <a:lstStyle/>
        <a:p>
          <a:endParaRPr lang="es-EC"/>
        </a:p>
      </dgm:t>
    </dgm:pt>
    <dgm:pt modelId="{938C08AB-F6C8-41C0-BAEB-F7CBD55003F9}" type="pres">
      <dgm:prSet presAssocID="{925046E9-2FEE-4C1F-B112-CBBC374B5C33}" presName="node" presStyleLbl="node1" presStyleIdx="1" presStyleCnt="5" custScaleX="218547" custScaleY="107870" custRadScaleRad="93456" custRadScaleInc="8247">
        <dgm:presLayoutVars>
          <dgm:bulletEnabled val="1"/>
        </dgm:presLayoutVars>
      </dgm:prSet>
      <dgm:spPr/>
      <dgm:t>
        <a:bodyPr/>
        <a:lstStyle/>
        <a:p>
          <a:endParaRPr lang="es-EC"/>
        </a:p>
      </dgm:t>
    </dgm:pt>
    <dgm:pt modelId="{6584E7E7-5C60-460B-BCE3-13B90057BBB7}" type="pres">
      <dgm:prSet presAssocID="{20FE0C44-E483-450D-BC21-CE28019FC584}" presName="sibTrans" presStyleLbl="sibTrans2D1" presStyleIdx="1" presStyleCnt="5" custAng="610080" custScaleX="177606" custLinFactNeighborX="42311" custLinFactNeighborY="11454"/>
      <dgm:spPr/>
      <dgm:t>
        <a:bodyPr/>
        <a:lstStyle/>
        <a:p>
          <a:endParaRPr lang="es-EC"/>
        </a:p>
      </dgm:t>
    </dgm:pt>
    <dgm:pt modelId="{99B0B48E-2722-485F-A52C-6BF612BB2B99}" type="pres">
      <dgm:prSet presAssocID="{20FE0C44-E483-450D-BC21-CE28019FC584}" presName="connectorText" presStyleLbl="sibTrans2D1" presStyleIdx="1" presStyleCnt="5"/>
      <dgm:spPr/>
      <dgm:t>
        <a:bodyPr/>
        <a:lstStyle/>
        <a:p>
          <a:endParaRPr lang="es-EC"/>
        </a:p>
      </dgm:t>
    </dgm:pt>
    <dgm:pt modelId="{0D79454A-EB27-450B-824F-5583A473EB0F}" type="pres">
      <dgm:prSet presAssocID="{4C6DCE12-2597-4810-B0CF-7165947E81FE}" presName="node" presStyleLbl="node1" presStyleIdx="2" presStyleCnt="5" custScaleX="208013" custScaleY="90790" custRadScaleRad="103118" custRadScaleInc="-9427">
        <dgm:presLayoutVars>
          <dgm:bulletEnabled val="1"/>
        </dgm:presLayoutVars>
      </dgm:prSet>
      <dgm:spPr/>
      <dgm:t>
        <a:bodyPr/>
        <a:lstStyle/>
        <a:p>
          <a:endParaRPr lang="es-EC"/>
        </a:p>
      </dgm:t>
    </dgm:pt>
    <dgm:pt modelId="{2B960F3E-6368-4E7A-8087-A74988F110A0}" type="pres">
      <dgm:prSet presAssocID="{BA74EE6F-1284-4EE6-A126-838A177F6D52}" presName="sibTrans" presStyleLbl="sibTrans2D1" presStyleIdx="2" presStyleCnt="5"/>
      <dgm:spPr/>
      <dgm:t>
        <a:bodyPr/>
        <a:lstStyle/>
        <a:p>
          <a:endParaRPr lang="es-EC"/>
        </a:p>
      </dgm:t>
    </dgm:pt>
    <dgm:pt modelId="{6D9E9EB9-B821-40DA-813D-8086277AF2FA}" type="pres">
      <dgm:prSet presAssocID="{BA74EE6F-1284-4EE6-A126-838A177F6D52}" presName="connectorText" presStyleLbl="sibTrans2D1" presStyleIdx="2" presStyleCnt="5"/>
      <dgm:spPr/>
      <dgm:t>
        <a:bodyPr/>
        <a:lstStyle/>
        <a:p>
          <a:endParaRPr lang="es-EC"/>
        </a:p>
      </dgm:t>
    </dgm:pt>
    <dgm:pt modelId="{99594A4E-DB36-4B56-8889-86A835F414D9}" type="pres">
      <dgm:prSet presAssocID="{62492888-D3E1-467A-B3FE-3F280AA9F3A3}" presName="node" presStyleLbl="node1" presStyleIdx="3" presStyleCnt="5" custScaleX="214568" custRadScaleRad="154837" custRadScaleInc="67534">
        <dgm:presLayoutVars>
          <dgm:bulletEnabled val="1"/>
        </dgm:presLayoutVars>
      </dgm:prSet>
      <dgm:spPr/>
      <dgm:t>
        <a:bodyPr/>
        <a:lstStyle/>
        <a:p>
          <a:endParaRPr lang="es-EC"/>
        </a:p>
      </dgm:t>
    </dgm:pt>
    <dgm:pt modelId="{AE91D58A-2660-4BDA-9B74-83C24273219F}" type="pres">
      <dgm:prSet presAssocID="{97BA8156-C258-4347-820D-D31752BE72DD}" presName="sibTrans" presStyleLbl="sibTrans2D1" presStyleIdx="3" presStyleCnt="5" custAng="425302" custScaleX="166330" custLinFactNeighborX="-65555" custLinFactNeighborY="-4582"/>
      <dgm:spPr/>
      <dgm:t>
        <a:bodyPr/>
        <a:lstStyle/>
        <a:p>
          <a:endParaRPr lang="es-EC"/>
        </a:p>
      </dgm:t>
    </dgm:pt>
    <dgm:pt modelId="{235A7F7E-0865-4AAD-87DE-33DBF8B14F87}" type="pres">
      <dgm:prSet presAssocID="{97BA8156-C258-4347-820D-D31752BE72DD}" presName="connectorText" presStyleLbl="sibTrans2D1" presStyleIdx="3" presStyleCnt="5"/>
      <dgm:spPr/>
      <dgm:t>
        <a:bodyPr/>
        <a:lstStyle/>
        <a:p>
          <a:endParaRPr lang="es-EC"/>
        </a:p>
      </dgm:t>
    </dgm:pt>
    <dgm:pt modelId="{46A5BBA1-D6D4-453E-ACFD-ED719B6C899C}" type="pres">
      <dgm:prSet presAssocID="{82AE4A70-81A3-451A-82A2-D21FB8961E61}" presName="node" presStyleLbl="node1" presStyleIdx="4" presStyleCnt="5" custScaleX="221446" custRadScaleRad="141155" custRadScaleInc="-20454">
        <dgm:presLayoutVars>
          <dgm:bulletEnabled val="1"/>
        </dgm:presLayoutVars>
      </dgm:prSet>
      <dgm:spPr/>
      <dgm:t>
        <a:bodyPr/>
        <a:lstStyle/>
        <a:p>
          <a:endParaRPr lang="es-EC"/>
        </a:p>
      </dgm:t>
    </dgm:pt>
    <dgm:pt modelId="{0113B4F6-0B3C-46D5-ACFA-79D1FC0135E6}" type="pres">
      <dgm:prSet presAssocID="{9D18A4E6-0DF6-41BD-B72B-888E58F6D1F0}" presName="sibTrans" presStyleLbl="sibTrans2D1" presStyleIdx="4" presStyleCnt="5" custScaleX="134120" custLinFactNeighborX="-95256" custLinFactNeighborY="-27491"/>
      <dgm:spPr/>
      <dgm:t>
        <a:bodyPr/>
        <a:lstStyle/>
        <a:p>
          <a:endParaRPr lang="es-EC"/>
        </a:p>
      </dgm:t>
    </dgm:pt>
    <dgm:pt modelId="{5327285F-DEFA-422E-B408-120764DF6B95}" type="pres">
      <dgm:prSet presAssocID="{9D18A4E6-0DF6-41BD-B72B-888E58F6D1F0}" presName="connectorText" presStyleLbl="sibTrans2D1" presStyleIdx="4" presStyleCnt="5"/>
      <dgm:spPr/>
      <dgm:t>
        <a:bodyPr/>
        <a:lstStyle/>
        <a:p>
          <a:endParaRPr lang="es-EC"/>
        </a:p>
      </dgm:t>
    </dgm:pt>
  </dgm:ptLst>
  <dgm:cxnLst>
    <dgm:cxn modelId="{158303A6-38A8-4703-856C-8ABA84853866}" type="presOf" srcId="{82AE4A70-81A3-451A-82A2-D21FB8961E61}" destId="{46A5BBA1-D6D4-453E-ACFD-ED719B6C899C}" srcOrd="0" destOrd="0" presId="urn:microsoft.com/office/officeart/2005/8/layout/cycle2"/>
    <dgm:cxn modelId="{BE5E8524-93AF-48BE-A961-A6A198D17900}" srcId="{9B581876-1C8E-4A46-98F9-502E8924DBCF}" destId="{5DEA99DC-6BC7-44B6-86EA-883862327E13}" srcOrd="0" destOrd="0" parTransId="{F9ABD26E-7CC0-4D3B-8B7A-8CC42E75A4CB}" sibTransId="{8610A91E-8F16-4AA3-B349-09D53F0106B6}"/>
    <dgm:cxn modelId="{2A5071C9-4970-4C0A-9387-E8D0E3B1E7CE}" type="presOf" srcId="{97BA8156-C258-4347-820D-D31752BE72DD}" destId="{235A7F7E-0865-4AAD-87DE-33DBF8B14F87}" srcOrd="1" destOrd="0" presId="urn:microsoft.com/office/officeart/2005/8/layout/cycle2"/>
    <dgm:cxn modelId="{E4E8852F-E787-4D29-89C0-067D66E7C5A8}" type="presOf" srcId="{20FE0C44-E483-450D-BC21-CE28019FC584}" destId="{99B0B48E-2722-485F-A52C-6BF612BB2B99}" srcOrd="1" destOrd="0" presId="urn:microsoft.com/office/officeart/2005/8/layout/cycle2"/>
    <dgm:cxn modelId="{CAC44F5B-BE91-4DA8-9F22-37EBEA7AABCF}" srcId="{9B581876-1C8E-4A46-98F9-502E8924DBCF}" destId="{62492888-D3E1-467A-B3FE-3F280AA9F3A3}" srcOrd="3" destOrd="0" parTransId="{DB0166F1-91ED-4675-8663-C213306737C2}" sibTransId="{97BA8156-C258-4347-820D-D31752BE72DD}"/>
    <dgm:cxn modelId="{E86028B5-FDEE-4B5E-B919-D45AA2CB1E6D}" srcId="{9B581876-1C8E-4A46-98F9-502E8924DBCF}" destId="{925046E9-2FEE-4C1F-B112-CBBC374B5C33}" srcOrd="1" destOrd="0" parTransId="{C3D03103-4F8F-4834-8708-ABCCC1875B64}" sibTransId="{20FE0C44-E483-450D-BC21-CE28019FC584}"/>
    <dgm:cxn modelId="{2DA5A8D5-06C0-476A-920A-8CD4BA6B188B}" type="presOf" srcId="{9D18A4E6-0DF6-41BD-B72B-888E58F6D1F0}" destId="{5327285F-DEFA-422E-B408-120764DF6B95}" srcOrd="1" destOrd="0" presId="urn:microsoft.com/office/officeart/2005/8/layout/cycle2"/>
    <dgm:cxn modelId="{3AE8E5D7-E5E8-4C56-9F12-E6157102B03F}" type="presOf" srcId="{925046E9-2FEE-4C1F-B112-CBBC374B5C33}" destId="{938C08AB-F6C8-41C0-BAEB-F7CBD55003F9}" srcOrd="0" destOrd="0" presId="urn:microsoft.com/office/officeart/2005/8/layout/cycle2"/>
    <dgm:cxn modelId="{5B24D2C7-3E4C-4CD5-A02F-C5ABD927CE6C}" type="presOf" srcId="{9D18A4E6-0DF6-41BD-B72B-888E58F6D1F0}" destId="{0113B4F6-0B3C-46D5-ACFA-79D1FC0135E6}" srcOrd="0" destOrd="0" presId="urn:microsoft.com/office/officeart/2005/8/layout/cycle2"/>
    <dgm:cxn modelId="{6489F2C0-7661-42B8-9145-D4D89FE9500A}" srcId="{9B581876-1C8E-4A46-98F9-502E8924DBCF}" destId="{4C6DCE12-2597-4810-B0CF-7165947E81FE}" srcOrd="2" destOrd="0" parTransId="{3F3436EC-D4C5-470E-891A-CB77A69F57EC}" sibTransId="{BA74EE6F-1284-4EE6-A126-838A177F6D52}"/>
    <dgm:cxn modelId="{CD35F226-C4BC-44A2-AAEC-A3C29FC9E80D}" type="presOf" srcId="{5DEA99DC-6BC7-44B6-86EA-883862327E13}" destId="{DF3FDA6D-93E6-4B69-9BD3-CADF5FBB08E8}" srcOrd="0" destOrd="0" presId="urn:microsoft.com/office/officeart/2005/8/layout/cycle2"/>
    <dgm:cxn modelId="{118001CC-BD32-4F96-9FFC-F39F0BE87C2A}" type="presOf" srcId="{62492888-D3E1-467A-B3FE-3F280AA9F3A3}" destId="{99594A4E-DB36-4B56-8889-86A835F414D9}" srcOrd="0" destOrd="0" presId="urn:microsoft.com/office/officeart/2005/8/layout/cycle2"/>
    <dgm:cxn modelId="{F534160C-5269-4B34-BC1B-895F39BF1166}" type="presOf" srcId="{8610A91E-8F16-4AA3-B349-09D53F0106B6}" destId="{6C051B92-7B25-4A9A-B19D-9996B5D2BB46}" srcOrd="0" destOrd="0" presId="urn:microsoft.com/office/officeart/2005/8/layout/cycle2"/>
    <dgm:cxn modelId="{0826375B-3095-48C3-896A-664AA366CD55}" type="presOf" srcId="{8610A91E-8F16-4AA3-B349-09D53F0106B6}" destId="{0337BDD4-9E23-410D-B382-562ED963344D}" srcOrd="1" destOrd="0" presId="urn:microsoft.com/office/officeart/2005/8/layout/cycle2"/>
    <dgm:cxn modelId="{47274694-E14A-467F-A9A6-9ACB09069A67}" type="presOf" srcId="{9B581876-1C8E-4A46-98F9-502E8924DBCF}" destId="{B919D822-FFAE-4B17-ACA4-7CE5DF014782}" srcOrd="0" destOrd="0" presId="urn:microsoft.com/office/officeart/2005/8/layout/cycle2"/>
    <dgm:cxn modelId="{1EE8ECC6-687D-41E4-92FF-ADC9B32EA772}" type="presOf" srcId="{20FE0C44-E483-450D-BC21-CE28019FC584}" destId="{6584E7E7-5C60-460B-BCE3-13B90057BBB7}" srcOrd="0" destOrd="0" presId="urn:microsoft.com/office/officeart/2005/8/layout/cycle2"/>
    <dgm:cxn modelId="{9D58882C-1C25-4FD0-9CDF-41A4A67AB133}" type="presOf" srcId="{BA74EE6F-1284-4EE6-A126-838A177F6D52}" destId="{6D9E9EB9-B821-40DA-813D-8086277AF2FA}" srcOrd="1" destOrd="0" presId="urn:microsoft.com/office/officeart/2005/8/layout/cycle2"/>
    <dgm:cxn modelId="{45D8F881-2E1C-486D-9079-8B1CD709E2D5}" type="presOf" srcId="{97BA8156-C258-4347-820D-D31752BE72DD}" destId="{AE91D58A-2660-4BDA-9B74-83C24273219F}" srcOrd="0" destOrd="0" presId="urn:microsoft.com/office/officeart/2005/8/layout/cycle2"/>
    <dgm:cxn modelId="{039A6928-AADF-4A73-A5BB-186FE370A63D}" type="presOf" srcId="{4C6DCE12-2597-4810-B0CF-7165947E81FE}" destId="{0D79454A-EB27-450B-824F-5583A473EB0F}" srcOrd="0" destOrd="0" presId="urn:microsoft.com/office/officeart/2005/8/layout/cycle2"/>
    <dgm:cxn modelId="{5DAFFB9D-0CF7-465B-AA59-05EB155BE701}" srcId="{9B581876-1C8E-4A46-98F9-502E8924DBCF}" destId="{82AE4A70-81A3-451A-82A2-D21FB8961E61}" srcOrd="4" destOrd="0" parTransId="{BDF0F983-01D7-4B6E-9417-ED3EC8E2DD72}" sibTransId="{9D18A4E6-0DF6-41BD-B72B-888E58F6D1F0}"/>
    <dgm:cxn modelId="{3882662C-5FFA-49CB-9216-2C4B38D5D073}" type="presOf" srcId="{BA74EE6F-1284-4EE6-A126-838A177F6D52}" destId="{2B960F3E-6368-4E7A-8087-A74988F110A0}" srcOrd="0" destOrd="0" presId="urn:microsoft.com/office/officeart/2005/8/layout/cycle2"/>
    <dgm:cxn modelId="{DA355ADB-66D8-4D7B-B130-ED855005E9B9}" type="presParOf" srcId="{B919D822-FFAE-4B17-ACA4-7CE5DF014782}" destId="{DF3FDA6D-93E6-4B69-9BD3-CADF5FBB08E8}" srcOrd="0" destOrd="0" presId="urn:microsoft.com/office/officeart/2005/8/layout/cycle2"/>
    <dgm:cxn modelId="{75FA4326-5911-4EF1-8224-497134246FA3}" type="presParOf" srcId="{B919D822-FFAE-4B17-ACA4-7CE5DF014782}" destId="{6C051B92-7B25-4A9A-B19D-9996B5D2BB46}" srcOrd="1" destOrd="0" presId="urn:microsoft.com/office/officeart/2005/8/layout/cycle2"/>
    <dgm:cxn modelId="{D293A271-643E-4691-A801-B307E6932544}" type="presParOf" srcId="{6C051B92-7B25-4A9A-B19D-9996B5D2BB46}" destId="{0337BDD4-9E23-410D-B382-562ED963344D}" srcOrd="0" destOrd="0" presId="urn:microsoft.com/office/officeart/2005/8/layout/cycle2"/>
    <dgm:cxn modelId="{CB425907-EE09-407D-BBFC-1FBD1BC623D1}" type="presParOf" srcId="{B919D822-FFAE-4B17-ACA4-7CE5DF014782}" destId="{938C08AB-F6C8-41C0-BAEB-F7CBD55003F9}" srcOrd="2" destOrd="0" presId="urn:microsoft.com/office/officeart/2005/8/layout/cycle2"/>
    <dgm:cxn modelId="{0F613EAB-B92D-49C1-8DD7-EEE2E4DB1EBE}" type="presParOf" srcId="{B919D822-FFAE-4B17-ACA4-7CE5DF014782}" destId="{6584E7E7-5C60-460B-BCE3-13B90057BBB7}" srcOrd="3" destOrd="0" presId="urn:microsoft.com/office/officeart/2005/8/layout/cycle2"/>
    <dgm:cxn modelId="{A5AB6578-040F-441D-8253-D092A95394A9}" type="presParOf" srcId="{6584E7E7-5C60-460B-BCE3-13B90057BBB7}" destId="{99B0B48E-2722-485F-A52C-6BF612BB2B99}" srcOrd="0" destOrd="0" presId="urn:microsoft.com/office/officeart/2005/8/layout/cycle2"/>
    <dgm:cxn modelId="{BBABDF88-B9E5-443F-8974-F02842DF5CEC}" type="presParOf" srcId="{B919D822-FFAE-4B17-ACA4-7CE5DF014782}" destId="{0D79454A-EB27-450B-824F-5583A473EB0F}" srcOrd="4" destOrd="0" presId="urn:microsoft.com/office/officeart/2005/8/layout/cycle2"/>
    <dgm:cxn modelId="{26A14DFB-FDDC-42E9-915D-C69826314C4C}" type="presParOf" srcId="{B919D822-FFAE-4B17-ACA4-7CE5DF014782}" destId="{2B960F3E-6368-4E7A-8087-A74988F110A0}" srcOrd="5" destOrd="0" presId="urn:microsoft.com/office/officeart/2005/8/layout/cycle2"/>
    <dgm:cxn modelId="{559FDF98-BCFB-42C9-BA90-284C7365672E}" type="presParOf" srcId="{2B960F3E-6368-4E7A-8087-A74988F110A0}" destId="{6D9E9EB9-B821-40DA-813D-8086277AF2FA}" srcOrd="0" destOrd="0" presId="urn:microsoft.com/office/officeart/2005/8/layout/cycle2"/>
    <dgm:cxn modelId="{58962590-AE63-4288-8BFA-94BEC0A7C889}" type="presParOf" srcId="{B919D822-FFAE-4B17-ACA4-7CE5DF014782}" destId="{99594A4E-DB36-4B56-8889-86A835F414D9}" srcOrd="6" destOrd="0" presId="urn:microsoft.com/office/officeart/2005/8/layout/cycle2"/>
    <dgm:cxn modelId="{144D5F3A-692E-46BB-B4C7-94F7FA95489E}" type="presParOf" srcId="{B919D822-FFAE-4B17-ACA4-7CE5DF014782}" destId="{AE91D58A-2660-4BDA-9B74-83C24273219F}" srcOrd="7" destOrd="0" presId="urn:microsoft.com/office/officeart/2005/8/layout/cycle2"/>
    <dgm:cxn modelId="{330848B1-47CF-4F39-8CEA-D2464178FA35}" type="presParOf" srcId="{AE91D58A-2660-4BDA-9B74-83C24273219F}" destId="{235A7F7E-0865-4AAD-87DE-33DBF8B14F87}" srcOrd="0" destOrd="0" presId="urn:microsoft.com/office/officeart/2005/8/layout/cycle2"/>
    <dgm:cxn modelId="{8BA2CBED-4F8B-419E-AE6A-5BFB23E96883}" type="presParOf" srcId="{B919D822-FFAE-4B17-ACA4-7CE5DF014782}" destId="{46A5BBA1-D6D4-453E-ACFD-ED719B6C899C}" srcOrd="8" destOrd="0" presId="urn:microsoft.com/office/officeart/2005/8/layout/cycle2"/>
    <dgm:cxn modelId="{3AA11A88-D747-4F19-AC97-0C91ACF7AF8B}" type="presParOf" srcId="{B919D822-FFAE-4B17-ACA4-7CE5DF014782}" destId="{0113B4F6-0B3C-46D5-ACFA-79D1FC0135E6}" srcOrd="9" destOrd="0" presId="urn:microsoft.com/office/officeart/2005/8/layout/cycle2"/>
    <dgm:cxn modelId="{C761E94A-E1E0-4109-987D-FBF8B614D847}" type="presParOf" srcId="{0113B4F6-0B3C-46D5-ACFA-79D1FC0135E6}" destId="{5327285F-DEFA-422E-B408-120764DF6B9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51278F-FD7C-4B12-9B12-695D2681443B}" type="doc">
      <dgm:prSet loTypeId="urn:microsoft.com/office/officeart/2005/8/layout/chevron1" loCatId="process" qsTypeId="urn:microsoft.com/office/officeart/2005/8/quickstyle/simple1" qsCatId="simple" csTypeId="urn:microsoft.com/office/officeart/2005/8/colors/accent1_2" csCatId="accent1" phldr="1"/>
      <dgm:spPr/>
    </dgm:pt>
    <dgm:pt modelId="{E91CC409-0BF1-438F-9CE3-0498413BC873}">
      <dgm:prSet phldrT="[Texto]" custT="1"/>
      <dgm:spPr>
        <a:solidFill>
          <a:srgbClr val="FEF9DA"/>
        </a:solidFill>
      </dgm:spPr>
      <dgm:t>
        <a:bodyPr/>
        <a:lstStyle/>
        <a:p>
          <a:r>
            <a:rPr lang="es-EC" sz="1400" dirty="0" smtClean="0">
              <a:solidFill>
                <a:schemeClr val="tx1"/>
              </a:solidFill>
              <a:latin typeface="Arial" panose="020B0604020202020204" pitchFamily="34" charset="0"/>
              <a:cs typeface="Arial" panose="020B0604020202020204" pitchFamily="34" charset="0"/>
            </a:rPr>
            <a:t>1.- Brindar atención a los niños para conocer sus intereses y necesidades, realizando un trabajo cooperativo de metas comunes entre los directivos y docentes de la institución e incentivando a los padres a preocuparse más por su rol.</a:t>
          </a:r>
          <a:endParaRPr lang="es-EC" sz="1400" dirty="0">
            <a:solidFill>
              <a:schemeClr val="tx1"/>
            </a:solidFill>
            <a:latin typeface="Arial" panose="020B0604020202020204" pitchFamily="34" charset="0"/>
            <a:cs typeface="Arial" panose="020B0604020202020204" pitchFamily="34" charset="0"/>
          </a:endParaRPr>
        </a:p>
      </dgm:t>
    </dgm:pt>
    <dgm:pt modelId="{9625547F-3834-450C-8E45-9F3B74F27174}" type="parTrans" cxnId="{C1C4672B-0CCD-44D5-BC28-5BE65F472C53}">
      <dgm:prSet/>
      <dgm:spPr/>
      <dgm:t>
        <a:bodyPr/>
        <a:lstStyle/>
        <a:p>
          <a:endParaRPr lang="es-EC"/>
        </a:p>
      </dgm:t>
    </dgm:pt>
    <dgm:pt modelId="{A2377CBA-5DF5-45A8-B51C-E81181A19A46}" type="sibTrans" cxnId="{C1C4672B-0CCD-44D5-BC28-5BE65F472C53}">
      <dgm:prSet/>
      <dgm:spPr/>
      <dgm:t>
        <a:bodyPr/>
        <a:lstStyle/>
        <a:p>
          <a:endParaRPr lang="es-EC"/>
        </a:p>
      </dgm:t>
    </dgm:pt>
    <dgm:pt modelId="{97F3B2E0-5AE7-46A2-9735-98F0A1F217FE}">
      <dgm:prSet custT="1"/>
      <dgm:spPr>
        <a:solidFill>
          <a:srgbClr val="FEF9DA"/>
        </a:solidFill>
      </dgm:spPr>
      <dgm:t>
        <a:bodyPr/>
        <a:lstStyle/>
        <a:p>
          <a:r>
            <a:rPr lang="es-EC" sz="1400" b="1" i="1" dirty="0" smtClean="0">
              <a:solidFill>
                <a:schemeClr val="tx1"/>
              </a:solidFill>
            </a:rPr>
            <a:t>2.- </a:t>
          </a:r>
          <a:r>
            <a:rPr lang="es-EC" sz="1400" dirty="0" smtClean="0">
              <a:solidFill>
                <a:schemeClr val="tx1"/>
              </a:solidFill>
            </a:rPr>
            <a:t>Incentivar a los docentes de la institución a que se preparen y actualicen sus  conocimientos en el tema,</a:t>
          </a:r>
          <a:endParaRPr lang="es-EC" sz="1400" dirty="0">
            <a:solidFill>
              <a:schemeClr val="tx1"/>
            </a:solidFill>
          </a:endParaRPr>
        </a:p>
      </dgm:t>
    </dgm:pt>
    <dgm:pt modelId="{0F11DE92-7B5A-4E06-AA95-C3EEA085674D}" type="parTrans" cxnId="{CF597EA6-D7C5-43F6-8850-756AB082EB58}">
      <dgm:prSet/>
      <dgm:spPr/>
      <dgm:t>
        <a:bodyPr/>
        <a:lstStyle/>
        <a:p>
          <a:endParaRPr lang="es-EC"/>
        </a:p>
      </dgm:t>
    </dgm:pt>
    <dgm:pt modelId="{55849359-7298-47AC-85EF-F5B70F4CFD37}" type="sibTrans" cxnId="{CF597EA6-D7C5-43F6-8850-756AB082EB58}">
      <dgm:prSet/>
      <dgm:spPr/>
      <dgm:t>
        <a:bodyPr/>
        <a:lstStyle/>
        <a:p>
          <a:endParaRPr lang="es-EC"/>
        </a:p>
      </dgm:t>
    </dgm:pt>
    <dgm:pt modelId="{8C7F27E6-C95A-405C-8F24-175B2E7AFC82}">
      <dgm:prSet custT="1"/>
      <dgm:spPr>
        <a:solidFill>
          <a:srgbClr val="FEF9DA"/>
        </a:solidFill>
      </dgm:spPr>
      <dgm:t>
        <a:bodyPr/>
        <a:lstStyle/>
        <a:p>
          <a:r>
            <a:rPr lang="es-EC" sz="1400" dirty="0" smtClean="0">
              <a:solidFill>
                <a:schemeClr val="tx1"/>
              </a:solidFill>
              <a:latin typeface="Arial" panose="020B0604020202020204" pitchFamily="34" charset="0"/>
              <a:cs typeface="Arial" panose="020B0604020202020204" pitchFamily="34" charset="0"/>
            </a:rPr>
            <a:t>3.- Ejecutar Escuelas para padres, dentro de la institución durante el año lectivo</a:t>
          </a:r>
          <a:endParaRPr lang="es-EC" sz="1400" dirty="0">
            <a:solidFill>
              <a:schemeClr val="tx1"/>
            </a:solidFill>
            <a:latin typeface="Arial" panose="020B0604020202020204" pitchFamily="34" charset="0"/>
            <a:cs typeface="Arial" panose="020B0604020202020204" pitchFamily="34" charset="0"/>
          </a:endParaRPr>
        </a:p>
      </dgm:t>
    </dgm:pt>
    <dgm:pt modelId="{58C94F02-0115-446A-B074-446DB3D4AE26}" type="parTrans" cxnId="{D25B24CE-AFCC-4A13-ADC0-50F04A6CC850}">
      <dgm:prSet/>
      <dgm:spPr/>
      <dgm:t>
        <a:bodyPr/>
        <a:lstStyle/>
        <a:p>
          <a:endParaRPr lang="es-EC"/>
        </a:p>
      </dgm:t>
    </dgm:pt>
    <dgm:pt modelId="{1AA38C6A-A536-42D6-8814-63BF55064250}" type="sibTrans" cxnId="{D25B24CE-AFCC-4A13-ADC0-50F04A6CC850}">
      <dgm:prSet/>
      <dgm:spPr/>
      <dgm:t>
        <a:bodyPr/>
        <a:lstStyle/>
        <a:p>
          <a:endParaRPr lang="es-EC"/>
        </a:p>
      </dgm:t>
    </dgm:pt>
    <dgm:pt modelId="{691848BD-7644-4A32-9683-7738DC38D5B4}" type="pres">
      <dgm:prSet presAssocID="{4E51278F-FD7C-4B12-9B12-695D2681443B}" presName="Name0" presStyleCnt="0">
        <dgm:presLayoutVars>
          <dgm:dir/>
          <dgm:animLvl val="lvl"/>
          <dgm:resizeHandles val="exact"/>
        </dgm:presLayoutVars>
      </dgm:prSet>
      <dgm:spPr/>
    </dgm:pt>
    <dgm:pt modelId="{AD3120B0-C9A0-42FF-AA69-5725F25BD655}" type="pres">
      <dgm:prSet presAssocID="{E91CC409-0BF1-438F-9CE3-0498413BC873}" presName="parTxOnly" presStyleLbl="node1" presStyleIdx="0" presStyleCnt="3" custAng="0" custScaleX="988592" custScaleY="1214406" custLinFactY="-200000" custLinFactNeighborX="-1116" custLinFactNeighborY="-230106">
        <dgm:presLayoutVars>
          <dgm:chMax val="0"/>
          <dgm:chPref val="0"/>
          <dgm:bulletEnabled val="1"/>
        </dgm:presLayoutVars>
      </dgm:prSet>
      <dgm:spPr/>
      <dgm:t>
        <a:bodyPr/>
        <a:lstStyle/>
        <a:p>
          <a:endParaRPr lang="es-EC"/>
        </a:p>
      </dgm:t>
    </dgm:pt>
    <dgm:pt modelId="{44DB35D2-D991-4EC6-BA51-266CB293F640}" type="pres">
      <dgm:prSet presAssocID="{A2377CBA-5DF5-45A8-B51C-E81181A19A46}" presName="parTxOnlySpace" presStyleCnt="0"/>
      <dgm:spPr/>
    </dgm:pt>
    <dgm:pt modelId="{9788C65D-FE57-4F5D-BA44-52CC6C70FE36}" type="pres">
      <dgm:prSet presAssocID="{97F3B2E0-5AE7-46A2-9735-98F0A1F217FE}" presName="parTxOnly" presStyleLbl="node1" presStyleIdx="1" presStyleCnt="3" custScaleX="879842" custScaleY="1225485" custLinFactX="-95066" custLinFactY="-192359" custLinFactNeighborX="-100000" custLinFactNeighborY="-200000">
        <dgm:presLayoutVars>
          <dgm:chMax val="0"/>
          <dgm:chPref val="0"/>
          <dgm:bulletEnabled val="1"/>
        </dgm:presLayoutVars>
      </dgm:prSet>
      <dgm:spPr/>
      <dgm:t>
        <a:bodyPr/>
        <a:lstStyle/>
        <a:p>
          <a:endParaRPr lang="es-EC"/>
        </a:p>
      </dgm:t>
    </dgm:pt>
    <dgm:pt modelId="{80A7E068-CA00-4E34-81AF-18CBD8CAB66A}" type="pres">
      <dgm:prSet presAssocID="{55849359-7298-47AC-85EF-F5B70F4CFD37}" presName="parTxOnlySpace" presStyleCnt="0"/>
      <dgm:spPr/>
    </dgm:pt>
    <dgm:pt modelId="{D57670E7-D569-4FEC-B2CD-547D83B111A7}" type="pres">
      <dgm:prSet presAssocID="{8C7F27E6-C95A-405C-8F24-175B2E7AFC82}" presName="parTxOnly" presStyleLbl="node1" presStyleIdx="2" presStyleCnt="3" custScaleX="830468" custScaleY="1320552" custLinFactX="-171981" custLinFactY="-174963" custLinFactNeighborX="-200000" custLinFactNeighborY="-200000">
        <dgm:presLayoutVars>
          <dgm:chMax val="0"/>
          <dgm:chPref val="0"/>
          <dgm:bulletEnabled val="1"/>
        </dgm:presLayoutVars>
      </dgm:prSet>
      <dgm:spPr/>
      <dgm:t>
        <a:bodyPr/>
        <a:lstStyle/>
        <a:p>
          <a:endParaRPr lang="es-EC"/>
        </a:p>
      </dgm:t>
    </dgm:pt>
  </dgm:ptLst>
  <dgm:cxnLst>
    <dgm:cxn modelId="{D25B24CE-AFCC-4A13-ADC0-50F04A6CC850}" srcId="{4E51278F-FD7C-4B12-9B12-695D2681443B}" destId="{8C7F27E6-C95A-405C-8F24-175B2E7AFC82}" srcOrd="2" destOrd="0" parTransId="{58C94F02-0115-446A-B074-446DB3D4AE26}" sibTransId="{1AA38C6A-A536-42D6-8814-63BF55064250}"/>
    <dgm:cxn modelId="{974D78D7-F6BF-4FA2-A221-F54DC19644A4}" type="presOf" srcId="{4E51278F-FD7C-4B12-9B12-695D2681443B}" destId="{691848BD-7644-4A32-9683-7738DC38D5B4}" srcOrd="0" destOrd="0" presId="urn:microsoft.com/office/officeart/2005/8/layout/chevron1"/>
    <dgm:cxn modelId="{626BE65B-DD4D-4190-946E-D30B39C7AE4C}" type="presOf" srcId="{E91CC409-0BF1-438F-9CE3-0498413BC873}" destId="{AD3120B0-C9A0-42FF-AA69-5725F25BD655}" srcOrd="0" destOrd="0" presId="urn:microsoft.com/office/officeart/2005/8/layout/chevron1"/>
    <dgm:cxn modelId="{C5ECEF61-9E9D-4536-9E18-764587C559E4}" type="presOf" srcId="{97F3B2E0-5AE7-46A2-9735-98F0A1F217FE}" destId="{9788C65D-FE57-4F5D-BA44-52CC6C70FE36}" srcOrd="0" destOrd="0" presId="urn:microsoft.com/office/officeart/2005/8/layout/chevron1"/>
    <dgm:cxn modelId="{CF597EA6-D7C5-43F6-8850-756AB082EB58}" srcId="{4E51278F-FD7C-4B12-9B12-695D2681443B}" destId="{97F3B2E0-5AE7-46A2-9735-98F0A1F217FE}" srcOrd="1" destOrd="0" parTransId="{0F11DE92-7B5A-4E06-AA95-C3EEA085674D}" sibTransId="{55849359-7298-47AC-85EF-F5B70F4CFD37}"/>
    <dgm:cxn modelId="{C1C4672B-0CCD-44D5-BC28-5BE65F472C53}" srcId="{4E51278F-FD7C-4B12-9B12-695D2681443B}" destId="{E91CC409-0BF1-438F-9CE3-0498413BC873}" srcOrd="0" destOrd="0" parTransId="{9625547F-3834-450C-8E45-9F3B74F27174}" sibTransId="{A2377CBA-5DF5-45A8-B51C-E81181A19A46}"/>
    <dgm:cxn modelId="{39D1534F-825C-4A8B-8929-00EC16F3710F}" type="presOf" srcId="{8C7F27E6-C95A-405C-8F24-175B2E7AFC82}" destId="{D57670E7-D569-4FEC-B2CD-547D83B111A7}" srcOrd="0" destOrd="0" presId="urn:microsoft.com/office/officeart/2005/8/layout/chevron1"/>
    <dgm:cxn modelId="{88E9B074-0840-44E6-93B5-59C5D624B4D3}" type="presParOf" srcId="{691848BD-7644-4A32-9683-7738DC38D5B4}" destId="{AD3120B0-C9A0-42FF-AA69-5725F25BD655}" srcOrd="0" destOrd="0" presId="urn:microsoft.com/office/officeart/2005/8/layout/chevron1"/>
    <dgm:cxn modelId="{22FE4B96-0A22-4A14-AD8A-096FBB0AE5D2}" type="presParOf" srcId="{691848BD-7644-4A32-9683-7738DC38D5B4}" destId="{44DB35D2-D991-4EC6-BA51-266CB293F640}" srcOrd="1" destOrd="0" presId="urn:microsoft.com/office/officeart/2005/8/layout/chevron1"/>
    <dgm:cxn modelId="{516AD957-41B5-4E41-AF52-4DE1E1272035}" type="presParOf" srcId="{691848BD-7644-4A32-9683-7738DC38D5B4}" destId="{9788C65D-FE57-4F5D-BA44-52CC6C70FE36}" srcOrd="2" destOrd="0" presId="urn:microsoft.com/office/officeart/2005/8/layout/chevron1"/>
    <dgm:cxn modelId="{EAC7F1F5-59AC-4F31-80A0-20E2F9DD11A2}" type="presParOf" srcId="{691848BD-7644-4A32-9683-7738DC38D5B4}" destId="{80A7E068-CA00-4E34-81AF-18CBD8CAB66A}" srcOrd="3" destOrd="0" presId="urn:microsoft.com/office/officeart/2005/8/layout/chevron1"/>
    <dgm:cxn modelId="{0872515D-BB5F-48ED-B48B-FF0B2F182669}" type="presParOf" srcId="{691848BD-7644-4A32-9683-7738DC38D5B4}" destId="{D57670E7-D569-4FEC-B2CD-547D83B111A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0A393-F4D7-4725-8D51-FDB818C91F6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C"/>
        </a:p>
      </dgm:t>
    </dgm:pt>
    <dgm:pt modelId="{847621EC-BBC0-494A-8CF3-B579BBF9E97B}">
      <dgm:prSet phldrT="[Texto]" custT="1"/>
      <dgm:spPr>
        <a:solidFill>
          <a:schemeClr val="accent3">
            <a:lumMod val="20000"/>
            <a:lumOff val="80000"/>
          </a:schemeClr>
        </a:solidFill>
      </dgm:spPr>
      <dgm:t>
        <a:bodyPr/>
        <a:lstStyle/>
        <a:p>
          <a:r>
            <a:rPr lang="es-EC" sz="1400" b="0" dirty="0" smtClean="0">
              <a:solidFill>
                <a:schemeClr val="tx1"/>
              </a:solidFill>
              <a:latin typeface="Arial" panose="020B0604020202020204" pitchFamily="34" charset="0"/>
              <a:cs typeface="Arial" panose="020B0604020202020204" pitchFamily="34" charset="0"/>
            </a:rPr>
            <a:t>¿Cómo inciden los estilos de crianza de los padres en el área socio-afectiva de los niños/as de 5 años del Primer Año de Educación General Básica en la Escuela “Carlos Ponce Martínez” Fe y Alegría?</a:t>
          </a:r>
        </a:p>
        <a:p>
          <a:endParaRPr lang="es-EC" sz="1400" b="1" dirty="0">
            <a:solidFill>
              <a:schemeClr val="tx1"/>
            </a:solidFill>
            <a:latin typeface="Arial" panose="020B0604020202020204" pitchFamily="34" charset="0"/>
            <a:cs typeface="Arial" panose="020B0604020202020204" pitchFamily="34" charset="0"/>
          </a:endParaRPr>
        </a:p>
      </dgm:t>
    </dgm:pt>
    <dgm:pt modelId="{6A377D30-EDE2-47A8-8B26-7711B51EA0CF}" type="parTrans" cxnId="{026A42CD-676E-4BE3-9001-371EC37F726C}">
      <dgm:prSet/>
      <dgm:spPr/>
      <dgm:t>
        <a:bodyPr/>
        <a:lstStyle/>
        <a:p>
          <a:endParaRPr lang="es-EC" sz="1400">
            <a:latin typeface="Arial" panose="020B0604020202020204" pitchFamily="34" charset="0"/>
            <a:cs typeface="Arial" panose="020B0604020202020204" pitchFamily="34" charset="0"/>
          </a:endParaRPr>
        </a:p>
      </dgm:t>
    </dgm:pt>
    <dgm:pt modelId="{A4B96852-A414-4B83-86C4-7F60E07E80C2}" type="sibTrans" cxnId="{026A42CD-676E-4BE3-9001-371EC37F726C}">
      <dgm:prSet/>
      <dgm:spPr/>
      <dgm:t>
        <a:bodyPr/>
        <a:lstStyle/>
        <a:p>
          <a:endParaRPr lang="es-EC" sz="1400">
            <a:latin typeface="Arial" panose="020B0604020202020204" pitchFamily="34" charset="0"/>
            <a:cs typeface="Arial" panose="020B0604020202020204" pitchFamily="34" charset="0"/>
          </a:endParaRPr>
        </a:p>
      </dgm:t>
    </dgm:pt>
    <dgm:pt modelId="{686DD973-4825-47AC-81BE-28E1955BB21F}">
      <dgm:prSet custT="1"/>
      <dgm:spPr>
        <a:solidFill>
          <a:srgbClr val="BFF6FD">
            <a:alpha val="89804"/>
          </a:srgbClr>
        </a:solidFill>
      </dgm:spPr>
      <dgm:t>
        <a:bodyPr/>
        <a:lstStyle/>
        <a:p>
          <a:pPr algn="l"/>
          <a:endParaRPr lang="es-EC" sz="1400" dirty="0">
            <a:latin typeface="Arial" panose="020B0604020202020204" pitchFamily="34" charset="0"/>
            <a:cs typeface="Arial" panose="020B0604020202020204" pitchFamily="34" charset="0"/>
          </a:endParaRPr>
        </a:p>
      </dgm:t>
    </dgm:pt>
    <dgm:pt modelId="{C9208F37-FF62-4FB1-8CE7-759B2F7B5F55}" type="parTrans" cxnId="{B64174E4-DDB1-4385-93E7-19907740E8A2}">
      <dgm:prSet/>
      <dgm:spPr/>
      <dgm:t>
        <a:bodyPr/>
        <a:lstStyle/>
        <a:p>
          <a:endParaRPr lang="es-EC" sz="1400">
            <a:latin typeface="Arial" panose="020B0604020202020204" pitchFamily="34" charset="0"/>
            <a:cs typeface="Arial" panose="020B0604020202020204" pitchFamily="34" charset="0"/>
          </a:endParaRPr>
        </a:p>
      </dgm:t>
    </dgm:pt>
    <dgm:pt modelId="{7245F7FA-AF61-4B32-9DC8-048B3F04B48F}" type="sibTrans" cxnId="{B64174E4-DDB1-4385-93E7-19907740E8A2}">
      <dgm:prSet/>
      <dgm:spPr/>
      <dgm:t>
        <a:bodyPr/>
        <a:lstStyle/>
        <a:p>
          <a:endParaRPr lang="es-EC" sz="1400">
            <a:latin typeface="Arial" panose="020B0604020202020204" pitchFamily="34" charset="0"/>
            <a:cs typeface="Arial" panose="020B0604020202020204" pitchFamily="34" charset="0"/>
          </a:endParaRPr>
        </a:p>
      </dgm:t>
    </dgm:pt>
    <dgm:pt modelId="{0A4CD434-F9D5-43E8-A921-7C2C70F0EF7C}">
      <dgm:prSet custT="1"/>
      <dgm:spPr>
        <a:solidFill>
          <a:srgbClr val="BFF6FD">
            <a:alpha val="89804"/>
          </a:srgbClr>
        </a:solidFill>
      </dgm:spPr>
      <dgm:t>
        <a:bodyPr/>
        <a:lstStyle/>
        <a:p>
          <a:pPr algn="l"/>
          <a:r>
            <a:rPr lang="es-EC" sz="1400" dirty="0" smtClean="0">
              <a:latin typeface="Arial" panose="020B0604020202020204" pitchFamily="34" charset="0"/>
              <a:cs typeface="Arial" panose="020B0604020202020204" pitchFamily="34" charset="0"/>
            </a:rPr>
            <a:t>¿Cuál es el estilo de crianza que predomina en el desarrollo de los niños/as del Primer Año de Educación General Básica?</a:t>
          </a:r>
          <a:endParaRPr lang="es-EC" sz="1400" dirty="0">
            <a:latin typeface="Arial" panose="020B0604020202020204" pitchFamily="34" charset="0"/>
            <a:cs typeface="Arial" panose="020B0604020202020204" pitchFamily="34" charset="0"/>
          </a:endParaRPr>
        </a:p>
      </dgm:t>
    </dgm:pt>
    <dgm:pt modelId="{FE4C77B8-DE52-4A1A-9766-A73271E45CA1}" type="parTrans" cxnId="{A44A92FE-ABA2-4524-9313-1EDB199BD60B}">
      <dgm:prSet/>
      <dgm:spPr/>
      <dgm:t>
        <a:bodyPr/>
        <a:lstStyle/>
        <a:p>
          <a:endParaRPr lang="es-EC" sz="1400">
            <a:latin typeface="Arial" panose="020B0604020202020204" pitchFamily="34" charset="0"/>
            <a:cs typeface="Arial" panose="020B0604020202020204" pitchFamily="34" charset="0"/>
          </a:endParaRPr>
        </a:p>
      </dgm:t>
    </dgm:pt>
    <dgm:pt modelId="{FCF4FC27-BA30-4FC7-B62E-34F2E981A1F9}" type="sibTrans" cxnId="{A44A92FE-ABA2-4524-9313-1EDB199BD60B}">
      <dgm:prSet/>
      <dgm:spPr/>
      <dgm:t>
        <a:bodyPr/>
        <a:lstStyle/>
        <a:p>
          <a:endParaRPr lang="es-EC" sz="1400">
            <a:latin typeface="Arial" panose="020B0604020202020204" pitchFamily="34" charset="0"/>
            <a:cs typeface="Arial" panose="020B0604020202020204" pitchFamily="34" charset="0"/>
          </a:endParaRPr>
        </a:p>
      </dgm:t>
    </dgm:pt>
    <dgm:pt modelId="{A862B12A-8146-464E-BC23-E13D5B99D38F}">
      <dgm:prSet custT="1"/>
      <dgm:spPr>
        <a:solidFill>
          <a:srgbClr val="BFF6FD">
            <a:alpha val="89804"/>
          </a:srgbClr>
        </a:solidFill>
      </dgm:spPr>
      <dgm:t>
        <a:bodyPr/>
        <a:lstStyle/>
        <a:p>
          <a:pPr algn="l"/>
          <a:endParaRPr lang="es-EC" sz="1400" dirty="0">
            <a:latin typeface="Arial" panose="020B0604020202020204" pitchFamily="34" charset="0"/>
            <a:cs typeface="Arial" panose="020B0604020202020204" pitchFamily="34" charset="0"/>
          </a:endParaRPr>
        </a:p>
      </dgm:t>
    </dgm:pt>
    <dgm:pt modelId="{59EC272B-B7C6-4AA8-BA8E-9D3A65235F71}" type="parTrans" cxnId="{A333BFF6-06CD-4BF2-959D-537677637101}">
      <dgm:prSet/>
      <dgm:spPr/>
      <dgm:t>
        <a:bodyPr/>
        <a:lstStyle/>
        <a:p>
          <a:endParaRPr lang="es-EC" sz="1400">
            <a:latin typeface="Arial" panose="020B0604020202020204" pitchFamily="34" charset="0"/>
            <a:cs typeface="Arial" panose="020B0604020202020204" pitchFamily="34" charset="0"/>
          </a:endParaRPr>
        </a:p>
      </dgm:t>
    </dgm:pt>
    <dgm:pt modelId="{F6E0B8CA-CEAE-4BED-BDDF-A1630C9D6C54}" type="sibTrans" cxnId="{A333BFF6-06CD-4BF2-959D-537677637101}">
      <dgm:prSet/>
      <dgm:spPr/>
      <dgm:t>
        <a:bodyPr/>
        <a:lstStyle/>
        <a:p>
          <a:endParaRPr lang="es-EC" sz="1400">
            <a:latin typeface="Arial" panose="020B0604020202020204" pitchFamily="34" charset="0"/>
            <a:cs typeface="Arial" panose="020B0604020202020204" pitchFamily="34" charset="0"/>
          </a:endParaRPr>
        </a:p>
      </dgm:t>
    </dgm:pt>
    <dgm:pt modelId="{C6B8E11D-C686-4DDD-9D4A-DAC232BEC143}">
      <dgm:prSet custT="1"/>
      <dgm:spPr>
        <a:solidFill>
          <a:srgbClr val="BFF6FD">
            <a:alpha val="89804"/>
          </a:srgbClr>
        </a:solidFill>
      </dgm:spPr>
      <dgm:t>
        <a:bodyPr/>
        <a:lstStyle/>
        <a:p>
          <a:pPr algn="l"/>
          <a:r>
            <a:rPr lang="es-EC" sz="1400" smtClean="0">
              <a:latin typeface="Arial" panose="020B0604020202020204" pitchFamily="34" charset="0"/>
              <a:cs typeface="Arial" panose="020B0604020202020204" pitchFamily="34" charset="0"/>
            </a:rPr>
            <a:t>¿Cuáles son los aspectos por los cuales el área socio-afectiva de los niños/as de 5 años de edad se ven afectados?</a:t>
          </a:r>
          <a:endParaRPr lang="es-EC" sz="1400">
            <a:latin typeface="Arial" panose="020B0604020202020204" pitchFamily="34" charset="0"/>
            <a:cs typeface="Arial" panose="020B0604020202020204" pitchFamily="34" charset="0"/>
          </a:endParaRPr>
        </a:p>
      </dgm:t>
    </dgm:pt>
    <dgm:pt modelId="{036596B5-DD2C-4C9F-B490-565A11523DB6}" type="parTrans" cxnId="{00C1AECA-D505-471E-9EEE-8FF7CB6E7FC9}">
      <dgm:prSet/>
      <dgm:spPr/>
      <dgm:t>
        <a:bodyPr/>
        <a:lstStyle/>
        <a:p>
          <a:endParaRPr lang="es-EC" sz="1400">
            <a:latin typeface="Arial" panose="020B0604020202020204" pitchFamily="34" charset="0"/>
            <a:cs typeface="Arial" panose="020B0604020202020204" pitchFamily="34" charset="0"/>
          </a:endParaRPr>
        </a:p>
      </dgm:t>
    </dgm:pt>
    <dgm:pt modelId="{A4729482-F19B-4D5E-B460-68CE71045466}" type="sibTrans" cxnId="{00C1AECA-D505-471E-9EEE-8FF7CB6E7FC9}">
      <dgm:prSet/>
      <dgm:spPr/>
      <dgm:t>
        <a:bodyPr/>
        <a:lstStyle/>
        <a:p>
          <a:endParaRPr lang="es-EC" sz="1400">
            <a:latin typeface="Arial" panose="020B0604020202020204" pitchFamily="34" charset="0"/>
            <a:cs typeface="Arial" panose="020B0604020202020204" pitchFamily="34" charset="0"/>
          </a:endParaRPr>
        </a:p>
      </dgm:t>
    </dgm:pt>
    <dgm:pt modelId="{C4DC34CE-BE31-4506-B27A-27F3A1446581}">
      <dgm:prSet custT="1"/>
      <dgm:spPr>
        <a:solidFill>
          <a:srgbClr val="BFF6FD">
            <a:alpha val="89804"/>
          </a:srgbClr>
        </a:solidFill>
      </dgm:spPr>
      <dgm:t>
        <a:bodyPr/>
        <a:lstStyle/>
        <a:p>
          <a:pPr algn="l"/>
          <a:endParaRPr lang="es-EC" sz="1400">
            <a:latin typeface="Arial" panose="020B0604020202020204" pitchFamily="34" charset="0"/>
            <a:cs typeface="Arial" panose="020B0604020202020204" pitchFamily="34" charset="0"/>
          </a:endParaRPr>
        </a:p>
      </dgm:t>
    </dgm:pt>
    <dgm:pt modelId="{4A509297-3562-4567-A9F0-9244D8FD8806}" type="parTrans" cxnId="{340033D2-DD6E-4401-965C-1C5E75B50D83}">
      <dgm:prSet/>
      <dgm:spPr/>
      <dgm:t>
        <a:bodyPr/>
        <a:lstStyle/>
        <a:p>
          <a:endParaRPr lang="es-EC" sz="1400">
            <a:latin typeface="Arial" panose="020B0604020202020204" pitchFamily="34" charset="0"/>
            <a:cs typeface="Arial" panose="020B0604020202020204" pitchFamily="34" charset="0"/>
          </a:endParaRPr>
        </a:p>
      </dgm:t>
    </dgm:pt>
    <dgm:pt modelId="{4FA32B5A-3D79-48B9-84B7-BFBA56816127}" type="sibTrans" cxnId="{340033D2-DD6E-4401-965C-1C5E75B50D83}">
      <dgm:prSet/>
      <dgm:spPr/>
      <dgm:t>
        <a:bodyPr/>
        <a:lstStyle/>
        <a:p>
          <a:endParaRPr lang="es-EC" sz="1400">
            <a:latin typeface="Arial" panose="020B0604020202020204" pitchFamily="34" charset="0"/>
            <a:cs typeface="Arial" panose="020B0604020202020204" pitchFamily="34" charset="0"/>
          </a:endParaRPr>
        </a:p>
      </dgm:t>
    </dgm:pt>
    <dgm:pt modelId="{1A2E2F0C-8703-4A81-8A9B-B0D43B9D190D}">
      <dgm:prSet custT="1"/>
      <dgm:spPr>
        <a:solidFill>
          <a:srgbClr val="BFF6FD">
            <a:alpha val="89804"/>
          </a:srgbClr>
        </a:solidFill>
      </dgm:spPr>
      <dgm:t>
        <a:bodyPr/>
        <a:lstStyle/>
        <a:p>
          <a:pPr algn="l"/>
          <a:r>
            <a:rPr lang="es-EC" sz="1400" dirty="0" smtClean="0">
              <a:latin typeface="Arial" panose="020B0604020202020204" pitchFamily="34" charset="0"/>
              <a:cs typeface="Arial" panose="020B0604020202020204" pitchFamily="34" charset="0"/>
            </a:rPr>
            <a:t>¿Cómo influye el desarrollo socio afectivo en el proceso de enseñanza-aprendizaje de los niños/as del Primer Año de Educación Básica?</a:t>
          </a:r>
          <a:endParaRPr lang="es-EC" sz="1400" dirty="0">
            <a:latin typeface="Arial" panose="020B0604020202020204" pitchFamily="34" charset="0"/>
            <a:cs typeface="Arial" panose="020B0604020202020204" pitchFamily="34" charset="0"/>
          </a:endParaRPr>
        </a:p>
      </dgm:t>
    </dgm:pt>
    <dgm:pt modelId="{5174C340-0BE4-4347-8A8D-EF0087D36E5C}" type="parTrans" cxnId="{1789360F-6711-4206-B9F9-067D333FF729}">
      <dgm:prSet/>
      <dgm:spPr/>
      <dgm:t>
        <a:bodyPr/>
        <a:lstStyle/>
        <a:p>
          <a:endParaRPr lang="es-EC" sz="1400">
            <a:latin typeface="Arial" panose="020B0604020202020204" pitchFamily="34" charset="0"/>
            <a:cs typeface="Arial" panose="020B0604020202020204" pitchFamily="34" charset="0"/>
          </a:endParaRPr>
        </a:p>
      </dgm:t>
    </dgm:pt>
    <dgm:pt modelId="{895F99C3-9605-4C0C-8BD0-3F17A3F86075}" type="sibTrans" cxnId="{1789360F-6711-4206-B9F9-067D333FF729}">
      <dgm:prSet/>
      <dgm:spPr/>
      <dgm:t>
        <a:bodyPr/>
        <a:lstStyle/>
        <a:p>
          <a:endParaRPr lang="es-EC" sz="1400">
            <a:latin typeface="Arial" panose="020B0604020202020204" pitchFamily="34" charset="0"/>
            <a:cs typeface="Arial" panose="020B0604020202020204" pitchFamily="34" charset="0"/>
          </a:endParaRPr>
        </a:p>
      </dgm:t>
    </dgm:pt>
    <dgm:pt modelId="{0F963921-DE7D-4120-8ED1-AD9C5E086C88}">
      <dgm:prSet phldrT="[Texto]" custT="1"/>
      <dgm:spPr>
        <a:solidFill>
          <a:srgbClr val="BFF6FD">
            <a:alpha val="89804"/>
          </a:srgbClr>
        </a:solidFill>
      </dgm:spPr>
      <dgm:t>
        <a:bodyPr/>
        <a:lstStyle/>
        <a:p>
          <a:pPr algn="ctr"/>
          <a:r>
            <a:rPr lang="es-EC" sz="1400" b="1" dirty="0" smtClean="0">
              <a:latin typeface="Arial" panose="020B0604020202020204" pitchFamily="34" charset="0"/>
              <a:cs typeface="Arial" panose="020B0604020202020204" pitchFamily="34" charset="0"/>
            </a:rPr>
            <a:t>SISTEMATIZACIÓN DEL PROBLEMA (PREGUNTAS DIRECTRICES</a:t>
          </a:r>
          <a:endParaRPr lang="es-EC" sz="1400" b="1" dirty="0">
            <a:latin typeface="Arial" panose="020B0604020202020204" pitchFamily="34" charset="0"/>
            <a:cs typeface="Arial" panose="020B0604020202020204" pitchFamily="34" charset="0"/>
          </a:endParaRPr>
        </a:p>
      </dgm:t>
    </dgm:pt>
    <dgm:pt modelId="{C01B5ABD-19B9-45FD-B4D9-559FA87E6049}" type="parTrans" cxnId="{1780699D-4278-4D25-9D8C-AAF023B3EBA2}">
      <dgm:prSet/>
      <dgm:spPr/>
      <dgm:t>
        <a:bodyPr/>
        <a:lstStyle/>
        <a:p>
          <a:endParaRPr lang="es-EC" sz="1400">
            <a:latin typeface="Arial" panose="020B0604020202020204" pitchFamily="34" charset="0"/>
            <a:cs typeface="Arial" panose="020B0604020202020204" pitchFamily="34" charset="0"/>
          </a:endParaRPr>
        </a:p>
      </dgm:t>
    </dgm:pt>
    <dgm:pt modelId="{BB1861A1-FD49-4660-8286-2D0C886D76B2}" type="sibTrans" cxnId="{1780699D-4278-4D25-9D8C-AAF023B3EBA2}">
      <dgm:prSet/>
      <dgm:spPr/>
      <dgm:t>
        <a:bodyPr/>
        <a:lstStyle/>
        <a:p>
          <a:endParaRPr lang="es-EC" sz="1400">
            <a:latin typeface="Arial" panose="020B0604020202020204" pitchFamily="34" charset="0"/>
            <a:cs typeface="Arial" panose="020B0604020202020204" pitchFamily="34" charset="0"/>
          </a:endParaRPr>
        </a:p>
      </dgm:t>
    </dgm:pt>
    <dgm:pt modelId="{20B29EC9-665C-483E-958C-84932069827C}">
      <dgm:prSet phldrT="[Texto]" custT="1"/>
      <dgm:spPr>
        <a:solidFill>
          <a:srgbClr val="BFF6FD">
            <a:alpha val="89804"/>
          </a:srgbClr>
        </a:solidFill>
      </dgm:spPr>
      <dgm:t>
        <a:bodyPr/>
        <a:lstStyle/>
        <a:p>
          <a:pPr algn="ctr"/>
          <a:r>
            <a:rPr lang="es-EC" sz="1400" dirty="0" smtClean="0">
              <a:latin typeface="Arial" panose="020B0604020202020204" pitchFamily="34" charset="0"/>
              <a:cs typeface="Arial" panose="020B0604020202020204" pitchFamily="34" charset="0"/>
            </a:rPr>
            <a:t>¿De qué manera cumplen los padres con la crianza de los niños/as del Primer Año de Educación General Básica?</a:t>
          </a:r>
          <a:endParaRPr lang="es-EC" sz="1400" b="1" dirty="0">
            <a:latin typeface="Arial" panose="020B0604020202020204" pitchFamily="34" charset="0"/>
            <a:cs typeface="Arial" panose="020B0604020202020204" pitchFamily="34" charset="0"/>
          </a:endParaRPr>
        </a:p>
      </dgm:t>
    </dgm:pt>
    <dgm:pt modelId="{4876CD46-C625-4798-B1C9-7CA3931982FC}" type="parTrans" cxnId="{879FC943-A004-44CF-8FE8-7C77453C779D}">
      <dgm:prSet/>
      <dgm:spPr/>
      <dgm:t>
        <a:bodyPr/>
        <a:lstStyle/>
        <a:p>
          <a:endParaRPr lang="es-EC"/>
        </a:p>
      </dgm:t>
    </dgm:pt>
    <dgm:pt modelId="{F10BED08-2D52-4910-A22F-4911AA1B3E7C}" type="sibTrans" cxnId="{879FC943-A004-44CF-8FE8-7C77453C779D}">
      <dgm:prSet/>
      <dgm:spPr/>
      <dgm:t>
        <a:bodyPr/>
        <a:lstStyle/>
        <a:p>
          <a:endParaRPr lang="es-EC"/>
        </a:p>
      </dgm:t>
    </dgm:pt>
    <dgm:pt modelId="{7323BF09-4EAB-4C5A-B59D-2C78B4FCAB9B}">
      <dgm:prSet phldrT="[Texto]" custT="1"/>
      <dgm:spPr>
        <a:solidFill>
          <a:srgbClr val="BFF6FD">
            <a:alpha val="89804"/>
          </a:srgbClr>
        </a:solidFill>
      </dgm:spPr>
      <dgm:t>
        <a:bodyPr/>
        <a:lstStyle/>
        <a:p>
          <a:pPr algn="ctr"/>
          <a:endParaRPr lang="es-EC" sz="1400" b="1" dirty="0">
            <a:latin typeface="Arial" panose="020B0604020202020204" pitchFamily="34" charset="0"/>
            <a:cs typeface="Arial" panose="020B0604020202020204" pitchFamily="34" charset="0"/>
          </a:endParaRPr>
        </a:p>
      </dgm:t>
    </dgm:pt>
    <dgm:pt modelId="{46FD3F47-F419-4041-B07B-09742FA95E18}" type="parTrans" cxnId="{13BD35DD-281F-49AA-815C-18870AD9CA31}">
      <dgm:prSet/>
      <dgm:spPr/>
      <dgm:t>
        <a:bodyPr/>
        <a:lstStyle/>
        <a:p>
          <a:endParaRPr lang="es-EC"/>
        </a:p>
      </dgm:t>
    </dgm:pt>
    <dgm:pt modelId="{2B02817F-4ADA-4C51-A715-FDFD1C8BC9E5}" type="sibTrans" cxnId="{13BD35DD-281F-49AA-815C-18870AD9CA31}">
      <dgm:prSet/>
      <dgm:spPr/>
      <dgm:t>
        <a:bodyPr/>
        <a:lstStyle/>
        <a:p>
          <a:endParaRPr lang="es-EC"/>
        </a:p>
      </dgm:t>
    </dgm:pt>
    <dgm:pt modelId="{F69869FF-17CA-4EF7-9F23-9DFD10175D4E}" type="pres">
      <dgm:prSet presAssocID="{2BB0A393-F4D7-4725-8D51-FDB818C91F66}" presName="theList" presStyleCnt="0">
        <dgm:presLayoutVars>
          <dgm:dir/>
          <dgm:animLvl val="lvl"/>
          <dgm:resizeHandles val="exact"/>
        </dgm:presLayoutVars>
      </dgm:prSet>
      <dgm:spPr/>
      <dgm:t>
        <a:bodyPr/>
        <a:lstStyle/>
        <a:p>
          <a:endParaRPr lang="es-EC"/>
        </a:p>
      </dgm:t>
    </dgm:pt>
    <dgm:pt modelId="{70344890-D1F5-4C68-A5C4-450130061FC4}" type="pres">
      <dgm:prSet presAssocID="{847621EC-BBC0-494A-8CF3-B579BBF9E97B}" presName="compNode" presStyleCnt="0"/>
      <dgm:spPr/>
    </dgm:pt>
    <dgm:pt modelId="{1AFE8C9E-BACA-47FC-9777-5193B7C66999}" type="pres">
      <dgm:prSet presAssocID="{847621EC-BBC0-494A-8CF3-B579BBF9E97B}" presName="noGeometry" presStyleCnt="0"/>
      <dgm:spPr/>
    </dgm:pt>
    <dgm:pt modelId="{A5E023B3-716B-40EB-A017-5137E44CB676}" type="pres">
      <dgm:prSet presAssocID="{847621EC-BBC0-494A-8CF3-B579BBF9E97B}" presName="childTextVisible" presStyleLbl="bgAccFollowNode1" presStyleIdx="0" presStyleCnt="1" custScaleX="173962" custLinFactNeighborX="-11153" custLinFactNeighborY="-5852">
        <dgm:presLayoutVars>
          <dgm:bulletEnabled val="1"/>
        </dgm:presLayoutVars>
      </dgm:prSet>
      <dgm:spPr/>
      <dgm:t>
        <a:bodyPr/>
        <a:lstStyle/>
        <a:p>
          <a:endParaRPr lang="es-EC"/>
        </a:p>
      </dgm:t>
    </dgm:pt>
    <dgm:pt modelId="{FECC3443-DFE8-4FF8-AE3F-B84AFD412A66}" type="pres">
      <dgm:prSet presAssocID="{847621EC-BBC0-494A-8CF3-B579BBF9E97B}" presName="childTextHidden" presStyleLbl="bgAccFollowNode1" presStyleIdx="0" presStyleCnt="1"/>
      <dgm:spPr/>
      <dgm:t>
        <a:bodyPr/>
        <a:lstStyle/>
        <a:p>
          <a:endParaRPr lang="es-EC"/>
        </a:p>
      </dgm:t>
    </dgm:pt>
    <dgm:pt modelId="{D909E3F0-F221-4AC4-8E91-496E7E29B50F}" type="pres">
      <dgm:prSet presAssocID="{847621EC-BBC0-494A-8CF3-B579BBF9E97B}" presName="parentText" presStyleLbl="node1" presStyleIdx="0" presStyleCnt="1" custScaleX="79579" custScaleY="106909" custLinFactNeighborX="-47138" custLinFactNeighborY="2454">
        <dgm:presLayoutVars>
          <dgm:chMax val="1"/>
          <dgm:bulletEnabled val="1"/>
        </dgm:presLayoutVars>
      </dgm:prSet>
      <dgm:spPr/>
      <dgm:t>
        <a:bodyPr/>
        <a:lstStyle/>
        <a:p>
          <a:endParaRPr lang="es-EC"/>
        </a:p>
      </dgm:t>
    </dgm:pt>
  </dgm:ptLst>
  <dgm:cxnLst>
    <dgm:cxn modelId="{15611479-959C-4350-989E-D09D80397196}" type="presOf" srcId="{0F963921-DE7D-4120-8ED1-AD9C5E086C88}" destId="{A5E023B3-716B-40EB-A017-5137E44CB676}" srcOrd="0" destOrd="0" presId="urn:microsoft.com/office/officeart/2005/8/layout/hProcess6"/>
    <dgm:cxn modelId="{CE439833-A9FE-4791-8DE8-D0A3E39A76AE}" type="presOf" srcId="{20B29EC9-665C-483E-958C-84932069827C}" destId="{A5E023B3-716B-40EB-A017-5137E44CB676}" srcOrd="0" destOrd="2" presId="urn:microsoft.com/office/officeart/2005/8/layout/hProcess6"/>
    <dgm:cxn modelId="{63A06DC9-8B36-477D-BE2E-0F028C7503C4}" type="presOf" srcId="{2BB0A393-F4D7-4725-8D51-FDB818C91F66}" destId="{F69869FF-17CA-4EF7-9F23-9DFD10175D4E}" srcOrd="0" destOrd="0" presId="urn:microsoft.com/office/officeart/2005/8/layout/hProcess6"/>
    <dgm:cxn modelId="{B64174E4-DDB1-4385-93E7-19907740E8A2}" srcId="{20B29EC9-665C-483E-958C-84932069827C}" destId="{686DD973-4825-47AC-81BE-28E1955BB21F}" srcOrd="0" destOrd="0" parTransId="{C9208F37-FF62-4FB1-8CE7-759B2F7B5F55}" sibTransId="{7245F7FA-AF61-4B32-9DC8-048B3F04B48F}"/>
    <dgm:cxn modelId="{751E23A0-E31E-469A-8361-7E3B6D64E477}" type="presOf" srcId="{C6B8E11D-C686-4DDD-9D4A-DAC232BEC143}" destId="{FECC3443-DFE8-4FF8-AE3F-B84AFD412A66}" srcOrd="1" destOrd="6" presId="urn:microsoft.com/office/officeart/2005/8/layout/hProcess6"/>
    <dgm:cxn modelId="{9664A741-8787-4C39-A7A0-8CF793BA4995}" type="presOf" srcId="{0A4CD434-F9D5-43E8-A921-7C2C70F0EF7C}" destId="{A5E023B3-716B-40EB-A017-5137E44CB676}" srcOrd="0" destOrd="4" presId="urn:microsoft.com/office/officeart/2005/8/layout/hProcess6"/>
    <dgm:cxn modelId="{35967D25-48DD-40E7-8C5D-9571231357E1}" type="presOf" srcId="{686DD973-4825-47AC-81BE-28E1955BB21F}" destId="{A5E023B3-716B-40EB-A017-5137E44CB676}" srcOrd="0" destOrd="3" presId="urn:microsoft.com/office/officeart/2005/8/layout/hProcess6"/>
    <dgm:cxn modelId="{E1188C8E-FDDC-425A-A6C7-E613BF0F9F26}" type="presOf" srcId="{1A2E2F0C-8703-4A81-8A9B-B0D43B9D190D}" destId="{A5E023B3-716B-40EB-A017-5137E44CB676}" srcOrd="0" destOrd="8" presId="urn:microsoft.com/office/officeart/2005/8/layout/hProcess6"/>
    <dgm:cxn modelId="{026A42CD-676E-4BE3-9001-371EC37F726C}" srcId="{2BB0A393-F4D7-4725-8D51-FDB818C91F66}" destId="{847621EC-BBC0-494A-8CF3-B579BBF9E97B}" srcOrd="0" destOrd="0" parTransId="{6A377D30-EDE2-47A8-8B26-7711B51EA0CF}" sibTransId="{A4B96852-A414-4B83-86C4-7F60E07E80C2}"/>
    <dgm:cxn modelId="{82C5DC63-1AD2-42C1-AFF2-1D7C7B752493}" type="presOf" srcId="{0F963921-DE7D-4120-8ED1-AD9C5E086C88}" destId="{FECC3443-DFE8-4FF8-AE3F-B84AFD412A66}" srcOrd="1" destOrd="0" presId="urn:microsoft.com/office/officeart/2005/8/layout/hProcess6"/>
    <dgm:cxn modelId="{A333BFF6-06CD-4BF2-959D-537677637101}" srcId="{0A4CD434-F9D5-43E8-A921-7C2C70F0EF7C}" destId="{A862B12A-8146-464E-BC23-E13D5B99D38F}" srcOrd="0" destOrd="0" parTransId="{59EC272B-B7C6-4AA8-BA8E-9D3A65235F71}" sibTransId="{F6E0B8CA-CEAE-4BED-BDDF-A1630C9D6C54}"/>
    <dgm:cxn modelId="{77370C7B-0943-4CF7-AD90-5C6111AB5736}" type="presOf" srcId="{C6B8E11D-C686-4DDD-9D4A-DAC232BEC143}" destId="{A5E023B3-716B-40EB-A017-5137E44CB676}" srcOrd="0" destOrd="6" presId="urn:microsoft.com/office/officeart/2005/8/layout/hProcess6"/>
    <dgm:cxn modelId="{1789360F-6711-4206-B9F9-067D333FF729}" srcId="{847621EC-BBC0-494A-8CF3-B579BBF9E97B}" destId="{1A2E2F0C-8703-4A81-8A9B-B0D43B9D190D}" srcOrd="5" destOrd="0" parTransId="{5174C340-0BE4-4347-8A8D-EF0087D36E5C}" sibTransId="{895F99C3-9605-4C0C-8BD0-3F17A3F86075}"/>
    <dgm:cxn modelId="{A0F4E1FB-04CC-4E18-A8B3-E1245BF04123}" type="presOf" srcId="{7323BF09-4EAB-4C5A-B59D-2C78B4FCAB9B}" destId="{FECC3443-DFE8-4FF8-AE3F-B84AFD412A66}" srcOrd="1" destOrd="1" presId="urn:microsoft.com/office/officeart/2005/8/layout/hProcess6"/>
    <dgm:cxn modelId="{2C1A0941-297B-4163-81FB-844C52A25C6D}" type="presOf" srcId="{A862B12A-8146-464E-BC23-E13D5B99D38F}" destId="{A5E023B3-716B-40EB-A017-5137E44CB676}" srcOrd="0" destOrd="5" presId="urn:microsoft.com/office/officeart/2005/8/layout/hProcess6"/>
    <dgm:cxn modelId="{1780699D-4278-4D25-9D8C-AAF023B3EBA2}" srcId="{847621EC-BBC0-494A-8CF3-B579BBF9E97B}" destId="{0F963921-DE7D-4120-8ED1-AD9C5E086C88}" srcOrd="0" destOrd="0" parTransId="{C01B5ABD-19B9-45FD-B4D9-559FA87E6049}" sibTransId="{BB1861A1-FD49-4660-8286-2D0C886D76B2}"/>
    <dgm:cxn modelId="{8D0C7D66-FC5F-4901-87AB-DAFF57650E91}" type="presOf" srcId="{20B29EC9-665C-483E-958C-84932069827C}" destId="{FECC3443-DFE8-4FF8-AE3F-B84AFD412A66}" srcOrd="1" destOrd="2" presId="urn:microsoft.com/office/officeart/2005/8/layout/hProcess6"/>
    <dgm:cxn modelId="{A44A92FE-ABA2-4524-9313-1EDB199BD60B}" srcId="{847621EC-BBC0-494A-8CF3-B579BBF9E97B}" destId="{0A4CD434-F9D5-43E8-A921-7C2C70F0EF7C}" srcOrd="3" destOrd="0" parTransId="{FE4C77B8-DE52-4A1A-9766-A73271E45CA1}" sibTransId="{FCF4FC27-BA30-4FC7-B62E-34F2E981A1F9}"/>
    <dgm:cxn modelId="{3A3EBE12-2E0C-440F-8B4B-85413079241F}" type="presOf" srcId="{C4DC34CE-BE31-4506-B27A-27F3A1446581}" destId="{FECC3443-DFE8-4FF8-AE3F-B84AFD412A66}" srcOrd="1" destOrd="7" presId="urn:microsoft.com/office/officeart/2005/8/layout/hProcess6"/>
    <dgm:cxn modelId="{00C1AECA-D505-471E-9EEE-8FF7CB6E7FC9}" srcId="{847621EC-BBC0-494A-8CF3-B579BBF9E97B}" destId="{C6B8E11D-C686-4DDD-9D4A-DAC232BEC143}" srcOrd="4" destOrd="0" parTransId="{036596B5-DD2C-4C9F-B490-565A11523DB6}" sibTransId="{A4729482-F19B-4D5E-B460-68CE71045466}"/>
    <dgm:cxn modelId="{CB9D51C3-7BA2-401A-A4A8-CC7D4D89662F}" type="presOf" srcId="{847621EC-BBC0-494A-8CF3-B579BBF9E97B}" destId="{D909E3F0-F221-4AC4-8E91-496E7E29B50F}" srcOrd="0" destOrd="0" presId="urn:microsoft.com/office/officeart/2005/8/layout/hProcess6"/>
    <dgm:cxn modelId="{05C2E282-1A47-4B50-8992-52725F615733}" type="presOf" srcId="{C4DC34CE-BE31-4506-B27A-27F3A1446581}" destId="{A5E023B3-716B-40EB-A017-5137E44CB676}" srcOrd="0" destOrd="7" presId="urn:microsoft.com/office/officeart/2005/8/layout/hProcess6"/>
    <dgm:cxn modelId="{6A754199-DDB2-4234-B8F5-7195422F3240}" type="presOf" srcId="{686DD973-4825-47AC-81BE-28E1955BB21F}" destId="{FECC3443-DFE8-4FF8-AE3F-B84AFD412A66}" srcOrd="1" destOrd="3" presId="urn:microsoft.com/office/officeart/2005/8/layout/hProcess6"/>
    <dgm:cxn modelId="{B09FD08F-3FB0-46F4-8233-C7B0BAF552F8}" type="presOf" srcId="{0A4CD434-F9D5-43E8-A921-7C2C70F0EF7C}" destId="{FECC3443-DFE8-4FF8-AE3F-B84AFD412A66}" srcOrd="1" destOrd="4" presId="urn:microsoft.com/office/officeart/2005/8/layout/hProcess6"/>
    <dgm:cxn modelId="{13BD35DD-281F-49AA-815C-18870AD9CA31}" srcId="{847621EC-BBC0-494A-8CF3-B579BBF9E97B}" destId="{7323BF09-4EAB-4C5A-B59D-2C78B4FCAB9B}" srcOrd="1" destOrd="0" parTransId="{46FD3F47-F419-4041-B07B-09742FA95E18}" sibTransId="{2B02817F-4ADA-4C51-A715-FDFD1C8BC9E5}"/>
    <dgm:cxn modelId="{4521A487-BF69-466E-823D-4C2D5ED5E22F}" type="presOf" srcId="{7323BF09-4EAB-4C5A-B59D-2C78B4FCAB9B}" destId="{A5E023B3-716B-40EB-A017-5137E44CB676}" srcOrd="0" destOrd="1" presId="urn:microsoft.com/office/officeart/2005/8/layout/hProcess6"/>
    <dgm:cxn modelId="{340033D2-DD6E-4401-965C-1C5E75B50D83}" srcId="{C6B8E11D-C686-4DDD-9D4A-DAC232BEC143}" destId="{C4DC34CE-BE31-4506-B27A-27F3A1446581}" srcOrd="0" destOrd="0" parTransId="{4A509297-3562-4567-A9F0-9244D8FD8806}" sibTransId="{4FA32B5A-3D79-48B9-84B7-BFBA56816127}"/>
    <dgm:cxn modelId="{879FC943-A004-44CF-8FE8-7C77453C779D}" srcId="{847621EC-BBC0-494A-8CF3-B579BBF9E97B}" destId="{20B29EC9-665C-483E-958C-84932069827C}" srcOrd="2" destOrd="0" parTransId="{4876CD46-C625-4798-B1C9-7CA3931982FC}" sibTransId="{F10BED08-2D52-4910-A22F-4911AA1B3E7C}"/>
    <dgm:cxn modelId="{8F2CCBD1-C0B3-4B2B-87E7-80CAD0FDBB6C}" type="presOf" srcId="{A862B12A-8146-464E-BC23-E13D5B99D38F}" destId="{FECC3443-DFE8-4FF8-AE3F-B84AFD412A66}" srcOrd="1" destOrd="5" presId="urn:microsoft.com/office/officeart/2005/8/layout/hProcess6"/>
    <dgm:cxn modelId="{896E1910-53B2-4FA3-89CC-35D8F7E858A7}" type="presOf" srcId="{1A2E2F0C-8703-4A81-8A9B-B0D43B9D190D}" destId="{FECC3443-DFE8-4FF8-AE3F-B84AFD412A66}" srcOrd="1" destOrd="8" presId="urn:microsoft.com/office/officeart/2005/8/layout/hProcess6"/>
    <dgm:cxn modelId="{4169D049-0DC4-4864-BDE8-5EE6BE7B6F85}" type="presParOf" srcId="{F69869FF-17CA-4EF7-9F23-9DFD10175D4E}" destId="{70344890-D1F5-4C68-A5C4-450130061FC4}" srcOrd="0" destOrd="0" presId="urn:microsoft.com/office/officeart/2005/8/layout/hProcess6"/>
    <dgm:cxn modelId="{97F6F0EB-36C0-4B3D-B5DB-AA22D0D52A1E}" type="presParOf" srcId="{70344890-D1F5-4C68-A5C4-450130061FC4}" destId="{1AFE8C9E-BACA-47FC-9777-5193B7C66999}" srcOrd="0" destOrd="0" presId="urn:microsoft.com/office/officeart/2005/8/layout/hProcess6"/>
    <dgm:cxn modelId="{0FCB4CC9-99AD-4DC7-850F-E201842FF354}" type="presParOf" srcId="{70344890-D1F5-4C68-A5C4-450130061FC4}" destId="{A5E023B3-716B-40EB-A017-5137E44CB676}" srcOrd="1" destOrd="0" presId="urn:microsoft.com/office/officeart/2005/8/layout/hProcess6"/>
    <dgm:cxn modelId="{98F845F6-F6F4-41DD-9A88-21A918F6C9E9}" type="presParOf" srcId="{70344890-D1F5-4C68-A5C4-450130061FC4}" destId="{FECC3443-DFE8-4FF8-AE3F-B84AFD412A66}" srcOrd="2" destOrd="0" presId="urn:microsoft.com/office/officeart/2005/8/layout/hProcess6"/>
    <dgm:cxn modelId="{6D4613A8-5C57-413F-A4C8-01C34931E78E}" type="presParOf" srcId="{70344890-D1F5-4C68-A5C4-450130061FC4}" destId="{D909E3F0-F221-4AC4-8E91-496E7E29B50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83F8A0-37E6-4E32-B924-62124B3B2E5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C"/>
        </a:p>
      </dgm:t>
    </dgm:pt>
    <dgm:pt modelId="{B7C19ACC-4038-4E4B-AB83-1F6CC1BFF3D7}">
      <dgm:prSet phldrT="[Texto]" custT="1"/>
      <dgm:spPr>
        <a:solidFill>
          <a:srgbClr val="F6FE94"/>
        </a:solidFill>
      </dgm:spPr>
      <dgm:t>
        <a:bodyPr/>
        <a:lstStyle/>
        <a:p>
          <a:pPr algn="l"/>
          <a:r>
            <a:rPr lang="es-EC" sz="1600" dirty="0" smtClean="0">
              <a:solidFill>
                <a:schemeClr val="tx1"/>
              </a:solidFill>
              <a:latin typeface="Arial" panose="020B0604020202020204" pitchFamily="34" charset="0"/>
              <a:cs typeface="Arial" panose="020B0604020202020204" pitchFamily="34" charset="0"/>
            </a:rPr>
            <a:t>Los niños/as desde su nacimiento reciben sensaciones internas y externas que los sitúan en su ambiente, siendo los  padres y personas que rodean al niño/a las encargadas de provocar y favorecer el descubrimiento de nuevas experiencias en el aprendizaje de los mismos</a:t>
          </a:r>
          <a:endParaRPr lang="es-EC" sz="1600" dirty="0">
            <a:solidFill>
              <a:schemeClr val="tx1"/>
            </a:solidFill>
            <a:latin typeface="Arial" panose="020B0604020202020204" pitchFamily="34" charset="0"/>
            <a:cs typeface="Arial" panose="020B0604020202020204" pitchFamily="34" charset="0"/>
          </a:endParaRPr>
        </a:p>
      </dgm:t>
    </dgm:pt>
    <dgm:pt modelId="{51D6F032-78EE-4889-AD8E-5F3EC4D43A15}" type="parTrans" cxnId="{C5621D3D-758C-4307-BF1D-0F388097FCFA}">
      <dgm:prSet/>
      <dgm:spPr/>
      <dgm:t>
        <a:bodyPr/>
        <a:lstStyle/>
        <a:p>
          <a:pPr algn="just"/>
          <a:endParaRPr lang="es-EC"/>
        </a:p>
      </dgm:t>
    </dgm:pt>
    <dgm:pt modelId="{39054DE2-6E4C-4DEB-833D-29860C89496A}" type="sibTrans" cxnId="{C5621D3D-758C-4307-BF1D-0F388097FCFA}">
      <dgm:prSet/>
      <dgm:spPr/>
      <dgm:t>
        <a:bodyPr/>
        <a:lstStyle/>
        <a:p>
          <a:pPr algn="just"/>
          <a:endParaRPr lang="es-EC"/>
        </a:p>
      </dgm:t>
    </dgm:pt>
    <dgm:pt modelId="{4A7D0053-6B45-44CF-9ECD-17BAD8B49C19}">
      <dgm:prSet phldrT="[Texto]" custT="1"/>
      <dgm:spPr>
        <a:solidFill>
          <a:srgbClr val="FEDAFA"/>
        </a:solidFill>
      </dgm:spPr>
      <dgm:t>
        <a:bodyPr/>
        <a:lstStyle/>
        <a:p>
          <a:pPr algn="l"/>
          <a:r>
            <a:rPr lang="es-EC" sz="1600" dirty="0" smtClean="0">
              <a:solidFill>
                <a:schemeClr val="tx1"/>
              </a:solidFill>
              <a:latin typeface="Arial" panose="020B0604020202020204" pitchFamily="34" charset="0"/>
              <a:cs typeface="Arial" panose="020B0604020202020204" pitchFamily="34" charset="0"/>
            </a:rPr>
            <a:t>Tiene como finalidad aclarar aspectos relacionados con la influencia de los estilos de crianza de los padres durante el proceso de desarrollo de los niños/as, y como estos están involucrados en el área socio-afectivo de sus hijos/as.</a:t>
          </a:r>
          <a:endParaRPr lang="es-EC" sz="1600" dirty="0">
            <a:solidFill>
              <a:schemeClr val="tx1"/>
            </a:solidFill>
            <a:latin typeface="Arial" panose="020B0604020202020204" pitchFamily="34" charset="0"/>
            <a:cs typeface="Arial" panose="020B0604020202020204" pitchFamily="34" charset="0"/>
          </a:endParaRPr>
        </a:p>
      </dgm:t>
    </dgm:pt>
    <dgm:pt modelId="{4A97F195-B9D8-4817-8F4F-89AE31001C00}" type="parTrans" cxnId="{0BDEEA6D-BFFA-40F9-B9EC-46305901D633}">
      <dgm:prSet/>
      <dgm:spPr/>
      <dgm:t>
        <a:bodyPr/>
        <a:lstStyle/>
        <a:p>
          <a:pPr algn="just"/>
          <a:endParaRPr lang="es-EC"/>
        </a:p>
      </dgm:t>
    </dgm:pt>
    <dgm:pt modelId="{74B8EB5F-B1C9-4840-88F2-134953B9E9FC}" type="sibTrans" cxnId="{0BDEEA6D-BFFA-40F9-B9EC-46305901D633}">
      <dgm:prSet/>
      <dgm:spPr/>
      <dgm:t>
        <a:bodyPr/>
        <a:lstStyle/>
        <a:p>
          <a:pPr algn="just"/>
          <a:endParaRPr lang="es-EC"/>
        </a:p>
      </dgm:t>
    </dgm:pt>
    <dgm:pt modelId="{2B31A7A4-BAED-4548-AAB2-D21B330473B4}">
      <dgm:prSet phldrT="[Texto]" custT="1"/>
      <dgm:spPr>
        <a:solidFill>
          <a:srgbClr val="BFF6FD"/>
        </a:solidFill>
      </dgm:spPr>
      <dgm:t>
        <a:bodyPr/>
        <a:lstStyle/>
        <a:p>
          <a:pPr algn="l"/>
          <a:r>
            <a:rPr lang="es-ES" sz="1600" dirty="0" smtClean="0">
              <a:solidFill>
                <a:schemeClr val="tx1"/>
              </a:solidFill>
              <a:latin typeface="Arial" panose="020B0604020202020204" pitchFamily="34" charset="0"/>
              <a:cs typeface="Arial" panose="020B0604020202020204" pitchFamily="34" charset="0"/>
            </a:rPr>
            <a:t>El impacto de la presente investigación, se verá a través de una serie de beneficios tales como: dar la </a:t>
          </a:r>
          <a:r>
            <a:rPr lang="es-EC" sz="1600" dirty="0" smtClean="0">
              <a:solidFill>
                <a:schemeClr val="tx1"/>
              </a:solidFill>
              <a:latin typeface="Arial" panose="020B0604020202020204" pitchFamily="34" charset="0"/>
              <a:cs typeface="Arial" panose="020B0604020202020204" pitchFamily="34" charset="0"/>
            </a:rPr>
            <a:t>oportuna información sobre el tema a través de talleres, </a:t>
          </a:r>
          <a:r>
            <a:rPr lang="es-ES" sz="1600" dirty="0" smtClean="0">
              <a:solidFill>
                <a:schemeClr val="tx1"/>
              </a:solidFill>
              <a:latin typeface="Arial" panose="020B0604020202020204" pitchFamily="34" charset="0"/>
              <a:cs typeface="Arial" panose="020B0604020202020204" pitchFamily="34" charset="0"/>
            </a:rPr>
            <a:t>tanto a los docentes como a los Padres de Familia del Centro Educativo.</a:t>
          </a:r>
          <a:endParaRPr lang="es-EC" sz="1600" dirty="0">
            <a:solidFill>
              <a:schemeClr val="tx1"/>
            </a:solidFill>
            <a:latin typeface="Arial" panose="020B0604020202020204" pitchFamily="34" charset="0"/>
            <a:cs typeface="Arial" panose="020B0604020202020204" pitchFamily="34" charset="0"/>
          </a:endParaRPr>
        </a:p>
      </dgm:t>
    </dgm:pt>
    <dgm:pt modelId="{25B95660-E181-48A3-A243-19E5C970C1A1}" type="parTrans" cxnId="{84449BEB-D8A9-40B1-86CE-6FA330A8F7AF}">
      <dgm:prSet/>
      <dgm:spPr/>
      <dgm:t>
        <a:bodyPr/>
        <a:lstStyle/>
        <a:p>
          <a:pPr algn="just"/>
          <a:endParaRPr lang="es-EC"/>
        </a:p>
      </dgm:t>
    </dgm:pt>
    <dgm:pt modelId="{FFA1797A-9C67-444A-BACE-904F2A49BD32}" type="sibTrans" cxnId="{84449BEB-D8A9-40B1-86CE-6FA330A8F7AF}">
      <dgm:prSet/>
      <dgm:spPr/>
      <dgm:t>
        <a:bodyPr/>
        <a:lstStyle/>
        <a:p>
          <a:pPr algn="just"/>
          <a:endParaRPr lang="es-EC"/>
        </a:p>
      </dgm:t>
    </dgm:pt>
    <dgm:pt modelId="{12CAC40B-7FD1-45E0-B463-A487388A8D5C}" type="pres">
      <dgm:prSet presAssocID="{4D83F8A0-37E6-4E32-B924-62124B3B2E56}" presName="Name0" presStyleCnt="0">
        <dgm:presLayoutVars>
          <dgm:dir/>
          <dgm:resizeHandles val="exact"/>
        </dgm:presLayoutVars>
      </dgm:prSet>
      <dgm:spPr/>
      <dgm:t>
        <a:bodyPr/>
        <a:lstStyle/>
        <a:p>
          <a:endParaRPr lang="es-EC"/>
        </a:p>
      </dgm:t>
    </dgm:pt>
    <dgm:pt modelId="{4C6664A7-BE16-42D3-8BBE-DF60898A9B4A}" type="pres">
      <dgm:prSet presAssocID="{B7C19ACC-4038-4E4B-AB83-1F6CC1BFF3D7}" presName="node" presStyleLbl="node1" presStyleIdx="0" presStyleCnt="3" custScaleX="86161">
        <dgm:presLayoutVars>
          <dgm:bulletEnabled val="1"/>
        </dgm:presLayoutVars>
      </dgm:prSet>
      <dgm:spPr/>
      <dgm:t>
        <a:bodyPr/>
        <a:lstStyle/>
        <a:p>
          <a:endParaRPr lang="es-EC"/>
        </a:p>
      </dgm:t>
    </dgm:pt>
    <dgm:pt modelId="{6889EA7F-D36C-4F28-A2E7-BF22CAEAEE80}" type="pres">
      <dgm:prSet presAssocID="{39054DE2-6E4C-4DEB-833D-29860C89496A}" presName="sibTrans" presStyleCnt="0"/>
      <dgm:spPr/>
    </dgm:pt>
    <dgm:pt modelId="{2F800F5B-AE62-4283-86FB-9D03A691C6E1}" type="pres">
      <dgm:prSet presAssocID="{4A7D0053-6B45-44CF-9ECD-17BAD8B49C19}" presName="node" presStyleLbl="node1" presStyleIdx="1" presStyleCnt="3" custScaleX="91390">
        <dgm:presLayoutVars>
          <dgm:bulletEnabled val="1"/>
        </dgm:presLayoutVars>
      </dgm:prSet>
      <dgm:spPr/>
      <dgm:t>
        <a:bodyPr/>
        <a:lstStyle/>
        <a:p>
          <a:endParaRPr lang="es-EC"/>
        </a:p>
      </dgm:t>
    </dgm:pt>
    <dgm:pt modelId="{63EDD69F-2CF0-4B8A-A4D4-45252F47F818}" type="pres">
      <dgm:prSet presAssocID="{74B8EB5F-B1C9-4840-88F2-134953B9E9FC}" presName="sibTrans" presStyleCnt="0"/>
      <dgm:spPr/>
    </dgm:pt>
    <dgm:pt modelId="{11F96172-EFF0-40B0-AE51-009CE4B45CD0}" type="pres">
      <dgm:prSet presAssocID="{2B31A7A4-BAED-4548-AAB2-D21B330473B4}" presName="node" presStyleLbl="node1" presStyleIdx="2" presStyleCnt="3">
        <dgm:presLayoutVars>
          <dgm:bulletEnabled val="1"/>
        </dgm:presLayoutVars>
      </dgm:prSet>
      <dgm:spPr/>
      <dgm:t>
        <a:bodyPr/>
        <a:lstStyle/>
        <a:p>
          <a:endParaRPr lang="es-EC"/>
        </a:p>
      </dgm:t>
    </dgm:pt>
  </dgm:ptLst>
  <dgm:cxnLst>
    <dgm:cxn modelId="{B7E5A27D-2950-4305-B45D-98F40A2BE5F1}" type="presOf" srcId="{B7C19ACC-4038-4E4B-AB83-1F6CC1BFF3D7}" destId="{4C6664A7-BE16-42D3-8BBE-DF60898A9B4A}" srcOrd="0" destOrd="0" presId="urn:microsoft.com/office/officeart/2005/8/layout/hList6"/>
    <dgm:cxn modelId="{84449BEB-D8A9-40B1-86CE-6FA330A8F7AF}" srcId="{4D83F8A0-37E6-4E32-B924-62124B3B2E56}" destId="{2B31A7A4-BAED-4548-AAB2-D21B330473B4}" srcOrd="2" destOrd="0" parTransId="{25B95660-E181-48A3-A243-19E5C970C1A1}" sibTransId="{FFA1797A-9C67-444A-BACE-904F2A49BD32}"/>
    <dgm:cxn modelId="{18F9C63D-B073-4418-A02C-77E08078B755}" type="presOf" srcId="{4A7D0053-6B45-44CF-9ECD-17BAD8B49C19}" destId="{2F800F5B-AE62-4283-86FB-9D03A691C6E1}" srcOrd="0" destOrd="0" presId="urn:microsoft.com/office/officeart/2005/8/layout/hList6"/>
    <dgm:cxn modelId="{0BDEEA6D-BFFA-40F9-B9EC-46305901D633}" srcId="{4D83F8A0-37E6-4E32-B924-62124B3B2E56}" destId="{4A7D0053-6B45-44CF-9ECD-17BAD8B49C19}" srcOrd="1" destOrd="0" parTransId="{4A97F195-B9D8-4817-8F4F-89AE31001C00}" sibTransId="{74B8EB5F-B1C9-4840-88F2-134953B9E9FC}"/>
    <dgm:cxn modelId="{C5621D3D-758C-4307-BF1D-0F388097FCFA}" srcId="{4D83F8A0-37E6-4E32-B924-62124B3B2E56}" destId="{B7C19ACC-4038-4E4B-AB83-1F6CC1BFF3D7}" srcOrd="0" destOrd="0" parTransId="{51D6F032-78EE-4889-AD8E-5F3EC4D43A15}" sibTransId="{39054DE2-6E4C-4DEB-833D-29860C89496A}"/>
    <dgm:cxn modelId="{F2C797D3-2B47-4C75-9E47-4B98B5FEF409}" type="presOf" srcId="{4D83F8A0-37E6-4E32-B924-62124B3B2E56}" destId="{12CAC40B-7FD1-45E0-B463-A487388A8D5C}" srcOrd="0" destOrd="0" presId="urn:microsoft.com/office/officeart/2005/8/layout/hList6"/>
    <dgm:cxn modelId="{3D1942DC-02AE-489B-8EC0-5BACB8B7F353}" type="presOf" srcId="{2B31A7A4-BAED-4548-AAB2-D21B330473B4}" destId="{11F96172-EFF0-40B0-AE51-009CE4B45CD0}" srcOrd="0" destOrd="0" presId="urn:microsoft.com/office/officeart/2005/8/layout/hList6"/>
    <dgm:cxn modelId="{9F6A81EF-2BAC-4D51-A579-19E7E33E0F7F}" type="presParOf" srcId="{12CAC40B-7FD1-45E0-B463-A487388A8D5C}" destId="{4C6664A7-BE16-42D3-8BBE-DF60898A9B4A}" srcOrd="0" destOrd="0" presId="urn:microsoft.com/office/officeart/2005/8/layout/hList6"/>
    <dgm:cxn modelId="{6FD9E555-4687-4CF0-900F-CE08B2BC3611}" type="presParOf" srcId="{12CAC40B-7FD1-45E0-B463-A487388A8D5C}" destId="{6889EA7F-D36C-4F28-A2E7-BF22CAEAEE80}" srcOrd="1" destOrd="0" presId="urn:microsoft.com/office/officeart/2005/8/layout/hList6"/>
    <dgm:cxn modelId="{A9BCF868-5762-4D47-AF92-66C8E07826AD}" type="presParOf" srcId="{12CAC40B-7FD1-45E0-B463-A487388A8D5C}" destId="{2F800F5B-AE62-4283-86FB-9D03A691C6E1}" srcOrd="2" destOrd="0" presId="urn:microsoft.com/office/officeart/2005/8/layout/hList6"/>
    <dgm:cxn modelId="{CF04ECBB-4EA4-443A-A7EC-47E0399F32E2}" type="presParOf" srcId="{12CAC40B-7FD1-45E0-B463-A487388A8D5C}" destId="{63EDD69F-2CF0-4B8A-A4D4-45252F47F818}" srcOrd="3" destOrd="0" presId="urn:microsoft.com/office/officeart/2005/8/layout/hList6"/>
    <dgm:cxn modelId="{550F19CC-9E67-4796-B15F-E89825465E5C}" type="presParOf" srcId="{12CAC40B-7FD1-45E0-B463-A487388A8D5C}" destId="{11F96172-EFF0-40B0-AE51-009CE4B45CD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8F9D3-84EF-4CB9-AE02-72B25273D55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C"/>
        </a:p>
      </dgm:t>
    </dgm:pt>
    <dgm:pt modelId="{720125C2-15E3-44DA-8613-26732303C42B}">
      <dgm:prSet phldrT="[Texto]"/>
      <dgm:spPr>
        <a:solidFill>
          <a:srgbClr val="BFF6FD"/>
        </a:solidFill>
      </dgm:spPr>
      <dgm:t>
        <a:bodyPr/>
        <a:lstStyle/>
        <a:p>
          <a:r>
            <a:rPr lang="es-EC" b="1" dirty="0" smtClean="0">
              <a:solidFill>
                <a:schemeClr val="tx1"/>
              </a:solidFill>
            </a:rPr>
            <a:t>Según la Unicef </a:t>
          </a:r>
          <a:endParaRPr lang="es-EC" b="1" dirty="0">
            <a:solidFill>
              <a:schemeClr val="tx1"/>
            </a:solidFill>
          </a:endParaRPr>
        </a:p>
      </dgm:t>
    </dgm:pt>
    <dgm:pt modelId="{75CE63BA-9140-463D-9F63-AD14307B015A}" type="parTrans" cxnId="{C40F04A6-3788-4692-AA93-55A0C0EC9C0E}">
      <dgm:prSet/>
      <dgm:spPr/>
      <dgm:t>
        <a:bodyPr/>
        <a:lstStyle/>
        <a:p>
          <a:endParaRPr lang="es-EC"/>
        </a:p>
      </dgm:t>
    </dgm:pt>
    <dgm:pt modelId="{280C8712-1EA8-43CD-A29C-564D495EEF14}" type="sibTrans" cxnId="{C40F04A6-3788-4692-AA93-55A0C0EC9C0E}">
      <dgm:prSet/>
      <dgm:spPr/>
      <dgm:t>
        <a:bodyPr/>
        <a:lstStyle/>
        <a:p>
          <a:endParaRPr lang="es-EC"/>
        </a:p>
      </dgm:t>
    </dgm:pt>
    <dgm:pt modelId="{D61BE1E2-1F10-46D6-9547-C86DDC7AE4E3}">
      <dgm:prSet phldrT="[Texto]" custT="1"/>
      <dgm:spPr>
        <a:solidFill>
          <a:srgbClr val="FEDAFA">
            <a:alpha val="90000"/>
          </a:srgbClr>
        </a:solidFill>
      </dgm:spPr>
      <dgm:t>
        <a:bodyPr/>
        <a:lstStyle/>
        <a:p>
          <a:r>
            <a:rPr lang="es-EC" sz="1600" dirty="0" smtClean="0"/>
            <a:t>“los efectos de lo que ocurre durante el período de embarazo y los primeros años de vida de un ser humano suelen ser duraderos y en algunos casos, permanentes.</a:t>
          </a:r>
        </a:p>
        <a:p>
          <a:r>
            <a:rPr lang="es-EC" sz="1600" dirty="0" smtClean="0"/>
            <a:t>”</a:t>
          </a:r>
          <a:r>
            <a:rPr lang="es-EC" sz="1600" b="0" i="0" dirty="0" smtClean="0"/>
            <a:t>(UNICEF, 2001)</a:t>
          </a:r>
          <a:endParaRPr lang="es-EC" sz="1600" dirty="0"/>
        </a:p>
      </dgm:t>
    </dgm:pt>
    <dgm:pt modelId="{1CF91CE3-7402-4DA0-B192-109D121DC186}" type="parTrans" cxnId="{A86B30B2-29E8-4A17-BE23-D0CF39E864FC}">
      <dgm:prSet/>
      <dgm:spPr/>
      <dgm:t>
        <a:bodyPr/>
        <a:lstStyle/>
        <a:p>
          <a:endParaRPr lang="es-EC"/>
        </a:p>
      </dgm:t>
    </dgm:pt>
    <dgm:pt modelId="{9CF0119D-E2A1-472F-84F8-F10A5CE8B46D}" type="sibTrans" cxnId="{A86B30B2-29E8-4A17-BE23-D0CF39E864FC}">
      <dgm:prSet/>
      <dgm:spPr/>
      <dgm:t>
        <a:bodyPr/>
        <a:lstStyle/>
        <a:p>
          <a:endParaRPr lang="es-EC"/>
        </a:p>
      </dgm:t>
    </dgm:pt>
    <dgm:pt modelId="{229AFD0C-4652-4B33-BD32-295F9D496977}">
      <dgm:prSet/>
      <dgm:spPr>
        <a:solidFill>
          <a:srgbClr val="BFF6FD"/>
        </a:solidFill>
      </dgm:spPr>
      <dgm:t>
        <a:bodyPr/>
        <a:lstStyle/>
        <a:p>
          <a:r>
            <a:rPr lang="es-EC" b="1" dirty="0" smtClean="0">
              <a:solidFill>
                <a:schemeClr val="tx1"/>
              </a:solidFill>
            </a:rPr>
            <a:t>Erickson (2000) </a:t>
          </a:r>
          <a:endParaRPr lang="es-EC" b="1" dirty="0">
            <a:solidFill>
              <a:schemeClr val="tx1"/>
            </a:solidFill>
          </a:endParaRPr>
        </a:p>
      </dgm:t>
    </dgm:pt>
    <dgm:pt modelId="{CBE7E371-0160-456D-8B6E-92D69A494C08}" type="parTrans" cxnId="{D3D04B6E-F82B-42CC-9400-D20851D79A08}">
      <dgm:prSet/>
      <dgm:spPr/>
      <dgm:t>
        <a:bodyPr/>
        <a:lstStyle/>
        <a:p>
          <a:endParaRPr lang="es-EC"/>
        </a:p>
      </dgm:t>
    </dgm:pt>
    <dgm:pt modelId="{A2CA3344-00B4-4FC6-9E85-ED1FEA057DA0}" type="sibTrans" cxnId="{D3D04B6E-F82B-42CC-9400-D20851D79A08}">
      <dgm:prSet/>
      <dgm:spPr/>
      <dgm:t>
        <a:bodyPr/>
        <a:lstStyle/>
        <a:p>
          <a:endParaRPr lang="es-EC"/>
        </a:p>
      </dgm:t>
    </dgm:pt>
    <dgm:pt modelId="{CD000E62-58F3-4462-8F56-7AD458ED4D4D}">
      <dgm:prSet custT="1"/>
      <dgm:spPr>
        <a:solidFill>
          <a:srgbClr val="FEDAFA">
            <a:alpha val="90000"/>
          </a:srgbClr>
        </a:solidFill>
      </dgm:spPr>
      <dgm:t>
        <a:bodyPr/>
        <a:lstStyle/>
        <a:p>
          <a:r>
            <a:rPr lang="es-EC" sz="1600" dirty="0" smtClean="0"/>
            <a:t>“el organismo en maduración sigue evolucionando después del nacimiento en forma planificada y desarrollando una secuencian prescrita de capacidades físicas, cognitivas…. (Urbano, 2005)</a:t>
          </a:r>
          <a:endParaRPr lang="es-EC" sz="1600" dirty="0"/>
        </a:p>
      </dgm:t>
    </dgm:pt>
    <dgm:pt modelId="{23C193E6-5FC8-4BED-AFB9-4F77FE372A08}" type="parTrans" cxnId="{AF0E758B-0DEA-418E-8D52-39FDE3B06E34}">
      <dgm:prSet/>
      <dgm:spPr/>
      <dgm:t>
        <a:bodyPr/>
        <a:lstStyle/>
        <a:p>
          <a:endParaRPr lang="es-EC"/>
        </a:p>
      </dgm:t>
    </dgm:pt>
    <dgm:pt modelId="{49CD187C-70E6-469A-A7E9-4C84E32503AE}" type="sibTrans" cxnId="{AF0E758B-0DEA-418E-8D52-39FDE3B06E34}">
      <dgm:prSet/>
      <dgm:spPr/>
      <dgm:t>
        <a:bodyPr/>
        <a:lstStyle/>
        <a:p>
          <a:endParaRPr lang="es-EC"/>
        </a:p>
      </dgm:t>
    </dgm:pt>
    <dgm:pt modelId="{793443EF-02D9-47FB-916C-6434AC0976EA}" type="pres">
      <dgm:prSet presAssocID="{B7A8F9D3-84EF-4CB9-AE02-72B25273D55F}" presName="theList" presStyleCnt="0">
        <dgm:presLayoutVars>
          <dgm:dir/>
          <dgm:animLvl val="lvl"/>
          <dgm:resizeHandles val="exact"/>
        </dgm:presLayoutVars>
      </dgm:prSet>
      <dgm:spPr/>
      <dgm:t>
        <a:bodyPr/>
        <a:lstStyle/>
        <a:p>
          <a:endParaRPr lang="es-EC"/>
        </a:p>
      </dgm:t>
    </dgm:pt>
    <dgm:pt modelId="{CA105103-5936-4F6F-ADED-8F5F22B9AA86}" type="pres">
      <dgm:prSet presAssocID="{720125C2-15E3-44DA-8613-26732303C42B}" presName="compNode" presStyleCnt="0"/>
      <dgm:spPr/>
    </dgm:pt>
    <dgm:pt modelId="{7387CD3C-E63D-42A0-8066-59FDD3F0416F}" type="pres">
      <dgm:prSet presAssocID="{720125C2-15E3-44DA-8613-26732303C42B}" presName="noGeometry" presStyleCnt="0"/>
      <dgm:spPr/>
    </dgm:pt>
    <dgm:pt modelId="{098270BF-C201-4A18-A5BC-F0EF8EEDA5AE}" type="pres">
      <dgm:prSet presAssocID="{720125C2-15E3-44DA-8613-26732303C42B}" presName="childTextVisible" presStyleLbl="bgAccFollowNode1" presStyleIdx="0" presStyleCnt="2" custScaleX="233762" custScaleY="207690" custLinFactNeighborY="-19075">
        <dgm:presLayoutVars>
          <dgm:bulletEnabled val="1"/>
        </dgm:presLayoutVars>
      </dgm:prSet>
      <dgm:spPr/>
      <dgm:t>
        <a:bodyPr/>
        <a:lstStyle/>
        <a:p>
          <a:endParaRPr lang="es-EC"/>
        </a:p>
      </dgm:t>
    </dgm:pt>
    <dgm:pt modelId="{1E328731-FBBF-4BC3-8807-B81D04E488A9}" type="pres">
      <dgm:prSet presAssocID="{720125C2-15E3-44DA-8613-26732303C42B}" presName="childTextHidden" presStyleLbl="bgAccFollowNode1" presStyleIdx="0" presStyleCnt="2"/>
      <dgm:spPr/>
      <dgm:t>
        <a:bodyPr/>
        <a:lstStyle/>
        <a:p>
          <a:endParaRPr lang="es-EC"/>
        </a:p>
      </dgm:t>
    </dgm:pt>
    <dgm:pt modelId="{E98AE624-A2D7-40A1-A9D1-42785B566FC9}" type="pres">
      <dgm:prSet presAssocID="{720125C2-15E3-44DA-8613-26732303C42B}" presName="parentText" presStyleLbl="node1" presStyleIdx="0" presStyleCnt="2" custScaleX="120782" custScaleY="148190" custLinFactNeighborX="-74893" custLinFactNeighborY="-43356">
        <dgm:presLayoutVars>
          <dgm:chMax val="1"/>
          <dgm:bulletEnabled val="1"/>
        </dgm:presLayoutVars>
      </dgm:prSet>
      <dgm:spPr/>
      <dgm:t>
        <a:bodyPr/>
        <a:lstStyle/>
        <a:p>
          <a:endParaRPr lang="es-EC"/>
        </a:p>
      </dgm:t>
    </dgm:pt>
    <dgm:pt modelId="{C5AC2A36-2C35-4D6A-A480-8DFFB5181494}" type="pres">
      <dgm:prSet presAssocID="{720125C2-15E3-44DA-8613-26732303C42B}" presName="aSpace" presStyleCnt="0"/>
      <dgm:spPr/>
    </dgm:pt>
    <dgm:pt modelId="{FF26D55F-EA79-44FF-8742-745B626F7AD0}" type="pres">
      <dgm:prSet presAssocID="{229AFD0C-4652-4B33-BD32-295F9D496977}" presName="compNode" presStyleCnt="0"/>
      <dgm:spPr/>
    </dgm:pt>
    <dgm:pt modelId="{2A5A71BE-BF57-4DAD-B231-B4A8B57FD395}" type="pres">
      <dgm:prSet presAssocID="{229AFD0C-4652-4B33-BD32-295F9D496977}" presName="noGeometry" presStyleCnt="0"/>
      <dgm:spPr/>
    </dgm:pt>
    <dgm:pt modelId="{F9EA0423-ED45-4341-89F3-0AE39B11A30C}" type="pres">
      <dgm:prSet presAssocID="{229AFD0C-4652-4B33-BD32-295F9D496977}" presName="childTextVisible" presStyleLbl="bgAccFollowNode1" presStyleIdx="1" presStyleCnt="2" custScaleX="281134" custScaleY="211796" custLinFactNeighborX="-5639" custLinFactNeighborY="-23864">
        <dgm:presLayoutVars>
          <dgm:bulletEnabled val="1"/>
        </dgm:presLayoutVars>
      </dgm:prSet>
      <dgm:spPr/>
      <dgm:t>
        <a:bodyPr/>
        <a:lstStyle/>
        <a:p>
          <a:endParaRPr lang="es-EC"/>
        </a:p>
      </dgm:t>
    </dgm:pt>
    <dgm:pt modelId="{E2E5BF14-A7E8-40F8-A654-D9286BC51962}" type="pres">
      <dgm:prSet presAssocID="{229AFD0C-4652-4B33-BD32-295F9D496977}" presName="childTextHidden" presStyleLbl="bgAccFollowNode1" presStyleIdx="1" presStyleCnt="2"/>
      <dgm:spPr/>
      <dgm:t>
        <a:bodyPr/>
        <a:lstStyle/>
        <a:p>
          <a:endParaRPr lang="es-EC"/>
        </a:p>
      </dgm:t>
    </dgm:pt>
    <dgm:pt modelId="{8D0C7FC8-6B09-4BE8-AE7B-49E7E1DE77C4}" type="pres">
      <dgm:prSet presAssocID="{229AFD0C-4652-4B33-BD32-295F9D496977}" presName="parentText" presStyleLbl="node1" presStyleIdx="1" presStyleCnt="2" custScaleX="113443" custScaleY="135456" custLinFactX="-15038" custLinFactNeighborX="-100000" custLinFactNeighborY="-44091">
        <dgm:presLayoutVars>
          <dgm:chMax val="1"/>
          <dgm:bulletEnabled val="1"/>
        </dgm:presLayoutVars>
      </dgm:prSet>
      <dgm:spPr/>
      <dgm:t>
        <a:bodyPr/>
        <a:lstStyle/>
        <a:p>
          <a:endParaRPr lang="es-EC"/>
        </a:p>
      </dgm:t>
    </dgm:pt>
  </dgm:ptLst>
  <dgm:cxnLst>
    <dgm:cxn modelId="{97066DCA-28E7-4DEE-97B7-3AFD4974A09E}" type="presOf" srcId="{CD000E62-58F3-4462-8F56-7AD458ED4D4D}" destId="{F9EA0423-ED45-4341-89F3-0AE39B11A30C}" srcOrd="0" destOrd="0" presId="urn:microsoft.com/office/officeart/2005/8/layout/hProcess6"/>
    <dgm:cxn modelId="{5032869C-791F-4631-B2B7-16F3FDD8831B}" type="presOf" srcId="{D61BE1E2-1F10-46D6-9547-C86DDC7AE4E3}" destId="{1E328731-FBBF-4BC3-8807-B81D04E488A9}" srcOrd="1" destOrd="0" presId="urn:microsoft.com/office/officeart/2005/8/layout/hProcess6"/>
    <dgm:cxn modelId="{D3D04B6E-F82B-42CC-9400-D20851D79A08}" srcId="{B7A8F9D3-84EF-4CB9-AE02-72B25273D55F}" destId="{229AFD0C-4652-4B33-BD32-295F9D496977}" srcOrd="1" destOrd="0" parTransId="{CBE7E371-0160-456D-8B6E-92D69A494C08}" sibTransId="{A2CA3344-00B4-4FC6-9E85-ED1FEA057DA0}"/>
    <dgm:cxn modelId="{5526A534-BD9A-4650-BED4-DFC0282E7484}" type="presOf" srcId="{CD000E62-58F3-4462-8F56-7AD458ED4D4D}" destId="{E2E5BF14-A7E8-40F8-A654-D9286BC51962}" srcOrd="1" destOrd="0" presId="urn:microsoft.com/office/officeart/2005/8/layout/hProcess6"/>
    <dgm:cxn modelId="{D8AA4907-57AA-470F-BF1B-18DA063E99F2}" type="presOf" srcId="{229AFD0C-4652-4B33-BD32-295F9D496977}" destId="{8D0C7FC8-6B09-4BE8-AE7B-49E7E1DE77C4}" srcOrd="0" destOrd="0" presId="urn:microsoft.com/office/officeart/2005/8/layout/hProcess6"/>
    <dgm:cxn modelId="{AF0E758B-0DEA-418E-8D52-39FDE3B06E34}" srcId="{229AFD0C-4652-4B33-BD32-295F9D496977}" destId="{CD000E62-58F3-4462-8F56-7AD458ED4D4D}" srcOrd="0" destOrd="0" parTransId="{23C193E6-5FC8-4BED-AFB9-4F77FE372A08}" sibTransId="{49CD187C-70E6-469A-A7E9-4C84E32503AE}"/>
    <dgm:cxn modelId="{7CFA01E8-56A8-4F05-93B4-402723FA8B7E}" type="presOf" srcId="{B7A8F9D3-84EF-4CB9-AE02-72B25273D55F}" destId="{793443EF-02D9-47FB-916C-6434AC0976EA}" srcOrd="0" destOrd="0" presId="urn:microsoft.com/office/officeart/2005/8/layout/hProcess6"/>
    <dgm:cxn modelId="{09D93BA3-2501-4343-8DC7-99ABB36C9E96}" type="presOf" srcId="{720125C2-15E3-44DA-8613-26732303C42B}" destId="{E98AE624-A2D7-40A1-A9D1-42785B566FC9}" srcOrd="0" destOrd="0" presId="urn:microsoft.com/office/officeart/2005/8/layout/hProcess6"/>
    <dgm:cxn modelId="{C40F04A6-3788-4692-AA93-55A0C0EC9C0E}" srcId="{B7A8F9D3-84EF-4CB9-AE02-72B25273D55F}" destId="{720125C2-15E3-44DA-8613-26732303C42B}" srcOrd="0" destOrd="0" parTransId="{75CE63BA-9140-463D-9F63-AD14307B015A}" sibTransId="{280C8712-1EA8-43CD-A29C-564D495EEF14}"/>
    <dgm:cxn modelId="{A86B30B2-29E8-4A17-BE23-D0CF39E864FC}" srcId="{720125C2-15E3-44DA-8613-26732303C42B}" destId="{D61BE1E2-1F10-46D6-9547-C86DDC7AE4E3}" srcOrd="0" destOrd="0" parTransId="{1CF91CE3-7402-4DA0-B192-109D121DC186}" sibTransId="{9CF0119D-E2A1-472F-84F8-F10A5CE8B46D}"/>
    <dgm:cxn modelId="{61214761-0AD1-4DC8-9547-AC0CA808491B}" type="presOf" srcId="{D61BE1E2-1F10-46D6-9547-C86DDC7AE4E3}" destId="{098270BF-C201-4A18-A5BC-F0EF8EEDA5AE}" srcOrd="0" destOrd="0" presId="urn:microsoft.com/office/officeart/2005/8/layout/hProcess6"/>
    <dgm:cxn modelId="{188415BB-0E8A-410D-9D14-C242E08CD08E}" type="presParOf" srcId="{793443EF-02D9-47FB-916C-6434AC0976EA}" destId="{CA105103-5936-4F6F-ADED-8F5F22B9AA86}" srcOrd="0" destOrd="0" presId="urn:microsoft.com/office/officeart/2005/8/layout/hProcess6"/>
    <dgm:cxn modelId="{DBF1F433-BF60-48DB-89CB-407405A4856A}" type="presParOf" srcId="{CA105103-5936-4F6F-ADED-8F5F22B9AA86}" destId="{7387CD3C-E63D-42A0-8066-59FDD3F0416F}" srcOrd="0" destOrd="0" presId="urn:microsoft.com/office/officeart/2005/8/layout/hProcess6"/>
    <dgm:cxn modelId="{6979D46B-BC6C-4A28-AC3D-264CD3D1890C}" type="presParOf" srcId="{CA105103-5936-4F6F-ADED-8F5F22B9AA86}" destId="{098270BF-C201-4A18-A5BC-F0EF8EEDA5AE}" srcOrd="1" destOrd="0" presId="urn:microsoft.com/office/officeart/2005/8/layout/hProcess6"/>
    <dgm:cxn modelId="{62CF9AE6-0F11-4F22-847E-4E7CCC066CEA}" type="presParOf" srcId="{CA105103-5936-4F6F-ADED-8F5F22B9AA86}" destId="{1E328731-FBBF-4BC3-8807-B81D04E488A9}" srcOrd="2" destOrd="0" presId="urn:microsoft.com/office/officeart/2005/8/layout/hProcess6"/>
    <dgm:cxn modelId="{141C9677-720A-469F-A875-3AE0805BF28E}" type="presParOf" srcId="{CA105103-5936-4F6F-ADED-8F5F22B9AA86}" destId="{E98AE624-A2D7-40A1-A9D1-42785B566FC9}" srcOrd="3" destOrd="0" presId="urn:microsoft.com/office/officeart/2005/8/layout/hProcess6"/>
    <dgm:cxn modelId="{962BE388-42AE-4EB6-B573-6FAAB0606C17}" type="presParOf" srcId="{793443EF-02D9-47FB-916C-6434AC0976EA}" destId="{C5AC2A36-2C35-4D6A-A480-8DFFB5181494}" srcOrd="1" destOrd="0" presId="urn:microsoft.com/office/officeart/2005/8/layout/hProcess6"/>
    <dgm:cxn modelId="{1F3F4D96-732E-4C3D-9991-0879766D8BE0}" type="presParOf" srcId="{793443EF-02D9-47FB-916C-6434AC0976EA}" destId="{FF26D55F-EA79-44FF-8742-745B626F7AD0}" srcOrd="2" destOrd="0" presId="urn:microsoft.com/office/officeart/2005/8/layout/hProcess6"/>
    <dgm:cxn modelId="{C5D4A106-FFD4-4CDC-B7C4-740CFA0B3C57}" type="presParOf" srcId="{FF26D55F-EA79-44FF-8742-745B626F7AD0}" destId="{2A5A71BE-BF57-4DAD-B231-B4A8B57FD395}" srcOrd="0" destOrd="0" presId="urn:microsoft.com/office/officeart/2005/8/layout/hProcess6"/>
    <dgm:cxn modelId="{C49F20DE-FCBD-4C5C-BB07-13205F170631}" type="presParOf" srcId="{FF26D55F-EA79-44FF-8742-745B626F7AD0}" destId="{F9EA0423-ED45-4341-89F3-0AE39B11A30C}" srcOrd="1" destOrd="0" presId="urn:microsoft.com/office/officeart/2005/8/layout/hProcess6"/>
    <dgm:cxn modelId="{F1746FB3-CDF2-4A45-A107-70EE9A18E82E}" type="presParOf" srcId="{FF26D55F-EA79-44FF-8742-745B626F7AD0}" destId="{E2E5BF14-A7E8-40F8-A654-D9286BC51962}" srcOrd="2" destOrd="0" presId="urn:microsoft.com/office/officeart/2005/8/layout/hProcess6"/>
    <dgm:cxn modelId="{5455D2A4-A700-4488-BC75-3EC6CE018FA7}" type="presParOf" srcId="{FF26D55F-EA79-44FF-8742-745B626F7AD0}" destId="{8D0C7FC8-6B09-4BE8-AE7B-49E7E1DE77C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F9F2E9-A738-4BFA-A795-757F46A8BFE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4BAA24B6-61E3-4FAC-8D84-8187EBE8E665}">
      <dgm:prSet phldrT="[Texto]"/>
      <dgm:spPr>
        <a:solidFill>
          <a:srgbClr val="FEF9DA"/>
        </a:solidFill>
      </dgm:spPr>
      <dgm:t>
        <a:bodyPr/>
        <a:lstStyle/>
        <a:p>
          <a:r>
            <a:rPr lang="es-EC" dirty="0" smtClean="0">
              <a:solidFill>
                <a:schemeClr val="tx1"/>
              </a:solidFill>
            </a:rPr>
            <a:t>PROCESOS COGNITIVOS</a:t>
          </a:r>
          <a:endParaRPr lang="es-EC" dirty="0">
            <a:solidFill>
              <a:schemeClr val="tx1"/>
            </a:solidFill>
          </a:endParaRPr>
        </a:p>
      </dgm:t>
    </dgm:pt>
    <dgm:pt modelId="{088A047C-856B-4749-812B-C9DB5EF58F23}" type="parTrans" cxnId="{1356DFA3-4D2A-446F-825E-13CAB1AFE75E}">
      <dgm:prSet/>
      <dgm:spPr/>
      <dgm:t>
        <a:bodyPr/>
        <a:lstStyle/>
        <a:p>
          <a:endParaRPr lang="es-EC"/>
        </a:p>
      </dgm:t>
    </dgm:pt>
    <dgm:pt modelId="{C58C1571-661B-42D4-B35F-0681F5D7C930}" type="sibTrans" cxnId="{1356DFA3-4D2A-446F-825E-13CAB1AFE75E}">
      <dgm:prSet/>
      <dgm:spPr/>
      <dgm:t>
        <a:bodyPr/>
        <a:lstStyle/>
        <a:p>
          <a:endParaRPr lang="es-EC"/>
        </a:p>
      </dgm:t>
    </dgm:pt>
    <dgm:pt modelId="{5CBAF516-4D6C-4093-9C6F-7882D77A1B06}">
      <dgm:prSet phldrT="[Texto]" custT="1"/>
      <dgm:spPr>
        <a:solidFill>
          <a:srgbClr val="F6FE94"/>
        </a:solidFill>
      </dgm:spPr>
      <dgm:t>
        <a:bodyPr/>
        <a:lstStyle/>
        <a:p>
          <a:r>
            <a:rPr lang="es-EC" sz="1600" b="1" dirty="0" smtClean="0">
              <a:solidFill>
                <a:schemeClr val="tx1"/>
              </a:solidFill>
            </a:rPr>
            <a:t>PIAGET</a:t>
          </a:r>
        </a:p>
        <a:p>
          <a:r>
            <a:rPr lang="es-EC" sz="1500" dirty="0" smtClean="0">
              <a:solidFill>
                <a:schemeClr val="tx1"/>
              </a:solidFill>
            </a:rPr>
            <a:t>El desarrollo de  estos procesos se basa en el producto de los esfuerzos que los niños/as hacen por comprender y actuar en el entorno que se desenvuelven, </a:t>
          </a:r>
          <a:endParaRPr lang="es-EC" sz="1500" dirty="0">
            <a:solidFill>
              <a:schemeClr val="tx1"/>
            </a:solidFill>
          </a:endParaRPr>
        </a:p>
      </dgm:t>
    </dgm:pt>
    <dgm:pt modelId="{1A1215C2-FF87-489A-BF13-66B4ACFA1E67}" type="parTrans" cxnId="{D4829921-0A09-4B77-8FFF-B20E3266EC32}">
      <dgm:prSet/>
      <dgm:spPr/>
      <dgm:t>
        <a:bodyPr/>
        <a:lstStyle/>
        <a:p>
          <a:endParaRPr lang="es-EC"/>
        </a:p>
      </dgm:t>
    </dgm:pt>
    <dgm:pt modelId="{C3B02E36-DDF0-454F-8E80-890872D3B944}" type="sibTrans" cxnId="{D4829921-0A09-4B77-8FFF-B20E3266EC32}">
      <dgm:prSet/>
      <dgm:spPr/>
      <dgm:t>
        <a:bodyPr/>
        <a:lstStyle/>
        <a:p>
          <a:endParaRPr lang="es-EC"/>
        </a:p>
      </dgm:t>
    </dgm:pt>
    <dgm:pt modelId="{4F8B8C0E-816F-4EE0-92E8-E626755B8582}">
      <dgm:prSet phldrT="[Texto]" custT="1"/>
      <dgm:spPr>
        <a:solidFill>
          <a:srgbClr val="BFF6FD"/>
        </a:solidFill>
      </dgm:spPr>
      <dgm:t>
        <a:bodyPr/>
        <a:lstStyle/>
        <a:p>
          <a:r>
            <a:rPr lang="es-EC" sz="1600" b="1" dirty="0" smtClean="0">
              <a:solidFill>
                <a:schemeClr val="tx1"/>
              </a:solidFill>
            </a:rPr>
            <a:t>VIGOTSKY</a:t>
          </a:r>
        </a:p>
        <a:p>
          <a:r>
            <a:rPr lang="es-EC" sz="1500" dirty="0" smtClean="0">
              <a:solidFill>
                <a:schemeClr val="tx1"/>
              </a:solidFill>
            </a:rPr>
            <a:t>Explicaba que hay que dar valor al contexto social y cultural del entorno en que los niños/as aprenden, considerándole al aprendizaje como una construcción social </a:t>
          </a:r>
          <a:endParaRPr lang="es-EC" sz="1500" dirty="0">
            <a:solidFill>
              <a:schemeClr val="tx1"/>
            </a:solidFill>
          </a:endParaRPr>
        </a:p>
      </dgm:t>
    </dgm:pt>
    <dgm:pt modelId="{C5064F6A-A9FB-4768-882A-016F7053C25C}" type="parTrans" cxnId="{6A8CD9B2-EC5D-456A-94A9-5FCC3926854F}">
      <dgm:prSet/>
      <dgm:spPr/>
      <dgm:t>
        <a:bodyPr/>
        <a:lstStyle/>
        <a:p>
          <a:endParaRPr lang="es-EC"/>
        </a:p>
      </dgm:t>
    </dgm:pt>
    <dgm:pt modelId="{F921A084-795E-43E5-B093-320424672492}" type="sibTrans" cxnId="{6A8CD9B2-EC5D-456A-94A9-5FCC3926854F}">
      <dgm:prSet/>
      <dgm:spPr/>
      <dgm:t>
        <a:bodyPr/>
        <a:lstStyle/>
        <a:p>
          <a:endParaRPr lang="es-EC"/>
        </a:p>
      </dgm:t>
    </dgm:pt>
    <dgm:pt modelId="{E58F6024-8D6C-4C09-98C1-F83A19BE7207}">
      <dgm:prSet phldrT="[Texto]"/>
      <dgm:spPr>
        <a:solidFill>
          <a:srgbClr val="FEDADB"/>
        </a:solidFill>
      </dgm:spPr>
      <dgm:t>
        <a:bodyPr/>
        <a:lstStyle/>
        <a:p>
          <a:r>
            <a:rPr lang="es-EC" b="1" dirty="0" smtClean="0">
              <a:solidFill>
                <a:schemeClr val="tx1"/>
              </a:solidFill>
            </a:rPr>
            <a:t>BRUNER</a:t>
          </a:r>
        </a:p>
        <a:p>
          <a:r>
            <a:rPr lang="es-EC" dirty="0" smtClean="0">
              <a:solidFill>
                <a:schemeClr val="tx1"/>
              </a:solidFill>
            </a:rPr>
            <a:t>El aprendizaje en los niños/as es un conocimiento activo, de asociación y de construcción,</a:t>
          </a:r>
          <a:endParaRPr lang="es-EC" dirty="0">
            <a:solidFill>
              <a:schemeClr val="tx1"/>
            </a:solidFill>
          </a:endParaRPr>
        </a:p>
      </dgm:t>
    </dgm:pt>
    <dgm:pt modelId="{2DE3A23D-94C6-4479-B327-23B7991F5183}" type="parTrans" cxnId="{A000945D-AF4B-47EB-8A6A-DC512CF4F919}">
      <dgm:prSet/>
      <dgm:spPr/>
      <dgm:t>
        <a:bodyPr/>
        <a:lstStyle/>
        <a:p>
          <a:endParaRPr lang="es-EC"/>
        </a:p>
      </dgm:t>
    </dgm:pt>
    <dgm:pt modelId="{B3D49D4E-BC4B-41C3-9848-A3DF71B2B1B8}" type="sibTrans" cxnId="{A000945D-AF4B-47EB-8A6A-DC512CF4F919}">
      <dgm:prSet/>
      <dgm:spPr/>
      <dgm:t>
        <a:bodyPr/>
        <a:lstStyle/>
        <a:p>
          <a:endParaRPr lang="es-EC"/>
        </a:p>
      </dgm:t>
    </dgm:pt>
    <dgm:pt modelId="{4F6DC87E-75D3-4026-8C08-F021841DE851}">
      <dgm:prSet phldrT="[Texto]" custT="1"/>
      <dgm:spPr>
        <a:solidFill>
          <a:srgbClr val="FED1B8"/>
        </a:solidFill>
      </dgm:spPr>
      <dgm:t>
        <a:bodyPr/>
        <a:lstStyle/>
        <a:p>
          <a:r>
            <a:rPr lang="es-EC" sz="1600" b="1" dirty="0" smtClean="0">
              <a:solidFill>
                <a:schemeClr val="tx1"/>
              </a:solidFill>
            </a:rPr>
            <a:t>AUSUBEL</a:t>
          </a:r>
        </a:p>
        <a:p>
          <a:r>
            <a:rPr lang="es-EC" sz="1500" dirty="0" smtClean="0">
              <a:solidFill>
                <a:schemeClr val="tx1"/>
              </a:solidFill>
            </a:rPr>
            <a:t>Con sus ideas aporto a que los procesos cognitivos de los niños/as se debe desarrollar de manera sustantiva y no arbitraria</a:t>
          </a:r>
          <a:endParaRPr lang="es-EC" sz="1500" dirty="0">
            <a:solidFill>
              <a:schemeClr val="tx1"/>
            </a:solidFill>
          </a:endParaRPr>
        </a:p>
      </dgm:t>
    </dgm:pt>
    <dgm:pt modelId="{44E9A4A0-A5A0-4BCC-8541-CEC4D9A184AD}" type="parTrans" cxnId="{2AAFB194-A56D-4A5F-B808-BDAB1F6F446D}">
      <dgm:prSet/>
      <dgm:spPr/>
      <dgm:t>
        <a:bodyPr/>
        <a:lstStyle/>
        <a:p>
          <a:endParaRPr lang="es-EC"/>
        </a:p>
      </dgm:t>
    </dgm:pt>
    <dgm:pt modelId="{609D1D62-2F72-4C5F-8BC8-98A1C14E7982}" type="sibTrans" cxnId="{2AAFB194-A56D-4A5F-B808-BDAB1F6F446D}">
      <dgm:prSet/>
      <dgm:spPr/>
      <dgm:t>
        <a:bodyPr/>
        <a:lstStyle/>
        <a:p>
          <a:endParaRPr lang="es-EC"/>
        </a:p>
      </dgm:t>
    </dgm:pt>
    <dgm:pt modelId="{909A6F67-A66F-4EAB-99AE-919865E7EF49}" type="pres">
      <dgm:prSet presAssocID="{23F9F2E9-A738-4BFA-A795-757F46A8BFEF}" presName="Name0" presStyleCnt="0">
        <dgm:presLayoutVars>
          <dgm:chMax val="1"/>
          <dgm:dir/>
          <dgm:animLvl val="ctr"/>
          <dgm:resizeHandles val="exact"/>
        </dgm:presLayoutVars>
      </dgm:prSet>
      <dgm:spPr/>
      <dgm:t>
        <a:bodyPr/>
        <a:lstStyle/>
        <a:p>
          <a:endParaRPr lang="es-EC"/>
        </a:p>
      </dgm:t>
    </dgm:pt>
    <dgm:pt modelId="{B4755E93-D439-4BC7-851E-10C1CB910839}" type="pres">
      <dgm:prSet presAssocID="{4BAA24B6-61E3-4FAC-8D84-8187EBE8E665}" presName="centerShape" presStyleLbl="node0" presStyleIdx="0" presStyleCnt="1" custScaleX="95387" custScaleY="85005" custLinFactNeighborX="-7743" custLinFactNeighborY="-3318"/>
      <dgm:spPr/>
      <dgm:t>
        <a:bodyPr/>
        <a:lstStyle/>
        <a:p>
          <a:endParaRPr lang="es-EC"/>
        </a:p>
      </dgm:t>
    </dgm:pt>
    <dgm:pt modelId="{F1221DBF-F507-41C7-BC2C-E3FC2E12C23B}" type="pres">
      <dgm:prSet presAssocID="{5CBAF516-4D6C-4093-9C6F-7882D77A1B06}" presName="node" presStyleLbl="node1" presStyleIdx="0" presStyleCnt="4" custScaleX="192994" custScaleY="150896" custRadScaleRad="107892" custRadScaleInc="-11756">
        <dgm:presLayoutVars>
          <dgm:bulletEnabled val="1"/>
        </dgm:presLayoutVars>
      </dgm:prSet>
      <dgm:spPr/>
      <dgm:t>
        <a:bodyPr/>
        <a:lstStyle/>
        <a:p>
          <a:endParaRPr lang="es-EC"/>
        </a:p>
      </dgm:t>
    </dgm:pt>
    <dgm:pt modelId="{02E0EFEB-E7C9-41B7-9F0B-5F840062704D}" type="pres">
      <dgm:prSet presAssocID="{5CBAF516-4D6C-4093-9C6F-7882D77A1B06}" presName="dummy" presStyleCnt="0"/>
      <dgm:spPr/>
    </dgm:pt>
    <dgm:pt modelId="{B3357203-3C34-48AB-87C4-3D6B620079DC}" type="pres">
      <dgm:prSet presAssocID="{C3B02E36-DDF0-454F-8E80-890872D3B944}" presName="sibTrans" presStyleLbl="sibTrans2D1" presStyleIdx="0" presStyleCnt="4"/>
      <dgm:spPr/>
      <dgm:t>
        <a:bodyPr/>
        <a:lstStyle/>
        <a:p>
          <a:endParaRPr lang="es-EC"/>
        </a:p>
      </dgm:t>
    </dgm:pt>
    <dgm:pt modelId="{62F25291-8558-4E91-A0C6-D6FAB08DADA6}" type="pres">
      <dgm:prSet presAssocID="{4F8B8C0E-816F-4EE0-92E8-E626755B8582}" presName="node" presStyleLbl="node1" presStyleIdx="1" presStyleCnt="4" custScaleX="181115" custScaleY="156540">
        <dgm:presLayoutVars>
          <dgm:bulletEnabled val="1"/>
        </dgm:presLayoutVars>
      </dgm:prSet>
      <dgm:spPr/>
      <dgm:t>
        <a:bodyPr/>
        <a:lstStyle/>
        <a:p>
          <a:endParaRPr lang="es-EC"/>
        </a:p>
      </dgm:t>
    </dgm:pt>
    <dgm:pt modelId="{4EB3C4FD-73FD-42C5-BCC5-58E260572991}" type="pres">
      <dgm:prSet presAssocID="{4F8B8C0E-816F-4EE0-92E8-E626755B8582}" presName="dummy" presStyleCnt="0"/>
      <dgm:spPr/>
    </dgm:pt>
    <dgm:pt modelId="{4B6B8341-2F5B-4673-9D81-24845B4C6840}" type="pres">
      <dgm:prSet presAssocID="{F921A084-795E-43E5-B093-320424672492}" presName="sibTrans" presStyleLbl="sibTrans2D1" presStyleIdx="1" presStyleCnt="4"/>
      <dgm:spPr/>
      <dgm:t>
        <a:bodyPr/>
        <a:lstStyle/>
        <a:p>
          <a:endParaRPr lang="es-EC"/>
        </a:p>
      </dgm:t>
    </dgm:pt>
    <dgm:pt modelId="{B672164E-1A12-42F2-9B8D-25965457B78E}" type="pres">
      <dgm:prSet presAssocID="{E58F6024-8D6C-4C09-98C1-F83A19BE7207}" presName="node" presStyleLbl="node1" presStyleIdx="2" presStyleCnt="4" custScaleX="163970" custScaleY="140499" custRadScaleRad="90822" custRadScaleInc="32725">
        <dgm:presLayoutVars>
          <dgm:bulletEnabled val="1"/>
        </dgm:presLayoutVars>
      </dgm:prSet>
      <dgm:spPr/>
      <dgm:t>
        <a:bodyPr/>
        <a:lstStyle/>
        <a:p>
          <a:endParaRPr lang="es-EC"/>
        </a:p>
      </dgm:t>
    </dgm:pt>
    <dgm:pt modelId="{D8DD75C7-CBFF-42BB-B2DA-2071C446014E}" type="pres">
      <dgm:prSet presAssocID="{E58F6024-8D6C-4C09-98C1-F83A19BE7207}" presName="dummy" presStyleCnt="0"/>
      <dgm:spPr/>
    </dgm:pt>
    <dgm:pt modelId="{25A8DA96-A7F7-41A5-AA26-5450E6A91CE3}" type="pres">
      <dgm:prSet presAssocID="{B3D49D4E-BC4B-41C3-9848-A3DF71B2B1B8}" presName="sibTrans" presStyleLbl="sibTrans2D1" presStyleIdx="2" presStyleCnt="4"/>
      <dgm:spPr/>
      <dgm:t>
        <a:bodyPr/>
        <a:lstStyle/>
        <a:p>
          <a:endParaRPr lang="es-EC"/>
        </a:p>
      </dgm:t>
    </dgm:pt>
    <dgm:pt modelId="{2D6AA6FF-B452-4BAA-9CC1-E712D0D10E4E}" type="pres">
      <dgm:prSet presAssocID="{4F6DC87E-75D3-4026-8C08-F021841DE851}" presName="node" presStyleLbl="node1" presStyleIdx="3" presStyleCnt="4" custScaleX="175272" custScaleY="155439" custRadScaleRad="137610" custRadScaleInc="768">
        <dgm:presLayoutVars>
          <dgm:bulletEnabled val="1"/>
        </dgm:presLayoutVars>
      </dgm:prSet>
      <dgm:spPr/>
      <dgm:t>
        <a:bodyPr/>
        <a:lstStyle/>
        <a:p>
          <a:endParaRPr lang="es-EC"/>
        </a:p>
      </dgm:t>
    </dgm:pt>
    <dgm:pt modelId="{23FF083F-32F3-4743-8F5C-3532B50C594B}" type="pres">
      <dgm:prSet presAssocID="{4F6DC87E-75D3-4026-8C08-F021841DE851}" presName="dummy" presStyleCnt="0"/>
      <dgm:spPr/>
    </dgm:pt>
    <dgm:pt modelId="{D57E3C55-C3CC-486D-9051-8E2887B74F9A}" type="pres">
      <dgm:prSet presAssocID="{609D1D62-2F72-4C5F-8BC8-98A1C14E7982}" presName="sibTrans" presStyleLbl="sibTrans2D1" presStyleIdx="3" presStyleCnt="4"/>
      <dgm:spPr/>
      <dgm:t>
        <a:bodyPr/>
        <a:lstStyle/>
        <a:p>
          <a:endParaRPr lang="es-EC"/>
        </a:p>
      </dgm:t>
    </dgm:pt>
  </dgm:ptLst>
  <dgm:cxnLst>
    <dgm:cxn modelId="{B1966B83-265D-4616-BC4E-4C56FCD4826E}" type="presOf" srcId="{4BAA24B6-61E3-4FAC-8D84-8187EBE8E665}" destId="{B4755E93-D439-4BC7-851E-10C1CB910839}" srcOrd="0" destOrd="0" presId="urn:microsoft.com/office/officeart/2005/8/layout/radial6"/>
    <dgm:cxn modelId="{9291C95D-598C-4022-B114-7879F2E43B6E}" type="presOf" srcId="{4F8B8C0E-816F-4EE0-92E8-E626755B8582}" destId="{62F25291-8558-4E91-A0C6-D6FAB08DADA6}" srcOrd="0" destOrd="0" presId="urn:microsoft.com/office/officeart/2005/8/layout/radial6"/>
    <dgm:cxn modelId="{E3D79894-8E1A-45D8-9C6F-8297E107947F}" type="presOf" srcId="{C3B02E36-DDF0-454F-8E80-890872D3B944}" destId="{B3357203-3C34-48AB-87C4-3D6B620079DC}" srcOrd="0" destOrd="0" presId="urn:microsoft.com/office/officeart/2005/8/layout/radial6"/>
    <dgm:cxn modelId="{D4829921-0A09-4B77-8FFF-B20E3266EC32}" srcId="{4BAA24B6-61E3-4FAC-8D84-8187EBE8E665}" destId="{5CBAF516-4D6C-4093-9C6F-7882D77A1B06}" srcOrd="0" destOrd="0" parTransId="{1A1215C2-FF87-489A-BF13-66B4ACFA1E67}" sibTransId="{C3B02E36-DDF0-454F-8E80-890872D3B944}"/>
    <dgm:cxn modelId="{6A8CD9B2-EC5D-456A-94A9-5FCC3926854F}" srcId="{4BAA24B6-61E3-4FAC-8D84-8187EBE8E665}" destId="{4F8B8C0E-816F-4EE0-92E8-E626755B8582}" srcOrd="1" destOrd="0" parTransId="{C5064F6A-A9FB-4768-882A-016F7053C25C}" sibTransId="{F921A084-795E-43E5-B093-320424672492}"/>
    <dgm:cxn modelId="{90DFB7AD-C4EB-46EA-84F6-A0723883D976}" type="presOf" srcId="{F921A084-795E-43E5-B093-320424672492}" destId="{4B6B8341-2F5B-4673-9D81-24845B4C6840}" srcOrd="0" destOrd="0" presId="urn:microsoft.com/office/officeart/2005/8/layout/radial6"/>
    <dgm:cxn modelId="{A000945D-AF4B-47EB-8A6A-DC512CF4F919}" srcId="{4BAA24B6-61E3-4FAC-8D84-8187EBE8E665}" destId="{E58F6024-8D6C-4C09-98C1-F83A19BE7207}" srcOrd="2" destOrd="0" parTransId="{2DE3A23D-94C6-4479-B327-23B7991F5183}" sibTransId="{B3D49D4E-BC4B-41C3-9848-A3DF71B2B1B8}"/>
    <dgm:cxn modelId="{789E4D22-62E8-416F-B2E0-B39C4C96E633}" type="presOf" srcId="{B3D49D4E-BC4B-41C3-9848-A3DF71B2B1B8}" destId="{25A8DA96-A7F7-41A5-AA26-5450E6A91CE3}" srcOrd="0" destOrd="0" presId="urn:microsoft.com/office/officeart/2005/8/layout/radial6"/>
    <dgm:cxn modelId="{06940157-114C-4BB0-B0B2-9AC107534FA7}" type="presOf" srcId="{4F6DC87E-75D3-4026-8C08-F021841DE851}" destId="{2D6AA6FF-B452-4BAA-9CC1-E712D0D10E4E}" srcOrd="0" destOrd="0" presId="urn:microsoft.com/office/officeart/2005/8/layout/radial6"/>
    <dgm:cxn modelId="{2AAFB194-A56D-4A5F-B808-BDAB1F6F446D}" srcId="{4BAA24B6-61E3-4FAC-8D84-8187EBE8E665}" destId="{4F6DC87E-75D3-4026-8C08-F021841DE851}" srcOrd="3" destOrd="0" parTransId="{44E9A4A0-A5A0-4BCC-8541-CEC4D9A184AD}" sibTransId="{609D1D62-2F72-4C5F-8BC8-98A1C14E7982}"/>
    <dgm:cxn modelId="{297A2D88-1ABB-402B-9775-3B5AA73FE0AE}" type="presOf" srcId="{5CBAF516-4D6C-4093-9C6F-7882D77A1B06}" destId="{F1221DBF-F507-41C7-BC2C-E3FC2E12C23B}" srcOrd="0" destOrd="0" presId="urn:microsoft.com/office/officeart/2005/8/layout/radial6"/>
    <dgm:cxn modelId="{9E143C5C-2B10-4A98-8480-CE8071B1C59E}" type="presOf" srcId="{23F9F2E9-A738-4BFA-A795-757F46A8BFEF}" destId="{909A6F67-A66F-4EAB-99AE-919865E7EF49}" srcOrd="0" destOrd="0" presId="urn:microsoft.com/office/officeart/2005/8/layout/radial6"/>
    <dgm:cxn modelId="{86B595D1-B73B-4F77-9A43-9EDB7E7306B3}" type="presOf" srcId="{E58F6024-8D6C-4C09-98C1-F83A19BE7207}" destId="{B672164E-1A12-42F2-9B8D-25965457B78E}" srcOrd="0" destOrd="0" presId="urn:microsoft.com/office/officeart/2005/8/layout/radial6"/>
    <dgm:cxn modelId="{1356DFA3-4D2A-446F-825E-13CAB1AFE75E}" srcId="{23F9F2E9-A738-4BFA-A795-757F46A8BFEF}" destId="{4BAA24B6-61E3-4FAC-8D84-8187EBE8E665}" srcOrd="0" destOrd="0" parTransId="{088A047C-856B-4749-812B-C9DB5EF58F23}" sibTransId="{C58C1571-661B-42D4-B35F-0681F5D7C930}"/>
    <dgm:cxn modelId="{31F81D0E-81E8-4B2E-97F3-E31748DDDAD0}" type="presOf" srcId="{609D1D62-2F72-4C5F-8BC8-98A1C14E7982}" destId="{D57E3C55-C3CC-486D-9051-8E2887B74F9A}" srcOrd="0" destOrd="0" presId="urn:microsoft.com/office/officeart/2005/8/layout/radial6"/>
    <dgm:cxn modelId="{689E259D-84FC-4CB0-A947-EA0277CA2AD3}" type="presParOf" srcId="{909A6F67-A66F-4EAB-99AE-919865E7EF49}" destId="{B4755E93-D439-4BC7-851E-10C1CB910839}" srcOrd="0" destOrd="0" presId="urn:microsoft.com/office/officeart/2005/8/layout/radial6"/>
    <dgm:cxn modelId="{6019BC27-3755-4819-AEC2-E1FA54ECCB28}" type="presParOf" srcId="{909A6F67-A66F-4EAB-99AE-919865E7EF49}" destId="{F1221DBF-F507-41C7-BC2C-E3FC2E12C23B}" srcOrd="1" destOrd="0" presId="urn:microsoft.com/office/officeart/2005/8/layout/radial6"/>
    <dgm:cxn modelId="{E17BF31D-2C58-46FC-8E2B-3BE38CD4014C}" type="presParOf" srcId="{909A6F67-A66F-4EAB-99AE-919865E7EF49}" destId="{02E0EFEB-E7C9-41B7-9F0B-5F840062704D}" srcOrd="2" destOrd="0" presId="urn:microsoft.com/office/officeart/2005/8/layout/radial6"/>
    <dgm:cxn modelId="{845D80F6-796A-4C2A-B72B-D62E8E2F92B1}" type="presParOf" srcId="{909A6F67-A66F-4EAB-99AE-919865E7EF49}" destId="{B3357203-3C34-48AB-87C4-3D6B620079DC}" srcOrd="3" destOrd="0" presId="urn:microsoft.com/office/officeart/2005/8/layout/radial6"/>
    <dgm:cxn modelId="{808F452E-7AEC-430F-8539-EDB4C4084174}" type="presParOf" srcId="{909A6F67-A66F-4EAB-99AE-919865E7EF49}" destId="{62F25291-8558-4E91-A0C6-D6FAB08DADA6}" srcOrd="4" destOrd="0" presId="urn:microsoft.com/office/officeart/2005/8/layout/radial6"/>
    <dgm:cxn modelId="{150D3823-40E6-446E-A87D-789894F687F4}" type="presParOf" srcId="{909A6F67-A66F-4EAB-99AE-919865E7EF49}" destId="{4EB3C4FD-73FD-42C5-BCC5-58E260572991}" srcOrd="5" destOrd="0" presId="urn:microsoft.com/office/officeart/2005/8/layout/radial6"/>
    <dgm:cxn modelId="{5809E40F-22C9-48CA-A7EE-CDDE139C7123}" type="presParOf" srcId="{909A6F67-A66F-4EAB-99AE-919865E7EF49}" destId="{4B6B8341-2F5B-4673-9D81-24845B4C6840}" srcOrd="6" destOrd="0" presId="urn:microsoft.com/office/officeart/2005/8/layout/radial6"/>
    <dgm:cxn modelId="{C197290D-BDCA-4BC3-84F8-D2FCE1D584A4}" type="presParOf" srcId="{909A6F67-A66F-4EAB-99AE-919865E7EF49}" destId="{B672164E-1A12-42F2-9B8D-25965457B78E}" srcOrd="7" destOrd="0" presId="urn:microsoft.com/office/officeart/2005/8/layout/radial6"/>
    <dgm:cxn modelId="{8F9649B2-9BB5-4D44-AAB5-4C114E63F810}" type="presParOf" srcId="{909A6F67-A66F-4EAB-99AE-919865E7EF49}" destId="{D8DD75C7-CBFF-42BB-B2DA-2071C446014E}" srcOrd="8" destOrd="0" presId="urn:microsoft.com/office/officeart/2005/8/layout/radial6"/>
    <dgm:cxn modelId="{4D5707CC-B127-4F8A-8362-0EB768689ED9}" type="presParOf" srcId="{909A6F67-A66F-4EAB-99AE-919865E7EF49}" destId="{25A8DA96-A7F7-41A5-AA26-5450E6A91CE3}" srcOrd="9" destOrd="0" presId="urn:microsoft.com/office/officeart/2005/8/layout/radial6"/>
    <dgm:cxn modelId="{5F35C08D-F92D-45D0-8B23-54A13EDEDED4}" type="presParOf" srcId="{909A6F67-A66F-4EAB-99AE-919865E7EF49}" destId="{2D6AA6FF-B452-4BAA-9CC1-E712D0D10E4E}" srcOrd="10" destOrd="0" presId="urn:microsoft.com/office/officeart/2005/8/layout/radial6"/>
    <dgm:cxn modelId="{D199C71A-DCC8-4506-9C2B-ADCB1FC6DB59}" type="presParOf" srcId="{909A6F67-A66F-4EAB-99AE-919865E7EF49}" destId="{23FF083F-32F3-4743-8F5C-3532B50C594B}" srcOrd="11" destOrd="0" presId="urn:microsoft.com/office/officeart/2005/8/layout/radial6"/>
    <dgm:cxn modelId="{38AA8A7E-8C59-402C-8D1D-F12F59ACE555}" type="presParOf" srcId="{909A6F67-A66F-4EAB-99AE-919865E7EF49}" destId="{D57E3C55-C3CC-486D-9051-8E2887B74F9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4C3BB1-9FDC-4652-B3CF-7EED12C98E6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C"/>
        </a:p>
      </dgm:t>
    </dgm:pt>
    <dgm:pt modelId="{ED11E26D-F75B-4481-903B-E63A829B0017}">
      <dgm:prSet phldrT="[Texto]"/>
      <dgm:spPr>
        <a:solidFill>
          <a:srgbClr val="FFFF66"/>
        </a:solidFill>
      </dgm:spPr>
      <dgm:t>
        <a:bodyPr/>
        <a:lstStyle/>
        <a:p>
          <a:r>
            <a:rPr lang="es-EC" dirty="0" smtClean="0">
              <a:solidFill>
                <a:schemeClr val="tx1"/>
              </a:solidFill>
            </a:rPr>
            <a:t>Padres autoritarios</a:t>
          </a:r>
          <a:endParaRPr lang="es-EC" dirty="0">
            <a:solidFill>
              <a:schemeClr val="tx1"/>
            </a:solidFill>
          </a:endParaRPr>
        </a:p>
      </dgm:t>
    </dgm:pt>
    <dgm:pt modelId="{D9E01BD4-63DB-4F21-A50E-98AC378E5895}" type="parTrans" cxnId="{DE6F5DD3-F787-4027-97AD-4AD6F6889862}">
      <dgm:prSet/>
      <dgm:spPr/>
      <dgm:t>
        <a:bodyPr/>
        <a:lstStyle/>
        <a:p>
          <a:endParaRPr lang="es-EC"/>
        </a:p>
      </dgm:t>
    </dgm:pt>
    <dgm:pt modelId="{C65D8E33-D397-4C92-AEAE-FB1427AEA055}" type="sibTrans" cxnId="{DE6F5DD3-F787-4027-97AD-4AD6F6889862}">
      <dgm:prSet/>
      <dgm:spPr/>
      <dgm:t>
        <a:bodyPr/>
        <a:lstStyle/>
        <a:p>
          <a:endParaRPr lang="es-EC"/>
        </a:p>
      </dgm:t>
    </dgm:pt>
    <dgm:pt modelId="{6F17FA8D-5BA5-44CB-B6FD-4B50B09859F0}">
      <dgm:prSet phldrT="[Texto]"/>
      <dgm:spPr/>
      <dgm:t>
        <a:bodyPr/>
        <a:lstStyle/>
        <a:p>
          <a:pPr algn="just"/>
          <a:endParaRPr lang="es-EC" dirty="0" smtClean="0">
            <a:latin typeface="Arial" panose="020B0604020202020204" pitchFamily="34" charset="0"/>
            <a:cs typeface="Arial" panose="020B0604020202020204" pitchFamily="34" charset="0"/>
          </a:endParaRPr>
        </a:p>
        <a:p>
          <a:pPr algn="just"/>
          <a:r>
            <a:rPr lang="es-EC" dirty="0" smtClean="0">
              <a:latin typeface="Arial" panose="020B0604020202020204" pitchFamily="34" charset="0"/>
              <a:cs typeface="Arial" panose="020B0604020202020204" pitchFamily="34" charset="0"/>
            </a:rPr>
            <a:t>“Este es un patrón muy restrictivo de crianza en que los adultos imponen muchas reglas, esperan una obediencia estricta, rara vez o nunca le explican al niño por qué es necesario obedecer todas estas regulaciones” (</a:t>
          </a:r>
          <a:r>
            <a:rPr lang="es-EC" dirty="0" err="1" smtClean="0">
              <a:latin typeface="Arial" panose="020B0604020202020204" pitchFamily="34" charset="0"/>
              <a:cs typeface="Arial" panose="020B0604020202020204" pitchFamily="34" charset="0"/>
            </a:rPr>
            <a:t>Shaffer</a:t>
          </a:r>
          <a:r>
            <a:rPr lang="es-EC" dirty="0" smtClean="0">
              <a:latin typeface="Arial" panose="020B0604020202020204" pitchFamily="34" charset="0"/>
              <a:cs typeface="Arial" panose="020B0604020202020204" pitchFamily="34" charset="0"/>
            </a:rPr>
            <a:t> D. , 2000) </a:t>
          </a:r>
          <a:endParaRPr lang="es-EC" dirty="0">
            <a:latin typeface="Arial" panose="020B0604020202020204" pitchFamily="34" charset="0"/>
            <a:cs typeface="Arial" panose="020B0604020202020204" pitchFamily="34" charset="0"/>
          </a:endParaRPr>
        </a:p>
      </dgm:t>
    </dgm:pt>
    <dgm:pt modelId="{59D5318A-7190-4BE4-97F8-BD91EE77DE3F}" type="parTrans" cxnId="{BE351B4A-DCFC-4AE6-8F86-6C7B42521FE4}">
      <dgm:prSet/>
      <dgm:spPr/>
      <dgm:t>
        <a:bodyPr/>
        <a:lstStyle/>
        <a:p>
          <a:endParaRPr lang="es-EC"/>
        </a:p>
      </dgm:t>
    </dgm:pt>
    <dgm:pt modelId="{BDA452DB-5394-4D71-9865-1DDA9B344AAC}" type="sibTrans" cxnId="{BE351B4A-DCFC-4AE6-8F86-6C7B42521FE4}">
      <dgm:prSet/>
      <dgm:spPr/>
      <dgm:t>
        <a:bodyPr/>
        <a:lstStyle/>
        <a:p>
          <a:endParaRPr lang="es-EC"/>
        </a:p>
      </dgm:t>
    </dgm:pt>
    <dgm:pt modelId="{778FAE58-3BF6-493A-8248-01E08F8DC649}">
      <dgm:prSet phldrT="[Texto]"/>
      <dgm:spPr>
        <a:solidFill>
          <a:schemeClr val="accent4">
            <a:lumMod val="20000"/>
            <a:lumOff val="80000"/>
          </a:schemeClr>
        </a:solidFill>
      </dgm:spPr>
      <dgm:t>
        <a:bodyPr/>
        <a:lstStyle/>
        <a:p>
          <a:r>
            <a:rPr lang="es-EC" dirty="0" smtClean="0">
              <a:solidFill>
                <a:schemeClr val="tx1"/>
              </a:solidFill>
            </a:rPr>
            <a:t>Padres con autoridad</a:t>
          </a:r>
          <a:endParaRPr lang="es-EC" dirty="0">
            <a:solidFill>
              <a:schemeClr val="tx1"/>
            </a:solidFill>
          </a:endParaRPr>
        </a:p>
      </dgm:t>
    </dgm:pt>
    <dgm:pt modelId="{65F66312-6BFF-4856-842E-2D41CB9DB45B}" type="parTrans" cxnId="{2627B6F2-35C4-4030-8861-78DD91349670}">
      <dgm:prSet/>
      <dgm:spPr/>
      <dgm:t>
        <a:bodyPr/>
        <a:lstStyle/>
        <a:p>
          <a:endParaRPr lang="es-EC"/>
        </a:p>
      </dgm:t>
    </dgm:pt>
    <dgm:pt modelId="{2FD525B9-826E-42D3-8BD1-5AA3FA3C5E6D}" type="sibTrans" cxnId="{2627B6F2-35C4-4030-8861-78DD91349670}">
      <dgm:prSet/>
      <dgm:spPr/>
      <dgm:t>
        <a:bodyPr/>
        <a:lstStyle/>
        <a:p>
          <a:endParaRPr lang="es-EC"/>
        </a:p>
      </dgm:t>
    </dgm:pt>
    <dgm:pt modelId="{3A08DFEA-FACB-4AF3-9A61-EEDB775AB816}">
      <dgm:prSet phldrT="[Texto]"/>
      <dgm:spPr/>
      <dgm:t>
        <a:bodyPr/>
        <a:lstStyle/>
        <a:p>
          <a:pPr algn="l"/>
          <a:endParaRPr lang="es-EC" dirty="0" smtClean="0">
            <a:latin typeface="Arial" panose="020B0604020202020204" pitchFamily="34" charset="0"/>
            <a:cs typeface="Arial" panose="020B0604020202020204" pitchFamily="34" charset="0"/>
          </a:endParaRPr>
        </a:p>
        <a:p>
          <a:pPr algn="ctr"/>
          <a:r>
            <a:rPr lang="es-EC" dirty="0" smtClean="0">
              <a:latin typeface="Arial" panose="020B0604020202020204" pitchFamily="34" charset="0"/>
              <a:cs typeface="Arial" panose="020B0604020202020204" pitchFamily="34" charset="0"/>
            </a:rPr>
            <a:t>“Los padres con autoridad ejercen un control de racional y democrático (en lugar de dominante) que reconoce y respeta las perspectivas de sus hijos.” (</a:t>
          </a:r>
          <a:r>
            <a:rPr lang="es-EC" dirty="0" err="1" smtClean="0">
              <a:latin typeface="Arial" panose="020B0604020202020204" pitchFamily="34" charset="0"/>
              <a:cs typeface="Arial" panose="020B0604020202020204" pitchFamily="34" charset="0"/>
            </a:rPr>
            <a:t>Shaffer</a:t>
          </a:r>
          <a:r>
            <a:rPr lang="es-EC" dirty="0" smtClean="0">
              <a:latin typeface="Arial" panose="020B0604020202020204" pitchFamily="34" charset="0"/>
              <a:cs typeface="Arial" panose="020B0604020202020204" pitchFamily="34" charset="0"/>
            </a:rPr>
            <a:t> D. , 2000)</a:t>
          </a:r>
          <a:endParaRPr lang="es-EC" dirty="0">
            <a:latin typeface="Arial" panose="020B0604020202020204" pitchFamily="34" charset="0"/>
            <a:cs typeface="Arial" panose="020B0604020202020204" pitchFamily="34" charset="0"/>
          </a:endParaRPr>
        </a:p>
      </dgm:t>
    </dgm:pt>
    <dgm:pt modelId="{FFCB96FB-3977-40CB-9958-0C276E56B8B3}" type="parTrans" cxnId="{689C65D6-15C5-44A9-9E3F-091ADE774925}">
      <dgm:prSet/>
      <dgm:spPr/>
      <dgm:t>
        <a:bodyPr/>
        <a:lstStyle/>
        <a:p>
          <a:endParaRPr lang="es-EC"/>
        </a:p>
      </dgm:t>
    </dgm:pt>
    <dgm:pt modelId="{F5D51941-FA8F-414C-A0C5-FD8AFC4570EB}" type="sibTrans" cxnId="{689C65D6-15C5-44A9-9E3F-091ADE774925}">
      <dgm:prSet/>
      <dgm:spPr/>
      <dgm:t>
        <a:bodyPr/>
        <a:lstStyle/>
        <a:p>
          <a:endParaRPr lang="es-EC"/>
        </a:p>
      </dgm:t>
    </dgm:pt>
    <dgm:pt modelId="{7FB1A76B-CB34-4BED-87D1-68CBE0F5A8E2}">
      <dgm:prSet phldrT="[Texto]"/>
      <dgm:spPr>
        <a:solidFill>
          <a:schemeClr val="accent2">
            <a:lumMod val="40000"/>
            <a:lumOff val="60000"/>
          </a:schemeClr>
        </a:solidFill>
      </dgm:spPr>
      <dgm:t>
        <a:bodyPr/>
        <a:lstStyle/>
        <a:p>
          <a:r>
            <a:rPr lang="es-EC" dirty="0" smtClean="0">
              <a:solidFill>
                <a:schemeClr val="tx1"/>
              </a:solidFill>
            </a:rPr>
            <a:t>Padres permisivos</a:t>
          </a:r>
          <a:endParaRPr lang="es-EC" dirty="0">
            <a:solidFill>
              <a:schemeClr val="tx1"/>
            </a:solidFill>
          </a:endParaRPr>
        </a:p>
      </dgm:t>
    </dgm:pt>
    <dgm:pt modelId="{88A35D17-1A59-4247-BB57-9534B0CEBDE4}" type="parTrans" cxnId="{813DFB99-D542-471D-BF53-B184E31DDF83}">
      <dgm:prSet/>
      <dgm:spPr/>
      <dgm:t>
        <a:bodyPr/>
        <a:lstStyle/>
        <a:p>
          <a:endParaRPr lang="es-EC"/>
        </a:p>
      </dgm:t>
    </dgm:pt>
    <dgm:pt modelId="{0BD51DA0-32F7-4286-8E9B-D8B7960EF83B}" type="sibTrans" cxnId="{813DFB99-D542-471D-BF53-B184E31DDF83}">
      <dgm:prSet/>
      <dgm:spPr/>
      <dgm:t>
        <a:bodyPr/>
        <a:lstStyle/>
        <a:p>
          <a:endParaRPr lang="es-EC"/>
        </a:p>
      </dgm:t>
    </dgm:pt>
    <dgm:pt modelId="{53593FDA-D99D-467C-B0E6-0BA6CC42E3E4}">
      <dgm:prSet phldrT="[Texto]"/>
      <dgm:spPr/>
      <dgm:t>
        <a:bodyPr/>
        <a:lstStyle/>
        <a:p>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Los adultos exigen relativamente poco, permiten que sus hijos expresen con libertad sus sentimientos e impulsos, no supervisan en forma estrecha las actividades de éstos y rara vez ejercen un control firme sobre su comportamiento.” (</a:t>
          </a:r>
          <a:r>
            <a:rPr lang="es-EC" dirty="0" err="1" smtClean="0">
              <a:latin typeface="Arial" panose="020B0604020202020204" pitchFamily="34" charset="0"/>
              <a:cs typeface="Arial" panose="020B0604020202020204" pitchFamily="34" charset="0"/>
            </a:rPr>
            <a:t>Shaffer</a:t>
          </a:r>
          <a:r>
            <a:rPr lang="es-EC" dirty="0" smtClean="0">
              <a:latin typeface="Arial" panose="020B0604020202020204" pitchFamily="34" charset="0"/>
              <a:cs typeface="Arial" panose="020B0604020202020204" pitchFamily="34" charset="0"/>
            </a:rPr>
            <a:t> D. , 2000)</a:t>
          </a:r>
          <a:endParaRPr lang="es-EC" dirty="0">
            <a:latin typeface="Arial" panose="020B0604020202020204" pitchFamily="34" charset="0"/>
            <a:cs typeface="Arial" panose="020B0604020202020204" pitchFamily="34" charset="0"/>
          </a:endParaRPr>
        </a:p>
      </dgm:t>
    </dgm:pt>
    <dgm:pt modelId="{246A359C-A24A-4608-B049-9044E4B5655E}" type="parTrans" cxnId="{C33F34BF-B56F-495F-B494-842F137B0888}">
      <dgm:prSet/>
      <dgm:spPr/>
      <dgm:t>
        <a:bodyPr/>
        <a:lstStyle/>
        <a:p>
          <a:endParaRPr lang="es-EC"/>
        </a:p>
      </dgm:t>
    </dgm:pt>
    <dgm:pt modelId="{AF038AD8-4388-4AD3-B0C8-AA37BCA4243A}" type="sibTrans" cxnId="{C33F34BF-B56F-495F-B494-842F137B0888}">
      <dgm:prSet/>
      <dgm:spPr/>
      <dgm:t>
        <a:bodyPr/>
        <a:lstStyle/>
        <a:p>
          <a:endParaRPr lang="es-EC"/>
        </a:p>
      </dgm:t>
    </dgm:pt>
    <dgm:pt modelId="{B1CCB3B2-6611-415E-92FC-9A68C4C00956}" type="pres">
      <dgm:prSet presAssocID="{264C3BB1-9FDC-4652-B3CF-7EED12C98E64}" presName="Name0" presStyleCnt="0">
        <dgm:presLayoutVars>
          <dgm:chMax val="5"/>
          <dgm:chPref val="5"/>
          <dgm:dir/>
          <dgm:animLvl val="lvl"/>
        </dgm:presLayoutVars>
      </dgm:prSet>
      <dgm:spPr/>
      <dgm:t>
        <a:bodyPr/>
        <a:lstStyle/>
        <a:p>
          <a:endParaRPr lang="es-EC"/>
        </a:p>
      </dgm:t>
    </dgm:pt>
    <dgm:pt modelId="{44E92290-34D7-4C4F-8B22-DAC5A5CC00B4}" type="pres">
      <dgm:prSet presAssocID="{ED11E26D-F75B-4481-903B-E63A829B0017}" presName="parentText1" presStyleLbl="node1" presStyleIdx="0" presStyleCnt="3" custLinFactNeighborX="-6648" custLinFactNeighborY="8601">
        <dgm:presLayoutVars>
          <dgm:chMax/>
          <dgm:chPref val="3"/>
          <dgm:bulletEnabled val="1"/>
        </dgm:presLayoutVars>
      </dgm:prSet>
      <dgm:spPr/>
      <dgm:t>
        <a:bodyPr/>
        <a:lstStyle/>
        <a:p>
          <a:endParaRPr lang="es-EC"/>
        </a:p>
      </dgm:t>
    </dgm:pt>
    <dgm:pt modelId="{1ADE34BD-915D-4CF5-85C5-901D13C7BE73}" type="pres">
      <dgm:prSet presAssocID="{ED11E26D-F75B-4481-903B-E63A829B0017}" presName="childText1" presStyleLbl="solidAlignAcc1" presStyleIdx="0" presStyleCnt="3">
        <dgm:presLayoutVars>
          <dgm:chMax val="0"/>
          <dgm:chPref val="0"/>
          <dgm:bulletEnabled val="1"/>
        </dgm:presLayoutVars>
      </dgm:prSet>
      <dgm:spPr/>
      <dgm:t>
        <a:bodyPr/>
        <a:lstStyle/>
        <a:p>
          <a:endParaRPr lang="es-EC"/>
        </a:p>
      </dgm:t>
    </dgm:pt>
    <dgm:pt modelId="{92CF9A0C-429C-42CC-BA47-4168ED354800}" type="pres">
      <dgm:prSet presAssocID="{778FAE58-3BF6-493A-8248-01E08F8DC649}" presName="parentText2" presStyleLbl="node1" presStyleIdx="1" presStyleCnt="3" custLinFactNeighborX="493" custLinFactNeighborY="12874">
        <dgm:presLayoutVars>
          <dgm:chMax/>
          <dgm:chPref val="3"/>
          <dgm:bulletEnabled val="1"/>
        </dgm:presLayoutVars>
      </dgm:prSet>
      <dgm:spPr/>
      <dgm:t>
        <a:bodyPr/>
        <a:lstStyle/>
        <a:p>
          <a:endParaRPr lang="es-EC"/>
        </a:p>
      </dgm:t>
    </dgm:pt>
    <dgm:pt modelId="{96BDF4CC-68F2-43C7-8424-CA1C6B0DDD54}" type="pres">
      <dgm:prSet presAssocID="{778FAE58-3BF6-493A-8248-01E08F8DC649}" presName="childText2" presStyleLbl="solidAlignAcc1" presStyleIdx="1" presStyleCnt="3" custScaleY="106166">
        <dgm:presLayoutVars>
          <dgm:chMax val="0"/>
          <dgm:chPref val="0"/>
          <dgm:bulletEnabled val="1"/>
        </dgm:presLayoutVars>
      </dgm:prSet>
      <dgm:spPr/>
      <dgm:t>
        <a:bodyPr/>
        <a:lstStyle/>
        <a:p>
          <a:endParaRPr lang="es-EC"/>
        </a:p>
      </dgm:t>
    </dgm:pt>
    <dgm:pt modelId="{922DE4D3-B63C-4505-9BFD-5613FC64537B}" type="pres">
      <dgm:prSet presAssocID="{7FB1A76B-CB34-4BED-87D1-68CBE0F5A8E2}" presName="parentText3" presStyleLbl="node1" presStyleIdx="2" presStyleCnt="3" custLinFactNeighborX="2219" custLinFactNeighborY="14045">
        <dgm:presLayoutVars>
          <dgm:chMax/>
          <dgm:chPref val="3"/>
          <dgm:bulletEnabled val="1"/>
        </dgm:presLayoutVars>
      </dgm:prSet>
      <dgm:spPr/>
      <dgm:t>
        <a:bodyPr/>
        <a:lstStyle/>
        <a:p>
          <a:endParaRPr lang="es-EC"/>
        </a:p>
      </dgm:t>
    </dgm:pt>
    <dgm:pt modelId="{47A90B25-EC41-491E-8CAD-17BAE67DBE44}" type="pres">
      <dgm:prSet presAssocID="{7FB1A76B-CB34-4BED-87D1-68CBE0F5A8E2}" presName="childText3" presStyleLbl="solidAlignAcc1" presStyleIdx="2" presStyleCnt="3">
        <dgm:presLayoutVars>
          <dgm:chMax val="0"/>
          <dgm:chPref val="0"/>
          <dgm:bulletEnabled val="1"/>
        </dgm:presLayoutVars>
      </dgm:prSet>
      <dgm:spPr/>
      <dgm:t>
        <a:bodyPr/>
        <a:lstStyle/>
        <a:p>
          <a:endParaRPr lang="es-EC"/>
        </a:p>
      </dgm:t>
    </dgm:pt>
  </dgm:ptLst>
  <dgm:cxnLst>
    <dgm:cxn modelId="{DE6F5DD3-F787-4027-97AD-4AD6F6889862}" srcId="{264C3BB1-9FDC-4652-B3CF-7EED12C98E64}" destId="{ED11E26D-F75B-4481-903B-E63A829B0017}" srcOrd="0" destOrd="0" parTransId="{D9E01BD4-63DB-4F21-A50E-98AC378E5895}" sibTransId="{C65D8E33-D397-4C92-AEAE-FB1427AEA055}"/>
    <dgm:cxn modelId="{54A7D847-5047-4BB3-9D3F-EF77D93AA9A3}" type="presOf" srcId="{7FB1A76B-CB34-4BED-87D1-68CBE0F5A8E2}" destId="{922DE4D3-B63C-4505-9BFD-5613FC64537B}" srcOrd="0" destOrd="0" presId="urn:microsoft.com/office/officeart/2009/3/layout/IncreasingArrowsProcess"/>
    <dgm:cxn modelId="{689C65D6-15C5-44A9-9E3F-091ADE774925}" srcId="{778FAE58-3BF6-493A-8248-01E08F8DC649}" destId="{3A08DFEA-FACB-4AF3-9A61-EEDB775AB816}" srcOrd="0" destOrd="0" parTransId="{FFCB96FB-3977-40CB-9958-0C276E56B8B3}" sibTransId="{F5D51941-FA8F-414C-A0C5-FD8AFC4570EB}"/>
    <dgm:cxn modelId="{A1C3D03E-58FA-4684-8A8A-1FE4396B895E}" type="presOf" srcId="{778FAE58-3BF6-493A-8248-01E08F8DC649}" destId="{92CF9A0C-429C-42CC-BA47-4168ED354800}" srcOrd="0" destOrd="0" presId="urn:microsoft.com/office/officeart/2009/3/layout/IncreasingArrowsProcess"/>
    <dgm:cxn modelId="{C33F34BF-B56F-495F-B494-842F137B0888}" srcId="{7FB1A76B-CB34-4BED-87D1-68CBE0F5A8E2}" destId="{53593FDA-D99D-467C-B0E6-0BA6CC42E3E4}" srcOrd="0" destOrd="0" parTransId="{246A359C-A24A-4608-B049-9044E4B5655E}" sibTransId="{AF038AD8-4388-4AD3-B0C8-AA37BCA4243A}"/>
    <dgm:cxn modelId="{AFBBEA3A-07B0-4F78-A40C-E5B00683DB01}" type="presOf" srcId="{53593FDA-D99D-467C-B0E6-0BA6CC42E3E4}" destId="{47A90B25-EC41-491E-8CAD-17BAE67DBE44}" srcOrd="0" destOrd="0" presId="urn:microsoft.com/office/officeart/2009/3/layout/IncreasingArrowsProcess"/>
    <dgm:cxn modelId="{813DFB99-D542-471D-BF53-B184E31DDF83}" srcId="{264C3BB1-9FDC-4652-B3CF-7EED12C98E64}" destId="{7FB1A76B-CB34-4BED-87D1-68CBE0F5A8E2}" srcOrd="2" destOrd="0" parTransId="{88A35D17-1A59-4247-BB57-9534B0CEBDE4}" sibTransId="{0BD51DA0-32F7-4286-8E9B-D8B7960EF83B}"/>
    <dgm:cxn modelId="{BE351B4A-DCFC-4AE6-8F86-6C7B42521FE4}" srcId="{ED11E26D-F75B-4481-903B-E63A829B0017}" destId="{6F17FA8D-5BA5-44CB-B6FD-4B50B09859F0}" srcOrd="0" destOrd="0" parTransId="{59D5318A-7190-4BE4-97F8-BD91EE77DE3F}" sibTransId="{BDA452DB-5394-4D71-9865-1DDA9B344AAC}"/>
    <dgm:cxn modelId="{416F27AA-A2EB-4E1C-9A62-B0CD32FC3C22}" type="presOf" srcId="{3A08DFEA-FACB-4AF3-9A61-EEDB775AB816}" destId="{96BDF4CC-68F2-43C7-8424-CA1C6B0DDD54}" srcOrd="0" destOrd="0" presId="urn:microsoft.com/office/officeart/2009/3/layout/IncreasingArrowsProcess"/>
    <dgm:cxn modelId="{1E7CF236-CB79-4251-80AA-30654A30549B}" type="presOf" srcId="{6F17FA8D-5BA5-44CB-B6FD-4B50B09859F0}" destId="{1ADE34BD-915D-4CF5-85C5-901D13C7BE73}" srcOrd="0" destOrd="0" presId="urn:microsoft.com/office/officeart/2009/3/layout/IncreasingArrowsProcess"/>
    <dgm:cxn modelId="{2627B6F2-35C4-4030-8861-78DD91349670}" srcId="{264C3BB1-9FDC-4652-B3CF-7EED12C98E64}" destId="{778FAE58-3BF6-493A-8248-01E08F8DC649}" srcOrd="1" destOrd="0" parTransId="{65F66312-6BFF-4856-842E-2D41CB9DB45B}" sibTransId="{2FD525B9-826E-42D3-8BD1-5AA3FA3C5E6D}"/>
    <dgm:cxn modelId="{981A17DB-B9CD-4B65-AA50-7912485869F0}" type="presOf" srcId="{ED11E26D-F75B-4481-903B-E63A829B0017}" destId="{44E92290-34D7-4C4F-8B22-DAC5A5CC00B4}" srcOrd="0" destOrd="0" presId="urn:microsoft.com/office/officeart/2009/3/layout/IncreasingArrowsProcess"/>
    <dgm:cxn modelId="{984D3414-94B0-4D58-B5ED-65AF01043915}" type="presOf" srcId="{264C3BB1-9FDC-4652-B3CF-7EED12C98E64}" destId="{B1CCB3B2-6611-415E-92FC-9A68C4C00956}" srcOrd="0" destOrd="0" presId="urn:microsoft.com/office/officeart/2009/3/layout/IncreasingArrowsProcess"/>
    <dgm:cxn modelId="{D96B2405-831E-40C1-9CE4-C6095ECAB6DA}" type="presParOf" srcId="{B1CCB3B2-6611-415E-92FC-9A68C4C00956}" destId="{44E92290-34D7-4C4F-8B22-DAC5A5CC00B4}" srcOrd="0" destOrd="0" presId="urn:microsoft.com/office/officeart/2009/3/layout/IncreasingArrowsProcess"/>
    <dgm:cxn modelId="{D7F0DFFD-59D6-45DD-99C3-1682C96DC30D}" type="presParOf" srcId="{B1CCB3B2-6611-415E-92FC-9A68C4C00956}" destId="{1ADE34BD-915D-4CF5-85C5-901D13C7BE73}" srcOrd="1" destOrd="0" presId="urn:microsoft.com/office/officeart/2009/3/layout/IncreasingArrowsProcess"/>
    <dgm:cxn modelId="{221FF7BE-40A6-427D-9874-7936B20F8D1E}" type="presParOf" srcId="{B1CCB3B2-6611-415E-92FC-9A68C4C00956}" destId="{92CF9A0C-429C-42CC-BA47-4168ED354800}" srcOrd="2" destOrd="0" presId="urn:microsoft.com/office/officeart/2009/3/layout/IncreasingArrowsProcess"/>
    <dgm:cxn modelId="{A09BA73B-5094-4CE9-939A-7D94C7E223F9}" type="presParOf" srcId="{B1CCB3B2-6611-415E-92FC-9A68C4C00956}" destId="{96BDF4CC-68F2-43C7-8424-CA1C6B0DDD54}" srcOrd="3" destOrd="0" presId="urn:microsoft.com/office/officeart/2009/3/layout/IncreasingArrowsProcess"/>
    <dgm:cxn modelId="{15AD6C25-6205-42E5-8D4F-F861EE9FF616}" type="presParOf" srcId="{B1CCB3B2-6611-415E-92FC-9A68C4C00956}" destId="{922DE4D3-B63C-4505-9BFD-5613FC64537B}" srcOrd="4" destOrd="0" presId="urn:microsoft.com/office/officeart/2009/3/layout/IncreasingArrowsProcess"/>
    <dgm:cxn modelId="{9A47C135-08DC-48C4-B9D2-4253A346D893}" type="presParOf" srcId="{B1CCB3B2-6611-415E-92FC-9A68C4C00956}" destId="{47A90B25-EC41-491E-8CAD-17BAE67DBE4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643BFA-D5FE-4519-9AB2-15D84D82BF7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C82A33DB-B7DC-4B0B-8076-48E29EA9E48B}">
      <dgm:prSet phldrT="[Texto]" custT="1"/>
      <dgm:spPr>
        <a:solidFill>
          <a:srgbClr val="FFFF66"/>
        </a:solidFill>
      </dgm:spPr>
      <dgm:t>
        <a:bodyPr/>
        <a:lstStyle/>
        <a:p>
          <a:r>
            <a:rPr lang="es-EC" sz="1500" b="1" dirty="0" smtClean="0">
              <a:solidFill>
                <a:schemeClr val="tx1"/>
              </a:solidFill>
            </a:rPr>
            <a:t>Padres autoritarios</a:t>
          </a:r>
          <a:endParaRPr lang="es-EC" sz="1500" b="1" dirty="0">
            <a:solidFill>
              <a:schemeClr val="tx1"/>
            </a:solidFill>
          </a:endParaRPr>
        </a:p>
      </dgm:t>
    </dgm:pt>
    <dgm:pt modelId="{A4365896-1872-4A64-BD2E-8B210725076F}" type="parTrans" cxnId="{FCB332E7-5430-4254-AA27-77CFE88674A1}">
      <dgm:prSet/>
      <dgm:spPr/>
      <dgm:t>
        <a:bodyPr/>
        <a:lstStyle/>
        <a:p>
          <a:endParaRPr lang="es-EC"/>
        </a:p>
      </dgm:t>
    </dgm:pt>
    <dgm:pt modelId="{C09C926F-38C0-4CB6-AF50-5506710462FF}" type="sibTrans" cxnId="{FCB332E7-5430-4254-AA27-77CFE88674A1}">
      <dgm:prSet/>
      <dgm:spPr/>
      <dgm:t>
        <a:bodyPr/>
        <a:lstStyle/>
        <a:p>
          <a:endParaRPr lang="es-EC"/>
        </a:p>
      </dgm:t>
    </dgm:pt>
    <dgm:pt modelId="{997FDCC9-75D6-4822-8647-CD7B734673F1}">
      <dgm:prSet phldrT="[Texto]" custT="1"/>
      <dgm:spPr/>
      <dgm:t>
        <a:bodyPr/>
        <a:lstStyle/>
        <a:p>
          <a:r>
            <a:rPr lang="es-DO" sz="1300" dirty="0" smtClean="0">
              <a:latin typeface="Arial" panose="020B0604020202020204" pitchFamily="34" charset="0"/>
              <a:cs typeface="Arial" panose="020B0604020202020204" pitchFamily="34" charset="0"/>
            </a:rPr>
            <a:t>  Los niños acumulan “grandes dosis de agresividad”  y  enojo</a:t>
          </a:r>
        </a:p>
        <a:p>
          <a:endParaRPr lang="es-EC" sz="1300" dirty="0">
            <a:latin typeface="Arial" panose="020B0604020202020204" pitchFamily="34" charset="0"/>
            <a:cs typeface="Arial" panose="020B0604020202020204" pitchFamily="34" charset="0"/>
          </a:endParaRPr>
        </a:p>
      </dgm:t>
    </dgm:pt>
    <dgm:pt modelId="{1581514F-A84C-4426-9286-58E750BFFCA9}" type="parTrans" cxnId="{AB89B4A3-F67A-4931-9316-7D64FA4E89D3}">
      <dgm:prSet/>
      <dgm:spPr/>
      <dgm:t>
        <a:bodyPr/>
        <a:lstStyle/>
        <a:p>
          <a:endParaRPr lang="es-EC"/>
        </a:p>
      </dgm:t>
    </dgm:pt>
    <dgm:pt modelId="{8B44E68E-25E5-4C4D-A74D-92CF497EBA3E}" type="sibTrans" cxnId="{AB89B4A3-F67A-4931-9316-7D64FA4E89D3}">
      <dgm:prSet/>
      <dgm:spPr/>
      <dgm:t>
        <a:bodyPr/>
        <a:lstStyle/>
        <a:p>
          <a:endParaRPr lang="es-EC"/>
        </a:p>
      </dgm:t>
    </dgm:pt>
    <dgm:pt modelId="{D351CFB7-AC46-47E0-92FE-7D16ACFB7F67}">
      <dgm:prSet phldrT="[Texto]"/>
      <dgm:spPr>
        <a:solidFill>
          <a:srgbClr val="FEDAFA"/>
        </a:solidFill>
      </dgm:spPr>
      <dgm:t>
        <a:bodyPr/>
        <a:lstStyle/>
        <a:p>
          <a:r>
            <a:rPr lang="es-EC" b="1" dirty="0" smtClean="0">
              <a:solidFill>
                <a:schemeClr val="tx1"/>
              </a:solidFill>
            </a:rPr>
            <a:t>Padres con autoridad</a:t>
          </a:r>
          <a:endParaRPr lang="es-EC" b="1" dirty="0">
            <a:solidFill>
              <a:schemeClr val="tx1"/>
            </a:solidFill>
          </a:endParaRPr>
        </a:p>
      </dgm:t>
    </dgm:pt>
    <dgm:pt modelId="{8544BE63-713D-42F5-8F58-38C01A3D79BE}" type="parTrans" cxnId="{34228347-4D70-4E18-B303-A5EC5434FF47}">
      <dgm:prSet/>
      <dgm:spPr/>
      <dgm:t>
        <a:bodyPr/>
        <a:lstStyle/>
        <a:p>
          <a:endParaRPr lang="es-EC"/>
        </a:p>
      </dgm:t>
    </dgm:pt>
    <dgm:pt modelId="{78091957-C751-409D-9428-75D4274E9448}" type="sibTrans" cxnId="{34228347-4D70-4E18-B303-A5EC5434FF47}">
      <dgm:prSet/>
      <dgm:spPr/>
      <dgm:t>
        <a:bodyPr/>
        <a:lstStyle/>
        <a:p>
          <a:endParaRPr lang="es-EC"/>
        </a:p>
      </dgm:t>
    </dgm:pt>
    <dgm:pt modelId="{84D50364-B0D5-4FF5-9F02-A5D2FD74BBD3}">
      <dgm:prSet/>
      <dgm:spPr>
        <a:solidFill>
          <a:schemeClr val="accent2">
            <a:lumMod val="40000"/>
            <a:lumOff val="60000"/>
          </a:schemeClr>
        </a:solidFill>
      </dgm:spPr>
      <dgm:t>
        <a:bodyPr/>
        <a:lstStyle/>
        <a:p>
          <a:r>
            <a:rPr lang="es-EC" b="1" dirty="0" smtClean="0">
              <a:solidFill>
                <a:schemeClr val="tx1"/>
              </a:solidFill>
            </a:rPr>
            <a:t>Padres permisivos</a:t>
          </a:r>
          <a:endParaRPr lang="es-EC" b="1" dirty="0">
            <a:solidFill>
              <a:schemeClr val="tx1"/>
            </a:solidFill>
          </a:endParaRPr>
        </a:p>
      </dgm:t>
    </dgm:pt>
    <dgm:pt modelId="{25795675-15A3-4548-AB78-2003E094BD60}" type="parTrans" cxnId="{C0D2969D-0E51-4DD1-BF74-3CECD276C19C}">
      <dgm:prSet/>
      <dgm:spPr/>
      <dgm:t>
        <a:bodyPr/>
        <a:lstStyle/>
        <a:p>
          <a:endParaRPr lang="es-EC"/>
        </a:p>
      </dgm:t>
    </dgm:pt>
    <dgm:pt modelId="{6CB5B4BE-6EC3-41BC-9B49-DFE240A1ACF8}" type="sibTrans" cxnId="{C0D2969D-0E51-4DD1-BF74-3CECD276C19C}">
      <dgm:prSet/>
      <dgm:spPr/>
      <dgm:t>
        <a:bodyPr/>
        <a:lstStyle/>
        <a:p>
          <a:endParaRPr lang="es-EC"/>
        </a:p>
      </dgm:t>
    </dgm:pt>
    <dgm:pt modelId="{F170AFB2-21C6-4C2D-9735-8A466AA54AFE}">
      <dgm:prSet custT="1"/>
      <dgm:spPr/>
      <dgm:t>
        <a:bodyPr/>
        <a:lstStyle/>
        <a:p>
          <a:r>
            <a:rPr lang="es-DO" sz="1300" dirty="0" smtClean="0">
              <a:latin typeface="Arial" panose="020B0604020202020204" pitchFamily="34" charset="0"/>
              <a:cs typeface="Arial" panose="020B0604020202020204" pitchFamily="34" charset="0"/>
            </a:rPr>
            <a:t>Les cuesta obedecer.  Suelen tener escasas habilidades sociales.</a:t>
          </a:r>
        </a:p>
        <a:p>
          <a:endParaRPr lang="es-EC" sz="1300" dirty="0">
            <a:latin typeface="Arial" panose="020B0604020202020204" pitchFamily="34" charset="0"/>
            <a:cs typeface="Arial" panose="020B0604020202020204" pitchFamily="34" charset="0"/>
          </a:endParaRPr>
        </a:p>
      </dgm:t>
    </dgm:pt>
    <dgm:pt modelId="{81000E9D-A55A-484F-9ADD-07E1C8A870B8}" type="parTrans" cxnId="{4D1FD6EC-11AA-4748-87D0-0A37C5C67B62}">
      <dgm:prSet/>
      <dgm:spPr/>
      <dgm:t>
        <a:bodyPr/>
        <a:lstStyle/>
        <a:p>
          <a:endParaRPr lang="es-EC"/>
        </a:p>
      </dgm:t>
    </dgm:pt>
    <dgm:pt modelId="{EE11736C-4C71-47D8-BF70-1390611458D1}" type="sibTrans" cxnId="{4D1FD6EC-11AA-4748-87D0-0A37C5C67B62}">
      <dgm:prSet/>
      <dgm:spPr/>
      <dgm:t>
        <a:bodyPr/>
        <a:lstStyle/>
        <a:p>
          <a:endParaRPr lang="es-EC"/>
        </a:p>
      </dgm:t>
    </dgm:pt>
    <dgm:pt modelId="{1F1DD663-DBD0-4EA8-B9DC-489CAE59A15B}">
      <dgm:prSet custT="1"/>
      <dgm:spPr/>
      <dgm:t>
        <a:bodyPr/>
        <a:lstStyle/>
        <a:p>
          <a:endParaRPr lang="es-DO" sz="1300" dirty="0" smtClean="0">
            <a:latin typeface="Arial" panose="020B0604020202020204" pitchFamily="34" charset="0"/>
            <a:cs typeface="Arial" panose="020B0604020202020204" pitchFamily="34" charset="0"/>
          </a:endParaRPr>
        </a:p>
        <a:p>
          <a:r>
            <a:rPr lang="es-DO" sz="1300" dirty="0" smtClean="0">
              <a:latin typeface="Arial" panose="020B0604020202020204" pitchFamily="34" charset="0"/>
              <a:cs typeface="Arial" panose="020B0604020202020204" pitchFamily="34" charset="0"/>
            </a:rPr>
            <a:t>Los niños se vuelven agresivos, hostiles y las niñas pasivas, introvertidas, inseguras, irritables e inadaptadas sociales.</a:t>
          </a:r>
          <a:endParaRPr lang="es-EC" sz="1300" dirty="0">
            <a:latin typeface="Arial" panose="020B0604020202020204" pitchFamily="34" charset="0"/>
            <a:cs typeface="Arial" panose="020B0604020202020204" pitchFamily="34" charset="0"/>
          </a:endParaRPr>
        </a:p>
      </dgm:t>
    </dgm:pt>
    <dgm:pt modelId="{FA654383-B68D-4F69-B045-4D9428F20D25}" type="parTrans" cxnId="{D1C3D51B-8BA7-4CD2-9E21-B2FDBB6A2465}">
      <dgm:prSet/>
      <dgm:spPr/>
      <dgm:t>
        <a:bodyPr/>
        <a:lstStyle/>
        <a:p>
          <a:endParaRPr lang="es-EC"/>
        </a:p>
      </dgm:t>
    </dgm:pt>
    <dgm:pt modelId="{3C1EEFB4-4B7B-42B5-A406-58DC0DDD89F6}" type="sibTrans" cxnId="{D1C3D51B-8BA7-4CD2-9E21-B2FDBB6A2465}">
      <dgm:prSet/>
      <dgm:spPr/>
      <dgm:t>
        <a:bodyPr/>
        <a:lstStyle/>
        <a:p>
          <a:endParaRPr lang="es-EC"/>
        </a:p>
      </dgm:t>
    </dgm:pt>
    <dgm:pt modelId="{832C8F72-4C52-47A5-BB34-026D5A03B1E5}">
      <dgm:prSet/>
      <dgm:spPr/>
      <dgm:t>
        <a:bodyPr/>
        <a:lstStyle/>
        <a:p>
          <a:r>
            <a:rPr lang="es-DO" dirty="0" smtClean="0">
              <a:latin typeface="Arial" panose="020B0604020202020204" pitchFamily="34" charset="0"/>
              <a:cs typeface="Arial" panose="020B0604020202020204" pitchFamily="34" charset="0"/>
            </a:rPr>
            <a:t>Muestran mayor creatividad e iniciativa</a:t>
          </a:r>
          <a:endParaRPr lang="es-EC" dirty="0">
            <a:latin typeface="Arial" panose="020B0604020202020204" pitchFamily="34" charset="0"/>
            <a:cs typeface="Arial" panose="020B0604020202020204" pitchFamily="34" charset="0"/>
          </a:endParaRPr>
        </a:p>
      </dgm:t>
    </dgm:pt>
    <dgm:pt modelId="{69D2DD51-DE9E-4C36-92ED-07ED9570351B}" type="parTrans" cxnId="{4C9F67AF-3A66-4722-BCB8-63E425630235}">
      <dgm:prSet/>
      <dgm:spPr/>
      <dgm:t>
        <a:bodyPr/>
        <a:lstStyle/>
        <a:p>
          <a:endParaRPr lang="es-EC"/>
        </a:p>
      </dgm:t>
    </dgm:pt>
    <dgm:pt modelId="{23ABCA62-F150-49BD-83E4-DE5FA33325A5}" type="sibTrans" cxnId="{4C9F67AF-3A66-4722-BCB8-63E425630235}">
      <dgm:prSet/>
      <dgm:spPr/>
      <dgm:t>
        <a:bodyPr/>
        <a:lstStyle/>
        <a:p>
          <a:endParaRPr lang="es-EC"/>
        </a:p>
      </dgm:t>
    </dgm:pt>
    <dgm:pt modelId="{4FD78895-8917-4C13-85C2-9935C0C99050}">
      <dgm:prSet/>
      <dgm:spPr/>
      <dgm:t>
        <a:bodyPr/>
        <a:lstStyle/>
        <a:p>
          <a:r>
            <a:rPr lang="es-DO" dirty="0" smtClean="0">
              <a:latin typeface="Arial" panose="020B0604020202020204" pitchFamily="34" charset="0"/>
              <a:cs typeface="Arial" panose="020B0604020202020204" pitchFamily="34" charset="0"/>
            </a:rPr>
            <a:t>Toleran mejor la frustración. Muy buen afecto y relación con los padres. </a:t>
          </a:r>
          <a:endParaRPr lang="es-EC" dirty="0">
            <a:latin typeface="Arial" panose="020B0604020202020204" pitchFamily="34" charset="0"/>
            <a:cs typeface="Arial" panose="020B0604020202020204" pitchFamily="34" charset="0"/>
          </a:endParaRPr>
        </a:p>
      </dgm:t>
    </dgm:pt>
    <dgm:pt modelId="{DC737688-FC0E-4D98-B2FF-91D0E2D7B8C0}" type="parTrans" cxnId="{8AC22A9B-7C2F-4B2B-B5D5-C9341427B824}">
      <dgm:prSet/>
      <dgm:spPr/>
      <dgm:t>
        <a:bodyPr/>
        <a:lstStyle/>
        <a:p>
          <a:endParaRPr lang="es-EC"/>
        </a:p>
      </dgm:t>
    </dgm:pt>
    <dgm:pt modelId="{46512BD4-BC9D-4AFB-95AF-11C2FE42F8CD}" type="sibTrans" cxnId="{8AC22A9B-7C2F-4B2B-B5D5-C9341427B824}">
      <dgm:prSet/>
      <dgm:spPr/>
      <dgm:t>
        <a:bodyPr/>
        <a:lstStyle/>
        <a:p>
          <a:endParaRPr lang="es-EC"/>
        </a:p>
      </dgm:t>
    </dgm:pt>
    <dgm:pt modelId="{6973E00C-A4F4-4A67-8F2D-5C8C0DB60D56}">
      <dgm:prSet/>
      <dgm:spPr/>
      <dgm:t>
        <a:bodyPr/>
        <a:lstStyle/>
        <a:p>
          <a:r>
            <a:rPr lang="es-DO" dirty="0" smtClean="0">
              <a:latin typeface="Arial" panose="020B0604020202020204" pitchFamily="34" charset="0"/>
              <a:cs typeface="Arial" panose="020B0604020202020204" pitchFamily="34" charset="0"/>
            </a:rPr>
            <a:t>Obtienen  logros escolares porque sus papás le dedican tiempo</a:t>
          </a:r>
          <a:endParaRPr lang="es-EC" dirty="0">
            <a:latin typeface="Arial" panose="020B0604020202020204" pitchFamily="34" charset="0"/>
            <a:cs typeface="Arial" panose="020B0604020202020204" pitchFamily="34" charset="0"/>
          </a:endParaRPr>
        </a:p>
      </dgm:t>
    </dgm:pt>
    <dgm:pt modelId="{3D2B523B-29B9-446C-A21B-0D2FEA25E237}" type="parTrans" cxnId="{1324BFE1-05F6-48F1-8295-92A8E247BE1C}">
      <dgm:prSet/>
      <dgm:spPr/>
      <dgm:t>
        <a:bodyPr/>
        <a:lstStyle/>
        <a:p>
          <a:endParaRPr lang="es-EC"/>
        </a:p>
      </dgm:t>
    </dgm:pt>
    <dgm:pt modelId="{EEE45531-2DBE-4CC8-A61E-6A6B9D1D2CEC}" type="sibTrans" cxnId="{1324BFE1-05F6-48F1-8295-92A8E247BE1C}">
      <dgm:prSet/>
      <dgm:spPr/>
      <dgm:t>
        <a:bodyPr/>
        <a:lstStyle/>
        <a:p>
          <a:endParaRPr lang="es-EC"/>
        </a:p>
      </dgm:t>
    </dgm:pt>
    <dgm:pt modelId="{D39A523E-7302-47AE-A2C4-92E4A00C6774}">
      <dgm:prSet custT="1"/>
      <dgm:spPr>
        <a:blipFill rotWithShape="0">
          <a:blip xmlns:r="http://schemas.openxmlformats.org/officeDocument/2006/relationships" r:embed="rId1"/>
          <a:stretch>
            <a:fillRect/>
          </a:stretch>
        </a:blipFill>
      </dgm:spPr>
      <dgm:t>
        <a:bodyPr/>
        <a:lstStyle/>
        <a:p>
          <a:r>
            <a:rPr lang="es-EC" sz="1400" dirty="0" smtClean="0"/>
            <a:t>Ser inseguros, con baja autoestima y sin  metas en la vida </a:t>
          </a:r>
          <a:endParaRPr lang="es-EC" sz="1400" dirty="0"/>
        </a:p>
      </dgm:t>
    </dgm:pt>
    <dgm:pt modelId="{53579485-41EC-4F95-A215-515A32FC3CC9}" type="parTrans" cxnId="{C1E9EFEC-0D75-432B-AFDD-46C53609F938}">
      <dgm:prSet/>
      <dgm:spPr/>
      <dgm:t>
        <a:bodyPr/>
        <a:lstStyle/>
        <a:p>
          <a:endParaRPr lang="es-EC"/>
        </a:p>
      </dgm:t>
    </dgm:pt>
    <dgm:pt modelId="{1E65F818-5B36-46EA-8296-67AE86EFDB73}" type="sibTrans" cxnId="{C1E9EFEC-0D75-432B-AFDD-46C53609F938}">
      <dgm:prSet/>
      <dgm:spPr/>
      <dgm:t>
        <a:bodyPr/>
        <a:lstStyle/>
        <a:p>
          <a:endParaRPr lang="es-EC"/>
        </a:p>
      </dgm:t>
    </dgm:pt>
    <dgm:pt modelId="{01D4C3EE-8E6E-473C-95D4-9F36E03DD655}">
      <dgm:prSet/>
      <dgm:spPr/>
      <dgm:t>
        <a:bodyPr/>
        <a:lstStyle/>
        <a:p>
          <a:r>
            <a:rPr lang="es-DO" smtClean="0">
              <a:latin typeface="Arial" panose="020B0604020202020204" pitchFamily="34" charset="0"/>
              <a:cs typeface="Arial" panose="020B0604020202020204" pitchFamily="34" charset="0"/>
            </a:rPr>
            <a:t>Baja tolerancia a la frustración, por no estar acostumbrados a un No como respuesta</a:t>
          </a:r>
          <a:endParaRPr lang="es-EC">
            <a:latin typeface="Arial" panose="020B0604020202020204" pitchFamily="34" charset="0"/>
            <a:cs typeface="Arial" panose="020B0604020202020204" pitchFamily="34" charset="0"/>
          </a:endParaRPr>
        </a:p>
      </dgm:t>
    </dgm:pt>
    <dgm:pt modelId="{598F0CFB-77C0-4084-9E61-FA636382BB9A}" type="parTrans" cxnId="{70338103-1D21-4746-9E26-B758ABE37F06}">
      <dgm:prSet/>
      <dgm:spPr/>
      <dgm:t>
        <a:bodyPr/>
        <a:lstStyle/>
        <a:p>
          <a:endParaRPr lang="es-EC"/>
        </a:p>
      </dgm:t>
    </dgm:pt>
    <dgm:pt modelId="{1AF3199D-384C-4EBC-A38C-AE470719819E}" type="sibTrans" cxnId="{70338103-1D21-4746-9E26-B758ABE37F06}">
      <dgm:prSet/>
      <dgm:spPr/>
      <dgm:t>
        <a:bodyPr/>
        <a:lstStyle/>
        <a:p>
          <a:endParaRPr lang="es-EC"/>
        </a:p>
      </dgm:t>
    </dgm:pt>
    <dgm:pt modelId="{6A5672AB-E939-413A-94BF-2A0C471EB78D}">
      <dgm:prSet/>
      <dgm:spPr/>
      <dgm:t>
        <a:bodyPr/>
        <a:lstStyle/>
        <a:p>
          <a:r>
            <a:rPr lang="es-DO" smtClean="0">
              <a:latin typeface="Arial" panose="020B0604020202020204" pitchFamily="34" charset="0"/>
              <a:cs typeface="Arial" panose="020B0604020202020204" pitchFamily="34" charset="0"/>
            </a:rPr>
            <a:t>Piensan que tienen derecho a todo, por el contrario ningún deber. </a:t>
          </a:r>
          <a:endParaRPr lang="es-EC">
            <a:latin typeface="Arial" panose="020B0604020202020204" pitchFamily="34" charset="0"/>
            <a:cs typeface="Arial" panose="020B0604020202020204" pitchFamily="34" charset="0"/>
          </a:endParaRPr>
        </a:p>
      </dgm:t>
    </dgm:pt>
    <dgm:pt modelId="{94A08BCE-3C57-42C2-BCD5-973FC4E174C4}" type="parTrans" cxnId="{D60FEC4C-E72D-4F14-831B-6B029978B3B4}">
      <dgm:prSet/>
      <dgm:spPr/>
      <dgm:t>
        <a:bodyPr/>
        <a:lstStyle/>
        <a:p>
          <a:endParaRPr lang="es-EC"/>
        </a:p>
      </dgm:t>
    </dgm:pt>
    <dgm:pt modelId="{4C722B40-CA3A-4F7C-9E9F-DFDD434EC689}" type="sibTrans" cxnId="{D60FEC4C-E72D-4F14-831B-6B029978B3B4}">
      <dgm:prSet/>
      <dgm:spPr/>
      <dgm:t>
        <a:bodyPr/>
        <a:lstStyle/>
        <a:p>
          <a:endParaRPr lang="es-EC"/>
        </a:p>
      </dgm:t>
    </dgm:pt>
    <dgm:pt modelId="{3102B201-07B6-4427-A5CB-CA5C0E619D2B}" type="pres">
      <dgm:prSet presAssocID="{23643BFA-D5FE-4519-9AB2-15D84D82BF72}" presName="list" presStyleCnt="0">
        <dgm:presLayoutVars>
          <dgm:dir/>
          <dgm:animLvl val="lvl"/>
        </dgm:presLayoutVars>
      </dgm:prSet>
      <dgm:spPr/>
      <dgm:t>
        <a:bodyPr/>
        <a:lstStyle/>
        <a:p>
          <a:endParaRPr lang="es-EC"/>
        </a:p>
      </dgm:t>
    </dgm:pt>
    <dgm:pt modelId="{BA21ED00-257E-4F78-8264-228C4C91828F}" type="pres">
      <dgm:prSet presAssocID="{C82A33DB-B7DC-4B0B-8076-48E29EA9E48B}" presName="posSpace" presStyleCnt="0"/>
      <dgm:spPr/>
    </dgm:pt>
    <dgm:pt modelId="{E8AEB444-E99A-4BE9-AAAF-E6B3EAEEC165}" type="pres">
      <dgm:prSet presAssocID="{C82A33DB-B7DC-4B0B-8076-48E29EA9E48B}" presName="vertFlow" presStyleCnt="0"/>
      <dgm:spPr/>
    </dgm:pt>
    <dgm:pt modelId="{63331387-3784-49A6-8FEA-5D5E77FA7012}" type="pres">
      <dgm:prSet presAssocID="{C82A33DB-B7DC-4B0B-8076-48E29EA9E48B}" presName="topSpace" presStyleCnt="0"/>
      <dgm:spPr/>
    </dgm:pt>
    <dgm:pt modelId="{D5EB0694-DBF8-4447-ACEA-F96755578E30}" type="pres">
      <dgm:prSet presAssocID="{C82A33DB-B7DC-4B0B-8076-48E29EA9E48B}" presName="firstComp" presStyleCnt="0"/>
      <dgm:spPr/>
    </dgm:pt>
    <dgm:pt modelId="{CFC3DB84-23A2-4CA7-8EC3-0D0998F2F4C0}" type="pres">
      <dgm:prSet presAssocID="{C82A33DB-B7DC-4B0B-8076-48E29EA9E48B}" presName="firstChild" presStyleLbl="bgAccFollowNode1" presStyleIdx="0" presStyleCnt="9" custScaleX="102485" custScaleY="68302" custLinFactNeighborX="9948" custLinFactNeighborY="-2130"/>
      <dgm:spPr/>
      <dgm:t>
        <a:bodyPr/>
        <a:lstStyle/>
        <a:p>
          <a:endParaRPr lang="es-EC"/>
        </a:p>
      </dgm:t>
    </dgm:pt>
    <dgm:pt modelId="{40263395-8B1F-4988-A5EC-C19270ABB4DB}" type="pres">
      <dgm:prSet presAssocID="{C82A33DB-B7DC-4B0B-8076-48E29EA9E48B}" presName="firstChildTx" presStyleLbl="bgAccFollowNode1" presStyleIdx="0" presStyleCnt="9">
        <dgm:presLayoutVars>
          <dgm:bulletEnabled val="1"/>
        </dgm:presLayoutVars>
      </dgm:prSet>
      <dgm:spPr/>
      <dgm:t>
        <a:bodyPr/>
        <a:lstStyle/>
        <a:p>
          <a:endParaRPr lang="es-EC"/>
        </a:p>
      </dgm:t>
    </dgm:pt>
    <dgm:pt modelId="{5D501C9F-90A0-4ABD-8CB9-FCBAAC8B9706}" type="pres">
      <dgm:prSet presAssocID="{F170AFB2-21C6-4C2D-9735-8A466AA54AFE}" presName="comp" presStyleCnt="0"/>
      <dgm:spPr/>
    </dgm:pt>
    <dgm:pt modelId="{C1D97DA7-E5ED-456E-BBEA-A3D737A7423D}" type="pres">
      <dgm:prSet presAssocID="{F170AFB2-21C6-4C2D-9735-8A466AA54AFE}" presName="child" presStyleLbl="bgAccFollowNode1" presStyleIdx="1" presStyleCnt="9" custLinFactNeighborX="11370"/>
      <dgm:spPr/>
      <dgm:t>
        <a:bodyPr/>
        <a:lstStyle/>
        <a:p>
          <a:endParaRPr lang="es-EC"/>
        </a:p>
      </dgm:t>
    </dgm:pt>
    <dgm:pt modelId="{869D21DF-7463-468B-AEFF-ACB116E0468D}" type="pres">
      <dgm:prSet presAssocID="{F170AFB2-21C6-4C2D-9735-8A466AA54AFE}" presName="childTx" presStyleLbl="bgAccFollowNode1" presStyleIdx="1" presStyleCnt="9">
        <dgm:presLayoutVars>
          <dgm:bulletEnabled val="1"/>
        </dgm:presLayoutVars>
      </dgm:prSet>
      <dgm:spPr/>
      <dgm:t>
        <a:bodyPr/>
        <a:lstStyle/>
        <a:p>
          <a:endParaRPr lang="es-EC"/>
        </a:p>
      </dgm:t>
    </dgm:pt>
    <dgm:pt modelId="{10A5D4B4-864E-44D9-8402-910E0706C593}" type="pres">
      <dgm:prSet presAssocID="{1F1DD663-DBD0-4EA8-B9DC-489CAE59A15B}" presName="comp" presStyleCnt="0"/>
      <dgm:spPr/>
    </dgm:pt>
    <dgm:pt modelId="{31E05AB2-C8B2-4031-9CA0-250BB32D8FCA}" type="pres">
      <dgm:prSet presAssocID="{1F1DD663-DBD0-4EA8-B9DC-489CAE59A15B}" presName="child" presStyleLbl="bgAccFollowNode1" presStyleIdx="2" presStyleCnt="9" custScaleY="124976" custLinFactNeighborX="10659" custLinFactNeighborY="2131"/>
      <dgm:spPr/>
      <dgm:t>
        <a:bodyPr/>
        <a:lstStyle/>
        <a:p>
          <a:endParaRPr lang="es-EC"/>
        </a:p>
      </dgm:t>
    </dgm:pt>
    <dgm:pt modelId="{1CC65B44-0E14-4601-98A2-F24D1B2DB212}" type="pres">
      <dgm:prSet presAssocID="{1F1DD663-DBD0-4EA8-B9DC-489CAE59A15B}" presName="childTx" presStyleLbl="bgAccFollowNode1" presStyleIdx="2" presStyleCnt="9">
        <dgm:presLayoutVars>
          <dgm:bulletEnabled val="1"/>
        </dgm:presLayoutVars>
      </dgm:prSet>
      <dgm:spPr/>
      <dgm:t>
        <a:bodyPr/>
        <a:lstStyle/>
        <a:p>
          <a:endParaRPr lang="es-EC"/>
        </a:p>
      </dgm:t>
    </dgm:pt>
    <dgm:pt modelId="{172621C5-B809-45E1-BF01-B99925445B78}" type="pres">
      <dgm:prSet presAssocID="{C82A33DB-B7DC-4B0B-8076-48E29EA9E48B}" presName="negSpace" presStyleCnt="0"/>
      <dgm:spPr/>
    </dgm:pt>
    <dgm:pt modelId="{19AE92F1-2250-4103-ACD4-B91D3EF2F8A2}" type="pres">
      <dgm:prSet presAssocID="{C82A33DB-B7DC-4B0B-8076-48E29EA9E48B}" presName="circle" presStyleLbl="node1" presStyleIdx="0" presStyleCnt="3" custScaleX="118904" custLinFactNeighborX="-21233" custLinFactNeighborY="8655"/>
      <dgm:spPr/>
      <dgm:t>
        <a:bodyPr/>
        <a:lstStyle/>
        <a:p>
          <a:endParaRPr lang="es-EC"/>
        </a:p>
      </dgm:t>
    </dgm:pt>
    <dgm:pt modelId="{595A7629-7570-4701-82B3-4618435E7C59}" type="pres">
      <dgm:prSet presAssocID="{C09C926F-38C0-4CB6-AF50-5506710462FF}" presName="transSpace" presStyleCnt="0"/>
      <dgm:spPr/>
    </dgm:pt>
    <dgm:pt modelId="{1CAF8762-0226-4C5D-8FCE-32D959908A6E}" type="pres">
      <dgm:prSet presAssocID="{D351CFB7-AC46-47E0-92FE-7D16ACFB7F67}" presName="posSpace" presStyleCnt="0"/>
      <dgm:spPr/>
    </dgm:pt>
    <dgm:pt modelId="{0F8AD218-01E4-4DA1-9134-031728841D26}" type="pres">
      <dgm:prSet presAssocID="{D351CFB7-AC46-47E0-92FE-7D16ACFB7F67}" presName="vertFlow" presStyleCnt="0"/>
      <dgm:spPr/>
    </dgm:pt>
    <dgm:pt modelId="{7A3A8E4F-B0F2-452D-A484-FD8473F10375}" type="pres">
      <dgm:prSet presAssocID="{D351CFB7-AC46-47E0-92FE-7D16ACFB7F67}" presName="topSpace" presStyleCnt="0"/>
      <dgm:spPr/>
    </dgm:pt>
    <dgm:pt modelId="{8F4FB5ED-4B53-4A15-BA45-302DD7CDF80F}" type="pres">
      <dgm:prSet presAssocID="{D351CFB7-AC46-47E0-92FE-7D16ACFB7F67}" presName="firstComp" presStyleCnt="0"/>
      <dgm:spPr/>
    </dgm:pt>
    <dgm:pt modelId="{5898E95C-64DF-427A-BAFF-DB2C2AD110B0}" type="pres">
      <dgm:prSet presAssocID="{D351CFB7-AC46-47E0-92FE-7D16ACFB7F67}" presName="firstChild" presStyleLbl="bgAccFollowNode1" presStyleIdx="3" presStyleCnt="9"/>
      <dgm:spPr/>
      <dgm:t>
        <a:bodyPr/>
        <a:lstStyle/>
        <a:p>
          <a:endParaRPr lang="es-EC"/>
        </a:p>
      </dgm:t>
    </dgm:pt>
    <dgm:pt modelId="{7A026BBB-EE34-4DE7-81B9-F38D6D56AEC4}" type="pres">
      <dgm:prSet presAssocID="{D351CFB7-AC46-47E0-92FE-7D16ACFB7F67}" presName="firstChildTx" presStyleLbl="bgAccFollowNode1" presStyleIdx="3" presStyleCnt="9">
        <dgm:presLayoutVars>
          <dgm:bulletEnabled val="1"/>
        </dgm:presLayoutVars>
      </dgm:prSet>
      <dgm:spPr/>
      <dgm:t>
        <a:bodyPr/>
        <a:lstStyle/>
        <a:p>
          <a:endParaRPr lang="es-EC"/>
        </a:p>
      </dgm:t>
    </dgm:pt>
    <dgm:pt modelId="{F2759947-574A-468D-B069-A626F6741B1C}" type="pres">
      <dgm:prSet presAssocID="{4FD78895-8917-4C13-85C2-9935C0C99050}" presName="comp" presStyleCnt="0"/>
      <dgm:spPr/>
    </dgm:pt>
    <dgm:pt modelId="{D30E9221-DAE6-4E8A-8C96-3BD829DF4872}" type="pres">
      <dgm:prSet presAssocID="{4FD78895-8917-4C13-85C2-9935C0C99050}" presName="child" presStyleLbl="bgAccFollowNode1" presStyleIdx="4" presStyleCnt="9"/>
      <dgm:spPr/>
      <dgm:t>
        <a:bodyPr/>
        <a:lstStyle/>
        <a:p>
          <a:endParaRPr lang="es-EC"/>
        </a:p>
      </dgm:t>
    </dgm:pt>
    <dgm:pt modelId="{43953DD7-228B-41A9-BFA9-487472E1865D}" type="pres">
      <dgm:prSet presAssocID="{4FD78895-8917-4C13-85C2-9935C0C99050}" presName="childTx" presStyleLbl="bgAccFollowNode1" presStyleIdx="4" presStyleCnt="9">
        <dgm:presLayoutVars>
          <dgm:bulletEnabled val="1"/>
        </dgm:presLayoutVars>
      </dgm:prSet>
      <dgm:spPr/>
      <dgm:t>
        <a:bodyPr/>
        <a:lstStyle/>
        <a:p>
          <a:endParaRPr lang="es-EC"/>
        </a:p>
      </dgm:t>
    </dgm:pt>
    <dgm:pt modelId="{F5026873-EF0A-452C-B360-FF986706E8F9}" type="pres">
      <dgm:prSet presAssocID="{6973E00C-A4F4-4A67-8F2D-5C8C0DB60D56}" presName="comp" presStyleCnt="0"/>
      <dgm:spPr/>
    </dgm:pt>
    <dgm:pt modelId="{94E490CE-B89D-4BE8-8AB7-82B287A6E84C}" type="pres">
      <dgm:prSet presAssocID="{6973E00C-A4F4-4A67-8F2D-5C8C0DB60D56}" presName="child" presStyleLbl="bgAccFollowNode1" presStyleIdx="5" presStyleCnt="9"/>
      <dgm:spPr/>
      <dgm:t>
        <a:bodyPr/>
        <a:lstStyle/>
        <a:p>
          <a:endParaRPr lang="es-EC"/>
        </a:p>
      </dgm:t>
    </dgm:pt>
    <dgm:pt modelId="{487F4ECF-1522-49E3-A2B7-AB83C2E0C4D2}" type="pres">
      <dgm:prSet presAssocID="{6973E00C-A4F4-4A67-8F2D-5C8C0DB60D56}" presName="childTx" presStyleLbl="bgAccFollowNode1" presStyleIdx="5" presStyleCnt="9">
        <dgm:presLayoutVars>
          <dgm:bulletEnabled val="1"/>
        </dgm:presLayoutVars>
      </dgm:prSet>
      <dgm:spPr/>
      <dgm:t>
        <a:bodyPr/>
        <a:lstStyle/>
        <a:p>
          <a:endParaRPr lang="es-EC"/>
        </a:p>
      </dgm:t>
    </dgm:pt>
    <dgm:pt modelId="{EA9A50ED-EE80-4D6A-B08E-F009956ECF2B}" type="pres">
      <dgm:prSet presAssocID="{D351CFB7-AC46-47E0-92FE-7D16ACFB7F67}" presName="negSpace" presStyleCnt="0"/>
      <dgm:spPr/>
    </dgm:pt>
    <dgm:pt modelId="{9882BC49-419A-4ABF-B948-8A9F1CF10492}" type="pres">
      <dgm:prSet presAssocID="{D351CFB7-AC46-47E0-92FE-7D16ACFB7F67}" presName="circle" presStyleLbl="node1" presStyleIdx="1" presStyleCnt="3" custScaleX="105812"/>
      <dgm:spPr/>
      <dgm:t>
        <a:bodyPr/>
        <a:lstStyle/>
        <a:p>
          <a:endParaRPr lang="es-EC"/>
        </a:p>
      </dgm:t>
    </dgm:pt>
    <dgm:pt modelId="{34072044-96E7-4649-A6B6-3E8769E3AE8A}" type="pres">
      <dgm:prSet presAssocID="{78091957-C751-409D-9428-75D4274E9448}" presName="transSpace" presStyleCnt="0"/>
      <dgm:spPr/>
    </dgm:pt>
    <dgm:pt modelId="{8D94A326-79A1-4337-832F-F6C3D9673B5F}" type="pres">
      <dgm:prSet presAssocID="{84D50364-B0D5-4FF5-9F02-A5D2FD74BBD3}" presName="posSpace" presStyleCnt="0"/>
      <dgm:spPr/>
    </dgm:pt>
    <dgm:pt modelId="{371CFAEA-85CE-47FA-AB77-BAFE773A6F9A}" type="pres">
      <dgm:prSet presAssocID="{84D50364-B0D5-4FF5-9F02-A5D2FD74BBD3}" presName="vertFlow" presStyleCnt="0"/>
      <dgm:spPr/>
    </dgm:pt>
    <dgm:pt modelId="{9118B2D1-62E7-4889-9B87-7B4CF0E0819B}" type="pres">
      <dgm:prSet presAssocID="{84D50364-B0D5-4FF5-9F02-A5D2FD74BBD3}" presName="topSpace" presStyleCnt="0"/>
      <dgm:spPr/>
    </dgm:pt>
    <dgm:pt modelId="{CAB61C94-7C01-4E1F-B843-25187369F87E}" type="pres">
      <dgm:prSet presAssocID="{84D50364-B0D5-4FF5-9F02-A5D2FD74BBD3}" presName="firstComp" presStyleCnt="0"/>
      <dgm:spPr/>
    </dgm:pt>
    <dgm:pt modelId="{96BBB4DE-6415-4E72-B358-ED14057122BF}" type="pres">
      <dgm:prSet presAssocID="{84D50364-B0D5-4FF5-9F02-A5D2FD74BBD3}" presName="firstChild" presStyleLbl="bgAccFollowNode1" presStyleIdx="6" presStyleCnt="9"/>
      <dgm:spPr/>
      <dgm:t>
        <a:bodyPr/>
        <a:lstStyle/>
        <a:p>
          <a:endParaRPr lang="es-EC"/>
        </a:p>
      </dgm:t>
    </dgm:pt>
    <dgm:pt modelId="{E156EC50-494B-4BA7-A33D-1F709CBDA6F8}" type="pres">
      <dgm:prSet presAssocID="{84D50364-B0D5-4FF5-9F02-A5D2FD74BBD3}" presName="firstChildTx" presStyleLbl="bgAccFollowNode1" presStyleIdx="6" presStyleCnt="9">
        <dgm:presLayoutVars>
          <dgm:bulletEnabled val="1"/>
        </dgm:presLayoutVars>
      </dgm:prSet>
      <dgm:spPr/>
      <dgm:t>
        <a:bodyPr/>
        <a:lstStyle/>
        <a:p>
          <a:endParaRPr lang="es-EC"/>
        </a:p>
      </dgm:t>
    </dgm:pt>
    <dgm:pt modelId="{9BF9F108-F734-4C5A-BB23-132416EEB1AF}" type="pres">
      <dgm:prSet presAssocID="{01D4C3EE-8E6E-473C-95D4-9F36E03DD655}" presName="comp" presStyleCnt="0"/>
      <dgm:spPr/>
    </dgm:pt>
    <dgm:pt modelId="{7CFBFD47-7ED1-454C-98C3-E5FBBB5894F3}" type="pres">
      <dgm:prSet presAssocID="{01D4C3EE-8E6E-473C-95D4-9F36E03DD655}" presName="child" presStyleLbl="bgAccFollowNode1" presStyleIdx="7" presStyleCnt="9"/>
      <dgm:spPr/>
      <dgm:t>
        <a:bodyPr/>
        <a:lstStyle/>
        <a:p>
          <a:endParaRPr lang="es-EC"/>
        </a:p>
      </dgm:t>
    </dgm:pt>
    <dgm:pt modelId="{702A9D55-5FB4-4B16-9522-BDC604B932C9}" type="pres">
      <dgm:prSet presAssocID="{01D4C3EE-8E6E-473C-95D4-9F36E03DD655}" presName="childTx" presStyleLbl="bgAccFollowNode1" presStyleIdx="7" presStyleCnt="9">
        <dgm:presLayoutVars>
          <dgm:bulletEnabled val="1"/>
        </dgm:presLayoutVars>
      </dgm:prSet>
      <dgm:spPr/>
      <dgm:t>
        <a:bodyPr/>
        <a:lstStyle/>
        <a:p>
          <a:endParaRPr lang="es-EC"/>
        </a:p>
      </dgm:t>
    </dgm:pt>
    <dgm:pt modelId="{B2228D6E-1F29-4A4E-ABC7-818ECF43DD5D}" type="pres">
      <dgm:prSet presAssocID="{6A5672AB-E939-413A-94BF-2A0C471EB78D}" presName="comp" presStyleCnt="0"/>
      <dgm:spPr/>
    </dgm:pt>
    <dgm:pt modelId="{5259D1D0-F883-43C2-8695-77F8D07D6978}" type="pres">
      <dgm:prSet presAssocID="{6A5672AB-E939-413A-94BF-2A0C471EB78D}" presName="child" presStyleLbl="bgAccFollowNode1" presStyleIdx="8" presStyleCnt="9" custLinFactNeighborY="-9645"/>
      <dgm:spPr/>
      <dgm:t>
        <a:bodyPr/>
        <a:lstStyle/>
        <a:p>
          <a:endParaRPr lang="es-EC"/>
        </a:p>
      </dgm:t>
    </dgm:pt>
    <dgm:pt modelId="{56E10354-99B3-4C96-B34F-34F31E6E0598}" type="pres">
      <dgm:prSet presAssocID="{6A5672AB-E939-413A-94BF-2A0C471EB78D}" presName="childTx" presStyleLbl="bgAccFollowNode1" presStyleIdx="8" presStyleCnt="9">
        <dgm:presLayoutVars>
          <dgm:bulletEnabled val="1"/>
        </dgm:presLayoutVars>
      </dgm:prSet>
      <dgm:spPr/>
      <dgm:t>
        <a:bodyPr/>
        <a:lstStyle/>
        <a:p>
          <a:endParaRPr lang="es-EC"/>
        </a:p>
      </dgm:t>
    </dgm:pt>
    <dgm:pt modelId="{D2F09E11-0A7A-41E6-B8C1-3790030C3933}" type="pres">
      <dgm:prSet presAssocID="{84D50364-B0D5-4FF5-9F02-A5D2FD74BBD3}" presName="negSpace" presStyleCnt="0"/>
      <dgm:spPr/>
    </dgm:pt>
    <dgm:pt modelId="{E9E3CF4A-7405-4D46-92CE-EFDC549C0927}" type="pres">
      <dgm:prSet presAssocID="{84D50364-B0D5-4FF5-9F02-A5D2FD74BBD3}" presName="circle" presStyleLbl="node1" presStyleIdx="2" presStyleCnt="3"/>
      <dgm:spPr/>
      <dgm:t>
        <a:bodyPr/>
        <a:lstStyle/>
        <a:p>
          <a:endParaRPr lang="es-EC"/>
        </a:p>
      </dgm:t>
    </dgm:pt>
  </dgm:ptLst>
  <dgm:cxnLst>
    <dgm:cxn modelId="{D2588165-796A-4637-9659-AEF88E74A9AB}" type="presOf" srcId="{6973E00C-A4F4-4A67-8F2D-5C8C0DB60D56}" destId="{487F4ECF-1522-49E3-A2B7-AB83C2E0C4D2}" srcOrd="1" destOrd="0" presId="urn:microsoft.com/office/officeart/2005/8/layout/hList9"/>
    <dgm:cxn modelId="{86507823-670D-4936-B346-92F5D63D2ACD}" type="presOf" srcId="{997FDCC9-75D6-4822-8647-CD7B734673F1}" destId="{40263395-8B1F-4988-A5EC-C19270ABB4DB}" srcOrd="1" destOrd="0" presId="urn:microsoft.com/office/officeart/2005/8/layout/hList9"/>
    <dgm:cxn modelId="{4D1FD6EC-11AA-4748-87D0-0A37C5C67B62}" srcId="{C82A33DB-B7DC-4B0B-8076-48E29EA9E48B}" destId="{F170AFB2-21C6-4C2D-9735-8A466AA54AFE}" srcOrd="1" destOrd="0" parTransId="{81000E9D-A55A-484F-9ADD-07E1C8A870B8}" sibTransId="{EE11736C-4C71-47D8-BF70-1390611458D1}"/>
    <dgm:cxn modelId="{449E8BDD-43EE-47A4-BAB0-6702411E35E2}" type="presOf" srcId="{01D4C3EE-8E6E-473C-95D4-9F36E03DD655}" destId="{7CFBFD47-7ED1-454C-98C3-E5FBBB5894F3}" srcOrd="0" destOrd="0" presId="urn:microsoft.com/office/officeart/2005/8/layout/hList9"/>
    <dgm:cxn modelId="{CB92AF27-BB57-4069-9007-250A806AEE0E}" type="presOf" srcId="{4FD78895-8917-4C13-85C2-9935C0C99050}" destId="{43953DD7-228B-41A9-BFA9-487472E1865D}" srcOrd="1" destOrd="0" presId="urn:microsoft.com/office/officeart/2005/8/layout/hList9"/>
    <dgm:cxn modelId="{AB05535B-4B61-41EB-85A2-83FDAC1CDE24}" type="presOf" srcId="{832C8F72-4C52-47A5-BB34-026D5A03B1E5}" destId="{5898E95C-64DF-427A-BAFF-DB2C2AD110B0}" srcOrd="0" destOrd="0" presId="urn:microsoft.com/office/officeart/2005/8/layout/hList9"/>
    <dgm:cxn modelId="{8AC22A9B-7C2F-4B2B-B5D5-C9341427B824}" srcId="{D351CFB7-AC46-47E0-92FE-7D16ACFB7F67}" destId="{4FD78895-8917-4C13-85C2-9935C0C99050}" srcOrd="1" destOrd="0" parTransId="{DC737688-FC0E-4D98-B2FF-91D0E2D7B8C0}" sibTransId="{46512BD4-BC9D-4AFB-95AF-11C2FE42F8CD}"/>
    <dgm:cxn modelId="{97DEC658-C450-4453-9C50-C51D002BD06A}" type="presOf" srcId="{4FD78895-8917-4C13-85C2-9935C0C99050}" destId="{D30E9221-DAE6-4E8A-8C96-3BD829DF4872}" srcOrd="0" destOrd="0" presId="urn:microsoft.com/office/officeart/2005/8/layout/hList9"/>
    <dgm:cxn modelId="{6254C3A9-307D-487C-BB82-3178B89B6161}" type="presOf" srcId="{D39A523E-7302-47AE-A2C4-92E4A00C6774}" destId="{96BBB4DE-6415-4E72-B358-ED14057122BF}" srcOrd="0" destOrd="0" presId="urn:microsoft.com/office/officeart/2005/8/layout/hList9"/>
    <dgm:cxn modelId="{1324BFE1-05F6-48F1-8295-92A8E247BE1C}" srcId="{D351CFB7-AC46-47E0-92FE-7D16ACFB7F67}" destId="{6973E00C-A4F4-4A67-8F2D-5C8C0DB60D56}" srcOrd="2" destOrd="0" parTransId="{3D2B523B-29B9-446C-A21B-0D2FEA25E237}" sibTransId="{EEE45531-2DBE-4CC8-A61E-6A6B9D1D2CEC}"/>
    <dgm:cxn modelId="{757512D6-D066-40ED-8E2D-8AD2DF7B3F6F}" type="presOf" srcId="{D39A523E-7302-47AE-A2C4-92E4A00C6774}" destId="{E156EC50-494B-4BA7-A33D-1F709CBDA6F8}" srcOrd="1" destOrd="0" presId="urn:microsoft.com/office/officeart/2005/8/layout/hList9"/>
    <dgm:cxn modelId="{C1E9EFEC-0D75-432B-AFDD-46C53609F938}" srcId="{84D50364-B0D5-4FF5-9F02-A5D2FD74BBD3}" destId="{D39A523E-7302-47AE-A2C4-92E4A00C6774}" srcOrd="0" destOrd="0" parTransId="{53579485-41EC-4F95-A215-515A32FC3CC9}" sibTransId="{1E65F818-5B36-46EA-8296-67AE86EFDB73}"/>
    <dgm:cxn modelId="{DC2C0910-88C8-4C71-9E45-DAD0F27076C5}" type="presOf" srcId="{997FDCC9-75D6-4822-8647-CD7B734673F1}" destId="{CFC3DB84-23A2-4CA7-8EC3-0D0998F2F4C0}" srcOrd="0" destOrd="0" presId="urn:microsoft.com/office/officeart/2005/8/layout/hList9"/>
    <dgm:cxn modelId="{FCB332E7-5430-4254-AA27-77CFE88674A1}" srcId="{23643BFA-D5FE-4519-9AB2-15D84D82BF72}" destId="{C82A33DB-B7DC-4B0B-8076-48E29EA9E48B}" srcOrd="0" destOrd="0" parTransId="{A4365896-1872-4A64-BD2E-8B210725076F}" sibTransId="{C09C926F-38C0-4CB6-AF50-5506710462FF}"/>
    <dgm:cxn modelId="{086767F7-B29F-4C3F-AEF5-3E26FC6B949D}" type="presOf" srcId="{6973E00C-A4F4-4A67-8F2D-5C8C0DB60D56}" destId="{94E490CE-B89D-4BE8-8AB7-82B287A6E84C}" srcOrd="0" destOrd="0" presId="urn:microsoft.com/office/officeart/2005/8/layout/hList9"/>
    <dgm:cxn modelId="{A54B1C61-E8DF-4AAA-8D3B-5C4D2BFA2D1B}" type="presOf" srcId="{6A5672AB-E939-413A-94BF-2A0C471EB78D}" destId="{5259D1D0-F883-43C2-8695-77F8D07D6978}" srcOrd="0" destOrd="0" presId="urn:microsoft.com/office/officeart/2005/8/layout/hList9"/>
    <dgm:cxn modelId="{AA08D46D-A330-4B40-96E8-1CDBA8FDB424}" type="presOf" srcId="{01D4C3EE-8E6E-473C-95D4-9F36E03DD655}" destId="{702A9D55-5FB4-4B16-9522-BDC604B932C9}" srcOrd="1" destOrd="0" presId="urn:microsoft.com/office/officeart/2005/8/layout/hList9"/>
    <dgm:cxn modelId="{9FAF156E-5E35-4EFC-B5EF-78FC2A6DDC62}" type="presOf" srcId="{832C8F72-4C52-47A5-BB34-026D5A03B1E5}" destId="{7A026BBB-EE34-4DE7-81B9-F38D6D56AEC4}" srcOrd="1" destOrd="0" presId="urn:microsoft.com/office/officeart/2005/8/layout/hList9"/>
    <dgm:cxn modelId="{70338103-1D21-4746-9E26-B758ABE37F06}" srcId="{84D50364-B0D5-4FF5-9F02-A5D2FD74BBD3}" destId="{01D4C3EE-8E6E-473C-95D4-9F36E03DD655}" srcOrd="1" destOrd="0" parTransId="{598F0CFB-77C0-4084-9E61-FA636382BB9A}" sibTransId="{1AF3199D-384C-4EBC-A38C-AE470719819E}"/>
    <dgm:cxn modelId="{D60FEC4C-E72D-4F14-831B-6B029978B3B4}" srcId="{84D50364-B0D5-4FF5-9F02-A5D2FD74BBD3}" destId="{6A5672AB-E939-413A-94BF-2A0C471EB78D}" srcOrd="2" destOrd="0" parTransId="{94A08BCE-3C57-42C2-BCD5-973FC4E174C4}" sibTransId="{4C722B40-CA3A-4F7C-9E9F-DFDD434EC689}"/>
    <dgm:cxn modelId="{4C9F67AF-3A66-4722-BCB8-63E425630235}" srcId="{D351CFB7-AC46-47E0-92FE-7D16ACFB7F67}" destId="{832C8F72-4C52-47A5-BB34-026D5A03B1E5}" srcOrd="0" destOrd="0" parTransId="{69D2DD51-DE9E-4C36-92ED-07ED9570351B}" sibTransId="{23ABCA62-F150-49BD-83E4-DE5FA33325A5}"/>
    <dgm:cxn modelId="{64978244-B134-4C12-B1D2-8338C85FDE7D}" type="presOf" srcId="{84D50364-B0D5-4FF5-9F02-A5D2FD74BBD3}" destId="{E9E3CF4A-7405-4D46-92CE-EFDC549C0927}" srcOrd="0" destOrd="0" presId="urn:microsoft.com/office/officeart/2005/8/layout/hList9"/>
    <dgm:cxn modelId="{8994E3E6-0885-4452-A17A-3F306A372339}" type="presOf" srcId="{C82A33DB-B7DC-4B0B-8076-48E29EA9E48B}" destId="{19AE92F1-2250-4103-ACD4-B91D3EF2F8A2}" srcOrd="0" destOrd="0" presId="urn:microsoft.com/office/officeart/2005/8/layout/hList9"/>
    <dgm:cxn modelId="{3049275B-8D42-43C8-895A-240ECCA6D891}" type="presOf" srcId="{F170AFB2-21C6-4C2D-9735-8A466AA54AFE}" destId="{869D21DF-7463-468B-AEFF-ACB116E0468D}" srcOrd="1" destOrd="0" presId="urn:microsoft.com/office/officeart/2005/8/layout/hList9"/>
    <dgm:cxn modelId="{3B913FBD-7BDF-42A6-8C54-6F1D3DFC7835}" type="presOf" srcId="{1F1DD663-DBD0-4EA8-B9DC-489CAE59A15B}" destId="{31E05AB2-C8B2-4031-9CA0-250BB32D8FCA}" srcOrd="0" destOrd="0" presId="urn:microsoft.com/office/officeart/2005/8/layout/hList9"/>
    <dgm:cxn modelId="{48D510A6-F0F6-4E2A-9781-9BEAD74E454A}" type="presOf" srcId="{D351CFB7-AC46-47E0-92FE-7D16ACFB7F67}" destId="{9882BC49-419A-4ABF-B948-8A9F1CF10492}" srcOrd="0" destOrd="0" presId="urn:microsoft.com/office/officeart/2005/8/layout/hList9"/>
    <dgm:cxn modelId="{F9363735-51C0-49DA-BAC7-FAB788E377E9}" type="presOf" srcId="{23643BFA-D5FE-4519-9AB2-15D84D82BF72}" destId="{3102B201-07B6-4427-A5CB-CA5C0E619D2B}" srcOrd="0" destOrd="0" presId="urn:microsoft.com/office/officeart/2005/8/layout/hList9"/>
    <dgm:cxn modelId="{10FF182D-DE88-4E31-A8CC-27E72D0DD552}" type="presOf" srcId="{1F1DD663-DBD0-4EA8-B9DC-489CAE59A15B}" destId="{1CC65B44-0E14-4601-98A2-F24D1B2DB212}" srcOrd="1" destOrd="0" presId="urn:microsoft.com/office/officeart/2005/8/layout/hList9"/>
    <dgm:cxn modelId="{AB89B4A3-F67A-4931-9316-7D64FA4E89D3}" srcId="{C82A33DB-B7DC-4B0B-8076-48E29EA9E48B}" destId="{997FDCC9-75D6-4822-8647-CD7B734673F1}" srcOrd="0" destOrd="0" parTransId="{1581514F-A84C-4426-9286-58E750BFFCA9}" sibTransId="{8B44E68E-25E5-4C4D-A74D-92CF497EBA3E}"/>
    <dgm:cxn modelId="{F5CA930F-C337-4DC3-8DFF-DEDB4CFA0333}" type="presOf" srcId="{6A5672AB-E939-413A-94BF-2A0C471EB78D}" destId="{56E10354-99B3-4C96-B34F-34F31E6E0598}" srcOrd="1" destOrd="0" presId="urn:microsoft.com/office/officeart/2005/8/layout/hList9"/>
    <dgm:cxn modelId="{D72C6C76-D5D0-4D58-827F-6D3B73386E40}" type="presOf" srcId="{F170AFB2-21C6-4C2D-9735-8A466AA54AFE}" destId="{C1D97DA7-E5ED-456E-BBEA-A3D737A7423D}" srcOrd="0" destOrd="0" presId="urn:microsoft.com/office/officeart/2005/8/layout/hList9"/>
    <dgm:cxn modelId="{C0D2969D-0E51-4DD1-BF74-3CECD276C19C}" srcId="{23643BFA-D5FE-4519-9AB2-15D84D82BF72}" destId="{84D50364-B0D5-4FF5-9F02-A5D2FD74BBD3}" srcOrd="2" destOrd="0" parTransId="{25795675-15A3-4548-AB78-2003E094BD60}" sibTransId="{6CB5B4BE-6EC3-41BC-9B49-DFE240A1ACF8}"/>
    <dgm:cxn modelId="{D1C3D51B-8BA7-4CD2-9E21-B2FDBB6A2465}" srcId="{C82A33DB-B7DC-4B0B-8076-48E29EA9E48B}" destId="{1F1DD663-DBD0-4EA8-B9DC-489CAE59A15B}" srcOrd="2" destOrd="0" parTransId="{FA654383-B68D-4F69-B045-4D9428F20D25}" sibTransId="{3C1EEFB4-4B7B-42B5-A406-58DC0DDD89F6}"/>
    <dgm:cxn modelId="{34228347-4D70-4E18-B303-A5EC5434FF47}" srcId="{23643BFA-D5FE-4519-9AB2-15D84D82BF72}" destId="{D351CFB7-AC46-47E0-92FE-7D16ACFB7F67}" srcOrd="1" destOrd="0" parTransId="{8544BE63-713D-42F5-8F58-38C01A3D79BE}" sibTransId="{78091957-C751-409D-9428-75D4274E9448}"/>
    <dgm:cxn modelId="{DF490D1A-4760-4D9D-802B-F0F9398FB8F1}" type="presParOf" srcId="{3102B201-07B6-4427-A5CB-CA5C0E619D2B}" destId="{BA21ED00-257E-4F78-8264-228C4C91828F}" srcOrd="0" destOrd="0" presId="urn:microsoft.com/office/officeart/2005/8/layout/hList9"/>
    <dgm:cxn modelId="{C0A6360A-BEB2-41D9-9DE4-4FDDB1AC4759}" type="presParOf" srcId="{3102B201-07B6-4427-A5CB-CA5C0E619D2B}" destId="{E8AEB444-E99A-4BE9-AAAF-E6B3EAEEC165}" srcOrd="1" destOrd="0" presId="urn:microsoft.com/office/officeart/2005/8/layout/hList9"/>
    <dgm:cxn modelId="{E9BC35DA-78E2-4684-B8D8-F3E697371644}" type="presParOf" srcId="{E8AEB444-E99A-4BE9-AAAF-E6B3EAEEC165}" destId="{63331387-3784-49A6-8FEA-5D5E77FA7012}" srcOrd="0" destOrd="0" presId="urn:microsoft.com/office/officeart/2005/8/layout/hList9"/>
    <dgm:cxn modelId="{588302BE-5849-40FC-A60C-7DE7B8C95BF1}" type="presParOf" srcId="{E8AEB444-E99A-4BE9-AAAF-E6B3EAEEC165}" destId="{D5EB0694-DBF8-4447-ACEA-F96755578E30}" srcOrd="1" destOrd="0" presId="urn:microsoft.com/office/officeart/2005/8/layout/hList9"/>
    <dgm:cxn modelId="{1D4530B4-9622-4D2E-AA6D-588D067E48CD}" type="presParOf" srcId="{D5EB0694-DBF8-4447-ACEA-F96755578E30}" destId="{CFC3DB84-23A2-4CA7-8EC3-0D0998F2F4C0}" srcOrd="0" destOrd="0" presId="urn:microsoft.com/office/officeart/2005/8/layout/hList9"/>
    <dgm:cxn modelId="{4FC8FEE7-7AC8-4C98-B5F9-3F823F36404D}" type="presParOf" srcId="{D5EB0694-DBF8-4447-ACEA-F96755578E30}" destId="{40263395-8B1F-4988-A5EC-C19270ABB4DB}" srcOrd="1" destOrd="0" presId="urn:microsoft.com/office/officeart/2005/8/layout/hList9"/>
    <dgm:cxn modelId="{2C274DF8-32B7-4651-BEE5-96D3EA80A17C}" type="presParOf" srcId="{E8AEB444-E99A-4BE9-AAAF-E6B3EAEEC165}" destId="{5D501C9F-90A0-4ABD-8CB9-FCBAAC8B9706}" srcOrd="2" destOrd="0" presId="urn:microsoft.com/office/officeart/2005/8/layout/hList9"/>
    <dgm:cxn modelId="{5F625DE1-8C9C-4AEF-9F70-5546FCBC5657}" type="presParOf" srcId="{5D501C9F-90A0-4ABD-8CB9-FCBAAC8B9706}" destId="{C1D97DA7-E5ED-456E-BBEA-A3D737A7423D}" srcOrd="0" destOrd="0" presId="urn:microsoft.com/office/officeart/2005/8/layout/hList9"/>
    <dgm:cxn modelId="{138F1887-261A-4EF8-8669-13C200C69EE4}" type="presParOf" srcId="{5D501C9F-90A0-4ABD-8CB9-FCBAAC8B9706}" destId="{869D21DF-7463-468B-AEFF-ACB116E0468D}" srcOrd="1" destOrd="0" presId="urn:microsoft.com/office/officeart/2005/8/layout/hList9"/>
    <dgm:cxn modelId="{E3F30ED1-DB47-4B68-AB7D-9895B26A285A}" type="presParOf" srcId="{E8AEB444-E99A-4BE9-AAAF-E6B3EAEEC165}" destId="{10A5D4B4-864E-44D9-8402-910E0706C593}" srcOrd="3" destOrd="0" presId="urn:microsoft.com/office/officeart/2005/8/layout/hList9"/>
    <dgm:cxn modelId="{A85FDC5C-658A-47DD-9306-AE169580CEA1}" type="presParOf" srcId="{10A5D4B4-864E-44D9-8402-910E0706C593}" destId="{31E05AB2-C8B2-4031-9CA0-250BB32D8FCA}" srcOrd="0" destOrd="0" presId="urn:microsoft.com/office/officeart/2005/8/layout/hList9"/>
    <dgm:cxn modelId="{C05C0D08-6ECB-48F8-9636-9E80EF847964}" type="presParOf" srcId="{10A5D4B4-864E-44D9-8402-910E0706C593}" destId="{1CC65B44-0E14-4601-98A2-F24D1B2DB212}" srcOrd="1" destOrd="0" presId="urn:microsoft.com/office/officeart/2005/8/layout/hList9"/>
    <dgm:cxn modelId="{9A813064-0A18-4FD6-8912-FB3CD5FE1337}" type="presParOf" srcId="{3102B201-07B6-4427-A5CB-CA5C0E619D2B}" destId="{172621C5-B809-45E1-BF01-B99925445B78}" srcOrd="2" destOrd="0" presId="urn:microsoft.com/office/officeart/2005/8/layout/hList9"/>
    <dgm:cxn modelId="{7E8F6B9C-B708-444D-AB65-AE8254CAA4B9}" type="presParOf" srcId="{3102B201-07B6-4427-A5CB-CA5C0E619D2B}" destId="{19AE92F1-2250-4103-ACD4-B91D3EF2F8A2}" srcOrd="3" destOrd="0" presId="urn:microsoft.com/office/officeart/2005/8/layout/hList9"/>
    <dgm:cxn modelId="{3F7EAEFF-BD76-477F-9C4F-2F8FF564C5F2}" type="presParOf" srcId="{3102B201-07B6-4427-A5CB-CA5C0E619D2B}" destId="{595A7629-7570-4701-82B3-4618435E7C59}" srcOrd="4" destOrd="0" presId="urn:microsoft.com/office/officeart/2005/8/layout/hList9"/>
    <dgm:cxn modelId="{8316A90C-1FC3-487A-A64A-5ABF3F74AE4F}" type="presParOf" srcId="{3102B201-07B6-4427-A5CB-CA5C0E619D2B}" destId="{1CAF8762-0226-4C5D-8FCE-32D959908A6E}" srcOrd="5" destOrd="0" presId="urn:microsoft.com/office/officeart/2005/8/layout/hList9"/>
    <dgm:cxn modelId="{BCE1A9A7-1B51-40AB-899F-4D4368A3C876}" type="presParOf" srcId="{3102B201-07B6-4427-A5CB-CA5C0E619D2B}" destId="{0F8AD218-01E4-4DA1-9134-031728841D26}" srcOrd="6" destOrd="0" presId="urn:microsoft.com/office/officeart/2005/8/layout/hList9"/>
    <dgm:cxn modelId="{1B9C084A-6142-4898-BFAF-B70AB88400E0}" type="presParOf" srcId="{0F8AD218-01E4-4DA1-9134-031728841D26}" destId="{7A3A8E4F-B0F2-452D-A484-FD8473F10375}" srcOrd="0" destOrd="0" presId="urn:microsoft.com/office/officeart/2005/8/layout/hList9"/>
    <dgm:cxn modelId="{E103371D-900F-4724-80C8-DBB12F370FDC}" type="presParOf" srcId="{0F8AD218-01E4-4DA1-9134-031728841D26}" destId="{8F4FB5ED-4B53-4A15-BA45-302DD7CDF80F}" srcOrd="1" destOrd="0" presId="urn:microsoft.com/office/officeart/2005/8/layout/hList9"/>
    <dgm:cxn modelId="{1010674F-10E3-44DC-A547-A31F2AFEB4A6}" type="presParOf" srcId="{8F4FB5ED-4B53-4A15-BA45-302DD7CDF80F}" destId="{5898E95C-64DF-427A-BAFF-DB2C2AD110B0}" srcOrd="0" destOrd="0" presId="urn:microsoft.com/office/officeart/2005/8/layout/hList9"/>
    <dgm:cxn modelId="{7C2D23A9-45D3-403C-BFFE-9C59B417C8E1}" type="presParOf" srcId="{8F4FB5ED-4B53-4A15-BA45-302DD7CDF80F}" destId="{7A026BBB-EE34-4DE7-81B9-F38D6D56AEC4}" srcOrd="1" destOrd="0" presId="urn:microsoft.com/office/officeart/2005/8/layout/hList9"/>
    <dgm:cxn modelId="{0929432A-9EF9-4D21-A82C-B1FEB0DCCC70}" type="presParOf" srcId="{0F8AD218-01E4-4DA1-9134-031728841D26}" destId="{F2759947-574A-468D-B069-A626F6741B1C}" srcOrd="2" destOrd="0" presId="urn:microsoft.com/office/officeart/2005/8/layout/hList9"/>
    <dgm:cxn modelId="{0E64DAD4-704D-4190-90F1-A2C5D30F52B8}" type="presParOf" srcId="{F2759947-574A-468D-B069-A626F6741B1C}" destId="{D30E9221-DAE6-4E8A-8C96-3BD829DF4872}" srcOrd="0" destOrd="0" presId="urn:microsoft.com/office/officeart/2005/8/layout/hList9"/>
    <dgm:cxn modelId="{072177C2-26AD-4CB9-8168-8070EF5F4692}" type="presParOf" srcId="{F2759947-574A-468D-B069-A626F6741B1C}" destId="{43953DD7-228B-41A9-BFA9-487472E1865D}" srcOrd="1" destOrd="0" presId="urn:microsoft.com/office/officeart/2005/8/layout/hList9"/>
    <dgm:cxn modelId="{A3FF778F-02A4-4391-AFD3-BC82F0D11A65}" type="presParOf" srcId="{0F8AD218-01E4-4DA1-9134-031728841D26}" destId="{F5026873-EF0A-452C-B360-FF986706E8F9}" srcOrd="3" destOrd="0" presId="urn:microsoft.com/office/officeart/2005/8/layout/hList9"/>
    <dgm:cxn modelId="{8589DA7F-3C4E-43FB-993E-26945B26621D}" type="presParOf" srcId="{F5026873-EF0A-452C-B360-FF986706E8F9}" destId="{94E490CE-B89D-4BE8-8AB7-82B287A6E84C}" srcOrd="0" destOrd="0" presId="urn:microsoft.com/office/officeart/2005/8/layout/hList9"/>
    <dgm:cxn modelId="{79874100-947F-4B4C-BC50-B45EC0348C2A}" type="presParOf" srcId="{F5026873-EF0A-452C-B360-FF986706E8F9}" destId="{487F4ECF-1522-49E3-A2B7-AB83C2E0C4D2}" srcOrd="1" destOrd="0" presId="urn:microsoft.com/office/officeart/2005/8/layout/hList9"/>
    <dgm:cxn modelId="{9CE9077B-ADD0-4615-B693-107F1226449A}" type="presParOf" srcId="{3102B201-07B6-4427-A5CB-CA5C0E619D2B}" destId="{EA9A50ED-EE80-4D6A-B08E-F009956ECF2B}" srcOrd="7" destOrd="0" presId="urn:microsoft.com/office/officeart/2005/8/layout/hList9"/>
    <dgm:cxn modelId="{F323E005-0288-48E8-9980-C10242CF7FBC}" type="presParOf" srcId="{3102B201-07B6-4427-A5CB-CA5C0E619D2B}" destId="{9882BC49-419A-4ABF-B948-8A9F1CF10492}" srcOrd="8" destOrd="0" presId="urn:microsoft.com/office/officeart/2005/8/layout/hList9"/>
    <dgm:cxn modelId="{57DC03BC-DB9A-4836-B0C4-5B30C2C546A1}" type="presParOf" srcId="{3102B201-07B6-4427-A5CB-CA5C0E619D2B}" destId="{34072044-96E7-4649-A6B6-3E8769E3AE8A}" srcOrd="9" destOrd="0" presId="urn:microsoft.com/office/officeart/2005/8/layout/hList9"/>
    <dgm:cxn modelId="{A7F49D4C-DD06-4FC9-85CE-259C4CC4BD07}" type="presParOf" srcId="{3102B201-07B6-4427-A5CB-CA5C0E619D2B}" destId="{8D94A326-79A1-4337-832F-F6C3D9673B5F}" srcOrd="10" destOrd="0" presId="urn:microsoft.com/office/officeart/2005/8/layout/hList9"/>
    <dgm:cxn modelId="{15207F19-C750-4C30-B5AB-D9D632F93AB5}" type="presParOf" srcId="{3102B201-07B6-4427-A5CB-CA5C0E619D2B}" destId="{371CFAEA-85CE-47FA-AB77-BAFE773A6F9A}" srcOrd="11" destOrd="0" presId="urn:microsoft.com/office/officeart/2005/8/layout/hList9"/>
    <dgm:cxn modelId="{E45FA30A-11AB-43F1-906E-43135A2428F7}" type="presParOf" srcId="{371CFAEA-85CE-47FA-AB77-BAFE773A6F9A}" destId="{9118B2D1-62E7-4889-9B87-7B4CF0E0819B}" srcOrd="0" destOrd="0" presId="urn:microsoft.com/office/officeart/2005/8/layout/hList9"/>
    <dgm:cxn modelId="{1357B7AB-1F12-4C87-A581-AE1C86C37777}" type="presParOf" srcId="{371CFAEA-85CE-47FA-AB77-BAFE773A6F9A}" destId="{CAB61C94-7C01-4E1F-B843-25187369F87E}" srcOrd="1" destOrd="0" presId="urn:microsoft.com/office/officeart/2005/8/layout/hList9"/>
    <dgm:cxn modelId="{CAFA0B43-1512-410A-8A74-F0E2D4F289F7}" type="presParOf" srcId="{CAB61C94-7C01-4E1F-B843-25187369F87E}" destId="{96BBB4DE-6415-4E72-B358-ED14057122BF}" srcOrd="0" destOrd="0" presId="urn:microsoft.com/office/officeart/2005/8/layout/hList9"/>
    <dgm:cxn modelId="{89856E9A-4C59-476D-88A7-8ED9D14EA50D}" type="presParOf" srcId="{CAB61C94-7C01-4E1F-B843-25187369F87E}" destId="{E156EC50-494B-4BA7-A33D-1F709CBDA6F8}" srcOrd="1" destOrd="0" presId="urn:microsoft.com/office/officeart/2005/8/layout/hList9"/>
    <dgm:cxn modelId="{0767A6CE-D959-408A-969A-F81057D3E267}" type="presParOf" srcId="{371CFAEA-85CE-47FA-AB77-BAFE773A6F9A}" destId="{9BF9F108-F734-4C5A-BB23-132416EEB1AF}" srcOrd="2" destOrd="0" presId="urn:microsoft.com/office/officeart/2005/8/layout/hList9"/>
    <dgm:cxn modelId="{A6873C49-644F-4DC2-A1C1-1E64884F99BA}" type="presParOf" srcId="{9BF9F108-F734-4C5A-BB23-132416EEB1AF}" destId="{7CFBFD47-7ED1-454C-98C3-E5FBBB5894F3}" srcOrd="0" destOrd="0" presId="urn:microsoft.com/office/officeart/2005/8/layout/hList9"/>
    <dgm:cxn modelId="{66D53AF6-6005-4AD9-96B4-B134CEDB9E7C}" type="presParOf" srcId="{9BF9F108-F734-4C5A-BB23-132416EEB1AF}" destId="{702A9D55-5FB4-4B16-9522-BDC604B932C9}" srcOrd="1" destOrd="0" presId="urn:microsoft.com/office/officeart/2005/8/layout/hList9"/>
    <dgm:cxn modelId="{F4C820E6-EA1F-4802-B092-5A93CE7BA7C9}" type="presParOf" srcId="{371CFAEA-85CE-47FA-AB77-BAFE773A6F9A}" destId="{B2228D6E-1F29-4A4E-ABC7-818ECF43DD5D}" srcOrd="3" destOrd="0" presId="urn:microsoft.com/office/officeart/2005/8/layout/hList9"/>
    <dgm:cxn modelId="{491AA061-4CFD-4A3B-B156-B6F637F93785}" type="presParOf" srcId="{B2228D6E-1F29-4A4E-ABC7-818ECF43DD5D}" destId="{5259D1D0-F883-43C2-8695-77F8D07D6978}" srcOrd="0" destOrd="0" presId="urn:microsoft.com/office/officeart/2005/8/layout/hList9"/>
    <dgm:cxn modelId="{F0FD1C02-E04E-45A7-AFAD-6FDC720EFC88}" type="presParOf" srcId="{B2228D6E-1F29-4A4E-ABC7-818ECF43DD5D}" destId="{56E10354-99B3-4C96-B34F-34F31E6E0598}" srcOrd="1" destOrd="0" presId="urn:microsoft.com/office/officeart/2005/8/layout/hList9"/>
    <dgm:cxn modelId="{0BF7665D-A9A3-4CB8-8777-46E35DEB7518}" type="presParOf" srcId="{3102B201-07B6-4427-A5CB-CA5C0E619D2B}" destId="{D2F09E11-0A7A-41E6-B8C1-3790030C3933}" srcOrd="12" destOrd="0" presId="urn:microsoft.com/office/officeart/2005/8/layout/hList9"/>
    <dgm:cxn modelId="{8331ABFA-3DDC-4F1F-9019-CBF57B7CEAD2}" type="presParOf" srcId="{3102B201-07B6-4427-A5CB-CA5C0E619D2B}" destId="{E9E3CF4A-7405-4D46-92CE-EFDC549C0927}"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49AF94-9663-4AB5-8F04-62E97D6AA32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EC"/>
        </a:p>
      </dgm:t>
    </dgm:pt>
    <dgm:pt modelId="{DE67A31A-E474-4339-A335-185AF298894E}">
      <dgm:prSet phldrT="[Texto]" custT="1"/>
      <dgm:spPr>
        <a:solidFill>
          <a:schemeClr val="accent4">
            <a:lumMod val="20000"/>
            <a:lumOff val="80000"/>
          </a:schemeClr>
        </a:solidFill>
      </dgm:spPr>
      <dgm:t>
        <a:bodyPr/>
        <a:lstStyle/>
        <a:p>
          <a:endParaRPr lang="es-EC" sz="1400" b="1" dirty="0" smtClean="0">
            <a:solidFill>
              <a:schemeClr val="tx1"/>
            </a:solidFill>
          </a:endParaRPr>
        </a:p>
        <a:p>
          <a:r>
            <a:rPr lang="es-EC" sz="1400" b="1" dirty="0" smtClean="0">
              <a:solidFill>
                <a:schemeClr val="tx1"/>
              </a:solidFill>
            </a:rPr>
            <a:t>Universo:</a:t>
          </a:r>
          <a:r>
            <a:rPr lang="es-EC" sz="1400" dirty="0" smtClean="0">
              <a:solidFill>
                <a:schemeClr val="tx1"/>
              </a:solidFill>
            </a:rPr>
            <a:t> Comunidad Educativa (Niños /as, Padres de Familia, y docentes de la Escuela </a:t>
          </a:r>
        </a:p>
        <a:p>
          <a:r>
            <a:rPr lang="es-EC" sz="1400" dirty="0" smtClean="0">
              <a:solidFill>
                <a:schemeClr val="tx1"/>
              </a:solidFill>
            </a:rPr>
            <a:t>“Carlos Ponce Martínez” </a:t>
          </a:r>
        </a:p>
        <a:p>
          <a:r>
            <a:rPr lang="es-EC" sz="1400" dirty="0" smtClean="0">
              <a:solidFill>
                <a:schemeClr val="tx1"/>
              </a:solidFill>
            </a:rPr>
            <a:t>Fe y Alegría.</a:t>
          </a:r>
        </a:p>
        <a:p>
          <a:endParaRPr lang="es-EC" sz="1400" dirty="0">
            <a:solidFill>
              <a:schemeClr val="tx1"/>
            </a:solidFill>
          </a:endParaRPr>
        </a:p>
      </dgm:t>
    </dgm:pt>
    <dgm:pt modelId="{398B3714-AE19-48DF-9B2C-A2F74D70E61D}" type="parTrans" cxnId="{771309DE-956F-4A37-B8C8-260102CD5664}">
      <dgm:prSet/>
      <dgm:spPr/>
      <dgm:t>
        <a:bodyPr/>
        <a:lstStyle/>
        <a:p>
          <a:endParaRPr lang="es-EC" sz="1400">
            <a:solidFill>
              <a:schemeClr val="tx1"/>
            </a:solidFill>
          </a:endParaRPr>
        </a:p>
      </dgm:t>
    </dgm:pt>
    <dgm:pt modelId="{B8C153CC-CBC9-4693-A51C-735F22751356}" type="sibTrans" cxnId="{771309DE-956F-4A37-B8C8-260102CD5664}">
      <dgm:prSet/>
      <dgm:spPr/>
      <dgm:t>
        <a:bodyPr/>
        <a:lstStyle/>
        <a:p>
          <a:endParaRPr lang="es-EC" sz="1400">
            <a:solidFill>
              <a:schemeClr val="tx1"/>
            </a:solidFill>
          </a:endParaRPr>
        </a:p>
      </dgm:t>
    </dgm:pt>
    <dgm:pt modelId="{898A42D4-926D-4F34-A62B-7CFD11ABEFBA}">
      <dgm:prSet phldrT="[Texto]" custT="1"/>
      <dgm:spPr>
        <a:solidFill>
          <a:schemeClr val="accent2">
            <a:lumMod val="40000"/>
            <a:lumOff val="60000"/>
          </a:schemeClr>
        </a:solidFill>
      </dgm:spPr>
      <dgm:t>
        <a:bodyPr/>
        <a:lstStyle/>
        <a:p>
          <a:endParaRPr lang="es-EC" sz="1400" b="1" dirty="0" smtClean="0">
            <a:solidFill>
              <a:schemeClr val="tx1"/>
            </a:solidFill>
          </a:endParaRPr>
        </a:p>
        <a:p>
          <a:endParaRPr lang="es-EC" sz="1400" b="1" dirty="0" smtClean="0">
            <a:solidFill>
              <a:schemeClr val="tx1"/>
            </a:solidFill>
          </a:endParaRPr>
        </a:p>
        <a:p>
          <a:r>
            <a:rPr lang="es-EC" sz="1400" b="1" dirty="0" smtClean="0">
              <a:solidFill>
                <a:schemeClr val="tx1"/>
              </a:solidFill>
            </a:rPr>
            <a:t>Población:</a:t>
          </a:r>
          <a:r>
            <a:rPr lang="es-EC" sz="1400" dirty="0" smtClean="0">
              <a:solidFill>
                <a:schemeClr val="tx1"/>
              </a:solidFill>
            </a:rPr>
            <a:t> Niños /as del primero de Básica  de  5 años de edad, maestras, y padres de familia del año de ´básica de la Escuela “Carlos Ponce Martínez” Fe y Alegría</a:t>
          </a:r>
        </a:p>
        <a:p>
          <a:endParaRPr lang="es-EC" sz="1400" dirty="0">
            <a:solidFill>
              <a:schemeClr val="tx1"/>
            </a:solidFill>
          </a:endParaRPr>
        </a:p>
      </dgm:t>
    </dgm:pt>
    <dgm:pt modelId="{3C7C93D5-AFC5-49A9-9FC3-E9985EC97697}" type="parTrans" cxnId="{44963531-A6A9-4D6B-B207-CE71A2149420}">
      <dgm:prSet/>
      <dgm:spPr/>
      <dgm:t>
        <a:bodyPr/>
        <a:lstStyle/>
        <a:p>
          <a:endParaRPr lang="es-EC" sz="1400">
            <a:solidFill>
              <a:schemeClr val="tx1"/>
            </a:solidFill>
          </a:endParaRPr>
        </a:p>
      </dgm:t>
    </dgm:pt>
    <dgm:pt modelId="{E6EB137C-43C7-485A-8D03-CAFBE95A699A}" type="sibTrans" cxnId="{44963531-A6A9-4D6B-B207-CE71A2149420}">
      <dgm:prSet/>
      <dgm:spPr/>
      <dgm:t>
        <a:bodyPr/>
        <a:lstStyle/>
        <a:p>
          <a:endParaRPr lang="es-EC" sz="1400">
            <a:solidFill>
              <a:schemeClr val="tx1"/>
            </a:solidFill>
          </a:endParaRPr>
        </a:p>
      </dgm:t>
    </dgm:pt>
    <dgm:pt modelId="{7659CD1A-8C6B-4C45-8A38-6E60ED6EEA5F}">
      <dgm:prSet phldrT="[Texto]" custT="1"/>
      <dgm:spPr>
        <a:solidFill>
          <a:srgbClr val="FFFF66"/>
        </a:solidFill>
      </dgm:spPr>
      <dgm:t>
        <a:bodyPr/>
        <a:lstStyle/>
        <a:p>
          <a:r>
            <a:rPr lang="es-EC" sz="1400" b="1" dirty="0" smtClean="0">
              <a:solidFill>
                <a:schemeClr val="tx1"/>
              </a:solidFill>
            </a:rPr>
            <a:t>Muestra: </a:t>
          </a:r>
          <a:r>
            <a:rPr lang="es-EC" sz="1400" dirty="0" smtClean="0">
              <a:solidFill>
                <a:schemeClr val="tx1"/>
              </a:solidFill>
            </a:rPr>
            <a:t>40 niños (19 niñas) (21niños) del primer año de educación general básica “A”, en el cual, se aplicaran guías de observación a los niños/as, encuestas a 8 maestras y a 40 padres de familia</a:t>
          </a:r>
          <a:endParaRPr lang="es-EC" sz="1400" dirty="0">
            <a:solidFill>
              <a:schemeClr val="tx1"/>
            </a:solidFill>
          </a:endParaRPr>
        </a:p>
      </dgm:t>
    </dgm:pt>
    <dgm:pt modelId="{75BB51B7-7A91-440D-A25D-4B0CAC73B757}" type="parTrans" cxnId="{E2D410BC-DD91-4DE4-B31A-6A9A9BC1A919}">
      <dgm:prSet/>
      <dgm:spPr/>
      <dgm:t>
        <a:bodyPr/>
        <a:lstStyle/>
        <a:p>
          <a:endParaRPr lang="es-EC" sz="1400">
            <a:solidFill>
              <a:schemeClr val="tx1"/>
            </a:solidFill>
          </a:endParaRPr>
        </a:p>
      </dgm:t>
    </dgm:pt>
    <dgm:pt modelId="{8974A98B-C73F-45B3-ADAF-DC9CC9F277EC}" type="sibTrans" cxnId="{E2D410BC-DD91-4DE4-B31A-6A9A9BC1A919}">
      <dgm:prSet/>
      <dgm:spPr/>
      <dgm:t>
        <a:bodyPr/>
        <a:lstStyle/>
        <a:p>
          <a:endParaRPr lang="es-EC" sz="1400">
            <a:solidFill>
              <a:schemeClr val="tx1"/>
            </a:solidFill>
          </a:endParaRPr>
        </a:p>
      </dgm:t>
    </dgm:pt>
    <dgm:pt modelId="{8036D9B6-3D18-43D2-9D8B-2CBCCD1CB403}" type="pres">
      <dgm:prSet presAssocID="{E649AF94-9663-4AB5-8F04-62E97D6AA32F}" presName="Name0" presStyleCnt="0">
        <dgm:presLayoutVars>
          <dgm:chMax val="7"/>
          <dgm:resizeHandles val="exact"/>
        </dgm:presLayoutVars>
      </dgm:prSet>
      <dgm:spPr/>
      <dgm:t>
        <a:bodyPr/>
        <a:lstStyle/>
        <a:p>
          <a:endParaRPr lang="es-EC"/>
        </a:p>
      </dgm:t>
    </dgm:pt>
    <dgm:pt modelId="{77B8D16C-D64C-4729-B45D-E79B4C029A61}" type="pres">
      <dgm:prSet presAssocID="{E649AF94-9663-4AB5-8F04-62E97D6AA32F}" presName="comp1" presStyleCnt="0"/>
      <dgm:spPr/>
    </dgm:pt>
    <dgm:pt modelId="{A7218221-8E7C-4A16-835B-CBA6F9C97898}" type="pres">
      <dgm:prSet presAssocID="{E649AF94-9663-4AB5-8F04-62E97D6AA32F}" presName="circle1" presStyleLbl="node1" presStyleIdx="0" presStyleCnt="3" custScaleX="142069" custLinFactNeighborX="1491"/>
      <dgm:spPr/>
      <dgm:t>
        <a:bodyPr/>
        <a:lstStyle/>
        <a:p>
          <a:endParaRPr lang="es-EC"/>
        </a:p>
      </dgm:t>
    </dgm:pt>
    <dgm:pt modelId="{CBE5B6F6-1257-49C3-9C4E-E94B9A27C3A0}" type="pres">
      <dgm:prSet presAssocID="{E649AF94-9663-4AB5-8F04-62E97D6AA32F}" presName="c1text" presStyleLbl="node1" presStyleIdx="0" presStyleCnt="3">
        <dgm:presLayoutVars>
          <dgm:bulletEnabled val="1"/>
        </dgm:presLayoutVars>
      </dgm:prSet>
      <dgm:spPr/>
      <dgm:t>
        <a:bodyPr/>
        <a:lstStyle/>
        <a:p>
          <a:endParaRPr lang="es-EC"/>
        </a:p>
      </dgm:t>
    </dgm:pt>
    <dgm:pt modelId="{E6117524-FC3D-4275-A481-8354B059556E}" type="pres">
      <dgm:prSet presAssocID="{E649AF94-9663-4AB5-8F04-62E97D6AA32F}" presName="comp2" presStyleCnt="0"/>
      <dgm:spPr/>
    </dgm:pt>
    <dgm:pt modelId="{932183ED-18DB-4110-AECB-17520AE0CBD7}" type="pres">
      <dgm:prSet presAssocID="{E649AF94-9663-4AB5-8F04-62E97D6AA32F}" presName="circle2" presStyleLbl="node1" presStyleIdx="1" presStyleCnt="3" custScaleX="136231" custScaleY="105431" custLinFactNeighborX="2163" custLinFactNeighborY="3935"/>
      <dgm:spPr/>
      <dgm:t>
        <a:bodyPr/>
        <a:lstStyle/>
        <a:p>
          <a:endParaRPr lang="es-EC"/>
        </a:p>
      </dgm:t>
    </dgm:pt>
    <dgm:pt modelId="{F46DC650-BDE0-4C1F-95CB-1FF6605C5F1C}" type="pres">
      <dgm:prSet presAssocID="{E649AF94-9663-4AB5-8F04-62E97D6AA32F}" presName="c2text" presStyleLbl="node1" presStyleIdx="1" presStyleCnt="3">
        <dgm:presLayoutVars>
          <dgm:bulletEnabled val="1"/>
        </dgm:presLayoutVars>
      </dgm:prSet>
      <dgm:spPr/>
      <dgm:t>
        <a:bodyPr/>
        <a:lstStyle/>
        <a:p>
          <a:endParaRPr lang="es-EC"/>
        </a:p>
      </dgm:t>
    </dgm:pt>
    <dgm:pt modelId="{A5B5929E-560F-4C22-B53A-C634991185B8}" type="pres">
      <dgm:prSet presAssocID="{E649AF94-9663-4AB5-8F04-62E97D6AA32F}" presName="comp3" presStyleCnt="0"/>
      <dgm:spPr/>
    </dgm:pt>
    <dgm:pt modelId="{79CBC36D-43B3-4BA0-8FE3-D5ABBECC01D3}" type="pres">
      <dgm:prSet presAssocID="{E649AF94-9663-4AB5-8F04-62E97D6AA32F}" presName="circle3" presStyleLbl="node1" presStyleIdx="2" presStyleCnt="3" custScaleX="135634" custLinFactNeighborX="2407" custLinFactNeighborY="1775"/>
      <dgm:spPr/>
      <dgm:t>
        <a:bodyPr/>
        <a:lstStyle/>
        <a:p>
          <a:endParaRPr lang="es-EC"/>
        </a:p>
      </dgm:t>
    </dgm:pt>
    <dgm:pt modelId="{A2E7238E-C56E-4ECF-82BE-8C1AA9C0B8D6}" type="pres">
      <dgm:prSet presAssocID="{E649AF94-9663-4AB5-8F04-62E97D6AA32F}" presName="c3text" presStyleLbl="node1" presStyleIdx="2" presStyleCnt="3">
        <dgm:presLayoutVars>
          <dgm:bulletEnabled val="1"/>
        </dgm:presLayoutVars>
      </dgm:prSet>
      <dgm:spPr/>
      <dgm:t>
        <a:bodyPr/>
        <a:lstStyle/>
        <a:p>
          <a:endParaRPr lang="es-EC"/>
        </a:p>
      </dgm:t>
    </dgm:pt>
  </dgm:ptLst>
  <dgm:cxnLst>
    <dgm:cxn modelId="{33358B85-E33E-4DCF-81B4-614F0B053B22}" type="presOf" srcId="{898A42D4-926D-4F34-A62B-7CFD11ABEFBA}" destId="{F46DC650-BDE0-4C1F-95CB-1FF6605C5F1C}" srcOrd="1" destOrd="0" presId="urn:microsoft.com/office/officeart/2005/8/layout/venn2"/>
    <dgm:cxn modelId="{FAB655CE-0839-41CA-9247-5E01F4CAF1A0}" type="presOf" srcId="{E649AF94-9663-4AB5-8F04-62E97D6AA32F}" destId="{8036D9B6-3D18-43D2-9D8B-2CBCCD1CB403}" srcOrd="0" destOrd="0" presId="urn:microsoft.com/office/officeart/2005/8/layout/venn2"/>
    <dgm:cxn modelId="{E2D410BC-DD91-4DE4-B31A-6A9A9BC1A919}" srcId="{E649AF94-9663-4AB5-8F04-62E97D6AA32F}" destId="{7659CD1A-8C6B-4C45-8A38-6E60ED6EEA5F}" srcOrd="2" destOrd="0" parTransId="{75BB51B7-7A91-440D-A25D-4B0CAC73B757}" sibTransId="{8974A98B-C73F-45B3-ADAF-DC9CC9F277EC}"/>
    <dgm:cxn modelId="{C11AFF73-EA18-4986-BF19-4A7CB2338E58}" type="presOf" srcId="{DE67A31A-E474-4339-A335-185AF298894E}" destId="{A7218221-8E7C-4A16-835B-CBA6F9C97898}" srcOrd="0" destOrd="0" presId="urn:microsoft.com/office/officeart/2005/8/layout/venn2"/>
    <dgm:cxn modelId="{771309DE-956F-4A37-B8C8-260102CD5664}" srcId="{E649AF94-9663-4AB5-8F04-62E97D6AA32F}" destId="{DE67A31A-E474-4339-A335-185AF298894E}" srcOrd="0" destOrd="0" parTransId="{398B3714-AE19-48DF-9B2C-A2F74D70E61D}" sibTransId="{B8C153CC-CBC9-4693-A51C-735F22751356}"/>
    <dgm:cxn modelId="{3B65F3B8-50CF-4F77-B1F1-5F33662E3F90}" type="presOf" srcId="{DE67A31A-E474-4339-A335-185AF298894E}" destId="{CBE5B6F6-1257-49C3-9C4E-E94B9A27C3A0}" srcOrd="1" destOrd="0" presId="urn:microsoft.com/office/officeart/2005/8/layout/venn2"/>
    <dgm:cxn modelId="{3868E65C-0549-45D8-8284-E24880533647}" type="presOf" srcId="{7659CD1A-8C6B-4C45-8A38-6E60ED6EEA5F}" destId="{A2E7238E-C56E-4ECF-82BE-8C1AA9C0B8D6}" srcOrd="1" destOrd="0" presId="urn:microsoft.com/office/officeart/2005/8/layout/venn2"/>
    <dgm:cxn modelId="{4D6782F1-5538-4483-A557-DCB60C76AD48}" type="presOf" srcId="{898A42D4-926D-4F34-A62B-7CFD11ABEFBA}" destId="{932183ED-18DB-4110-AECB-17520AE0CBD7}" srcOrd="0" destOrd="0" presId="urn:microsoft.com/office/officeart/2005/8/layout/venn2"/>
    <dgm:cxn modelId="{A96F6E05-F032-4EDB-ADA9-C466214EC1E3}" type="presOf" srcId="{7659CD1A-8C6B-4C45-8A38-6E60ED6EEA5F}" destId="{79CBC36D-43B3-4BA0-8FE3-D5ABBECC01D3}" srcOrd="0" destOrd="0" presId="urn:microsoft.com/office/officeart/2005/8/layout/venn2"/>
    <dgm:cxn modelId="{44963531-A6A9-4D6B-B207-CE71A2149420}" srcId="{E649AF94-9663-4AB5-8F04-62E97D6AA32F}" destId="{898A42D4-926D-4F34-A62B-7CFD11ABEFBA}" srcOrd="1" destOrd="0" parTransId="{3C7C93D5-AFC5-49A9-9FC3-E9985EC97697}" sibTransId="{E6EB137C-43C7-485A-8D03-CAFBE95A699A}"/>
    <dgm:cxn modelId="{D289D0B0-7318-4CD3-8241-A6F1CCA1B621}" type="presParOf" srcId="{8036D9B6-3D18-43D2-9D8B-2CBCCD1CB403}" destId="{77B8D16C-D64C-4729-B45D-E79B4C029A61}" srcOrd="0" destOrd="0" presId="urn:microsoft.com/office/officeart/2005/8/layout/venn2"/>
    <dgm:cxn modelId="{E96AE1F1-73DE-4BA7-ADB4-F6CE7537CA5A}" type="presParOf" srcId="{77B8D16C-D64C-4729-B45D-E79B4C029A61}" destId="{A7218221-8E7C-4A16-835B-CBA6F9C97898}" srcOrd="0" destOrd="0" presId="urn:microsoft.com/office/officeart/2005/8/layout/venn2"/>
    <dgm:cxn modelId="{F360BC7D-2EFD-4823-9E07-2437F6D3AE45}" type="presParOf" srcId="{77B8D16C-D64C-4729-B45D-E79B4C029A61}" destId="{CBE5B6F6-1257-49C3-9C4E-E94B9A27C3A0}" srcOrd="1" destOrd="0" presId="urn:microsoft.com/office/officeart/2005/8/layout/venn2"/>
    <dgm:cxn modelId="{FABC3EF5-CE3F-4C49-AD88-B425192ED061}" type="presParOf" srcId="{8036D9B6-3D18-43D2-9D8B-2CBCCD1CB403}" destId="{E6117524-FC3D-4275-A481-8354B059556E}" srcOrd="1" destOrd="0" presId="urn:microsoft.com/office/officeart/2005/8/layout/venn2"/>
    <dgm:cxn modelId="{0117871F-6A1C-479F-9B83-C0165A0D2C23}" type="presParOf" srcId="{E6117524-FC3D-4275-A481-8354B059556E}" destId="{932183ED-18DB-4110-AECB-17520AE0CBD7}" srcOrd="0" destOrd="0" presId="urn:microsoft.com/office/officeart/2005/8/layout/venn2"/>
    <dgm:cxn modelId="{A4ADF612-8E9B-436F-A61B-5D046DA93EE9}" type="presParOf" srcId="{E6117524-FC3D-4275-A481-8354B059556E}" destId="{F46DC650-BDE0-4C1F-95CB-1FF6605C5F1C}" srcOrd="1" destOrd="0" presId="urn:microsoft.com/office/officeart/2005/8/layout/venn2"/>
    <dgm:cxn modelId="{8C56F9B5-0769-45AF-BAE2-2382E63B4514}" type="presParOf" srcId="{8036D9B6-3D18-43D2-9D8B-2CBCCD1CB403}" destId="{A5B5929E-560F-4C22-B53A-C634991185B8}" srcOrd="2" destOrd="0" presId="urn:microsoft.com/office/officeart/2005/8/layout/venn2"/>
    <dgm:cxn modelId="{1DC58F2E-4099-44E4-AB7E-3B2D45E8E7EA}" type="presParOf" srcId="{A5B5929E-560F-4C22-B53A-C634991185B8}" destId="{79CBC36D-43B3-4BA0-8FE3-D5ABBECC01D3}" srcOrd="0" destOrd="0" presId="urn:microsoft.com/office/officeart/2005/8/layout/venn2"/>
    <dgm:cxn modelId="{0A03C915-421B-4822-BB5C-2DCCE066B398}" type="presParOf" srcId="{A5B5929E-560F-4C22-B53A-C634991185B8}" destId="{A2E7238E-C56E-4ECF-82BE-8C1AA9C0B8D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010DFB-61DD-414D-B864-17288819187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1188F1A5-DE39-47CE-8585-B9A59927EC6D}">
      <dgm:prSet phldrT="[Texto]" custT="1"/>
      <dgm:spPr/>
      <dgm:t>
        <a:bodyPr/>
        <a:lstStyle/>
        <a:p>
          <a:r>
            <a:rPr lang="es-EC" sz="2000" b="1" dirty="0" smtClean="0"/>
            <a:t>De la encuesta aplicada a los docentes</a:t>
          </a:r>
          <a:endParaRPr lang="es-EC" sz="2000" b="1" dirty="0"/>
        </a:p>
      </dgm:t>
    </dgm:pt>
    <dgm:pt modelId="{47BC830E-59B3-4CA7-A566-DC8298B5095C}" type="parTrans" cxnId="{037D9FD3-8748-43D7-BFDE-FE5031965D26}">
      <dgm:prSet/>
      <dgm:spPr/>
      <dgm:t>
        <a:bodyPr/>
        <a:lstStyle/>
        <a:p>
          <a:endParaRPr lang="es-EC"/>
        </a:p>
      </dgm:t>
    </dgm:pt>
    <dgm:pt modelId="{E4CC2142-8466-4467-AA41-3CF499154708}" type="sibTrans" cxnId="{037D9FD3-8748-43D7-BFDE-FE5031965D26}">
      <dgm:prSet/>
      <dgm:spPr/>
      <dgm:t>
        <a:bodyPr/>
        <a:lstStyle/>
        <a:p>
          <a:endParaRPr lang="es-EC"/>
        </a:p>
      </dgm:t>
    </dgm:pt>
    <dgm:pt modelId="{1CA82B25-C220-4A33-9250-21E23320FD8D}">
      <dgm:prSet phldrT="[Texto]" custT="1"/>
      <dgm:spPr/>
      <dgm:t>
        <a:bodyPr/>
        <a:lstStyle/>
        <a:p>
          <a:pPr algn="just"/>
          <a:r>
            <a:rPr lang="es-EC" sz="1400" dirty="0" smtClean="0">
              <a:latin typeface="Arial" panose="020B0604020202020204" pitchFamily="34" charset="0"/>
              <a:cs typeface="Arial" panose="020B0604020202020204" pitchFamily="34" charset="0"/>
            </a:rPr>
            <a:t>Los docentes coinciden que los estilos de crianza de los padres inhiben de manera positiva o negativa según el estilo que adoptan para criar a sus hijos/as</a:t>
          </a:r>
          <a:endParaRPr lang="es-EC" sz="1400" dirty="0">
            <a:latin typeface="Arial" panose="020B0604020202020204" pitchFamily="34" charset="0"/>
            <a:cs typeface="Arial" panose="020B0604020202020204" pitchFamily="34" charset="0"/>
          </a:endParaRPr>
        </a:p>
      </dgm:t>
    </dgm:pt>
    <dgm:pt modelId="{3B48671A-0C28-482A-BA57-F510DA574BF7}" type="parTrans" cxnId="{75866808-F8A0-424A-AC21-1D8BFA3C0BF2}">
      <dgm:prSet/>
      <dgm:spPr/>
      <dgm:t>
        <a:bodyPr/>
        <a:lstStyle/>
        <a:p>
          <a:endParaRPr lang="es-EC"/>
        </a:p>
      </dgm:t>
    </dgm:pt>
    <dgm:pt modelId="{38399C95-EB3E-4E10-8219-42AA3F81258F}" type="sibTrans" cxnId="{75866808-F8A0-424A-AC21-1D8BFA3C0BF2}">
      <dgm:prSet/>
      <dgm:spPr/>
      <dgm:t>
        <a:bodyPr/>
        <a:lstStyle/>
        <a:p>
          <a:endParaRPr lang="es-EC"/>
        </a:p>
      </dgm:t>
    </dgm:pt>
    <dgm:pt modelId="{0D79DF65-A730-4411-A2CE-250335355556}">
      <dgm:prSet phldrT="[Texto]" custT="1"/>
      <dgm:spPr/>
      <dgm:t>
        <a:bodyPr/>
        <a:lstStyle/>
        <a:p>
          <a:pPr algn="just"/>
          <a:r>
            <a:rPr lang="es-EC" sz="1400" dirty="0" smtClean="0">
              <a:latin typeface="Arial" panose="020B0604020202020204" pitchFamily="34" charset="0"/>
              <a:cs typeface="Arial" panose="020B0604020202020204" pitchFamily="34" charset="0"/>
            </a:rPr>
            <a:t>En el área socio-afectiva, los docentes observan que hay niños/as poco sociables, no participativos, y en algunos casos niños/as con mala conducta y agresivos</a:t>
          </a:r>
          <a:endParaRPr lang="es-EC" sz="1400" dirty="0">
            <a:latin typeface="Arial" panose="020B0604020202020204" pitchFamily="34" charset="0"/>
            <a:cs typeface="Arial" panose="020B0604020202020204" pitchFamily="34" charset="0"/>
          </a:endParaRPr>
        </a:p>
      </dgm:t>
    </dgm:pt>
    <dgm:pt modelId="{63858EA9-55FC-4F9C-9712-BA7CED3339C2}" type="parTrans" cxnId="{A40CC6C7-BD62-439F-B334-A2A3836ADB0A}">
      <dgm:prSet/>
      <dgm:spPr/>
      <dgm:t>
        <a:bodyPr/>
        <a:lstStyle/>
        <a:p>
          <a:endParaRPr lang="es-EC"/>
        </a:p>
      </dgm:t>
    </dgm:pt>
    <dgm:pt modelId="{D0C7BE2D-0F54-4AD5-B09C-037271D82466}" type="sibTrans" cxnId="{A40CC6C7-BD62-439F-B334-A2A3836ADB0A}">
      <dgm:prSet/>
      <dgm:spPr/>
      <dgm:t>
        <a:bodyPr/>
        <a:lstStyle/>
        <a:p>
          <a:endParaRPr lang="es-EC"/>
        </a:p>
      </dgm:t>
    </dgm:pt>
    <dgm:pt modelId="{8F11B063-2FE0-4E81-95B1-AD6551DC5B77}">
      <dgm:prSet phldrT="[Texto]" custT="1"/>
      <dgm:spPr/>
      <dgm:t>
        <a:bodyPr/>
        <a:lstStyle/>
        <a:p>
          <a:r>
            <a:rPr lang="es-EC" sz="2000" b="1" dirty="0" smtClean="0"/>
            <a:t>De la encuesta aplicada a los Padres de Familia</a:t>
          </a:r>
          <a:endParaRPr lang="es-EC" sz="2000" b="1" dirty="0"/>
        </a:p>
      </dgm:t>
    </dgm:pt>
    <dgm:pt modelId="{A8DD168A-6C47-4E81-9787-70BE381B72F8}" type="parTrans" cxnId="{03E40C25-840D-4282-BDF4-4A901CEABD42}">
      <dgm:prSet/>
      <dgm:spPr/>
      <dgm:t>
        <a:bodyPr/>
        <a:lstStyle/>
        <a:p>
          <a:endParaRPr lang="es-EC"/>
        </a:p>
      </dgm:t>
    </dgm:pt>
    <dgm:pt modelId="{5BCC406A-3D13-4D92-B52B-18A3B82E1640}" type="sibTrans" cxnId="{03E40C25-840D-4282-BDF4-4A901CEABD42}">
      <dgm:prSet/>
      <dgm:spPr/>
      <dgm:t>
        <a:bodyPr/>
        <a:lstStyle/>
        <a:p>
          <a:endParaRPr lang="es-EC"/>
        </a:p>
      </dgm:t>
    </dgm:pt>
    <dgm:pt modelId="{27A042A0-2F2C-4B4C-ABA3-914FD11B601D}">
      <dgm:prSet phldrT="[Texto]" custT="1"/>
      <dgm:spPr/>
      <dgm:t>
        <a:bodyPr/>
        <a:lstStyle/>
        <a:p>
          <a:pPr algn="just"/>
          <a:r>
            <a:rPr lang="es-EC" sz="1400" dirty="0" smtClean="0">
              <a:latin typeface="Arial" panose="020B0604020202020204" pitchFamily="34" charset="0"/>
              <a:cs typeface="Arial" panose="020B0604020202020204" pitchFamily="34" charset="0"/>
            </a:rPr>
            <a:t>Existen algunos padres y madres de familia que por descuido y dedicación a su trabajo, no prestan la atención y cuidado oportuno a sus hijos, dejándoles que sea la escuela la que resuelva el problema socio-afectivo de los niños/as.</a:t>
          </a:r>
          <a:endParaRPr lang="es-EC" sz="1400" dirty="0">
            <a:latin typeface="Arial" panose="020B0604020202020204" pitchFamily="34" charset="0"/>
            <a:cs typeface="Arial" panose="020B0604020202020204" pitchFamily="34" charset="0"/>
          </a:endParaRPr>
        </a:p>
      </dgm:t>
    </dgm:pt>
    <dgm:pt modelId="{7C10F2DA-A815-433F-8D42-C39ABBC7C8ED}" type="parTrans" cxnId="{2277C067-8FFC-4578-9E30-29EC1A160793}">
      <dgm:prSet/>
      <dgm:spPr/>
      <dgm:t>
        <a:bodyPr/>
        <a:lstStyle/>
        <a:p>
          <a:endParaRPr lang="es-EC"/>
        </a:p>
      </dgm:t>
    </dgm:pt>
    <dgm:pt modelId="{B88FA999-1C2E-43BF-885F-83EA593A00A4}" type="sibTrans" cxnId="{2277C067-8FFC-4578-9E30-29EC1A160793}">
      <dgm:prSet/>
      <dgm:spPr/>
      <dgm:t>
        <a:bodyPr/>
        <a:lstStyle/>
        <a:p>
          <a:endParaRPr lang="es-EC"/>
        </a:p>
      </dgm:t>
    </dgm:pt>
    <dgm:pt modelId="{40887701-051D-4796-8399-8802AAB23921}">
      <dgm:prSet phldrT="[Texto]" custT="1"/>
      <dgm:spPr/>
      <dgm:t>
        <a:bodyPr/>
        <a:lstStyle/>
        <a:p>
          <a:r>
            <a:rPr lang="es-EC" sz="2000" b="1" dirty="0" smtClean="0"/>
            <a:t>De la Guía de Observación</a:t>
          </a:r>
          <a:endParaRPr lang="es-EC" sz="2000" b="1" dirty="0"/>
        </a:p>
      </dgm:t>
    </dgm:pt>
    <dgm:pt modelId="{827B795C-CFBB-49D7-AA0B-19017361C8B6}" type="parTrans" cxnId="{EDFB1BA5-0530-4865-9CA5-568AF716C437}">
      <dgm:prSet/>
      <dgm:spPr/>
      <dgm:t>
        <a:bodyPr/>
        <a:lstStyle/>
        <a:p>
          <a:endParaRPr lang="es-EC"/>
        </a:p>
      </dgm:t>
    </dgm:pt>
    <dgm:pt modelId="{9B856643-86FF-4826-8FF0-E53293AD45F1}" type="sibTrans" cxnId="{EDFB1BA5-0530-4865-9CA5-568AF716C437}">
      <dgm:prSet/>
      <dgm:spPr/>
      <dgm:t>
        <a:bodyPr/>
        <a:lstStyle/>
        <a:p>
          <a:endParaRPr lang="es-EC"/>
        </a:p>
      </dgm:t>
    </dgm:pt>
    <dgm:pt modelId="{7CBCA485-D62A-4F73-849F-79F4DB8C8ACF}">
      <dgm:prSet phldrT="[Texto]" custT="1"/>
      <dgm:spPr/>
      <dgm:t>
        <a:bodyPr/>
        <a:lstStyle/>
        <a:p>
          <a:pPr algn="just"/>
          <a:r>
            <a:rPr lang="es-EC" sz="1400" dirty="0" smtClean="0">
              <a:latin typeface="Arial" panose="020B0604020202020204" pitchFamily="34" charset="0"/>
              <a:cs typeface="Arial" panose="020B0604020202020204" pitchFamily="34" charset="0"/>
            </a:rPr>
            <a:t>Existe  un gran número de estudiantes que todavía tiene inconvenientes en su autonomía e independencia, a veces, como parte de llamar la atención realizan berrinches y agreden a sus compañeros/as de aula, además de sentirse inseguros y poco afectivos.</a:t>
          </a:r>
          <a:endParaRPr lang="es-EC" sz="1400" dirty="0">
            <a:latin typeface="Arial" panose="020B0604020202020204" pitchFamily="34" charset="0"/>
            <a:cs typeface="Arial" panose="020B0604020202020204" pitchFamily="34" charset="0"/>
          </a:endParaRPr>
        </a:p>
      </dgm:t>
    </dgm:pt>
    <dgm:pt modelId="{E35D975B-DA3C-4E07-9DF3-8F12139FDCF0}" type="parTrans" cxnId="{73678BA9-688D-43A9-8679-6984077903A7}">
      <dgm:prSet/>
      <dgm:spPr/>
      <dgm:t>
        <a:bodyPr/>
        <a:lstStyle/>
        <a:p>
          <a:endParaRPr lang="es-EC"/>
        </a:p>
      </dgm:t>
    </dgm:pt>
    <dgm:pt modelId="{07B536BB-DFE1-4D31-8A45-7D4710D4CE90}" type="sibTrans" cxnId="{73678BA9-688D-43A9-8679-6984077903A7}">
      <dgm:prSet/>
      <dgm:spPr/>
      <dgm:t>
        <a:bodyPr/>
        <a:lstStyle/>
        <a:p>
          <a:endParaRPr lang="es-EC"/>
        </a:p>
      </dgm:t>
    </dgm:pt>
    <dgm:pt modelId="{392F3749-C517-4E6A-89E9-FCA15F28897B}">
      <dgm:prSet phldrT="[Texto]" custT="1"/>
      <dgm:spPr/>
      <dgm:t>
        <a:bodyPr/>
        <a:lstStyle/>
        <a:p>
          <a:pPr algn="l"/>
          <a:r>
            <a:rPr lang="es-EC" sz="1400" dirty="0" smtClean="0">
              <a:latin typeface="Arial" panose="020B0604020202020204" pitchFamily="34" charset="0"/>
              <a:cs typeface="Arial" panose="020B0604020202020204" pitchFamily="34" charset="0"/>
            </a:rPr>
            <a:t>Existen padres que si consideran que el castigo es una manera de dar a conocer a los niños/as que los padres y madres son autoridad dentro del hogar. </a:t>
          </a:r>
          <a:endParaRPr lang="es-EC" sz="1400" dirty="0">
            <a:latin typeface="Arial" panose="020B0604020202020204" pitchFamily="34" charset="0"/>
            <a:cs typeface="Arial" panose="020B0604020202020204" pitchFamily="34" charset="0"/>
          </a:endParaRPr>
        </a:p>
      </dgm:t>
    </dgm:pt>
    <dgm:pt modelId="{9F35EF77-2D74-4FC9-84B2-9B468D2467CF}" type="parTrans" cxnId="{EEAD718D-28F5-4DBC-9CD7-6AFF9750DD1D}">
      <dgm:prSet/>
      <dgm:spPr/>
      <dgm:t>
        <a:bodyPr/>
        <a:lstStyle/>
        <a:p>
          <a:endParaRPr lang="es-EC"/>
        </a:p>
      </dgm:t>
    </dgm:pt>
    <dgm:pt modelId="{2EB2561E-6F22-406D-9DAB-275955CFA3B2}" type="sibTrans" cxnId="{EEAD718D-28F5-4DBC-9CD7-6AFF9750DD1D}">
      <dgm:prSet/>
      <dgm:spPr/>
      <dgm:t>
        <a:bodyPr/>
        <a:lstStyle/>
        <a:p>
          <a:endParaRPr lang="es-EC"/>
        </a:p>
      </dgm:t>
    </dgm:pt>
    <dgm:pt modelId="{162A37FF-3D4A-4DDB-B5A5-825BE4297F43}" type="pres">
      <dgm:prSet presAssocID="{09010DFB-61DD-414D-B864-17288819187E}" presName="Name0" presStyleCnt="0">
        <dgm:presLayoutVars>
          <dgm:chMax val="7"/>
          <dgm:dir/>
          <dgm:animLvl val="lvl"/>
          <dgm:resizeHandles val="exact"/>
        </dgm:presLayoutVars>
      </dgm:prSet>
      <dgm:spPr/>
      <dgm:t>
        <a:bodyPr/>
        <a:lstStyle/>
        <a:p>
          <a:endParaRPr lang="es-EC"/>
        </a:p>
      </dgm:t>
    </dgm:pt>
    <dgm:pt modelId="{DDB35D14-A7E8-4AF9-B78C-B3FD62ACC38A}" type="pres">
      <dgm:prSet presAssocID="{1188F1A5-DE39-47CE-8585-B9A59927EC6D}" presName="circle1" presStyleLbl="node1" presStyleIdx="0" presStyleCnt="3" custScaleX="78331" custScaleY="98979" custLinFactNeighborX="3799" custLinFactNeighborY="4367"/>
      <dgm:spPr/>
    </dgm:pt>
    <dgm:pt modelId="{D2F695BF-AE78-46D7-9190-172D926D3660}" type="pres">
      <dgm:prSet presAssocID="{1188F1A5-DE39-47CE-8585-B9A59927EC6D}" presName="space" presStyleCnt="0"/>
      <dgm:spPr/>
    </dgm:pt>
    <dgm:pt modelId="{2BEB9D4C-C4C8-4708-B4DF-092806AF4898}" type="pres">
      <dgm:prSet presAssocID="{1188F1A5-DE39-47CE-8585-B9A59927EC6D}" presName="rect1" presStyleLbl="alignAcc1" presStyleIdx="0" presStyleCnt="3" custScaleX="116444" custScaleY="100000" custLinFactNeighborX="-529" custLinFactNeighborY="-4863"/>
      <dgm:spPr/>
      <dgm:t>
        <a:bodyPr/>
        <a:lstStyle/>
        <a:p>
          <a:endParaRPr lang="es-EC"/>
        </a:p>
      </dgm:t>
    </dgm:pt>
    <dgm:pt modelId="{E816922D-00BD-4AAA-8F84-C121B9674FDE}" type="pres">
      <dgm:prSet presAssocID="{8F11B063-2FE0-4E81-95B1-AD6551DC5B77}" presName="vertSpace2" presStyleLbl="node1" presStyleIdx="0" presStyleCnt="3"/>
      <dgm:spPr/>
    </dgm:pt>
    <dgm:pt modelId="{5763F0CE-2874-49FF-991D-358E3F6745CC}" type="pres">
      <dgm:prSet presAssocID="{8F11B063-2FE0-4E81-95B1-AD6551DC5B77}" presName="circle2" presStyleLbl="node1" presStyleIdx="1" presStyleCnt="3" custScaleY="99897" custLinFactNeighborX="-10947" custLinFactNeighborY="4883"/>
      <dgm:spPr/>
    </dgm:pt>
    <dgm:pt modelId="{A7C36F78-98F4-4CA8-A47E-60A13FD28C6B}" type="pres">
      <dgm:prSet presAssocID="{8F11B063-2FE0-4E81-95B1-AD6551DC5B77}" presName="rect2" presStyleLbl="alignAcc1" presStyleIdx="1" presStyleCnt="3" custScaleX="114910" custScaleY="99165" custLinFactNeighborY="15746"/>
      <dgm:spPr/>
      <dgm:t>
        <a:bodyPr/>
        <a:lstStyle/>
        <a:p>
          <a:endParaRPr lang="es-EC"/>
        </a:p>
      </dgm:t>
    </dgm:pt>
    <dgm:pt modelId="{5A261A85-CDEF-4E28-826D-BC16B531EC57}" type="pres">
      <dgm:prSet presAssocID="{40887701-051D-4796-8399-8802AAB23921}" presName="vertSpace3" presStyleLbl="node1" presStyleIdx="1" presStyleCnt="3"/>
      <dgm:spPr/>
    </dgm:pt>
    <dgm:pt modelId="{8CD14BA6-8C35-4768-AB5E-D953A892E7FB}" type="pres">
      <dgm:prSet presAssocID="{40887701-051D-4796-8399-8802AAB23921}" presName="circle3" presStyleLbl="node1" presStyleIdx="2" presStyleCnt="3" custLinFactNeighborX="679" custLinFactNeighborY="27023"/>
      <dgm:spPr/>
    </dgm:pt>
    <dgm:pt modelId="{1AE2D65D-A273-4A49-A55F-80F3E15949D3}" type="pres">
      <dgm:prSet presAssocID="{40887701-051D-4796-8399-8802AAB23921}" presName="rect3" presStyleLbl="alignAcc1" presStyleIdx="2" presStyleCnt="3" custScaleX="107273" custScaleY="93778" custLinFactNeighborY="37705"/>
      <dgm:spPr/>
      <dgm:t>
        <a:bodyPr/>
        <a:lstStyle/>
        <a:p>
          <a:endParaRPr lang="es-EC"/>
        </a:p>
      </dgm:t>
    </dgm:pt>
    <dgm:pt modelId="{7DB70AFF-C272-48E7-9FB6-5724CC0BD443}" type="pres">
      <dgm:prSet presAssocID="{1188F1A5-DE39-47CE-8585-B9A59927EC6D}" presName="rect1ParTx" presStyleLbl="alignAcc1" presStyleIdx="2" presStyleCnt="3">
        <dgm:presLayoutVars>
          <dgm:chMax val="1"/>
          <dgm:bulletEnabled val="1"/>
        </dgm:presLayoutVars>
      </dgm:prSet>
      <dgm:spPr/>
      <dgm:t>
        <a:bodyPr/>
        <a:lstStyle/>
        <a:p>
          <a:endParaRPr lang="es-EC"/>
        </a:p>
      </dgm:t>
    </dgm:pt>
    <dgm:pt modelId="{F7DAC43E-98E8-4F34-BFD9-69577889DEC4}" type="pres">
      <dgm:prSet presAssocID="{1188F1A5-DE39-47CE-8585-B9A59927EC6D}" presName="rect1ChTx" presStyleLbl="alignAcc1" presStyleIdx="2" presStyleCnt="3" custScaleX="123001" custScaleY="126099" custLinFactNeighborX="-4442" custLinFactNeighborY="2366">
        <dgm:presLayoutVars>
          <dgm:bulletEnabled val="1"/>
        </dgm:presLayoutVars>
      </dgm:prSet>
      <dgm:spPr/>
      <dgm:t>
        <a:bodyPr/>
        <a:lstStyle/>
        <a:p>
          <a:endParaRPr lang="es-EC"/>
        </a:p>
      </dgm:t>
    </dgm:pt>
    <dgm:pt modelId="{0CA48BDB-1BC2-47D6-BB9B-3ECECD7A32AF}" type="pres">
      <dgm:prSet presAssocID="{8F11B063-2FE0-4E81-95B1-AD6551DC5B77}" presName="rect2ParTx" presStyleLbl="alignAcc1" presStyleIdx="2" presStyleCnt="3">
        <dgm:presLayoutVars>
          <dgm:chMax val="1"/>
          <dgm:bulletEnabled val="1"/>
        </dgm:presLayoutVars>
      </dgm:prSet>
      <dgm:spPr/>
      <dgm:t>
        <a:bodyPr/>
        <a:lstStyle/>
        <a:p>
          <a:endParaRPr lang="es-EC"/>
        </a:p>
      </dgm:t>
    </dgm:pt>
    <dgm:pt modelId="{08B4D437-6DDC-4A38-A616-F191C0230E1D}" type="pres">
      <dgm:prSet presAssocID="{8F11B063-2FE0-4E81-95B1-AD6551DC5B77}" presName="rect2ChTx" presStyleLbl="alignAcc1" presStyleIdx="2" presStyleCnt="3" custScaleX="133375" custLinFactNeighborX="714" custLinFactNeighborY="14344">
        <dgm:presLayoutVars>
          <dgm:bulletEnabled val="1"/>
        </dgm:presLayoutVars>
      </dgm:prSet>
      <dgm:spPr/>
      <dgm:t>
        <a:bodyPr/>
        <a:lstStyle/>
        <a:p>
          <a:endParaRPr lang="es-EC"/>
        </a:p>
      </dgm:t>
    </dgm:pt>
    <dgm:pt modelId="{00E29EF4-B8A6-4D83-A8EC-368E8AFF1719}" type="pres">
      <dgm:prSet presAssocID="{40887701-051D-4796-8399-8802AAB23921}" presName="rect3ParTx" presStyleLbl="alignAcc1" presStyleIdx="2" presStyleCnt="3">
        <dgm:presLayoutVars>
          <dgm:chMax val="1"/>
          <dgm:bulletEnabled val="1"/>
        </dgm:presLayoutVars>
      </dgm:prSet>
      <dgm:spPr/>
      <dgm:t>
        <a:bodyPr/>
        <a:lstStyle/>
        <a:p>
          <a:endParaRPr lang="es-EC"/>
        </a:p>
      </dgm:t>
    </dgm:pt>
    <dgm:pt modelId="{A6090BF7-3848-4F50-BDC5-F0AF56248F91}" type="pres">
      <dgm:prSet presAssocID="{40887701-051D-4796-8399-8802AAB23921}" presName="rect3ChTx" presStyleLbl="alignAcc1" presStyleIdx="2" presStyleCnt="3" custScaleX="114290" custLinFactNeighborX="-1784" custLinFactNeighborY="29056">
        <dgm:presLayoutVars>
          <dgm:bulletEnabled val="1"/>
        </dgm:presLayoutVars>
      </dgm:prSet>
      <dgm:spPr/>
      <dgm:t>
        <a:bodyPr/>
        <a:lstStyle/>
        <a:p>
          <a:endParaRPr lang="es-EC"/>
        </a:p>
      </dgm:t>
    </dgm:pt>
  </dgm:ptLst>
  <dgm:cxnLst>
    <dgm:cxn modelId="{A40CC6C7-BD62-439F-B334-A2A3836ADB0A}" srcId="{1188F1A5-DE39-47CE-8585-B9A59927EC6D}" destId="{0D79DF65-A730-4411-A2CE-250335355556}" srcOrd="1" destOrd="0" parTransId="{63858EA9-55FC-4F9C-9712-BA7CED3339C2}" sibTransId="{D0C7BE2D-0F54-4AD5-B09C-037271D82466}"/>
    <dgm:cxn modelId="{75866808-F8A0-424A-AC21-1D8BFA3C0BF2}" srcId="{1188F1A5-DE39-47CE-8585-B9A59927EC6D}" destId="{1CA82B25-C220-4A33-9250-21E23320FD8D}" srcOrd="0" destOrd="0" parTransId="{3B48671A-0C28-482A-BA57-F510DA574BF7}" sibTransId="{38399C95-EB3E-4E10-8219-42AA3F81258F}"/>
    <dgm:cxn modelId="{827A90C5-D89C-4FEC-B94C-A66101292B12}" type="presOf" srcId="{8F11B063-2FE0-4E81-95B1-AD6551DC5B77}" destId="{0CA48BDB-1BC2-47D6-BB9B-3ECECD7A32AF}" srcOrd="1" destOrd="0" presId="urn:microsoft.com/office/officeart/2005/8/layout/target3"/>
    <dgm:cxn modelId="{6051AE98-4B8E-4AD8-A1DB-03E3183FF162}" type="presOf" srcId="{7CBCA485-D62A-4F73-849F-79F4DB8C8ACF}" destId="{A6090BF7-3848-4F50-BDC5-F0AF56248F91}" srcOrd="0" destOrd="0" presId="urn:microsoft.com/office/officeart/2005/8/layout/target3"/>
    <dgm:cxn modelId="{2277C067-8FFC-4578-9E30-29EC1A160793}" srcId="{8F11B063-2FE0-4E81-95B1-AD6551DC5B77}" destId="{27A042A0-2F2C-4B4C-ABA3-914FD11B601D}" srcOrd="0" destOrd="0" parTransId="{7C10F2DA-A815-433F-8D42-C39ABBC7C8ED}" sibTransId="{B88FA999-1C2E-43BF-885F-83EA593A00A4}"/>
    <dgm:cxn modelId="{3616D4B0-9B7C-487D-B814-E1AF0052A26B}" type="presOf" srcId="{0D79DF65-A730-4411-A2CE-250335355556}" destId="{F7DAC43E-98E8-4F34-BFD9-69577889DEC4}" srcOrd="0" destOrd="1" presId="urn:microsoft.com/office/officeart/2005/8/layout/target3"/>
    <dgm:cxn modelId="{AFD6417E-4D97-4658-B5AB-65FEF76F2C35}" type="presOf" srcId="{1188F1A5-DE39-47CE-8585-B9A59927EC6D}" destId="{7DB70AFF-C272-48E7-9FB6-5724CC0BD443}" srcOrd="1" destOrd="0" presId="urn:microsoft.com/office/officeart/2005/8/layout/target3"/>
    <dgm:cxn modelId="{FBA9978D-62EF-4AAE-B5E2-B35552C9223B}" type="presOf" srcId="{40887701-051D-4796-8399-8802AAB23921}" destId="{1AE2D65D-A273-4A49-A55F-80F3E15949D3}" srcOrd="0" destOrd="0" presId="urn:microsoft.com/office/officeart/2005/8/layout/target3"/>
    <dgm:cxn modelId="{5612790E-449F-4BB2-B812-D60CA173733B}" type="presOf" srcId="{1CA82B25-C220-4A33-9250-21E23320FD8D}" destId="{F7DAC43E-98E8-4F34-BFD9-69577889DEC4}" srcOrd="0" destOrd="0" presId="urn:microsoft.com/office/officeart/2005/8/layout/target3"/>
    <dgm:cxn modelId="{95A69B50-23C4-4D35-B758-8A5F54A3233A}" type="presOf" srcId="{40887701-051D-4796-8399-8802AAB23921}" destId="{00E29EF4-B8A6-4D83-A8EC-368E8AFF1719}" srcOrd="1" destOrd="0" presId="urn:microsoft.com/office/officeart/2005/8/layout/target3"/>
    <dgm:cxn modelId="{0B5F99FA-4C16-4852-BB8B-BBB4E6ED8B16}" type="presOf" srcId="{27A042A0-2F2C-4B4C-ABA3-914FD11B601D}" destId="{08B4D437-6DDC-4A38-A616-F191C0230E1D}" srcOrd="0" destOrd="0" presId="urn:microsoft.com/office/officeart/2005/8/layout/target3"/>
    <dgm:cxn modelId="{935548E4-C7FF-40D5-BB91-0DC441D1EDD3}" type="presOf" srcId="{392F3749-C517-4E6A-89E9-FCA15F28897B}" destId="{08B4D437-6DDC-4A38-A616-F191C0230E1D}" srcOrd="0" destOrd="1" presId="urn:microsoft.com/office/officeart/2005/8/layout/target3"/>
    <dgm:cxn modelId="{037D9FD3-8748-43D7-BFDE-FE5031965D26}" srcId="{09010DFB-61DD-414D-B864-17288819187E}" destId="{1188F1A5-DE39-47CE-8585-B9A59927EC6D}" srcOrd="0" destOrd="0" parTransId="{47BC830E-59B3-4CA7-A566-DC8298B5095C}" sibTransId="{E4CC2142-8466-4467-AA41-3CF499154708}"/>
    <dgm:cxn modelId="{ECD11E95-C202-41EA-B54C-9E56814206FA}" type="presOf" srcId="{09010DFB-61DD-414D-B864-17288819187E}" destId="{162A37FF-3D4A-4DDB-B5A5-825BE4297F43}" srcOrd="0" destOrd="0" presId="urn:microsoft.com/office/officeart/2005/8/layout/target3"/>
    <dgm:cxn modelId="{73678BA9-688D-43A9-8679-6984077903A7}" srcId="{40887701-051D-4796-8399-8802AAB23921}" destId="{7CBCA485-D62A-4F73-849F-79F4DB8C8ACF}" srcOrd="0" destOrd="0" parTransId="{E35D975B-DA3C-4E07-9DF3-8F12139FDCF0}" sibTransId="{07B536BB-DFE1-4D31-8A45-7D4710D4CE90}"/>
    <dgm:cxn modelId="{EEAD718D-28F5-4DBC-9CD7-6AFF9750DD1D}" srcId="{8F11B063-2FE0-4E81-95B1-AD6551DC5B77}" destId="{392F3749-C517-4E6A-89E9-FCA15F28897B}" srcOrd="1" destOrd="0" parTransId="{9F35EF77-2D74-4FC9-84B2-9B468D2467CF}" sibTransId="{2EB2561E-6F22-406D-9DAB-275955CFA3B2}"/>
    <dgm:cxn modelId="{EDFB1BA5-0530-4865-9CA5-568AF716C437}" srcId="{09010DFB-61DD-414D-B864-17288819187E}" destId="{40887701-051D-4796-8399-8802AAB23921}" srcOrd="2" destOrd="0" parTransId="{827B795C-CFBB-49D7-AA0B-19017361C8B6}" sibTransId="{9B856643-86FF-4826-8FF0-E53293AD45F1}"/>
    <dgm:cxn modelId="{A16E648C-EF51-48AB-ADCC-5A3241A1F4A4}" type="presOf" srcId="{1188F1A5-DE39-47CE-8585-B9A59927EC6D}" destId="{2BEB9D4C-C4C8-4708-B4DF-092806AF4898}" srcOrd="0" destOrd="0" presId="urn:microsoft.com/office/officeart/2005/8/layout/target3"/>
    <dgm:cxn modelId="{03E40C25-840D-4282-BDF4-4A901CEABD42}" srcId="{09010DFB-61DD-414D-B864-17288819187E}" destId="{8F11B063-2FE0-4E81-95B1-AD6551DC5B77}" srcOrd="1" destOrd="0" parTransId="{A8DD168A-6C47-4E81-9787-70BE381B72F8}" sibTransId="{5BCC406A-3D13-4D92-B52B-18A3B82E1640}"/>
    <dgm:cxn modelId="{45ACAA75-AF3A-4213-9B72-D09FAA4BD63F}" type="presOf" srcId="{8F11B063-2FE0-4E81-95B1-AD6551DC5B77}" destId="{A7C36F78-98F4-4CA8-A47E-60A13FD28C6B}" srcOrd="0" destOrd="0" presId="urn:microsoft.com/office/officeart/2005/8/layout/target3"/>
    <dgm:cxn modelId="{970D3DCB-98E2-4048-BBC8-B4B14613CF4C}" type="presParOf" srcId="{162A37FF-3D4A-4DDB-B5A5-825BE4297F43}" destId="{DDB35D14-A7E8-4AF9-B78C-B3FD62ACC38A}" srcOrd="0" destOrd="0" presId="urn:microsoft.com/office/officeart/2005/8/layout/target3"/>
    <dgm:cxn modelId="{BBEA7FCA-8FAA-4EC2-BD86-E38057C892E1}" type="presParOf" srcId="{162A37FF-3D4A-4DDB-B5A5-825BE4297F43}" destId="{D2F695BF-AE78-46D7-9190-172D926D3660}" srcOrd="1" destOrd="0" presId="urn:microsoft.com/office/officeart/2005/8/layout/target3"/>
    <dgm:cxn modelId="{56E69049-7D2C-49B0-AA30-D85010F6CB4B}" type="presParOf" srcId="{162A37FF-3D4A-4DDB-B5A5-825BE4297F43}" destId="{2BEB9D4C-C4C8-4708-B4DF-092806AF4898}" srcOrd="2" destOrd="0" presId="urn:microsoft.com/office/officeart/2005/8/layout/target3"/>
    <dgm:cxn modelId="{294E48B7-FB5D-4ACF-B692-0ACF65F8D3E1}" type="presParOf" srcId="{162A37FF-3D4A-4DDB-B5A5-825BE4297F43}" destId="{E816922D-00BD-4AAA-8F84-C121B9674FDE}" srcOrd="3" destOrd="0" presId="urn:microsoft.com/office/officeart/2005/8/layout/target3"/>
    <dgm:cxn modelId="{0AA44029-D412-4AD5-B90F-7CD5FEB1DC03}" type="presParOf" srcId="{162A37FF-3D4A-4DDB-B5A5-825BE4297F43}" destId="{5763F0CE-2874-49FF-991D-358E3F6745CC}" srcOrd="4" destOrd="0" presId="urn:microsoft.com/office/officeart/2005/8/layout/target3"/>
    <dgm:cxn modelId="{FC6193E2-01C1-4BF4-A006-3E571B203594}" type="presParOf" srcId="{162A37FF-3D4A-4DDB-B5A5-825BE4297F43}" destId="{A7C36F78-98F4-4CA8-A47E-60A13FD28C6B}" srcOrd="5" destOrd="0" presId="urn:microsoft.com/office/officeart/2005/8/layout/target3"/>
    <dgm:cxn modelId="{91F9CE32-D61A-4781-A005-2337752CA056}" type="presParOf" srcId="{162A37FF-3D4A-4DDB-B5A5-825BE4297F43}" destId="{5A261A85-CDEF-4E28-826D-BC16B531EC57}" srcOrd="6" destOrd="0" presId="urn:microsoft.com/office/officeart/2005/8/layout/target3"/>
    <dgm:cxn modelId="{9A9DD46F-B099-45D2-ACDF-C9DE6B71EE98}" type="presParOf" srcId="{162A37FF-3D4A-4DDB-B5A5-825BE4297F43}" destId="{8CD14BA6-8C35-4768-AB5E-D953A892E7FB}" srcOrd="7" destOrd="0" presId="urn:microsoft.com/office/officeart/2005/8/layout/target3"/>
    <dgm:cxn modelId="{4DBF486F-F702-47B0-94B3-7A99F4F1688A}" type="presParOf" srcId="{162A37FF-3D4A-4DDB-B5A5-825BE4297F43}" destId="{1AE2D65D-A273-4A49-A55F-80F3E15949D3}" srcOrd="8" destOrd="0" presId="urn:microsoft.com/office/officeart/2005/8/layout/target3"/>
    <dgm:cxn modelId="{166B796B-2246-4F62-8885-59E1D126895C}" type="presParOf" srcId="{162A37FF-3D4A-4DDB-B5A5-825BE4297F43}" destId="{7DB70AFF-C272-48E7-9FB6-5724CC0BD443}" srcOrd="9" destOrd="0" presId="urn:microsoft.com/office/officeart/2005/8/layout/target3"/>
    <dgm:cxn modelId="{2811BA75-5251-4168-8CCD-4F5F7BA03A4C}" type="presParOf" srcId="{162A37FF-3D4A-4DDB-B5A5-825BE4297F43}" destId="{F7DAC43E-98E8-4F34-BFD9-69577889DEC4}" srcOrd="10" destOrd="0" presId="urn:microsoft.com/office/officeart/2005/8/layout/target3"/>
    <dgm:cxn modelId="{19BF29DA-12E2-454C-8B4C-5ACF29FDA875}" type="presParOf" srcId="{162A37FF-3D4A-4DDB-B5A5-825BE4297F43}" destId="{0CA48BDB-1BC2-47D6-BB9B-3ECECD7A32AF}" srcOrd="11" destOrd="0" presId="urn:microsoft.com/office/officeart/2005/8/layout/target3"/>
    <dgm:cxn modelId="{999A681E-975B-480E-A390-CB425370C83D}" type="presParOf" srcId="{162A37FF-3D4A-4DDB-B5A5-825BE4297F43}" destId="{08B4D437-6DDC-4A38-A616-F191C0230E1D}" srcOrd="12" destOrd="0" presId="urn:microsoft.com/office/officeart/2005/8/layout/target3"/>
    <dgm:cxn modelId="{04B3A094-8331-4940-A564-5058427E9D14}" type="presParOf" srcId="{162A37FF-3D4A-4DDB-B5A5-825BE4297F43}" destId="{00E29EF4-B8A6-4D83-A8EC-368E8AFF1719}" srcOrd="13" destOrd="0" presId="urn:microsoft.com/office/officeart/2005/8/layout/target3"/>
    <dgm:cxn modelId="{8FB1A8FB-B83E-4900-8E2C-55142282C407}" type="presParOf" srcId="{162A37FF-3D4A-4DDB-B5A5-825BE4297F43}" destId="{A6090BF7-3848-4F50-BDC5-F0AF56248F91}"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FDA6D-93E6-4B69-9BD3-CADF5FBB08E8}">
      <dsp:nvSpPr>
        <dsp:cNvPr id="0" name=""/>
        <dsp:cNvSpPr/>
      </dsp:nvSpPr>
      <dsp:spPr>
        <a:xfrm>
          <a:off x="2657763" y="38642"/>
          <a:ext cx="3445210" cy="1219173"/>
        </a:xfrm>
        <a:prstGeom prst="ellipse">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Arial" panose="020B0604020202020204" pitchFamily="34" charset="0"/>
              <a:cs typeface="Arial" panose="020B0604020202020204" pitchFamily="34" charset="0"/>
            </a:rPr>
            <a:t>1. </a:t>
          </a:r>
          <a:r>
            <a:rPr lang="es-ES" sz="1200" kern="1200" dirty="0" smtClean="0">
              <a:solidFill>
                <a:schemeClr val="tx1"/>
              </a:solidFill>
              <a:latin typeface="Arial" panose="020B0604020202020204" pitchFamily="34" charset="0"/>
              <a:cs typeface="Arial" panose="020B0604020202020204" pitchFamily="34" charset="0"/>
            </a:rPr>
            <a:t>Padres de Familia que justifican el berrinche comprándoles a la hora de la salida golosinas.</a:t>
          </a:r>
          <a:endParaRPr lang="es-EC" sz="1200" kern="1200" dirty="0">
            <a:solidFill>
              <a:schemeClr val="tx1"/>
            </a:solidFill>
            <a:latin typeface="Arial" panose="020B0604020202020204" pitchFamily="34" charset="0"/>
            <a:cs typeface="Arial" panose="020B0604020202020204" pitchFamily="34" charset="0"/>
          </a:endParaRPr>
        </a:p>
      </dsp:txBody>
      <dsp:txXfrm>
        <a:off x="3162302" y="217186"/>
        <a:ext cx="2436132" cy="862085"/>
      </dsp:txXfrm>
    </dsp:sp>
    <dsp:sp modelId="{6C051B92-7B25-4A9A-B19D-9996B5D2BB46}">
      <dsp:nvSpPr>
        <dsp:cNvPr id="0" name=""/>
        <dsp:cNvSpPr/>
      </dsp:nvSpPr>
      <dsp:spPr>
        <a:xfrm rot="2220460">
          <a:off x="5358706" y="1131921"/>
          <a:ext cx="581556" cy="562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5375693" y="1193597"/>
        <a:ext cx="412904" cy="337304"/>
      </dsp:txXfrm>
    </dsp:sp>
    <dsp:sp modelId="{938C08AB-F6C8-41C0-BAEB-F7CBD55003F9}">
      <dsp:nvSpPr>
        <dsp:cNvPr id="0" name=""/>
        <dsp:cNvSpPr/>
      </dsp:nvSpPr>
      <dsp:spPr>
        <a:xfrm>
          <a:off x="4942426" y="1545468"/>
          <a:ext cx="3640330" cy="1796787"/>
        </a:xfrm>
        <a:prstGeom prst="ellipse">
          <a:avLst/>
        </a:prstGeom>
        <a:solidFill>
          <a:schemeClr val="accent4">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S" sz="1200" kern="1200" dirty="0" smtClean="0">
            <a:solidFill>
              <a:schemeClr val="tx1"/>
            </a:solidFill>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2. A la hora del recreo, madres de familia que alegan que ingresan a la institución para realizar trámites, pero que en realidad pasan durante la hora del receso dando de comer a sus niños/as, sin permitirles que compartan con sus compañeros. </a:t>
          </a:r>
          <a:endParaRPr lang="es-EC" sz="1200" kern="1200" dirty="0">
            <a:solidFill>
              <a:schemeClr val="tx1"/>
            </a:solidFill>
            <a:latin typeface="Arial" panose="020B0604020202020204" pitchFamily="34" charset="0"/>
            <a:cs typeface="Arial" panose="020B0604020202020204" pitchFamily="34" charset="0"/>
          </a:endParaRPr>
        </a:p>
      </dsp:txBody>
      <dsp:txXfrm>
        <a:off x="5475540" y="1808601"/>
        <a:ext cx="2574102" cy="1270521"/>
      </dsp:txXfrm>
    </dsp:sp>
    <dsp:sp modelId="{6584E7E7-5C60-460B-BCE3-13B90057BBB7}">
      <dsp:nvSpPr>
        <dsp:cNvPr id="0" name=""/>
        <dsp:cNvSpPr/>
      </dsp:nvSpPr>
      <dsp:spPr>
        <a:xfrm rot="6815836">
          <a:off x="6341047" y="3393334"/>
          <a:ext cx="546639" cy="562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6455866" y="3430628"/>
        <a:ext cx="382647" cy="337304"/>
      </dsp:txXfrm>
    </dsp:sp>
    <dsp:sp modelId="{0D79454A-EB27-450B-824F-5583A473EB0F}">
      <dsp:nvSpPr>
        <dsp:cNvPr id="0" name=""/>
        <dsp:cNvSpPr/>
      </dsp:nvSpPr>
      <dsp:spPr>
        <a:xfrm>
          <a:off x="4502676" y="3896850"/>
          <a:ext cx="3464865" cy="1512286"/>
        </a:xfrm>
        <a:prstGeom prst="ellipse">
          <a:avLst/>
        </a:prstGeom>
        <a:solidFill>
          <a:schemeClr val="accent3">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5. Padres de Familia, que a la hora de la salida ingresan a copiar y preguntar por los deberes de sus niños/as.</a:t>
          </a:r>
          <a:endParaRPr lang="es-EC" sz="1200" kern="1200" dirty="0">
            <a:solidFill>
              <a:schemeClr val="tx1"/>
            </a:solidFill>
            <a:latin typeface="Arial" panose="020B0604020202020204" pitchFamily="34" charset="0"/>
            <a:cs typeface="Arial" panose="020B0604020202020204" pitchFamily="34" charset="0"/>
          </a:endParaRPr>
        </a:p>
      </dsp:txBody>
      <dsp:txXfrm>
        <a:off x="5010094" y="4118319"/>
        <a:ext cx="2450029" cy="1069348"/>
      </dsp:txXfrm>
    </dsp:sp>
    <dsp:sp modelId="{2B960F3E-6368-4E7A-8087-A74988F110A0}">
      <dsp:nvSpPr>
        <dsp:cNvPr id="0" name=""/>
        <dsp:cNvSpPr/>
      </dsp:nvSpPr>
      <dsp:spPr>
        <a:xfrm rot="10851631">
          <a:off x="3954026" y="4340562"/>
          <a:ext cx="388465" cy="562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4070558" y="4453871"/>
        <a:ext cx="271926" cy="337304"/>
      </dsp:txXfrm>
    </dsp:sp>
    <dsp:sp modelId="{99594A4E-DB36-4B56-8889-86A835F414D9}">
      <dsp:nvSpPr>
        <dsp:cNvPr id="0" name=""/>
        <dsp:cNvSpPr/>
      </dsp:nvSpPr>
      <dsp:spPr>
        <a:xfrm>
          <a:off x="197706" y="3756304"/>
          <a:ext cx="3574052" cy="1665696"/>
        </a:xfrm>
        <a:prstGeom prst="ellipse">
          <a:avLst/>
        </a:prstGeom>
        <a:solidFill>
          <a:srgbClr val="FBD1F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4. Niños y niñas que todos los días llevan a la escuela un material nuevo, porque lo ha perdido, y sus padres les compra cada vez que lo pierden.</a:t>
          </a:r>
          <a:endParaRPr lang="es-EC" sz="1200" kern="1200" dirty="0">
            <a:solidFill>
              <a:schemeClr val="tx1"/>
            </a:solidFill>
            <a:latin typeface="Arial" panose="020B0604020202020204" pitchFamily="34" charset="0"/>
            <a:cs typeface="Arial" panose="020B0604020202020204" pitchFamily="34" charset="0"/>
          </a:endParaRPr>
        </a:p>
      </dsp:txBody>
      <dsp:txXfrm>
        <a:off x="721114" y="4000240"/>
        <a:ext cx="2527236" cy="1177824"/>
      </dsp:txXfrm>
    </dsp:sp>
    <dsp:sp modelId="{AE91D58A-2660-4BDA-9B74-83C24273219F}">
      <dsp:nvSpPr>
        <dsp:cNvPr id="0" name=""/>
        <dsp:cNvSpPr/>
      </dsp:nvSpPr>
      <dsp:spPr>
        <a:xfrm rot="16484280">
          <a:off x="1531187" y="3198133"/>
          <a:ext cx="457479" cy="562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10800000">
        <a:off x="1594141" y="3378955"/>
        <a:ext cx="320235" cy="337304"/>
      </dsp:txXfrm>
    </dsp:sp>
    <dsp:sp modelId="{46A5BBA1-D6D4-453E-ACFD-ED719B6C899C}">
      <dsp:nvSpPr>
        <dsp:cNvPr id="0" name=""/>
        <dsp:cNvSpPr/>
      </dsp:nvSpPr>
      <dsp:spPr>
        <a:xfrm>
          <a:off x="50784" y="1572390"/>
          <a:ext cx="3688618" cy="1665696"/>
        </a:xfrm>
        <a:prstGeom prst="ellipse">
          <a:avLst/>
        </a:prstGeom>
        <a:solidFill>
          <a:srgbClr val="BFF6F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latin typeface="Arial" panose="020B0604020202020204" pitchFamily="34" charset="0"/>
              <a:cs typeface="Arial" panose="020B0604020202020204" pitchFamily="34" charset="0"/>
            </a:rPr>
            <a:t>5. Niños/as que dejan sus pertenencias fuera del lugar, por más que la maestra les pida que dejen en el espacio apropiado y designado para cada  niño/a.</a:t>
          </a:r>
          <a:endParaRPr lang="es-EC" sz="1200" kern="1200" dirty="0">
            <a:solidFill>
              <a:schemeClr val="tx1"/>
            </a:solidFill>
            <a:latin typeface="Arial" panose="020B0604020202020204" pitchFamily="34" charset="0"/>
            <a:cs typeface="Arial" panose="020B0604020202020204" pitchFamily="34" charset="0"/>
          </a:endParaRPr>
        </a:p>
      </dsp:txBody>
      <dsp:txXfrm>
        <a:off x="590970" y="1816326"/>
        <a:ext cx="2608246" cy="1177824"/>
      </dsp:txXfrm>
    </dsp:sp>
    <dsp:sp modelId="{0113B4F6-0B3C-46D5-ACFA-79D1FC0135E6}">
      <dsp:nvSpPr>
        <dsp:cNvPr id="0" name=""/>
        <dsp:cNvSpPr/>
      </dsp:nvSpPr>
      <dsp:spPr>
        <a:xfrm rot="19484455">
          <a:off x="2477740" y="1020365"/>
          <a:ext cx="628017" cy="562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a:off x="2493210" y="1181478"/>
        <a:ext cx="459365" cy="3373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120B0-C9A0-42FF-AA69-5725F25BD655}">
      <dsp:nvSpPr>
        <dsp:cNvPr id="0" name=""/>
        <dsp:cNvSpPr/>
      </dsp:nvSpPr>
      <dsp:spPr>
        <a:xfrm>
          <a:off x="4815" y="262036"/>
          <a:ext cx="3999606" cy="1965278"/>
        </a:xfrm>
        <a:prstGeom prst="chevron">
          <a:avLst/>
        </a:prstGeom>
        <a:solidFill>
          <a:srgbClr val="FEF9D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panose="020B0604020202020204" pitchFamily="34" charset="0"/>
              <a:cs typeface="Arial" panose="020B0604020202020204" pitchFamily="34" charset="0"/>
            </a:rPr>
            <a:t>1.- Brindar atención a los niños para conocer sus intereses y necesidades, realizando un trabajo cooperativo de metas comunes entre los directivos y docentes de la institución e incentivando a los padres a preocuparse más por su rol.</a:t>
          </a:r>
          <a:endParaRPr lang="es-EC" sz="1400" kern="1200" dirty="0">
            <a:solidFill>
              <a:schemeClr val="tx1"/>
            </a:solidFill>
            <a:latin typeface="Arial" panose="020B0604020202020204" pitchFamily="34" charset="0"/>
            <a:cs typeface="Arial" panose="020B0604020202020204" pitchFamily="34" charset="0"/>
          </a:endParaRPr>
        </a:p>
      </dsp:txBody>
      <dsp:txXfrm>
        <a:off x="987454" y="262036"/>
        <a:ext cx="2034328" cy="1965278"/>
      </dsp:txXfrm>
    </dsp:sp>
    <dsp:sp modelId="{9788C65D-FE57-4F5D-BA44-52CC6C70FE36}">
      <dsp:nvSpPr>
        <dsp:cNvPr id="0" name=""/>
        <dsp:cNvSpPr/>
      </dsp:nvSpPr>
      <dsp:spPr>
        <a:xfrm>
          <a:off x="3539344" y="314158"/>
          <a:ext cx="3559630" cy="1983207"/>
        </a:xfrm>
        <a:prstGeom prst="chevron">
          <a:avLst/>
        </a:prstGeom>
        <a:solidFill>
          <a:srgbClr val="FEF9D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b="1" i="1" kern="1200" dirty="0" smtClean="0">
              <a:solidFill>
                <a:schemeClr val="tx1"/>
              </a:solidFill>
            </a:rPr>
            <a:t>2.- </a:t>
          </a:r>
          <a:r>
            <a:rPr lang="es-EC" sz="1400" kern="1200" dirty="0" smtClean="0">
              <a:solidFill>
                <a:schemeClr val="tx1"/>
              </a:solidFill>
            </a:rPr>
            <a:t>Incentivar a los docentes de la institución a que se preparen y actualicen sus  conocimientos en el tema,</a:t>
          </a:r>
          <a:endParaRPr lang="es-EC" sz="1400" kern="1200" dirty="0">
            <a:solidFill>
              <a:schemeClr val="tx1"/>
            </a:solidFill>
          </a:endParaRPr>
        </a:p>
      </dsp:txBody>
      <dsp:txXfrm>
        <a:off x="4530948" y="314158"/>
        <a:ext cx="1576423" cy="1983207"/>
      </dsp:txXfrm>
    </dsp:sp>
    <dsp:sp modelId="{D57670E7-D569-4FEC-B2CD-547D83B111A7}">
      <dsp:nvSpPr>
        <dsp:cNvPr id="0" name=""/>
        <dsp:cNvSpPr/>
      </dsp:nvSpPr>
      <dsp:spPr>
        <a:xfrm>
          <a:off x="6706879" y="265386"/>
          <a:ext cx="3359874" cy="2137054"/>
        </a:xfrm>
        <a:prstGeom prst="chevron">
          <a:avLst/>
        </a:prstGeom>
        <a:solidFill>
          <a:srgbClr val="FEF9D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panose="020B0604020202020204" pitchFamily="34" charset="0"/>
              <a:cs typeface="Arial" panose="020B0604020202020204" pitchFamily="34" charset="0"/>
            </a:rPr>
            <a:t>3.- Ejecutar Escuelas para padres, dentro de la institución durante el año lectivo</a:t>
          </a:r>
          <a:endParaRPr lang="es-EC" sz="1400" kern="1200" dirty="0">
            <a:solidFill>
              <a:schemeClr val="tx1"/>
            </a:solidFill>
            <a:latin typeface="Arial" panose="020B0604020202020204" pitchFamily="34" charset="0"/>
            <a:cs typeface="Arial" panose="020B0604020202020204" pitchFamily="34" charset="0"/>
          </a:endParaRPr>
        </a:p>
      </dsp:txBody>
      <dsp:txXfrm>
        <a:off x="7775406" y="265386"/>
        <a:ext cx="1222820" cy="2137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023B3-716B-40EB-A017-5137E44CB676}">
      <dsp:nvSpPr>
        <dsp:cNvPr id="0" name=""/>
        <dsp:cNvSpPr/>
      </dsp:nvSpPr>
      <dsp:spPr>
        <a:xfrm>
          <a:off x="0" y="0"/>
          <a:ext cx="10098444" cy="5074276"/>
        </a:xfrm>
        <a:prstGeom prst="rightArrow">
          <a:avLst>
            <a:gd name="adj1" fmla="val 70000"/>
            <a:gd name="adj2" fmla="val 50000"/>
          </a:avLst>
        </a:prstGeom>
        <a:solidFill>
          <a:srgbClr val="BFF6FD">
            <a:alpha val="89804"/>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ctr" defTabSz="622300">
            <a:lnSpc>
              <a:spcPct val="90000"/>
            </a:lnSpc>
            <a:spcBef>
              <a:spcPct val="0"/>
            </a:spcBef>
            <a:spcAft>
              <a:spcPct val="15000"/>
            </a:spcAft>
            <a:buChar char="••"/>
          </a:pPr>
          <a:r>
            <a:rPr lang="es-EC" sz="1400" b="1" kern="1200" dirty="0" smtClean="0">
              <a:latin typeface="Arial" panose="020B0604020202020204" pitchFamily="34" charset="0"/>
              <a:cs typeface="Arial" panose="020B0604020202020204" pitchFamily="34" charset="0"/>
            </a:rPr>
            <a:t>SISTEMATIZACIÓN DEL PROBLEMA (PREGUNTAS DIRECTRICES</a:t>
          </a:r>
          <a:endParaRPr lang="es-EC" sz="1400" b="1" kern="1200" dirty="0">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Char char="••"/>
          </a:pPr>
          <a:endParaRPr lang="es-EC" sz="1400" b="1" kern="1200" dirty="0">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¿De qué manera cumplen los padres con la crianza de los niños/as del Primer Año de Educación General Básica?</a:t>
          </a:r>
          <a:endParaRPr lang="es-EC" sz="1400" b="1"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¿Cuál es el estilo de crianza que predomina en el desarrollo de los niños/as del Primer Año de Educación General Básica?</a:t>
          </a:r>
          <a:endParaRPr lang="es-EC" sz="1400" kern="1200" dirty="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C" sz="1400" kern="1200" smtClean="0">
              <a:latin typeface="Arial" panose="020B0604020202020204" pitchFamily="34" charset="0"/>
              <a:cs typeface="Arial" panose="020B0604020202020204" pitchFamily="34" charset="0"/>
            </a:rPr>
            <a:t>¿Cuáles son los aspectos por los cuales el área socio-afectiva de los niños/as de 5 años de edad se ven afectados?</a:t>
          </a:r>
          <a:endParaRPr lang="es-EC"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Char char="••"/>
          </a:pPr>
          <a:endParaRPr lang="es-EC"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¿Cómo influye el desarrollo socio afectivo en el proceso de enseñanza-aprendizaje de los niños/as del Primer Año de Educación Básica?</a:t>
          </a:r>
          <a:endParaRPr lang="es-EC" sz="1400" kern="1200" dirty="0">
            <a:latin typeface="Arial" panose="020B0604020202020204" pitchFamily="34" charset="0"/>
            <a:cs typeface="Arial" panose="020B0604020202020204" pitchFamily="34" charset="0"/>
          </a:endParaRPr>
        </a:p>
      </dsp:txBody>
      <dsp:txXfrm>
        <a:off x="2524611" y="761141"/>
        <a:ext cx="5797836" cy="3551994"/>
      </dsp:txXfrm>
    </dsp:sp>
    <dsp:sp modelId="{D909E3F0-F221-4AC4-8E91-496E7E29B50F}">
      <dsp:nvSpPr>
        <dsp:cNvPr id="0" name=""/>
        <dsp:cNvSpPr/>
      </dsp:nvSpPr>
      <dsp:spPr>
        <a:xfrm>
          <a:off x="192267" y="1056855"/>
          <a:ext cx="2309769" cy="3103018"/>
        </a:xfrm>
        <a:prstGeom prst="ellipse">
          <a:avLst/>
        </a:prstGeom>
        <a:solidFill>
          <a:schemeClr val="accent3">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solidFill>
                <a:schemeClr val="tx1"/>
              </a:solidFill>
              <a:latin typeface="Arial" panose="020B0604020202020204" pitchFamily="34" charset="0"/>
              <a:cs typeface="Arial" panose="020B0604020202020204" pitchFamily="34" charset="0"/>
            </a:rPr>
            <a:t>¿Cómo inciden los estilos de crianza de los padres en el área socio-afectiva de los niños/as de 5 años del Primer Año de Educación General Básica en la Escuela “Carlos Ponce Martínez” Fe y Alegría?</a:t>
          </a:r>
        </a:p>
        <a:p>
          <a:pPr lvl="0" algn="ctr" defTabSz="622300">
            <a:lnSpc>
              <a:spcPct val="90000"/>
            </a:lnSpc>
            <a:spcBef>
              <a:spcPct val="0"/>
            </a:spcBef>
            <a:spcAft>
              <a:spcPct val="35000"/>
            </a:spcAft>
          </a:pPr>
          <a:endParaRPr lang="es-EC" sz="1400" b="1" kern="1200" dirty="0">
            <a:solidFill>
              <a:schemeClr val="tx1"/>
            </a:solidFill>
            <a:latin typeface="Arial" panose="020B0604020202020204" pitchFamily="34" charset="0"/>
            <a:cs typeface="Arial" panose="020B0604020202020204" pitchFamily="34" charset="0"/>
          </a:endParaRPr>
        </a:p>
      </dsp:txBody>
      <dsp:txXfrm>
        <a:off x="530525" y="1511281"/>
        <a:ext cx="1633253" cy="2194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664A7-BE16-42D3-8BBE-DF60898A9B4A}">
      <dsp:nvSpPr>
        <dsp:cNvPr id="0" name=""/>
        <dsp:cNvSpPr/>
      </dsp:nvSpPr>
      <dsp:spPr>
        <a:xfrm rot="16200000">
          <a:off x="-1168044" y="1168344"/>
          <a:ext cx="4868214" cy="2531524"/>
        </a:xfrm>
        <a:prstGeom prst="flowChartManualOperation">
          <a:avLst/>
        </a:prstGeom>
        <a:solidFill>
          <a:srgbClr val="F6FE9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Los niños/as desde su nacimiento reciben sensaciones internas y externas que los sitúan en su ambiente, siendo los  padres y personas que rodean al niño/a las encargadas de provocar y favorecer el descubrimiento de nuevas experiencias en el aprendizaje de los mismos</a:t>
          </a:r>
          <a:endParaRPr lang="es-EC" sz="1600" kern="1200" dirty="0">
            <a:solidFill>
              <a:schemeClr val="tx1"/>
            </a:solidFill>
            <a:latin typeface="Arial" panose="020B0604020202020204" pitchFamily="34" charset="0"/>
            <a:cs typeface="Arial" panose="020B0604020202020204" pitchFamily="34" charset="0"/>
          </a:endParaRPr>
        </a:p>
      </dsp:txBody>
      <dsp:txXfrm rot="5400000">
        <a:off x="301" y="973642"/>
        <a:ext cx="2531524" cy="2920928"/>
      </dsp:txXfrm>
    </dsp:sp>
    <dsp:sp modelId="{2F800F5B-AE62-4283-86FB-9D03A691C6E1}">
      <dsp:nvSpPr>
        <dsp:cNvPr id="0" name=""/>
        <dsp:cNvSpPr/>
      </dsp:nvSpPr>
      <dsp:spPr>
        <a:xfrm rot="16200000">
          <a:off x="1660657" y="1091527"/>
          <a:ext cx="4868214" cy="2685159"/>
        </a:xfrm>
        <a:prstGeom prst="flowChartManualOperation">
          <a:avLst/>
        </a:prstGeom>
        <a:solidFill>
          <a:srgbClr val="FEDAF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Tiene como finalidad aclarar aspectos relacionados con la influencia de los estilos de crianza de los padres durante el proceso de desarrollo de los niños/as, y como estos están involucrados en el área socio-afectivo de sus hijos/as.</a:t>
          </a:r>
          <a:endParaRPr lang="es-EC" sz="1600" kern="1200" dirty="0">
            <a:solidFill>
              <a:schemeClr val="tx1"/>
            </a:solidFill>
            <a:latin typeface="Arial" panose="020B0604020202020204" pitchFamily="34" charset="0"/>
            <a:cs typeface="Arial" panose="020B0604020202020204" pitchFamily="34" charset="0"/>
          </a:endParaRPr>
        </a:p>
      </dsp:txBody>
      <dsp:txXfrm rot="5400000">
        <a:off x="2752184" y="973643"/>
        <a:ext cx="2685159" cy="2920928"/>
      </dsp:txXfrm>
    </dsp:sp>
    <dsp:sp modelId="{11F96172-EFF0-40B0-AE51-009CE4B45CD0}">
      <dsp:nvSpPr>
        <dsp:cNvPr id="0" name=""/>
        <dsp:cNvSpPr/>
      </dsp:nvSpPr>
      <dsp:spPr>
        <a:xfrm rot="16200000">
          <a:off x="4692664" y="965040"/>
          <a:ext cx="4868214" cy="2938133"/>
        </a:xfrm>
        <a:prstGeom prst="flowChartManualOperation">
          <a:avLst/>
        </a:prstGeom>
        <a:solidFill>
          <a:srgbClr val="BFF6F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El impacto de la presente investigación, se verá a través de una serie de beneficios tales como: dar la </a:t>
          </a:r>
          <a:r>
            <a:rPr lang="es-EC" sz="1600" kern="1200" dirty="0" smtClean="0">
              <a:solidFill>
                <a:schemeClr val="tx1"/>
              </a:solidFill>
              <a:latin typeface="Arial" panose="020B0604020202020204" pitchFamily="34" charset="0"/>
              <a:cs typeface="Arial" panose="020B0604020202020204" pitchFamily="34" charset="0"/>
            </a:rPr>
            <a:t>oportuna información sobre el tema a través de talleres, </a:t>
          </a:r>
          <a:r>
            <a:rPr lang="es-ES" sz="1600" kern="1200" dirty="0" smtClean="0">
              <a:solidFill>
                <a:schemeClr val="tx1"/>
              </a:solidFill>
              <a:latin typeface="Arial" panose="020B0604020202020204" pitchFamily="34" charset="0"/>
              <a:cs typeface="Arial" panose="020B0604020202020204" pitchFamily="34" charset="0"/>
            </a:rPr>
            <a:t>tanto a los docentes como a los Padres de Familia del Centro Educativo.</a:t>
          </a:r>
          <a:endParaRPr lang="es-EC" sz="1600" kern="1200" dirty="0">
            <a:solidFill>
              <a:schemeClr val="tx1"/>
            </a:solidFill>
            <a:latin typeface="Arial" panose="020B0604020202020204" pitchFamily="34" charset="0"/>
            <a:cs typeface="Arial" panose="020B0604020202020204" pitchFamily="34" charset="0"/>
          </a:endParaRPr>
        </a:p>
      </dsp:txBody>
      <dsp:txXfrm rot="5400000">
        <a:off x="5657705" y="973642"/>
        <a:ext cx="2938133" cy="2920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270BF-C201-4A18-A5BC-F0EF8EEDA5AE}">
      <dsp:nvSpPr>
        <dsp:cNvPr id="0" name=""/>
        <dsp:cNvSpPr/>
      </dsp:nvSpPr>
      <dsp:spPr>
        <a:xfrm>
          <a:off x="2399" y="129140"/>
          <a:ext cx="4694440" cy="3645855"/>
        </a:xfrm>
        <a:prstGeom prst="rightArrow">
          <a:avLst>
            <a:gd name="adj1" fmla="val 70000"/>
            <a:gd name="adj2" fmla="val 50000"/>
          </a:avLst>
        </a:prstGeom>
        <a:solidFill>
          <a:srgbClr val="FEDAFA">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C" sz="1600" kern="1200" dirty="0" smtClean="0"/>
            <a:t>“los efectos de lo que ocurre durante el período de embarazo y los primeros años de vida de un ser humano suelen ser duraderos y en algunos casos, permanentes.</a:t>
          </a:r>
        </a:p>
        <a:p>
          <a:pPr lvl="0" algn="ctr" defTabSz="711200">
            <a:lnSpc>
              <a:spcPct val="90000"/>
            </a:lnSpc>
            <a:spcBef>
              <a:spcPct val="0"/>
            </a:spcBef>
            <a:spcAft>
              <a:spcPct val="35000"/>
            </a:spcAft>
          </a:pPr>
          <a:r>
            <a:rPr lang="es-EC" sz="1600" kern="1200" dirty="0" smtClean="0"/>
            <a:t>”</a:t>
          </a:r>
          <a:r>
            <a:rPr lang="es-EC" sz="1600" b="0" i="0" kern="1200" dirty="0" smtClean="0"/>
            <a:t>(UNICEF, 2001)</a:t>
          </a:r>
          <a:endParaRPr lang="es-EC" sz="1600" kern="1200" dirty="0"/>
        </a:p>
      </dsp:txBody>
      <dsp:txXfrm>
        <a:off x="1176009" y="676018"/>
        <a:ext cx="2288540" cy="2552099"/>
      </dsp:txXfrm>
    </dsp:sp>
    <dsp:sp modelId="{E98AE624-A2D7-40A1-A9D1-42785B566FC9}">
      <dsp:nvSpPr>
        <dsp:cNvPr id="0" name=""/>
        <dsp:cNvSpPr/>
      </dsp:nvSpPr>
      <dsp:spPr>
        <a:xfrm>
          <a:off x="0" y="1107583"/>
          <a:ext cx="1212780" cy="1487986"/>
        </a:xfrm>
        <a:prstGeom prst="ellipse">
          <a:avLst/>
        </a:prstGeom>
        <a:solidFill>
          <a:srgbClr val="BFF6F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Según la Unicef </a:t>
          </a:r>
          <a:endParaRPr lang="es-EC" sz="1500" b="1" kern="1200" dirty="0">
            <a:solidFill>
              <a:schemeClr val="tx1"/>
            </a:solidFill>
          </a:endParaRPr>
        </a:p>
      </dsp:txBody>
      <dsp:txXfrm>
        <a:off x="177608" y="1325494"/>
        <a:ext cx="857564" cy="1052164"/>
      </dsp:txXfrm>
    </dsp:sp>
    <dsp:sp modelId="{F9EA0423-ED45-4341-89F3-0AE39B11A30C}">
      <dsp:nvSpPr>
        <dsp:cNvPr id="0" name=""/>
        <dsp:cNvSpPr/>
      </dsp:nvSpPr>
      <dsp:spPr>
        <a:xfrm>
          <a:off x="4709109" y="9033"/>
          <a:ext cx="5645771" cy="3717933"/>
        </a:xfrm>
        <a:prstGeom prst="rightArrow">
          <a:avLst>
            <a:gd name="adj1" fmla="val 70000"/>
            <a:gd name="adj2" fmla="val 50000"/>
          </a:avLst>
        </a:prstGeom>
        <a:solidFill>
          <a:srgbClr val="FEDAFA">
            <a:alpha val="9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C" sz="1600" kern="1200" dirty="0" smtClean="0"/>
            <a:t>“el organismo en maduración sigue evolucionando después del nacimiento en forma planificada y desarrollando una secuencian prescrita de capacidades físicas, cognitivas…. (Urbano, 2005)</a:t>
          </a:r>
          <a:endParaRPr lang="es-EC" sz="1600" kern="1200" dirty="0"/>
        </a:p>
      </dsp:txBody>
      <dsp:txXfrm>
        <a:off x="6120552" y="566723"/>
        <a:ext cx="2933051" cy="2602553"/>
      </dsp:txXfrm>
    </dsp:sp>
    <dsp:sp modelId="{8D0C7FC8-6B09-4BE8-AE7B-49E7E1DE77C4}">
      <dsp:nvSpPr>
        <dsp:cNvPr id="0" name=""/>
        <dsp:cNvSpPr/>
      </dsp:nvSpPr>
      <dsp:spPr>
        <a:xfrm>
          <a:off x="4916483" y="1164134"/>
          <a:ext cx="1139088" cy="1360123"/>
        </a:xfrm>
        <a:prstGeom prst="ellipse">
          <a:avLst/>
        </a:prstGeom>
        <a:solidFill>
          <a:srgbClr val="BFF6F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Erickson (2000) </a:t>
          </a:r>
          <a:endParaRPr lang="es-EC" sz="1500" b="1" kern="1200" dirty="0">
            <a:solidFill>
              <a:schemeClr val="tx1"/>
            </a:solidFill>
          </a:endParaRPr>
        </a:p>
      </dsp:txBody>
      <dsp:txXfrm>
        <a:off x="5083299" y="1363319"/>
        <a:ext cx="805456" cy="961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E3C55-C3CC-486D-9051-8E2887B74F9A}">
      <dsp:nvSpPr>
        <dsp:cNvPr id="0" name=""/>
        <dsp:cNvSpPr/>
      </dsp:nvSpPr>
      <dsp:spPr>
        <a:xfrm>
          <a:off x="1976690" y="638163"/>
          <a:ext cx="4767770" cy="4767770"/>
        </a:xfrm>
        <a:prstGeom prst="blockArc">
          <a:avLst>
            <a:gd name="adj1" fmla="val 10648850"/>
            <a:gd name="adj2" fmla="val 1728603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A8DA96-A7F7-41A5-AA26-5450E6A91CE3}">
      <dsp:nvSpPr>
        <dsp:cNvPr id="0" name=""/>
        <dsp:cNvSpPr/>
      </dsp:nvSpPr>
      <dsp:spPr>
        <a:xfrm>
          <a:off x="1972532" y="567870"/>
          <a:ext cx="4767770" cy="4767770"/>
        </a:xfrm>
        <a:prstGeom prst="blockArc">
          <a:avLst>
            <a:gd name="adj1" fmla="val 4623426"/>
            <a:gd name="adj2" fmla="val 1054489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6B8341-2F5B-4673-9D81-24845B4C6840}">
      <dsp:nvSpPr>
        <dsp:cNvPr id="0" name=""/>
        <dsp:cNvSpPr/>
      </dsp:nvSpPr>
      <dsp:spPr>
        <a:xfrm>
          <a:off x="2864650" y="538382"/>
          <a:ext cx="4767770" cy="4767770"/>
        </a:xfrm>
        <a:prstGeom prst="blockArc">
          <a:avLst>
            <a:gd name="adj1" fmla="val 317885"/>
            <a:gd name="adj2" fmla="val 5949395"/>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357203-3C34-48AB-87C4-3D6B620079DC}">
      <dsp:nvSpPr>
        <dsp:cNvPr id="0" name=""/>
        <dsp:cNvSpPr/>
      </dsp:nvSpPr>
      <dsp:spPr>
        <a:xfrm>
          <a:off x="2854707" y="748264"/>
          <a:ext cx="4767770" cy="4767770"/>
        </a:xfrm>
        <a:prstGeom prst="blockArc">
          <a:avLst>
            <a:gd name="adj1" fmla="val 15971660"/>
            <a:gd name="adj2" fmla="val 758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755E93-D439-4BC7-851E-10C1CB910839}">
      <dsp:nvSpPr>
        <dsp:cNvPr id="0" name=""/>
        <dsp:cNvSpPr/>
      </dsp:nvSpPr>
      <dsp:spPr>
        <a:xfrm>
          <a:off x="3831678" y="2050337"/>
          <a:ext cx="2092604" cy="1864843"/>
        </a:xfrm>
        <a:prstGeom prst="ellipse">
          <a:avLst/>
        </a:prstGeom>
        <a:solidFill>
          <a:srgbClr val="FEF9D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PROCESOS COGNITIVOS</a:t>
          </a:r>
          <a:endParaRPr lang="es-EC" sz="2000" kern="1200" dirty="0">
            <a:solidFill>
              <a:schemeClr val="tx1"/>
            </a:solidFill>
          </a:endParaRPr>
        </a:p>
      </dsp:txBody>
      <dsp:txXfrm>
        <a:off x="4138133" y="2323437"/>
        <a:ext cx="1479694" cy="1318643"/>
      </dsp:txXfrm>
    </dsp:sp>
    <dsp:sp modelId="{F1221DBF-F507-41C7-BC2C-E3FC2E12C23B}">
      <dsp:nvSpPr>
        <dsp:cNvPr id="0" name=""/>
        <dsp:cNvSpPr/>
      </dsp:nvSpPr>
      <dsp:spPr>
        <a:xfrm>
          <a:off x="3602169" y="-349943"/>
          <a:ext cx="2963737" cy="2317253"/>
        </a:xfrm>
        <a:prstGeom prst="ellipse">
          <a:avLst/>
        </a:prstGeom>
        <a:solidFill>
          <a:srgbClr val="F6FE9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PIAGET</a:t>
          </a:r>
        </a:p>
        <a:p>
          <a:pPr lvl="0" algn="ctr" defTabSz="711200">
            <a:lnSpc>
              <a:spcPct val="90000"/>
            </a:lnSpc>
            <a:spcBef>
              <a:spcPct val="0"/>
            </a:spcBef>
            <a:spcAft>
              <a:spcPct val="35000"/>
            </a:spcAft>
          </a:pPr>
          <a:r>
            <a:rPr lang="es-EC" sz="1500" kern="1200" dirty="0" smtClean="0">
              <a:solidFill>
                <a:schemeClr val="tx1"/>
              </a:solidFill>
            </a:rPr>
            <a:t>El desarrollo de  estos procesos se basa en el producto de los esfuerzos que los niños/as hacen por comprender y actuar en el entorno que se desenvuelven, </a:t>
          </a:r>
          <a:endParaRPr lang="es-EC" sz="1500" kern="1200" dirty="0">
            <a:solidFill>
              <a:schemeClr val="tx1"/>
            </a:solidFill>
          </a:endParaRPr>
        </a:p>
      </dsp:txBody>
      <dsp:txXfrm>
        <a:off x="4036198" y="-10589"/>
        <a:ext cx="2095679" cy="1638545"/>
      </dsp:txXfrm>
    </dsp:sp>
    <dsp:sp modelId="{62F25291-8558-4E91-A0C6-D6FAB08DADA6}">
      <dsp:nvSpPr>
        <dsp:cNvPr id="0" name=""/>
        <dsp:cNvSpPr/>
      </dsp:nvSpPr>
      <dsp:spPr>
        <a:xfrm>
          <a:off x="6176531" y="1935321"/>
          <a:ext cx="2781315" cy="2403926"/>
        </a:xfrm>
        <a:prstGeom prst="ellipse">
          <a:avLst/>
        </a:prstGeom>
        <a:solidFill>
          <a:srgbClr val="BFF6F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VIGOTSKY</a:t>
          </a:r>
        </a:p>
        <a:p>
          <a:pPr lvl="0" algn="ctr" defTabSz="711200">
            <a:lnSpc>
              <a:spcPct val="90000"/>
            </a:lnSpc>
            <a:spcBef>
              <a:spcPct val="0"/>
            </a:spcBef>
            <a:spcAft>
              <a:spcPct val="35000"/>
            </a:spcAft>
          </a:pPr>
          <a:r>
            <a:rPr lang="es-EC" sz="1500" kern="1200" dirty="0" smtClean="0">
              <a:solidFill>
                <a:schemeClr val="tx1"/>
              </a:solidFill>
            </a:rPr>
            <a:t>Explicaba que hay que dar valor al contexto social y cultural del entorno en que los niños/as aprenden, considerándole al aprendizaje como una construcción social </a:t>
          </a:r>
          <a:endParaRPr lang="es-EC" sz="1500" kern="1200" dirty="0">
            <a:solidFill>
              <a:schemeClr val="tx1"/>
            </a:solidFill>
          </a:endParaRPr>
        </a:p>
      </dsp:txBody>
      <dsp:txXfrm>
        <a:off x="6583845" y="2287368"/>
        <a:ext cx="1966687" cy="1699832"/>
      </dsp:txXfrm>
    </dsp:sp>
    <dsp:sp modelId="{B672164E-1A12-42F2-9B8D-25965457B78E}">
      <dsp:nvSpPr>
        <dsp:cNvPr id="0" name=""/>
        <dsp:cNvSpPr/>
      </dsp:nvSpPr>
      <dsp:spPr>
        <a:xfrm>
          <a:off x="3618964" y="4142401"/>
          <a:ext cx="2518026" cy="2157591"/>
        </a:xfrm>
        <a:prstGeom prst="ellipse">
          <a:avLst/>
        </a:prstGeom>
        <a:solidFill>
          <a:srgbClr val="FEDAD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BRUNER</a:t>
          </a:r>
        </a:p>
        <a:p>
          <a:pPr lvl="0" algn="ctr" defTabSz="666750">
            <a:lnSpc>
              <a:spcPct val="90000"/>
            </a:lnSpc>
            <a:spcBef>
              <a:spcPct val="0"/>
            </a:spcBef>
            <a:spcAft>
              <a:spcPct val="35000"/>
            </a:spcAft>
          </a:pPr>
          <a:r>
            <a:rPr lang="es-EC" sz="1500" kern="1200" dirty="0" smtClean="0">
              <a:solidFill>
                <a:schemeClr val="tx1"/>
              </a:solidFill>
            </a:rPr>
            <a:t>El aprendizaje en los niños/as es un conocimiento activo, de asociación y de construcción,</a:t>
          </a:r>
          <a:endParaRPr lang="es-EC" sz="1500" kern="1200" dirty="0">
            <a:solidFill>
              <a:schemeClr val="tx1"/>
            </a:solidFill>
          </a:endParaRPr>
        </a:p>
      </dsp:txBody>
      <dsp:txXfrm>
        <a:off x="3987720" y="4458373"/>
        <a:ext cx="1780514" cy="1525647"/>
      </dsp:txXfrm>
    </dsp:sp>
    <dsp:sp modelId="{2D6AA6FF-B452-4BAA-9CC1-E712D0D10E4E}">
      <dsp:nvSpPr>
        <dsp:cNvPr id="0" name=""/>
        <dsp:cNvSpPr/>
      </dsp:nvSpPr>
      <dsp:spPr>
        <a:xfrm>
          <a:off x="688431" y="1930889"/>
          <a:ext cx="2691587" cy="2387019"/>
        </a:xfrm>
        <a:prstGeom prst="ellipse">
          <a:avLst/>
        </a:prstGeom>
        <a:solidFill>
          <a:srgbClr val="FED1B8"/>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AUSUBEL</a:t>
          </a:r>
        </a:p>
        <a:p>
          <a:pPr lvl="0" algn="ctr" defTabSz="711200">
            <a:lnSpc>
              <a:spcPct val="90000"/>
            </a:lnSpc>
            <a:spcBef>
              <a:spcPct val="0"/>
            </a:spcBef>
            <a:spcAft>
              <a:spcPct val="35000"/>
            </a:spcAft>
          </a:pPr>
          <a:r>
            <a:rPr lang="es-EC" sz="1500" kern="1200" dirty="0" smtClean="0">
              <a:solidFill>
                <a:schemeClr val="tx1"/>
              </a:solidFill>
            </a:rPr>
            <a:t>Con sus ideas aporto a que los procesos cognitivos de los niños/as se debe desarrollar de manera sustantiva y no arbitraria</a:t>
          </a:r>
          <a:endParaRPr lang="es-EC" sz="1500" kern="1200" dirty="0">
            <a:solidFill>
              <a:schemeClr val="tx1"/>
            </a:solidFill>
          </a:endParaRPr>
        </a:p>
      </dsp:txBody>
      <dsp:txXfrm>
        <a:off x="1082605" y="2280460"/>
        <a:ext cx="1903239" cy="16878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2290-34D7-4C4F-8B22-DAC5A5CC00B4}">
      <dsp:nvSpPr>
        <dsp:cNvPr id="0" name=""/>
        <dsp:cNvSpPr/>
      </dsp:nvSpPr>
      <dsp:spPr>
        <a:xfrm>
          <a:off x="0" y="836666"/>
          <a:ext cx="8128000" cy="1183746"/>
        </a:xfrm>
        <a:prstGeom prst="rightArrow">
          <a:avLst>
            <a:gd name="adj1" fmla="val 50000"/>
            <a:gd name="adj2" fmla="val 50000"/>
          </a:avLst>
        </a:prstGeom>
        <a:solidFill>
          <a:srgbClr val="FFFF6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7920" numCol="1" spcCol="1270" anchor="ctr" anchorCtr="0">
          <a:noAutofit/>
        </a:bodyPr>
        <a:lstStyle/>
        <a:p>
          <a:pPr lvl="0" algn="l" defTabSz="1022350">
            <a:lnSpc>
              <a:spcPct val="90000"/>
            </a:lnSpc>
            <a:spcBef>
              <a:spcPct val="0"/>
            </a:spcBef>
            <a:spcAft>
              <a:spcPct val="35000"/>
            </a:spcAft>
          </a:pPr>
          <a:r>
            <a:rPr lang="es-EC" sz="2300" kern="1200" dirty="0" smtClean="0">
              <a:solidFill>
                <a:schemeClr val="tx1"/>
              </a:solidFill>
            </a:rPr>
            <a:t>Padres autoritarios</a:t>
          </a:r>
          <a:endParaRPr lang="es-EC" sz="2300" kern="1200" dirty="0">
            <a:solidFill>
              <a:schemeClr val="tx1"/>
            </a:solidFill>
          </a:endParaRPr>
        </a:p>
      </dsp:txBody>
      <dsp:txXfrm>
        <a:off x="0" y="1132603"/>
        <a:ext cx="7832064" cy="591873"/>
      </dsp:txXfrm>
    </dsp:sp>
    <dsp:sp modelId="{1ADE34BD-915D-4CF5-85C5-901D13C7BE73}">
      <dsp:nvSpPr>
        <dsp:cNvPr id="0" name=""/>
        <dsp:cNvSpPr/>
      </dsp:nvSpPr>
      <dsp:spPr>
        <a:xfrm>
          <a:off x="0" y="1647691"/>
          <a:ext cx="2503424" cy="2280331"/>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endParaRPr lang="es-EC" sz="1400" kern="1200" dirty="0" smtClean="0">
            <a:latin typeface="Arial" panose="020B0604020202020204" pitchFamily="34" charset="0"/>
            <a:cs typeface="Arial" panose="020B0604020202020204" pitchFamily="34" charset="0"/>
          </a:endParaRPr>
        </a:p>
        <a:p>
          <a:pPr lvl="0" algn="just"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“Este es un patrón muy restrictivo de crianza en que los adultos imponen muchas reglas, esperan una obediencia estricta, rara vez o nunca le explican al niño por qué es necesario obedecer todas estas regulaciones” (</a:t>
          </a:r>
          <a:r>
            <a:rPr lang="es-EC" sz="1400" kern="1200" dirty="0" err="1" smtClean="0">
              <a:latin typeface="Arial" panose="020B0604020202020204" pitchFamily="34" charset="0"/>
              <a:cs typeface="Arial" panose="020B0604020202020204" pitchFamily="34" charset="0"/>
            </a:rPr>
            <a:t>Shaffer</a:t>
          </a:r>
          <a:r>
            <a:rPr lang="es-EC" sz="1400" kern="1200" dirty="0" smtClean="0">
              <a:latin typeface="Arial" panose="020B0604020202020204" pitchFamily="34" charset="0"/>
              <a:cs typeface="Arial" panose="020B0604020202020204" pitchFamily="34" charset="0"/>
            </a:rPr>
            <a:t> D. , 2000) </a:t>
          </a:r>
          <a:endParaRPr lang="es-EC" sz="1400" kern="1200" dirty="0">
            <a:latin typeface="Arial" panose="020B0604020202020204" pitchFamily="34" charset="0"/>
            <a:cs typeface="Arial" panose="020B0604020202020204" pitchFamily="34" charset="0"/>
          </a:endParaRPr>
        </a:p>
      </dsp:txBody>
      <dsp:txXfrm>
        <a:off x="0" y="1647691"/>
        <a:ext cx="2503424" cy="2280331"/>
      </dsp:txXfrm>
    </dsp:sp>
    <dsp:sp modelId="{92CF9A0C-429C-42CC-BA47-4168ED354800}">
      <dsp:nvSpPr>
        <dsp:cNvPr id="0" name=""/>
        <dsp:cNvSpPr/>
      </dsp:nvSpPr>
      <dsp:spPr>
        <a:xfrm>
          <a:off x="2503423" y="1281829"/>
          <a:ext cx="5624576" cy="1183746"/>
        </a:xfrm>
        <a:prstGeom prst="rightArrow">
          <a:avLst>
            <a:gd name="adj1" fmla="val 50000"/>
            <a:gd name="adj2" fmla="val 50000"/>
          </a:avLst>
        </a:prstGeom>
        <a:solidFill>
          <a:schemeClr val="accent4">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7920" numCol="1" spcCol="1270" anchor="ctr" anchorCtr="0">
          <a:noAutofit/>
        </a:bodyPr>
        <a:lstStyle/>
        <a:p>
          <a:pPr lvl="0" algn="l" defTabSz="1022350">
            <a:lnSpc>
              <a:spcPct val="90000"/>
            </a:lnSpc>
            <a:spcBef>
              <a:spcPct val="0"/>
            </a:spcBef>
            <a:spcAft>
              <a:spcPct val="35000"/>
            </a:spcAft>
          </a:pPr>
          <a:r>
            <a:rPr lang="es-EC" sz="2300" kern="1200" dirty="0" smtClean="0">
              <a:solidFill>
                <a:schemeClr val="tx1"/>
              </a:solidFill>
            </a:rPr>
            <a:t>Padres con autoridad</a:t>
          </a:r>
          <a:endParaRPr lang="es-EC" sz="2300" kern="1200" dirty="0">
            <a:solidFill>
              <a:schemeClr val="tx1"/>
            </a:solidFill>
          </a:endParaRPr>
        </a:p>
      </dsp:txBody>
      <dsp:txXfrm>
        <a:off x="2503423" y="1577766"/>
        <a:ext cx="5328640" cy="591873"/>
      </dsp:txXfrm>
    </dsp:sp>
    <dsp:sp modelId="{96BDF4CC-68F2-43C7-8424-CA1C6B0DDD54}">
      <dsp:nvSpPr>
        <dsp:cNvPr id="0" name=""/>
        <dsp:cNvSpPr/>
      </dsp:nvSpPr>
      <dsp:spPr>
        <a:xfrm>
          <a:off x="2503423" y="1971971"/>
          <a:ext cx="2503424" cy="2420936"/>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C" sz="140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“Los padres con autoridad ejercen un control de racional y democrático (en lugar de dominante) que reconoce y respeta las perspectivas de sus hijos.” (</a:t>
          </a:r>
          <a:r>
            <a:rPr lang="es-EC" sz="1400" kern="1200" dirty="0" err="1" smtClean="0">
              <a:latin typeface="Arial" panose="020B0604020202020204" pitchFamily="34" charset="0"/>
              <a:cs typeface="Arial" panose="020B0604020202020204" pitchFamily="34" charset="0"/>
            </a:rPr>
            <a:t>Shaffer</a:t>
          </a:r>
          <a:r>
            <a:rPr lang="es-EC" sz="1400" kern="1200" dirty="0" smtClean="0">
              <a:latin typeface="Arial" panose="020B0604020202020204" pitchFamily="34" charset="0"/>
              <a:cs typeface="Arial" panose="020B0604020202020204" pitchFamily="34" charset="0"/>
            </a:rPr>
            <a:t> D. , 2000)</a:t>
          </a:r>
          <a:endParaRPr lang="es-EC" sz="1400" kern="1200" dirty="0">
            <a:latin typeface="Arial" panose="020B0604020202020204" pitchFamily="34" charset="0"/>
            <a:cs typeface="Arial" panose="020B0604020202020204" pitchFamily="34" charset="0"/>
          </a:endParaRPr>
        </a:p>
      </dsp:txBody>
      <dsp:txXfrm>
        <a:off x="2503423" y="1971971"/>
        <a:ext cx="2503424" cy="2420936"/>
      </dsp:txXfrm>
    </dsp:sp>
    <dsp:sp modelId="{922DE4D3-B63C-4505-9BFD-5613FC64537B}">
      <dsp:nvSpPr>
        <dsp:cNvPr id="0" name=""/>
        <dsp:cNvSpPr/>
      </dsp:nvSpPr>
      <dsp:spPr>
        <a:xfrm>
          <a:off x="5006848" y="1690273"/>
          <a:ext cx="3121152" cy="1183746"/>
        </a:xfrm>
        <a:prstGeom prst="rightArrow">
          <a:avLst>
            <a:gd name="adj1" fmla="val 50000"/>
            <a:gd name="adj2" fmla="val 50000"/>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7920" numCol="1" spcCol="1270" anchor="ctr" anchorCtr="0">
          <a:noAutofit/>
        </a:bodyPr>
        <a:lstStyle/>
        <a:p>
          <a:pPr lvl="0" algn="l" defTabSz="1022350">
            <a:lnSpc>
              <a:spcPct val="90000"/>
            </a:lnSpc>
            <a:spcBef>
              <a:spcPct val="0"/>
            </a:spcBef>
            <a:spcAft>
              <a:spcPct val="35000"/>
            </a:spcAft>
          </a:pPr>
          <a:r>
            <a:rPr lang="es-EC" sz="2300" kern="1200" dirty="0" smtClean="0">
              <a:solidFill>
                <a:schemeClr val="tx1"/>
              </a:solidFill>
            </a:rPr>
            <a:t>Padres permisivos</a:t>
          </a:r>
          <a:endParaRPr lang="es-EC" sz="2300" kern="1200" dirty="0">
            <a:solidFill>
              <a:schemeClr val="tx1"/>
            </a:solidFill>
          </a:endParaRPr>
        </a:p>
      </dsp:txBody>
      <dsp:txXfrm>
        <a:off x="5006848" y="1986210"/>
        <a:ext cx="2825216" cy="591873"/>
      </dsp:txXfrm>
    </dsp:sp>
    <dsp:sp modelId="{47A90B25-EC41-491E-8CAD-17BAE67DBE44}">
      <dsp:nvSpPr>
        <dsp:cNvPr id="0" name=""/>
        <dsp:cNvSpPr/>
      </dsp:nvSpPr>
      <dsp:spPr>
        <a:xfrm>
          <a:off x="5006848" y="2436855"/>
          <a:ext cx="2503424" cy="2246958"/>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s-EC" sz="1400" kern="1200" dirty="0" smtClean="0">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Los adultos exigen relativamente poco, permiten que sus hijos expresen con libertad sus sentimientos e impulsos, no supervisan en forma estrecha las actividades de éstos y rara vez ejercen un control firme sobre su comportamiento.” (</a:t>
          </a:r>
          <a:r>
            <a:rPr lang="es-EC" sz="1400" kern="1200" dirty="0" err="1" smtClean="0">
              <a:latin typeface="Arial" panose="020B0604020202020204" pitchFamily="34" charset="0"/>
              <a:cs typeface="Arial" panose="020B0604020202020204" pitchFamily="34" charset="0"/>
            </a:rPr>
            <a:t>Shaffer</a:t>
          </a:r>
          <a:r>
            <a:rPr lang="es-EC" sz="1400" kern="1200" dirty="0" smtClean="0">
              <a:latin typeface="Arial" panose="020B0604020202020204" pitchFamily="34" charset="0"/>
              <a:cs typeface="Arial" panose="020B0604020202020204" pitchFamily="34" charset="0"/>
            </a:rPr>
            <a:t> D. , 2000)</a:t>
          </a:r>
          <a:endParaRPr lang="es-EC" sz="1400" kern="1200" dirty="0">
            <a:latin typeface="Arial" panose="020B0604020202020204" pitchFamily="34" charset="0"/>
            <a:cs typeface="Arial" panose="020B0604020202020204" pitchFamily="34" charset="0"/>
          </a:endParaRPr>
        </a:p>
      </dsp:txBody>
      <dsp:txXfrm>
        <a:off x="5006848" y="2436855"/>
        <a:ext cx="2503424" cy="22469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3DB84-23A2-4CA7-8EC3-0D0998F2F4C0}">
      <dsp:nvSpPr>
        <dsp:cNvPr id="0" name=""/>
        <dsp:cNvSpPr/>
      </dsp:nvSpPr>
      <dsp:spPr>
        <a:xfrm>
          <a:off x="1209799" y="851011"/>
          <a:ext cx="2040253" cy="884958"/>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DO" sz="1300" kern="1200" dirty="0" smtClean="0">
              <a:latin typeface="Arial" panose="020B0604020202020204" pitchFamily="34" charset="0"/>
              <a:cs typeface="Arial" panose="020B0604020202020204" pitchFamily="34" charset="0"/>
            </a:rPr>
            <a:t>  Los niños acumulan “grandes dosis de agresividad”  y  enojo</a:t>
          </a:r>
        </a:p>
        <a:p>
          <a:pPr lvl="0" algn="l" defTabSz="577850">
            <a:lnSpc>
              <a:spcPct val="90000"/>
            </a:lnSpc>
            <a:spcBef>
              <a:spcPct val="0"/>
            </a:spcBef>
            <a:spcAft>
              <a:spcPct val="35000"/>
            </a:spcAft>
          </a:pPr>
          <a:endParaRPr lang="es-EC" sz="1300" kern="1200" dirty="0">
            <a:latin typeface="Arial" panose="020B0604020202020204" pitchFamily="34" charset="0"/>
            <a:cs typeface="Arial" panose="020B0604020202020204" pitchFamily="34" charset="0"/>
          </a:endParaRPr>
        </a:p>
      </dsp:txBody>
      <dsp:txXfrm>
        <a:off x="1536239" y="851011"/>
        <a:ext cx="1713813" cy="884958"/>
      </dsp:txXfrm>
    </dsp:sp>
    <dsp:sp modelId="{C1D97DA7-E5ED-456E-BBEA-A3D737A7423D}">
      <dsp:nvSpPr>
        <dsp:cNvPr id="0" name=""/>
        <dsp:cNvSpPr/>
      </dsp:nvSpPr>
      <dsp:spPr>
        <a:xfrm>
          <a:off x="1262843" y="1763567"/>
          <a:ext cx="1990782" cy="129565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DO" sz="1300" kern="1200" dirty="0" smtClean="0">
              <a:latin typeface="Arial" panose="020B0604020202020204" pitchFamily="34" charset="0"/>
              <a:cs typeface="Arial" panose="020B0604020202020204" pitchFamily="34" charset="0"/>
            </a:rPr>
            <a:t>Les cuesta obedecer.  Suelen tener escasas habilidades sociales.</a:t>
          </a:r>
        </a:p>
        <a:p>
          <a:pPr lvl="0" algn="l" defTabSz="577850">
            <a:lnSpc>
              <a:spcPct val="90000"/>
            </a:lnSpc>
            <a:spcBef>
              <a:spcPct val="0"/>
            </a:spcBef>
            <a:spcAft>
              <a:spcPct val="35000"/>
            </a:spcAft>
          </a:pPr>
          <a:endParaRPr lang="es-EC" sz="1300" kern="1200" dirty="0">
            <a:latin typeface="Arial" panose="020B0604020202020204" pitchFamily="34" charset="0"/>
            <a:cs typeface="Arial" panose="020B0604020202020204" pitchFamily="34" charset="0"/>
          </a:endParaRPr>
        </a:p>
      </dsp:txBody>
      <dsp:txXfrm>
        <a:off x="1581369" y="1763567"/>
        <a:ext cx="1672257" cy="1295655"/>
      </dsp:txXfrm>
    </dsp:sp>
    <dsp:sp modelId="{31E05AB2-C8B2-4031-9CA0-250BB32D8FCA}">
      <dsp:nvSpPr>
        <dsp:cNvPr id="0" name=""/>
        <dsp:cNvSpPr/>
      </dsp:nvSpPr>
      <dsp:spPr>
        <a:xfrm>
          <a:off x="1248689" y="3086833"/>
          <a:ext cx="1990782" cy="161925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endParaRPr lang="es-DO" sz="1300" kern="1200" dirty="0" smtClean="0">
            <a:latin typeface="Arial" panose="020B0604020202020204" pitchFamily="34" charset="0"/>
            <a:cs typeface="Arial" panose="020B0604020202020204" pitchFamily="34" charset="0"/>
          </a:endParaRPr>
        </a:p>
        <a:p>
          <a:pPr lvl="0" algn="l" defTabSz="577850">
            <a:lnSpc>
              <a:spcPct val="90000"/>
            </a:lnSpc>
            <a:spcBef>
              <a:spcPct val="0"/>
            </a:spcBef>
            <a:spcAft>
              <a:spcPct val="35000"/>
            </a:spcAft>
          </a:pPr>
          <a:r>
            <a:rPr lang="es-DO" sz="1300" kern="1200" dirty="0" smtClean="0">
              <a:latin typeface="Arial" panose="020B0604020202020204" pitchFamily="34" charset="0"/>
              <a:cs typeface="Arial" panose="020B0604020202020204" pitchFamily="34" charset="0"/>
            </a:rPr>
            <a:t>Los niños se vuelven agresivos, hostiles y las niñas pasivas, introvertidas, inseguras, irritables e inadaptadas sociales.</a:t>
          </a:r>
          <a:endParaRPr lang="es-EC" sz="1300" kern="1200" dirty="0">
            <a:latin typeface="Arial" panose="020B0604020202020204" pitchFamily="34" charset="0"/>
            <a:cs typeface="Arial" panose="020B0604020202020204" pitchFamily="34" charset="0"/>
          </a:endParaRPr>
        </a:p>
      </dsp:txBody>
      <dsp:txXfrm>
        <a:off x="1567214" y="3086833"/>
        <a:ext cx="1672257" cy="1619257"/>
      </dsp:txXfrm>
    </dsp:sp>
    <dsp:sp modelId="{19AE92F1-2250-4103-ACD4-B91D3EF2F8A2}">
      <dsp:nvSpPr>
        <dsp:cNvPr id="0" name=""/>
        <dsp:cNvSpPr/>
      </dsp:nvSpPr>
      <dsp:spPr>
        <a:xfrm>
          <a:off x="0" y="472689"/>
          <a:ext cx="1539815" cy="1295007"/>
        </a:xfrm>
        <a:prstGeom prst="ellipse">
          <a:avLst/>
        </a:prstGeom>
        <a:solidFill>
          <a:srgbClr val="FFFF6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Padres autoritarios</a:t>
          </a:r>
          <a:endParaRPr lang="es-EC" sz="1500" b="1" kern="1200" dirty="0">
            <a:solidFill>
              <a:schemeClr val="tx1"/>
            </a:solidFill>
          </a:endParaRPr>
        </a:p>
      </dsp:txBody>
      <dsp:txXfrm>
        <a:off x="225501" y="662338"/>
        <a:ext cx="1088813" cy="915709"/>
      </dsp:txXfrm>
    </dsp:sp>
    <dsp:sp modelId="{5898E95C-64DF-427A-BAFF-DB2C2AD110B0}">
      <dsp:nvSpPr>
        <dsp:cNvPr id="0" name=""/>
        <dsp:cNvSpPr/>
      </dsp:nvSpPr>
      <dsp:spPr>
        <a:xfrm>
          <a:off x="4591825" y="878609"/>
          <a:ext cx="1942511" cy="129565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DO" sz="1300" kern="1200" dirty="0" smtClean="0">
              <a:latin typeface="Arial" panose="020B0604020202020204" pitchFamily="34" charset="0"/>
              <a:cs typeface="Arial" panose="020B0604020202020204" pitchFamily="34" charset="0"/>
            </a:rPr>
            <a:t>Muestran mayor creatividad e iniciativa</a:t>
          </a:r>
          <a:endParaRPr lang="es-EC" sz="1300" kern="1200" dirty="0">
            <a:latin typeface="Arial" panose="020B0604020202020204" pitchFamily="34" charset="0"/>
            <a:cs typeface="Arial" panose="020B0604020202020204" pitchFamily="34" charset="0"/>
          </a:endParaRPr>
        </a:p>
      </dsp:txBody>
      <dsp:txXfrm>
        <a:off x="4902627" y="878609"/>
        <a:ext cx="1631709" cy="1295655"/>
      </dsp:txXfrm>
    </dsp:sp>
    <dsp:sp modelId="{D30E9221-DAE6-4E8A-8C96-3BD829DF4872}">
      <dsp:nvSpPr>
        <dsp:cNvPr id="0" name=""/>
        <dsp:cNvSpPr/>
      </dsp:nvSpPr>
      <dsp:spPr>
        <a:xfrm>
          <a:off x="4591825" y="2174264"/>
          <a:ext cx="1942511" cy="129565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DO" sz="1300" kern="1200" dirty="0" smtClean="0">
              <a:latin typeface="Arial" panose="020B0604020202020204" pitchFamily="34" charset="0"/>
              <a:cs typeface="Arial" panose="020B0604020202020204" pitchFamily="34" charset="0"/>
            </a:rPr>
            <a:t>Toleran mejor la frustración. Muy buen afecto y relación con los padres. </a:t>
          </a:r>
          <a:endParaRPr lang="es-EC" sz="1300" kern="1200" dirty="0">
            <a:latin typeface="Arial" panose="020B0604020202020204" pitchFamily="34" charset="0"/>
            <a:cs typeface="Arial" panose="020B0604020202020204" pitchFamily="34" charset="0"/>
          </a:endParaRPr>
        </a:p>
      </dsp:txBody>
      <dsp:txXfrm>
        <a:off x="4902627" y="2174264"/>
        <a:ext cx="1631709" cy="1295655"/>
      </dsp:txXfrm>
    </dsp:sp>
    <dsp:sp modelId="{94E490CE-B89D-4BE8-8AB7-82B287A6E84C}">
      <dsp:nvSpPr>
        <dsp:cNvPr id="0" name=""/>
        <dsp:cNvSpPr/>
      </dsp:nvSpPr>
      <dsp:spPr>
        <a:xfrm>
          <a:off x="4591825" y="3469919"/>
          <a:ext cx="1942511" cy="129565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DO" sz="1300" kern="1200" dirty="0" smtClean="0">
              <a:latin typeface="Arial" panose="020B0604020202020204" pitchFamily="34" charset="0"/>
              <a:cs typeface="Arial" panose="020B0604020202020204" pitchFamily="34" charset="0"/>
            </a:rPr>
            <a:t>Obtienen  logros escolares porque sus papás le dedican tiempo</a:t>
          </a:r>
          <a:endParaRPr lang="es-EC" sz="1300" kern="1200" dirty="0">
            <a:latin typeface="Arial" panose="020B0604020202020204" pitchFamily="34" charset="0"/>
            <a:cs typeface="Arial" panose="020B0604020202020204" pitchFamily="34" charset="0"/>
          </a:endParaRPr>
        </a:p>
      </dsp:txBody>
      <dsp:txXfrm>
        <a:off x="4902627" y="3469919"/>
        <a:ext cx="1631709" cy="1295655"/>
      </dsp:txXfrm>
    </dsp:sp>
    <dsp:sp modelId="{9882BC49-419A-4ABF-B948-8A9F1CF10492}">
      <dsp:nvSpPr>
        <dsp:cNvPr id="0" name=""/>
        <dsp:cNvSpPr/>
      </dsp:nvSpPr>
      <dsp:spPr>
        <a:xfrm>
          <a:off x="3555819" y="360606"/>
          <a:ext cx="1370273" cy="1295007"/>
        </a:xfrm>
        <a:prstGeom prst="ellipse">
          <a:avLst/>
        </a:prstGeom>
        <a:solidFill>
          <a:srgbClr val="FEDAFA"/>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Padres con autoridad</a:t>
          </a:r>
          <a:endParaRPr lang="es-EC" sz="1400" b="1" kern="1200" dirty="0">
            <a:solidFill>
              <a:schemeClr val="tx1"/>
            </a:solidFill>
          </a:endParaRPr>
        </a:p>
      </dsp:txBody>
      <dsp:txXfrm>
        <a:off x="3756491" y="550255"/>
        <a:ext cx="968929" cy="915709"/>
      </dsp:txXfrm>
    </dsp:sp>
    <dsp:sp modelId="{96BBB4DE-6415-4E72-B358-ED14057122BF}">
      <dsp:nvSpPr>
        <dsp:cNvPr id="0" name=""/>
        <dsp:cNvSpPr/>
      </dsp:nvSpPr>
      <dsp:spPr>
        <a:xfrm>
          <a:off x="7904610" y="878609"/>
          <a:ext cx="1942511" cy="1295655"/>
        </a:xfrm>
        <a:prstGeom prst="rect">
          <a:avLst/>
        </a:prstGeom>
        <a:blipFill rotWithShape="0">
          <a:blip xmlns:r="http://schemas.openxmlformats.org/officeDocument/2006/relationships" r:embed="rId1"/>
          <a:stretch>
            <a:fillRect/>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Ser inseguros, con baja autoestima y sin  metas en la vida </a:t>
          </a:r>
          <a:endParaRPr lang="es-EC" sz="1400" kern="1200" dirty="0"/>
        </a:p>
      </dsp:txBody>
      <dsp:txXfrm>
        <a:off x="8215412" y="878609"/>
        <a:ext cx="1631709" cy="1295655"/>
      </dsp:txXfrm>
    </dsp:sp>
    <dsp:sp modelId="{7CFBFD47-7ED1-454C-98C3-E5FBBB5894F3}">
      <dsp:nvSpPr>
        <dsp:cNvPr id="0" name=""/>
        <dsp:cNvSpPr/>
      </dsp:nvSpPr>
      <dsp:spPr>
        <a:xfrm>
          <a:off x="7904610" y="2174264"/>
          <a:ext cx="1942511" cy="129565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DO" sz="1300" kern="1200" smtClean="0">
              <a:latin typeface="Arial" panose="020B0604020202020204" pitchFamily="34" charset="0"/>
              <a:cs typeface="Arial" panose="020B0604020202020204" pitchFamily="34" charset="0"/>
            </a:rPr>
            <a:t>Baja tolerancia a la frustración, por no estar acostumbrados a un No como respuesta</a:t>
          </a:r>
          <a:endParaRPr lang="es-EC" sz="1300" kern="1200">
            <a:latin typeface="Arial" panose="020B0604020202020204" pitchFamily="34" charset="0"/>
            <a:cs typeface="Arial" panose="020B0604020202020204" pitchFamily="34" charset="0"/>
          </a:endParaRPr>
        </a:p>
      </dsp:txBody>
      <dsp:txXfrm>
        <a:off x="8215412" y="2174264"/>
        <a:ext cx="1631709" cy="1295655"/>
      </dsp:txXfrm>
    </dsp:sp>
    <dsp:sp modelId="{5259D1D0-F883-43C2-8695-77F8D07D6978}">
      <dsp:nvSpPr>
        <dsp:cNvPr id="0" name=""/>
        <dsp:cNvSpPr/>
      </dsp:nvSpPr>
      <dsp:spPr>
        <a:xfrm>
          <a:off x="7904610" y="3344953"/>
          <a:ext cx="1942511" cy="129565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DO" sz="1300" kern="1200" smtClean="0">
              <a:latin typeface="Arial" panose="020B0604020202020204" pitchFamily="34" charset="0"/>
              <a:cs typeface="Arial" panose="020B0604020202020204" pitchFamily="34" charset="0"/>
            </a:rPr>
            <a:t>Piensan que tienen derecho a todo, por el contrario ningún deber. </a:t>
          </a:r>
          <a:endParaRPr lang="es-EC" sz="1300" kern="1200">
            <a:latin typeface="Arial" panose="020B0604020202020204" pitchFamily="34" charset="0"/>
            <a:cs typeface="Arial" panose="020B0604020202020204" pitchFamily="34" charset="0"/>
          </a:endParaRPr>
        </a:p>
      </dsp:txBody>
      <dsp:txXfrm>
        <a:off x="8215412" y="3344953"/>
        <a:ext cx="1631709" cy="1295655"/>
      </dsp:txXfrm>
    </dsp:sp>
    <dsp:sp modelId="{E9E3CF4A-7405-4D46-92CE-EFDC549C0927}">
      <dsp:nvSpPr>
        <dsp:cNvPr id="0" name=""/>
        <dsp:cNvSpPr/>
      </dsp:nvSpPr>
      <dsp:spPr>
        <a:xfrm>
          <a:off x="6868604" y="360606"/>
          <a:ext cx="1295007" cy="1295007"/>
        </a:xfrm>
        <a:prstGeom prst="ellipse">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Padres permisivos</a:t>
          </a:r>
          <a:endParaRPr lang="es-EC" sz="1400" b="1" kern="1200" dirty="0">
            <a:solidFill>
              <a:schemeClr val="tx1"/>
            </a:solidFill>
          </a:endParaRPr>
        </a:p>
      </dsp:txBody>
      <dsp:txXfrm>
        <a:off x="7058253" y="550255"/>
        <a:ext cx="915709" cy="9157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18221-8E7C-4A16-835B-CBA6F9C97898}">
      <dsp:nvSpPr>
        <dsp:cNvPr id="0" name=""/>
        <dsp:cNvSpPr/>
      </dsp:nvSpPr>
      <dsp:spPr>
        <a:xfrm>
          <a:off x="617026" y="-57196"/>
          <a:ext cx="7979656" cy="5616747"/>
        </a:xfrm>
        <a:prstGeom prst="ellipse">
          <a:avLst/>
        </a:prstGeom>
        <a:solidFill>
          <a:schemeClr val="accent4">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C" sz="1400" b="1" kern="1200" dirty="0" smtClean="0">
            <a:solidFill>
              <a:schemeClr val="tx1"/>
            </a:solidFill>
          </a:endParaRPr>
        </a:p>
        <a:p>
          <a:pPr lvl="0" algn="ctr" defTabSz="622300">
            <a:lnSpc>
              <a:spcPct val="90000"/>
            </a:lnSpc>
            <a:spcBef>
              <a:spcPct val="0"/>
            </a:spcBef>
            <a:spcAft>
              <a:spcPct val="35000"/>
            </a:spcAft>
          </a:pPr>
          <a:r>
            <a:rPr lang="es-EC" sz="1400" b="1" kern="1200" dirty="0" smtClean="0">
              <a:solidFill>
                <a:schemeClr val="tx1"/>
              </a:solidFill>
            </a:rPr>
            <a:t>Universo:</a:t>
          </a:r>
          <a:r>
            <a:rPr lang="es-EC" sz="1400" kern="1200" dirty="0" smtClean="0">
              <a:solidFill>
                <a:schemeClr val="tx1"/>
              </a:solidFill>
            </a:rPr>
            <a:t> Comunidad Educativa (Niños /as, Padres de Familia, y docentes de la Escuela </a:t>
          </a:r>
        </a:p>
        <a:p>
          <a:pPr lvl="0" algn="ctr" defTabSz="622300">
            <a:lnSpc>
              <a:spcPct val="90000"/>
            </a:lnSpc>
            <a:spcBef>
              <a:spcPct val="0"/>
            </a:spcBef>
            <a:spcAft>
              <a:spcPct val="35000"/>
            </a:spcAft>
          </a:pPr>
          <a:r>
            <a:rPr lang="es-EC" sz="1400" kern="1200" dirty="0" smtClean="0">
              <a:solidFill>
                <a:schemeClr val="tx1"/>
              </a:solidFill>
            </a:rPr>
            <a:t>“Carlos Ponce Martínez” </a:t>
          </a:r>
        </a:p>
        <a:p>
          <a:pPr lvl="0" algn="ctr" defTabSz="622300">
            <a:lnSpc>
              <a:spcPct val="90000"/>
            </a:lnSpc>
            <a:spcBef>
              <a:spcPct val="0"/>
            </a:spcBef>
            <a:spcAft>
              <a:spcPct val="35000"/>
            </a:spcAft>
          </a:pPr>
          <a:r>
            <a:rPr lang="es-EC" sz="1400" kern="1200" dirty="0" smtClean="0">
              <a:solidFill>
                <a:schemeClr val="tx1"/>
              </a:solidFill>
            </a:rPr>
            <a:t>Fe y Alegría.</a:t>
          </a:r>
        </a:p>
        <a:p>
          <a:pPr lvl="0" algn="ctr" defTabSz="622300">
            <a:lnSpc>
              <a:spcPct val="90000"/>
            </a:lnSpc>
            <a:spcBef>
              <a:spcPct val="0"/>
            </a:spcBef>
            <a:spcAft>
              <a:spcPct val="35000"/>
            </a:spcAft>
          </a:pPr>
          <a:endParaRPr lang="es-EC" sz="1400" kern="1200" dirty="0">
            <a:solidFill>
              <a:schemeClr val="tx1"/>
            </a:solidFill>
          </a:endParaRPr>
        </a:p>
      </dsp:txBody>
      <dsp:txXfrm>
        <a:off x="3212409" y="223641"/>
        <a:ext cx="2788889" cy="842512"/>
      </dsp:txXfrm>
    </dsp:sp>
    <dsp:sp modelId="{932183ED-18DB-4110-AECB-17520AE0CBD7}">
      <dsp:nvSpPr>
        <dsp:cNvPr id="0" name=""/>
        <dsp:cNvSpPr/>
      </dsp:nvSpPr>
      <dsp:spPr>
        <a:xfrm>
          <a:off x="1744819" y="1232598"/>
          <a:ext cx="5738812" cy="4441344"/>
        </a:xfrm>
        <a:prstGeom prst="ellipse">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C" sz="1400" b="1" kern="1200" dirty="0" smtClean="0">
            <a:solidFill>
              <a:schemeClr val="tx1"/>
            </a:solidFill>
          </a:endParaRPr>
        </a:p>
        <a:p>
          <a:pPr lvl="0" algn="ctr" defTabSz="622300">
            <a:lnSpc>
              <a:spcPct val="90000"/>
            </a:lnSpc>
            <a:spcBef>
              <a:spcPct val="0"/>
            </a:spcBef>
            <a:spcAft>
              <a:spcPct val="35000"/>
            </a:spcAft>
          </a:pPr>
          <a:endParaRPr lang="es-EC" sz="1400" b="1" kern="1200" dirty="0" smtClean="0">
            <a:solidFill>
              <a:schemeClr val="tx1"/>
            </a:solidFill>
          </a:endParaRPr>
        </a:p>
        <a:p>
          <a:pPr lvl="0" algn="ctr" defTabSz="622300">
            <a:lnSpc>
              <a:spcPct val="90000"/>
            </a:lnSpc>
            <a:spcBef>
              <a:spcPct val="0"/>
            </a:spcBef>
            <a:spcAft>
              <a:spcPct val="35000"/>
            </a:spcAft>
          </a:pPr>
          <a:r>
            <a:rPr lang="es-EC" sz="1400" b="1" kern="1200" dirty="0" smtClean="0">
              <a:solidFill>
                <a:schemeClr val="tx1"/>
              </a:solidFill>
            </a:rPr>
            <a:t>Población:</a:t>
          </a:r>
          <a:r>
            <a:rPr lang="es-EC" sz="1400" kern="1200" dirty="0" smtClean="0">
              <a:solidFill>
                <a:schemeClr val="tx1"/>
              </a:solidFill>
            </a:rPr>
            <a:t> Niños /as del primero de Básica  de  5 años de edad, maestras, y padres de familia del año de ´básica de la Escuela “Carlos Ponce Martínez” Fe y Alegría</a:t>
          </a:r>
        </a:p>
        <a:p>
          <a:pPr lvl="0" algn="ctr" defTabSz="622300">
            <a:lnSpc>
              <a:spcPct val="90000"/>
            </a:lnSpc>
            <a:spcBef>
              <a:spcPct val="0"/>
            </a:spcBef>
            <a:spcAft>
              <a:spcPct val="35000"/>
            </a:spcAft>
          </a:pPr>
          <a:endParaRPr lang="es-EC" sz="1400" kern="1200" dirty="0">
            <a:solidFill>
              <a:schemeClr val="tx1"/>
            </a:solidFill>
          </a:endParaRPr>
        </a:p>
      </dsp:txBody>
      <dsp:txXfrm>
        <a:off x="3277082" y="1510182"/>
        <a:ext cx="2674286" cy="832752"/>
      </dsp:txXfrm>
    </dsp:sp>
    <dsp:sp modelId="{79CBC36D-43B3-4BA0-8FE3-D5ABBECC01D3}">
      <dsp:nvSpPr>
        <dsp:cNvPr id="0" name=""/>
        <dsp:cNvSpPr/>
      </dsp:nvSpPr>
      <dsp:spPr>
        <a:xfrm>
          <a:off x="2686151" y="2801026"/>
          <a:ext cx="3809109" cy="2808373"/>
        </a:xfrm>
        <a:prstGeom prst="ellipse">
          <a:avLst/>
        </a:prstGeom>
        <a:solidFill>
          <a:srgbClr val="FFFF6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Muestra: </a:t>
          </a:r>
          <a:r>
            <a:rPr lang="es-EC" sz="1400" kern="1200" dirty="0" smtClean="0">
              <a:solidFill>
                <a:schemeClr val="tx1"/>
              </a:solidFill>
            </a:rPr>
            <a:t>40 niños (19 niñas) (21niños) del primer año de educación general básica “A”, en el cual, se aplicaran guías de observación a los niños/as, encuestas a 8 maestras y a 40 padres de familia</a:t>
          </a:r>
          <a:endParaRPr lang="es-EC" sz="1400" kern="1200" dirty="0">
            <a:solidFill>
              <a:schemeClr val="tx1"/>
            </a:solidFill>
          </a:endParaRPr>
        </a:p>
      </dsp:txBody>
      <dsp:txXfrm>
        <a:off x="3243982" y="3503119"/>
        <a:ext cx="2693447" cy="14041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35D14-A7E8-4AF9-B78C-B3FD62ACC38A}">
      <dsp:nvSpPr>
        <dsp:cNvPr id="0" name=""/>
        <dsp:cNvSpPr/>
      </dsp:nvSpPr>
      <dsp:spPr>
        <a:xfrm>
          <a:off x="-99032" y="-42285"/>
          <a:ext cx="4166406" cy="5264668"/>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B9D4C-C4C8-4708-B4DF-092806AF4898}">
      <dsp:nvSpPr>
        <dsp:cNvPr id="0" name=""/>
        <dsp:cNvSpPr/>
      </dsp:nvSpPr>
      <dsp:spPr>
        <a:xfrm>
          <a:off x="1726792" y="15903"/>
          <a:ext cx="8404224" cy="5318974"/>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De la encuesta aplicada a los docentes</a:t>
          </a:r>
          <a:endParaRPr lang="es-EC" sz="2000" b="1" kern="1200" dirty="0"/>
        </a:p>
      </dsp:txBody>
      <dsp:txXfrm>
        <a:off x="1726792" y="15903"/>
        <a:ext cx="4202112" cy="1595695"/>
      </dsp:txXfrm>
    </dsp:sp>
    <dsp:sp modelId="{5763F0CE-2874-49FF-991D-358E3F6745CC}">
      <dsp:nvSpPr>
        <dsp:cNvPr id="0" name=""/>
        <dsp:cNvSpPr/>
      </dsp:nvSpPr>
      <dsp:spPr>
        <a:xfrm>
          <a:off x="251247" y="2039082"/>
          <a:ext cx="3457330" cy="345376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36F78-98F4-4CA8-A47E-60A13FD28C6B}">
      <dsp:nvSpPr>
        <dsp:cNvPr id="0" name=""/>
        <dsp:cNvSpPr/>
      </dsp:nvSpPr>
      <dsp:spPr>
        <a:xfrm>
          <a:off x="1820329" y="1890513"/>
          <a:ext cx="8293509" cy="3428461"/>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De la encuesta aplicada a los Padres de Familia</a:t>
          </a:r>
          <a:endParaRPr lang="es-EC" sz="2000" b="1" kern="1200" dirty="0"/>
        </a:p>
      </dsp:txBody>
      <dsp:txXfrm>
        <a:off x="1820329" y="1890513"/>
        <a:ext cx="4146754" cy="1582366"/>
      </dsp:txXfrm>
    </dsp:sp>
    <dsp:sp modelId="{8CD14BA6-8C35-4768-AB5E-D953A892E7FB}">
      <dsp:nvSpPr>
        <dsp:cNvPr id="0" name=""/>
        <dsp:cNvSpPr/>
      </dsp:nvSpPr>
      <dsp:spPr>
        <a:xfrm>
          <a:off x="1571376" y="3897155"/>
          <a:ext cx="1595690" cy="1595690"/>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2D65D-A273-4A49-A55F-80F3E15949D3}">
      <dsp:nvSpPr>
        <dsp:cNvPr id="0" name=""/>
        <dsp:cNvSpPr/>
      </dsp:nvSpPr>
      <dsp:spPr>
        <a:xfrm>
          <a:off x="2095926" y="3822567"/>
          <a:ext cx="7742316" cy="149640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De la Guía de Observación</a:t>
          </a:r>
          <a:endParaRPr lang="es-EC" sz="2000" b="1" kern="1200" dirty="0"/>
        </a:p>
      </dsp:txBody>
      <dsp:txXfrm>
        <a:off x="2095926" y="3822567"/>
        <a:ext cx="3871158" cy="1496407"/>
      </dsp:txXfrm>
    </dsp:sp>
    <dsp:sp modelId="{F7DAC43E-98E8-4F34-BFD9-69577889DEC4}">
      <dsp:nvSpPr>
        <dsp:cNvPr id="0" name=""/>
        <dsp:cNvSpPr/>
      </dsp:nvSpPr>
      <dsp:spPr>
        <a:xfrm>
          <a:off x="5391767" y="104089"/>
          <a:ext cx="4438734" cy="201215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Los docentes coinciden que los estilos de crianza de los padres inhiben de manera positiva o negativa según el estilo que adoptan para criar a sus hijos/as</a:t>
          </a:r>
          <a:endParaRPr lang="es-EC"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En el área socio-afectiva, los docentes observan que hay niños/as poco sociables, no participativos, y en algunos casos niños/as con mala conducta y agresivos</a:t>
          </a:r>
          <a:endParaRPr lang="es-EC" sz="1400" kern="1200" dirty="0">
            <a:latin typeface="Arial" panose="020B0604020202020204" pitchFamily="34" charset="0"/>
            <a:cs typeface="Arial" panose="020B0604020202020204" pitchFamily="34" charset="0"/>
          </a:endParaRPr>
        </a:p>
      </dsp:txBody>
      <dsp:txXfrm>
        <a:off x="5391767" y="104089"/>
        <a:ext cx="4438734" cy="2012156"/>
      </dsp:txXfrm>
    </dsp:sp>
    <dsp:sp modelId="{08B4D437-6DDC-4A38-A616-F191C0230E1D}">
      <dsp:nvSpPr>
        <dsp:cNvPr id="0" name=""/>
        <dsp:cNvSpPr/>
      </dsp:nvSpPr>
      <dsp:spPr>
        <a:xfrm>
          <a:off x="5364883" y="2099147"/>
          <a:ext cx="4813100" cy="15956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Existen algunos padres y madres de familia que por descuido y dedicación a su trabajo, no prestan la atención y cuidado oportuno a sus hijos, dejándoles que sea la escuela la que resuelva el problema socio-afectivo de los niños/as.</a:t>
          </a:r>
          <a:endParaRPr lang="es-EC"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Existen padres que si consideran que el castigo es una manera de dar a conocer a los niños/as que los padres y madres son autoridad dentro del hogar. </a:t>
          </a:r>
          <a:endParaRPr lang="es-EC" sz="1400" kern="1200" dirty="0">
            <a:latin typeface="Arial" panose="020B0604020202020204" pitchFamily="34" charset="0"/>
            <a:cs typeface="Arial" panose="020B0604020202020204" pitchFamily="34" charset="0"/>
          </a:endParaRPr>
        </a:p>
      </dsp:txBody>
      <dsp:txXfrm>
        <a:off x="5364883" y="2099147"/>
        <a:ext cx="4813100" cy="1595690"/>
      </dsp:txXfrm>
    </dsp:sp>
    <dsp:sp modelId="{A6090BF7-3848-4F50-BDC5-F0AF56248F91}">
      <dsp:nvSpPr>
        <dsp:cNvPr id="0" name=""/>
        <dsp:cNvSpPr/>
      </dsp:nvSpPr>
      <dsp:spPr>
        <a:xfrm>
          <a:off x="5644863" y="3723284"/>
          <a:ext cx="4124380" cy="159569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Existe  un gran número de estudiantes que todavía tiene inconvenientes en su autonomía e independencia, a veces, como parte de llamar la atención realizan berrinches y agreden a sus compañeros/as de aula, además de sentirse inseguros y poco afectivos.</a:t>
          </a:r>
          <a:endParaRPr lang="es-EC" sz="1400" kern="1200" dirty="0">
            <a:latin typeface="Arial" panose="020B0604020202020204" pitchFamily="34" charset="0"/>
            <a:cs typeface="Arial" panose="020B0604020202020204" pitchFamily="34" charset="0"/>
          </a:endParaRPr>
        </a:p>
      </dsp:txBody>
      <dsp:txXfrm>
        <a:off x="5644863" y="3723284"/>
        <a:ext cx="4124380" cy="159569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220361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279301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8077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260243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525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1009345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3017791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292744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307037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6BE7EA-9694-4CB6-9710-0298F78637A2}" type="datetimeFigureOut">
              <a:rPr lang="es-EC" smtClean="0"/>
              <a:t>16/12/2014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205405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E6BE7EA-9694-4CB6-9710-0298F78637A2}" type="datetimeFigureOut">
              <a:rPr lang="es-EC" smtClean="0"/>
              <a:t>16/12/2014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284170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E6BE7EA-9694-4CB6-9710-0298F78637A2}" type="datetimeFigureOut">
              <a:rPr lang="es-EC" smtClean="0"/>
              <a:t>16/12/2014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76431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E6BE7EA-9694-4CB6-9710-0298F78637A2}" type="datetimeFigureOut">
              <a:rPr lang="es-EC" smtClean="0"/>
              <a:t>16/12/2014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45846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BE7EA-9694-4CB6-9710-0298F78637A2}" type="datetimeFigureOut">
              <a:rPr lang="es-EC" smtClean="0"/>
              <a:t>16/12/2014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279304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6BE7EA-9694-4CB6-9710-0298F78637A2}" type="datetimeFigureOut">
              <a:rPr lang="es-EC" smtClean="0"/>
              <a:t>16/12/2014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127406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6BE7EA-9694-4CB6-9710-0298F78637A2}" type="datetimeFigureOut">
              <a:rPr lang="es-EC" smtClean="0"/>
              <a:t>16/12/2014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3C3DC72-1EAA-4D31-89D9-B1CA25501E75}" type="slidenum">
              <a:rPr lang="es-EC" smtClean="0"/>
              <a:t>‹Nº›</a:t>
            </a:fld>
            <a:endParaRPr lang="es-EC"/>
          </a:p>
        </p:txBody>
      </p:sp>
    </p:spTree>
    <p:extLst>
      <p:ext uri="{BB962C8B-B14F-4D97-AF65-F5344CB8AC3E}">
        <p14:creationId xmlns:p14="http://schemas.microsoft.com/office/powerpoint/2010/main" val="59030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6BE7EA-9694-4CB6-9710-0298F78637A2}" type="datetimeFigureOut">
              <a:rPr lang="es-EC" smtClean="0"/>
              <a:t>16/12/2014</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C3DC72-1EAA-4D31-89D9-B1CA25501E75}" type="slidenum">
              <a:rPr lang="es-EC" smtClean="0"/>
              <a:t>‹Nº›</a:t>
            </a:fld>
            <a:endParaRPr lang="es-EC"/>
          </a:p>
        </p:txBody>
      </p:sp>
    </p:spTree>
    <p:extLst>
      <p:ext uri="{BB962C8B-B14F-4D97-AF65-F5344CB8AC3E}">
        <p14:creationId xmlns:p14="http://schemas.microsoft.com/office/powerpoint/2010/main" val="748003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ec/url?sa=i&amp;source=images&amp;cd=&amp;cad=rja&amp;docid=ENxnAc0DqCoT9M&amp;tbnid=kqJORhqf6S0uVM:&amp;ved=0CAgQjRwwAA&amp;url=http://www.imagenestop.com/frases-sobre-la-familia&amp;ei=-nfsUYK4Fo2K9gT504C4CQ&amp;psig=AFQjCNEt8OrEMqfjNjMok2_NaeYEckNfDw&amp;ust=137453810644544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36749" y="1689340"/>
            <a:ext cx="9491730" cy="1772754"/>
          </a:xfrm>
        </p:spPr>
        <p:txBody>
          <a:bodyPr/>
          <a:lstStyle/>
          <a:p>
            <a:pPr algn="ctr"/>
            <a:r>
              <a:rPr lang="es-EC" sz="2000" b="1" dirty="0" smtClean="0">
                <a:solidFill>
                  <a:schemeClr val="tx1"/>
                </a:solidFill>
              </a:rPr>
              <a:t/>
            </a:r>
            <a:br>
              <a:rPr lang="es-EC" sz="2000" b="1" dirty="0" smtClean="0">
                <a:solidFill>
                  <a:schemeClr val="tx1"/>
                </a:solidFill>
              </a:rPr>
            </a:br>
            <a:r>
              <a:rPr lang="es-EC" sz="2000" b="1" dirty="0">
                <a:solidFill>
                  <a:schemeClr val="tx1"/>
                </a:solidFill>
              </a:rPr>
              <a:t/>
            </a:r>
            <a:br>
              <a:rPr lang="es-EC" sz="2000" b="1" dirty="0">
                <a:solidFill>
                  <a:schemeClr val="tx1"/>
                </a:solidFill>
              </a:rPr>
            </a:br>
            <a:r>
              <a:rPr lang="es-EC" sz="2000" b="1" dirty="0" smtClean="0">
                <a:solidFill>
                  <a:schemeClr val="tx1"/>
                </a:solidFill>
              </a:rPr>
              <a:t/>
            </a:r>
            <a:br>
              <a:rPr lang="es-EC" sz="2000" b="1" dirty="0" smtClean="0">
                <a:solidFill>
                  <a:schemeClr val="tx1"/>
                </a:solidFill>
              </a:rPr>
            </a:br>
            <a:r>
              <a:rPr lang="es-EC" sz="2000" b="1" dirty="0">
                <a:solidFill>
                  <a:schemeClr val="tx1"/>
                </a:solidFill>
              </a:rPr>
              <a:t/>
            </a:r>
            <a:br>
              <a:rPr lang="es-EC" sz="2000" b="1" dirty="0">
                <a:solidFill>
                  <a:schemeClr val="tx1"/>
                </a:solidFill>
              </a:rPr>
            </a:br>
            <a:r>
              <a:rPr lang="es-EC" sz="2000" b="1" dirty="0" smtClean="0">
                <a:solidFill>
                  <a:schemeClr val="tx1"/>
                </a:solidFill>
              </a:rPr>
              <a:t/>
            </a:r>
            <a:br>
              <a:rPr lang="es-EC" sz="2000" b="1" dirty="0" smtClean="0">
                <a:solidFill>
                  <a:schemeClr val="tx1"/>
                </a:solidFill>
              </a:rPr>
            </a:br>
            <a:r>
              <a:rPr lang="es-EC" sz="2000" b="1" dirty="0">
                <a:solidFill>
                  <a:schemeClr val="tx1"/>
                </a:solidFill>
              </a:rPr>
              <a:t/>
            </a:r>
            <a:br>
              <a:rPr lang="es-EC" sz="2000" b="1" dirty="0">
                <a:solidFill>
                  <a:schemeClr val="tx1"/>
                </a:solidFill>
              </a:rPr>
            </a:br>
            <a:r>
              <a:rPr lang="es-EC" sz="2000" b="1" dirty="0" smtClean="0">
                <a:solidFill>
                  <a:schemeClr val="tx1"/>
                </a:solidFill>
              </a:rPr>
              <a:t/>
            </a:r>
            <a:br>
              <a:rPr lang="es-EC" sz="2000" b="1" dirty="0" smtClean="0">
                <a:solidFill>
                  <a:schemeClr val="tx1"/>
                </a:solidFill>
              </a:rPr>
            </a:br>
            <a:r>
              <a:rPr lang="es-EC" sz="2000" b="1" dirty="0">
                <a:solidFill>
                  <a:schemeClr val="tx1"/>
                </a:solidFill>
              </a:rPr>
              <a:t/>
            </a:r>
            <a:br>
              <a:rPr lang="es-EC" sz="2000" b="1" dirty="0">
                <a:solidFill>
                  <a:schemeClr val="tx1"/>
                </a:solidFill>
              </a:rPr>
            </a:br>
            <a:r>
              <a:rPr lang="es-EC" sz="2000" b="1" dirty="0" smtClean="0">
                <a:solidFill>
                  <a:schemeClr val="tx1"/>
                </a:solidFill>
              </a:rPr>
              <a:t/>
            </a:r>
            <a:br>
              <a:rPr lang="es-EC" sz="2000" b="1" dirty="0" smtClean="0">
                <a:solidFill>
                  <a:schemeClr val="tx1"/>
                </a:solidFill>
              </a:rPr>
            </a:br>
            <a:r>
              <a:rPr lang="es-EC" sz="2000" b="1" dirty="0">
                <a:solidFill>
                  <a:schemeClr val="tx1"/>
                </a:solidFill>
              </a:rPr>
              <a:t/>
            </a:r>
            <a:br>
              <a:rPr lang="es-EC" sz="2000" b="1" dirty="0">
                <a:solidFill>
                  <a:schemeClr val="tx1"/>
                </a:solidFill>
              </a:rPr>
            </a:br>
            <a:r>
              <a:rPr lang="es-EC" sz="2000" b="1" dirty="0" smtClean="0">
                <a:solidFill>
                  <a:schemeClr val="tx1"/>
                </a:solidFill>
              </a:rPr>
              <a:t/>
            </a:r>
            <a:br>
              <a:rPr lang="es-EC" sz="2000" b="1" dirty="0" smtClean="0">
                <a:solidFill>
                  <a:schemeClr val="tx1"/>
                </a:solidFill>
              </a:rPr>
            </a:br>
            <a:r>
              <a:rPr lang="es-EC" sz="1400" b="1" dirty="0" smtClean="0">
                <a:solidFill>
                  <a:schemeClr val="tx1"/>
                </a:solidFill>
                <a:latin typeface="Arial" panose="020B0604020202020204" pitchFamily="34" charset="0"/>
                <a:cs typeface="Arial" panose="020B0604020202020204" pitchFamily="34" charset="0"/>
              </a:rPr>
              <a:t>DEPARTAMENTO DE CIENCIAS HUMANAS Y SOCIALES</a:t>
            </a:r>
            <a:br>
              <a:rPr lang="es-EC" sz="1400" b="1" dirty="0" smtClean="0">
                <a:solidFill>
                  <a:schemeClr val="tx1"/>
                </a:solidFill>
                <a:latin typeface="Arial" panose="020B0604020202020204" pitchFamily="34" charset="0"/>
                <a:cs typeface="Arial" panose="020B0604020202020204" pitchFamily="34" charset="0"/>
              </a:rPr>
            </a:br>
            <a:r>
              <a:rPr lang="es-EC" sz="1400" b="1" dirty="0" smtClean="0">
                <a:solidFill>
                  <a:schemeClr val="tx1"/>
                </a:solidFill>
                <a:latin typeface="Arial" panose="020B0604020202020204" pitchFamily="34" charset="0"/>
                <a:cs typeface="Arial" panose="020B0604020202020204" pitchFamily="34" charset="0"/>
              </a:rPr>
              <a:t>CARRERA: “EDUCACIÓN INFANTIL”</a:t>
            </a:r>
            <a:br>
              <a:rPr lang="es-EC" sz="1400" b="1" dirty="0" smtClean="0">
                <a:solidFill>
                  <a:schemeClr val="tx1"/>
                </a:solidFill>
                <a:latin typeface="Arial" panose="020B0604020202020204" pitchFamily="34" charset="0"/>
                <a:cs typeface="Arial" panose="020B0604020202020204" pitchFamily="34" charset="0"/>
              </a:rPr>
            </a:br>
            <a:r>
              <a:rPr lang="es-EC" sz="1400" b="1" dirty="0" smtClean="0">
                <a:solidFill>
                  <a:schemeClr val="tx1"/>
                </a:solidFill>
                <a:latin typeface="Arial" panose="020B0604020202020204" pitchFamily="34" charset="0"/>
                <a:cs typeface="Arial" panose="020B0604020202020204" pitchFamily="34" charset="0"/>
              </a:rPr>
              <a:t/>
            </a:r>
            <a:br>
              <a:rPr lang="es-EC" sz="1400" b="1" dirty="0" smtClean="0">
                <a:solidFill>
                  <a:schemeClr val="tx1"/>
                </a:solidFill>
                <a:latin typeface="Arial" panose="020B0604020202020204" pitchFamily="34" charset="0"/>
                <a:cs typeface="Arial" panose="020B0604020202020204" pitchFamily="34" charset="0"/>
              </a:rPr>
            </a:br>
            <a:r>
              <a:rPr lang="es-EC" sz="1400" b="1" dirty="0" smtClean="0">
                <a:solidFill>
                  <a:schemeClr val="tx1"/>
                </a:solidFill>
                <a:latin typeface="Arial" panose="020B0604020202020204" pitchFamily="34" charset="0"/>
                <a:cs typeface="Arial" panose="020B0604020202020204" pitchFamily="34" charset="0"/>
              </a:rPr>
              <a:t>PROYECTO  </a:t>
            </a:r>
            <a:r>
              <a:rPr lang="es-EC" sz="1400" b="1" dirty="0">
                <a:solidFill>
                  <a:schemeClr val="tx1"/>
                </a:solidFill>
                <a:latin typeface="Arial" panose="020B0604020202020204" pitchFamily="34" charset="0"/>
                <a:cs typeface="Arial" panose="020B0604020202020204" pitchFamily="34" charset="0"/>
              </a:rPr>
              <a:t>DE  TESIS PREVIA LA </a:t>
            </a:r>
            <a:r>
              <a:rPr lang="es-EC" sz="1400" b="1" dirty="0" smtClean="0">
                <a:solidFill>
                  <a:schemeClr val="tx1"/>
                </a:solidFill>
                <a:latin typeface="Arial" panose="020B0604020202020204" pitchFamily="34" charset="0"/>
                <a:cs typeface="Arial" panose="020B0604020202020204" pitchFamily="34" charset="0"/>
              </a:rPr>
              <a:t>OBTENCIÓN</a:t>
            </a:r>
            <a:r>
              <a:rPr lang="es-EC" sz="1400" b="1" i="1" dirty="0">
                <a:solidFill>
                  <a:schemeClr val="tx1"/>
                </a:solidFill>
                <a:latin typeface="Arial" panose="020B0604020202020204" pitchFamily="34" charset="0"/>
                <a:cs typeface="Arial" panose="020B0604020202020204" pitchFamily="34" charset="0"/>
              </a:rPr>
              <a:t> </a:t>
            </a:r>
            <a:r>
              <a:rPr lang="es-EC" sz="1400" b="1" dirty="0" smtClean="0">
                <a:solidFill>
                  <a:schemeClr val="tx1"/>
                </a:solidFill>
                <a:latin typeface="Arial" panose="020B0604020202020204" pitchFamily="34" charset="0"/>
                <a:cs typeface="Arial" panose="020B0604020202020204" pitchFamily="34" charset="0"/>
              </a:rPr>
              <a:t>DEL </a:t>
            </a:r>
            <a:r>
              <a:rPr lang="es-EC" sz="1400" b="1" dirty="0">
                <a:solidFill>
                  <a:schemeClr val="tx1"/>
                </a:solidFill>
                <a:latin typeface="Arial" panose="020B0604020202020204" pitchFamily="34" charset="0"/>
                <a:cs typeface="Arial" panose="020B0604020202020204" pitchFamily="34" charset="0"/>
              </a:rPr>
              <a:t>TÍTULO DE LICENCIADA EN CIENCIAS DE </a:t>
            </a:r>
            <a:r>
              <a:rPr lang="es-EC" sz="1400" b="1" dirty="0" smtClean="0">
                <a:solidFill>
                  <a:schemeClr val="tx1"/>
                </a:solidFill>
                <a:latin typeface="Arial" panose="020B0604020202020204" pitchFamily="34" charset="0"/>
                <a:cs typeface="Arial" panose="020B0604020202020204" pitchFamily="34" charset="0"/>
              </a:rPr>
              <a:t>LA</a:t>
            </a:r>
            <a:r>
              <a:rPr lang="es-EC" sz="1400" b="1" i="1" dirty="0">
                <a:solidFill>
                  <a:schemeClr val="tx1"/>
                </a:solidFill>
                <a:latin typeface="Arial" panose="020B0604020202020204" pitchFamily="34" charset="0"/>
                <a:cs typeface="Arial" panose="020B0604020202020204" pitchFamily="34" charset="0"/>
              </a:rPr>
              <a:t> </a:t>
            </a:r>
            <a:r>
              <a:rPr lang="es-EC" sz="1400" b="1" dirty="0" smtClean="0">
                <a:solidFill>
                  <a:schemeClr val="tx1"/>
                </a:solidFill>
                <a:latin typeface="Arial" panose="020B0604020202020204" pitchFamily="34" charset="0"/>
                <a:cs typeface="Arial" panose="020B0604020202020204" pitchFamily="34" charset="0"/>
              </a:rPr>
              <a:t>EDUCACIÓN</a:t>
            </a:r>
            <a:r>
              <a:rPr lang="es-EC" sz="1400" b="1" dirty="0">
                <a:solidFill>
                  <a:schemeClr val="tx1"/>
                </a:solidFill>
                <a:latin typeface="Arial" panose="020B0604020202020204" pitchFamily="34" charset="0"/>
                <a:cs typeface="Arial" panose="020B0604020202020204" pitchFamily="34" charset="0"/>
              </a:rPr>
              <a:t>, MENCIÓN” EDUCACIÓN INFANTIL </a:t>
            </a:r>
            <a:r>
              <a:rPr lang="es-EC" sz="1400" b="1" dirty="0" smtClean="0">
                <a:solidFill>
                  <a:schemeClr val="tx1"/>
                </a:solidFill>
                <a:latin typeface="Arial" panose="020B0604020202020204" pitchFamily="34" charset="0"/>
                <a:cs typeface="Arial" panose="020B0604020202020204" pitchFamily="34" charset="0"/>
              </a:rPr>
              <a:t>“</a:t>
            </a:r>
            <a:br>
              <a:rPr lang="es-EC" sz="1400" b="1" dirty="0" smtClean="0">
                <a:solidFill>
                  <a:schemeClr val="tx1"/>
                </a:solidFill>
                <a:latin typeface="Arial" panose="020B0604020202020204" pitchFamily="34" charset="0"/>
                <a:cs typeface="Arial" panose="020B0604020202020204" pitchFamily="34" charset="0"/>
              </a:rPr>
            </a:br>
            <a:r>
              <a:rPr lang="es-EC" sz="1400" b="1" dirty="0">
                <a:solidFill>
                  <a:schemeClr val="tx1"/>
                </a:solidFill>
                <a:latin typeface="Arial" panose="020B0604020202020204" pitchFamily="34" charset="0"/>
                <a:cs typeface="Arial" panose="020B0604020202020204" pitchFamily="34" charset="0"/>
              </a:rPr>
              <a:t/>
            </a:r>
            <a:br>
              <a:rPr lang="es-EC" sz="1400" b="1" dirty="0">
                <a:solidFill>
                  <a:schemeClr val="tx1"/>
                </a:solidFill>
                <a:latin typeface="Arial" panose="020B0604020202020204" pitchFamily="34" charset="0"/>
                <a:cs typeface="Arial" panose="020B0604020202020204" pitchFamily="34" charset="0"/>
              </a:rPr>
            </a:br>
            <a:r>
              <a:rPr lang="es-EC" sz="1400" b="1" i="1" dirty="0">
                <a:solidFill>
                  <a:schemeClr val="tx1"/>
                </a:solidFill>
                <a:latin typeface="Arial" panose="020B0604020202020204" pitchFamily="34" charset="0"/>
                <a:cs typeface="Arial" panose="020B0604020202020204" pitchFamily="34" charset="0"/>
              </a:rPr>
              <a:t/>
            </a:r>
            <a:br>
              <a:rPr lang="es-EC" sz="1400" b="1" i="1" dirty="0">
                <a:solidFill>
                  <a:schemeClr val="tx1"/>
                </a:solidFill>
                <a:latin typeface="Arial" panose="020B0604020202020204" pitchFamily="34" charset="0"/>
                <a:cs typeface="Arial" panose="020B0604020202020204" pitchFamily="34" charset="0"/>
              </a:rPr>
            </a:br>
            <a:endParaRPr lang="es-EC" sz="1400" b="1"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060620" y="4353058"/>
            <a:ext cx="7237926" cy="1607719"/>
          </a:xfrm>
        </p:spPr>
        <p:txBody>
          <a:bodyPr>
            <a:noAutofit/>
          </a:bodyPr>
          <a:lstStyle/>
          <a:p>
            <a:pPr algn="ctr"/>
            <a:r>
              <a:rPr lang="es-EC" sz="1400" b="1" dirty="0" smtClean="0">
                <a:solidFill>
                  <a:schemeClr val="tx1"/>
                </a:solidFill>
                <a:latin typeface="Arial" panose="020B0604020202020204" pitchFamily="34" charset="0"/>
                <a:cs typeface="Arial" panose="020B0604020202020204" pitchFamily="34" charset="0"/>
              </a:rPr>
              <a:t>AUTORA: CARMEN PAOLA CEPEDA FERNÁNDEZ</a:t>
            </a:r>
          </a:p>
          <a:p>
            <a:pPr algn="ctr"/>
            <a:endParaRPr lang="es-EC" sz="1400" b="1" dirty="0">
              <a:solidFill>
                <a:schemeClr val="tx1"/>
              </a:solidFill>
              <a:latin typeface="Arial" panose="020B0604020202020204" pitchFamily="34" charset="0"/>
              <a:cs typeface="Arial" panose="020B0604020202020204" pitchFamily="34" charset="0"/>
            </a:endParaRPr>
          </a:p>
          <a:p>
            <a:pPr algn="l"/>
            <a:r>
              <a:rPr lang="es-EC" sz="1400" b="1" dirty="0" smtClean="0">
                <a:solidFill>
                  <a:schemeClr val="tx1"/>
                </a:solidFill>
                <a:latin typeface="Arial" panose="020B0604020202020204" pitchFamily="34" charset="0"/>
                <a:cs typeface="Arial" panose="020B0604020202020204" pitchFamily="34" charset="0"/>
              </a:rPr>
              <a:t>                              DIRECTORA: </a:t>
            </a:r>
            <a:r>
              <a:rPr lang="es-EC" sz="1400" b="1" dirty="0" err="1" smtClean="0">
                <a:solidFill>
                  <a:schemeClr val="tx1"/>
                </a:solidFill>
                <a:latin typeface="Arial" panose="020B0604020202020204" pitchFamily="34" charset="0"/>
                <a:cs typeface="Arial" panose="020B0604020202020204" pitchFamily="34" charset="0"/>
              </a:rPr>
              <a:t>Mgs</a:t>
            </a:r>
            <a:r>
              <a:rPr lang="es-EC" sz="1400" b="1" dirty="0" smtClean="0">
                <a:solidFill>
                  <a:schemeClr val="tx1"/>
                </a:solidFill>
                <a:latin typeface="Arial" panose="020B0604020202020204" pitchFamily="34" charset="0"/>
                <a:cs typeface="Arial" panose="020B0604020202020204" pitchFamily="34" charset="0"/>
              </a:rPr>
              <a:t>. RUTH RÍOS</a:t>
            </a:r>
          </a:p>
          <a:p>
            <a:pPr algn="ctr"/>
            <a:r>
              <a:rPr lang="es-EC" sz="1400" b="1" dirty="0" smtClean="0">
                <a:solidFill>
                  <a:schemeClr val="tx1"/>
                </a:solidFill>
                <a:latin typeface="Arial" panose="020B0604020202020204" pitchFamily="34" charset="0"/>
                <a:cs typeface="Arial" panose="020B0604020202020204" pitchFamily="34" charset="0"/>
              </a:rPr>
              <a:t>CO-DIRECTORA: </a:t>
            </a:r>
            <a:r>
              <a:rPr lang="es-EC" sz="1400" b="1" dirty="0" err="1" smtClean="0">
                <a:solidFill>
                  <a:schemeClr val="tx1"/>
                </a:solidFill>
                <a:latin typeface="Arial" panose="020B0604020202020204" pitchFamily="34" charset="0"/>
                <a:cs typeface="Arial" panose="020B0604020202020204" pitchFamily="34" charset="0"/>
              </a:rPr>
              <a:t>Mgs</a:t>
            </a:r>
            <a:r>
              <a:rPr lang="es-EC" sz="1400" b="1" dirty="0" smtClean="0">
                <a:solidFill>
                  <a:schemeClr val="tx1"/>
                </a:solidFill>
                <a:latin typeface="Arial" panose="020B0604020202020204" pitchFamily="34" charset="0"/>
                <a:cs typeface="Arial" panose="020B0604020202020204" pitchFamily="34" charset="0"/>
              </a:rPr>
              <a:t>. MARGARITA RODRIGUEZ</a:t>
            </a:r>
          </a:p>
          <a:p>
            <a:pPr algn="ctr"/>
            <a:endParaRPr lang="es-EC" sz="1400" b="1" dirty="0" smtClean="0">
              <a:solidFill>
                <a:schemeClr val="tx1"/>
              </a:solidFill>
              <a:latin typeface="Arial" panose="020B0604020202020204" pitchFamily="34" charset="0"/>
              <a:cs typeface="Arial" panose="020B0604020202020204" pitchFamily="34" charset="0"/>
            </a:endParaRPr>
          </a:p>
          <a:p>
            <a:pPr algn="ctr"/>
            <a:r>
              <a:rPr lang="es-EC" sz="1400" b="1" dirty="0" smtClean="0">
                <a:solidFill>
                  <a:schemeClr val="tx1"/>
                </a:solidFill>
                <a:latin typeface="Arial" panose="020B0604020202020204" pitchFamily="34" charset="0"/>
                <a:cs typeface="Arial" panose="020B0604020202020204" pitchFamily="34" charset="0"/>
              </a:rPr>
              <a:t>SANGOLQUI, DICIEMBRE 2014</a:t>
            </a:r>
            <a:endParaRPr lang="es-EC" sz="1400" b="1" dirty="0">
              <a:solidFill>
                <a:schemeClr val="tx1"/>
              </a:solidFill>
              <a:latin typeface="Arial" panose="020B0604020202020204" pitchFamily="34" charset="0"/>
              <a:cs typeface="Arial" panose="020B0604020202020204" pitchFamily="34" charset="0"/>
            </a:endParaRPr>
          </a:p>
          <a:p>
            <a:pPr algn="l"/>
            <a:endParaRPr lang="es-EC" sz="1400" b="1" dirty="0">
              <a:solidFill>
                <a:schemeClr val="tx1"/>
              </a:solidFill>
              <a:latin typeface="Arial" panose="020B0604020202020204" pitchFamily="34" charset="0"/>
              <a:cs typeface="Arial" panose="020B0604020202020204" pitchFamily="34" charset="0"/>
            </a:endParaRPr>
          </a:p>
        </p:txBody>
      </p:sp>
      <p:sp>
        <p:nvSpPr>
          <p:cNvPr id="5" name="Rectángulo 4"/>
          <p:cNvSpPr>
            <a:spLocks/>
          </p:cNvSpPr>
          <p:nvPr/>
        </p:nvSpPr>
        <p:spPr>
          <a:xfrm>
            <a:off x="1036749" y="2999851"/>
            <a:ext cx="9285668" cy="118350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400" b="1" dirty="0">
                <a:latin typeface="Arial" panose="020B0604020202020204" pitchFamily="34" charset="0"/>
                <a:ea typeface="Times New Roman" panose="02020603050405020304" pitchFamily="18" charset="0"/>
                <a:cs typeface="Century Gothic" panose="020B0502020202020204" pitchFamily="34" charset="0"/>
              </a:rPr>
              <a:t>INCIDENCIA DE LOS ESTILOS DE CRIANZA DE LOS PADRES, EN EL ÁREA SOCIO-AFECTIVO DE LOS NIÑOS/AS DE 5 AÑOS DE EDAD DEL PRIMER AÑO DE EDUCACIÓN GENERAL BÁSICA, DE LA ESCUELA “CARLOS PONCE MARTÍNEZ” FE Y ALEGRÍA. PROPUESTA ALTERNATIVA</a:t>
            </a:r>
            <a:endParaRPr lang="es-EC" sz="1400" b="1" dirty="0">
              <a:latin typeface="Century Gothic" panose="020B0502020202020204" pitchFamily="34" charset="0"/>
              <a:ea typeface="Times New Roman" panose="02020603050405020304" pitchFamily="18" charset="0"/>
              <a:cs typeface="Century Gothic" panose="020B0502020202020204" pitchFamily="34" charset="0"/>
            </a:endParaRPr>
          </a:p>
        </p:txBody>
      </p:sp>
      <p:pic>
        <p:nvPicPr>
          <p:cNvPr id="6" name="4 Imagen" descr="ESPE LOGO nuevo.jpg"/>
          <p:cNvPicPr>
            <a:picLocks noChangeAspect="1"/>
          </p:cNvPicPr>
          <p:nvPr/>
        </p:nvPicPr>
        <p:blipFill>
          <a:blip r:embed="rId2">
            <a:extLst>
              <a:ext uri="{28A0092B-C50C-407E-A947-70E740481C1C}">
                <a14:useLocalDpi xmlns:a14="http://schemas.microsoft.com/office/drawing/2010/main" val="0"/>
              </a:ext>
            </a:extLst>
          </a:blip>
          <a:srcRect b="17390"/>
          <a:stretch>
            <a:fillRect/>
          </a:stretch>
        </p:blipFill>
        <p:spPr bwMode="auto">
          <a:xfrm>
            <a:off x="1700011" y="231287"/>
            <a:ext cx="7302320" cy="1341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5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CICLO DE LA NIÑEZ</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88722270"/>
              </p:ext>
            </p:extLst>
          </p:nvPr>
        </p:nvGraphicFramePr>
        <p:xfrm>
          <a:off x="412124" y="1236373"/>
          <a:ext cx="10470524" cy="457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1018645" y="5190186"/>
            <a:ext cx="8255357" cy="1249251"/>
          </a:xfrm>
          <a:prstGeom prst="roundRect">
            <a:avLst/>
          </a:prstGeom>
          <a:solidFill>
            <a:srgbClr val="F6FE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La infancia es la etapa más vulnerable del desarrollo humano, por lo tanto brindar un desarrollo integral a los niños/as durante sus primeros años de vida es darles la oportunidad de crecer </a:t>
            </a:r>
            <a:r>
              <a:rPr lang="es-EC" sz="1600" dirty="0" smtClean="0">
                <a:solidFill>
                  <a:schemeClr val="tx1"/>
                </a:solidFill>
              </a:rPr>
              <a:t>sanamente</a:t>
            </a:r>
            <a:endParaRPr lang="es-EC" sz="1600" dirty="0">
              <a:solidFill>
                <a:schemeClr val="tx1"/>
              </a:solidFill>
              <a:effectLst/>
            </a:endParaRPr>
          </a:p>
        </p:txBody>
      </p:sp>
    </p:spTree>
    <p:extLst>
      <p:ext uri="{BB962C8B-B14F-4D97-AF65-F5344CB8AC3E}">
        <p14:creationId xmlns:p14="http://schemas.microsoft.com/office/powerpoint/2010/main" val="64085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kathe26.files.wordpress.com/2013/07/erikson.jpg"/>
          <p:cNvPicPr/>
          <p:nvPr/>
        </p:nvPicPr>
        <p:blipFill rotWithShape="1">
          <a:blip r:embed="rId2">
            <a:extLst>
              <a:ext uri="{28A0092B-C50C-407E-A947-70E740481C1C}">
                <a14:useLocalDpi xmlns:a14="http://schemas.microsoft.com/office/drawing/2010/main" val="0"/>
              </a:ext>
            </a:extLst>
          </a:blip>
          <a:srcRect b="45604"/>
          <a:stretch/>
        </p:blipFill>
        <p:spPr bwMode="auto">
          <a:xfrm>
            <a:off x="1378040" y="194917"/>
            <a:ext cx="7276563" cy="5935426"/>
          </a:xfrm>
          <a:prstGeom prst="rect">
            <a:avLst/>
          </a:prstGeom>
          <a:noFill/>
          <a:ln>
            <a:noFill/>
          </a:ln>
        </p:spPr>
      </p:pic>
    </p:spTree>
    <p:extLst>
      <p:ext uri="{BB962C8B-B14F-4D97-AF65-F5344CB8AC3E}">
        <p14:creationId xmlns:p14="http://schemas.microsoft.com/office/powerpoint/2010/main" val="41595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o 3"/>
          <p:cNvSpPr/>
          <p:nvPr/>
        </p:nvSpPr>
        <p:spPr>
          <a:xfrm>
            <a:off x="829613" y="3636136"/>
            <a:ext cx="8056688" cy="2236629"/>
          </a:xfrm>
          <a:prstGeom prst="frame">
            <a:avLst/>
          </a:prstGeom>
          <a:solidFill>
            <a:srgbClr val="FED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 normas culturales en la crianza de los padres  genera una serie de intercambios que vinculan a los niños/as en el despliegue del desarrollo socio-afectivo de los mismos, por ello las tradiciones familiares, la personalidad  y  las circunstancias personales de los padres podrían afectar la paternidad</a:t>
            </a:r>
          </a:p>
        </p:txBody>
      </p:sp>
      <p:sp>
        <p:nvSpPr>
          <p:cNvPr id="6" name="Marco 5"/>
          <p:cNvSpPr/>
          <p:nvPr/>
        </p:nvSpPr>
        <p:spPr>
          <a:xfrm>
            <a:off x="829613" y="412125"/>
            <a:ext cx="8056688" cy="2575774"/>
          </a:xfrm>
          <a:prstGeom prst="frame">
            <a:avLst/>
          </a:prstGeom>
          <a:solidFill>
            <a:srgbClr val="FED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tx1"/>
              </a:solidFill>
            </a:endParaRPr>
          </a:p>
          <a:p>
            <a:pPr algn="ctr"/>
            <a:r>
              <a:rPr lang="es-EC" dirty="0" smtClean="0">
                <a:solidFill>
                  <a:schemeClr val="tx1"/>
                </a:solidFill>
              </a:rPr>
              <a:t>El </a:t>
            </a:r>
            <a:r>
              <a:rPr lang="es-EC" dirty="0">
                <a:solidFill>
                  <a:schemeClr val="tx1"/>
                </a:solidFill>
              </a:rPr>
              <a:t>niño intentará transferir aquellas pautas culturales apropiadas y permitidas por las figuras parentales, para lo cual aprenderá a “</a:t>
            </a:r>
            <a:r>
              <a:rPr lang="es-EC" dirty="0" err="1">
                <a:solidFill>
                  <a:schemeClr val="tx1"/>
                </a:solidFill>
              </a:rPr>
              <a:t>autovigilarse</a:t>
            </a:r>
            <a:r>
              <a:rPr lang="es-EC" dirty="0">
                <a:solidFill>
                  <a:schemeClr val="tx1"/>
                </a:solidFill>
              </a:rPr>
              <a:t>” poniendo en prueba su propia voluntad y su capacidad para </a:t>
            </a:r>
            <a:r>
              <a:rPr lang="es-EC" dirty="0" err="1">
                <a:solidFill>
                  <a:schemeClr val="tx1"/>
                </a:solidFill>
              </a:rPr>
              <a:t>autodeterminarse</a:t>
            </a:r>
            <a:r>
              <a:rPr lang="es-EC" dirty="0">
                <a:solidFill>
                  <a:schemeClr val="tx1"/>
                </a:solidFill>
              </a:rPr>
              <a:t> en relación al modelo y a las herramientas/recursos provistos por los padres y otras personas mayores significativas.” (Urbano, 2005)</a:t>
            </a:r>
          </a:p>
          <a:p>
            <a:pPr algn="ctr"/>
            <a:endParaRPr lang="es-EC" dirty="0">
              <a:solidFill>
                <a:schemeClr val="tx1"/>
              </a:solidFill>
            </a:endParaRPr>
          </a:p>
        </p:txBody>
      </p:sp>
    </p:spTree>
    <p:extLst>
      <p:ext uri="{BB962C8B-B14F-4D97-AF65-F5344CB8AC3E}">
        <p14:creationId xmlns:p14="http://schemas.microsoft.com/office/powerpoint/2010/main" val="428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8393" y="340576"/>
            <a:ext cx="8596668" cy="1320800"/>
          </a:xfrm>
        </p:spPr>
        <p:txBody>
          <a:bodyPr/>
          <a:lstStyle/>
          <a:p>
            <a:r>
              <a:rPr lang="es-EC" dirty="0" smtClean="0"/>
              <a:t>PROCESOS </a:t>
            </a:r>
            <a:r>
              <a:rPr lang="es-EC" dirty="0" smtClean="0"/>
              <a:t>DEL DESARROLLO</a:t>
            </a:r>
            <a:endParaRPr lang="es-EC"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r="2977" b="27181"/>
          <a:stretch/>
        </p:blipFill>
        <p:spPr>
          <a:xfrm>
            <a:off x="255133" y="1416677"/>
            <a:ext cx="3415807" cy="2485622"/>
          </a:xfrm>
          <a:prstGeom prst="rect">
            <a:avLst/>
          </a:prstGeom>
        </p:spPr>
      </p:pic>
      <p:sp>
        <p:nvSpPr>
          <p:cNvPr id="7" name="Elipse 6"/>
          <p:cNvSpPr/>
          <p:nvPr/>
        </p:nvSpPr>
        <p:spPr>
          <a:xfrm>
            <a:off x="4456152" y="1188971"/>
            <a:ext cx="5343144" cy="2936383"/>
          </a:xfrm>
          <a:prstGeom prst="ellipse">
            <a:avLst/>
          </a:prstGeom>
          <a:solidFill>
            <a:srgbClr val="FED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 “</a:t>
            </a:r>
            <a:r>
              <a:rPr lang="es-EC" sz="1600" b="1" u="sng" dirty="0">
                <a:solidFill>
                  <a:schemeClr val="tx1"/>
                </a:solidFill>
              </a:rPr>
              <a:t>Los procesos biológicos </a:t>
            </a:r>
            <a:r>
              <a:rPr lang="es-EC" sz="1600" dirty="0">
                <a:solidFill>
                  <a:schemeClr val="tx1"/>
                </a:solidFill>
              </a:rPr>
              <a:t>producen cambios en el cuerpo de un individuo. Los genes heredados de los padres, el desarrollo del cerebro, el incremento de la estatura y el peso, las habilidades motoras, y los cambios hormonales de la pubertad, reflejan el papel  de los procesos biológicos en el desarrollo” (</a:t>
            </a:r>
            <a:r>
              <a:rPr lang="es-EC" sz="1600" dirty="0" err="1">
                <a:solidFill>
                  <a:schemeClr val="tx1"/>
                </a:solidFill>
              </a:rPr>
              <a:t>Santrock</a:t>
            </a:r>
            <a:r>
              <a:rPr lang="es-EC" sz="1600" dirty="0">
                <a:solidFill>
                  <a:schemeClr val="tx1"/>
                </a:solidFill>
              </a:rPr>
              <a:t>, </a:t>
            </a:r>
            <a:r>
              <a:rPr lang="es-EC" sz="1600" dirty="0" smtClean="0">
                <a:solidFill>
                  <a:schemeClr val="tx1"/>
                </a:solidFill>
              </a:rPr>
              <a:t>2007)</a:t>
            </a:r>
            <a:endParaRPr lang="es-EC" sz="1600" dirty="0">
              <a:solidFill>
                <a:schemeClr val="tx1"/>
              </a:solidFill>
            </a:endParaRPr>
          </a:p>
        </p:txBody>
      </p:sp>
      <p:sp>
        <p:nvSpPr>
          <p:cNvPr id="8" name="Elipse 7"/>
          <p:cNvSpPr/>
          <p:nvPr/>
        </p:nvSpPr>
        <p:spPr>
          <a:xfrm>
            <a:off x="458393" y="4287593"/>
            <a:ext cx="4361107" cy="2442332"/>
          </a:xfrm>
          <a:prstGeom prst="ellipse">
            <a:avLst/>
          </a:prstGeom>
          <a:solidFill>
            <a:srgbClr val="FEF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  “</a:t>
            </a:r>
            <a:r>
              <a:rPr lang="es-EC" sz="1600" b="1" u="sng" dirty="0">
                <a:solidFill>
                  <a:schemeClr val="tx1"/>
                </a:solidFill>
              </a:rPr>
              <a:t>Los procesos cognoscitivos </a:t>
            </a:r>
            <a:r>
              <a:rPr lang="es-EC" sz="1600" dirty="0">
                <a:solidFill>
                  <a:schemeClr val="tx1"/>
                </a:solidFill>
              </a:rPr>
              <a:t>son los cambios que ocurren en el pensamiento,  la inteligencia y el lenguaje de un </a:t>
            </a:r>
            <a:r>
              <a:rPr lang="es-EC" sz="1600" dirty="0" smtClean="0">
                <a:solidFill>
                  <a:schemeClr val="tx1"/>
                </a:solidFill>
              </a:rPr>
              <a:t>individuo….” </a:t>
            </a:r>
            <a:r>
              <a:rPr lang="es-EC" sz="1600" dirty="0">
                <a:solidFill>
                  <a:schemeClr val="tx1"/>
                </a:solidFill>
              </a:rPr>
              <a:t>(</a:t>
            </a:r>
            <a:r>
              <a:rPr lang="es-EC" sz="1600" dirty="0" err="1">
                <a:solidFill>
                  <a:schemeClr val="tx1"/>
                </a:solidFill>
              </a:rPr>
              <a:t>Santrock</a:t>
            </a:r>
            <a:r>
              <a:rPr lang="es-EC" sz="1600" dirty="0">
                <a:solidFill>
                  <a:schemeClr val="tx1"/>
                </a:solidFill>
              </a:rPr>
              <a:t>, 2007)</a:t>
            </a:r>
          </a:p>
        </p:txBody>
      </p:sp>
      <p:sp>
        <p:nvSpPr>
          <p:cNvPr id="9" name="Flecha a la derecha con bandas 8"/>
          <p:cNvSpPr/>
          <p:nvPr/>
        </p:nvSpPr>
        <p:spPr>
          <a:xfrm>
            <a:off x="3670940" y="1613974"/>
            <a:ext cx="1107583" cy="62694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314" y="4287593"/>
            <a:ext cx="3793747" cy="2248477"/>
          </a:xfrm>
          <a:prstGeom prst="rect">
            <a:avLst/>
          </a:prstGeom>
        </p:spPr>
      </p:pic>
      <p:sp>
        <p:nvSpPr>
          <p:cNvPr id="11" name="Flecha a la derecha con bandas 10"/>
          <p:cNvSpPr/>
          <p:nvPr/>
        </p:nvSpPr>
        <p:spPr>
          <a:xfrm rot="10800000">
            <a:off x="4224731" y="4236882"/>
            <a:ext cx="1107583" cy="62694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892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extLst>
              <p:ext uri="{D42A27DB-BD31-4B8C-83A1-F6EECF244321}">
                <p14:modId xmlns:p14="http://schemas.microsoft.com/office/powerpoint/2010/main" val="4143606409"/>
              </p:ext>
            </p:extLst>
          </p:nvPr>
        </p:nvGraphicFramePr>
        <p:xfrm>
          <a:off x="270456" y="373487"/>
          <a:ext cx="10522040" cy="619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52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434169" y="156782"/>
            <a:ext cx="5343144" cy="1955351"/>
          </a:xfrm>
          <a:prstGeom prst="ellipse">
            <a:avLst/>
          </a:prstGeom>
          <a:solidFill>
            <a:srgbClr val="FED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dirty="0" smtClean="0">
              <a:solidFill>
                <a:schemeClr val="tx1"/>
              </a:solidFill>
            </a:endParaRPr>
          </a:p>
          <a:p>
            <a:pPr algn="ctr"/>
            <a:r>
              <a:rPr lang="es-EC" sz="1500" dirty="0" smtClean="0">
                <a:solidFill>
                  <a:schemeClr val="tx1"/>
                </a:solidFill>
              </a:rPr>
              <a:t> </a:t>
            </a:r>
            <a:r>
              <a:rPr lang="es-EC" sz="1500" dirty="0">
                <a:solidFill>
                  <a:schemeClr val="tx1"/>
                </a:solidFill>
              </a:rPr>
              <a:t>“</a:t>
            </a:r>
            <a:r>
              <a:rPr lang="es-EC" sz="1500" b="1" u="sng" dirty="0">
                <a:solidFill>
                  <a:schemeClr val="tx1"/>
                </a:solidFill>
              </a:rPr>
              <a:t>Los procesos </a:t>
            </a:r>
            <a:r>
              <a:rPr lang="es-EC" sz="1500" b="1" u="sng" dirty="0" smtClean="0">
                <a:solidFill>
                  <a:schemeClr val="tx1"/>
                </a:solidFill>
              </a:rPr>
              <a:t>socioemocionales</a:t>
            </a:r>
          </a:p>
          <a:p>
            <a:pPr algn="ctr"/>
            <a:r>
              <a:rPr lang="es-EC" sz="1500" dirty="0" smtClean="0">
                <a:solidFill>
                  <a:schemeClr val="tx1"/>
                </a:solidFill>
              </a:rPr>
              <a:t>son </a:t>
            </a:r>
            <a:r>
              <a:rPr lang="es-EC" sz="1500" dirty="0">
                <a:solidFill>
                  <a:schemeClr val="tx1"/>
                </a:solidFill>
              </a:rPr>
              <a:t>cambios en las relaciones que tienen un individuo con otras personas, cambios en las emociones y cambios en la </a:t>
            </a:r>
            <a:r>
              <a:rPr lang="es-EC" sz="1500" dirty="0" smtClean="0">
                <a:solidFill>
                  <a:schemeClr val="tx1"/>
                </a:solidFill>
              </a:rPr>
              <a:t>personalidad”. </a:t>
            </a:r>
            <a:r>
              <a:rPr lang="es-EC" sz="1500" dirty="0">
                <a:solidFill>
                  <a:schemeClr val="tx1"/>
                </a:solidFill>
              </a:rPr>
              <a:t>(</a:t>
            </a:r>
            <a:r>
              <a:rPr lang="es-EC" sz="1500" dirty="0" err="1">
                <a:solidFill>
                  <a:schemeClr val="tx1"/>
                </a:solidFill>
              </a:rPr>
              <a:t>Santrock</a:t>
            </a:r>
            <a:r>
              <a:rPr lang="es-EC" sz="1500" dirty="0">
                <a:solidFill>
                  <a:schemeClr val="tx1"/>
                </a:solidFill>
              </a:rPr>
              <a:t>, 2007)</a:t>
            </a:r>
          </a:p>
          <a:p>
            <a:r>
              <a:rPr lang="es-EC" sz="1500" b="1" i="1" dirty="0">
                <a:solidFill>
                  <a:schemeClr val="tx1"/>
                </a:solidFill>
              </a:rPr>
              <a:t> </a:t>
            </a:r>
            <a:endParaRPr lang="es-EC" sz="1500" dirty="0">
              <a:solidFill>
                <a:schemeClr val="tx1"/>
              </a:solidFill>
            </a:endParaRPr>
          </a:p>
          <a:p>
            <a:pPr algn="ctr"/>
            <a:endParaRPr lang="es-EC" sz="1500" dirty="0">
              <a:solidFill>
                <a:schemeClr val="tx1"/>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993" y="3322749"/>
            <a:ext cx="2792111" cy="3309871"/>
          </a:xfrm>
          <a:prstGeom prst="rect">
            <a:avLst/>
          </a:prstGeom>
        </p:spPr>
      </p:pic>
      <p:sp>
        <p:nvSpPr>
          <p:cNvPr id="6" name="Flecha a la derecha con bandas 5"/>
          <p:cNvSpPr/>
          <p:nvPr/>
        </p:nvSpPr>
        <p:spPr>
          <a:xfrm rot="16200000">
            <a:off x="4500434" y="2372932"/>
            <a:ext cx="1210614" cy="6890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887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4097" y="304799"/>
            <a:ext cx="8596668" cy="1320800"/>
          </a:xfrm>
        </p:spPr>
        <p:txBody>
          <a:bodyPr/>
          <a:lstStyle/>
          <a:p>
            <a:r>
              <a:rPr lang="es-EC" b="1" dirty="0" smtClean="0"/>
              <a:t>ESTILOS DE CRIANZA DE LOS PADRES</a:t>
            </a:r>
            <a:endParaRPr lang="es-EC" b="1" dirty="0"/>
          </a:p>
        </p:txBody>
      </p:sp>
      <p:graphicFrame>
        <p:nvGraphicFramePr>
          <p:cNvPr id="6" name="Diagrama 5"/>
          <p:cNvGraphicFramePr/>
          <p:nvPr>
            <p:extLst>
              <p:ext uri="{D42A27DB-BD31-4B8C-83A1-F6EECF244321}">
                <p14:modId xmlns:p14="http://schemas.microsoft.com/office/powerpoint/2010/main" val="4152347664"/>
              </p:ext>
            </p:extLst>
          </p:nvPr>
        </p:nvGraphicFramePr>
        <p:xfrm>
          <a:off x="414097" y="8959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2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360219"/>
            <a:ext cx="8596668" cy="1320800"/>
          </a:xfrm>
        </p:spPr>
        <p:txBody>
          <a:bodyPr>
            <a:normAutofit/>
          </a:bodyPr>
          <a:lstStyle/>
          <a:p>
            <a:pPr algn="ctr"/>
            <a:r>
              <a:rPr lang="es-EC" sz="2500" b="1" dirty="0" smtClean="0"/>
              <a:t>INFLUENCIA DE LOS ESTILOS DE CRIANZA DE LOS PADRES EN LOS HIJOS</a:t>
            </a:r>
            <a:endParaRPr lang="es-EC" sz="25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01730537"/>
              </p:ext>
            </p:extLst>
          </p:nvPr>
        </p:nvGraphicFramePr>
        <p:xfrm>
          <a:off x="166255" y="1385455"/>
          <a:ext cx="9822872" cy="512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9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9830278"/>
              </p:ext>
            </p:extLst>
          </p:nvPr>
        </p:nvGraphicFramePr>
        <p:xfrm>
          <a:off x="437881" y="882913"/>
          <a:ext cx="9684913" cy="6177534"/>
        </p:xfrm>
        <a:graphic>
          <a:graphicData uri="http://schemas.openxmlformats.org/drawingml/2006/table">
            <a:tbl>
              <a:tblPr firstRow="1" firstCol="1" bandRow="1">
                <a:tableStyleId>{5C22544A-7EE6-4342-B048-85BDC9FD1C3A}</a:tableStyleId>
              </a:tblPr>
              <a:tblGrid>
                <a:gridCol w="3816209"/>
                <a:gridCol w="2344375"/>
                <a:gridCol w="2344375"/>
                <a:gridCol w="1179954"/>
              </a:tblGrid>
              <a:tr h="290363">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VARIABLE </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DIMENSIÓN</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INDICADORES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TEC.</a:t>
                      </a:r>
                    </a:p>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INST.</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r>
              <a:tr h="126245">
                <a:tc rowSpan="22">
                  <a:txBody>
                    <a:bodyPr/>
                    <a:lstStyle/>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INDEPENDIENTE</a:t>
                      </a:r>
                    </a:p>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 </a:t>
                      </a:r>
                    </a:p>
                    <a:p>
                      <a:pPr algn="ctr">
                        <a:spcAft>
                          <a:spcPts val="0"/>
                        </a:spcAft>
                      </a:pPr>
                      <a:r>
                        <a:rPr lang="es-ES" sz="1000" dirty="0">
                          <a:solidFill>
                            <a:schemeClr val="tx1"/>
                          </a:solidFill>
                          <a:effectLst/>
                          <a:latin typeface="Arial" panose="020B0604020202020204" pitchFamily="34" charset="0"/>
                          <a:cs typeface="Arial" panose="020B0604020202020204" pitchFamily="34" charset="0"/>
                        </a:rPr>
                        <a:t>Estilos de crianza de los</a:t>
                      </a:r>
                      <a:endParaRPr lang="es-EC" sz="1000" dirty="0">
                        <a:solidFill>
                          <a:schemeClr val="tx1"/>
                        </a:solidFill>
                        <a:effectLst/>
                        <a:latin typeface="Arial" panose="020B0604020202020204" pitchFamily="34" charset="0"/>
                        <a:cs typeface="Arial" panose="020B0604020202020204" pitchFamily="34" charset="0"/>
                      </a:endParaRPr>
                    </a:p>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padres</a:t>
                      </a:r>
                    </a:p>
                    <a:p>
                      <a:pPr algn="just">
                        <a:lnSpc>
                          <a:spcPct val="115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endParaRPr lang="es-EC" sz="1000" dirty="0">
                        <a:solidFill>
                          <a:schemeClr val="tx1"/>
                        </a:solidFill>
                        <a:effectLst/>
                        <a:latin typeface="Arial" panose="020B0604020202020204" pitchFamily="34" charset="0"/>
                        <a:cs typeface="Arial" panose="020B0604020202020204" pitchFamily="34" charset="0"/>
                      </a:endParaRPr>
                    </a:p>
                    <a:p>
                      <a:pPr algn="just">
                        <a:lnSpc>
                          <a:spcPct val="115000"/>
                        </a:lnSpc>
                        <a:spcAft>
                          <a:spcPts val="0"/>
                        </a:spcAft>
                      </a:pPr>
                      <a:r>
                        <a:rPr lang="es-ES" sz="1000" dirty="0">
                          <a:solidFill>
                            <a:schemeClr val="tx1"/>
                          </a:solidFill>
                          <a:effectLst/>
                          <a:latin typeface="Arial" panose="020B0604020202020204" pitchFamily="34" charset="0"/>
                          <a:cs typeface="Arial" panose="020B0604020202020204" pitchFamily="34" charset="0"/>
                        </a:rPr>
                        <a:t>Normas pre establecidas que siguen los padres frente al comportamiento de sus hijos, las cuales son dadas por la cultura y el entorno en que viven.</a:t>
                      </a:r>
                      <a:endParaRPr lang="es-EC" sz="1000" dirty="0">
                        <a:solidFill>
                          <a:schemeClr val="tx1"/>
                        </a:solidFill>
                        <a:effectLst/>
                        <a:latin typeface="Arial" panose="020B0604020202020204" pitchFamily="34" charset="0"/>
                        <a:cs typeface="Arial" panose="020B0604020202020204" pitchFamily="34" charset="0"/>
                      </a:endParaRPr>
                    </a:p>
                    <a:p>
                      <a:pPr algn="just">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“Los modos como los padres reaccionan y responden a las emociones de sus niños. Su estilo de crianza se relaciona con la manera de sentir las emociones.” Dr. </a:t>
                      </a:r>
                      <a:r>
                        <a:rPr lang="es-EC" sz="1000" dirty="0" err="1">
                          <a:solidFill>
                            <a:schemeClr val="tx1"/>
                          </a:solidFill>
                          <a:effectLst/>
                          <a:latin typeface="Arial" panose="020B0604020202020204" pitchFamily="34" charset="0"/>
                          <a:cs typeface="Arial" panose="020B0604020202020204" pitchFamily="34" charset="0"/>
                        </a:rPr>
                        <a:t>JhonGottman</a:t>
                      </a:r>
                      <a:endParaRPr lang="es-EC" sz="10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rowSpan="3">
                  <a:txBody>
                    <a:bodyPr/>
                    <a:lstStyle/>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Áreas</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a:spcAft>
                          <a:spcPts val="0"/>
                        </a:spcAft>
                      </a:pPr>
                      <a:r>
                        <a:rPr lang="es-ES" sz="900" dirty="0">
                          <a:solidFill>
                            <a:schemeClr val="tx1"/>
                          </a:solidFill>
                          <a:effectLst/>
                          <a:latin typeface="Arial" panose="020B0604020202020204" pitchFamily="34" charset="0"/>
                          <a:cs typeface="Arial" panose="020B0604020202020204" pitchFamily="34" charset="0"/>
                        </a:rPr>
                        <a:t>Teoría de algunos autores</a:t>
                      </a:r>
                      <a:endParaRPr lang="es-EC"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1325" marR="31325" marT="0" marB="0">
                    <a:solidFill>
                      <a:schemeClr val="accent3">
                        <a:lumMod val="40000"/>
                        <a:lumOff val="60000"/>
                      </a:schemeClr>
                    </a:solidFill>
                  </a:tcPr>
                </a:tc>
                <a:tc rowSpan="22">
                  <a:txBody>
                    <a:bodyPr/>
                    <a:lstStyle/>
                    <a:p>
                      <a:pPr marL="71755" marR="71755"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Encuesta</a:t>
                      </a:r>
                    </a:p>
                    <a:p>
                      <a:pPr marL="71755" marR="71755"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Cuestionario, preguntas cerradas  y opciones </a:t>
                      </a:r>
                      <a:r>
                        <a:rPr lang="es-EC" sz="1000" dirty="0" err="1">
                          <a:solidFill>
                            <a:schemeClr val="tx1"/>
                          </a:solidFill>
                          <a:effectLst/>
                          <a:latin typeface="Arial" panose="020B0604020202020204" pitchFamily="34" charset="0"/>
                          <a:cs typeface="Arial" panose="020B0604020202020204" pitchFamily="34" charset="0"/>
                        </a:rPr>
                        <a:t>mùltiples</a:t>
                      </a:r>
                      <a:r>
                        <a:rPr lang="es-EC" sz="1000" dirty="0">
                          <a:solidFill>
                            <a:schemeClr val="tx1"/>
                          </a:solidFill>
                          <a:effectLst/>
                          <a:latin typeface="Arial" panose="020B0604020202020204" pitchFamily="34" charset="0"/>
                          <a:cs typeface="Arial" panose="020B0604020202020204" pitchFamily="34" charset="0"/>
                        </a:rPr>
                        <a:t>.</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vert="vert270" anchor="ctr">
                    <a:solidFill>
                      <a:schemeClr val="accent3">
                        <a:lumMod val="40000"/>
                        <a:lumOff val="60000"/>
                      </a:schemeClr>
                    </a:solidFill>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solidFill>
                            <a:schemeClr val="tx1"/>
                          </a:solidFill>
                          <a:effectLst/>
                          <a:latin typeface="Arial" panose="020B0604020202020204" pitchFamily="34" charset="0"/>
                          <a:cs typeface="Arial" panose="020B0604020202020204" pitchFamily="34" charset="0"/>
                        </a:rPr>
                        <a:t>Teoría de la Investigación</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52234">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solidFill>
                            <a:schemeClr val="tx1"/>
                          </a:solidFill>
                          <a:effectLst/>
                          <a:latin typeface="Arial" panose="020B0604020202020204" pitchFamily="34" charset="0"/>
                          <a:cs typeface="Arial" panose="020B0604020202020204" pitchFamily="34" charset="0"/>
                        </a:rPr>
                        <a:t>Metodología de la Investigación</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3">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Contenidos</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Conceptual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Procedimental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Actitudinal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2">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Objetivos</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Generales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err="1">
                          <a:effectLst/>
                          <a:latin typeface="Arial" panose="020B0604020202020204" pitchFamily="34" charset="0"/>
                          <a:cs typeface="Arial" panose="020B0604020202020204" pitchFamily="34" charset="0"/>
                        </a:rPr>
                        <a:t>Especìficos</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4">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Actitudes Infantiles</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Identificar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Interpretar</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Definir</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Presentar</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3">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Metodología</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Tradicional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Activa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a:effectLst/>
                          <a:latin typeface="Arial" panose="020B0604020202020204" pitchFamily="34" charset="0"/>
                          <a:cs typeface="Arial" panose="020B0604020202020204" pitchFamily="34" charset="0"/>
                        </a:rPr>
                        <a:t>Participativa </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4">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 </a:t>
                      </a:r>
                    </a:p>
                    <a:p>
                      <a:pPr algn="ctr">
                        <a:lnSpc>
                          <a:spcPct val="115000"/>
                        </a:lnSpc>
                        <a:spcAft>
                          <a:spcPts val="0"/>
                        </a:spcAft>
                      </a:pPr>
                      <a:r>
                        <a:rPr lang="es-EC" sz="1000" dirty="0">
                          <a:effectLst/>
                          <a:latin typeface="Arial" panose="020B0604020202020204" pitchFamily="34" charset="0"/>
                          <a:cs typeface="Arial" panose="020B0604020202020204" pitchFamily="34" charset="0"/>
                        </a:rPr>
                        <a:t>Recursos</a:t>
                      </a:r>
                    </a:p>
                    <a:p>
                      <a:pPr algn="ctr">
                        <a:lnSpc>
                          <a:spcPct val="115000"/>
                        </a:lnSpc>
                        <a:spcAft>
                          <a:spcPts val="0"/>
                        </a:spcAft>
                      </a:pPr>
                      <a:r>
                        <a:rPr lang="es-EC" sz="1000" dirty="0">
                          <a:effectLst/>
                          <a:latin typeface="Arial" panose="020B0604020202020204" pitchFamily="34" charset="0"/>
                          <a:cs typeface="Arial" panose="020B0604020202020204" pitchFamily="34" charset="0"/>
                        </a:rPr>
                        <a:t> </a:t>
                      </a:r>
                    </a:p>
                    <a:p>
                      <a:pPr algn="ctr">
                        <a:lnSpc>
                          <a:spcPct val="115000"/>
                        </a:lnSpc>
                        <a:spcAft>
                          <a:spcPts val="0"/>
                        </a:spcAft>
                      </a:pPr>
                      <a:r>
                        <a:rPr lang="es-EC" sz="1000" dirty="0">
                          <a:effectLst/>
                          <a:latin typeface="Arial" panose="020B0604020202020204" pitchFamily="34" charset="0"/>
                          <a:cs typeface="Arial" panose="020B0604020202020204" pitchFamily="34" charset="0"/>
                        </a:rPr>
                        <a:t> </a:t>
                      </a: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a:effectLst/>
                          <a:latin typeface="Arial" panose="020B0604020202020204" pitchFamily="34" charset="0"/>
                          <a:cs typeface="Arial" panose="020B0604020202020204" pitchFamily="34" charset="0"/>
                        </a:rPr>
                        <a:t>Audiovisuales </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Bibliográficos</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a:effectLst/>
                          <a:latin typeface="Arial" panose="020B0604020202020204" pitchFamily="34" charset="0"/>
                          <a:cs typeface="Arial" panose="020B0604020202020204" pitchFamily="34" charset="0"/>
                        </a:rPr>
                        <a:t>Tecnológicos (internet)</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3726">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smtClean="0">
                          <a:effectLst/>
                          <a:latin typeface="Arial" panose="020B0604020202020204" pitchFamily="34" charset="0"/>
                          <a:cs typeface="Arial" panose="020B0604020202020204" pitchFamily="34" charset="0"/>
                        </a:rPr>
                        <a:t>Económicos</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3">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Evaluación</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Inicial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Continua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Final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65713">
                <a:tc>
                  <a:txBody>
                    <a:bodyPr/>
                    <a:lstStyle/>
                    <a:p>
                      <a:endParaRPr lang="es-EC" dirty="0"/>
                    </a:p>
                  </a:txBody>
                  <a:tcPr marL="31325" marR="31325" marT="0" marB="0" anchor="ctr">
                    <a:solidFill>
                      <a:schemeClr val="accent3">
                        <a:lumMod val="40000"/>
                        <a:lumOff val="60000"/>
                      </a:schemeClr>
                    </a:solidFill>
                  </a:tcPr>
                </a:tc>
                <a:tc>
                  <a:txBody>
                    <a:bodyPr/>
                    <a:lstStyle/>
                    <a:p>
                      <a:endParaRPr lang="es-EC" sz="1000" dirty="0"/>
                    </a:p>
                  </a:txBody>
                  <a:tcPr marL="31325" marR="31325" marT="0" marB="0" anchor="ctr">
                    <a:solidFill>
                      <a:schemeClr val="accent3">
                        <a:lumMod val="40000"/>
                        <a:lumOff val="60000"/>
                      </a:schemeClr>
                    </a:solidFill>
                  </a:tcPr>
                </a:tc>
                <a:tc>
                  <a:txBody>
                    <a:bodyPr/>
                    <a:lstStyle/>
                    <a:p>
                      <a:endParaRPr lang="es-EC" sz="1000" dirty="0"/>
                    </a:p>
                  </a:txBody>
                  <a:tcPr marL="31325" marR="31325" marT="0" marB="0" anchor="ctr">
                    <a:solidFill>
                      <a:schemeClr val="accent3">
                        <a:lumMod val="40000"/>
                        <a:lumOff val="60000"/>
                      </a:schemeClr>
                    </a:solidFill>
                  </a:tcPr>
                </a:tc>
                <a:tc>
                  <a:txBody>
                    <a:bodyPr/>
                    <a:lstStyle/>
                    <a:p>
                      <a:endParaRPr lang="es-EC" sz="1000" dirty="0"/>
                    </a:p>
                  </a:txBody>
                  <a:tcPr marL="31325" marR="31325" marT="0" marB="0" anchor="ctr">
                    <a:solidFill>
                      <a:schemeClr val="accent3">
                        <a:lumMod val="40000"/>
                        <a:lumOff val="60000"/>
                      </a:schemeClr>
                    </a:solidFill>
                  </a:tcPr>
                </a:tc>
              </a:tr>
              <a:tr h="145181">
                <a:tc rowSpan="8">
                  <a:txBody>
                    <a:bodyPr/>
                    <a:lstStyle/>
                    <a:p>
                      <a:pPr algn="just">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DEPENDIENTE</a:t>
                      </a:r>
                    </a:p>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Área socio-afectivo de los niños/as de 5 años de edad.</a:t>
                      </a:r>
                    </a:p>
                    <a:p>
                      <a:pPr algn="just">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Son las emociones y sentimientos que influyen en la formación de las personas</a:t>
                      </a:r>
                    </a:p>
                    <a:p>
                      <a:pPr algn="just">
                        <a:lnSpc>
                          <a:spcPct val="115000"/>
                        </a:lnSpc>
                        <a:spcAft>
                          <a:spcPts val="0"/>
                        </a:spcAft>
                      </a:pPr>
                      <a:r>
                        <a:rPr lang="es-EC" sz="1000" dirty="0">
                          <a:solidFill>
                            <a:schemeClr val="tx1"/>
                          </a:solidFill>
                          <a:effectLst/>
                          <a:latin typeface="Arial" panose="020B0604020202020204" pitchFamily="34" charset="0"/>
                          <a:cs typeface="Arial" panose="020B0604020202020204" pitchFamily="34" charset="0"/>
                        </a:rPr>
                        <a:t>Engloba las conductas referentes a sentimientos, valores, actitudes que se manifiestan en la persona como resultado de un aprendizaje. También se le conoce con el nombre de área actitudinal.</a:t>
                      </a:r>
                      <a:endParaRPr lang="es-EC"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rowSpan="3">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Conocimiento </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Científico</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rowSpan="8">
                  <a:txBody>
                    <a:bodyPr/>
                    <a:lstStyle/>
                    <a:p>
                      <a:pPr marL="71755" marR="71755" algn="ctr">
                        <a:lnSpc>
                          <a:spcPct val="115000"/>
                        </a:lnSpc>
                        <a:spcAft>
                          <a:spcPts val="0"/>
                        </a:spcAft>
                      </a:pPr>
                      <a:r>
                        <a:rPr lang="es-EC" sz="1000" dirty="0">
                          <a:effectLst/>
                          <a:latin typeface="Arial" panose="020B0604020202020204" pitchFamily="34" charset="0"/>
                          <a:cs typeface="Arial" panose="020B0604020202020204" pitchFamily="34" charset="0"/>
                        </a:rPr>
                        <a:t>Encuesta</a:t>
                      </a:r>
                    </a:p>
                    <a:p>
                      <a:pPr marL="71755" marR="71755" algn="ctr">
                        <a:lnSpc>
                          <a:spcPct val="115000"/>
                        </a:lnSpc>
                        <a:spcAft>
                          <a:spcPts val="0"/>
                        </a:spcAft>
                      </a:pPr>
                      <a:r>
                        <a:rPr lang="es-EC" sz="1000" dirty="0">
                          <a:effectLst/>
                          <a:latin typeface="Arial" panose="020B0604020202020204" pitchFamily="34" charset="0"/>
                          <a:cs typeface="Arial" panose="020B0604020202020204" pitchFamily="34" charset="0"/>
                        </a:rPr>
                        <a:t>Cuestionario, preguntas cerradas  y opciones </a:t>
                      </a:r>
                      <a:r>
                        <a:rPr lang="es-EC" sz="1000" dirty="0" err="1">
                          <a:effectLst/>
                          <a:latin typeface="Arial" panose="020B0604020202020204" pitchFamily="34" charset="0"/>
                          <a:cs typeface="Arial" panose="020B0604020202020204" pitchFamily="34" charset="0"/>
                        </a:rPr>
                        <a:t>mùltiples</a:t>
                      </a:r>
                      <a:r>
                        <a:rPr lang="es-EC" sz="1000" dirty="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vert="vert270">
                    <a:solidFill>
                      <a:schemeClr val="accent3">
                        <a:lumMod val="40000"/>
                        <a:lumOff val="60000"/>
                      </a:schemeClr>
                    </a:solidFill>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Empírico</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Vulgar </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2">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Motivación</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nchor="ctr">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Extrínseca</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Intrínseca</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rowSpan="3">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 </a:t>
                      </a:r>
                    </a:p>
                    <a:p>
                      <a:pPr algn="ctr">
                        <a:lnSpc>
                          <a:spcPct val="115000"/>
                        </a:lnSpc>
                        <a:spcAft>
                          <a:spcPts val="0"/>
                        </a:spcAft>
                      </a:pPr>
                      <a:r>
                        <a:rPr lang="es-EC" sz="1000">
                          <a:effectLst/>
                          <a:latin typeface="Arial" panose="020B0604020202020204" pitchFamily="34" charset="0"/>
                          <a:cs typeface="Arial" panose="020B0604020202020204" pitchFamily="34" charset="0"/>
                        </a:rPr>
                        <a:t>Evaluación</a:t>
                      </a:r>
                      <a:endParaRPr lang="es-EC" sz="100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Inicial</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145181">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Continua</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r h="290363">
                <a:tc vMerge="1">
                  <a:txBody>
                    <a:bodyPr/>
                    <a:lstStyle/>
                    <a:p>
                      <a:endParaRPr lang="es-EC"/>
                    </a:p>
                  </a:txBody>
                  <a:tcPr/>
                </a:tc>
                <a:tc vMerge="1">
                  <a:txBody>
                    <a:bodyPr/>
                    <a:lstStyle/>
                    <a:p>
                      <a:endParaRPr lang="es-EC"/>
                    </a:p>
                  </a:txBody>
                  <a:tcPr/>
                </a:tc>
                <a:tc>
                  <a:txBody>
                    <a:bodyPr/>
                    <a:lstStyle/>
                    <a:p>
                      <a:pPr marL="342900" lvl="0" indent="-342900" algn="l">
                        <a:lnSpc>
                          <a:spcPct val="115000"/>
                        </a:lnSpc>
                        <a:spcAft>
                          <a:spcPts val="0"/>
                        </a:spcAft>
                        <a:buFont typeface="Cambria" panose="02040503050406030204" pitchFamily="18" charset="0"/>
                        <a:buChar char="-"/>
                      </a:pPr>
                      <a:r>
                        <a:rPr lang="es-EC" sz="1000" dirty="0">
                          <a:effectLst/>
                          <a:latin typeface="Arial" panose="020B0604020202020204" pitchFamily="34" charset="0"/>
                          <a:cs typeface="Arial" panose="020B0604020202020204" pitchFamily="34" charset="0"/>
                        </a:rPr>
                        <a:t>Final</a:t>
                      </a:r>
                      <a:endParaRPr lang="es-EC" sz="1000" dirty="0">
                        <a:effectLst/>
                        <a:latin typeface="Arial" panose="020B0604020202020204" pitchFamily="34" charset="0"/>
                        <a:ea typeface="Calibri" panose="020F0502020204030204" pitchFamily="34" charset="0"/>
                        <a:cs typeface="Arial" panose="020B0604020202020204" pitchFamily="34" charset="0"/>
                      </a:endParaRPr>
                    </a:p>
                  </a:txBody>
                  <a:tcPr marL="31325" marR="31325" marT="0" marB="0">
                    <a:solidFill>
                      <a:schemeClr val="accent3">
                        <a:lumMod val="40000"/>
                        <a:lumOff val="60000"/>
                      </a:schemeClr>
                    </a:solidFill>
                  </a:tcPr>
                </a:tc>
                <a:tc vMerge="1">
                  <a:txBody>
                    <a:bodyPr/>
                    <a:lstStyle/>
                    <a:p>
                      <a:endParaRPr lang="es-EC"/>
                    </a:p>
                  </a:txBody>
                  <a:tcPr/>
                </a:tc>
              </a:tr>
            </a:tbl>
          </a:graphicData>
        </a:graphic>
      </p:graphicFrame>
      <p:sp>
        <p:nvSpPr>
          <p:cNvPr id="5" name="Rectángulo 4"/>
          <p:cNvSpPr/>
          <p:nvPr/>
        </p:nvSpPr>
        <p:spPr>
          <a:xfrm>
            <a:off x="605306" y="283335"/>
            <a:ext cx="6053071" cy="476519"/>
          </a:xfrm>
          <a:prstGeom prst="rect">
            <a:avLst/>
          </a:prstGeom>
          <a:solidFill>
            <a:srgbClr val="BFF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rPr>
              <a:t>OPERACIONALIZACIÓN DE LAS VARIABLES</a:t>
            </a:r>
            <a:endParaRPr lang="es-EC" sz="2400" dirty="0">
              <a:solidFill>
                <a:schemeClr val="tx1"/>
              </a:solidFill>
            </a:endParaRPr>
          </a:p>
        </p:txBody>
      </p:sp>
    </p:spTree>
    <p:extLst>
      <p:ext uri="{BB962C8B-B14F-4D97-AF65-F5344CB8AC3E}">
        <p14:creationId xmlns:p14="http://schemas.microsoft.com/office/powerpoint/2010/main" val="13771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6000" b="1" dirty="0" smtClean="0"/>
              <a:t>CAPITULO III</a:t>
            </a:r>
            <a:endParaRPr lang="es-EC" sz="6000" b="1" dirty="0"/>
          </a:p>
        </p:txBody>
      </p:sp>
      <p:sp>
        <p:nvSpPr>
          <p:cNvPr id="3" name="Marcador de contenido 2"/>
          <p:cNvSpPr>
            <a:spLocks noGrp="1"/>
          </p:cNvSpPr>
          <p:nvPr>
            <p:ph idx="1"/>
          </p:nvPr>
        </p:nvSpPr>
        <p:spPr>
          <a:xfrm>
            <a:off x="677334" y="1930400"/>
            <a:ext cx="8596668" cy="3880773"/>
          </a:xfrm>
        </p:spPr>
        <p:txBody>
          <a:bodyPr>
            <a:normAutofit/>
          </a:bodyPr>
          <a:lstStyle/>
          <a:p>
            <a:pPr marL="0" indent="0">
              <a:buNone/>
            </a:pPr>
            <a:endParaRPr lang="es-EC" dirty="0" smtClean="0"/>
          </a:p>
          <a:p>
            <a:pPr marL="0" indent="0">
              <a:buNone/>
            </a:pPr>
            <a:endParaRPr lang="es-EC" dirty="0"/>
          </a:p>
          <a:p>
            <a:pPr marL="0" indent="0" algn="ctr">
              <a:buNone/>
            </a:pPr>
            <a:r>
              <a:rPr lang="es-EC" sz="5500" b="1" dirty="0" smtClean="0">
                <a:solidFill>
                  <a:schemeClr val="tx1"/>
                </a:solidFill>
              </a:rPr>
              <a:t>METODOLOGÍA </a:t>
            </a:r>
          </a:p>
          <a:p>
            <a:pPr marL="0" indent="0" algn="ctr">
              <a:buNone/>
            </a:pPr>
            <a:r>
              <a:rPr lang="es-EC" sz="5500" b="1" dirty="0" smtClean="0">
                <a:solidFill>
                  <a:schemeClr val="tx1"/>
                </a:solidFill>
              </a:rPr>
              <a:t>DE LA </a:t>
            </a:r>
          </a:p>
          <a:p>
            <a:pPr marL="0" indent="0" algn="ctr">
              <a:buNone/>
            </a:pPr>
            <a:r>
              <a:rPr lang="es-EC" sz="5500" b="1" dirty="0" smtClean="0">
                <a:solidFill>
                  <a:schemeClr val="tx1"/>
                </a:solidFill>
              </a:rPr>
              <a:t>INVESTIGACIÓN</a:t>
            </a:r>
            <a:endParaRPr lang="es-EC" sz="5500" b="1" dirty="0">
              <a:solidFill>
                <a:schemeClr val="tx1"/>
              </a:solidFill>
            </a:endParaRPr>
          </a:p>
        </p:txBody>
      </p:sp>
    </p:spTree>
    <p:extLst>
      <p:ext uri="{BB962C8B-B14F-4D97-AF65-F5344CB8AC3E}">
        <p14:creationId xmlns:p14="http://schemas.microsoft.com/office/powerpoint/2010/main" val="80675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08845"/>
            <a:ext cx="8596668" cy="1320800"/>
          </a:xfrm>
        </p:spPr>
        <p:txBody>
          <a:bodyPr>
            <a:normAutofit/>
          </a:bodyPr>
          <a:lstStyle/>
          <a:p>
            <a:pPr algn="ctr"/>
            <a:r>
              <a:rPr lang="es-EC" sz="6000" b="1" dirty="0" smtClean="0"/>
              <a:t>CAPITULO I</a:t>
            </a:r>
            <a:endParaRPr lang="es-EC" sz="6000" b="1" dirty="0"/>
          </a:p>
        </p:txBody>
      </p:sp>
      <p:sp>
        <p:nvSpPr>
          <p:cNvPr id="3" name="Marcador de contenido 2"/>
          <p:cNvSpPr>
            <a:spLocks noGrp="1"/>
          </p:cNvSpPr>
          <p:nvPr>
            <p:ph idx="1"/>
          </p:nvPr>
        </p:nvSpPr>
        <p:spPr/>
        <p:txBody>
          <a:bodyPr>
            <a:normAutofit/>
          </a:bodyPr>
          <a:lstStyle/>
          <a:p>
            <a:pPr marL="0" indent="0" algn="ctr">
              <a:buNone/>
            </a:pPr>
            <a:endParaRPr lang="es-EC" sz="5000" dirty="0" smtClean="0"/>
          </a:p>
          <a:p>
            <a:pPr marL="0" indent="0" algn="ctr">
              <a:buNone/>
            </a:pPr>
            <a:r>
              <a:rPr lang="es-EC" sz="6000" b="1" dirty="0" smtClean="0">
                <a:solidFill>
                  <a:schemeClr val="tx1"/>
                </a:solidFill>
              </a:rPr>
              <a:t>EL PROBLEMA DE LA INVESTIGACIÓN</a:t>
            </a:r>
            <a:endParaRPr lang="es-EC" sz="6000" b="1" dirty="0">
              <a:solidFill>
                <a:schemeClr val="tx1"/>
              </a:solidFill>
            </a:endParaRPr>
          </a:p>
        </p:txBody>
      </p:sp>
    </p:spTree>
    <p:extLst>
      <p:ext uri="{BB962C8B-B14F-4D97-AF65-F5344CB8AC3E}">
        <p14:creationId xmlns:p14="http://schemas.microsoft.com/office/powerpoint/2010/main" val="31923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0061" y="550730"/>
            <a:ext cx="8596668" cy="3880773"/>
          </a:xfrm>
        </p:spPr>
        <p:txBody>
          <a:bodyPr>
            <a:normAutofit/>
          </a:bodyPr>
          <a:lstStyle/>
          <a:p>
            <a:pPr marL="0" indent="0">
              <a:buNone/>
            </a:pPr>
            <a:r>
              <a:rPr lang="es-EC" sz="1600" b="1" cap="all" dirty="0">
                <a:solidFill>
                  <a:schemeClr val="tx1"/>
                </a:solidFill>
                <a:latin typeface="Arial" panose="020B0604020202020204" pitchFamily="34" charset="0"/>
                <a:cs typeface="Arial" panose="020B0604020202020204" pitchFamily="34" charset="0"/>
              </a:rPr>
              <a:t>Modalidad básica de la investigación</a:t>
            </a:r>
          </a:p>
          <a:p>
            <a:pPr marL="0" indent="0">
              <a:buNone/>
            </a:pPr>
            <a:endParaRPr lang="es-EC" sz="16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s-EC" sz="1600" b="1" dirty="0" smtClean="0">
                <a:solidFill>
                  <a:schemeClr val="tx1"/>
                </a:solidFill>
                <a:latin typeface="Arial" panose="020B0604020202020204" pitchFamily="34" charset="0"/>
                <a:cs typeface="Arial" panose="020B0604020202020204" pitchFamily="34" charset="0"/>
              </a:rPr>
              <a:t> </a:t>
            </a:r>
            <a:r>
              <a:rPr lang="es-EC" sz="1600" b="1" dirty="0">
                <a:solidFill>
                  <a:schemeClr val="tx1"/>
                </a:solidFill>
                <a:latin typeface="Arial" panose="020B0604020202020204" pitchFamily="34" charset="0"/>
                <a:cs typeface="Arial" panose="020B0604020202020204" pitchFamily="34" charset="0"/>
              </a:rPr>
              <a:t>De campo: </a:t>
            </a:r>
            <a:r>
              <a:rPr lang="es-EC" sz="1600" dirty="0">
                <a:solidFill>
                  <a:schemeClr val="tx1"/>
                </a:solidFill>
                <a:latin typeface="Arial" panose="020B0604020202020204" pitchFamily="34" charset="0"/>
                <a:cs typeface="Arial" panose="020B0604020202020204" pitchFamily="34" charset="0"/>
              </a:rPr>
              <a:t>en razón de que se va a realizar en el Centro de Educación General Básica “Carlos Ponce Martínez” que es donde se encuentran los niños y padres a ser tomados en cuenta para el presente tema de </a:t>
            </a:r>
            <a:r>
              <a:rPr lang="es-EC" sz="1600" dirty="0" smtClean="0">
                <a:solidFill>
                  <a:schemeClr val="tx1"/>
                </a:solidFill>
                <a:latin typeface="Arial" panose="020B0604020202020204" pitchFamily="34" charset="0"/>
                <a:cs typeface="Arial" panose="020B0604020202020204" pitchFamily="34" charset="0"/>
              </a:rPr>
              <a:t>investigación</a:t>
            </a:r>
          </a:p>
          <a:p>
            <a:pPr marL="0" indent="0">
              <a:buNone/>
            </a:pPr>
            <a:endParaRPr lang="es-EC" sz="1600" dirty="0">
              <a:solidFill>
                <a:schemeClr val="tx1"/>
              </a:solidFill>
              <a:latin typeface="Arial" panose="020B0604020202020204" pitchFamily="34" charset="0"/>
              <a:cs typeface="Arial" panose="020B0604020202020204" pitchFamily="34" charset="0"/>
            </a:endParaRPr>
          </a:p>
          <a:p>
            <a:pPr marL="0" indent="0">
              <a:buNone/>
            </a:pPr>
            <a:r>
              <a:rPr lang="es-EC" sz="1600" b="1" cap="all" dirty="0" smtClean="0">
                <a:solidFill>
                  <a:schemeClr val="tx1"/>
                </a:solidFill>
                <a:latin typeface="Arial" panose="020B0604020202020204" pitchFamily="34" charset="0"/>
                <a:cs typeface="Arial" panose="020B0604020202020204" pitchFamily="34" charset="0"/>
              </a:rPr>
              <a:t>Técnicas e instrumentos de la investigación</a:t>
            </a:r>
          </a:p>
          <a:p>
            <a:pPr marL="0" indent="0">
              <a:buNone/>
            </a:pPr>
            <a:endParaRPr lang="es-EC" sz="1600" dirty="0">
              <a:solidFill>
                <a:schemeClr val="tx1"/>
              </a:solidFill>
              <a:latin typeface="Arial" panose="020B0604020202020204" pitchFamily="34" charset="0"/>
              <a:cs typeface="Arial" panose="020B0604020202020204" pitchFamily="34" charset="0"/>
            </a:endParaRPr>
          </a:p>
          <a:p>
            <a:endParaRPr lang="es-EC" sz="1600" dirty="0">
              <a:solidFill>
                <a:schemeClr val="tx1"/>
              </a:solidFill>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728373759"/>
              </p:ext>
            </p:extLst>
          </p:nvPr>
        </p:nvGraphicFramePr>
        <p:xfrm>
          <a:off x="1300766" y="3099277"/>
          <a:ext cx="7147775" cy="2837885"/>
        </p:xfrm>
        <a:graphic>
          <a:graphicData uri="http://schemas.openxmlformats.org/drawingml/2006/table">
            <a:tbl>
              <a:tblPr firstRow="1" firstCol="1" bandRow="1" bandCol="1">
                <a:tableStyleId>{5C22544A-7EE6-4342-B048-85BDC9FD1C3A}</a:tableStyleId>
              </a:tblPr>
              <a:tblGrid>
                <a:gridCol w="1383327"/>
                <a:gridCol w="2447089"/>
                <a:gridCol w="3317359"/>
              </a:tblGrid>
              <a:tr h="959298">
                <a:tc>
                  <a:txBody>
                    <a:bodyPr/>
                    <a:lstStyle/>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 </a:t>
                      </a:r>
                    </a:p>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TÉCNICA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c>
                  <a:txBody>
                    <a:bodyPr/>
                    <a:lstStyle/>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 </a:t>
                      </a:r>
                    </a:p>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INSTRUMENTO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c>
                  <a:txBody>
                    <a:bodyPr/>
                    <a:lstStyle/>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 </a:t>
                      </a:r>
                    </a:p>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SUJETO DE INVESTIGACIÓN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r>
              <a:tr h="959298">
                <a:tc>
                  <a:txBody>
                    <a:bodyPr/>
                    <a:lstStyle/>
                    <a:p>
                      <a:pPr algn="ctr">
                        <a:lnSpc>
                          <a:spcPct val="150000"/>
                        </a:lnSpc>
                        <a:spcBef>
                          <a:spcPts val="100"/>
                        </a:spcBef>
                        <a:spcAft>
                          <a:spcPts val="1000"/>
                        </a:spcAft>
                      </a:pPr>
                      <a:r>
                        <a:rPr lang="es-EC" sz="1400" b="0" dirty="0">
                          <a:solidFill>
                            <a:schemeClr val="tx1"/>
                          </a:solidFill>
                          <a:effectLst/>
                          <a:latin typeface="Arial" panose="020B0604020202020204" pitchFamily="34" charset="0"/>
                          <a:cs typeface="Arial" panose="020B0604020202020204" pitchFamily="34" charset="0"/>
                        </a:rPr>
                        <a:t>Encuesta</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c>
                  <a:txBody>
                    <a:bodyPr/>
                    <a:lstStyle/>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Encuesta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c>
                  <a:txBody>
                    <a:bodyPr/>
                    <a:lstStyle/>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Docentes</a:t>
                      </a:r>
                    </a:p>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Padres de Familia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r>
              <a:tr h="919289">
                <a:tc>
                  <a:txBody>
                    <a:bodyPr/>
                    <a:lstStyle/>
                    <a:p>
                      <a:pPr algn="ctr">
                        <a:lnSpc>
                          <a:spcPct val="150000"/>
                        </a:lnSpc>
                        <a:spcBef>
                          <a:spcPts val="100"/>
                        </a:spcBef>
                        <a:spcAft>
                          <a:spcPts val="1000"/>
                        </a:spcAft>
                      </a:pPr>
                      <a:r>
                        <a:rPr lang="es-EC" sz="1400" b="0" dirty="0">
                          <a:solidFill>
                            <a:schemeClr val="tx1"/>
                          </a:solidFill>
                          <a:effectLst/>
                          <a:latin typeface="Arial" panose="020B0604020202020204" pitchFamily="34" charset="0"/>
                          <a:cs typeface="Arial" panose="020B0604020202020204" pitchFamily="34" charset="0"/>
                        </a:rPr>
                        <a:t>Observación</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c>
                  <a:txBody>
                    <a:bodyPr/>
                    <a:lstStyle/>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Guía de observación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c>
                  <a:txBody>
                    <a:bodyPr/>
                    <a:lstStyle/>
                    <a:p>
                      <a:pPr algn="ctr">
                        <a:lnSpc>
                          <a:spcPct val="150000"/>
                        </a:lnSpc>
                        <a:spcBef>
                          <a:spcPts val="100"/>
                        </a:spcBef>
                        <a:spcAft>
                          <a:spcPts val="1000"/>
                        </a:spcAft>
                      </a:pPr>
                      <a:r>
                        <a:rPr lang="es-EC" sz="1400" dirty="0">
                          <a:solidFill>
                            <a:schemeClr val="tx1"/>
                          </a:solidFill>
                          <a:effectLst/>
                          <a:latin typeface="Arial" panose="020B0604020202020204" pitchFamily="34" charset="0"/>
                          <a:cs typeface="Arial" panose="020B0604020202020204" pitchFamily="34" charset="0"/>
                        </a:rPr>
                        <a:t>Niños  y niñas  del primero  de básica “A”</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6FE94"/>
                    </a:solidFill>
                  </a:tcPr>
                </a:tc>
              </a:tr>
            </a:tbl>
          </a:graphicData>
        </a:graphic>
      </p:graphicFrame>
    </p:spTree>
    <p:extLst>
      <p:ext uri="{BB962C8B-B14F-4D97-AF65-F5344CB8AC3E}">
        <p14:creationId xmlns:p14="http://schemas.microsoft.com/office/powerpoint/2010/main" val="37838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t>Recolección de datos o información</a:t>
            </a:r>
            <a:br>
              <a:rPr lang="es-EC" b="1" dirty="0"/>
            </a:br>
            <a:r>
              <a:rPr lang="es-ES" b="1" dirty="0"/>
              <a:t> </a:t>
            </a:r>
            <a:r>
              <a:rPr lang="es-EC" dirty="0"/>
              <a:t/>
            </a:r>
            <a:br>
              <a:rPr lang="es-EC" dirty="0"/>
            </a:br>
            <a:endParaRPr lang="es-EC" dirty="0"/>
          </a:p>
        </p:txBody>
      </p:sp>
      <p:sp>
        <p:nvSpPr>
          <p:cNvPr id="3" name="Marcador de contenido 2"/>
          <p:cNvSpPr>
            <a:spLocks noGrp="1"/>
          </p:cNvSpPr>
          <p:nvPr>
            <p:ph idx="1"/>
          </p:nvPr>
        </p:nvSpPr>
        <p:spPr>
          <a:xfrm>
            <a:off x="677334" y="2160589"/>
            <a:ext cx="8596668" cy="4697411"/>
          </a:xfrm>
        </p:spPr>
        <p:txBody>
          <a:bodyPr>
            <a:normAutofit/>
          </a:bodyPr>
          <a:lstStyle/>
          <a:p>
            <a:pPr>
              <a:buFont typeface="Wingdings" panose="05000000000000000000" pitchFamily="2" charset="2"/>
              <a:buChar char="q"/>
            </a:pPr>
            <a:r>
              <a:rPr lang="es-EC" sz="2400" dirty="0">
                <a:latin typeface="Arial" panose="020B0604020202020204" pitchFamily="34" charset="0"/>
                <a:cs typeface="Arial" panose="020B0604020202020204" pitchFamily="34" charset="0"/>
              </a:rPr>
              <a:t>Se determinará  la muestra a </a:t>
            </a:r>
            <a:r>
              <a:rPr lang="es-EC" sz="2400" dirty="0" smtClean="0">
                <a:latin typeface="Arial" panose="020B0604020202020204" pitchFamily="34" charset="0"/>
                <a:cs typeface="Arial" panose="020B0604020202020204" pitchFamily="34" charset="0"/>
              </a:rPr>
              <a:t>investigar</a:t>
            </a:r>
          </a:p>
          <a:p>
            <a:pPr>
              <a:buFont typeface="Wingdings" panose="05000000000000000000" pitchFamily="2" charset="2"/>
              <a:buChar char="q"/>
            </a:pPr>
            <a:r>
              <a:rPr lang="es-EC" sz="2400" dirty="0" smtClean="0">
                <a:latin typeface="Arial" panose="020B0604020202020204" pitchFamily="34" charset="0"/>
                <a:cs typeface="Arial" panose="020B0604020202020204" pitchFamily="34" charset="0"/>
              </a:rPr>
              <a:t>Se </a:t>
            </a:r>
            <a:r>
              <a:rPr lang="es-EC" sz="2400" dirty="0">
                <a:latin typeface="Arial" panose="020B0604020202020204" pitchFamily="34" charset="0"/>
                <a:cs typeface="Arial" panose="020B0604020202020204" pitchFamily="34" charset="0"/>
              </a:rPr>
              <a:t>diseñará las técnicas de investigación a </a:t>
            </a:r>
            <a:r>
              <a:rPr lang="es-EC" sz="2400" dirty="0" smtClean="0">
                <a:latin typeface="Arial" panose="020B0604020202020204" pitchFamily="34" charset="0"/>
                <a:cs typeface="Arial" panose="020B0604020202020204" pitchFamily="34" charset="0"/>
              </a:rPr>
              <a:t>emplear</a:t>
            </a:r>
          </a:p>
          <a:p>
            <a:pPr>
              <a:buFont typeface="Wingdings" panose="05000000000000000000" pitchFamily="2" charset="2"/>
              <a:buChar char="q"/>
            </a:pPr>
            <a:r>
              <a:rPr lang="es-EC" sz="2400" dirty="0" smtClean="0">
                <a:latin typeface="Arial" panose="020B0604020202020204" pitchFamily="34" charset="0"/>
                <a:cs typeface="Arial" panose="020B0604020202020204" pitchFamily="34" charset="0"/>
              </a:rPr>
              <a:t>Se </a:t>
            </a:r>
            <a:r>
              <a:rPr lang="es-EC" sz="2400" dirty="0">
                <a:latin typeface="Arial" panose="020B0604020202020204" pitchFamily="34" charset="0"/>
                <a:cs typeface="Arial" panose="020B0604020202020204" pitchFamily="34" charset="0"/>
              </a:rPr>
              <a:t>validará los instrumentos: </a:t>
            </a:r>
            <a:r>
              <a:rPr lang="es-EC" sz="2400" dirty="0" smtClean="0">
                <a:latin typeface="Arial" panose="020B0604020202020204" pitchFamily="34" charset="0"/>
                <a:cs typeface="Arial" panose="020B0604020202020204" pitchFamily="34" charset="0"/>
              </a:rPr>
              <a:t>Guía de observación y cuestionario</a:t>
            </a:r>
          </a:p>
          <a:p>
            <a:pPr>
              <a:buFont typeface="Wingdings" panose="05000000000000000000" pitchFamily="2" charset="2"/>
              <a:buChar char="q"/>
            </a:pPr>
            <a:r>
              <a:rPr lang="es-EC" sz="2400" dirty="0" smtClean="0">
                <a:latin typeface="Arial" panose="020B0604020202020204" pitchFamily="34" charset="0"/>
                <a:cs typeface="Arial" panose="020B0604020202020204" pitchFamily="34" charset="0"/>
              </a:rPr>
              <a:t>Se </a:t>
            </a:r>
            <a:r>
              <a:rPr lang="es-EC" sz="2400" dirty="0">
                <a:latin typeface="Arial" panose="020B0604020202020204" pitchFamily="34" charset="0"/>
                <a:cs typeface="Arial" panose="020B0604020202020204" pitchFamily="34" charset="0"/>
              </a:rPr>
              <a:t>aplicará los instrumentos</a:t>
            </a:r>
          </a:p>
        </p:txBody>
      </p:sp>
    </p:spTree>
    <p:extLst>
      <p:ext uri="{BB962C8B-B14F-4D97-AF65-F5344CB8AC3E}">
        <p14:creationId xmlns:p14="http://schemas.microsoft.com/office/powerpoint/2010/main" val="29203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Procesamiento de la información</a:t>
            </a:r>
          </a:p>
        </p:txBody>
      </p:sp>
      <p:sp>
        <p:nvSpPr>
          <p:cNvPr id="3" name="Marcador de contenido 2"/>
          <p:cNvSpPr>
            <a:spLocks noGrp="1"/>
          </p:cNvSpPr>
          <p:nvPr>
            <p:ph idx="1"/>
          </p:nvPr>
        </p:nvSpPr>
        <p:spPr>
          <a:xfrm>
            <a:off x="677334" y="2160589"/>
            <a:ext cx="8596668" cy="4317484"/>
          </a:xfrm>
        </p:spPr>
        <p:txBody>
          <a:bodyPr>
            <a:normAutofit/>
          </a:bodyPr>
          <a:lstStyle/>
          <a:p>
            <a:pPr lvl="0">
              <a:buFont typeface="Wingdings" panose="05000000000000000000" pitchFamily="2" charset="2"/>
              <a:buChar char="q"/>
            </a:pPr>
            <a:r>
              <a:rPr lang="es-EC" sz="2400" dirty="0">
                <a:latin typeface="Arial" panose="020B0604020202020204" pitchFamily="34" charset="0"/>
                <a:cs typeface="Arial" panose="020B0604020202020204" pitchFamily="34" charset="0"/>
              </a:rPr>
              <a:t>Se revisará críticamente la información recogida.</a:t>
            </a:r>
          </a:p>
          <a:p>
            <a:pPr lvl="0">
              <a:buFont typeface="Wingdings" panose="05000000000000000000" pitchFamily="2" charset="2"/>
              <a:buChar char="q"/>
            </a:pPr>
            <a:r>
              <a:rPr lang="es-EC" sz="2400" dirty="0">
                <a:latin typeface="Arial" panose="020B0604020202020204" pitchFamily="34" charset="0"/>
                <a:cs typeface="Arial" panose="020B0604020202020204" pitchFamily="34" charset="0"/>
              </a:rPr>
              <a:t>Se tabulará los datos</a:t>
            </a:r>
          </a:p>
          <a:p>
            <a:pPr lvl="0">
              <a:buFont typeface="Wingdings" panose="05000000000000000000" pitchFamily="2" charset="2"/>
              <a:buChar char="q"/>
            </a:pPr>
            <a:r>
              <a:rPr lang="es-EC" sz="2400" dirty="0">
                <a:latin typeface="Arial" panose="020B0604020202020204" pitchFamily="34" charset="0"/>
                <a:cs typeface="Arial" panose="020B0604020202020204" pitchFamily="34" charset="0"/>
              </a:rPr>
              <a:t>Se codificará los  datos</a:t>
            </a:r>
          </a:p>
          <a:p>
            <a:pPr lvl="0">
              <a:buFont typeface="Wingdings" panose="05000000000000000000" pitchFamily="2" charset="2"/>
              <a:buChar char="q"/>
            </a:pPr>
            <a:r>
              <a:rPr lang="es-EC" sz="2400" dirty="0">
                <a:latin typeface="Arial" panose="020B0604020202020204" pitchFamily="34" charset="0"/>
                <a:cs typeface="Arial" panose="020B0604020202020204" pitchFamily="34" charset="0"/>
              </a:rPr>
              <a:t>Se realizará </a:t>
            </a:r>
            <a:r>
              <a:rPr lang="es-EC" sz="2400" dirty="0" smtClean="0">
                <a:latin typeface="Arial" panose="020B0604020202020204" pitchFamily="34" charset="0"/>
                <a:cs typeface="Arial" panose="020B0604020202020204" pitchFamily="34" charset="0"/>
              </a:rPr>
              <a:t>control de la información</a:t>
            </a:r>
          </a:p>
          <a:p>
            <a:pPr lvl="0">
              <a:buFont typeface="Wingdings" panose="05000000000000000000" pitchFamily="2" charset="2"/>
              <a:buChar char="q"/>
            </a:pPr>
            <a:r>
              <a:rPr lang="es-EC" sz="2400" dirty="0" smtClean="0">
                <a:latin typeface="Arial" panose="020B0604020202020204" pitchFamily="34" charset="0"/>
                <a:cs typeface="Arial" panose="020B0604020202020204" pitchFamily="34" charset="0"/>
              </a:rPr>
              <a:t>Se elaborará cuadros estadísticos</a:t>
            </a:r>
          </a:p>
          <a:p>
            <a:pPr lvl="0">
              <a:buFont typeface="Wingdings" panose="05000000000000000000" pitchFamily="2" charset="2"/>
              <a:buChar char="q"/>
            </a:pPr>
            <a:r>
              <a:rPr lang="es-EC" sz="2400" dirty="0" smtClean="0">
                <a:latin typeface="Arial" panose="020B0604020202020204" pitchFamily="34" charset="0"/>
                <a:cs typeface="Arial" panose="020B0604020202020204" pitchFamily="34" charset="0"/>
              </a:rPr>
              <a:t>Se realizará representación gráfica de datos.</a:t>
            </a:r>
          </a:p>
          <a:p>
            <a:pPr marL="0" indent="0">
              <a:buNone/>
            </a:pP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09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Nivel o tipo de investigación</a:t>
            </a:r>
            <a:br>
              <a:rPr lang="es-EC" b="1" dirty="0"/>
            </a:br>
            <a:endParaRPr lang="es-EC" dirty="0"/>
          </a:p>
        </p:txBody>
      </p:sp>
      <p:sp>
        <p:nvSpPr>
          <p:cNvPr id="3" name="Marcador de contenido 2"/>
          <p:cNvSpPr>
            <a:spLocks noGrp="1"/>
          </p:cNvSpPr>
          <p:nvPr>
            <p:ph idx="1"/>
          </p:nvPr>
        </p:nvSpPr>
        <p:spPr/>
        <p:txBody>
          <a:bodyPr/>
          <a:lstStyle/>
          <a:p>
            <a:pPr lvl="0">
              <a:buFont typeface="Wingdings" panose="05000000000000000000" pitchFamily="2" charset="2"/>
              <a:buChar char="q"/>
            </a:pPr>
            <a:r>
              <a:rPr lang="es-EC" sz="2400" b="1" dirty="0"/>
              <a:t>Descriptiva:</a:t>
            </a:r>
            <a:r>
              <a:rPr lang="es-EC" sz="2400" dirty="0"/>
              <a:t> porque analiza cómo es y cómo se manifiesta los diferentes estilos de crianza en el desarrollo socio-afectivo de los niños/as . Mide variables y describe resultados.</a:t>
            </a:r>
          </a:p>
          <a:p>
            <a:pPr lvl="0">
              <a:buFont typeface="Wingdings" panose="05000000000000000000" pitchFamily="2" charset="2"/>
              <a:buChar char="q"/>
            </a:pPr>
            <a:r>
              <a:rPr lang="es-EC" sz="2400" b="1" dirty="0"/>
              <a:t>Bibliográfica:</a:t>
            </a:r>
            <a:r>
              <a:rPr lang="es-EC" sz="2400" dirty="0"/>
              <a:t> porque describe la información desde el criterio de los autores, para realizar las interpretaciones y análisis respectivos.</a:t>
            </a:r>
          </a:p>
          <a:p>
            <a:endParaRPr lang="es-EC" dirty="0"/>
          </a:p>
        </p:txBody>
      </p:sp>
    </p:spTree>
    <p:extLst>
      <p:ext uri="{BB962C8B-B14F-4D97-AF65-F5344CB8AC3E}">
        <p14:creationId xmlns:p14="http://schemas.microsoft.com/office/powerpoint/2010/main" val="6389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1" end="1"/>
                                            </p:txEl>
                                          </p:spTgt>
                                        </p:tgtEl>
                                      </p:cBhvr>
                                    </p:animEffect>
                                    <p:animScale>
                                      <p:cBhvr>
                                        <p:cTn id="1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421" y="352022"/>
            <a:ext cx="8596668" cy="1320800"/>
          </a:xfrm>
        </p:spPr>
        <p:txBody>
          <a:bodyPr/>
          <a:lstStyle/>
          <a:p>
            <a:r>
              <a:rPr lang="es-EC" b="1" dirty="0" smtClean="0"/>
              <a:t>POBLACIÓN Y MUESTRA</a:t>
            </a:r>
            <a:endParaRPr lang="es-EC" b="1" dirty="0"/>
          </a:p>
        </p:txBody>
      </p:sp>
      <p:sp>
        <p:nvSpPr>
          <p:cNvPr id="3" name="Marcador de contenido 2"/>
          <p:cNvSpPr>
            <a:spLocks noGrp="1"/>
          </p:cNvSpPr>
          <p:nvPr>
            <p:ph idx="1"/>
          </p:nvPr>
        </p:nvSpPr>
        <p:spPr/>
        <p:txBody>
          <a:bodyPr>
            <a:normAutofit/>
          </a:bodyPr>
          <a:lstStyle/>
          <a:p>
            <a:pPr marL="0" indent="0">
              <a:buNone/>
            </a:pPr>
            <a:r>
              <a:rPr lang="es-EC" b="1" dirty="0"/>
              <a:t> </a:t>
            </a:r>
            <a:endParaRPr lang="es-EC" dirty="0"/>
          </a:p>
        </p:txBody>
      </p:sp>
      <p:graphicFrame>
        <p:nvGraphicFramePr>
          <p:cNvPr id="4" name="Diagrama 3"/>
          <p:cNvGraphicFramePr/>
          <p:nvPr>
            <p:extLst>
              <p:ext uri="{D42A27DB-BD31-4B8C-83A1-F6EECF244321}">
                <p14:modId xmlns:p14="http://schemas.microsoft.com/office/powerpoint/2010/main" val="4063044293"/>
              </p:ext>
            </p:extLst>
          </p:nvPr>
        </p:nvGraphicFramePr>
        <p:xfrm>
          <a:off x="677332" y="1159099"/>
          <a:ext cx="9046217" cy="5616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4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99752"/>
            <a:ext cx="8596668" cy="1320800"/>
          </a:xfrm>
        </p:spPr>
        <p:txBody>
          <a:bodyPr>
            <a:normAutofit/>
          </a:bodyPr>
          <a:lstStyle/>
          <a:p>
            <a:pPr algn="ctr"/>
            <a:r>
              <a:rPr lang="es-EC" sz="5500" b="1" dirty="0" smtClean="0">
                <a:latin typeface="Arial" panose="020B0604020202020204" pitchFamily="34" charset="0"/>
                <a:cs typeface="Arial" panose="020B0604020202020204" pitchFamily="34" charset="0"/>
              </a:rPr>
              <a:t>CAPITULO IV</a:t>
            </a:r>
            <a:endParaRPr lang="es-EC" sz="55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77334" y="2443924"/>
            <a:ext cx="8994700" cy="4059907"/>
          </a:xfrm>
        </p:spPr>
        <p:txBody>
          <a:bodyPr>
            <a:normAutofit/>
          </a:bodyPr>
          <a:lstStyle/>
          <a:p>
            <a:pPr marL="0" indent="0" algn="ctr">
              <a:buNone/>
            </a:pPr>
            <a:r>
              <a:rPr lang="es-EC" sz="5000" b="1" dirty="0" smtClean="0">
                <a:latin typeface="Arial" panose="020B0604020202020204" pitchFamily="34" charset="0"/>
                <a:cs typeface="Arial" panose="020B0604020202020204" pitchFamily="34" charset="0"/>
              </a:rPr>
              <a:t>ANÁLISIS </a:t>
            </a:r>
          </a:p>
          <a:p>
            <a:pPr marL="0" indent="0" algn="ctr">
              <a:buNone/>
            </a:pPr>
            <a:r>
              <a:rPr lang="es-EC" sz="5000" b="1" dirty="0" smtClean="0">
                <a:latin typeface="Arial" panose="020B0604020202020204" pitchFamily="34" charset="0"/>
                <a:cs typeface="Arial" panose="020B0604020202020204" pitchFamily="34" charset="0"/>
              </a:rPr>
              <a:t>E INTERPRETACIÓN </a:t>
            </a:r>
          </a:p>
          <a:p>
            <a:pPr marL="0" indent="0" algn="ctr">
              <a:buNone/>
            </a:pPr>
            <a:r>
              <a:rPr lang="es-EC" sz="5000" b="1" dirty="0" smtClean="0">
                <a:latin typeface="Arial" panose="020B0604020202020204" pitchFamily="34" charset="0"/>
                <a:cs typeface="Arial" panose="020B0604020202020204" pitchFamily="34" charset="0"/>
              </a:rPr>
              <a:t>DE LOS RESULTADOS</a:t>
            </a:r>
            <a:endParaRPr lang="es-EC" sz="5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68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8037" y="221282"/>
            <a:ext cx="8596668" cy="1320800"/>
          </a:xfrm>
        </p:spPr>
        <p:txBody>
          <a:bodyPr>
            <a:normAutofit/>
          </a:bodyPr>
          <a:lstStyle/>
          <a:p>
            <a:r>
              <a:rPr lang="es-EC" sz="2800" b="1" dirty="0" smtClean="0">
                <a:latin typeface="Arial" panose="020B0604020202020204" pitchFamily="34" charset="0"/>
                <a:cs typeface="Arial" panose="020B0604020202020204" pitchFamily="34" charset="0"/>
              </a:rPr>
              <a:t>DE LA ENCUESTA APLICADA A LOS DOCENTES</a:t>
            </a:r>
            <a:endParaRPr lang="es-EC" sz="2800" b="1" dirty="0">
              <a:latin typeface="Arial" panose="020B0604020202020204" pitchFamily="34" charset="0"/>
              <a:cs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3196931621"/>
              </p:ext>
            </p:extLst>
          </p:nvPr>
        </p:nvGraphicFramePr>
        <p:xfrm>
          <a:off x="1906073" y="909391"/>
          <a:ext cx="6478073" cy="360608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p:cNvSpPr/>
          <p:nvPr/>
        </p:nvSpPr>
        <p:spPr>
          <a:xfrm>
            <a:off x="419757" y="4515477"/>
            <a:ext cx="9401598" cy="1668214"/>
          </a:xfrm>
          <a:prstGeom prst="rect">
            <a:avLst/>
          </a:prstGeom>
        </p:spPr>
        <p:txBody>
          <a:bodyPr wrap="square">
            <a:spAutoFit/>
          </a:bodyPr>
          <a:lstStyle/>
          <a:p>
            <a:pPr algn="just">
              <a:lnSpc>
                <a:spcPct val="150000"/>
              </a:lnSpc>
              <a:spcAft>
                <a:spcPts val="1000"/>
              </a:spcAft>
            </a:pPr>
            <a:r>
              <a:rPr lang="es-EC" sz="1400" b="1" i="1" u="sng" dirty="0">
                <a:latin typeface="Arial" panose="020B0604020202020204" pitchFamily="34" charset="0"/>
                <a:ea typeface="Calibri" panose="020F0502020204030204" pitchFamily="34" charset="0"/>
                <a:cs typeface="Arial" panose="020B0604020202020204" pitchFamily="34" charset="0"/>
              </a:rPr>
              <a:t>ANÁLISIS E INTERPRETACIÓN</a:t>
            </a:r>
            <a:r>
              <a:rPr lang="es-EC" sz="1400" i="1" dirty="0">
                <a:latin typeface="Arial" panose="020B0604020202020204" pitchFamily="34" charset="0"/>
                <a:ea typeface="Calibri" panose="020F0502020204030204" pitchFamily="34" charset="0"/>
                <a:cs typeface="Arial" panose="020B0604020202020204" pitchFamily="34" charset="0"/>
              </a:rPr>
              <a:t>: </a:t>
            </a:r>
            <a:r>
              <a:rPr lang="es-EC" sz="1400" dirty="0">
                <a:latin typeface="Arial" panose="020B0604020202020204" pitchFamily="34" charset="0"/>
                <a:ea typeface="Calibri" panose="020F0502020204030204" pitchFamily="34" charset="0"/>
                <a:cs typeface="Arial" panose="020B0604020202020204" pitchFamily="34" charset="0"/>
              </a:rPr>
              <a:t>El 75% de los encuestados contesta que están totalmente de acuerdo que  el hogar es el  ambiente que apoya al aprendizaje social de los niños/as, mientras que el 25% está de acuerdo, entonces se puede decir que; el hogar si es uno de los pilares fundamentales para el desarrollo social de los niños/as, por lo que se considera que si </a:t>
            </a:r>
            <a:r>
              <a:rPr lang="es-ES" sz="1400" dirty="0">
                <a:solidFill>
                  <a:srgbClr val="232323"/>
                </a:solidFill>
                <a:latin typeface="Arial" panose="020B0604020202020204" pitchFamily="34" charset="0"/>
                <a:ea typeface="Calibri" panose="020F0502020204030204" pitchFamily="34" charset="0"/>
                <a:cs typeface="Arial" panose="020B0604020202020204" pitchFamily="34" charset="0"/>
              </a:rPr>
              <a:t>este espacio es seguro, atractivo y fomenta la interacción, será positivo y propiciará el aprendizaje de los mismos.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174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p:cNvGraphicFramePr/>
          <p:nvPr>
            <p:extLst>
              <p:ext uri="{D42A27DB-BD31-4B8C-83A1-F6EECF244321}">
                <p14:modId xmlns:p14="http://schemas.microsoft.com/office/powerpoint/2010/main" val="741465270"/>
              </p:ext>
            </p:extLst>
          </p:nvPr>
        </p:nvGraphicFramePr>
        <p:xfrm>
          <a:off x="1596980" y="241395"/>
          <a:ext cx="6735651" cy="378969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p:cNvSpPr/>
          <p:nvPr/>
        </p:nvSpPr>
        <p:spPr>
          <a:xfrm>
            <a:off x="656823" y="3902297"/>
            <a:ext cx="8680360" cy="2473306"/>
          </a:xfrm>
          <a:prstGeom prst="rect">
            <a:avLst/>
          </a:prstGeom>
        </p:spPr>
        <p:txBody>
          <a:bodyPr wrap="square">
            <a:spAutoFit/>
          </a:bodyPr>
          <a:lstStyle/>
          <a:p>
            <a:pPr algn="just">
              <a:lnSpc>
                <a:spcPct val="150000"/>
              </a:lnSpc>
              <a:spcAft>
                <a:spcPts val="1000"/>
              </a:spcAft>
            </a:pPr>
            <a:r>
              <a:rPr lang="es-EC" sz="1500" b="1" i="1" u="sng" dirty="0">
                <a:latin typeface="Arial" panose="020B0604020202020204" pitchFamily="34" charset="0"/>
                <a:ea typeface="Calibri" panose="020F0502020204030204" pitchFamily="34" charset="0"/>
                <a:cs typeface="Arial" panose="020B0604020202020204" pitchFamily="34" charset="0"/>
              </a:rPr>
              <a:t>ANÁLISIS E INTERPRETACIÓN</a:t>
            </a:r>
            <a:r>
              <a:rPr lang="es-EC" sz="1500" i="1" dirty="0">
                <a:latin typeface="Arial" panose="020B0604020202020204" pitchFamily="34" charset="0"/>
                <a:ea typeface="Calibri" panose="020F0502020204030204" pitchFamily="34" charset="0"/>
                <a:cs typeface="Arial" panose="020B0604020202020204" pitchFamily="34" charset="0"/>
              </a:rPr>
              <a:t>: </a:t>
            </a:r>
            <a:r>
              <a:rPr lang="es-EC" sz="1500" dirty="0">
                <a:latin typeface="Arial" panose="020B0604020202020204" pitchFamily="34" charset="0"/>
                <a:ea typeface="Calibri" panose="020F0502020204030204" pitchFamily="34" charset="0"/>
                <a:cs typeface="Arial" panose="020B0604020202020204" pitchFamily="34" charset="0"/>
              </a:rPr>
              <a:t>El 50% de los encuestados contesta que están de acuerdo que  los estilos de crianza que los padres adoptan con sus hijos influyen en el desarrollo social de los mismos, mientras que un 25% totalmente de acuerdo, y otro 25% ni de acuerdo ni en desacuerdo, entonces se puede decir que; los estilos de crianza que los padres adoptan con sus hijos, si influyen en el desarrollo social de los mismos,  ya que esta etapa va a moldear al niño/a en consonancia a lo biológico, emocional  y afectivo, que son características propias de este proceso social,  por medio del cual abrirá </a:t>
            </a:r>
            <a:r>
              <a:rPr lang="es-ES" sz="1500" dirty="0">
                <a:latin typeface="Arial" panose="020B0604020202020204" pitchFamily="34" charset="0"/>
                <a:ea typeface="Calibri" panose="020F0502020204030204" pitchFamily="34" charset="0"/>
                <a:cs typeface="Arial" panose="020B0604020202020204" pitchFamily="34" charset="0"/>
              </a:rPr>
              <a:t>posibilidades de aprendizaje y evolución que en la familia es más difícil alcanzar.</a:t>
            </a:r>
            <a:endParaRPr lang="es-EC" sz="15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8914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222864854"/>
              </p:ext>
            </p:extLst>
          </p:nvPr>
        </p:nvGraphicFramePr>
        <p:xfrm>
          <a:off x="1481071" y="535559"/>
          <a:ext cx="7340958" cy="357280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987380" y="4317997"/>
            <a:ext cx="8530107" cy="1823576"/>
          </a:xfrm>
          <a:prstGeom prst="rect">
            <a:avLst/>
          </a:prstGeom>
        </p:spPr>
        <p:txBody>
          <a:bodyPr wrap="square">
            <a:spAutoFit/>
          </a:bodyPr>
          <a:lstStyle/>
          <a:p>
            <a:pPr algn="just">
              <a:lnSpc>
                <a:spcPct val="150000"/>
              </a:lnSpc>
              <a:spcAft>
                <a:spcPts val="1000"/>
              </a:spcAft>
            </a:pPr>
            <a:r>
              <a:rPr lang="es-EC" sz="1500" b="1" cap="all" dirty="0">
                <a:latin typeface="Arial" panose="020B0604020202020204" pitchFamily="34" charset="0"/>
                <a:ea typeface="Calibri" panose="020F0502020204030204" pitchFamily="34" charset="0"/>
                <a:cs typeface="Arial" panose="020B0604020202020204" pitchFamily="34" charset="0"/>
              </a:rPr>
              <a:t>Análisis e </a:t>
            </a:r>
            <a:r>
              <a:rPr lang="es-EC" sz="1500" b="1" cap="all" dirty="0" smtClean="0">
                <a:latin typeface="Arial" panose="020B0604020202020204" pitchFamily="34" charset="0"/>
                <a:ea typeface="Calibri" panose="020F0502020204030204" pitchFamily="34" charset="0"/>
                <a:cs typeface="Arial" panose="020B0604020202020204" pitchFamily="34" charset="0"/>
              </a:rPr>
              <a:t>interpretación </a:t>
            </a:r>
            <a:r>
              <a:rPr lang="es-EC" sz="1500" cap="all" dirty="0" smtClean="0">
                <a:latin typeface="Arial" panose="020B0604020202020204" pitchFamily="34" charset="0"/>
                <a:ea typeface="Calibri" panose="020F0502020204030204" pitchFamily="34" charset="0"/>
                <a:cs typeface="Times New Roman" panose="02020603050405020304" pitchFamily="18" charset="0"/>
              </a:rPr>
              <a:t>: </a:t>
            </a:r>
            <a:r>
              <a:rPr lang="es-EC" sz="1500" dirty="0" smtClean="0">
                <a:latin typeface="Arial" panose="020B0604020202020204" pitchFamily="34" charset="0"/>
                <a:ea typeface="Calibri" panose="020F0502020204030204" pitchFamily="34" charset="0"/>
              </a:rPr>
              <a:t>De </a:t>
            </a:r>
            <a:r>
              <a:rPr lang="es-EC" sz="1500" dirty="0">
                <a:latin typeface="Arial" panose="020B0604020202020204" pitchFamily="34" charset="0"/>
                <a:ea typeface="Calibri" panose="020F0502020204030204" pitchFamily="34" charset="0"/>
              </a:rPr>
              <a:t>los 8 docentes encuestados el 75% están totalmente de acuerdo que los estilos de crianza marcan las primeras relaciones de los niños con sus padres; mientras que el 25% dice que está de acuerdo, por lo tanto se puede se puede decir que; los estilos de crianza marcan las primeras relaciones de los niños con sus padres en su proceso de desarrollo durante los primeros 5 años de vida</a:t>
            </a:r>
            <a:endParaRPr lang="es-EC" sz="1500" dirty="0"/>
          </a:p>
        </p:txBody>
      </p:sp>
    </p:spTree>
    <p:extLst>
      <p:ext uri="{BB962C8B-B14F-4D97-AF65-F5344CB8AC3E}">
        <p14:creationId xmlns:p14="http://schemas.microsoft.com/office/powerpoint/2010/main" val="622767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smtClean="0">
                <a:latin typeface="Arial" panose="020B0604020202020204" pitchFamily="34" charset="0"/>
                <a:cs typeface="Arial" panose="020B0604020202020204" pitchFamily="34" charset="0"/>
              </a:rPr>
              <a:t>De la encuesta aplicada a los Padres de Familia</a:t>
            </a:r>
            <a:endParaRPr lang="es-EC" sz="2800" b="1" dirty="0">
              <a:latin typeface="Arial" panose="020B0604020202020204" pitchFamily="34" charset="0"/>
              <a:cs typeface="Arial" panose="020B0604020202020204" pitchFamily="34" charset="0"/>
            </a:endParaRPr>
          </a:p>
        </p:txBody>
      </p:sp>
      <p:graphicFrame>
        <p:nvGraphicFramePr>
          <p:cNvPr id="4" name="Gráfico 3"/>
          <p:cNvGraphicFramePr/>
          <p:nvPr>
            <p:extLst>
              <p:ext uri="{D42A27DB-BD31-4B8C-83A1-F6EECF244321}">
                <p14:modId xmlns:p14="http://schemas.microsoft.com/office/powerpoint/2010/main" val="2716321123"/>
              </p:ext>
            </p:extLst>
          </p:nvPr>
        </p:nvGraphicFramePr>
        <p:xfrm>
          <a:off x="1287887" y="1438331"/>
          <a:ext cx="7443989" cy="28245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768439" y="4089114"/>
            <a:ext cx="8839200" cy="2354491"/>
          </a:xfrm>
          <a:prstGeom prst="rect">
            <a:avLst/>
          </a:prstGeom>
        </p:spPr>
        <p:txBody>
          <a:bodyPr wrap="square">
            <a:spAutoFit/>
          </a:bodyPr>
          <a:lstStyle/>
          <a:p>
            <a:pPr algn="just">
              <a:lnSpc>
                <a:spcPct val="150000"/>
              </a:lnSpc>
              <a:spcAft>
                <a:spcPts val="1000"/>
              </a:spcAft>
            </a:pPr>
            <a:r>
              <a:rPr lang="es-EC" sz="1400" b="1" u="sng" dirty="0">
                <a:latin typeface="Arial" panose="020B0604020202020204" pitchFamily="34" charset="0"/>
                <a:ea typeface="Calibri" panose="020F0502020204030204" pitchFamily="34" charset="0"/>
                <a:cs typeface="Arial" panose="020B0604020202020204" pitchFamily="34" charset="0"/>
              </a:rPr>
              <a:t>Análisis e interpretación de resultados</a:t>
            </a:r>
            <a:r>
              <a:rPr lang="es-EC" sz="1400" dirty="0">
                <a:latin typeface="Arial" panose="020B0604020202020204" pitchFamily="34" charset="0"/>
                <a:ea typeface="Calibri" panose="020F0502020204030204" pitchFamily="34" charset="0"/>
                <a:cs typeface="Arial" panose="020B0604020202020204" pitchFamily="34" charset="0"/>
              </a:rPr>
              <a:t>: El  35%  de los encuestados consideran que están de acuerdo que el castigo es  la mejor forma de motivar a su hijo/a para que mejore su comportamiento; mientras que un 35% en desacuerdo, otro 25% ni de acuerdo ni en descuerdo, y un 5% en desacuerdo por lo tanto se puede decir que; los resultados muestran que en la actualidad algunos  padres si consideran  que el castigo es la mejor manera de corregir el comportamiento de sus hijos/as  y otros padres no ya que el castigo para ellos no  es la mejor herramienta para mejorar el comportamiento  y conocen de las consecuencias negativas que tiene los golpes sobre los niños.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11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8393" y="782550"/>
            <a:ext cx="8596668" cy="3880773"/>
          </a:xfrm>
        </p:spPr>
        <p:txBody>
          <a:bodyPr/>
          <a:lstStyle/>
          <a:p>
            <a:pPr marL="0" indent="0">
              <a:buNone/>
            </a:pPr>
            <a:r>
              <a:rPr lang="es-ES" dirty="0">
                <a:latin typeface="Arial" panose="020B0604020202020204" pitchFamily="34" charset="0"/>
                <a:cs typeface="Arial" panose="020B0604020202020204" pitchFamily="34" charset="0"/>
              </a:rPr>
              <a:t>En el aula, los maestros y maestras están conscientes que, cada uno de sus alumnos vienen consigo trayendo hábitos, actitudes, costumbres, valores, que muestran al  grupo de sus compañeros y tutores, pero a diario se preguntan</a:t>
            </a:r>
            <a:r>
              <a:rPr lang="es-ES" dirty="0" smtClean="0">
                <a:latin typeface="Arial" panose="020B0604020202020204" pitchFamily="34" charset="0"/>
                <a:cs typeface="Arial" panose="020B0604020202020204" pitchFamily="34" charset="0"/>
              </a:rPr>
              <a:t>:</a:t>
            </a:r>
          </a:p>
          <a:p>
            <a:pPr marL="0" indent="0">
              <a:buNone/>
            </a:pPr>
            <a:endParaRPr lang="es-ES" dirty="0">
              <a:latin typeface="Arial" panose="020B0604020202020204" pitchFamily="34" charset="0"/>
              <a:cs typeface="Arial" panose="020B0604020202020204" pitchFamily="34" charset="0"/>
            </a:endParaRPr>
          </a:p>
        </p:txBody>
      </p:sp>
      <p:sp>
        <p:nvSpPr>
          <p:cNvPr id="4" name="Rectángulo 3"/>
          <p:cNvSpPr/>
          <p:nvPr/>
        </p:nvSpPr>
        <p:spPr>
          <a:xfrm>
            <a:off x="664455" y="2218484"/>
            <a:ext cx="5138671" cy="746974"/>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s-ES" sz="1600" b="1" i="1" dirty="0" smtClean="0">
                <a:solidFill>
                  <a:schemeClr val="tx1"/>
                </a:solidFill>
                <a:latin typeface="Arial" panose="020B0604020202020204" pitchFamily="34" charset="0"/>
                <a:cs typeface="Arial" panose="020B0604020202020204" pitchFamily="34" charset="0"/>
              </a:rPr>
              <a:t>¿qué pasa con aquellos niños/as que tienen conductas diferentes y negativas?</a:t>
            </a:r>
            <a:endParaRPr lang="es-EC" sz="1600" b="1" i="1"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2506731" y="3440903"/>
            <a:ext cx="5691269" cy="746974"/>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s-ES" sz="1600" b="1" i="1" dirty="0" smtClean="0">
                <a:solidFill>
                  <a:schemeClr val="tx1"/>
                </a:solidFill>
                <a:latin typeface="Arial" panose="020B0604020202020204" pitchFamily="34" charset="0"/>
                <a:cs typeface="Arial" panose="020B0604020202020204" pitchFamily="34" charset="0"/>
              </a:rPr>
              <a:t>¿cuál es el tipo de padres que guían su desarrollo?</a:t>
            </a:r>
            <a:endParaRPr lang="es-EC" sz="1600" b="1" i="1" dirty="0">
              <a:solidFill>
                <a:schemeClr val="tx1"/>
              </a:solidFill>
              <a:latin typeface="Arial" panose="020B0604020202020204" pitchFamily="34" charset="0"/>
              <a:cs typeface="Arial" panose="020B0604020202020204" pitchFamily="34" charset="0"/>
            </a:endParaRPr>
          </a:p>
        </p:txBody>
      </p:sp>
      <p:sp>
        <p:nvSpPr>
          <p:cNvPr id="8" name="Rectángulo 7"/>
          <p:cNvSpPr/>
          <p:nvPr/>
        </p:nvSpPr>
        <p:spPr>
          <a:xfrm>
            <a:off x="3348507" y="4745278"/>
            <a:ext cx="5924282" cy="746974"/>
          </a:xfrm>
          <a:prstGeom prst="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r>
              <a:rPr lang="es-ES" sz="1600" b="1" i="1" dirty="0" smtClean="0">
                <a:solidFill>
                  <a:schemeClr val="tx1"/>
                </a:solidFill>
                <a:latin typeface="Arial" panose="020B0604020202020204" pitchFamily="34" charset="0"/>
                <a:cs typeface="Arial" panose="020B0604020202020204" pitchFamily="34" charset="0"/>
              </a:rPr>
              <a:t>¿Cómo afecta los estilos de crianza en el desarrollo socio-afectivo de los niños/as?</a:t>
            </a:r>
            <a:endParaRPr lang="es-EC" sz="1600" b="1" i="1" dirty="0">
              <a:solidFill>
                <a:schemeClr val="tx1"/>
              </a:solidFill>
              <a:latin typeface="Arial" panose="020B0604020202020204" pitchFamily="34" charset="0"/>
              <a:cs typeface="Arial" panose="020B0604020202020204" pitchFamily="34" charset="0"/>
            </a:endParaRPr>
          </a:p>
        </p:txBody>
      </p:sp>
      <p:sp>
        <p:nvSpPr>
          <p:cNvPr id="9" name="Flecha curvada hacia la derecha 8"/>
          <p:cNvSpPr/>
          <p:nvPr/>
        </p:nvSpPr>
        <p:spPr>
          <a:xfrm>
            <a:off x="1540816" y="2991801"/>
            <a:ext cx="906170" cy="910498"/>
          </a:xfrm>
          <a:prstGeom prst="curv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0" name="Flecha curvada hacia la derecha 9"/>
          <p:cNvSpPr/>
          <p:nvPr/>
        </p:nvSpPr>
        <p:spPr>
          <a:xfrm>
            <a:off x="2327620" y="4249052"/>
            <a:ext cx="906170" cy="910498"/>
          </a:xfrm>
          <a:prstGeom prst="curv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Tree>
    <p:extLst>
      <p:ext uri="{BB962C8B-B14F-4D97-AF65-F5344CB8AC3E}">
        <p14:creationId xmlns:p14="http://schemas.microsoft.com/office/powerpoint/2010/main" val="11017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455347332"/>
              </p:ext>
            </p:extLst>
          </p:nvPr>
        </p:nvGraphicFramePr>
        <p:xfrm>
          <a:off x="1429555" y="379643"/>
          <a:ext cx="7765959" cy="369128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592428" y="4070926"/>
            <a:ext cx="9105364" cy="2354491"/>
          </a:xfrm>
          <a:prstGeom prst="rect">
            <a:avLst/>
          </a:prstGeom>
        </p:spPr>
        <p:txBody>
          <a:bodyPr wrap="square">
            <a:spAutoFit/>
          </a:bodyPr>
          <a:lstStyle/>
          <a:p>
            <a:pPr algn="just">
              <a:lnSpc>
                <a:spcPct val="150000"/>
              </a:lnSpc>
              <a:spcAft>
                <a:spcPts val="1000"/>
              </a:spcAft>
              <a:tabLst>
                <a:tab pos="628650" algn="l"/>
              </a:tabLst>
            </a:pPr>
            <a:r>
              <a:rPr lang="es-EC" sz="1400" b="1" dirty="0" smtClean="0">
                <a:latin typeface="Arial" panose="020B0604020202020204" pitchFamily="34" charset="0"/>
                <a:ea typeface="Calibri" panose="020F0502020204030204" pitchFamily="34" charset="0"/>
                <a:cs typeface="Arial" panose="020B0604020202020204" pitchFamily="34" charset="0"/>
              </a:rPr>
              <a:t>ANÁLISIS E INTERPRETACIÓN: </a:t>
            </a:r>
            <a:r>
              <a:rPr lang="es-EC" sz="1400" dirty="0" smtClean="0">
                <a:latin typeface="Arial" panose="020B0604020202020204" pitchFamily="34" charset="0"/>
                <a:ea typeface="Calibri" panose="020F0502020204030204" pitchFamily="34" charset="0"/>
                <a:cs typeface="Arial" panose="020B0604020202020204" pitchFamily="34" charset="0"/>
              </a:rPr>
              <a:t>El  </a:t>
            </a:r>
            <a:r>
              <a:rPr lang="es-EC" sz="1400" dirty="0">
                <a:latin typeface="Arial" panose="020B0604020202020204" pitchFamily="34" charset="0"/>
                <a:ea typeface="Calibri" panose="020F0502020204030204" pitchFamily="34" charset="0"/>
                <a:cs typeface="Arial" panose="020B0604020202020204" pitchFamily="34" charset="0"/>
              </a:rPr>
              <a:t>10%  de los encuestados consideran que están  totalmente de acuerdo que  los lazos afectivos con sus hijos se desarrollan desde el momento de la concepción, mientras que un 65% están de acuerdo, y un 25% ni de acuerdo ni en desacuerdo, por lo tanto se puede decir que; los resultados muestran una tendencia a que los lazos afectivos durante el momento de la concepción es un aspecto de gran importancia que los padres deben consideran al  momento de concebir a sus hijos ya que por medio de esto  los niños/as se sentirán queridos y protegidos durante y después de nacer , llevando esto a favorecer un estado emocional sano en los infantes.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131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889858973"/>
              </p:ext>
            </p:extLst>
          </p:nvPr>
        </p:nvGraphicFramePr>
        <p:xfrm>
          <a:off x="1592839" y="347730"/>
          <a:ext cx="7538281" cy="34947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845712" y="3842480"/>
            <a:ext cx="9045263" cy="2031325"/>
          </a:xfrm>
          <a:prstGeom prst="rect">
            <a:avLst/>
          </a:prstGeom>
        </p:spPr>
        <p:txBody>
          <a:bodyPr wrap="square">
            <a:spAutoFit/>
          </a:bodyPr>
          <a:lstStyle/>
          <a:p>
            <a:pPr algn="just">
              <a:lnSpc>
                <a:spcPct val="150000"/>
              </a:lnSpc>
              <a:spcAft>
                <a:spcPts val="1000"/>
              </a:spcAft>
              <a:tabLst>
                <a:tab pos="628650" algn="l"/>
              </a:tabLst>
            </a:pPr>
            <a:r>
              <a:rPr lang="es-EC" sz="1400" b="1" dirty="0" smtClean="0">
                <a:latin typeface="Arial" panose="020B0604020202020204" pitchFamily="34" charset="0"/>
                <a:ea typeface="Calibri" panose="020F0502020204030204" pitchFamily="34" charset="0"/>
                <a:cs typeface="Arial" panose="020B0604020202020204" pitchFamily="34" charset="0"/>
              </a:rPr>
              <a:t>ANÁLISIS E INTERPRETACIÓN: </a:t>
            </a:r>
            <a:r>
              <a:rPr lang="es-EC" sz="1400" dirty="0" smtClean="0">
                <a:latin typeface="Arial" panose="020B0604020202020204" pitchFamily="34" charset="0"/>
                <a:ea typeface="Calibri" panose="020F0502020204030204" pitchFamily="34" charset="0"/>
                <a:cs typeface="Arial" panose="020B0604020202020204" pitchFamily="34" charset="0"/>
              </a:rPr>
              <a:t>El  </a:t>
            </a:r>
            <a:r>
              <a:rPr lang="es-EC" sz="1400" dirty="0">
                <a:latin typeface="Arial" panose="020B0604020202020204" pitchFamily="34" charset="0"/>
                <a:ea typeface="Calibri" panose="020F0502020204030204" pitchFamily="34" charset="0"/>
                <a:cs typeface="Arial" panose="020B0604020202020204" pitchFamily="34" charset="0"/>
              </a:rPr>
              <a:t>55%  de los encuestados consideran que están totalmente de acuerdo que desarrollar escuela para padres, es la mejor manera de comunicar aspectos relevantes sobre el tema de estilos de crianza, mientras que un 40% están de acuerdo, y un 5% ni de acuerdo ni en desacuerdo, por lo tanto se puede decir que; los encuestados se sienten seguros que desarrollar escuelas para padres es el medio oportuno y eficaz que apoyará  y servirá como guía en obtener herramientas de ayuda en el acto de crianza  de sus hijos.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402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61" y="595745"/>
            <a:ext cx="8596668" cy="1320800"/>
          </a:xfrm>
        </p:spPr>
        <p:txBody>
          <a:bodyPr>
            <a:normAutofit/>
          </a:bodyPr>
          <a:lstStyle/>
          <a:p>
            <a:r>
              <a:rPr lang="es-EC" sz="2500" b="1" dirty="0" smtClean="0">
                <a:latin typeface="Arial" panose="020B0604020202020204" pitchFamily="34" charset="0"/>
                <a:cs typeface="Arial" panose="020B0604020202020204" pitchFamily="34" charset="0"/>
              </a:rPr>
              <a:t>De la Guía de Observación aplicada a los </a:t>
            </a:r>
            <a:r>
              <a:rPr lang="es-EC" sz="2500" b="1" dirty="0" smtClean="0">
                <a:latin typeface="Arial" panose="020B0604020202020204" pitchFamily="34" charset="0"/>
                <a:cs typeface="Arial" panose="020B0604020202020204" pitchFamily="34" charset="0"/>
              </a:rPr>
              <a:t>niños/as</a:t>
            </a:r>
            <a:endParaRPr lang="es-EC" sz="2500" b="1" dirty="0">
              <a:latin typeface="Arial" panose="020B0604020202020204" pitchFamily="34" charset="0"/>
              <a:cs typeface="Arial" panose="020B0604020202020204" pitchFamily="34" charset="0"/>
            </a:endParaRPr>
          </a:p>
        </p:txBody>
      </p:sp>
      <p:graphicFrame>
        <p:nvGraphicFramePr>
          <p:cNvPr id="3" name="Gráfico 2"/>
          <p:cNvGraphicFramePr/>
          <p:nvPr>
            <p:extLst>
              <p:ext uri="{D42A27DB-BD31-4B8C-83A1-F6EECF244321}">
                <p14:modId xmlns:p14="http://schemas.microsoft.com/office/powerpoint/2010/main" val="2209300182"/>
              </p:ext>
            </p:extLst>
          </p:nvPr>
        </p:nvGraphicFramePr>
        <p:xfrm>
          <a:off x="1828800" y="1378040"/>
          <a:ext cx="6078828" cy="289774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386366" y="4443211"/>
            <a:ext cx="8615965" cy="2512996"/>
          </a:xfrm>
          <a:prstGeom prst="rect">
            <a:avLst/>
          </a:prstGeom>
        </p:spPr>
        <p:txBody>
          <a:bodyPr wrap="square">
            <a:spAutoFit/>
          </a:bodyPr>
          <a:lstStyle/>
          <a:p>
            <a:pPr algn="just">
              <a:lnSpc>
                <a:spcPct val="150000"/>
              </a:lnSpc>
              <a:spcAft>
                <a:spcPts val="1000"/>
              </a:spcAft>
            </a:pPr>
            <a:r>
              <a:rPr lang="es-EC" sz="1400" b="1" dirty="0">
                <a:solidFill>
                  <a:srgbClr val="000000"/>
                </a:solidFill>
                <a:latin typeface="Arial" panose="020B0604020202020204" pitchFamily="34" charset="0"/>
                <a:ea typeface="Calibri" panose="020F0502020204030204" pitchFamily="34" charset="0"/>
                <a:cs typeface="Arial" panose="020B0604020202020204" pitchFamily="34" charset="0"/>
              </a:rPr>
              <a:t>ANÁLISIS E INTERPRETACIÓN: </a:t>
            </a:r>
            <a:r>
              <a:rPr lang="es-EC" sz="1400" dirty="0">
                <a:solidFill>
                  <a:srgbClr val="000000"/>
                </a:solidFill>
                <a:latin typeface="Arial" panose="020B0604020202020204" pitchFamily="34" charset="0"/>
                <a:ea typeface="Calibri" panose="020F0502020204030204" pitchFamily="34" charset="0"/>
                <a:cs typeface="Arial" panose="020B0604020202020204" pitchFamily="34" charset="0"/>
              </a:rPr>
              <a:t>El 40% de los niño/as nunca expresan sus decisiones a otros, mientras que un 35% a veces lo hacen y un 25% nunca lo hacen, por lo tanto  se puede decir que; los niños/as no tienen la confianza de expresar sus decisiones a otros, dificultando parte de su proceso de aprendizaje en todas las actividades que los maestros proporcionan para interactuar de forma activa en el grupo.</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C" sz="1400" dirty="0">
                <a:latin typeface="Arial" panose="020B0604020202020204" pitchFamily="34" charset="0"/>
                <a:ea typeface="Calibri" panose="020F0502020204030204" pitchFamily="34" charset="0"/>
                <a:cs typeface="Arial" panose="020B0604020202020204" pitchFamily="34" charset="0"/>
              </a:rPr>
              <a:t> </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C" sz="1400" dirty="0">
                <a:latin typeface="Arial" panose="020B0604020202020204" pitchFamily="34" charset="0"/>
                <a:ea typeface="Calibri" panose="020F0502020204030204" pitchFamily="34" charset="0"/>
                <a:cs typeface="Arial" panose="020B0604020202020204" pitchFamily="34" charset="0"/>
              </a:rPr>
              <a:t> </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C" sz="1400" dirty="0">
                <a:latin typeface="Arial" panose="020B0604020202020204" pitchFamily="34" charset="0"/>
                <a:ea typeface="Calibri" panose="020F050202020403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6990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055726678"/>
              </p:ext>
            </p:extLst>
          </p:nvPr>
        </p:nvGraphicFramePr>
        <p:xfrm>
          <a:off x="1584101" y="180305"/>
          <a:ext cx="7392474" cy="354169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742682" y="3847864"/>
            <a:ext cx="9006626" cy="2482731"/>
          </a:xfrm>
          <a:prstGeom prst="rect">
            <a:avLst/>
          </a:prstGeom>
        </p:spPr>
        <p:txBody>
          <a:bodyPr wrap="square">
            <a:spAutoFit/>
          </a:bodyPr>
          <a:lstStyle/>
          <a:p>
            <a:pPr algn="just">
              <a:lnSpc>
                <a:spcPct val="150000"/>
              </a:lnSpc>
              <a:spcAft>
                <a:spcPts val="1000"/>
              </a:spcAft>
            </a:pPr>
            <a:r>
              <a:rPr lang="es-EC" sz="1500" b="1" dirty="0">
                <a:latin typeface="Arial" panose="020B0604020202020204" pitchFamily="34" charset="0"/>
                <a:ea typeface="Calibri" panose="020F0502020204030204" pitchFamily="34" charset="0"/>
                <a:cs typeface="Arial" panose="020B0604020202020204" pitchFamily="34" charset="0"/>
              </a:rPr>
              <a:t>ANÁLISIS E INTERPRETACIÓN: </a:t>
            </a:r>
            <a:r>
              <a:rPr lang="es-EC" sz="1500" dirty="0">
                <a:latin typeface="Arial" panose="020B0604020202020204" pitchFamily="34" charset="0"/>
                <a:ea typeface="Calibri" panose="020F0502020204030204" pitchFamily="34" charset="0"/>
                <a:cs typeface="Arial" panose="020B0604020202020204" pitchFamily="34" charset="0"/>
              </a:rPr>
              <a:t>El 50% de los niño/as a veces consideran “bueno” a lo que los adultos le permiten hacer y “malo” a lo que los adultos les prohíben, mientras que un 30% siempre, y un 20% nunca, por lo tanto se puede decir que; los niños/as deben trabajar en actividades que les permitan conocer desde la escuela y el hogar las normas y prohibiciones que son consideradas buenas y malas para su proceso de aprendizaje y desarrollo.</a:t>
            </a:r>
            <a:endParaRPr lang="es-EC"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EC" sz="15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s-EC" sz="15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6299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1348315275"/>
              </p:ext>
            </p:extLst>
          </p:nvPr>
        </p:nvGraphicFramePr>
        <p:xfrm>
          <a:off x="1725770" y="566671"/>
          <a:ext cx="6040191" cy="315532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476778" y="3937475"/>
            <a:ext cx="7486918" cy="1728678"/>
          </a:xfrm>
          <a:prstGeom prst="rect">
            <a:avLst/>
          </a:prstGeom>
        </p:spPr>
        <p:txBody>
          <a:bodyPr wrap="square">
            <a:spAutoFit/>
          </a:bodyPr>
          <a:lstStyle/>
          <a:p>
            <a:pPr algn="just">
              <a:lnSpc>
                <a:spcPct val="150000"/>
              </a:lnSpc>
              <a:spcAft>
                <a:spcPts val="1000"/>
              </a:spcAft>
            </a:pPr>
            <a:r>
              <a:rPr lang="es-EC" sz="1400" b="1" dirty="0">
                <a:latin typeface="Arial" panose="020B0604020202020204" pitchFamily="34" charset="0"/>
                <a:ea typeface="Calibri" panose="020F0502020204030204" pitchFamily="34" charset="0"/>
                <a:cs typeface="Arial" panose="020B0604020202020204" pitchFamily="34" charset="0"/>
              </a:rPr>
              <a:t>ANÁLISIS E INTERPRETACIÓN: </a:t>
            </a:r>
            <a:r>
              <a:rPr lang="es-EC" sz="1400" dirty="0">
                <a:latin typeface="Arial" panose="020B0604020202020204" pitchFamily="34" charset="0"/>
                <a:ea typeface="Calibri" panose="020F0502020204030204" pitchFamily="34" charset="0"/>
                <a:cs typeface="Arial" panose="020B0604020202020204" pitchFamily="34" charset="0"/>
              </a:rPr>
              <a:t>El 55% de los niño/as a veces muestran aprecio por lo que realizan,  mientras que un 35% siempre, y un 10% nunca, por lo tanto se puede decir que; los niños/as  a veces muestran aprecio por lo que realizan, actitud que falta por trabajar para que los infantes acepten sus  habilidades que los caracteriza.</a:t>
            </a:r>
            <a:endParaRPr lang="es-EC" sz="14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s-ES" sz="1400" cap="all" dirty="0">
                <a:latin typeface="Arial" panose="020B0604020202020204" pitchFamily="34" charset="0"/>
                <a:ea typeface="Times New Roman" panose="02020603050405020304" pitchFamily="18" charset="0"/>
              </a:rPr>
              <a:t> </a:t>
            </a:r>
            <a:endParaRPr lang="es-EC"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224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y Recomendaciones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64714282"/>
              </p:ext>
            </p:extLst>
          </p:nvPr>
        </p:nvGraphicFramePr>
        <p:xfrm>
          <a:off x="-24545" y="1365159"/>
          <a:ext cx="9876883" cy="531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5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6000" b="1" dirty="0" smtClean="0">
                <a:latin typeface="Arial" panose="020B0604020202020204" pitchFamily="34" charset="0"/>
                <a:cs typeface="Arial" panose="020B0604020202020204" pitchFamily="34" charset="0"/>
              </a:rPr>
              <a:t>CAPITULO V</a:t>
            </a:r>
            <a:endParaRPr lang="es-EC" sz="60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lgn="ctr">
              <a:buNone/>
            </a:pPr>
            <a:r>
              <a:rPr lang="es-EC" sz="6000" b="1" dirty="0" smtClean="0"/>
              <a:t>CONCLUSIONES </a:t>
            </a:r>
          </a:p>
          <a:p>
            <a:pPr marL="0" indent="0" algn="ctr">
              <a:buNone/>
            </a:pPr>
            <a:r>
              <a:rPr lang="es-EC" sz="6000" b="1" dirty="0" smtClean="0"/>
              <a:t>Y </a:t>
            </a:r>
          </a:p>
          <a:p>
            <a:pPr marL="0" indent="0" algn="ctr">
              <a:buNone/>
            </a:pPr>
            <a:r>
              <a:rPr lang="es-EC" sz="6000" b="1" dirty="0" smtClean="0"/>
              <a:t>RECOMENDACIONES</a:t>
            </a:r>
            <a:endParaRPr lang="es-EC" sz="6000" b="1" dirty="0"/>
          </a:p>
        </p:txBody>
      </p:sp>
    </p:spTree>
    <p:extLst>
      <p:ext uri="{BB962C8B-B14F-4D97-AF65-F5344CB8AC3E}">
        <p14:creationId xmlns:p14="http://schemas.microsoft.com/office/powerpoint/2010/main" val="5710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del Tema investigado:</a:t>
            </a:r>
            <a:endParaRPr lang="es-EC" dirty="0"/>
          </a:p>
        </p:txBody>
      </p:sp>
      <p:sp>
        <p:nvSpPr>
          <p:cNvPr id="6" name="Rectángulo 5"/>
          <p:cNvSpPr/>
          <p:nvPr/>
        </p:nvSpPr>
        <p:spPr>
          <a:xfrm>
            <a:off x="5210698" y="1700010"/>
            <a:ext cx="4281032" cy="21121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500" dirty="0">
                <a:solidFill>
                  <a:schemeClr val="tx1"/>
                </a:solidFill>
              </a:rPr>
              <a:t>En la observación, los niños/as </a:t>
            </a:r>
            <a:r>
              <a:rPr lang="es-EC" sz="1500" dirty="0" smtClean="0">
                <a:solidFill>
                  <a:schemeClr val="tx1"/>
                </a:solidFill>
              </a:rPr>
              <a:t>poseen baja </a:t>
            </a:r>
            <a:r>
              <a:rPr lang="es-EC" sz="1500" dirty="0">
                <a:solidFill>
                  <a:schemeClr val="tx1"/>
                </a:solidFill>
              </a:rPr>
              <a:t>autoestima, indisciplina, copian modelos de la televisión lo que hacen que pierdan su identidad y adecuado comportamiento en el contexto social, además de que existen niños sobreprotegidos en inseguros</a:t>
            </a:r>
          </a:p>
          <a:p>
            <a:pPr lvl="0" algn="just"/>
            <a:endParaRPr lang="es-EC" sz="1500" dirty="0">
              <a:solidFill>
                <a:schemeClr val="tx1"/>
              </a:solidFill>
            </a:endParaRPr>
          </a:p>
        </p:txBody>
      </p:sp>
      <p:sp>
        <p:nvSpPr>
          <p:cNvPr id="7" name="Rectángulo 6"/>
          <p:cNvSpPr/>
          <p:nvPr/>
        </p:nvSpPr>
        <p:spPr>
          <a:xfrm>
            <a:off x="459606" y="1700009"/>
            <a:ext cx="3944969" cy="21121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500" dirty="0" smtClean="0">
                <a:solidFill>
                  <a:schemeClr val="tx1"/>
                </a:solidFill>
              </a:rPr>
              <a:t>Las prácticas de crianza de los padres tienen un efecto directo sobre el desarrollo socio-afectivo de los niños/as, y esto es el reflejo de las conductas específicas del niño/a dentro y fuera del aula. </a:t>
            </a:r>
            <a:endParaRPr lang="es-EC" sz="1500" dirty="0">
              <a:solidFill>
                <a:schemeClr val="tx1"/>
              </a:solidFill>
            </a:endParaRPr>
          </a:p>
        </p:txBody>
      </p:sp>
      <p:sp>
        <p:nvSpPr>
          <p:cNvPr id="9" name="Rectángulo 8"/>
          <p:cNvSpPr/>
          <p:nvPr/>
        </p:nvSpPr>
        <p:spPr>
          <a:xfrm>
            <a:off x="2996439" y="4492579"/>
            <a:ext cx="3958455" cy="18159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dirty="0" smtClean="0">
              <a:solidFill>
                <a:schemeClr val="tx1"/>
              </a:solidFill>
            </a:endParaRPr>
          </a:p>
          <a:p>
            <a:pPr algn="ctr"/>
            <a:r>
              <a:rPr lang="es-EC" sz="1500" dirty="0" smtClean="0">
                <a:solidFill>
                  <a:schemeClr val="tx1"/>
                </a:solidFill>
              </a:rPr>
              <a:t>La </a:t>
            </a:r>
            <a:r>
              <a:rPr lang="es-EC" sz="1500" dirty="0">
                <a:solidFill>
                  <a:schemeClr val="tx1"/>
                </a:solidFill>
              </a:rPr>
              <a:t>mayor parte de docentes del Primer Año de Educación Básica de la Escuela “Carlos Ponce Martínez” Fe y Alegría, no poseen de herramientas de trabajo para capacitar desde las aulas a los padres de familia, en cuanto a mejorar la sana convivencia familiar</a:t>
            </a:r>
          </a:p>
          <a:p>
            <a:pPr lvl="0" algn="ctr"/>
            <a:endParaRPr lang="es-EC" sz="1500" dirty="0">
              <a:solidFill>
                <a:schemeClr val="tx1"/>
              </a:solidFill>
            </a:endParaRPr>
          </a:p>
        </p:txBody>
      </p:sp>
      <p:sp>
        <p:nvSpPr>
          <p:cNvPr id="10" name="Flecha derecha 9"/>
          <p:cNvSpPr/>
          <p:nvPr/>
        </p:nvSpPr>
        <p:spPr>
          <a:xfrm>
            <a:off x="4404575" y="2601532"/>
            <a:ext cx="806123" cy="419277"/>
          </a:xfrm>
          <a:prstGeom prst="rightArrow">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curvada hacia la derecha 10"/>
          <p:cNvSpPr/>
          <p:nvPr/>
        </p:nvSpPr>
        <p:spPr>
          <a:xfrm>
            <a:off x="1981025" y="3812144"/>
            <a:ext cx="1015414" cy="1197738"/>
          </a:xfrm>
          <a:prstGeom prst="curvedRightArrow">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Flecha curvada hacia la izquierda 11"/>
          <p:cNvSpPr/>
          <p:nvPr/>
        </p:nvSpPr>
        <p:spPr>
          <a:xfrm>
            <a:off x="6954893" y="3812144"/>
            <a:ext cx="806124" cy="1197738"/>
          </a:xfrm>
          <a:prstGeom prst="curvedLeftArrow">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7716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99508061"/>
              </p:ext>
            </p:extLst>
          </p:nvPr>
        </p:nvGraphicFramePr>
        <p:xfrm>
          <a:off x="355890" y="2237861"/>
          <a:ext cx="1084873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8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368187" cy="845713"/>
          </a:xfrm>
        </p:spPr>
        <p:txBody>
          <a:bodyPr>
            <a:noAutofit/>
          </a:bodyPr>
          <a:lstStyle/>
          <a:p>
            <a:r>
              <a:rPr lang="es-EC" sz="3000" b="1" dirty="0" smtClean="0">
                <a:latin typeface="Arial" panose="020B0604020202020204" pitchFamily="34" charset="0"/>
                <a:cs typeface="Arial" panose="020B0604020202020204" pitchFamily="34" charset="0"/>
              </a:rPr>
              <a:t>RESPUESTA A LAS PREGUNTAS DIRECTRICES</a:t>
            </a:r>
            <a:endParaRPr lang="es-EC" sz="3000" b="1" dirty="0">
              <a:latin typeface="Arial" panose="020B0604020202020204" pitchFamily="34" charset="0"/>
              <a:cs typeface="Arial" panose="020B0604020202020204" pitchFamily="34" charset="0"/>
            </a:endParaRPr>
          </a:p>
        </p:txBody>
      </p:sp>
      <p:sp>
        <p:nvSpPr>
          <p:cNvPr id="11" name="Elipse 10"/>
          <p:cNvSpPr/>
          <p:nvPr/>
        </p:nvSpPr>
        <p:spPr>
          <a:xfrm>
            <a:off x="1079201" y="2060618"/>
            <a:ext cx="3760631" cy="1468191"/>
          </a:xfrm>
          <a:prstGeom prst="ellipse">
            <a:avLst/>
          </a:prstGeom>
          <a:solidFill>
            <a:srgbClr val="F6FE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dirty="0">
                <a:solidFill>
                  <a:schemeClr val="tx1"/>
                </a:solidFill>
                <a:latin typeface="Arial" panose="020B0604020202020204" pitchFamily="34" charset="0"/>
                <a:cs typeface="Arial" panose="020B0604020202020204" pitchFamily="34" charset="0"/>
              </a:rPr>
              <a:t>1.- ¿De qué manera cumplen los padres con la crianza de los niños/as del Primer Año de Educación General Básica?</a:t>
            </a:r>
          </a:p>
        </p:txBody>
      </p:sp>
      <p:sp>
        <p:nvSpPr>
          <p:cNvPr id="12" name="Llamada de flecha a la izquierda 11"/>
          <p:cNvSpPr/>
          <p:nvPr/>
        </p:nvSpPr>
        <p:spPr>
          <a:xfrm>
            <a:off x="4839832" y="2097646"/>
            <a:ext cx="5018945" cy="1571220"/>
          </a:xfrm>
          <a:prstGeom prst="leftArrowCallout">
            <a:avLst/>
          </a:prstGeom>
          <a:solidFill>
            <a:srgbClr val="F6FE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smtClean="0">
                <a:solidFill>
                  <a:schemeClr val="tx1"/>
                </a:solidFill>
              </a:rPr>
              <a:t>Desinterés </a:t>
            </a:r>
            <a:r>
              <a:rPr lang="es-EC" sz="1400" dirty="0">
                <a:solidFill>
                  <a:schemeClr val="tx1"/>
                </a:solidFill>
              </a:rPr>
              <a:t>por la rutina de trabajo, siendo así que los padres de familia se sientan obligados a dejar a su niños/as al cuidado de otros </a:t>
            </a:r>
            <a:r>
              <a:rPr lang="es-EC" sz="1400" dirty="0" smtClean="0">
                <a:solidFill>
                  <a:schemeClr val="tx1"/>
                </a:solidFill>
              </a:rPr>
              <a:t>familiares</a:t>
            </a:r>
          </a:p>
          <a:p>
            <a:r>
              <a:rPr lang="es-EC" sz="1400" dirty="0" smtClean="0">
                <a:solidFill>
                  <a:schemeClr val="tx1"/>
                </a:solidFill>
              </a:rPr>
              <a:t>Niños sobreprotegidos.</a:t>
            </a:r>
            <a:endParaRPr lang="es-EC" sz="1400" dirty="0">
              <a:solidFill>
                <a:schemeClr val="tx1"/>
              </a:solidFill>
            </a:endParaRPr>
          </a:p>
        </p:txBody>
      </p:sp>
      <p:sp>
        <p:nvSpPr>
          <p:cNvPr id="13" name="Elipse 12"/>
          <p:cNvSpPr/>
          <p:nvPr/>
        </p:nvSpPr>
        <p:spPr>
          <a:xfrm>
            <a:off x="1079201" y="4134114"/>
            <a:ext cx="3670479" cy="1551904"/>
          </a:xfrm>
          <a:prstGeom prst="ellipse">
            <a:avLst/>
          </a:prstGeom>
          <a:solidFill>
            <a:srgbClr val="BFF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smtClean="0">
              <a:solidFill>
                <a:schemeClr val="tx1"/>
              </a:solidFill>
              <a:latin typeface="Arial" panose="020B0604020202020204" pitchFamily="34" charset="0"/>
              <a:cs typeface="Arial" panose="020B0604020202020204" pitchFamily="34" charset="0"/>
            </a:endParaRPr>
          </a:p>
          <a:p>
            <a:pPr algn="ctr"/>
            <a:r>
              <a:rPr lang="es-EC" sz="1400" dirty="0" smtClean="0">
                <a:solidFill>
                  <a:schemeClr val="tx1"/>
                </a:solidFill>
                <a:latin typeface="Arial" panose="020B0604020202020204" pitchFamily="34" charset="0"/>
                <a:cs typeface="Arial" panose="020B0604020202020204" pitchFamily="34" charset="0"/>
              </a:rPr>
              <a:t>2</a:t>
            </a:r>
            <a:r>
              <a:rPr lang="es-EC" sz="1400" dirty="0">
                <a:solidFill>
                  <a:schemeClr val="tx1"/>
                </a:solidFill>
                <a:latin typeface="Arial" panose="020B0604020202020204" pitchFamily="34" charset="0"/>
                <a:cs typeface="Arial" panose="020B0604020202020204" pitchFamily="34" charset="0"/>
              </a:rPr>
              <a:t>.- ¿Cuál es el estilo de crianza que predomina en el desarrollo de los niños/as del Primer Año de Educación General Básica?</a:t>
            </a:r>
          </a:p>
          <a:p>
            <a:pPr lvl="0" algn="ctr"/>
            <a:endParaRPr lang="es-EC" sz="1400" dirty="0">
              <a:solidFill>
                <a:schemeClr val="tx1"/>
              </a:solidFill>
              <a:latin typeface="Arial" panose="020B0604020202020204" pitchFamily="34" charset="0"/>
              <a:cs typeface="Arial" panose="020B0604020202020204" pitchFamily="34" charset="0"/>
            </a:endParaRPr>
          </a:p>
        </p:txBody>
      </p:sp>
      <p:sp>
        <p:nvSpPr>
          <p:cNvPr id="14" name="Llamada de flecha a la izquierda 13"/>
          <p:cNvSpPr/>
          <p:nvPr/>
        </p:nvSpPr>
        <p:spPr>
          <a:xfrm>
            <a:off x="4749680" y="4311199"/>
            <a:ext cx="5035639" cy="1197734"/>
          </a:xfrm>
          <a:prstGeom prst="leftArrowCallout">
            <a:avLst/>
          </a:prstGeom>
          <a:solidFill>
            <a:srgbClr val="BFF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a:solidFill>
                  <a:schemeClr val="tx1"/>
                </a:solidFill>
                <a:latin typeface="Arial" panose="020B0604020202020204" pitchFamily="34" charset="0"/>
                <a:cs typeface="Arial" panose="020B0604020202020204" pitchFamily="34" charset="0"/>
              </a:rPr>
              <a:t>El estilo permisivo </a:t>
            </a:r>
            <a:r>
              <a:rPr lang="es-EC" sz="1400" dirty="0" smtClean="0">
                <a:solidFill>
                  <a:schemeClr val="tx1"/>
                </a:solidFill>
                <a:latin typeface="Arial" panose="020B0604020202020204" pitchFamily="34" charset="0"/>
                <a:cs typeface="Arial" panose="020B0604020202020204" pitchFamily="34" charset="0"/>
              </a:rPr>
              <a:t>actividades </a:t>
            </a:r>
            <a:r>
              <a:rPr lang="es-EC" sz="1400" dirty="0">
                <a:solidFill>
                  <a:schemeClr val="tx1"/>
                </a:solidFill>
                <a:latin typeface="Arial" panose="020B0604020202020204" pitchFamily="34" charset="0"/>
                <a:cs typeface="Arial" panose="020B0604020202020204" pitchFamily="34" charset="0"/>
              </a:rPr>
              <a:t>tanto como sea posible. </a:t>
            </a:r>
          </a:p>
          <a:p>
            <a:pPr lvl="0"/>
            <a:r>
              <a:rPr lang="es-EC" sz="1400" dirty="0">
                <a:solidFill>
                  <a:schemeClr val="tx1"/>
                </a:solidFill>
                <a:latin typeface="Arial" panose="020B0604020202020204" pitchFamily="34" charset="0"/>
                <a:cs typeface="Arial" panose="020B0604020202020204" pitchFamily="34" charset="0"/>
              </a:rPr>
              <a:t>El estilo de crianza </a:t>
            </a:r>
            <a:r>
              <a:rPr lang="es-EC" sz="1400" dirty="0" smtClean="0">
                <a:solidFill>
                  <a:schemeClr val="tx1"/>
                </a:solidFill>
                <a:latin typeface="Arial" panose="020B0604020202020204" pitchFamily="34" charset="0"/>
                <a:cs typeface="Arial" panose="020B0604020202020204" pitchFamily="34" charset="0"/>
              </a:rPr>
              <a:t>autoritario</a:t>
            </a:r>
            <a:endParaRPr lang="es-EC"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74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10" y="236113"/>
            <a:ext cx="9401577" cy="1320800"/>
          </a:xfrm>
        </p:spPr>
        <p:txBody>
          <a:bodyPr>
            <a:normAutofit/>
          </a:bodyPr>
          <a:lstStyle/>
          <a:p>
            <a:r>
              <a:rPr lang="es-ES" sz="1600" dirty="0">
                <a:solidFill>
                  <a:schemeClr val="tx1"/>
                </a:solidFill>
                <a:latin typeface="Arial" panose="020B0604020202020204" pitchFamily="34" charset="0"/>
                <a:cs typeface="Arial" panose="020B0604020202020204" pitchFamily="34" charset="0"/>
              </a:rPr>
              <a:t>De las observaciones y referencias del personal directivo y docente que trabajan en la institución, se ha </a:t>
            </a:r>
            <a:r>
              <a:rPr lang="es-ES" sz="1600" dirty="0" smtClean="0">
                <a:solidFill>
                  <a:schemeClr val="tx1"/>
                </a:solidFill>
                <a:latin typeface="Arial" panose="020B0604020202020204" pitchFamily="34" charset="0"/>
                <a:cs typeface="Arial" panose="020B0604020202020204" pitchFamily="34" charset="0"/>
              </a:rPr>
              <a:t>podido </a:t>
            </a:r>
            <a:r>
              <a:rPr lang="es-ES" sz="1600" dirty="0">
                <a:solidFill>
                  <a:schemeClr val="tx1"/>
                </a:solidFill>
                <a:latin typeface="Arial" panose="020B0604020202020204" pitchFamily="34" charset="0"/>
                <a:cs typeface="Arial" panose="020B0604020202020204" pitchFamily="34" charset="0"/>
              </a:rPr>
              <a:t>determinar algunas de las conductas </a:t>
            </a:r>
            <a:r>
              <a:rPr lang="es-ES" sz="1600" dirty="0" smtClean="0">
                <a:solidFill>
                  <a:schemeClr val="tx1"/>
                </a:solidFill>
                <a:latin typeface="Arial" panose="020B0604020202020204" pitchFamily="34" charset="0"/>
                <a:cs typeface="Arial" panose="020B0604020202020204" pitchFamily="34" charset="0"/>
              </a:rPr>
              <a:t>negativas que los padres adoptan con sus hijos/as dentro y fuera del aula:</a:t>
            </a:r>
            <a:endParaRPr lang="es-EC" sz="1600" dirty="0">
              <a:solidFill>
                <a:schemeClr val="tx1"/>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86940521"/>
              </p:ext>
            </p:extLst>
          </p:nvPr>
        </p:nvGraphicFramePr>
        <p:xfrm>
          <a:off x="677863" y="1171977"/>
          <a:ext cx="9663872" cy="5512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1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015165" y="4034305"/>
            <a:ext cx="3597021" cy="1468191"/>
          </a:xfrm>
          <a:prstGeom prst="ellipse">
            <a:avLst/>
          </a:prstGeom>
          <a:solidFill>
            <a:srgbClr val="F9F4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dirty="0" smtClean="0">
                <a:solidFill>
                  <a:schemeClr val="tx1"/>
                </a:solidFill>
                <a:latin typeface="Arial" panose="020B0604020202020204" pitchFamily="34" charset="0"/>
                <a:cs typeface="Arial" panose="020B0604020202020204" pitchFamily="34" charset="0"/>
              </a:rPr>
              <a:t>4.- ¿Cómo </a:t>
            </a:r>
            <a:r>
              <a:rPr lang="es-EC" sz="1400" dirty="0">
                <a:solidFill>
                  <a:schemeClr val="tx1"/>
                </a:solidFill>
                <a:latin typeface="Arial" panose="020B0604020202020204" pitchFamily="34" charset="0"/>
                <a:cs typeface="Arial" panose="020B0604020202020204" pitchFamily="34" charset="0"/>
              </a:rPr>
              <a:t>influye el desarrollo socio afectivo en el proceso de enseñanza-aprendizaje?</a:t>
            </a:r>
          </a:p>
        </p:txBody>
      </p:sp>
      <p:sp>
        <p:nvSpPr>
          <p:cNvPr id="5" name="Llamada de flecha a la izquierda 4"/>
          <p:cNvSpPr/>
          <p:nvPr/>
        </p:nvSpPr>
        <p:spPr>
          <a:xfrm>
            <a:off x="4612186" y="3766263"/>
            <a:ext cx="5216659" cy="2004276"/>
          </a:xfrm>
          <a:prstGeom prst="leftArrowCallout">
            <a:avLst/>
          </a:prstGeom>
          <a:solidFill>
            <a:srgbClr val="F9F4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smtClean="0">
                <a:solidFill>
                  <a:schemeClr val="tx1"/>
                </a:solidFill>
              </a:rPr>
              <a:t>Propicia que el niño aprenda </a:t>
            </a:r>
            <a:r>
              <a:rPr lang="es-EC" sz="1400" dirty="0">
                <a:solidFill>
                  <a:schemeClr val="tx1"/>
                </a:solidFill>
              </a:rPr>
              <a:t>a </a:t>
            </a:r>
            <a:r>
              <a:rPr lang="es-EC" sz="1400" dirty="0" smtClean="0">
                <a:solidFill>
                  <a:schemeClr val="tx1"/>
                </a:solidFill>
              </a:rPr>
              <a:t>controlar </a:t>
            </a:r>
            <a:r>
              <a:rPr lang="es-EC" sz="1400" dirty="0">
                <a:solidFill>
                  <a:schemeClr val="tx1"/>
                </a:solidFill>
              </a:rPr>
              <a:t>sus emociones, de manera que les permite mejorar su desarrollo social, autocontrol, autoestima e independencia personal dentro y fuera de su hogar.</a:t>
            </a:r>
          </a:p>
        </p:txBody>
      </p:sp>
      <p:sp>
        <p:nvSpPr>
          <p:cNvPr id="6" name="Elipse 5"/>
          <p:cNvSpPr/>
          <p:nvPr/>
        </p:nvSpPr>
        <p:spPr>
          <a:xfrm>
            <a:off x="1107583" y="914400"/>
            <a:ext cx="3687173" cy="1468191"/>
          </a:xfrm>
          <a:prstGeom prst="ellipse">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400">
                <a:solidFill>
                  <a:schemeClr val="tx1"/>
                </a:solidFill>
                <a:latin typeface="Arial" panose="020B0604020202020204" pitchFamily="34" charset="0"/>
                <a:cs typeface="Arial" panose="020B0604020202020204" pitchFamily="34" charset="0"/>
              </a:rPr>
              <a:t>3.- ¿Cuáles son los aspectos por los cuales el área socio-afectiva de los niños/as de 5 años de edad se ven afectados?</a:t>
            </a:r>
            <a:endParaRPr lang="es-EC" sz="1400" dirty="0">
              <a:solidFill>
                <a:schemeClr val="tx1"/>
              </a:solidFill>
              <a:latin typeface="Arial" panose="020B0604020202020204" pitchFamily="34" charset="0"/>
              <a:cs typeface="Arial" panose="020B0604020202020204" pitchFamily="34" charset="0"/>
            </a:endParaRPr>
          </a:p>
        </p:txBody>
      </p:sp>
      <p:sp>
        <p:nvSpPr>
          <p:cNvPr id="7" name="Llamada de flecha a la izquierda 6"/>
          <p:cNvSpPr/>
          <p:nvPr/>
        </p:nvSpPr>
        <p:spPr>
          <a:xfrm>
            <a:off x="4794756" y="750193"/>
            <a:ext cx="4851520" cy="2121795"/>
          </a:xfrm>
          <a:prstGeom prst="leftArrowCallout">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400" dirty="0">
                <a:solidFill>
                  <a:schemeClr val="tx1"/>
                </a:solidFill>
                <a:latin typeface="Arial" panose="020B0604020202020204" pitchFamily="34" charset="0"/>
                <a:cs typeface="Arial" panose="020B0604020202020204" pitchFamily="34" charset="0"/>
              </a:rPr>
              <a:t>Padres </a:t>
            </a:r>
            <a:r>
              <a:rPr lang="es-EC" sz="1400" dirty="0" smtClean="0">
                <a:solidFill>
                  <a:schemeClr val="tx1"/>
                </a:solidFill>
                <a:latin typeface="Arial" panose="020B0604020202020204" pitchFamily="34" charset="0"/>
                <a:cs typeface="Arial" panose="020B0604020202020204" pitchFamily="34" charset="0"/>
              </a:rPr>
              <a:t>sobreprotectores.</a:t>
            </a:r>
            <a:endParaRPr lang="es-EC"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1400" dirty="0">
                <a:solidFill>
                  <a:schemeClr val="tx1"/>
                </a:solidFill>
                <a:latin typeface="Arial" panose="020B0604020202020204" pitchFamily="34" charset="0"/>
                <a:cs typeface="Arial" panose="020B0604020202020204" pitchFamily="34" charset="0"/>
              </a:rPr>
              <a:t>Familias disfuncionales.</a:t>
            </a:r>
          </a:p>
          <a:p>
            <a:pPr marL="285750" indent="-285750">
              <a:buFont typeface="Arial" panose="020B0604020202020204" pitchFamily="34" charset="0"/>
              <a:buChar char="•"/>
            </a:pPr>
            <a:r>
              <a:rPr lang="es-EC" sz="1400" dirty="0">
                <a:solidFill>
                  <a:schemeClr val="tx1"/>
                </a:solidFill>
                <a:latin typeface="Arial" panose="020B0604020202020204" pitchFamily="34" charset="0"/>
                <a:cs typeface="Arial" panose="020B0604020202020204" pitchFamily="34" charset="0"/>
              </a:rPr>
              <a:t>Baja convivencia interpersonal y social en la familia. </a:t>
            </a:r>
            <a:endParaRPr lang="es-EC" sz="14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sz="1400" dirty="0">
                <a:solidFill>
                  <a:schemeClr val="tx1"/>
                </a:solidFill>
                <a:latin typeface="Arial" panose="020B0604020202020204" pitchFamily="34" charset="0"/>
                <a:cs typeface="Arial" panose="020B0604020202020204" pitchFamily="34" charset="0"/>
              </a:rPr>
              <a:t>Factores externos: el tiempo, la edad de los padres, el trabajo para cubrir necesidades </a:t>
            </a:r>
            <a:r>
              <a:rPr lang="es-EC" sz="1400" dirty="0" smtClean="0">
                <a:solidFill>
                  <a:schemeClr val="tx1"/>
                </a:solidFill>
                <a:latin typeface="Arial" panose="020B0604020202020204" pitchFamily="34" charset="0"/>
                <a:cs typeface="Arial" panose="020B0604020202020204" pitchFamily="34" charset="0"/>
              </a:rPr>
              <a:t>básicas</a:t>
            </a:r>
            <a:endParaRPr lang="es-EC" sz="1400" dirty="0">
              <a:solidFill>
                <a:schemeClr val="tx1"/>
              </a:solidFill>
              <a:latin typeface="Arial" panose="020B0604020202020204" pitchFamily="34" charset="0"/>
              <a:cs typeface="Arial" panose="020B0604020202020204" pitchFamily="34" charset="0"/>
            </a:endParaRPr>
          </a:p>
          <a:p>
            <a:pPr lvl="0"/>
            <a:endParaRPr lang="es-EC"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3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6000" b="1" dirty="0" smtClean="0">
                <a:latin typeface="Arial" panose="020B0604020202020204" pitchFamily="34" charset="0"/>
                <a:cs typeface="Arial" panose="020B0604020202020204" pitchFamily="34" charset="0"/>
              </a:rPr>
              <a:t>CAPITULO VI</a:t>
            </a:r>
            <a:endParaRPr lang="es-EC" sz="60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83396" y="2147910"/>
            <a:ext cx="8596668" cy="3880773"/>
          </a:xfrm>
        </p:spPr>
        <p:txBody>
          <a:bodyPr>
            <a:normAutofit fontScale="85000" lnSpcReduction="20000"/>
          </a:bodyPr>
          <a:lstStyle/>
          <a:p>
            <a:pPr marL="0" indent="0" algn="ctr">
              <a:buNone/>
            </a:pPr>
            <a:r>
              <a:rPr lang="es-EC" sz="6000" b="1" dirty="0" smtClean="0">
                <a:latin typeface="Arial" panose="020B0604020202020204" pitchFamily="34" charset="0"/>
                <a:cs typeface="Arial" panose="020B0604020202020204" pitchFamily="34" charset="0"/>
              </a:rPr>
              <a:t>PROPUESTA</a:t>
            </a:r>
          </a:p>
          <a:p>
            <a:pPr marL="0" indent="0">
              <a:buNone/>
            </a:pPr>
            <a:endParaRPr lang="es-EC" sz="6000" dirty="0" smtClean="0"/>
          </a:p>
          <a:p>
            <a:pPr marL="0" indent="0" algn="ctr">
              <a:buNone/>
            </a:pPr>
            <a:r>
              <a:rPr lang="es-EC" sz="5900" b="1" dirty="0" smtClean="0">
                <a:solidFill>
                  <a:schemeClr val="tx1"/>
                </a:solidFill>
              </a:rPr>
              <a:t>“</a:t>
            </a:r>
            <a:r>
              <a:rPr lang="es-EC" sz="5900" b="1" dirty="0">
                <a:solidFill>
                  <a:schemeClr val="tx1"/>
                </a:solidFill>
              </a:rPr>
              <a:t>Talleres para la formación de Escuelas </a:t>
            </a:r>
          </a:p>
          <a:p>
            <a:pPr marL="0" indent="0" algn="ctr">
              <a:buNone/>
            </a:pPr>
            <a:r>
              <a:rPr lang="es-EC" sz="5900" b="1" dirty="0">
                <a:solidFill>
                  <a:schemeClr val="tx1"/>
                </a:solidFill>
              </a:rPr>
              <a:t>para Padres”</a:t>
            </a:r>
          </a:p>
          <a:p>
            <a:pPr marL="0" indent="0" algn="ctr">
              <a:buNone/>
            </a:pPr>
            <a:endParaRPr lang="es-EC"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5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rc_mi" descr="http://www.imagenestop.com/frases3/frases-sobre-la-familia-5219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382" y="1790163"/>
            <a:ext cx="2417268" cy="392805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C" b="1" dirty="0" smtClean="0"/>
              <a:t>BENEFICIOS DE LOS TALLERES</a:t>
            </a:r>
            <a:endParaRPr lang="es-EC" b="1" dirty="0"/>
          </a:p>
        </p:txBody>
      </p:sp>
      <p:sp>
        <p:nvSpPr>
          <p:cNvPr id="12" name="Rectangle 2"/>
          <p:cNvSpPr>
            <a:spLocks noChangeArrowheads="1"/>
          </p:cNvSpPr>
          <p:nvPr/>
        </p:nvSpPr>
        <p:spPr bwMode="auto">
          <a:xfrm>
            <a:off x="568583" y="2176622"/>
            <a:ext cx="881416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EC"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Contribuir a que las familias tengan mayores conocimientos respecto de sus derechos y deberes en </a:t>
            </a:r>
            <a:r>
              <a:rPr kumimoji="0" lang="es-EC"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relación con sus hijos e hijas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s-EC" sz="1600" dirty="0">
              <a:ea typeface="Calibri" panose="020F050202020403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EC"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Los/as </a:t>
            </a:r>
            <a:r>
              <a:rPr kumimoji="0" lang="es-EC"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niñas y niños recibirán un apoyo por parte de sus padres debido a que, por medio de los talleres, obtendrán un conocimiento mayor y más claro del ambiente físico, social, emocional y pedagógico en el que sus hijos e hijas interactúan y se desarrollan.</a:t>
            </a:r>
            <a:endParaRPr lang="es-EC" sz="1600" dirty="0">
              <a:ea typeface="Calibri" panose="020F050202020403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s-EC"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EC"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Se fomentará  la capacidad valorativa de los padres y las madres respecto a los/as docentes y del trabajo de estos/as.</a:t>
            </a:r>
          </a:p>
          <a:p>
            <a:pPr marR="0" lvl="0" algn="just" defTabSz="914400" rtl="0" eaLnBrk="0" fontAlgn="base" latinLnBrk="0" hangingPunct="0">
              <a:lnSpc>
                <a:spcPct val="100000"/>
              </a:lnSpc>
              <a:spcBef>
                <a:spcPct val="0"/>
              </a:spcBef>
              <a:spcAft>
                <a:spcPct val="0"/>
              </a:spcAft>
              <a:buClrTx/>
              <a:buSzTx/>
              <a:tabLst/>
            </a:pPr>
            <a:endParaRPr kumimoji="0" lang="es-EC"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EC"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Servirá como una herramienta de importante valor para la Dirección del Centro Educativo, la cual intervendrá en el apoyo a la misión de dirigir en  la labor de la formación de los padres y educadoras/es.</a:t>
            </a:r>
            <a:endParaRPr kumimoji="0" lang="es-EC"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kumimoji="0" lang="es-EC" sz="1600" b="0" i="0" u="none" strike="noStrike" cap="none" normalizeH="0" baseline="0" dirty="0" smtClean="0">
              <a:ln>
                <a:noFill/>
              </a:ln>
              <a:solidFill>
                <a:schemeClr val="tx1"/>
              </a:solidFill>
              <a:effectLst/>
              <a:cs typeface="Arial" panose="020B0604020202020204" pitchFamily="34" charset="0"/>
            </a:endParaRPr>
          </a:p>
        </p:txBody>
      </p:sp>
      <p:sp>
        <p:nvSpPr>
          <p:cNvPr id="14" name="Rectangle 3"/>
          <p:cNvSpPr>
            <a:spLocks noChangeArrowheads="1"/>
          </p:cNvSpPr>
          <p:nvPr/>
        </p:nvSpPr>
        <p:spPr bwMode="auto">
          <a:xfrm>
            <a:off x="4055164" y="2865711"/>
            <a:ext cx="8814169" cy="58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38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419" y="262872"/>
            <a:ext cx="8596668" cy="1320800"/>
          </a:xfrm>
        </p:spPr>
        <p:txBody>
          <a:bodyPr/>
          <a:lstStyle/>
          <a:p>
            <a:r>
              <a:rPr lang="es-EC" b="1" dirty="0" smtClean="0"/>
              <a:t>OBJETIVOS DEL MANUAL</a:t>
            </a:r>
            <a:endParaRPr lang="es-EC" b="1" dirty="0"/>
          </a:p>
        </p:txBody>
      </p:sp>
      <p:sp>
        <p:nvSpPr>
          <p:cNvPr id="4" name="Marcador de contenido 3"/>
          <p:cNvSpPr>
            <a:spLocks noGrp="1"/>
          </p:cNvSpPr>
          <p:nvPr>
            <p:ph idx="1"/>
          </p:nvPr>
        </p:nvSpPr>
        <p:spPr>
          <a:xfrm>
            <a:off x="574302" y="2010036"/>
            <a:ext cx="4306791" cy="360363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buNone/>
            </a:pPr>
            <a:endParaRPr lang="es-EC" sz="1600" b="1" dirty="0" smtClean="0">
              <a:solidFill>
                <a:schemeClr val="tx1"/>
              </a:solidFill>
              <a:latin typeface="Arial" panose="020B0604020202020204" pitchFamily="34" charset="0"/>
              <a:cs typeface="Arial" panose="020B0604020202020204" pitchFamily="34" charset="0"/>
            </a:endParaRPr>
          </a:p>
          <a:p>
            <a:pPr marL="0" indent="0">
              <a:buNone/>
            </a:pPr>
            <a:endParaRPr lang="es-EC" sz="1600" b="1" dirty="0">
              <a:solidFill>
                <a:schemeClr val="tx1"/>
              </a:solidFill>
              <a:latin typeface="Arial" panose="020B0604020202020204" pitchFamily="34" charset="0"/>
              <a:cs typeface="Arial" panose="020B0604020202020204" pitchFamily="34" charset="0"/>
            </a:endParaRPr>
          </a:p>
          <a:p>
            <a:pPr marL="0" indent="0">
              <a:buNone/>
            </a:pPr>
            <a:r>
              <a:rPr lang="es-EC" sz="1600" b="1" dirty="0" smtClean="0">
                <a:solidFill>
                  <a:schemeClr val="tx1"/>
                </a:solidFill>
                <a:latin typeface="Arial" panose="020B0604020202020204" pitchFamily="34" charset="0"/>
                <a:cs typeface="Arial" panose="020B0604020202020204" pitchFamily="34" charset="0"/>
              </a:rPr>
              <a:t>OBJETIVO GENERAL: </a:t>
            </a:r>
          </a:p>
          <a:p>
            <a:pPr marL="0" indent="0">
              <a:buNone/>
            </a:pPr>
            <a:r>
              <a:rPr lang="es-EC" sz="1600" dirty="0" smtClean="0">
                <a:solidFill>
                  <a:schemeClr val="tx1"/>
                </a:solidFill>
                <a:latin typeface="Arial" panose="020B0604020202020204" pitchFamily="34" charset="0"/>
                <a:cs typeface="Arial" panose="020B0604020202020204" pitchFamily="34" charset="0"/>
              </a:rPr>
              <a:t>Guiar  </a:t>
            </a:r>
            <a:r>
              <a:rPr lang="es-EC" sz="1600" dirty="0">
                <a:solidFill>
                  <a:schemeClr val="tx1"/>
                </a:solidFill>
                <a:latin typeface="Arial" panose="020B0604020202020204" pitchFamily="34" charset="0"/>
                <a:cs typeface="Arial" panose="020B0604020202020204" pitchFamily="34" charset="0"/>
              </a:rPr>
              <a:t>a los  padres de familia y docentes en la tarea de educar, a través de un manual didáctico con talleres que ayude a la formación  de los mismos, para  favorecer el área socio-afectiva de los niños y niñas, mediante estrategias activas de aprendizaje del Primer Año de Educación Básica en la institución “Carlos Ponce Martínez” Fe y Alegría</a:t>
            </a:r>
          </a:p>
          <a:p>
            <a:pPr marL="0" indent="0">
              <a:buNone/>
            </a:pPr>
            <a:r>
              <a:rPr lang="es-EC" sz="1600" b="1" i="1" dirty="0">
                <a:solidFill>
                  <a:schemeClr val="tx1"/>
                </a:solidFill>
                <a:latin typeface="Arial" panose="020B0604020202020204" pitchFamily="34" charset="0"/>
                <a:cs typeface="Arial" panose="020B0604020202020204" pitchFamily="34" charset="0"/>
              </a:rPr>
              <a:t> </a:t>
            </a:r>
            <a:endParaRPr lang="es-EC" sz="1600" dirty="0">
              <a:solidFill>
                <a:schemeClr val="tx1"/>
              </a:solidFill>
              <a:latin typeface="Arial" panose="020B0604020202020204" pitchFamily="34" charset="0"/>
              <a:cs typeface="Arial" panose="020B0604020202020204" pitchFamily="34" charset="0"/>
            </a:endParaRPr>
          </a:p>
          <a:p>
            <a:pPr marL="0" indent="0">
              <a:buNone/>
            </a:pPr>
            <a:endParaRPr lang="es-EC" sz="1400" b="1" dirty="0" smtClean="0">
              <a:solidFill>
                <a:schemeClr val="tx1"/>
              </a:solidFill>
              <a:latin typeface="Arial" panose="020B0604020202020204" pitchFamily="34" charset="0"/>
              <a:cs typeface="Arial" panose="020B0604020202020204" pitchFamily="34" charset="0"/>
            </a:endParaRPr>
          </a:p>
          <a:p>
            <a:endParaRPr lang="es-EC" sz="1400" b="1" u="sng" dirty="0">
              <a:solidFill>
                <a:schemeClr val="tx1"/>
              </a:solidFill>
              <a:latin typeface="Arial" panose="020B0604020202020204" pitchFamily="34" charset="0"/>
              <a:cs typeface="Arial" panose="020B0604020202020204" pitchFamily="34" charset="0"/>
            </a:endParaRPr>
          </a:p>
        </p:txBody>
      </p:sp>
      <p:sp>
        <p:nvSpPr>
          <p:cNvPr id="5" name="Marcador de contenido 3"/>
          <p:cNvSpPr txBox="1">
            <a:spLocks/>
          </p:cNvSpPr>
          <p:nvPr/>
        </p:nvSpPr>
        <p:spPr>
          <a:xfrm>
            <a:off x="5657700" y="2069563"/>
            <a:ext cx="3499179" cy="1153299"/>
          </a:xfrm>
          <a:prstGeom prst="roundRect">
            <a:avLst/>
          </a:prstGeom>
          <a:solidFill>
            <a:srgbClr val="F6FE9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lgn="just">
              <a:buFont typeface="Wingdings 3" charset="2"/>
              <a:buNone/>
            </a:pPr>
            <a:r>
              <a:rPr lang="es-ES" sz="1400" dirty="0" smtClean="0">
                <a:solidFill>
                  <a:schemeClr val="tx1"/>
                </a:solidFill>
                <a:latin typeface="Arial" panose="020B0604020202020204" pitchFamily="34" charset="0"/>
                <a:cs typeface="Arial" panose="020B0604020202020204" pitchFamily="34" charset="0"/>
              </a:rPr>
              <a:t>Brindar </a:t>
            </a:r>
            <a:r>
              <a:rPr lang="es-ES" sz="1400" dirty="0">
                <a:solidFill>
                  <a:schemeClr val="tx1"/>
                </a:solidFill>
                <a:latin typeface="Arial" panose="020B0604020202020204" pitchFamily="34" charset="0"/>
                <a:cs typeface="Arial" panose="020B0604020202020204" pitchFamily="34" charset="0"/>
              </a:rPr>
              <a:t>herramientas para promover la unión y los valores familiares dentro y fuera de la institución</a:t>
            </a:r>
            <a:endParaRPr lang="es-EC" sz="1400" b="1" u="sng" dirty="0">
              <a:solidFill>
                <a:schemeClr val="tx1"/>
              </a:solidFill>
              <a:latin typeface="Arial" panose="020B0604020202020204" pitchFamily="34" charset="0"/>
              <a:cs typeface="Arial" panose="020B0604020202020204" pitchFamily="34" charset="0"/>
            </a:endParaRPr>
          </a:p>
        </p:txBody>
      </p:sp>
      <p:sp>
        <p:nvSpPr>
          <p:cNvPr id="6" name="Marcador de contenido 3"/>
          <p:cNvSpPr txBox="1">
            <a:spLocks/>
          </p:cNvSpPr>
          <p:nvPr/>
        </p:nvSpPr>
        <p:spPr>
          <a:xfrm>
            <a:off x="5607796" y="3586721"/>
            <a:ext cx="3549083" cy="1094704"/>
          </a:xfrm>
          <a:prstGeom prst="roundRect">
            <a:avLst/>
          </a:prstGeom>
          <a:solidFill>
            <a:srgbClr val="F6FE9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lgn="just">
              <a:buFont typeface="Wingdings 3" charset="2"/>
              <a:buNone/>
            </a:pPr>
            <a:r>
              <a:rPr lang="es-ES" sz="1400" dirty="0" smtClean="0">
                <a:solidFill>
                  <a:schemeClr val="tx1"/>
                </a:solidFill>
                <a:latin typeface="Arial" panose="020B0604020202020204" pitchFamily="34" charset="0"/>
                <a:cs typeface="Arial" panose="020B0604020202020204" pitchFamily="34" charset="0"/>
              </a:rPr>
              <a:t>Aportar </a:t>
            </a:r>
            <a:r>
              <a:rPr lang="es-ES" sz="1400" dirty="0">
                <a:solidFill>
                  <a:schemeClr val="tx1"/>
                </a:solidFill>
                <a:latin typeface="Arial" panose="020B0604020202020204" pitchFamily="34" charset="0"/>
                <a:cs typeface="Arial" panose="020B0604020202020204" pitchFamily="34" charset="0"/>
              </a:rPr>
              <a:t>información básica sobre distintos aspectos implicados en la educación y desarrollo del niño.</a:t>
            </a:r>
            <a:endParaRPr lang="es-EC" sz="1400" dirty="0">
              <a:solidFill>
                <a:schemeClr val="tx1"/>
              </a:solidFill>
              <a:latin typeface="Arial" panose="020B0604020202020204" pitchFamily="34" charset="0"/>
              <a:cs typeface="Arial" panose="020B0604020202020204" pitchFamily="34" charset="0"/>
            </a:endParaRPr>
          </a:p>
          <a:p>
            <a:endParaRPr lang="es-EC" sz="1400" u="sng" dirty="0">
              <a:solidFill>
                <a:schemeClr val="tx1"/>
              </a:solidFill>
              <a:latin typeface="Arial" panose="020B0604020202020204" pitchFamily="34" charset="0"/>
              <a:cs typeface="Arial" panose="020B0604020202020204" pitchFamily="34" charset="0"/>
            </a:endParaRPr>
          </a:p>
        </p:txBody>
      </p:sp>
      <p:sp>
        <p:nvSpPr>
          <p:cNvPr id="7" name="Marcador de contenido 3"/>
          <p:cNvSpPr txBox="1">
            <a:spLocks/>
          </p:cNvSpPr>
          <p:nvPr/>
        </p:nvSpPr>
        <p:spPr>
          <a:xfrm>
            <a:off x="5549839" y="5066859"/>
            <a:ext cx="3607040" cy="1295304"/>
          </a:xfrm>
          <a:prstGeom prst="roundRect">
            <a:avLst/>
          </a:prstGeom>
          <a:solidFill>
            <a:srgbClr val="F6FE9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lvl="0" indent="0" algn="just">
              <a:buNone/>
            </a:pPr>
            <a:r>
              <a:rPr lang="es-EC" sz="1400" dirty="0">
                <a:solidFill>
                  <a:schemeClr val="tx1"/>
                </a:solidFill>
                <a:latin typeface="Arial" panose="020B0604020202020204" pitchFamily="34" charset="0"/>
                <a:cs typeface="Arial" panose="020B0604020202020204" pitchFamily="34" charset="0"/>
              </a:rPr>
              <a:t>Concienciar a las educadoras a cerca de la importancia de trabajar con los padres de familia en temas de interés sobre el rol que cumplen los </a:t>
            </a:r>
            <a:r>
              <a:rPr lang="es-EC" sz="1400" dirty="0" smtClean="0">
                <a:solidFill>
                  <a:schemeClr val="tx1"/>
                </a:solidFill>
                <a:latin typeface="Arial" panose="020B0604020202020204" pitchFamily="34" charset="0"/>
                <a:cs typeface="Arial" panose="020B0604020202020204" pitchFamily="34" charset="0"/>
              </a:rPr>
              <a:t>mismos </a:t>
            </a:r>
            <a:r>
              <a:rPr lang="es-EC" sz="1400" dirty="0">
                <a:solidFill>
                  <a:schemeClr val="tx1"/>
                </a:solidFill>
                <a:latin typeface="Arial" panose="020B0604020202020204" pitchFamily="34" charset="0"/>
                <a:cs typeface="Arial" panose="020B0604020202020204" pitchFamily="34" charset="0"/>
              </a:rPr>
              <a:t>en la educación de sus </a:t>
            </a:r>
            <a:r>
              <a:rPr lang="es-EC" sz="1400" dirty="0" smtClean="0">
                <a:solidFill>
                  <a:schemeClr val="tx1"/>
                </a:solidFill>
                <a:latin typeface="Arial" panose="020B0604020202020204" pitchFamily="34" charset="0"/>
                <a:cs typeface="Arial" panose="020B0604020202020204" pitchFamily="34" charset="0"/>
              </a:rPr>
              <a:t>hijos/as</a:t>
            </a:r>
            <a:endParaRPr lang="es-EC" sz="1400" b="1" u="sng" dirty="0">
              <a:solidFill>
                <a:schemeClr val="tx1"/>
              </a:solidFill>
              <a:latin typeface="Arial" panose="020B0604020202020204" pitchFamily="34" charset="0"/>
              <a:cs typeface="Arial" panose="020B0604020202020204" pitchFamily="34" charset="0"/>
            </a:endParaRPr>
          </a:p>
        </p:txBody>
      </p:sp>
      <p:sp>
        <p:nvSpPr>
          <p:cNvPr id="8" name="Marcador de contenido 3"/>
          <p:cNvSpPr txBox="1">
            <a:spLocks/>
          </p:cNvSpPr>
          <p:nvPr/>
        </p:nvSpPr>
        <p:spPr>
          <a:xfrm>
            <a:off x="5636770" y="953036"/>
            <a:ext cx="3391317" cy="730161"/>
          </a:xfrm>
          <a:prstGeom prst="roundRect">
            <a:avLst/>
          </a:prstGeom>
          <a:solidFill>
            <a:srgbClr val="F6FE9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lgn="ctr">
              <a:buFont typeface="Wingdings 3" charset="2"/>
              <a:buNone/>
            </a:pPr>
            <a:r>
              <a:rPr lang="es-EC" sz="1600" b="1" dirty="0" smtClean="0">
                <a:solidFill>
                  <a:schemeClr val="tx1"/>
                </a:solidFill>
                <a:latin typeface="Arial" panose="020B0604020202020204" pitchFamily="34" charset="0"/>
                <a:cs typeface="Arial" panose="020B0604020202020204" pitchFamily="34" charset="0"/>
              </a:rPr>
              <a:t>OBJETIVOS ESPECÍFICOS</a:t>
            </a:r>
            <a:endParaRPr lang="es-EC" sz="1600" b="1" dirty="0">
              <a:solidFill>
                <a:schemeClr val="tx1"/>
              </a:solidFill>
              <a:latin typeface="Arial" panose="020B0604020202020204" pitchFamily="34" charset="0"/>
              <a:cs typeface="Arial" panose="020B0604020202020204" pitchFamily="34" charset="0"/>
            </a:endParaRPr>
          </a:p>
        </p:txBody>
      </p:sp>
      <p:sp>
        <p:nvSpPr>
          <p:cNvPr id="11" name="Flecha abajo 10"/>
          <p:cNvSpPr/>
          <p:nvPr/>
        </p:nvSpPr>
        <p:spPr>
          <a:xfrm>
            <a:off x="7276563" y="1683197"/>
            <a:ext cx="334851" cy="38543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bajo 11"/>
          <p:cNvSpPr/>
          <p:nvPr/>
        </p:nvSpPr>
        <p:spPr>
          <a:xfrm>
            <a:off x="7214911" y="4660782"/>
            <a:ext cx="334851" cy="38543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bajo 12"/>
          <p:cNvSpPr/>
          <p:nvPr/>
        </p:nvSpPr>
        <p:spPr>
          <a:xfrm>
            <a:off x="7261537" y="3201286"/>
            <a:ext cx="334851" cy="38543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oblada 13"/>
          <p:cNvSpPr/>
          <p:nvPr/>
        </p:nvSpPr>
        <p:spPr>
          <a:xfrm>
            <a:off x="3876541" y="1339403"/>
            <a:ext cx="1781159" cy="670632"/>
          </a:xfrm>
          <a:prstGeom prst="ben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2620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1000"/>
                                        <p:tgtEl>
                                          <p:spTgt spid="4">
                                            <p:bg/>
                                          </p:spTgt>
                                        </p:tgtEl>
                                      </p:cBhvr>
                                    </p:animEffect>
                                    <p:anim calcmode="lin" valueType="num">
                                      <p:cBhvr>
                                        <p:cTn id="12" dur="1000" fill="hold"/>
                                        <p:tgtEl>
                                          <p:spTgt spid="4">
                                            <p:bg/>
                                          </p:spTgt>
                                        </p:tgtEl>
                                        <p:attrNameLst>
                                          <p:attrName>ppt_x</p:attrName>
                                        </p:attrNameLst>
                                      </p:cBhvr>
                                      <p:tavLst>
                                        <p:tav tm="0">
                                          <p:val>
                                            <p:strVal val="#ppt_x"/>
                                          </p:val>
                                        </p:tav>
                                        <p:tav tm="100000">
                                          <p:val>
                                            <p:strVal val="#ppt_x"/>
                                          </p:val>
                                        </p:tav>
                                      </p:tavLst>
                                    </p:anim>
                                    <p:anim calcmode="lin" valueType="num">
                                      <p:cBhvr>
                                        <p:cTn id="13"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ircle(in)">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ircle(in)">
                                      <p:cBhvr>
                                        <p:cTn id="61" dur="2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5" grpId="0" animBg="1"/>
      <p:bldP spid="6" grpId="0" animBg="1"/>
      <p:bldP spid="7" grpId="0" animBg="1"/>
      <p:bldP spid="8" grpId="0" animBg="1"/>
      <p:bldP spid="11" grpId="0" animBg="1"/>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09600"/>
            <a:ext cx="9274002" cy="1320800"/>
          </a:xfrm>
        </p:spPr>
        <p:txBody>
          <a:bodyPr/>
          <a:lstStyle/>
          <a:p>
            <a:pPr algn="ctr"/>
            <a:r>
              <a:rPr lang="es-EC" b="1" dirty="0" smtClean="0"/>
              <a:t>TALLERES QUE SE INCLUYEN EN EL MANUAL</a:t>
            </a:r>
            <a:endParaRPr lang="es-EC" b="1" dirty="0"/>
          </a:p>
        </p:txBody>
      </p:sp>
      <p:pic>
        <p:nvPicPr>
          <p:cNvPr id="4" name="Imagen 3"/>
          <p:cNvPicPr>
            <a:picLocks noChangeAspect="1"/>
          </p:cNvPicPr>
          <p:nvPr/>
        </p:nvPicPr>
        <p:blipFill rotWithShape="1">
          <a:blip r:embed="rId2"/>
          <a:srcRect l="19653" t="21119" r="50319" b="9185"/>
          <a:stretch/>
        </p:blipFill>
        <p:spPr>
          <a:xfrm>
            <a:off x="471056" y="2105891"/>
            <a:ext cx="3089562" cy="4197928"/>
          </a:xfrm>
          <a:prstGeom prst="rect">
            <a:avLst/>
          </a:prstGeom>
        </p:spPr>
      </p:pic>
      <p:pic>
        <p:nvPicPr>
          <p:cNvPr id="5" name="Imagen 4"/>
          <p:cNvPicPr>
            <a:picLocks noChangeAspect="1"/>
          </p:cNvPicPr>
          <p:nvPr/>
        </p:nvPicPr>
        <p:blipFill rotWithShape="1">
          <a:blip r:embed="rId3"/>
          <a:srcRect l="19014" t="20171" r="51384" b="12595"/>
          <a:stretch/>
        </p:blipFill>
        <p:spPr>
          <a:xfrm>
            <a:off x="3560618" y="2105890"/>
            <a:ext cx="3200400" cy="4373419"/>
          </a:xfrm>
          <a:prstGeom prst="rect">
            <a:avLst/>
          </a:prstGeom>
        </p:spPr>
      </p:pic>
      <p:pic>
        <p:nvPicPr>
          <p:cNvPr id="6" name="Imagen 5"/>
          <p:cNvPicPr>
            <a:picLocks noChangeAspect="1"/>
          </p:cNvPicPr>
          <p:nvPr/>
        </p:nvPicPr>
        <p:blipFill rotWithShape="1">
          <a:blip r:embed="rId4"/>
          <a:srcRect l="19759" t="20550" r="50852" b="16193"/>
          <a:stretch/>
        </p:blipFill>
        <p:spPr>
          <a:xfrm>
            <a:off x="6761018" y="2066635"/>
            <a:ext cx="3168059" cy="4451927"/>
          </a:xfrm>
          <a:prstGeom prst="rect">
            <a:avLst/>
          </a:prstGeom>
        </p:spPr>
      </p:pic>
    </p:spTree>
    <p:extLst>
      <p:ext uri="{BB962C8B-B14F-4D97-AF65-F5344CB8AC3E}">
        <p14:creationId xmlns:p14="http://schemas.microsoft.com/office/powerpoint/2010/main" val="323827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8545" y="261870"/>
            <a:ext cx="8596668" cy="588136"/>
          </a:xfrm>
        </p:spPr>
        <p:txBody>
          <a:bodyPr>
            <a:normAutofit fontScale="90000"/>
          </a:bodyPr>
          <a:lstStyle/>
          <a:p>
            <a:r>
              <a:rPr lang="es-EC" sz="2400" b="1" dirty="0" smtClean="0">
                <a:latin typeface="Arial" panose="020B0604020202020204" pitchFamily="34" charset="0"/>
                <a:cs typeface="Arial" panose="020B0604020202020204" pitchFamily="34" charset="0"/>
              </a:rPr>
              <a:t>TALLERES QUE SE INCLUYEN EN EL MANUAL</a:t>
            </a:r>
            <a:br>
              <a:rPr lang="es-EC" sz="2400" b="1" dirty="0" smtClean="0">
                <a:latin typeface="Arial" panose="020B0604020202020204" pitchFamily="34" charset="0"/>
                <a:cs typeface="Arial" panose="020B0604020202020204" pitchFamily="34" charset="0"/>
              </a:rPr>
            </a:br>
            <a:r>
              <a:rPr lang="es-EC" sz="2400" b="1" dirty="0">
                <a:latin typeface="Arial" panose="020B0604020202020204" pitchFamily="34" charset="0"/>
                <a:cs typeface="Arial" panose="020B0604020202020204" pitchFamily="34" charset="0"/>
              </a:rPr>
              <a:t/>
            </a:r>
            <a:br>
              <a:rPr lang="es-EC" sz="2400" b="1" dirty="0">
                <a:latin typeface="Arial" panose="020B0604020202020204" pitchFamily="34" charset="0"/>
                <a:cs typeface="Arial" panose="020B0604020202020204" pitchFamily="34" charset="0"/>
              </a:rPr>
            </a:br>
            <a:r>
              <a:rPr lang="es-EC" sz="2400" b="1" dirty="0" smtClean="0">
                <a:latin typeface="Arial" panose="020B0604020202020204" pitchFamily="34" charset="0"/>
                <a:cs typeface="Arial" panose="020B0604020202020204" pitchFamily="34" charset="0"/>
              </a:rPr>
              <a:t/>
            </a:r>
            <a:br>
              <a:rPr lang="es-EC" sz="2400" b="1" dirty="0" smtClean="0">
                <a:latin typeface="Arial" panose="020B0604020202020204" pitchFamily="34" charset="0"/>
                <a:cs typeface="Arial" panose="020B0604020202020204" pitchFamily="34" charset="0"/>
              </a:rPr>
            </a:br>
            <a:r>
              <a:rPr lang="es-EC" sz="2400" b="1" dirty="0">
                <a:latin typeface="Arial" panose="020B0604020202020204" pitchFamily="34" charset="0"/>
                <a:cs typeface="Arial" panose="020B0604020202020204" pitchFamily="34" charset="0"/>
              </a:rPr>
              <a:t/>
            </a:r>
            <a:br>
              <a:rPr lang="es-EC" sz="2400" b="1" dirty="0">
                <a:latin typeface="Arial" panose="020B0604020202020204" pitchFamily="34" charset="0"/>
                <a:cs typeface="Arial" panose="020B0604020202020204" pitchFamily="34" charset="0"/>
              </a:rPr>
            </a:br>
            <a:endParaRPr lang="es-EC" sz="2400" b="1"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125076059"/>
              </p:ext>
            </p:extLst>
          </p:nvPr>
        </p:nvGraphicFramePr>
        <p:xfrm>
          <a:off x="340725" y="261870"/>
          <a:ext cx="10756765" cy="6446147"/>
        </p:xfrm>
        <a:graphic>
          <a:graphicData uri="http://schemas.openxmlformats.org/drawingml/2006/table">
            <a:tbl>
              <a:tblPr firstRow="1" firstCol="1" bandRow="1">
                <a:tableStyleId>{5C22544A-7EE6-4342-B048-85BDC9FD1C3A}</a:tableStyleId>
              </a:tblPr>
              <a:tblGrid>
                <a:gridCol w="1501619"/>
                <a:gridCol w="1968307"/>
                <a:gridCol w="3173709"/>
                <a:gridCol w="1713199"/>
                <a:gridCol w="2399931"/>
              </a:tblGrid>
              <a:tr h="502774">
                <a:tc>
                  <a:txBody>
                    <a:bodyPr/>
                    <a:lstStyle/>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Nombre del Taller</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c>
                  <a:txBody>
                    <a:bodyPr/>
                    <a:lstStyle/>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Objetivo del Taller</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c>
                  <a:txBody>
                    <a:bodyPr/>
                    <a:lstStyle/>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Contenidos</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c>
                  <a:txBody>
                    <a:bodyPr/>
                    <a:lstStyle/>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Recursos </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c>
                  <a:txBody>
                    <a:bodyPr/>
                    <a:lstStyle/>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Tiempo</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r>
              <a:tr h="1716515">
                <a:tc>
                  <a:txBody>
                    <a:bodyPr/>
                    <a:lstStyle/>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Taller N° 1</a:t>
                      </a:r>
                    </a:p>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“El rol de ser padres”</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c>
                  <a:txBody>
                    <a:bodyPr/>
                    <a:lstStyle/>
                    <a:p>
                      <a:pPr algn="ctr">
                        <a:lnSpc>
                          <a:spcPct val="115000"/>
                        </a:lnSpc>
                        <a:spcAft>
                          <a:spcPts val="0"/>
                        </a:spcAft>
                      </a:pPr>
                      <a:endParaRPr lang="es-ES" sz="1200" dirty="0" smtClean="0">
                        <a:solidFill>
                          <a:schemeClr val="tx1"/>
                        </a:solidFill>
                        <a:effectLst/>
                      </a:endParaRPr>
                    </a:p>
                    <a:p>
                      <a:pPr algn="ctr">
                        <a:lnSpc>
                          <a:spcPct val="115000"/>
                        </a:lnSpc>
                        <a:spcAft>
                          <a:spcPts val="0"/>
                        </a:spcAft>
                      </a:pPr>
                      <a:r>
                        <a:rPr lang="es-ES" sz="1200" dirty="0" smtClean="0">
                          <a:solidFill>
                            <a:schemeClr val="tx1"/>
                          </a:solidFill>
                          <a:effectLst/>
                        </a:rPr>
                        <a:t>Aportar </a:t>
                      </a:r>
                      <a:r>
                        <a:rPr lang="es-ES" sz="1200" dirty="0">
                          <a:solidFill>
                            <a:schemeClr val="tx1"/>
                          </a:solidFill>
                          <a:effectLst/>
                        </a:rPr>
                        <a:t>conocimientos sobre la importancia del rol de los padres en el proceso del desarrollo de sus hijos/as</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algn="just">
                        <a:lnSpc>
                          <a:spcPct val="115000"/>
                        </a:lnSpc>
                        <a:spcAft>
                          <a:spcPts val="0"/>
                        </a:spcAft>
                      </a:pPr>
                      <a:r>
                        <a:rPr lang="es-ES" sz="1200" dirty="0">
                          <a:solidFill>
                            <a:schemeClr val="tx1"/>
                          </a:solidFill>
                          <a:effectLst/>
                        </a:rPr>
                        <a:t> </a:t>
                      </a:r>
                      <a:endParaRPr lang="es-EC" sz="1200" dirty="0">
                        <a:solidFill>
                          <a:schemeClr val="tx1"/>
                        </a:solidFill>
                        <a:effectLst/>
                      </a:endParaRPr>
                    </a:p>
                    <a:p>
                      <a:pPr algn="just">
                        <a:lnSpc>
                          <a:spcPct val="115000"/>
                        </a:lnSpc>
                        <a:spcAft>
                          <a:spcPts val="0"/>
                        </a:spcAft>
                      </a:pPr>
                      <a:r>
                        <a:rPr lang="es-EC" sz="1200" dirty="0">
                          <a:solidFill>
                            <a:schemeClr val="tx1"/>
                          </a:solidFill>
                          <a:effectLst/>
                        </a:rPr>
                        <a:t>*Estilo de vida familiar: costumbres y organización.</a:t>
                      </a:r>
                    </a:p>
                    <a:p>
                      <a:pPr algn="just">
                        <a:lnSpc>
                          <a:spcPct val="115000"/>
                        </a:lnSpc>
                        <a:spcAft>
                          <a:spcPts val="0"/>
                        </a:spcAft>
                      </a:pPr>
                      <a:r>
                        <a:rPr lang="es-EC" sz="1200" dirty="0">
                          <a:solidFill>
                            <a:schemeClr val="tx1"/>
                          </a:solidFill>
                          <a:effectLst/>
                        </a:rPr>
                        <a:t>*Género y paternidad: el rol de la madre, el rol del padre</a:t>
                      </a:r>
                    </a:p>
                    <a:p>
                      <a:pPr algn="just">
                        <a:lnSpc>
                          <a:spcPct val="115000"/>
                        </a:lnSpc>
                        <a:spcAft>
                          <a:spcPts val="0"/>
                        </a:spcAft>
                      </a:pPr>
                      <a:r>
                        <a:rPr lang="es-EC" sz="1200" dirty="0">
                          <a:solidFill>
                            <a:schemeClr val="tx1"/>
                          </a:solidFill>
                          <a:effectLst/>
                        </a:rPr>
                        <a:t>*El rol de los padres.</a:t>
                      </a:r>
                    </a:p>
                    <a:p>
                      <a:pPr algn="just">
                        <a:lnSpc>
                          <a:spcPct val="115000"/>
                        </a:lnSpc>
                        <a:spcAft>
                          <a:spcPts val="0"/>
                        </a:spcAft>
                      </a:pPr>
                      <a:r>
                        <a:rPr lang="es-EC" sz="1200" dirty="0">
                          <a:solidFill>
                            <a:schemeClr val="tx1"/>
                          </a:solidFill>
                          <a:effectLst/>
                        </a:rPr>
                        <a:t> </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algn="just">
                        <a:lnSpc>
                          <a:spcPct val="115000"/>
                        </a:lnSpc>
                        <a:spcAft>
                          <a:spcPts val="0"/>
                        </a:spcAft>
                      </a:pPr>
                      <a:r>
                        <a:rPr lang="es-EC" sz="1200" dirty="0">
                          <a:solidFill>
                            <a:schemeClr val="tx1"/>
                          </a:solidFill>
                          <a:effectLst/>
                        </a:rPr>
                        <a:t>Padres de Familia</a:t>
                      </a:r>
                    </a:p>
                    <a:p>
                      <a:pPr algn="just">
                        <a:lnSpc>
                          <a:spcPct val="115000"/>
                        </a:lnSpc>
                        <a:spcAft>
                          <a:spcPts val="0"/>
                        </a:spcAft>
                      </a:pPr>
                      <a:r>
                        <a:rPr lang="es-EC" sz="1200" dirty="0">
                          <a:solidFill>
                            <a:schemeClr val="tx1"/>
                          </a:solidFill>
                          <a:effectLst/>
                        </a:rPr>
                        <a:t>Profesor Guía</a:t>
                      </a:r>
                    </a:p>
                    <a:p>
                      <a:pPr algn="just">
                        <a:lnSpc>
                          <a:spcPct val="115000"/>
                        </a:lnSpc>
                        <a:spcAft>
                          <a:spcPts val="0"/>
                        </a:spcAft>
                      </a:pPr>
                      <a:r>
                        <a:rPr lang="es-EC" sz="1200" dirty="0" err="1">
                          <a:solidFill>
                            <a:schemeClr val="tx1"/>
                          </a:solidFill>
                          <a:effectLst/>
                        </a:rPr>
                        <a:t>Infocus</a:t>
                      </a:r>
                      <a:endParaRPr lang="es-EC" sz="1200" dirty="0">
                        <a:solidFill>
                          <a:schemeClr val="tx1"/>
                        </a:solidFill>
                        <a:effectLst/>
                      </a:endParaRPr>
                    </a:p>
                    <a:p>
                      <a:pPr algn="just">
                        <a:lnSpc>
                          <a:spcPct val="115000"/>
                        </a:lnSpc>
                        <a:spcAft>
                          <a:spcPts val="0"/>
                        </a:spcAft>
                      </a:pPr>
                      <a:r>
                        <a:rPr lang="es-EC" sz="1200" dirty="0" err="1">
                          <a:solidFill>
                            <a:schemeClr val="tx1"/>
                          </a:solidFill>
                          <a:effectLst/>
                        </a:rPr>
                        <a:t>Laptor</a:t>
                      </a:r>
                      <a:endParaRPr lang="es-EC" sz="1200" dirty="0">
                        <a:solidFill>
                          <a:schemeClr val="tx1"/>
                        </a:solidFill>
                        <a:effectLst/>
                      </a:endParaRPr>
                    </a:p>
                    <a:p>
                      <a:pPr algn="just">
                        <a:lnSpc>
                          <a:spcPct val="115000"/>
                        </a:lnSpc>
                        <a:spcAft>
                          <a:spcPts val="0"/>
                        </a:spcAft>
                      </a:pPr>
                      <a:r>
                        <a:rPr lang="es-EC" sz="1200" dirty="0">
                          <a:solidFill>
                            <a:schemeClr val="tx1"/>
                          </a:solidFill>
                          <a:effectLst/>
                        </a:rPr>
                        <a:t>Copias</a:t>
                      </a:r>
                    </a:p>
                    <a:p>
                      <a:pPr algn="just">
                        <a:lnSpc>
                          <a:spcPct val="115000"/>
                        </a:lnSpc>
                        <a:spcAft>
                          <a:spcPts val="0"/>
                        </a:spcAft>
                      </a:pPr>
                      <a:r>
                        <a:rPr lang="es-EC" sz="1200" dirty="0">
                          <a:solidFill>
                            <a:schemeClr val="tx1"/>
                          </a:solidFill>
                          <a:effectLst/>
                        </a:rPr>
                        <a:t>Salón de  uso múltiple o aula</a:t>
                      </a:r>
                    </a:p>
                    <a:p>
                      <a:pPr algn="just">
                        <a:lnSpc>
                          <a:spcPct val="115000"/>
                        </a:lnSpc>
                        <a:spcAft>
                          <a:spcPts val="0"/>
                        </a:spcAft>
                      </a:pPr>
                      <a:r>
                        <a:rPr lang="es-EC" sz="1200" dirty="0">
                          <a:solidFill>
                            <a:schemeClr val="tx1"/>
                          </a:solidFill>
                          <a:effectLst/>
                        </a:rPr>
                        <a:t> </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algn="l">
                        <a:lnSpc>
                          <a:spcPct val="115000"/>
                        </a:lnSpc>
                        <a:spcAft>
                          <a:spcPts val="0"/>
                        </a:spcAft>
                      </a:pPr>
                      <a:r>
                        <a:rPr lang="es-EC" sz="1200" dirty="0">
                          <a:solidFill>
                            <a:schemeClr val="tx1"/>
                          </a:solidFill>
                          <a:effectLst/>
                        </a:rPr>
                        <a:t>Cada taller se realizará al inicio del año, terminando el primer </a:t>
                      </a:r>
                      <a:r>
                        <a:rPr lang="es-EC" sz="1200" dirty="0" err="1">
                          <a:solidFill>
                            <a:schemeClr val="tx1"/>
                          </a:solidFill>
                          <a:effectLst/>
                        </a:rPr>
                        <a:t>quimestre</a:t>
                      </a:r>
                      <a:r>
                        <a:rPr lang="es-EC" sz="1200" dirty="0">
                          <a:solidFill>
                            <a:schemeClr val="tx1"/>
                          </a:solidFill>
                          <a:effectLst/>
                        </a:rPr>
                        <a:t>, y finalizando el año escolar, durante una jornada de trabajo</a:t>
                      </a:r>
                      <a:r>
                        <a:rPr lang="es-EC" sz="1200" dirty="0" smtClean="0">
                          <a:solidFill>
                            <a:schemeClr val="tx1"/>
                          </a:solidFill>
                          <a:effectLst/>
                        </a:rPr>
                        <a:t>.</a:t>
                      </a:r>
                    </a:p>
                    <a:p>
                      <a:pPr algn="l">
                        <a:lnSpc>
                          <a:spcPct val="115000"/>
                        </a:lnSpc>
                        <a:spcAft>
                          <a:spcPts val="0"/>
                        </a:spcAft>
                      </a:pPr>
                      <a:r>
                        <a:rPr lang="es-EC"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Taller</a:t>
                      </a:r>
                      <a:r>
                        <a:rPr lang="es-EC" sz="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n°1: Al inicio del año lectivo</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r>
              <a:tr h="1931079">
                <a:tc>
                  <a:txBody>
                    <a:bodyPr/>
                    <a:lstStyle/>
                    <a:p>
                      <a:pPr algn="just">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Taller N° 2</a:t>
                      </a:r>
                    </a:p>
                    <a:p>
                      <a:pPr algn="ctr">
                        <a:lnSpc>
                          <a:spcPct val="115000"/>
                        </a:lnSpc>
                        <a:spcAft>
                          <a:spcPts val="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“Crianza de los padres”</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c>
                  <a:txBody>
                    <a:bodyPr/>
                    <a:lstStyle/>
                    <a:p>
                      <a:pPr algn="l">
                        <a:lnSpc>
                          <a:spcPct val="115000"/>
                        </a:lnSpc>
                        <a:spcAft>
                          <a:spcPts val="300"/>
                        </a:spcAft>
                      </a:pPr>
                      <a:r>
                        <a:rPr lang="es-ES" sz="1200" dirty="0">
                          <a:solidFill>
                            <a:schemeClr val="tx1"/>
                          </a:solidFill>
                          <a:effectLst/>
                        </a:rPr>
                        <a:t> </a:t>
                      </a:r>
                      <a:endParaRPr lang="es-EC" sz="1200" dirty="0">
                        <a:solidFill>
                          <a:schemeClr val="tx1"/>
                        </a:solidFill>
                        <a:effectLst/>
                      </a:endParaRPr>
                    </a:p>
                    <a:p>
                      <a:pPr algn="ctr">
                        <a:lnSpc>
                          <a:spcPct val="115000"/>
                        </a:lnSpc>
                        <a:spcAft>
                          <a:spcPts val="300"/>
                        </a:spcAft>
                      </a:pPr>
                      <a:r>
                        <a:rPr lang="es-ES" sz="1200" dirty="0">
                          <a:solidFill>
                            <a:schemeClr val="tx1"/>
                          </a:solidFill>
                          <a:effectLst/>
                        </a:rPr>
                        <a:t>Transmitir información acerca de estilos de crianza y como estos influye en el proceso del desarrollo de sus hijos.</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marL="457200" algn="just">
                        <a:lnSpc>
                          <a:spcPct val="115000"/>
                        </a:lnSpc>
                        <a:spcAft>
                          <a:spcPts val="0"/>
                        </a:spcAft>
                      </a:pPr>
                      <a:r>
                        <a:rPr lang="es-EC" sz="1200" dirty="0">
                          <a:solidFill>
                            <a:schemeClr val="tx1"/>
                          </a:solidFill>
                          <a:effectLst/>
                        </a:rPr>
                        <a:t> </a:t>
                      </a:r>
                    </a:p>
                    <a:p>
                      <a:pPr algn="l">
                        <a:lnSpc>
                          <a:spcPct val="150000"/>
                        </a:lnSpc>
                        <a:spcAft>
                          <a:spcPts val="0"/>
                        </a:spcAft>
                      </a:pPr>
                      <a:r>
                        <a:rPr lang="es-ES" sz="1200" dirty="0">
                          <a:solidFill>
                            <a:schemeClr val="tx1"/>
                          </a:solidFill>
                          <a:effectLst/>
                        </a:rPr>
                        <a:t>*Estilos de crianza</a:t>
                      </a:r>
                      <a:endParaRPr lang="es-EC" sz="1200" dirty="0">
                        <a:solidFill>
                          <a:schemeClr val="tx1"/>
                        </a:solidFill>
                        <a:effectLst/>
                      </a:endParaRPr>
                    </a:p>
                    <a:p>
                      <a:pPr algn="l">
                        <a:lnSpc>
                          <a:spcPct val="150000"/>
                        </a:lnSpc>
                        <a:spcAft>
                          <a:spcPts val="0"/>
                        </a:spcAft>
                      </a:pPr>
                      <a:r>
                        <a:rPr lang="es-ES" sz="1200" dirty="0">
                          <a:solidFill>
                            <a:schemeClr val="tx1"/>
                          </a:solidFill>
                          <a:effectLst/>
                        </a:rPr>
                        <a:t>*Influencia de los estilos de crianza en los padres en los niños/as.</a:t>
                      </a:r>
                      <a:endParaRPr lang="es-EC" sz="1200" dirty="0">
                        <a:solidFill>
                          <a:schemeClr val="tx1"/>
                        </a:solidFill>
                        <a:effectLst/>
                      </a:endParaRPr>
                    </a:p>
                    <a:p>
                      <a:pPr algn="l">
                        <a:lnSpc>
                          <a:spcPct val="150000"/>
                        </a:lnSpc>
                        <a:spcAft>
                          <a:spcPts val="0"/>
                        </a:spcAft>
                      </a:pPr>
                      <a:r>
                        <a:rPr lang="es-ES" sz="1200" dirty="0">
                          <a:solidFill>
                            <a:schemeClr val="tx1"/>
                          </a:solidFill>
                          <a:effectLst/>
                        </a:rPr>
                        <a:t>*Crianza positiva</a:t>
                      </a:r>
                      <a:endParaRPr lang="es-EC" sz="1200" dirty="0">
                        <a:solidFill>
                          <a:schemeClr val="tx1"/>
                        </a:solidFill>
                        <a:effectLst/>
                      </a:endParaRPr>
                    </a:p>
                    <a:p>
                      <a:pPr algn="l">
                        <a:spcAft>
                          <a:spcPts val="0"/>
                        </a:spcAft>
                      </a:pPr>
                      <a:r>
                        <a:rPr lang="es-ES" sz="1200" dirty="0">
                          <a:solidFill>
                            <a:schemeClr val="tx1"/>
                          </a:solidFill>
                          <a:effectLst/>
                        </a:rPr>
                        <a:t> </a:t>
                      </a:r>
                      <a:endParaRPr lang="es-EC" sz="1200" dirty="0">
                        <a:solidFill>
                          <a:schemeClr val="tx1"/>
                        </a:solidFill>
                        <a:effectLst/>
                      </a:endParaRPr>
                    </a:p>
                  </a:txBody>
                  <a:tcPr marL="37044" marR="37044" marT="0" marB="0"/>
                </a:tc>
                <a:tc>
                  <a:txBody>
                    <a:bodyPr/>
                    <a:lstStyle/>
                    <a:p>
                      <a:pPr algn="just">
                        <a:lnSpc>
                          <a:spcPct val="115000"/>
                        </a:lnSpc>
                        <a:spcAft>
                          <a:spcPts val="0"/>
                        </a:spcAft>
                      </a:pPr>
                      <a:r>
                        <a:rPr lang="es-EC" sz="1200" dirty="0">
                          <a:solidFill>
                            <a:schemeClr val="tx1"/>
                          </a:solidFill>
                          <a:effectLst/>
                        </a:rPr>
                        <a:t> </a:t>
                      </a:r>
                    </a:p>
                    <a:p>
                      <a:pPr algn="just">
                        <a:lnSpc>
                          <a:spcPct val="115000"/>
                        </a:lnSpc>
                        <a:spcAft>
                          <a:spcPts val="0"/>
                        </a:spcAft>
                      </a:pPr>
                      <a:r>
                        <a:rPr lang="es-EC" sz="1200" dirty="0">
                          <a:solidFill>
                            <a:schemeClr val="tx1"/>
                          </a:solidFill>
                          <a:effectLst/>
                        </a:rPr>
                        <a:t>Padres de Familia</a:t>
                      </a:r>
                    </a:p>
                    <a:p>
                      <a:pPr algn="just">
                        <a:lnSpc>
                          <a:spcPct val="115000"/>
                        </a:lnSpc>
                        <a:spcAft>
                          <a:spcPts val="0"/>
                        </a:spcAft>
                      </a:pPr>
                      <a:r>
                        <a:rPr lang="es-EC" sz="1200" dirty="0">
                          <a:solidFill>
                            <a:schemeClr val="tx1"/>
                          </a:solidFill>
                          <a:effectLst/>
                        </a:rPr>
                        <a:t>Profesor Guía</a:t>
                      </a:r>
                    </a:p>
                    <a:p>
                      <a:pPr algn="just">
                        <a:lnSpc>
                          <a:spcPct val="115000"/>
                        </a:lnSpc>
                        <a:spcAft>
                          <a:spcPts val="0"/>
                        </a:spcAft>
                      </a:pPr>
                      <a:r>
                        <a:rPr lang="es-EC" sz="1200" dirty="0" err="1">
                          <a:solidFill>
                            <a:schemeClr val="tx1"/>
                          </a:solidFill>
                          <a:effectLst/>
                        </a:rPr>
                        <a:t>Infocus</a:t>
                      </a:r>
                      <a:endParaRPr lang="es-EC" sz="1200" dirty="0">
                        <a:solidFill>
                          <a:schemeClr val="tx1"/>
                        </a:solidFill>
                        <a:effectLst/>
                      </a:endParaRPr>
                    </a:p>
                    <a:p>
                      <a:pPr algn="just">
                        <a:lnSpc>
                          <a:spcPct val="115000"/>
                        </a:lnSpc>
                        <a:spcAft>
                          <a:spcPts val="0"/>
                        </a:spcAft>
                      </a:pPr>
                      <a:r>
                        <a:rPr lang="es-EC" sz="1200" dirty="0" err="1">
                          <a:solidFill>
                            <a:schemeClr val="tx1"/>
                          </a:solidFill>
                          <a:effectLst/>
                        </a:rPr>
                        <a:t>Laptor</a:t>
                      </a:r>
                      <a:endParaRPr lang="es-EC" sz="1200" dirty="0">
                        <a:solidFill>
                          <a:schemeClr val="tx1"/>
                        </a:solidFill>
                        <a:effectLst/>
                      </a:endParaRPr>
                    </a:p>
                    <a:p>
                      <a:pPr algn="just">
                        <a:lnSpc>
                          <a:spcPct val="115000"/>
                        </a:lnSpc>
                        <a:spcAft>
                          <a:spcPts val="0"/>
                        </a:spcAft>
                      </a:pPr>
                      <a:r>
                        <a:rPr lang="es-EC" sz="1200" dirty="0">
                          <a:solidFill>
                            <a:schemeClr val="tx1"/>
                          </a:solidFill>
                          <a:effectLst/>
                        </a:rPr>
                        <a:t>Copias</a:t>
                      </a:r>
                    </a:p>
                    <a:p>
                      <a:pPr algn="just">
                        <a:lnSpc>
                          <a:spcPct val="115000"/>
                        </a:lnSpc>
                        <a:spcAft>
                          <a:spcPts val="0"/>
                        </a:spcAft>
                      </a:pPr>
                      <a:r>
                        <a:rPr lang="es-EC" sz="1200" dirty="0">
                          <a:solidFill>
                            <a:schemeClr val="tx1"/>
                          </a:solidFill>
                          <a:effectLst/>
                        </a:rPr>
                        <a:t>Salón de  uso múltiple o aula</a:t>
                      </a:r>
                    </a:p>
                    <a:p>
                      <a:pPr indent="449580" algn="just">
                        <a:lnSpc>
                          <a:spcPct val="115000"/>
                        </a:lnSpc>
                        <a:spcAft>
                          <a:spcPts val="0"/>
                        </a:spcAft>
                      </a:pPr>
                      <a:r>
                        <a:rPr lang="es-EC" sz="1200" dirty="0">
                          <a:solidFill>
                            <a:schemeClr val="tx1"/>
                          </a:solidFill>
                          <a:effectLst/>
                        </a:rPr>
                        <a:t> </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algn="just">
                        <a:lnSpc>
                          <a:spcPct val="115000"/>
                        </a:lnSpc>
                        <a:spcAft>
                          <a:spcPts val="0"/>
                        </a:spcAft>
                      </a:pPr>
                      <a:r>
                        <a:rPr lang="es-EC" sz="1200" dirty="0">
                          <a:solidFill>
                            <a:schemeClr val="tx1"/>
                          </a:solidFill>
                          <a:effectLst/>
                        </a:rPr>
                        <a:t> </a:t>
                      </a:r>
                    </a:p>
                    <a:p>
                      <a:pPr algn="just">
                        <a:lnSpc>
                          <a:spcPct val="115000"/>
                        </a:lnSpc>
                        <a:spcAft>
                          <a:spcPts val="0"/>
                        </a:spcAft>
                      </a:pPr>
                      <a:r>
                        <a:rPr lang="es-EC" sz="1200" dirty="0">
                          <a:solidFill>
                            <a:schemeClr val="tx1"/>
                          </a:solidFill>
                          <a:effectLst/>
                        </a:rPr>
                        <a:t>Cada taller se realizará al inicio del año, terminando el primer </a:t>
                      </a:r>
                      <a:r>
                        <a:rPr lang="es-EC" sz="1200" dirty="0" err="1">
                          <a:solidFill>
                            <a:schemeClr val="tx1"/>
                          </a:solidFill>
                          <a:effectLst/>
                        </a:rPr>
                        <a:t>quimestre</a:t>
                      </a:r>
                      <a:r>
                        <a:rPr lang="es-EC" sz="1200" dirty="0">
                          <a:solidFill>
                            <a:schemeClr val="tx1"/>
                          </a:solidFill>
                          <a:effectLst/>
                        </a:rPr>
                        <a:t>, y finalizando el año escolar,  durante una jornada de trabajo</a:t>
                      </a:r>
                      <a:r>
                        <a:rPr lang="es-EC" sz="1200" dirty="0" smtClean="0">
                          <a:solidFill>
                            <a:schemeClr val="tx1"/>
                          </a:solidFill>
                          <a:effectLst/>
                        </a:rPr>
                        <a:t>.</a:t>
                      </a:r>
                    </a:p>
                    <a:p>
                      <a:pPr algn="just">
                        <a:lnSpc>
                          <a:spcPct val="115000"/>
                        </a:lnSpc>
                        <a:spcAft>
                          <a:spcPts val="0"/>
                        </a:spcAft>
                      </a:pPr>
                      <a:r>
                        <a:rPr lang="es-EC" sz="1200" dirty="0" smtClean="0">
                          <a:solidFill>
                            <a:schemeClr val="tx1"/>
                          </a:solidFill>
                          <a:effectLst/>
                        </a:rPr>
                        <a:t>Taller n°2: Al final del primer </a:t>
                      </a:r>
                      <a:r>
                        <a:rPr lang="es-EC" sz="1200" dirty="0" err="1" smtClean="0">
                          <a:solidFill>
                            <a:schemeClr val="tx1"/>
                          </a:solidFill>
                          <a:effectLst/>
                        </a:rPr>
                        <a:t>quimestre</a:t>
                      </a:r>
                      <a:endParaRPr lang="es-EC" sz="1200" dirty="0">
                        <a:solidFill>
                          <a:schemeClr val="tx1"/>
                        </a:solidFill>
                        <a:effectLst/>
                      </a:endParaRPr>
                    </a:p>
                    <a:p>
                      <a:pPr algn="just">
                        <a:lnSpc>
                          <a:spcPct val="115000"/>
                        </a:lnSpc>
                        <a:spcAft>
                          <a:spcPts val="0"/>
                        </a:spcAft>
                      </a:pPr>
                      <a:endParaRPr lang="es-EC" sz="1200" dirty="0">
                        <a:solidFill>
                          <a:schemeClr val="tx1"/>
                        </a:solidFill>
                        <a:effectLst/>
                      </a:endParaRPr>
                    </a:p>
                  </a:txBody>
                  <a:tcPr marL="37044" marR="37044" marT="0" marB="0"/>
                </a:tc>
              </a:tr>
              <a:tr h="2224089">
                <a:tc>
                  <a:txBody>
                    <a:bodyPr/>
                    <a:lstStyle/>
                    <a:p>
                      <a:pPr algn="ctr">
                        <a:lnSpc>
                          <a:spcPct val="115000"/>
                        </a:lnSpc>
                        <a:spcAft>
                          <a:spcPts val="1000"/>
                        </a:spcAft>
                      </a:pPr>
                      <a:r>
                        <a:rPr lang="es-EC" sz="1200" dirty="0">
                          <a:solidFill>
                            <a:schemeClr val="tx1"/>
                          </a:solidFill>
                          <a:effectLst/>
                        </a:rPr>
                        <a:t> </a:t>
                      </a:r>
                    </a:p>
                    <a:p>
                      <a:pPr algn="ctr">
                        <a:lnSpc>
                          <a:spcPct val="115000"/>
                        </a:lnSpc>
                        <a:spcAft>
                          <a:spcPts val="0"/>
                        </a:spcAft>
                      </a:pPr>
                      <a:r>
                        <a:rPr lang="es-EC" sz="1200" dirty="0">
                          <a:solidFill>
                            <a:schemeClr val="tx1"/>
                          </a:solidFill>
                          <a:effectLst/>
                        </a:rPr>
                        <a:t>Taller N° 3</a:t>
                      </a:r>
                    </a:p>
                    <a:p>
                      <a:pPr algn="ctr">
                        <a:lnSpc>
                          <a:spcPct val="115000"/>
                        </a:lnSpc>
                        <a:spcAft>
                          <a:spcPts val="1000"/>
                        </a:spcAft>
                      </a:pPr>
                      <a:r>
                        <a:rPr lang="es-EC" sz="1200" dirty="0">
                          <a:solidFill>
                            <a:schemeClr val="tx1"/>
                          </a:solidFill>
                          <a:effectLst/>
                        </a:rPr>
                        <a:t>“Desarrollo social y afectivo de los niños/as”</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solidFill>
                      <a:schemeClr val="accent3">
                        <a:lumMod val="40000"/>
                        <a:lumOff val="60000"/>
                      </a:schemeClr>
                    </a:solidFill>
                  </a:tcPr>
                </a:tc>
                <a:tc>
                  <a:txBody>
                    <a:bodyPr/>
                    <a:lstStyle/>
                    <a:p>
                      <a:pPr algn="just">
                        <a:lnSpc>
                          <a:spcPct val="115000"/>
                        </a:lnSpc>
                        <a:spcAft>
                          <a:spcPts val="0"/>
                        </a:spcAft>
                      </a:pPr>
                      <a:r>
                        <a:rPr lang="es-EC" sz="1200">
                          <a:solidFill>
                            <a:schemeClr val="tx1"/>
                          </a:solidFill>
                          <a:effectLst/>
                        </a:rPr>
                        <a:t> </a:t>
                      </a:r>
                    </a:p>
                    <a:p>
                      <a:pPr algn="l">
                        <a:lnSpc>
                          <a:spcPct val="115000"/>
                        </a:lnSpc>
                        <a:spcAft>
                          <a:spcPts val="0"/>
                        </a:spcAft>
                      </a:pPr>
                      <a:r>
                        <a:rPr lang="es-EC" sz="1200">
                          <a:solidFill>
                            <a:schemeClr val="tx1"/>
                          </a:solidFill>
                          <a:effectLst/>
                        </a:rPr>
                        <a:t> </a:t>
                      </a:r>
                    </a:p>
                    <a:p>
                      <a:pPr algn="l">
                        <a:lnSpc>
                          <a:spcPct val="115000"/>
                        </a:lnSpc>
                        <a:spcAft>
                          <a:spcPts val="0"/>
                        </a:spcAft>
                      </a:pPr>
                      <a:r>
                        <a:rPr lang="es-EC" sz="1200">
                          <a:solidFill>
                            <a:schemeClr val="tx1"/>
                          </a:solidFill>
                          <a:effectLst/>
                        </a:rPr>
                        <a:t>Brindar a los padres de familia, estrategias de apoyo, mediante la participación activa de actividades, para fortalecer el área socio-afectivo de los niños/as</a:t>
                      </a:r>
                      <a:endParaRPr lang="es-EC"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algn="l">
                        <a:lnSpc>
                          <a:spcPct val="115000"/>
                        </a:lnSpc>
                        <a:spcAft>
                          <a:spcPts val="1000"/>
                        </a:spcAft>
                      </a:pPr>
                      <a:r>
                        <a:rPr lang="es-EC" sz="1200" dirty="0">
                          <a:solidFill>
                            <a:schemeClr val="tx1"/>
                          </a:solidFill>
                          <a:effectLst/>
                        </a:rPr>
                        <a:t> </a:t>
                      </a:r>
                    </a:p>
                    <a:p>
                      <a:pPr algn="l">
                        <a:lnSpc>
                          <a:spcPct val="115000"/>
                        </a:lnSpc>
                        <a:spcAft>
                          <a:spcPts val="1000"/>
                        </a:spcAft>
                      </a:pPr>
                      <a:r>
                        <a:rPr lang="es-EC" sz="1200" dirty="0">
                          <a:solidFill>
                            <a:schemeClr val="tx1"/>
                          </a:solidFill>
                          <a:effectLst/>
                        </a:rPr>
                        <a:t>*Vínculo afectivo: una muestra de amor.</a:t>
                      </a:r>
                    </a:p>
                    <a:p>
                      <a:pPr algn="l">
                        <a:lnSpc>
                          <a:spcPct val="115000"/>
                        </a:lnSpc>
                        <a:spcAft>
                          <a:spcPts val="1000"/>
                        </a:spcAft>
                      </a:pPr>
                      <a:r>
                        <a:rPr lang="es-EC" sz="1200" dirty="0">
                          <a:solidFill>
                            <a:schemeClr val="tx1"/>
                          </a:solidFill>
                          <a:effectLst/>
                        </a:rPr>
                        <a:t>*El apego</a:t>
                      </a:r>
                    </a:p>
                    <a:p>
                      <a:pPr algn="l">
                        <a:lnSpc>
                          <a:spcPct val="115000"/>
                        </a:lnSpc>
                        <a:spcAft>
                          <a:spcPts val="1000"/>
                        </a:spcAft>
                      </a:pPr>
                      <a:r>
                        <a:rPr lang="es-EC" sz="1200" dirty="0">
                          <a:solidFill>
                            <a:schemeClr val="tx1"/>
                          </a:solidFill>
                          <a:effectLst/>
                        </a:rPr>
                        <a:t>*Vínculos sociales en los niños/as </a:t>
                      </a:r>
                    </a:p>
                    <a:p>
                      <a:pPr algn="l">
                        <a:lnSpc>
                          <a:spcPct val="115000"/>
                        </a:lnSpc>
                        <a:spcAft>
                          <a:spcPts val="1000"/>
                        </a:spcAft>
                      </a:pPr>
                      <a:r>
                        <a:rPr lang="es-EC" sz="1200" dirty="0">
                          <a:solidFill>
                            <a:schemeClr val="tx1"/>
                          </a:solidFill>
                          <a:effectLst/>
                        </a:rPr>
                        <a:t>*El castigo en los niño/as</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algn="just">
                        <a:lnSpc>
                          <a:spcPct val="115000"/>
                        </a:lnSpc>
                        <a:spcAft>
                          <a:spcPts val="0"/>
                        </a:spcAft>
                      </a:pPr>
                      <a:r>
                        <a:rPr lang="es-EC" sz="1200" dirty="0">
                          <a:solidFill>
                            <a:schemeClr val="tx1"/>
                          </a:solidFill>
                          <a:effectLst/>
                        </a:rPr>
                        <a:t> </a:t>
                      </a:r>
                    </a:p>
                    <a:p>
                      <a:pPr algn="just">
                        <a:lnSpc>
                          <a:spcPct val="115000"/>
                        </a:lnSpc>
                        <a:spcAft>
                          <a:spcPts val="0"/>
                        </a:spcAft>
                      </a:pPr>
                      <a:r>
                        <a:rPr lang="es-EC" sz="1200" dirty="0">
                          <a:solidFill>
                            <a:schemeClr val="tx1"/>
                          </a:solidFill>
                          <a:effectLst/>
                        </a:rPr>
                        <a:t> </a:t>
                      </a:r>
                    </a:p>
                    <a:p>
                      <a:pPr algn="just">
                        <a:lnSpc>
                          <a:spcPct val="115000"/>
                        </a:lnSpc>
                        <a:spcAft>
                          <a:spcPts val="0"/>
                        </a:spcAft>
                      </a:pPr>
                      <a:r>
                        <a:rPr lang="es-EC" sz="1200" dirty="0">
                          <a:solidFill>
                            <a:schemeClr val="tx1"/>
                          </a:solidFill>
                          <a:effectLst/>
                        </a:rPr>
                        <a:t>Padres de Familia</a:t>
                      </a:r>
                    </a:p>
                    <a:p>
                      <a:pPr algn="just">
                        <a:lnSpc>
                          <a:spcPct val="115000"/>
                        </a:lnSpc>
                        <a:spcAft>
                          <a:spcPts val="0"/>
                        </a:spcAft>
                      </a:pPr>
                      <a:r>
                        <a:rPr lang="es-EC" sz="1200" dirty="0">
                          <a:solidFill>
                            <a:schemeClr val="tx1"/>
                          </a:solidFill>
                          <a:effectLst/>
                        </a:rPr>
                        <a:t>Profesor Guía</a:t>
                      </a:r>
                    </a:p>
                    <a:p>
                      <a:pPr algn="just">
                        <a:lnSpc>
                          <a:spcPct val="115000"/>
                        </a:lnSpc>
                        <a:spcAft>
                          <a:spcPts val="0"/>
                        </a:spcAft>
                      </a:pPr>
                      <a:r>
                        <a:rPr lang="es-EC" sz="1200" dirty="0" err="1">
                          <a:solidFill>
                            <a:schemeClr val="tx1"/>
                          </a:solidFill>
                          <a:effectLst/>
                        </a:rPr>
                        <a:t>Infocus</a:t>
                      </a:r>
                      <a:endParaRPr lang="es-EC" sz="1200" dirty="0">
                        <a:solidFill>
                          <a:schemeClr val="tx1"/>
                        </a:solidFill>
                        <a:effectLst/>
                      </a:endParaRPr>
                    </a:p>
                    <a:p>
                      <a:pPr algn="just">
                        <a:lnSpc>
                          <a:spcPct val="115000"/>
                        </a:lnSpc>
                        <a:spcAft>
                          <a:spcPts val="0"/>
                        </a:spcAft>
                      </a:pPr>
                      <a:r>
                        <a:rPr lang="es-EC" sz="1200" dirty="0" err="1">
                          <a:solidFill>
                            <a:schemeClr val="tx1"/>
                          </a:solidFill>
                          <a:effectLst/>
                        </a:rPr>
                        <a:t>Laptor</a:t>
                      </a:r>
                      <a:endParaRPr lang="es-EC" sz="1200" dirty="0">
                        <a:solidFill>
                          <a:schemeClr val="tx1"/>
                        </a:solidFill>
                        <a:effectLst/>
                      </a:endParaRPr>
                    </a:p>
                    <a:p>
                      <a:pPr algn="just">
                        <a:lnSpc>
                          <a:spcPct val="115000"/>
                        </a:lnSpc>
                        <a:spcAft>
                          <a:spcPts val="0"/>
                        </a:spcAft>
                      </a:pPr>
                      <a:r>
                        <a:rPr lang="es-EC" sz="1200" dirty="0">
                          <a:solidFill>
                            <a:schemeClr val="tx1"/>
                          </a:solidFill>
                          <a:effectLst/>
                        </a:rPr>
                        <a:t>Copias </a:t>
                      </a:r>
                    </a:p>
                    <a:p>
                      <a:pPr algn="just">
                        <a:lnSpc>
                          <a:spcPct val="115000"/>
                        </a:lnSpc>
                        <a:spcAft>
                          <a:spcPts val="0"/>
                        </a:spcAft>
                      </a:pPr>
                      <a:r>
                        <a:rPr lang="es-EC" sz="1200" dirty="0">
                          <a:solidFill>
                            <a:schemeClr val="tx1"/>
                          </a:solidFill>
                          <a:effectLst/>
                        </a:rPr>
                        <a:t>Salón de  uso múltiple o aula</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c>
                  <a:txBody>
                    <a:bodyPr/>
                    <a:lstStyle/>
                    <a:p>
                      <a:pPr algn="just">
                        <a:lnSpc>
                          <a:spcPct val="115000"/>
                        </a:lnSpc>
                        <a:spcAft>
                          <a:spcPts val="0"/>
                        </a:spcAft>
                      </a:pPr>
                      <a:r>
                        <a:rPr lang="es-EC" sz="1200" dirty="0">
                          <a:solidFill>
                            <a:schemeClr val="tx1"/>
                          </a:solidFill>
                          <a:effectLst/>
                        </a:rPr>
                        <a:t> </a:t>
                      </a:r>
                    </a:p>
                    <a:p>
                      <a:pPr algn="just">
                        <a:lnSpc>
                          <a:spcPct val="115000"/>
                        </a:lnSpc>
                        <a:spcAft>
                          <a:spcPts val="0"/>
                        </a:spcAft>
                      </a:pPr>
                      <a:r>
                        <a:rPr lang="es-EC" sz="1200" dirty="0">
                          <a:solidFill>
                            <a:schemeClr val="tx1"/>
                          </a:solidFill>
                          <a:effectLst/>
                        </a:rPr>
                        <a:t> </a:t>
                      </a:r>
                    </a:p>
                    <a:p>
                      <a:pPr algn="just">
                        <a:lnSpc>
                          <a:spcPct val="115000"/>
                        </a:lnSpc>
                        <a:spcAft>
                          <a:spcPts val="0"/>
                        </a:spcAft>
                      </a:pPr>
                      <a:r>
                        <a:rPr lang="es-EC" sz="1200" dirty="0">
                          <a:solidFill>
                            <a:schemeClr val="tx1"/>
                          </a:solidFill>
                          <a:effectLst/>
                        </a:rPr>
                        <a:t>Cada taller se realizará al inicio del año, terminando el primer </a:t>
                      </a:r>
                      <a:r>
                        <a:rPr lang="es-EC" sz="1200" dirty="0" err="1">
                          <a:solidFill>
                            <a:schemeClr val="tx1"/>
                          </a:solidFill>
                          <a:effectLst/>
                        </a:rPr>
                        <a:t>quimestre</a:t>
                      </a:r>
                      <a:r>
                        <a:rPr lang="es-EC" sz="1200" dirty="0">
                          <a:solidFill>
                            <a:schemeClr val="tx1"/>
                          </a:solidFill>
                          <a:effectLst/>
                        </a:rPr>
                        <a:t>, y finalizando el año escolar,  durante una jornada de trabajo</a:t>
                      </a:r>
                      <a:r>
                        <a:rPr lang="es-EC" sz="1200" dirty="0" smtClean="0">
                          <a:solidFill>
                            <a:schemeClr val="tx1"/>
                          </a:solidFill>
                          <a:effectLst/>
                        </a:rPr>
                        <a:t>.</a:t>
                      </a:r>
                    </a:p>
                    <a:p>
                      <a:pPr algn="just">
                        <a:lnSpc>
                          <a:spcPct val="115000"/>
                        </a:lnSpc>
                        <a:spcAft>
                          <a:spcPts val="0"/>
                        </a:spcAft>
                      </a:pPr>
                      <a:r>
                        <a:rPr lang="es-EC" sz="1200" dirty="0" smtClean="0">
                          <a:solidFill>
                            <a:schemeClr val="tx1"/>
                          </a:solidFill>
                          <a:effectLst/>
                        </a:rPr>
                        <a:t>Taller N° 3: Al finalizar el año escolar</a:t>
                      </a:r>
                      <a:endParaRPr lang="es-EC" sz="1200" dirty="0">
                        <a:solidFill>
                          <a:schemeClr val="tx1"/>
                        </a:solidFill>
                        <a:effectLst/>
                      </a:endParaRPr>
                    </a:p>
                    <a:p>
                      <a:pPr algn="just">
                        <a:lnSpc>
                          <a:spcPct val="115000"/>
                        </a:lnSpc>
                        <a:spcAft>
                          <a:spcPts val="0"/>
                        </a:spcAft>
                      </a:pPr>
                      <a:r>
                        <a:rPr lang="es-EC" sz="1200" dirty="0">
                          <a:solidFill>
                            <a:schemeClr val="tx1"/>
                          </a:solidFill>
                          <a:effectLst/>
                        </a:rPr>
                        <a:t> </a:t>
                      </a:r>
                    </a:p>
                    <a:p>
                      <a:pPr algn="just">
                        <a:lnSpc>
                          <a:spcPct val="115000"/>
                        </a:lnSpc>
                        <a:spcAft>
                          <a:spcPts val="0"/>
                        </a:spcAft>
                      </a:pPr>
                      <a:r>
                        <a:rPr lang="es-EC" sz="1200" dirty="0">
                          <a:solidFill>
                            <a:schemeClr val="tx1"/>
                          </a:solidFill>
                          <a:effectLst/>
                        </a:rPr>
                        <a:t> </a:t>
                      </a:r>
                      <a:endParaRPr lang="es-EC"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044" marR="37044" marT="0" marB="0"/>
                </a:tc>
              </a:tr>
            </a:tbl>
          </a:graphicData>
        </a:graphic>
      </p:graphicFrame>
    </p:spTree>
    <p:extLst>
      <p:ext uri="{BB962C8B-B14F-4D97-AF65-F5344CB8AC3E}">
        <p14:creationId xmlns:p14="http://schemas.microsoft.com/office/powerpoint/2010/main" val="231644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7879" y="2729345"/>
            <a:ext cx="8596668" cy="1320800"/>
          </a:xfrm>
        </p:spPr>
        <p:txBody>
          <a:bodyPr>
            <a:normAutofit/>
          </a:bodyPr>
          <a:lstStyle/>
          <a:p>
            <a:r>
              <a:rPr lang="es-EC" sz="5000" b="1" dirty="0" smtClean="0"/>
              <a:t>CRONOGRAMA DE TRABAJO</a:t>
            </a:r>
            <a:endParaRPr lang="es-EC" sz="5000" b="1" dirty="0"/>
          </a:p>
        </p:txBody>
      </p:sp>
    </p:spTree>
    <p:extLst>
      <p:ext uri="{BB962C8B-B14F-4D97-AF65-F5344CB8AC3E}">
        <p14:creationId xmlns:p14="http://schemas.microsoft.com/office/powerpoint/2010/main" val="12069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287591389"/>
              </p:ext>
            </p:extLst>
          </p:nvPr>
        </p:nvGraphicFramePr>
        <p:xfrm>
          <a:off x="789710" y="193271"/>
          <a:ext cx="8520545" cy="6576438"/>
        </p:xfrm>
        <a:graphic>
          <a:graphicData uri="http://schemas.openxmlformats.org/drawingml/2006/table">
            <a:tbl>
              <a:tblPr firstRow="1" firstCol="1" bandRow="1">
                <a:tableStyleId>{5C22544A-7EE6-4342-B048-85BDC9FD1C3A}</a:tableStyleId>
              </a:tblPr>
              <a:tblGrid>
                <a:gridCol w="1235264"/>
                <a:gridCol w="3210994"/>
                <a:gridCol w="4074287"/>
              </a:tblGrid>
              <a:tr h="155153">
                <a:tc>
                  <a:txBody>
                    <a:bodyPr/>
                    <a:lstStyle/>
                    <a:p>
                      <a:pPr algn="ctr">
                        <a:spcAft>
                          <a:spcPts val="0"/>
                        </a:spcAft>
                      </a:pPr>
                      <a:r>
                        <a:rPr lang="es-ES" sz="1100" dirty="0">
                          <a:solidFill>
                            <a:schemeClr val="tx1"/>
                          </a:solidFill>
                          <a:effectLst/>
                        </a:rPr>
                        <a:t>HORA</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ctr">
                        <a:spcAft>
                          <a:spcPts val="0"/>
                        </a:spcAft>
                      </a:pPr>
                      <a:r>
                        <a:rPr lang="es-ES" sz="1100" dirty="0">
                          <a:solidFill>
                            <a:schemeClr val="tx1"/>
                          </a:solidFill>
                          <a:effectLst/>
                        </a:rPr>
                        <a:t>ACTIVIDADES</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ctr">
                        <a:spcAft>
                          <a:spcPts val="0"/>
                        </a:spcAft>
                      </a:pPr>
                      <a:r>
                        <a:rPr lang="es-ES" sz="1100" dirty="0">
                          <a:solidFill>
                            <a:schemeClr val="tx1"/>
                          </a:solidFill>
                          <a:effectLst/>
                        </a:rPr>
                        <a:t>RECURSOS HUMANOS Y MATERIALES</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r>
              <a:tr h="271660">
                <a:tc>
                  <a:txBody>
                    <a:bodyPr/>
                    <a:lstStyle/>
                    <a:p>
                      <a:pPr>
                        <a:lnSpc>
                          <a:spcPct val="115000"/>
                        </a:lnSpc>
                        <a:spcAft>
                          <a:spcPts val="0"/>
                        </a:spcAft>
                      </a:pPr>
                      <a:r>
                        <a:rPr lang="es-ES" sz="1100" dirty="0">
                          <a:solidFill>
                            <a:schemeClr val="tx1"/>
                          </a:solidFill>
                          <a:effectLst/>
                        </a:rPr>
                        <a:t>14:00 – 14:10 </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nSpc>
                          <a:spcPct val="115000"/>
                        </a:lnSpc>
                        <a:spcAft>
                          <a:spcPts val="0"/>
                        </a:spcAft>
                      </a:pPr>
                      <a:r>
                        <a:rPr lang="es-ES" sz="1100">
                          <a:solidFill>
                            <a:schemeClr val="tx1"/>
                          </a:solidFill>
                          <a:effectLst/>
                        </a:rPr>
                        <a:t>Palabras de Bienvenida a los asistentes</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c>
                  <a:txBody>
                    <a:bodyPr/>
                    <a:lstStyle/>
                    <a:p>
                      <a:pPr>
                        <a:lnSpc>
                          <a:spcPct val="115000"/>
                        </a:lnSpc>
                        <a:spcAft>
                          <a:spcPts val="0"/>
                        </a:spcAft>
                      </a:pPr>
                      <a:r>
                        <a:rPr lang="es-ES" sz="1100">
                          <a:solidFill>
                            <a:schemeClr val="tx1"/>
                          </a:solidFill>
                          <a:effectLst/>
                        </a:rPr>
                        <a:t>Docente encargado del taller</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520879">
                <a:tc>
                  <a:txBody>
                    <a:bodyPr/>
                    <a:lstStyle/>
                    <a:p>
                      <a:pPr>
                        <a:lnSpc>
                          <a:spcPct val="115000"/>
                        </a:lnSpc>
                        <a:spcAft>
                          <a:spcPts val="0"/>
                        </a:spcAft>
                      </a:pPr>
                      <a:r>
                        <a:rPr lang="es-ES" sz="1100" dirty="0">
                          <a:solidFill>
                            <a:schemeClr val="tx1"/>
                          </a:solidFill>
                          <a:effectLst/>
                        </a:rPr>
                        <a:t>14:10-14:30 </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nSpc>
                          <a:spcPct val="115000"/>
                        </a:lnSpc>
                        <a:spcAft>
                          <a:spcPts val="0"/>
                        </a:spcAft>
                      </a:pPr>
                      <a:r>
                        <a:rPr lang="es-ES" sz="1100">
                          <a:solidFill>
                            <a:schemeClr val="tx1"/>
                          </a:solidFill>
                          <a:effectLst/>
                        </a:rPr>
                        <a:t>Dinámica de integración: Coctel de presentación</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c>
                  <a:txBody>
                    <a:bodyPr/>
                    <a:lstStyle/>
                    <a:p>
                      <a:pPr>
                        <a:lnSpc>
                          <a:spcPct val="115000"/>
                        </a:lnSpc>
                        <a:spcAft>
                          <a:spcPts val="0"/>
                        </a:spcAft>
                      </a:pPr>
                      <a:r>
                        <a:rPr lang="es-ES" sz="1100">
                          <a:solidFill>
                            <a:schemeClr val="tx1"/>
                          </a:solidFill>
                          <a:effectLst/>
                        </a:rPr>
                        <a:t>Tarjetas de colores, lápices</a:t>
                      </a:r>
                      <a:endParaRPr lang="es-EC" sz="1100">
                        <a:solidFill>
                          <a:schemeClr val="tx1"/>
                        </a:solidFill>
                        <a:effectLst/>
                      </a:endParaRPr>
                    </a:p>
                    <a:p>
                      <a:pPr>
                        <a:lnSpc>
                          <a:spcPct val="115000"/>
                        </a:lnSpc>
                        <a:spcAft>
                          <a:spcPts val="0"/>
                        </a:spcAft>
                      </a:pPr>
                      <a:r>
                        <a:rPr lang="es-ES" sz="1100">
                          <a:solidFill>
                            <a:schemeClr val="tx1"/>
                          </a:solidFill>
                          <a:effectLst/>
                        </a:rPr>
                        <a:t>Docente encargado del taller</a:t>
                      </a:r>
                      <a:endParaRPr lang="es-EC" sz="1100">
                        <a:solidFill>
                          <a:schemeClr val="tx1"/>
                        </a:solidFill>
                        <a:effectLst/>
                      </a:endParaRPr>
                    </a:p>
                    <a:p>
                      <a:pPr>
                        <a:lnSpc>
                          <a:spcPct val="115000"/>
                        </a:lnSpc>
                        <a:spcAft>
                          <a:spcPts val="0"/>
                        </a:spcAft>
                      </a:pPr>
                      <a:r>
                        <a:rPr lang="es-ES" sz="1100">
                          <a:solidFill>
                            <a:schemeClr val="tx1"/>
                          </a:solidFill>
                          <a:effectLst/>
                        </a:rPr>
                        <a:t>Padres de Familia</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342453">
                <a:tc>
                  <a:txBody>
                    <a:bodyPr/>
                    <a:lstStyle/>
                    <a:p>
                      <a:pPr>
                        <a:lnSpc>
                          <a:spcPct val="115000"/>
                        </a:lnSpc>
                        <a:spcAft>
                          <a:spcPts val="0"/>
                        </a:spcAft>
                      </a:pPr>
                      <a:r>
                        <a:rPr lang="es-ES" sz="1100" dirty="0">
                          <a:solidFill>
                            <a:schemeClr val="tx1"/>
                          </a:solidFill>
                          <a:effectLst/>
                        </a:rPr>
                        <a:t>14:30-14:40</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nSpc>
                          <a:spcPct val="115000"/>
                        </a:lnSpc>
                        <a:spcAft>
                          <a:spcPts val="0"/>
                        </a:spcAft>
                      </a:pPr>
                      <a:r>
                        <a:rPr lang="es-ES" sz="1100">
                          <a:solidFill>
                            <a:schemeClr val="tx1"/>
                          </a:solidFill>
                          <a:effectLst/>
                        </a:rPr>
                        <a:t>Breve explicación de los temas a tratar en el taller N°1</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c>
                  <a:txBody>
                    <a:bodyPr/>
                    <a:lstStyle/>
                    <a:p>
                      <a:pPr>
                        <a:lnSpc>
                          <a:spcPct val="115000"/>
                        </a:lnSpc>
                        <a:spcAft>
                          <a:spcPts val="0"/>
                        </a:spcAft>
                      </a:pPr>
                      <a:r>
                        <a:rPr lang="es-ES" sz="1100">
                          <a:solidFill>
                            <a:schemeClr val="tx1"/>
                          </a:solidFill>
                          <a:effectLst/>
                        </a:rPr>
                        <a:t>Docente encargado del taller</a:t>
                      </a:r>
                      <a:endParaRPr lang="es-EC" sz="1100">
                        <a:solidFill>
                          <a:schemeClr val="tx1"/>
                        </a:solidFill>
                        <a:effectLst/>
                      </a:endParaRPr>
                    </a:p>
                    <a:p>
                      <a:pPr>
                        <a:lnSpc>
                          <a:spcPct val="115000"/>
                        </a:lnSpc>
                        <a:spcAft>
                          <a:spcPts val="0"/>
                        </a:spcAft>
                      </a:pPr>
                      <a:r>
                        <a:rPr lang="es-ES" sz="1100">
                          <a:solidFill>
                            <a:schemeClr val="tx1"/>
                          </a:solidFill>
                          <a:effectLst/>
                        </a:rPr>
                        <a:t>Presentación en diapositivas</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844015">
                <a:tc>
                  <a:txBody>
                    <a:bodyPr/>
                    <a:lstStyle/>
                    <a:p>
                      <a:pPr>
                        <a:lnSpc>
                          <a:spcPct val="115000"/>
                        </a:lnSpc>
                        <a:spcAft>
                          <a:spcPts val="0"/>
                        </a:spcAft>
                      </a:pPr>
                      <a:r>
                        <a:rPr lang="es-ES" sz="1100" dirty="0">
                          <a:solidFill>
                            <a:schemeClr val="tx1"/>
                          </a:solidFill>
                          <a:effectLst/>
                        </a:rPr>
                        <a:t>14:40-15:00</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nSpc>
                          <a:spcPct val="115000"/>
                        </a:lnSpc>
                        <a:spcAft>
                          <a:spcPts val="0"/>
                        </a:spcAft>
                      </a:pPr>
                      <a:r>
                        <a:rPr lang="es-ES" sz="1100">
                          <a:solidFill>
                            <a:schemeClr val="tx1"/>
                          </a:solidFill>
                          <a:effectLst/>
                        </a:rPr>
                        <a:t>Presentación del video: El arte de ser padres</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c>
                  <a:txBody>
                    <a:bodyPr/>
                    <a:lstStyle/>
                    <a:p>
                      <a:pPr>
                        <a:lnSpc>
                          <a:spcPct val="115000"/>
                        </a:lnSpc>
                        <a:spcAft>
                          <a:spcPts val="0"/>
                        </a:spcAft>
                      </a:pPr>
                      <a:r>
                        <a:rPr lang="es-ES" sz="1100">
                          <a:solidFill>
                            <a:schemeClr val="tx1"/>
                          </a:solidFill>
                          <a:effectLst/>
                        </a:rPr>
                        <a:t>Docente encargado del taller</a:t>
                      </a:r>
                      <a:endParaRPr lang="es-EC" sz="1100">
                        <a:solidFill>
                          <a:schemeClr val="tx1"/>
                        </a:solidFill>
                        <a:effectLst/>
                      </a:endParaRPr>
                    </a:p>
                    <a:p>
                      <a:pPr algn="l">
                        <a:lnSpc>
                          <a:spcPts val="1595"/>
                        </a:lnSpc>
                        <a:spcAft>
                          <a:spcPts val="0"/>
                        </a:spcAft>
                      </a:pPr>
                      <a:r>
                        <a:rPr lang="es-EC" sz="1100">
                          <a:solidFill>
                            <a:schemeClr val="tx1"/>
                          </a:solidFill>
                          <a:effectLst/>
                        </a:rPr>
                        <a:t>Video tomado de la página web: https://www.youtube.com/watch?v=agnfPCQCvBs</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r>
              <a:tr h="342453">
                <a:tc>
                  <a:txBody>
                    <a:bodyPr/>
                    <a:lstStyle/>
                    <a:p>
                      <a:pPr>
                        <a:lnSpc>
                          <a:spcPct val="115000"/>
                        </a:lnSpc>
                        <a:spcAft>
                          <a:spcPts val="0"/>
                        </a:spcAft>
                      </a:pPr>
                      <a:r>
                        <a:rPr lang="es-ES" sz="1100" dirty="0">
                          <a:solidFill>
                            <a:schemeClr val="tx1"/>
                          </a:solidFill>
                          <a:effectLst/>
                        </a:rPr>
                        <a:t>15:00-15:20</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nSpc>
                          <a:spcPct val="115000"/>
                        </a:lnSpc>
                        <a:spcAft>
                          <a:spcPts val="0"/>
                        </a:spcAft>
                      </a:pPr>
                      <a:r>
                        <a:rPr lang="es-ES" sz="1100">
                          <a:solidFill>
                            <a:schemeClr val="tx1"/>
                          </a:solidFill>
                          <a:effectLst/>
                        </a:rPr>
                        <a:t>Reflexión del video presentado a los Padres de Familia.</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c>
                  <a:txBody>
                    <a:bodyPr/>
                    <a:lstStyle/>
                    <a:p>
                      <a:pPr>
                        <a:lnSpc>
                          <a:spcPct val="115000"/>
                        </a:lnSpc>
                        <a:spcAft>
                          <a:spcPts val="0"/>
                        </a:spcAft>
                      </a:pPr>
                      <a:r>
                        <a:rPr lang="es-ES" sz="1100">
                          <a:solidFill>
                            <a:schemeClr val="tx1"/>
                          </a:solidFill>
                          <a:effectLst/>
                        </a:rPr>
                        <a:t>Docente encargado del taller</a:t>
                      </a:r>
                      <a:endParaRPr lang="es-EC" sz="1100">
                        <a:solidFill>
                          <a:schemeClr val="tx1"/>
                        </a:solidFill>
                        <a:effectLst/>
                      </a:endParaRPr>
                    </a:p>
                    <a:p>
                      <a:pPr>
                        <a:lnSpc>
                          <a:spcPct val="115000"/>
                        </a:lnSpc>
                        <a:spcAft>
                          <a:spcPts val="0"/>
                        </a:spcAft>
                      </a:pPr>
                      <a:r>
                        <a:rPr lang="es-ES" sz="1100">
                          <a:solidFill>
                            <a:schemeClr val="tx1"/>
                          </a:solidFill>
                          <a:effectLst/>
                        </a:rPr>
                        <a:t>Padres de Familia.</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652171">
                <a:tc>
                  <a:txBody>
                    <a:bodyPr/>
                    <a:lstStyle/>
                    <a:p>
                      <a:pPr>
                        <a:spcAft>
                          <a:spcPts val="0"/>
                        </a:spcAft>
                      </a:pPr>
                      <a:r>
                        <a:rPr lang="es-ES" sz="1100">
                          <a:solidFill>
                            <a:schemeClr val="tx1"/>
                          </a:solidFill>
                          <a:effectLst/>
                        </a:rPr>
                        <a:t>15:20-15:40</a:t>
                      </a:r>
                      <a:endParaRPr lang="es-EC" sz="1100">
                        <a:solidFill>
                          <a:schemeClr val="tx1"/>
                        </a:solidFill>
                        <a:effectLst/>
                      </a:endParaRPr>
                    </a:p>
                    <a:p>
                      <a:pPr>
                        <a:spcAft>
                          <a:spcPts val="0"/>
                        </a:spcAft>
                      </a:pPr>
                      <a:r>
                        <a:rPr lang="es-ES" sz="1100">
                          <a:solidFill>
                            <a:schemeClr val="tx1"/>
                          </a:solidFill>
                          <a:effectLst/>
                        </a:rPr>
                        <a:t> </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spcAft>
                          <a:spcPts val="0"/>
                        </a:spcAft>
                      </a:pPr>
                      <a:r>
                        <a:rPr lang="es-ES" sz="1100">
                          <a:solidFill>
                            <a:schemeClr val="tx1"/>
                          </a:solidFill>
                          <a:effectLst/>
                        </a:rPr>
                        <a:t>Presentación del primer tema:</a:t>
                      </a:r>
                      <a:endParaRPr lang="es-EC" sz="1100">
                        <a:solidFill>
                          <a:schemeClr val="tx1"/>
                        </a:solidFill>
                        <a:effectLst/>
                      </a:endParaRPr>
                    </a:p>
                    <a:p>
                      <a:pPr>
                        <a:spcAft>
                          <a:spcPts val="0"/>
                        </a:spcAft>
                      </a:pPr>
                      <a:r>
                        <a:rPr lang="es-ES" sz="1100">
                          <a:solidFill>
                            <a:schemeClr val="tx1"/>
                          </a:solidFill>
                          <a:effectLst/>
                        </a:rPr>
                        <a:t> </a:t>
                      </a:r>
                      <a:endParaRPr lang="es-EC" sz="1100">
                        <a:solidFill>
                          <a:schemeClr val="tx1"/>
                        </a:solidFill>
                        <a:effectLst/>
                      </a:endParaRPr>
                    </a:p>
                    <a:p>
                      <a:pPr algn="just">
                        <a:lnSpc>
                          <a:spcPct val="115000"/>
                        </a:lnSpc>
                        <a:spcAft>
                          <a:spcPts val="0"/>
                        </a:spcAft>
                      </a:pPr>
                      <a:r>
                        <a:rPr lang="es-EC" sz="1100">
                          <a:solidFill>
                            <a:schemeClr val="tx1"/>
                          </a:solidFill>
                          <a:effectLst/>
                        </a:rPr>
                        <a:t>Estilo de vida familiar: costumbres y organización.</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c>
                  <a:txBody>
                    <a:bodyPr/>
                    <a:lstStyle/>
                    <a:p>
                      <a:pPr>
                        <a:spcAft>
                          <a:spcPts val="0"/>
                        </a:spcAft>
                      </a:pPr>
                      <a:r>
                        <a:rPr lang="es-ES" sz="1100">
                          <a:solidFill>
                            <a:schemeClr val="tx1"/>
                          </a:solidFill>
                          <a:effectLst/>
                        </a:rPr>
                        <a:t>Docente encargado del taller</a:t>
                      </a:r>
                      <a:endParaRPr lang="es-EC" sz="1100">
                        <a:solidFill>
                          <a:schemeClr val="tx1"/>
                        </a:solidFill>
                        <a:effectLst/>
                      </a:endParaRPr>
                    </a:p>
                    <a:p>
                      <a:pPr>
                        <a:spcAft>
                          <a:spcPts val="0"/>
                        </a:spcAft>
                      </a:pPr>
                      <a:r>
                        <a:rPr lang="es-ES" sz="1100">
                          <a:solidFill>
                            <a:schemeClr val="tx1"/>
                          </a:solidFill>
                          <a:effectLst/>
                        </a:rPr>
                        <a:t>Diapositivas con el tema</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520291">
                <a:tc>
                  <a:txBody>
                    <a:bodyPr/>
                    <a:lstStyle/>
                    <a:p>
                      <a:pPr>
                        <a:spcAft>
                          <a:spcPts val="0"/>
                        </a:spcAft>
                      </a:pPr>
                      <a:r>
                        <a:rPr lang="es-ES" sz="1100">
                          <a:solidFill>
                            <a:schemeClr val="tx1"/>
                          </a:solidFill>
                          <a:effectLst/>
                        </a:rPr>
                        <a:t>15:40-16:00</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just">
                        <a:lnSpc>
                          <a:spcPct val="115000"/>
                        </a:lnSpc>
                        <a:spcAft>
                          <a:spcPts val="0"/>
                        </a:spcAft>
                      </a:pPr>
                      <a:r>
                        <a:rPr lang="es-EC" sz="1100">
                          <a:solidFill>
                            <a:schemeClr val="tx1"/>
                          </a:solidFill>
                          <a:effectLst/>
                        </a:rPr>
                        <a:t>Presentación del segundo tema:</a:t>
                      </a:r>
                    </a:p>
                    <a:p>
                      <a:pPr algn="just">
                        <a:lnSpc>
                          <a:spcPct val="115000"/>
                        </a:lnSpc>
                        <a:spcAft>
                          <a:spcPts val="0"/>
                        </a:spcAft>
                      </a:pPr>
                      <a:r>
                        <a:rPr lang="es-EC" sz="1100">
                          <a:solidFill>
                            <a:schemeClr val="tx1"/>
                          </a:solidFill>
                          <a:effectLst/>
                        </a:rPr>
                        <a:t>Género y paternidad: el rol de la madre, el rol del padre</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c>
                  <a:txBody>
                    <a:bodyPr/>
                    <a:lstStyle/>
                    <a:p>
                      <a:pPr>
                        <a:spcAft>
                          <a:spcPts val="0"/>
                        </a:spcAft>
                      </a:pPr>
                      <a:r>
                        <a:rPr lang="es-ES" sz="1100">
                          <a:solidFill>
                            <a:schemeClr val="tx1"/>
                          </a:solidFill>
                          <a:effectLst/>
                        </a:rPr>
                        <a:t>Docente encargado </a:t>
                      </a:r>
                      <a:endParaRPr lang="es-EC" sz="1100">
                        <a:solidFill>
                          <a:schemeClr val="tx1"/>
                        </a:solidFill>
                        <a:effectLst/>
                      </a:endParaRPr>
                    </a:p>
                    <a:p>
                      <a:pPr>
                        <a:spcAft>
                          <a:spcPts val="0"/>
                        </a:spcAft>
                      </a:pPr>
                      <a:r>
                        <a:rPr lang="es-ES" sz="1100">
                          <a:solidFill>
                            <a:schemeClr val="tx1"/>
                          </a:solidFill>
                          <a:effectLst/>
                        </a:rPr>
                        <a:t>Diapositivas con el tema</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520291">
                <a:tc>
                  <a:txBody>
                    <a:bodyPr/>
                    <a:lstStyle/>
                    <a:p>
                      <a:pPr>
                        <a:spcAft>
                          <a:spcPts val="0"/>
                        </a:spcAft>
                      </a:pPr>
                      <a:r>
                        <a:rPr lang="es-ES" sz="1100" dirty="0">
                          <a:solidFill>
                            <a:schemeClr val="tx1"/>
                          </a:solidFill>
                          <a:effectLst/>
                        </a:rPr>
                        <a:t>16:00-16:20</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just">
                        <a:lnSpc>
                          <a:spcPct val="115000"/>
                        </a:lnSpc>
                        <a:spcAft>
                          <a:spcPts val="0"/>
                        </a:spcAft>
                      </a:pPr>
                      <a:r>
                        <a:rPr lang="es-EC" sz="1100">
                          <a:solidFill>
                            <a:schemeClr val="tx1"/>
                          </a:solidFill>
                          <a:effectLst/>
                        </a:rPr>
                        <a:t>Presentación del tercer tema:</a:t>
                      </a:r>
                    </a:p>
                    <a:p>
                      <a:pPr algn="just">
                        <a:lnSpc>
                          <a:spcPct val="115000"/>
                        </a:lnSpc>
                        <a:spcAft>
                          <a:spcPts val="0"/>
                        </a:spcAft>
                      </a:pPr>
                      <a:r>
                        <a:rPr lang="es-EC" sz="1100">
                          <a:solidFill>
                            <a:schemeClr val="tx1"/>
                          </a:solidFill>
                          <a:effectLst/>
                        </a:rPr>
                        <a:t> </a:t>
                      </a:r>
                    </a:p>
                    <a:p>
                      <a:pPr algn="just">
                        <a:lnSpc>
                          <a:spcPct val="115000"/>
                        </a:lnSpc>
                        <a:spcAft>
                          <a:spcPts val="0"/>
                        </a:spcAft>
                      </a:pPr>
                      <a:r>
                        <a:rPr lang="es-EC" sz="1100">
                          <a:solidFill>
                            <a:schemeClr val="tx1"/>
                          </a:solidFill>
                          <a:effectLst/>
                        </a:rPr>
                        <a:t>El papel de los padres</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c>
                  <a:txBody>
                    <a:bodyPr/>
                    <a:lstStyle/>
                    <a:p>
                      <a:pPr>
                        <a:spcAft>
                          <a:spcPts val="0"/>
                        </a:spcAft>
                      </a:pPr>
                      <a:r>
                        <a:rPr lang="es-ES" sz="1100">
                          <a:solidFill>
                            <a:schemeClr val="tx1"/>
                          </a:solidFill>
                          <a:effectLst/>
                        </a:rPr>
                        <a:t>Docente encargado </a:t>
                      </a:r>
                      <a:endParaRPr lang="es-EC" sz="1100">
                        <a:solidFill>
                          <a:schemeClr val="tx1"/>
                        </a:solidFill>
                        <a:effectLst/>
                      </a:endParaRPr>
                    </a:p>
                    <a:p>
                      <a:pPr>
                        <a:spcAft>
                          <a:spcPts val="0"/>
                        </a:spcAft>
                      </a:pPr>
                      <a:r>
                        <a:rPr lang="es-ES" sz="1100">
                          <a:solidFill>
                            <a:schemeClr val="tx1"/>
                          </a:solidFill>
                          <a:effectLst/>
                        </a:rPr>
                        <a:t>Diapositivas con el tema</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620611">
                <a:tc>
                  <a:txBody>
                    <a:bodyPr/>
                    <a:lstStyle/>
                    <a:p>
                      <a:pPr>
                        <a:spcAft>
                          <a:spcPts val="0"/>
                        </a:spcAft>
                      </a:pPr>
                      <a:r>
                        <a:rPr lang="es-ES" sz="1100" dirty="0">
                          <a:solidFill>
                            <a:schemeClr val="tx1"/>
                          </a:solidFill>
                          <a:effectLst/>
                        </a:rPr>
                        <a:t>16:20-16:40</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just">
                        <a:lnSpc>
                          <a:spcPct val="115000"/>
                        </a:lnSpc>
                        <a:spcAft>
                          <a:spcPts val="0"/>
                        </a:spcAft>
                      </a:pPr>
                      <a:r>
                        <a:rPr lang="es-EC" sz="1100">
                          <a:solidFill>
                            <a:schemeClr val="tx1"/>
                          </a:solidFill>
                          <a:effectLst/>
                        </a:rPr>
                        <a:t>Organización de grupos de trabajo entre los Padres de Familia.</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c>
                  <a:txBody>
                    <a:bodyPr/>
                    <a:lstStyle/>
                    <a:p>
                      <a:pPr>
                        <a:spcAft>
                          <a:spcPts val="0"/>
                        </a:spcAft>
                      </a:pPr>
                      <a:r>
                        <a:rPr lang="es-ES" sz="1100">
                          <a:solidFill>
                            <a:schemeClr val="tx1"/>
                          </a:solidFill>
                          <a:effectLst/>
                        </a:rPr>
                        <a:t>Al inicio del taller se les colocará a cada Padre de familia una pulsera de diferente color, para armar los grupos de trabajo se les pedirá que se reúnan según los colores que se les ha asignado.</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620611">
                <a:tc>
                  <a:txBody>
                    <a:bodyPr/>
                    <a:lstStyle/>
                    <a:p>
                      <a:pPr>
                        <a:spcAft>
                          <a:spcPts val="0"/>
                        </a:spcAft>
                      </a:pPr>
                      <a:r>
                        <a:rPr lang="es-ES" sz="1100" dirty="0">
                          <a:solidFill>
                            <a:schemeClr val="tx1"/>
                          </a:solidFill>
                          <a:effectLst/>
                        </a:rPr>
                        <a:t>16:40-17:00</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just">
                        <a:lnSpc>
                          <a:spcPct val="115000"/>
                        </a:lnSpc>
                        <a:spcAft>
                          <a:spcPts val="0"/>
                        </a:spcAft>
                      </a:pPr>
                      <a:r>
                        <a:rPr lang="es-EC" sz="1100">
                          <a:solidFill>
                            <a:schemeClr val="tx1"/>
                          </a:solidFill>
                          <a:effectLst/>
                        </a:rPr>
                        <a:t>Puesta en común de las opiniones de cada grupo de trabajo a través de un collage</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c>
                  <a:txBody>
                    <a:bodyPr/>
                    <a:lstStyle/>
                    <a:p>
                      <a:pPr>
                        <a:spcAft>
                          <a:spcPts val="0"/>
                        </a:spcAft>
                      </a:pPr>
                      <a:r>
                        <a:rPr lang="es-ES" sz="1100">
                          <a:solidFill>
                            <a:schemeClr val="tx1"/>
                          </a:solidFill>
                          <a:effectLst/>
                        </a:rPr>
                        <a:t>Papelotes.</a:t>
                      </a:r>
                      <a:endParaRPr lang="es-EC" sz="1100">
                        <a:solidFill>
                          <a:schemeClr val="tx1"/>
                        </a:solidFill>
                        <a:effectLst/>
                      </a:endParaRPr>
                    </a:p>
                    <a:p>
                      <a:pPr>
                        <a:spcAft>
                          <a:spcPts val="0"/>
                        </a:spcAft>
                      </a:pPr>
                      <a:r>
                        <a:rPr lang="es-ES" sz="1100">
                          <a:solidFill>
                            <a:schemeClr val="tx1"/>
                          </a:solidFill>
                          <a:effectLst/>
                        </a:rPr>
                        <a:t>Marcadores gruesos de tiza permanente.</a:t>
                      </a:r>
                      <a:endParaRPr lang="es-EC" sz="1100">
                        <a:solidFill>
                          <a:schemeClr val="tx1"/>
                        </a:solidFill>
                        <a:effectLst/>
                      </a:endParaRPr>
                    </a:p>
                    <a:p>
                      <a:pPr>
                        <a:spcAft>
                          <a:spcPts val="0"/>
                        </a:spcAft>
                      </a:pPr>
                      <a:r>
                        <a:rPr lang="es-ES" sz="1100">
                          <a:solidFill>
                            <a:schemeClr val="tx1"/>
                          </a:solidFill>
                          <a:effectLst/>
                        </a:rPr>
                        <a:t>Cinta masking</a:t>
                      </a:r>
                      <a:endParaRPr lang="es-EC" sz="1100">
                        <a:solidFill>
                          <a:schemeClr val="tx1"/>
                        </a:solidFill>
                        <a:effectLst/>
                      </a:endParaRPr>
                    </a:p>
                    <a:p>
                      <a:pPr>
                        <a:spcAft>
                          <a:spcPts val="0"/>
                        </a:spcAft>
                      </a:pPr>
                      <a:r>
                        <a:rPr lang="es-ES" sz="1100">
                          <a:solidFill>
                            <a:schemeClr val="tx1"/>
                          </a:solidFill>
                          <a:effectLst/>
                        </a:rPr>
                        <a:t>Revistas usadas.</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310306">
                <a:tc>
                  <a:txBody>
                    <a:bodyPr/>
                    <a:lstStyle/>
                    <a:p>
                      <a:pPr>
                        <a:spcAft>
                          <a:spcPts val="0"/>
                        </a:spcAft>
                      </a:pPr>
                      <a:r>
                        <a:rPr lang="es-ES" sz="1100" dirty="0">
                          <a:solidFill>
                            <a:schemeClr val="tx1"/>
                          </a:solidFill>
                          <a:effectLst/>
                        </a:rPr>
                        <a:t>17:00-17:15</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just">
                        <a:lnSpc>
                          <a:spcPct val="115000"/>
                        </a:lnSpc>
                        <a:spcAft>
                          <a:spcPts val="0"/>
                        </a:spcAft>
                      </a:pPr>
                      <a:r>
                        <a:rPr lang="es-EC" sz="1100">
                          <a:solidFill>
                            <a:schemeClr val="tx1"/>
                          </a:solidFill>
                          <a:effectLst/>
                        </a:rPr>
                        <a:t>Evaluación del Taller</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c>
                  <a:txBody>
                    <a:bodyPr/>
                    <a:lstStyle/>
                    <a:p>
                      <a:pPr>
                        <a:spcAft>
                          <a:spcPts val="0"/>
                        </a:spcAft>
                      </a:pPr>
                      <a:r>
                        <a:rPr lang="es-ES" sz="1100">
                          <a:solidFill>
                            <a:schemeClr val="tx1"/>
                          </a:solidFill>
                          <a:effectLst/>
                        </a:rPr>
                        <a:t>Hojas de trabajo</a:t>
                      </a:r>
                      <a:endParaRPr lang="es-EC" sz="1100">
                        <a:solidFill>
                          <a:schemeClr val="tx1"/>
                        </a:solidFill>
                        <a:effectLst/>
                      </a:endParaRPr>
                    </a:p>
                    <a:p>
                      <a:pPr>
                        <a:spcAft>
                          <a:spcPts val="0"/>
                        </a:spcAft>
                      </a:pPr>
                      <a:r>
                        <a:rPr lang="es-ES" sz="1100">
                          <a:solidFill>
                            <a:schemeClr val="tx1"/>
                          </a:solidFill>
                          <a:effectLst/>
                        </a:rPr>
                        <a:t>Esferos</a:t>
                      </a:r>
                      <a:endParaRPr lang="es-EC" sz="110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r h="389653">
                <a:tc>
                  <a:txBody>
                    <a:bodyPr/>
                    <a:lstStyle/>
                    <a:p>
                      <a:pPr>
                        <a:spcAft>
                          <a:spcPts val="0"/>
                        </a:spcAft>
                      </a:pPr>
                      <a:r>
                        <a:rPr lang="es-ES" sz="1100" dirty="0">
                          <a:solidFill>
                            <a:schemeClr val="tx1"/>
                          </a:solidFill>
                          <a:effectLst/>
                        </a:rPr>
                        <a:t>17:15-17:30</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solidFill>
                      <a:srgbClr val="FEDAFA"/>
                    </a:solidFill>
                  </a:tcPr>
                </a:tc>
                <a:tc>
                  <a:txBody>
                    <a:bodyPr/>
                    <a:lstStyle/>
                    <a:p>
                      <a:pPr algn="just">
                        <a:lnSpc>
                          <a:spcPct val="115000"/>
                        </a:lnSpc>
                        <a:spcAft>
                          <a:spcPts val="0"/>
                        </a:spcAft>
                      </a:pPr>
                      <a:r>
                        <a:rPr lang="es-EC" sz="1100" dirty="0">
                          <a:solidFill>
                            <a:schemeClr val="tx1"/>
                          </a:solidFill>
                          <a:effectLst/>
                        </a:rPr>
                        <a:t>Despedida e invitación al próximo taller. </a:t>
                      </a:r>
                    </a:p>
                    <a:p>
                      <a:pPr algn="just">
                        <a:lnSpc>
                          <a:spcPct val="115000"/>
                        </a:lnSpc>
                        <a:spcAft>
                          <a:spcPts val="0"/>
                        </a:spcAft>
                      </a:pPr>
                      <a:r>
                        <a:rPr lang="es-EC" sz="1100" dirty="0">
                          <a:solidFill>
                            <a:schemeClr val="tx1"/>
                          </a:solidFill>
                          <a:effectLst/>
                        </a:rPr>
                        <a:t>Registro de asistencia </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303" marR="37303" marT="0" marB="0"/>
                </a:tc>
                <a:tc>
                  <a:txBody>
                    <a:bodyPr/>
                    <a:lstStyle/>
                    <a:p>
                      <a:pPr>
                        <a:spcAft>
                          <a:spcPts val="0"/>
                        </a:spcAft>
                      </a:pPr>
                      <a:r>
                        <a:rPr lang="es-ES" sz="1100" dirty="0">
                          <a:solidFill>
                            <a:schemeClr val="tx1"/>
                          </a:solidFill>
                          <a:effectLst/>
                        </a:rPr>
                        <a:t>Docente encargado</a:t>
                      </a:r>
                      <a:endParaRPr lang="es-EC" sz="1100" dirty="0">
                        <a:solidFill>
                          <a:schemeClr val="tx1"/>
                        </a:solidFill>
                        <a:effectLst/>
                      </a:endParaRPr>
                    </a:p>
                    <a:p>
                      <a:pPr>
                        <a:spcAft>
                          <a:spcPts val="0"/>
                        </a:spcAft>
                      </a:pPr>
                      <a:r>
                        <a:rPr lang="es-ES" sz="1100" dirty="0">
                          <a:solidFill>
                            <a:schemeClr val="tx1"/>
                          </a:solidFill>
                          <a:effectLst/>
                        </a:rPr>
                        <a:t>Hojas de </a:t>
                      </a:r>
                      <a:r>
                        <a:rPr lang="es-ES" sz="1100" dirty="0" err="1">
                          <a:solidFill>
                            <a:schemeClr val="tx1"/>
                          </a:solidFill>
                          <a:effectLst/>
                        </a:rPr>
                        <a:t>registro.de</a:t>
                      </a:r>
                      <a:r>
                        <a:rPr lang="es-ES" sz="1100" dirty="0">
                          <a:solidFill>
                            <a:schemeClr val="tx1"/>
                          </a:solidFill>
                          <a:effectLst/>
                        </a:rPr>
                        <a:t> asistencia</a:t>
                      </a:r>
                      <a:endParaRPr lang="es-EC" sz="1100" dirty="0">
                        <a:solidFill>
                          <a:schemeClr val="tx1"/>
                        </a:solidFill>
                        <a:effectLst/>
                        <a:latin typeface="Times New Roman" panose="02020603050405020304" pitchFamily="18" charset="0"/>
                        <a:ea typeface="Times New Roman" panose="02020603050405020304" pitchFamily="18" charset="0"/>
                      </a:endParaRPr>
                    </a:p>
                  </a:txBody>
                  <a:tcPr marL="37303" marR="37303" marT="0" marB="0"/>
                </a:tc>
              </a:tr>
            </a:tbl>
          </a:graphicData>
        </a:graphic>
      </p:graphicFrame>
    </p:spTree>
    <p:extLst>
      <p:ext uri="{BB962C8B-B14F-4D97-AF65-F5344CB8AC3E}">
        <p14:creationId xmlns:p14="http://schemas.microsoft.com/office/powerpoint/2010/main" val="159525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jovenesdesanjose.org/wp-content/uploads/2014/03/graci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1" y="2173162"/>
            <a:ext cx="8008740" cy="2322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6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9630" y="1263689"/>
            <a:ext cx="9084852" cy="6195909"/>
          </a:xfrm>
        </p:spPr>
        <p:txBody>
          <a:bodyPr>
            <a:normAutofit/>
          </a:bodyPr>
          <a:lstStyle/>
          <a:p>
            <a:pPr lvl="0"/>
            <a:r>
              <a:rPr lang="es-EC" dirty="0">
                <a:latin typeface="Arial" panose="020B0604020202020204" pitchFamily="34" charset="0"/>
                <a:cs typeface="Arial" panose="020B0604020202020204" pitchFamily="34" charset="0"/>
              </a:rPr>
              <a:t>Que los niños/as tiendan asumir conductas agresivas.</a:t>
            </a:r>
          </a:p>
          <a:p>
            <a:pPr lvl="0"/>
            <a:r>
              <a:rPr lang="es-EC" dirty="0">
                <a:latin typeface="Arial" panose="020B0604020202020204" pitchFamily="34" charset="0"/>
                <a:cs typeface="Arial" panose="020B0604020202020204" pitchFamily="34" charset="0"/>
              </a:rPr>
              <a:t> A tener dificultades para hacer y mantener amistades entre sus compañeros.</a:t>
            </a:r>
          </a:p>
          <a:p>
            <a:pPr lvl="0"/>
            <a:r>
              <a:rPr lang="es-EC" dirty="0">
                <a:latin typeface="Arial" panose="020B0604020202020204" pitchFamily="34" charset="0"/>
                <a:cs typeface="Arial" panose="020B0604020202020204" pitchFamily="34" charset="0"/>
              </a:rPr>
              <a:t>A no ser competentes, limitados en el quehacer educativo y personal.</a:t>
            </a:r>
          </a:p>
          <a:p>
            <a:pPr lvl="0"/>
            <a:r>
              <a:rPr lang="es-EC" dirty="0">
                <a:latin typeface="Arial" panose="020B0604020202020204" pitchFamily="34" charset="0"/>
                <a:cs typeface="Arial" panose="020B0604020202020204" pitchFamily="34" charset="0"/>
              </a:rPr>
              <a:t>A no cumplir con el trabajo escolar, </a:t>
            </a:r>
            <a:r>
              <a:rPr lang="es-ES" dirty="0">
                <a:latin typeface="Arial" panose="020B0604020202020204" pitchFamily="34" charset="0"/>
                <a:cs typeface="Arial" panose="020B0604020202020204" pitchFamily="34" charset="0"/>
              </a:rPr>
              <a:t>reprimiendo en el proceso de aprendizaje  la capacidad de iniciativa.</a:t>
            </a:r>
            <a:endParaRPr lang="es-EC" dirty="0">
              <a:latin typeface="Arial" panose="020B0604020202020204" pitchFamily="34" charset="0"/>
              <a:cs typeface="Arial" panose="020B0604020202020204" pitchFamily="34" charset="0"/>
            </a:endParaRPr>
          </a:p>
          <a:p>
            <a:pPr lvl="0"/>
            <a:r>
              <a:rPr lang="es-EC" dirty="0">
                <a:latin typeface="Arial" panose="020B0604020202020204" pitchFamily="34" charset="0"/>
                <a:cs typeface="Arial" panose="020B0604020202020204" pitchFamily="34" charset="0"/>
              </a:rPr>
              <a:t>A cometer actos de desobediencia en las normas establecidas por sus maestros y padres. (escuela-hogar).</a:t>
            </a:r>
          </a:p>
          <a:p>
            <a:pPr lvl="0"/>
            <a:r>
              <a:rPr lang="es-EC" dirty="0">
                <a:latin typeface="Arial" panose="020B0604020202020204" pitchFamily="34" charset="0"/>
                <a:cs typeface="Arial" panose="020B0604020202020204" pitchFamily="34" charset="0"/>
              </a:rPr>
              <a:t>Deterioros de la actividad social y académica en la escuela, por episodios de rabias, conductas caprichosas.</a:t>
            </a:r>
          </a:p>
          <a:p>
            <a:pPr lvl="0"/>
            <a:r>
              <a:rPr lang="es-EC" dirty="0">
                <a:latin typeface="Arial" panose="020B0604020202020204" pitchFamily="34" charset="0"/>
                <a:cs typeface="Arial" panose="020B0604020202020204" pitchFamily="34" charset="0"/>
              </a:rPr>
              <a:t>Dificultades para asumir responsabilidades, inmaduros ante problemas cotidianos.</a:t>
            </a:r>
          </a:p>
          <a:p>
            <a:endParaRPr lang="es-EC" dirty="0"/>
          </a:p>
        </p:txBody>
      </p:sp>
    </p:spTree>
    <p:extLst>
      <p:ext uri="{BB962C8B-B14F-4D97-AF65-F5344CB8AC3E}">
        <p14:creationId xmlns:p14="http://schemas.microsoft.com/office/powerpoint/2010/main" val="7016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FORMULACIÓN DEL PROBLEMA</a:t>
            </a:r>
            <a:endParaRPr lang="es-EC" b="1"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817857137"/>
              </p:ext>
            </p:extLst>
          </p:nvPr>
        </p:nvGraphicFramePr>
        <p:xfrm>
          <a:off x="677334" y="1481071"/>
          <a:ext cx="11235624" cy="507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6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3519" y="435736"/>
            <a:ext cx="8596668" cy="1320800"/>
          </a:xfrm>
        </p:spPr>
        <p:txBody>
          <a:bodyPr/>
          <a:lstStyle/>
          <a:p>
            <a:r>
              <a:rPr lang="es-EC" b="1" dirty="0" smtClean="0"/>
              <a:t>OBJETIVOS</a:t>
            </a:r>
            <a:endParaRPr lang="es-EC" b="1" dirty="0"/>
          </a:p>
        </p:txBody>
      </p:sp>
      <p:sp>
        <p:nvSpPr>
          <p:cNvPr id="4" name="Rectángulo redondeado 3"/>
          <p:cNvSpPr/>
          <p:nvPr/>
        </p:nvSpPr>
        <p:spPr>
          <a:xfrm>
            <a:off x="313516" y="1792310"/>
            <a:ext cx="4593334" cy="39012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b="1" dirty="0" smtClean="0">
                <a:solidFill>
                  <a:schemeClr val="tx1"/>
                </a:solidFill>
                <a:latin typeface="Arial" panose="020B0604020202020204" pitchFamily="34" charset="0"/>
                <a:cs typeface="Arial" panose="020B0604020202020204" pitchFamily="34" charset="0"/>
              </a:rPr>
              <a:t>OBJETIVO GENERAL:</a:t>
            </a:r>
          </a:p>
          <a:p>
            <a:endParaRPr lang="es-EC" sz="1400" b="1" u="sng" dirty="0">
              <a:solidFill>
                <a:schemeClr val="tx1"/>
              </a:solidFill>
              <a:latin typeface="Arial" panose="020B0604020202020204" pitchFamily="34" charset="0"/>
              <a:cs typeface="Arial" panose="020B0604020202020204" pitchFamily="34" charset="0"/>
            </a:endParaRPr>
          </a:p>
          <a:p>
            <a:pPr algn="just"/>
            <a:r>
              <a:rPr lang="es-EC" sz="1400" dirty="0" smtClean="0">
                <a:solidFill>
                  <a:schemeClr val="tx1"/>
                </a:solidFill>
                <a:latin typeface="Arial" panose="020B0604020202020204" pitchFamily="34" charset="0"/>
                <a:cs typeface="Arial" panose="020B0604020202020204" pitchFamily="34" charset="0"/>
              </a:rPr>
              <a:t>Analizar </a:t>
            </a:r>
            <a:r>
              <a:rPr lang="es-EC" sz="1400" dirty="0">
                <a:solidFill>
                  <a:schemeClr val="tx1"/>
                </a:solidFill>
                <a:latin typeface="Arial" panose="020B0604020202020204" pitchFamily="34" charset="0"/>
                <a:cs typeface="Arial" panose="020B0604020202020204" pitchFamily="34" charset="0"/>
              </a:rPr>
              <a:t>los diferentes estilos de crianza de los padres de los niños/as de 5 años de edad del Primer Año de Educación General Básica de la Unidad Educativa “Carlos Ponce Martínez” Fe y Alegría, a través de información consultada en libros, encuestas y observaciones directas del comportamiento y actitud de  los niños/as y padres de familia de la institución, para concienciar en toda la comunidad educativa la importancia de dedicar tiempo y esfuerzo al momento de educar a los infantes y la incidencia que tienen los mismos en el desarrollo socio-afectivo</a:t>
            </a:r>
          </a:p>
        </p:txBody>
      </p:sp>
      <p:sp>
        <p:nvSpPr>
          <p:cNvPr id="5" name="Rectángulo redondeado 4"/>
          <p:cNvSpPr/>
          <p:nvPr/>
        </p:nvSpPr>
        <p:spPr>
          <a:xfrm>
            <a:off x="5188265" y="3545623"/>
            <a:ext cx="4122259" cy="586707"/>
          </a:xfrm>
          <a:prstGeom prst="roundRect">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400" dirty="0" smtClean="0">
                <a:solidFill>
                  <a:schemeClr val="tx1"/>
                </a:solidFill>
                <a:latin typeface="Arial" panose="020B0604020202020204" pitchFamily="34" charset="0"/>
                <a:cs typeface="Arial" panose="020B0604020202020204" pitchFamily="34" charset="0"/>
              </a:rPr>
              <a:t>3. Identificar </a:t>
            </a:r>
            <a:r>
              <a:rPr lang="es-ES" sz="1400" dirty="0">
                <a:solidFill>
                  <a:schemeClr val="tx1"/>
                </a:solidFill>
                <a:latin typeface="Arial" panose="020B0604020202020204" pitchFamily="34" charset="0"/>
                <a:cs typeface="Arial" panose="020B0604020202020204" pitchFamily="34" charset="0"/>
              </a:rPr>
              <a:t>las causa por las cuales el área socio-afectiva se ven afectados.</a:t>
            </a:r>
            <a:endParaRPr lang="es-EC" sz="1400" dirty="0">
              <a:solidFill>
                <a:schemeClr val="tx1"/>
              </a:solidFill>
              <a:latin typeface="Arial" panose="020B0604020202020204" pitchFamily="34" charset="0"/>
              <a:cs typeface="Arial" panose="020B0604020202020204" pitchFamily="34" charset="0"/>
            </a:endParaRPr>
          </a:p>
        </p:txBody>
      </p:sp>
      <p:sp>
        <p:nvSpPr>
          <p:cNvPr id="6" name="Rectángulo redondeado 5"/>
          <p:cNvSpPr/>
          <p:nvPr/>
        </p:nvSpPr>
        <p:spPr>
          <a:xfrm>
            <a:off x="5151744" y="2459862"/>
            <a:ext cx="4158780" cy="770587"/>
          </a:xfrm>
          <a:prstGeom prst="roundRect">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400" dirty="0" smtClean="0">
                <a:solidFill>
                  <a:schemeClr val="tx1"/>
                </a:solidFill>
                <a:latin typeface="Arial" panose="020B0604020202020204" pitchFamily="34" charset="0"/>
                <a:cs typeface="Arial" panose="020B0604020202020204" pitchFamily="34" charset="0"/>
              </a:rPr>
              <a:t>2. Definir </a:t>
            </a:r>
            <a:r>
              <a:rPr lang="es-ES" sz="1400" dirty="0">
                <a:solidFill>
                  <a:schemeClr val="tx1"/>
                </a:solidFill>
                <a:latin typeface="Arial" panose="020B0604020202020204" pitchFamily="34" charset="0"/>
                <a:cs typeface="Arial" panose="020B0604020202020204" pitchFamily="34" charset="0"/>
              </a:rPr>
              <a:t>los estilos de crianza de los padres que se manejan en el entorno educativo y familiar.</a:t>
            </a:r>
            <a:endParaRPr lang="es-EC" sz="1400" dirty="0">
              <a:solidFill>
                <a:schemeClr val="tx1"/>
              </a:solidFill>
              <a:latin typeface="Arial" panose="020B0604020202020204" pitchFamily="34" charset="0"/>
              <a:cs typeface="Arial" panose="020B0604020202020204" pitchFamily="34" charset="0"/>
            </a:endParaRPr>
          </a:p>
        </p:txBody>
      </p:sp>
      <p:sp>
        <p:nvSpPr>
          <p:cNvPr id="7" name="Rectángulo redondeado 6"/>
          <p:cNvSpPr/>
          <p:nvPr/>
        </p:nvSpPr>
        <p:spPr>
          <a:xfrm>
            <a:off x="5151744" y="1266783"/>
            <a:ext cx="4158780" cy="894720"/>
          </a:xfrm>
          <a:prstGeom prst="roundRect">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smtClean="0">
                <a:solidFill>
                  <a:schemeClr val="tx1"/>
                </a:solidFill>
                <a:latin typeface="Arial" panose="020B0604020202020204" pitchFamily="34" charset="0"/>
                <a:cs typeface="Arial" panose="020B0604020202020204" pitchFamily="34" charset="0"/>
              </a:rPr>
              <a:t>1. Establecer </a:t>
            </a:r>
            <a:r>
              <a:rPr lang="es-EC" sz="1400" dirty="0">
                <a:solidFill>
                  <a:schemeClr val="tx1"/>
                </a:solidFill>
                <a:latin typeface="Arial" panose="020B0604020202020204" pitchFamily="34" charset="0"/>
                <a:cs typeface="Arial" panose="020B0604020202020204" pitchFamily="34" charset="0"/>
              </a:rPr>
              <a:t>las normas de crianza de los padres en los niños del Primer Año de Educación General Básica.</a:t>
            </a:r>
            <a:endParaRPr lang="es-EC" sz="1400" b="1" dirty="0">
              <a:solidFill>
                <a:schemeClr val="tx1"/>
              </a:solidFill>
              <a:latin typeface="Arial" panose="020B0604020202020204" pitchFamily="34" charset="0"/>
              <a:cs typeface="Arial" panose="020B0604020202020204" pitchFamily="34" charset="0"/>
            </a:endParaRPr>
          </a:p>
          <a:p>
            <a:r>
              <a:rPr lang="es-ES" sz="1400" dirty="0">
                <a:solidFill>
                  <a:schemeClr val="tx1"/>
                </a:solidFill>
                <a:latin typeface="Arial" panose="020B0604020202020204" pitchFamily="34" charset="0"/>
                <a:cs typeface="Arial" panose="020B0604020202020204" pitchFamily="34" charset="0"/>
              </a:rPr>
              <a:t> </a:t>
            </a:r>
            <a:endParaRPr lang="es-EC" sz="1400" dirty="0">
              <a:solidFill>
                <a:schemeClr val="tx1"/>
              </a:solidFill>
              <a:latin typeface="Arial" panose="020B0604020202020204" pitchFamily="34" charset="0"/>
              <a:cs typeface="Arial" panose="020B0604020202020204" pitchFamily="34" charset="0"/>
            </a:endParaRPr>
          </a:p>
        </p:txBody>
      </p:sp>
      <p:sp>
        <p:nvSpPr>
          <p:cNvPr id="8" name="Rectángulo redondeado 7"/>
          <p:cNvSpPr/>
          <p:nvPr/>
        </p:nvSpPr>
        <p:spPr>
          <a:xfrm>
            <a:off x="5188266" y="4372376"/>
            <a:ext cx="4277706" cy="1047125"/>
          </a:xfrm>
          <a:prstGeom prst="roundRect">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400" dirty="0" smtClean="0">
                <a:solidFill>
                  <a:schemeClr val="tx1"/>
                </a:solidFill>
                <a:latin typeface="Arial" panose="020B0604020202020204" pitchFamily="34" charset="0"/>
                <a:cs typeface="Arial" panose="020B0604020202020204" pitchFamily="34" charset="0"/>
              </a:rPr>
              <a:t>4. Establecer </a:t>
            </a:r>
            <a:r>
              <a:rPr lang="es-ES" sz="1400" dirty="0">
                <a:solidFill>
                  <a:schemeClr val="tx1"/>
                </a:solidFill>
                <a:latin typeface="Arial" panose="020B0604020202020204" pitchFamily="34" charset="0"/>
                <a:cs typeface="Arial" panose="020B0604020202020204" pitchFamily="34" charset="0"/>
              </a:rPr>
              <a:t>el nivel de conocimientos que tienen  las docentes y padres sobre  el desarrollo socio-afectivo de los niños/as del Primer Año de Educación General Básica.</a:t>
            </a:r>
            <a:endParaRPr lang="es-EC" sz="1400" dirty="0">
              <a:solidFill>
                <a:schemeClr val="tx1"/>
              </a:solidFill>
              <a:latin typeface="Arial" panose="020B0604020202020204" pitchFamily="34" charset="0"/>
              <a:cs typeface="Arial" panose="020B0604020202020204" pitchFamily="34" charset="0"/>
            </a:endParaRPr>
          </a:p>
        </p:txBody>
      </p:sp>
      <p:sp>
        <p:nvSpPr>
          <p:cNvPr id="9" name="Llamada de flecha hacia abajo 8"/>
          <p:cNvSpPr/>
          <p:nvPr/>
        </p:nvSpPr>
        <p:spPr>
          <a:xfrm>
            <a:off x="5323790" y="307304"/>
            <a:ext cx="3966400" cy="965200"/>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latin typeface="Arial" panose="020B0604020202020204" pitchFamily="34" charset="0"/>
                <a:cs typeface="Arial" panose="020B0604020202020204" pitchFamily="34" charset="0"/>
              </a:rPr>
              <a:t>OBJETIVOS ESPECIFICOS</a:t>
            </a:r>
            <a:endParaRPr lang="es-EC" sz="1600" b="1" dirty="0">
              <a:solidFill>
                <a:schemeClr val="tx1"/>
              </a:solidFill>
              <a:latin typeface="Arial" panose="020B0604020202020204" pitchFamily="34" charset="0"/>
              <a:cs typeface="Arial" panose="020B0604020202020204" pitchFamily="34" charset="0"/>
            </a:endParaRPr>
          </a:p>
        </p:txBody>
      </p:sp>
      <p:sp>
        <p:nvSpPr>
          <p:cNvPr id="10" name="Rectángulo redondeado 9"/>
          <p:cNvSpPr/>
          <p:nvPr/>
        </p:nvSpPr>
        <p:spPr>
          <a:xfrm>
            <a:off x="5151743" y="5693534"/>
            <a:ext cx="4314229" cy="867894"/>
          </a:xfrm>
          <a:prstGeom prst="roundRect">
            <a:avLst/>
          </a:prstGeom>
          <a:solidFill>
            <a:srgbClr val="FED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tx1"/>
                </a:solidFill>
                <a:latin typeface="Arial" panose="020B0604020202020204" pitchFamily="34" charset="0"/>
                <a:cs typeface="Arial" panose="020B0604020202020204" pitchFamily="34" charset="0"/>
              </a:rPr>
              <a:t>5. </a:t>
            </a:r>
            <a:r>
              <a:rPr lang="es-ES_tradnl" sz="1400" dirty="0">
                <a:solidFill>
                  <a:schemeClr val="tx1"/>
                </a:solidFill>
                <a:latin typeface="Arial" panose="020B0604020202020204" pitchFamily="34" charset="0"/>
                <a:cs typeface="Arial" panose="020B0604020202020204" pitchFamily="34" charset="0"/>
              </a:rPr>
              <a:t>Elaborar talleres para la formación de “Escuela para Padres” del Centro de Educación General Básica “Carlos Ponce Martínez” Fe y Alegría.</a:t>
            </a:r>
            <a:endParaRPr lang="es-EC" sz="1400" dirty="0">
              <a:solidFill>
                <a:schemeClr val="tx1"/>
              </a:solidFill>
              <a:latin typeface="Arial" panose="020B0604020202020204" pitchFamily="34" charset="0"/>
              <a:cs typeface="Arial" panose="020B0604020202020204" pitchFamily="34" charset="0"/>
            </a:endParaRPr>
          </a:p>
          <a:p>
            <a:pPr lvl="0" algn="just"/>
            <a:endParaRPr lang="es-EC" sz="1400" dirty="0">
              <a:solidFill>
                <a:schemeClr val="tx1"/>
              </a:solidFill>
              <a:latin typeface="Arial" panose="020B0604020202020204" pitchFamily="34" charset="0"/>
              <a:cs typeface="Arial" panose="020B0604020202020204" pitchFamily="34" charset="0"/>
            </a:endParaRPr>
          </a:p>
        </p:txBody>
      </p:sp>
      <p:sp>
        <p:nvSpPr>
          <p:cNvPr id="11" name="Flecha doblada 10"/>
          <p:cNvSpPr/>
          <p:nvPr/>
        </p:nvSpPr>
        <p:spPr>
          <a:xfrm>
            <a:off x="4279916" y="471511"/>
            <a:ext cx="1043874" cy="1318652"/>
          </a:xfrm>
          <a:prstGeom prst="ben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Cheurón 12"/>
          <p:cNvSpPr/>
          <p:nvPr/>
        </p:nvSpPr>
        <p:spPr>
          <a:xfrm rot="5400000">
            <a:off x="6952445" y="2232338"/>
            <a:ext cx="317679" cy="176010"/>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Cheurón 13"/>
          <p:cNvSpPr/>
          <p:nvPr/>
        </p:nvSpPr>
        <p:spPr>
          <a:xfrm rot="5400000">
            <a:off x="6952444" y="4162024"/>
            <a:ext cx="317679" cy="176010"/>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Cheurón 14"/>
          <p:cNvSpPr/>
          <p:nvPr/>
        </p:nvSpPr>
        <p:spPr>
          <a:xfrm rot="5400000">
            <a:off x="6972284" y="3322388"/>
            <a:ext cx="317679" cy="176010"/>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Cheurón 15"/>
          <p:cNvSpPr/>
          <p:nvPr/>
        </p:nvSpPr>
        <p:spPr>
          <a:xfrm rot="5400000">
            <a:off x="6952443" y="5492117"/>
            <a:ext cx="317679" cy="176010"/>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25278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JUSTIFICACIÓN</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86356592"/>
              </p:ext>
            </p:extLst>
          </p:nvPr>
        </p:nvGraphicFramePr>
        <p:xfrm>
          <a:off x="677864" y="1506829"/>
          <a:ext cx="8596138" cy="486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2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6000" b="1" dirty="0" smtClean="0"/>
              <a:t>CAPITULO II</a:t>
            </a:r>
            <a:endParaRPr lang="es-EC" sz="6000" b="1" dirty="0"/>
          </a:p>
        </p:txBody>
      </p:sp>
      <p:sp>
        <p:nvSpPr>
          <p:cNvPr id="3" name="Marcador de contenido 2"/>
          <p:cNvSpPr>
            <a:spLocks noGrp="1"/>
          </p:cNvSpPr>
          <p:nvPr>
            <p:ph idx="1"/>
          </p:nvPr>
        </p:nvSpPr>
        <p:spPr/>
        <p:txBody>
          <a:bodyPr>
            <a:normAutofit/>
          </a:bodyPr>
          <a:lstStyle/>
          <a:p>
            <a:pPr marL="0" indent="0" algn="ctr">
              <a:buNone/>
            </a:pPr>
            <a:endParaRPr lang="es-EC" sz="5000" dirty="0">
              <a:solidFill>
                <a:schemeClr val="tx1"/>
              </a:solidFill>
            </a:endParaRPr>
          </a:p>
          <a:p>
            <a:pPr marL="0" indent="0" algn="ctr">
              <a:buNone/>
            </a:pPr>
            <a:r>
              <a:rPr lang="es-EC" sz="7000" b="1" dirty="0" smtClean="0">
                <a:solidFill>
                  <a:schemeClr val="tx1"/>
                </a:solidFill>
              </a:rPr>
              <a:t>MARCO TEÓRICO</a:t>
            </a:r>
            <a:endParaRPr lang="es-EC" sz="7000" b="1" dirty="0">
              <a:solidFill>
                <a:schemeClr val="tx1"/>
              </a:solidFill>
            </a:endParaRPr>
          </a:p>
        </p:txBody>
      </p:sp>
    </p:spTree>
    <p:extLst>
      <p:ext uri="{BB962C8B-B14F-4D97-AF65-F5344CB8AC3E}">
        <p14:creationId xmlns:p14="http://schemas.microsoft.com/office/powerpoint/2010/main" val="22595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583</TotalTime>
  <Words>4373</Words>
  <Application>Microsoft Office PowerPoint</Application>
  <PresentationFormat>Panorámica</PresentationFormat>
  <Paragraphs>454</Paragraphs>
  <Slides>48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Arial</vt:lpstr>
      <vt:lpstr>Calibri</vt:lpstr>
      <vt:lpstr>Cambria</vt:lpstr>
      <vt:lpstr>Century Gothic</vt:lpstr>
      <vt:lpstr>Times New Roman</vt:lpstr>
      <vt:lpstr>Trebuchet MS</vt:lpstr>
      <vt:lpstr>Wingdings</vt:lpstr>
      <vt:lpstr>Wingdings 3</vt:lpstr>
      <vt:lpstr>Faceta</vt:lpstr>
      <vt:lpstr>           DEPARTAMENTO DE CIENCIAS HUMANAS Y SOCIALES CARRERA: “EDUCACIÓN INFANTIL”  PROYECTO  DE  TESIS PREVIA LA OBTENCIÓN DEL TÍTULO DE LICENCIADA EN CIENCIAS DE LA EDUCACIÓN, MENCIÓN” EDUCACIÓN INFANTIL “   </vt:lpstr>
      <vt:lpstr>CAPITULO I</vt:lpstr>
      <vt:lpstr>Presentación de PowerPoint</vt:lpstr>
      <vt:lpstr>De las observaciones y referencias del personal directivo y docente que trabajan en la institución, se ha podido determinar algunas de las conductas negativas que los padres adoptan con sus hijos/as dentro y fuera del aula:</vt:lpstr>
      <vt:lpstr>Presentación de PowerPoint</vt:lpstr>
      <vt:lpstr>FORMULACIÓN DEL PROBLEMA</vt:lpstr>
      <vt:lpstr>OBJETIVOS</vt:lpstr>
      <vt:lpstr>JUSTIFICACIÓN</vt:lpstr>
      <vt:lpstr>CAPITULO II</vt:lpstr>
      <vt:lpstr>CICLO DE LA NIÑEZ</vt:lpstr>
      <vt:lpstr>Presentación de PowerPoint</vt:lpstr>
      <vt:lpstr>Presentación de PowerPoint</vt:lpstr>
      <vt:lpstr>PROCESOS DEL DESARROLLO</vt:lpstr>
      <vt:lpstr>Presentación de PowerPoint</vt:lpstr>
      <vt:lpstr>Presentación de PowerPoint</vt:lpstr>
      <vt:lpstr>ESTILOS DE CRIANZA DE LOS PADRES</vt:lpstr>
      <vt:lpstr>INFLUENCIA DE LOS ESTILOS DE CRIANZA DE LOS PADRES EN LOS HIJOS</vt:lpstr>
      <vt:lpstr>Presentación de PowerPoint</vt:lpstr>
      <vt:lpstr>CAPITULO III</vt:lpstr>
      <vt:lpstr>Presentación de PowerPoint</vt:lpstr>
      <vt:lpstr>Recolección de datos o información   </vt:lpstr>
      <vt:lpstr>Procesamiento de la información</vt:lpstr>
      <vt:lpstr>Nivel o tipo de investigación </vt:lpstr>
      <vt:lpstr>POBLACIÓN Y MUESTRA</vt:lpstr>
      <vt:lpstr>CAPITULO IV</vt:lpstr>
      <vt:lpstr>DE LA ENCUESTA APLICADA A LOS DOCENTES</vt:lpstr>
      <vt:lpstr>Presentación de PowerPoint</vt:lpstr>
      <vt:lpstr>Presentación de PowerPoint</vt:lpstr>
      <vt:lpstr>De la encuesta aplicada a los Padres de Familia</vt:lpstr>
      <vt:lpstr>Presentación de PowerPoint</vt:lpstr>
      <vt:lpstr>Presentación de PowerPoint</vt:lpstr>
      <vt:lpstr>De la Guía de Observación aplicada a los niños/as</vt:lpstr>
      <vt:lpstr>Presentación de PowerPoint</vt:lpstr>
      <vt:lpstr>Presentación de PowerPoint</vt:lpstr>
      <vt:lpstr>Conclusiones y Recomendaciones</vt:lpstr>
      <vt:lpstr>CAPITULO V</vt:lpstr>
      <vt:lpstr>Conclusiones del Tema investigado:</vt:lpstr>
      <vt:lpstr>Recomendaciones </vt:lpstr>
      <vt:lpstr>RESPUESTA A LAS PREGUNTAS DIRECTRICES</vt:lpstr>
      <vt:lpstr>Presentación de PowerPoint</vt:lpstr>
      <vt:lpstr>CAPITULO VI</vt:lpstr>
      <vt:lpstr>BENEFICIOS DE LOS TALLERES</vt:lpstr>
      <vt:lpstr>OBJETIVOS DEL MANUAL</vt:lpstr>
      <vt:lpstr>TALLERES QUE SE INCLUYEN EN EL MANUAL</vt:lpstr>
      <vt:lpstr>TALLERES QUE SE INCLUYEN EN EL MANUAL    </vt:lpstr>
      <vt:lpstr>CRONOGRAMA DE TRABAJO</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HUMANAS Y SOCIALES CARRERA: “EDUCACIÓN INFANTIL” PROYECTO  DE  TESIS PREVIA LA OBTENCIÓN    DEL TÍTULO DE LICENCIADA EN CIENCIAS DE LA    EDUCACIÓN, MENCIÓN” EDUCACIÓN INFANTIL “</dc:title>
  <dc:creator>USUARIO</dc:creator>
  <cp:lastModifiedBy>USUARIO</cp:lastModifiedBy>
  <cp:revision>65</cp:revision>
  <dcterms:created xsi:type="dcterms:W3CDTF">2014-12-14T19:06:33Z</dcterms:created>
  <dcterms:modified xsi:type="dcterms:W3CDTF">2014-12-16T07:44:45Z</dcterms:modified>
</cp:coreProperties>
</file>