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74" r:id="rId3"/>
    <p:sldId id="259" r:id="rId4"/>
    <p:sldId id="260" r:id="rId5"/>
    <p:sldId id="270" r:id="rId6"/>
    <p:sldId id="264" r:id="rId7"/>
    <p:sldId id="265" r:id="rId8"/>
    <p:sldId id="273" r:id="rId9"/>
    <p:sldId id="267" r:id="rId10"/>
    <p:sldId id="290" r:id="rId11"/>
    <p:sldId id="275" r:id="rId12"/>
    <p:sldId id="278" r:id="rId13"/>
    <p:sldId id="280" r:id="rId14"/>
    <p:sldId id="292" r:id="rId15"/>
    <p:sldId id="281" r:id="rId16"/>
    <p:sldId id="293" r:id="rId17"/>
    <p:sldId id="282" r:id="rId18"/>
    <p:sldId id="294" r:id="rId19"/>
    <p:sldId id="283" r:id="rId20"/>
    <p:sldId id="284" r:id="rId21"/>
    <p:sldId id="285" r:id="rId22"/>
    <p:sldId id="287" r:id="rId23"/>
    <p:sldId id="295" r:id="rId24"/>
    <p:sldId id="296" r:id="rId25"/>
    <p:sldId id="297" r:id="rId26"/>
    <p:sldId id="288" r:id="rId27"/>
    <p:sldId id="289" r:id="rId28"/>
    <p:sldId id="291" r:id="rId29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TESISs\Nueva%20carpeta%20si\ANALISIS%20FINANCIER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c\Documents\TESISs\Nueva%20carpeta%20si\ANALISIS%20FINANCIERO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c\Documents\TESISs\Nueva%20carpeta%20si\ANALISIS%20FINANCIERO.xlsx" TargetMode="External"/><Relationship Id="rId1" Type="http://schemas.openxmlformats.org/officeDocument/2006/relationships/hyperlink" Target="ANALISIS%20FINANCIERO1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c\Documents\TESISs\Nueva%20carpeta%20si\ANALISIS%20FINANCIERO.xlsx" TargetMode="External"/><Relationship Id="rId1" Type="http://schemas.openxmlformats.org/officeDocument/2006/relationships/hyperlink" Target="ANALISIS%20FINANCIERO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dirty="0"/>
              <a:t>ACTIVO</a:t>
            </a:r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bg!$C$71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154882154882155E-2"/>
                  <c:y val="-7.4816283524259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936026936026937E-3"/>
                  <c:y val="-3.2064121510396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bg!$A$72:$A$73</c:f>
              <c:strCache>
                <c:ptCount val="2"/>
                <c:pt idx="0">
                  <c:v>ACTIVOS CORRIENTES </c:v>
                </c:pt>
                <c:pt idx="1">
                  <c:v>ACTIVOS FIJOS</c:v>
                </c:pt>
              </c:strCache>
            </c:strRef>
          </c:cat>
          <c:val>
            <c:numRef>
              <c:f>bg!$C$72:$C$73</c:f>
              <c:numCache>
                <c:formatCode>0%</c:formatCode>
                <c:ptCount val="2"/>
                <c:pt idx="0">
                  <c:v>3.413499342544879E-2</c:v>
                </c:pt>
                <c:pt idx="1">
                  <c:v>0.96586500657455121</c:v>
                </c:pt>
              </c:numCache>
            </c:numRef>
          </c:val>
        </c:ser>
        <c:ser>
          <c:idx val="1"/>
          <c:order val="1"/>
          <c:tx>
            <c:strRef>
              <c:f>bg!$J$71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6936026936026886E-2"/>
                  <c:y val="-3.7408141762129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0404040404040407E-2"/>
                  <c:y val="-3.7408141762129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bg!$J$72:$J$73</c:f>
              <c:numCache>
                <c:formatCode>0%</c:formatCode>
                <c:ptCount val="2"/>
                <c:pt idx="0">
                  <c:v>8.1071099868416305E-2</c:v>
                </c:pt>
                <c:pt idx="1">
                  <c:v>0.91892890013158368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5647232"/>
        <c:axId val="75661312"/>
        <c:axId val="0"/>
      </c:bar3DChart>
      <c:catAx>
        <c:axId val="75647232"/>
        <c:scaling>
          <c:orientation val="minMax"/>
        </c:scaling>
        <c:delete val="0"/>
        <c:axPos val="b"/>
        <c:majorTickMark val="none"/>
        <c:minorTickMark val="none"/>
        <c:tickLblPos val="nextTo"/>
        <c:crossAx val="75661312"/>
        <c:crosses val="autoZero"/>
        <c:auto val="1"/>
        <c:lblAlgn val="ctr"/>
        <c:lblOffset val="100"/>
        <c:noMultiLvlLbl val="0"/>
      </c:catAx>
      <c:valAx>
        <c:axId val="75661312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7564723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solidFill>
      <a:schemeClr val="bg1">
        <a:lumMod val="85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/>
              <a:t>PASIVO Y PATRIMONIO</a:t>
            </a:r>
          </a:p>
        </c:rich>
      </c:tx>
      <c:layout/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21886947443239466"/>
          <c:w val="0.95925926519987381"/>
          <c:h val="0.6442768480454306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bg!$C$78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6.7453625632378561E-3"/>
                  <c:y val="-3.9043429820818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bg!$A$79:$A$80</c:f>
              <c:strCache>
                <c:ptCount val="2"/>
                <c:pt idx="0">
                  <c:v>PASIVOS CORRIENTES</c:v>
                </c:pt>
                <c:pt idx="1">
                  <c:v>PATRIMONIO NETO</c:v>
                </c:pt>
              </c:strCache>
            </c:strRef>
          </c:cat>
          <c:val>
            <c:numRef>
              <c:f>bg!$C$79:$C$80</c:f>
              <c:numCache>
                <c:formatCode>0%</c:formatCode>
                <c:ptCount val="2"/>
                <c:pt idx="0">
                  <c:v>0.98846876113921878</c:v>
                </c:pt>
                <c:pt idx="1">
                  <c:v>1.1531238860781235E-2</c:v>
                </c:pt>
              </c:numCache>
            </c:numRef>
          </c:val>
        </c:ser>
        <c:ser>
          <c:idx val="1"/>
          <c:order val="1"/>
          <c:tx>
            <c:strRef>
              <c:f>bg!$J$78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0"/>
                  <c:y val="-4.6852115784981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bg!$A$79:$A$80</c:f>
              <c:strCache>
                <c:ptCount val="2"/>
                <c:pt idx="0">
                  <c:v>PASIVOS CORRIENTES</c:v>
                </c:pt>
                <c:pt idx="1">
                  <c:v>PATRIMONIO NETO</c:v>
                </c:pt>
              </c:strCache>
            </c:strRef>
          </c:cat>
          <c:val>
            <c:numRef>
              <c:f>bg!$J$79:$J$80</c:f>
              <c:numCache>
                <c:formatCode>0%</c:formatCode>
                <c:ptCount val="2"/>
                <c:pt idx="0">
                  <c:v>0.98186910189360566</c:v>
                </c:pt>
                <c:pt idx="1">
                  <c:v>1.8130898106394434E-2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75691904"/>
        <c:axId val="75693440"/>
        <c:axId val="73250560"/>
      </c:bar3DChart>
      <c:catAx>
        <c:axId val="75691904"/>
        <c:scaling>
          <c:orientation val="minMax"/>
        </c:scaling>
        <c:delete val="0"/>
        <c:axPos val="b"/>
        <c:majorTickMark val="none"/>
        <c:minorTickMark val="none"/>
        <c:tickLblPos val="nextTo"/>
        <c:crossAx val="75693440"/>
        <c:crosses val="autoZero"/>
        <c:auto val="1"/>
        <c:lblAlgn val="ctr"/>
        <c:lblOffset val="100"/>
        <c:noMultiLvlLbl val="0"/>
      </c:catAx>
      <c:valAx>
        <c:axId val="756934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75691904"/>
        <c:crosses val="autoZero"/>
        <c:crossBetween val="between"/>
      </c:valAx>
      <c:serAx>
        <c:axId val="73250560"/>
        <c:scaling>
          <c:orientation val="minMax"/>
        </c:scaling>
        <c:delete val="1"/>
        <c:axPos val="b"/>
        <c:majorTickMark val="out"/>
        <c:minorTickMark val="none"/>
        <c:tickLblPos val="nextTo"/>
        <c:crossAx val="75693440"/>
        <c:crosses val="autoZero"/>
      </c:serAx>
    </c:plotArea>
    <c:legend>
      <c:legendPos val="t"/>
      <c:layout>
        <c:manualLayout>
          <c:xMode val="edge"/>
          <c:yMode val="edge"/>
          <c:x val="0.55757579302273841"/>
          <c:y val="0.15498521058186743"/>
          <c:w val="0.13705203321655779"/>
          <c:h val="8.0086214063968639E-2"/>
        </c:manualLayout>
      </c:layout>
      <c:overlay val="0"/>
    </c:legend>
    <c:plotVisOnly val="1"/>
    <c:dispBlanksAs val="gap"/>
    <c:showDLblsOverMax val="0"/>
  </c:chart>
  <c:spPr>
    <a:gradFill>
      <a:gsLst>
        <a:gs pos="0">
          <a:schemeClr val="bg2"/>
        </a:gs>
        <a:gs pos="7001">
          <a:srgbClr val="E6E6E6"/>
        </a:gs>
        <a:gs pos="0">
          <a:srgbClr val="7D8496"/>
        </a:gs>
        <a:gs pos="63000">
          <a:srgbClr val="E6E6E6"/>
        </a:gs>
        <a:gs pos="95000">
          <a:srgbClr val="7D8496"/>
        </a:gs>
        <a:gs pos="100000">
          <a:srgbClr val="E6E6E6"/>
        </a:gs>
      </a:gsLst>
      <a:lin ang="18900000" scaled="1"/>
    </a:gradFill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dirty="0">
                <a:hlinkClick xmlns:r="http://schemas.openxmlformats.org/officeDocument/2006/relationships" r:id="rId1"/>
              </a:rPr>
              <a:t>INGRESOS</a:t>
            </a:r>
            <a:endParaRPr lang="es-EC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'estado de resultado'!$J$4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cat>
            <c:strRef>
              <c:f>'estado de resultado'!$A$6:$A$11</c:f>
              <c:strCache>
                <c:ptCount val="6"/>
                <c:pt idx="0">
                  <c:v>Servicio de Transporte</c:v>
                </c:pt>
                <c:pt idx="1">
                  <c:v>Cuotas Sociales</c:v>
                </c:pt>
                <c:pt idx="2">
                  <c:v>Comision de Transporte</c:v>
                </c:pt>
                <c:pt idx="3">
                  <c:v>Multas</c:v>
                </c:pt>
                <c:pt idx="4">
                  <c:v>Utilidad de venta de Activos</c:v>
                </c:pt>
                <c:pt idx="5">
                  <c:v>otros ingresos</c:v>
                </c:pt>
              </c:strCache>
            </c:strRef>
          </c:cat>
          <c:val>
            <c:numRef>
              <c:f>'estado de resultado'!$J$6:$J$11</c:f>
              <c:numCache>
                <c:formatCode>0%</c:formatCode>
                <c:ptCount val="6"/>
                <c:pt idx="0">
                  <c:v>0.82923962285728103</c:v>
                </c:pt>
                <c:pt idx="1">
                  <c:v>6.543110522283796E-2</c:v>
                </c:pt>
                <c:pt idx="2">
                  <c:v>3.8449290895615244E-3</c:v>
                </c:pt>
                <c:pt idx="3">
                  <c:v>2.0111364428904268E-3</c:v>
                </c:pt>
                <c:pt idx="4">
                  <c:v>9.947206435498189E-2</c:v>
                </c:pt>
                <c:pt idx="5">
                  <c:v>1.1420324471144241E-6</c:v>
                </c:pt>
              </c:numCache>
            </c:numRef>
          </c:val>
        </c:ser>
        <c:ser>
          <c:idx val="1"/>
          <c:order val="1"/>
          <c:tx>
            <c:strRef>
              <c:f>'estado de resultado'!$L$4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'estado de resultado'!$A$6:$A$11</c:f>
              <c:strCache>
                <c:ptCount val="6"/>
                <c:pt idx="0">
                  <c:v>Servicio de Transporte</c:v>
                </c:pt>
                <c:pt idx="1">
                  <c:v>Cuotas Sociales</c:v>
                </c:pt>
                <c:pt idx="2">
                  <c:v>Comision de Transporte</c:v>
                </c:pt>
                <c:pt idx="3">
                  <c:v>Multas</c:v>
                </c:pt>
                <c:pt idx="4">
                  <c:v>Utilidad de venta de Activos</c:v>
                </c:pt>
                <c:pt idx="5">
                  <c:v>otros ingresos</c:v>
                </c:pt>
              </c:strCache>
            </c:strRef>
          </c:cat>
          <c:val>
            <c:numRef>
              <c:f>'estado de resultado'!$L$6:$L$11</c:f>
              <c:numCache>
                <c:formatCode>0%</c:formatCode>
                <c:ptCount val="6"/>
                <c:pt idx="0">
                  <c:v>0.7981652917132791</c:v>
                </c:pt>
                <c:pt idx="1">
                  <c:v>0.10245147877566034</c:v>
                </c:pt>
                <c:pt idx="2">
                  <c:v>3.1684307953390112E-2</c:v>
                </c:pt>
                <c:pt idx="3">
                  <c:v>4.934641338444695E-3</c:v>
                </c:pt>
                <c:pt idx="4">
                  <c:v>5.7822651086634543E-2</c:v>
                </c:pt>
                <c:pt idx="5">
                  <c:v>4.9416291325912239E-3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77170176"/>
        <c:axId val="77171712"/>
        <c:axId val="76025344"/>
      </c:bar3DChart>
      <c:catAx>
        <c:axId val="77170176"/>
        <c:scaling>
          <c:orientation val="minMax"/>
        </c:scaling>
        <c:delete val="0"/>
        <c:axPos val="b"/>
        <c:majorTickMark val="none"/>
        <c:minorTickMark val="none"/>
        <c:tickLblPos val="nextTo"/>
        <c:crossAx val="77171712"/>
        <c:crosses val="autoZero"/>
        <c:auto val="1"/>
        <c:lblAlgn val="ctr"/>
        <c:lblOffset val="100"/>
        <c:noMultiLvlLbl val="0"/>
      </c:catAx>
      <c:valAx>
        <c:axId val="771717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7170176"/>
        <c:crosses val="autoZero"/>
        <c:crossBetween val="between"/>
      </c:valAx>
      <c:serAx>
        <c:axId val="76025344"/>
        <c:scaling>
          <c:orientation val="minMax"/>
        </c:scaling>
        <c:delete val="1"/>
        <c:axPos val="b"/>
        <c:majorTickMark val="none"/>
        <c:minorTickMark val="none"/>
        <c:tickLblPos val="nextTo"/>
        <c:crossAx val="77171712"/>
        <c:crosses val="autoZero"/>
      </c:serAx>
    </c:plotArea>
    <c:legend>
      <c:legendPos val="t"/>
      <c:layout/>
      <c:overlay val="0"/>
    </c:legend>
    <c:plotVisOnly val="1"/>
    <c:dispBlanksAs val="gap"/>
    <c:showDLblsOverMax val="0"/>
  </c:chart>
  <c:spPr>
    <a:solidFill>
      <a:schemeClr val="bg1">
        <a:lumMod val="95000"/>
      </a:schemeClr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 sz="1200"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EC" dirty="0">
                <a:hlinkClick xmlns:r="http://schemas.openxmlformats.org/officeDocument/2006/relationships" r:id="rId1"/>
              </a:rPr>
              <a:t>GASTOS</a:t>
            </a:r>
            <a:endParaRPr lang="es-EC" dirty="0"/>
          </a:p>
        </c:rich>
      </c:tx>
      <c:layout/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'estado de resultado'!$B$71</c:f>
              <c:strCache>
                <c:ptCount val="1"/>
                <c:pt idx="0">
                  <c:v>2013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3594150914448813E-3"/>
                  <c:y val="-4.19926886430608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797075457224329E-3"/>
                  <c:y val="-3.35941509144486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797075457224329E-3"/>
                  <c:y val="-3.0794638338244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039122637167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'estado de resultado'!$A$72:$A$75</c:f>
              <c:strCache>
                <c:ptCount val="4"/>
                <c:pt idx="0">
                  <c:v>SUELDOS </c:v>
                </c:pt>
                <c:pt idx="1">
                  <c:v>COSTO DEL TRANSPORTE</c:v>
                </c:pt>
                <c:pt idx="2">
                  <c:v>BENEFICIOS SOCIALES</c:v>
                </c:pt>
                <c:pt idx="3">
                  <c:v>GASTO DEPRECIACION</c:v>
                </c:pt>
              </c:strCache>
            </c:strRef>
          </c:cat>
          <c:val>
            <c:numRef>
              <c:f>'estado de resultado'!$B$72:$B$75</c:f>
              <c:numCache>
                <c:formatCode>0%</c:formatCode>
                <c:ptCount val="4"/>
                <c:pt idx="0">
                  <c:v>3.1804600047864999E-2</c:v>
                </c:pt>
                <c:pt idx="1">
                  <c:v>0.44972810370374444</c:v>
                </c:pt>
                <c:pt idx="2">
                  <c:v>2.3877077995088671E-2</c:v>
                </c:pt>
                <c:pt idx="3">
                  <c:v>0.42647298350076307</c:v>
                </c:pt>
              </c:numCache>
            </c:numRef>
          </c:val>
        </c:ser>
        <c:ser>
          <c:idx val="1"/>
          <c:order val="1"/>
          <c:tx>
            <c:strRef>
              <c:f>'estado de resultado'!$C$71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5.03912263716729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797075457224329E-3"/>
                  <c:y val="-2.519561318583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797075457224329E-3"/>
                  <c:y val="-5.5990251524081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594150914448657E-3"/>
                  <c:y val="-3.6393663490652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'estado de resultado'!$A$72:$A$75</c:f>
              <c:strCache>
                <c:ptCount val="4"/>
                <c:pt idx="0">
                  <c:v>SUELDOS </c:v>
                </c:pt>
                <c:pt idx="1">
                  <c:v>COSTO DEL TRANSPORTE</c:v>
                </c:pt>
                <c:pt idx="2">
                  <c:v>BENEFICIOS SOCIALES</c:v>
                </c:pt>
                <c:pt idx="3">
                  <c:v>GASTO DEPRECIACION</c:v>
                </c:pt>
              </c:strCache>
            </c:strRef>
          </c:cat>
          <c:val>
            <c:numRef>
              <c:f>'estado de resultado'!$C$72:$C$75</c:f>
              <c:numCache>
                <c:formatCode>0%</c:formatCode>
                <c:ptCount val="4"/>
                <c:pt idx="0">
                  <c:v>3.9841884881516743E-2</c:v>
                </c:pt>
                <c:pt idx="1">
                  <c:v>0.76717407745383881</c:v>
                </c:pt>
                <c:pt idx="2">
                  <c:v>5.4411218664788791E-2</c:v>
                </c:pt>
                <c:pt idx="3">
                  <c:v>0.58807673986851228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7307904"/>
        <c:axId val="77309440"/>
        <c:axId val="0"/>
      </c:bar3DChart>
      <c:catAx>
        <c:axId val="77307904"/>
        <c:scaling>
          <c:orientation val="minMax"/>
        </c:scaling>
        <c:delete val="0"/>
        <c:axPos val="b"/>
        <c:majorTickMark val="none"/>
        <c:minorTickMark val="none"/>
        <c:tickLblPos val="nextTo"/>
        <c:crossAx val="77309440"/>
        <c:crosses val="autoZero"/>
        <c:auto val="1"/>
        <c:lblAlgn val="ctr"/>
        <c:lblOffset val="100"/>
        <c:noMultiLvlLbl val="0"/>
      </c:catAx>
      <c:valAx>
        <c:axId val="77309440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77307904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spPr>
    <a:gradFill>
      <a:gsLst>
        <a:gs pos="0">
          <a:schemeClr val="bg2"/>
        </a:gs>
        <a:gs pos="7001">
          <a:srgbClr val="E6E6E6"/>
        </a:gs>
        <a:gs pos="0">
          <a:srgbClr val="7D8496"/>
        </a:gs>
        <a:gs pos="100000">
          <a:srgbClr val="E6E6E6"/>
        </a:gs>
        <a:gs pos="100000">
          <a:srgbClr val="7D8496"/>
        </a:gs>
        <a:gs pos="100000">
          <a:srgbClr val="E6E6E6"/>
        </a:gs>
      </a:gsLst>
      <a:lin ang="18900000" scaled="1"/>
    </a:gra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 sz="1200">
          <a:solidFill>
            <a:schemeClr val="dk1"/>
          </a:solidFill>
          <a:latin typeface="+mn-lt"/>
          <a:ea typeface="+mn-ea"/>
          <a:cs typeface="+mn-cs"/>
        </a:defRPr>
      </a:pPr>
      <a:endParaRPr lang="es-EC"/>
    </a:p>
  </c:txPr>
  <c:externalData r:id="rId2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FACTOR%20ECONOMICO.xlsx" TargetMode="Externa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FACTOR%20ECONOMICO.xlsx" TargetMode="External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93E12C-4ED8-4EF5-B570-9045B14A36AD}" type="doc">
      <dgm:prSet loTypeId="urn:microsoft.com/office/officeart/2005/8/layout/vList3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B0BDEAB1-1E78-4B7E-9B49-FE2E68D43DB7}">
      <dgm:prSet phldrT="[Texto]" custT="1"/>
      <dgm:spPr/>
      <dgm:t>
        <a:bodyPr/>
        <a:lstStyle/>
        <a:p>
          <a:r>
            <a:rPr lang="es-EC" sz="1800" dirty="0" smtClean="0"/>
            <a:t>Mejora Continua</a:t>
          </a:r>
          <a:endParaRPr lang="es-EC" sz="1800" dirty="0"/>
        </a:p>
      </dgm:t>
    </dgm:pt>
    <dgm:pt modelId="{5DA94151-444F-4A97-AF01-7A1CD662AE66}" type="parTrans" cxnId="{6B644AE8-ED17-4E83-AC71-922214167B17}">
      <dgm:prSet/>
      <dgm:spPr/>
      <dgm:t>
        <a:bodyPr/>
        <a:lstStyle/>
        <a:p>
          <a:endParaRPr lang="es-EC" sz="6000"/>
        </a:p>
      </dgm:t>
    </dgm:pt>
    <dgm:pt modelId="{23F82881-1D9E-45CA-A906-B3B4925BD7CA}" type="sibTrans" cxnId="{6B644AE8-ED17-4E83-AC71-922214167B17}">
      <dgm:prSet custT="1"/>
      <dgm:spPr/>
      <dgm:t>
        <a:bodyPr/>
        <a:lstStyle/>
        <a:p>
          <a:endParaRPr lang="es-EC" sz="6000"/>
        </a:p>
      </dgm:t>
    </dgm:pt>
    <dgm:pt modelId="{E2BD27E3-8671-4492-A1DF-178FBAC7FFB6}">
      <dgm:prSet phldrT="[Texto]" custT="1"/>
      <dgm:spPr/>
      <dgm:t>
        <a:bodyPr/>
        <a:lstStyle/>
        <a:p>
          <a:r>
            <a:rPr lang="es-EC" sz="1800" dirty="0" smtClean="0"/>
            <a:t>Información</a:t>
          </a:r>
          <a:endParaRPr lang="es-EC" sz="1800" dirty="0"/>
        </a:p>
      </dgm:t>
    </dgm:pt>
    <dgm:pt modelId="{B7E52646-18E5-4449-B7C5-E5DCB03FE152}" type="parTrans" cxnId="{8F86FB52-74DF-42C5-B568-F0541E4B3C9A}">
      <dgm:prSet/>
      <dgm:spPr/>
      <dgm:t>
        <a:bodyPr/>
        <a:lstStyle/>
        <a:p>
          <a:endParaRPr lang="es-EC" sz="6000"/>
        </a:p>
      </dgm:t>
    </dgm:pt>
    <dgm:pt modelId="{CCBA880C-5FAF-4E21-809F-B167856D15CC}" type="sibTrans" cxnId="{8F86FB52-74DF-42C5-B568-F0541E4B3C9A}">
      <dgm:prSet custT="1"/>
      <dgm:spPr/>
      <dgm:t>
        <a:bodyPr/>
        <a:lstStyle/>
        <a:p>
          <a:endParaRPr lang="es-EC" sz="6000"/>
        </a:p>
      </dgm:t>
    </dgm:pt>
    <dgm:pt modelId="{431BC231-DC9A-4734-8365-34A12F9501A8}">
      <dgm:prSet phldrT="[Texto]" custT="1"/>
      <dgm:spPr/>
      <dgm:t>
        <a:bodyPr/>
        <a:lstStyle/>
        <a:p>
          <a:r>
            <a:rPr lang="es-EC" sz="1800" dirty="0" smtClean="0"/>
            <a:t>Decisión</a:t>
          </a:r>
          <a:endParaRPr lang="es-EC" sz="1800" dirty="0"/>
        </a:p>
      </dgm:t>
    </dgm:pt>
    <dgm:pt modelId="{E3419617-25CD-4A59-8305-1A962AA5278A}" type="parTrans" cxnId="{01510179-2C23-44D8-8103-C7AC013EDD8D}">
      <dgm:prSet/>
      <dgm:spPr/>
      <dgm:t>
        <a:bodyPr/>
        <a:lstStyle/>
        <a:p>
          <a:endParaRPr lang="es-EC" sz="6000"/>
        </a:p>
      </dgm:t>
    </dgm:pt>
    <dgm:pt modelId="{2257A0C3-96A4-4784-BAD7-90E0CF07469B}" type="sibTrans" cxnId="{01510179-2C23-44D8-8103-C7AC013EDD8D}">
      <dgm:prSet custT="1"/>
      <dgm:spPr/>
      <dgm:t>
        <a:bodyPr/>
        <a:lstStyle/>
        <a:p>
          <a:endParaRPr lang="es-EC" sz="6000"/>
        </a:p>
      </dgm:t>
    </dgm:pt>
    <dgm:pt modelId="{2F599983-D578-49E0-9D91-AA8262B2F2BE}">
      <dgm:prSet phldrT="[Texto]" custT="1"/>
      <dgm:spPr/>
      <dgm:t>
        <a:bodyPr/>
        <a:lstStyle/>
        <a:p>
          <a:r>
            <a:rPr lang="es-CO" sz="1800" smtClean="0"/>
            <a:t>Objetivos financiero</a:t>
          </a:r>
          <a:endParaRPr lang="es-EC" sz="1800" dirty="0"/>
        </a:p>
      </dgm:t>
    </dgm:pt>
    <dgm:pt modelId="{4D02DF1F-40A6-4DC4-A5E6-A29F0AC5F766}" type="parTrans" cxnId="{1BA06ECA-FC67-4244-8D9C-2925DBF6D324}">
      <dgm:prSet/>
      <dgm:spPr/>
      <dgm:t>
        <a:bodyPr/>
        <a:lstStyle/>
        <a:p>
          <a:endParaRPr lang="es-EC" sz="6000"/>
        </a:p>
      </dgm:t>
    </dgm:pt>
    <dgm:pt modelId="{9C1CF719-BC4A-45D3-BB5B-34FDA967B99B}" type="sibTrans" cxnId="{1BA06ECA-FC67-4244-8D9C-2925DBF6D324}">
      <dgm:prSet custT="1"/>
      <dgm:spPr/>
      <dgm:t>
        <a:bodyPr/>
        <a:lstStyle/>
        <a:p>
          <a:endParaRPr lang="es-EC" sz="6000"/>
        </a:p>
      </dgm:t>
    </dgm:pt>
    <dgm:pt modelId="{321AFEF0-9E74-4646-9FFC-DADF33DC7C1F}" type="pres">
      <dgm:prSet presAssocID="{1293E12C-4ED8-4EF5-B570-9045B14A36A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BEE2DD5-C077-47FE-A4A8-CC6DD2513817}" type="pres">
      <dgm:prSet presAssocID="{B0BDEAB1-1E78-4B7E-9B49-FE2E68D43DB7}" presName="composite" presStyleCnt="0"/>
      <dgm:spPr/>
      <dgm:t>
        <a:bodyPr/>
        <a:lstStyle/>
        <a:p>
          <a:endParaRPr lang="es-EC"/>
        </a:p>
      </dgm:t>
    </dgm:pt>
    <dgm:pt modelId="{26A27D20-AAE1-481B-9A1A-FB10C72984A9}" type="pres">
      <dgm:prSet presAssocID="{B0BDEAB1-1E78-4B7E-9B49-FE2E68D43DB7}" presName="imgShp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53B30219-8A97-43EB-96D3-3B8CB08B2231}" type="pres">
      <dgm:prSet presAssocID="{B0BDEAB1-1E78-4B7E-9B49-FE2E68D43DB7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C3D3B5-EEDC-4868-9AD4-45BF2963A4A2}" type="pres">
      <dgm:prSet presAssocID="{23F82881-1D9E-45CA-A906-B3B4925BD7CA}" presName="spacing" presStyleCnt="0"/>
      <dgm:spPr/>
      <dgm:t>
        <a:bodyPr/>
        <a:lstStyle/>
        <a:p>
          <a:endParaRPr lang="es-EC"/>
        </a:p>
      </dgm:t>
    </dgm:pt>
    <dgm:pt modelId="{B3988E20-5DF9-479F-B1FB-6410839B2F45}" type="pres">
      <dgm:prSet presAssocID="{E2BD27E3-8671-4492-A1DF-178FBAC7FFB6}" presName="composite" presStyleCnt="0"/>
      <dgm:spPr/>
      <dgm:t>
        <a:bodyPr/>
        <a:lstStyle/>
        <a:p>
          <a:endParaRPr lang="es-EC"/>
        </a:p>
      </dgm:t>
    </dgm:pt>
    <dgm:pt modelId="{CEC889A5-FA07-45C8-968E-5CA3D2ECC12F}" type="pres">
      <dgm:prSet presAssocID="{E2BD27E3-8671-4492-A1DF-178FBAC7FFB6}" presName="imgShp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6DCFF86-7D90-457F-B32C-112CF0B9FAA5}" type="pres">
      <dgm:prSet presAssocID="{E2BD27E3-8671-4492-A1DF-178FBAC7FFB6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708256-74EC-46A3-A4FE-A1DFF1AFD9E9}" type="pres">
      <dgm:prSet presAssocID="{CCBA880C-5FAF-4E21-809F-B167856D15CC}" presName="spacing" presStyleCnt="0"/>
      <dgm:spPr/>
      <dgm:t>
        <a:bodyPr/>
        <a:lstStyle/>
        <a:p>
          <a:endParaRPr lang="es-EC"/>
        </a:p>
      </dgm:t>
    </dgm:pt>
    <dgm:pt modelId="{3D95696F-31AB-4FAD-90A2-25ED40AA36CB}" type="pres">
      <dgm:prSet presAssocID="{431BC231-DC9A-4734-8365-34A12F9501A8}" presName="composite" presStyleCnt="0"/>
      <dgm:spPr/>
      <dgm:t>
        <a:bodyPr/>
        <a:lstStyle/>
        <a:p>
          <a:endParaRPr lang="es-EC"/>
        </a:p>
      </dgm:t>
    </dgm:pt>
    <dgm:pt modelId="{5659F7F5-2247-4149-AE0A-2A765A941952}" type="pres">
      <dgm:prSet presAssocID="{431BC231-DC9A-4734-8365-34A12F9501A8}" presName="imgShp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B0CB0FA-518E-4C64-884C-624B70245D57}" type="pres">
      <dgm:prSet presAssocID="{431BC231-DC9A-4734-8365-34A12F9501A8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FA0F1CA-4EF9-498A-A634-F1F39FFA0ECF}" type="pres">
      <dgm:prSet presAssocID="{2257A0C3-96A4-4784-BAD7-90E0CF07469B}" presName="spacing" presStyleCnt="0"/>
      <dgm:spPr/>
      <dgm:t>
        <a:bodyPr/>
        <a:lstStyle/>
        <a:p>
          <a:endParaRPr lang="es-EC"/>
        </a:p>
      </dgm:t>
    </dgm:pt>
    <dgm:pt modelId="{8D507EAC-F516-42AB-A80B-C3481F5B6974}" type="pres">
      <dgm:prSet presAssocID="{2F599983-D578-49E0-9D91-AA8262B2F2BE}" presName="composite" presStyleCnt="0"/>
      <dgm:spPr/>
      <dgm:t>
        <a:bodyPr/>
        <a:lstStyle/>
        <a:p>
          <a:endParaRPr lang="es-EC"/>
        </a:p>
      </dgm:t>
    </dgm:pt>
    <dgm:pt modelId="{BE5E8979-EFB7-43AC-A1ED-7639DE29F7E3}" type="pres">
      <dgm:prSet presAssocID="{2F599983-D578-49E0-9D91-AA8262B2F2BE}" presName="imgShp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551EA6D-2CAB-4E50-903D-8B17FD96258B}" type="pres">
      <dgm:prSet presAssocID="{2F599983-D578-49E0-9D91-AA8262B2F2BE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F86FB52-74DF-42C5-B568-F0541E4B3C9A}" srcId="{1293E12C-4ED8-4EF5-B570-9045B14A36AD}" destId="{E2BD27E3-8671-4492-A1DF-178FBAC7FFB6}" srcOrd="1" destOrd="0" parTransId="{B7E52646-18E5-4449-B7C5-E5DCB03FE152}" sibTransId="{CCBA880C-5FAF-4E21-809F-B167856D15CC}"/>
    <dgm:cxn modelId="{01510179-2C23-44D8-8103-C7AC013EDD8D}" srcId="{1293E12C-4ED8-4EF5-B570-9045B14A36AD}" destId="{431BC231-DC9A-4734-8365-34A12F9501A8}" srcOrd="2" destOrd="0" parTransId="{E3419617-25CD-4A59-8305-1A962AA5278A}" sibTransId="{2257A0C3-96A4-4784-BAD7-90E0CF07469B}"/>
    <dgm:cxn modelId="{65FA3C97-6A3F-4BFF-8D2C-FB5D6B811BEF}" type="presOf" srcId="{B0BDEAB1-1E78-4B7E-9B49-FE2E68D43DB7}" destId="{53B30219-8A97-43EB-96D3-3B8CB08B2231}" srcOrd="0" destOrd="0" presId="urn:microsoft.com/office/officeart/2005/8/layout/vList3"/>
    <dgm:cxn modelId="{6B644AE8-ED17-4E83-AC71-922214167B17}" srcId="{1293E12C-4ED8-4EF5-B570-9045B14A36AD}" destId="{B0BDEAB1-1E78-4B7E-9B49-FE2E68D43DB7}" srcOrd="0" destOrd="0" parTransId="{5DA94151-444F-4A97-AF01-7A1CD662AE66}" sibTransId="{23F82881-1D9E-45CA-A906-B3B4925BD7CA}"/>
    <dgm:cxn modelId="{1BA06ECA-FC67-4244-8D9C-2925DBF6D324}" srcId="{1293E12C-4ED8-4EF5-B570-9045B14A36AD}" destId="{2F599983-D578-49E0-9D91-AA8262B2F2BE}" srcOrd="3" destOrd="0" parTransId="{4D02DF1F-40A6-4DC4-A5E6-A29F0AC5F766}" sibTransId="{9C1CF719-BC4A-45D3-BB5B-34FDA967B99B}"/>
    <dgm:cxn modelId="{B649D4C6-A4F8-4994-B086-C49F46F21B37}" type="presOf" srcId="{431BC231-DC9A-4734-8365-34A12F9501A8}" destId="{BB0CB0FA-518E-4C64-884C-624B70245D57}" srcOrd="0" destOrd="0" presId="urn:microsoft.com/office/officeart/2005/8/layout/vList3"/>
    <dgm:cxn modelId="{F3CCC78A-82A1-49E1-B2B1-8D3DA13AB35F}" type="presOf" srcId="{1293E12C-4ED8-4EF5-B570-9045B14A36AD}" destId="{321AFEF0-9E74-4646-9FFC-DADF33DC7C1F}" srcOrd="0" destOrd="0" presId="urn:microsoft.com/office/officeart/2005/8/layout/vList3"/>
    <dgm:cxn modelId="{BFA478CD-4AF4-47F8-A06F-DEB53F1BFE8B}" type="presOf" srcId="{2F599983-D578-49E0-9D91-AA8262B2F2BE}" destId="{B551EA6D-2CAB-4E50-903D-8B17FD96258B}" srcOrd="0" destOrd="0" presId="urn:microsoft.com/office/officeart/2005/8/layout/vList3"/>
    <dgm:cxn modelId="{58802633-3FC9-44D7-B76B-B04A87B139C9}" type="presOf" srcId="{E2BD27E3-8671-4492-A1DF-178FBAC7FFB6}" destId="{B6DCFF86-7D90-457F-B32C-112CF0B9FAA5}" srcOrd="0" destOrd="0" presId="urn:microsoft.com/office/officeart/2005/8/layout/vList3"/>
    <dgm:cxn modelId="{3AA6DAF2-C1D1-4518-83F7-F51BF10B01EF}" type="presParOf" srcId="{321AFEF0-9E74-4646-9FFC-DADF33DC7C1F}" destId="{5BEE2DD5-C077-47FE-A4A8-CC6DD2513817}" srcOrd="0" destOrd="0" presId="urn:microsoft.com/office/officeart/2005/8/layout/vList3"/>
    <dgm:cxn modelId="{A79F6870-9EAF-4B94-A6B7-9F268A1F5441}" type="presParOf" srcId="{5BEE2DD5-C077-47FE-A4A8-CC6DD2513817}" destId="{26A27D20-AAE1-481B-9A1A-FB10C72984A9}" srcOrd="0" destOrd="0" presId="urn:microsoft.com/office/officeart/2005/8/layout/vList3"/>
    <dgm:cxn modelId="{483FA469-3BE3-4131-A37A-8196177AE0D3}" type="presParOf" srcId="{5BEE2DD5-C077-47FE-A4A8-CC6DD2513817}" destId="{53B30219-8A97-43EB-96D3-3B8CB08B2231}" srcOrd="1" destOrd="0" presId="urn:microsoft.com/office/officeart/2005/8/layout/vList3"/>
    <dgm:cxn modelId="{332913C3-ADF0-4AB2-8CEB-A8F377269E06}" type="presParOf" srcId="{321AFEF0-9E74-4646-9FFC-DADF33DC7C1F}" destId="{BFC3D3B5-EEDC-4868-9AD4-45BF2963A4A2}" srcOrd="1" destOrd="0" presId="urn:microsoft.com/office/officeart/2005/8/layout/vList3"/>
    <dgm:cxn modelId="{4A01D112-30B8-4D74-ABDB-18799FADED8E}" type="presParOf" srcId="{321AFEF0-9E74-4646-9FFC-DADF33DC7C1F}" destId="{B3988E20-5DF9-479F-B1FB-6410839B2F45}" srcOrd="2" destOrd="0" presId="urn:microsoft.com/office/officeart/2005/8/layout/vList3"/>
    <dgm:cxn modelId="{4D8A67BD-02FF-4B49-9146-F6FC06561EC6}" type="presParOf" srcId="{B3988E20-5DF9-479F-B1FB-6410839B2F45}" destId="{CEC889A5-FA07-45C8-968E-5CA3D2ECC12F}" srcOrd="0" destOrd="0" presId="urn:microsoft.com/office/officeart/2005/8/layout/vList3"/>
    <dgm:cxn modelId="{BFF0CD01-4D88-472B-91CF-DCA70027053B}" type="presParOf" srcId="{B3988E20-5DF9-479F-B1FB-6410839B2F45}" destId="{B6DCFF86-7D90-457F-B32C-112CF0B9FAA5}" srcOrd="1" destOrd="0" presId="urn:microsoft.com/office/officeart/2005/8/layout/vList3"/>
    <dgm:cxn modelId="{DD7D39B4-5124-4672-A255-D848D338081B}" type="presParOf" srcId="{321AFEF0-9E74-4646-9FFC-DADF33DC7C1F}" destId="{23708256-74EC-46A3-A4FE-A1DFF1AFD9E9}" srcOrd="3" destOrd="0" presId="urn:microsoft.com/office/officeart/2005/8/layout/vList3"/>
    <dgm:cxn modelId="{4508147E-2046-47ED-A3BA-DA00AB734677}" type="presParOf" srcId="{321AFEF0-9E74-4646-9FFC-DADF33DC7C1F}" destId="{3D95696F-31AB-4FAD-90A2-25ED40AA36CB}" srcOrd="4" destOrd="0" presId="urn:microsoft.com/office/officeart/2005/8/layout/vList3"/>
    <dgm:cxn modelId="{D4A32963-D317-4F71-86D9-A5172A485F42}" type="presParOf" srcId="{3D95696F-31AB-4FAD-90A2-25ED40AA36CB}" destId="{5659F7F5-2247-4149-AE0A-2A765A941952}" srcOrd="0" destOrd="0" presId="urn:microsoft.com/office/officeart/2005/8/layout/vList3"/>
    <dgm:cxn modelId="{8D7705D8-72D2-4765-8A5B-355047F8997F}" type="presParOf" srcId="{3D95696F-31AB-4FAD-90A2-25ED40AA36CB}" destId="{BB0CB0FA-518E-4C64-884C-624B70245D57}" srcOrd="1" destOrd="0" presId="urn:microsoft.com/office/officeart/2005/8/layout/vList3"/>
    <dgm:cxn modelId="{DEE19F16-68DA-4D45-AE90-799BE0C67B25}" type="presParOf" srcId="{321AFEF0-9E74-4646-9FFC-DADF33DC7C1F}" destId="{0FA0F1CA-4EF9-498A-A634-F1F39FFA0ECF}" srcOrd="5" destOrd="0" presId="urn:microsoft.com/office/officeart/2005/8/layout/vList3"/>
    <dgm:cxn modelId="{31C42C88-AB51-4BCE-984A-E14E8B4AB889}" type="presParOf" srcId="{321AFEF0-9E74-4646-9FFC-DADF33DC7C1F}" destId="{8D507EAC-F516-42AB-A80B-C3481F5B6974}" srcOrd="6" destOrd="0" presId="urn:microsoft.com/office/officeart/2005/8/layout/vList3"/>
    <dgm:cxn modelId="{EA0E97B7-3B8A-4595-9D25-0D0C287D0B6A}" type="presParOf" srcId="{8D507EAC-F516-42AB-A80B-C3481F5B6974}" destId="{BE5E8979-EFB7-43AC-A1ED-7639DE29F7E3}" srcOrd="0" destOrd="0" presId="urn:microsoft.com/office/officeart/2005/8/layout/vList3"/>
    <dgm:cxn modelId="{9CBA5B6D-2F4B-40B1-9CEB-5E9E75B920FA}" type="presParOf" srcId="{8D507EAC-F516-42AB-A80B-C3481F5B6974}" destId="{B551EA6D-2CAB-4E50-903D-8B17FD96258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9B343E-2AA1-439A-9D3D-1F9F6D40E2DD}" type="doc">
      <dgm:prSet loTypeId="urn:microsoft.com/office/officeart/2005/8/layout/h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7EA6D781-F443-405B-975C-3E45276FEF66}">
      <dgm:prSet phldrT="[Texto]"/>
      <dgm:spPr/>
      <dgm:t>
        <a:bodyPr/>
        <a:lstStyle/>
        <a:p>
          <a:r>
            <a:rPr lang="es-EC" dirty="0" smtClean="0"/>
            <a:t>Objetivo General</a:t>
          </a:r>
          <a:endParaRPr lang="es-EC" dirty="0"/>
        </a:p>
      </dgm:t>
    </dgm:pt>
    <dgm:pt modelId="{89014709-EA50-43E6-AB51-EB9551E656CE}" type="parTrans" cxnId="{A10D4E3D-94E8-4097-B679-DAF3428064E9}">
      <dgm:prSet/>
      <dgm:spPr/>
      <dgm:t>
        <a:bodyPr/>
        <a:lstStyle/>
        <a:p>
          <a:endParaRPr lang="es-EC"/>
        </a:p>
      </dgm:t>
    </dgm:pt>
    <dgm:pt modelId="{A6EBEF5A-DA32-4E9D-819D-37B546C8848A}" type="sibTrans" cxnId="{A10D4E3D-94E8-4097-B679-DAF3428064E9}">
      <dgm:prSet/>
      <dgm:spPr/>
      <dgm:t>
        <a:bodyPr/>
        <a:lstStyle/>
        <a:p>
          <a:endParaRPr lang="es-EC"/>
        </a:p>
      </dgm:t>
    </dgm:pt>
    <dgm:pt modelId="{08819446-6C70-4407-A596-0E209A5C975B}">
      <dgm:prSet phldrT="[Texto]"/>
      <dgm:spPr/>
      <dgm:t>
        <a:bodyPr/>
        <a:lstStyle/>
        <a:p>
          <a:r>
            <a:rPr lang="es-CO" dirty="0" smtClean="0"/>
            <a:t>Diseñar un Modelo de Gestión Financiera que permita  a la Gerencia disponer de información real y oportuna, para tomar decisiones dirigidas al logro de los objetivos planteados por la compañía.</a:t>
          </a:r>
          <a:endParaRPr lang="es-EC" dirty="0"/>
        </a:p>
      </dgm:t>
    </dgm:pt>
    <dgm:pt modelId="{7546038F-9826-49C3-BEF5-CC75AFDED18D}" type="parTrans" cxnId="{EE98DC8B-282C-4944-9DCE-3038E6A4CF3F}">
      <dgm:prSet/>
      <dgm:spPr/>
      <dgm:t>
        <a:bodyPr/>
        <a:lstStyle/>
        <a:p>
          <a:endParaRPr lang="es-EC"/>
        </a:p>
      </dgm:t>
    </dgm:pt>
    <dgm:pt modelId="{59DE85B1-5FD1-4F65-8F3A-992E67C5E693}" type="sibTrans" cxnId="{EE98DC8B-282C-4944-9DCE-3038E6A4CF3F}">
      <dgm:prSet/>
      <dgm:spPr/>
      <dgm:t>
        <a:bodyPr/>
        <a:lstStyle/>
        <a:p>
          <a:endParaRPr lang="es-EC"/>
        </a:p>
      </dgm:t>
    </dgm:pt>
    <dgm:pt modelId="{23C9EC38-D9C2-4DFB-90B7-92748C5448E9}">
      <dgm:prSet phldrT="[Texto]"/>
      <dgm:spPr/>
      <dgm:t>
        <a:bodyPr/>
        <a:lstStyle/>
        <a:p>
          <a:r>
            <a:rPr lang="es-CO" dirty="0" smtClean="0"/>
            <a:t>Desarrollar un análisis de las variables macroeconómicas.</a:t>
          </a:r>
          <a:endParaRPr lang="es-EC" dirty="0"/>
        </a:p>
      </dgm:t>
    </dgm:pt>
    <dgm:pt modelId="{6C929116-A737-49DE-807D-D29F6CAB23B5}" type="parTrans" cxnId="{DD32C67A-A595-4532-AADB-37464077D9D5}">
      <dgm:prSet/>
      <dgm:spPr/>
      <dgm:t>
        <a:bodyPr/>
        <a:lstStyle/>
        <a:p>
          <a:endParaRPr lang="es-EC"/>
        </a:p>
      </dgm:t>
    </dgm:pt>
    <dgm:pt modelId="{EEDC0A98-6D9E-4379-BF4E-3FB132D34B38}" type="sibTrans" cxnId="{DD32C67A-A595-4532-AADB-37464077D9D5}">
      <dgm:prSet/>
      <dgm:spPr/>
      <dgm:t>
        <a:bodyPr/>
        <a:lstStyle/>
        <a:p>
          <a:endParaRPr lang="es-EC"/>
        </a:p>
      </dgm:t>
    </dgm:pt>
    <dgm:pt modelId="{3206B8BD-443D-4C87-B777-932D6F758EA0}">
      <dgm:prSet/>
      <dgm:spPr/>
      <dgm:t>
        <a:bodyPr/>
        <a:lstStyle/>
        <a:p>
          <a:r>
            <a:rPr lang="es-CO" dirty="0" smtClean="0"/>
            <a:t>Realizar un diagnóstico de la situación actual de la Compañía.</a:t>
          </a:r>
          <a:endParaRPr lang="es-EC" dirty="0"/>
        </a:p>
      </dgm:t>
    </dgm:pt>
    <dgm:pt modelId="{27A8627C-EFE4-4458-9AE5-20AFF26D637B}" type="parTrans" cxnId="{F91823D0-F522-40CE-B61E-47BC285B506E}">
      <dgm:prSet/>
      <dgm:spPr/>
      <dgm:t>
        <a:bodyPr/>
        <a:lstStyle/>
        <a:p>
          <a:endParaRPr lang="es-EC"/>
        </a:p>
      </dgm:t>
    </dgm:pt>
    <dgm:pt modelId="{53956912-8DCD-46C7-929B-2DBC6B1656CC}" type="sibTrans" cxnId="{F91823D0-F522-40CE-B61E-47BC285B506E}">
      <dgm:prSet/>
      <dgm:spPr/>
      <dgm:t>
        <a:bodyPr/>
        <a:lstStyle/>
        <a:p>
          <a:endParaRPr lang="es-EC"/>
        </a:p>
      </dgm:t>
    </dgm:pt>
    <dgm:pt modelId="{8AFB19CB-C5EA-42C2-A04C-E24740A24879}">
      <dgm:prSet/>
      <dgm:spPr/>
      <dgm:t>
        <a:bodyPr/>
        <a:lstStyle/>
        <a:p>
          <a:r>
            <a:rPr lang="es-CO" dirty="0" smtClean="0"/>
            <a:t>Identificar y priorizar los problemas de la Compañía de Transporte Turístico Encumbrar JAGUAYANA S.A. </a:t>
          </a:r>
          <a:endParaRPr lang="es-EC" dirty="0"/>
        </a:p>
      </dgm:t>
    </dgm:pt>
    <dgm:pt modelId="{9F752F3D-D086-4960-9F24-F0054A4BCC88}" type="parTrans" cxnId="{CAAFC330-A559-4697-AAAE-5E59957DB50E}">
      <dgm:prSet/>
      <dgm:spPr/>
      <dgm:t>
        <a:bodyPr/>
        <a:lstStyle/>
        <a:p>
          <a:endParaRPr lang="es-EC"/>
        </a:p>
      </dgm:t>
    </dgm:pt>
    <dgm:pt modelId="{1C386448-39CA-42CD-AF12-EB207477485B}" type="sibTrans" cxnId="{CAAFC330-A559-4697-AAAE-5E59957DB50E}">
      <dgm:prSet/>
      <dgm:spPr/>
      <dgm:t>
        <a:bodyPr/>
        <a:lstStyle/>
        <a:p>
          <a:endParaRPr lang="es-EC"/>
        </a:p>
      </dgm:t>
    </dgm:pt>
    <dgm:pt modelId="{5F2E1CDC-B122-4733-AE11-997EBC7D5447}">
      <dgm:prSet/>
      <dgm:spPr/>
      <dgm:t>
        <a:bodyPr/>
        <a:lstStyle/>
        <a:p>
          <a:r>
            <a:rPr lang="es-CO" dirty="0" smtClean="0"/>
            <a:t>Determinar los componentes del Modelo de Gestión Financiera para su diseño.</a:t>
          </a:r>
          <a:endParaRPr lang="es-EC" dirty="0"/>
        </a:p>
      </dgm:t>
    </dgm:pt>
    <dgm:pt modelId="{C769D8BB-2335-484B-8B2C-86CF16201EE0}" type="parTrans" cxnId="{E773A185-E562-4FED-8698-3ED871BC6B94}">
      <dgm:prSet/>
      <dgm:spPr/>
      <dgm:t>
        <a:bodyPr/>
        <a:lstStyle/>
        <a:p>
          <a:endParaRPr lang="es-EC"/>
        </a:p>
      </dgm:t>
    </dgm:pt>
    <dgm:pt modelId="{BF06B195-D11D-458F-BC72-FBAB36BE00F7}" type="sibTrans" cxnId="{E773A185-E562-4FED-8698-3ED871BC6B94}">
      <dgm:prSet/>
      <dgm:spPr/>
      <dgm:t>
        <a:bodyPr/>
        <a:lstStyle/>
        <a:p>
          <a:endParaRPr lang="es-EC"/>
        </a:p>
      </dgm:t>
    </dgm:pt>
    <dgm:pt modelId="{C14C371A-8EF8-4D5B-9F03-59E6D33BC5FB}">
      <dgm:prSet phldrT="[Texto]"/>
      <dgm:spPr/>
      <dgm:t>
        <a:bodyPr/>
        <a:lstStyle/>
        <a:p>
          <a:r>
            <a:rPr lang="es-EC" dirty="0" smtClean="0"/>
            <a:t>Objetivos Específicos</a:t>
          </a:r>
          <a:endParaRPr lang="es-EC" dirty="0"/>
        </a:p>
      </dgm:t>
    </dgm:pt>
    <dgm:pt modelId="{ACB92964-B67E-4D2F-AF3A-D59B28208BA6}" type="parTrans" cxnId="{C629F80C-5BED-4712-8755-D4C6E0672FDE}">
      <dgm:prSet/>
      <dgm:spPr/>
      <dgm:t>
        <a:bodyPr/>
        <a:lstStyle/>
        <a:p>
          <a:endParaRPr lang="es-EC"/>
        </a:p>
      </dgm:t>
    </dgm:pt>
    <dgm:pt modelId="{A2834CAD-A3B4-455B-B30F-106F866423DA}" type="sibTrans" cxnId="{C629F80C-5BED-4712-8755-D4C6E0672FDE}">
      <dgm:prSet/>
      <dgm:spPr/>
      <dgm:t>
        <a:bodyPr/>
        <a:lstStyle/>
        <a:p>
          <a:endParaRPr lang="es-EC"/>
        </a:p>
      </dgm:t>
    </dgm:pt>
    <dgm:pt modelId="{B65184C9-5BEE-456E-95EB-8CF38B4BF5ED}" type="pres">
      <dgm:prSet presAssocID="{4E9B343E-2AA1-439A-9D3D-1F9F6D40E2D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2408219-FEEE-486B-9ACC-91972361F886}" type="pres">
      <dgm:prSet presAssocID="{7EA6D781-F443-405B-975C-3E45276FEF66}" presName="composite" presStyleCnt="0"/>
      <dgm:spPr/>
    </dgm:pt>
    <dgm:pt modelId="{F83738EE-ECEC-47F6-94DE-2E4C86E9150A}" type="pres">
      <dgm:prSet presAssocID="{7EA6D781-F443-405B-975C-3E45276FEF6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0BFBC1-3747-4CF6-B451-F5B343205780}" type="pres">
      <dgm:prSet presAssocID="{7EA6D781-F443-405B-975C-3E45276FEF66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8972821-2EEC-4812-B267-EED5E1FAF8F0}" type="pres">
      <dgm:prSet presAssocID="{A6EBEF5A-DA32-4E9D-819D-37B546C8848A}" presName="space" presStyleCnt="0"/>
      <dgm:spPr/>
    </dgm:pt>
    <dgm:pt modelId="{90AEF6F7-0C98-432D-8CEE-6745D0679987}" type="pres">
      <dgm:prSet presAssocID="{C14C371A-8EF8-4D5B-9F03-59E6D33BC5FB}" presName="composite" presStyleCnt="0"/>
      <dgm:spPr/>
    </dgm:pt>
    <dgm:pt modelId="{2681C6D3-AFF5-4969-A73A-7BBDFC5376A0}" type="pres">
      <dgm:prSet presAssocID="{C14C371A-8EF8-4D5B-9F03-59E6D33BC5FB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98330E-76AC-4AD3-866D-52AC553919F3}" type="pres">
      <dgm:prSet presAssocID="{C14C371A-8EF8-4D5B-9F03-59E6D33BC5FB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10D4E3D-94E8-4097-B679-DAF3428064E9}" srcId="{4E9B343E-2AA1-439A-9D3D-1F9F6D40E2DD}" destId="{7EA6D781-F443-405B-975C-3E45276FEF66}" srcOrd="0" destOrd="0" parTransId="{89014709-EA50-43E6-AB51-EB9551E656CE}" sibTransId="{A6EBEF5A-DA32-4E9D-819D-37B546C8848A}"/>
    <dgm:cxn modelId="{F91823D0-F522-40CE-B61E-47BC285B506E}" srcId="{C14C371A-8EF8-4D5B-9F03-59E6D33BC5FB}" destId="{3206B8BD-443D-4C87-B777-932D6F758EA0}" srcOrd="1" destOrd="0" parTransId="{27A8627C-EFE4-4458-9AE5-20AFF26D637B}" sibTransId="{53956912-8DCD-46C7-929B-2DBC6B1656CC}"/>
    <dgm:cxn modelId="{DA15C5A9-403B-4109-A5DE-669835D6D74B}" type="presOf" srcId="{4E9B343E-2AA1-439A-9D3D-1F9F6D40E2DD}" destId="{B65184C9-5BEE-456E-95EB-8CF38B4BF5ED}" srcOrd="0" destOrd="0" presId="urn:microsoft.com/office/officeart/2005/8/layout/hList1"/>
    <dgm:cxn modelId="{DD32C67A-A595-4532-AADB-37464077D9D5}" srcId="{C14C371A-8EF8-4D5B-9F03-59E6D33BC5FB}" destId="{23C9EC38-D9C2-4DFB-90B7-92748C5448E9}" srcOrd="0" destOrd="0" parTransId="{6C929116-A737-49DE-807D-D29F6CAB23B5}" sibTransId="{EEDC0A98-6D9E-4379-BF4E-3FB132D34B38}"/>
    <dgm:cxn modelId="{E773A185-E562-4FED-8698-3ED871BC6B94}" srcId="{C14C371A-8EF8-4D5B-9F03-59E6D33BC5FB}" destId="{5F2E1CDC-B122-4733-AE11-997EBC7D5447}" srcOrd="3" destOrd="0" parTransId="{C769D8BB-2335-484B-8B2C-86CF16201EE0}" sibTransId="{BF06B195-D11D-458F-BC72-FBAB36BE00F7}"/>
    <dgm:cxn modelId="{30F539B1-B6C4-4E0F-81AC-01ED4C1E38B1}" type="presOf" srcId="{5F2E1CDC-B122-4733-AE11-997EBC7D5447}" destId="{E198330E-76AC-4AD3-866D-52AC553919F3}" srcOrd="0" destOrd="3" presId="urn:microsoft.com/office/officeart/2005/8/layout/hList1"/>
    <dgm:cxn modelId="{BD47C584-10CE-41F7-B92A-C5DE7B04D542}" type="presOf" srcId="{23C9EC38-D9C2-4DFB-90B7-92748C5448E9}" destId="{E198330E-76AC-4AD3-866D-52AC553919F3}" srcOrd="0" destOrd="0" presId="urn:microsoft.com/office/officeart/2005/8/layout/hList1"/>
    <dgm:cxn modelId="{EE8CFC90-BD15-4F23-A34A-9F1F80AEF47C}" type="presOf" srcId="{08819446-6C70-4407-A596-0E209A5C975B}" destId="{B70BFBC1-3747-4CF6-B451-F5B343205780}" srcOrd="0" destOrd="0" presId="urn:microsoft.com/office/officeart/2005/8/layout/hList1"/>
    <dgm:cxn modelId="{A6B86FEB-3355-42FF-892D-D119F0EA035B}" type="presOf" srcId="{8AFB19CB-C5EA-42C2-A04C-E24740A24879}" destId="{E198330E-76AC-4AD3-866D-52AC553919F3}" srcOrd="0" destOrd="2" presId="urn:microsoft.com/office/officeart/2005/8/layout/hList1"/>
    <dgm:cxn modelId="{C629F80C-5BED-4712-8755-D4C6E0672FDE}" srcId="{4E9B343E-2AA1-439A-9D3D-1F9F6D40E2DD}" destId="{C14C371A-8EF8-4D5B-9F03-59E6D33BC5FB}" srcOrd="1" destOrd="0" parTransId="{ACB92964-B67E-4D2F-AF3A-D59B28208BA6}" sibTransId="{A2834CAD-A3B4-455B-B30F-106F866423DA}"/>
    <dgm:cxn modelId="{CAAFC330-A559-4697-AAAE-5E59957DB50E}" srcId="{C14C371A-8EF8-4D5B-9F03-59E6D33BC5FB}" destId="{8AFB19CB-C5EA-42C2-A04C-E24740A24879}" srcOrd="2" destOrd="0" parTransId="{9F752F3D-D086-4960-9F24-F0054A4BCC88}" sibTransId="{1C386448-39CA-42CD-AF12-EB207477485B}"/>
    <dgm:cxn modelId="{EE98DC8B-282C-4944-9DCE-3038E6A4CF3F}" srcId="{7EA6D781-F443-405B-975C-3E45276FEF66}" destId="{08819446-6C70-4407-A596-0E209A5C975B}" srcOrd="0" destOrd="0" parTransId="{7546038F-9826-49C3-BEF5-CC75AFDED18D}" sibTransId="{59DE85B1-5FD1-4F65-8F3A-992E67C5E693}"/>
    <dgm:cxn modelId="{02A15739-DACE-4BB0-9644-3DE6FF275901}" type="presOf" srcId="{7EA6D781-F443-405B-975C-3E45276FEF66}" destId="{F83738EE-ECEC-47F6-94DE-2E4C86E9150A}" srcOrd="0" destOrd="0" presId="urn:microsoft.com/office/officeart/2005/8/layout/hList1"/>
    <dgm:cxn modelId="{904429E3-68A4-4063-A5F5-E20EAF3DDF1D}" type="presOf" srcId="{C14C371A-8EF8-4D5B-9F03-59E6D33BC5FB}" destId="{2681C6D3-AFF5-4969-A73A-7BBDFC5376A0}" srcOrd="0" destOrd="0" presId="urn:microsoft.com/office/officeart/2005/8/layout/hList1"/>
    <dgm:cxn modelId="{00EE6598-A957-4BF1-8B27-7098F2516E28}" type="presOf" srcId="{3206B8BD-443D-4C87-B777-932D6F758EA0}" destId="{E198330E-76AC-4AD3-866D-52AC553919F3}" srcOrd="0" destOrd="1" presId="urn:microsoft.com/office/officeart/2005/8/layout/hList1"/>
    <dgm:cxn modelId="{6DB09C27-C929-4992-9746-936D3E9727DD}" type="presParOf" srcId="{B65184C9-5BEE-456E-95EB-8CF38B4BF5ED}" destId="{B2408219-FEEE-486B-9ACC-91972361F886}" srcOrd="0" destOrd="0" presId="urn:microsoft.com/office/officeart/2005/8/layout/hList1"/>
    <dgm:cxn modelId="{D7C5E979-DC1D-4F1A-90BD-1601CD072107}" type="presParOf" srcId="{B2408219-FEEE-486B-9ACC-91972361F886}" destId="{F83738EE-ECEC-47F6-94DE-2E4C86E9150A}" srcOrd="0" destOrd="0" presId="urn:microsoft.com/office/officeart/2005/8/layout/hList1"/>
    <dgm:cxn modelId="{F641BCBE-4B11-459B-8C75-A9AD1DD37AEA}" type="presParOf" srcId="{B2408219-FEEE-486B-9ACC-91972361F886}" destId="{B70BFBC1-3747-4CF6-B451-F5B343205780}" srcOrd="1" destOrd="0" presId="urn:microsoft.com/office/officeart/2005/8/layout/hList1"/>
    <dgm:cxn modelId="{157B1E44-6044-48F6-8F94-12BFE43BD90D}" type="presParOf" srcId="{B65184C9-5BEE-456E-95EB-8CF38B4BF5ED}" destId="{78972821-2EEC-4812-B267-EED5E1FAF8F0}" srcOrd="1" destOrd="0" presId="urn:microsoft.com/office/officeart/2005/8/layout/hList1"/>
    <dgm:cxn modelId="{F546EF05-4838-40F0-BCC4-846F68FD9EFA}" type="presParOf" srcId="{B65184C9-5BEE-456E-95EB-8CF38B4BF5ED}" destId="{90AEF6F7-0C98-432D-8CEE-6745D0679987}" srcOrd="2" destOrd="0" presId="urn:microsoft.com/office/officeart/2005/8/layout/hList1"/>
    <dgm:cxn modelId="{5AF48D47-8D13-4DB6-B1FA-CCC88249EBD4}" type="presParOf" srcId="{90AEF6F7-0C98-432D-8CEE-6745D0679987}" destId="{2681C6D3-AFF5-4969-A73A-7BBDFC5376A0}" srcOrd="0" destOrd="0" presId="urn:microsoft.com/office/officeart/2005/8/layout/hList1"/>
    <dgm:cxn modelId="{915F0E99-36FF-4408-B37E-0CFB5FF2054F}" type="presParOf" srcId="{90AEF6F7-0C98-432D-8CEE-6745D0679987}" destId="{E198330E-76AC-4AD3-866D-52AC553919F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A0D923-744B-456A-90B2-9AC0E41D3F25}" type="doc">
      <dgm:prSet loTypeId="urn:microsoft.com/office/officeart/2005/8/layout/vList5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9CE1E911-5682-4072-838E-AD02D0F6FB14}">
      <dgm:prSet phldrT="[Texto]" custT="1"/>
      <dgm:spPr/>
      <dgm:t>
        <a:bodyPr/>
        <a:lstStyle/>
        <a:p>
          <a:r>
            <a:rPr lang="es-EC" sz="4000" dirty="0" smtClean="0">
              <a:hlinkClick xmlns:r="http://schemas.openxmlformats.org/officeDocument/2006/relationships" r:id="rId1" action="ppaction://hlinkfile"/>
            </a:rPr>
            <a:t>Económico</a:t>
          </a:r>
          <a:endParaRPr lang="es-EC" sz="4000" dirty="0"/>
        </a:p>
      </dgm:t>
    </dgm:pt>
    <dgm:pt modelId="{076B9C74-88ED-4411-8D38-87FDBBD77E08}" type="parTrans" cxnId="{596848FF-5AB7-4038-A323-B8CA9D16C56D}">
      <dgm:prSet/>
      <dgm:spPr/>
      <dgm:t>
        <a:bodyPr/>
        <a:lstStyle/>
        <a:p>
          <a:endParaRPr lang="es-EC" sz="2000"/>
        </a:p>
      </dgm:t>
    </dgm:pt>
    <dgm:pt modelId="{A3087794-A1CD-48B6-80AD-9826E3ECEB6C}" type="sibTrans" cxnId="{596848FF-5AB7-4038-A323-B8CA9D16C56D}">
      <dgm:prSet/>
      <dgm:spPr/>
      <dgm:t>
        <a:bodyPr/>
        <a:lstStyle/>
        <a:p>
          <a:endParaRPr lang="es-EC" sz="2000"/>
        </a:p>
      </dgm:t>
    </dgm:pt>
    <dgm:pt modelId="{A91F7310-614B-44C6-96F7-08B70A8D1055}">
      <dgm:prSet phldrT="[Texto]" custT="1"/>
      <dgm:spPr/>
      <dgm:t>
        <a:bodyPr/>
        <a:lstStyle/>
        <a:p>
          <a:r>
            <a:rPr lang="es-EC" sz="4000" dirty="0" smtClean="0"/>
            <a:t>Tecnológico</a:t>
          </a:r>
          <a:endParaRPr lang="es-EC" sz="4000" dirty="0"/>
        </a:p>
      </dgm:t>
    </dgm:pt>
    <dgm:pt modelId="{C2710456-94B4-4DD7-ACBE-72E6A6E623A2}" type="parTrans" cxnId="{8FD7D363-3E81-4F26-9402-BF2C0801A5F9}">
      <dgm:prSet/>
      <dgm:spPr/>
      <dgm:t>
        <a:bodyPr/>
        <a:lstStyle/>
        <a:p>
          <a:endParaRPr lang="es-EC" sz="2000"/>
        </a:p>
      </dgm:t>
    </dgm:pt>
    <dgm:pt modelId="{19F00EE6-E274-4D6F-A06B-979D9EFF995E}" type="sibTrans" cxnId="{8FD7D363-3E81-4F26-9402-BF2C0801A5F9}">
      <dgm:prSet/>
      <dgm:spPr/>
      <dgm:t>
        <a:bodyPr/>
        <a:lstStyle/>
        <a:p>
          <a:endParaRPr lang="es-EC" sz="2000"/>
        </a:p>
      </dgm:t>
    </dgm:pt>
    <dgm:pt modelId="{9F3C947F-72CC-4A80-AAF6-CA13160AEE16}">
      <dgm:prSet phldrT="[Texto]" custT="1"/>
      <dgm:spPr/>
      <dgm:t>
        <a:bodyPr/>
        <a:lstStyle/>
        <a:p>
          <a:r>
            <a:rPr lang="es-EC" sz="4000" dirty="0" smtClean="0"/>
            <a:t>Social</a:t>
          </a:r>
          <a:endParaRPr lang="es-EC" sz="4000" dirty="0"/>
        </a:p>
      </dgm:t>
    </dgm:pt>
    <dgm:pt modelId="{D8FC7C04-456C-40D7-BDDE-053CBA784AA1}" type="parTrans" cxnId="{5F1B428C-6662-4553-9CFD-D03231536301}">
      <dgm:prSet/>
      <dgm:spPr/>
      <dgm:t>
        <a:bodyPr/>
        <a:lstStyle/>
        <a:p>
          <a:endParaRPr lang="es-EC" sz="2000"/>
        </a:p>
      </dgm:t>
    </dgm:pt>
    <dgm:pt modelId="{B4475045-41E7-47FC-8428-3DDBA2D015D4}" type="sibTrans" cxnId="{5F1B428C-6662-4553-9CFD-D03231536301}">
      <dgm:prSet/>
      <dgm:spPr/>
      <dgm:t>
        <a:bodyPr/>
        <a:lstStyle/>
        <a:p>
          <a:endParaRPr lang="es-EC" sz="2000"/>
        </a:p>
      </dgm:t>
    </dgm:pt>
    <dgm:pt modelId="{7E5859F7-E524-4104-BFDF-73BECD1796AF}">
      <dgm:prSet phldrT="[Texto]" custT="1"/>
      <dgm:spPr/>
      <dgm:t>
        <a:bodyPr/>
        <a:lstStyle/>
        <a:p>
          <a:r>
            <a:rPr lang="es-EC" sz="4000" dirty="0" smtClean="0"/>
            <a:t>Político</a:t>
          </a:r>
          <a:endParaRPr lang="es-EC" sz="4000" dirty="0"/>
        </a:p>
      </dgm:t>
    </dgm:pt>
    <dgm:pt modelId="{82B91495-84E0-4995-A50D-9746CB9F6152}" type="parTrans" cxnId="{F4877D8C-C112-42FD-B716-49438EAE769B}">
      <dgm:prSet/>
      <dgm:spPr/>
      <dgm:t>
        <a:bodyPr/>
        <a:lstStyle/>
        <a:p>
          <a:endParaRPr lang="es-EC" sz="2000"/>
        </a:p>
      </dgm:t>
    </dgm:pt>
    <dgm:pt modelId="{28267A54-7FC6-4933-BAA9-11B62D67EDF5}" type="sibTrans" cxnId="{F4877D8C-C112-42FD-B716-49438EAE769B}">
      <dgm:prSet/>
      <dgm:spPr/>
      <dgm:t>
        <a:bodyPr/>
        <a:lstStyle/>
        <a:p>
          <a:endParaRPr lang="es-EC" sz="2000"/>
        </a:p>
      </dgm:t>
    </dgm:pt>
    <dgm:pt modelId="{BB7DFE0A-D95B-4B00-B1C5-382B95F9B2A4}">
      <dgm:prSet phldrT="[Texto]" custT="1"/>
      <dgm:spPr/>
      <dgm:t>
        <a:bodyPr/>
        <a:lstStyle/>
        <a:p>
          <a:r>
            <a:rPr lang="es-EC" sz="1800" dirty="0" smtClean="0"/>
            <a:t>Normas para el transporte</a:t>
          </a:r>
          <a:endParaRPr lang="es-EC" sz="1800" dirty="0"/>
        </a:p>
      </dgm:t>
    </dgm:pt>
    <dgm:pt modelId="{B0FA9C2B-AFBC-4849-A033-0CCD3FE1B53A}" type="parTrans" cxnId="{0AE5D057-1EFB-4F90-83C0-D02257DB4EF0}">
      <dgm:prSet/>
      <dgm:spPr/>
      <dgm:t>
        <a:bodyPr/>
        <a:lstStyle/>
        <a:p>
          <a:endParaRPr lang="es-EC" sz="2000"/>
        </a:p>
      </dgm:t>
    </dgm:pt>
    <dgm:pt modelId="{62B9ABF2-124D-41A1-96DA-87F31601A83F}" type="sibTrans" cxnId="{0AE5D057-1EFB-4F90-83C0-D02257DB4EF0}">
      <dgm:prSet/>
      <dgm:spPr/>
      <dgm:t>
        <a:bodyPr/>
        <a:lstStyle/>
        <a:p>
          <a:endParaRPr lang="es-EC" sz="2000"/>
        </a:p>
      </dgm:t>
    </dgm:pt>
    <dgm:pt modelId="{4935680A-031A-4358-9B72-E0A981ABBCDB}">
      <dgm:prSet phldrT="[Texto]" custT="1"/>
      <dgm:spPr/>
      <dgm:t>
        <a:bodyPr/>
        <a:lstStyle/>
        <a:p>
          <a:r>
            <a:rPr lang="es-EC" sz="1800" dirty="0" smtClean="0"/>
            <a:t>Constante cambio de política</a:t>
          </a:r>
          <a:endParaRPr lang="es-EC" sz="1800" dirty="0"/>
        </a:p>
      </dgm:t>
    </dgm:pt>
    <dgm:pt modelId="{43DEE5F7-5C45-4190-90FB-2F28DF8E708A}" type="parTrans" cxnId="{05AAEFD6-5E56-4573-AE35-5B991C97FE43}">
      <dgm:prSet/>
      <dgm:spPr/>
      <dgm:t>
        <a:bodyPr/>
        <a:lstStyle/>
        <a:p>
          <a:endParaRPr lang="es-EC" sz="2000"/>
        </a:p>
      </dgm:t>
    </dgm:pt>
    <dgm:pt modelId="{0BFA7627-7A27-4ED3-B73F-326CC780E135}" type="sibTrans" cxnId="{05AAEFD6-5E56-4573-AE35-5B991C97FE43}">
      <dgm:prSet/>
      <dgm:spPr/>
      <dgm:t>
        <a:bodyPr/>
        <a:lstStyle/>
        <a:p>
          <a:endParaRPr lang="es-EC" sz="2000"/>
        </a:p>
      </dgm:t>
    </dgm:pt>
    <dgm:pt modelId="{16305FDC-8C20-4CA4-B1D6-DE3AF08A1E35}">
      <dgm:prSet phldrT="[Texto]" custT="1"/>
      <dgm:spPr/>
      <dgm:t>
        <a:bodyPr/>
        <a:lstStyle/>
        <a:p>
          <a:r>
            <a:rPr lang="es-EC" sz="1800" dirty="0" smtClean="0"/>
            <a:t>Inflación, tasa de interés</a:t>
          </a:r>
          <a:endParaRPr lang="es-EC" sz="1800" dirty="0"/>
        </a:p>
      </dgm:t>
    </dgm:pt>
    <dgm:pt modelId="{C9BA8EBF-6926-45CA-8B5C-F34E43D2F47A}" type="parTrans" cxnId="{1713CC84-D01C-4FB6-A5D0-FC73D5A9D58A}">
      <dgm:prSet/>
      <dgm:spPr/>
      <dgm:t>
        <a:bodyPr/>
        <a:lstStyle/>
        <a:p>
          <a:endParaRPr lang="es-EC" sz="2000"/>
        </a:p>
      </dgm:t>
    </dgm:pt>
    <dgm:pt modelId="{487FFA4E-DB96-420A-A104-03BD5B193E09}" type="sibTrans" cxnId="{1713CC84-D01C-4FB6-A5D0-FC73D5A9D58A}">
      <dgm:prSet/>
      <dgm:spPr/>
      <dgm:t>
        <a:bodyPr/>
        <a:lstStyle/>
        <a:p>
          <a:endParaRPr lang="es-EC" sz="2000"/>
        </a:p>
      </dgm:t>
    </dgm:pt>
    <dgm:pt modelId="{4ED237E9-D536-47F4-A5E2-0032759277FE}">
      <dgm:prSet phldrT="[Texto]" custT="1"/>
      <dgm:spPr/>
      <dgm:t>
        <a:bodyPr/>
        <a:lstStyle/>
        <a:p>
          <a:r>
            <a:rPr lang="es-EC" sz="1800" dirty="0" smtClean="0"/>
            <a:t>PIB,  empleo, riesgo país</a:t>
          </a:r>
          <a:endParaRPr lang="es-EC" sz="1800" dirty="0"/>
        </a:p>
      </dgm:t>
    </dgm:pt>
    <dgm:pt modelId="{580324E5-3478-4584-9D73-49CC33977728}" type="parTrans" cxnId="{E4A3538A-8B67-4488-A4EB-73430474C234}">
      <dgm:prSet/>
      <dgm:spPr/>
      <dgm:t>
        <a:bodyPr/>
        <a:lstStyle/>
        <a:p>
          <a:endParaRPr lang="es-EC" sz="2000"/>
        </a:p>
      </dgm:t>
    </dgm:pt>
    <dgm:pt modelId="{2D0E1C5B-8BF2-4D9A-AB85-F71594B62928}" type="sibTrans" cxnId="{E4A3538A-8B67-4488-A4EB-73430474C234}">
      <dgm:prSet/>
      <dgm:spPr/>
      <dgm:t>
        <a:bodyPr/>
        <a:lstStyle/>
        <a:p>
          <a:endParaRPr lang="es-EC" sz="2000"/>
        </a:p>
      </dgm:t>
    </dgm:pt>
    <dgm:pt modelId="{DA8956F3-BCB3-4230-9C1D-7405F61B08F6}">
      <dgm:prSet phldrT="[Texto]" custT="1"/>
      <dgm:spPr/>
      <dgm:t>
        <a:bodyPr/>
        <a:lstStyle/>
        <a:p>
          <a:r>
            <a:rPr lang="es-EC" sz="1800" dirty="0" smtClean="0"/>
            <a:t>Mejoramiento de tecnología</a:t>
          </a:r>
          <a:endParaRPr lang="es-EC" sz="1800" dirty="0"/>
        </a:p>
      </dgm:t>
    </dgm:pt>
    <dgm:pt modelId="{022B7236-E507-4219-90C8-42750A2A8E8F}" type="parTrans" cxnId="{982866D2-AC03-469D-A300-88A70C864490}">
      <dgm:prSet/>
      <dgm:spPr/>
      <dgm:t>
        <a:bodyPr/>
        <a:lstStyle/>
        <a:p>
          <a:endParaRPr lang="es-EC" sz="2000"/>
        </a:p>
      </dgm:t>
    </dgm:pt>
    <dgm:pt modelId="{D53737CB-2C3D-4938-8914-A7540ADCB7EB}" type="sibTrans" cxnId="{982866D2-AC03-469D-A300-88A70C864490}">
      <dgm:prSet/>
      <dgm:spPr/>
      <dgm:t>
        <a:bodyPr/>
        <a:lstStyle/>
        <a:p>
          <a:endParaRPr lang="es-EC" sz="2000"/>
        </a:p>
      </dgm:t>
    </dgm:pt>
    <dgm:pt modelId="{3382D6EC-C642-4AD8-8537-8715E9F925C6}">
      <dgm:prSet phldrT="[Texto]" custT="1"/>
      <dgm:spPr/>
      <dgm:t>
        <a:bodyPr/>
        <a:lstStyle/>
        <a:p>
          <a:r>
            <a:rPr lang="es-EC" sz="1800" dirty="0" smtClean="0"/>
            <a:t>Costos altos</a:t>
          </a:r>
          <a:endParaRPr lang="es-EC" sz="1800" dirty="0"/>
        </a:p>
      </dgm:t>
    </dgm:pt>
    <dgm:pt modelId="{0AD2ED8C-3FEC-44AB-A508-39AAF593777F}" type="parTrans" cxnId="{4422D4DD-15C8-4873-A482-A2A0E3FC4365}">
      <dgm:prSet/>
      <dgm:spPr/>
      <dgm:t>
        <a:bodyPr/>
        <a:lstStyle/>
        <a:p>
          <a:endParaRPr lang="es-EC" sz="2000"/>
        </a:p>
      </dgm:t>
    </dgm:pt>
    <dgm:pt modelId="{149BDF78-5C37-4E26-AA13-B1953EFA6A50}" type="sibTrans" cxnId="{4422D4DD-15C8-4873-A482-A2A0E3FC4365}">
      <dgm:prSet/>
      <dgm:spPr/>
      <dgm:t>
        <a:bodyPr/>
        <a:lstStyle/>
        <a:p>
          <a:endParaRPr lang="es-EC" sz="2000"/>
        </a:p>
      </dgm:t>
    </dgm:pt>
    <dgm:pt modelId="{07A9D03F-7DD8-4D61-B48A-A2E819C1DDA8}">
      <dgm:prSet phldrT="[Texto]" custT="1"/>
      <dgm:spPr/>
      <dgm:t>
        <a:bodyPr/>
        <a:lstStyle/>
        <a:p>
          <a:r>
            <a:rPr lang="es-EC" sz="1800" dirty="0" smtClean="0"/>
            <a:t>Mejoramiento de vías públicas, prestación del servicio</a:t>
          </a:r>
          <a:endParaRPr lang="es-EC" sz="1800" dirty="0"/>
        </a:p>
      </dgm:t>
    </dgm:pt>
    <dgm:pt modelId="{D56ADA74-2A09-4414-9BDA-488C7E53FC37}" type="parTrans" cxnId="{2D56F9EF-4C62-49B0-AA02-18D9E02319F5}">
      <dgm:prSet/>
      <dgm:spPr/>
      <dgm:t>
        <a:bodyPr/>
        <a:lstStyle/>
        <a:p>
          <a:endParaRPr lang="es-EC" sz="2000"/>
        </a:p>
      </dgm:t>
    </dgm:pt>
    <dgm:pt modelId="{080B5BD2-D29B-4E1C-BCCA-62F1347AAAC0}" type="sibTrans" cxnId="{2D56F9EF-4C62-49B0-AA02-18D9E02319F5}">
      <dgm:prSet/>
      <dgm:spPr/>
      <dgm:t>
        <a:bodyPr/>
        <a:lstStyle/>
        <a:p>
          <a:endParaRPr lang="es-EC" sz="2000"/>
        </a:p>
      </dgm:t>
    </dgm:pt>
    <dgm:pt modelId="{94D6FFC6-C8AB-4401-B220-343B6347F514}" type="pres">
      <dgm:prSet presAssocID="{7CA0D923-744B-456A-90B2-9AC0E41D3F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731DB6F-45F9-4644-8A17-A8B9B5F63878}" type="pres">
      <dgm:prSet presAssocID="{7E5859F7-E524-4104-BFDF-73BECD1796AF}" presName="linNode" presStyleCnt="0"/>
      <dgm:spPr/>
    </dgm:pt>
    <dgm:pt modelId="{574E7C7D-9B46-4837-9325-DCE4C0B74C67}" type="pres">
      <dgm:prSet presAssocID="{7E5859F7-E524-4104-BFDF-73BECD1796AF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3E8CEF5-77C4-462B-9D85-E72577952631}" type="pres">
      <dgm:prSet presAssocID="{7E5859F7-E524-4104-BFDF-73BECD1796AF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71F203-CA84-446E-80CD-B17776B91703}" type="pres">
      <dgm:prSet presAssocID="{28267A54-7FC6-4933-BAA9-11B62D67EDF5}" presName="sp" presStyleCnt="0"/>
      <dgm:spPr/>
    </dgm:pt>
    <dgm:pt modelId="{56998F98-093B-4DA4-8C79-6194DD1AB172}" type="pres">
      <dgm:prSet presAssocID="{9CE1E911-5682-4072-838E-AD02D0F6FB14}" presName="linNode" presStyleCnt="0"/>
      <dgm:spPr/>
    </dgm:pt>
    <dgm:pt modelId="{2EF9F1C8-8ADE-4FEA-9350-76E6CF481002}" type="pres">
      <dgm:prSet presAssocID="{9CE1E911-5682-4072-838E-AD02D0F6FB14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73315CF-AD70-4A63-92BA-595FDB2DA811}" type="pres">
      <dgm:prSet presAssocID="{9CE1E911-5682-4072-838E-AD02D0F6FB14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36889A-848A-4E60-AB60-C5429A88AD73}" type="pres">
      <dgm:prSet presAssocID="{A3087794-A1CD-48B6-80AD-9826E3ECEB6C}" presName="sp" presStyleCnt="0"/>
      <dgm:spPr/>
    </dgm:pt>
    <dgm:pt modelId="{107B1144-B4EE-480D-A5E0-356C2AC8551F}" type="pres">
      <dgm:prSet presAssocID="{A91F7310-614B-44C6-96F7-08B70A8D1055}" presName="linNode" presStyleCnt="0"/>
      <dgm:spPr/>
    </dgm:pt>
    <dgm:pt modelId="{AE91F89A-A214-4C74-B42D-8A4BAD3A3D46}" type="pres">
      <dgm:prSet presAssocID="{A91F7310-614B-44C6-96F7-08B70A8D1055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9B7DAE-7AE6-40E2-8B97-E3A37758E7CA}" type="pres">
      <dgm:prSet presAssocID="{A91F7310-614B-44C6-96F7-08B70A8D1055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D2E33B1-94E1-4651-94CB-2D53B00121C3}" type="pres">
      <dgm:prSet presAssocID="{19F00EE6-E274-4D6F-A06B-979D9EFF995E}" presName="sp" presStyleCnt="0"/>
      <dgm:spPr/>
    </dgm:pt>
    <dgm:pt modelId="{52502DF9-1DD3-418D-BF9F-FDEA0FBCDBC5}" type="pres">
      <dgm:prSet presAssocID="{9F3C947F-72CC-4A80-AAF6-CA13160AEE16}" presName="linNode" presStyleCnt="0"/>
      <dgm:spPr/>
    </dgm:pt>
    <dgm:pt modelId="{01E110AF-EC8D-4219-BE7B-4FA86542D1BB}" type="pres">
      <dgm:prSet presAssocID="{9F3C947F-72CC-4A80-AAF6-CA13160AEE16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0638CF-7144-4110-822E-C1DF131BD8FA}" type="pres">
      <dgm:prSet presAssocID="{9F3C947F-72CC-4A80-AAF6-CA13160AEE16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713CC84-D01C-4FB6-A5D0-FC73D5A9D58A}" srcId="{9CE1E911-5682-4072-838E-AD02D0F6FB14}" destId="{16305FDC-8C20-4CA4-B1D6-DE3AF08A1E35}" srcOrd="0" destOrd="0" parTransId="{C9BA8EBF-6926-45CA-8B5C-F34E43D2F47A}" sibTransId="{487FFA4E-DB96-420A-A104-03BD5B193E09}"/>
    <dgm:cxn modelId="{05AAEFD6-5E56-4573-AE35-5B991C97FE43}" srcId="{7E5859F7-E524-4104-BFDF-73BECD1796AF}" destId="{4935680A-031A-4358-9B72-E0A981ABBCDB}" srcOrd="1" destOrd="0" parTransId="{43DEE5F7-5C45-4190-90FB-2F28DF8E708A}" sibTransId="{0BFA7627-7A27-4ED3-B73F-326CC780E135}"/>
    <dgm:cxn modelId="{0AE5D057-1EFB-4F90-83C0-D02257DB4EF0}" srcId="{7E5859F7-E524-4104-BFDF-73BECD1796AF}" destId="{BB7DFE0A-D95B-4B00-B1C5-382B95F9B2A4}" srcOrd="0" destOrd="0" parTransId="{B0FA9C2B-AFBC-4849-A033-0CCD3FE1B53A}" sibTransId="{62B9ABF2-124D-41A1-96DA-87F31601A83F}"/>
    <dgm:cxn modelId="{D7E59451-DB1D-4DFE-93F6-AE8B3F8C1741}" type="presOf" srcId="{07A9D03F-7DD8-4D61-B48A-A2E819C1DDA8}" destId="{290638CF-7144-4110-822E-C1DF131BD8FA}" srcOrd="0" destOrd="0" presId="urn:microsoft.com/office/officeart/2005/8/layout/vList5"/>
    <dgm:cxn modelId="{8FD7D363-3E81-4F26-9402-BF2C0801A5F9}" srcId="{7CA0D923-744B-456A-90B2-9AC0E41D3F25}" destId="{A91F7310-614B-44C6-96F7-08B70A8D1055}" srcOrd="2" destOrd="0" parTransId="{C2710456-94B4-4DD7-ACBE-72E6A6E623A2}" sibTransId="{19F00EE6-E274-4D6F-A06B-979D9EFF995E}"/>
    <dgm:cxn modelId="{149E5911-C157-44D3-96D5-A8F7BF00FD9E}" type="presOf" srcId="{16305FDC-8C20-4CA4-B1D6-DE3AF08A1E35}" destId="{773315CF-AD70-4A63-92BA-595FDB2DA811}" srcOrd="0" destOrd="0" presId="urn:microsoft.com/office/officeart/2005/8/layout/vList5"/>
    <dgm:cxn modelId="{75F7F229-3994-46E4-BA91-8B6AA4A5CA99}" type="presOf" srcId="{DA8956F3-BCB3-4230-9C1D-7405F61B08F6}" destId="{8C9B7DAE-7AE6-40E2-8B97-E3A37758E7CA}" srcOrd="0" destOrd="0" presId="urn:microsoft.com/office/officeart/2005/8/layout/vList5"/>
    <dgm:cxn modelId="{DD7F9AD9-03F1-47C8-9F0D-AFCD5B40C9E8}" type="presOf" srcId="{4935680A-031A-4358-9B72-E0A981ABBCDB}" destId="{13E8CEF5-77C4-462B-9D85-E72577952631}" srcOrd="0" destOrd="1" presId="urn:microsoft.com/office/officeart/2005/8/layout/vList5"/>
    <dgm:cxn modelId="{596848FF-5AB7-4038-A323-B8CA9D16C56D}" srcId="{7CA0D923-744B-456A-90B2-9AC0E41D3F25}" destId="{9CE1E911-5682-4072-838E-AD02D0F6FB14}" srcOrd="1" destOrd="0" parTransId="{076B9C74-88ED-4411-8D38-87FDBBD77E08}" sibTransId="{A3087794-A1CD-48B6-80AD-9826E3ECEB6C}"/>
    <dgm:cxn modelId="{7A97005B-332F-4DDF-8D74-5AB6736BE67B}" type="presOf" srcId="{7E5859F7-E524-4104-BFDF-73BECD1796AF}" destId="{574E7C7D-9B46-4837-9325-DCE4C0B74C67}" srcOrd="0" destOrd="0" presId="urn:microsoft.com/office/officeart/2005/8/layout/vList5"/>
    <dgm:cxn modelId="{E4A3538A-8B67-4488-A4EB-73430474C234}" srcId="{9CE1E911-5682-4072-838E-AD02D0F6FB14}" destId="{4ED237E9-D536-47F4-A5E2-0032759277FE}" srcOrd="1" destOrd="0" parTransId="{580324E5-3478-4584-9D73-49CC33977728}" sibTransId="{2D0E1C5B-8BF2-4D9A-AB85-F71594B62928}"/>
    <dgm:cxn modelId="{6F8858BD-EB5B-4CBE-BA19-BACF449C0E60}" type="presOf" srcId="{A91F7310-614B-44C6-96F7-08B70A8D1055}" destId="{AE91F89A-A214-4C74-B42D-8A4BAD3A3D46}" srcOrd="0" destOrd="0" presId="urn:microsoft.com/office/officeart/2005/8/layout/vList5"/>
    <dgm:cxn modelId="{4422D4DD-15C8-4873-A482-A2A0E3FC4365}" srcId="{A91F7310-614B-44C6-96F7-08B70A8D1055}" destId="{3382D6EC-C642-4AD8-8537-8715E9F925C6}" srcOrd="1" destOrd="0" parTransId="{0AD2ED8C-3FEC-44AB-A508-39AAF593777F}" sibTransId="{149BDF78-5C37-4E26-AA13-B1953EFA6A50}"/>
    <dgm:cxn modelId="{2D56F9EF-4C62-49B0-AA02-18D9E02319F5}" srcId="{9F3C947F-72CC-4A80-AAF6-CA13160AEE16}" destId="{07A9D03F-7DD8-4D61-B48A-A2E819C1DDA8}" srcOrd="0" destOrd="0" parTransId="{D56ADA74-2A09-4414-9BDA-488C7E53FC37}" sibTransId="{080B5BD2-D29B-4E1C-BCCA-62F1347AAAC0}"/>
    <dgm:cxn modelId="{C3ABAE2F-7456-4BD0-8EAD-A78481C9E115}" type="presOf" srcId="{BB7DFE0A-D95B-4B00-B1C5-382B95F9B2A4}" destId="{13E8CEF5-77C4-462B-9D85-E72577952631}" srcOrd="0" destOrd="0" presId="urn:microsoft.com/office/officeart/2005/8/layout/vList5"/>
    <dgm:cxn modelId="{982866D2-AC03-469D-A300-88A70C864490}" srcId="{A91F7310-614B-44C6-96F7-08B70A8D1055}" destId="{DA8956F3-BCB3-4230-9C1D-7405F61B08F6}" srcOrd="0" destOrd="0" parTransId="{022B7236-E507-4219-90C8-42750A2A8E8F}" sibTransId="{D53737CB-2C3D-4938-8914-A7540ADCB7EB}"/>
    <dgm:cxn modelId="{86D8BE44-AA93-4649-8182-BCE58C2220B6}" type="presOf" srcId="{4ED237E9-D536-47F4-A5E2-0032759277FE}" destId="{773315CF-AD70-4A63-92BA-595FDB2DA811}" srcOrd="0" destOrd="1" presId="urn:microsoft.com/office/officeart/2005/8/layout/vList5"/>
    <dgm:cxn modelId="{5F1B428C-6662-4553-9CFD-D03231536301}" srcId="{7CA0D923-744B-456A-90B2-9AC0E41D3F25}" destId="{9F3C947F-72CC-4A80-AAF6-CA13160AEE16}" srcOrd="3" destOrd="0" parTransId="{D8FC7C04-456C-40D7-BDDE-053CBA784AA1}" sibTransId="{B4475045-41E7-47FC-8428-3DDBA2D015D4}"/>
    <dgm:cxn modelId="{F4877D8C-C112-42FD-B716-49438EAE769B}" srcId="{7CA0D923-744B-456A-90B2-9AC0E41D3F25}" destId="{7E5859F7-E524-4104-BFDF-73BECD1796AF}" srcOrd="0" destOrd="0" parTransId="{82B91495-84E0-4995-A50D-9746CB9F6152}" sibTransId="{28267A54-7FC6-4933-BAA9-11B62D67EDF5}"/>
    <dgm:cxn modelId="{75DAFAB4-1B0C-4C7C-87C3-778DB65829CD}" type="presOf" srcId="{7CA0D923-744B-456A-90B2-9AC0E41D3F25}" destId="{94D6FFC6-C8AB-4401-B220-343B6347F514}" srcOrd="0" destOrd="0" presId="urn:microsoft.com/office/officeart/2005/8/layout/vList5"/>
    <dgm:cxn modelId="{46D4BC7B-9183-4525-A76F-43F45A7399F2}" type="presOf" srcId="{3382D6EC-C642-4AD8-8537-8715E9F925C6}" destId="{8C9B7DAE-7AE6-40E2-8B97-E3A37758E7CA}" srcOrd="0" destOrd="1" presId="urn:microsoft.com/office/officeart/2005/8/layout/vList5"/>
    <dgm:cxn modelId="{89F891BC-DA2A-4481-8A3C-618C7CB78583}" type="presOf" srcId="{9CE1E911-5682-4072-838E-AD02D0F6FB14}" destId="{2EF9F1C8-8ADE-4FEA-9350-76E6CF481002}" srcOrd="0" destOrd="0" presId="urn:microsoft.com/office/officeart/2005/8/layout/vList5"/>
    <dgm:cxn modelId="{CECD3BA3-44B0-492D-BEEA-EAAC42531DCD}" type="presOf" srcId="{9F3C947F-72CC-4A80-AAF6-CA13160AEE16}" destId="{01E110AF-EC8D-4219-BE7B-4FA86542D1BB}" srcOrd="0" destOrd="0" presId="urn:microsoft.com/office/officeart/2005/8/layout/vList5"/>
    <dgm:cxn modelId="{215588F2-FB46-42F9-A48C-B77B544D48D5}" type="presParOf" srcId="{94D6FFC6-C8AB-4401-B220-343B6347F514}" destId="{B731DB6F-45F9-4644-8A17-A8B9B5F63878}" srcOrd="0" destOrd="0" presId="urn:microsoft.com/office/officeart/2005/8/layout/vList5"/>
    <dgm:cxn modelId="{DFBAD371-E099-46E4-AAEC-D72126ED09A6}" type="presParOf" srcId="{B731DB6F-45F9-4644-8A17-A8B9B5F63878}" destId="{574E7C7D-9B46-4837-9325-DCE4C0B74C67}" srcOrd="0" destOrd="0" presId="urn:microsoft.com/office/officeart/2005/8/layout/vList5"/>
    <dgm:cxn modelId="{2F34BCC9-1F99-4CA9-83A7-843F19A24C09}" type="presParOf" srcId="{B731DB6F-45F9-4644-8A17-A8B9B5F63878}" destId="{13E8CEF5-77C4-462B-9D85-E72577952631}" srcOrd="1" destOrd="0" presId="urn:microsoft.com/office/officeart/2005/8/layout/vList5"/>
    <dgm:cxn modelId="{9F2620A9-C70C-4DC9-9245-1B4A0A43C456}" type="presParOf" srcId="{94D6FFC6-C8AB-4401-B220-343B6347F514}" destId="{AB71F203-CA84-446E-80CD-B17776B91703}" srcOrd="1" destOrd="0" presId="urn:microsoft.com/office/officeart/2005/8/layout/vList5"/>
    <dgm:cxn modelId="{C8B0EBED-AE8D-4729-B4C6-BF32A617B196}" type="presParOf" srcId="{94D6FFC6-C8AB-4401-B220-343B6347F514}" destId="{56998F98-093B-4DA4-8C79-6194DD1AB172}" srcOrd="2" destOrd="0" presId="urn:microsoft.com/office/officeart/2005/8/layout/vList5"/>
    <dgm:cxn modelId="{4B039B46-FC58-4220-93E9-8AB46BD9943F}" type="presParOf" srcId="{56998F98-093B-4DA4-8C79-6194DD1AB172}" destId="{2EF9F1C8-8ADE-4FEA-9350-76E6CF481002}" srcOrd="0" destOrd="0" presId="urn:microsoft.com/office/officeart/2005/8/layout/vList5"/>
    <dgm:cxn modelId="{127CF4E0-7B4C-4C1D-8E30-D67F7B175648}" type="presParOf" srcId="{56998F98-093B-4DA4-8C79-6194DD1AB172}" destId="{773315CF-AD70-4A63-92BA-595FDB2DA811}" srcOrd="1" destOrd="0" presId="urn:microsoft.com/office/officeart/2005/8/layout/vList5"/>
    <dgm:cxn modelId="{9E9967AF-9A24-456F-A9BB-C43E40551D74}" type="presParOf" srcId="{94D6FFC6-C8AB-4401-B220-343B6347F514}" destId="{1F36889A-848A-4E60-AB60-C5429A88AD73}" srcOrd="3" destOrd="0" presId="urn:microsoft.com/office/officeart/2005/8/layout/vList5"/>
    <dgm:cxn modelId="{4BF82827-15B6-4856-8EA6-6A62A55EEF46}" type="presParOf" srcId="{94D6FFC6-C8AB-4401-B220-343B6347F514}" destId="{107B1144-B4EE-480D-A5E0-356C2AC8551F}" srcOrd="4" destOrd="0" presId="urn:microsoft.com/office/officeart/2005/8/layout/vList5"/>
    <dgm:cxn modelId="{086E14AB-0FA7-4040-BFE8-C0DD2E0E8AB1}" type="presParOf" srcId="{107B1144-B4EE-480D-A5E0-356C2AC8551F}" destId="{AE91F89A-A214-4C74-B42D-8A4BAD3A3D46}" srcOrd="0" destOrd="0" presId="urn:microsoft.com/office/officeart/2005/8/layout/vList5"/>
    <dgm:cxn modelId="{443933DD-D27F-44AB-87E6-A27204477257}" type="presParOf" srcId="{107B1144-B4EE-480D-A5E0-356C2AC8551F}" destId="{8C9B7DAE-7AE6-40E2-8B97-E3A37758E7CA}" srcOrd="1" destOrd="0" presId="urn:microsoft.com/office/officeart/2005/8/layout/vList5"/>
    <dgm:cxn modelId="{288DD0D8-54A9-4467-A607-45716B27989D}" type="presParOf" srcId="{94D6FFC6-C8AB-4401-B220-343B6347F514}" destId="{8D2E33B1-94E1-4651-94CB-2D53B00121C3}" srcOrd="5" destOrd="0" presId="urn:microsoft.com/office/officeart/2005/8/layout/vList5"/>
    <dgm:cxn modelId="{835C16A1-AC4E-4631-AC85-1AA02AF8EF13}" type="presParOf" srcId="{94D6FFC6-C8AB-4401-B220-343B6347F514}" destId="{52502DF9-1DD3-418D-BF9F-FDEA0FBCDBC5}" srcOrd="6" destOrd="0" presId="urn:microsoft.com/office/officeart/2005/8/layout/vList5"/>
    <dgm:cxn modelId="{9A4B54EA-03C5-4C92-8E30-C296AEEFFED1}" type="presParOf" srcId="{52502DF9-1DD3-418D-BF9F-FDEA0FBCDBC5}" destId="{01E110AF-EC8D-4219-BE7B-4FA86542D1BB}" srcOrd="0" destOrd="0" presId="urn:microsoft.com/office/officeart/2005/8/layout/vList5"/>
    <dgm:cxn modelId="{42F14C6C-9B43-4E56-A1D6-E4F121C6FF91}" type="presParOf" srcId="{52502DF9-1DD3-418D-BF9F-FDEA0FBCDBC5}" destId="{290638CF-7144-4110-822E-C1DF131BD8F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189332-7546-41AC-86C8-15F29E7BD6C8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B95A3A6B-5E08-4096-8982-1DE427068491}">
      <dgm:prSet phldrT="[Texto]" custT="1"/>
      <dgm:spPr/>
      <dgm:t>
        <a:bodyPr/>
        <a:lstStyle/>
        <a:p>
          <a:r>
            <a:rPr lang="es-EC" sz="2000" b="0" dirty="0" smtClean="0"/>
            <a:t>Características</a:t>
          </a:r>
          <a:endParaRPr lang="es-EC" sz="2000" b="0" dirty="0"/>
        </a:p>
      </dgm:t>
    </dgm:pt>
    <dgm:pt modelId="{BED552CF-9539-4BF5-8484-A8EAFA93B732}" type="parTrans" cxnId="{7A068622-B1D8-48B0-BA09-E7B27FB661BC}">
      <dgm:prSet/>
      <dgm:spPr/>
      <dgm:t>
        <a:bodyPr/>
        <a:lstStyle/>
        <a:p>
          <a:endParaRPr lang="es-EC"/>
        </a:p>
      </dgm:t>
    </dgm:pt>
    <dgm:pt modelId="{AB12E2F5-0266-4645-A7AF-C43401E78DE0}" type="sibTrans" cxnId="{7A068622-B1D8-48B0-BA09-E7B27FB661BC}">
      <dgm:prSet/>
      <dgm:spPr/>
      <dgm:t>
        <a:bodyPr/>
        <a:lstStyle/>
        <a:p>
          <a:endParaRPr lang="es-EC"/>
        </a:p>
      </dgm:t>
    </dgm:pt>
    <dgm:pt modelId="{5E42AD8C-A5C1-4094-A879-DA8B1F475E7B}">
      <dgm:prSet phldrT="[Texto]" custT="1"/>
      <dgm:spPr/>
      <dgm:t>
        <a:bodyPr/>
        <a:lstStyle/>
        <a:p>
          <a:r>
            <a:rPr lang="es-EC" sz="1600" dirty="0" smtClean="0"/>
            <a:t>Compañía dedicada a la prestación de servicio de transporte turístico dentro y fuera del país.</a:t>
          </a:r>
          <a:endParaRPr lang="es-EC" sz="1600" dirty="0"/>
        </a:p>
      </dgm:t>
    </dgm:pt>
    <dgm:pt modelId="{3573F197-7F6D-4A27-BA3D-D82BC140C290}" type="parTrans" cxnId="{EFA2587E-7598-43FD-8207-F7096D129F11}">
      <dgm:prSet/>
      <dgm:spPr/>
      <dgm:t>
        <a:bodyPr/>
        <a:lstStyle/>
        <a:p>
          <a:endParaRPr lang="es-EC"/>
        </a:p>
      </dgm:t>
    </dgm:pt>
    <dgm:pt modelId="{18AC1D44-DDD4-4232-A31D-D8F2E06622E2}" type="sibTrans" cxnId="{EFA2587E-7598-43FD-8207-F7096D129F11}">
      <dgm:prSet/>
      <dgm:spPr/>
      <dgm:t>
        <a:bodyPr/>
        <a:lstStyle/>
        <a:p>
          <a:endParaRPr lang="es-EC"/>
        </a:p>
      </dgm:t>
    </dgm:pt>
    <dgm:pt modelId="{BE9A6E86-A7C3-4D9E-87A9-73A86F6F5DA9}">
      <dgm:prSet phldrT="[Texto]" custT="1"/>
      <dgm:spPr/>
      <dgm:t>
        <a:bodyPr/>
        <a:lstStyle/>
        <a:p>
          <a:r>
            <a:rPr lang="es-EC" sz="2000" dirty="0" smtClean="0"/>
            <a:t>Acciones</a:t>
          </a:r>
          <a:endParaRPr lang="es-EC" sz="2000" dirty="0"/>
        </a:p>
      </dgm:t>
    </dgm:pt>
    <dgm:pt modelId="{2442B183-8080-4C02-A828-15A80EC71250}" type="parTrans" cxnId="{EF36C5C7-C3DD-4F07-A710-8A499C602091}">
      <dgm:prSet/>
      <dgm:spPr/>
      <dgm:t>
        <a:bodyPr/>
        <a:lstStyle/>
        <a:p>
          <a:endParaRPr lang="es-EC"/>
        </a:p>
      </dgm:t>
    </dgm:pt>
    <dgm:pt modelId="{40F60F64-BC8B-40EB-92E5-D7F9968C1D6E}" type="sibTrans" cxnId="{EF36C5C7-C3DD-4F07-A710-8A499C602091}">
      <dgm:prSet/>
      <dgm:spPr/>
      <dgm:t>
        <a:bodyPr/>
        <a:lstStyle/>
        <a:p>
          <a:endParaRPr lang="es-EC"/>
        </a:p>
      </dgm:t>
    </dgm:pt>
    <dgm:pt modelId="{816712BE-6AC9-4E40-91B9-F262BA56AE80}">
      <dgm:prSet phldrT="[Texto]" custT="1"/>
      <dgm:spPr/>
      <dgm:t>
        <a:bodyPr/>
        <a:lstStyle/>
        <a:p>
          <a:r>
            <a:rPr lang="es-EC" sz="1600" dirty="0" smtClean="0"/>
            <a:t>Conformada en primera instancia por 11 accionistas, hoy en día cuenta con 25 accionistas</a:t>
          </a:r>
          <a:endParaRPr lang="es-EC" sz="1600" dirty="0"/>
        </a:p>
      </dgm:t>
    </dgm:pt>
    <dgm:pt modelId="{6451EB65-E489-4D4D-923A-45415F011F61}" type="parTrans" cxnId="{E209BBBC-7407-4059-90D3-61CE7CD0454A}">
      <dgm:prSet/>
      <dgm:spPr/>
      <dgm:t>
        <a:bodyPr/>
        <a:lstStyle/>
        <a:p>
          <a:endParaRPr lang="es-EC"/>
        </a:p>
      </dgm:t>
    </dgm:pt>
    <dgm:pt modelId="{67DDAF1D-9A56-4D43-8426-F7D6CF053025}" type="sibTrans" cxnId="{E209BBBC-7407-4059-90D3-61CE7CD0454A}">
      <dgm:prSet/>
      <dgm:spPr/>
      <dgm:t>
        <a:bodyPr/>
        <a:lstStyle/>
        <a:p>
          <a:endParaRPr lang="es-EC"/>
        </a:p>
      </dgm:t>
    </dgm:pt>
    <dgm:pt modelId="{E4C4AAE3-22E6-4ABF-88D8-C7012CEA72EA}">
      <dgm:prSet phldrT="[Texto]" custT="1"/>
      <dgm:spPr/>
      <dgm:t>
        <a:bodyPr/>
        <a:lstStyle/>
        <a:p>
          <a:r>
            <a:rPr lang="es-EC" sz="1600" dirty="0" smtClean="0"/>
            <a:t>Capital social de $ 803</a:t>
          </a:r>
          <a:endParaRPr lang="es-EC" sz="1600" dirty="0"/>
        </a:p>
      </dgm:t>
    </dgm:pt>
    <dgm:pt modelId="{8E3EBFBF-784B-4884-A84C-922D767F56DE}" type="parTrans" cxnId="{49A1BAD5-AC4F-4C5E-85ED-CE0F8C913D36}">
      <dgm:prSet/>
      <dgm:spPr/>
      <dgm:t>
        <a:bodyPr/>
        <a:lstStyle/>
        <a:p>
          <a:endParaRPr lang="es-EC"/>
        </a:p>
      </dgm:t>
    </dgm:pt>
    <dgm:pt modelId="{D0685BE7-4C60-466A-A854-CDF3438954BA}" type="sibTrans" cxnId="{49A1BAD5-AC4F-4C5E-85ED-CE0F8C913D36}">
      <dgm:prSet/>
      <dgm:spPr/>
      <dgm:t>
        <a:bodyPr/>
        <a:lstStyle/>
        <a:p>
          <a:endParaRPr lang="es-EC"/>
        </a:p>
      </dgm:t>
    </dgm:pt>
    <dgm:pt modelId="{1DF5DEF9-943E-4704-AC4A-CCAA419E8B38}">
      <dgm:prSet phldrT="[Texto]" custT="1"/>
      <dgm:spPr/>
      <dgm:t>
        <a:bodyPr/>
        <a:lstStyle/>
        <a:p>
          <a:r>
            <a:rPr lang="es-EC" sz="2000" dirty="0" smtClean="0"/>
            <a:t>Clientes</a:t>
          </a:r>
          <a:endParaRPr lang="es-EC" sz="2000" dirty="0"/>
        </a:p>
      </dgm:t>
    </dgm:pt>
    <dgm:pt modelId="{DE77B8ED-A87A-43BC-B961-BA3658C6B41E}" type="parTrans" cxnId="{7D10F830-D5B7-4736-9F73-AC05156D46B3}">
      <dgm:prSet/>
      <dgm:spPr/>
      <dgm:t>
        <a:bodyPr/>
        <a:lstStyle/>
        <a:p>
          <a:endParaRPr lang="es-EC"/>
        </a:p>
      </dgm:t>
    </dgm:pt>
    <dgm:pt modelId="{A2E5DA41-388D-4E76-A4B5-27E1767E24EC}" type="sibTrans" cxnId="{7D10F830-D5B7-4736-9F73-AC05156D46B3}">
      <dgm:prSet/>
      <dgm:spPr/>
      <dgm:t>
        <a:bodyPr/>
        <a:lstStyle/>
        <a:p>
          <a:endParaRPr lang="es-EC"/>
        </a:p>
      </dgm:t>
    </dgm:pt>
    <dgm:pt modelId="{AD614ED9-A345-41AE-8E37-4D6F582F1400}">
      <dgm:prSet phldrT="[Texto]" custT="1"/>
      <dgm:spPr/>
      <dgm:t>
        <a:bodyPr/>
        <a:lstStyle/>
        <a:p>
          <a:r>
            <a:rPr lang="es-ES" sz="1400" dirty="0" smtClean="0"/>
            <a:t>Club Deportivo Nacional </a:t>
          </a:r>
          <a:endParaRPr lang="es-EC" sz="1400" dirty="0"/>
        </a:p>
      </dgm:t>
    </dgm:pt>
    <dgm:pt modelId="{BFE98CE1-7148-4D2F-A610-9291A4685757}" type="parTrans" cxnId="{45FAB574-AD36-47FC-8139-B5308FCD5E24}">
      <dgm:prSet/>
      <dgm:spPr/>
      <dgm:t>
        <a:bodyPr/>
        <a:lstStyle/>
        <a:p>
          <a:endParaRPr lang="es-EC"/>
        </a:p>
      </dgm:t>
    </dgm:pt>
    <dgm:pt modelId="{09657836-C733-48F9-997E-0775170E0911}" type="sibTrans" cxnId="{45FAB574-AD36-47FC-8139-B5308FCD5E24}">
      <dgm:prSet/>
      <dgm:spPr/>
      <dgm:t>
        <a:bodyPr/>
        <a:lstStyle/>
        <a:p>
          <a:endParaRPr lang="es-EC"/>
        </a:p>
      </dgm:t>
    </dgm:pt>
    <dgm:pt modelId="{9EC4557C-E9B5-41AA-8C09-746E53EE88D0}">
      <dgm:prSet phldrT="[Texto]" custT="1"/>
      <dgm:spPr/>
      <dgm:t>
        <a:bodyPr/>
        <a:lstStyle/>
        <a:p>
          <a:r>
            <a:rPr lang="es-CO" sz="1600" dirty="0" smtClean="0"/>
            <a:t>Se constituyó el 26 de Julio de 2001</a:t>
          </a:r>
          <a:endParaRPr lang="es-EC" sz="1600" dirty="0"/>
        </a:p>
      </dgm:t>
    </dgm:pt>
    <dgm:pt modelId="{2DC3B141-8BF1-4A70-8BFF-74DB335B875A}" type="parTrans" cxnId="{87A13A26-5E27-45AF-AB97-ED7CB70DB2B5}">
      <dgm:prSet/>
      <dgm:spPr/>
      <dgm:t>
        <a:bodyPr/>
        <a:lstStyle/>
        <a:p>
          <a:endParaRPr lang="es-EC"/>
        </a:p>
      </dgm:t>
    </dgm:pt>
    <dgm:pt modelId="{697A205C-DF47-4ED4-A860-358D90EFA9CE}" type="sibTrans" cxnId="{87A13A26-5E27-45AF-AB97-ED7CB70DB2B5}">
      <dgm:prSet/>
      <dgm:spPr/>
      <dgm:t>
        <a:bodyPr/>
        <a:lstStyle/>
        <a:p>
          <a:endParaRPr lang="es-EC"/>
        </a:p>
      </dgm:t>
    </dgm:pt>
    <dgm:pt modelId="{7098D705-64B3-4B70-AA16-1C5CC0F29E70}">
      <dgm:prSet custT="1"/>
      <dgm:spPr/>
      <dgm:t>
        <a:bodyPr/>
        <a:lstStyle/>
        <a:p>
          <a:r>
            <a:rPr lang="es-EC" sz="1600" dirty="0" smtClean="0"/>
            <a:t>Competidores</a:t>
          </a:r>
          <a:endParaRPr lang="es-EC" sz="1600" dirty="0"/>
        </a:p>
      </dgm:t>
    </dgm:pt>
    <dgm:pt modelId="{54BFFF04-9452-461E-8969-2E982860FBC1}" type="parTrans" cxnId="{0ED87BEC-5F18-456E-AAEB-9A7EB43D285B}">
      <dgm:prSet/>
      <dgm:spPr/>
      <dgm:t>
        <a:bodyPr/>
        <a:lstStyle/>
        <a:p>
          <a:endParaRPr lang="es-EC"/>
        </a:p>
      </dgm:t>
    </dgm:pt>
    <dgm:pt modelId="{2192D2A3-0056-47B5-BC00-9E3234399A46}" type="sibTrans" cxnId="{0ED87BEC-5F18-456E-AAEB-9A7EB43D285B}">
      <dgm:prSet/>
      <dgm:spPr/>
      <dgm:t>
        <a:bodyPr/>
        <a:lstStyle/>
        <a:p>
          <a:endParaRPr lang="es-EC"/>
        </a:p>
      </dgm:t>
    </dgm:pt>
    <dgm:pt modelId="{B319D989-37CD-42D1-A966-4466FEF2CA6D}">
      <dgm:prSet custT="1"/>
      <dgm:spPr/>
      <dgm:t>
        <a:bodyPr/>
        <a:lstStyle/>
        <a:p>
          <a:r>
            <a:rPr lang="es-MX" sz="1200" dirty="0" smtClean="0"/>
            <a:t>ORIENPETROTOURS S.A, </a:t>
          </a:r>
          <a:endParaRPr lang="es-EC" sz="1200" dirty="0"/>
        </a:p>
      </dgm:t>
    </dgm:pt>
    <dgm:pt modelId="{3739665E-FA61-4041-897C-5E2DF2F03135}" type="parTrans" cxnId="{59E3BF27-AC8A-4C04-9420-CEA8A4B91322}">
      <dgm:prSet/>
      <dgm:spPr/>
      <dgm:t>
        <a:bodyPr/>
        <a:lstStyle/>
        <a:p>
          <a:endParaRPr lang="es-EC"/>
        </a:p>
      </dgm:t>
    </dgm:pt>
    <dgm:pt modelId="{1C57DAD5-7E37-4193-A4F1-DE021E1B0397}" type="sibTrans" cxnId="{59E3BF27-AC8A-4C04-9420-CEA8A4B91322}">
      <dgm:prSet/>
      <dgm:spPr/>
      <dgm:t>
        <a:bodyPr/>
        <a:lstStyle/>
        <a:p>
          <a:endParaRPr lang="es-EC"/>
        </a:p>
      </dgm:t>
    </dgm:pt>
    <dgm:pt modelId="{A866924B-D1FD-4B91-8AF2-A6CADD5DF0FE}">
      <dgm:prSet custT="1"/>
      <dgm:spPr/>
      <dgm:t>
        <a:bodyPr/>
        <a:lstStyle/>
        <a:p>
          <a:r>
            <a:rPr lang="es-EC" sz="1200" dirty="0" smtClean="0"/>
            <a:t>GEODESICO TRANSPORTE Y TURISMO GEODESITRANSATUR CIA.LTDA.</a:t>
          </a:r>
          <a:endParaRPr lang="es-EC" sz="1200" dirty="0"/>
        </a:p>
      </dgm:t>
    </dgm:pt>
    <dgm:pt modelId="{0A99AB9A-B57A-4D95-A38C-2FBB828B4982}" type="parTrans" cxnId="{3FDFDF12-2C9C-4E0D-8E19-018DD0A6ADAA}">
      <dgm:prSet/>
      <dgm:spPr/>
      <dgm:t>
        <a:bodyPr/>
        <a:lstStyle/>
        <a:p>
          <a:endParaRPr lang="es-EC"/>
        </a:p>
      </dgm:t>
    </dgm:pt>
    <dgm:pt modelId="{91FA1D61-9AB9-4754-8CDC-B7BF6BCE3C1B}" type="sibTrans" cxnId="{3FDFDF12-2C9C-4E0D-8E19-018DD0A6ADAA}">
      <dgm:prSet/>
      <dgm:spPr/>
      <dgm:t>
        <a:bodyPr/>
        <a:lstStyle/>
        <a:p>
          <a:endParaRPr lang="es-EC"/>
        </a:p>
      </dgm:t>
    </dgm:pt>
    <dgm:pt modelId="{371A15B5-8785-482E-A38F-5107497C04C5}">
      <dgm:prSet custT="1"/>
      <dgm:spPr/>
      <dgm:t>
        <a:bodyPr/>
        <a:lstStyle/>
        <a:p>
          <a:r>
            <a:rPr lang="es-EC" sz="1200" dirty="0" smtClean="0"/>
            <a:t>MARCO TOUR CIA. LTDA</a:t>
          </a:r>
          <a:endParaRPr lang="es-EC" sz="1200" dirty="0"/>
        </a:p>
      </dgm:t>
    </dgm:pt>
    <dgm:pt modelId="{9EA654EF-75D9-496F-8A08-12768EFC6DB5}" type="parTrans" cxnId="{B28209C3-DBA5-42EA-B84F-D35A68666A65}">
      <dgm:prSet/>
      <dgm:spPr/>
      <dgm:t>
        <a:bodyPr/>
        <a:lstStyle/>
        <a:p>
          <a:endParaRPr lang="es-EC"/>
        </a:p>
      </dgm:t>
    </dgm:pt>
    <dgm:pt modelId="{CD161FF1-4CE1-4332-BBB8-EB8C8C74221F}" type="sibTrans" cxnId="{B28209C3-DBA5-42EA-B84F-D35A68666A65}">
      <dgm:prSet/>
      <dgm:spPr/>
      <dgm:t>
        <a:bodyPr/>
        <a:lstStyle/>
        <a:p>
          <a:endParaRPr lang="es-EC"/>
        </a:p>
      </dgm:t>
    </dgm:pt>
    <dgm:pt modelId="{79127F4A-5D51-4997-A0AE-CFB60AC9B9FA}">
      <dgm:prSet custT="1"/>
      <dgm:spPr/>
      <dgm:t>
        <a:bodyPr/>
        <a:lstStyle/>
        <a:p>
          <a:r>
            <a:rPr lang="es-ES" sz="1400" dirty="0" smtClean="0"/>
            <a:t>Quito Turismo.</a:t>
          </a:r>
          <a:endParaRPr lang="es-EC" sz="1400" dirty="0"/>
        </a:p>
      </dgm:t>
    </dgm:pt>
    <dgm:pt modelId="{E6D3468E-63FB-4C79-B677-DD8206E107EE}" type="parTrans" cxnId="{E2C7F943-D2BA-4E88-B4BF-F9B11C6C76E0}">
      <dgm:prSet/>
      <dgm:spPr/>
      <dgm:t>
        <a:bodyPr/>
        <a:lstStyle/>
        <a:p>
          <a:endParaRPr lang="es-EC"/>
        </a:p>
      </dgm:t>
    </dgm:pt>
    <dgm:pt modelId="{AFD1EE10-4C7F-48FC-A32B-D22416230552}" type="sibTrans" cxnId="{E2C7F943-D2BA-4E88-B4BF-F9B11C6C76E0}">
      <dgm:prSet/>
      <dgm:spPr/>
      <dgm:t>
        <a:bodyPr/>
        <a:lstStyle/>
        <a:p>
          <a:endParaRPr lang="es-EC"/>
        </a:p>
      </dgm:t>
    </dgm:pt>
    <dgm:pt modelId="{634C9B46-0611-4A3E-B129-789C08433068}">
      <dgm:prSet custT="1"/>
      <dgm:spPr/>
      <dgm:t>
        <a:bodyPr/>
        <a:lstStyle/>
        <a:p>
          <a:r>
            <a:rPr lang="es-ES" sz="1400" dirty="0" err="1" smtClean="0"/>
            <a:t>Absolut</a:t>
          </a:r>
          <a:r>
            <a:rPr lang="es-ES" sz="1400" dirty="0" smtClean="0"/>
            <a:t> </a:t>
          </a:r>
          <a:r>
            <a:rPr lang="es-ES" sz="1400" dirty="0" err="1" smtClean="0"/>
            <a:t>Travel</a:t>
          </a:r>
          <a:r>
            <a:rPr lang="es-ES" sz="1400" dirty="0" smtClean="0"/>
            <a:t> </a:t>
          </a:r>
          <a:endParaRPr lang="es-EC" sz="1400" dirty="0"/>
        </a:p>
      </dgm:t>
    </dgm:pt>
    <dgm:pt modelId="{1281C699-6F7F-4E0A-BDE2-50E75D47C123}" type="parTrans" cxnId="{9452D832-9420-4D68-8A80-E15ECF4D2366}">
      <dgm:prSet/>
      <dgm:spPr/>
      <dgm:t>
        <a:bodyPr/>
        <a:lstStyle/>
        <a:p>
          <a:endParaRPr lang="es-EC"/>
        </a:p>
      </dgm:t>
    </dgm:pt>
    <dgm:pt modelId="{E00A2131-1D9E-4211-A1E6-A07FC41D91D5}" type="sibTrans" cxnId="{9452D832-9420-4D68-8A80-E15ECF4D2366}">
      <dgm:prSet/>
      <dgm:spPr/>
      <dgm:t>
        <a:bodyPr/>
        <a:lstStyle/>
        <a:p>
          <a:endParaRPr lang="es-EC"/>
        </a:p>
      </dgm:t>
    </dgm:pt>
    <dgm:pt modelId="{DA35B6C9-399F-4D1B-8802-99AF6836E122}">
      <dgm:prSet custT="1"/>
      <dgm:spPr/>
      <dgm:t>
        <a:bodyPr/>
        <a:lstStyle/>
        <a:p>
          <a:r>
            <a:rPr lang="es-ES" sz="1400" dirty="0" smtClean="0"/>
            <a:t>Universidad de las Américas </a:t>
          </a:r>
          <a:endParaRPr lang="es-EC" sz="1400" dirty="0"/>
        </a:p>
      </dgm:t>
    </dgm:pt>
    <dgm:pt modelId="{EB108563-F839-4D9E-B6C2-2243332A8291}" type="parTrans" cxnId="{4607942D-B7B4-4816-ADCF-DFCC8F2353EC}">
      <dgm:prSet/>
      <dgm:spPr/>
      <dgm:t>
        <a:bodyPr/>
        <a:lstStyle/>
        <a:p>
          <a:endParaRPr lang="es-EC"/>
        </a:p>
      </dgm:t>
    </dgm:pt>
    <dgm:pt modelId="{7E041E49-D93D-4E9E-B3FE-2C9626EA00E6}" type="sibTrans" cxnId="{4607942D-B7B4-4816-ADCF-DFCC8F2353EC}">
      <dgm:prSet/>
      <dgm:spPr/>
      <dgm:t>
        <a:bodyPr/>
        <a:lstStyle/>
        <a:p>
          <a:endParaRPr lang="es-EC"/>
        </a:p>
      </dgm:t>
    </dgm:pt>
    <dgm:pt modelId="{365CE406-56FE-47D2-9D7B-43383922DE8A}">
      <dgm:prSet custT="1"/>
      <dgm:spPr/>
      <dgm:t>
        <a:bodyPr/>
        <a:lstStyle/>
        <a:p>
          <a:r>
            <a:rPr lang="es-ES" sz="1400" dirty="0" smtClean="0"/>
            <a:t>PUCE </a:t>
          </a:r>
          <a:endParaRPr lang="es-EC" sz="1400" dirty="0"/>
        </a:p>
      </dgm:t>
    </dgm:pt>
    <dgm:pt modelId="{D7AC84C4-D3E0-499F-9015-34C865B9659E}" type="parTrans" cxnId="{85E3F2F3-5DFC-45AF-A4C5-C71AB1490596}">
      <dgm:prSet/>
      <dgm:spPr/>
      <dgm:t>
        <a:bodyPr/>
        <a:lstStyle/>
        <a:p>
          <a:endParaRPr lang="es-EC"/>
        </a:p>
      </dgm:t>
    </dgm:pt>
    <dgm:pt modelId="{B7FCB1E3-249C-40E8-B99A-F5A252CAAF69}" type="sibTrans" cxnId="{85E3F2F3-5DFC-45AF-A4C5-C71AB1490596}">
      <dgm:prSet/>
      <dgm:spPr/>
      <dgm:t>
        <a:bodyPr/>
        <a:lstStyle/>
        <a:p>
          <a:endParaRPr lang="es-EC"/>
        </a:p>
      </dgm:t>
    </dgm:pt>
    <dgm:pt modelId="{46632CA2-A3BE-45DD-9C3A-30CEE88493B0}" type="pres">
      <dgm:prSet presAssocID="{08189332-7546-41AC-86C8-15F29E7BD6C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1AA0C46-BD7F-4C52-ACBA-1B38EF4459E6}" type="pres">
      <dgm:prSet presAssocID="{08189332-7546-41AC-86C8-15F29E7BD6C8}" presName="bkgdShp" presStyleLbl="alignAccFollowNode1" presStyleIdx="0" presStyleCnt="1"/>
      <dgm:spPr/>
    </dgm:pt>
    <dgm:pt modelId="{7E73C2FB-FDEC-49BD-82B1-2CAE9C83618F}" type="pres">
      <dgm:prSet presAssocID="{08189332-7546-41AC-86C8-15F29E7BD6C8}" presName="linComp" presStyleCnt="0"/>
      <dgm:spPr/>
    </dgm:pt>
    <dgm:pt modelId="{F6AB17FD-E5DB-4F1D-9CEF-C6605C9095FE}" type="pres">
      <dgm:prSet presAssocID="{B95A3A6B-5E08-4096-8982-1DE427068491}" presName="compNode" presStyleCnt="0"/>
      <dgm:spPr/>
    </dgm:pt>
    <dgm:pt modelId="{874CC5F5-A86D-48BA-95CF-4D7CB791A7DD}" type="pres">
      <dgm:prSet presAssocID="{B95A3A6B-5E08-4096-8982-1DE42706849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C840E1-C349-41DC-A2CF-39DBEC632D5D}" type="pres">
      <dgm:prSet presAssocID="{B95A3A6B-5E08-4096-8982-1DE427068491}" presName="invisiNode" presStyleLbl="node1" presStyleIdx="0" presStyleCnt="4"/>
      <dgm:spPr/>
    </dgm:pt>
    <dgm:pt modelId="{004DB16D-196F-4A0A-8EAA-0DFF7F214003}" type="pres">
      <dgm:prSet presAssocID="{B95A3A6B-5E08-4096-8982-1DE427068491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B856C77A-1B22-4D97-AE9D-A068ECC96248}" type="pres">
      <dgm:prSet presAssocID="{AB12E2F5-0266-4645-A7AF-C43401E78DE0}" presName="sibTrans" presStyleLbl="sibTrans2D1" presStyleIdx="0" presStyleCnt="0"/>
      <dgm:spPr/>
      <dgm:t>
        <a:bodyPr/>
        <a:lstStyle/>
        <a:p>
          <a:endParaRPr lang="es-EC"/>
        </a:p>
      </dgm:t>
    </dgm:pt>
    <dgm:pt modelId="{2ADD0880-660B-424B-B36E-4369078FB7CC}" type="pres">
      <dgm:prSet presAssocID="{BE9A6E86-A7C3-4D9E-87A9-73A86F6F5DA9}" presName="compNode" presStyleCnt="0"/>
      <dgm:spPr/>
    </dgm:pt>
    <dgm:pt modelId="{ADD6D907-1EA3-4515-B257-0472D3666912}" type="pres">
      <dgm:prSet presAssocID="{BE9A6E86-A7C3-4D9E-87A9-73A86F6F5DA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93E4D88-2599-45A8-8EFC-E19A776F4B1A}" type="pres">
      <dgm:prSet presAssocID="{BE9A6E86-A7C3-4D9E-87A9-73A86F6F5DA9}" presName="invisiNode" presStyleLbl="node1" presStyleIdx="1" presStyleCnt="4"/>
      <dgm:spPr/>
    </dgm:pt>
    <dgm:pt modelId="{421E35DC-D74D-484B-A08D-FB6B70F4131E}" type="pres">
      <dgm:prSet presAssocID="{BE9A6E86-A7C3-4D9E-87A9-73A86F6F5DA9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3271FC58-09AF-4187-AB2A-918485F788EB}" type="pres">
      <dgm:prSet presAssocID="{40F60F64-BC8B-40EB-92E5-D7F9968C1D6E}" presName="sibTrans" presStyleLbl="sibTrans2D1" presStyleIdx="0" presStyleCnt="0"/>
      <dgm:spPr/>
      <dgm:t>
        <a:bodyPr/>
        <a:lstStyle/>
        <a:p>
          <a:endParaRPr lang="es-EC"/>
        </a:p>
      </dgm:t>
    </dgm:pt>
    <dgm:pt modelId="{89E3FE27-FA95-47AA-BFC7-784A1ECC4953}" type="pres">
      <dgm:prSet presAssocID="{1DF5DEF9-943E-4704-AC4A-CCAA419E8B38}" presName="compNode" presStyleCnt="0"/>
      <dgm:spPr/>
    </dgm:pt>
    <dgm:pt modelId="{B8D82AE2-3751-422F-9493-5F5AB40D6D38}" type="pres">
      <dgm:prSet presAssocID="{1DF5DEF9-943E-4704-AC4A-CCAA419E8B3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97EE3E-2CBC-4E70-A56A-C8595784048A}" type="pres">
      <dgm:prSet presAssocID="{1DF5DEF9-943E-4704-AC4A-CCAA419E8B38}" presName="invisiNode" presStyleLbl="node1" presStyleIdx="2" presStyleCnt="4"/>
      <dgm:spPr/>
    </dgm:pt>
    <dgm:pt modelId="{812084F8-98CB-4BDF-A1D2-158FA8158FB6}" type="pres">
      <dgm:prSet presAssocID="{1DF5DEF9-943E-4704-AC4A-CCAA419E8B38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821DF76D-0FC0-4919-A60F-5BF893C36DE9}" type="pres">
      <dgm:prSet presAssocID="{A2E5DA41-388D-4E76-A4B5-27E1767E24EC}" presName="sibTrans" presStyleLbl="sibTrans2D1" presStyleIdx="0" presStyleCnt="0"/>
      <dgm:spPr/>
      <dgm:t>
        <a:bodyPr/>
        <a:lstStyle/>
        <a:p>
          <a:endParaRPr lang="es-EC"/>
        </a:p>
      </dgm:t>
    </dgm:pt>
    <dgm:pt modelId="{0635A636-A735-4623-AF68-8C9EC56418D9}" type="pres">
      <dgm:prSet presAssocID="{7098D705-64B3-4B70-AA16-1C5CC0F29E70}" presName="compNode" presStyleCnt="0"/>
      <dgm:spPr/>
    </dgm:pt>
    <dgm:pt modelId="{ED59CEC8-17C5-43A9-B2BE-055324D1DC22}" type="pres">
      <dgm:prSet presAssocID="{7098D705-64B3-4B70-AA16-1C5CC0F29E7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804CF0D-1EBB-41DB-B20C-74E49DCB56E4}" type="pres">
      <dgm:prSet presAssocID="{7098D705-64B3-4B70-AA16-1C5CC0F29E70}" presName="invisiNode" presStyleLbl="node1" presStyleIdx="3" presStyleCnt="4"/>
      <dgm:spPr/>
    </dgm:pt>
    <dgm:pt modelId="{945B4022-726E-4750-8DC2-1648C3AD4458}" type="pres">
      <dgm:prSet presAssocID="{7098D705-64B3-4B70-AA16-1C5CC0F29E70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</dgm:ptLst>
  <dgm:cxnLst>
    <dgm:cxn modelId="{49A1BAD5-AC4F-4C5E-85ED-CE0F8C913D36}" srcId="{BE9A6E86-A7C3-4D9E-87A9-73A86F6F5DA9}" destId="{E4C4AAE3-22E6-4ABF-88D8-C7012CEA72EA}" srcOrd="1" destOrd="0" parTransId="{8E3EBFBF-784B-4884-A84C-922D767F56DE}" sibTransId="{D0685BE7-4C60-466A-A854-CDF3438954BA}"/>
    <dgm:cxn modelId="{B28209C3-DBA5-42EA-B84F-D35A68666A65}" srcId="{7098D705-64B3-4B70-AA16-1C5CC0F29E70}" destId="{371A15B5-8785-482E-A38F-5107497C04C5}" srcOrd="2" destOrd="0" parTransId="{9EA654EF-75D9-496F-8A08-12768EFC6DB5}" sibTransId="{CD161FF1-4CE1-4332-BBB8-EB8C8C74221F}"/>
    <dgm:cxn modelId="{D28FB96C-C64A-4A3E-A47F-7D145FFE4602}" type="presOf" srcId="{40F60F64-BC8B-40EB-92E5-D7F9968C1D6E}" destId="{3271FC58-09AF-4187-AB2A-918485F788EB}" srcOrd="0" destOrd="0" presId="urn:microsoft.com/office/officeart/2005/8/layout/pList2"/>
    <dgm:cxn modelId="{EFA2587E-7598-43FD-8207-F7096D129F11}" srcId="{B95A3A6B-5E08-4096-8982-1DE427068491}" destId="{5E42AD8C-A5C1-4094-A879-DA8B1F475E7B}" srcOrd="1" destOrd="0" parTransId="{3573F197-7F6D-4A27-BA3D-D82BC140C290}" sibTransId="{18AC1D44-DDD4-4232-A31D-D8F2E06622E2}"/>
    <dgm:cxn modelId="{0EB6C7B3-CAE3-4F54-9E4E-D9260A6AB62B}" type="presOf" srcId="{DA35B6C9-399F-4D1B-8802-99AF6836E122}" destId="{B8D82AE2-3751-422F-9493-5F5AB40D6D38}" srcOrd="0" destOrd="4" presId="urn:microsoft.com/office/officeart/2005/8/layout/pList2"/>
    <dgm:cxn modelId="{45FAB574-AD36-47FC-8139-B5308FCD5E24}" srcId="{1DF5DEF9-943E-4704-AC4A-CCAA419E8B38}" destId="{AD614ED9-A345-41AE-8E37-4D6F582F1400}" srcOrd="0" destOrd="0" parTransId="{BFE98CE1-7148-4D2F-A610-9291A4685757}" sibTransId="{09657836-C733-48F9-997E-0775170E0911}"/>
    <dgm:cxn modelId="{3FDFDF12-2C9C-4E0D-8E19-018DD0A6ADAA}" srcId="{7098D705-64B3-4B70-AA16-1C5CC0F29E70}" destId="{A866924B-D1FD-4B91-8AF2-A6CADD5DF0FE}" srcOrd="1" destOrd="0" parTransId="{0A99AB9A-B57A-4D95-A38C-2FBB828B4982}" sibTransId="{91FA1D61-9AB9-4754-8CDC-B7BF6BCE3C1B}"/>
    <dgm:cxn modelId="{85E3F2F3-5DFC-45AF-A4C5-C71AB1490596}" srcId="{1DF5DEF9-943E-4704-AC4A-CCAA419E8B38}" destId="{365CE406-56FE-47D2-9D7B-43383922DE8A}" srcOrd="4" destOrd="0" parTransId="{D7AC84C4-D3E0-499F-9015-34C865B9659E}" sibTransId="{B7FCB1E3-249C-40E8-B99A-F5A252CAAF69}"/>
    <dgm:cxn modelId="{83E0D1E4-514C-4E01-9CBB-C41E6600FC6F}" type="presOf" srcId="{371A15B5-8785-482E-A38F-5107497C04C5}" destId="{ED59CEC8-17C5-43A9-B2BE-055324D1DC22}" srcOrd="0" destOrd="3" presId="urn:microsoft.com/office/officeart/2005/8/layout/pList2"/>
    <dgm:cxn modelId="{5678065D-21A1-4C44-8D6F-4F464DD50244}" type="presOf" srcId="{634C9B46-0611-4A3E-B129-789C08433068}" destId="{B8D82AE2-3751-422F-9493-5F5AB40D6D38}" srcOrd="0" destOrd="3" presId="urn:microsoft.com/office/officeart/2005/8/layout/pList2"/>
    <dgm:cxn modelId="{0ED87BEC-5F18-456E-AAEB-9A7EB43D285B}" srcId="{08189332-7546-41AC-86C8-15F29E7BD6C8}" destId="{7098D705-64B3-4B70-AA16-1C5CC0F29E70}" srcOrd="3" destOrd="0" parTransId="{54BFFF04-9452-461E-8969-2E982860FBC1}" sibTransId="{2192D2A3-0056-47B5-BC00-9E3234399A46}"/>
    <dgm:cxn modelId="{942F2DA1-49EE-40F7-9CE9-0BEB90A01745}" type="presOf" srcId="{A2E5DA41-388D-4E76-A4B5-27E1767E24EC}" destId="{821DF76D-0FC0-4919-A60F-5BF893C36DE9}" srcOrd="0" destOrd="0" presId="urn:microsoft.com/office/officeart/2005/8/layout/pList2"/>
    <dgm:cxn modelId="{6E46BE71-04A5-4407-A5DE-DBB545CD7D4E}" type="presOf" srcId="{5E42AD8C-A5C1-4094-A879-DA8B1F475E7B}" destId="{874CC5F5-A86D-48BA-95CF-4D7CB791A7DD}" srcOrd="0" destOrd="2" presId="urn:microsoft.com/office/officeart/2005/8/layout/pList2"/>
    <dgm:cxn modelId="{59E3BF27-AC8A-4C04-9420-CEA8A4B91322}" srcId="{7098D705-64B3-4B70-AA16-1C5CC0F29E70}" destId="{B319D989-37CD-42D1-A966-4466FEF2CA6D}" srcOrd="0" destOrd="0" parTransId="{3739665E-FA61-4041-897C-5E2DF2F03135}" sibTransId="{1C57DAD5-7E37-4193-A4F1-DE021E1B0397}"/>
    <dgm:cxn modelId="{CC5F0610-B9D8-4CDD-8B92-D7036FFB3B70}" type="presOf" srcId="{365CE406-56FE-47D2-9D7B-43383922DE8A}" destId="{B8D82AE2-3751-422F-9493-5F5AB40D6D38}" srcOrd="0" destOrd="5" presId="urn:microsoft.com/office/officeart/2005/8/layout/pList2"/>
    <dgm:cxn modelId="{7A068622-B1D8-48B0-BA09-E7B27FB661BC}" srcId="{08189332-7546-41AC-86C8-15F29E7BD6C8}" destId="{B95A3A6B-5E08-4096-8982-1DE427068491}" srcOrd="0" destOrd="0" parTransId="{BED552CF-9539-4BF5-8484-A8EAFA93B732}" sibTransId="{AB12E2F5-0266-4645-A7AF-C43401E78DE0}"/>
    <dgm:cxn modelId="{0D880E7D-D71A-424D-80DF-A312ABC60638}" type="presOf" srcId="{9EC4557C-E9B5-41AA-8C09-746E53EE88D0}" destId="{874CC5F5-A86D-48BA-95CF-4D7CB791A7DD}" srcOrd="0" destOrd="1" presId="urn:microsoft.com/office/officeart/2005/8/layout/pList2"/>
    <dgm:cxn modelId="{341D4A07-A604-4707-8E7A-08061B8F5665}" type="presOf" srcId="{AB12E2F5-0266-4645-A7AF-C43401E78DE0}" destId="{B856C77A-1B22-4D97-AE9D-A068ECC96248}" srcOrd="0" destOrd="0" presId="urn:microsoft.com/office/officeart/2005/8/layout/pList2"/>
    <dgm:cxn modelId="{EAF2F612-FECB-4FD9-BCE5-EA6534BCD4B1}" type="presOf" srcId="{B319D989-37CD-42D1-A966-4466FEF2CA6D}" destId="{ED59CEC8-17C5-43A9-B2BE-055324D1DC22}" srcOrd="0" destOrd="1" presId="urn:microsoft.com/office/officeart/2005/8/layout/pList2"/>
    <dgm:cxn modelId="{EF36C5C7-C3DD-4F07-A710-8A499C602091}" srcId="{08189332-7546-41AC-86C8-15F29E7BD6C8}" destId="{BE9A6E86-A7C3-4D9E-87A9-73A86F6F5DA9}" srcOrd="1" destOrd="0" parTransId="{2442B183-8080-4C02-A828-15A80EC71250}" sibTransId="{40F60F64-BC8B-40EB-92E5-D7F9968C1D6E}"/>
    <dgm:cxn modelId="{7D10F830-D5B7-4736-9F73-AC05156D46B3}" srcId="{08189332-7546-41AC-86C8-15F29E7BD6C8}" destId="{1DF5DEF9-943E-4704-AC4A-CCAA419E8B38}" srcOrd="2" destOrd="0" parTransId="{DE77B8ED-A87A-43BC-B961-BA3658C6B41E}" sibTransId="{A2E5DA41-388D-4E76-A4B5-27E1767E24EC}"/>
    <dgm:cxn modelId="{53CCD368-7669-4A18-9562-0232264F5AB2}" type="presOf" srcId="{79127F4A-5D51-4997-A0AE-CFB60AC9B9FA}" destId="{B8D82AE2-3751-422F-9493-5F5AB40D6D38}" srcOrd="0" destOrd="2" presId="urn:microsoft.com/office/officeart/2005/8/layout/pList2"/>
    <dgm:cxn modelId="{9ED2668B-7ECC-48DC-8C1B-5BB9C19835DA}" type="presOf" srcId="{A866924B-D1FD-4B91-8AF2-A6CADD5DF0FE}" destId="{ED59CEC8-17C5-43A9-B2BE-055324D1DC22}" srcOrd="0" destOrd="2" presId="urn:microsoft.com/office/officeart/2005/8/layout/pList2"/>
    <dgm:cxn modelId="{2509A8A8-7565-4840-9AE6-337A3ED8A967}" type="presOf" srcId="{08189332-7546-41AC-86C8-15F29E7BD6C8}" destId="{46632CA2-A3BE-45DD-9C3A-30CEE88493B0}" srcOrd="0" destOrd="0" presId="urn:microsoft.com/office/officeart/2005/8/layout/pList2"/>
    <dgm:cxn modelId="{87A13A26-5E27-45AF-AB97-ED7CB70DB2B5}" srcId="{B95A3A6B-5E08-4096-8982-1DE427068491}" destId="{9EC4557C-E9B5-41AA-8C09-746E53EE88D0}" srcOrd="0" destOrd="0" parTransId="{2DC3B141-8BF1-4A70-8BFF-74DB335B875A}" sibTransId="{697A205C-DF47-4ED4-A860-358D90EFA9CE}"/>
    <dgm:cxn modelId="{4607942D-B7B4-4816-ADCF-DFCC8F2353EC}" srcId="{1DF5DEF9-943E-4704-AC4A-CCAA419E8B38}" destId="{DA35B6C9-399F-4D1B-8802-99AF6836E122}" srcOrd="3" destOrd="0" parTransId="{EB108563-F839-4D9E-B6C2-2243332A8291}" sibTransId="{7E041E49-D93D-4E9E-B3FE-2C9626EA00E6}"/>
    <dgm:cxn modelId="{E2C7F943-D2BA-4E88-B4BF-F9B11C6C76E0}" srcId="{1DF5DEF9-943E-4704-AC4A-CCAA419E8B38}" destId="{79127F4A-5D51-4997-A0AE-CFB60AC9B9FA}" srcOrd="1" destOrd="0" parTransId="{E6D3468E-63FB-4C79-B677-DD8206E107EE}" sibTransId="{AFD1EE10-4C7F-48FC-A32B-D22416230552}"/>
    <dgm:cxn modelId="{D6E7AAA2-6CE9-4ACB-961A-9FCCF55CD72A}" type="presOf" srcId="{BE9A6E86-A7C3-4D9E-87A9-73A86F6F5DA9}" destId="{ADD6D907-1EA3-4515-B257-0472D3666912}" srcOrd="0" destOrd="0" presId="urn:microsoft.com/office/officeart/2005/8/layout/pList2"/>
    <dgm:cxn modelId="{9452D832-9420-4D68-8A80-E15ECF4D2366}" srcId="{1DF5DEF9-943E-4704-AC4A-CCAA419E8B38}" destId="{634C9B46-0611-4A3E-B129-789C08433068}" srcOrd="2" destOrd="0" parTransId="{1281C699-6F7F-4E0A-BDE2-50E75D47C123}" sibTransId="{E00A2131-1D9E-4211-A1E6-A07FC41D91D5}"/>
    <dgm:cxn modelId="{33E0DB97-6E9D-414D-A270-A4D6AB70B75C}" type="presOf" srcId="{AD614ED9-A345-41AE-8E37-4D6F582F1400}" destId="{B8D82AE2-3751-422F-9493-5F5AB40D6D38}" srcOrd="0" destOrd="1" presId="urn:microsoft.com/office/officeart/2005/8/layout/pList2"/>
    <dgm:cxn modelId="{561C00F5-F5D4-481D-8541-1AD523CA6C8A}" type="presOf" srcId="{1DF5DEF9-943E-4704-AC4A-CCAA419E8B38}" destId="{B8D82AE2-3751-422F-9493-5F5AB40D6D38}" srcOrd="0" destOrd="0" presId="urn:microsoft.com/office/officeart/2005/8/layout/pList2"/>
    <dgm:cxn modelId="{E209BBBC-7407-4059-90D3-61CE7CD0454A}" srcId="{BE9A6E86-A7C3-4D9E-87A9-73A86F6F5DA9}" destId="{816712BE-6AC9-4E40-91B9-F262BA56AE80}" srcOrd="0" destOrd="0" parTransId="{6451EB65-E489-4D4D-923A-45415F011F61}" sibTransId="{67DDAF1D-9A56-4D43-8426-F7D6CF053025}"/>
    <dgm:cxn modelId="{131DF03A-FB31-4144-8505-63EB32463AF1}" type="presOf" srcId="{B95A3A6B-5E08-4096-8982-1DE427068491}" destId="{874CC5F5-A86D-48BA-95CF-4D7CB791A7DD}" srcOrd="0" destOrd="0" presId="urn:microsoft.com/office/officeart/2005/8/layout/pList2"/>
    <dgm:cxn modelId="{213FECA9-778E-4CA5-AD00-03A3B008C0C4}" type="presOf" srcId="{816712BE-6AC9-4E40-91B9-F262BA56AE80}" destId="{ADD6D907-1EA3-4515-B257-0472D3666912}" srcOrd="0" destOrd="1" presId="urn:microsoft.com/office/officeart/2005/8/layout/pList2"/>
    <dgm:cxn modelId="{ED6D9AF6-0A80-4A2E-9236-2CC22C8DAF19}" type="presOf" srcId="{E4C4AAE3-22E6-4ABF-88D8-C7012CEA72EA}" destId="{ADD6D907-1EA3-4515-B257-0472D3666912}" srcOrd="0" destOrd="2" presId="urn:microsoft.com/office/officeart/2005/8/layout/pList2"/>
    <dgm:cxn modelId="{A5BB7210-B0F3-4385-BB4E-935E8D31C804}" type="presOf" srcId="{7098D705-64B3-4B70-AA16-1C5CC0F29E70}" destId="{ED59CEC8-17C5-43A9-B2BE-055324D1DC22}" srcOrd="0" destOrd="0" presId="urn:microsoft.com/office/officeart/2005/8/layout/pList2"/>
    <dgm:cxn modelId="{7B9FDE8F-241D-42AB-A924-E343EC4AC060}" type="presParOf" srcId="{46632CA2-A3BE-45DD-9C3A-30CEE88493B0}" destId="{A1AA0C46-BD7F-4C52-ACBA-1B38EF4459E6}" srcOrd="0" destOrd="0" presId="urn:microsoft.com/office/officeart/2005/8/layout/pList2"/>
    <dgm:cxn modelId="{DDB7C58C-E401-4AA6-A898-657C5D10EC08}" type="presParOf" srcId="{46632CA2-A3BE-45DD-9C3A-30CEE88493B0}" destId="{7E73C2FB-FDEC-49BD-82B1-2CAE9C83618F}" srcOrd="1" destOrd="0" presId="urn:microsoft.com/office/officeart/2005/8/layout/pList2"/>
    <dgm:cxn modelId="{E608FEE2-BB9C-4508-BC30-4272568CC550}" type="presParOf" srcId="{7E73C2FB-FDEC-49BD-82B1-2CAE9C83618F}" destId="{F6AB17FD-E5DB-4F1D-9CEF-C6605C9095FE}" srcOrd="0" destOrd="0" presId="urn:microsoft.com/office/officeart/2005/8/layout/pList2"/>
    <dgm:cxn modelId="{E64289B6-A8DF-441B-99A7-8F88D6DFEB7C}" type="presParOf" srcId="{F6AB17FD-E5DB-4F1D-9CEF-C6605C9095FE}" destId="{874CC5F5-A86D-48BA-95CF-4D7CB791A7DD}" srcOrd="0" destOrd="0" presId="urn:microsoft.com/office/officeart/2005/8/layout/pList2"/>
    <dgm:cxn modelId="{4032B609-C238-4F0A-96E9-BC8FDFD8E4D2}" type="presParOf" srcId="{F6AB17FD-E5DB-4F1D-9CEF-C6605C9095FE}" destId="{54C840E1-C349-41DC-A2CF-39DBEC632D5D}" srcOrd="1" destOrd="0" presId="urn:microsoft.com/office/officeart/2005/8/layout/pList2"/>
    <dgm:cxn modelId="{35FE7B16-5EB7-4816-83F7-184E84DD41BB}" type="presParOf" srcId="{F6AB17FD-E5DB-4F1D-9CEF-C6605C9095FE}" destId="{004DB16D-196F-4A0A-8EAA-0DFF7F214003}" srcOrd="2" destOrd="0" presId="urn:microsoft.com/office/officeart/2005/8/layout/pList2"/>
    <dgm:cxn modelId="{240D7495-181D-41F1-8387-BD312DFCE9FE}" type="presParOf" srcId="{7E73C2FB-FDEC-49BD-82B1-2CAE9C83618F}" destId="{B856C77A-1B22-4D97-AE9D-A068ECC96248}" srcOrd="1" destOrd="0" presId="urn:microsoft.com/office/officeart/2005/8/layout/pList2"/>
    <dgm:cxn modelId="{6BFFF5A6-8F9F-4E43-AE03-46DFBD0AEB7F}" type="presParOf" srcId="{7E73C2FB-FDEC-49BD-82B1-2CAE9C83618F}" destId="{2ADD0880-660B-424B-B36E-4369078FB7CC}" srcOrd="2" destOrd="0" presId="urn:microsoft.com/office/officeart/2005/8/layout/pList2"/>
    <dgm:cxn modelId="{57047AE0-4BE8-4C05-872B-705DF0FE9A88}" type="presParOf" srcId="{2ADD0880-660B-424B-B36E-4369078FB7CC}" destId="{ADD6D907-1EA3-4515-B257-0472D3666912}" srcOrd="0" destOrd="0" presId="urn:microsoft.com/office/officeart/2005/8/layout/pList2"/>
    <dgm:cxn modelId="{43ABAD73-C639-4618-BD8E-2B829C7F849F}" type="presParOf" srcId="{2ADD0880-660B-424B-B36E-4369078FB7CC}" destId="{893E4D88-2599-45A8-8EFC-E19A776F4B1A}" srcOrd="1" destOrd="0" presId="urn:microsoft.com/office/officeart/2005/8/layout/pList2"/>
    <dgm:cxn modelId="{020972E7-CB67-4D80-8B47-5E1A6B202D0E}" type="presParOf" srcId="{2ADD0880-660B-424B-B36E-4369078FB7CC}" destId="{421E35DC-D74D-484B-A08D-FB6B70F4131E}" srcOrd="2" destOrd="0" presId="urn:microsoft.com/office/officeart/2005/8/layout/pList2"/>
    <dgm:cxn modelId="{3DB08473-78D7-4C5D-950D-6ED49BD0A977}" type="presParOf" srcId="{7E73C2FB-FDEC-49BD-82B1-2CAE9C83618F}" destId="{3271FC58-09AF-4187-AB2A-918485F788EB}" srcOrd="3" destOrd="0" presId="urn:microsoft.com/office/officeart/2005/8/layout/pList2"/>
    <dgm:cxn modelId="{8AEEB713-DCD6-408B-BC4E-5D4E356BBD80}" type="presParOf" srcId="{7E73C2FB-FDEC-49BD-82B1-2CAE9C83618F}" destId="{89E3FE27-FA95-47AA-BFC7-784A1ECC4953}" srcOrd="4" destOrd="0" presId="urn:microsoft.com/office/officeart/2005/8/layout/pList2"/>
    <dgm:cxn modelId="{BD4B935F-9B48-4563-A0C6-E933ABEE12CC}" type="presParOf" srcId="{89E3FE27-FA95-47AA-BFC7-784A1ECC4953}" destId="{B8D82AE2-3751-422F-9493-5F5AB40D6D38}" srcOrd="0" destOrd="0" presId="urn:microsoft.com/office/officeart/2005/8/layout/pList2"/>
    <dgm:cxn modelId="{37A9655F-57A1-43D5-A58C-639E76892E44}" type="presParOf" srcId="{89E3FE27-FA95-47AA-BFC7-784A1ECC4953}" destId="{6397EE3E-2CBC-4E70-A56A-C8595784048A}" srcOrd="1" destOrd="0" presId="urn:microsoft.com/office/officeart/2005/8/layout/pList2"/>
    <dgm:cxn modelId="{564F6BD9-8CF4-4914-B1EB-B22AE3297705}" type="presParOf" srcId="{89E3FE27-FA95-47AA-BFC7-784A1ECC4953}" destId="{812084F8-98CB-4BDF-A1D2-158FA8158FB6}" srcOrd="2" destOrd="0" presId="urn:microsoft.com/office/officeart/2005/8/layout/pList2"/>
    <dgm:cxn modelId="{97EE1492-1E89-4626-8010-E00F67861D1B}" type="presParOf" srcId="{7E73C2FB-FDEC-49BD-82B1-2CAE9C83618F}" destId="{821DF76D-0FC0-4919-A60F-5BF893C36DE9}" srcOrd="5" destOrd="0" presId="urn:microsoft.com/office/officeart/2005/8/layout/pList2"/>
    <dgm:cxn modelId="{961467DE-C4BA-4AC4-B48E-6213547D825A}" type="presParOf" srcId="{7E73C2FB-FDEC-49BD-82B1-2CAE9C83618F}" destId="{0635A636-A735-4623-AF68-8C9EC56418D9}" srcOrd="6" destOrd="0" presId="urn:microsoft.com/office/officeart/2005/8/layout/pList2"/>
    <dgm:cxn modelId="{2B676928-AD65-4DFD-8D4D-A13431A6D182}" type="presParOf" srcId="{0635A636-A735-4623-AF68-8C9EC56418D9}" destId="{ED59CEC8-17C5-43A9-B2BE-055324D1DC22}" srcOrd="0" destOrd="0" presId="urn:microsoft.com/office/officeart/2005/8/layout/pList2"/>
    <dgm:cxn modelId="{B26BBA7C-8D02-4260-804C-279872E47320}" type="presParOf" srcId="{0635A636-A735-4623-AF68-8C9EC56418D9}" destId="{9804CF0D-1EBB-41DB-B20C-74E49DCB56E4}" srcOrd="1" destOrd="0" presId="urn:microsoft.com/office/officeart/2005/8/layout/pList2"/>
    <dgm:cxn modelId="{446E1EED-8EEA-4A06-ACE5-A4F62AF1B30F}" type="presParOf" srcId="{0635A636-A735-4623-AF68-8C9EC56418D9}" destId="{945B4022-726E-4750-8DC2-1648C3AD4458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4DE1D60-0EF9-4E01-A0B3-22C8856A101F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636BFAD8-C4E8-4F6B-A9EA-D182CD3B5F8D}">
      <dgm:prSet phldrT="[Texto]" custT="1"/>
      <dgm:spPr/>
      <dgm:t>
        <a:bodyPr/>
        <a:lstStyle/>
        <a:p>
          <a:r>
            <a:rPr lang="es-EC" sz="1050" b="1" dirty="0" smtClean="0"/>
            <a:t>OPORTUNIDADES</a:t>
          </a:r>
          <a:endParaRPr lang="es-EC" sz="1050" b="1" dirty="0"/>
        </a:p>
      </dgm:t>
    </dgm:pt>
    <dgm:pt modelId="{B038984C-96AE-4E7D-8B0C-816A9C8813DD}" type="parTrans" cxnId="{0F0F4458-5B12-432B-99F3-6987C282A978}">
      <dgm:prSet/>
      <dgm:spPr/>
      <dgm:t>
        <a:bodyPr/>
        <a:lstStyle/>
        <a:p>
          <a:endParaRPr lang="es-EC"/>
        </a:p>
      </dgm:t>
    </dgm:pt>
    <dgm:pt modelId="{16CB09CA-4DCE-43AB-845E-D7A6F4B15FE8}" type="sibTrans" cxnId="{0F0F4458-5B12-432B-99F3-6987C282A978}">
      <dgm:prSet/>
      <dgm:spPr/>
      <dgm:t>
        <a:bodyPr/>
        <a:lstStyle/>
        <a:p>
          <a:endParaRPr lang="es-EC"/>
        </a:p>
      </dgm:t>
    </dgm:pt>
    <dgm:pt modelId="{500D7183-E19E-4D0C-A0C7-7F1E00DB9ABA}">
      <dgm:prSet phldrT="[Texto]" custT="1"/>
      <dgm:spPr/>
      <dgm:t>
        <a:bodyPr/>
        <a:lstStyle/>
        <a:p>
          <a:pPr rtl="0"/>
          <a:r>
            <a:rPr lang="es-EC" sz="1100" b="0" i="0" u="none" dirty="0" smtClean="0"/>
            <a:t>O1 Creciente demanda de turistas</a:t>
          </a:r>
          <a:endParaRPr lang="es-EC" sz="1100" b="0" dirty="0"/>
        </a:p>
      </dgm:t>
    </dgm:pt>
    <dgm:pt modelId="{5864A177-6600-4BF1-B054-4AA0C9525BBC}" type="parTrans" cxnId="{6084306C-7105-4980-BD34-96B7535EF48D}">
      <dgm:prSet/>
      <dgm:spPr/>
      <dgm:t>
        <a:bodyPr/>
        <a:lstStyle/>
        <a:p>
          <a:endParaRPr lang="es-EC"/>
        </a:p>
      </dgm:t>
    </dgm:pt>
    <dgm:pt modelId="{96EBFB94-9801-43E5-B0A2-4E61AAE9D233}" type="sibTrans" cxnId="{6084306C-7105-4980-BD34-96B7535EF48D}">
      <dgm:prSet/>
      <dgm:spPr/>
      <dgm:t>
        <a:bodyPr/>
        <a:lstStyle/>
        <a:p>
          <a:endParaRPr lang="es-EC"/>
        </a:p>
      </dgm:t>
    </dgm:pt>
    <dgm:pt modelId="{A441864C-34FA-4C15-BD13-6D0DF4865A95}">
      <dgm:prSet phldrT="[Texto]"/>
      <dgm:spPr/>
      <dgm:t>
        <a:bodyPr/>
        <a:lstStyle/>
        <a:p>
          <a:pPr rtl="0"/>
          <a:r>
            <a:rPr lang="es-EC" b="1" i="0" u="none" dirty="0" smtClean="0"/>
            <a:t>AMENAZAS</a:t>
          </a:r>
          <a:endParaRPr lang="es-EC" dirty="0"/>
        </a:p>
      </dgm:t>
    </dgm:pt>
    <dgm:pt modelId="{7A38952A-4C96-4BBD-8585-5ADC463A5F6E}" type="parTrans" cxnId="{AB8ABC7D-2EDF-4B05-B126-A5482B548D95}">
      <dgm:prSet/>
      <dgm:spPr/>
      <dgm:t>
        <a:bodyPr/>
        <a:lstStyle/>
        <a:p>
          <a:endParaRPr lang="es-EC"/>
        </a:p>
      </dgm:t>
    </dgm:pt>
    <dgm:pt modelId="{22AEDF50-2553-427E-923B-E7750FAA835D}" type="sibTrans" cxnId="{AB8ABC7D-2EDF-4B05-B126-A5482B548D95}">
      <dgm:prSet/>
      <dgm:spPr/>
      <dgm:t>
        <a:bodyPr/>
        <a:lstStyle/>
        <a:p>
          <a:endParaRPr lang="es-EC"/>
        </a:p>
      </dgm:t>
    </dgm:pt>
    <dgm:pt modelId="{7B8ED904-7648-4EEC-8BD0-DC8B6A694068}">
      <dgm:prSet custT="1"/>
      <dgm:spPr/>
      <dgm:t>
        <a:bodyPr/>
        <a:lstStyle/>
        <a:p>
          <a:r>
            <a:rPr lang="es-EC" sz="1100" b="0" i="0" u="none" dirty="0" smtClean="0"/>
            <a:t>O2 Posibilidades reales de aumentar destinos turísticos</a:t>
          </a:r>
          <a:endParaRPr lang="es-EC" sz="1100" b="0" dirty="0"/>
        </a:p>
      </dgm:t>
    </dgm:pt>
    <dgm:pt modelId="{B5200B87-36DF-4085-8D11-274ADA27E54E}" type="parTrans" cxnId="{ABC8B5D8-432F-476A-B861-82FF6B3B9C27}">
      <dgm:prSet/>
      <dgm:spPr/>
      <dgm:t>
        <a:bodyPr/>
        <a:lstStyle/>
        <a:p>
          <a:endParaRPr lang="es-EC"/>
        </a:p>
      </dgm:t>
    </dgm:pt>
    <dgm:pt modelId="{8E609C7F-6D84-4C06-AEC8-4CA7B5DAB9A6}" type="sibTrans" cxnId="{ABC8B5D8-432F-476A-B861-82FF6B3B9C27}">
      <dgm:prSet/>
      <dgm:spPr/>
      <dgm:t>
        <a:bodyPr/>
        <a:lstStyle/>
        <a:p>
          <a:endParaRPr lang="es-EC"/>
        </a:p>
      </dgm:t>
    </dgm:pt>
    <dgm:pt modelId="{83B0CF44-ED90-45C6-864D-993C63D4008D}">
      <dgm:prSet custT="1"/>
      <dgm:spPr/>
      <dgm:t>
        <a:bodyPr/>
        <a:lstStyle/>
        <a:p>
          <a:r>
            <a:rPr lang="es-EC" sz="1100" b="0" i="0" u="none" dirty="0" smtClean="0"/>
            <a:t>O3 Implementar equipos tecnológicos mejorará las condiciones de prestación de servicios.</a:t>
          </a:r>
          <a:endParaRPr lang="es-EC" sz="1100" b="0" dirty="0"/>
        </a:p>
      </dgm:t>
    </dgm:pt>
    <dgm:pt modelId="{184F20E7-046F-44A2-BDF7-927CD8A9A6EC}" type="parTrans" cxnId="{D549CB72-1450-4F86-8CA3-0EA7CB248453}">
      <dgm:prSet/>
      <dgm:spPr/>
      <dgm:t>
        <a:bodyPr/>
        <a:lstStyle/>
        <a:p>
          <a:endParaRPr lang="es-EC"/>
        </a:p>
      </dgm:t>
    </dgm:pt>
    <dgm:pt modelId="{749A87AC-304C-4B2A-9A61-7FA1D54D8972}" type="sibTrans" cxnId="{D549CB72-1450-4F86-8CA3-0EA7CB248453}">
      <dgm:prSet/>
      <dgm:spPr/>
      <dgm:t>
        <a:bodyPr/>
        <a:lstStyle/>
        <a:p>
          <a:endParaRPr lang="es-EC"/>
        </a:p>
      </dgm:t>
    </dgm:pt>
    <dgm:pt modelId="{58694BEA-31BC-49E5-AAD9-DB0FEFD4CDB2}">
      <dgm:prSet custT="1"/>
      <dgm:spPr/>
      <dgm:t>
        <a:bodyPr/>
        <a:lstStyle/>
        <a:p>
          <a:r>
            <a:rPr lang="es-EC" sz="1100" b="0" i="0" u="none" dirty="0" smtClean="0"/>
            <a:t>O7 Políticas de Gobierno enfocadas a promocionar los destinos turísticos del país.</a:t>
          </a:r>
          <a:endParaRPr lang="es-EC" sz="1100" b="0" dirty="0"/>
        </a:p>
      </dgm:t>
    </dgm:pt>
    <dgm:pt modelId="{3524BAA1-6315-4347-9D92-52BB2932BB82}" type="parTrans" cxnId="{07613DA6-4D93-4C9B-AA6C-A7C20B925089}">
      <dgm:prSet/>
      <dgm:spPr/>
      <dgm:t>
        <a:bodyPr/>
        <a:lstStyle/>
        <a:p>
          <a:endParaRPr lang="es-EC"/>
        </a:p>
      </dgm:t>
    </dgm:pt>
    <dgm:pt modelId="{0844B51A-878D-4718-9492-9B0BC41A105B}" type="sibTrans" cxnId="{07613DA6-4D93-4C9B-AA6C-A7C20B925089}">
      <dgm:prSet/>
      <dgm:spPr/>
      <dgm:t>
        <a:bodyPr/>
        <a:lstStyle/>
        <a:p>
          <a:endParaRPr lang="es-EC"/>
        </a:p>
      </dgm:t>
    </dgm:pt>
    <dgm:pt modelId="{3B078265-D3D0-4D11-A6A5-62373D6F5BED}">
      <dgm:prSet custT="1"/>
      <dgm:spPr/>
      <dgm:t>
        <a:bodyPr/>
        <a:lstStyle/>
        <a:p>
          <a:r>
            <a:rPr lang="es-EC" sz="1200" b="0" i="0" u="none" dirty="0" smtClean="0"/>
            <a:t>A1 Incremento de compañías dedicadas al    turismo</a:t>
          </a:r>
          <a:endParaRPr lang="es-EC" sz="1200" b="0" dirty="0"/>
        </a:p>
      </dgm:t>
    </dgm:pt>
    <dgm:pt modelId="{7A6B6A10-1D95-4CB6-92FC-84DCD89B1A7F}" type="parTrans" cxnId="{A2F18909-AF9D-4669-8981-E08C127FCEBA}">
      <dgm:prSet/>
      <dgm:spPr/>
      <dgm:t>
        <a:bodyPr/>
        <a:lstStyle/>
        <a:p>
          <a:endParaRPr lang="es-EC"/>
        </a:p>
      </dgm:t>
    </dgm:pt>
    <dgm:pt modelId="{DE8FD029-607B-4577-9119-CBF42681F102}" type="sibTrans" cxnId="{A2F18909-AF9D-4669-8981-E08C127FCEBA}">
      <dgm:prSet/>
      <dgm:spPr/>
      <dgm:t>
        <a:bodyPr/>
        <a:lstStyle/>
        <a:p>
          <a:endParaRPr lang="es-EC"/>
        </a:p>
      </dgm:t>
    </dgm:pt>
    <dgm:pt modelId="{50D8C9C7-02A8-4237-AB0C-8A767B4FD363}">
      <dgm:prSet custT="1"/>
      <dgm:spPr/>
      <dgm:t>
        <a:bodyPr/>
        <a:lstStyle/>
        <a:p>
          <a:r>
            <a:rPr lang="es-EC" sz="1200" b="0" i="0" u="none" dirty="0" smtClean="0"/>
            <a:t>A2 Aumento de costos de equipos de tecnología de punta.</a:t>
          </a:r>
          <a:endParaRPr lang="es-EC" sz="1200" b="0" dirty="0"/>
        </a:p>
      </dgm:t>
    </dgm:pt>
    <dgm:pt modelId="{DAA578EA-6052-4DF2-B296-EE37E4E90341}" type="parTrans" cxnId="{3D7E16A8-0B0E-475D-B9DE-39964CE48FD4}">
      <dgm:prSet/>
      <dgm:spPr/>
      <dgm:t>
        <a:bodyPr/>
        <a:lstStyle/>
        <a:p>
          <a:endParaRPr lang="es-EC"/>
        </a:p>
      </dgm:t>
    </dgm:pt>
    <dgm:pt modelId="{7F18AD0D-5776-49BC-B1D6-9F7BBD8A2CB1}" type="sibTrans" cxnId="{3D7E16A8-0B0E-475D-B9DE-39964CE48FD4}">
      <dgm:prSet/>
      <dgm:spPr/>
      <dgm:t>
        <a:bodyPr/>
        <a:lstStyle/>
        <a:p>
          <a:endParaRPr lang="es-EC"/>
        </a:p>
      </dgm:t>
    </dgm:pt>
    <dgm:pt modelId="{0128A0E2-4541-4757-BD48-AE013D1430B2}">
      <dgm:prSet custT="1"/>
      <dgm:spPr/>
      <dgm:t>
        <a:bodyPr/>
        <a:lstStyle/>
        <a:p>
          <a:r>
            <a:rPr lang="es-EC" sz="1200" b="0" i="0" u="none" dirty="0" smtClean="0"/>
            <a:t>A3 Guerras o desastres naturales dentro del país y del exterior.</a:t>
          </a:r>
          <a:endParaRPr lang="es-EC" sz="1200" b="0" dirty="0"/>
        </a:p>
      </dgm:t>
    </dgm:pt>
    <dgm:pt modelId="{1F703E48-EEC4-45FF-87CE-602A1B948659}" type="parTrans" cxnId="{A6904913-C207-424A-96E8-E57027597724}">
      <dgm:prSet/>
      <dgm:spPr/>
      <dgm:t>
        <a:bodyPr/>
        <a:lstStyle/>
        <a:p>
          <a:endParaRPr lang="es-EC"/>
        </a:p>
      </dgm:t>
    </dgm:pt>
    <dgm:pt modelId="{3B22C916-3DBE-4317-AAC6-86819DD3C74A}" type="sibTrans" cxnId="{A6904913-C207-424A-96E8-E57027597724}">
      <dgm:prSet/>
      <dgm:spPr/>
      <dgm:t>
        <a:bodyPr/>
        <a:lstStyle/>
        <a:p>
          <a:endParaRPr lang="es-EC"/>
        </a:p>
      </dgm:t>
    </dgm:pt>
    <dgm:pt modelId="{472CE4FE-D9E8-4900-BD6D-D88595AC05EA}">
      <dgm:prSet/>
      <dgm:spPr/>
      <dgm:t>
        <a:bodyPr/>
        <a:lstStyle/>
        <a:p>
          <a:pPr rtl="0"/>
          <a:r>
            <a:rPr lang="es-EC" b="1" i="0" u="none" dirty="0" smtClean="0"/>
            <a:t>FORTALEZAS</a:t>
          </a:r>
          <a:endParaRPr lang="es-EC" dirty="0"/>
        </a:p>
      </dgm:t>
    </dgm:pt>
    <dgm:pt modelId="{9179CD70-2FDA-4858-A76E-A8C6F3F59709}" type="parTrans" cxnId="{E8C3A557-B612-4458-9ED1-E489839908DC}">
      <dgm:prSet/>
      <dgm:spPr/>
      <dgm:t>
        <a:bodyPr/>
        <a:lstStyle/>
        <a:p>
          <a:endParaRPr lang="es-EC"/>
        </a:p>
      </dgm:t>
    </dgm:pt>
    <dgm:pt modelId="{781BDC9B-3EEC-427D-B646-4DEE5E4A00E7}" type="sibTrans" cxnId="{E8C3A557-B612-4458-9ED1-E489839908DC}">
      <dgm:prSet/>
      <dgm:spPr/>
      <dgm:t>
        <a:bodyPr/>
        <a:lstStyle/>
        <a:p>
          <a:endParaRPr lang="es-EC"/>
        </a:p>
      </dgm:t>
    </dgm:pt>
    <dgm:pt modelId="{41063A54-2AC8-4A86-9E38-A00EB640161B}">
      <dgm:prSet/>
      <dgm:spPr/>
      <dgm:t>
        <a:bodyPr/>
        <a:lstStyle/>
        <a:p>
          <a:pPr rtl="0"/>
          <a:r>
            <a:rPr lang="es-EC" b="1" i="0" u="none" dirty="0" smtClean="0"/>
            <a:t>DEBILIDADES</a:t>
          </a:r>
          <a:endParaRPr lang="es-EC" dirty="0"/>
        </a:p>
      </dgm:t>
    </dgm:pt>
    <dgm:pt modelId="{FEC02047-719B-4FF9-A258-0BE513468CDC}" type="parTrans" cxnId="{5DE98694-F79E-425A-9ABB-672E6FEBDDB3}">
      <dgm:prSet/>
      <dgm:spPr/>
      <dgm:t>
        <a:bodyPr/>
        <a:lstStyle/>
        <a:p>
          <a:endParaRPr lang="es-EC"/>
        </a:p>
      </dgm:t>
    </dgm:pt>
    <dgm:pt modelId="{0FBA8E90-740F-49A9-BC06-F23568A5CFD6}" type="sibTrans" cxnId="{5DE98694-F79E-425A-9ABB-672E6FEBDDB3}">
      <dgm:prSet/>
      <dgm:spPr/>
      <dgm:t>
        <a:bodyPr/>
        <a:lstStyle/>
        <a:p>
          <a:endParaRPr lang="es-EC"/>
        </a:p>
      </dgm:t>
    </dgm:pt>
    <dgm:pt modelId="{77978F7C-D203-4C40-BCA0-7CD11FA81E4A}">
      <dgm:prSet custT="1"/>
      <dgm:spPr/>
      <dgm:t>
        <a:bodyPr/>
        <a:lstStyle/>
        <a:p>
          <a:r>
            <a:rPr lang="es-EC" sz="1200" b="0" i="0" u="none" dirty="0" smtClean="0"/>
            <a:t>F1 Brindar el servicio de transporte turístico a todo lugar del Ecuador</a:t>
          </a:r>
          <a:endParaRPr lang="es-EC" sz="1200" dirty="0"/>
        </a:p>
      </dgm:t>
    </dgm:pt>
    <dgm:pt modelId="{78AA7CE6-2BA6-40ED-807F-D711941B88FE}" type="parTrans" cxnId="{03361427-5B88-46D3-BCE8-B683927298A5}">
      <dgm:prSet/>
      <dgm:spPr/>
      <dgm:t>
        <a:bodyPr/>
        <a:lstStyle/>
        <a:p>
          <a:endParaRPr lang="es-EC"/>
        </a:p>
      </dgm:t>
    </dgm:pt>
    <dgm:pt modelId="{50A59979-6436-4E1B-B9E6-2622854F22CE}" type="sibTrans" cxnId="{03361427-5B88-46D3-BCE8-B683927298A5}">
      <dgm:prSet/>
      <dgm:spPr/>
      <dgm:t>
        <a:bodyPr/>
        <a:lstStyle/>
        <a:p>
          <a:endParaRPr lang="es-EC"/>
        </a:p>
      </dgm:t>
    </dgm:pt>
    <dgm:pt modelId="{3DBB9D9A-CCF3-4AE4-BA78-B91F52457BD7}">
      <dgm:prSet custT="1"/>
      <dgm:spPr/>
      <dgm:t>
        <a:bodyPr/>
        <a:lstStyle/>
        <a:p>
          <a:r>
            <a:rPr lang="es-EC" sz="1200" b="0" i="0" u="none" dirty="0" smtClean="0"/>
            <a:t>F3 Solidez para la obtención de fuentes de financiamiento </a:t>
          </a:r>
          <a:endParaRPr lang="es-EC" sz="1200" dirty="0"/>
        </a:p>
      </dgm:t>
    </dgm:pt>
    <dgm:pt modelId="{7177C05A-62D2-42B5-B7E7-19007BE10FD7}" type="parTrans" cxnId="{A577E278-C55B-46BD-84A5-EFA08BF79BD7}">
      <dgm:prSet/>
      <dgm:spPr/>
      <dgm:t>
        <a:bodyPr/>
        <a:lstStyle/>
        <a:p>
          <a:endParaRPr lang="es-EC"/>
        </a:p>
      </dgm:t>
    </dgm:pt>
    <dgm:pt modelId="{A618045F-09B9-4666-8160-DAA1C59F691A}" type="sibTrans" cxnId="{A577E278-C55B-46BD-84A5-EFA08BF79BD7}">
      <dgm:prSet/>
      <dgm:spPr/>
      <dgm:t>
        <a:bodyPr/>
        <a:lstStyle/>
        <a:p>
          <a:endParaRPr lang="es-EC"/>
        </a:p>
      </dgm:t>
    </dgm:pt>
    <dgm:pt modelId="{F223D20C-89F7-408A-B543-CF9261F03609}">
      <dgm:prSet custT="1"/>
      <dgm:spPr/>
      <dgm:t>
        <a:bodyPr/>
        <a:lstStyle/>
        <a:p>
          <a:r>
            <a:rPr lang="es-EC" sz="1200" b="0" i="0" u="none" dirty="0" smtClean="0"/>
            <a:t>F5 Clientes leales a la compañía</a:t>
          </a:r>
          <a:endParaRPr lang="es-EC" sz="1200" dirty="0"/>
        </a:p>
      </dgm:t>
    </dgm:pt>
    <dgm:pt modelId="{D1B68B9C-C934-4D9B-98F9-B122B4ACB2A0}" type="parTrans" cxnId="{66E756FE-DBBE-44B8-AA4C-29747AA8ACBD}">
      <dgm:prSet/>
      <dgm:spPr/>
      <dgm:t>
        <a:bodyPr/>
        <a:lstStyle/>
        <a:p>
          <a:endParaRPr lang="es-EC"/>
        </a:p>
      </dgm:t>
    </dgm:pt>
    <dgm:pt modelId="{C760F859-1E91-4859-8EF4-3C3456F2CFFE}" type="sibTrans" cxnId="{66E756FE-DBBE-44B8-AA4C-29747AA8ACBD}">
      <dgm:prSet/>
      <dgm:spPr/>
      <dgm:t>
        <a:bodyPr/>
        <a:lstStyle/>
        <a:p>
          <a:endParaRPr lang="es-EC"/>
        </a:p>
      </dgm:t>
    </dgm:pt>
    <dgm:pt modelId="{BB34AB56-DD5E-448F-8CF2-95B86793AD3C}">
      <dgm:prSet custT="1"/>
      <dgm:spPr/>
      <dgm:t>
        <a:bodyPr/>
        <a:lstStyle/>
        <a:p>
          <a:r>
            <a:rPr lang="es-EC" sz="1200" b="0" i="0" u="none" dirty="0" smtClean="0"/>
            <a:t>D4 Capital de Trabajo negativo de los últimos años analizados.</a:t>
          </a:r>
          <a:endParaRPr lang="es-EC" sz="1200" b="0" dirty="0"/>
        </a:p>
      </dgm:t>
    </dgm:pt>
    <dgm:pt modelId="{83745893-9A29-48E7-BA3F-FF012F5CC774}" type="parTrans" cxnId="{DF43F2E4-51C4-4425-9E79-06ED54E2CD01}">
      <dgm:prSet/>
      <dgm:spPr/>
      <dgm:t>
        <a:bodyPr/>
        <a:lstStyle/>
        <a:p>
          <a:endParaRPr lang="es-EC"/>
        </a:p>
      </dgm:t>
    </dgm:pt>
    <dgm:pt modelId="{129D5449-A878-4ADB-82A1-6FC023350107}" type="sibTrans" cxnId="{DF43F2E4-51C4-4425-9E79-06ED54E2CD01}">
      <dgm:prSet/>
      <dgm:spPr/>
      <dgm:t>
        <a:bodyPr/>
        <a:lstStyle/>
        <a:p>
          <a:endParaRPr lang="es-EC"/>
        </a:p>
      </dgm:t>
    </dgm:pt>
    <dgm:pt modelId="{F8DA8B61-51E7-4BC5-8FFF-29D5B61570F3}">
      <dgm:prSet custT="1"/>
      <dgm:spPr/>
      <dgm:t>
        <a:bodyPr/>
        <a:lstStyle/>
        <a:p>
          <a:r>
            <a:rPr lang="es-EC" sz="1200" b="0" i="0" u="none" dirty="0" smtClean="0"/>
            <a:t>D6 Inexistencia de un modelo de gestión financiera</a:t>
          </a:r>
          <a:endParaRPr lang="es-EC" sz="1200" b="0" dirty="0"/>
        </a:p>
      </dgm:t>
    </dgm:pt>
    <dgm:pt modelId="{1898D478-3C9B-4B86-A6B9-92C4360EA398}" type="parTrans" cxnId="{D138A59D-2264-4CED-BA38-F15D9157A257}">
      <dgm:prSet/>
      <dgm:spPr/>
      <dgm:t>
        <a:bodyPr/>
        <a:lstStyle/>
        <a:p>
          <a:endParaRPr lang="es-EC"/>
        </a:p>
      </dgm:t>
    </dgm:pt>
    <dgm:pt modelId="{6C4437F7-B7FA-43F2-8C45-86A1C4000A20}" type="sibTrans" cxnId="{D138A59D-2264-4CED-BA38-F15D9157A257}">
      <dgm:prSet/>
      <dgm:spPr/>
      <dgm:t>
        <a:bodyPr/>
        <a:lstStyle/>
        <a:p>
          <a:endParaRPr lang="es-EC"/>
        </a:p>
      </dgm:t>
    </dgm:pt>
    <dgm:pt modelId="{E09EBE7B-4FB6-4AB3-85F7-7AC092F1C19F}">
      <dgm:prSet custT="1"/>
      <dgm:spPr/>
      <dgm:t>
        <a:bodyPr/>
        <a:lstStyle/>
        <a:p>
          <a:r>
            <a:rPr lang="es-EC" sz="1200" b="0" i="0" u="none" dirty="0" smtClean="0"/>
            <a:t>D11 No disponer de un plan estratégico y operativo que permita tomar decisiones oportunas y eficientes</a:t>
          </a:r>
          <a:endParaRPr lang="es-EC" sz="1200" b="0" dirty="0"/>
        </a:p>
      </dgm:t>
    </dgm:pt>
    <dgm:pt modelId="{0FC5BA6A-2CF1-41EE-B417-F0F719A35BE4}" type="parTrans" cxnId="{60F4F5C7-E047-4229-8A8D-E3AD653E6F79}">
      <dgm:prSet/>
      <dgm:spPr/>
      <dgm:t>
        <a:bodyPr/>
        <a:lstStyle/>
        <a:p>
          <a:endParaRPr lang="es-EC"/>
        </a:p>
      </dgm:t>
    </dgm:pt>
    <dgm:pt modelId="{B7736C9B-9FC3-4E08-803A-3667E9401B0B}" type="sibTrans" cxnId="{60F4F5C7-E047-4229-8A8D-E3AD653E6F79}">
      <dgm:prSet/>
      <dgm:spPr/>
      <dgm:t>
        <a:bodyPr/>
        <a:lstStyle/>
        <a:p>
          <a:endParaRPr lang="es-EC"/>
        </a:p>
      </dgm:t>
    </dgm:pt>
    <dgm:pt modelId="{0450340A-C16B-4EAE-B6B5-4BD9A4D4B8EE}" type="pres">
      <dgm:prSet presAssocID="{B4DE1D60-0EF9-4E01-A0B3-22C8856A101F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22A6546-C941-463A-8824-75BDB20545C0}" type="pres">
      <dgm:prSet presAssocID="{B4DE1D60-0EF9-4E01-A0B3-22C8856A101F}" presName="children" presStyleCnt="0"/>
      <dgm:spPr/>
    </dgm:pt>
    <dgm:pt modelId="{71B298D9-2708-461A-B40E-A3E82FE61ED6}" type="pres">
      <dgm:prSet presAssocID="{B4DE1D60-0EF9-4E01-A0B3-22C8856A101F}" presName="child1group" presStyleCnt="0"/>
      <dgm:spPr/>
    </dgm:pt>
    <dgm:pt modelId="{67DF91B7-FB89-475D-84C7-5F1717C9A68A}" type="pres">
      <dgm:prSet presAssocID="{B4DE1D60-0EF9-4E01-A0B3-22C8856A101F}" presName="child1" presStyleLbl="bgAcc1" presStyleIdx="0" presStyleCnt="4"/>
      <dgm:spPr/>
      <dgm:t>
        <a:bodyPr/>
        <a:lstStyle/>
        <a:p>
          <a:endParaRPr lang="es-EC"/>
        </a:p>
      </dgm:t>
    </dgm:pt>
    <dgm:pt modelId="{2D9489A0-C5C4-400E-9D6B-B12C450194F5}" type="pres">
      <dgm:prSet presAssocID="{B4DE1D60-0EF9-4E01-A0B3-22C8856A101F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E67F701-C1CF-49BD-BBE8-B4E837AB895E}" type="pres">
      <dgm:prSet presAssocID="{B4DE1D60-0EF9-4E01-A0B3-22C8856A101F}" presName="child2group" presStyleCnt="0"/>
      <dgm:spPr/>
    </dgm:pt>
    <dgm:pt modelId="{CF5C8671-C503-4D85-926D-43681A5C6518}" type="pres">
      <dgm:prSet presAssocID="{B4DE1D60-0EF9-4E01-A0B3-22C8856A101F}" presName="child2" presStyleLbl="bgAcc1" presStyleIdx="1" presStyleCnt="4"/>
      <dgm:spPr/>
      <dgm:t>
        <a:bodyPr/>
        <a:lstStyle/>
        <a:p>
          <a:endParaRPr lang="es-EC"/>
        </a:p>
      </dgm:t>
    </dgm:pt>
    <dgm:pt modelId="{6F4B2C76-AA90-48B1-A625-BB89B063DE68}" type="pres">
      <dgm:prSet presAssocID="{B4DE1D60-0EF9-4E01-A0B3-22C8856A101F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0E1446-1FF6-44B9-A36C-F47CA64207C6}" type="pres">
      <dgm:prSet presAssocID="{B4DE1D60-0EF9-4E01-A0B3-22C8856A101F}" presName="child3group" presStyleCnt="0"/>
      <dgm:spPr/>
    </dgm:pt>
    <dgm:pt modelId="{B9E12919-B861-4555-9437-3A46712D123A}" type="pres">
      <dgm:prSet presAssocID="{B4DE1D60-0EF9-4E01-A0B3-22C8856A101F}" presName="child3" presStyleLbl="bgAcc1" presStyleIdx="2" presStyleCnt="4" custScaleY="113022" custLinFactNeighborX="2486" custLinFactNeighborY="-9887"/>
      <dgm:spPr/>
      <dgm:t>
        <a:bodyPr/>
        <a:lstStyle/>
        <a:p>
          <a:endParaRPr lang="es-EC"/>
        </a:p>
      </dgm:t>
    </dgm:pt>
    <dgm:pt modelId="{3B7621EF-36B0-45C1-83D7-1D7B4A9D08AA}" type="pres">
      <dgm:prSet presAssocID="{B4DE1D60-0EF9-4E01-A0B3-22C8856A101F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8DDAA12-D325-4167-853B-C9EAC0DBB3B8}" type="pres">
      <dgm:prSet presAssocID="{B4DE1D60-0EF9-4E01-A0B3-22C8856A101F}" presName="child4group" presStyleCnt="0"/>
      <dgm:spPr/>
    </dgm:pt>
    <dgm:pt modelId="{46DC7C0C-3C43-4C75-BD3C-FF5C90B8785D}" type="pres">
      <dgm:prSet presAssocID="{B4DE1D60-0EF9-4E01-A0B3-22C8856A101F}" presName="child4" presStyleLbl="bgAcc1" presStyleIdx="3" presStyleCnt="4" custScaleY="143860" custLinFactNeighborX="-4683" custLinFactNeighborY="-13250"/>
      <dgm:spPr/>
      <dgm:t>
        <a:bodyPr/>
        <a:lstStyle/>
        <a:p>
          <a:endParaRPr lang="es-EC"/>
        </a:p>
      </dgm:t>
    </dgm:pt>
    <dgm:pt modelId="{02FC2EF0-47E2-4B0D-8548-0E0E5DDD6728}" type="pres">
      <dgm:prSet presAssocID="{B4DE1D60-0EF9-4E01-A0B3-22C8856A101F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4CD4A3C-7EC2-4C08-B9BD-6E4608CEDE8B}" type="pres">
      <dgm:prSet presAssocID="{B4DE1D60-0EF9-4E01-A0B3-22C8856A101F}" presName="childPlaceholder" presStyleCnt="0"/>
      <dgm:spPr/>
    </dgm:pt>
    <dgm:pt modelId="{AC560276-3E32-422B-9B07-D9CB55FBD1C2}" type="pres">
      <dgm:prSet presAssocID="{B4DE1D60-0EF9-4E01-A0B3-22C8856A101F}" presName="circle" presStyleCnt="0"/>
      <dgm:spPr/>
    </dgm:pt>
    <dgm:pt modelId="{EBA985BF-50E7-458E-B8C9-0D487C431818}" type="pres">
      <dgm:prSet presAssocID="{B4DE1D60-0EF9-4E01-A0B3-22C8856A101F}" presName="quadrant1" presStyleLbl="node1" presStyleIdx="0" presStyleCnt="4" custScaleX="84223" custScaleY="84687" custLinFactNeighborX="5361" custLinFactNeighborY="804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8D3F29-232E-44EC-8E02-050FBE9C3D98}" type="pres">
      <dgm:prSet presAssocID="{B4DE1D60-0EF9-4E01-A0B3-22C8856A101F}" presName="quadrant2" presStyleLbl="node1" presStyleIdx="1" presStyleCnt="4" custScaleX="83025" custScaleY="84687" custLinFactNeighborX="-2755" custLinFactNeighborY="8042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3519AA-48C9-48EF-B8B6-80468BDEB2E6}" type="pres">
      <dgm:prSet presAssocID="{B4DE1D60-0EF9-4E01-A0B3-22C8856A101F}" presName="quadrant3" presStyleLbl="node1" presStyleIdx="2" presStyleCnt="4" custScaleX="77664" custScaleY="81364" custLinFactNeighborX="-2755" custLinFactNeighborY="-441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71BC5B1-6806-41CD-B71D-DBB3412EB48C}" type="pres">
      <dgm:prSet presAssocID="{B4DE1D60-0EF9-4E01-A0B3-22C8856A101F}" presName="quadrant4" presStyleLbl="node1" presStyleIdx="3" presStyleCnt="4" custScaleX="77664" custScaleY="79474" custLinFactNeighborX="2681" custLinFactNeighborY="-536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672A4B8-5EE9-4343-A219-16401F5670D2}" type="pres">
      <dgm:prSet presAssocID="{B4DE1D60-0EF9-4E01-A0B3-22C8856A101F}" presName="quadrantPlaceholder" presStyleCnt="0"/>
      <dgm:spPr/>
    </dgm:pt>
    <dgm:pt modelId="{1E0A7B45-E255-4768-919B-F442F6FD67D4}" type="pres">
      <dgm:prSet presAssocID="{B4DE1D60-0EF9-4E01-A0B3-22C8856A101F}" presName="center1" presStyleLbl="fgShp" presStyleIdx="0" presStyleCnt="2"/>
      <dgm:spPr/>
    </dgm:pt>
    <dgm:pt modelId="{E3EAE3E2-3529-41CD-B083-A9775FD33E8C}" type="pres">
      <dgm:prSet presAssocID="{B4DE1D60-0EF9-4E01-A0B3-22C8856A101F}" presName="center2" presStyleLbl="fgShp" presStyleIdx="1" presStyleCnt="2"/>
      <dgm:spPr/>
    </dgm:pt>
  </dgm:ptLst>
  <dgm:cxnLst>
    <dgm:cxn modelId="{FD05500F-9D2A-4D90-ACAC-8AB30DC81347}" type="presOf" srcId="{636BFAD8-C4E8-4F6B-A9EA-D182CD3B5F8D}" destId="{EBA985BF-50E7-458E-B8C9-0D487C431818}" srcOrd="0" destOrd="0" presId="urn:microsoft.com/office/officeart/2005/8/layout/cycle4"/>
    <dgm:cxn modelId="{8DC217B8-AE3B-4366-B2BA-5ACE399CAA45}" type="presOf" srcId="{7B8ED904-7648-4EEC-8BD0-DC8B6A694068}" destId="{67DF91B7-FB89-475D-84C7-5F1717C9A68A}" srcOrd="0" destOrd="1" presId="urn:microsoft.com/office/officeart/2005/8/layout/cycle4"/>
    <dgm:cxn modelId="{20F9B2D9-E0F7-45E0-B088-839CDEB2D15F}" type="presOf" srcId="{50D8C9C7-02A8-4237-AB0C-8A767B4FD363}" destId="{CF5C8671-C503-4D85-926D-43681A5C6518}" srcOrd="0" destOrd="1" presId="urn:microsoft.com/office/officeart/2005/8/layout/cycle4"/>
    <dgm:cxn modelId="{A6904913-C207-424A-96E8-E57027597724}" srcId="{A441864C-34FA-4C15-BD13-6D0DF4865A95}" destId="{0128A0E2-4541-4757-BD48-AE013D1430B2}" srcOrd="2" destOrd="0" parTransId="{1F703E48-EEC4-45FF-87CE-602A1B948659}" sibTransId="{3B22C916-3DBE-4317-AAC6-86819DD3C74A}"/>
    <dgm:cxn modelId="{0CE9DD11-E095-4E33-94EC-C28DA991DC6F}" type="presOf" srcId="{50D8C9C7-02A8-4237-AB0C-8A767B4FD363}" destId="{6F4B2C76-AA90-48B1-A625-BB89B063DE68}" srcOrd="1" destOrd="1" presId="urn:microsoft.com/office/officeart/2005/8/layout/cycle4"/>
    <dgm:cxn modelId="{60F4F5C7-E047-4229-8A8D-E3AD653E6F79}" srcId="{41063A54-2AC8-4A86-9E38-A00EB640161B}" destId="{E09EBE7B-4FB6-4AB3-85F7-7AC092F1C19F}" srcOrd="2" destOrd="0" parTransId="{0FC5BA6A-2CF1-41EE-B417-F0F719A35BE4}" sibTransId="{B7736C9B-9FC3-4E08-803A-3667E9401B0B}"/>
    <dgm:cxn modelId="{E8291893-B89B-4930-BB23-E5825111DFD8}" type="presOf" srcId="{472CE4FE-D9E8-4900-BD6D-D88595AC05EA}" destId="{1D3519AA-48C9-48EF-B8B6-80468BDEB2E6}" srcOrd="0" destOrd="0" presId="urn:microsoft.com/office/officeart/2005/8/layout/cycle4"/>
    <dgm:cxn modelId="{1AA4776E-912F-4F08-B55A-062435AB91EB}" type="presOf" srcId="{A441864C-34FA-4C15-BD13-6D0DF4865A95}" destId="{A78D3F29-232E-44EC-8E02-050FBE9C3D98}" srcOrd="0" destOrd="0" presId="urn:microsoft.com/office/officeart/2005/8/layout/cycle4"/>
    <dgm:cxn modelId="{AFF50C97-EEF4-4ACC-8D85-1B798FBA67CE}" type="presOf" srcId="{3B078265-D3D0-4D11-A6A5-62373D6F5BED}" destId="{CF5C8671-C503-4D85-926D-43681A5C6518}" srcOrd="0" destOrd="0" presId="urn:microsoft.com/office/officeart/2005/8/layout/cycle4"/>
    <dgm:cxn modelId="{101BFF92-FAE5-4137-AA13-08962A239C9B}" type="presOf" srcId="{E09EBE7B-4FB6-4AB3-85F7-7AC092F1C19F}" destId="{46DC7C0C-3C43-4C75-BD3C-FF5C90B8785D}" srcOrd="0" destOrd="2" presId="urn:microsoft.com/office/officeart/2005/8/layout/cycle4"/>
    <dgm:cxn modelId="{0AC41FAF-C6C1-4CD0-981E-B66FAA759305}" type="presOf" srcId="{F8DA8B61-51E7-4BC5-8FFF-29D5B61570F3}" destId="{02FC2EF0-47E2-4B0D-8548-0E0E5DDD6728}" srcOrd="1" destOrd="1" presId="urn:microsoft.com/office/officeart/2005/8/layout/cycle4"/>
    <dgm:cxn modelId="{9A2095C4-5A6E-42D0-A038-7BA55D184862}" type="presOf" srcId="{500D7183-E19E-4D0C-A0C7-7F1E00DB9ABA}" destId="{67DF91B7-FB89-475D-84C7-5F1717C9A68A}" srcOrd="0" destOrd="0" presId="urn:microsoft.com/office/officeart/2005/8/layout/cycle4"/>
    <dgm:cxn modelId="{B17AD825-39C0-449F-A791-FCD9FA8C3D45}" type="presOf" srcId="{BB34AB56-DD5E-448F-8CF2-95B86793AD3C}" destId="{02FC2EF0-47E2-4B0D-8548-0E0E5DDD6728}" srcOrd="1" destOrd="0" presId="urn:microsoft.com/office/officeart/2005/8/layout/cycle4"/>
    <dgm:cxn modelId="{070E108C-674A-4D52-93E2-85B36945AA0A}" type="presOf" srcId="{77978F7C-D203-4C40-BCA0-7CD11FA81E4A}" destId="{B9E12919-B861-4555-9437-3A46712D123A}" srcOrd="0" destOrd="0" presId="urn:microsoft.com/office/officeart/2005/8/layout/cycle4"/>
    <dgm:cxn modelId="{8D4F3BBD-7A92-4574-B032-5096430AECDE}" type="presOf" srcId="{83B0CF44-ED90-45C6-864D-993C63D4008D}" destId="{67DF91B7-FB89-475D-84C7-5F1717C9A68A}" srcOrd="0" destOrd="2" presId="urn:microsoft.com/office/officeart/2005/8/layout/cycle4"/>
    <dgm:cxn modelId="{1E6ABEC9-1B68-4AB1-85D3-F5F8202E818A}" type="presOf" srcId="{58694BEA-31BC-49E5-AAD9-DB0FEFD4CDB2}" destId="{2D9489A0-C5C4-400E-9D6B-B12C450194F5}" srcOrd="1" destOrd="3" presId="urn:microsoft.com/office/officeart/2005/8/layout/cycle4"/>
    <dgm:cxn modelId="{95FFE0EB-420F-4D10-8A95-B7A2C76551D3}" type="presOf" srcId="{3B078265-D3D0-4D11-A6A5-62373D6F5BED}" destId="{6F4B2C76-AA90-48B1-A625-BB89B063DE68}" srcOrd="1" destOrd="0" presId="urn:microsoft.com/office/officeart/2005/8/layout/cycle4"/>
    <dgm:cxn modelId="{66E756FE-DBBE-44B8-AA4C-29747AA8ACBD}" srcId="{472CE4FE-D9E8-4900-BD6D-D88595AC05EA}" destId="{F223D20C-89F7-408A-B543-CF9261F03609}" srcOrd="2" destOrd="0" parTransId="{D1B68B9C-C934-4D9B-98F9-B122B4ACB2A0}" sibTransId="{C760F859-1E91-4859-8EF4-3C3456F2CFFE}"/>
    <dgm:cxn modelId="{AB8ABC7D-2EDF-4B05-B126-A5482B548D95}" srcId="{B4DE1D60-0EF9-4E01-A0B3-22C8856A101F}" destId="{A441864C-34FA-4C15-BD13-6D0DF4865A95}" srcOrd="1" destOrd="0" parTransId="{7A38952A-4C96-4BBD-8585-5ADC463A5F6E}" sibTransId="{22AEDF50-2553-427E-923B-E7750FAA835D}"/>
    <dgm:cxn modelId="{D114D147-2EBB-4310-B675-3A18C8515768}" type="presOf" srcId="{E09EBE7B-4FB6-4AB3-85F7-7AC092F1C19F}" destId="{02FC2EF0-47E2-4B0D-8548-0E0E5DDD6728}" srcOrd="1" destOrd="2" presId="urn:microsoft.com/office/officeart/2005/8/layout/cycle4"/>
    <dgm:cxn modelId="{88A712EF-A5B4-4943-90AE-ED5B5554469E}" type="presOf" srcId="{F223D20C-89F7-408A-B543-CF9261F03609}" destId="{3B7621EF-36B0-45C1-83D7-1D7B4A9D08AA}" srcOrd="1" destOrd="2" presId="urn:microsoft.com/office/officeart/2005/8/layout/cycle4"/>
    <dgm:cxn modelId="{DF43F2E4-51C4-4425-9E79-06ED54E2CD01}" srcId="{41063A54-2AC8-4A86-9E38-A00EB640161B}" destId="{BB34AB56-DD5E-448F-8CF2-95B86793AD3C}" srcOrd="0" destOrd="0" parTransId="{83745893-9A29-48E7-BA3F-FF012F5CC774}" sibTransId="{129D5449-A878-4ADB-82A1-6FC023350107}"/>
    <dgm:cxn modelId="{D138A59D-2264-4CED-BA38-F15D9157A257}" srcId="{41063A54-2AC8-4A86-9E38-A00EB640161B}" destId="{F8DA8B61-51E7-4BC5-8FFF-29D5B61570F3}" srcOrd="1" destOrd="0" parTransId="{1898D478-3C9B-4B86-A6B9-92C4360EA398}" sibTransId="{6C4437F7-B7FA-43F2-8C45-86A1C4000A20}"/>
    <dgm:cxn modelId="{FE2C3CDB-2873-490A-8B61-12939F34977A}" type="presOf" srcId="{BB34AB56-DD5E-448F-8CF2-95B86793AD3C}" destId="{46DC7C0C-3C43-4C75-BD3C-FF5C90B8785D}" srcOrd="0" destOrd="0" presId="urn:microsoft.com/office/officeart/2005/8/layout/cycle4"/>
    <dgm:cxn modelId="{5DE98694-F79E-425A-9ABB-672E6FEBDDB3}" srcId="{B4DE1D60-0EF9-4E01-A0B3-22C8856A101F}" destId="{41063A54-2AC8-4A86-9E38-A00EB640161B}" srcOrd="3" destOrd="0" parTransId="{FEC02047-719B-4FF9-A258-0BE513468CDC}" sibTransId="{0FBA8E90-740F-49A9-BC06-F23568A5CFD6}"/>
    <dgm:cxn modelId="{6084306C-7105-4980-BD34-96B7535EF48D}" srcId="{636BFAD8-C4E8-4F6B-A9EA-D182CD3B5F8D}" destId="{500D7183-E19E-4D0C-A0C7-7F1E00DB9ABA}" srcOrd="0" destOrd="0" parTransId="{5864A177-6600-4BF1-B054-4AA0C9525BBC}" sibTransId="{96EBFB94-9801-43E5-B0A2-4E61AAE9D233}"/>
    <dgm:cxn modelId="{07613DA6-4D93-4C9B-AA6C-A7C20B925089}" srcId="{636BFAD8-C4E8-4F6B-A9EA-D182CD3B5F8D}" destId="{58694BEA-31BC-49E5-AAD9-DB0FEFD4CDB2}" srcOrd="3" destOrd="0" parTransId="{3524BAA1-6315-4347-9D92-52BB2932BB82}" sibTransId="{0844B51A-878D-4718-9492-9B0BC41A105B}"/>
    <dgm:cxn modelId="{A577E278-C55B-46BD-84A5-EFA08BF79BD7}" srcId="{472CE4FE-D9E8-4900-BD6D-D88595AC05EA}" destId="{3DBB9D9A-CCF3-4AE4-BA78-B91F52457BD7}" srcOrd="1" destOrd="0" parTransId="{7177C05A-62D2-42B5-B7E7-19007BE10FD7}" sibTransId="{A618045F-09B9-4666-8160-DAA1C59F691A}"/>
    <dgm:cxn modelId="{3D7E16A8-0B0E-475D-B9DE-39964CE48FD4}" srcId="{A441864C-34FA-4C15-BD13-6D0DF4865A95}" destId="{50D8C9C7-02A8-4237-AB0C-8A767B4FD363}" srcOrd="1" destOrd="0" parTransId="{DAA578EA-6052-4DF2-B296-EE37E4E90341}" sibTransId="{7F18AD0D-5776-49BC-B1D6-9F7BBD8A2CB1}"/>
    <dgm:cxn modelId="{ABC8B5D8-432F-476A-B861-82FF6B3B9C27}" srcId="{636BFAD8-C4E8-4F6B-A9EA-D182CD3B5F8D}" destId="{7B8ED904-7648-4EEC-8BD0-DC8B6A694068}" srcOrd="1" destOrd="0" parTransId="{B5200B87-36DF-4085-8D11-274ADA27E54E}" sibTransId="{8E609C7F-6D84-4C06-AEC8-4CA7B5DAB9A6}"/>
    <dgm:cxn modelId="{A2F18909-AF9D-4669-8981-E08C127FCEBA}" srcId="{A441864C-34FA-4C15-BD13-6D0DF4865A95}" destId="{3B078265-D3D0-4D11-A6A5-62373D6F5BED}" srcOrd="0" destOrd="0" parTransId="{7A6B6A10-1D95-4CB6-92FC-84DCD89B1A7F}" sibTransId="{DE8FD029-607B-4577-9119-CBF42681F102}"/>
    <dgm:cxn modelId="{1ECBEBFD-2B8E-4901-9319-38209ADF4177}" type="presOf" srcId="{41063A54-2AC8-4A86-9E38-A00EB640161B}" destId="{071BC5B1-6806-41CD-B71D-DBB3412EB48C}" srcOrd="0" destOrd="0" presId="urn:microsoft.com/office/officeart/2005/8/layout/cycle4"/>
    <dgm:cxn modelId="{03361427-5B88-46D3-BCE8-B683927298A5}" srcId="{472CE4FE-D9E8-4900-BD6D-D88595AC05EA}" destId="{77978F7C-D203-4C40-BCA0-7CD11FA81E4A}" srcOrd="0" destOrd="0" parTransId="{78AA7CE6-2BA6-40ED-807F-D711941B88FE}" sibTransId="{50A59979-6436-4E1B-B9E6-2622854F22CE}"/>
    <dgm:cxn modelId="{20CF6D7C-5FD9-4066-9937-D13E547D3067}" type="presOf" srcId="{F223D20C-89F7-408A-B543-CF9261F03609}" destId="{B9E12919-B861-4555-9437-3A46712D123A}" srcOrd="0" destOrd="2" presId="urn:microsoft.com/office/officeart/2005/8/layout/cycle4"/>
    <dgm:cxn modelId="{B6516EFA-CBD6-4C62-82E5-A9C507897373}" type="presOf" srcId="{7B8ED904-7648-4EEC-8BD0-DC8B6A694068}" destId="{2D9489A0-C5C4-400E-9D6B-B12C450194F5}" srcOrd="1" destOrd="1" presId="urn:microsoft.com/office/officeart/2005/8/layout/cycle4"/>
    <dgm:cxn modelId="{A347079A-E30F-42C6-BB83-501495CB85D6}" type="presOf" srcId="{F8DA8B61-51E7-4BC5-8FFF-29D5B61570F3}" destId="{46DC7C0C-3C43-4C75-BD3C-FF5C90B8785D}" srcOrd="0" destOrd="1" presId="urn:microsoft.com/office/officeart/2005/8/layout/cycle4"/>
    <dgm:cxn modelId="{9A1A0A5B-3AC1-4AC4-9D18-515645A9DC04}" type="presOf" srcId="{0128A0E2-4541-4757-BD48-AE013D1430B2}" destId="{CF5C8671-C503-4D85-926D-43681A5C6518}" srcOrd="0" destOrd="2" presId="urn:microsoft.com/office/officeart/2005/8/layout/cycle4"/>
    <dgm:cxn modelId="{EE754992-939F-4B71-8E3E-D76B633D7FCC}" type="presOf" srcId="{77978F7C-D203-4C40-BCA0-7CD11FA81E4A}" destId="{3B7621EF-36B0-45C1-83D7-1D7B4A9D08AA}" srcOrd="1" destOrd="0" presId="urn:microsoft.com/office/officeart/2005/8/layout/cycle4"/>
    <dgm:cxn modelId="{E8C3A557-B612-4458-9ED1-E489839908DC}" srcId="{B4DE1D60-0EF9-4E01-A0B3-22C8856A101F}" destId="{472CE4FE-D9E8-4900-BD6D-D88595AC05EA}" srcOrd="2" destOrd="0" parTransId="{9179CD70-2FDA-4858-A76E-A8C6F3F59709}" sibTransId="{781BDC9B-3EEC-427D-B646-4DEE5E4A00E7}"/>
    <dgm:cxn modelId="{D1074664-E985-4C76-87A9-4A355E72C21D}" type="presOf" srcId="{58694BEA-31BC-49E5-AAD9-DB0FEFD4CDB2}" destId="{67DF91B7-FB89-475D-84C7-5F1717C9A68A}" srcOrd="0" destOrd="3" presId="urn:microsoft.com/office/officeart/2005/8/layout/cycle4"/>
    <dgm:cxn modelId="{D549CB72-1450-4F86-8CA3-0EA7CB248453}" srcId="{636BFAD8-C4E8-4F6B-A9EA-D182CD3B5F8D}" destId="{83B0CF44-ED90-45C6-864D-993C63D4008D}" srcOrd="2" destOrd="0" parTransId="{184F20E7-046F-44A2-BDF7-927CD8A9A6EC}" sibTransId="{749A87AC-304C-4B2A-9A61-7FA1D54D8972}"/>
    <dgm:cxn modelId="{03A3BB68-F878-49BF-8FC7-B5A32C33BA43}" type="presOf" srcId="{0128A0E2-4541-4757-BD48-AE013D1430B2}" destId="{6F4B2C76-AA90-48B1-A625-BB89B063DE68}" srcOrd="1" destOrd="2" presId="urn:microsoft.com/office/officeart/2005/8/layout/cycle4"/>
    <dgm:cxn modelId="{8CDF2667-3EAF-4BC4-AC6B-5BC583F74FD9}" type="presOf" srcId="{83B0CF44-ED90-45C6-864D-993C63D4008D}" destId="{2D9489A0-C5C4-400E-9D6B-B12C450194F5}" srcOrd="1" destOrd="2" presId="urn:microsoft.com/office/officeart/2005/8/layout/cycle4"/>
    <dgm:cxn modelId="{7D65FBCB-16C5-44C1-A488-B6F999FFAB41}" type="presOf" srcId="{500D7183-E19E-4D0C-A0C7-7F1E00DB9ABA}" destId="{2D9489A0-C5C4-400E-9D6B-B12C450194F5}" srcOrd="1" destOrd="0" presId="urn:microsoft.com/office/officeart/2005/8/layout/cycle4"/>
    <dgm:cxn modelId="{41E5F5B8-EC0B-47F1-A596-7C5EE1175427}" type="presOf" srcId="{3DBB9D9A-CCF3-4AE4-BA78-B91F52457BD7}" destId="{B9E12919-B861-4555-9437-3A46712D123A}" srcOrd="0" destOrd="1" presId="urn:microsoft.com/office/officeart/2005/8/layout/cycle4"/>
    <dgm:cxn modelId="{0F0F4458-5B12-432B-99F3-6987C282A978}" srcId="{B4DE1D60-0EF9-4E01-A0B3-22C8856A101F}" destId="{636BFAD8-C4E8-4F6B-A9EA-D182CD3B5F8D}" srcOrd="0" destOrd="0" parTransId="{B038984C-96AE-4E7D-8B0C-816A9C8813DD}" sibTransId="{16CB09CA-4DCE-43AB-845E-D7A6F4B15FE8}"/>
    <dgm:cxn modelId="{F7A15CDD-82E2-4806-8CE7-43BDC5738713}" type="presOf" srcId="{B4DE1D60-0EF9-4E01-A0B3-22C8856A101F}" destId="{0450340A-C16B-4EAE-B6B5-4BD9A4D4B8EE}" srcOrd="0" destOrd="0" presId="urn:microsoft.com/office/officeart/2005/8/layout/cycle4"/>
    <dgm:cxn modelId="{36DDB6D0-2253-4BF5-8C10-E891CC3E44EC}" type="presOf" srcId="{3DBB9D9A-CCF3-4AE4-BA78-B91F52457BD7}" destId="{3B7621EF-36B0-45C1-83D7-1D7B4A9D08AA}" srcOrd="1" destOrd="1" presId="urn:microsoft.com/office/officeart/2005/8/layout/cycle4"/>
    <dgm:cxn modelId="{9F44F532-C2B2-4BCA-BFC9-BD7135FD7589}" type="presParOf" srcId="{0450340A-C16B-4EAE-B6B5-4BD9A4D4B8EE}" destId="{A22A6546-C941-463A-8824-75BDB20545C0}" srcOrd="0" destOrd="0" presId="urn:microsoft.com/office/officeart/2005/8/layout/cycle4"/>
    <dgm:cxn modelId="{DFCCC98D-F792-466F-9B7E-E5B167FAE9E6}" type="presParOf" srcId="{A22A6546-C941-463A-8824-75BDB20545C0}" destId="{71B298D9-2708-461A-B40E-A3E82FE61ED6}" srcOrd="0" destOrd="0" presId="urn:microsoft.com/office/officeart/2005/8/layout/cycle4"/>
    <dgm:cxn modelId="{98C78DF3-027D-4CE2-AE84-40E3213C4D5E}" type="presParOf" srcId="{71B298D9-2708-461A-B40E-A3E82FE61ED6}" destId="{67DF91B7-FB89-475D-84C7-5F1717C9A68A}" srcOrd="0" destOrd="0" presId="urn:microsoft.com/office/officeart/2005/8/layout/cycle4"/>
    <dgm:cxn modelId="{64CC619C-48D8-472F-8DA6-612F10FACB40}" type="presParOf" srcId="{71B298D9-2708-461A-B40E-A3E82FE61ED6}" destId="{2D9489A0-C5C4-400E-9D6B-B12C450194F5}" srcOrd="1" destOrd="0" presId="urn:microsoft.com/office/officeart/2005/8/layout/cycle4"/>
    <dgm:cxn modelId="{BD7C8514-07CE-41D2-9A50-7486E3E22525}" type="presParOf" srcId="{A22A6546-C941-463A-8824-75BDB20545C0}" destId="{3E67F701-C1CF-49BD-BBE8-B4E837AB895E}" srcOrd="1" destOrd="0" presId="urn:microsoft.com/office/officeart/2005/8/layout/cycle4"/>
    <dgm:cxn modelId="{B3BE81B6-2203-4CC6-A819-9F806E3EAA9B}" type="presParOf" srcId="{3E67F701-C1CF-49BD-BBE8-B4E837AB895E}" destId="{CF5C8671-C503-4D85-926D-43681A5C6518}" srcOrd="0" destOrd="0" presId="urn:microsoft.com/office/officeart/2005/8/layout/cycle4"/>
    <dgm:cxn modelId="{43DAF996-C22B-41A8-A452-7D89ABDBF617}" type="presParOf" srcId="{3E67F701-C1CF-49BD-BBE8-B4E837AB895E}" destId="{6F4B2C76-AA90-48B1-A625-BB89B063DE68}" srcOrd="1" destOrd="0" presId="urn:microsoft.com/office/officeart/2005/8/layout/cycle4"/>
    <dgm:cxn modelId="{0F5A7003-2FF7-4CF5-8416-20BDDC9A4A9B}" type="presParOf" srcId="{A22A6546-C941-463A-8824-75BDB20545C0}" destId="{570E1446-1FF6-44B9-A36C-F47CA64207C6}" srcOrd="2" destOrd="0" presId="urn:microsoft.com/office/officeart/2005/8/layout/cycle4"/>
    <dgm:cxn modelId="{CF7A41A5-9620-4898-91EF-FCB533C3E91A}" type="presParOf" srcId="{570E1446-1FF6-44B9-A36C-F47CA64207C6}" destId="{B9E12919-B861-4555-9437-3A46712D123A}" srcOrd="0" destOrd="0" presId="urn:microsoft.com/office/officeart/2005/8/layout/cycle4"/>
    <dgm:cxn modelId="{22773528-D004-49AC-B6C2-C3023E0D0DAD}" type="presParOf" srcId="{570E1446-1FF6-44B9-A36C-F47CA64207C6}" destId="{3B7621EF-36B0-45C1-83D7-1D7B4A9D08AA}" srcOrd="1" destOrd="0" presId="urn:microsoft.com/office/officeart/2005/8/layout/cycle4"/>
    <dgm:cxn modelId="{343418C3-EFFC-433C-88A5-924534C5C23D}" type="presParOf" srcId="{A22A6546-C941-463A-8824-75BDB20545C0}" destId="{28DDAA12-D325-4167-853B-C9EAC0DBB3B8}" srcOrd="3" destOrd="0" presId="urn:microsoft.com/office/officeart/2005/8/layout/cycle4"/>
    <dgm:cxn modelId="{80FD1564-6E18-4066-85CB-8A702508074F}" type="presParOf" srcId="{28DDAA12-D325-4167-853B-C9EAC0DBB3B8}" destId="{46DC7C0C-3C43-4C75-BD3C-FF5C90B8785D}" srcOrd="0" destOrd="0" presId="urn:microsoft.com/office/officeart/2005/8/layout/cycle4"/>
    <dgm:cxn modelId="{4E5F1B79-BBB9-4556-B4C1-E7C5351774D7}" type="presParOf" srcId="{28DDAA12-D325-4167-853B-C9EAC0DBB3B8}" destId="{02FC2EF0-47E2-4B0D-8548-0E0E5DDD6728}" srcOrd="1" destOrd="0" presId="urn:microsoft.com/office/officeart/2005/8/layout/cycle4"/>
    <dgm:cxn modelId="{D2C93E1B-ED9D-4EC1-979E-36DFE8DB7236}" type="presParOf" srcId="{A22A6546-C941-463A-8824-75BDB20545C0}" destId="{44CD4A3C-7EC2-4C08-B9BD-6E4608CEDE8B}" srcOrd="4" destOrd="0" presId="urn:microsoft.com/office/officeart/2005/8/layout/cycle4"/>
    <dgm:cxn modelId="{F5AE4AD8-9CEA-4230-ACE2-50616C9F5FED}" type="presParOf" srcId="{0450340A-C16B-4EAE-B6B5-4BD9A4D4B8EE}" destId="{AC560276-3E32-422B-9B07-D9CB55FBD1C2}" srcOrd="1" destOrd="0" presId="urn:microsoft.com/office/officeart/2005/8/layout/cycle4"/>
    <dgm:cxn modelId="{A9C0A1CC-1A65-4B1F-A978-1F441E29D933}" type="presParOf" srcId="{AC560276-3E32-422B-9B07-D9CB55FBD1C2}" destId="{EBA985BF-50E7-458E-B8C9-0D487C431818}" srcOrd="0" destOrd="0" presId="urn:microsoft.com/office/officeart/2005/8/layout/cycle4"/>
    <dgm:cxn modelId="{2A263BD9-A86F-4F51-8257-462986803625}" type="presParOf" srcId="{AC560276-3E32-422B-9B07-D9CB55FBD1C2}" destId="{A78D3F29-232E-44EC-8E02-050FBE9C3D98}" srcOrd="1" destOrd="0" presId="urn:microsoft.com/office/officeart/2005/8/layout/cycle4"/>
    <dgm:cxn modelId="{787A03FC-C214-4F49-99FF-A176B6EB49BC}" type="presParOf" srcId="{AC560276-3E32-422B-9B07-D9CB55FBD1C2}" destId="{1D3519AA-48C9-48EF-B8B6-80468BDEB2E6}" srcOrd="2" destOrd="0" presId="urn:microsoft.com/office/officeart/2005/8/layout/cycle4"/>
    <dgm:cxn modelId="{752B1F24-10D5-42F3-A123-06C03B9FD6D1}" type="presParOf" srcId="{AC560276-3E32-422B-9B07-D9CB55FBD1C2}" destId="{071BC5B1-6806-41CD-B71D-DBB3412EB48C}" srcOrd="3" destOrd="0" presId="urn:microsoft.com/office/officeart/2005/8/layout/cycle4"/>
    <dgm:cxn modelId="{B7B89EC4-DE61-47F1-B43E-EF3BA74C362C}" type="presParOf" srcId="{AC560276-3E32-422B-9B07-D9CB55FBD1C2}" destId="{9672A4B8-5EE9-4343-A219-16401F5670D2}" srcOrd="4" destOrd="0" presId="urn:microsoft.com/office/officeart/2005/8/layout/cycle4"/>
    <dgm:cxn modelId="{D126837B-7831-4C95-ABC4-772CFA180521}" type="presParOf" srcId="{0450340A-C16B-4EAE-B6B5-4BD9A4D4B8EE}" destId="{1E0A7B45-E255-4768-919B-F442F6FD67D4}" srcOrd="2" destOrd="0" presId="urn:microsoft.com/office/officeart/2005/8/layout/cycle4"/>
    <dgm:cxn modelId="{C2B78CC0-1092-4EE0-9C31-80F0862E2660}" type="presParOf" srcId="{0450340A-C16B-4EAE-B6B5-4BD9A4D4B8EE}" destId="{E3EAE3E2-3529-41CD-B083-A9775FD33E8C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B30219-8A97-43EB-96D3-3B8CB08B2231}">
      <dsp:nvSpPr>
        <dsp:cNvPr id="0" name=""/>
        <dsp:cNvSpPr/>
      </dsp:nvSpPr>
      <dsp:spPr>
        <a:xfrm rot="10800000">
          <a:off x="1528417" y="2448"/>
          <a:ext cx="5099448" cy="975879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033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Mejora Continua</a:t>
          </a:r>
          <a:endParaRPr lang="es-EC" sz="1800" kern="1200" dirty="0"/>
        </a:p>
      </dsp:txBody>
      <dsp:txXfrm rot="10800000">
        <a:off x="1772387" y="2448"/>
        <a:ext cx="4855478" cy="975879"/>
      </dsp:txXfrm>
    </dsp:sp>
    <dsp:sp modelId="{26A27D20-AAE1-481B-9A1A-FB10C72984A9}">
      <dsp:nvSpPr>
        <dsp:cNvPr id="0" name=""/>
        <dsp:cNvSpPr/>
      </dsp:nvSpPr>
      <dsp:spPr>
        <a:xfrm>
          <a:off x="1040477" y="2448"/>
          <a:ext cx="975879" cy="975879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6DCFF86-7D90-457F-B32C-112CF0B9FAA5}">
      <dsp:nvSpPr>
        <dsp:cNvPr id="0" name=""/>
        <dsp:cNvSpPr/>
      </dsp:nvSpPr>
      <dsp:spPr>
        <a:xfrm rot="10800000">
          <a:off x="1528417" y="1269634"/>
          <a:ext cx="5099448" cy="975879"/>
        </a:xfrm>
        <a:prstGeom prst="homePlate">
          <a:avLst/>
        </a:prstGeom>
        <a:solidFill>
          <a:schemeClr val="accent5">
            <a:hueOff val="-4077871"/>
            <a:satOff val="28025"/>
            <a:lumOff val="-2745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033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Información</a:t>
          </a:r>
          <a:endParaRPr lang="es-EC" sz="1800" kern="1200" dirty="0"/>
        </a:p>
      </dsp:txBody>
      <dsp:txXfrm rot="10800000">
        <a:off x="1772387" y="1269634"/>
        <a:ext cx="4855478" cy="975879"/>
      </dsp:txXfrm>
    </dsp:sp>
    <dsp:sp modelId="{CEC889A5-FA07-45C8-968E-5CA3D2ECC12F}">
      <dsp:nvSpPr>
        <dsp:cNvPr id="0" name=""/>
        <dsp:cNvSpPr/>
      </dsp:nvSpPr>
      <dsp:spPr>
        <a:xfrm>
          <a:off x="1040477" y="1269634"/>
          <a:ext cx="975879" cy="975879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0CB0FA-518E-4C64-884C-624B70245D57}">
      <dsp:nvSpPr>
        <dsp:cNvPr id="0" name=""/>
        <dsp:cNvSpPr/>
      </dsp:nvSpPr>
      <dsp:spPr>
        <a:xfrm rot="10800000">
          <a:off x="1528417" y="2536821"/>
          <a:ext cx="5099448" cy="975879"/>
        </a:xfrm>
        <a:prstGeom prst="homePlate">
          <a:avLst/>
        </a:prstGeom>
        <a:solidFill>
          <a:schemeClr val="accent5">
            <a:hueOff val="-8155742"/>
            <a:satOff val="56051"/>
            <a:lumOff val="-5491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033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Decisión</a:t>
          </a:r>
          <a:endParaRPr lang="es-EC" sz="1800" kern="1200" dirty="0"/>
        </a:p>
      </dsp:txBody>
      <dsp:txXfrm rot="10800000">
        <a:off x="1772387" y="2536821"/>
        <a:ext cx="4855478" cy="975879"/>
      </dsp:txXfrm>
    </dsp:sp>
    <dsp:sp modelId="{5659F7F5-2247-4149-AE0A-2A765A941952}">
      <dsp:nvSpPr>
        <dsp:cNvPr id="0" name=""/>
        <dsp:cNvSpPr/>
      </dsp:nvSpPr>
      <dsp:spPr>
        <a:xfrm>
          <a:off x="1040477" y="2536821"/>
          <a:ext cx="975879" cy="975879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551EA6D-2CAB-4E50-903D-8B17FD96258B}">
      <dsp:nvSpPr>
        <dsp:cNvPr id="0" name=""/>
        <dsp:cNvSpPr/>
      </dsp:nvSpPr>
      <dsp:spPr>
        <a:xfrm rot="10800000">
          <a:off x="1528417" y="3804007"/>
          <a:ext cx="5099448" cy="975879"/>
        </a:xfrm>
        <a:prstGeom prst="homePlate">
          <a:avLst/>
        </a:prstGeom>
        <a:solidFill>
          <a:schemeClr val="accent5">
            <a:hueOff val="-12233612"/>
            <a:satOff val="84076"/>
            <a:lumOff val="-8236"/>
            <a:alphaOff val="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0336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kern="1200" smtClean="0"/>
            <a:t>Objetivos financiero</a:t>
          </a:r>
          <a:endParaRPr lang="es-EC" sz="1800" kern="1200" dirty="0"/>
        </a:p>
      </dsp:txBody>
      <dsp:txXfrm rot="10800000">
        <a:off x="1772387" y="3804007"/>
        <a:ext cx="4855478" cy="975879"/>
      </dsp:txXfrm>
    </dsp:sp>
    <dsp:sp modelId="{BE5E8979-EFB7-43AC-A1ED-7639DE29F7E3}">
      <dsp:nvSpPr>
        <dsp:cNvPr id="0" name=""/>
        <dsp:cNvSpPr/>
      </dsp:nvSpPr>
      <dsp:spPr>
        <a:xfrm>
          <a:off x="1040477" y="3804007"/>
          <a:ext cx="975879" cy="975879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3738EE-ECEC-47F6-94DE-2E4C86E9150A}">
      <dsp:nvSpPr>
        <dsp:cNvPr id="0" name=""/>
        <dsp:cNvSpPr/>
      </dsp:nvSpPr>
      <dsp:spPr>
        <a:xfrm>
          <a:off x="38" y="16682"/>
          <a:ext cx="3678719" cy="6048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4">
                <a:hueOff val="0"/>
                <a:satOff val="0"/>
                <a:lumOff val="0"/>
                <a:alphaOff val="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Objetivo General</a:t>
          </a:r>
          <a:endParaRPr lang="es-EC" sz="2100" kern="1200" dirty="0"/>
        </a:p>
      </dsp:txBody>
      <dsp:txXfrm>
        <a:off x="38" y="16682"/>
        <a:ext cx="3678719" cy="604800"/>
      </dsp:txXfrm>
    </dsp:sp>
    <dsp:sp modelId="{B70BFBC1-3747-4CF6-B451-F5B343205780}">
      <dsp:nvSpPr>
        <dsp:cNvPr id="0" name=""/>
        <dsp:cNvSpPr/>
      </dsp:nvSpPr>
      <dsp:spPr>
        <a:xfrm>
          <a:off x="38" y="621482"/>
          <a:ext cx="3678719" cy="4042355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100" kern="1200" dirty="0" smtClean="0"/>
            <a:t>Diseñar un Modelo de Gestión Financiera que permita  a la Gerencia disponer de información real y oportuna, para tomar decisiones dirigidas al logro de los objetivos planteados por la compañía.</a:t>
          </a:r>
          <a:endParaRPr lang="es-EC" sz="2100" kern="1200" dirty="0"/>
        </a:p>
      </dsp:txBody>
      <dsp:txXfrm>
        <a:off x="38" y="621482"/>
        <a:ext cx="3678719" cy="4042355"/>
      </dsp:txXfrm>
    </dsp:sp>
    <dsp:sp modelId="{2681C6D3-AFF5-4969-A73A-7BBDFC5376A0}">
      <dsp:nvSpPr>
        <dsp:cNvPr id="0" name=""/>
        <dsp:cNvSpPr/>
      </dsp:nvSpPr>
      <dsp:spPr>
        <a:xfrm>
          <a:off x="4193778" y="16682"/>
          <a:ext cx="3678719" cy="604800"/>
        </a:xfrm>
        <a:prstGeom prst="rect">
          <a:avLst/>
        </a:prstGeom>
        <a:gradFill rotWithShape="0">
          <a:gsLst>
            <a:gs pos="0">
              <a:schemeClr val="accent4">
                <a:hueOff val="-586705"/>
                <a:satOff val="-3325"/>
                <a:lumOff val="-27450"/>
                <a:alphaOff val="0"/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accent4">
                <a:hueOff val="-586705"/>
                <a:satOff val="-3325"/>
                <a:lumOff val="-27450"/>
                <a:alphaOff val="0"/>
                <a:shade val="100000"/>
              </a:schemeClr>
            </a:gs>
            <a:gs pos="100000">
              <a:schemeClr val="accent4">
                <a:hueOff val="-586705"/>
                <a:satOff val="-3325"/>
                <a:lumOff val="-27450"/>
                <a:alphaOff val="0"/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  <a:ln w="15875" cap="flat" cmpd="sng" algn="ctr">
          <a:solidFill>
            <a:schemeClr val="accent4">
              <a:hueOff val="-586705"/>
              <a:satOff val="-3325"/>
              <a:lumOff val="-27450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Objetivos Específicos</a:t>
          </a:r>
          <a:endParaRPr lang="es-EC" sz="2100" kern="1200" dirty="0"/>
        </a:p>
      </dsp:txBody>
      <dsp:txXfrm>
        <a:off x="4193778" y="16682"/>
        <a:ext cx="3678719" cy="604800"/>
      </dsp:txXfrm>
    </dsp:sp>
    <dsp:sp modelId="{E198330E-76AC-4AD3-866D-52AC553919F3}">
      <dsp:nvSpPr>
        <dsp:cNvPr id="0" name=""/>
        <dsp:cNvSpPr/>
      </dsp:nvSpPr>
      <dsp:spPr>
        <a:xfrm>
          <a:off x="4193778" y="621482"/>
          <a:ext cx="3678719" cy="4042355"/>
        </a:xfrm>
        <a:prstGeom prst="rect">
          <a:avLst/>
        </a:prstGeom>
        <a:solidFill>
          <a:schemeClr val="accent4">
            <a:tint val="40000"/>
            <a:alpha val="90000"/>
            <a:hueOff val="-541297"/>
            <a:satOff val="-11226"/>
            <a:lumOff val="-4983"/>
            <a:alphaOff val="0"/>
          </a:schemeClr>
        </a:solidFill>
        <a:ln w="15875" cap="flat" cmpd="sng" algn="ctr">
          <a:solidFill>
            <a:schemeClr val="accent4">
              <a:tint val="40000"/>
              <a:alpha val="90000"/>
              <a:hueOff val="-541297"/>
              <a:satOff val="-11226"/>
              <a:lumOff val="-4983"/>
              <a:alphaOff val="0"/>
            </a:schemeClr>
          </a:solidFill>
          <a:prstDash val="solid"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100" kern="1200" dirty="0" smtClean="0"/>
            <a:t>Desarrollar un análisis de las variables macroeconómicas.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100" kern="1200" dirty="0" smtClean="0"/>
            <a:t>Realizar un diagnóstico de la situación actual de la Compañía.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100" kern="1200" dirty="0" smtClean="0"/>
            <a:t>Identificar y priorizar los problemas de la Compañía de Transporte Turístico Encumbrar JAGUAYANA S.A. 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2100" kern="1200" dirty="0" smtClean="0"/>
            <a:t>Determinar los componentes del Modelo de Gestión Financiera para su diseño.</a:t>
          </a:r>
          <a:endParaRPr lang="es-EC" sz="2100" kern="1200" dirty="0"/>
        </a:p>
      </dsp:txBody>
      <dsp:txXfrm>
        <a:off x="4193778" y="621482"/>
        <a:ext cx="3678719" cy="40423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E8CEF5-77C4-462B-9D85-E72577952631}">
      <dsp:nvSpPr>
        <dsp:cNvPr id="0" name=""/>
        <dsp:cNvSpPr/>
      </dsp:nvSpPr>
      <dsp:spPr>
        <a:xfrm rot="5400000">
          <a:off x="5067913" y="-2004089"/>
          <a:ext cx="970701" cy="5226601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Normas para el transporte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Constante cambio de política</a:t>
          </a:r>
          <a:endParaRPr lang="es-EC" sz="1800" kern="1200" dirty="0"/>
        </a:p>
      </dsp:txBody>
      <dsp:txXfrm rot="-5400000">
        <a:off x="2939963" y="171247"/>
        <a:ext cx="5179215" cy="875929"/>
      </dsp:txXfrm>
    </dsp:sp>
    <dsp:sp modelId="{574E7C7D-9B46-4837-9325-DCE4C0B74C67}">
      <dsp:nvSpPr>
        <dsp:cNvPr id="0" name=""/>
        <dsp:cNvSpPr/>
      </dsp:nvSpPr>
      <dsp:spPr>
        <a:xfrm>
          <a:off x="0" y="2522"/>
          <a:ext cx="2939963" cy="1213376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Político</a:t>
          </a:r>
          <a:endParaRPr lang="es-EC" sz="4000" kern="1200" dirty="0"/>
        </a:p>
      </dsp:txBody>
      <dsp:txXfrm>
        <a:off x="59232" y="61754"/>
        <a:ext cx="2821499" cy="1094912"/>
      </dsp:txXfrm>
    </dsp:sp>
    <dsp:sp modelId="{773315CF-AD70-4A63-92BA-595FDB2DA811}">
      <dsp:nvSpPr>
        <dsp:cNvPr id="0" name=""/>
        <dsp:cNvSpPr/>
      </dsp:nvSpPr>
      <dsp:spPr>
        <a:xfrm rot="5400000">
          <a:off x="5067913" y="-730043"/>
          <a:ext cx="970701" cy="5226601"/>
        </a:xfrm>
        <a:prstGeom prst="round2SameRect">
          <a:avLst/>
        </a:prstGeom>
        <a:solidFill>
          <a:schemeClr val="accent5">
            <a:tint val="40000"/>
            <a:alpha val="90000"/>
            <a:hueOff val="-4245665"/>
            <a:satOff val="2545"/>
            <a:lumOff val="38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4245665"/>
              <a:satOff val="2545"/>
              <a:lumOff val="3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Inflación, tasa de interés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PIB,  empleo, riesgo país</a:t>
          </a:r>
          <a:endParaRPr lang="es-EC" sz="1800" kern="1200" dirty="0"/>
        </a:p>
      </dsp:txBody>
      <dsp:txXfrm rot="-5400000">
        <a:off x="2939963" y="1445293"/>
        <a:ext cx="5179215" cy="875929"/>
      </dsp:txXfrm>
    </dsp:sp>
    <dsp:sp modelId="{2EF9F1C8-8ADE-4FEA-9350-76E6CF481002}">
      <dsp:nvSpPr>
        <dsp:cNvPr id="0" name=""/>
        <dsp:cNvSpPr/>
      </dsp:nvSpPr>
      <dsp:spPr>
        <a:xfrm>
          <a:off x="0" y="1276568"/>
          <a:ext cx="2939963" cy="1213376"/>
        </a:xfrm>
        <a:prstGeom prst="roundRect">
          <a:avLst/>
        </a:prstGeom>
        <a:gradFill rotWithShape="0">
          <a:gsLst>
            <a:gs pos="0">
              <a:schemeClr val="accent5">
                <a:hueOff val="-4077871"/>
                <a:satOff val="28025"/>
                <a:lumOff val="-2745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5">
                <a:hueOff val="-4077871"/>
                <a:satOff val="28025"/>
                <a:lumOff val="-2745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>
              <a:hlinkClick xmlns:r="http://schemas.openxmlformats.org/officeDocument/2006/relationships" r:id="rId1" action="ppaction://hlinkfile"/>
            </a:rPr>
            <a:t>Económico</a:t>
          </a:r>
          <a:endParaRPr lang="es-EC" sz="4000" kern="1200" dirty="0"/>
        </a:p>
      </dsp:txBody>
      <dsp:txXfrm>
        <a:off x="59232" y="1335800"/>
        <a:ext cx="2821499" cy="1094912"/>
      </dsp:txXfrm>
    </dsp:sp>
    <dsp:sp modelId="{8C9B7DAE-7AE6-40E2-8B97-E3A37758E7CA}">
      <dsp:nvSpPr>
        <dsp:cNvPr id="0" name=""/>
        <dsp:cNvSpPr/>
      </dsp:nvSpPr>
      <dsp:spPr>
        <a:xfrm rot="5400000">
          <a:off x="5067913" y="544002"/>
          <a:ext cx="970701" cy="5226601"/>
        </a:xfrm>
        <a:prstGeom prst="round2SameRect">
          <a:avLst/>
        </a:prstGeom>
        <a:solidFill>
          <a:schemeClr val="accent5">
            <a:tint val="40000"/>
            <a:alpha val="90000"/>
            <a:hueOff val="-8491329"/>
            <a:satOff val="5089"/>
            <a:lumOff val="75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8491329"/>
              <a:satOff val="5089"/>
              <a:lumOff val="7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Mejoramiento de tecnología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Costos altos</a:t>
          </a:r>
          <a:endParaRPr lang="es-EC" sz="1800" kern="1200" dirty="0"/>
        </a:p>
      </dsp:txBody>
      <dsp:txXfrm rot="-5400000">
        <a:off x="2939963" y="2719338"/>
        <a:ext cx="5179215" cy="875929"/>
      </dsp:txXfrm>
    </dsp:sp>
    <dsp:sp modelId="{AE91F89A-A214-4C74-B42D-8A4BAD3A3D46}">
      <dsp:nvSpPr>
        <dsp:cNvPr id="0" name=""/>
        <dsp:cNvSpPr/>
      </dsp:nvSpPr>
      <dsp:spPr>
        <a:xfrm>
          <a:off x="0" y="2550614"/>
          <a:ext cx="2939963" cy="1213376"/>
        </a:xfrm>
        <a:prstGeom prst="roundRect">
          <a:avLst/>
        </a:prstGeom>
        <a:gradFill rotWithShape="0">
          <a:gsLst>
            <a:gs pos="0">
              <a:schemeClr val="accent5">
                <a:hueOff val="-8155742"/>
                <a:satOff val="56051"/>
                <a:lumOff val="-5491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5">
                <a:hueOff val="-8155742"/>
                <a:satOff val="56051"/>
                <a:lumOff val="-5491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Tecnológico</a:t>
          </a:r>
          <a:endParaRPr lang="es-EC" sz="4000" kern="1200" dirty="0"/>
        </a:p>
      </dsp:txBody>
      <dsp:txXfrm>
        <a:off x="59232" y="2609846"/>
        <a:ext cx="2821499" cy="1094912"/>
      </dsp:txXfrm>
    </dsp:sp>
    <dsp:sp modelId="{290638CF-7144-4110-822E-C1DF131BD8FA}">
      <dsp:nvSpPr>
        <dsp:cNvPr id="0" name=""/>
        <dsp:cNvSpPr/>
      </dsp:nvSpPr>
      <dsp:spPr>
        <a:xfrm rot="5400000">
          <a:off x="5067913" y="1818047"/>
          <a:ext cx="970701" cy="5226601"/>
        </a:xfrm>
        <a:prstGeom prst="round2SameRect">
          <a:avLst/>
        </a:prstGeom>
        <a:solidFill>
          <a:schemeClr val="accent5">
            <a:tint val="40000"/>
            <a:alpha val="90000"/>
            <a:hueOff val="-12736993"/>
            <a:satOff val="7634"/>
            <a:lumOff val="113"/>
            <a:alphaOff val="0"/>
          </a:schemeClr>
        </a:solidFill>
        <a:ln w="15875" cap="flat" cmpd="sng" algn="ctr">
          <a:solidFill>
            <a:schemeClr val="accent5">
              <a:tint val="40000"/>
              <a:alpha val="90000"/>
              <a:hueOff val="-12736993"/>
              <a:satOff val="7634"/>
              <a:lumOff val="11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Mejoramiento de vías públicas, prestación del servicio</a:t>
          </a:r>
          <a:endParaRPr lang="es-EC" sz="1800" kern="1200" dirty="0"/>
        </a:p>
      </dsp:txBody>
      <dsp:txXfrm rot="-5400000">
        <a:off x="2939963" y="3993383"/>
        <a:ext cx="5179215" cy="875929"/>
      </dsp:txXfrm>
    </dsp:sp>
    <dsp:sp modelId="{01E110AF-EC8D-4219-BE7B-4FA86542D1BB}">
      <dsp:nvSpPr>
        <dsp:cNvPr id="0" name=""/>
        <dsp:cNvSpPr/>
      </dsp:nvSpPr>
      <dsp:spPr>
        <a:xfrm>
          <a:off x="0" y="3824660"/>
          <a:ext cx="2939963" cy="1213376"/>
        </a:xfrm>
        <a:prstGeom prst="roundRect">
          <a:avLst/>
        </a:prstGeom>
        <a:gradFill rotWithShape="0">
          <a:gsLst>
            <a:gs pos="0">
              <a:schemeClr val="accent5">
                <a:hueOff val="-12233612"/>
                <a:satOff val="84076"/>
                <a:lumOff val="-8236"/>
                <a:alphaOff val="0"/>
                <a:tint val="37000"/>
                <a:hueMod val="100000"/>
                <a:satMod val="200000"/>
                <a:lumMod val="88000"/>
              </a:schemeClr>
            </a:gs>
            <a:gs pos="100000">
              <a:schemeClr val="accent5">
                <a:hueOff val="-12233612"/>
                <a:satOff val="84076"/>
                <a:lumOff val="-8236"/>
                <a:alphaOff val="0"/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000" kern="1200" dirty="0" smtClean="0"/>
            <a:t>Social</a:t>
          </a:r>
          <a:endParaRPr lang="es-EC" sz="4000" kern="1200" dirty="0"/>
        </a:p>
      </dsp:txBody>
      <dsp:txXfrm>
        <a:off x="59232" y="3883892"/>
        <a:ext cx="2821499" cy="10949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A0C46-BD7F-4C52-ACBA-1B38EF4459E6}">
      <dsp:nvSpPr>
        <dsp:cNvPr id="0" name=""/>
        <dsp:cNvSpPr/>
      </dsp:nvSpPr>
      <dsp:spPr>
        <a:xfrm>
          <a:off x="0" y="0"/>
          <a:ext cx="9144000" cy="217104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DB16D-196F-4A0A-8EAA-0DFF7F214003}">
      <dsp:nvSpPr>
        <dsp:cNvPr id="0" name=""/>
        <dsp:cNvSpPr/>
      </dsp:nvSpPr>
      <dsp:spPr>
        <a:xfrm>
          <a:off x="276838" y="289472"/>
          <a:ext cx="1997749" cy="15920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4CC5F5-A86D-48BA-95CF-4D7CB791A7DD}">
      <dsp:nvSpPr>
        <dsp:cNvPr id="0" name=""/>
        <dsp:cNvSpPr/>
      </dsp:nvSpPr>
      <dsp:spPr>
        <a:xfrm rot="10800000">
          <a:off x="276838" y="2171041"/>
          <a:ext cx="1997749" cy="265349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/>
            <a:t>Características</a:t>
          </a:r>
          <a:endParaRPr lang="es-EC" sz="2000" b="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600" kern="1200" dirty="0" smtClean="0"/>
            <a:t>Se constituyó el 26 de Julio de 2001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Compañía dedicada a la prestación de servicio de transporte turístico dentro y fuera del país.</a:t>
          </a:r>
          <a:endParaRPr lang="es-EC" sz="1600" kern="1200" dirty="0"/>
        </a:p>
      </dsp:txBody>
      <dsp:txXfrm rot="10800000">
        <a:off x="338276" y="2171041"/>
        <a:ext cx="1874873" cy="2592056"/>
      </dsp:txXfrm>
    </dsp:sp>
    <dsp:sp modelId="{421E35DC-D74D-484B-A08D-FB6B70F4131E}">
      <dsp:nvSpPr>
        <dsp:cNvPr id="0" name=""/>
        <dsp:cNvSpPr/>
      </dsp:nvSpPr>
      <dsp:spPr>
        <a:xfrm>
          <a:off x="2474362" y="289472"/>
          <a:ext cx="1997749" cy="15920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6D907-1EA3-4515-B257-0472D3666912}">
      <dsp:nvSpPr>
        <dsp:cNvPr id="0" name=""/>
        <dsp:cNvSpPr/>
      </dsp:nvSpPr>
      <dsp:spPr>
        <a:xfrm rot="10800000">
          <a:off x="2474362" y="2171041"/>
          <a:ext cx="1997749" cy="265349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4077871"/>
            <a:satOff val="28025"/>
            <a:lumOff val="-2745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Acciones</a:t>
          </a:r>
          <a:endParaRPr lang="es-EC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Conformada en primera instancia por 11 accionistas, hoy en día cuenta con 25 accionistas</a:t>
          </a:r>
          <a:endParaRPr lang="es-EC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kern="1200" dirty="0" smtClean="0"/>
            <a:t>Capital social de $ 803</a:t>
          </a:r>
          <a:endParaRPr lang="es-EC" sz="1600" kern="1200" dirty="0"/>
        </a:p>
      </dsp:txBody>
      <dsp:txXfrm rot="10800000">
        <a:off x="2535800" y="2171041"/>
        <a:ext cx="1874873" cy="2592056"/>
      </dsp:txXfrm>
    </dsp:sp>
    <dsp:sp modelId="{812084F8-98CB-4BDF-A1D2-158FA8158FB6}">
      <dsp:nvSpPr>
        <dsp:cNvPr id="0" name=""/>
        <dsp:cNvSpPr/>
      </dsp:nvSpPr>
      <dsp:spPr>
        <a:xfrm>
          <a:off x="4671887" y="289472"/>
          <a:ext cx="1997749" cy="15920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D82AE2-3751-422F-9493-5F5AB40D6D38}">
      <dsp:nvSpPr>
        <dsp:cNvPr id="0" name=""/>
        <dsp:cNvSpPr/>
      </dsp:nvSpPr>
      <dsp:spPr>
        <a:xfrm rot="10800000">
          <a:off x="4671887" y="2171041"/>
          <a:ext cx="1997749" cy="265349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8155742"/>
            <a:satOff val="56051"/>
            <a:lumOff val="-549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Clientes</a:t>
          </a:r>
          <a:endParaRPr lang="es-EC" sz="20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Club Deportivo Nacional 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Quito Turismo.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err="1" smtClean="0"/>
            <a:t>Absolut</a:t>
          </a:r>
          <a:r>
            <a:rPr lang="es-ES" sz="1400" kern="1200" dirty="0" smtClean="0"/>
            <a:t> </a:t>
          </a:r>
          <a:r>
            <a:rPr lang="es-ES" sz="1400" kern="1200" dirty="0" err="1" smtClean="0"/>
            <a:t>Travel</a:t>
          </a:r>
          <a:r>
            <a:rPr lang="es-ES" sz="1400" kern="1200" dirty="0" smtClean="0"/>
            <a:t> 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Universidad de las Américas </a:t>
          </a:r>
          <a:endParaRPr lang="es-EC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PUCE </a:t>
          </a:r>
          <a:endParaRPr lang="es-EC" sz="1400" kern="1200" dirty="0"/>
        </a:p>
      </dsp:txBody>
      <dsp:txXfrm rot="10800000">
        <a:off x="4733325" y="2171041"/>
        <a:ext cx="1874873" cy="2592056"/>
      </dsp:txXfrm>
    </dsp:sp>
    <dsp:sp modelId="{945B4022-726E-4750-8DC2-1648C3AD4458}">
      <dsp:nvSpPr>
        <dsp:cNvPr id="0" name=""/>
        <dsp:cNvSpPr/>
      </dsp:nvSpPr>
      <dsp:spPr>
        <a:xfrm>
          <a:off x="6869412" y="289472"/>
          <a:ext cx="1997749" cy="1592096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9CEC8-17C5-43A9-B2BE-055324D1DC22}">
      <dsp:nvSpPr>
        <dsp:cNvPr id="0" name=""/>
        <dsp:cNvSpPr/>
      </dsp:nvSpPr>
      <dsp:spPr>
        <a:xfrm rot="10800000">
          <a:off x="6869412" y="2171041"/>
          <a:ext cx="1997749" cy="2653494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12233612"/>
            <a:satOff val="84076"/>
            <a:lumOff val="-8236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Competidores</a:t>
          </a:r>
          <a:endParaRPr lang="es-EC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200" kern="1200" dirty="0" smtClean="0"/>
            <a:t>ORIENPETROTOURS S.A, 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GEODESICO TRANSPORTE Y TURISMO GEODESITRANSATUR CIA.LTDA.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MARCO TOUR CIA. LTDA</a:t>
          </a:r>
          <a:endParaRPr lang="es-EC" sz="1200" kern="1200" dirty="0"/>
        </a:p>
      </dsp:txBody>
      <dsp:txXfrm rot="10800000">
        <a:off x="6930850" y="2171041"/>
        <a:ext cx="1874873" cy="25920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12919-B861-4555-9437-3A46712D123A}">
      <dsp:nvSpPr>
        <dsp:cNvPr id="0" name=""/>
        <dsp:cNvSpPr/>
      </dsp:nvSpPr>
      <dsp:spPr>
        <a:xfrm>
          <a:off x="5213416" y="3760272"/>
          <a:ext cx="3044044" cy="22286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8155742"/>
              <a:satOff val="56051"/>
              <a:lumOff val="-549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b="0" i="0" u="none" kern="1200" dirty="0" smtClean="0"/>
            <a:t>F1 Brindar el servicio de transporte turístico a todo lugar del Ecuador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b="0" i="0" u="none" kern="1200" dirty="0" smtClean="0"/>
            <a:t>F3 Solidez para la obtención de fuentes de financiamiento </a:t>
          </a:r>
          <a:endParaRPr lang="es-EC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b="0" i="0" u="none" kern="1200" dirty="0" smtClean="0"/>
            <a:t>F5 Clientes leales a la compañía</a:t>
          </a:r>
          <a:endParaRPr lang="es-EC" sz="1200" kern="1200" dirty="0"/>
        </a:p>
      </dsp:txBody>
      <dsp:txXfrm>
        <a:off x="6175585" y="4366384"/>
        <a:ext cx="2032919" cy="1573556"/>
      </dsp:txXfrm>
    </dsp:sp>
    <dsp:sp modelId="{46DC7C0C-3C43-4C75-BD3C-FF5C90B8785D}">
      <dsp:nvSpPr>
        <dsp:cNvPr id="0" name=""/>
        <dsp:cNvSpPr/>
      </dsp:nvSpPr>
      <dsp:spPr>
        <a:xfrm>
          <a:off x="28589" y="3389919"/>
          <a:ext cx="3044044" cy="2836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12233612"/>
              <a:satOff val="84076"/>
              <a:lumOff val="-8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b="0" i="0" u="none" kern="1200" dirty="0" smtClean="0"/>
            <a:t>D4 Capital de Trabajo negativo de los últimos años analizados.</a:t>
          </a:r>
          <a:endParaRPr lang="es-EC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b="0" i="0" u="none" kern="1200" dirty="0" smtClean="0"/>
            <a:t>D6 Inexistencia de un modelo de gestión financiera</a:t>
          </a:r>
          <a:endParaRPr lang="es-EC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b="0" i="0" u="none" kern="1200" dirty="0" smtClean="0"/>
            <a:t>D11 No disponer de un plan estratégico y operativo que permita tomar decisiones oportunas y eficientes</a:t>
          </a:r>
          <a:endParaRPr lang="es-EC" sz="1200" b="0" kern="1200" dirty="0"/>
        </a:p>
      </dsp:txBody>
      <dsp:txXfrm>
        <a:off x="90902" y="4161408"/>
        <a:ext cx="2006205" cy="2002902"/>
      </dsp:txXfrm>
    </dsp:sp>
    <dsp:sp modelId="{CF5C8671-C503-4D85-926D-43681A5C6518}">
      <dsp:nvSpPr>
        <dsp:cNvPr id="0" name=""/>
        <dsp:cNvSpPr/>
      </dsp:nvSpPr>
      <dsp:spPr>
        <a:xfrm>
          <a:off x="5137741" y="-106566"/>
          <a:ext cx="3044044" cy="1971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-4077871"/>
              <a:satOff val="28025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b="0" i="0" u="none" kern="1200" dirty="0" smtClean="0"/>
            <a:t>A1 Incremento de compañías dedicadas al    turismo</a:t>
          </a:r>
          <a:endParaRPr lang="es-EC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b="0" i="0" u="none" kern="1200" dirty="0" smtClean="0"/>
            <a:t>A2 Aumento de costos de equipos de tecnología de punta.</a:t>
          </a:r>
          <a:endParaRPr lang="es-EC" sz="1200" b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b="0" i="0" u="none" kern="1200" dirty="0" smtClean="0"/>
            <a:t>A3 Guerras o desastres naturales dentro del país y del exterior.</a:t>
          </a:r>
          <a:endParaRPr lang="es-EC" sz="1200" b="0" kern="1200" dirty="0"/>
        </a:p>
      </dsp:txBody>
      <dsp:txXfrm>
        <a:off x="6094269" y="-63251"/>
        <a:ext cx="2044201" cy="1392258"/>
      </dsp:txXfrm>
    </dsp:sp>
    <dsp:sp modelId="{67DF91B7-FB89-475D-84C7-5F1717C9A68A}">
      <dsp:nvSpPr>
        <dsp:cNvPr id="0" name=""/>
        <dsp:cNvSpPr/>
      </dsp:nvSpPr>
      <dsp:spPr>
        <a:xfrm>
          <a:off x="171142" y="-106566"/>
          <a:ext cx="3044044" cy="1971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b="0" i="0" u="none" kern="1200" dirty="0" smtClean="0"/>
            <a:t>O1 Creciente demanda de turistas</a:t>
          </a:r>
          <a:endParaRPr lang="es-EC" sz="11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b="0" i="0" u="none" kern="1200" dirty="0" smtClean="0"/>
            <a:t>O2 Posibilidades reales de aumentar destinos turísticos</a:t>
          </a:r>
          <a:endParaRPr lang="es-EC" sz="11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b="0" i="0" u="none" kern="1200" dirty="0" smtClean="0"/>
            <a:t>O3 Implementar equipos tecnológicos mejorará las condiciones de prestación de servicios.</a:t>
          </a:r>
          <a:endParaRPr lang="es-EC" sz="1100" b="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100" b="0" i="0" u="none" kern="1200" dirty="0" smtClean="0"/>
            <a:t>O7 Políticas de Gobierno enfocadas a promocionar los destinos turísticos del país.</a:t>
          </a:r>
          <a:endParaRPr lang="es-EC" sz="1100" b="0" kern="1200" dirty="0"/>
        </a:p>
      </dsp:txBody>
      <dsp:txXfrm>
        <a:off x="214457" y="-63251"/>
        <a:ext cx="2044201" cy="1392258"/>
      </dsp:txXfrm>
    </dsp:sp>
    <dsp:sp modelId="{EBA985BF-50E7-458E-B8C9-0D487C431818}">
      <dsp:nvSpPr>
        <dsp:cNvPr id="0" name=""/>
        <dsp:cNvSpPr/>
      </dsp:nvSpPr>
      <dsp:spPr>
        <a:xfrm>
          <a:off x="1800201" y="879744"/>
          <a:ext cx="2247204" cy="2259585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50" b="1" kern="1200" dirty="0" smtClean="0"/>
            <a:t>OPORTUNIDADES</a:t>
          </a:r>
          <a:endParaRPr lang="es-EC" sz="1050" b="1" kern="1200" dirty="0"/>
        </a:p>
      </dsp:txBody>
      <dsp:txXfrm>
        <a:off x="2458392" y="1541561"/>
        <a:ext cx="1589013" cy="1597768"/>
      </dsp:txXfrm>
    </dsp:sp>
    <dsp:sp modelId="{A78D3F29-232E-44EC-8E02-050FBE9C3D98}">
      <dsp:nvSpPr>
        <dsp:cNvPr id="0" name=""/>
        <dsp:cNvSpPr/>
      </dsp:nvSpPr>
      <dsp:spPr>
        <a:xfrm rot="5400000">
          <a:off x="4368864" y="901916"/>
          <a:ext cx="2259585" cy="2215240"/>
        </a:xfrm>
        <a:prstGeom prst="pieWedge">
          <a:avLst/>
        </a:prstGeom>
        <a:solidFill>
          <a:schemeClr val="accent5">
            <a:hueOff val="-4077871"/>
            <a:satOff val="28025"/>
            <a:lumOff val="-2745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0" u="none" kern="1200" dirty="0" smtClean="0"/>
            <a:t>AMENAZAS</a:t>
          </a:r>
          <a:endParaRPr lang="es-EC" sz="1400" kern="1200" dirty="0"/>
        </a:p>
      </dsp:txBody>
      <dsp:txXfrm rot="-5400000">
        <a:off x="4391036" y="1541561"/>
        <a:ext cx="1566411" cy="1597768"/>
      </dsp:txXfrm>
    </dsp:sp>
    <dsp:sp modelId="{1D3519AA-48C9-48EF-B8B6-80468BDEB2E6}">
      <dsp:nvSpPr>
        <dsp:cNvPr id="0" name=""/>
        <dsp:cNvSpPr/>
      </dsp:nvSpPr>
      <dsp:spPr>
        <a:xfrm rot="10800000">
          <a:off x="4462556" y="3383077"/>
          <a:ext cx="2072200" cy="2170922"/>
        </a:xfrm>
        <a:prstGeom prst="pieWedge">
          <a:avLst/>
        </a:prstGeom>
        <a:solidFill>
          <a:schemeClr val="accent5">
            <a:hueOff val="-8155742"/>
            <a:satOff val="56051"/>
            <a:lumOff val="-5491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0" u="none" kern="1200" dirty="0" smtClean="0"/>
            <a:t>FORTALEZAS</a:t>
          </a:r>
          <a:endParaRPr lang="es-EC" sz="1400" kern="1200" dirty="0"/>
        </a:p>
      </dsp:txBody>
      <dsp:txXfrm rot="10800000">
        <a:off x="4462556" y="3383077"/>
        <a:ext cx="1465267" cy="1535074"/>
      </dsp:txXfrm>
    </dsp:sp>
    <dsp:sp modelId="{071BC5B1-6806-41CD-B71D-DBB3412EB48C}">
      <dsp:nvSpPr>
        <dsp:cNvPr id="0" name=""/>
        <dsp:cNvSpPr/>
      </dsp:nvSpPr>
      <dsp:spPr>
        <a:xfrm rot="16200000">
          <a:off x="1792049" y="3407224"/>
          <a:ext cx="2120493" cy="2072200"/>
        </a:xfrm>
        <a:prstGeom prst="pieWedge">
          <a:avLst/>
        </a:prstGeom>
        <a:solidFill>
          <a:schemeClr val="accent5">
            <a:hueOff val="-12233612"/>
            <a:satOff val="84076"/>
            <a:lumOff val="-8236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b="1" i="0" u="none" kern="1200" dirty="0" smtClean="0"/>
            <a:t>DEBILIDADES</a:t>
          </a:r>
          <a:endParaRPr lang="es-EC" sz="1400" kern="1200" dirty="0"/>
        </a:p>
      </dsp:txBody>
      <dsp:txXfrm rot="5400000">
        <a:off x="2423129" y="3383078"/>
        <a:ext cx="1465267" cy="1499415"/>
      </dsp:txXfrm>
    </dsp:sp>
    <dsp:sp modelId="{1E0A7B45-E255-4768-919B-F442F6FD67D4}">
      <dsp:nvSpPr>
        <dsp:cNvPr id="0" name=""/>
        <dsp:cNvSpPr/>
      </dsp:nvSpPr>
      <dsp:spPr>
        <a:xfrm>
          <a:off x="3715851" y="2636080"/>
          <a:ext cx="921224" cy="80106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EAE3E2-3529-41CD-B083-A9775FD33E8C}">
      <dsp:nvSpPr>
        <dsp:cNvPr id="0" name=""/>
        <dsp:cNvSpPr/>
      </dsp:nvSpPr>
      <dsp:spPr>
        <a:xfrm rot="10800000">
          <a:off x="3715851" y="2944182"/>
          <a:ext cx="921224" cy="801064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1EDD-3AF8-4996-92A4-3B058E45C458}" type="datetimeFigureOut">
              <a:rPr lang="es-EC" smtClean="0"/>
              <a:t>16/11/2014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EE69-424B-4213-A17C-9035232ABC34}" type="slidenum">
              <a:rPr lang="es-EC" smtClean="0"/>
              <a:t>‹Nº›</a:t>
            </a:fld>
            <a:endParaRPr lang="es-EC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1EDD-3AF8-4996-92A4-3B058E45C458}" type="datetimeFigureOut">
              <a:rPr lang="es-EC" smtClean="0"/>
              <a:t>16/11/2014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EE69-424B-4213-A17C-9035232ABC3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1EDD-3AF8-4996-92A4-3B058E45C458}" type="datetimeFigureOut">
              <a:rPr lang="es-EC" smtClean="0"/>
              <a:t>16/11/2014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EE69-424B-4213-A17C-9035232ABC3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1EDD-3AF8-4996-92A4-3B058E45C458}" type="datetimeFigureOut">
              <a:rPr lang="es-EC" smtClean="0"/>
              <a:t>16/11/2014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EE69-424B-4213-A17C-9035232ABC3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1EDD-3AF8-4996-92A4-3B058E45C458}" type="datetimeFigureOut">
              <a:rPr lang="es-EC" smtClean="0"/>
              <a:t>16/11/2014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EE69-424B-4213-A17C-9035232ABC34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1EDD-3AF8-4996-92A4-3B058E45C458}" type="datetimeFigureOut">
              <a:rPr lang="es-EC" smtClean="0"/>
              <a:t>16/11/2014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EE69-424B-4213-A17C-9035232ABC3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1EDD-3AF8-4996-92A4-3B058E45C458}" type="datetimeFigureOut">
              <a:rPr lang="es-EC" smtClean="0"/>
              <a:t>16/11/2014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EE69-424B-4213-A17C-9035232ABC34}" type="slidenum">
              <a:rPr lang="es-EC" smtClean="0"/>
              <a:t>‹Nº›</a:t>
            </a:fld>
            <a:endParaRPr lang="es-EC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1EDD-3AF8-4996-92A4-3B058E45C458}" type="datetimeFigureOut">
              <a:rPr lang="es-EC" smtClean="0"/>
              <a:t>16/11/2014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EE69-424B-4213-A17C-9035232ABC3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1EDD-3AF8-4996-92A4-3B058E45C458}" type="datetimeFigureOut">
              <a:rPr lang="es-EC" smtClean="0"/>
              <a:t>16/11/2014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EE69-424B-4213-A17C-9035232ABC3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1EDD-3AF8-4996-92A4-3B058E45C458}" type="datetimeFigureOut">
              <a:rPr lang="es-EC" smtClean="0"/>
              <a:t>16/11/2014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EE69-424B-4213-A17C-9035232ABC34}" type="slidenum">
              <a:rPr lang="es-EC" smtClean="0"/>
              <a:t>‹Nº›</a:t>
            </a:fld>
            <a:endParaRPr lang="es-EC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51EDD-3AF8-4996-92A4-3B058E45C458}" type="datetimeFigureOut">
              <a:rPr lang="es-EC" smtClean="0"/>
              <a:t>16/11/2014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CEE69-424B-4213-A17C-9035232ABC34}" type="slidenum">
              <a:rPr lang="es-EC" smtClean="0"/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F4E51EDD-3AF8-4996-92A4-3B058E45C458}" type="datetimeFigureOut">
              <a:rPr lang="es-EC" smtClean="0"/>
              <a:t>16/11/2014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7CCEE69-424B-4213-A17C-9035232ABC34}" type="slidenum">
              <a:rPr lang="es-EC" smtClean="0"/>
              <a:t>‹Nº›</a:t>
            </a:fld>
            <a:endParaRPr lang="es-EC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0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pc\Documents\TESISs\EXPO\EXPOSICION%20MODELO%20SI\MODELO%20DE%20GESTION%20FINANCIERA%20(4%20ESCENARIOS).xlsx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850" y="404664"/>
            <a:ext cx="5032375" cy="134747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699792" y="1916831"/>
            <a:ext cx="627741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DISEÑO DE UN MODELO DE GESTIÓN FINANCIERA COMO HERRAMIENTA GERENCIAL PARA LA TOMA DE DECISIONES OPORTUNA Y EFICIENTE EN LA “COMPAÑÍA DE TRANSPORTES TURISTICOS ENCUMBRAR JAGUAYANA S.A.”, </a:t>
            </a:r>
            <a:r>
              <a:rPr lang="es-CO" b="1" dirty="0" smtClean="0"/>
              <a:t>UBICADA </a:t>
            </a:r>
            <a:r>
              <a:rPr lang="es-CO" b="1" dirty="0"/>
              <a:t>EN QUITO AV. AMÉRICA Y LUIS MOSQUERA NARVÁEZ</a:t>
            </a:r>
            <a:r>
              <a:rPr lang="es-CO" b="1" dirty="0" smtClean="0"/>
              <a:t>.</a:t>
            </a:r>
          </a:p>
          <a:p>
            <a:pPr algn="ctr"/>
            <a:endParaRPr lang="es-EC" dirty="0"/>
          </a:p>
          <a:p>
            <a:pPr algn="ctr"/>
            <a:r>
              <a:rPr lang="es-CO" dirty="0"/>
              <a:t> </a:t>
            </a:r>
            <a:endParaRPr lang="es-EC" dirty="0"/>
          </a:p>
          <a:p>
            <a:pPr algn="ctr"/>
            <a:r>
              <a:rPr lang="es-ES" b="1" dirty="0" smtClean="0"/>
              <a:t>Director: Ing. Rodrigo Guillén</a:t>
            </a:r>
          </a:p>
          <a:p>
            <a:pPr algn="ctr"/>
            <a:r>
              <a:rPr lang="es-ES" b="1" dirty="0" smtClean="0"/>
              <a:t>Codirectora: Ing. Sandra Galarza</a:t>
            </a:r>
          </a:p>
          <a:p>
            <a:pPr algn="ctr"/>
            <a:endParaRPr lang="es-ES" b="1" dirty="0" smtClean="0"/>
          </a:p>
          <a:p>
            <a:pPr algn="ctr"/>
            <a:r>
              <a:rPr lang="es-ES" b="1" dirty="0" smtClean="0"/>
              <a:t>CECILIA ESCOBAR </a:t>
            </a:r>
            <a:endParaRPr lang="es-EC" dirty="0"/>
          </a:p>
          <a:p>
            <a:pPr algn="ctr"/>
            <a:endParaRPr lang="es-ES" b="1" dirty="0" smtClean="0"/>
          </a:p>
          <a:p>
            <a:pPr algn="ctr"/>
            <a:r>
              <a:rPr lang="es-ES" b="1" dirty="0"/>
              <a:t>  </a:t>
            </a:r>
            <a:endParaRPr lang="es-EC" dirty="0"/>
          </a:p>
          <a:p>
            <a:pPr algn="ctr"/>
            <a:r>
              <a:rPr lang="es-ES" b="1" dirty="0" smtClean="0"/>
              <a:t>OCTUBRE </a:t>
            </a:r>
            <a:r>
              <a:rPr lang="es-ES" b="1" dirty="0"/>
              <a:t>2014 </a:t>
            </a:r>
            <a:endParaRPr lang="es-EC" dirty="0"/>
          </a:p>
          <a:p>
            <a:pPr algn="ctr"/>
            <a:endParaRPr lang="es-EC" dirty="0"/>
          </a:p>
        </p:txBody>
      </p:sp>
      <p:pic>
        <p:nvPicPr>
          <p:cNvPr id="1026" name="Picture 2" descr="https://encrypted-tbn1.gstatic.com/images?q=tbn:ANd9GcQELLRArnubaiWg9lTEh6-BprZp49kuRQTy0A5k6G6rm7f9p5v70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8098">
            <a:off x="385071" y="3533335"/>
            <a:ext cx="2579512" cy="214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7431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997639"/>
              </p:ext>
            </p:extLst>
          </p:nvPr>
        </p:nvGraphicFramePr>
        <p:xfrm>
          <a:off x="2391410" y="1169523"/>
          <a:ext cx="4824536" cy="4871902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2412268"/>
                <a:gridCol w="2412268"/>
              </a:tblGrid>
              <a:tr h="0"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ACTIVOS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PASIVO Y PATRIMONIO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  <a:tr h="1064170"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ACTIVO CORRIENTE (8%)</a:t>
                      </a:r>
                      <a:endParaRPr lang="es-EC" sz="18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PASIVO CORRIENTE (98%)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</a:tr>
              <a:tr h="1063892">
                <a:tc rowSpan="2"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b="0" dirty="0">
                          <a:effectLst/>
                        </a:rPr>
                        <a:t>ACTIVOS FIJOS (92%)</a:t>
                      </a:r>
                      <a:endParaRPr lang="es-EC" sz="1800" b="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6848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PATRIMONIO NETO (2%)</a:t>
                      </a:r>
                      <a:endParaRPr lang="es-EC" sz="18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cxnSp>
        <p:nvCxnSpPr>
          <p:cNvPr id="4" name="3 Conector recto"/>
          <p:cNvCxnSpPr/>
          <p:nvPr/>
        </p:nvCxnSpPr>
        <p:spPr>
          <a:xfrm>
            <a:off x="4803678" y="5385067"/>
            <a:ext cx="23762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1115616" y="386661"/>
            <a:ext cx="737612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ESTRUCTURA FINANCIERA</a:t>
            </a:r>
            <a:endParaRPr lang="es-ES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http://imagenes.mailxmail.com/cursos/imagenes/9/9/la-importancia-de-la-contabilidad_12799_10_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1" r="36172" b="26082"/>
          <a:stretch/>
        </p:blipFill>
        <p:spPr bwMode="auto">
          <a:xfrm rot="21338883">
            <a:off x="467544" y="3933056"/>
            <a:ext cx="1630315" cy="13127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27226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341675948"/>
              </p:ext>
            </p:extLst>
          </p:nvPr>
        </p:nvGraphicFramePr>
        <p:xfrm>
          <a:off x="395536" y="476672"/>
          <a:ext cx="8352928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1703886" y="3212976"/>
            <a:ext cx="5724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ANALISIS FODA </a:t>
            </a:r>
          </a:p>
        </p:txBody>
      </p:sp>
      <p:pic>
        <p:nvPicPr>
          <p:cNvPr id="4" name="Picture 4" descr="http://jaguayana.com/images/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932" y="404664"/>
            <a:ext cx="1308808" cy="749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92973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20792671">
            <a:off x="368346" y="998938"/>
            <a:ext cx="797526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DISEÑO DEL </a:t>
            </a:r>
          </a:p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MODELO DE GESTIÓN </a:t>
            </a:r>
          </a:p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FINANCIERA</a:t>
            </a:r>
            <a:endParaRPr lang="es-E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098" name="Picture 2" descr="https://encrypted-tbn2.gstatic.com/images?q=tbn:ANd9GcSmP0lWm_C6okIPIA9UqpRnTn6KemxN5C9xRu7AupNlBDYb8j3z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17032"/>
            <a:ext cx="28575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27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115616" y="260648"/>
            <a:ext cx="66672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Escenario Normal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539552" y="1186901"/>
            <a:ext cx="79928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OBJETIVO</a:t>
            </a:r>
            <a:endParaRPr lang="es-EC" dirty="0"/>
          </a:p>
          <a:p>
            <a:pPr lvl="0"/>
            <a:r>
              <a:rPr lang="es-ES" dirty="0"/>
              <a:t>Lograr que la Compañía de Transporte Turístico Encumbrar </a:t>
            </a:r>
            <a:r>
              <a:rPr lang="es-ES" dirty="0" err="1"/>
              <a:t>Jaguayana</a:t>
            </a:r>
            <a:r>
              <a:rPr lang="es-ES" dirty="0"/>
              <a:t> S.A. obtenga resultados positivos a partir del año 2014, mejorando los ingresos operativos en relación a los años anteriores y de esta forma poder cubrir los costos y gastos de la actividad realizada.</a:t>
            </a:r>
            <a:endParaRPr lang="es-EC" dirty="0"/>
          </a:p>
          <a:p>
            <a:r>
              <a:rPr lang="es-ES" dirty="0"/>
              <a:t> </a:t>
            </a:r>
            <a:endParaRPr lang="es-EC" dirty="0"/>
          </a:p>
          <a:p>
            <a:r>
              <a:rPr lang="es-ES" b="1" dirty="0"/>
              <a:t>ESTRATEGIAS</a:t>
            </a:r>
            <a:endParaRPr lang="es-EC" dirty="0"/>
          </a:p>
          <a:p>
            <a:pPr marL="285750" lvl="0" indent="-285750">
              <a:buFontTx/>
              <a:buChar char="-"/>
            </a:pPr>
            <a:r>
              <a:rPr lang="es-ES" b="1" dirty="0" smtClean="0"/>
              <a:t>Incrementar </a:t>
            </a:r>
            <a:r>
              <a:rPr lang="es-ES" b="1" dirty="0"/>
              <a:t>clientes de la región sierra </a:t>
            </a:r>
            <a:endParaRPr lang="es-ES" b="1" dirty="0" smtClean="0"/>
          </a:p>
          <a:p>
            <a:pPr marL="285750" lvl="0" indent="-285750">
              <a:buFontTx/>
              <a:buChar char="-"/>
            </a:pPr>
            <a:r>
              <a:rPr lang="es-ES" b="1" dirty="0" smtClean="0"/>
              <a:t>Establecer parámetros para el desarrollo del escenario</a:t>
            </a:r>
          </a:p>
          <a:p>
            <a:r>
              <a:rPr lang="es-ES" dirty="0"/>
              <a:t> </a:t>
            </a:r>
            <a:r>
              <a:rPr lang="es-ES" dirty="0" smtClean="0"/>
              <a:t>     </a:t>
            </a:r>
            <a:endParaRPr lang="es-EC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141895"/>
              </p:ext>
            </p:extLst>
          </p:nvPr>
        </p:nvGraphicFramePr>
        <p:xfrm>
          <a:off x="467544" y="4293096"/>
          <a:ext cx="8136904" cy="11658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1672"/>
                <a:gridCol w="1494064"/>
                <a:gridCol w="1781384"/>
                <a:gridCol w="1057338"/>
                <a:gridCol w="988382"/>
                <a:gridCol w="1494064"/>
              </a:tblGrid>
              <a:tr h="2667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effectLst/>
                        </a:rPr>
                        <a:t>CRECIMIENTO DE LAS COMPAÑÍAS 2013 Y 2014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2014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2013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Incremento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SIERRA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               30.819  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42%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      32.426  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49%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-7%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TOTAL EMPRESAS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               74.118   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100%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      66.175   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99%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12%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377195"/>
              </p:ext>
            </p:extLst>
          </p:nvPr>
        </p:nvGraphicFramePr>
        <p:xfrm>
          <a:off x="549571" y="5733256"/>
          <a:ext cx="7972850" cy="3136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2229"/>
                <a:gridCol w="1368152"/>
                <a:gridCol w="792088"/>
                <a:gridCol w="1296144"/>
                <a:gridCol w="720080"/>
                <a:gridCol w="1574157"/>
              </a:tblGrid>
              <a:tr h="176257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u="none" strike="noStrike">
                          <a:effectLst/>
                        </a:rPr>
                        <a:t>SIERRA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u="none" strike="noStrike">
                          <a:effectLst/>
                        </a:rPr>
                        <a:t>             549   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u="none" strike="noStrike">
                          <a:effectLst/>
                        </a:rPr>
                        <a:t>55%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u="none" strike="noStrike">
                          <a:effectLst/>
                        </a:rPr>
                        <a:t>7%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u="none" strike="noStrike">
                          <a:effectLst/>
                        </a:rPr>
                        <a:t>38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u="none" strike="noStrike" dirty="0">
                          <a:effectLst/>
                        </a:rPr>
                        <a:t>NORMAL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860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81595"/>
              </p:ext>
            </p:extLst>
          </p:nvPr>
        </p:nvGraphicFramePr>
        <p:xfrm>
          <a:off x="539552" y="476673"/>
          <a:ext cx="8136905" cy="200971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737277"/>
                <a:gridCol w="4180841"/>
                <a:gridCol w="1218787"/>
              </a:tblGrid>
              <a:tr h="224761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ITEM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DESCRIPCION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NORMAL (√)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6198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ABC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$ 120 CADA DOS MESES, DEPENDE DEL VIAJE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        720  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6198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REPUESTOS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$ 300 CADA CUATRO MESES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        900  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6198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LLANTAS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$ 2500 UNA VEZ CADA 10 MESES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     3.000  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6198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COMBUSTIBLES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$ 80- $90 CADA VIAJE A LA SEMANA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     3.840  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6198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CHEQUEO AIRE NEUMATICO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$ 10 SEMANALES CADA VIAJE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        480  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6198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CONDUCTOR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SUELDO SEGÚN ROL DE PAGOS MES MAYO/14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     6.600  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16198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AYUDANTE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$75 POR CADA VIAJE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>
                          <a:effectLst/>
                        </a:rPr>
                        <a:t>     4.080   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4761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TOTAL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 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   19.620   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626207"/>
              </p:ext>
            </p:extLst>
          </p:nvPr>
        </p:nvGraphicFramePr>
        <p:xfrm>
          <a:off x="539552" y="2708924"/>
          <a:ext cx="8208912" cy="38261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640446"/>
                <a:gridCol w="1611566"/>
                <a:gridCol w="1956900"/>
              </a:tblGrid>
              <a:tr h="19130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GASTOS ADMINISTRATIVOS PROYECTADOS AÑO 2014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 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130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CUENTA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FACTOR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NORMAL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130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SUELDOS 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3,20%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     18.969  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130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MOVILIZACION EMPLEADOS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3,20%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       2.580  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130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BENEFICIOS SOCIALES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3,20%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     14.241  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130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APORTE PATRONAL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3,20%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       2.778  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130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GASTO DEPRECIACION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V.U.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   259.545  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130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HONORARIOS A PROFESIONALES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8%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       8.840  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130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ARRIENDOS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LEY INQ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       2.152  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130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PROMOCIONES Y PUBLICACIONES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3,20%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           588  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130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SERVICIOS BASICOS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3,20%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       3.247  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130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MANTENIMIENTO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3,20%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           235   </a:t>
                      </a:r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130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GASTOS DE VIAJES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3,20%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           927  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130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GASTOS DE SEGUROS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PRIMA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     24.200  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130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SUMINISTROS Y MATERIALES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3,20%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           594  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130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MATERIAL DE COMPUTACION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3,20%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               5  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130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IMPUESTOS Y CONTRIBUCIONES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5,00%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       2.852  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130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GASTOS BANCARIOS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50,00%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       1.073  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130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GASTOS MICELANEOS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3,20%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       5.756   </a:t>
                      </a:r>
                      <a:endParaRPr lang="es-EC" sz="11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1305"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TOTAL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>
                          <a:effectLst/>
                        </a:rPr>
                        <a:t> </a:t>
                      </a:r>
                      <a:endParaRPr lang="es-EC" sz="11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00" u="none" strike="noStrike" dirty="0">
                          <a:effectLst/>
                        </a:rPr>
                        <a:t>   348.582  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82" marR="6082" marT="608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634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72885" y="260648"/>
            <a:ext cx="6853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Escenario de Auge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97371" y="1183978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OBJETIVO</a:t>
            </a:r>
            <a:endParaRPr lang="es-EC" dirty="0"/>
          </a:p>
          <a:p>
            <a:pPr lvl="0"/>
            <a:r>
              <a:rPr lang="es-ES" dirty="0"/>
              <a:t>Lograr que la Compañía de Transporte Turístico Encumbrar </a:t>
            </a:r>
            <a:r>
              <a:rPr lang="es-ES" dirty="0" err="1"/>
              <a:t>Jaguayana</a:t>
            </a:r>
            <a:r>
              <a:rPr lang="es-ES" dirty="0"/>
              <a:t> S.A. obtenga una rentabilidad mayor a los años anteriores, maximizando  los ingresos  y minimizando los costos y gastos de la actividad para el año 2017, beneficiando a los accionistas y manteniendo un servicio de calidad hacia los clientes actuales y futuros.</a:t>
            </a:r>
            <a:endParaRPr lang="es-EC" dirty="0"/>
          </a:p>
          <a:p>
            <a:r>
              <a:rPr lang="es-ES" dirty="0"/>
              <a:t> </a:t>
            </a:r>
            <a:endParaRPr lang="es-EC" dirty="0"/>
          </a:p>
          <a:p>
            <a:r>
              <a:rPr lang="es-ES" b="1" dirty="0"/>
              <a:t>ESTRATEGIAS</a:t>
            </a:r>
            <a:endParaRPr lang="es-EC" dirty="0"/>
          </a:p>
          <a:p>
            <a:pPr lvl="0"/>
            <a:r>
              <a:rPr lang="es-ES" b="1" dirty="0" smtClean="0"/>
              <a:t>- Abrir </a:t>
            </a:r>
            <a:r>
              <a:rPr lang="es-ES" b="1" dirty="0"/>
              <a:t>sucursales en la región costa y oriente</a:t>
            </a:r>
            <a:r>
              <a:rPr lang="es-ES" dirty="0"/>
              <a:t> </a:t>
            </a:r>
            <a:endParaRPr lang="es-EC" dirty="0"/>
          </a:p>
          <a:p>
            <a:r>
              <a:rPr lang="es-ES" u="sng" dirty="0" smtClean="0"/>
              <a:t>Buscar Financiamiento</a:t>
            </a:r>
          </a:p>
          <a:p>
            <a:r>
              <a:rPr lang="es-ES" dirty="0" smtClean="0"/>
              <a:t>- </a:t>
            </a:r>
            <a:r>
              <a:rPr lang="es-ES" b="1" dirty="0" smtClean="0"/>
              <a:t>Parámetros para el desarrollo del modelo</a:t>
            </a:r>
          </a:p>
          <a:p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631006"/>
              </p:ext>
            </p:extLst>
          </p:nvPr>
        </p:nvGraphicFramePr>
        <p:xfrm>
          <a:off x="467544" y="4293096"/>
          <a:ext cx="8352927" cy="1388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6761"/>
                <a:gridCol w="1533729"/>
                <a:gridCol w="1828677"/>
                <a:gridCol w="1085409"/>
                <a:gridCol w="1014622"/>
                <a:gridCol w="1533729"/>
              </a:tblGrid>
              <a:tr h="26670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C" sz="1800" u="none" strike="noStrike" dirty="0">
                          <a:effectLst/>
                        </a:rPr>
                        <a:t>CRECIMIENTO DE LAS COMPAÑÍAS 2013 Y 2014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2014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2013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Incremento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COSTA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 dirty="0">
                          <a:effectLst/>
                        </a:rPr>
                        <a:t>               41.173  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56%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      31.764  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48%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8%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ORIENTE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                 1.827  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2%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        1.324  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2%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0%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TOTAL EMPRESAS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               74.118   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100%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      66.175   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u="none" strike="noStrike">
                          <a:effectLst/>
                        </a:rPr>
                        <a:t>99%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12%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5472873"/>
              </p:ext>
            </p:extLst>
          </p:nvPr>
        </p:nvGraphicFramePr>
        <p:xfrm>
          <a:off x="497372" y="5877272"/>
          <a:ext cx="8395108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73384"/>
                <a:gridCol w="1649039"/>
                <a:gridCol w="824520"/>
                <a:gridCol w="599650"/>
                <a:gridCol w="899476"/>
                <a:gridCol w="1649039"/>
              </a:tblGrid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COSTA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             445  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45%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8%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34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1600" u="none" strike="noStrike">
                          <a:effectLst/>
                        </a:rPr>
                        <a:t>AUGE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ctr"/>
                </a:tc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ORIENTE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                 6  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1%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0%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effectLst/>
                        </a:rPr>
                        <a:t>0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59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485447"/>
              </p:ext>
            </p:extLst>
          </p:nvPr>
        </p:nvGraphicFramePr>
        <p:xfrm>
          <a:off x="467544" y="620688"/>
          <a:ext cx="7992888" cy="26460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8698"/>
                <a:gridCol w="3602611"/>
                <a:gridCol w="981355"/>
                <a:gridCol w="1050224"/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>
                          <a:effectLst/>
                        </a:rPr>
                        <a:t>ITEM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>
                          <a:effectLst/>
                        </a:rPr>
                        <a:t>DESCRIPCION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>
                          <a:effectLst/>
                        </a:rPr>
                        <a:t>FACTOR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b="1" u="none" strike="noStrike" dirty="0">
                          <a:effectLst/>
                        </a:rPr>
                        <a:t>AUGE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ABC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$ 120 CADA DOS MESES, DEPENDE DEL VIAJE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11,15%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        800  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REPUESTOS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$ 300 CADA CUATRO MESES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11,15%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     1.000  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LLANTAS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$ 2500 UNA VEZ CADA 10 MESES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11,15%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     3.335  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COMBUSTIBLES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$ 80- $90 CADA VIAJE A LA SEMANA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11,15%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     4.268  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40367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CHEQUEO AIRE NEUMATICO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$ 10 SEMANALES CADA VIAJE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11,15%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        534  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CONDUCTOR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SUELDO SEGÚN ROL DE PAGOS MES MAYO/14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11,15%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     7.336  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AYUDANTE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$75 POR CADA VIAJE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u="none" strike="noStrike">
                          <a:effectLst/>
                        </a:rPr>
                        <a:t>11,15%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     4.535  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TOTAL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 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>
                          <a:effectLst/>
                        </a:rPr>
                        <a:t> 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400" u="none" strike="noStrike" dirty="0">
                          <a:effectLst/>
                        </a:rPr>
                        <a:t>   21.808  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gradFill flip="none" rotWithShape="1">
                      <a:gsLst>
                        <a:gs pos="0">
                          <a:schemeClr val="accent1">
                            <a:tint val="20000"/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tint val="20000"/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tint val="20000"/>
                            <a:shade val="100000"/>
                            <a:satMod val="115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361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33696" y="260648"/>
            <a:ext cx="82766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Escenario de Recesión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33696" y="1412776"/>
            <a:ext cx="6946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Supuesto: Cierre de compañías para el año </a:t>
            </a:r>
            <a:r>
              <a:rPr lang="es-ES" b="1" dirty="0" smtClean="0"/>
              <a:t>2019, </a:t>
            </a:r>
            <a:r>
              <a:rPr lang="es-ES" dirty="0" smtClean="0"/>
              <a:t>disueltas en un total de </a:t>
            </a:r>
            <a:r>
              <a:rPr lang="es-CO" dirty="0"/>
              <a:t>1.232 </a:t>
            </a:r>
            <a:r>
              <a:rPr lang="es-CO" dirty="0" smtClean="0"/>
              <a:t>compañías en el año 2014</a:t>
            </a:r>
            <a:endParaRPr lang="es-EC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123392"/>
              </p:ext>
            </p:extLst>
          </p:nvPr>
        </p:nvGraphicFramePr>
        <p:xfrm>
          <a:off x="323528" y="2132856"/>
          <a:ext cx="8028383" cy="1247775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4003711"/>
                <a:gridCol w="2347726"/>
                <a:gridCol w="1676946"/>
              </a:tblGrid>
              <a:tr h="376294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u="none" strike="noStrike" dirty="0">
                          <a:effectLst/>
                        </a:rPr>
                        <a:t>EMPRESAS DISUELTAS </a:t>
                      </a:r>
                      <a:r>
                        <a:rPr lang="es-EC" sz="2000" u="none" strike="noStrike" dirty="0" smtClean="0">
                          <a:effectLst/>
                        </a:rPr>
                        <a:t>Agosto 2014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u="none" strike="noStrike" dirty="0">
                          <a:effectLst/>
                        </a:rPr>
                        <a:t>700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u="none" strike="noStrike">
                          <a:effectLst/>
                        </a:rPr>
                        <a:t>100%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7897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u="none" strike="noStrike">
                          <a:effectLst/>
                        </a:rPr>
                        <a:t>SIERRA 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u="none" strike="noStrike">
                          <a:effectLst/>
                        </a:rPr>
                        <a:t>333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u="none" strike="noStrike">
                          <a:effectLst/>
                        </a:rPr>
                        <a:t>48%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7897">
                <a:tc>
                  <a:txBody>
                    <a:bodyPr/>
                    <a:lstStyle/>
                    <a:p>
                      <a:pPr algn="l" fontAlgn="b"/>
                      <a:r>
                        <a:rPr lang="es-EC" sz="2000" u="none" strike="noStrike">
                          <a:effectLst/>
                        </a:rPr>
                        <a:t>COSTA 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u="none" strike="noStrike">
                          <a:effectLst/>
                        </a:rPr>
                        <a:t>367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2000" u="none" strike="noStrike" dirty="0">
                          <a:effectLst/>
                        </a:rPr>
                        <a:t>52%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276338" y="3573016"/>
            <a:ext cx="82561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OBJETIVO</a:t>
            </a:r>
            <a:endParaRPr lang="es-EC" dirty="0"/>
          </a:p>
          <a:p>
            <a:pPr lvl="0"/>
            <a:r>
              <a:rPr lang="es-ES" dirty="0"/>
              <a:t>Conseguir que la Compañía de Transporte Turístico Encumbrar </a:t>
            </a:r>
            <a:r>
              <a:rPr lang="es-ES" dirty="0" err="1"/>
              <a:t>Jaguayana</a:t>
            </a:r>
            <a:r>
              <a:rPr lang="es-ES" dirty="0"/>
              <a:t> S.A. obtenga ingresos mínimos que permitan cubrir la operación y pueda de esta forma sobrevivir y mantenerse en el mercado turístico.</a:t>
            </a:r>
            <a:endParaRPr lang="es-EC" dirty="0"/>
          </a:p>
          <a:p>
            <a:r>
              <a:rPr lang="es-ES" dirty="0"/>
              <a:t> </a:t>
            </a:r>
            <a:endParaRPr lang="es-EC" dirty="0"/>
          </a:p>
          <a:p>
            <a:r>
              <a:rPr lang="es-ES" b="1" dirty="0"/>
              <a:t>ESTRATEGIAS</a:t>
            </a:r>
            <a:endParaRPr lang="es-EC" dirty="0"/>
          </a:p>
          <a:p>
            <a:pPr lvl="0"/>
            <a:r>
              <a:rPr lang="es-ES" dirty="0" smtClean="0"/>
              <a:t>- Mantener </a:t>
            </a:r>
            <a:r>
              <a:rPr lang="es-ES" dirty="0"/>
              <a:t>a los clientes actuales de la </a:t>
            </a:r>
            <a:r>
              <a:rPr lang="es-ES" dirty="0" smtClean="0"/>
              <a:t>compañía</a:t>
            </a:r>
          </a:p>
          <a:p>
            <a:r>
              <a:rPr lang="es-ES" dirty="0" smtClean="0"/>
              <a:t>- Elaborar </a:t>
            </a:r>
            <a:r>
              <a:rPr lang="es-ES" dirty="0"/>
              <a:t>un plan de contingencia enfocado a recuperar la inversión realizado por los socios de la compañía.</a:t>
            </a:r>
            <a:endParaRPr lang="es-EC" dirty="0"/>
          </a:p>
          <a:p>
            <a:pPr lvl="0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217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6142408"/>
              </p:ext>
            </p:extLst>
          </p:nvPr>
        </p:nvGraphicFramePr>
        <p:xfrm>
          <a:off x="755576" y="836712"/>
          <a:ext cx="7543801" cy="144016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2331740"/>
                <a:gridCol w="1584176"/>
                <a:gridCol w="720080"/>
                <a:gridCol w="576064"/>
                <a:gridCol w="936104"/>
                <a:gridCol w="1395637"/>
              </a:tblGrid>
              <a:tr h="327309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SIERRA (PICHINCHA) 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             333  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48%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2%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effectLst/>
                        </a:rPr>
                        <a:t>7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600" u="none" strike="noStrike" dirty="0">
                          <a:effectLst/>
                        </a:rPr>
                        <a:t>RECESION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ctr"/>
                </a:tc>
              </a:tr>
              <a:tr h="328999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COSTA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             367   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52%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2%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7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27309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ORIENTE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 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 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 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effectLst/>
                        </a:rPr>
                        <a:t>0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6543"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             700   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100%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 dirty="0">
                          <a:effectLst/>
                        </a:rPr>
                        <a:t>14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813" marR="8813" marT="8813" marB="0" anchor="b"/>
                </a:tc>
              </a:tr>
            </a:tbl>
          </a:graphicData>
        </a:graphic>
      </p:graphicFrame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6877503"/>
              </p:ext>
            </p:extLst>
          </p:nvPr>
        </p:nvGraphicFramePr>
        <p:xfrm>
          <a:off x="611560" y="2924944"/>
          <a:ext cx="7776864" cy="3099318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872208"/>
                <a:gridCol w="3672408"/>
                <a:gridCol w="936104"/>
                <a:gridCol w="1296144"/>
              </a:tblGrid>
              <a:tr h="34668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>
                          <a:effectLst/>
                        </a:rPr>
                        <a:t>ITEM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>
                          <a:effectLst/>
                        </a:rPr>
                        <a:t>DESCRIPCION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>
                          <a:effectLst/>
                        </a:rPr>
                        <a:t>FACTOR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b="1" u="none" strike="noStrike" dirty="0">
                          <a:effectLst/>
                        </a:rPr>
                        <a:t>RECESION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</a:tr>
              <a:tr h="346686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ABC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$ 120 CADA DOS MESES, DEPENDE DEL VIAJE</a:t>
                      </a:r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3,03%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742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</a:tr>
              <a:tr h="177743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REPUESTOS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$ 300 CADA CUATRO MESES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3,03%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927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</a:tr>
              <a:tr h="177743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LLANTAS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$ 2500 UNA VEZ CADA 10 MESES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3,03%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3091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</a:tr>
              <a:tr h="177743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COMBUSTIBLES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$ 80- $90 CADA VIAJE A LA SEMANA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3,03%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3956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</a:tr>
              <a:tr h="346686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CHEQUEO AIRE NEUMATICO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$ 10 SEMANALES CADA VIAJE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3,03%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495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</a:tr>
              <a:tr h="346686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CONDUCTOR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SUELDO SEGÚN ROL DE PAGOS MES MAYO/14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3,03%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6800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</a:tr>
              <a:tr h="177743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AYUDANTE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$75 POR CADA VIAJE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600" u="none" strike="noStrike">
                          <a:effectLst/>
                        </a:rPr>
                        <a:t>3,03%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600" u="none" strike="noStrike">
                          <a:effectLst/>
                        </a:rPr>
                        <a:t>4204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</a:tr>
              <a:tr h="184782"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TOTAL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 </a:t>
                      </a:r>
                      <a:endParaRPr lang="es-EC" sz="1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>
                          <a:effectLst/>
                        </a:rPr>
                        <a:t> </a:t>
                      </a:r>
                      <a:endParaRPr lang="es-EC" sz="1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600" u="none" strike="noStrike" dirty="0">
                          <a:effectLst/>
                        </a:rPr>
                        <a:t>   20.214   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8799" marR="8799" marT="879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8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90038" y="260648"/>
            <a:ext cx="8763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Escenario de Depresión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83568" y="1412776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Supuesto: </a:t>
            </a:r>
            <a:r>
              <a:rPr lang="es-ES" dirty="0"/>
              <a:t>Hoy en día, los conflictos existentes en todo el mundo  puede desencadenar en una  Tercera Guerra Mundial, donde se van a ver afectadas todas las naciones del mundo. Por otra parte los cambios de clima, dan lugar a catástrofes de fenómenos naturales.</a:t>
            </a:r>
            <a:endParaRPr lang="es-EC" dirty="0"/>
          </a:p>
        </p:txBody>
      </p:sp>
      <p:sp>
        <p:nvSpPr>
          <p:cNvPr id="4" name="3 Botón de acción: Documento">
            <a:hlinkClick r:id="rId2" action="ppaction://hlinkfile" highlightClick="1"/>
          </p:cNvPr>
          <p:cNvSpPr/>
          <p:nvPr/>
        </p:nvSpPr>
        <p:spPr>
          <a:xfrm>
            <a:off x="6156176" y="5013176"/>
            <a:ext cx="1656184" cy="1080120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1020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55576" y="399457"/>
            <a:ext cx="7331046" cy="12618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s-ES" sz="3200" b="1" dirty="0" smtClean="0">
                <a:ln/>
                <a:solidFill>
                  <a:schemeClr val="accent6">
                    <a:lumMod val="50000"/>
                  </a:schemeClr>
                </a:solidFill>
              </a:rPr>
              <a:t>PLANTEAMIENTO DEL PROBLEMA </a:t>
            </a:r>
          </a:p>
          <a:p>
            <a:pPr algn="ctr"/>
            <a:endParaRPr lang="es-ES" sz="4400" b="1" cap="none" spc="0" dirty="0">
              <a:ln/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974677315"/>
              </p:ext>
            </p:extLst>
          </p:nvPr>
        </p:nvGraphicFramePr>
        <p:xfrm>
          <a:off x="107504" y="1124744"/>
          <a:ext cx="7668344" cy="4782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utoShape 4" descr="data:image/jpeg;base64,/9j/4AAQSkZJRgABAQAAAQABAAD/2wCEAAkGBw8QDxAQEBQQEA8QDxAVDxAPDxAPEBAPFBUXFhQXFBUYHCggGBolGxYUITEhJykrLi4uFx8zODMsNygtMCsBCgoKDg0OGxAQGi8kICUtLCwsLCwsLCwsLCwsLCwsLCwsLCwsLCwsLCwsLCwsLCwsLCwsLCwsLCwsLCwsLCwsLP/AABEIALcBEwMBEQACEQEDEQH/xAAcAAEAAQUBAQAAAAAAAAAAAAAAAQIDBQYHBAj/xAA+EAACAgECAwYEAwYEBQUAAAABAgADEQQSBSExBgcTQVGBImFxkTKhsRQjQmJywUNSstGCkqLC8BUWMzRz/8QAGwEBAAIDAQEAAAAAAAAAAAAAAAQFAQIDBgf/xAAvEQEAAgIBBAAEBQQCAwAAAAAAAQIDEQQFEiExBhNBYRQiUXGhIzKBkRVCweHx/9oADAMBAAIRAxEAPwDuMBAQEBAQEBAQEBAQEBAQEBAQEDzW6+lHCPZWrnojOoY+2ZjcOVs2Os9s2iJegGZdUwEBAQEBAQEBAQEBAQEBAQEBAQEBAQEBAQEBAQEBAQMVx7jiaQIWBcu2AoIB2jqf0+81tbtQ+Zza8aImY3t5U7W6RqncNhlUnw3G1iR5DyPtMd8acq9Tw2pNonz+jlvE+IEs1lhy7sST6n/aR5ncvNzNst5tLJ9n+2t2nwpPi0+aMckD+Q+X06Tet5hYcbl5cHj3DrVFodFcdGUEZ64IzJD0dbd0RKuGyYCAgICAgICAgICAgRAQEBAQEBAQEBAQEBAQEBAptsVVLMQqqCWYnAAHUkx7HMO0vEv2jUO4PwL8Nf8ASPP3OTI17bl47n8j52aZ+keIYVzNEWHg1dCP+IZ9DkgiHWlpj0x+n0FSX1NY7ijxF8VVAZigOSBz8+nvN6z+qbhy1m0d8eHdeG8f0V1BurtrFNa/GWPh+EB/nDfhkmv5vEPSYslMkfllrt/etwhX2iy2wA43pRYU9iQCftLCvS+TaNxX+Yd+yWzcD47pdbX4mltW1AcNjIZT6MpwVP1Ei5sGTDbtvGmJiYZGcWCAgICAgICAgICAgICAgICBBMDA9qe12l4dWllu6wO+xVo2O2cE88sOXKSuNw8nItNa/wAsTOmA4b3tcNts2Ouo064J8S9K9mfT927HPtJeTo/IpXcan9v/AIx3Qo4t3taCpwtKW6kYyXTFag+nx8zNsPRs943bVf3Ym8L3AO9HRahrBfjRhApU3WKRZnOQMDqOX3mvI6Rnxa7fzfszF4lumi1lV9a20utlTjKOh3Kw6cj95WXpalpraNS2X5qEBAQNZ7ydW9PCtU6AliqKMLv5M6hiR6YJkji44vliLTqGJpF4ms/VzHgursu09dlilHbdlSCp5MQDj5gAyBmpFbzEPGczDGHNNKr9k5OEPLZDpDF6t8n5CbQl466hh+Maha6XLAHOAFPm3l9uvtJPF38yNJ3Era2SO1g6LMgT2mHJ4elhsHY/j1mh1lN6Ehd6rcvlZSxAYH9R8wJjmY65sM1n/BPmH0+DmeNcCAgICAgICAgICBMBAQIgMwIJgat3k2n/ANI14UkN+zuQQcH4cE/kDO/F8Zaz92JfN/DqwwZiwXLYA+nn+f5Sy5PWr8a/b293+UzjcOM1dzbTKVaEZBLbh6Yxn3zK3kfEee9dUjtWGLpWOJ3adrraBM5yVGOnUcvPnOeD4i5OONT5dcnSsNp3Hhj+J6UHZ4XiWOH5qqljtx1woz6Sw4nWs3IyduTUK/mcLHhp3Ul3vuiFicJpS1HrZbL8LYrI21rGYHB5/wAU48+0WzTMfZXQ3YGQmUwECCYGq6jtpWGsXw2YDIRgwKuRy5jyH3nOcsQpr9Yx1mYiPXppGsvax2dubOxJ95wmdzt57JknJebz7l4NXZtUt9vrMQzjr3Tppup4xqEsJJ3DzXGBj5Tp2renHpNdPTp9dXb+E/F5oeTD2847Za2w2p9PDWe1GpD2oisGVAdwAYbbMkEHIweQHTPWT+Jj1O5XHBw9lNz7lYoflPQYr6hYwzvZPhNmu1tGmrBO6xTYfJKVILsfoPzImc/IimOZkmfD6pUY5eQnl3JMBAQEBAQEBAQEBAQECIEGBQ8DEcYaray2MgDAja7KMg/IzetbT5iGlslK/wB0uMcc4ZWdTaa9ioGAUIgx0GcEH1zJP/FTm/Pa2vs4T8Qfh5nHSm9fV4W4e4PIgrgdeRzI+bodt/05S+N8VU1Pzq6/Z6dPw7l8bc8/w9APed8PQsfb/Unyicj4rzd/9Gsa+7L8Bqro1NdjHCBXDE4PUDGAPpOl+k1xanF7+8uNPiLJnia59a+0Ot8C19V9e6ptwBweRBB9DImXFbHOrJWHPTNXuoygnN2TAmBg+13EvA05CnFlvwr6gfxH7frNL21Cu6lyPk4ZiPc+HN8yM8ioaGzxcRoLpheoOfSG9Lalp/FVKI29fwqSD9BO1PMrjj275iGn6ZWZ92TuznI6j5y94vHi3t6OtI1p7LdHkkjmfP6yyni1mHTthv8A3Y93FXE6brr7bqvCv2BagmGG0NnLA88mVnKy249+2Gk7h2zst2U0XDUKaVNpfHiWOS9thHqx8vkMCV2TNfJP5pYmds5OTCYCAgICAgICAgIEQEBAQIMC1YYHEe9W6xeIPtYjdXSVwflt/UGWfGtMY9Qqc+D5nIiv66YxLSABgHAHPcf9pYxfws4+DeTbz3xBvck88DlgD188mJtK56f8IYMcT+JnulcptcZyQwzyz1AwOXz55iLy5cn4LxZMk2x37a/o8fHLmNa9Miwfh688ic8uTwref8MU4OCctb932dK7pLG8G8EMBvQgkEA/Dg4PtKzmTEzEq7p9ZrExp0NTISyVQEDHcZ4PVqkC2ZDLnY68mUn9R8piaxPtH5HFx566vDnfHOFNpLPDZkcEZUryO3+ZfI/eR717XlubxPw99b2xuZohrOos2rn7TLekblq3FeIphg2Cp5Y67hJGHDfJbtpG5WPHxZLW/I1haAWJRSin/wA5T1/C4OSlP6k+XqePS8U/PPlPg7Oec+sm2pFI8JGn0x3e8COh4dRSwxawNl3/AOr8yPYYX2nj+Xm+dlm30+jhady2SRmCAgICAgICAgICAgICAgIFJgWbRA0HvC4Rp2qe+xV8RUwrk4IOfh5/InMlcbutaKw7cTj0ycis28efbl+nFNZz4uT/ADOJcVw2j6S9pXLx8c7+Z/L3VMGAKnIPQjoYTaXravdX0sPxCjmC3yOA39hOlcN7xuIQsnUuLWZraz2dlfAfXUBCWLM+Qc4I2N6/PEi8zj3x49yqedyuNmwzTHbcu48OqCqABgSkmXmoiIe8TDKqAgIHHO1WvcX6hn/+TewVTyPLko+mMSNbc2eR5Fb5ORbu/Vo+n4rfpyTnfXzJRs8vXB8p1xYoyXiu9bTY4lM0RE+JRxHj728lG0Y6Zzz88mXtehePF0vH0WK+7MTs57mO5vyH0l9xOHi4tdV9/quMHHpijUIdxO18sQ7bbF3bcKGs4pp0YZrrLXWA9CtfMf8AWUHvKrn8ia4ZmP2a2nw+kp5dxICAgICAgICAgICAgICAgIEGBgO2HaSrh2nF9qvZucIiJtBZiCepPIYBkni8a3Iv2ROmJnTkva/vETiGmfTJQaizISxuWz4VbOMBR1xL/g9M+Tl75tEtJv4aJtl1pzXV1DKNocgem7AAnCaYYnzpJrzM1a9sWnSAJIrEa8I8zMzuV/ScWs0di6io7bEJCttVsbgVPJuR5EzhyqY7U1kjcM1mYnw6f3Vdt9XrNU+n1L+IppZ6ya60ZWUjP4AMgg/lPO9S4uClIvijTpWZ+rq4MpWycwGYE5gYXtB2W0Wu531/vAMLajFLVH9Q6j5HImJiJcsmGl/cOR8e7O8M0l5rt4ijVD8dSVG3VL/KdmVB+Zx9JIw8TLMxesOFeFMWiYnw56bVywXJAJwTy5Z5HE9XXN+XX1WcSp3N6/lNfmXljaQvrzjtmfY673DcN/8Auaojl+7pQ/P8b4+6So6tf+2kfu1u69KZzICAgICAgICAgICAgICAgIEGBz3vqp3cM3edWoqb6A5U/wCqWHTbazf4a29OVdkeyTayp7xYEXxCgGwtnaASev8AN+U06j8S/wDG5vlxTumY24ZL6nTYU7vl8729qh/cyqt8d5vpij/cufzG0cK4TXp6UqUKdigFiihrCOrNjqTPIcrqWfkZZyWtPn7+ms2mZYX/ANhaTczF9R8Ts20NUqgsSSFAr5Dn0l5i+L+dixxjrrx/lnvlju1HYrTjR2mgWNeNhr3Wk5O4ZGOQ6ZElcL4o53I5FceaY7Zn9G9Lz3LvdP2b11GtW+yvw6lqsQlmG47sYwB9J6flcml8XbHtJiHbEMqWyvMBmA3QObd8vaq3TVVaOhilmoVmudSQ6UggAKR0LHPP0U+stOm8et7Te3qG9YcNscHl+kuMlobrdTAHH2muO0T4IexZJiIZVohJCqCWYgKo5lmJwAPnmbTMRG5H0v2I4H+waCjTnHiBd1xHnc/N/YHl7TyXKzfNyzb/AE42ncs9mR2EwEBAQEBAQEBAQEBAQEBAQIMDya3Tq6FWAYEcwQCDMxMx5gc84rwqwXkUFK6gR8IJUZ8+Qnkup8nHfkTvzrwh5ZibPdp6SqgMdx8zKa1omfDku7ZqLWppLoVBKkj8S9RN6z2zsYIcFet1sNm8CxBt8PGcsB1z85acLPW2euodKT+aHQuG1YA5T2G9prJCBOYEEwI3QPnrvj1ZfjFy+VNVCfdBZ/3y+4P5cDpX08Pdx2UHFNYa7Cy6elBZeU5MwJAVAfLdz5+imcuVnmkeGJl2zWdiOGpotRRRpaAWocKdgawuFJQlz8RO7HnK7Hnv8yJ21fO9SggH1A8566KxMeHZvXdDotI/EN+psAtqAbSUuMK9v+bd0LL5L88+UrOp/Nrj1WPE+2tt6d8zPOOSd0CcwGYEwJgICAgICAgICAgICAgDAtuJiRzLX8Tt8R8ED42/hHqZ4nNi7slpn9UGfbx18Vs8RAzHaW5gBRkTWcERWZJiHs4lxVRXYE3BtpwemDjkZyxYZ7o2xpgaOJWMBl2/5jJtsFYbvZoLs3VbiSPETIJPrOnGpEZa/uzX26lpyMcp6yEt6JkUkwMPxTtNodM/h36imqzAOx3G4A9Mjy953pxst43Ws6ZiJNP2h0VozXqdM489t9Zx9efKYnj5Y91k1L587wdcmo4rrba2D1tYgV1IKsErRMgjqPhl3gpNcURLeI1DoHcJRtp1tvm9taZ9Qilv++VvOn80Q1s6wtkgNXAO8Tsu+g1T2Kp/Y73LUuAStbNzatj/AAnJOPUe89PwOZXJSKzPmHWstVzLPuiW7aOBdv8AiWkwq2+NUP8AD1A8UY9A34h95CzdPwZfOtT9ms1iXRuz/exo7sJqlbSuf4ifEoJ/qHNfce8qM/SMtPNPMfy0mk/Rv2m1SWIr1stiMMq6MGVh6gjkZV2rNZ1aNNPS8DNRWDAmBMBAQEBAQEBAQEBAQBgW7FzMSNA4n2V1LW2Mpr2s7EcznBOeYxKTL029skzEuE4pmWJ1XZfUJ8eQdvPCgknE1t069aT5YnFOmMsV3O1VZmPLaFJP2kHHhvP0lr2W/Rl+F9iLNo3sw5dMDlLeOn1tHmXT5TP6DsXWjq7PYSpBxlcZHtOuPp+OlotuW0Y4httdQHSWDoqIgWbDiB8zdsPFXiGrF2d51FjZPmjMShHy27R7T1nFy0nDWIdonwwhPyz9p13DKmwDr6znk0xLtndKBVw1B0a22yw+52r/ANKj7zz3MneSXO3tvaXSI1NSldqNXaq2VuMMjqHVh6EHkZmtprO4Ghca7rtFaS+mezSsf4OVtOfkp+Iexx8pYYupZaeJ8totLSuM93mv0yvYGouqQEl1t8Ngo8yr4H2Jlhi6nS3iYbRdp9dwPSWVM0W9N4ltvYDtVdodVWoZm011ipdTklfjIG9R5MM+/SRudx6Zscz9Y+rFo3D6HVp5RxXVMCsQKoCAgICAgICAgICAgIHi4nxSjTKGvcVqxwpIZsnGegBm9MdrzqsO+Dj5M89uONyw1vbTh46WM30qs/uJ2/CZf0TY6Py5/wCv8wwnaLthRZp3TTGxbWK4fbtwu4buf0yJ2w8S0W3b0ncHo+SmaLZojTS9Prra7FsV23qwOSx54PQydbDSY1qHoMvFx3pNO2P9NzfvCUfh05P9VoX9FMhfgPuoI+H7fW/8LQ7xHyM0Iq5G4+IzELnnj4R5TM8GIj22t0CtazPf5/Z0IyueaUmBYuTMDQe1nYerWMWbIYdCOonbHmvj/tlmJafZ3VHPK5wP6VMl15949s9y9p+6xAfjssYeg2r+kW5959Qz3N94LwdaKkRBhUAAHyEg2tNp3LSWXVcTUUs+IHh1mtCKWJwACSfkJmI3Ohw3tb2pv4hYckrplb91SDhcDoz+refPpL/Bw4pX7ukVa+ox9T6SXEVxw2dL7t+x+ba9XqhjYQ1NB6lhgq7+mOoX7ys5nP3HZRpNnZ6XzKdo9SGYF0QKoEwEBAQEBAQEBAQGYEEwOa97XEglmmrOcBLH5Y5klQPP5H7yx4MRETL0vQIrWL2n7f8Alo9OpV+nXGcH0k+J29HXJFvS6TMtkZgW7rgoyfXHvEzpra8Vjcsfq+KDDLgc1Izn1E074R55ETD6C0WsWxEYHO5VP3Eo7R5eCvXVph6QZq0CIFp6gYFBoHpM7FizTjMCa6YA0wLFlMDE8W4Z4tbJ/mBH3EzE6nY5Dre7fWK5FT1smeW8srKPYHP5S1p1DVfLfuZLgvYKypg7lWYefp9PSRM3Kvk/ZiZdF4Jw3wwOZzIrVs9C8pgetJgXRAqECYCAgICAgICAgIEGBbdoHHu8xhq9Xt/B+zgpuHPfnDe2CSJa8bFqm9+3relcKYw92/bXdLpVrHLJOMZPXElVrpcY8UU9L+6bOiMwKXUMMEZB8jExtiYi0al47uG1YY457T5nlynOccI9uNSImXZOzWfAqzkfu06/0iUtvbwuX++Ww1maOK4IE4gNsChkgQFgCkC21cCy9YmR5bdMD5RsWxpB6TLL06fT4OYlh7USYF5RMCsQKoEwJgICAgICBECIDMCkmBZtaZhlxPini2X3PhPitc5Lnpk46Cegx45ikQsKfGHFw0jHWszrw8TUW+tY9mb+4m/ZLlb43r/1xfz/AOnj0GoNibjjmzAYGOQOOfz5TnWdvYcDlTycFcs+NotsY21opIBLeJtAJVdpIJz05jHvHmZiFX1/qtuDh7scx3fo9g0Y83sP/EB+gnWMcPD2+LeoT9Y/0XaJNjfjJ2nmbHPl6Zi1I05U+JufN47r+HVuz2qDUVH1rT/SJ528eZXOT+6WfqaaOa+pgViBMCCIFJEyGJgUMJkUFIFPhQKhTGxWEmBWFgVgQKgIEwJgICAgICAgUwIzAgmBQxgYvjGr2U2Pn8KMR9ccp2xUm14hxzZYrjtbf0cmYz0rxayxmrZ5H0lRJO0ZPUjlk/PHWaTSqww9T5eGvZjyTEK60VRhQAPkMTMREI2XPkyz3XtMz91wGbOSXGQR6giYnzGiJ1O2a0PaC6lFRBXhVAywYk4GPIiQvwGOfMzK1t1jNPqIb12Z4yNVUWwFdG2uoPLOAQR8iD+sreTg+VbS24fJ+fTun2zyNIyWuiBVAmAxApxAYmRGIE7ZgNsCcQJAgTAQJgTAQEBAQEBAozApJgUkwOY9reOWPqbqvEK11ttCBto5DmT6y84eLHGOLTHl5jqGfLbLNYnwwC6sMdoYk4yRk9JMjs34QJ+ZEeZnSHm7nCy81brRmGUQyqEMJY8j9DE+mY9ta0nFbCcMzHHzkKM0rG3Hr7iHR+67V5bUD18M/wCoSHzJ3qVh0+Nbh0ul5BWj0qZgViBIMCrMCMQGIEYgVYgMQGIEwEBAQEBAQEBAQEC0TApJgW3eBxfvBU16+7HR9jj/AIlGfzBltx7f04UPLprNLE8ABJsY/ID9T/aTOP53Kv5Wo1DLMJJQ3i4lf4VVlmM7EZsfQTnkv2Vmzvhx/MvFf1YF9z83YsSOmSFH0Anj+R1LPe06nUPo/E6HxcVI3Xc/db0+p8G+pd21LN+8M3wgAZB59OfKTul8zJa/befCq6903DTH3466n7M0eJUD/ET2Of0l9PIxR7tDyUcTPPqk/wClB4tT5Fj9EY/2nK3NwR/2h3p03k29Ulr+l4deXJVGIJ5EYx+sg/Nrv2spw31qYdM7vOE20l3s5FwoCg5wBz5/ecc+WL6iEji4ZpuZ+rpWmkZMexJhldECYEiBMBAQJgIDEBAmAgICAgICAgICBYMChoYee2ZGjds+zI1TiwMUcLtPLIKg5H6mSMWeaRpEz8aMk923PrtNZp3epbDhW5kKvNsDPXMjZer5MdprSFlx/hvDmpGTJaVlvEPW232fb+gEjW6xyJ9Sn0+GeFX3G3nu0oYEMXYEcw1jkEfecbdR5F/E2ScfROHjndaJ2SFtZ9uo0oapSckAn1IBM2i0x6lpbHW3uNm2JtM/ViMdY9QgzDbTaeytQapD82H2Yj+0ucE7xw8ry41ms6BwinE6S4Qz9AmrL1pDK6sCqAgTAmAgIAQJgICAgICAgICAgICBYMChoFmxYYeDWp8JPpzP0mdsxG504jrdWj22MWXL2Oeo82JlHfc2mXscOq46x9kDnNHb2pKwaUFYa6UlZljS2+BzPITMeWk6jzLw3cQVTjBP2nSKS4Tmhvvd8A+mVsf4ln+on+8ssE6pp5/mxE5Zl0PRLgTsisrUIHpWBdECoQEBiBMBAQEBAQEBAQEBAQEBAQEC0RAoIgW3EDw65cowHUqwH2mJ9Nq+4fNF2Vcg9Q2D9RK3seg+dOmW4Qxbef4fhA+vOcMsaTeLabRLIkTklaUkQxpQVmWNMfxZW2hh0U/EPr5zri1tF5MT27hgLmyZLiFVNpdV7rVzox8rbP1knF6QORP53StInKdUdkahDD0KIFYECqBIgTAiBMBAQEBAQEBAQEBAQEBAQP/Z"/>
          <p:cNvSpPr>
            <a:spLocks noChangeAspect="1" noChangeArrowheads="1"/>
          </p:cNvSpPr>
          <p:nvPr/>
        </p:nvSpPr>
        <p:spPr bwMode="auto">
          <a:xfrm>
            <a:off x="307975" y="-1058863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6" name="Picture 6" descr="http://globedia.com/imagenes/noticias/2013/1/29/la-importancia-de-crear_1_155329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355" y="4509120"/>
            <a:ext cx="1816332" cy="1545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2582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329126"/>
              </p:ext>
            </p:extLst>
          </p:nvPr>
        </p:nvGraphicFramePr>
        <p:xfrm>
          <a:off x="179512" y="548680"/>
          <a:ext cx="8784975" cy="6004560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499874"/>
                <a:gridCol w="1113838"/>
                <a:gridCol w="1161650"/>
                <a:gridCol w="1742475"/>
                <a:gridCol w="2032887"/>
                <a:gridCol w="1234251"/>
              </a:tblGrid>
              <a:tr h="608543">
                <a:tc>
                  <a:txBody>
                    <a:bodyPr/>
                    <a:lstStyle/>
                    <a:p>
                      <a:pPr indent="28829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>
                          <a:effectLst/>
                        </a:rPr>
                        <a:t>NORMAL</a:t>
                      </a:r>
                      <a:endParaRPr lang="es-EC" sz="105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AUGE</a:t>
                      </a:r>
                      <a:endParaRPr lang="es-EC" sz="105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RECESION 1 (CL. ESTRATEGICOS)</a:t>
                      </a:r>
                      <a:endParaRPr lang="es-EC" sz="105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>
                          <a:effectLst/>
                        </a:rPr>
                        <a:t>RECESION 2 (CL. POR REGION)</a:t>
                      </a:r>
                      <a:endParaRPr lang="es-EC" sz="105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050" dirty="0" smtClean="0">
                          <a:effectLst/>
                        </a:rPr>
                        <a:t>DEPRESION</a:t>
                      </a:r>
                      <a:endParaRPr lang="es-EC" sz="105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</a:tr>
              <a:tr h="856315">
                <a:tc>
                  <a:txBody>
                    <a:bodyPr/>
                    <a:lstStyle/>
                    <a:p>
                      <a:pPr indent="28829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INGRESOS ORDINARIOS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  1.256.206   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  2.148.559   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          250.102   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         308.830   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  <a:tc rowSpan="6"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</a:rPr>
                        <a:t> </a:t>
                      </a:r>
                      <a:r>
                        <a:rPr lang="es-EC" sz="1800" dirty="0" smtClean="0">
                          <a:effectLst/>
                        </a:rPr>
                        <a:t>CIERRE DE LA COMPAÑÍA </a:t>
                      </a:r>
                      <a:endParaRPr lang="es-EC" sz="12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vert="vert270" anchor="ctr"/>
                </a:tc>
              </a:tr>
              <a:tr h="428157">
                <a:tc>
                  <a:txBody>
                    <a:bodyPr/>
                    <a:lstStyle/>
                    <a:p>
                      <a:pPr indent="28829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COS / GTOS AÑO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 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56315">
                <a:tc>
                  <a:txBody>
                    <a:bodyPr/>
                    <a:lstStyle/>
                    <a:p>
                      <a:pPr indent="28829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COSTOS OPERATIVOS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     863.280   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     890.473   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           889.437   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          889.437   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56315">
                <a:tc>
                  <a:txBody>
                    <a:bodyPr/>
                    <a:lstStyle/>
                    <a:p>
                      <a:pPr indent="28829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GASTOS 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     348.582   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      348.557   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           348.499   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          348.499   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56315">
                <a:tc>
                  <a:txBody>
                    <a:bodyPr/>
                    <a:lstStyle/>
                    <a:p>
                      <a:pPr indent="28829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TOTAL 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  1.211.862   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   1.239.031   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        1.237.937   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       1.237.937   </a:t>
                      </a:r>
                      <a:endParaRPr lang="es-EC" sz="16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856315">
                <a:tc>
                  <a:txBody>
                    <a:bodyPr/>
                    <a:lstStyle/>
                    <a:p>
                      <a:pPr indent="288290" algn="l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</a:rPr>
                        <a:t>RESULTADO</a:t>
                      </a:r>
                      <a:endParaRPr lang="es-EC" sz="11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       44.344   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      909.528   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-          987.835   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-         929.107   </a:t>
                      </a:r>
                      <a:endParaRPr lang="es-EC" sz="16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420" marR="17420" marT="0" marB="0" anchor="b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06656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102120"/>
              </p:ext>
            </p:extLst>
          </p:nvPr>
        </p:nvGraphicFramePr>
        <p:xfrm>
          <a:off x="395536" y="404660"/>
          <a:ext cx="8496943" cy="5850951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520280"/>
                <a:gridCol w="1224136"/>
                <a:gridCol w="1224136"/>
                <a:gridCol w="1728192"/>
                <a:gridCol w="1800199"/>
              </a:tblGrid>
              <a:tr h="730311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DESCRIPCION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NORMAL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AUGE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RECESIÓN 1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RECESIÓN 2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</a:tr>
              <a:tr h="411040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Índice de Liquidez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1,72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1,08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0,61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0,61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</a:tr>
              <a:tr h="411040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Capital de trabajo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108.988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27.865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(47.725)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(47.725)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</a:tr>
              <a:tr h="411040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200" dirty="0">
                        <a:effectLst/>
                        <a:latin typeface="Calibri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Calibri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Calibri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Calibri"/>
                      </a:endParaRPr>
                    </a:p>
                  </a:txBody>
                  <a:tcPr marL="17948" marR="17948" marT="0" marB="0" anchor="b"/>
                </a:tc>
              </a:tr>
              <a:tr h="411040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Días de cobro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26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17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43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35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</a:tr>
              <a:tr h="411040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Per. </a:t>
                      </a:r>
                      <a:r>
                        <a:rPr lang="es-EC" sz="1400" dirty="0" err="1">
                          <a:effectLst/>
                        </a:rPr>
                        <a:t>Cov</a:t>
                      </a:r>
                      <a:r>
                        <a:rPr lang="es-EC" sz="1400" dirty="0">
                          <a:effectLst/>
                        </a:rPr>
                        <a:t>. Efectivo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26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17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43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35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</a:tr>
              <a:tr h="411040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200" dirty="0">
                        <a:effectLst/>
                        <a:latin typeface="Calibri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200" dirty="0">
                        <a:effectLst/>
                        <a:latin typeface="Calibri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Calibri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Calibri"/>
                      </a:endParaRPr>
                    </a:p>
                  </a:txBody>
                  <a:tcPr marL="17948" marR="17948" marT="0" marB="0" anchor="b"/>
                </a:tc>
              </a:tr>
              <a:tr h="411040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Apalancamiento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95%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49%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103%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103%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</a:tr>
              <a:tr h="411040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200" dirty="0">
                        <a:effectLst/>
                        <a:latin typeface="Calibri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Calibri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Calibri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Calibri"/>
                      </a:endParaRPr>
                    </a:p>
                  </a:txBody>
                  <a:tcPr marL="17948" marR="17948" marT="0" marB="0" anchor="b"/>
                </a:tc>
              </a:tr>
              <a:tr h="411040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Poder Gen. Ganancias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2%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40%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-46%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-43%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</a:tr>
              <a:tr h="411040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Utilidad / Patrimonio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64%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effectLst/>
                        </a:rPr>
                        <a:t>66%</a:t>
                      </a:r>
                      <a:endParaRPr lang="es-EC" sz="140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-87%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 smtClean="0">
                          <a:effectLst/>
                        </a:rPr>
                        <a:t>-</a:t>
                      </a:r>
                      <a:r>
                        <a:rPr lang="es-EC" sz="1400" baseline="0" dirty="0" smtClean="0">
                          <a:effectLst/>
                        </a:rPr>
                        <a:t> 80</a:t>
                      </a:r>
                      <a:r>
                        <a:rPr lang="es-EC" sz="1400" dirty="0" smtClean="0">
                          <a:effectLst/>
                        </a:rPr>
                        <a:t>%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</a:tr>
              <a:tr h="411040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200" dirty="0">
                        <a:effectLst/>
                        <a:latin typeface="Calibri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Calibri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Calibri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s-EC" sz="1200">
                        <a:effectLst/>
                        <a:latin typeface="Calibri"/>
                      </a:endParaRPr>
                    </a:p>
                  </a:txBody>
                  <a:tcPr marL="17948" marR="17948" marT="0" marB="0" anchor="b"/>
                </a:tc>
              </a:tr>
              <a:tr h="411040">
                <a:tc>
                  <a:txBody>
                    <a:bodyPr/>
                    <a:lstStyle/>
                    <a:p>
                      <a:pPr indent="288290"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EVA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16.660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844.779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(1.029.004)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(970.276)</a:t>
                      </a:r>
                      <a:endParaRPr lang="es-EC" sz="1400" dirty="0">
                        <a:effectLst/>
                        <a:latin typeface="Times New Roman"/>
                        <a:ea typeface="Calibri"/>
                        <a:cs typeface="Arial"/>
                      </a:endParaRPr>
                    </a:p>
                  </a:txBody>
                  <a:tcPr marL="17948" marR="17948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842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20501529">
            <a:off x="222346" y="1276685"/>
            <a:ext cx="84112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PROYECCION </a:t>
            </a:r>
          </a:p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ESCENARIO NORMAL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http://www.soloeconomia.com/wp-content/uploads/2011/04/proyeccion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3096343" cy="2658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92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945111"/>
              </p:ext>
            </p:extLst>
          </p:nvPr>
        </p:nvGraphicFramePr>
        <p:xfrm>
          <a:off x="1187624" y="1844824"/>
          <a:ext cx="6696744" cy="391668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6696744"/>
              </a:tblGrid>
              <a:tr h="21714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El modelo debe tener en cuenta los siguientes supuestos:</a:t>
                      </a:r>
                      <a:endParaRPr lang="es-EC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714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1. Los precios tienen una tasa de crecimiento que inicia en el año 2 (2014).</a:t>
                      </a:r>
                      <a:endParaRPr lang="es-EC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714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2. Las ventas en unidades están sujetas a una tasa de crecimiento desde el año 2 (2014).</a:t>
                      </a:r>
                      <a:endParaRPr lang="es-EC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27003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3. Los costos deberán ser indexados por el nivel de inflación anual a partir del año 2 (2014).</a:t>
                      </a:r>
                      <a:endParaRPr lang="es-EC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714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</a:rPr>
                        <a:t>4. Los gastos deberán ser incrementados de acuerdo a la tasa de crecimiento de los gastos </a:t>
                      </a:r>
                      <a:endParaRPr lang="es-EC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714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</a:rPr>
                        <a:t>    desde el año 2 (2014).</a:t>
                      </a:r>
                      <a:endParaRPr lang="es-EC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427003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>
                          <a:effectLst/>
                        </a:rPr>
                        <a:t>5. Los impuestos sobre la renta se aplican directamente sobre la utilidad antes de impuestos.</a:t>
                      </a:r>
                      <a:endParaRPr lang="es-EC" sz="18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17145">
                <a:tc>
                  <a:txBody>
                    <a:bodyPr/>
                    <a:lstStyle/>
                    <a:p>
                      <a:pPr algn="l" fontAlgn="b"/>
                      <a:r>
                        <a:rPr lang="es-EC" sz="1800" u="none" strike="noStrike" dirty="0">
                          <a:effectLst/>
                        </a:rPr>
                        <a:t>6. Si la empresa no obtiene utilidades en un período el impuesto debe ser cero.</a:t>
                      </a:r>
                      <a:endParaRPr lang="es-EC" sz="18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3327026" y="620688"/>
            <a:ext cx="25060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datos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4738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22619" r="57945" b="25397"/>
          <a:stretch/>
        </p:blipFill>
        <p:spPr bwMode="auto">
          <a:xfrm>
            <a:off x="899592" y="764704"/>
            <a:ext cx="7292100" cy="529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8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" t="22619" r="49690" b="49603"/>
          <a:stretch/>
        </p:blipFill>
        <p:spPr bwMode="auto">
          <a:xfrm>
            <a:off x="467544" y="1484784"/>
            <a:ext cx="8198093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00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5700" y="334257"/>
            <a:ext cx="64043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CONCLUSIONES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05795" y="1124744"/>
            <a:ext cx="8688615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s-CO" dirty="0" smtClean="0"/>
              <a:t>El </a:t>
            </a:r>
            <a:r>
              <a:rPr lang="es-CO" dirty="0"/>
              <a:t>servicio de transporte turístico ha ido incrementando moderadamente en los últimos años, </a:t>
            </a:r>
            <a:r>
              <a:rPr lang="es-CO" dirty="0" smtClean="0"/>
              <a:t>aumentaron </a:t>
            </a:r>
            <a:r>
              <a:rPr lang="es-CO" dirty="0"/>
              <a:t>los turísticas en un 7% entre 2012 y 2013. </a:t>
            </a:r>
            <a:r>
              <a:rPr lang="es-CO" dirty="0" smtClean="0"/>
              <a:t>Crecen compañías y buscan </a:t>
            </a:r>
            <a:r>
              <a:rPr lang="es-CO" dirty="0"/>
              <a:t>herramientas financieras que permitan tomar decisiones oportunas y </a:t>
            </a:r>
            <a:r>
              <a:rPr lang="es-CO" dirty="0" smtClean="0"/>
              <a:t>eficientes </a:t>
            </a:r>
            <a:r>
              <a:rPr lang="es-CO" dirty="0"/>
              <a:t>con información </a:t>
            </a:r>
            <a:r>
              <a:rPr lang="es-CO" dirty="0" smtClean="0"/>
              <a:t>real.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es-EC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es-CO" dirty="0" smtClean="0"/>
              <a:t>En </a:t>
            </a:r>
            <a:r>
              <a:rPr lang="es-CO" dirty="0"/>
              <a:t>el análisis financiero se </a:t>
            </a:r>
            <a:r>
              <a:rPr lang="es-CO" dirty="0" smtClean="0"/>
              <a:t>determinó: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s-CO" dirty="0" smtClean="0"/>
              <a:t>Los </a:t>
            </a:r>
            <a:r>
              <a:rPr lang="es-CO" dirty="0"/>
              <a:t>niveles de endeudamiento </a:t>
            </a:r>
            <a:r>
              <a:rPr lang="es-CO" dirty="0" smtClean="0"/>
              <a:t>altos</a:t>
            </a:r>
            <a:endParaRPr lang="es-EC" dirty="0"/>
          </a:p>
          <a:p>
            <a:pPr marL="742950" lvl="1" indent="-285750">
              <a:buFont typeface="Wingdings" pitchFamily="2" charset="2"/>
              <a:buChar char="q"/>
            </a:pPr>
            <a:r>
              <a:rPr lang="es-CO" dirty="0" smtClean="0"/>
              <a:t>Estado de Resultados: Servicio de transporte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s-CO" dirty="0" smtClean="0"/>
              <a:t>Activo: Activo fijo</a:t>
            </a:r>
          </a:p>
          <a:p>
            <a:pPr marL="742950" lvl="1" indent="-285750">
              <a:buFont typeface="Wingdings" pitchFamily="2" charset="2"/>
              <a:buChar char="q"/>
            </a:pPr>
            <a:r>
              <a:rPr lang="es-CO" dirty="0" smtClean="0"/>
              <a:t>Los </a:t>
            </a:r>
            <a:r>
              <a:rPr lang="es-CO" dirty="0"/>
              <a:t>indicadores financieros se encuentran por debajo de los índices de la industria del servicio de </a:t>
            </a:r>
            <a:r>
              <a:rPr lang="es-CO" dirty="0" smtClean="0"/>
              <a:t>transporte.</a:t>
            </a:r>
            <a:endParaRPr lang="es-EC" dirty="0"/>
          </a:p>
          <a:p>
            <a:r>
              <a:rPr lang="es-CO" b="1" dirty="0"/>
              <a:t> </a:t>
            </a:r>
            <a:endParaRPr lang="es-EC" dirty="0"/>
          </a:p>
          <a:p>
            <a:pPr marL="285750" indent="-285750">
              <a:buFont typeface="Wingdings" pitchFamily="2" charset="2"/>
              <a:buChar char="q"/>
            </a:pPr>
            <a:r>
              <a:rPr lang="es-CO" dirty="0" smtClean="0"/>
              <a:t>FODA: oportunidades y fortalezas que pueden disminuir las debilidades y amenazas.</a:t>
            </a:r>
          </a:p>
          <a:p>
            <a:pPr marL="285750" indent="-285750">
              <a:buFont typeface="Wingdings" pitchFamily="2" charset="2"/>
              <a:buChar char="q"/>
            </a:pPr>
            <a:endParaRPr lang="es-CO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s-CO" dirty="0" smtClean="0"/>
              <a:t>Diseño del modelo de gestión financiera: se baso en dos modelos, el </a:t>
            </a:r>
            <a:r>
              <a:rPr lang="es-CO" dirty="0"/>
              <a:t>diseño por escenarios se ajusta más a la realidad de la compañía y del entorno que la rodea, y en el caso de realizar proyecciones se basa en incrementar cada año un porcentaje tanto para los ingresos como los gastos y </a:t>
            </a:r>
            <a:r>
              <a:rPr lang="es-CO" dirty="0" smtClean="0"/>
              <a:t>costos.</a:t>
            </a:r>
            <a:endParaRPr lang="es-EC" dirty="0"/>
          </a:p>
        </p:txBody>
      </p:sp>
      <p:pic>
        <p:nvPicPr>
          <p:cNvPr id="3076" name="Picture 4" descr="https://s3.amazonaws.com/files.haikulearning.com/data/cue/minisite_1363359/8c758a3a3acb/figures_give_high_five_1600_cl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2428"/>
            <a:ext cx="1516563" cy="113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07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56917" y="1052736"/>
            <a:ext cx="874846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es-CO" sz="1600" dirty="0" smtClean="0"/>
              <a:t>Implementar </a:t>
            </a:r>
            <a:r>
              <a:rPr lang="es-CO" sz="1600" dirty="0"/>
              <a:t>el Modelo de Gestión Financiera propuesto, el cual posibilite el manejo y control de los recursos y posteriormente anticiparse a los cambios externos a los que está expuesta la </a:t>
            </a:r>
            <a:r>
              <a:rPr lang="es-CO" sz="1600" dirty="0" smtClean="0"/>
              <a:t>compañía</a:t>
            </a:r>
            <a:r>
              <a:rPr lang="es-CO" sz="1600" dirty="0"/>
              <a:t> </a:t>
            </a:r>
            <a:endParaRPr lang="es-CO" sz="1600" dirty="0" smtClean="0"/>
          </a:p>
          <a:p>
            <a:pPr marL="285750" lvl="0" indent="-285750">
              <a:buFont typeface="Wingdings" pitchFamily="2" charset="2"/>
              <a:buChar char="q"/>
            </a:pPr>
            <a:endParaRPr lang="es-EC" sz="1600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es-CO" sz="1600" dirty="0" smtClean="0"/>
              <a:t>La </a:t>
            </a:r>
            <a:r>
              <a:rPr lang="es-CO" sz="1600" dirty="0"/>
              <a:t>compañía debe establecer una fuente de financiamiento con un mayor porcentaje en el patrimonio, obteniendo como resultado que los accionistas incrementen el capital y que la compañía no tenga deudas con los </a:t>
            </a:r>
            <a:r>
              <a:rPr lang="es-CO" sz="1600" dirty="0" smtClean="0"/>
              <a:t>mismos.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es-EC" sz="1600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es-CO" sz="1600" dirty="0" smtClean="0"/>
              <a:t>Crear </a:t>
            </a:r>
            <a:r>
              <a:rPr lang="es-CO" sz="1600" dirty="0"/>
              <a:t>sucursales en las dos regiones costa y oriente para incrementar los clientes en estas mismas, ya que son distintos meses los que estudiantes y trabajadores salen a vacaciones, y para lo cual se debe buscar un lugar estratégico para su creación. Esto se basa en que la compañía solo trabajo en promedio 5 meses y los restantes 7 meses se desconoce que realizaron y es aquí aplicable las sucursales para cubrir todos los </a:t>
            </a:r>
            <a:r>
              <a:rPr lang="es-CO" sz="1600" dirty="0" smtClean="0"/>
              <a:t>meses.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es-EC" sz="1600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es-CO" sz="1600" dirty="0" smtClean="0"/>
              <a:t>Obtener </a:t>
            </a:r>
            <a:r>
              <a:rPr lang="es-CO" sz="1600" dirty="0"/>
              <a:t>un mayor control de los vehículos a los distintos lugares </a:t>
            </a:r>
            <a:r>
              <a:rPr lang="es-CO" sz="1600" dirty="0" smtClean="0"/>
              <a:t>mediante </a:t>
            </a:r>
            <a:r>
              <a:rPr lang="es-CO" sz="1600" dirty="0"/>
              <a:t>un sistema apropiado para monitorear a los vehículos en las distintas rutas, como puede ser un Software o rastreo </a:t>
            </a:r>
            <a:r>
              <a:rPr lang="es-CO" sz="1600" dirty="0" smtClean="0"/>
              <a:t>satelital.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es-EC" sz="1600" dirty="0"/>
          </a:p>
          <a:p>
            <a:pPr marL="285750" lvl="0" indent="-285750">
              <a:buFont typeface="Wingdings" pitchFamily="2" charset="2"/>
              <a:buChar char="q"/>
            </a:pPr>
            <a:r>
              <a:rPr lang="es-CO" sz="1600" dirty="0" smtClean="0"/>
              <a:t>Para </a:t>
            </a:r>
            <a:r>
              <a:rPr lang="es-CO" sz="1600" dirty="0"/>
              <a:t>circunstancias graves como el cierre continuo de compañías y por lo tanto de clientes se deberá realizar actualmente una valoración de la empresa y un respectivo plan de contingencia, y para mantener a clientes estratégicos se debe establecer un buzón de quejas para saber que inconvenientes tuvo el cliente y poder ir mejorando continuamente.</a:t>
            </a:r>
            <a:endParaRPr lang="es-EC" sz="1600" dirty="0"/>
          </a:p>
        </p:txBody>
      </p:sp>
      <p:sp>
        <p:nvSpPr>
          <p:cNvPr id="3" name="2 Rectángulo"/>
          <p:cNvSpPr/>
          <p:nvPr/>
        </p:nvSpPr>
        <p:spPr>
          <a:xfrm>
            <a:off x="1848512" y="332656"/>
            <a:ext cx="49680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RECOMENDACIONES</a:t>
            </a:r>
            <a:endParaRPr lang="es-E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http://www.anexom.es/wp-content/uploads/2010/03/recomendaciones-jazzt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72822"/>
            <a:ext cx="678303" cy="678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91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energiacraneosacral.com/imagenes_nuevas/flores/flor_gracia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0950"/>
            <a:ext cx="7704856" cy="576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3568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559776970"/>
              </p:ext>
            </p:extLst>
          </p:nvPr>
        </p:nvGraphicFramePr>
        <p:xfrm>
          <a:off x="540247" y="1484784"/>
          <a:ext cx="787253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883654" y="332656"/>
            <a:ext cx="676819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Objetivos del proyecto</a:t>
            </a:r>
            <a:endParaRPr lang="es-E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2" descr="https://encrypted-tbn1.gstatic.com/images?q=tbn:ANd9GcQELLRArnubaiWg9lTEh6-BprZp49kuRQTy0A5k6G6rm7f9p5v70Q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1483">
            <a:off x="7816621" y="438774"/>
            <a:ext cx="1192322" cy="98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definicion.mx/wp-content/uploads/2013/03/objetiv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648" y="5157192"/>
            <a:ext cx="1008112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856188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9011" y="332656"/>
            <a:ext cx="80890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Análisis macroeconómico 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85800" y="2562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4094863993"/>
              </p:ext>
            </p:extLst>
          </p:nvPr>
        </p:nvGraphicFramePr>
        <p:xfrm>
          <a:off x="251519" y="1124744"/>
          <a:ext cx="8166565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://nabucai.es/wp-content/uploads/2011/11/Macroeconomi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036263"/>
            <a:ext cx="1656184" cy="7347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15649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96900" y="417884"/>
            <a:ext cx="636424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Análisis SITUACIONAL</a:t>
            </a:r>
            <a:endParaRPr lang="es-E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671534477"/>
              </p:ext>
            </p:extLst>
          </p:nvPr>
        </p:nvGraphicFramePr>
        <p:xfrm>
          <a:off x="0" y="1196752"/>
          <a:ext cx="91440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953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370183"/>
            <a:ext cx="843211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Análisis de la situación financiera</a:t>
            </a:r>
            <a:endParaRPr lang="es-E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825206395"/>
              </p:ext>
            </p:extLst>
          </p:nvPr>
        </p:nvGraphicFramePr>
        <p:xfrm>
          <a:off x="251520" y="1196752"/>
          <a:ext cx="6132156" cy="238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1207320"/>
              </p:ext>
            </p:extLst>
          </p:nvPr>
        </p:nvGraphicFramePr>
        <p:xfrm>
          <a:off x="2411760" y="3789040"/>
          <a:ext cx="6408711" cy="2910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 descr="http://jaguayana.com/images/bu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7" y="1844824"/>
            <a:ext cx="1714500" cy="12858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https://encrypted-tbn3.gstatic.com/images?q=tbn:ANd9GcTKu85khcuwCbYSX5voIwcY_lHq4aFfbQVuPNm6MGHC8NJPbo0nN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2247"/>
            <a:ext cx="1825597" cy="1295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0125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66187" y="404664"/>
            <a:ext cx="48622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Estado de Resultados</a:t>
            </a:r>
            <a:endParaRPr lang="es-E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918607485"/>
              </p:ext>
            </p:extLst>
          </p:nvPr>
        </p:nvGraphicFramePr>
        <p:xfrm>
          <a:off x="2339752" y="1196752"/>
          <a:ext cx="604867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AutoShape 2" descr="data:image/jpeg;base64,/9j/4AAQSkZJRgABAQAAAQABAAD/2wCEAAkGBhIQEBQUERQWFRUVFhQYFBQXFRUWFRQQFRQXFBYWFxcXGyYeHh0jGhQUHy8gIycpLCwsFR4xNzAqNSYrLCkBCQoKDgwOGQ8PGSwkHyIpKSwpLCksLCwqLCosLCwsKSksLCwsLCwsLCwsLCwsKSksKSwsLCwsLCkpLCksLCwsLP/AABEIANYA7AMBIgACEQEDEQH/xAAbAAEAAgMBAQAAAAAAAAAAAAAAAQQDBQYHAv/EAD0QAAIBAgQFAQcBBwMCBwAAAAECAAMRBBIhMQUGQVFhcRMiMoGRobFSFCMzQmLB0XKC8MLhBxUWQ1OSsv/EABoBAQADAQEBAAAAAAAAAAAAAAACAwQFAQb/xAAmEQACAgEEAgICAwEAAAAAAAAAAQIRAwQSITETQSJRMmEUcaFC/9oADAMBAAIRAxEAPwD3GIiAIiIAiIgCIiAIiIAiIgCJF58tUA3gH3EjNJgCIiAIkXkwBERAEREAREQBERAEREAREQBERAEREAREQBERAEREAr43EimuY9wB5JNhOD4xxI12LIblSbAkruLrr0uLj1UzsOYkBw7ksFy2YMdgykFb+L6fOcDWFnNlIuwU6ahcw09BcmczWzaaVmvTxTVnQ8ucdrNUSm9iLW1Ot7X+Lr28zsAZ5zw+kxdDTWxzpZhchmQa37G1j5tPRFl2km3GmV50k7R9EzAK9xcDfb66GZGF9JrMJhBRq5VdyGUkKzFgLED3b69e80TbRSqLOJxiUre1cC+1za58CZqdQ2A69fF5TatX9tlNNTSOzhveUW1zKRrr2PWWKuJSnYMwUte1yBc79ZWpPs9LGY+J9I15rcNhKi1Awqs6EHMGN7HoVsPtLyHU/KTjNvsNGaJE1vMPEDQw1SotiVAPyuL282lkpKKtniVujZxPO6PO9SmXBXS4yg3Zr31zEkW+mk6zl3jf7XSz5SpBsRuO9wZRi1Ecjpdlk8Uocs3ESBJmkqEREAREQBERAEREAREQBESCYBM+bzVcT4yabhUF7WLsb5QOijux8StT5jNQe6uSxsc+pzW1AVdx/VtM09Vig2pPosWKclaRvKiBhY6g6EdCD0mkx3KFGoFy3plRa663GtgQd7X0mH/1UEqKlUqcxtdN1P8AUoJ08yzW5qortmb0H9zIebDlVtktmSD4Rd4XwpcOmVSTrck7k7S27gC50+05mrzgx0p09fJJP0UTUcXx1Wutq5VVGoFwmve17mRlqscFUSSwzk7Zn5q5nr0atkdRTIBUi2vQ3Pe4M+cBznSxdVKQfLUCkpW0/iW1BGxHfuROF5o4oaVL2Y9m9y2RyCWRSLNa4AubDWxtrMHIFel+1WxSXAGZDcizDUXA0It3mPyTdys0+Jbao9koVcXazLRJ/WGcL4OW1/vMhwYJAqWdmuWJUWso2UHYXI+82FEgqCNiBb0tMOL4bSq29oga21+npOm4Wvv+zBdMq0KVHD3CCxc6ICSSewXp8tJ9Uqdcuc5Q0zroGDDsvY+ss4XAU6XwIq9yBqfnLFp7HF9hyAnBc38dYYgopsKYFtP/AHGt7/yB086zvZyXNHK6VGNYVPZsbZgQSGIFha2t7dpVqlJwqJZhcVL5HDYVlLK1UNYi5197W9uvW3Wd1ypzKKr+w9mEABKW0Gm4I6aThOIYb2dV6YcNYD3wCACw6+Qd/SdbyBwchzWN8oGRCRbMerfS31nP025ZKRsz7dls7sSZEmds5oiIgCIiAIiIAiJBMAmQZhxGLWmuZ2Cgbk6Tncbzdm0oj/cw/AlOTNHH2ycYOXR0zOALkyhiePUE3e57DX8TkMbjHOteplvsGJufRBr9prX4rTX4VL+WOVb/AOka/cTFLWvqKNEdP9mw5r4/Ursi4em9lGYvbfplsL3HiaReFVqyZq9V07BrIpHpdfwZ9VOL1D8JCDsgC/UjX7yoxJNzqe51P1nPm98t0jbBOEdqLuDpUMOCPaFr7hF0+9h87GZH4yB8FNR5e7n6aL9prSItIo9q+yzW4nWbQubdlOUfRQJVAkiY8W5WmxG4EI9SMuF4FTxtQqzLdVNkN7szHT3h8J0O8p8v8h4725zUWQC65nIt2zA9R5E1OFr1KSmqlwVqUjm/qUswv62M944Njlr0kqKdHUN594XmvBCMntZnzZJQ6LWEohEVR/KAPoLTPItPhqwBsSPrOzxFHN7MkTT1OY0zWRWb06+njzLP/nCCmrt7ubYbn6StZoP2ScJL0XjNJzDwSpXANKpkcAjwQfwfIkYnm+hTtmz+8wUWUm7HYaek2OA4nTri9NwwG9tx6jpIOWPKttntSjzRwNTkPFAqBlIY+8Qxsnk3367az0HA4b2dNE091VFwLA2FtpntMdTEBd/kOpjHihhto9lklPszRKVbGtplUbi9zsvU6ddpnoV819LW++n/AD6SUc+OT2pkXFpWZokSZcRERIJgExK+Jx1OmLuwUeSBKY5kw3/yj6Nb62kHNLtnu1/Rs5reL8ZXDrrqx2Xr6nxMfEOYKaU8yMrk/CAQde5tsJxWIxBctUqtpfU9T2VR38dN5l1GpUOI9l+LDu5fR9Y3F1MSxaowyjcnREH+fA1MovxEJpRFj1qEDOf9I2X8+ZXxeMNSw2UfCvQeT3PkysZyZSb5ZvUUj6ckm5Nydydz6yAsASZEmLSYlvCcKq1f4aM3kDT6meqLfR42l2UyYE6fB8iVm+NlQdR8R+2k2tDkCiDdndh20E0R0uSXopeogjhAJ94zl3FVaRamjZRcsT7oKW131M9TwfA6NH4Kag99z9TLjKNpphoq5bKJar6R4Jh+FuFYZ7BxZ0AvsQQb7dNPnPQf/DKmVzqCSiKB4zFr+neXMdyAHqZqVTIpNyLXI75Tf8y5yxwavhqjozA0bkp1Yk9h/KOp8yGPDkjkTa9k8maMoNI6ac3zBwusS9VCjaD3DT96wABAYHe17aTpJ8kTpZManGmYoy2uzzR+MDKStNmF7ElHKeRdL6+CJsRfIpsQtgFFiN9lUHUm/S06aty1h3Ytksx3ZCyEnzlIvMuF4FRptmVfe/WxLMPQte05y0Uur4NTzx9I4nGFibBKysNPeI9mL7hlSr/aTwQHCt7QnLuttStrbHKCfM6bEcuu1R2WogDEmxpBiL+SZd4fwYUjmLM7WtdrAAdlUCwkY6Se++qPXnjtr7M3CsZ7amH01JsQSQQPWUOPVDTdKoBZVzCoq6sqMR+8A62y6+L9pulW200vGFqU6q1kUuuXJVVdWCAkq6r1sSbjexm3On4muzLF/Iw4enTrVFr06pYBWXKrkpfyuwYeRfWYk4uadZ0rsiDRqTXIuhuMrE6XBG99iJZ4eKTF3pEEtlzAW0YDqtrgnex1mXDlxT/fhM2t8typFzl+Lra2k4keJF1mywuIDqCCCO4NwfQiZpjo0goAUADsNAPkJln0cbrkzEEznuY+YvYn2dO2ci7NuEU/9R6ToDPK3xnta9UtuzsfkDYD6WmXV5XCNL2X4Me+XJtcBwx8Q+ZiT5NyT85vBywLazJy5VXLbrN5ec3FjWS3Jl2TI4Okefcd5eKajTsw6GcwOJM1Q06mhW+XsR39T1npXNFRfZ6meW4/DZqgcGxW+vcjb+4+cotW0acbbjbLwi0AzLh6DOwVRckgAdyZ4lZYfNGizEKoJJ2A1JPynU8L5FZgDWbIP0ixb5nYTf8AL3Lq4ZQSL1Due3gTd2nVw6NVczDk1LuomqwPLGGpbUwT3b3j95tBTA2kiTN0YRj0jI232RaLSYkzwgynxLNlGTe4uu2Zeq36eviXZQ4k7LlYAsBcMBqcpt7wHW1tu15XkdRZ7Hs+2qBFJJso1PYD/EnD4sMbKcwte42Hz2Mo0a1AM1Rag97Vhm0JAtmIOt7WEyDGU1pq6DNTtcFBcBe9r7TFDM0+STRtYldKm3Y7eNL/AImcTfGSkrRAWi0mJIET5LiY8XnyN7P4rHLfbNbSaF8SWL3zKy2JDLfKLXFgp1Gh1B7zNnz+JdWWQhuOjvIInO1MaxTOrKxNsuYlFIOwudRNhgeI3Az9u+ax7XG/rKYa2EpVXBKWFpWVjwSotSoVZclZi1QFSH1AX3XU9gALy5huCU0Ia7sRtnqM9vQMSJfUz6mmOGCd0VuTfBIiIlxE+TPJ+OYFsPiXGwuWXyhNwf8Anaes5ZqOYuXkxaWJyuPgcbg9j3Ey6nD5Y8ei7Dk8bOD4fx1qc2p5ya1rTmuJ4VsLVNOqQSOqm4t57HwZWfiKAXuLdza04cotOnwdL4y5NrxDibVtyZpsRe6gdWA+Ws+xjA/w+94Ufk7CStLLd3Ivaw191V8X79TCSRJmSkWasKSgMXRivQh1INwfTNpOm5INP9oIfR8pydv6rebfmef0uIBsfRZWOUVFA/039766j5z0DgdFTxS1K+Rczd/5bfky/GqyRKsv4s9CEmQJM75yhERAETHWrhASxAA3JmoxXNKL8ALnvsJXPJGHbJRg5dI2eJxqUx75tfbuT2A6zn8bzvR1WiwLKbNexCgam9jv0A0mpx9RsS5LAm4tkF7Zev8A3vKqrTQBRlA0GVFGUX6EiyD5mc3Lq27UTVHAlzI6rCcTdlV6tIorC+cG9j0zWGYDzPqg+HpZ2FQZXN2W4ZA3UgAaX6zBwfitKnQUM4sCwBuzDKDYHNbbfX8zd0WVxdbFT1GxE0Qj5EmpcmeXxfR8UqgZzqDYaAdj1MtCY6GFVBZAAPEyzVji4qmQYiJEsPARKWM4YKhDAlXGgYdj0IOhHgy5eLyEoqSpi6NTX4SxpuCwZiDl90Bb20uDf/hmPBcHuAGQIo/kU21/29PzN1aTaUfxsdp10WeSXJ8otp9yLSZqKxERAE+Hn3PiqLj5GePoHm2BKVMY1Vtb1WOva+k5fm7CjD41mHwZs6j+WxGthNjXD0qrrsQzA+oM2qChxCgaFYhai/wqnUN0BP8AafPX8nZ1V8Umcua2KqAZFp0l6E++bff8SF4Fn1rVHqeL2X6S/gqDIgR/jT3W+R0lgCR3V0W2VcFy1SqVaKIuU+0U3BPw3u5Nz+kGbTgXF0w2JzENZ3yoQdPYqrls3S98pA62lnCr7DDvWPx1b06PcKfjf6fiag0wRYjTt6SSk4tMqa32vR7BTcEAjUEbz6ZwNzaeQUalWn/DqOB2DEfgzYUeIsw/eOT6lj/mdD+eq6Mr0z+zv8Xx6in82Y9l1++01GJ5odtKahfJ1P02nNPxFBsGY/8A1H9zK9TiVQ7HIOy6fU7n6zPPV5Jfotjp4o2+MxTHWs/yY628KNftNVj+OLRps1NC5A0LXAB/0jW3qZSaDMrd8svUVRXp8Sr4labNUshuXpD3VIB0AA3Ftdb9pZx+KqVQEX3U23AVE2Om5Nvz0lHA4Z6bMGYldPZ9gOosOst4rDVUoGolNmF7ZztdjYeLDsI2tslaM+P4lUqZQblRZQLgBU89zoNJ1fIOPBDUrNcHMDb3QLAWB73nP8A5aqV7A58umeq3YbhRpr9flPROH8KpUP4ahb2uRubbXm7SYpbt/oyaica2l2IidYwiVOKJUNJxSNqhU5D2bpLcgieNWEeecR4tiCcpdxkbKRbKwewYAkaNow94aTc8N5rRKCe2Zmc3vYXIFza//DPjmbgje1asuYq6qKgFyUZL5aqga9SCB0nMJh3YkLepYalbMSo6k6X+euk5E5ZMM6NyUMkT0rAcQp1lzU2uPuD5EtAzzTl/insaiMrBlLZXI2KHow6Mt+oE9JVwRcazfp8/lX7M2XHsf6PuJAkzSVCIiAJBEmIBwnPXAyr/ALQg0OlQDoejf5nHZLNfb09J7PVpBgQwBBFiDsRPOuZeXDhmzLrSY6H9B/SfHYzlavT184m7T5v+WaD9oLk/rXe/UbXPcS7w6j7eqtMaXuXP6Kai7G/2lanUNNxUUBrbqdnQ/Eh9e/Q2M6lOWkxFIVsHUIDAgoxta+jIWGot2MyQxuf4mic1Hhmo4tjhVqe7pTpjJTHZBufmfsBKd5bxfCK1L46bAd7XH1Gkp2lcoyT5RKNVwCYk3n3Sw7ubIrN6AmeJN9HrZjkTfYLk7EVPiAQf1HX6CdBgeSqKWL3qHzov0H9zNGPTZJ+imWeMfZxGGwdSqbU0Zj4H99pvMJyTWa2cqg69SPkJ3FHDqgsqhR2AAH2mUCboaKK/J2ZpamT6RpOG8pUKNiRnb9Ta/QbTc+yFrW07T6tJmyEIwVJGdycuyAokxEmREREAREQCMso8V4cKlCpTUKC6kXtpc97S/BnjimqZ6nR59huTK7PZ7IOrZg1/QC3brOx4PgPYUghINiTpcDU9ASbS/aJRi08cfKLJ5ZT7EmImgqEREAREQBMGIwy1FKuAykWIOxEzyLTxq+weYcwcEbC1LDWm3wMf/wAk9x95T4bWxCNkoVCmdhsQqlzoLk6AnbzPWK1BXFmUMD0IuPoZynHuAeyDPRX92R+9pDaw/nXtacvNpnB74GyGZS+MjXVq3FaAzPdlG+iPp5A1tN5y3xGnjKZNSnTzqbMAosQdjrPrlnjIrJ7Nzd1Gh/XT2B9RsZpeGj9j4iaeyubDtkfVLejafOWRe3bJO0/si1dxapr6OwXhdEbU0H+xf8SwtIDYW9JJMkTcopGa2SsmQJMmeCIiAIiIAiIgCIiAIiIAiIgCIiAIiIAiIgCIiAIiIAnyw0n1EA4Hj3DHwdYVqOik3HZW6qf6T/mY+ZMelZaFdNGIZSOqulmt9Z23EsMj0nWpbKVNz2Ft/lPKRQZrlQzBd7AmwJtc+uk5Woi8dpdP0bcL38v0bGnxtquZq1RiwvdDoB2ygaWne8vUnXD0xUvmtc33FzcD5CwnI8rcrtUqCrVW1NbEAj429O209AAlukxy/ORXqJR/GJIkyBJnQMwiIgCIiAIiIAiIgCIiAIiIAiIgCIiAIiIAiIgCIiAJ8u4AJJsO8iowAudAOvYdZ53zPzWa90pnLSB1PV/+3jrKc2ZY1bLIQc2XONcbqY1/YYa+S/vN+u3noo+86fgPBFw1LKNWOrt3P+B0E1vLDYWjTASqjM3xtmAJPYX6Da06JK6nYg+mv4lWFW98ny/8JZHXxXR95ZNpF5M1lIiIgCIiAIiIAiIgCIiAIiIAiIgCIiAIiIAiIgCIiAIiIBW4hhzUpugNiysL9iRb+8834Xg2o4nJVyIwvY1FJW+1x38T1G0r4rAU6otURWHkA/SZdRp/LTXZbjybODRryfhyutze5JBFix1JtsPSa/iHAEokCgX9qfgVcun9TWGg9Z0dPglNfhzqOwqPb6XluhhVT4VA79z6nrKlpbVPg98rGGDBFzm7WGYjYtbX7zNItJm5KikRET0CIiAIiIAiIgCIiAIiIAiIgCIiAIiIAiIgCIiAIiIAiIgEWkiIgCIiAIiIAiIgCIiAIiIAiIgCIiAIiIAiIgCIiAIiIB//2Q=="/>
          <p:cNvSpPr>
            <a:spLocks noChangeAspect="1" noChangeArrowheads="1"/>
          </p:cNvSpPr>
          <p:nvPr/>
        </p:nvSpPr>
        <p:spPr bwMode="auto">
          <a:xfrm>
            <a:off x="155575" y="-1317625"/>
            <a:ext cx="303847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4" name="AutoShape 4" descr="data:image/jpeg;base64,/9j/4AAQSkZJRgABAQAAAQABAAD/2wCEAAkGBhIQEBQUERQWFRUVFhQYFBQXFRUWFRQQFRQXFBYWFxcXGyYeHh0jGhQUHy8gIycpLCwsFR4xNzAqNSYrLCkBCQoKDgwOGQ8PGSwkHyIpKSwpLCksLCwqLCosLCwsKSksLCwsLCwsLCwsLCwsKSksKSwsLCwsLCkpLCksLCwsLP/AABEIANYA7AMBIgACEQEDEQH/xAAbAAEAAgMBAQAAAAAAAAAAAAAAAQQDBQYHAv/EAD0QAAIBAgQFAQcBBwMCBwAAAAECAAMRBBIhMQUGQVFhcRMiMoGRobFSFCMzQmLB0XKC8MLhBxUWQ1OSsv/EABoBAQADAQEBAAAAAAAAAAAAAAACAwQFAQb/xAAmEQACAgEEAgICAwEAAAAAAAAAAQIRAwQSITETQSJRMmEUcaFC/9oADAMBAAIRAxEAPwD3GIiAIiIAiIgCIiAIiIAiIgCJF58tUA3gH3EjNJgCIiAIkXkwBERAEREAREQBERAEREAREQBERAEREAREQBERAEREAr43EimuY9wB5JNhOD4xxI12LIblSbAkruLrr0uLj1UzsOYkBw7ksFy2YMdgykFb+L6fOcDWFnNlIuwU6ahcw09BcmczWzaaVmvTxTVnQ8ucdrNUSm9iLW1Ot7X+Lr28zsAZ5zw+kxdDTWxzpZhchmQa37G1j5tPRFl2km3GmV50k7R9EzAK9xcDfb66GZGF9JrMJhBRq5VdyGUkKzFgLED3b69e80TbRSqLOJxiUre1cC+1za58CZqdQ2A69fF5TatX9tlNNTSOzhveUW1zKRrr2PWWKuJSnYMwUte1yBc79ZWpPs9LGY+J9I15rcNhKi1Awqs6EHMGN7HoVsPtLyHU/KTjNvsNGaJE1vMPEDQw1SotiVAPyuL282lkpKKtniVujZxPO6PO9SmXBXS4yg3Zr31zEkW+mk6zl3jf7XSz5SpBsRuO9wZRi1Ecjpdlk8Uocs3ESBJmkqEREAREQBERAEREAREQBESCYBM+bzVcT4yabhUF7WLsb5QOijux8StT5jNQe6uSxsc+pzW1AVdx/VtM09Vig2pPosWKclaRvKiBhY6g6EdCD0mkx3KFGoFy3plRa663GtgQd7X0mH/1UEqKlUqcxtdN1P8AUoJ08yzW5qortmb0H9zIebDlVtktmSD4Rd4XwpcOmVSTrck7k7S27gC50+05mrzgx0p09fJJP0UTUcXx1Wutq5VVGoFwmve17mRlqscFUSSwzk7Zn5q5nr0atkdRTIBUi2vQ3Pe4M+cBznSxdVKQfLUCkpW0/iW1BGxHfuROF5o4oaVL2Y9m9y2RyCWRSLNa4AubDWxtrMHIFel+1WxSXAGZDcizDUXA0It3mPyTdys0+Jbao9koVcXazLRJ/WGcL4OW1/vMhwYJAqWdmuWJUWso2UHYXI+82FEgqCNiBb0tMOL4bSq29oga21+npOm4Wvv+zBdMq0KVHD3CCxc6ICSSewXp8tJ9Uqdcuc5Q0zroGDDsvY+ss4XAU6XwIq9yBqfnLFp7HF9hyAnBc38dYYgopsKYFtP/AHGt7/yB086zvZyXNHK6VGNYVPZsbZgQSGIFha2t7dpVqlJwqJZhcVL5HDYVlLK1UNYi5197W9uvW3Wd1ypzKKr+w9mEABKW0Gm4I6aThOIYb2dV6YcNYD3wCACw6+Qd/SdbyBwchzWN8oGRCRbMerfS31nP025ZKRsz7dls7sSZEmds5oiIgCIiAIiIAiJBMAmQZhxGLWmuZ2Cgbk6Tncbzdm0oj/cw/AlOTNHH2ycYOXR0zOALkyhiePUE3e57DX8TkMbjHOteplvsGJufRBr9prX4rTX4VL+WOVb/AOka/cTFLWvqKNEdP9mw5r4/Ursi4em9lGYvbfplsL3HiaReFVqyZq9V07BrIpHpdfwZ9VOL1D8JCDsgC/UjX7yoxJNzqe51P1nPm98t0jbBOEdqLuDpUMOCPaFr7hF0+9h87GZH4yB8FNR5e7n6aL9prSItIo9q+yzW4nWbQubdlOUfRQJVAkiY8W5WmxG4EI9SMuF4FTxtQqzLdVNkN7szHT3h8J0O8p8v8h4725zUWQC65nIt2zA9R5E1OFr1KSmqlwVqUjm/qUswv62M944Njlr0kqKdHUN594XmvBCMntZnzZJQ6LWEohEVR/KAPoLTPItPhqwBsSPrOzxFHN7MkTT1OY0zWRWb06+njzLP/nCCmrt7ubYbn6StZoP2ScJL0XjNJzDwSpXANKpkcAjwQfwfIkYnm+hTtmz+8wUWUm7HYaek2OA4nTri9NwwG9tx6jpIOWPKttntSjzRwNTkPFAqBlIY+8Qxsnk3367az0HA4b2dNE091VFwLA2FtpntMdTEBd/kOpjHihhto9lklPszRKVbGtplUbi9zsvU6ddpnoV819LW++n/AD6SUc+OT2pkXFpWZokSZcRERIJgExK+Jx1OmLuwUeSBKY5kw3/yj6Nb62kHNLtnu1/Rs5reL8ZXDrrqx2Xr6nxMfEOYKaU8yMrk/CAQde5tsJxWIxBctUqtpfU9T2VR38dN5l1GpUOI9l+LDu5fR9Y3F1MSxaowyjcnREH+fA1MovxEJpRFj1qEDOf9I2X8+ZXxeMNSw2UfCvQeT3PkysZyZSb5ZvUUj6ckm5Nydydz6yAsASZEmLSYlvCcKq1f4aM3kDT6meqLfR42l2UyYE6fB8iVm+NlQdR8R+2k2tDkCiDdndh20E0R0uSXopeogjhAJ94zl3FVaRamjZRcsT7oKW131M9TwfA6NH4Kag99z9TLjKNpphoq5bKJar6R4Jh+FuFYZ7BxZ0AvsQQb7dNPnPQf/DKmVzqCSiKB4zFr+neXMdyAHqZqVTIpNyLXI75Tf8y5yxwavhqjozA0bkp1Yk9h/KOp8yGPDkjkTa9k8maMoNI6ac3zBwusS9VCjaD3DT96wABAYHe17aTpJ8kTpZManGmYoy2uzzR+MDKStNmF7ElHKeRdL6+CJsRfIpsQtgFFiN9lUHUm/S06aty1h3Ytksx3ZCyEnzlIvMuF4FRptmVfe/WxLMPQte05y0Uur4NTzx9I4nGFibBKysNPeI9mL7hlSr/aTwQHCt7QnLuttStrbHKCfM6bEcuu1R2WogDEmxpBiL+SZd4fwYUjmLM7WtdrAAdlUCwkY6Se++qPXnjtr7M3CsZ7amH01JsQSQQPWUOPVDTdKoBZVzCoq6sqMR+8A62y6+L9pulW200vGFqU6q1kUuuXJVVdWCAkq6r1sSbjexm3On4muzLF/Iw4enTrVFr06pYBWXKrkpfyuwYeRfWYk4uadZ0rsiDRqTXIuhuMrE6XBG99iJZ4eKTF3pEEtlzAW0YDqtrgnex1mXDlxT/fhM2t8typFzl+Lra2k4keJF1mywuIDqCCCO4NwfQiZpjo0goAUADsNAPkJln0cbrkzEEznuY+YvYn2dO2ci7NuEU/9R6ToDPK3xnta9UtuzsfkDYD6WmXV5XCNL2X4Me+XJtcBwx8Q+ZiT5NyT85vBywLazJy5VXLbrN5ec3FjWS3Jl2TI4Okefcd5eKajTsw6GcwOJM1Q06mhW+XsR39T1npXNFRfZ6meW4/DZqgcGxW+vcjb+4+cotW0acbbjbLwi0AzLh6DOwVRckgAdyZ4lZYfNGizEKoJJ2A1JPynU8L5FZgDWbIP0ixb5nYTf8AL3Lq4ZQSL1Due3gTd2nVw6NVczDk1LuomqwPLGGpbUwT3b3j95tBTA2kiTN0YRj0jI232RaLSYkzwgynxLNlGTe4uu2Zeq36eviXZQ4k7LlYAsBcMBqcpt7wHW1tu15XkdRZ7Hs+2qBFJJso1PYD/EnD4sMbKcwte42Hz2Mo0a1AM1Rag97Vhm0JAtmIOt7WEyDGU1pq6DNTtcFBcBe9r7TFDM0+STRtYldKm3Y7eNL/AImcTfGSkrRAWi0mJIET5LiY8XnyN7P4rHLfbNbSaF8SWL3zKy2JDLfKLXFgp1Gh1B7zNnz+JdWWQhuOjvIInO1MaxTOrKxNsuYlFIOwudRNhgeI3Az9u+ax7XG/rKYa2EpVXBKWFpWVjwSotSoVZclZi1QFSH1AX3XU9gALy5huCU0Ia7sRtnqM9vQMSJfUz6mmOGCd0VuTfBIiIlxE+TPJ+OYFsPiXGwuWXyhNwf8Anaes5ZqOYuXkxaWJyuPgcbg9j3Ey6nD5Y8ei7Dk8bOD4fx1qc2p5ya1rTmuJ4VsLVNOqQSOqm4t57HwZWfiKAXuLdza04cotOnwdL4y5NrxDibVtyZpsRe6gdWA+Ws+xjA/w+94Ufk7CStLLd3Ivaw191V8X79TCSRJmSkWasKSgMXRivQh1INwfTNpOm5INP9oIfR8pydv6rebfmef0uIBsfRZWOUVFA/039766j5z0DgdFTxS1K+Rczd/5bfky/GqyRKsv4s9CEmQJM75yhERAETHWrhASxAA3JmoxXNKL8ALnvsJXPJGHbJRg5dI2eJxqUx75tfbuT2A6zn8bzvR1WiwLKbNexCgam9jv0A0mpx9RsS5LAm4tkF7Zev8A3vKqrTQBRlA0GVFGUX6EiyD5mc3Lq27UTVHAlzI6rCcTdlV6tIorC+cG9j0zWGYDzPqg+HpZ2FQZXN2W4ZA3UgAaX6zBwfitKnQUM4sCwBuzDKDYHNbbfX8zd0WVxdbFT1GxE0Qj5EmpcmeXxfR8UqgZzqDYaAdj1MtCY6GFVBZAAPEyzVji4qmQYiJEsPARKWM4YKhDAlXGgYdj0IOhHgy5eLyEoqSpi6NTX4SxpuCwZiDl90Bb20uDf/hmPBcHuAGQIo/kU21/29PzN1aTaUfxsdp10WeSXJ8otp9yLSZqKxERAE+Hn3PiqLj5GePoHm2BKVMY1Vtb1WOva+k5fm7CjD41mHwZs6j+WxGthNjXD0qrrsQzA+oM2qChxCgaFYhai/wqnUN0BP8AafPX8nZ1V8Umcua2KqAZFp0l6E++bff8SF4Fn1rVHqeL2X6S/gqDIgR/jT3W+R0lgCR3V0W2VcFy1SqVaKIuU+0U3BPw3u5Nz+kGbTgXF0w2JzENZ3yoQdPYqrls3S98pA62lnCr7DDvWPx1b06PcKfjf6fiag0wRYjTt6SSk4tMqa32vR7BTcEAjUEbz6ZwNzaeQUalWn/DqOB2DEfgzYUeIsw/eOT6lj/mdD+eq6Mr0z+zv8Xx6in82Y9l1++01GJ5odtKahfJ1P02nNPxFBsGY/8A1H9zK9TiVQ7HIOy6fU7n6zPPV5Jfotjp4o2+MxTHWs/yY628KNftNVj+OLRps1NC5A0LXAB/0jW3qZSaDMrd8svUVRXp8Sr4labNUshuXpD3VIB0AA3Ftdb9pZx+KqVQEX3U23AVE2Om5Nvz0lHA4Z6bMGYldPZ9gOosOst4rDVUoGolNmF7ZztdjYeLDsI2tslaM+P4lUqZQblRZQLgBU89zoNJ1fIOPBDUrNcHMDb3QLAWB73nP8A5aqV7A58umeq3YbhRpr9flPROH8KpUP4ahb2uRubbXm7SYpbt/oyaica2l2IidYwiVOKJUNJxSNqhU5D2bpLcgieNWEeecR4tiCcpdxkbKRbKwewYAkaNow94aTc8N5rRKCe2Zmc3vYXIFza//DPjmbgje1asuYq6qKgFyUZL5aqga9SCB0nMJh3YkLepYalbMSo6k6X+euk5E5ZMM6NyUMkT0rAcQp1lzU2uPuD5EtAzzTl/insaiMrBlLZXI2KHow6Mt+oE9JVwRcazfp8/lX7M2XHsf6PuJAkzSVCIiAJBEmIBwnPXAyr/ALQg0OlQDoejf5nHZLNfb09J7PVpBgQwBBFiDsRPOuZeXDhmzLrSY6H9B/SfHYzlavT184m7T5v+WaD9oLk/rXe/UbXPcS7w6j7eqtMaXuXP6Kai7G/2lanUNNxUUBrbqdnQ/Eh9e/Q2M6lOWkxFIVsHUIDAgoxta+jIWGot2MyQxuf4mic1Hhmo4tjhVqe7pTpjJTHZBufmfsBKd5bxfCK1L46bAd7XH1Gkp2lcoyT5RKNVwCYk3n3Sw7ubIrN6AmeJN9HrZjkTfYLk7EVPiAQf1HX6CdBgeSqKWL3qHzov0H9zNGPTZJ+imWeMfZxGGwdSqbU0Zj4H99pvMJyTWa2cqg69SPkJ3FHDqgsqhR2AAH2mUCboaKK/J2ZpamT6RpOG8pUKNiRnb9Ta/QbTc+yFrW07T6tJmyEIwVJGdycuyAokxEmREREAREQCMso8V4cKlCpTUKC6kXtpc97S/BnjimqZ6nR59huTK7PZ7IOrZg1/QC3brOx4PgPYUghINiTpcDU9ASbS/aJRi08cfKLJ5ZT7EmImgqEREAREQBMGIwy1FKuAykWIOxEzyLTxq+weYcwcEbC1LDWm3wMf/wAk9x95T4bWxCNkoVCmdhsQqlzoLk6AnbzPWK1BXFmUMD0IuPoZynHuAeyDPRX92R+9pDaw/nXtacvNpnB74GyGZS+MjXVq3FaAzPdlG+iPp5A1tN5y3xGnjKZNSnTzqbMAosQdjrPrlnjIrJ7Nzd1Gh/XT2B9RsZpeGj9j4iaeyubDtkfVLejafOWRe3bJO0/si1dxapr6OwXhdEbU0H+xf8SwtIDYW9JJMkTcopGa2SsmQJMmeCIiAIiIAiIgCIiAIiIAiIgCIiAIiIAiIgCIiAIiIAnyw0n1EA4Hj3DHwdYVqOik3HZW6qf6T/mY+ZMelZaFdNGIZSOqulmt9Z23EsMj0nWpbKVNz2Ft/lPKRQZrlQzBd7AmwJtc+uk5Woi8dpdP0bcL38v0bGnxtquZq1RiwvdDoB2ygaWne8vUnXD0xUvmtc33FzcD5CwnI8rcrtUqCrVW1NbEAj429O209AAlukxy/ORXqJR/GJIkyBJnQMwiIgCIiAIiIAiIgCIiAIiIAiIgCIiAIiIAiIgCIiAJ8u4AJJsO8iowAudAOvYdZ53zPzWa90pnLSB1PV/+3jrKc2ZY1bLIQc2XONcbqY1/YYa+S/vN+u3noo+86fgPBFw1LKNWOrt3P+B0E1vLDYWjTASqjM3xtmAJPYX6Da06JK6nYg+mv4lWFW98ny/8JZHXxXR95ZNpF5M1lIiIgCIiAIiIAiIgCIiAIiIAiIgCIiAIiIAiIgCIiAIiIBW4hhzUpugNiysL9iRb+8834Xg2o4nJVyIwvY1FJW+1x38T1G0r4rAU6otURWHkA/SZdRp/LTXZbjybODRryfhyutze5JBFix1JtsPSa/iHAEokCgX9qfgVcun9TWGg9Z0dPglNfhzqOwqPb6XluhhVT4VA79z6nrKlpbVPg98rGGDBFzm7WGYjYtbX7zNItJm5KikRET0CIiAIiIAiIgCIiAIiIAiIgCIiAIiIAiIgCIiAIiIAiIgEWkiIgCIiAIiIAiIgCIiAIiIAiIgCIiAIiIAiIgCIiAIiIB//2Q=="/>
          <p:cNvSpPr>
            <a:spLocks noChangeAspect="1" noChangeArrowheads="1"/>
          </p:cNvSpPr>
          <p:nvPr/>
        </p:nvSpPr>
        <p:spPr bwMode="auto">
          <a:xfrm>
            <a:off x="307975" y="-1165225"/>
            <a:ext cx="3038475" cy="275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126" name="Picture 6" descr="http://www.pastorcortes.net/wp-content/uploads/2011/02/Ingres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58" y="2492896"/>
            <a:ext cx="1648329" cy="149331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1738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881276894"/>
              </p:ext>
            </p:extLst>
          </p:nvPr>
        </p:nvGraphicFramePr>
        <p:xfrm>
          <a:off x="755576" y="620688"/>
          <a:ext cx="756084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 descr="http://jaguayana.com/images/head_somo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869159"/>
            <a:ext cx="6667500" cy="1790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97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54101" y="397892"/>
            <a:ext cx="482696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INDICES FINANCIEROS</a:t>
            </a:r>
            <a:endParaRPr lang="es-ES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45915"/>
              </p:ext>
            </p:extLst>
          </p:nvPr>
        </p:nvGraphicFramePr>
        <p:xfrm>
          <a:off x="179513" y="1052736"/>
          <a:ext cx="4176463" cy="1651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37828"/>
                <a:gridCol w="947602"/>
                <a:gridCol w="798945"/>
                <a:gridCol w="792088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Índices</a:t>
                      </a:r>
                      <a:r>
                        <a:rPr lang="es-EC" baseline="0" dirty="0" smtClean="0"/>
                        <a:t> de liquidez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2012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2013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err="1" smtClean="0"/>
                        <a:t>Serv</a:t>
                      </a:r>
                      <a:r>
                        <a:rPr lang="es-EC" dirty="0" smtClean="0"/>
                        <a:t>.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Razón Corriente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0,035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0,083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0,54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Razón</a:t>
                      </a:r>
                      <a:r>
                        <a:rPr lang="es-EC" baseline="0" dirty="0" smtClean="0"/>
                        <a:t> ácida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0,035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0,083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0,54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0157220"/>
              </p:ext>
            </p:extLst>
          </p:nvPr>
        </p:nvGraphicFramePr>
        <p:xfrm>
          <a:off x="4449742" y="1844824"/>
          <a:ext cx="4514745" cy="198695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66474"/>
                <a:gridCol w="792088"/>
                <a:gridCol w="792088"/>
                <a:gridCol w="864095"/>
              </a:tblGrid>
              <a:tr h="409491">
                <a:tc>
                  <a:txBody>
                    <a:bodyPr/>
                    <a:lstStyle/>
                    <a:p>
                      <a:r>
                        <a:rPr lang="es-EC" dirty="0" smtClean="0"/>
                        <a:t>Índices</a:t>
                      </a:r>
                      <a:r>
                        <a:rPr lang="es-EC" baseline="0" dirty="0" smtClean="0"/>
                        <a:t> de Actividad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2012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2013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err="1" smtClean="0"/>
                        <a:t>Serv</a:t>
                      </a:r>
                      <a:r>
                        <a:rPr lang="es-EC" dirty="0" smtClean="0"/>
                        <a:t>.</a:t>
                      </a:r>
                      <a:endParaRPr lang="es-EC" dirty="0"/>
                    </a:p>
                  </a:txBody>
                  <a:tcPr/>
                </a:tc>
              </a:tr>
              <a:tr h="706793">
                <a:tc>
                  <a:txBody>
                    <a:bodyPr/>
                    <a:lstStyle/>
                    <a:p>
                      <a:r>
                        <a:rPr lang="es-EC" dirty="0" smtClean="0"/>
                        <a:t>Rotación</a:t>
                      </a:r>
                      <a:r>
                        <a:rPr lang="es-EC" baseline="0" dirty="0" smtClean="0"/>
                        <a:t> Cuentas por Cobrar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1,84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2,73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2,18</a:t>
                      </a:r>
                      <a:endParaRPr lang="es-EC" dirty="0"/>
                    </a:p>
                  </a:txBody>
                  <a:tcPr/>
                </a:tc>
              </a:tr>
              <a:tr h="409491">
                <a:tc>
                  <a:txBody>
                    <a:bodyPr/>
                    <a:lstStyle/>
                    <a:p>
                      <a:r>
                        <a:rPr lang="es-EC" dirty="0" smtClean="0"/>
                        <a:t>Plazo</a:t>
                      </a:r>
                      <a:r>
                        <a:rPr lang="es-EC" baseline="0" dirty="0" smtClean="0"/>
                        <a:t> medio de cobro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195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132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59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899799"/>
              </p:ext>
            </p:extLst>
          </p:nvPr>
        </p:nvGraphicFramePr>
        <p:xfrm>
          <a:off x="172197" y="3501008"/>
          <a:ext cx="4111770" cy="1280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27595"/>
                <a:gridCol w="864096"/>
                <a:gridCol w="720079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Índices</a:t>
                      </a:r>
                      <a:r>
                        <a:rPr lang="es-EC" baseline="0" dirty="0" smtClean="0"/>
                        <a:t> de Endeudamiento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2012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2013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Razón</a:t>
                      </a:r>
                      <a:r>
                        <a:rPr lang="es-EC" baseline="0" dirty="0" smtClean="0"/>
                        <a:t> de Endeudamiento Total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99%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98%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0761"/>
              </p:ext>
            </p:extLst>
          </p:nvPr>
        </p:nvGraphicFramePr>
        <p:xfrm>
          <a:off x="4467582" y="4005064"/>
          <a:ext cx="4608513" cy="2021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64295"/>
                <a:gridCol w="1008112"/>
                <a:gridCol w="936106"/>
              </a:tblGrid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Índices</a:t>
                      </a:r>
                      <a:r>
                        <a:rPr lang="es-EC" baseline="0" dirty="0" smtClean="0"/>
                        <a:t> de Rentabilidad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2012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2013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Margen Neto de Utilidad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0%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0,65%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Rentabilidad</a:t>
                      </a:r>
                      <a:r>
                        <a:rPr lang="es-EC" baseline="0" dirty="0" smtClean="0"/>
                        <a:t> Sobre Activos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0%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0,17%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Rentabilidad sobre el Patrimonio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0%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9,17%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61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1737</TotalTime>
  <Words>1696</Words>
  <Application>Microsoft Office PowerPoint</Application>
  <PresentationFormat>Presentación en pantalla (4:3)</PresentationFormat>
  <Paragraphs>530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NewsPrint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</dc:creator>
  <cp:lastModifiedBy>pc</cp:lastModifiedBy>
  <cp:revision>104</cp:revision>
  <dcterms:created xsi:type="dcterms:W3CDTF">2014-07-21T13:17:19Z</dcterms:created>
  <dcterms:modified xsi:type="dcterms:W3CDTF">2014-11-17T02:11:59Z</dcterms:modified>
</cp:coreProperties>
</file>