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9" r:id="rId4"/>
    <p:sldId id="272" r:id="rId5"/>
    <p:sldId id="258" r:id="rId6"/>
    <p:sldId id="261" r:id="rId7"/>
    <p:sldId id="263" r:id="rId8"/>
    <p:sldId id="268" r:id="rId9"/>
    <p:sldId id="270" r:id="rId10"/>
    <p:sldId id="271" r:id="rId11"/>
    <p:sldId id="273" r:id="rId12"/>
    <p:sldId id="276" r:id="rId13"/>
    <p:sldId id="279" r:id="rId14"/>
    <p:sldId id="278" r:id="rId15"/>
    <p:sldId id="284" r:id="rId16"/>
    <p:sldId id="285" r:id="rId17"/>
    <p:sldId id="311" r:id="rId18"/>
    <p:sldId id="310" r:id="rId19"/>
    <p:sldId id="287" r:id="rId20"/>
    <p:sldId id="292" r:id="rId21"/>
    <p:sldId id="294" r:id="rId22"/>
    <p:sldId id="293" r:id="rId23"/>
    <p:sldId id="298" r:id="rId24"/>
    <p:sldId id="297" r:id="rId25"/>
    <p:sldId id="295" r:id="rId26"/>
    <p:sldId id="296" r:id="rId27"/>
    <p:sldId id="299" r:id="rId28"/>
    <p:sldId id="300" r:id="rId29"/>
    <p:sldId id="301" r:id="rId30"/>
    <p:sldId id="302" r:id="rId31"/>
    <p:sldId id="303" r:id="rId32"/>
    <p:sldId id="304" r:id="rId33"/>
    <p:sldId id="306" r:id="rId34"/>
    <p:sldId id="308" r:id="rId35"/>
    <p:sldId id="309" r:id="rId3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117B9D-52C1-4077-9711-EA79DF7E2569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A6354552-C17B-490E-979A-71B77E90EF9C}">
      <dgm:prSet phldrT="[Texto]"/>
      <dgm:spPr/>
      <dgm:t>
        <a:bodyPr/>
        <a:lstStyle/>
        <a:p>
          <a:r>
            <a:rPr lang="es-EC" dirty="0" smtClean="0"/>
            <a:t>Elaborar </a:t>
          </a:r>
          <a:r>
            <a:rPr lang="es-EC" dirty="0" err="1" smtClean="0"/>
            <a:t>EsIA</a:t>
          </a:r>
          <a:r>
            <a:rPr lang="es-EC" dirty="0" smtClean="0"/>
            <a:t> Ex Post y</a:t>
          </a:r>
        </a:p>
        <a:p>
          <a:r>
            <a:rPr lang="es-EC" dirty="0" smtClean="0"/>
            <a:t>PMA</a:t>
          </a:r>
          <a:endParaRPr lang="es-EC" dirty="0"/>
        </a:p>
      </dgm:t>
    </dgm:pt>
    <dgm:pt modelId="{6B70EEE2-352A-4E0D-B395-4E3F4528431E}" type="parTrans" cxnId="{6CC798F5-9105-4705-8032-CF29F5F44AD1}">
      <dgm:prSet/>
      <dgm:spPr/>
      <dgm:t>
        <a:bodyPr/>
        <a:lstStyle/>
        <a:p>
          <a:endParaRPr lang="es-EC"/>
        </a:p>
      </dgm:t>
    </dgm:pt>
    <dgm:pt modelId="{B5FCAB96-F9AD-48C0-BAE2-82649C8779CF}" type="sibTrans" cxnId="{6CC798F5-9105-4705-8032-CF29F5F44AD1}">
      <dgm:prSet/>
      <dgm:spPr/>
      <dgm:t>
        <a:bodyPr/>
        <a:lstStyle/>
        <a:p>
          <a:endParaRPr lang="es-EC"/>
        </a:p>
      </dgm:t>
    </dgm:pt>
    <dgm:pt modelId="{34611DB7-DB95-443A-8914-34EE92A6BF84}">
      <dgm:prSet phldrT="[Texto]"/>
      <dgm:spPr/>
      <dgm:t>
        <a:bodyPr/>
        <a:lstStyle/>
        <a:p>
          <a:r>
            <a:rPr lang="es-EC" dirty="0" smtClean="0"/>
            <a:t>Identificar impactos ambientales significativos negativos</a:t>
          </a:r>
          <a:endParaRPr lang="es-EC" dirty="0"/>
        </a:p>
      </dgm:t>
    </dgm:pt>
    <dgm:pt modelId="{435D61B6-9810-42C9-A253-BE4F30345349}" type="parTrans" cxnId="{C82253CD-D621-423C-9912-8E1D2728ACC2}">
      <dgm:prSet/>
      <dgm:spPr/>
      <dgm:t>
        <a:bodyPr/>
        <a:lstStyle/>
        <a:p>
          <a:endParaRPr lang="es-EC"/>
        </a:p>
      </dgm:t>
    </dgm:pt>
    <dgm:pt modelId="{F7154F57-CA6A-43ED-89A9-9163CE949036}" type="sibTrans" cxnId="{C82253CD-D621-423C-9912-8E1D2728ACC2}">
      <dgm:prSet/>
      <dgm:spPr/>
      <dgm:t>
        <a:bodyPr/>
        <a:lstStyle/>
        <a:p>
          <a:endParaRPr lang="es-EC"/>
        </a:p>
      </dgm:t>
    </dgm:pt>
    <dgm:pt modelId="{B1ECD98F-E10E-45DE-8AE4-52DC47E16E8F}">
      <dgm:prSet phldrT="[Texto]"/>
      <dgm:spPr/>
      <dgm:t>
        <a:bodyPr/>
        <a:lstStyle/>
        <a:p>
          <a:r>
            <a:rPr lang="es-EC" dirty="0" smtClean="0"/>
            <a:t>Disminuir, mitigar y controlar los impactos ambientales negativos</a:t>
          </a:r>
          <a:endParaRPr lang="es-EC" dirty="0"/>
        </a:p>
      </dgm:t>
    </dgm:pt>
    <dgm:pt modelId="{BE5581FF-4E9C-4BE7-B56D-61ADD3453D9E}" type="parTrans" cxnId="{D1D4CF2C-95B6-4FC5-9F4A-6D6A3A9A8C2F}">
      <dgm:prSet/>
      <dgm:spPr/>
      <dgm:t>
        <a:bodyPr/>
        <a:lstStyle/>
        <a:p>
          <a:endParaRPr lang="es-EC"/>
        </a:p>
      </dgm:t>
    </dgm:pt>
    <dgm:pt modelId="{A6B590FC-42DB-4475-BD95-DF056973AC0C}" type="sibTrans" cxnId="{D1D4CF2C-95B6-4FC5-9F4A-6D6A3A9A8C2F}">
      <dgm:prSet/>
      <dgm:spPr/>
      <dgm:t>
        <a:bodyPr/>
        <a:lstStyle/>
        <a:p>
          <a:endParaRPr lang="es-EC"/>
        </a:p>
      </dgm:t>
    </dgm:pt>
    <dgm:pt modelId="{5965590A-7D80-4CC1-9822-9C7040263ED3}" type="pres">
      <dgm:prSet presAssocID="{2F117B9D-52C1-4077-9711-EA79DF7E25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3DC141-65BC-40B2-A31C-CB515712A174}" type="pres">
      <dgm:prSet presAssocID="{A6354552-C17B-490E-979A-71B77E90EF9C}" presName="node" presStyleLbl="node1" presStyleIdx="0" presStyleCnt="3" custLinFactNeighborX="55652" custLinFactNeighborY="-234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9FA759-D45E-489A-8454-D07789E7156B}" type="pres">
      <dgm:prSet presAssocID="{B5FCAB96-F9AD-48C0-BAE2-82649C8779CF}" presName="sibTrans" presStyleCnt="0"/>
      <dgm:spPr/>
    </dgm:pt>
    <dgm:pt modelId="{4B50898B-C6DA-4CD2-BE51-E9D2509DC0E1}" type="pres">
      <dgm:prSet presAssocID="{34611DB7-DB95-443A-8914-34EE92A6BF84}" presName="node" presStyleLbl="node1" presStyleIdx="1" presStyleCnt="3" custLinFactX="-9331" custLinFactY="2419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E62E1B-B21D-45A1-BD28-29FFF9F8EE5C}" type="pres">
      <dgm:prSet presAssocID="{F7154F57-CA6A-43ED-89A9-9163CE949036}" presName="sibTrans" presStyleCnt="0"/>
      <dgm:spPr/>
    </dgm:pt>
    <dgm:pt modelId="{3C1B3CF4-8AFD-4518-8490-38AD160A1B76}" type="pres">
      <dgm:prSet presAssocID="{B1ECD98F-E10E-45DE-8AE4-52DC47E16E8F}" presName="node" presStyleLbl="node1" presStyleIdx="2" presStyleCnt="3" custLinFactNeighborX="53520" custLinFactNeighborY="75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1D4CF2C-95B6-4FC5-9F4A-6D6A3A9A8C2F}" srcId="{2F117B9D-52C1-4077-9711-EA79DF7E2569}" destId="{B1ECD98F-E10E-45DE-8AE4-52DC47E16E8F}" srcOrd="2" destOrd="0" parTransId="{BE5581FF-4E9C-4BE7-B56D-61ADD3453D9E}" sibTransId="{A6B590FC-42DB-4475-BD95-DF056973AC0C}"/>
    <dgm:cxn modelId="{C82253CD-D621-423C-9912-8E1D2728ACC2}" srcId="{2F117B9D-52C1-4077-9711-EA79DF7E2569}" destId="{34611DB7-DB95-443A-8914-34EE92A6BF84}" srcOrd="1" destOrd="0" parTransId="{435D61B6-9810-42C9-A253-BE4F30345349}" sibTransId="{F7154F57-CA6A-43ED-89A9-9163CE949036}"/>
    <dgm:cxn modelId="{6CC798F5-9105-4705-8032-CF29F5F44AD1}" srcId="{2F117B9D-52C1-4077-9711-EA79DF7E2569}" destId="{A6354552-C17B-490E-979A-71B77E90EF9C}" srcOrd="0" destOrd="0" parTransId="{6B70EEE2-352A-4E0D-B395-4E3F4528431E}" sibTransId="{B5FCAB96-F9AD-48C0-BAE2-82649C8779CF}"/>
    <dgm:cxn modelId="{BAFDF4BD-61EF-4267-921D-9FEB64B60778}" type="presOf" srcId="{B1ECD98F-E10E-45DE-8AE4-52DC47E16E8F}" destId="{3C1B3CF4-8AFD-4518-8490-38AD160A1B76}" srcOrd="0" destOrd="0" presId="urn:microsoft.com/office/officeart/2005/8/layout/default#1"/>
    <dgm:cxn modelId="{BA532983-9ADE-4147-AF9B-3CC4430F2F28}" type="presOf" srcId="{34611DB7-DB95-443A-8914-34EE92A6BF84}" destId="{4B50898B-C6DA-4CD2-BE51-E9D2509DC0E1}" srcOrd="0" destOrd="0" presId="urn:microsoft.com/office/officeart/2005/8/layout/default#1"/>
    <dgm:cxn modelId="{B5294B79-ADFC-41B3-AFE3-1E5D0AA2CAF2}" type="presOf" srcId="{A6354552-C17B-490E-979A-71B77E90EF9C}" destId="{6F3DC141-65BC-40B2-A31C-CB515712A174}" srcOrd="0" destOrd="0" presId="urn:microsoft.com/office/officeart/2005/8/layout/default#1"/>
    <dgm:cxn modelId="{920A92D7-98D4-49C3-A1C9-941727EBE51E}" type="presOf" srcId="{2F117B9D-52C1-4077-9711-EA79DF7E2569}" destId="{5965590A-7D80-4CC1-9822-9C7040263ED3}" srcOrd="0" destOrd="0" presId="urn:microsoft.com/office/officeart/2005/8/layout/default#1"/>
    <dgm:cxn modelId="{B47961C5-168F-4EA0-99D6-AF05C20B09DA}" type="presParOf" srcId="{5965590A-7D80-4CC1-9822-9C7040263ED3}" destId="{6F3DC141-65BC-40B2-A31C-CB515712A174}" srcOrd="0" destOrd="0" presId="urn:microsoft.com/office/officeart/2005/8/layout/default#1"/>
    <dgm:cxn modelId="{125E26F1-091C-4A30-92B2-3A7779A5F7BF}" type="presParOf" srcId="{5965590A-7D80-4CC1-9822-9C7040263ED3}" destId="{219FA759-D45E-489A-8454-D07789E7156B}" srcOrd="1" destOrd="0" presId="urn:microsoft.com/office/officeart/2005/8/layout/default#1"/>
    <dgm:cxn modelId="{B727D990-023F-4C35-A342-C8CA9B4EB470}" type="presParOf" srcId="{5965590A-7D80-4CC1-9822-9C7040263ED3}" destId="{4B50898B-C6DA-4CD2-BE51-E9D2509DC0E1}" srcOrd="2" destOrd="0" presId="urn:microsoft.com/office/officeart/2005/8/layout/default#1"/>
    <dgm:cxn modelId="{45DAED1B-F160-4648-BDA3-BBE375B7FB6F}" type="presParOf" srcId="{5965590A-7D80-4CC1-9822-9C7040263ED3}" destId="{00E62E1B-B21D-45A1-BD28-29FFF9F8EE5C}" srcOrd="3" destOrd="0" presId="urn:microsoft.com/office/officeart/2005/8/layout/default#1"/>
    <dgm:cxn modelId="{294B64D0-A60F-45E9-B6B4-0C50B0ACD46B}" type="presParOf" srcId="{5965590A-7D80-4CC1-9822-9C7040263ED3}" destId="{3C1B3CF4-8AFD-4518-8490-38AD160A1B76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1873-08E0-47D4-B294-C859192748BF}" type="doc">
      <dgm:prSet loTypeId="urn:microsoft.com/office/officeart/2005/8/layout/radial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7281F49E-9BDF-4FE9-856C-731F0BFDD2F3}">
      <dgm:prSet phldrT="[Texto]" custT="1"/>
      <dgm:spPr/>
      <dgm:t>
        <a:bodyPr/>
        <a:lstStyle/>
        <a:p>
          <a:r>
            <a:rPr lang="es-EC" sz="2000" dirty="0" smtClean="0"/>
            <a:t>El </a:t>
          </a:r>
          <a:r>
            <a:rPr lang="es-EC" sz="2000" dirty="0" err="1" smtClean="0"/>
            <a:t>EsIA</a:t>
          </a:r>
          <a:r>
            <a:rPr lang="es-EC" sz="2000" dirty="0" smtClean="0"/>
            <a:t> Ex Post y PMA está referido específicamente a las siguientes instalaciones:</a:t>
          </a:r>
          <a:endParaRPr lang="es-EC" sz="2000" dirty="0"/>
        </a:p>
      </dgm:t>
    </dgm:pt>
    <dgm:pt modelId="{0755468E-3AC2-4942-A198-9064D609FB56}" type="parTrans" cxnId="{0A87413C-09BD-43D9-9C9F-F6C95D29DF26}">
      <dgm:prSet/>
      <dgm:spPr/>
      <dgm:t>
        <a:bodyPr/>
        <a:lstStyle/>
        <a:p>
          <a:endParaRPr lang="es-EC" sz="1400"/>
        </a:p>
      </dgm:t>
    </dgm:pt>
    <dgm:pt modelId="{CD714BB9-0BBD-48D5-A0C8-64731DFE27CB}" type="sibTrans" cxnId="{0A87413C-09BD-43D9-9C9F-F6C95D29DF26}">
      <dgm:prSet/>
      <dgm:spPr/>
      <dgm:t>
        <a:bodyPr/>
        <a:lstStyle/>
        <a:p>
          <a:endParaRPr lang="es-EC" sz="1400"/>
        </a:p>
      </dgm:t>
    </dgm:pt>
    <dgm:pt modelId="{4D918A64-5275-4B7B-8DA2-29BD27509117}">
      <dgm:prSet phldrT="[Texto]" custT="1"/>
      <dgm:spPr/>
      <dgm:t>
        <a:bodyPr/>
        <a:lstStyle/>
        <a:p>
          <a:r>
            <a:rPr lang="es-EC" sz="1400" dirty="0" smtClean="0"/>
            <a:t>Edificio Comando</a:t>
          </a:r>
          <a:endParaRPr lang="es-EC" sz="1400" dirty="0"/>
        </a:p>
      </dgm:t>
    </dgm:pt>
    <dgm:pt modelId="{DA1D1259-33F6-4ED1-9BED-F08319712CE4}" type="parTrans" cxnId="{BF9B15C1-7CB7-4A60-B4FE-CC5CFB8C3ECD}">
      <dgm:prSet custT="1"/>
      <dgm:spPr/>
      <dgm:t>
        <a:bodyPr/>
        <a:lstStyle/>
        <a:p>
          <a:endParaRPr lang="es-EC" sz="1400"/>
        </a:p>
      </dgm:t>
    </dgm:pt>
    <dgm:pt modelId="{453CFE89-E7A3-4E4F-B475-73AC34C61237}" type="sibTrans" cxnId="{BF9B15C1-7CB7-4A60-B4FE-CC5CFB8C3ECD}">
      <dgm:prSet/>
      <dgm:spPr/>
      <dgm:t>
        <a:bodyPr/>
        <a:lstStyle/>
        <a:p>
          <a:endParaRPr lang="es-EC" sz="1400"/>
        </a:p>
      </dgm:t>
    </dgm:pt>
    <dgm:pt modelId="{1BB64355-B105-4157-866D-BCB84B3167BB}">
      <dgm:prSet phldrT="[Texto]" custT="1"/>
      <dgm:spPr/>
      <dgm:t>
        <a:bodyPr/>
        <a:lstStyle/>
        <a:p>
          <a:r>
            <a:rPr lang="es-EC" sz="1400" dirty="0" smtClean="0"/>
            <a:t>Centro Médico</a:t>
          </a:r>
          <a:endParaRPr lang="es-EC" sz="1400" dirty="0"/>
        </a:p>
      </dgm:t>
    </dgm:pt>
    <dgm:pt modelId="{9B3A5F63-5CE9-42DE-92E3-AC117BE8748F}" type="parTrans" cxnId="{610FB6D9-BDB9-4D11-A366-402442D7A696}">
      <dgm:prSet custT="1"/>
      <dgm:spPr/>
      <dgm:t>
        <a:bodyPr/>
        <a:lstStyle/>
        <a:p>
          <a:endParaRPr lang="es-EC" sz="1400"/>
        </a:p>
      </dgm:t>
    </dgm:pt>
    <dgm:pt modelId="{6CFA0012-68C1-4091-A452-1BFDB8BB04F4}" type="sibTrans" cxnId="{610FB6D9-BDB9-4D11-A366-402442D7A696}">
      <dgm:prSet/>
      <dgm:spPr/>
      <dgm:t>
        <a:bodyPr/>
        <a:lstStyle/>
        <a:p>
          <a:endParaRPr lang="es-EC" sz="1400"/>
        </a:p>
      </dgm:t>
    </dgm:pt>
    <dgm:pt modelId="{F00AE30A-D3F5-4832-8FBE-7DFEA3911DD2}">
      <dgm:prSet phldrT="[Texto]" custT="1"/>
      <dgm:spPr/>
      <dgm:t>
        <a:bodyPr/>
        <a:lstStyle/>
        <a:p>
          <a:r>
            <a:rPr lang="es-EC" sz="1400" dirty="0" smtClean="0"/>
            <a:t>Dormitorio Cadetes</a:t>
          </a:r>
          <a:endParaRPr lang="es-EC" sz="1400" dirty="0"/>
        </a:p>
      </dgm:t>
    </dgm:pt>
    <dgm:pt modelId="{3D8DC7CE-F795-4715-9924-3E22B85EDB2C}" type="parTrans" cxnId="{8D1A0A15-AA8F-462A-8AFB-B6F13FE639A4}">
      <dgm:prSet custT="1"/>
      <dgm:spPr/>
      <dgm:t>
        <a:bodyPr/>
        <a:lstStyle/>
        <a:p>
          <a:endParaRPr lang="es-EC" sz="1400"/>
        </a:p>
      </dgm:t>
    </dgm:pt>
    <dgm:pt modelId="{984CAE1B-5A0E-415A-9BB3-BAC29E5234D4}" type="sibTrans" cxnId="{8D1A0A15-AA8F-462A-8AFB-B6F13FE639A4}">
      <dgm:prSet/>
      <dgm:spPr/>
      <dgm:t>
        <a:bodyPr/>
        <a:lstStyle/>
        <a:p>
          <a:endParaRPr lang="es-EC" sz="1400"/>
        </a:p>
      </dgm:t>
    </dgm:pt>
    <dgm:pt modelId="{246BCA3F-13FF-47D4-BED6-A54E72B50E76}">
      <dgm:prSet phldrT="[Texto]" custT="1"/>
      <dgm:spPr/>
      <dgm:t>
        <a:bodyPr/>
        <a:lstStyle/>
        <a:p>
          <a:r>
            <a:rPr lang="es-EC" sz="1400" dirty="0" smtClean="0"/>
            <a:t>Biblioteca – Bar</a:t>
          </a:r>
          <a:endParaRPr lang="es-EC" sz="1400" dirty="0"/>
        </a:p>
      </dgm:t>
    </dgm:pt>
    <dgm:pt modelId="{00A18E27-F4AF-4BBA-A520-0759B1EA4013}" type="parTrans" cxnId="{A7C9E9E6-5906-4D98-AD78-2AAB4381FF8C}">
      <dgm:prSet custT="1"/>
      <dgm:spPr/>
      <dgm:t>
        <a:bodyPr/>
        <a:lstStyle/>
        <a:p>
          <a:endParaRPr lang="es-EC" sz="1400"/>
        </a:p>
      </dgm:t>
    </dgm:pt>
    <dgm:pt modelId="{E3E2A961-AA5A-4E8F-838B-80E256CC0AA0}" type="sibTrans" cxnId="{A7C9E9E6-5906-4D98-AD78-2AAB4381FF8C}">
      <dgm:prSet/>
      <dgm:spPr/>
      <dgm:t>
        <a:bodyPr/>
        <a:lstStyle/>
        <a:p>
          <a:endParaRPr lang="es-EC" sz="1400"/>
        </a:p>
      </dgm:t>
    </dgm:pt>
    <dgm:pt modelId="{86B3AEB8-8F5D-4ABF-BABB-2CF49F6F2256}">
      <dgm:prSet phldrT="[Texto]" custT="1"/>
      <dgm:spPr/>
      <dgm:t>
        <a:bodyPr/>
        <a:lstStyle/>
        <a:p>
          <a:r>
            <a:rPr lang="es-EC" sz="1400" dirty="0" smtClean="0"/>
            <a:t>Cocina – Calderos</a:t>
          </a:r>
          <a:endParaRPr lang="es-EC" sz="1400" dirty="0"/>
        </a:p>
      </dgm:t>
    </dgm:pt>
    <dgm:pt modelId="{D761FBCC-969D-442A-9CF4-49309CF8FFBB}" type="parTrans" cxnId="{BA791CED-16FA-4A89-BCBF-FB476019B2EB}">
      <dgm:prSet custT="1"/>
      <dgm:spPr/>
      <dgm:t>
        <a:bodyPr/>
        <a:lstStyle/>
        <a:p>
          <a:endParaRPr lang="es-EC" sz="1400"/>
        </a:p>
      </dgm:t>
    </dgm:pt>
    <dgm:pt modelId="{FF3EEE50-EF67-4AB5-A278-657B84FB5A5A}" type="sibTrans" cxnId="{BA791CED-16FA-4A89-BCBF-FB476019B2EB}">
      <dgm:prSet/>
      <dgm:spPr/>
      <dgm:t>
        <a:bodyPr/>
        <a:lstStyle/>
        <a:p>
          <a:endParaRPr lang="es-EC" sz="1400"/>
        </a:p>
      </dgm:t>
    </dgm:pt>
    <dgm:pt modelId="{3F9A8D2F-F26F-4642-9FE3-D7EF30728AF3}">
      <dgm:prSet phldrT="[Texto]" custT="1"/>
      <dgm:spPr/>
      <dgm:t>
        <a:bodyPr/>
        <a:lstStyle/>
        <a:p>
          <a:r>
            <a:rPr lang="es-EC" sz="1400" dirty="0" smtClean="0"/>
            <a:t>Coliseo</a:t>
          </a:r>
          <a:endParaRPr lang="es-EC" sz="1400" dirty="0"/>
        </a:p>
      </dgm:t>
    </dgm:pt>
    <dgm:pt modelId="{5CE3CBFA-FBA2-4416-A335-536EC7C103D1}" type="parTrans" cxnId="{BADA9F39-5DAF-4BD9-B60F-4592A9FD7613}">
      <dgm:prSet custT="1"/>
      <dgm:spPr/>
      <dgm:t>
        <a:bodyPr/>
        <a:lstStyle/>
        <a:p>
          <a:endParaRPr lang="es-EC" sz="1400"/>
        </a:p>
      </dgm:t>
    </dgm:pt>
    <dgm:pt modelId="{64A611AB-F73A-4DE1-A3EC-3AB0CB9C8A0C}" type="sibTrans" cxnId="{BADA9F39-5DAF-4BD9-B60F-4592A9FD7613}">
      <dgm:prSet/>
      <dgm:spPr/>
      <dgm:t>
        <a:bodyPr/>
        <a:lstStyle/>
        <a:p>
          <a:endParaRPr lang="es-EC" sz="1400"/>
        </a:p>
      </dgm:t>
    </dgm:pt>
    <dgm:pt modelId="{FFF8C470-93BB-477E-92CF-0469B5737F34}">
      <dgm:prSet phldrT="[Texto]" custT="1"/>
      <dgm:spPr/>
      <dgm:t>
        <a:bodyPr/>
        <a:lstStyle/>
        <a:p>
          <a:r>
            <a:rPr lang="es-EC" sz="1400" dirty="0" smtClean="0"/>
            <a:t>Piscina</a:t>
          </a:r>
          <a:endParaRPr lang="es-EC" sz="1400" dirty="0"/>
        </a:p>
      </dgm:t>
    </dgm:pt>
    <dgm:pt modelId="{1C0AA38D-6F25-4913-AA2B-4CE0ED73EE68}" type="parTrans" cxnId="{FA03805A-0656-4044-AFF6-AABA1122366C}">
      <dgm:prSet custT="1"/>
      <dgm:spPr/>
      <dgm:t>
        <a:bodyPr/>
        <a:lstStyle/>
        <a:p>
          <a:endParaRPr lang="es-EC" sz="1400"/>
        </a:p>
      </dgm:t>
    </dgm:pt>
    <dgm:pt modelId="{DC845612-0A6E-42A0-8905-440DAA2CB7D9}" type="sibTrans" cxnId="{FA03805A-0656-4044-AFF6-AABA1122366C}">
      <dgm:prSet/>
      <dgm:spPr/>
      <dgm:t>
        <a:bodyPr/>
        <a:lstStyle/>
        <a:p>
          <a:endParaRPr lang="es-EC" sz="1400"/>
        </a:p>
      </dgm:t>
    </dgm:pt>
    <dgm:pt modelId="{D1A666BF-5F6B-43D0-A74D-83F082C3C2CD}">
      <dgm:prSet phldrT="[Texto]" custT="1"/>
      <dgm:spPr/>
      <dgm:t>
        <a:bodyPr/>
        <a:lstStyle/>
        <a:p>
          <a:r>
            <a:rPr lang="es-EC" sz="1400" dirty="0" smtClean="0"/>
            <a:t>Gasolinera</a:t>
          </a:r>
          <a:endParaRPr lang="es-EC" sz="1400" dirty="0"/>
        </a:p>
      </dgm:t>
    </dgm:pt>
    <dgm:pt modelId="{ED825407-F815-4E6D-83F1-BE3B7354A4F7}" type="parTrans" cxnId="{DB264654-6F86-4371-9803-AB513316BF78}">
      <dgm:prSet custT="1"/>
      <dgm:spPr/>
      <dgm:t>
        <a:bodyPr/>
        <a:lstStyle/>
        <a:p>
          <a:endParaRPr lang="es-EC" sz="1400"/>
        </a:p>
      </dgm:t>
    </dgm:pt>
    <dgm:pt modelId="{C0D69D09-DC84-4AEA-83D6-6551D5E386EB}" type="sibTrans" cxnId="{DB264654-6F86-4371-9803-AB513316BF78}">
      <dgm:prSet/>
      <dgm:spPr/>
      <dgm:t>
        <a:bodyPr/>
        <a:lstStyle/>
        <a:p>
          <a:endParaRPr lang="es-EC" sz="1400"/>
        </a:p>
      </dgm:t>
    </dgm:pt>
    <dgm:pt modelId="{4644AA25-F6F9-4C39-8CA8-59B01870FFC2}">
      <dgm:prSet phldrT="[Texto]" custT="1"/>
      <dgm:spPr/>
      <dgm:t>
        <a:bodyPr/>
        <a:lstStyle/>
        <a:p>
          <a:r>
            <a:rPr lang="es-EC" sz="1400" dirty="0" smtClean="0"/>
            <a:t>Mecánica Auto Centro</a:t>
          </a:r>
          <a:endParaRPr lang="es-EC" sz="1400" dirty="0"/>
        </a:p>
      </dgm:t>
    </dgm:pt>
    <dgm:pt modelId="{9A35514B-0F73-45F4-8531-37E120869901}" type="parTrans" cxnId="{51340EB3-EDBF-4BC3-8A33-CA3EAFFF456A}">
      <dgm:prSet custT="1"/>
      <dgm:spPr/>
      <dgm:t>
        <a:bodyPr/>
        <a:lstStyle/>
        <a:p>
          <a:endParaRPr lang="es-EC" sz="1400"/>
        </a:p>
      </dgm:t>
    </dgm:pt>
    <dgm:pt modelId="{9F84A3F3-BFB2-4FBA-B546-A2A70EFD6D32}" type="sibTrans" cxnId="{51340EB3-EDBF-4BC3-8A33-CA3EAFFF456A}">
      <dgm:prSet/>
      <dgm:spPr/>
      <dgm:t>
        <a:bodyPr/>
        <a:lstStyle/>
        <a:p>
          <a:endParaRPr lang="es-EC" sz="1400"/>
        </a:p>
      </dgm:t>
    </dgm:pt>
    <dgm:pt modelId="{FE4C79C1-C4BC-4BC1-BEAB-8A07101067BA}">
      <dgm:prSet phldrT="[Texto]" custT="1"/>
      <dgm:spPr/>
      <dgm:t>
        <a:bodyPr/>
        <a:lstStyle/>
        <a:p>
          <a:r>
            <a:rPr lang="es-EC" sz="1400" dirty="0" smtClean="0"/>
            <a:t>Lavandería</a:t>
          </a:r>
          <a:endParaRPr lang="es-EC" sz="1400" dirty="0"/>
        </a:p>
      </dgm:t>
    </dgm:pt>
    <dgm:pt modelId="{B5F2CAC3-102B-44E8-9F1C-7EF39695CD7A}" type="parTrans" cxnId="{C441E6A1-F4A1-44E5-99C4-4A3081CCD949}">
      <dgm:prSet custT="1"/>
      <dgm:spPr/>
      <dgm:t>
        <a:bodyPr/>
        <a:lstStyle/>
        <a:p>
          <a:endParaRPr lang="es-EC" sz="1400"/>
        </a:p>
      </dgm:t>
    </dgm:pt>
    <dgm:pt modelId="{AA767C8B-DC67-4DC7-9AD2-E329A527AA49}" type="sibTrans" cxnId="{C441E6A1-F4A1-44E5-99C4-4A3081CCD949}">
      <dgm:prSet/>
      <dgm:spPr/>
      <dgm:t>
        <a:bodyPr/>
        <a:lstStyle/>
        <a:p>
          <a:endParaRPr lang="es-EC" sz="1400"/>
        </a:p>
      </dgm:t>
    </dgm:pt>
    <dgm:pt modelId="{BCB296AF-4121-44E7-90F0-11C9A51A8AC8}">
      <dgm:prSet phldrT="[Texto]" custT="1"/>
      <dgm:spPr/>
      <dgm:t>
        <a:bodyPr/>
        <a:lstStyle/>
        <a:p>
          <a:r>
            <a:rPr lang="es-EC" sz="1400" dirty="0" smtClean="0"/>
            <a:t>Auditorio</a:t>
          </a:r>
          <a:endParaRPr lang="es-EC" sz="1400" dirty="0"/>
        </a:p>
      </dgm:t>
    </dgm:pt>
    <dgm:pt modelId="{DD0E75E2-1206-4A00-BE50-FBA427985498}" type="parTrans" cxnId="{DC847465-F5AB-42B8-AE80-76687AF5653E}">
      <dgm:prSet custT="1"/>
      <dgm:spPr/>
      <dgm:t>
        <a:bodyPr/>
        <a:lstStyle/>
        <a:p>
          <a:endParaRPr lang="es-EC" sz="1400"/>
        </a:p>
      </dgm:t>
    </dgm:pt>
    <dgm:pt modelId="{39B6DBD1-925B-4E3D-8579-49211AC51DB4}" type="sibTrans" cxnId="{DC847465-F5AB-42B8-AE80-76687AF5653E}">
      <dgm:prSet/>
      <dgm:spPr/>
      <dgm:t>
        <a:bodyPr/>
        <a:lstStyle/>
        <a:p>
          <a:endParaRPr lang="es-EC" sz="1400"/>
        </a:p>
      </dgm:t>
    </dgm:pt>
    <dgm:pt modelId="{5F379C6E-B300-4A45-9076-569943D49413}">
      <dgm:prSet phldrT="[Texto]" custT="1"/>
      <dgm:spPr/>
      <dgm:t>
        <a:bodyPr/>
        <a:lstStyle/>
        <a:p>
          <a:r>
            <a:rPr lang="es-EC" sz="1400" dirty="0" smtClean="0"/>
            <a:t>Caballerizas</a:t>
          </a:r>
          <a:endParaRPr lang="es-EC" sz="1400" dirty="0"/>
        </a:p>
      </dgm:t>
    </dgm:pt>
    <dgm:pt modelId="{99CDBCF0-8049-404A-8630-279AB9FFF830}" type="parTrans" cxnId="{E3C37F50-2CB5-40E8-BB90-A81C034CAA4F}">
      <dgm:prSet custT="1"/>
      <dgm:spPr/>
      <dgm:t>
        <a:bodyPr/>
        <a:lstStyle/>
        <a:p>
          <a:endParaRPr lang="es-EC" sz="1400"/>
        </a:p>
      </dgm:t>
    </dgm:pt>
    <dgm:pt modelId="{8E16AB67-5F55-419F-A18A-D0EB713EF919}" type="sibTrans" cxnId="{E3C37F50-2CB5-40E8-BB90-A81C034CAA4F}">
      <dgm:prSet/>
      <dgm:spPr/>
      <dgm:t>
        <a:bodyPr/>
        <a:lstStyle/>
        <a:p>
          <a:endParaRPr lang="es-EC" sz="1400"/>
        </a:p>
      </dgm:t>
    </dgm:pt>
    <dgm:pt modelId="{D2EF2BB1-E7F8-4DFC-B810-F8031BC6D015}" type="pres">
      <dgm:prSet presAssocID="{13D61873-08E0-47D4-B294-C859192748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8EF9169-5B51-4598-A8CF-80F204EE4CF3}" type="pres">
      <dgm:prSet presAssocID="{7281F49E-9BDF-4FE9-856C-731F0BFDD2F3}" presName="centerShape" presStyleLbl="node0" presStyleIdx="0" presStyleCnt="1" custScaleX="286977" custScaleY="274404"/>
      <dgm:spPr/>
      <dgm:t>
        <a:bodyPr/>
        <a:lstStyle/>
        <a:p>
          <a:endParaRPr lang="es-EC"/>
        </a:p>
      </dgm:t>
    </dgm:pt>
    <dgm:pt modelId="{3143523E-7421-40E2-B605-A5ECA1809EB7}" type="pres">
      <dgm:prSet presAssocID="{DA1D1259-33F6-4ED1-9BED-F08319712CE4}" presName="Name9" presStyleLbl="parChTrans1D2" presStyleIdx="0" presStyleCnt="12"/>
      <dgm:spPr/>
      <dgm:t>
        <a:bodyPr/>
        <a:lstStyle/>
        <a:p>
          <a:endParaRPr lang="es-ES"/>
        </a:p>
      </dgm:t>
    </dgm:pt>
    <dgm:pt modelId="{9E44A4B3-9F2D-49C3-A490-B0A5DBCE013F}" type="pres">
      <dgm:prSet presAssocID="{DA1D1259-33F6-4ED1-9BED-F08319712CE4}" presName="connTx" presStyleLbl="parChTrans1D2" presStyleIdx="0" presStyleCnt="12"/>
      <dgm:spPr/>
      <dgm:t>
        <a:bodyPr/>
        <a:lstStyle/>
        <a:p>
          <a:endParaRPr lang="es-ES"/>
        </a:p>
      </dgm:t>
    </dgm:pt>
    <dgm:pt modelId="{3AC3D6D8-28D2-4956-B081-9BF503008A08}" type="pres">
      <dgm:prSet presAssocID="{4D918A64-5275-4B7B-8DA2-29BD27509117}" presName="node" presStyleLbl="node1" presStyleIdx="0" presStyleCnt="12" custScaleX="123858" custScaleY="1230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15BE71-2F95-495D-90E6-D6FF4477C78F}" type="pres">
      <dgm:prSet presAssocID="{9B3A5F63-5CE9-42DE-92E3-AC117BE8748F}" presName="Name9" presStyleLbl="parChTrans1D2" presStyleIdx="1" presStyleCnt="12"/>
      <dgm:spPr/>
      <dgm:t>
        <a:bodyPr/>
        <a:lstStyle/>
        <a:p>
          <a:endParaRPr lang="es-ES"/>
        </a:p>
      </dgm:t>
    </dgm:pt>
    <dgm:pt modelId="{9F371A1C-FFBD-4C74-9318-EF17588D2385}" type="pres">
      <dgm:prSet presAssocID="{9B3A5F63-5CE9-42DE-92E3-AC117BE8748F}" presName="connTx" presStyleLbl="parChTrans1D2" presStyleIdx="1" presStyleCnt="12"/>
      <dgm:spPr/>
      <dgm:t>
        <a:bodyPr/>
        <a:lstStyle/>
        <a:p>
          <a:endParaRPr lang="es-ES"/>
        </a:p>
      </dgm:t>
    </dgm:pt>
    <dgm:pt modelId="{5F0FAE80-2CC9-4C52-A8C2-3922F2704D64}" type="pres">
      <dgm:prSet presAssocID="{1BB64355-B105-4157-866D-BCB84B3167B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8071DF-0FFE-4AA3-B548-DCA0FD50A4A5}" type="pres">
      <dgm:prSet presAssocID="{3D8DC7CE-F795-4715-9924-3E22B85EDB2C}" presName="Name9" presStyleLbl="parChTrans1D2" presStyleIdx="2" presStyleCnt="12"/>
      <dgm:spPr/>
      <dgm:t>
        <a:bodyPr/>
        <a:lstStyle/>
        <a:p>
          <a:endParaRPr lang="es-ES"/>
        </a:p>
      </dgm:t>
    </dgm:pt>
    <dgm:pt modelId="{0151C00F-4E29-4784-A862-8014EDC4CD90}" type="pres">
      <dgm:prSet presAssocID="{3D8DC7CE-F795-4715-9924-3E22B85EDB2C}" presName="connTx" presStyleLbl="parChTrans1D2" presStyleIdx="2" presStyleCnt="12"/>
      <dgm:spPr/>
      <dgm:t>
        <a:bodyPr/>
        <a:lstStyle/>
        <a:p>
          <a:endParaRPr lang="es-ES"/>
        </a:p>
      </dgm:t>
    </dgm:pt>
    <dgm:pt modelId="{4CA4392F-575C-40A2-9E74-E1C5F7A9FFF7}" type="pres">
      <dgm:prSet presAssocID="{F00AE30A-D3F5-4832-8FBE-7DFEA3911DD2}" presName="node" presStyleLbl="node1" presStyleIdx="2" presStyleCnt="12" custScaleX="137155" custScaleY="1293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42C9CA-3B76-4845-A591-285765E4526F}" type="pres">
      <dgm:prSet presAssocID="{00A18E27-F4AF-4BBA-A520-0759B1EA4013}" presName="Name9" presStyleLbl="parChTrans1D2" presStyleIdx="3" presStyleCnt="12"/>
      <dgm:spPr/>
      <dgm:t>
        <a:bodyPr/>
        <a:lstStyle/>
        <a:p>
          <a:endParaRPr lang="es-ES"/>
        </a:p>
      </dgm:t>
    </dgm:pt>
    <dgm:pt modelId="{FE5F868C-7F61-4672-944F-FF3C016DC498}" type="pres">
      <dgm:prSet presAssocID="{00A18E27-F4AF-4BBA-A520-0759B1EA4013}" presName="connTx" presStyleLbl="parChTrans1D2" presStyleIdx="3" presStyleCnt="12"/>
      <dgm:spPr/>
      <dgm:t>
        <a:bodyPr/>
        <a:lstStyle/>
        <a:p>
          <a:endParaRPr lang="es-ES"/>
        </a:p>
      </dgm:t>
    </dgm:pt>
    <dgm:pt modelId="{C75B0F7E-6CAB-40F4-BE1C-941BFC2DF491}" type="pres">
      <dgm:prSet presAssocID="{246BCA3F-13FF-47D4-BED6-A54E72B50E76}" presName="node" presStyleLbl="node1" presStyleIdx="3" presStyleCnt="12" custScaleX="129723" custScaleY="1138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BD8DFF-BC30-406F-8CDE-67E12D19D0AA}" type="pres">
      <dgm:prSet presAssocID="{D761FBCC-969D-442A-9CF4-49309CF8FFBB}" presName="Name9" presStyleLbl="parChTrans1D2" presStyleIdx="4" presStyleCnt="12"/>
      <dgm:spPr/>
      <dgm:t>
        <a:bodyPr/>
        <a:lstStyle/>
        <a:p>
          <a:endParaRPr lang="es-ES"/>
        </a:p>
      </dgm:t>
    </dgm:pt>
    <dgm:pt modelId="{3D94FCE5-E5DF-42C3-A744-718063529A37}" type="pres">
      <dgm:prSet presAssocID="{D761FBCC-969D-442A-9CF4-49309CF8FFBB}" presName="connTx" presStyleLbl="parChTrans1D2" presStyleIdx="4" presStyleCnt="12"/>
      <dgm:spPr/>
      <dgm:t>
        <a:bodyPr/>
        <a:lstStyle/>
        <a:p>
          <a:endParaRPr lang="es-ES"/>
        </a:p>
      </dgm:t>
    </dgm:pt>
    <dgm:pt modelId="{750B97F3-E31C-4B44-A4B9-7F6CB15AA824}" type="pres">
      <dgm:prSet presAssocID="{86B3AEB8-8F5D-4ABF-BABB-2CF49F6F2256}" presName="node" presStyleLbl="node1" presStyleIdx="4" presStyleCnt="12" custScaleX="122191" custScaleY="1167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4792BA-EF9E-4DC7-BE65-9B15912AC428}" type="pres">
      <dgm:prSet presAssocID="{5CE3CBFA-FBA2-4416-A335-536EC7C103D1}" presName="Name9" presStyleLbl="parChTrans1D2" presStyleIdx="5" presStyleCnt="12"/>
      <dgm:spPr/>
      <dgm:t>
        <a:bodyPr/>
        <a:lstStyle/>
        <a:p>
          <a:endParaRPr lang="es-ES"/>
        </a:p>
      </dgm:t>
    </dgm:pt>
    <dgm:pt modelId="{FCDDC53C-38A5-467D-A01C-6C92035398F4}" type="pres">
      <dgm:prSet presAssocID="{5CE3CBFA-FBA2-4416-A335-536EC7C103D1}" presName="connTx" presStyleLbl="parChTrans1D2" presStyleIdx="5" presStyleCnt="12"/>
      <dgm:spPr/>
      <dgm:t>
        <a:bodyPr/>
        <a:lstStyle/>
        <a:p>
          <a:endParaRPr lang="es-ES"/>
        </a:p>
      </dgm:t>
    </dgm:pt>
    <dgm:pt modelId="{C9F94B1C-36F8-48DC-9F85-CA0254D56709}" type="pres">
      <dgm:prSet presAssocID="{3F9A8D2F-F26F-4642-9FE3-D7EF30728AF3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F71F12-8E17-466B-B2CC-F4A3EEB6BC92}" type="pres">
      <dgm:prSet presAssocID="{1C0AA38D-6F25-4913-AA2B-4CE0ED73EE68}" presName="Name9" presStyleLbl="parChTrans1D2" presStyleIdx="6" presStyleCnt="12"/>
      <dgm:spPr/>
      <dgm:t>
        <a:bodyPr/>
        <a:lstStyle/>
        <a:p>
          <a:endParaRPr lang="es-ES"/>
        </a:p>
      </dgm:t>
    </dgm:pt>
    <dgm:pt modelId="{CAE053A2-3DB3-4641-8F5A-E2076FE0FC02}" type="pres">
      <dgm:prSet presAssocID="{1C0AA38D-6F25-4913-AA2B-4CE0ED73EE68}" presName="connTx" presStyleLbl="parChTrans1D2" presStyleIdx="6" presStyleCnt="12"/>
      <dgm:spPr/>
      <dgm:t>
        <a:bodyPr/>
        <a:lstStyle/>
        <a:p>
          <a:endParaRPr lang="es-ES"/>
        </a:p>
      </dgm:t>
    </dgm:pt>
    <dgm:pt modelId="{ECBEB62A-59DD-4528-AC6E-FE678A3C79EB}" type="pres">
      <dgm:prSet presAssocID="{FFF8C470-93BB-477E-92CF-0469B5737F3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AC9E89-B9A3-4209-974A-8193A99E121E}" type="pres">
      <dgm:prSet presAssocID="{ED825407-F815-4E6D-83F1-BE3B7354A4F7}" presName="Name9" presStyleLbl="parChTrans1D2" presStyleIdx="7" presStyleCnt="12"/>
      <dgm:spPr/>
      <dgm:t>
        <a:bodyPr/>
        <a:lstStyle/>
        <a:p>
          <a:endParaRPr lang="es-ES"/>
        </a:p>
      </dgm:t>
    </dgm:pt>
    <dgm:pt modelId="{AF6EB140-F51B-4784-B373-4AF4FD015955}" type="pres">
      <dgm:prSet presAssocID="{ED825407-F815-4E6D-83F1-BE3B7354A4F7}" presName="connTx" presStyleLbl="parChTrans1D2" presStyleIdx="7" presStyleCnt="12"/>
      <dgm:spPr/>
      <dgm:t>
        <a:bodyPr/>
        <a:lstStyle/>
        <a:p>
          <a:endParaRPr lang="es-ES"/>
        </a:p>
      </dgm:t>
    </dgm:pt>
    <dgm:pt modelId="{4B414A63-924D-44F6-8A1E-928801439526}" type="pres">
      <dgm:prSet presAssocID="{D1A666BF-5F6B-43D0-A74D-83F082C3C2CD}" presName="node" presStyleLbl="node1" presStyleIdx="7" presStyleCnt="12" custScaleX="135940" custScaleY="1271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9BD87A-ED8F-4708-8748-399DE92DF16E}" type="pres">
      <dgm:prSet presAssocID="{9A35514B-0F73-45F4-8531-37E120869901}" presName="Name9" presStyleLbl="parChTrans1D2" presStyleIdx="8" presStyleCnt="12"/>
      <dgm:spPr/>
      <dgm:t>
        <a:bodyPr/>
        <a:lstStyle/>
        <a:p>
          <a:endParaRPr lang="es-ES"/>
        </a:p>
      </dgm:t>
    </dgm:pt>
    <dgm:pt modelId="{0CFADBE9-1A39-41E9-9ABF-89033AE04197}" type="pres">
      <dgm:prSet presAssocID="{9A35514B-0F73-45F4-8531-37E120869901}" presName="connTx" presStyleLbl="parChTrans1D2" presStyleIdx="8" presStyleCnt="12"/>
      <dgm:spPr/>
      <dgm:t>
        <a:bodyPr/>
        <a:lstStyle/>
        <a:p>
          <a:endParaRPr lang="es-ES"/>
        </a:p>
      </dgm:t>
    </dgm:pt>
    <dgm:pt modelId="{76C174B7-07CA-4DE5-9FA8-DB66D7D85A50}" type="pres">
      <dgm:prSet presAssocID="{4644AA25-F6F9-4C39-8CA8-59B01870FFC2}" presName="node" presStyleLbl="node1" presStyleIdx="8" presStyleCnt="12" custScaleX="125524" custScaleY="1167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583D3A-2409-4F09-B31D-05EECD1DE12F}" type="pres">
      <dgm:prSet presAssocID="{B5F2CAC3-102B-44E8-9F1C-7EF39695CD7A}" presName="Name9" presStyleLbl="parChTrans1D2" presStyleIdx="9" presStyleCnt="12"/>
      <dgm:spPr/>
      <dgm:t>
        <a:bodyPr/>
        <a:lstStyle/>
        <a:p>
          <a:endParaRPr lang="es-ES"/>
        </a:p>
      </dgm:t>
    </dgm:pt>
    <dgm:pt modelId="{5466BA37-AA4C-45E9-AB35-AA74B80E1135}" type="pres">
      <dgm:prSet presAssocID="{B5F2CAC3-102B-44E8-9F1C-7EF39695CD7A}" presName="connTx" presStyleLbl="parChTrans1D2" presStyleIdx="9" presStyleCnt="12"/>
      <dgm:spPr/>
      <dgm:t>
        <a:bodyPr/>
        <a:lstStyle/>
        <a:p>
          <a:endParaRPr lang="es-ES"/>
        </a:p>
      </dgm:t>
    </dgm:pt>
    <dgm:pt modelId="{85BF57A6-ED55-4D86-89D7-5A3A9E93C659}" type="pres">
      <dgm:prSet presAssocID="{FE4C79C1-C4BC-4BC1-BEAB-8A07101067BA}" presName="node" presStyleLbl="node1" presStyleIdx="9" presStyleCnt="12" custScaleX="136395" custScaleY="1288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DE4DE0-8161-46AA-81E0-5E919EE7C4EB}" type="pres">
      <dgm:prSet presAssocID="{DD0E75E2-1206-4A00-BE50-FBA427985498}" presName="Name9" presStyleLbl="parChTrans1D2" presStyleIdx="10" presStyleCnt="12"/>
      <dgm:spPr/>
      <dgm:t>
        <a:bodyPr/>
        <a:lstStyle/>
        <a:p>
          <a:endParaRPr lang="es-ES"/>
        </a:p>
      </dgm:t>
    </dgm:pt>
    <dgm:pt modelId="{A1533EC2-F74B-4A4E-9787-3F0194734CB8}" type="pres">
      <dgm:prSet presAssocID="{DD0E75E2-1206-4A00-BE50-FBA427985498}" presName="connTx" presStyleLbl="parChTrans1D2" presStyleIdx="10" presStyleCnt="12"/>
      <dgm:spPr/>
      <dgm:t>
        <a:bodyPr/>
        <a:lstStyle/>
        <a:p>
          <a:endParaRPr lang="es-ES"/>
        </a:p>
      </dgm:t>
    </dgm:pt>
    <dgm:pt modelId="{D10DB92C-CEB5-4C98-8F3C-1014BF371467}" type="pres">
      <dgm:prSet presAssocID="{BCB296AF-4121-44E7-90F0-11C9A51A8AC8}" presName="node" presStyleLbl="node1" presStyleIdx="10" presStyleCnt="12" custScaleX="113896" custScaleY="1109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D8D687-2FA3-4A30-ABA2-101F3FD1F584}" type="pres">
      <dgm:prSet presAssocID="{99CDBCF0-8049-404A-8630-279AB9FFF830}" presName="Name9" presStyleLbl="parChTrans1D2" presStyleIdx="11" presStyleCnt="12"/>
      <dgm:spPr/>
      <dgm:t>
        <a:bodyPr/>
        <a:lstStyle/>
        <a:p>
          <a:endParaRPr lang="es-ES"/>
        </a:p>
      </dgm:t>
    </dgm:pt>
    <dgm:pt modelId="{76CF43B5-2886-45B8-950D-1901D0A49639}" type="pres">
      <dgm:prSet presAssocID="{99CDBCF0-8049-404A-8630-279AB9FFF830}" presName="connTx" presStyleLbl="parChTrans1D2" presStyleIdx="11" presStyleCnt="12"/>
      <dgm:spPr/>
      <dgm:t>
        <a:bodyPr/>
        <a:lstStyle/>
        <a:p>
          <a:endParaRPr lang="es-ES"/>
        </a:p>
      </dgm:t>
    </dgm:pt>
    <dgm:pt modelId="{501D1998-6323-422B-84BB-95668AC17EE7}" type="pres">
      <dgm:prSet presAssocID="{5F379C6E-B300-4A45-9076-569943D49413}" presName="node" presStyleLbl="node1" presStyleIdx="11" presStyleCnt="12" custScaleX="150904" custScaleY="1488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F67933-A0A3-494F-9B08-EA1BB728FE36}" type="presOf" srcId="{9B3A5F63-5CE9-42DE-92E3-AC117BE8748F}" destId="{9F371A1C-FFBD-4C74-9318-EF17588D2385}" srcOrd="1" destOrd="0" presId="urn:microsoft.com/office/officeart/2005/8/layout/radial1"/>
    <dgm:cxn modelId="{BC04BABE-C626-4E88-B297-71CB9118D38B}" type="presOf" srcId="{4644AA25-F6F9-4C39-8CA8-59B01870FFC2}" destId="{76C174B7-07CA-4DE5-9FA8-DB66D7D85A50}" srcOrd="0" destOrd="0" presId="urn:microsoft.com/office/officeart/2005/8/layout/radial1"/>
    <dgm:cxn modelId="{7DBDEFD4-0B31-454D-8690-FFFA9000B6DE}" type="presOf" srcId="{ED825407-F815-4E6D-83F1-BE3B7354A4F7}" destId="{AF6EB140-F51B-4784-B373-4AF4FD015955}" srcOrd="1" destOrd="0" presId="urn:microsoft.com/office/officeart/2005/8/layout/radial1"/>
    <dgm:cxn modelId="{7D98E48A-B2C4-4AD3-8CAB-99455670CB44}" type="presOf" srcId="{1C0AA38D-6F25-4913-AA2B-4CE0ED73EE68}" destId="{CAE053A2-3DB3-4641-8F5A-E2076FE0FC02}" srcOrd="1" destOrd="0" presId="urn:microsoft.com/office/officeart/2005/8/layout/radial1"/>
    <dgm:cxn modelId="{5D20ECB1-FA4C-4012-BC6C-57516A3ED19E}" type="presOf" srcId="{FE4C79C1-C4BC-4BC1-BEAB-8A07101067BA}" destId="{85BF57A6-ED55-4D86-89D7-5A3A9E93C659}" srcOrd="0" destOrd="0" presId="urn:microsoft.com/office/officeart/2005/8/layout/radial1"/>
    <dgm:cxn modelId="{75C14AE4-C1AB-402D-AEFE-E0998866F401}" type="presOf" srcId="{BCB296AF-4121-44E7-90F0-11C9A51A8AC8}" destId="{D10DB92C-CEB5-4C98-8F3C-1014BF371467}" srcOrd="0" destOrd="0" presId="urn:microsoft.com/office/officeart/2005/8/layout/radial1"/>
    <dgm:cxn modelId="{DC847465-F5AB-42B8-AE80-76687AF5653E}" srcId="{7281F49E-9BDF-4FE9-856C-731F0BFDD2F3}" destId="{BCB296AF-4121-44E7-90F0-11C9A51A8AC8}" srcOrd="10" destOrd="0" parTransId="{DD0E75E2-1206-4A00-BE50-FBA427985498}" sibTransId="{39B6DBD1-925B-4E3D-8579-49211AC51DB4}"/>
    <dgm:cxn modelId="{65C73938-9EDF-4456-A992-D3168BF0D3D4}" type="presOf" srcId="{DD0E75E2-1206-4A00-BE50-FBA427985498}" destId="{C4DE4DE0-8161-46AA-81E0-5E919EE7C4EB}" srcOrd="0" destOrd="0" presId="urn:microsoft.com/office/officeart/2005/8/layout/radial1"/>
    <dgm:cxn modelId="{0CF7D8FF-20DC-4FEB-880E-D2E07B0541D0}" type="presOf" srcId="{DD0E75E2-1206-4A00-BE50-FBA427985498}" destId="{A1533EC2-F74B-4A4E-9787-3F0194734CB8}" srcOrd="1" destOrd="0" presId="urn:microsoft.com/office/officeart/2005/8/layout/radial1"/>
    <dgm:cxn modelId="{008FF89B-2BA8-43C2-8313-CFA18863E618}" type="presOf" srcId="{ED825407-F815-4E6D-83F1-BE3B7354A4F7}" destId="{C6AC9E89-B9A3-4209-974A-8193A99E121E}" srcOrd="0" destOrd="0" presId="urn:microsoft.com/office/officeart/2005/8/layout/radial1"/>
    <dgm:cxn modelId="{C1D2D80A-EF3A-47FE-901A-9D439EB3D20E}" type="presOf" srcId="{99CDBCF0-8049-404A-8630-279AB9FFF830}" destId="{76CF43B5-2886-45B8-950D-1901D0A49639}" srcOrd="1" destOrd="0" presId="urn:microsoft.com/office/officeart/2005/8/layout/radial1"/>
    <dgm:cxn modelId="{68CA0457-1BA1-476D-87A3-0DBEDF8B199B}" type="presOf" srcId="{3D8DC7CE-F795-4715-9924-3E22B85EDB2C}" destId="{748071DF-0FFE-4AA3-B548-DCA0FD50A4A5}" srcOrd="0" destOrd="0" presId="urn:microsoft.com/office/officeart/2005/8/layout/radial1"/>
    <dgm:cxn modelId="{80914438-BE5E-4E83-8B42-7953942F334D}" type="presOf" srcId="{5CE3CBFA-FBA2-4416-A335-536EC7C103D1}" destId="{FCDDC53C-38A5-467D-A01C-6C92035398F4}" srcOrd="1" destOrd="0" presId="urn:microsoft.com/office/officeart/2005/8/layout/radial1"/>
    <dgm:cxn modelId="{2CA6B6E3-5484-4AA8-91A4-0C63B74D43D7}" type="presOf" srcId="{99CDBCF0-8049-404A-8630-279AB9FFF830}" destId="{79D8D687-2FA3-4A30-ABA2-101F3FD1F584}" srcOrd="0" destOrd="0" presId="urn:microsoft.com/office/officeart/2005/8/layout/radial1"/>
    <dgm:cxn modelId="{FA03805A-0656-4044-AFF6-AABA1122366C}" srcId="{7281F49E-9BDF-4FE9-856C-731F0BFDD2F3}" destId="{FFF8C470-93BB-477E-92CF-0469B5737F34}" srcOrd="6" destOrd="0" parTransId="{1C0AA38D-6F25-4913-AA2B-4CE0ED73EE68}" sibTransId="{DC845612-0A6E-42A0-8905-440DAA2CB7D9}"/>
    <dgm:cxn modelId="{09A29242-1F4B-4E9C-8B12-0688FA63A527}" type="presOf" srcId="{D761FBCC-969D-442A-9CF4-49309CF8FFBB}" destId="{3D94FCE5-E5DF-42C3-A744-718063529A37}" srcOrd="1" destOrd="0" presId="urn:microsoft.com/office/officeart/2005/8/layout/radial1"/>
    <dgm:cxn modelId="{C106E86D-6057-4925-BA26-FBC8B951C2D8}" type="presOf" srcId="{7281F49E-9BDF-4FE9-856C-731F0BFDD2F3}" destId="{18EF9169-5B51-4598-A8CF-80F204EE4CF3}" srcOrd="0" destOrd="0" presId="urn:microsoft.com/office/officeart/2005/8/layout/radial1"/>
    <dgm:cxn modelId="{BADA9F39-5DAF-4BD9-B60F-4592A9FD7613}" srcId="{7281F49E-9BDF-4FE9-856C-731F0BFDD2F3}" destId="{3F9A8D2F-F26F-4642-9FE3-D7EF30728AF3}" srcOrd="5" destOrd="0" parTransId="{5CE3CBFA-FBA2-4416-A335-536EC7C103D1}" sibTransId="{64A611AB-F73A-4DE1-A3EC-3AB0CB9C8A0C}"/>
    <dgm:cxn modelId="{FEAA4301-301F-4598-B340-C3D00CB754C8}" type="presOf" srcId="{1BB64355-B105-4157-866D-BCB84B3167BB}" destId="{5F0FAE80-2CC9-4C52-A8C2-3922F2704D64}" srcOrd="0" destOrd="0" presId="urn:microsoft.com/office/officeart/2005/8/layout/radial1"/>
    <dgm:cxn modelId="{585E72BE-FEA5-420F-8590-4FB2A646E2B7}" type="presOf" srcId="{246BCA3F-13FF-47D4-BED6-A54E72B50E76}" destId="{C75B0F7E-6CAB-40F4-BE1C-941BFC2DF491}" srcOrd="0" destOrd="0" presId="urn:microsoft.com/office/officeart/2005/8/layout/radial1"/>
    <dgm:cxn modelId="{BD20E94A-D2D5-4B5A-8E48-E1F127C704CF}" type="presOf" srcId="{DA1D1259-33F6-4ED1-9BED-F08319712CE4}" destId="{9E44A4B3-9F2D-49C3-A490-B0A5DBCE013F}" srcOrd="1" destOrd="0" presId="urn:microsoft.com/office/officeart/2005/8/layout/radial1"/>
    <dgm:cxn modelId="{EDF61AF0-5C39-4DA1-A0F0-7113426ED2B6}" type="presOf" srcId="{4D918A64-5275-4B7B-8DA2-29BD27509117}" destId="{3AC3D6D8-28D2-4956-B081-9BF503008A08}" srcOrd="0" destOrd="0" presId="urn:microsoft.com/office/officeart/2005/8/layout/radial1"/>
    <dgm:cxn modelId="{4F2D4B4A-E7EE-45EA-A2C4-8F549A3DBF23}" type="presOf" srcId="{3F9A8D2F-F26F-4642-9FE3-D7EF30728AF3}" destId="{C9F94B1C-36F8-48DC-9F85-CA0254D56709}" srcOrd="0" destOrd="0" presId="urn:microsoft.com/office/officeart/2005/8/layout/radial1"/>
    <dgm:cxn modelId="{BA791CED-16FA-4A89-BCBF-FB476019B2EB}" srcId="{7281F49E-9BDF-4FE9-856C-731F0BFDD2F3}" destId="{86B3AEB8-8F5D-4ABF-BABB-2CF49F6F2256}" srcOrd="4" destOrd="0" parTransId="{D761FBCC-969D-442A-9CF4-49309CF8FFBB}" sibTransId="{FF3EEE50-EF67-4AB5-A278-657B84FB5A5A}"/>
    <dgm:cxn modelId="{E62E4170-2973-4C35-8827-8A33D3ED22E5}" type="presOf" srcId="{1C0AA38D-6F25-4913-AA2B-4CE0ED73EE68}" destId="{28F71F12-8E17-466B-B2CC-F4A3EEB6BC92}" srcOrd="0" destOrd="0" presId="urn:microsoft.com/office/officeart/2005/8/layout/radial1"/>
    <dgm:cxn modelId="{D93679A7-8812-4DAF-9794-44236EED4FD5}" type="presOf" srcId="{86B3AEB8-8F5D-4ABF-BABB-2CF49F6F2256}" destId="{750B97F3-E31C-4B44-A4B9-7F6CB15AA824}" srcOrd="0" destOrd="0" presId="urn:microsoft.com/office/officeart/2005/8/layout/radial1"/>
    <dgm:cxn modelId="{4047BA4F-E002-4193-8307-9F0724204B26}" type="presOf" srcId="{3D8DC7CE-F795-4715-9924-3E22B85EDB2C}" destId="{0151C00F-4E29-4784-A862-8014EDC4CD90}" srcOrd="1" destOrd="0" presId="urn:microsoft.com/office/officeart/2005/8/layout/radial1"/>
    <dgm:cxn modelId="{46BF4CEB-C329-4BE8-A1E1-69FA9CBE1C06}" type="presOf" srcId="{F00AE30A-D3F5-4832-8FBE-7DFEA3911DD2}" destId="{4CA4392F-575C-40A2-9E74-E1C5F7A9FFF7}" srcOrd="0" destOrd="0" presId="urn:microsoft.com/office/officeart/2005/8/layout/radial1"/>
    <dgm:cxn modelId="{610FB6D9-BDB9-4D11-A366-402442D7A696}" srcId="{7281F49E-9BDF-4FE9-856C-731F0BFDD2F3}" destId="{1BB64355-B105-4157-866D-BCB84B3167BB}" srcOrd="1" destOrd="0" parTransId="{9B3A5F63-5CE9-42DE-92E3-AC117BE8748F}" sibTransId="{6CFA0012-68C1-4091-A452-1BFDB8BB04F4}"/>
    <dgm:cxn modelId="{BA79E02F-9B42-4377-947B-9A537B00A95F}" type="presOf" srcId="{9A35514B-0F73-45F4-8531-37E120869901}" destId="{919BD87A-ED8F-4708-8748-399DE92DF16E}" srcOrd="0" destOrd="0" presId="urn:microsoft.com/office/officeart/2005/8/layout/radial1"/>
    <dgm:cxn modelId="{AED5EE81-05BC-4DCA-B1C4-A4A2EAB4E953}" type="presOf" srcId="{B5F2CAC3-102B-44E8-9F1C-7EF39695CD7A}" destId="{6E583D3A-2409-4F09-B31D-05EECD1DE12F}" srcOrd="0" destOrd="0" presId="urn:microsoft.com/office/officeart/2005/8/layout/radial1"/>
    <dgm:cxn modelId="{52EB2586-DB2D-421D-B28F-1F6A93F173B3}" type="presOf" srcId="{B5F2CAC3-102B-44E8-9F1C-7EF39695CD7A}" destId="{5466BA37-AA4C-45E9-AB35-AA74B80E1135}" srcOrd="1" destOrd="0" presId="urn:microsoft.com/office/officeart/2005/8/layout/radial1"/>
    <dgm:cxn modelId="{E3C37F50-2CB5-40E8-BB90-A81C034CAA4F}" srcId="{7281F49E-9BDF-4FE9-856C-731F0BFDD2F3}" destId="{5F379C6E-B300-4A45-9076-569943D49413}" srcOrd="11" destOrd="0" parTransId="{99CDBCF0-8049-404A-8630-279AB9FFF830}" sibTransId="{8E16AB67-5F55-419F-A18A-D0EB713EF919}"/>
    <dgm:cxn modelId="{CCA0E0E7-709C-4110-82B8-4701547D1B5D}" type="presOf" srcId="{5CE3CBFA-FBA2-4416-A335-536EC7C103D1}" destId="{224792BA-EF9E-4DC7-BE65-9B15912AC428}" srcOrd="0" destOrd="0" presId="urn:microsoft.com/office/officeart/2005/8/layout/radial1"/>
    <dgm:cxn modelId="{8D1A0A15-AA8F-462A-8AFB-B6F13FE639A4}" srcId="{7281F49E-9BDF-4FE9-856C-731F0BFDD2F3}" destId="{F00AE30A-D3F5-4832-8FBE-7DFEA3911DD2}" srcOrd="2" destOrd="0" parTransId="{3D8DC7CE-F795-4715-9924-3E22B85EDB2C}" sibTransId="{984CAE1B-5A0E-415A-9BB3-BAC29E5234D4}"/>
    <dgm:cxn modelId="{51340EB3-EDBF-4BC3-8A33-CA3EAFFF456A}" srcId="{7281F49E-9BDF-4FE9-856C-731F0BFDD2F3}" destId="{4644AA25-F6F9-4C39-8CA8-59B01870FFC2}" srcOrd="8" destOrd="0" parTransId="{9A35514B-0F73-45F4-8531-37E120869901}" sibTransId="{9F84A3F3-BFB2-4FBA-B546-A2A70EFD6D32}"/>
    <dgm:cxn modelId="{0091962C-2982-47EE-BE4A-0B1AAB55F452}" type="presOf" srcId="{FFF8C470-93BB-477E-92CF-0469B5737F34}" destId="{ECBEB62A-59DD-4528-AC6E-FE678A3C79EB}" srcOrd="0" destOrd="0" presId="urn:microsoft.com/office/officeart/2005/8/layout/radial1"/>
    <dgm:cxn modelId="{CB161B6A-8089-4D02-A780-7E6216924627}" type="presOf" srcId="{00A18E27-F4AF-4BBA-A520-0759B1EA4013}" destId="{FE5F868C-7F61-4672-944F-FF3C016DC498}" srcOrd="1" destOrd="0" presId="urn:microsoft.com/office/officeart/2005/8/layout/radial1"/>
    <dgm:cxn modelId="{DB264654-6F86-4371-9803-AB513316BF78}" srcId="{7281F49E-9BDF-4FE9-856C-731F0BFDD2F3}" destId="{D1A666BF-5F6B-43D0-A74D-83F082C3C2CD}" srcOrd="7" destOrd="0" parTransId="{ED825407-F815-4E6D-83F1-BE3B7354A4F7}" sibTransId="{C0D69D09-DC84-4AEA-83D6-6551D5E386EB}"/>
    <dgm:cxn modelId="{0A87413C-09BD-43D9-9C9F-F6C95D29DF26}" srcId="{13D61873-08E0-47D4-B294-C859192748BF}" destId="{7281F49E-9BDF-4FE9-856C-731F0BFDD2F3}" srcOrd="0" destOrd="0" parTransId="{0755468E-3AC2-4942-A198-9064D609FB56}" sibTransId="{CD714BB9-0BBD-48D5-A0C8-64731DFE27CB}"/>
    <dgm:cxn modelId="{35E32794-7918-4A83-BDDC-5D0E01F04603}" type="presOf" srcId="{D1A666BF-5F6B-43D0-A74D-83F082C3C2CD}" destId="{4B414A63-924D-44F6-8A1E-928801439526}" srcOrd="0" destOrd="0" presId="urn:microsoft.com/office/officeart/2005/8/layout/radial1"/>
    <dgm:cxn modelId="{E00B7383-5431-4123-895F-6BF8A4BBD201}" type="presOf" srcId="{9A35514B-0F73-45F4-8531-37E120869901}" destId="{0CFADBE9-1A39-41E9-9ABF-89033AE04197}" srcOrd="1" destOrd="0" presId="urn:microsoft.com/office/officeart/2005/8/layout/radial1"/>
    <dgm:cxn modelId="{34E3F780-9A5C-40FB-AAE7-89EC3203BCE9}" type="presOf" srcId="{D761FBCC-969D-442A-9CF4-49309CF8FFBB}" destId="{E5BD8DFF-BC30-406F-8CDE-67E12D19D0AA}" srcOrd="0" destOrd="0" presId="urn:microsoft.com/office/officeart/2005/8/layout/radial1"/>
    <dgm:cxn modelId="{CE5AE2B5-B1BB-4E39-8A28-D8079D1630F0}" type="presOf" srcId="{00A18E27-F4AF-4BBA-A520-0759B1EA4013}" destId="{D342C9CA-3B76-4845-A591-285765E4526F}" srcOrd="0" destOrd="0" presId="urn:microsoft.com/office/officeart/2005/8/layout/radial1"/>
    <dgm:cxn modelId="{4E398639-6208-4070-9A90-D2EE1FDD5760}" type="presOf" srcId="{9B3A5F63-5CE9-42DE-92E3-AC117BE8748F}" destId="{7B15BE71-2F95-495D-90E6-D6FF4477C78F}" srcOrd="0" destOrd="0" presId="urn:microsoft.com/office/officeart/2005/8/layout/radial1"/>
    <dgm:cxn modelId="{BF9B15C1-7CB7-4A60-B4FE-CC5CFB8C3ECD}" srcId="{7281F49E-9BDF-4FE9-856C-731F0BFDD2F3}" destId="{4D918A64-5275-4B7B-8DA2-29BD27509117}" srcOrd="0" destOrd="0" parTransId="{DA1D1259-33F6-4ED1-9BED-F08319712CE4}" sibTransId="{453CFE89-E7A3-4E4F-B475-73AC34C61237}"/>
    <dgm:cxn modelId="{317EE4DB-CC08-41BE-93FE-C9279BD57CB6}" type="presOf" srcId="{DA1D1259-33F6-4ED1-9BED-F08319712CE4}" destId="{3143523E-7421-40E2-B605-A5ECA1809EB7}" srcOrd="0" destOrd="0" presId="urn:microsoft.com/office/officeart/2005/8/layout/radial1"/>
    <dgm:cxn modelId="{C152D9A5-2509-46AE-9ACA-FBF3ACB73060}" type="presOf" srcId="{5F379C6E-B300-4A45-9076-569943D49413}" destId="{501D1998-6323-422B-84BB-95668AC17EE7}" srcOrd="0" destOrd="0" presId="urn:microsoft.com/office/officeart/2005/8/layout/radial1"/>
    <dgm:cxn modelId="{1A7E2ED3-EA5A-486E-9678-A8AC1C732656}" type="presOf" srcId="{13D61873-08E0-47D4-B294-C859192748BF}" destId="{D2EF2BB1-E7F8-4DFC-B810-F8031BC6D015}" srcOrd="0" destOrd="0" presId="urn:microsoft.com/office/officeart/2005/8/layout/radial1"/>
    <dgm:cxn modelId="{A7C9E9E6-5906-4D98-AD78-2AAB4381FF8C}" srcId="{7281F49E-9BDF-4FE9-856C-731F0BFDD2F3}" destId="{246BCA3F-13FF-47D4-BED6-A54E72B50E76}" srcOrd="3" destOrd="0" parTransId="{00A18E27-F4AF-4BBA-A520-0759B1EA4013}" sibTransId="{E3E2A961-AA5A-4E8F-838B-80E256CC0AA0}"/>
    <dgm:cxn modelId="{C441E6A1-F4A1-44E5-99C4-4A3081CCD949}" srcId="{7281F49E-9BDF-4FE9-856C-731F0BFDD2F3}" destId="{FE4C79C1-C4BC-4BC1-BEAB-8A07101067BA}" srcOrd="9" destOrd="0" parTransId="{B5F2CAC3-102B-44E8-9F1C-7EF39695CD7A}" sibTransId="{AA767C8B-DC67-4DC7-9AD2-E329A527AA49}"/>
    <dgm:cxn modelId="{AF9AF3C1-BFD6-473B-A3B7-2BB3774F3229}" type="presParOf" srcId="{D2EF2BB1-E7F8-4DFC-B810-F8031BC6D015}" destId="{18EF9169-5B51-4598-A8CF-80F204EE4CF3}" srcOrd="0" destOrd="0" presId="urn:microsoft.com/office/officeart/2005/8/layout/radial1"/>
    <dgm:cxn modelId="{13AD286B-0384-4373-B2A7-A52243596233}" type="presParOf" srcId="{D2EF2BB1-E7F8-4DFC-B810-F8031BC6D015}" destId="{3143523E-7421-40E2-B605-A5ECA1809EB7}" srcOrd="1" destOrd="0" presId="urn:microsoft.com/office/officeart/2005/8/layout/radial1"/>
    <dgm:cxn modelId="{846DF3B8-02C2-483E-9760-FCD722D6890C}" type="presParOf" srcId="{3143523E-7421-40E2-B605-A5ECA1809EB7}" destId="{9E44A4B3-9F2D-49C3-A490-B0A5DBCE013F}" srcOrd="0" destOrd="0" presId="urn:microsoft.com/office/officeart/2005/8/layout/radial1"/>
    <dgm:cxn modelId="{AE37FC8C-77E1-4B85-92B8-EEC00737156E}" type="presParOf" srcId="{D2EF2BB1-E7F8-4DFC-B810-F8031BC6D015}" destId="{3AC3D6D8-28D2-4956-B081-9BF503008A08}" srcOrd="2" destOrd="0" presId="urn:microsoft.com/office/officeart/2005/8/layout/radial1"/>
    <dgm:cxn modelId="{CE43E394-CFB1-4BF7-A8E9-0E1F17E90E1B}" type="presParOf" srcId="{D2EF2BB1-E7F8-4DFC-B810-F8031BC6D015}" destId="{7B15BE71-2F95-495D-90E6-D6FF4477C78F}" srcOrd="3" destOrd="0" presId="urn:microsoft.com/office/officeart/2005/8/layout/radial1"/>
    <dgm:cxn modelId="{ED97C108-4A77-4C82-94AF-3A12976E4283}" type="presParOf" srcId="{7B15BE71-2F95-495D-90E6-D6FF4477C78F}" destId="{9F371A1C-FFBD-4C74-9318-EF17588D2385}" srcOrd="0" destOrd="0" presId="urn:microsoft.com/office/officeart/2005/8/layout/radial1"/>
    <dgm:cxn modelId="{67794D80-99AE-45DB-9B18-1C13D337743E}" type="presParOf" srcId="{D2EF2BB1-E7F8-4DFC-B810-F8031BC6D015}" destId="{5F0FAE80-2CC9-4C52-A8C2-3922F2704D64}" srcOrd="4" destOrd="0" presId="urn:microsoft.com/office/officeart/2005/8/layout/radial1"/>
    <dgm:cxn modelId="{37A03CDB-7F10-4830-AF52-A73545795493}" type="presParOf" srcId="{D2EF2BB1-E7F8-4DFC-B810-F8031BC6D015}" destId="{748071DF-0FFE-4AA3-B548-DCA0FD50A4A5}" srcOrd="5" destOrd="0" presId="urn:microsoft.com/office/officeart/2005/8/layout/radial1"/>
    <dgm:cxn modelId="{C83544A8-17D2-42D6-BDCB-AA676BE45EB7}" type="presParOf" srcId="{748071DF-0FFE-4AA3-B548-DCA0FD50A4A5}" destId="{0151C00F-4E29-4784-A862-8014EDC4CD90}" srcOrd="0" destOrd="0" presId="urn:microsoft.com/office/officeart/2005/8/layout/radial1"/>
    <dgm:cxn modelId="{0CFFAACA-C266-4B6E-A98A-1949C3E372EB}" type="presParOf" srcId="{D2EF2BB1-E7F8-4DFC-B810-F8031BC6D015}" destId="{4CA4392F-575C-40A2-9E74-E1C5F7A9FFF7}" srcOrd="6" destOrd="0" presId="urn:microsoft.com/office/officeart/2005/8/layout/radial1"/>
    <dgm:cxn modelId="{74496855-16E7-41D2-9A7F-32D0474D4BF8}" type="presParOf" srcId="{D2EF2BB1-E7F8-4DFC-B810-F8031BC6D015}" destId="{D342C9CA-3B76-4845-A591-285765E4526F}" srcOrd="7" destOrd="0" presId="urn:microsoft.com/office/officeart/2005/8/layout/radial1"/>
    <dgm:cxn modelId="{D52CD38B-D497-49BA-B8CE-5F0E6593F8C0}" type="presParOf" srcId="{D342C9CA-3B76-4845-A591-285765E4526F}" destId="{FE5F868C-7F61-4672-944F-FF3C016DC498}" srcOrd="0" destOrd="0" presId="urn:microsoft.com/office/officeart/2005/8/layout/radial1"/>
    <dgm:cxn modelId="{8800FB16-C832-40EA-92FA-D8A785E30474}" type="presParOf" srcId="{D2EF2BB1-E7F8-4DFC-B810-F8031BC6D015}" destId="{C75B0F7E-6CAB-40F4-BE1C-941BFC2DF491}" srcOrd="8" destOrd="0" presId="urn:microsoft.com/office/officeart/2005/8/layout/radial1"/>
    <dgm:cxn modelId="{1F8FEC53-C50A-4650-B778-191E54FB87EF}" type="presParOf" srcId="{D2EF2BB1-E7F8-4DFC-B810-F8031BC6D015}" destId="{E5BD8DFF-BC30-406F-8CDE-67E12D19D0AA}" srcOrd="9" destOrd="0" presId="urn:microsoft.com/office/officeart/2005/8/layout/radial1"/>
    <dgm:cxn modelId="{C6CE0E76-8FC5-4D65-9DDD-2A7FE1D3F96E}" type="presParOf" srcId="{E5BD8DFF-BC30-406F-8CDE-67E12D19D0AA}" destId="{3D94FCE5-E5DF-42C3-A744-718063529A37}" srcOrd="0" destOrd="0" presId="urn:microsoft.com/office/officeart/2005/8/layout/radial1"/>
    <dgm:cxn modelId="{24CC2944-50FD-414E-8CBA-3CE466800B9A}" type="presParOf" srcId="{D2EF2BB1-E7F8-4DFC-B810-F8031BC6D015}" destId="{750B97F3-E31C-4B44-A4B9-7F6CB15AA824}" srcOrd="10" destOrd="0" presId="urn:microsoft.com/office/officeart/2005/8/layout/radial1"/>
    <dgm:cxn modelId="{E6E2FF6F-F79F-4250-9E88-0098EA86D902}" type="presParOf" srcId="{D2EF2BB1-E7F8-4DFC-B810-F8031BC6D015}" destId="{224792BA-EF9E-4DC7-BE65-9B15912AC428}" srcOrd="11" destOrd="0" presId="urn:microsoft.com/office/officeart/2005/8/layout/radial1"/>
    <dgm:cxn modelId="{D774361F-613C-4FC5-A317-30FC0EFCCD86}" type="presParOf" srcId="{224792BA-EF9E-4DC7-BE65-9B15912AC428}" destId="{FCDDC53C-38A5-467D-A01C-6C92035398F4}" srcOrd="0" destOrd="0" presId="urn:microsoft.com/office/officeart/2005/8/layout/radial1"/>
    <dgm:cxn modelId="{4BFC6406-8201-4756-9D48-EC84B8125FF2}" type="presParOf" srcId="{D2EF2BB1-E7F8-4DFC-B810-F8031BC6D015}" destId="{C9F94B1C-36F8-48DC-9F85-CA0254D56709}" srcOrd="12" destOrd="0" presId="urn:microsoft.com/office/officeart/2005/8/layout/radial1"/>
    <dgm:cxn modelId="{4CF7C74E-DE7B-4266-A257-6C9D4C77A1D8}" type="presParOf" srcId="{D2EF2BB1-E7F8-4DFC-B810-F8031BC6D015}" destId="{28F71F12-8E17-466B-B2CC-F4A3EEB6BC92}" srcOrd="13" destOrd="0" presId="urn:microsoft.com/office/officeart/2005/8/layout/radial1"/>
    <dgm:cxn modelId="{3327FA93-E207-4339-8220-F492CE1ECDC8}" type="presParOf" srcId="{28F71F12-8E17-466B-B2CC-F4A3EEB6BC92}" destId="{CAE053A2-3DB3-4641-8F5A-E2076FE0FC02}" srcOrd="0" destOrd="0" presId="urn:microsoft.com/office/officeart/2005/8/layout/radial1"/>
    <dgm:cxn modelId="{15D48052-C42C-4AEA-B597-5B8D19E05B0C}" type="presParOf" srcId="{D2EF2BB1-E7F8-4DFC-B810-F8031BC6D015}" destId="{ECBEB62A-59DD-4528-AC6E-FE678A3C79EB}" srcOrd="14" destOrd="0" presId="urn:microsoft.com/office/officeart/2005/8/layout/radial1"/>
    <dgm:cxn modelId="{D3AB5460-7992-479D-98C3-5B35CE4705ED}" type="presParOf" srcId="{D2EF2BB1-E7F8-4DFC-B810-F8031BC6D015}" destId="{C6AC9E89-B9A3-4209-974A-8193A99E121E}" srcOrd="15" destOrd="0" presId="urn:microsoft.com/office/officeart/2005/8/layout/radial1"/>
    <dgm:cxn modelId="{004BA174-ACD4-4E73-A0E2-29F99A018F37}" type="presParOf" srcId="{C6AC9E89-B9A3-4209-974A-8193A99E121E}" destId="{AF6EB140-F51B-4784-B373-4AF4FD015955}" srcOrd="0" destOrd="0" presId="urn:microsoft.com/office/officeart/2005/8/layout/radial1"/>
    <dgm:cxn modelId="{EC1C4E61-AC60-4E4D-961B-271D22F42252}" type="presParOf" srcId="{D2EF2BB1-E7F8-4DFC-B810-F8031BC6D015}" destId="{4B414A63-924D-44F6-8A1E-928801439526}" srcOrd="16" destOrd="0" presId="urn:microsoft.com/office/officeart/2005/8/layout/radial1"/>
    <dgm:cxn modelId="{64AFA8FF-1BFE-48F2-BEF4-89846D43EA08}" type="presParOf" srcId="{D2EF2BB1-E7F8-4DFC-B810-F8031BC6D015}" destId="{919BD87A-ED8F-4708-8748-399DE92DF16E}" srcOrd="17" destOrd="0" presId="urn:microsoft.com/office/officeart/2005/8/layout/radial1"/>
    <dgm:cxn modelId="{83B1809A-26AE-44C0-84DC-B184613993F1}" type="presParOf" srcId="{919BD87A-ED8F-4708-8748-399DE92DF16E}" destId="{0CFADBE9-1A39-41E9-9ABF-89033AE04197}" srcOrd="0" destOrd="0" presId="urn:microsoft.com/office/officeart/2005/8/layout/radial1"/>
    <dgm:cxn modelId="{8D91B6E7-A049-496B-88D8-61123B40387C}" type="presParOf" srcId="{D2EF2BB1-E7F8-4DFC-B810-F8031BC6D015}" destId="{76C174B7-07CA-4DE5-9FA8-DB66D7D85A50}" srcOrd="18" destOrd="0" presId="urn:microsoft.com/office/officeart/2005/8/layout/radial1"/>
    <dgm:cxn modelId="{7137C51C-123B-4169-9B45-37DBC2840C73}" type="presParOf" srcId="{D2EF2BB1-E7F8-4DFC-B810-F8031BC6D015}" destId="{6E583D3A-2409-4F09-B31D-05EECD1DE12F}" srcOrd="19" destOrd="0" presId="urn:microsoft.com/office/officeart/2005/8/layout/radial1"/>
    <dgm:cxn modelId="{4A574D4F-3725-43B6-A1B8-91D531212AA2}" type="presParOf" srcId="{6E583D3A-2409-4F09-B31D-05EECD1DE12F}" destId="{5466BA37-AA4C-45E9-AB35-AA74B80E1135}" srcOrd="0" destOrd="0" presId="urn:microsoft.com/office/officeart/2005/8/layout/radial1"/>
    <dgm:cxn modelId="{9029BF35-2D58-4711-A5D4-D764946D03EE}" type="presParOf" srcId="{D2EF2BB1-E7F8-4DFC-B810-F8031BC6D015}" destId="{85BF57A6-ED55-4D86-89D7-5A3A9E93C659}" srcOrd="20" destOrd="0" presId="urn:microsoft.com/office/officeart/2005/8/layout/radial1"/>
    <dgm:cxn modelId="{5C8C28DA-2B41-4BFB-880A-F69AF6504291}" type="presParOf" srcId="{D2EF2BB1-E7F8-4DFC-B810-F8031BC6D015}" destId="{C4DE4DE0-8161-46AA-81E0-5E919EE7C4EB}" srcOrd="21" destOrd="0" presId="urn:microsoft.com/office/officeart/2005/8/layout/radial1"/>
    <dgm:cxn modelId="{45CEAA38-5A66-4ECE-A7D7-669BA61C0C5D}" type="presParOf" srcId="{C4DE4DE0-8161-46AA-81E0-5E919EE7C4EB}" destId="{A1533EC2-F74B-4A4E-9787-3F0194734CB8}" srcOrd="0" destOrd="0" presId="urn:microsoft.com/office/officeart/2005/8/layout/radial1"/>
    <dgm:cxn modelId="{A6BC7993-5275-4266-9230-46EBDF6A653F}" type="presParOf" srcId="{D2EF2BB1-E7F8-4DFC-B810-F8031BC6D015}" destId="{D10DB92C-CEB5-4C98-8F3C-1014BF371467}" srcOrd="22" destOrd="0" presId="urn:microsoft.com/office/officeart/2005/8/layout/radial1"/>
    <dgm:cxn modelId="{6F415FB3-343E-476B-9909-194A4C085250}" type="presParOf" srcId="{D2EF2BB1-E7F8-4DFC-B810-F8031BC6D015}" destId="{79D8D687-2FA3-4A30-ABA2-101F3FD1F584}" srcOrd="23" destOrd="0" presId="urn:microsoft.com/office/officeart/2005/8/layout/radial1"/>
    <dgm:cxn modelId="{5FF423F4-9BBC-44A6-9DCB-22909EE66C9F}" type="presParOf" srcId="{79D8D687-2FA3-4A30-ABA2-101F3FD1F584}" destId="{76CF43B5-2886-45B8-950D-1901D0A49639}" srcOrd="0" destOrd="0" presId="urn:microsoft.com/office/officeart/2005/8/layout/radial1"/>
    <dgm:cxn modelId="{58F25606-AEA7-439C-B198-E236310D7EF3}" type="presParOf" srcId="{D2EF2BB1-E7F8-4DFC-B810-F8031BC6D015}" destId="{501D1998-6323-422B-84BB-95668AC17EE7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25C512-99A9-4432-8D7F-F41D964A2C72}" type="doc">
      <dgm:prSet loTypeId="urn:microsoft.com/office/officeart/2005/8/layout/hProcess9" loCatId="process" qsTypeId="urn:microsoft.com/office/officeart/2005/8/quickstyle/simple1" qsCatId="simple" csTypeId="urn:microsoft.com/office/officeart/2005/8/colors/colorful1#3" csCatId="colorful" phldr="1"/>
      <dgm:spPr/>
    </dgm:pt>
    <dgm:pt modelId="{A2A1C6C4-9421-4670-A733-289D011D132F}">
      <dgm:prSet phldrT="[Texto]"/>
      <dgm:spPr/>
      <dgm:t>
        <a:bodyPr/>
        <a:lstStyle/>
        <a:p>
          <a:r>
            <a:rPr lang="es-EC" dirty="0" smtClean="0"/>
            <a:t>Ausencia estudios e implementación de programas, proyectos o actividades</a:t>
          </a:r>
          <a:endParaRPr lang="es-ES" dirty="0"/>
        </a:p>
      </dgm:t>
    </dgm:pt>
    <dgm:pt modelId="{989CA81F-FB03-4A20-AA7E-77B93C00E174}" type="parTrans" cxnId="{FB21FDE0-BD2A-4C9B-BCD2-F26E0E0CB086}">
      <dgm:prSet/>
      <dgm:spPr/>
      <dgm:t>
        <a:bodyPr/>
        <a:lstStyle/>
        <a:p>
          <a:endParaRPr lang="es-ES"/>
        </a:p>
      </dgm:t>
    </dgm:pt>
    <dgm:pt modelId="{AA64AC40-7A23-4993-9C14-328F245B5306}" type="sibTrans" cxnId="{FB21FDE0-BD2A-4C9B-BCD2-F26E0E0CB086}">
      <dgm:prSet/>
      <dgm:spPr/>
      <dgm:t>
        <a:bodyPr/>
        <a:lstStyle/>
        <a:p>
          <a:endParaRPr lang="es-ES"/>
        </a:p>
      </dgm:t>
    </dgm:pt>
    <dgm:pt modelId="{71982814-AD84-42F5-8A7F-1396B228B267}">
      <dgm:prSet phldrT="[Texto]"/>
      <dgm:spPr/>
      <dgm:t>
        <a:bodyPr/>
        <a:lstStyle/>
        <a:p>
          <a:r>
            <a:rPr lang="es-EC" dirty="0" smtClean="0"/>
            <a:t>Plan de Seguridad Operacional, Seguridad y Salud Ocupacional y Gestión Ambiental CCFFAA</a:t>
          </a:r>
          <a:endParaRPr lang="es-ES" dirty="0"/>
        </a:p>
      </dgm:t>
    </dgm:pt>
    <dgm:pt modelId="{872D76C1-F928-4E46-8C04-5D1DB830815C}" type="parTrans" cxnId="{E3ABEBAB-F3D0-4CE0-AFA9-6495E3D708DC}">
      <dgm:prSet/>
      <dgm:spPr/>
      <dgm:t>
        <a:bodyPr/>
        <a:lstStyle/>
        <a:p>
          <a:endParaRPr lang="es-ES"/>
        </a:p>
      </dgm:t>
    </dgm:pt>
    <dgm:pt modelId="{A70E2EC4-589D-4198-8280-752F449BA1BC}" type="sibTrans" cxnId="{E3ABEBAB-F3D0-4CE0-AFA9-6495E3D708DC}">
      <dgm:prSet/>
      <dgm:spPr/>
      <dgm:t>
        <a:bodyPr/>
        <a:lstStyle/>
        <a:p>
          <a:endParaRPr lang="es-ES"/>
        </a:p>
      </dgm:t>
    </dgm:pt>
    <dgm:pt modelId="{6C000E1F-6627-4142-9D66-BAF6602B9906}">
      <dgm:prSet phldrT="[Texto]"/>
      <dgm:spPr/>
      <dgm:t>
        <a:bodyPr/>
        <a:lstStyle/>
        <a:p>
          <a:r>
            <a:rPr lang="es-EC" dirty="0" smtClean="0"/>
            <a:t>ESMIL no ha podido obtener certificados ambientales ni regularizado ambientalmente.</a:t>
          </a:r>
          <a:endParaRPr lang="es-ES" dirty="0"/>
        </a:p>
      </dgm:t>
    </dgm:pt>
    <dgm:pt modelId="{A4013FBD-5A65-49D6-A078-121AF34B746E}" type="parTrans" cxnId="{9B0B1FF5-A5A1-4551-A4FC-F5A124149146}">
      <dgm:prSet/>
      <dgm:spPr/>
      <dgm:t>
        <a:bodyPr/>
        <a:lstStyle/>
        <a:p>
          <a:endParaRPr lang="es-ES"/>
        </a:p>
      </dgm:t>
    </dgm:pt>
    <dgm:pt modelId="{071BA476-9D1A-4AE1-96DD-E7ECCACA7B1A}" type="sibTrans" cxnId="{9B0B1FF5-A5A1-4551-A4FC-F5A124149146}">
      <dgm:prSet/>
      <dgm:spPr/>
      <dgm:t>
        <a:bodyPr/>
        <a:lstStyle/>
        <a:p>
          <a:endParaRPr lang="es-ES"/>
        </a:p>
      </dgm:t>
    </dgm:pt>
    <dgm:pt modelId="{8FFBB097-3B7E-446A-BF7A-DA7A27D446EC}">
      <dgm:prSet phldrT="[Texto]"/>
      <dgm:spPr/>
      <dgm:t>
        <a:bodyPr/>
        <a:lstStyle/>
        <a:p>
          <a:r>
            <a:rPr lang="es-EC" dirty="0" smtClean="0"/>
            <a:t>Es necesaria el EsIA Ex Post y la implementación de un PMA</a:t>
          </a:r>
          <a:endParaRPr lang="es-ES" dirty="0"/>
        </a:p>
      </dgm:t>
    </dgm:pt>
    <dgm:pt modelId="{135A2EC9-2788-48F8-9245-6B11E48E6AF4}" type="parTrans" cxnId="{58D9B2D8-5BB9-4379-8E8A-98ABCF1A5593}">
      <dgm:prSet/>
      <dgm:spPr/>
      <dgm:t>
        <a:bodyPr/>
        <a:lstStyle/>
        <a:p>
          <a:endParaRPr lang="es-ES"/>
        </a:p>
      </dgm:t>
    </dgm:pt>
    <dgm:pt modelId="{487B758C-1C68-4AF0-BCD0-550C99B62682}" type="sibTrans" cxnId="{58D9B2D8-5BB9-4379-8E8A-98ABCF1A5593}">
      <dgm:prSet/>
      <dgm:spPr/>
      <dgm:t>
        <a:bodyPr/>
        <a:lstStyle/>
        <a:p>
          <a:endParaRPr lang="es-ES"/>
        </a:p>
      </dgm:t>
    </dgm:pt>
    <dgm:pt modelId="{3947BD5C-7806-4EA8-8018-6E81A8EE0F60}" type="pres">
      <dgm:prSet presAssocID="{CC25C512-99A9-4432-8D7F-F41D964A2C72}" presName="CompostProcess" presStyleCnt="0">
        <dgm:presLayoutVars>
          <dgm:dir/>
          <dgm:resizeHandles val="exact"/>
        </dgm:presLayoutVars>
      </dgm:prSet>
      <dgm:spPr/>
    </dgm:pt>
    <dgm:pt modelId="{E442AC06-1260-4E06-A29F-67D25B9BB9FB}" type="pres">
      <dgm:prSet presAssocID="{CC25C512-99A9-4432-8D7F-F41D964A2C72}" presName="arrow" presStyleLbl="bgShp" presStyleIdx="0" presStyleCnt="1"/>
      <dgm:spPr/>
    </dgm:pt>
    <dgm:pt modelId="{D020307D-E9F1-42AE-BF8E-22371489EEA5}" type="pres">
      <dgm:prSet presAssocID="{CC25C512-99A9-4432-8D7F-F41D964A2C72}" presName="linearProcess" presStyleCnt="0"/>
      <dgm:spPr/>
    </dgm:pt>
    <dgm:pt modelId="{9A0A12A2-2ED6-44E6-B3A4-884FBBDA14E6}" type="pres">
      <dgm:prSet presAssocID="{A2A1C6C4-9421-4670-A733-289D011D132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FC37B-9B41-463E-9E67-4A8AE624F739}" type="pres">
      <dgm:prSet presAssocID="{AA64AC40-7A23-4993-9C14-328F245B5306}" presName="sibTrans" presStyleCnt="0"/>
      <dgm:spPr/>
    </dgm:pt>
    <dgm:pt modelId="{FCE61B19-82BE-4FD2-8606-C28B644DEA9A}" type="pres">
      <dgm:prSet presAssocID="{71982814-AD84-42F5-8A7F-1396B228B26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9A8581-3B41-40ED-8397-CFF79EFE0497}" type="pres">
      <dgm:prSet presAssocID="{A70E2EC4-589D-4198-8280-752F449BA1BC}" presName="sibTrans" presStyleCnt="0"/>
      <dgm:spPr/>
    </dgm:pt>
    <dgm:pt modelId="{B1A37F8B-D1A5-455A-9127-161D6D8628B7}" type="pres">
      <dgm:prSet presAssocID="{6C000E1F-6627-4142-9D66-BAF6602B990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6DD4E0-7A3C-42C5-B469-E5D29BFCED94}" type="pres">
      <dgm:prSet presAssocID="{071BA476-9D1A-4AE1-96DD-E7ECCACA7B1A}" presName="sibTrans" presStyleCnt="0"/>
      <dgm:spPr/>
    </dgm:pt>
    <dgm:pt modelId="{E7ABBD98-5E55-4881-B323-E7FE153BC6B7}" type="pres">
      <dgm:prSet presAssocID="{8FFBB097-3B7E-446A-BF7A-DA7A27D446E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CF3846-90F7-4863-A6E9-FE19C1747376}" type="presOf" srcId="{CC25C512-99A9-4432-8D7F-F41D964A2C72}" destId="{3947BD5C-7806-4EA8-8018-6E81A8EE0F60}" srcOrd="0" destOrd="0" presId="urn:microsoft.com/office/officeart/2005/8/layout/hProcess9"/>
    <dgm:cxn modelId="{5D9DE9E3-1BD0-46D7-AD60-ACB5357B99D1}" type="presOf" srcId="{8FFBB097-3B7E-446A-BF7A-DA7A27D446EC}" destId="{E7ABBD98-5E55-4881-B323-E7FE153BC6B7}" srcOrd="0" destOrd="0" presId="urn:microsoft.com/office/officeart/2005/8/layout/hProcess9"/>
    <dgm:cxn modelId="{E3ABEBAB-F3D0-4CE0-AFA9-6495E3D708DC}" srcId="{CC25C512-99A9-4432-8D7F-F41D964A2C72}" destId="{71982814-AD84-42F5-8A7F-1396B228B267}" srcOrd="1" destOrd="0" parTransId="{872D76C1-F928-4E46-8C04-5D1DB830815C}" sibTransId="{A70E2EC4-589D-4198-8280-752F449BA1BC}"/>
    <dgm:cxn modelId="{9B0B1FF5-A5A1-4551-A4FC-F5A124149146}" srcId="{CC25C512-99A9-4432-8D7F-F41D964A2C72}" destId="{6C000E1F-6627-4142-9D66-BAF6602B9906}" srcOrd="2" destOrd="0" parTransId="{A4013FBD-5A65-49D6-A078-121AF34B746E}" sibTransId="{071BA476-9D1A-4AE1-96DD-E7ECCACA7B1A}"/>
    <dgm:cxn modelId="{58D9B2D8-5BB9-4379-8E8A-98ABCF1A5593}" srcId="{CC25C512-99A9-4432-8D7F-F41D964A2C72}" destId="{8FFBB097-3B7E-446A-BF7A-DA7A27D446EC}" srcOrd="3" destOrd="0" parTransId="{135A2EC9-2788-48F8-9245-6B11E48E6AF4}" sibTransId="{487B758C-1C68-4AF0-BCD0-550C99B62682}"/>
    <dgm:cxn modelId="{1F1353CD-40D3-43D3-BFE0-2C30D42B28A5}" type="presOf" srcId="{A2A1C6C4-9421-4670-A733-289D011D132F}" destId="{9A0A12A2-2ED6-44E6-B3A4-884FBBDA14E6}" srcOrd="0" destOrd="0" presId="urn:microsoft.com/office/officeart/2005/8/layout/hProcess9"/>
    <dgm:cxn modelId="{FB21FDE0-BD2A-4C9B-BCD2-F26E0E0CB086}" srcId="{CC25C512-99A9-4432-8D7F-F41D964A2C72}" destId="{A2A1C6C4-9421-4670-A733-289D011D132F}" srcOrd="0" destOrd="0" parTransId="{989CA81F-FB03-4A20-AA7E-77B93C00E174}" sibTransId="{AA64AC40-7A23-4993-9C14-328F245B5306}"/>
    <dgm:cxn modelId="{C4AF7723-8539-43D9-AEB7-0825C52B01D3}" type="presOf" srcId="{6C000E1F-6627-4142-9D66-BAF6602B9906}" destId="{B1A37F8B-D1A5-455A-9127-161D6D8628B7}" srcOrd="0" destOrd="0" presId="urn:microsoft.com/office/officeart/2005/8/layout/hProcess9"/>
    <dgm:cxn modelId="{7536E63F-BECE-4F00-848E-3548778E89F9}" type="presOf" srcId="{71982814-AD84-42F5-8A7F-1396B228B267}" destId="{FCE61B19-82BE-4FD2-8606-C28B644DEA9A}" srcOrd="0" destOrd="0" presId="urn:microsoft.com/office/officeart/2005/8/layout/hProcess9"/>
    <dgm:cxn modelId="{E204DC6A-E0EC-4696-8F01-9FE6DB511E85}" type="presParOf" srcId="{3947BD5C-7806-4EA8-8018-6E81A8EE0F60}" destId="{E442AC06-1260-4E06-A29F-67D25B9BB9FB}" srcOrd="0" destOrd="0" presId="urn:microsoft.com/office/officeart/2005/8/layout/hProcess9"/>
    <dgm:cxn modelId="{AB47A28F-9AC2-4929-B3BD-5205E0CD3E2F}" type="presParOf" srcId="{3947BD5C-7806-4EA8-8018-6E81A8EE0F60}" destId="{D020307D-E9F1-42AE-BF8E-22371489EEA5}" srcOrd="1" destOrd="0" presId="urn:microsoft.com/office/officeart/2005/8/layout/hProcess9"/>
    <dgm:cxn modelId="{653F82A8-73F6-4358-8035-19AE68DB38CB}" type="presParOf" srcId="{D020307D-E9F1-42AE-BF8E-22371489EEA5}" destId="{9A0A12A2-2ED6-44E6-B3A4-884FBBDA14E6}" srcOrd="0" destOrd="0" presId="urn:microsoft.com/office/officeart/2005/8/layout/hProcess9"/>
    <dgm:cxn modelId="{C49B3AE4-A4A1-4829-A105-BED78664642B}" type="presParOf" srcId="{D020307D-E9F1-42AE-BF8E-22371489EEA5}" destId="{29BFC37B-9B41-463E-9E67-4A8AE624F739}" srcOrd="1" destOrd="0" presId="urn:microsoft.com/office/officeart/2005/8/layout/hProcess9"/>
    <dgm:cxn modelId="{2EAB3AF7-B20A-4E47-8043-7B23226BAA7A}" type="presParOf" srcId="{D020307D-E9F1-42AE-BF8E-22371489EEA5}" destId="{FCE61B19-82BE-4FD2-8606-C28B644DEA9A}" srcOrd="2" destOrd="0" presId="urn:microsoft.com/office/officeart/2005/8/layout/hProcess9"/>
    <dgm:cxn modelId="{6C97A83E-58B0-4376-BF6E-1FF34B6D28B3}" type="presParOf" srcId="{D020307D-E9F1-42AE-BF8E-22371489EEA5}" destId="{D49A8581-3B41-40ED-8397-CFF79EFE0497}" srcOrd="3" destOrd="0" presId="urn:microsoft.com/office/officeart/2005/8/layout/hProcess9"/>
    <dgm:cxn modelId="{696528AC-967B-4EF3-A185-B448BC883BAE}" type="presParOf" srcId="{D020307D-E9F1-42AE-BF8E-22371489EEA5}" destId="{B1A37F8B-D1A5-455A-9127-161D6D8628B7}" srcOrd="4" destOrd="0" presId="urn:microsoft.com/office/officeart/2005/8/layout/hProcess9"/>
    <dgm:cxn modelId="{55B3B37C-A623-47E3-B7F3-15F170A24AB1}" type="presParOf" srcId="{D020307D-E9F1-42AE-BF8E-22371489EEA5}" destId="{956DD4E0-7A3C-42C5-B469-E5D29BFCED94}" srcOrd="5" destOrd="0" presId="urn:microsoft.com/office/officeart/2005/8/layout/hProcess9"/>
    <dgm:cxn modelId="{5CC1EEBC-25C3-44BA-B6F2-6F78D29B206A}" type="presParOf" srcId="{D020307D-E9F1-42AE-BF8E-22371489EEA5}" destId="{E7ABBD98-5E55-4881-B323-E7FE153BC6B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DC141-65BC-40B2-A31C-CB515712A174}">
      <dsp:nvSpPr>
        <dsp:cNvPr id="0" name=""/>
        <dsp:cNvSpPr/>
      </dsp:nvSpPr>
      <dsp:spPr>
        <a:xfrm>
          <a:off x="1895879" y="79895"/>
          <a:ext cx="3405099" cy="20430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Elaborar </a:t>
          </a:r>
          <a:r>
            <a:rPr lang="es-EC" sz="2700" kern="1200" dirty="0" err="1" smtClean="0"/>
            <a:t>EsIA</a:t>
          </a:r>
          <a:r>
            <a:rPr lang="es-EC" sz="2700" kern="1200" dirty="0" smtClean="0"/>
            <a:t> Ex Post y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PMA</a:t>
          </a:r>
          <a:endParaRPr lang="es-EC" sz="2700" kern="1200" dirty="0"/>
        </a:p>
      </dsp:txBody>
      <dsp:txXfrm>
        <a:off x="1895879" y="79895"/>
        <a:ext cx="3405099" cy="2043059"/>
      </dsp:txXfrm>
    </dsp:sp>
    <dsp:sp modelId="{4B50898B-C6DA-4CD2-BE51-E9D2509DC0E1}">
      <dsp:nvSpPr>
        <dsp:cNvPr id="0" name=""/>
        <dsp:cNvSpPr/>
      </dsp:nvSpPr>
      <dsp:spPr>
        <a:xfrm>
          <a:off x="23653" y="3096350"/>
          <a:ext cx="3405099" cy="20430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Identificar impactos ambientales significativos negativos</a:t>
          </a:r>
          <a:endParaRPr lang="es-EC" sz="2700" kern="1200" dirty="0"/>
        </a:p>
      </dsp:txBody>
      <dsp:txXfrm>
        <a:off x="23653" y="3096350"/>
        <a:ext cx="3405099" cy="2043059"/>
      </dsp:txXfrm>
    </dsp:sp>
    <dsp:sp modelId="{3C1B3CF4-8AFD-4518-8490-38AD160A1B76}">
      <dsp:nvSpPr>
        <dsp:cNvPr id="0" name=""/>
        <dsp:cNvSpPr/>
      </dsp:nvSpPr>
      <dsp:spPr>
        <a:xfrm>
          <a:off x="3696087" y="3096344"/>
          <a:ext cx="3405099" cy="20430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Disminuir, mitigar y controlar los impactos ambientales negativos</a:t>
          </a:r>
          <a:endParaRPr lang="es-EC" sz="2700" kern="1200" dirty="0"/>
        </a:p>
      </dsp:txBody>
      <dsp:txXfrm>
        <a:off x="3696087" y="3096344"/>
        <a:ext cx="3405099" cy="2043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9169-5B51-4598-A8CF-80F204EE4CF3}">
      <dsp:nvSpPr>
        <dsp:cNvPr id="0" name=""/>
        <dsp:cNvSpPr/>
      </dsp:nvSpPr>
      <dsp:spPr>
        <a:xfrm>
          <a:off x="2991574" y="1659259"/>
          <a:ext cx="2761924" cy="26409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</a:t>
          </a:r>
          <a:r>
            <a:rPr lang="es-EC" sz="2000" kern="1200" dirty="0" err="1" smtClean="0"/>
            <a:t>EsIA</a:t>
          </a:r>
          <a:r>
            <a:rPr lang="es-EC" sz="2000" kern="1200" dirty="0" smtClean="0"/>
            <a:t> Ex Post y PMA está referido específicamente a las siguientes instalaciones:</a:t>
          </a:r>
          <a:endParaRPr lang="es-EC" sz="2000" kern="1200" dirty="0"/>
        </a:p>
      </dsp:txBody>
      <dsp:txXfrm>
        <a:off x="3396048" y="2046013"/>
        <a:ext cx="1952976" cy="1867411"/>
      </dsp:txXfrm>
    </dsp:sp>
    <dsp:sp modelId="{3143523E-7421-40E2-B605-A5ECA1809EB7}">
      <dsp:nvSpPr>
        <dsp:cNvPr id="0" name=""/>
        <dsp:cNvSpPr/>
      </dsp:nvSpPr>
      <dsp:spPr>
        <a:xfrm rot="16200000">
          <a:off x="4118609" y="1395390"/>
          <a:ext cx="507856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507856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359840" y="1392635"/>
        <a:ext cx="25392" cy="25392"/>
      </dsp:txXfrm>
    </dsp:sp>
    <dsp:sp modelId="{3AC3D6D8-28D2-4956-B081-9BF503008A08}">
      <dsp:nvSpPr>
        <dsp:cNvPr id="0" name=""/>
        <dsp:cNvSpPr/>
      </dsp:nvSpPr>
      <dsp:spPr>
        <a:xfrm>
          <a:off x="3776519" y="-33047"/>
          <a:ext cx="1192034" cy="11844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Edificio Comando</a:t>
          </a:r>
          <a:endParaRPr lang="es-EC" sz="1400" kern="1200" dirty="0"/>
        </a:p>
      </dsp:txBody>
      <dsp:txXfrm>
        <a:off x="3951088" y="140412"/>
        <a:ext cx="842896" cy="837532"/>
      </dsp:txXfrm>
    </dsp:sp>
    <dsp:sp modelId="{7B15BE71-2F95-495D-90E6-D6FF4477C78F}">
      <dsp:nvSpPr>
        <dsp:cNvPr id="0" name=""/>
        <dsp:cNvSpPr/>
      </dsp:nvSpPr>
      <dsp:spPr>
        <a:xfrm rot="18000000">
          <a:off x="4888832" y="1552021"/>
          <a:ext cx="604493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604493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175967" y="1546850"/>
        <a:ext cx="30224" cy="30224"/>
      </dsp:txXfrm>
    </dsp:sp>
    <dsp:sp modelId="{5F0FAE80-2CC9-4C52-A8C2-3922F2704D64}">
      <dsp:nvSpPr>
        <dsp:cNvPr id="0" name=""/>
        <dsp:cNvSpPr/>
      </dsp:nvSpPr>
      <dsp:spPr>
        <a:xfrm>
          <a:off x="5101597" y="402259"/>
          <a:ext cx="962420" cy="9624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Centro Médico</a:t>
          </a:r>
          <a:endParaRPr lang="es-EC" sz="1400" kern="1200" dirty="0"/>
        </a:p>
      </dsp:txBody>
      <dsp:txXfrm>
        <a:off x="5242540" y="543202"/>
        <a:ext cx="680534" cy="680534"/>
      </dsp:txXfrm>
    </dsp:sp>
    <dsp:sp modelId="{748071DF-0FFE-4AA3-B548-DCA0FD50A4A5}">
      <dsp:nvSpPr>
        <dsp:cNvPr id="0" name=""/>
        <dsp:cNvSpPr/>
      </dsp:nvSpPr>
      <dsp:spPr>
        <a:xfrm rot="19800000">
          <a:off x="5527553" y="2185883"/>
          <a:ext cx="405459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405459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720146" y="2185688"/>
        <a:ext cx="20272" cy="20272"/>
      </dsp:txXfrm>
    </dsp:sp>
    <dsp:sp modelId="{4CA4392F-575C-40A2-9E74-E1C5F7A9FFF7}">
      <dsp:nvSpPr>
        <dsp:cNvPr id="0" name=""/>
        <dsp:cNvSpPr/>
      </dsp:nvSpPr>
      <dsp:spPr>
        <a:xfrm>
          <a:off x="5808783" y="1146859"/>
          <a:ext cx="1320007" cy="12451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Dormitorio Cadetes</a:t>
          </a:r>
          <a:endParaRPr lang="es-EC" sz="1400" kern="1200" dirty="0"/>
        </a:p>
      </dsp:txBody>
      <dsp:txXfrm>
        <a:off x="6002094" y="1329211"/>
        <a:ext cx="933385" cy="880475"/>
      </dsp:txXfrm>
    </dsp:sp>
    <dsp:sp modelId="{D342C9CA-3B76-4845-A591-285765E4526F}">
      <dsp:nvSpPr>
        <dsp:cNvPr id="0" name=""/>
        <dsp:cNvSpPr/>
      </dsp:nvSpPr>
      <dsp:spPr>
        <a:xfrm>
          <a:off x="5753499" y="2969778"/>
          <a:ext cx="415338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415338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950785" y="2969336"/>
        <a:ext cx="20766" cy="20766"/>
      </dsp:txXfrm>
    </dsp:sp>
    <dsp:sp modelId="{C75B0F7E-6CAB-40F4-BE1C-941BFC2DF491}">
      <dsp:nvSpPr>
        <dsp:cNvPr id="0" name=""/>
        <dsp:cNvSpPr/>
      </dsp:nvSpPr>
      <dsp:spPr>
        <a:xfrm>
          <a:off x="6168838" y="2431770"/>
          <a:ext cx="1248480" cy="10958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Biblioteca – Bar</a:t>
          </a:r>
          <a:endParaRPr lang="es-EC" sz="1400" kern="1200" dirty="0"/>
        </a:p>
      </dsp:txBody>
      <dsp:txXfrm>
        <a:off x="6351674" y="2592261"/>
        <a:ext cx="882808" cy="774916"/>
      </dsp:txXfrm>
    </dsp:sp>
    <dsp:sp modelId="{E5BD8DFF-BC30-406F-8CDE-67E12D19D0AA}">
      <dsp:nvSpPr>
        <dsp:cNvPr id="0" name=""/>
        <dsp:cNvSpPr/>
      </dsp:nvSpPr>
      <dsp:spPr>
        <a:xfrm rot="1800000">
          <a:off x="5522937" y="3770901"/>
          <a:ext cx="474373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474373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748264" y="3768983"/>
        <a:ext cx="23718" cy="23718"/>
      </dsp:txXfrm>
    </dsp:sp>
    <dsp:sp modelId="{750B97F3-E31C-4B44-A4B9-7F6CB15AA824}">
      <dsp:nvSpPr>
        <dsp:cNvPr id="0" name=""/>
        <dsp:cNvSpPr/>
      </dsp:nvSpPr>
      <dsp:spPr>
        <a:xfrm>
          <a:off x="5880792" y="3628177"/>
          <a:ext cx="1175990" cy="112362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Cocina – Calderos</a:t>
          </a:r>
          <a:endParaRPr lang="es-EC" sz="1400" kern="1200" dirty="0"/>
        </a:p>
      </dsp:txBody>
      <dsp:txXfrm>
        <a:off x="6053012" y="3792728"/>
        <a:ext cx="831550" cy="794523"/>
      </dsp:txXfrm>
    </dsp:sp>
    <dsp:sp modelId="{224792BA-EF9E-4DC7-BE65-9B15912AC428}">
      <dsp:nvSpPr>
        <dsp:cNvPr id="0" name=""/>
        <dsp:cNvSpPr/>
      </dsp:nvSpPr>
      <dsp:spPr>
        <a:xfrm rot="3600000">
          <a:off x="4888832" y="4387534"/>
          <a:ext cx="604493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604493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5175967" y="4382363"/>
        <a:ext cx="30224" cy="30224"/>
      </dsp:txXfrm>
    </dsp:sp>
    <dsp:sp modelId="{C9F94B1C-36F8-48DC-9F85-CA0254D56709}">
      <dsp:nvSpPr>
        <dsp:cNvPr id="0" name=""/>
        <dsp:cNvSpPr/>
      </dsp:nvSpPr>
      <dsp:spPr>
        <a:xfrm>
          <a:off x="5101597" y="4594759"/>
          <a:ext cx="962420" cy="9624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Coliseo</a:t>
          </a:r>
          <a:endParaRPr lang="es-EC" sz="1400" kern="1200" dirty="0"/>
        </a:p>
      </dsp:txBody>
      <dsp:txXfrm>
        <a:off x="5242540" y="4735702"/>
        <a:ext cx="680534" cy="680534"/>
      </dsp:txXfrm>
    </dsp:sp>
    <dsp:sp modelId="{28F71F12-8E17-466B-B2CC-F4A3EEB6BC92}">
      <dsp:nvSpPr>
        <dsp:cNvPr id="0" name=""/>
        <dsp:cNvSpPr/>
      </dsp:nvSpPr>
      <dsp:spPr>
        <a:xfrm rot="5400000">
          <a:off x="4063101" y="4599673"/>
          <a:ext cx="618871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618871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4357065" y="4594143"/>
        <a:ext cx="30943" cy="30943"/>
      </dsp:txXfrm>
    </dsp:sp>
    <dsp:sp modelId="{ECBEB62A-59DD-4528-AC6E-FE678A3C79EB}">
      <dsp:nvSpPr>
        <dsp:cNvPr id="0" name=""/>
        <dsp:cNvSpPr/>
      </dsp:nvSpPr>
      <dsp:spPr>
        <a:xfrm>
          <a:off x="3891327" y="4919050"/>
          <a:ext cx="962420" cy="9624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Piscina</a:t>
          </a:r>
          <a:endParaRPr lang="es-EC" sz="1400" kern="1200" dirty="0"/>
        </a:p>
      </dsp:txBody>
      <dsp:txXfrm>
        <a:off x="4032270" y="5059993"/>
        <a:ext cx="680534" cy="680534"/>
      </dsp:txXfrm>
    </dsp:sp>
    <dsp:sp modelId="{C6AC9E89-B9A3-4209-974A-8193A99E121E}">
      <dsp:nvSpPr>
        <dsp:cNvPr id="0" name=""/>
        <dsp:cNvSpPr/>
      </dsp:nvSpPr>
      <dsp:spPr>
        <a:xfrm rot="7200000">
          <a:off x="3357131" y="4326692"/>
          <a:ext cx="463983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463983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3577523" y="4325033"/>
        <a:ext cx="23199" cy="23199"/>
      </dsp:txXfrm>
    </dsp:sp>
    <dsp:sp modelId="{4B414A63-924D-44F6-8A1E-928801439526}">
      <dsp:nvSpPr>
        <dsp:cNvPr id="0" name=""/>
        <dsp:cNvSpPr/>
      </dsp:nvSpPr>
      <dsp:spPr>
        <a:xfrm>
          <a:off x="2508109" y="4464034"/>
          <a:ext cx="1308314" cy="12238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Gasolinera</a:t>
          </a:r>
          <a:endParaRPr lang="es-EC" sz="1400" kern="1200" dirty="0"/>
        </a:p>
      </dsp:txBody>
      <dsp:txXfrm>
        <a:off x="2699707" y="4643266"/>
        <a:ext cx="925118" cy="865407"/>
      </dsp:txXfrm>
    </dsp:sp>
    <dsp:sp modelId="{919BD87A-ED8F-4708-8748-399DE92DF16E}">
      <dsp:nvSpPr>
        <dsp:cNvPr id="0" name=""/>
        <dsp:cNvSpPr/>
      </dsp:nvSpPr>
      <dsp:spPr>
        <a:xfrm rot="9000000">
          <a:off x="2758479" y="3768030"/>
          <a:ext cx="462888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462888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2978351" y="3766399"/>
        <a:ext cx="23144" cy="23144"/>
      </dsp:txXfrm>
    </dsp:sp>
    <dsp:sp modelId="{76C174B7-07CA-4DE5-9FA8-DB66D7D85A50}">
      <dsp:nvSpPr>
        <dsp:cNvPr id="0" name=""/>
        <dsp:cNvSpPr/>
      </dsp:nvSpPr>
      <dsp:spPr>
        <a:xfrm>
          <a:off x="1672252" y="3628177"/>
          <a:ext cx="1208068" cy="11236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Mecánica Auto Centro</a:t>
          </a:r>
          <a:endParaRPr lang="es-EC" sz="1400" kern="1200" dirty="0"/>
        </a:p>
      </dsp:txBody>
      <dsp:txXfrm>
        <a:off x="1849169" y="3792728"/>
        <a:ext cx="854234" cy="794523"/>
      </dsp:txXfrm>
    </dsp:sp>
    <dsp:sp modelId="{6E583D3A-2409-4F09-B31D-05EECD1DE12F}">
      <dsp:nvSpPr>
        <dsp:cNvPr id="0" name=""/>
        <dsp:cNvSpPr/>
      </dsp:nvSpPr>
      <dsp:spPr>
        <a:xfrm rot="10800000">
          <a:off x="2608342" y="2969778"/>
          <a:ext cx="383232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383232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2790377" y="2970138"/>
        <a:ext cx="19161" cy="19161"/>
      </dsp:txXfrm>
    </dsp:sp>
    <dsp:sp modelId="{85BF57A6-ED55-4D86-89D7-5A3A9E93C659}">
      <dsp:nvSpPr>
        <dsp:cNvPr id="0" name=""/>
        <dsp:cNvSpPr/>
      </dsp:nvSpPr>
      <dsp:spPr>
        <a:xfrm>
          <a:off x="1295649" y="2359762"/>
          <a:ext cx="1312693" cy="12399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Lavandería</a:t>
          </a:r>
          <a:endParaRPr lang="es-EC" sz="1400" kern="1200" dirty="0"/>
        </a:p>
      </dsp:txBody>
      <dsp:txXfrm>
        <a:off x="1487888" y="2541343"/>
        <a:ext cx="928215" cy="876752"/>
      </dsp:txXfrm>
    </dsp:sp>
    <dsp:sp modelId="{C4DE4DE0-8161-46AA-81E0-5E919EE7C4EB}">
      <dsp:nvSpPr>
        <dsp:cNvPr id="0" name=""/>
        <dsp:cNvSpPr/>
      </dsp:nvSpPr>
      <dsp:spPr>
        <a:xfrm rot="12600000">
          <a:off x="2713586" y="2159497"/>
          <a:ext cx="511004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511004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2956313" y="2156663"/>
        <a:ext cx="25550" cy="25550"/>
      </dsp:txXfrm>
    </dsp:sp>
    <dsp:sp modelId="{D10DB92C-CEB5-4C98-8F3C-1014BF371467}">
      <dsp:nvSpPr>
        <dsp:cNvPr id="0" name=""/>
        <dsp:cNvSpPr/>
      </dsp:nvSpPr>
      <dsp:spPr>
        <a:xfrm>
          <a:off x="1728207" y="1235368"/>
          <a:ext cx="1096158" cy="10681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Auditorio</a:t>
          </a:r>
          <a:endParaRPr lang="es-EC" sz="1400" kern="1200" dirty="0"/>
        </a:p>
      </dsp:txBody>
      <dsp:txXfrm>
        <a:off x="1888736" y="1391797"/>
        <a:ext cx="775100" cy="755303"/>
      </dsp:txXfrm>
    </dsp:sp>
    <dsp:sp modelId="{79D8D687-2FA3-4A30-ABA2-101F3FD1F584}">
      <dsp:nvSpPr>
        <dsp:cNvPr id="0" name=""/>
        <dsp:cNvSpPr/>
      </dsp:nvSpPr>
      <dsp:spPr>
        <a:xfrm rot="14400000">
          <a:off x="3429991" y="1654930"/>
          <a:ext cx="366836" cy="19882"/>
        </a:xfrm>
        <a:custGeom>
          <a:avLst/>
          <a:gdLst/>
          <a:ahLst/>
          <a:cxnLst/>
          <a:rect l="0" t="0" r="0" b="0"/>
          <a:pathLst>
            <a:path>
              <a:moveTo>
                <a:pt x="0" y="9941"/>
              </a:moveTo>
              <a:lnTo>
                <a:pt x="366836" y="994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10800000">
        <a:off x="3604238" y="1655700"/>
        <a:ext cx="18341" cy="18341"/>
      </dsp:txXfrm>
    </dsp:sp>
    <dsp:sp modelId="{501D1998-6323-422B-84BB-95668AC17EE7}">
      <dsp:nvSpPr>
        <dsp:cNvPr id="0" name=""/>
        <dsp:cNvSpPr/>
      </dsp:nvSpPr>
      <dsp:spPr>
        <a:xfrm>
          <a:off x="2436101" y="166985"/>
          <a:ext cx="1452330" cy="14329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Caballerizas</a:t>
          </a:r>
          <a:endParaRPr lang="es-EC" sz="1400" kern="1200" dirty="0"/>
        </a:p>
      </dsp:txBody>
      <dsp:txXfrm>
        <a:off x="2648790" y="376838"/>
        <a:ext cx="1026952" cy="1013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2AC06-1260-4E06-A29F-67D25B9BB9FB}">
      <dsp:nvSpPr>
        <dsp:cNvPr id="0" name=""/>
        <dsp:cNvSpPr/>
      </dsp:nvSpPr>
      <dsp:spPr>
        <a:xfrm>
          <a:off x="604867" y="0"/>
          <a:ext cx="6855161" cy="528813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A12A2-2ED6-44E6-B3A4-884FBBDA14E6}">
      <dsp:nvSpPr>
        <dsp:cNvPr id="0" name=""/>
        <dsp:cNvSpPr/>
      </dsp:nvSpPr>
      <dsp:spPr>
        <a:xfrm>
          <a:off x="4036" y="1586440"/>
          <a:ext cx="1941403" cy="21152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Ausencia estudios e implementación de programas, proyectos o actividades</a:t>
          </a:r>
          <a:endParaRPr lang="es-ES" sz="1500" kern="1200" dirty="0"/>
        </a:p>
      </dsp:txBody>
      <dsp:txXfrm>
        <a:off x="98807" y="1681211"/>
        <a:ext cx="1751861" cy="1925712"/>
      </dsp:txXfrm>
    </dsp:sp>
    <dsp:sp modelId="{FCE61B19-82BE-4FD2-8606-C28B644DEA9A}">
      <dsp:nvSpPr>
        <dsp:cNvPr id="0" name=""/>
        <dsp:cNvSpPr/>
      </dsp:nvSpPr>
      <dsp:spPr>
        <a:xfrm>
          <a:off x="2042509" y="1586440"/>
          <a:ext cx="1941403" cy="211525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Plan de Seguridad Operacional, Seguridad y Salud Ocupacional y Gestión Ambiental CCFFAA</a:t>
          </a:r>
          <a:endParaRPr lang="es-ES" sz="1500" kern="1200" dirty="0"/>
        </a:p>
      </dsp:txBody>
      <dsp:txXfrm>
        <a:off x="2137280" y="1681211"/>
        <a:ext cx="1751861" cy="1925712"/>
      </dsp:txXfrm>
    </dsp:sp>
    <dsp:sp modelId="{B1A37F8B-D1A5-455A-9127-161D6D8628B7}">
      <dsp:nvSpPr>
        <dsp:cNvPr id="0" name=""/>
        <dsp:cNvSpPr/>
      </dsp:nvSpPr>
      <dsp:spPr>
        <a:xfrm>
          <a:off x="4080983" y="1586440"/>
          <a:ext cx="1941403" cy="21152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ESMIL no ha podido obtener certificados ambientales ni regularizado ambientalmente.</a:t>
          </a:r>
          <a:endParaRPr lang="es-ES" sz="1500" kern="1200" dirty="0"/>
        </a:p>
      </dsp:txBody>
      <dsp:txXfrm>
        <a:off x="4175754" y="1681211"/>
        <a:ext cx="1751861" cy="1925712"/>
      </dsp:txXfrm>
    </dsp:sp>
    <dsp:sp modelId="{E7ABBD98-5E55-4881-B323-E7FE153BC6B7}">
      <dsp:nvSpPr>
        <dsp:cNvPr id="0" name=""/>
        <dsp:cNvSpPr/>
      </dsp:nvSpPr>
      <dsp:spPr>
        <a:xfrm>
          <a:off x="6119456" y="1586440"/>
          <a:ext cx="1941403" cy="21152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 necesaria el EsIA Ex Post y la implementación de un PMA</a:t>
          </a:r>
          <a:endParaRPr lang="es-ES" sz="1500" kern="1200" dirty="0"/>
        </a:p>
      </dsp:txBody>
      <dsp:txXfrm>
        <a:off x="6214227" y="1681211"/>
        <a:ext cx="1751861" cy="192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A5ACD-3454-4F69-A118-851F108ABC1F}" type="datetimeFigureOut">
              <a:rPr lang="es-ES" smtClean="0"/>
              <a:pPr/>
              <a:t>15/10/2014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93837-41F5-42B9-A53F-21580C1C885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0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93837-41F5-42B9-A53F-21580C1C885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2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76CF70E-F31F-475E-8B63-BFADDCF999AD}" type="datetimeFigureOut">
              <a:rPr lang="es-EC" smtClean="0"/>
              <a:pPr/>
              <a:t>15/10/2014</a:t>
            </a:fld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C7570EA-8EE6-46BC-B13B-D4B36AA93F5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Planes%20de%20Manejo/PLAN%20DE%20MANEJO%20DE%20LA%20GESTI&#211;N%20DEL%20TRANSPORTE.pdf" TargetMode="External"/><Relationship Id="rId13" Type="http://schemas.openxmlformats.org/officeDocument/2006/relationships/hyperlink" Target="Planes%20de%20Manejo/PLAN%20DE%20SALUD%20OCUPACIONAL%20Y%20SEGURIDAD%20LABORAL.pdf" TargetMode="External"/><Relationship Id="rId18" Type="http://schemas.openxmlformats.org/officeDocument/2006/relationships/hyperlink" Target="Planes%20de%20Manejo/PROYECTO%20PARA%20EL%20MANEJO%20DE%20DESECHOS%20COMUNES.pdf" TargetMode="External"/><Relationship Id="rId3" Type="http://schemas.openxmlformats.org/officeDocument/2006/relationships/hyperlink" Target="Planes%20de%20Manejo/PLAN%20DE%20MANEJO%20DE%20DESECHOS%20PELIGROSOS.pdf" TargetMode="External"/><Relationship Id="rId7" Type="http://schemas.openxmlformats.org/officeDocument/2006/relationships/hyperlink" Target="Planes%20de%20Manejo/PLAN%20DE%20MANEJO%20PARA%20LAS%20PISCINAS.pdf" TargetMode="External"/><Relationship Id="rId12" Type="http://schemas.openxmlformats.org/officeDocument/2006/relationships/hyperlink" Target="Planes%20de%20Manejo/PLAN%20DE%20CAPACITACI&#211;N.pdf" TargetMode="External"/><Relationship Id="rId17" Type="http://schemas.openxmlformats.org/officeDocument/2006/relationships/hyperlink" Target="Planes%20de%20Manejo/GU&#205;A%20DE%20BUENAS%20PR&#193;CTICAS%20AMBIENTALES.pdf" TargetMode="External"/><Relationship Id="rId2" Type="http://schemas.openxmlformats.org/officeDocument/2006/relationships/hyperlink" Target="Planes%20de%20Manejo/PLAN%20DE%20MANEJO%20DE%20DESECHOS%20S&#211;LIDOS%20O%20COMUNES.pdf" TargetMode="External"/><Relationship Id="rId16" Type="http://schemas.openxmlformats.org/officeDocument/2006/relationships/hyperlink" Target="Planes%20de%20Manejo/PLAN%20DE%20SEGUIMIENTO%20Y%20MONITOREO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Planes%20de%20Manejo/PLAN%20DE%20MANEJO%20PARA%20LOS%20CALDEROS.pdf" TargetMode="External"/><Relationship Id="rId11" Type="http://schemas.openxmlformats.org/officeDocument/2006/relationships/hyperlink" Target="Planes%20de%20Manejo/PLAN%20DE%20CONTINGENCIAS%20Y%20EMERGENCIAS.pdf" TargetMode="External"/><Relationship Id="rId5" Type="http://schemas.openxmlformats.org/officeDocument/2006/relationships/hyperlink" Target="Planes%20de%20Manejo/PLAN%20DE%20MANEJO%20PARA%20LA%20GASOLINERA.pdf" TargetMode="External"/><Relationship Id="rId15" Type="http://schemas.openxmlformats.org/officeDocument/2006/relationships/hyperlink" Target="Planes%20de%20Manejo/PLAN%20DE%20CIERRE%20O%20ABANDONO.pdf" TargetMode="External"/><Relationship Id="rId10" Type="http://schemas.openxmlformats.org/officeDocument/2006/relationships/hyperlink" Target="Planes%20de%20Manejo/PLAN%20DE%20MANEJO%20PARA%20PAR&#193;METROS%20DE%20AGUAS%20RESIDUALES%20QUE%20EXCEDEN%20LOS%20L&#205;MITES%20PERMISIBLES.pdf" TargetMode="External"/><Relationship Id="rId19" Type="http://schemas.openxmlformats.org/officeDocument/2006/relationships/hyperlink" Target="Planes%20de%20Manejo/CAPACITACIONES%20SOBRE%20RECICLAJE%20Y%20BUENAS%20PR&#193;CTICAS%20AMBIENTALES.pdf" TargetMode="External"/><Relationship Id="rId4" Type="http://schemas.openxmlformats.org/officeDocument/2006/relationships/hyperlink" Target="Planes%20de%20Manejo/PLAN%20DE%20MANEJO%20PARA%20LA%20MEC&#193;NICA%20AUTO.pdf" TargetMode="External"/><Relationship Id="rId9" Type="http://schemas.openxmlformats.org/officeDocument/2006/relationships/hyperlink" Target="Planes%20de%20Manejo/PLAN%20DE%20MANEJO%20DE%20LA%20MICROCUENCA%20CHITAHUAYCU.pdf" TargetMode="External"/><Relationship Id="rId14" Type="http://schemas.openxmlformats.org/officeDocument/2006/relationships/hyperlink" Target="Planes%20de%20Manejo/PLAN%20DE%20RELACIONES%20COMUNITARIAS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274135"/>
            <a:ext cx="7315200" cy="2595025"/>
          </a:xfrm>
        </p:spPr>
        <p:txBody>
          <a:bodyPr>
            <a:normAutofit/>
          </a:bodyPr>
          <a:lstStyle/>
          <a:p>
            <a:pPr algn="ctr"/>
            <a:r>
              <a:rPr lang="es-EC" sz="2400" dirty="0"/>
              <a:t>ESTUDIO DE IMPACTO AMBIENTAL EX POST Y </a:t>
            </a:r>
            <a:r>
              <a:rPr lang="es-EC" sz="2400" dirty="0" smtClean="0"/>
              <a:t>PLAN </a:t>
            </a:r>
            <a:r>
              <a:rPr lang="es-EC" sz="2400" dirty="0"/>
              <a:t>DE MANEJO AMBIENTAL PARA LA ESCUELA SUPERIOR MILITAR “ELOY ALFARO</a:t>
            </a:r>
            <a:r>
              <a:rPr lang="es-EC" sz="2400" dirty="0" smtClean="0"/>
              <a:t>”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 smtClean="0"/>
              <a:t>Autores: Martínez Marcelo</a:t>
            </a:r>
          </a:p>
          <a:p>
            <a:r>
              <a:rPr lang="es-EC" dirty="0"/>
              <a:t> </a:t>
            </a:r>
            <a:r>
              <a:rPr lang="es-EC" dirty="0" smtClean="0"/>
              <a:t>              Vilatuña Brandon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5168265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ttp://1.bp.blogspot.com/-VSM4AdUFXnA/UZQVEpf-HCI/AAAAAAAAAFw/8kKMBmuo7cg/s1600/esmil+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988840"/>
            <a:ext cx="389475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03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7834064" cy="511441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rgbClr val="FFC000"/>
                </a:solidFill>
              </a:rPr>
              <a:t>Cocina - Calderos</a:t>
            </a:r>
          </a:p>
          <a:p>
            <a:endParaRPr lang="es-EC" sz="1800" b="1" dirty="0" smtClean="0"/>
          </a:p>
          <a:p>
            <a:r>
              <a:rPr lang="es-EC" sz="1800" dirty="0" smtClean="0"/>
              <a:t>Calderos</a:t>
            </a:r>
          </a:p>
          <a:p>
            <a:endParaRPr lang="es-EC" sz="1800" dirty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r>
              <a:rPr lang="es-EC" sz="1800" b="1" dirty="0"/>
              <a:t>Fuente:</a:t>
            </a:r>
            <a:r>
              <a:rPr lang="es-EC" sz="1800" dirty="0"/>
              <a:t> Visita de Campo - Autores: Martínez M</a:t>
            </a:r>
            <a:r>
              <a:rPr lang="es-EC" sz="1800" dirty="0" smtClean="0"/>
              <a:t>.,</a:t>
            </a:r>
          </a:p>
          <a:p>
            <a:r>
              <a:rPr lang="es-EC" sz="1800" dirty="0" smtClean="0"/>
              <a:t>Vilatuña </a:t>
            </a:r>
            <a:r>
              <a:rPr lang="es-EC" sz="1800" dirty="0"/>
              <a:t>B., </a:t>
            </a:r>
            <a:r>
              <a:rPr lang="es-EC" sz="1800" dirty="0" smtClean="0"/>
              <a:t>05/04/2014</a:t>
            </a:r>
            <a:endParaRPr lang="es-EC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11 Imagen" descr="G:\DCIM\100PHOTO\SAM_0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23507"/>
            <a:ext cx="3384376" cy="268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Imagen 35" descr="SAM_03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t="10016" r="28169" b="16119"/>
          <a:stretch>
            <a:fillRect/>
          </a:stretch>
        </p:blipFill>
        <p:spPr bwMode="auto">
          <a:xfrm>
            <a:off x="4283968" y="1412776"/>
            <a:ext cx="2095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Imagen 37" descr="SAM_03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8704" r="19000" b="8568"/>
          <a:stretch>
            <a:fillRect/>
          </a:stretch>
        </p:blipFill>
        <p:spPr bwMode="auto">
          <a:xfrm rot="5400000">
            <a:off x="6468591" y="1460401"/>
            <a:ext cx="21240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 descr="G:\DCIM\100PHOTO\SAM_0364.JPG"/>
          <p:cNvPicPr/>
          <p:nvPr/>
        </p:nvPicPr>
        <p:blipFill>
          <a:blip r:embed="rId5" cstate="print"/>
          <a:srcRect l="17552" t="25653" r="5162" b="33911"/>
          <a:stretch>
            <a:fillRect/>
          </a:stretch>
        </p:blipFill>
        <p:spPr bwMode="auto">
          <a:xfrm rot="5400000">
            <a:off x="5436095" y="4437112"/>
            <a:ext cx="26642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1196752"/>
            <a:ext cx="7315200" cy="511441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rgbClr val="FFC000"/>
                </a:solidFill>
              </a:rPr>
              <a:t>Polígono de Tiro</a:t>
            </a:r>
          </a:p>
          <a:p>
            <a:endParaRPr lang="es-EC" sz="1800" b="1" dirty="0" smtClean="0"/>
          </a:p>
          <a:p>
            <a:endParaRPr lang="es-EC" sz="1800" dirty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s-EC" sz="1800" b="1" dirty="0"/>
              <a:t>Fuente:</a:t>
            </a:r>
            <a:r>
              <a:rPr lang="es-EC" sz="1800" dirty="0"/>
              <a:t> Visita de Campo - Autores: Martínez M., Vilatuña B., </a:t>
            </a:r>
            <a:r>
              <a:rPr lang="es-EC" sz="1800" dirty="0" smtClean="0"/>
              <a:t>20/05/2014</a:t>
            </a:r>
            <a:endParaRPr lang="es-EC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C:\Users\vilatuna\Pictures\Esmil\20140519_115548.jpg"/>
          <p:cNvPicPr/>
          <p:nvPr/>
        </p:nvPicPr>
        <p:blipFill rotWithShape="1">
          <a:blip r:embed="rId2" cstate="print"/>
          <a:srcRect t="23926" b="14515"/>
          <a:stretch/>
        </p:blipFill>
        <p:spPr bwMode="auto">
          <a:xfrm>
            <a:off x="2267744" y="2060848"/>
            <a:ext cx="4896544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539552" y="2204864"/>
            <a:ext cx="2178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Ruido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339752" y="4437112"/>
            <a:ext cx="5166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Material Bélico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156176" y="1844824"/>
            <a:ext cx="2717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COLAG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1196752"/>
            <a:ext cx="7315200" cy="5114410"/>
          </a:xfrm>
        </p:spPr>
        <p:txBody>
          <a:bodyPr>
            <a:normAutofit fontScale="92500"/>
          </a:bodyPr>
          <a:lstStyle/>
          <a:p>
            <a:r>
              <a:rPr lang="es-EC" dirty="0" smtClean="0">
                <a:solidFill>
                  <a:srgbClr val="FFC000"/>
                </a:solidFill>
              </a:rPr>
              <a:t>Quebrada </a:t>
            </a:r>
            <a:r>
              <a:rPr lang="es-EC" dirty="0" err="1" smtClean="0">
                <a:solidFill>
                  <a:srgbClr val="FFC000"/>
                </a:solidFill>
              </a:rPr>
              <a:t>Chitahuaycu</a:t>
            </a:r>
            <a:endParaRPr lang="es-EC" dirty="0" smtClean="0">
              <a:solidFill>
                <a:srgbClr val="FFC000"/>
              </a:solidFill>
            </a:endParaRPr>
          </a:p>
          <a:p>
            <a:endParaRPr lang="es-EC" sz="1800" b="1" dirty="0" smtClean="0"/>
          </a:p>
          <a:p>
            <a:endParaRPr lang="es-EC" sz="1800" dirty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s-EC" sz="1800" b="1" dirty="0"/>
              <a:t>Fuente:</a:t>
            </a:r>
            <a:r>
              <a:rPr lang="es-EC" sz="1800" dirty="0"/>
              <a:t> Visita de Campo - Autores: Martínez M., Vilatuña B., </a:t>
            </a:r>
            <a:r>
              <a:rPr lang="es-EC" sz="1800" dirty="0" smtClean="0"/>
              <a:t>05/04/2014</a:t>
            </a:r>
            <a:endParaRPr lang="es-EC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 descr="G:\picture\fotosc3\Foto11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1125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2228577" y="1772816"/>
            <a:ext cx="46538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Ordenanza 213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1196752"/>
            <a:ext cx="7315200" cy="5114410"/>
          </a:xfrm>
        </p:spPr>
        <p:txBody>
          <a:bodyPr>
            <a:normAutofit fontScale="92500"/>
          </a:bodyPr>
          <a:lstStyle/>
          <a:p>
            <a:r>
              <a:rPr lang="es-EC" dirty="0" smtClean="0">
                <a:solidFill>
                  <a:srgbClr val="FFC000"/>
                </a:solidFill>
              </a:rPr>
              <a:t>Sitios Seguros</a:t>
            </a:r>
          </a:p>
          <a:p>
            <a:endParaRPr lang="es-EC" sz="1800" b="1" dirty="0" smtClean="0"/>
          </a:p>
          <a:p>
            <a:endParaRPr lang="es-EC" sz="1800" dirty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s-EC" sz="1800" b="1" dirty="0"/>
              <a:t>Fuente:</a:t>
            </a:r>
            <a:r>
              <a:rPr lang="es-EC" sz="1800" dirty="0"/>
              <a:t> Visita de Campo - Autores: Martínez M., Vilatuña B., </a:t>
            </a:r>
            <a:r>
              <a:rPr lang="es-EC" sz="1800" dirty="0" smtClean="0"/>
              <a:t>26/08/2013</a:t>
            </a:r>
            <a:endParaRPr lang="es-EC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83568" y="1988840"/>
            <a:ext cx="24849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Patio Central</a:t>
            </a:r>
            <a:endParaRPr lang="es-E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17 Imagen" descr="G:\DCIM\100PHOTO\SAM_05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3166282" cy="23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G:\DCIM\100PHOTO\SAM_0572.JPG"/>
          <p:cNvPicPr/>
          <p:nvPr/>
        </p:nvPicPr>
        <p:blipFill>
          <a:blip r:embed="rId3" cstate="print"/>
          <a:srcRect l="1764" t="23950"/>
          <a:stretch>
            <a:fillRect/>
          </a:stretch>
        </p:blipFill>
        <p:spPr bwMode="auto">
          <a:xfrm>
            <a:off x="3995936" y="1412776"/>
            <a:ext cx="371129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G:\DCIM\100PHOTO\SAM_05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645024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Rectángulo"/>
          <p:cNvSpPr/>
          <p:nvPr/>
        </p:nvSpPr>
        <p:spPr>
          <a:xfrm>
            <a:off x="5580112" y="2708920"/>
            <a:ext cx="30716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Campo de Marte</a:t>
            </a:r>
            <a:endParaRPr lang="es-E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1043608" y="5301208"/>
            <a:ext cx="4180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Parqueadero Comedor</a:t>
            </a:r>
            <a:endParaRPr lang="es-E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1196752"/>
            <a:ext cx="7315200" cy="5328592"/>
          </a:xfrm>
        </p:spPr>
        <p:txBody>
          <a:bodyPr>
            <a:normAutofit fontScale="85000" lnSpcReduction="20000"/>
          </a:bodyPr>
          <a:lstStyle/>
          <a:p>
            <a:r>
              <a:rPr lang="es-EC" dirty="0" smtClean="0">
                <a:solidFill>
                  <a:srgbClr val="FFC000"/>
                </a:solidFill>
              </a:rPr>
              <a:t>Análisis de Aguas Residuales</a:t>
            </a:r>
          </a:p>
          <a:p>
            <a:endParaRPr lang="es-EC" sz="1800" b="1" dirty="0" smtClean="0"/>
          </a:p>
          <a:p>
            <a:r>
              <a:rPr lang="es-EC" sz="1800" b="1" dirty="0" smtClean="0"/>
              <a:t>Muestreo</a:t>
            </a:r>
          </a:p>
          <a:p>
            <a:r>
              <a:rPr lang="es-EC" sz="1600" dirty="0" smtClean="0"/>
              <a:t>Coordenadas: UTM WGS84: 779898m E, 9990523m N.</a:t>
            </a:r>
          </a:p>
          <a:p>
            <a:endParaRPr lang="es-EC" sz="1800" b="1" dirty="0" smtClean="0"/>
          </a:p>
          <a:p>
            <a:endParaRPr lang="es-EC" sz="1800" dirty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 smtClean="0"/>
          </a:p>
          <a:p>
            <a:r>
              <a:rPr lang="es-EC" sz="1800" b="1" dirty="0"/>
              <a:t>Fuente:</a:t>
            </a:r>
            <a:r>
              <a:rPr lang="es-EC" sz="1800" dirty="0"/>
              <a:t> Visita de Campo - Autores: Martínez M., Vilatuña B., </a:t>
            </a:r>
            <a:r>
              <a:rPr lang="es-EC" sz="1800" dirty="0" smtClean="0"/>
              <a:t>20/05/2014</a:t>
            </a:r>
            <a:endParaRPr lang="es-EC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 descr="C:\Users\vilatuna\Pictures\Esmil\autocentro,gym\20140520_133727.jpg"/>
          <p:cNvPicPr/>
          <p:nvPr/>
        </p:nvPicPr>
        <p:blipFill rotWithShape="1">
          <a:blip r:embed="rId2" cstate="print"/>
          <a:srcRect l="15599" r="2437"/>
          <a:stretch/>
        </p:blipFill>
        <p:spPr bwMode="auto">
          <a:xfrm>
            <a:off x="6084168" y="3645024"/>
            <a:ext cx="2448272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 descr="C:\Users\vilatuna\Pictures\Esmil\autocentro,gym\20140520_1337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4888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C:\Users\vilatuna\Pictures\Esmil\autocentro,gym\20140520_1321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645024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C:\Users\vilatuna\Pictures\Esmil\autocentro,gym\20140520_1322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92896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6064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Resultados del 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760640"/>
          </a:xfrm>
        </p:spPr>
        <p:txBody>
          <a:bodyPr>
            <a:normAutofit/>
          </a:bodyPr>
          <a:lstStyle/>
          <a:p>
            <a:r>
              <a:rPr lang="es-EC" sz="1800" dirty="0" smtClean="0">
                <a:solidFill>
                  <a:srgbClr val="FFC000"/>
                </a:solidFill>
              </a:rPr>
              <a:t>Análisis de Aguas Residuales</a:t>
            </a:r>
          </a:p>
          <a:p>
            <a:endParaRPr lang="es-EC" sz="1800" b="1" dirty="0" smtClean="0"/>
          </a:p>
          <a:p>
            <a:endParaRPr lang="es-ES" sz="1600" dirty="0" smtClean="0">
              <a:solidFill>
                <a:srgbClr val="FFC000"/>
              </a:solidFill>
            </a:endParaRPr>
          </a:p>
          <a:p>
            <a:endParaRPr lang="es-MX" sz="1600" dirty="0" smtClean="0"/>
          </a:p>
          <a:p>
            <a:endParaRPr lang="es-ES" sz="16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403648" y="1193896"/>
          <a:ext cx="7488832" cy="540345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93526"/>
                <a:gridCol w="1387407"/>
                <a:gridCol w="1259959"/>
                <a:gridCol w="1898921"/>
                <a:gridCol w="1649019"/>
              </a:tblGrid>
              <a:tr h="1467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PARÁMETROS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EXPRESADO COMO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UNIDAD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LÍMITE MÁXIMO PERMISIBLE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29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Alcantarillado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Cauce de agua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Aceites y grasas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 y G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Aluminio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Arsénico total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Cadmio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Cianuro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CN-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Cobre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Cu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Cromo Hexavalente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Cr-6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681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Compuestos fenólicos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Expresado como fenol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0.2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Fósforo Total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Hidrocarburos Totales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TPH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238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Materia flotante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Visible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-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Ausencia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Ausencia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Manganeso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Mercurio (total)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Hg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0.005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Niquel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Ni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44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Organoclorados totales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Concentración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44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Organofosforados totales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Concentración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Plomo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Pb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Potencial de hidrógeno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PH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 a 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 a 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Sulfuros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Sulfatos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SO4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400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Temperatura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-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°C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40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35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Tensoactivos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MBAS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  <a:tr h="146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Zinc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Zn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Mg/l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2.0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024" marR="13024" marT="0" marB="0"/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 rot="16200000">
            <a:off x="-2480138" y="335234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Límites máximos permisibles por cuerpo receptor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 rot="16200000">
            <a:off x="-1985375" y="346064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Dirección Metropolitana Ambiental, Resolución No 002. Capítulo III. 14 de Octubre de 2005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44624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Resultados del 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568952" cy="5760640"/>
          </a:xfrm>
        </p:spPr>
        <p:txBody>
          <a:bodyPr>
            <a:normAutofit/>
          </a:bodyPr>
          <a:lstStyle/>
          <a:p>
            <a:r>
              <a:rPr lang="es-EC" sz="1800" dirty="0" smtClean="0">
                <a:solidFill>
                  <a:srgbClr val="FFC000"/>
                </a:solidFill>
              </a:rPr>
              <a:t>Análisis de Aguas Residuales</a:t>
            </a:r>
          </a:p>
          <a:p>
            <a:endParaRPr lang="es-EC" sz="1800" b="1" dirty="0" smtClean="0"/>
          </a:p>
          <a:p>
            <a:endParaRPr lang="es-ES" sz="1600" dirty="0" smtClean="0">
              <a:solidFill>
                <a:srgbClr val="FFC000"/>
              </a:solidFill>
            </a:endParaRPr>
          </a:p>
          <a:p>
            <a:endParaRPr lang="es-MX" sz="1600" dirty="0" smtClean="0"/>
          </a:p>
          <a:p>
            <a:endParaRPr lang="es-ES" sz="16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16200000">
            <a:off x="-2417423" y="313632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Resultados del Análisis de Aguas Residuales</a:t>
            </a:r>
            <a:endParaRPr lang="es-ES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95665"/>
              </p:ext>
            </p:extLst>
          </p:nvPr>
        </p:nvGraphicFramePr>
        <p:xfrm>
          <a:off x="1384858" y="840215"/>
          <a:ext cx="7272809" cy="590115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20149"/>
                <a:gridCol w="1250665"/>
                <a:gridCol w="694814"/>
                <a:gridCol w="1042221"/>
                <a:gridCol w="1250665"/>
                <a:gridCol w="972740"/>
                <a:gridCol w="741555"/>
              </a:tblGrid>
              <a:tr h="1266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PARÁMETROS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EXPRESADO COMO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UNIDAD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LÍMITE MÁXIMO PERMISIBLE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Análisis Agua ESMIL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00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Alcantarillado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Cauce de agua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RESULTADO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UNIDAD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Aceites y grasas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 y G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21.8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Aluminio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1.53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Arsénico total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0.0045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Cadmio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Cd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0.02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Cianuro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CN-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0.007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Cobre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Cu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0.05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Cromo Hexavalente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Cr-6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0.025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Compuestos fenólicos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Expresado como fenol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0.1333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Fósforo Total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10.5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Hidrocarburos Totales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TPH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63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Materia flotante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Visible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-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Ausencia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Ausencia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Presencia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-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Manganeso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Mercurio (total)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Hg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0.005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0.0002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Niquel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Ni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0.16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Organoclorados totales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Concentración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0.001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ug/l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Organofosforados totales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Concentración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0.0035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Plomo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Pb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0.09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26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Potencial de hidrógeno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PH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 a 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5 a 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7.2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 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Sulfuros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6.5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Sulfatos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SO4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400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1000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115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26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Temperatura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-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°C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40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&lt; 35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19,8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°C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Tensoactivos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MBAS (2)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0.5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0.079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Zinc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Zn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Mg/l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2.0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/>
                        <a:t>0.18</a:t>
                      </a:r>
                      <a:endParaRPr lang="es-E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/>
                        <a:t>Mg/l</a:t>
                      </a:r>
                      <a:endParaRPr lang="es-E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04" marR="19804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Sólido Suspendido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DBO5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133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DQO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387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Mg/l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Caudal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l/s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 veces el caudal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4,5 dato referencial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1,8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l/s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20 CuadroTexto"/>
          <p:cNvSpPr txBox="1"/>
          <p:nvPr/>
        </p:nvSpPr>
        <p:spPr>
          <a:xfrm rot="16200000">
            <a:off x="-1907850" y="3429871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Laboratorio de la Universidad Central del Ecuador.</a:t>
            </a:r>
          </a:p>
          <a:p>
            <a:pPr algn="ctr"/>
            <a:r>
              <a:rPr lang="es-MX" dirty="0" smtClean="0"/>
              <a:t>05/06/2014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6064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Resultados del 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5760640"/>
          </a:xfrm>
        </p:spPr>
        <p:txBody>
          <a:bodyPr>
            <a:normAutofit/>
          </a:bodyPr>
          <a:lstStyle/>
          <a:p>
            <a:r>
              <a:rPr lang="es-EC" sz="1800" dirty="0" smtClean="0">
                <a:solidFill>
                  <a:srgbClr val="FFC000"/>
                </a:solidFill>
              </a:rPr>
              <a:t>Análisis de Aguas Residuales</a:t>
            </a:r>
          </a:p>
          <a:p>
            <a:endParaRPr lang="es-EC" sz="1800" b="1" dirty="0" smtClean="0"/>
          </a:p>
          <a:p>
            <a:endParaRPr lang="es-ES" sz="1600" dirty="0" smtClean="0">
              <a:solidFill>
                <a:srgbClr val="FFC000"/>
              </a:solidFill>
            </a:endParaRPr>
          </a:p>
          <a:p>
            <a:endParaRPr lang="es-MX" sz="1600" dirty="0" smtClean="0"/>
          </a:p>
          <a:p>
            <a:endParaRPr lang="es-ES" sz="16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3528" y="1412777"/>
            <a:ext cx="8496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/>
              <a:t>CC =</a:t>
            </a:r>
            <a:r>
              <a:rPr lang="es-EC" sz="1400" dirty="0"/>
              <a:t> [((2DBO+DQO)/3)+SS]*Q, expresado en kilogramos por horas (kg/h)</a:t>
            </a:r>
          </a:p>
          <a:p>
            <a:pPr algn="just"/>
            <a:r>
              <a:rPr lang="es-EC" sz="1400" dirty="0"/>
              <a:t/>
            </a:r>
            <a:br>
              <a:rPr lang="es-EC" sz="1400" dirty="0"/>
            </a:br>
            <a:r>
              <a:rPr lang="es-EC" sz="1400" dirty="0"/>
              <a:t>Donde: CC = carga contaminante</a:t>
            </a:r>
          </a:p>
          <a:p>
            <a:r>
              <a:rPr lang="es-EC" sz="1400" dirty="0"/>
              <a:t>DBO = demanda bioquímica de oxígeno</a:t>
            </a:r>
          </a:p>
          <a:p>
            <a:r>
              <a:rPr lang="es-EC" sz="1400" dirty="0"/>
              <a:t>DQO = demanda química de oxígeno</a:t>
            </a:r>
          </a:p>
          <a:p>
            <a:r>
              <a:rPr lang="es-EC" sz="1400" dirty="0"/>
              <a:t>SS = sólidos suspendidos</a:t>
            </a:r>
          </a:p>
          <a:p>
            <a:r>
              <a:rPr lang="es-EC" sz="1400" dirty="0"/>
              <a:t>Q = caudal</a:t>
            </a:r>
          </a:p>
          <a:p>
            <a:r>
              <a:rPr lang="es-EC" sz="1400" dirty="0"/>
              <a:t> </a:t>
            </a:r>
          </a:p>
          <a:p>
            <a:r>
              <a:rPr lang="es-EC" sz="1400" dirty="0"/>
              <a:t>Obteniendo como resultado:</a:t>
            </a:r>
          </a:p>
          <a:p>
            <a:r>
              <a:rPr lang="es-EC" sz="1400" b="1" dirty="0"/>
              <a:t>CC = 2,978 kg/h</a:t>
            </a:r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r>
              <a:rPr lang="es-EC" sz="1400" dirty="0"/>
              <a:t>Según la Resolución No. 002 de la Dirección Metropolitana Ambiental en su </a:t>
            </a:r>
            <a:r>
              <a:rPr lang="es-EC" sz="1400" b="1" dirty="0"/>
              <a:t>Tabla B.1: Para todos los sectores productivos</a:t>
            </a:r>
            <a:r>
              <a:rPr lang="es-EC" sz="1400" dirty="0"/>
              <a:t>, el Límite Máximo Permisible de CC para el 2008 fue de 3,963 kg/h, mientras que para el 2010 es de 2,278 kg/h, lo que demuestra que la carga contaminante que produce la Escuela, sobrepasa apenas en 0,7 kg/h con los límites máximos permisibles del 2010 y no sobrepasa los límites permisibles para el 2008. Se recomienda implementar medidas preventivas y correctivas para mitigar este tipo de contaminación.</a:t>
            </a:r>
          </a:p>
        </p:txBody>
      </p:sp>
      <p:pic>
        <p:nvPicPr>
          <p:cNvPr id="17" name="16 Imagen"/>
          <p:cNvPicPr/>
          <p:nvPr/>
        </p:nvPicPr>
        <p:blipFill>
          <a:blip r:embed="rId2" cstate="print"/>
          <a:srcRect l="21740" t="26258" r="19021" b="20601"/>
          <a:stretch>
            <a:fillRect/>
          </a:stretch>
        </p:blipFill>
        <p:spPr bwMode="auto">
          <a:xfrm>
            <a:off x="3813497" y="2066905"/>
            <a:ext cx="5006975" cy="28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61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88640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Evaluación de Impacto Ambiental</a:t>
            </a:r>
            <a:endParaRPr lang="es-EC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Abrir llave"/>
          <p:cNvSpPr/>
          <p:nvPr/>
        </p:nvSpPr>
        <p:spPr>
          <a:xfrm>
            <a:off x="3851920" y="2605658"/>
            <a:ext cx="360040" cy="15434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576064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Evaluación de Impacto Ambiental</a:t>
            </a: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es-EC" sz="1600" dirty="0" smtClean="0">
                <a:solidFill>
                  <a:srgbClr val="FFC000"/>
                </a:solidFill>
              </a:rPr>
              <a:t>Listado de Actividades y Descripción de Problemas Encontrados</a:t>
            </a:r>
          </a:p>
          <a:p>
            <a:endParaRPr lang="es-EC" sz="1800" b="1" dirty="0" smtClean="0"/>
          </a:p>
          <a:p>
            <a:endParaRPr lang="es-ES" sz="1600" dirty="0" smtClean="0">
              <a:solidFill>
                <a:srgbClr val="FFC000"/>
              </a:solidFill>
            </a:endParaRPr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pPr algn="ctr"/>
            <a:r>
              <a:rPr lang="es-EC" sz="1600" b="1" dirty="0" smtClean="0"/>
              <a:t>Fuente:</a:t>
            </a:r>
            <a:r>
              <a:rPr lang="es-EC" sz="1600" dirty="0" smtClean="0"/>
              <a:t> Autores: Martínez M., Vilatuña B.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67544" y="1052736"/>
          <a:ext cx="8208914" cy="31546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20083"/>
                <a:gridCol w="2016224"/>
                <a:gridCol w="2808312"/>
                <a:gridCol w="1851531"/>
                <a:gridCol w="812764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SECTOR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ACTIVIDAD/ASPECTO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RESIDUOS Y/O CONTAMINANTES GENERADOS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VARIABLE AMBIENTAL AFECTADA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IMPACTO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</a:tr>
              <a:tr h="96957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ESMIL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Generación de residuos orgánicos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Residuos orgánicos, generación de malos olores, contaminación visual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Aire, salud pública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</a:tr>
              <a:tr h="1939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Generación de residuos comunes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Residuos de papel, cartón y plástico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Organización socio económica, flora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Ingreso y salida de vehículos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Contaminación al aire por Co2, contaminación auditiva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Aire, salud pública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</a:tr>
              <a:tr h="277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Uso del bosque intervenido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Contaminación al suelo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Suelo, flora, fauna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</a:tr>
              <a:tr h="47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Jardinería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Residuos como hojarascas, arbustos, ramas, etc.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Suelo, flora, fauna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</a:tr>
              <a:tr h="4320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Uso de la Quebrada Chitahuaycu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Depósito de escombros, neumáticos, tecnología obsoleta, basura en general, lixiviados, generación de malos olores, contaminación visual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Agua, suelo, aire, salud pública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si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04" marR="8504" marT="0" marB="0"/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7618"/>
              </p:ext>
            </p:extLst>
          </p:nvPr>
        </p:nvGraphicFramePr>
        <p:xfrm>
          <a:off x="395536" y="4437112"/>
          <a:ext cx="8352926" cy="168249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720079"/>
                <a:gridCol w="2736304"/>
                <a:gridCol w="2448272"/>
                <a:gridCol w="1728192"/>
                <a:gridCol w="720079"/>
              </a:tblGrid>
              <a:tr h="3038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SECTOR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ACTIVIDAD/ASPECTO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RESIDUOS Y/O CONTAMINANTES GENERADOS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VARIABLE AMBIENTAL AFECTADA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IMPACTO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</a:tr>
              <a:tr h="184741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/>
                        <a:t>Bar</a:t>
                      </a:r>
                      <a:endParaRPr lang="es-E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Generación de residuos orgánicos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Residuos orgánicos, generación de malos olores, contaminación visual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Aire, salud pública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si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</a:tr>
              <a:tr h="1376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Generación de residuos comunes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Residuos de papel, cartón y plástico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Organización socio económica, flora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si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</a:tr>
              <a:tr h="2346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Uso de material de oficina (impresiones de facturas y notas de venta)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Residuos de papel, cartón, plástico y metal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/>
                        <a:t>Organización socio económica, flora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/>
                        <a:t>si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794" marR="127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Objetivo Principal</a:t>
            </a:r>
            <a:endParaRPr lang="es-EC" sz="24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16404693"/>
              </p:ext>
            </p:extLst>
          </p:nvPr>
        </p:nvGraphicFramePr>
        <p:xfrm>
          <a:off x="947936" y="1052736"/>
          <a:ext cx="71524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929208" y="3501008"/>
            <a:ext cx="7315200" cy="458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 Secundarios</a:t>
            </a:r>
            <a:endParaRPr kumimoji="0" lang="es-EC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605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/>
              <a:t>Evaluación de Impacto Ambiental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C" sz="2100" dirty="0" smtClean="0">
                <a:solidFill>
                  <a:srgbClr val="FFC000"/>
                </a:solidFill>
              </a:rPr>
              <a:t>Criterios de Ponderación</a:t>
            </a:r>
          </a:p>
          <a:p>
            <a:pPr algn="just"/>
            <a:endParaRPr lang="es-EC" sz="1600" b="1" dirty="0" smtClean="0"/>
          </a:p>
          <a:p>
            <a:pPr algn="just"/>
            <a:r>
              <a:rPr lang="es-EC" sz="1600" b="1" dirty="0" smtClean="0"/>
              <a:t>MAGNITUD</a:t>
            </a:r>
            <a:endParaRPr lang="es-ES" sz="1600" dirty="0" smtClean="0"/>
          </a:p>
          <a:p>
            <a:pPr algn="just"/>
            <a:r>
              <a:rPr lang="es-EC" sz="1600" b="1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La </a:t>
            </a:r>
            <a:r>
              <a:rPr lang="es-EC" sz="1600" b="1" dirty="0" smtClean="0"/>
              <a:t>Magnitud, </a:t>
            </a:r>
            <a:r>
              <a:rPr lang="es-EC" sz="1600" dirty="0" smtClean="0"/>
              <a:t>es un indicador en el cual se sintetiza la </a:t>
            </a:r>
            <a:r>
              <a:rPr lang="es-EC" sz="1600" dirty="0" smtClean="0">
                <a:solidFill>
                  <a:srgbClr val="FFC000"/>
                </a:solidFill>
              </a:rPr>
              <a:t>intensidad, duración e influencia espacial</a:t>
            </a:r>
            <a:r>
              <a:rPr lang="es-EC" sz="1600" dirty="0" smtClean="0"/>
              <a:t>. </a:t>
            </a:r>
            <a:r>
              <a:rPr lang="es-MX" sz="1600" dirty="0" smtClean="0"/>
              <a:t>(</a:t>
            </a:r>
            <a:r>
              <a:rPr lang="es-MX" sz="1600" dirty="0" err="1" smtClean="0"/>
              <a:t>Food</a:t>
            </a:r>
            <a:r>
              <a:rPr lang="es-MX" sz="1600" dirty="0" smtClean="0"/>
              <a:t> and </a:t>
            </a:r>
            <a:r>
              <a:rPr lang="es-MX" sz="1600" dirty="0" err="1" smtClean="0"/>
              <a:t>Agriculture</a:t>
            </a:r>
            <a:r>
              <a:rPr lang="es-MX" sz="1600" dirty="0" smtClean="0"/>
              <a:t> </a:t>
            </a:r>
            <a:r>
              <a:rPr lang="es-MX" sz="1600" dirty="0" err="1" smtClean="0"/>
              <a:t>Organization</a:t>
            </a:r>
            <a:r>
              <a:rPr lang="es-MX" sz="1600" dirty="0" smtClean="0"/>
              <a:t> of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United</a:t>
            </a:r>
            <a:r>
              <a:rPr lang="es-MX" sz="1600" dirty="0" smtClean="0"/>
              <a:t> </a:t>
            </a:r>
            <a:r>
              <a:rPr lang="es-MX" sz="1600" dirty="0" err="1" smtClean="0"/>
              <a:t>Nations</a:t>
            </a:r>
            <a:r>
              <a:rPr lang="es-MX" sz="1600" dirty="0" smtClean="0"/>
              <a:t>)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La </a:t>
            </a:r>
            <a:r>
              <a:rPr lang="es-EC" sz="1600" b="1" dirty="0" smtClean="0"/>
              <a:t>Magnitud, </a:t>
            </a:r>
            <a:r>
              <a:rPr lang="es-EC" sz="1600" dirty="0" smtClean="0"/>
              <a:t>califica la </a:t>
            </a:r>
            <a:r>
              <a:rPr lang="es-EC" sz="1600" dirty="0" smtClean="0">
                <a:solidFill>
                  <a:srgbClr val="FFC000"/>
                </a:solidFill>
              </a:rPr>
              <a:t>dimensión o tamaño del cambio o afectación ambiental</a:t>
            </a:r>
            <a:r>
              <a:rPr lang="es-EC" sz="1600" dirty="0" smtClean="0"/>
              <a:t> producido sobre un determinado recurso o elemento del ambiente. (De la Maza, 2007)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La </a:t>
            </a:r>
            <a:r>
              <a:rPr lang="es-EC" sz="1600" b="1" dirty="0" smtClean="0"/>
              <a:t>Magnitud, </a:t>
            </a:r>
            <a:r>
              <a:rPr lang="es-EC" sz="1600" dirty="0" smtClean="0"/>
              <a:t>valoración del impacto o alteración a ser provocada, </a:t>
            </a:r>
            <a:r>
              <a:rPr lang="es-EC" sz="1600" dirty="0" smtClean="0">
                <a:solidFill>
                  <a:srgbClr val="FFC000"/>
                </a:solidFill>
              </a:rPr>
              <a:t>grado de extensión o escala</a:t>
            </a:r>
            <a:r>
              <a:rPr lang="es-EC" sz="1600" dirty="0" smtClean="0"/>
              <a:t>. (Evaluación del Impacto Ambiental, 2013, pág. 23)</a:t>
            </a:r>
            <a:endParaRPr lang="es-ES" sz="1600" dirty="0" smtClean="0"/>
          </a:p>
          <a:p>
            <a:pPr algn="just"/>
            <a:endParaRPr lang="es-EC" sz="1600" b="1" dirty="0" smtClean="0"/>
          </a:p>
          <a:p>
            <a:pPr algn="just"/>
            <a:r>
              <a:rPr lang="es-EC" sz="1600" b="1" dirty="0" smtClean="0"/>
              <a:t>IMPORTANCIA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>
                <a:solidFill>
                  <a:srgbClr val="FFC000"/>
                </a:solidFill>
              </a:rPr>
              <a:t>Significancia</a:t>
            </a:r>
            <a:r>
              <a:rPr lang="es-EC" sz="1600" dirty="0" smtClean="0"/>
              <a:t>, referido a la </a:t>
            </a:r>
            <a:r>
              <a:rPr lang="es-EC" sz="1600" b="1" dirty="0" smtClean="0"/>
              <a:t>importancia</a:t>
            </a:r>
            <a:r>
              <a:rPr lang="es-EC" sz="1600" dirty="0" smtClean="0"/>
              <a:t> relativa o al sistema de referencia utilizado para evaluar el impacto. (</a:t>
            </a:r>
            <a:r>
              <a:rPr lang="es-EC" sz="1600" dirty="0" err="1" smtClean="0"/>
              <a:t>Food</a:t>
            </a:r>
            <a:r>
              <a:rPr lang="es-EC" sz="1600" dirty="0" smtClean="0"/>
              <a:t> and </a:t>
            </a:r>
            <a:r>
              <a:rPr lang="es-EC" sz="1600" dirty="0" err="1" smtClean="0"/>
              <a:t>Agriculture</a:t>
            </a:r>
            <a:r>
              <a:rPr lang="es-EC" sz="1600" dirty="0" smtClean="0"/>
              <a:t> </a:t>
            </a:r>
            <a:r>
              <a:rPr lang="es-EC" sz="1600" dirty="0" err="1" smtClean="0"/>
              <a:t>Organization</a:t>
            </a:r>
            <a:r>
              <a:rPr lang="es-EC" sz="1600" dirty="0" smtClean="0"/>
              <a:t> of </a:t>
            </a:r>
            <a:r>
              <a:rPr lang="es-EC" sz="1600" dirty="0" err="1" smtClean="0"/>
              <a:t>the</a:t>
            </a:r>
            <a:r>
              <a:rPr lang="es-EC" sz="1600" dirty="0" smtClean="0"/>
              <a:t> </a:t>
            </a:r>
            <a:r>
              <a:rPr lang="es-EC" sz="1600" dirty="0" err="1" smtClean="0"/>
              <a:t>United</a:t>
            </a:r>
            <a:r>
              <a:rPr lang="es-EC" sz="1600" dirty="0" smtClean="0"/>
              <a:t> </a:t>
            </a:r>
            <a:r>
              <a:rPr lang="es-EC" sz="1600" dirty="0" err="1" smtClean="0"/>
              <a:t>Nations</a:t>
            </a:r>
            <a:r>
              <a:rPr lang="es-EC" sz="1600" dirty="0" smtClean="0"/>
              <a:t>)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La </a:t>
            </a:r>
            <a:r>
              <a:rPr lang="es-EC" sz="1600" b="1" dirty="0" smtClean="0"/>
              <a:t>Importancia, </a:t>
            </a:r>
            <a:r>
              <a:rPr lang="es-EC" sz="1600" dirty="0" smtClean="0"/>
              <a:t>es el valor ponderal, que se refiere a la </a:t>
            </a:r>
            <a:r>
              <a:rPr lang="es-EC" sz="1600" dirty="0" smtClean="0">
                <a:solidFill>
                  <a:srgbClr val="FFC000"/>
                </a:solidFill>
              </a:rPr>
              <a:t>significación humana del impacto</a:t>
            </a:r>
            <a:r>
              <a:rPr lang="es-EC" sz="1600" dirty="0" smtClean="0"/>
              <a:t>. (De la Maza, 2007, pág. 585)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La </a:t>
            </a:r>
            <a:r>
              <a:rPr lang="es-EC" sz="1600" b="1" dirty="0" smtClean="0"/>
              <a:t>Importancia, </a:t>
            </a:r>
            <a:r>
              <a:rPr lang="es-EC" sz="1600" dirty="0" smtClean="0"/>
              <a:t>hace referencia a la </a:t>
            </a:r>
            <a:r>
              <a:rPr lang="es-EC" sz="1600" dirty="0" smtClean="0">
                <a:solidFill>
                  <a:srgbClr val="FFC000"/>
                </a:solidFill>
              </a:rPr>
              <a:t>relevancia (significancia)</a:t>
            </a:r>
            <a:r>
              <a:rPr lang="es-EC" sz="1600" dirty="0" smtClean="0"/>
              <a:t> del impacto sobre la calidad del medio. (Evaluación del Impacto Ambiental, 2013, pág. 23)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El Impacto se lo calcula de la siguiente manera: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ctr"/>
            <a:r>
              <a:rPr lang="es-EC" sz="1600" b="1" dirty="0" smtClean="0"/>
              <a:t>IMPACTO = MAGNITUD (Grado Afectación) * IMPORTANCIA (Significancia)</a:t>
            </a:r>
            <a:endParaRPr lang="es-ES" sz="1600" dirty="0" smtClean="0"/>
          </a:p>
          <a:p>
            <a:endParaRPr lang="es-MX" sz="1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/>
              <a:t>Evaluación de Impacto Ambiental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es-EC" sz="2100" dirty="0" smtClean="0">
                <a:solidFill>
                  <a:srgbClr val="FFC000"/>
                </a:solidFill>
              </a:rPr>
              <a:t>Criterios de Ponderación</a:t>
            </a:r>
          </a:p>
          <a:p>
            <a:endParaRPr lang="es-EC" sz="1600" b="1" dirty="0" smtClean="0"/>
          </a:p>
          <a:p>
            <a:endParaRPr lang="es-EC" sz="1600" b="1" dirty="0" smtClean="0"/>
          </a:p>
          <a:p>
            <a:pPr algn="just"/>
            <a:r>
              <a:rPr lang="es-EC" sz="1600" b="1" dirty="0" smtClean="0"/>
              <a:t>GRADO DE AFECTACIÓN (GA):</a:t>
            </a:r>
            <a:endParaRPr lang="es-ES" sz="1600" dirty="0" smtClean="0"/>
          </a:p>
          <a:p>
            <a:pPr algn="just"/>
            <a:r>
              <a:rPr lang="es-EC" sz="1600" dirty="0" smtClean="0"/>
              <a:t>El grado de afectación de un aspecto relaciona a la duración  y la extensión del mismo; y es la media aritmética entre estos dos criterios. Puede oscilar entre valores del 1 al 4 teniendo la siguiente descripción: </a:t>
            </a:r>
            <a:r>
              <a:rPr lang="es-MX" sz="1600" dirty="0" smtClean="0"/>
              <a:t>(Martínez, 2011)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r>
              <a:rPr lang="es-EC" sz="1600" b="1" dirty="0" smtClean="0"/>
              <a:t/>
            </a:r>
            <a:br>
              <a:rPr lang="es-EC" sz="1600" b="1" dirty="0" smtClean="0"/>
            </a:br>
            <a:r>
              <a:rPr lang="es-EC" sz="1600" b="1" dirty="0" smtClean="0"/>
              <a:t>GA= (D+E)/2</a:t>
            </a:r>
            <a:endParaRPr lang="es-ES" sz="1600" dirty="0" smtClean="0"/>
          </a:p>
          <a:p>
            <a:r>
              <a:rPr lang="es-EC" sz="1600" b="1" dirty="0" smtClean="0"/>
              <a:t> </a:t>
            </a:r>
            <a:endParaRPr lang="es-ES" sz="1600" dirty="0" smtClean="0"/>
          </a:p>
          <a:p>
            <a:r>
              <a:rPr lang="es-EC" sz="1600" b="1" dirty="0" smtClean="0"/>
              <a:t> </a:t>
            </a:r>
            <a:endParaRPr lang="es-ES" sz="1600" dirty="0" smtClean="0"/>
          </a:p>
          <a:p>
            <a:r>
              <a:rPr lang="es-EC" sz="1600" dirty="0" smtClean="0"/>
              <a:t>Donde:</a:t>
            </a:r>
            <a:endParaRPr lang="es-ES" sz="1600" dirty="0" smtClean="0"/>
          </a:p>
          <a:p>
            <a:r>
              <a:rPr lang="es-EC" sz="1600" dirty="0" smtClean="0"/>
              <a:t>D: Duración</a:t>
            </a:r>
            <a:endParaRPr lang="es-ES" sz="1600" dirty="0" smtClean="0"/>
          </a:p>
          <a:p>
            <a:r>
              <a:rPr lang="es-EC" sz="1600" dirty="0" smtClean="0"/>
              <a:t>E: Extensión</a:t>
            </a:r>
          </a:p>
          <a:p>
            <a:endParaRPr lang="es-EC" sz="1600" dirty="0" smtClean="0"/>
          </a:p>
          <a:p>
            <a:endParaRPr lang="es-EC" sz="1600" dirty="0" smtClean="0"/>
          </a:p>
          <a:p>
            <a:pPr algn="ctr"/>
            <a:r>
              <a:rPr lang="es-MX" sz="1600" b="1" dirty="0" smtClean="0"/>
              <a:t>(+,-) MAGNITUD = GA</a:t>
            </a:r>
            <a:endParaRPr lang="es-ES" sz="1600" b="1" dirty="0" smtClean="0"/>
          </a:p>
          <a:p>
            <a:endParaRPr lang="es-ES" sz="1600" dirty="0" smtClean="0"/>
          </a:p>
          <a:p>
            <a:pPr algn="just"/>
            <a:endParaRPr lang="es-EC" sz="1600" b="1" dirty="0" smtClean="0"/>
          </a:p>
          <a:p>
            <a:endParaRPr lang="es-MX" sz="1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3069798" y="3412976"/>
          <a:ext cx="4814570" cy="1600200"/>
        </p:xfrm>
        <a:graphic>
          <a:graphicData uri="http://schemas.openxmlformats.org/drawingml/2006/table">
            <a:tbl>
              <a:tblPr/>
              <a:tblGrid>
                <a:gridCol w="1578610"/>
                <a:gridCol w="673735"/>
                <a:gridCol w="25622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GRADO AFECTACIÓN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FACTOR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Leve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1 - 1.99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Daños que requieren mitigación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Moderado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2 - 2.99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Daños que requieren remediación con equipos o productos especiales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latin typeface="Times New Roman"/>
                          <a:ea typeface="Calibri"/>
                          <a:cs typeface="Times New Roman"/>
                        </a:rPr>
                        <a:t>Grave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3 - 3.99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Daños que requieran remediación con sistemas especializados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latin typeface="Times New Roman"/>
                          <a:ea typeface="Calibri"/>
                          <a:cs typeface="Times New Roman"/>
                        </a:rPr>
                        <a:t>Crítico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Times New Roman"/>
                          <a:ea typeface="Calibri"/>
                          <a:cs typeface="Times New Roman"/>
                        </a:rPr>
                        <a:t>Daños irreparables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/>
              <a:t>Evaluación de Impacto Ambiental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es-EC" sz="2100" dirty="0" smtClean="0">
                <a:solidFill>
                  <a:srgbClr val="FFC000"/>
                </a:solidFill>
              </a:rPr>
              <a:t>Criterios de Ponderación</a:t>
            </a:r>
          </a:p>
          <a:p>
            <a:pPr algn="just"/>
            <a:r>
              <a:rPr lang="es-EC" sz="1600" b="1" dirty="0" smtClean="0"/>
              <a:t>DURACIÓN (D):</a:t>
            </a:r>
            <a:endParaRPr lang="es-ES" sz="1600" dirty="0" smtClean="0"/>
          </a:p>
          <a:p>
            <a:pPr algn="just"/>
            <a:r>
              <a:rPr lang="es-EC" sz="1600" dirty="0" smtClean="0"/>
              <a:t>Variable que indica el tiempo o periodo durante el cual se presenta el aspecto ambiental. </a:t>
            </a:r>
            <a:r>
              <a:rPr lang="es-MX" sz="1600" dirty="0" smtClean="0"/>
              <a:t>(Páez, 2003)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r>
              <a:rPr lang="es-EC" sz="1600" b="1" dirty="0" smtClean="0"/>
              <a:t>EXTENSIÓN (E):</a:t>
            </a:r>
            <a:endParaRPr lang="es-ES" sz="1600" dirty="0" smtClean="0"/>
          </a:p>
          <a:p>
            <a:pPr algn="just"/>
            <a:r>
              <a:rPr lang="es-EC" sz="1600" dirty="0" smtClean="0"/>
              <a:t>Variable que indica la distribución geográfica del aspecto ambiental. Se relaciona con el área de influencia de las operaciones. </a:t>
            </a:r>
            <a:r>
              <a:rPr lang="es-MX" sz="1600" dirty="0" smtClean="0"/>
              <a:t>(Garmendia, Salvador, Crespo, &amp; Garmendia, 2006)</a:t>
            </a:r>
            <a:endParaRPr lang="es-ES" sz="1600" dirty="0" smtClean="0"/>
          </a:p>
          <a:p>
            <a:endParaRPr lang="es-ES" sz="1600" dirty="0" smtClean="0"/>
          </a:p>
          <a:p>
            <a:pPr algn="just"/>
            <a:endParaRPr lang="es-EC" sz="1600" b="1" dirty="0" smtClean="0"/>
          </a:p>
          <a:p>
            <a:endParaRPr lang="es-MX" sz="1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386012" y="1985392"/>
          <a:ext cx="4371975" cy="1371600"/>
        </p:xfrm>
        <a:graphic>
          <a:graphicData uri="http://schemas.openxmlformats.org/drawingml/2006/table">
            <a:tbl>
              <a:tblPr/>
              <a:tblGrid>
                <a:gridCol w="1017905"/>
                <a:gridCol w="814705"/>
                <a:gridCol w="25393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DURACIÓN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FACTOR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Muy Baja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Menor a 1 semana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Baja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Mayor a 1 semana y menor a 1 mes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Alta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Mayor a 1 mes y menor a 3 meses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Muy alta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Mayor a 6 meses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152332" y="4721696"/>
          <a:ext cx="4839335" cy="1371600"/>
        </p:xfrm>
        <a:graphic>
          <a:graphicData uri="http://schemas.openxmlformats.org/drawingml/2006/table">
            <a:tbl>
              <a:tblPr/>
              <a:tblGrid>
                <a:gridCol w="1111250"/>
                <a:gridCol w="857250"/>
                <a:gridCol w="287083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EXTENSIÓN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FACTOR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Puntual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Solo dentro de una unidad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Local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Se extiende por la escuela y alrededores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Cantonal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Se extiende por el cantón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Regional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Se extiende a lo largo de la región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/>
              <a:t>Evaluación de Impacto Ambiental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es-EC" sz="2100" dirty="0" smtClean="0">
                <a:solidFill>
                  <a:srgbClr val="FFC000"/>
                </a:solidFill>
              </a:rPr>
              <a:t>Criterios de Ponderación</a:t>
            </a:r>
          </a:p>
          <a:p>
            <a:endParaRPr lang="es-EC" sz="1600" b="1" dirty="0" smtClean="0"/>
          </a:p>
          <a:p>
            <a:endParaRPr lang="es-EC" sz="1600" b="1" dirty="0" smtClean="0"/>
          </a:p>
          <a:p>
            <a:pPr algn="just"/>
            <a:r>
              <a:rPr lang="es-EC" sz="1400" b="1" dirty="0" smtClean="0"/>
              <a:t>SIGNIFICANCIA:</a:t>
            </a:r>
          </a:p>
          <a:p>
            <a:pPr algn="just"/>
            <a:endParaRPr lang="es-ES" sz="1400" dirty="0" smtClean="0"/>
          </a:p>
          <a:p>
            <a:pPr algn="just"/>
            <a:r>
              <a:rPr lang="es-EC" sz="1400" dirty="0" smtClean="0"/>
              <a:t>Se obtuvo la raíz cuadrada como artificio matemático para ajustar la escala de la significancia con el fin de que se encuentre dentro de un rango de 1 a 4. </a:t>
            </a:r>
            <a:r>
              <a:rPr lang="es-MX" sz="1400" dirty="0" smtClean="0"/>
              <a:t>(De la Maza, 2007)</a:t>
            </a:r>
            <a:endParaRPr lang="es-ES" sz="1400" dirty="0" smtClean="0"/>
          </a:p>
          <a:p>
            <a:pPr algn="just"/>
            <a:r>
              <a:rPr lang="es-EC" sz="1400" dirty="0" smtClean="0"/>
              <a:t> </a:t>
            </a:r>
            <a:endParaRPr lang="es-ES" sz="1400" dirty="0" smtClean="0"/>
          </a:p>
          <a:p>
            <a:pPr algn="ctr"/>
            <a:r>
              <a:rPr lang="es-EC" sz="1400" b="1" dirty="0" smtClean="0"/>
              <a:t>SIGNIFICANCIA = RAIZ (RA)</a:t>
            </a:r>
          </a:p>
          <a:p>
            <a:pPr algn="ctr"/>
            <a:endParaRPr lang="es-EC" sz="1600" b="1" dirty="0" smtClean="0"/>
          </a:p>
          <a:p>
            <a:pPr algn="ctr"/>
            <a:r>
              <a:rPr lang="es-MX" sz="1600" dirty="0" smtClean="0"/>
              <a:t>Donde RA = Riesgo Ambiental</a:t>
            </a:r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just"/>
            <a:endParaRPr lang="es-MX" sz="1600" dirty="0" smtClean="0"/>
          </a:p>
          <a:p>
            <a:pPr algn="ctr"/>
            <a:r>
              <a:rPr lang="es-MX" sz="1600" b="1" dirty="0" smtClean="0"/>
              <a:t>IMPORTANCIA = SIGNIFICANCIA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EC" sz="1600" b="1" dirty="0" smtClean="0"/>
              <a:t>NOTA: </a:t>
            </a:r>
            <a:r>
              <a:rPr lang="es-EC" sz="1600" dirty="0" smtClean="0"/>
              <a:t>Estos criterios han sido aplicados y estructurados a las necesidades del estudio, basándonos en las actividades que se realizan en la escuela y que causan impactos</a:t>
            </a:r>
            <a:endParaRPr lang="es-MX" sz="1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93616"/>
              </p:ext>
            </p:extLst>
          </p:nvPr>
        </p:nvGraphicFramePr>
        <p:xfrm>
          <a:off x="2697480" y="4005064"/>
          <a:ext cx="3749040" cy="822960"/>
        </p:xfrm>
        <a:graphic>
          <a:graphicData uri="http://schemas.openxmlformats.org/drawingml/2006/table">
            <a:tbl>
              <a:tblPr/>
              <a:tblGrid>
                <a:gridCol w="2219325"/>
                <a:gridCol w="15297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FACTOR SIGNIFICANCIA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1 - 2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NO SIGNIFICATIVO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2 - 4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SIGNIFICATIVO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/>
              <a:t>Evaluación de Impacto Ambiental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 lnSpcReduction="10000"/>
          </a:bodyPr>
          <a:lstStyle/>
          <a:p>
            <a:pPr algn="ctr"/>
            <a:r>
              <a:rPr lang="es-EC" sz="2100" dirty="0" smtClean="0">
                <a:solidFill>
                  <a:srgbClr val="FFC000"/>
                </a:solidFill>
              </a:rPr>
              <a:t>Criterios de Ponderación</a:t>
            </a:r>
          </a:p>
          <a:p>
            <a:endParaRPr lang="es-EC" sz="1600" b="1" dirty="0" smtClean="0"/>
          </a:p>
          <a:p>
            <a:pPr algn="just"/>
            <a:r>
              <a:rPr lang="es-EC" sz="1400" b="1" dirty="0"/>
              <a:t>RIESGO AMBIENTAL (RA):</a:t>
            </a:r>
            <a:endParaRPr lang="es-ES" sz="1400" dirty="0"/>
          </a:p>
          <a:p>
            <a:pPr algn="just"/>
            <a:r>
              <a:rPr lang="es-EC" sz="1400" dirty="0"/>
              <a:t>Variable que relaciona a la probabilidad de ocurrencia y al grado de afectación del aspecto ambiental de modo que: </a:t>
            </a:r>
            <a:r>
              <a:rPr lang="es-MX" sz="1400" dirty="0"/>
              <a:t>(De la Maza, 2007)</a:t>
            </a:r>
            <a:endParaRPr lang="es-ES" sz="1400" dirty="0"/>
          </a:p>
          <a:p>
            <a:pPr algn="ctr"/>
            <a:r>
              <a:rPr lang="es-EC" sz="1400" b="1" dirty="0"/>
              <a:t/>
            </a:r>
            <a:br>
              <a:rPr lang="es-EC" sz="1400" b="1" dirty="0"/>
            </a:br>
            <a:r>
              <a:rPr lang="es-EC" sz="1400" b="1" dirty="0"/>
              <a:t>RA = Pr * GA</a:t>
            </a:r>
            <a:endParaRPr lang="es-ES" sz="1400" dirty="0"/>
          </a:p>
          <a:p>
            <a:pPr algn="ctr"/>
            <a:r>
              <a:rPr lang="es-EC" sz="1400" dirty="0"/>
              <a:t> </a:t>
            </a:r>
            <a:endParaRPr lang="es-ES" sz="1400" dirty="0"/>
          </a:p>
          <a:p>
            <a:pPr algn="ctr"/>
            <a:r>
              <a:rPr lang="es-EC" sz="1400" dirty="0"/>
              <a:t>Donde:</a:t>
            </a:r>
            <a:endParaRPr lang="es-ES" sz="1400" dirty="0"/>
          </a:p>
          <a:p>
            <a:pPr algn="ctr"/>
            <a:r>
              <a:rPr lang="es-EC" sz="1400" dirty="0"/>
              <a:t>Pr: Probabilidad de Ocurrencia</a:t>
            </a:r>
            <a:endParaRPr lang="es-ES" sz="1400" dirty="0"/>
          </a:p>
          <a:p>
            <a:pPr algn="ctr"/>
            <a:r>
              <a:rPr lang="es-EC" sz="1400" dirty="0"/>
              <a:t>GA: Grado de Afectación</a:t>
            </a:r>
            <a:endParaRPr lang="es-ES" sz="1600" dirty="0"/>
          </a:p>
          <a:p>
            <a:pPr algn="just"/>
            <a:endParaRPr lang="es-EC" sz="1400" b="1" dirty="0" smtClean="0"/>
          </a:p>
          <a:p>
            <a:pPr algn="just"/>
            <a:endParaRPr lang="es-EC" sz="1400" b="1" dirty="0"/>
          </a:p>
          <a:p>
            <a:pPr algn="just"/>
            <a:r>
              <a:rPr lang="es-EC" sz="1400" b="1" dirty="0" smtClean="0"/>
              <a:t>PROBABILIDAD DE OCURRENCIA (Pr):</a:t>
            </a:r>
            <a:endParaRPr lang="es-ES" sz="1400" dirty="0" smtClean="0"/>
          </a:p>
          <a:p>
            <a:pPr algn="just"/>
            <a:r>
              <a:rPr lang="es-EC" sz="1400" dirty="0" smtClean="0"/>
              <a:t>Grado de certeza que se tiene de que un  aspecto ambiental ocurra; y para esto se relaciona la frecuencia, la naturaleza de la sustancia y las condiciones de control en forma de una media aritmética para cuantificarla. </a:t>
            </a:r>
            <a:r>
              <a:rPr lang="es-MX" sz="1400" dirty="0" smtClean="0"/>
              <a:t>(De la Maza, 2007)</a:t>
            </a:r>
            <a:endParaRPr lang="es-ES" sz="1400" dirty="0" smtClean="0"/>
          </a:p>
          <a:p>
            <a:pPr algn="just"/>
            <a:r>
              <a:rPr lang="es-EC" sz="1400" dirty="0" smtClean="0"/>
              <a:t> </a:t>
            </a:r>
            <a:endParaRPr lang="es-ES" sz="1400" dirty="0" smtClean="0"/>
          </a:p>
          <a:p>
            <a:pPr algn="ctr"/>
            <a:r>
              <a:rPr lang="es-EC" sz="1400" b="1" dirty="0" smtClean="0"/>
              <a:t>Pr = (F+CC+NS)/3</a:t>
            </a:r>
            <a:endParaRPr lang="es-ES" sz="1400" dirty="0" smtClean="0"/>
          </a:p>
          <a:p>
            <a:pPr algn="ctr"/>
            <a:r>
              <a:rPr lang="es-EC" sz="1400" dirty="0" smtClean="0"/>
              <a:t>  </a:t>
            </a:r>
            <a:endParaRPr lang="es-ES" sz="1400" dirty="0" smtClean="0"/>
          </a:p>
          <a:p>
            <a:pPr algn="ctr"/>
            <a:r>
              <a:rPr lang="es-EC" sz="1400" dirty="0" smtClean="0"/>
              <a:t>Donde:</a:t>
            </a:r>
            <a:endParaRPr lang="es-ES" sz="1400" dirty="0" smtClean="0"/>
          </a:p>
          <a:p>
            <a:pPr algn="ctr"/>
            <a:r>
              <a:rPr lang="es-EC" sz="1400" dirty="0" smtClean="0"/>
              <a:t>F: Frecuencia</a:t>
            </a:r>
            <a:endParaRPr lang="es-ES" sz="1400" dirty="0" smtClean="0"/>
          </a:p>
          <a:p>
            <a:pPr algn="ctr"/>
            <a:r>
              <a:rPr lang="es-EC" sz="1400" dirty="0" smtClean="0"/>
              <a:t>CC: Condición de Control</a:t>
            </a:r>
            <a:endParaRPr lang="es-ES" sz="1400" dirty="0" smtClean="0"/>
          </a:p>
          <a:p>
            <a:pPr algn="ctr"/>
            <a:r>
              <a:rPr lang="es-EC" sz="1400" dirty="0" smtClean="0"/>
              <a:t>NS: Naturaleza de la Sustancia</a:t>
            </a:r>
            <a:endParaRPr lang="es-EC" sz="1600" b="1" dirty="0" smtClean="0"/>
          </a:p>
          <a:p>
            <a:endParaRPr lang="es-MX" sz="1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/>
              <a:t>Evaluación de Impacto Ambiental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es-EC" sz="2100" dirty="0" smtClean="0">
                <a:solidFill>
                  <a:srgbClr val="FFC000"/>
                </a:solidFill>
              </a:rPr>
              <a:t>Criterios de Ponderación</a:t>
            </a:r>
          </a:p>
          <a:p>
            <a:endParaRPr lang="es-EC" sz="1600" b="1" dirty="0" smtClean="0"/>
          </a:p>
          <a:p>
            <a:pPr algn="just"/>
            <a:r>
              <a:rPr lang="es-EC" sz="1600" b="1" dirty="0" smtClean="0"/>
              <a:t>NATURALEZA DE LA SUSTACIA (NS):</a:t>
            </a:r>
            <a:endParaRPr lang="es-ES" sz="1600" dirty="0" smtClean="0"/>
          </a:p>
          <a:p>
            <a:pPr algn="just"/>
            <a:r>
              <a:rPr lang="es-EC" sz="1600" b="1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La naturaleza de la sustancia está ligada con el grado de peligrosidad que esta puede tener según la inflamabilidad, reactividad, riesgo específico y riesgo para la salud; esta información se encuentra en las hojas de seguridad (rombos de seguridad – ver Figura 44.) de los productos o en la bibliografía de seguridad industrial. </a:t>
            </a:r>
            <a:r>
              <a:rPr lang="es-MX" sz="1600" dirty="0" smtClean="0"/>
              <a:t>(</a:t>
            </a:r>
            <a:r>
              <a:rPr lang="es-MX" sz="1600" dirty="0" err="1" smtClean="0"/>
              <a:t>Collin</a:t>
            </a:r>
            <a:r>
              <a:rPr lang="es-MX" sz="1600" dirty="0" smtClean="0"/>
              <a:t>, 2010)</a:t>
            </a:r>
            <a:endParaRPr lang="es-ES" sz="1600" dirty="0" smtClean="0"/>
          </a:p>
          <a:p>
            <a:endParaRPr lang="es-ES" sz="1600" dirty="0" smtClean="0"/>
          </a:p>
          <a:p>
            <a:pPr algn="just"/>
            <a:endParaRPr lang="es-EC" sz="1600" b="1" dirty="0" smtClean="0"/>
          </a:p>
          <a:p>
            <a:endParaRPr lang="es-MX" sz="1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5 Imagen" descr="File:ROMBO DE SEG NFPA 70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16835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935035" y="3140968"/>
          <a:ext cx="4957445" cy="2820670"/>
        </p:xfrm>
        <a:graphic>
          <a:graphicData uri="http://schemas.openxmlformats.org/drawingml/2006/table">
            <a:tbl>
              <a:tblPr/>
              <a:tblGrid>
                <a:gridCol w="1213029"/>
                <a:gridCol w="792088"/>
                <a:gridCol w="2952328"/>
              </a:tblGrid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Calibri"/>
                          <a:cs typeface="Times New Roman"/>
                        </a:rPr>
                        <a:t>NATURALEZA SUSTANCIA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FACTOR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No peligroso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Inflamable sobre los 93oC o no se inflama, sin riesgo para la salud y estable.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1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Poco Peligroso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Inflamable sobre los 93oC, poco riesgo para la salud e inestable en caso de calentamiento.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Peligroso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Inflamable bajo los 93oC, Peligroso para la salud y puede explotar por alguna reacción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3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Muy Peligroso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Calibri"/>
                          <a:cs typeface="Times New Roman"/>
                        </a:rPr>
                        <a:t>Inflamable bajo los 37oC, Muy peligroso o mortal para el ser humano y puede explotar súbitamente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18 CuadroTexto"/>
          <p:cNvSpPr txBox="1"/>
          <p:nvPr/>
        </p:nvSpPr>
        <p:spPr>
          <a:xfrm>
            <a:off x="5652120" y="60212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(Martínez, 2011)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/>
              <a:t>Evaluación de Impacto Ambiental</a:t>
            </a:r>
            <a:endParaRPr lang="es-EC" sz="2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es-EC" sz="2100" dirty="0" smtClean="0">
                <a:solidFill>
                  <a:srgbClr val="FFC000"/>
                </a:solidFill>
              </a:rPr>
              <a:t>Criterios de Ponderación</a:t>
            </a:r>
          </a:p>
          <a:p>
            <a:endParaRPr lang="es-EC" sz="1600" b="1" dirty="0" smtClean="0"/>
          </a:p>
          <a:p>
            <a:pPr algn="just"/>
            <a:r>
              <a:rPr lang="es-EC" sz="1400" b="1" dirty="0" smtClean="0"/>
              <a:t>CONDICIONES DE CONTROL (CC):</a:t>
            </a:r>
            <a:endParaRPr lang="es-ES" sz="1400" dirty="0" smtClean="0"/>
          </a:p>
          <a:p>
            <a:pPr algn="just"/>
            <a:r>
              <a:rPr lang="es-EC" sz="1400" dirty="0" smtClean="0"/>
              <a:t>Se refiere al grado de control que se tiene sobre el aspecto ambiental mediante procedimientos o mecanismos de prevención o mitigación. </a:t>
            </a:r>
            <a:r>
              <a:rPr lang="es-MX" sz="1400" dirty="0" smtClean="0"/>
              <a:t>(Martínez, 2011)</a:t>
            </a:r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  <a:p>
            <a:endParaRPr lang="es-MX" sz="1400" dirty="0" smtClean="0"/>
          </a:p>
          <a:p>
            <a:pPr algn="just"/>
            <a:r>
              <a:rPr lang="es-EC" sz="1400" b="1" dirty="0" smtClean="0"/>
              <a:t>FRECUENCIA (F):</a:t>
            </a:r>
            <a:endParaRPr lang="es-ES" sz="1400" dirty="0" smtClean="0"/>
          </a:p>
          <a:p>
            <a:pPr algn="just"/>
            <a:r>
              <a:rPr lang="es-EC" sz="1400" dirty="0" smtClean="0"/>
              <a:t>Variable que indica el intervalo de tiempo en el que se repite el aspecto ambiental. </a:t>
            </a:r>
            <a:r>
              <a:rPr lang="es-MX" sz="1400" dirty="0" smtClean="0"/>
              <a:t>(Martínez, 2011)</a:t>
            </a:r>
            <a:endParaRPr lang="es-ES" sz="14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pPr algn="just"/>
            <a:endParaRPr lang="es-EC" sz="1600" b="1" dirty="0" smtClean="0"/>
          </a:p>
          <a:p>
            <a:endParaRPr lang="es-MX" sz="1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2054225" y="2132856"/>
          <a:ext cx="5035550" cy="2011680"/>
        </p:xfrm>
        <a:graphic>
          <a:graphicData uri="http://schemas.openxmlformats.org/drawingml/2006/table">
            <a:tbl>
              <a:tblPr/>
              <a:tblGrid>
                <a:gridCol w="2007870"/>
                <a:gridCol w="727075"/>
                <a:gridCol w="230060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CONDICIONES CONTROL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FACTOR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Controlado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El aspecto ambiental esta bajo control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En parte controlado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El aspecto ambiental no se ha podido controlar satisfactoriamente.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No Controlado 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Existen procedimientos de control, sin embargo no se han implementado.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Times New Roman"/>
                          <a:ea typeface="Calibri"/>
                          <a:cs typeface="Times New Roman"/>
                        </a:rPr>
                        <a:t>No controlado 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Times New Roman"/>
                          <a:ea typeface="Calibri"/>
                          <a:cs typeface="Times New Roman"/>
                        </a:rPr>
                        <a:t>No existen procedimientos de control.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2242185" y="4941168"/>
          <a:ext cx="4659630" cy="1371600"/>
        </p:xfrm>
        <a:graphic>
          <a:graphicData uri="http://schemas.openxmlformats.org/drawingml/2006/table">
            <a:tbl>
              <a:tblPr/>
              <a:tblGrid>
                <a:gridCol w="1732915"/>
                <a:gridCol w="781050"/>
                <a:gridCol w="214566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latin typeface="Times New Roman"/>
                          <a:ea typeface="Calibri"/>
                          <a:cs typeface="Times New Roman"/>
                        </a:rPr>
                        <a:t>FRECUENCIA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FACTOR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DESCRIPCIÓN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Esporádico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Una o dos  veces al año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Poco frecuente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Una o dos veces al semestre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Frecuente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Una o dos veces al mes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Muy frecuente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Varias veces a la semana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Evaluación de Impacto Ambiental</a:t>
            </a: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es-EC" sz="1600" dirty="0" smtClean="0">
                <a:solidFill>
                  <a:srgbClr val="FFC000"/>
                </a:solidFill>
              </a:rPr>
              <a:t>Matriz de Afectación al Medio</a:t>
            </a:r>
          </a:p>
          <a:p>
            <a:endParaRPr lang="es-EC" sz="1600" b="1" dirty="0" smtClean="0"/>
          </a:p>
          <a:p>
            <a:endParaRPr lang="es-EC" sz="16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19572" t="32126" r="19229" b="16755"/>
          <a:stretch>
            <a:fillRect/>
          </a:stretch>
        </p:blipFill>
        <p:spPr bwMode="auto">
          <a:xfrm>
            <a:off x="251519" y="980728"/>
            <a:ext cx="868964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Evaluación de Impacto Ambiental</a:t>
            </a: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es-EC" sz="1600" dirty="0" smtClean="0">
                <a:solidFill>
                  <a:srgbClr val="FFC000"/>
                </a:solidFill>
              </a:rPr>
              <a:t>Matriz de </a:t>
            </a:r>
            <a:r>
              <a:rPr lang="es-EC" sz="1600" dirty="0" err="1" smtClean="0">
                <a:solidFill>
                  <a:srgbClr val="FFC000"/>
                </a:solidFill>
              </a:rPr>
              <a:t>Leopold</a:t>
            </a:r>
            <a:r>
              <a:rPr lang="es-EC" sz="1600" dirty="0" smtClean="0">
                <a:solidFill>
                  <a:srgbClr val="FFC000"/>
                </a:solidFill>
              </a:rPr>
              <a:t> (Modificada)</a:t>
            </a:r>
          </a:p>
          <a:p>
            <a:endParaRPr lang="es-EC" sz="1600" b="1" dirty="0" smtClean="0"/>
          </a:p>
          <a:p>
            <a:endParaRPr lang="es-EC" sz="16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 l="20022" t="32126" r="19229" b="14693"/>
          <a:stretch>
            <a:fillRect/>
          </a:stretch>
        </p:blipFill>
        <p:spPr bwMode="auto">
          <a:xfrm>
            <a:off x="179512" y="980728"/>
            <a:ext cx="87129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 l="19906" t="41360" r="19401" b="49280"/>
          <a:stretch>
            <a:fillRect/>
          </a:stretch>
        </p:blipFill>
        <p:spPr bwMode="auto">
          <a:xfrm>
            <a:off x="179512" y="5661248"/>
            <a:ext cx="87129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06191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Evaluación de Impacto Ambiental</a:t>
            </a: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760640"/>
          </a:xfrm>
        </p:spPr>
        <p:txBody>
          <a:bodyPr>
            <a:normAutofit/>
          </a:bodyPr>
          <a:lstStyle/>
          <a:p>
            <a:pPr algn="ctr"/>
            <a:r>
              <a:rPr lang="es-EC" sz="2000" dirty="0" smtClean="0">
                <a:solidFill>
                  <a:srgbClr val="FFC000"/>
                </a:solidFill>
              </a:rPr>
              <a:t>Categorización del Impacto</a:t>
            </a:r>
          </a:p>
          <a:p>
            <a:endParaRPr lang="es-EC" sz="1600" b="1" dirty="0" smtClean="0"/>
          </a:p>
          <a:p>
            <a:r>
              <a:rPr lang="es-EC" sz="1600" b="1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Para la clasificación cuantitativa de los impactos, nos hemos basado en el cuadro de Categorización del Estudio “Manejo y Conservación de Recursos Forestales” realizado por De la Maza (2007), adaptado de acuerdo a las necesidades de la Escuela Superior Militar “Eloy Alfaro”.</a:t>
            </a:r>
            <a:endParaRPr lang="es-EC" sz="16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555776" y="3353546"/>
          <a:ext cx="4297898" cy="2019670"/>
        </p:xfrm>
        <a:graphic>
          <a:graphicData uri="http://schemas.openxmlformats.org/drawingml/2006/table">
            <a:tbl>
              <a:tblPr/>
              <a:tblGrid>
                <a:gridCol w="2168951"/>
                <a:gridCol w="2128947"/>
              </a:tblGrid>
              <a:tr h="403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CATEGORÍA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VALOR PONDERAL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03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Menor Importancia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Moderada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Mayor Importancia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9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latin typeface="Times New Roman"/>
                          <a:ea typeface="Calibri"/>
                          <a:cs typeface="Times New Roman"/>
                        </a:rPr>
                        <a:t>Muchísima Importancia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6064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Alcance</a:t>
            </a:r>
            <a:endParaRPr lang="es-EC" sz="2400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88715988"/>
              </p:ext>
            </p:extLst>
          </p:nvPr>
        </p:nvGraphicFramePr>
        <p:xfrm>
          <a:off x="179512" y="748928"/>
          <a:ext cx="8712968" cy="584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61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1663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Evaluación de Impacto Ambiental</a:t>
            </a: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568952" cy="6048672"/>
          </a:xfrm>
        </p:spPr>
        <p:txBody>
          <a:bodyPr>
            <a:normAutofit/>
          </a:bodyPr>
          <a:lstStyle/>
          <a:p>
            <a:pPr algn="ctr"/>
            <a:r>
              <a:rPr lang="es-EC" sz="1600" dirty="0" smtClean="0">
                <a:solidFill>
                  <a:srgbClr val="FFC000"/>
                </a:solidFill>
              </a:rPr>
              <a:t>Categorización del Impacto</a:t>
            </a:r>
          </a:p>
          <a:p>
            <a:endParaRPr lang="es-EC" sz="16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20472" t="32846" r="20129" b="12435"/>
          <a:stretch>
            <a:fillRect/>
          </a:stretch>
        </p:blipFill>
        <p:spPr bwMode="auto">
          <a:xfrm>
            <a:off x="323528" y="1124744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476672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Evaluación de Impacto Ambiental</a:t>
            </a: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pPr algn="ctr"/>
            <a:r>
              <a:rPr lang="es-EC" sz="1600" dirty="0" smtClean="0">
                <a:solidFill>
                  <a:srgbClr val="FFC000"/>
                </a:solidFill>
              </a:rPr>
              <a:t>Resultados de la Evaluación de Impacto Ambiental</a:t>
            </a:r>
          </a:p>
          <a:p>
            <a:endParaRPr lang="es-EC" sz="1600" dirty="0" smtClean="0"/>
          </a:p>
          <a:p>
            <a:pPr algn="just"/>
            <a:r>
              <a:rPr lang="es-EC" sz="1600" dirty="0" smtClean="0"/>
              <a:t>Mediante la Tabla anterior, podemos concluir que las actividades o aspectos que causan un </a:t>
            </a:r>
            <a:r>
              <a:rPr lang="es-EC" sz="1600" b="1" dirty="0" smtClean="0"/>
              <a:t>impacto a considerar o de mayor importancia</a:t>
            </a:r>
            <a:r>
              <a:rPr lang="es-EC" sz="1600" dirty="0" smtClean="0"/>
              <a:t>, únicamente son dos: la generación de residuos comunes y la generación de residuos orgánicos, a éstos los analizaremos como “Impactos de intensidad alta”.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Mientras que las demás actividades o aspectos que generan algún tipo de impacto se encuentran en un rango de </a:t>
            </a:r>
            <a:r>
              <a:rPr lang="es-EC" sz="1600" b="1" dirty="0" smtClean="0"/>
              <a:t>moderados (normales) o de menor importancia</a:t>
            </a:r>
            <a:r>
              <a:rPr lang="es-EC" sz="1600" dirty="0" smtClean="0"/>
              <a:t>, a éstos los analizaremos como “Impactos de baja intensidad”.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Es por esto que la escuela se encuentra en una afectación sobre el ambiente </a:t>
            </a:r>
            <a:r>
              <a:rPr lang="es-EC" sz="1600" b="1" u="sng" dirty="0" smtClean="0"/>
              <a:t>significativamente baja</a:t>
            </a:r>
            <a:r>
              <a:rPr lang="es-EC" sz="1600" dirty="0" smtClean="0"/>
              <a:t>,</a:t>
            </a:r>
            <a:r>
              <a:rPr lang="es-EC" sz="1600" b="1" dirty="0" smtClean="0"/>
              <a:t> </a:t>
            </a:r>
            <a:r>
              <a:rPr lang="es-EC" sz="1600" dirty="0" smtClean="0"/>
              <a:t>por lo que según la Ordenanza Metropolitana No. 0404, en su cuadro de Categoría de Impactos o Riesgos Ambientales, nos indica que las actividades que generan impactos significativos bajos, necesitarán de una </a:t>
            </a:r>
            <a:r>
              <a:rPr lang="es-EC" sz="1600" b="1" u="sng" dirty="0" smtClean="0"/>
              <a:t>Ficha Ambiental</a:t>
            </a:r>
            <a:r>
              <a:rPr lang="es-EC" sz="1600" dirty="0" smtClean="0"/>
              <a:t> para su funcionamiento, ficha de identificación de actividades e impactos.</a:t>
            </a:r>
            <a:endParaRPr lang="es-ES" sz="1600" dirty="0" smtClean="0"/>
          </a:p>
          <a:p>
            <a:endParaRPr lang="es-EC" sz="16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6064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600" dirty="0" smtClean="0"/>
              <a:t>Planes de Manejo Ambiental</a:t>
            </a:r>
            <a:endParaRPr lang="es-EC" sz="1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568952" cy="4176464"/>
          </a:xfrm>
        </p:spPr>
        <p:txBody>
          <a:bodyPr>
            <a:normAutofit/>
          </a:bodyPr>
          <a:lstStyle/>
          <a:p>
            <a:pPr algn="just"/>
            <a:r>
              <a:rPr lang="es-EC" sz="1400" b="1" dirty="0" smtClean="0">
                <a:hlinkClick r:id="rId2" action="ppaction://hlinkfile"/>
              </a:rPr>
              <a:t>PLAN DE MANEJO DE DESECHOS SÓLIDOS O COMUNES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3" action="ppaction://hlinkfile"/>
              </a:rPr>
              <a:t>PLAN DE MANEJO DE DESECHOS PELIGROSOS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4" action="ppaction://hlinkfile"/>
              </a:rPr>
              <a:t>PLAN DE MANEJO PARA LA MECÁNICA AUTO CENTRO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5" action="ppaction://hlinkfile"/>
              </a:rPr>
              <a:t>PLAN DE MANEJO PARA LA GASOLINERA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6" action="ppaction://hlinkfile"/>
              </a:rPr>
              <a:t>PLAN DE MANEJO PARA LOS CALDEROS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7" action="ppaction://hlinkfile"/>
              </a:rPr>
              <a:t>PLAN DE MANEJO PARA LAS PISCINAS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8" action="ppaction://hlinkfile"/>
              </a:rPr>
              <a:t>PLAN DE MANEJO DE LA GESTIÓN DEL TRANSPORTE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9" action="ppaction://hlinkfile"/>
              </a:rPr>
              <a:t>PLAN DE MANEJO DE LA MICROCUENCA CHITAHUAYCU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10" action="ppaction://hlinkfile"/>
              </a:rPr>
              <a:t>PLAN DE MANEJO PARA PARÁMETROS DE AGUAS RESIDUALES QUE EXCEDEN LOS LÍMITES PERMISIBLES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11" action="ppaction://hlinkfile"/>
              </a:rPr>
              <a:t>PLAN DE CONTINGENCIAS Y EMERGENCIAS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12" action="ppaction://hlinkfile"/>
              </a:rPr>
              <a:t>PLAN DE CAPACITACIÓN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13" action="ppaction://hlinkfile"/>
              </a:rPr>
              <a:t>PLAN DE SALUD OCUPACIONAL Y SEGURIDAD LABORAL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14" action="ppaction://hlinkfile"/>
              </a:rPr>
              <a:t>PLAN DE RELACIONES COMUNITARIAS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15" action="ppaction://hlinkfile"/>
              </a:rPr>
              <a:t>PLAN DE CIERRE O ABANDONO</a:t>
            </a:r>
            <a:endParaRPr lang="es-EC" sz="1400" b="1" dirty="0" smtClean="0"/>
          </a:p>
          <a:p>
            <a:pPr algn="just"/>
            <a:r>
              <a:rPr lang="es-EC" sz="1400" b="1" dirty="0" smtClean="0">
                <a:hlinkClick r:id="rId16" action="ppaction://hlinkfile"/>
              </a:rPr>
              <a:t>PLAN DE SEGUIMIENTO Y MONITOREO</a:t>
            </a:r>
            <a:endParaRPr lang="es-EC" sz="1400" b="1" dirty="0" smtClean="0"/>
          </a:p>
          <a:p>
            <a:endParaRPr lang="es-EC" sz="16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914400" y="4914703"/>
            <a:ext cx="7315200" cy="4585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Acciones, Proyectos y Actividades Correctivas realizadas en la Institución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323528" y="5445224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7" action="ppaction://hlinkfile"/>
              </a:rPr>
              <a:t>GUÍA DE BUENAS PRÁCTICAS AMBIENTALES</a:t>
            </a:r>
            <a:endParaRPr kumimoji="0" lang="es-EC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8" action="ppaction://hlinkfile"/>
              </a:rPr>
              <a:t>PROYECTO PARA EL MANEJO DE DESECHOS COMUNES</a:t>
            </a:r>
            <a:endParaRPr kumimoji="0" lang="es-EC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0" lang="es-EC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19" action="ppaction://hlinkfile"/>
              </a:rPr>
              <a:t>CAPACITACIÓN SOBRE RECICLAJE Y BUENAS PRÁCTICAS AMBIENTALES</a:t>
            </a:r>
            <a:endParaRPr kumimoji="0" lang="es-EC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88640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Conclusiones y Recomendaciones</a:t>
            </a: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568952" cy="5616624"/>
          </a:xfrm>
        </p:spPr>
        <p:txBody>
          <a:bodyPr>
            <a:noAutofit/>
          </a:bodyPr>
          <a:lstStyle/>
          <a:p>
            <a:pPr algn="just"/>
            <a:r>
              <a:rPr lang="es-EC" sz="1600" dirty="0" smtClean="0">
                <a:solidFill>
                  <a:srgbClr val="FFC000"/>
                </a:solidFill>
              </a:rPr>
              <a:t>Conclusiones</a:t>
            </a:r>
          </a:p>
          <a:p>
            <a:endParaRPr lang="es-EC" sz="1600" dirty="0" smtClean="0"/>
          </a:p>
          <a:p>
            <a:pPr lvl="0" algn="just"/>
            <a:r>
              <a:rPr lang="es-EC" sz="1600" dirty="0" smtClean="0"/>
              <a:t>La ESMIL, debido a las </a:t>
            </a:r>
            <a:r>
              <a:rPr lang="es-EC" sz="1600" dirty="0" smtClean="0"/>
              <a:t>actividades que generan impactos </a:t>
            </a:r>
            <a:r>
              <a:rPr lang="es-EC" sz="1600" dirty="0" smtClean="0"/>
              <a:t>significativos, </a:t>
            </a:r>
            <a:r>
              <a:rPr lang="es-EC" sz="1600" dirty="0" smtClean="0"/>
              <a:t>necesitarán de una </a:t>
            </a:r>
            <a:r>
              <a:rPr lang="es-EC" sz="1600" b="1" dirty="0" smtClean="0"/>
              <a:t>Ficha Ambiental</a:t>
            </a:r>
            <a:r>
              <a:rPr lang="es-EC" sz="1600" dirty="0" smtClean="0"/>
              <a:t> para su </a:t>
            </a:r>
            <a:r>
              <a:rPr lang="es-EC" sz="1600" dirty="0" smtClean="0"/>
              <a:t>funcionamiento</a:t>
            </a:r>
            <a:r>
              <a:rPr lang="es-EC" sz="1600" dirty="0"/>
              <a:t>.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lvl="0" algn="just"/>
            <a:r>
              <a:rPr lang="es-EC" sz="1600" dirty="0" smtClean="0"/>
              <a:t>La escuela no </a:t>
            </a:r>
            <a:r>
              <a:rPr lang="es-EC" sz="1600" dirty="0" smtClean="0"/>
              <a:t>genera Impactos Ambientales severos sobre el medio ambiente, exceptuando los 3 parámetros (fósforo total, materia flotante y sulfuros</a:t>
            </a:r>
            <a:r>
              <a:rPr lang="es-EC" sz="1600" dirty="0" smtClean="0"/>
              <a:t>).</a:t>
            </a:r>
          </a:p>
          <a:p>
            <a:pPr lvl="0" algn="just"/>
            <a:endParaRPr lang="es-ES" sz="1600" dirty="0" smtClean="0"/>
          </a:p>
          <a:p>
            <a:pPr lvl="0" algn="just"/>
            <a:r>
              <a:rPr lang="es-EC" sz="1600" dirty="0"/>
              <a:t>La disposición como vertedero de basura, llantas en desuso y tecnología obsoleta en la Quebrada </a:t>
            </a:r>
            <a:r>
              <a:rPr lang="es-EC" sz="1600" dirty="0" err="1"/>
              <a:t>Chitahuaycu</a:t>
            </a:r>
            <a:r>
              <a:rPr lang="es-EC" sz="1600" dirty="0"/>
              <a:t>, es uno de las actividades que generan mayor impacto sobre el medio ambiente e incumplen con el Capítulo VII de la Ordenanza Metropolitana No. </a:t>
            </a:r>
            <a:r>
              <a:rPr lang="es-EC" sz="1600" dirty="0" smtClean="0"/>
              <a:t>213.</a:t>
            </a:r>
            <a:endParaRPr lang="es-ES" sz="1600" dirty="0"/>
          </a:p>
          <a:p>
            <a:pPr algn="just"/>
            <a:r>
              <a:rPr lang="es-EC" sz="1600" dirty="0"/>
              <a:t> </a:t>
            </a:r>
            <a:endParaRPr lang="es-ES" sz="1600" dirty="0"/>
          </a:p>
          <a:p>
            <a:pPr lvl="0" algn="just"/>
            <a:r>
              <a:rPr lang="es-EC" sz="1600" dirty="0" smtClean="0"/>
              <a:t>Además </a:t>
            </a:r>
            <a:r>
              <a:rPr lang="es-EC" sz="1600" dirty="0"/>
              <a:t>se capacitó sobre la disposición y posibles usos que se les puede dar a residuos, siempre priorizando la reducción, reutilización y reciclaje de éstos.</a:t>
            </a:r>
            <a:endParaRPr lang="es-ES" sz="1600" dirty="0"/>
          </a:p>
          <a:p>
            <a:pPr algn="just"/>
            <a:r>
              <a:rPr lang="es-EC" sz="1600" dirty="0"/>
              <a:t> </a:t>
            </a:r>
            <a:endParaRPr lang="es-ES" sz="1600" dirty="0"/>
          </a:p>
          <a:p>
            <a:pPr lvl="0" algn="just"/>
            <a:r>
              <a:rPr lang="es-EC" sz="1600" dirty="0" smtClean="0"/>
              <a:t>El Centro de Salud de la Escuela Superior Eloy Alfaro cuenta con un buen manejo, almacenamiento y disposición final de sus desechos peligrosos, objetivo logrado gracias al convenio realizado conjuntamente con la </a:t>
            </a:r>
            <a:r>
              <a:rPr lang="es-EC" sz="1600" b="1" dirty="0" smtClean="0"/>
              <a:t>EMGIRS – </a:t>
            </a:r>
            <a:r>
              <a:rPr lang="es-EC" sz="1600" b="1" dirty="0" smtClean="0"/>
              <a:t>EP</a:t>
            </a:r>
            <a:r>
              <a:rPr lang="es-EC" sz="1600" dirty="0" smtClean="0"/>
              <a:t>.</a:t>
            </a:r>
            <a:endParaRPr lang="es-ES" sz="1600" dirty="0" smtClean="0"/>
          </a:p>
          <a:p>
            <a:pPr algn="just"/>
            <a:endParaRPr lang="es-ES" sz="1600" dirty="0" smtClean="0"/>
          </a:p>
          <a:p>
            <a:pPr algn="just"/>
            <a:endParaRPr lang="es-ES" sz="1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188640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/>
              <a:t>Conclusiones y Recomendaciones</a:t>
            </a:r>
            <a:endParaRPr lang="es-EC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568952" cy="5616624"/>
          </a:xfrm>
        </p:spPr>
        <p:txBody>
          <a:bodyPr>
            <a:noAutofit/>
          </a:bodyPr>
          <a:lstStyle/>
          <a:p>
            <a:pPr algn="just"/>
            <a:r>
              <a:rPr lang="es-EC" sz="1600" dirty="0" smtClean="0">
                <a:solidFill>
                  <a:srgbClr val="FFC000"/>
                </a:solidFill>
              </a:rPr>
              <a:t>Recomendaciones</a:t>
            </a:r>
          </a:p>
          <a:p>
            <a:pPr algn="just"/>
            <a:endParaRPr lang="es-EC" sz="1600" dirty="0" smtClean="0"/>
          </a:p>
          <a:p>
            <a:pPr lvl="0" algn="just"/>
            <a:r>
              <a:rPr lang="es-EC" sz="1600" dirty="0" smtClean="0"/>
              <a:t>Se recomienda ejecutar las acciones, programas y planes propuestos en el Plan de Manejo </a:t>
            </a:r>
            <a:r>
              <a:rPr lang="es-EC" sz="1600" dirty="0" smtClean="0"/>
              <a:t>Ambiental.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lvl="0" algn="just"/>
            <a:r>
              <a:rPr lang="es-EC" sz="1600" dirty="0" smtClean="0"/>
              <a:t>Impartir capacitaciones continuas de conocimiento y concientización sobre políticas y buenas prácticas </a:t>
            </a:r>
            <a:r>
              <a:rPr lang="es-EC" sz="1600" dirty="0" smtClean="0"/>
              <a:t>ambientales</a:t>
            </a:r>
            <a:r>
              <a:rPr lang="es-EC" sz="1600" dirty="0" smtClean="0"/>
              <a:t>.</a:t>
            </a:r>
          </a:p>
          <a:p>
            <a:pPr lvl="0" algn="just"/>
            <a:r>
              <a:rPr lang="es-EC" sz="1600" dirty="0" smtClean="0"/>
              <a:t> </a:t>
            </a:r>
            <a:r>
              <a:rPr lang="es-EC" sz="1600" dirty="0" smtClean="0"/>
              <a:t> </a:t>
            </a:r>
            <a:endParaRPr lang="es-ES" sz="1600" dirty="0" smtClean="0"/>
          </a:p>
          <a:p>
            <a:pPr lvl="0" algn="just"/>
            <a:r>
              <a:rPr lang="es-EC" sz="1600" dirty="0" smtClean="0"/>
              <a:t>Es muy importante la implementación señalética de puntos seguros en caso de emergencias como son terremotos, incendios, </a:t>
            </a:r>
            <a:r>
              <a:rPr lang="es-EC" sz="1600" dirty="0" smtClean="0"/>
              <a:t>etcétera.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lvl="0" algn="just"/>
            <a:r>
              <a:rPr lang="es-EC" sz="1600" dirty="0" smtClean="0"/>
              <a:t>Es recomendable investigar y consolidar convenios con empresas calificadas </a:t>
            </a:r>
            <a:r>
              <a:rPr lang="es-EC" sz="1600" dirty="0" smtClean="0"/>
              <a:t>ambientalmente.</a:t>
            </a:r>
          </a:p>
          <a:p>
            <a:pPr lvl="0" algn="just"/>
            <a:endParaRPr lang="es-EC" sz="1600" dirty="0" smtClean="0"/>
          </a:p>
          <a:p>
            <a:pPr lvl="0" algn="just"/>
            <a:r>
              <a:rPr lang="es-EC" sz="1600" dirty="0" smtClean="0"/>
              <a:t>Deben </a:t>
            </a:r>
            <a:r>
              <a:rPr lang="es-EC" sz="1600" dirty="0" smtClean="0"/>
              <a:t>obtenerse anualmente los permisos de operación y funcionamiento de la escuela como un medio de apoyo a la gestión ambiental, éstos son los del Ministerio de Salud Pública, Cuerpo de Bomberos, Municipio, entre otros.</a:t>
            </a:r>
            <a:endParaRPr lang="es-ES" sz="1600" dirty="0" smtClean="0"/>
          </a:p>
          <a:p>
            <a:pPr algn="just"/>
            <a:r>
              <a:rPr lang="es-EC" sz="1600" dirty="0" smtClean="0"/>
              <a:t> </a:t>
            </a:r>
            <a:endParaRPr lang="es-ES" sz="1600" dirty="0" smtClean="0"/>
          </a:p>
          <a:p>
            <a:pPr algn="just"/>
            <a:r>
              <a:rPr lang="es-EC" sz="1600" dirty="0" smtClean="0"/>
              <a:t>Por </a:t>
            </a:r>
            <a:r>
              <a:rPr lang="es-EC" sz="1600" dirty="0" smtClean="0"/>
              <a:t>último, es recomendable concienciar a todo el personal que conforma la institución a que cumplan con los planes, programas o actividades con respecto al ambiente, la seguridad y la </a:t>
            </a:r>
            <a:r>
              <a:rPr lang="es-EC" sz="1600" dirty="0" smtClean="0"/>
              <a:t>salud.</a:t>
            </a:r>
            <a:endParaRPr lang="es-ES" sz="1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49263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49263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222368" y="2967335"/>
            <a:ext cx="6699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MUCHAS GRACIAS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2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-27384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1600" dirty="0" smtClean="0"/>
              <a:t>Mapa del Alcance del Estudio</a:t>
            </a:r>
            <a:endParaRPr lang="es-EC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222" t="17726" r="18329" b="5955"/>
          <a:stretch>
            <a:fillRect/>
          </a:stretch>
        </p:blipFill>
        <p:spPr bwMode="auto">
          <a:xfrm>
            <a:off x="395536" y="404664"/>
            <a:ext cx="8424936" cy="63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1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Definición del Problema</a:t>
            </a:r>
            <a:endParaRPr lang="es-EC" sz="24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86414536"/>
              </p:ext>
            </p:extLst>
          </p:nvPr>
        </p:nvGraphicFramePr>
        <p:xfrm>
          <a:off x="611560" y="1196752"/>
          <a:ext cx="8064896" cy="5288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4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5114410"/>
          </a:xfrm>
        </p:spPr>
        <p:txBody>
          <a:bodyPr>
            <a:normAutofit lnSpcReduction="10000"/>
          </a:bodyPr>
          <a:lstStyle/>
          <a:p>
            <a:r>
              <a:rPr lang="es-EC" dirty="0" smtClean="0">
                <a:solidFill>
                  <a:srgbClr val="FFC000"/>
                </a:solidFill>
              </a:rPr>
              <a:t>Manejo de Residuos Comunes</a:t>
            </a:r>
          </a:p>
          <a:p>
            <a:endParaRPr lang="es-EC" sz="1800" b="1" dirty="0" smtClean="0"/>
          </a:p>
          <a:p>
            <a:r>
              <a:rPr lang="es-EC" sz="1600" b="1" dirty="0" smtClean="0"/>
              <a:t>Lugar </a:t>
            </a:r>
            <a:r>
              <a:rPr lang="es-EC" sz="1600" b="1" dirty="0"/>
              <a:t>de Acopio </a:t>
            </a:r>
            <a:r>
              <a:rPr lang="es-EC" sz="1600" b="1" dirty="0" smtClean="0"/>
              <a:t>A                                              Lugar de Acopio B</a:t>
            </a:r>
            <a:endParaRPr lang="es-EC" sz="1600" dirty="0" smtClean="0"/>
          </a:p>
          <a:p>
            <a:r>
              <a:rPr lang="es-EC" sz="1600" dirty="0" smtClean="0"/>
              <a:t>UTM </a:t>
            </a:r>
            <a:r>
              <a:rPr lang="es-EC" sz="1600" dirty="0"/>
              <a:t>WGS84: 779483m E, 9991018m N</a:t>
            </a:r>
            <a:r>
              <a:rPr lang="es-EC" sz="1600" dirty="0" smtClean="0"/>
              <a:t>.            UTM WGS84: 779286m E, 9990385m N.</a:t>
            </a:r>
            <a:endParaRPr lang="es-EC" sz="16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pPr algn="ctr"/>
            <a:r>
              <a:rPr lang="es-EC" sz="1800" b="1" dirty="0"/>
              <a:t>Fuente:</a:t>
            </a:r>
            <a:r>
              <a:rPr lang="es-EC" sz="1800" dirty="0"/>
              <a:t> Visita de Campo - Autores: Martínez M., Vilatuña B., 26/08/2013</a:t>
            </a:r>
          </a:p>
        </p:txBody>
      </p:sp>
      <p:pic>
        <p:nvPicPr>
          <p:cNvPr id="1026" name="Picture 2" descr="Foto09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6" r="22607" b="21866"/>
          <a:stretch>
            <a:fillRect/>
          </a:stretch>
        </p:blipFill>
        <p:spPr bwMode="auto">
          <a:xfrm>
            <a:off x="539552" y="2513138"/>
            <a:ext cx="2257332" cy="221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 descr="Foto0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/>
          <a:stretch>
            <a:fillRect/>
          </a:stretch>
        </p:blipFill>
        <p:spPr bwMode="auto">
          <a:xfrm>
            <a:off x="2843808" y="2501025"/>
            <a:ext cx="2242199" cy="22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:\Tesis\ESMIL\Esmil\Foto09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407" y="2501024"/>
            <a:ext cx="2981017" cy="222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330117" y="4725144"/>
            <a:ext cx="6526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EMASEO (M, J y S)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6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80920" cy="511441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rgbClr val="FFC000"/>
                </a:solidFill>
              </a:rPr>
              <a:t>Manejo de Residuos Comunes</a:t>
            </a:r>
          </a:p>
          <a:p>
            <a:endParaRPr lang="es-EC" sz="1800" b="1" dirty="0" smtClean="0"/>
          </a:p>
          <a:p>
            <a:r>
              <a:rPr lang="es-EC" sz="1600" b="1" dirty="0" smtClean="0"/>
              <a:t>Caballerizas</a:t>
            </a:r>
            <a:endParaRPr lang="es-EC" sz="1600" b="1" dirty="0"/>
          </a:p>
          <a:p>
            <a:r>
              <a:rPr lang="es-EC" sz="1600" dirty="0" smtClean="0"/>
              <a:t>UTM </a:t>
            </a:r>
            <a:r>
              <a:rPr lang="es-EC" sz="1600" dirty="0"/>
              <a:t>WGS84: 779944m E, 9991515m </a:t>
            </a:r>
            <a:r>
              <a:rPr lang="es-EC" sz="1600" dirty="0" smtClean="0"/>
              <a:t>N.</a:t>
            </a:r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pPr algn="ctr"/>
            <a:r>
              <a:rPr lang="es-EC" sz="1800" b="1" dirty="0"/>
              <a:t>Fuente:</a:t>
            </a:r>
            <a:r>
              <a:rPr lang="es-EC" sz="1800" dirty="0"/>
              <a:t> Visita de Campo - Autores: Martínez M., Vilatuña B., 26/08/2013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F:\Tesis\ESMIL\Esmil\Foto09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27363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Tesis\ESMIL\Esmil\Foto0944.jpg"/>
          <p:cNvPicPr/>
          <p:nvPr/>
        </p:nvPicPr>
        <p:blipFill>
          <a:blip r:embed="rId3" cstate="print"/>
          <a:srcRect l="26845" t="11864" r="32631" b="20339"/>
          <a:stretch>
            <a:fillRect/>
          </a:stretch>
        </p:blipFill>
        <p:spPr bwMode="auto">
          <a:xfrm>
            <a:off x="3347864" y="2780928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oto09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6" b="16251"/>
          <a:stretch>
            <a:fillRect/>
          </a:stretch>
        </p:blipFill>
        <p:spPr bwMode="auto">
          <a:xfrm>
            <a:off x="6012160" y="2780928"/>
            <a:ext cx="26522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8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1196752"/>
            <a:ext cx="7315200" cy="511441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rgbClr val="FFC000"/>
                </a:solidFill>
              </a:rPr>
              <a:t>Mecánica Auto Centro</a:t>
            </a:r>
          </a:p>
          <a:p>
            <a:endParaRPr lang="es-EC" sz="1800" b="1" dirty="0" smtClean="0"/>
          </a:p>
          <a:p>
            <a:r>
              <a:rPr lang="es-EC" sz="1800" dirty="0" smtClean="0"/>
              <a:t>Manejo de Aceites</a:t>
            </a:r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r>
              <a:rPr lang="es-EC" sz="1800" b="1" dirty="0"/>
              <a:t>Fuente:</a:t>
            </a:r>
            <a:r>
              <a:rPr lang="es-EC" sz="1800" dirty="0"/>
              <a:t> Visita de Campo - Autores: Martínez M., Vilatuña B., 26/08/2013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Imagen" descr="F:\Tesis\ESMIL\Esmil\Foto09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2736304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F:\Tesis\ESMIL\Esmil\Foto094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2564904"/>
            <a:ext cx="2882470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9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620688"/>
            <a:ext cx="7315200" cy="458513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/>
              <a:t>Diagnóstico Socio Ambiental</a:t>
            </a:r>
            <a:endParaRPr lang="es-EC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14400" y="1196752"/>
            <a:ext cx="7315200" cy="5114410"/>
          </a:xfrm>
        </p:spPr>
        <p:txBody>
          <a:bodyPr>
            <a:normAutofit/>
          </a:bodyPr>
          <a:lstStyle/>
          <a:p>
            <a:r>
              <a:rPr lang="es-EC" dirty="0" smtClean="0">
                <a:solidFill>
                  <a:srgbClr val="FFC000"/>
                </a:solidFill>
              </a:rPr>
              <a:t>Cocina - Calderos</a:t>
            </a:r>
          </a:p>
          <a:p>
            <a:endParaRPr lang="es-EC" sz="1800" b="1" dirty="0" smtClean="0"/>
          </a:p>
          <a:p>
            <a:r>
              <a:rPr lang="es-EC" sz="1800" dirty="0" smtClean="0"/>
              <a:t>Manejo de Residuos</a:t>
            </a:r>
          </a:p>
          <a:p>
            <a:endParaRPr lang="es-EC" sz="1800" dirty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endParaRPr lang="es-EC" sz="1800" dirty="0"/>
          </a:p>
          <a:p>
            <a:endParaRPr lang="es-EC" sz="1800" dirty="0" smtClean="0"/>
          </a:p>
          <a:p>
            <a:r>
              <a:rPr lang="es-EC" sz="1800" b="1" dirty="0"/>
              <a:t>Fuente:</a:t>
            </a:r>
            <a:r>
              <a:rPr lang="es-EC" sz="1800" dirty="0"/>
              <a:t> Visita de Campo - Autores: Martínez M., Vilatuña B., </a:t>
            </a:r>
            <a:r>
              <a:rPr lang="es-EC" sz="1800" dirty="0" smtClean="0"/>
              <a:t>05/04/2014</a:t>
            </a:r>
            <a:endParaRPr lang="es-EC" sz="18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263" y="5124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49263" y="4057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49263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9263" y="472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 descr="G:\DCIM\100PHOTO\SAM_0361.JPG"/>
          <p:cNvPicPr/>
          <p:nvPr/>
        </p:nvPicPr>
        <p:blipFill rotWithShape="1">
          <a:blip r:embed="rId2" cstate="print"/>
          <a:srcRect l="18118" t="33568" r="13883" b="25647"/>
          <a:stretch/>
        </p:blipFill>
        <p:spPr bwMode="auto">
          <a:xfrm>
            <a:off x="2349651" y="2594500"/>
            <a:ext cx="4444697" cy="2564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48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677</TotalTime>
  <Words>2063</Words>
  <Application>Microsoft Office PowerPoint</Application>
  <PresentationFormat>Presentación en pantalla (4:3)</PresentationFormat>
  <Paragraphs>955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Perspectiva</vt:lpstr>
      <vt:lpstr>ESTUDIO DE IMPACTO AMBIENTAL EX POST Y PLAN DE MANEJO AMBIENTAL PARA LA ESCUELA SUPERIOR MILITAR “ELOY ALFARO”</vt:lpstr>
      <vt:lpstr>Objetivo Principal</vt:lpstr>
      <vt:lpstr>Alcance</vt:lpstr>
      <vt:lpstr>Mapa del Alcance del Estudio</vt:lpstr>
      <vt:lpstr>Definición del Problema</vt:lpstr>
      <vt:lpstr>Diagnóstico Socio Ambiental</vt:lpstr>
      <vt:lpstr>Diagnóstico Socio Ambiental</vt:lpstr>
      <vt:lpstr>Diagnóstico Socio Ambiental</vt:lpstr>
      <vt:lpstr>Diagnóstico Socio Ambiental</vt:lpstr>
      <vt:lpstr>Diagnóstico Socio Ambiental</vt:lpstr>
      <vt:lpstr>Diagnóstico Socio Ambiental</vt:lpstr>
      <vt:lpstr>Diagnóstico Socio Ambiental</vt:lpstr>
      <vt:lpstr>Diagnóstico Socio Ambiental</vt:lpstr>
      <vt:lpstr>Diagnóstico Socio Ambiental</vt:lpstr>
      <vt:lpstr>Resultados del Diagnóstico Socio Ambiental</vt:lpstr>
      <vt:lpstr>Resultados del Diagnóstico Socio Ambiental</vt:lpstr>
      <vt:lpstr>Resultados del Diagnóstico Socio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Evaluación de Impacto Ambiental</vt:lpstr>
      <vt:lpstr>Planes de Manejo Ambiental</vt:lpstr>
      <vt:lpstr>Conclusiones y Recomendaciones</vt:lpstr>
      <vt:lpstr>Conclusiones y 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IMPACTO AMBIENTAL EX POST Y PROPUESTA DE PLAN DE MANEJO AMBIENTAL PARA LA ESCUELA SUPERIOR MILITAR “ELOY ALFARO”</dc:title>
  <dc:creator>martinez</dc:creator>
  <cp:lastModifiedBy>martinez</cp:lastModifiedBy>
  <cp:revision>89</cp:revision>
  <dcterms:created xsi:type="dcterms:W3CDTF">2014-08-04T21:09:52Z</dcterms:created>
  <dcterms:modified xsi:type="dcterms:W3CDTF">2014-10-15T15:32:26Z</dcterms:modified>
</cp:coreProperties>
</file>