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306" r:id="rId8"/>
    <p:sldId id="263" r:id="rId9"/>
    <p:sldId id="264" r:id="rId10"/>
    <p:sldId id="265" r:id="rId11"/>
    <p:sldId id="266" r:id="rId12"/>
    <p:sldId id="267" r:id="rId13"/>
    <p:sldId id="268" r:id="rId14"/>
    <p:sldId id="307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4" r:id="rId47"/>
    <p:sldId id="305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calibr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calibr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calibr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MSUNG\MECATRONICA\TESIS%20DE%20GRADO\TESIS%20-%20LIBRO\CALIBRACION%20TRANSDUCT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scatterChart>
        <c:scatterStyle val="smoothMarker"/>
        <c:ser>
          <c:idx val="0"/>
          <c:order val="0"/>
          <c:xVal>
            <c:numRef>
              <c:f>Hoja1!$A$3:$A$13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Hoja1!$B$3:$B$13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</c:numCache>
            </c:numRef>
          </c:yVal>
          <c:smooth val="1"/>
        </c:ser>
        <c:axId val="53494144"/>
        <c:axId val="53496064"/>
      </c:scatterChart>
      <c:valAx>
        <c:axId val="53494144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Señal de Voltaje [V]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3496064"/>
        <c:crosses val="autoZero"/>
        <c:crossBetween val="midCat"/>
      </c:valAx>
      <c:valAx>
        <c:axId val="534960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Deformación del Transductor [mm]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349414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5"/>
  <c:chart>
    <c:plotArea>
      <c:layout/>
      <c:scatterChart>
        <c:scatterStyle val="smoothMarker"/>
        <c:ser>
          <c:idx val="0"/>
          <c:order val="0"/>
          <c:xVal>
            <c:numRef>
              <c:f>Hoja1!$A$23:$A$33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Hoja1!$B$23:$B$33</c:f>
              <c:numCache>
                <c:formatCode>General</c:formatCode>
                <c:ptCount val="11"/>
                <c:pt idx="0">
                  <c:v>0</c:v>
                </c:pt>
                <c:pt idx="1">
                  <c:v>1.6</c:v>
                </c:pt>
                <c:pt idx="2">
                  <c:v>3.2</c:v>
                </c:pt>
                <c:pt idx="3">
                  <c:v>4.8</c:v>
                </c:pt>
                <c:pt idx="4">
                  <c:v>6.4</c:v>
                </c:pt>
                <c:pt idx="5">
                  <c:v>8</c:v>
                </c:pt>
                <c:pt idx="6">
                  <c:v>9.6</c:v>
                </c:pt>
                <c:pt idx="7">
                  <c:v>11.2</c:v>
                </c:pt>
                <c:pt idx="8">
                  <c:v>12.8</c:v>
                </c:pt>
                <c:pt idx="9">
                  <c:v>14.4</c:v>
                </c:pt>
                <c:pt idx="10">
                  <c:v>16</c:v>
                </c:pt>
              </c:numCache>
            </c:numRef>
          </c:yVal>
          <c:smooth val="1"/>
        </c:ser>
        <c:axId val="53529216"/>
        <c:axId val="53539584"/>
      </c:scatterChart>
      <c:valAx>
        <c:axId val="535292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Señal de voltaje [V]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3539584"/>
        <c:crosses val="autoZero"/>
        <c:crossBetween val="midCat"/>
      </c:valAx>
      <c:valAx>
        <c:axId val="535395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Presión [bar]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352921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scatterChart>
        <c:scatterStyle val="smoothMarker"/>
        <c:ser>
          <c:idx val="0"/>
          <c:order val="0"/>
          <c:xVal>
            <c:numRef>
              <c:f>Hoja1!$B$39:$B$44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Hoja1!$C$39:$C$44</c:f>
              <c:numCache>
                <c:formatCode>General</c:formatCode>
                <c:ptCount val="6"/>
                <c:pt idx="0">
                  <c:v>0</c:v>
                </c:pt>
                <c:pt idx="1">
                  <c:v>0.30000000000000032</c:v>
                </c:pt>
                <c:pt idx="2">
                  <c:v>0.60000000000000064</c:v>
                </c:pt>
                <c:pt idx="3">
                  <c:v>0.9</c:v>
                </c:pt>
                <c:pt idx="4">
                  <c:v>1.2</c:v>
                </c:pt>
                <c:pt idx="5">
                  <c:v>1.5</c:v>
                </c:pt>
              </c:numCache>
            </c:numRef>
          </c:yVal>
          <c:smooth val="1"/>
        </c:ser>
        <c:axId val="54563968"/>
        <c:axId val="54565888"/>
      </c:scatterChart>
      <c:valAx>
        <c:axId val="5456396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Señal de Volaje (amplificada) [V]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4565888"/>
        <c:crosses val="autoZero"/>
        <c:crossBetween val="midCat"/>
      </c:valAx>
      <c:valAx>
        <c:axId val="5456588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_tradnl"/>
                  <a:t>Carga [kgf]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456396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>
        <c:manualLayout>
          <c:layoutTarget val="inner"/>
          <c:xMode val="edge"/>
          <c:yMode val="edge"/>
          <c:x val="0.1727389142650807"/>
          <c:y val="0.26974545454545429"/>
          <c:w val="0.62471776236582599"/>
          <c:h val="0.53967244094488254"/>
        </c:manualLayout>
      </c:layout>
      <c:scatterChart>
        <c:scatterStyle val="lineMarker"/>
        <c:ser>
          <c:idx val="0"/>
          <c:order val="0"/>
          <c:tx>
            <c:v>CALIBRACION TRANSDUCTOR DE DESPLAZAMIENTO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Hoja1!$A$2:$A$12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</c:numCache>
            </c:numRef>
          </c:xVal>
          <c:yVal>
            <c:numRef>
              <c:f>Hoja1!$C$2:$C$12</c:f>
              <c:numCache>
                <c:formatCode>General</c:formatCode>
                <c:ptCount val="11"/>
                <c:pt idx="0">
                  <c:v>-2.1999999999999999E-2</c:v>
                </c:pt>
                <c:pt idx="1">
                  <c:v>-9.0000000000000028E-3</c:v>
                </c:pt>
                <c:pt idx="2">
                  <c:v>-3.5999999999999997E-2</c:v>
                </c:pt>
                <c:pt idx="3">
                  <c:v>3.5999999999999997E-2</c:v>
                </c:pt>
                <c:pt idx="4">
                  <c:v>3.500000000000001E-2</c:v>
                </c:pt>
                <c:pt idx="5">
                  <c:v>3.4000000000000002E-2</c:v>
                </c:pt>
                <c:pt idx="6">
                  <c:v>5.6000000000000001E-2</c:v>
                </c:pt>
                <c:pt idx="7">
                  <c:v>1.6000000000000021E-2</c:v>
                </c:pt>
                <c:pt idx="8">
                  <c:v>5.8000000000000003E-2</c:v>
                </c:pt>
                <c:pt idx="9">
                  <c:v>-2.8000000000000001E-2</c:v>
                </c:pt>
                <c:pt idx="10">
                  <c:v>-0.12300000000000008</c:v>
                </c:pt>
              </c:numCache>
            </c:numRef>
          </c:yVal>
        </c:ser>
        <c:axId val="54582656"/>
        <c:axId val="54626176"/>
      </c:scatterChart>
      <c:valAx>
        <c:axId val="5458265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DISTANCIA (mm)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26176"/>
        <c:crosses val="autoZero"/>
        <c:crossBetween val="midCat"/>
      </c:valAx>
      <c:valAx>
        <c:axId val="54626176"/>
        <c:scaling>
          <c:orientation val="minMax"/>
          <c:max val="0.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ERROR (%FSO)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582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9918970717393"/>
          <c:y val="0.47214430923407341"/>
          <c:w val="0.25956801622884396"/>
          <c:h val="0.376365354330709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plotArea>
      <c:layout>
        <c:manualLayout>
          <c:layoutTarget val="inner"/>
          <c:xMode val="edge"/>
          <c:yMode val="edge"/>
          <c:x val="0.20679803116083581"/>
          <c:y val="0.26818510484454122"/>
          <c:w val="0.5444355582544036"/>
          <c:h val="0.54233521785915584"/>
        </c:manualLayout>
      </c:layout>
      <c:scatterChart>
        <c:scatterStyle val="lineMarker"/>
        <c:ser>
          <c:idx val="0"/>
          <c:order val="0"/>
          <c:tx>
            <c:v>CALIBRACIÓN TRANSDUCTOR DE PRESIÓN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Hoja1!$A$23:$A$27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Hoja1!$C$23:$C$27</c:f>
              <c:numCache>
                <c:formatCode>General</c:formatCode>
                <c:ptCount val="5"/>
                <c:pt idx="0">
                  <c:v>-1.5699999999999999E-2</c:v>
                </c:pt>
                <c:pt idx="1">
                  <c:v>1.6100000000000021E-2</c:v>
                </c:pt>
                <c:pt idx="2">
                  <c:v>-1.5699999999999999E-2</c:v>
                </c:pt>
                <c:pt idx="3">
                  <c:v>1.5800000000000022E-2</c:v>
                </c:pt>
                <c:pt idx="4">
                  <c:v>-1.6100000000000021E-2</c:v>
                </c:pt>
              </c:numCache>
            </c:numRef>
          </c:yVal>
        </c:ser>
        <c:axId val="54643712"/>
        <c:axId val="54642944"/>
      </c:scatterChart>
      <c:valAx>
        <c:axId val="546437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PRESIÓN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42944"/>
        <c:crosses val="autoZero"/>
        <c:crossBetween val="midCat"/>
      </c:valAx>
      <c:valAx>
        <c:axId val="54642944"/>
        <c:scaling>
          <c:orientation val="minMax"/>
          <c:max val="0.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ERROR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643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9918970717393"/>
          <c:y val="0.56630399508087514"/>
          <c:w val="0.24740404590893134"/>
          <c:h val="0.366957601015708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96AD7B-7430-468C-BA38-9556C0549146}" type="datetimeFigureOut">
              <a:rPr lang="es-EC" smtClean="0"/>
              <a:pPr/>
              <a:t>28/10/2014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E7443B-C634-4E29-B545-BFA6E7B6810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36250" cy="18288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DISEÑO Y CONSTRUCCIÓN DE UN SISTEMA ELECTRÓNICO-INFORMÁTICO PARA LA MÁQUINA DE ENSAYO TRIAXIAL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6400800" cy="1752600"/>
          </a:xfrm>
        </p:spPr>
        <p:txBody>
          <a:bodyPr>
            <a:normAutofit fontScale="92500"/>
          </a:bodyPr>
          <a:lstStyle/>
          <a:p>
            <a:endParaRPr lang="es-EC" b="1" dirty="0" smtClean="0"/>
          </a:p>
          <a:p>
            <a:r>
              <a:rPr lang="es-EC" b="1" dirty="0" smtClean="0"/>
              <a:t>AUTORES:</a:t>
            </a:r>
            <a:endParaRPr lang="es-EC" dirty="0" smtClean="0"/>
          </a:p>
          <a:p>
            <a:r>
              <a:rPr lang="es-EC" b="1" dirty="0" smtClean="0"/>
              <a:t> BUSTAMANTE DÍAZ, LESLIE VANESSA</a:t>
            </a:r>
            <a:endParaRPr lang="es-EC" dirty="0" smtClean="0"/>
          </a:p>
          <a:p>
            <a:r>
              <a:rPr lang="es-EC" b="1" dirty="0" smtClean="0"/>
              <a:t>JUMBO RAMÍREZ, OSMANY MANUEL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411" t="38771" r="23645" b="20703"/>
          <a:stretch>
            <a:fillRect/>
          </a:stretch>
        </p:blipFill>
        <p:spPr bwMode="auto">
          <a:xfrm>
            <a:off x="222885" y="1643050"/>
            <a:ext cx="8683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7763" t="13379" r="20351" b="7519"/>
          <a:stretch>
            <a:fillRect/>
          </a:stretch>
        </p:blipFill>
        <p:spPr bwMode="auto">
          <a:xfrm>
            <a:off x="928662" y="571480"/>
            <a:ext cx="733427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15410" t="30957" r="7997" b="22168"/>
          <a:stretch>
            <a:fillRect/>
          </a:stretch>
        </p:blipFill>
        <p:spPr bwMode="auto">
          <a:xfrm>
            <a:off x="214281" y="1571612"/>
            <a:ext cx="8929719" cy="307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IMPLEMENTACIÓN DEL MODELO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b="1" dirty="0" smtClean="0"/>
              <a:t>Construcción de partes mecánicas </a:t>
            </a:r>
          </a:p>
          <a:p>
            <a:pPr>
              <a:buNone/>
            </a:pPr>
            <a:r>
              <a:rPr lang="es-EC" dirty="0" smtClean="0"/>
              <a:t>Se tuvo en cuenta los siguientes aspectos: </a:t>
            </a:r>
          </a:p>
          <a:p>
            <a:pPr lvl="0"/>
            <a:r>
              <a:rPr lang="es-EC" dirty="0" smtClean="0"/>
              <a:t>Material de construcción: acero inoxidable por sus propiedades anticorrosivas.</a:t>
            </a:r>
          </a:p>
          <a:p>
            <a:pPr lvl="0"/>
            <a:r>
              <a:rPr lang="es-EC" dirty="0" smtClean="0"/>
              <a:t>Reconocimiento del área de trabajo, rango y ubicación de trabajo de cada uno de los transductores.</a:t>
            </a:r>
          </a:p>
          <a:p>
            <a:r>
              <a:rPr lang="es-EC" dirty="0" smtClean="0"/>
              <a:t>Optar por la mejor solución para diseñar cada uno de los acoples.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2266"/>
            <a:ext cx="8229600" cy="1066800"/>
          </a:xfrm>
        </p:spPr>
        <p:txBody>
          <a:bodyPr>
            <a:noAutofit/>
          </a:bodyPr>
          <a:lstStyle/>
          <a:p>
            <a:r>
              <a:rPr lang="es-EC" dirty="0" smtClean="0"/>
              <a:t>SELECCIÓN DE LOS COMPONENTES DEL SISTEMA</a:t>
            </a:r>
            <a:endParaRPr lang="es-EC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S</a:t>
            </a:r>
            <a:r>
              <a:rPr lang="es-EC" b="1" dirty="0" smtClean="0"/>
              <a:t>elección de tarjeta de adquisición de datos</a:t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58204" cy="4502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2100" dirty="0" smtClean="0"/>
              <a:t>Ventajas:</a:t>
            </a:r>
          </a:p>
          <a:p>
            <a:pPr lvl="0"/>
            <a:r>
              <a:rPr lang="es-EC" sz="2100" dirty="0" smtClean="0"/>
              <a:t>E/S de Alto Rendimiento.</a:t>
            </a:r>
          </a:p>
          <a:p>
            <a:pPr lvl="0"/>
            <a:r>
              <a:rPr lang="es-EC" sz="2100" dirty="0" smtClean="0"/>
              <a:t>Acondicionamiento de señales integrado, amplificación, filtros, excitación y aislamiento para medidas precisas de sensores.</a:t>
            </a:r>
          </a:p>
          <a:p>
            <a:pPr lvl="0"/>
            <a:r>
              <a:rPr lang="es-EC" sz="2100" dirty="0" smtClean="0"/>
              <a:t>Conexión directa.</a:t>
            </a:r>
          </a:p>
          <a:p>
            <a:pPr lvl="0"/>
            <a:r>
              <a:rPr lang="es-MX" sz="2100" dirty="0" smtClean="0"/>
              <a:t>Transmisión de datos en el mismo bus.</a:t>
            </a:r>
            <a:endParaRPr lang="es-EC" sz="2100" dirty="0" smtClean="0"/>
          </a:p>
          <a:p>
            <a:pPr lvl="0"/>
            <a:r>
              <a:rPr lang="es-MX" sz="2100" dirty="0" smtClean="0"/>
              <a:t>Control de E/S analógica, E/S digital.</a:t>
            </a:r>
            <a:endParaRPr lang="es-EC" sz="2100" dirty="0" smtClean="0"/>
          </a:p>
          <a:p>
            <a:pPr lvl="0"/>
            <a:r>
              <a:rPr lang="es-MX" sz="2100" dirty="0" smtClean="0"/>
              <a:t>Adquisición  y registro medidas con la ayuda de DAQ </a:t>
            </a:r>
            <a:r>
              <a:rPr lang="es-MX" sz="2100" dirty="0" err="1" smtClean="0"/>
              <a:t>Assistant</a:t>
            </a:r>
            <a:r>
              <a:rPr lang="es-MX" sz="2100" dirty="0" smtClean="0"/>
              <a:t>.</a:t>
            </a:r>
            <a:endParaRPr lang="es-EC" sz="2100" dirty="0" smtClean="0"/>
          </a:p>
          <a:p>
            <a:pPr lvl="0"/>
            <a:r>
              <a:rPr lang="es-MX" sz="2100" dirty="0" smtClean="0"/>
              <a:t>Automatización de medidas, análisis datos en paralelo con adquisición y creación de reportes personalizados con el software NI </a:t>
            </a:r>
            <a:r>
              <a:rPr lang="es-MX" sz="2100" dirty="0" err="1" smtClean="0"/>
              <a:t>LabVIEW</a:t>
            </a:r>
            <a:r>
              <a:rPr lang="es-MX" sz="2100" dirty="0" smtClean="0"/>
              <a:t>.</a:t>
            </a:r>
            <a:endParaRPr lang="es-EC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3571876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Módulo NI 9219 con Chasis NI </a:t>
            </a:r>
            <a:r>
              <a:rPr lang="es-MX" dirty="0" err="1" smtClean="0"/>
              <a:t>CompactDAQ</a:t>
            </a:r>
            <a:r>
              <a:rPr lang="es-MX" dirty="0" smtClean="0"/>
              <a:t> de 1 Ranura.</a:t>
            </a:r>
          </a:p>
          <a:p>
            <a:r>
              <a:rPr lang="es-MX" dirty="0" smtClean="0"/>
              <a:t>24 bits de resolución.</a:t>
            </a:r>
          </a:p>
          <a:p>
            <a:r>
              <a:rPr lang="es-MX" dirty="0" smtClean="0"/>
              <a:t>Velocidad de muestreo 50 </a:t>
            </a:r>
            <a:r>
              <a:rPr lang="es-MX" dirty="0" err="1" smtClean="0"/>
              <a:t>ks</a:t>
            </a:r>
            <a:r>
              <a:rPr lang="es-MX" dirty="0" smtClean="0"/>
              <a:t>/s/ch</a:t>
            </a:r>
          </a:p>
          <a:p>
            <a:r>
              <a:rPr lang="es-MX" dirty="0" smtClean="0"/>
              <a:t>Excitación por voltaje y corriente</a:t>
            </a:r>
          </a:p>
          <a:p>
            <a:pPr lvl="0"/>
            <a:r>
              <a:rPr lang="es-MX" dirty="0" smtClean="0"/>
              <a:t>Medidas de termopares, RTD, resistencia, voltaje y corriente. (Módulo Universal)</a:t>
            </a:r>
            <a:endParaRPr lang="es-EC" dirty="0" smtClean="0"/>
          </a:p>
          <a:p>
            <a:r>
              <a:rPr lang="es-MX" dirty="0" smtClean="0"/>
              <a:t>Universal de la Serie C de 4 canales </a:t>
            </a:r>
          </a:p>
          <a:p>
            <a:r>
              <a:rPr lang="es-MX" dirty="0" smtClean="0"/>
              <a:t>Rangos de medida difieren para cada tipo de medida e incluyen hasta ±60 V para voltaje y ±25 </a:t>
            </a:r>
            <a:r>
              <a:rPr lang="es-MX" dirty="0" err="1" smtClean="0"/>
              <a:t>mA</a:t>
            </a:r>
            <a:r>
              <a:rPr lang="es-MX" dirty="0" smtClean="0"/>
              <a:t> para corriente. </a:t>
            </a:r>
          </a:p>
          <a:p>
            <a:r>
              <a:rPr lang="es-MX" dirty="0" smtClean="0"/>
              <a:t>Aislamiento entre canales </a:t>
            </a:r>
          </a:p>
          <a:p>
            <a:r>
              <a:rPr lang="es-MX" dirty="0" smtClean="0"/>
              <a:t>Usa conectores de terminal de resorte de 6 posiciones en cada canal para conectividad directa de la señal.</a:t>
            </a: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4351" t="27193" r="57138" b="30921"/>
          <a:stretch>
            <a:fillRect/>
          </a:stretch>
        </p:blipFill>
        <p:spPr bwMode="auto">
          <a:xfrm>
            <a:off x="4429124" y="714356"/>
            <a:ext cx="39082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Selección  de transductor de deformación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71462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Transductor de deformación tipo LVDT (Transductor diferencia de variación lineal)</a:t>
            </a:r>
          </a:p>
          <a:p>
            <a:r>
              <a:rPr lang="es-EC" dirty="0" smtClean="0"/>
              <a:t>Es un transformador de tensión proporcional al desplazamiento de un núcleo </a:t>
            </a:r>
            <a:r>
              <a:rPr lang="es-EC" dirty="0" err="1" smtClean="0"/>
              <a:t>ferromagnético</a:t>
            </a:r>
            <a:r>
              <a:rPr lang="es-EC" dirty="0" smtClean="0"/>
              <a:t> (aleación Fe, Ni)</a:t>
            </a:r>
          </a:p>
          <a:p>
            <a:r>
              <a:rPr lang="es-EC" dirty="0" smtClean="0"/>
              <a:t>Consiste en un bobinado primario alimentado por una señal alterna y dos bobinados secundarios.</a:t>
            </a:r>
          </a:p>
          <a:p>
            <a:r>
              <a:rPr lang="es-EC" dirty="0" smtClean="0"/>
              <a:t>Cuando el núcleo se desplaza al interior de estas bobinas genera voltajes inductivos en cada bobina secundaria, proporcionales a su desplazamiento.</a:t>
            </a:r>
          </a:p>
          <a:p>
            <a:r>
              <a:rPr lang="es-EC" dirty="0" smtClean="0"/>
              <a:t>Los dos bobinados secundarios están conectados es serie y en fases opuestas, de modo que la señal de salida es la diferencia de estos dos voltajes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b="50735"/>
          <a:stretch>
            <a:fillRect/>
          </a:stretch>
        </p:blipFill>
        <p:spPr bwMode="auto">
          <a:xfrm>
            <a:off x="4857752" y="1071546"/>
            <a:ext cx="37705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Selección: 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928934"/>
            <a:ext cx="8286808" cy="364333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Modelo: LVDT LD-621-30 (30 mm)</a:t>
            </a:r>
          </a:p>
          <a:p>
            <a:pPr lvl="0"/>
            <a:r>
              <a:rPr lang="es-EC" dirty="0" smtClean="0"/>
              <a:t>Tensión de excitación: De 10 a 30 </a:t>
            </a:r>
            <a:r>
              <a:rPr lang="es-EC" dirty="0" err="1" smtClean="0"/>
              <a:t>Vdc</a:t>
            </a:r>
            <a:endParaRPr lang="es-EC" dirty="0" smtClean="0"/>
          </a:p>
          <a:p>
            <a:pPr lvl="0"/>
            <a:r>
              <a:rPr lang="es-EC" dirty="0" smtClean="0"/>
              <a:t>Salida de voltaje: 0 a 10 </a:t>
            </a:r>
            <a:r>
              <a:rPr lang="es-EC" dirty="0" err="1" smtClean="0"/>
              <a:t>Vdc</a:t>
            </a:r>
            <a:endParaRPr lang="es-EC" dirty="0" smtClean="0"/>
          </a:p>
          <a:p>
            <a:pPr lvl="0"/>
            <a:r>
              <a:rPr lang="es-EC" dirty="0" smtClean="0"/>
              <a:t>Linealidad: &lt;0.2% escala completa (FS)</a:t>
            </a:r>
          </a:p>
          <a:p>
            <a:pPr lvl="0"/>
            <a:r>
              <a:rPr lang="es-EC" dirty="0" smtClean="0"/>
              <a:t>Ancho de banda: 500 Hz (-3dB)</a:t>
            </a:r>
          </a:p>
          <a:p>
            <a:pPr lvl="0"/>
            <a:r>
              <a:rPr lang="es-EC" dirty="0" smtClean="0"/>
              <a:t>Material de la carcasa: Acero inoxidable 300</a:t>
            </a:r>
          </a:p>
          <a:p>
            <a:pPr lvl="0"/>
            <a:r>
              <a:rPr lang="es-EC" dirty="0" smtClean="0"/>
              <a:t>Cable: PFA, 2 m de largo (4 hilos)</a:t>
            </a:r>
          </a:p>
          <a:p>
            <a:pPr lvl="0"/>
            <a:r>
              <a:rPr lang="es-EC" dirty="0" smtClean="0"/>
              <a:t>Material del núcleo: Níquel-Hierro</a:t>
            </a:r>
          </a:p>
        </p:txBody>
      </p:sp>
      <p:pic>
        <p:nvPicPr>
          <p:cNvPr id="4" name="3 Imagen" descr="http://www.omega.com/Pressure/images/LD620_l.jpg"/>
          <p:cNvPicPr/>
          <p:nvPr/>
        </p:nvPicPr>
        <p:blipFill>
          <a:blip r:embed="rId2" cstate="print"/>
          <a:srcRect b="6211"/>
          <a:stretch>
            <a:fillRect/>
          </a:stretch>
        </p:blipFill>
        <p:spPr bwMode="auto">
          <a:xfrm>
            <a:off x="5143504" y="642918"/>
            <a:ext cx="2837518" cy="21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Selección  de transductor celda de carga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212398"/>
            <a:ext cx="8229600" cy="3645602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/>
              <a:t>Transductor celda de carga seleccionada es tipo S (compresión, tensión).</a:t>
            </a:r>
          </a:p>
          <a:p>
            <a:r>
              <a:rPr lang="es-EC" dirty="0" smtClean="0"/>
              <a:t>Mediante un dispositivo mecánico, la fuerza que se desea medir deforma una galga </a:t>
            </a:r>
            <a:r>
              <a:rPr lang="es-EC" dirty="0" err="1" smtClean="0"/>
              <a:t>extensiométrica</a:t>
            </a:r>
            <a:r>
              <a:rPr lang="es-EC" dirty="0" smtClean="0"/>
              <a:t>. </a:t>
            </a:r>
          </a:p>
          <a:p>
            <a:r>
              <a:rPr lang="es-EC" dirty="0" smtClean="0"/>
              <a:t>La galga convierte la deformación en señales eléctricas. </a:t>
            </a:r>
          </a:p>
          <a:p>
            <a:r>
              <a:rPr lang="es-EC" dirty="0" smtClean="0"/>
              <a:t>Una celda de carga por lo general se compone de cuatro galgas </a:t>
            </a:r>
            <a:r>
              <a:rPr lang="es-EC" dirty="0" err="1" smtClean="0"/>
              <a:t>extensiométricas</a:t>
            </a:r>
            <a:r>
              <a:rPr lang="es-EC" dirty="0" smtClean="0"/>
              <a:t> conectadas en una configuración tipo puente de </a:t>
            </a:r>
            <a:r>
              <a:rPr lang="es-EC" dirty="0" err="1" smtClean="0"/>
              <a:t>Wheatstone</a:t>
            </a:r>
            <a:r>
              <a:rPr lang="es-EC" dirty="0" smtClean="0"/>
              <a:t>. </a:t>
            </a:r>
          </a:p>
          <a:p>
            <a:r>
              <a:rPr lang="es-EC" dirty="0" smtClean="0"/>
              <a:t>La señal eléctrica de salida es típicamente del orden de unos pocos </a:t>
            </a:r>
            <a:r>
              <a:rPr lang="es-EC" dirty="0" err="1" smtClean="0"/>
              <a:t>milivoltios</a:t>
            </a:r>
            <a:r>
              <a:rPr lang="es-EC" dirty="0" smtClean="0"/>
              <a:t>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17052" t="22588" r="48926" b="39411"/>
          <a:stretch/>
        </p:blipFill>
        <p:spPr bwMode="auto">
          <a:xfrm>
            <a:off x="5072066" y="1142984"/>
            <a:ext cx="3000396" cy="1857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cap="all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Desarrollar un sistema electrónico-informático para la Máquina de              Pruebas </a:t>
            </a:r>
            <a:r>
              <a:rPr lang="es-EC" dirty="0" err="1" smtClean="0"/>
              <a:t>Triaxiales</a:t>
            </a:r>
            <a:r>
              <a:rPr lang="es-EC" dirty="0" smtClean="0"/>
              <a:t> Chicago </a:t>
            </a:r>
            <a:r>
              <a:rPr lang="es-EC" dirty="0" err="1" smtClean="0"/>
              <a:t>Soiltest</a:t>
            </a:r>
            <a:r>
              <a:rPr lang="es-EC" dirty="0" smtClean="0"/>
              <a:t> para que de manera automática se adquieran y </a:t>
            </a:r>
            <a:r>
              <a:rPr lang="es-EC" dirty="0" err="1" smtClean="0"/>
              <a:t>registrenlos</a:t>
            </a:r>
            <a:r>
              <a:rPr lang="es-EC" dirty="0" smtClean="0"/>
              <a:t> datos de los  ensayos realizados, ajustándose a los procedimientos y normas empleados en el Laboratorio de suelos, hormigones y asfalto, del Departamento de Ciencias de la Tierra y Construcción – ESPE.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es-EC" dirty="0" smtClean="0"/>
              <a:t>Selección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431288"/>
          </a:xfrm>
        </p:spPr>
        <p:txBody>
          <a:bodyPr>
            <a:normAutofit lnSpcReduction="10000"/>
          </a:bodyPr>
          <a:lstStyle/>
          <a:p>
            <a:pPr lvl="0"/>
            <a:r>
              <a:rPr lang="es-EC" dirty="0" smtClean="0"/>
              <a:t>Modelo: LCM101-1.5K (1500kgf)</a:t>
            </a:r>
          </a:p>
          <a:p>
            <a:pPr lvl="0"/>
            <a:r>
              <a:rPr lang="es-EC" dirty="0" smtClean="0"/>
              <a:t>Tensión de excitación: 10Vdc (15Vdc máx.)</a:t>
            </a:r>
          </a:p>
          <a:p>
            <a:pPr lvl="0"/>
            <a:r>
              <a:rPr lang="es-EC" dirty="0" smtClean="0"/>
              <a:t>Salida de Voltaje: 3mV/V</a:t>
            </a:r>
          </a:p>
          <a:p>
            <a:pPr lvl="0"/>
            <a:r>
              <a:rPr lang="es-EC" dirty="0" smtClean="0"/>
              <a:t>Linealidad: ±0,3% FS</a:t>
            </a:r>
          </a:p>
          <a:p>
            <a:pPr lvl="0"/>
            <a:r>
              <a:rPr lang="es-EC" dirty="0" smtClean="0"/>
              <a:t>Resistencia de entrada/salida: 350Ω ±10Ω</a:t>
            </a:r>
          </a:p>
          <a:p>
            <a:pPr lvl="0"/>
            <a:r>
              <a:rPr lang="es-EC" dirty="0" smtClean="0"/>
              <a:t>Cable: blindado de 4 conductores</a:t>
            </a:r>
          </a:p>
          <a:p>
            <a:pPr lvl="0"/>
            <a:r>
              <a:rPr lang="es-EC" dirty="0" smtClean="0"/>
              <a:t>Material de construcción: Acero inoxidable 17-4 PH</a:t>
            </a:r>
          </a:p>
        </p:txBody>
      </p:sp>
      <p:pic>
        <p:nvPicPr>
          <p:cNvPr id="4" name="3 Imagen" descr="http://www.omega.com/Pressure/images/LCM101_LCM111_l.jpg"/>
          <p:cNvPicPr/>
          <p:nvPr/>
        </p:nvPicPr>
        <p:blipFill>
          <a:blip r:embed="rId2" cstate="print"/>
          <a:srcRect t="9099"/>
          <a:stretch>
            <a:fillRect/>
          </a:stretch>
        </p:blipFill>
        <p:spPr bwMode="auto">
          <a:xfrm>
            <a:off x="5286380" y="714356"/>
            <a:ext cx="2498149" cy="235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Selección  de transductor de presión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253674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Transductor de presión de tipo </a:t>
            </a:r>
            <a:r>
              <a:rPr lang="es-EC" dirty="0" err="1" smtClean="0"/>
              <a:t>extensiométrico</a:t>
            </a:r>
            <a:endParaRPr lang="es-EC" dirty="0" smtClean="0"/>
          </a:p>
          <a:p>
            <a:r>
              <a:rPr lang="es-EC" dirty="0" smtClean="0"/>
              <a:t>Convierte la presión en una señal eléctrica, por medio de la deformación física de los extensómetros unidos al diafragma del transductor y cableados en una configuración de puente de </a:t>
            </a:r>
            <a:r>
              <a:rPr lang="es-EC" dirty="0" err="1" smtClean="0"/>
              <a:t>Wheatstone</a:t>
            </a:r>
            <a:r>
              <a:rPr lang="es-EC" dirty="0" smtClean="0"/>
              <a:t>. </a:t>
            </a:r>
          </a:p>
          <a:p>
            <a:r>
              <a:rPr lang="es-EC" dirty="0" smtClean="0"/>
              <a:t>La presión aplicada al transductor produce una deflexión del diafragma, que introduce deformación a los medidores produciendo un cambio de resistencia eléctrica proporcional a la presión.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s-EC" dirty="0" smtClean="0"/>
              <a:t>Selección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216974"/>
          </a:xfrm>
        </p:spPr>
        <p:txBody>
          <a:bodyPr/>
          <a:lstStyle/>
          <a:p>
            <a:pPr lvl="0"/>
            <a:r>
              <a:rPr lang="es-EC" dirty="0" smtClean="0"/>
              <a:t>Modelo: PXM219-016G10V (16bares)</a:t>
            </a:r>
          </a:p>
          <a:p>
            <a:pPr lvl="0"/>
            <a:r>
              <a:rPr lang="es-EC" dirty="0" smtClean="0"/>
              <a:t>Tensión de excitación: 12 a 35Vdc</a:t>
            </a:r>
          </a:p>
          <a:p>
            <a:pPr lvl="0"/>
            <a:r>
              <a:rPr lang="es-EC" dirty="0" smtClean="0"/>
              <a:t>Salida de Voltaje: 0 a 10Vdc</a:t>
            </a:r>
          </a:p>
          <a:p>
            <a:pPr lvl="0"/>
            <a:r>
              <a:rPr lang="es-EC" dirty="0" smtClean="0"/>
              <a:t>Precisión: 0.25% FS</a:t>
            </a:r>
          </a:p>
          <a:p>
            <a:pPr lvl="0"/>
            <a:r>
              <a:rPr lang="es-EC" dirty="0" smtClean="0"/>
              <a:t>Conector DIN 40050 PLUG </a:t>
            </a:r>
          </a:p>
          <a:p>
            <a:pPr lvl="0"/>
            <a:r>
              <a:rPr lang="es-EC" dirty="0" smtClean="0"/>
              <a:t>Material: Fijación y cuerpo de acero inoxidable</a:t>
            </a:r>
          </a:p>
          <a:p>
            <a:endParaRPr lang="es-EC" dirty="0"/>
          </a:p>
        </p:txBody>
      </p:sp>
      <p:pic>
        <p:nvPicPr>
          <p:cNvPr id="4" name="3 Imagen" descr="http://www.omega.co.uk/Pressure/images/PXM209_PXM219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25622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s-ES_tradnl" sz="3200" dirty="0" smtClean="0"/>
              <a:t>Resumen de Selección de Instrumentación</a:t>
            </a:r>
            <a:endParaRPr lang="es-EC" sz="32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 l="27763" t="11914" r="21175" b="6054"/>
          <a:stretch>
            <a:fillRect/>
          </a:stretch>
        </p:blipFill>
        <p:spPr bwMode="auto">
          <a:xfrm>
            <a:off x="1311366" y="1071546"/>
            <a:ext cx="640643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cap="all" dirty="0" smtClean="0"/>
              <a:t>D</a:t>
            </a:r>
            <a:r>
              <a:rPr lang="es-EC" b="1" dirty="0" smtClean="0"/>
              <a:t>iagrama de conexión al conector DIN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144000" cy="398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s-EC" dirty="0" smtClean="0"/>
              <a:t>Conexiones: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56527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cap="all" dirty="0" smtClean="0"/>
              <a:t>E</a:t>
            </a:r>
            <a:r>
              <a:rPr lang="es-EC" b="1" dirty="0" smtClean="0"/>
              <a:t>structura del sistema de adquisición de datos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9144000" cy="371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Tipo de  ADC: </a:t>
            </a:r>
            <a:r>
              <a:rPr lang="es-MX" dirty="0" smtClean="0"/>
              <a:t>Delta-sigma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6058"/>
            <a:ext cx="8258204" cy="407194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MX" dirty="0" smtClean="0"/>
              <a:t>Filtro analógico “</a:t>
            </a:r>
            <a:r>
              <a:rPr lang="es-MX" dirty="0" err="1" smtClean="0"/>
              <a:t>antialiasing</a:t>
            </a:r>
            <a:r>
              <a:rPr lang="es-MX" dirty="0" smtClean="0"/>
              <a:t>”. elimina de la señal de entrada todas las componentes espectrales por encima de la mitad de la frecuencia de muestreo (frecuencia de </a:t>
            </a:r>
            <a:r>
              <a:rPr lang="es-MX" dirty="0" err="1" smtClean="0"/>
              <a:t>Nyquist</a:t>
            </a:r>
            <a:r>
              <a:rPr lang="es-MX" dirty="0" smtClean="0"/>
              <a:t>). </a:t>
            </a:r>
          </a:p>
          <a:p>
            <a:pPr lvl="0"/>
            <a:endParaRPr lang="es-MX" dirty="0" smtClean="0"/>
          </a:p>
          <a:p>
            <a:pPr lvl="0"/>
            <a:r>
              <a:rPr lang="es-MX" dirty="0" smtClean="0"/>
              <a:t>Modulador. Se muestrea y </a:t>
            </a:r>
            <a:r>
              <a:rPr lang="es-MX" dirty="0" err="1" smtClean="0"/>
              <a:t>cuantiza</a:t>
            </a:r>
            <a:r>
              <a:rPr lang="es-MX" dirty="0" smtClean="0"/>
              <a:t> la señal.</a:t>
            </a:r>
          </a:p>
          <a:p>
            <a:pPr lvl="0">
              <a:buNone/>
            </a:pPr>
            <a:r>
              <a:rPr lang="es-MX" dirty="0" smtClean="0"/>
              <a:t>	La salida del modulador consiste en un número reducido de bits (usualmente mas “1” que “0”) a la frecuencia de muestreo.</a:t>
            </a:r>
          </a:p>
          <a:p>
            <a:pPr lvl="0">
              <a:buNone/>
            </a:pPr>
            <a:endParaRPr lang="es-EC" dirty="0" smtClean="0"/>
          </a:p>
          <a:p>
            <a:pPr lvl="0"/>
            <a:r>
              <a:rPr lang="es-MX" dirty="0" err="1" smtClean="0"/>
              <a:t>Decimador</a:t>
            </a:r>
            <a:r>
              <a:rPr lang="es-MX" dirty="0" smtClean="0"/>
              <a:t>. Bloque digital, que tras un filtrado elimina todas las componentes fuera de la banda de la señal, incluido gran parte del error de </a:t>
            </a:r>
            <a:r>
              <a:rPr lang="es-MX" dirty="0" err="1" smtClean="0"/>
              <a:t>cuantización</a:t>
            </a:r>
            <a:r>
              <a:rPr lang="es-MX" dirty="0" smtClean="0"/>
              <a:t>, se reduce la frecuencia de muestreo mediante un proceso de </a:t>
            </a:r>
            <a:r>
              <a:rPr lang="es-MX" dirty="0" err="1" smtClean="0"/>
              <a:t>decimación</a:t>
            </a:r>
            <a:r>
              <a:rPr lang="es-MX" dirty="0" smtClean="0"/>
              <a:t>. La salida es una señal codificada con un elevado número de bits, a la frecuencia de </a:t>
            </a:r>
            <a:r>
              <a:rPr lang="es-MX" dirty="0" err="1" smtClean="0"/>
              <a:t>Nyquist</a:t>
            </a:r>
            <a:r>
              <a:rPr lang="es-MX" dirty="0" smtClean="0"/>
              <a:t>.</a:t>
            </a:r>
            <a:endParaRPr lang="es-EC" dirty="0" smtClean="0"/>
          </a:p>
          <a:p>
            <a:pPr>
              <a:buNone/>
            </a:pPr>
            <a:r>
              <a:rPr lang="es-MX" dirty="0" smtClean="0"/>
              <a:t>	Esta operación no supone perdida de información dado que solo se elimina la información redundante resultado del </a:t>
            </a:r>
            <a:r>
              <a:rPr lang="es-MX" dirty="0" err="1" smtClean="0"/>
              <a:t>sobremuestreo</a:t>
            </a:r>
            <a:r>
              <a:rPr lang="es-MX" dirty="0" smtClean="0"/>
              <a:t>.</a:t>
            </a:r>
            <a:endParaRPr lang="es-EC" dirty="0" smtClean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32848" t="38987" r="35763" b="44026"/>
          <a:stretch/>
        </p:blipFill>
        <p:spPr bwMode="auto">
          <a:xfrm>
            <a:off x="1643042" y="1000108"/>
            <a:ext cx="5334008" cy="178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D</a:t>
            </a:r>
            <a:r>
              <a:rPr lang="es-EC" b="1" dirty="0" smtClean="0"/>
              <a:t>iagrama de conexión de transductores a tarjeta </a:t>
            </a:r>
            <a:r>
              <a:rPr lang="es-EC" b="1" cap="all" dirty="0" smtClean="0"/>
              <a:t>DAQ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0125"/>
          <a:stretch>
            <a:fillRect/>
          </a:stretch>
        </p:blipFill>
        <p:spPr bwMode="auto">
          <a:xfrm>
            <a:off x="3214646" y="1643050"/>
            <a:ext cx="592935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 rotWithShape="1">
          <a:blip r:embed="rId3" cstate="print"/>
          <a:srcRect l="35303" t="15991" r="21251" b="16394"/>
          <a:stretch/>
        </p:blipFill>
        <p:spPr bwMode="auto">
          <a:xfrm>
            <a:off x="357158" y="1643050"/>
            <a:ext cx="4000528" cy="35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D</a:t>
            </a:r>
            <a:r>
              <a:rPr lang="es-EC" b="1" dirty="0" smtClean="0"/>
              <a:t>iseño de fuentes de alimentación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642942"/>
          </a:xfrm>
        </p:spPr>
        <p:txBody>
          <a:bodyPr/>
          <a:lstStyle/>
          <a:p>
            <a:r>
              <a:rPr lang="es-EC" dirty="0" smtClean="0"/>
              <a:t>Diseño fuente de alimentación de ±12Vdc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22807" t="19797" r="7128" b="22761"/>
          <a:stretch/>
        </p:blipFill>
        <p:spPr bwMode="auto">
          <a:xfrm>
            <a:off x="500034" y="2000240"/>
            <a:ext cx="8215370" cy="442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cap="all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C" dirty="0" smtClean="0"/>
              <a:t>Rediseñar y adecuación de los sistemas que  componen la máquina.</a:t>
            </a:r>
          </a:p>
          <a:p>
            <a:pPr lvl="0"/>
            <a:r>
              <a:rPr lang="es-EC" dirty="0" smtClean="0"/>
              <a:t>Automatizar el modo de funcionamiento de la máquina, usando instrumentación electrónica y tarjeta de adquisición de datos.</a:t>
            </a:r>
          </a:p>
          <a:p>
            <a:pPr lvl="0"/>
            <a:r>
              <a:rPr lang="es-EC" dirty="0" smtClean="0"/>
              <a:t>Mejorar la precisión de los datos adquiridos cumpliendo las normas ecuatorianas de la construcción y lograr una mayor fiabilidad de los resultados obtenidos.</a:t>
            </a:r>
          </a:p>
          <a:p>
            <a:r>
              <a:rPr lang="es-EC" dirty="0" smtClean="0"/>
              <a:t>Optimizar el tiempo de realización de las prácticas.</a:t>
            </a:r>
          </a:p>
          <a:p>
            <a:r>
              <a:rPr lang="es-EC" dirty="0" smtClean="0"/>
              <a:t>Crear un sistema flexible, compatible y adaptable a otras máquinas o aplicaciones.</a:t>
            </a:r>
          </a:p>
          <a:p>
            <a:r>
              <a:rPr lang="es-EC" dirty="0" smtClean="0"/>
              <a:t>Implementar un sistema robusto, fácil, agradable para el usuario.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</p:spPr>
        <p:txBody>
          <a:bodyPr>
            <a:normAutofit/>
          </a:bodyPr>
          <a:lstStyle/>
          <a:p>
            <a:r>
              <a:rPr lang="es-EC" b="1" dirty="0" smtClean="0"/>
              <a:t>PANEL ELÉCTRICO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5"/>
            <a:ext cx="571500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 l="25293" t="26562" r="27763" b="23633"/>
          <a:stretch>
            <a:fillRect/>
          </a:stretch>
        </p:blipFill>
        <p:spPr bwMode="auto">
          <a:xfrm>
            <a:off x="357158" y="1285860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/>
              <a:t>C</a:t>
            </a:r>
            <a:r>
              <a:rPr lang="es-EC" b="1" dirty="0" smtClean="0"/>
              <a:t>alibración de los transductores del sistema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Transductor de deformación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3214686"/>
            <a:ext cx="2757478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sz="1800" dirty="0" smtClean="0"/>
              <a:t>Factor:</a:t>
            </a:r>
          </a:p>
          <a:p>
            <a:pPr>
              <a:buNone/>
            </a:pPr>
            <a:r>
              <a:rPr lang="es-EC" sz="1800" b="1" dirty="0" smtClean="0"/>
              <a:t>x=3y</a:t>
            </a:r>
          </a:p>
          <a:p>
            <a:pPr>
              <a:buNone/>
            </a:pPr>
            <a:endParaRPr lang="es-EC" sz="1800" dirty="0" smtClean="0"/>
          </a:p>
          <a:p>
            <a:pPr>
              <a:buNone/>
            </a:pPr>
            <a:r>
              <a:rPr lang="es-EC" sz="1800" dirty="0" smtClean="0"/>
              <a:t>Donde,</a:t>
            </a:r>
          </a:p>
          <a:p>
            <a:pPr>
              <a:buNone/>
            </a:pPr>
            <a:r>
              <a:rPr lang="es-EC" sz="1800" dirty="0" smtClean="0"/>
              <a:t>x:factor</a:t>
            </a:r>
          </a:p>
          <a:p>
            <a:pPr>
              <a:buNone/>
            </a:pPr>
            <a:r>
              <a:rPr lang="es-EC" sz="1800" dirty="0" smtClean="0"/>
              <a:t>y:señal de voltaje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 l="25293" t="35351" r="17880" b="36817"/>
          <a:stretch>
            <a:fillRect/>
          </a:stretch>
        </p:blipFill>
        <p:spPr bwMode="auto">
          <a:xfrm>
            <a:off x="1214414" y="1428736"/>
            <a:ext cx="62301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 l="41764" t="28027" r="34352" b="11914"/>
          <a:stretch>
            <a:fillRect/>
          </a:stretch>
        </p:blipFill>
        <p:spPr bwMode="auto">
          <a:xfrm>
            <a:off x="2643174" y="2928934"/>
            <a:ext cx="277909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Gráfico"/>
          <p:cNvGraphicFramePr/>
          <p:nvPr/>
        </p:nvGraphicFramePr>
        <p:xfrm>
          <a:off x="5286380" y="3571876"/>
          <a:ext cx="3857620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2486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Transductor de presión.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0760" y="1142984"/>
            <a:ext cx="2757478" cy="17510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C" dirty="0" smtClean="0"/>
              <a:t>Factor:</a:t>
            </a:r>
          </a:p>
          <a:p>
            <a:pPr>
              <a:buNone/>
            </a:pPr>
            <a:r>
              <a:rPr lang="es-EC" dirty="0" smtClean="0"/>
              <a:t>x=8/5 y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Donde,</a:t>
            </a:r>
          </a:p>
          <a:p>
            <a:pPr>
              <a:buNone/>
            </a:pPr>
            <a:r>
              <a:rPr lang="es-EC" dirty="0" smtClean="0"/>
              <a:t>x:factor</a:t>
            </a:r>
          </a:p>
          <a:p>
            <a:pPr>
              <a:buNone/>
            </a:pPr>
            <a:r>
              <a:rPr lang="es-EC" dirty="0" smtClean="0"/>
              <a:t>y:señal de voltaje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27763" t="41211" r="20351" b="32422"/>
          <a:stretch>
            <a:fillRect/>
          </a:stretch>
        </p:blipFill>
        <p:spPr bwMode="auto">
          <a:xfrm>
            <a:off x="285720" y="1357298"/>
            <a:ext cx="5715040" cy="163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16233" t="19238" r="37646" b="13379"/>
          <a:stretch>
            <a:fillRect/>
          </a:stretch>
        </p:blipFill>
        <p:spPr bwMode="auto">
          <a:xfrm>
            <a:off x="428596" y="3214662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Gráfico"/>
          <p:cNvGraphicFramePr/>
          <p:nvPr/>
        </p:nvGraphicFramePr>
        <p:xfrm>
          <a:off x="4857752" y="3500414"/>
          <a:ext cx="42862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Transductor celda de carga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00770" y="2143116"/>
            <a:ext cx="3043230" cy="1857364"/>
          </a:xfrm>
        </p:spPr>
        <p:txBody>
          <a:bodyPr>
            <a:normAutofit fontScale="62500" lnSpcReduction="20000"/>
          </a:bodyPr>
          <a:lstStyle/>
          <a:p>
            <a:r>
              <a:rPr lang="es-EC" dirty="0" smtClean="0"/>
              <a:t>Tomando en cuenta la amplificación realizada en un rango de 0 a 5V.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      Factor:</a:t>
            </a:r>
          </a:p>
          <a:p>
            <a:pPr>
              <a:buNone/>
            </a:pPr>
            <a:r>
              <a:rPr lang="es-EC" dirty="0" smtClean="0"/>
              <a:t>      x=7.2y</a:t>
            </a:r>
          </a:p>
          <a:p>
            <a:endParaRPr lang="es-EC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23645" t="22168" r="8821" b="39746"/>
          <a:stretch>
            <a:fillRect/>
          </a:stretch>
        </p:blipFill>
        <p:spPr bwMode="auto">
          <a:xfrm>
            <a:off x="285720" y="1285860"/>
            <a:ext cx="58579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32705" t="17773" r="18704" b="61719"/>
          <a:stretch>
            <a:fillRect/>
          </a:stretch>
        </p:blipFill>
        <p:spPr bwMode="auto">
          <a:xfrm>
            <a:off x="6215074" y="1357298"/>
            <a:ext cx="2714612" cy="64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 l="27763" t="17773" r="17057" b="36817"/>
          <a:stretch>
            <a:fillRect/>
          </a:stretch>
        </p:blipFill>
        <p:spPr bwMode="auto">
          <a:xfrm>
            <a:off x="0" y="3571875"/>
            <a:ext cx="428624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Gráfico"/>
          <p:cNvGraphicFramePr/>
          <p:nvPr/>
        </p:nvGraphicFramePr>
        <p:xfrm>
          <a:off x="4214810" y="3714752"/>
          <a:ext cx="492919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cap="all" dirty="0" smtClean="0"/>
              <a:t>Diseño del circuito de amplificación para celda de carga</a:t>
            </a:r>
            <a:br>
              <a:rPr lang="es-EC" b="1" cap="all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Amplificador instrumental AD620</a:t>
            </a:r>
          </a:p>
          <a:p>
            <a:endParaRPr lang="es-EC" dirty="0" smtClean="0"/>
          </a:p>
          <a:p>
            <a:pPr>
              <a:buNone/>
            </a:pPr>
            <a:r>
              <a:rPr lang="es-EC" dirty="0" smtClean="0"/>
              <a:t>CARACTERÍSTICAS:</a:t>
            </a:r>
          </a:p>
          <a:p>
            <a:pPr lvl="0"/>
            <a:r>
              <a:rPr lang="es-EC" dirty="0" smtClean="0"/>
              <a:t>Ganancia: 1 a 1000</a:t>
            </a:r>
          </a:p>
          <a:p>
            <a:pPr lvl="0"/>
            <a:r>
              <a:rPr lang="es-EC" dirty="0" smtClean="0"/>
              <a:t>Rangos de voltaje de excitación: ±2,3V a ±18V</a:t>
            </a:r>
          </a:p>
          <a:p>
            <a:pPr lvl="0"/>
            <a:r>
              <a:rPr lang="es-EC" dirty="0" smtClean="0"/>
              <a:t>Bajo consumo: Corriente de 1,3mA máx.</a:t>
            </a:r>
          </a:p>
          <a:p>
            <a:pPr lvl="0"/>
            <a:r>
              <a:rPr lang="es-EC" dirty="0" smtClean="0"/>
              <a:t>Ancho de banda: 120kHz con G=100</a:t>
            </a:r>
          </a:p>
          <a:p>
            <a:pPr lvl="0"/>
            <a:r>
              <a:rPr lang="es-EC" dirty="0" smtClean="0"/>
              <a:t>Bajo ruido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35578" t="41540" r="42528" b="29576"/>
          <a:stretch/>
        </p:blipFill>
        <p:spPr bwMode="auto">
          <a:xfrm>
            <a:off x="6544956" y="1571612"/>
            <a:ext cx="2599044" cy="17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es-EC" b="1" dirty="0" smtClean="0"/>
              <a:t>Diseño de la interfaz HMI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t="8130" r="6453" b="25634"/>
          <a:stretch/>
        </p:blipFill>
        <p:spPr bwMode="auto">
          <a:xfrm>
            <a:off x="0" y="1714488"/>
            <a:ext cx="9144000" cy="514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</a:t>
            </a:r>
            <a:r>
              <a:rPr lang="es-EC" cap="all" dirty="0" smtClean="0"/>
              <a:t>tapa de ingreso de datos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750948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Permite ingresar los datos de las muestras cilíndricas de suelos como las medidas de diámetros, altura inicia y peso.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912" t="17850" r="80659" b="36391"/>
          <a:stretch/>
        </p:blipFill>
        <p:spPr bwMode="auto">
          <a:xfrm>
            <a:off x="857224" y="3357562"/>
            <a:ext cx="2005016" cy="2458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 cstate="print"/>
          <a:srcRect l="2412" t="33102" r="45991" b="23085"/>
          <a:stretch/>
        </p:blipFill>
        <p:spPr bwMode="auto">
          <a:xfrm>
            <a:off x="3071802" y="3000372"/>
            <a:ext cx="5692510" cy="2961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33374"/>
            <a:ext cx="8229600" cy="1066800"/>
          </a:xfrm>
        </p:spPr>
        <p:txBody>
          <a:bodyPr>
            <a:normAutofit/>
          </a:bodyPr>
          <a:lstStyle/>
          <a:p>
            <a:r>
              <a:rPr lang="es-EC" b="1" cap="all" dirty="0" smtClean="0"/>
              <a:t>Etapa de botones e indicador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21530" t="66205" r="38511" b="14648"/>
          <a:stretch/>
        </p:blipFill>
        <p:spPr bwMode="auto">
          <a:xfrm>
            <a:off x="214282" y="1643050"/>
            <a:ext cx="4384083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/>
          <a:srcRect l="1095" t="13306" r="8952" b="11402"/>
          <a:stretch/>
        </p:blipFill>
        <p:spPr bwMode="auto">
          <a:xfrm>
            <a:off x="0" y="3143248"/>
            <a:ext cx="5141077" cy="3398452"/>
          </a:xfrm>
          <a:prstGeom prst="rect">
            <a:avLst/>
          </a:prstGeom>
          <a:ln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6 Imagen"/>
          <p:cNvPicPr/>
          <p:nvPr/>
        </p:nvPicPr>
        <p:blipFill rotWithShape="1">
          <a:blip r:embed="rId4" cstate="print"/>
          <a:srcRect l="26457" t="46408" r="39788" b="20165"/>
          <a:stretch/>
        </p:blipFill>
        <p:spPr bwMode="auto">
          <a:xfrm>
            <a:off x="5715008" y="3000372"/>
            <a:ext cx="3093544" cy="1785950"/>
          </a:xfrm>
          <a:prstGeom prst="rect">
            <a:avLst/>
          </a:prstGeom>
          <a:ln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7 Imagen"/>
          <p:cNvPicPr/>
          <p:nvPr/>
        </p:nvPicPr>
        <p:blipFill rotWithShape="1">
          <a:blip r:embed="rId5" cstate="print"/>
          <a:srcRect l="68706" t="49978" b="21138"/>
          <a:stretch/>
        </p:blipFill>
        <p:spPr bwMode="auto">
          <a:xfrm>
            <a:off x="5786446" y="5072075"/>
            <a:ext cx="3014666" cy="1785926"/>
          </a:xfrm>
          <a:prstGeom prst="rect">
            <a:avLst/>
          </a:prstGeom>
          <a:ln/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8 CuadroTexto"/>
          <p:cNvSpPr txBox="1"/>
          <p:nvPr/>
        </p:nvSpPr>
        <p:spPr>
          <a:xfrm>
            <a:off x="0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Encerar variables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5008" y="2643182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Botón comenzar ensayo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57884" y="47148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Botón Stop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4282" y="13572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Botones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4876" y="13451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Indicador de estado</a:t>
            </a:r>
            <a:endParaRPr lang="es-EC" dirty="0"/>
          </a:p>
        </p:txBody>
      </p:sp>
      <p:pic>
        <p:nvPicPr>
          <p:cNvPr id="14" name="13 Imagen"/>
          <p:cNvPicPr/>
          <p:nvPr/>
        </p:nvPicPr>
        <p:blipFill rotWithShape="1">
          <a:blip r:embed="rId6" cstate="print"/>
          <a:srcRect l="56509" t="62331" r="34954" b="28410"/>
          <a:stretch/>
        </p:blipFill>
        <p:spPr bwMode="auto">
          <a:xfrm>
            <a:off x="4929190" y="1785926"/>
            <a:ext cx="1071569" cy="92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es-EC" b="1" cap="all" dirty="0" smtClean="0"/>
              <a:t>Etapa del estado del ensayo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1000132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La gráfica corresponderá a la relación que existe entre el esfuerzo y la deformación unitaria. La tabla forma parte del reporte final del ensayo de suelos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20435" t="10060" r="12784" b="30226"/>
          <a:stretch/>
        </p:blipFill>
        <p:spPr bwMode="auto">
          <a:xfrm>
            <a:off x="857224" y="2500306"/>
            <a:ext cx="7500990" cy="4143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all" dirty="0" smtClean="0"/>
              <a:t>Ensayo </a:t>
            </a:r>
            <a:r>
              <a:rPr lang="es-ES" b="1" cap="all" dirty="0" err="1" smtClean="0"/>
              <a:t>triaxial</a:t>
            </a:r>
            <a:r>
              <a:rPr lang="es-EC" b="1" cap="all" dirty="0" smtClean="0"/>
              <a:t> UU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El</a:t>
            </a:r>
            <a:r>
              <a:rPr lang="es-MX" dirty="0" smtClean="0"/>
              <a:t> ensayo </a:t>
            </a:r>
            <a:r>
              <a:rPr lang="es-MX" dirty="0" err="1" smtClean="0"/>
              <a:t>triaxial</a:t>
            </a:r>
            <a:r>
              <a:rPr lang="es-MX" dirty="0" smtClean="0"/>
              <a:t> UU (no consolidado no drenado) tiene como objetivo determinar la resistencia al corte de especímenes cilíndricos en suelos cohesivos en condiciones inalteradas,  </a:t>
            </a:r>
            <a:r>
              <a:rPr lang="es-MX" dirty="0" err="1" smtClean="0"/>
              <a:t>remoldeadas</a:t>
            </a:r>
            <a:r>
              <a:rPr lang="es-MX" dirty="0" smtClean="0"/>
              <a:t> o compactadas, utilizando la aplicación de deformaciones controladas o esfuerzos controlados de la carga de compresión axial, donde el espécimen está sujeto a la presión de confinamiento de un fluido dentro de una cámara </a:t>
            </a:r>
            <a:r>
              <a:rPr lang="es-MX" dirty="0" err="1" smtClean="0"/>
              <a:t>Triaxial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Este ensayo proporciona datos para la determinación de las propiedades de resistencia y las relaciones esfuerzo-deformación de los suelos ensayados.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642942"/>
          </a:xfrm>
        </p:spPr>
        <p:txBody>
          <a:bodyPr/>
          <a:lstStyle/>
          <a:p>
            <a:r>
              <a:rPr lang="es-EC" dirty="0" smtClean="0"/>
              <a:t>Programación de tablas y gráficas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t="18174" r="9682" b="13349"/>
          <a:stretch/>
        </p:blipFill>
        <p:spPr bwMode="auto">
          <a:xfrm>
            <a:off x="785786" y="1714488"/>
            <a:ext cx="7643866" cy="4000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r>
              <a:rPr lang="es-EC" b="1" dirty="0" smtClean="0"/>
              <a:t>Obtención de la hoja de reporte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893824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Los datos adquiridos de deformación, carga y presión de confinamiento y datos de la muestra del ensayo , son guardados y enviados a una hoja de Excel.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20070" t="45435" r="17163" b="23085"/>
          <a:stretch/>
        </p:blipFill>
        <p:spPr bwMode="auto">
          <a:xfrm>
            <a:off x="2786050" y="2714620"/>
            <a:ext cx="4214842" cy="100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 cstate="print"/>
          <a:srcRect l="23172" t="9087" r="23002" b="13998"/>
          <a:stretch/>
        </p:blipFill>
        <p:spPr bwMode="auto">
          <a:xfrm>
            <a:off x="2786050" y="3786214"/>
            <a:ext cx="4286280" cy="307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0034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Configuración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Programación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22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_tradnl" b="1" cap="all" dirty="0" smtClean="0"/>
              <a:t>PRUEBAS Y EVALUACIÓN DEL EQUIPO INSTALADO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912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PRUEBAS DE CALIBRACIÓN: TRANSDUCTOR DE DEFORMACIÓN</a:t>
            </a:r>
            <a:endParaRPr lang="es-EC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8002" t="32527" r="23407" b="13574"/>
          <a:stretch>
            <a:fillRect/>
          </a:stretch>
        </p:blipFill>
        <p:spPr bwMode="auto">
          <a:xfrm>
            <a:off x="2428859" y="1857364"/>
            <a:ext cx="42383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Gráfico"/>
          <p:cNvGraphicFramePr/>
          <p:nvPr/>
        </p:nvGraphicFramePr>
        <p:xfrm>
          <a:off x="1285852" y="4500570"/>
          <a:ext cx="6715172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PRUEBAS DE CALIBRACIÓN: TRANSDUCTOR DE PRESIÓN</a:t>
            </a:r>
            <a:endParaRPr lang="es-EC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33528" t="30957" r="26940" b="39746"/>
          <a:stretch>
            <a:fillRect/>
          </a:stretch>
        </p:blipFill>
        <p:spPr bwMode="auto">
          <a:xfrm>
            <a:off x="2143108" y="1928802"/>
            <a:ext cx="44577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Gráfico"/>
          <p:cNvGraphicFramePr/>
          <p:nvPr/>
        </p:nvGraphicFramePr>
        <p:xfrm>
          <a:off x="928662" y="3929066"/>
          <a:ext cx="707236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PRUEBAS DE CALIBRACIÓN: TRANSDUCTOR DE CELDA DE CARGA</a:t>
            </a:r>
            <a:endParaRPr lang="es-EC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37646" t="28027" r="31058" b="20703"/>
          <a:stretch>
            <a:fillRect/>
          </a:stretch>
        </p:blipFill>
        <p:spPr bwMode="auto">
          <a:xfrm>
            <a:off x="2928926" y="1785926"/>
            <a:ext cx="33351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OPERACIÓN Y FUNCIONAMIENTO DEL EQUIPO INSTALADO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4502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C" b="1" dirty="0" smtClean="0"/>
              <a:t>Manual del usuario</a:t>
            </a:r>
          </a:p>
          <a:p>
            <a:r>
              <a:rPr lang="es-EC" dirty="0" smtClean="0"/>
              <a:t>El operario podrá hacer uso del manual del sistema que comprende procedimientos pertinentes al análisis de suelos en ensayos </a:t>
            </a:r>
            <a:r>
              <a:rPr lang="es-EC" dirty="0" err="1" smtClean="0"/>
              <a:t>triaxiales</a:t>
            </a:r>
            <a:r>
              <a:rPr lang="es-EC" dirty="0" smtClean="0"/>
              <a:t> no consolidados no drenados.</a:t>
            </a:r>
          </a:p>
          <a:p>
            <a:r>
              <a:rPr lang="es-EC" b="1" dirty="0" smtClean="0"/>
              <a:t>Manual de mantenimiento</a:t>
            </a:r>
          </a:p>
          <a:p>
            <a:r>
              <a:rPr lang="es-EC" dirty="0" smtClean="0"/>
              <a:t>El operario podrá hacer uso del manual de mantenimiento que comprende recomendaciones, uso y mantenimiento básico de cada unos de sus componentes del sistema instalado.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428868"/>
            <a:ext cx="6286544" cy="928694"/>
          </a:xfrm>
        </p:spPr>
        <p:txBody>
          <a:bodyPr>
            <a:noAutofit/>
          </a:bodyPr>
          <a:lstStyle/>
          <a:p>
            <a:r>
              <a:rPr lang="es-EC" sz="6000" dirty="0" smtClean="0"/>
              <a:t>Muchas Gracias</a:t>
            </a:r>
            <a:endParaRPr lang="es-EC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788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C" dirty="0" smtClean="0"/>
              <a:t>Realizado por:</a:t>
            </a:r>
          </a:p>
          <a:p>
            <a:pPr>
              <a:buNone/>
            </a:pPr>
            <a:r>
              <a:rPr lang="es-EC" dirty="0" smtClean="0"/>
              <a:t>Bustamante Leslie</a:t>
            </a:r>
          </a:p>
          <a:p>
            <a:pPr>
              <a:buNone/>
            </a:pPr>
            <a:r>
              <a:rPr lang="es-EC" dirty="0" smtClean="0"/>
              <a:t>Manuel Jumbo</a:t>
            </a:r>
          </a:p>
          <a:p>
            <a:pPr>
              <a:buNone/>
            </a:pPr>
            <a:r>
              <a:rPr lang="es-EC" dirty="0" smtClean="0"/>
              <a:t>2014.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25112"/>
          </a:xfrm>
        </p:spPr>
        <p:txBody>
          <a:bodyPr/>
          <a:lstStyle/>
          <a:p>
            <a:r>
              <a:rPr lang="es-MX" sz="2400" dirty="0" smtClean="0"/>
              <a:t>Se debe determinar los esfuerzos principales menor y mayor con el fin de generar el diagrama de corte (la envolvente o círculo de </a:t>
            </a:r>
            <a:r>
              <a:rPr lang="es-MX" sz="2400" dirty="0" err="1" smtClean="0"/>
              <a:t>Mohr</a:t>
            </a:r>
            <a:r>
              <a:rPr lang="es-MX" sz="2400" dirty="0" smtClean="0"/>
              <a:t>), del cual se pueden obtener  valores de los parámetros de resistencia al corte</a:t>
            </a:r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429024" cy="429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cap="all" dirty="0" smtClean="0"/>
              <a:t>Normas de los ensayos </a:t>
            </a:r>
            <a:r>
              <a:rPr lang="es-ES_tradnl" b="1" cap="all" dirty="0" err="1" smtClean="0"/>
              <a:t>triaxiales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325112"/>
          </a:xfrm>
        </p:spPr>
        <p:txBody>
          <a:bodyPr/>
          <a:lstStyle/>
          <a:p>
            <a:pPr lvl="0"/>
            <a:r>
              <a:rPr lang="es-MX" sz="2000" dirty="0" smtClean="0"/>
              <a:t>Norma ASTM D2850</a:t>
            </a:r>
            <a:endParaRPr lang="es-EC" sz="2000" dirty="0" smtClean="0"/>
          </a:p>
          <a:p>
            <a:pPr lvl="0"/>
            <a:r>
              <a:rPr lang="es-MX" sz="2000" dirty="0" smtClean="0"/>
              <a:t>Norma AASHITO T234</a:t>
            </a:r>
            <a:endParaRPr lang="es-EC" sz="20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5" t="22168" r="14586" b="17773"/>
          <a:stretch>
            <a:fillRect/>
          </a:stretch>
        </p:blipFill>
        <p:spPr bwMode="auto">
          <a:xfrm>
            <a:off x="928662" y="2857472"/>
            <a:ext cx="731803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2933704"/>
            <a:ext cx="8229600" cy="1066800"/>
          </a:xfrm>
        </p:spPr>
        <p:txBody>
          <a:bodyPr/>
          <a:lstStyle/>
          <a:p>
            <a:r>
              <a:rPr lang="es-EC" b="1" dirty="0" smtClean="0"/>
              <a:t>DISEÑO DEL SISTEMA </a:t>
            </a:r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Descripción del modelo de diseño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	Según el diseño seleccionado se tiene el siguiente modelo, dividido en: </a:t>
            </a:r>
          </a:p>
          <a:p>
            <a:endParaRPr lang="es-EC" dirty="0" smtClean="0"/>
          </a:p>
          <a:p>
            <a:r>
              <a:rPr lang="es-EC" dirty="0" smtClean="0"/>
              <a:t>Sistema mecánico</a:t>
            </a:r>
          </a:p>
          <a:p>
            <a:r>
              <a:rPr lang="es-EC" dirty="0" smtClean="0"/>
              <a:t>Sistema eléctrico-electrónico</a:t>
            </a:r>
          </a:p>
          <a:p>
            <a:r>
              <a:rPr lang="es-EC" dirty="0" smtClean="0"/>
              <a:t>Sistema neumático-hidráulico</a:t>
            </a:r>
          </a:p>
          <a:p>
            <a:r>
              <a:rPr lang="es-EC" dirty="0" smtClean="0"/>
              <a:t>Sistema de control.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24469" t="26562" r="18704" b="14844"/>
          <a:stretch>
            <a:fillRect/>
          </a:stretch>
        </p:blipFill>
        <p:spPr bwMode="auto">
          <a:xfrm>
            <a:off x="0" y="1142984"/>
            <a:ext cx="9144000" cy="53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</TotalTime>
  <Words>1441</Words>
  <Application>Microsoft Office PowerPoint</Application>
  <PresentationFormat>Presentación en pantalla (4:3)</PresentationFormat>
  <Paragraphs>183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Urbano</vt:lpstr>
      <vt:lpstr>DISEÑO Y CONSTRUCCIÓN DE UN SISTEMA ELECTRÓNICO-INFORMÁTICO PARA LA MÁQUINA DE ENSAYO TRIAXIAL </vt:lpstr>
      <vt:lpstr>Objetivo general</vt:lpstr>
      <vt:lpstr>Objetivos específicos</vt:lpstr>
      <vt:lpstr>Ensayo triaxial UU</vt:lpstr>
      <vt:lpstr>Diapositiva 5</vt:lpstr>
      <vt:lpstr>Normas de los ensayos triaxiales</vt:lpstr>
      <vt:lpstr>DISEÑO DEL SISTEMA </vt:lpstr>
      <vt:lpstr>Descripción del modelo de diseño </vt:lpstr>
      <vt:lpstr>Diapositiva 9</vt:lpstr>
      <vt:lpstr>Diapositiva 10</vt:lpstr>
      <vt:lpstr>Diapositiva 11</vt:lpstr>
      <vt:lpstr>Diapositiva 12</vt:lpstr>
      <vt:lpstr>IMPLEMENTACIÓN DEL MODELO </vt:lpstr>
      <vt:lpstr>SELECCIÓN DE LOS COMPONENTES DEL SISTEMA</vt:lpstr>
      <vt:lpstr>Selección de tarjeta de adquisición de datos </vt:lpstr>
      <vt:lpstr>Selección </vt:lpstr>
      <vt:lpstr>Selección  de transductor de deformación</vt:lpstr>
      <vt:lpstr>Selección:  </vt:lpstr>
      <vt:lpstr>Selección  de transductor celda de carga</vt:lpstr>
      <vt:lpstr>Selección</vt:lpstr>
      <vt:lpstr>Selección  de transductor de presión</vt:lpstr>
      <vt:lpstr>Selección </vt:lpstr>
      <vt:lpstr>Resumen de Selección de Instrumentación</vt:lpstr>
      <vt:lpstr>Diagrama de conexión al conector DIN</vt:lpstr>
      <vt:lpstr>Conexiones:</vt:lpstr>
      <vt:lpstr>Estructura del sistema de adquisición de datos</vt:lpstr>
      <vt:lpstr>Tipo de  ADC: Delta-sigma </vt:lpstr>
      <vt:lpstr>Diagrama de conexión de transductores a tarjeta DAQ</vt:lpstr>
      <vt:lpstr>Diseño de fuentes de alimentación</vt:lpstr>
      <vt:lpstr>PANEL ELÉCTRICO</vt:lpstr>
      <vt:lpstr>Calibración de los transductores del sistema</vt:lpstr>
      <vt:lpstr>Transductor de deformación</vt:lpstr>
      <vt:lpstr>Transductor de presión.</vt:lpstr>
      <vt:lpstr>Transductor celda de carga</vt:lpstr>
      <vt:lpstr>Diseño del circuito de amplificación para celda de carga </vt:lpstr>
      <vt:lpstr>Diseño de la interfaz HMI</vt:lpstr>
      <vt:lpstr>Etapa de ingreso de datos</vt:lpstr>
      <vt:lpstr>Etapa de botones e indicador</vt:lpstr>
      <vt:lpstr>Etapa del estado del ensayo</vt:lpstr>
      <vt:lpstr>Diapositiva 40</vt:lpstr>
      <vt:lpstr>Obtención de la hoja de reporte</vt:lpstr>
      <vt:lpstr>PRUEBAS Y EVALUACIÓN DEL EQUIPO INSTALADO</vt:lpstr>
      <vt:lpstr>PRUEBAS DE CALIBRACIÓN: TRANSDUCTOR DE DEFORMACIÓN</vt:lpstr>
      <vt:lpstr>PRUEBAS DE CALIBRACIÓN: TRANSDUCTOR DE PRESIÓN</vt:lpstr>
      <vt:lpstr>PRUEBAS DE CALIBRACIÓN: TRANSDUCTOR DE CELDA DE CARGA</vt:lpstr>
      <vt:lpstr>OPERACIÓN Y FUNCIONAMIENTO DEL EQUIPO INSTALADO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 SISTEMA ELECTRÓNICO-INFORMÁTICO PARA LA MÁQUINA DE ENSAYO TRIAXIAL</dc:title>
  <dc:creator>Less-Lee</dc:creator>
  <cp:lastModifiedBy>minimania.com</cp:lastModifiedBy>
  <cp:revision>53</cp:revision>
  <dcterms:created xsi:type="dcterms:W3CDTF">2014-10-13T19:20:19Z</dcterms:created>
  <dcterms:modified xsi:type="dcterms:W3CDTF">2014-10-29T01:13:54Z</dcterms:modified>
</cp:coreProperties>
</file>