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81" r:id="rId2"/>
    <p:sldId id="256" r:id="rId3"/>
    <p:sldId id="280" r:id="rId4"/>
    <p:sldId id="283" r:id="rId5"/>
    <p:sldId id="284" r:id="rId6"/>
    <p:sldId id="282" r:id="rId7"/>
    <p:sldId id="285" r:id="rId8"/>
    <p:sldId id="292" r:id="rId9"/>
    <p:sldId id="293" r:id="rId10"/>
    <p:sldId id="257" r:id="rId11"/>
    <p:sldId id="273" r:id="rId12"/>
    <p:sldId id="278" r:id="rId13"/>
    <p:sldId id="275" r:id="rId14"/>
    <p:sldId id="274" r:id="rId15"/>
    <p:sldId id="296" r:id="rId16"/>
    <p:sldId id="279" r:id="rId17"/>
    <p:sldId id="288" r:id="rId18"/>
    <p:sldId id="260" r:id="rId19"/>
    <p:sldId id="259" r:id="rId20"/>
    <p:sldId id="258" r:id="rId21"/>
    <p:sldId id="262" r:id="rId22"/>
    <p:sldId id="263" r:id="rId23"/>
    <p:sldId id="264" r:id="rId24"/>
    <p:sldId id="265" r:id="rId25"/>
    <p:sldId id="266" r:id="rId26"/>
    <p:sldId id="267" r:id="rId27"/>
    <p:sldId id="268" r:id="rId28"/>
    <p:sldId id="289" r:id="rId29"/>
    <p:sldId id="270" r:id="rId30"/>
    <p:sldId id="290" r:id="rId31"/>
    <p:sldId id="269" r:id="rId32"/>
    <p:sldId id="271" r:id="rId33"/>
    <p:sldId id="277" r:id="rId34"/>
    <p:sldId id="272" r:id="rId35"/>
    <p:sldId id="291" r:id="rId36"/>
  </p:sldIdLst>
  <p:sldSz cx="9144000" cy="6858000" type="screen4x3"/>
  <p:notesSz cx="6858000" cy="9144000"/>
  <p:defaultTextStyle>
    <a:defPPr>
      <a:defRPr lang="es-PA"/>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33" autoAdjust="0"/>
  </p:normalViewPr>
  <p:slideViewPr>
    <p:cSldViewPr>
      <p:cViewPr>
        <p:scale>
          <a:sx n="75" d="100"/>
          <a:sy n="75" d="100"/>
        </p:scale>
        <p:origin x="-614"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LSITA\Desktop\TRANSACCIONES%20DE%20SUCRES.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Libro3"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6"/>
    </mc:Choice>
    <mc:Fallback>
      <c:style val="36"/>
    </mc:Fallback>
  </mc:AlternateContent>
  <c:chart>
    <c:title>
      <c:tx>
        <c:rich>
          <a:bodyPr rot="0" vert="horz"/>
          <a:lstStyle/>
          <a:p>
            <a:pPr>
              <a:defRPr/>
            </a:pPr>
            <a:r>
              <a:rPr lang="en-US"/>
              <a:t>Transacciones totales  realizadas mediante el Sistema en "sucres" </a:t>
            </a:r>
          </a:p>
        </c:rich>
      </c:tx>
      <c:overlay val="0"/>
    </c:title>
    <c:autoTitleDeleted val="0"/>
    <c:plotArea>
      <c:layout/>
      <c:areaChart>
        <c:grouping val="stacked"/>
        <c:varyColors val="0"/>
        <c:ser>
          <c:idx val="0"/>
          <c:order val="0"/>
          <c:tx>
            <c:strRef>
              <c:f>Hoja1!$J$3</c:f>
              <c:strCache>
                <c:ptCount val="1"/>
                <c:pt idx="0">
                  <c:v>TOTAL</c:v>
                </c:pt>
              </c:strCache>
            </c:strRef>
          </c:tx>
          <c:dLbls>
            <c:dLbl>
              <c:idx val="0"/>
              <c:layout>
                <c:manualLayout>
                  <c:x val="9.166666666666673E-2"/>
                  <c:y val="-4.629629629629632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7777777777777809E-3"/>
                  <c:y val="-0.10648148148148154"/>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0.31944444444444453"/>
                </c:manualLayout>
              </c:layout>
              <c:showLegendKey val="0"/>
              <c:showVal val="1"/>
              <c:showCatName val="0"/>
              <c:showSerName val="0"/>
              <c:showPercent val="0"/>
              <c:showBubbleSize val="0"/>
              <c:extLst>
                <c:ext xmlns:c15="http://schemas.microsoft.com/office/drawing/2012/chart" uri="{CE6537A1-D6FC-4f65-9D91-7224C49458BB}"/>
              </c:extLst>
            </c:dLbl>
            <c:txPr>
              <a:bodyPr rot="0" vert="horz"/>
              <a:lstStyle/>
              <a:p>
                <a:pPr>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Hoja1!$K$2:$M$2</c:f>
              <c:strCache>
                <c:ptCount val="3"/>
                <c:pt idx="0">
                  <c:v>Año 2010</c:v>
                </c:pt>
                <c:pt idx="1">
                  <c:v>Año 2011</c:v>
                </c:pt>
                <c:pt idx="2">
                  <c:v>Año 2012</c:v>
                </c:pt>
              </c:strCache>
            </c:strRef>
          </c:cat>
          <c:val>
            <c:numRef>
              <c:f>Hoja1!$K$3:$M$3</c:f>
              <c:numCache>
                <c:formatCode>#,##0</c:formatCode>
                <c:ptCount val="3"/>
                <c:pt idx="0">
                  <c:v>10107641.870000005</c:v>
                </c:pt>
                <c:pt idx="1">
                  <c:v>216131680</c:v>
                </c:pt>
                <c:pt idx="2">
                  <c:v>852066601</c:v>
                </c:pt>
              </c:numCache>
            </c:numRef>
          </c:val>
        </c:ser>
        <c:dLbls>
          <c:showLegendKey val="0"/>
          <c:showVal val="1"/>
          <c:showCatName val="0"/>
          <c:showSerName val="0"/>
          <c:showPercent val="0"/>
          <c:showBubbleSize val="0"/>
        </c:dLbls>
        <c:axId val="99605504"/>
        <c:axId val="42996480"/>
      </c:areaChart>
      <c:catAx>
        <c:axId val="99605504"/>
        <c:scaling>
          <c:orientation val="minMax"/>
        </c:scaling>
        <c:delete val="0"/>
        <c:axPos val="b"/>
        <c:numFmt formatCode="General" sourceLinked="1"/>
        <c:majorTickMark val="out"/>
        <c:minorTickMark val="none"/>
        <c:tickLblPos val="nextTo"/>
        <c:txPr>
          <a:bodyPr rot="-60000000" vert="horz"/>
          <a:lstStyle/>
          <a:p>
            <a:pPr>
              <a:defRPr/>
            </a:pPr>
            <a:endParaRPr lang="es-EC"/>
          </a:p>
        </c:txPr>
        <c:crossAx val="42996480"/>
        <c:crosses val="autoZero"/>
        <c:auto val="1"/>
        <c:lblAlgn val="ctr"/>
        <c:lblOffset val="100"/>
        <c:noMultiLvlLbl val="0"/>
      </c:catAx>
      <c:valAx>
        <c:axId val="42996480"/>
        <c:scaling>
          <c:orientation val="minMax"/>
        </c:scaling>
        <c:delete val="0"/>
        <c:axPos val="l"/>
        <c:majorGridlines/>
        <c:title>
          <c:tx>
            <c:rich>
              <a:bodyPr rot="-5400000" vert="horz"/>
              <a:lstStyle/>
              <a:p>
                <a:pPr>
                  <a:defRPr/>
                </a:pPr>
                <a:r>
                  <a:rPr lang="es-EC"/>
                  <a:t>XSU</a:t>
                </a:r>
              </a:p>
            </c:rich>
          </c:tx>
          <c:overlay val="0"/>
        </c:title>
        <c:numFmt formatCode="#,##0" sourceLinked="1"/>
        <c:majorTickMark val="none"/>
        <c:minorTickMark val="none"/>
        <c:tickLblPos val="nextTo"/>
        <c:txPr>
          <a:bodyPr rot="-60000000" vert="horz"/>
          <a:lstStyle/>
          <a:p>
            <a:pPr>
              <a:defRPr/>
            </a:pPr>
            <a:endParaRPr lang="es-EC"/>
          </a:p>
        </c:txPr>
        <c:crossAx val="99605504"/>
        <c:crosses val="autoZero"/>
        <c:crossBetween val="midCat"/>
      </c:valAx>
    </c:plotArea>
    <c:plotVisOnly val="1"/>
    <c:dispBlanksAs val="zero"/>
    <c:showDLblsOverMax val="0"/>
  </c:chart>
  <c:txPr>
    <a:bodyPr/>
    <a:lstStyle/>
    <a:p>
      <a:pPr>
        <a:defRPr sz="1800"/>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title>
      <c:tx>
        <c:rich>
          <a:bodyPr/>
          <a:lstStyle/>
          <a:p>
            <a:pPr>
              <a:defRPr/>
            </a:pPr>
            <a:r>
              <a:rPr lang="es-EC"/>
              <a:t>DEMANDA INSATISFECHA</a:t>
            </a:r>
          </a:p>
        </c:rich>
      </c:tx>
      <c:layout/>
      <c:overlay val="0"/>
    </c:title>
    <c:autoTitleDeleted val="0"/>
    <c:plotArea>
      <c:layout/>
      <c:barChart>
        <c:barDir val="col"/>
        <c:grouping val="clustered"/>
        <c:varyColors val="0"/>
        <c:ser>
          <c:idx val="0"/>
          <c:order val="0"/>
          <c:tx>
            <c:strRef>
              <c:f>Hoja1!$C$4</c:f>
              <c:strCache>
                <c:ptCount val="1"/>
                <c:pt idx="0">
                  <c:v>PORCENTAJE</c:v>
                </c:pt>
              </c:strCache>
            </c:strRef>
          </c:tx>
          <c:invertIfNegative val="0"/>
          <c:cat>
            <c:strRef>
              <c:f>Hoja1!$B$5:$B$18</c:f>
              <c:strCache>
                <c:ptCount val="14"/>
                <c:pt idx="0">
                  <c:v>LECHE EN POLVO</c:v>
                </c:pt>
                <c:pt idx="1">
                  <c:v>POLLO BENEFICIADO</c:v>
                </c:pt>
                <c:pt idx="2">
                  <c:v>CARNE DE RES</c:v>
                </c:pt>
                <c:pt idx="3">
                  <c:v>AZUCAR</c:v>
                </c:pt>
                <c:pt idx="4">
                  <c:v>MARGARINA</c:v>
                </c:pt>
                <c:pt idx="5">
                  <c:v>QUESO BLANCO MADURO</c:v>
                </c:pt>
                <c:pt idx="6">
                  <c:v>MAYONESA</c:v>
                </c:pt>
                <c:pt idx="7">
                  <c:v>AVENA EN HOJUELA</c:v>
                </c:pt>
                <c:pt idx="8">
                  <c:v>ACEITE VEGETAL</c:v>
                </c:pt>
                <c:pt idx="9">
                  <c:v>PASTAS ALIMENTICIAS</c:v>
                </c:pt>
                <c:pt idx="10">
                  <c:v>SALSA DE TOMATE</c:v>
                </c:pt>
                <c:pt idx="11">
                  <c:v>ARROZ TIPO 1</c:v>
                </c:pt>
                <c:pt idx="12">
                  <c:v>CAFÉ MOLIDO</c:v>
                </c:pt>
                <c:pt idx="13">
                  <c:v>SARDINAS ENLATADAS</c:v>
                </c:pt>
              </c:strCache>
            </c:strRef>
          </c:cat>
          <c:val>
            <c:numRef>
              <c:f>Hoja1!$C$5:$C$18</c:f>
              <c:numCache>
                <c:formatCode>0.00%</c:formatCode>
                <c:ptCount val="14"/>
                <c:pt idx="0">
                  <c:v>0.28600000000000014</c:v>
                </c:pt>
                <c:pt idx="1">
                  <c:v>0.25900000000000001</c:v>
                </c:pt>
                <c:pt idx="2" formatCode="0%">
                  <c:v>0.25</c:v>
                </c:pt>
                <c:pt idx="3">
                  <c:v>0.17100000000000001</c:v>
                </c:pt>
                <c:pt idx="4">
                  <c:v>0.15700000000000008</c:v>
                </c:pt>
                <c:pt idx="5">
                  <c:v>0.15400000000000008</c:v>
                </c:pt>
                <c:pt idx="6">
                  <c:v>0.14300000000000004</c:v>
                </c:pt>
                <c:pt idx="7">
                  <c:v>0.128</c:v>
                </c:pt>
                <c:pt idx="8">
                  <c:v>0.114</c:v>
                </c:pt>
                <c:pt idx="9">
                  <c:v>8.6000000000000021E-2</c:v>
                </c:pt>
                <c:pt idx="10">
                  <c:v>8.6000000000000021E-2</c:v>
                </c:pt>
                <c:pt idx="11">
                  <c:v>7.0999999999999994E-2</c:v>
                </c:pt>
                <c:pt idx="12">
                  <c:v>5.7000000000000023E-2</c:v>
                </c:pt>
                <c:pt idx="13">
                  <c:v>4.3000000000000003E-2</c:v>
                </c:pt>
              </c:numCache>
            </c:numRef>
          </c:val>
        </c:ser>
        <c:dLbls>
          <c:showLegendKey val="0"/>
          <c:showVal val="0"/>
          <c:showCatName val="0"/>
          <c:showSerName val="0"/>
          <c:showPercent val="0"/>
          <c:showBubbleSize val="0"/>
        </c:dLbls>
        <c:gapWidth val="150"/>
        <c:axId val="43037440"/>
        <c:axId val="43038976"/>
      </c:barChart>
      <c:catAx>
        <c:axId val="43037440"/>
        <c:scaling>
          <c:orientation val="minMax"/>
        </c:scaling>
        <c:delete val="0"/>
        <c:axPos val="b"/>
        <c:numFmt formatCode="General" sourceLinked="0"/>
        <c:majorTickMark val="out"/>
        <c:minorTickMark val="none"/>
        <c:tickLblPos val="nextTo"/>
        <c:crossAx val="43038976"/>
        <c:crosses val="autoZero"/>
        <c:auto val="1"/>
        <c:lblAlgn val="ctr"/>
        <c:lblOffset val="100"/>
        <c:noMultiLvlLbl val="0"/>
      </c:catAx>
      <c:valAx>
        <c:axId val="43038976"/>
        <c:scaling>
          <c:orientation val="minMax"/>
        </c:scaling>
        <c:delete val="0"/>
        <c:axPos val="l"/>
        <c:majorGridlines/>
        <c:numFmt formatCode="0.00%" sourceLinked="1"/>
        <c:majorTickMark val="out"/>
        <c:minorTickMark val="none"/>
        <c:tickLblPos val="nextTo"/>
        <c:crossAx val="43037440"/>
        <c:crosses val="autoZero"/>
        <c:crossBetween val="between"/>
      </c:valAx>
    </c:plotArea>
    <c:legend>
      <c:legendPos val="r"/>
      <c:layout/>
      <c:overlay val="0"/>
    </c:legend>
    <c:plotVisOnly val="1"/>
    <c:dispBlanksAs val="gap"/>
    <c:showDLblsOverMax val="0"/>
  </c:chart>
  <c:spPr>
    <a:solidFill>
      <a:schemeClr val="accent3">
        <a:lumMod val="40000"/>
        <a:lumOff val="60000"/>
      </a:schemeClr>
    </a:solidFill>
  </c:spPr>
  <c:externalData r:id="rId2">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diagrams/_rels/data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image" Target="../media/image13.jp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image" Target="../media/image13.jp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E6C37D-5DEE-4B87-B8AF-77C6881E1A77}" type="doc">
      <dgm:prSet loTypeId="urn:microsoft.com/office/officeart/2009/3/layout/HorizontalOrganizationChart" loCatId="hierarchy" qsTypeId="urn:microsoft.com/office/officeart/2005/8/quickstyle/3d2" qsCatId="3D" csTypeId="urn:microsoft.com/office/officeart/2005/8/colors/accent5_1" csCatId="accent5" phldr="1"/>
      <dgm:spPr/>
      <dgm:t>
        <a:bodyPr/>
        <a:lstStyle/>
        <a:p>
          <a:endParaRPr lang="es-EC"/>
        </a:p>
      </dgm:t>
    </dgm:pt>
    <dgm:pt modelId="{BAF6F6FF-3157-48B7-B51D-43BB06744FB7}">
      <dgm:prSet phldrT="[Texto]"/>
      <dgm:spPr/>
      <dgm:t>
        <a:bodyPr/>
        <a:lstStyle/>
        <a:p>
          <a:r>
            <a:rPr lang="es-EC" dirty="0" smtClean="0"/>
            <a:t>ALBA</a:t>
          </a:r>
          <a:endParaRPr lang="es-EC" dirty="0"/>
        </a:p>
      </dgm:t>
    </dgm:pt>
    <dgm:pt modelId="{15F532D0-FD78-435B-BA2A-DDD9288B0085}" type="parTrans" cxnId="{381636A0-851E-426C-B958-D137B80837C7}">
      <dgm:prSet/>
      <dgm:spPr/>
      <dgm:t>
        <a:bodyPr/>
        <a:lstStyle/>
        <a:p>
          <a:endParaRPr lang="es-EC"/>
        </a:p>
      </dgm:t>
    </dgm:pt>
    <dgm:pt modelId="{5BC9AFC7-1839-4EB4-A9F4-A3B8E2F2CED7}" type="sibTrans" cxnId="{381636A0-851E-426C-B958-D137B80837C7}">
      <dgm:prSet/>
      <dgm:spPr/>
      <dgm:t>
        <a:bodyPr/>
        <a:lstStyle/>
        <a:p>
          <a:endParaRPr lang="es-EC"/>
        </a:p>
      </dgm:t>
    </dgm:pt>
    <dgm:pt modelId="{839FA016-363F-4E03-8620-0CEAD78F80B2}" type="asst">
      <dgm:prSet phldrT="[Texto]"/>
      <dgm:spPr/>
      <dgm:t>
        <a:bodyPr/>
        <a:lstStyle/>
        <a:p>
          <a:r>
            <a:rPr lang="es-EC" dirty="0" smtClean="0"/>
            <a:t>SUCRE</a:t>
          </a:r>
          <a:endParaRPr lang="es-EC" dirty="0"/>
        </a:p>
      </dgm:t>
    </dgm:pt>
    <dgm:pt modelId="{21953711-E387-4E1C-9A89-28885A2B7172}" type="parTrans" cxnId="{09EE779C-2CFE-44EF-9243-31D91FC55FAB}">
      <dgm:prSet/>
      <dgm:spPr/>
      <dgm:t>
        <a:bodyPr/>
        <a:lstStyle/>
        <a:p>
          <a:endParaRPr lang="es-EC"/>
        </a:p>
      </dgm:t>
    </dgm:pt>
    <dgm:pt modelId="{28014095-3512-424D-AB80-174F0BE8C71C}" type="sibTrans" cxnId="{09EE779C-2CFE-44EF-9243-31D91FC55FAB}">
      <dgm:prSet/>
      <dgm:spPr/>
      <dgm:t>
        <a:bodyPr/>
        <a:lstStyle/>
        <a:p>
          <a:endParaRPr lang="es-EC"/>
        </a:p>
      </dgm:t>
    </dgm:pt>
    <dgm:pt modelId="{1DBC690F-A7E8-49B3-BAC4-316CB367764B}">
      <dgm:prSet phldrT="[Texto]"/>
      <dgm:spPr>
        <a:blipFill rotWithShape="0">
          <a:blip xmlns:r="http://schemas.openxmlformats.org/officeDocument/2006/relationships" r:embed="rId1"/>
          <a:stretch>
            <a:fillRect/>
          </a:stretch>
        </a:blipFill>
      </dgm:spPr>
      <dgm:t>
        <a:bodyPr/>
        <a:lstStyle/>
        <a:p>
          <a:r>
            <a:rPr lang="es-EC" dirty="0" smtClean="0"/>
            <a:t>CUBA </a:t>
          </a:r>
          <a:endParaRPr lang="es-EC" dirty="0"/>
        </a:p>
      </dgm:t>
    </dgm:pt>
    <dgm:pt modelId="{C47C8C85-7803-42EE-9C24-D7E4158E14AC}" type="parTrans" cxnId="{A3576F29-6FD1-4CAE-A356-08FE897402A9}">
      <dgm:prSet/>
      <dgm:spPr/>
      <dgm:t>
        <a:bodyPr/>
        <a:lstStyle/>
        <a:p>
          <a:endParaRPr lang="es-EC"/>
        </a:p>
      </dgm:t>
    </dgm:pt>
    <dgm:pt modelId="{DC05926C-DEE8-4888-BB7B-F32A5EDA91DA}" type="sibTrans" cxnId="{A3576F29-6FD1-4CAE-A356-08FE897402A9}">
      <dgm:prSet/>
      <dgm:spPr/>
      <dgm:t>
        <a:bodyPr/>
        <a:lstStyle/>
        <a:p>
          <a:endParaRPr lang="es-EC"/>
        </a:p>
      </dgm:t>
    </dgm:pt>
    <dgm:pt modelId="{DE37928A-D9C4-4C00-AED7-2C269188104B}">
      <dgm:prSet phldrT="[Texto]"/>
      <dgm:spPr>
        <a:blipFill rotWithShape="0">
          <a:blip xmlns:r="http://schemas.openxmlformats.org/officeDocument/2006/relationships" r:embed="rId2"/>
          <a:stretch>
            <a:fillRect/>
          </a:stretch>
        </a:blipFill>
      </dgm:spPr>
      <dgm:t>
        <a:bodyPr/>
        <a:lstStyle/>
        <a:p>
          <a:r>
            <a:rPr lang="es-EC" dirty="0" smtClean="0"/>
            <a:t>BOLIVIA</a:t>
          </a:r>
          <a:endParaRPr lang="es-EC" dirty="0"/>
        </a:p>
      </dgm:t>
    </dgm:pt>
    <dgm:pt modelId="{D7CB3DAB-985F-4158-909D-F46CD04B95D1}" type="parTrans" cxnId="{C43BAC96-2E84-49D2-B2E8-6EF285027A16}">
      <dgm:prSet/>
      <dgm:spPr/>
      <dgm:t>
        <a:bodyPr/>
        <a:lstStyle/>
        <a:p>
          <a:endParaRPr lang="es-EC"/>
        </a:p>
      </dgm:t>
    </dgm:pt>
    <dgm:pt modelId="{E0DF3020-A8FF-4042-9997-6AD259E75F52}" type="sibTrans" cxnId="{C43BAC96-2E84-49D2-B2E8-6EF285027A16}">
      <dgm:prSet/>
      <dgm:spPr/>
      <dgm:t>
        <a:bodyPr/>
        <a:lstStyle/>
        <a:p>
          <a:endParaRPr lang="es-EC"/>
        </a:p>
      </dgm:t>
    </dgm:pt>
    <dgm:pt modelId="{F5209454-F729-4F43-9655-21666D86DF04}">
      <dgm:prSet phldrT="[Texto]"/>
      <dgm:spPr>
        <a:blipFill rotWithShape="0">
          <a:blip xmlns:r="http://schemas.openxmlformats.org/officeDocument/2006/relationships" r:embed="rId3"/>
          <a:stretch>
            <a:fillRect/>
          </a:stretch>
        </a:blipFill>
      </dgm:spPr>
      <dgm:t>
        <a:bodyPr/>
        <a:lstStyle/>
        <a:p>
          <a:r>
            <a:rPr lang="es-EC" dirty="0" smtClean="0"/>
            <a:t>ECUADOR</a:t>
          </a:r>
          <a:endParaRPr lang="es-EC" dirty="0"/>
        </a:p>
      </dgm:t>
    </dgm:pt>
    <dgm:pt modelId="{A2BC69DC-4A26-4F7C-9E45-1679626A3433}" type="parTrans" cxnId="{3CA2C6BC-9723-4701-A53D-C8B275D1FAE0}">
      <dgm:prSet/>
      <dgm:spPr/>
      <dgm:t>
        <a:bodyPr/>
        <a:lstStyle/>
        <a:p>
          <a:endParaRPr lang="es-EC"/>
        </a:p>
      </dgm:t>
    </dgm:pt>
    <dgm:pt modelId="{A07B0F9C-6E01-47FA-9B90-E4E4599A89DE}" type="sibTrans" cxnId="{3CA2C6BC-9723-4701-A53D-C8B275D1FAE0}">
      <dgm:prSet/>
      <dgm:spPr/>
      <dgm:t>
        <a:bodyPr/>
        <a:lstStyle/>
        <a:p>
          <a:endParaRPr lang="es-EC"/>
        </a:p>
      </dgm:t>
    </dgm:pt>
    <dgm:pt modelId="{FB76DC22-20A2-4935-BF16-186AF08F6500}">
      <dgm:prSet phldrT="[Texto]"/>
      <dgm:spPr>
        <a:blipFill rotWithShape="0">
          <a:blip xmlns:r="http://schemas.openxmlformats.org/officeDocument/2006/relationships" r:embed="rId4"/>
          <a:stretch>
            <a:fillRect/>
          </a:stretch>
        </a:blipFill>
      </dgm:spPr>
      <dgm:t>
        <a:bodyPr/>
        <a:lstStyle/>
        <a:p>
          <a:r>
            <a:rPr lang="es-EC" dirty="0" smtClean="0">
              <a:solidFill>
                <a:srgbClr val="FFFFFF"/>
              </a:solidFill>
            </a:rPr>
            <a:t>VENEZUELA</a:t>
          </a:r>
          <a:endParaRPr lang="es-EC" dirty="0">
            <a:solidFill>
              <a:srgbClr val="FFFFFF"/>
            </a:solidFill>
          </a:endParaRPr>
        </a:p>
      </dgm:t>
    </dgm:pt>
    <dgm:pt modelId="{9C504E96-F8C9-4CB9-9F15-78851D4812F9}" type="parTrans" cxnId="{0959ED89-FDC7-40EA-8B49-FC5124162310}">
      <dgm:prSet/>
      <dgm:spPr/>
      <dgm:t>
        <a:bodyPr/>
        <a:lstStyle/>
        <a:p>
          <a:endParaRPr lang="es-EC"/>
        </a:p>
      </dgm:t>
    </dgm:pt>
    <dgm:pt modelId="{182C6513-20F9-4507-A5A2-6010FCF23C05}" type="sibTrans" cxnId="{0959ED89-FDC7-40EA-8B49-FC5124162310}">
      <dgm:prSet/>
      <dgm:spPr/>
      <dgm:t>
        <a:bodyPr/>
        <a:lstStyle/>
        <a:p>
          <a:endParaRPr lang="es-EC"/>
        </a:p>
      </dgm:t>
    </dgm:pt>
    <dgm:pt modelId="{C5CC7D7E-A96C-4D78-AEBF-CED7FC8FC666}">
      <dgm:prSet phldrT="[Texto]"/>
      <dgm:spPr>
        <a:blipFill rotWithShape="0">
          <a:blip xmlns:r="http://schemas.openxmlformats.org/officeDocument/2006/relationships" r:embed="rId5"/>
          <a:stretch>
            <a:fillRect/>
          </a:stretch>
        </a:blipFill>
      </dgm:spPr>
      <dgm:t>
        <a:bodyPr/>
        <a:lstStyle/>
        <a:p>
          <a:r>
            <a:rPr lang="es-EC" dirty="0" smtClean="0"/>
            <a:t>NICARAGUA</a:t>
          </a:r>
          <a:endParaRPr lang="es-EC" dirty="0"/>
        </a:p>
      </dgm:t>
    </dgm:pt>
    <dgm:pt modelId="{635D1E3B-2149-4988-B9D4-2444A23D06E2}" type="parTrans" cxnId="{406A242B-00CA-49F1-AE85-42C524B4F23E}">
      <dgm:prSet/>
      <dgm:spPr/>
      <dgm:t>
        <a:bodyPr/>
        <a:lstStyle/>
        <a:p>
          <a:endParaRPr lang="es-EC"/>
        </a:p>
      </dgm:t>
    </dgm:pt>
    <dgm:pt modelId="{A7F3F1E7-FAA5-4481-8C7A-672E2CBAE643}" type="sibTrans" cxnId="{406A242B-00CA-49F1-AE85-42C524B4F23E}">
      <dgm:prSet/>
      <dgm:spPr/>
      <dgm:t>
        <a:bodyPr/>
        <a:lstStyle/>
        <a:p>
          <a:endParaRPr lang="es-EC"/>
        </a:p>
      </dgm:t>
    </dgm:pt>
    <dgm:pt modelId="{16C6167D-A515-4675-B715-57AB993D2E1E}">
      <dgm:prSet phldrT="[Texto]"/>
      <dgm:spPr>
        <a:blipFill rotWithShape="0">
          <a:blip xmlns:r="http://schemas.openxmlformats.org/officeDocument/2006/relationships" r:embed="rId6"/>
          <a:stretch>
            <a:fillRect/>
          </a:stretch>
        </a:blipFill>
      </dgm:spPr>
      <dgm:t>
        <a:bodyPr/>
        <a:lstStyle/>
        <a:p>
          <a:r>
            <a:rPr lang="es-EC" dirty="0" smtClean="0"/>
            <a:t>URUGUAY</a:t>
          </a:r>
          <a:endParaRPr lang="es-EC" dirty="0"/>
        </a:p>
      </dgm:t>
    </dgm:pt>
    <dgm:pt modelId="{A1A5ACD3-BCA9-4462-9A3E-1D52FD750077}" type="parTrans" cxnId="{63324911-8CDF-4A87-AB8C-6FA756CA9E9C}">
      <dgm:prSet/>
      <dgm:spPr/>
      <dgm:t>
        <a:bodyPr/>
        <a:lstStyle/>
        <a:p>
          <a:endParaRPr lang="es-EC"/>
        </a:p>
      </dgm:t>
    </dgm:pt>
    <dgm:pt modelId="{E24A49B5-02FC-41AA-B033-C20AB4660A06}" type="sibTrans" cxnId="{63324911-8CDF-4A87-AB8C-6FA756CA9E9C}">
      <dgm:prSet/>
      <dgm:spPr/>
      <dgm:t>
        <a:bodyPr/>
        <a:lstStyle/>
        <a:p>
          <a:endParaRPr lang="es-EC"/>
        </a:p>
      </dgm:t>
    </dgm:pt>
    <dgm:pt modelId="{C414CF9E-2860-4614-BE9A-CC19CAC9B9EB}" type="pres">
      <dgm:prSet presAssocID="{82E6C37D-5DEE-4B87-B8AF-77C6881E1A77}" presName="hierChild1" presStyleCnt="0">
        <dgm:presLayoutVars>
          <dgm:orgChart val="1"/>
          <dgm:chPref val="1"/>
          <dgm:dir/>
          <dgm:animOne val="branch"/>
          <dgm:animLvl val="lvl"/>
          <dgm:resizeHandles/>
        </dgm:presLayoutVars>
      </dgm:prSet>
      <dgm:spPr/>
      <dgm:t>
        <a:bodyPr/>
        <a:lstStyle/>
        <a:p>
          <a:endParaRPr lang="es-EC"/>
        </a:p>
      </dgm:t>
    </dgm:pt>
    <dgm:pt modelId="{04926815-3479-429A-8AD7-0390AE7D77E9}" type="pres">
      <dgm:prSet presAssocID="{BAF6F6FF-3157-48B7-B51D-43BB06744FB7}" presName="hierRoot1" presStyleCnt="0">
        <dgm:presLayoutVars>
          <dgm:hierBranch val="init"/>
        </dgm:presLayoutVars>
      </dgm:prSet>
      <dgm:spPr/>
    </dgm:pt>
    <dgm:pt modelId="{94A58548-E5E5-4C20-BAE6-769F56ACFB87}" type="pres">
      <dgm:prSet presAssocID="{BAF6F6FF-3157-48B7-B51D-43BB06744FB7}" presName="rootComposite1" presStyleCnt="0"/>
      <dgm:spPr/>
    </dgm:pt>
    <dgm:pt modelId="{22DF6AD7-1B14-427A-AAE0-6A4A567213AC}" type="pres">
      <dgm:prSet presAssocID="{BAF6F6FF-3157-48B7-B51D-43BB06744FB7}" presName="rootText1" presStyleLbl="node0" presStyleIdx="0" presStyleCnt="1" custScaleX="70015">
        <dgm:presLayoutVars>
          <dgm:chPref val="3"/>
        </dgm:presLayoutVars>
      </dgm:prSet>
      <dgm:spPr/>
      <dgm:t>
        <a:bodyPr/>
        <a:lstStyle/>
        <a:p>
          <a:endParaRPr lang="es-EC"/>
        </a:p>
      </dgm:t>
    </dgm:pt>
    <dgm:pt modelId="{4EE9ACE8-6E4B-496B-9CB2-9F65B51295CE}" type="pres">
      <dgm:prSet presAssocID="{BAF6F6FF-3157-48B7-B51D-43BB06744FB7}" presName="rootConnector1" presStyleLbl="node1" presStyleIdx="0" presStyleCnt="0"/>
      <dgm:spPr/>
      <dgm:t>
        <a:bodyPr/>
        <a:lstStyle/>
        <a:p>
          <a:endParaRPr lang="es-EC"/>
        </a:p>
      </dgm:t>
    </dgm:pt>
    <dgm:pt modelId="{F84CDCB4-4680-4074-979B-5C728DBA3F4D}" type="pres">
      <dgm:prSet presAssocID="{BAF6F6FF-3157-48B7-B51D-43BB06744FB7}" presName="hierChild2" presStyleCnt="0"/>
      <dgm:spPr/>
    </dgm:pt>
    <dgm:pt modelId="{165361C4-E42B-4F78-98B7-CB50C5DA313B}" type="pres">
      <dgm:prSet presAssocID="{C47C8C85-7803-42EE-9C24-D7E4158E14AC}" presName="Name64" presStyleLbl="parChTrans1D2" presStyleIdx="0" presStyleCnt="7"/>
      <dgm:spPr/>
      <dgm:t>
        <a:bodyPr/>
        <a:lstStyle/>
        <a:p>
          <a:endParaRPr lang="es-EC"/>
        </a:p>
      </dgm:t>
    </dgm:pt>
    <dgm:pt modelId="{3766BB47-D02F-4C77-BE5D-4F936C4978FA}" type="pres">
      <dgm:prSet presAssocID="{1DBC690F-A7E8-49B3-BAC4-316CB367764B}" presName="hierRoot2" presStyleCnt="0">
        <dgm:presLayoutVars>
          <dgm:hierBranch val="init"/>
        </dgm:presLayoutVars>
      </dgm:prSet>
      <dgm:spPr/>
    </dgm:pt>
    <dgm:pt modelId="{CE158697-DED4-4542-BBC8-8B7CC045D0FD}" type="pres">
      <dgm:prSet presAssocID="{1DBC690F-A7E8-49B3-BAC4-316CB367764B}" presName="rootComposite" presStyleCnt="0"/>
      <dgm:spPr/>
    </dgm:pt>
    <dgm:pt modelId="{BFC96260-F97C-4EE7-8A2D-22729FE8F4F7}" type="pres">
      <dgm:prSet presAssocID="{1DBC690F-A7E8-49B3-BAC4-316CB367764B}" presName="rootText" presStyleLbl="node2" presStyleIdx="0" presStyleCnt="6">
        <dgm:presLayoutVars>
          <dgm:chPref val="3"/>
        </dgm:presLayoutVars>
      </dgm:prSet>
      <dgm:spPr/>
      <dgm:t>
        <a:bodyPr/>
        <a:lstStyle/>
        <a:p>
          <a:endParaRPr lang="es-EC"/>
        </a:p>
      </dgm:t>
    </dgm:pt>
    <dgm:pt modelId="{357ABEF4-BFC6-4499-8B06-6FDAFD7C0F7D}" type="pres">
      <dgm:prSet presAssocID="{1DBC690F-A7E8-49B3-BAC4-316CB367764B}" presName="rootConnector" presStyleLbl="node2" presStyleIdx="0" presStyleCnt="6"/>
      <dgm:spPr/>
      <dgm:t>
        <a:bodyPr/>
        <a:lstStyle/>
        <a:p>
          <a:endParaRPr lang="es-EC"/>
        </a:p>
      </dgm:t>
    </dgm:pt>
    <dgm:pt modelId="{5B13F534-64B6-4C4C-83B8-7433EFC0C3E1}" type="pres">
      <dgm:prSet presAssocID="{1DBC690F-A7E8-49B3-BAC4-316CB367764B}" presName="hierChild4" presStyleCnt="0"/>
      <dgm:spPr/>
    </dgm:pt>
    <dgm:pt modelId="{C9067163-BE17-4A6D-84FB-6C64C3E15C99}" type="pres">
      <dgm:prSet presAssocID="{1DBC690F-A7E8-49B3-BAC4-316CB367764B}" presName="hierChild5" presStyleCnt="0"/>
      <dgm:spPr/>
    </dgm:pt>
    <dgm:pt modelId="{F061B17F-EF86-4309-BE54-DF76F897D1B0}" type="pres">
      <dgm:prSet presAssocID="{D7CB3DAB-985F-4158-909D-F46CD04B95D1}" presName="Name64" presStyleLbl="parChTrans1D2" presStyleIdx="1" presStyleCnt="7"/>
      <dgm:spPr/>
      <dgm:t>
        <a:bodyPr/>
        <a:lstStyle/>
        <a:p>
          <a:endParaRPr lang="es-EC"/>
        </a:p>
      </dgm:t>
    </dgm:pt>
    <dgm:pt modelId="{C4807062-6FC9-47D2-9581-E26B0412A01E}" type="pres">
      <dgm:prSet presAssocID="{DE37928A-D9C4-4C00-AED7-2C269188104B}" presName="hierRoot2" presStyleCnt="0">
        <dgm:presLayoutVars>
          <dgm:hierBranch val="init"/>
        </dgm:presLayoutVars>
      </dgm:prSet>
      <dgm:spPr/>
    </dgm:pt>
    <dgm:pt modelId="{379619BD-0A5C-4D56-9CFB-F11AF07D55C8}" type="pres">
      <dgm:prSet presAssocID="{DE37928A-D9C4-4C00-AED7-2C269188104B}" presName="rootComposite" presStyleCnt="0"/>
      <dgm:spPr/>
    </dgm:pt>
    <dgm:pt modelId="{D94974F6-3CBC-4BDC-9138-493040E90472}" type="pres">
      <dgm:prSet presAssocID="{DE37928A-D9C4-4C00-AED7-2C269188104B}" presName="rootText" presStyleLbl="node2" presStyleIdx="1" presStyleCnt="6">
        <dgm:presLayoutVars>
          <dgm:chPref val="3"/>
        </dgm:presLayoutVars>
      </dgm:prSet>
      <dgm:spPr/>
      <dgm:t>
        <a:bodyPr/>
        <a:lstStyle/>
        <a:p>
          <a:endParaRPr lang="es-EC"/>
        </a:p>
      </dgm:t>
    </dgm:pt>
    <dgm:pt modelId="{71389B8A-6343-44BF-B2F8-1C9EEC609CF6}" type="pres">
      <dgm:prSet presAssocID="{DE37928A-D9C4-4C00-AED7-2C269188104B}" presName="rootConnector" presStyleLbl="node2" presStyleIdx="1" presStyleCnt="6"/>
      <dgm:spPr/>
      <dgm:t>
        <a:bodyPr/>
        <a:lstStyle/>
        <a:p>
          <a:endParaRPr lang="es-EC"/>
        </a:p>
      </dgm:t>
    </dgm:pt>
    <dgm:pt modelId="{BCD8EBD5-01B4-4A9F-B555-29B4C0524ACA}" type="pres">
      <dgm:prSet presAssocID="{DE37928A-D9C4-4C00-AED7-2C269188104B}" presName="hierChild4" presStyleCnt="0"/>
      <dgm:spPr/>
    </dgm:pt>
    <dgm:pt modelId="{180D29B9-356D-4F68-BAA5-EEE0D57DCFBF}" type="pres">
      <dgm:prSet presAssocID="{DE37928A-D9C4-4C00-AED7-2C269188104B}" presName="hierChild5" presStyleCnt="0"/>
      <dgm:spPr/>
    </dgm:pt>
    <dgm:pt modelId="{608F99ED-4A76-40CA-91CF-34FE8E81B9D1}" type="pres">
      <dgm:prSet presAssocID="{A2BC69DC-4A26-4F7C-9E45-1679626A3433}" presName="Name64" presStyleLbl="parChTrans1D2" presStyleIdx="2" presStyleCnt="7"/>
      <dgm:spPr/>
      <dgm:t>
        <a:bodyPr/>
        <a:lstStyle/>
        <a:p>
          <a:endParaRPr lang="es-EC"/>
        </a:p>
      </dgm:t>
    </dgm:pt>
    <dgm:pt modelId="{BD4D5392-0759-4D54-9CF8-CA3AE162DF70}" type="pres">
      <dgm:prSet presAssocID="{F5209454-F729-4F43-9655-21666D86DF04}" presName="hierRoot2" presStyleCnt="0">
        <dgm:presLayoutVars>
          <dgm:hierBranch val="init"/>
        </dgm:presLayoutVars>
      </dgm:prSet>
      <dgm:spPr/>
    </dgm:pt>
    <dgm:pt modelId="{868CF2ED-44B0-459E-9BB5-DD50DDCA0848}" type="pres">
      <dgm:prSet presAssocID="{F5209454-F729-4F43-9655-21666D86DF04}" presName="rootComposite" presStyleCnt="0"/>
      <dgm:spPr/>
    </dgm:pt>
    <dgm:pt modelId="{C614D59B-34F5-471C-BA80-9E39A0BD3F4E}" type="pres">
      <dgm:prSet presAssocID="{F5209454-F729-4F43-9655-21666D86DF04}" presName="rootText" presStyleLbl="node2" presStyleIdx="2" presStyleCnt="6">
        <dgm:presLayoutVars>
          <dgm:chPref val="3"/>
        </dgm:presLayoutVars>
      </dgm:prSet>
      <dgm:spPr/>
      <dgm:t>
        <a:bodyPr/>
        <a:lstStyle/>
        <a:p>
          <a:endParaRPr lang="es-EC"/>
        </a:p>
      </dgm:t>
    </dgm:pt>
    <dgm:pt modelId="{200D6E54-1FB1-4852-9B36-7CCBA012D483}" type="pres">
      <dgm:prSet presAssocID="{F5209454-F729-4F43-9655-21666D86DF04}" presName="rootConnector" presStyleLbl="node2" presStyleIdx="2" presStyleCnt="6"/>
      <dgm:spPr/>
      <dgm:t>
        <a:bodyPr/>
        <a:lstStyle/>
        <a:p>
          <a:endParaRPr lang="es-EC"/>
        </a:p>
      </dgm:t>
    </dgm:pt>
    <dgm:pt modelId="{22ECDD2B-C104-4992-8DCC-7F8182F6CCF3}" type="pres">
      <dgm:prSet presAssocID="{F5209454-F729-4F43-9655-21666D86DF04}" presName="hierChild4" presStyleCnt="0"/>
      <dgm:spPr/>
    </dgm:pt>
    <dgm:pt modelId="{4B044BAC-D0C3-4620-90E0-40CF3C77635C}" type="pres">
      <dgm:prSet presAssocID="{F5209454-F729-4F43-9655-21666D86DF04}" presName="hierChild5" presStyleCnt="0"/>
      <dgm:spPr/>
    </dgm:pt>
    <dgm:pt modelId="{6ED52505-0FF9-41D7-919A-8E6AD0332417}" type="pres">
      <dgm:prSet presAssocID="{9C504E96-F8C9-4CB9-9F15-78851D4812F9}" presName="Name64" presStyleLbl="parChTrans1D2" presStyleIdx="3" presStyleCnt="7"/>
      <dgm:spPr/>
      <dgm:t>
        <a:bodyPr/>
        <a:lstStyle/>
        <a:p>
          <a:endParaRPr lang="es-EC"/>
        </a:p>
      </dgm:t>
    </dgm:pt>
    <dgm:pt modelId="{E756B2FA-1FB7-442A-BB6A-91DBF219579D}" type="pres">
      <dgm:prSet presAssocID="{FB76DC22-20A2-4935-BF16-186AF08F6500}" presName="hierRoot2" presStyleCnt="0">
        <dgm:presLayoutVars>
          <dgm:hierBranch val="init"/>
        </dgm:presLayoutVars>
      </dgm:prSet>
      <dgm:spPr/>
    </dgm:pt>
    <dgm:pt modelId="{3BBFB0C0-22FF-4D39-A432-AE694220283D}" type="pres">
      <dgm:prSet presAssocID="{FB76DC22-20A2-4935-BF16-186AF08F6500}" presName="rootComposite" presStyleCnt="0"/>
      <dgm:spPr/>
    </dgm:pt>
    <dgm:pt modelId="{AD641A31-618C-4DBA-8ADB-10767C548F4A}" type="pres">
      <dgm:prSet presAssocID="{FB76DC22-20A2-4935-BF16-186AF08F6500}" presName="rootText" presStyleLbl="node2" presStyleIdx="3" presStyleCnt="6">
        <dgm:presLayoutVars>
          <dgm:chPref val="3"/>
        </dgm:presLayoutVars>
      </dgm:prSet>
      <dgm:spPr/>
      <dgm:t>
        <a:bodyPr/>
        <a:lstStyle/>
        <a:p>
          <a:endParaRPr lang="es-EC"/>
        </a:p>
      </dgm:t>
    </dgm:pt>
    <dgm:pt modelId="{F40E8558-9E6C-4912-A46B-F3BC343EC328}" type="pres">
      <dgm:prSet presAssocID="{FB76DC22-20A2-4935-BF16-186AF08F6500}" presName="rootConnector" presStyleLbl="node2" presStyleIdx="3" presStyleCnt="6"/>
      <dgm:spPr/>
      <dgm:t>
        <a:bodyPr/>
        <a:lstStyle/>
        <a:p>
          <a:endParaRPr lang="es-EC"/>
        </a:p>
      </dgm:t>
    </dgm:pt>
    <dgm:pt modelId="{BEFDDD6A-D08C-4379-80AC-F36E0AE5B62E}" type="pres">
      <dgm:prSet presAssocID="{FB76DC22-20A2-4935-BF16-186AF08F6500}" presName="hierChild4" presStyleCnt="0"/>
      <dgm:spPr/>
    </dgm:pt>
    <dgm:pt modelId="{B35A368D-9779-4D67-815F-C1CF50C3FAC7}" type="pres">
      <dgm:prSet presAssocID="{FB76DC22-20A2-4935-BF16-186AF08F6500}" presName="hierChild5" presStyleCnt="0"/>
      <dgm:spPr/>
    </dgm:pt>
    <dgm:pt modelId="{375DE6E1-0449-4BA2-A05B-2A3BAC54BDF2}" type="pres">
      <dgm:prSet presAssocID="{635D1E3B-2149-4988-B9D4-2444A23D06E2}" presName="Name64" presStyleLbl="parChTrans1D2" presStyleIdx="4" presStyleCnt="7"/>
      <dgm:spPr/>
      <dgm:t>
        <a:bodyPr/>
        <a:lstStyle/>
        <a:p>
          <a:endParaRPr lang="es-EC"/>
        </a:p>
      </dgm:t>
    </dgm:pt>
    <dgm:pt modelId="{16A14F27-4CB1-41A4-BE75-08E10252B788}" type="pres">
      <dgm:prSet presAssocID="{C5CC7D7E-A96C-4D78-AEBF-CED7FC8FC666}" presName="hierRoot2" presStyleCnt="0">
        <dgm:presLayoutVars>
          <dgm:hierBranch val="init"/>
        </dgm:presLayoutVars>
      </dgm:prSet>
      <dgm:spPr/>
    </dgm:pt>
    <dgm:pt modelId="{F5F4710F-A549-48BF-B39F-67B0F67D6041}" type="pres">
      <dgm:prSet presAssocID="{C5CC7D7E-A96C-4D78-AEBF-CED7FC8FC666}" presName="rootComposite" presStyleCnt="0"/>
      <dgm:spPr/>
    </dgm:pt>
    <dgm:pt modelId="{8D7170DE-D05A-45AB-A30E-F169A09554D9}" type="pres">
      <dgm:prSet presAssocID="{C5CC7D7E-A96C-4D78-AEBF-CED7FC8FC666}" presName="rootText" presStyleLbl="node2" presStyleIdx="4" presStyleCnt="6">
        <dgm:presLayoutVars>
          <dgm:chPref val="3"/>
        </dgm:presLayoutVars>
      </dgm:prSet>
      <dgm:spPr/>
      <dgm:t>
        <a:bodyPr/>
        <a:lstStyle/>
        <a:p>
          <a:endParaRPr lang="es-EC"/>
        </a:p>
      </dgm:t>
    </dgm:pt>
    <dgm:pt modelId="{FD1A9D0E-7385-4953-B2CB-877F7FEB970A}" type="pres">
      <dgm:prSet presAssocID="{C5CC7D7E-A96C-4D78-AEBF-CED7FC8FC666}" presName="rootConnector" presStyleLbl="node2" presStyleIdx="4" presStyleCnt="6"/>
      <dgm:spPr/>
      <dgm:t>
        <a:bodyPr/>
        <a:lstStyle/>
        <a:p>
          <a:endParaRPr lang="es-EC"/>
        </a:p>
      </dgm:t>
    </dgm:pt>
    <dgm:pt modelId="{3722192A-CA60-400E-BABD-2E29F4BB3234}" type="pres">
      <dgm:prSet presAssocID="{C5CC7D7E-A96C-4D78-AEBF-CED7FC8FC666}" presName="hierChild4" presStyleCnt="0"/>
      <dgm:spPr/>
    </dgm:pt>
    <dgm:pt modelId="{15AC8D9A-0190-42EE-B896-516A95E54050}" type="pres">
      <dgm:prSet presAssocID="{C5CC7D7E-A96C-4D78-AEBF-CED7FC8FC666}" presName="hierChild5" presStyleCnt="0"/>
      <dgm:spPr/>
    </dgm:pt>
    <dgm:pt modelId="{C04CB818-5D58-4018-A2BD-F32D189F41B9}" type="pres">
      <dgm:prSet presAssocID="{A1A5ACD3-BCA9-4462-9A3E-1D52FD750077}" presName="Name64" presStyleLbl="parChTrans1D2" presStyleIdx="5" presStyleCnt="7"/>
      <dgm:spPr/>
      <dgm:t>
        <a:bodyPr/>
        <a:lstStyle/>
        <a:p>
          <a:endParaRPr lang="es-EC"/>
        </a:p>
      </dgm:t>
    </dgm:pt>
    <dgm:pt modelId="{6C74BFD1-41FC-4703-B983-848CB318920A}" type="pres">
      <dgm:prSet presAssocID="{16C6167D-A515-4675-B715-57AB993D2E1E}" presName="hierRoot2" presStyleCnt="0">
        <dgm:presLayoutVars>
          <dgm:hierBranch val="init"/>
        </dgm:presLayoutVars>
      </dgm:prSet>
      <dgm:spPr/>
    </dgm:pt>
    <dgm:pt modelId="{6C5E171E-8508-4A49-907C-1F6797F5B498}" type="pres">
      <dgm:prSet presAssocID="{16C6167D-A515-4675-B715-57AB993D2E1E}" presName="rootComposite" presStyleCnt="0"/>
      <dgm:spPr/>
    </dgm:pt>
    <dgm:pt modelId="{F5E5C725-FAD7-4F31-B1BE-30423BE3ECA1}" type="pres">
      <dgm:prSet presAssocID="{16C6167D-A515-4675-B715-57AB993D2E1E}" presName="rootText" presStyleLbl="node2" presStyleIdx="5" presStyleCnt="6">
        <dgm:presLayoutVars>
          <dgm:chPref val="3"/>
        </dgm:presLayoutVars>
      </dgm:prSet>
      <dgm:spPr/>
      <dgm:t>
        <a:bodyPr/>
        <a:lstStyle/>
        <a:p>
          <a:endParaRPr lang="es-EC"/>
        </a:p>
      </dgm:t>
    </dgm:pt>
    <dgm:pt modelId="{7206CA4C-F0F4-4BAE-BDB8-493252B5A494}" type="pres">
      <dgm:prSet presAssocID="{16C6167D-A515-4675-B715-57AB993D2E1E}" presName="rootConnector" presStyleLbl="node2" presStyleIdx="5" presStyleCnt="6"/>
      <dgm:spPr/>
      <dgm:t>
        <a:bodyPr/>
        <a:lstStyle/>
        <a:p>
          <a:endParaRPr lang="es-EC"/>
        </a:p>
      </dgm:t>
    </dgm:pt>
    <dgm:pt modelId="{94BDB8B1-0C38-4014-B5A8-EB431427B3EE}" type="pres">
      <dgm:prSet presAssocID="{16C6167D-A515-4675-B715-57AB993D2E1E}" presName="hierChild4" presStyleCnt="0"/>
      <dgm:spPr/>
    </dgm:pt>
    <dgm:pt modelId="{8857C4C7-1D52-4F1F-8C89-EB302D36BEAD}" type="pres">
      <dgm:prSet presAssocID="{16C6167D-A515-4675-B715-57AB993D2E1E}" presName="hierChild5" presStyleCnt="0"/>
      <dgm:spPr/>
    </dgm:pt>
    <dgm:pt modelId="{8E69E126-F0CB-4D07-BAB4-06301033496A}" type="pres">
      <dgm:prSet presAssocID="{BAF6F6FF-3157-48B7-B51D-43BB06744FB7}" presName="hierChild3" presStyleCnt="0"/>
      <dgm:spPr/>
    </dgm:pt>
    <dgm:pt modelId="{FD403340-9294-46B8-B020-4A8DDFA437F8}" type="pres">
      <dgm:prSet presAssocID="{21953711-E387-4E1C-9A89-28885A2B7172}" presName="Name115" presStyleLbl="parChTrans1D2" presStyleIdx="6" presStyleCnt="7"/>
      <dgm:spPr/>
      <dgm:t>
        <a:bodyPr/>
        <a:lstStyle/>
        <a:p>
          <a:endParaRPr lang="es-EC"/>
        </a:p>
      </dgm:t>
    </dgm:pt>
    <dgm:pt modelId="{FDE0C21E-CFD2-4755-AF3B-B096C46A83AC}" type="pres">
      <dgm:prSet presAssocID="{839FA016-363F-4E03-8620-0CEAD78F80B2}" presName="hierRoot3" presStyleCnt="0">
        <dgm:presLayoutVars>
          <dgm:hierBranch val="init"/>
        </dgm:presLayoutVars>
      </dgm:prSet>
      <dgm:spPr/>
    </dgm:pt>
    <dgm:pt modelId="{A563665E-7558-45F1-A58A-8496461DCC96}" type="pres">
      <dgm:prSet presAssocID="{839FA016-363F-4E03-8620-0CEAD78F80B2}" presName="rootComposite3" presStyleCnt="0"/>
      <dgm:spPr/>
    </dgm:pt>
    <dgm:pt modelId="{4A0733B2-B4E1-4A7C-99CA-347DB863846E}" type="pres">
      <dgm:prSet presAssocID="{839FA016-363F-4E03-8620-0CEAD78F80B2}" presName="rootText3" presStyleLbl="asst1" presStyleIdx="0" presStyleCnt="1">
        <dgm:presLayoutVars>
          <dgm:chPref val="3"/>
        </dgm:presLayoutVars>
      </dgm:prSet>
      <dgm:spPr/>
      <dgm:t>
        <a:bodyPr/>
        <a:lstStyle/>
        <a:p>
          <a:endParaRPr lang="es-EC"/>
        </a:p>
      </dgm:t>
    </dgm:pt>
    <dgm:pt modelId="{85841CEC-64CE-4755-9D32-ED9A42C1199E}" type="pres">
      <dgm:prSet presAssocID="{839FA016-363F-4E03-8620-0CEAD78F80B2}" presName="rootConnector3" presStyleLbl="asst1" presStyleIdx="0" presStyleCnt="1"/>
      <dgm:spPr/>
      <dgm:t>
        <a:bodyPr/>
        <a:lstStyle/>
        <a:p>
          <a:endParaRPr lang="es-EC"/>
        </a:p>
      </dgm:t>
    </dgm:pt>
    <dgm:pt modelId="{80D151B4-A3D6-4CC4-896F-EE0D395EED63}" type="pres">
      <dgm:prSet presAssocID="{839FA016-363F-4E03-8620-0CEAD78F80B2}" presName="hierChild6" presStyleCnt="0"/>
      <dgm:spPr/>
    </dgm:pt>
    <dgm:pt modelId="{ADE18837-E331-431D-B9FD-61B5B21DCE4B}" type="pres">
      <dgm:prSet presAssocID="{839FA016-363F-4E03-8620-0CEAD78F80B2}" presName="hierChild7" presStyleCnt="0"/>
      <dgm:spPr/>
    </dgm:pt>
  </dgm:ptLst>
  <dgm:cxnLst>
    <dgm:cxn modelId="{533A846A-2DF9-48A2-B8BC-B0ECEF080A4F}" type="presOf" srcId="{C5CC7D7E-A96C-4D78-AEBF-CED7FC8FC666}" destId="{8D7170DE-D05A-45AB-A30E-F169A09554D9}" srcOrd="0" destOrd="0" presId="urn:microsoft.com/office/officeart/2009/3/layout/HorizontalOrganizationChart"/>
    <dgm:cxn modelId="{F683429C-9852-4F90-A3E2-26761E94788E}" type="presOf" srcId="{635D1E3B-2149-4988-B9D4-2444A23D06E2}" destId="{375DE6E1-0449-4BA2-A05B-2A3BAC54BDF2}" srcOrd="0" destOrd="0" presId="urn:microsoft.com/office/officeart/2009/3/layout/HorizontalOrganizationChart"/>
    <dgm:cxn modelId="{C43BAC96-2E84-49D2-B2E8-6EF285027A16}" srcId="{BAF6F6FF-3157-48B7-B51D-43BB06744FB7}" destId="{DE37928A-D9C4-4C00-AED7-2C269188104B}" srcOrd="2" destOrd="0" parTransId="{D7CB3DAB-985F-4158-909D-F46CD04B95D1}" sibTransId="{E0DF3020-A8FF-4042-9997-6AD259E75F52}"/>
    <dgm:cxn modelId="{67365A8D-010A-4EB4-AAC9-0DD48EFBA923}" type="presOf" srcId="{9C504E96-F8C9-4CB9-9F15-78851D4812F9}" destId="{6ED52505-0FF9-41D7-919A-8E6AD0332417}" srcOrd="0" destOrd="0" presId="urn:microsoft.com/office/officeart/2009/3/layout/HorizontalOrganizationChart"/>
    <dgm:cxn modelId="{C1894DDF-F569-477F-90B6-AD461C600805}" type="presOf" srcId="{D7CB3DAB-985F-4158-909D-F46CD04B95D1}" destId="{F061B17F-EF86-4309-BE54-DF76F897D1B0}" srcOrd="0" destOrd="0" presId="urn:microsoft.com/office/officeart/2009/3/layout/HorizontalOrganizationChart"/>
    <dgm:cxn modelId="{0959ED89-FDC7-40EA-8B49-FC5124162310}" srcId="{BAF6F6FF-3157-48B7-B51D-43BB06744FB7}" destId="{FB76DC22-20A2-4935-BF16-186AF08F6500}" srcOrd="4" destOrd="0" parTransId="{9C504E96-F8C9-4CB9-9F15-78851D4812F9}" sibTransId="{182C6513-20F9-4507-A5A2-6010FCF23C05}"/>
    <dgm:cxn modelId="{A3576F29-6FD1-4CAE-A356-08FE897402A9}" srcId="{BAF6F6FF-3157-48B7-B51D-43BB06744FB7}" destId="{1DBC690F-A7E8-49B3-BAC4-316CB367764B}" srcOrd="1" destOrd="0" parTransId="{C47C8C85-7803-42EE-9C24-D7E4158E14AC}" sibTransId="{DC05926C-DEE8-4888-BB7B-F32A5EDA91DA}"/>
    <dgm:cxn modelId="{D0CBFB3D-666D-41D2-AD11-39BF1C0A07AD}" type="presOf" srcId="{1DBC690F-A7E8-49B3-BAC4-316CB367764B}" destId="{BFC96260-F97C-4EE7-8A2D-22729FE8F4F7}" srcOrd="0" destOrd="0" presId="urn:microsoft.com/office/officeart/2009/3/layout/HorizontalOrganizationChart"/>
    <dgm:cxn modelId="{39412F56-A1AC-4789-99B8-A7E097D588FF}" type="presOf" srcId="{21953711-E387-4E1C-9A89-28885A2B7172}" destId="{FD403340-9294-46B8-B020-4A8DDFA437F8}" srcOrd="0" destOrd="0" presId="urn:microsoft.com/office/officeart/2009/3/layout/HorizontalOrganizationChart"/>
    <dgm:cxn modelId="{D75B1028-06D7-441F-B2F7-975EC5F026C1}" type="presOf" srcId="{A2BC69DC-4A26-4F7C-9E45-1679626A3433}" destId="{608F99ED-4A76-40CA-91CF-34FE8E81B9D1}" srcOrd="0" destOrd="0" presId="urn:microsoft.com/office/officeart/2009/3/layout/HorizontalOrganizationChart"/>
    <dgm:cxn modelId="{AA55D31D-9C6D-472B-AB2A-58268F378291}" type="presOf" srcId="{BAF6F6FF-3157-48B7-B51D-43BB06744FB7}" destId="{22DF6AD7-1B14-427A-AAE0-6A4A567213AC}" srcOrd="0" destOrd="0" presId="urn:microsoft.com/office/officeart/2009/3/layout/HorizontalOrganizationChart"/>
    <dgm:cxn modelId="{76DC4A5A-649F-40E8-92FC-F03297DD3F66}" type="presOf" srcId="{DE37928A-D9C4-4C00-AED7-2C269188104B}" destId="{D94974F6-3CBC-4BDC-9138-493040E90472}" srcOrd="0" destOrd="0" presId="urn:microsoft.com/office/officeart/2009/3/layout/HorizontalOrganizationChart"/>
    <dgm:cxn modelId="{406A242B-00CA-49F1-AE85-42C524B4F23E}" srcId="{BAF6F6FF-3157-48B7-B51D-43BB06744FB7}" destId="{C5CC7D7E-A96C-4D78-AEBF-CED7FC8FC666}" srcOrd="5" destOrd="0" parTransId="{635D1E3B-2149-4988-B9D4-2444A23D06E2}" sibTransId="{A7F3F1E7-FAA5-4481-8C7A-672E2CBAE643}"/>
    <dgm:cxn modelId="{381636A0-851E-426C-B958-D137B80837C7}" srcId="{82E6C37D-5DEE-4B87-B8AF-77C6881E1A77}" destId="{BAF6F6FF-3157-48B7-B51D-43BB06744FB7}" srcOrd="0" destOrd="0" parTransId="{15F532D0-FD78-435B-BA2A-DDD9288B0085}" sibTransId="{5BC9AFC7-1839-4EB4-A9F4-A3B8E2F2CED7}"/>
    <dgm:cxn modelId="{CAE0913E-BC3C-489C-BFFC-B6FC8C8BDAE5}" type="presOf" srcId="{FB76DC22-20A2-4935-BF16-186AF08F6500}" destId="{AD641A31-618C-4DBA-8ADB-10767C548F4A}" srcOrd="0" destOrd="0" presId="urn:microsoft.com/office/officeart/2009/3/layout/HorizontalOrganizationChart"/>
    <dgm:cxn modelId="{5C449B4F-3EFB-451B-8A18-B3D4F931F56E}" type="presOf" srcId="{F5209454-F729-4F43-9655-21666D86DF04}" destId="{200D6E54-1FB1-4852-9B36-7CCBA012D483}" srcOrd="1" destOrd="0" presId="urn:microsoft.com/office/officeart/2009/3/layout/HorizontalOrganizationChart"/>
    <dgm:cxn modelId="{0CC1489E-ACA4-4894-8F18-89F9DDAFF25E}" type="presOf" srcId="{FB76DC22-20A2-4935-BF16-186AF08F6500}" destId="{F40E8558-9E6C-4912-A46B-F3BC343EC328}" srcOrd="1" destOrd="0" presId="urn:microsoft.com/office/officeart/2009/3/layout/HorizontalOrganizationChart"/>
    <dgm:cxn modelId="{199A8F85-F074-4E89-8618-A64D4C079E38}" type="presOf" srcId="{16C6167D-A515-4675-B715-57AB993D2E1E}" destId="{F5E5C725-FAD7-4F31-B1BE-30423BE3ECA1}" srcOrd="0" destOrd="0" presId="urn:microsoft.com/office/officeart/2009/3/layout/HorizontalOrganizationChart"/>
    <dgm:cxn modelId="{FA5064A9-6553-43C0-8193-F146FD0B489A}" type="presOf" srcId="{1DBC690F-A7E8-49B3-BAC4-316CB367764B}" destId="{357ABEF4-BFC6-4499-8B06-6FDAFD7C0F7D}" srcOrd="1" destOrd="0" presId="urn:microsoft.com/office/officeart/2009/3/layout/HorizontalOrganizationChart"/>
    <dgm:cxn modelId="{09EE779C-2CFE-44EF-9243-31D91FC55FAB}" srcId="{BAF6F6FF-3157-48B7-B51D-43BB06744FB7}" destId="{839FA016-363F-4E03-8620-0CEAD78F80B2}" srcOrd="0" destOrd="0" parTransId="{21953711-E387-4E1C-9A89-28885A2B7172}" sibTransId="{28014095-3512-424D-AB80-174F0BE8C71C}"/>
    <dgm:cxn modelId="{D605E519-F671-4391-B8CB-1FF235F49317}" type="presOf" srcId="{C5CC7D7E-A96C-4D78-AEBF-CED7FC8FC666}" destId="{FD1A9D0E-7385-4953-B2CB-877F7FEB970A}" srcOrd="1" destOrd="0" presId="urn:microsoft.com/office/officeart/2009/3/layout/HorizontalOrganizationChart"/>
    <dgm:cxn modelId="{D2051539-3CF3-40A8-A869-E00A4FF7D3F8}" type="presOf" srcId="{82E6C37D-5DEE-4B87-B8AF-77C6881E1A77}" destId="{C414CF9E-2860-4614-BE9A-CC19CAC9B9EB}" srcOrd="0" destOrd="0" presId="urn:microsoft.com/office/officeart/2009/3/layout/HorizontalOrganizationChart"/>
    <dgm:cxn modelId="{8A480C77-9C42-40BA-AC59-2332AEB50207}" type="presOf" srcId="{BAF6F6FF-3157-48B7-B51D-43BB06744FB7}" destId="{4EE9ACE8-6E4B-496B-9CB2-9F65B51295CE}" srcOrd="1" destOrd="0" presId="urn:microsoft.com/office/officeart/2009/3/layout/HorizontalOrganizationChart"/>
    <dgm:cxn modelId="{F21AE6EA-7BCE-4E71-8C0E-CA8D872F1105}" type="presOf" srcId="{A1A5ACD3-BCA9-4462-9A3E-1D52FD750077}" destId="{C04CB818-5D58-4018-A2BD-F32D189F41B9}" srcOrd="0" destOrd="0" presId="urn:microsoft.com/office/officeart/2009/3/layout/HorizontalOrganizationChart"/>
    <dgm:cxn modelId="{CF107F68-44C9-4D58-A648-3BB7C9FBEB65}" type="presOf" srcId="{839FA016-363F-4E03-8620-0CEAD78F80B2}" destId="{4A0733B2-B4E1-4A7C-99CA-347DB863846E}" srcOrd="0" destOrd="0" presId="urn:microsoft.com/office/officeart/2009/3/layout/HorizontalOrganizationChart"/>
    <dgm:cxn modelId="{6BB5B1FA-8818-4C96-AC59-B68C265B0E67}" type="presOf" srcId="{C47C8C85-7803-42EE-9C24-D7E4158E14AC}" destId="{165361C4-E42B-4F78-98B7-CB50C5DA313B}" srcOrd="0" destOrd="0" presId="urn:microsoft.com/office/officeart/2009/3/layout/HorizontalOrganizationChart"/>
    <dgm:cxn modelId="{88FBA9A9-1F3B-479F-846F-8D4A63D3E2FE}" type="presOf" srcId="{F5209454-F729-4F43-9655-21666D86DF04}" destId="{C614D59B-34F5-471C-BA80-9E39A0BD3F4E}" srcOrd="0" destOrd="0" presId="urn:microsoft.com/office/officeart/2009/3/layout/HorizontalOrganizationChart"/>
    <dgm:cxn modelId="{63324911-8CDF-4A87-AB8C-6FA756CA9E9C}" srcId="{BAF6F6FF-3157-48B7-B51D-43BB06744FB7}" destId="{16C6167D-A515-4675-B715-57AB993D2E1E}" srcOrd="6" destOrd="0" parTransId="{A1A5ACD3-BCA9-4462-9A3E-1D52FD750077}" sibTransId="{E24A49B5-02FC-41AA-B033-C20AB4660A06}"/>
    <dgm:cxn modelId="{CC3DBF24-5656-4FAB-BDDE-158BAEAA076E}" type="presOf" srcId="{DE37928A-D9C4-4C00-AED7-2C269188104B}" destId="{71389B8A-6343-44BF-B2F8-1C9EEC609CF6}" srcOrd="1" destOrd="0" presId="urn:microsoft.com/office/officeart/2009/3/layout/HorizontalOrganizationChart"/>
    <dgm:cxn modelId="{960AD68B-5612-478A-8429-3826903B36D4}" type="presOf" srcId="{839FA016-363F-4E03-8620-0CEAD78F80B2}" destId="{85841CEC-64CE-4755-9D32-ED9A42C1199E}" srcOrd="1" destOrd="0" presId="urn:microsoft.com/office/officeart/2009/3/layout/HorizontalOrganizationChart"/>
    <dgm:cxn modelId="{3CA2C6BC-9723-4701-A53D-C8B275D1FAE0}" srcId="{BAF6F6FF-3157-48B7-B51D-43BB06744FB7}" destId="{F5209454-F729-4F43-9655-21666D86DF04}" srcOrd="3" destOrd="0" parTransId="{A2BC69DC-4A26-4F7C-9E45-1679626A3433}" sibTransId="{A07B0F9C-6E01-47FA-9B90-E4E4599A89DE}"/>
    <dgm:cxn modelId="{D07DC4BE-7FC5-42BF-9F77-D71A8B5D3BB7}" type="presOf" srcId="{16C6167D-A515-4675-B715-57AB993D2E1E}" destId="{7206CA4C-F0F4-4BAE-BDB8-493252B5A494}" srcOrd="1" destOrd="0" presId="urn:microsoft.com/office/officeart/2009/3/layout/HorizontalOrganizationChart"/>
    <dgm:cxn modelId="{A1818B81-C45C-439B-8709-136EF9F79ECE}" type="presParOf" srcId="{C414CF9E-2860-4614-BE9A-CC19CAC9B9EB}" destId="{04926815-3479-429A-8AD7-0390AE7D77E9}" srcOrd="0" destOrd="0" presId="urn:microsoft.com/office/officeart/2009/3/layout/HorizontalOrganizationChart"/>
    <dgm:cxn modelId="{F26AAD00-E5BD-477A-8E72-6E4F41173FD5}" type="presParOf" srcId="{04926815-3479-429A-8AD7-0390AE7D77E9}" destId="{94A58548-E5E5-4C20-BAE6-769F56ACFB87}" srcOrd="0" destOrd="0" presId="urn:microsoft.com/office/officeart/2009/3/layout/HorizontalOrganizationChart"/>
    <dgm:cxn modelId="{BBFA0706-B3AE-480F-B4C7-794CBEC0DE2F}" type="presParOf" srcId="{94A58548-E5E5-4C20-BAE6-769F56ACFB87}" destId="{22DF6AD7-1B14-427A-AAE0-6A4A567213AC}" srcOrd="0" destOrd="0" presId="urn:microsoft.com/office/officeart/2009/3/layout/HorizontalOrganizationChart"/>
    <dgm:cxn modelId="{F09AF2CE-79F0-418D-95B9-CD18496A8E2C}" type="presParOf" srcId="{94A58548-E5E5-4C20-BAE6-769F56ACFB87}" destId="{4EE9ACE8-6E4B-496B-9CB2-9F65B51295CE}" srcOrd="1" destOrd="0" presId="urn:microsoft.com/office/officeart/2009/3/layout/HorizontalOrganizationChart"/>
    <dgm:cxn modelId="{92CE3A4D-95DF-496A-9C7A-2E90AD7D7ED6}" type="presParOf" srcId="{04926815-3479-429A-8AD7-0390AE7D77E9}" destId="{F84CDCB4-4680-4074-979B-5C728DBA3F4D}" srcOrd="1" destOrd="0" presId="urn:microsoft.com/office/officeart/2009/3/layout/HorizontalOrganizationChart"/>
    <dgm:cxn modelId="{D56D6C60-8C31-41F1-9E8A-996A2614E47C}" type="presParOf" srcId="{F84CDCB4-4680-4074-979B-5C728DBA3F4D}" destId="{165361C4-E42B-4F78-98B7-CB50C5DA313B}" srcOrd="0" destOrd="0" presId="urn:microsoft.com/office/officeart/2009/3/layout/HorizontalOrganizationChart"/>
    <dgm:cxn modelId="{3C16F9A0-5B9D-4F00-9592-10680FB92C0C}" type="presParOf" srcId="{F84CDCB4-4680-4074-979B-5C728DBA3F4D}" destId="{3766BB47-D02F-4C77-BE5D-4F936C4978FA}" srcOrd="1" destOrd="0" presId="urn:microsoft.com/office/officeart/2009/3/layout/HorizontalOrganizationChart"/>
    <dgm:cxn modelId="{FF0FD03E-6453-46E0-A1BD-F2C29D8C989B}" type="presParOf" srcId="{3766BB47-D02F-4C77-BE5D-4F936C4978FA}" destId="{CE158697-DED4-4542-BBC8-8B7CC045D0FD}" srcOrd="0" destOrd="0" presId="urn:microsoft.com/office/officeart/2009/3/layout/HorizontalOrganizationChart"/>
    <dgm:cxn modelId="{018111AD-3F9E-40D9-AD2D-613631565905}" type="presParOf" srcId="{CE158697-DED4-4542-BBC8-8B7CC045D0FD}" destId="{BFC96260-F97C-4EE7-8A2D-22729FE8F4F7}" srcOrd="0" destOrd="0" presId="urn:microsoft.com/office/officeart/2009/3/layout/HorizontalOrganizationChart"/>
    <dgm:cxn modelId="{39841A6B-0FA7-43E8-B98A-2E3E641B4A36}" type="presParOf" srcId="{CE158697-DED4-4542-BBC8-8B7CC045D0FD}" destId="{357ABEF4-BFC6-4499-8B06-6FDAFD7C0F7D}" srcOrd="1" destOrd="0" presId="urn:microsoft.com/office/officeart/2009/3/layout/HorizontalOrganizationChart"/>
    <dgm:cxn modelId="{9916FDF9-5402-414F-B51E-09AE205C0D3B}" type="presParOf" srcId="{3766BB47-D02F-4C77-BE5D-4F936C4978FA}" destId="{5B13F534-64B6-4C4C-83B8-7433EFC0C3E1}" srcOrd="1" destOrd="0" presId="urn:microsoft.com/office/officeart/2009/3/layout/HorizontalOrganizationChart"/>
    <dgm:cxn modelId="{0637AEB0-EB2B-4FDD-A8E8-B3CE208AE18C}" type="presParOf" srcId="{3766BB47-D02F-4C77-BE5D-4F936C4978FA}" destId="{C9067163-BE17-4A6D-84FB-6C64C3E15C99}" srcOrd="2" destOrd="0" presId="urn:microsoft.com/office/officeart/2009/3/layout/HorizontalOrganizationChart"/>
    <dgm:cxn modelId="{7084AF1B-DB9E-48B6-B453-6216CE2C9F5D}" type="presParOf" srcId="{F84CDCB4-4680-4074-979B-5C728DBA3F4D}" destId="{F061B17F-EF86-4309-BE54-DF76F897D1B0}" srcOrd="2" destOrd="0" presId="urn:microsoft.com/office/officeart/2009/3/layout/HorizontalOrganizationChart"/>
    <dgm:cxn modelId="{BDECB874-4FC7-4125-8209-7765997C17F0}" type="presParOf" srcId="{F84CDCB4-4680-4074-979B-5C728DBA3F4D}" destId="{C4807062-6FC9-47D2-9581-E26B0412A01E}" srcOrd="3" destOrd="0" presId="urn:microsoft.com/office/officeart/2009/3/layout/HorizontalOrganizationChart"/>
    <dgm:cxn modelId="{2513FD63-4C2D-4574-A8BE-300832C90675}" type="presParOf" srcId="{C4807062-6FC9-47D2-9581-E26B0412A01E}" destId="{379619BD-0A5C-4D56-9CFB-F11AF07D55C8}" srcOrd="0" destOrd="0" presId="urn:microsoft.com/office/officeart/2009/3/layout/HorizontalOrganizationChart"/>
    <dgm:cxn modelId="{E8F1BE53-FF4C-43B8-84C9-DD84A84FE72D}" type="presParOf" srcId="{379619BD-0A5C-4D56-9CFB-F11AF07D55C8}" destId="{D94974F6-3CBC-4BDC-9138-493040E90472}" srcOrd="0" destOrd="0" presId="urn:microsoft.com/office/officeart/2009/3/layout/HorizontalOrganizationChart"/>
    <dgm:cxn modelId="{71D89C18-2968-49FD-9965-D3F6751AFFC8}" type="presParOf" srcId="{379619BD-0A5C-4D56-9CFB-F11AF07D55C8}" destId="{71389B8A-6343-44BF-B2F8-1C9EEC609CF6}" srcOrd="1" destOrd="0" presId="urn:microsoft.com/office/officeart/2009/3/layout/HorizontalOrganizationChart"/>
    <dgm:cxn modelId="{95496007-30FB-4C2B-B0C1-4B8A607CB4E0}" type="presParOf" srcId="{C4807062-6FC9-47D2-9581-E26B0412A01E}" destId="{BCD8EBD5-01B4-4A9F-B555-29B4C0524ACA}" srcOrd="1" destOrd="0" presId="urn:microsoft.com/office/officeart/2009/3/layout/HorizontalOrganizationChart"/>
    <dgm:cxn modelId="{085591A2-CA6A-4E4D-91E7-79D3498F21FE}" type="presParOf" srcId="{C4807062-6FC9-47D2-9581-E26B0412A01E}" destId="{180D29B9-356D-4F68-BAA5-EEE0D57DCFBF}" srcOrd="2" destOrd="0" presId="urn:microsoft.com/office/officeart/2009/3/layout/HorizontalOrganizationChart"/>
    <dgm:cxn modelId="{9192A0E3-F4EB-4532-89EF-F5EF2F1F7356}" type="presParOf" srcId="{F84CDCB4-4680-4074-979B-5C728DBA3F4D}" destId="{608F99ED-4A76-40CA-91CF-34FE8E81B9D1}" srcOrd="4" destOrd="0" presId="urn:microsoft.com/office/officeart/2009/3/layout/HorizontalOrganizationChart"/>
    <dgm:cxn modelId="{D2F29834-C054-4732-80CB-0C692E5CBFDD}" type="presParOf" srcId="{F84CDCB4-4680-4074-979B-5C728DBA3F4D}" destId="{BD4D5392-0759-4D54-9CF8-CA3AE162DF70}" srcOrd="5" destOrd="0" presId="urn:microsoft.com/office/officeart/2009/3/layout/HorizontalOrganizationChart"/>
    <dgm:cxn modelId="{CE8769F0-2DA5-47F8-81AA-6BB7DE4618A8}" type="presParOf" srcId="{BD4D5392-0759-4D54-9CF8-CA3AE162DF70}" destId="{868CF2ED-44B0-459E-9BB5-DD50DDCA0848}" srcOrd="0" destOrd="0" presId="urn:microsoft.com/office/officeart/2009/3/layout/HorizontalOrganizationChart"/>
    <dgm:cxn modelId="{D8DFB1CC-9FD0-4A7C-89F6-64AAB20E5A4A}" type="presParOf" srcId="{868CF2ED-44B0-459E-9BB5-DD50DDCA0848}" destId="{C614D59B-34F5-471C-BA80-9E39A0BD3F4E}" srcOrd="0" destOrd="0" presId="urn:microsoft.com/office/officeart/2009/3/layout/HorizontalOrganizationChart"/>
    <dgm:cxn modelId="{8566F65D-9651-435C-9105-DE2C5FC855A2}" type="presParOf" srcId="{868CF2ED-44B0-459E-9BB5-DD50DDCA0848}" destId="{200D6E54-1FB1-4852-9B36-7CCBA012D483}" srcOrd="1" destOrd="0" presId="urn:microsoft.com/office/officeart/2009/3/layout/HorizontalOrganizationChart"/>
    <dgm:cxn modelId="{24310663-FF05-4321-88B5-54B8586ACF4F}" type="presParOf" srcId="{BD4D5392-0759-4D54-9CF8-CA3AE162DF70}" destId="{22ECDD2B-C104-4992-8DCC-7F8182F6CCF3}" srcOrd="1" destOrd="0" presId="urn:microsoft.com/office/officeart/2009/3/layout/HorizontalOrganizationChart"/>
    <dgm:cxn modelId="{1AF3DE17-1EB2-46BD-9A5A-67EADB0A31B9}" type="presParOf" srcId="{BD4D5392-0759-4D54-9CF8-CA3AE162DF70}" destId="{4B044BAC-D0C3-4620-90E0-40CF3C77635C}" srcOrd="2" destOrd="0" presId="urn:microsoft.com/office/officeart/2009/3/layout/HorizontalOrganizationChart"/>
    <dgm:cxn modelId="{D5668AEB-AD56-4BBC-8DAD-122113B599E2}" type="presParOf" srcId="{F84CDCB4-4680-4074-979B-5C728DBA3F4D}" destId="{6ED52505-0FF9-41D7-919A-8E6AD0332417}" srcOrd="6" destOrd="0" presId="urn:microsoft.com/office/officeart/2009/3/layout/HorizontalOrganizationChart"/>
    <dgm:cxn modelId="{BE7CE570-C4FA-4FD9-A56C-3F0CC0E153B0}" type="presParOf" srcId="{F84CDCB4-4680-4074-979B-5C728DBA3F4D}" destId="{E756B2FA-1FB7-442A-BB6A-91DBF219579D}" srcOrd="7" destOrd="0" presId="urn:microsoft.com/office/officeart/2009/3/layout/HorizontalOrganizationChart"/>
    <dgm:cxn modelId="{20E8CCB9-CD5E-4970-84BB-10EF9584D732}" type="presParOf" srcId="{E756B2FA-1FB7-442A-BB6A-91DBF219579D}" destId="{3BBFB0C0-22FF-4D39-A432-AE694220283D}" srcOrd="0" destOrd="0" presId="urn:microsoft.com/office/officeart/2009/3/layout/HorizontalOrganizationChart"/>
    <dgm:cxn modelId="{9E467C17-05EC-4CF9-93CC-EAEB44460D24}" type="presParOf" srcId="{3BBFB0C0-22FF-4D39-A432-AE694220283D}" destId="{AD641A31-618C-4DBA-8ADB-10767C548F4A}" srcOrd="0" destOrd="0" presId="urn:microsoft.com/office/officeart/2009/3/layout/HorizontalOrganizationChart"/>
    <dgm:cxn modelId="{C74082F2-507C-4B01-A59C-15D0001D85FF}" type="presParOf" srcId="{3BBFB0C0-22FF-4D39-A432-AE694220283D}" destId="{F40E8558-9E6C-4912-A46B-F3BC343EC328}" srcOrd="1" destOrd="0" presId="urn:microsoft.com/office/officeart/2009/3/layout/HorizontalOrganizationChart"/>
    <dgm:cxn modelId="{E907496E-ECDC-4565-B967-D37C8037C515}" type="presParOf" srcId="{E756B2FA-1FB7-442A-BB6A-91DBF219579D}" destId="{BEFDDD6A-D08C-4379-80AC-F36E0AE5B62E}" srcOrd="1" destOrd="0" presId="urn:microsoft.com/office/officeart/2009/3/layout/HorizontalOrganizationChart"/>
    <dgm:cxn modelId="{97478015-9E7E-4AB1-B574-F29286EB2848}" type="presParOf" srcId="{E756B2FA-1FB7-442A-BB6A-91DBF219579D}" destId="{B35A368D-9779-4D67-815F-C1CF50C3FAC7}" srcOrd="2" destOrd="0" presId="urn:microsoft.com/office/officeart/2009/3/layout/HorizontalOrganizationChart"/>
    <dgm:cxn modelId="{1BF6A289-606E-4FF4-A4E6-38510B4D60FE}" type="presParOf" srcId="{F84CDCB4-4680-4074-979B-5C728DBA3F4D}" destId="{375DE6E1-0449-4BA2-A05B-2A3BAC54BDF2}" srcOrd="8" destOrd="0" presId="urn:microsoft.com/office/officeart/2009/3/layout/HorizontalOrganizationChart"/>
    <dgm:cxn modelId="{A082949C-9D9C-4077-9D0D-A174BC3CCC6A}" type="presParOf" srcId="{F84CDCB4-4680-4074-979B-5C728DBA3F4D}" destId="{16A14F27-4CB1-41A4-BE75-08E10252B788}" srcOrd="9" destOrd="0" presId="urn:microsoft.com/office/officeart/2009/3/layout/HorizontalOrganizationChart"/>
    <dgm:cxn modelId="{F7EB3A69-7058-4552-AFD0-83CC096E1423}" type="presParOf" srcId="{16A14F27-4CB1-41A4-BE75-08E10252B788}" destId="{F5F4710F-A549-48BF-B39F-67B0F67D6041}" srcOrd="0" destOrd="0" presId="urn:microsoft.com/office/officeart/2009/3/layout/HorizontalOrganizationChart"/>
    <dgm:cxn modelId="{AA8C1B56-A5BC-405D-BE27-414AA59D1D5B}" type="presParOf" srcId="{F5F4710F-A549-48BF-B39F-67B0F67D6041}" destId="{8D7170DE-D05A-45AB-A30E-F169A09554D9}" srcOrd="0" destOrd="0" presId="urn:microsoft.com/office/officeart/2009/3/layout/HorizontalOrganizationChart"/>
    <dgm:cxn modelId="{9A7843E4-47AB-46AE-8E93-CBF9C471E642}" type="presParOf" srcId="{F5F4710F-A549-48BF-B39F-67B0F67D6041}" destId="{FD1A9D0E-7385-4953-B2CB-877F7FEB970A}" srcOrd="1" destOrd="0" presId="urn:microsoft.com/office/officeart/2009/3/layout/HorizontalOrganizationChart"/>
    <dgm:cxn modelId="{B3CA3974-272C-4FEA-9DE2-B706A7D25879}" type="presParOf" srcId="{16A14F27-4CB1-41A4-BE75-08E10252B788}" destId="{3722192A-CA60-400E-BABD-2E29F4BB3234}" srcOrd="1" destOrd="0" presId="urn:microsoft.com/office/officeart/2009/3/layout/HorizontalOrganizationChart"/>
    <dgm:cxn modelId="{C00928AF-2AFE-45CF-8682-72F7C623217B}" type="presParOf" srcId="{16A14F27-4CB1-41A4-BE75-08E10252B788}" destId="{15AC8D9A-0190-42EE-B896-516A95E54050}" srcOrd="2" destOrd="0" presId="urn:microsoft.com/office/officeart/2009/3/layout/HorizontalOrganizationChart"/>
    <dgm:cxn modelId="{03B00863-0BCE-4C10-B3B4-C1595176946F}" type="presParOf" srcId="{F84CDCB4-4680-4074-979B-5C728DBA3F4D}" destId="{C04CB818-5D58-4018-A2BD-F32D189F41B9}" srcOrd="10" destOrd="0" presId="urn:microsoft.com/office/officeart/2009/3/layout/HorizontalOrganizationChart"/>
    <dgm:cxn modelId="{A9A458B2-F6C1-49AA-95FB-49314634A4DE}" type="presParOf" srcId="{F84CDCB4-4680-4074-979B-5C728DBA3F4D}" destId="{6C74BFD1-41FC-4703-B983-848CB318920A}" srcOrd="11" destOrd="0" presId="urn:microsoft.com/office/officeart/2009/3/layout/HorizontalOrganizationChart"/>
    <dgm:cxn modelId="{2EEC1496-2DFE-4AB1-9187-DA09344A7BC6}" type="presParOf" srcId="{6C74BFD1-41FC-4703-B983-848CB318920A}" destId="{6C5E171E-8508-4A49-907C-1F6797F5B498}" srcOrd="0" destOrd="0" presId="urn:microsoft.com/office/officeart/2009/3/layout/HorizontalOrganizationChart"/>
    <dgm:cxn modelId="{05A6991C-1186-4AE2-BE8E-4C79625E0E37}" type="presParOf" srcId="{6C5E171E-8508-4A49-907C-1F6797F5B498}" destId="{F5E5C725-FAD7-4F31-B1BE-30423BE3ECA1}" srcOrd="0" destOrd="0" presId="urn:microsoft.com/office/officeart/2009/3/layout/HorizontalOrganizationChart"/>
    <dgm:cxn modelId="{B630EAF6-6029-4B0E-9436-B299E390943B}" type="presParOf" srcId="{6C5E171E-8508-4A49-907C-1F6797F5B498}" destId="{7206CA4C-F0F4-4BAE-BDB8-493252B5A494}" srcOrd="1" destOrd="0" presId="urn:microsoft.com/office/officeart/2009/3/layout/HorizontalOrganizationChart"/>
    <dgm:cxn modelId="{CFECCD28-D5B0-493B-9932-441E33272834}" type="presParOf" srcId="{6C74BFD1-41FC-4703-B983-848CB318920A}" destId="{94BDB8B1-0C38-4014-B5A8-EB431427B3EE}" srcOrd="1" destOrd="0" presId="urn:microsoft.com/office/officeart/2009/3/layout/HorizontalOrganizationChart"/>
    <dgm:cxn modelId="{04C175F5-E016-44C9-972E-FA2761CC3B9A}" type="presParOf" srcId="{6C74BFD1-41FC-4703-B983-848CB318920A}" destId="{8857C4C7-1D52-4F1F-8C89-EB302D36BEAD}" srcOrd="2" destOrd="0" presId="urn:microsoft.com/office/officeart/2009/3/layout/HorizontalOrganizationChart"/>
    <dgm:cxn modelId="{78B9DBE8-FB70-4841-BE15-ABC1C2B084E3}" type="presParOf" srcId="{04926815-3479-429A-8AD7-0390AE7D77E9}" destId="{8E69E126-F0CB-4D07-BAB4-06301033496A}" srcOrd="2" destOrd="0" presId="urn:microsoft.com/office/officeart/2009/3/layout/HorizontalOrganizationChart"/>
    <dgm:cxn modelId="{091C973C-3813-448D-96E3-7060AFF65A06}" type="presParOf" srcId="{8E69E126-F0CB-4D07-BAB4-06301033496A}" destId="{FD403340-9294-46B8-B020-4A8DDFA437F8}" srcOrd="0" destOrd="0" presId="urn:microsoft.com/office/officeart/2009/3/layout/HorizontalOrganizationChart"/>
    <dgm:cxn modelId="{387CA97B-7117-4FD3-B7ED-7367438EB916}" type="presParOf" srcId="{8E69E126-F0CB-4D07-BAB4-06301033496A}" destId="{FDE0C21E-CFD2-4755-AF3B-B096C46A83AC}" srcOrd="1" destOrd="0" presId="urn:microsoft.com/office/officeart/2009/3/layout/HorizontalOrganizationChart"/>
    <dgm:cxn modelId="{C0EB01CF-02DB-4260-BD00-002F11D562C1}" type="presParOf" srcId="{FDE0C21E-CFD2-4755-AF3B-B096C46A83AC}" destId="{A563665E-7558-45F1-A58A-8496461DCC96}" srcOrd="0" destOrd="0" presId="urn:microsoft.com/office/officeart/2009/3/layout/HorizontalOrganizationChart"/>
    <dgm:cxn modelId="{63674E06-4860-4044-B9D7-9F698C052F7A}" type="presParOf" srcId="{A563665E-7558-45F1-A58A-8496461DCC96}" destId="{4A0733B2-B4E1-4A7C-99CA-347DB863846E}" srcOrd="0" destOrd="0" presId="urn:microsoft.com/office/officeart/2009/3/layout/HorizontalOrganizationChart"/>
    <dgm:cxn modelId="{0F5152C8-A766-40DD-B61E-26E1C4309E26}" type="presParOf" srcId="{A563665E-7558-45F1-A58A-8496461DCC96}" destId="{85841CEC-64CE-4755-9D32-ED9A42C1199E}" srcOrd="1" destOrd="0" presId="urn:microsoft.com/office/officeart/2009/3/layout/HorizontalOrganizationChart"/>
    <dgm:cxn modelId="{941A66EA-3582-4734-BD78-2B277E70BDF1}" type="presParOf" srcId="{FDE0C21E-CFD2-4755-AF3B-B096C46A83AC}" destId="{80D151B4-A3D6-4CC4-896F-EE0D395EED63}" srcOrd="1" destOrd="0" presId="urn:microsoft.com/office/officeart/2009/3/layout/HorizontalOrganizationChart"/>
    <dgm:cxn modelId="{25B21EAB-5E93-470A-9C0B-2CCAC6D48688}" type="presParOf" srcId="{FDE0C21E-CFD2-4755-AF3B-B096C46A83AC}" destId="{ADE18837-E331-431D-B9FD-61B5B21DCE4B}"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6BE3E2-4383-4C9C-AA91-55BE05CC4092}" type="doc">
      <dgm:prSet loTypeId="urn:microsoft.com/office/officeart/2008/layout/AlternatingPictureBlocks" loCatId="list" qsTypeId="urn:microsoft.com/office/officeart/2005/8/quickstyle/simple1" qsCatId="simple" csTypeId="urn:microsoft.com/office/officeart/2005/8/colors/colorful1" csCatId="colorful" phldr="1"/>
      <dgm:spPr/>
    </dgm:pt>
    <dgm:pt modelId="{F383295B-87AB-416F-B7F9-30FC8279F9F6}">
      <dgm:prSet phldrT="[Texto]"/>
      <dgm:spPr/>
      <dgm:t>
        <a:bodyPr/>
        <a:lstStyle/>
        <a:p>
          <a:r>
            <a:rPr lang="es-EC" dirty="0" smtClean="0"/>
            <a:t>Genera liquidez a partir de su esencia fiduciaria</a:t>
          </a:r>
          <a:endParaRPr lang="es-EC" dirty="0"/>
        </a:p>
      </dgm:t>
    </dgm:pt>
    <dgm:pt modelId="{87B2B761-AFEB-4E92-AFE0-B1184A6F7905}" type="parTrans" cxnId="{6ADBBE76-D4CE-449C-84B1-DC99D35BB122}">
      <dgm:prSet/>
      <dgm:spPr/>
      <dgm:t>
        <a:bodyPr/>
        <a:lstStyle/>
        <a:p>
          <a:endParaRPr lang="es-EC"/>
        </a:p>
      </dgm:t>
    </dgm:pt>
    <dgm:pt modelId="{69AB358D-6008-48E7-8921-223BEC6B030B}" type="sibTrans" cxnId="{6ADBBE76-D4CE-449C-84B1-DC99D35BB122}">
      <dgm:prSet/>
      <dgm:spPr/>
      <dgm:t>
        <a:bodyPr/>
        <a:lstStyle/>
        <a:p>
          <a:endParaRPr lang="es-EC"/>
        </a:p>
      </dgm:t>
    </dgm:pt>
    <dgm:pt modelId="{614CC420-95C4-48DE-A9DD-FE8B8677DD9F}">
      <dgm:prSet phldrT="[Texto]"/>
      <dgm:spPr/>
      <dgm:t>
        <a:bodyPr/>
        <a:lstStyle/>
        <a:p>
          <a:r>
            <a:rPr lang="es-EC" dirty="0" smtClean="0"/>
            <a:t>lo que amplia la capacidad de importación de los países participantes por sobre sus posibilidades limitadas a sus tenencias en divisas</a:t>
          </a:r>
          <a:endParaRPr lang="es-EC" dirty="0"/>
        </a:p>
      </dgm:t>
    </dgm:pt>
    <dgm:pt modelId="{1E5C4CB9-E035-494D-906E-6A5A2A83F797}" type="parTrans" cxnId="{5029AD64-2F96-4A1D-8E68-F07B6B06B12A}">
      <dgm:prSet/>
      <dgm:spPr/>
      <dgm:t>
        <a:bodyPr/>
        <a:lstStyle/>
        <a:p>
          <a:endParaRPr lang="es-EC"/>
        </a:p>
      </dgm:t>
    </dgm:pt>
    <dgm:pt modelId="{59721267-BE74-4E7E-A227-45FAE6D4F40F}" type="sibTrans" cxnId="{5029AD64-2F96-4A1D-8E68-F07B6B06B12A}">
      <dgm:prSet/>
      <dgm:spPr/>
      <dgm:t>
        <a:bodyPr/>
        <a:lstStyle/>
        <a:p>
          <a:endParaRPr lang="es-EC"/>
        </a:p>
      </dgm:t>
    </dgm:pt>
    <dgm:pt modelId="{61166011-2782-4368-8BF8-6B191590BE3C}">
      <dgm:prSet phldrT="[Texto]"/>
      <dgm:spPr/>
      <dgm:t>
        <a:bodyPr/>
        <a:lstStyle/>
        <a:p>
          <a:r>
            <a:rPr lang="es-EC" dirty="0" smtClean="0"/>
            <a:t>Propendiendo al incremento del comercio recíproco sobre bases de complementariedad productiva y fundamentado en sus propias necesidades y agendas.</a:t>
          </a:r>
          <a:endParaRPr lang="es-EC" dirty="0"/>
        </a:p>
      </dgm:t>
    </dgm:pt>
    <dgm:pt modelId="{2AC06848-322C-4D0C-8C7B-4FD91826779C}" type="parTrans" cxnId="{744C7E54-58BF-46C6-9D01-11E32D23963E}">
      <dgm:prSet/>
      <dgm:spPr/>
      <dgm:t>
        <a:bodyPr/>
        <a:lstStyle/>
        <a:p>
          <a:endParaRPr lang="es-EC"/>
        </a:p>
      </dgm:t>
    </dgm:pt>
    <dgm:pt modelId="{8B2647DE-8B50-447D-B42C-200334D4C68D}" type="sibTrans" cxnId="{744C7E54-58BF-46C6-9D01-11E32D23963E}">
      <dgm:prSet/>
      <dgm:spPr/>
      <dgm:t>
        <a:bodyPr/>
        <a:lstStyle/>
        <a:p>
          <a:endParaRPr lang="es-EC"/>
        </a:p>
      </dgm:t>
    </dgm:pt>
    <dgm:pt modelId="{D8325A08-2824-401E-89FB-9BDB35B1DBF1}" type="pres">
      <dgm:prSet presAssocID="{CF6BE3E2-4383-4C9C-AA91-55BE05CC4092}" presName="linearFlow" presStyleCnt="0">
        <dgm:presLayoutVars>
          <dgm:dir/>
          <dgm:resizeHandles val="exact"/>
        </dgm:presLayoutVars>
      </dgm:prSet>
      <dgm:spPr/>
    </dgm:pt>
    <dgm:pt modelId="{A4E51074-0921-4F1A-8D51-8391B148E06D}" type="pres">
      <dgm:prSet presAssocID="{F383295B-87AB-416F-B7F9-30FC8279F9F6}" presName="comp" presStyleCnt="0"/>
      <dgm:spPr/>
    </dgm:pt>
    <dgm:pt modelId="{921F0333-D0F7-426F-A229-FDAC379A62C9}" type="pres">
      <dgm:prSet presAssocID="{F383295B-87AB-416F-B7F9-30FC8279F9F6}" presName="rect2" presStyleLbl="node1" presStyleIdx="0" presStyleCnt="3">
        <dgm:presLayoutVars>
          <dgm:bulletEnabled val="1"/>
        </dgm:presLayoutVars>
      </dgm:prSet>
      <dgm:spPr/>
      <dgm:t>
        <a:bodyPr/>
        <a:lstStyle/>
        <a:p>
          <a:endParaRPr lang="es-EC"/>
        </a:p>
      </dgm:t>
    </dgm:pt>
    <dgm:pt modelId="{A7176507-2B4E-4C58-A97F-28B6854B30CA}" type="pres">
      <dgm:prSet presAssocID="{F383295B-87AB-416F-B7F9-30FC8279F9F6}" presName="rect1" presStyleLbl="ln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878D71AE-0226-44AA-BBFD-7A63B3E50CF2}" type="pres">
      <dgm:prSet presAssocID="{69AB358D-6008-48E7-8921-223BEC6B030B}" presName="sibTrans" presStyleCnt="0"/>
      <dgm:spPr/>
    </dgm:pt>
    <dgm:pt modelId="{008C426E-45E0-4A98-9D8D-CE0DF8FDF23F}" type="pres">
      <dgm:prSet presAssocID="{614CC420-95C4-48DE-A9DD-FE8B8677DD9F}" presName="comp" presStyleCnt="0"/>
      <dgm:spPr/>
    </dgm:pt>
    <dgm:pt modelId="{9DF0409B-A28A-4484-81C6-7BCAFD10D8D7}" type="pres">
      <dgm:prSet presAssocID="{614CC420-95C4-48DE-A9DD-FE8B8677DD9F}" presName="rect2" presStyleLbl="node1" presStyleIdx="1" presStyleCnt="3">
        <dgm:presLayoutVars>
          <dgm:bulletEnabled val="1"/>
        </dgm:presLayoutVars>
      </dgm:prSet>
      <dgm:spPr/>
      <dgm:t>
        <a:bodyPr/>
        <a:lstStyle/>
        <a:p>
          <a:endParaRPr lang="es-EC"/>
        </a:p>
      </dgm:t>
    </dgm:pt>
    <dgm:pt modelId="{B8BD9AA0-05E8-4A2B-8E1A-B3B4DC026916}" type="pres">
      <dgm:prSet presAssocID="{614CC420-95C4-48DE-A9DD-FE8B8677DD9F}" presName="rect1" presStyleLbl="ln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2000" r="-32000"/>
          </a:stretch>
        </a:blipFill>
      </dgm:spPr>
    </dgm:pt>
    <dgm:pt modelId="{96C66E06-F57A-46A5-9D3F-2D6247157BE3}" type="pres">
      <dgm:prSet presAssocID="{59721267-BE74-4E7E-A227-45FAE6D4F40F}" presName="sibTrans" presStyleCnt="0"/>
      <dgm:spPr/>
    </dgm:pt>
    <dgm:pt modelId="{95168CA8-0A5D-4A51-80C3-010445BE7357}" type="pres">
      <dgm:prSet presAssocID="{61166011-2782-4368-8BF8-6B191590BE3C}" presName="comp" presStyleCnt="0"/>
      <dgm:spPr/>
    </dgm:pt>
    <dgm:pt modelId="{3C8DA5A2-31CB-494B-A767-6432E2EBDA38}" type="pres">
      <dgm:prSet presAssocID="{61166011-2782-4368-8BF8-6B191590BE3C}" presName="rect2" presStyleLbl="node1" presStyleIdx="2" presStyleCnt="3">
        <dgm:presLayoutVars>
          <dgm:bulletEnabled val="1"/>
        </dgm:presLayoutVars>
      </dgm:prSet>
      <dgm:spPr/>
      <dgm:t>
        <a:bodyPr/>
        <a:lstStyle/>
        <a:p>
          <a:endParaRPr lang="es-EC"/>
        </a:p>
      </dgm:t>
    </dgm:pt>
    <dgm:pt modelId="{BD19C3FE-6FDE-4039-AC56-4736972A8CE6}" type="pres">
      <dgm:prSet presAssocID="{61166011-2782-4368-8BF8-6B191590BE3C}" presName="rect1" presStyleLbl="ln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21000" b="-21000"/>
          </a:stretch>
        </a:blipFill>
      </dgm:spPr>
    </dgm:pt>
  </dgm:ptLst>
  <dgm:cxnLst>
    <dgm:cxn modelId="{AAA229EF-C33F-4508-980A-B6CF94858A90}" type="presOf" srcId="{F383295B-87AB-416F-B7F9-30FC8279F9F6}" destId="{921F0333-D0F7-426F-A229-FDAC379A62C9}" srcOrd="0" destOrd="0" presId="urn:microsoft.com/office/officeart/2008/layout/AlternatingPictureBlocks"/>
    <dgm:cxn modelId="{5029AD64-2F96-4A1D-8E68-F07B6B06B12A}" srcId="{CF6BE3E2-4383-4C9C-AA91-55BE05CC4092}" destId="{614CC420-95C4-48DE-A9DD-FE8B8677DD9F}" srcOrd="1" destOrd="0" parTransId="{1E5C4CB9-E035-494D-906E-6A5A2A83F797}" sibTransId="{59721267-BE74-4E7E-A227-45FAE6D4F40F}"/>
    <dgm:cxn modelId="{6ADBBE76-D4CE-449C-84B1-DC99D35BB122}" srcId="{CF6BE3E2-4383-4C9C-AA91-55BE05CC4092}" destId="{F383295B-87AB-416F-B7F9-30FC8279F9F6}" srcOrd="0" destOrd="0" parTransId="{87B2B761-AFEB-4E92-AFE0-B1184A6F7905}" sibTransId="{69AB358D-6008-48E7-8921-223BEC6B030B}"/>
    <dgm:cxn modelId="{744C7E54-58BF-46C6-9D01-11E32D23963E}" srcId="{CF6BE3E2-4383-4C9C-AA91-55BE05CC4092}" destId="{61166011-2782-4368-8BF8-6B191590BE3C}" srcOrd="2" destOrd="0" parTransId="{2AC06848-322C-4D0C-8C7B-4FD91826779C}" sibTransId="{8B2647DE-8B50-447D-B42C-200334D4C68D}"/>
    <dgm:cxn modelId="{06505AF0-99FB-4549-82C4-ABDA6629D19E}" type="presOf" srcId="{CF6BE3E2-4383-4C9C-AA91-55BE05CC4092}" destId="{D8325A08-2824-401E-89FB-9BDB35B1DBF1}" srcOrd="0" destOrd="0" presId="urn:microsoft.com/office/officeart/2008/layout/AlternatingPictureBlocks"/>
    <dgm:cxn modelId="{4957A85F-6E26-45DA-B9E3-00549FE03821}" type="presOf" srcId="{614CC420-95C4-48DE-A9DD-FE8B8677DD9F}" destId="{9DF0409B-A28A-4484-81C6-7BCAFD10D8D7}" srcOrd="0" destOrd="0" presId="urn:microsoft.com/office/officeart/2008/layout/AlternatingPictureBlocks"/>
    <dgm:cxn modelId="{5AC90387-3AAA-419B-8DA4-A9CA48849F3C}" type="presOf" srcId="{61166011-2782-4368-8BF8-6B191590BE3C}" destId="{3C8DA5A2-31CB-494B-A767-6432E2EBDA38}" srcOrd="0" destOrd="0" presId="urn:microsoft.com/office/officeart/2008/layout/AlternatingPictureBlocks"/>
    <dgm:cxn modelId="{3EB6C483-F659-481C-BBD1-C95AB3364FD9}" type="presParOf" srcId="{D8325A08-2824-401E-89FB-9BDB35B1DBF1}" destId="{A4E51074-0921-4F1A-8D51-8391B148E06D}" srcOrd="0" destOrd="0" presId="urn:microsoft.com/office/officeart/2008/layout/AlternatingPictureBlocks"/>
    <dgm:cxn modelId="{637E8667-F5FA-480C-90E0-3F63BDBF0F55}" type="presParOf" srcId="{A4E51074-0921-4F1A-8D51-8391B148E06D}" destId="{921F0333-D0F7-426F-A229-FDAC379A62C9}" srcOrd="0" destOrd="0" presId="urn:microsoft.com/office/officeart/2008/layout/AlternatingPictureBlocks"/>
    <dgm:cxn modelId="{095E3C48-20E2-4082-8D28-827F39BDF849}" type="presParOf" srcId="{A4E51074-0921-4F1A-8D51-8391B148E06D}" destId="{A7176507-2B4E-4C58-A97F-28B6854B30CA}" srcOrd="1" destOrd="0" presId="urn:microsoft.com/office/officeart/2008/layout/AlternatingPictureBlocks"/>
    <dgm:cxn modelId="{8305DC00-C5DF-410C-B067-A62CF2D07BE4}" type="presParOf" srcId="{D8325A08-2824-401E-89FB-9BDB35B1DBF1}" destId="{878D71AE-0226-44AA-BBFD-7A63B3E50CF2}" srcOrd="1" destOrd="0" presId="urn:microsoft.com/office/officeart/2008/layout/AlternatingPictureBlocks"/>
    <dgm:cxn modelId="{466B24DA-3F74-45D4-8475-AA7B283A5543}" type="presParOf" srcId="{D8325A08-2824-401E-89FB-9BDB35B1DBF1}" destId="{008C426E-45E0-4A98-9D8D-CE0DF8FDF23F}" srcOrd="2" destOrd="0" presId="urn:microsoft.com/office/officeart/2008/layout/AlternatingPictureBlocks"/>
    <dgm:cxn modelId="{D2DD6F80-3AC3-43F8-838C-76382BAF6D9C}" type="presParOf" srcId="{008C426E-45E0-4A98-9D8D-CE0DF8FDF23F}" destId="{9DF0409B-A28A-4484-81C6-7BCAFD10D8D7}" srcOrd="0" destOrd="0" presId="urn:microsoft.com/office/officeart/2008/layout/AlternatingPictureBlocks"/>
    <dgm:cxn modelId="{03998BC6-FAD7-4F0F-A521-029AAF1F16D2}" type="presParOf" srcId="{008C426E-45E0-4A98-9D8D-CE0DF8FDF23F}" destId="{B8BD9AA0-05E8-4A2B-8E1A-B3B4DC026916}" srcOrd="1" destOrd="0" presId="urn:microsoft.com/office/officeart/2008/layout/AlternatingPictureBlocks"/>
    <dgm:cxn modelId="{CDD65201-2E8B-4752-8558-474798387CC6}" type="presParOf" srcId="{D8325A08-2824-401E-89FB-9BDB35B1DBF1}" destId="{96C66E06-F57A-46A5-9D3F-2D6247157BE3}" srcOrd="3" destOrd="0" presId="urn:microsoft.com/office/officeart/2008/layout/AlternatingPictureBlocks"/>
    <dgm:cxn modelId="{B259A90F-B114-4104-8222-79F2E0B3AA42}" type="presParOf" srcId="{D8325A08-2824-401E-89FB-9BDB35B1DBF1}" destId="{95168CA8-0A5D-4A51-80C3-010445BE7357}" srcOrd="4" destOrd="0" presId="urn:microsoft.com/office/officeart/2008/layout/AlternatingPictureBlocks"/>
    <dgm:cxn modelId="{2C22BB4C-9336-41F4-BAA0-35FC5D914810}" type="presParOf" srcId="{95168CA8-0A5D-4A51-80C3-010445BE7357}" destId="{3C8DA5A2-31CB-494B-A767-6432E2EBDA38}" srcOrd="0" destOrd="0" presId="urn:microsoft.com/office/officeart/2008/layout/AlternatingPictureBlocks"/>
    <dgm:cxn modelId="{728C07C9-1062-4FD0-9B50-210330BE225C}" type="presParOf" srcId="{95168CA8-0A5D-4A51-80C3-010445BE7357}" destId="{BD19C3FE-6FDE-4039-AC56-4736972A8CE6}"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F48B32-7A53-46E3-94A3-3B4E2B75915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C"/>
        </a:p>
      </dgm:t>
    </dgm:pt>
    <dgm:pt modelId="{7B52DBC0-BD1B-46FC-97B4-8877AF472D70}">
      <dgm:prSet phldrT="[Texto]" custT="1"/>
      <dgm:spPr/>
      <dgm:t>
        <a:bodyPr/>
        <a:lstStyle/>
        <a:p>
          <a:r>
            <a:rPr lang="es-PA" sz="2000" b="1" dirty="0" smtClean="0">
              <a:effectLst/>
            </a:rPr>
            <a:t>Certificado de No Producción o Producción Insuficiente, se registra y trasmite al  CADIVI</a:t>
          </a:r>
          <a:endParaRPr lang="es-EC" sz="2000" dirty="0"/>
        </a:p>
      </dgm:t>
    </dgm:pt>
    <dgm:pt modelId="{7E7A236D-DDE9-4288-987D-F2909EA149EC}" type="parTrans" cxnId="{0DEB1D6B-A788-4074-A94E-77469D36595D}">
      <dgm:prSet/>
      <dgm:spPr/>
      <dgm:t>
        <a:bodyPr/>
        <a:lstStyle/>
        <a:p>
          <a:endParaRPr lang="es-EC"/>
        </a:p>
      </dgm:t>
    </dgm:pt>
    <dgm:pt modelId="{FDF8EF9E-ABE4-4EC8-9B78-F2560D87E742}" type="sibTrans" cxnId="{0DEB1D6B-A788-4074-A94E-77469D36595D}">
      <dgm:prSet/>
      <dgm:spPr/>
      <dgm:t>
        <a:bodyPr/>
        <a:lstStyle/>
        <a:p>
          <a:endParaRPr lang="es-EC"/>
        </a:p>
      </dgm:t>
    </dgm:pt>
    <dgm:pt modelId="{8759F842-8FBD-4CC8-87C7-92A5510278DC}">
      <dgm:prSet phldrT="[Texto]"/>
      <dgm:spPr/>
      <dgm:t>
        <a:bodyPr/>
        <a:lstStyle/>
        <a:p>
          <a:r>
            <a:rPr lang="es-EC" dirty="0" smtClean="0"/>
            <a:t>Lista Nº 1</a:t>
          </a:r>
          <a:endParaRPr lang="es-EC" dirty="0"/>
        </a:p>
      </dgm:t>
    </dgm:pt>
    <dgm:pt modelId="{93AC47A8-5700-4BB7-93D7-4E5AC9D65EA4}" type="parTrans" cxnId="{143A977B-DAF7-4EFA-A224-B8E8FBAF4539}">
      <dgm:prSet/>
      <dgm:spPr/>
      <dgm:t>
        <a:bodyPr/>
        <a:lstStyle/>
        <a:p>
          <a:endParaRPr lang="es-EC"/>
        </a:p>
      </dgm:t>
    </dgm:pt>
    <dgm:pt modelId="{CEFA2FDB-C015-4A4F-9D1E-6A3E3B234812}" type="sibTrans" cxnId="{143A977B-DAF7-4EFA-A224-B8E8FBAF4539}">
      <dgm:prSet/>
      <dgm:spPr/>
      <dgm:t>
        <a:bodyPr/>
        <a:lstStyle/>
        <a:p>
          <a:endParaRPr lang="es-EC"/>
        </a:p>
      </dgm:t>
    </dgm:pt>
    <dgm:pt modelId="{F86A975C-4AF6-44CB-9C01-3A994D8223AA}">
      <dgm:prSet phldrT="[Texto]"/>
      <dgm:spPr/>
      <dgm:t>
        <a:bodyPr/>
        <a:lstStyle/>
        <a:p>
          <a:r>
            <a:rPr lang="es-EC" dirty="0" smtClean="0"/>
            <a:t>Autorización de divisas automáticamente</a:t>
          </a:r>
          <a:endParaRPr lang="es-EC" dirty="0"/>
        </a:p>
      </dgm:t>
    </dgm:pt>
    <dgm:pt modelId="{7D9E282A-6687-42C3-964F-4E0BC11C0DD5}" type="parTrans" cxnId="{3ABC6C89-64DF-406D-90AB-AB8B80968A0F}">
      <dgm:prSet/>
      <dgm:spPr/>
      <dgm:t>
        <a:bodyPr/>
        <a:lstStyle/>
        <a:p>
          <a:endParaRPr lang="es-EC"/>
        </a:p>
      </dgm:t>
    </dgm:pt>
    <dgm:pt modelId="{33499229-8CA9-45C3-BE93-210F6894E9B2}" type="sibTrans" cxnId="{3ABC6C89-64DF-406D-90AB-AB8B80968A0F}">
      <dgm:prSet/>
      <dgm:spPr/>
      <dgm:t>
        <a:bodyPr/>
        <a:lstStyle/>
        <a:p>
          <a:endParaRPr lang="es-EC"/>
        </a:p>
      </dgm:t>
    </dgm:pt>
    <dgm:pt modelId="{1A6F50FD-5B0F-492A-A9AF-1F2D138921B3}">
      <dgm:prSet phldrT="[Texto]"/>
      <dgm:spPr/>
      <dgm:t>
        <a:bodyPr/>
        <a:lstStyle/>
        <a:p>
          <a:r>
            <a:rPr lang="es-EC" dirty="0" smtClean="0"/>
            <a:t>Lista Nº 2</a:t>
          </a:r>
          <a:endParaRPr lang="es-EC" dirty="0"/>
        </a:p>
      </dgm:t>
    </dgm:pt>
    <dgm:pt modelId="{8197AFA8-10CF-4BF4-ADEB-33B79A4A1631}" type="parTrans" cxnId="{50B2A93A-2BFA-4CCD-A54D-75F6900877E0}">
      <dgm:prSet/>
      <dgm:spPr/>
      <dgm:t>
        <a:bodyPr/>
        <a:lstStyle/>
        <a:p>
          <a:endParaRPr lang="es-EC"/>
        </a:p>
      </dgm:t>
    </dgm:pt>
    <dgm:pt modelId="{58AD4E21-7012-4417-9D7E-8DDB7DF84C9E}" type="sibTrans" cxnId="{50B2A93A-2BFA-4CCD-A54D-75F6900877E0}">
      <dgm:prSet/>
      <dgm:spPr/>
      <dgm:t>
        <a:bodyPr/>
        <a:lstStyle/>
        <a:p>
          <a:endParaRPr lang="es-EC"/>
        </a:p>
      </dgm:t>
    </dgm:pt>
    <dgm:pt modelId="{8838C06D-1FEE-4268-8553-84DDB96B7DF8}">
      <dgm:prSet phldrT="[Texto]"/>
      <dgm:spPr/>
      <dgm:t>
        <a:bodyPr/>
        <a:lstStyle/>
        <a:p>
          <a:r>
            <a:rPr lang="es-EC" dirty="0" smtClean="0"/>
            <a:t>Evaluación  para el otorgamiento de tipo de cambio de divisa. </a:t>
          </a:r>
          <a:endParaRPr lang="es-EC" dirty="0"/>
        </a:p>
      </dgm:t>
    </dgm:pt>
    <dgm:pt modelId="{69C536EF-D17D-4609-9B2F-07B702278277}" type="parTrans" cxnId="{A9C25CC6-27F5-471A-95AF-1E5B4BCFBBC3}">
      <dgm:prSet/>
      <dgm:spPr/>
      <dgm:t>
        <a:bodyPr/>
        <a:lstStyle/>
        <a:p>
          <a:endParaRPr lang="es-EC"/>
        </a:p>
      </dgm:t>
    </dgm:pt>
    <dgm:pt modelId="{130570D5-4B54-4919-8386-7165824B9052}" type="sibTrans" cxnId="{A9C25CC6-27F5-471A-95AF-1E5B4BCFBBC3}">
      <dgm:prSet/>
      <dgm:spPr/>
      <dgm:t>
        <a:bodyPr/>
        <a:lstStyle/>
        <a:p>
          <a:endParaRPr lang="es-EC"/>
        </a:p>
      </dgm:t>
    </dgm:pt>
    <dgm:pt modelId="{57352C7E-0D60-4DCA-9379-546EB2DB8B17}" type="pres">
      <dgm:prSet presAssocID="{9BF48B32-7A53-46E3-94A3-3B4E2B75915A}" presName="hierChild1" presStyleCnt="0">
        <dgm:presLayoutVars>
          <dgm:chPref val="1"/>
          <dgm:dir/>
          <dgm:animOne val="branch"/>
          <dgm:animLvl val="lvl"/>
          <dgm:resizeHandles/>
        </dgm:presLayoutVars>
      </dgm:prSet>
      <dgm:spPr/>
      <dgm:t>
        <a:bodyPr/>
        <a:lstStyle/>
        <a:p>
          <a:endParaRPr lang="es-EC"/>
        </a:p>
      </dgm:t>
    </dgm:pt>
    <dgm:pt modelId="{FBAFF860-70CB-4E19-9C7C-974AD18A2969}" type="pres">
      <dgm:prSet presAssocID="{7B52DBC0-BD1B-46FC-97B4-8877AF472D70}" presName="hierRoot1" presStyleCnt="0"/>
      <dgm:spPr/>
    </dgm:pt>
    <dgm:pt modelId="{3503A2DB-8E49-4B43-846D-D46E498A31BF}" type="pres">
      <dgm:prSet presAssocID="{7B52DBC0-BD1B-46FC-97B4-8877AF472D70}" presName="composite" presStyleCnt="0"/>
      <dgm:spPr/>
    </dgm:pt>
    <dgm:pt modelId="{1F9C3446-B463-4DB9-AEE1-82EEB3725DBE}" type="pres">
      <dgm:prSet presAssocID="{7B52DBC0-BD1B-46FC-97B4-8877AF472D70}" presName="background" presStyleLbl="node0" presStyleIdx="0" presStyleCnt="1"/>
      <dgm:spPr/>
    </dgm:pt>
    <dgm:pt modelId="{11EDFD05-3BDB-437B-BA3B-2F2ADB627598}" type="pres">
      <dgm:prSet presAssocID="{7B52DBC0-BD1B-46FC-97B4-8877AF472D70}" presName="text" presStyleLbl="fgAcc0" presStyleIdx="0" presStyleCnt="1" custScaleX="175189" custScaleY="152641" custLinFactNeighborX="-957" custLinFactNeighborY="-2910">
        <dgm:presLayoutVars>
          <dgm:chPref val="3"/>
        </dgm:presLayoutVars>
      </dgm:prSet>
      <dgm:spPr/>
      <dgm:t>
        <a:bodyPr/>
        <a:lstStyle/>
        <a:p>
          <a:endParaRPr lang="es-EC"/>
        </a:p>
      </dgm:t>
    </dgm:pt>
    <dgm:pt modelId="{72036E87-14D0-42FD-B681-F2F359939038}" type="pres">
      <dgm:prSet presAssocID="{7B52DBC0-BD1B-46FC-97B4-8877AF472D70}" presName="hierChild2" presStyleCnt="0"/>
      <dgm:spPr/>
    </dgm:pt>
    <dgm:pt modelId="{311D04C3-DB34-467B-94B3-C3F4DA0088B6}" type="pres">
      <dgm:prSet presAssocID="{93AC47A8-5700-4BB7-93D7-4E5AC9D65EA4}" presName="Name10" presStyleLbl="parChTrans1D2" presStyleIdx="0" presStyleCnt="2"/>
      <dgm:spPr/>
      <dgm:t>
        <a:bodyPr/>
        <a:lstStyle/>
        <a:p>
          <a:endParaRPr lang="es-EC"/>
        </a:p>
      </dgm:t>
    </dgm:pt>
    <dgm:pt modelId="{73F1E866-F869-468A-AC72-635DEF77C56C}" type="pres">
      <dgm:prSet presAssocID="{8759F842-8FBD-4CC8-87C7-92A5510278DC}" presName="hierRoot2" presStyleCnt="0"/>
      <dgm:spPr/>
    </dgm:pt>
    <dgm:pt modelId="{6479919D-B147-47D7-942F-0D1360828960}" type="pres">
      <dgm:prSet presAssocID="{8759F842-8FBD-4CC8-87C7-92A5510278DC}" presName="composite2" presStyleCnt="0"/>
      <dgm:spPr/>
    </dgm:pt>
    <dgm:pt modelId="{858E9C70-93FD-48DD-83D2-409420F6C52A}" type="pres">
      <dgm:prSet presAssocID="{8759F842-8FBD-4CC8-87C7-92A5510278DC}" presName="background2" presStyleLbl="node2" presStyleIdx="0" presStyleCnt="2"/>
      <dgm:spPr/>
    </dgm:pt>
    <dgm:pt modelId="{8D58EA29-ECD9-4D95-B070-CA6C6A095968}" type="pres">
      <dgm:prSet presAssocID="{8759F842-8FBD-4CC8-87C7-92A5510278DC}" presName="text2" presStyleLbl="fgAcc2" presStyleIdx="0" presStyleCnt="2">
        <dgm:presLayoutVars>
          <dgm:chPref val="3"/>
        </dgm:presLayoutVars>
      </dgm:prSet>
      <dgm:spPr/>
      <dgm:t>
        <a:bodyPr/>
        <a:lstStyle/>
        <a:p>
          <a:endParaRPr lang="es-EC"/>
        </a:p>
      </dgm:t>
    </dgm:pt>
    <dgm:pt modelId="{08ADCB63-D2F5-4732-9479-1515CCF3CA47}" type="pres">
      <dgm:prSet presAssocID="{8759F842-8FBD-4CC8-87C7-92A5510278DC}" presName="hierChild3" presStyleCnt="0"/>
      <dgm:spPr/>
    </dgm:pt>
    <dgm:pt modelId="{52A00B9E-6B73-46EE-BF8F-5741408E9B55}" type="pres">
      <dgm:prSet presAssocID="{7D9E282A-6687-42C3-964F-4E0BC11C0DD5}" presName="Name17" presStyleLbl="parChTrans1D3" presStyleIdx="0" presStyleCnt="2"/>
      <dgm:spPr/>
      <dgm:t>
        <a:bodyPr/>
        <a:lstStyle/>
        <a:p>
          <a:endParaRPr lang="es-EC"/>
        </a:p>
      </dgm:t>
    </dgm:pt>
    <dgm:pt modelId="{BEAF0819-60AF-4486-86B4-B5E6BE9AECD1}" type="pres">
      <dgm:prSet presAssocID="{F86A975C-4AF6-44CB-9C01-3A994D8223AA}" presName="hierRoot3" presStyleCnt="0"/>
      <dgm:spPr/>
    </dgm:pt>
    <dgm:pt modelId="{4957A1E3-B94C-4A88-A821-4A82E18A3D97}" type="pres">
      <dgm:prSet presAssocID="{F86A975C-4AF6-44CB-9C01-3A994D8223AA}" presName="composite3" presStyleCnt="0"/>
      <dgm:spPr/>
    </dgm:pt>
    <dgm:pt modelId="{6F6D23D3-D8F7-43B7-B658-C6EAABDF4F26}" type="pres">
      <dgm:prSet presAssocID="{F86A975C-4AF6-44CB-9C01-3A994D8223AA}" presName="background3" presStyleLbl="node3" presStyleIdx="0" presStyleCnt="2"/>
      <dgm:spPr/>
    </dgm:pt>
    <dgm:pt modelId="{0F21F66E-C291-475A-8BC7-FDCC03BE2A80}" type="pres">
      <dgm:prSet presAssocID="{F86A975C-4AF6-44CB-9C01-3A994D8223AA}" presName="text3" presStyleLbl="fgAcc3" presStyleIdx="0" presStyleCnt="2">
        <dgm:presLayoutVars>
          <dgm:chPref val="3"/>
        </dgm:presLayoutVars>
      </dgm:prSet>
      <dgm:spPr/>
      <dgm:t>
        <a:bodyPr/>
        <a:lstStyle/>
        <a:p>
          <a:endParaRPr lang="es-EC"/>
        </a:p>
      </dgm:t>
    </dgm:pt>
    <dgm:pt modelId="{65B6E266-48F4-4F76-9DA0-9F43077A7D9F}" type="pres">
      <dgm:prSet presAssocID="{F86A975C-4AF6-44CB-9C01-3A994D8223AA}" presName="hierChild4" presStyleCnt="0"/>
      <dgm:spPr/>
    </dgm:pt>
    <dgm:pt modelId="{083AF27E-1B99-436D-9B5F-BE46FF1434FE}" type="pres">
      <dgm:prSet presAssocID="{8197AFA8-10CF-4BF4-ADEB-33B79A4A1631}" presName="Name10" presStyleLbl="parChTrans1D2" presStyleIdx="1" presStyleCnt="2"/>
      <dgm:spPr/>
      <dgm:t>
        <a:bodyPr/>
        <a:lstStyle/>
        <a:p>
          <a:endParaRPr lang="es-EC"/>
        </a:p>
      </dgm:t>
    </dgm:pt>
    <dgm:pt modelId="{592A850B-18AC-43A4-B732-F809535D12C7}" type="pres">
      <dgm:prSet presAssocID="{1A6F50FD-5B0F-492A-A9AF-1F2D138921B3}" presName="hierRoot2" presStyleCnt="0"/>
      <dgm:spPr/>
    </dgm:pt>
    <dgm:pt modelId="{1ED820F3-4592-4450-99FD-CCF83E1A9711}" type="pres">
      <dgm:prSet presAssocID="{1A6F50FD-5B0F-492A-A9AF-1F2D138921B3}" presName="composite2" presStyleCnt="0"/>
      <dgm:spPr/>
    </dgm:pt>
    <dgm:pt modelId="{BD6D63E9-CB05-489C-889E-D8BF0E2F9FCA}" type="pres">
      <dgm:prSet presAssocID="{1A6F50FD-5B0F-492A-A9AF-1F2D138921B3}" presName="background2" presStyleLbl="node2" presStyleIdx="1" presStyleCnt="2"/>
      <dgm:spPr/>
    </dgm:pt>
    <dgm:pt modelId="{B5A320C6-32FA-4A37-AABA-97FDBCE41E73}" type="pres">
      <dgm:prSet presAssocID="{1A6F50FD-5B0F-492A-A9AF-1F2D138921B3}" presName="text2" presStyleLbl="fgAcc2" presStyleIdx="1" presStyleCnt="2">
        <dgm:presLayoutVars>
          <dgm:chPref val="3"/>
        </dgm:presLayoutVars>
      </dgm:prSet>
      <dgm:spPr/>
      <dgm:t>
        <a:bodyPr/>
        <a:lstStyle/>
        <a:p>
          <a:endParaRPr lang="es-EC"/>
        </a:p>
      </dgm:t>
    </dgm:pt>
    <dgm:pt modelId="{2E73D096-587C-4E82-98C2-05C36FD7B6F1}" type="pres">
      <dgm:prSet presAssocID="{1A6F50FD-5B0F-492A-A9AF-1F2D138921B3}" presName="hierChild3" presStyleCnt="0"/>
      <dgm:spPr/>
    </dgm:pt>
    <dgm:pt modelId="{A088AAEC-2857-40FE-B38D-4A4FA2AA4CC1}" type="pres">
      <dgm:prSet presAssocID="{69C536EF-D17D-4609-9B2F-07B702278277}" presName="Name17" presStyleLbl="parChTrans1D3" presStyleIdx="1" presStyleCnt="2"/>
      <dgm:spPr/>
      <dgm:t>
        <a:bodyPr/>
        <a:lstStyle/>
        <a:p>
          <a:endParaRPr lang="es-EC"/>
        </a:p>
      </dgm:t>
    </dgm:pt>
    <dgm:pt modelId="{3A226CE5-F631-46EF-926A-0941626CB489}" type="pres">
      <dgm:prSet presAssocID="{8838C06D-1FEE-4268-8553-84DDB96B7DF8}" presName="hierRoot3" presStyleCnt="0"/>
      <dgm:spPr/>
    </dgm:pt>
    <dgm:pt modelId="{BAEE0AF0-5904-4366-A7CD-1CFF9EBC442A}" type="pres">
      <dgm:prSet presAssocID="{8838C06D-1FEE-4268-8553-84DDB96B7DF8}" presName="composite3" presStyleCnt="0"/>
      <dgm:spPr/>
    </dgm:pt>
    <dgm:pt modelId="{DF0E24AE-FF74-4D93-A47D-A5418534E011}" type="pres">
      <dgm:prSet presAssocID="{8838C06D-1FEE-4268-8553-84DDB96B7DF8}" presName="background3" presStyleLbl="node3" presStyleIdx="1" presStyleCnt="2"/>
      <dgm:spPr/>
    </dgm:pt>
    <dgm:pt modelId="{DB944BD6-1EF1-465F-AB54-85A2555DD88F}" type="pres">
      <dgm:prSet presAssocID="{8838C06D-1FEE-4268-8553-84DDB96B7DF8}" presName="text3" presStyleLbl="fgAcc3" presStyleIdx="1" presStyleCnt="2">
        <dgm:presLayoutVars>
          <dgm:chPref val="3"/>
        </dgm:presLayoutVars>
      </dgm:prSet>
      <dgm:spPr/>
      <dgm:t>
        <a:bodyPr/>
        <a:lstStyle/>
        <a:p>
          <a:endParaRPr lang="es-EC"/>
        </a:p>
      </dgm:t>
    </dgm:pt>
    <dgm:pt modelId="{362BBDBB-0050-4802-A424-0B65063F6395}" type="pres">
      <dgm:prSet presAssocID="{8838C06D-1FEE-4268-8553-84DDB96B7DF8}" presName="hierChild4" presStyleCnt="0"/>
      <dgm:spPr/>
    </dgm:pt>
  </dgm:ptLst>
  <dgm:cxnLst>
    <dgm:cxn modelId="{50B2A93A-2BFA-4CCD-A54D-75F6900877E0}" srcId="{7B52DBC0-BD1B-46FC-97B4-8877AF472D70}" destId="{1A6F50FD-5B0F-492A-A9AF-1F2D138921B3}" srcOrd="1" destOrd="0" parTransId="{8197AFA8-10CF-4BF4-ADEB-33B79A4A1631}" sibTransId="{58AD4E21-7012-4417-9D7E-8DDB7DF84C9E}"/>
    <dgm:cxn modelId="{E4B3C4B5-A29D-4172-8E17-3638534B2400}" type="presOf" srcId="{69C536EF-D17D-4609-9B2F-07B702278277}" destId="{A088AAEC-2857-40FE-B38D-4A4FA2AA4CC1}" srcOrd="0" destOrd="0" presId="urn:microsoft.com/office/officeart/2005/8/layout/hierarchy1"/>
    <dgm:cxn modelId="{4E29D576-3B8F-4BA5-A588-AC74F985FD1A}" type="presOf" srcId="{F86A975C-4AF6-44CB-9C01-3A994D8223AA}" destId="{0F21F66E-C291-475A-8BC7-FDCC03BE2A80}" srcOrd="0" destOrd="0" presId="urn:microsoft.com/office/officeart/2005/8/layout/hierarchy1"/>
    <dgm:cxn modelId="{C015CBF8-E34C-487E-92B7-C55715A1E18D}" type="presOf" srcId="{9BF48B32-7A53-46E3-94A3-3B4E2B75915A}" destId="{57352C7E-0D60-4DCA-9379-546EB2DB8B17}" srcOrd="0" destOrd="0" presId="urn:microsoft.com/office/officeart/2005/8/layout/hierarchy1"/>
    <dgm:cxn modelId="{AFFC760B-9C6A-4406-A3C3-8590B03B35B9}" type="presOf" srcId="{8759F842-8FBD-4CC8-87C7-92A5510278DC}" destId="{8D58EA29-ECD9-4D95-B070-CA6C6A095968}" srcOrd="0" destOrd="0" presId="urn:microsoft.com/office/officeart/2005/8/layout/hierarchy1"/>
    <dgm:cxn modelId="{FA984430-4DD2-482E-AA5C-798BB6D1F588}" type="presOf" srcId="{7D9E282A-6687-42C3-964F-4E0BC11C0DD5}" destId="{52A00B9E-6B73-46EE-BF8F-5741408E9B55}" srcOrd="0" destOrd="0" presId="urn:microsoft.com/office/officeart/2005/8/layout/hierarchy1"/>
    <dgm:cxn modelId="{0DEB1D6B-A788-4074-A94E-77469D36595D}" srcId="{9BF48B32-7A53-46E3-94A3-3B4E2B75915A}" destId="{7B52DBC0-BD1B-46FC-97B4-8877AF472D70}" srcOrd="0" destOrd="0" parTransId="{7E7A236D-DDE9-4288-987D-F2909EA149EC}" sibTransId="{FDF8EF9E-ABE4-4EC8-9B78-F2560D87E742}"/>
    <dgm:cxn modelId="{3ABC6C89-64DF-406D-90AB-AB8B80968A0F}" srcId="{8759F842-8FBD-4CC8-87C7-92A5510278DC}" destId="{F86A975C-4AF6-44CB-9C01-3A994D8223AA}" srcOrd="0" destOrd="0" parTransId="{7D9E282A-6687-42C3-964F-4E0BC11C0DD5}" sibTransId="{33499229-8CA9-45C3-BE93-210F6894E9B2}"/>
    <dgm:cxn modelId="{A9C25CC6-27F5-471A-95AF-1E5B4BCFBBC3}" srcId="{1A6F50FD-5B0F-492A-A9AF-1F2D138921B3}" destId="{8838C06D-1FEE-4268-8553-84DDB96B7DF8}" srcOrd="0" destOrd="0" parTransId="{69C536EF-D17D-4609-9B2F-07B702278277}" sibTransId="{130570D5-4B54-4919-8386-7165824B9052}"/>
    <dgm:cxn modelId="{F2EACB5E-3375-4C5A-A8D8-472FFFA14BB7}" type="presOf" srcId="{8838C06D-1FEE-4268-8553-84DDB96B7DF8}" destId="{DB944BD6-1EF1-465F-AB54-85A2555DD88F}" srcOrd="0" destOrd="0" presId="urn:microsoft.com/office/officeart/2005/8/layout/hierarchy1"/>
    <dgm:cxn modelId="{0DDD1B26-D0DC-40B6-8000-75CEDAC7A192}" type="presOf" srcId="{93AC47A8-5700-4BB7-93D7-4E5AC9D65EA4}" destId="{311D04C3-DB34-467B-94B3-C3F4DA0088B6}" srcOrd="0" destOrd="0" presId="urn:microsoft.com/office/officeart/2005/8/layout/hierarchy1"/>
    <dgm:cxn modelId="{5144F0F8-055E-4754-BCED-65E66903F30F}" type="presOf" srcId="{8197AFA8-10CF-4BF4-ADEB-33B79A4A1631}" destId="{083AF27E-1B99-436D-9B5F-BE46FF1434FE}" srcOrd="0" destOrd="0" presId="urn:microsoft.com/office/officeart/2005/8/layout/hierarchy1"/>
    <dgm:cxn modelId="{6B2D0264-9B49-4DBA-B2B5-AAA80FED83C7}" type="presOf" srcId="{1A6F50FD-5B0F-492A-A9AF-1F2D138921B3}" destId="{B5A320C6-32FA-4A37-AABA-97FDBCE41E73}" srcOrd="0" destOrd="0" presId="urn:microsoft.com/office/officeart/2005/8/layout/hierarchy1"/>
    <dgm:cxn modelId="{A939B9AD-9376-4B44-B83E-B89D1EF9FE3D}" type="presOf" srcId="{7B52DBC0-BD1B-46FC-97B4-8877AF472D70}" destId="{11EDFD05-3BDB-437B-BA3B-2F2ADB627598}" srcOrd="0" destOrd="0" presId="urn:microsoft.com/office/officeart/2005/8/layout/hierarchy1"/>
    <dgm:cxn modelId="{143A977B-DAF7-4EFA-A224-B8E8FBAF4539}" srcId="{7B52DBC0-BD1B-46FC-97B4-8877AF472D70}" destId="{8759F842-8FBD-4CC8-87C7-92A5510278DC}" srcOrd="0" destOrd="0" parTransId="{93AC47A8-5700-4BB7-93D7-4E5AC9D65EA4}" sibTransId="{CEFA2FDB-C015-4A4F-9D1E-6A3E3B234812}"/>
    <dgm:cxn modelId="{526C39E9-36F2-4356-AA9F-91472921FB16}" type="presParOf" srcId="{57352C7E-0D60-4DCA-9379-546EB2DB8B17}" destId="{FBAFF860-70CB-4E19-9C7C-974AD18A2969}" srcOrd="0" destOrd="0" presId="urn:microsoft.com/office/officeart/2005/8/layout/hierarchy1"/>
    <dgm:cxn modelId="{99BE81B6-CC8E-4F26-93BC-B90ECF9B5152}" type="presParOf" srcId="{FBAFF860-70CB-4E19-9C7C-974AD18A2969}" destId="{3503A2DB-8E49-4B43-846D-D46E498A31BF}" srcOrd="0" destOrd="0" presId="urn:microsoft.com/office/officeart/2005/8/layout/hierarchy1"/>
    <dgm:cxn modelId="{B3C9F017-A955-411E-AAA5-F5E8EEBB7959}" type="presParOf" srcId="{3503A2DB-8E49-4B43-846D-D46E498A31BF}" destId="{1F9C3446-B463-4DB9-AEE1-82EEB3725DBE}" srcOrd="0" destOrd="0" presId="urn:microsoft.com/office/officeart/2005/8/layout/hierarchy1"/>
    <dgm:cxn modelId="{B9D2C723-952C-4473-B536-61CAEAE3EDD4}" type="presParOf" srcId="{3503A2DB-8E49-4B43-846D-D46E498A31BF}" destId="{11EDFD05-3BDB-437B-BA3B-2F2ADB627598}" srcOrd="1" destOrd="0" presId="urn:microsoft.com/office/officeart/2005/8/layout/hierarchy1"/>
    <dgm:cxn modelId="{C9753D32-4996-4D93-9786-6D85210C4DFE}" type="presParOf" srcId="{FBAFF860-70CB-4E19-9C7C-974AD18A2969}" destId="{72036E87-14D0-42FD-B681-F2F359939038}" srcOrd="1" destOrd="0" presId="urn:microsoft.com/office/officeart/2005/8/layout/hierarchy1"/>
    <dgm:cxn modelId="{4824A14E-2C71-4E8E-ADC6-45FF1B3635F3}" type="presParOf" srcId="{72036E87-14D0-42FD-B681-F2F359939038}" destId="{311D04C3-DB34-467B-94B3-C3F4DA0088B6}" srcOrd="0" destOrd="0" presId="urn:microsoft.com/office/officeart/2005/8/layout/hierarchy1"/>
    <dgm:cxn modelId="{88498F30-C2A8-425F-9A13-904AF05B2639}" type="presParOf" srcId="{72036E87-14D0-42FD-B681-F2F359939038}" destId="{73F1E866-F869-468A-AC72-635DEF77C56C}" srcOrd="1" destOrd="0" presId="urn:microsoft.com/office/officeart/2005/8/layout/hierarchy1"/>
    <dgm:cxn modelId="{66C0DB76-099F-4153-B171-6833D8DAC3F8}" type="presParOf" srcId="{73F1E866-F869-468A-AC72-635DEF77C56C}" destId="{6479919D-B147-47D7-942F-0D1360828960}" srcOrd="0" destOrd="0" presId="urn:microsoft.com/office/officeart/2005/8/layout/hierarchy1"/>
    <dgm:cxn modelId="{AD4C8EA9-DE00-468D-A302-EF5375838657}" type="presParOf" srcId="{6479919D-B147-47D7-942F-0D1360828960}" destId="{858E9C70-93FD-48DD-83D2-409420F6C52A}" srcOrd="0" destOrd="0" presId="urn:microsoft.com/office/officeart/2005/8/layout/hierarchy1"/>
    <dgm:cxn modelId="{EE94E131-DAAC-45C6-B686-2EAAB5A74580}" type="presParOf" srcId="{6479919D-B147-47D7-942F-0D1360828960}" destId="{8D58EA29-ECD9-4D95-B070-CA6C6A095968}" srcOrd="1" destOrd="0" presId="urn:microsoft.com/office/officeart/2005/8/layout/hierarchy1"/>
    <dgm:cxn modelId="{AAF4AD96-9FEF-40B4-9DC0-A3A36926696E}" type="presParOf" srcId="{73F1E866-F869-468A-AC72-635DEF77C56C}" destId="{08ADCB63-D2F5-4732-9479-1515CCF3CA47}" srcOrd="1" destOrd="0" presId="urn:microsoft.com/office/officeart/2005/8/layout/hierarchy1"/>
    <dgm:cxn modelId="{48AD55FE-26DE-47B7-B696-2542DCDF43CE}" type="presParOf" srcId="{08ADCB63-D2F5-4732-9479-1515CCF3CA47}" destId="{52A00B9E-6B73-46EE-BF8F-5741408E9B55}" srcOrd="0" destOrd="0" presId="urn:microsoft.com/office/officeart/2005/8/layout/hierarchy1"/>
    <dgm:cxn modelId="{B80BA254-5C3E-4EA2-B57F-5B06B9F5C7D1}" type="presParOf" srcId="{08ADCB63-D2F5-4732-9479-1515CCF3CA47}" destId="{BEAF0819-60AF-4486-86B4-B5E6BE9AECD1}" srcOrd="1" destOrd="0" presId="urn:microsoft.com/office/officeart/2005/8/layout/hierarchy1"/>
    <dgm:cxn modelId="{D785171D-0AEE-4003-80AD-96B02C80224C}" type="presParOf" srcId="{BEAF0819-60AF-4486-86B4-B5E6BE9AECD1}" destId="{4957A1E3-B94C-4A88-A821-4A82E18A3D97}" srcOrd="0" destOrd="0" presId="urn:microsoft.com/office/officeart/2005/8/layout/hierarchy1"/>
    <dgm:cxn modelId="{3C8CA44E-17C8-410D-8CDC-570DA5999959}" type="presParOf" srcId="{4957A1E3-B94C-4A88-A821-4A82E18A3D97}" destId="{6F6D23D3-D8F7-43B7-B658-C6EAABDF4F26}" srcOrd="0" destOrd="0" presId="urn:microsoft.com/office/officeart/2005/8/layout/hierarchy1"/>
    <dgm:cxn modelId="{99EC5338-F44F-4D33-BE81-EC4705899AEB}" type="presParOf" srcId="{4957A1E3-B94C-4A88-A821-4A82E18A3D97}" destId="{0F21F66E-C291-475A-8BC7-FDCC03BE2A80}" srcOrd="1" destOrd="0" presId="urn:microsoft.com/office/officeart/2005/8/layout/hierarchy1"/>
    <dgm:cxn modelId="{5CC080A7-80F6-445D-A852-54C533ADB676}" type="presParOf" srcId="{BEAF0819-60AF-4486-86B4-B5E6BE9AECD1}" destId="{65B6E266-48F4-4F76-9DA0-9F43077A7D9F}" srcOrd="1" destOrd="0" presId="urn:microsoft.com/office/officeart/2005/8/layout/hierarchy1"/>
    <dgm:cxn modelId="{373820D1-ECCE-481B-A62A-990A183EE2C0}" type="presParOf" srcId="{72036E87-14D0-42FD-B681-F2F359939038}" destId="{083AF27E-1B99-436D-9B5F-BE46FF1434FE}" srcOrd="2" destOrd="0" presId="urn:microsoft.com/office/officeart/2005/8/layout/hierarchy1"/>
    <dgm:cxn modelId="{8E428105-9013-4FE2-A87D-70E57FE9E5B2}" type="presParOf" srcId="{72036E87-14D0-42FD-B681-F2F359939038}" destId="{592A850B-18AC-43A4-B732-F809535D12C7}" srcOrd="3" destOrd="0" presId="urn:microsoft.com/office/officeart/2005/8/layout/hierarchy1"/>
    <dgm:cxn modelId="{DB549FA0-EBBB-4DF4-9B76-758A45038E59}" type="presParOf" srcId="{592A850B-18AC-43A4-B732-F809535D12C7}" destId="{1ED820F3-4592-4450-99FD-CCF83E1A9711}" srcOrd="0" destOrd="0" presId="urn:microsoft.com/office/officeart/2005/8/layout/hierarchy1"/>
    <dgm:cxn modelId="{87379AA5-1274-47FA-B100-D080F7571DA4}" type="presParOf" srcId="{1ED820F3-4592-4450-99FD-CCF83E1A9711}" destId="{BD6D63E9-CB05-489C-889E-D8BF0E2F9FCA}" srcOrd="0" destOrd="0" presId="urn:microsoft.com/office/officeart/2005/8/layout/hierarchy1"/>
    <dgm:cxn modelId="{0D8D7ED5-22B4-4A18-9D02-7CBC18E6E657}" type="presParOf" srcId="{1ED820F3-4592-4450-99FD-CCF83E1A9711}" destId="{B5A320C6-32FA-4A37-AABA-97FDBCE41E73}" srcOrd="1" destOrd="0" presId="urn:microsoft.com/office/officeart/2005/8/layout/hierarchy1"/>
    <dgm:cxn modelId="{7411294F-ED44-4F31-905E-8F56FEA5A7E3}" type="presParOf" srcId="{592A850B-18AC-43A4-B732-F809535D12C7}" destId="{2E73D096-587C-4E82-98C2-05C36FD7B6F1}" srcOrd="1" destOrd="0" presId="urn:microsoft.com/office/officeart/2005/8/layout/hierarchy1"/>
    <dgm:cxn modelId="{96338D55-C40F-45F1-95AE-644303C6CC40}" type="presParOf" srcId="{2E73D096-587C-4E82-98C2-05C36FD7B6F1}" destId="{A088AAEC-2857-40FE-B38D-4A4FA2AA4CC1}" srcOrd="0" destOrd="0" presId="urn:microsoft.com/office/officeart/2005/8/layout/hierarchy1"/>
    <dgm:cxn modelId="{0CC09AD6-A0D5-4CF1-BC72-D790260A12E2}" type="presParOf" srcId="{2E73D096-587C-4E82-98C2-05C36FD7B6F1}" destId="{3A226CE5-F631-46EF-926A-0941626CB489}" srcOrd="1" destOrd="0" presId="urn:microsoft.com/office/officeart/2005/8/layout/hierarchy1"/>
    <dgm:cxn modelId="{564A05DD-2614-425D-A919-E83059F069F6}" type="presParOf" srcId="{3A226CE5-F631-46EF-926A-0941626CB489}" destId="{BAEE0AF0-5904-4366-A7CD-1CFF9EBC442A}" srcOrd="0" destOrd="0" presId="urn:microsoft.com/office/officeart/2005/8/layout/hierarchy1"/>
    <dgm:cxn modelId="{1FECCE77-6CE5-400A-89E3-CABAC3981D3D}" type="presParOf" srcId="{BAEE0AF0-5904-4366-A7CD-1CFF9EBC442A}" destId="{DF0E24AE-FF74-4D93-A47D-A5418534E011}" srcOrd="0" destOrd="0" presId="urn:microsoft.com/office/officeart/2005/8/layout/hierarchy1"/>
    <dgm:cxn modelId="{6B9DFF7A-DC55-46C1-BD39-7A20CABB5A3A}" type="presParOf" srcId="{BAEE0AF0-5904-4366-A7CD-1CFF9EBC442A}" destId="{DB944BD6-1EF1-465F-AB54-85A2555DD88F}" srcOrd="1" destOrd="0" presId="urn:microsoft.com/office/officeart/2005/8/layout/hierarchy1"/>
    <dgm:cxn modelId="{C24FD47B-35DA-48DB-8FDB-422E48EC73DC}" type="presParOf" srcId="{3A226CE5-F631-46EF-926A-0941626CB489}" destId="{362BBDBB-0050-4802-A424-0B65063F639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03340-9294-46B8-B020-4A8DDFA437F8}">
      <dsp:nvSpPr>
        <dsp:cNvPr id="0" name=""/>
        <dsp:cNvSpPr/>
      </dsp:nvSpPr>
      <dsp:spPr>
        <a:xfrm>
          <a:off x="2088512" y="2278144"/>
          <a:ext cx="1368137" cy="122155"/>
        </a:xfrm>
        <a:custGeom>
          <a:avLst/>
          <a:gdLst/>
          <a:ahLst/>
          <a:cxnLst/>
          <a:rect l="0" t="0" r="0" b="0"/>
          <a:pathLst>
            <a:path>
              <a:moveTo>
                <a:pt x="0" y="122155"/>
              </a:moveTo>
              <a:lnTo>
                <a:pt x="1368137" y="122155"/>
              </a:lnTo>
              <a:lnTo>
                <a:pt x="1368137" y="0"/>
              </a:lnTo>
            </a:path>
          </a:pathLst>
        </a:custGeom>
        <a:noFill/>
        <a:ln w="25400" cap="flat" cmpd="sng" algn="ctr">
          <a:solidFill>
            <a:schemeClr val="accent5">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04CB818-5D58-4018-A2BD-F32D189F41B9}">
      <dsp:nvSpPr>
        <dsp:cNvPr id="0" name=""/>
        <dsp:cNvSpPr/>
      </dsp:nvSpPr>
      <dsp:spPr>
        <a:xfrm>
          <a:off x="2088512" y="2400300"/>
          <a:ext cx="2736274" cy="2101067"/>
        </a:xfrm>
        <a:custGeom>
          <a:avLst/>
          <a:gdLst/>
          <a:ahLst/>
          <a:cxnLst/>
          <a:rect l="0" t="0" r="0" b="0"/>
          <a:pathLst>
            <a:path>
              <a:moveTo>
                <a:pt x="0" y="0"/>
              </a:moveTo>
              <a:lnTo>
                <a:pt x="2540825" y="0"/>
              </a:lnTo>
              <a:lnTo>
                <a:pt x="2540825" y="2101067"/>
              </a:lnTo>
              <a:lnTo>
                <a:pt x="2736274" y="2101067"/>
              </a:lnTo>
            </a:path>
          </a:pathLst>
        </a:custGeom>
        <a:noFill/>
        <a:ln w="25400" cap="flat" cmpd="sng" algn="ctr">
          <a:solidFill>
            <a:schemeClr val="accent5">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75DE6E1-0449-4BA2-A05B-2A3BAC54BDF2}">
      <dsp:nvSpPr>
        <dsp:cNvPr id="0" name=""/>
        <dsp:cNvSpPr/>
      </dsp:nvSpPr>
      <dsp:spPr>
        <a:xfrm>
          <a:off x="2088512" y="2400300"/>
          <a:ext cx="2736274" cy="1260640"/>
        </a:xfrm>
        <a:custGeom>
          <a:avLst/>
          <a:gdLst/>
          <a:ahLst/>
          <a:cxnLst/>
          <a:rect l="0" t="0" r="0" b="0"/>
          <a:pathLst>
            <a:path>
              <a:moveTo>
                <a:pt x="0" y="0"/>
              </a:moveTo>
              <a:lnTo>
                <a:pt x="2540825" y="0"/>
              </a:lnTo>
              <a:lnTo>
                <a:pt x="2540825" y="1260640"/>
              </a:lnTo>
              <a:lnTo>
                <a:pt x="2736274" y="1260640"/>
              </a:lnTo>
            </a:path>
          </a:pathLst>
        </a:custGeom>
        <a:noFill/>
        <a:ln w="25400" cap="flat" cmpd="sng" algn="ctr">
          <a:solidFill>
            <a:schemeClr val="accent5">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ED52505-0FF9-41D7-919A-8E6AD0332417}">
      <dsp:nvSpPr>
        <dsp:cNvPr id="0" name=""/>
        <dsp:cNvSpPr/>
      </dsp:nvSpPr>
      <dsp:spPr>
        <a:xfrm>
          <a:off x="2088512" y="2400300"/>
          <a:ext cx="2736274" cy="420213"/>
        </a:xfrm>
        <a:custGeom>
          <a:avLst/>
          <a:gdLst/>
          <a:ahLst/>
          <a:cxnLst/>
          <a:rect l="0" t="0" r="0" b="0"/>
          <a:pathLst>
            <a:path>
              <a:moveTo>
                <a:pt x="0" y="0"/>
              </a:moveTo>
              <a:lnTo>
                <a:pt x="2540825" y="0"/>
              </a:lnTo>
              <a:lnTo>
                <a:pt x="2540825" y="420213"/>
              </a:lnTo>
              <a:lnTo>
                <a:pt x="2736274" y="420213"/>
              </a:lnTo>
            </a:path>
          </a:pathLst>
        </a:custGeom>
        <a:noFill/>
        <a:ln w="25400" cap="flat" cmpd="sng" algn="ctr">
          <a:solidFill>
            <a:schemeClr val="accent5">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08F99ED-4A76-40CA-91CF-34FE8E81B9D1}">
      <dsp:nvSpPr>
        <dsp:cNvPr id="0" name=""/>
        <dsp:cNvSpPr/>
      </dsp:nvSpPr>
      <dsp:spPr>
        <a:xfrm>
          <a:off x="2088512" y="1980086"/>
          <a:ext cx="2736274" cy="420213"/>
        </a:xfrm>
        <a:custGeom>
          <a:avLst/>
          <a:gdLst/>
          <a:ahLst/>
          <a:cxnLst/>
          <a:rect l="0" t="0" r="0" b="0"/>
          <a:pathLst>
            <a:path>
              <a:moveTo>
                <a:pt x="0" y="420213"/>
              </a:moveTo>
              <a:lnTo>
                <a:pt x="2540825" y="420213"/>
              </a:lnTo>
              <a:lnTo>
                <a:pt x="2540825" y="0"/>
              </a:lnTo>
              <a:lnTo>
                <a:pt x="2736274" y="0"/>
              </a:lnTo>
            </a:path>
          </a:pathLst>
        </a:custGeom>
        <a:noFill/>
        <a:ln w="25400" cap="flat" cmpd="sng" algn="ctr">
          <a:solidFill>
            <a:schemeClr val="accent5">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061B17F-EF86-4309-BE54-DF76F897D1B0}">
      <dsp:nvSpPr>
        <dsp:cNvPr id="0" name=""/>
        <dsp:cNvSpPr/>
      </dsp:nvSpPr>
      <dsp:spPr>
        <a:xfrm>
          <a:off x="2088512" y="1139659"/>
          <a:ext cx="2736274" cy="1260640"/>
        </a:xfrm>
        <a:custGeom>
          <a:avLst/>
          <a:gdLst/>
          <a:ahLst/>
          <a:cxnLst/>
          <a:rect l="0" t="0" r="0" b="0"/>
          <a:pathLst>
            <a:path>
              <a:moveTo>
                <a:pt x="0" y="1260640"/>
              </a:moveTo>
              <a:lnTo>
                <a:pt x="2540825" y="1260640"/>
              </a:lnTo>
              <a:lnTo>
                <a:pt x="2540825" y="0"/>
              </a:lnTo>
              <a:lnTo>
                <a:pt x="2736274" y="0"/>
              </a:lnTo>
            </a:path>
          </a:pathLst>
        </a:custGeom>
        <a:noFill/>
        <a:ln w="25400" cap="flat" cmpd="sng" algn="ctr">
          <a:solidFill>
            <a:schemeClr val="accent5">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65361C4-E42B-4F78-98B7-CB50C5DA313B}">
      <dsp:nvSpPr>
        <dsp:cNvPr id="0" name=""/>
        <dsp:cNvSpPr/>
      </dsp:nvSpPr>
      <dsp:spPr>
        <a:xfrm>
          <a:off x="2088512" y="299232"/>
          <a:ext cx="2736274" cy="2101067"/>
        </a:xfrm>
        <a:custGeom>
          <a:avLst/>
          <a:gdLst/>
          <a:ahLst/>
          <a:cxnLst/>
          <a:rect l="0" t="0" r="0" b="0"/>
          <a:pathLst>
            <a:path>
              <a:moveTo>
                <a:pt x="0" y="2101067"/>
              </a:moveTo>
              <a:lnTo>
                <a:pt x="2540825" y="2101067"/>
              </a:lnTo>
              <a:lnTo>
                <a:pt x="2540825" y="0"/>
              </a:lnTo>
              <a:lnTo>
                <a:pt x="2736274" y="0"/>
              </a:lnTo>
            </a:path>
          </a:pathLst>
        </a:custGeom>
        <a:noFill/>
        <a:ln w="25400" cap="flat" cmpd="sng" algn="ctr">
          <a:solidFill>
            <a:schemeClr val="accent5">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DF6AD7-1B14-427A-AAE0-6A4A567213AC}">
      <dsp:nvSpPr>
        <dsp:cNvPr id="0" name=""/>
        <dsp:cNvSpPr/>
      </dsp:nvSpPr>
      <dsp:spPr>
        <a:xfrm>
          <a:off x="720082" y="2102241"/>
          <a:ext cx="1368430" cy="596116"/>
        </a:xfrm>
        <a:prstGeom prst="rect">
          <a:avLst/>
        </a:prstGeom>
        <a:gradFill rotWithShape="0">
          <a:gsLst>
            <a:gs pos="0">
              <a:schemeClr val="lt1">
                <a:hueOff val="0"/>
                <a:satOff val="0"/>
                <a:lumOff val="0"/>
                <a:alphaOff val="0"/>
                <a:tint val="92000"/>
                <a:satMod val="170000"/>
              </a:schemeClr>
            </a:gs>
            <a:gs pos="15000">
              <a:schemeClr val="lt1">
                <a:hueOff val="0"/>
                <a:satOff val="0"/>
                <a:lumOff val="0"/>
                <a:alphaOff val="0"/>
                <a:tint val="92000"/>
                <a:shade val="99000"/>
                <a:satMod val="170000"/>
              </a:schemeClr>
            </a:gs>
            <a:gs pos="62000">
              <a:schemeClr val="lt1">
                <a:hueOff val="0"/>
                <a:satOff val="0"/>
                <a:lumOff val="0"/>
                <a:alphaOff val="0"/>
                <a:tint val="96000"/>
                <a:shade val="80000"/>
                <a:satMod val="170000"/>
              </a:schemeClr>
            </a:gs>
            <a:gs pos="97000">
              <a:schemeClr val="lt1">
                <a:hueOff val="0"/>
                <a:satOff val="0"/>
                <a:lumOff val="0"/>
                <a:alphaOff val="0"/>
                <a:tint val="98000"/>
                <a:shade val="63000"/>
                <a:satMod val="170000"/>
              </a:schemeClr>
            </a:gs>
            <a:gs pos="100000">
              <a:schemeClr val="l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C" sz="2600" kern="1200" dirty="0" smtClean="0"/>
            <a:t>ALBA</a:t>
          </a:r>
          <a:endParaRPr lang="es-EC" sz="2600" kern="1200" dirty="0"/>
        </a:p>
      </dsp:txBody>
      <dsp:txXfrm>
        <a:off x="720082" y="2102241"/>
        <a:ext cx="1368430" cy="596116"/>
      </dsp:txXfrm>
    </dsp:sp>
    <dsp:sp modelId="{BFC96260-F97C-4EE7-8A2D-22729FE8F4F7}">
      <dsp:nvSpPr>
        <dsp:cNvPr id="0" name=""/>
        <dsp:cNvSpPr/>
      </dsp:nvSpPr>
      <dsp:spPr>
        <a:xfrm>
          <a:off x="4824786" y="1173"/>
          <a:ext cx="1954481" cy="596116"/>
        </a:xfrm>
        <a:prstGeom prst="rect">
          <a:avLst/>
        </a:prstGeom>
        <a:blipFill rotWithShape="0">
          <a:blip xmlns:r="http://schemas.openxmlformats.org/officeDocument/2006/relationships" r:embed="rId1"/>
          <a:stretch>
            <a:fillRect/>
          </a:stretch>
        </a:blip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C" sz="2600" kern="1200" dirty="0" smtClean="0"/>
            <a:t>CUBA </a:t>
          </a:r>
          <a:endParaRPr lang="es-EC" sz="2600" kern="1200" dirty="0"/>
        </a:p>
      </dsp:txBody>
      <dsp:txXfrm>
        <a:off x="4824786" y="1173"/>
        <a:ext cx="1954481" cy="596116"/>
      </dsp:txXfrm>
    </dsp:sp>
    <dsp:sp modelId="{D94974F6-3CBC-4BDC-9138-493040E90472}">
      <dsp:nvSpPr>
        <dsp:cNvPr id="0" name=""/>
        <dsp:cNvSpPr/>
      </dsp:nvSpPr>
      <dsp:spPr>
        <a:xfrm>
          <a:off x="4824786" y="841601"/>
          <a:ext cx="1954481" cy="596116"/>
        </a:xfrm>
        <a:prstGeom prst="rect">
          <a:avLst/>
        </a:prstGeom>
        <a:blipFill rotWithShape="0">
          <a:blip xmlns:r="http://schemas.openxmlformats.org/officeDocument/2006/relationships" r:embed="rId2"/>
          <a:stretch>
            <a:fillRect/>
          </a:stretch>
        </a:blip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C" sz="2600" kern="1200" dirty="0" smtClean="0"/>
            <a:t>BOLIVIA</a:t>
          </a:r>
          <a:endParaRPr lang="es-EC" sz="2600" kern="1200" dirty="0"/>
        </a:p>
      </dsp:txBody>
      <dsp:txXfrm>
        <a:off x="4824786" y="841601"/>
        <a:ext cx="1954481" cy="596116"/>
      </dsp:txXfrm>
    </dsp:sp>
    <dsp:sp modelId="{C614D59B-34F5-471C-BA80-9E39A0BD3F4E}">
      <dsp:nvSpPr>
        <dsp:cNvPr id="0" name=""/>
        <dsp:cNvSpPr/>
      </dsp:nvSpPr>
      <dsp:spPr>
        <a:xfrm>
          <a:off x="4824786" y="1682028"/>
          <a:ext cx="1954481" cy="596116"/>
        </a:xfrm>
        <a:prstGeom prst="rect">
          <a:avLst/>
        </a:prstGeom>
        <a:blipFill rotWithShape="0">
          <a:blip xmlns:r="http://schemas.openxmlformats.org/officeDocument/2006/relationships" r:embed="rId3"/>
          <a:stretch>
            <a:fillRect/>
          </a:stretch>
        </a:blip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C" sz="2600" kern="1200" dirty="0" smtClean="0"/>
            <a:t>ECUADOR</a:t>
          </a:r>
          <a:endParaRPr lang="es-EC" sz="2600" kern="1200" dirty="0"/>
        </a:p>
      </dsp:txBody>
      <dsp:txXfrm>
        <a:off x="4824786" y="1682028"/>
        <a:ext cx="1954481" cy="596116"/>
      </dsp:txXfrm>
    </dsp:sp>
    <dsp:sp modelId="{AD641A31-618C-4DBA-8ADB-10767C548F4A}">
      <dsp:nvSpPr>
        <dsp:cNvPr id="0" name=""/>
        <dsp:cNvSpPr/>
      </dsp:nvSpPr>
      <dsp:spPr>
        <a:xfrm>
          <a:off x="4824786" y="2522455"/>
          <a:ext cx="1954481" cy="596116"/>
        </a:xfrm>
        <a:prstGeom prst="rect">
          <a:avLst/>
        </a:prstGeom>
        <a:blipFill rotWithShape="0">
          <a:blip xmlns:r="http://schemas.openxmlformats.org/officeDocument/2006/relationships" r:embed="rId4"/>
          <a:stretch>
            <a:fillRect/>
          </a:stretch>
        </a:blip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C" sz="2600" kern="1200" dirty="0" smtClean="0">
              <a:solidFill>
                <a:srgbClr val="FFFFFF"/>
              </a:solidFill>
            </a:rPr>
            <a:t>VENEZUELA</a:t>
          </a:r>
          <a:endParaRPr lang="es-EC" sz="2600" kern="1200" dirty="0">
            <a:solidFill>
              <a:srgbClr val="FFFFFF"/>
            </a:solidFill>
          </a:endParaRPr>
        </a:p>
      </dsp:txBody>
      <dsp:txXfrm>
        <a:off x="4824786" y="2522455"/>
        <a:ext cx="1954481" cy="596116"/>
      </dsp:txXfrm>
    </dsp:sp>
    <dsp:sp modelId="{8D7170DE-D05A-45AB-A30E-F169A09554D9}">
      <dsp:nvSpPr>
        <dsp:cNvPr id="0" name=""/>
        <dsp:cNvSpPr/>
      </dsp:nvSpPr>
      <dsp:spPr>
        <a:xfrm>
          <a:off x="4824786" y="3362882"/>
          <a:ext cx="1954481" cy="596116"/>
        </a:xfrm>
        <a:prstGeom prst="rect">
          <a:avLst/>
        </a:prstGeom>
        <a:blipFill rotWithShape="0">
          <a:blip xmlns:r="http://schemas.openxmlformats.org/officeDocument/2006/relationships" r:embed="rId5"/>
          <a:stretch>
            <a:fillRect/>
          </a:stretch>
        </a:blip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C" sz="2600" kern="1200" dirty="0" smtClean="0"/>
            <a:t>NICARAGUA</a:t>
          </a:r>
          <a:endParaRPr lang="es-EC" sz="2600" kern="1200" dirty="0"/>
        </a:p>
      </dsp:txBody>
      <dsp:txXfrm>
        <a:off x="4824786" y="3362882"/>
        <a:ext cx="1954481" cy="596116"/>
      </dsp:txXfrm>
    </dsp:sp>
    <dsp:sp modelId="{F5E5C725-FAD7-4F31-B1BE-30423BE3ECA1}">
      <dsp:nvSpPr>
        <dsp:cNvPr id="0" name=""/>
        <dsp:cNvSpPr/>
      </dsp:nvSpPr>
      <dsp:spPr>
        <a:xfrm>
          <a:off x="4824786" y="4203309"/>
          <a:ext cx="1954481" cy="596116"/>
        </a:xfrm>
        <a:prstGeom prst="rect">
          <a:avLst/>
        </a:prstGeom>
        <a:blipFill rotWithShape="0">
          <a:blip xmlns:r="http://schemas.openxmlformats.org/officeDocument/2006/relationships" r:embed="rId6"/>
          <a:stretch>
            <a:fillRect/>
          </a:stretch>
        </a:blip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C" sz="2600" kern="1200" dirty="0" smtClean="0"/>
            <a:t>URUGUAY</a:t>
          </a:r>
          <a:endParaRPr lang="es-EC" sz="2600" kern="1200" dirty="0"/>
        </a:p>
      </dsp:txBody>
      <dsp:txXfrm>
        <a:off x="4824786" y="4203309"/>
        <a:ext cx="1954481" cy="596116"/>
      </dsp:txXfrm>
    </dsp:sp>
    <dsp:sp modelId="{4A0733B2-B4E1-4A7C-99CA-347DB863846E}">
      <dsp:nvSpPr>
        <dsp:cNvPr id="0" name=""/>
        <dsp:cNvSpPr/>
      </dsp:nvSpPr>
      <dsp:spPr>
        <a:xfrm>
          <a:off x="2479408" y="1682028"/>
          <a:ext cx="1954481" cy="596116"/>
        </a:xfrm>
        <a:prstGeom prst="rect">
          <a:avLst/>
        </a:prstGeom>
        <a:gradFill rotWithShape="0">
          <a:gsLst>
            <a:gs pos="0">
              <a:schemeClr val="lt1">
                <a:hueOff val="0"/>
                <a:satOff val="0"/>
                <a:lumOff val="0"/>
                <a:alphaOff val="0"/>
                <a:tint val="92000"/>
                <a:satMod val="170000"/>
              </a:schemeClr>
            </a:gs>
            <a:gs pos="15000">
              <a:schemeClr val="lt1">
                <a:hueOff val="0"/>
                <a:satOff val="0"/>
                <a:lumOff val="0"/>
                <a:alphaOff val="0"/>
                <a:tint val="92000"/>
                <a:shade val="99000"/>
                <a:satMod val="170000"/>
              </a:schemeClr>
            </a:gs>
            <a:gs pos="62000">
              <a:schemeClr val="lt1">
                <a:hueOff val="0"/>
                <a:satOff val="0"/>
                <a:lumOff val="0"/>
                <a:alphaOff val="0"/>
                <a:tint val="96000"/>
                <a:shade val="80000"/>
                <a:satMod val="170000"/>
              </a:schemeClr>
            </a:gs>
            <a:gs pos="97000">
              <a:schemeClr val="lt1">
                <a:hueOff val="0"/>
                <a:satOff val="0"/>
                <a:lumOff val="0"/>
                <a:alphaOff val="0"/>
                <a:tint val="98000"/>
                <a:shade val="63000"/>
                <a:satMod val="170000"/>
              </a:schemeClr>
            </a:gs>
            <a:gs pos="100000">
              <a:schemeClr val="l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C" sz="2600" kern="1200" dirty="0" smtClean="0"/>
            <a:t>SUCRE</a:t>
          </a:r>
          <a:endParaRPr lang="es-EC" sz="2600" kern="1200" dirty="0"/>
        </a:p>
      </dsp:txBody>
      <dsp:txXfrm>
        <a:off x="2479408" y="1682028"/>
        <a:ext cx="1954481" cy="5961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F0333-D0F7-426F-A229-FDAC379A62C9}">
      <dsp:nvSpPr>
        <dsp:cNvPr id="0" name=""/>
        <dsp:cNvSpPr/>
      </dsp:nvSpPr>
      <dsp:spPr>
        <a:xfrm>
          <a:off x="3805809" y="643"/>
          <a:ext cx="3021695" cy="136666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Genera liquidez a partir de su esencia fiduciaria</a:t>
          </a:r>
          <a:endParaRPr lang="es-EC" sz="1600" kern="1200" dirty="0"/>
        </a:p>
      </dsp:txBody>
      <dsp:txXfrm>
        <a:off x="3805809" y="643"/>
        <a:ext cx="3021695" cy="1366664"/>
      </dsp:txXfrm>
    </dsp:sp>
    <dsp:sp modelId="{A7176507-2B4E-4C58-A97F-28B6854B30CA}">
      <dsp:nvSpPr>
        <dsp:cNvPr id="0" name=""/>
        <dsp:cNvSpPr/>
      </dsp:nvSpPr>
      <dsp:spPr>
        <a:xfrm>
          <a:off x="2317511" y="643"/>
          <a:ext cx="1352997" cy="136666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F0409B-A28A-4484-81C6-7BCAFD10D8D7}">
      <dsp:nvSpPr>
        <dsp:cNvPr id="0" name=""/>
        <dsp:cNvSpPr/>
      </dsp:nvSpPr>
      <dsp:spPr>
        <a:xfrm>
          <a:off x="2317511" y="1592807"/>
          <a:ext cx="3021695" cy="136666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lo que amplia la capacidad de importación de los países participantes por sobre sus posibilidades limitadas a sus tenencias en divisas</a:t>
          </a:r>
          <a:endParaRPr lang="es-EC" sz="1600" kern="1200" dirty="0"/>
        </a:p>
      </dsp:txBody>
      <dsp:txXfrm>
        <a:off x="2317511" y="1592807"/>
        <a:ext cx="3021695" cy="1366664"/>
      </dsp:txXfrm>
    </dsp:sp>
    <dsp:sp modelId="{B8BD9AA0-05E8-4A2B-8E1A-B3B4DC026916}">
      <dsp:nvSpPr>
        <dsp:cNvPr id="0" name=""/>
        <dsp:cNvSpPr/>
      </dsp:nvSpPr>
      <dsp:spPr>
        <a:xfrm>
          <a:off x="5474506" y="1592807"/>
          <a:ext cx="1352997" cy="1366664"/>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2000" r="-3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8DA5A2-31CB-494B-A767-6432E2EBDA38}">
      <dsp:nvSpPr>
        <dsp:cNvPr id="0" name=""/>
        <dsp:cNvSpPr/>
      </dsp:nvSpPr>
      <dsp:spPr>
        <a:xfrm>
          <a:off x="3805809" y="3184971"/>
          <a:ext cx="3021695" cy="136666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Propendiendo al incremento del comercio recíproco sobre bases de complementariedad productiva y fundamentado en sus propias necesidades y agendas.</a:t>
          </a:r>
          <a:endParaRPr lang="es-EC" sz="1600" kern="1200" dirty="0"/>
        </a:p>
      </dsp:txBody>
      <dsp:txXfrm>
        <a:off x="3805809" y="3184971"/>
        <a:ext cx="3021695" cy="1366664"/>
      </dsp:txXfrm>
    </dsp:sp>
    <dsp:sp modelId="{BD19C3FE-6FDE-4039-AC56-4736972A8CE6}">
      <dsp:nvSpPr>
        <dsp:cNvPr id="0" name=""/>
        <dsp:cNvSpPr/>
      </dsp:nvSpPr>
      <dsp:spPr>
        <a:xfrm>
          <a:off x="2317511" y="3184971"/>
          <a:ext cx="1352997" cy="136666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1000" b="-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PA"/>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D78CD21-CBC9-49E0-B5C9-76113163A411}" type="datetimeFigureOut">
              <a:rPr lang="es-PA"/>
              <a:pPr>
                <a:defRPr/>
              </a:pPr>
              <a:t>07/17/2014</a:t>
            </a:fld>
            <a:endParaRPr lang="es-PA"/>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PA"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PA"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PA"/>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6E6A2972-0FCF-41D2-8F8E-E66F7958AA6F}" type="slidenum">
              <a:rPr lang="es-PA"/>
              <a:pPr/>
              <a:t>‹Nº›</a:t>
            </a:fld>
            <a:endParaRPr lang="es-PA"/>
          </a:p>
        </p:txBody>
      </p:sp>
    </p:spTree>
    <p:extLst>
      <p:ext uri="{BB962C8B-B14F-4D97-AF65-F5344CB8AC3E}">
        <p14:creationId xmlns:p14="http://schemas.microsoft.com/office/powerpoint/2010/main" val="23120650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PA" sz="1200" dirty="0" smtClean="0"/>
              <a:t>Periodo de presentación: todos los documentos deberán ser presentados dentro de los 21 días de emitido el documento de transporte pero dentro de la validez del este crédito.</a:t>
            </a:r>
          </a:p>
          <a:p>
            <a:endParaRPr lang="es-EC" dirty="0"/>
          </a:p>
        </p:txBody>
      </p:sp>
      <p:sp>
        <p:nvSpPr>
          <p:cNvPr id="4" name="Marcador de número de diapositiva 3"/>
          <p:cNvSpPr>
            <a:spLocks noGrp="1"/>
          </p:cNvSpPr>
          <p:nvPr>
            <p:ph type="sldNum" sz="quarter" idx="10"/>
          </p:nvPr>
        </p:nvSpPr>
        <p:spPr/>
        <p:txBody>
          <a:bodyPr/>
          <a:lstStyle/>
          <a:p>
            <a:fld id="{6E6A2972-0FCF-41D2-8F8E-E66F7958AA6F}" type="slidenum">
              <a:rPr lang="es-PA" smtClean="0"/>
              <a:pPr/>
              <a:t>18</a:t>
            </a:fld>
            <a:endParaRPr lang="es-PA"/>
          </a:p>
        </p:txBody>
      </p:sp>
    </p:spTree>
    <p:extLst>
      <p:ext uri="{BB962C8B-B14F-4D97-AF65-F5344CB8AC3E}">
        <p14:creationId xmlns:p14="http://schemas.microsoft.com/office/powerpoint/2010/main" val="331734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E6A2972-0FCF-41D2-8F8E-E66F7958AA6F}" type="slidenum">
              <a:rPr lang="es-PA" smtClean="0"/>
              <a:pPr/>
              <a:t>20</a:t>
            </a:fld>
            <a:endParaRPr lang="es-PA"/>
          </a:p>
        </p:txBody>
      </p:sp>
    </p:spTree>
    <p:extLst>
      <p:ext uri="{BB962C8B-B14F-4D97-AF65-F5344CB8AC3E}">
        <p14:creationId xmlns:p14="http://schemas.microsoft.com/office/powerpoint/2010/main" val="3876466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E6A2972-0FCF-41D2-8F8E-E66F7958AA6F}" type="slidenum">
              <a:rPr lang="es-PA" smtClean="0"/>
              <a:pPr/>
              <a:t>22</a:t>
            </a:fld>
            <a:endParaRPr lang="es-PA"/>
          </a:p>
        </p:txBody>
      </p:sp>
    </p:spTree>
    <p:extLst>
      <p:ext uri="{BB962C8B-B14F-4D97-AF65-F5344CB8AC3E}">
        <p14:creationId xmlns:p14="http://schemas.microsoft.com/office/powerpoint/2010/main" val="560155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E6A2972-0FCF-41D2-8F8E-E66F7958AA6F}" type="slidenum">
              <a:rPr lang="es-PA" smtClean="0"/>
              <a:pPr/>
              <a:t>26</a:t>
            </a:fld>
            <a:endParaRPr lang="es-PA"/>
          </a:p>
        </p:txBody>
      </p:sp>
    </p:spTree>
    <p:extLst>
      <p:ext uri="{BB962C8B-B14F-4D97-AF65-F5344CB8AC3E}">
        <p14:creationId xmlns:p14="http://schemas.microsoft.com/office/powerpoint/2010/main" val="4019952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21508" name="3 Marcador de número de diapositiva"/>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6E79CE7-F0E9-4A65-A595-5556743DEE27}" type="slidenum">
              <a:rPr lang="es-PA">
                <a:latin typeface="Calibri" panose="020F0502020204030204" pitchFamily="34" charset="0"/>
              </a:rPr>
              <a:pPr eaLnBrk="1" hangingPunct="1"/>
              <a:t>31</a:t>
            </a:fld>
            <a:endParaRPr lang="es-PA">
              <a:latin typeface="Calibri" panose="020F0502020204030204" pitchFamily="34" charset="0"/>
            </a:endParaRPr>
          </a:p>
        </p:txBody>
      </p:sp>
    </p:spTree>
    <p:extLst>
      <p:ext uri="{BB962C8B-B14F-4D97-AF65-F5344CB8AC3E}">
        <p14:creationId xmlns:p14="http://schemas.microsoft.com/office/powerpoint/2010/main" val="2380223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PA" smtClean="0"/>
              <a:t>El tipo de cambio a utilizar será el vigente al momento de la operación.</a:t>
            </a:r>
          </a:p>
          <a:p>
            <a:pPr eaLnBrk="1" hangingPunct="1">
              <a:spcBef>
                <a:spcPct val="0"/>
              </a:spcBef>
            </a:pPr>
            <a:endParaRPr lang="es-PA" smtClean="0"/>
          </a:p>
        </p:txBody>
      </p:sp>
      <p:sp>
        <p:nvSpPr>
          <p:cNvPr id="22532" name="3 Marcador de número de diapositiva"/>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C8BCFDE-2C06-4089-A61B-A8EE0B3C9032}" type="slidenum">
              <a:rPr lang="es-PA">
                <a:latin typeface="Calibri" panose="020F0502020204030204" pitchFamily="34" charset="0"/>
              </a:rPr>
              <a:pPr eaLnBrk="1" hangingPunct="1"/>
              <a:t>32</a:t>
            </a:fld>
            <a:endParaRPr lang="es-PA">
              <a:latin typeface="Calibri" panose="020F0502020204030204" pitchFamily="34" charset="0"/>
            </a:endParaRPr>
          </a:p>
        </p:txBody>
      </p:sp>
    </p:spTree>
    <p:extLst>
      <p:ext uri="{BB962C8B-B14F-4D97-AF65-F5344CB8AC3E}">
        <p14:creationId xmlns:p14="http://schemas.microsoft.com/office/powerpoint/2010/main" val="944623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12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5" name="13 Elipse"/>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13 Título"/>
          <p:cNvSpPr>
            <a:spLocks noGrp="1"/>
          </p:cNvSpPr>
          <p:nvPr>
            <p:ph type="ctrTitle"/>
          </p:nvPr>
        </p:nvSpPr>
        <p:spPr>
          <a:xfrm>
            <a:off x="1432560" y="359898"/>
            <a:ext cx="7406640" cy="1472184"/>
          </a:xfrm>
        </p:spPr>
        <p:txBody>
          <a:bodyPr anchor="b"/>
          <a:lstStyle>
            <a:lvl1pPr algn="l">
              <a:defRPr/>
            </a:lvl1pPr>
            <a:extLst/>
          </a:lstStyle>
          <a:p>
            <a:r>
              <a:rPr lang="es-ES" smtClean="0"/>
              <a:t>Haga clic para modificar el estilo de título del patrón</a:t>
            </a:r>
            <a:endParaRPr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6" name="6 Marcador de fecha"/>
          <p:cNvSpPr>
            <a:spLocks noGrp="1"/>
          </p:cNvSpPr>
          <p:nvPr>
            <p:ph type="dt" sz="half" idx="10"/>
          </p:nvPr>
        </p:nvSpPr>
        <p:spPr/>
        <p:txBody>
          <a:bodyPr/>
          <a:lstStyle>
            <a:lvl1pPr>
              <a:defRPr/>
            </a:lvl1pPr>
            <a:extLst/>
          </a:lstStyle>
          <a:p>
            <a:pPr>
              <a:defRPr/>
            </a:pPr>
            <a:fld id="{BD60BD5E-165F-4A45-8EA1-E25038165923}" type="datetimeFigureOut">
              <a:rPr lang="es-PA"/>
              <a:pPr>
                <a:defRPr/>
              </a:pPr>
              <a:t>07/17/2014</a:t>
            </a:fld>
            <a:endParaRPr lang="es-PA"/>
          </a:p>
        </p:txBody>
      </p:sp>
      <p:sp>
        <p:nvSpPr>
          <p:cNvPr id="7" name="19 Marcador de pie de página"/>
          <p:cNvSpPr>
            <a:spLocks noGrp="1"/>
          </p:cNvSpPr>
          <p:nvPr>
            <p:ph type="ftr" sz="quarter" idx="11"/>
          </p:nvPr>
        </p:nvSpPr>
        <p:spPr/>
        <p:txBody>
          <a:bodyPr/>
          <a:lstStyle>
            <a:lvl1pPr>
              <a:defRPr/>
            </a:lvl1pPr>
            <a:extLst/>
          </a:lstStyle>
          <a:p>
            <a:pPr>
              <a:defRPr/>
            </a:pPr>
            <a:endParaRPr lang="es-PA"/>
          </a:p>
        </p:txBody>
      </p:sp>
      <p:sp>
        <p:nvSpPr>
          <p:cNvPr id="8" name="9 Marcador de número de diapositiva"/>
          <p:cNvSpPr>
            <a:spLocks noGrp="1"/>
          </p:cNvSpPr>
          <p:nvPr>
            <p:ph type="sldNum" sz="quarter" idx="12"/>
          </p:nvPr>
        </p:nvSpPr>
        <p:spPr/>
        <p:txBody>
          <a:bodyPr/>
          <a:lstStyle>
            <a:lvl1pPr>
              <a:defRPr/>
            </a:lvl1pPr>
          </a:lstStyle>
          <a:p>
            <a:fld id="{BE1EC6E1-7BE8-4EFB-8775-5F6798A22CE0}" type="slidenum">
              <a:rPr lang="es-PA"/>
              <a:pPr/>
              <a:t>‹Nº›</a:t>
            </a:fld>
            <a:endParaRPr lang="es-PA"/>
          </a:p>
        </p:txBody>
      </p:sp>
    </p:spTree>
    <p:extLst>
      <p:ext uri="{BB962C8B-B14F-4D97-AF65-F5344CB8AC3E}">
        <p14:creationId xmlns:p14="http://schemas.microsoft.com/office/powerpoint/2010/main" val="163217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p:txBody>
          <a:bodyPr/>
          <a:lstStyle>
            <a:lvl1pPr>
              <a:defRPr/>
            </a:lvl1pPr>
          </a:lstStyle>
          <a:p>
            <a:pPr>
              <a:defRPr/>
            </a:pPr>
            <a:fld id="{99DA9C15-9DD4-4F89-A3A0-0AB613A18447}" type="datetimeFigureOut">
              <a:rPr lang="es-PA"/>
              <a:pPr>
                <a:defRPr/>
              </a:pPr>
              <a:t>07/17/2014</a:t>
            </a:fld>
            <a:endParaRPr lang="es-PA"/>
          </a:p>
        </p:txBody>
      </p:sp>
      <p:sp>
        <p:nvSpPr>
          <p:cNvPr id="5" name="9 Marcador de pie de página"/>
          <p:cNvSpPr>
            <a:spLocks noGrp="1"/>
          </p:cNvSpPr>
          <p:nvPr>
            <p:ph type="ftr" sz="quarter" idx="11"/>
          </p:nvPr>
        </p:nvSpPr>
        <p:spPr/>
        <p:txBody>
          <a:bodyPr/>
          <a:lstStyle>
            <a:lvl1pPr>
              <a:defRPr/>
            </a:lvl1pPr>
          </a:lstStyle>
          <a:p>
            <a:pPr>
              <a:defRPr/>
            </a:pPr>
            <a:endParaRPr lang="es-PA"/>
          </a:p>
        </p:txBody>
      </p:sp>
      <p:sp>
        <p:nvSpPr>
          <p:cNvPr id="6" name="21 Marcador de número de diapositiva"/>
          <p:cNvSpPr>
            <a:spLocks noGrp="1"/>
          </p:cNvSpPr>
          <p:nvPr>
            <p:ph type="sldNum" sz="quarter" idx="12"/>
          </p:nvPr>
        </p:nvSpPr>
        <p:spPr/>
        <p:txBody>
          <a:bodyPr/>
          <a:lstStyle>
            <a:lvl1pPr>
              <a:defRPr/>
            </a:lvl1pPr>
          </a:lstStyle>
          <a:p>
            <a:fld id="{5AF5422C-20B8-46DC-946F-61EF70FF0B0B}" type="slidenum">
              <a:rPr lang="es-PA"/>
              <a:pPr/>
              <a:t>‹Nº›</a:t>
            </a:fld>
            <a:endParaRPr lang="es-PA"/>
          </a:p>
        </p:txBody>
      </p:sp>
    </p:spTree>
    <p:extLst>
      <p:ext uri="{BB962C8B-B14F-4D97-AF65-F5344CB8AC3E}">
        <p14:creationId xmlns:p14="http://schemas.microsoft.com/office/powerpoint/2010/main" val="2453495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p:txBody>
          <a:bodyPr/>
          <a:lstStyle>
            <a:lvl1pPr>
              <a:defRPr/>
            </a:lvl1pPr>
          </a:lstStyle>
          <a:p>
            <a:pPr>
              <a:defRPr/>
            </a:pPr>
            <a:fld id="{F4FFE04A-928D-4627-97F1-010C41614192}" type="datetimeFigureOut">
              <a:rPr lang="es-PA"/>
              <a:pPr>
                <a:defRPr/>
              </a:pPr>
              <a:t>07/17/2014</a:t>
            </a:fld>
            <a:endParaRPr lang="es-PA"/>
          </a:p>
        </p:txBody>
      </p:sp>
      <p:sp>
        <p:nvSpPr>
          <p:cNvPr id="5" name="9 Marcador de pie de página"/>
          <p:cNvSpPr>
            <a:spLocks noGrp="1"/>
          </p:cNvSpPr>
          <p:nvPr>
            <p:ph type="ftr" sz="quarter" idx="11"/>
          </p:nvPr>
        </p:nvSpPr>
        <p:spPr/>
        <p:txBody>
          <a:bodyPr/>
          <a:lstStyle>
            <a:lvl1pPr>
              <a:defRPr/>
            </a:lvl1pPr>
          </a:lstStyle>
          <a:p>
            <a:pPr>
              <a:defRPr/>
            </a:pPr>
            <a:endParaRPr lang="es-PA"/>
          </a:p>
        </p:txBody>
      </p:sp>
      <p:sp>
        <p:nvSpPr>
          <p:cNvPr id="6" name="21 Marcador de número de diapositiva"/>
          <p:cNvSpPr>
            <a:spLocks noGrp="1"/>
          </p:cNvSpPr>
          <p:nvPr>
            <p:ph type="sldNum" sz="quarter" idx="12"/>
          </p:nvPr>
        </p:nvSpPr>
        <p:spPr/>
        <p:txBody>
          <a:bodyPr/>
          <a:lstStyle>
            <a:lvl1pPr>
              <a:defRPr/>
            </a:lvl1pPr>
          </a:lstStyle>
          <a:p>
            <a:fld id="{3190B702-C3E8-4AA1-83BE-F358D8D94CE6}" type="slidenum">
              <a:rPr lang="es-PA"/>
              <a:pPr/>
              <a:t>‹Nº›</a:t>
            </a:fld>
            <a:endParaRPr lang="es-PA"/>
          </a:p>
        </p:txBody>
      </p:sp>
    </p:spTree>
    <p:extLst>
      <p:ext uri="{BB962C8B-B14F-4D97-AF65-F5344CB8AC3E}">
        <p14:creationId xmlns:p14="http://schemas.microsoft.com/office/powerpoint/2010/main" val="1397633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p:txBody>
          <a:bodyPr/>
          <a:lstStyle>
            <a:lvl1pPr>
              <a:defRPr/>
            </a:lvl1pPr>
          </a:lstStyle>
          <a:p>
            <a:pPr>
              <a:defRPr/>
            </a:pPr>
            <a:fld id="{01FBC6D8-55C8-4400-A820-97D0798A214C}" type="datetimeFigureOut">
              <a:rPr lang="es-PA"/>
              <a:pPr>
                <a:defRPr/>
              </a:pPr>
              <a:t>07/17/2014</a:t>
            </a:fld>
            <a:endParaRPr lang="es-PA"/>
          </a:p>
        </p:txBody>
      </p:sp>
      <p:sp>
        <p:nvSpPr>
          <p:cNvPr id="5" name="9 Marcador de pie de página"/>
          <p:cNvSpPr>
            <a:spLocks noGrp="1"/>
          </p:cNvSpPr>
          <p:nvPr>
            <p:ph type="ftr" sz="quarter" idx="11"/>
          </p:nvPr>
        </p:nvSpPr>
        <p:spPr/>
        <p:txBody>
          <a:bodyPr/>
          <a:lstStyle>
            <a:lvl1pPr>
              <a:defRPr/>
            </a:lvl1pPr>
          </a:lstStyle>
          <a:p>
            <a:pPr>
              <a:defRPr/>
            </a:pPr>
            <a:endParaRPr lang="es-PA"/>
          </a:p>
        </p:txBody>
      </p:sp>
      <p:sp>
        <p:nvSpPr>
          <p:cNvPr id="6" name="21 Marcador de número de diapositiva"/>
          <p:cNvSpPr>
            <a:spLocks noGrp="1"/>
          </p:cNvSpPr>
          <p:nvPr>
            <p:ph type="sldNum" sz="quarter" idx="12"/>
          </p:nvPr>
        </p:nvSpPr>
        <p:spPr/>
        <p:txBody>
          <a:bodyPr/>
          <a:lstStyle>
            <a:lvl1pPr>
              <a:defRPr/>
            </a:lvl1pPr>
          </a:lstStyle>
          <a:p>
            <a:fld id="{75EA28AA-F984-4148-9757-814C38DE0868}" type="slidenum">
              <a:rPr lang="es-PA"/>
              <a:pPr/>
              <a:t>‹Nº›</a:t>
            </a:fld>
            <a:endParaRPr lang="es-PA"/>
          </a:p>
        </p:txBody>
      </p:sp>
    </p:spTree>
    <p:extLst>
      <p:ext uri="{BB962C8B-B14F-4D97-AF65-F5344CB8AC3E}">
        <p14:creationId xmlns:p14="http://schemas.microsoft.com/office/powerpoint/2010/main" val="2836525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12 Rectángulo"/>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13 Rectángulo"/>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15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7" name="16 Elipse"/>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8" name="3 Marcador de fecha"/>
          <p:cNvSpPr>
            <a:spLocks noGrp="1"/>
          </p:cNvSpPr>
          <p:nvPr>
            <p:ph type="dt" sz="half" idx="10"/>
          </p:nvPr>
        </p:nvSpPr>
        <p:spPr/>
        <p:txBody>
          <a:bodyPr/>
          <a:lstStyle>
            <a:lvl1pPr>
              <a:defRPr/>
            </a:lvl1pPr>
            <a:extLst/>
          </a:lstStyle>
          <a:p>
            <a:pPr>
              <a:defRPr/>
            </a:pPr>
            <a:fld id="{FFC0F823-40FE-47B3-A0CE-377073EB8B8D}" type="datetimeFigureOut">
              <a:rPr lang="es-PA"/>
              <a:pPr>
                <a:defRPr/>
              </a:pPr>
              <a:t>07/17/2014</a:t>
            </a:fld>
            <a:endParaRPr lang="es-PA"/>
          </a:p>
        </p:txBody>
      </p:sp>
      <p:sp>
        <p:nvSpPr>
          <p:cNvPr id="9" name="4 Marcador de pie de página"/>
          <p:cNvSpPr>
            <a:spLocks noGrp="1"/>
          </p:cNvSpPr>
          <p:nvPr>
            <p:ph type="ftr" sz="quarter" idx="11"/>
          </p:nvPr>
        </p:nvSpPr>
        <p:spPr/>
        <p:txBody>
          <a:bodyPr/>
          <a:lstStyle>
            <a:lvl1pPr>
              <a:defRPr/>
            </a:lvl1pPr>
            <a:extLst/>
          </a:lstStyle>
          <a:p>
            <a:pPr>
              <a:defRPr/>
            </a:pPr>
            <a:endParaRPr lang="es-PA"/>
          </a:p>
        </p:txBody>
      </p:sp>
      <p:sp>
        <p:nvSpPr>
          <p:cNvPr id="10" name="5 Marcador de número de diapositiva"/>
          <p:cNvSpPr>
            <a:spLocks noGrp="1"/>
          </p:cNvSpPr>
          <p:nvPr>
            <p:ph type="sldNum" sz="quarter" idx="12"/>
          </p:nvPr>
        </p:nvSpPr>
        <p:spPr/>
        <p:txBody>
          <a:bodyPr/>
          <a:lstStyle>
            <a:lvl1pPr>
              <a:defRPr/>
            </a:lvl1pPr>
          </a:lstStyle>
          <a:p>
            <a:fld id="{CC8B064A-D144-48E4-92D5-DD6800D97A9A}" type="slidenum">
              <a:rPr lang="es-PA"/>
              <a:pPr/>
              <a:t>‹Nº›</a:t>
            </a:fld>
            <a:endParaRPr lang="es-PA"/>
          </a:p>
        </p:txBody>
      </p:sp>
    </p:spTree>
    <p:extLst>
      <p:ext uri="{BB962C8B-B14F-4D97-AF65-F5344CB8AC3E}">
        <p14:creationId xmlns:p14="http://schemas.microsoft.com/office/powerpoint/2010/main" val="2299148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23 Marcador de fecha"/>
          <p:cNvSpPr>
            <a:spLocks noGrp="1"/>
          </p:cNvSpPr>
          <p:nvPr>
            <p:ph type="dt" sz="half" idx="10"/>
          </p:nvPr>
        </p:nvSpPr>
        <p:spPr/>
        <p:txBody>
          <a:bodyPr/>
          <a:lstStyle>
            <a:lvl1pPr>
              <a:defRPr/>
            </a:lvl1pPr>
          </a:lstStyle>
          <a:p>
            <a:pPr>
              <a:defRPr/>
            </a:pPr>
            <a:fld id="{BD7B7808-94D5-4740-8319-023824DD0A52}" type="datetimeFigureOut">
              <a:rPr lang="es-PA"/>
              <a:pPr>
                <a:defRPr/>
              </a:pPr>
              <a:t>07/17/2014</a:t>
            </a:fld>
            <a:endParaRPr lang="es-PA"/>
          </a:p>
        </p:txBody>
      </p:sp>
      <p:sp>
        <p:nvSpPr>
          <p:cNvPr id="6" name="9 Marcador de pie de página"/>
          <p:cNvSpPr>
            <a:spLocks noGrp="1"/>
          </p:cNvSpPr>
          <p:nvPr>
            <p:ph type="ftr" sz="quarter" idx="11"/>
          </p:nvPr>
        </p:nvSpPr>
        <p:spPr/>
        <p:txBody>
          <a:bodyPr/>
          <a:lstStyle>
            <a:lvl1pPr>
              <a:defRPr/>
            </a:lvl1pPr>
          </a:lstStyle>
          <a:p>
            <a:pPr>
              <a:defRPr/>
            </a:pPr>
            <a:endParaRPr lang="es-PA"/>
          </a:p>
        </p:txBody>
      </p:sp>
      <p:sp>
        <p:nvSpPr>
          <p:cNvPr id="7" name="21 Marcador de número de diapositiva"/>
          <p:cNvSpPr>
            <a:spLocks noGrp="1"/>
          </p:cNvSpPr>
          <p:nvPr>
            <p:ph type="sldNum" sz="quarter" idx="12"/>
          </p:nvPr>
        </p:nvSpPr>
        <p:spPr/>
        <p:txBody>
          <a:bodyPr/>
          <a:lstStyle>
            <a:lvl1pPr>
              <a:defRPr/>
            </a:lvl1pPr>
          </a:lstStyle>
          <a:p>
            <a:fld id="{6285D135-AD8E-4A86-B95E-45B2E664E2E3}" type="slidenum">
              <a:rPr lang="es-PA"/>
              <a:pPr/>
              <a:t>‹Nº›</a:t>
            </a:fld>
            <a:endParaRPr lang="es-PA"/>
          </a:p>
        </p:txBody>
      </p:sp>
    </p:spTree>
    <p:extLst>
      <p:ext uri="{BB962C8B-B14F-4D97-AF65-F5344CB8AC3E}">
        <p14:creationId xmlns:p14="http://schemas.microsoft.com/office/powerpoint/2010/main" val="652111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lstStyle>
            <a:lvl1pPr algn="ctr">
              <a:defRPr sz="4500" b="1" cap="none" baseline="0"/>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extLst/>
          </a:lstStyle>
          <a:p>
            <a:pPr>
              <a:defRPr/>
            </a:pPr>
            <a:fld id="{60D1A622-7A56-465D-B1BD-6E6EC22CE716}" type="datetimeFigureOut">
              <a:rPr lang="es-PA"/>
              <a:pPr>
                <a:defRPr/>
              </a:pPr>
              <a:t>07/17/2014</a:t>
            </a:fld>
            <a:endParaRPr lang="es-PA"/>
          </a:p>
        </p:txBody>
      </p:sp>
      <p:sp>
        <p:nvSpPr>
          <p:cNvPr id="8" name="7 Marcador de pie de página"/>
          <p:cNvSpPr>
            <a:spLocks noGrp="1"/>
          </p:cNvSpPr>
          <p:nvPr>
            <p:ph type="ftr" sz="quarter" idx="11"/>
          </p:nvPr>
        </p:nvSpPr>
        <p:spPr/>
        <p:txBody>
          <a:bodyPr/>
          <a:lstStyle>
            <a:lvl1pPr>
              <a:defRPr/>
            </a:lvl1pPr>
            <a:extLst/>
          </a:lstStyle>
          <a:p>
            <a:pPr>
              <a:defRPr/>
            </a:pPr>
            <a:endParaRPr lang="es-PA"/>
          </a:p>
        </p:txBody>
      </p:sp>
      <p:sp>
        <p:nvSpPr>
          <p:cNvPr id="9" name="8 Marcador de número de diapositiva"/>
          <p:cNvSpPr>
            <a:spLocks noGrp="1"/>
          </p:cNvSpPr>
          <p:nvPr>
            <p:ph type="sldNum" sz="quarter" idx="12"/>
          </p:nvPr>
        </p:nvSpPr>
        <p:spPr/>
        <p:txBody>
          <a:bodyPr/>
          <a:lstStyle>
            <a:lvl1pPr>
              <a:defRPr/>
            </a:lvl1pPr>
          </a:lstStyle>
          <a:p>
            <a:fld id="{1EEAFE3E-C6CB-4AB4-8AC4-D309333F9A1A}" type="slidenum">
              <a:rPr lang="es-PA"/>
              <a:pPr/>
              <a:t>‹Nº›</a:t>
            </a:fld>
            <a:endParaRPr lang="es-PA"/>
          </a:p>
        </p:txBody>
      </p:sp>
    </p:spTree>
    <p:extLst>
      <p:ext uri="{BB962C8B-B14F-4D97-AF65-F5344CB8AC3E}">
        <p14:creationId xmlns:p14="http://schemas.microsoft.com/office/powerpoint/2010/main" val="1391995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lang="es-ES" smtClean="0"/>
              <a:t>Haga clic para modificar el estilo de título del patrón</a:t>
            </a:r>
            <a:endParaRPr lang="en-US"/>
          </a:p>
        </p:txBody>
      </p:sp>
      <p:sp>
        <p:nvSpPr>
          <p:cNvPr id="3" name="23 Marcador de fecha"/>
          <p:cNvSpPr>
            <a:spLocks noGrp="1"/>
          </p:cNvSpPr>
          <p:nvPr>
            <p:ph type="dt" sz="half" idx="10"/>
          </p:nvPr>
        </p:nvSpPr>
        <p:spPr/>
        <p:txBody>
          <a:bodyPr/>
          <a:lstStyle>
            <a:lvl1pPr>
              <a:defRPr/>
            </a:lvl1pPr>
          </a:lstStyle>
          <a:p>
            <a:pPr>
              <a:defRPr/>
            </a:pPr>
            <a:fld id="{84F4E435-0B46-41D1-B6EF-EB39EBF2B6A1}" type="datetimeFigureOut">
              <a:rPr lang="es-PA"/>
              <a:pPr>
                <a:defRPr/>
              </a:pPr>
              <a:t>07/17/2014</a:t>
            </a:fld>
            <a:endParaRPr lang="es-PA"/>
          </a:p>
        </p:txBody>
      </p:sp>
      <p:sp>
        <p:nvSpPr>
          <p:cNvPr id="4" name="9 Marcador de pie de página"/>
          <p:cNvSpPr>
            <a:spLocks noGrp="1"/>
          </p:cNvSpPr>
          <p:nvPr>
            <p:ph type="ftr" sz="quarter" idx="11"/>
          </p:nvPr>
        </p:nvSpPr>
        <p:spPr/>
        <p:txBody>
          <a:bodyPr/>
          <a:lstStyle>
            <a:lvl1pPr>
              <a:defRPr/>
            </a:lvl1pPr>
          </a:lstStyle>
          <a:p>
            <a:pPr>
              <a:defRPr/>
            </a:pPr>
            <a:endParaRPr lang="es-PA"/>
          </a:p>
        </p:txBody>
      </p:sp>
      <p:sp>
        <p:nvSpPr>
          <p:cNvPr id="5" name="21 Marcador de número de diapositiva"/>
          <p:cNvSpPr>
            <a:spLocks noGrp="1"/>
          </p:cNvSpPr>
          <p:nvPr>
            <p:ph type="sldNum" sz="quarter" idx="12"/>
          </p:nvPr>
        </p:nvSpPr>
        <p:spPr/>
        <p:txBody>
          <a:bodyPr/>
          <a:lstStyle>
            <a:lvl1pPr>
              <a:defRPr/>
            </a:lvl1pPr>
          </a:lstStyle>
          <a:p>
            <a:fld id="{F33C21EE-1C59-4478-90C9-0A58A7E25D5A}" type="slidenum">
              <a:rPr lang="es-PA"/>
              <a:pPr/>
              <a:t>‹Nº›</a:t>
            </a:fld>
            <a:endParaRPr lang="es-PA"/>
          </a:p>
        </p:txBody>
      </p:sp>
    </p:spTree>
    <p:extLst>
      <p:ext uri="{BB962C8B-B14F-4D97-AF65-F5344CB8AC3E}">
        <p14:creationId xmlns:p14="http://schemas.microsoft.com/office/powerpoint/2010/main" val="241426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2 Rectángulo"/>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13 Rectángulo"/>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 name="1 Marcador de fecha"/>
          <p:cNvSpPr>
            <a:spLocks noGrp="1"/>
          </p:cNvSpPr>
          <p:nvPr>
            <p:ph type="dt" sz="half" idx="10"/>
          </p:nvPr>
        </p:nvSpPr>
        <p:spPr/>
        <p:txBody>
          <a:bodyPr/>
          <a:lstStyle>
            <a:lvl1pPr>
              <a:defRPr/>
            </a:lvl1pPr>
            <a:extLst/>
          </a:lstStyle>
          <a:p>
            <a:pPr>
              <a:defRPr/>
            </a:pPr>
            <a:fld id="{D77CC7A0-4D65-4A5A-8844-D528C6DDDCBF}" type="datetimeFigureOut">
              <a:rPr lang="es-PA"/>
              <a:pPr>
                <a:defRPr/>
              </a:pPr>
              <a:t>07/17/2014</a:t>
            </a:fld>
            <a:endParaRPr lang="es-PA"/>
          </a:p>
        </p:txBody>
      </p:sp>
      <p:sp>
        <p:nvSpPr>
          <p:cNvPr id="5" name="2 Marcador de pie de página"/>
          <p:cNvSpPr>
            <a:spLocks noGrp="1"/>
          </p:cNvSpPr>
          <p:nvPr>
            <p:ph type="ftr" sz="quarter" idx="11"/>
          </p:nvPr>
        </p:nvSpPr>
        <p:spPr/>
        <p:txBody>
          <a:bodyPr/>
          <a:lstStyle>
            <a:lvl1pPr>
              <a:defRPr/>
            </a:lvl1pPr>
            <a:extLst/>
          </a:lstStyle>
          <a:p>
            <a:pPr>
              <a:defRPr/>
            </a:pPr>
            <a:endParaRPr lang="es-PA"/>
          </a:p>
        </p:txBody>
      </p:sp>
      <p:sp>
        <p:nvSpPr>
          <p:cNvPr id="6" name="3 Marcador de número de diapositiva"/>
          <p:cNvSpPr>
            <a:spLocks noGrp="1"/>
          </p:cNvSpPr>
          <p:nvPr>
            <p:ph type="sldNum" sz="quarter" idx="12"/>
          </p:nvPr>
        </p:nvSpPr>
        <p:spPr/>
        <p:txBody>
          <a:bodyPr/>
          <a:lstStyle>
            <a:lvl1pPr>
              <a:defRPr/>
            </a:lvl1pPr>
          </a:lstStyle>
          <a:p>
            <a:fld id="{B6CB04B4-0A57-4B10-B93B-C489D872A176}" type="slidenum">
              <a:rPr lang="es-PA"/>
              <a:pPr/>
              <a:t>‹Nº›</a:t>
            </a:fld>
            <a:endParaRPr lang="es-PA"/>
          </a:p>
        </p:txBody>
      </p:sp>
    </p:spTree>
    <p:extLst>
      <p:ext uri="{BB962C8B-B14F-4D97-AF65-F5344CB8AC3E}">
        <p14:creationId xmlns:p14="http://schemas.microsoft.com/office/powerpoint/2010/main" val="2240882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fld id="{E5E1141F-DFE5-4A1B-82D5-AC38BF2358CD}" type="datetimeFigureOut">
              <a:rPr lang="es-PA"/>
              <a:pPr>
                <a:defRPr/>
              </a:pPr>
              <a:t>07/17/2014</a:t>
            </a:fld>
            <a:endParaRPr lang="es-PA"/>
          </a:p>
        </p:txBody>
      </p:sp>
      <p:sp>
        <p:nvSpPr>
          <p:cNvPr id="6" name="5 Marcador de pie de página"/>
          <p:cNvSpPr>
            <a:spLocks noGrp="1"/>
          </p:cNvSpPr>
          <p:nvPr>
            <p:ph type="ftr" sz="quarter" idx="11"/>
          </p:nvPr>
        </p:nvSpPr>
        <p:spPr/>
        <p:txBody>
          <a:bodyPr/>
          <a:lstStyle>
            <a:lvl1pPr>
              <a:defRPr/>
            </a:lvl1pPr>
            <a:extLst/>
          </a:lstStyle>
          <a:p>
            <a:pPr>
              <a:defRPr/>
            </a:pPr>
            <a:endParaRPr lang="es-PA"/>
          </a:p>
        </p:txBody>
      </p:sp>
      <p:sp>
        <p:nvSpPr>
          <p:cNvPr id="7" name="6 Marcador de número de diapositiva"/>
          <p:cNvSpPr>
            <a:spLocks noGrp="1"/>
          </p:cNvSpPr>
          <p:nvPr>
            <p:ph type="sldNum" sz="quarter" idx="12"/>
          </p:nvPr>
        </p:nvSpPr>
        <p:spPr/>
        <p:txBody>
          <a:bodyPr/>
          <a:lstStyle>
            <a:lvl1pPr>
              <a:defRPr/>
            </a:lvl1pPr>
          </a:lstStyle>
          <a:p>
            <a:fld id="{363C00B6-79F2-4D3B-9136-BAD6DE6CD277}" type="slidenum">
              <a:rPr lang="es-PA"/>
              <a:pPr/>
              <a:t>‹Nº›</a:t>
            </a:fld>
            <a:endParaRPr lang="es-PA"/>
          </a:p>
        </p:txBody>
      </p:sp>
    </p:spTree>
    <p:extLst>
      <p:ext uri="{BB962C8B-B14F-4D97-AF65-F5344CB8AC3E}">
        <p14:creationId xmlns:p14="http://schemas.microsoft.com/office/powerpoint/2010/main" val="2286728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12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a:latin typeface="+mn-lt"/>
              <a:cs typeface="+mn-cs"/>
            </a:endParaRPr>
          </a:p>
        </p:txBody>
      </p:sp>
      <p:sp>
        <p:nvSpPr>
          <p:cNvPr id="6" name="13 Proceso"/>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15 Proceso"/>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8" name="4 Marcador de fecha"/>
          <p:cNvSpPr>
            <a:spLocks noGrp="1"/>
          </p:cNvSpPr>
          <p:nvPr>
            <p:ph type="dt" sz="half" idx="10"/>
          </p:nvPr>
        </p:nvSpPr>
        <p:spPr/>
        <p:txBody>
          <a:bodyPr/>
          <a:lstStyle>
            <a:lvl1pPr>
              <a:defRPr/>
            </a:lvl1pPr>
            <a:extLst/>
          </a:lstStyle>
          <a:p>
            <a:pPr>
              <a:defRPr/>
            </a:pPr>
            <a:fld id="{39F84BE2-6D5E-4099-8EF0-505E5C35A17F}" type="datetimeFigureOut">
              <a:rPr lang="es-PA"/>
              <a:pPr>
                <a:defRPr/>
              </a:pPr>
              <a:t>07/17/2014</a:t>
            </a:fld>
            <a:endParaRPr lang="es-PA"/>
          </a:p>
        </p:txBody>
      </p:sp>
      <p:sp>
        <p:nvSpPr>
          <p:cNvPr id="9" name="5 Marcador de pie de página"/>
          <p:cNvSpPr>
            <a:spLocks noGrp="1"/>
          </p:cNvSpPr>
          <p:nvPr>
            <p:ph type="ftr" sz="quarter" idx="11"/>
          </p:nvPr>
        </p:nvSpPr>
        <p:spPr/>
        <p:txBody>
          <a:bodyPr/>
          <a:lstStyle>
            <a:lvl1pPr>
              <a:defRPr/>
            </a:lvl1pPr>
            <a:extLst/>
          </a:lstStyle>
          <a:p>
            <a:pPr>
              <a:defRPr/>
            </a:pPr>
            <a:endParaRPr lang="es-PA"/>
          </a:p>
        </p:txBody>
      </p:sp>
      <p:sp>
        <p:nvSpPr>
          <p:cNvPr id="10" name="6 Marcador de número de diapositiva"/>
          <p:cNvSpPr>
            <a:spLocks noGrp="1"/>
          </p:cNvSpPr>
          <p:nvPr>
            <p:ph type="sldNum" sz="quarter" idx="12"/>
          </p:nvPr>
        </p:nvSpPr>
        <p:spPr/>
        <p:txBody>
          <a:bodyPr/>
          <a:lstStyle>
            <a:lvl1pPr>
              <a:defRPr/>
            </a:lvl1pPr>
          </a:lstStyle>
          <a:p>
            <a:fld id="{DC91B0CC-CC12-4BBD-BDE3-F183D5CD0B3E}" type="slidenum">
              <a:rPr lang="es-PA"/>
              <a:pPr/>
              <a:t>‹Nº›</a:t>
            </a:fld>
            <a:endParaRPr lang="es-PA"/>
          </a:p>
        </p:txBody>
      </p:sp>
    </p:spTree>
    <p:extLst>
      <p:ext uri="{BB962C8B-B14F-4D97-AF65-F5344CB8AC3E}">
        <p14:creationId xmlns:p14="http://schemas.microsoft.com/office/powerpoint/2010/main" val="280325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7 Elipse"/>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11 Rectángulo"/>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4 Marcador de título"/>
          <p:cNvSpPr>
            <a:spLocks noGrp="1"/>
          </p:cNvSpPr>
          <p:nvPr>
            <p:ph type="title"/>
          </p:nvPr>
        </p:nvSpPr>
        <p:spPr>
          <a:xfrm>
            <a:off x="1435100" y="274638"/>
            <a:ext cx="7499350" cy="1143000"/>
          </a:xfrm>
          <a:prstGeom prst="rect">
            <a:avLst/>
          </a:prstGeom>
        </p:spPr>
        <p:txBody>
          <a:bodyPr anchor="ctr">
            <a:normAutofit/>
          </a:bodyPr>
          <a:lstStyle>
            <a:extLst/>
          </a:lstStyle>
          <a:p>
            <a:r>
              <a:rPr lang="es-ES" smtClean="0"/>
              <a:t>Haga clic para modificar el estilo de título del patrón</a:t>
            </a:r>
            <a:endParaRPr lang="en-US"/>
          </a:p>
        </p:txBody>
      </p:sp>
      <p:sp>
        <p:nvSpPr>
          <p:cNvPr id="1033" name="8 Marcador de texto"/>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latin typeface="Arial" charset="0"/>
                <a:cs typeface="Arial" charset="0"/>
              </a:defRPr>
            </a:lvl1pPr>
            <a:extLst/>
          </a:lstStyle>
          <a:p>
            <a:pPr>
              <a:defRPr/>
            </a:pPr>
            <a:fld id="{D094A076-43ED-44C8-962C-F8CA711BB84B}" type="datetimeFigureOut">
              <a:rPr lang="es-PA"/>
              <a:pPr>
                <a:defRPr/>
              </a:pPr>
              <a:t>07/17/2014</a:t>
            </a:fld>
            <a:endParaRPr lang="es-PA"/>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latin typeface="Arial" charset="0"/>
                <a:cs typeface="Arial" charset="0"/>
              </a:defRPr>
            </a:lvl1pPr>
            <a:extLst/>
          </a:lstStyle>
          <a:p>
            <a:pPr>
              <a:defRPr/>
            </a:pPr>
            <a:endParaRPr lang="es-PA"/>
          </a:p>
        </p:txBody>
      </p:sp>
      <p:sp>
        <p:nvSpPr>
          <p:cNvPr id="22" name="21 Marcador de número de diapositiva"/>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B5A788"/>
                </a:solidFill>
              </a:defRPr>
            </a:lvl1pPr>
          </a:lstStyle>
          <a:p>
            <a:fld id="{3CA6406F-AB4D-460A-911F-4DC0E9E90FB2}" type="slidenum">
              <a:rPr lang="es-PA"/>
              <a:pPr/>
              <a:t>‹Nº›</a:t>
            </a:fld>
            <a:endParaRPr lang="es-PA"/>
          </a:p>
        </p:txBody>
      </p:sp>
      <p:sp>
        <p:nvSpPr>
          <p:cNvPr id="15" name="14 Rectángulo"/>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700" r:id="rId1"/>
    <p:sldLayoutId id="2147483695" r:id="rId2"/>
    <p:sldLayoutId id="2147483701" r:id="rId3"/>
    <p:sldLayoutId id="2147483696" r:id="rId4"/>
    <p:sldLayoutId id="2147483702" r:id="rId5"/>
    <p:sldLayoutId id="2147483697" r:id="rId6"/>
    <p:sldLayoutId id="2147483703" r:id="rId7"/>
    <p:sldLayoutId id="2147483704" r:id="rId8"/>
    <p:sldLayoutId id="2147483705" r:id="rId9"/>
    <p:sldLayoutId id="2147483698" r:id="rId10"/>
    <p:sldLayoutId id="2147483699"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35100" y="188913"/>
            <a:ext cx="7499350" cy="6059487"/>
          </a:xfrm>
        </p:spPr>
        <p:txBody>
          <a:bodyPr/>
          <a:lstStyle/>
          <a:p>
            <a:pPr marL="82550" indent="0" algn="ctr" eaLnBrk="1" hangingPunct="1">
              <a:buFont typeface="Wingdings 2" panose="05020102010507070707" pitchFamily="18" charset="2"/>
              <a:buNone/>
              <a:defRPr/>
            </a:pPr>
            <a:r>
              <a:rPr lang="es-ES" sz="1800" dirty="0"/>
              <a:t>ESCUELA POLITÉCNICA DEL </a:t>
            </a:r>
            <a:r>
              <a:rPr lang="es-ES" sz="1800" dirty="0" smtClean="0"/>
              <a:t>EJÉRCITO</a:t>
            </a:r>
            <a:r>
              <a:rPr lang="es-EC" sz="1800" dirty="0"/>
              <a:t> </a:t>
            </a:r>
            <a:r>
              <a:rPr lang="es-ES" sz="1800" dirty="0" smtClean="0"/>
              <a:t>“HEROES </a:t>
            </a:r>
            <a:r>
              <a:rPr lang="es-ES" sz="1800" dirty="0"/>
              <a:t>DEL CENEPA”</a:t>
            </a:r>
            <a:endParaRPr lang="es-EC" sz="1800" dirty="0"/>
          </a:p>
          <a:p>
            <a:pPr marL="82550" indent="0" eaLnBrk="1" hangingPunct="1">
              <a:buFont typeface="Wingdings 2" panose="05020102010507070707" pitchFamily="18" charset="2"/>
              <a:buNone/>
              <a:defRPr/>
            </a:pPr>
            <a:endParaRPr lang="es-ES" sz="1800" b="1" dirty="0" smtClean="0"/>
          </a:p>
          <a:p>
            <a:pPr marL="82550" indent="0" eaLnBrk="1" hangingPunct="1">
              <a:buFont typeface="Wingdings 2" panose="05020102010507070707" pitchFamily="18" charset="2"/>
              <a:buNone/>
              <a:defRPr/>
            </a:pPr>
            <a:endParaRPr lang="es-ES" sz="1800" b="1" dirty="0"/>
          </a:p>
          <a:p>
            <a:pPr marL="82550" indent="0" eaLnBrk="1" hangingPunct="1">
              <a:buFont typeface="Wingdings 2" panose="05020102010507070707" pitchFamily="18" charset="2"/>
              <a:buNone/>
              <a:defRPr/>
            </a:pPr>
            <a:endParaRPr lang="es-ES" sz="1800" b="1" dirty="0" smtClean="0"/>
          </a:p>
          <a:p>
            <a:pPr marL="82550" indent="0" eaLnBrk="1" hangingPunct="1">
              <a:buFont typeface="Wingdings 2" panose="05020102010507070707" pitchFamily="18" charset="2"/>
              <a:buNone/>
              <a:defRPr/>
            </a:pPr>
            <a:endParaRPr lang="es-ES" sz="1800" b="1" dirty="0" smtClean="0"/>
          </a:p>
          <a:p>
            <a:pPr marL="82550" indent="0" eaLnBrk="1" hangingPunct="1">
              <a:buFont typeface="Wingdings 2" panose="05020102010507070707" pitchFamily="18" charset="2"/>
              <a:buNone/>
              <a:defRPr/>
            </a:pPr>
            <a:endParaRPr lang="es-ES" sz="1800" b="1" dirty="0"/>
          </a:p>
          <a:p>
            <a:pPr marL="82550" indent="0" eaLnBrk="1" hangingPunct="1">
              <a:buFont typeface="Wingdings 2" panose="05020102010507070707" pitchFamily="18" charset="2"/>
              <a:buNone/>
              <a:defRPr/>
            </a:pPr>
            <a:endParaRPr lang="es-ES" sz="1800" b="1" dirty="0"/>
          </a:p>
          <a:p>
            <a:pPr marL="82550" indent="0" algn="ctr" eaLnBrk="1" hangingPunct="1">
              <a:buFont typeface="Wingdings 2" panose="05020102010507070707" pitchFamily="18" charset="2"/>
              <a:buNone/>
              <a:defRPr/>
            </a:pPr>
            <a:r>
              <a:rPr lang="es-ES" sz="1800" dirty="0" smtClean="0"/>
              <a:t>INGENIERÍA </a:t>
            </a:r>
            <a:r>
              <a:rPr lang="es-ES" sz="1800" dirty="0"/>
              <a:t>EN COMERCIO EXTERIOR Y NEGOCIACIÓN </a:t>
            </a:r>
            <a:r>
              <a:rPr lang="es-ES" sz="1800" dirty="0" smtClean="0"/>
              <a:t>INTERNACIONAL</a:t>
            </a:r>
            <a:endParaRPr lang="es-EC" sz="1800" dirty="0"/>
          </a:p>
          <a:p>
            <a:pPr marL="82550" indent="0" algn="ctr" eaLnBrk="1" hangingPunct="1">
              <a:buFont typeface="Wingdings 2" panose="05020102010507070707" pitchFamily="18" charset="2"/>
              <a:buNone/>
              <a:defRPr/>
            </a:pPr>
            <a:endParaRPr lang="es-ES" sz="1800" b="1" i="1" dirty="0" smtClean="0"/>
          </a:p>
          <a:p>
            <a:pPr marL="82550" indent="0" algn="ctr" eaLnBrk="1" hangingPunct="1">
              <a:buFont typeface="Wingdings 2" panose="05020102010507070707" pitchFamily="18" charset="2"/>
              <a:buNone/>
              <a:defRPr/>
            </a:pPr>
            <a:r>
              <a:rPr lang="es-ES" sz="2000" b="1" i="1" dirty="0" smtClean="0"/>
              <a:t>Título </a:t>
            </a:r>
            <a:r>
              <a:rPr lang="es-ES" sz="2000" b="1" i="1" dirty="0"/>
              <a:t>de la </a:t>
            </a:r>
            <a:r>
              <a:rPr lang="es-ES" sz="2000" b="1" i="1" dirty="0" smtClean="0"/>
              <a:t>investigación.</a:t>
            </a:r>
          </a:p>
          <a:p>
            <a:pPr marL="82550" indent="0" algn="ctr" eaLnBrk="1" hangingPunct="1">
              <a:buFont typeface="Wingdings 2" panose="05020102010507070707" pitchFamily="18" charset="2"/>
              <a:buNone/>
              <a:defRPr/>
            </a:pPr>
            <a:endParaRPr lang="es-EC" sz="2000" b="1" dirty="0"/>
          </a:p>
          <a:p>
            <a:pPr marL="82550" indent="0" algn="ctr" eaLnBrk="1" hangingPunct="1">
              <a:buFont typeface="Wingdings 2" panose="05020102010507070707" pitchFamily="18" charset="2"/>
              <a:buNone/>
              <a:defRPr/>
            </a:pPr>
            <a:r>
              <a:rPr lang="es-ES" sz="2200" b="1" i="1" dirty="0" smtClean="0"/>
              <a:t>“</a:t>
            </a:r>
            <a:r>
              <a:rPr lang="es-ES" sz="2200" b="1" i="1" dirty="0"/>
              <a:t>Equilibrio comercial en un proceso de complementariedad entre los países miembros del ALBA a través de un mecanismo financiero facilitador de recursos-SUCRE, dirigidos al impulso de la promoción exportable.”</a:t>
            </a:r>
            <a:endParaRPr lang="es-EC" sz="2200" b="1" dirty="0"/>
          </a:p>
          <a:p>
            <a:pPr eaLnBrk="1" hangingPunct="1">
              <a:defRPr/>
            </a:pPr>
            <a:endParaRPr lang="es-EC" dirty="0"/>
          </a:p>
        </p:txBody>
      </p:sp>
      <p:pic>
        <p:nvPicPr>
          <p:cNvPr id="8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3363" y="836613"/>
            <a:ext cx="2341562"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srcRect l="7553" t="11157" r="6776"/>
          <a:stretch>
            <a:fillRect/>
          </a:stretch>
        </p:blipFill>
        <p:spPr bwMode="auto">
          <a:xfrm>
            <a:off x="7164388" y="5373688"/>
            <a:ext cx="1871662" cy="1500187"/>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
        <p:nvSpPr>
          <p:cNvPr id="7171" name="1 Título"/>
          <p:cNvSpPr>
            <a:spLocks noGrp="1"/>
          </p:cNvSpPr>
          <p:nvPr>
            <p:ph type="title"/>
          </p:nvPr>
        </p:nvSpPr>
        <p:spPr>
          <a:xfrm>
            <a:off x="899592" y="0"/>
            <a:ext cx="7869758" cy="1858963"/>
          </a:xfrm>
        </p:spPr>
        <p:txBody>
          <a:bodyPr/>
          <a:lstStyle/>
          <a:p>
            <a:pPr eaLnBrk="1" fontAlgn="auto" hangingPunct="1">
              <a:spcAft>
                <a:spcPts val="0"/>
              </a:spcAft>
              <a:defRPr/>
            </a:pPr>
            <a:r>
              <a:rPr lang="es-PA" sz="7200" b="1" dirty="0" smtClean="0">
                <a:solidFill>
                  <a:schemeClr val="tx2">
                    <a:satMod val="130000"/>
                  </a:schemeClr>
                </a:solidFill>
              </a:rPr>
              <a:t>Caso Práctico.</a:t>
            </a:r>
            <a:endParaRPr lang="es-PA" sz="7200" dirty="0" smtClean="0">
              <a:solidFill>
                <a:schemeClr val="tx2">
                  <a:satMod val="130000"/>
                </a:schemeClr>
              </a:solidFill>
            </a:endParaRPr>
          </a:p>
        </p:txBody>
      </p:sp>
      <p:sp>
        <p:nvSpPr>
          <p:cNvPr id="7172" name="2 Marcador de contenido"/>
          <p:cNvSpPr>
            <a:spLocks noGrp="1"/>
          </p:cNvSpPr>
          <p:nvPr>
            <p:ph idx="1"/>
          </p:nvPr>
        </p:nvSpPr>
        <p:spPr>
          <a:xfrm>
            <a:off x="1042988" y="1560513"/>
            <a:ext cx="7726362" cy="4525962"/>
          </a:xfrm>
        </p:spPr>
        <p:txBody>
          <a:bodyPr>
            <a:normAutofit fontScale="92500"/>
          </a:bodyPr>
          <a:lstStyle/>
          <a:p>
            <a:pPr marL="365760" indent="-283464" algn="ctr" eaLnBrk="1" fontAlgn="auto" hangingPunct="1">
              <a:spcAft>
                <a:spcPts val="0"/>
              </a:spcAft>
              <a:buFont typeface="Arial" charset="0"/>
              <a:buNone/>
              <a:defRPr/>
            </a:pPr>
            <a:r>
              <a:rPr lang="es-PA" sz="6500" b="1" dirty="0" smtClean="0"/>
              <a:t>Exportación de Leche UTH mercado de destino       Venezuela- Caracas</a:t>
            </a:r>
            <a:r>
              <a:rPr lang="es-PA" sz="7200" b="1" dirty="0" smtClean="0"/>
              <a:t>.</a:t>
            </a:r>
          </a:p>
        </p:txBody>
      </p:sp>
      <p:pic>
        <p:nvPicPr>
          <p:cNvPr id="1638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5229225"/>
            <a:ext cx="259238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p:txBody>
          <a:bodyPr/>
          <a:lstStyle/>
          <a:p>
            <a:pPr eaLnBrk="1" fontAlgn="auto" hangingPunct="1">
              <a:spcAft>
                <a:spcPts val="0"/>
              </a:spcAft>
              <a:defRPr/>
            </a:pPr>
            <a:r>
              <a:rPr lang="es-PA" sz="3200" b="1" smtClean="0">
                <a:solidFill>
                  <a:schemeClr val="tx2">
                    <a:satMod val="130000"/>
                  </a:schemeClr>
                </a:solidFill>
              </a:rPr>
              <a:t>REQUISITOS PREVIOS PARA EXPORTAR A VENEZUELA</a:t>
            </a:r>
          </a:p>
        </p:txBody>
      </p:sp>
      <p:sp>
        <p:nvSpPr>
          <p:cNvPr id="17411" name="2 Marcador de contenido"/>
          <p:cNvSpPr>
            <a:spLocks noGrp="1"/>
          </p:cNvSpPr>
          <p:nvPr>
            <p:ph idx="1"/>
          </p:nvPr>
        </p:nvSpPr>
        <p:spPr>
          <a:xfrm>
            <a:off x="539750" y="1484313"/>
            <a:ext cx="8229600" cy="4968875"/>
          </a:xfrm>
        </p:spPr>
        <p:txBody>
          <a:bodyPr/>
          <a:lstStyle/>
          <a:p>
            <a:pPr eaLnBrk="1" hangingPunct="1">
              <a:lnSpc>
                <a:spcPct val="150000"/>
              </a:lnSpc>
              <a:buFont typeface="Wingdings" panose="05000000000000000000" pitchFamily="2" charset="2"/>
              <a:buChar char="v"/>
            </a:pPr>
            <a:r>
              <a:rPr lang="es-PA" sz="2400" b="1" smtClean="0"/>
              <a:t>IMPORTADOR.</a:t>
            </a:r>
          </a:p>
          <a:p>
            <a:pPr eaLnBrk="1" hangingPunct="1">
              <a:lnSpc>
                <a:spcPct val="150000"/>
              </a:lnSpc>
            </a:pPr>
            <a:r>
              <a:rPr lang="es-PA" sz="2400" smtClean="0"/>
              <a:t>Legalmente registrado como importador</a:t>
            </a:r>
          </a:p>
          <a:p>
            <a:pPr eaLnBrk="1" hangingPunct="1">
              <a:lnSpc>
                <a:spcPct val="150000"/>
              </a:lnSpc>
            </a:pPr>
            <a:r>
              <a:rPr lang="es-PA" sz="2400" smtClean="0"/>
              <a:t>Certificado de  No Producción.</a:t>
            </a:r>
          </a:p>
          <a:p>
            <a:pPr eaLnBrk="1" hangingPunct="1">
              <a:lnSpc>
                <a:spcPct val="150000"/>
              </a:lnSpc>
            </a:pPr>
            <a:r>
              <a:rPr lang="es-PA" sz="2400" smtClean="0"/>
              <a:t>Solicitud de Autorización de Adquisición de Divisas ADD.</a:t>
            </a:r>
          </a:p>
          <a:p>
            <a:pPr eaLnBrk="1" hangingPunct="1">
              <a:lnSpc>
                <a:spcPct val="150000"/>
              </a:lnSpc>
              <a:buFont typeface="Wingdings" panose="05000000000000000000" pitchFamily="2" charset="2"/>
              <a:buChar char="v"/>
            </a:pPr>
            <a:r>
              <a:rPr lang="es-PA" sz="2400" b="1" smtClean="0"/>
              <a:t>EXPORTADOR</a:t>
            </a:r>
          </a:p>
          <a:p>
            <a:pPr eaLnBrk="1" hangingPunct="1">
              <a:lnSpc>
                <a:spcPct val="150000"/>
              </a:lnSpc>
            </a:pPr>
            <a:r>
              <a:rPr lang="es-PA" sz="2400" smtClean="0"/>
              <a:t>Legalmente registrado como Exportador hacia Venezuela. (Registro SENAE).</a:t>
            </a:r>
          </a:p>
          <a:p>
            <a:pPr eaLnBrk="1" hangingPunct="1">
              <a:lnSpc>
                <a:spcPct val="150000"/>
              </a:lnSpc>
            </a:pPr>
            <a:r>
              <a:rPr lang="es-PA" sz="2400" smtClean="0"/>
              <a:t>Registro sanitario- Leche UTH.</a:t>
            </a:r>
          </a:p>
          <a:p>
            <a:pPr eaLnBrk="1" hangingPunct="1"/>
            <a:endParaRPr lang="es-PA" b="1" smtClean="0"/>
          </a:p>
          <a:p>
            <a:pPr eaLnBrk="1" hangingPunct="1"/>
            <a:endParaRPr lang="es-PA" smtClean="0"/>
          </a:p>
        </p:txBody>
      </p:sp>
      <p:pic>
        <p:nvPicPr>
          <p:cNvPr id="4" name="Picture 1"/>
          <p:cNvPicPr>
            <a:picLocks noChangeAspect="1" noChangeArrowheads="1"/>
          </p:cNvPicPr>
          <p:nvPr/>
        </p:nvPicPr>
        <p:blipFill>
          <a:blip r:embed="rId2"/>
          <a:srcRect l="7553" t="11157" r="6776"/>
          <a:stretch>
            <a:fillRect/>
          </a:stretch>
        </p:blipFill>
        <p:spPr bwMode="auto">
          <a:xfrm>
            <a:off x="7164388" y="5272088"/>
            <a:ext cx="1979612" cy="158591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eaLnBrk="1" fontAlgn="auto" hangingPunct="1">
              <a:spcAft>
                <a:spcPts val="0"/>
              </a:spcAft>
              <a:defRPr/>
            </a:pPr>
            <a:r>
              <a:rPr lang="es-PA" sz="3200" b="1" dirty="0">
                <a:effectLst/>
              </a:rPr>
              <a:t>Proceso para obtener  el </a:t>
            </a:r>
            <a:r>
              <a:rPr lang="es-PA" sz="3200" b="1" dirty="0" smtClean="0">
                <a:effectLst/>
              </a:rPr>
              <a:t>Certificado </a:t>
            </a:r>
            <a:r>
              <a:rPr lang="es-PA" sz="3200" b="1" dirty="0">
                <a:effectLst/>
              </a:rPr>
              <a:t>de </a:t>
            </a:r>
            <a:r>
              <a:rPr lang="es-PA" sz="3200" b="1" dirty="0" smtClean="0">
                <a:effectLst/>
              </a:rPr>
              <a:t>No </a:t>
            </a:r>
            <a:r>
              <a:rPr lang="es-PA" sz="3200" b="1" dirty="0">
                <a:effectLst/>
              </a:rPr>
              <a:t>P</a:t>
            </a:r>
            <a:r>
              <a:rPr lang="es-PA" sz="3200" b="1" dirty="0" smtClean="0">
                <a:effectLst/>
              </a:rPr>
              <a:t>roducción </a:t>
            </a:r>
            <a:r>
              <a:rPr lang="es-PA" sz="3200" b="1" dirty="0">
                <a:effectLst/>
              </a:rPr>
              <a:t>o </a:t>
            </a:r>
            <a:r>
              <a:rPr lang="es-PA" sz="3200" b="1" dirty="0" smtClean="0">
                <a:effectLst/>
              </a:rPr>
              <a:t>Producción </a:t>
            </a:r>
            <a:r>
              <a:rPr lang="es-PA" sz="3200" b="1" dirty="0">
                <a:effectLst/>
              </a:rPr>
              <a:t>I</a:t>
            </a:r>
            <a:r>
              <a:rPr lang="es-PA" sz="3200" b="1" dirty="0" smtClean="0">
                <a:effectLst/>
              </a:rPr>
              <a:t>nsuficiente</a:t>
            </a:r>
            <a:endParaRPr lang="es-EC" sz="3200" dirty="0">
              <a:solidFill>
                <a:schemeClr val="tx2">
                  <a:satMod val="130000"/>
                </a:schemeClr>
              </a:solidFill>
            </a:endParaRPr>
          </a:p>
        </p:txBody>
      </p:sp>
      <p:sp>
        <p:nvSpPr>
          <p:cNvPr id="19459" name="2 Marcador de contenido"/>
          <p:cNvSpPr>
            <a:spLocks noGrp="1"/>
          </p:cNvSpPr>
          <p:nvPr>
            <p:ph idx="1"/>
          </p:nvPr>
        </p:nvSpPr>
        <p:spPr/>
        <p:txBody>
          <a:bodyPr/>
          <a:lstStyle/>
          <a:p>
            <a:pPr eaLnBrk="1" hangingPunct="1"/>
            <a:endParaRPr lang="es-EC" dirty="0" smtClean="0"/>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100" y="1447800"/>
            <a:ext cx="7499350" cy="522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260648"/>
            <a:ext cx="7499350" cy="1143000"/>
          </a:xfrm>
        </p:spPr>
        <p:txBody>
          <a:bodyPr/>
          <a:lstStyle/>
          <a:p>
            <a:pPr eaLnBrk="1" fontAlgn="auto" hangingPunct="1">
              <a:spcAft>
                <a:spcPts val="0"/>
              </a:spcAft>
              <a:defRPr/>
            </a:pPr>
            <a:r>
              <a:rPr lang="es-EC" dirty="0" smtClean="0">
                <a:solidFill>
                  <a:schemeClr val="tx2">
                    <a:satMod val="130000"/>
                  </a:schemeClr>
                </a:solidFill>
              </a:rPr>
              <a:t>CADIVI</a:t>
            </a:r>
            <a:endParaRPr lang="es-EC" dirty="0">
              <a:solidFill>
                <a:schemeClr val="tx2">
                  <a:satMod val="130000"/>
                </a:schemeClr>
              </a:solidFill>
            </a:endParaRPr>
          </a:p>
        </p:txBody>
      </p:sp>
      <p:graphicFrame>
        <p:nvGraphicFramePr>
          <p:cNvPr id="3" name="Marcador de contenido 2"/>
          <p:cNvGraphicFramePr>
            <a:graphicFrameLocks noGrp="1"/>
          </p:cNvGraphicFramePr>
          <p:nvPr>
            <p:ph idx="1"/>
            <p:extLst>
              <p:ext uri="{D42A27DB-BD31-4B8C-83A1-F6EECF244321}">
                <p14:modId xmlns:p14="http://schemas.microsoft.com/office/powerpoint/2010/main" val="1219961811"/>
              </p:ext>
            </p:extLst>
          </p:nvPr>
        </p:nvGraphicFramePr>
        <p:xfrm>
          <a:off x="1471003" y="1196752"/>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a:xfrm>
            <a:off x="1476375" y="238125"/>
            <a:ext cx="7497763" cy="1143000"/>
          </a:xfrm>
        </p:spPr>
        <p:txBody>
          <a:bodyPr>
            <a:normAutofit fontScale="90000"/>
          </a:bodyPr>
          <a:lstStyle/>
          <a:p>
            <a:pPr eaLnBrk="1" fontAlgn="auto" hangingPunct="1">
              <a:spcAft>
                <a:spcPts val="0"/>
              </a:spcAft>
              <a:defRPr/>
            </a:pPr>
            <a:r>
              <a:rPr lang="es-EC" dirty="0" smtClean="0">
                <a:solidFill>
                  <a:schemeClr val="tx2">
                    <a:satMod val="130000"/>
                  </a:schemeClr>
                </a:solidFill>
              </a:rPr>
              <a:t>EXPORTADOR LEGALMENTE AUTORIZADO</a:t>
            </a:r>
          </a:p>
        </p:txBody>
      </p:sp>
      <p:sp>
        <p:nvSpPr>
          <p:cNvPr id="21507" name="2 Marcador de contenido"/>
          <p:cNvSpPr>
            <a:spLocks noGrp="1"/>
          </p:cNvSpPr>
          <p:nvPr>
            <p:ph idx="1"/>
          </p:nvPr>
        </p:nvSpPr>
        <p:spPr>
          <a:xfrm>
            <a:off x="1435100" y="1447800"/>
            <a:ext cx="7499350" cy="5410200"/>
          </a:xfrm>
        </p:spPr>
        <p:txBody>
          <a:bodyPr/>
          <a:lstStyle/>
          <a:p>
            <a:pPr algn="just" eaLnBrk="1" hangingPunct="1">
              <a:lnSpc>
                <a:spcPct val="150000"/>
              </a:lnSpc>
            </a:pPr>
            <a:r>
              <a:rPr lang="es-EC" sz="1600" smtClean="0"/>
              <a:t>Para exportar a Venezuela la SENAE  a dispuesto  requisitos más exigentes para su autorización. Entre alguno de los requisitos adicionales encontramos:</a:t>
            </a:r>
          </a:p>
          <a:p>
            <a:pPr algn="just" eaLnBrk="1" hangingPunct="1">
              <a:lnSpc>
                <a:spcPct val="150000"/>
              </a:lnSpc>
            </a:pPr>
            <a:r>
              <a:rPr lang="es-EC" sz="1600" smtClean="0"/>
              <a:t>Proyecciones de exportaciones para el presente y próximo año, indicando volúmenes, descripción de las mercancías, partidas arancelarias correspondientes, país de origen, valor FOB .</a:t>
            </a:r>
          </a:p>
          <a:p>
            <a:pPr algn="just" eaLnBrk="1" hangingPunct="1">
              <a:lnSpc>
                <a:spcPct val="150000"/>
              </a:lnSpc>
            </a:pPr>
            <a:r>
              <a:rPr lang="es-EC" sz="1600" smtClean="0"/>
              <a:t>Contratos de arrendamiento o título de propiedad del o los domicilios tributarios. </a:t>
            </a:r>
          </a:p>
          <a:p>
            <a:pPr algn="just" eaLnBrk="1" hangingPunct="1">
              <a:lnSpc>
                <a:spcPct val="150000"/>
              </a:lnSpc>
            </a:pPr>
            <a:r>
              <a:rPr lang="es-EC" sz="1600" smtClean="0"/>
              <a:t>Documentos que justifiquen el origen de los fondos utilizados en las exportaciones (financiamiento para el aprovisionamiento, transporte, comercialización, entre otros). </a:t>
            </a:r>
          </a:p>
          <a:p>
            <a:pPr algn="just" eaLnBrk="1" hangingPunct="1">
              <a:lnSpc>
                <a:spcPct val="150000"/>
              </a:lnSpc>
            </a:pPr>
            <a:r>
              <a:rPr lang="es-EC" sz="1600" smtClean="0"/>
              <a:t>Documentos que sustenten los incrementos de capital, de corresponder. </a:t>
            </a:r>
          </a:p>
          <a:p>
            <a:pPr algn="just" eaLnBrk="1" hangingPunct="1">
              <a:lnSpc>
                <a:spcPct val="150000"/>
              </a:lnSpc>
            </a:pPr>
            <a:r>
              <a:rPr lang="es-EC" sz="1600" smtClean="0"/>
              <a:t>Listado de proveedores de las mercancías o insumos a exportar. </a:t>
            </a:r>
          </a:p>
          <a:p>
            <a:pPr algn="just" eaLnBrk="1" hangingPunct="1">
              <a:lnSpc>
                <a:spcPct val="150000"/>
              </a:lnSpc>
            </a:pPr>
            <a:r>
              <a:rPr lang="es-EC" sz="1600" smtClean="0"/>
              <a:t>Certificados bancarios de las cuentas con las cuales se efectúa el pago a proveedores de los insumos o bienes terminados a exportarse. </a:t>
            </a:r>
          </a:p>
        </p:txBody>
      </p:sp>
      <p:pic>
        <p:nvPicPr>
          <p:cNvPr id="21508" name="Picture 5" descr="http://www.aduana.gob.ec/files/uploads/img_subtop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4588" y="695325"/>
            <a:ext cx="3816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a:xfrm>
            <a:off x="1476375" y="238125"/>
            <a:ext cx="7497763" cy="1143000"/>
          </a:xfrm>
        </p:spPr>
        <p:txBody>
          <a:bodyPr>
            <a:normAutofit fontScale="90000"/>
          </a:bodyPr>
          <a:lstStyle/>
          <a:p>
            <a:pPr eaLnBrk="1" fontAlgn="auto" hangingPunct="1">
              <a:spcAft>
                <a:spcPts val="0"/>
              </a:spcAft>
              <a:defRPr/>
            </a:pPr>
            <a:r>
              <a:rPr lang="es-EC" dirty="0" smtClean="0">
                <a:solidFill>
                  <a:schemeClr val="tx2">
                    <a:satMod val="130000"/>
                  </a:schemeClr>
                </a:solidFill>
              </a:rPr>
              <a:t>EXPORTADOR LEGALMENTE AUTORIZADO</a:t>
            </a:r>
          </a:p>
        </p:txBody>
      </p:sp>
      <p:sp>
        <p:nvSpPr>
          <p:cNvPr id="21507" name="2 Marcador de contenido"/>
          <p:cNvSpPr>
            <a:spLocks noGrp="1"/>
          </p:cNvSpPr>
          <p:nvPr>
            <p:ph idx="1"/>
          </p:nvPr>
        </p:nvSpPr>
        <p:spPr>
          <a:xfrm>
            <a:off x="1204913" y="2060848"/>
            <a:ext cx="7499350" cy="5410200"/>
          </a:xfrm>
        </p:spPr>
        <p:txBody>
          <a:bodyPr/>
          <a:lstStyle/>
          <a:p>
            <a:pPr algn="just" eaLnBrk="1" hangingPunct="1">
              <a:lnSpc>
                <a:spcPct val="150000"/>
              </a:lnSpc>
            </a:pPr>
            <a:r>
              <a:rPr lang="es-EC" sz="1600" dirty="0" smtClean="0"/>
              <a:t>Proyecciones de exportaciones para el presente y próximo año, indicando volúmenes, descripción de las mercancías, partidas arancelarias correspondientes, país de origen, valor FOB .</a:t>
            </a:r>
          </a:p>
          <a:p>
            <a:pPr algn="just" eaLnBrk="1" hangingPunct="1">
              <a:lnSpc>
                <a:spcPct val="150000"/>
              </a:lnSpc>
            </a:pPr>
            <a:r>
              <a:rPr lang="es-EC" sz="1600" dirty="0" smtClean="0"/>
              <a:t>Contratos de arrendamiento o título de propiedad del o los domicilios tributarios. </a:t>
            </a:r>
          </a:p>
          <a:p>
            <a:pPr algn="just" eaLnBrk="1" hangingPunct="1">
              <a:lnSpc>
                <a:spcPct val="150000"/>
              </a:lnSpc>
            </a:pPr>
            <a:r>
              <a:rPr lang="es-EC" sz="1600" dirty="0" smtClean="0"/>
              <a:t>Documentos que justifiquen el origen de los fondos utilizados en las exportaciones (financiamiento para el aprovisionamiento, transporte, comercialización, entre otros). </a:t>
            </a:r>
          </a:p>
          <a:p>
            <a:pPr algn="just" eaLnBrk="1" hangingPunct="1">
              <a:lnSpc>
                <a:spcPct val="150000"/>
              </a:lnSpc>
            </a:pPr>
            <a:r>
              <a:rPr lang="es-EC" sz="1600" dirty="0" smtClean="0"/>
              <a:t>Documentos que sustenten los incrementos de capital, de corresponder. </a:t>
            </a:r>
          </a:p>
          <a:p>
            <a:pPr algn="just" eaLnBrk="1" hangingPunct="1">
              <a:lnSpc>
                <a:spcPct val="150000"/>
              </a:lnSpc>
            </a:pPr>
            <a:r>
              <a:rPr lang="es-EC" sz="1600" dirty="0" smtClean="0"/>
              <a:t>Listado de proveedores de las mercancías o insumos a exportar. </a:t>
            </a:r>
          </a:p>
          <a:p>
            <a:pPr algn="just" eaLnBrk="1" hangingPunct="1">
              <a:lnSpc>
                <a:spcPct val="150000"/>
              </a:lnSpc>
            </a:pPr>
            <a:r>
              <a:rPr lang="es-EC" sz="1600" dirty="0" smtClean="0"/>
              <a:t>Certificados bancarios de las cuentas con las cuales se efectúa el pago a proveedores de los insumos o bienes terminados a exportarse. </a:t>
            </a:r>
          </a:p>
        </p:txBody>
      </p:sp>
      <p:pic>
        <p:nvPicPr>
          <p:cNvPr id="21508" name="Picture 5" descr="http://www.aduana.gob.ec/files/uploads/img_subtop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4588" y="695325"/>
            <a:ext cx="3816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44195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rrowheads="1"/>
          </p:cNvSpPr>
          <p:nvPr>
            <p:ph type="title"/>
          </p:nvPr>
        </p:nvSpPr>
        <p:spPr>
          <a:xfrm>
            <a:off x="457200" y="274638"/>
            <a:ext cx="8229600" cy="993775"/>
          </a:xfrm>
        </p:spPr>
        <p:txBody>
          <a:bodyPr rtlCol="0">
            <a:normAutofit fontScale="90000"/>
          </a:bodyPr>
          <a:lstStyle/>
          <a:p>
            <a:pPr eaLnBrk="1" fontAlgn="auto" hangingPunct="1">
              <a:spcAft>
                <a:spcPts val="0"/>
              </a:spcAft>
              <a:defRPr/>
            </a:pPr>
            <a:r>
              <a:rPr lang="es-ES" sz="4000" u="sng" dirty="0" smtClean="0">
                <a:solidFill>
                  <a:schemeClr val="tx2">
                    <a:satMod val="130000"/>
                  </a:schemeClr>
                </a:solidFill>
              </a:rPr>
              <a:t>PASOS DEL PROCESO POR PARTE DEL IMPORTADOR EN VENEZUELA</a:t>
            </a:r>
            <a:endParaRPr lang="es-ES" sz="4000" u="sng" dirty="0">
              <a:solidFill>
                <a:schemeClr val="tx2">
                  <a:satMod val="130000"/>
                </a:schemeClr>
              </a:solidFill>
            </a:endParaRPr>
          </a:p>
        </p:txBody>
      </p:sp>
      <p:sp>
        <p:nvSpPr>
          <p:cNvPr id="18435" name="Rectangle 3"/>
          <p:cNvSpPr>
            <a:spLocks noGrp="1" noChangeArrowheads="1"/>
          </p:cNvSpPr>
          <p:nvPr>
            <p:ph type="body" idx="1"/>
          </p:nvPr>
        </p:nvSpPr>
        <p:spPr>
          <a:xfrm>
            <a:off x="468313" y="1557338"/>
            <a:ext cx="8496300" cy="4535487"/>
          </a:xfrm>
        </p:spPr>
        <p:txBody>
          <a:bodyPr/>
          <a:lstStyle/>
          <a:p>
            <a:pPr eaLnBrk="1" hangingPunct="1">
              <a:buFont typeface="Wingdings" panose="05000000000000000000" pitchFamily="2" charset="2"/>
              <a:buNone/>
            </a:pPr>
            <a:r>
              <a:rPr lang="es-ES" smtClean="0"/>
              <a:t> </a:t>
            </a:r>
          </a:p>
        </p:txBody>
      </p:sp>
      <p:sp>
        <p:nvSpPr>
          <p:cNvPr id="18436" name="AutoShape 4"/>
          <p:cNvSpPr>
            <a:spLocks noChangeAspect="1" noChangeArrowheads="1"/>
          </p:cNvSpPr>
          <p:nvPr/>
        </p:nvSpPr>
        <p:spPr bwMode="auto">
          <a:xfrm rot="5396067">
            <a:off x="1096169" y="2131219"/>
            <a:ext cx="2195512" cy="1873250"/>
          </a:xfrm>
          <a:prstGeom prst="rightArrow">
            <a:avLst>
              <a:gd name="adj1" fmla="val 72611"/>
              <a:gd name="adj2" fmla="val 28612"/>
            </a:avLst>
          </a:prstGeom>
          <a:gradFill rotWithShape="0">
            <a:gsLst>
              <a:gs pos="0">
                <a:srgbClr val="000099"/>
              </a:gs>
              <a:gs pos="100000">
                <a:srgbClr val="7676C8"/>
              </a:gs>
            </a:gsLst>
            <a:lin ang="5400000" scaled="1"/>
          </a:gradFill>
          <a:ln>
            <a:noFill/>
          </a:ln>
          <a:effectLst>
            <a:outerShdw dist="107763" dir="2700000" algn="ctr" rotWithShape="0">
              <a:srgbClr val="808080"/>
            </a:outerShdw>
          </a:effectLst>
          <a:extLst>
            <a:ext uri="{91240B29-F687-4F45-9708-019B960494DF}">
              <a14:hiddenLine xmlns:a14="http://schemas.microsoft.com/office/drawing/2010/main" w="19050">
                <a:solidFill>
                  <a:srgbClr val="000000"/>
                </a:solidFill>
                <a:miter lim="800000"/>
                <a:headEnd/>
                <a:tailEnd/>
              </a14:hiddenLine>
            </a:ext>
          </a:extLst>
        </p:spPr>
        <p:txBody>
          <a:bodyPr rot="10800000" vert="eaVert" wrap="none" lIns="45718" tIns="0" rIns="45718" bIns="45718"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sz="1200" b="1">
                <a:solidFill>
                  <a:schemeClr val="bg1"/>
                </a:solidFill>
                <a:latin typeface="Times New Roman" panose="02020603050405020304" pitchFamily="18" charset="0"/>
              </a:rPr>
              <a:t>SOLICITUD </a:t>
            </a:r>
          </a:p>
          <a:p>
            <a:pPr algn="ctr"/>
            <a:r>
              <a:rPr lang="en-GB" sz="1200" b="1">
                <a:solidFill>
                  <a:schemeClr val="bg1"/>
                </a:solidFill>
                <a:latin typeface="Times New Roman" panose="02020603050405020304" pitchFamily="18" charset="0"/>
              </a:rPr>
              <a:t>DE PROFORMA</a:t>
            </a:r>
          </a:p>
        </p:txBody>
      </p:sp>
      <p:sp>
        <p:nvSpPr>
          <p:cNvPr id="18437" name="AutoShape 5"/>
          <p:cNvSpPr>
            <a:spLocks noChangeAspect="1" noChangeArrowheads="1"/>
          </p:cNvSpPr>
          <p:nvPr/>
        </p:nvSpPr>
        <p:spPr bwMode="auto">
          <a:xfrm rot="5396067">
            <a:off x="3171032" y="2166144"/>
            <a:ext cx="2195512" cy="1841500"/>
          </a:xfrm>
          <a:prstGeom prst="rightArrow">
            <a:avLst>
              <a:gd name="adj1" fmla="val 72611"/>
              <a:gd name="adj2" fmla="val 29105"/>
            </a:avLst>
          </a:prstGeom>
          <a:gradFill rotWithShape="0">
            <a:gsLst>
              <a:gs pos="0">
                <a:srgbClr val="000099"/>
              </a:gs>
              <a:gs pos="100000">
                <a:srgbClr val="7676C8"/>
              </a:gs>
            </a:gsLst>
            <a:lin ang="5400000" scaled="1"/>
          </a:gradFill>
          <a:ln>
            <a:noFill/>
          </a:ln>
          <a:effectLst>
            <a:outerShdw dist="107763" dir="2700000" algn="ctr" rotWithShape="0">
              <a:srgbClr val="808080"/>
            </a:outerShdw>
          </a:effectLst>
          <a:extLst>
            <a:ext uri="{91240B29-F687-4F45-9708-019B960494DF}">
              <a14:hiddenLine xmlns:a14="http://schemas.microsoft.com/office/drawing/2010/main" w="19050">
                <a:solidFill>
                  <a:srgbClr val="000000"/>
                </a:solidFill>
                <a:miter lim="800000"/>
                <a:headEnd/>
                <a:tailEnd/>
              </a14:hiddenLine>
            </a:ext>
          </a:extLst>
        </p:spPr>
        <p:txBody>
          <a:bodyPr rot="10800000" vert="eaVert" wrap="none" lIns="45718" tIns="0" rIns="45718" bIns="45718"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GB" b="1">
              <a:latin typeface="Times New Roman" panose="02020603050405020304" pitchFamily="18" charset="0"/>
            </a:endParaRPr>
          </a:p>
        </p:txBody>
      </p:sp>
      <p:sp>
        <p:nvSpPr>
          <p:cNvPr id="18438" name="AutoShape 6"/>
          <p:cNvSpPr>
            <a:spLocks noChangeAspect="1" noChangeArrowheads="1"/>
          </p:cNvSpPr>
          <p:nvPr/>
        </p:nvSpPr>
        <p:spPr bwMode="auto">
          <a:xfrm rot="5396067">
            <a:off x="5111751" y="2220912"/>
            <a:ext cx="2195512" cy="1693863"/>
          </a:xfrm>
          <a:prstGeom prst="rightArrow">
            <a:avLst>
              <a:gd name="adj1" fmla="val 72611"/>
              <a:gd name="adj2" fmla="val 31642"/>
            </a:avLst>
          </a:prstGeom>
          <a:gradFill rotWithShape="0">
            <a:gsLst>
              <a:gs pos="0">
                <a:srgbClr val="000099"/>
              </a:gs>
              <a:gs pos="100000">
                <a:srgbClr val="7676C8"/>
              </a:gs>
            </a:gsLst>
            <a:lin ang="5400000" scaled="1"/>
          </a:gradFill>
          <a:ln>
            <a:noFill/>
          </a:ln>
          <a:effectLst>
            <a:outerShdw dist="107763" dir="2700000" algn="ctr" rotWithShape="0">
              <a:srgbClr val="808080"/>
            </a:outerShdw>
          </a:effectLst>
          <a:extLst>
            <a:ext uri="{91240B29-F687-4F45-9708-019B960494DF}">
              <a14:hiddenLine xmlns:a14="http://schemas.microsoft.com/office/drawing/2010/main" w="19050">
                <a:solidFill>
                  <a:srgbClr val="000000"/>
                </a:solidFill>
                <a:miter lim="800000"/>
                <a:headEnd/>
                <a:tailEnd/>
              </a14:hiddenLine>
            </a:ext>
          </a:extLst>
        </p:spPr>
        <p:txBody>
          <a:bodyPr rot="10800000" vert="eaVert" wrap="none" lIns="45718" tIns="0" rIns="45718" bIns="45718"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sz="1200" b="1">
                <a:solidFill>
                  <a:schemeClr val="bg1"/>
                </a:solidFill>
                <a:latin typeface="Times New Roman" panose="02020603050405020304" pitchFamily="18" charset="0"/>
              </a:rPr>
              <a:t>SOLICITUD </a:t>
            </a:r>
          </a:p>
          <a:p>
            <a:pPr algn="ctr"/>
            <a:r>
              <a:rPr lang="en-GB" sz="1200" b="1">
                <a:solidFill>
                  <a:schemeClr val="bg1"/>
                </a:solidFill>
                <a:latin typeface="Times New Roman" panose="02020603050405020304" pitchFamily="18" charset="0"/>
              </a:rPr>
              <a:t>DE DIVISAS</a:t>
            </a:r>
          </a:p>
        </p:txBody>
      </p:sp>
      <p:sp>
        <p:nvSpPr>
          <p:cNvPr id="18439" name="AutoShape 7"/>
          <p:cNvSpPr>
            <a:spLocks noChangeAspect="1" noChangeArrowheads="1"/>
          </p:cNvSpPr>
          <p:nvPr/>
        </p:nvSpPr>
        <p:spPr bwMode="auto">
          <a:xfrm rot="5396067">
            <a:off x="6859588" y="2293938"/>
            <a:ext cx="2195512" cy="1585912"/>
          </a:xfrm>
          <a:prstGeom prst="rightArrow">
            <a:avLst>
              <a:gd name="adj1" fmla="val 72611"/>
              <a:gd name="adj2" fmla="val 33796"/>
            </a:avLst>
          </a:prstGeom>
          <a:gradFill rotWithShape="0">
            <a:gsLst>
              <a:gs pos="0">
                <a:srgbClr val="000099"/>
              </a:gs>
              <a:gs pos="100000">
                <a:srgbClr val="7676C8"/>
              </a:gs>
            </a:gsLst>
            <a:lin ang="5400000" scaled="1"/>
          </a:gradFill>
          <a:ln>
            <a:noFill/>
          </a:ln>
          <a:effectLst>
            <a:outerShdw dist="107763" dir="2700000" algn="ctr" rotWithShape="0">
              <a:srgbClr val="808080"/>
            </a:outerShdw>
          </a:effectLst>
          <a:extLst>
            <a:ext uri="{91240B29-F687-4F45-9708-019B960494DF}">
              <a14:hiddenLine xmlns:a14="http://schemas.microsoft.com/office/drawing/2010/main" w="19050">
                <a:solidFill>
                  <a:srgbClr val="000000"/>
                </a:solidFill>
                <a:miter lim="800000"/>
                <a:headEnd/>
                <a:tailEnd/>
              </a14:hiddenLine>
            </a:ext>
          </a:extLst>
        </p:spPr>
        <p:txBody>
          <a:bodyPr rot="10800000" vert="eaVert" wrap="none" lIns="45718" tIns="0" rIns="45718" bIns="45718"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sz="1200" b="1">
                <a:solidFill>
                  <a:schemeClr val="bg1"/>
                </a:solidFill>
                <a:latin typeface="Times New Roman" panose="02020603050405020304" pitchFamily="18" charset="0"/>
              </a:rPr>
              <a:t>ENVIO DE </a:t>
            </a:r>
          </a:p>
          <a:p>
            <a:pPr algn="ctr"/>
            <a:r>
              <a:rPr lang="en-GB" sz="1200" b="1">
                <a:solidFill>
                  <a:schemeClr val="bg1"/>
                </a:solidFill>
                <a:latin typeface="Times New Roman" panose="02020603050405020304" pitchFamily="18" charset="0"/>
              </a:rPr>
              <a:t>CARTA DE</a:t>
            </a:r>
          </a:p>
          <a:p>
            <a:pPr algn="ctr"/>
            <a:r>
              <a:rPr lang="en-GB" sz="1200" b="1">
                <a:solidFill>
                  <a:schemeClr val="bg1"/>
                </a:solidFill>
                <a:latin typeface="Times New Roman" panose="02020603050405020304" pitchFamily="18" charset="0"/>
              </a:rPr>
              <a:t> CREDITO</a:t>
            </a:r>
          </a:p>
        </p:txBody>
      </p:sp>
      <p:sp>
        <p:nvSpPr>
          <p:cNvPr id="142344" name="AutoShape 8"/>
          <p:cNvSpPr>
            <a:spLocks noChangeAspect="1" noChangeArrowheads="1"/>
          </p:cNvSpPr>
          <p:nvPr/>
        </p:nvSpPr>
        <p:spPr bwMode="auto">
          <a:xfrm>
            <a:off x="1258888" y="4508500"/>
            <a:ext cx="1873250" cy="1152525"/>
          </a:xfrm>
          <a:prstGeom prst="bevel">
            <a:avLst>
              <a:gd name="adj" fmla="val 6903"/>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latin typeface="Times New Roman" panose="02020603050405020304" pitchFamily="18" charset="0"/>
              </a:rPr>
              <a:t>SEÑALAR EN PROFORMA  “SUCRE”</a:t>
            </a:r>
          </a:p>
        </p:txBody>
      </p:sp>
      <p:sp>
        <p:nvSpPr>
          <p:cNvPr id="142345" name="AutoShape 9"/>
          <p:cNvSpPr>
            <a:spLocks noChangeAspect="1" noChangeArrowheads="1"/>
          </p:cNvSpPr>
          <p:nvPr/>
        </p:nvSpPr>
        <p:spPr bwMode="auto">
          <a:xfrm>
            <a:off x="3563938" y="4437063"/>
            <a:ext cx="1555750" cy="1223962"/>
          </a:xfrm>
          <a:prstGeom prst="bevel">
            <a:avLst>
              <a:gd name="adj" fmla="val 6903"/>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latin typeface="Times New Roman" panose="02020603050405020304" pitchFamily="18" charset="0"/>
              </a:rPr>
              <a:t>OTORGA EL MINPAL</a:t>
            </a:r>
          </a:p>
        </p:txBody>
      </p:sp>
      <p:sp>
        <p:nvSpPr>
          <p:cNvPr id="142346" name="AutoShape 10"/>
          <p:cNvSpPr>
            <a:spLocks noChangeAspect="1" noChangeArrowheads="1"/>
          </p:cNvSpPr>
          <p:nvPr/>
        </p:nvSpPr>
        <p:spPr bwMode="auto">
          <a:xfrm>
            <a:off x="5508625" y="4437063"/>
            <a:ext cx="1439863" cy="1223962"/>
          </a:xfrm>
          <a:prstGeom prst="bevel">
            <a:avLst>
              <a:gd name="adj" fmla="val 6903"/>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latin typeface="Times New Roman" panose="02020603050405020304" pitchFamily="18" charset="0"/>
              </a:rPr>
              <a:t>CADIVI</a:t>
            </a:r>
          </a:p>
        </p:txBody>
      </p:sp>
      <p:sp>
        <p:nvSpPr>
          <p:cNvPr id="142347" name="AutoShape 11"/>
          <p:cNvSpPr>
            <a:spLocks noChangeAspect="1" noChangeArrowheads="1"/>
          </p:cNvSpPr>
          <p:nvPr/>
        </p:nvSpPr>
        <p:spPr bwMode="auto">
          <a:xfrm>
            <a:off x="7235825" y="4437063"/>
            <a:ext cx="1512888" cy="1223962"/>
          </a:xfrm>
          <a:prstGeom prst="bevel">
            <a:avLst>
              <a:gd name="adj" fmla="val 6903"/>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latin typeface="Times New Roman" panose="02020603050405020304" pitchFamily="18" charset="0"/>
              </a:rPr>
              <a:t>ENTIDADES AUTORIZADAS A TRANSAR</a:t>
            </a:r>
          </a:p>
        </p:txBody>
      </p:sp>
      <p:pic>
        <p:nvPicPr>
          <p:cNvPr id="18444" name="Picture 1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824"/>
          <a:stretch>
            <a:fillRect/>
          </a:stretch>
        </p:blipFill>
        <p:spPr bwMode="auto">
          <a:xfrm>
            <a:off x="1835150" y="3141663"/>
            <a:ext cx="771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AutoShape 13"/>
          <p:cNvSpPr>
            <a:spLocks noChangeAspect="1" noChangeArrowheads="1"/>
          </p:cNvSpPr>
          <p:nvPr/>
        </p:nvSpPr>
        <p:spPr bwMode="auto">
          <a:xfrm rot="5396067">
            <a:off x="3291682" y="2389981"/>
            <a:ext cx="2195512" cy="1514475"/>
          </a:xfrm>
          <a:prstGeom prst="rightArrow">
            <a:avLst>
              <a:gd name="adj1" fmla="val 72611"/>
              <a:gd name="adj2" fmla="val 35390"/>
            </a:avLst>
          </a:prstGeom>
          <a:gradFill rotWithShape="0">
            <a:gsLst>
              <a:gs pos="0">
                <a:srgbClr val="000099"/>
              </a:gs>
              <a:gs pos="100000">
                <a:srgbClr val="7676C8"/>
              </a:gs>
            </a:gsLst>
            <a:lin ang="5400000" scaled="1"/>
          </a:gradFill>
          <a:ln>
            <a:noFill/>
          </a:ln>
          <a:effectLst>
            <a:outerShdw dist="107763" dir="2700000" algn="ctr" rotWithShape="0">
              <a:srgbClr val="808080"/>
            </a:outerShdw>
          </a:effectLst>
          <a:extLst>
            <a:ext uri="{91240B29-F687-4F45-9708-019B960494DF}">
              <a14:hiddenLine xmlns:a14="http://schemas.microsoft.com/office/drawing/2010/main" w="19050">
                <a:solidFill>
                  <a:srgbClr val="000000"/>
                </a:solidFill>
                <a:miter lim="800000"/>
                <a:headEnd/>
                <a:tailEnd/>
              </a14:hiddenLine>
            </a:ext>
          </a:extLst>
        </p:spPr>
        <p:txBody>
          <a:bodyPr rot="10800000" vert="eaVert" wrap="none" lIns="45718" tIns="0" rIns="45718" bIns="45718"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sz="1200" b="1">
                <a:solidFill>
                  <a:schemeClr val="bg1"/>
                </a:solidFill>
                <a:latin typeface="Times New Roman" panose="02020603050405020304" pitchFamily="18" charset="0"/>
              </a:rPr>
              <a:t>SOLICITUD </a:t>
            </a:r>
          </a:p>
          <a:p>
            <a:pPr algn="ctr"/>
            <a:r>
              <a:rPr lang="en-GB" sz="1200" b="1">
                <a:solidFill>
                  <a:schemeClr val="bg1"/>
                </a:solidFill>
                <a:latin typeface="Times New Roman" panose="02020603050405020304" pitchFamily="18" charset="0"/>
              </a:rPr>
              <a:t>DE C.N.P.</a:t>
            </a:r>
          </a:p>
          <a:p>
            <a:pPr algn="ctr"/>
            <a:endParaRPr lang="en-GB" b="1">
              <a:latin typeface="Times New Roman" panose="02020603050405020304" pitchFamily="18" charset="0"/>
            </a:endParaRPr>
          </a:p>
          <a:p>
            <a:pPr algn="ctr"/>
            <a:endParaRPr lang="en-GB" b="1">
              <a:latin typeface="Times New Roman" panose="02020603050405020304" pitchFamily="18" charset="0"/>
            </a:endParaRPr>
          </a:p>
        </p:txBody>
      </p:sp>
      <p:pic>
        <p:nvPicPr>
          <p:cNvPr id="18446" name="Picture 1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34" t="1106"/>
          <a:stretch>
            <a:fillRect/>
          </a:stretch>
        </p:blipFill>
        <p:spPr bwMode="auto">
          <a:xfrm>
            <a:off x="3995738" y="3141663"/>
            <a:ext cx="7207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1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442" t="1115"/>
          <a:stretch>
            <a:fillRect/>
          </a:stretch>
        </p:blipFill>
        <p:spPr bwMode="auto">
          <a:xfrm>
            <a:off x="5867400" y="3141663"/>
            <a:ext cx="720725"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icture 16"/>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816" t="2208"/>
          <a:stretch>
            <a:fillRect/>
          </a:stretch>
        </p:blipFill>
        <p:spPr bwMode="auto">
          <a:xfrm>
            <a:off x="7740650" y="3213100"/>
            <a:ext cx="517525"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Picture 1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816" t="2208"/>
          <a:stretch>
            <a:fillRect/>
          </a:stretch>
        </p:blipFill>
        <p:spPr bwMode="auto">
          <a:xfrm>
            <a:off x="7667625" y="3213100"/>
            <a:ext cx="6477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0"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463" y="5761038"/>
            <a:ext cx="1349376"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2344"/>
                                        </p:tgtEl>
                                        <p:attrNameLst>
                                          <p:attrName>style.visibility</p:attrName>
                                        </p:attrNameLst>
                                      </p:cBhvr>
                                      <p:to>
                                        <p:strVal val="visible"/>
                                      </p:to>
                                    </p:set>
                                    <p:anim calcmode="lin" valueType="num">
                                      <p:cBhvr additive="base">
                                        <p:cTn id="7" dur="500" fill="hold"/>
                                        <p:tgtEl>
                                          <p:spTgt spid="142344"/>
                                        </p:tgtEl>
                                        <p:attrNameLst>
                                          <p:attrName>ppt_x</p:attrName>
                                        </p:attrNameLst>
                                      </p:cBhvr>
                                      <p:tavLst>
                                        <p:tav tm="0">
                                          <p:val>
                                            <p:strVal val="0-#ppt_w/2"/>
                                          </p:val>
                                        </p:tav>
                                        <p:tav tm="100000">
                                          <p:val>
                                            <p:strVal val="#ppt_x"/>
                                          </p:val>
                                        </p:tav>
                                      </p:tavLst>
                                    </p:anim>
                                    <p:anim calcmode="lin" valueType="num">
                                      <p:cBhvr additive="base">
                                        <p:cTn id="8" dur="500" fill="hold"/>
                                        <p:tgtEl>
                                          <p:spTgt spid="14234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42345"/>
                                        </p:tgtEl>
                                        <p:attrNameLst>
                                          <p:attrName>style.visibility</p:attrName>
                                        </p:attrNameLst>
                                      </p:cBhvr>
                                      <p:to>
                                        <p:strVal val="visible"/>
                                      </p:to>
                                    </p:set>
                                    <p:anim calcmode="lin" valueType="num">
                                      <p:cBhvr additive="base">
                                        <p:cTn id="12" dur="500" fill="hold"/>
                                        <p:tgtEl>
                                          <p:spTgt spid="142345"/>
                                        </p:tgtEl>
                                        <p:attrNameLst>
                                          <p:attrName>ppt_x</p:attrName>
                                        </p:attrNameLst>
                                      </p:cBhvr>
                                      <p:tavLst>
                                        <p:tav tm="0">
                                          <p:val>
                                            <p:strVal val="0-#ppt_w/2"/>
                                          </p:val>
                                        </p:tav>
                                        <p:tav tm="100000">
                                          <p:val>
                                            <p:strVal val="#ppt_x"/>
                                          </p:val>
                                        </p:tav>
                                      </p:tavLst>
                                    </p:anim>
                                    <p:anim calcmode="lin" valueType="num">
                                      <p:cBhvr additive="base">
                                        <p:cTn id="13" dur="500" fill="hold"/>
                                        <p:tgtEl>
                                          <p:spTgt spid="14234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42346"/>
                                        </p:tgtEl>
                                        <p:attrNameLst>
                                          <p:attrName>style.visibility</p:attrName>
                                        </p:attrNameLst>
                                      </p:cBhvr>
                                      <p:to>
                                        <p:strVal val="visible"/>
                                      </p:to>
                                    </p:set>
                                    <p:anim calcmode="lin" valueType="num">
                                      <p:cBhvr additive="base">
                                        <p:cTn id="17" dur="500" fill="hold"/>
                                        <p:tgtEl>
                                          <p:spTgt spid="142346"/>
                                        </p:tgtEl>
                                        <p:attrNameLst>
                                          <p:attrName>ppt_x</p:attrName>
                                        </p:attrNameLst>
                                      </p:cBhvr>
                                      <p:tavLst>
                                        <p:tav tm="0">
                                          <p:val>
                                            <p:strVal val="0-#ppt_w/2"/>
                                          </p:val>
                                        </p:tav>
                                        <p:tav tm="100000">
                                          <p:val>
                                            <p:strVal val="#ppt_x"/>
                                          </p:val>
                                        </p:tav>
                                      </p:tavLst>
                                    </p:anim>
                                    <p:anim calcmode="lin" valueType="num">
                                      <p:cBhvr additive="base">
                                        <p:cTn id="18" dur="500" fill="hold"/>
                                        <p:tgtEl>
                                          <p:spTgt spid="14234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42347"/>
                                        </p:tgtEl>
                                        <p:attrNameLst>
                                          <p:attrName>style.visibility</p:attrName>
                                        </p:attrNameLst>
                                      </p:cBhvr>
                                      <p:to>
                                        <p:strVal val="visible"/>
                                      </p:to>
                                    </p:set>
                                    <p:anim calcmode="lin" valueType="num">
                                      <p:cBhvr additive="base">
                                        <p:cTn id="22" dur="500" fill="hold"/>
                                        <p:tgtEl>
                                          <p:spTgt spid="142347"/>
                                        </p:tgtEl>
                                        <p:attrNameLst>
                                          <p:attrName>ppt_x</p:attrName>
                                        </p:attrNameLst>
                                      </p:cBhvr>
                                      <p:tavLst>
                                        <p:tav tm="0">
                                          <p:val>
                                            <p:strVal val="0-#ppt_w/2"/>
                                          </p:val>
                                        </p:tav>
                                        <p:tav tm="100000">
                                          <p:val>
                                            <p:strVal val="#ppt_x"/>
                                          </p:val>
                                        </p:tav>
                                      </p:tavLst>
                                    </p:anim>
                                    <p:anim calcmode="lin" valueType="num">
                                      <p:cBhvr additive="base">
                                        <p:cTn id="23" dur="500" fill="hold"/>
                                        <p:tgtEl>
                                          <p:spTgt spid="1423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4" grpId="0" animBg="1" autoUpdateAnimBg="0"/>
      <p:bldP spid="142345" grpId="0" animBg="1" autoUpdateAnimBg="0"/>
      <p:bldP spid="142346" grpId="0" animBg="1" autoUpdateAnimBg="0"/>
      <p:bldP spid="142347"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p:txBody>
          <a:bodyPr/>
          <a:lstStyle/>
          <a:p>
            <a:pPr eaLnBrk="1" fontAlgn="auto" hangingPunct="1">
              <a:spcAft>
                <a:spcPts val="0"/>
              </a:spcAft>
              <a:defRPr/>
            </a:pPr>
            <a:r>
              <a:rPr lang="es-PA" sz="2400" b="1" smtClean="0">
                <a:solidFill>
                  <a:schemeClr val="tx2">
                    <a:satMod val="130000"/>
                  </a:schemeClr>
                </a:solidFill>
              </a:rPr>
              <a:t>FASES DEL PROCESO DE UNA OPERACIÓN COMERCIAL POR EL SISTEMA SUCRE</a:t>
            </a:r>
          </a:p>
        </p:txBody>
      </p:sp>
      <p:pic>
        <p:nvPicPr>
          <p:cNvPr id="26627" name="3 Marcador de contenido"/>
          <p:cNvPicPr>
            <a:picLocks noGrp="1"/>
          </p:cNvPicPr>
          <p:nvPr>
            <p:ph idx="1"/>
          </p:nvPr>
        </p:nvPicPr>
        <p:blipFill>
          <a:blip r:embed="rId2">
            <a:extLst>
              <a:ext uri="{28A0092B-C50C-407E-A947-70E740481C1C}">
                <a14:useLocalDpi xmlns:a14="http://schemas.microsoft.com/office/drawing/2010/main" val="0"/>
              </a:ext>
            </a:extLst>
          </a:blip>
          <a:srcRect l="29543" t="39281" r="67136" b="54086"/>
          <a:stretch>
            <a:fillRect/>
          </a:stretch>
        </p:blipFill>
        <p:spPr>
          <a:xfrm>
            <a:off x="6011863" y="2420938"/>
            <a:ext cx="1584325" cy="1584325"/>
          </a:xfrm>
        </p:spPr>
      </p:pic>
      <p:pic>
        <p:nvPicPr>
          <p:cNvPr id="26628" name="Picture 2" descr="https://encrypted-tbn2.gstatic.com/images?q=tbn:ANd9GcQ9NkPrQbKR-OHW8RYZj4xmy7XUhk01Pga8cKbbtHYo4J1MfzYXP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23495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4 CuadroTexto"/>
          <p:cNvSpPr txBox="1">
            <a:spLocks noChangeArrowheads="1"/>
          </p:cNvSpPr>
          <p:nvPr/>
        </p:nvSpPr>
        <p:spPr bwMode="auto">
          <a:xfrm>
            <a:off x="900113" y="1700213"/>
            <a:ext cx="3455987" cy="647700"/>
          </a:xfrm>
          <a:prstGeom prst="rect">
            <a:avLst/>
          </a:prstGeom>
          <a:ln/>
        </p:spPr>
        <p:style>
          <a:lnRef idx="1">
            <a:schemeClr val="accent2"/>
          </a:lnRef>
          <a:fillRef idx="3">
            <a:schemeClr val="accent2"/>
          </a:fillRef>
          <a:effectRef idx="2">
            <a:schemeClr val="accent2"/>
          </a:effectRef>
          <a:fontRef idx="minor">
            <a:schemeClr val="lt1"/>
          </a:fontRef>
        </p:style>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PA" b="1" dirty="0">
                <a:latin typeface="Calibri" panose="020F0502020204030204" pitchFamily="34" charset="0"/>
              </a:rPr>
              <a:t>Fase N°1 </a:t>
            </a:r>
            <a:r>
              <a:rPr lang="es-PA" dirty="0">
                <a:latin typeface="Calibri" panose="020F0502020204030204" pitchFamily="34" charset="0"/>
              </a:rPr>
              <a:t>: Negociación-Resultando Firma de Contrato.</a:t>
            </a:r>
          </a:p>
        </p:txBody>
      </p:sp>
      <p:sp>
        <p:nvSpPr>
          <p:cNvPr id="26630" name="6 CuadroTexto"/>
          <p:cNvSpPr txBox="1">
            <a:spLocks noChangeArrowheads="1"/>
          </p:cNvSpPr>
          <p:nvPr/>
        </p:nvSpPr>
        <p:spPr bwMode="auto">
          <a:xfrm>
            <a:off x="5435600" y="1628775"/>
            <a:ext cx="23764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PA" b="1">
                <a:latin typeface="Calibri" panose="020F0502020204030204" pitchFamily="34" charset="0"/>
              </a:rPr>
              <a:t>Fase  N°2 : </a:t>
            </a:r>
            <a:r>
              <a:rPr lang="es-PA">
                <a:latin typeface="Calibri" panose="020F0502020204030204" pitchFamily="34" charset="0"/>
              </a:rPr>
              <a:t>Tramitación en el BOA</a:t>
            </a:r>
          </a:p>
        </p:txBody>
      </p:sp>
      <p:sp>
        <p:nvSpPr>
          <p:cNvPr id="26631" name="8 CuadroTexto"/>
          <p:cNvSpPr txBox="1">
            <a:spLocks noChangeArrowheads="1"/>
          </p:cNvSpPr>
          <p:nvPr/>
        </p:nvSpPr>
        <p:spPr bwMode="auto">
          <a:xfrm>
            <a:off x="1331913" y="4508500"/>
            <a:ext cx="3168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PA" b="1">
                <a:latin typeface="Calibri" panose="020F0502020204030204" pitchFamily="34" charset="0"/>
              </a:rPr>
              <a:t>Fase N° 3: </a:t>
            </a:r>
            <a:r>
              <a:rPr lang="es-PA">
                <a:latin typeface="Calibri" panose="020F0502020204030204" pitchFamily="34" charset="0"/>
              </a:rPr>
              <a:t>Operación Aduanera</a:t>
            </a:r>
          </a:p>
        </p:txBody>
      </p:sp>
      <p:pic>
        <p:nvPicPr>
          <p:cNvPr id="26632" name="9 Imagen" descr="http://3.bp.blogspot.com/-XVVQLIsg91Q/Tw7v98MrCWI/AAAAAAAAAWg/S3bmrIwcyKs/s1600/C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5157788"/>
            <a:ext cx="2447925"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10 CuadroTexto"/>
          <p:cNvSpPr txBox="1">
            <a:spLocks noChangeArrowheads="1"/>
          </p:cNvSpPr>
          <p:nvPr/>
        </p:nvSpPr>
        <p:spPr bwMode="auto">
          <a:xfrm>
            <a:off x="5651500" y="4437063"/>
            <a:ext cx="2376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PA" b="1">
                <a:latin typeface="Calibri" panose="020F0502020204030204" pitchFamily="34" charset="0"/>
              </a:rPr>
              <a:t>Fase N°4:  </a:t>
            </a:r>
            <a:r>
              <a:rPr lang="es-PA">
                <a:latin typeface="Calibri" panose="020F0502020204030204" pitchFamily="34" charset="0"/>
              </a:rPr>
              <a:t>Pago</a:t>
            </a:r>
          </a:p>
        </p:txBody>
      </p:sp>
      <p:pic>
        <p:nvPicPr>
          <p:cNvPr id="26634" name="Picture 4" descr="https://encrypted-tbn0.gstatic.com/images?q=tbn:ANd9GcQIfUrPpcyjixlntTXEhx9o8OqW-EHKsvwN6qvL9b-wt931VZj42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4941888"/>
            <a:ext cx="2160587"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3182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20000"/>
            <a:lum/>
          </a:blip>
          <a:srcRect/>
          <a:stretch>
            <a:fillRect l="-5000" r="-5000"/>
          </a:stretch>
        </a:blipFill>
        <a:effectLst/>
      </p:bgPr>
    </p:bg>
    <p:spTree>
      <p:nvGrpSpPr>
        <p:cNvPr id="1" name=""/>
        <p:cNvGrpSpPr/>
        <p:nvPr/>
      </p:nvGrpSpPr>
      <p:grpSpPr>
        <a:xfrm>
          <a:off x="0" y="0"/>
          <a:ext cx="0" cy="0"/>
          <a:chOff x="0" y="0"/>
          <a:chExt cx="0" cy="0"/>
        </a:xfrm>
      </p:grpSpPr>
      <p:sp>
        <p:nvSpPr>
          <p:cNvPr id="11267" name="1 Título"/>
          <p:cNvSpPr>
            <a:spLocks noGrp="1"/>
          </p:cNvSpPr>
          <p:nvPr>
            <p:ph type="title"/>
          </p:nvPr>
        </p:nvSpPr>
        <p:spPr>
          <a:xfrm>
            <a:off x="539750" y="0"/>
            <a:ext cx="8229600" cy="1143000"/>
          </a:xfrm>
        </p:spPr>
        <p:txBody>
          <a:bodyPr/>
          <a:lstStyle/>
          <a:p>
            <a:pPr eaLnBrk="1" fontAlgn="auto" hangingPunct="1">
              <a:spcAft>
                <a:spcPts val="0"/>
              </a:spcAft>
              <a:defRPr/>
            </a:pPr>
            <a:r>
              <a:rPr lang="es-PA" dirty="0" smtClean="0">
                <a:solidFill>
                  <a:schemeClr val="tx2">
                    <a:satMod val="130000"/>
                  </a:schemeClr>
                </a:solidFill>
              </a:rPr>
              <a:t>Especificaciones del Contrato</a:t>
            </a:r>
          </a:p>
        </p:txBody>
      </p:sp>
      <p:sp>
        <p:nvSpPr>
          <p:cNvPr id="23555" name="3 Marcador de contenido"/>
          <p:cNvSpPr>
            <a:spLocks noGrp="1"/>
          </p:cNvSpPr>
          <p:nvPr>
            <p:ph sz="half" idx="1"/>
          </p:nvPr>
        </p:nvSpPr>
        <p:spPr>
          <a:xfrm>
            <a:off x="827088" y="1268413"/>
            <a:ext cx="4038600" cy="4525962"/>
          </a:xfrm>
        </p:spPr>
        <p:txBody>
          <a:bodyPr/>
          <a:lstStyle/>
          <a:p>
            <a:pPr marL="365760" indent="-283464" eaLnBrk="1" fontAlgn="auto" hangingPunct="1">
              <a:spcAft>
                <a:spcPts val="0"/>
              </a:spcAft>
              <a:buFont typeface="Arial" pitchFamily="34" charset="0"/>
              <a:buChar char="•"/>
              <a:defRPr/>
            </a:pPr>
            <a:r>
              <a:rPr lang="es-PA" sz="2000" dirty="0"/>
              <a:t>Como BOA autorizado en el Ecuador </a:t>
            </a:r>
            <a:r>
              <a:rPr lang="es-PA" sz="2000" dirty="0" smtClean="0"/>
              <a:t>el </a:t>
            </a:r>
            <a:r>
              <a:rPr lang="es-PA" sz="2000" dirty="0"/>
              <a:t>Banco del Pacífico en Guayaquil.</a:t>
            </a:r>
          </a:p>
          <a:p>
            <a:pPr marL="365760" indent="-283464" eaLnBrk="1" fontAlgn="auto" hangingPunct="1">
              <a:spcAft>
                <a:spcPts val="0"/>
              </a:spcAft>
              <a:buFont typeface="Arial" pitchFamily="34" charset="0"/>
              <a:buChar char="•"/>
              <a:defRPr/>
            </a:pPr>
            <a:r>
              <a:rPr lang="es-PA" sz="2000" dirty="0" err="1"/>
              <a:t>Incoterm</a:t>
            </a:r>
            <a:r>
              <a:rPr lang="es-PA" sz="2000" dirty="0"/>
              <a:t>: CFR- Guaira- </a:t>
            </a:r>
            <a:r>
              <a:rPr lang="es-PA" sz="2000" dirty="0" smtClean="0"/>
              <a:t>Venezuela.</a:t>
            </a:r>
          </a:p>
          <a:p>
            <a:pPr marL="365760" indent="-283464" eaLnBrk="1" fontAlgn="auto" hangingPunct="1">
              <a:spcAft>
                <a:spcPts val="0"/>
              </a:spcAft>
              <a:buFont typeface="Arial" pitchFamily="34" charset="0"/>
              <a:buChar char="•"/>
              <a:defRPr/>
            </a:pPr>
            <a:r>
              <a:rPr lang="es-PA" sz="2000" dirty="0" smtClean="0"/>
              <a:t>Por </a:t>
            </a:r>
            <a:r>
              <a:rPr lang="es-PA" sz="2000" dirty="0"/>
              <a:t>pago: parcial embarque (flete)</a:t>
            </a:r>
          </a:p>
          <a:p>
            <a:pPr marL="365760" indent="-283464" eaLnBrk="1" fontAlgn="auto" hangingPunct="1">
              <a:lnSpc>
                <a:spcPct val="220000"/>
              </a:lnSpc>
              <a:spcAft>
                <a:spcPts val="0"/>
              </a:spcAft>
              <a:buFont typeface="Arial" pitchFamily="34" charset="0"/>
              <a:buChar char="•"/>
              <a:defRPr/>
            </a:pPr>
            <a:r>
              <a:rPr lang="es-PA" sz="2000" dirty="0"/>
              <a:t>Es permitido el Transbordo</a:t>
            </a:r>
          </a:p>
          <a:p>
            <a:pPr marL="365760" indent="-283464" eaLnBrk="1" fontAlgn="auto" hangingPunct="1">
              <a:spcAft>
                <a:spcPts val="0"/>
              </a:spcAft>
              <a:buFont typeface="Arial" pitchFamily="34" charset="0"/>
              <a:buChar char="•"/>
              <a:defRPr/>
            </a:pPr>
            <a:r>
              <a:rPr lang="es-PA" sz="2000" dirty="0"/>
              <a:t>Puerto de embarque: Guayaquil- Ecuador</a:t>
            </a:r>
          </a:p>
          <a:p>
            <a:pPr marL="365760" indent="-283464" eaLnBrk="1" fontAlgn="auto" hangingPunct="1">
              <a:spcAft>
                <a:spcPts val="0"/>
              </a:spcAft>
              <a:buFont typeface="Arial" pitchFamily="34" charset="0"/>
              <a:buChar char="•"/>
              <a:defRPr/>
            </a:pPr>
            <a:r>
              <a:rPr lang="es-PA" sz="2000" dirty="0"/>
              <a:t>Puerto de llegada: la Guaira- Venezuela.</a:t>
            </a:r>
          </a:p>
          <a:p>
            <a:pPr marL="365760" indent="-283464" eaLnBrk="1" fontAlgn="auto" hangingPunct="1">
              <a:lnSpc>
                <a:spcPct val="120000"/>
              </a:lnSpc>
              <a:spcAft>
                <a:spcPts val="0"/>
              </a:spcAft>
              <a:buFont typeface="Arial" pitchFamily="34" charset="0"/>
              <a:buChar char="•"/>
              <a:defRPr/>
            </a:pPr>
            <a:r>
              <a:rPr lang="es-PA" sz="2000" dirty="0"/>
              <a:t>Cargos: todos los gastos bancarios fuera de Venezuela son por cuenta del beneficiario.</a:t>
            </a:r>
          </a:p>
          <a:p>
            <a:pPr marL="365760" indent="-283464" eaLnBrk="1" fontAlgn="auto" hangingPunct="1">
              <a:lnSpc>
                <a:spcPct val="120000"/>
              </a:lnSpc>
              <a:spcAft>
                <a:spcPts val="0"/>
              </a:spcAft>
              <a:buFont typeface="Arial" pitchFamily="34" charset="0"/>
              <a:buChar char="•"/>
              <a:defRPr/>
            </a:pPr>
            <a:endParaRPr lang="es-PA" sz="2000" dirty="0"/>
          </a:p>
          <a:p>
            <a:pPr marL="82550" indent="0" algn="just" eaLnBrk="1" hangingPunct="1">
              <a:lnSpc>
                <a:spcPct val="170000"/>
              </a:lnSpc>
              <a:buNone/>
            </a:pPr>
            <a:endParaRPr lang="es-PA" sz="2000" dirty="0" smtClean="0">
              <a:latin typeface="Arial" panose="020B0604020202020204" pitchFamily="34" charset="0"/>
              <a:cs typeface="Arial" panose="020B0604020202020204" pitchFamily="34" charset="0"/>
            </a:endParaRPr>
          </a:p>
        </p:txBody>
      </p:sp>
      <p:sp>
        <p:nvSpPr>
          <p:cNvPr id="5" name="4 Marcador de contenido"/>
          <p:cNvSpPr>
            <a:spLocks noGrp="1"/>
          </p:cNvSpPr>
          <p:nvPr>
            <p:ph sz="half" idx="2"/>
          </p:nvPr>
        </p:nvSpPr>
        <p:spPr>
          <a:xfrm>
            <a:off x="5076825" y="1125538"/>
            <a:ext cx="3605213" cy="4607718"/>
          </a:xfrm>
        </p:spPr>
        <p:txBody>
          <a:bodyPr rtlCol="0">
            <a:normAutofit fontScale="25000" lnSpcReduction="20000"/>
          </a:bodyPr>
          <a:lstStyle/>
          <a:p>
            <a:pPr marL="365760" indent="-283464" eaLnBrk="1" fontAlgn="auto" hangingPunct="1">
              <a:spcAft>
                <a:spcPts val="0"/>
              </a:spcAft>
              <a:buFont typeface="Arial" pitchFamily="34" charset="0"/>
              <a:buNone/>
              <a:defRPr/>
            </a:pPr>
            <a:r>
              <a:rPr lang="es-PA" sz="8000" b="1" dirty="0" smtClean="0"/>
              <a:t>Documento requeridos:</a:t>
            </a:r>
            <a:endParaRPr lang="es-PA" sz="8000" dirty="0" smtClean="0"/>
          </a:p>
          <a:p>
            <a:pPr marL="365760" indent="-283464" algn="just" eaLnBrk="1" fontAlgn="auto" hangingPunct="1">
              <a:lnSpc>
                <a:spcPct val="120000"/>
              </a:lnSpc>
              <a:spcAft>
                <a:spcPts val="0"/>
              </a:spcAft>
              <a:buFont typeface="Arial" pitchFamily="34" charset="0"/>
              <a:buChar char="•"/>
              <a:defRPr/>
            </a:pPr>
            <a:r>
              <a:rPr lang="es-PA" sz="7200" dirty="0" smtClean="0"/>
              <a:t>3 copias de la factura comercial.</a:t>
            </a:r>
          </a:p>
          <a:p>
            <a:pPr marL="365760" indent="-283464" algn="just" eaLnBrk="1" fontAlgn="auto" hangingPunct="1">
              <a:lnSpc>
                <a:spcPct val="120000"/>
              </a:lnSpc>
              <a:spcAft>
                <a:spcPts val="0"/>
              </a:spcAft>
              <a:buFont typeface="Arial" pitchFamily="34" charset="0"/>
              <a:buChar char="•"/>
              <a:defRPr/>
            </a:pPr>
            <a:r>
              <a:rPr lang="es-PA" sz="7200" dirty="0" smtClean="0"/>
              <a:t>2 copias de conocimiento de embarque: el cual debe estar consignado y notificado a: Industrias Lácteas “La FE C.A.” ; marcado flete pagado.</a:t>
            </a:r>
          </a:p>
          <a:p>
            <a:pPr marL="365760" indent="-283464" algn="just" eaLnBrk="1" fontAlgn="auto" hangingPunct="1">
              <a:lnSpc>
                <a:spcPct val="120000"/>
              </a:lnSpc>
              <a:spcAft>
                <a:spcPts val="0"/>
              </a:spcAft>
              <a:buFont typeface="Arial" pitchFamily="34" charset="0"/>
              <a:buChar char="•"/>
              <a:defRPr/>
            </a:pPr>
            <a:r>
              <a:rPr lang="es-PA" sz="7200" dirty="0" smtClean="0"/>
              <a:t>2 copias de certificado de origen.</a:t>
            </a:r>
          </a:p>
          <a:p>
            <a:pPr marL="365760" indent="-283464" algn="just" eaLnBrk="1" fontAlgn="auto" hangingPunct="1">
              <a:lnSpc>
                <a:spcPct val="120000"/>
              </a:lnSpc>
              <a:spcAft>
                <a:spcPts val="0"/>
              </a:spcAft>
              <a:buFont typeface="Arial" pitchFamily="34" charset="0"/>
              <a:buChar char="•"/>
              <a:defRPr/>
            </a:pPr>
            <a:r>
              <a:rPr lang="es-PA" sz="7200" dirty="0" smtClean="0"/>
              <a:t>2 copias de la declaración aduanera de exportación.</a:t>
            </a:r>
          </a:p>
          <a:p>
            <a:pPr marL="365760" indent="-283464" algn="just" eaLnBrk="1" fontAlgn="auto" hangingPunct="1">
              <a:lnSpc>
                <a:spcPct val="120000"/>
              </a:lnSpc>
              <a:spcAft>
                <a:spcPts val="0"/>
              </a:spcAft>
              <a:buFont typeface="Arial" pitchFamily="34" charset="0"/>
              <a:buChar char="•"/>
              <a:defRPr/>
            </a:pPr>
            <a:r>
              <a:rPr lang="es-PA" sz="7200" dirty="0" smtClean="0"/>
              <a:t>Carta emitida por el beneficiario en donde se evidencie el envió: vía Courier de los originales de los documento directamente al ordenante.</a:t>
            </a:r>
          </a:p>
          <a:p>
            <a:pPr marL="365760" indent="-283464" eaLnBrk="1" fontAlgn="auto" hangingPunct="1">
              <a:spcAft>
                <a:spcPts val="0"/>
              </a:spcAft>
              <a:buFont typeface="Arial" pitchFamily="34" charset="0"/>
              <a:buChar char="•"/>
              <a:defRPr/>
            </a:pPr>
            <a:endParaRPr lang="es-PA"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a:srcRect l="7553" t="11157" r="6776"/>
          <a:stretch>
            <a:fillRect/>
          </a:stretch>
        </p:blipFill>
        <p:spPr bwMode="auto">
          <a:xfrm>
            <a:off x="7019925" y="5291138"/>
            <a:ext cx="1979613" cy="158591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
        <p:nvSpPr>
          <p:cNvPr id="10243" name="5 Título"/>
          <p:cNvSpPr>
            <a:spLocks noGrp="1"/>
          </p:cNvSpPr>
          <p:nvPr>
            <p:ph type="title"/>
          </p:nvPr>
        </p:nvSpPr>
        <p:spPr>
          <a:xfrm>
            <a:off x="965200" y="260350"/>
            <a:ext cx="8178800" cy="1216025"/>
          </a:xfrm>
        </p:spPr>
        <p:txBody>
          <a:bodyPr/>
          <a:lstStyle/>
          <a:p>
            <a:pPr eaLnBrk="1" fontAlgn="auto" hangingPunct="1">
              <a:spcAft>
                <a:spcPts val="0"/>
              </a:spcAft>
              <a:defRPr/>
            </a:pPr>
            <a:r>
              <a:rPr lang="es-PA" sz="3600" b="1" dirty="0" smtClean="0">
                <a:solidFill>
                  <a:schemeClr val="tx2">
                    <a:satMod val="130000"/>
                  </a:schemeClr>
                </a:solidFill>
              </a:rPr>
              <a:t>NEGOCIACIÓN</a:t>
            </a:r>
            <a:r>
              <a:rPr lang="es-PA" sz="1800" dirty="0" smtClean="0">
                <a:solidFill>
                  <a:schemeClr val="tx2">
                    <a:satMod val="130000"/>
                  </a:schemeClr>
                </a:solidFill>
              </a:rPr>
              <a:t/>
            </a:r>
            <a:br>
              <a:rPr lang="es-PA" sz="1800" dirty="0" smtClean="0">
                <a:solidFill>
                  <a:schemeClr val="tx2">
                    <a:satMod val="130000"/>
                  </a:schemeClr>
                </a:solidFill>
              </a:rPr>
            </a:br>
            <a:r>
              <a:rPr lang="es-PA" sz="1800" dirty="0" smtClean="0">
                <a:solidFill>
                  <a:schemeClr val="tx2">
                    <a:satMod val="130000"/>
                  </a:schemeClr>
                </a:solidFill>
              </a:rPr>
              <a:t>El proceso comienza cuando el importador y exportador se ponen de acuerdo en  las condiciones de la transacción comercial</a:t>
            </a:r>
          </a:p>
        </p:txBody>
      </p:sp>
      <p:sp>
        <p:nvSpPr>
          <p:cNvPr id="7" name="6 Marcador de contenido"/>
          <p:cNvSpPr>
            <a:spLocks noGrp="1"/>
          </p:cNvSpPr>
          <p:nvPr>
            <p:ph sz="half" idx="1"/>
          </p:nvPr>
        </p:nvSpPr>
        <p:spPr>
          <a:xfrm>
            <a:off x="998538" y="1619250"/>
            <a:ext cx="3657600" cy="4487863"/>
          </a:xfrm>
        </p:spPr>
        <p:txBody>
          <a:bodyPr rtlCol="0">
            <a:normAutofit fontScale="92500" lnSpcReduction="20000"/>
          </a:bodyPr>
          <a:lstStyle/>
          <a:p>
            <a:pPr marL="365760" indent="-283464" algn="ctr" eaLnBrk="1" fontAlgn="auto" hangingPunct="1">
              <a:spcAft>
                <a:spcPts val="0"/>
              </a:spcAft>
              <a:buFont typeface="Arial" pitchFamily="34" charset="0"/>
              <a:buChar char="•"/>
              <a:defRPr/>
            </a:pPr>
            <a:r>
              <a:rPr lang="es-PA" dirty="0" smtClean="0"/>
              <a:t>Contrato de Compra-Venta.</a:t>
            </a:r>
          </a:p>
        </p:txBody>
      </p:sp>
      <p:sp>
        <p:nvSpPr>
          <p:cNvPr id="8" name="7 Marcador de contenido"/>
          <p:cNvSpPr>
            <a:spLocks noGrp="1"/>
          </p:cNvSpPr>
          <p:nvPr>
            <p:ph sz="half" idx="2"/>
          </p:nvPr>
        </p:nvSpPr>
        <p:spPr>
          <a:xfrm>
            <a:off x="5276850" y="1524000"/>
            <a:ext cx="3657600" cy="4664075"/>
          </a:xfrm>
        </p:spPr>
        <p:txBody>
          <a:bodyPr rtlCol="0">
            <a:normAutofit fontScale="92500" lnSpcReduction="20000"/>
          </a:bodyPr>
          <a:lstStyle/>
          <a:p>
            <a:pPr marL="365760" indent="-283464" eaLnBrk="1" fontAlgn="auto" hangingPunct="1">
              <a:lnSpc>
                <a:spcPct val="150000"/>
              </a:lnSpc>
              <a:spcAft>
                <a:spcPts val="0"/>
              </a:spcAft>
              <a:buFont typeface="Wingdings" pitchFamily="2" charset="2"/>
              <a:buChar char="v"/>
              <a:defRPr/>
            </a:pPr>
            <a:r>
              <a:rPr lang="es-PA" dirty="0" smtClean="0"/>
              <a:t>  Incoterm </a:t>
            </a:r>
          </a:p>
          <a:p>
            <a:pPr marL="365760" indent="-283464" eaLnBrk="1" fontAlgn="auto" hangingPunct="1">
              <a:lnSpc>
                <a:spcPct val="150000"/>
              </a:lnSpc>
              <a:spcAft>
                <a:spcPts val="0"/>
              </a:spcAft>
              <a:buFont typeface="Wingdings" pitchFamily="2" charset="2"/>
              <a:buChar char="v"/>
              <a:defRPr/>
            </a:pPr>
            <a:r>
              <a:rPr lang="es-PA" dirty="0" smtClean="0"/>
              <a:t>  Instrumento de pago del contrato .</a:t>
            </a:r>
          </a:p>
          <a:p>
            <a:pPr marL="365760" indent="-283464" eaLnBrk="1" fontAlgn="auto" hangingPunct="1">
              <a:lnSpc>
                <a:spcPct val="150000"/>
              </a:lnSpc>
              <a:spcAft>
                <a:spcPts val="0"/>
              </a:spcAft>
              <a:buFont typeface="Wingdings" pitchFamily="2" charset="2"/>
              <a:buChar char="v"/>
              <a:defRPr/>
            </a:pPr>
            <a:r>
              <a:rPr lang="es-PA" dirty="0" smtClean="0"/>
              <a:t> Se </a:t>
            </a:r>
            <a:r>
              <a:rPr lang="es-PA" u="sng" dirty="0" smtClean="0"/>
              <a:t>establece como medio de pago el sistema de compensación y pagos regional SUCRE. </a:t>
            </a:r>
            <a:endParaRPr lang="es-PA" dirty="0" smtClean="0"/>
          </a:p>
          <a:p>
            <a:pPr marL="365760" indent="-283464" eaLnBrk="1" fontAlgn="auto" hangingPunct="1">
              <a:spcAft>
                <a:spcPts val="0"/>
              </a:spcAft>
              <a:buFont typeface="Arial" pitchFamily="34" charset="0"/>
              <a:buNone/>
              <a:defRPr/>
            </a:pPr>
            <a:endParaRPr lang="es-PA" dirty="0" smtClean="0"/>
          </a:p>
        </p:txBody>
      </p:sp>
      <p:pic>
        <p:nvPicPr>
          <p:cNvPr id="225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80013"/>
            <a:ext cx="1997075"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4" descr="https://encrypted-tbn2.gstatic.com/images?q=tbn:ANd9GcSjiPO8phNzO0dVwuX2mO9gxCBJvmDe1vbR0bJI18XV9F5CyyNOR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2825750"/>
            <a:ext cx="3024188"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ctrTitle"/>
          </p:nvPr>
        </p:nvSpPr>
        <p:spPr>
          <a:xfrm>
            <a:off x="1390650" y="42863"/>
            <a:ext cx="7772400" cy="4178300"/>
          </a:xfrm>
        </p:spPr>
        <p:txBody>
          <a:bodyPr/>
          <a:lstStyle/>
          <a:p>
            <a:pPr algn="ctr" eaLnBrk="1" fontAlgn="auto" hangingPunct="1">
              <a:spcAft>
                <a:spcPts val="0"/>
              </a:spcAft>
              <a:defRPr/>
            </a:pPr>
            <a:r>
              <a:rPr lang="es-PA" sz="9600" b="1" dirty="0" smtClean="0">
                <a:solidFill>
                  <a:schemeClr val="tx2">
                    <a:satMod val="130000"/>
                  </a:schemeClr>
                </a:solidFill>
              </a:rPr>
              <a:t>SUCRE</a:t>
            </a:r>
          </a:p>
        </p:txBody>
      </p:sp>
      <p:sp>
        <p:nvSpPr>
          <p:cNvPr id="3075" name="2 Subtítulo"/>
          <p:cNvSpPr>
            <a:spLocks noGrp="1"/>
          </p:cNvSpPr>
          <p:nvPr>
            <p:ph type="subTitle" idx="1"/>
          </p:nvPr>
        </p:nvSpPr>
        <p:spPr>
          <a:xfrm>
            <a:off x="1763713" y="476250"/>
            <a:ext cx="6400800" cy="1752600"/>
          </a:xfrm>
        </p:spPr>
        <p:txBody>
          <a:bodyPr>
            <a:normAutofit lnSpcReduction="10000"/>
          </a:bodyPr>
          <a:lstStyle/>
          <a:p>
            <a:pPr eaLnBrk="1" fontAlgn="auto" hangingPunct="1">
              <a:spcAft>
                <a:spcPts val="0"/>
              </a:spcAft>
              <a:buFont typeface="Wingdings 2"/>
              <a:buNone/>
              <a:defRPr/>
            </a:pPr>
            <a:r>
              <a:rPr lang="es-PA" sz="4000" dirty="0" smtClean="0">
                <a:solidFill>
                  <a:schemeClr val="tx1"/>
                </a:solidFill>
              </a:rPr>
              <a:t>SISTEMA ÚNITARIO DE COMPENSACIÓN REGIONAL DE PAGOS</a:t>
            </a:r>
          </a:p>
        </p:txBody>
      </p:sp>
      <p:pic>
        <p:nvPicPr>
          <p:cNvPr id="4" name="Picture 1"/>
          <p:cNvPicPr>
            <a:picLocks noChangeAspect="1" noChangeArrowheads="1"/>
          </p:cNvPicPr>
          <p:nvPr/>
        </p:nvPicPr>
        <p:blipFill>
          <a:blip r:embed="rId2"/>
          <a:srcRect l="7553" t="11157" r="6776"/>
          <a:stretch>
            <a:fillRect/>
          </a:stretch>
        </p:blipFill>
        <p:spPr bwMode="auto">
          <a:xfrm>
            <a:off x="3708400" y="4217988"/>
            <a:ext cx="3609975" cy="2190750"/>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a:srcRect l="7553" t="11157" r="6776"/>
          <a:stretch>
            <a:fillRect/>
          </a:stretch>
        </p:blipFill>
        <p:spPr bwMode="auto">
          <a:xfrm>
            <a:off x="7164388" y="5272088"/>
            <a:ext cx="1979612" cy="158591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
        <p:nvSpPr>
          <p:cNvPr id="2" name="1 Título"/>
          <p:cNvSpPr>
            <a:spLocks noGrp="1"/>
          </p:cNvSpPr>
          <p:nvPr>
            <p:ph type="title"/>
          </p:nvPr>
        </p:nvSpPr>
        <p:spPr/>
        <p:txBody>
          <a:bodyPr rtlCol="0">
            <a:normAutofit fontScale="90000"/>
          </a:bodyPr>
          <a:lstStyle/>
          <a:p>
            <a:pPr eaLnBrk="1" fontAlgn="auto" hangingPunct="1">
              <a:spcAft>
                <a:spcPts val="0"/>
              </a:spcAft>
              <a:defRPr/>
            </a:pPr>
            <a:r>
              <a:rPr lang="es-PA" b="1" dirty="0" smtClean="0">
                <a:solidFill>
                  <a:schemeClr val="tx2">
                    <a:satMod val="130000"/>
                  </a:schemeClr>
                </a:solidFill>
              </a:rPr>
              <a:t>Condiciones Adicionales Especiales</a:t>
            </a:r>
            <a:br>
              <a:rPr lang="es-PA" b="1" dirty="0" smtClean="0">
                <a:solidFill>
                  <a:schemeClr val="tx2">
                    <a:satMod val="130000"/>
                  </a:schemeClr>
                </a:solidFill>
              </a:rPr>
            </a:br>
            <a:endParaRPr lang="es-PA" dirty="0" smtClean="0">
              <a:solidFill>
                <a:schemeClr val="tx2">
                  <a:satMod val="130000"/>
                </a:schemeClr>
              </a:solidFill>
            </a:endParaRPr>
          </a:p>
        </p:txBody>
      </p:sp>
      <p:sp>
        <p:nvSpPr>
          <p:cNvPr id="3" name="2 Marcador de contenido"/>
          <p:cNvSpPr>
            <a:spLocks noGrp="1"/>
          </p:cNvSpPr>
          <p:nvPr>
            <p:ph idx="1"/>
          </p:nvPr>
        </p:nvSpPr>
        <p:spPr>
          <a:xfrm>
            <a:off x="539552" y="1323182"/>
            <a:ext cx="8229600" cy="4741862"/>
          </a:xfrm>
        </p:spPr>
        <p:txBody>
          <a:bodyPr rtlCol="0">
            <a:normAutofit fontScale="55000" lnSpcReduction="20000"/>
          </a:bodyPr>
          <a:lstStyle/>
          <a:p>
            <a:pPr marL="365760" indent="-283464" eaLnBrk="1" fontAlgn="auto" hangingPunct="1">
              <a:spcAft>
                <a:spcPts val="0"/>
              </a:spcAft>
              <a:buFont typeface="Arial" pitchFamily="34" charset="0"/>
              <a:buChar char="•"/>
              <a:defRPr/>
            </a:pPr>
            <a:r>
              <a:rPr lang="es-PA" dirty="0" smtClean="0"/>
              <a:t>Todos los documentos deben indicar: mercancía bajo código de AAD N° ….</a:t>
            </a:r>
          </a:p>
          <a:p>
            <a:pPr marL="365760" indent="-283464" eaLnBrk="1" fontAlgn="auto" hangingPunct="1">
              <a:spcAft>
                <a:spcPts val="0"/>
              </a:spcAft>
              <a:buFont typeface="Arial" pitchFamily="34" charset="0"/>
              <a:buNone/>
              <a:defRPr/>
            </a:pPr>
            <a:r>
              <a:rPr lang="es-PA" dirty="0" smtClean="0"/>
              <a:t>      (Esto significa que la mercancía debe estar autorizada del otorgación de divisas por parte del CADIVI).</a:t>
            </a:r>
          </a:p>
          <a:p>
            <a:pPr marL="365760" indent="-283464" eaLnBrk="1" fontAlgn="auto" hangingPunct="1">
              <a:spcAft>
                <a:spcPts val="0"/>
              </a:spcAft>
              <a:buFont typeface="Arial" pitchFamily="34" charset="0"/>
              <a:buNone/>
              <a:defRPr/>
            </a:pPr>
            <a:r>
              <a:rPr lang="es-PA" dirty="0" smtClean="0"/>
              <a:t> </a:t>
            </a:r>
          </a:p>
          <a:p>
            <a:pPr marL="365760" indent="-283464" eaLnBrk="1" fontAlgn="auto" hangingPunct="1">
              <a:spcAft>
                <a:spcPts val="0"/>
              </a:spcAft>
              <a:buFont typeface="Arial" pitchFamily="34" charset="0"/>
              <a:buNone/>
              <a:defRPr/>
            </a:pPr>
            <a:r>
              <a:rPr lang="es-PA" dirty="0" smtClean="0"/>
              <a:t>El instrumento se aceptará y efectivizará su pago por parte del banco:</a:t>
            </a:r>
          </a:p>
          <a:p>
            <a:pPr marL="365760" indent="-283464" eaLnBrk="1" fontAlgn="auto" hangingPunct="1">
              <a:spcAft>
                <a:spcPts val="0"/>
              </a:spcAft>
              <a:buFont typeface="Arial" pitchFamily="34" charset="0"/>
              <a:buChar char="•"/>
              <a:defRPr/>
            </a:pPr>
            <a:endParaRPr lang="es-PA" dirty="0" smtClean="0"/>
          </a:p>
          <a:p>
            <a:pPr marL="365760" indent="-283464" algn="just" eaLnBrk="1" fontAlgn="auto" hangingPunct="1">
              <a:spcAft>
                <a:spcPts val="0"/>
              </a:spcAft>
              <a:buFont typeface="Arial" pitchFamily="34" charset="0"/>
              <a:buChar char="•"/>
              <a:defRPr/>
            </a:pPr>
            <a:r>
              <a:rPr lang="es-PA" dirty="0" smtClean="0"/>
              <a:t>¨Una vez se informe vía </a:t>
            </a:r>
            <a:r>
              <a:rPr lang="es-PA" dirty="0" err="1" smtClean="0"/>
              <a:t>Swif</a:t>
            </a:r>
            <a:r>
              <a:rPr lang="es-PA" dirty="0" smtClean="0"/>
              <a:t>, que los términos y condiciones del crédito fueron cumplidos, se procederá a autorizar el pago a través del SUCRE, indicando el  código de referencia del pago informado por nuestro Banco Central.¨</a:t>
            </a:r>
          </a:p>
          <a:p>
            <a:pPr marL="365760" indent="-283464" algn="just" eaLnBrk="1" fontAlgn="auto" hangingPunct="1">
              <a:spcAft>
                <a:spcPts val="0"/>
              </a:spcAft>
              <a:buFont typeface="Arial" pitchFamily="34" charset="0"/>
              <a:buChar char="•"/>
              <a:defRPr/>
            </a:pPr>
            <a:r>
              <a:rPr lang="es-PA" dirty="0" smtClean="0"/>
              <a:t>Esta carta de crédito se rige por la ICC reglas y usos uniformes relativos a los créditos documentarios y a las normas operativas dictadas para la tramitación de operaciones a través del Sistema Unitario de Compensación Regional de Pagos (SUCRE).</a:t>
            </a:r>
          </a:p>
          <a:p>
            <a:pPr marL="365760" indent="-283464" algn="just" eaLnBrk="1" fontAlgn="auto" hangingPunct="1">
              <a:spcAft>
                <a:spcPts val="0"/>
              </a:spcAft>
              <a:buFont typeface="Arial" pitchFamily="34" charset="0"/>
              <a:buChar char="•"/>
              <a:defRPr/>
            </a:pPr>
            <a:r>
              <a:rPr lang="es-PA" dirty="0" smtClean="0"/>
              <a:t>Así la primera fase resulta en la firma de un Contrato Comercial con los detalles antes mencionados, y una cláusula que indique que el pago se realizará por medio del SUCRE mencionando los bancos autorizados seleccionados de cada una de las partes. </a:t>
            </a:r>
          </a:p>
          <a:p>
            <a:pPr marL="365760" indent="-283464" eaLnBrk="1" fontAlgn="auto" hangingPunct="1">
              <a:spcAft>
                <a:spcPts val="0"/>
              </a:spcAft>
              <a:buFont typeface="Arial" pitchFamily="34" charset="0"/>
              <a:buChar char="•"/>
              <a:defRPr/>
            </a:pPr>
            <a:endParaRPr lang="es-PA"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p:txBody>
          <a:bodyPr/>
          <a:lstStyle/>
          <a:p>
            <a:pPr eaLnBrk="1" fontAlgn="auto" hangingPunct="1">
              <a:spcAft>
                <a:spcPts val="0"/>
              </a:spcAft>
              <a:defRPr/>
            </a:pPr>
            <a:r>
              <a:rPr lang="es-PA" sz="2400" b="1" smtClean="0">
                <a:solidFill>
                  <a:schemeClr val="tx2">
                    <a:satMod val="130000"/>
                  </a:schemeClr>
                </a:solidFill>
              </a:rPr>
              <a:t>FASES DEL PROCESO DE UNA OPERACIÓN COMERCIAL POR EL SISTEMA SUCRE</a:t>
            </a:r>
          </a:p>
        </p:txBody>
      </p:sp>
      <p:pic>
        <p:nvPicPr>
          <p:cNvPr id="26627" name="3 Marcador de contenido"/>
          <p:cNvPicPr>
            <a:picLocks noGrp="1"/>
          </p:cNvPicPr>
          <p:nvPr>
            <p:ph idx="1"/>
          </p:nvPr>
        </p:nvPicPr>
        <p:blipFill>
          <a:blip r:embed="rId2">
            <a:extLst>
              <a:ext uri="{28A0092B-C50C-407E-A947-70E740481C1C}">
                <a14:useLocalDpi xmlns:a14="http://schemas.microsoft.com/office/drawing/2010/main" val="0"/>
              </a:ext>
            </a:extLst>
          </a:blip>
          <a:srcRect l="29543" t="39281" r="67136" b="54086"/>
          <a:stretch>
            <a:fillRect/>
          </a:stretch>
        </p:blipFill>
        <p:spPr>
          <a:xfrm>
            <a:off x="6011863" y="2420938"/>
            <a:ext cx="1584325" cy="1584325"/>
          </a:xfrm>
        </p:spPr>
      </p:pic>
      <p:pic>
        <p:nvPicPr>
          <p:cNvPr id="26628" name="Picture 2" descr="https://encrypted-tbn2.gstatic.com/images?q=tbn:ANd9GcQ9NkPrQbKR-OHW8RYZj4xmy7XUhk01Pga8cKbbtHYo4J1MfzYXP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23495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4 CuadroTexto"/>
          <p:cNvSpPr txBox="1">
            <a:spLocks noChangeArrowheads="1"/>
          </p:cNvSpPr>
          <p:nvPr/>
        </p:nvSpPr>
        <p:spPr bwMode="auto">
          <a:xfrm>
            <a:off x="900113" y="1700213"/>
            <a:ext cx="34559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PA" b="1">
                <a:latin typeface="Calibri" panose="020F0502020204030204" pitchFamily="34" charset="0"/>
              </a:rPr>
              <a:t>Fase N°1 </a:t>
            </a:r>
            <a:r>
              <a:rPr lang="es-PA">
                <a:latin typeface="Calibri" panose="020F0502020204030204" pitchFamily="34" charset="0"/>
              </a:rPr>
              <a:t>: Negociación-Resultando Firma de Contrato.</a:t>
            </a:r>
          </a:p>
        </p:txBody>
      </p:sp>
      <p:sp>
        <p:nvSpPr>
          <p:cNvPr id="26630" name="6 CuadroTexto"/>
          <p:cNvSpPr txBox="1">
            <a:spLocks noChangeArrowheads="1"/>
          </p:cNvSpPr>
          <p:nvPr/>
        </p:nvSpPr>
        <p:spPr bwMode="auto">
          <a:xfrm>
            <a:off x="5435600" y="1628775"/>
            <a:ext cx="2376488" cy="923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PA" dirty="0"/>
              <a:t>Fase  N°2 : Tramitación en el BOA</a:t>
            </a:r>
          </a:p>
        </p:txBody>
      </p:sp>
      <p:sp>
        <p:nvSpPr>
          <p:cNvPr id="26631" name="8 CuadroTexto"/>
          <p:cNvSpPr txBox="1">
            <a:spLocks noChangeArrowheads="1"/>
          </p:cNvSpPr>
          <p:nvPr/>
        </p:nvSpPr>
        <p:spPr bwMode="auto">
          <a:xfrm>
            <a:off x="1331913" y="4508500"/>
            <a:ext cx="3168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PA" b="1">
                <a:latin typeface="Calibri" panose="020F0502020204030204" pitchFamily="34" charset="0"/>
              </a:rPr>
              <a:t>Fase N° 3: </a:t>
            </a:r>
            <a:r>
              <a:rPr lang="es-PA">
                <a:latin typeface="Calibri" panose="020F0502020204030204" pitchFamily="34" charset="0"/>
              </a:rPr>
              <a:t>Operación Aduanera</a:t>
            </a:r>
          </a:p>
        </p:txBody>
      </p:sp>
      <p:pic>
        <p:nvPicPr>
          <p:cNvPr id="26632" name="9 Imagen" descr="http://3.bp.blogspot.com/-XVVQLIsg91Q/Tw7v98MrCWI/AAAAAAAAAWg/S3bmrIwcyKs/s1600/C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5157788"/>
            <a:ext cx="2447925"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10 CuadroTexto"/>
          <p:cNvSpPr txBox="1">
            <a:spLocks noChangeArrowheads="1"/>
          </p:cNvSpPr>
          <p:nvPr/>
        </p:nvSpPr>
        <p:spPr bwMode="auto">
          <a:xfrm>
            <a:off x="5651500" y="4437063"/>
            <a:ext cx="2376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PA" b="1">
                <a:latin typeface="Calibri" panose="020F0502020204030204" pitchFamily="34" charset="0"/>
              </a:rPr>
              <a:t>Fase N°4:  </a:t>
            </a:r>
            <a:r>
              <a:rPr lang="es-PA">
                <a:latin typeface="Calibri" panose="020F0502020204030204" pitchFamily="34" charset="0"/>
              </a:rPr>
              <a:t>Pago</a:t>
            </a:r>
          </a:p>
        </p:txBody>
      </p:sp>
      <p:pic>
        <p:nvPicPr>
          <p:cNvPr id="26634" name="Picture 4" descr="https://encrypted-tbn0.gstatic.com/images?q=tbn:ANd9GcQIfUrPpcyjixlntTXEhx9o8OqW-EHKsvwN6qvL9b-wt931VZj42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4941888"/>
            <a:ext cx="2160587"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a:xfrm>
            <a:off x="1403648" y="179686"/>
            <a:ext cx="7499350" cy="1143000"/>
          </a:xfrm>
        </p:spPr>
        <p:txBody>
          <a:bodyPr/>
          <a:lstStyle/>
          <a:p>
            <a:pPr marL="342900" indent="-342900" algn="ctr" eaLnBrk="1" fontAlgn="auto" hangingPunct="1">
              <a:spcAft>
                <a:spcPts val="0"/>
              </a:spcAft>
              <a:defRPr/>
            </a:pPr>
            <a:r>
              <a:rPr lang="es-PA" b="1" dirty="0" smtClean="0">
                <a:solidFill>
                  <a:srgbClr val="000000"/>
                </a:solidFill>
              </a:rPr>
              <a:t>Tramitación BOA.</a:t>
            </a:r>
            <a:endParaRPr lang="es-PA" dirty="0" smtClean="0">
              <a:solidFill>
                <a:srgbClr val="000000"/>
              </a:solidFill>
            </a:endParaRPr>
          </a:p>
        </p:txBody>
      </p:sp>
      <p:sp>
        <p:nvSpPr>
          <p:cNvPr id="3" name="2 Marcador de contenido"/>
          <p:cNvSpPr>
            <a:spLocks noGrp="1"/>
          </p:cNvSpPr>
          <p:nvPr>
            <p:ph idx="1"/>
          </p:nvPr>
        </p:nvSpPr>
        <p:spPr>
          <a:xfrm>
            <a:off x="467544" y="1099792"/>
            <a:ext cx="8229600" cy="4525962"/>
          </a:xfrm>
        </p:spPr>
        <p:txBody>
          <a:bodyPr rtlCol="0">
            <a:normAutofit lnSpcReduction="10000"/>
          </a:bodyPr>
          <a:lstStyle/>
          <a:p>
            <a:pPr marL="365760" indent="-283464" algn="just" eaLnBrk="1" fontAlgn="auto" hangingPunct="1">
              <a:spcAft>
                <a:spcPts val="0"/>
              </a:spcAft>
              <a:buFont typeface="Arial" pitchFamily="34" charset="0"/>
              <a:buChar char="•"/>
              <a:defRPr/>
            </a:pPr>
            <a:r>
              <a:rPr lang="es-PA" b="1" i="1" dirty="0" smtClean="0"/>
              <a:t>El importador empieza a realizar el trámite  en su BOA seleccionado.</a:t>
            </a:r>
          </a:p>
          <a:p>
            <a:pPr marL="365760" indent="-283464" algn="just" eaLnBrk="1" fontAlgn="auto" hangingPunct="1">
              <a:spcAft>
                <a:spcPts val="0"/>
              </a:spcAft>
              <a:buFont typeface="Arial" pitchFamily="34" charset="0"/>
              <a:buChar char="•"/>
              <a:defRPr/>
            </a:pPr>
            <a:r>
              <a:rPr lang="es-PA" dirty="0" smtClean="0"/>
              <a:t>Estar debidamente autorizado como importador.</a:t>
            </a:r>
          </a:p>
          <a:p>
            <a:pPr marL="365760" indent="-283464" algn="just" eaLnBrk="1" fontAlgn="auto" hangingPunct="1">
              <a:spcAft>
                <a:spcPts val="0"/>
              </a:spcAft>
              <a:buFont typeface="Arial" pitchFamily="34" charset="0"/>
              <a:buChar char="•"/>
              <a:defRPr/>
            </a:pPr>
            <a:r>
              <a:rPr lang="es-PA" dirty="0" smtClean="0"/>
              <a:t>No mantener ninguna deuda pendiente con el BCV.</a:t>
            </a:r>
          </a:p>
          <a:p>
            <a:pPr marL="365760" indent="-283464" algn="just" eaLnBrk="1" fontAlgn="auto" hangingPunct="1">
              <a:spcAft>
                <a:spcPts val="0"/>
              </a:spcAft>
              <a:buFont typeface="Arial" pitchFamily="34" charset="0"/>
              <a:buChar char="•"/>
              <a:defRPr/>
            </a:pPr>
            <a:r>
              <a:rPr lang="es-PA" dirty="0" smtClean="0"/>
              <a:t>La presentación del original de una factura proforma especificando que el pago se realizará a través del SUCRE.</a:t>
            </a:r>
          </a:p>
          <a:p>
            <a:pPr marL="365760" indent="-283464" eaLnBrk="1" fontAlgn="auto" hangingPunct="1">
              <a:spcAft>
                <a:spcPts val="0"/>
              </a:spcAft>
              <a:buFont typeface="Arial" pitchFamily="34" charset="0"/>
              <a:buChar char="•"/>
              <a:defRPr/>
            </a:pPr>
            <a:endParaRPr lang="es-PA" dirty="0" smtClean="0"/>
          </a:p>
        </p:txBody>
      </p:sp>
      <p:pic>
        <p:nvPicPr>
          <p:cNvPr id="4" name="Picture 1"/>
          <p:cNvPicPr>
            <a:picLocks noChangeAspect="1" noChangeArrowheads="1"/>
          </p:cNvPicPr>
          <p:nvPr/>
        </p:nvPicPr>
        <p:blipFill>
          <a:blip r:embed="rId3"/>
          <a:srcRect l="7553" t="11157" r="6776"/>
          <a:stretch>
            <a:fillRect/>
          </a:stretch>
        </p:blipFill>
        <p:spPr bwMode="auto">
          <a:xfrm>
            <a:off x="7164388" y="5272088"/>
            <a:ext cx="1979612" cy="158591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eaLnBrk="1" fontAlgn="auto" hangingPunct="1">
              <a:spcAft>
                <a:spcPts val="0"/>
              </a:spcAft>
              <a:defRPr/>
            </a:pPr>
            <a:r>
              <a:rPr lang="es-PA" b="1" dirty="0" smtClean="0">
                <a:solidFill>
                  <a:schemeClr val="tx2">
                    <a:satMod val="130000"/>
                  </a:schemeClr>
                </a:solidFill>
              </a:rPr>
              <a:t>Factura Proforma indicando al SUCRE, como medio de pago.</a:t>
            </a:r>
            <a:endParaRPr lang="es-PA" dirty="0" smtClean="0">
              <a:solidFill>
                <a:schemeClr val="tx2">
                  <a:satMod val="130000"/>
                </a:schemeClr>
              </a:solidFill>
            </a:endParaRPr>
          </a:p>
        </p:txBody>
      </p:sp>
      <p:sp>
        <p:nvSpPr>
          <p:cNvPr id="28675" name="2 Marcador de contenido"/>
          <p:cNvSpPr>
            <a:spLocks noGrp="1"/>
          </p:cNvSpPr>
          <p:nvPr>
            <p:ph idx="1"/>
          </p:nvPr>
        </p:nvSpPr>
        <p:spPr/>
        <p:txBody>
          <a:bodyPr/>
          <a:lstStyle/>
          <a:p>
            <a:pPr eaLnBrk="1" hangingPunct="1"/>
            <a:endParaRPr lang="es-EC" smtClean="0"/>
          </a:p>
        </p:txBody>
      </p:sp>
      <p:sp>
        <p:nvSpPr>
          <p:cNvPr id="2867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C">
              <a:latin typeface="Calibri" panose="020F0502020204030204" pitchFamily="34" charset="0"/>
            </a:endParaRPr>
          </a:p>
        </p:txBody>
      </p:sp>
      <p:graphicFrame>
        <p:nvGraphicFramePr>
          <p:cNvPr id="28677" name="Object 1"/>
          <p:cNvGraphicFramePr>
            <a:graphicFrameLocks noChangeAspect="1"/>
          </p:cNvGraphicFramePr>
          <p:nvPr/>
        </p:nvGraphicFramePr>
        <p:xfrm>
          <a:off x="468313" y="1341438"/>
          <a:ext cx="8207375" cy="5040312"/>
        </p:xfrm>
        <a:graphic>
          <a:graphicData uri="http://schemas.openxmlformats.org/presentationml/2006/ole">
            <mc:AlternateContent xmlns:mc="http://schemas.openxmlformats.org/markup-compatibility/2006">
              <mc:Choice xmlns:v="urn:schemas-microsoft-com:vml" Requires="v">
                <p:oleObj spid="_x0000_s28699" name="Diapositiva" r:id="rId3" imgW="4568900" imgH="3425883" progId="PowerPoint.Slide.12">
                  <p:embed/>
                </p:oleObj>
              </mc:Choice>
              <mc:Fallback>
                <p:oleObj name="Diapositiva" r:id="rId3" imgW="4568900" imgH="3425883" progId="PowerPoint.Slide.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341438"/>
                        <a:ext cx="8207375"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2 Marcador de contenido"/>
          <p:cNvSpPr>
            <a:spLocks noGrp="1"/>
          </p:cNvSpPr>
          <p:nvPr>
            <p:ph idx="1"/>
          </p:nvPr>
        </p:nvSpPr>
        <p:spPr>
          <a:xfrm>
            <a:off x="1259632" y="548680"/>
            <a:ext cx="7499350" cy="4800600"/>
          </a:xfrm>
        </p:spPr>
        <p:txBody>
          <a:bodyPr/>
          <a:lstStyle/>
          <a:p>
            <a:pPr algn="just" eaLnBrk="1" hangingPunct="1"/>
            <a:r>
              <a:rPr lang="es-PA" dirty="0" smtClean="0"/>
              <a:t>El importador ya debe estar debidamente autorizado para adquirir divisas, para la importación de dicha operación que debe ser tramitado en el CADIVI en conjunto con </a:t>
            </a:r>
            <a:r>
              <a:rPr lang="es-PA" b="1" dirty="0" smtClean="0"/>
              <a:t>EL CERTIFICADO DE NO PRODUCCIÓN O PRODUCCIÓN INSUFICIENTE</a:t>
            </a:r>
            <a:r>
              <a:rPr lang="es-PA" dirty="0" smtClean="0"/>
              <a:t> en él cual sí consta nuestro producto.</a:t>
            </a:r>
          </a:p>
          <a:p>
            <a:pPr eaLnBrk="1" hangingPunct="1"/>
            <a:endParaRPr lang="es-PA"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agen 53"/>
          <p:cNvPicPr>
            <a:picLocks noChangeAspect="1" noChangeArrowheads="1"/>
          </p:cNvPicPr>
          <p:nvPr/>
        </p:nvPicPr>
        <p:blipFill>
          <a:blip r:embed="rId2">
            <a:extLst>
              <a:ext uri="{28A0092B-C50C-407E-A947-70E740481C1C}">
                <a14:useLocalDpi xmlns:a14="http://schemas.microsoft.com/office/drawing/2010/main" val="0"/>
              </a:ext>
            </a:extLst>
          </a:blip>
          <a:srcRect t="25377" r="28032" b="45164"/>
          <a:stretch>
            <a:fillRect/>
          </a:stretch>
        </p:blipFill>
        <p:spPr bwMode="auto">
          <a:xfrm>
            <a:off x="950000" y="720887"/>
            <a:ext cx="7921625"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AutoShape 35"/>
          <p:cNvSpPr>
            <a:spLocks noChangeArrowheads="1"/>
          </p:cNvSpPr>
          <p:nvPr/>
        </p:nvSpPr>
        <p:spPr bwMode="auto">
          <a:xfrm>
            <a:off x="395536" y="3205163"/>
            <a:ext cx="790575" cy="736600"/>
          </a:xfrm>
          <a:custGeom>
            <a:avLst/>
            <a:gdLst>
              <a:gd name="T0" fmla="*/ 326837 w 21600"/>
              <a:gd name="T1" fmla="*/ 0 h 21600"/>
              <a:gd name="T2" fmla="*/ 326837 w 21600"/>
              <a:gd name="T3" fmla="*/ 292372 h 21600"/>
              <a:gd name="T4" fmla="*/ 69944 w 21600"/>
              <a:gd name="T5" fmla="*/ 519430 h 21600"/>
              <a:gd name="T6" fmla="*/ 466725 w 21600"/>
              <a:gd name="T7" fmla="*/ 14618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a:lstStyle/>
          <a:p>
            <a:pPr fontAlgn="auto">
              <a:spcBef>
                <a:spcPts val="0"/>
              </a:spcBef>
              <a:spcAft>
                <a:spcPts val="0"/>
              </a:spcAft>
              <a:defRPr/>
            </a:pPr>
            <a:endParaRPr lang="es-PA">
              <a:latin typeface="+mn-lt"/>
              <a:cs typeface="+mn-cs"/>
            </a:endParaRPr>
          </a:p>
        </p:txBody>
      </p:sp>
      <p:cxnSp>
        <p:nvCxnSpPr>
          <p:cNvPr id="30724" name="AutoShape 36"/>
          <p:cNvCxnSpPr>
            <a:cxnSpLocks noChangeShapeType="1"/>
          </p:cNvCxnSpPr>
          <p:nvPr/>
        </p:nvCxnSpPr>
        <p:spPr bwMode="auto">
          <a:xfrm>
            <a:off x="1619250" y="3573463"/>
            <a:ext cx="865188" cy="0"/>
          </a:xfrm>
          <a:prstGeom prst="straightConnector1">
            <a:avLst/>
          </a:prstGeom>
          <a:noFill/>
          <a:ln w="127000">
            <a:solidFill>
              <a:srgbClr val="9BBB59"/>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p:txBody>
          <a:bodyPr>
            <a:normAutofit fontScale="90000"/>
          </a:bodyPr>
          <a:lstStyle/>
          <a:p>
            <a:pPr algn="just" eaLnBrk="1" fontAlgn="auto" hangingPunct="1">
              <a:spcAft>
                <a:spcPts val="0"/>
              </a:spcAft>
              <a:defRPr/>
            </a:pPr>
            <a:r>
              <a:rPr lang="es-PA" sz="2000" smtClean="0">
                <a:solidFill>
                  <a:schemeClr val="tx2">
                    <a:satMod val="130000"/>
                  </a:schemeClr>
                </a:solidFill>
              </a:rPr>
              <a:t>Cuando se realice el debido registro de la partida arancelaria del producto el sistema del MPDINAL  emitirá el  número de certificado el cual deberá ser especificado en los debidos documentos con la factura original.</a:t>
            </a:r>
          </a:p>
        </p:txBody>
      </p:sp>
      <p:sp>
        <p:nvSpPr>
          <p:cNvPr id="31747" name="2 Marcador de contenido"/>
          <p:cNvSpPr>
            <a:spLocks noGrp="1"/>
          </p:cNvSpPr>
          <p:nvPr>
            <p:ph idx="1"/>
          </p:nvPr>
        </p:nvSpPr>
        <p:spPr/>
        <p:txBody>
          <a:bodyPr/>
          <a:lstStyle/>
          <a:p>
            <a:pPr eaLnBrk="1" hangingPunct="1"/>
            <a:endParaRPr lang="es-EC" smtClean="0"/>
          </a:p>
        </p:txBody>
      </p:sp>
      <p:pic>
        <p:nvPicPr>
          <p:cNvPr id="31748" name="Imagen 1"/>
          <p:cNvPicPr>
            <a:picLocks noChangeAspect="1" noChangeArrowheads="1"/>
          </p:cNvPicPr>
          <p:nvPr/>
        </p:nvPicPr>
        <p:blipFill>
          <a:blip r:embed="rId3">
            <a:extLst>
              <a:ext uri="{28A0092B-C50C-407E-A947-70E740481C1C}">
                <a14:useLocalDpi xmlns:a14="http://schemas.microsoft.com/office/drawing/2010/main" val="0"/>
              </a:ext>
            </a:extLst>
          </a:blip>
          <a:srcRect l="-1260" t="29892" r="713" b="37064"/>
          <a:stretch>
            <a:fillRect/>
          </a:stretch>
        </p:blipFill>
        <p:spPr bwMode="auto">
          <a:xfrm>
            <a:off x="322263" y="1412875"/>
            <a:ext cx="8821737" cy="48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AutoShape 33"/>
          <p:cNvSpPr>
            <a:spLocks noChangeArrowheads="1"/>
          </p:cNvSpPr>
          <p:nvPr/>
        </p:nvSpPr>
        <p:spPr bwMode="auto">
          <a:xfrm rot="20659461">
            <a:off x="6824756" y="3560762"/>
            <a:ext cx="1019175" cy="292100"/>
          </a:xfrm>
          <a:prstGeom prst="rightArrow">
            <a:avLst>
              <a:gd name="adj1" fmla="val 50000"/>
              <a:gd name="adj2" fmla="val 132442"/>
            </a:avLst>
          </a:prstGeom>
          <a:solidFill>
            <a:srgbClr val="8064A2"/>
          </a:solidFill>
          <a:ln w="127000" cmpd="dbl">
            <a:solidFill>
              <a:srgbClr val="8064A2"/>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C">
              <a:latin typeface="Calibri" panose="020F0502020204030204" pitchFamily="34" charset="0"/>
            </a:endParaRPr>
          </a:p>
        </p:txBody>
      </p:sp>
      <p:sp>
        <p:nvSpPr>
          <p:cNvPr id="31750" name="5 CuadroTexto"/>
          <p:cNvSpPr txBox="1">
            <a:spLocks noChangeArrowheads="1"/>
          </p:cNvSpPr>
          <p:nvPr/>
        </p:nvSpPr>
        <p:spPr bwMode="auto">
          <a:xfrm>
            <a:off x="2562354" y="3706813"/>
            <a:ext cx="3816350" cy="1754326"/>
          </a:xfrm>
          <a:prstGeom prst="rect">
            <a:avLst/>
          </a:prstGeom>
          <a:solidFill>
            <a:srgbClr val="FFFFFF"/>
          </a:solidFill>
          <a:ln w="9525">
            <a:solidFill>
              <a:srgbClr val="FFFF0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PA" b="1" dirty="0">
                <a:latin typeface="Calibri" panose="020F0502020204030204" pitchFamily="34" charset="0"/>
              </a:rPr>
              <a:t>Cláusula específica del contrato  </a:t>
            </a:r>
            <a:r>
              <a:rPr lang="es-PA" b="1" dirty="0" smtClean="0">
                <a:latin typeface="Calibri" panose="020F0502020204030204" pitchFamily="34" charset="0"/>
              </a:rPr>
              <a:t> </a:t>
            </a:r>
            <a:r>
              <a:rPr lang="es-PA" dirty="0" smtClean="0">
                <a:latin typeface="Calibri" panose="020F0502020204030204" pitchFamily="34" charset="0"/>
              </a:rPr>
              <a:t>donde</a:t>
            </a:r>
            <a:r>
              <a:rPr lang="es-PA" b="1" dirty="0" smtClean="0">
                <a:latin typeface="Calibri" panose="020F0502020204030204" pitchFamily="34" charset="0"/>
              </a:rPr>
              <a:t> </a:t>
            </a:r>
            <a:r>
              <a:rPr lang="es-PA" dirty="0" smtClean="0">
                <a:latin typeface="Calibri" panose="020F0502020204030204" pitchFamily="34" charset="0"/>
              </a:rPr>
              <a:t>se </a:t>
            </a:r>
            <a:r>
              <a:rPr lang="es-PA" dirty="0">
                <a:latin typeface="Calibri" panose="020F0502020204030204" pitchFamily="34" charset="0"/>
              </a:rPr>
              <a:t>debe </a:t>
            </a:r>
            <a:r>
              <a:rPr lang="es-PA" dirty="0" smtClean="0">
                <a:latin typeface="Calibri" panose="020F0502020204030204" pitchFamily="34" charset="0"/>
              </a:rPr>
              <a:t>indicar </a:t>
            </a:r>
            <a:r>
              <a:rPr lang="es-PA" dirty="0">
                <a:latin typeface="Calibri" panose="020F0502020204030204" pitchFamily="34" charset="0"/>
              </a:rPr>
              <a:t>que los ítems ya deben estar tramitados con numero de Certificado </a:t>
            </a:r>
            <a:r>
              <a:rPr lang="es-PA" dirty="0" smtClean="0">
                <a:latin typeface="Calibri" panose="020F0502020204030204" pitchFamily="34" charset="0"/>
              </a:rPr>
              <a:t>AAD</a:t>
            </a:r>
            <a:r>
              <a:rPr lang="es-PA" dirty="0">
                <a:latin typeface="Calibri" panose="020F0502020204030204" pitchFamily="34" charset="0"/>
              </a:rPr>
              <a:t>, como requerimiento para proceder a la firma del contrato.</a:t>
            </a:r>
          </a:p>
          <a:p>
            <a:pPr eaLnBrk="1" hangingPunct="1"/>
            <a:endParaRPr lang="es-PA"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eaLnBrk="1" fontAlgn="auto" hangingPunct="1">
              <a:spcAft>
                <a:spcPts val="0"/>
              </a:spcAft>
              <a:defRPr/>
            </a:pPr>
            <a:r>
              <a:rPr lang="es-PA" dirty="0" smtClean="0">
                <a:solidFill>
                  <a:schemeClr val="tx2">
                    <a:satMod val="130000"/>
                  </a:schemeClr>
                </a:solidFill>
              </a:rPr>
              <a:t>REQUERIMIENTOS DEL INSTRUMENTO DE PAGO.</a:t>
            </a:r>
          </a:p>
        </p:txBody>
      </p:sp>
      <p:sp>
        <p:nvSpPr>
          <p:cNvPr id="3" name="2 Marcador de contenido"/>
          <p:cNvSpPr>
            <a:spLocks noGrp="1"/>
          </p:cNvSpPr>
          <p:nvPr>
            <p:ph idx="1"/>
          </p:nvPr>
        </p:nvSpPr>
        <p:spPr/>
        <p:txBody>
          <a:bodyPr rtlCol="0">
            <a:normAutofit fontScale="55000" lnSpcReduction="20000"/>
          </a:bodyPr>
          <a:lstStyle/>
          <a:p>
            <a:pPr marL="365760" indent="-283464" algn="just" eaLnBrk="1" fontAlgn="auto" hangingPunct="1">
              <a:lnSpc>
                <a:spcPct val="170000"/>
              </a:lnSpc>
              <a:spcAft>
                <a:spcPts val="0"/>
              </a:spcAft>
              <a:buFont typeface="Arial" pitchFamily="34" charset="0"/>
              <a:buChar char="•"/>
              <a:defRPr/>
            </a:pPr>
            <a:r>
              <a:rPr lang="es-PA" dirty="0" smtClean="0"/>
              <a:t>3 copias de la factura comercial.</a:t>
            </a:r>
          </a:p>
          <a:p>
            <a:pPr marL="365760" indent="-283464" algn="just" eaLnBrk="1" fontAlgn="auto" hangingPunct="1">
              <a:lnSpc>
                <a:spcPct val="170000"/>
              </a:lnSpc>
              <a:spcAft>
                <a:spcPts val="0"/>
              </a:spcAft>
              <a:buFont typeface="Arial" pitchFamily="34" charset="0"/>
              <a:buChar char="•"/>
              <a:defRPr/>
            </a:pPr>
            <a:r>
              <a:rPr lang="es-PA" dirty="0" smtClean="0"/>
              <a:t>2 copias de conocimiento de embarque: el cual debe estar consignado y notificado a: Industrias </a:t>
            </a:r>
            <a:r>
              <a:rPr lang="es-PA" dirty="0" err="1" smtClean="0"/>
              <a:t>Lacteas</a:t>
            </a:r>
            <a:r>
              <a:rPr lang="es-PA" dirty="0" smtClean="0"/>
              <a:t> “La FE C.A.”; marcado flete pagado.</a:t>
            </a:r>
          </a:p>
          <a:p>
            <a:pPr marL="365760" indent="-283464" algn="just" eaLnBrk="1" fontAlgn="auto" hangingPunct="1">
              <a:lnSpc>
                <a:spcPct val="170000"/>
              </a:lnSpc>
              <a:spcAft>
                <a:spcPts val="0"/>
              </a:spcAft>
              <a:buFont typeface="Arial" pitchFamily="34" charset="0"/>
              <a:buChar char="•"/>
              <a:defRPr/>
            </a:pPr>
            <a:r>
              <a:rPr lang="es-PA" dirty="0" smtClean="0"/>
              <a:t>2 copias de certificado de origen.</a:t>
            </a:r>
          </a:p>
          <a:p>
            <a:pPr marL="365760" indent="-283464" algn="just" eaLnBrk="1" fontAlgn="auto" hangingPunct="1">
              <a:lnSpc>
                <a:spcPct val="170000"/>
              </a:lnSpc>
              <a:spcAft>
                <a:spcPts val="0"/>
              </a:spcAft>
              <a:buFont typeface="Arial" pitchFamily="34" charset="0"/>
              <a:buChar char="•"/>
              <a:defRPr/>
            </a:pPr>
            <a:r>
              <a:rPr lang="es-PA" dirty="0" smtClean="0"/>
              <a:t>2 copias de la declaración aduanera de exportación.</a:t>
            </a:r>
          </a:p>
          <a:p>
            <a:pPr marL="365760" indent="-283464" algn="just" eaLnBrk="1" fontAlgn="auto" hangingPunct="1">
              <a:lnSpc>
                <a:spcPct val="170000"/>
              </a:lnSpc>
              <a:spcAft>
                <a:spcPts val="0"/>
              </a:spcAft>
              <a:buFont typeface="Arial" pitchFamily="34" charset="0"/>
              <a:buChar char="•"/>
              <a:defRPr/>
            </a:pPr>
            <a:r>
              <a:rPr lang="es-PA" dirty="0" smtClean="0"/>
              <a:t>Carta emitida por el beneficiario en donde se evidencie el envió: vía Courier de los originales de los documento directamente al ordenante.</a:t>
            </a:r>
          </a:p>
          <a:p>
            <a:pPr marL="365760" indent="-283464" algn="just" eaLnBrk="1" fontAlgn="auto" hangingPunct="1">
              <a:lnSpc>
                <a:spcPct val="170000"/>
              </a:lnSpc>
              <a:spcAft>
                <a:spcPts val="0"/>
              </a:spcAft>
              <a:buFont typeface="Arial" pitchFamily="34" charset="0"/>
              <a:buChar char="•"/>
              <a:defRPr/>
            </a:pPr>
            <a:r>
              <a:rPr lang="es-PA" dirty="0" smtClean="0"/>
              <a:t>Estos documentos a los cuales hacemos referencia están en el ANEXO 1.</a:t>
            </a:r>
          </a:p>
          <a:p>
            <a:pPr marL="365760" indent="-283464" eaLnBrk="1" fontAlgn="auto" hangingPunct="1">
              <a:spcAft>
                <a:spcPts val="0"/>
              </a:spcAft>
              <a:buFont typeface="Arial" pitchFamily="34" charset="0"/>
              <a:buChar char="•"/>
              <a:defRPr/>
            </a:pPr>
            <a:endParaRPr lang="es-PA"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p:txBody>
          <a:bodyPr/>
          <a:lstStyle/>
          <a:p>
            <a:pPr eaLnBrk="1" fontAlgn="auto" hangingPunct="1">
              <a:spcAft>
                <a:spcPts val="0"/>
              </a:spcAft>
              <a:defRPr/>
            </a:pPr>
            <a:r>
              <a:rPr lang="es-PA" sz="2400" b="1" smtClean="0">
                <a:solidFill>
                  <a:schemeClr val="tx2">
                    <a:satMod val="130000"/>
                  </a:schemeClr>
                </a:solidFill>
              </a:rPr>
              <a:t>FASES DEL PROCESO DE UNA OPERACIÓN COMERCIAL POR EL SISTEMA SUCRE</a:t>
            </a:r>
          </a:p>
        </p:txBody>
      </p:sp>
      <p:pic>
        <p:nvPicPr>
          <p:cNvPr id="26627" name="3 Marcador de contenido"/>
          <p:cNvPicPr>
            <a:picLocks noGrp="1"/>
          </p:cNvPicPr>
          <p:nvPr>
            <p:ph idx="1"/>
          </p:nvPr>
        </p:nvPicPr>
        <p:blipFill>
          <a:blip r:embed="rId2">
            <a:extLst>
              <a:ext uri="{28A0092B-C50C-407E-A947-70E740481C1C}">
                <a14:useLocalDpi xmlns:a14="http://schemas.microsoft.com/office/drawing/2010/main" val="0"/>
              </a:ext>
            </a:extLst>
          </a:blip>
          <a:srcRect l="29543" t="39281" r="67136" b="54086"/>
          <a:stretch>
            <a:fillRect/>
          </a:stretch>
        </p:blipFill>
        <p:spPr>
          <a:xfrm>
            <a:off x="6011863" y="2420938"/>
            <a:ext cx="1584325" cy="1584325"/>
          </a:xfrm>
        </p:spPr>
      </p:pic>
      <p:pic>
        <p:nvPicPr>
          <p:cNvPr id="26628" name="Picture 2" descr="https://encrypted-tbn2.gstatic.com/images?q=tbn:ANd9GcQ9NkPrQbKR-OHW8RYZj4xmy7XUhk01Pga8cKbbtHYo4J1MfzYXP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23495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4 CuadroTexto"/>
          <p:cNvSpPr txBox="1">
            <a:spLocks noChangeArrowheads="1"/>
          </p:cNvSpPr>
          <p:nvPr/>
        </p:nvSpPr>
        <p:spPr bwMode="auto">
          <a:xfrm>
            <a:off x="900113" y="1700213"/>
            <a:ext cx="34559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PA" b="1">
                <a:latin typeface="Calibri" panose="020F0502020204030204" pitchFamily="34" charset="0"/>
              </a:rPr>
              <a:t>Fase N°1 </a:t>
            </a:r>
            <a:r>
              <a:rPr lang="es-PA">
                <a:latin typeface="Calibri" panose="020F0502020204030204" pitchFamily="34" charset="0"/>
              </a:rPr>
              <a:t>: Negociación-Resultando Firma de Contrato.</a:t>
            </a:r>
          </a:p>
        </p:txBody>
      </p:sp>
      <p:sp>
        <p:nvSpPr>
          <p:cNvPr id="26630" name="6 CuadroTexto"/>
          <p:cNvSpPr txBox="1">
            <a:spLocks noChangeArrowheads="1"/>
          </p:cNvSpPr>
          <p:nvPr/>
        </p:nvSpPr>
        <p:spPr bwMode="auto">
          <a:xfrm>
            <a:off x="5435600" y="1628775"/>
            <a:ext cx="23764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PA" b="1">
                <a:latin typeface="Calibri" panose="020F0502020204030204" pitchFamily="34" charset="0"/>
              </a:rPr>
              <a:t>Fase  N°2 : </a:t>
            </a:r>
            <a:r>
              <a:rPr lang="es-PA">
                <a:latin typeface="Calibri" panose="020F0502020204030204" pitchFamily="34" charset="0"/>
              </a:rPr>
              <a:t>Tramitación en el BOA</a:t>
            </a:r>
          </a:p>
        </p:txBody>
      </p:sp>
      <p:sp>
        <p:nvSpPr>
          <p:cNvPr id="26631" name="8 CuadroTexto"/>
          <p:cNvSpPr txBox="1">
            <a:spLocks noChangeArrowheads="1"/>
          </p:cNvSpPr>
          <p:nvPr/>
        </p:nvSpPr>
        <p:spPr bwMode="auto">
          <a:xfrm>
            <a:off x="1331913" y="4508500"/>
            <a:ext cx="3168650" cy="36988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PA" b="1">
                <a:latin typeface="Calibri" panose="020F0502020204030204" pitchFamily="34" charset="0"/>
              </a:rPr>
              <a:t>Fase N° 3: </a:t>
            </a:r>
            <a:r>
              <a:rPr lang="es-PA">
                <a:latin typeface="Calibri" panose="020F0502020204030204" pitchFamily="34" charset="0"/>
              </a:rPr>
              <a:t>Operación Aduanera</a:t>
            </a:r>
          </a:p>
        </p:txBody>
      </p:sp>
      <p:pic>
        <p:nvPicPr>
          <p:cNvPr id="26632" name="9 Imagen" descr="http://3.bp.blogspot.com/-XVVQLIsg91Q/Tw7v98MrCWI/AAAAAAAAAWg/S3bmrIwcyKs/s1600/C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5157788"/>
            <a:ext cx="2447925"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10 CuadroTexto"/>
          <p:cNvSpPr txBox="1">
            <a:spLocks noChangeArrowheads="1"/>
          </p:cNvSpPr>
          <p:nvPr/>
        </p:nvSpPr>
        <p:spPr bwMode="auto">
          <a:xfrm>
            <a:off x="5651500" y="4437063"/>
            <a:ext cx="2376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PA" b="1">
                <a:latin typeface="Calibri" panose="020F0502020204030204" pitchFamily="34" charset="0"/>
              </a:rPr>
              <a:t>Fase N°4:  </a:t>
            </a:r>
            <a:r>
              <a:rPr lang="es-PA">
                <a:latin typeface="Calibri" panose="020F0502020204030204" pitchFamily="34" charset="0"/>
              </a:rPr>
              <a:t>Pago</a:t>
            </a:r>
          </a:p>
        </p:txBody>
      </p:sp>
      <p:pic>
        <p:nvPicPr>
          <p:cNvPr id="26634" name="Picture 4" descr="https://encrypted-tbn0.gstatic.com/images?q=tbn:ANd9GcQIfUrPpcyjixlntTXEhx9o8OqW-EHKsvwN6qvL9b-wt931VZj42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4941888"/>
            <a:ext cx="2160587"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23960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p:txBody>
          <a:bodyPr/>
          <a:lstStyle/>
          <a:p>
            <a:pPr marL="342900" indent="-342900" eaLnBrk="1" fontAlgn="auto" hangingPunct="1">
              <a:spcAft>
                <a:spcPts val="0"/>
              </a:spcAft>
              <a:defRPr/>
            </a:pPr>
            <a:r>
              <a:rPr lang="es-PA" sz="4000" b="1" smtClean="0">
                <a:solidFill>
                  <a:srgbClr val="000000"/>
                </a:solidFill>
              </a:rPr>
              <a:t>Operación aduanera.</a:t>
            </a:r>
            <a:endParaRPr lang="es-PA" sz="4000" smtClean="0">
              <a:solidFill>
                <a:srgbClr val="000000"/>
              </a:solidFill>
            </a:endParaRPr>
          </a:p>
        </p:txBody>
      </p:sp>
      <p:sp>
        <p:nvSpPr>
          <p:cNvPr id="3" name="2 Marcador de contenido"/>
          <p:cNvSpPr>
            <a:spLocks noGrp="1"/>
          </p:cNvSpPr>
          <p:nvPr>
            <p:ph idx="1"/>
          </p:nvPr>
        </p:nvSpPr>
        <p:spPr/>
        <p:txBody>
          <a:bodyPr rtlCol="0">
            <a:normAutofit fontScale="47500" lnSpcReduction="20000"/>
          </a:bodyPr>
          <a:lstStyle/>
          <a:p>
            <a:pPr marL="365760" indent="-283464" algn="just" eaLnBrk="1" fontAlgn="auto" hangingPunct="1">
              <a:lnSpc>
                <a:spcPct val="170000"/>
              </a:lnSpc>
              <a:spcAft>
                <a:spcPts val="0"/>
              </a:spcAft>
              <a:buFont typeface="Arial" pitchFamily="34" charset="0"/>
              <a:buChar char="•"/>
              <a:defRPr/>
            </a:pPr>
            <a:r>
              <a:rPr lang="es-PA" dirty="0" smtClean="0"/>
              <a:t>Entonces el exportador se prepara para la operación física aduanera, y emite los documentos originales y finales que se hacen mención en el instrumento de pago como: Factura original, B/L, algún otro documento o garantía.</a:t>
            </a:r>
          </a:p>
          <a:p>
            <a:pPr marL="365760" indent="-283464" algn="just" eaLnBrk="1" fontAlgn="auto" hangingPunct="1">
              <a:lnSpc>
                <a:spcPct val="170000"/>
              </a:lnSpc>
              <a:spcAft>
                <a:spcPts val="0"/>
              </a:spcAft>
              <a:buFont typeface="Arial" pitchFamily="34" charset="0"/>
              <a:buChar char="•"/>
              <a:defRPr/>
            </a:pPr>
            <a:r>
              <a:rPr lang="es-PA" dirty="0" smtClean="0"/>
              <a:t>Los cuales serán enviados al importador como garantía para realizar el pago. Mediante el banco Avisador.</a:t>
            </a:r>
          </a:p>
          <a:p>
            <a:pPr marL="365760" indent="-283464" algn="just" eaLnBrk="1" fontAlgn="auto" hangingPunct="1">
              <a:lnSpc>
                <a:spcPct val="170000"/>
              </a:lnSpc>
              <a:spcAft>
                <a:spcPts val="0"/>
              </a:spcAft>
              <a:buFont typeface="Arial" pitchFamily="34" charset="0"/>
              <a:buChar char="•"/>
              <a:defRPr/>
            </a:pPr>
            <a:r>
              <a:rPr lang="es-PA" dirty="0" smtClean="0"/>
              <a:t>El exportador realiza el embarque en el cual por lo general para Venezuela se están realizando  aforos aleatorios  o físico de la mercadería antes de su embarque.</a:t>
            </a:r>
          </a:p>
          <a:p>
            <a:pPr marL="365760" indent="-283464" algn="just" eaLnBrk="1" fontAlgn="auto" hangingPunct="1">
              <a:lnSpc>
                <a:spcPct val="170000"/>
              </a:lnSpc>
              <a:spcAft>
                <a:spcPts val="0"/>
              </a:spcAft>
              <a:buFont typeface="Arial" pitchFamily="34" charset="0"/>
              <a:buChar char="•"/>
              <a:defRPr/>
            </a:pPr>
            <a:r>
              <a:rPr lang="es-PA" dirty="0" smtClean="0"/>
              <a:t>Se envía la documentación.</a:t>
            </a:r>
          </a:p>
          <a:p>
            <a:pPr marL="365760" indent="-283464" algn="just" eaLnBrk="1" fontAlgn="auto" hangingPunct="1">
              <a:lnSpc>
                <a:spcPct val="170000"/>
              </a:lnSpc>
              <a:spcAft>
                <a:spcPts val="0"/>
              </a:spcAft>
              <a:buFont typeface="Arial" pitchFamily="34" charset="0"/>
              <a:buChar char="•"/>
              <a:defRPr/>
            </a:pPr>
            <a:r>
              <a:rPr lang="es-PA" dirty="0" smtClean="0"/>
              <a:t>El importador recibe la mercancía e instruye al BOA realizar el pago.</a:t>
            </a:r>
          </a:p>
        </p:txBody>
      </p:sp>
      <p:pic>
        <p:nvPicPr>
          <p:cNvPr id="4" name="Picture 1"/>
          <p:cNvPicPr>
            <a:picLocks noChangeAspect="1" noChangeArrowheads="1"/>
          </p:cNvPicPr>
          <p:nvPr/>
        </p:nvPicPr>
        <p:blipFill>
          <a:blip r:embed="rId2"/>
          <a:srcRect l="7553" t="11157" r="6776"/>
          <a:stretch>
            <a:fillRect/>
          </a:stretch>
        </p:blipFill>
        <p:spPr bwMode="auto">
          <a:xfrm>
            <a:off x="7164388" y="5272088"/>
            <a:ext cx="1979612" cy="158591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540568" y="1280728"/>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6868" name="Picture 4" descr="https://encrypted-tbn0.gstatic.com/images?q=tbn:ANd9GcSAR5skb7fNxPvzlX0qYCyF1K-RuY9e_3eSxKQ8zed3CtES_oU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01" y="1700808"/>
            <a:ext cx="2771800" cy="396044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p:txBody>
          <a:bodyPr/>
          <a:lstStyle/>
          <a:p>
            <a:pPr eaLnBrk="1" fontAlgn="auto" hangingPunct="1">
              <a:spcAft>
                <a:spcPts val="0"/>
              </a:spcAft>
              <a:defRPr/>
            </a:pPr>
            <a:r>
              <a:rPr lang="es-PA" sz="2400" b="1" smtClean="0">
                <a:solidFill>
                  <a:schemeClr val="tx2">
                    <a:satMod val="130000"/>
                  </a:schemeClr>
                </a:solidFill>
              </a:rPr>
              <a:t>FASES DEL PROCESO DE UNA OPERACIÓN COMERCIAL POR EL SISTEMA SUCRE</a:t>
            </a:r>
          </a:p>
        </p:txBody>
      </p:sp>
      <p:pic>
        <p:nvPicPr>
          <p:cNvPr id="26627" name="3 Marcador de contenido"/>
          <p:cNvPicPr>
            <a:picLocks noGrp="1"/>
          </p:cNvPicPr>
          <p:nvPr>
            <p:ph idx="1"/>
          </p:nvPr>
        </p:nvPicPr>
        <p:blipFill>
          <a:blip r:embed="rId2">
            <a:extLst>
              <a:ext uri="{28A0092B-C50C-407E-A947-70E740481C1C}">
                <a14:useLocalDpi xmlns:a14="http://schemas.microsoft.com/office/drawing/2010/main" val="0"/>
              </a:ext>
            </a:extLst>
          </a:blip>
          <a:srcRect l="29543" t="39281" r="67136" b="54086"/>
          <a:stretch>
            <a:fillRect/>
          </a:stretch>
        </p:blipFill>
        <p:spPr>
          <a:xfrm>
            <a:off x="6011863" y="2420938"/>
            <a:ext cx="1584325" cy="1584325"/>
          </a:xfrm>
        </p:spPr>
      </p:pic>
      <p:pic>
        <p:nvPicPr>
          <p:cNvPr id="26628" name="Picture 2" descr="https://encrypted-tbn2.gstatic.com/images?q=tbn:ANd9GcQ9NkPrQbKR-OHW8RYZj4xmy7XUhk01Pga8cKbbtHYo4J1MfzYXP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23495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4 CuadroTexto"/>
          <p:cNvSpPr txBox="1">
            <a:spLocks noChangeArrowheads="1"/>
          </p:cNvSpPr>
          <p:nvPr/>
        </p:nvSpPr>
        <p:spPr bwMode="auto">
          <a:xfrm>
            <a:off x="900113" y="1700213"/>
            <a:ext cx="34559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PA" b="1">
                <a:latin typeface="Calibri" panose="020F0502020204030204" pitchFamily="34" charset="0"/>
              </a:rPr>
              <a:t>Fase N°1 </a:t>
            </a:r>
            <a:r>
              <a:rPr lang="es-PA">
                <a:latin typeface="Calibri" panose="020F0502020204030204" pitchFamily="34" charset="0"/>
              </a:rPr>
              <a:t>: Negociación-Resultando Firma de Contrato.</a:t>
            </a:r>
          </a:p>
        </p:txBody>
      </p:sp>
      <p:sp>
        <p:nvSpPr>
          <p:cNvPr id="26630" name="6 CuadroTexto"/>
          <p:cNvSpPr txBox="1">
            <a:spLocks noChangeArrowheads="1"/>
          </p:cNvSpPr>
          <p:nvPr/>
        </p:nvSpPr>
        <p:spPr bwMode="auto">
          <a:xfrm>
            <a:off x="5435600" y="1628775"/>
            <a:ext cx="23764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PA" b="1">
                <a:latin typeface="Calibri" panose="020F0502020204030204" pitchFamily="34" charset="0"/>
              </a:rPr>
              <a:t>Fase  N°2 : </a:t>
            </a:r>
            <a:r>
              <a:rPr lang="es-PA">
                <a:latin typeface="Calibri" panose="020F0502020204030204" pitchFamily="34" charset="0"/>
              </a:rPr>
              <a:t>Tramitación en el BOA</a:t>
            </a:r>
          </a:p>
        </p:txBody>
      </p:sp>
      <p:sp>
        <p:nvSpPr>
          <p:cNvPr id="26631" name="8 CuadroTexto"/>
          <p:cNvSpPr txBox="1">
            <a:spLocks noChangeArrowheads="1"/>
          </p:cNvSpPr>
          <p:nvPr/>
        </p:nvSpPr>
        <p:spPr bwMode="auto">
          <a:xfrm>
            <a:off x="1331913" y="4508500"/>
            <a:ext cx="3168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PA" b="1">
                <a:latin typeface="Calibri" panose="020F0502020204030204" pitchFamily="34" charset="0"/>
              </a:rPr>
              <a:t>Fase N° 3: </a:t>
            </a:r>
            <a:r>
              <a:rPr lang="es-PA">
                <a:latin typeface="Calibri" panose="020F0502020204030204" pitchFamily="34" charset="0"/>
              </a:rPr>
              <a:t>Operación Aduanera</a:t>
            </a:r>
          </a:p>
        </p:txBody>
      </p:sp>
      <p:pic>
        <p:nvPicPr>
          <p:cNvPr id="26632" name="9 Imagen" descr="http://3.bp.blogspot.com/-XVVQLIsg91Q/Tw7v98MrCWI/AAAAAAAAAWg/S3bmrIwcyKs/s1600/C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5157788"/>
            <a:ext cx="2447925"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10 CuadroTexto"/>
          <p:cNvSpPr txBox="1">
            <a:spLocks noChangeArrowheads="1"/>
          </p:cNvSpPr>
          <p:nvPr/>
        </p:nvSpPr>
        <p:spPr bwMode="auto">
          <a:xfrm>
            <a:off x="5651500" y="4437063"/>
            <a:ext cx="2376488" cy="369887"/>
          </a:xfrm>
          <a:prstGeom prst="rect">
            <a:avLst/>
          </a:prstGeom>
          <a:ln/>
        </p:spPr>
        <p:style>
          <a:lnRef idx="3">
            <a:schemeClr val="lt1"/>
          </a:lnRef>
          <a:fillRef idx="1">
            <a:schemeClr val="accent2"/>
          </a:fillRef>
          <a:effectRef idx="1">
            <a:schemeClr val="accent2"/>
          </a:effectRef>
          <a:fontRef idx="minor">
            <a:schemeClr val="lt1"/>
          </a:fontRef>
        </p:style>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PA" b="1">
                <a:latin typeface="Calibri" panose="020F0502020204030204" pitchFamily="34" charset="0"/>
              </a:rPr>
              <a:t>Fase N°4:  </a:t>
            </a:r>
            <a:r>
              <a:rPr lang="es-PA">
                <a:latin typeface="Calibri" panose="020F0502020204030204" pitchFamily="34" charset="0"/>
              </a:rPr>
              <a:t>Pago</a:t>
            </a:r>
          </a:p>
        </p:txBody>
      </p:sp>
      <p:pic>
        <p:nvPicPr>
          <p:cNvPr id="26634" name="Picture 4" descr="https://encrypted-tbn0.gstatic.com/images?q=tbn:ANd9GcQIfUrPpcyjixlntTXEhx9o8OqW-EHKsvwN6qvL9b-wt931VZj42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4941888"/>
            <a:ext cx="2160587"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2937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p:txBody>
          <a:bodyPr/>
          <a:lstStyle/>
          <a:p>
            <a:pPr eaLnBrk="1" fontAlgn="auto" hangingPunct="1">
              <a:spcAft>
                <a:spcPts val="0"/>
              </a:spcAft>
              <a:defRPr/>
            </a:pPr>
            <a:r>
              <a:rPr lang="es-PA" smtClean="0">
                <a:solidFill>
                  <a:schemeClr val="tx2">
                    <a:satMod val="130000"/>
                  </a:schemeClr>
                </a:solidFill>
              </a:rPr>
              <a:t>PAGO</a:t>
            </a:r>
          </a:p>
        </p:txBody>
      </p:sp>
      <p:sp>
        <p:nvSpPr>
          <p:cNvPr id="3" name="2 Marcador de contenido"/>
          <p:cNvSpPr>
            <a:spLocks noGrp="1"/>
          </p:cNvSpPr>
          <p:nvPr>
            <p:ph idx="1"/>
          </p:nvPr>
        </p:nvSpPr>
        <p:spPr/>
        <p:txBody>
          <a:bodyPr rtlCol="0">
            <a:normAutofit fontScale="77500" lnSpcReduction="20000"/>
          </a:bodyPr>
          <a:lstStyle/>
          <a:p>
            <a:pPr marL="365760" indent="-283464" algn="just" eaLnBrk="1" fontAlgn="auto" hangingPunct="1">
              <a:spcAft>
                <a:spcPts val="0"/>
              </a:spcAft>
              <a:buFont typeface="Arial" pitchFamily="34" charset="0"/>
              <a:buChar char="•"/>
              <a:defRPr/>
            </a:pPr>
            <a:r>
              <a:rPr lang="es-PA" dirty="0" smtClean="0"/>
              <a:t>Debitar a la cuenta del importador los fondos correspondientes al monto de la operación en la moneda nacional de cada país.</a:t>
            </a:r>
          </a:p>
          <a:p>
            <a:pPr marL="365760" indent="-283464" algn="just" eaLnBrk="1" fontAlgn="auto" hangingPunct="1">
              <a:spcAft>
                <a:spcPts val="0"/>
              </a:spcAft>
              <a:buFont typeface="Arial" pitchFamily="34" charset="0"/>
              <a:buChar char="•"/>
              <a:defRPr/>
            </a:pPr>
            <a:r>
              <a:rPr lang="es-PA" dirty="0" smtClean="0"/>
              <a:t>Transfiere los fondos en moneda local al Banco Central de Venezuela: el cual realiza la conversión de los fondos recibidos en moneda local a “sucres”.</a:t>
            </a:r>
          </a:p>
          <a:p>
            <a:pPr marL="365760" indent="-283464" algn="just" eaLnBrk="1" fontAlgn="auto" hangingPunct="1">
              <a:spcAft>
                <a:spcPts val="0"/>
              </a:spcAft>
              <a:buFont typeface="Arial" pitchFamily="34" charset="0"/>
              <a:buChar char="•"/>
              <a:defRPr/>
            </a:pPr>
            <a:r>
              <a:rPr lang="es-PA" dirty="0" smtClean="0"/>
              <a:t>El tipo de cambio a utilizar será el vigente al momento de la operación.</a:t>
            </a:r>
          </a:p>
          <a:p>
            <a:pPr marL="365760" indent="-283464" algn="just" eaLnBrk="1" fontAlgn="auto" hangingPunct="1">
              <a:spcAft>
                <a:spcPts val="0"/>
              </a:spcAft>
              <a:buFont typeface="Arial" pitchFamily="34" charset="0"/>
              <a:buChar char="•"/>
              <a:defRPr/>
            </a:pPr>
            <a:r>
              <a:rPr lang="es-PA" dirty="0" smtClean="0"/>
              <a:t>El Banco Central registra la operación en el Sistema Informático del SUCRE (SIS).</a:t>
            </a:r>
          </a:p>
          <a:p>
            <a:pPr marL="365760" indent="-283464" algn="just" eaLnBrk="1" fontAlgn="auto" hangingPunct="1">
              <a:spcAft>
                <a:spcPts val="0"/>
              </a:spcAft>
              <a:buFont typeface="Arial" pitchFamily="34" charset="0"/>
              <a:buChar char="•"/>
              <a:defRPr/>
            </a:pPr>
            <a:r>
              <a:rPr lang="es-PA" dirty="0" smtClean="0"/>
              <a:t>El Banco Central de Venezuela registra la operación en “sucres” afectando su asignación de “sucres”, y acredita a la cuenta del Banco Central del Exportador.</a:t>
            </a:r>
          </a:p>
          <a:p>
            <a:pPr marL="365760" indent="-283464" eaLnBrk="1" fontAlgn="auto" hangingPunct="1">
              <a:spcAft>
                <a:spcPts val="0"/>
              </a:spcAft>
              <a:buFont typeface="Arial" pitchFamily="34" charset="0"/>
              <a:buChar char="•"/>
              <a:defRPr/>
            </a:pPr>
            <a:endParaRPr lang="es-PA" dirty="0" smtClean="0"/>
          </a:p>
        </p:txBody>
      </p:sp>
      <p:pic>
        <p:nvPicPr>
          <p:cNvPr id="4" name="Picture 1"/>
          <p:cNvPicPr>
            <a:picLocks noChangeAspect="1" noChangeArrowheads="1"/>
          </p:cNvPicPr>
          <p:nvPr/>
        </p:nvPicPr>
        <p:blipFill>
          <a:blip r:embed="rId3"/>
          <a:srcRect l="7553" t="11157" r="6776"/>
          <a:stretch>
            <a:fillRect/>
          </a:stretch>
        </p:blipFill>
        <p:spPr bwMode="auto">
          <a:xfrm>
            <a:off x="7164388" y="5272088"/>
            <a:ext cx="1979612" cy="158591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alphaModFix amt="27000"/>
            <a:lum/>
          </a:blip>
          <a:srcRect/>
          <a:stretch>
            <a:fillRect t="-4000" b="-4000"/>
          </a:stretch>
        </a:blipFill>
        <a:effectLst/>
      </p:bgPr>
    </p:bg>
    <p:spTree>
      <p:nvGrpSpPr>
        <p:cNvPr id="1" name=""/>
        <p:cNvGrpSpPr/>
        <p:nvPr/>
      </p:nvGrpSpPr>
      <p:grpSpPr>
        <a:xfrm>
          <a:off x="0" y="0"/>
          <a:ext cx="0" cy="0"/>
          <a:chOff x="0" y="0"/>
          <a:chExt cx="0" cy="0"/>
        </a:xfrm>
      </p:grpSpPr>
      <p:sp>
        <p:nvSpPr>
          <p:cNvPr id="28" name="27 Flecha izquierda y derecha"/>
          <p:cNvSpPr/>
          <p:nvPr/>
        </p:nvSpPr>
        <p:spPr>
          <a:xfrm>
            <a:off x="2771775" y="908050"/>
            <a:ext cx="3600450" cy="2016125"/>
          </a:xfrm>
          <a:prstGeom prst="leftRight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s-PA"/>
          </a:p>
        </p:txBody>
      </p:sp>
      <p:sp>
        <p:nvSpPr>
          <p:cNvPr id="35843" name="4 CuadroTexto"/>
          <p:cNvSpPr txBox="1">
            <a:spLocks noChangeArrowheads="1"/>
          </p:cNvSpPr>
          <p:nvPr/>
        </p:nvSpPr>
        <p:spPr bwMode="auto">
          <a:xfrm>
            <a:off x="539750" y="3141663"/>
            <a:ext cx="26638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PA" b="1">
                <a:latin typeface="Calibri" panose="020F0502020204030204" pitchFamily="34" charset="0"/>
              </a:rPr>
              <a:t>Registro la operación en sistema SIS.</a:t>
            </a:r>
          </a:p>
          <a:p>
            <a:pPr eaLnBrk="1" hangingPunct="1"/>
            <a:endParaRPr lang="es-PA">
              <a:latin typeface="Calibri" panose="020F0502020204030204" pitchFamily="34" charset="0"/>
            </a:endParaRPr>
          </a:p>
          <a:p>
            <a:pPr algn="ctr" eaLnBrk="1" hangingPunct="1"/>
            <a:endParaRPr lang="es-PA" b="1">
              <a:latin typeface="Calibri" panose="020F0502020204030204" pitchFamily="34" charset="0"/>
            </a:endParaRPr>
          </a:p>
          <a:p>
            <a:pPr algn="ctr" eaLnBrk="1" hangingPunct="1"/>
            <a:endParaRPr lang="es-PA" b="1">
              <a:latin typeface="Calibri" panose="020F0502020204030204" pitchFamily="34" charset="0"/>
            </a:endParaRPr>
          </a:p>
          <a:p>
            <a:pPr algn="ctr" eaLnBrk="1" hangingPunct="1"/>
            <a:endParaRPr lang="es-PA" b="1">
              <a:latin typeface="Calibri" panose="020F0502020204030204" pitchFamily="34" charset="0"/>
            </a:endParaRPr>
          </a:p>
          <a:p>
            <a:pPr algn="ctr" eaLnBrk="1" hangingPunct="1"/>
            <a:endParaRPr lang="es-PA" b="1">
              <a:latin typeface="Calibri" panose="020F0502020204030204" pitchFamily="34" charset="0"/>
            </a:endParaRPr>
          </a:p>
          <a:p>
            <a:pPr algn="ctr" eaLnBrk="1" hangingPunct="1"/>
            <a:endParaRPr lang="es-PA" b="1">
              <a:latin typeface="Calibri" panose="020F0502020204030204" pitchFamily="34" charset="0"/>
            </a:endParaRPr>
          </a:p>
        </p:txBody>
      </p:sp>
      <p:pic>
        <p:nvPicPr>
          <p:cNvPr id="35844" name="7 Imagen"/>
          <p:cNvPicPr>
            <a:picLocks noChangeAspect="1" noChangeArrowheads="1"/>
          </p:cNvPicPr>
          <p:nvPr/>
        </p:nvPicPr>
        <p:blipFill>
          <a:blip r:embed="rId4">
            <a:extLst>
              <a:ext uri="{28A0092B-C50C-407E-A947-70E740481C1C}">
                <a14:useLocalDpi xmlns:a14="http://schemas.microsoft.com/office/drawing/2010/main" val="0"/>
              </a:ext>
            </a:extLst>
          </a:blip>
          <a:srcRect l="43661" t="65955" r="49564" b="19006"/>
          <a:stretch>
            <a:fillRect/>
          </a:stretch>
        </p:blipFill>
        <p:spPr bwMode="auto">
          <a:xfrm>
            <a:off x="755650" y="836613"/>
            <a:ext cx="1944688"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10 Imagen"/>
          <p:cNvPicPr>
            <a:picLocks noChangeAspect="1" noChangeArrowheads="1"/>
          </p:cNvPicPr>
          <p:nvPr/>
        </p:nvPicPr>
        <p:blipFill>
          <a:blip r:embed="rId4">
            <a:extLst>
              <a:ext uri="{28A0092B-C50C-407E-A947-70E740481C1C}">
                <a14:useLocalDpi xmlns:a14="http://schemas.microsoft.com/office/drawing/2010/main" val="0"/>
              </a:ext>
            </a:extLst>
          </a:blip>
          <a:srcRect l="31253" t="28990" r="61719" b="46178"/>
          <a:stretch>
            <a:fillRect/>
          </a:stretch>
        </p:blipFill>
        <p:spPr bwMode="auto">
          <a:xfrm>
            <a:off x="539750" y="4149725"/>
            <a:ext cx="2232025"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CuadroTexto"/>
          <p:cNvSpPr txBox="1"/>
          <p:nvPr/>
        </p:nvSpPr>
        <p:spPr>
          <a:xfrm>
            <a:off x="755650" y="188913"/>
            <a:ext cx="1871663" cy="922337"/>
          </a:xfrm>
          <a:prstGeom prst="rect">
            <a:avLst/>
          </a:prstGeom>
          <a:noFill/>
        </p:spPr>
        <p:txBody>
          <a:bodyPr>
            <a:spAutoFit/>
          </a:bodyPr>
          <a:lstStyle/>
          <a:p>
            <a:pPr algn="just" fontAlgn="auto">
              <a:spcBef>
                <a:spcPts val="0"/>
              </a:spcBef>
              <a:spcAft>
                <a:spcPts val="0"/>
              </a:spcAft>
              <a:defRPr/>
            </a:pPr>
            <a:r>
              <a:rPr lang="es-PA" sz="1200" dirty="0">
                <a:solidFill>
                  <a:schemeClr val="accent1">
                    <a:lumMod val="75000"/>
                  </a:schemeClr>
                </a:solidFill>
                <a:latin typeface="+mn-lt"/>
                <a:cs typeface="+mn-cs"/>
              </a:rPr>
              <a:t>Realiza la conversión de los fondos recibidos en moneda local a “sucres</a:t>
            </a:r>
            <a:r>
              <a:rPr lang="es-PA" sz="1200" dirty="0">
                <a:solidFill>
                  <a:schemeClr val="tx2">
                    <a:lumMod val="75000"/>
                  </a:schemeClr>
                </a:solidFill>
                <a:latin typeface="+mn-lt"/>
                <a:cs typeface="+mn-cs"/>
              </a:rPr>
              <a:t>”.</a:t>
            </a:r>
          </a:p>
          <a:p>
            <a:pPr fontAlgn="auto">
              <a:spcBef>
                <a:spcPts val="0"/>
              </a:spcBef>
              <a:spcAft>
                <a:spcPts val="0"/>
              </a:spcAft>
              <a:defRPr/>
            </a:pPr>
            <a:endParaRPr lang="es-PA" dirty="0">
              <a:latin typeface="+mn-lt"/>
              <a:cs typeface="+mn-cs"/>
            </a:endParaRPr>
          </a:p>
        </p:txBody>
      </p:sp>
      <p:sp>
        <p:nvSpPr>
          <p:cNvPr id="14" name="13 CuadroTexto"/>
          <p:cNvSpPr txBox="1"/>
          <p:nvPr/>
        </p:nvSpPr>
        <p:spPr>
          <a:xfrm>
            <a:off x="611188" y="2708275"/>
            <a:ext cx="2160587" cy="461963"/>
          </a:xfrm>
          <a:prstGeom prst="rect">
            <a:avLst/>
          </a:prstGeom>
          <a:noFill/>
        </p:spPr>
        <p:txBody>
          <a:bodyPr>
            <a:spAutoFit/>
          </a:bodyPr>
          <a:lstStyle/>
          <a:p>
            <a:pPr fontAlgn="auto">
              <a:spcBef>
                <a:spcPts val="0"/>
              </a:spcBef>
              <a:spcAft>
                <a:spcPts val="0"/>
              </a:spcAft>
              <a:defRPr/>
            </a:pPr>
            <a:r>
              <a:rPr lang="es-PA" sz="1200" dirty="0" smtClean="0">
                <a:solidFill>
                  <a:schemeClr val="accent1">
                    <a:lumMod val="75000"/>
                  </a:schemeClr>
                </a:solidFill>
                <a:latin typeface="+mn-lt"/>
                <a:cs typeface="+mn-cs"/>
              </a:rPr>
              <a:t>Recibe </a:t>
            </a:r>
            <a:r>
              <a:rPr lang="es-PA" sz="1200" dirty="0">
                <a:solidFill>
                  <a:schemeClr val="accent1">
                    <a:lumMod val="75000"/>
                  </a:schemeClr>
                </a:solidFill>
                <a:latin typeface="+mn-lt"/>
                <a:cs typeface="+mn-cs"/>
              </a:rPr>
              <a:t>el monto de la transacción (bolívares)</a:t>
            </a:r>
          </a:p>
        </p:txBody>
      </p:sp>
      <p:sp>
        <p:nvSpPr>
          <p:cNvPr id="35848" name="15 CuadroTexto"/>
          <p:cNvSpPr txBox="1">
            <a:spLocks noChangeArrowheads="1"/>
          </p:cNvSpPr>
          <p:nvPr/>
        </p:nvSpPr>
        <p:spPr bwMode="auto">
          <a:xfrm>
            <a:off x="6156325" y="3141663"/>
            <a:ext cx="266382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PA" b="1">
                <a:latin typeface="Calibri" panose="020F0502020204030204" pitchFamily="34" charset="0"/>
              </a:rPr>
              <a:t>Registro la operación en sistema SIS.</a:t>
            </a:r>
          </a:p>
          <a:p>
            <a:pPr eaLnBrk="1" hangingPunct="1"/>
            <a:endParaRPr lang="es-PA">
              <a:latin typeface="Calibri" panose="020F0502020204030204" pitchFamily="34" charset="0"/>
            </a:endParaRPr>
          </a:p>
          <a:p>
            <a:pPr eaLnBrk="1" hangingPunct="1"/>
            <a:endParaRPr lang="es-PA">
              <a:latin typeface="Calibri" panose="020F0502020204030204" pitchFamily="34" charset="0"/>
            </a:endParaRPr>
          </a:p>
          <a:p>
            <a:pPr eaLnBrk="1" hangingPunct="1"/>
            <a:endParaRPr lang="es-PA" b="1">
              <a:latin typeface="Calibri" panose="020F0502020204030204" pitchFamily="34" charset="0"/>
            </a:endParaRPr>
          </a:p>
          <a:p>
            <a:pPr algn="ctr" eaLnBrk="1" hangingPunct="1"/>
            <a:endParaRPr lang="es-PA" b="1">
              <a:latin typeface="Calibri" panose="020F0502020204030204" pitchFamily="34" charset="0"/>
            </a:endParaRPr>
          </a:p>
          <a:p>
            <a:pPr algn="ctr" eaLnBrk="1" hangingPunct="1"/>
            <a:endParaRPr lang="es-PA" b="1">
              <a:latin typeface="Calibri" panose="020F0502020204030204" pitchFamily="34" charset="0"/>
            </a:endParaRPr>
          </a:p>
          <a:p>
            <a:pPr algn="ctr" eaLnBrk="1" hangingPunct="1"/>
            <a:endParaRPr lang="es-PA" b="1">
              <a:latin typeface="Calibri" panose="020F0502020204030204" pitchFamily="34" charset="0"/>
            </a:endParaRPr>
          </a:p>
          <a:p>
            <a:pPr algn="ctr" eaLnBrk="1" hangingPunct="1"/>
            <a:endParaRPr lang="es-PA" b="1">
              <a:latin typeface="Calibri" panose="020F0502020204030204" pitchFamily="34" charset="0"/>
            </a:endParaRPr>
          </a:p>
        </p:txBody>
      </p:sp>
      <p:sp>
        <p:nvSpPr>
          <p:cNvPr id="35849" name="16 CuadroTexto"/>
          <p:cNvSpPr txBox="1">
            <a:spLocks noChangeArrowheads="1"/>
          </p:cNvSpPr>
          <p:nvPr/>
        </p:nvSpPr>
        <p:spPr bwMode="auto">
          <a:xfrm>
            <a:off x="3132138" y="1484313"/>
            <a:ext cx="2952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PA" sz="1400">
                <a:latin typeface="Calibri" panose="020F0502020204030204" pitchFamily="34" charset="0"/>
              </a:rPr>
              <a:t>El Banco Central registra la operación en “sucres” afectando su asignación de “sucres”, y acredita a la cuenta del Banco Central del Exportador.</a:t>
            </a:r>
          </a:p>
        </p:txBody>
      </p:sp>
      <p:pic>
        <p:nvPicPr>
          <p:cNvPr id="35850" name="irc_mi" descr="http://www.andes.info.ec/sites/default/files/styles/large/public/field/image/bce132213.jpg?itok=EAvUgxGU"/>
          <p:cNvPicPr>
            <a:picLocks noChangeAspect="1" noChangeArrowheads="1"/>
          </p:cNvPicPr>
          <p:nvPr/>
        </p:nvPicPr>
        <p:blipFill>
          <a:blip r:embed="rId5">
            <a:extLst>
              <a:ext uri="{28A0092B-C50C-407E-A947-70E740481C1C}">
                <a14:useLocalDpi xmlns:a14="http://schemas.microsoft.com/office/drawing/2010/main" val="0"/>
              </a:ext>
            </a:extLst>
          </a:blip>
          <a:srcRect l="14490" t="44974" r="32936"/>
          <a:stretch>
            <a:fillRect/>
          </a:stretch>
        </p:blipFill>
        <p:spPr bwMode="auto">
          <a:xfrm>
            <a:off x="6659563" y="908050"/>
            <a:ext cx="1584325"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19 CuadroTexto"/>
          <p:cNvSpPr txBox="1"/>
          <p:nvPr/>
        </p:nvSpPr>
        <p:spPr>
          <a:xfrm>
            <a:off x="6804025" y="1916113"/>
            <a:ext cx="1081088" cy="461962"/>
          </a:xfrm>
          <a:prstGeom prst="rect">
            <a:avLst/>
          </a:prstGeom>
          <a:noFill/>
        </p:spPr>
        <p:txBody>
          <a:bodyPr>
            <a:spAutoFit/>
          </a:bodyPr>
          <a:lstStyle/>
          <a:p>
            <a:pPr fontAlgn="auto">
              <a:spcBef>
                <a:spcPts val="0"/>
              </a:spcBef>
              <a:spcAft>
                <a:spcPts val="0"/>
              </a:spcAft>
              <a:defRPr/>
            </a:pPr>
            <a:r>
              <a:rPr lang="es-PA" sz="2400" b="1" dirty="0">
                <a:solidFill>
                  <a:schemeClr val="tx2">
                    <a:lumMod val="60000"/>
                    <a:lumOff val="40000"/>
                  </a:schemeClr>
                </a:solidFill>
                <a:latin typeface="Aharoni" pitchFamily="2" charset="-79"/>
                <a:cs typeface="Aharoni" pitchFamily="2" charset="-79"/>
              </a:rPr>
              <a:t>BCE</a:t>
            </a:r>
          </a:p>
        </p:txBody>
      </p:sp>
      <p:sp>
        <p:nvSpPr>
          <p:cNvPr id="35852" name="Rectangle 6"/>
          <p:cNvSpPr>
            <a:spLocks noChangeArrowheads="1"/>
          </p:cNvSpPr>
          <p:nvPr/>
        </p:nvSpPr>
        <p:spPr bwMode="auto">
          <a:xfrm>
            <a:off x="6659563" y="333375"/>
            <a:ext cx="1404937"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392" bIns="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PA" sz="1200" b="1">
                <a:solidFill>
                  <a:srgbClr val="365F91"/>
                </a:solidFill>
                <a:cs typeface="Times New Roman" panose="02020603050405020304" pitchFamily="18" charset="0"/>
              </a:rPr>
              <a:t>Recibe Crédito en “sucres”.</a:t>
            </a:r>
            <a:endParaRPr lang="es-PA" sz="1100">
              <a:solidFill>
                <a:srgbClr val="365F91"/>
              </a:solidFill>
              <a:latin typeface="Cambria" panose="02040503050406030204" pitchFamily="18" charset="0"/>
              <a:cs typeface="Times New Roman" panose="02020603050405020304" pitchFamily="18" charset="0"/>
            </a:endParaRPr>
          </a:p>
          <a:p>
            <a:endParaRPr lang="es-PA">
              <a:cs typeface="Times New Roman" panose="02020603050405020304" pitchFamily="18" charset="0"/>
            </a:endParaRPr>
          </a:p>
        </p:txBody>
      </p:sp>
      <p:sp>
        <p:nvSpPr>
          <p:cNvPr id="24" name="23 CuadroTexto"/>
          <p:cNvSpPr txBox="1"/>
          <p:nvPr/>
        </p:nvSpPr>
        <p:spPr>
          <a:xfrm>
            <a:off x="6875463" y="2420938"/>
            <a:ext cx="1584325" cy="461962"/>
          </a:xfrm>
          <a:prstGeom prst="rect">
            <a:avLst/>
          </a:prstGeom>
          <a:noFill/>
        </p:spPr>
        <p:txBody>
          <a:bodyPr>
            <a:spAutoFit/>
          </a:bodyPr>
          <a:lstStyle/>
          <a:p>
            <a:pPr fontAlgn="auto">
              <a:spcBef>
                <a:spcPts val="0"/>
              </a:spcBef>
              <a:spcAft>
                <a:spcPts val="0"/>
              </a:spcAft>
              <a:defRPr/>
            </a:pPr>
            <a:r>
              <a:rPr lang="es-PA" sz="1200" dirty="0">
                <a:solidFill>
                  <a:schemeClr val="accent1">
                    <a:lumMod val="75000"/>
                  </a:schemeClr>
                </a:solidFill>
                <a:latin typeface="+mn-lt"/>
                <a:cs typeface="+mn-cs"/>
              </a:rPr>
              <a:t>Transfiere el monto en dólares </a:t>
            </a:r>
          </a:p>
        </p:txBody>
      </p:sp>
      <p:sp>
        <p:nvSpPr>
          <p:cNvPr id="35854" name="24 Rectángulo"/>
          <p:cNvSpPr>
            <a:spLocks noChangeArrowheads="1"/>
          </p:cNvSpPr>
          <p:nvPr/>
        </p:nvSpPr>
        <p:spPr bwMode="auto">
          <a:xfrm>
            <a:off x="5867400" y="5876925"/>
            <a:ext cx="2989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PA" sz="1200">
                <a:latin typeface="Calibri" panose="020F0502020204030204" pitchFamily="34" charset="0"/>
              </a:rPr>
              <a:t>Transfiere los recursos en dólares a la cuenta del exportador 72h</a:t>
            </a:r>
          </a:p>
        </p:txBody>
      </p:sp>
      <p:pic>
        <p:nvPicPr>
          <p:cNvPr id="35855" name="25 Imagen"/>
          <p:cNvPicPr>
            <a:picLocks noChangeAspect="1" noChangeArrowheads="1"/>
          </p:cNvPicPr>
          <p:nvPr/>
        </p:nvPicPr>
        <p:blipFill>
          <a:blip r:embed="rId6">
            <a:extLst>
              <a:ext uri="{28A0092B-C50C-407E-A947-70E740481C1C}">
                <a14:useLocalDpi xmlns:a14="http://schemas.microsoft.com/office/drawing/2010/main" val="0"/>
              </a:ext>
            </a:extLst>
          </a:blip>
          <a:srcRect l="50917" t="40176" r="37170" b="39177"/>
          <a:stretch>
            <a:fillRect/>
          </a:stretch>
        </p:blipFill>
        <p:spPr bwMode="auto">
          <a:xfrm>
            <a:off x="6443663" y="3860800"/>
            <a:ext cx="1944687"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6" name="26 CuadroTexto"/>
          <p:cNvSpPr txBox="1">
            <a:spLocks noChangeArrowheads="1"/>
          </p:cNvSpPr>
          <p:nvPr/>
        </p:nvSpPr>
        <p:spPr bwMode="auto">
          <a:xfrm>
            <a:off x="468313" y="5934075"/>
            <a:ext cx="3095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PA" sz="1200">
                <a:latin typeface="Calibri" panose="020F0502020204030204" pitchFamily="34" charset="0"/>
              </a:rPr>
              <a:t>Debita de la cuenta del importador los fondos del monto de la operación en la moneda nacional (bolívares)</a:t>
            </a:r>
          </a:p>
          <a:p>
            <a:pPr eaLnBrk="1" hangingPunct="1"/>
            <a:endParaRPr lang="es-PA">
              <a:latin typeface="Calibri" panose="020F0502020204030204" pitchFamily="34" charset="0"/>
            </a:endParaRPr>
          </a:p>
        </p:txBody>
      </p:sp>
      <p:cxnSp>
        <p:nvCxnSpPr>
          <p:cNvPr id="31" name="30 Conector recto de flecha"/>
          <p:cNvCxnSpPr/>
          <p:nvPr/>
        </p:nvCxnSpPr>
        <p:spPr>
          <a:xfrm>
            <a:off x="2843213" y="476250"/>
            <a:ext cx="33845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p:nvPr/>
        </p:nvCxnSpPr>
        <p:spPr>
          <a:xfrm>
            <a:off x="8243888" y="2781300"/>
            <a:ext cx="0" cy="76200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46" name="45 Conector recto de flecha"/>
          <p:cNvCxnSpPr/>
          <p:nvPr/>
        </p:nvCxnSpPr>
        <p:spPr>
          <a:xfrm flipV="1">
            <a:off x="611188" y="2565400"/>
            <a:ext cx="0" cy="792163"/>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5129213"/>
            <a:ext cx="1997075"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Gráfico"/>
          <p:cNvGraphicFramePr/>
          <p:nvPr/>
        </p:nvGraphicFramePr>
        <p:xfrm>
          <a:off x="1475656" y="908720"/>
          <a:ext cx="6552728" cy="424847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a:xfrm>
            <a:off x="539750" y="0"/>
            <a:ext cx="8229600" cy="1143000"/>
          </a:xfrm>
        </p:spPr>
        <p:txBody>
          <a:bodyPr/>
          <a:lstStyle/>
          <a:p>
            <a:pPr marL="342900" indent="-342900" eaLnBrk="1" fontAlgn="auto" hangingPunct="1">
              <a:spcAft>
                <a:spcPts val="0"/>
              </a:spcAft>
              <a:defRPr/>
            </a:pPr>
            <a:r>
              <a:rPr lang="es-PA" sz="1800" b="1" smtClean="0">
                <a:solidFill>
                  <a:srgbClr val="000000"/>
                </a:solidFill>
              </a:rPr>
              <a:t>Comentarios acerca del Sistema por la empresa El Ordeño S.A.</a:t>
            </a:r>
            <a:endParaRPr lang="es-PA" sz="1800" smtClean="0">
              <a:solidFill>
                <a:srgbClr val="000000"/>
              </a:solidFill>
            </a:endParaRPr>
          </a:p>
        </p:txBody>
      </p:sp>
      <p:sp>
        <p:nvSpPr>
          <p:cNvPr id="23555" name="2 Marcador de contenido"/>
          <p:cNvSpPr>
            <a:spLocks noGrp="1"/>
          </p:cNvSpPr>
          <p:nvPr>
            <p:ph idx="1"/>
          </p:nvPr>
        </p:nvSpPr>
        <p:spPr>
          <a:xfrm>
            <a:off x="539750" y="980728"/>
            <a:ext cx="8229600" cy="5688632"/>
          </a:xfrm>
        </p:spPr>
        <p:txBody>
          <a:bodyPr>
            <a:normAutofit fontScale="85000" lnSpcReduction="10000"/>
          </a:bodyPr>
          <a:lstStyle/>
          <a:p>
            <a:pPr marL="365760" indent="-283464" algn="just" eaLnBrk="1" fontAlgn="auto" hangingPunct="1">
              <a:lnSpc>
                <a:spcPct val="150000"/>
              </a:lnSpc>
              <a:spcAft>
                <a:spcPts val="0"/>
              </a:spcAft>
              <a:buFont typeface="Wingdings 2"/>
              <a:buChar char=""/>
              <a:defRPr/>
            </a:pPr>
            <a:r>
              <a:rPr lang="es-PA" sz="2600" dirty="0" smtClean="0"/>
              <a:t>Es un mecanismo que facilita la exportación de sus productos hacia Venezuela, el cual representa un mercado potencial por la demanda del producto.</a:t>
            </a:r>
          </a:p>
          <a:p>
            <a:pPr marL="365760" indent="-283464" algn="just" eaLnBrk="1" fontAlgn="auto" hangingPunct="1">
              <a:lnSpc>
                <a:spcPct val="150000"/>
              </a:lnSpc>
              <a:spcAft>
                <a:spcPts val="0"/>
              </a:spcAft>
              <a:buFont typeface="Wingdings 2"/>
              <a:buChar char=""/>
              <a:defRPr/>
            </a:pPr>
            <a:r>
              <a:rPr lang="es-PA" sz="2600" dirty="0" smtClean="0"/>
              <a:t>El trámite en el CADIVI retrasa la operación de comercio exterior pero no representa un problema para el exportador ya que esa certificación la tiene que tramitar el importador.</a:t>
            </a:r>
          </a:p>
          <a:p>
            <a:pPr marL="365760" indent="-283464" algn="just" eaLnBrk="1" fontAlgn="auto" hangingPunct="1">
              <a:lnSpc>
                <a:spcPct val="150000"/>
              </a:lnSpc>
              <a:spcAft>
                <a:spcPts val="0"/>
              </a:spcAft>
              <a:buFont typeface="Wingdings 2"/>
              <a:buChar char=""/>
              <a:defRPr/>
            </a:pPr>
            <a:r>
              <a:rPr lang="es-PA" sz="2600" dirty="0" smtClean="0"/>
              <a:t>El mayor beneficio del SUCRE es la garantía que otorga a la  transacción comercial de ser cancelada en un periodo de tiempo más corto después del arribo del transporte al puerto de llegada.</a:t>
            </a:r>
          </a:p>
          <a:p>
            <a:pPr marL="365760" indent="-283464" algn="just" eaLnBrk="1" fontAlgn="auto" hangingPunct="1">
              <a:lnSpc>
                <a:spcPct val="150000"/>
              </a:lnSpc>
              <a:spcAft>
                <a:spcPts val="0"/>
              </a:spcAft>
              <a:buFont typeface="Wingdings 2"/>
              <a:buChar char=""/>
              <a:defRPr/>
            </a:pPr>
            <a:r>
              <a:rPr lang="es-PA" sz="2600" dirty="0" smtClean="0"/>
              <a:t>A través del sistema de pago ALADI la empresa debe presentar una garantía monetaria o hipotecaria para la realización de la operación.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75656" y="764704"/>
            <a:ext cx="7499350" cy="4800600"/>
          </a:xfrm>
        </p:spPr>
        <p:txBody>
          <a:bodyPr/>
          <a:lstStyle/>
          <a:p>
            <a:pPr marL="365760" indent="-283464" algn="just" eaLnBrk="1" fontAlgn="auto" hangingPunct="1">
              <a:lnSpc>
                <a:spcPct val="150000"/>
              </a:lnSpc>
              <a:spcAft>
                <a:spcPts val="0"/>
              </a:spcAft>
              <a:buFont typeface="Wingdings 2"/>
              <a:buChar char=""/>
              <a:defRPr/>
            </a:pPr>
            <a:r>
              <a:rPr lang="es-PA" sz="1800" dirty="0"/>
              <a:t>Es un instrumento que tiene buena aceptación y preferencia por parte del cliente. En el año 2013, el 80% de operaciones se realizaron a través del SUCRE y un 20% a través del ALADI, y ninguna participación en transferencias bancarias.</a:t>
            </a:r>
          </a:p>
          <a:p>
            <a:pPr marL="365760" indent="-283464" algn="just" eaLnBrk="1" fontAlgn="auto" hangingPunct="1">
              <a:lnSpc>
                <a:spcPct val="150000"/>
              </a:lnSpc>
              <a:spcAft>
                <a:spcPts val="0"/>
              </a:spcAft>
              <a:buFont typeface="Wingdings 2"/>
              <a:buChar char=""/>
              <a:defRPr/>
            </a:pPr>
            <a:r>
              <a:rPr lang="es-PA" sz="1800" dirty="0"/>
              <a:t>Con relación a la facilidad de información en los BOA(s) del Ecuador nos comenta que hace dos años no había información del uso del sistema y que se creó mucha expectativa negativa en torno al sistema.</a:t>
            </a:r>
          </a:p>
          <a:p>
            <a:pPr marL="365760" indent="-283464" algn="just" eaLnBrk="1" fontAlgn="auto" hangingPunct="1">
              <a:lnSpc>
                <a:spcPct val="150000"/>
              </a:lnSpc>
              <a:spcAft>
                <a:spcPts val="0"/>
              </a:spcAft>
              <a:buFont typeface="Wingdings 2"/>
              <a:buChar char=""/>
              <a:defRPr/>
            </a:pPr>
            <a:r>
              <a:rPr lang="es-PA" sz="1800" dirty="0"/>
              <a:t>Con las nuevas regulaciones por parte de la SENAE las instituciones financieras presentan mayor cobertura e información para realizar las transacciones bancarias a través del sistema.</a:t>
            </a:r>
          </a:p>
          <a:p>
            <a:pPr marL="365760" indent="-283464" algn="just" eaLnBrk="1" fontAlgn="auto" hangingPunct="1">
              <a:lnSpc>
                <a:spcPct val="150000"/>
              </a:lnSpc>
              <a:spcAft>
                <a:spcPts val="0"/>
              </a:spcAft>
              <a:buFont typeface="Wingdings 2"/>
              <a:buChar char=""/>
              <a:defRPr/>
            </a:pPr>
            <a:r>
              <a:rPr lang="es-PA" sz="1800" dirty="0"/>
              <a:t>La empresa en el último año ha incrementado el número de potenciales clientes </a:t>
            </a:r>
            <a:r>
              <a:rPr lang="es-PA" sz="1800" dirty="0" smtClean="0"/>
              <a:t>venezolanos interesados </a:t>
            </a:r>
            <a:r>
              <a:rPr lang="es-PA" sz="1800" dirty="0"/>
              <a:t>en sus </a:t>
            </a:r>
            <a:r>
              <a:rPr lang="es-PA" sz="1800" dirty="0" smtClean="0"/>
              <a:t>productos.</a:t>
            </a:r>
            <a:endParaRPr lang="es-PA" sz="1800" dirty="0"/>
          </a:p>
          <a:p>
            <a:endParaRPr lang="es-EC" dirty="0"/>
          </a:p>
        </p:txBody>
      </p:sp>
    </p:spTree>
    <p:extLst>
      <p:ext uri="{BB962C8B-B14F-4D97-AF65-F5344CB8AC3E}">
        <p14:creationId xmlns:p14="http://schemas.microsoft.com/office/powerpoint/2010/main" val="1846840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2">
            <a:extLst>
              <a:ext uri="{28A0092B-C50C-407E-A947-70E740481C1C}">
                <a14:useLocalDpi xmlns:a14="http://schemas.microsoft.com/office/drawing/2010/main" val="0"/>
              </a:ext>
            </a:extLst>
          </a:blip>
          <a:srcRect l="21747" t="24429" r="19405" b="8127"/>
          <a:stretch>
            <a:fillRect/>
          </a:stretch>
        </p:blipFill>
        <p:spPr bwMode="auto">
          <a:xfrm>
            <a:off x="1403350" y="188913"/>
            <a:ext cx="7526338" cy="609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1 Grupo"/>
          <p:cNvGrpSpPr>
            <a:grpSpLocks/>
          </p:cNvGrpSpPr>
          <p:nvPr/>
        </p:nvGrpSpPr>
        <p:grpSpPr bwMode="auto">
          <a:xfrm>
            <a:off x="6594475" y="528638"/>
            <a:ext cx="1387475" cy="901700"/>
            <a:chOff x="5433059" y="0"/>
            <a:chExt cx="1387924" cy="902151"/>
          </a:xfrm>
        </p:grpSpPr>
        <p:sp>
          <p:nvSpPr>
            <p:cNvPr id="21" name="20 Rectángulo redondeado"/>
            <p:cNvSpPr/>
            <p:nvPr/>
          </p:nvSpPr>
          <p:spPr>
            <a:xfrm>
              <a:off x="5433059" y="0"/>
              <a:ext cx="1387924" cy="902151"/>
            </a:xfrm>
            <a:prstGeom prst="roundRect">
              <a:avLst/>
            </a:prstGeom>
          </p:spPr>
          <p:style>
            <a:lnRef idx="1">
              <a:schemeClr val="accent6"/>
            </a:lnRef>
            <a:fillRef idx="3">
              <a:schemeClr val="accent6"/>
            </a:fillRef>
            <a:effectRef idx="2">
              <a:schemeClr val="accent6"/>
            </a:effectRef>
            <a:fontRef idx="minor">
              <a:schemeClr val="lt1"/>
            </a:fontRef>
          </p:style>
        </p:sp>
        <p:sp>
          <p:nvSpPr>
            <p:cNvPr id="22" name="21 Rectángulo"/>
            <p:cNvSpPr/>
            <p:nvPr/>
          </p:nvSpPr>
          <p:spPr>
            <a:xfrm>
              <a:off x="5477523" y="44472"/>
              <a:ext cx="1298995" cy="813207"/>
            </a:xfrm>
            <a:prstGeom prst="rect">
              <a:avLst/>
            </a:prstGeom>
          </p:spPr>
          <p:style>
            <a:lnRef idx="0">
              <a:scrgbClr r="0" g="0" b="0"/>
            </a:lnRef>
            <a:fillRef idx="0">
              <a:scrgbClr r="0" g="0" b="0"/>
            </a:fillRef>
            <a:effectRef idx="0">
              <a:scrgbClr r="0" g="0" b="0"/>
            </a:effectRef>
            <a:fontRef idx="minor">
              <a:schemeClr val="lt1"/>
            </a:fontRef>
          </p:style>
          <p:txBody>
            <a:bodyPr lIns="45720" rIns="45720" spcCol="1270" anchor="ctr"/>
            <a:lstStyle/>
            <a:p>
              <a:pPr algn="ctr" defTabSz="533400">
                <a:lnSpc>
                  <a:spcPct val="90000"/>
                </a:lnSpc>
                <a:spcAft>
                  <a:spcPct val="35000"/>
                </a:spcAft>
                <a:defRPr/>
              </a:pPr>
              <a:r>
                <a:rPr lang="es-PA" sz="1200" dirty="0"/>
                <a:t>EXPORTADOR ECUATORIANO </a:t>
              </a:r>
            </a:p>
          </p:txBody>
        </p:sp>
      </p:grpSp>
      <p:grpSp>
        <p:nvGrpSpPr>
          <p:cNvPr id="13315" name="2 Grupo"/>
          <p:cNvGrpSpPr>
            <a:grpSpLocks/>
          </p:cNvGrpSpPr>
          <p:nvPr/>
        </p:nvGrpSpPr>
        <p:grpSpPr bwMode="auto">
          <a:xfrm>
            <a:off x="6592888" y="2392363"/>
            <a:ext cx="1389062" cy="903287"/>
            <a:chOff x="5431965" y="1864424"/>
            <a:chExt cx="1387924" cy="902151"/>
          </a:xfrm>
        </p:grpSpPr>
        <p:sp>
          <p:nvSpPr>
            <p:cNvPr id="19" name="18 Rectángulo redondeado"/>
            <p:cNvSpPr/>
            <p:nvPr/>
          </p:nvSpPr>
          <p:spPr>
            <a:xfrm>
              <a:off x="5431965" y="1864424"/>
              <a:ext cx="1387924" cy="902151"/>
            </a:xfrm>
            <a:prstGeom prst="roundRect">
              <a:avLst/>
            </a:prstGeom>
          </p:spPr>
          <p:style>
            <a:lnRef idx="2">
              <a:schemeClr val="lt1">
                <a:hueOff val="0"/>
                <a:satOff val="0"/>
                <a:lumOff val="0"/>
                <a:alphaOff val="0"/>
              </a:schemeClr>
            </a:lnRef>
            <a:fillRef idx="1">
              <a:schemeClr val="accent2">
                <a:shade val="80000"/>
                <a:hueOff val="-5979"/>
                <a:satOff val="-671"/>
                <a:lumOff val="4280"/>
                <a:alphaOff val="0"/>
              </a:schemeClr>
            </a:fillRef>
            <a:effectRef idx="0">
              <a:schemeClr val="accent2">
                <a:shade val="80000"/>
                <a:hueOff val="-5979"/>
                <a:satOff val="-671"/>
                <a:lumOff val="4280"/>
                <a:alphaOff val="0"/>
              </a:schemeClr>
            </a:effectRef>
            <a:fontRef idx="minor">
              <a:schemeClr val="lt1"/>
            </a:fontRef>
          </p:style>
        </p:sp>
        <p:sp>
          <p:nvSpPr>
            <p:cNvPr id="20" name="19 Rectángulo"/>
            <p:cNvSpPr/>
            <p:nvPr/>
          </p:nvSpPr>
          <p:spPr>
            <a:xfrm>
              <a:off x="5476004" y="1908463"/>
              <a:ext cx="1299846" cy="814073"/>
            </a:xfrm>
            <a:prstGeom prst="rect">
              <a:avLst/>
            </a:prstGeom>
          </p:spPr>
          <p:style>
            <a:lnRef idx="1">
              <a:schemeClr val="accent6"/>
            </a:lnRef>
            <a:fillRef idx="3">
              <a:schemeClr val="accent6"/>
            </a:fillRef>
            <a:effectRef idx="2">
              <a:schemeClr val="accent6"/>
            </a:effectRef>
            <a:fontRef idx="minor">
              <a:schemeClr val="lt1"/>
            </a:fontRef>
          </p:style>
          <p:txBody>
            <a:bodyPr lIns="45720" rIns="45720" spcCol="1270" anchor="ctr"/>
            <a:lstStyle/>
            <a:p>
              <a:pPr algn="ctr" defTabSz="533400">
                <a:lnSpc>
                  <a:spcPct val="90000"/>
                </a:lnSpc>
                <a:spcAft>
                  <a:spcPct val="35000"/>
                </a:spcAft>
                <a:defRPr/>
              </a:pPr>
              <a:r>
                <a:rPr lang="es-PA" sz="1200" dirty="0"/>
                <a:t>BOA AUTORIZADO EN ECUADOR</a:t>
              </a:r>
            </a:p>
          </p:txBody>
        </p:sp>
      </p:grpSp>
      <p:grpSp>
        <p:nvGrpSpPr>
          <p:cNvPr id="13316" name="3 Grupo"/>
          <p:cNvGrpSpPr>
            <a:grpSpLocks/>
          </p:cNvGrpSpPr>
          <p:nvPr/>
        </p:nvGrpSpPr>
        <p:grpSpPr bwMode="auto">
          <a:xfrm>
            <a:off x="6497638" y="4329113"/>
            <a:ext cx="1389062" cy="1011237"/>
            <a:chOff x="5336754" y="3705235"/>
            <a:chExt cx="1387924" cy="1011753"/>
          </a:xfrm>
        </p:grpSpPr>
        <p:sp>
          <p:nvSpPr>
            <p:cNvPr id="17" name="16 Rectángulo redondeado"/>
            <p:cNvSpPr/>
            <p:nvPr/>
          </p:nvSpPr>
          <p:spPr>
            <a:xfrm>
              <a:off x="5336754" y="3705235"/>
              <a:ext cx="1387924" cy="1011753"/>
            </a:xfrm>
            <a:prstGeom prst="roundRect">
              <a:avLst/>
            </a:prstGeom>
          </p:spPr>
          <p:style>
            <a:lnRef idx="2">
              <a:schemeClr val="lt1">
                <a:hueOff val="0"/>
                <a:satOff val="0"/>
                <a:lumOff val="0"/>
                <a:alphaOff val="0"/>
              </a:schemeClr>
            </a:lnRef>
            <a:fillRef idx="1">
              <a:schemeClr val="accent2">
                <a:shade val="80000"/>
                <a:hueOff val="-11957"/>
                <a:satOff val="-1341"/>
                <a:lumOff val="8560"/>
                <a:alphaOff val="0"/>
              </a:schemeClr>
            </a:fillRef>
            <a:effectRef idx="0">
              <a:schemeClr val="accent2">
                <a:shade val="80000"/>
                <a:hueOff val="-11957"/>
                <a:satOff val="-1341"/>
                <a:lumOff val="8560"/>
                <a:alphaOff val="0"/>
              </a:schemeClr>
            </a:effectRef>
            <a:fontRef idx="minor">
              <a:schemeClr val="lt1"/>
            </a:fontRef>
          </p:style>
        </p:sp>
        <p:sp>
          <p:nvSpPr>
            <p:cNvPr id="18" name="17 Rectángulo"/>
            <p:cNvSpPr/>
            <p:nvPr/>
          </p:nvSpPr>
          <p:spPr>
            <a:xfrm>
              <a:off x="5386144" y="3754625"/>
              <a:ext cx="1289144" cy="912973"/>
            </a:xfrm>
            <a:prstGeom prst="rect">
              <a:avLst/>
            </a:prstGeom>
          </p:spPr>
          <p:style>
            <a:lnRef idx="1">
              <a:schemeClr val="accent6"/>
            </a:lnRef>
            <a:fillRef idx="3">
              <a:schemeClr val="accent6"/>
            </a:fillRef>
            <a:effectRef idx="2">
              <a:schemeClr val="accent6"/>
            </a:effectRef>
            <a:fontRef idx="minor">
              <a:schemeClr val="lt1"/>
            </a:fontRef>
          </p:style>
          <p:txBody>
            <a:bodyPr lIns="45720" rIns="45720" spcCol="1270" anchor="ctr"/>
            <a:lstStyle/>
            <a:p>
              <a:pPr algn="ctr" defTabSz="533400">
                <a:lnSpc>
                  <a:spcPct val="90000"/>
                </a:lnSpc>
                <a:spcAft>
                  <a:spcPct val="35000"/>
                </a:spcAft>
                <a:defRPr/>
              </a:pPr>
              <a:r>
                <a:rPr lang="es-PA" sz="1200" dirty="0"/>
                <a:t> BANCO CENTRAL DE ECUADOR</a:t>
              </a:r>
            </a:p>
          </p:txBody>
        </p:sp>
      </p:grpSp>
      <p:grpSp>
        <p:nvGrpSpPr>
          <p:cNvPr id="13317" name="4 Grupo"/>
          <p:cNvGrpSpPr>
            <a:grpSpLocks/>
          </p:cNvGrpSpPr>
          <p:nvPr/>
        </p:nvGrpSpPr>
        <p:grpSpPr bwMode="auto">
          <a:xfrm>
            <a:off x="3995738" y="5373688"/>
            <a:ext cx="1387475" cy="901700"/>
            <a:chOff x="2952067" y="4898573"/>
            <a:chExt cx="1387924" cy="902151"/>
          </a:xfrm>
        </p:grpSpPr>
        <p:sp>
          <p:nvSpPr>
            <p:cNvPr id="15" name="14 Rectángulo redondeado"/>
            <p:cNvSpPr/>
            <p:nvPr/>
          </p:nvSpPr>
          <p:spPr>
            <a:xfrm>
              <a:off x="2952067" y="4898573"/>
              <a:ext cx="1387924" cy="902151"/>
            </a:xfrm>
            <a:prstGeom prst="roundRect">
              <a:avLst/>
            </a:prstGeom>
          </p:spPr>
          <p:style>
            <a:lnRef idx="2">
              <a:schemeClr val="lt1">
                <a:hueOff val="0"/>
                <a:satOff val="0"/>
                <a:lumOff val="0"/>
                <a:alphaOff val="0"/>
              </a:schemeClr>
            </a:lnRef>
            <a:fillRef idx="1">
              <a:schemeClr val="accent2">
                <a:shade val="80000"/>
                <a:hueOff val="-17936"/>
                <a:satOff val="-2012"/>
                <a:lumOff val="12840"/>
                <a:alphaOff val="0"/>
              </a:schemeClr>
            </a:fillRef>
            <a:effectRef idx="0">
              <a:schemeClr val="accent2">
                <a:shade val="80000"/>
                <a:hueOff val="-17936"/>
                <a:satOff val="-2012"/>
                <a:lumOff val="12840"/>
                <a:alphaOff val="0"/>
              </a:schemeClr>
            </a:effectRef>
            <a:fontRef idx="minor">
              <a:schemeClr val="lt1"/>
            </a:fontRef>
          </p:style>
        </p:sp>
        <p:sp>
          <p:nvSpPr>
            <p:cNvPr id="16" name="15 Rectángulo"/>
            <p:cNvSpPr/>
            <p:nvPr/>
          </p:nvSpPr>
          <p:spPr>
            <a:xfrm>
              <a:off x="2996106" y="4942612"/>
              <a:ext cx="1299846" cy="814073"/>
            </a:xfrm>
            <a:prstGeom prst="rect">
              <a:avLst/>
            </a:prstGeom>
          </p:spPr>
          <p:style>
            <a:lnRef idx="1">
              <a:schemeClr val="accent3"/>
            </a:lnRef>
            <a:fillRef idx="2">
              <a:schemeClr val="accent3"/>
            </a:fillRef>
            <a:effectRef idx="1">
              <a:schemeClr val="accent3"/>
            </a:effectRef>
            <a:fontRef idx="minor">
              <a:schemeClr val="dk1"/>
            </a:fontRef>
          </p:style>
          <p:txBody>
            <a:bodyPr lIns="45720" rIns="45720" spcCol="1270" anchor="ctr"/>
            <a:lstStyle/>
            <a:p>
              <a:pPr algn="ctr" defTabSz="533400">
                <a:lnSpc>
                  <a:spcPct val="90000"/>
                </a:lnSpc>
                <a:spcAft>
                  <a:spcPct val="35000"/>
                </a:spcAft>
                <a:defRPr/>
              </a:pPr>
              <a:r>
                <a:rPr lang="es-PA" sz="1200" dirty="0"/>
                <a:t>BANCO AGENTE (BANCO  NORMADOR DEL ALBA)</a:t>
              </a:r>
            </a:p>
          </p:txBody>
        </p:sp>
      </p:grpSp>
      <p:grpSp>
        <p:nvGrpSpPr>
          <p:cNvPr id="13318" name="5 Grupo"/>
          <p:cNvGrpSpPr>
            <a:grpSpLocks/>
          </p:cNvGrpSpPr>
          <p:nvPr/>
        </p:nvGrpSpPr>
        <p:grpSpPr bwMode="auto">
          <a:xfrm>
            <a:off x="1557338" y="4324350"/>
            <a:ext cx="1387475" cy="901700"/>
            <a:chOff x="395941" y="3795460"/>
            <a:chExt cx="1387924" cy="902151"/>
          </a:xfrm>
        </p:grpSpPr>
        <p:sp>
          <p:nvSpPr>
            <p:cNvPr id="13" name="12 Rectángulo redondeado"/>
            <p:cNvSpPr/>
            <p:nvPr/>
          </p:nvSpPr>
          <p:spPr>
            <a:xfrm>
              <a:off x="395941" y="3795460"/>
              <a:ext cx="1387924" cy="902151"/>
            </a:xfrm>
            <a:prstGeom prst="roundRect">
              <a:avLst/>
            </a:prstGeom>
          </p:spPr>
          <p:style>
            <a:lnRef idx="2">
              <a:schemeClr val="lt1">
                <a:hueOff val="0"/>
                <a:satOff val="0"/>
                <a:lumOff val="0"/>
                <a:alphaOff val="0"/>
              </a:schemeClr>
            </a:lnRef>
            <a:fillRef idx="1">
              <a:schemeClr val="accent2">
                <a:shade val="80000"/>
                <a:hueOff val="-23915"/>
                <a:satOff val="-2683"/>
                <a:lumOff val="17120"/>
                <a:alphaOff val="0"/>
              </a:schemeClr>
            </a:fillRef>
            <a:effectRef idx="0">
              <a:schemeClr val="accent2">
                <a:shade val="80000"/>
                <a:hueOff val="-23915"/>
                <a:satOff val="-2683"/>
                <a:lumOff val="17120"/>
                <a:alphaOff val="0"/>
              </a:schemeClr>
            </a:effectRef>
            <a:fontRef idx="minor">
              <a:schemeClr val="lt1"/>
            </a:fontRef>
          </p:style>
        </p:sp>
        <p:sp>
          <p:nvSpPr>
            <p:cNvPr id="14" name="13 Rectángulo"/>
            <p:cNvSpPr/>
            <p:nvPr/>
          </p:nvSpPr>
          <p:spPr>
            <a:xfrm>
              <a:off x="440405" y="3839932"/>
              <a:ext cx="1298995" cy="813207"/>
            </a:xfrm>
            <a:prstGeom prst="rect">
              <a:avLst/>
            </a:prstGeom>
          </p:spPr>
          <p:style>
            <a:lnRef idx="0">
              <a:scrgbClr r="0" g="0" b="0"/>
            </a:lnRef>
            <a:fillRef idx="0">
              <a:scrgbClr r="0" g="0" b="0"/>
            </a:fillRef>
            <a:effectRef idx="0">
              <a:scrgbClr r="0" g="0" b="0"/>
            </a:effectRef>
            <a:fontRef idx="minor">
              <a:schemeClr val="lt1"/>
            </a:fontRef>
          </p:style>
          <p:txBody>
            <a:bodyPr lIns="45720" rIns="45720" spcCol="1270" anchor="ctr"/>
            <a:lstStyle/>
            <a:p>
              <a:pPr algn="ctr" defTabSz="533400">
                <a:lnSpc>
                  <a:spcPct val="90000"/>
                </a:lnSpc>
                <a:spcAft>
                  <a:spcPct val="35000"/>
                </a:spcAft>
                <a:defRPr/>
              </a:pPr>
              <a:r>
                <a:rPr lang="es-PA" sz="1200"/>
                <a:t>BANCO CENTRAL DE VENEZUELA</a:t>
              </a:r>
            </a:p>
          </p:txBody>
        </p:sp>
      </p:grpSp>
      <p:grpSp>
        <p:nvGrpSpPr>
          <p:cNvPr id="13319" name="6 Grupo"/>
          <p:cNvGrpSpPr>
            <a:grpSpLocks/>
          </p:cNvGrpSpPr>
          <p:nvPr/>
        </p:nvGrpSpPr>
        <p:grpSpPr bwMode="auto">
          <a:xfrm>
            <a:off x="1179513" y="2443163"/>
            <a:ext cx="1387475" cy="901700"/>
            <a:chOff x="17907" y="1914466"/>
            <a:chExt cx="1387924" cy="902151"/>
          </a:xfrm>
        </p:grpSpPr>
        <p:sp>
          <p:nvSpPr>
            <p:cNvPr id="11" name="10 Rectángulo redondeado"/>
            <p:cNvSpPr/>
            <p:nvPr/>
          </p:nvSpPr>
          <p:spPr>
            <a:xfrm>
              <a:off x="17907" y="1914466"/>
              <a:ext cx="1387924" cy="902151"/>
            </a:xfrm>
            <a:prstGeom prst="roundRect">
              <a:avLst/>
            </a:prstGeom>
          </p:spPr>
          <p:style>
            <a:lnRef idx="2">
              <a:schemeClr val="lt1">
                <a:hueOff val="0"/>
                <a:satOff val="0"/>
                <a:lumOff val="0"/>
                <a:alphaOff val="0"/>
              </a:schemeClr>
            </a:lnRef>
            <a:fillRef idx="1">
              <a:schemeClr val="accent2">
                <a:shade val="80000"/>
                <a:hueOff val="-29893"/>
                <a:satOff val="-3353"/>
                <a:lumOff val="21400"/>
                <a:alphaOff val="0"/>
              </a:schemeClr>
            </a:fillRef>
            <a:effectRef idx="0">
              <a:schemeClr val="accent2">
                <a:shade val="80000"/>
                <a:hueOff val="-29893"/>
                <a:satOff val="-3353"/>
                <a:lumOff val="21400"/>
                <a:alphaOff val="0"/>
              </a:schemeClr>
            </a:effectRef>
            <a:fontRef idx="minor">
              <a:schemeClr val="lt1"/>
            </a:fontRef>
          </p:style>
        </p:sp>
        <p:sp>
          <p:nvSpPr>
            <p:cNvPr id="12" name="11 Rectángulo"/>
            <p:cNvSpPr/>
            <p:nvPr/>
          </p:nvSpPr>
          <p:spPr>
            <a:xfrm>
              <a:off x="62371" y="1958938"/>
              <a:ext cx="1298995" cy="813207"/>
            </a:xfrm>
            <a:prstGeom prst="rect">
              <a:avLst/>
            </a:prstGeom>
          </p:spPr>
          <p:style>
            <a:lnRef idx="0">
              <a:scrgbClr r="0" g="0" b="0"/>
            </a:lnRef>
            <a:fillRef idx="0">
              <a:scrgbClr r="0" g="0" b="0"/>
            </a:fillRef>
            <a:effectRef idx="0">
              <a:scrgbClr r="0" g="0" b="0"/>
            </a:effectRef>
            <a:fontRef idx="minor">
              <a:schemeClr val="lt1"/>
            </a:fontRef>
          </p:style>
          <p:txBody>
            <a:bodyPr lIns="45720" rIns="45720" spcCol="1270" anchor="ctr"/>
            <a:lstStyle/>
            <a:p>
              <a:pPr algn="ctr" defTabSz="533400">
                <a:lnSpc>
                  <a:spcPct val="90000"/>
                </a:lnSpc>
                <a:spcAft>
                  <a:spcPct val="35000"/>
                </a:spcAft>
                <a:defRPr/>
              </a:pPr>
              <a:r>
                <a:rPr lang="es-PA" sz="1200"/>
                <a:t>BOA AUTORIZADO EN VENEZUELA</a:t>
              </a:r>
            </a:p>
          </p:txBody>
        </p:sp>
      </p:grpSp>
      <p:grpSp>
        <p:nvGrpSpPr>
          <p:cNvPr id="13320" name="7 Grupo"/>
          <p:cNvGrpSpPr>
            <a:grpSpLocks/>
          </p:cNvGrpSpPr>
          <p:nvPr/>
        </p:nvGrpSpPr>
        <p:grpSpPr bwMode="auto">
          <a:xfrm>
            <a:off x="1162050" y="528638"/>
            <a:ext cx="1387475" cy="901700"/>
            <a:chOff x="0" y="0"/>
            <a:chExt cx="1387924" cy="902151"/>
          </a:xfrm>
        </p:grpSpPr>
        <p:sp>
          <p:nvSpPr>
            <p:cNvPr id="9" name="8 Rectángulo redondeado"/>
            <p:cNvSpPr/>
            <p:nvPr/>
          </p:nvSpPr>
          <p:spPr>
            <a:xfrm>
              <a:off x="0" y="0"/>
              <a:ext cx="1387924" cy="902151"/>
            </a:xfrm>
            <a:prstGeom prst="roundRect">
              <a:avLst/>
            </a:prstGeom>
          </p:spPr>
          <p:style>
            <a:lnRef idx="2">
              <a:schemeClr val="lt1">
                <a:hueOff val="0"/>
                <a:satOff val="0"/>
                <a:lumOff val="0"/>
                <a:alphaOff val="0"/>
              </a:schemeClr>
            </a:lnRef>
            <a:fillRef idx="1">
              <a:schemeClr val="accent2">
                <a:shade val="80000"/>
                <a:hueOff val="-35872"/>
                <a:satOff val="-4024"/>
                <a:lumOff val="25680"/>
                <a:alphaOff val="0"/>
              </a:schemeClr>
            </a:fillRef>
            <a:effectRef idx="0">
              <a:schemeClr val="accent2">
                <a:shade val="80000"/>
                <a:hueOff val="-35872"/>
                <a:satOff val="-4024"/>
                <a:lumOff val="25680"/>
                <a:alphaOff val="0"/>
              </a:schemeClr>
            </a:effectRef>
            <a:fontRef idx="minor">
              <a:schemeClr val="lt1"/>
            </a:fontRef>
          </p:style>
        </p:sp>
        <p:sp>
          <p:nvSpPr>
            <p:cNvPr id="10" name="9 Rectángulo"/>
            <p:cNvSpPr/>
            <p:nvPr/>
          </p:nvSpPr>
          <p:spPr>
            <a:xfrm>
              <a:off x="44464" y="44472"/>
              <a:ext cx="1298995" cy="813207"/>
            </a:xfrm>
            <a:prstGeom prst="rect">
              <a:avLst/>
            </a:prstGeom>
          </p:spPr>
          <p:style>
            <a:lnRef idx="0">
              <a:scrgbClr r="0" g="0" b="0"/>
            </a:lnRef>
            <a:fillRef idx="0">
              <a:scrgbClr r="0" g="0" b="0"/>
            </a:fillRef>
            <a:effectRef idx="0">
              <a:scrgbClr r="0" g="0" b="0"/>
            </a:effectRef>
            <a:fontRef idx="minor">
              <a:schemeClr val="lt1"/>
            </a:fontRef>
          </p:style>
          <p:txBody>
            <a:bodyPr lIns="45720" rIns="45720" spcCol="1270" anchor="ctr"/>
            <a:lstStyle/>
            <a:p>
              <a:pPr algn="ctr" defTabSz="533400">
                <a:lnSpc>
                  <a:spcPct val="90000"/>
                </a:lnSpc>
                <a:spcAft>
                  <a:spcPct val="35000"/>
                </a:spcAft>
                <a:defRPr/>
              </a:pPr>
              <a:r>
                <a:rPr lang="es-PA" sz="1200" dirty="0"/>
                <a:t>IMPORTADOR VENEZOLANO</a:t>
              </a:r>
            </a:p>
          </p:txBody>
        </p:sp>
      </p:grpSp>
      <p:sp>
        <p:nvSpPr>
          <p:cNvPr id="13321" name="64 CuadroTexto"/>
          <p:cNvSpPr txBox="1">
            <a:spLocks noChangeArrowheads="1"/>
          </p:cNvSpPr>
          <p:nvPr/>
        </p:nvSpPr>
        <p:spPr bwMode="auto">
          <a:xfrm>
            <a:off x="3635375" y="2492375"/>
            <a:ext cx="23050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s-PA" sz="2400" b="1"/>
          </a:p>
          <a:p>
            <a:pPr algn="ctr" eaLnBrk="1" hangingPunct="1"/>
            <a:r>
              <a:rPr lang="es-PA" sz="2400" b="1"/>
              <a:t>ESQUEMA GENERAL DEL SUCRE</a:t>
            </a:r>
          </a:p>
        </p:txBody>
      </p:sp>
      <p:sp>
        <p:nvSpPr>
          <p:cNvPr id="13322" name="65 CuadroTexto"/>
          <p:cNvSpPr txBox="1">
            <a:spLocks noChangeArrowheads="1"/>
          </p:cNvSpPr>
          <p:nvPr/>
        </p:nvSpPr>
        <p:spPr bwMode="auto">
          <a:xfrm>
            <a:off x="6659563" y="1916113"/>
            <a:ext cx="12969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PA" sz="1400"/>
              <a:t>EN DOLARES</a:t>
            </a:r>
          </a:p>
        </p:txBody>
      </p:sp>
      <p:sp>
        <p:nvSpPr>
          <p:cNvPr id="13323" name="66 CuadroTexto"/>
          <p:cNvSpPr txBox="1">
            <a:spLocks noChangeArrowheads="1"/>
          </p:cNvSpPr>
          <p:nvPr/>
        </p:nvSpPr>
        <p:spPr bwMode="auto">
          <a:xfrm>
            <a:off x="6443663" y="3860800"/>
            <a:ext cx="12969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PA" sz="1400"/>
              <a:t>EN DOLARES</a:t>
            </a:r>
          </a:p>
        </p:txBody>
      </p:sp>
      <p:sp>
        <p:nvSpPr>
          <p:cNvPr id="13324" name="68 CuadroTexto"/>
          <p:cNvSpPr txBox="1">
            <a:spLocks noChangeArrowheads="1"/>
          </p:cNvSpPr>
          <p:nvPr/>
        </p:nvSpPr>
        <p:spPr bwMode="auto">
          <a:xfrm>
            <a:off x="5867400" y="5661025"/>
            <a:ext cx="1008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PA" sz="1400"/>
              <a:t>EN SUCRES</a:t>
            </a:r>
          </a:p>
        </p:txBody>
      </p:sp>
      <p:sp>
        <p:nvSpPr>
          <p:cNvPr id="13325" name="69 CuadroTexto"/>
          <p:cNvSpPr txBox="1">
            <a:spLocks noChangeArrowheads="1"/>
          </p:cNvSpPr>
          <p:nvPr/>
        </p:nvSpPr>
        <p:spPr bwMode="auto">
          <a:xfrm>
            <a:off x="2411413" y="5589588"/>
            <a:ext cx="1008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PA" sz="1400"/>
              <a:t>EN SUCRES</a:t>
            </a:r>
          </a:p>
        </p:txBody>
      </p:sp>
      <p:sp>
        <p:nvSpPr>
          <p:cNvPr id="13326" name="70 Rectángulo"/>
          <p:cNvSpPr>
            <a:spLocks noChangeArrowheads="1"/>
          </p:cNvSpPr>
          <p:nvPr/>
        </p:nvSpPr>
        <p:spPr bwMode="auto">
          <a:xfrm>
            <a:off x="1331913" y="3860800"/>
            <a:ext cx="1228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PA" sz="1400"/>
              <a:t>EN BOLIVARES</a:t>
            </a:r>
          </a:p>
        </p:txBody>
      </p:sp>
      <p:sp>
        <p:nvSpPr>
          <p:cNvPr id="13327" name="71 Rectángulo"/>
          <p:cNvSpPr>
            <a:spLocks noChangeArrowheads="1"/>
          </p:cNvSpPr>
          <p:nvPr/>
        </p:nvSpPr>
        <p:spPr bwMode="auto">
          <a:xfrm>
            <a:off x="1331913" y="1989138"/>
            <a:ext cx="1228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PA" sz="1400"/>
              <a:t>EN BOLIVARES</a:t>
            </a:r>
          </a:p>
        </p:txBody>
      </p:sp>
      <p:sp>
        <p:nvSpPr>
          <p:cNvPr id="73" name="72 Flecha izquierda y derecha"/>
          <p:cNvSpPr/>
          <p:nvPr/>
        </p:nvSpPr>
        <p:spPr>
          <a:xfrm>
            <a:off x="3131840" y="188640"/>
            <a:ext cx="3312368" cy="1954088"/>
          </a:xfrm>
          <a:prstGeom prst="leftRightArrow">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es-PA" sz="1600" b="1" dirty="0">
                <a:solidFill>
                  <a:schemeClr val="tx1"/>
                </a:solidFill>
              </a:rPr>
              <a:t>NEGOCIACIÓN: </a:t>
            </a:r>
            <a:r>
              <a:rPr lang="es-PA" sz="1600" dirty="0">
                <a:solidFill>
                  <a:schemeClr val="tx1"/>
                </a:solidFill>
              </a:rPr>
              <a:t>donde se debe establecer  el Tipo de Pago- Mediante </a:t>
            </a:r>
            <a:r>
              <a:rPr lang="es-PA" dirty="0">
                <a:solidFill>
                  <a:schemeClr val="tx1"/>
                </a:solidFill>
              </a:rPr>
              <a:t>el SUCRE</a:t>
            </a:r>
          </a:p>
        </p:txBody>
      </p:sp>
      <p:sp>
        <p:nvSpPr>
          <p:cNvPr id="74" name="73 Flecha abajo"/>
          <p:cNvSpPr/>
          <p:nvPr/>
        </p:nvSpPr>
        <p:spPr>
          <a:xfrm>
            <a:off x="7164288" y="1556792"/>
            <a:ext cx="216024" cy="360040"/>
          </a:xfrm>
          <a:prstGeom prst="downArrow">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s-PA"/>
          </a:p>
        </p:txBody>
      </p:sp>
      <p:sp>
        <p:nvSpPr>
          <p:cNvPr id="76" name="75 Flecha abajo"/>
          <p:cNvSpPr/>
          <p:nvPr/>
        </p:nvSpPr>
        <p:spPr>
          <a:xfrm>
            <a:off x="7164288" y="3429000"/>
            <a:ext cx="216024" cy="360040"/>
          </a:xfrm>
          <a:prstGeom prst="downArrow">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s-PA"/>
          </a:p>
        </p:txBody>
      </p:sp>
      <p:sp>
        <p:nvSpPr>
          <p:cNvPr id="77" name="76 Flecha abajo"/>
          <p:cNvSpPr/>
          <p:nvPr/>
        </p:nvSpPr>
        <p:spPr>
          <a:xfrm>
            <a:off x="1691680" y="1484784"/>
            <a:ext cx="216024" cy="360040"/>
          </a:xfrm>
          <a:prstGeom prst="downArrow">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s-PA"/>
          </a:p>
        </p:txBody>
      </p:sp>
      <p:sp>
        <p:nvSpPr>
          <p:cNvPr id="78" name="77 Flecha abajo"/>
          <p:cNvSpPr/>
          <p:nvPr/>
        </p:nvSpPr>
        <p:spPr>
          <a:xfrm>
            <a:off x="1763688" y="3501008"/>
            <a:ext cx="216024" cy="360040"/>
          </a:xfrm>
          <a:prstGeom prst="downArrow">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s-PA"/>
          </a:p>
        </p:txBody>
      </p:sp>
      <p:sp>
        <p:nvSpPr>
          <p:cNvPr id="79" name="78 Flecha izquierda y arriba"/>
          <p:cNvSpPr/>
          <p:nvPr/>
        </p:nvSpPr>
        <p:spPr>
          <a:xfrm rot="5400000">
            <a:off x="2648744" y="5266532"/>
            <a:ext cx="504825" cy="1512887"/>
          </a:xfrm>
          <a:prstGeom prst="leftUpArrow">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es-PA"/>
          </a:p>
        </p:txBody>
      </p:sp>
      <p:sp>
        <p:nvSpPr>
          <p:cNvPr id="81" name="80 Flecha izquierda y arriba"/>
          <p:cNvSpPr/>
          <p:nvPr/>
        </p:nvSpPr>
        <p:spPr>
          <a:xfrm>
            <a:off x="5688013" y="5897563"/>
            <a:ext cx="1368425" cy="431800"/>
          </a:xfrm>
          <a:prstGeom prst="leftUpArrow">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es-P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endParaRPr lang="es-EC"/>
          </a:p>
        </p:txBody>
      </p:sp>
      <p:sp>
        <p:nvSpPr>
          <p:cNvPr id="11267" name="2 Marcador de contenido"/>
          <p:cNvSpPr>
            <a:spLocks noGrp="1"/>
          </p:cNvSpPr>
          <p:nvPr>
            <p:ph idx="1"/>
          </p:nvPr>
        </p:nvSpPr>
        <p:spPr/>
        <p:txBody>
          <a:bodyPr/>
          <a:lstStyle/>
          <a:p>
            <a:pPr eaLnBrk="1" hangingPunct="1"/>
            <a:endParaRPr lang="es-EC" smtClean="0"/>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l="8113" t="1952" r="7619"/>
          <a:stretch>
            <a:fillRect/>
          </a:stretch>
        </p:blipFill>
        <p:spPr bwMode="auto">
          <a:xfrm>
            <a:off x="1116013" y="223838"/>
            <a:ext cx="8027987" cy="644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EC" dirty="0" smtClean="0"/>
              <a:t>Beneficios de usar el SUCRE.</a:t>
            </a:r>
            <a:endParaRPr lang="es-EC" dirty="0"/>
          </a:p>
        </p:txBody>
      </p:sp>
      <p:sp>
        <p:nvSpPr>
          <p:cNvPr id="14339" name="2 Marcador de contenido"/>
          <p:cNvSpPr>
            <a:spLocks noGrp="1"/>
          </p:cNvSpPr>
          <p:nvPr>
            <p:ph idx="1"/>
          </p:nvPr>
        </p:nvSpPr>
        <p:spPr>
          <a:xfrm>
            <a:off x="1435100" y="1125538"/>
            <a:ext cx="7499350" cy="5122862"/>
          </a:xfrm>
        </p:spPr>
        <p:txBody>
          <a:bodyPr/>
          <a:lstStyle/>
          <a:p>
            <a:pPr algn="just" eaLnBrk="1" hangingPunct="1"/>
            <a:r>
              <a:rPr lang="es-EC" sz="2400" dirty="0" smtClean="0"/>
              <a:t>El beneficio que produce la utilización de una moneda virtual es que genera liquidez a partir de su esencia fiduciaria, lo que amplia la capacidad de importación de los países participantes por sobre sus posibilidades limitadas a sus tenencias en divisas, por la dificultad de uso de diferente monedas nacionales en la región, así el SUCRE es una herramienta básica para impulsar un incremento en el comercio privilegiando el intercambio Sur- Sur.</a:t>
            </a:r>
          </a:p>
          <a:p>
            <a:pPr algn="just" eaLnBrk="1" hangingPunct="1"/>
            <a:r>
              <a:rPr lang="es-EC" sz="2400" dirty="0" smtClean="0"/>
              <a:t>Propendiendo al incremento del comercio recíproco sobre bases de complementariedad productiva como eje de mayor desarrollo económico y fundamentado en sus propias necesidades y agendas.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978906940"/>
              </p:ext>
            </p:extLst>
          </p:nvPr>
        </p:nvGraphicFramePr>
        <p:xfrm>
          <a:off x="251520" y="1397000"/>
          <a:ext cx="9145016" cy="455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Título"/>
          <p:cNvSpPr>
            <a:spLocks noGrp="1"/>
          </p:cNvSpPr>
          <p:nvPr>
            <p:ph type="title"/>
          </p:nvPr>
        </p:nvSpPr>
        <p:spPr/>
        <p:txBody>
          <a:bodyPr/>
          <a:lstStyle/>
          <a:p>
            <a:r>
              <a:rPr lang="es-EC" dirty="0"/>
              <a:t>Beneficios de usar el SUCRE.</a:t>
            </a:r>
          </a:p>
        </p:txBody>
      </p:sp>
    </p:spTree>
    <p:extLst>
      <p:ext uri="{BB962C8B-B14F-4D97-AF65-F5344CB8AC3E}">
        <p14:creationId xmlns:p14="http://schemas.microsoft.com/office/powerpoint/2010/main" val="1423664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3145812839"/>
              </p:ext>
            </p:extLst>
          </p:nvPr>
        </p:nvGraphicFramePr>
        <p:xfrm>
          <a:off x="971600" y="476672"/>
          <a:ext cx="7920880" cy="55446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7093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Solstice</Template>
  <TotalTime>11152</TotalTime>
  <Words>1938</Words>
  <Application>Microsoft Office PowerPoint</Application>
  <PresentationFormat>Presentación en pantalla (4:3)</PresentationFormat>
  <Paragraphs>207</Paragraphs>
  <Slides>35</Slides>
  <Notes>6</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35</vt:i4>
      </vt:variant>
    </vt:vector>
  </HeadingPairs>
  <TitlesOfParts>
    <vt:vector size="37" baseType="lpstr">
      <vt:lpstr>Solsticio</vt:lpstr>
      <vt:lpstr>Diapositiva</vt:lpstr>
      <vt:lpstr>Presentación de PowerPoint</vt:lpstr>
      <vt:lpstr>SUCRE</vt:lpstr>
      <vt:lpstr>Presentación de PowerPoint</vt:lpstr>
      <vt:lpstr>Presentación de PowerPoint</vt:lpstr>
      <vt:lpstr>Presentación de PowerPoint</vt:lpstr>
      <vt:lpstr>Presentación de PowerPoint</vt:lpstr>
      <vt:lpstr>Beneficios de usar el SUCRE.</vt:lpstr>
      <vt:lpstr>Beneficios de usar el SUCRE.</vt:lpstr>
      <vt:lpstr>Presentación de PowerPoint</vt:lpstr>
      <vt:lpstr>Caso Práctico.</vt:lpstr>
      <vt:lpstr>REQUISITOS PREVIOS PARA EXPORTAR A VENEZUELA</vt:lpstr>
      <vt:lpstr>Proceso para obtener  el Certificado de No Producción o Producción Insuficiente</vt:lpstr>
      <vt:lpstr>CADIVI</vt:lpstr>
      <vt:lpstr>EXPORTADOR LEGALMENTE AUTORIZADO</vt:lpstr>
      <vt:lpstr>EXPORTADOR LEGALMENTE AUTORIZADO</vt:lpstr>
      <vt:lpstr>PASOS DEL PROCESO POR PARTE DEL IMPORTADOR EN VENEZUELA</vt:lpstr>
      <vt:lpstr>FASES DEL PROCESO DE UNA OPERACIÓN COMERCIAL POR EL SISTEMA SUCRE</vt:lpstr>
      <vt:lpstr>Especificaciones del Contrato</vt:lpstr>
      <vt:lpstr>NEGOCIACIÓN El proceso comienza cuando el importador y exportador se ponen de acuerdo en  las condiciones de la transacción comercial</vt:lpstr>
      <vt:lpstr>Condiciones Adicionales Especiales </vt:lpstr>
      <vt:lpstr>FASES DEL PROCESO DE UNA OPERACIÓN COMERCIAL POR EL SISTEMA SUCRE</vt:lpstr>
      <vt:lpstr>Tramitación BOA.</vt:lpstr>
      <vt:lpstr>Factura Proforma indicando al SUCRE, como medio de pago.</vt:lpstr>
      <vt:lpstr>Presentación de PowerPoint</vt:lpstr>
      <vt:lpstr>Presentación de PowerPoint</vt:lpstr>
      <vt:lpstr>Cuando se realice el debido registro de la partida arancelaria del producto el sistema del MPDINAL  emitirá el  número de certificado el cual deberá ser especificado en los debidos documentos con la factura original.</vt:lpstr>
      <vt:lpstr>REQUERIMIENTOS DEL INSTRUMENTO DE PAGO.</vt:lpstr>
      <vt:lpstr>FASES DEL PROCESO DE UNA OPERACIÓN COMERCIAL POR EL SISTEMA SUCRE</vt:lpstr>
      <vt:lpstr>Operación aduanera.</vt:lpstr>
      <vt:lpstr>FASES DEL PROCESO DE UNA OPERACIÓN COMERCIAL POR EL SISTEMA SUCRE</vt:lpstr>
      <vt:lpstr>PAGO</vt:lpstr>
      <vt:lpstr>Presentación de PowerPoint</vt:lpstr>
      <vt:lpstr>Presentación de PowerPoint</vt:lpstr>
      <vt:lpstr>Comentarios acerca del Sistema por la empresa El Ordeño S.A.</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SUCRE</dc:title>
  <dc:creator>titan</dc:creator>
  <cp:lastModifiedBy>FMA-01</cp:lastModifiedBy>
  <cp:revision>59</cp:revision>
  <dcterms:created xsi:type="dcterms:W3CDTF">2014-02-09T03:09:48Z</dcterms:created>
  <dcterms:modified xsi:type="dcterms:W3CDTF">2014-07-17T22:36:38Z</dcterms:modified>
</cp:coreProperties>
</file>